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"/>
  </p:notesMasterIdLst>
  <p:sldIdLst>
    <p:sldId id="278" r:id="rId2"/>
    <p:sldId id="297" r:id="rId3"/>
    <p:sldId id="298" r:id="rId4"/>
    <p:sldId id="299" r:id="rId5"/>
    <p:sldId id="333" r:id="rId6"/>
    <p:sldId id="337" r:id="rId7"/>
    <p:sldId id="320" r:id="rId8"/>
    <p:sldId id="324" r:id="rId9"/>
    <p:sldId id="325" r:id="rId10"/>
    <p:sldId id="334" r:id="rId11"/>
    <p:sldId id="335" r:id="rId12"/>
    <p:sldId id="327" r:id="rId13"/>
    <p:sldId id="328" r:id="rId1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4RSgvB3ilkJBx3IRoHZQdA==" hashData="d/9gTdY+lmc4W1F5FUpyACqlITR6pe5k0e9vU/d36R9k19aHJDPvI6JSLbz+bES0SSKGV6kwWt7YfYK/vfk6mw=="/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71" autoAdjust="0"/>
  </p:normalViewPr>
  <p:slideViewPr>
    <p:cSldViewPr snapToObjects="1">
      <p:cViewPr varScale="1">
        <p:scale>
          <a:sx n="65" d="100"/>
          <a:sy n="65" d="100"/>
        </p:scale>
        <p:origin x="1452" y="6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Objects="1">
      <p:cViewPr varScale="1">
        <p:scale>
          <a:sx n="56" d="100"/>
          <a:sy n="56" d="100"/>
        </p:scale>
        <p:origin x="-2886" y="-84"/>
      </p:cViewPr>
      <p:guideLst>
        <p:guide orient="horz" pos="2880"/>
        <p:guide pos="2160"/>
      </p:guideLst>
    </p:cSldViewPr>
  </p:notesViewPr>
  <p:gridSpacing cx="36576" cy="36576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image" Target="../media/image22.wmf"/><Relationship Id="rId1" Type="http://schemas.openxmlformats.org/officeDocument/2006/relationships/image" Target="../media/image21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3DCEDC3-AB8C-4C87-8F92-07ED4D27E74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A31E193-651B-4319-9622-5DA8C685945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04748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2A25F9-16D3-E64A-8639-7B020C319E7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Regular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Regular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40493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69371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45239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61800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34E1C1B-CCBA-4FF2-83CB-C3CFB0F6BA1C}" type="slidenum">
              <a:rPr lang="ar-SA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92317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552356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90685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56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08413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93280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28477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4001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62389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98DB05-3D93-4264-AF7C-9ABF4F4BF9AA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01EEE70-8BCC-4B63-8F40-EB165D7947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8200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.png"/><Relationship Id="rId4" Type="http://schemas.openxmlformats.org/officeDocument/2006/relationships/image" Target="../media/image20.w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wmf"/><Relationship Id="rId3" Type="http://schemas.openxmlformats.org/officeDocument/2006/relationships/oleObject" Target="../embeddings/oleObject2.bin"/><Relationship Id="rId7" Type="http://schemas.openxmlformats.org/officeDocument/2006/relationships/oleObject" Target="../embeddings/oleObject4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2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21.wmf"/><Relationship Id="rId9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3.emf"/><Relationship Id="rId7" Type="http://schemas.openxmlformats.org/officeDocument/2006/relationships/image" Target="../media/image7.emf"/><Relationship Id="rId12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5.emf"/><Relationship Id="rId10" Type="http://schemas.openxmlformats.org/officeDocument/2006/relationships/image" Target="../media/image10.emf"/><Relationship Id="rId4" Type="http://schemas.openxmlformats.org/officeDocument/2006/relationships/image" Target="../media/image4.emf"/><Relationship Id="rId9" Type="http://schemas.openxmlformats.org/officeDocument/2006/relationships/image" Target="../media/image9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image" Target="../media/image12.JP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JPG"/><Relationship Id="rId5" Type="http://schemas.openxmlformats.org/officeDocument/2006/relationships/image" Target="../media/image14.JPG"/><Relationship Id="rId4" Type="http://schemas.openxmlformats.org/officeDocument/2006/relationships/image" Target="../media/image13.JP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7.wmf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219201" y="1600200"/>
            <a:ext cx="7334250" cy="2819400"/>
          </a:xfrm>
        </p:spPr>
        <p:txBody>
          <a:bodyPr>
            <a:normAutofit/>
          </a:bodyPr>
          <a:lstStyle/>
          <a:p>
            <a:r>
              <a:rPr lang="en-US" sz="3200" b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CHƯƠNG 4</a:t>
            </a:r>
            <a:br>
              <a:rPr lang="en-US" sz="32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32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BIỂU DIỄN VẬT THỂ 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E370891-D0BF-444E-9A2A-0EA5A35C140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0121272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93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53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73152" y="1326261"/>
            <a:ext cx="4572000" cy="566547"/>
          </a:xfrm>
          <a:noFill/>
        </p:spPr>
        <p:txBody>
          <a:bodyPr>
            <a:noAutofit/>
          </a:bodyPr>
          <a:lstStyle/>
          <a:p>
            <a:pPr marL="0" indent="0" algn="just" defTabSz="457200">
              <a:buNone/>
            </a:pPr>
            <a:r>
              <a:rPr lang="en-US" sz="220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5.1 Mối quan hệ giữa các hình chiếu</a:t>
            </a:r>
            <a:endParaRPr lang="en-US" sz="2200" dirty="0">
              <a:solidFill>
                <a:srgbClr val="FF33CC"/>
              </a:solidFill>
              <a:latin typeface="Times New Roman" pitchFamily="18" charset="0"/>
              <a:cs typeface="Times New Roman" pitchFamily="18" charset="0"/>
            </a:endParaRPr>
          </a:p>
          <a:p>
            <a:pPr marL="292100" lvl="1" indent="114300" algn="just" defTabSz="457200">
              <a:buFontTx/>
              <a:buNone/>
            </a:pPr>
            <a:endParaRPr lang="en-US" sz="1800" dirty="0">
              <a:solidFill>
                <a:srgbClr val="FF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8676" name="Group 4"/>
          <p:cNvGrpSpPr>
            <a:grpSpLocks/>
          </p:cNvGrpSpPr>
          <p:nvPr/>
        </p:nvGrpSpPr>
        <p:grpSpPr bwMode="auto">
          <a:xfrm>
            <a:off x="5989827" y="3744784"/>
            <a:ext cx="9525" cy="1281113"/>
            <a:chOff x="3296" y="2694"/>
            <a:chExt cx="6" cy="807"/>
          </a:xfrm>
        </p:grpSpPr>
        <p:sp>
          <p:nvSpPr>
            <p:cNvPr id="28677" name="Freeform 5"/>
            <p:cNvSpPr>
              <a:spLocks/>
            </p:cNvSpPr>
            <p:nvPr/>
          </p:nvSpPr>
          <p:spPr bwMode="auto">
            <a:xfrm>
              <a:off x="3296" y="2694"/>
              <a:ext cx="6" cy="807"/>
            </a:xfrm>
            <a:custGeom>
              <a:avLst/>
              <a:gdLst>
                <a:gd name="T0" fmla="*/ 59 w 59"/>
                <a:gd name="T1" fmla="*/ 0 h 7265"/>
                <a:gd name="T2" fmla="*/ 29 w 59"/>
                <a:gd name="T3" fmla="*/ 0 h 7265"/>
                <a:gd name="T4" fmla="*/ 0 w 59"/>
                <a:gd name="T5" fmla="*/ 0 h 7265"/>
                <a:gd name="T6" fmla="*/ 0 w 59"/>
                <a:gd name="T7" fmla="*/ 7265 h 7265"/>
                <a:gd name="T8" fmla="*/ 29 w 59"/>
                <a:gd name="T9" fmla="*/ 7265 h 7265"/>
                <a:gd name="T10" fmla="*/ 59 w 59"/>
                <a:gd name="T11" fmla="*/ 7265 h 7265"/>
                <a:gd name="T12" fmla="*/ 59 w 59"/>
                <a:gd name="T13" fmla="*/ 0 h 7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65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65"/>
                  </a:lnTo>
                  <a:lnTo>
                    <a:pt x="29" y="7265"/>
                  </a:lnTo>
                  <a:lnTo>
                    <a:pt x="59" y="726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6"/>
            <p:cNvSpPr>
              <a:spLocks/>
            </p:cNvSpPr>
            <p:nvPr/>
          </p:nvSpPr>
          <p:spPr bwMode="auto">
            <a:xfrm>
              <a:off x="3296" y="2694"/>
              <a:ext cx="6" cy="807"/>
            </a:xfrm>
            <a:custGeom>
              <a:avLst/>
              <a:gdLst>
                <a:gd name="T0" fmla="*/ 59 w 59"/>
                <a:gd name="T1" fmla="*/ 0 h 7265"/>
                <a:gd name="T2" fmla="*/ 29 w 59"/>
                <a:gd name="T3" fmla="*/ 0 h 7265"/>
                <a:gd name="T4" fmla="*/ 0 w 59"/>
                <a:gd name="T5" fmla="*/ 0 h 7265"/>
                <a:gd name="T6" fmla="*/ 0 w 59"/>
                <a:gd name="T7" fmla="*/ 7265 h 7265"/>
                <a:gd name="T8" fmla="*/ 29 w 59"/>
                <a:gd name="T9" fmla="*/ 7265 h 7265"/>
                <a:gd name="T10" fmla="*/ 59 w 59"/>
                <a:gd name="T11" fmla="*/ 7265 h 7265"/>
                <a:gd name="T12" fmla="*/ 59 w 59"/>
                <a:gd name="T13" fmla="*/ 0 h 7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65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65"/>
                  </a:lnTo>
                  <a:lnTo>
                    <a:pt x="29" y="7265"/>
                  </a:lnTo>
                  <a:lnTo>
                    <a:pt x="59" y="7265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9" name="Group 7"/>
          <p:cNvGrpSpPr>
            <a:grpSpLocks/>
          </p:cNvGrpSpPr>
          <p:nvPr/>
        </p:nvGrpSpPr>
        <p:grpSpPr bwMode="auto">
          <a:xfrm>
            <a:off x="4891277" y="3744784"/>
            <a:ext cx="9525" cy="1281113"/>
            <a:chOff x="2580" y="2694"/>
            <a:chExt cx="6" cy="807"/>
          </a:xfrm>
        </p:grpSpPr>
        <p:sp>
          <p:nvSpPr>
            <p:cNvPr id="28680" name="Freeform 8"/>
            <p:cNvSpPr>
              <a:spLocks/>
            </p:cNvSpPr>
            <p:nvPr/>
          </p:nvSpPr>
          <p:spPr bwMode="auto">
            <a:xfrm>
              <a:off x="2580" y="2694"/>
              <a:ext cx="6" cy="807"/>
            </a:xfrm>
            <a:custGeom>
              <a:avLst/>
              <a:gdLst>
                <a:gd name="T0" fmla="*/ 59 w 59"/>
                <a:gd name="T1" fmla="*/ 0 h 7265"/>
                <a:gd name="T2" fmla="*/ 29 w 59"/>
                <a:gd name="T3" fmla="*/ 0 h 7265"/>
                <a:gd name="T4" fmla="*/ 0 w 59"/>
                <a:gd name="T5" fmla="*/ 0 h 7265"/>
                <a:gd name="T6" fmla="*/ 0 w 59"/>
                <a:gd name="T7" fmla="*/ 7265 h 7265"/>
                <a:gd name="T8" fmla="*/ 29 w 59"/>
                <a:gd name="T9" fmla="*/ 7265 h 7265"/>
                <a:gd name="T10" fmla="*/ 59 w 59"/>
                <a:gd name="T11" fmla="*/ 7265 h 7265"/>
                <a:gd name="T12" fmla="*/ 59 w 59"/>
                <a:gd name="T13" fmla="*/ 0 h 7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65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65"/>
                  </a:lnTo>
                  <a:lnTo>
                    <a:pt x="29" y="7265"/>
                  </a:lnTo>
                  <a:lnTo>
                    <a:pt x="59" y="726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9"/>
            <p:cNvSpPr>
              <a:spLocks/>
            </p:cNvSpPr>
            <p:nvPr/>
          </p:nvSpPr>
          <p:spPr bwMode="auto">
            <a:xfrm>
              <a:off x="2580" y="2694"/>
              <a:ext cx="6" cy="807"/>
            </a:xfrm>
            <a:custGeom>
              <a:avLst/>
              <a:gdLst>
                <a:gd name="T0" fmla="*/ 59 w 59"/>
                <a:gd name="T1" fmla="*/ 0 h 7265"/>
                <a:gd name="T2" fmla="*/ 29 w 59"/>
                <a:gd name="T3" fmla="*/ 0 h 7265"/>
                <a:gd name="T4" fmla="*/ 0 w 59"/>
                <a:gd name="T5" fmla="*/ 0 h 7265"/>
                <a:gd name="T6" fmla="*/ 0 w 59"/>
                <a:gd name="T7" fmla="*/ 7265 h 7265"/>
                <a:gd name="T8" fmla="*/ 29 w 59"/>
                <a:gd name="T9" fmla="*/ 7265 h 7265"/>
                <a:gd name="T10" fmla="*/ 59 w 59"/>
                <a:gd name="T11" fmla="*/ 7265 h 7265"/>
                <a:gd name="T12" fmla="*/ 59 w 59"/>
                <a:gd name="T13" fmla="*/ 0 h 7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65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65"/>
                  </a:lnTo>
                  <a:lnTo>
                    <a:pt x="29" y="7265"/>
                  </a:lnTo>
                  <a:lnTo>
                    <a:pt x="59" y="7265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82" name="Group 10"/>
          <p:cNvGrpSpPr>
            <a:grpSpLocks/>
          </p:cNvGrpSpPr>
          <p:nvPr/>
        </p:nvGrpSpPr>
        <p:grpSpPr bwMode="auto">
          <a:xfrm>
            <a:off x="6097777" y="3168777"/>
            <a:ext cx="11113" cy="127000"/>
            <a:chOff x="3364" y="2380"/>
            <a:chExt cx="7" cy="80"/>
          </a:xfrm>
        </p:grpSpPr>
        <p:sp>
          <p:nvSpPr>
            <p:cNvPr id="28683" name="Freeform 11"/>
            <p:cNvSpPr>
              <a:spLocks/>
            </p:cNvSpPr>
            <p:nvPr/>
          </p:nvSpPr>
          <p:spPr bwMode="auto">
            <a:xfrm>
              <a:off x="3364" y="2380"/>
              <a:ext cx="7" cy="80"/>
            </a:xfrm>
            <a:custGeom>
              <a:avLst/>
              <a:gdLst>
                <a:gd name="T0" fmla="*/ 59 w 59"/>
                <a:gd name="T1" fmla="*/ 0 h 723"/>
                <a:gd name="T2" fmla="*/ 29 w 59"/>
                <a:gd name="T3" fmla="*/ 0 h 723"/>
                <a:gd name="T4" fmla="*/ 0 w 59"/>
                <a:gd name="T5" fmla="*/ 0 h 723"/>
                <a:gd name="T6" fmla="*/ 0 w 59"/>
                <a:gd name="T7" fmla="*/ 723 h 723"/>
                <a:gd name="T8" fmla="*/ 29 w 59"/>
                <a:gd name="T9" fmla="*/ 723 h 723"/>
                <a:gd name="T10" fmla="*/ 59 w 59"/>
                <a:gd name="T11" fmla="*/ 723 h 723"/>
                <a:gd name="T12" fmla="*/ 59 w 59"/>
                <a:gd name="T13" fmla="*/ 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3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3"/>
                  </a:lnTo>
                  <a:lnTo>
                    <a:pt x="29" y="723"/>
                  </a:lnTo>
                  <a:lnTo>
                    <a:pt x="59" y="72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12"/>
            <p:cNvSpPr>
              <a:spLocks/>
            </p:cNvSpPr>
            <p:nvPr/>
          </p:nvSpPr>
          <p:spPr bwMode="auto">
            <a:xfrm>
              <a:off x="3364" y="2380"/>
              <a:ext cx="7" cy="80"/>
            </a:xfrm>
            <a:custGeom>
              <a:avLst/>
              <a:gdLst>
                <a:gd name="T0" fmla="*/ 59 w 59"/>
                <a:gd name="T1" fmla="*/ 0 h 723"/>
                <a:gd name="T2" fmla="*/ 29 w 59"/>
                <a:gd name="T3" fmla="*/ 0 h 723"/>
                <a:gd name="T4" fmla="*/ 0 w 59"/>
                <a:gd name="T5" fmla="*/ 0 h 723"/>
                <a:gd name="T6" fmla="*/ 0 w 59"/>
                <a:gd name="T7" fmla="*/ 723 h 723"/>
                <a:gd name="T8" fmla="*/ 29 w 59"/>
                <a:gd name="T9" fmla="*/ 723 h 723"/>
                <a:gd name="T10" fmla="*/ 59 w 59"/>
                <a:gd name="T11" fmla="*/ 723 h 723"/>
                <a:gd name="T12" fmla="*/ 59 w 59"/>
                <a:gd name="T13" fmla="*/ 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3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3"/>
                  </a:lnTo>
                  <a:lnTo>
                    <a:pt x="29" y="723"/>
                  </a:lnTo>
                  <a:lnTo>
                    <a:pt x="59" y="723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85" name="Group 13"/>
          <p:cNvGrpSpPr>
            <a:grpSpLocks/>
          </p:cNvGrpSpPr>
          <p:nvPr/>
        </p:nvGrpSpPr>
        <p:grpSpPr bwMode="auto">
          <a:xfrm>
            <a:off x="4749990" y="3162427"/>
            <a:ext cx="1358900" cy="11113"/>
            <a:chOff x="2515" y="2376"/>
            <a:chExt cx="856" cy="7"/>
          </a:xfrm>
        </p:grpSpPr>
        <p:sp>
          <p:nvSpPr>
            <p:cNvPr id="28686" name="Freeform 14"/>
            <p:cNvSpPr>
              <a:spLocks/>
            </p:cNvSpPr>
            <p:nvPr/>
          </p:nvSpPr>
          <p:spPr bwMode="auto">
            <a:xfrm>
              <a:off x="2938" y="2376"/>
              <a:ext cx="3" cy="7"/>
            </a:xfrm>
            <a:custGeom>
              <a:avLst/>
              <a:gdLst>
                <a:gd name="T0" fmla="*/ 29 w 29"/>
                <a:gd name="T1" fmla="*/ 30 h 59"/>
                <a:gd name="T2" fmla="*/ 29 w 29"/>
                <a:gd name="T3" fmla="*/ 59 h 59"/>
                <a:gd name="T4" fmla="*/ 21 w 29"/>
                <a:gd name="T5" fmla="*/ 58 h 59"/>
                <a:gd name="T6" fmla="*/ 12 w 29"/>
                <a:gd name="T7" fmla="*/ 53 h 59"/>
                <a:gd name="T8" fmla="*/ 6 w 29"/>
                <a:gd name="T9" fmla="*/ 47 h 59"/>
                <a:gd name="T10" fmla="*/ 1 w 29"/>
                <a:gd name="T11" fmla="*/ 38 h 59"/>
                <a:gd name="T12" fmla="*/ 0 w 29"/>
                <a:gd name="T13" fmla="*/ 30 h 59"/>
                <a:gd name="T14" fmla="*/ 1 w 29"/>
                <a:gd name="T15" fmla="*/ 21 h 59"/>
                <a:gd name="T16" fmla="*/ 6 w 29"/>
                <a:gd name="T17" fmla="*/ 13 h 59"/>
                <a:gd name="T18" fmla="*/ 12 w 29"/>
                <a:gd name="T19" fmla="*/ 6 h 59"/>
                <a:gd name="T20" fmla="*/ 21 w 29"/>
                <a:gd name="T21" fmla="*/ 2 h 59"/>
                <a:gd name="T22" fmla="*/ 29 w 29"/>
                <a:gd name="T23" fmla="*/ 0 h 59"/>
                <a:gd name="T24" fmla="*/ 29 w 29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9">
                  <a:moveTo>
                    <a:pt x="29" y="30"/>
                  </a:moveTo>
                  <a:lnTo>
                    <a:pt x="29" y="59"/>
                  </a:lnTo>
                  <a:lnTo>
                    <a:pt x="21" y="58"/>
                  </a:lnTo>
                  <a:lnTo>
                    <a:pt x="12" y="53"/>
                  </a:lnTo>
                  <a:lnTo>
                    <a:pt x="6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15"/>
            <p:cNvSpPr>
              <a:spLocks/>
            </p:cNvSpPr>
            <p:nvPr/>
          </p:nvSpPr>
          <p:spPr bwMode="auto">
            <a:xfrm>
              <a:off x="2938" y="2376"/>
              <a:ext cx="3" cy="7"/>
            </a:xfrm>
            <a:custGeom>
              <a:avLst/>
              <a:gdLst>
                <a:gd name="T0" fmla="*/ 29 w 29"/>
                <a:gd name="T1" fmla="*/ 59 h 59"/>
                <a:gd name="T2" fmla="*/ 21 w 29"/>
                <a:gd name="T3" fmla="*/ 58 h 59"/>
                <a:gd name="T4" fmla="*/ 12 w 29"/>
                <a:gd name="T5" fmla="*/ 53 h 59"/>
                <a:gd name="T6" fmla="*/ 6 w 29"/>
                <a:gd name="T7" fmla="*/ 47 h 59"/>
                <a:gd name="T8" fmla="*/ 1 w 29"/>
                <a:gd name="T9" fmla="*/ 38 h 59"/>
                <a:gd name="T10" fmla="*/ 0 w 29"/>
                <a:gd name="T11" fmla="*/ 30 h 59"/>
                <a:gd name="T12" fmla="*/ 1 w 29"/>
                <a:gd name="T13" fmla="*/ 21 h 59"/>
                <a:gd name="T14" fmla="*/ 6 w 29"/>
                <a:gd name="T15" fmla="*/ 13 h 59"/>
                <a:gd name="T16" fmla="*/ 12 w 29"/>
                <a:gd name="T17" fmla="*/ 6 h 59"/>
                <a:gd name="T18" fmla="*/ 21 w 29"/>
                <a:gd name="T19" fmla="*/ 2 h 59"/>
                <a:gd name="T20" fmla="*/ 29 w 29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lnTo>
                    <a:pt x="21" y="58"/>
                  </a:lnTo>
                  <a:lnTo>
                    <a:pt x="12" y="53"/>
                  </a:lnTo>
                  <a:lnTo>
                    <a:pt x="6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16"/>
            <p:cNvSpPr>
              <a:spLocks/>
            </p:cNvSpPr>
            <p:nvPr/>
          </p:nvSpPr>
          <p:spPr bwMode="auto">
            <a:xfrm>
              <a:off x="2941" y="2376"/>
              <a:ext cx="426" cy="7"/>
            </a:xfrm>
            <a:custGeom>
              <a:avLst/>
              <a:gdLst>
                <a:gd name="T0" fmla="*/ 0 w 3837"/>
                <a:gd name="T1" fmla="*/ 0 h 59"/>
                <a:gd name="T2" fmla="*/ 0 w 3837"/>
                <a:gd name="T3" fmla="*/ 30 h 59"/>
                <a:gd name="T4" fmla="*/ 0 w 3837"/>
                <a:gd name="T5" fmla="*/ 59 h 59"/>
                <a:gd name="T6" fmla="*/ 3837 w 3837"/>
                <a:gd name="T7" fmla="*/ 59 h 59"/>
                <a:gd name="T8" fmla="*/ 3837 w 3837"/>
                <a:gd name="T9" fmla="*/ 30 h 59"/>
                <a:gd name="T10" fmla="*/ 3837 w 3837"/>
                <a:gd name="T11" fmla="*/ 0 h 59"/>
                <a:gd name="T12" fmla="*/ 0 w 383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7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3837" y="59"/>
                  </a:lnTo>
                  <a:lnTo>
                    <a:pt x="3837" y="30"/>
                  </a:lnTo>
                  <a:lnTo>
                    <a:pt x="38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17"/>
            <p:cNvSpPr>
              <a:spLocks/>
            </p:cNvSpPr>
            <p:nvPr/>
          </p:nvSpPr>
          <p:spPr bwMode="auto">
            <a:xfrm>
              <a:off x="2941" y="2376"/>
              <a:ext cx="426" cy="7"/>
            </a:xfrm>
            <a:custGeom>
              <a:avLst/>
              <a:gdLst>
                <a:gd name="T0" fmla="*/ 0 w 3837"/>
                <a:gd name="T1" fmla="*/ 0 h 59"/>
                <a:gd name="T2" fmla="*/ 0 w 3837"/>
                <a:gd name="T3" fmla="*/ 30 h 59"/>
                <a:gd name="T4" fmla="*/ 0 w 3837"/>
                <a:gd name="T5" fmla="*/ 59 h 59"/>
                <a:gd name="T6" fmla="*/ 3837 w 3837"/>
                <a:gd name="T7" fmla="*/ 59 h 59"/>
                <a:gd name="T8" fmla="*/ 3837 w 3837"/>
                <a:gd name="T9" fmla="*/ 30 h 59"/>
                <a:gd name="T10" fmla="*/ 3837 w 3837"/>
                <a:gd name="T11" fmla="*/ 0 h 59"/>
                <a:gd name="T12" fmla="*/ 0 w 383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7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3837" y="59"/>
                  </a:lnTo>
                  <a:lnTo>
                    <a:pt x="3837" y="30"/>
                  </a:lnTo>
                  <a:lnTo>
                    <a:pt x="383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18"/>
            <p:cNvSpPr>
              <a:spLocks/>
            </p:cNvSpPr>
            <p:nvPr/>
          </p:nvSpPr>
          <p:spPr bwMode="auto">
            <a:xfrm>
              <a:off x="3367" y="2376"/>
              <a:ext cx="4" cy="7"/>
            </a:xfrm>
            <a:custGeom>
              <a:avLst/>
              <a:gdLst>
                <a:gd name="T0" fmla="*/ 0 w 30"/>
                <a:gd name="T1" fmla="*/ 30 h 59"/>
                <a:gd name="T2" fmla="*/ 0 w 30"/>
                <a:gd name="T3" fmla="*/ 0 h 59"/>
                <a:gd name="T4" fmla="*/ 8 w 30"/>
                <a:gd name="T5" fmla="*/ 2 h 59"/>
                <a:gd name="T6" fmla="*/ 17 w 30"/>
                <a:gd name="T7" fmla="*/ 6 h 59"/>
                <a:gd name="T8" fmla="*/ 23 w 30"/>
                <a:gd name="T9" fmla="*/ 13 h 59"/>
                <a:gd name="T10" fmla="*/ 28 w 30"/>
                <a:gd name="T11" fmla="*/ 21 h 59"/>
                <a:gd name="T12" fmla="*/ 30 w 30"/>
                <a:gd name="T13" fmla="*/ 30 h 59"/>
                <a:gd name="T14" fmla="*/ 28 w 30"/>
                <a:gd name="T15" fmla="*/ 38 h 59"/>
                <a:gd name="T16" fmla="*/ 23 w 30"/>
                <a:gd name="T17" fmla="*/ 47 h 59"/>
                <a:gd name="T18" fmla="*/ 17 w 30"/>
                <a:gd name="T19" fmla="*/ 53 h 59"/>
                <a:gd name="T20" fmla="*/ 8 w 30"/>
                <a:gd name="T21" fmla="*/ 58 h 59"/>
                <a:gd name="T22" fmla="*/ 0 w 30"/>
                <a:gd name="T23" fmla="*/ 59 h 59"/>
                <a:gd name="T24" fmla="*/ 0 w 30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9">
                  <a:moveTo>
                    <a:pt x="0" y="3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7" y="6"/>
                  </a:lnTo>
                  <a:lnTo>
                    <a:pt x="23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3" y="47"/>
                  </a:lnTo>
                  <a:lnTo>
                    <a:pt x="17" y="53"/>
                  </a:lnTo>
                  <a:lnTo>
                    <a:pt x="8" y="58"/>
                  </a:lnTo>
                  <a:lnTo>
                    <a:pt x="0" y="5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19"/>
            <p:cNvSpPr>
              <a:spLocks/>
            </p:cNvSpPr>
            <p:nvPr/>
          </p:nvSpPr>
          <p:spPr bwMode="auto">
            <a:xfrm>
              <a:off x="3367" y="2376"/>
              <a:ext cx="4" cy="7"/>
            </a:xfrm>
            <a:custGeom>
              <a:avLst/>
              <a:gdLst>
                <a:gd name="T0" fmla="*/ 0 w 30"/>
                <a:gd name="T1" fmla="*/ 0 h 59"/>
                <a:gd name="T2" fmla="*/ 8 w 30"/>
                <a:gd name="T3" fmla="*/ 2 h 59"/>
                <a:gd name="T4" fmla="*/ 17 w 30"/>
                <a:gd name="T5" fmla="*/ 6 h 59"/>
                <a:gd name="T6" fmla="*/ 23 w 30"/>
                <a:gd name="T7" fmla="*/ 13 h 59"/>
                <a:gd name="T8" fmla="*/ 28 w 30"/>
                <a:gd name="T9" fmla="*/ 21 h 59"/>
                <a:gd name="T10" fmla="*/ 30 w 30"/>
                <a:gd name="T11" fmla="*/ 30 h 59"/>
                <a:gd name="T12" fmla="*/ 28 w 30"/>
                <a:gd name="T13" fmla="*/ 38 h 59"/>
                <a:gd name="T14" fmla="*/ 23 w 30"/>
                <a:gd name="T15" fmla="*/ 47 h 59"/>
                <a:gd name="T16" fmla="*/ 17 w 30"/>
                <a:gd name="T17" fmla="*/ 53 h 59"/>
                <a:gd name="T18" fmla="*/ 8 w 30"/>
                <a:gd name="T19" fmla="*/ 58 h 59"/>
                <a:gd name="T20" fmla="*/ 0 w 30"/>
                <a:gd name="T2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9">
                  <a:moveTo>
                    <a:pt x="0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3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3" y="47"/>
                  </a:lnTo>
                  <a:lnTo>
                    <a:pt x="17" y="53"/>
                  </a:lnTo>
                  <a:lnTo>
                    <a:pt x="8" y="58"/>
                  </a:lnTo>
                  <a:lnTo>
                    <a:pt x="0" y="5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20"/>
            <p:cNvSpPr>
              <a:spLocks/>
            </p:cNvSpPr>
            <p:nvPr/>
          </p:nvSpPr>
          <p:spPr bwMode="auto">
            <a:xfrm>
              <a:off x="3364" y="2376"/>
              <a:ext cx="7" cy="4"/>
            </a:xfrm>
            <a:custGeom>
              <a:avLst/>
              <a:gdLst>
                <a:gd name="T0" fmla="*/ 29 w 59"/>
                <a:gd name="T1" fmla="*/ 30 h 30"/>
                <a:gd name="T2" fmla="*/ 0 w 59"/>
                <a:gd name="T3" fmla="*/ 30 h 30"/>
                <a:gd name="T4" fmla="*/ 1 w 59"/>
                <a:gd name="T5" fmla="*/ 21 h 30"/>
                <a:gd name="T6" fmla="*/ 5 w 59"/>
                <a:gd name="T7" fmla="*/ 13 h 30"/>
                <a:gd name="T8" fmla="*/ 12 w 59"/>
                <a:gd name="T9" fmla="*/ 6 h 30"/>
                <a:gd name="T10" fmla="*/ 20 w 59"/>
                <a:gd name="T11" fmla="*/ 2 h 30"/>
                <a:gd name="T12" fmla="*/ 29 w 59"/>
                <a:gd name="T13" fmla="*/ 0 h 30"/>
                <a:gd name="T14" fmla="*/ 37 w 59"/>
                <a:gd name="T15" fmla="*/ 2 h 30"/>
                <a:gd name="T16" fmla="*/ 46 w 59"/>
                <a:gd name="T17" fmla="*/ 6 h 30"/>
                <a:gd name="T18" fmla="*/ 52 w 59"/>
                <a:gd name="T19" fmla="*/ 13 h 30"/>
                <a:gd name="T20" fmla="*/ 57 w 59"/>
                <a:gd name="T21" fmla="*/ 21 h 30"/>
                <a:gd name="T22" fmla="*/ 59 w 59"/>
                <a:gd name="T23" fmla="*/ 30 h 30"/>
                <a:gd name="T24" fmla="*/ 29 w 59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30">
                  <a:moveTo>
                    <a:pt x="29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6" y="6"/>
                  </a:lnTo>
                  <a:lnTo>
                    <a:pt x="52" y="13"/>
                  </a:lnTo>
                  <a:lnTo>
                    <a:pt x="57" y="21"/>
                  </a:lnTo>
                  <a:lnTo>
                    <a:pt x="59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21"/>
            <p:cNvSpPr>
              <a:spLocks/>
            </p:cNvSpPr>
            <p:nvPr/>
          </p:nvSpPr>
          <p:spPr bwMode="auto">
            <a:xfrm>
              <a:off x="3364" y="2376"/>
              <a:ext cx="7" cy="4"/>
            </a:xfrm>
            <a:custGeom>
              <a:avLst/>
              <a:gdLst>
                <a:gd name="T0" fmla="*/ 0 w 59"/>
                <a:gd name="T1" fmla="*/ 30 h 30"/>
                <a:gd name="T2" fmla="*/ 1 w 59"/>
                <a:gd name="T3" fmla="*/ 21 h 30"/>
                <a:gd name="T4" fmla="*/ 5 w 59"/>
                <a:gd name="T5" fmla="*/ 13 h 30"/>
                <a:gd name="T6" fmla="*/ 12 w 59"/>
                <a:gd name="T7" fmla="*/ 6 h 30"/>
                <a:gd name="T8" fmla="*/ 20 w 59"/>
                <a:gd name="T9" fmla="*/ 2 h 30"/>
                <a:gd name="T10" fmla="*/ 29 w 59"/>
                <a:gd name="T11" fmla="*/ 0 h 30"/>
                <a:gd name="T12" fmla="*/ 37 w 59"/>
                <a:gd name="T13" fmla="*/ 2 h 30"/>
                <a:gd name="T14" fmla="*/ 46 w 59"/>
                <a:gd name="T15" fmla="*/ 6 h 30"/>
                <a:gd name="T16" fmla="*/ 52 w 59"/>
                <a:gd name="T17" fmla="*/ 13 h 30"/>
                <a:gd name="T18" fmla="*/ 57 w 59"/>
                <a:gd name="T19" fmla="*/ 21 h 30"/>
                <a:gd name="T20" fmla="*/ 59 w 59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0">
                  <a:moveTo>
                    <a:pt x="0" y="30"/>
                  </a:move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6" y="6"/>
                  </a:lnTo>
                  <a:lnTo>
                    <a:pt x="52" y="13"/>
                  </a:lnTo>
                  <a:lnTo>
                    <a:pt x="57" y="21"/>
                  </a:lnTo>
                  <a:lnTo>
                    <a:pt x="59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22"/>
            <p:cNvSpPr>
              <a:spLocks/>
            </p:cNvSpPr>
            <p:nvPr/>
          </p:nvSpPr>
          <p:spPr bwMode="auto">
            <a:xfrm>
              <a:off x="2941" y="2376"/>
              <a:ext cx="3" cy="7"/>
            </a:xfrm>
            <a:custGeom>
              <a:avLst/>
              <a:gdLst>
                <a:gd name="T0" fmla="*/ 0 w 30"/>
                <a:gd name="T1" fmla="*/ 30 h 59"/>
                <a:gd name="T2" fmla="*/ 0 w 30"/>
                <a:gd name="T3" fmla="*/ 0 h 59"/>
                <a:gd name="T4" fmla="*/ 9 w 30"/>
                <a:gd name="T5" fmla="*/ 2 h 59"/>
                <a:gd name="T6" fmla="*/ 17 w 30"/>
                <a:gd name="T7" fmla="*/ 6 h 59"/>
                <a:gd name="T8" fmla="*/ 24 w 30"/>
                <a:gd name="T9" fmla="*/ 13 h 59"/>
                <a:gd name="T10" fmla="*/ 28 w 30"/>
                <a:gd name="T11" fmla="*/ 21 h 59"/>
                <a:gd name="T12" fmla="*/ 30 w 30"/>
                <a:gd name="T13" fmla="*/ 30 h 59"/>
                <a:gd name="T14" fmla="*/ 28 w 30"/>
                <a:gd name="T15" fmla="*/ 38 h 59"/>
                <a:gd name="T16" fmla="*/ 24 w 30"/>
                <a:gd name="T17" fmla="*/ 47 h 59"/>
                <a:gd name="T18" fmla="*/ 17 w 30"/>
                <a:gd name="T19" fmla="*/ 53 h 59"/>
                <a:gd name="T20" fmla="*/ 9 w 30"/>
                <a:gd name="T21" fmla="*/ 58 h 59"/>
                <a:gd name="T22" fmla="*/ 0 w 30"/>
                <a:gd name="T23" fmla="*/ 59 h 59"/>
                <a:gd name="T24" fmla="*/ 0 w 30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9">
                  <a:moveTo>
                    <a:pt x="0" y="30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7" y="6"/>
                  </a:lnTo>
                  <a:lnTo>
                    <a:pt x="24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7" y="53"/>
                  </a:lnTo>
                  <a:lnTo>
                    <a:pt x="9" y="58"/>
                  </a:lnTo>
                  <a:lnTo>
                    <a:pt x="0" y="5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23"/>
            <p:cNvSpPr>
              <a:spLocks/>
            </p:cNvSpPr>
            <p:nvPr/>
          </p:nvSpPr>
          <p:spPr bwMode="auto">
            <a:xfrm>
              <a:off x="2941" y="2376"/>
              <a:ext cx="3" cy="7"/>
            </a:xfrm>
            <a:custGeom>
              <a:avLst/>
              <a:gdLst>
                <a:gd name="T0" fmla="*/ 0 w 30"/>
                <a:gd name="T1" fmla="*/ 0 h 59"/>
                <a:gd name="T2" fmla="*/ 9 w 30"/>
                <a:gd name="T3" fmla="*/ 2 h 59"/>
                <a:gd name="T4" fmla="*/ 17 w 30"/>
                <a:gd name="T5" fmla="*/ 6 h 59"/>
                <a:gd name="T6" fmla="*/ 24 w 30"/>
                <a:gd name="T7" fmla="*/ 13 h 59"/>
                <a:gd name="T8" fmla="*/ 28 w 30"/>
                <a:gd name="T9" fmla="*/ 21 h 59"/>
                <a:gd name="T10" fmla="*/ 30 w 30"/>
                <a:gd name="T11" fmla="*/ 30 h 59"/>
                <a:gd name="T12" fmla="*/ 28 w 30"/>
                <a:gd name="T13" fmla="*/ 38 h 59"/>
                <a:gd name="T14" fmla="*/ 24 w 30"/>
                <a:gd name="T15" fmla="*/ 47 h 59"/>
                <a:gd name="T16" fmla="*/ 17 w 30"/>
                <a:gd name="T17" fmla="*/ 53 h 59"/>
                <a:gd name="T18" fmla="*/ 9 w 30"/>
                <a:gd name="T19" fmla="*/ 58 h 59"/>
                <a:gd name="T20" fmla="*/ 0 w 30"/>
                <a:gd name="T2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9">
                  <a:moveTo>
                    <a:pt x="0" y="0"/>
                  </a:moveTo>
                  <a:lnTo>
                    <a:pt x="9" y="2"/>
                  </a:lnTo>
                  <a:lnTo>
                    <a:pt x="17" y="6"/>
                  </a:lnTo>
                  <a:lnTo>
                    <a:pt x="24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7" y="53"/>
                  </a:lnTo>
                  <a:lnTo>
                    <a:pt x="9" y="58"/>
                  </a:lnTo>
                  <a:lnTo>
                    <a:pt x="0" y="5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24"/>
            <p:cNvSpPr>
              <a:spLocks/>
            </p:cNvSpPr>
            <p:nvPr/>
          </p:nvSpPr>
          <p:spPr bwMode="auto">
            <a:xfrm>
              <a:off x="2515" y="2376"/>
              <a:ext cx="426" cy="7"/>
            </a:xfrm>
            <a:custGeom>
              <a:avLst/>
              <a:gdLst>
                <a:gd name="T0" fmla="*/ 3837 w 3837"/>
                <a:gd name="T1" fmla="*/ 59 h 59"/>
                <a:gd name="T2" fmla="*/ 3837 w 3837"/>
                <a:gd name="T3" fmla="*/ 30 h 59"/>
                <a:gd name="T4" fmla="*/ 3837 w 3837"/>
                <a:gd name="T5" fmla="*/ 0 h 59"/>
                <a:gd name="T6" fmla="*/ 0 w 3837"/>
                <a:gd name="T7" fmla="*/ 0 h 59"/>
                <a:gd name="T8" fmla="*/ 0 w 3837"/>
                <a:gd name="T9" fmla="*/ 30 h 59"/>
                <a:gd name="T10" fmla="*/ 0 w 3837"/>
                <a:gd name="T11" fmla="*/ 59 h 59"/>
                <a:gd name="T12" fmla="*/ 3837 w 3837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7" h="59">
                  <a:moveTo>
                    <a:pt x="3837" y="59"/>
                  </a:moveTo>
                  <a:lnTo>
                    <a:pt x="3837" y="30"/>
                  </a:lnTo>
                  <a:lnTo>
                    <a:pt x="3837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3837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25"/>
            <p:cNvSpPr>
              <a:spLocks/>
            </p:cNvSpPr>
            <p:nvPr/>
          </p:nvSpPr>
          <p:spPr bwMode="auto">
            <a:xfrm>
              <a:off x="2515" y="2376"/>
              <a:ext cx="426" cy="7"/>
            </a:xfrm>
            <a:custGeom>
              <a:avLst/>
              <a:gdLst>
                <a:gd name="T0" fmla="*/ 3837 w 3837"/>
                <a:gd name="T1" fmla="*/ 59 h 59"/>
                <a:gd name="T2" fmla="*/ 3837 w 3837"/>
                <a:gd name="T3" fmla="*/ 30 h 59"/>
                <a:gd name="T4" fmla="*/ 3837 w 3837"/>
                <a:gd name="T5" fmla="*/ 0 h 59"/>
                <a:gd name="T6" fmla="*/ 0 w 3837"/>
                <a:gd name="T7" fmla="*/ 0 h 59"/>
                <a:gd name="T8" fmla="*/ 0 w 3837"/>
                <a:gd name="T9" fmla="*/ 30 h 59"/>
                <a:gd name="T10" fmla="*/ 0 w 3837"/>
                <a:gd name="T11" fmla="*/ 59 h 59"/>
                <a:gd name="T12" fmla="*/ 3837 w 3837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7" h="59">
                  <a:moveTo>
                    <a:pt x="3837" y="59"/>
                  </a:moveTo>
                  <a:lnTo>
                    <a:pt x="3837" y="30"/>
                  </a:lnTo>
                  <a:lnTo>
                    <a:pt x="3837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3837" y="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98" name="Group 26"/>
          <p:cNvGrpSpPr>
            <a:grpSpLocks/>
          </p:cNvGrpSpPr>
          <p:nvPr/>
        </p:nvGrpSpPr>
        <p:grpSpPr bwMode="auto">
          <a:xfrm>
            <a:off x="4743640" y="3168777"/>
            <a:ext cx="11112" cy="127000"/>
            <a:chOff x="2511" y="2380"/>
            <a:chExt cx="7" cy="80"/>
          </a:xfrm>
        </p:grpSpPr>
        <p:sp>
          <p:nvSpPr>
            <p:cNvPr id="28699" name="Freeform 27"/>
            <p:cNvSpPr>
              <a:spLocks/>
            </p:cNvSpPr>
            <p:nvPr/>
          </p:nvSpPr>
          <p:spPr bwMode="auto">
            <a:xfrm>
              <a:off x="2511" y="2380"/>
              <a:ext cx="7" cy="80"/>
            </a:xfrm>
            <a:custGeom>
              <a:avLst/>
              <a:gdLst>
                <a:gd name="T0" fmla="*/ 59 w 59"/>
                <a:gd name="T1" fmla="*/ 0 h 723"/>
                <a:gd name="T2" fmla="*/ 29 w 59"/>
                <a:gd name="T3" fmla="*/ 0 h 723"/>
                <a:gd name="T4" fmla="*/ 0 w 59"/>
                <a:gd name="T5" fmla="*/ 0 h 723"/>
                <a:gd name="T6" fmla="*/ 0 w 59"/>
                <a:gd name="T7" fmla="*/ 723 h 723"/>
                <a:gd name="T8" fmla="*/ 29 w 59"/>
                <a:gd name="T9" fmla="*/ 723 h 723"/>
                <a:gd name="T10" fmla="*/ 59 w 59"/>
                <a:gd name="T11" fmla="*/ 723 h 723"/>
                <a:gd name="T12" fmla="*/ 59 w 59"/>
                <a:gd name="T13" fmla="*/ 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3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3"/>
                  </a:lnTo>
                  <a:lnTo>
                    <a:pt x="29" y="723"/>
                  </a:lnTo>
                  <a:lnTo>
                    <a:pt x="59" y="72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28"/>
            <p:cNvSpPr>
              <a:spLocks/>
            </p:cNvSpPr>
            <p:nvPr/>
          </p:nvSpPr>
          <p:spPr bwMode="auto">
            <a:xfrm>
              <a:off x="2511" y="2380"/>
              <a:ext cx="7" cy="80"/>
            </a:xfrm>
            <a:custGeom>
              <a:avLst/>
              <a:gdLst>
                <a:gd name="T0" fmla="*/ 59 w 59"/>
                <a:gd name="T1" fmla="*/ 0 h 723"/>
                <a:gd name="T2" fmla="*/ 29 w 59"/>
                <a:gd name="T3" fmla="*/ 0 h 723"/>
                <a:gd name="T4" fmla="*/ 0 w 59"/>
                <a:gd name="T5" fmla="*/ 0 h 723"/>
                <a:gd name="T6" fmla="*/ 0 w 59"/>
                <a:gd name="T7" fmla="*/ 723 h 723"/>
                <a:gd name="T8" fmla="*/ 29 w 59"/>
                <a:gd name="T9" fmla="*/ 723 h 723"/>
                <a:gd name="T10" fmla="*/ 59 w 59"/>
                <a:gd name="T11" fmla="*/ 723 h 723"/>
                <a:gd name="T12" fmla="*/ 59 w 59"/>
                <a:gd name="T13" fmla="*/ 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23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723"/>
                  </a:lnTo>
                  <a:lnTo>
                    <a:pt x="29" y="723"/>
                  </a:lnTo>
                  <a:lnTo>
                    <a:pt x="59" y="723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01" name="Group 29"/>
          <p:cNvGrpSpPr>
            <a:grpSpLocks/>
          </p:cNvGrpSpPr>
          <p:nvPr/>
        </p:nvGrpSpPr>
        <p:grpSpPr bwMode="auto">
          <a:xfrm>
            <a:off x="4749990" y="3744784"/>
            <a:ext cx="1587" cy="1281113"/>
            <a:chOff x="2515" y="2694"/>
            <a:chExt cx="1" cy="807"/>
          </a:xfrm>
        </p:grpSpPr>
        <p:sp>
          <p:nvSpPr>
            <p:cNvPr id="28702" name="Line 30"/>
            <p:cNvSpPr>
              <a:spLocks noChangeShapeType="1"/>
            </p:cNvSpPr>
            <p:nvPr/>
          </p:nvSpPr>
          <p:spPr bwMode="auto">
            <a:xfrm>
              <a:off x="2515" y="2694"/>
              <a:ext cx="1" cy="5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Line 31"/>
            <p:cNvSpPr>
              <a:spLocks noChangeShapeType="1"/>
            </p:cNvSpPr>
            <p:nvPr/>
          </p:nvSpPr>
          <p:spPr bwMode="auto">
            <a:xfrm>
              <a:off x="2515" y="2777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Line 32"/>
            <p:cNvSpPr>
              <a:spLocks noChangeShapeType="1"/>
            </p:cNvSpPr>
            <p:nvPr/>
          </p:nvSpPr>
          <p:spPr bwMode="auto">
            <a:xfrm>
              <a:off x="2515" y="2873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Line 33"/>
            <p:cNvSpPr>
              <a:spLocks noChangeShapeType="1"/>
            </p:cNvSpPr>
            <p:nvPr/>
          </p:nvSpPr>
          <p:spPr bwMode="auto">
            <a:xfrm>
              <a:off x="2515" y="2970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Line 34"/>
            <p:cNvSpPr>
              <a:spLocks noChangeShapeType="1"/>
            </p:cNvSpPr>
            <p:nvPr/>
          </p:nvSpPr>
          <p:spPr bwMode="auto">
            <a:xfrm>
              <a:off x="2515" y="3066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Line 35"/>
            <p:cNvSpPr>
              <a:spLocks noChangeShapeType="1"/>
            </p:cNvSpPr>
            <p:nvPr/>
          </p:nvSpPr>
          <p:spPr bwMode="auto">
            <a:xfrm>
              <a:off x="2515" y="3162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Line 36"/>
            <p:cNvSpPr>
              <a:spLocks noChangeShapeType="1"/>
            </p:cNvSpPr>
            <p:nvPr/>
          </p:nvSpPr>
          <p:spPr bwMode="auto">
            <a:xfrm>
              <a:off x="2515" y="325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Line 37"/>
            <p:cNvSpPr>
              <a:spLocks noChangeShapeType="1"/>
            </p:cNvSpPr>
            <p:nvPr/>
          </p:nvSpPr>
          <p:spPr bwMode="auto">
            <a:xfrm>
              <a:off x="2515" y="3354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Line 38"/>
            <p:cNvSpPr>
              <a:spLocks noChangeShapeType="1"/>
            </p:cNvSpPr>
            <p:nvPr/>
          </p:nvSpPr>
          <p:spPr bwMode="auto">
            <a:xfrm>
              <a:off x="2515" y="3450"/>
              <a:ext cx="1" cy="5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11" name="Group 39"/>
          <p:cNvGrpSpPr>
            <a:grpSpLocks/>
          </p:cNvGrpSpPr>
          <p:nvPr/>
        </p:nvGrpSpPr>
        <p:grpSpPr bwMode="auto">
          <a:xfrm>
            <a:off x="6110160" y="3744784"/>
            <a:ext cx="1587" cy="1281113"/>
            <a:chOff x="3367" y="2694"/>
            <a:chExt cx="1" cy="807"/>
          </a:xfrm>
        </p:grpSpPr>
        <p:sp>
          <p:nvSpPr>
            <p:cNvPr id="28712" name="Line 40"/>
            <p:cNvSpPr>
              <a:spLocks noChangeShapeType="1"/>
            </p:cNvSpPr>
            <p:nvPr/>
          </p:nvSpPr>
          <p:spPr bwMode="auto">
            <a:xfrm>
              <a:off x="3367" y="2694"/>
              <a:ext cx="1" cy="5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Line 41"/>
            <p:cNvSpPr>
              <a:spLocks noChangeShapeType="1"/>
            </p:cNvSpPr>
            <p:nvPr/>
          </p:nvSpPr>
          <p:spPr bwMode="auto">
            <a:xfrm>
              <a:off x="3367" y="2777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Line 42"/>
            <p:cNvSpPr>
              <a:spLocks noChangeShapeType="1"/>
            </p:cNvSpPr>
            <p:nvPr/>
          </p:nvSpPr>
          <p:spPr bwMode="auto">
            <a:xfrm>
              <a:off x="3367" y="2873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Line 43"/>
            <p:cNvSpPr>
              <a:spLocks noChangeShapeType="1"/>
            </p:cNvSpPr>
            <p:nvPr/>
          </p:nvSpPr>
          <p:spPr bwMode="auto">
            <a:xfrm>
              <a:off x="3367" y="2970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Line 44"/>
            <p:cNvSpPr>
              <a:spLocks noChangeShapeType="1"/>
            </p:cNvSpPr>
            <p:nvPr/>
          </p:nvSpPr>
          <p:spPr bwMode="auto">
            <a:xfrm>
              <a:off x="3367" y="3066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Line 45"/>
            <p:cNvSpPr>
              <a:spLocks noChangeShapeType="1"/>
            </p:cNvSpPr>
            <p:nvPr/>
          </p:nvSpPr>
          <p:spPr bwMode="auto">
            <a:xfrm>
              <a:off x="3367" y="3162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Line 46"/>
            <p:cNvSpPr>
              <a:spLocks noChangeShapeType="1"/>
            </p:cNvSpPr>
            <p:nvPr/>
          </p:nvSpPr>
          <p:spPr bwMode="auto">
            <a:xfrm>
              <a:off x="3367" y="325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Line 47"/>
            <p:cNvSpPr>
              <a:spLocks noChangeShapeType="1"/>
            </p:cNvSpPr>
            <p:nvPr/>
          </p:nvSpPr>
          <p:spPr bwMode="auto">
            <a:xfrm>
              <a:off x="3367" y="3354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Line 48"/>
            <p:cNvSpPr>
              <a:spLocks noChangeShapeType="1"/>
            </p:cNvSpPr>
            <p:nvPr/>
          </p:nvSpPr>
          <p:spPr bwMode="auto">
            <a:xfrm>
              <a:off x="3367" y="3450"/>
              <a:ext cx="1" cy="5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21" name="Group 49"/>
          <p:cNvGrpSpPr>
            <a:grpSpLocks/>
          </p:cNvGrpSpPr>
          <p:nvPr/>
        </p:nvGrpSpPr>
        <p:grpSpPr bwMode="auto">
          <a:xfrm>
            <a:off x="6925182" y="3168777"/>
            <a:ext cx="1281113" cy="1588"/>
            <a:chOff x="3890" y="2380"/>
            <a:chExt cx="807" cy="1"/>
          </a:xfrm>
        </p:grpSpPr>
        <p:sp>
          <p:nvSpPr>
            <p:cNvPr id="28722" name="Line 50"/>
            <p:cNvSpPr>
              <a:spLocks noChangeShapeType="1"/>
            </p:cNvSpPr>
            <p:nvPr/>
          </p:nvSpPr>
          <p:spPr bwMode="auto">
            <a:xfrm>
              <a:off x="3890" y="2380"/>
              <a:ext cx="5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Line 51"/>
            <p:cNvSpPr>
              <a:spLocks noChangeShapeType="1"/>
            </p:cNvSpPr>
            <p:nvPr/>
          </p:nvSpPr>
          <p:spPr bwMode="auto">
            <a:xfrm>
              <a:off x="3973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Line 52"/>
            <p:cNvSpPr>
              <a:spLocks noChangeShapeType="1"/>
            </p:cNvSpPr>
            <p:nvPr/>
          </p:nvSpPr>
          <p:spPr bwMode="auto">
            <a:xfrm>
              <a:off x="4069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Line 53"/>
            <p:cNvSpPr>
              <a:spLocks noChangeShapeType="1"/>
            </p:cNvSpPr>
            <p:nvPr/>
          </p:nvSpPr>
          <p:spPr bwMode="auto">
            <a:xfrm>
              <a:off x="4165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Line 54"/>
            <p:cNvSpPr>
              <a:spLocks noChangeShapeType="1"/>
            </p:cNvSpPr>
            <p:nvPr/>
          </p:nvSpPr>
          <p:spPr bwMode="auto">
            <a:xfrm>
              <a:off x="4262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Line 55"/>
            <p:cNvSpPr>
              <a:spLocks noChangeShapeType="1"/>
            </p:cNvSpPr>
            <p:nvPr/>
          </p:nvSpPr>
          <p:spPr bwMode="auto">
            <a:xfrm>
              <a:off x="4358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Line 56"/>
            <p:cNvSpPr>
              <a:spLocks noChangeShapeType="1"/>
            </p:cNvSpPr>
            <p:nvPr/>
          </p:nvSpPr>
          <p:spPr bwMode="auto">
            <a:xfrm>
              <a:off x="4454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Line 57"/>
            <p:cNvSpPr>
              <a:spLocks noChangeShapeType="1"/>
            </p:cNvSpPr>
            <p:nvPr/>
          </p:nvSpPr>
          <p:spPr bwMode="auto">
            <a:xfrm>
              <a:off x="4550" y="2380"/>
              <a:ext cx="64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Line 58"/>
            <p:cNvSpPr>
              <a:spLocks noChangeShapeType="1"/>
            </p:cNvSpPr>
            <p:nvPr/>
          </p:nvSpPr>
          <p:spPr bwMode="auto">
            <a:xfrm>
              <a:off x="4646" y="2380"/>
              <a:ext cx="5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31" name="Group 59"/>
          <p:cNvGrpSpPr>
            <a:grpSpLocks/>
          </p:cNvGrpSpPr>
          <p:nvPr/>
        </p:nvGrpSpPr>
        <p:grpSpPr bwMode="auto">
          <a:xfrm>
            <a:off x="6236207" y="2360740"/>
            <a:ext cx="249238" cy="611187"/>
            <a:chOff x="3456" y="1871"/>
            <a:chExt cx="157" cy="385"/>
          </a:xfrm>
        </p:grpSpPr>
        <p:sp>
          <p:nvSpPr>
            <p:cNvPr id="28732" name="Line 60"/>
            <p:cNvSpPr>
              <a:spLocks noChangeShapeType="1"/>
            </p:cNvSpPr>
            <p:nvPr/>
          </p:nvSpPr>
          <p:spPr bwMode="auto">
            <a:xfrm>
              <a:off x="3456" y="1871"/>
              <a:ext cx="1" cy="8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Line 61"/>
            <p:cNvSpPr>
              <a:spLocks noChangeShapeType="1"/>
            </p:cNvSpPr>
            <p:nvPr/>
          </p:nvSpPr>
          <p:spPr bwMode="auto">
            <a:xfrm>
              <a:off x="3456" y="1983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Line 62"/>
            <p:cNvSpPr>
              <a:spLocks noChangeShapeType="1"/>
            </p:cNvSpPr>
            <p:nvPr/>
          </p:nvSpPr>
          <p:spPr bwMode="auto">
            <a:xfrm>
              <a:off x="3456" y="2079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Line 63"/>
            <p:cNvSpPr>
              <a:spLocks noChangeShapeType="1"/>
            </p:cNvSpPr>
            <p:nvPr/>
          </p:nvSpPr>
          <p:spPr bwMode="auto">
            <a:xfrm>
              <a:off x="3456" y="2175"/>
              <a:ext cx="1" cy="8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Line 64"/>
            <p:cNvSpPr>
              <a:spLocks noChangeShapeType="1"/>
            </p:cNvSpPr>
            <p:nvPr/>
          </p:nvSpPr>
          <p:spPr bwMode="auto">
            <a:xfrm>
              <a:off x="3456" y="2255"/>
              <a:ext cx="63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Line 65"/>
            <p:cNvSpPr>
              <a:spLocks noChangeShapeType="1"/>
            </p:cNvSpPr>
            <p:nvPr/>
          </p:nvSpPr>
          <p:spPr bwMode="auto">
            <a:xfrm>
              <a:off x="3551" y="2255"/>
              <a:ext cx="6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38" name="Group 66"/>
          <p:cNvGrpSpPr>
            <a:grpSpLocks/>
          </p:cNvGrpSpPr>
          <p:nvPr/>
        </p:nvGrpSpPr>
        <p:grpSpPr bwMode="auto">
          <a:xfrm>
            <a:off x="4601082" y="2360740"/>
            <a:ext cx="1588" cy="609600"/>
            <a:chOff x="2426" y="1871"/>
            <a:chExt cx="1" cy="384"/>
          </a:xfrm>
        </p:grpSpPr>
        <p:sp>
          <p:nvSpPr>
            <p:cNvPr id="28739" name="Line 67"/>
            <p:cNvSpPr>
              <a:spLocks noChangeShapeType="1"/>
            </p:cNvSpPr>
            <p:nvPr/>
          </p:nvSpPr>
          <p:spPr bwMode="auto">
            <a:xfrm>
              <a:off x="2426" y="1871"/>
              <a:ext cx="1" cy="8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Line 68"/>
            <p:cNvSpPr>
              <a:spLocks noChangeShapeType="1"/>
            </p:cNvSpPr>
            <p:nvPr/>
          </p:nvSpPr>
          <p:spPr bwMode="auto">
            <a:xfrm>
              <a:off x="2426" y="1983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Line 69"/>
            <p:cNvSpPr>
              <a:spLocks noChangeShapeType="1"/>
            </p:cNvSpPr>
            <p:nvPr/>
          </p:nvSpPr>
          <p:spPr bwMode="auto">
            <a:xfrm>
              <a:off x="2426" y="2079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Line 70"/>
            <p:cNvSpPr>
              <a:spLocks noChangeShapeType="1"/>
            </p:cNvSpPr>
            <p:nvPr/>
          </p:nvSpPr>
          <p:spPr bwMode="auto">
            <a:xfrm>
              <a:off x="2426" y="2175"/>
              <a:ext cx="1" cy="8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43" name="Group 71"/>
          <p:cNvGrpSpPr>
            <a:grpSpLocks/>
          </p:cNvGrpSpPr>
          <p:nvPr/>
        </p:nvGrpSpPr>
        <p:grpSpPr bwMode="auto">
          <a:xfrm>
            <a:off x="4351845" y="2970340"/>
            <a:ext cx="249237" cy="1587"/>
            <a:chOff x="2269" y="2255"/>
            <a:chExt cx="157" cy="1"/>
          </a:xfrm>
        </p:grpSpPr>
        <p:sp>
          <p:nvSpPr>
            <p:cNvPr id="28744" name="Line 72"/>
            <p:cNvSpPr>
              <a:spLocks noChangeShapeType="1"/>
            </p:cNvSpPr>
            <p:nvPr/>
          </p:nvSpPr>
          <p:spPr bwMode="auto">
            <a:xfrm flipH="1">
              <a:off x="2363" y="2255"/>
              <a:ext cx="63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Line 73"/>
            <p:cNvSpPr>
              <a:spLocks noChangeShapeType="1"/>
            </p:cNvSpPr>
            <p:nvPr/>
          </p:nvSpPr>
          <p:spPr bwMode="auto">
            <a:xfrm flipH="1">
              <a:off x="2269" y="2255"/>
              <a:ext cx="6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46" name="Group 74"/>
          <p:cNvGrpSpPr>
            <a:grpSpLocks/>
          </p:cNvGrpSpPr>
          <p:nvPr/>
        </p:nvGrpSpPr>
        <p:grpSpPr bwMode="auto">
          <a:xfrm>
            <a:off x="5064632" y="1960690"/>
            <a:ext cx="709613" cy="1208087"/>
            <a:chOff x="2718" y="1619"/>
            <a:chExt cx="447" cy="761"/>
          </a:xfrm>
        </p:grpSpPr>
        <p:sp>
          <p:nvSpPr>
            <p:cNvPr id="28747" name="Line 75"/>
            <p:cNvSpPr>
              <a:spLocks noChangeShapeType="1"/>
            </p:cNvSpPr>
            <p:nvPr/>
          </p:nvSpPr>
          <p:spPr bwMode="auto">
            <a:xfrm>
              <a:off x="2941" y="1619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Line 76"/>
            <p:cNvSpPr>
              <a:spLocks noChangeShapeType="1"/>
            </p:cNvSpPr>
            <p:nvPr/>
          </p:nvSpPr>
          <p:spPr bwMode="auto">
            <a:xfrm>
              <a:off x="2941" y="1727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Line 77"/>
            <p:cNvSpPr>
              <a:spLocks noChangeShapeType="1"/>
            </p:cNvSpPr>
            <p:nvPr/>
          </p:nvSpPr>
          <p:spPr bwMode="auto">
            <a:xfrm>
              <a:off x="2941" y="1823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Line 78"/>
            <p:cNvSpPr>
              <a:spLocks noChangeShapeType="1"/>
            </p:cNvSpPr>
            <p:nvPr/>
          </p:nvSpPr>
          <p:spPr bwMode="auto">
            <a:xfrm>
              <a:off x="2941" y="1919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Line 79"/>
            <p:cNvSpPr>
              <a:spLocks noChangeShapeType="1"/>
            </p:cNvSpPr>
            <p:nvPr/>
          </p:nvSpPr>
          <p:spPr bwMode="auto">
            <a:xfrm>
              <a:off x="2941" y="2016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Line 80"/>
            <p:cNvSpPr>
              <a:spLocks noChangeShapeType="1"/>
            </p:cNvSpPr>
            <p:nvPr/>
          </p:nvSpPr>
          <p:spPr bwMode="auto">
            <a:xfrm>
              <a:off x="2941" y="2112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Line 81"/>
            <p:cNvSpPr>
              <a:spLocks noChangeShapeType="1"/>
            </p:cNvSpPr>
            <p:nvPr/>
          </p:nvSpPr>
          <p:spPr bwMode="auto">
            <a:xfrm>
              <a:off x="2941" y="220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Line 82"/>
            <p:cNvSpPr>
              <a:spLocks noChangeShapeType="1"/>
            </p:cNvSpPr>
            <p:nvPr/>
          </p:nvSpPr>
          <p:spPr bwMode="auto">
            <a:xfrm>
              <a:off x="2941" y="2304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Line 83"/>
            <p:cNvSpPr>
              <a:spLocks noChangeShapeType="1"/>
            </p:cNvSpPr>
            <p:nvPr/>
          </p:nvSpPr>
          <p:spPr bwMode="auto">
            <a:xfrm>
              <a:off x="3164" y="1619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Line 84"/>
            <p:cNvSpPr>
              <a:spLocks noChangeShapeType="1"/>
            </p:cNvSpPr>
            <p:nvPr/>
          </p:nvSpPr>
          <p:spPr bwMode="auto">
            <a:xfrm>
              <a:off x="3164" y="1727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Line 85"/>
            <p:cNvSpPr>
              <a:spLocks noChangeShapeType="1"/>
            </p:cNvSpPr>
            <p:nvPr/>
          </p:nvSpPr>
          <p:spPr bwMode="auto">
            <a:xfrm>
              <a:off x="3164" y="1823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Line 86"/>
            <p:cNvSpPr>
              <a:spLocks noChangeShapeType="1"/>
            </p:cNvSpPr>
            <p:nvPr/>
          </p:nvSpPr>
          <p:spPr bwMode="auto">
            <a:xfrm>
              <a:off x="3164" y="1919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Line 87"/>
            <p:cNvSpPr>
              <a:spLocks noChangeShapeType="1"/>
            </p:cNvSpPr>
            <p:nvPr/>
          </p:nvSpPr>
          <p:spPr bwMode="auto">
            <a:xfrm>
              <a:off x="3164" y="2016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Line 88"/>
            <p:cNvSpPr>
              <a:spLocks noChangeShapeType="1"/>
            </p:cNvSpPr>
            <p:nvPr/>
          </p:nvSpPr>
          <p:spPr bwMode="auto">
            <a:xfrm>
              <a:off x="3164" y="2112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Line 89"/>
            <p:cNvSpPr>
              <a:spLocks noChangeShapeType="1"/>
            </p:cNvSpPr>
            <p:nvPr/>
          </p:nvSpPr>
          <p:spPr bwMode="auto">
            <a:xfrm>
              <a:off x="3164" y="220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Line 90"/>
            <p:cNvSpPr>
              <a:spLocks noChangeShapeType="1"/>
            </p:cNvSpPr>
            <p:nvPr/>
          </p:nvSpPr>
          <p:spPr bwMode="auto">
            <a:xfrm>
              <a:off x="3164" y="2304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Line 91"/>
            <p:cNvSpPr>
              <a:spLocks noChangeShapeType="1"/>
            </p:cNvSpPr>
            <p:nvPr/>
          </p:nvSpPr>
          <p:spPr bwMode="auto">
            <a:xfrm>
              <a:off x="2718" y="1619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Line 92"/>
            <p:cNvSpPr>
              <a:spLocks noChangeShapeType="1"/>
            </p:cNvSpPr>
            <p:nvPr/>
          </p:nvSpPr>
          <p:spPr bwMode="auto">
            <a:xfrm>
              <a:off x="2718" y="1727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Line 93"/>
            <p:cNvSpPr>
              <a:spLocks noChangeShapeType="1"/>
            </p:cNvSpPr>
            <p:nvPr/>
          </p:nvSpPr>
          <p:spPr bwMode="auto">
            <a:xfrm>
              <a:off x="2718" y="1823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Line 94"/>
            <p:cNvSpPr>
              <a:spLocks noChangeShapeType="1"/>
            </p:cNvSpPr>
            <p:nvPr/>
          </p:nvSpPr>
          <p:spPr bwMode="auto">
            <a:xfrm>
              <a:off x="2718" y="1919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Line 95"/>
            <p:cNvSpPr>
              <a:spLocks noChangeShapeType="1"/>
            </p:cNvSpPr>
            <p:nvPr/>
          </p:nvSpPr>
          <p:spPr bwMode="auto">
            <a:xfrm>
              <a:off x="2718" y="2016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Line 96"/>
            <p:cNvSpPr>
              <a:spLocks noChangeShapeType="1"/>
            </p:cNvSpPr>
            <p:nvPr/>
          </p:nvSpPr>
          <p:spPr bwMode="auto">
            <a:xfrm>
              <a:off x="2718" y="2112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Line 97"/>
            <p:cNvSpPr>
              <a:spLocks noChangeShapeType="1"/>
            </p:cNvSpPr>
            <p:nvPr/>
          </p:nvSpPr>
          <p:spPr bwMode="auto">
            <a:xfrm>
              <a:off x="2718" y="220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Line 98"/>
            <p:cNvSpPr>
              <a:spLocks noChangeShapeType="1"/>
            </p:cNvSpPr>
            <p:nvPr/>
          </p:nvSpPr>
          <p:spPr bwMode="auto">
            <a:xfrm>
              <a:off x="2718" y="2304"/>
              <a:ext cx="1" cy="7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71" name="Group 99"/>
          <p:cNvGrpSpPr>
            <a:grpSpLocks/>
          </p:cNvGrpSpPr>
          <p:nvPr/>
        </p:nvGrpSpPr>
        <p:grpSpPr bwMode="auto">
          <a:xfrm>
            <a:off x="6231445" y="4215002"/>
            <a:ext cx="254000" cy="325437"/>
            <a:chOff x="3453" y="2995"/>
            <a:chExt cx="160" cy="205"/>
          </a:xfrm>
        </p:grpSpPr>
        <p:sp>
          <p:nvSpPr>
            <p:cNvPr id="28772" name="Freeform 100"/>
            <p:cNvSpPr>
              <a:spLocks/>
            </p:cNvSpPr>
            <p:nvPr/>
          </p:nvSpPr>
          <p:spPr bwMode="auto">
            <a:xfrm>
              <a:off x="3456" y="2995"/>
              <a:ext cx="157" cy="7"/>
            </a:xfrm>
            <a:custGeom>
              <a:avLst/>
              <a:gdLst>
                <a:gd name="T0" fmla="*/ 1413 w 1413"/>
                <a:gd name="T1" fmla="*/ 59 h 59"/>
                <a:gd name="T2" fmla="*/ 1413 w 1413"/>
                <a:gd name="T3" fmla="*/ 30 h 59"/>
                <a:gd name="T4" fmla="*/ 1413 w 1413"/>
                <a:gd name="T5" fmla="*/ 0 h 59"/>
                <a:gd name="T6" fmla="*/ 0 w 1413"/>
                <a:gd name="T7" fmla="*/ 0 h 59"/>
                <a:gd name="T8" fmla="*/ 0 w 1413"/>
                <a:gd name="T9" fmla="*/ 30 h 59"/>
                <a:gd name="T10" fmla="*/ 0 w 1413"/>
                <a:gd name="T11" fmla="*/ 59 h 59"/>
                <a:gd name="T12" fmla="*/ 1413 w 1413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3" h="59">
                  <a:moveTo>
                    <a:pt x="1413" y="59"/>
                  </a:moveTo>
                  <a:lnTo>
                    <a:pt x="1413" y="30"/>
                  </a:lnTo>
                  <a:lnTo>
                    <a:pt x="141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1413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101"/>
            <p:cNvSpPr>
              <a:spLocks/>
            </p:cNvSpPr>
            <p:nvPr/>
          </p:nvSpPr>
          <p:spPr bwMode="auto">
            <a:xfrm>
              <a:off x="3456" y="2995"/>
              <a:ext cx="157" cy="7"/>
            </a:xfrm>
            <a:custGeom>
              <a:avLst/>
              <a:gdLst>
                <a:gd name="T0" fmla="*/ 1413 w 1413"/>
                <a:gd name="T1" fmla="*/ 59 h 59"/>
                <a:gd name="T2" fmla="*/ 1413 w 1413"/>
                <a:gd name="T3" fmla="*/ 30 h 59"/>
                <a:gd name="T4" fmla="*/ 1413 w 1413"/>
                <a:gd name="T5" fmla="*/ 0 h 59"/>
                <a:gd name="T6" fmla="*/ 0 w 1413"/>
                <a:gd name="T7" fmla="*/ 0 h 59"/>
                <a:gd name="T8" fmla="*/ 0 w 1413"/>
                <a:gd name="T9" fmla="*/ 30 h 59"/>
                <a:gd name="T10" fmla="*/ 0 w 1413"/>
                <a:gd name="T11" fmla="*/ 59 h 59"/>
                <a:gd name="T12" fmla="*/ 1413 w 1413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3" h="59">
                  <a:moveTo>
                    <a:pt x="1413" y="59"/>
                  </a:moveTo>
                  <a:lnTo>
                    <a:pt x="1413" y="30"/>
                  </a:lnTo>
                  <a:lnTo>
                    <a:pt x="141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1413" y="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102"/>
            <p:cNvSpPr>
              <a:spLocks/>
            </p:cNvSpPr>
            <p:nvPr/>
          </p:nvSpPr>
          <p:spPr bwMode="auto">
            <a:xfrm>
              <a:off x="3453" y="2995"/>
              <a:ext cx="3" cy="7"/>
            </a:xfrm>
            <a:custGeom>
              <a:avLst/>
              <a:gdLst>
                <a:gd name="T0" fmla="*/ 29 w 29"/>
                <a:gd name="T1" fmla="*/ 30 h 59"/>
                <a:gd name="T2" fmla="*/ 29 w 29"/>
                <a:gd name="T3" fmla="*/ 59 h 59"/>
                <a:gd name="T4" fmla="*/ 21 w 29"/>
                <a:gd name="T5" fmla="*/ 58 h 59"/>
                <a:gd name="T6" fmla="*/ 12 w 29"/>
                <a:gd name="T7" fmla="*/ 53 h 59"/>
                <a:gd name="T8" fmla="*/ 6 w 29"/>
                <a:gd name="T9" fmla="*/ 47 h 59"/>
                <a:gd name="T10" fmla="*/ 1 w 29"/>
                <a:gd name="T11" fmla="*/ 38 h 59"/>
                <a:gd name="T12" fmla="*/ 0 w 29"/>
                <a:gd name="T13" fmla="*/ 30 h 59"/>
                <a:gd name="T14" fmla="*/ 1 w 29"/>
                <a:gd name="T15" fmla="*/ 21 h 59"/>
                <a:gd name="T16" fmla="*/ 6 w 29"/>
                <a:gd name="T17" fmla="*/ 13 h 59"/>
                <a:gd name="T18" fmla="*/ 12 w 29"/>
                <a:gd name="T19" fmla="*/ 6 h 59"/>
                <a:gd name="T20" fmla="*/ 21 w 29"/>
                <a:gd name="T21" fmla="*/ 2 h 59"/>
                <a:gd name="T22" fmla="*/ 29 w 29"/>
                <a:gd name="T23" fmla="*/ 0 h 59"/>
                <a:gd name="T24" fmla="*/ 29 w 29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9">
                  <a:moveTo>
                    <a:pt x="29" y="30"/>
                  </a:moveTo>
                  <a:lnTo>
                    <a:pt x="29" y="59"/>
                  </a:lnTo>
                  <a:lnTo>
                    <a:pt x="21" y="58"/>
                  </a:lnTo>
                  <a:lnTo>
                    <a:pt x="12" y="53"/>
                  </a:lnTo>
                  <a:lnTo>
                    <a:pt x="6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103"/>
            <p:cNvSpPr>
              <a:spLocks/>
            </p:cNvSpPr>
            <p:nvPr/>
          </p:nvSpPr>
          <p:spPr bwMode="auto">
            <a:xfrm>
              <a:off x="3453" y="2995"/>
              <a:ext cx="3" cy="7"/>
            </a:xfrm>
            <a:custGeom>
              <a:avLst/>
              <a:gdLst>
                <a:gd name="T0" fmla="*/ 29 w 29"/>
                <a:gd name="T1" fmla="*/ 59 h 59"/>
                <a:gd name="T2" fmla="*/ 21 w 29"/>
                <a:gd name="T3" fmla="*/ 58 h 59"/>
                <a:gd name="T4" fmla="*/ 12 w 29"/>
                <a:gd name="T5" fmla="*/ 53 h 59"/>
                <a:gd name="T6" fmla="*/ 6 w 29"/>
                <a:gd name="T7" fmla="*/ 47 h 59"/>
                <a:gd name="T8" fmla="*/ 1 w 29"/>
                <a:gd name="T9" fmla="*/ 38 h 59"/>
                <a:gd name="T10" fmla="*/ 0 w 29"/>
                <a:gd name="T11" fmla="*/ 30 h 59"/>
                <a:gd name="T12" fmla="*/ 1 w 29"/>
                <a:gd name="T13" fmla="*/ 21 h 59"/>
                <a:gd name="T14" fmla="*/ 6 w 29"/>
                <a:gd name="T15" fmla="*/ 13 h 59"/>
                <a:gd name="T16" fmla="*/ 12 w 29"/>
                <a:gd name="T17" fmla="*/ 6 h 59"/>
                <a:gd name="T18" fmla="*/ 21 w 29"/>
                <a:gd name="T19" fmla="*/ 2 h 59"/>
                <a:gd name="T20" fmla="*/ 29 w 29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lnTo>
                    <a:pt x="21" y="58"/>
                  </a:lnTo>
                  <a:lnTo>
                    <a:pt x="12" y="53"/>
                  </a:lnTo>
                  <a:lnTo>
                    <a:pt x="6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104"/>
            <p:cNvSpPr>
              <a:spLocks/>
            </p:cNvSpPr>
            <p:nvPr/>
          </p:nvSpPr>
          <p:spPr bwMode="auto">
            <a:xfrm>
              <a:off x="3456" y="3193"/>
              <a:ext cx="157" cy="7"/>
            </a:xfrm>
            <a:custGeom>
              <a:avLst/>
              <a:gdLst>
                <a:gd name="T0" fmla="*/ 1413 w 1413"/>
                <a:gd name="T1" fmla="*/ 59 h 59"/>
                <a:gd name="T2" fmla="*/ 1413 w 1413"/>
                <a:gd name="T3" fmla="*/ 30 h 59"/>
                <a:gd name="T4" fmla="*/ 1413 w 1413"/>
                <a:gd name="T5" fmla="*/ 0 h 59"/>
                <a:gd name="T6" fmla="*/ 0 w 1413"/>
                <a:gd name="T7" fmla="*/ 0 h 59"/>
                <a:gd name="T8" fmla="*/ 0 w 1413"/>
                <a:gd name="T9" fmla="*/ 30 h 59"/>
                <a:gd name="T10" fmla="*/ 0 w 1413"/>
                <a:gd name="T11" fmla="*/ 59 h 59"/>
                <a:gd name="T12" fmla="*/ 1413 w 1413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3" h="59">
                  <a:moveTo>
                    <a:pt x="1413" y="59"/>
                  </a:moveTo>
                  <a:lnTo>
                    <a:pt x="1413" y="30"/>
                  </a:lnTo>
                  <a:lnTo>
                    <a:pt x="141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1413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105"/>
            <p:cNvSpPr>
              <a:spLocks/>
            </p:cNvSpPr>
            <p:nvPr/>
          </p:nvSpPr>
          <p:spPr bwMode="auto">
            <a:xfrm>
              <a:off x="3456" y="3193"/>
              <a:ext cx="157" cy="7"/>
            </a:xfrm>
            <a:custGeom>
              <a:avLst/>
              <a:gdLst>
                <a:gd name="T0" fmla="*/ 1413 w 1413"/>
                <a:gd name="T1" fmla="*/ 59 h 59"/>
                <a:gd name="T2" fmla="*/ 1413 w 1413"/>
                <a:gd name="T3" fmla="*/ 30 h 59"/>
                <a:gd name="T4" fmla="*/ 1413 w 1413"/>
                <a:gd name="T5" fmla="*/ 0 h 59"/>
                <a:gd name="T6" fmla="*/ 0 w 1413"/>
                <a:gd name="T7" fmla="*/ 0 h 59"/>
                <a:gd name="T8" fmla="*/ 0 w 1413"/>
                <a:gd name="T9" fmla="*/ 30 h 59"/>
                <a:gd name="T10" fmla="*/ 0 w 1413"/>
                <a:gd name="T11" fmla="*/ 59 h 59"/>
                <a:gd name="T12" fmla="*/ 1413 w 1413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3" h="59">
                  <a:moveTo>
                    <a:pt x="1413" y="59"/>
                  </a:moveTo>
                  <a:lnTo>
                    <a:pt x="1413" y="30"/>
                  </a:lnTo>
                  <a:lnTo>
                    <a:pt x="141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1413" y="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106"/>
            <p:cNvSpPr>
              <a:spLocks/>
            </p:cNvSpPr>
            <p:nvPr/>
          </p:nvSpPr>
          <p:spPr bwMode="auto">
            <a:xfrm>
              <a:off x="3453" y="3193"/>
              <a:ext cx="3" cy="7"/>
            </a:xfrm>
            <a:custGeom>
              <a:avLst/>
              <a:gdLst>
                <a:gd name="T0" fmla="*/ 29 w 29"/>
                <a:gd name="T1" fmla="*/ 30 h 59"/>
                <a:gd name="T2" fmla="*/ 29 w 29"/>
                <a:gd name="T3" fmla="*/ 59 h 59"/>
                <a:gd name="T4" fmla="*/ 21 w 29"/>
                <a:gd name="T5" fmla="*/ 58 h 59"/>
                <a:gd name="T6" fmla="*/ 12 w 29"/>
                <a:gd name="T7" fmla="*/ 54 h 59"/>
                <a:gd name="T8" fmla="*/ 6 w 29"/>
                <a:gd name="T9" fmla="*/ 47 h 59"/>
                <a:gd name="T10" fmla="*/ 1 w 29"/>
                <a:gd name="T11" fmla="*/ 39 h 59"/>
                <a:gd name="T12" fmla="*/ 0 w 29"/>
                <a:gd name="T13" fmla="*/ 30 h 59"/>
                <a:gd name="T14" fmla="*/ 1 w 29"/>
                <a:gd name="T15" fmla="*/ 22 h 59"/>
                <a:gd name="T16" fmla="*/ 6 w 29"/>
                <a:gd name="T17" fmla="*/ 13 h 59"/>
                <a:gd name="T18" fmla="*/ 12 w 29"/>
                <a:gd name="T19" fmla="*/ 7 h 59"/>
                <a:gd name="T20" fmla="*/ 21 w 29"/>
                <a:gd name="T21" fmla="*/ 3 h 59"/>
                <a:gd name="T22" fmla="*/ 29 w 29"/>
                <a:gd name="T23" fmla="*/ 0 h 59"/>
                <a:gd name="T24" fmla="*/ 29 w 29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9">
                  <a:moveTo>
                    <a:pt x="29" y="30"/>
                  </a:moveTo>
                  <a:lnTo>
                    <a:pt x="29" y="59"/>
                  </a:lnTo>
                  <a:lnTo>
                    <a:pt x="21" y="58"/>
                  </a:lnTo>
                  <a:lnTo>
                    <a:pt x="12" y="54"/>
                  </a:lnTo>
                  <a:lnTo>
                    <a:pt x="6" y="47"/>
                  </a:lnTo>
                  <a:lnTo>
                    <a:pt x="1" y="39"/>
                  </a:lnTo>
                  <a:lnTo>
                    <a:pt x="0" y="30"/>
                  </a:lnTo>
                  <a:lnTo>
                    <a:pt x="1" y="22"/>
                  </a:lnTo>
                  <a:lnTo>
                    <a:pt x="6" y="13"/>
                  </a:lnTo>
                  <a:lnTo>
                    <a:pt x="12" y="7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107"/>
            <p:cNvSpPr>
              <a:spLocks/>
            </p:cNvSpPr>
            <p:nvPr/>
          </p:nvSpPr>
          <p:spPr bwMode="auto">
            <a:xfrm>
              <a:off x="3453" y="3193"/>
              <a:ext cx="3" cy="7"/>
            </a:xfrm>
            <a:custGeom>
              <a:avLst/>
              <a:gdLst>
                <a:gd name="T0" fmla="*/ 29 w 29"/>
                <a:gd name="T1" fmla="*/ 59 h 59"/>
                <a:gd name="T2" fmla="*/ 21 w 29"/>
                <a:gd name="T3" fmla="*/ 58 h 59"/>
                <a:gd name="T4" fmla="*/ 12 w 29"/>
                <a:gd name="T5" fmla="*/ 54 h 59"/>
                <a:gd name="T6" fmla="*/ 6 w 29"/>
                <a:gd name="T7" fmla="*/ 47 h 59"/>
                <a:gd name="T8" fmla="*/ 1 w 29"/>
                <a:gd name="T9" fmla="*/ 39 h 59"/>
                <a:gd name="T10" fmla="*/ 0 w 29"/>
                <a:gd name="T11" fmla="*/ 30 h 59"/>
                <a:gd name="T12" fmla="*/ 1 w 29"/>
                <a:gd name="T13" fmla="*/ 22 h 59"/>
                <a:gd name="T14" fmla="*/ 6 w 29"/>
                <a:gd name="T15" fmla="*/ 13 h 59"/>
                <a:gd name="T16" fmla="*/ 12 w 29"/>
                <a:gd name="T17" fmla="*/ 7 h 59"/>
                <a:gd name="T18" fmla="*/ 21 w 29"/>
                <a:gd name="T19" fmla="*/ 3 h 59"/>
                <a:gd name="T20" fmla="*/ 29 w 29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lnTo>
                    <a:pt x="21" y="58"/>
                  </a:lnTo>
                  <a:lnTo>
                    <a:pt x="12" y="54"/>
                  </a:lnTo>
                  <a:lnTo>
                    <a:pt x="6" y="47"/>
                  </a:lnTo>
                  <a:lnTo>
                    <a:pt x="1" y="39"/>
                  </a:lnTo>
                  <a:lnTo>
                    <a:pt x="0" y="30"/>
                  </a:lnTo>
                  <a:lnTo>
                    <a:pt x="1" y="22"/>
                  </a:lnTo>
                  <a:lnTo>
                    <a:pt x="6" y="13"/>
                  </a:lnTo>
                  <a:lnTo>
                    <a:pt x="12" y="7"/>
                  </a:lnTo>
                  <a:lnTo>
                    <a:pt x="21" y="3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108"/>
            <p:cNvSpPr>
              <a:spLocks/>
            </p:cNvSpPr>
            <p:nvPr/>
          </p:nvSpPr>
          <p:spPr bwMode="auto">
            <a:xfrm>
              <a:off x="3453" y="2995"/>
              <a:ext cx="7" cy="4"/>
            </a:xfrm>
            <a:custGeom>
              <a:avLst/>
              <a:gdLst>
                <a:gd name="T0" fmla="*/ 29 w 59"/>
                <a:gd name="T1" fmla="*/ 30 h 30"/>
                <a:gd name="T2" fmla="*/ 0 w 59"/>
                <a:gd name="T3" fmla="*/ 30 h 30"/>
                <a:gd name="T4" fmla="*/ 1 w 59"/>
                <a:gd name="T5" fmla="*/ 21 h 30"/>
                <a:gd name="T6" fmla="*/ 6 w 59"/>
                <a:gd name="T7" fmla="*/ 13 h 30"/>
                <a:gd name="T8" fmla="*/ 12 w 59"/>
                <a:gd name="T9" fmla="*/ 6 h 30"/>
                <a:gd name="T10" fmla="*/ 21 w 59"/>
                <a:gd name="T11" fmla="*/ 2 h 30"/>
                <a:gd name="T12" fmla="*/ 29 w 59"/>
                <a:gd name="T13" fmla="*/ 0 h 30"/>
                <a:gd name="T14" fmla="*/ 38 w 59"/>
                <a:gd name="T15" fmla="*/ 2 h 30"/>
                <a:gd name="T16" fmla="*/ 46 w 59"/>
                <a:gd name="T17" fmla="*/ 6 h 30"/>
                <a:gd name="T18" fmla="*/ 53 w 59"/>
                <a:gd name="T19" fmla="*/ 13 h 30"/>
                <a:gd name="T20" fmla="*/ 57 w 59"/>
                <a:gd name="T21" fmla="*/ 21 h 30"/>
                <a:gd name="T22" fmla="*/ 59 w 59"/>
                <a:gd name="T23" fmla="*/ 30 h 30"/>
                <a:gd name="T24" fmla="*/ 29 w 59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30">
                  <a:moveTo>
                    <a:pt x="29" y="30"/>
                  </a:moveTo>
                  <a:lnTo>
                    <a:pt x="0" y="30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  <a:lnTo>
                    <a:pt x="38" y="2"/>
                  </a:lnTo>
                  <a:lnTo>
                    <a:pt x="46" y="6"/>
                  </a:lnTo>
                  <a:lnTo>
                    <a:pt x="53" y="13"/>
                  </a:lnTo>
                  <a:lnTo>
                    <a:pt x="57" y="21"/>
                  </a:lnTo>
                  <a:lnTo>
                    <a:pt x="59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109"/>
            <p:cNvSpPr>
              <a:spLocks/>
            </p:cNvSpPr>
            <p:nvPr/>
          </p:nvSpPr>
          <p:spPr bwMode="auto">
            <a:xfrm>
              <a:off x="3453" y="2995"/>
              <a:ext cx="7" cy="4"/>
            </a:xfrm>
            <a:custGeom>
              <a:avLst/>
              <a:gdLst>
                <a:gd name="T0" fmla="*/ 0 w 59"/>
                <a:gd name="T1" fmla="*/ 30 h 30"/>
                <a:gd name="T2" fmla="*/ 1 w 59"/>
                <a:gd name="T3" fmla="*/ 21 h 30"/>
                <a:gd name="T4" fmla="*/ 6 w 59"/>
                <a:gd name="T5" fmla="*/ 13 h 30"/>
                <a:gd name="T6" fmla="*/ 12 w 59"/>
                <a:gd name="T7" fmla="*/ 6 h 30"/>
                <a:gd name="T8" fmla="*/ 21 w 59"/>
                <a:gd name="T9" fmla="*/ 2 h 30"/>
                <a:gd name="T10" fmla="*/ 29 w 59"/>
                <a:gd name="T11" fmla="*/ 0 h 30"/>
                <a:gd name="T12" fmla="*/ 38 w 59"/>
                <a:gd name="T13" fmla="*/ 2 h 30"/>
                <a:gd name="T14" fmla="*/ 46 w 59"/>
                <a:gd name="T15" fmla="*/ 6 h 30"/>
                <a:gd name="T16" fmla="*/ 53 w 59"/>
                <a:gd name="T17" fmla="*/ 13 h 30"/>
                <a:gd name="T18" fmla="*/ 57 w 59"/>
                <a:gd name="T19" fmla="*/ 21 h 30"/>
                <a:gd name="T20" fmla="*/ 59 w 59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0">
                  <a:moveTo>
                    <a:pt x="0" y="30"/>
                  </a:move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  <a:lnTo>
                    <a:pt x="38" y="2"/>
                  </a:lnTo>
                  <a:lnTo>
                    <a:pt x="46" y="6"/>
                  </a:lnTo>
                  <a:lnTo>
                    <a:pt x="53" y="13"/>
                  </a:lnTo>
                  <a:lnTo>
                    <a:pt x="57" y="21"/>
                  </a:lnTo>
                  <a:lnTo>
                    <a:pt x="59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110"/>
            <p:cNvSpPr>
              <a:spLocks/>
            </p:cNvSpPr>
            <p:nvPr/>
          </p:nvSpPr>
          <p:spPr bwMode="auto">
            <a:xfrm>
              <a:off x="3453" y="2999"/>
              <a:ext cx="7" cy="198"/>
            </a:xfrm>
            <a:custGeom>
              <a:avLst/>
              <a:gdLst>
                <a:gd name="T0" fmla="*/ 59 w 59"/>
                <a:gd name="T1" fmla="*/ 0 h 1784"/>
                <a:gd name="T2" fmla="*/ 29 w 59"/>
                <a:gd name="T3" fmla="*/ 0 h 1784"/>
                <a:gd name="T4" fmla="*/ 0 w 59"/>
                <a:gd name="T5" fmla="*/ 0 h 1784"/>
                <a:gd name="T6" fmla="*/ 0 w 59"/>
                <a:gd name="T7" fmla="*/ 1784 h 1784"/>
                <a:gd name="T8" fmla="*/ 29 w 59"/>
                <a:gd name="T9" fmla="*/ 1784 h 1784"/>
                <a:gd name="T10" fmla="*/ 59 w 59"/>
                <a:gd name="T11" fmla="*/ 1784 h 1784"/>
                <a:gd name="T12" fmla="*/ 59 w 59"/>
                <a:gd name="T13" fmla="*/ 0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784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784"/>
                  </a:lnTo>
                  <a:lnTo>
                    <a:pt x="29" y="1784"/>
                  </a:lnTo>
                  <a:lnTo>
                    <a:pt x="59" y="1784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111"/>
            <p:cNvSpPr>
              <a:spLocks/>
            </p:cNvSpPr>
            <p:nvPr/>
          </p:nvSpPr>
          <p:spPr bwMode="auto">
            <a:xfrm>
              <a:off x="3453" y="2999"/>
              <a:ext cx="7" cy="198"/>
            </a:xfrm>
            <a:custGeom>
              <a:avLst/>
              <a:gdLst>
                <a:gd name="T0" fmla="*/ 59 w 59"/>
                <a:gd name="T1" fmla="*/ 0 h 1784"/>
                <a:gd name="T2" fmla="*/ 29 w 59"/>
                <a:gd name="T3" fmla="*/ 0 h 1784"/>
                <a:gd name="T4" fmla="*/ 0 w 59"/>
                <a:gd name="T5" fmla="*/ 0 h 1784"/>
                <a:gd name="T6" fmla="*/ 0 w 59"/>
                <a:gd name="T7" fmla="*/ 1784 h 1784"/>
                <a:gd name="T8" fmla="*/ 29 w 59"/>
                <a:gd name="T9" fmla="*/ 1784 h 1784"/>
                <a:gd name="T10" fmla="*/ 59 w 59"/>
                <a:gd name="T11" fmla="*/ 1784 h 1784"/>
                <a:gd name="T12" fmla="*/ 59 w 59"/>
                <a:gd name="T13" fmla="*/ 0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784">
                  <a:moveTo>
                    <a:pt x="59" y="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784"/>
                  </a:lnTo>
                  <a:lnTo>
                    <a:pt x="29" y="1784"/>
                  </a:lnTo>
                  <a:lnTo>
                    <a:pt x="59" y="1784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112"/>
            <p:cNvSpPr>
              <a:spLocks/>
            </p:cNvSpPr>
            <p:nvPr/>
          </p:nvSpPr>
          <p:spPr bwMode="auto">
            <a:xfrm>
              <a:off x="3453" y="3197"/>
              <a:ext cx="7" cy="3"/>
            </a:xfrm>
            <a:custGeom>
              <a:avLst/>
              <a:gdLst>
                <a:gd name="T0" fmla="*/ 29 w 59"/>
                <a:gd name="T1" fmla="*/ 0 h 29"/>
                <a:gd name="T2" fmla="*/ 59 w 59"/>
                <a:gd name="T3" fmla="*/ 0 h 29"/>
                <a:gd name="T4" fmla="*/ 57 w 59"/>
                <a:gd name="T5" fmla="*/ 9 h 29"/>
                <a:gd name="T6" fmla="*/ 53 w 59"/>
                <a:gd name="T7" fmla="*/ 17 h 29"/>
                <a:gd name="T8" fmla="*/ 46 w 59"/>
                <a:gd name="T9" fmla="*/ 24 h 29"/>
                <a:gd name="T10" fmla="*/ 38 w 59"/>
                <a:gd name="T11" fmla="*/ 28 h 29"/>
                <a:gd name="T12" fmla="*/ 29 w 59"/>
                <a:gd name="T13" fmla="*/ 29 h 29"/>
                <a:gd name="T14" fmla="*/ 21 w 59"/>
                <a:gd name="T15" fmla="*/ 28 h 29"/>
                <a:gd name="T16" fmla="*/ 12 w 59"/>
                <a:gd name="T17" fmla="*/ 24 h 29"/>
                <a:gd name="T18" fmla="*/ 6 w 59"/>
                <a:gd name="T19" fmla="*/ 17 h 29"/>
                <a:gd name="T20" fmla="*/ 1 w 59"/>
                <a:gd name="T21" fmla="*/ 9 h 29"/>
                <a:gd name="T22" fmla="*/ 0 w 59"/>
                <a:gd name="T23" fmla="*/ 0 h 29"/>
                <a:gd name="T24" fmla="*/ 29 w 59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29">
                  <a:moveTo>
                    <a:pt x="29" y="0"/>
                  </a:moveTo>
                  <a:lnTo>
                    <a:pt x="59" y="0"/>
                  </a:lnTo>
                  <a:lnTo>
                    <a:pt x="57" y="9"/>
                  </a:lnTo>
                  <a:lnTo>
                    <a:pt x="53" y="17"/>
                  </a:lnTo>
                  <a:lnTo>
                    <a:pt x="46" y="24"/>
                  </a:lnTo>
                  <a:lnTo>
                    <a:pt x="38" y="28"/>
                  </a:lnTo>
                  <a:lnTo>
                    <a:pt x="29" y="29"/>
                  </a:lnTo>
                  <a:lnTo>
                    <a:pt x="21" y="28"/>
                  </a:lnTo>
                  <a:lnTo>
                    <a:pt x="12" y="24"/>
                  </a:lnTo>
                  <a:lnTo>
                    <a:pt x="6" y="17"/>
                  </a:lnTo>
                  <a:lnTo>
                    <a:pt x="1" y="9"/>
                  </a:lnTo>
                  <a:lnTo>
                    <a:pt x="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113"/>
            <p:cNvSpPr>
              <a:spLocks/>
            </p:cNvSpPr>
            <p:nvPr/>
          </p:nvSpPr>
          <p:spPr bwMode="auto">
            <a:xfrm>
              <a:off x="3453" y="3197"/>
              <a:ext cx="7" cy="3"/>
            </a:xfrm>
            <a:custGeom>
              <a:avLst/>
              <a:gdLst>
                <a:gd name="T0" fmla="*/ 59 w 59"/>
                <a:gd name="T1" fmla="*/ 0 h 29"/>
                <a:gd name="T2" fmla="*/ 57 w 59"/>
                <a:gd name="T3" fmla="*/ 9 h 29"/>
                <a:gd name="T4" fmla="*/ 53 w 59"/>
                <a:gd name="T5" fmla="*/ 17 h 29"/>
                <a:gd name="T6" fmla="*/ 46 w 59"/>
                <a:gd name="T7" fmla="*/ 24 h 29"/>
                <a:gd name="T8" fmla="*/ 38 w 59"/>
                <a:gd name="T9" fmla="*/ 28 h 29"/>
                <a:gd name="T10" fmla="*/ 29 w 59"/>
                <a:gd name="T11" fmla="*/ 29 h 29"/>
                <a:gd name="T12" fmla="*/ 21 w 59"/>
                <a:gd name="T13" fmla="*/ 28 h 29"/>
                <a:gd name="T14" fmla="*/ 12 w 59"/>
                <a:gd name="T15" fmla="*/ 24 h 29"/>
                <a:gd name="T16" fmla="*/ 6 w 59"/>
                <a:gd name="T17" fmla="*/ 17 h 29"/>
                <a:gd name="T18" fmla="*/ 1 w 59"/>
                <a:gd name="T19" fmla="*/ 9 h 29"/>
                <a:gd name="T20" fmla="*/ 0 w 59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lnTo>
                    <a:pt x="57" y="9"/>
                  </a:lnTo>
                  <a:lnTo>
                    <a:pt x="53" y="17"/>
                  </a:lnTo>
                  <a:lnTo>
                    <a:pt x="46" y="24"/>
                  </a:lnTo>
                  <a:lnTo>
                    <a:pt x="38" y="28"/>
                  </a:lnTo>
                  <a:lnTo>
                    <a:pt x="29" y="29"/>
                  </a:lnTo>
                  <a:lnTo>
                    <a:pt x="21" y="28"/>
                  </a:lnTo>
                  <a:lnTo>
                    <a:pt x="12" y="24"/>
                  </a:lnTo>
                  <a:lnTo>
                    <a:pt x="6" y="17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86" name="Group 114"/>
          <p:cNvGrpSpPr>
            <a:grpSpLocks/>
          </p:cNvGrpSpPr>
          <p:nvPr/>
        </p:nvGrpSpPr>
        <p:grpSpPr bwMode="auto">
          <a:xfrm>
            <a:off x="4347082" y="3740022"/>
            <a:ext cx="2144713" cy="1290637"/>
            <a:chOff x="2266" y="2691"/>
            <a:chExt cx="1351" cy="813"/>
          </a:xfrm>
        </p:grpSpPr>
        <p:grpSp>
          <p:nvGrpSpPr>
            <p:cNvPr id="28787" name="Group 115"/>
            <p:cNvGrpSpPr>
              <a:grpSpLocks/>
            </p:cNvGrpSpPr>
            <p:nvPr/>
          </p:nvGrpSpPr>
          <p:grpSpPr bwMode="auto">
            <a:xfrm>
              <a:off x="2266" y="2691"/>
              <a:ext cx="1347" cy="6"/>
              <a:chOff x="2266" y="2691"/>
              <a:chExt cx="1347" cy="6"/>
            </a:xfrm>
          </p:grpSpPr>
          <p:sp>
            <p:nvSpPr>
              <p:cNvPr id="28788" name="Freeform 116"/>
              <p:cNvSpPr>
                <a:spLocks/>
              </p:cNvSpPr>
              <p:nvPr/>
            </p:nvSpPr>
            <p:spPr bwMode="auto">
              <a:xfrm>
                <a:off x="2266" y="2691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1 w 59"/>
                  <a:gd name="T5" fmla="*/ 22 h 30"/>
                  <a:gd name="T6" fmla="*/ 5 w 59"/>
                  <a:gd name="T7" fmla="*/ 13 h 30"/>
                  <a:gd name="T8" fmla="*/ 12 w 59"/>
                  <a:gd name="T9" fmla="*/ 7 h 30"/>
                  <a:gd name="T10" fmla="*/ 20 w 59"/>
                  <a:gd name="T11" fmla="*/ 2 h 30"/>
                  <a:gd name="T12" fmla="*/ 29 w 59"/>
                  <a:gd name="T13" fmla="*/ 0 h 30"/>
                  <a:gd name="T14" fmla="*/ 37 w 59"/>
                  <a:gd name="T15" fmla="*/ 2 h 30"/>
                  <a:gd name="T16" fmla="*/ 46 w 59"/>
                  <a:gd name="T17" fmla="*/ 7 h 30"/>
                  <a:gd name="T18" fmla="*/ 52 w 59"/>
                  <a:gd name="T19" fmla="*/ 13 h 30"/>
                  <a:gd name="T20" fmla="*/ 56 w 59"/>
                  <a:gd name="T21" fmla="*/ 22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7"/>
                    </a:lnTo>
                    <a:lnTo>
                      <a:pt x="52" y="13"/>
                    </a:lnTo>
                    <a:lnTo>
                      <a:pt x="56" y="22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9" name="Freeform 117"/>
              <p:cNvSpPr>
                <a:spLocks/>
              </p:cNvSpPr>
              <p:nvPr/>
            </p:nvSpPr>
            <p:spPr bwMode="auto">
              <a:xfrm>
                <a:off x="2266" y="2691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1 w 59"/>
                  <a:gd name="T3" fmla="*/ 22 h 30"/>
                  <a:gd name="T4" fmla="*/ 5 w 59"/>
                  <a:gd name="T5" fmla="*/ 13 h 30"/>
                  <a:gd name="T6" fmla="*/ 12 w 59"/>
                  <a:gd name="T7" fmla="*/ 7 h 30"/>
                  <a:gd name="T8" fmla="*/ 20 w 59"/>
                  <a:gd name="T9" fmla="*/ 2 h 30"/>
                  <a:gd name="T10" fmla="*/ 29 w 59"/>
                  <a:gd name="T11" fmla="*/ 0 h 30"/>
                  <a:gd name="T12" fmla="*/ 37 w 59"/>
                  <a:gd name="T13" fmla="*/ 2 h 30"/>
                  <a:gd name="T14" fmla="*/ 46 w 59"/>
                  <a:gd name="T15" fmla="*/ 7 h 30"/>
                  <a:gd name="T16" fmla="*/ 52 w 59"/>
                  <a:gd name="T17" fmla="*/ 13 h 30"/>
                  <a:gd name="T18" fmla="*/ 56 w 59"/>
                  <a:gd name="T19" fmla="*/ 22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7"/>
                    </a:lnTo>
                    <a:lnTo>
                      <a:pt x="52" y="13"/>
                    </a:lnTo>
                    <a:lnTo>
                      <a:pt x="56" y="22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0" name="Freeform 118"/>
              <p:cNvSpPr>
                <a:spLocks/>
              </p:cNvSpPr>
              <p:nvPr/>
            </p:nvSpPr>
            <p:spPr bwMode="auto">
              <a:xfrm>
                <a:off x="2269" y="2691"/>
                <a:ext cx="1344" cy="6"/>
              </a:xfrm>
              <a:custGeom>
                <a:avLst/>
                <a:gdLst>
                  <a:gd name="T0" fmla="*/ 12100 w 12100"/>
                  <a:gd name="T1" fmla="*/ 59 h 59"/>
                  <a:gd name="T2" fmla="*/ 12100 w 12100"/>
                  <a:gd name="T3" fmla="*/ 30 h 59"/>
                  <a:gd name="T4" fmla="*/ 12100 w 12100"/>
                  <a:gd name="T5" fmla="*/ 0 h 59"/>
                  <a:gd name="T6" fmla="*/ 0 w 12100"/>
                  <a:gd name="T7" fmla="*/ 0 h 59"/>
                  <a:gd name="T8" fmla="*/ 0 w 12100"/>
                  <a:gd name="T9" fmla="*/ 30 h 59"/>
                  <a:gd name="T10" fmla="*/ 0 w 12100"/>
                  <a:gd name="T11" fmla="*/ 59 h 59"/>
                  <a:gd name="T12" fmla="*/ 12100 w 12100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00" h="59">
                    <a:moveTo>
                      <a:pt x="12100" y="59"/>
                    </a:moveTo>
                    <a:lnTo>
                      <a:pt x="12100" y="30"/>
                    </a:lnTo>
                    <a:lnTo>
                      <a:pt x="1210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1210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1" name="Freeform 119"/>
              <p:cNvSpPr>
                <a:spLocks/>
              </p:cNvSpPr>
              <p:nvPr/>
            </p:nvSpPr>
            <p:spPr bwMode="auto">
              <a:xfrm>
                <a:off x="2269" y="2691"/>
                <a:ext cx="1344" cy="6"/>
              </a:xfrm>
              <a:custGeom>
                <a:avLst/>
                <a:gdLst>
                  <a:gd name="T0" fmla="*/ 12100 w 12100"/>
                  <a:gd name="T1" fmla="*/ 59 h 59"/>
                  <a:gd name="T2" fmla="*/ 12100 w 12100"/>
                  <a:gd name="T3" fmla="*/ 30 h 59"/>
                  <a:gd name="T4" fmla="*/ 12100 w 12100"/>
                  <a:gd name="T5" fmla="*/ 0 h 59"/>
                  <a:gd name="T6" fmla="*/ 0 w 12100"/>
                  <a:gd name="T7" fmla="*/ 0 h 59"/>
                  <a:gd name="T8" fmla="*/ 0 w 12100"/>
                  <a:gd name="T9" fmla="*/ 30 h 59"/>
                  <a:gd name="T10" fmla="*/ 0 w 12100"/>
                  <a:gd name="T11" fmla="*/ 59 h 59"/>
                  <a:gd name="T12" fmla="*/ 12100 w 12100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00" h="59">
                    <a:moveTo>
                      <a:pt x="12100" y="59"/>
                    </a:moveTo>
                    <a:lnTo>
                      <a:pt x="12100" y="30"/>
                    </a:lnTo>
                    <a:lnTo>
                      <a:pt x="1210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12100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2" name="Freeform 120"/>
              <p:cNvSpPr>
                <a:spLocks/>
              </p:cNvSpPr>
              <p:nvPr/>
            </p:nvSpPr>
            <p:spPr bwMode="auto">
              <a:xfrm>
                <a:off x="2266" y="2691"/>
                <a:ext cx="3" cy="6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0 w 29"/>
                  <a:gd name="T5" fmla="*/ 58 h 59"/>
                  <a:gd name="T6" fmla="*/ 12 w 29"/>
                  <a:gd name="T7" fmla="*/ 54 h 59"/>
                  <a:gd name="T8" fmla="*/ 5 w 29"/>
                  <a:gd name="T9" fmla="*/ 47 h 59"/>
                  <a:gd name="T10" fmla="*/ 1 w 29"/>
                  <a:gd name="T11" fmla="*/ 39 h 59"/>
                  <a:gd name="T12" fmla="*/ 0 w 29"/>
                  <a:gd name="T13" fmla="*/ 30 h 59"/>
                  <a:gd name="T14" fmla="*/ 1 w 29"/>
                  <a:gd name="T15" fmla="*/ 22 h 59"/>
                  <a:gd name="T16" fmla="*/ 5 w 29"/>
                  <a:gd name="T17" fmla="*/ 13 h 59"/>
                  <a:gd name="T18" fmla="*/ 12 w 29"/>
                  <a:gd name="T19" fmla="*/ 7 h 59"/>
                  <a:gd name="T20" fmla="*/ 20 w 29"/>
                  <a:gd name="T21" fmla="*/ 2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3" name="Freeform 121"/>
              <p:cNvSpPr>
                <a:spLocks/>
              </p:cNvSpPr>
              <p:nvPr/>
            </p:nvSpPr>
            <p:spPr bwMode="auto">
              <a:xfrm>
                <a:off x="2266" y="2691"/>
                <a:ext cx="3" cy="6"/>
              </a:xfrm>
              <a:custGeom>
                <a:avLst/>
                <a:gdLst>
                  <a:gd name="T0" fmla="*/ 29 w 29"/>
                  <a:gd name="T1" fmla="*/ 59 h 59"/>
                  <a:gd name="T2" fmla="*/ 20 w 29"/>
                  <a:gd name="T3" fmla="*/ 58 h 59"/>
                  <a:gd name="T4" fmla="*/ 12 w 29"/>
                  <a:gd name="T5" fmla="*/ 54 h 59"/>
                  <a:gd name="T6" fmla="*/ 5 w 29"/>
                  <a:gd name="T7" fmla="*/ 47 h 59"/>
                  <a:gd name="T8" fmla="*/ 1 w 29"/>
                  <a:gd name="T9" fmla="*/ 39 h 59"/>
                  <a:gd name="T10" fmla="*/ 0 w 29"/>
                  <a:gd name="T11" fmla="*/ 30 h 59"/>
                  <a:gd name="T12" fmla="*/ 1 w 29"/>
                  <a:gd name="T13" fmla="*/ 22 h 59"/>
                  <a:gd name="T14" fmla="*/ 5 w 29"/>
                  <a:gd name="T15" fmla="*/ 13 h 59"/>
                  <a:gd name="T16" fmla="*/ 12 w 29"/>
                  <a:gd name="T17" fmla="*/ 7 h 59"/>
                  <a:gd name="T18" fmla="*/ 20 w 29"/>
                  <a:gd name="T19" fmla="*/ 2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4" name="Freeform 122"/>
              <p:cNvSpPr>
                <a:spLocks/>
              </p:cNvSpPr>
              <p:nvPr/>
            </p:nvSpPr>
            <p:spPr bwMode="auto">
              <a:xfrm>
                <a:off x="3296" y="2691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2 w 59"/>
                  <a:gd name="T5" fmla="*/ 22 h 30"/>
                  <a:gd name="T6" fmla="*/ 6 w 59"/>
                  <a:gd name="T7" fmla="*/ 13 h 30"/>
                  <a:gd name="T8" fmla="*/ 12 w 59"/>
                  <a:gd name="T9" fmla="*/ 7 h 30"/>
                  <a:gd name="T10" fmla="*/ 21 w 59"/>
                  <a:gd name="T11" fmla="*/ 2 h 30"/>
                  <a:gd name="T12" fmla="*/ 29 w 59"/>
                  <a:gd name="T13" fmla="*/ 0 h 30"/>
                  <a:gd name="T14" fmla="*/ 38 w 59"/>
                  <a:gd name="T15" fmla="*/ 2 h 30"/>
                  <a:gd name="T16" fmla="*/ 46 w 59"/>
                  <a:gd name="T17" fmla="*/ 7 h 30"/>
                  <a:gd name="T18" fmla="*/ 53 w 59"/>
                  <a:gd name="T19" fmla="*/ 13 h 30"/>
                  <a:gd name="T20" fmla="*/ 57 w 59"/>
                  <a:gd name="T21" fmla="*/ 22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2" y="22"/>
                    </a:lnTo>
                    <a:lnTo>
                      <a:pt x="6" y="13"/>
                    </a:lnTo>
                    <a:lnTo>
                      <a:pt x="12" y="7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7"/>
                    </a:lnTo>
                    <a:lnTo>
                      <a:pt x="53" y="13"/>
                    </a:lnTo>
                    <a:lnTo>
                      <a:pt x="57" y="22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5" name="Freeform 123"/>
              <p:cNvSpPr>
                <a:spLocks/>
              </p:cNvSpPr>
              <p:nvPr/>
            </p:nvSpPr>
            <p:spPr bwMode="auto">
              <a:xfrm>
                <a:off x="3296" y="2691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2 w 59"/>
                  <a:gd name="T3" fmla="*/ 22 h 30"/>
                  <a:gd name="T4" fmla="*/ 6 w 59"/>
                  <a:gd name="T5" fmla="*/ 13 h 30"/>
                  <a:gd name="T6" fmla="*/ 12 w 59"/>
                  <a:gd name="T7" fmla="*/ 7 h 30"/>
                  <a:gd name="T8" fmla="*/ 21 w 59"/>
                  <a:gd name="T9" fmla="*/ 2 h 30"/>
                  <a:gd name="T10" fmla="*/ 29 w 59"/>
                  <a:gd name="T11" fmla="*/ 0 h 30"/>
                  <a:gd name="T12" fmla="*/ 38 w 59"/>
                  <a:gd name="T13" fmla="*/ 2 h 30"/>
                  <a:gd name="T14" fmla="*/ 46 w 59"/>
                  <a:gd name="T15" fmla="*/ 7 h 30"/>
                  <a:gd name="T16" fmla="*/ 53 w 59"/>
                  <a:gd name="T17" fmla="*/ 13 h 30"/>
                  <a:gd name="T18" fmla="*/ 57 w 59"/>
                  <a:gd name="T19" fmla="*/ 22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2" y="22"/>
                    </a:lnTo>
                    <a:lnTo>
                      <a:pt x="6" y="13"/>
                    </a:lnTo>
                    <a:lnTo>
                      <a:pt x="12" y="7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7"/>
                    </a:lnTo>
                    <a:lnTo>
                      <a:pt x="53" y="13"/>
                    </a:lnTo>
                    <a:lnTo>
                      <a:pt x="57" y="22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6" name="Freeform 124"/>
              <p:cNvSpPr>
                <a:spLocks/>
              </p:cNvSpPr>
              <p:nvPr/>
            </p:nvSpPr>
            <p:spPr bwMode="auto">
              <a:xfrm>
                <a:off x="2580" y="2691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1 w 59"/>
                  <a:gd name="T5" fmla="*/ 22 h 30"/>
                  <a:gd name="T6" fmla="*/ 6 w 59"/>
                  <a:gd name="T7" fmla="*/ 13 h 30"/>
                  <a:gd name="T8" fmla="*/ 12 w 59"/>
                  <a:gd name="T9" fmla="*/ 7 h 30"/>
                  <a:gd name="T10" fmla="*/ 21 w 59"/>
                  <a:gd name="T11" fmla="*/ 2 h 30"/>
                  <a:gd name="T12" fmla="*/ 29 w 59"/>
                  <a:gd name="T13" fmla="*/ 0 h 30"/>
                  <a:gd name="T14" fmla="*/ 38 w 59"/>
                  <a:gd name="T15" fmla="*/ 2 h 30"/>
                  <a:gd name="T16" fmla="*/ 46 w 59"/>
                  <a:gd name="T17" fmla="*/ 7 h 30"/>
                  <a:gd name="T18" fmla="*/ 53 w 59"/>
                  <a:gd name="T19" fmla="*/ 13 h 30"/>
                  <a:gd name="T20" fmla="*/ 57 w 59"/>
                  <a:gd name="T21" fmla="*/ 22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1" y="22"/>
                    </a:lnTo>
                    <a:lnTo>
                      <a:pt x="6" y="13"/>
                    </a:lnTo>
                    <a:lnTo>
                      <a:pt x="12" y="7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7"/>
                    </a:lnTo>
                    <a:lnTo>
                      <a:pt x="53" y="13"/>
                    </a:lnTo>
                    <a:lnTo>
                      <a:pt x="57" y="22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7" name="Freeform 125"/>
              <p:cNvSpPr>
                <a:spLocks/>
              </p:cNvSpPr>
              <p:nvPr/>
            </p:nvSpPr>
            <p:spPr bwMode="auto">
              <a:xfrm>
                <a:off x="2580" y="2691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1 w 59"/>
                  <a:gd name="T3" fmla="*/ 22 h 30"/>
                  <a:gd name="T4" fmla="*/ 6 w 59"/>
                  <a:gd name="T5" fmla="*/ 13 h 30"/>
                  <a:gd name="T6" fmla="*/ 12 w 59"/>
                  <a:gd name="T7" fmla="*/ 7 h 30"/>
                  <a:gd name="T8" fmla="*/ 21 w 59"/>
                  <a:gd name="T9" fmla="*/ 2 h 30"/>
                  <a:gd name="T10" fmla="*/ 29 w 59"/>
                  <a:gd name="T11" fmla="*/ 0 h 30"/>
                  <a:gd name="T12" fmla="*/ 38 w 59"/>
                  <a:gd name="T13" fmla="*/ 2 h 30"/>
                  <a:gd name="T14" fmla="*/ 46 w 59"/>
                  <a:gd name="T15" fmla="*/ 7 h 30"/>
                  <a:gd name="T16" fmla="*/ 53 w 59"/>
                  <a:gd name="T17" fmla="*/ 13 h 30"/>
                  <a:gd name="T18" fmla="*/ 57 w 59"/>
                  <a:gd name="T19" fmla="*/ 22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1" y="22"/>
                    </a:lnTo>
                    <a:lnTo>
                      <a:pt x="6" y="13"/>
                    </a:lnTo>
                    <a:lnTo>
                      <a:pt x="12" y="7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7"/>
                    </a:lnTo>
                    <a:lnTo>
                      <a:pt x="53" y="13"/>
                    </a:lnTo>
                    <a:lnTo>
                      <a:pt x="57" y="22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98" name="Group 126"/>
            <p:cNvGrpSpPr>
              <a:grpSpLocks/>
            </p:cNvGrpSpPr>
            <p:nvPr/>
          </p:nvGrpSpPr>
          <p:grpSpPr bwMode="auto">
            <a:xfrm>
              <a:off x="2269" y="3498"/>
              <a:ext cx="1348" cy="6"/>
              <a:chOff x="2269" y="3498"/>
              <a:chExt cx="1348" cy="6"/>
            </a:xfrm>
          </p:grpSpPr>
          <p:sp>
            <p:nvSpPr>
              <p:cNvPr id="28799" name="Freeform 127"/>
              <p:cNvSpPr>
                <a:spLocks/>
              </p:cNvSpPr>
              <p:nvPr/>
            </p:nvSpPr>
            <p:spPr bwMode="auto">
              <a:xfrm>
                <a:off x="2269" y="3498"/>
                <a:ext cx="1344" cy="6"/>
              </a:xfrm>
              <a:custGeom>
                <a:avLst/>
                <a:gdLst>
                  <a:gd name="T0" fmla="*/ 0 w 12100"/>
                  <a:gd name="T1" fmla="*/ 0 h 59"/>
                  <a:gd name="T2" fmla="*/ 0 w 12100"/>
                  <a:gd name="T3" fmla="*/ 30 h 59"/>
                  <a:gd name="T4" fmla="*/ 0 w 12100"/>
                  <a:gd name="T5" fmla="*/ 59 h 59"/>
                  <a:gd name="T6" fmla="*/ 12100 w 12100"/>
                  <a:gd name="T7" fmla="*/ 59 h 59"/>
                  <a:gd name="T8" fmla="*/ 12100 w 12100"/>
                  <a:gd name="T9" fmla="*/ 30 h 59"/>
                  <a:gd name="T10" fmla="*/ 12100 w 12100"/>
                  <a:gd name="T11" fmla="*/ 0 h 59"/>
                  <a:gd name="T12" fmla="*/ 0 w 12100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00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2100" y="59"/>
                    </a:lnTo>
                    <a:lnTo>
                      <a:pt x="12100" y="30"/>
                    </a:lnTo>
                    <a:lnTo>
                      <a:pt x="121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0" name="Freeform 128"/>
              <p:cNvSpPr>
                <a:spLocks/>
              </p:cNvSpPr>
              <p:nvPr/>
            </p:nvSpPr>
            <p:spPr bwMode="auto">
              <a:xfrm>
                <a:off x="2269" y="3498"/>
                <a:ext cx="1344" cy="6"/>
              </a:xfrm>
              <a:custGeom>
                <a:avLst/>
                <a:gdLst>
                  <a:gd name="T0" fmla="*/ 0 w 12100"/>
                  <a:gd name="T1" fmla="*/ 0 h 59"/>
                  <a:gd name="T2" fmla="*/ 0 w 12100"/>
                  <a:gd name="T3" fmla="*/ 30 h 59"/>
                  <a:gd name="T4" fmla="*/ 0 w 12100"/>
                  <a:gd name="T5" fmla="*/ 59 h 59"/>
                  <a:gd name="T6" fmla="*/ 12100 w 12100"/>
                  <a:gd name="T7" fmla="*/ 59 h 59"/>
                  <a:gd name="T8" fmla="*/ 12100 w 12100"/>
                  <a:gd name="T9" fmla="*/ 30 h 59"/>
                  <a:gd name="T10" fmla="*/ 12100 w 12100"/>
                  <a:gd name="T11" fmla="*/ 0 h 59"/>
                  <a:gd name="T12" fmla="*/ 0 w 12100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00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2100" y="59"/>
                    </a:lnTo>
                    <a:lnTo>
                      <a:pt x="12100" y="30"/>
                    </a:lnTo>
                    <a:lnTo>
                      <a:pt x="1210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1" name="Freeform 129"/>
              <p:cNvSpPr>
                <a:spLocks/>
              </p:cNvSpPr>
              <p:nvPr/>
            </p:nvSpPr>
            <p:spPr bwMode="auto">
              <a:xfrm>
                <a:off x="3613" y="3498"/>
                <a:ext cx="4" cy="6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8 w 30"/>
                  <a:gd name="T5" fmla="*/ 2 h 59"/>
                  <a:gd name="T6" fmla="*/ 17 w 30"/>
                  <a:gd name="T7" fmla="*/ 7 h 59"/>
                  <a:gd name="T8" fmla="*/ 23 w 30"/>
                  <a:gd name="T9" fmla="*/ 13 h 59"/>
                  <a:gd name="T10" fmla="*/ 28 w 30"/>
                  <a:gd name="T11" fmla="*/ 21 h 59"/>
                  <a:gd name="T12" fmla="*/ 30 w 30"/>
                  <a:gd name="T13" fmla="*/ 30 h 59"/>
                  <a:gd name="T14" fmla="*/ 28 w 30"/>
                  <a:gd name="T15" fmla="*/ 39 h 59"/>
                  <a:gd name="T16" fmla="*/ 23 w 30"/>
                  <a:gd name="T17" fmla="*/ 47 h 59"/>
                  <a:gd name="T18" fmla="*/ 17 w 30"/>
                  <a:gd name="T19" fmla="*/ 54 h 59"/>
                  <a:gd name="T20" fmla="*/ 8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7" y="7"/>
                    </a:lnTo>
                    <a:lnTo>
                      <a:pt x="23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3" y="47"/>
                    </a:lnTo>
                    <a:lnTo>
                      <a:pt x="17" y="54"/>
                    </a:lnTo>
                    <a:lnTo>
                      <a:pt x="8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Freeform 130"/>
              <p:cNvSpPr>
                <a:spLocks/>
              </p:cNvSpPr>
              <p:nvPr/>
            </p:nvSpPr>
            <p:spPr bwMode="auto">
              <a:xfrm>
                <a:off x="3613" y="3498"/>
                <a:ext cx="4" cy="6"/>
              </a:xfrm>
              <a:custGeom>
                <a:avLst/>
                <a:gdLst>
                  <a:gd name="T0" fmla="*/ 0 w 30"/>
                  <a:gd name="T1" fmla="*/ 0 h 59"/>
                  <a:gd name="T2" fmla="*/ 8 w 30"/>
                  <a:gd name="T3" fmla="*/ 2 h 59"/>
                  <a:gd name="T4" fmla="*/ 17 w 30"/>
                  <a:gd name="T5" fmla="*/ 7 h 59"/>
                  <a:gd name="T6" fmla="*/ 23 w 30"/>
                  <a:gd name="T7" fmla="*/ 13 h 59"/>
                  <a:gd name="T8" fmla="*/ 28 w 30"/>
                  <a:gd name="T9" fmla="*/ 21 h 59"/>
                  <a:gd name="T10" fmla="*/ 30 w 30"/>
                  <a:gd name="T11" fmla="*/ 30 h 59"/>
                  <a:gd name="T12" fmla="*/ 28 w 30"/>
                  <a:gd name="T13" fmla="*/ 39 h 59"/>
                  <a:gd name="T14" fmla="*/ 23 w 30"/>
                  <a:gd name="T15" fmla="*/ 47 h 59"/>
                  <a:gd name="T16" fmla="*/ 17 w 30"/>
                  <a:gd name="T17" fmla="*/ 54 h 59"/>
                  <a:gd name="T18" fmla="*/ 8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8" y="2"/>
                    </a:lnTo>
                    <a:lnTo>
                      <a:pt x="17" y="7"/>
                    </a:lnTo>
                    <a:lnTo>
                      <a:pt x="23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3" y="47"/>
                    </a:lnTo>
                    <a:lnTo>
                      <a:pt x="17" y="54"/>
                    </a:lnTo>
                    <a:lnTo>
                      <a:pt x="8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3" name="Freeform 131"/>
              <p:cNvSpPr>
                <a:spLocks/>
              </p:cNvSpPr>
              <p:nvPr/>
            </p:nvSpPr>
            <p:spPr bwMode="auto">
              <a:xfrm>
                <a:off x="3610" y="3501"/>
                <a:ext cx="7" cy="3"/>
              </a:xfrm>
              <a:custGeom>
                <a:avLst/>
                <a:gdLst>
                  <a:gd name="T0" fmla="*/ 29 w 59"/>
                  <a:gd name="T1" fmla="*/ 0 h 29"/>
                  <a:gd name="T2" fmla="*/ 59 w 59"/>
                  <a:gd name="T3" fmla="*/ 0 h 29"/>
                  <a:gd name="T4" fmla="*/ 57 w 59"/>
                  <a:gd name="T5" fmla="*/ 9 h 29"/>
                  <a:gd name="T6" fmla="*/ 52 w 59"/>
                  <a:gd name="T7" fmla="*/ 17 h 29"/>
                  <a:gd name="T8" fmla="*/ 46 w 59"/>
                  <a:gd name="T9" fmla="*/ 24 h 29"/>
                  <a:gd name="T10" fmla="*/ 37 w 59"/>
                  <a:gd name="T11" fmla="*/ 28 h 29"/>
                  <a:gd name="T12" fmla="*/ 29 w 59"/>
                  <a:gd name="T13" fmla="*/ 29 h 29"/>
                  <a:gd name="T14" fmla="*/ 20 w 59"/>
                  <a:gd name="T15" fmla="*/ 28 h 29"/>
                  <a:gd name="T16" fmla="*/ 12 w 59"/>
                  <a:gd name="T17" fmla="*/ 24 h 29"/>
                  <a:gd name="T18" fmla="*/ 5 w 59"/>
                  <a:gd name="T19" fmla="*/ 17 h 29"/>
                  <a:gd name="T20" fmla="*/ 1 w 59"/>
                  <a:gd name="T21" fmla="*/ 9 h 29"/>
                  <a:gd name="T22" fmla="*/ 0 w 59"/>
                  <a:gd name="T23" fmla="*/ 0 h 29"/>
                  <a:gd name="T24" fmla="*/ 29 w 59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29">
                    <a:moveTo>
                      <a:pt x="29" y="0"/>
                    </a:moveTo>
                    <a:lnTo>
                      <a:pt x="59" y="0"/>
                    </a:lnTo>
                    <a:lnTo>
                      <a:pt x="57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9" y="29"/>
                    </a:lnTo>
                    <a:lnTo>
                      <a:pt x="20" y="28"/>
                    </a:lnTo>
                    <a:lnTo>
                      <a:pt x="12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4" name="Freeform 132"/>
              <p:cNvSpPr>
                <a:spLocks/>
              </p:cNvSpPr>
              <p:nvPr/>
            </p:nvSpPr>
            <p:spPr bwMode="auto">
              <a:xfrm>
                <a:off x="3610" y="3501"/>
                <a:ext cx="7" cy="3"/>
              </a:xfrm>
              <a:custGeom>
                <a:avLst/>
                <a:gdLst>
                  <a:gd name="T0" fmla="*/ 59 w 59"/>
                  <a:gd name="T1" fmla="*/ 0 h 29"/>
                  <a:gd name="T2" fmla="*/ 57 w 59"/>
                  <a:gd name="T3" fmla="*/ 9 h 29"/>
                  <a:gd name="T4" fmla="*/ 52 w 59"/>
                  <a:gd name="T5" fmla="*/ 17 h 29"/>
                  <a:gd name="T6" fmla="*/ 46 w 59"/>
                  <a:gd name="T7" fmla="*/ 24 h 29"/>
                  <a:gd name="T8" fmla="*/ 37 w 59"/>
                  <a:gd name="T9" fmla="*/ 28 h 29"/>
                  <a:gd name="T10" fmla="*/ 29 w 59"/>
                  <a:gd name="T11" fmla="*/ 29 h 29"/>
                  <a:gd name="T12" fmla="*/ 20 w 59"/>
                  <a:gd name="T13" fmla="*/ 28 h 29"/>
                  <a:gd name="T14" fmla="*/ 12 w 59"/>
                  <a:gd name="T15" fmla="*/ 24 h 29"/>
                  <a:gd name="T16" fmla="*/ 5 w 59"/>
                  <a:gd name="T17" fmla="*/ 17 h 29"/>
                  <a:gd name="T18" fmla="*/ 1 w 59"/>
                  <a:gd name="T19" fmla="*/ 9 h 29"/>
                  <a:gd name="T20" fmla="*/ 0 w 5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29">
                    <a:moveTo>
                      <a:pt x="59" y="0"/>
                    </a:moveTo>
                    <a:lnTo>
                      <a:pt x="57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9" y="29"/>
                    </a:lnTo>
                    <a:lnTo>
                      <a:pt x="20" y="28"/>
                    </a:lnTo>
                    <a:lnTo>
                      <a:pt x="12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5" name="Freeform 133"/>
              <p:cNvSpPr>
                <a:spLocks/>
              </p:cNvSpPr>
              <p:nvPr/>
            </p:nvSpPr>
            <p:spPr bwMode="auto">
              <a:xfrm>
                <a:off x="3296" y="3501"/>
                <a:ext cx="6" cy="3"/>
              </a:xfrm>
              <a:custGeom>
                <a:avLst/>
                <a:gdLst>
                  <a:gd name="T0" fmla="*/ 29 w 59"/>
                  <a:gd name="T1" fmla="*/ 0 h 29"/>
                  <a:gd name="T2" fmla="*/ 59 w 59"/>
                  <a:gd name="T3" fmla="*/ 0 h 29"/>
                  <a:gd name="T4" fmla="*/ 57 w 59"/>
                  <a:gd name="T5" fmla="*/ 9 h 29"/>
                  <a:gd name="T6" fmla="*/ 53 w 59"/>
                  <a:gd name="T7" fmla="*/ 17 h 29"/>
                  <a:gd name="T8" fmla="*/ 46 w 59"/>
                  <a:gd name="T9" fmla="*/ 24 h 29"/>
                  <a:gd name="T10" fmla="*/ 38 w 59"/>
                  <a:gd name="T11" fmla="*/ 28 h 29"/>
                  <a:gd name="T12" fmla="*/ 29 w 59"/>
                  <a:gd name="T13" fmla="*/ 29 h 29"/>
                  <a:gd name="T14" fmla="*/ 21 w 59"/>
                  <a:gd name="T15" fmla="*/ 28 h 29"/>
                  <a:gd name="T16" fmla="*/ 12 w 59"/>
                  <a:gd name="T17" fmla="*/ 24 h 29"/>
                  <a:gd name="T18" fmla="*/ 6 w 59"/>
                  <a:gd name="T19" fmla="*/ 17 h 29"/>
                  <a:gd name="T20" fmla="*/ 2 w 59"/>
                  <a:gd name="T21" fmla="*/ 9 h 29"/>
                  <a:gd name="T22" fmla="*/ 0 w 59"/>
                  <a:gd name="T23" fmla="*/ 0 h 29"/>
                  <a:gd name="T24" fmla="*/ 29 w 59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29">
                    <a:moveTo>
                      <a:pt x="29" y="0"/>
                    </a:moveTo>
                    <a:lnTo>
                      <a:pt x="59" y="0"/>
                    </a:lnTo>
                    <a:lnTo>
                      <a:pt x="57" y="9"/>
                    </a:lnTo>
                    <a:lnTo>
                      <a:pt x="53" y="17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29" y="29"/>
                    </a:lnTo>
                    <a:lnTo>
                      <a:pt x="21" y="28"/>
                    </a:lnTo>
                    <a:lnTo>
                      <a:pt x="12" y="24"/>
                    </a:lnTo>
                    <a:lnTo>
                      <a:pt x="6" y="17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Freeform 134"/>
              <p:cNvSpPr>
                <a:spLocks/>
              </p:cNvSpPr>
              <p:nvPr/>
            </p:nvSpPr>
            <p:spPr bwMode="auto">
              <a:xfrm>
                <a:off x="3296" y="3501"/>
                <a:ext cx="6" cy="3"/>
              </a:xfrm>
              <a:custGeom>
                <a:avLst/>
                <a:gdLst>
                  <a:gd name="T0" fmla="*/ 59 w 59"/>
                  <a:gd name="T1" fmla="*/ 0 h 29"/>
                  <a:gd name="T2" fmla="*/ 57 w 59"/>
                  <a:gd name="T3" fmla="*/ 9 h 29"/>
                  <a:gd name="T4" fmla="*/ 53 w 59"/>
                  <a:gd name="T5" fmla="*/ 17 h 29"/>
                  <a:gd name="T6" fmla="*/ 46 w 59"/>
                  <a:gd name="T7" fmla="*/ 24 h 29"/>
                  <a:gd name="T8" fmla="*/ 38 w 59"/>
                  <a:gd name="T9" fmla="*/ 28 h 29"/>
                  <a:gd name="T10" fmla="*/ 29 w 59"/>
                  <a:gd name="T11" fmla="*/ 29 h 29"/>
                  <a:gd name="T12" fmla="*/ 21 w 59"/>
                  <a:gd name="T13" fmla="*/ 28 h 29"/>
                  <a:gd name="T14" fmla="*/ 12 w 59"/>
                  <a:gd name="T15" fmla="*/ 24 h 29"/>
                  <a:gd name="T16" fmla="*/ 6 w 59"/>
                  <a:gd name="T17" fmla="*/ 17 h 29"/>
                  <a:gd name="T18" fmla="*/ 2 w 59"/>
                  <a:gd name="T19" fmla="*/ 9 h 29"/>
                  <a:gd name="T20" fmla="*/ 0 w 5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29">
                    <a:moveTo>
                      <a:pt x="59" y="0"/>
                    </a:moveTo>
                    <a:lnTo>
                      <a:pt x="57" y="9"/>
                    </a:lnTo>
                    <a:lnTo>
                      <a:pt x="53" y="17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29" y="29"/>
                    </a:lnTo>
                    <a:lnTo>
                      <a:pt x="21" y="28"/>
                    </a:lnTo>
                    <a:lnTo>
                      <a:pt x="12" y="24"/>
                    </a:lnTo>
                    <a:lnTo>
                      <a:pt x="6" y="17"/>
                    </a:lnTo>
                    <a:lnTo>
                      <a:pt x="2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7" name="Freeform 135"/>
              <p:cNvSpPr>
                <a:spLocks/>
              </p:cNvSpPr>
              <p:nvPr/>
            </p:nvSpPr>
            <p:spPr bwMode="auto">
              <a:xfrm>
                <a:off x="2580" y="3501"/>
                <a:ext cx="6" cy="3"/>
              </a:xfrm>
              <a:custGeom>
                <a:avLst/>
                <a:gdLst>
                  <a:gd name="T0" fmla="*/ 29 w 59"/>
                  <a:gd name="T1" fmla="*/ 0 h 29"/>
                  <a:gd name="T2" fmla="*/ 59 w 59"/>
                  <a:gd name="T3" fmla="*/ 0 h 29"/>
                  <a:gd name="T4" fmla="*/ 57 w 59"/>
                  <a:gd name="T5" fmla="*/ 9 h 29"/>
                  <a:gd name="T6" fmla="*/ 53 w 59"/>
                  <a:gd name="T7" fmla="*/ 17 h 29"/>
                  <a:gd name="T8" fmla="*/ 46 w 59"/>
                  <a:gd name="T9" fmla="*/ 24 h 29"/>
                  <a:gd name="T10" fmla="*/ 38 w 59"/>
                  <a:gd name="T11" fmla="*/ 28 h 29"/>
                  <a:gd name="T12" fmla="*/ 29 w 59"/>
                  <a:gd name="T13" fmla="*/ 29 h 29"/>
                  <a:gd name="T14" fmla="*/ 21 w 59"/>
                  <a:gd name="T15" fmla="*/ 28 h 29"/>
                  <a:gd name="T16" fmla="*/ 12 w 59"/>
                  <a:gd name="T17" fmla="*/ 24 h 29"/>
                  <a:gd name="T18" fmla="*/ 6 w 59"/>
                  <a:gd name="T19" fmla="*/ 17 h 29"/>
                  <a:gd name="T20" fmla="*/ 1 w 59"/>
                  <a:gd name="T21" fmla="*/ 9 h 29"/>
                  <a:gd name="T22" fmla="*/ 0 w 59"/>
                  <a:gd name="T23" fmla="*/ 0 h 29"/>
                  <a:gd name="T24" fmla="*/ 29 w 59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29">
                    <a:moveTo>
                      <a:pt x="29" y="0"/>
                    </a:moveTo>
                    <a:lnTo>
                      <a:pt x="59" y="0"/>
                    </a:lnTo>
                    <a:lnTo>
                      <a:pt x="57" y="9"/>
                    </a:lnTo>
                    <a:lnTo>
                      <a:pt x="53" y="17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29" y="29"/>
                    </a:lnTo>
                    <a:lnTo>
                      <a:pt x="21" y="28"/>
                    </a:lnTo>
                    <a:lnTo>
                      <a:pt x="12" y="24"/>
                    </a:lnTo>
                    <a:lnTo>
                      <a:pt x="6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8" name="Freeform 136"/>
              <p:cNvSpPr>
                <a:spLocks/>
              </p:cNvSpPr>
              <p:nvPr/>
            </p:nvSpPr>
            <p:spPr bwMode="auto">
              <a:xfrm>
                <a:off x="2580" y="3501"/>
                <a:ext cx="6" cy="3"/>
              </a:xfrm>
              <a:custGeom>
                <a:avLst/>
                <a:gdLst>
                  <a:gd name="T0" fmla="*/ 59 w 59"/>
                  <a:gd name="T1" fmla="*/ 0 h 29"/>
                  <a:gd name="T2" fmla="*/ 57 w 59"/>
                  <a:gd name="T3" fmla="*/ 9 h 29"/>
                  <a:gd name="T4" fmla="*/ 53 w 59"/>
                  <a:gd name="T5" fmla="*/ 17 h 29"/>
                  <a:gd name="T6" fmla="*/ 46 w 59"/>
                  <a:gd name="T7" fmla="*/ 24 h 29"/>
                  <a:gd name="T8" fmla="*/ 38 w 59"/>
                  <a:gd name="T9" fmla="*/ 28 h 29"/>
                  <a:gd name="T10" fmla="*/ 29 w 59"/>
                  <a:gd name="T11" fmla="*/ 29 h 29"/>
                  <a:gd name="T12" fmla="*/ 21 w 59"/>
                  <a:gd name="T13" fmla="*/ 28 h 29"/>
                  <a:gd name="T14" fmla="*/ 12 w 59"/>
                  <a:gd name="T15" fmla="*/ 24 h 29"/>
                  <a:gd name="T16" fmla="*/ 6 w 59"/>
                  <a:gd name="T17" fmla="*/ 17 h 29"/>
                  <a:gd name="T18" fmla="*/ 1 w 59"/>
                  <a:gd name="T19" fmla="*/ 9 h 29"/>
                  <a:gd name="T20" fmla="*/ 0 w 5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29">
                    <a:moveTo>
                      <a:pt x="59" y="0"/>
                    </a:moveTo>
                    <a:lnTo>
                      <a:pt x="57" y="9"/>
                    </a:lnTo>
                    <a:lnTo>
                      <a:pt x="53" y="17"/>
                    </a:lnTo>
                    <a:lnTo>
                      <a:pt x="46" y="24"/>
                    </a:lnTo>
                    <a:lnTo>
                      <a:pt x="38" y="28"/>
                    </a:lnTo>
                    <a:lnTo>
                      <a:pt x="29" y="29"/>
                    </a:lnTo>
                    <a:lnTo>
                      <a:pt x="21" y="28"/>
                    </a:lnTo>
                    <a:lnTo>
                      <a:pt x="12" y="24"/>
                    </a:lnTo>
                    <a:lnTo>
                      <a:pt x="6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09" name="Group 137"/>
            <p:cNvGrpSpPr>
              <a:grpSpLocks/>
            </p:cNvGrpSpPr>
            <p:nvPr/>
          </p:nvGrpSpPr>
          <p:grpSpPr bwMode="auto">
            <a:xfrm>
              <a:off x="3610" y="2694"/>
              <a:ext cx="7" cy="807"/>
              <a:chOff x="3610" y="2694"/>
              <a:chExt cx="7" cy="807"/>
            </a:xfrm>
          </p:grpSpPr>
          <p:sp>
            <p:nvSpPr>
              <p:cNvPr id="28810" name="Freeform 138"/>
              <p:cNvSpPr>
                <a:spLocks/>
              </p:cNvSpPr>
              <p:nvPr/>
            </p:nvSpPr>
            <p:spPr bwMode="auto">
              <a:xfrm>
                <a:off x="3610" y="2694"/>
                <a:ext cx="7" cy="807"/>
              </a:xfrm>
              <a:custGeom>
                <a:avLst/>
                <a:gdLst>
                  <a:gd name="T0" fmla="*/ 0 w 59"/>
                  <a:gd name="T1" fmla="*/ 7265 h 7265"/>
                  <a:gd name="T2" fmla="*/ 29 w 59"/>
                  <a:gd name="T3" fmla="*/ 7265 h 7265"/>
                  <a:gd name="T4" fmla="*/ 59 w 59"/>
                  <a:gd name="T5" fmla="*/ 7265 h 7265"/>
                  <a:gd name="T6" fmla="*/ 59 w 59"/>
                  <a:gd name="T7" fmla="*/ 0 h 7265"/>
                  <a:gd name="T8" fmla="*/ 29 w 59"/>
                  <a:gd name="T9" fmla="*/ 0 h 7265"/>
                  <a:gd name="T10" fmla="*/ 0 w 59"/>
                  <a:gd name="T11" fmla="*/ 0 h 7265"/>
                  <a:gd name="T12" fmla="*/ 0 w 59"/>
                  <a:gd name="T13" fmla="*/ 7265 h 7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265">
                    <a:moveTo>
                      <a:pt x="0" y="7265"/>
                    </a:moveTo>
                    <a:lnTo>
                      <a:pt x="29" y="7265"/>
                    </a:lnTo>
                    <a:lnTo>
                      <a:pt x="59" y="7265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72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1" name="Freeform 139"/>
              <p:cNvSpPr>
                <a:spLocks/>
              </p:cNvSpPr>
              <p:nvPr/>
            </p:nvSpPr>
            <p:spPr bwMode="auto">
              <a:xfrm>
                <a:off x="3610" y="2694"/>
                <a:ext cx="7" cy="807"/>
              </a:xfrm>
              <a:custGeom>
                <a:avLst/>
                <a:gdLst>
                  <a:gd name="T0" fmla="*/ 0 w 59"/>
                  <a:gd name="T1" fmla="*/ 7265 h 7265"/>
                  <a:gd name="T2" fmla="*/ 29 w 59"/>
                  <a:gd name="T3" fmla="*/ 7265 h 7265"/>
                  <a:gd name="T4" fmla="*/ 59 w 59"/>
                  <a:gd name="T5" fmla="*/ 7265 h 7265"/>
                  <a:gd name="T6" fmla="*/ 59 w 59"/>
                  <a:gd name="T7" fmla="*/ 0 h 7265"/>
                  <a:gd name="T8" fmla="*/ 29 w 59"/>
                  <a:gd name="T9" fmla="*/ 0 h 7265"/>
                  <a:gd name="T10" fmla="*/ 0 w 59"/>
                  <a:gd name="T11" fmla="*/ 0 h 7265"/>
                  <a:gd name="T12" fmla="*/ 0 w 59"/>
                  <a:gd name="T13" fmla="*/ 7265 h 7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265">
                    <a:moveTo>
                      <a:pt x="0" y="7265"/>
                    </a:moveTo>
                    <a:lnTo>
                      <a:pt x="29" y="7265"/>
                    </a:lnTo>
                    <a:lnTo>
                      <a:pt x="59" y="7265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72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2" name="Freeform 140"/>
              <p:cNvSpPr>
                <a:spLocks/>
              </p:cNvSpPr>
              <p:nvPr/>
            </p:nvSpPr>
            <p:spPr bwMode="auto">
              <a:xfrm>
                <a:off x="3613" y="2995"/>
                <a:ext cx="4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8 w 30"/>
                  <a:gd name="T5" fmla="*/ 2 h 59"/>
                  <a:gd name="T6" fmla="*/ 17 w 30"/>
                  <a:gd name="T7" fmla="*/ 6 h 59"/>
                  <a:gd name="T8" fmla="*/ 23 w 30"/>
                  <a:gd name="T9" fmla="*/ 13 h 59"/>
                  <a:gd name="T10" fmla="*/ 28 w 30"/>
                  <a:gd name="T11" fmla="*/ 21 h 59"/>
                  <a:gd name="T12" fmla="*/ 30 w 30"/>
                  <a:gd name="T13" fmla="*/ 30 h 59"/>
                  <a:gd name="T14" fmla="*/ 28 w 30"/>
                  <a:gd name="T15" fmla="*/ 38 h 59"/>
                  <a:gd name="T16" fmla="*/ 23 w 30"/>
                  <a:gd name="T17" fmla="*/ 47 h 59"/>
                  <a:gd name="T18" fmla="*/ 17 w 30"/>
                  <a:gd name="T19" fmla="*/ 53 h 59"/>
                  <a:gd name="T20" fmla="*/ 8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7" y="6"/>
                    </a:lnTo>
                    <a:lnTo>
                      <a:pt x="23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3" y="47"/>
                    </a:lnTo>
                    <a:lnTo>
                      <a:pt x="17" y="53"/>
                    </a:lnTo>
                    <a:lnTo>
                      <a:pt x="8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3" name="Freeform 141"/>
              <p:cNvSpPr>
                <a:spLocks/>
              </p:cNvSpPr>
              <p:nvPr/>
            </p:nvSpPr>
            <p:spPr bwMode="auto">
              <a:xfrm>
                <a:off x="3613" y="2995"/>
                <a:ext cx="4" cy="7"/>
              </a:xfrm>
              <a:custGeom>
                <a:avLst/>
                <a:gdLst>
                  <a:gd name="T0" fmla="*/ 0 w 30"/>
                  <a:gd name="T1" fmla="*/ 0 h 59"/>
                  <a:gd name="T2" fmla="*/ 8 w 30"/>
                  <a:gd name="T3" fmla="*/ 2 h 59"/>
                  <a:gd name="T4" fmla="*/ 17 w 30"/>
                  <a:gd name="T5" fmla="*/ 6 h 59"/>
                  <a:gd name="T6" fmla="*/ 23 w 30"/>
                  <a:gd name="T7" fmla="*/ 13 h 59"/>
                  <a:gd name="T8" fmla="*/ 28 w 30"/>
                  <a:gd name="T9" fmla="*/ 21 h 59"/>
                  <a:gd name="T10" fmla="*/ 30 w 30"/>
                  <a:gd name="T11" fmla="*/ 30 h 59"/>
                  <a:gd name="T12" fmla="*/ 28 w 30"/>
                  <a:gd name="T13" fmla="*/ 38 h 59"/>
                  <a:gd name="T14" fmla="*/ 23 w 30"/>
                  <a:gd name="T15" fmla="*/ 47 h 59"/>
                  <a:gd name="T16" fmla="*/ 17 w 30"/>
                  <a:gd name="T17" fmla="*/ 53 h 59"/>
                  <a:gd name="T18" fmla="*/ 8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8" y="2"/>
                    </a:lnTo>
                    <a:lnTo>
                      <a:pt x="17" y="6"/>
                    </a:lnTo>
                    <a:lnTo>
                      <a:pt x="23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3" y="47"/>
                    </a:lnTo>
                    <a:lnTo>
                      <a:pt x="17" y="53"/>
                    </a:lnTo>
                    <a:lnTo>
                      <a:pt x="8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4" name="Freeform 142"/>
              <p:cNvSpPr>
                <a:spLocks/>
              </p:cNvSpPr>
              <p:nvPr/>
            </p:nvSpPr>
            <p:spPr bwMode="auto">
              <a:xfrm>
                <a:off x="3613" y="3193"/>
                <a:ext cx="4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8 w 30"/>
                  <a:gd name="T5" fmla="*/ 3 h 59"/>
                  <a:gd name="T6" fmla="*/ 17 w 30"/>
                  <a:gd name="T7" fmla="*/ 7 h 59"/>
                  <a:gd name="T8" fmla="*/ 23 w 30"/>
                  <a:gd name="T9" fmla="*/ 13 h 59"/>
                  <a:gd name="T10" fmla="*/ 28 w 30"/>
                  <a:gd name="T11" fmla="*/ 22 h 59"/>
                  <a:gd name="T12" fmla="*/ 30 w 30"/>
                  <a:gd name="T13" fmla="*/ 30 h 59"/>
                  <a:gd name="T14" fmla="*/ 28 w 30"/>
                  <a:gd name="T15" fmla="*/ 39 h 59"/>
                  <a:gd name="T16" fmla="*/ 23 w 30"/>
                  <a:gd name="T17" fmla="*/ 47 h 59"/>
                  <a:gd name="T18" fmla="*/ 17 w 30"/>
                  <a:gd name="T19" fmla="*/ 54 h 59"/>
                  <a:gd name="T20" fmla="*/ 8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8" y="3"/>
                    </a:lnTo>
                    <a:lnTo>
                      <a:pt x="17" y="7"/>
                    </a:lnTo>
                    <a:lnTo>
                      <a:pt x="23" y="13"/>
                    </a:lnTo>
                    <a:lnTo>
                      <a:pt x="28" y="22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3" y="47"/>
                    </a:lnTo>
                    <a:lnTo>
                      <a:pt x="17" y="54"/>
                    </a:lnTo>
                    <a:lnTo>
                      <a:pt x="8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5" name="Freeform 143"/>
              <p:cNvSpPr>
                <a:spLocks/>
              </p:cNvSpPr>
              <p:nvPr/>
            </p:nvSpPr>
            <p:spPr bwMode="auto">
              <a:xfrm>
                <a:off x="3613" y="3193"/>
                <a:ext cx="4" cy="7"/>
              </a:xfrm>
              <a:custGeom>
                <a:avLst/>
                <a:gdLst>
                  <a:gd name="T0" fmla="*/ 0 w 30"/>
                  <a:gd name="T1" fmla="*/ 0 h 59"/>
                  <a:gd name="T2" fmla="*/ 8 w 30"/>
                  <a:gd name="T3" fmla="*/ 3 h 59"/>
                  <a:gd name="T4" fmla="*/ 17 w 30"/>
                  <a:gd name="T5" fmla="*/ 7 h 59"/>
                  <a:gd name="T6" fmla="*/ 23 w 30"/>
                  <a:gd name="T7" fmla="*/ 13 h 59"/>
                  <a:gd name="T8" fmla="*/ 28 w 30"/>
                  <a:gd name="T9" fmla="*/ 22 h 59"/>
                  <a:gd name="T10" fmla="*/ 30 w 30"/>
                  <a:gd name="T11" fmla="*/ 30 h 59"/>
                  <a:gd name="T12" fmla="*/ 28 w 30"/>
                  <a:gd name="T13" fmla="*/ 39 h 59"/>
                  <a:gd name="T14" fmla="*/ 23 w 30"/>
                  <a:gd name="T15" fmla="*/ 47 h 59"/>
                  <a:gd name="T16" fmla="*/ 17 w 30"/>
                  <a:gd name="T17" fmla="*/ 54 h 59"/>
                  <a:gd name="T18" fmla="*/ 8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8" y="3"/>
                    </a:lnTo>
                    <a:lnTo>
                      <a:pt x="17" y="7"/>
                    </a:lnTo>
                    <a:lnTo>
                      <a:pt x="23" y="13"/>
                    </a:lnTo>
                    <a:lnTo>
                      <a:pt x="28" y="22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3" y="47"/>
                    </a:lnTo>
                    <a:lnTo>
                      <a:pt x="17" y="54"/>
                    </a:lnTo>
                    <a:lnTo>
                      <a:pt x="8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16" name="Group 144"/>
            <p:cNvGrpSpPr>
              <a:grpSpLocks/>
            </p:cNvGrpSpPr>
            <p:nvPr/>
          </p:nvGrpSpPr>
          <p:grpSpPr bwMode="auto">
            <a:xfrm>
              <a:off x="2266" y="2694"/>
              <a:ext cx="6" cy="810"/>
              <a:chOff x="2266" y="2694"/>
              <a:chExt cx="6" cy="810"/>
            </a:xfrm>
          </p:grpSpPr>
          <p:sp>
            <p:nvSpPr>
              <p:cNvPr id="28817" name="Freeform 145"/>
              <p:cNvSpPr>
                <a:spLocks/>
              </p:cNvSpPr>
              <p:nvPr/>
            </p:nvSpPr>
            <p:spPr bwMode="auto">
              <a:xfrm>
                <a:off x="2266" y="2694"/>
                <a:ext cx="6" cy="807"/>
              </a:xfrm>
              <a:custGeom>
                <a:avLst/>
                <a:gdLst>
                  <a:gd name="T0" fmla="*/ 59 w 59"/>
                  <a:gd name="T1" fmla="*/ 0 h 7265"/>
                  <a:gd name="T2" fmla="*/ 29 w 59"/>
                  <a:gd name="T3" fmla="*/ 0 h 7265"/>
                  <a:gd name="T4" fmla="*/ 0 w 59"/>
                  <a:gd name="T5" fmla="*/ 0 h 7265"/>
                  <a:gd name="T6" fmla="*/ 0 w 59"/>
                  <a:gd name="T7" fmla="*/ 7265 h 7265"/>
                  <a:gd name="T8" fmla="*/ 29 w 59"/>
                  <a:gd name="T9" fmla="*/ 7265 h 7265"/>
                  <a:gd name="T10" fmla="*/ 59 w 59"/>
                  <a:gd name="T11" fmla="*/ 7265 h 7265"/>
                  <a:gd name="T12" fmla="*/ 59 w 59"/>
                  <a:gd name="T13" fmla="*/ 0 h 7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265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7265"/>
                    </a:lnTo>
                    <a:lnTo>
                      <a:pt x="29" y="7265"/>
                    </a:lnTo>
                    <a:lnTo>
                      <a:pt x="59" y="7265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8" name="Freeform 146"/>
              <p:cNvSpPr>
                <a:spLocks/>
              </p:cNvSpPr>
              <p:nvPr/>
            </p:nvSpPr>
            <p:spPr bwMode="auto">
              <a:xfrm>
                <a:off x="2266" y="2694"/>
                <a:ext cx="6" cy="807"/>
              </a:xfrm>
              <a:custGeom>
                <a:avLst/>
                <a:gdLst>
                  <a:gd name="T0" fmla="*/ 59 w 59"/>
                  <a:gd name="T1" fmla="*/ 0 h 7265"/>
                  <a:gd name="T2" fmla="*/ 29 w 59"/>
                  <a:gd name="T3" fmla="*/ 0 h 7265"/>
                  <a:gd name="T4" fmla="*/ 0 w 59"/>
                  <a:gd name="T5" fmla="*/ 0 h 7265"/>
                  <a:gd name="T6" fmla="*/ 0 w 59"/>
                  <a:gd name="T7" fmla="*/ 7265 h 7265"/>
                  <a:gd name="T8" fmla="*/ 29 w 59"/>
                  <a:gd name="T9" fmla="*/ 7265 h 7265"/>
                  <a:gd name="T10" fmla="*/ 59 w 59"/>
                  <a:gd name="T11" fmla="*/ 7265 h 7265"/>
                  <a:gd name="T12" fmla="*/ 59 w 59"/>
                  <a:gd name="T13" fmla="*/ 0 h 7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265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7265"/>
                    </a:lnTo>
                    <a:lnTo>
                      <a:pt x="29" y="7265"/>
                    </a:lnTo>
                    <a:lnTo>
                      <a:pt x="59" y="7265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9" name="Freeform 147"/>
              <p:cNvSpPr>
                <a:spLocks/>
              </p:cNvSpPr>
              <p:nvPr/>
            </p:nvSpPr>
            <p:spPr bwMode="auto">
              <a:xfrm>
                <a:off x="2266" y="3501"/>
                <a:ext cx="6" cy="3"/>
              </a:xfrm>
              <a:custGeom>
                <a:avLst/>
                <a:gdLst>
                  <a:gd name="T0" fmla="*/ 29 w 59"/>
                  <a:gd name="T1" fmla="*/ 0 h 29"/>
                  <a:gd name="T2" fmla="*/ 59 w 59"/>
                  <a:gd name="T3" fmla="*/ 0 h 29"/>
                  <a:gd name="T4" fmla="*/ 56 w 59"/>
                  <a:gd name="T5" fmla="*/ 9 h 29"/>
                  <a:gd name="T6" fmla="*/ 52 w 59"/>
                  <a:gd name="T7" fmla="*/ 17 h 29"/>
                  <a:gd name="T8" fmla="*/ 46 w 59"/>
                  <a:gd name="T9" fmla="*/ 24 h 29"/>
                  <a:gd name="T10" fmla="*/ 37 w 59"/>
                  <a:gd name="T11" fmla="*/ 28 h 29"/>
                  <a:gd name="T12" fmla="*/ 29 w 59"/>
                  <a:gd name="T13" fmla="*/ 29 h 29"/>
                  <a:gd name="T14" fmla="*/ 20 w 59"/>
                  <a:gd name="T15" fmla="*/ 28 h 29"/>
                  <a:gd name="T16" fmla="*/ 12 w 59"/>
                  <a:gd name="T17" fmla="*/ 24 h 29"/>
                  <a:gd name="T18" fmla="*/ 5 w 59"/>
                  <a:gd name="T19" fmla="*/ 17 h 29"/>
                  <a:gd name="T20" fmla="*/ 1 w 59"/>
                  <a:gd name="T21" fmla="*/ 9 h 29"/>
                  <a:gd name="T22" fmla="*/ 0 w 59"/>
                  <a:gd name="T23" fmla="*/ 0 h 29"/>
                  <a:gd name="T24" fmla="*/ 29 w 59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29">
                    <a:moveTo>
                      <a:pt x="29" y="0"/>
                    </a:moveTo>
                    <a:lnTo>
                      <a:pt x="59" y="0"/>
                    </a:lnTo>
                    <a:lnTo>
                      <a:pt x="56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9" y="29"/>
                    </a:lnTo>
                    <a:lnTo>
                      <a:pt x="20" y="28"/>
                    </a:lnTo>
                    <a:lnTo>
                      <a:pt x="12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0" name="Freeform 148"/>
              <p:cNvSpPr>
                <a:spLocks/>
              </p:cNvSpPr>
              <p:nvPr/>
            </p:nvSpPr>
            <p:spPr bwMode="auto">
              <a:xfrm>
                <a:off x="2266" y="3501"/>
                <a:ext cx="6" cy="3"/>
              </a:xfrm>
              <a:custGeom>
                <a:avLst/>
                <a:gdLst>
                  <a:gd name="T0" fmla="*/ 59 w 59"/>
                  <a:gd name="T1" fmla="*/ 0 h 29"/>
                  <a:gd name="T2" fmla="*/ 56 w 59"/>
                  <a:gd name="T3" fmla="*/ 9 h 29"/>
                  <a:gd name="T4" fmla="*/ 52 w 59"/>
                  <a:gd name="T5" fmla="*/ 17 h 29"/>
                  <a:gd name="T6" fmla="*/ 46 w 59"/>
                  <a:gd name="T7" fmla="*/ 24 h 29"/>
                  <a:gd name="T8" fmla="*/ 37 w 59"/>
                  <a:gd name="T9" fmla="*/ 28 h 29"/>
                  <a:gd name="T10" fmla="*/ 29 w 59"/>
                  <a:gd name="T11" fmla="*/ 29 h 29"/>
                  <a:gd name="T12" fmla="*/ 20 w 59"/>
                  <a:gd name="T13" fmla="*/ 28 h 29"/>
                  <a:gd name="T14" fmla="*/ 12 w 59"/>
                  <a:gd name="T15" fmla="*/ 24 h 29"/>
                  <a:gd name="T16" fmla="*/ 5 w 59"/>
                  <a:gd name="T17" fmla="*/ 17 h 29"/>
                  <a:gd name="T18" fmla="*/ 1 w 59"/>
                  <a:gd name="T19" fmla="*/ 9 h 29"/>
                  <a:gd name="T20" fmla="*/ 0 w 5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29">
                    <a:moveTo>
                      <a:pt x="59" y="0"/>
                    </a:moveTo>
                    <a:lnTo>
                      <a:pt x="56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9" y="29"/>
                    </a:lnTo>
                    <a:lnTo>
                      <a:pt x="20" y="28"/>
                    </a:lnTo>
                    <a:lnTo>
                      <a:pt x="12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1" name="Freeform 149"/>
              <p:cNvSpPr>
                <a:spLocks/>
              </p:cNvSpPr>
              <p:nvPr/>
            </p:nvSpPr>
            <p:spPr bwMode="auto">
              <a:xfrm>
                <a:off x="2266" y="3498"/>
                <a:ext cx="3" cy="6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0 w 29"/>
                  <a:gd name="T5" fmla="*/ 58 h 59"/>
                  <a:gd name="T6" fmla="*/ 12 w 29"/>
                  <a:gd name="T7" fmla="*/ 54 h 59"/>
                  <a:gd name="T8" fmla="*/ 5 w 29"/>
                  <a:gd name="T9" fmla="*/ 47 h 59"/>
                  <a:gd name="T10" fmla="*/ 1 w 29"/>
                  <a:gd name="T11" fmla="*/ 39 h 59"/>
                  <a:gd name="T12" fmla="*/ 0 w 29"/>
                  <a:gd name="T13" fmla="*/ 30 h 59"/>
                  <a:gd name="T14" fmla="*/ 1 w 29"/>
                  <a:gd name="T15" fmla="*/ 21 h 59"/>
                  <a:gd name="T16" fmla="*/ 5 w 29"/>
                  <a:gd name="T17" fmla="*/ 13 h 59"/>
                  <a:gd name="T18" fmla="*/ 12 w 29"/>
                  <a:gd name="T19" fmla="*/ 7 h 59"/>
                  <a:gd name="T20" fmla="*/ 20 w 29"/>
                  <a:gd name="T21" fmla="*/ 2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Freeform 150"/>
              <p:cNvSpPr>
                <a:spLocks/>
              </p:cNvSpPr>
              <p:nvPr/>
            </p:nvSpPr>
            <p:spPr bwMode="auto">
              <a:xfrm>
                <a:off x="2266" y="3498"/>
                <a:ext cx="3" cy="6"/>
              </a:xfrm>
              <a:custGeom>
                <a:avLst/>
                <a:gdLst>
                  <a:gd name="T0" fmla="*/ 29 w 29"/>
                  <a:gd name="T1" fmla="*/ 59 h 59"/>
                  <a:gd name="T2" fmla="*/ 20 w 29"/>
                  <a:gd name="T3" fmla="*/ 58 h 59"/>
                  <a:gd name="T4" fmla="*/ 12 w 29"/>
                  <a:gd name="T5" fmla="*/ 54 h 59"/>
                  <a:gd name="T6" fmla="*/ 5 w 29"/>
                  <a:gd name="T7" fmla="*/ 47 h 59"/>
                  <a:gd name="T8" fmla="*/ 1 w 29"/>
                  <a:gd name="T9" fmla="*/ 39 h 59"/>
                  <a:gd name="T10" fmla="*/ 0 w 29"/>
                  <a:gd name="T11" fmla="*/ 30 h 59"/>
                  <a:gd name="T12" fmla="*/ 1 w 29"/>
                  <a:gd name="T13" fmla="*/ 21 h 59"/>
                  <a:gd name="T14" fmla="*/ 5 w 29"/>
                  <a:gd name="T15" fmla="*/ 13 h 59"/>
                  <a:gd name="T16" fmla="*/ 12 w 29"/>
                  <a:gd name="T17" fmla="*/ 7 h 59"/>
                  <a:gd name="T18" fmla="*/ 20 w 29"/>
                  <a:gd name="T19" fmla="*/ 2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3" name="Freeform 151"/>
              <p:cNvSpPr>
                <a:spLocks/>
              </p:cNvSpPr>
              <p:nvPr/>
            </p:nvSpPr>
            <p:spPr bwMode="auto">
              <a:xfrm>
                <a:off x="2266" y="2995"/>
                <a:ext cx="3" cy="7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0 w 29"/>
                  <a:gd name="T5" fmla="*/ 58 h 59"/>
                  <a:gd name="T6" fmla="*/ 12 w 29"/>
                  <a:gd name="T7" fmla="*/ 53 h 59"/>
                  <a:gd name="T8" fmla="*/ 5 w 29"/>
                  <a:gd name="T9" fmla="*/ 47 h 59"/>
                  <a:gd name="T10" fmla="*/ 1 w 29"/>
                  <a:gd name="T11" fmla="*/ 38 h 59"/>
                  <a:gd name="T12" fmla="*/ 0 w 29"/>
                  <a:gd name="T13" fmla="*/ 30 h 59"/>
                  <a:gd name="T14" fmla="*/ 1 w 29"/>
                  <a:gd name="T15" fmla="*/ 21 h 59"/>
                  <a:gd name="T16" fmla="*/ 5 w 29"/>
                  <a:gd name="T17" fmla="*/ 13 h 59"/>
                  <a:gd name="T18" fmla="*/ 12 w 29"/>
                  <a:gd name="T19" fmla="*/ 6 h 59"/>
                  <a:gd name="T20" fmla="*/ 20 w 29"/>
                  <a:gd name="T21" fmla="*/ 2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0" y="58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152"/>
              <p:cNvSpPr>
                <a:spLocks/>
              </p:cNvSpPr>
              <p:nvPr/>
            </p:nvSpPr>
            <p:spPr bwMode="auto">
              <a:xfrm>
                <a:off x="2266" y="2995"/>
                <a:ext cx="3" cy="7"/>
              </a:xfrm>
              <a:custGeom>
                <a:avLst/>
                <a:gdLst>
                  <a:gd name="T0" fmla="*/ 29 w 29"/>
                  <a:gd name="T1" fmla="*/ 59 h 59"/>
                  <a:gd name="T2" fmla="*/ 20 w 29"/>
                  <a:gd name="T3" fmla="*/ 58 h 59"/>
                  <a:gd name="T4" fmla="*/ 12 w 29"/>
                  <a:gd name="T5" fmla="*/ 53 h 59"/>
                  <a:gd name="T6" fmla="*/ 5 w 29"/>
                  <a:gd name="T7" fmla="*/ 47 h 59"/>
                  <a:gd name="T8" fmla="*/ 1 w 29"/>
                  <a:gd name="T9" fmla="*/ 38 h 59"/>
                  <a:gd name="T10" fmla="*/ 0 w 29"/>
                  <a:gd name="T11" fmla="*/ 30 h 59"/>
                  <a:gd name="T12" fmla="*/ 1 w 29"/>
                  <a:gd name="T13" fmla="*/ 21 h 59"/>
                  <a:gd name="T14" fmla="*/ 5 w 29"/>
                  <a:gd name="T15" fmla="*/ 13 h 59"/>
                  <a:gd name="T16" fmla="*/ 12 w 29"/>
                  <a:gd name="T17" fmla="*/ 6 h 59"/>
                  <a:gd name="T18" fmla="*/ 20 w 29"/>
                  <a:gd name="T19" fmla="*/ 2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0" y="58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153"/>
              <p:cNvSpPr>
                <a:spLocks/>
              </p:cNvSpPr>
              <p:nvPr/>
            </p:nvSpPr>
            <p:spPr bwMode="auto">
              <a:xfrm>
                <a:off x="2266" y="3193"/>
                <a:ext cx="3" cy="7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0 w 29"/>
                  <a:gd name="T5" fmla="*/ 58 h 59"/>
                  <a:gd name="T6" fmla="*/ 12 w 29"/>
                  <a:gd name="T7" fmla="*/ 54 h 59"/>
                  <a:gd name="T8" fmla="*/ 5 w 29"/>
                  <a:gd name="T9" fmla="*/ 47 h 59"/>
                  <a:gd name="T10" fmla="*/ 1 w 29"/>
                  <a:gd name="T11" fmla="*/ 39 h 59"/>
                  <a:gd name="T12" fmla="*/ 0 w 29"/>
                  <a:gd name="T13" fmla="*/ 30 h 59"/>
                  <a:gd name="T14" fmla="*/ 1 w 29"/>
                  <a:gd name="T15" fmla="*/ 22 h 59"/>
                  <a:gd name="T16" fmla="*/ 5 w 29"/>
                  <a:gd name="T17" fmla="*/ 13 h 59"/>
                  <a:gd name="T18" fmla="*/ 12 w 29"/>
                  <a:gd name="T19" fmla="*/ 7 h 59"/>
                  <a:gd name="T20" fmla="*/ 20 w 29"/>
                  <a:gd name="T21" fmla="*/ 3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3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154"/>
              <p:cNvSpPr>
                <a:spLocks/>
              </p:cNvSpPr>
              <p:nvPr/>
            </p:nvSpPr>
            <p:spPr bwMode="auto">
              <a:xfrm>
                <a:off x="2266" y="3193"/>
                <a:ext cx="3" cy="7"/>
              </a:xfrm>
              <a:custGeom>
                <a:avLst/>
                <a:gdLst>
                  <a:gd name="T0" fmla="*/ 29 w 29"/>
                  <a:gd name="T1" fmla="*/ 59 h 59"/>
                  <a:gd name="T2" fmla="*/ 20 w 29"/>
                  <a:gd name="T3" fmla="*/ 58 h 59"/>
                  <a:gd name="T4" fmla="*/ 12 w 29"/>
                  <a:gd name="T5" fmla="*/ 54 h 59"/>
                  <a:gd name="T6" fmla="*/ 5 w 29"/>
                  <a:gd name="T7" fmla="*/ 47 h 59"/>
                  <a:gd name="T8" fmla="*/ 1 w 29"/>
                  <a:gd name="T9" fmla="*/ 39 h 59"/>
                  <a:gd name="T10" fmla="*/ 0 w 29"/>
                  <a:gd name="T11" fmla="*/ 30 h 59"/>
                  <a:gd name="T12" fmla="*/ 1 w 29"/>
                  <a:gd name="T13" fmla="*/ 22 h 59"/>
                  <a:gd name="T14" fmla="*/ 5 w 29"/>
                  <a:gd name="T15" fmla="*/ 13 h 59"/>
                  <a:gd name="T16" fmla="*/ 12 w 29"/>
                  <a:gd name="T17" fmla="*/ 7 h 59"/>
                  <a:gd name="T18" fmla="*/ 20 w 29"/>
                  <a:gd name="T19" fmla="*/ 3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0" y="58"/>
                    </a:lnTo>
                    <a:lnTo>
                      <a:pt x="12" y="54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5" y="13"/>
                    </a:lnTo>
                    <a:lnTo>
                      <a:pt x="12" y="7"/>
                    </a:lnTo>
                    <a:lnTo>
                      <a:pt x="20" y="3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827" name="Group 155"/>
          <p:cNvGrpSpPr>
            <a:grpSpLocks/>
          </p:cNvGrpSpPr>
          <p:nvPr/>
        </p:nvGrpSpPr>
        <p:grpSpPr bwMode="auto">
          <a:xfrm>
            <a:off x="4351845" y="4215002"/>
            <a:ext cx="254000" cy="325437"/>
            <a:chOff x="2269" y="2995"/>
            <a:chExt cx="160" cy="205"/>
          </a:xfrm>
        </p:grpSpPr>
        <p:grpSp>
          <p:nvGrpSpPr>
            <p:cNvPr id="28828" name="Group 156"/>
            <p:cNvGrpSpPr>
              <a:grpSpLocks/>
            </p:cNvGrpSpPr>
            <p:nvPr/>
          </p:nvGrpSpPr>
          <p:grpSpPr bwMode="auto">
            <a:xfrm>
              <a:off x="2269" y="3193"/>
              <a:ext cx="157" cy="7"/>
              <a:chOff x="2269" y="3193"/>
              <a:chExt cx="157" cy="7"/>
            </a:xfrm>
          </p:grpSpPr>
          <p:sp>
            <p:nvSpPr>
              <p:cNvPr id="28829" name="Freeform 157"/>
              <p:cNvSpPr>
                <a:spLocks/>
              </p:cNvSpPr>
              <p:nvPr/>
            </p:nvSpPr>
            <p:spPr bwMode="auto">
              <a:xfrm>
                <a:off x="2269" y="3193"/>
                <a:ext cx="157" cy="7"/>
              </a:xfrm>
              <a:custGeom>
                <a:avLst/>
                <a:gdLst>
                  <a:gd name="T0" fmla="*/ 0 w 1413"/>
                  <a:gd name="T1" fmla="*/ 0 h 59"/>
                  <a:gd name="T2" fmla="*/ 0 w 1413"/>
                  <a:gd name="T3" fmla="*/ 30 h 59"/>
                  <a:gd name="T4" fmla="*/ 0 w 1413"/>
                  <a:gd name="T5" fmla="*/ 59 h 59"/>
                  <a:gd name="T6" fmla="*/ 1413 w 1413"/>
                  <a:gd name="T7" fmla="*/ 59 h 59"/>
                  <a:gd name="T8" fmla="*/ 1413 w 1413"/>
                  <a:gd name="T9" fmla="*/ 30 h 59"/>
                  <a:gd name="T10" fmla="*/ 1413 w 1413"/>
                  <a:gd name="T11" fmla="*/ 0 h 59"/>
                  <a:gd name="T12" fmla="*/ 0 w 14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413" y="59"/>
                    </a:lnTo>
                    <a:lnTo>
                      <a:pt x="1413" y="30"/>
                    </a:lnTo>
                    <a:lnTo>
                      <a:pt x="14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158"/>
              <p:cNvSpPr>
                <a:spLocks/>
              </p:cNvSpPr>
              <p:nvPr/>
            </p:nvSpPr>
            <p:spPr bwMode="auto">
              <a:xfrm>
                <a:off x="2269" y="3193"/>
                <a:ext cx="157" cy="7"/>
              </a:xfrm>
              <a:custGeom>
                <a:avLst/>
                <a:gdLst>
                  <a:gd name="T0" fmla="*/ 0 w 1413"/>
                  <a:gd name="T1" fmla="*/ 0 h 59"/>
                  <a:gd name="T2" fmla="*/ 0 w 1413"/>
                  <a:gd name="T3" fmla="*/ 30 h 59"/>
                  <a:gd name="T4" fmla="*/ 0 w 1413"/>
                  <a:gd name="T5" fmla="*/ 59 h 59"/>
                  <a:gd name="T6" fmla="*/ 1413 w 1413"/>
                  <a:gd name="T7" fmla="*/ 59 h 59"/>
                  <a:gd name="T8" fmla="*/ 1413 w 1413"/>
                  <a:gd name="T9" fmla="*/ 30 h 59"/>
                  <a:gd name="T10" fmla="*/ 1413 w 1413"/>
                  <a:gd name="T11" fmla="*/ 0 h 59"/>
                  <a:gd name="T12" fmla="*/ 0 w 14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413" y="59"/>
                    </a:lnTo>
                    <a:lnTo>
                      <a:pt x="1413" y="30"/>
                    </a:lnTo>
                    <a:lnTo>
                      <a:pt x="14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31" name="Group 159"/>
            <p:cNvGrpSpPr>
              <a:grpSpLocks/>
            </p:cNvGrpSpPr>
            <p:nvPr/>
          </p:nvGrpSpPr>
          <p:grpSpPr bwMode="auto">
            <a:xfrm>
              <a:off x="2269" y="2995"/>
              <a:ext cx="160" cy="7"/>
              <a:chOff x="2269" y="2995"/>
              <a:chExt cx="160" cy="7"/>
            </a:xfrm>
          </p:grpSpPr>
          <p:sp>
            <p:nvSpPr>
              <p:cNvPr id="28832" name="Freeform 160"/>
              <p:cNvSpPr>
                <a:spLocks/>
              </p:cNvSpPr>
              <p:nvPr/>
            </p:nvSpPr>
            <p:spPr bwMode="auto">
              <a:xfrm>
                <a:off x="2269" y="2995"/>
                <a:ext cx="157" cy="7"/>
              </a:xfrm>
              <a:custGeom>
                <a:avLst/>
                <a:gdLst>
                  <a:gd name="T0" fmla="*/ 0 w 1413"/>
                  <a:gd name="T1" fmla="*/ 0 h 59"/>
                  <a:gd name="T2" fmla="*/ 0 w 1413"/>
                  <a:gd name="T3" fmla="*/ 30 h 59"/>
                  <a:gd name="T4" fmla="*/ 0 w 1413"/>
                  <a:gd name="T5" fmla="*/ 59 h 59"/>
                  <a:gd name="T6" fmla="*/ 1413 w 1413"/>
                  <a:gd name="T7" fmla="*/ 59 h 59"/>
                  <a:gd name="T8" fmla="*/ 1413 w 1413"/>
                  <a:gd name="T9" fmla="*/ 30 h 59"/>
                  <a:gd name="T10" fmla="*/ 1413 w 1413"/>
                  <a:gd name="T11" fmla="*/ 0 h 59"/>
                  <a:gd name="T12" fmla="*/ 0 w 14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413" y="59"/>
                    </a:lnTo>
                    <a:lnTo>
                      <a:pt x="1413" y="30"/>
                    </a:lnTo>
                    <a:lnTo>
                      <a:pt x="14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161"/>
              <p:cNvSpPr>
                <a:spLocks/>
              </p:cNvSpPr>
              <p:nvPr/>
            </p:nvSpPr>
            <p:spPr bwMode="auto">
              <a:xfrm>
                <a:off x="2269" y="2995"/>
                <a:ext cx="157" cy="7"/>
              </a:xfrm>
              <a:custGeom>
                <a:avLst/>
                <a:gdLst>
                  <a:gd name="T0" fmla="*/ 0 w 1413"/>
                  <a:gd name="T1" fmla="*/ 0 h 59"/>
                  <a:gd name="T2" fmla="*/ 0 w 1413"/>
                  <a:gd name="T3" fmla="*/ 30 h 59"/>
                  <a:gd name="T4" fmla="*/ 0 w 1413"/>
                  <a:gd name="T5" fmla="*/ 59 h 59"/>
                  <a:gd name="T6" fmla="*/ 1413 w 1413"/>
                  <a:gd name="T7" fmla="*/ 59 h 59"/>
                  <a:gd name="T8" fmla="*/ 1413 w 1413"/>
                  <a:gd name="T9" fmla="*/ 30 h 59"/>
                  <a:gd name="T10" fmla="*/ 1413 w 1413"/>
                  <a:gd name="T11" fmla="*/ 0 h 59"/>
                  <a:gd name="T12" fmla="*/ 0 w 14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1413" y="59"/>
                    </a:lnTo>
                    <a:lnTo>
                      <a:pt x="1413" y="30"/>
                    </a:lnTo>
                    <a:lnTo>
                      <a:pt x="14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4" name="Freeform 162"/>
              <p:cNvSpPr>
                <a:spLocks/>
              </p:cNvSpPr>
              <p:nvPr/>
            </p:nvSpPr>
            <p:spPr bwMode="auto">
              <a:xfrm>
                <a:off x="2426" y="2995"/>
                <a:ext cx="3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9 w 30"/>
                  <a:gd name="T5" fmla="*/ 2 h 59"/>
                  <a:gd name="T6" fmla="*/ 18 w 30"/>
                  <a:gd name="T7" fmla="*/ 6 h 59"/>
                  <a:gd name="T8" fmla="*/ 24 w 30"/>
                  <a:gd name="T9" fmla="*/ 13 h 59"/>
                  <a:gd name="T10" fmla="*/ 28 w 30"/>
                  <a:gd name="T11" fmla="*/ 21 h 59"/>
                  <a:gd name="T12" fmla="*/ 30 w 30"/>
                  <a:gd name="T13" fmla="*/ 30 h 59"/>
                  <a:gd name="T14" fmla="*/ 28 w 30"/>
                  <a:gd name="T15" fmla="*/ 38 h 59"/>
                  <a:gd name="T16" fmla="*/ 24 w 30"/>
                  <a:gd name="T17" fmla="*/ 47 h 59"/>
                  <a:gd name="T18" fmla="*/ 18 w 30"/>
                  <a:gd name="T19" fmla="*/ 53 h 59"/>
                  <a:gd name="T20" fmla="*/ 9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8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8" y="53"/>
                    </a:lnTo>
                    <a:lnTo>
                      <a:pt x="9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5" name="Freeform 163"/>
              <p:cNvSpPr>
                <a:spLocks/>
              </p:cNvSpPr>
              <p:nvPr/>
            </p:nvSpPr>
            <p:spPr bwMode="auto">
              <a:xfrm>
                <a:off x="2426" y="2995"/>
                <a:ext cx="3" cy="7"/>
              </a:xfrm>
              <a:custGeom>
                <a:avLst/>
                <a:gdLst>
                  <a:gd name="T0" fmla="*/ 0 w 30"/>
                  <a:gd name="T1" fmla="*/ 0 h 59"/>
                  <a:gd name="T2" fmla="*/ 9 w 30"/>
                  <a:gd name="T3" fmla="*/ 2 h 59"/>
                  <a:gd name="T4" fmla="*/ 18 w 30"/>
                  <a:gd name="T5" fmla="*/ 6 h 59"/>
                  <a:gd name="T6" fmla="*/ 24 w 30"/>
                  <a:gd name="T7" fmla="*/ 13 h 59"/>
                  <a:gd name="T8" fmla="*/ 28 w 30"/>
                  <a:gd name="T9" fmla="*/ 21 h 59"/>
                  <a:gd name="T10" fmla="*/ 30 w 30"/>
                  <a:gd name="T11" fmla="*/ 30 h 59"/>
                  <a:gd name="T12" fmla="*/ 28 w 30"/>
                  <a:gd name="T13" fmla="*/ 38 h 59"/>
                  <a:gd name="T14" fmla="*/ 24 w 30"/>
                  <a:gd name="T15" fmla="*/ 47 h 59"/>
                  <a:gd name="T16" fmla="*/ 18 w 30"/>
                  <a:gd name="T17" fmla="*/ 53 h 59"/>
                  <a:gd name="T18" fmla="*/ 9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9" y="2"/>
                    </a:lnTo>
                    <a:lnTo>
                      <a:pt x="18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8" y="53"/>
                    </a:lnTo>
                    <a:lnTo>
                      <a:pt x="9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Freeform 164"/>
              <p:cNvSpPr>
                <a:spLocks/>
              </p:cNvSpPr>
              <p:nvPr/>
            </p:nvSpPr>
            <p:spPr bwMode="auto">
              <a:xfrm>
                <a:off x="2423" y="2995"/>
                <a:ext cx="6" cy="4"/>
              </a:xfrm>
              <a:custGeom>
                <a:avLst/>
                <a:gdLst>
                  <a:gd name="T0" fmla="*/ 28 w 58"/>
                  <a:gd name="T1" fmla="*/ 30 h 30"/>
                  <a:gd name="T2" fmla="*/ 0 w 58"/>
                  <a:gd name="T3" fmla="*/ 30 h 30"/>
                  <a:gd name="T4" fmla="*/ 1 w 58"/>
                  <a:gd name="T5" fmla="*/ 21 h 30"/>
                  <a:gd name="T6" fmla="*/ 5 w 58"/>
                  <a:gd name="T7" fmla="*/ 13 h 30"/>
                  <a:gd name="T8" fmla="*/ 11 w 58"/>
                  <a:gd name="T9" fmla="*/ 6 h 30"/>
                  <a:gd name="T10" fmla="*/ 20 w 58"/>
                  <a:gd name="T11" fmla="*/ 2 h 30"/>
                  <a:gd name="T12" fmla="*/ 28 w 58"/>
                  <a:gd name="T13" fmla="*/ 0 h 30"/>
                  <a:gd name="T14" fmla="*/ 37 w 58"/>
                  <a:gd name="T15" fmla="*/ 2 h 30"/>
                  <a:gd name="T16" fmla="*/ 46 w 58"/>
                  <a:gd name="T17" fmla="*/ 6 h 30"/>
                  <a:gd name="T18" fmla="*/ 52 w 58"/>
                  <a:gd name="T19" fmla="*/ 13 h 30"/>
                  <a:gd name="T20" fmla="*/ 56 w 58"/>
                  <a:gd name="T21" fmla="*/ 21 h 30"/>
                  <a:gd name="T22" fmla="*/ 58 w 58"/>
                  <a:gd name="T23" fmla="*/ 30 h 30"/>
                  <a:gd name="T24" fmla="*/ 28 w 58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30">
                    <a:moveTo>
                      <a:pt x="28" y="30"/>
                    </a:move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1" y="6"/>
                    </a:lnTo>
                    <a:lnTo>
                      <a:pt x="20" y="2"/>
                    </a:lnTo>
                    <a:lnTo>
                      <a:pt x="28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3"/>
                    </a:lnTo>
                    <a:lnTo>
                      <a:pt x="56" y="21"/>
                    </a:lnTo>
                    <a:lnTo>
                      <a:pt x="58" y="30"/>
                    </a:lnTo>
                    <a:lnTo>
                      <a:pt x="28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7" name="Freeform 165"/>
              <p:cNvSpPr>
                <a:spLocks/>
              </p:cNvSpPr>
              <p:nvPr/>
            </p:nvSpPr>
            <p:spPr bwMode="auto">
              <a:xfrm>
                <a:off x="2423" y="2995"/>
                <a:ext cx="6" cy="4"/>
              </a:xfrm>
              <a:custGeom>
                <a:avLst/>
                <a:gdLst>
                  <a:gd name="T0" fmla="*/ 0 w 58"/>
                  <a:gd name="T1" fmla="*/ 30 h 30"/>
                  <a:gd name="T2" fmla="*/ 1 w 58"/>
                  <a:gd name="T3" fmla="*/ 21 h 30"/>
                  <a:gd name="T4" fmla="*/ 5 w 58"/>
                  <a:gd name="T5" fmla="*/ 13 h 30"/>
                  <a:gd name="T6" fmla="*/ 11 w 58"/>
                  <a:gd name="T7" fmla="*/ 6 h 30"/>
                  <a:gd name="T8" fmla="*/ 20 w 58"/>
                  <a:gd name="T9" fmla="*/ 2 h 30"/>
                  <a:gd name="T10" fmla="*/ 28 w 58"/>
                  <a:gd name="T11" fmla="*/ 0 h 30"/>
                  <a:gd name="T12" fmla="*/ 37 w 58"/>
                  <a:gd name="T13" fmla="*/ 2 h 30"/>
                  <a:gd name="T14" fmla="*/ 46 w 58"/>
                  <a:gd name="T15" fmla="*/ 6 h 30"/>
                  <a:gd name="T16" fmla="*/ 52 w 58"/>
                  <a:gd name="T17" fmla="*/ 13 h 30"/>
                  <a:gd name="T18" fmla="*/ 56 w 58"/>
                  <a:gd name="T19" fmla="*/ 21 h 30"/>
                  <a:gd name="T20" fmla="*/ 58 w 58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0">
                    <a:moveTo>
                      <a:pt x="0" y="30"/>
                    </a:moveTo>
                    <a:lnTo>
                      <a:pt x="1" y="21"/>
                    </a:lnTo>
                    <a:lnTo>
                      <a:pt x="5" y="13"/>
                    </a:lnTo>
                    <a:lnTo>
                      <a:pt x="11" y="6"/>
                    </a:lnTo>
                    <a:lnTo>
                      <a:pt x="20" y="2"/>
                    </a:lnTo>
                    <a:lnTo>
                      <a:pt x="28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3"/>
                    </a:lnTo>
                    <a:lnTo>
                      <a:pt x="56" y="21"/>
                    </a:lnTo>
                    <a:lnTo>
                      <a:pt x="58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38" name="Group 166"/>
            <p:cNvGrpSpPr>
              <a:grpSpLocks/>
            </p:cNvGrpSpPr>
            <p:nvPr/>
          </p:nvGrpSpPr>
          <p:grpSpPr bwMode="auto">
            <a:xfrm>
              <a:off x="2423" y="2999"/>
              <a:ext cx="6" cy="201"/>
              <a:chOff x="2423" y="2999"/>
              <a:chExt cx="6" cy="201"/>
            </a:xfrm>
          </p:grpSpPr>
          <p:sp>
            <p:nvSpPr>
              <p:cNvPr id="28839" name="Freeform 167"/>
              <p:cNvSpPr>
                <a:spLocks/>
              </p:cNvSpPr>
              <p:nvPr/>
            </p:nvSpPr>
            <p:spPr bwMode="auto">
              <a:xfrm>
                <a:off x="2426" y="3193"/>
                <a:ext cx="3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9 w 30"/>
                  <a:gd name="T5" fmla="*/ 3 h 59"/>
                  <a:gd name="T6" fmla="*/ 18 w 30"/>
                  <a:gd name="T7" fmla="*/ 7 h 59"/>
                  <a:gd name="T8" fmla="*/ 24 w 30"/>
                  <a:gd name="T9" fmla="*/ 13 h 59"/>
                  <a:gd name="T10" fmla="*/ 28 w 30"/>
                  <a:gd name="T11" fmla="*/ 22 h 59"/>
                  <a:gd name="T12" fmla="*/ 30 w 30"/>
                  <a:gd name="T13" fmla="*/ 30 h 59"/>
                  <a:gd name="T14" fmla="*/ 28 w 30"/>
                  <a:gd name="T15" fmla="*/ 39 h 59"/>
                  <a:gd name="T16" fmla="*/ 24 w 30"/>
                  <a:gd name="T17" fmla="*/ 47 h 59"/>
                  <a:gd name="T18" fmla="*/ 18 w 30"/>
                  <a:gd name="T19" fmla="*/ 54 h 59"/>
                  <a:gd name="T20" fmla="*/ 9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9" y="3"/>
                    </a:lnTo>
                    <a:lnTo>
                      <a:pt x="18" y="7"/>
                    </a:lnTo>
                    <a:lnTo>
                      <a:pt x="24" y="13"/>
                    </a:lnTo>
                    <a:lnTo>
                      <a:pt x="28" y="22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4" y="47"/>
                    </a:lnTo>
                    <a:lnTo>
                      <a:pt x="18" y="54"/>
                    </a:lnTo>
                    <a:lnTo>
                      <a:pt x="9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0" name="Freeform 168"/>
              <p:cNvSpPr>
                <a:spLocks/>
              </p:cNvSpPr>
              <p:nvPr/>
            </p:nvSpPr>
            <p:spPr bwMode="auto">
              <a:xfrm>
                <a:off x="2426" y="3193"/>
                <a:ext cx="3" cy="7"/>
              </a:xfrm>
              <a:custGeom>
                <a:avLst/>
                <a:gdLst>
                  <a:gd name="T0" fmla="*/ 0 w 30"/>
                  <a:gd name="T1" fmla="*/ 0 h 59"/>
                  <a:gd name="T2" fmla="*/ 9 w 30"/>
                  <a:gd name="T3" fmla="*/ 3 h 59"/>
                  <a:gd name="T4" fmla="*/ 18 w 30"/>
                  <a:gd name="T5" fmla="*/ 7 h 59"/>
                  <a:gd name="T6" fmla="*/ 24 w 30"/>
                  <a:gd name="T7" fmla="*/ 13 h 59"/>
                  <a:gd name="T8" fmla="*/ 28 w 30"/>
                  <a:gd name="T9" fmla="*/ 22 h 59"/>
                  <a:gd name="T10" fmla="*/ 30 w 30"/>
                  <a:gd name="T11" fmla="*/ 30 h 59"/>
                  <a:gd name="T12" fmla="*/ 28 w 30"/>
                  <a:gd name="T13" fmla="*/ 39 h 59"/>
                  <a:gd name="T14" fmla="*/ 24 w 30"/>
                  <a:gd name="T15" fmla="*/ 47 h 59"/>
                  <a:gd name="T16" fmla="*/ 18 w 30"/>
                  <a:gd name="T17" fmla="*/ 54 h 59"/>
                  <a:gd name="T18" fmla="*/ 9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9" y="3"/>
                    </a:lnTo>
                    <a:lnTo>
                      <a:pt x="18" y="7"/>
                    </a:lnTo>
                    <a:lnTo>
                      <a:pt x="24" y="13"/>
                    </a:lnTo>
                    <a:lnTo>
                      <a:pt x="28" y="22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4" y="47"/>
                    </a:lnTo>
                    <a:lnTo>
                      <a:pt x="18" y="54"/>
                    </a:lnTo>
                    <a:lnTo>
                      <a:pt x="9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Freeform 169"/>
              <p:cNvSpPr>
                <a:spLocks/>
              </p:cNvSpPr>
              <p:nvPr/>
            </p:nvSpPr>
            <p:spPr bwMode="auto">
              <a:xfrm>
                <a:off x="2423" y="2999"/>
                <a:ext cx="6" cy="198"/>
              </a:xfrm>
              <a:custGeom>
                <a:avLst/>
                <a:gdLst>
                  <a:gd name="T0" fmla="*/ 58 w 58"/>
                  <a:gd name="T1" fmla="*/ 0 h 1784"/>
                  <a:gd name="T2" fmla="*/ 28 w 58"/>
                  <a:gd name="T3" fmla="*/ 0 h 1784"/>
                  <a:gd name="T4" fmla="*/ 0 w 58"/>
                  <a:gd name="T5" fmla="*/ 0 h 1784"/>
                  <a:gd name="T6" fmla="*/ 0 w 58"/>
                  <a:gd name="T7" fmla="*/ 1784 h 1784"/>
                  <a:gd name="T8" fmla="*/ 28 w 58"/>
                  <a:gd name="T9" fmla="*/ 1784 h 1784"/>
                  <a:gd name="T10" fmla="*/ 58 w 58"/>
                  <a:gd name="T11" fmla="*/ 1784 h 1784"/>
                  <a:gd name="T12" fmla="*/ 58 w 58"/>
                  <a:gd name="T13" fmla="*/ 0 h 1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784">
                    <a:moveTo>
                      <a:pt x="58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1784"/>
                    </a:lnTo>
                    <a:lnTo>
                      <a:pt x="28" y="1784"/>
                    </a:lnTo>
                    <a:lnTo>
                      <a:pt x="58" y="1784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2" name="Freeform 170"/>
              <p:cNvSpPr>
                <a:spLocks/>
              </p:cNvSpPr>
              <p:nvPr/>
            </p:nvSpPr>
            <p:spPr bwMode="auto">
              <a:xfrm>
                <a:off x="2423" y="2999"/>
                <a:ext cx="6" cy="198"/>
              </a:xfrm>
              <a:custGeom>
                <a:avLst/>
                <a:gdLst>
                  <a:gd name="T0" fmla="*/ 58 w 58"/>
                  <a:gd name="T1" fmla="*/ 0 h 1784"/>
                  <a:gd name="T2" fmla="*/ 28 w 58"/>
                  <a:gd name="T3" fmla="*/ 0 h 1784"/>
                  <a:gd name="T4" fmla="*/ 0 w 58"/>
                  <a:gd name="T5" fmla="*/ 0 h 1784"/>
                  <a:gd name="T6" fmla="*/ 0 w 58"/>
                  <a:gd name="T7" fmla="*/ 1784 h 1784"/>
                  <a:gd name="T8" fmla="*/ 28 w 58"/>
                  <a:gd name="T9" fmla="*/ 1784 h 1784"/>
                  <a:gd name="T10" fmla="*/ 58 w 58"/>
                  <a:gd name="T11" fmla="*/ 1784 h 1784"/>
                  <a:gd name="T12" fmla="*/ 58 w 58"/>
                  <a:gd name="T13" fmla="*/ 0 h 1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784">
                    <a:moveTo>
                      <a:pt x="58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1784"/>
                    </a:lnTo>
                    <a:lnTo>
                      <a:pt x="28" y="1784"/>
                    </a:lnTo>
                    <a:lnTo>
                      <a:pt x="58" y="1784"/>
                    </a:lnTo>
                    <a:lnTo>
                      <a:pt x="5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171"/>
              <p:cNvSpPr>
                <a:spLocks/>
              </p:cNvSpPr>
              <p:nvPr/>
            </p:nvSpPr>
            <p:spPr bwMode="auto">
              <a:xfrm>
                <a:off x="2423" y="3197"/>
                <a:ext cx="6" cy="3"/>
              </a:xfrm>
              <a:custGeom>
                <a:avLst/>
                <a:gdLst>
                  <a:gd name="T0" fmla="*/ 28 w 58"/>
                  <a:gd name="T1" fmla="*/ 0 h 29"/>
                  <a:gd name="T2" fmla="*/ 58 w 58"/>
                  <a:gd name="T3" fmla="*/ 0 h 29"/>
                  <a:gd name="T4" fmla="*/ 56 w 58"/>
                  <a:gd name="T5" fmla="*/ 9 h 29"/>
                  <a:gd name="T6" fmla="*/ 52 w 58"/>
                  <a:gd name="T7" fmla="*/ 17 h 29"/>
                  <a:gd name="T8" fmla="*/ 46 w 58"/>
                  <a:gd name="T9" fmla="*/ 24 h 29"/>
                  <a:gd name="T10" fmla="*/ 37 w 58"/>
                  <a:gd name="T11" fmla="*/ 28 h 29"/>
                  <a:gd name="T12" fmla="*/ 28 w 58"/>
                  <a:gd name="T13" fmla="*/ 29 h 29"/>
                  <a:gd name="T14" fmla="*/ 20 w 58"/>
                  <a:gd name="T15" fmla="*/ 28 h 29"/>
                  <a:gd name="T16" fmla="*/ 11 w 58"/>
                  <a:gd name="T17" fmla="*/ 24 h 29"/>
                  <a:gd name="T18" fmla="*/ 5 w 58"/>
                  <a:gd name="T19" fmla="*/ 17 h 29"/>
                  <a:gd name="T20" fmla="*/ 1 w 58"/>
                  <a:gd name="T21" fmla="*/ 9 h 29"/>
                  <a:gd name="T22" fmla="*/ 0 w 58"/>
                  <a:gd name="T23" fmla="*/ 0 h 29"/>
                  <a:gd name="T24" fmla="*/ 28 w 58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29">
                    <a:moveTo>
                      <a:pt x="28" y="0"/>
                    </a:moveTo>
                    <a:lnTo>
                      <a:pt x="58" y="0"/>
                    </a:lnTo>
                    <a:lnTo>
                      <a:pt x="56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8" y="29"/>
                    </a:lnTo>
                    <a:lnTo>
                      <a:pt x="20" y="28"/>
                    </a:lnTo>
                    <a:lnTo>
                      <a:pt x="11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Freeform 172"/>
              <p:cNvSpPr>
                <a:spLocks/>
              </p:cNvSpPr>
              <p:nvPr/>
            </p:nvSpPr>
            <p:spPr bwMode="auto">
              <a:xfrm>
                <a:off x="2423" y="3197"/>
                <a:ext cx="6" cy="3"/>
              </a:xfrm>
              <a:custGeom>
                <a:avLst/>
                <a:gdLst>
                  <a:gd name="T0" fmla="*/ 58 w 58"/>
                  <a:gd name="T1" fmla="*/ 0 h 29"/>
                  <a:gd name="T2" fmla="*/ 56 w 58"/>
                  <a:gd name="T3" fmla="*/ 9 h 29"/>
                  <a:gd name="T4" fmla="*/ 52 w 58"/>
                  <a:gd name="T5" fmla="*/ 17 h 29"/>
                  <a:gd name="T6" fmla="*/ 46 w 58"/>
                  <a:gd name="T7" fmla="*/ 24 h 29"/>
                  <a:gd name="T8" fmla="*/ 37 w 58"/>
                  <a:gd name="T9" fmla="*/ 28 h 29"/>
                  <a:gd name="T10" fmla="*/ 28 w 58"/>
                  <a:gd name="T11" fmla="*/ 29 h 29"/>
                  <a:gd name="T12" fmla="*/ 20 w 58"/>
                  <a:gd name="T13" fmla="*/ 28 h 29"/>
                  <a:gd name="T14" fmla="*/ 11 w 58"/>
                  <a:gd name="T15" fmla="*/ 24 h 29"/>
                  <a:gd name="T16" fmla="*/ 5 w 58"/>
                  <a:gd name="T17" fmla="*/ 17 h 29"/>
                  <a:gd name="T18" fmla="*/ 1 w 58"/>
                  <a:gd name="T19" fmla="*/ 9 h 29"/>
                  <a:gd name="T20" fmla="*/ 0 w 58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29">
                    <a:moveTo>
                      <a:pt x="58" y="0"/>
                    </a:moveTo>
                    <a:lnTo>
                      <a:pt x="56" y="9"/>
                    </a:lnTo>
                    <a:lnTo>
                      <a:pt x="52" y="17"/>
                    </a:lnTo>
                    <a:lnTo>
                      <a:pt x="46" y="24"/>
                    </a:lnTo>
                    <a:lnTo>
                      <a:pt x="37" y="28"/>
                    </a:lnTo>
                    <a:lnTo>
                      <a:pt x="28" y="29"/>
                    </a:lnTo>
                    <a:lnTo>
                      <a:pt x="20" y="28"/>
                    </a:lnTo>
                    <a:lnTo>
                      <a:pt x="11" y="24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845" name="Group 173"/>
          <p:cNvGrpSpPr>
            <a:grpSpLocks/>
          </p:cNvGrpSpPr>
          <p:nvPr/>
        </p:nvGrpSpPr>
        <p:grpSpPr bwMode="auto">
          <a:xfrm>
            <a:off x="7703056" y="2360740"/>
            <a:ext cx="11112" cy="609600"/>
            <a:chOff x="4389" y="1871"/>
            <a:chExt cx="7" cy="384"/>
          </a:xfrm>
        </p:grpSpPr>
        <p:sp>
          <p:nvSpPr>
            <p:cNvPr id="28846" name="Freeform 174"/>
            <p:cNvSpPr>
              <a:spLocks/>
            </p:cNvSpPr>
            <p:nvPr/>
          </p:nvSpPr>
          <p:spPr bwMode="auto">
            <a:xfrm>
              <a:off x="4389" y="1871"/>
              <a:ext cx="7" cy="384"/>
            </a:xfrm>
            <a:custGeom>
              <a:avLst/>
              <a:gdLst>
                <a:gd name="T0" fmla="*/ 0 w 58"/>
                <a:gd name="T1" fmla="*/ 3454 h 3454"/>
                <a:gd name="T2" fmla="*/ 28 w 58"/>
                <a:gd name="T3" fmla="*/ 3454 h 3454"/>
                <a:gd name="T4" fmla="*/ 58 w 58"/>
                <a:gd name="T5" fmla="*/ 3454 h 3454"/>
                <a:gd name="T6" fmla="*/ 58 w 58"/>
                <a:gd name="T7" fmla="*/ 0 h 3454"/>
                <a:gd name="T8" fmla="*/ 28 w 58"/>
                <a:gd name="T9" fmla="*/ 0 h 3454"/>
                <a:gd name="T10" fmla="*/ 0 w 58"/>
                <a:gd name="T11" fmla="*/ 0 h 3454"/>
                <a:gd name="T12" fmla="*/ 0 w 58"/>
                <a:gd name="T13" fmla="*/ 3454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454">
                  <a:moveTo>
                    <a:pt x="0" y="3454"/>
                  </a:moveTo>
                  <a:lnTo>
                    <a:pt x="28" y="3454"/>
                  </a:lnTo>
                  <a:lnTo>
                    <a:pt x="58" y="3454"/>
                  </a:lnTo>
                  <a:lnTo>
                    <a:pt x="58" y="0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34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175"/>
            <p:cNvSpPr>
              <a:spLocks/>
            </p:cNvSpPr>
            <p:nvPr/>
          </p:nvSpPr>
          <p:spPr bwMode="auto">
            <a:xfrm>
              <a:off x="4389" y="1871"/>
              <a:ext cx="7" cy="384"/>
            </a:xfrm>
            <a:custGeom>
              <a:avLst/>
              <a:gdLst>
                <a:gd name="T0" fmla="*/ 0 w 58"/>
                <a:gd name="T1" fmla="*/ 3454 h 3454"/>
                <a:gd name="T2" fmla="*/ 28 w 58"/>
                <a:gd name="T3" fmla="*/ 3454 h 3454"/>
                <a:gd name="T4" fmla="*/ 58 w 58"/>
                <a:gd name="T5" fmla="*/ 3454 h 3454"/>
                <a:gd name="T6" fmla="*/ 58 w 58"/>
                <a:gd name="T7" fmla="*/ 0 h 3454"/>
                <a:gd name="T8" fmla="*/ 28 w 58"/>
                <a:gd name="T9" fmla="*/ 0 h 3454"/>
                <a:gd name="T10" fmla="*/ 0 w 58"/>
                <a:gd name="T11" fmla="*/ 0 h 3454"/>
                <a:gd name="T12" fmla="*/ 0 w 58"/>
                <a:gd name="T13" fmla="*/ 3454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454">
                  <a:moveTo>
                    <a:pt x="0" y="3454"/>
                  </a:moveTo>
                  <a:lnTo>
                    <a:pt x="28" y="3454"/>
                  </a:lnTo>
                  <a:lnTo>
                    <a:pt x="58" y="3454"/>
                  </a:lnTo>
                  <a:lnTo>
                    <a:pt x="58" y="0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34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48" name="Group 176"/>
          <p:cNvGrpSpPr>
            <a:grpSpLocks/>
          </p:cNvGrpSpPr>
          <p:nvPr/>
        </p:nvGrpSpPr>
        <p:grpSpPr bwMode="auto">
          <a:xfrm>
            <a:off x="7393494" y="2965577"/>
            <a:ext cx="310896" cy="9525"/>
            <a:chOff x="4191" y="2252"/>
            <a:chExt cx="205" cy="6"/>
          </a:xfrm>
        </p:grpSpPr>
        <p:sp>
          <p:nvSpPr>
            <p:cNvPr id="28849" name="Freeform 177"/>
            <p:cNvSpPr>
              <a:spLocks/>
            </p:cNvSpPr>
            <p:nvPr/>
          </p:nvSpPr>
          <p:spPr bwMode="auto">
            <a:xfrm>
              <a:off x="4191" y="2252"/>
              <a:ext cx="3" cy="6"/>
            </a:xfrm>
            <a:custGeom>
              <a:avLst/>
              <a:gdLst>
                <a:gd name="T0" fmla="*/ 29 w 29"/>
                <a:gd name="T1" fmla="*/ 30 h 59"/>
                <a:gd name="T2" fmla="*/ 29 w 29"/>
                <a:gd name="T3" fmla="*/ 59 h 59"/>
                <a:gd name="T4" fmla="*/ 20 w 29"/>
                <a:gd name="T5" fmla="*/ 58 h 59"/>
                <a:gd name="T6" fmla="*/ 12 w 29"/>
                <a:gd name="T7" fmla="*/ 53 h 59"/>
                <a:gd name="T8" fmla="*/ 5 w 29"/>
                <a:gd name="T9" fmla="*/ 47 h 59"/>
                <a:gd name="T10" fmla="*/ 1 w 29"/>
                <a:gd name="T11" fmla="*/ 38 h 59"/>
                <a:gd name="T12" fmla="*/ 0 w 29"/>
                <a:gd name="T13" fmla="*/ 30 h 59"/>
                <a:gd name="T14" fmla="*/ 1 w 29"/>
                <a:gd name="T15" fmla="*/ 21 h 59"/>
                <a:gd name="T16" fmla="*/ 5 w 29"/>
                <a:gd name="T17" fmla="*/ 13 h 59"/>
                <a:gd name="T18" fmla="*/ 12 w 29"/>
                <a:gd name="T19" fmla="*/ 6 h 59"/>
                <a:gd name="T20" fmla="*/ 20 w 29"/>
                <a:gd name="T21" fmla="*/ 2 h 59"/>
                <a:gd name="T22" fmla="*/ 29 w 29"/>
                <a:gd name="T23" fmla="*/ 0 h 59"/>
                <a:gd name="T24" fmla="*/ 29 w 29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9">
                  <a:moveTo>
                    <a:pt x="29" y="30"/>
                  </a:moveTo>
                  <a:lnTo>
                    <a:pt x="29" y="59"/>
                  </a:lnTo>
                  <a:lnTo>
                    <a:pt x="20" y="58"/>
                  </a:lnTo>
                  <a:lnTo>
                    <a:pt x="12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178"/>
            <p:cNvSpPr>
              <a:spLocks/>
            </p:cNvSpPr>
            <p:nvPr/>
          </p:nvSpPr>
          <p:spPr bwMode="auto">
            <a:xfrm>
              <a:off x="4191" y="2252"/>
              <a:ext cx="3" cy="6"/>
            </a:xfrm>
            <a:custGeom>
              <a:avLst/>
              <a:gdLst>
                <a:gd name="T0" fmla="*/ 29 w 29"/>
                <a:gd name="T1" fmla="*/ 59 h 59"/>
                <a:gd name="T2" fmla="*/ 20 w 29"/>
                <a:gd name="T3" fmla="*/ 58 h 59"/>
                <a:gd name="T4" fmla="*/ 12 w 29"/>
                <a:gd name="T5" fmla="*/ 53 h 59"/>
                <a:gd name="T6" fmla="*/ 5 w 29"/>
                <a:gd name="T7" fmla="*/ 47 h 59"/>
                <a:gd name="T8" fmla="*/ 1 w 29"/>
                <a:gd name="T9" fmla="*/ 38 h 59"/>
                <a:gd name="T10" fmla="*/ 0 w 29"/>
                <a:gd name="T11" fmla="*/ 30 h 59"/>
                <a:gd name="T12" fmla="*/ 1 w 29"/>
                <a:gd name="T13" fmla="*/ 21 h 59"/>
                <a:gd name="T14" fmla="*/ 5 w 29"/>
                <a:gd name="T15" fmla="*/ 13 h 59"/>
                <a:gd name="T16" fmla="*/ 12 w 29"/>
                <a:gd name="T17" fmla="*/ 6 h 59"/>
                <a:gd name="T18" fmla="*/ 20 w 29"/>
                <a:gd name="T19" fmla="*/ 2 h 59"/>
                <a:gd name="T20" fmla="*/ 29 w 29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lnTo>
                    <a:pt x="20" y="58"/>
                  </a:lnTo>
                  <a:lnTo>
                    <a:pt x="12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179"/>
            <p:cNvSpPr>
              <a:spLocks/>
            </p:cNvSpPr>
            <p:nvPr/>
          </p:nvSpPr>
          <p:spPr bwMode="auto">
            <a:xfrm>
              <a:off x="4194" y="2252"/>
              <a:ext cx="198" cy="6"/>
            </a:xfrm>
            <a:custGeom>
              <a:avLst/>
              <a:gdLst>
                <a:gd name="T0" fmla="*/ 0 w 1782"/>
                <a:gd name="T1" fmla="*/ 0 h 59"/>
                <a:gd name="T2" fmla="*/ 0 w 1782"/>
                <a:gd name="T3" fmla="*/ 30 h 59"/>
                <a:gd name="T4" fmla="*/ 0 w 1782"/>
                <a:gd name="T5" fmla="*/ 59 h 59"/>
                <a:gd name="T6" fmla="*/ 1782 w 1782"/>
                <a:gd name="T7" fmla="*/ 59 h 59"/>
                <a:gd name="T8" fmla="*/ 1782 w 1782"/>
                <a:gd name="T9" fmla="*/ 30 h 59"/>
                <a:gd name="T10" fmla="*/ 1782 w 1782"/>
                <a:gd name="T11" fmla="*/ 0 h 59"/>
                <a:gd name="T12" fmla="*/ 0 w 1782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1782" y="59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180"/>
            <p:cNvSpPr>
              <a:spLocks/>
            </p:cNvSpPr>
            <p:nvPr/>
          </p:nvSpPr>
          <p:spPr bwMode="auto">
            <a:xfrm>
              <a:off x="4194" y="2252"/>
              <a:ext cx="198" cy="6"/>
            </a:xfrm>
            <a:custGeom>
              <a:avLst/>
              <a:gdLst>
                <a:gd name="T0" fmla="*/ 0 w 1782"/>
                <a:gd name="T1" fmla="*/ 0 h 59"/>
                <a:gd name="T2" fmla="*/ 0 w 1782"/>
                <a:gd name="T3" fmla="*/ 30 h 59"/>
                <a:gd name="T4" fmla="*/ 0 w 1782"/>
                <a:gd name="T5" fmla="*/ 59 h 59"/>
                <a:gd name="T6" fmla="*/ 1782 w 1782"/>
                <a:gd name="T7" fmla="*/ 59 h 59"/>
                <a:gd name="T8" fmla="*/ 1782 w 1782"/>
                <a:gd name="T9" fmla="*/ 30 h 59"/>
                <a:gd name="T10" fmla="*/ 1782 w 1782"/>
                <a:gd name="T11" fmla="*/ 0 h 59"/>
                <a:gd name="T12" fmla="*/ 0 w 1782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1782" y="59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181"/>
            <p:cNvSpPr>
              <a:spLocks/>
            </p:cNvSpPr>
            <p:nvPr/>
          </p:nvSpPr>
          <p:spPr bwMode="auto">
            <a:xfrm>
              <a:off x="4392" y="2252"/>
              <a:ext cx="4" cy="6"/>
            </a:xfrm>
            <a:custGeom>
              <a:avLst/>
              <a:gdLst>
                <a:gd name="T0" fmla="*/ 0 w 30"/>
                <a:gd name="T1" fmla="*/ 30 h 59"/>
                <a:gd name="T2" fmla="*/ 0 w 30"/>
                <a:gd name="T3" fmla="*/ 0 h 59"/>
                <a:gd name="T4" fmla="*/ 9 w 30"/>
                <a:gd name="T5" fmla="*/ 2 h 59"/>
                <a:gd name="T6" fmla="*/ 18 w 30"/>
                <a:gd name="T7" fmla="*/ 6 h 59"/>
                <a:gd name="T8" fmla="*/ 24 w 30"/>
                <a:gd name="T9" fmla="*/ 13 h 59"/>
                <a:gd name="T10" fmla="*/ 28 w 30"/>
                <a:gd name="T11" fmla="*/ 21 h 59"/>
                <a:gd name="T12" fmla="*/ 30 w 30"/>
                <a:gd name="T13" fmla="*/ 30 h 59"/>
                <a:gd name="T14" fmla="*/ 28 w 30"/>
                <a:gd name="T15" fmla="*/ 38 h 59"/>
                <a:gd name="T16" fmla="*/ 24 w 30"/>
                <a:gd name="T17" fmla="*/ 47 h 59"/>
                <a:gd name="T18" fmla="*/ 18 w 30"/>
                <a:gd name="T19" fmla="*/ 53 h 59"/>
                <a:gd name="T20" fmla="*/ 9 w 30"/>
                <a:gd name="T21" fmla="*/ 58 h 59"/>
                <a:gd name="T22" fmla="*/ 0 w 30"/>
                <a:gd name="T23" fmla="*/ 59 h 59"/>
                <a:gd name="T24" fmla="*/ 0 w 30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9">
                  <a:moveTo>
                    <a:pt x="0" y="30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8" y="6"/>
                  </a:lnTo>
                  <a:lnTo>
                    <a:pt x="24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9" y="58"/>
                  </a:lnTo>
                  <a:lnTo>
                    <a:pt x="0" y="5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182"/>
            <p:cNvSpPr>
              <a:spLocks/>
            </p:cNvSpPr>
            <p:nvPr/>
          </p:nvSpPr>
          <p:spPr bwMode="auto">
            <a:xfrm>
              <a:off x="4392" y="2252"/>
              <a:ext cx="4" cy="6"/>
            </a:xfrm>
            <a:custGeom>
              <a:avLst/>
              <a:gdLst>
                <a:gd name="T0" fmla="*/ 0 w 30"/>
                <a:gd name="T1" fmla="*/ 0 h 59"/>
                <a:gd name="T2" fmla="*/ 9 w 30"/>
                <a:gd name="T3" fmla="*/ 2 h 59"/>
                <a:gd name="T4" fmla="*/ 18 w 30"/>
                <a:gd name="T5" fmla="*/ 6 h 59"/>
                <a:gd name="T6" fmla="*/ 24 w 30"/>
                <a:gd name="T7" fmla="*/ 13 h 59"/>
                <a:gd name="T8" fmla="*/ 28 w 30"/>
                <a:gd name="T9" fmla="*/ 21 h 59"/>
                <a:gd name="T10" fmla="*/ 30 w 30"/>
                <a:gd name="T11" fmla="*/ 30 h 59"/>
                <a:gd name="T12" fmla="*/ 28 w 30"/>
                <a:gd name="T13" fmla="*/ 38 h 59"/>
                <a:gd name="T14" fmla="*/ 24 w 30"/>
                <a:gd name="T15" fmla="*/ 47 h 59"/>
                <a:gd name="T16" fmla="*/ 18 w 30"/>
                <a:gd name="T17" fmla="*/ 53 h 59"/>
                <a:gd name="T18" fmla="*/ 9 w 30"/>
                <a:gd name="T19" fmla="*/ 58 h 59"/>
                <a:gd name="T20" fmla="*/ 0 w 30"/>
                <a:gd name="T2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9">
                  <a:moveTo>
                    <a:pt x="0" y="0"/>
                  </a:moveTo>
                  <a:lnTo>
                    <a:pt x="9" y="2"/>
                  </a:lnTo>
                  <a:lnTo>
                    <a:pt x="18" y="6"/>
                  </a:lnTo>
                  <a:lnTo>
                    <a:pt x="24" y="13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9" y="58"/>
                  </a:lnTo>
                  <a:lnTo>
                    <a:pt x="0" y="5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183"/>
            <p:cNvSpPr>
              <a:spLocks/>
            </p:cNvSpPr>
            <p:nvPr/>
          </p:nvSpPr>
          <p:spPr bwMode="auto">
            <a:xfrm>
              <a:off x="4389" y="2255"/>
              <a:ext cx="7" cy="3"/>
            </a:xfrm>
            <a:custGeom>
              <a:avLst/>
              <a:gdLst>
                <a:gd name="T0" fmla="*/ 28 w 58"/>
                <a:gd name="T1" fmla="*/ 0 h 29"/>
                <a:gd name="T2" fmla="*/ 58 w 58"/>
                <a:gd name="T3" fmla="*/ 0 h 29"/>
                <a:gd name="T4" fmla="*/ 56 w 58"/>
                <a:gd name="T5" fmla="*/ 8 h 29"/>
                <a:gd name="T6" fmla="*/ 52 w 58"/>
                <a:gd name="T7" fmla="*/ 17 h 29"/>
                <a:gd name="T8" fmla="*/ 46 w 58"/>
                <a:gd name="T9" fmla="*/ 23 h 29"/>
                <a:gd name="T10" fmla="*/ 37 w 58"/>
                <a:gd name="T11" fmla="*/ 28 h 29"/>
                <a:gd name="T12" fmla="*/ 28 w 58"/>
                <a:gd name="T13" fmla="*/ 29 h 29"/>
                <a:gd name="T14" fmla="*/ 20 w 58"/>
                <a:gd name="T15" fmla="*/ 28 h 29"/>
                <a:gd name="T16" fmla="*/ 11 w 58"/>
                <a:gd name="T17" fmla="*/ 23 h 29"/>
                <a:gd name="T18" fmla="*/ 5 w 58"/>
                <a:gd name="T19" fmla="*/ 17 h 29"/>
                <a:gd name="T20" fmla="*/ 1 w 58"/>
                <a:gd name="T21" fmla="*/ 8 h 29"/>
                <a:gd name="T22" fmla="*/ 0 w 58"/>
                <a:gd name="T23" fmla="*/ 0 h 29"/>
                <a:gd name="T24" fmla="*/ 28 w 58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29">
                  <a:moveTo>
                    <a:pt x="28" y="0"/>
                  </a:moveTo>
                  <a:lnTo>
                    <a:pt x="58" y="0"/>
                  </a:lnTo>
                  <a:lnTo>
                    <a:pt x="56" y="8"/>
                  </a:lnTo>
                  <a:lnTo>
                    <a:pt x="52" y="17"/>
                  </a:lnTo>
                  <a:lnTo>
                    <a:pt x="46" y="23"/>
                  </a:lnTo>
                  <a:lnTo>
                    <a:pt x="37" y="28"/>
                  </a:lnTo>
                  <a:lnTo>
                    <a:pt x="28" y="29"/>
                  </a:lnTo>
                  <a:lnTo>
                    <a:pt x="20" y="28"/>
                  </a:lnTo>
                  <a:lnTo>
                    <a:pt x="11" y="23"/>
                  </a:lnTo>
                  <a:lnTo>
                    <a:pt x="5" y="17"/>
                  </a:lnTo>
                  <a:lnTo>
                    <a:pt x="1" y="8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184"/>
            <p:cNvSpPr>
              <a:spLocks/>
            </p:cNvSpPr>
            <p:nvPr/>
          </p:nvSpPr>
          <p:spPr bwMode="auto">
            <a:xfrm>
              <a:off x="4389" y="2255"/>
              <a:ext cx="7" cy="3"/>
            </a:xfrm>
            <a:custGeom>
              <a:avLst/>
              <a:gdLst>
                <a:gd name="T0" fmla="*/ 58 w 58"/>
                <a:gd name="T1" fmla="*/ 0 h 29"/>
                <a:gd name="T2" fmla="*/ 56 w 58"/>
                <a:gd name="T3" fmla="*/ 8 h 29"/>
                <a:gd name="T4" fmla="*/ 52 w 58"/>
                <a:gd name="T5" fmla="*/ 17 h 29"/>
                <a:gd name="T6" fmla="*/ 46 w 58"/>
                <a:gd name="T7" fmla="*/ 23 h 29"/>
                <a:gd name="T8" fmla="*/ 37 w 58"/>
                <a:gd name="T9" fmla="*/ 28 h 29"/>
                <a:gd name="T10" fmla="*/ 28 w 58"/>
                <a:gd name="T11" fmla="*/ 29 h 29"/>
                <a:gd name="T12" fmla="*/ 20 w 58"/>
                <a:gd name="T13" fmla="*/ 28 h 29"/>
                <a:gd name="T14" fmla="*/ 11 w 58"/>
                <a:gd name="T15" fmla="*/ 23 h 29"/>
                <a:gd name="T16" fmla="*/ 5 w 58"/>
                <a:gd name="T17" fmla="*/ 17 h 29"/>
                <a:gd name="T18" fmla="*/ 1 w 58"/>
                <a:gd name="T19" fmla="*/ 8 h 29"/>
                <a:gd name="T20" fmla="*/ 0 w 58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29">
                  <a:moveTo>
                    <a:pt x="58" y="0"/>
                  </a:moveTo>
                  <a:lnTo>
                    <a:pt x="56" y="8"/>
                  </a:lnTo>
                  <a:lnTo>
                    <a:pt x="52" y="17"/>
                  </a:lnTo>
                  <a:lnTo>
                    <a:pt x="46" y="23"/>
                  </a:lnTo>
                  <a:lnTo>
                    <a:pt x="37" y="28"/>
                  </a:lnTo>
                  <a:lnTo>
                    <a:pt x="28" y="29"/>
                  </a:lnTo>
                  <a:lnTo>
                    <a:pt x="20" y="28"/>
                  </a:lnTo>
                  <a:lnTo>
                    <a:pt x="11" y="23"/>
                  </a:lnTo>
                  <a:lnTo>
                    <a:pt x="5" y="17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185"/>
            <p:cNvSpPr>
              <a:spLocks/>
            </p:cNvSpPr>
            <p:nvPr/>
          </p:nvSpPr>
          <p:spPr bwMode="auto">
            <a:xfrm>
              <a:off x="4191" y="2255"/>
              <a:ext cx="7" cy="3"/>
            </a:xfrm>
            <a:custGeom>
              <a:avLst/>
              <a:gdLst>
                <a:gd name="T0" fmla="*/ 29 w 59"/>
                <a:gd name="T1" fmla="*/ 0 h 29"/>
                <a:gd name="T2" fmla="*/ 59 w 59"/>
                <a:gd name="T3" fmla="*/ 0 h 29"/>
                <a:gd name="T4" fmla="*/ 57 w 59"/>
                <a:gd name="T5" fmla="*/ 8 h 29"/>
                <a:gd name="T6" fmla="*/ 52 w 59"/>
                <a:gd name="T7" fmla="*/ 17 h 29"/>
                <a:gd name="T8" fmla="*/ 46 w 59"/>
                <a:gd name="T9" fmla="*/ 23 h 29"/>
                <a:gd name="T10" fmla="*/ 37 w 59"/>
                <a:gd name="T11" fmla="*/ 28 h 29"/>
                <a:gd name="T12" fmla="*/ 29 w 59"/>
                <a:gd name="T13" fmla="*/ 29 h 29"/>
                <a:gd name="T14" fmla="*/ 20 w 59"/>
                <a:gd name="T15" fmla="*/ 28 h 29"/>
                <a:gd name="T16" fmla="*/ 12 w 59"/>
                <a:gd name="T17" fmla="*/ 23 h 29"/>
                <a:gd name="T18" fmla="*/ 5 w 59"/>
                <a:gd name="T19" fmla="*/ 17 h 29"/>
                <a:gd name="T20" fmla="*/ 1 w 59"/>
                <a:gd name="T21" fmla="*/ 8 h 29"/>
                <a:gd name="T22" fmla="*/ 0 w 59"/>
                <a:gd name="T23" fmla="*/ 0 h 29"/>
                <a:gd name="T24" fmla="*/ 29 w 59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29">
                  <a:moveTo>
                    <a:pt x="29" y="0"/>
                  </a:moveTo>
                  <a:lnTo>
                    <a:pt x="59" y="0"/>
                  </a:lnTo>
                  <a:lnTo>
                    <a:pt x="57" y="8"/>
                  </a:lnTo>
                  <a:lnTo>
                    <a:pt x="52" y="17"/>
                  </a:lnTo>
                  <a:lnTo>
                    <a:pt x="46" y="23"/>
                  </a:lnTo>
                  <a:lnTo>
                    <a:pt x="37" y="28"/>
                  </a:lnTo>
                  <a:lnTo>
                    <a:pt x="29" y="29"/>
                  </a:lnTo>
                  <a:lnTo>
                    <a:pt x="20" y="28"/>
                  </a:lnTo>
                  <a:lnTo>
                    <a:pt x="12" y="23"/>
                  </a:lnTo>
                  <a:lnTo>
                    <a:pt x="5" y="17"/>
                  </a:lnTo>
                  <a:lnTo>
                    <a:pt x="1" y="8"/>
                  </a:lnTo>
                  <a:lnTo>
                    <a:pt x="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186"/>
            <p:cNvSpPr>
              <a:spLocks/>
            </p:cNvSpPr>
            <p:nvPr/>
          </p:nvSpPr>
          <p:spPr bwMode="auto">
            <a:xfrm>
              <a:off x="4191" y="2255"/>
              <a:ext cx="7" cy="3"/>
            </a:xfrm>
            <a:custGeom>
              <a:avLst/>
              <a:gdLst>
                <a:gd name="T0" fmla="*/ 59 w 59"/>
                <a:gd name="T1" fmla="*/ 0 h 29"/>
                <a:gd name="T2" fmla="*/ 57 w 59"/>
                <a:gd name="T3" fmla="*/ 8 h 29"/>
                <a:gd name="T4" fmla="*/ 52 w 59"/>
                <a:gd name="T5" fmla="*/ 17 h 29"/>
                <a:gd name="T6" fmla="*/ 46 w 59"/>
                <a:gd name="T7" fmla="*/ 23 h 29"/>
                <a:gd name="T8" fmla="*/ 37 w 59"/>
                <a:gd name="T9" fmla="*/ 28 h 29"/>
                <a:gd name="T10" fmla="*/ 29 w 59"/>
                <a:gd name="T11" fmla="*/ 29 h 29"/>
                <a:gd name="T12" fmla="*/ 20 w 59"/>
                <a:gd name="T13" fmla="*/ 28 h 29"/>
                <a:gd name="T14" fmla="*/ 12 w 59"/>
                <a:gd name="T15" fmla="*/ 23 h 29"/>
                <a:gd name="T16" fmla="*/ 5 w 59"/>
                <a:gd name="T17" fmla="*/ 17 h 29"/>
                <a:gd name="T18" fmla="*/ 1 w 59"/>
                <a:gd name="T19" fmla="*/ 8 h 29"/>
                <a:gd name="T20" fmla="*/ 0 w 59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lnTo>
                    <a:pt x="57" y="8"/>
                  </a:lnTo>
                  <a:lnTo>
                    <a:pt x="52" y="17"/>
                  </a:lnTo>
                  <a:lnTo>
                    <a:pt x="46" y="23"/>
                  </a:lnTo>
                  <a:lnTo>
                    <a:pt x="37" y="28"/>
                  </a:lnTo>
                  <a:lnTo>
                    <a:pt x="29" y="29"/>
                  </a:lnTo>
                  <a:lnTo>
                    <a:pt x="20" y="28"/>
                  </a:lnTo>
                  <a:lnTo>
                    <a:pt x="12" y="23"/>
                  </a:lnTo>
                  <a:lnTo>
                    <a:pt x="5" y="17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59" name="Group 187"/>
          <p:cNvGrpSpPr>
            <a:grpSpLocks/>
          </p:cNvGrpSpPr>
          <p:nvPr/>
        </p:nvGrpSpPr>
        <p:grpSpPr bwMode="auto">
          <a:xfrm>
            <a:off x="7393494" y="2360740"/>
            <a:ext cx="11112" cy="609600"/>
            <a:chOff x="4191" y="1871"/>
            <a:chExt cx="7" cy="384"/>
          </a:xfrm>
        </p:grpSpPr>
        <p:sp>
          <p:nvSpPr>
            <p:cNvPr id="28860" name="Freeform 188"/>
            <p:cNvSpPr>
              <a:spLocks/>
            </p:cNvSpPr>
            <p:nvPr/>
          </p:nvSpPr>
          <p:spPr bwMode="auto">
            <a:xfrm>
              <a:off x="4191" y="1871"/>
              <a:ext cx="7" cy="384"/>
            </a:xfrm>
            <a:custGeom>
              <a:avLst/>
              <a:gdLst>
                <a:gd name="T0" fmla="*/ 0 w 59"/>
                <a:gd name="T1" fmla="*/ 3454 h 3454"/>
                <a:gd name="T2" fmla="*/ 29 w 59"/>
                <a:gd name="T3" fmla="*/ 3454 h 3454"/>
                <a:gd name="T4" fmla="*/ 59 w 59"/>
                <a:gd name="T5" fmla="*/ 3454 h 3454"/>
                <a:gd name="T6" fmla="*/ 59 w 59"/>
                <a:gd name="T7" fmla="*/ 0 h 3454"/>
                <a:gd name="T8" fmla="*/ 29 w 59"/>
                <a:gd name="T9" fmla="*/ 0 h 3454"/>
                <a:gd name="T10" fmla="*/ 0 w 59"/>
                <a:gd name="T11" fmla="*/ 0 h 3454"/>
                <a:gd name="T12" fmla="*/ 0 w 59"/>
                <a:gd name="T13" fmla="*/ 3454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3454">
                  <a:moveTo>
                    <a:pt x="0" y="3454"/>
                  </a:moveTo>
                  <a:lnTo>
                    <a:pt x="29" y="3454"/>
                  </a:lnTo>
                  <a:lnTo>
                    <a:pt x="59" y="3454"/>
                  </a:lnTo>
                  <a:lnTo>
                    <a:pt x="59" y="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34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Freeform 189"/>
            <p:cNvSpPr>
              <a:spLocks/>
            </p:cNvSpPr>
            <p:nvPr/>
          </p:nvSpPr>
          <p:spPr bwMode="auto">
            <a:xfrm>
              <a:off x="4191" y="1871"/>
              <a:ext cx="7" cy="384"/>
            </a:xfrm>
            <a:custGeom>
              <a:avLst/>
              <a:gdLst>
                <a:gd name="T0" fmla="*/ 0 w 59"/>
                <a:gd name="T1" fmla="*/ 3454 h 3454"/>
                <a:gd name="T2" fmla="*/ 29 w 59"/>
                <a:gd name="T3" fmla="*/ 3454 h 3454"/>
                <a:gd name="T4" fmla="*/ 59 w 59"/>
                <a:gd name="T5" fmla="*/ 3454 h 3454"/>
                <a:gd name="T6" fmla="*/ 59 w 59"/>
                <a:gd name="T7" fmla="*/ 0 h 3454"/>
                <a:gd name="T8" fmla="*/ 29 w 59"/>
                <a:gd name="T9" fmla="*/ 0 h 3454"/>
                <a:gd name="T10" fmla="*/ 0 w 59"/>
                <a:gd name="T11" fmla="*/ 0 h 3454"/>
                <a:gd name="T12" fmla="*/ 0 w 59"/>
                <a:gd name="T13" fmla="*/ 3454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3454">
                  <a:moveTo>
                    <a:pt x="0" y="3454"/>
                  </a:moveTo>
                  <a:lnTo>
                    <a:pt x="29" y="3454"/>
                  </a:lnTo>
                  <a:lnTo>
                    <a:pt x="59" y="3454"/>
                  </a:lnTo>
                  <a:lnTo>
                    <a:pt x="59" y="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34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62" name="Group 190"/>
          <p:cNvGrpSpPr>
            <a:grpSpLocks/>
          </p:cNvGrpSpPr>
          <p:nvPr/>
        </p:nvGrpSpPr>
        <p:grpSpPr bwMode="auto">
          <a:xfrm>
            <a:off x="7398256" y="2355977"/>
            <a:ext cx="310896" cy="9525"/>
            <a:chOff x="4191" y="1868"/>
            <a:chExt cx="205" cy="6"/>
          </a:xfrm>
        </p:grpSpPr>
        <p:sp>
          <p:nvSpPr>
            <p:cNvPr id="28863" name="Freeform 191"/>
            <p:cNvSpPr>
              <a:spLocks/>
            </p:cNvSpPr>
            <p:nvPr/>
          </p:nvSpPr>
          <p:spPr bwMode="auto">
            <a:xfrm>
              <a:off x="4389" y="1868"/>
              <a:ext cx="7" cy="3"/>
            </a:xfrm>
            <a:custGeom>
              <a:avLst/>
              <a:gdLst>
                <a:gd name="T0" fmla="*/ 28 w 58"/>
                <a:gd name="T1" fmla="*/ 30 h 30"/>
                <a:gd name="T2" fmla="*/ 0 w 58"/>
                <a:gd name="T3" fmla="*/ 30 h 30"/>
                <a:gd name="T4" fmla="*/ 1 w 58"/>
                <a:gd name="T5" fmla="*/ 22 h 30"/>
                <a:gd name="T6" fmla="*/ 5 w 58"/>
                <a:gd name="T7" fmla="*/ 13 h 30"/>
                <a:gd name="T8" fmla="*/ 11 w 58"/>
                <a:gd name="T9" fmla="*/ 7 h 30"/>
                <a:gd name="T10" fmla="*/ 20 w 58"/>
                <a:gd name="T11" fmla="*/ 2 h 30"/>
                <a:gd name="T12" fmla="*/ 28 w 58"/>
                <a:gd name="T13" fmla="*/ 0 h 30"/>
                <a:gd name="T14" fmla="*/ 37 w 58"/>
                <a:gd name="T15" fmla="*/ 2 h 30"/>
                <a:gd name="T16" fmla="*/ 46 w 58"/>
                <a:gd name="T17" fmla="*/ 7 h 30"/>
                <a:gd name="T18" fmla="*/ 52 w 58"/>
                <a:gd name="T19" fmla="*/ 13 h 30"/>
                <a:gd name="T20" fmla="*/ 56 w 58"/>
                <a:gd name="T21" fmla="*/ 22 h 30"/>
                <a:gd name="T22" fmla="*/ 58 w 58"/>
                <a:gd name="T23" fmla="*/ 30 h 30"/>
                <a:gd name="T24" fmla="*/ 28 w 58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30">
                  <a:moveTo>
                    <a:pt x="28" y="30"/>
                  </a:moveTo>
                  <a:lnTo>
                    <a:pt x="0" y="30"/>
                  </a:lnTo>
                  <a:lnTo>
                    <a:pt x="1" y="22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7" y="2"/>
                  </a:lnTo>
                  <a:lnTo>
                    <a:pt x="46" y="7"/>
                  </a:lnTo>
                  <a:lnTo>
                    <a:pt x="52" y="13"/>
                  </a:lnTo>
                  <a:lnTo>
                    <a:pt x="56" y="22"/>
                  </a:lnTo>
                  <a:lnTo>
                    <a:pt x="58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192"/>
            <p:cNvSpPr>
              <a:spLocks/>
            </p:cNvSpPr>
            <p:nvPr/>
          </p:nvSpPr>
          <p:spPr bwMode="auto">
            <a:xfrm>
              <a:off x="4389" y="1868"/>
              <a:ext cx="7" cy="3"/>
            </a:xfrm>
            <a:custGeom>
              <a:avLst/>
              <a:gdLst>
                <a:gd name="T0" fmla="*/ 0 w 58"/>
                <a:gd name="T1" fmla="*/ 30 h 30"/>
                <a:gd name="T2" fmla="*/ 1 w 58"/>
                <a:gd name="T3" fmla="*/ 22 h 30"/>
                <a:gd name="T4" fmla="*/ 5 w 58"/>
                <a:gd name="T5" fmla="*/ 13 h 30"/>
                <a:gd name="T6" fmla="*/ 11 w 58"/>
                <a:gd name="T7" fmla="*/ 7 h 30"/>
                <a:gd name="T8" fmla="*/ 20 w 58"/>
                <a:gd name="T9" fmla="*/ 2 h 30"/>
                <a:gd name="T10" fmla="*/ 28 w 58"/>
                <a:gd name="T11" fmla="*/ 0 h 30"/>
                <a:gd name="T12" fmla="*/ 37 w 58"/>
                <a:gd name="T13" fmla="*/ 2 h 30"/>
                <a:gd name="T14" fmla="*/ 46 w 58"/>
                <a:gd name="T15" fmla="*/ 7 h 30"/>
                <a:gd name="T16" fmla="*/ 52 w 58"/>
                <a:gd name="T17" fmla="*/ 13 h 30"/>
                <a:gd name="T18" fmla="*/ 56 w 58"/>
                <a:gd name="T19" fmla="*/ 22 h 30"/>
                <a:gd name="T20" fmla="*/ 58 w 58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30">
                  <a:moveTo>
                    <a:pt x="0" y="30"/>
                  </a:moveTo>
                  <a:lnTo>
                    <a:pt x="1" y="22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7" y="2"/>
                  </a:lnTo>
                  <a:lnTo>
                    <a:pt x="46" y="7"/>
                  </a:lnTo>
                  <a:lnTo>
                    <a:pt x="52" y="13"/>
                  </a:lnTo>
                  <a:lnTo>
                    <a:pt x="56" y="22"/>
                  </a:lnTo>
                  <a:lnTo>
                    <a:pt x="58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193"/>
            <p:cNvSpPr>
              <a:spLocks/>
            </p:cNvSpPr>
            <p:nvPr/>
          </p:nvSpPr>
          <p:spPr bwMode="auto">
            <a:xfrm>
              <a:off x="4191" y="1868"/>
              <a:ext cx="7" cy="3"/>
            </a:xfrm>
            <a:custGeom>
              <a:avLst/>
              <a:gdLst>
                <a:gd name="T0" fmla="*/ 29 w 59"/>
                <a:gd name="T1" fmla="*/ 30 h 30"/>
                <a:gd name="T2" fmla="*/ 0 w 59"/>
                <a:gd name="T3" fmla="*/ 30 h 30"/>
                <a:gd name="T4" fmla="*/ 1 w 59"/>
                <a:gd name="T5" fmla="*/ 22 h 30"/>
                <a:gd name="T6" fmla="*/ 5 w 59"/>
                <a:gd name="T7" fmla="*/ 13 h 30"/>
                <a:gd name="T8" fmla="*/ 12 w 59"/>
                <a:gd name="T9" fmla="*/ 7 h 30"/>
                <a:gd name="T10" fmla="*/ 20 w 59"/>
                <a:gd name="T11" fmla="*/ 2 h 30"/>
                <a:gd name="T12" fmla="*/ 29 w 59"/>
                <a:gd name="T13" fmla="*/ 0 h 30"/>
                <a:gd name="T14" fmla="*/ 37 w 59"/>
                <a:gd name="T15" fmla="*/ 2 h 30"/>
                <a:gd name="T16" fmla="*/ 46 w 59"/>
                <a:gd name="T17" fmla="*/ 7 h 30"/>
                <a:gd name="T18" fmla="*/ 52 w 59"/>
                <a:gd name="T19" fmla="*/ 13 h 30"/>
                <a:gd name="T20" fmla="*/ 57 w 59"/>
                <a:gd name="T21" fmla="*/ 22 h 30"/>
                <a:gd name="T22" fmla="*/ 59 w 59"/>
                <a:gd name="T23" fmla="*/ 30 h 30"/>
                <a:gd name="T24" fmla="*/ 29 w 59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30">
                  <a:moveTo>
                    <a:pt x="29" y="30"/>
                  </a:moveTo>
                  <a:lnTo>
                    <a:pt x="0" y="30"/>
                  </a:lnTo>
                  <a:lnTo>
                    <a:pt x="1" y="22"/>
                  </a:lnTo>
                  <a:lnTo>
                    <a:pt x="5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6" y="7"/>
                  </a:lnTo>
                  <a:lnTo>
                    <a:pt x="52" y="13"/>
                  </a:lnTo>
                  <a:lnTo>
                    <a:pt x="57" y="22"/>
                  </a:lnTo>
                  <a:lnTo>
                    <a:pt x="59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Freeform 194"/>
            <p:cNvSpPr>
              <a:spLocks/>
            </p:cNvSpPr>
            <p:nvPr/>
          </p:nvSpPr>
          <p:spPr bwMode="auto">
            <a:xfrm>
              <a:off x="4191" y="1868"/>
              <a:ext cx="7" cy="3"/>
            </a:xfrm>
            <a:custGeom>
              <a:avLst/>
              <a:gdLst>
                <a:gd name="T0" fmla="*/ 0 w 59"/>
                <a:gd name="T1" fmla="*/ 30 h 30"/>
                <a:gd name="T2" fmla="*/ 1 w 59"/>
                <a:gd name="T3" fmla="*/ 22 h 30"/>
                <a:gd name="T4" fmla="*/ 5 w 59"/>
                <a:gd name="T5" fmla="*/ 13 h 30"/>
                <a:gd name="T6" fmla="*/ 12 w 59"/>
                <a:gd name="T7" fmla="*/ 7 h 30"/>
                <a:gd name="T8" fmla="*/ 20 w 59"/>
                <a:gd name="T9" fmla="*/ 2 h 30"/>
                <a:gd name="T10" fmla="*/ 29 w 59"/>
                <a:gd name="T11" fmla="*/ 0 h 30"/>
                <a:gd name="T12" fmla="*/ 37 w 59"/>
                <a:gd name="T13" fmla="*/ 2 h 30"/>
                <a:gd name="T14" fmla="*/ 46 w 59"/>
                <a:gd name="T15" fmla="*/ 7 h 30"/>
                <a:gd name="T16" fmla="*/ 52 w 59"/>
                <a:gd name="T17" fmla="*/ 13 h 30"/>
                <a:gd name="T18" fmla="*/ 57 w 59"/>
                <a:gd name="T19" fmla="*/ 22 h 30"/>
                <a:gd name="T20" fmla="*/ 59 w 59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0">
                  <a:moveTo>
                    <a:pt x="0" y="30"/>
                  </a:moveTo>
                  <a:lnTo>
                    <a:pt x="1" y="22"/>
                  </a:lnTo>
                  <a:lnTo>
                    <a:pt x="5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6" y="7"/>
                  </a:lnTo>
                  <a:lnTo>
                    <a:pt x="52" y="13"/>
                  </a:lnTo>
                  <a:lnTo>
                    <a:pt x="57" y="22"/>
                  </a:lnTo>
                  <a:lnTo>
                    <a:pt x="59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Freeform 195"/>
            <p:cNvSpPr>
              <a:spLocks/>
            </p:cNvSpPr>
            <p:nvPr/>
          </p:nvSpPr>
          <p:spPr bwMode="auto">
            <a:xfrm>
              <a:off x="4191" y="1868"/>
              <a:ext cx="3" cy="6"/>
            </a:xfrm>
            <a:custGeom>
              <a:avLst/>
              <a:gdLst>
                <a:gd name="T0" fmla="*/ 29 w 29"/>
                <a:gd name="T1" fmla="*/ 30 h 59"/>
                <a:gd name="T2" fmla="*/ 29 w 29"/>
                <a:gd name="T3" fmla="*/ 59 h 59"/>
                <a:gd name="T4" fmla="*/ 20 w 29"/>
                <a:gd name="T5" fmla="*/ 58 h 59"/>
                <a:gd name="T6" fmla="*/ 12 w 29"/>
                <a:gd name="T7" fmla="*/ 54 h 59"/>
                <a:gd name="T8" fmla="*/ 5 w 29"/>
                <a:gd name="T9" fmla="*/ 47 h 59"/>
                <a:gd name="T10" fmla="*/ 1 w 29"/>
                <a:gd name="T11" fmla="*/ 39 h 59"/>
                <a:gd name="T12" fmla="*/ 0 w 29"/>
                <a:gd name="T13" fmla="*/ 30 h 59"/>
                <a:gd name="T14" fmla="*/ 1 w 29"/>
                <a:gd name="T15" fmla="*/ 22 h 59"/>
                <a:gd name="T16" fmla="*/ 5 w 29"/>
                <a:gd name="T17" fmla="*/ 13 h 59"/>
                <a:gd name="T18" fmla="*/ 12 w 29"/>
                <a:gd name="T19" fmla="*/ 7 h 59"/>
                <a:gd name="T20" fmla="*/ 20 w 29"/>
                <a:gd name="T21" fmla="*/ 2 h 59"/>
                <a:gd name="T22" fmla="*/ 29 w 29"/>
                <a:gd name="T23" fmla="*/ 0 h 59"/>
                <a:gd name="T24" fmla="*/ 29 w 29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9">
                  <a:moveTo>
                    <a:pt x="29" y="30"/>
                  </a:moveTo>
                  <a:lnTo>
                    <a:pt x="29" y="59"/>
                  </a:lnTo>
                  <a:lnTo>
                    <a:pt x="20" y="58"/>
                  </a:lnTo>
                  <a:lnTo>
                    <a:pt x="12" y="54"/>
                  </a:lnTo>
                  <a:lnTo>
                    <a:pt x="5" y="47"/>
                  </a:lnTo>
                  <a:lnTo>
                    <a:pt x="1" y="39"/>
                  </a:lnTo>
                  <a:lnTo>
                    <a:pt x="0" y="30"/>
                  </a:lnTo>
                  <a:lnTo>
                    <a:pt x="1" y="22"/>
                  </a:lnTo>
                  <a:lnTo>
                    <a:pt x="5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Freeform 196"/>
            <p:cNvSpPr>
              <a:spLocks/>
            </p:cNvSpPr>
            <p:nvPr/>
          </p:nvSpPr>
          <p:spPr bwMode="auto">
            <a:xfrm>
              <a:off x="4191" y="1868"/>
              <a:ext cx="3" cy="6"/>
            </a:xfrm>
            <a:custGeom>
              <a:avLst/>
              <a:gdLst>
                <a:gd name="T0" fmla="*/ 29 w 29"/>
                <a:gd name="T1" fmla="*/ 59 h 59"/>
                <a:gd name="T2" fmla="*/ 20 w 29"/>
                <a:gd name="T3" fmla="*/ 58 h 59"/>
                <a:gd name="T4" fmla="*/ 12 w 29"/>
                <a:gd name="T5" fmla="*/ 54 h 59"/>
                <a:gd name="T6" fmla="*/ 5 w 29"/>
                <a:gd name="T7" fmla="*/ 47 h 59"/>
                <a:gd name="T8" fmla="*/ 1 w 29"/>
                <a:gd name="T9" fmla="*/ 39 h 59"/>
                <a:gd name="T10" fmla="*/ 0 w 29"/>
                <a:gd name="T11" fmla="*/ 30 h 59"/>
                <a:gd name="T12" fmla="*/ 1 w 29"/>
                <a:gd name="T13" fmla="*/ 22 h 59"/>
                <a:gd name="T14" fmla="*/ 5 w 29"/>
                <a:gd name="T15" fmla="*/ 13 h 59"/>
                <a:gd name="T16" fmla="*/ 12 w 29"/>
                <a:gd name="T17" fmla="*/ 7 h 59"/>
                <a:gd name="T18" fmla="*/ 20 w 29"/>
                <a:gd name="T19" fmla="*/ 2 h 59"/>
                <a:gd name="T20" fmla="*/ 29 w 29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lnTo>
                    <a:pt x="20" y="58"/>
                  </a:lnTo>
                  <a:lnTo>
                    <a:pt x="12" y="54"/>
                  </a:lnTo>
                  <a:lnTo>
                    <a:pt x="5" y="47"/>
                  </a:lnTo>
                  <a:lnTo>
                    <a:pt x="1" y="39"/>
                  </a:lnTo>
                  <a:lnTo>
                    <a:pt x="0" y="30"/>
                  </a:lnTo>
                  <a:lnTo>
                    <a:pt x="1" y="22"/>
                  </a:lnTo>
                  <a:lnTo>
                    <a:pt x="5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197"/>
            <p:cNvSpPr>
              <a:spLocks/>
            </p:cNvSpPr>
            <p:nvPr/>
          </p:nvSpPr>
          <p:spPr bwMode="auto">
            <a:xfrm>
              <a:off x="4194" y="1868"/>
              <a:ext cx="198" cy="6"/>
            </a:xfrm>
            <a:custGeom>
              <a:avLst/>
              <a:gdLst>
                <a:gd name="T0" fmla="*/ 0 w 1782"/>
                <a:gd name="T1" fmla="*/ 0 h 59"/>
                <a:gd name="T2" fmla="*/ 0 w 1782"/>
                <a:gd name="T3" fmla="*/ 30 h 59"/>
                <a:gd name="T4" fmla="*/ 0 w 1782"/>
                <a:gd name="T5" fmla="*/ 59 h 59"/>
                <a:gd name="T6" fmla="*/ 1782 w 1782"/>
                <a:gd name="T7" fmla="*/ 59 h 59"/>
                <a:gd name="T8" fmla="*/ 1782 w 1782"/>
                <a:gd name="T9" fmla="*/ 30 h 59"/>
                <a:gd name="T10" fmla="*/ 1782 w 1782"/>
                <a:gd name="T11" fmla="*/ 0 h 59"/>
                <a:gd name="T12" fmla="*/ 0 w 1782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1782" y="59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198"/>
            <p:cNvSpPr>
              <a:spLocks/>
            </p:cNvSpPr>
            <p:nvPr/>
          </p:nvSpPr>
          <p:spPr bwMode="auto">
            <a:xfrm>
              <a:off x="4194" y="1868"/>
              <a:ext cx="198" cy="6"/>
            </a:xfrm>
            <a:custGeom>
              <a:avLst/>
              <a:gdLst>
                <a:gd name="T0" fmla="*/ 0 w 1782"/>
                <a:gd name="T1" fmla="*/ 0 h 59"/>
                <a:gd name="T2" fmla="*/ 0 w 1782"/>
                <a:gd name="T3" fmla="*/ 30 h 59"/>
                <a:gd name="T4" fmla="*/ 0 w 1782"/>
                <a:gd name="T5" fmla="*/ 59 h 59"/>
                <a:gd name="T6" fmla="*/ 1782 w 1782"/>
                <a:gd name="T7" fmla="*/ 59 h 59"/>
                <a:gd name="T8" fmla="*/ 1782 w 1782"/>
                <a:gd name="T9" fmla="*/ 30 h 59"/>
                <a:gd name="T10" fmla="*/ 1782 w 1782"/>
                <a:gd name="T11" fmla="*/ 0 h 59"/>
                <a:gd name="T12" fmla="*/ 0 w 1782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1782" y="59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199"/>
            <p:cNvSpPr>
              <a:spLocks/>
            </p:cNvSpPr>
            <p:nvPr/>
          </p:nvSpPr>
          <p:spPr bwMode="auto">
            <a:xfrm>
              <a:off x="4392" y="1868"/>
              <a:ext cx="4" cy="6"/>
            </a:xfrm>
            <a:custGeom>
              <a:avLst/>
              <a:gdLst>
                <a:gd name="T0" fmla="*/ 0 w 30"/>
                <a:gd name="T1" fmla="*/ 30 h 59"/>
                <a:gd name="T2" fmla="*/ 0 w 30"/>
                <a:gd name="T3" fmla="*/ 0 h 59"/>
                <a:gd name="T4" fmla="*/ 9 w 30"/>
                <a:gd name="T5" fmla="*/ 2 h 59"/>
                <a:gd name="T6" fmla="*/ 18 w 30"/>
                <a:gd name="T7" fmla="*/ 7 h 59"/>
                <a:gd name="T8" fmla="*/ 24 w 30"/>
                <a:gd name="T9" fmla="*/ 13 h 59"/>
                <a:gd name="T10" fmla="*/ 28 w 30"/>
                <a:gd name="T11" fmla="*/ 22 h 59"/>
                <a:gd name="T12" fmla="*/ 30 w 30"/>
                <a:gd name="T13" fmla="*/ 30 h 59"/>
                <a:gd name="T14" fmla="*/ 28 w 30"/>
                <a:gd name="T15" fmla="*/ 39 h 59"/>
                <a:gd name="T16" fmla="*/ 24 w 30"/>
                <a:gd name="T17" fmla="*/ 47 h 59"/>
                <a:gd name="T18" fmla="*/ 18 w 30"/>
                <a:gd name="T19" fmla="*/ 54 h 59"/>
                <a:gd name="T20" fmla="*/ 9 w 30"/>
                <a:gd name="T21" fmla="*/ 58 h 59"/>
                <a:gd name="T22" fmla="*/ 0 w 30"/>
                <a:gd name="T23" fmla="*/ 59 h 59"/>
                <a:gd name="T24" fmla="*/ 0 w 30"/>
                <a:gd name="T2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9">
                  <a:moveTo>
                    <a:pt x="0" y="30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28" y="22"/>
                  </a:lnTo>
                  <a:lnTo>
                    <a:pt x="30" y="30"/>
                  </a:lnTo>
                  <a:lnTo>
                    <a:pt x="28" y="39"/>
                  </a:lnTo>
                  <a:lnTo>
                    <a:pt x="24" y="47"/>
                  </a:lnTo>
                  <a:lnTo>
                    <a:pt x="18" y="54"/>
                  </a:lnTo>
                  <a:lnTo>
                    <a:pt x="9" y="58"/>
                  </a:lnTo>
                  <a:lnTo>
                    <a:pt x="0" y="5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200"/>
            <p:cNvSpPr>
              <a:spLocks/>
            </p:cNvSpPr>
            <p:nvPr/>
          </p:nvSpPr>
          <p:spPr bwMode="auto">
            <a:xfrm>
              <a:off x="4392" y="1868"/>
              <a:ext cx="4" cy="6"/>
            </a:xfrm>
            <a:custGeom>
              <a:avLst/>
              <a:gdLst>
                <a:gd name="T0" fmla="*/ 0 w 30"/>
                <a:gd name="T1" fmla="*/ 0 h 59"/>
                <a:gd name="T2" fmla="*/ 9 w 30"/>
                <a:gd name="T3" fmla="*/ 2 h 59"/>
                <a:gd name="T4" fmla="*/ 18 w 30"/>
                <a:gd name="T5" fmla="*/ 7 h 59"/>
                <a:gd name="T6" fmla="*/ 24 w 30"/>
                <a:gd name="T7" fmla="*/ 13 h 59"/>
                <a:gd name="T8" fmla="*/ 28 w 30"/>
                <a:gd name="T9" fmla="*/ 22 h 59"/>
                <a:gd name="T10" fmla="*/ 30 w 30"/>
                <a:gd name="T11" fmla="*/ 30 h 59"/>
                <a:gd name="T12" fmla="*/ 28 w 30"/>
                <a:gd name="T13" fmla="*/ 39 h 59"/>
                <a:gd name="T14" fmla="*/ 24 w 30"/>
                <a:gd name="T15" fmla="*/ 47 h 59"/>
                <a:gd name="T16" fmla="*/ 18 w 30"/>
                <a:gd name="T17" fmla="*/ 54 h 59"/>
                <a:gd name="T18" fmla="*/ 9 w 30"/>
                <a:gd name="T19" fmla="*/ 58 h 59"/>
                <a:gd name="T20" fmla="*/ 0 w 30"/>
                <a:gd name="T2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9">
                  <a:moveTo>
                    <a:pt x="0" y="0"/>
                  </a:moveTo>
                  <a:lnTo>
                    <a:pt x="9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28" y="22"/>
                  </a:lnTo>
                  <a:lnTo>
                    <a:pt x="30" y="30"/>
                  </a:lnTo>
                  <a:lnTo>
                    <a:pt x="28" y="39"/>
                  </a:lnTo>
                  <a:lnTo>
                    <a:pt x="24" y="47"/>
                  </a:lnTo>
                  <a:lnTo>
                    <a:pt x="18" y="54"/>
                  </a:lnTo>
                  <a:lnTo>
                    <a:pt x="9" y="58"/>
                  </a:lnTo>
                  <a:lnTo>
                    <a:pt x="0" y="5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73" name="Group 201"/>
          <p:cNvGrpSpPr>
            <a:grpSpLocks/>
          </p:cNvGrpSpPr>
          <p:nvPr/>
        </p:nvGrpSpPr>
        <p:grpSpPr bwMode="auto">
          <a:xfrm>
            <a:off x="6920420" y="1955927"/>
            <a:ext cx="1290637" cy="1344613"/>
            <a:chOff x="3887" y="1616"/>
            <a:chExt cx="813" cy="847"/>
          </a:xfrm>
        </p:grpSpPr>
        <p:grpSp>
          <p:nvGrpSpPr>
            <p:cNvPr id="28874" name="Group 202"/>
            <p:cNvGrpSpPr>
              <a:grpSpLocks/>
            </p:cNvGrpSpPr>
            <p:nvPr/>
          </p:nvGrpSpPr>
          <p:grpSpPr bwMode="auto">
            <a:xfrm>
              <a:off x="3890" y="2457"/>
              <a:ext cx="807" cy="6"/>
              <a:chOff x="3890" y="2457"/>
              <a:chExt cx="807" cy="6"/>
            </a:xfrm>
          </p:grpSpPr>
          <p:sp>
            <p:nvSpPr>
              <p:cNvPr id="28875" name="Freeform 203"/>
              <p:cNvSpPr>
                <a:spLocks/>
              </p:cNvSpPr>
              <p:nvPr/>
            </p:nvSpPr>
            <p:spPr bwMode="auto">
              <a:xfrm>
                <a:off x="3890" y="2457"/>
                <a:ext cx="807" cy="6"/>
              </a:xfrm>
              <a:custGeom>
                <a:avLst/>
                <a:gdLst>
                  <a:gd name="T0" fmla="*/ 0 w 7260"/>
                  <a:gd name="T1" fmla="*/ 0 h 59"/>
                  <a:gd name="T2" fmla="*/ 0 w 7260"/>
                  <a:gd name="T3" fmla="*/ 30 h 59"/>
                  <a:gd name="T4" fmla="*/ 0 w 7260"/>
                  <a:gd name="T5" fmla="*/ 59 h 59"/>
                  <a:gd name="T6" fmla="*/ 7260 w 7260"/>
                  <a:gd name="T7" fmla="*/ 59 h 59"/>
                  <a:gd name="T8" fmla="*/ 7260 w 7260"/>
                  <a:gd name="T9" fmla="*/ 30 h 59"/>
                  <a:gd name="T10" fmla="*/ 7260 w 7260"/>
                  <a:gd name="T11" fmla="*/ 0 h 59"/>
                  <a:gd name="T12" fmla="*/ 0 w 7260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60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7260" y="59"/>
                    </a:lnTo>
                    <a:lnTo>
                      <a:pt x="7260" y="30"/>
                    </a:lnTo>
                    <a:lnTo>
                      <a:pt x="72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204"/>
              <p:cNvSpPr>
                <a:spLocks/>
              </p:cNvSpPr>
              <p:nvPr/>
            </p:nvSpPr>
            <p:spPr bwMode="auto">
              <a:xfrm>
                <a:off x="3890" y="2457"/>
                <a:ext cx="807" cy="6"/>
              </a:xfrm>
              <a:custGeom>
                <a:avLst/>
                <a:gdLst>
                  <a:gd name="T0" fmla="*/ 0 w 7260"/>
                  <a:gd name="T1" fmla="*/ 0 h 59"/>
                  <a:gd name="T2" fmla="*/ 0 w 7260"/>
                  <a:gd name="T3" fmla="*/ 30 h 59"/>
                  <a:gd name="T4" fmla="*/ 0 w 7260"/>
                  <a:gd name="T5" fmla="*/ 59 h 59"/>
                  <a:gd name="T6" fmla="*/ 7260 w 7260"/>
                  <a:gd name="T7" fmla="*/ 59 h 59"/>
                  <a:gd name="T8" fmla="*/ 7260 w 7260"/>
                  <a:gd name="T9" fmla="*/ 30 h 59"/>
                  <a:gd name="T10" fmla="*/ 7260 w 7260"/>
                  <a:gd name="T11" fmla="*/ 0 h 59"/>
                  <a:gd name="T12" fmla="*/ 0 w 7260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60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7260" y="59"/>
                    </a:lnTo>
                    <a:lnTo>
                      <a:pt x="7260" y="30"/>
                    </a:lnTo>
                    <a:lnTo>
                      <a:pt x="726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77" name="Group 205"/>
            <p:cNvGrpSpPr>
              <a:grpSpLocks/>
            </p:cNvGrpSpPr>
            <p:nvPr/>
          </p:nvGrpSpPr>
          <p:grpSpPr bwMode="auto">
            <a:xfrm>
              <a:off x="3890" y="1616"/>
              <a:ext cx="810" cy="7"/>
              <a:chOff x="3890" y="1616"/>
              <a:chExt cx="810" cy="7"/>
            </a:xfrm>
          </p:grpSpPr>
          <p:sp>
            <p:nvSpPr>
              <p:cNvPr id="28878" name="Freeform 206"/>
              <p:cNvSpPr>
                <a:spLocks/>
              </p:cNvSpPr>
              <p:nvPr/>
            </p:nvSpPr>
            <p:spPr bwMode="auto">
              <a:xfrm>
                <a:off x="4694" y="1616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2 w 59"/>
                  <a:gd name="T5" fmla="*/ 21 h 30"/>
                  <a:gd name="T6" fmla="*/ 6 w 59"/>
                  <a:gd name="T7" fmla="*/ 13 h 30"/>
                  <a:gd name="T8" fmla="*/ 12 w 59"/>
                  <a:gd name="T9" fmla="*/ 6 h 30"/>
                  <a:gd name="T10" fmla="*/ 21 w 59"/>
                  <a:gd name="T11" fmla="*/ 2 h 30"/>
                  <a:gd name="T12" fmla="*/ 29 w 59"/>
                  <a:gd name="T13" fmla="*/ 0 h 30"/>
                  <a:gd name="T14" fmla="*/ 38 w 59"/>
                  <a:gd name="T15" fmla="*/ 2 h 30"/>
                  <a:gd name="T16" fmla="*/ 46 w 59"/>
                  <a:gd name="T17" fmla="*/ 6 h 30"/>
                  <a:gd name="T18" fmla="*/ 53 w 59"/>
                  <a:gd name="T19" fmla="*/ 13 h 30"/>
                  <a:gd name="T20" fmla="*/ 57 w 59"/>
                  <a:gd name="T21" fmla="*/ 21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2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6"/>
                    </a:lnTo>
                    <a:lnTo>
                      <a:pt x="53" y="13"/>
                    </a:lnTo>
                    <a:lnTo>
                      <a:pt x="57" y="21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207"/>
              <p:cNvSpPr>
                <a:spLocks/>
              </p:cNvSpPr>
              <p:nvPr/>
            </p:nvSpPr>
            <p:spPr bwMode="auto">
              <a:xfrm>
                <a:off x="4694" y="1616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2 w 59"/>
                  <a:gd name="T3" fmla="*/ 21 h 30"/>
                  <a:gd name="T4" fmla="*/ 6 w 59"/>
                  <a:gd name="T5" fmla="*/ 13 h 30"/>
                  <a:gd name="T6" fmla="*/ 12 w 59"/>
                  <a:gd name="T7" fmla="*/ 6 h 30"/>
                  <a:gd name="T8" fmla="*/ 21 w 59"/>
                  <a:gd name="T9" fmla="*/ 2 h 30"/>
                  <a:gd name="T10" fmla="*/ 29 w 59"/>
                  <a:gd name="T11" fmla="*/ 0 h 30"/>
                  <a:gd name="T12" fmla="*/ 38 w 59"/>
                  <a:gd name="T13" fmla="*/ 2 h 30"/>
                  <a:gd name="T14" fmla="*/ 46 w 59"/>
                  <a:gd name="T15" fmla="*/ 6 h 30"/>
                  <a:gd name="T16" fmla="*/ 53 w 59"/>
                  <a:gd name="T17" fmla="*/ 13 h 30"/>
                  <a:gd name="T18" fmla="*/ 57 w 59"/>
                  <a:gd name="T19" fmla="*/ 21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2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8" y="2"/>
                    </a:lnTo>
                    <a:lnTo>
                      <a:pt x="46" y="6"/>
                    </a:lnTo>
                    <a:lnTo>
                      <a:pt x="53" y="13"/>
                    </a:lnTo>
                    <a:lnTo>
                      <a:pt x="57" y="21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208"/>
              <p:cNvSpPr>
                <a:spLocks/>
              </p:cNvSpPr>
              <p:nvPr/>
            </p:nvSpPr>
            <p:spPr bwMode="auto">
              <a:xfrm>
                <a:off x="4697" y="1616"/>
                <a:ext cx="3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9 w 30"/>
                  <a:gd name="T5" fmla="*/ 2 h 59"/>
                  <a:gd name="T6" fmla="*/ 17 w 30"/>
                  <a:gd name="T7" fmla="*/ 6 h 59"/>
                  <a:gd name="T8" fmla="*/ 24 w 30"/>
                  <a:gd name="T9" fmla="*/ 13 h 59"/>
                  <a:gd name="T10" fmla="*/ 28 w 30"/>
                  <a:gd name="T11" fmla="*/ 21 h 59"/>
                  <a:gd name="T12" fmla="*/ 30 w 30"/>
                  <a:gd name="T13" fmla="*/ 30 h 59"/>
                  <a:gd name="T14" fmla="*/ 28 w 30"/>
                  <a:gd name="T15" fmla="*/ 38 h 59"/>
                  <a:gd name="T16" fmla="*/ 24 w 30"/>
                  <a:gd name="T17" fmla="*/ 47 h 59"/>
                  <a:gd name="T18" fmla="*/ 17 w 30"/>
                  <a:gd name="T19" fmla="*/ 53 h 59"/>
                  <a:gd name="T20" fmla="*/ 9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7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209"/>
              <p:cNvSpPr>
                <a:spLocks/>
              </p:cNvSpPr>
              <p:nvPr/>
            </p:nvSpPr>
            <p:spPr bwMode="auto">
              <a:xfrm>
                <a:off x="4697" y="1616"/>
                <a:ext cx="3" cy="7"/>
              </a:xfrm>
              <a:custGeom>
                <a:avLst/>
                <a:gdLst>
                  <a:gd name="T0" fmla="*/ 0 w 30"/>
                  <a:gd name="T1" fmla="*/ 0 h 59"/>
                  <a:gd name="T2" fmla="*/ 9 w 30"/>
                  <a:gd name="T3" fmla="*/ 2 h 59"/>
                  <a:gd name="T4" fmla="*/ 17 w 30"/>
                  <a:gd name="T5" fmla="*/ 6 h 59"/>
                  <a:gd name="T6" fmla="*/ 24 w 30"/>
                  <a:gd name="T7" fmla="*/ 13 h 59"/>
                  <a:gd name="T8" fmla="*/ 28 w 30"/>
                  <a:gd name="T9" fmla="*/ 21 h 59"/>
                  <a:gd name="T10" fmla="*/ 30 w 30"/>
                  <a:gd name="T11" fmla="*/ 30 h 59"/>
                  <a:gd name="T12" fmla="*/ 28 w 30"/>
                  <a:gd name="T13" fmla="*/ 38 h 59"/>
                  <a:gd name="T14" fmla="*/ 24 w 30"/>
                  <a:gd name="T15" fmla="*/ 47 h 59"/>
                  <a:gd name="T16" fmla="*/ 17 w 30"/>
                  <a:gd name="T17" fmla="*/ 53 h 59"/>
                  <a:gd name="T18" fmla="*/ 9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9" y="2"/>
                    </a:lnTo>
                    <a:lnTo>
                      <a:pt x="17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210"/>
              <p:cNvSpPr>
                <a:spLocks/>
              </p:cNvSpPr>
              <p:nvPr/>
            </p:nvSpPr>
            <p:spPr bwMode="auto">
              <a:xfrm>
                <a:off x="3890" y="1616"/>
                <a:ext cx="807" cy="7"/>
              </a:xfrm>
              <a:custGeom>
                <a:avLst/>
                <a:gdLst>
                  <a:gd name="T0" fmla="*/ 7260 w 7260"/>
                  <a:gd name="T1" fmla="*/ 59 h 59"/>
                  <a:gd name="T2" fmla="*/ 7260 w 7260"/>
                  <a:gd name="T3" fmla="*/ 30 h 59"/>
                  <a:gd name="T4" fmla="*/ 7260 w 7260"/>
                  <a:gd name="T5" fmla="*/ 0 h 59"/>
                  <a:gd name="T6" fmla="*/ 0 w 7260"/>
                  <a:gd name="T7" fmla="*/ 0 h 59"/>
                  <a:gd name="T8" fmla="*/ 0 w 7260"/>
                  <a:gd name="T9" fmla="*/ 30 h 59"/>
                  <a:gd name="T10" fmla="*/ 0 w 7260"/>
                  <a:gd name="T11" fmla="*/ 59 h 59"/>
                  <a:gd name="T12" fmla="*/ 7260 w 7260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60" h="59">
                    <a:moveTo>
                      <a:pt x="7260" y="59"/>
                    </a:moveTo>
                    <a:lnTo>
                      <a:pt x="7260" y="30"/>
                    </a:lnTo>
                    <a:lnTo>
                      <a:pt x="726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726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211"/>
              <p:cNvSpPr>
                <a:spLocks/>
              </p:cNvSpPr>
              <p:nvPr/>
            </p:nvSpPr>
            <p:spPr bwMode="auto">
              <a:xfrm>
                <a:off x="3890" y="1616"/>
                <a:ext cx="807" cy="7"/>
              </a:xfrm>
              <a:custGeom>
                <a:avLst/>
                <a:gdLst>
                  <a:gd name="T0" fmla="*/ 7260 w 7260"/>
                  <a:gd name="T1" fmla="*/ 59 h 59"/>
                  <a:gd name="T2" fmla="*/ 7260 w 7260"/>
                  <a:gd name="T3" fmla="*/ 30 h 59"/>
                  <a:gd name="T4" fmla="*/ 7260 w 7260"/>
                  <a:gd name="T5" fmla="*/ 0 h 59"/>
                  <a:gd name="T6" fmla="*/ 0 w 7260"/>
                  <a:gd name="T7" fmla="*/ 0 h 59"/>
                  <a:gd name="T8" fmla="*/ 0 w 7260"/>
                  <a:gd name="T9" fmla="*/ 30 h 59"/>
                  <a:gd name="T10" fmla="*/ 0 w 7260"/>
                  <a:gd name="T11" fmla="*/ 59 h 59"/>
                  <a:gd name="T12" fmla="*/ 7260 w 7260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60" h="59">
                    <a:moveTo>
                      <a:pt x="7260" y="59"/>
                    </a:moveTo>
                    <a:lnTo>
                      <a:pt x="7260" y="30"/>
                    </a:lnTo>
                    <a:lnTo>
                      <a:pt x="7260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7260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84" name="Group 212"/>
            <p:cNvGrpSpPr>
              <a:grpSpLocks/>
            </p:cNvGrpSpPr>
            <p:nvPr/>
          </p:nvGrpSpPr>
          <p:grpSpPr bwMode="auto">
            <a:xfrm>
              <a:off x="3887" y="1619"/>
              <a:ext cx="6" cy="841"/>
              <a:chOff x="3887" y="1619"/>
              <a:chExt cx="6" cy="841"/>
            </a:xfrm>
          </p:grpSpPr>
          <p:sp>
            <p:nvSpPr>
              <p:cNvPr id="28885" name="Freeform 213"/>
              <p:cNvSpPr>
                <a:spLocks/>
              </p:cNvSpPr>
              <p:nvPr/>
            </p:nvSpPr>
            <p:spPr bwMode="auto">
              <a:xfrm>
                <a:off x="3887" y="1619"/>
                <a:ext cx="6" cy="841"/>
              </a:xfrm>
              <a:custGeom>
                <a:avLst/>
                <a:gdLst>
                  <a:gd name="T0" fmla="*/ 59 w 59"/>
                  <a:gd name="T1" fmla="*/ 0 h 7567"/>
                  <a:gd name="T2" fmla="*/ 29 w 59"/>
                  <a:gd name="T3" fmla="*/ 0 h 7567"/>
                  <a:gd name="T4" fmla="*/ 0 w 59"/>
                  <a:gd name="T5" fmla="*/ 0 h 7567"/>
                  <a:gd name="T6" fmla="*/ 0 w 59"/>
                  <a:gd name="T7" fmla="*/ 7567 h 7567"/>
                  <a:gd name="T8" fmla="*/ 29 w 59"/>
                  <a:gd name="T9" fmla="*/ 7567 h 7567"/>
                  <a:gd name="T10" fmla="*/ 59 w 59"/>
                  <a:gd name="T11" fmla="*/ 7567 h 7567"/>
                  <a:gd name="T12" fmla="*/ 59 w 59"/>
                  <a:gd name="T13" fmla="*/ 0 h 7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567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7567"/>
                    </a:lnTo>
                    <a:lnTo>
                      <a:pt x="29" y="7567"/>
                    </a:lnTo>
                    <a:lnTo>
                      <a:pt x="59" y="7567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Freeform 214"/>
              <p:cNvSpPr>
                <a:spLocks/>
              </p:cNvSpPr>
              <p:nvPr/>
            </p:nvSpPr>
            <p:spPr bwMode="auto">
              <a:xfrm>
                <a:off x="3887" y="1619"/>
                <a:ext cx="6" cy="841"/>
              </a:xfrm>
              <a:custGeom>
                <a:avLst/>
                <a:gdLst>
                  <a:gd name="T0" fmla="*/ 59 w 59"/>
                  <a:gd name="T1" fmla="*/ 0 h 7567"/>
                  <a:gd name="T2" fmla="*/ 29 w 59"/>
                  <a:gd name="T3" fmla="*/ 0 h 7567"/>
                  <a:gd name="T4" fmla="*/ 0 w 59"/>
                  <a:gd name="T5" fmla="*/ 0 h 7567"/>
                  <a:gd name="T6" fmla="*/ 0 w 59"/>
                  <a:gd name="T7" fmla="*/ 7567 h 7567"/>
                  <a:gd name="T8" fmla="*/ 29 w 59"/>
                  <a:gd name="T9" fmla="*/ 7567 h 7567"/>
                  <a:gd name="T10" fmla="*/ 59 w 59"/>
                  <a:gd name="T11" fmla="*/ 7567 h 7567"/>
                  <a:gd name="T12" fmla="*/ 59 w 59"/>
                  <a:gd name="T13" fmla="*/ 0 h 7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567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7567"/>
                    </a:lnTo>
                    <a:lnTo>
                      <a:pt x="29" y="7567"/>
                    </a:lnTo>
                    <a:lnTo>
                      <a:pt x="59" y="7567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215"/>
              <p:cNvSpPr>
                <a:spLocks/>
              </p:cNvSpPr>
              <p:nvPr/>
            </p:nvSpPr>
            <p:spPr bwMode="auto">
              <a:xfrm>
                <a:off x="3887" y="2120"/>
                <a:ext cx="3" cy="6"/>
              </a:xfrm>
              <a:custGeom>
                <a:avLst/>
                <a:gdLst>
                  <a:gd name="T0" fmla="*/ 29 w 29"/>
                  <a:gd name="T1" fmla="*/ 30 h 58"/>
                  <a:gd name="T2" fmla="*/ 29 w 29"/>
                  <a:gd name="T3" fmla="*/ 58 h 58"/>
                  <a:gd name="T4" fmla="*/ 20 w 29"/>
                  <a:gd name="T5" fmla="*/ 57 h 58"/>
                  <a:gd name="T6" fmla="*/ 12 w 29"/>
                  <a:gd name="T7" fmla="*/ 53 h 58"/>
                  <a:gd name="T8" fmla="*/ 5 w 29"/>
                  <a:gd name="T9" fmla="*/ 47 h 58"/>
                  <a:gd name="T10" fmla="*/ 1 w 29"/>
                  <a:gd name="T11" fmla="*/ 38 h 58"/>
                  <a:gd name="T12" fmla="*/ 0 w 29"/>
                  <a:gd name="T13" fmla="*/ 30 h 58"/>
                  <a:gd name="T14" fmla="*/ 1 w 29"/>
                  <a:gd name="T15" fmla="*/ 21 h 58"/>
                  <a:gd name="T16" fmla="*/ 5 w 29"/>
                  <a:gd name="T17" fmla="*/ 12 h 58"/>
                  <a:gd name="T18" fmla="*/ 12 w 29"/>
                  <a:gd name="T19" fmla="*/ 6 h 58"/>
                  <a:gd name="T20" fmla="*/ 20 w 29"/>
                  <a:gd name="T21" fmla="*/ 2 h 58"/>
                  <a:gd name="T22" fmla="*/ 29 w 29"/>
                  <a:gd name="T23" fmla="*/ 0 h 58"/>
                  <a:gd name="T24" fmla="*/ 29 w 29"/>
                  <a:gd name="T25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8">
                    <a:moveTo>
                      <a:pt x="29" y="30"/>
                    </a:moveTo>
                    <a:lnTo>
                      <a:pt x="29" y="58"/>
                    </a:lnTo>
                    <a:lnTo>
                      <a:pt x="20" y="57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2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Freeform 216"/>
              <p:cNvSpPr>
                <a:spLocks/>
              </p:cNvSpPr>
              <p:nvPr/>
            </p:nvSpPr>
            <p:spPr bwMode="auto">
              <a:xfrm>
                <a:off x="3887" y="2120"/>
                <a:ext cx="3" cy="6"/>
              </a:xfrm>
              <a:custGeom>
                <a:avLst/>
                <a:gdLst>
                  <a:gd name="T0" fmla="*/ 29 w 29"/>
                  <a:gd name="T1" fmla="*/ 58 h 58"/>
                  <a:gd name="T2" fmla="*/ 20 w 29"/>
                  <a:gd name="T3" fmla="*/ 57 h 58"/>
                  <a:gd name="T4" fmla="*/ 12 w 29"/>
                  <a:gd name="T5" fmla="*/ 53 h 58"/>
                  <a:gd name="T6" fmla="*/ 5 w 29"/>
                  <a:gd name="T7" fmla="*/ 47 h 58"/>
                  <a:gd name="T8" fmla="*/ 1 w 29"/>
                  <a:gd name="T9" fmla="*/ 38 h 58"/>
                  <a:gd name="T10" fmla="*/ 0 w 29"/>
                  <a:gd name="T11" fmla="*/ 30 h 58"/>
                  <a:gd name="T12" fmla="*/ 1 w 29"/>
                  <a:gd name="T13" fmla="*/ 21 h 58"/>
                  <a:gd name="T14" fmla="*/ 5 w 29"/>
                  <a:gd name="T15" fmla="*/ 12 h 58"/>
                  <a:gd name="T16" fmla="*/ 12 w 29"/>
                  <a:gd name="T17" fmla="*/ 6 h 58"/>
                  <a:gd name="T18" fmla="*/ 20 w 29"/>
                  <a:gd name="T19" fmla="*/ 2 h 58"/>
                  <a:gd name="T20" fmla="*/ 29 w 29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8">
                    <a:moveTo>
                      <a:pt x="29" y="58"/>
                    </a:moveTo>
                    <a:lnTo>
                      <a:pt x="20" y="57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2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89" name="Group 217"/>
            <p:cNvGrpSpPr>
              <a:grpSpLocks/>
            </p:cNvGrpSpPr>
            <p:nvPr/>
          </p:nvGrpSpPr>
          <p:grpSpPr bwMode="auto">
            <a:xfrm>
              <a:off x="4694" y="1619"/>
              <a:ext cx="6" cy="844"/>
              <a:chOff x="4694" y="1619"/>
              <a:chExt cx="6" cy="844"/>
            </a:xfrm>
          </p:grpSpPr>
          <p:sp>
            <p:nvSpPr>
              <p:cNvPr id="28890" name="Freeform 218"/>
              <p:cNvSpPr>
                <a:spLocks/>
              </p:cNvSpPr>
              <p:nvPr/>
            </p:nvSpPr>
            <p:spPr bwMode="auto">
              <a:xfrm>
                <a:off x="4697" y="2457"/>
                <a:ext cx="3" cy="6"/>
              </a:xfrm>
              <a:custGeom>
                <a:avLst/>
                <a:gdLst>
                  <a:gd name="T0" fmla="*/ 0 w 30"/>
                  <a:gd name="T1" fmla="*/ 0 h 59"/>
                  <a:gd name="T2" fmla="*/ 9 w 30"/>
                  <a:gd name="T3" fmla="*/ 2 h 59"/>
                  <a:gd name="T4" fmla="*/ 17 w 30"/>
                  <a:gd name="T5" fmla="*/ 7 h 59"/>
                  <a:gd name="T6" fmla="*/ 24 w 30"/>
                  <a:gd name="T7" fmla="*/ 13 h 59"/>
                  <a:gd name="T8" fmla="*/ 28 w 30"/>
                  <a:gd name="T9" fmla="*/ 22 h 59"/>
                  <a:gd name="T10" fmla="*/ 30 w 30"/>
                  <a:gd name="T11" fmla="*/ 30 h 59"/>
                  <a:gd name="T12" fmla="*/ 28 w 30"/>
                  <a:gd name="T13" fmla="*/ 39 h 59"/>
                  <a:gd name="T14" fmla="*/ 24 w 30"/>
                  <a:gd name="T15" fmla="*/ 47 h 59"/>
                  <a:gd name="T16" fmla="*/ 17 w 30"/>
                  <a:gd name="T17" fmla="*/ 54 h 59"/>
                  <a:gd name="T18" fmla="*/ 9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9" y="2"/>
                    </a:lnTo>
                    <a:lnTo>
                      <a:pt x="17" y="7"/>
                    </a:lnTo>
                    <a:lnTo>
                      <a:pt x="24" y="13"/>
                    </a:lnTo>
                    <a:lnTo>
                      <a:pt x="28" y="22"/>
                    </a:lnTo>
                    <a:lnTo>
                      <a:pt x="30" y="30"/>
                    </a:lnTo>
                    <a:lnTo>
                      <a:pt x="28" y="39"/>
                    </a:lnTo>
                    <a:lnTo>
                      <a:pt x="24" y="47"/>
                    </a:lnTo>
                    <a:lnTo>
                      <a:pt x="17" y="54"/>
                    </a:lnTo>
                    <a:lnTo>
                      <a:pt x="9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Freeform 219"/>
              <p:cNvSpPr>
                <a:spLocks/>
              </p:cNvSpPr>
              <p:nvPr/>
            </p:nvSpPr>
            <p:spPr bwMode="auto">
              <a:xfrm>
                <a:off x="4694" y="1619"/>
                <a:ext cx="6" cy="841"/>
              </a:xfrm>
              <a:custGeom>
                <a:avLst/>
                <a:gdLst>
                  <a:gd name="T0" fmla="*/ 0 w 59"/>
                  <a:gd name="T1" fmla="*/ 7567 h 7567"/>
                  <a:gd name="T2" fmla="*/ 29 w 59"/>
                  <a:gd name="T3" fmla="*/ 7567 h 7567"/>
                  <a:gd name="T4" fmla="*/ 59 w 59"/>
                  <a:gd name="T5" fmla="*/ 7567 h 7567"/>
                  <a:gd name="T6" fmla="*/ 59 w 59"/>
                  <a:gd name="T7" fmla="*/ 0 h 7567"/>
                  <a:gd name="T8" fmla="*/ 29 w 59"/>
                  <a:gd name="T9" fmla="*/ 0 h 7567"/>
                  <a:gd name="T10" fmla="*/ 0 w 59"/>
                  <a:gd name="T11" fmla="*/ 0 h 7567"/>
                  <a:gd name="T12" fmla="*/ 0 w 59"/>
                  <a:gd name="T13" fmla="*/ 7567 h 7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567">
                    <a:moveTo>
                      <a:pt x="0" y="7567"/>
                    </a:moveTo>
                    <a:lnTo>
                      <a:pt x="29" y="7567"/>
                    </a:lnTo>
                    <a:lnTo>
                      <a:pt x="59" y="7567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75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Freeform 220"/>
              <p:cNvSpPr>
                <a:spLocks/>
              </p:cNvSpPr>
              <p:nvPr/>
            </p:nvSpPr>
            <p:spPr bwMode="auto">
              <a:xfrm>
                <a:off x="4694" y="1619"/>
                <a:ext cx="6" cy="841"/>
              </a:xfrm>
              <a:custGeom>
                <a:avLst/>
                <a:gdLst>
                  <a:gd name="T0" fmla="*/ 0 w 59"/>
                  <a:gd name="T1" fmla="*/ 7567 h 7567"/>
                  <a:gd name="T2" fmla="*/ 29 w 59"/>
                  <a:gd name="T3" fmla="*/ 7567 h 7567"/>
                  <a:gd name="T4" fmla="*/ 59 w 59"/>
                  <a:gd name="T5" fmla="*/ 7567 h 7567"/>
                  <a:gd name="T6" fmla="*/ 59 w 59"/>
                  <a:gd name="T7" fmla="*/ 0 h 7567"/>
                  <a:gd name="T8" fmla="*/ 29 w 59"/>
                  <a:gd name="T9" fmla="*/ 0 h 7567"/>
                  <a:gd name="T10" fmla="*/ 0 w 59"/>
                  <a:gd name="T11" fmla="*/ 0 h 7567"/>
                  <a:gd name="T12" fmla="*/ 0 w 59"/>
                  <a:gd name="T13" fmla="*/ 7567 h 7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7567">
                    <a:moveTo>
                      <a:pt x="0" y="7567"/>
                    </a:moveTo>
                    <a:lnTo>
                      <a:pt x="29" y="7567"/>
                    </a:lnTo>
                    <a:lnTo>
                      <a:pt x="59" y="7567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75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3" name="Freeform 221"/>
              <p:cNvSpPr>
                <a:spLocks/>
              </p:cNvSpPr>
              <p:nvPr/>
            </p:nvSpPr>
            <p:spPr bwMode="auto">
              <a:xfrm>
                <a:off x="4697" y="2120"/>
                <a:ext cx="3" cy="6"/>
              </a:xfrm>
              <a:custGeom>
                <a:avLst/>
                <a:gdLst>
                  <a:gd name="T0" fmla="*/ 0 w 30"/>
                  <a:gd name="T1" fmla="*/ 30 h 58"/>
                  <a:gd name="T2" fmla="*/ 0 w 30"/>
                  <a:gd name="T3" fmla="*/ 0 h 58"/>
                  <a:gd name="T4" fmla="*/ 9 w 30"/>
                  <a:gd name="T5" fmla="*/ 2 h 58"/>
                  <a:gd name="T6" fmla="*/ 17 w 30"/>
                  <a:gd name="T7" fmla="*/ 6 h 58"/>
                  <a:gd name="T8" fmla="*/ 24 w 30"/>
                  <a:gd name="T9" fmla="*/ 12 h 58"/>
                  <a:gd name="T10" fmla="*/ 28 w 30"/>
                  <a:gd name="T11" fmla="*/ 21 h 58"/>
                  <a:gd name="T12" fmla="*/ 30 w 30"/>
                  <a:gd name="T13" fmla="*/ 30 h 58"/>
                  <a:gd name="T14" fmla="*/ 28 w 30"/>
                  <a:gd name="T15" fmla="*/ 38 h 58"/>
                  <a:gd name="T16" fmla="*/ 24 w 30"/>
                  <a:gd name="T17" fmla="*/ 47 h 58"/>
                  <a:gd name="T18" fmla="*/ 17 w 30"/>
                  <a:gd name="T19" fmla="*/ 53 h 58"/>
                  <a:gd name="T20" fmla="*/ 9 w 30"/>
                  <a:gd name="T21" fmla="*/ 57 h 58"/>
                  <a:gd name="T22" fmla="*/ 0 w 30"/>
                  <a:gd name="T23" fmla="*/ 58 h 58"/>
                  <a:gd name="T24" fmla="*/ 0 w 30"/>
                  <a:gd name="T25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8">
                    <a:moveTo>
                      <a:pt x="0" y="30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7" y="6"/>
                    </a:lnTo>
                    <a:lnTo>
                      <a:pt x="24" y="12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7"/>
                    </a:lnTo>
                    <a:lnTo>
                      <a:pt x="0" y="5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222"/>
              <p:cNvSpPr>
                <a:spLocks/>
              </p:cNvSpPr>
              <p:nvPr/>
            </p:nvSpPr>
            <p:spPr bwMode="auto">
              <a:xfrm>
                <a:off x="4697" y="2120"/>
                <a:ext cx="3" cy="6"/>
              </a:xfrm>
              <a:custGeom>
                <a:avLst/>
                <a:gdLst>
                  <a:gd name="T0" fmla="*/ 0 w 30"/>
                  <a:gd name="T1" fmla="*/ 0 h 58"/>
                  <a:gd name="T2" fmla="*/ 9 w 30"/>
                  <a:gd name="T3" fmla="*/ 2 h 58"/>
                  <a:gd name="T4" fmla="*/ 17 w 30"/>
                  <a:gd name="T5" fmla="*/ 6 h 58"/>
                  <a:gd name="T6" fmla="*/ 24 w 30"/>
                  <a:gd name="T7" fmla="*/ 12 h 58"/>
                  <a:gd name="T8" fmla="*/ 28 w 30"/>
                  <a:gd name="T9" fmla="*/ 21 h 58"/>
                  <a:gd name="T10" fmla="*/ 30 w 30"/>
                  <a:gd name="T11" fmla="*/ 30 h 58"/>
                  <a:gd name="T12" fmla="*/ 28 w 30"/>
                  <a:gd name="T13" fmla="*/ 38 h 58"/>
                  <a:gd name="T14" fmla="*/ 24 w 30"/>
                  <a:gd name="T15" fmla="*/ 47 h 58"/>
                  <a:gd name="T16" fmla="*/ 17 w 30"/>
                  <a:gd name="T17" fmla="*/ 53 h 58"/>
                  <a:gd name="T18" fmla="*/ 9 w 30"/>
                  <a:gd name="T19" fmla="*/ 57 h 58"/>
                  <a:gd name="T20" fmla="*/ 0 w 30"/>
                  <a:gd name="T2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8">
                    <a:moveTo>
                      <a:pt x="0" y="0"/>
                    </a:moveTo>
                    <a:lnTo>
                      <a:pt x="9" y="2"/>
                    </a:lnTo>
                    <a:lnTo>
                      <a:pt x="17" y="6"/>
                    </a:lnTo>
                    <a:lnTo>
                      <a:pt x="24" y="12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7"/>
                    </a:lnTo>
                    <a:lnTo>
                      <a:pt x="0" y="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895" name="Group 223"/>
          <p:cNvGrpSpPr>
            <a:grpSpLocks/>
          </p:cNvGrpSpPr>
          <p:nvPr/>
        </p:nvGrpSpPr>
        <p:grpSpPr bwMode="auto">
          <a:xfrm>
            <a:off x="7211513" y="1960690"/>
            <a:ext cx="646545" cy="1208087"/>
            <a:chOff x="4070" y="1619"/>
            <a:chExt cx="448" cy="761"/>
          </a:xfrm>
        </p:grpSpPr>
        <p:grpSp>
          <p:nvGrpSpPr>
            <p:cNvPr id="28896" name="Group 224"/>
            <p:cNvGrpSpPr>
              <a:grpSpLocks/>
            </p:cNvGrpSpPr>
            <p:nvPr/>
          </p:nvGrpSpPr>
          <p:grpSpPr bwMode="auto">
            <a:xfrm>
              <a:off x="4293" y="1619"/>
              <a:ext cx="1" cy="761"/>
              <a:chOff x="4293" y="1619"/>
              <a:chExt cx="1" cy="761"/>
            </a:xfrm>
          </p:grpSpPr>
          <p:sp>
            <p:nvSpPr>
              <p:cNvPr id="28897" name="Line 225"/>
              <p:cNvSpPr>
                <a:spLocks noChangeShapeType="1"/>
              </p:cNvSpPr>
              <p:nvPr/>
            </p:nvSpPr>
            <p:spPr bwMode="auto">
              <a:xfrm>
                <a:off x="4293" y="1619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Line 226"/>
              <p:cNvSpPr>
                <a:spLocks noChangeShapeType="1"/>
              </p:cNvSpPr>
              <p:nvPr/>
            </p:nvSpPr>
            <p:spPr bwMode="auto">
              <a:xfrm>
                <a:off x="4293" y="1727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Line 227"/>
              <p:cNvSpPr>
                <a:spLocks noChangeShapeType="1"/>
              </p:cNvSpPr>
              <p:nvPr/>
            </p:nvSpPr>
            <p:spPr bwMode="auto">
              <a:xfrm>
                <a:off x="4293" y="1823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Line 228"/>
              <p:cNvSpPr>
                <a:spLocks noChangeShapeType="1"/>
              </p:cNvSpPr>
              <p:nvPr/>
            </p:nvSpPr>
            <p:spPr bwMode="auto">
              <a:xfrm>
                <a:off x="4293" y="1919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Line 229"/>
              <p:cNvSpPr>
                <a:spLocks noChangeShapeType="1"/>
              </p:cNvSpPr>
              <p:nvPr/>
            </p:nvSpPr>
            <p:spPr bwMode="auto">
              <a:xfrm>
                <a:off x="4293" y="2016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Line 230"/>
              <p:cNvSpPr>
                <a:spLocks noChangeShapeType="1"/>
              </p:cNvSpPr>
              <p:nvPr/>
            </p:nvSpPr>
            <p:spPr bwMode="auto">
              <a:xfrm>
                <a:off x="4293" y="2112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Line 231"/>
              <p:cNvSpPr>
                <a:spLocks noChangeShapeType="1"/>
              </p:cNvSpPr>
              <p:nvPr/>
            </p:nvSpPr>
            <p:spPr bwMode="auto">
              <a:xfrm>
                <a:off x="4293" y="2208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Line 232"/>
              <p:cNvSpPr>
                <a:spLocks noChangeShapeType="1"/>
              </p:cNvSpPr>
              <p:nvPr/>
            </p:nvSpPr>
            <p:spPr bwMode="auto">
              <a:xfrm>
                <a:off x="4293" y="230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05" name="Group 233"/>
            <p:cNvGrpSpPr>
              <a:grpSpLocks/>
            </p:cNvGrpSpPr>
            <p:nvPr/>
          </p:nvGrpSpPr>
          <p:grpSpPr bwMode="auto">
            <a:xfrm>
              <a:off x="4517" y="1619"/>
              <a:ext cx="1" cy="761"/>
              <a:chOff x="4517" y="1619"/>
              <a:chExt cx="1" cy="761"/>
            </a:xfrm>
          </p:grpSpPr>
          <p:sp>
            <p:nvSpPr>
              <p:cNvPr id="28906" name="Line 234"/>
              <p:cNvSpPr>
                <a:spLocks noChangeShapeType="1"/>
              </p:cNvSpPr>
              <p:nvPr/>
            </p:nvSpPr>
            <p:spPr bwMode="auto">
              <a:xfrm>
                <a:off x="4517" y="1619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Line 235"/>
              <p:cNvSpPr>
                <a:spLocks noChangeShapeType="1"/>
              </p:cNvSpPr>
              <p:nvPr/>
            </p:nvSpPr>
            <p:spPr bwMode="auto">
              <a:xfrm>
                <a:off x="4517" y="1727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Line 236"/>
              <p:cNvSpPr>
                <a:spLocks noChangeShapeType="1"/>
              </p:cNvSpPr>
              <p:nvPr/>
            </p:nvSpPr>
            <p:spPr bwMode="auto">
              <a:xfrm>
                <a:off x="4517" y="1823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Line 237"/>
              <p:cNvSpPr>
                <a:spLocks noChangeShapeType="1"/>
              </p:cNvSpPr>
              <p:nvPr/>
            </p:nvSpPr>
            <p:spPr bwMode="auto">
              <a:xfrm>
                <a:off x="4517" y="1919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Line 238"/>
              <p:cNvSpPr>
                <a:spLocks noChangeShapeType="1"/>
              </p:cNvSpPr>
              <p:nvPr/>
            </p:nvSpPr>
            <p:spPr bwMode="auto">
              <a:xfrm>
                <a:off x="4517" y="2016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Line 239"/>
              <p:cNvSpPr>
                <a:spLocks noChangeShapeType="1"/>
              </p:cNvSpPr>
              <p:nvPr/>
            </p:nvSpPr>
            <p:spPr bwMode="auto">
              <a:xfrm>
                <a:off x="4517" y="2112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Line 240"/>
              <p:cNvSpPr>
                <a:spLocks noChangeShapeType="1"/>
              </p:cNvSpPr>
              <p:nvPr/>
            </p:nvSpPr>
            <p:spPr bwMode="auto">
              <a:xfrm>
                <a:off x="4517" y="2208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Line 241"/>
              <p:cNvSpPr>
                <a:spLocks noChangeShapeType="1"/>
              </p:cNvSpPr>
              <p:nvPr/>
            </p:nvSpPr>
            <p:spPr bwMode="auto">
              <a:xfrm>
                <a:off x="4517" y="230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14" name="Group 242"/>
            <p:cNvGrpSpPr>
              <a:grpSpLocks/>
            </p:cNvGrpSpPr>
            <p:nvPr/>
          </p:nvGrpSpPr>
          <p:grpSpPr bwMode="auto">
            <a:xfrm>
              <a:off x="4070" y="1619"/>
              <a:ext cx="1" cy="761"/>
              <a:chOff x="4070" y="1619"/>
              <a:chExt cx="1" cy="761"/>
            </a:xfrm>
          </p:grpSpPr>
          <p:sp>
            <p:nvSpPr>
              <p:cNvPr id="28915" name="Line 243"/>
              <p:cNvSpPr>
                <a:spLocks noChangeShapeType="1"/>
              </p:cNvSpPr>
              <p:nvPr/>
            </p:nvSpPr>
            <p:spPr bwMode="auto">
              <a:xfrm>
                <a:off x="4070" y="1619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Line 244"/>
              <p:cNvSpPr>
                <a:spLocks noChangeShapeType="1"/>
              </p:cNvSpPr>
              <p:nvPr/>
            </p:nvSpPr>
            <p:spPr bwMode="auto">
              <a:xfrm>
                <a:off x="4070" y="1727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Line 245"/>
              <p:cNvSpPr>
                <a:spLocks noChangeShapeType="1"/>
              </p:cNvSpPr>
              <p:nvPr/>
            </p:nvSpPr>
            <p:spPr bwMode="auto">
              <a:xfrm>
                <a:off x="4070" y="1823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Line 246"/>
              <p:cNvSpPr>
                <a:spLocks noChangeShapeType="1"/>
              </p:cNvSpPr>
              <p:nvPr/>
            </p:nvSpPr>
            <p:spPr bwMode="auto">
              <a:xfrm>
                <a:off x="4070" y="1919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Line 247"/>
              <p:cNvSpPr>
                <a:spLocks noChangeShapeType="1"/>
              </p:cNvSpPr>
              <p:nvPr/>
            </p:nvSpPr>
            <p:spPr bwMode="auto">
              <a:xfrm>
                <a:off x="4070" y="2016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Line 248"/>
              <p:cNvSpPr>
                <a:spLocks noChangeShapeType="1"/>
              </p:cNvSpPr>
              <p:nvPr/>
            </p:nvSpPr>
            <p:spPr bwMode="auto">
              <a:xfrm>
                <a:off x="4070" y="2112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Line 249"/>
              <p:cNvSpPr>
                <a:spLocks noChangeShapeType="1"/>
              </p:cNvSpPr>
              <p:nvPr/>
            </p:nvSpPr>
            <p:spPr bwMode="auto">
              <a:xfrm>
                <a:off x="4070" y="2208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Line 250"/>
              <p:cNvSpPr>
                <a:spLocks noChangeShapeType="1"/>
              </p:cNvSpPr>
              <p:nvPr/>
            </p:nvSpPr>
            <p:spPr bwMode="auto">
              <a:xfrm>
                <a:off x="4070" y="230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923" name="Group 251"/>
          <p:cNvGrpSpPr>
            <a:grpSpLocks/>
          </p:cNvGrpSpPr>
          <p:nvPr/>
        </p:nvGrpSpPr>
        <p:grpSpPr bwMode="auto">
          <a:xfrm>
            <a:off x="4749990" y="3291015"/>
            <a:ext cx="1352550" cy="9525"/>
            <a:chOff x="2515" y="2457"/>
            <a:chExt cx="852" cy="6"/>
          </a:xfrm>
        </p:grpSpPr>
        <p:sp>
          <p:nvSpPr>
            <p:cNvPr id="28924" name="Freeform 252"/>
            <p:cNvSpPr>
              <a:spLocks/>
            </p:cNvSpPr>
            <p:nvPr/>
          </p:nvSpPr>
          <p:spPr bwMode="auto">
            <a:xfrm>
              <a:off x="2515" y="2457"/>
              <a:ext cx="852" cy="6"/>
            </a:xfrm>
            <a:custGeom>
              <a:avLst/>
              <a:gdLst>
                <a:gd name="T0" fmla="*/ 0 w 7674"/>
                <a:gd name="T1" fmla="*/ 0 h 59"/>
                <a:gd name="T2" fmla="*/ 0 w 7674"/>
                <a:gd name="T3" fmla="*/ 30 h 59"/>
                <a:gd name="T4" fmla="*/ 0 w 7674"/>
                <a:gd name="T5" fmla="*/ 59 h 59"/>
                <a:gd name="T6" fmla="*/ 7674 w 7674"/>
                <a:gd name="T7" fmla="*/ 59 h 59"/>
                <a:gd name="T8" fmla="*/ 7674 w 7674"/>
                <a:gd name="T9" fmla="*/ 30 h 59"/>
                <a:gd name="T10" fmla="*/ 7674 w 7674"/>
                <a:gd name="T11" fmla="*/ 0 h 59"/>
                <a:gd name="T12" fmla="*/ 0 w 7674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74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7674" y="59"/>
                  </a:lnTo>
                  <a:lnTo>
                    <a:pt x="7674" y="30"/>
                  </a:lnTo>
                  <a:lnTo>
                    <a:pt x="76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5" name="Freeform 253"/>
            <p:cNvSpPr>
              <a:spLocks/>
            </p:cNvSpPr>
            <p:nvPr/>
          </p:nvSpPr>
          <p:spPr bwMode="auto">
            <a:xfrm>
              <a:off x="2515" y="2457"/>
              <a:ext cx="852" cy="6"/>
            </a:xfrm>
            <a:custGeom>
              <a:avLst/>
              <a:gdLst>
                <a:gd name="T0" fmla="*/ 0 w 7674"/>
                <a:gd name="T1" fmla="*/ 0 h 59"/>
                <a:gd name="T2" fmla="*/ 0 w 7674"/>
                <a:gd name="T3" fmla="*/ 30 h 59"/>
                <a:gd name="T4" fmla="*/ 0 w 7674"/>
                <a:gd name="T5" fmla="*/ 59 h 59"/>
                <a:gd name="T6" fmla="*/ 7674 w 7674"/>
                <a:gd name="T7" fmla="*/ 59 h 59"/>
                <a:gd name="T8" fmla="*/ 7674 w 7674"/>
                <a:gd name="T9" fmla="*/ 30 h 59"/>
                <a:gd name="T10" fmla="*/ 7674 w 7674"/>
                <a:gd name="T11" fmla="*/ 0 h 59"/>
                <a:gd name="T12" fmla="*/ 0 w 7674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74" h="59">
                  <a:moveTo>
                    <a:pt x="0" y="0"/>
                  </a:moveTo>
                  <a:lnTo>
                    <a:pt x="0" y="30"/>
                  </a:lnTo>
                  <a:lnTo>
                    <a:pt x="0" y="59"/>
                  </a:lnTo>
                  <a:lnTo>
                    <a:pt x="7674" y="59"/>
                  </a:lnTo>
                  <a:lnTo>
                    <a:pt x="7674" y="30"/>
                  </a:lnTo>
                  <a:lnTo>
                    <a:pt x="767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926" name="Group 254"/>
          <p:cNvGrpSpPr>
            <a:grpSpLocks/>
          </p:cNvGrpSpPr>
          <p:nvPr/>
        </p:nvGrpSpPr>
        <p:grpSpPr bwMode="auto">
          <a:xfrm>
            <a:off x="4347082" y="1959102"/>
            <a:ext cx="508000" cy="804863"/>
            <a:chOff x="2266" y="1618"/>
            <a:chExt cx="320" cy="507"/>
          </a:xfrm>
        </p:grpSpPr>
        <p:sp>
          <p:nvSpPr>
            <p:cNvPr id="28927" name="Freeform 255"/>
            <p:cNvSpPr>
              <a:spLocks/>
            </p:cNvSpPr>
            <p:nvPr/>
          </p:nvSpPr>
          <p:spPr bwMode="auto">
            <a:xfrm>
              <a:off x="2266" y="1618"/>
              <a:ext cx="320" cy="507"/>
            </a:xfrm>
            <a:custGeom>
              <a:avLst/>
              <a:gdLst>
                <a:gd name="T0" fmla="*/ 2877 w 2877"/>
                <a:gd name="T1" fmla="*/ 32 h 4564"/>
                <a:gd name="T2" fmla="*/ 2852 w 2877"/>
                <a:gd name="T3" fmla="*/ 16 h 4564"/>
                <a:gd name="T4" fmla="*/ 2828 w 2877"/>
                <a:gd name="T5" fmla="*/ 0 h 4564"/>
                <a:gd name="T6" fmla="*/ 0 w 2877"/>
                <a:gd name="T7" fmla="*/ 4532 h 4564"/>
                <a:gd name="T8" fmla="*/ 25 w 2877"/>
                <a:gd name="T9" fmla="*/ 4548 h 4564"/>
                <a:gd name="T10" fmla="*/ 49 w 2877"/>
                <a:gd name="T11" fmla="*/ 4564 h 4564"/>
                <a:gd name="T12" fmla="*/ 2877 w 2877"/>
                <a:gd name="T13" fmla="*/ 32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7" h="4564">
                  <a:moveTo>
                    <a:pt x="2877" y="32"/>
                  </a:moveTo>
                  <a:lnTo>
                    <a:pt x="2852" y="16"/>
                  </a:lnTo>
                  <a:lnTo>
                    <a:pt x="2828" y="0"/>
                  </a:lnTo>
                  <a:lnTo>
                    <a:pt x="0" y="4532"/>
                  </a:lnTo>
                  <a:lnTo>
                    <a:pt x="25" y="4548"/>
                  </a:lnTo>
                  <a:lnTo>
                    <a:pt x="49" y="4564"/>
                  </a:lnTo>
                  <a:lnTo>
                    <a:pt x="2877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8" name="Freeform 256"/>
            <p:cNvSpPr>
              <a:spLocks/>
            </p:cNvSpPr>
            <p:nvPr/>
          </p:nvSpPr>
          <p:spPr bwMode="auto">
            <a:xfrm>
              <a:off x="2266" y="1618"/>
              <a:ext cx="320" cy="507"/>
            </a:xfrm>
            <a:custGeom>
              <a:avLst/>
              <a:gdLst>
                <a:gd name="T0" fmla="*/ 2877 w 2877"/>
                <a:gd name="T1" fmla="*/ 32 h 4564"/>
                <a:gd name="T2" fmla="*/ 2852 w 2877"/>
                <a:gd name="T3" fmla="*/ 16 h 4564"/>
                <a:gd name="T4" fmla="*/ 2828 w 2877"/>
                <a:gd name="T5" fmla="*/ 0 h 4564"/>
                <a:gd name="T6" fmla="*/ 0 w 2877"/>
                <a:gd name="T7" fmla="*/ 4532 h 4564"/>
                <a:gd name="T8" fmla="*/ 25 w 2877"/>
                <a:gd name="T9" fmla="*/ 4548 h 4564"/>
                <a:gd name="T10" fmla="*/ 49 w 2877"/>
                <a:gd name="T11" fmla="*/ 4564 h 4564"/>
                <a:gd name="T12" fmla="*/ 2877 w 2877"/>
                <a:gd name="T13" fmla="*/ 32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7" h="4564">
                  <a:moveTo>
                    <a:pt x="2877" y="32"/>
                  </a:moveTo>
                  <a:lnTo>
                    <a:pt x="2852" y="16"/>
                  </a:lnTo>
                  <a:lnTo>
                    <a:pt x="2828" y="0"/>
                  </a:lnTo>
                  <a:lnTo>
                    <a:pt x="0" y="4532"/>
                  </a:lnTo>
                  <a:lnTo>
                    <a:pt x="25" y="4548"/>
                  </a:lnTo>
                  <a:lnTo>
                    <a:pt x="49" y="4564"/>
                  </a:lnTo>
                  <a:lnTo>
                    <a:pt x="2877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929" name="Group 257"/>
          <p:cNvGrpSpPr>
            <a:grpSpLocks/>
          </p:cNvGrpSpPr>
          <p:nvPr/>
        </p:nvGrpSpPr>
        <p:grpSpPr bwMode="auto">
          <a:xfrm>
            <a:off x="5982207" y="1959102"/>
            <a:ext cx="508000" cy="804863"/>
            <a:chOff x="3296" y="1618"/>
            <a:chExt cx="320" cy="507"/>
          </a:xfrm>
        </p:grpSpPr>
        <p:sp>
          <p:nvSpPr>
            <p:cNvPr id="28930" name="Freeform 258"/>
            <p:cNvSpPr>
              <a:spLocks/>
            </p:cNvSpPr>
            <p:nvPr/>
          </p:nvSpPr>
          <p:spPr bwMode="auto">
            <a:xfrm>
              <a:off x="3296" y="1618"/>
              <a:ext cx="320" cy="507"/>
            </a:xfrm>
            <a:custGeom>
              <a:avLst/>
              <a:gdLst>
                <a:gd name="T0" fmla="*/ 49 w 2875"/>
                <a:gd name="T1" fmla="*/ 0 h 4564"/>
                <a:gd name="T2" fmla="*/ 24 w 2875"/>
                <a:gd name="T3" fmla="*/ 16 h 4564"/>
                <a:gd name="T4" fmla="*/ 0 w 2875"/>
                <a:gd name="T5" fmla="*/ 32 h 4564"/>
                <a:gd name="T6" fmla="*/ 2826 w 2875"/>
                <a:gd name="T7" fmla="*/ 4564 h 4564"/>
                <a:gd name="T8" fmla="*/ 2851 w 2875"/>
                <a:gd name="T9" fmla="*/ 4548 h 4564"/>
                <a:gd name="T10" fmla="*/ 2875 w 2875"/>
                <a:gd name="T11" fmla="*/ 4532 h 4564"/>
                <a:gd name="T12" fmla="*/ 49 w 2875"/>
                <a:gd name="T13" fmla="*/ 0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5" h="4564">
                  <a:moveTo>
                    <a:pt x="49" y="0"/>
                  </a:moveTo>
                  <a:lnTo>
                    <a:pt x="24" y="16"/>
                  </a:lnTo>
                  <a:lnTo>
                    <a:pt x="0" y="32"/>
                  </a:lnTo>
                  <a:lnTo>
                    <a:pt x="2826" y="4564"/>
                  </a:lnTo>
                  <a:lnTo>
                    <a:pt x="2851" y="4548"/>
                  </a:lnTo>
                  <a:lnTo>
                    <a:pt x="2875" y="453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1" name="Freeform 259"/>
            <p:cNvSpPr>
              <a:spLocks/>
            </p:cNvSpPr>
            <p:nvPr/>
          </p:nvSpPr>
          <p:spPr bwMode="auto">
            <a:xfrm>
              <a:off x="3296" y="1618"/>
              <a:ext cx="320" cy="507"/>
            </a:xfrm>
            <a:custGeom>
              <a:avLst/>
              <a:gdLst>
                <a:gd name="T0" fmla="*/ 49 w 2875"/>
                <a:gd name="T1" fmla="*/ 0 h 4564"/>
                <a:gd name="T2" fmla="*/ 24 w 2875"/>
                <a:gd name="T3" fmla="*/ 16 h 4564"/>
                <a:gd name="T4" fmla="*/ 0 w 2875"/>
                <a:gd name="T5" fmla="*/ 32 h 4564"/>
                <a:gd name="T6" fmla="*/ 2826 w 2875"/>
                <a:gd name="T7" fmla="*/ 4564 h 4564"/>
                <a:gd name="T8" fmla="*/ 2851 w 2875"/>
                <a:gd name="T9" fmla="*/ 4548 h 4564"/>
                <a:gd name="T10" fmla="*/ 2875 w 2875"/>
                <a:gd name="T11" fmla="*/ 4532 h 4564"/>
                <a:gd name="T12" fmla="*/ 49 w 2875"/>
                <a:gd name="T13" fmla="*/ 0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5" h="4564">
                  <a:moveTo>
                    <a:pt x="49" y="0"/>
                  </a:moveTo>
                  <a:lnTo>
                    <a:pt x="24" y="16"/>
                  </a:lnTo>
                  <a:lnTo>
                    <a:pt x="0" y="32"/>
                  </a:lnTo>
                  <a:lnTo>
                    <a:pt x="2826" y="4564"/>
                  </a:lnTo>
                  <a:lnTo>
                    <a:pt x="2851" y="4548"/>
                  </a:lnTo>
                  <a:lnTo>
                    <a:pt x="2875" y="4532"/>
                  </a:lnTo>
                  <a:lnTo>
                    <a:pt x="4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932" name="Group 260"/>
          <p:cNvGrpSpPr>
            <a:grpSpLocks/>
          </p:cNvGrpSpPr>
          <p:nvPr/>
        </p:nvGrpSpPr>
        <p:grpSpPr bwMode="auto">
          <a:xfrm>
            <a:off x="4347082" y="1955927"/>
            <a:ext cx="2144713" cy="1344613"/>
            <a:chOff x="2266" y="1616"/>
            <a:chExt cx="1351" cy="847"/>
          </a:xfrm>
        </p:grpSpPr>
        <p:grpSp>
          <p:nvGrpSpPr>
            <p:cNvPr id="28933" name="Group 261"/>
            <p:cNvGrpSpPr>
              <a:grpSpLocks/>
            </p:cNvGrpSpPr>
            <p:nvPr/>
          </p:nvGrpSpPr>
          <p:grpSpPr bwMode="auto">
            <a:xfrm>
              <a:off x="2269" y="2457"/>
              <a:ext cx="246" cy="6"/>
              <a:chOff x="2269" y="2457"/>
              <a:chExt cx="246" cy="6"/>
            </a:xfrm>
          </p:grpSpPr>
          <p:sp>
            <p:nvSpPr>
              <p:cNvPr id="28934" name="Freeform 262"/>
              <p:cNvSpPr>
                <a:spLocks/>
              </p:cNvSpPr>
              <p:nvPr/>
            </p:nvSpPr>
            <p:spPr bwMode="auto">
              <a:xfrm>
                <a:off x="2269" y="2457"/>
                <a:ext cx="246" cy="6"/>
              </a:xfrm>
              <a:custGeom>
                <a:avLst/>
                <a:gdLst>
                  <a:gd name="T0" fmla="*/ 0 w 2213"/>
                  <a:gd name="T1" fmla="*/ 0 h 59"/>
                  <a:gd name="T2" fmla="*/ 0 w 2213"/>
                  <a:gd name="T3" fmla="*/ 30 h 59"/>
                  <a:gd name="T4" fmla="*/ 0 w 2213"/>
                  <a:gd name="T5" fmla="*/ 59 h 59"/>
                  <a:gd name="T6" fmla="*/ 2213 w 2213"/>
                  <a:gd name="T7" fmla="*/ 59 h 59"/>
                  <a:gd name="T8" fmla="*/ 2213 w 2213"/>
                  <a:gd name="T9" fmla="*/ 30 h 59"/>
                  <a:gd name="T10" fmla="*/ 2213 w 2213"/>
                  <a:gd name="T11" fmla="*/ 0 h 59"/>
                  <a:gd name="T12" fmla="*/ 0 w 22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213" y="59"/>
                    </a:lnTo>
                    <a:lnTo>
                      <a:pt x="2213" y="30"/>
                    </a:lnTo>
                    <a:lnTo>
                      <a:pt x="22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263"/>
              <p:cNvSpPr>
                <a:spLocks/>
              </p:cNvSpPr>
              <p:nvPr/>
            </p:nvSpPr>
            <p:spPr bwMode="auto">
              <a:xfrm>
                <a:off x="2269" y="2457"/>
                <a:ext cx="246" cy="6"/>
              </a:xfrm>
              <a:custGeom>
                <a:avLst/>
                <a:gdLst>
                  <a:gd name="T0" fmla="*/ 0 w 2213"/>
                  <a:gd name="T1" fmla="*/ 0 h 59"/>
                  <a:gd name="T2" fmla="*/ 0 w 2213"/>
                  <a:gd name="T3" fmla="*/ 30 h 59"/>
                  <a:gd name="T4" fmla="*/ 0 w 2213"/>
                  <a:gd name="T5" fmla="*/ 59 h 59"/>
                  <a:gd name="T6" fmla="*/ 2213 w 2213"/>
                  <a:gd name="T7" fmla="*/ 59 h 59"/>
                  <a:gd name="T8" fmla="*/ 2213 w 2213"/>
                  <a:gd name="T9" fmla="*/ 30 h 59"/>
                  <a:gd name="T10" fmla="*/ 2213 w 2213"/>
                  <a:gd name="T11" fmla="*/ 0 h 59"/>
                  <a:gd name="T12" fmla="*/ 0 w 22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213" y="59"/>
                    </a:lnTo>
                    <a:lnTo>
                      <a:pt x="2213" y="30"/>
                    </a:lnTo>
                    <a:lnTo>
                      <a:pt x="22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36" name="Group 264"/>
            <p:cNvGrpSpPr>
              <a:grpSpLocks/>
            </p:cNvGrpSpPr>
            <p:nvPr/>
          </p:nvGrpSpPr>
          <p:grpSpPr bwMode="auto">
            <a:xfrm>
              <a:off x="3610" y="2123"/>
              <a:ext cx="7" cy="337"/>
              <a:chOff x="3610" y="2123"/>
              <a:chExt cx="7" cy="337"/>
            </a:xfrm>
          </p:grpSpPr>
          <p:sp>
            <p:nvSpPr>
              <p:cNvPr id="28937" name="Freeform 265"/>
              <p:cNvSpPr>
                <a:spLocks/>
              </p:cNvSpPr>
              <p:nvPr/>
            </p:nvSpPr>
            <p:spPr bwMode="auto">
              <a:xfrm>
                <a:off x="3610" y="2123"/>
                <a:ext cx="7" cy="337"/>
              </a:xfrm>
              <a:custGeom>
                <a:avLst/>
                <a:gdLst>
                  <a:gd name="T0" fmla="*/ 0 w 59"/>
                  <a:gd name="T1" fmla="*/ 3035 h 3035"/>
                  <a:gd name="T2" fmla="*/ 29 w 59"/>
                  <a:gd name="T3" fmla="*/ 3035 h 3035"/>
                  <a:gd name="T4" fmla="*/ 59 w 59"/>
                  <a:gd name="T5" fmla="*/ 3035 h 3035"/>
                  <a:gd name="T6" fmla="*/ 59 w 59"/>
                  <a:gd name="T7" fmla="*/ 0 h 3035"/>
                  <a:gd name="T8" fmla="*/ 29 w 59"/>
                  <a:gd name="T9" fmla="*/ 0 h 3035"/>
                  <a:gd name="T10" fmla="*/ 0 w 59"/>
                  <a:gd name="T11" fmla="*/ 0 h 3035"/>
                  <a:gd name="T12" fmla="*/ 0 w 59"/>
                  <a:gd name="T13" fmla="*/ 3035 h 3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035">
                    <a:moveTo>
                      <a:pt x="0" y="3035"/>
                    </a:moveTo>
                    <a:lnTo>
                      <a:pt x="29" y="3035"/>
                    </a:lnTo>
                    <a:lnTo>
                      <a:pt x="59" y="3035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30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266"/>
              <p:cNvSpPr>
                <a:spLocks/>
              </p:cNvSpPr>
              <p:nvPr/>
            </p:nvSpPr>
            <p:spPr bwMode="auto">
              <a:xfrm>
                <a:off x="3610" y="2123"/>
                <a:ext cx="7" cy="337"/>
              </a:xfrm>
              <a:custGeom>
                <a:avLst/>
                <a:gdLst>
                  <a:gd name="T0" fmla="*/ 0 w 59"/>
                  <a:gd name="T1" fmla="*/ 3035 h 3035"/>
                  <a:gd name="T2" fmla="*/ 29 w 59"/>
                  <a:gd name="T3" fmla="*/ 3035 h 3035"/>
                  <a:gd name="T4" fmla="*/ 59 w 59"/>
                  <a:gd name="T5" fmla="*/ 3035 h 3035"/>
                  <a:gd name="T6" fmla="*/ 59 w 59"/>
                  <a:gd name="T7" fmla="*/ 0 h 3035"/>
                  <a:gd name="T8" fmla="*/ 29 w 59"/>
                  <a:gd name="T9" fmla="*/ 0 h 3035"/>
                  <a:gd name="T10" fmla="*/ 0 w 59"/>
                  <a:gd name="T11" fmla="*/ 0 h 3035"/>
                  <a:gd name="T12" fmla="*/ 0 w 59"/>
                  <a:gd name="T13" fmla="*/ 3035 h 3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035">
                    <a:moveTo>
                      <a:pt x="0" y="3035"/>
                    </a:moveTo>
                    <a:lnTo>
                      <a:pt x="29" y="3035"/>
                    </a:lnTo>
                    <a:lnTo>
                      <a:pt x="59" y="3035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30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39" name="Group 267"/>
            <p:cNvGrpSpPr>
              <a:grpSpLocks/>
            </p:cNvGrpSpPr>
            <p:nvPr/>
          </p:nvGrpSpPr>
          <p:grpSpPr bwMode="auto">
            <a:xfrm>
              <a:off x="2583" y="1616"/>
              <a:ext cx="716" cy="7"/>
              <a:chOff x="2583" y="1616"/>
              <a:chExt cx="716" cy="7"/>
            </a:xfrm>
          </p:grpSpPr>
          <p:sp>
            <p:nvSpPr>
              <p:cNvPr id="28940" name="Freeform 268"/>
              <p:cNvSpPr>
                <a:spLocks/>
              </p:cNvSpPr>
              <p:nvPr/>
            </p:nvSpPr>
            <p:spPr bwMode="auto">
              <a:xfrm>
                <a:off x="2583" y="1616"/>
                <a:ext cx="716" cy="7"/>
              </a:xfrm>
              <a:custGeom>
                <a:avLst/>
                <a:gdLst>
                  <a:gd name="T0" fmla="*/ 6446 w 6446"/>
                  <a:gd name="T1" fmla="*/ 59 h 59"/>
                  <a:gd name="T2" fmla="*/ 6446 w 6446"/>
                  <a:gd name="T3" fmla="*/ 30 h 59"/>
                  <a:gd name="T4" fmla="*/ 6446 w 6446"/>
                  <a:gd name="T5" fmla="*/ 0 h 59"/>
                  <a:gd name="T6" fmla="*/ 0 w 6446"/>
                  <a:gd name="T7" fmla="*/ 0 h 59"/>
                  <a:gd name="T8" fmla="*/ 0 w 6446"/>
                  <a:gd name="T9" fmla="*/ 30 h 59"/>
                  <a:gd name="T10" fmla="*/ 0 w 6446"/>
                  <a:gd name="T11" fmla="*/ 59 h 59"/>
                  <a:gd name="T12" fmla="*/ 6446 w 644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6" h="59">
                    <a:moveTo>
                      <a:pt x="6446" y="59"/>
                    </a:moveTo>
                    <a:lnTo>
                      <a:pt x="6446" y="30"/>
                    </a:lnTo>
                    <a:lnTo>
                      <a:pt x="6446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644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269"/>
              <p:cNvSpPr>
                <a:spLocks/>
              </p:cNvSpPr>
              <p:nvPr/>
            </p:nvSpPr>
            <p:spPr bwMode="auto">
              <a:xfrm>
                <a:off x="2583" y="1616"/>
                <a:ext cx="716" cy="7"/>
              </a:xfrm>
              <a:custGeom>
                <a:avLst/>
                <a:gdLst>
                  <a:gd name="T0" fmla="*/ 6446 w 6446"/>
                  <a:gd name="T1" fmla="*/ 59 h 59"/>
                  <a:gd name="T2" fmla="*/ 6446 w 6446"/>
                  <a:gd name="T3" fmla="*/ 30 h 59"/>
                  <a:gd name="T4" fmla="*/ 6446 w 6446"/>
                  <a:gd name="T5" fmla="*/ 0 h 59"/>
                  <a:gd name="T6" fmla="*/ 0 w 6446"/>
                  <a:gd name="T7" fmla="*/ 0 h 59"/>
                  <a:gd name="T8" fmla="*/ 0 w 6446"/>
                  <a:gd name="T9" fmla="*/ 30 h 59"/>
                  <a:gd name="T10" fmla="*/ 0 w 6446"/>
                  <a:gd name="T11" fmla="*/ 59 h 59"/>
                  <a:gd name="T12" fmla="*/ 6446 w 644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6" h="59">
                    <a:moveTo>
                      <a:pt x="6446" y="59"/>
                    </a:moveTo>
                    <a:lnTo>
                      <a:pt x="6446" y="30"/>
                    </a:lnTo>
                    <a:lnTo>
                      <a:pt x="6446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6446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42" name="Group 270"/>
            <p:cNvGrpSpPr>
              <a:grpSpLocks/>
            </p:cNvGrpSpPr>
            <p:nvPr/>
          </p:nvGrpSpPr>
          <p:grpSpPr bwMode="auto">
            <a:xfrm>
              <a:off x="3367" y="2457"/>
              <a:ext cx="246" cy="6"/>
              <a:chOff x="3367" y="2457"/>
              <a:chExt cx="246" cy="6"/>
            </a:xfrm>
          </p:grpSpPr>
          <p:sp>
            <p:nvSpPr>
              <p:cNvPr id="28943" name="Freeform 271"/>
              <p:cNvSpPr>
                <a:spLocks/>
              </p:cNvSpPr>
              <p:nvPr/>
            </p:nvSpPr>
            <p:spPr bwMode="auto">
              <a:xfrm>
                <a:off x="3367" y="2457"/>
                <a:ext cx="246" cy="6"/>
              </a:xfrm>
              <a:custGeom>
                <a:avLst/>
                <a:gdLst>
                  <a:gd name="T0" fmla="*/ 0 w 2213"/>
                  <a:gd name="T1" fmla="*/ 0 h 59"/>
                  <a:gd name="T2" fmla="*/ 0 w 2213"/>
                  <a:gd name="T3" fmla="*/ 30 h 59"/>
                  <a:gd name="T4" fmla="*/ 0 w 2213"/>
                  <a:gd name="T5" fmla="*/ 59 h 59"/>
                  <a:gd name="T6" fmla="*/ 2213 w 2213"/>
                  <a:gd name="T7" fmla="*/ 59 h 59"/>
                  <a:gd name="T8" fmla="*/ 2213 w 2213"/>
                  <a:gd name="T9" fmla="*/ 30 h 59"/>
                  <a:gd name="T10" fmla="*/ 2213 w 2213"/>
                  <a:gd name="T11" fmla="*/ 0 h 59"/>
                  <a:gd name="T12" fmla="*/ 0 w 22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213" y="59"/>
                    </a:lnTo>
                    <a:lnTo>
                      <a:pt x="2213" y="30"/>
                    </a:lnTo>
                    <a:lnTo>
                      <a:pt x="22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272"/>
              <p:cNvSpPr>
                <a:spLocks/>
              </p:cNvSpPr>
              <p:nvPr/>
            </p:nvSpPr>
            <p:spPr bwMode="auto">
              <a:xfrm>
                <a:off x="3367" y="2457"/>
                <a:ext cx="246" cy="6"/>
              </a:xfrm>
              <a:custGeom>
                <a:avLst/>
                <a:gdLst>
                  <a:gd name="T0" fmla="*/ 0 w 2213"/>
                  <a:gd name="T1" fmla="*/ 0 h 59"/>
                  <a:gd name="T2" fmla="*/ 0 w 2213"/>
                  <a:gd name="T3" fmla="*/ 30 h 59"/>
                  <a:gd name="T4" fmla="*/ 0 w 2213"/>
                  <a:gd name="T5" fmla="*/ 59 h 59"/>
                  <a:gd name="T6" fmla="*/ 2213 w 2213"/>
                  <a:gd name="T7" fmla="*/ 59 h 59"/>
                  <a:gd name="T8" fmla="*/ 2213 w 2213"/>
                  <a:gd name="T9" fmla="*/ 30 h 59"/>
                  <a:gd name="T10" fmla="*/ 2213 w 2213"/>
                  <a:gd name="T11" fmla="*/ 0 h 59"/>
                  <a:gd name="T12" fmla="*/ 0 w 221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13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213" y="59"/>
                    </a:lnTo>
                    <a:lnTo>
                      <a:pt x="2213" y="30"/>
                    </a:lnTo>
                    <a:lnTo>
                      <a:pt x="22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45" name="Group 273"/>
            <p:cNvGrpSpPr>
              <a:grpSpLocks/>
            </p:cNvGrpSpPr>
            <p:nvPr/>
          </p:nvGrpSpPr>
          <p:grpSpPr bwMode="auto">
            <a:xfrm>
              <a:off x="2266" y="2120"/>
              <a:ext cx="6" cy="340"/>
              <a:chOff x="2266" y="2120"/>
              <a:chExt cx="6" cy="340"/>
            </a:xfrm>
          </p:grpSpPr>
          <p:sp>
            <p:nvSpPr>
              <p:cNvPr id="28946" name="Freeform 274"/>
              <p:cNvSpPr>
                <a:spLocks/>
              </p:cNvSpPr>
              <p:nvPr/>
            </p:nvSpPr>
            <p:spPr bwMode="auto">
              <a:xfrm>
                <a:off x="2266" y="2120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1 w 59"/>
                  <a:gd name="T5" fmla="*/ 21 h 30"/>
                  <a:gd name="T6" fmla="*/ 5 w 59"/>
                  <a:gd name="T7" fmla="*/ 12 h 30"/>
                  <a:gd name="T8" fmla="*/ 12 w 59"/>
                  <a:gd name="T9" fmla="*/ 6 h 30"/>
                  <a:gd name="T10" fmla="*/ 20 w 59"/>
                  <a:gd name="T11" fmla="*/ 2 h 30"/>
                  <a:gd name="T12" fmla="*/ 29 w 59"/>
                  <a:gd name="T13" fmla="*/ 0 h 30"/>
                  <a:gd name="T14" fmla="*/ 37 w 59"/>
                  <a:gd name="T15" fmla="*/ 2 h 30"/>
                  <a:gd name="T16" fmla="*/ 46 w 59"/>
                  <a:gd name="T17" fmla="*/ 6 h 30"/>
                  <a:gd name="T18" fmla="*/ 52 w 59"/>
                  <a:gd name="T19" fmla="*/ 12 h 30"/>
                  <a:gd name="T20" fmla="*/ 56 w 59"/>
                  <a:gd name="T21" fmla="*/ 21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1" y="21"/>
                    </a:lnTo>
                    <a:lnTo>
                      <a:pt x="5" y="12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2"/>
                    </a:lnTo>
                    <a:lnTo>
                      <a:pt x="56" y="21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275"/>
              <p:cNvSpPr>
                <a:spLocks/>
              </p:cNvSpPr>
              <p:nvPr/>
            </p:nvSpPr>
            <p:spPr bwMode="auto">
              <a:xfrm>
                <a:off x="2266" y="2120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1 w 59"/>
                  <a:gd name="T3" fmla="*/ 21 h 30"/>
                  <a:gd name="T4" fmla="*/ 5 w 59"/>
                  <a:gd name="T5" fmla="*/ 12 h 30"/>
                  <a:gd name="T6" fmla="*/ 12 w 59"/>
                  <a:gd name="T7" fmla="*/ 6 h 30"/>
                  <a:gd name="T8" fmla="*/ 20 w 59"/>
                  <a:gd name="T9" fmla="*/ 2 h 30"/>
                  <a:gd name="T10" fmla="*/ 29 w 59"/>
                  <a:gd name="T11" fmla="*/ 0 h 30"/>
                  <a:gd name="T12" fmla="*/ 37 w 59"/>
                  <a:gd name="T13" fmla="*/ 2 h 30"/>
                  <a:gd name="T14" fmla="*/ 46 w 59"/>
                  <a:gd name="T15" fmla="*/ 6 h 30"/>
                  <a:gd name="T16" fmla="*/ 52 w 59"/>
                  <a:gd name="T17" fmla="*/ 12 h 30"/>
                  <a:gd name="T18" fmla="*/ 56 w 59"/>
                  <a:gd name="T19" fmla="*/ 21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1" y="21"/>
                    </a:lnTo>
                    <a:lnTo>
                      <a:pt x="5" y="12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2"/>
                    </a:lnTo>
                    <a:lnTo>
                      <a:pt x="56" y="21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276"/>
              <p:cNvSpPr>
                <a:spLocks/>
              </p:cNvSpPr>
              <p:nvPr/>
            </p:nvSpPr>
            <p:spPr bwMode="auto">
              <a:xfrm>
                <a:off x="2266" y="2123"/>
                <a:ext cx="6" cy="337"/>
              </a:xfrm>
              <a:custGeom>
                <a:avLst/>
                <a:gdLst>
                  <a:gd name="T0" fmla="*/ 59 w 59"/>
                  <a:gd name="T1" fmla="*/ 0 h 3035"/>
                  <a:gd name="T2" fmla="*/ 29 w 59"/>
                  <a:gd name="T3" fmla="*/ 0 h 3035"/>
                  <a:gd name="T4" fmla="*/ 0 w 59"/>
                  <a:gd name="T5" fmla="*/ 0 h 3035"/>
                  <a:gd name="T6" fmla="*/ 0 w 59"/>
                  <a:gd name="T7" fmla="*/ 3035 h 3035"/>
                  <a:gd name="T8" fmla="*/ 29 w 59"/>
                  <a:gd name="T9" fmla="*/ 3035 h 3035"/>
                  <a:gd name="T10" fmla="*/ 59 w 59"/>
                  <a:gd name="T11" fmla="*/ 3035 h 3035"/>
                  <a:gd name="T12" fmla="*/ 59 w 59"/>
                  <a:gd name="T13" fmla="*/ 0 h 3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035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3035"/>
                    </a:lnTo>
                    <a:lnTo>
                      <a:pt x="29" y="3035"/>
                    </a:lnTo>
                    <a:lnTo>
                      <a:pt x="59" y="3035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277"/>
              <p:cNvSpPr>
                <a:spLocks/>
              </p:cNvSpPr>
              <p:nvPr/>
            </p:nvSpPr>
            <p:spPr bwMode="auto">
              <a:xfrm>
                <a:off x="2266" y="2123"/>
                <a:ext cx="6" cy="337"/>
              </a:xfrm>
              <a:custGeom>
                <a:avLst/>
                <a:gdLst>
                  <a:gd name="T0" fmla="*/ 59 w 59"/>
                  <a:gd name="T1" fmla="*/ 0 h 3035"/>
                  <a:gd name="T2" fmla="*/ 29 w 59"/>
                  <a:gd name="T3" fmla="*/ 0 h 3035"/>
                  <a:gd name="T4" fmla="*/ 0 w 59"/>
                  <a:gd name="T5" fmla="*/ 0 h 3035"/>
                  <a:gd name="T6" fmla="*/ 0 w 59"/>
                  <a:gd name="T7" fmla="*/ 3035 h 3035"/>
                  <a:gd name="T8" fmla="*/ 29 w 59"/>
                  <a:gd name="T9" fmla="*/ 3035 h 3035"/>
                  <a:gd name="T10" fmla="*/ 59 w 59"/>
                  <a:gd name="T11" fmla="*/ 3035 h 3035"/>
                  <a:gd name="T12" fmla="*/ 59 w 59"/>
                  <a:gd name="T13" fmla="*/ 0 h 3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035">
                    <a:moveTo>
                      <a:pt x="59" y="0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0" y="3035"/>
                    </a:lnTo>
                    <a:lnTo>
                      <a:pt x="29" y="3035"/>
                    </a:lnTo>
                    <a:lnTo>
                      <a:pt x="59" y="3035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278"/>
              <p:cNvSpPr>
                <a:spLocks/>
              </p:cNvSpPr>
              <p:nvPr/>
            </p:nvSpPr>
            <p:spPr bwMode="auto">
              <a:xfrm>
                <a:off x="2266" y="2121"/>
                <a:ext cx="5" cy="5"/>
              </a:xfrm>
              <a:custGeom>
                <a:avLst/>
                <a:gdLst>
                  <a:gd name="T0" fmla="*/ 29 w 53"/>
                  <a:gd name="T1" fmla="*/ 16 h 44"/>
                  <a:gd name="T2" fmla="*/ 53 w 53"/>
                  <a:gd name="T3" fmla="*/ 32 h 44"/>
                  <a:gd name="T4" fmla="*/ 48 w 53"/>
                  <a:gd name="T5" fmla="*/ 38 h 44"/>
                  <a:gd name="T6" fmla="*/ 39 w 53"/>
                  <a:gd name="T7" fmla="*/ 42 h 44"/>
                  <a:gd name="T8" fmla="*/ 31 w 53"/>
                  <a:gd name="T9" fmla="*/ 44 h 44"/>
                  <a:gd name="T10" fmla="*/ 21 w 53"/>
                  <a:gd name="T11" fmla="*/ 44 h 44"/>
                  <a:gd name="T12" fmla="*/ 13 w 53"/>
                  <a:gd name="T13" fmla="*/ 40 h 44"/>
                  <a:gd name="T14" fmla="*/ 6 w 53"/>
                  <a:gd name="T15" fmla="*/ 35 h 44"/>
                  <a:gd name="T16" fmla="*/ 2 w 53"/>
                  <a:gd name="T17" fmla="*/ 26 h 44"/>
                  <a:gd name="T18" fmla="*/ 0 w 53"/>
                  <a:gd name="T19" fmla="*/ 18 h 44"/>
                  <a:gd name="T20" fmla="*/ 0 w 53"/>
                  <a:gd name="T21" fmla="*/ 8 h 44"/>
                  <a:gd name="T22" fmla="*/ 4 w 53"/>
                  <a:gd name="T23" fmla="*/ 0 h 44"/>
                  <a:gd name="T24" fmla="*/ 29 w 53"/>
                  <a:gd name="T25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44">
                    <a:moveTo>
                      <a:pt x="29" y="16"/>
                    </a:moveTo>
                    <a:lnTo>
                      <a:pt x="53" y="32"/>
                    </a:lnTo>
                    <a:lnTo>
                      <a:pt x="48" y="38"/>
                    </a:lnTo>
                    <a:lnTo>
                      <a:pt x="39" y="42"/>
                    </a:lnTo>
                    <a:lnTo>
                      <a:pt x="31" y="44"/>
                    </a:lnTo>
                    <a:lnTo>
                      <a:pt x="21" y="44"/>
                    </a:lnTo>
                    <a:lnTo>
                      <a:pt x="13" y="40"/>
                    </a:lnTo>
                    <a:lnTo>
                      <a:pt x="6" y="35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0" y="8"/>
                    </a:lnTo>
                    <a:lnTo>
                      <a:pt x="4" y="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279"/>
              <p:cNvSpPr>
                <a:spLocks/>
              </p:cNvSpPr>
              <p:nvPr/>
            </p:nvSpPr>
            <p:spPr bwMode="auto">
              <a:xfrm>
                <a:off x="2266" y="2121"/>
                <a:ext cx="5" cy="5"/>
              </a:xfrm>
              <a:custGeom>
                <a:avLst/>
                <a:gdLst>
                  <a:gd name="T0" fmla="*/ 53 w 53"/>
                  <a:gd name="T1" fmla="*/ 32 h 44"/>
                  <a:gd name="T2" fmla="*/ 48 w 53"/>
                  <a:gd name="T3" fmla="*/ 38 h 44"/>
                  <a:gd name="T4" fmla="*/ 39 w 53"/>
                  <a:gd name="T5" fmla="*/ 42 h 44"/>
                  <a:gd name="T6" fmla="*/ 31 w 53"/>
                  <a:gd name="T7" fmla="*/ 44 h 44"/>
                  <a:gd name="T8" fmla="*/ 21 w 53"/>
                  <a:gd name="T9" fmla="*/ 44 h 44"/>
                  <a:gd name="T10" fmla="*/ 13 w 53"/>
                  <a:gd name="T11" fmla="*/ 40 h 44"/>
                  <a:gd name="T12" fmla="*/ 6 w 53"/>
                  <a:gd name="T13" fmla="*/ 35 h 44"/>
                  <a:gd name="T14" fmla="*/ 2 w 53"/>
                  <a:gd name="T15" fmla="*/ 26 h 44"/>
                  <a:gd name="T16" fmla="*/ 0 w 53"/>
                  <a:gd name="T17" fmla="*/ 18 h 44"/>
                  <a:gd name="T18" fmla="*/ 0 w 53"/>
                  <a:gd name="T19" fmla="*/ 8 h 44"/>
                  <a:gd name="T20" fmla="*/ 4 w 53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44">
                    <a:moveTo>
                      <a:pt x="53" y="32"/>
                    </a:moveTo>
                    <a:lnTo>
                      <a:pt x="48" y="38"/>
                    </a:lnTo>
                    <a:lnTo>
                      <a:pt x="39" y="42"/>
                    </a:lnTo>
                    <a:lnTo>
                      <a:pt x="31" y="44"/>
                    </a:lnTo>
                    <a:lnTo>
                      <a:pt x="21" y="44"/>
                    </a:lnTo>
                    <a:lnTo>
                      <a:pt x="13" y="40"/>
                    </a:lnTo>
                    <a:lnTo>
                      <a:pt x="6" y="35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0" y="8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280"/>
              <p:cNvSpPr>
                <a:spLocks/>
              </p:cNvSpPr>
              <p:nvPr/>
            </p:nvSpPr>
            <p:spPr bwMode="auto">
              <a:xfrm>
                <a:off x="2266" y="2123"/>
                <a:ext cx="6" cy="3"/>
              </a:xfrm>
              <a:custGeom>
                <a:avLst/>
                <a:gdLst>
                  <a:gd name="T0" fmla="*/ 29 w 59"/>
                  <a:gd name="T1" fmla="*/ 0 h 28"/>
                  <a:gd name="T2" fmla="*/ 59 w 59"/>
                  <a:gd name="T3" fmla="*/ 0 h 28"/>
                  <a:gd name="T4" fmla="*/ 56 w 59"/>
                  <a:gd name="T5" fmla="*/ 8 h 28"/>
                  <a:gd name="T6" fmla="*/ 52 w 59"/>
                  <a:gd name="T7" fmla="*/ 17 h 28"/>
                  <a:gd name="T8" fmla="*/ 46 w 59"/>
                  <a:gd name="T9" fmla="*/ 23 h 28"/>
                  <a:gd name="T10" fmla="*/ 37 w 59"/>
                  <a:gd name="T11" fmla="*/ 27 h 28"/>
                  <a:gd name="T12" fmla="*/ 29 w 59"/>
                  <a:gd name="T13" fmla="*/ 28 h 28"/>
                  <a:gd name="T14" fmla="*/ 20 w 59"/>
                  <a:gd name="T15" fmla="*/ 27 h 28"/>
                  <a:gd name="T16" fmla="*/ 12 w 59"/>
                  <a:gd name="T17" fmla="*/ 23 h 28"/>
                  <a:gd name="T18" fmla="*/ 5 w 59"/>
                  <a:gd name="T19" fmla="*/ 17 h 28"/>
                  <a:gd name="T20" fmla="*/ 1 w 59"/>
                  <a:gd name="T21" fmla="*/ 8 h 28"/>
                  <a:gd name="T22" fmla="*/ 0 w 59"/>
                  <a:gd name="T23" fmla="*/ 0 h 28"/>
                  <a:gd name="T24" fmla="*/ 29 w 5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28">
                    <a:moveTo>
                      <a:pt x="29" y="0"/>
                    </a:moveTo>
                    <a:lnTo>
                      <a:pt x="59" y="0"/>
                    </a:lnTo>
                    <a:lnTo>
                      <a:pt x="56" y="8"/>
                    </a:lnTo>
                    <a:lnTo>
                      <a:pt x="52" y="17"/>
                    </a:lnTo>
                    <a:lnTo>
                      <a:pt x="46" y="23"/>
                    </a:lnTo>
                    <a:lnTo>
                      <a:pt x="37" y="27"/>
                    </a:lnTo>
                    <a:lnTo>
                      <a:pt x="29" y="28"/>
                    </a:lnTo>
                    <a:lnTo>
                      <a:pt x="20" y="27"/>
                    </a:lnTo>
                    <a:lnTo>
                      <a:pt x="12" y="23"/>
                    </a:lnTo>
                    <a:lnTo>
                      <a:pt x="5" y="17"/>
                    </a:lnTo>
                    <a:lnTo>
                      <a:pt x="1" y="8"/>
                    </a:lnTo>
                    <a:lnTo>
                      <a:pt x="0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281"/>
              <p:cNvSpPr>
                <a:spLocks/>
              </p:cNvSpPr>
              <p:nvPr/>
            </p:nvSpPr>
            <p:spPr bwMode="auto">
              <a:xfrm>
                <a:off x="2266" y="2123"/>
                <a:ext cx="6" cy="3"/>
              </a:xfrm>
              <a:custGeom>
                <a:avLst/>
                <a:gdLst>
                  <a:gd name="T0" fmla="*/ 59 w 59"/>
                  <a:gd name="T1" fmla="*/ 0 h 28"/>
                  <a:gd name="T2" fmla="*/ 56 w 59"/>
                  <a:gd name="T3" fmla="*/ 8 h 28"/>
                  <a:gd name="T4" fmla="*/ 52 w 59"/>
                  <a:gd name="T5" fmla="*/ 17 h 28"/>
                  <a:gd name="T6" fmla="*/ 46 w 59"/>
                  <a:gd name="T7" fmla="*/ 23 h 28"/>
                  <a:gd name="T8" fmla="*/ 37 w 59"/>
                  <a:gd name="T9" fmla="*/ 27 h 28"/>
                  <a:gd name="T10" fmla="*/ 29 w 59"/>
                  <a:gd name="T11" fmla="*/ 28 h 28"/>
                  <a:gd name="T12" fmla="*/ 20 w 59"/>
                  <a:gd name="T13" fmla="*/ 27 h 28"/>
                  <a:gd name="T14" fmla="*/ 12 w 59"/>
                  <a:gd name="T15" fmla="*/ 23 h 28"/>
                  <a:gd name="T16" fmla="*/ 5 w 59"/>
                  <a:gd name="T17" fmla="*/ 17 h 28"/>
                  <a:gd name="T18" fmla="*/ 1 w 59"/>
                  <a:gd name="T19" fmla="*/ 8 h 28"/>
                  <a:gd name="T20" fmla="*/ 0 w 59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28">
                    <a:moveTo>
                      <a:pt x="59" y="0"/>
                    </a:moveTo>
                    <a:lnTo>
                      <a:pt x="56" y="8"/>
                    </a:lnTo>
                    <a:lnTo>
                      <a:pt x="52" y="17"/>
                    </a:lnTo>
                    <a:lnTo>
                      <a:pt x="46" y="23"/>
                    </a:lnTo>
                    <a:lnTo>
                      <a:pt x="37" y="27"/>
                    </a:lnTo>
                    <a:lnTo>
                      <a:pt x="29" y="28"/>
                    </a:lnTo>
                    <a:lnTo>
                      <a:pt x="20" y="27"/>
                    </a:lnTo>
                    <a:lnTo>
                      <a:pt x="12" y="23"/>
                    </a:lnTo>
                    <a:lnTo>
                      <a:pt x="5" y="17"/>
                    </a:lnTo>
                    <a:lnTo>
                      <a:pt x="1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954" name="Group 282"/>
          <p:cNvGrpSpPr>
            <a:grpSpLocks/>
          </p:cNvGrpSpPr>
          <p:nvPr/>
        </p:nvGrpSpPr>
        <p:grpSpPr bwMode="auto">
          <a:xfrm>
            <a:off x="4347082" y="1955927"/>
            <a:ext cx="2144713" cy="804863"/>
            <a:chOff x="2266" y="1616"/>
            <a:chExt cx="1351" cy="507"/>
          </a:xfrm>
        </p:grpSpPr>
        <p:grpSp>
          <p:nvGrpSpPr>
            <p:cNvPr id="28955" name="Group 283"/>
            <p:cNvGrpSpPr>
              <a:grpSpLocks/>
            </p:cNvGrpSpPr>
            <p:nvPr/>
          </p:nvGrpSpPr>
          <p:grpSpPr bwMode="auto">
            <a:xfrm>
              <a:off x="3610" y="1619"/>
              <a:ext cx="7" cy="504"/>
              <a:chOff x="3610" y="1619"/>
              <a:chExt cx="7" cy="504"/>
            </a:xfrm>
          </p:grpSpPr>
          <p:sp>
            <p:nvSpPr>
              <p:cNvPr id="28956" name="Freeform 284"/>
              <p:cNvSpPr>
                <a:spLocks/>
              </p:cNvSpPr>
              <p:nvPr/>
            </p:nvSpPr>
            <p:spPr bwMode="auto">
              <a:xfrm>
                <a:off x="3610" y="1619"/>
                <a:ext cx="7" cy="504"/>
              </a:xfrm>
              <a:custGeom>
                <a:avLst/>
                <a:gdLst>
                  <a:gd name="T0" fmla="*/ 0 w 59"/>
                  <a:gd name="T1" fmla="*/ 4532 h 4532"/>
                  <a:gd name="T2" fmla="*/ 29 w 59"/>
                  <a:gd name="T3" fmla="*/ 4532 h 4532"/>
                  <a:gd name="T4" fmla="*/ 59 w 59"/>
                  <a:gd name="T5" fmla="*/ 4532 h 4532"/>
                  <a:gd name="T6" fmla="*/ 59 w 59"/>
                  <a:gd name="T7" fmla="*/ 0 h 4532"/>
                  <a:gd name="T8" fmla="*/ 29 w 59"/>
                  <a:gd name="T9" fmla="*/ 0 h 4532"/>
                  <a:gd name="T10" fmla="*/ 0 w 59"/>
                  <a:gd name="T11" fmla="*/ 0 h 4532"/>
                  <a:gd name="T12" fmla="*/ 0 w 59"/>
                  <a:gd name="T13" fmla="*/ 4532 h 4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32">
                    <a:moveTo>
                      <a:pt x="0" y="4532"/>
                    </a:moveTo>
                    <a:lnTo>
                      <a:pt x="29" y="4532"/>
                    </a:lnTo>
                    <a:lnTo>
                      <a:pt x="59" y="4532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5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285"/>
              <p:cNvSpPr>
                <a:spLocks/>
              </p:cNvSpPr>
              <p:nvPr/>
            </p:nvSpPr>
            <p:spPr bwMode="auto">
              <a:xfrm>
                <a:off x="3610" y="1619"/>
                <a:ext cx="7" cy="504"/>
              </a:xfrm>
              <a:custGeom>
                <a:avLst/>
                <a:gdLst>
                  <a:gd name="T0" fmla="*/ 0 w 59"/>
                  <a:gd name="T1" fmla="*/ 4532 h 4532"/>
                  <a:gd name="T2" fmla="*/ 29 w 59"/>
                  <a:gd name="T3" fmla="*/ 4532 h 4532"/>
                  <a:gd name="T4" fmla="*/ 59 w 59"/>
                  <a:gd name="T5" fmla="*/ 4532 h 4532"/>
                  <a:gd name="T6" fmla="*/ 59 w 59"/>
                  <a:gd name="T7" fmla="*/ 0 h 4532"/>
                  <a:gd name="T8" fmla="*/ 29 w 59"/>
                  <a:gd name="T9" fmla="*/ 0 h 4532"/>
                  <a:gd name="T10" fmla="*/ 0 w 59"/>
                  <a:gd name="T11" fmla="*/ 0 h 4532"/>
                  <a:gd name="T12" fmla="*/ 0 w 59"/>
                  <a:gd name="T13" fmla="*/ 4532 h 4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32">
                    <a:moveTo>
                      <a:pt x="0" y="4532"/>
                    </a:moveTo>
                    <a:lnTo>
                      <a:pt x="29" y="4532"/>
                    </a:lnTo>
                    <a:lnTo>
                      <a:pt x="59" y="4532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5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58" name="Group 286"/>
            <p:cNvGrpSpPr>
              <a:grpSpLocks/>
            </p:cNvGrpSpPr>
            <p:nvPr/>
          </p:nvGrpSpPr>
          <p:grpSpPr bwMode="auto">
            <a:xfrm>
              <a:off x="3299" y="1616"/>
              <a:ext cx="314" cy="7"/>
              <a:chOff x="3299" y="1616"/>
              <a:chExt cx="314" cy="7"/>
            </a:xfrm>
          </p:grpSpPr>
          <p:sp>
            <p:nvSpPr>
              <p:cNvPr id="28959" name="Freeform 287"/>
              <p:cNvSpPr>
                <a:spLocks/>
              </p:cNvSpPr>
              <p:nvPr/>
            </p:nvSpPr>
            <p:spPr bwMode="auto">
              <a:xfrm>
                <a:off x="3299" y="1616"/>
                <a:ext cx="314" cy="7"/>
              </a:xfrm>
              <a:custGeom>
                <a:avLst/>
                <a:gdLst>
                  <a:gd name="T0" fmla="*/ 2827 w 2827"/>
                  <a:gd name="T1" fmla="*/ 59 h 59"/>
                  <a:gd name="T2" fmla="*/ 2827 w 2827"/>
                  <a:gd name="T3" fmla="*/ 30 h 59"/>
                  <a:gd name="T4" fmla="*/ 2827 w 2827"/>
                  <a:gd name="T5" fmla="*/ 0 h 59"/>
                  <a:gd name="T6" fmla="*/ 0 w 2827"/>
                  <a:gd name="T7" fmla="*/ 0 h 59"/>
                  <a:gd name="T8" fmla="*/ 0 w 2827"/>
                  <a:gd name="T9" fmla="*/ 30 h 59"/>
                  <a:gd name="T10" fmla="*/ 0 w 2827"/>
                  <a:gd name="T11" fmla="*/ 59 h 59"/>
                  <a:gd name="T12" fmla="*/ 2827 w 2827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27" h="59">
                    <a:moveTo>
                      <a:pt x="2827" y="59"/>
                    </a:moveTo>
                    <a:lnTo>
                      <a:pt x="2827" y="30"/>
                    </a:lnTo>
                    <a:lnTo>
                      <a:pt x="2827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282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288"/>
              <p:cNvSpPr>
                <a:spLocks/>
              </p:cNvSpPr>
              <p:nvPr/>
            </p:nvSpPr>
            <p:spPr bwMode="auto">
              <a:xfrm>
                <a:off x="3299" y="1616"/>
                <a:ext cx="314" cy="7"/>
              </a:xfrm>
              <a:custGeom>
                <a:avLst/>
                <a:gdLst>
                  <a:gd name="T0" fmla="*/ 2827 w 2827"/>
                  <a:gd name="T1" fmla="*/ 59 h 59"/>
                  <a:gd name="T2" fmla="*/ 2827 w 2827"/>
                  <a:gd name="T3" fmla="*/ 30 h 59"/>
                  <a:gd name="T4" fmla="*/ 2827 w 2827"/>
                  <a:gd name="T5" fmla="*/ 0 h 59"/>
                  <a:gd name="T6" fmla="*/ 0 w 2827"/>
                  <a:gd name="T7" fmla="*/ 0 h 59"/>
                  <a:gd name="T8" fmla="*/ 0 w 2827"/>
                  <a:gd name="T9" fmla="*/ 30 h 59"/>
                  <a:gd name="T10" fmla="*/ 0 w 2827"/>
                  <a:gd name="T11" fmla="*/ 59 h 59"/>
                  <a:gd name="T12" fmla="*/ 2827 w 2827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27" h="59">
                    <a:moveTo>
                      <a:pt x="2827" y="59"/>
                    </a:moveTo>
                    <a:lnTo>
                      <a:pt x="2827" y="30"/>
                    </a:lnTo>
                    <a:lnTo>
                      <a:pt x="2827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9"/>
                    </a:lnTo>
                    <a:lnTo>
                      <a:pt x="2827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61" name="Group 289"/>
            <p:cNvGrpSpPr>
              <a:grpSpLocks/>
            </p:cNvGrpSpPr>
            <p:nvPr/>
          </p:nvGrpSpPr>
          <p:grpSpPr bwMode="auto">
            <a:xfrm>
              <a:off x="2266" y="1619"/>
              <a:ext cx="6" cy="504"/>
              <a:chOff x="2266" y="1619"/>
              <a:chExt cx="6" cy="504"/>
            </a:xfrm>
          </p:grpSpPr>
          <p:sp>
            <p:nvSpPr>
              <p:cNvPr id="28962" name="Freeform 290"/>
              <p:cNvSpPr>
                <a:spLocks/>
              </p:cNvSpPr>
              <p:nvPr/>
            </p:nvSpPr>
            <p:spPr bwMode="auto">
              <a:xfrm>
                <a:off x="2266" y="1619"/>
                <a:ext cx="6" cy="504"/>
              </a:xfrm>
              <a:custGeom>
                <a:avLst/>
                <a:gdLst>
                  <a:gd name="T0" fmla="*/ 0 w 59"/>
                  <a:gd name="T1" fmla="*/ 4532 h 4532"/>
                  <a:gd name="T2" fmla="*/ 29 w 59"/>
                  <a:gd name="T3" fmla="*/ 4532 h 4532"/>
                  <a:gd name="T4" fmla="*/ 59 w 59"/>
                  <a:gd name="T5" fmla="*/ 4532 h 4532"/>
                  <a:gd name="T6" fmla="*/ 59 w 59"/>
                  <a:gd name="T7" fmla="*/ 0 h 4532"/>
                  <a:gd name="T8" fmla="*/ 29 w 59"/>
                  <a:gd name="T9" fmla="*/ 0 h 4532"/>
                  <a:gd name="T10" fmla="*/ 0 w 59"/>
                  <a:gd name="T11" fmla="*/ 0 h 4532"/>
                  <a:gd name="T12" fmla="*/ 0 w 59"/>
                  <a:gd name="T13" fmla="*/ 4532 h 4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32">
                    <a:moveTo>
                      <a:pt x="0" y="4532"/>
                    </a:moveTo>
                    <a:lnTo>
                      <a:pt x="29" y="4532"/>
                    </a:lnTo>
                    <a:lnTo>
                      <a:pt x="59" y="4532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5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291"/>
              <p:cNvSpPr>
                <a:spLocks/>
              </p:cNvSpPr>
              <p:nvPr/>
            </p:nvSpPr>
            <p:spPr bwMode="auto">
              <a:xfrm>
                <a:off x="2266" y="1619"/>
                <a:ext cx="6" cy="504"/>
              </a:xfrm>
              <a:custGeom>
                <a:avLst/>
                <a:gdLst>
                  <a:gd name="T0" fmla="*/ 0 w 59"/>
                  <a:gd name="T1" fmla="*/ 4532 h 4532"/>
                  <a:gd name="T2" fmla="*/ 29 w 59"/>
                  <a:gd name="T3" fmla="*/ 4532 h 4532"/>
                  <a:gd name="T4" fmla="*/ 59 w 59"/>
                  <a:gd name="T5" fmla="*/ 4532 h 4532"/>
                  <a:gd name="T6" fmla="*/ 59 w 59"/>
                  <a:gd name="T7" fmla="*/ 0 h 4532"/>
                  <a:gd name="T8" fmla="*/ 29 w 59"/>
                  <a:gd name="T9" fmla="*/ 0 h 4532"/>
                  <a:gd name="T10" fmla="*/ 0 w 59"/>
                  <a:gd name="T11" fmla="*/ 0 h 4532"/>
                  <a:gd name="T12" fmla="*/ 0 w 59"/>
                  <a:gd name="T13" fmla="*/ 4532 h 4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32">
                    <a:moveTo>
                      <a:pt x="0" y="4532"/>
                    </a:moveTo>
                    <a:lnTo>
                      <a:pt x="29" y="4532"/>
                    </a:lnTo>
                    <a:lnTo>
                      <a:pt x="59" y="4532"/>
                    </a:lnTo>
                    <a:lnTo>
                      <a:pt x="59" y="0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5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64" name="Group 292"/>
            <p:cNvGrpSpPr>
              <a:grpSpLocks/>
            </p:cNvGrpSpPr>
            <p:nvPr/>
          </p:nvGrpSpPr>
          <p:grpSpPr bwMode="auto">
            <a:xfrm>
              <a:off x="2266" y="1616"/>
              <a:ext cx="320" cy="7"/>
              <a:chOff x="2266" y="1616"/>
              <a:chExt cx="320" cy="7"/>
            </a:xfrm>
          </p:grpSpPr>
          <p:sp>
            <p:nvSpPr>
              <p:cNvPr id="28965" name="Freeform 293"/>
              <p:cNvSpPr>
                <a:spLocks/>
              </p:cNvSpPr>
              <p:nvPr/>
            </p:nvSpPr>
            <p:spPr bwMode="auto">
              <a:xfrm>
                <a:off x="2580" y="1616"/>
                <a:ext cx="3" cy="7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1 w 29"/>
                  <a:gd name="T5" fmla="*/ 58 h 59"/>
                  <a:gd name="T6" fmla="*/ 12 w 29"/>
                  <a:gd name="T7" fmla="*/ 53 h 59"/>
                  <a:gd name="T8" fmla="*/ 6 w 29"/>
                  <a:gd name="T9" fmla="*/ 47 h 59"/>
                  <a:gd name="T10" fmla="*/ 1 w 29"/>
                  <a:gd name="T11" fmla="*/ 38 h 59"/>
                  <a:gd name="T12" fmla="*/ 0 w 29"/>
                  <a:gd name="T13" fmla="*/ 30 h 59"/>
                  <a:gd name="T14" fmla="*/ 1 w 29"/>
                  <a:gd name="T15" fmla="*/ 21 h 59"/>
                  <a:gd name="T16" fmla="*/ 6 w 29"/>
                  <a:gd name="T17" fmla="*/ 13 h 59"/>
                  <a:gd name="T18" fmla="*/ 12 w 29"/>
                  <a:gd name="T19" fmla="*/ 6 h 59"/>
                  <a:gd name="T20" fmla="*/ 21 w 29"/>
                  <a:gd name="T21" fmla="*/ 2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1" y="58"/>
                    </a:lnTo>
                    <a:lnTo>
                      <a:pt x="12" y="53"/>
                    </a:lnTo>
                    <a:lnTo>
                      <a:pt x="6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294"/>
              <p:cNvSpPr>
                <a:spLocks/>
              </p:cNvSpPr>
              <p:nvPr/>
            </p:nvSpPr>
            <p:spPr bwMode="auto">
              <a:xfrm>
                <a:off x="2580" y="1616"/>
                <a:ext cx="3" cy="7"/>
              </a:xfrm>
              <a:custGeom>
                <a:avLst/>
                <a:gdLst>
                  <a:gd name="T0" fmla="*/ 29 w 29"/>
                  <a:gd name="T1" fmla="*/ 59 h 59"/>
                  <a:gd name="T2" fmla="*/ 21 w 29"/>
                  <a:gd name="T3" fmla="*/ 58 h 59"/>
                  <a:gd name="T4" fmla="*/ 12 w 29"/>
                  <a:gd name="T5" fmla="*/ 53 h 59"/>
                  <a:gd name="T6" fmla="*/ 6 w 29"/>
                  <a:gd name="T7" fmla="*/ 47 h 59"/>
                  <a:gd name="T8" fmla="*/ 1 w 29"/>
                  <a:gd name="T9" fmla="*/ 38 h 59"/>
                  <a:gd name="T10" fmla="*/ 0 w 29"/>
                  <a:gd name="T11" fmla="*/ 30 h 59"/>
                  <a:gd name="T12" fmla="*/ 1 w 29"/>
                  <a:gd name="T13" fmla="*/ 21 h 59"/>
                  <a:gd name="T14" fmla="*/ 6 w 29"/>
                  <a:gd name="T15" fmla="*/ 13 h 59"/>
                  <a:gd name="T16" fmla="*/ 12 w 29"/>
                  <a:gd name="T17" fmla="*/ 6 h 59"/>
                  <a:gd name="T18" fmla="*/ 21 w 29"/>
                  <a:gd name="T19" fmla="*/ 2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1" y="58"/>
                    </a:lnTo>
                    <a:lnTo>
                      <a:pt x="12" y="53"/>
                    </a:lnTo>
                    <a:lnTo>
                      <a:pt x="6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295"/>
              <p:cNvSpPr>
                <a:spLocks/>
              </p:cNvSpPr>
              <p:nvPr/>
            </p:nvSpPr>
            <p:spPr bwMode="auto">
              <a:xfrm>
                <a:off x="2580" y="1616"/>
                <a:ext cx="6" cy="5"/>
              </a:xfrm>
              <a:custGeom>
                <a:avLst/>
                <a:gdLst>
                  <a:gd name="T0" fmla="*/ 24 w 53"/>
                  <a:gd name="T1" fmla="*/ 29 h 45"/>
                  <a:gd name="T2" fmla="*/ 0 w 53"/>
                  <a:gd name="T3" fmla="*/ 13 h 45"/>
                  <a:gd name="T4" fmla="*/ 5 w 53"/>
                  <a:gd name="T5" fmla="*/ 7 h 45"/>
                  <a:gd name="T6" fmla="*/ 14 w 53"/>
                  <a:gd name="T7" fmla="*/ 2 h 45"/>
                  <a:gd name="T8" fmla="*/ 22 w 53"/>
                  <a:gd name="T9" fmla="*/ 0 h 45"/>
                  <a:gd name="T10" fmla="*/ 32 w 53"/>
                  <a:gd name="T11" fmla="*/ 0 h 45"/>
                  <a:gd name="T12" fmla="*/ 40 w 53"/>
                  <a:gd name="T13" fmla="*/ 4 h 45"/>
                  <a:gd name="T14" fmla="*/ 47 w 53"/>
                  <a:gd name="T15" fmla="*/ 10 h 45"/>
                  <a:gd name="T16" fmla="*/ 51 w 53"/>
                  <a:gd name="T17" fmla="*/ 18 h 45"/>
                  <a:gd name="T18" fmla="*/ 53 w 53"/>
                  <a:gd name="T19" fmla="*/ 27 h 45"/>
                  <a:gd name="T20" fmla="*/ 53 w 53"/>
                  <a:gd name="T21" fmla="*/ 36 h 45"/>
                  <a:gd name="T22" fmla="*/ 49 w 53"/>
                  <a:gd name="T23" fmla="*/ 45 h 45"/>
                  <a:gd name="T24" fmla="*/ 24 w 53"/>
                  <a:gd name="T25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45">
                    <a:moveTo>
                      <a:pt x="24" y="29"/>
                    </a:moveTo>
                    <a:lnTo>
                      <a:pt x="0" y="13"/>
                    </a:lnTo>
                    <a:lnTo>
                      <a:pt x="5" y="7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4"/>
                    </a:lnTo>
                    <a:lnTo>
                      <a:pt x="47" y="10"/>
                    </a:lnTo>
                    <a:lnTo>
                      <a:pt x="51" y="18"/>
                    </a:lnTo>
                    <a:lnTo>
                      <a:pt x="53" y="27"/>
                    </a:lnTo>
                    <a:lnTo>
                      <a:pt x="53" y="36"/>
                    </a:lnTo>
                    <a:lnTo>
                      <a:pt x="49" y="45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296"/>
              <p:cNvSpPr>
                <a:spLocks/>
              </p:cNvSpPr>
              <p:nvPr/>
            </p:nvSpPr>
            <p:spPr bwMode="auto">
              <a:xfrm>
                <a:off x="2580" y="1616"/>
                <a:ext cx="6" cy="5"/>
              </a:xfrm>
              <a:custGeom>
                <a:avLst/>
                <a:gdLst>
                  <a:gd name="T0" fmla="*/ 0 w 53"/>
                  <a:gd name="T1" fmla="*/ 13 h 45"/>
                  <a:gd name="T2" fmla="*/ 5 w 53"/>
                  <a:gd name="T3" fmla="*/ 7 h 45"/>
                  <a:gd name="T4" fmla="*/ 14 w 53"/>
                  <a:gd name="T5" fmla="*/ 2 h 45"/>
                  <a:gd name="T6" fmla="*/ 22 w 53"/>
                  <a:gd name="T7" fmla="*/ 0 h 45"/>
                  <a:gd name="T8" fmla="*/ 32 w 53"/>
                  <a:gd name="T9" fmla="*/ 0 h 45"/>
                  <a:gd name="T10" fmla="*/ 40 w 53"/>
                  <a:gd name="T11" fmla="*/ 4 h 45"/>
                  <a:gd name="T12" fmla="*/ 47 w 53"/>
                  <a:gd name="T13" fmla="*/ 10 h 45"/>
                  <a:gd name="T14" fmla="*/ 51 w 53"/>
                  <a:gd name="T15" fmla="*/ 18 h 45"/>
                  <a:gd name="T16" fmla="*/ 53 w 53"/>
                  <a:gd name="T17" fmla="*/ 27 h 45"/>
                  <a:gd name="T18" fmla="*/ 53 w 53"/>
                  <a:gd name="T19" fmla="*/ 36 h 45"/>
                  <a:gd name="T20" fmla="*/ 49 w 53"/>
                  <a:gd name="T2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45">
                    <a:moveTo>
                      <a:pt x="0" y="13"/>
                    </a:moveTo>
                    <a:lnTo>
                      <a:pt x="5" y="7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4"/>
                    </a:lnTo>
                    <a:lnTo>
                      <a:pt x="47" y="10"/>
                    </a:lnTo>
                    <a:lnTo>
                      <a:pt x="51" y="18"/>
                    </a:lnTo>
                    <a:lnTo>
                      <a:pt x="53" y="27"/>
                    </a:lnTo>
                    <a:lnTo>
                      <a:pt x="53" y="36"/>
                    </a:lnTo>
                    <a:lnTo>
                      <a:pt x="49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297"/>
              <p:cNvSpPr>
                <a:spLocks/>
              </p:cNvSpPr>
              <p:nvPr/>
            </p:nvSpPr>
            <p:spPr bwMode="auto">
              <a:xfrm>
                <a:off x="2266" y="1616"/>
                <a:ext cx="6" cy="3"/>
              </a:xfrm>
              <a:custGeom>
                <a:avLst/>
                <a:gdLst>
                  <a:gd name="T0" fmla="*/ 29 w 59"/>
                  <a:gd name="T1" fmla="*/ 30 h 30"/>
                  <a:gd name="T2" fmla="*/ 0 w 59"/>
                  <a:gd name="T3" fmla="*/ 30 h 30"/>
                  <a:gd name="T4" fmla="*/ 1 w 59"/>
                  <a:gd name="T5" fmla="*/ 21 h 30"/>
                  <a:gd name="T6" fmla="*/ 5 w 59"/>
                  <a:gd name="T7" fmla="*/ 13 h 30"/>
                  <a:gd name="T8" fmla="*/ 12 w 59"/>
                  <a:gd name="T9" fmla="*/ 6 h 30"/>
                  <a:gd name="T10" fmla="*/ 20 w 59"/>
                  <a:gd name="T11" fmla="*/ 2 h 30"/>
                  <a:gd name="T12" fmla="*/ 29 w 59"/>
                  <a:gd name="T13" fmla="*/ 0 h 30"/>
                  <a:gd name="T14" fmla="*/ 37 w 59"/>
                  <a:gd name="T15" fmla="*/ 2 h 30"/>
                  <a:gd name="T16" fmla="*/ 46 w 59"/>
                  <a:gd name="T17" fmla="*/ 6 h 30"/>
                  <a:gd name="T18" fmla="*/ 52 w 59"/>
                  <a:gd name="T19" fmla="*/ 13 h 30"/>
                  <a:gd name="T20" fmla="*/ 56 w 59"/>
                  <a:gd name="T21" fmla="*/ 21 h 30"/>
                  <a:gd name="T22" fmla="*/ 59 w 59"/>
                  <a:gd name="T23" fmla="*/ 30 h 30"/>
                  <a:gd name="T24" fmla="*/ 29 w 59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30">
                    <a:moveTo>
                      <a:pt x="29" y="30"/>
                    </a:move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3"/>
                    </a:lnTo>
                    <a:lnTo>
                      <a:pt x="56" y="21"/>
                    </a:lnTo>
                    <a:lnTo>
                      <a:pt x="59" y="3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298"/>
              <p:cNvSpPr>
                <a:spLocks/>
              </p:cNvSpPr>
              <p:nvPr/>
            </p:nvSpPr>
            <p:spPr bwMode="auto">
              <a:xfrm>
                <a:off x="2266" y="1616"/>
                <a:ext cx="6" cy="3"/>
              </a:xfrm>
              <a:custGeom>
                <a:avLst/>
                <a:gdLst>
                  <a:gd name="T0" fmla="*/ 0 w 59"/>
                  <a:gd name="T1" fmla="*/ 30 h 30"/>
                  <a:gd name="T2" fmla="*/ 1 w 59"/>
                  <a:gd name="T3" fmla="*/ 21 h 30"/>
                  <a:gd name="T4" fmla="*/ 5 w 59"/>
                  <a:gd name="T5" fmla="*/ 13 h 30"/>
                  <a:gd name="T6" fmla="*/ 12 w 59"/>
                  <a:gd name="T7" fmla="*/ 6 h 30"/>
                  <a:gd name="T8" fmla="*/ 20 w 59"/>
                  <a:gd name="T9" fmla="*/ 2 h 30"/>
                  <a:gd name="T10" fmla="*/ 29 w 59"/>
                  <a:gd name="T11" fmla="*/ 0 h 30"/>
                  <a:gd name="T12" fmla="*/ 37 w 59"/>
                  <a:gd name="T13" fmla="*/ 2 h 30"/>
                  <a:gd name="T14" fmla="*/ 46 w 59"/>
                  <a:gd name="T15" fmla="*/ 6 h 30"/>
                  <a:gd name="T16" fmla="*/ 52 w 59"/>
                  <a:gd name="T17" fmla="*/ 13 h 30"/>
                  <a:gd name="T18" fmla="*/ 56 w 59"/>
                  <a:gd name="T19" fmla="*/ 21 h 30"/>
                  <a:gd name="T20" fmla="*/ 59 w 59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30">
                    <a:moveTo>
                      <a:pt x="0" y="30"/>
                    </a:move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37" y="2"/>
                    </a:lnTo>
                    <a:lnTo>
                      <a:pt x="46" y="6"/>
                    </a:lnTo>
                    <a:lnTo>
                      <a:pt x="52" y="13"/>
                    </a:lnTo>
                    <a:lnTo>
                      <a:pt x="56" y="21"/>
                    </a:lnTo>
                    <a:lnTo>
                      <a:pt x="59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299"/>
              <p:cNvSpPr>
                <a:spLocks/>
              </p:cNvSpPr>
              <p:nvPr/>
            </p:nvSpPr>
            <p:spPr bwMode="auto">
              <a:xfrm>
                <a:off x="2266" y="1616"/>
                <a:ext cx="3" cy="7"/>
              </a:xfrm>
              <a:custGeom>
                <a:avLst/>
                <a:gdLst>
                  <a:gd name="T0" fmla="*/ 29 w 29"/>
                  <a:gd name="T1" fmla="*/ 30 h 59"/>
                  <a:gd name="T2" fmla="*/ 29 w 29"/>
                  <a:gd name="T3" fmla="*/ 59 h 59"/>
                  <a:gd name="T4" fmla="*/ 20 w 29"/>
                  <a:gd name="T5" fmla="*/ 58 h 59"/>
                  <a:gd name="T6" fmla="*/ 12 w 29"/>
                  <a:gd name="T7" fmla="*/ 53 h 59"/>
                  <a:gd name="T8" fmla="*/ 5 w 29"/>
                  <a:gd name="T9" fmla="*/ 47 h 59"/>
                  <a:gd name="T10" fmla="*/ 1 w 29"/>
                  <a:gd name="T11" fmla="*/ 38 h 59"/>
                  <a:gd name="T12" fmla="*/ 0 w 29"/>
                  <a:gd name="T13" fmla="*/ 30 h 59"/>
                  <a:gd name="T14" fmla="*/ 1 w 29"/>
                  <a:gd name="T15" fmla="*/ 21 h 59"/>
                  <a:gd name="T16" fmla="*/ 5 w 29"/>
                  <a:gd name="T17" fmla="*/ 13 h 59"/>
                  <a:gd name="T18" fmla="*/ 12 w 29"/>
                  <a:gd name="T19" fmla="*/ 6 h 59"/>
                  <a:gd name="T20" fmla="*/ 20 w 29"/>
                  <a:gd name="T21" fmla="*/ 2 h 59"/>
                  <a:gd name="T22" fmla="*/ 29 w 29"/>
                  <a:gd name="T23" fmla="*/ 0 h 59"/>
                  <a:gd name="T24" fmla="*/ 29 w 29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59">
                    <a:moveTo>
                      <a:pt x="29" y="30"/>
                    </a:moveTo>
                    <a:lnTo>
                      <a:pt x="29" y="59"/>
                    </a:lnTo>
                    <a:lnTo>
                      <a:pt x="20" y="58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  <a:lnTo>
                      <a:pt x="2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300"/>
              <p:cNvSpPr>
                <a:spLocks/>
              </p:cNvSpPr>
              <p:nvPr/>
            </p:nvSpPr>
            <p:spPr bwMode="auto">
              <a:xfrm>
                <a:off x="2266" y="1616"/>
                <a:ext cx="3" cy="7"/>
              </a:xfrm>
              <a:custGeom>
                <a:avLst/>
                <a:gdLst>
                  <a:gd name="T0" fmla="*/ 29 w 29"/>
                  <a:gd name="T1" fmla="*/ 59 h 59"/>
                  <a:gd name="T2" fmla="*/ 20 w 29"/>
                  <a:gd name="T3" fmla="*/ 58 h 59"/>
                  <a:gd name="T4" fmla="*/ 12 w 29"/>
                  <a:gd name="T5" fmla="*/ 53 h 59"/>
                  <a:gd name="T6" fmla="*/ 5 w 29"/>
                  <a:gd name="T7" fmla="*/ 47 h 59"/>
                  <a:gd name="T8" fmla="*/ 1 w 29"/>
                  <a:gd name="T9" fmla="*/ 38 h 59"/>
                  <a:gd name="T10" fmla="*/ 0 w 29"/>
                  <a:gd name="T11" fmla="*/ 30 h 59"/>
                  <a:gd name="T12" fmla="*/ 1 w 29"/>
                  <a:gd name="T13" fmla="*/ 21 h 59"/>
                  <a:gd name="T14" fmla="*/ 5 w 29"/>
                  <a:gd name="T15" fmla="*/ 13 h 59"/>
                  <a:gd name="T16" fmla="*/ 12 w 29"/>
                  <a:gd name="T17" fmla="*/ 6 h 59"/>
                  <a:gd name="T18" fmla="*/ 20 w 29"/>
                  <a:gd name="T19" fmla="*/ 2 h 59"/>
                  <a:gd name="T20" fmla="*/ 29 w 29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9">
                    <a:moveTo>
                      <a:pt x="29" y="59"/>
                    </a:moveTo>
                    <a:lnTo>
                      <a:pt x="20" y="58"/>
                    </a:lnTo>
                    <a:lnTo>
                      <a:pt x="12" y="53"/>
                    </a:lnTo>
                    <a:lnTo>
                      <a:pt x="5" y="47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0" y="2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301"/>
              <p:cNvSpPr>
                <a:spLocks/>
              </p:cNvSpPr>
              <p:nvPr/>
            </p:nvSpPr>
            <p:spPr bwMode="auto">
              <a:xfrm>
                <a:off x="2269" y="1616"/>
                <a:ext cx="314" cy="7"/>
              </a:xfrm>
              <a:custGeom>
                <a:avLst/>
                <a:gdLst>
                  <a:gd name="T0" fmla="*/ 0 w 2827"/>
                  <a:gd name="T1" fmla="*/ 0 h 59"/>
                  <a:gd name="T2" fmla="*/ 0 w 2827"/>
                  <a:gd name="T3" fmla="*/ 30 h 59"/>
                  <a:gd name="T4" fmla="*/ 0 w 2827"/>
                  <a:gd name="T5" fmla="*/ 59 h 59"/>
                  <a:gd name="T6" fmla="*/ 2827 w 2827"/>
                  <a:gd name="T7" fmla="*/ 59 h 59"/>
                  <a:gd name="T8" fmla="*/ 2827 w 2827"/>
                  <a:gd name="T9" fmla="*/ 30 h 59"/>
                  <a:gd name="T10" fmla="*/ 2827 w 2827"/>
                  <a:gd name="T11" fmla="*/ 0 h 59"/>
                  <a:gd name="T12" fmla="*/ 0 w 2827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27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827" y="59"/>
                    </a:lnTo>
                    <a:lnTo>
                      <a:pt x="2827" y="30"/>
                    </a:lnTo>
                    <a:lnTo>
                      <a:pt x="282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302"/>
              <p:cNvSpPr>
                <a:spLocks/>
              </p:cNvSpPr>
              <p:nvPr/>
            </p:nvSpPr>
            <p:spPr bwMode="auto">
              <a:xfrm>
                <a:off x="2269" y="1616"/>
                <a:ext cx="314" cy="7"/>
              </a:xfrm>
              <a:custGeom>
                <a:avLst/>
                <a:gdLst>
                  <a:gd name="T0" fmla="*/ 0 w 2827"/>
                  <a:gd name="T1" fmla="*/ 0 h 59"/>
                  <a:gd name="T2" fmla="*/ 0 w 2827"/>
                  <a:gd name="T3" fmla="*/ 30 h 59"/>
                  <a:gd name="T4" fmla="*/ 0 w 2827"/>
                  <a:gd name="T5" fmla="*/ 59 h 59"/>
                  <a:gd name="T6" fmla="*/ 2827 w 2827"/>
                  <a:gd name="T7" fmla="*/ 59 h 59"/>
                  <a:gd name="T8" fmla="*/ 2827 w 2827"/>
                  <a:gd name="T9" fmla="*/ 30 h 59"/>
                  <a:gd name="T10" fmla="*/ 2827 w 2827"/>
                  <a:gd name="T11" fmla="*/ 0 h 59"/>
                  <a:gd name="T12" fmla="*/ 0 w 2827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27" h="59">
                    <a:moveTo>
                      <a:pt x="0" y="0"/>
                    </a:moveTo>
                    <a:lnTo>
                      <a:pt x="0" y="30"/>
                    </a:lnTo>
                    <a:lnTo>
                      <a:pt x="0" y="59"/>
                    </a:lnTo>
                    <a:lnTo>
                      <a:pt x="2827" y="59"/>
                    </a:lnTo>
                    <a:lnTo>
                      <a:pt x="2827" y="30"/>
                    </a:lnTo>
                    <a:lnTo>
                      <a:pt x="282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303"/>
              <p:cNvSpPr>
                <a:spLocks/>
              </p:cNvSpPr>
              <p:nvPr/>
            </p:nvSpPr>
            <p:spPr bwMode="auto">
              <a:xfrm>
                <a:off x="2583" y="1616"/>
                <a:ext cx="3" cy="7"/>
              </a:xfrm>
              <a:custGeom>
                <a:avLst/>
                <a:gdLst>
                  <a:gd name="T0" fmla="*/ 0 w 30"/>
                  <a:gd name="T1" fmla="*/ 30 h 59"/>
                  <a:gd name="T2" fmla="*/ 0 w 30"/>
                  <a:gd name="T3" fmla="*/ 0 h 59"/>
                  <a:gd name="T4" fmla="*/ 9 w 30"/>
                  <a:gd name="T5" fmla="*/ 2 h 59"/>
                  <a:gd name="T6" fmla="*/ 17 w 30"/>
                  <a:gd name="T7" fmla="*/ 6 h 59"/>
                  <a:gd name="T8" fmla="*/ 24 w 30"/>
                  <a:gd name="T9" fmla="*/ 13 h 59"/>
                  <a:gd name="T10" fmla="*/ 28 w 30"/>
                  <a:gd name="T11" fmla="*/ 21 h 59"/>
                  <a:gd name="T12" fmla="*/ 30 w 30"/>
                  <a:gd name="T13" fmla="*/ 30 h 59"/>
                  <a:gd name="T14" fmla="*/ 28 w 30"/>
                  <a:gd name="T15" fmla="*/ 38 h 59"/>
                  <a:gd name="T16" fmla="*/ 24 w 30"/>
                  <a:gd name="T17" fmla="*/ 47 h 59"/>
                  <a:gd name="T18" fmla="*/ 17 w 30"/>
                  <a:gd name="T19" fmla="*/ 53 h 59"/>
                  <a:gd name="T20" fmla="*/ 9 w 30"/>
                  <a:gd name="T21" fmla="*/ 58 h 59"/>
                  <a:gd name="T22" fmla="*/ 0 w 30"/>
                  <a:gd name="T23" fmla="*/ 59 h 59"/>
                  <a:gd name="T24" fmla="*/ 0 w 30"/>
                  <a:gd name="T25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9">
                    <a:moveTo>
                      <a:pt x="0" y="30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7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8"/>
                    </a:lnTo>
                    <a:lnTo>
                      <a:pt x="0" y="5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304"/>
              <p:cNvSpPr>
                <a:spLocks/>
              </p:cNvSpPr>
              <p:nvPr/>
            </p:nvSpPr>
            <p:spPr bwMode="auto">
              <a:xfrm>
                <a:off x="2583" y="1616"/>
                <a:ext cx="3" cy="7"/>
              </a:xfrm>
              <a:custGeom>
                <a:avLst/>
                <a:gdLst>
                  <a:gd name="T0" fmla="*/ 0 w 30"/>
                  <a:gd name="T1" fmla="*/ 0 h 59"/>
                  <a:gd name="T2" fmla="*/ 9 w 30"/>
                  <a:gd name="T3" fmla="*/ 2 h 59"/>
                  <a:gd name="T4" fmla="*/ 17 w 30"/>
                  <a:gd name="T5" fmla="*/ 6 h 59"/>
                  <a:gd name="T6" fmla="*/ 24 w 30"/>
                  <a:gd name="T7" fmla="*/ 13 h 59"/>
                  <a:gd name="T8" fmla="*/ 28 w 30"/>
                  <a:gd name="T9" fmla="*/ 21 h 59"/>
                  <a:gd name="T10" fmla="*/ 30 w 30"/>
                  <a:gd name="T11" fmla="*/ 30 h 59"/>
                  <a:gd name="T12" fmla="*/ 28 w 30"/>
                  <a:gd name="T13" fmla="*/ 38 h 59"/>
                  <a:gd name="T14" fmla="*/ 24 w 30"/>
                  <a:gd name="T15" fmla="*/ 47 h 59"/>
                  <a:gd name="T16" fmla="*/ 17 w 30"/>
                  <a:gd name="T17" fmla="*/ 53 h 59"/>
                  <a:gd name="T18" fmla="*/ 9 w 30"/>
                  <a:gd name="T19" fmla="*/ 58 h 59"/>
                  <a:gd name="T20" fmla="*/ 0 w 30"/>
                  <a:gd name="T2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59">
                    <a:moveTo>
                      <a:pt x="0" y="0"/>
                    </a:moveTo>
                    <a:lnTo>
                      <a:pt x="9" y="2"/>
                    </a:lnTo>
                    <a:lnTo>
                      <a:pt x="17" y="6"/>
                    </a:lnTo>
                    <a:lnTo>
                      <a:pt x="24" y="13"/>
                    </a:lnTo>
                    <a:lnTo>
                      <a:pt x="28" y="21"/>
                    </a:lnTo>
                    <a:lnTo>
                      <a:pt x="30" y="30"/>
                    </a:lnTo>
                    <a:lnTo>
                      <a:pt x="28" y="38"/>
                    </a:lnTo>
                    <a:lnTo>
                      <a:pt x="24" y="47"/>
                    </a:lnTo>
                    <a:lnTo>
                      <a:pt x="17" y="53"/>
                    </a:lnTo>
                    <a:lnTo>
                      <a:pt x="9" y="58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8977" name="Group 305"/>
          <p:cNvGrpSpPr>
            <a:grpSpLocks/>
          </p:cNvGrpSpPr>
          <p:nvPr/>
        </p:nvGrpSpPr>
        <p:grpSpPr bwMode="auto">
          <a:xfrm>
            <a:off x="6925182" y="2756027"/>
            <a:ext cx="1281113" cy="9525"/>
            <a:chOff x="3890" y="2120"/>
            <a:chExt cx="807" cy="6"/>
          </a:xfrm>
        </p:grpSpPr>
        <p:sp>
          <p:nvSpPr>
            <p:cNvPr id="28978" name="Freeform 306"/>
            <p:cNvSpPr>
              <a:spLocks/>
            </p:cNvSpPr>
            <p:nvPr/>
          </p:nvSpPr>
          <p:spPr bwMode="auto">
            <a:xfrm>
              <a:off x="3890" y="2120"/>
              <a:ext cx="304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9" name="Freeform 307"/>
            <p:cNvSpPr>
              <a:spLocks/>
            </p:cNvSpPr>
            <p:nvPr/>
          </p:nvSpPr>
          <p:spPr bwMode="auto">
            <a:xfrm>
              <a:off x="3890" y="2120"/>
              <a:ext cx="304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0" name="Freeform 308"/>
            <p:cNvSpPr>
              <a:spLocks/>
            </p:cNvSpPr>
            <p:nvPr/>
          </p:nvSpPr>
          <p:spPr bwMode="auto">
            <a:xfrm>
              <a:off x="4194" y="2120"/>
              <a:ext cx="4" cy="6"/>
            </a:xfrm>
            <a:custGeom>
              <a:avLst/>
              <a:gdLst>
                <a:gd name="T0" fmla="*/ 0 w 30"/>
                <a:gd name="T1" fmla="*/ 30 h 58"/>
                <a:gd name="T2" fmla="*/ 0 w 30"/>
                <a:gd name="T3" fmla="*/ 0 h 58"/>
                <a:gd name="T4" fmla="*/ 8 w 30"/>
                <a:gd name="T5" fmla="*/ 2 h 58"/>
                <a:gd name="T6" fmla="*/ 17 w 30"/>
                <a:gd name="T7" fmla="*/ 6 h 58"/>
                <a:gd name="T8" fmla="*/ 23 w 30"/>
                <a:gd name="T9" fmla="*/ 12 h 58"/>
                <a:gd name="T10" fmla="*/ 28 w 30"/>
                <a:gd name="T11" fmla="*/ 21 h 58"/>
                <a:gd name="T12" fmla="*/ 30 w 30"/>
                <a:gd name="T13" fmla="*/ 30 h 58"/>
                <a:gd name="T14" fmla="*/ 28 w 30"/>
                <a:gd name="T15" fmla="*/ 38 h 58"/>
                <a:gd name="T16" fmla="*/ 23 w 30"/>
                <a:gd name="T17" fmla="*/ 47 h 58"/>
                <a:gd name="T18" fmla="*/ 17 w 30"/>
                <a:gd name="T19" fmla="*/ 53 h 58"/>
                <a:gd name="T20" fmla="*/ 8 w 30"/>
                <a:gd name="T21" fmla="*/ 57 h 58"/>
                <a:gd name="T22" fmla="*/ 0 w 30"/>
                <a:gd name="T23" fmla="*/ 58 h 58"/>
                <a:gd name="T24" fmla="*/ 0 w 30"/>
                <a:gd name="T2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8">
                  <a:moveTo>
                    <a:pt x="0" y="3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3" y="47"/>
                  </a:lnTo>
                  <a:lnTo>
                    <a:pt x="17" y="53"/>
                  </a:lnTo>
                  <a:lnTo>
                    <a:pt x="8" y="57"/>
                  </a:lnTo>
                  <a:lnTo>
                    <a:pt x="0" y="5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1" name="Freeform 309"/>
            <p:cNvSpPr>
              <a:spLocks/>
            </p:cNvSpPr>
            <p:nvPr/>
          </p:nvSpPr>
          <p:spPr bwMode="auto">
            <a:xfrm>
              <a:off x="4194" y="2120"/>
              <a:ext cx="4" cy="6"/>
            </a:xfrm>
            <a:custGeom>
              <a:avLst/>
              <a:gdLst>
                <a:gd name="T0" fmla="*/ 0 w 30"/>
                <a:gd name="T1" fmla="*/ 0 h 58"/>
                <a:gd name="T2" fmla="*/ 8 w 30"/>
                <a:gd name="T3" fmla="*/ 2 h 58"/>
                <a:gd name="T4" fmla="*/ 17 w 30"/>
                <a:gd name="T5" fmla="*/ 6 h 58"/>
                <a:gd name="T6" fmla="*/ 23 w 30"/>
                <a:gd name="T7" fmla="*/ 12 h 58"/>
                <a:gd name="T8" fmla="*/ 28 w 30"/>
                <a:gd name="T9" fmla="*/ 21 h 58"/>
                <a:gd name="T10" fmla="*/ 30 w 30"/>
                <a:gd name="T11" fmla="*/ 30 h 58"/>
                <a:gd name="T12" fmla="*/ 28 w 30"/>
                <a:gd name="T13" fmla="*/ 38 h 58"/>
                <a:gd name="T14" fmla="*/ 23 w 30"/>
                <a:gd name="T15" fmla="*/ 47 h 58"/>
                <a:gd name="T16" fmla="*/ 17 w 30"/>
                <a:gd name="T17" fmla="*/ 53 h 58"/>
                <a:gd name="T18" fmla="*/ 8 w 30"/>
                <a:gd name="T19" fmla="*/ 57 h 58"/>
                <a:gd name="T20" fmla="*/ 0 w 30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8">
                  <a:moveTo>
                    <a:pt x="0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3" y="47"/>
                  </a:lnTo>
                  <a:lnTo>
                    <a:pt x="17" y="53"/>
                  </a:lnTo>
                  <a:lnTo>
                    <a:pt x="8" y="57"/>
                  </a:lnTo>
                  <a:lnTo>
                    <a:pt x="0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2" name="Freeform 310"/>
            <p:cNvSpPr>
              <a:spLocks/>
            </p:cNvSpPr>
            <p:nvPr/>
          </p:nvSpPr>
          <p:spPr bwMode="auto">
            <a:xfrm>
              <a:off x="4389" y="2120"/>
              <a:ext cx="3" cy="6"/>
            </a:xfrm>
            <a:custGeom>
              <a:avLst/>
              <a:gdLst>
                <a:gd name="T0" fmla="*/ 28 w 28"/>
                <a:gd name="T1" fmla="*/ 30 h 58"/>
                <a:gd name="T2" fmla="*/ 28 w 28"/>
                <a:gd name="T3" fmla="*/ 58 h 58"/>
                <a:gd name="T4" fmla="*/ 20 w 28"/>
                <a:gd name="T5" fmla="*/ 57 h 58"/>
                <a:gd name="T6" fmla="*/ 11 w 28"/>
                <a:gd name="T7" fmla="*/ 53 h 58"/>
                <a:gd name="T8" fmla="*/ 5 w 28"/>
                <a:gd name="T9" fmla="*/ 47 h 58"/>
                <a:gd name="T10" fmla="*/ 1 w 28"/>
                <a:gd name="T11" fmla="*/ 38 h 58"/>
                <a:gd name="T12" fmla="*/ 0 w 28"/>
                <a:gd name="T13" fmla="*/ 30 h 58"/>
                <a:gd name="T14" fmla="*/ 1 w 28"/>
                <a:gd name="T15" fmla="*/ 21 h 58"/>
                <a:gd name="T16" fmla="*/ 5 w 28"/>
                <a:gd name="T17" fmla="*/ 12 h 58"/>
                <a:gd name="T18" fmla="*/ 11 w 28"/>
                <a:gd name="T19" fmla="*/ 6 h 58"/>
                <a:gd name="T20" fmla="*/ 20 w 28"/>
                <a:gd name="T21" fmla="*/ 2 h 58"/>
                <a:gd name="T22" fmla="*/ 28 w 28"/>
                <a:gd name="T23" fmla="*/ 0 h 58"/>
                <a:gd name="T24" fmla="*/ 28 w 28"/>
                <a:gd name="T2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8">
                  <a:moveTo>
                    <a:pt x="28" y="30"/>
                  </a:moveTo>
                  <a:lnTo>
                    <a:pt x="28" y="58"/>
                  </a:lnTo>
                  <a:lnTo>
                    <a:pt x="20" y="57"/>
                  </a:lnTo>
                  <a:lnTo>
                    <a:pt x="11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3" name="Freeform 311"/>
            <p:cNvSpPr>
              <a:spLocks/>
            </p:cNvSpPr>
            <p:nvPr/>
          </p:nvSpPr>
          <p:spPr bwMode="auto">
            <a:xfrm>
              <a:off x="4389" y="2120"/>
              <a:ext cx="3" cy="6"/>
            </a:xfrm>
            <a:custGeom>
              <a:avLst/>
              <a:gdLst>
                <a:gd name="T0" fmla="*/ 28 w 28"/>
                <a:gd name="T1" fmla="*/ 58 h 58"/>
                <a:gd name="T2" fmla="*/ 20 w 28"/>
                <a:gd name="T3" fmla="*/ 57 h 58"/>
                <a:gd name="T4" fmla="*/ 11 w 28"/>
                <a:gd name="T5" fmla="*/ 53 h 58"/>
                <a:gd name="T6" fmla="*/ 5 w 28"/>
                <a:gd name="T7" fmla="*/ 47 h 58"/>
                <a:gd name="T8" fmla="*/ 1 w 28"/>
                <a:gd name="T9" fmla="*/ 38 h 58"/>
                <a:gd name="T10" fmla="*/ 0 w 28"/>
                <a:gd name="T11" fmla="*/ 30 h 58"/>
                <a:gd name="T12" fmla="*/ 1 w 28"/>
                <a:gd name="T13" fmla="*/ 21 h 58"/>
                <a:gd name="T14" fmla="*/ 5 w 28"/>
                <a:gd name="T15" fmla="*/ 12 h 58"/>
                <a:gd name="T16" fmla="*/ 11 w 28"/>
                <a:gd name="T17" fmla="*/ 6 h 58"/>
                <a:gd name="T18" fmla="*/ 20 w 28"/>
                <a:gd name="T19" fmla="*/ 2 h 58"/>
                <a:gd name="T20" fmla="*/ 28 w 28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8">
                  <a:moveTo>
                    <a:pt x="28" y="58"/>
                  </a:moveTo>
                  <a:lnTo>
                    <a:pt x="20" y="57"/>
                  </a:lnTo>
                  <a:lnTo>
                    <a:pt x="11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20" y="2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4" name="Freeform 312"/>
            <p:cNvSpPr>
              <a:spLocks/>
            </p:cNvSpPr>
            <p:nvPr/>
          </p:nvSpPr>
          <p:spPr bwMode="auto">
            <a:xfrm>
              <a:off x="4392" y="2120"/>
              <a:ext cx="305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5" name="Freeform 313"/>
            <p:cNvSpPr>
              <a:spLocks/>
            </p:cNvSpPr>
            <p:nvPr/>
          </p:nvSpPr>
          <p:spPr bwMode="auto">
            <a:xfrm>
              <a:off x="4392" y="2120"/>
              <a:ext cx="305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6" name="Freeform 314"/>
            <p:cNvSpPr>
              <a:spLocks/>
            </p:cNvSpPr>
            <p:nvPr/>
          </p:nvSpPr>
          <p:spPr bwMode="auto">
            <a:xfrm>
              <a:off x="4191" y="2120"/>
              <a:ext cx="3" cy="6"/>
            </a:xfrm>
            <a:custGeom>
              <a:avLst/>
              <a:gdLst>
                <a:gd name="T0" fmla="*/ 29 w 29"/>
                <a:gd name="T1" fmla="*/ 30 h 58"/>
                <a:gd name="T2" fmla="*/ 29 w 29"/>
                <a:gd name="T3" fmla="*/ 58 h 58"/>
                <a:gd name="T4" fmla="*/ 20 w 29"/>
                <a:gd name="T5" fmla="*/ 57 h 58"/>
                <a:gd name="T6" fmla="*/ 12 w 29"/>
                <a:gd name="T7" fmla="*/ 53 h 58"/>
                <a:gd name="T8" fmla="*/ 5 w 29"/>
                <a:gd name="T9" fmla="*/ 47 h 58"/>
                <a:gd name="T10" fmla="*/ 1 w 29"/>
                <a:gd name="T11" fmla="*/ 38 h 58"/>
                <a:gd name="T12" fmla="*/ 0 w 29"/>
                <a:gd name="T13" fmla="*/ 30 h 58"/>
                <a:gd name="T14" fmla="*/ 1 w 29"/>
                <a:gd name="T15" fmla="*/ 21 h 58"/>
                <a:gd name="T16" fmla="*/ 5 w 29"/>
                <a:gd name="T17" fmla="*/ 12 h 58"/>
                <a:gd name="T18" fmla="*/ 12 w 29"/>
                <a:gd name="T19" fmla="*/ 6 h 58"/>
                <a:gd name="T20" fmla="*/ 20 w 29"/>
                <a:gd name="T21" fmla="*/ 2 h 58"/>
                <a:gd name="T22" fmla="*/ 29 w 29"/>
                <a:gd name="T23" fmla="*/ 0 h 58"/>
                <a:gd name="T24" fmla="*/ 29 w 29"/>
                <a:gd name="T2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58">
                  <a:moveTo>
                    <a:pt x="29" y="30"/>
                  </a:moveTo>
                  <a:lnTo>
                    <a:pt x="29" y="58"/>
                  </a:lnTo>
                  <a:lnTo>
                    <a:pt x="20" y="57"/>
                  </a:lnTo>
                  <a:lnTo>
                    <a:pt x="12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2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7" name="Freeform 315"/>
            <p:cNvSpPr>
              <a:spLocks/>
            </p:cNvSpPr>
            <p:nvPr/>
          </p:nvSpPr>
          <p:spPr bwMode="auto">
            <a:xfrm>
              <a:off x="4191" y="2120"/>
              <a:ext cx="3" cy="6"/>
            </a:xfrm>
            <a:custGeom>
              <a:avLst/>
              <a:gdLst>
                <a:gd name="T0" fmla="*/ 29 w 29"/>
                <a:gd name="T1" fmla="*/ 58 h 58"/>
                <a:gd name="T2" fmla="*/ 20 w 29"/>
                <a:gd name="T3" fmla="*/ 57 h 58"/>
                <a:gd name="T4" fmla="*/ 12 w 29"/>
                <a:gd name="T5" fmla="*/ 53 h 58"/>
                <a:gd name="T6" fmla="*/ 5 w 29"/>
                <a:gd name="T7" fmla="*/ 47 h 58"/>
                <a:gd name="T8" fmla="*/ 1 w 29"/>
                <a:gd name="T9" fmla="*/ 38 h 58"/>
                <a:gd name="T10" fmla="*/ 0 w 29"/>
                <a:gd name="T11" fmla="*/ 30 h 58"/>
                <a:gd name="T12" fmla="*/ 1 w 29"/>
                <a:gd name="T13" fmla="*/ 21 h 58"/>
                <a:gd name="T14" fmla="*/ 5 w 29"/>
                <a:gd name="T15" fmla="*/ 12 h 58"/>
                <a:gd name="T16" fmla="*/ 12 w 29"/>
                <a:gd name="T17" fmla="*/ 6 h 58"/>
                <a:gd name="T18" fmla="*/ 20 w 29"/>
                <a:gd name="T19" fmla="*/ 2 h 58"/>
                <a:gd name="T20" fmla="*/ 29 w 29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8">
                  <a:moveTo>
                    <a:pt x="29" y="58"/>
                  </a:moveTo>
                  <a:lnTo>
                    <a:pt x="20" y="57"/>
                  </a:lnTo>
                  <a:lnTo>
                    <a:pt x="12" y="53"/>
                  </a:lnTo>
                  <a:lnTo>
                    <a:pt x="5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2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2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8" name="Freeform 316"/>
            <p:cNvSpPr>
              <a:spLocks/>
            </p:cNvSpPr>
            <p:nvPr/>
          </p:nvSpPr>
          <p:spPr bwMode="auto">
            <a:xfrm>
              <a:off x="4194" y="2120"/>
              <a:ext cx="198" cy="6"/>
            </a:xfrm>
            <a:custGeom>
              <a:avLst/>
              <a:gdLst>
                <a:gd name="T0" fmla="*/ 0 w 1782"/>
                <a:gd name="T1" fmla="*/ 0 h 58"/>
                <a:gd name="T2" fmla="*/ 0 w 1782"/>
                <a:gd name="T3" fmla="*/ 30 h 58"/>
                <a:gd name="T4" fmla="*/ 0 w 1782"/>
                <a:gd name="T5" fmla="*/ 58 h 58"/>
                <a:gd name="T6" fmla="*/ 1782 w 1782"/>
                <a:gd name="T7" fmla="*/ 58 h 58"/>
                <a:gd name="T8" fmla="*/ 1782 w 1782"/>
                <a:gd name="T9" fmla="*/ 30 h 58"/>
                <a:gd name="T10" fmla="*/ 1782 w 1782"/>
                <a:gd name="T11" fmla="*/ 0 h 58"/>
                <a:gd name="T12" fmla="*/ 0 w 1782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1782" y="58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9" name="Freeform 317"/>
            <p:cNvSpPr>
              <a:spLocks/>
            </p:cNvSpPr>
            <p:nvPr/>
          </p:nvSpPr>
          <p:spPr bwMode="auto">
            <a:xfrm>
              <a:off x="4194" y="2120"/>
              <a:ext cx="198" cy="6"/>
            </a:xfrm>
            <a:custGeom>
              <a:avLst/>
              <a:gdLst>
                <a:gd name="T0" fmla="*/ 0 w 1782"/>
                <a:gd name="T1" fmla="*/ 0 h 58"/>
                <a:gd name="T2" fmla="*/ 0 w 1782"/>
                <a:gd name="T3" fmla="*/ 30 h 58"/>
                <a:gd name="T4" fmla="*/ 0 w 1782"/>
                <a:gd name="T5" fmla="*/ 58 h 58"/>
                <a:gd name="T6" fmla="*/ 1782 w 1782"/>
                <a:gd name="T7" fmla="*/ 58 h 58"/>
                <a:gd name="T8" fmla="*/ 1782 w 1782"/>
                <a:gd name="T9" fmla="*/ 30 h 58"/>
                <a:gd name="T10" fmla="*/ 1782 w 1782"/>
                <a:gd name="T11" fmla="*/ 0 h 58"/>
                <a:gd name="T12" fmla="*/ 0 w 1782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2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1782" y="58"/>
                  </a:lnTo>
                  <a:lnTo>
                    <a:pt x="1782" y="30"/>
                  </a:lnTo>
                  <a:lnTo>
                    <a:pt x="17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0" name="Freeform 318"/>
            <p:cNvSpPr>
              <a:spLocks/>
            </p:cNvSpPr>
            <p:nvPr/>
          </p:nvSpPr>
          <p:spPr bwMode="auto">
            <a:xfrm>
              <a:off x="4392" y="2120"/>
              <a:ext cx="4" cy="6"/>
            </a:xfrm>
            <a:custGeom>
              <a:avLst/>
              <a:gdLst>
                <a:gd name="T0" fmla="*/ 0 w 30"/>
                <a:gd name="T1" fmla="*/ 30 h 58"/>
                <a:gd name="T2" fmla="*/ 0 w 30"/>
                <a:gd name="T3" fmla="*/ 0 h 58"/>
                <a:gd name="T4" fmla="*/ 9 w 30"/>
                <a:gd name="T5" fmla="*/ 2 h 58"/>
                <a:gd name="T6" fmla="*/ 18 w 30"/>
                <a:gd name="T7" fmla="*/ 6 h 58"/>
                <a:gd name="T8" fmla="*/ 24 w 30"/>
                <a:gd name="T9" fmla="*/ 12 h 58"/>
                <a:gd name="T10" fmla="*/ 28 w 30"/>
                <a:gd name="T11" fmla="*/ 21 h 58"/>
                <a:gd name="T12" fmla="*/ 30 w 30"/>
                <a:gd name="T13" fmla="*/ 30 h 58"/>
                <a:gd name="T14" fmla="*/ 28 w 30"/>
                <a:gd name="T15" fmla="*/ 38 h 58"/>
                <a:gd name="T16" fmla="*/ 24 w 30"/>
                <a:gd name="T17" fmla="*/ 47 h 58"/>
                <a:gd name="T18" fmla="*/ 18 w 30"/>
                <a:gd name="T19" fmla="*/ 53 h 58"/>
                <a:gd name="T20" fmla="*/ 9 w 30"/>
                <a:gd name="T21" fmla="*/ 57 h 58"/>
                <a:gd name="T22" fmla="*/ 0 w 30"/>
                <a:gd name="T23" fmla="*/ 58 h 58"/>
                <a:gd name="T24" fmla="*/ 0 w 30"/>
                <a:gd name="T2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8">
                  <a:moveTo>
                    <a:pt x="0" y="30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9" y="57"/>
                  </a:lnTo>
                  <a:lnTo>
                    <a:pt x="0" y="5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1" name="Freeform 319"/>
            <p:cNvSpPr>
              <a:spLocks/>
            </p:cNvSpPr>
            <p:nvPr/>
          </p:nvSpPr>
          <p:spPr bwMode="auto">
            <a:xfrm>
              <a:off x="4392" y="2120"/>
              <a:ext cx="4" cy="6"/>
            </a:xfrm>
            <a:custGeom>
              <a:avLst/>
              <a:gdLst>
                <a:gd name="T0" fmla="*/ 0 w 30"/>
                <a:gd name="T1" fmla="*/ 0 h 58"/>
                <a:gd name="T2" fmla="*/ 9 w 30"/>
                <a:gd name="T3" fmla="*/ 2 h 58"/>
                <a:gd name="T4" fmla="*/ 18 w 30"/>
                <a:gd name="T5" fmla="*/ 6 h 58"/>
                <a:gd name="T6" fmla="*/ 24 w 30"/>
                <a:gd name="T7" fmla="*/ 12 h 58"/>
                <a:gd name="T8" fmla="*/ 28 w 30"/>
                <a:gd name="T9" fmla="*/ 21 h 58"/>
                <a:gd name="T10" fmla="*/ 30 w 30"/>
                <a:gd name="T11" fmla="*/ 30 h 58"/>
                <a:gd name="T12" fmla="*/ 28 w 30"/>
                <a:gd name="T13" fmla="*/ 38 h 58"/>
                <a:gd name="T14" fmla="*/ 24 w 30"/>
                <a:gd name="T15" fmla="*/ 47 h 58"/>
                <a:gd name="T16" fmla="*/ 18 w 30"/>
                <a:gd name="T17" fmla="*/ 53 h 58"/>
                <a:gd name="T18" fmla="*/ 9 w 30"/>
                <a:gd name="T19" fmla="*/ 57 h 58"/>
                <a:gd name="T20" fmla="*/ 0 w 30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8">
                  <a:moveTo>
                    <a:pt x="0" y="0"/>
                  </a:moveTo>
                  <a:lnTo>
                    <a:pt x="9" y="2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28" y="21"/>
                  </a:lnTo>
                  <a:lnTo>
                    <a:pt x="30" y="30"/>
                  </a:lnTo>
                  <a:lnTo>
                    <a:pt x="28" y="38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9" y="57"/>
                  </a:lnTo>
                  <a:lnTo>
                    <a:pt x="0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992" name="Group 320"/>
          <p:cNvGrpSpPr>
            <a:grpSpLocks/>
          </p:cNvGrpSpPr>
          <p:nvPr/>
        </p:nvGrpSpPr>
        <p:grpSpPr bwMode="auto">
          <a:xfrm>
            <a:off x="6922007" y="2754440"/>
            <a:ext cx="482600" cy="9525"/>
            <a:chOff x="3888" y="2119"/>
            <a:chExt cx="304" cy="6"/>
          </a:xfrm>
        </p:grpSpPr>
        <p:sp>
          <p:nvSpPr>
            <p:cNvPr id="28993" name="Freeform 321"/>
            <p:cNvSpPr>
              <a:spLocks/>
            </p:cNvSpPr>
            <p:nvPr/>
          </p:nvSpPr>
          <p:spPr bwMode="auto">
            <a:xfrm>
              <a:off x="3888" y="2119"/>
              <a:ext cx="304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4" name="Freeform 322"/>
            <p:cNvSpPr>
              <a:spLocks/>
            </p:cNvSpPr>
            <p:nvPr/>
          </p:nvSpPr>
          <p:spPr bwMode="auto">
            <a:xfrm>
              <a:off x="3888" y="2119"/>
              <a:ext cx="304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995" name="Group 323"/>
          <p:cNvGrpSpPr>
            <a:grpSpLocks/>
          </p:cNvGrpSpPr>
          <p:nvPr/>
        </p:nvGrpSpPr>
        <p:grpSpPr bwMode="auto">
          <a:xfrm>
            <a:off x="7718932" y="2754440"/>
            <a:ext cx="484188" cy="9525"/>
            <a:chOff x="4390" y="2119"/>
            <a:chExt cx="305" cy="6"/>
          </a:xfrm>
        </p:grpSpPr>
        <p:sp>
          <p:nvSpPr>
            <p:cNvPr id="28996" name="Freeform 324"/>
            <p:cNvSpPr>
              <a:spLocks/>
            </p:cNvSpPr>
            <p:nvPr/>
          </p:nvSpPr>
          <p:spPr bwMode="auto">
            <a:xfrm>
              <a:off x="4390" y="2119"/>
              <a:ext cx="305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7" name="Freeform 325"/>
            <p:cNvSpPr>
              <a:spLocks/>
            </p:cNvSpPr>
            <p:nvPr/>
          </p:nvSpPr>
          <p:spPr bwMode="auto">
            <a:xfrm>
              <a:off x="4390" y="2119"/>
              <a:ext cx="305" cy="6"/>
            </a:xfrm>
            <a:custGeom>
              <a:avLst/>
              <a:gdLst>
                <a:gd name="T0" fmla="*/ 0 w 2739"/>
                <a:gd name="T1" fmla="*/ 0 h 58"/>
                <a:gd name="T2" fmla="*/ 0 w 2739"/>
                <a:gd name="T3" fmla="*/ 30 h 58"/>
                <a:gd name="T4" fmla="*/ 0 w 2739"/>
                <a:gd name="T5" fmla="*/ 58 h 58"/>
                <a:gd name="T6" fmla="*/ 2739 w 2739"/>
                <a:gd name="T7" fmla="*/ 58 h 58"/>
                <a:gd name="T8" fmla="*/ 2739 w 2739"/>
                <a:gd name="T9" fmla="*/ 30 h 58"/>
                <a:gd name="T10" fmla="*/ 2739 w 2739"/>
                <a:gd name="T11" fmla="*/ 0 h 58"/>
                <a:gd name="T12" fmla="*/ 0 w 2739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9" h="58">
                  <a:moveTo>
                    <a:pt x="0" y="0"/>
                  </a:moveTo>
                  <a:lnTo>
                    <a:pt x="0" y="30"/>
                  </a:lnTo>
                  <a:lnTo>
                    <a:pt x="0" y="58"/>
                  </a:lnTo>
                  <a:lnTo>
                    <a:pt x="2739" y="58"/>
                  </a:lnTo>
                  <a:lnTo>
                    <a:pt x="2739" y="30"/>
                  </a:lnTo>
                  <a:lnTo>
                    <a:pt x="273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aphicFrame>
        <p:nvGraphicFramePr>
          <p:cNvPr id="28998" name="Object 32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69442635"/>
              </p:ext>
            </p:extLst>
          </p:nvPr>
        </p:nvGraphicFramePr>
        <p:xfrm>
          <a:off x="4201794" y="3583178"/>
          <a:ext cx="2514600" cy="158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9" name="AutoCAD Drawing" r:id="rId3" imgW="11001240" imgH="5962680" progId="AutoCAD.Drawing.22">
                  <p:embed/>
                </p:oleObj>
              </mc:Choice>
              <mc:Fallback>
                <p:oleObj name="AutoCAD Drawing" r:id="rId3" imgW="11001240" imgH="5962680" progId="AutoCAD.Drawing.2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31250" t="51945" r="27499"/>
                      <a:stretch>
                        <a:fillRect/>
                      </a:stretch>
                    </p:blipFill>
                    <p:spPr bwMode="auto">
                      <a:xfrm>
                        <a:off x="4201794" y="3583178"/>
                        <a:ext cx="2514600" cy="158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8999" name="Group 327"/>
          <p:cNvGrpSpPr>
            <a:grpSpLocks/>
          </p:cNvGrpSpPr>
          <p:nvPr/>
        </p:nvGrpSpPr>
        <p:grpSpPr bwMode="auto">
          <a:xfrm>
            <a:off x="5103367" y="4047997"/>
            <a:ext cx="677863" cy="679450"/>
            <a:chOff x="3700" y="1653"/>
            <a:chExt cx="427" cy="428"/>
          </a:xfrm>
        </p:grpSpPr>
        <p:sp>
          <p:nvSpPr>
            <p:cNvPr id="29000" name="Line 328"/>
            <p:cNvSpPr>
              <a:spLocks noChangeShapeType="1"/>
            </p:cNvSpPr>
            <p:nvPr/>
          </p:nvSpPr>
          <p:spPr bwMode="auto">
            <a:xfrm flipV="1">
              <a:off x="3914" y="1867"/>
              <a:ext cx="213" cy="2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1" name="Line 329"/>
            <p:cNvSpPr>
              <a:spLocks noChangeShapeType="1"/>
            </p:cNvSpPr>
            <p:nvPr/>
          </p:nvSpPr>
          <p:spPr bwMode="auto">
            <a:xfrm flipV="1">
              <a:off x="3700" y="1654"/>
              <a:ext cx="213" cy="2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2" name="Line 330"/>
            <p:cNvSpPr>
              <a:spLocks noChangeShapeType="1"/>
            </p:cNvSpPr>
            <p:nvPr/>
          </p:nvSpPr>
          <p:spPr bwMode="auto">
            <a:xfrm rot="5400000" flipV="1">
              <a:off x="3700" y="1868"/>
              <a:ext cx="213" cy="2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3" name="Line 331"/>
            <p:cNvSpPr>
              <a:spLocks noChangeShapeType="1"/>
            </p:cNvSpPr>
            <p:nvPr/>
          </p:nvSpPr>
          <p:spPr bwMode="auto">
            <a:xfrm rot="5400000" flipV="1">
              <a:off x="3913" y="1653"/>
              <a:ext cx="213" cy="2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ectangle 1"/>
          <p:cNvSpPr/>
          <p:nvPr/>
        </p:nvSpPr>
        <p:spPr>
          <a:xfrm>
            <a:off x="77290" y="814197"/>
            <a:ext cx="464101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5- Đọc và vẽ hình chiếu thứ 3</a:t>
            </a:r>
            <a:endParaRPr lang="en-US" sz="2800" b="1" dirty="0">
              <a:solidFill>
                <a:schemeClr val="accent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4" name="Straight Connector 3"/>
          <p:cNvCxnSpPr>
            <a:stCxn id="28944" idx="3"/>
          </p:cNvCxnSpPr>
          <p:nvPr/>
        </p:nvCxnSpPr>
        <p:spPr>
          <a:xfrm>
            <a:off x="6485445" y="3300540"/>
            <a:ext cx="1927035" cy="19206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>
            <a:stCxn id="28883" idx="5"/>
          </p:cNvCxnSpPr>
          <p:nvPr/>
        </p:nvCxnSpPr>
        <p:spPr>
          <a:xfrm>
            <a:off x="6925182" y="1967040"/>
            <a:ext cx="4763" cy="17811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 flipH="1">
            <a:off x="6485445" y="3745834"/>
            <a:ext cx="4445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491796" y="5030660"/>
            <a:ext cx="1719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28892" idx="4"/>
          </p:cNvCxnSpPr>
          <p:nvPr/>
        </p:nvCxnSpPr>
        <p:spPr>
          <a:xfrm>
            <a:off x="8206214" y="1960690"/>
            <a:ext cx="4844" cy="30652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28938" idx="0"/>
            <a:endCxn id="28892" idx="2"/>
          </p:cNvCxnSpPr>
          <p:nvPr/>
        </p:nvCxnSpPr>
        <p:spPr>
          <a:xfrm>
            <a:off x="6480682" y="3295778"/>
            <a:ext cx="17303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stCxn id="28931" idx="2"/>
            <a:endCxn id="28892" idx="3"/>
          </p:cNvCxnSpPr>
          <p:nvPr/>
        </p:nvCxnSpPr>
        <p:spPr>
          <a:xfrm flipV="1">
            <a:off x="5982207" y="1960690"/>
            <a:ext cx="2228850" cy="40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28957" idx="0"/>
            <a:endCxn id="28994" idx="1"/>
          </p:cNvCxnSpPr>
          <p:nvPr/>
        </p:nvCxnSpPr>
        <p:spPr>
          <a:xfrm flipV="1">
            <a:off x="6480682" y="2759367"/>
            <a:ext cx="441325" cy="14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6098822" y="3170047"/>
            <a:ext cx="83112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28737" idx="0"/>
            <a:endCxn id="28847" idx="2"/>
          </p:cNvCxnSpPr>
          <p:nvPr/>
        </p:nvCxnSpPr>
        <p:spPr>
          <a:xfrm>
            <a:off x="6387020" y="2970340"/>
            <a:ext cx="132714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>
            <a:stCxn id="28872" idx="9"/>
          </p:cNvCxnSpPr>
          <p:nvPr/>
        </p:nvCxnSpPr>
        <p:spPr>
          <a:xfrm flipH="1" flipV="1">
            <a:off x="6231446" y="2362327"/>
            <a:ext cx="1473460" cy="30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28872" idx="10"/>
          </p:cNvCxnSpPr>
          <p:nvPr/>
        </p:nvCxnSpPr>
        <p:spPr>
          <a:xfrm>
            <a:off x="7703086" y="2365502"/>
            <a:ext cx="7656" cy="21673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6480682" y="4532183"/>
            <a:ext cx="1244600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4" name="Straight Connector 363"/>
          <p:cNvCxnSpPr>
            <a:stCxn id="28870" idx="2"/>
          </p:cNvCxnSpPr>
          <p:nvPr/>
        </p:nvCxnSpPr>
        <p:spPr>
          <a:xfrm flipH="1">
            <a:off x="7401941" y="2365502"/>
            <a:ext cx="865" cy="185156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5" name="Straight Connector 364"/>
          <p:cNvCxnSpPr/>
          <p:nvPr/>
        </p:nvCxnSpPr>
        <p:spPr>
          <a:xfrm flipH="1">
            <a:off x="6480682" y="4213732"/>
            <a:ext cx="93649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07" name="Straight Connector 29006"/>
          <p:cNvCxnSpPr/>
          <p:nvPr/>
        </p:nvCxnSpPr>
        <p:spPr>
          <a:xfrm flipV="1">
            <a:off x="5418645" y="4036487"/>
            <a:ext cx="1796923" cy="83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09" name="Straight Connector 29008"/>
          <p:cNvCxnSpPr/>
          <p:nvPr/>
        </p:nvCxnSpPr>
        <p:spPr>
          <a:xfrm flipV="1">
            <a:off x="5756783" y="4376609"/>
            <a:ext cx="1809750" cy="95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11" name="Straight Connector 29010"/>
          <p:cNvCxnSpPr>
            <a:stCxn id="29002" idx="1"/>
          </p:cNvCxnSpPr>
          <p:nvPr/>
        </p:nvCxnSpPr>
        <p:spPr>
          <a:xfrm flipV="1">
            <a:off x="5441505" y="4700460"/>
            <a:ext cx="2438586" cy="269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14" name="Straight Connector 29013"/>
          <p:cNvCxnSpPr/>
          <p:nvPr/>
        </p:nvCxnSpPr>
        <p:spPr>
          <a:xfrm>
            <a:off x="7214108" y="3168777"/>
            <a:ext cx="3175" cy="86017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18" name="Straight Connector 29017"/>
          <p:cNvCxnSpPr/>
          <p:nvPr/>
        </p:nvCxnSpPr>
        <p:spPr>
          <a:xfrm>
            <a:off x="7538779" y="3168777"/>
            <a:ext cx="21025" cy="12062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20" name="Straight Connector 29019"/>
          <p:cNvCxnSpPr>
            <a:stCxn id="28913" idx="1"/>
          </p:cNvCxnSpPr>
          <p:nvPr/>
        </p:nvCxnSpPr>
        <p:spPr>
          <a:xfrm>
            <a:off x="7858058" y="3168777"/>
            <a:ext cx="32328" cy="1531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Straight Connector 355"/>
          <p:cNvCxnSpPr>
            <a:stCxn id="28976" idx="4"/>
          </p:cNvCxnSpPr>
          <p:nvPr/>
        </p:nvCxnSpPr>
        <p:spPr>
          <a:xfrm>
            <a:off x="4854765" y="1959882"/>
            <a:ext cx="44768" cy="179785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8" name="Straight Connector 357"/>
          <p:cNvCxnSpPr>
            <a:stCxn id="28931" idx="1"/>
          </p:cNvCxnSpPr>
          <p:nvPr/>
        </p:nvCxnSpPr>
        <p:spPr>
          <a:xfrm>
            <a:off x="5986448" y="1961924"/>
            <a:ext cx="8459" cy="18099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Connector 359"/>
          <p:cNvCxnSpPr/>
          <p:nvPr/>
        </p:nvCxnSpPr>
        <p:spPr>
          <a:xfrm>
            <a:off x="4749990" y="3300540"/>
            <a:ext cx="4762" cy="47135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2" name="Straight Connector 361"/>
          <p:cNvCxnSpPr/>
          <p:nvPr/>
        </p:nvCxnSpPr>
        <p:spPr>
          <a:xfrm>
            <a:off x="6108890" y="3295777"/>
            <a:ext cx="4762" cy="4720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Straight Connector 365"/>
          <p:cNvCxnSpPr/>
          <p:nvPr/>
        </p:nvCxnSpPr>
        <p:spPr>
          <a:xfrm>
            <a:off x="4605846" y="2982087"/>
            <a:ext cx="0" cy="12635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Straight Connector 399"/>
          <p:cNvCxnSpPr/>
          <p:nvPr/>
        </p:nvCxnSpPr>
        <p:spPr>
          <a:xfrm>
            <a:off x="6244476" y="2982087"/>
            <a:ext cx="0" cy="12635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Straight Connector 367"/>
          <p:cNvCxnSpPr>
            <a:stCxn id="28770" idx="1"/>
            <a:endCxn id="29002" idx="0"/>
          </p:cNvCxnSpPr>
          <p:nvPr/>
        </p:nvCxnSpPr>
        <p:spPr>
          <a:xfrm>
            <a:off x="5066220" y="3168777"/>
            <a:ext cx="37147" cy="12205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3" name="Straight Connector 402"/>
          <p:cNvCxnSpPr/>
          <p:nvPr/>
        </p:nvCxnSpPr>
        <p:spPr>
          <a:xfrm>
            <a:off x="5774245" y="3168777"/>
            <a:ext cx="14287" cy="12205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8" name="Group 447"/>
          <p:cNvGrpSpPr/>
          <p:nvPr/>
        </p:nvGrpSpPr>
        <p:grpSpPr>
          <a:xfrm>
            <a:off x="444500" y="2331720"/>
            <a:ext cx="3213100" cy="2355850"/>
            <a:chOff x="5445125" y="3749675"/>
            <a:chExt cx="3213100" cy="2355850"/>
          </a:xfrm>
        </p:grpSpPr>
        <p:sp>
          <p:nvSpPr>
            <p:cNvPr id="449" name="Text Box 5"/>
            <p:cNvSpPr txBox="1">
              <a:spLocks noChangeArrowheads="1"/>
            </p:cNvSpPr>
            <p:nvPr/>
          </p:nvSpPr>
          <p:spPr bwMode="auto">
            <a:xfrm>
              <a:off x="6562725" y="3997325"/>
              <a:ext cx="2159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/>
                <a:t>A</a:t>
              </a:r>
            </a:p>
          </p:txBody>
        </p:sp>
        <p:sp>
          <p:nvSpPr>
            <p:cNvPr id="450" name="Oval 6"/>
            <p:cNvSpPr>
              <a:spLocks noChangeArrowheads="1"/>
            </p:cNvSpPr>
            <p:nvPr/>
          </p:nvSpPr>
          <p:spPr bwMode="auto">
            <a:xfrm>
              <a:off x="6411913" y="4117975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" name="Rectangle 7"/>
            <p:cNvSpPr>
              <a:spLocks noChangeArrowheads="1"/>
            </p:cNvSpPr>
            <p:nvPr/>
          </p:nvSpPr>
          <p:spPr bwMode="auto">
            <a:xfrm>
              <a:off x="5451475" y="3838575"/>
              <a:ext cx="1749425" cy="114617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" name="Text Box 8"/>
            <p:cNvSpPr txBox="1">
              <a:spLocks noChangeArrowheads="1"/>
            </p:cNvSpPr>
            <p:nvPr/>
          </p:nvSpPr>
          <p:spPr bwMode="auto">
            <a:xfrm>
              <a:off x="6257925" y="3844925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dirty="0">
                  <a:latin typeface="Times New Roman" pitchFamily="18" charset="0"/>
                </a:rPr>
                <a:t>A</a:t>
              </a:r>
              <a:r>
                <a:rPr lang="en-US" baseline="-25000" dirty="0">
                  <a:latin typeface="Times New Roman" pitchFamily="18" charset="0"/>
                </a:rPr>
                <a:t>2</a:t>
              </a:r>
            </a:p>
          </p:txBody>
        </p:sp>
        <p:sp>
          <p:nvSpPr>
            <p:cNvPr id="453" name="Text Box 9"/>
            <p:cNvSpPr txBox="1">
              <a:spLocks noChangeArrowheads="1"/>
            </p:cNvSpPr>
            <p:nvPr/>
          </p:nvSpPr>
          <p:spPr bwMode="auto">
            <a:xfrm>
              <a:off x="5492750" y="4702175"/>
              <a:ext cx="3048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x</a:t>
              </a:r>
              <a:endParaRPr lang="en-US" baseline="-25000">
                <a:latin typeface="Times New Roman" pitchFamily="18" charset="0"/>
              </a:endParaRPr>
            </a:p>
          </p:txBody>
        </p:sp>
        <p:sp>
          <p:nvSpPr>
            <p:cNvPr id="454" name="Text Box 10"/>
            <p:cNvSpPr txBox="1">
              <a:spLocks noChangeArrowheads="1"/>
            </p:cNvSpPr>
            <p:nvPr/>
          </p:nvSpPr>
          <p:spPr bwMode="auto">
            <a:xfrm>
              <a:off x="6327775" y="4675188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A</a:t>
              </a:r>
              <a:r>
                <a:rPr lang="en-US" baseline="-25000">
                  <a:latin typeface="Times New Roman" pitchFamily="18" charset="0"/>
                </a:rPr>
                <a:t>x</a:t>
              </a:r>
            </a:p>
          </p:txBody>
        </p:sp>
        <p:sp>
          <p:nvSpPr>
            <p:cNvPr id="455" name="Rectangle 11"/>
            <p:cNvSpPr>
              <a:spLocks noChangeArrowheads="1"/>
            </p:cNvSpPr>
            <p:nvPr/>
          </p:nvSpPr>
          <p:spPr bwMode="auto">
            <a:xfrm>
              <a:off x="5453063" y="4992688"/>
              <a:ext cx="1744662" cy="1109662"/>
            </a:xfrm>
            <a:prstGeom prst="rect">
              <a:avLst/>
            </a:prstGeom>
            <a:solidFill>
              <a:srgbClr val="92D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6" name="Line 12"/>
            <p:cNvSpPr>
              <a:spLocks noChangeShapeType="1"/>
            </p:cNvSpPr>
            <p:nvPr/>
          </p:nvSpPr>
          <p:spPr bwMode="auto">
            <a:xfrm flipV="1">
              <a:off x="6257925" y="4149725"/>
              <a:ext cx="0" cy="1447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" name="Text Box 13"/>
            <p:cNvSpPr txBox="1">
              <a:spLocks noChangeArrowheads="1"/>
            </p:cNvSpPr>
            <p:nvPr/>
          </p:nvSpPr>
          <p:spPr bwMode="auto">
            <a:xfrm>
              <a:off x="6162675" y="5583238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dirty="0">
                  <a:latin typeface="Times New Roman" pitchFamily="18" charset="0"/>
                </a:rPr>
                <a:t>A</a:t>
              </a:r>
              <a:r>
                <a:rPr lang="en-US" baseline="-25000" dirty="0">
                  <a:latin typeface="Times New Roman" pitchFamily="18" charset="0"/>
                </a:rPr>
                <a:t>1</a:t>
              </a:r>
            </a:p>
          </p:txBody>
        </p:sp>
        <p:sp>
          <p:nvSpPr>
            <p:cNvPr id="459" name="Rectangle 54"/>
            <p:cNvSpPr>
              <a:spLocks noChangeArrowheads="1"/>
            </p:cNvSpPr>
            <p:nvPr/>
          </p:nvSpPr>
          <p:spPr bwMode="auto">
            <a:xfrm>
              <a:off x="7197725" y="3838575"/>
              <a:ext cx="1412875" cy="1157288"/>
            </a:xfrm>
            <a:prstGeom prst="rect">
              <a:avLst/>
            </a:prstGeom>
            <a:solidFill>
              <a:schemeClr val="accent2">
                <a:alpha val="32156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" name="Rectangle 55"/>
            <p:cNvSpPr>
              <a:spLocks noChangeArrowheads="1"/>
            </p:cNvSpPr>
            <p:nvPr/>
          </p:nvSpPr>
          <p:spPr bwMode="auto">
            <a:xfrm>
              <a:off x="7200900" y="4976813"/>
              <a:ext cx="1411288" cy="1125537"/>
            </a:xfrm>
            <a:prstGeom prst="rect">
              <a:avLst/>
            </a:prstGeom>
            <a:solidFill>
              <a:srgbClr val="CC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" name="Text Box 56"/>
            <p:cNvSpPr txBox="1">
              <a:spLocks noChangeArrowheads="1"/>
            </p:cNvSpPr>
            <p:nvPr/>
          </p:nvSpPr>
          <p:spPr bwMode="auto">
            <a:xfrm>
              <a:off x="5499100" y="3875088"/>
              <a:ext cx="3048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600" dirty="0">
                  <a:latin typeface="Times New Roman" pitchFamily="18" charset="0"/>
                </a:rPr>
                <a:t>P</a:t>
              </a:r>
              <a:r>
                <a:rPr lang="en-US" sz="1600" baseline="-25000" dirty="0">
                  <a:latin typeface="Times New Roman" pitchFamily="18" charset="0"/>
                  <a:cs typeface="Arial" charset="0"/>
                </a:rPr>
                <a:t>2</a:t>
              </a:r>
              <a:endParaRPr lang="el-GR" sz="1600" baseline="-25000" dirty="0"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462" name="Text Box 57"/>
            <p:cNvSpPr txBox="1">
              <a:spLocks noChangeArrowheads="1"/>
            </p:cNvSpPr>
            <p:nvPr/>
          </p:nvSpPr>
          <p:spPr bwMode="auto">
            <a:xfrm>
              <a:off x="8353425" y="3841750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P</a:t>
              </a:r>
              <a:r>
                <a:rPr lang="en-US" baseline="-25000">
                  <a:latin typeface="Times New Roman" pitchFamily="18" charset="0"/>
                  <a:cs typeface="Arial" charset="0"/>
                </a:rPr>
                <a:t>3</a:t>
              </a:r>
              <a:endParaRPr lang="el-GR" baseline="-25000"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463" name="Text Box 58"/>
            <p:cNvSpPr txBox="1">
              <a:spLocks noChangeArrowheads="1"/>
            </p:cNvSpPr>
            <p:nvPr/>
          </p:nvSpPr>
          <p:spPr bwMode="auto">
            <a:xfrm>
              <a:off x="5483225" y="5778500"/>
              <a:ext cx="3048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600" dirty="0">
                  <a:latin typeface="Times New Roman" pitchFamily="18" charset="0"/>
                </a:rPr>
                <a:t>P1</a:t>
              </a:r>
              <a:endParaRPr lang="el-GR" sz="1600" baseline="-25000" dirty="0"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464" name="Line 59"/>
            <p:cNvSpPr>
              <a:spLocks noChangeShapeType="1"/>
            </p:cNvSpPr>
            <p:nvPr/>
          </p:nvSpPr>
          <p:spPr bwMode="auto">
            <a:xfrm>
              <a:off x="6257925" y="5597525"/>
              <a:ext cx="939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Line 60"/>
            <p:cNvSpPr>
              <a:spLocks noChangeShapeType="1"/>
            </p:cNvSpPr>
            <p:nvPr/>
          </p:nvSpPr>
          <p:spPr bwMode="auto">
            <a:xfrm>
              <a:off x="7197725" y="3838575"/>
              <a:ext cx="0" cy="22669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Line 61"/>
            <p:cNvSpPr>
              <a:spLocks noChangeShapeType="1"/>
            </p:cNvSpPr>
            <p:nvPr/>
          </p:nvSpPr>
          <p:spPr bwMode="auto">
            <a:xfrm>
              <a:off x="5445125" y="4987925"/>
              <a:ext cx="31718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Line 62"/>
            <p:cNvSpPr>
              <a:spLocks noChangeShapeType="1"/>
            </p:cNvSpPr>
            <p:nvPr/>
          </p:nvSpPr>
          <p:spPr bwMode="auto">
            <a:xfrm>
              <a:off x="6257925" y="4156075"/>
              <a:ext cx="15367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Freeform 63"/>
            <p:cNvSpPr>
              <a:spLocks/>
            </p:cNvSpPr>
            <p:nvPr/>
          </p:nvSpPr>
          <p:spPr bwMode="auto">
            <a:xfrm>
              <a:off x="7199313" y="4983163"/>
              <a:ext cx="623887" cy="614362"/>
            </a:xfrm>
            <a:custGeom>
              <a:avLst/>
              <a:gdLst>
                <a:gd name="T0" fmla="*/ 0 w 375"/>
                <a:gd name="T1" fmla="*/ 2147483647 h 387"/>
                <a:gd name="T2" fmla="*/ 2147483647 w 375"/>
                <a:gd name="T3" fmla="*/ 2147483647 h 387"/>
                <a:gd name="T4" fmla="*/ 2147483647 w 375"/>
                <a:gd name="T5" fmla="*/ 2147483647 h 387"/>
                <a:gd name="T6" fmla="*/ 2147483647 w 375"/>
                <a:gd name="T7" fmla="*/ 2147483647 h 387"/>
                <a:gd name="T8" fmla="*/ 2147483647 w 375"/>
                <a:gd name="T9" fmla="*/ 2147483647 h 387"/>
                <a:gd name="T10" fmla="*/ 2147483647 w 375"/>
                <a:gd name="T11" fmla="*/ 2147483647 h 387"/>
                <a:gd name="T12" fmla="*/ 2147483647 w 375"/>
                <a:gd name="T13" fmla="*/ 0 h 3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387">
                  <a:moveTo>
                    <a:pt x="0" y="387"/>
                  </a:moveTo>
                  <a:cubicBezTo>
                    <a:pt x="12" y="385"/>
                    <a:pt x="48" y="382"/>
                    <a:pt x="75" y="375"/>
                  </a:cubicBezTo>
                  <a:cubicBezTo>
                    <a:pt x="102" y="368"/>
                    <a:pt x="135" y="360"/>
                    <a:pt x="162" y="347"/>
                  </a:cubicBezTo>
                  <a:cubicBezTo>
                    <a:pt x="189" y="334"/>
                    <a:pt x="213" y="319"/>
                    <a:pt x="237" y="297"/>
                  </a:cubicBezTo>
                  <a:cubicBezTo>
                    <a:pt x="262" y="276"/>
                    <a:pt x="291" y="243"/>
                    <a:pt x="310" y="214"/>
                  </a:cubicBezTo>
                  <a:cubicBezTo>
                    <a:pt x="329" y="185"/>
                    <a:pt x="343" y="159"/>
                    <a:pt x="354" y="123"/>
                  </a:cubicBezTo>
                  <a:cubicBezTo>
                    <a:pt x="365" y="87"/>
                    <a:pt x="371" y="26"/>
                    <a:pt x="375" y="0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" name="Line 64"/>
            <p:cNvSpPr>
              <a:spLocks noChangeShapeType="1"/>
            </p:cNvSpPr>
            <p:nvPr/>
          </p:nvSpPr>
          <p:spPr bwMode="auto">
            <a:xfrm flipV="1">
              <a:off x="7808913" y="4154488"/>
              <a:ext cx="0" cy="8334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" name="Text Box 65"/>
            <p:cNvSpPr txBox="1">
              <a:spLocks noChangeArrowheads="1"/>
            </p:cNvSpPr>
            <p:nvPr/>
          </p:nvSpPr>
          <p:spPr bwMode="auto">
            <a:xfrm>
              <a:off x="7572375" y="3835400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A</a:t>
              </a:r>
              <a:r>
                <a:rPr lang="en-US" baseline="-25000">
                  <a:latin typeface="Times New Roman" pitchFamily="18" charset="0"/>
                </a:rPr>
                <a:t>3</a:t>
              </a:r>
            </a:p>
          </p:txBody>
        </p:sp>
        <p:sp>
          <p:nvSpPr>
            <p:cNvPr id="471" name="Text Box 66"/>
            <p:cNvSpPr txBox="1">
              <a:spLocks noChangeArrowheads="1"/>
            </p:cNvSpPr>
            <p:nvPr/>
          </p:nvSpPr>
          <p:spPr bwMode="auto">
            <a:xfrm>
              <a:off x="7045325" y="3749675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z</a:t>
              </a:r>
              <a:endParaRPr lang="en-US" baseline="-25000">
                <a:latin typeface="Times New Roman" pitchFamily="18" charset="0"/>
              </a:endParaRPr>
            </a:p>
          </p:txBody>
        </p:sp>
        <p:sp>
          <p:nvSpPr>
            <p:cNvPr id="472" name="Text Box 67"/>
            <p:cNvSpPr txBox="1">
              <a:spLocks noChangeArrowheads="1"/>
            </p:cNvSpPr>
            <p:nvPr/>
          </p:nvSpPr>
          <p:spPr bwMode="auto">
            <a:xfrm>
              <a:off x="7245350" y="5811838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y</a:t>
              </a:r>
              <a:endParaRPr lang="en-US" baseline="-25000">
                <a:latin typeface="Times New Roman" pitchFamily="18" charset="0"/>
              </a:endParaRPr>
            </a:p>
          </p:txBody>
        </p:sp>
        <p:sp>
          <p:nvSpPr>
            <p:cNvPr id="473" name="Text Box 68"/>
            <p:cNvSpPr txBox="1">
              <a:spLocks noChangeArrowheads="1"/>
            </p:cNvSpPr>
            <p:nvPr/>
          </p:nvSpPr>
          <p:spPr bwMode="auto">
            <a:xfrm>
              <a:off x="8102600" y="4940300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y</a:t>
              </a:r>
              <a:endParaRPr lang="en-US" baseline="-25000">
                <a:latin typeface="Times New Roman" pitchFamily="18" charset="0"/>
              </a:endParaRPr>
            </a:p>
          </p:txBody>
        </p:sp>
        <p:sp>
          <p:nvSpPr>
            <p:cNvPr id="474" name="Text Box 69"/>
            <p:cNvSpPr txBox="1">
              <a:spLocks noChangeArrowheads="1"/>
            </p:cNvSpPr>
            <p:nvPr/>
          </p:nvSpPr>
          <p:spPr bwMode="auto">
            <a:xfrm>
              <a:off x="7246938" y="4718050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O</a:t>
              </a:r>
              <a:endParaRPr lang="en-US" baseline="-25000">
                <a:latin typeface="Times New Roman" pitchFamily="18" charset="0"/>
              </a:endParaRPr>
            </a:p>
          </p:txBody>
        </p:sp>
        <p:sp>
          <p:nvSpPr>
            <p:cNvPr id="475" name="Text Box 70"/>
            <p:cNvSpPr txBox="1">
              <a:spLocks noChangeArrowheads="1"/>
            </p:cNvSpPr>
            <p:nvPr/>
          </p:nvSpPr>
          <p:spPr bwMode="auto">
            <a:xfrm>
              <a:off x="7229475" y="4135438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A</a:t>
              </a:r>
              <a:r>
                <a:rPr lang="en-US" baseline="-25000">
                  <a:latin typeface="Times New Roman" pitchFamily="18" charset="0"/>
                </a:rPr>
                <a:t>z</a:t>
              </a:r>
            </a:p>
          </p:txBody>
        </p:sp>
        <p:sp>
          <p:nvSpPr>
            <p:cNvPr id="476" name="Text Box 71"/>
            <p:cNvSpPr txBox="1">
              <a:spLocks noChangeArrowheads="1"/>
            </p:cNvSpPr>
            <p:nvPr/>
          </p:nvSpPr>
          <p:spPr bwMode="auto">
            <a:xfrm>
              <a:off x="7842250" y="4678363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A</a:t>
              </a:r>
              <a:r>
                <a:rPr lang="en-US" baseline="-25000">
                  <a:latin typeface="Times New Roman" pitchFamily="18" charset="0"/>
                </a:rPr>
                <a:t>y</a:t>
              </a:r>
            </a:p>
          </p:txBody>
        </p:sp>
        <p:sp>
          <p:nvSpPr>
            <p:cNvPr id="477" name="Text Box 72"/>
            <p:cNvSpPr txBox="1">
              <a:spLocks noChangeArrowheads="1"/>
            </p:cNvSpPr>
            <p:nvPr/>
          </p:nvSpPr>
          <p:spPr bwMode="auto">
            <a:xfrm>
              <a:off x="7250113" y="5246688"/>
              <a:ext cx="304800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>
                  <a:latin typeface="Times New Roman" pitchFamily="18" charset="0"/>
                </a:rPr>
                <a:t>A</a:t>
              </a:r>
              <a:r>
                <a:rPr lang="en-US" baseline="-25000">
                  <a:latin typeface="Times New Roman" pitchFamily="18" charset="0"/>
                </a:rPr>
                <a:t>y</a:t>
              </a:r>
            </a:p>
          </p:txBody>
        </p:sp>
        <p:sp>
          <p:nvSpPr>
            <p:cNvPr id="478" name="Oval 73"/>
            <p:cNvSpPr>
              <a:spLocks noChangeArrowheads="1"/>
            </p:cNvSpPr>
            <p:nvPr/>
          </p:nvSpPr>
          <p:spPr bwMode="auto">
            <a:xfrm>
              <a:off x="7780338" y="4121150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" name="Oval 74"/>
            <p:cNvSpPr>
              <a:spLocks noChangeArrowheads="1"/>
            </p:cNvSpPr>
            <p:nvPr/>
          </p:nvSpPr>
          <p:spPr bwMode="auto">
            <a:xfrm>
              <a:off x="7780338" y="4949825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" name="Line 90"/>
            <p:cNvSpPr>
              <a:spLocks noChangeShapeType="1"/>
            </p:cNvSpPr>
            <p:nvPr/>
          </p:nvSpPr>
          <p:spPr bwMode="auto">
            <a:xfrm>
              <a:off x="6254750" y="4152900"/>
              <a:ext cx="939800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Line 91"/>
            <p:cNvSpPr>
              <a:spLocks noChangeShapeType="1"/>
            </p:cNvSpPr>
            <p:nvPr/>
          </p:nvSpPr>
          <p:spPr bwMode="auto">
            <a:xfrm>
              <a:off x="6261100" y="4984750"/>
              <a:ext cx="939800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" name="Line 92"/>
            <p:cNvSpPr>
              <a:spLocks noChangeShapeType="1"/>
            </p:cNvSpPr>
            <p:nvPr/>
          </p:nvSpPr>
          <p:spPr bwMode="auto">
            <a:xfrm>
              <a:off x="6273800" y="5600700"/>
              <a:ext cx="939800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" name="Oval 93"/>
            <p:cNvSpPr>
              <a:spLocks noChangeArrowheads="1"/>
            </p:cNvSpPr>
            <p:nvPr/>
          </p:nvSpPr>
          <p:spPr bwMode="auto">
            <a:xfrm>
              <a:off x="6218238" y="4116388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Oval 94"/>
            <p:cNvSpPr>
              <a:spLocks noChangeArrowheads="1"/>
            </p:cNvSpPr>
            <p:nvPr/>
          </p:nvSpPr>
          <p:spPr bwMode="auto">
            <a:xfrm>
              <a:off x="7156450" y="4121150"/>
              <a:ext cx="74613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Oval 95"/>
            <p:cNvSpPr>
              <a:spLocks noChangeArrowheads="1"/>
            </p:cNvSpPr>
            <p:nvPr/>
          </p:nvSpPr>
          <p:spPr bwMode="auto">
            <a:xfrm>
              <a:off x="6218238" y="4935538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Oval 96"/>
            <p:cNvSpPr>
              <a:spLocks noChangeArrowheads="1"/>
            </p:cNvSpPr>
            <p:nvPr/>
          </p:nvSpPr>
          <p:spPr bwMode="auto">
            <a:xfrm>
              <a:off x="7158038" y="4929188"/>
              <a:ext cx="74612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Oval 97"/>
            <p:cNvSpPr>
              <a:spLocks noChangeArrowheads="1"/>
            </p:cNvSpPr>
            <p:nvPr/>
          </p:nvSpPr>
          <p:spPr bwMode="auto">
            <a:xfrm>
              <a:off x="6223000" y="5549900"/>
              <a:ext cx="74613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Oval 98"/>
            <p:cNvSpPr>
              <a:spLocks noChangeArrowheads="1"/>
            </p:cNvSpPr>
            <p:nvPr/>
          </p:nvSpPr>
          <p:spPr bwMode="auto">
            <a:xfrm>
              <a:off x="7165975" y="5554663"/>
              <a:ext cx="74613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401" name="Picture 400">
            <a:extLst>
              <a:ext uri="{FF2B5EF4-FFF2-40B4-BE49-F238E27FC236}">
                <a16:creationId xmlns:a16="http://schemas.microsoft.com/office/drawing/2014/main" id="{DA5C8C18-D101-476F-958B-1806585CF7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4364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28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28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28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28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"/>
                                        <p:tgtEl>
                                          <p:spTgt spid="28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000"/>
                                        <p:tgtEl>
                                          <p:spTgt spid="28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1500"/>
                                        <p:tgtEl>
                                          <p:spTgt spid="28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1500"/>
                                        <p:tgtEl>
                                          <p:spTgt spid="28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2000"/>
                                        <p:tgtEl>
                                          <p:spTgt spid="289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6" dur="1500"/>
                                        <p:tgtEl>
                                          <p:spTgt spid="28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1500"/>
                                        <p:tgtEl>
                                          <p:spTgt spid="28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3000"/>
                                        <p:tgtEl>
                                          <p:spTgt spid="28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2000"/>
                                        <p:tgtEl>
                                          <p:spTgt spid="28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2000"/>
                                        <p:tgtEl>
                                          <p:spTgt spid="28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20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2000"/>
                                        <p:tgtEl>
                                          <p:spTgt spid="289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 nodeType="clickPar">
                      <p:stCondLst>
                        <p:cond delay="indefinite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2" dur="2000"/>
                                        <p:tgtEl>
                                          <p:spTgt spid="28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</p:stCondLst>
                      <p:childTnLst>
                        <p:par>
                          <p:cTn id="1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2000"/>
                                        <p:tgtEl>
                                          <p:spTgt spid="28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 nodeType="clickPar">
                      <p:stCondLst>
                        <p:cond delay="indefinite"/>
                      </p:stCondLst>
                      <p:childTnLst>
                        <p:par>
                          <p:cTn id="1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2000"/>
                                        <p:tgtEl>
                                          <p:spTgt spid="28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 nodeType="clickPar">
                      <p:stCondLst>
                        <p:cond delay="indefinite"/>
                      </p:stCondLst>
                      <p:childTnLst>
                        <p:par>
                          <p:cTn id="1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2" dur="2000"/>
                                        <p:tgtEl>
                                          <p:spTgt spid="28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6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2000"/>
                                        <p:tgtEl>
                                          <p:spTgt spid="28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 nodeType="clickPar">
                      <p:stCondLst>
                        <p:cond delay="indefinite"/>
                      </p:stCondLst>
                      <p:childTnLst>
                        <p:par>
                          <p:cTn id="1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2000"/>
                                        <p:tgtEl>
                                          <p:spTgt spid="28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6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2000"/>
                                        <p:tgtEl>
                                          <p:spTgt spid="28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2000"/>
                                        <p:tgtEl>
                                          <p:spTgt spid="28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 nodeType="clickPar">
                      <p:stCondLst>
                        <p:cond delay="indefinite"/>
                      </p:stCondLst>
                      <p:childTnLst>
                        <p:par>
                          <p:cTn id="1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6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4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6" fill="hold">
                      <p:stCondLst>
                        <p:cond delay="indefinite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0" dur="2000"/>
                                        <p:tgtEl>
                                          <p:spTgt spid="28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4" dur="2000"/>
                                        <p:tgtEl>
                                          <p:spTgt spid="28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8" dur="2000"/>
                                        <p:tgtEl>
                                          <p:spTgt spid="28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2" dur="2000"/>
                                        <p:tgtEl>
                                          <p:spTgt spid="28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 nodeType="clickPar">
                      <p:stCondLst>
                        <p:cond delay="indefinite"/>
                      </p:stCondLst>
                      <p:childTnLst>
                        <p:par>
                          <p:cTn id="2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1" dur="2000"/>
                                        <p:tgtEl>
                                          <p:spTgt spid="289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 nodeType="clickPar">
                      <p:stCondLst>
                        <p:cond delay="indefinite"/>
                      </p:stCondLst>
                      <p:childTnLst>
                        <p:par>
                          <p:cTn id="2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7" dur="2000"/>
                                        <p:tgtEl>
                                          <p:spTgt spid="28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2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5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 nodeType="clickPar">
                      <p:stCondLst>
                        <p:cond delay="indefinite"/>
                      </p:stCondLst>
                      <p:childTnLst>
                        <p:par>
                          <p:cTn id="2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0" dur="2000"/>
                                        <p:tgtEl>
                                          <p:spTgt spid="28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1" fill="hold">
                      <p:stCondLst>
                        <p:cond delay="indefinite"/>
                      </p:stCondLst>
                      <p:childTnLst>
                        <p:par>
                          <p:cTn id="262" fill="hold">
                            <p:stCondLst>
                              <p:cond delay="0"/>
                            </p:stCondLst>
                            <p:childTnLst>
                              <p:par>
                                <p:cTn id="2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5" dur="500"/>
                                        <p:tgtEl>
                                          <p:spTgt spid="29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8" dur="500"/>
                                        <p:tgtEl>
                                          <p:spTgt spid="29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1" dur="500"/>
                                        <p:tgtEl>
                                          <p:spTgt spid="29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6" dur="500"/>
                                        <p:tgtEl>
                                          <p:spTgt spid="29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9" dur="500"/>
                                        <p:tgtEl>
                                          <p:spTgt spid="29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2" dur="500"/>
                                        <p:tgtEl>
                                          <p:spTgt spid="29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 nodeType="clickPar">
                      <p:stCondLst>
                        <p:cond delay="indefinite"/>
                      </p:stCondLst>
                      <p:childTnLst>
                        <p:par>
                          <p:cTn id="2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7" dur="2000"/>
                                        <p:tgtEl>
                                          <p:spTgt spid="28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4" grpId="0" build="p"/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0" y="845693"/>
            <a:ext cx="4572000" cy="1208659"/>
          </a:xfrm>
          <a:noFill/>
        </p:spPr>
        <p:txBody>
          <a:bodyPr>
            <a:noAutofit/>
          </a:bodyPr>
          <a:lstStyle/>
          <a:p>
            <a:pPr marL="0" indent="0" algn="just" defTabSz="457200">
              <a:buNone/>
            </a:pPr>
            <a:r>
              <a:rPr lang="en-US" sz="220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5.2 Giao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khối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học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2200" dirty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bản</a:t>
            </a:r>
            <a:endParaRPr lang="en-US" sz="2200" dirty="0">
              <a:solidFill>
                <a:srgbClr val="FF33CC"/>
              </a:solidFill>
              <a:latin typeface="Times New Roman" pitchFamily="18" charset="0"/>
              <a:cs typeface="Times New Roman" pitchFamily="18" charset="0"/>
            </a:endParaRPr>
          </a:p>
          <a:p>
            <a:pPr marL="292100" lvl="1" indent="114300" algn="just" defTabSz="457200">
              <a:buFontTx/>
              <a:buChar char="•"/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Trụ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err="1">
                <a:latin typeface="Times New Roman" pitchFamily="18" charset="0"/>
                <a:cs typeface="Times New Roman" pitchFamily="18" charset="0"/>
              </a:rPr>
              <a:t>giao</a:t>
            </a:r>
            <a:r>
              <a:rPr lang="en-US" sz="2000">
                <a:latin typeface="Times New Roman" pitchFamily="18" charset="0"/>
                <a:cs typeface="Times New Roman" pitchFamily="18" charset="0"/>
              </a:rPr>
              <a:t> trụ</a:t>
            </a:r>
          </a:p>
          <a:p>
            <a:pPr marL="292100" lvl="1" indent="114300" algn="just" defTabSz="457200">
              <a:buFontTx/>
              <a:buChar char="•"/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 Trụ giao lăng trụ</a:t>
            </a:r>
            <a:endParaRPr lang="en-US" sz="2000" dirty="0">
              <a:solidFill>
                <a:srgbClr val="FF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9896" name="Group 1224"/>
          <p:cNvGrpSpPr>
            <a:grpSpLocks/>
          </p:cNvGrpSpPr>
          <p:nvPr/>
        </p:nvGrpSpPr>
        <p:grpSpPr bwMode="auto">
          <a:xfrm>
            <a:off x="346075" y="2451481"/>
            <a:ext cx="1423988" cy="715963"/>
            <a:chOff x="1447" y="1166"/>
            <a:chExt cx="897" cy="451"/>
          </a:xfrm>
        </p:grpSpPr>
        <p:grpSp>
          <p:nvGrpSpPr>
            <p:cNvPr id="29897" name="Group 1225"/>
            <p:cNvGrpSpPr>
              <a:grpSpLocks/>
            </p:cNvGrpSpPr>
            <p:nvPr/>
          </p:nvGrpSpPr>
          <p:grpSpPr bwMode="auto">
            <a:xfrm>
              <a:off x="2221" y="1311"/>
              <a:ext cx="123" cy="306"/>
              <a:chOff x="2221" y="1311"/>
              <a:chExt cx="123" cy="306"/>
            </a:xfrm>
          </p:grpSpPr>
          <p:sp>
            <p:nvSpPr>
              <p:cNvPr id="29898" name="Freeform 1226"/>
              <p:cNvSpPr>
                <a:spLocks/>
              </p:cNvSpPr>
              <p:nvPr/>
            </p:nvSpPr>
            <p:spPr bwMode="auto">
              <a:xfrm>
                <a:off x="2337" y="1614"/>
                <a:ext cx="6" cy="3"/>
              </a:xfrm>
              <a:custGeom>
                <a:avLst/>
                <a:gdLst>
                  <a:gd name="T0" fmla="*/ 26 w 53"/>
                  <a:gd name="T1" fmla="*/ 0 h 27"/>
                  <a:gd name="T2" fmla="*/ 53 w 53"/>
                  <a:gd name="T3" fmla="*/ 0 h 27"/>
                  <a:gd name="T4" fmla="*/ 52 w 53"/>
                  <a:gd name="T5" fmla="*/ 8 h 27"/>
                  <a:gd name="T6" fmla="*/ 48 w 53"/>
                  <a:gd name="T7" fmla="*/ 16 h 27"/>
                  <a:gd name="T8" fmla="*/ 43 w 53"/>
                  <a:gd name="T9" fmla="*/ 22 h 27"/>
                  <a:gd name="T10" fmla="*/ 35 w 53"/>
                  <a:gd name="T11" fmla="*/ 25 h 27"/>
                  <a:gd name="T12" fmla="*/ 26 w 53"/>
                  <a:gd name="T13" fmla="*/ 27 h 27"/>
                  <a:gd name="T14" fmla="*/ 19 w 53"/>
                  <a:gd name="T15" fmla="*/ 25 h 27"/>
                  <a:gd name="T16" fmla="*/ 11 w 53"/>
                  <a:gd name="T17" fmla="*/ 22 h 27"/>
                  <a:gd name="T18" fmla="*/ 5 w 53"/>
                  <a:gd name="T19" fmla="*/ 17 h 27"/>
                  <a:gd name="T20" fmla="*/ 1 w 53"/>
                  <a:gd name="T21" fmla="*/ 9 h 27"/>
                  <a:gd name="T22" fmla="*/ 0 w 53"/>
                  <a:gd name="T23" fmla="*/ 0 h 27"/>
                  <a:gd name="T24" fmla="*/ 26 w 53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27">
                    <a:moveTo>
                      <a:pt x="26" y="0"/>
                    </a:moveTo>
                    <a:lnTo>
                      <a:pt x="53" y="0"/>
                    </a:lnTo>
                    <a:lnTo>
                      <a:pt x="52" y="8"/>
                    </a:lnTo>
                    <a:lnTo>
                      <a:pt x="48" y="16"/>
                    </a:lnTo>
                    <a:lnTo>
                      <a:pt x="43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9" y="25"/>
                    </a:lnTo>
                    <a:lnTo>
                      <a:pt x="11" y="22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1227"/>
              <p:cNvSpPr>
                <a:spLocks/>
              </p:cNvSpPr>
              <p:nvPr/>
            </p:nvSpPr>
            <p:spPr bwMode="auto">
              <a:xfrm>
                <a:off x="2337" y="1614"/>
                <a:ext cx="6" cy="3"/>
              </a:xfrm>
              <a:custGeom>
                <a:avLst/>
                <a:gdLst>
                  <a:gd name="T0" fmla="*/ 53 w 53"/>
                  <a:gd name="T1" fmla="*/ 0 h 27"/>
                  <a:gd name="T2" fmla="*/ 52 w 53"/>
                  <a:gd name="T3" fmla="*/ 8 h 27"/>
                  <a:gd name="T4" fmla="*/ 48 w 53"/>
                  <a:gd name="T5" fmla="*/ 16 h 27"/>
                  <a:gd name="T6" fmla="*/ 43 w 53"/>
                  <a:gd name="T7" fmla="*/ 22 h 27"/>
                  <a:gd name="T8" fmla="*/ 35 w 53"/>
                  <a:gd name="T9" fmla="*/ 25 h 27"/>
                  <a:gd name="T10" fmla="*/ 26 w 53"/>
                  <a:gd name="T11" fmla="*/ 27 h 27"/>
                  <a:gd name="T12" fmla="*/ 19 w 53"/>
                  <a:gd name="T13" fmla="*/ 25 h 27"/>
                  <a:gd name="T14" fmla="*/ 11 w 53"/>
                  <a:gd name="T15" fmla="*/ 22 h 27"/>
                  <a:gd name="T16" fmla="*/ 5 w 53"/>
                  <a:gd name="T17" fmla="*/ 17 h 27"/>
                  <a:gd name="T18" fmla="*/ 1 w 53"/>
                  <a:gd name="T19" fmla="*/ 9 h 27"/>
                  <a:gd name="T20" fmla="*/ 0 w 53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27">
                    <a:moveTo>
                      <a:pt x="53" y="0"/>
                    </a:moveTo>
                    <a:lnTo>
                      <a:pt x="52" y="8"/>
                    </a:lnTo>
                    <a:lnTo>
                      <a:pt x="48" y="16"/>
                    </a:lnTo>
                    <a:lnTo>
                      <a:pt x="43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9" y="25"/>
                    </a:lnTo>
                    <a:lnTo>
                      <a:pt x="11" y="22"/>
                    </a:lnTo>
                    <a:lnTo>
                      <a:pt x="5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Freeform 1228"/>
              <p:cNvSpPr>
                <a:spLocks/>
              </p:cNvSpPr>
              <p:nvPr/>
            </p:nvSpPr>
            <p:spPr bwMode="auto">
              <a:xfrm>
                <a:off x="2337" y="1607"/>
                <a:ext cx="6" cy="7"/>
              </a:xfrm>
              <a:custGeom>
                <a:avLst/>
                <a:gdLst>
                  <a:gd name="T0" fmla="*/ 1 w 54"/>
                  <a:gd name="T1" fmla="*/ 58 h 58"/>
                  <a:gd name="T2" fmla="*/ 27 w 54"/>
                  <a:gd name="T3" fmla="*/ 58 h 58"/>
                  <a:gd name="T4" fmla="*/ 54 w 54"/>
                  <a:gd name="T5" fmla="*/ 58 h 58"/>
                  <a:gd name="T6" fmla="*/ 53 w 54"/>
                  <a:gd name="T7" fmla="*/ 0 h 58"/>
                  <a:gd name="T8" fmla="*/ 26 w 54"/>
                  <a:gd name="T9" fmla="*/ 0 h 58"/>
                  <a:gd name="T10" fmla="*/ 0 w 54"/>
                  <a:gd name="T11" fmla="*/ 0 h 58"/>
                  <a:gd name="T12" fmla="*/ 1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1" y="58"/>
                    </a:moveTo>
                    <a:lnTo>
                      <a:pt x="27" y="58"/>
                    </a:lnTo>
                    <a:lnTo>
                      <a:pt x="54" y="5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1" name="Freeform 1229"/>
              <p:cNvSpPr>
                <a:spLocks/>
              </p:cNvSpPr>
              <p:nvPr/>
            </p:nvSpPr>
            <p:spPr bwMode="auto">
              <a:xfrm>
                <a:off x="2337" y="1607"/>
                <a:ext cx="6" cy="7"/>
              </a:xfrm>
              <a:custGeom>
                <a:avLst/>
                <a:gdLst>
                  <a:gd name="T0" fmla="*/ 1 w 54"/>
                  <a:gd name="T1" fmla="*/ 58 h 58"/>
                  <a:gd name="T2" fmla="*/ 27 w 54"/>
                  <a:gd name="T3" fmla="*/ 58 h 58"/>
                  <a:gd name="T4" fmla="*/ 54 w 54"/>
                  <a:gd name="T5" fmla="*/ 58 h 58"/>
                  <a:gd name="T6" fmla="*/ 53 w 54"/>
                  <a:gd name="T7" fmla="*/ 0 h 58"/>
                  <a:gd name="T8" fmla="*/ 26 w 54"/>
                  <a:gd name="T9" fmla="*/ 0 h 58"/>
                  <a:gd name="T10" fmla="*/ 0 w 54"/>
                  <a:gd name="T11" fmla="*/ 0 h 58"/>
                  <a:gd name="T12" fmla="*/ 1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1" y="58"/>
                    </a:moveTo>
                    <a:lnTo>
                      <a:pt x="27" y="58"/>
                    </a:lnTo>
                    <a:lnTo>
                      <a:pt x="54" y="5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Rectangle 1230"/>
              <p:cNvSpPr>
                <a:spLocks noChangeArrowheads="1"/>
              </p:cNvSpPr>
              <p:nvPr/>
            </p:nvSpPr>
            <p:spPr bwMode="auto">
              <a:xfrm>
                <a:off x="2340" y="1607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Line 1231"/>
              <p:cNvSpPr>
                <a:spLocks noChangeShapeType="1"/>
              </p:cNvSpPr>
              <p:nvPr/>
            </p:nvSpPr>
            <p:spPr bwMode="auto">
              <a:xfrm>
                <a:off x="2343" y="16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Freeform 1232"/>
              <p:cNvSpPr>
                <a:spLocks/>
              </p:cNvSpPr>
              <p:nvPr/>
            </p:nvSpPr>
            <p:spPr bwMode="auto">
              <a:xfrm>
                <a:off x="2337" y="1601"/>
                <a:ext cx="6" cy="6"/>
              </a:xfrm>
              <a:custGeom>
                <a:avLst/>
                <a:gdLst>
                  <a:gd name="T0" fmla="*/ 1 w 54"/>
                  <a:gd name="T1" fmla="*/ 58 h 58"/>
                  <a:gd name="T2" fmla="*/ 27 w 54"/>
                  <a:gd name="T3" fmla="*/ 58 h 58"/>
                  <a:gd name="T4" fmla="*/ 54 w 54"/>
                  <a:gd name="T5" fmla="*/ 58 h 58"/>
                  <a:gd name="T6" fmla="*/ 53 w 54"/>
                  <a:gd name="T7" fmla="*/ 0 h 58"/>
                  <a:gd name="T8" fmla="*/ 26 w 54"/>
                  <a:gd name="T9" fmla="*/ 0 h 58"/>
                  <a:gd name="T10" fmla="*/ 0 w 54"/>
                  <a:gd name="T11" fmla="*/ 0 h 58"/>
                  <a:gd name="T12" fmla="*/ 1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1" y="58"/>
                    </a:moveTo>
                    <a:lnTo>
                      <a:pt x="27" y="58"/>
                    </a:lnTo>
                    <a:lnTo>
                      <a:pt x="54" y="5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5" name="Freeform 1233"/>
              <p:cNvSpPr>
                <a:spLocks/>
              </p:cNvSpPr>
              <p:nvPr/>
            </p:nvSpPr>
            <p:spPr bwMode="auto">
              <a:xfrm>
                <a:off x="2337" y="1601"/>
                <a:ext cx="6" cy="6"/>
              </a:xfrm>
              <a:custGeom>
                <a:avLst/>
                <a:gdLst>
                  <a:gd name="T0" fmla="*/ 1 w 54"/>
                  <a:gd name="T1" fmla="*/ 58 h 58"/>
                  <a:gd name="T2" fmla="*/ 27 w 54"/>
                  <a:gd name="T3" fmla="*/ 58 h 58"/>
                  <a:gd name="T4" fmla="*/ 54 w 54"/>
                  <a:gd name="T5" fmla="*/ 58 h 58"/>
                  <a:gd name="T6" fmla="*/ 53 w 54"/>
                  <a:gd name="T7" fmla="*/ 0 h 58"/>
                  <a:gd name="T8" fmla="*/ 26 w 54"/>
                  <a:gd name="T9" fmla="*/ 0 h 58"/>
                  <a:gd name="T10" fmla="*/ 0 w 54"/>
                  <a:gd name="T11" fmla="*/ 0 h 58"/>
                  <a:gd name="T12" fmla="*/ 1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1" y="58"/>
                    </a:moveTo>
                    <a:lnTo>
                      <a:pt x="27" y="58"/>
                    </a:lnTo>
                    <a:lnTo>
                      <a:pt x="54" y="5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1234"/>
              <p:cNvSpPr>
                <a:spLocks/>
              </p:cNvSpPr>
              <p:nvPr/>
            </p:nvSpPr>
            <p:spPr bwMode="auto">
              <a:xfrm>
                <a:off x="2339" y="1601"/>
                <a:ext cx="3" cy="1"/>
              </a:xfrm>
              <a:custGeom>
                <a:avLst/>
                <a:gdLst>
                  <a:gd name="T0" fmla="*/ 0 w 27"/>
                  <a:gd name="T1" fmla="*/ 1 h 1"/>
                  <a:gd name="T2" fmla="*/ 27 w 27"/>
                  <a:gd name="T3" fmla="*/ 1 h 1"/>
                  <a:gd name="T4" fmla="*/ 27 w 27"/>
                  <a:gd name="T5" fmla="*/ 0 h 1"/>
                  <a:gd name="T6" fmla="*/ 0 w 2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">
                    <a:moveTo>
                      <a:pt x="0" y="1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Line 1235"/>
              <p:cNvSpPr>
                <a:spLocks noChangeShapeType="1"/>
              </p:cNvSpPr>
              <p:nvPr/>
            </p:nvSpPr>
            <p:spPr bwMode="auto">
              <a:xfrm flipV="1">
                <a:off x="2342" y="16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1236"/>
              <p:cNvSpPr>
                <a:spLocks/>
              </p:cNvSpPr>
              <p:nvPr/>
            </p:nvSpPr>
            <p:spPr bwMode="auto">
              <a:xfrm>
                <a:off x="2336" y="1594"/>
                <a:ext cx="6" cy="7"/>
              </a:xfrm>
              <a:custGeom>
                <a:avLst/>
                <a:gdLst>
                  <a:gd name="T0" fmla="*/ 2 w 55"/>
                  <a:gd name="T1" fmla="*/ 60 h 60"/>
                  <a:gd name="T2" fmla="*/ 28 w 55"/>
                  <a:gd name="T3" fmla="*/ 59 h 60"/>
                  <a:gd name="T4" fmla="*/ 55 w 55"/>
                  <a:gd name="T5" fmla="*/ 58 h 60"/>
                  <a:gd name="T6" fmla="*/ 52 w 55"/>
                  <a:gd name="T7" fmla="*/ 0 h 60"/>
                  <a:gd name="T8" fmla="*/ 26 w 55"/>
                  <a:gd name="T9" fmla="*/ 1 h 60"/>
                  <a:gd name="T10" fmla="*/ 0 w 55"/>
                  <a:gd name="T11" fmla="*/ 2 h 60"/>
                  <a:gd name="T12" fmla="*/ 2 w 5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0">
                    <a:moveTo>
                      <a:pt x="2" y="60"/>
                    </a:moveTo>
                    <a:lnTo>
                      <a:pt x="28" y="59"/>
                    </a:lnTo>
                    <a:lnTo>
                      <a:pt x="55" y="58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1237"/>
              <p:cNvSpPr>
                <a:spLocks/>
              </p:cNvSpPr>
              <p:nvPr/>
            </p:nvSpPr>
            <p:spPr bwMode="auto">
              <a:xfrm>
                <a:off x="2336" y="1594"/>
                <a:ext cx="6" cy="7"/>
              </a:xfrm>
              <a:custGeom>
                <a:avLst/>
                <a:gdLst>
                  <a:gd name="T0" fmla="*/ 2 w 55"/>
                  <a:gd name="T1" fmla="*/ 60 h 60"/>
                  <a:gd name="T2" fmla="*/ 28 w 55"/>
                  <a:gd name="T3" fmla="*/ 59 h 60"/>
                  <a:gd name="T4" fmla="*/ 55 w 55"/>
                  <a:gd name="T5" fmla="*/ 58 h 60"/>
                  <a:gd name="T6" fmla="*/ 52 w 55"/>
                  <a:gd name="T7" fmla="*/ 0 h 60"/>
                  <a:gd name="T8" fmla="*/ 26 w 55"/>
                  <a:gd name="T9" fmla="*/ 1 h 60"/>
                  <a:gd name="T10" fmla="*/ 0 w 55"/>
                  <a:gd name="T11" fmla="*/ 2 h 60"/>
                  <a:gd name="T12" fmla="*/ 2 w 5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0">
                    <a:moveTo>
                      <a:pt x="2" y="60"/>
                    </a:moveTo>
                    <a:lnTo>
                      <a:pt x="28" y="59"/>
                    </a:lnTo>
                    <a:lnTo>
                      <a:pt x="55" y="58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1238"/>
              <p:cNvSpPr>
                <a:spLocks/>
              </p:cNvSpPr>
              <p:nvPr/>
            </p:nvSpPr>
            <p:spPr bwMode="auto">
              <a:xfrm>
                <a:off x="2339" y="1594"/>
                <a:ext cx="3" cy="1"/>
              </a:xfrm>
              <a:custGeom>
                <a:avLst/>
                <a:gdLst>
                  <a:gd name="T0" fmla="*/ 0 w 26"/>
                  <a:gd name="T1" fmla="*/ 1 h 1"/>
                  <a:gd name="T2" fmla="*/ 26 w 26"/>
                  <a:gd name="T3" fmla="*/ 0 h 1"/>
                  <a:gd name="T4" fmla="*/ 26 w 26"/>
                  <a:gd name="T5" fmla="*/ 0 h 1"/>
                  <a:gd name="T6" fmla="*/ 0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0" y="1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Line 1239"/>
              <p:cNvSpPr>
                <a:spLocks noChangeShapeType="1"/>
              </p:cNvSpPr>
              <p:nvPr/>
            </p:nvSpPr>
            <p:spPr bwMode="auto">
              <a:xfrm>
                <a:off x="2342" y="15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2" name="Freeform 1240"/>
              <p:cNvSpPr>
                <a:spLocks/>
              </p:cNvSpPr>
              <p:nvPr/>
            </p:nvSpPr>
            <p:spPr bwMode="auto">
              <a:xfrm>
                <a:off x="2336" y="1588"/>
                <a:ext cx="6" cy="6"/>
              </a:xfrm>
              <a:custGeom>
                <a:avLst/>
                <a:gdLst>
                  <a:gd name="T0" fmla="*/ 4 w 56"/>
                  <a:gd name="T1" fmla="*/ 60 h 60"/>
                  <a:gd name="T2" fmla="*/ 30 w 56"/>
                  <a:gd name="T3" fmla="*/ 59 h 60"/>
                  <a:gd name="T4" fmla="*/ 56 w 56"/>
                  <a:gd name="T5" fmla="*/ 58 h 60"/>
                  <a:gd name="T6" fmla="*/ 53 w 56"/>
                  <a:gd name="T7" fmla="*/ 0 h 60"/>
                  <a:gd name="T8" fmla="*/ 27 w 56"/>
                  <a:gd name="T9" fmla="*/ 1 h 60"/>
                  <a:gd name="T10" fmla="*/ 0 w 56"/>
                  <a:gd name="T11" fmla="*/ 2 h 60"/>
                  <a:gd name="T12" fmla="*/ 4 w 5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4" y="60"/>
                    </a:moveTo>
                    <a:lnTo>
                      <a:pt x="30" y="59"/>
                    </a:lnTo>
                    <a:lnTo>
                      <a:pt x="56" y="58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4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1241"/>
              <p:cNvSpPr>
                <a:spLocks/>
              </p:cNvSpPr>
              <p:nvPr/>
            </p:nvSpPr>
            <p:spPr bwMode="auto">
              <a:xfrm>
                <a:off x="2336" y="1588"/>
                <a:ext cx="6" cy="6"/>
              </a:xfrm>
              <a:custGeom>
                <a:avLst/>
                <a:gdLst>
                  <a:gd name="T0" fmla="*/ 4 w 56"/>
                  <a:gd name="T1" fmla="*/ 60 h 60"/>
                  <a:gd name="T2" fmla="*/ 30 w 56"/>
                  <a:gd name="T3" fmla="*/ 59 h 60"/>
                  <a:gd name="T4" fmla="*/ 56 w 56"/>
                  <a:gd name="T5" fmla="*/ 58 h 60"/>
                  <a:gd name="T6" fmla="*/ 53 w 56"/>
                  <a:gd name="T7" fmla="*/ 0 h 60"/>
                  <a:gd name="T8" fmla="*/ 27 w 56"/>
                  <a:gd name="T9" fmla="*/ 1 h 60"/>
                  <a:gd name="T10" fmla="*/ 0 w 56"/>
                  <a:gd name="T11" fmla="*/ 2 h 60"/>
                  <a:gd name="T12" fmla="*/ 4 w 5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4" y="60"/>
                    </a:moveTo>
                    <a:lnTo>
                      <a:pt x="30" y="59"/>
                    </a:lnTo>
                    <a:lnTo>
                      <a:pt x="56" y="58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4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1242"/>
              <p:cNvSpPr>
                <a:spLocks/>
              </p:cNvSpPr>
              <p:nvPr/>
            </p:nvSpPr>
            <p:spPr bwMode="auto">
              <a:xfrm>
                <a:off x="2339" y="1588"/>
                <a:ext cx="3" cy="1"/>
              </a:xfrm>
              <a:custGeom>
                <a:avLst/>
                <a:gdLst>
                  <a:gd name="T0" fmla="*/ 0 w 26"/>
                  <a:gd name="T1" fmla="*/ 1 h 1"/>
                  <a:gd name="T2" fmla="*/ 26 w 26"/>
                  <a:gd name="T3" fmla="*/ 0 h 1"/>
                  <a:gd name="T4" fmla="*/ 26 w 26"/>
                  <a:gd name="T5" fmla="*/ 0 h 1"/>
                  <a:gd name="T6" fmla="*/ 0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0" y="1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Line 1243"/>
              <p:cNvSpPr>
                <a:spLocks noChangeShapeType="1"/>
              </p:cNvSpPr>
              <p:nvPr/>
            </p:nvSpPr>
            <p:spPr bwMode="auto">
              <a:xfrm>
                <a:off x="2342" y="1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1244"/>
              <p:cNvSpPr>
                <a:spLocks/>
              </p:cNvSpPr>
              <p:nvPr/>
            </p:nvSpPr>
            <p:spPr bwMode="auto">
              <a:xfrm>
                <a:off x="2336" y="1581"/>
                <a:ext cx="6" cy="7"/>
              </a:xfrm>
              <a:custGeom>
                <a:avLst/>
                <a:gdLst>
                  <a:gd name="T0" fmla="*/ 3 w 56"/>
                  <a:gd name="T1" fmla="*/ 60 h 60"/>
                  <a:gd name="T2" fmla="*/ 30 w 56"/>
                  <a:gd name="T3" fmla="*/ 59 h 60"/>
                  <a:gd name="T4" fmla="*/ 56 w 56"/>
                  <a:gd name="T5" fmla="*/ 58 h 60"/>
                  <a:gd name="T6" fmla="*/ 53 w 56"/>
                  <a:gd name="T7" fmla="*/ 0 h 60"/>
                  <a:gd name="T8" fmla="*/ 27 w 56"/>
                  <a:gd name="T9" fmla="*/ 1 h 60"/>
                  <a:gd name="T10" fmla="*/ 0 w 56"/>
                  <a:gd name="T11" fmla="*/ 2 h 60"/>
                  <a:gd name="T12" fmla="*/ 3 w 5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3" y="60"/>
                    </a:moveTo>
                    <a:lnTo>
                      <a:pt x="30" y="59"/>
                    </a:lnTo>
                    <a:lnTo>
                      <a:pt x="56" y="58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3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1245"/>
              <p:cNvSpPr>
                <a:spLocks/>
              </p:cNvSpPr>
              <p:nvPr/>
            </p:nvSpPr>
            <p:spPr bwMode="auto">
              <a:xfrm>
                <a:off x="2336" y="1581"/>
                <a:ext cx="6" cy="7"/>
              </a:xfrm>
              <a:custGeom>
                <a:avLst/>
                <a:gdLst>
                  <a:gd name="T0" fmla="*/ 3 w 56"/>
                  <a:gd name="T1" fmla="*/ 60 h 60"/>
                  <a:gd name="T2" fmla="*/ 30 w 56"/>
                  <a:gd name="T3" fmla="*/ 59 h 60"/>
                  <a:gd name="T4" fmla="*/ 56 w 56"/>
                  <a:gd name="T5" fmla="*/ 58 h 60"/>
                  <a:gd name="T6" fmla="*/ 53 w 56"/>
                  <a:gd name="T7" fmla="*/ 0 h 60"/>
                  <a:gd name="T8" fmla="*/ 27 w 56"/>
                  <a:gd name="T9" fmla="*/ 1 h 60"/>
                  <a:gd name="T10" fmla="*/ 0 w 56"/>
                  <a:gd name="T11" fmla="*/ 2 h 60"/>
                  <a:gd name="T12" fmla="*/ 3 w 5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3" y="60"/>
                    </a:moveTo>
                    <a:lnTo>
                      <a:pt x="30" y="59"/>
                    </a:lnTo>
                    <a:lnTo>
                      <a:pt x="56" y="58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1246"/>
              <p:cNvSpPr>
                <a:spLocks/>
              </p:cNvSpPr>
              <p:nvPr/>
            </p:nvSpPr>
            <p:spPr bwMode="auto">
              <a:xfrm>
                <a:off x="2339" y="1581"/>
                <a:ext cx="2" cy="1"/>
              </a:xfrm>
              <a:custGeom>
                <a:avLst/>
                <a:gdLst>
                  <a:gd name="T0" fmla="*/ 0 w 26"/>
                  <a:gd name="T1" fmla="*/ 2 h 2"/>
                  <a:gd name="T2" fmla="*/ 26 w 26"/>
                  <a:gd name="T3" fmla="*/ 1 h 2"/>
                  <a:gd name="T4" fmla="*/ 26 w 26"/>
                  <a:gd name="T5" fmla="*/ 0 h 2"/>
                  <a:gd name="T6" fmla="*/ 0 w 2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0" y="2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Line 1247"/>
              <p:cNvSpPr>
                <a:spLocks noChangeShapeType="1"/>
              </p:cNvSpPr>
              <p:nvPr/>
            </p:nvSpPr>
            <p:spPr bwMode="auto">
              <a:xfrm flipV="1">
                <a:off x="2341" y="15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1248"/>
              <p:cNvSpPr>
                <a:spLocks/>
              </p:cNvSpPr>
              <p:nvPr/>
            </p:nvSpPr>
            <p:spPr bwMode="auto">
              <a:xfrm>
                <a:off x="2335" y="1575"/>
                <a:ext cx="6" cy="7"/>
              </a:xfrm>
              <a:custGeom>
                <a:avLst/>
                <a:gdLst>
                  <a:gd name="T0" fmla="*/ 4 w 57"/>
                  <a:gd name="T1" fmla="*/ 63 h 63"/>
                  <a:gd name="T2" fmla="*/ 31 w 57"/>
                  <a:gd name="T3" fmla="*/ 61 h 63"/>
                  <a:gd name="T4" fmla="*/ 57 w 57"/>
                  <a:gd name="T5" fmla="*/ 59 h 63"/>
                  <a:gd name="T6" fmla="*/ 52 w 57"/>
                  <a:gd name="T7" fmla="*/ 0 h 63"/>
                  <a:gd name="T8" fmla="*/ 26 w 57"/>
                  <a:gd name="T9" fmla="*/ 3 h 63"/>
                  <a:gd name="T10" fmla="*/ 0 w 57"/>
                  <a:gd name="T11" fmla="*/ 5 h 63"/>
                  <a:gd name="T12" fmla="*/ 4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" y="63"/>
                    </a:moveTo>
                    <a:lnTo>
                      <a:pt x="31" y="61"/>
                    </a:lnTo>
                    <a:lnTo>
                      <a:pt x="57" y="59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4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1" name="Freeform 1249"/>
              <p:cNvSpPr>
                <a:spLocks/>
              </p:cNvSpPr>
              <p:nvPr/>
            </p:nvSpPr>
            <p:spPr bwMode="auto">
              <a:xfrm>
                <a:off x="2335" y="1575"/>
                <a:ext cx="6" cy="7"/>
              </a:xfrm>
              <a:custGeom>
                <a:avLst/>
                <a:gdLst>
                  <a:gd name="T0" fmla="*/ 4 w 57"/>
                  <a:gd name="T1" fmla="*/ 63 h 63"/>
                  <a:gd name="T2" fmla="*/ 31 w 57"/>
                  <a:gd name="T3" fmla="*/ 61 h 63"/>
                  <a:gd name="T4" fmla="*/ 57 w 57"/>
                  <a:gd name="T5" fmla="*/ 59 h 63"/>
                  <a:gd name="T6" fmla="*/ 52 w 57"/>
                  <a:gd name="T7" fmla="*/ 0 h 63"/>
                  <a:gd name="T8" fmla="*/ 26 w 57"/>
                  <a:gd name="T9" fmla="*/ 3 h 63"/>
                  <a:gd name="T10" fmla="*/ 0 w 57"/>
                  <a:gd name="T11" fmla="*/ 5 h 63"/>
                  <a:gd name="T12" fmla="*/ 4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" y="63"/>
                    </a:moveTo>
                    <a:lnTo>
                      <a:pt x="31" y="61"/>
                    </a:lnTo>
                    <a:lnTo>
                      <a:pt x="57" y="59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4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1250"/>
              <p:cNvSpPr>
                <a:spLocks/>
              </p:cNvSpPr>
              <p:nvPr/>
            </p:nvSpPr>
            <p:spPr bwMode="auto">
              <a:xfrm>
                <a:off x="2338" y="1575"/>
                <a:ext cx="3" cy="1"/>
              </a:xfrm>
              <a:custGeom>
                <a:avLst/>
                <a:gdLst>
                  <a:gd name="T0" fmla="*/ 0 w 26"/>
                  <a:gd name="T1" fmla="*/ 3 h 3"/>
                  <a:gd name="T2" fmla="*/ 26 w 26"/>
                  <a:gd name="T3" fmla="*/ 0 h 3"/>
                  <a:gd name="T4" fmla="*/ 26 w 26"/>
                  <a:gd name="T5" fmla="*/ 0 h 3"/>
                  <a:gd name="T6" fmla="*/ 0 w 2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">
                    <a:moveTo>
                      <a:pt x="0" y="3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Line 1251"/>
              <p:cNvSpPr>
                <a:spLocks noChangeShapeType="1"/>
              </p:cNvSpPr>
              <p:nvPr/>
            </p:nvSpPr>
            <p:spPr bwMode="auto">
              <a:xfrm>
                <a:off x="2341" y="1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4" name="Freeform 1252"/>
              <p:cNvSpPr>
                <a:spLocks/>
              </p:cNvSpPr>
              <p:nvPr/>
            </p:nvSpPr>
            <p:spPr bwMode="auto">
              <a:xfrm>
                <a:off x="2334" y="1568"/>
                <a:ext cx="7" cy="7"/>
              </a:xfrm>
              <a:custGeom>
                <a:avLst/>
                <a:gdLst>
                  <a:gd name="T0" fmla="*/ 6 w 58"/>
                  <a:gd name="T1" fmla="*/ 63 h 63"/>
                  <a:gd name="T2" fmla="*/ 32 w 58"/>
                  <a:gd name="T3" fmla="*/ 61 h 63"/>
                  <a:gd name="T4" fmla="*/ 58 w 58"/>
                  <a:gd name="T5" fmla="*/ 58 h 63"/>
                  <a:gd name="T6" fmla="*/ 53 w 58"/>
                  <a:gd name="T7" fmla="*/ 0 h 63"/>
                  <a:gd name="T8" fmla="*/ 27 w 58"/>
                  <a:gd name="T9" fmla="*/ 3 h 63"/>
                  <a:gd name="T10" fmla="*/ 0 w 58"/>
                  <a:gd name="T11" fmla="*/ 5 h 63"/>
                  <a:gd name="T12" fmla="*/ 6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6" y="63"/>
                    </a:moveTo>
                    <a:lnTo>
                      <a:pt x="32" y="61"/>
                    </a:lnTo>
                    <a:lnTo>
                      <a:pt x="58" y="58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5"/>
                    </a:lnTo>
                    <a:lnTo>
                      <a:pt x="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5" name="Freeform 1253"/>
              <p:cNvSpPr>
                <a:spLocks/>
              </p:cNvSpPr>
              <p:nvPr/>
            </p:nvSpPr>
            <p:spPr bwMode="auto">
              <a:xfrm>
                <a:off x="2334" y="1568"/>
                <a:ext cx="7" cy="7"/>
              </a:xfrm>
              <a:custGeom>
                <a:avLst/>
                <a:gdLst>
                  <a:gd name="T0" fmla="*/ 6 w 58"/>
                  <a:gd name="T1" fmla="*/ 63 h 63"/>
                  <a:gd name="T2" fmla="*/ 32 w 58"/>
                  <a:gd name="T3" fmla="*/ 61 h 63"/>
                  <a:gd name="T4" fmla="*/ 58 w 58"/>
                  <a:gd name="T5" fmla="*/ 58 h 63"/>
                  <a:gd name="T6" fmla="*/ 53 w 58"/>
                  <a:gd name="T7" fmla="*/ 0 h 63"/>
                  <a:gd name="T8" fmla="*/ 27 w 58"/>
                  <a:gd name="T9" fmla="*/ 3 h 63"/>
                  <a:gd name="T10" fmla="*/ 0 w 58"/>
                  <a:gd name="T11" fmla="*/ 5 h 63"/>
                  <a:gd name="T12" fmla="*/ 6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6" y="63"/>
                    </a:moveTo>
                    <a:lnTo>
                      <a:pt x="32" y="61"/>
                    </a:lnTo>
                    <a:lnTo>
                      <a:pt x="58" y="58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5"/>
                    </a:lnTo>
                    <a:lnTo>
                      <a:pt x="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6" name="Freeform 1254"/>
              <p:cNvSpPr>
                <a:spLocks/>
              </p:cNvSpPr>
              <p:nvPr/>
            </p:nvSpPr>
            <p:spPr bwMode="auto">
              <a:xfrm>
                <a:off x="2337" y="1568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1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7" name="Line 1255"/>
              <p:cNvSpPr>
                <a:spLocks noChangeShapeType="1"/>
              </p:cNvSpPr>
              <p:nvPr/>
            </p:nvSpPr>
            <p:spPr bwMode="auto">
              <a:xfrm flipV="1">
                <a:off x="2340" y="15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8" name="Freeform 1256"/>
              <p:cNvSpPr>
                <a:spLocks/>
              </p:cNvSpPr>
              <p:nvPr/>
            </p:nvSpPr>
            <p:spPr bwMode="auto">
              <a:xfrm>
                <a:off x="2334" y="1562"/>
                <a:ext cx="6" cy="7"/>
              </a:xfrm>
              <a:custGeom>
                <a:avLst/>
                <a:gdLst>
                  <a:gd name="T0" fmla="*/ 6 w 59"/>
                  <a:gd name="T1" fmla="*/ 65 h 65"/>
                  <a:gd name="T2" fmla="*/ 33 w 59"/>
                  <a:gd name="T3" fmla="*/ 62 h 65"/>
                  <a:gd name="T4" fmla="*/ 59 w 59"/>
                  <a:gd name="T5" fmla="*/ 58 h 65"/>
                  <a:gd name="T6" fmla="*/ 52 w 59"/>
                  <a:gd name="T7" fmla="*/ 0 h 65"/>
                  <a:gd name="T8" fmla="*/ 26 w 59"/>
                  <a:gd name="T9" fmla="*/ 3 h 65"/>
                  <a:gd name="T10" fmla="*/ 0 w 59"/>
                  <a:gd name="T11" fmla="*/ 7 h 65"/>
                  <a:gd name="T12" fmla="*/ 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6" y="65"/>
                    </a:moveTo>
                    <a:lnTo>
                      <a:pt x="33" y="62"/>
                    </a:lnTo>
                    <a:lnTo>
                      <a:pt x="59" y="58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9" name="Freeform 1257"/>
              <p:cNvSpPr>
                <a:spLocks/>
              </p:cNvSpPr>
              <p:nvPr/>
            </p:nvSpPr>
            <p:spPr bwMode="auto">
              <a:xfrm>
                <a:off x="2334" y="1562"/>
                <a:ext cx="6" cy="7"/>
              </a:xfrm>
              <a:custGeom>
                <a:avLst/>
                <a:gdLst>
                  <a:gd name="T0" fmla="*/ 6 w 59"/>
                  <a:gd name="T1" fmla="*/ 65 h 65"/>
                  <a:gd name="T2" fmla="*/ 33 w 59"/>
                  <a:gd name="T3" fmla="*/ 62 h 65"/>
                  <a:gd name="T4" fmla="*/ 59 w 59"/>
                  <a:gd name="T5" fmla="*/ 58 h 65"/>
                  <a:gd name="T6" fmla="*/ 52 w 59"/>
                  <a:gd name="T7" fmla="*/ 0 h 65"/>
                  <a:gd name="T8" fmla="*/ 26 w 59"/>
                  <a:gd name="T9" fmla="*/ 3 h 65"/>
                  <a:gd name="T10" fmla="*/ 0 w 59"/>
                  <a:gd name="T11" fmla="*/ 7 h 65"/>
                  <a:gd name="T12" fmla="*/ 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6" y="65"/>
                    </a:moveTo>
                    <a:lnTo>
                      <a:pt x="33" y="62"/>
                    </a:lnTo>
                    <a:lnTo>
                      <a:pt x="59" y="58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6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0" name="Freeform 1258"/>
              <p:cNvSpPr>
                <a:spLocks/>
              </p:cNvSpPr>
              <p:nvPr/>
            </p:nvSpPr>
            <p:spPr bwMode="auto">
              <a:xfrm>
                <a:off x="2337" y="1562"/>
                <a:ext cx="3" cy="1"/>
              </a:xfrm>
              <a:custGeom>
                <a:avLst/>
                <a:gdLst>
                  <a:gd name="T0" fmla="*/ 0 w 26"/>
                  <a:gd name="T1" fmla="*/ 3 h 3"/>
                  <a:gd name="T2" fmla="*/ 26 w 26"/>
                  <a:gd name="T3" fmla="*/ 0 h 3"/>
                  <a:gd name="T4" fmla="*/ 26 w 26"/>
                  <a:gd name="T5" fmla="*/ 0 h 3"/>
                  <a:gd name="T6" fmla="*/ 0 w 2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">
                    <a:moveTo>
                      <a:pt x="0" y="3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1" name="Line 1259"/>
              <p:cNvSpPr>
                <a:spLocks noChangeShapeType="1"/>
              </p:cNvSpPr>
              <p:nvPr/>
            </p:nvSpPr>
            <p:spPr bwMode="auto">
              <a:xfrm>
                <a:off x="2340" y="15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2" name="Freeform 1260"/>
              <p:cNvSpPr>
                <a:spLocks/>
              </p:cNvSpPr>
              <p:nvPr/>
            </p:nvSpPr>
            <p:spPr bwMode="auto">
              <a:xfrm>
                <a:off x="2333" y="1555"/>
                <a:ext cx="7" cy="7"/>
              </a:xfrm>
              <a:custGeom>
                <a:avLst/>
                <a:gdLst>
                  <a:gd name="T0" fmla="*/ 8 w 60"/>
                  <a:gd name="T1" fmla="*/ 65 h 65"/>
                  <a:gd name="T2" fmla="*/ 34 w 60"/>
                  <a:gd name="T3" fmla="*/ 61 h 65"/>
                  <a:gd name="T4" fmla="*/ 60 w 60"/>
                  <a:gd name="T5" fmla="*/ 58 h 65"/>
                  <a:gd name="T6" fmla="*/ 53 w 60"/>
                  <a:gd name="T7" fmla="*/ 0 h 65"/>
                  <a:gd name="T8" fmla="*/ 26 w 60"/>
                  <a:gd name="T9" fmla="*/ 3 h 65"/>
                  <a:gd name="T10" fmla="*/ 0 w 60"/>
                  <a:gd name="T11" fmla="*/ 7 h 65"/>
                  <a:gd name="T12" fmla="*/ 8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8" y="65"/>
                    </a:moveTo>
                    <a:lnTo>
                      <a:pt x="34" y="61"/>
                    </a:lnTo>
                    <a:lnTo>
                      <a:pt x="60" y="58"/>
                    </a:lnTo>
                    <a:lnTo>
                      <a:pt x="53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3" name="Freeform 1261"/>
              <p:cNvSpPr>
                <a:spLocks/>
              </p:cNvSpPr>
              <p:nvPr/>
            </p:nvSpPr>
            <p:spPr bwMode="auto">
              <a:xfrm>
                <a:off x="2333" y="1555"/>
                <a:ext cx="7" cy="7"/>
              </a:xfrm>
              <a:custGeom>
                <a:avLst/>
                <a:gdLst>
                  <a:gd name="T0" fmla="*/ 8 w 60"/>
                  <a:gd name="T1" fmla="*/ 65 h 65"/>
                  <a:gd name="T2" fmla="*/ 34 w 60"/>
                  <a:gd name="T3" fmla="*/ 61 h 65"/>
                  <a:gd name="T4" fmla="*/ 60 w 60"/>
                  <a:gd name="T5" fmla="*/ 58 h 65"/>
                  <a:gd name="T6" fmla="*/ 53 w 60"/>
                  <a:gd name="T7" fmla="*/ 0 h 65"/>
                  <a:gd name="T8" fmla="*/ 26 w 60"/>
                  <a:gd name="T9" fmla="*/ 3 h 65"/>
                  <a:gd name="T10" fmla="*/ 0 w 60"/>
                  <a:gd name="T11" fmla="*/ 7 h 65"/>
                  <a:gd name="T12" fmla="*/ 8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8" y="65"/>
                    </a:moveTo>
                    <a:lnTo>
                      <a:pt x="34" y="61"/>
                    </a:lnTo>
                    <a:lnTo>
                      <a:pt x="60" y="58"/>
                    </a:lnTo>
                    <a:lnTo>
                      <a:pt x="53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4" name="Freeform 1262"/>
              <p:cNvSpPr>
                <a:spLocks/>
              </p:cNvSpPr>
              <p:nvPr/>
            </p:nvSpPr>
            <p:spPr bwMode="auto">
              <a:xfrm>
                <a:off x="2336" y="1555"/>
                <a:ext cx="3" cy="1"/>
              </a:xfrm>
              <a:custGeom>
                <a:avLst/>
                <a:gdLst>
                  <a:gd name="T0" fmla="*/ 0 w 27"/>
                  <a:gd name="T1" fmla="*/ 3 h 3"/>
                  <a:gd name="T2" fmla="*/ 27 w 27"/>
                  <a:gd name="T3" fmla="*/ 0 h 3"/>
                  <a:gd name="T4" fmla="*/ 27 w 27"/>
                  <a:gd name="T5" fmla="*/ 0 h 3"/>
                  <a:gd name="T6" fmla="*/ 0 w 2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">
                    <a:moveTo>
                      <a:pt x="0" y="3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5" name="Line 1263"/>
              <p:cNvSpPr>
                <a:spLocks noChangeShapeType="1"/>
              </p:cNvSpPr>
              <p:nvPr/>
            </p:nvSpPr>
            <p:spPr bwMode="auto">
              <a:xfrm>
                <a:off x="2339" y="15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6" name="Freeform 1264"/>
              <p:cNvSpPr>
                <a:spLocks/>
              </p:cNvSpPr>
              <p:nvPr/>
            </p:nvSpPr>
            <p:spPr bwMode="auto">
              <a:xfrm>
                <a:off x="2332" y="1549"/>
                <a:ext cx="7" cy="7"/>
              </a:xfrm>
              <a:custGeom>
                <a:avLst/>
                <a:gdLst>
                  <a:gd name="T0" fmla="*/ 8 w 61"/>
                  <a:gd name="T1" fmla="*/ 64 h 64"/>
                  <a:gd name="T2" fmla="*/ 34 w 61"/>
                  <a:gd name="T3" fmla="*/ 60 h 64"/>
                  <a:gd name="T4" fmla="*/ 61 w 61"/>
                  <a:gd name="T5" fmla="*/ 57 h 64"/>
                  <a:gd name="T6" fmla="*/ 53 w 61"/>
                  <a:gd name="T7" fmla="*/ 0 h 64"/>
                  <a:gd name="T8" fmla="*/ 27 w 61"/>
                  <a:gd name="T9" fmla="*/ 3 h 64"/>
                  <a:gd name="T10" fmla="*/ 0 w 61"/>
                  <a:gd name="T11" fmla="*/ 7 h 64"/>
                  <a:gd name="T12" fmla="*/ 8 w 61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8" y="64"/>
                    </a:moveTo>
                    <a:lnTo>
                      <a:pt x="34" y="60"/>
                    </a:lnTo>
                    <a:lnTo>
                      <a:pt x="61" y="57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8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7" name="Freeform 1265"/>
              <p:cNvSpPr>
                <a:spLocks/>
              </p:cNvSpPr>
              <p:nvPr/>
            </p:nvSpPr>
            <p:spPr bwMode="auto">
              <a:xfrm>
                <a:off x="2332" y="1549"/>
                <a:ext cx="7" cy="7"/>
              </a:xfrm>
              <a:custGeom>
                <a:avLst/>
                <a:gdLst>
                  <a:gd name="T0" fmla="*/ 8 w 61"/>
                  <a:gd name="T1" fmla="*/ 64 h 64"/>
                  <a:gd name="T2" fmla="*/ 34 w 61"/>
                  <a:gd name="T3" fmla="*/ 60 h 64"/>
                  <a:gd name="T4" fmla="*/ 61 w 61"/>
                  <a:gd name="T5" fmla="*/ 57 h 64"/>
                  <a:gd name="T6" fmla="*/ 53 w 61"/>
                  <a:gd name="T7" fmla="*/ 0 h 64"/>
                  <a:gd name="T8" fmla="*/ 27 w 61"/>
                  <a:gd name="T9" fmla="*/ 3 h 64"/>
                  <a:gd name="T10" fmla="*/ 0 w 61"/>
                  <a:gd name="T11" fmla="*/ 7 h 64"/>
                  <a:gd name="T12" fmla="*/ 8 w 61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8" y="64"/>
                    </a:moveTo>
                    <a:lnTo>
                      <a:pt x="34" y="60"/>
                    </a:lnTo>
                    <a:lnTo>
                      <a:pt x="61" y="57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8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8" name="Freeform 1266"/>
              <p:cNvSpPr>
                <a:spLocks/>
              </p:cNvSpPr>
              <p:nvPr/>
            </p:nvSpPr>
            <p:spPr bwMode="auto">
              <a:xfrm>
                <a:off x="2335" y="1549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1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9" name="Line 1267"/>
              <p:cNvSpPr>
                <a:spLocks noChangeShapeType="1"/>
              </p:cNvSpPr>
              <p:nvPr/>
            </p:nvSpPr>
            <p:spPr bwMode="auto">
              <a:xfrm flipV="1">
                <a:off x="2338" y="15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0" name="Freeform 1268"/>
              <p:cNvSpPr>
                <a:spLocks/>
              </p:cNvSpPr>
              <p:nvPr/>
            </p:nvSpPr>
            <p:spPr bwMode="auto">
              <a:xfrm>
                <a:off x="2331" y="1542"/>
                <a:ext cx="7" cy="8"/>
              </a:xfrm>
              <a:custGeom>
                <a:avLst/>
                <a:gdLst>
                  <a:gd name="T0" fmla="*/ 8 w 61"/>
                  <a:gd name="T1" fmla="*/ 67 h 67"/>
                  <a:gd name="T2" fmla="*/ 35 w 61"/>
                  <a:gd name="T3" fmla="*/ 62 h 67"/>
                  <a:gd name="T4" fmla="*/ 61 w 61"/>
                  <a:gd name="T5" fmla="*/ 58 h 67"/>
                  <a:gd name="T6" fmla="*/ 52 w 61"/>
                  <a:gd name="T7" fmla="*/ 0 h 67"/>
                  <a:gd name="T8" fmla="*/ 26 w 61"/>
                  <a:gd name="T9" fmla="*/ 4 h 67"/>
                  <a:gd name="T10" fmla="*/ 0 w 61"/>
                  <a:gd name="T11" fmla="*/ 9 h 67"/>
                  <a:gd name="T12" fmla="*/ 8 w 61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7">
                    <a:moveTo>
                      <a:pt x="8" y="67"/>
                    </a:moveTo>
                    <a:lnTo>
                      <a:pt x="35" y="62"/>
                    </a:lnTo>
                    <a:lnTo>
                      <a:pt x="61" y="58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8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1" name="Freeform 1269"/>
              <p:cNvSpPr>
                <a:spLocks/>
              </p:cNvSpPr>
              <p:nvPr/>
            </p:nvSpPr>
            <p:spPr bwMode="auto">
              <a:xfrm>
                <a:off x="2331" y="1542"/>
                <a:ext cx="7" cy="8"/>
              </a:xfrm>
              <a:custGeom>
                <a:avLst/>
                <a:gdLst>
                  <a:gd name="T0" fmla="*/ 8 w 61"/>
                  <a:gd name="T1" fmla="*/ 67 h 67"/>
                  <a:gd name="T2" fmla="*/ 35 w 61"/>
                  <a:gd name="T3" fmla="*/ 62 h 67"/>
                  <a:gd name="T4" fmla="*/ 61 w 61"/>
                  <a:gd name="T5" fmla="*/ 58 h 67"/>
                  <a:gd name="T6" fmla="*/ 52 w 61"/>
                  <a:gd name="T7" fmla="*/ 0 h 67"/>
                  <a:gd name="T8" fmla="*/ 26 w 61"/>
                  <a:gd name="T9" fmla="*/ 4 h 67"/>
                  <a:gd name="T10" fmla="*/ 0 w 61"/>
                  <a:gd name="T11" fmla="*/ 9 h 67"/>
                  <a:gd name="T12" fmla="*/ 8 w 61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7">
                    <a:moveTo>
                      <a:pt x="8" y="67"/>
                    </a:moveTo>
                    <a:lnTo>
                      <a:pt x="35" y="62"/>
                    </a:lnTo>
                    <a:lnTo>
                      <a:pt x="61" y="58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8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2" name="Freeform 1270"/>
              <p:cNvSpPr>
                <a:spLocks/>
              </p:cNvSpPr>
              <p:nvPr/>
            </p:nvSpPr>
            <p:spPr bwMode="auto">
              <a:xfrm>
                <a:off x="2334" y="1542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0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3" name="Line 1271"/>
              <p:cNvSpPr>
                <a:spLocks noChangeShapeType="1"/>
              </p:cNvSpPr>
              <p:nvPr/>
            </p:nvSpPr>
            <p:spPr bwMode="auto">
              <a:xfrm>
                <a:off x="2337" y="15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4" name="Freeform 1272"/>
              <p:cNvSpPr>
                <a:spLocks/>
              </p:cNvSpPr>
              <p:nvPr/>
            </p:nvSpPr>
            <p:spPr bwMode="auto">
              <a:xfrm>
                <a:off x="2330" y="1536"/>
                <a:ext cx="7" cy="7"/>
              </a:xfrm>
              <a:custGeom>
                <a:avLst/>
                <a:gdLst>
                  <a:gd name="T0" fmla="*/ 10 w 62"/>
                  <a:gd name="T1" fmla="*/ 66 h 66"/>
                  <a:gd name="T2" fmla="*/ 36 w 62"/>
                  <a:gd name="T3" fmla="*/ 61 h 66"/>
                  <a:gd name="T4" fmla="*/ 62 w 62"/>
                  <a:gd name="T5" fmla="*/ 57 h 66"/>
                  <a:gd name="T6" fmla="*/ 52 w 62"/>
                  <a:gd name="T7" fmla="*/ 0 h 66"/>
                  <a:gd name="T8" fmla="*/ 26 w 62"/>
                  <a:gd name="T9" fmla="*/ 4 h 66"/>
                  <a:gd name="T10" fmla="*/ 0 w 62"/>
                  <a:gd name="T11" fmla="*/ 9 h 66"/>
                  <a:gd name="T12" fmla="*/ 10 w 62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10" y="66"/>
                    </a:moveTo>
                    <a:lnTo>
                      <a:pt x="36" y="61"/>
                    </a:lnTo>
                    <a:lnTo>
                      <a:pt x="62" y="57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0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5" name="Freeform 1273"/>
              <p:cNvSpPr>
                <a:spLocks/>
              </p:cNvSpPr>
              <p:nvPr/>
            </p:nvSpPr>
            <p:spPr bwMode="auto">
              <a:xfrm>
                <a:off x="2330" y="1536"/>
                <a:ext cx="7" cy="7"/>
              </a:xfrm>
              <a:custGeom>
                <a:avLst/>
                <a:gdLst>
                  <a:gd name="T0" fmla="*/ 10 w 62"/>
                  <a:gd name="T1" fmla="*/ 66 h 66"/>
                  <a:gd name="T2" fmla="*/ 36 w 62"/>
                  <a:gd name="T3" fmla="*/ 61 h 66"/>
                  <a:gd name="T4" fmla="*/ 62 w 62"/>
                  <a:gd name="T5" fmla="*/ 57 h 66"/>
                  <a:gd name="T6" fmla="*/ 52 w 62"/>
                  <a:gd name="T7" fmla="*/ 0 h 66"/>
                  <a:gd name="T8" fmla="*/ 26 w 62"/>
                  <a:gd name="T9" fmla="*/ 4 h 66"/>
                  <a:gd name="T10" fmla="*/ 0 w 62"/>
                  <a:gd name="T11" fmla="*/ 9 h 66"/>
                  <a:gd name="T12" fmla="*/ 10 w 62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10" y="66"/>
                    </a:moveTo>
                    <a:lnTo>
                      <a:pt x="36" y="61"/>
                    </a:lnTo>
                    <a:lnTo>
                      <a:pt x="62" y="57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0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6" name="Freeform 1274"/>
              <p:cNvSpPr>
                <a:spLocks/>
              </p:cNvSpPr>
              <p:nvPr/>
            </p:nvSpPr>
            <p:spPr bwMode="auto">
              <a:xfrm>
                <a:off x="2330" y="1536"/>
                <a:ext cx="3" cy="1"/>
              </a:xfrm>
              <a:custGeom>
                <a:avLst/>
                <a:gdLst>
                  <a:gd name="T0" fmla="*/ 26 w 26"/>
                  <a:gd name="T1" fmla="*/ 0 h 5"/>
                  <a:gd name="T2" fmla="*/ 0 w 26"/>
                  <a:gd name="T3" fmla="*/ 5 h 5"/>
                  <a:gd name="T4" fmla="*/ 0 w 26"/>
                  <a:gd name="T5" fmla="*/ 5 h 5"/>
                  <a:gd name="T6" fmla="*/ 26 w 2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7" name="Line 1275"/>
              <p:cNvSpPr>
                <a:spLocks noChangeShapeType="1"/>
              </p:cNvSpPr>
              <p:nvPr/>
            </p:nvSpPr>
            <p:spPr bwMode="auto">
              <a:xfrm>
                <a:off x="2330" y="15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8" name="Freeform 1276"/>
              <p:cNvSpPr>
                <a:spLocks/>
              </p:cNvSpPr>
              <p:nvPr/>
            </p:nvSpPr>
            <p:spPr bwMode="auto">
              <a:xfrm>
                <a:off x="2329" y="1530"/>
                <a:ext cx="7" cy="7"/>
              </a:xfrm>
              <a:custGeom>
                <a:avLst/>
                <a:gdLst>
                  <a:gd name="T0" fmla="*/ 10 w 62"/>
                  <a:gd name="T1" fmla="*/ 67 h 67"/>
                  <a:gd name="T2" fmla="*/ 36 w 62"/>
                  <a:gd name="T3" fmla="*/ 62 h 67"/>
                  <a:gd name="T4" fmla="*/ 62 w 62"/>
                  <a:gd name="T5" fmla="*/ 58 h 67"/>
                  <a:gd name="T6" fmla="*/ 53 w 62"/>
                  <a:gd name="T7" fmla="*/ 0 h 67"/>
                  <a:gd name="T8" fmla="*/ 26 w 62"/>
                  <a:gd name="T9" fmla="*/ 4 h 67"/>
                  <a:gd name="T10" fmla="*/ 0 w 62"/>
                  <a:gd name="T11" fmla="*/ 9 h 67"/>
                  <a:gd name="T12" fmla="*/ 10 w 62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10" y="67"/>
                    </a:moveTo>
                    <a:lnTo>
                      <a:pt x="36" y="62"/>
                    </a:lnTo>
                    <a:lnTo>
                      <a:pt x="62" y="58"/>
                    </a:lnTo>
                    <a:lnTo>
                      <a:pt x="53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9" name="Freeform 1277"/>
              <p:cNvSpPr>
                <a:spLocks/>
              </p:cNvSpPr>
              <p:nvPr/>
            </p:nvSpPr>
            <p:spPr bwMode="auto">
              <a:xfrm>
                <a:off x="2329" y="1530"/>
                <a:ext cx="7" cy="7"/>
              </a:xfrm>
              <a:custGeom>
                <a:avLst/>
                <a:gdLst>
                  <a:gd name="T0" fmla="*/ 10 w 62"/>
                  <a:gd name="T1" fmla="*/ 67 h 67"/>
                  <a:gd name="T2" fmla="*/ 36 w 62"/>
                  <a:gd name="T3" fmla="*/ 62 h 67"/>
                  <a:gd name="T4" fmla="*/ 62 w 62"/>
                  <a:gd name="T5" fmla="*/ 58 h 67"/>
                  <a:gd name="T6" fmla="*/ 53 w 62"/>
                  <a:gd name="T7" fmla="*/ 0 h 67"/>
                  <a:gd name="T8" fmla="*/ 26 w 62"/>
                  <a:gd name="T9" fmla="*/ 4 h 67"/>
                  <a:gd name="T10" fmla="*/ 0 w 62"/>
                  <a:gd name="T11" fmla="*/ 9 h 67"/>
                  <a:gd name="T12" fmla="*/ 10 w 62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10" y="67"/>
                    </a:moveTo>
                    <a:lnTo>
                      <a:pt x="36" y="62"/>
                    </a:lnTo>
                    <a:lnTo>
                      <a:pt x="62" y="58"/>
                    </a:lnTo>
                    <a:lnTo>
                      <a:pt x="53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0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0" name="Freeform 1278"/>
              <p:cNvSpPr>
                <a:spLocks/>
              </p:cNvSpPr>
              <p:nvPr/>
            </p:nvSpPr>
            <p:spPr bwMode="auto">
              <a:xfrm>
                <a:off x="2332" y="1529"/>
                <a:ext cx="3" cy="1"/>
              </a:xfrm>
              <a:custGeom>
                <a:avLst/>
                <a:gdLst>
                  <a:gd name="T0" fmla="*/ 0 w 27"/>
                  <a:gd name="T1" fmla="*/ 5 h 5"/>
                  <a:gd name="T2" fmla="*/ 27 w 27"/>
                  <a:gd name="T3" fmla="*/ 1 h 5"/>
                  <a:gd name="T4" fmla="*/ 27 w 27"/>
                  <a:gd name="T5" fmla="*/ 0 h 5"/>
                  <a:gd name="T6" fmla="*/ 0 w 2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0" y="5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1" name="Line 1279"/>
              <p:cNvSpPr>
                <a:spLocks noChangeShapeType="1"/>
              </p:cNvSpPr>
              <p:nvPr/>
            </p:nvSpPr>
            <p:spPr bwMode="auto">
              <a:xfrm flipV="1">
                <a:off x="2335" y="15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2" name="Freeform 1280"/>
              <p:cNvSpPr>
                <a:spLocks/>
              </p:cNvSpPr>
              <p:nvPr/>
            </p:nvSpPr>
            <p:spPr bwMode="auto">
              <a:xfrm>
                <a:off x="2328" y="1523"/>
                <a:ext cx="7" cy="8"/>
              </a:xfrm>
              <a:custGeom>
                <a:avLst/>
                <a:gdLst>
                  <a:gd name="T0" fmla="*/ 12 w 65"/>
                  <a:gd name="T1" fmla="*/ 68 h 68"/>
                  <a:gd name="T2" fmla="*/ 38 w 65"/>
                  <a:gd name="T3" fmla="*/ 62 h 68"/>
                  <a:gd name="T4" fmla="*/ 65 w 65"/>
                  <a:gd name="T5" fmla="*/ 57 h 68"/>
                  <a:gd name="T6" fmla="*/ 52 w 65"/>
                  <a:gd name="T7" fmla="*/ 0 h 68"/>
                  <a:gd name="T8" fmla="*/ 26 w 65"/>
                  <a:gd name="T9" fmla="*/ 5 h 68"/>
                  <a:gd name="T10" fmla="*/ 0 w 65"/>
                  <a:gd name="T11" fmla="*/ 11 h 68"/>
                  <a:gd name="T12" fmla="*/ 12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12" y="68"/>
                    </a:moveTo>
                    <a:lnTo>
                      <a:pt x="38" y="62"/>
                    </a:lnTo>
                    <a:lnTo>
                      <a:pt x="65" y="57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2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3" name="Freeform 1281"/>
              <p:cNvSpPr>
                <a:spLocks/>
              </p:cNvSpPr>
              <p:nvPr/>
            </p:nvSpPr>
            <p:spPr bwMode="auto">
              <a:xfrm>
                <a:off x="2328" y="1523"/>
                <a:ext cx="7" cy="8"/>
              </a:xfrm>
              <a:custGeom>
                <a:avLst/>
                <a:gdLst>
                  <a:gd name="T0" fmla="*/ 12 w 65"/>
                  <a:gd name="T1" fmla="*/ 68 h 68"/>
                  <a:gd name="T2" fmla="*/ 38 w 65"/>
                  <a:gd name="T3" fmla="*/ 62 h 68"/>
                  <a:gd name="T4" fmla="*/ 65 w 65"/>
                  <a:gd name="T5" fmla="*/ 57 h 68"/>
                  <a:gd name="T6" fmla="*/ 52 w 65"/>
                  <a:gd name="T7" fmla="*/ 0 h 68"/>
                  <a:gd name="T8" fmla="*/ 26 w 65"/>
                  <a:gd name="T9" fmla="*/ 5 h 68"/>
                  <a:gd name="T10" fmla="*/ 0 w 65"/>
                  <a:gd name="T11" fmla="*/ 11 h 68"/>
                  <a:gd name="T12" fmla="*/ 12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12" y="68"/>
                    </a:moveTo>
                    <a:lnTo>
                      <a:pt x="38" y="62"/>
                    </a:lnTo>
                    <a:lnTo>
                      <a:pt x="65" y="57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2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4" name="Freeform 1282"/>
              <p:cNvSpPr>
                <a:spLocks/>
              </p:cNvSpPr>
              <p:nvPr/>
            </p:nvSpPr>
            <p:spPr bwMode="auto">
              <a:xfrm>
                <a:off x="2330" y="1523"/>
                <a:ext cx="3" cy="1"/>
              </a:xfrm>
              <a:custGeom>
                <a:avLst/>
                <a:gdLst>
                  <a:gd name="T0" fmla="*/ 0 w 26"/>
                  <a:gd name="T1" fmla="*/ 5 h 5"/>
                  <a:gd name="T2" fmla="*/ 26 w 26"/>
                  <a:gd name="T3" fmla="*/ 0 h 5"/>
                  <a:gd name="T4" fmla="*/ 26 w 26"/>
                  <a:gd name="T5" fmla="*/ 0 h 5"/>
                  <a:gd name="T6" fmla="*/ 0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0" y="5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5" name="Line 1283"/>
              <p:cNvSpPr>
                <a:spLocks noChangeShapeType="1"/>
              </p:cNvSpPr>
              <p:nvPr/>
            </p:nvSpPr>
            <p:spPr bwMode="auto">
              <a:xfrm>
                <a:off x="2333" y="15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6" name="Freeform 1284"/>
              <p:cNvSpPr>
                <a:spLocks/>
              </p:cNvSpPr>
              <p:nvPr/>
            </p:nvSpPr>
            <p:spPr bwMode="auto">
              <a:xfrm>
                <a:off x="2326" y="1517"/>
                <a:ext cx="7" cy="7"/>
              </a:xfrm>
              <a:custGeom>
                <a:avLst/>
                <a:gdLst>
                  <a:gd name="T0" fmla="*/ 12 w 64"/>
                  <a:gd name="T1" fmla="*/ 68 h 68"/>
                  <a:gd name="T2" fmla="*/ 38 w 64"/>
                  <a:gd name="T3" fmla="*/ 62 h 68"/>
                  <a:gd name="T4" fmla="*/ 64 w 64"/>
                  <a:gd name="T5" fmla="*/ 57 h 68"/>
                  <a:gd name="T6" fmla="*/ 52 w 64"/>
                  <a:gd name="T7" fmla="*/ 0 h 68"/>
                  <a:gd name="T8" fmla="*/ 26 w 64"/>
                  <a:gd name="T9" fmla="*/ 5 h 68"/>
                  <a:gd name="T10" fmla="*/ 0 w 64"/>
                  <a:gd name="T11" fmla="*/ 11 h 68"/>
                  <a:gd name="T12" fmla="*/ 12 w 6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12" y="68"/>
                    </a:moveTo>
                    <a:lnTo>
                      <a:pt x="38" y="62"/>
                    </a:lnTo>
                    <a:lnTo>
                      <a:pt x="64" y="57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2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7" name="Freeform 1285"/>
              <p:cNvSpPr>
                <a:spLocks/>
              </p:cNvSpPr>
              <p:nvPr/>
            </p:nvSpPr>
            <p:spPr bwMode="auto">
              <a:xfrm>
                <a:off x="2326" y="1517"/>
                <a:ext cx="7" cy="7"/>
              </a:xfrm>
              <a:custGeom>
                <a:avLst/>
                <a:gdLst>
                  <a:gd name="T0" fmla="*/ 12 w 64"/>
                  <a:gd name="T1" fmla="*/ 68 h 68"/>
                  <a:gd name="T2" fmla="*/ 38 w 64"/>
                  <a:gd name="T3" fmla="*/ 62 h 68"/>
                  <a:gd name="T4" fmla="*/ 64 w 64"/>
                  <a:gd name="T5" fmla="*/ 57 h 68"/>
                  <a:gd name="T6" fmla="*/ 52 w 64"/>
                  <a:gd name="T7" fmla="*/ 0 h 68"/>
                  <a:gd name="T8" fmla="*/ 26 w 64"/>
                  <a:gd name="T9" fmla="*/ 5 h 68"/>
                  <a:gd name="T10" fmla="*/ 0 w 64"/>
                  <a:gd name="T11" fmla="*/ 11 h 68"/>
                  <a:gd name="T12" fmla="*/ 12 w 6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12" y="68"/>
                    </a:moveTo>
                    <a:lnTo>
                      <a:pt x="38" y="62"/>
                    </a:lnTo>
                    <a:lnTo>
                      <a:pt x="64" y="57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2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8" name="Freeform 1286"/>
              <p:cNvSpPr>
                <a:spLocks/>
              </p:cNvSpPr>
              <p:nvPr/>
            </p:nvSpPr>
            <p:spPr bwMode="auto">
              <a:xfrm>
                <a:off x="2329" y="1517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1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9" name="Line 1287"/>
              <p:cNvSpPr>
                <a:spLocks noChangeShapeType="1"/>
              </p:cNvSpPr>
              <p:nvPr/>
            </p:nvSpPr>
            <p:spPr bwMode="auto">
              <a:xfrm flipV="1">
                <a:off x="2332" y="15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0" name="Freeform 1288"/>
              <p:cNvSpPr>
                <a:spLocks/>
              </p:cNvSpPr>
              <p:nvPr/>
            </p:nvSpPr>
            <p:spPr bwMode="auto">
              <a:xfrm>
                <a:off x="2325" y="1510"/>
                <a:ext cx="7" cy="8"/>
              </a:xfrm>
              <a:custGeom>
                <a:avLst/>
                <a:gdLst>
                  <a:gd name="T0" fmla="*/ 13 w 65"/>
                  <a:gd name="T1" fmla="*/ 70 h 70"/>
                  <a:gd name="T2" fmla="*/ 39 w 65"/>
                  <a:gd name="T3" fmla="*/ 63 h 70"/>
                  <a:gd name="T4" fmla="*/ 65 w 65"/>
                  <a:gd name="T5" fmla="*/ 57 h 70"/>
                  <a:gd name="T6" fmla="*/ 52 w 65"/>
                  <a:gd name="T7" fmla="*/ 0 h 70"/>
                  <a:gd name="T8" fmla="*/ 26 w 65"/>
                  <a:gd name="T9" fmla="*/ 6 h 70"/>
                  <a:gd name="T10" fmla="*/ 0 w 65"/>
                  <a:gd name="T11" fmla="*/ 13 h 70"/>
                  <a:gd name="T12" fmla="*/ 13 w 65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0">
                    <a:moveTo>
                      <a:pt x="13" y="70"/>
                    </a:moveTo>
                    <a:lnTo>
                      <a:pt x="39" y="63"/>
                    </a:lnTo>
                    <a:lnTo>
                      <a:pt x="65" y="57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1" name="Freeform 1289"/>
              <p:cNvSpPr>
                <a:spLocks/>
              </p:cNvSpPr>
              <p:nvPr/>
            </p:nvSpPr>
            <p:spPr bwMode="auto">
              <a:xfrm>
                <a:off x="2325" y="1510"/>
                <a:ext cx="7" cy="8"/>
              </a:xfrm>
              <a:custGeom>
                <a:avLst/>
                <a:gdLst>
                  <a:gd name="T0" fmla="*/ 13 w 65"/>
                  <a:gd name="T1" fmla="*/ 70 h 70"/>
                  <a:gd name="T2" fmla="*/ 39 w 65"/>
                  <a:gd name="T3" fmla="*/ 63 h 70"/>
                  <a:gd name="T4" fmla="*/ 65 w 65"/>
                  <a:gd name="T5" fmla="*/ 57 h 70"/>
                  <a:gd name="T6" fmla="*/ 52 w 65"/>
                  <a:gd name="T7" fmla="*/ 0 h 70"/>
                  <a:gd name="T8" fmla="*/ 26 w 65"/>
                  <a:gd name="T9" fmla="*/ 6 h 70"/>
                  <a:gd name="T10" fmla="*/ 0 w 65"/>
                  <a:gd name="T11" fmla="*/ 13 h 70"/>
                  <a:gd name="T12" fmla="*/ 13 w 65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0">
                    <a:moveTo>
                      <a:pt x="13" y="70"/>
                    </a:moveTo>
                    <a:lnTo>
                      <a:pt x="39" y="63"/>
                    </a:lnTo>
                    <a:lnTo>
                      <a:pt x="65" y="57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3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2" name="Freeform 1290"/>
              <p:cNvSpPr>
                <a:spLocks/>
              </p:cNvSpPr>
              <p:nvPr/>
            </p:nvSpPr>
            <p:spPr bwMode="auto">
              <a:xfrm>
                <a:off x="2328" y="1510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0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3" name="Line 1291"/>
              <p:cNvSpPr>
                <a:spLocks noChangeShapeType="1"/>
              </p:cNvSpPr>
              <p:nvPr/>
            </p:nvSpPr>
            <p:spPr bwMode="auto">
              <a:xfrm>
                <a:off x="2331" y="1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4" name="Freeform 1292"/>
              <p:cNvSpPr>
                <a:spLocks/>
              </p:cNvSpPr>
              <p:nvPr/>
            </p:nvSpPr>
            <p:spPr bwMode="auto">
              <a:xfrm>
                <a:off x="2323" y="1504"/>
                <a:ext cx="8" cy="8"/>
              </a:xfrm>
              <a:custGeom>
                <a:avLst/>
                <a:gdLst>
                  <a:gd name="T0" fmla="*/ 14 w 66"/>
                  <a:gd name="T1" fmla="*/ 69 h 69"/>
                  <a:gd name="T2" fmla="*/ 40 w 66"/>
                  <a:gd name="T3" fmla="*/ 62 h 69"/>
                  <a:gd name="T4" fmla="*/ 66 w 66"/>
                  <a:gd name="T5" fmla="*/ 56 h 69"/>
                  <a:gd name="T6" fmla="*/ 53 w 66"/>
                  <a:gd name="T7" fmla="*/ 0 h 69"/>
                  <a:gd name="T8" fmla="*/ 27 w 66"/>
                  <a:gd name="T9" fmla="*/ 6 h 69"/>
                  <a:gd name="T10" fmla="*/ 0 w 66"/>
                  <a:gd name="T11" fmla="*/ 13 h 69"/>
                  <a:gd name="T12" fmla="*/ 14 w 66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14" y="69"/>
                    </a:moveTo>
                    <a:lnTo>
                      <a:pt x="40" y="62"/>
                    </a:lnTo>
                    <a:lnTo>
                      <a:pt x="66" y="56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3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5" name="Freeform 1293"/>
              <p:cNvSpPr>
                <a:spLocks/>
              </p:cNvSpPr>
              <p:nvPr/>
            </p:nvSpPr>
            <p:spPr bwMode="auto">
              <a:xfrm>
                <a:off x="2323" y="1504"/>
                <a:ext cx="8" cy="8"/>
              </a:xfrm>
              <a:custGeom>
                <a:avLst/>
                <a:gdLst>
                  <a:gd name="T0" fmla="*/ 14 w 66"/>
                  <a:gd name="T1" fmla="*/ 69 h 69"/>
                  <a:gd name="T2" fmla="*/ 40 w 66"/>
                  <a:gd name="T3" fmla="*/ 62 h 69"/>
                  <a:gd name="T4" fmla="*/ 66 w 66"/>
                  <a:gd name="T5" fmla="*/ 56 h 69"/>
                  <a:gd name="T6" fmla="*/ 53 w 66"/>
                  <a:gd name="T7" fmla="*/ 0 h 69"/>
                  <a:gd name="T8" fmla="*/ 27 w 66"/>
                  <a:gd name="T9" fmla="*/ 6 h 69"/>
                  <a:gd name="T10" fmla="*/ 0 w 66"/>
                  <a:gd name="T11" fmla="*/ 13 h 69"/>
                  <a:gd name="T12" fmla="*/ 14 w 66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14" y="69"/>
                    </a:moveTo>
                    <a:lnTo>
                      <a:pt x="40" y="62"/>
                    </a:lnTo>
                    <a:lnTo>
                      <a:pt x="66" y="56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3"/>
                    </a:lnTo>
                    <a:lnTo>
                      <a:pt x="14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6" name="Freeform 1294"/>
              <p:cNvSpPr>
                <a:spLocks/>
              </p:cNvSpPr>
              <p:nvPr/>
            </p:nvSpPr>
            <p:spPr bwMode="auto">
              <a:xfrm>
                <a:off x="2326" y="1504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0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7" name="Line 1295"/>
              <p:cNvSpPr>
                <a:spLocks noChangeShapeType="1"/>
              </p:cNvSpPr>
              <p:nvPr/>
            </p:nvSpPr>
            <p:spPr bwMode="auto">
              <a:xfrm>
                <a:off x="2329" y="15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8" name="Freeform 1296"/>
              <p:cNvSpPr>
                <a:spLocks/>
              </p:cNvSpPr>
              <p:nvPr/>
            </p:nvSpPr>
            <p:spPr bwMode="auto">
              <a:xfrm>
                <a:off x="2322" y="1498"/>
                <a:ext cx="7" cy="8"/>
              </a:xfrm>
              <a:custGeom>
                <a:avLst/>
                <a:gdLst>
                  <a:gd name="T0" fmla="*/ 15 w 68"/>
                  <a:gd name="T1" fmla="*/ 70 h 70"/>
                  <a:gd name="T2" fmla="*/ 42 w 68"/>
                  <a:gd name="T3" fmla="*/ 63 h 70"/>
                  <a:gd name="T4" fmla="*/ 68 w 68"/>
                  <a:gd name="T5" fmla="*/ 57 h 70"/>
                  <a:gd name="T6" fmla="*/ 53 w 68"/>
                  <a:gd name="T7" fmla="*/ 0 h 70"/>
                  <a:gd name="T8" fmla="*/ 26 w 68"/>
                  <a:gd name="T9" fmla="*/ 6 h 70"/>
                  <a:gd name="T10" fmla="*/ 0 w 68"/>
                  <a:gd name="T11" fmla="*/ 13 h 70"/>
                  <a:gd name="T12" fmla="*/ 15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15" y="70"/>
                    </a:moveTo>
                    <a:lnTo>
                      <a:pt x="42" y="63"/>
                    </a:lnTo>
                    <a:lnTo>
                      <a:pt x="68" y="57"/>
                    </a:lnTo>
                    <a:lnTo>
                      <a:pt x="53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5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9" name="Freeform 1297"/>
              <p:cNvSpPr>
                <a:spLocks/>
              </p:cNvSpPr>
              <p:nvPr/>
            </p:nvSpPr>
            <p:spPr bwMode="auto">
              <a:xfrm>
                <a:off x="2322" y="1498"/>
                <a:ext cx="7" cy="8"/>
              </a:xfrm>
              <a:custGeom>
                <a:avLst/>
                <a:gdLst>
                  <a:gd name="T0" fmla="*/ 15 w 68"/>
                  <a:gd name="T1" fmla="*/ 70 h 70"/>
                  <a:gd name="T2" fmla="*/ 42 w 68"/>
                  <a:gd name="T3" fmla="*/ 63 h 70"/>
                  <a:gd name="T4" fmla="*/ 68 w 68"/>
                  <a:gd name="T5" fmla="*/ 57 h 70"/>
                  <a:gd name="T6" fmla="*/ 53 w 68"/>
                  <a:gd name="T7" fmla="*/ 0 h 70"/>
                  <a:gd name="T8" fmla="*/ 26 w 68"/>
                  <a:gd name="T9" fmla="*/ 6 h 70"/>
                  <a:gd name="T10" fmla="*/ 0 w 68"/>
                  <a:gd name="T11" fmla="*/ 13 h 70"/>
                  <a:gd name="T12" fmla="*/ 15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15" y="70"/>
                    </a:moveTo>
                    <a:lnTo>
                      <a:pt x="42" y="63"/>
                    </a:lnTo>
                    <a:lnTo>
                      <a:pt x="68" y="57"/>
                    </a:lnTo>
                    <a:lnTo>
                      <a:pt x="53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5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0" name="Freeform 1298"/>
              <p:cNvSpPr>
                <a:spLocks/>
              </p:cNvSpPr>
              <p:nvPr/>
            </p:nvSpPr>
            <p:spPr bwMode="auto">
              <a:xfrm>
                <a:off x="2324" y="1498"/>
                <a:ext cx="3" cy="1"/>
              </a:xfrm>
              <a:custGeom>
                <a:avLst/>
                <a:gdLst>
                  <a:gd name="T0" fmla="*/ 0 w 27"/>
                  <a:gd name="T1" fmla="*/ 6 h 6"/>
                  <a:gd name="T2" fmla="*/ 27 w 27"/>
                  <a:gd name="T3" fmla="*/ 0 h 6"/>
                  <a:gd name="T4" fmla="*/ 27 w 27"/>
                  <a:gd name="T5" fmla="*/ 0 h 6"/>
                  <a:gd name="T6" fmla="*/ 0 w 2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6">
                    <a:moveTo>
                      <a:pt x="0" y="6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1" name="Line 1299"/>
              <p:cNvSpPr>
                <a:spLocks noChangeShapeType="1"/>
              </p:cNvSpPr>
              <p:nvPr/>
            </p:nvSpPr>
            <p:spPr bwMode="auto">
              <a:xfrm>
                <a:off x="2327" y="14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2" name="Freeform 1300"/>
              <p:cNvSpPr>
                <a:spLocks/>
              </p:cNvSpPr>
              <p:nvPr/>
            </p:nvSpPr>
            <p:spPr bwMode="auto">
              <a:xfrm>
                <a:off x="2320" y="1492"/>
                <a:ext cx="7" cy="7"/>
              </a:xfrm>
              <a:custGeom>
                <a:avLst/>
                <a:gdLst>
                  <a:gd name="T0" fmla="*/ 15 w 68"/>
                  <a:gd name="T1" fmla="*/ 69 h 69"/>
                  <a:gd name="T2" fmla="*/ 41 w 68"/>
                  <a:gd name="T3" fmla="*/ 62 h 69"/>
                  <a:gd name="T4" fmla="*/ 68 w 68"/>
                  <a:gd name="T5" fmla="*/ 56 h 69"/>
                  <a:gd name="T6" fmla="*/ 52 w 68"/>
                  <a:gd name="T7" fmla="*/ 0 h 69"/>
                  <a:gd name="T8" fmla="*/ 26 w 68"/>
                  <a:gd name="T9" fmla="*/ 6 h 69"/>
                  <a:gd name="T10" fmla="*/ 0 w 68"/>
                  <a:gd name="T11" fmla="*/ 13 h 69"/>
                  <a:gd name="T12" fmla="*/ 15 w 68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15" y="69"/>
                    </a:moveTo>
                    <a:lnTo>
                      <a:pt x="41" y="62"/>
                    </a:lnTo>
                    <a:lnTo>
                      <a:pt x="68" y="56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5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3" name="Freeform 1301"/>
              <p:cNvSpPr>
                <a:spLocks/>
              </p:cNvSpPr>
              <p:nvPr/>
            </p:nvSpPr>
            <p:spPr bwMode="auto">
              <a:xfrm>
                <a:off x="2320" y="1492"/>
                <a:ext cx="7" cy="7"/>
              </a:xfrm>
              <a:custGeom>
                <a:avLst/>
                <a:gdLst>
                  <a:gd name="T0" fmla="*/ 15 w 68"/>
                  <a:gd name="T1" fmla="*/ 69 h 69"/>
                  <a:gd name="T2" fmla="*/ 41 w 68"/>
                  <a:gd name="T3" fmla="*/ 62 h 69"/>
                  <a:gd name="T4" fmla="*/ 68 w 68"/>
                  <a:gd name="T5" fmla="*/ 56 h 69"/>
                  <a:gd name="T6" fmla="*/ 52 w 68"/>
                  <a:gd name="T7" fmla="*/ 0 h 69"/>
                  <a:gd name="T8" fmla="*/ 26 w 68"/>
                  <a:gd name="T9" fmla="*/ 6 h 69"/>
                  <a:gd name="T10" fmla="*/ 0 w 68"/>
                  <a:gd name="T11" fmla="*/ 13 h 69"/>
                  <a:gd name="T12" fmla="*/ 15 w 68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15" y="69"/>
                    </a:moveTo>
                    <a:lnTo>
                      <a:pt x="41" y="62"/>
                    </a:lnTo>
                    <a:lnTo>
                      <a:pt x="68" y="56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5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4" name="Freeform 1302"/>
              <p:cNvSpPr>
                <a:spLocks/>
              </p:cNvSpPr>
              <p:nvPr/>
            </p:nvSpPr>
            <p:spPr bwMode="auto">
              <a:xfrm>
                <a:off x="2323" y="1491"/>
                <a:ext cx="3" cy="1"/>
              </a:xfrm>
              <a:custGeom>
                <a:avLst/>
                <a:gdLst>
                  <a:gd name="T0" fmla="*/ 0 w 26"/>
                  <a:gd name="T1" fmla="*/ 7 h 7"/>
                  <a:gd name="T2" fmla="*/ 26 w 26"/>
                  <a:gd name="T3" fmla="*/ 1 h 7"/>
                  <a:gd name="T4" fmla="*/ 26 w 26"/>
                  <a:gd name="T5" fmla="*/ 0 h 7"/>
                  <a:gd name="T6" fmla="*/ 0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0" y="7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5" name="Line 1303"/>
              <p:cNvSpPr>
                <a:spLocks noChangeShapeType="1"/>
              </p:cNvSpPr>
              <p:nvPr/>
            </p:nvSpPr>
            <p:spPr bwMode="auto">
              <a:xfrm flipV="1">
                <a:off x="2326" y="14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6" name="Freeform 1304"/>
              <p:cNvSpPr>
                <a:spLocks/>
              </p:cNvSpPr>
              <p:nvPr/>
            </p:nvSpPr>
            <p:spPr bwMode="auto">
              <a:xfrm>
                <a:off x="2318" y="1485"/>
                <a:ext cx="8" cy="8"/>
              </a:xfrm>
              <a:custGeom>
                <a:avLst/>
                <a:gdLst>
                  <a:gd name="T0" fmla="*/ 17 w 69"/>
                  <a:gd name="T1" fmla="*/ 71 h 71"/>
                  <a:gd name="T2" fmla="*/ 43 w 69"/>
                  <a:gd name="T3" fmla="*/ 63 h 71"/>
                  <a:gd name="T4" fmla="*/ 69 w 69"/>
                  <a:gd name="T5" fmla="*/ 56 h 71"/>
                  <a:gd name="T6" fmla="*/ 53 w 69"/>
                  <a:gd name="T7" fmla="*/ 0 h 71"/>
                  <a:gd name="T8" fmla="*/ 27 w 69"/>
                  <a:gd name="T9" fmla="*/ 8 h 71"/>
                  <a:gd name="T10" fmla="*/ 0 w 69"/>
                  <a:gd name="T11" fmla="*/ 15 h 71"/>
                  <a:gd name="T12" fmla="*/ 17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17" y="71"/>
                    </a:moveTo>
                    <a:lnTo>
                      <a:pt x="43" y="63"/>
                    </a:lnTo>
                    <a:lnTo>
                      <a:pt x="69" y="56"/>
                    </a:lnTo>
                    <a:lnTo>
                      <a:pt x="53" y="0"/>
                    </a:lnTo>
                    <a:lnTo>
                      <a:pt x="27" y="8"/>
                    </a:lnTo>
                    <a:lnTo>
                      <a:pt x="0" y="15"/>
                    </a:lnTo>
                    <a:lnTo>
                      <a:pt x="17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7" name="Freeform 1305"/>
              <p:cNvSpPr>
                <a:spLocks/>
              </p:cNvSpPr>
              <p:nvPr/>
            </p:nvSpPr>
            <p:spPr bwMode="auto">
              <a:xfrm>
                <a:off x="2318" y="1485"/>
                <a:ext cx="8" cy="8"/>
              </a:xfrm>
              <a:custGeom>
                <a:avLst/>
                <a:gdLst>
                  <a:gd name="T0" fmla="*/ 17 w 69"/>
                  <a:gd name="T1" fmla="*/ 71 h 71"/>
                  <a:gd name="T2" fmla="*/ 43 w 69"/>
                  <a:gd name="T3" fmla="*/ 63 h 71"/>
                  <a:gd name="T4" fmla="*/ 69 w 69"/>
                  <a:gd name="T5" fmla="*/ 56 h 71"/>
                  <a:gd name="T6" fmla="*/ 53 w 69"/>
                  <a:gd name="T7" fmla="*/ 0 h 71"/>
                  <a:gd name="T8" fmla="*/ 27 w 69"/>
                  <a:gd name="T9" fmla="*/ 8 h 71"/>
                  <a:gd name="T10" fmla="*/ 0 w 69"/>
                  <a:gd name="T11" fmla="*/ 15 h 71"/>
                  <a:gd name="T12" fmla="*/ 17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17" y="71"/>
                    </a:moveTo>
                    <a:lnTo>
                      <a:pt x="43" y="63"/>
                    </a:lnTo>
                    <a:lnTo>
                      <a:pt x="69" y="56"/>
                    </a:lnTo>
                    <a:lnTo>
                      <a:pt x="53" y="0"/>
                    </a:lnTo>
                    <a:lnTo>
                      <a:pt x="27" y="8"/>
                    </a:lnTo>
                    <a:lnTo>
                      <a:pt x="0" y="15"/>
                    </a:lnTo>
                    <a:lnTo>
                      <a:pt x="17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8" name="Freeform 1306"/>
              <p:cNvSpPr>
                <a:spLocks/>
              </p:cNvSpPr>
              <p:nvPr/>
            </p:nvSpPr>
            <p:spPr bwMode="auto">
              <a:xfrm>
                <a:off x="2316" y="1479"/>
                <a:ext cx="8" cy="8"/>
              </a:xfrm>
              <a:custGeom>
                <a:avLst/>
                <a:gdLst>
                  <a:gd name="T0" fmla="*/ 16 w 69"/>
                  <a:gd name="T1" fmla="*/ 71 h 71"/>
                  <a:gd name="T2" fmla="*/ 43 w 69"/>
                  <a:gd name="T3" fmla="*/ 64 h 71"/>
                  <a:gd name="T4" fmla="*/ 69 w 69"/>
                  <a:gd name="T5" fmla="*/ 56 h 71"/>
                  <a:gd name="T6" fmla="*/ 53 w 69"/>
                  <a:gd name="T7" fmla="*/ 0 h 71"/>
                  <a:gd name="T8" fmla="*/ 26 w 69"/>
                  <a:gd name="T9" fmla="*/ 8 h 71"/>
                  <a:gd name="T10" fmla="*/ 0 w 69"/>
                  <a:gd name="T11" fmla="*/ 15 h 71"/>
                  <a:gd name="T12" fmla="*/ 16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16" y="71"/>
                    </a:moveTo>
                    <a:lnTo>
                      <a:pt x="43" y="64"/>
                    </a:lnTo>
                    <a:lnTo>
                      <a:pt x="69" y="56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16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9" name="Freeform 1307"/>
              <p:cNvSpPr>
                <a:spLocks/>
              </p:cNvSpPr>
              <p:nvPr/>
            </p:nvSpPr>
            <p:spPr bwMode="auto">
              <a:xfrm>
                <a:off x="2316" y="1479"/>
                <a:ext cx="8" cy="8"/>
              </a:xfrm>
              <a:custGeom>
                <a:avLst/>
                <a:gdLst>
                  <a:gd name="T0" fmla="*/ 16 w 69"/>
                  <a:gd name="T1" fmla="*/ 71 h 71"/>
                  <a:gd name="T2" fmla="*/ 43 w 69"/>
                  <a:gd name="T3" fmla="*/ 64 h 71"/>
                  <a:gd name="T4" fmla="*/ 69 w 69"/>
                  <a:gd name="T5" fmla="*/ 56 h 71"/>
                  <a:gd name="T6" fmla="*/ 53 w 69"/>
                  <a:gd name="T7" fmla="*/ 0 h 71"/>
                  <a:gd name="T8" fmla="*/ 26 w 69"/>
                  <a:gd name="T9" fmla="*/ 8 h 71"/>
                  <a:gd name="T10" fmla="*/ 0 w 69"/>
                  <a:gd name="T11" fmla="*/ 15 h 71"/>
                  <a:gd name="T12" fmla="*/ 16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16" y="71"/>
                    </a:moveTo>
                    <a:lnTo>
                      <a:pt x="43" y="64"/>
                    </a:lnTo>
                    <a:lnTo>
                      <a:pt x="69" y="56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16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0" name="Freeform 1308"/>
              <p:cNvSpPr>
                <a:spLocks/>
              </p:cNvSpPr>
              <p:nvPr/>
            </p:nvSpPr>
            <p:spPr bwMode="auto">
              <a:xfrm>
                <a:off x="2319" y="1479"/>
                <a:ext cx="3" cy="1"/>
              </a:xfrm>
              <a:custGeom>
                <a:avLst/>
                <a:gdLst>
                  <a:gd name="T0" fmla="*/ 0 w 27"/>
                  <a:gd name="T1" fmla="*/ 9 h 9"/>
                  <a:gd name="T2" fmla="*/ 27 w 27"/>
                  <a:gd name="T3" fmla="*/ 1 h 9"/>
                  <a:gd name="T4" fmla="*/ 25 w 27"/>
                  <a:gd name="T5" fmla="*/ 0 h 9"/>
                  <a:gd name="T6" fmla="*/ 0 w 27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0" y="9"/>
                    </a:moveTo>
                    <a:lnTo>
                      <a:pt x="27" y="1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1" name="Line 1309"/>
              <p:cNvSpPr>
                <a:spLocks noChangeShapeType="1"/>
              </p:cNvSpPr>
              <p:nvPr/>
            </p:nvSpPr>
            <p:spPr bwMode="auto">
              <a:xfrm flipH="1" flipV="1">
                <a:off x="2322" y="14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2" name="Freeform 1310"/>
              <p:cNvSpPr>
                <a:spLocks/>
              </p:cNvSpPr>
              <p:nvPr/>
            </p:nvSpPr>
            <p:spPr bwMode="auto">
              <a:xfrm>
                <a:off x="2314" y="1473"/>
                <a:ext cx="8" cy="8"/>
              </a:xfrm>
              <a:custGeom>
                <a:avLst/>
                <a:gdLst>
                  <a:gd name="T0" fmla="*/ 19 w 69"/>
                  <a:gd name="T1" fmla="*/ 72 h 72"/>
                  <a:gd name="T2" fmla="*/ 44 w 69"/>
                  <a:gd name="T3" fmla="*/ 64 h 72"/>
                  <a:gd name="T4" fmla="*/ 69 w 69"/>
                  <a:gd name="T5" fmla="*/ 55 h 72"/>
                  <a:gd name="T6" fmla="*/ 51 w 69"/>
                  <a:gd name="T7" fmla="*/ 0 h 72"/>
                  <a:gd name="T8" fmla="*/ 26 w 69"/>
                  <a:gd name="T9" fmla="*/ 9 h 72"/>
                  <a:gd name="T10" fmla="*/ 0 w 69"/>
                  <a:gd name="T11" fmla="*/ 18 h 72"/>
                  <a:gd name="T12" fmla="*/ 19 w 69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2">
                    <a:moveTo>
                      <a:pt x="19" y="72"/>
                    </a:moveTo>
                    <a:lnTo>
                      <a:pt x="44" y="64"/>
                    </a:lnTo>
                    <a:lnTo>
                      <a:pt x="69" y="55"/>
                    </a:lnTo>
                    <a:lnTo>
                      <a:pt x="51" y="0"/>
                    </a:lnTo>
                    <a:lnTo>
                      <a:pt x="26" y="9"/>
                    </a:lnTo>
                    <a:lnTo>
                      <a:pt x="0" y="18"/>
                    </a:lnTo>
                    <a:lnTo>
                      <a:pt x="19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3" name="Freeform 1311"/>
              <p:cNvSpPr>
                <a:spLocks/>
              </p:cNvSpPr>
              <p:nvPr/>
            </p:nvSpPr>
            <p:spPr bwMode="auto">
              <a:xfrm>
                <a:off x="2314" y="1473"/>
                <a:ext cx="8" cy="8"/>
              </a:xfrm>
              <a:custGeom>
                <a:avLst/>
                <a:gdLst>
                  <a:gd name="T0" fmla="*/ 19 w 69"/>
                  <a:gd name="T1" fmla="*/ 72 h 72"/>
                  <a:gd name="T2" fmla="*/ 44 w 69"/>
                  <a:gd name="T3" fmla="*/ 64 h 72"/>
                  <a:gd name="T4" fmla="*/ 69 w 69"/>
                  <a:gd name="T5" fmla="*/ 55 h 72"/>
                  <a:gd name="T6" fmla="*/ 51 w 69"/>
                  <a:gd name="T7" fmla="*/ 0 h 72"/>
                  <a:gd name="T8" fmla="*/ 26 w 69"/>
                  <a:gd name="T9" fmla="*/ 9 h 72"/>
                  <a:gd name="T10" fmla="*/ 0 w 69"/>
                  <a:gd name="T11" fmla="*/ 18 h 72"/>
                  <a:gd name="T12" fmla="*/ 19 w 69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2">
                    <a:moveTo>
                      <a:pt x="19" y="72"/>
                    </a:moveTo>
                    <a:lnTo>
                      <a:pt x="44" y="64"/>
                    </a:lnTo>
                    <a:lnTo>
                      <a:pt x="69" y="55"/>
                    </a:lnTo>
                    <a:lnTo>
                      <a:pt x="51" y="0"/>
                    </a:lnTo>
                    <a:lnTo>
                      <a:pt x="26" y="9"/>
                    </a:lnTo>
                    <a:lnTo>
                      <a:pt x="0" y="18"/>
                    </a:lnTo>
                    <a:lnTo>
                      <a:pt x="1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4" name="Freeform 1312"/>
              <p:cNvSpPr>
                <a:spLocks/>
              </p:cNvSpPr>
              <p:nvPr/>
            </p:nvSpPr>
            <p:spPr bwMode="auto">
              <a:xfrm>
                <a:off x="2314" y="1474"/>
                <a:ext cx="3" cy="1"/>
              </a:xfrm>
              <a:custGeom>
                <a:avLst/>
                <a:gdLst>
                  <a:gd name="T0" fmla="*/ 26 w 26"/>
                  <a:gd name="T1" fmla="*/ 0 h 9"/>
                  <a:gd name="T2" fmla="*/ 0 w 26"/>
                  <a:gd name="T3" fmla="*/ 9 h 9"/>
                  <a:gd name="T4" fmla="*/ 0 w 26"/>
                  <a:gd name="T5" fmla="*/ 9 h 9"/>
                  <a:gd name="T6" fmla="*/ 26 w 26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9">
                    <a:moveTo>
                      <a:pt x="26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5" name="Line 1313"/>
              <p:cNvSpPr>
                <a:spLocks noChangeShapeType="1"/>
              </p:cNvSpPr>
              <p:nvPr/>
            </p:nvSpPr>
            <p:spPr bwMode="auto">
              <a:xfrm>
                <a:off x="2314" y="14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6" name="Freeform 1314"/>
              <p:cNvSpPr>
                <a:spLocks/>
              </p:cNvSpPr>
              <p:nvPr/>
            </p:nvSpPr>
            <p:spPr bwMode="auto">
              <a:xfrm>
                <a:off x="2312" y="1467"/>
                <a:ext cx="8" cy="8"/>
              </a:xfrm>
              <a:custGeom>
                <a:avLst/>
                <a:gdLst>
                  <a:gd name="T0" fmla="*/ 18 w 69"/>
                  <a:gd name="T1" fmla="*/ 74 h 74"/>
                  <a:gd name="T2" fmla="*/ 44 w 69"/>
                  <a:gd name="T3" fmla="*/ 65 h 74"/>
                  <a:gd name="T4" fmla="*/ 69 w 69"/>
                  <a:gd name="T5" fmla="*/ 56 h 74"/>
                  <a:gd name="T6" fmla="*/ 50 w 69"/>
                  <a:gd name="T7" fmla="*/ 0 h 74"/>
                  <a:gd name="T8" fmla="*/ 25 w 69"/>
                  <a:gd name="T9" fmla="*/ 9 h 74"/>
                  <a:gd name="T10" fmla="*/ 0 w 69"/>
                  <a:gd name="T11" fmla="*/ 18 h 74"/>
                  <a:gd name="T12" fmla="*/ 18 w 69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4">
                    <a:moveTo>
                      <a:pt x="18" y="74"/>
                    </a:moveTo>
                    <a:lnTo>
                      <a:pt x="44" y="65"/>
                    </a:lnTo>
                    <a:lnTo>
                      <a:pt x="69" y="56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8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7" name="Freeform 1315"/>
              <p:cNvSpPr>
                <a:spLocks/>
              </p:cNvSpPr>
              <p:nvPr/>
            </p:nvSpPr>
            <p:spPr bwMode="auto">
              <a:xfrm>
                <a:off x="2312" y="1467"/>
                <a:ext cx="8" cy="8"/>
              </a:xfrm>
              <a:custGeom>
                <a:avLst/>
                <a:gdLst>
                  <a:gd name="T0" fmla="*/ 18 w 69"/>
                  <a:gd name="T1" fmla="*/ 74 h 74"/>
                  <a:gd name="T2" fmla="*/ 44 w 69"/>
                  <a:gd name="T3" fmla="*/ 65 h 74"/>
                  <a:gd name="T4" fmla="*/ 69 w 69"/>
                  <a:gd name="T5" fmla="*/ 56 h 74"/>
                  <a:gd name="T6" fmla="*/ 50 w 69"/>
                  <a:gd name="T7" fmla="*/ 0 h 74"/>
                  <a:gd name="T8" fmla="*/ 25 w 69"/>
                  <a:gd name="T9" fmla="*/ 9 h 74"/>
                  <a:gd name="T10" fmla="*/ 0 w 69"/>
                  <a:gd name="T11" fmla="*/ 18 h 74"/>
                  <a:gd name="T12" fmla="*/ 18 w 69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4">
                    <a:moveTo>
                      <a:pt x="18" y="74"/>
                    </a:moveTo>
                    <a:lnTo>
                      <a:pt x="44" y="65"/>
                    </a:lnTo>
                    <a:lnTo>
                      <a:pt x="69" y="56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8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8" name="Freeform 1316"/>
              <p:cNvSpPr>
                <a:spLocks/>
              </p:cNvSpPr>
              <p:nvPr/>
            </p:nvSpPr>
            <p:spPr bwMode="auto">
              <a:xfrm>
                <a:off x="2315" y="1467"/>
                <a:ext cx="3" cy="1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0 h 9"/>
                  <a:gd name="T4" fmla="*/ 25 w 25"/>
                  <a:gd name="T5" fmla="*/ 0 h 9"/>
                  <a:gd name="T6" fmla="*/ 0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9" name="Line 1317"/>
              <p:cNvSpPr>
                <a:spLocks noChangeShapeType="1"/>
              </p:cNvSpPr>
              <p:nvPr/>
            </p:nvSpPr>
            <p:spPr bwMode="auto">
              <a:xfrm>
                <a:off x="2318" y="14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0" name="Freeform 1318"/>
              <p:cNvSpPr>
                <a:spLocks/>
              </p:cNvSpPr>
              <p:nvPr/>
            </p:nvSpPr>
            <p:spPr bwMode="auto">
              <a:xfrm>
                <a:off x="2310" y="1460"/>
                <a:ext cx="8" cy="9"/>
              </a:xfrm>
              <a:custGeom>
                <a:avLst/>
                <a:gdLst>
                  <a:gd name="T0" fmla="*/ 20 w 70"/>
                  <a:gd name="T1" fmla="*/ 73 h 73"/>
                  <a:gd name="T2" fmla="*/ 45 w 70"/>
                  <a:gd name="T3" fmla="*/ 64 h 73"/>
                  <a:gd name="T4" fmla="*/ 70 w 70"/>
                  <a:gd name="T5" fmla="*/ 55 h 73"/>
                  <a:gd name="T6" fmla="*/ 50 w 70"/>
                  <a:gd name="T7" fmla="*/ 0 h 73"/>
                  <a:gd name="T8" fmla="*/ 25 w 70"/>
                  <a:gd name="T9" fmla="*/ 9 h 73"/>
                  <a:gd name="T10" fmla="*/ 0 w 70"/>
                  <a:gd name="T11" fmla="*/ 18 h 73"/>
                  <a:gd name="T12" fmla="*/ 20 w 70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3">
                    <a:moveTo>
                      <a:pt x="20" y="73"/>
                    </a:moveTo>
                    <a:lnTo>
                      <a:pt x="45" y="64"/>
                    </a:lnTo>
                    <a:lnTo>
                      <a:pt x="70" y="55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0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1" name="Freeform 1319"/>
              <p:cNvSpPr>
                <a:spLocks/>
              </p:cNvSpPr>
              <p:nvPr/>
            </p:nvSpPr>
            <p:spPr bwMode="auto">
              <a:xfrm>
                <a:off x="2310" y="1460"/>
                <a:ext cx="8" cy="9"/>
              </a:xfrm>
              <a:custGeom>
                <a:avLst/>
                <a:gdLst>
                  <a:gd name="T0" fmla="*/ 20 w 70"/>
                  <a:gd name="T1" fmla="*/ 73 h 73"/>
                  <a:gd name="T2" fmla="*/ 45 w 70"/>
                  <a:gd name="T3" fmla="*/ 64 h 73"/>
                  <a:gd name="T4" fmla="*/ 70 w 70"/>
                  <a:gd name="T5" fmla="*/ 55 h 73"/>
                  <a:gd name="T6" fmla="*/ 50 w 70"/>
                  <a:gd name="T7" fmla="*/ 0 h 73"/>
                  <a:gd name="T8" fmla="*/ 25 w 70"/>
                  <a:gd name="T9" fmla="*/ 9 h 73"/>
                  <a:gd name="T10" fmla="*/ 0 w 70"/>
                  <a:gd name="T11" fmla="*/ 18 h 73"/>
                  <a:gd name="T12" fmla="*/ 20 w 70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3">
                    <a:moveTo>
                      <a:pt x="20" y="73"/>
                    </a:moveTo>
                    <a:lnTo>
                      <a:pt x="45" y="64"/>
                    </a:lnTo>
                    <a:lnTo>
                      <a:pt x="70" y="55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0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2" name="Freeform 1320"/>
              <p:cNvSpPr>
                <a:spLocks/>
              </p:cNvSpPr>
              <p:nvPr/>
            </p:nvSpPr>
            <p:spPr bwMode="auto">
              <a:xfrm>
                <a:off x="2308" y="1454"/>
                <a:ext cx="8" cy="8"/>
              </a:xfrm>
              <a:custGeom>
                <a:avLst/>
                <a:gdLst>
                  <a:gd name="T0" fmla="*/ 20 w 70"/>
                  <a:gd name="T1" fmla="*/ 72 h 72"/>
                  <a:gd name="T2" fmla="*/ 45 w 70"/>
                  <a:gd name="T3" fmla="*/ 63 h 72"/>
                  <a:gd name="T4" fmla="*/ 70 w 70"/>
                  <a:gd name="T5" fmla="*/ 54 h 72"/>
                  <a:gd name="T6" fmla="*/ 51 w 70"/>
                  <a:gd name="T7" fmla="*/ 0 h 72"/>
                  <a:gd name="T8" fmla="*/ 25 w 70"/>
                  <a:gd name="T9" fmla="*/ 8 h 72"/>
                  <a:gd name="T10" fmla="*/ 0 w 70"/>
                  <a:gd name="T11" fmla="*/ 17 h 72"/>
                  <a:gd name="T12" fmla="*/ 20 w 70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2">
                    <a:moveTo>
                      <a:pt x="20" y="72"/>
                    </a:moveTo>
                    <a:lnTo>
                      <a:pt x="45" y="63"/>
                    </a:lnTo>
                    <a:lnTo>
                      <a:pt x="70" y="54"/>
                    </a:lnTo>
                    <a:lnTo>
                      <a:pt x="51" y="0"/>
                    </a:lnTo>
                    <a:lnTo>
                      <a:pt x="25" y="8"/>
                    </a:lnTo>
                    <a:lnTo>
                      <a:pt x="0" y="17"/>
                    </a:lnTo>
                    <a:lnTo>
                      <a:pt x="20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3" name="Freeform 1321"/>
              <p:cNvSpPr>
                <a:spLocks/>
              </p:cNvSpPr>
              <p:nvPr/>
            </p:nvSpPr>
            <p:spPr bwMode="auto">
              <a:xfrm>
                <a:off x="2308" y="1454"/>
                <a:ext cx="8" cy="8"/>
              </a:xfrm>
              <a:custGeom>
                <a:avLst/>
                <a:gdLst>
                  <a:gd name="T0" fmla="*/ 20 w 70"/>
                  <a:gd name="T1" fmla="*/ 72 h 72"/>
                  <a:gd name="T2" fmla="*/ 45 w 70"/>
                  <a:gd name="T3" fmla="*/ 63 h 72"/>
                  <a:gd name="T4" fmla="*/ 70 w 70"/>
                  <a:gd name="T5" fmla="*/ 54 h 72"/>
                  <a:gd name="T6" fmla="*/ 51 w 70"/>
                  <a:gd name="T7" fmla="*/ 0 h 72"/>
                  <a:gd name="T8" fmla="*/ 25 w 70"/>
                  <a:gd name="T9" fmla="*/ 8 h 72"/>
                  <a:gd name="T10" fmla="*/ 0 w 70"/>
                  <a:gd name="T11" fmla="*/ 17 h 72"/>
                  <a:gd name="T12" fmla="*/ 20 w 70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2">
                    <a:moveTo>
                      <a:pt x="20" y="72"/>
                    </a:moveTo>
                    <a:lnTo>
                      <a:pt x="45" y="63"/>
                    </a:lnTo>
                    <a:lnTo>
                      <a:pt x="70" y="54"/>
                    </a:lnTo>
                    <a:lnTo>
                      <a:pt x="51" y="0"/>
                    </a:lnTo>
                    <a:lnTo>
                      <a:pt x="25" y="8"/>
                    </a:lnTo>
                    <a:lnTo>
                      <a:pt x="0" y="17"/>
                    </a:lnTo>
                    <a:lnTo>
                      <a:pt x="2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4" name="Freeform 1322"/>
              <p:cNvSpPr>
                <a:spLocks/>
              </p:cNvSpPr>
              <p:nvPr/>
            </p:nvSpPr>
            <p:spPr bwMode="auto">
              <a:xfrm>
                <a:off x="2311" y="1454"/>
                <a:ext cx="2" cy="1"/>
              </a:xfrm>
              <a:custGeom>
                <a:avLst/>
                <a:gdLst>
                  <a:gd name="T0" fmla="*/ 0 w 26"/>
                  <a:gd name="T1" fmla="*/ 10 h 10"/>
                  <a:gd name="T2" fmla="*/ 26 w 26"/>
                  <a:gd name="T3" fmla="*/ 2 h 10"/>
                  <a:gd name="T4" fmla="*/ 26 w 26"/>
                  <a:gd name="T5" fmla="*/ 0 h 10"/>
                  <a:gd name="T6" fmla="*/ 0 w 26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lnTo>
                      <a:pt x="26" y="2"/>
                    </a:lnTo>
                    <a:lnTo>
                      <a:pt x="2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5" name="Line 1323"/>
              <p:cNvSpPr>
                <a:spLocks noChangeShapeType="1"/>
              </p:cNvSpPr>
              <p:nvPr/>
            </p:nvSpPr>
            <p:spPr bwMode="auto">
              <a:xfrm flipV="1">
                <a:off x="2313" y="14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6" name="Freeform 1324"/>
              <p:cNvSpPr>
                <a:spLocks/>
              </p:cNvSpPr>
              <p:nvPr/>
            </p:nvSpPr>
            <p:spPr bwMode="auto">
              <a:xfrm>
                <a:off x="2305" y="1448"/>
                <a:ext cx="8" cy="8"/>
              </a:xfrm>
              <a:custGeom>
                <a:avLst/>
                <a:gdLst>
                  <a:gd name="T0" fmla="*/ 22 w 73"/>
                  <a:gd name="T1" fmla="*/ 73 h 73"/>
                  <a:gd name="T2" fmla="*/ 47 w 73"/>
                  <a:gd name="T3" fmla="*/ 63 h 73"/>
                  <a:gd name="T4" fmla="*/ 73 w 73"/>
                  <a:gd name="T5" fmla="*/ 53 h 73"/>
                  <a:gd name="T6" fmla="*/ 51 w 73"/>
                  <a:gd name="T7" fmla="*/ 0 h 73"/>
                  <a:gd name="T8" fmla="*/ 26 w 73"/>
                  <a:gd name="T9" fmla="*/ 10 h 73"/>
                  <a:gd name="T10" fmla="*/ 0 w 73"/>
                  <a:gd name="T11" fmla="*/ 20 h 73"/>
                  <a:gd name="T12" fmla="*/ 22 w 73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3">
                    <a:moveTo>
                      <a:pt x="22" y="73"/>
                    </a:moveTo>
                    <a:lnTo>
                      <a:pt x="47" y="63"/>
                    </a:lnTo>
                    <a:lnTo>
                      <a:pt x="73" y="53"/>
                    </a:lnTo>
                    <a:lnTo>
                      <a:pt x="51" y="0"/>
                    </a:lnTo>
                    <a:lnTo>
                      <a:pt x="26" y="10"/>
                    </a:lnTo>
                    <a:lnTo>
                      <a:pt x="0" y="20"/>
                    </a:lnTo>
                    <a:lnTo>
                      <a:pt x="22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7" name="Freeform 1325"/>
              <p:cNvSpPr>
                <a:spLocks/>
              </p:cNvSpPr>
              <p:nvPr/>
            </p:nvSpPr>
            <p:spPr bwMode="auto">
              <a:xfrm>
                <a:off x="2305" y="1448"/>
                <a:ext cx="8" cy="8"/>
              </a:xfrm>
              <a:custGeom>
                <a:avLst/>
                <a:gdLst>
                  <a:gd name="T0" fmla="*/ 22 w 73"/>
                  <a:gd name="T1" fmla="*/ 73 h 73"/>
                  <a:gd name="T2" fmla="*/ 47 w 73"/>
                  <a:gd name="T3" fmla="*/ 63 h 73"/>
                  <a:gd name="T4" fmla="*/ 73 w 73"/>
                  <a:gd name="T5" fmla="*/ 53 h 73"/>
                  <a:gd name="T6" fmla="*/ 51 w 73"/>
                  <a:gd name="T7" fmla="*/ 0 h 73"/>
                  <a:gd name="T8" fmla="*/ 26 w 73"/>
                  <a:gd name="T9" fmla="*/ 10 h 73"/>
                  <a:gd name="T10" fmla="*/ 0 w 73"/>
                  <a:gd name="T11" fmla="*/ 20 h 73"/>
                  <a:gd name="T12" fmla="*/ 22 w 73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3">
                    <a:moveTo>
                      <a:pt x="22" y="73"/>
                    </a:moveTo>
                    <a:lnTo>
                      <a:pt x="47" y="63"/>
                    </a:lnTo>
                    <a:lnTo>
                      <a:pt x="73" y="53"/>
                    </a:lnTo>
                    <a:lnTo>
                      <a:pt x="51" y="0"/>
                    </a:lnTo>
                    <a:lnTo>
                      <a:pt x="26" y="10"/>
                    </a:lnTo>
                    <a:lnTo>
                      <a:pt x="0" y="20"/>
                    </a:lnTo>
                    <a:lnTo>
                      <a:pt x="22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8" name="Freeform 1326"/>
              <p:cNvSpPr>
                <a:spLocks/>
              </p:cNvSpPr>
              <p:nvPr/>
            </p:nvSpPr>
            <p:spPr bwMode="auto">
              <a:xfrm>
                <a:off x="2305" y="1449"/>
                <a:ext cx="3" cy="2"/>
              </a:xfrm>
              <a:custGeom>
                <a:avLst/>
                <a:gdLst>
                  <a:gd name="T0" fmla="*/ 26 w 26"/>
                  <a:gd name="T1" fmla="*/ 0 h 10"/>
                  <a:gd name="T2" fmla="*/ 0 w 26"/>
                  <a:gd name="T3" fmla="*/ 10 h 10"/>
                  <a:gd name="T4" fmla="*/ 0 w 26"/>
                  <a:gd name="T5" fmla="*/ 10 h 10"/>
                  <a:gd name="T6" fmla="*/ 26 w 26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0">
                    <a:moveTo>
                      <a:pt x="26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9" name="Line 1327"/>
              <p:cNvSpPr>
                <a:spLocks noChangeShapeType="1"/>
              </p:cNvSpPr>
              <p:nvPr/>
            </p:nvSpPr>
            <p:spPr bwMode="auto">
              <a:xfrm>
                <a:off x="2305" y="14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0" name="Freeform 1328"/>
              <p:cNvSpPr>
                <a:spLocks/>
              </p:cNvSpPr>
              <p:nvPr/>
            </p:nvSpPr>
            <p:spPr bwMode="auto">
              <a:xfrm>
                <a:off x="2303" y="1442"/>
                <a:ext cx="8" cy="9"/>
              </a:xfrm>
              <a:custGeom>
                <a:avLst/>
                <a:gdLst>
                  <a:gd name="T0" fmla="*/ 20 w 71"/>
                  <a:gd name="T1" fmla="*/ 74 h 74"/>
                  <a:gd name="T2" fmla="*/ 46 w 71"/>
                  <a:gd name="T3" fmla="*/ 64 h 74"/>
                  <a:gd name="T4" fmla="*/ 71 w 71"/>
                  <a:gd name="T5" fmla="*/ 54 h 74"/>
                  <a:gd name="T6" fmla="*/ 50 w 71"/>
                  <a:gd name="T7" fmla="*/ 0 h 74"/>
                  <a:gd name="T8" fmla="*/ 25 w 71"/>
                  <a:gd name="T9" fmla="*/ 10 h 74"/>
                  <a:gd name="T10" fmla="*/ 0 w 71"/>
                  <a:gd name="T11" fmla="*/ 20 h 74"/>
                  <a:gd name="T12" fmla="*/ 20 w 71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4">
                    <a:moveTo>
                      <a:pt x="20" y="74"/>
                    </a:moveTo>
                    <a:lnTo>
                      <a:pt x="46" y="64"/>
                    </a:lnTo>
                    <a:lnTo>
                      <a:pt x="71" y="5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2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1" name="Freeform 1329"/>
              <p:cNvSpPr>
                <a:spLocks/>
              </p:cNvSpPr>
              <p:nvPr/>
            </p:nvSpPr>
            <p:spPr bwMode="auto">
              <a:xfrm>
                <a:off x="2303" y="1442"/>
                <a:ext cx="8" cy="9"/>
              </a:xfrm>
              <a:custGeom>
                <a:avLst/>
                <a:gdLst>
                  <a:gd name="T0" fmla="*/ 20 w 71"/>
                  <a:gd name="T1" fmla="*/ 74 h 74"/>
                  <a:gd name="T2" fmla="*/ 46 w 71"/>
                  <a:gd name="T3" fmla="*/ 64 h 74"/>
                  <a:gd name="T4" fmla="*/ 71 w 71"/>
                  <a:gd name="T5" fmla="*/ 54 h 74"/>
                  <a:gd name="T6" fmla="*/ 50 w 71"/>
                  <a:gd name="T7" fmla="*/ 0 h 74"/>
                  <a:gd name="T8" fmla="*/ 25 w 71"/>
                  <a:gd name="T9" fmla="*/ 10 h 74"/>
                  <a:gd name="T10" fmla="*/ 0 w 71"/>
                  <a:gd name="T11" fmla="*/ 20 h 74"/>
                  <a:gd name="T12" fmla="*/ 20 w 71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4">
                    <a:moveTo>
                      <a:pt x="20" y="74"/>
                    </a:moveTo>
                    <a:lnTo>
                      <a:pt x="46" y="64"/>
                    </a:lnTo>
                    <a:lnTo>
                      <a:pt x="71" y="5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2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2" name="Freeform 1330"/>
              <p:cNvSpPr>
                <a:spLocks/>
              </p:cNvSpPr>
              <p:nvPr/>
            </p:nvSpPr>
            <p:spPr bwMode="auto">
              <a:xfrm>
                <a:off x="2306" y="1442"/>
                <a:ext cx="3" cy="1"/>
              </a:xfrm>
              <a:custGeom>
                <a:avLst/>
                <a:gdLst>
                  <a:gd name="T0" fmla="*/ 0 w 25"/>
                  <a:gd name="T1" fmla="*/ 11 h 11"/>
                  <a:gd name="T2" fmla="*/ 25 w 25"/>
                  <a:gd name="T3" fmla="*/ 1 h 11"/>
                  <a:gd name="T4" fmla="*/ 25 w 25"/>
                  <a:gd name="T5" fmla="*/ 0 h 11"/>
                  <a:gd name="T6" fmla="*/ 0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0" y="11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3" name="Line 1331"/>
              <p:cNvSpPr>
                <a:spLocks noChangeShapeType="1"/>
              </p:cNvSpPr>
              <p:nvPr/>
            </p:nvSpPr>
            <p:spPr bwMode="auto">
              <a:xfrm flipV="1">
                <a:off x="2309" y="14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4" name="Freeform 1332"/>
              <p:cNvSpPr>
                <a:spLocks/>
              </p:cNvSpPr>
              <p:nvPr/>
            </p:nvSpPr>
            <p:spPr bwMode="auto">
              <a:xfrm>
                <a:off x="2300" y="1436"/>
                <a:ext cx="9" cy="9"/>
              </a:xfrm>
              <a:custGeom>
                <a:avLst/>
                <a:gdLst>
                  <a:gd name="T0" fmla="*/ 24 w 74"/>
                  <a:gd name="T1" fmla="*/ 76 h 76"/>
                  <a:gd name="T2" fmla="*/ 49 w 74"/>
                  <a:gd name="T3" fmla="*/ 65 h 76"/>
                  <a:gd name="T4" fmla="*/ 74 w 74"/>
                  <a:gd name="T5" fmla="*/ 54 h 76"/>
                  <a:gd name="T6" fmla="*/ 51 w 74"/>
                  <a:gd name="T7" fmla="*/ 0 h 76"/>
                  <a:gd name="T8" fmla="*/ 26 w 74"/>
                  <a:gd name="T9" fmla="*/ 11 h 76"/>
                  <a:gd name="T10" fmla="*/ 0 w 74"/>
                  <a:gd name="T11" fmla="*/ 22 h 76"/>
                  <a:gd name="T12" fmla="*/ 24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4" y="76"/>
                    </a:moveTo>
                    <a:lnTo>
                      <a:pt x="49" y="65"/>
                    </a:lnTo>
                    <a:lnTo>
                      <a:pt x="74" y="54"/>
                    </a:lnTo>
                    <a:lnTo>
                      <a:pt x="51" y="0"/>
                    </a:lnTo>
                    <a:lnTo>
                      <a:pt x="26" y="11"/>
                    </a:lnTo>
                    <a:lnTo>
                      <a:pt x="0" y="22"/>
                    </a:lnTo>
                    <a:lnTo>
                      <a:pt x="24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5" name="Freeform 1333"/>
              <p:cNvSpPr>
                <a:spLocks/>
              </p:cNvSpPr>
              <p:nvPr/>
            </p:nvSpPr>
            <p:spPr bwMode="auto">
              <a:xfrm>
                <a:off x="2300" y="1436"/>
                <a:ext cx="9" cy="9"/>
              </a:xfrm>
              <a:custGeom>
                <a:avLst/>
                <a:gdLst>
                  <a:gd name="T0" fmla="*/ 24 w 74"/>
                  <a:gd name="T1" fmla="*/ 76 h 76"/>
                  <a:gd name="T2" fmla="*/ 49 w 74"/>
                  <a:gd name="T3" fmla="*/ 65 h 76"/>
                  <a:gd name="T4" fmla="*/ 74 w 74"/>
                  <a:gd name="T5" fmla="*/ 54 h 76"/>
                  <a:gd name="T6" fmla="*/ 51 w 74"/>
                  <a:gd name="T7" fmla="*/ 0 h 76"/>
                  <a:gd name="T8" fmla="*/ 26 w 74"/>
                  <a:gd name="T9" fmla="*/ 11 h 76"/>
                  <a:gd name="T10" fmla="*/ 0 w 74"/>
                  <a:gd name="T11" fmla="*/ 22 h 76"/>
                  <a:gd name="T12" fmla="*/ 24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4" y="76"/>
                    </a:moveTo>
                    <a:lnTo>
                      <a:pt x="49" y="65"/>
                    </a:lnTo>
                    <a:lnTo>
                      <a:pt x="74" y="54"/>
                    </a:lnTo>
                    <a:lnTo>
                      <a:pt x="51" y="0"/>
                    </a:lnTo>
                    <a:lnTo>
                      <a:pt x="26" y="11"/>
                    </a:lnTo>
                    <a:lnTo>
                      <a:pt x="0" y="22"/>
                    </a:lnTo>
                    <a:lnTo>
                      <a:pt x="24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6" name="Freeform 1334"/>
              <p:cNvSpPr>
                <a:spLocks/>
              </p:cNvSpPr>
              <p:nvPr/>
            </p:nvSpPr>
            <p:spPr bwMode="auto">
              <a:xfrm>
                <a:off x="2303" y="1436"/>
                <a:ext cx="3" cy="1"/>
              </a:xfrm>
              <a:custGeom>
                <a:avLst/>
                <a:gdLst>
                  <a:gd name="T0" fmla="*/ 0 w 25"/>
                  <a:gd name="T1" fmla="*/ 11 h 11"/>
                  <a:gd name="T2" fmla="*/ 25 w 25"/>
                  <a:gd name="T3" fmla="*/ 0 h 11"/>
                  <a:gd name="T4" fmla="*/ 24 w 25"/>
                  <a:gd name="T5" fmla="*/ 0 h 11"/>
                  <a:gd name="T6" fmla="*/ 0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0" y="11"/>
                    </a:moveTo>
                    <a:lnTo>
                      <a:pt x="25" y="0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7" name="Line 1335"/>
              <p:cNvSpPr>
                <a:spLocks noChangeShapeType="1"/>
              </p:cNvSpPr>
              <p:nvPr/>
            </p:nvSpPr>
            <p:spPr bwMode="auto">
              <a:xfrm flipH="1">
                <a:off x="2306" y="14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8" name="Freeform 1336"/>
              <p:cNvSpPr>
                <a:spLocks/>
              </p:cNvSpPr>
              <p:nvPr/>
            </p:nvSpPr>
            <p:spPr bwMode="auto">
              <a:xfrm>
                <a:off x="2298" y="1430"/>
                <a:ext cx="8" cy="9"/>
              </a:xfrm>
              <a:custGeom>
                <a:avLst/>
                <a:gdLst>
                  <a:gd name="T0" fmla="*/ 25 w 73"/>
                  <a:gd name="T1" fmla="*/ 75 h 75"/>
                  <a:gd name="T2" fmla="*/ 49 w 73"/>
                  <a:gd name="T3" fmla="*/ 64 h 75"/>
                  <a:gd name="T4" fmla="*/ 73 w 73"/>
                  <a:gd name="T5" fmla="*/ 53 h 75"/>
                  <a:gd name="T6" fmla="*/ 49 w 73"/>
                  <a:gd name="T7" fmla="*/ 0 h 75"/>
                  <a:gd name="T8" fmla="*/ 25 w 73"/>
                  <a:gd name="T9" fmla="*/ 11 h 75"/>
                  <a:gd name="T10" fmla="*/ 0 w 73"/>
                  <a:gd name="T11" fmla="*/ 21 h 75"/>
                  <a:gd name="T12" fmla="*/ 25 w 7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25" y="75"/>
                    </a:moveTo>
                    <a:lnTo>
                      <a:pt x="49" y="64"/>
                    </a:lnTo>
                    <a:lnTo>
                      <a:pt x="73" y="53"/>
                    </a:lnTo>
                    <a:lnTo>
                      <a:pt x="49" y="0"/>
                    </a:lnTo>
                    <a:lnTo>
                      <a:pt x="25" y="11"/>
                    </a:lnTo>
                    <a:lnTo>
                      <a:pt x="0" y="21"/>
                    </a:lnTo>
                    <a:lnTo>
                      <a:pt x="25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9" name="Freeform 1337"/>
              <p:cNvSpPr>
                <a:spLocks/>
              </p:cNvSpPr>
              <p:nvPr/>
            </p:nvSpPr>
            <p:spPr bwMode="auto">
              <a:xfrm>
                <a:off x="2298" y="1430"/>
                <a:ext cx="8" cy="9"/>
              </a:xfrm>
              <a:custGeom>
                <a:avLst/>
                <a:gdLst>
                  <a:gd name="T0" fmla="*/ 25 w 73"/>
                  <a:gd name="T1" fmla="*/ 75 h 75"/>
                  <a:gd name="T2" fmla="*/ 49 w 73"/>
                  <a:gd name="T3" fmla="*/ 64 h 75"/>
                  <a:gd name="T4" fmla="*/ 73 w 73"/>
                  <a:gd name="T5" fmla="*/ 53 h 75"/>
                  <a:gd name="T6" fmla="*/ 49 w 73"/>
                  <a:gd name="T7" fmla="*/ 0 h 75"/>
                  <a:gd name="T8" fmla="*/ 25 w 73"/>
                  <a:gd name="T9" fmla="*/ 11 h 75"/>
                  <a:gd name="T10" fmla="*/ 0 w 73"/>
                  <a:gd name="T11" fmla="*/ 21 h 75"/>
                  <a:gd name="T12" fmla="*/ 25 w 7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25" y="75"/>
                    </a:moveTo>
                    <a:lnTo>
                      <a:pt x="49" y="64"/>
                    </a:lnTo>
                    <a:lnTo>
                      <a:pt x="73" y="53"/>
                    </a:lnTo>
                    <a:lnTo>
                      <a:pt x="49" y="0"/>
                    </a:lnTo>
                    <a:lnTo>
                      <a:pt x="25" y="11"/>
                    </a:lnTo>
                    <a:lnTo>
                      <a:pt x="0" y="21"/>
                    </a:lnTo>
                    <a:lnTo>
                      <a:pt x="25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0" name="Freeform 1338"/>
              <p:cNvSpPr>
                <a:spLocks/>
              </p:cNvSpPr>
              <p:nvPr/>
            </p:nvSpPr>
            <p:spPr bwMode="auto">
              <a:xfrm>
                <a:off x="2301" y="1430"/>
                <a:ext cx="2" cy="2"/>
              </a:xfrm>
              <a:custGeom>
                <a:avLst/>
                <a:gdLst>
                  <a:gd name="T0" fmla="*/ 0 w 24"/>
                  <a:gd name="T1" fmla="*/ 11 h 11"/>
                  <a:gd name="T2" fmla="*/ 24 w 24"/>
                  <a:gd name="T3" fmla="*/ 0 h 11"/>
                  <a:gd name="T4" fmla="*/ 24 w 24"/>
                  <a:gd name="T5" fmla="*/ 0 h 11"/>
                  <a:gd name="T6" fmla="*/ 0 w 24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1">
                    <a:moveTo>
                      <a:pt x="0" y="11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1" name="Line 1339"/>
              <p:cNvSpPr>
                <a:spLocks noChangeShapeType="1"/>
              </p:cNvSpPr>
              <p:nvPr/>
            </p:nvSpPr>
            <p:spPr bwMode="auto">
              <a:xfrm>
                <a:off x="2303" y="14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2" name="Freeform 1340"/>
              <p:cNvSpPr>
                <a:spLocks/>
              </p:cNvSpPr>
              <p:nvPr/>
            </p:nvSpPr>
            <p:spPr bwMode="auto">
              <a:xfrm>
                <a:off x="2295" y="1424"/>
                <a:ext cx="8" cy="9"/>
              </a:xfrm>
              <a:custGeom>
                <a:avLst/>
                <a:gdLst>
                  <a:gd name="T0" fmla="*/ 24 w 73"/>
                  <a:gd name="T1" fmla="*/ 74 h 74"/>
                  <a:gd name="T2" fmla="*/ 49 w 73"/>
                  <a:gd name="T3" fmla="*/ 64 h 74"/>
                  <a:gd name="T4" fmla="*/ 73 w 73"/>
                  <a:gd name="T5" fmla="*/ 53 h 74"/>
                  <a:gd name="T6" fmla="*/ 49 w 73"/>
                  <a:gd name="T7" fmla="*/ 0 h 74"/>
                  <a:gd name="T8" fmla="*/ 24 w 73"/>
                  <a:gd name="T9" fmla="*/ 11 h 74"/>
                  <a:gd name="T10" fmla="*/ 0 w 73"/>
                  <a:gd name="T11" fmla="*/ 22 h 74"/>
                  <a:gd name="T12" fmla="*/ 24 w 73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4">
                    <a:moveTo>
                      <a:pt x="24" y="74"/>
                    </a:moveTo>
                    <a:lnTo>
                      <a:pt x="49" y="64"/>
                    </a:lnTo>
                    <a:lnTo>
                      <a:pt x="73" y="53"/>
                    </a:lnTo>
                    <a:lnTo>
                      <a:pt x="49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24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3" name="Freeform 1341"/>
              <p:cNvSpPr>
                <a:spLocks/>
              </p:cNvSpPr>
              <p:nvPr/>
            </p:nvSpPr>
            <p:spPr bwMode="auto">
              <a:xfrm>
                <a:off x="2295" y="1424"/>
                <a:ext cx="8" cy="9"/>
              </a:xfrm>
              <a:custGeom>
                <a:avLst/>
                <a:gdLst>
                  <a:gd name="T0" fmla="*/ 24 w 73"/>
                  <a:gd name="T1" fmla="*/ 74 h 74"/>
                  <a:gd name="T2" fmla="*/ 49 w 73"/>
                  <a:gd name="T3" fmla="*/ 64 h 74"/>
                  <a:gd name="T4" fmla="*/ 73 w 73"/>
                  <a:gd name="T5" fmla="*/ 53 h 74"/>
                  <a:gd name="T6" fmla="*/ 49 w 73"/>
                  <a:gd name="T7" fmla="*/ 0 h 74"/>
                  <a:gd name="T8" fmla="*/ 24 w 73"/>
                  <a:gd name="T9" fmla="*/ 11 h 74"/>
                  <a:gd name="T10" fmla="*/ 0 w 73"/>
                  <a:gd name="T11" fmla="*/ 22 h 74"/>
                  <a:gd name="T12" fmla="*/ 24 w 73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4">
                    <a:moveTo>
                      <a:pt x="24" y="74"/>
                    </a:moveTo>
                    <a:lnTo>
                      <a:pt x="49" y="64"/>
                    </a:lnTo>
                    <a:lnTo>
                      <a:pt x="73" y="53"/>
                    </a:lnTo>
                    <a:lnTo>
                      <a:pt x="49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24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4" name="Freeform 1342"/>
              <p:cNvSpPr>
                <a:spLocks/>
              </p:cNvSpPr>
              <p:nvPr/>
            </p:nvSpPr>
            <p:spPr bwMode="auto">
              <a:xfrm>
                <a:off x="2293" y="1419"/>
                <a:ext cx="8" cy="8"/>
              </a:xfrm>
              <a:custGeom>
                <a:avLst/>
                <a:gdLst>
                  <a:gd name="T0" fmla="*/ 24 w 73"/>
                  <a:gd name="T1" fmla="*/ 75 h 75"/>
                  <a:gd name="T2" fmla="*/ 48 w 73"/>
                  <a:gd name="T3" fmla="*/ 64 h 75"/>
                  <a:gd name="T4" fmla="*/ 73 w 73"/>
                  <a:gd name="T5" fmla="*/ 53 h 75"/>
                  <a:gd name="T6" fmla="*/ 48 w 73"/>
                  <a:gd name="T7" fmla="*/ 0 h 75"/>
                  <a:gd name="T8" fmla="*/ 24 w 73"/>
                  <a:gd name="T9" fmla="*/ 11 h 75"/>
                  <a:gd name="T10" fmla="*/ 0 w 73"/>
                  <a:gd name="T11" fmla="*/ 22 h 75"/>
                  <a:gd name="T12" fmla="*/ 24 w 7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24" y="75"/>
                    </a:moveTo>
                    <a:lnTo>
                      <a:pt x="48" y="64"/>
                    </a:lnTo>
                    <a:lnTo>
                      <a:pt x="73" y="53"/>
                    </a:lnTo>
                    <a:lnTo>
                      <a:pt x="48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24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5" name="Freeform 1343"/>
              <p:cNvSpPr>
                <a:spLocks/>
              </p:cNvSpPr>
              <p:nvPr/>
            </p:nvSpPr>
            <p:spPr bwMode="auto">
              <a:xfrm>
                <a:off x="2293" y="1419"/>
                <a:ext cx="8" cy="8"/>
              </a:xfrm>
              <a:custGeom>
                <a:avLst/>
                <a:gdLst>
                  <a:gd name="T0" fmla="*/ 24 w 73"/>
                  <a:gd name="T1" fmla="*/ 75 h 75"/>
                  <a:gd name="T2" fmla="*/ 48 w 73"/>
                  <a:gd name="T3" fmla="*/ 64 h 75"/>
                  <a:gd name="T4" fmla="*/ 73 w 73"/>
                  <a:gd name="T5" fmla="*/ 53 h 75"/>
                  <a:gd name="T6" fmla="*/ 48 w 73"/>
                  <a:gd name="T7" fmla="*/ 0 h 75"/>
                  <a:gd name="T8" fmla="*/ 24 w 73"/>
                  <a:gd name="T9" fmla="*/ 11 h 75"/>
                  <a:gd name="T10" fmla="*/ 0 w 73"/>
                  <a:gd name="T11" fmla="*/ 22 h 75"/>
                  <a:gd name="T12" fmla="*/ 24 w 7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24" y="75"/>
                    </a:moveTo>
                    <a:lnTo>
                      <a:pt x="48" y="64"/>
                    </a:lnTo>
                    <a:lnTo>
                      <a:pt x="73" y="53"/>
                    </a:lnTo>
                    <a:lnTo>
                      <a:pt x="48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24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6" name="Freeform 1344"/>
              <p:cNvSpPr>
                <a:spLocks/>
              </p:cNvSpPr>
              <p:nvPr/>
            </p:nvSpPr>
            <p:spPr bwMode="auto">
              <a:xfrm>
                <a:off x="2295" y="1418"/>
                <a:ext cx="3" cy="2"/>
              </a:xfrm>
              <a:custGeom>
                <a:avLst/>
                <a:gdLst>
                  <a:gd name="T0" fmla="*/ 0 w 24"/>
                  <a:gd name="T1" fmla="*/ 12 h 12"/>
                  <a:gd name="T2" fmla="*/ 24 w 24"/>
                  <a:gd name="T3" fmla="*/ 1 h 12"/>
                  <a:gd name="T4" fmla="*/ 24 w 24"/>
                  <a:gd name="T5" fmla="*/ 0 h 12"/>
                  <a:gd name="T6" fmla="*/ 0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12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7" name="Line 1345"/>
              <p:cNvSpPr>
                <a:spLocks noChangeShapeType="1"/>
              </p:cNvSpPr>
              <p:nvPr/>
            </p:nvSpPr>
            <p:spPr bwMode="auto">
              <a:xfrm flipV="1">
                <a:off x="2298" y="14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8" name="Freeform 1346"/>
              <p:cNvSpPr>
                <a:spLocks/>
              </p:cNvSpPr>
              <p:nvPr/>
            </p:nvSpPr>
            <p:spPr bwMode="auto">
              <a:xfrm>
                <a:off x="2290" y="1413"/>
                <a:ext cx="8" cy="8"/>
              </a:xfrm>
              <a:custGeom>
                <a:avLst/>
                <a:gdLst>
                  <a:gd name="T0" fmla="*/ 26 w 74"/>
                  <a:gd name="T1" fmla="*/ 76 h 76"/>
                  <a:gd name="T2" fmla="*/ 50 w 74"/>
                  <a:gd name="T3" fmla="*/ 64 h 76"/>
                  <a:gd name="T4" fmla="*/ 74 w 74"/>
                  <a:gd name="T5" fmla="*/ 52 h 76"/>
                  <a:gd name="T6" fmla="*/ 48 w 74"/>
                  <a:gd name="T7" fmla="*/ 0 h 76"/>
                  <a:gd name="T8" fmla="*/ 24 w 74"/>
                  <a:gd name="T9" fmla="*/ 12 h 76"/>
                  <a:gd name="T10" fmla="*/ 0 w 74"/>
                  <a:gd name="T11" fmla="*/ 24 h 76"/>
                  <a:gd name="T12" fmla="*/ 26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6" y="76"/>
                    </a:moveTo>
                    <a:lnTo>
                      <a:pt x="50" y="64"/>
                    </a:lnTo>
                    <a:lnTo>
                      <a:pt x="74" y="5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9" name="Freeform 1347"/>
              <p:cNvSpPr>
                <a:spLocks/>
              </p:cNvSpPr>
              <p:nvPr/>
            </p:nvSpPr>
            <p:spPr bwMode="auto">
              <a:xfrm>
                <a:off x="2290" y="1413"/>
                <a:ext cx="8" cy="8"/>
              </a:xfrm>
              <a:custGeom>
                <a:avLst/>
                <a:gdLst>
                  <a:gd name="T0" fmla="*/ 26 w 74"/>
                  <a:gd name="T1" fmla="*/ 76 h 76"/>
                  <a:gd name="T2" fmla="*/ 50 w 74"/>
                  <a:gd name="T3" fmla="*/ 64 h 76"/>
                  <a:gd name="T4" fmla="*/ 74 w 74"/>
                  <a:gd name="T5" fmla="*/ 52 h 76"/>
                  <a:gd name="T6" fmla="*/ 48 w 74"/>
                  <a:gd name="T7" fmla="*/ 0 h 76"/>
                  <a:gd name="T8" fmla="*/ 24 w 74"/>
                  <a:gd name="T9" fmla="*/ 12 h 76"/>
                  <a:gd name="T10" fmla="*/ 0 w 74"/>
                  <a:gd name="T11" fmla="*/ 24 h 76"/>
                  <a:gd name="T12" fmla="*/ 26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6" y="76"/>
                    </a:moveTo>
                    <a:lnTo>
                      <a:pt x="50" y="64"/>
                    </a:lnTo>
                    <a:lnTo>
                      <a:pt x="74" y="5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26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0" name="Freeform 1348"/>
              <p:cNvSpPr>
                <a:spLocks/>
              </p:cNvSpPr>
              <p:nvPr/>
            </p:nvSpPr>
            <p:spPr bwMode="auto">
              <a:xfrm>
                <a:off x="2292" y="1413"/>
                <a:ext cx="3" cy="1"/>
              </a:xfrm>
              <a:custGeom>
                <a:avLst/>
                <a:gdLst>
                  <a:gd name="T0" fmla="*/ 0 w 24"/>
                  <a:gd name="T1" fmla="*/ 12 h 12"/>
                  <a:gd name="T2" fmla="*/ 24 w 24"/>
                  <a:gd name="T3" fmla="*/ 0 h 12"/>
                  <a:gd name="T4" fmla="*/ 24 w 24"/>
                  <a:gd name="T5" fmla="*/ 0 h 12"/>
                  <a:gd name="T6" fmla="*/ 0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12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1" name="Line 1349"/>
              <p:cNvSpPr>
                <a:spLocks noChangeShapeType="1"/>
              </p:cNvSpPr>
              <p:nvPr/>
            </p:nvSpPr>
            <p:spPr bwMode="auto">
              <a:xfrm>
                <a:off x="2295" y="14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2" name="Freeform 1350"/>
              <p:cNvSpPr>
                <a:spLocks/>
              </p:cNvSpPr>
              <p:nvPr/>
            </p:nvSpPr>
            <p:spPr bwMode="auto">
              <a:xfrm>
                <a:off x="2287" y="1407"/>
                <a:ext cx="8" cy="8"/>
              </a:xfrm>
              <a:custGeom>
                <a:avLst/>
                <a:gdLst>
                  <a:gd name="T0" fmla="*/ 26 w 74"/>
                  <a:gd name="T1" fmla="*/ 76 h 76"/>
                  <a:gd name="T2" fmla="*/ 50 w 74"/>
                  <a:gd name="T3" fmla="*/ 64 h 76"/>
                  <a:gd name="T4" fmla="*/ 74 w 74"/>
                  <a:gd name="T5" fmla="*/ 52 h 76"/>
                  <a:gd name="T6" fmla="*/ 48 w 74"/>
                  <a:gd name="T7" fmla="*/ 0 h 76"/>
                  <a:gd name="T8" fmla="*/ 24 w 74"/>
                  <a:gd name="T9" fmla="*/ 12 h 76"/>
                  <a:gd name="T10" fmla="*/ 0 w 74"/>
                  <a:gd name="T11" fmla="*/ 24 h 76"/>
                  <a:gd name="T12" fmla="*/ 26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6" y="76"/>
                    </a:moveTo>
                    <a:lnTo>
                      <a:pt x="50" y="64"/>
                    </a:lnTo>
                    <a:lnTo>
                      <a:pt x="74" y="5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3" name="Freeform 1351"/>
              <p:cNvSpPr>
                <a:spLocks/>
              </p:cNvSpPr>
              <p:nvPr/>
            </p:nvSpPr>
            <p:spPr bwMode="auto">
              <a:xfrm>
                <a:off x="2287" y="1407"/>
                <a:ext cx="8" cy="8"/>
              </a:xfrm>
              <a:custGeom>
                <a:avLst/>
                <a:gdLst>
                  <a:gd name="T0" fmla="*/ 26 w 74"/>
                  <a:gd name="T1" fmla="*/ 76 h 76"/>
                  <a:gd name="T2" fmla="*/ 50 w 74"/>
                  <a:gd name="T3" fmla="*/ 64 h 76"/>
                  <a:gd name="T4" fmla="*/ 74 w 74"/>
                  <a:gd name="T5" fmla="*/ 52 h 76"/>
                  <a:gd name="T6" fmla="*/ 48 w 74"/>
                  <a:gd name="T7" fmla="*/ 0 h 76"/>
                  <a:gd name="T8" fmla="*/ 24 w 74"/>
                  <a:gd name="T9" fmla="*/ 12 h 76"/>
                  <a:gd name="T10" fmla="*/ 0 w 74"/>
                  <a:gd name="T11" fmla="*/ 24 h 76"/>
                  <a:gd name="T12" fmla="*/ 26 w 74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26" y="76"/>
                    </a:moveTo>
                    <a:lnTo>
                      <a:pt x="50" y="64"/>
                    </a:lnTo>
                    <a:lnTo>
                      <a:pt x="74" y="5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26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4" name="Freeform 1352"/>
              <p:cNvSpPr>
                <a:spLocks/>
              </p:cNvSpPr>
              <p:nvPr/>
            </p:nvSpPr>
            <p:spPr bwMode="auto">
              <a:xfrm>
                <a:off x="2289" y="1407"/>
                <a:ext cx="3" cy="1"/>
              </a:xfrm>
              <a:custGeom>
                <a:avLst/>
                <a:gdLst>
                  <a:gd name="T0" fmla="*/ 0 w 24"/>
                  <a:gd name="T1" fmla="*/ 13 h 13"/>
                  <a:gd name="T2" fmla="*/ 24 w 24"/>
                  <a:gd name="T3" fmla="*/ 1 h 13"/>
                  <a:gd name="T4" fmla="*/ 24 w 24"/>
                  <a:gd name="T5" fmla="*/ 0 h 13"/>
                  <a:gd name="T6" fmla="*/ 0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5" name="Line 1353"/>
              <p:cNvSpPr>
                <a:spLocks noChangeShapeType="1"/>
              </p:cNvSpPr>
              <p:nvPr/>
            </p:nvSpPr>
            <p:spPr bwMode="auto">
              <a:xfrm flipV="1">
                <a:off x="2292" y="14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6" name="Freeform 1354"/>
              <p:cNvSpPr>
                <a:spLocks/>
              </p:cNvSpPr>
              <p:nvPr/>
            </p:nvSpPr>
            <p:spPr bwMode="auto">
              <a:xfrm>
                <a:off x="2284" y="1401"/>
                <a:ext cx="8" cy="9"/>
              </a:xfrm>
              <a:custGeom>
                <a:avLst/>
                <a:gdLst>
                  <a:gd name="T0" fmla="*/ 28 w 76"/>
                  <a:gd name="T1" fmla="*/ 77 h 77"/>
                  <a:gd name="T2" fmla="*/ 52 w 76"/>
                  <a:gd name="T3" fmla="*/ 64 h 77"/>
                  <a:gd name="T4" fmla="*/ 76 w 76"/>
                  <a:gd name="T5" fmla="*/ 51 h 77"/>
                  <a:gd name="T6" fmla="*/ 48 w 76"/>
                  <a:gd name="T7" fmla="*/ 0 h 77"/>
                  <a:gd name="T8" fmla="*/ 24 w 76"/>
                  <a:gd name="T9" fmla="*/ 13 h 77"/>
                  <a:gd name="T10" fmla="*/ 0 w 76"/>
                  <a:gd name="T11" fmla="*/ 26 h 77"/>
                  <a:gd name="T12" fmla="*/ 28 w 76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28" y="77"/>
                    </a:moveTo>
                    <a:lnTo>
                      <a:pt x="52" y="64"/>
                    </a:lnTo>
                    <a:lnTo>
                      <a:pt x="76" y="51"/>
                    </a:lnTo>
                    <a:lnTo>
                      <a:pt x="48" y="0"/>
                    </a:lnTo>
                    <a:lnTo>
                      <a:pt x="24" y="13"/>
                    </a:lnTo>
                    <a:lnTo>
                      <a:pt x="0" y="26"/>
                    </a:lnTo>
                    <a:lnTo>
                      <a:pt x="28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7" name="Freeform 1355"/>
              <p:cNvSpPr>
                <a:spLocks/>
              </p:cNvSpPr>
              <p:nvPr/>
            </p:nvSpPr>
            <p:spPr bwMode="auto">
              <a:xfrm>
                <a:off x="2284" y="1401"/>
                <a:ext cx="8" cy="9"/>
              </a:xfrm>
              <a:custGeom>
                <a:avLst/>
                <a:gdLst>
                  <a:gd name="T0" fmla="*/ 28 w 76"/>
                  <a:gd name="T1" fmla="*/ 77 h 77"/>
                  <a:gd name="T2" fmla="*/ 52 w 76"/>
                  <a:gd name="T3" fmla="*/ 64 h 77"/>
                  <a:gd name="T4" fmla="*/ 76 w 76"/>
                  <a:gd name="T5" fmla="*/ 51 h 77"/>
                  <a:gd name="T6" fmla="*/ 48 w 76"/>
                  <a:gd name="T7" fmla="*/ 0 h 77"/>
                  <a:gd name="T8" fmla="*/ 24 w 76"/>
                  <a:gd name="T9" fmla="*/ 13 h 77"/>
                  <a:gd name="T10" fmla="*/ 0 w 76"/>
                  <a:gd name="T11" fmla="*/ 26 h 77"/>
                  <a:gd name="T12" fmla="*/ 28 w 76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28" y="77"/>
                    </a:moveTo>
                    <a:lnTo>
                      <a:pt x="52" y="64"/>
                    </a:lnTo>
                    <a:lnTo>
                      <a:pt x="76" y="51"/>
                    </a:lnTo>
                    <a:lnTo>
                      <a:pt x="48" y="0"/>
                    </a:lnTo>
                    <a:lnTo>
                      <a:pt x="24" y="13"/>
                    </a:lnTo>
                    <a:lnTo>
                      <a:pt x="0" y="26"/>
                    </a:lnTo>
                    <a:lnTo>
                      <a:pt x="28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8" name="Freeform 1356"/>
              <p:cNvSpPr>
                <a:spLocks/>
              </p:cNvSpPr>
              <p:nvPr/>
            </p:nvSpPr>
            <p:spPr bwMode="auto">
              <a:xfrm>
                <a:off x="2286" y="1401"/>
                <a:ext cx="3" cy="2"/>
              </a:xfrm>
              <a:custGeom>
                <a:avLst/>
                <a:gdLst>
                  <a:gd name="T0" fmla="*/ 0 w 24"/>
                  <a:gd name="T1" fmla="*/ 13 h 13"/>
                  <a:gd name="T2" fmla="*/ 24 w 24"/>
                  <a:gd name="T3" fmla="*/ 0 h 13"/>
                  <a:gd name="T4" fmla="*/ 23 w 24"/>
                  <a:gd name="T5" fmla="*/ 0 h 13"/>
                  <a:gd name="T6" fmla="*/ 0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lnTo>
                      <a:pt x="24" y="0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9" name="Line 1357"/>
              <p:cNvSpPr>
                <a:spLocks noChangeShapeType="1"/>
              </p:cNvSpPr>
              <p:nvPr/>
            </p:nvSpPr>
            <p:spPr bwMode="auto">
              <a:xfrm flipH="1">
                <a:off x="2289" y="14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0" name="Freeform 1358"/>
              <p:cNvSpPr>
                <a:spLocks/>
              </p:cNvSpPr>
              <p:nvPr/>
            </p:nvSpPr>
            <p:spPr bwMode="auto">
              <a:xfrm>
                <a:off x="2281" y="1395"/>
                <a:ext cx="8" cy="9"/>
              </a:xfrm>
              <a:custGeom>
                <a:avLst/>
                <a:gdLst>
                  <a:gd name="T0" fmla="*/ 28 w 74"/>
                  <a:gd name="T1" fmla="*/ 78 h 78"/>
                  <a:gd name="T2" fmla="*/ 51 w 74"/>
                  <a:gd name="T3" fmla="*/ 65 h 78"/>
                  <a:gd name="T4" fmla="*/ 74 w 74"/>
                  <a:gd name="T5" fmla="*/ 52 h 78"/>
                  <a:gd name="T6" fmla="*/ 46 w 74"/>
                  <a:gd name="T7" fmla="*/ 0 h 78"/>
                  <a:gd name="T8" fmla="*/ 23 w 74"/>
                  <a:gd name="T9" fmla="*/ 13 h 78"/>
                  <a:gd name="T10" fmla="*/ 0 w 74"/>
                  <a:gd name="T11" fmla="*/ 26 h 78"/>
                  <a:gd name="T12" fmla="*/ 28 w 74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8">
                    <a:moveTo>
                      <a:pt x="28" y="78"/>
                    </a:moveTo>
                    <a:lnTo>
                      <a:pt x="51" y="65"/>
                    </a:lnTo>
                    <a:lnTo>
                      <a:pt x="74" y="5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1" name="Freeform 1359"/>
              <p:cNvSpPr>
                <a:spLocks/>
              </p:cNvSpPr>
              <p:nvPr/>
            </p:nvSpPr>
            <p:spPr bwMode="auto">
              <a:xfrm>
                <a:off x="2281" y="1395"/>
                <a:ext cx="8" cy="9"/>
              </a:xfrm>
              <a:custGeom>
                <a:avLst/>
                <a:gdLst>
                  <a:gd name="T0" fmla="*/ 28 w 74"/>
                  <a:gd name="T1" fmla="*/ 78 h 78"/>
                  <a:gd name="T2" fmla="*/ 51 w 74"/>
                  <a:gd name="T3" fmla="*/ 65 h 78"/>
                  <a:gd name="T4" fmla="*/ 74 w 74"/>
                  <a:gd name="T5" fmla="*/ 52 h 78"/>
                  <a:gd name="T6" fmla="*/ 46 w 74"/>
                  <a:gd name="T7" fmla="*/ 0 h 78"/>
                  <a:gd name="T8" fmla="*/ 23 w 74"/>
                  <a:gd name="T9" fmla="*/ 13 h 78"/>
                  <a:gd name="T10" fmla="*/ 0 w 74"/>
                  <a:gd name="T11" fmla="*/ 26 h 78"/>
                  <a:gd name="T12" fmla="*/ 28 w 74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8">
                    <a:moveTo>
                      <a:pt x="28" y="78"/>
                    </a:moveTo>
                    <a:lnTo>
                      <a:pt x="51" y="65"/>
                    </a:lnTo>
                    <a:lnTo>
                      <a:pt x="74" y="5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8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2" name="Freeform 1360"/>
              <p:cNvSpPr>
                <a:spLocks/>
              </p:cNvSpPr>
              <p:nvPr/>
            </p:nvSpPr>
            <p:spPr bwMode="auto">
              <a:xfrm>
                <a:off x="2283" y="1395"/>
                <a:ext cx="3" cy="2"/>
              </a:xfrm>
              <a:custGeom>
                <a:avLst/>
                <a:gdLst>
                  <a:gd name="T0" fmla="*/ 0 w 23"/>
                  <a:gd name="T1" fmla="*/ 13 h 13"/>
                  <a:gd name="T2" fmla="*/ 23 w 23"/>
                  <a:gd name="T3" fmla="*/ 0 h 13"/>
                  <a:gd name="T4" fmla="*/ 23 w 23"/>
                  <a:gd name="T5" fmla="*/ 0 h 13"/>
                  <a:gd name="T6" fmla="*/ 0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3" name="Line 1361"/>
              <p:cNvSpPr>
                <a:spLocks noChangeShapeType="1"/>
              </p:cNvSpPr>
              <p:nvPr/>
            </p:nvSpPr>
            <p:spPr bwMode="auto">
              <a:xfrm>
                <a:off x="2286" y="1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4" name="Freeform 1362"/>
              <p:cNvSpPr>
                <a:spLocks/>
              </p:cNvSpPr>
              <p:nvPr/>
            </p:nvSpPr>
            <p:spPr bwMode="auto">
              <a:xfrm>
                <a:off x="2277" y="1390"/>
                <a:ext cx="9" cy="8"/>
              </a:xfrm>
              <a:custGeom>
                <a:avLst/>
                <a:gdLst>
                  <a:gd name="T0" fmla="*/ 29 w 75"/>
                  <a:gd name="T1" fmla="*/ 76 h 76"/>
                  <a:gd name="T2" fmla="*/ 52 w 75"/>
                  <a:gd name="T3" fmla="*/ 63 h 76"/>
                  <a:gd name="T4" fmla="*/ 75 w 75"/>
                  <a:gd name="T5" fmla="*/ 50 h 76"/>
                  <a:gd name="T6" fmla="*/ 46 w 75"/>
                  <a:gd name="T7" fmla="*/ 0 h 76"/>
                  <a:gd name="T8" fmla="*/ 23 w 75"/>
                  <a:gd name="T9" fmla="*/ 13 h 76"/>
                  <a:gd name="T10" fmla="*/ 0 w 75"/>
                  <a:gd name="T11" fmla="*/ 26 h 76"/>
                  <a:gd name="T12" fmla="*/ 29 w 75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6">
                    <a:moveTo>
                      <a:pt x="29" y="76"/>
                    </a:moveTo>
                    <a:lnTo>
                      <a:pt x="52" y="63"/>
                    </a:lnTo>
                    <a:lnTo>
                      <a:pt x="75" y="50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9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5" name="Freeform 1363"/>
              <p:cNvSpPr>
                <a:spLocks/>
              </p:cNvSpPr>
              <p:nvPr/>
            </p:nvSpPr>
            <p:spPr bwMode="auto">
              <a:xfrm>
                <a:off x="2277" y="1390"/>
                <a:ext cx="9" cy="8"/>
              </a:xfrm>
              <a:custGeom>
                <a:avLst/>
                <a:gdLst>
                  <a:gd name="T0" fmla="*/ 29 w 75"/>
                  <a:gd name="T1" fmla="*/ 76 h 76"/>
                  <a:gd name="T2" fmla="*/ 52 w 75"/>
                  <a:gd name="T3" fmla="*/ 63 h 76"/>
                  <a:gd name="T4" fmla="*/ 75 w 75"/>
                  <a:gd name="T5" fmla="*/ 50 h 76"/>
                  <a:gd name="T6" fmla="*/ 46 w 75"/>
                  <a:gd name="T7" fmla="*/ 0 h 76"/>
                  <a:gd name="T8" fmla="*/ 23 w 75"/>
                  <a:gd name="T9" fmla="*/ 13 h 76"/>
                  <a:gd name="T10" fmla="*/ 0 w 75"/>
                  <a:gd name="T11" fmla="*/ 26 h 76"/>
                  <a:gd name="T12" fmla="*/ 29 w 75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6">
                    <a:moveTo>
                      <a:pt x="29" y="76"/>
                    </a:moveTo>
                    <a:lnTo>
                      <a:pt x="52" y="63"/>
                    </a:lnTo>
                    <a:lnTo>
                      <a:pt x="75" y="50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6" name="Freeform 1364"/>
              <p:cNvSpPr>
                <a:spLocks/>
              </p:cNvSpPr>
              <p:nvPr/>
            </p:nvSpPr>
            <p:spPr bwMode="auto">
              <a:xfrm>
                <a:off x="2280" y="1390"/>
                <a:ext cx="3" cy="1"/>
              </a:xfrm>
              <a:custGeom>
                <a:avLst/>
                <a:gdLst>
                  <a:gd name="T0" fmla="*/ 0 w 23"/>
                  <a:gd name="T1" fmla="*/ 13 h 13"/>
                  <a:gd name="T2" fmla="*/ 23 w 23"/>
                  <a:gd name="T3" fmla="*/ 0 h 13"/>
                  <a:gd name="T4" fmla="*/ 23 w 23"/>
                  <a:gd name="T5" fmla="*/ 0 h 13"/>
                  <a:gd name="T6" fmla="*/ 0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7" name="Line 1365"/>
              <p:cNvSpPr>
                <a:spLocks noChangeShapeType="1"/>
              </p:cNvSpPr>
              <p:nvPr/>
            </p:nvSpPr>
            <p:spPr bwMode="auto">
              <a:xfrm>
                <a:off x="2283" y="1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8" name="Freeform 1366"/>
              <p:cNvSpPr>
                <a:spLocks/>
              </p:cNvSpPr>
              <p:nvPr/>
            </p:nvSpPr>
            <p:spPr bwMode="auto">
              <a:xfrm>
                <a:off x="2274" y="1384"/>
                <a:ext cx="9" cy="9"/>
              </a:xfrm>
              <a:custGeom>
                <a:avLst/>
                <a:gdLst>
                  <a:gd name="T0" fmla="*/ 29 w 75"/>
                  <a:gd name="T1" fmla="*/ 77 h 77"/>
                  <a:gd name="T2" fmla="*/ 52 w 75"/>
                  <a:gd name="T3" fmla="*/ 64 h 77"/>
                  <a:gd name="T4" fmla="*/ 75 w 75"/>
                  <a:gd name="T5" fmla="*/ 51 h 77"/>
                  <a:gd name="T6" fmla="*/ 46 w 75"/>
                  <a:gd name="T7" fmla="*/ 0 h 77"/>
                  <a:gd name="T8" fmla="*/ 23 w 75"/>
                  <a:gd name="T9" fmla="*/ 13 h 77"/>
                  <a:gd name="T10" fmla="*/ 0 w 75"/>
                  <a:gd name="T11" fmla="*/ 26 h 77"/>
                  <a:gd name="T12" fmla="*/ 29 w 75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7">
                    <a:moveTo>
                      <a:pt x="29" y="77"/>
                    </a:moveTo>
                    <a:lnTo>
                      <a:pt x="52" y="64"/>
                    </a:lnTo>
                    <a:lnTo>
                      <a:pt x="75" y="51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9" name="Freeform 1367"/>
              <p:cNvSpPr>
                <a:spLocks/>
              </p:cNvSpPr>
              <p:nvPr/>
            </p:nvSpPr>
            <p:spPr bwMode="auto">
              <a:xfrm>
                <a:off x="2274" y="1384"/>
                <a:ext cx="9" cy="9"/>
              </a:xfrm>
              <a:custGeom>
                <a:avLst/>
                <a:gdLst>
                  <a:gd name="T0" fmla="*/ 29 w 75"/>
                  <a:gd name="T1" fmla="*/ 77 h 77"/>
                  <a:gd name="T2" fmla="*/ 52 w 75"/>
                  <a:gd name="T3" fmla="*/ 64 h 77"/>
                  <a:gd name="T4" fmla="*/ 75 w 75"/>
                  <a:gd name="T5" fmla="*/ 51 h 77"/>
                  <a:gd name="T6" fmla="*/ 46 w 75"/>
                  <a:gd name="T7" fmla="*/ 0 h 77"/>
                  <a:gd name="T8" fmla="*/ 23 w 75"/>
                  <a:gd name="T9" fmla="*/ 13 h 77"/>
                  <a:gd name="T10" fmla="*/ 0 w 75"/>
                  <a:gd name="T11" fmla="*/ 26 h 77"/>
                  <a:gd name="T12" fmla="*/ 29 w 75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7">
                    <a:moveTo>
                      <a:pt x="29" y="77"/>
                    </a:moveTo>
                    <a:lnTo>
                      <a:pt x="52" y="64"/>
                    </a:lnTo>
                    <a:lnTo>
                      <a:pt x="75" y="51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0" name="Freeform 1368"/>
              <p:cNvSpPr>
                <a:spLocks/>
              </p:cNvSpPr>
              <p:nvPr/>
            </p:nvSpPr>
            <p:spPr bwMode="auto">
              <a:xfrm>
                <a:off x="2277" y="1384"/>
                <a:ext cx="2" cy="2"/>
              </a:xfrm>
              <a:custGeom>
                <a:avLst/>
                <a:gdLst>
                  <a:gd name="T0" fmla="*/ 0 w 23"/>
                  <a:gd name="T1" fmla="*/ 13 h 13"/>
                  <a:gd name="T2" fmla="*/ 23 w 23"/>
                  <a:gd name="T3" fmla="*/ 0 h 13"/>
                  <a:gd name="T4" fmla="*/ 23 w 23"/>
                  <a:gd name="T5" fmla="*/ 0 h 13"/>
                  <a:gd name="T6" fmla="*/ 0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1" name="Line 1369"/>
              <p:cNvSpPr>
                <a:spLocks noChangeShapeType="1"/>
              </p:cNvSpPr>
              <p:nvPr/>
            </p:nvSpPr>
            <p:spPr bwMode="auto">
              <a:xfrm>
                <a:off x="2279" y="1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2" name="Freeform 1370"/>
              <p:cNvSpPr>
                <a:spLocks/>
              </p:cNvSpPr>
              <p:nvPr/>
            </p:nvSpPr>
            <p:spPr bwMode="auto">
              <a:xfrm>
                <a:off x="2271" y="1379"/>
                <a:ext cx="8" cy="8"/>
              </a:xfrm>
              <a:custGeom>
                <a:avLst/>
                <a:gdLst>
                  <a:gd name="T0" fmla="*/ 30 w 76"/>
                  <a:gd name="T1" fmla="*/ 76 h 76"/>
                  <a:gd name="T2" fmla="*/ 53 w 76"/>
                  <a:gd name="T3" fmla="*/ 63 h 76"/>
                  <a:gd name="T4" fmla="*/ 76 w 76"/>
                  <a:gd name="T5" fmla="*/ 50 h 76"/>
                  <a:gd name="T6" fmla="*/ 46 w 76"/>
                  <a:gd name="T7" fmla="*/ 0 h 76"/>
                  <a:gd name="T8" fmla="*/ 23 w 76"/>
                  <a:gd name="T9" fmla="*/ 13 h 76"/>
                  <a:gd name="T10" fmla="*/ 0 w 76"/>
                  <a:gd name="T11" fmla="*/ 26 h 76"/>
                  <a:gd name="T12" fmla="*/ 30 w 76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6">
                    <a:moveTo>
                      <a:pt x="30" y="76"/>
                    </a:moveTo>
                    <a:lnTo>
                      <a:pt x="53" y="63"/>
                    </a:lnTo>
                    <a:lnTo>
                      <a:pt x="76" y="50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30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3" name="Freeform 1371"/>
              <p:cNvSpPr>
                <a:spLocks/>
              </p:cNvSpPr>
              <p:nvPr/>
            </p:nvSpPr>
            <p:spPr bwMode="auto">
              <a:xfrm>
                <a:off x="2271" y="1379"/>
                <a:ext cx="8" cy="8"/>
              </a:xfrm>
              <a:custGeom>
                <a:avLst/>
                <a:gdLst>
                  <a:gd name="T0" fmla="*/ 30 w 76"/>
                  <a:gd name="T1" fmla="*/ 76 h 76"/>
                  <a:gd name="T2" fmla="*/ 53 w 76"/>
                  <a:gd name="T3" fmla="*/ 63 h 76"/>
                  <a:gd name="T4" fmla="*/ 76 w 76"/>
                  <a:gd name="T5" fmla="*/ 50 h 76"/>
                  <a:gd name="T6" fmla="*/ 46 w 76"/>
                  <a:gd name="T7" fmla="*/ 0 h 76"/>
                  <a:gd name="T8" fmla="*/ 23 w 76"/>
                  <a:gd name="T9" fmla="*/ 13 h 76"/>
                  <a:gd name="T10" fmla="*/ 0 w 76"/>
                  <a:gd name="T11" fmla="*/ 26 h 76"/>
                  <a:gd name="T12" fmla="*/ 30 w 76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6">
                    <a:moveTo>
                      <a:pt x="30" y="76"/>
                    </a:moveTo>
                    <a:lnTo>
                      <a:pt x="53" y="63"/>
                    </a:lnTo>
                    <a:lnTo>
                      <a:pt x="76" y="50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30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4" name="Freeform 1372"/>
              <p:cNvSpPr>
                <a:spLocks/>
              </p:cNvSpPr>
              <p:nvPr/>
            </p:nvSpPr>
            <p:spPr bwMode="auto">
              <a:xfrm>
                <a:off x="2273" y="1378"/>
                <a:ext cx="3" cy="2"/>
              </a:xfrm>
              <a:custGeom>
                <a:avLst/>
                <a:gdLst>
                  <a:gd name="T0" fmla="*/ 0 w 23"/>
                  <a:gd name="T1" fmla="*/ 14 h 14"/>
                  <a:gd name="T2" fmla="*/ 23 w 23"/>
                  <a:gd name="T3" fmla="*/ 1 h 14"/>
                  <a:gd name="T4" fmla="*/ 23 w 23"/>
                  <a:gd name="T5" fmla="*/ 0 h 14"/>
                  <a:gd name="T6" fmla="*/ 0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5" name="Line 1373"/>
              <p:cNvSpPr>
                <a:spLocks noChangeShapeType="1"/>
              </p:cNvSpPr>
              <p:nvPr/>
            </p:nvSpPr>
            <p:spPr bwMode="auto">
              <a:xfrm flipV="1">
                <a:off x="2276" y="1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6" name="Freeform 1374"/>
              <p:cNvSpPr>
                <a:spLocks/>
              </p:cNvSpPr>
              <p:nvPr/>
            </p:nvSpPr>
            <p:spPr bwMode="auto">
              <a:xfrm>
                <a:off x="2267" y="1373"/>
                <a:ext cx="9" cy="9"/>
              </a:xfrm>
              <a:custGeom>
                <a:avLst/>
                <a:gdLst>
                  <a:gd name="T0" fmla="*/ 32 w 78"/>
                  <a:gd name="T1" fmla="*/ 78 h 78"/>
                  <a:gd name="T2" fmla="*/ 55 w 78"/>
                  <a:gd name="T3" fmla="*/ 64 h 78"/>
                  <a:gd name="T4" fmla="*/ 78 w 78"/>
                  <a:gd name="T5" fmla="*/ 50 h 78"/>
                  <a:gd name="T6" fmla="*/ 46 w 78"/>
                  <a:gd name="T7" fmla="*/ 0 h 78"/>
                  <a:gd name="T8" fmla="*/ 23 w 78"/>
                  <a:gd name="T9" fmla="*/ 15 h 78"/>
                  <a:gd name="T10" fmla="*/ 0 w 78"/>
                  <a:gd name="T11" fmla="*/ 29 h 78"/>
                  <a:gd name="T12" fmla="*/ 32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2" y="78"/>
                    </a:moveTo>
                    <a:lnTo>
                      <a:pt x="55" y="64"/>
                    </a:lnTo>
                    <a:lnTo>
                      <a:pt x="78" y="50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32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7" name="Freeform 1375"/>
              <p:cNvSpPr>
                <a:spLocks/>
              </p:cNvSpPr>
              <p:nvPr/>
            </p:nvSpPr>
            <p:spPr bwMode="auto">
              <a:xfrm>
                <a:off x="2267" y="1373"/>
                <a:ext cx="9" cy="9"/>
              </a:xfrm>
              <a:custGeom>
                <a:avLst/>
                <a:gdLst>
                  <a:gd name="T0" fmla="*/ 32 w 78"/>
                  <a:gd name="T1" fmla="*/ 78 h 78"/>
                  <a:gd name="T2" fmla="*/ 55 w 78"/>
                  <a:gd name="T3" fmla="*/ 64 h 78"/>
                  <a:gd name="T4" fmla="*/ 78 w 78"/>
                  <a:gd name="T5" fmla="*/ 50 h 78"/>
                  <a:gd name="T6" fmla="*/ 46 w 78"/>
                  <a:gd name="T7" fmla="*/ 0 h 78"/>
                  <a:gd name="T8" fmla="*/ 23 w 78"/>
                  <a:gd name="T9" fmla="*/ 15 h 78"/>
                  <a:gd name="T10" fmla="*/ 0 w 78"/>
                  <a:gd name="T11" fmla="*/ 29 h 78"/>
                  <a:gd name="T12" fmla="*/ 32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2" y="78"/>
                    </a:moveTo>
                    <a:lnTo>
                      <a:pt x="55" y="64"/>
                    </a:lnTo>
                    <a:lnTo>
                      <a:pt x="78" y="50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32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8" name="Freeform 1376"/>
              <p:cNvSpPr>
                <a:spLocks/>
              </p:cNvSpPr>
              <p:nvPr/>
            </p:nvSpPr>
            <p:spPr bwMode="auto">
              <a:xfrm>
                <a:off x="2267" y="1375"/>
                <a:ext cx="3" cy="1"/>
              </a:xfrm>
              <a:custGeom>
                <a:avLst/>
                <a:gdLst>
                  <a:gd name="T0" fmla="*/ 23 w 23"/>
                  <a:gd name="T1" fmla="*/ 0 h 14"/>
                  <a:gd name="T2" fmla="*/ 0 w 23"/>
                  <a:gd name="T3" fmla="*/ 14 h 14"/>
                  <a:gd name="T4" fmla="*/ 0 w 23"/>
                  <a:gd name="T5" fmla="*/ 14 h 14"/>
                  <a:gd name="T6" fmla="*/ 23 w 23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0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9" name="Line 1377"/>
              <p:cNvSpPr>
                <a:spLocks noChangeShapeType="1"/>
              </p:cNvSpPr>
              <p:nvPr/>
            </p:nvSpPr>
            <p:spPr bwMode="auto">
              <a:xfrm>
                <a:off x="2267" y="13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0" name="Freeform 1378"/>
              <p:cNvSpPr>
                <a:spLocks/>
              </p:cNvSpPr>
              <p:nvPr/>
            </p:nvSpPr>
            <p:spPr bwMode="auto">
              <a:xfrm>
                <a:off x="2264" y="1368"/>
                <a:ext cx="8" cy="8"/>
              </a:xfrm>
              <a:custGeom>
                <a:avLst/>
                <a:gdLst>
                  <a:gd name="T0" fmla="*/ 30 w 76"/>
                  <a:gd name="T1" fmla="*/ 77 h 77"/>
                  <a:gd name="T2" fmla="*/ 53 w 76"/>
                  <a:gd name="T3" fmla="*/ 63 h 77"/>
                  <a:gd name="T4" fmla="*/ 76 w 76"/>
                  <a:gd name="T5" fmla="*/ 48 h 77"/>
                  <a:gd name="T6" fmla="*/ 46 w 76"/>
                  <a:gd name="T7" fmla="*/ 0 h 77"/>
                  <a:gd name="T8" fmla="*/ 23 w 76"/>
                  <a:gd name="T9" fmla="*/ 14 h 77"/>
                  <a:gd name="T10" fmla="*/ 0 w 76"/>
                  <a:gd name="T11" fmla="*/ 29 h 77"/>
                  <a:gd name="T12" fmla="*/ 30 w 76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30" y="77"/>
                    </a:moveTo>
                    <a:lnTo>
                      <a:pt x="53" y="63"/>
                    </a:lnTo>
                    <a:lnTo>
                      <a:pt x="76" y="48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9"/>
                    </a:lnTo>
                    <a:lnTo>
                      <a:pt x="30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1" name="Freeform 1379"/>
              <p:cNvSpPr>
                <a:spLocks/>
              </p:cNvSpPr>
              <p:nvPr/>
            </p:nvSpPr>
            <p:spPr bwMode="auto">
              <a:xfrm>
                <a:off x="2264" y="1368"/>
                <a:ext cx="8" cy="8"/>
              </a:xfrm>
              <a:custGeom>
                <a:avLst/>
                <a:gdLst>
                  <a:gd name="T0" fmla="*/ 30 w 76"/>
                  <a:gd name="T1" fmla="*/ 77 h 77"/>
                  <a:gd name="T2" fmla="*/ 53 w 76"/>
                  <a:gd name="T3" fmla="*/ 63 h 77"/>
                  <a:gd name="T4" fmla="*/ 76 w 76"/>
                  <a:gd name="T5" fmla="*/ 48 h 77"/>
                  <a:gd name="T6" fmla="*/ 46 w 76"/>
                  <a:gd name="T7" fmla="*/ 0 h 77"/>
                  <a:gd name="T8" fmla="*/ 23 w 76"/>
                  <a:gd name="T9" fmla="*/ 14 h 77"/>
                  <a:gd name="T10" fmla="*/ 0 w 76"/>
                  <a:gd name="T11" fmla="*/ 29 h 77"/>
                  <a:gd name="T12" fmla="*/ 30 w 76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30" y="77"/>
                    </a:moveTo>
                    <a:lnTo>
                      <a:pt x="53" y="63"/>
                    </a:lnTo>
                    <a:lnTo>
                      <a:pt x="76" y="48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9"/>
                    </a:lnTo>
                    <a:lnTo>
                      <a:pt x="30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2" name="Freeform 1380"/>
              <p:cNvSpPr>
                <a:spLocks/>
              </p:cNvSpPr>
              <p:nvPr/>
            </p:nvSpPr>
            <p:spPr bwMode="auto">
              <a:xfrm>
                <a:off x="2267" y="1367"/>
                <a:ext cx="2" cy="2"/>
              </a:xfrm>
              <a:custGeom>
                <a:avLst/>
                <a:gdLst>
                  <a:gd name="T0" fmla="*/ 0 w 23"/>
                  <a:gd name="T1" fmla="*/ 15 h 15"/>
                  <a:gd name="T2" fmla="*/ 23 w 23"/>
                  <a:gd name="T3" fmla="*/ 1 h 15"/>
                  <a:gd name="T4" fmla="*/ 22 w 23"/>
                  <a:gd name="T5" fmla="*/ 0 h 15"/>
                  <a:gd name="T6" fmla="*/ 0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lnTo>
                      <a:pt x="23" y="1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3" name="Line 1381"/>
              <p:cNvSpPr>
                <a:spLocks noChangeShapeType="1"/>
              </p:cNvSpPr>
              <p:nvPr/>
            </p:nvSpPr>
            <p:spPr bwMode="auto">
              <a:xfrm flipH="1" flipV="1">
                <a:off x="2269" y="13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4" name="Freeform 1382"/>
              <p:cNvSpPr>
                <a:spLocks/>
              </p:cNvSpPr>
              <p:nvPr/>
            </p:nvSpPr>
            <p:spPr bwMode="auto">
              <a:xfrm>
                <a:off x="2260" y="1362"/>
                <a:ext cx="9" cy="9"/>
              </a:xfrm>
              <a:custGeom>
                <a:avLst/>
                <a:gdLst>
                  <a:gd name="T0" fmla="*/ 33 w 77"/>
                  <a:gd name="T1" fmla="*/ 79 h 79"/>
                  <a:gd name="T2" fmla="*/ 55 w 77"/>
                  <a:gd name="T3" fmla="*/ 63 h 79"/>
                  <a:gd name="T4" fmla="*/ 77 w 77"/>
                  <a:gd name="T5" fmla="*/ 48 h 79"/>
                  <a:gd name="T6" fmla="*/ 44 w 77"/>
                  <a:gd name="T7" fmla="*/ 0 h 79"/>
                  <a:gd name="T8" fmla="*/ 22 w 77"/>
                  <a:gd name="T9" fmla="*/ 15 h 79"/>
                  <a:gd name="T10" fmla="*/ 0 w 77"/>
                  <a:gd name="T11" fmla="*/ 30 h 79"/>
                  <a:gd name="T12" fmla="*/ 33 w 77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9">
                    <a:moveTo>
                      <a:pt x="33" y="79"/>
                    </a:moveTo>
                    <a:lnTo>
                      <a:pt x="55" y="63"/>
                    </a:lnTo>
                    <a:lnTo>
                      <a:pt x="77" y="48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3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5" name="Freeform 1383"/>
              <p:cNvSpPr>
                <a:spLocks/>
              </p:cNvSpPr>
              <p:nvPr/>
            </p:nvSpPr>
            <p:spPr bwMode="auto">
              <a:xfrm>
                <a:off x="2260" y="1362"/>
                <a:ext cx="9" cy="9"/>
              </a:xfrm>
              <a:custGeom>
                <a:avLst/>
                <a:gdLst>
                  <a:gd name="T0" fmla="*/ 33 w 77"/>
                  <a:gd name="T1" fmla="*/ 79 h 79"/>
                  <a:gd name="T2" fmla="*/ 55 w 77"/>
                  <a:gd name="T3" fmla="*/ 63 h 79"/>
                  <a:gd name="T4" fmla="*/ 77 w 77"/>
                  <a:gd name="T5" fmla="*/ 48 h 79"/>
                  <a:gd name="T6" fmla="*/ 44 w 77"/>
                  <a:gd name="T7" fmla="*/ 0 h 79"/>
                  <a:gd name="T8" fmla="*/ 22 w 77"/>
                  <a:gd name="T9" fmla="*/ 15 h 79"/>
                  <a:gd name="T10" fmla="*/ 0 w 77"/>
                  <a:gd name="T11" fmla="*/ 30 h 79"/>
                  <a:gd name="T12" fmla="*/ 33 w 77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9">
                    <a:moveTo>
                      <a:pt x="33" y="79"/>
                    </a:moveTo>
                    <a:lnTo>
                      <a:pt x="55" y="63"/>
                    </a:lnTo>
                    <a:lnTo>
                      <a:pt x="77" y="48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3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6" name="Freeform 1384"/>
              <p:cNvSpPr>
                <a:spLocks/>
              </p:cNvSpPr>
              <p:nvPr/>
            </p:nvSpPr>
            <p:spPr bwMode="auto">
              <a:xfrm>
                <a:off x="2263" y="1362"/>
                <a:ext cx="2" cy="2"/>
              </a:xfrm>
              <a:custGeom>
                <a:avLst/>
                <a:gdLst>
                  <a:gd name="T0" fmla="*/ 0 w 22"/>
                  <a:gd name="T1" fmla="*/ 15 h 15"/>
                  <a:gd name="T2" fmla="*/ 22 w 22"/>
                  <a:gd name="T3" fmla="*/ 0 h 15"/>
                  <a:gd name="T4" fmla="*/ 22 w 22"/>
                  <a:gd name="T5" fmla="*/ 0 h 15"/>
                  <a:gd name="T6" fmla="*/ 0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0" y="15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7" name="Line 1385"/>
              <p:cNvSpPr>
                <a:spLocks noChangeShapeType="1"/>
              </p:cNvSpPr>
              <p:nvPr/>
            </p:nvSpPr>
            <p:spPr bwMode="auto">
              <a:xfrm>
                <a:off x="2265" y="13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8" name="Freeform 1386"/>
              <p:cNvSpPr>
                <a:spLocks/>
              </p:cNvSpPr>
              <p:nvPr/>
            </p:nvSpPr>
            <p:spPr bwMode="auto">
              <a:xfrm>
                <a:off x="2257" y="1357"/>
                <a:ext cx="8" cy="8"/>
              </a:xfrm>
              <a:custGeom>
                <a:avLst/>
                <a:gdLst>
                  <a:gd name="T0" fmla="*/ 33 w 77"/>
                  <a:gd name="T1" fmla="*/ 78 h 78"/>
                  <a:gd name="T2" fmla="*/ 55 w 77"/>
                  <a:gd name="T3" fmla="*/ 63 h 78"/>
                  <a:gd name="T4" fmla="*/ 77 w 77"/>
                  <a:gd name="T5" fmla="*/ 48 h 78"/>
                  <a:gd name="T6" fmla="*/ 44 w 77"/>
                  <a:gd name="T7" fmla="*/ 0 h 78"/>
                  <a:gd name="T8" fmla="*/ 22 w 77"/>
                  <a:gd name="T9" fmla="*/ 15 h 78"/>
                  <a:gd name="T10" fmla="*/ 0 w 77"/>
                  <a:gd name="T11" fmla="*/ 30 h 78"/>
                  <a:gd name="T12" fmla="*/ 33 w 77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33" y="78"/>
                    </a:moveTo>
                    <a:lnTo>
                      <a:pt x="55" y="63"/>
                    </a:lnTo>
                    <a:lnTo>
                      <a:pt x="77" y="48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33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9" name="Freeform 1387"/>
              <p:cNvSpPr>
                <a:spLocks/>
              </p:cNvSpPr>
              <p:nvPr/>
            </p:nvSpPr>
            <p:spPr bwMode="auto">
              <a:xfrm>
                <a:off x="2257" y="1357"/>
                <a:ext cx="8" cy="8"/>
              </a:xfrm>
              <a:custGeom>
                <a:avLst/>
                <a:gdLst>
                  <a:gd name="T0" fmla="*/ 33 w 77"/>
                  <a:gd name="T1" fmla="*/ 78 h 78"/>
                  <a:gd name="T2" fmla="*/ 55 w 77"/>
                  <a:gd name="T3" fmla="*/ 63 h 78"/>
                  <a:gd name="T4" fmla="*/ 77 w 77"/>
                  <a:gd name="T5" fmla="*/ 48 h 78"/>
                  <a:gd name="T6" fmla="*/ 44 w 77"/>
                  <a:gd name="T7" fmla="*/ 0 h 78"/>
                  <a:gd name="T8" fmla="*/ 22 w 77"/>
                  <a:gd name="T9" fmla="*/ 15 h 78"/>
                  <a:gd name="T10" fmla="*/ 0 w 77"/>
                  <a:gd name="T11" fmla="*/ 30 h 78"/>
                  <a:gd name="T12" fmla="*/ 33 w 77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33" y="78"/>
                    </a:moveTo>
                    <a:lnTo>
                      <a:pt x="55" y="63"/>
                    </a:lnTo>
                    <a:lnTo>
                      <a:pt x="77" y="48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33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0" name="Freeform 1388"/>
              <p:cNvSpPr>
                <a:spLocks/>
              </p:cNvSpPr>
              <p:nvPr/>
            </p:nvSpPr>
            <p:spPr bwMode="auto">
              <a:xfrm>
                <a:off x="2259" y="1357"/>
                <a:ext cx="3" cy="1"/>
              </a:xfrm>
              <a:custGeom>
                <a:avLst/>
                <a:gdLst>
                  <a:gd name="T0" fmla="*/ 0 w 22"/>
                  <a:gd name="T1" fmla="*/ 15 h 15"/>
                  <a:gd name="T2" fmla="*/ 22 w 22"/>
                  <a:gd name="T3" fmla="*/ 0 h 15"/>
                  <a:gd name="T4" fmla="*/ 22 w 22"/>
                  <a:gd name="T5" fmla="*/ 0 h 15"/>
                  <a:gd name="T6" fmla="*/ 0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0" y="15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1" name="Line 1389"/>
              <p:cNvSpPr>
                <a:spLocks noChangeShapeType="1"/>
              </p:cNvSpPr>
              <p:nvPr/>
            </p:nvSpPr>
            <p:spPr bwMode="auto">
              <a:xfrm>
                <a:off x="2262" y="13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2" name="Freeform 1390"/>
              <p:cNvSpPr>
                <a:spLocks/>
              </p:cNvSpPr>
              <p:nvPr/>
            </p:nvSpPr>
            <p:spPr bwMode="auto">
              <a:xfrm>
                <a:off x="2253" y="1351"/>
                <a:ext cx="9" cy="9"/>
              </a:xfrm>
              <a:custGeom>
                <a:avLst/>
                <a:gdLst>
                  <a:gd name="T0" fmla="*/ 34 w 78"/>
                  <a:gd name="T1" fmla="*/ 78 h 78"/>
                  <a:gd name="T2" fmla="*/ 56 w 78"/>
                  <a:gd name="T3" fmla="*/ 63 h 78"/>
                  <a:gd name="T4" fmla="*/ 78 w 78"/>
                  <a:gd name="T5" fmla="*/ 48 h 78"/>
                  <a:gd name="T6" fmla="*/ 44 w 78"/>
                  <a:gd name="T7" fmla="*/ 0 h 78"/>
                  <a:gd name="T8" fmla="*/ 22 w 78"/>
                  <a:gd name="T9" fmla="*/ 16 h 78"/>
                  <a:gd name="T10" fmla="*/ 0 w 78"/>
                  <a:gd name="T11" fmla="*/ 31 h 78"/>
                  <a:gd name="T12" fmla="*/ 34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4" y="78"/>
                    </a:moveTo>
                    <a:lnTo>
                      <a:pt x="56" y="63"/>
                    </a:lnTo>
                    <a:lnTo>
                      <a:pt x="78" y="48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34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3" name="Freeform 1391"/>
              <p:cNvSpPr>
                <a:spLocks/>
              </p:cNvSpPr>
              <p:nvPr/>
            </p:nvSpPr>
            <p:spPr bwMode="auto">
              <a:xfrm>
                <a:off x="2253" y="1351"/>
                <a:ext cx="9" cy="9"/>
              </a:xfrm>
              <a:custGeom>
                <a:avLst/>
                <a:gdLst>
                  <a:gd name="T0" fmla="*/ 34 w 78"/>
                  <a:gd name="T1" fmla="*/ 78 h 78"/>
                  <a:gd name="T2" fmla="*/ 56 w 78"/>
                  <a:gd name="T3" fmla="*/ 63 h 78"/>
                  <a:gd name="T4" fmla="*/ 78 w 78"/>
                  <a:gd name="T5" fmla="*/ 48 h 78"/>
                  <a:gd name="T6" fmla="*/ 44 w 78"/>
                  <a:gd name="T7" fmla="*/ 0 h 78"/>
                  <a:gd name="T8" fmla="*/ 22 w 78"/>
                  <a:gd name="T9" fmla="*/ 16 h 78"/>
                  <a:gd name="T10" fmla="*/ 0 w 78"/>
                  <a:gd name="T11" fmla="*/ 31 h 78"/>
                  <a:gd name="T12" fmla="*/ 34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4" y="78"/>
                    </a:moveTo>
                    <a:lnTo>
                      <a:pt x="56" y="63"/>
                    </a:lnTo>
                    <a:lnTo>
                      <a:pt x="78" y="48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34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4" name="Freeform 1392"/>
              <p:cNvSpPr>
                <a:spLocks/>
              </p:cNvSpPr>
              <p:nvPr/>
            </p:nvSpPr>
            <p:spPr bwMode="auto">
              <a:xfrm>
                <a:off x="2255" y="1351"/>
                <a:ext cx="3" cy="2"/>
              </a:xfrm>
              <a:custGeom>
                <a:avLst/>
                <a:gdLst>
                  <a:gd name="T0" fmla="*/ 0 w 22"/>
                  <a:gd name="T1" fmla="*/ 16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5" name="Line 1393"/>
              <p:cNvSpPr>
                <a:spLocks noChangeShapeType="1"/>
              </p:cNvSpPr>
              <p:nvPr/>
            </p:nvSpPr>
            <p:spPr bwMode="auto">
              <a:xfrm>
                <a:off x="2258" y="13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6" name="Freeform 1394"/>
              <p:cNvSpPr>
                <a:spLocks/>
              </p:cNvSpPr>
              <p:nvPr/>
            </p:nvSpPr>
            <p:spPr bwMode="auto">
              <a:xfrm>
                <a:off x="2249" y="1346"/>
                <a:ext cx="9" cy="9"/>
              </a:xfrm>
              <a:custGeom>
                <a:avLst/>
                <a:gdLst>
                  <a:gd name="T0" fmla="*/ 34 w 78"/>
                  <a:gd name="T1" fmla="*/ 78 h 78"/>
                  <a:gd name="T2" fmla="*/ 56 w 78"/>
                  <a:gd name="T3" fmla="*/ 63 h 78"/>
                  <a:gd name="T4" fmla="*/ 78 w 78"/>
                  <a:gd name="T5" fmla="*/ 47 h 78"/>
                  <a:gd name="T6" fmla="*/ 44 w 78"/>
                  <a:gd name="T7" fmla="*/ 0 h 78"/>
                  <a:gd name="T8" fmla="*/ 22 w 78"/>
                  <a:gd name="T9" fmla="*/ 16 h 78"/>
                  <a:gd name="T10" fmla="*/ 0 w 78"/>
                  <a:gd name="T11" fmla="*/ 31 h 78"/>
                  <a:gd name="T12" fmla="*/ 34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4" y="78"/>
                    </a:moveTo>
                    <a:lnTo>
                      <a:pt x="56" y="63"/>
                    </a:lnTo>
                    <a:lnTo>
                      <a:pt x="78" y="47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34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7" name="Freeform 1395"/>
              <p:cNvSpPr>
                <a:spLocks/>
              </p:cNvSpPr>
              <p:nvPr/>
            </p:nvSpPr>
            <p:spPr bwMode="auto">
              <a:xfrm>
                <a:off x="2249" y="1346"/>
                <a:ext cx="9" cy="9"/>
              </a:xfrm>
              <a:custGeom>
                <a:avLst/>
                <a:gdLst>
                  <a:gd name="T0" fmla="*/ 34 w 78"/>
                  <a:gd name="T1" fmla="*/ 78 h 78"/>
                  <a:gd name="T2" fmla="*/ 56 w 78"/>
                  <a:gd name="T3" fmla="*/ 63 h 78"/>
                  <a:gd name="T4" fmla="*/ 78 w 78"/>
                  <a:gd name="T5" fmla="*/ 47 h 78"/>
                  <a:gd name="T6" fmla="*/ 44 w 78"/>
                  <a:gd name="T7" fmla="*/ 0 h 78"/>
                  <a:gd name="T8" fmla="*/ 22 w 78"/>
                  <a:gd name="T9" fmla="*/ 16 h 78"/>
                  <a:gd name="T10" fmla="*/ 0 w 78"/>
                  <a:gd name="T11" fmla="*/ 31 h 78"/>
                  <a:gd name="T12" fmla="*/ 34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34" y="78"/>
                    </a:moveTo>
                    <a:lnTo>
                      <a:pt x="56" y="63"/>
                    </a:lnTo>
                    <a:lnTo>
                      <a:pt x="78" y="47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34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8" name="Freeform 1396"/>
              <p:cNvSpPr>
                <a:spLocks/>
              </p:cNvSpPr>
              <p:nvPr/>
            </p:nvSpPr>
            <p:spPr bwMode="auto">
              <a:xfrm>
                <a:off x="2252" y="1346"/>
                <a:ext cx="2" cy="2"/>
              </a:xfrm>
              <a:custGeom>
                <a:avLst/>
                <a:gdLst>
                  <a:gd name="T0" fmla="*/ 0 w 22"/>
                  <a:gd name="T1" fmla="*/ 17 h 17"/>
                  <a:gd name="T2" fmla="*/ 22 w 22"/>
                  <a:gd name="T3" fmla="*/ 1 h 17"/>
                  <a:gd name="T4" fmla="*/ 22 w 22"/>
                  <a:gd name="T5" fmla="*/ 0 h 17"/>
                  <a:gd name="T6" fmla="*/ 0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0" y="17"/>
                    </a:moveTo>
                    <a:lnTo>
                      <a:pt x="22" y="1"/>
                    </a:lnTo>
                    <a:lnTo>
                      <a:pt x="2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9" name="Line 1397"/>
              <p:cNvSpPr>
                <a:spLocks noChangeShapeType="1"/>
              </p:cNvSpPr>
              <p:nvPr/>
            </p:nvSpPr>
            <p:spPr bwMode="auto">
              <a:xfrm flipV="1">
                <a:off x="2254" y="13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0" name="Freeform 1398"/>
              <p:cNvSpPr>
                <a:spLocks/>
              </p:cNvSpPr>
              <p:nvPr/>
            </p:nvSpPr>
            <p:spPr bwMode="auto">
              <a:xfrm>
                <a:off x="2245" y="1341"/>
                <a:ext cx="9" cy="9"/>
              </a:xfrm>
              <a:custGeom>
                <a:avLst/>
                <a:gdLst>
                  <a:gd name="T0" fmla="*/ 35 w 79"/>
                  <a:gd name="T1" fmla="*/ 80 h 80"/>
                  <a:gd name="T2" fmla="*/ 57 w 79"/>
                  <a:gd name="T3" fmla="*/ 64 h 80"/>
                  <a:gd name="T4" fmla="*/ 79 w 79"/>
                  <a:gd name="T5" fmla="*/ 47 h 80"/>
                  <a:gd name="T6" fmla="*/ 44 w 79"/>
                  <a:gd name="T7" fmla="*/ 0 h 80"/>
                  <a:gd name="T8" fmla="*/ 22 w 79"/>
                  <a:gd name="T9" fmla="*/ 16 h 80"/>
                  <a:gd name="T10" fmla="*/ 0 w 79"/>
                  <a:gd name="T11" fmla="*/ 33 h 80"/>
                  <a:gd name="T12" fmla="*/ 35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5" y="80"/>
                    </a:moveTo>
                    <a:lnTo>
                      <a:pt x="57" y="64"/>
                    </a:lnTo>
                    <a:lnTo>
                      <a:pt x="79" y="47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3"/>
                    </a:lnTo>
                    <a:lnTo>
                      <a:pt x="35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1" name="Freeform 1399"/>
              <p:cNvSpPr>
                <a:spLocks/>
              </p:cNvSpPr>
              <p:nvPr/>
            </p:nvSpPr>
            <p:spPr bwMode="auto">
              <a:xfrm>
                <a:off x="2245" y="1341"/>
                <a:ext cx="9" cy="9"/>
              </a:xfrm>
              <a:custGeom>
                <a:avLst/>
                <a:gdLst>
                  <a:gd name="T0" fmla="*/ 35 w 79"/>
                  <a:gd name="T1" fmla="*/ 80 h 80"/>
                  <a:gd name="T2" fmla="*/ 57 w 79"/>
                  <a:gd name="T3" fmla="*/ 64 h 80"/>
                  <a:gd name="T4" fmla="*/ 79 w 79"/>
                  <a:gd name="T5" fmla="*/ 47 h 80"/>
                  <a:gd name="T6" fmla="*/ 44 w 79"/>
                  <a:gd name="T7" fmla="*/ 0 h 80"/>
                  <a:gd name="T8" fmla="*/ 22 w 79"/>
                  <a:gd name="T9" fmla="*/ 16 h 80"/>
                  <a:gd name="T10" fmla="*/ 0 w 79"/>
                  <a:gd name="T11" fmla="*/ 33 h 80"/>
                  <a:gd name="T12" fmla="*/ 35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5" y="80"/>
                    </a:moveTo>
                    <a:lnTo>
                      <a:pt x="57" y="64"/>
                    </a:lnTo>
                    <a:lnTo>
                      <a:pt x="79" y="47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3"/>
                    </a:lnTo>
                    <a:lnTo>
                      <a:pt x="35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2" name="Freeform 1400"/>
              <p:cNvSpPr>
                <a:spLocks/>
              </p:cNvSpPr>
              <p:nvPr/>
            </p:nvSpPr>
            <p:spPr bwMode="auto">
              <a:xfrm>
                <a:off x="2248" y="1341"/>
                <a:ext cx="2" cy="2"/>
              </a:xfrm>
              <a:custGeom>
                <a:avLst/>
                <a:gdLst>
                  <a:gd name="T0" fmla="*/ 0 w 22"/>
                  <a:gd name="T1" fmla="*/ 16 h 16"/>
                  <a:gd name="T2" fmla="*/ 22 w 22"/>
                  <a:gd name="T3" fmla="*/ 0 h 16"/>
                  <a:gd name="T4" fmla="*/ 21 w 22"/>
                  <a:gd name="T5" fmla="*/ 0 h 16"/>
                  <a:gd name="T6" fmla="*/ 0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lnTo>
                      <a:pt x="22" y="0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3" name="Line 1401"/>
              <p:cNvSpPr>
                <a:spLocks noChangeShapeType="1"/>
              </p:cNvSpPr>
              <p:nvPr/>
            </p:nvSpPr>
            <p:spPr bwMode="auto">
              <a:xfrm flipH="1">
                <a:off x="2250" y="13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4" name="Freeform 1402"/>
              <p:cNvSpPr>
                <a:spLocks/>
              </p:cNvSpPr>
              <p:nvPr/>
            </p:nvSpPr>
            <p:spPr bwMode="auto">
              <a:xfrm>
                <a:off x="2241" y="1336"/>
                <a:ext cx="9" cy="9"/>
              </a:xfrm>
              <a:custGeom>
                <a:avLst/>
                <a:gdLst>
                  <a:gd name="T0" fmla="*/ 36 w 78"/>
                  <a:gd name="T1" fmla="*/ 79 h 79"/>
                  <a:gd name="T2" fmla="*/ 57 w 78"/>
                  <a:gd name="T3" fmla="*/ 62 h 79"/>
                  <a:gd name="T4" fmla="*/ 78 w 78"/>
                  <a:gd name="T5" fmla="*/ 46 h 79"/>
                  <a:gd name="T6" fmla="*/ 41 w 78"/>
                  <a:gd name="T7" fmla="*/ 0 h 79"/>
                  <a:gd name="T8" fmla="*/ 21 w 78"/>
                  <a:gd name="T9" fmla="*/ 16 h 79"/>
                  <a:gd name="T10" fmla="*/ 0 w 78"/>
                  <a:gd name="T11" fmla="*/ 33 h 79"/>
                  <a:gd name="T12" fmla="*/ 36 w 7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36" y="79"/>
                    </a:moveTo>
                    <a:lnTo>
                      <a:pt x="57" y="62"/>
                    </a:lnTo>
                    <a:lnTo>
                      <a:pt x="78" y="46"/>
                    </a:lnTo>
                    <a:lnTo>
                      <a:pt x="41" y="0"/>
                    </a:lnTo>
                    <a:lnTo>
                      <a:pt x="21" y="16"/>
                    </a:lnTo>
                    <a:lnTo>
                      <a:pt x="0" y="33"/>
                    </a:lnTo>
                    <a:lnTo>
                      <a:pt x="36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5" name="Freeform 1403"/>
              <p:cNvSpPr>
                <a:spLocks/>
              </p:cNvSpPr>
              <p:nvPr/>
            </p:nvSpPr>
            <p:spPr bwMode="auto">
              <a:xfrm>
                <a:off x="2241" y="1336"/>
                <a:ext cx="9" cy="9"/>
              </a:xfrm>
              <a:custGeom>
                <a:avLst/>
                <a:gdLst>
                  <a:gd name="T0" fmla="*/ 36 w 78"/>
                  <a:gd name="T1" fmla="*/ 79 h 79"/>
                  <a:gd name="T2" fmla="*/ 57 w 78"/>
                  <a:gd name="T3" fmla="*/ 62 h 79"/>
                  <a:gd name="T4" fmla="*/ 78 w 78"/>
                  <a:gd name="T5" fmla="*/ 46 h 79"/>
                  <a:gd name="T6" fmla="*/ 41 w 78"/>
                  <a:gd name="T7" fmla="*/ 0 h 79"/>
                  <a:gd name="T8" fmla="*/ 21 w 78"/>
                  <a:gd name="T9" fmla="*/ 16 h 79"/>
                  <a:gd name="T10" fmla="*/ 0 w 78"/>
                  <a:gd name="T11" fmla="*/ 33 h 79"/>
                  <a:gd name="T12" fmla="*/ 36 w 7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36" y="79"/>
                    </a:moveTo>
                    <a:lnTo>
                      <a:pt x="57" y="62"/>
                    </a:lnTo>
                    <a:lnTo>
                      <a:pt x="78" y="46"/>
                    </a:lnTo>
                    <a:lnTo>
                      <a:pt x="41" y="0"/>
                    </a:lnTo>
                    <a:lnTo>
                      <a:pt x="21" y="16"/>
                    </a:lnTo>
                    <a:lnTo>
                      <a:pt x="0" y="33"/>
                    </a:lnTo>
                    <a:lnTo>
                      <a:pt x="36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6" name="Freeform 1404"/>
              <p:cNvSpPr>
                <a:spLocks/>
              </p:cNvSpPr>
              <p:nvPr/>
            </p:nvSpPr>
            <p:spPr bwMode="auto">
              <a:xfrm>
                <a:off x="2244" y="1336"/>
                <a:ext cx="2" cy="2"/>
              </a:xfrm>
              <a:custGeom>
                <a:avLst/>
                <a:gdLst>
                  <a:gd name="T0" fmla="*/ 0 w 20"/>
                  <a:gd name="T1" fmla="*/ 16 h 16"/>
                  <a:gd name="T2" fmla="*/ 20 w 20"/>
                  <a:gd name="T3" fmla="*/ 0 h 16"/>
                  <a:gd name="T4" fmla="*/ 20 w 20"/>
                  <a:gd name="T5" fmla="*/ 0 h 16"/>
                  <a:gd name="T6" fmla="*/ 0 w 20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lnTo>
                      <a:pt x="20" y="0"/>
                    </a:lnTo>
                    <a:lnTo>
                      <a:pt x="2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7" name="Line 1405"/>
              <p:cNvSpPr>
                <a:spLocks noChangeShapeType="1"/>
              </p:cNvSpPr>
              <p:nvPr/>
            </p:nvSpPr>
            <p:spPr bwMode="auto">
              <a:xfrm>
                <a:off x="2246" y="13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8" name="Freeform 1406"/>
              <p:cNvSpPr>
                <a:spLocks/>
              </p:cNvSpPr>
              <p:nvPr/>
            </p:nvSpPr>
            <p:spPr bwMode="auto">
              <a:xfrm>
                <a:off x="2237" y="1331"/>
                <a:ext cx="9" cy="8"/>
              </a:xfrm>
              <a:custGeom>
                <a:avLst/>
                <a:gdLst>
                  <a:gd name="T0" fmla="*/ 36 w 77"/>
                  <a:gd name="T1" fmla="*/ 78 h 78"/>
                  <a:gd name="T2" fmla="*/ 57 w 77"/>
                  <a:gd name="T3" fmla="*/ 61 h 78"/>
                  <a:gd name="T4" fmla="*/ 77 w 77"/>
                  <a:gd name="T5" fmla="*/ 45 h 78"/>
                  <a:gd name="T6" fmla="*/ 41 w 77"/>
                  <a:gd name="T7" fmla="*/ 0 h 78"/>
                  <a:gd name="T8" fmla="*/ 20 w 77"/>
                  <a:gd name="T9" fmla="*/ 17 h 78"/>
                  <a:gd name="T10" fmla="*/ 0 w 77"/>
                  <a:gd name="T11" fmla="*/ 33 h 78"/>
                  <a:gd name="T12" fmla="*/ 36 w 77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36" y="78"/>
                    </a:moveTo>
                    <a:lnTo>
                      <a:pt x="57" y="61"/>
                    </a:lnTo>
                    <a:lnTo>
                      <a:pt x="77" y="45"/>
                    </a:lnTo>
                    <a:lnTo>
                      <a:pt x="41" y="0"/>
                    </a:lnTo>
                    <a:lnTo>
                      <a:pt x="20" y="17"/>
                    </a:lnTo>
                    <a:lnTo>
                      <a:pt x="0" y="33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9" name="Freeform 1407"/>
              <p:cNvSpPr>
                <a:spLocks/>
              </p:cNvSpPr>
              <p:nvPr/>
            </p:nvSpPr>
            <p:spPr bwMode="auto">
              <a:xfrm>
                <a:off x="2237" y="1331"/>
                <a:ext cx="9" cy="8"/>
              </a:xfrm>
              <a:custGeom>
                <a:avLst/>
                <a:gdLst>
                  <a:gd name="T0" fmla="*/ 36 w 77"/>
                  <a:gd name="T1" fmla="*/ 78 h 78"/>
                  <a:gd name="T2" fmla="*/ 57 w 77"/>
                  <a:gd name="T3" fmla="*/ 61 h 78"/>
                  <a:gd name="T4" fmla="*/ 77 w 77"/>
                  <a:gd name="T5" fmla="*/ 45 h 78"/>
                  <a:gd name="T6" fmla="*/ 41 w 77"/>
                  <a:gd name="T7" fmla="*/ 0 h 78"/>
                  <a:gd name="T8" fmla="*/ 20 w 77"/>
                  <a:gd name="T9" fmla="*/ 17 h 78"/>
                  <a:gd name="T10" fmla="*/ 0 w 77"/>
                  <a:gd name="T11" fmla="*/ 33 h 78"/>
                  <a:gd name="T12" fmla="*/ 36 w 77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36" y="78"/>
                    </a:moveTo>
                    <a:lnTo>
                      <a:pt x="57" y="61"/>
                    </a:lnTo>
                    <a:lnTo>
                      <a:pt x="77" y="45"/>
                    </a:lnTo>
                    <a:lnTo>
                      <a:pt x="41" y="0"/>
                    </a:lnTo>
                    <a:lnTo>
                      <a:pt x="20" y="17"/>
                    </a:lnTo>
                    <a:lnTo>
                      <a:pt x="0" y="33"/>
                    </a:lnTo>
                    <a:lnTo>
                      <a:pt x="36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0" name="Freeform 1408"/>
              <p:cNvSpPr>
                <a:spLocks/>
              </p:cNvSpPr>
              <p:nvPr/>
            </p:nvSpPr>
            <p:spPr bwMode="auto">
              <a:xfrm>
                <a:off x="2240" y="1331"/>
                <a:ext cx="2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1 h 18"/>
                  <a:gd name="T4" fmla="*/ 21 w 21"/>
                  <a:gd name="T5" fmla="*/ 0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1"/>
                    </a:lnTo>
                    <a:lnTo>
                      <a:pt x="21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1" name="Line 1409"/>
              <p:cNvSpPr>
                <a:spLocks noChangeShapeType="1"/>
              </p:cNvSpPr>
              <p:nvPr/>
            </p:nvSpPr>
            <p:spPr bwMode="auto">
              <a:xfrm flipV="1">
                <a:off x="2242" y="13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2" name="Freeform 1410"/>
              <p:cNvSpPr>
                <a:spLocks/>
              </p:cNvSpPr>
              <p:nvPr/>
            </p:nvSpPr>
            <p:spPr bwMode="auto">
              <a:xfrm>
                <a:off x="2233" y="1326"/>
                <a:ext cx="9" cy="9"/>
              </a:xfrm>
              <a:custGeom>
                <a:avLst/>
                <a:gdLst>
                  <a:gd name="T0" fmla="*/ 38 w 79"/>
                  <a:gd name="T1" fmla="*/ 80 h 80"/>
                  <a:gd name="T2" fmla="*/ 58 w 79"/>
                  <a:gd name="T3" fmla="*/ 63 h 80"/>
                  <a:gd name="T4" fmla="*/ 79 w 79"/>
                  <a:gd name="T5" fmla="*/ 45 h 80"/>
                  <a:gd name="T6" fmla="*/ 42 w 79"/>
                  <a:gd name="T7" fmla="*/ 0 h 80"/>
                  <a:gd name="T8" fmla="*/ 21 w 79"/>
                  <a:gd name="T9" fmla="*/ 18 h 80"/>
                  <a:gd name="T10" fmla="*/ 0 w 79"/>
                  <a:gd name="T11" fmla="*/ 35 h 80"/>
                  <a:gd name="T12" fmla="*/ 38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8" y="80"/>
                    </a:moveTo>
                    <a:lnTo>
                      <a:pt x="58" y="63"/>
                    </a:lnTo>
                    <a:lnTo>
                      <a:pt x="79" y="45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3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3" name="Freeform 1411"/>
              <p:cNvSpPr>
                <a:spLocks/>
              </p:cNvSpPr>
              <p:nvPr/>
            </p:nvSpPr>
            <p:spPr bwMode="auto">
              <a:xfrm>
                <a:off x="2233" y="1326"/>
                <a:ext cx="9" cy="9"/>
              </a:xfrm>
              <a:custGeom>
                <a:avLst/>
                <a:gdLst>
                  <a:gd name="T0" fmla="*/ 38 w 79"/>
                  <a:gd name="T1" fmla="*/ 80 h 80"/>
                  <a:gd name="T2" fmla="*/ 58 w 79"/>
                  <a:gd name="T3" fmla="*/ 63 h 80"/>
                  <a:gd name="T4" fmla="*/ 79 w 79"/>
                  <a:gd name="T5" fmla="*/ 45 h 80"/>
                  <a:gd name="T6" fmla="*/ 42 w 79"/>
                  <a:gd name="T7" fmla="*/ 0 h 80"/>
                  <a:gd name="T8" fmla="*/ 21 w 79"/>
                  <a:gd name="T9" fmla="*/ 18 h 80"/>
                  <a:gd name="T10" fmla="*/ 0 w 79"/>
                  <a:gd name="T11" fmla="*/ 35 h 80"/>
                  <a:gd name="T12" fmla="*/ 38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8" y="80"/>
                    </a:moveTo>
                    <a:lnTo>
                      <a:pt x="58" y="63"/>
                    </a:lnTo>
                    <a:lnTo>
                      <a:pt x="79" y="45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38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4" name="Freeform 1412"/>
              <p:cNvSpPr>
                <a:spLocks/>
              </p:cNvSpPr>
              <p:nvPr/>
            </p:nvSpPr>
            <p:spPr bwMode="auto">
              <a:xfrm>
                <a:off x="2236" y="1326"/>
                <a:ext cx="2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0 h 18"/>
                  <a:gd name="T4" fmla="*/ 21 w 21"/>
                  <a:gd name="T5" fmla="*/ 0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5" name="Line 1413"/>
              <p:cNvSpPr>
                <a:spLocks noChangeShapeType="1"/>
              </p:cNvSpPr>
              <p:nvPr/>
            </p:nvSpPr>
            <p:spPr bwMode="auto">
              <a:xfrm>
                <a:off x="2238" y="13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6" name="Freeform 1414"/>
              <p:cNvSpPr>
                <a:spLocks/>
              </p:cNvSpPr>
              <p:nvPr/>
            </p:nvSpPr>
            <p:spPr bwMode="auto">
              <a:xfrm>
                <a:off x="2229" y="1321"/>
                <a:ext cx="9" cy="9"/>
              </a:xfrm>
              <a:custGeom>
                <a:avLst/>
                <a:gdLst>
                  <a:gd name="T0" fmla="*/ 38 w 80"/>
                  <a:gd name="T1" fmla="*/ 80 h 80"/>
                  <a:gd name="T2" fmla="*/ 59 w 80"/>
                  <a:gd name="T3" fmla="*/ 63 h 80"/>
                  <a:gd name="T4" fmla="*/ 80 w 80"/>
                  <a:gd name="T5" fmla="*/ 45 h 80"/>
                  <a:gd name="T6" fmla="*/ 42 w 80"/>
                  <a:gd name="T7" fmla="*/ 0 h 80"/>
                  <a:gd name="T8" fmla="*/ 21 w 80"/>
                  <a:gd name="T9" fmla="*/ 18 h 80"/>
                  <a:gd name="T10" fmla="*/ 0 w 80"/>
                  <a:gd name="T11" fmla="*/ 35 h 80"/>
                  <a:gd name="T12" fmla="*/ 38 w 8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38" y="80"/>
                    </a:moveTo>
                    <a:lnTo>
                      <a:pt x="59" y="63"/>
                    </a:lnTo>
                    <a:lnTo>
                      <a:pt x="80" y="45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3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7" name="Freeform 1415"/>
              <p:cNvSpPr>
                <a:spLocks/>
              </p:cNvSpPr>
              <p:nvPr/>
            </p:nvSpPr>
            <p:spPr bwMode="auto">
              <a:xfrm>
                <a:off x="2229" y="1321"/>
                <a:ext cx="9" cy="9"/>
              </a:xfrm>
              <a:custGeom>
                <a:avLst/>
                <a:gdLst>
                  <a:gd name="T0" fmla="*/ 38 w 80"/>
                  <a:gd name="T1" fmla="*/ 80 h 80"/>
                  <a:gd name="T2" fmla="*/ 59 w 80"/>
                  <a:gd name="T3" fmla="*/ 63 h 80"/>
                  <a:gd name="T4" fmla="*/ 80 w 80"/>
                  <a:gd name="T5" fmla="*/ 45 h 80"/>
                  <a:gd name="T6" fmla="*/ 42 w 80"/>
                  <a:gd name="T7" fmla="*/ 0 h 80"/>
                  <a:gd name="T8" fmla="*/ 21 w 80"/>
                  <a:gd name="T9" fmla="*/ 18 h 80"/>
                  <a:gd name="T10" fmla="*/ 0 w 80"/>
                  <a:gd name="T11" fmla="*/ 35 h 80"/>
                  <a:gd name="T12" fmla="*/ 38 w 8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38" y="80"/>
                    </a:moveTo>
                    <a:lnTo>
                      <a:pt x="59" y="63"/>
                    </a:lnTo>
                    <a:lnTo>
                      <a:pt x="80" y="45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38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8" name="Freeform 1416"/>
              <p:cNvSpPr>
                <a:spLocks/>
              </p:cNvSpPr>
              <p:nvPr/>
            </p:nvSpPr>
            <p:spPr bwMode="auto">
              <a:xfrm>
                <a:off x="2231" y="1321"/>
                <a:ext cx="3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0 h 18"/>
                  <a:gd name="T4" fmla="*/ 20 w 21"/>
                  <a:gd name="T5" fmla="*/ 0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0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9" name="Line 1417"/>
              <p:cNvSpPr>
                <a:spLocks noChangeShapeType="1"/>
              </p:cNvSpPr>
              <p:nvPr/>
            </p:nvSpPr>
            <p:spPr bwMode="auto">
              <a:xfrm flipH="1">
                <a:off x="2234" y="13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0" name="Freeform 1418"/>
              <p:cNvSpPr>
                <a:spLocks/>
              </p:cNvSpPr>
              <p:nvPr/>
            </p:nvSpPr>
            <p:spPr bwMode="auto">
              <a:xfrm>
                <a:off x="2225" y="1316"/>
                <a:ext cx="9" cy="9"/>
              </a:xfrm>
              <a:custGeom>
                <a:avLst/>
                <a:gdLst>
                  <a:gd name="T0" fmla="*/ 38 w 78"/>
                  <a:gd name="T1" fmla="*/ 79 h 79"/>
                  <a:gd name="T2" fmla="*/ 58 w 78"/>
                  <a:gd name="T3" fmla="*/ 62 h 79"/>
                  <a:gd name="T4" fmla="*/ 78 w 78"/>
                  <a:gd name="T5" fmla="*/ 44 h 79"/>
                  <a:gd name="T6" fmla="*/ 39 w 78"/>
                  <a:gd name="T7" fmla="*/ 0 h 79"/>
                  <a:gd name="T8" fmla="*/ 19 w 78"/>
                  <a:gd name="T9" fmla="*/ 18 h 79"/>
                  <a:gd name="T10" fmla="*/ 0 w 78"/>
                  <a:gd name="T11" fmla="*/ 35 h 79"/>
                  <a:gd name="T12" fmla="*/ 38 w 7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38" y="79"/>
                    </a:moveTo>
                    <a:lnTo>
                      <a:pt x="58" y="62"/>
                    </a:lnTo>
                    <a:lnTo>
                      <a:pt x="78" y="44"/>
                    </a:lnTo>
                    <a:lnTo>
                      <a:pt x="39" y="0"/>
                    </a:lnTo>
                    <a:lnTo>
                      <a:pt x="19" y="18"/>
                    </a:lnTo>
                    <a:lnTo>
                      <a:pt x="0" y="35"/>
                    </a:lnTo>
                    <a:lnTo>
                      <a:pt x="38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1" name="Freeform 1419"/>
              <p:cNvSpPr>
                <a:spLocks/>
              </p:cNvSpPr>
              <p:nvPr/>
            </p:nvSpPr>
            <p:spPr bwMode="auto">
              <a:xfrm>
                <a:off x="2225" y="1316"/>
                <a:ext cx="9" cy="9"/>
              </a:xfrm>
              <a:custGeom>
                <a:avLst/>
                <a:gdLst>
                  <a:gd name="T0" fmla="*/ 38 w 78"/>
                  <a:gd name="T1" fmla="*/ 79 h 79"/>
                  <a:gd name="T2" fmla="*/ 58 w 78"/>
                  <a:gd name="T3" fmla="*/ 62 h 79"/>
                  <a:gd name="T4" fmla="*/ 78 w 78"/>
                  <a:gd name="T5" fmla="*/ 44 h 79"/>
                  <a:gd name="T6" fmla="*/ 39 w 78"/>
                  <a:gd name="T7" fmla="*/ 0 h 79"/>
                  <a:gd name="T8" fmla="*/ 19 w 78"/>
                  <a:gd name="T9" fmla="*/ 18 h 79"/>
                  <a:gd name="T10" fmla="*/ 0 w 78"/>
                  <a:gd name="T11" fmla="*/ 35 h 79"/>
                  <a:gd name="T12" fmla="*/ 38 w 7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38" y="79"/>
                    </a:moveTo>
                    <a:lnTo>
                      <a:pt x="58" y="62"/>
                    </a:lnTo>
                    <a:lnTo>
                      <a:pt x="78" y="44"/>
                    </a:lnTo>
                    <a:lnTo>
                      <a:pt x="39" y="0"/>
                    </a:lnTo>
                    <a:lnTo>
                      <a:pt x="19" y="18"/>
                    </a:lnTo>
                    <a:lnTo>
                      <a:pt x="0" y="35"/>
                    </a:lnTo>
                    <a:lnTo>
                      <a:pt x="38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2" name="Freeform 1420"/>
              <p:cNvSpPr>
                <a:spLocks/>
              </p:cNvSpPr>
              <p:nvPr/>
            </p:nvSpPr>
            <p:spPr bwMode="auto">
              <a:xfrm>
                <a:off x="2227" y="1316"/>
                <a:ext cx="2" cy="2"/>
              </a:xfrm>
              <a:custGeom>
                <a:avLst/>
                <a:gdLst>
                  <a:gd name="T0" fmla="*/ 0 w 20"/>
                  <a:gd name="T1" fmla="*/ 18 h 18"/>
                  <a:gd name="T2" fmla="*/ 20 w 20"/>
                  <a:gd name="T3" fmla="*/ 0 h 18"/>
                  <a:gd name="T4" fmla="*/ 20 w 20"/>
                  <a:gd name="T5" fmla="*/ 0 h 18"/>
                  <a:gd name="T6" fmla="*/ 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lnTo>
                      <a:pt x="20" y="0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3" name="Line 1421"/>
              <p:cNvSpPr>
                <a:spLocks noChangeShapeType="1"/>
              </p:cNvSpPr>
              <p:nvPr/>
            </p:nvSpPr>
            <p:spPr bwMode="auto">
              <a:xfrm>
                <a:off x="2229" y="13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4" name="Freeform 1422"/>
              <p:cNvSpPr>
                <a:spLocks/>
              </p:cNvSpPr>
              <p:nvPr/>
            </p:nvSpPr>
            <p:spPr bwMode="auto">
              <a:xfrm>
                <a:off x="2221" y="1311"/>
                <a:ext cx="8" cy="9"/>
              </a:xfrm>
              <a:custGeom>
                <a:avLst/>
                <a:gdLst>
                  <a:gd name="T0" fmla="*/ 39 w 78"/>
                  <a:gd name="T1" fmla="*/ 77 h 77"/>
                  <a:gd name="T2" fmla="*/ 58 w 78"/>
                  <a:gd name="T3" fmla="*/ 60 h 77"/>
                  <a:gd name="T4" fmla="*/ 78 w 78"/>
                  <a:gd name="T5" fmla="*/ 42 h 77"/>
                  <a:gd name="T6" fmla="*/ 40 w 78"/>
                  <a:gd name="T7" fmla="*/ 0 h 77"/>
                  <a:gd name="T8" fmla="*/ 20 w 78"/>
                  <a:gd name="T9" fmla="*/ 17 h 77"/>
                  <a:gd name="T10" fmla="*/ 0 w 78"/>
                  <a:gd name="T11" fmla="*/ 35 h 77"/>
                  <a:gd name="T12" fmla="*/ 39 w 78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7">
                    <a:moveTo>
                      <a:pt x="39" y="77"/>
                    </a:moveTo>
                    <a:lnTo>
                      <a:pt x="58" y="60"/>
                    </a:lnTo>
                    <a:lnTo>
                      <a:pt x="78" y="42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39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5" name="Freeform 1423"/>
              <p:cNvSpPr>
                <a:spLocks/>
              </p:cNvSpPr>
              <p:nvPr/>
            </p:nvSpPr>
            <p:spPr bwMode="auto">
              <a:xfrm>
                <a:off x="2221" y="1311"/>
                <a:ext cx="8" cy="9"/>
              </a:xfrm>
              <a:custGeom>
                <a:avLst/>
                <a:gdLst>
                  <a:gd name="T0" fmla="*/ 39 w 78"/>
                  <a:gd name="T1" fmla="*/ 77 h 77"/>
                  <a:gd name="T2" fmla="*/ 58 w 78"/>
                  <a:gd name="T3" fmla="*/ 60 h 77"/>
                  <a:gd name="T4" fmla="*/ 78 w 78"/>
                  <a:gd name="T5" fmla="*/ 42 h 77"/>
                  <a:gd name="T6" fmla="*/ 40 w 78"/>
                  <a:gd name="T7" fmla="*/ 0 h 77"/>
                  <a:gd name="T8" fmla="*/ 20 w 78"/>
                  <a:gd name="T9" fmla="*/ 17 h 77"/>
                  <a:gd name="T10" fmla="*/ 0 w 78"/>
                  <a:gd name="T11" fmla="*/ 35 h 77"/>
                  <a:gd name="T12" fmla="*/ 39 w 78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7">
                    <a:moveTo>
                      <a:pt x="39" y="77"/>
                    </a:moveTo>
                    <a:lnTo>
                      <a:pt x="58" y="60"/>
                    </a:lnTo>
                    <a:lnTo>
                      <a:pt x="78" y="42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3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6" name="Freeform 1424"/>
              <p:cNvSpPr>
                <a:spLocks/>
              </p:cNvSpPr>
              <p:nvPr/>
            </p:nvSpPr>
            <p:spPr bwMode="auto">
              <a:xfrm>
                <a:off x="2223" y="1311"/>
                <a:ext cx="2" cy="2"/>
              </a:xfrm>
              <a:custGeom>
                <a:avLst/>
                <a:gdLst>
                  <a:gd name="T0" fmla="*/ 0 w 20"/>
                  <a:gd name="T1" fmla="*/ 19 h 19"/>
                  <a:gd name="T2" fmla="*/ 20 w 20"/>
                  <a:gd name="T3" fmla="*/ 2 h 19"/>
                  <a:gd name="T4" fmla="*/ 20 w 20"/>
                  <a:gd name="T5" fmla="*/ 0 h 19"/>
                  <a:gd name="T6" fmla="*/ 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19"/>
                    </a:moveTo>
                    <a:lnTo>
                      <a:pt x="20" y="2"/>
                    </a:lnTo>
                    <a:lnTo>
                      <a:pt x="2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7" name="Line 1425"/>
              <p:cNvSpPr>
                <a:spLocks noChangeShapeType="1"/>
              </p:cNvSpPr>
              <p:nvPr/>
            </p:nvSpPr>
            <p:spPr bwMode="auto">
              <a:xfrm flipV="1">
                <a:off x="2225" y="1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098" name="Group 1426"/>
            <p:cNvGrpSpPr>
              <a:grpSpLocks/>
            </p:cNvGrpSpPr>
            <p:nvPr/>
          </p:nvGrpSpPr>
          <p:grpSpPr bwMode="auto">
            <a:xfrm>
              <a:off x="1927" y="1167"/>
              <a:ext cx="298" cy="148"/>
              <a:chOff x="1927" y="1167"/>
              <a:chExt cx="298" cy="148"/>
            </a:xfrm>
          </p:grpSpPr>
          <p:sp>
            <p:nvSpPr>
              <p:cNvPr id="30099" name="Freeform 1427"/>
              <p:cNvSpPr>
                <a:spLocks/>
              </p:cNvSpPr>
              <p:nvPr/>
            </p:nvSpPr>
            <p:spPr bwMode="auto">
              <a:xfrm>
                <a:off x="2216" y="1306"/>
                <a:ext cx="9" cy="9"/>
              </a:xfrm>
              <a:custGeom>
                <a:avLst/>
                <a:gdLst>
                  <a:gd name="T0" fmla="*/ 39 w 79"/>
                  <a:gd name="T1" fmla="*/ 80 h 80"/>
                  <a:gd name="T2" fmla="*/ 59 w 79"/>
                  <a:gd name="T3" fmla="*/ 61 h 80"/>
                  <a:gd name="T4" fmla="*/ 79 w 79"/>
                  <a:gd name="T5" fmla="*/ 42 h 80"/>
                  <a:gd name="T6" fmla="*/ 39 w 79"/>
                  <a:gd name="T7" fmla="*/ 0 h 80"/>
                  <a:gd name="T8" fmla="*/ 20 w 79"/>
                  <a:gd name="T9" fmla="*/ 18 h 80"/>
                  <a:gd name="T10" fmla="*/ 0 w 79"/>
                  <a:gd name="T11" fmla="*/ 37 h 80"/>
                  <a:gd name="T12" fmla="*/ 39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9" y="80"/>
                    </a:moveTo>
                    <a:lnTo>
                      <a:pt x="59" y="61"/>
                    </a:lnTo>
                    <a:lnTo>
                      <a:pt x="79" y="42"/>
                    </a:lnTo>
                    <a:lnTo>
                      <a:pt x="39" y="0"/>
                    </a:lnTo>
                    <a:lnTo>
                      <a:pt x="20" y="18"/>
                    </a:lnTo>
                    <a:lnTo>
                      <a:pt x="0" y="37"/>
                    </a:lnTo>
                    <a:lnTo>
                      <a:pt x="39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0" name="Freeform 1428"/>
              <p:cNvSpPr>
                <a:spLocks/>
              </p:cNvSpPr>
              <p:nvPr/>
            </p:nvSpPr>
            <p:spPr bwMode="auto">
              <a:xfrm>
                <a:off x="2216" y="1306"/>
                <a:ext cx="9" cy="9"/>
              </a:xfrm>
              <a:custGeom>
                <a:avLst/>
                <a:gdLst>
                  <a:gd name="T0" fmla="*/ 39 w 79"/>
                  <a:gd name="T1" fmla="*/ 80 h 80"/>
                  <a:gd name="T2" fmla="*/ 59 w 79"/>
                  <a:gd name="T3" fmla="*/ 61 h 80"/>
                  <a:gd name="T4" fmla="*/ 79 w 79"/>
                  <a:gd name="T5" fmla="*/ 42 h 80"/>
                  <a:gd name="T6" fmla="*/ 39 w 79"/>
                  <a:gd name="T7" fmla="*/ 0 h 80"/>
                  <a:gd name="T8" fmla="*/ 20 w 79"/>
                  <a:gd name="T9" fmla="*/ 18 h 80"/>
                  <a:gd name="T10" fmla="*/ 0 w 79"/>
                  <a:gd name="T11" fmla="*/ 37 h 80"/>
                  <a:gd name="T12" fmla="*/ 39 w 79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9" y="80"/>
                    </a:moveTo>
                    <a:lnTo>
                      <a:pt x="59" y="61"/>
                    </a:lnTo>
                    <a:lnTo>
                      <a:pt x="79" y="42"/>
                    </a:lnTo>
                    <a:lnTo>
                      <a:pt x="39" y="0"/>
                    </a:lnTo>
                    <a:lnTo>
                      <a:pt x="20" y="18"/>
                    </a:lnTo>
                    <a:lnTo>
                      <a:pt x="0" y="37"/>
                    </a:lnTo>
                    <a:lnTo>
                      <a:pt x="39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1" name="Freeform 1429"/>
              <p:cNvSpPr>
                <a:spLocks/>
              </p:cNvSpPr>
              <p:nvPr/>
            </p:nvSpPr>
            <p:spPr bwMode="auto">
              <a:xfrm>
                <a:off x="2218" y="1306"/>
                <a:ext cx="3" cy="2"/>
              </a:xfrm>
              <a:custGeom>
                <a:avLst/>
                <a:gdLst>
                  <a:gd name="T0" fmla="*/ 0 w 19"/>
                  <a:gd name="T1" fmla="*/ 18 h 18"/>
                  <a:gd name="T2" fmla="*/ 19 w 19"/>
                  <a:gd name="T3" fmla="*/ 0 h 18"/>
                  <a:gd name="T4" fmla="*/ 19 w 19"/>
                  <a:gd name="T5" fmla="*/ 0 h 18"/>
                  <a:gd name="T6" fmla="*/ 0 w 19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0" y="18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2" name="Line 1430"/>
              <p:cNvSpPr>
                <a:spLocks noChangeShapeType="1"/>
              </p:cNvSpPr>
              <p:nvPr/>
            </p:nvSpPr>
            <p:spPr bwMode="auto">
              <a:xfrm>
                <a:off x="2221" y="13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3" name="Freeform 1431"/>
              <p:cNvSpPr>
                <a:spLocks/>
              </p:cNvSpPr>
              <p:nvPr/>
            </p:nvSpPr>
            <p:spPr bwMode="auto">
              <a:xfrm>
                <a:off x="2212" y="1302"/>
                <a:ext cx="9" cy="8"/>
              </a:xfrm>
              <a:custGeom>
                <a:avLst/>
                <a:gdLst>
                  <a:gd name="T0" fmla="*/ 41 w 80"/>
                  <a:gd name="T1" fmla="*/ 79 h 79"/>
                  <a:gd name="T2" fmla="*/ 61 w 80"/>
                  <a:gd name="T3" fmla="*/ 60 h 79"/>
                  <a:gd name="T4" fmla="*/ 80 w 80"/>
                  <a:gd name="T5" fmla="*/ 42 h 79"/>
                  <a:gd name="T6" fmla="*/ 40 w 80"/>
                  <a:gd name="T7" fmla="*/ 0 h 79"/>
                  <a:gd name="T8" fmla="*/ 20 w 80"/>
                  <a:gd name="T9" fmla="*/ 19 h 79"/>
                  <a:gd name="T10" fmla="*/ 0 w 80"/>
                  <a:gd name="T11" fmla="*/ 37 h 79"/>
                  <a:gd name="T12" fmla="*/ 41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1" y="79"/>
                    </a:moveTo>
                    <a:lnTo>
                      <a:pt x="61" y="60"/>
                    </a:lnTo>
                    <a:lnTo>
                      <a:pt x="80" y="42"/>
                    </a:lnTo>
                    <a:lnTo>
                      <a:pt x="40" y="0"/>
                    </a:lnTo>
                    <a:lnTo>
                      <a:pt x="20" y="19"/>
                    </a:lnTo>
                    <a:lnTo>
                      <a:pt x="0" y="37"/>
                    </a:lnTo>
                    <a:lnTo>
                      <a:pt x="4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4" name="Freeform 1432"/>
              <p:cNvSpPr>
                <a:spLocks/>
              </p:cNvSpPr>
              <p:nvPr/>
            </p:nvSpPr>
            <p:spPr bwMode="auto">
              <a:xfrm>
                <a:off x="2212" y="1302"/>
                <a:ext cx="9" cy="8"/>
              </a:xfrm>
              <a:custGeom>
                <a:avLst/>
                <a:gdLst>
                  <a:gd name="T0" fmla="*/ 41 w 80"/>
                  <a:gd name="T1" fmla="*/ 79 h 79"/>
                  <a:gd name="T2" fmla="*/ 61 w 80"/>
                  <a:gd name="T3" fmla="*/ 60 h 79"/>
                  <a:gd name="T4" fmla="*/ 80 w 80"/>
                  <a:gd name="T5" fmla="*/ 42 h 79"/>
                  <a:gd name="T6" fmla="*/ 40 w 80"/>
                  <a:gd name="T7" fmla="*/ 0 h 79"/>
                  <a:gd name="T8" fmla="*/ 20 w 80"/>
                  <a:gd name="T9" fmla="*/ 19 h 79"/>
                  <a:gd name="T10" fmla="*/ 0 w 80"/>
                  <a:gd name="T11" fmla="*/ 37 h 79"/>
                  <a:gd name="T12" fmla="*/ 41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1" y="79"/>
                    </a:moveTo>
                    <a:lnTo>
                      <a:pt x="61" y="60"/>
                    </a:lnTo>
                    <a:lnTo>
                      <a:pt x="80" y="42"/>
                    </a:lnTo>
                    <a:lnTo>
                      <a:pt x="40" y="0"/>
                    </a:lnTo>
                    <a:lnTo>
                      <a:pt x="20" y="19"/>
                    </a:lnTo>
                    <a:lnTo>
                      <a:pt x="0" y="37"/>
                    </a:lnTo>
                    <a:lnTo>
                      <a:pt x="41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5" name="Freeform 1433"/>
              <p:cNvSpPr>
                <a:spLocks/>
              </p:cNvSpPr>
              <p:nvPr/>
            </p:nvSpPr>
            <p:spPr bwMode="auto">
              <a:xfrm>
                <a:off x="2214" y="1302"/>
                <a:ext cx="2" cy="2"/>
              </a:xfrm>
              <a:custGeom>
                <a:avLst/>
                <a:gdLst>
                  <a:gd name="T0" fmla="*/ 0 w 20"/>
                  <a:gd name="T1" fmla="*/ 19 h 19"/>
                  <a:gd name="T2" fmla="*/ 20 w 20"/>
                  <a:gd name="T3" fmla="*/ 0 h 19"/>
                  <a:gd name="T4" fmla="*/ 20 w 20"/>
                  <a:gd name="T5" fmla="*/ 0 h 19"/>
                  <a:gd name="T6" fmla="*/ 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19"/>
                    </a:moveTo>
                    <a:lnTo>
                      <a:pt x="20" y="0"/>
                    </a:lnTo>
                    <a:lnTo>
                      <a:pt x="2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6" name="Line 1434"/>
              <p:cNvSpPr>
                <a:spLocks noChangeShapeType="1"/>
              </p:cNvSpPr>
              <p:nvPr/>
            </p:nvSpPr>
            <p:spPr bwMode="auto">
              <a:xfrm>
                <a:off x="2216" y="1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7" name="Freeform 1435"/>
              <p:cNvSpPr>
                <a:spLocks/>
              </p:cNvSpPr>
              <p:nvPr/>
            </p:nvSpPr>
            <p:spPr bwMode="auto">
              <a:xfrm>
                <a:off x="2207" y="1297"/>
                <a:ext cx="9" cy="9"/>
              </a:xfrm>
              <a:custGeom>
                <a:avLst/>
                <a:gdLst>
                  <a:gd name="T0" fmla="*/ 40 w 80"/>
                  <a:gd name="T1" fmla="*/ 79 h 79"/>
                  <a:gd name="T2" fmla="*/ 60 w 80"/>
                  <a:gd name="T3" fmla="*/ 61 h 79"/>
                  <a:gd name="T4" fmla="*/ 80 w 80"/>
                  <a:gd name="T5" fmla="*/ 42 h 79"/>
                  <a:gd name="T6" fmla="*/ 39 w 80"/>
                  <a:gd name="T7" fmla="*/ 0 h 79"/>
                  <a:gd name="T8" fmla="*/ 19 w 80"/>
                  <a:gd name="T9" fmla="*/ 19 h 79"/>
                  <a:gd name="T10" fmla="*/ 0 w 80"/>
                  <a:gd name="T11" fmla="*/ 38 h 79"/>
                  <a:gd name="T12" fmla="*/ 40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0" y="79"/>
                    </a:moveTo>
                    <a:lnTo>
                      <a:pt x="60" y="61"/>
                    </a:lnTo>
                    <a:lnTo>
                      <a:pt x="80" y="42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0" y="3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8" name="Freeform 1436"/>
              <p:cNvSpPr>
                <a:spLocks/>
              </p:cNvSpPr>
              <p:nvPr/>
            </p:nvSpPr>
            <p:spPr bwMode="auto">
              <a:xfrm>
                <a:off x="2207" y="1297"/>
                <a:ext cx="9" cy="9"/>
              </a:xfrm>
              <a:custGeom>
                <a:avLst/>
                <a:gdLst>
                  <a:gd name="T0" fmla="*/ 40 w 80"/>
                  <a:gd name="T1" fmla="*/ 79 h 79"/>
                  <a:gd name="T2" fmla="*/ 60 w 80"/>
                  <a:gd name="T3" fmla="*/ 61 h 79"/>
                  <a:gd name="T4" fmla="*/ 80 w 80"/>
                  <a:gd name="T5" fmla="*/ 42 h 79"/>
                  <a:gd name="T6" fmla="*/ 39 w 80"/>
                  <a:gd name="T7" fmla="*/ 0 h 79"/>
                  <a:gd name="T8" fmla="*/ 19 w 80"/>
                  <a:gd name="T9" fmla="*/ 19 h 79"/>
                  <a:gd name="T10" fmla="*/ 0 w 80"/>
                  <a:gd name="T11" fmla="*/ 38 h 79"/>
                  <a:gd name="T12" fmla="*/ 40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0" y="79"/>
                    </a:moveTo>
                    <a:lnTo>
                      <a:pt x="60" y="61"/>
                    </a:lnTo>
                    <a:lnTo>
                      <a:pt x="80" y="42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0" y="38"/>
                    </a:lnTo>
                    <a:lnTo>
                      <a:pt x="40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" name="Freeform 1437"/>
              <p:cNvSpPr>
                <a:spLocks/>
              </p:cNvSpPr>
              <p:nvPr/>
            </p:nvSpPr>
            <p:spPr bwMode="auto">
              <a:xfrm>
                <a:off x="2209" y="1297"/>
                <a:ext cx="3" cy="2"/>
              </a:xfrm>
              <a:custGeom>
                <a:avLst/>
                <a:gdLst>
                  <a:gd name="T0" fmla="*/ 0 w 20"/>
                  <a:gd name="T1" fmla="*/ 19 h 19"/>
                  <a:gd name="T2" fmla="*/ 20 w 20"/>
                  <a:gd name="T3" fmla="*/ 0 h 19"/>
                  <a:gd name="T4" fmla="*/ 19 w 20"/>
                  <a:gd name="T5" fmla="*/ 0 h 19"/>
                  <a:gd name="T6" fmla="*/ 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19"/>
                    </a:moveTo>
                    <a:lnTo>
                      <a:pt x="20" y="0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0" name="Line 1438"/>
              <p:cNvSpPr>
                <a:spLocks noChangeShapeType="1"/>
              </p:cNvSpPr>
              <p:nvPr/>
            </p:nvSpPr>
            <p:spPr bwMode="auto">
              <a:xfrm flipH="1">
                <a:off x="2211" y="12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" name="Freeform 1439"/>
              <p:cNvSpPr>
                <a:spLocks/>
              </p:cNvSpPr>
              <p:nvPr/>
            </p:nvSpPr>
            <p:spPr bwMode="auto">
              <a:xfrm>
                <a:off x="2203" y="1292"/>
                <a:ext cx="8" cy="9"/>
              </a:xfrm>
              <a:custGeom>
                <a:avLst/>
                <a:gdLst>
                  <a:gd name="T0" fmla="*/ 42 w 79"/>
                  <a:gd name="T1" fmla="*/ 79 h 79"/>
                  <a:gd name="T2" fmla="*/ 60 w 79"/>
                  <a:gd name="T3" fmla="*/ 60 h 79"/>
                  <a:gd name="T4" fmla="*/ 79 w 79"/>
                  <a:gd name="T5" fmla="*/ 41 h 79"/>
                  <a:gd name="T6" fmla="*/ 37 w 79"/>
                  <a:gd name="T7" fmla="*/ 0 h 79"/>
                  <a:gd name="T8" fmla="*/ 19 w 79"/>
                  <a:gd name="T9" fmla="*/ 18 h 79"/>
                  <a:gd name="T10" fmla="*/ 0 w 79"/>
                  <a:gd name="T11" fmla="*/ 37 h 79"/>
                  <a:gd name="T12" fmla="*/ 42 w 79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42" y="79"/>
                    </a:moveTo>
                    <a:lnTo>
                      <a:pt x="60" y="60"/>
                    </a:lnTo>
                    <a:lnTo>
                      <a:pt x="79" y="41"/>
                    </a:lnTo>
                    <a:lnTo>
                      <a:pt x="37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4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2" name="Freeform 1440"/>
              <p:cNvSpPr>
                <a:spLocks/>
              </p:cNvSpPr>
              <p:nvPr/>
            </p:nvSpPr>
            <p:spPr bwMode="auto">
              <a:xfrm>
                <a:off x="2203" y="1292"/>
                <a:ext cx="8" cy="9"/>
              </a:xfrm>
              <a:custGeom>
                <a:avLst/>
                <a:gdLst>
                  <a:gd name="T0" fmla="*/ 42 w 79"/>
                  <a:gd name="T1" fmla="*/ 79 h 79"/>
                  <a:gd name="T2" fmla="*/ 60 w 79"/>
                  <a:gd name="T3" fmla="*/ 60 h 79"/>
                  <a:gd name="T4" fmla="*/ 79 w 79"/>
                  <a:gd name="T5" fmla="*/ 41 h 79"/>
                  <a:gd name="T6" fmla="*/ 37 w 79"/>
                  <a:gd name="T7" fmla="*/ 0 h 79"/>
                  <a:gd name="T8" fmla="*/ 19 w 79"/>
                  <a:gd name="T9" fmla="*/ 18 h 79"/>
                  <a:gd name="T10" fmla="*/ 0 w 79"/>
                  <a:gd name="T11" fmla="*/ 37 h 79"/>
                  <a:gd name="T12" fmla="*/ 42 w 79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42" y="79"/>
                    </a:moveTo>
                    <a:lnTo>
                      <a:pt x="60" y="60"/>
                    </a:lnTo>
                    <a:lnTo>
                      <a:pt x="79" y="41"/>
                    </a:lnTo>
                    <a:lnTo>
                      <a:pt x="37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42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3" name="Freeform 1441"/>
              <p:cNvSpPr>
                <a:spLocks/>
              </p:cNvSpPr>
              <p:nvPr/>
            </p:nvSpPr>
            <p:spPr bwMode="auto">
              <a:xfrm>
                <a:off x="2205" y="1292"/>
                <a:ext cx="2" cy="2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1 h 19"/>
                  <a:gd name="T4" fmla="*/ 18 w 18"/>
                  <a:gd name="T5" fmla="*/ 0 h 19"/>
                  <a:gd name="T6" fmla="*/ 0 w 18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lnTo>
                      <a:pt x="18" y="1"/>
                    </a:lnTo>
                    <a:lnTo>
                      <a:pt x="18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4" name="Line 1442"/>
              <p:cNvSpPr>
                <a:spLocks noChangeShapeType="1"/>
              </p:cNvSpPr>
              <p:nvPr/>
            </p:nvSpPr>
            <p:spPr bwMode="auto">
              <a:xfrm flipV="1">
                <a:off x="2207" y="1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5" name="Freeform 1443"/>
              <p:cNvSpPr>
                <a:spLocks/>
              </p:cNvSpPr>
              <p:nvPr/>
            </p:nvSpPr>
            <p:spPr bwMode="auto">
              <a:xfrm>
                <a:off x="2198" y="1288"/>
                <a:ext cx="9" cy="9"/>
              </a:xfrm>
              <a:custGeom>
                <a:avLst/>
                <a:gdLst>
                  <a:gd name="T0" fmla="*/ 43 w 80"/>
                  <a:gd name="T1" fmla="*/ 79 h 79"/>
                  <a:gd name="T2" fmla="*/ 62 w 80"/>
                  <a:gd name="T3" fmla="*/ 59 h 79"/>
                  <a:gd name="T4" fmla="*/ 80 w 80"/>
                  <a:gd name="T5" fmla="*/ 40 h 79"/>
                  <a:gd name="T6" fmla="*/ 38 w 80"/>
                  <a:gd name="T7" fmla="*/ 0 h 79"/>
                  <a:gd name="T8" fmla="*/ 19 w 80"/>
                  <a:gd name="T9" fmla="*/ 20 h 79"/>
                  <a:gd name="T10" fmla="*/ 0 w 80"/>
                  <a:gd name="T11" fmla="*/ 40 h 79"/>
                  <a:gd name="T12" fmla="*/ 43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3" y="79"/>
                    </a:moveTo>
                    <a:lnTo>
                      <a:pt x="62" y="59"/>
                    </a:lnTo>
                    <a:lnTo>
                      <a:pt x="80" y="40"/>
                    </a:lnTo>
                    <a:lnTo>
                      <a:pt x="38" y="0"/>
                    </a:lnTo>
                    <a:lnTo>
                      <a:pt x="19" y="20"/>
                    </a:lnTo>
                    <a:lnTo>
                      <a:pt x="0" y="40"/>
                    </a:lnTo>
                    <a:lnTo>
                      <a:pt x="4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6" name="Freeform 1444"/>
              <p:cNvSpPr>
                <a:spLocks/>
              </p:cNvSpPr>
              <p:nvPr/>
            </p:nvSpPr>
            <p:spPr bwMode="auto">
              <a:xfrm>
                <a:off x="2198" y="1288"/>
                <a:ext cx="9" cy="9"/>
              </a:xfrm>
              <a:custGeom>
                <a:avLst/>
                <a:gdLst>
                  <a:gd name="T0" fmla="*/ 43 w 80"/>
                  <a:gd name="T1" fmla="*/ 79 h 79"/>
                  <a:gd name="T2" fmla="*/ 62 w 80"/>
                  <a:gd name="T3" fmla="*/ 59 h 79"/>
                  <a:gd name="T4" fmla="*/ 80 w 80"/>
                  <a:gd name="T5" fmla="*/ 40 h 79"/>
                  <a:gd name="T6" fmla="*/ 38 w 80"/>
                  <a:gd name="T7" fmla="*/ 0 h 79"/>
                  <a:gd name="T8" fmla="*/ 19 w 80"/>
                  <a:gd name="T9" fmla="*/ 20 h 79"/>
                  <a:gd name="T10" fmla="*/ 0 w 80"/>
                  <a:gd name="T11" fmla="*/ 40 h 79"/>
                  <a:gd name="T12" fmla="*/ 43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3" y="79"/>
                    </a:moveTo>
                    <a:lnTo>
                      <a:pt x="62" y="59"/>
                    </a:lnTo>
                    <a:lnTo>
                      <a:pt x="80" y="40"/>
                    </a:lnTo>
                    <a:lnTo>
                      <a:pt x="38" y="0"/>
                    </a:lnTo>
                    <a:lnTo>
                      <a:pt x="19" y="20"/>
                    </a:lnTo>
                    <a:lnTo>
                      <a:pt x="0" y="40"/>
                    </a:lnTo>
                    <a:lnTo>
                      <a:pt x="4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7" name="Freeform 1445"/>
              <p:cNvSpPr>
                <a:spLocks/>
              </p:cNvSpPr>
              <p:nvPr/>
            </p:nvSpPr>
            <p:spPr bwMode="auto">
              <a:xfrm>
                <a:off x="2198" y="1290"/>
                <a:ext cx="2" cy="2"/>
              </a:xfrm>
              <a:custGeom>
                <a:avLst/>
                <a:gdLst>
                  <a:gd name="T0" fmla="*/ 19 w 19"/>
                  <a:gd name="T1" fmla="*/ 0 h 20"/>
                  <a:gd name="T2" fmla="*/ 0 w 19"/>
                  <a:gd name="T3" fmla="*/ 20 h 20"/>
                  <a:gd name="T4" fmla="*/ 0 w 19"/>
                  <a:gd name="T5" fmla="*/ 20 h 20"/>
                  <a:gd name="T6" fmla="*/ 19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8" name="Line 1446"/>
              <p:cNvSpPr>
                <a:spLocks noChangeShapeType="1"/>
              </p:cNvSpPr>
              <p:nvPr/>
            </p:nvSpPr>
            <p:spPr bwMode="auto">
              <a:xfrm>
                <a:off x="2198" y="1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9" name="Freeform 1447"/>
              <p:cNvSpPr>
                <a:spLocks/>
              </p:cNvSpPr>
              <p:nvPr/>
            </p:nvSpPr>
            <p:spPr bwMode="auto">
              <a:xfrm>
                <a:off x="2193" y="1283"/>
                <a:ext cx="9" cy="9"/>
              </a:xfrm>
              <a:custGeom>
                <a:avLst/>
                <a:gdLst>
                  <a:gd name="T0" fmla="*/ 42 w 80"/>
                  <a:gd name="T1" fmla="*/ 80 h 80"/>
                  <a:gd name="T2" fmla="*/ 61 w 80"/>
                  <a:gd name="T3" fmla="*/ 60 h 80"/>
                  <a:gd name="T4" fmla="*/ 80 w 80"/>
                  <a:gd name="T5" fmla="*/ 40 h 80"/>
                  <a:gd name="T6" fmla="*/ 37 w 80"/>
                  <a:gd name="T7" fmla="*/ 0 h 80"/>
                  <a:gd name="T8" fmla="*/ 18 w 80"/>
                  <a:gd name="T9" fmla="*/ 19 h 80"/>
                  <a:gd name="T10" fmla="*/ 0 w 80"/>
                  <a:gd name="T11" fmla="*/ 39 h 80"/>
                  <a:gd name="T12" fmla="*/ 42 w 8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42" y="80"/>
                    </a:moveTo>
                    <a:lnTo>
                      <a:pt x="61" y="60"/>
                    </a:lnTo>
                    <a:lnTo>
                      <a:pt x="80" y="40"/>
                    </a:lnTo>
                    <a:lnTo>
                      <a:pt x="37" y="0"/>
                    </a:lnTo>
                    <a:lnTo>
                      <a:pt x="18" y="19"/>
                    </a:lnTo>
                    <a:lnTo>
                      <a:pt x="0" y="39"/>
                    </a:lnTo>
                    <a:lnTo>
                      <a:pt x="4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0" name="Freeform 1448"/>
              <p:cNvSpPr>
                <a:spLocks/>
              </p:cNvSpPr>
              <p:nvPr/>
            </p:nvSpPr>
            <p:spPr bwMode="auto">
              <a:xfrm>
                <a:off x="2193" y="1283"/>
                <a:ext cx="9" cy="9"/>
              </a:xfrm>
              <a:custGeom>
                <a:avLst/>
                <a:gdLst>
                  <a:gd name="T0" fmla="*/ 42 w 80"/>
                  <a:gd name="T1" fmla="*/ 80 h 80"/>
                  <a:gd name="T2" fmla="*/ 61 w 80"/>
                  <a:gd name="T3" fmla="*/ 60 h 80"/>
                  <a:gd name="T4" fmla="*/ 80 w 80"/>
                  <a:gd name="T5" fmla="*/ 40 h 80"/>
                  <a:gd name="T6" fmla="*/ 37 w 80"/>
                  <a:gd name="T7" fmla="*/ 0 h 80"/>
                  <a:gd name="T8" fmla="*/ 18 w 80"/>
                  <a:gd name="T9" fmla="*/ 19 h 80"/>
                  <a:gd name="T10" fmla="*/ 0 w 80"/>
                  <a:gd name="T11" fmla="*/ 39 h 80"/>
                  <a:gd name="T12" fmla="*/ 42 w 8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42" y="80"/>
                    </a:moveTo>
                    <a:lnTo>
                      <a:pt x="61" y="60"/>
                    </a:lnTo>
                    <a:lnTo>
                      <a:pt x="80" y="40"/>
                    </a:lnTo>
                    <a:lnTo>
                      <a:pt x="37" y="0"/>
                    </a:lnTo>
                    <a:lnTo>
                      <a:pt x="18" y="19"/>
                    </a:lnTo>
                    <a:lnTo>
                      <a:pt x="0" y="39"/>
                    </a:lnTo>
                    <a:lnTo>
                      <a:pt x="42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1" name="Freeform 1449"/>
              <p:cNvSpPr>
                <a:spLocks/>
              </p:cNvSpPr>
              <p:nvPr/>
            </p:nvSpPr>
            <p:spPr bwMode="auto">
              <a:xfrm>
                <a:off x="2195" y="1283"/>
                <a:ext cx="2" cy="2"/>
              </a:xfrm>
              <a:custGeom>
                <a:avLst/>
                <a:gdLst>
                  <a:gd name="T0" fmla="*/ 0 w 19"/>
                  <a:gd name="T1" fmla="*/ 19 h 19"/>
                  <a:gd name="T2" fmla="*/ 19 w 19"/>
                  <a:gd name="T3" fmla="*/ 0 h 19"/>
                  <a:gd name="T4" fmla="*/ 18 w 19"/>
                  <a:gd name="T5" fmla="*/ 0 h 19"/>
                  <a:gd name="T6" fmla="*/ 0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19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2" name="Line 1450"/>
              <p:cNvSpPr>
                <a:spLocks noChangeShapeType="1"/>
              </p:cNvSpPr>
              <p:nvPr/>
            </p:nvSpPr>
            <p:spPr bwMode="auto">
              <a:xfrm flipH="1">
                <a:off x="2197" y="12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3" name="Freeform 1451"/>
              <p:cNvSpPr>
                <a:spLocks/>
              </p:cNvSpPr>
              <p:nvPr/>
            </p:nvSpPr>
            <p:spPr bwMode="auto">
              <a:xfrm>
                <a:off x="2189" y="1279"/>
                <a:ext cx="8" cy="9"/>
              </a:xfrm>
              <a:custGeom>
                <a:avLst/>
                <a:gdLst>
                  <a:gd name="T0" fmla="*/ 43 w 78"/>
                  <a:gd name="T1" fmla="*/ 78 h 78"/>
                  <a:gd name="T2" fmla="*/ 60 w 78"/>
                  <a:gd name="T3" fmla="*/ 58 h 78"/>
                  <a:gd name="T4" fmla="*/ 78 w 78"/>
                  <a:gd name="T5" fmla="*/ 39 h 78"/>
                  <a:gd name="T6" fmla="*/ 35 w 78"/>
                  <a:gd name="T7" fmla="*/ 0 h 78"/>
                  <a:gd name="T8" fmla="*/ 18 w 78"/>
                  <a:gd name="T9" fmla="*/ 20 h 78"/>
                  <a:gd name="T10" fmla="*/ 0 w 78"/>
                  <a:gd name="T11" fmla="*/ 40 h 78"/>
                  <a:gd name="T12" fmla="*/ 43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3" y="78"/>
                    </a:moveTo>
                    <a:lnTo>
                      <a:pt x="60" y="58"/>
                    </a:lnTo>
                    <a:lnTo>
                      <a:pt x="78" y="39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43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4" name="Freeform 1452"/>
              <p:cNvSpPr>
                <a:spLocks/>
              </p:cNvSpPr>
              <p:nvPr/>
            </p:nvSpPr>
            <p:spPr bwMode="auto">
              <a:xfrm>
                <a:off x="2189" y="1279"/>
                <a:ext cx="8" cy="9"/>
              </a:xfrm>
              <a:custGeom>
                <a:avLst/>
                <a:gdLst>
                  <a:gd name="T0" fmla="*/ 43 w 78"/>
                  <a:gd name="T1" fmla="*/ 78 h 78"/>
                  <a:gd name="T2" fmla="*/ 60 w 78"/>
                  <a:gd name="T3" fmla="*/ 58 h 78"/>
                  <a:gd name="T4" fmla="*/ 78 w 78"/>
                  <a:gd name="T5" fmla="*/ 39 h 78"/>
                  <a:gd name="T6" fmla="*/ 35 w 78"/>
                  <a:gd name="T7" fmla="*/ 0 h 78"/>
                  <a:gd name="T8" fmla="*/ 18 w 78"/>
                  <a:gd name="T9" fmla="*/ 20 h 78"/>
                  <a:gd name="T10" fmla="*/ 0 w 78"/>
                  <a:gd name="T11" fmla="*/ 40 h 78"/>
                  <a:gd name="T12" fmla="*/ 43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3" y="78"/>
                    </a:moveTo>
                    <a:lnTo>
                      <a:pt x="60" y="58"/>
                    </a:lnTo>
                    <a:lnTo>
                      <a:pt x="78" y="39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43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5" name="Freeform 1453"/>
              <p:cNvSpPr>
                <a:spLocks/>
              </p:cNvSpPr>
              <p:nvPr/>
            </p:nvSpPr>
            <p:spPr bwMode="auto">
              <a:xfrm>
                <a:off x="2191" y="1279"/>
                <a:ext cx="1" cy="2"/>
              </a:xfrm>
              <a:custGeom>
                <a:avLst/>
                <a:gdLst>
                  <a:gd name="T0" fmla="*/ 0 w 17"/>
                  <a:gd name="T1" fmla="*/ 20 h 20"/>
                  <a:gd name="T2" fmla="*/ 17 w 17"/>
                  <a:gd name="T3" fmla="*/ 0 h 20"/>
                  <a:gd name="T4" fmla="*/ 17 w 17"/>
                  <a:gd name="T5" fmla="*/ 0 h 20"/>
                  <a:gd name="T6" fmla="*/ 0 w 17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0" y="2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6" name="Line 1454"/>
              <p:cNvSpPr>
                <a:spLocks noChangeShapeType="1"/>
              </p:cNvSpPr>
              <p:nvPr/>
            </p:nvSpPr>
            <p:spPr bwMode="auto">
              <a:xfrm>
                <a:off x="2192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7" name="Freeform 1455"/>
              <p:cNvSpPr>
                <a:spLocks/>
              </p:cNvSpPr>
              <p:nvPr/>
            </p:nvSpPr>
            <p:spPr bwMode="auto">
              <a:xfrm>
                <a:off x="2184" y="1275"/>
                <a:ext cx="8" cy="8"/>
              </a:xfrm>
              <a:custGeom>
                <a:avLst/>
                <a:gdLst>
                  <a:gd name="T0" fmla="*/ 44 w 79"/>
                  <a:gd name="T1" fmla="*/ 78 h 78"/>
                  <a:gd name="T2" fmla="*/ 62 w 79"/>
                  <a:gd name="T3" fmla="*/ 58 h 78"/>
                  <a:gd name="T4" fmla="*/ 79 w 79"/>
                  <a:gd name="T5" fmla="*/ 38 h 78"/>
                  <a:gd name="T6" fmla="*/ 35 w 79"/>
                  <a:gd name="T7" fmla="*/ 0 h 78"/>
                  <a:gd name="T8" fmla="*/ 18 w 79"/>
                  <a:gd name="T9" fmla="*/ 20 h 78"/>
                  <a:gd name="T10" fmla="*/ 0 w 79"/>
                  <a:gd name="T11" fmla="*/ 39 h 78"/>
                  <a:gd name="T12" fmla="*/ 44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4" y="78"/>
                    </a:moveTo>
                    <a:lnTo>
                      <a:pt x="62" y="58"/>
                    </a:lnTo>
                    <a:lnTo>
                      <a:pt x="79" y="38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39"/>
                    </a:lnTo>
                    <a:lnTo>
                      <a:pt x="44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8" name="Freeform 1456"/>
              <p:cNvSpPr>
                <a:spLocks/>
              </p:cNvSpPr>
              <p:nvPr/>
            </p:nvSpPr>
            <p:spPr bwMode="auto">
              <a:xfrm>
                <a:off x="2184" y="1275"/>
                <a:ext cx="8" cy="8"/>
              </a:xfrm>
              <a:custGeom>
                <a:avLst/>
                <a:gdLst>
                  <a:gd name="T0" fmla="*/ 44 w 79"/>
                  <a:gd name="T1" fmla="*/ 78 h 78"/>
                  <a:gd name="T2" fmla="*/ 62 w 79"/>
                  <a:gd name="T3" fmla="*/ 58 h 78"/>
                  <a:gd name="T4" fmla="*/ 79 w 79"/>
                  <a:gd name="T5" fmla="*/ 38 h 78"/>
                  <a:gd name="T6" fmla="*/ 35 w 79"/>
                  <a:gd name="T7" fmla="*/ 0 h 78"/>
                  <a:gd name="T8" fmla="*/ 18 w 79"/>
                  <a:gd name="T9" fmla="*/ 20 h 78"/>
                  <a:gd name="T10" fmla="*/ 0 w 79"/>
                  <a:gd name="T11" fmla="*/ 39 h 78"/>
                  <a:gd name="T12" fmla="*/ 44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4" y="78"/>
                    </a:moveTo>
                    <a:lnTo>
                      <a:pt x="62" y="58"/>
                    </a:lnTo>
                    <a:lnTo>
                      <a:pt x="79" y="38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39"/>
                    </a:lnTo>
                    <a:lnTo>
                      <a:pt x="44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9" name="Freeform 1457"/>
              <p:cNvSpPr>
                <a:spLocks/>
              </p:cNvSpPr>
              <p:nvPr/>
            </p:nvSpPr>
            <p:spPr bwMode="auto">
              <a:xfrm>
                <a:off x="2186" y="1275"/>
                <a:ext cx="2" cy="2"/>
              </a:xfrm>
              <a:custGeom>
                <a:avLst/>
                <a:gdLst>
                  <a:gd name="T0" fmla="*/ 0 w 17"/>
                  <a:gd name="T1" fmla="*/ 20 h 20"/>
                  <a:gd name="T2" fmla="*/ 17 w 17"/>
                  <a:gd name="T3" fmla="*/ 0 h 20"/>
                  <a:gd name="T4" fmla="*/ 17 w 17"/>
                  <a:gd name="T5" fmla="*/ 0 h 20"/>
                  <a:gd name="T6" fmla="*/ 0 w 17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0" y="2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0" name="Line 1458"/>
              <p:cNvSpPr>
                <a:spLocks noChangeShapeType="1"/>
              </p:cNvSpPr>
              <p:nvPr/>
            </p:nvSpPr>
            <p:spPr bwMode="auto">
              <a:xfrm>
                <a:off x="2188" y="12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1" name="Freeform 1459"/>
              <p:cNvSpPr>
                <a:spLocks/>
              </p:cNvSpPr>
              <p:nvPr/>
            </p:nvSpPr>
            <p:spPr bwMode="auto">
              <a:xfrm>
                <a:off x="2179" y="1271"/>
                <a:ext cx="9" cy="8"/>
              </a:xfrm>
              <a:custGeom>
                <a:avLst/>
                <a:gdLst>
                  <a:gd name="T0" fmla="*/ 44 w 79"/>
                  <a:gd name="T1" fmla="*/ 77 h 77"/>
                  <a:gd name="T2" fmla="*/ 62 w 79"/>
                  <a:gd name="T3" fmla="*/ 58 h 77"/>
                  <a:gd name="T4" fmla="*/ 79 w 79"/>
                  <a:gd name="T5" fmla="*/ 38 h 77"/>
                  <a:gd name="T6" fmla="*/ 35 w 79"/>
                  <a:gd name="T7" fmla="*/ 0 h 77"/>
                  <a:gd name="T8" fmla="*/ 18 w 79"/>
                  <a:gd name="T9" fmla="*/ 19 h 77"/>
                  <a:gd name="T10" fmla="*/ 0 w 79"/>
                  <a:gd name="T11" fmla="*/ 39 h 77"/>
                  <a:gd name="T12" fmla="*/ 44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4" y="77"/>
                    </a:moveTo>
                    <a:lnTo>
                      <a:pt x="62" y="58"/>
                    </a:lnTo>
                    <a:lnTo>
                      <a:pt x="79" y="38"/>
                    </a:lnTo>
                    <a:lnTo>
                      <a:pt x="35" y="0"/>
                    </a:lnTo>
                    <a:lnTo>
                      <a:pt x="18" y="19"/>
                    </a:lnTo>
                    <a:lnTo>
                      <a:pt x="0" y="39"/>
                    </a:lnTo>
                    <a:lnTo>
                      <a:pt x="44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2" name="Freeform 1460"/>
              <p:cNvSpPr>
                <a:spLocks/>
              </p:cNvSpPr>
              <p:nvPr/>
            </p:nvSpPr>
            <p:spPr bwMode="auto">
              <a:xfrm>
                <a:off x="2179" y="1271"/>
                <a:ext cx="9" cy="8"/>
              </a:xfrm>
              <a:custGeom>
                <a:avLst/>
                <a:gdLst>
                  <a:gd name="T0" fmla="*/ 44 w 79"/>
                  <a:gd name="T1" fmla="*/ 77 h 77"/>
                  <a:gd name="T2" fmla="*/ 62 w 79"/>
                  <a:gd name="T3" fmla="*/ 58 h 77"/>
                  <a:gd name="T4" fmla="*/ 79 w 79"/>
                  <a:gd name="T5" fmla="*/ 38 h 77"/>
                  <a:gd name="T6" fmla="*/ 35 w 79"/>
                  <a:gd name="T7" fmla="*/ 0 h 77"/>
                  <a:gd name="T8" fmla="*/ 18 w 79"/>
                  <a:gd name="T9" fmla="*/ 19 h 77"/>
                  <a:gd name="T10" fmla="*/ 0 w 79"/>
                  <a:gd name="T11" fmla="*/ 39 h 77"/>
                  <a:gd name="T12" fmla="*/ 44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4" y="77"/>
                    </a:moveTo>
                    <a:lnTo>
                      <a:pt x="62" y="58"/>
                    </a:lnTo>
                    <a:lnTo>
                      <a:pt x="79" y="38"/>
                    </a:lnTo>
                    <a:lnTo>
                      <a:pt x="35" y="0"/>
                    </a:lnTo>
                    <a:lnTo>
                      <a:pt x="18" y="19"/>
                    </a:lnTo>
                    <a:lnTo>
                      <a:pt x="0" y="39"/>
                    </a:lnTo>
                    <a:lnTo>
                      <a:pt x="44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3" name="Freeform 1461"/>
              <p:cNvSpPr>
                <a:spLocks/>
              </p:cNvSpPr>
              <p:nvPr/>
            </p:nvSpPr>
            <p:spPr bwMode="auto">
              <a:xfrm>
                <a:off x="2181" y="1270"/>
                <a:ext cx="2" cy="3"/>
              </a:xfrm>
              <a:custGeom>
                <a:avLst/>
                <a:gdLst>
                  <a:gd name="T0" fmla="*/ 0 w 17"/>
                  <a:gd name="T1" fmla="*/ 21 h 21"/>
                  <a:gd name="T2" fmla="*/ 17 w 17"/>
                  <a:gd name="T3" fmla="*/ 2 h 21"/>
                  <a:gd name="T4" fmla="*/ 17 w 17"/>
                  <a:gd name="T5" fmla="*/ 0 h 21"/>
                  <a:gd name="T6" fmla="*/ 0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lnTo>
                      <a:pt x="17" y="2"/>
                    </a:lnTo>
                    <a:lnTo>
                      <a:pt x="1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4" name="Line 1462"/>
              <p:cNvSpPr>
                <a:spLocks noChangeShapeType="1"/>
              </p:cNvSpPr>
              <p:nvPr/>
            </p:nvSpPr>
            <p:spPr bwMode="auto">
              <a:xfrm flipV="1">
                <a:off x="2183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5" name="Freeform 1463"/>
              <p:cNvSpPr>
                <a:spLocks/>
              </p:cNvSpPr>
              <p:nvPr/>
            </p:nvSpPr>
            <p:spPr bwMode="auto">
              <a:xfrm>
                <a:off x="2174" y="1266"/>
                <a:ext cx="9" cy="9"/>
              </a:xfrm>
              <a:custGeom>
                <a:avLst/>
                <a:gdLst>
                  <a:gd name="T0" fmla="*/ 45 w 80"/>
                  <a:gd name="T1" fmla="*/ 79 h 79"/>
                  <a:gd name="T2" fmla="*/ 63 w 80"/>
                  <a:gd name="T3" fmla="*/ 58 h 79"/>
                  <a:gd name="T4" fmla="*/ 80 w 80"/>
                  <a:gd name="T5" fmla="*/ 37 h 79"/>
                  <a:gd name="T6" fmla="*/ 35 w 80"/>
                  <a:gd name="T7" fmla="*/ 0 h 79"/>
                  <a:gd name="T8" fmla="*/ 18 w 80"/>
                  <a:gd name="T9" fmla="*/ 21 h 79"/>
                  <a:gd name="T10" fmla="*/ 0 w 80"/>
                  <a:gd name="T11" fmla="*/ 42 h 79"/>
                  <a:gd name="T12" fmla="*/ 45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5" y="79"/>
                    </a:moveTo>
                    <a:lnTo>
                      <a:pt x="63" y="58"/>
                    </a:lnTo>
                    <a:lnTo>
                      <a:pt x="80" y="37"/>
                    </a:lnTo>
                    <a:lnTo>
                      <a:pt x="35" y="0"/>
                    </a:lnTo>
                    <a:lnTo>
                      <a:pt x="18" y="21"/>
                    </a:lnTo>
                    <a:lnTo>
                      <a:pt x="0" y="42"/>
                    </a:lnTo>
                    <a:lnTo>
                      <a:pt x="45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6" name="Freeform 1464"/>
              <p:cNvSpPr>
                <a:spLocks/>
              </p:cNvSpPr>
              <p:nvPr/>
            </p:nvSpPr>
            <p:spPr bwMode="auto">
              <a:xfrm>
                <a:off x="2174" y="1266"/>
                <a:ext cx="9" cy="9"/>
              </a:xfrm>
              <a:custGeom>
                <a:avLst/>
                <a:gdLst>
                  <a:gd name="T0" fmla="*/ 45 w 80"/>
                  <a:gd name="T1" fmla="*/ 79 h 79"/>
                  <a:gd name="T2" fmla="*/ 63 w 80"/>
                  <a:gd name="T3" fmla="*/ 58 h 79"/>
                  <a:gd name="T4" fmla="*/ 80 w 80"/>
                  <a:gd name="T5" fmla="*/ 37 h 79"/>
                  <a:gd name="T6" fmla="*/ 35 w 80"/>
                  <a:gd name="T7" fmla="*/ 0 h 79"/>
                  <a:gd name="T8" fmla="*/ 18 w 80"/>
                  <a:gd name="T9" fmla="*/ 21 h 79"/>
                  <a:gd name="T10" fmla="*/ 0 w 80"/>
                  <a:gd name="T11" fmla="*/ 42 h 79"/>
                  <a:gd name="T12" fmla="*/ 45 w 80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45" y="79"/>
                    </a:moveTo>
                    <a:lnTo>
                      <a:pt x="63" y="58"/>
                    </a:lnTo>
                    <a:lnTo>
                      <a:pt x="80" y="37"/>
                    </a:lnTo>
                    <a:lnTo>
                      <a:pt x="35" y="0"/>
                    </a:lnTo>
                    <a:lnTo>
                      <a:pt x="18" y="21"/>
                    </a:lnTo>
                    <a:lnTo>
                      <a:pt x="0" y="42"/>
                    </a:lnTo>
                    <a:lnTo>
                      <a:pt x="45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7" name="Freeform 1465"/>
              <p:cNvSpPr>
                <a:spLocks/>
              </p:cNvSpPr>
              <p:nvPr/>
            </p:nvSpPr>
            <p:spPr bwMode="auto">
              <a:xfrm>
                <a:off x="2176" y="1266"/>
                <a:ext cx="2" cy="3"/>
              </a:xfrm>
              <a:custGeom>
                <a:avLst/>
                <a:gdLst>
                  <a:gd name="T0" fmla="*/ 0 w 17"/>
                  <a:gd name="T1" fmla="*/ 21 h 21"/>
                  <a:gd name="T2" fmla="*/ 17 w 17"/>
                  <a:gd name="T3" fmla="*/ 0 h 21"/>
                  <a:gd name="T4" fmla="*/ 16 w 17"/>
                  <a:gd name="T5" fmla="*/ 0 h 21"/>
                  <a:gd name="T6" fmla="*/ 0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8" name="Line 1466"/>
              <p:cNvSpPr>
                <a:spLocks noChangeShapeType="1"/>
              </p:cNvSpPr>
              <p:nvPr/>
            </p:nvSpPr>
            <p:spPr bwMode="auto">
              <a:xfrm flipH="1">
                <a:off x="2178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9" name="Freeform 1467"/>
              <p:cNvSpPr>
                <a:spLocks/>
              </p:cNvSpPr>
              <p:nvPr/>
            </p:nvSpPr>
            <p:spPr bwMode="auto">
              <a:xfrm>
                <a:off x="2169" y="1262"/>
                <a:ext cx="9" cy="9"/>
              </a:xfrm>
              <a:custGeom>
                <a:avLst/>
                <a:gdLst>
                  <a:gd name="T0" fmla="*/ 46 w 79"/>
                  <a:gd name="T1" fmla="*/ 78 h 78"/>
                  <a:gd name="T2" fmla="*/ 63 w 79"/>
                  <a:gd name="T3" fmla="*/ 57 h 78"/>
                  <a:gd name="T4" fmla="*/ 79 w 79"/>
                  <a:gd name="T5" fmla="*/ 36 h 78"/>
                  <a:gd name="T6" fmla="*/ 33 w 79"/>
                  <a:gd name="T7" fmla="*/ 0 h 78"/>
                  <a:gd name="T8" fmla="*/ 17 w 79"/>
                  <a:gd name="T9" fmla="*/ 21 h 78"/>
                  <a:gd name="T10" fmla="*/ 0 w 79"/>
                  <a:gd name="T11" fmla="*/ 42 h 78"/>
                  <a:gd name="T12" fmla="*/ 46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6" y="78"/>
                    </a:moveTo>
                    <a:lnTo>
                      <a:pt x="63" y="57"/>
                    </a:lnTo>
                    <a:lnTo>
                      <a:pt x="79" y="36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46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0" name="Freeform 1468"/>
              <p:cNvSpPr>
                <a:spLocks/>
              </p:cNvSpPr>
              <p:nvPr/>
            </p:nvSpPr>
            <p:spPr bwMode="auto">
              <a:xfrm>
                <a:off x="2169" y="1262"/>
                <a:ext cx="9" cy="9"/>
              </a:xfrm>
              <a:custGeom>
                <a:avLst/>
                <a:gdLst>
                  <a:gd name="T0" fmla="*/ 46 w 79"/>
                  <a:gd name="T1" fmla="*/ 78 h 78"/>
                  <a:gd name="T2" fmla="*/ 63 w 79"/>
                  <a:gd name="T3" fmla="*/ 57 h 78"/>
                  <a:gd name="T4" fmla="*/ 79 w 79"/>
                  <a:gd name="T5" fmla="*/ 36 h 78"/>
                  <a:gd name="T6" fmla="*/ 33 w 79"/>
                  <a:gd name="T7" fmla="*/ 0 h 78"/>
                  <a:gd name="T8" fmla="*/ 17 w 79"/>
                  <a:gd name="T9" fmla="*/ 21 h 78"/>
                  <a:gd name="T10" fmla="*/ 0 w 79"/>
                  <a:gd name="T11" fmla="*/ 42 h 78"/>
                  <a:gd name="T12" fmla="*/ 46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6" y="78"/>
                    </a:moveTo>
                    <a:lnTo>
                      <a:pt x="63" y="57"/>
                    </a:lnTo>
                    <a:lnTo>
                      <a:pt x="79" y="36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46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1" name="Freeform 1469"/>
              <p:cNvSpPr>
                <a:spLocks/>
              </p:cNvSpPr>
              <p:nvPr/>
            </p:nvSpPr>
            <p:spPr bwMode="auto">
              <a:xfrm>
                <a:off x="2164" y="1258"/>
                <a:ext cx="8" cy="9"/>
              </a:xfrm>
              <a:custGeom>
                <a:avLst/>
                <a:gdLst>
                  <a:gd name="T0" fmla="*/ 46 w 79"/>
                  <a:gd name="T1" fmla="*/ 78 h 78"/>
                  <a:gd name="T2" fmla="*/ 63 w 79"/>
                  <a:gd name="T3" fmla="*/ 57 h 78"/>
                  <a:gd name="T4" fmla="*/ 79 w 79"/>
                  <a:gd name="T5" fmla="*/ 36 h 78"/>
                  <a:gd name="T6" fmla="*/ 33 w 79"/>
                  <a:gd name="T7" fmla="*/ 0 h 78"/>
                  <a:gd name="T8" fmla="*/ 17 w 79"/>
                  <a:gd name="T9" fmla="*/ 21 h 78"/>
                  <a:gd name="T10" fmla="*/ 0 w 79"/>
                  <a:gd name="T11" fmla="*/ 41 h 78"/>
                  <a:gd name="T12" fmla="*/ 46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6" y="78"/>
                    </a:moveTo>
                    <a:lnTo>
                      <a:pt x="63" y="57"/>
                    </a:lnTo>
                    <a:lnTo>
                      <a:pt x="79" y="36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1"/>
                    </a:lnTo>
                    <a:lnTo>
                      <a:pt x="46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2" name="Freeform 1470"/>
              <p:cNvSpPr>
                <a:spLocks/>
              </p:cNvSpPr>
              <p:nvPr/>
            </p:nvSpPr>
            <p:spPr bwMode="auto">
              <a:xfrm>
                <a:off x="2164" y="1258"/>
                <a:ext cx="8" cy="9"/>
              </a:xfrm>
              <a:custGeom>
                <a:avLst/>
                <a:gdLst>
                  <a:gd name="T0" fmla="*/ 46 w 79"/>
                  <a:gd name="T1" fmla="*/ 78 h 78"/>
                  <a:gd name="T2" fmla="*/ 63 w 79"/>
                  <a:gd name="T3" fmla="*/ 57 h 78"/>
                  <a:gd name="T4" fmla="*/ 79 w 79"/>
                  <a:gd name="T5" fmla="*/ 36 h 78"/>
                  <a:gd name="T6" fmla="*/ 33 w 79"/>
                  <a:gd name="T7" fmla="*/ 0 h 78"/>
                  <a:gd name="T8" fmla="*/ 17 w 79"/>
                  <a:gd name="T9" fmla="*/ 21 h 78"/>
                  <a:gd name="T10" fmla="*/ 0 w 79"/>
                  <a:gd name="T11" fmla="*/ 41 h 78"/>
                  <a:gd name="T12" fmla="*/ 46 w 79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46" y="78"/>
                    </a:moveTo>
                    <a:lnTo>
                      <a:pt x="63" y="57"/>
                    </a:lnTo>
                    <a:lnTo>
                      <a:pt x="79" y="36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1"/>
                    </a:lnTo>
                    <a:lnTo>
                      <a:pt x="46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3" name="Freeform 1471"/>
              <p:cNvSpPr>
                <a:spLocks/>
              </p:cNvSpPr>
              <p:nvPr/>
            </p:nvSpPr>
            <p:spPr bwMode="auto">
              <a:xfrm>
                <a:off x="2166" y="1258"/>
                <a:ext cx="1" cy="3"/>
              </a:xfrm>
              <a:custGeom>
                <a:avLst/>
                <a:gdLst>
                  <a:gd name="T0" fmla="*/ 0 w 16"/>
                  <a:gd name="T1" fmla="*/ 21 h 21"/>
                  <a:gd name="T2" fmla="*/ 16 w 16"/>
                  <a:gd name="T3" fmla="*/ 0 h 21"/>
                  <a:gd name="T4" fmla="*/ 16 w 16"/>
                  <a:gd name="T5" fmla="*/ 0 h 21"/>
                  <a:gd name="T6" fmla="*/ 0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4" name="Line 1472"/>
              <p:cNvSpPr>
                <a:spLocks noChangeShapeType="1"/>
              </p:cNvSpPr>
              <p:nvPr/>
            </p:nvSpPr>
            <p:spPr bwMode="auto">
              <a:xfrm>
                <a:off x="2167" y="1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5" name="Freeform 1473"/>
              <p:cNvSpPr>
                <a:spLocks/>
              </p:cNvSpPr>
              <p:nvPr/>
            </p:nvSpPr>
            <p:spPr bwMode="auto">
              <a:xfrm>
                <a:off x="2159" y="1254"/>
                <a:ext cx="8" cy="9"/>
              </a:xfrm>
              <a:custGeom>
                <a:avLst/>
                <a:gdLst>
                  <a:gd name="T0" fmla="*/ 46 w 79"/>
                  <a:gd name="T1" fmla="*/ 76 h 76"/>
                  <a:gd name="T2" fmla="*/ 63 w 79"/>
                  <a:gd name="T3" fmla="*/ 56 h 76"/>
                  <a:gd name="T4" fmla="*/ 79 w 79"/>
                  <a:gd name="T5" fmla="*/ 35 h 76"/>
                  <a:gd name="T6" fmla="*/ 33 w 79"/>
                  <a:gd name="T7" fmla="*/ 0 h 76"/>
                  <a:gd name="T8" fmla="*/ 17 w 79"/>
                  <a:gd name="T9" fmla="*/ 21 h 76"/>
                  <a:gd name="T10" fmla="*/ 0 w 79"/>
                  <a:gd name="T11" fmla="*/ 41 h 76"/>
                  <a:gd name="T12" fmla="*/ 46 w 79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6">
                    <a:moveTo>
                      <a:pt x="46" y="76"/>
                    </a:moveTo>
                    <a:lnTo>
                      <a:pt x="63" y="56"/>
                    </a:lnTo>
                    <a:lnTo>
                      <a:pt x="79" y="35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1"/>
                    </a:lnTo>
                    <a:lnTo>
                      <a:pt x="46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6" name="Freeform 1474"/>
              <p:cNvSpPr>
                <a:spLocks/>
              </p:cNvSpPr>
              <p:nvPr/>
            </p:nvSpPr>
            <p:spPr bwMode="auto">
              <a:xfrm>
                <a:off x="2159" y="1254"/>
                <a:ext cx="8" cy="9"/>
              </a:xfrm>
              <a:custGeom>
                <a:avLst/>
                <a:gdLst>
                  <a:gd name="T0" fmla="*/ 46 w 79"/>
                  <a:gd name="T1" fmla="*/ 76 h 76"/>
                  <a:gd name="T2" fmla="*/ 63 w 79"/>
                  <a:gd name="T3" fmla="*/ 56 h 76"/>
                  <a:gd name="T4" fmla="*/ 79 w 79"/>
                  <a:gd name="T5" fmla="*/ 35 h 76"/>
                  <a:gd name="T6" fmla="*/ 33 w 79"/>
                  <a:gd name="T7" fmla="*/ 0 h 76"/>
                  <a:gd name="T8" fmla="*/ 17 w 79"/>
                  <a:gd name="T9" fmla="*/ 21 h 76"/>
                  <a:gd name="T10" fmla="*/ 0 w 79"/>
                  <a:gd name="T11" fmla="*/ 41 h 76"/>
                  <a:gd name="T12" fmla="*/ 46 w 79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6">
                    <a:moveTo>
                      <a:pt x="46" y="76"/>
                    </a:moveTo>
                    <a:lnTo>
                      <a:pt x="63" y="56"/>
                    </a:lnTo>
                    <a:lnTo>
                      <a:pt x="79" y="35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1"/>
                    </a:lnTo>
                    <a:lnTo>
                      <a:pt x="46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7" name="Freeform 1475"/>
              <p:cNvSpPr>
                <a:spLocks/>
              </p:cNvSpPr>
              <p:nvPr/>
            </p:nvSpPr>
            <p:spPr bwMode="auto">
              <a:xfrm>
                <a:off x="2160" y="1254"/>
                <a:ext cx="2" cy="3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1 h 22"/>
                  <a:gd name="T4" fmla="*/ 15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1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8" name="Line 1476"/>
              <p:cNvSpPr>
                <a:spLocks noChangeShapeType="1"/>
              </p:cNvSpPr>
              <p:nvPr/>
            </p:nvSpPr>
            <p:spPr bwMode="auto">
              <a:xfrm flipH="1" flipV="1">
                <a:off x="2162" y="12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9" name="Freeform 1477"/>
              <p:cNvSpPr>
                <a:spLocks/>
              </p:cNvSpPr>
              <p:nvPr/>
            </p:nvSpPr>
            <p:spPr bwMode="auto">
              <a:xfrm>
                <a:off x="2153" y="1250"/>
                <a:ext cx="9" cy="9"/>
              </a:xfrm>
              <a:custGeom>
                <a:avLst/>
                <a:gdLst>
                  <a:gd name="T0" fmla="*/ 47 w 78"/>
                  <a:gd name="T1" fmla="*/ 78 h 78"/>
                  <a:gd name="T2" fmla="*/ 63 w 78"/>
                  <a:gd name="T3" fmla="*/ 56 h 78"/>
                  <a:gd name="T4" fmla="*/ 78 w 78"/>
                  <a:gd name="T5" fmla="*/ 34 h 78"/>
                  <a:gd name="T6" fmla="*/ 31 w 78"/>
                  <a:gd name="T7" fmla="*/ 0 h 78"/>
                  <a:gd name="T8" fmla="*/ 16 w 78"/>
                  <a:gd name="T9" fmla="*/ 22 h 78"/>
                  <a:gd name="T10" fmla="*/ 0 w 78"/>
                  <a:gd name="T11" fmla="*/ 44 h 78"/>
                  <a:gd name="T12" fmla="*/ 47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7" y="78"/>
                    </a:moveTo>
                    <a:lnTo>
                      <a:pt x="63" y="56"/>
                    </a:lnTo>
                    <a:lnTo>
                      <a:pt x="78" y="34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47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0" name="Freeform 1478"/>
              <p:cNvSpPr>
                <a:spLocks/>
              </p:cNvSpPr>
              <p:nvPr/>
            </p:nvSpPr>
            <p:spPr bwMode="auto">
              <a:xfrm>
                <a:off x="2153" y="1250"/>
                <a:ext cx="9" cy="9"/>
              </a:xfrm>
              <a:custGeom>
                <a:avLst/>
                <a:gdLst>
                  <a:gd name="T0" fmla="*/ 47 w 78"/>
                  <a:gd name="T1" fmla="*/ 78 h 78"/>
                  <a:gd name="T2" fmla="*/ 63 w 78"/>
                  <a:gd name="T3" fmla="*/ 56 h 78"/>
                  <a:gd name="T4" fmla="*/ 78 w 78"/>
                  <a:gd name="T5" fmla="*/ 34 h 78"/>
                  <a:gd name="T6" fmla="*/ 31 w 78"/>
                  <a:gd name="T7" fmla="*/ 0 h 78"/>
                  <a:gd name="T8" fmla="*/ 16 w 78"/>
                  <a:gd name="T9" fmla="*/ 22 h 78"/>
                  <a:gd name="T10" fmla="*/ 0 w 78"/>
                  <a:gd name="T11" fmla="*/ 44 h 78"/>
                  <a:gd name="T12" fmla="*/ 47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7" y="78"/>
                    </a:moveTo>
                    <a:lnTo>
                      <a:pt x="63" y="56"/>
                    </a:lnTo>
                    <a:lnTo>
                      <a:pt x="78" y="34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47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1" name="Freeform 1479"/>
              <p:cNvSpPr>
                <a:spLocks/>
              </p:cNvSpPr>
              <p:nvPr/>
            </p:nvSpPr>
            <p:spPr bwMode="auto">
              <a:xfrm>
                <a:off x="2155" y="1250"/>
                <a:ext cx="2" cy="3"/>
              </a:xfrm>
              <a:custGeom>
                <a:avLst/>
                <a:gdLst>
                  <a:gd name="T0" fmla="*/ 0 w 15"/>
                  <a:gd name="T1" fmla="*/ 22 h 22"/>
                  <a:gd name="T2" fmla="*/ 15 w 15"/>
                  <a:gd name="T3" fmla="*/ 0 h 22"/>
                  <a:gd name="T4" fmla="*/ 15 w 15"/>
                  <a:gd name="T5" fmla="*/ 0 h 22"/>
                  <a:gd name="T6" fmla="*/ 0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2" name="Line 1480"/>
              <p:cNvSpPr>
                <a:spLocks noChangeShapeType="1"/>
              </p:cNvSpPr>
              <p:nvPr/>
            </p:nvSpPr>
            <p:spPr bwMode="auto">
              <a:xfrm>
                <a:off x="2157" y="1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3" name="Freeform 1481"/>
              <p:cNvSpPr>
                <a:spLocks/>
              </p:cNvSpPr>
              <p:nvPr/>
            </p:nvSpPr>
            <p:spPr bwMode="auto">
              <a:xfrm>
                <a:off x="2148" y="1247"/>
                <a:ext cx="9" cy="8"/>
              </a:xfrm>
              <a:custGeom>
                <a:avLst/>
                <a:gdLst>
                  <a:gd name="T0" fmla="*/ 47 w 78"/>
                  <a:gd name="T1" fmla="*/ 78 h 78"/>
                  <a:gd name="T2" fmla="*/ 63 w 78"/>
                  <a:gd name="T3" fmla="*/ 56 h 78"/>
                  <a:gd name="T4" fmla="*/ 78 w 78"/>
                  <a:gd name="T5" fmla="*/ 34 h 78"/>
                  <a:gd name="T6" fmla="*/ 31 w 78"/>
                  <a:gd name="T7" fmla="*/ 0 h 78"/>
                  <a:gd name="T8" fmla="*/ 15 w 78"/>
                  <a:gd name="T9" fmla="*/ 22 h 78"/>
                  <a:gd name="T10" fmla="*/ 0 w 78"/>
                  <a:gd name="T11" fmla="*/ 44 h 78"/>
                  <a:gd name="T12" fmla="*/ 47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7" y="78"/>
                    </a:moveTo>
                    <a:lnTo>
                      <a:pt x="63" y="56"/>
                    </a:lnTo>
                    <a:lnTo>
                      <a:pt x="78" y="34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7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4" name="Freeform 1482"/>
              <p:cNvSpPr>
                <a:spLocks/>
              </p:cNvSpPr>
              <p:nvPr/>
            </p:nvSpPr>
            <p:spPr bwMode="auto">
              <a:xfrm>
                <a:off x="2148" y="1247"/>
                <a:ext cx="9" cy="8"/>
              </a:xfrm>
              <a:custGeom>
                <a:avLst/>
                <a:gdLst>
                  <a:gd name="T0" fmla="*/ 47 w 78"/>
                  <a:gd name="T1" fmla="*/ 78 h 78"/>
                  <a:gd name="T2" fmla="*/ 63 w 78"/>
                  <a:gd name="T3" fmla="*/ 56 h 78"/>
                  <a:gd name="T4" fmla="*/ 78 w 78"/>
                  <a:gd name="T5" fmla="*/ 34 h 78"/>
                  <a:gd name="T6" fmla="*/ 31 w 78"/>
                  <a:gd name="T7" fmla="*/ 0 h 78"/>
                  <a:gd name="T8" fmla="*/ 15 w 78"/>
                  <a:gd name="T9" fmla="*/ 22 h 78"/>
                  <a:gd name="T10" fmla="*/ 0 w 78"/>
                  <a:gd name="T11" fmla="*/ 44 h 78"/>
                  <a:gd name="T12" fmla="*/ 47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7" y="78"/>
                    </a:moveTo>
                    <a:lnTo>
                      <a:pt x="63" y="56"/>
                    </a:lnTo>
                    <a:lnTo>
                      <a:pt x="78" y="34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7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5" name="Freeform 1483"/>
              <p:cNvSpPr>
                <a:spLocks/>
              </p:cNvSpPr>
              <p:nvPr/>
            </p:nvSpPr>
            <p:spPr bwMode="auto">
              <a:xfrm>
                <a:off x="2150" y="1247"/>
                <a:ext cx="2" cy="2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0 h 22"/>
                  <a:gd name="T4" fmla="*/ 16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6" name="Line 1484"/>
              <p:cNvSpPr>
                <a:spLocks noChangeShapeType="1"/>
              </p:cNvSpPr>
              <p:nvPr/>
            </p:nvSpPr>
            <p:spPr bwMode="auto">
              <a:xfrm>
                <a:off x="2152" y="1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7" name="Freeform 1485"/>
              <p:cNvSpPr>
                <a:spLocks/>
              </p:cNvSpPr>
              <p:nvPr/>
            </p:nvSpPr>
            <p:spPr bwMode="auto">
              <a:xfrm>
                <a:off x="2143" y="1243"/>
                <a:ext cx="9" cy="9"/>
              </a:xfrm>
              <a:custGeom>
                <a:avLst/>
                <a:gdLst>
                  <a:gd name="T0" fmla="*/ 48 w 79"/>
                  <a:gd name="T1" fmla="*/ 77 h 77"/>
                  <a:gd name="T2" fmla="*/ 63 w 79"/>
                  <a:gd name="T3" fmla="*/ 55 h 77"/>
                  <a:gd name="T4" fmla="*/ 79 w 79"/>
                  <a:gd name="T5" fmla="*/ 33 h 77"/>
                  <a:gd name="T6" fmla="*/ 31 w 79"/>
                  <a:gd name="T7" fmla="*/ 0 h 77"/>
                  <a:gd name="T8" fmla="*/ 15 w 79"/>
                  <a:gd name="T9" fmla="*/ 22 h 77"/>
                  <a:gd name="T10" fmla="*/ 0 w 79"/>
                  <a:gd name="T11" fmla="*/ 44 h 77"/>
                  <a:gd name="T12" fmla="*/ 48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8" y="77"/>
                    </a:moveTo>
                    <a:lnTo>
                      <a:pt x="63" y="55"/>
                    </a:lnTo>
                    <a:lnTo>
                      <a:pt x="79" y="33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8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8" name="Freeform 1486"/>
              <p:cNvSpPr>
                <a:spLocks/>
              </p:cNvSpPr>
              <p:nvPr/>
            </p:nvSpPr>
            <p:spPr bwMode="auto">
              <a:xfrm>
                <a:off x="2143" y="1243"/>
                <a:ext cx="9" cy="9"/>
              </a:xfrm>
              <a:custGeom>
                <a:avLst/>
                <a:gdLst>
                  <a:gd name="T0" fmla="*/ 48 w 79"/>
                  <a:gd name="T1" fmla="*/ 77 h 77"/>
                  <a:gd name="T2" fmla="*/ 63 w 79"/>
                  <a:gd name="T3" fmla="*/ 55 h 77"/>
                  <a:gd name="T4" fmla="*/ 79 w 79"/>
                  <a:gd name="T5" fmla="*/ 33 h 77"/>
                  <a:gd name="T6" fmla="*/ 31 w 79"/>
                  <a:gd name="T7" fmla="*/ 0 h 77"/>
                  <a:gd name="T8" fmla="*/ 15 w 79"/>
                  <a:gd name="T9" fmla="*/ 22 h 77"/>
                  <a:gd name="T10" fmla="*/ 0 w 79"/>
                  <a:gd name="T11" fmla="*/ 44 h 77"/>
                  <a:gd name="T12" fmla="*/ 48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8" y="77"/>
                    </a:moveTo>
                    <a:lnTo>
                      <a:pt x="63" y="55"/>
                    </a:lnTo>
                    <a:lnTo>
                      <a:pt x="79" y="33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8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9" name="Freeform 1487"/>
              <p:cNvSpPr>
                <a:spLocks/>
              </p:cNvSpPr>
              <p:nvPr/>
            </p:nvSpPr>
            <p:spPr bwMode="auto">
              <a:xfrm>
                <a:off x="2145" y="1243"/>
                <a:ext cx="1" cy="2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0 h 22"/>
                  <a:gd name="T4" fmla="*/ 16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0" name="Line 1488"/>
              <p:cNvSpPr>
                <a:spLocks noChangeShapeType="1"/>
              </p:cNvSpPr>
              <p:nvPr/>
            </p:nvSpPr>
            <p:spPr bwMode="auto">
              <a:xfrm>
                <a:off x="2146" y="12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1" name="Freeform 1489"/>
              <p:cNvSpPr>
                <a:spLocks/>
              </p:cNvSpPr>
              <p:nvPr/>
            </p:nvSpPr>
            <p:spPr bwMode="auto">
              <a:xfrm>
                <a:off x="2138" y="1239"/>
                <a:ext cx="8" cy="9"/>
              </a:xfrm>
              <a:custGeom>
                <a:avLst/>
                <a:gdLst>
                  <a:gd name="T0" fmla="*/ 48 w 79"/>
                  <a:gd name="T1" fmla="*/ 77 h 77"/>
                  <a:gd name="T2" fmla="*/ 63 w 79"/>
                  <a:gd name="T3" fmla="*/ 55 h 77"/>
                  <a:gd name="T4" fmla="*/ 79 w 79"/>
                  <a:gd name="T5" fmla="*/ 33 h 77"/>
                  <a:gd name="T6" fmla="*/ 30 w 79"/>
                  <a:gd name="T7" fmla="*/ 0 h 77"/>
                  <a:gd name="T8" fmla="*/ 15 w 79"/>
                  <a:gd name="T9" fmla="*/ 22 h 77"/>
                  <a:gd name="T10" fmla="*/ 0 w 79"/>
                  <a:gd name="T11" fmla="*/ 44 h 77"/>
                  <a:gd name="T12" fmla="*/ 48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8" y="77"/>
                    </a:moveTo>
                    <a:lnTo>
                      <a:pt x="63" y="55"/>
                    </a:lnTo>
                    <a:lnTo>
                      <a:pt x="79" y="33"/>
                    </a:lnTo>
                    <a:lnTo>
                      <a:pt x="30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8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2" name="Freeform 1490"/>
              <p:cNvSpPr>
                <a:spLocks/>
              </p:cNvSpPr>
              <p:nvPr/>
            </p:nvSpPr>
            <p:spPr bwMode="auto">
              <a:xfrm>
                <a:off x="2138" y="1239"/>
                <a:ext cx="8" cy="9"/>
              </a:xfrm>
              <a:custGeom>
                <a:avLst/>
                <a:gdLst>
                  <a:gd name="T0" fmla="*/ 48 w 79"/>
                  <a:gd name="T1" fmla="*/ 77 h 77"/>
                  <a:gd name="T2" fmla="*/ 63 w 79"/>
                  <a:gd name="T3" fmla="*/ 55 h 77"/>
                  <a:gd name="T4" fmla="*/ 79 w 79"/>
                  <a:gd name="T5" fmla="*/ 33 h 77"/>
                  <a:gd name="T6" fmla="*/ 30 w 79"/>
                  <a:gd name="T7" fmla="*/ 0 h 77"/>
                  <a:gd name="T8" fmla="*/ 15 w 79"/>
                  <a:gd name="T9" fmla="*/ 22 h 77"/>
                  <a:gd name="T10" fmla="*/ 0 w 79"/>
                  <a:gd name="T11" fmla="*/ 44 h 77"/>
                  <a:gd name="T12" fmla="*/ 48 w 79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7">
                    <a:moveTo>
                      <a:pt x="48" y="77"/>
                    </a:moveTo>
                    <a:lnTo>
                      <a:pt x="63" y="55"/>
                    </a:lnTo>
                    <a:lnTo>
                      <a:pt x="79" y="33"/>
                    </a:lnTo>
                    <a:lnTo>
                      <a:pt x="30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48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3" name="Freeform 1491"/>
              <p:cNvSpPr>
                <a:spLocks/>
              </p:cNvSpPr>
              <p:nvPr/>
            </p:nvSpPr>
            <p:spPr bwMode="auto">
              <a:xfrm>
                <a:off x="2139" y="1239"/>
                <a:ext cx="2" cy="3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1 h 23"/>
                  <a:gd name="T4" fmla="*/ 14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1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4" name="Line 1492"/>
              <p:cNvSpPr>
                <a:spLocks noChangeShapeType="1"/>
              </p:cNvSpPr>
              <p:nvPr/>
            </p:nvSpPr>
            <p:spPr bwMode="auto">
              <a:xfrm flipH="1" flipV="1">
                <a:off x="2141" y="12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5" name="Freeform 1493"/>
              <p:cNvSpPr>
                <a:spLocks/>
              </p:cNvSpPr>
              <p:nvPr/>
            </p:nvSpPr>
            <p:spPr bwMode="auto">
              <a:xfrm>
                <a:off x="2132" y="1236"/>
                <a:ext cx="9" cy="8"/>
              </a:xfrm>
              <a:custGeom>
                <a:avLst/>
                <a:gdLst>
                  <a:gd name="T0" fmla="*/ 50 w 78"/>
                  <a:gd name="T1" fmla="*/ 77 h 77"/>
                  <a:gd name="T2" fmla="*/ 64 w 78"/>
                  <a:gd name="T3" fmla="*/ 54 h 77"/>
                  <a:gd name="T4" fmla="*/ 78 w 78"/>
                  <a:gd name="T5" fmla="*/ 31 h 77"/>
                  <a:gd name="T6" fmla="*/ 29 w 78"/>
                  <a:gd name="T7" fmla="*/ 0 h 77"/>
                  <a:gd name="T8" fmla="*/ 15 w 78"/>
                  <a:gd name="T9" fmla="*/ 23 h 77"/>
                  <a:gd name="T10" fmla="*/ 0 w 78"/>
                  <a:gd name="T11" fmla="*/ 46 h 77"/>
                  <a:gd name="T12" fmla="*/ 50 w 78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7">
                    <a:moveTo>
                      <a:pt x="50" y="77"/>
                    </a:moveTo>
                    <a:lnTo>
                      <a:pt x="64" y="54"/>
                    </a:lnTo>
                    <a:lnTo>
                      <a:pt x="78" y="31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6" name="Freeform 1494"/>
              <p:cNvSpPr>
                <a:spLocks/>
              </p:cNvSpPr>
              <p:nvPr/>
            </p:nvSpPr>
            <p:spPr bwMode="auto">
              <a:xfrm>
                <a:off x="2132" y="1236"/>
                <a:ext cx="9" cy="8"/>
              </a:xfrm>
              <a:custGeom>
                <a:avLst/>
                <a:gdLst>
                  <a:gd name="T0" fmla="*/ 50 w 78"/>
                  <a:gd name="T1" fmla="*/ 77 h 77"/>
                  <a:gd name="T2" fmla="*/ 64 w 78"/>
                  <a:gd name="T3" fmla="*/ 54 h 77"/>
                  <a:gd name="T4" fmla="*/ 78 w 78"/>
                  <a:gd name="T5" fmla="*/ 31 h 77"/>
                  <a:gd name="T6" fmla="*/ 29 w 78"/>
                  <a:gd name="T7" fmla="*/ 0 h 77"/>
                  <a:gd name="T8" fmla="*/ 15 w 78"/>
                  <a:gd name="T9" fmla="*/ 23 h 77"/>
                  <a:gd name="T10" fmla="*/ 0 w 78"/>
                  <a:gd name="T11" fmla="*/ 46 h 77"/>
                  <a:gd name="T12" fmla="*/ 50 w 78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7">
                    <a:moveTo>
                      <a:pt x="50" y="77"/>
                    </a:moveTo>
                    <a:lnTo>
                      <a:pt x="64" y="54"/>
                    </a:lnTo>
                    <a:lnTo>
                      <a:pt x="78" y="31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50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7" name="Freeform 1495"/>
              <p:cNvSpPr>
                <a:spLocks/>
              </p:cNvSpPr>
              <p:nvPr/>
            </p:nvSpPr>
            <p:spPr bwMode="auto">
              <a:xfrm>
                <a:off x="2132" y="1238"/>
                <a:ext cx="2" cy="3"/>
              </a:xfrm>
              <a:custGeom>
                <a:avLst/>
                <a:gdLst>
                  <a:gd name="T0" fmla="*/ 15 w 15"/>
                  <a:gd name="T1" fmla="*/ 0 h 23"/>
                  <a:gd name="T2" fmla="*/ 0 w 15"/>
                  <a:gd name="T3" fmla="*/ 23 h 23"/>
                  <a:gd name="T4" fmla="*/ 0 w 15"/>
                  <a:gd name="T5" fmla="*/ 23 h 23"/>
                  <a:gd name="T6" fmla="*/ 15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8" name="Line 1496"/>
              <p:cNvSpPr>
                <a:spLocks noChangeShapeType="1"/>
              </p:cNvSpPr>
              <p:nvPr/>
            </p:nvSpPr>
            <p:spPr bwMode="auto">
              <a:xfrm>
                <a:off x="2132" y="1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9" name="Freeform 1497"/>
              <p:cNvSpPr>
                <a:spLocks/>
              </p:cNvSpPr>
              <p:nvPr/>
            </p:nvSpPr>
            <p:spPr bwMode="auto">
              <a:xfrm>
                <a:off x="2127" y="1232"/>
                <a:ext cx="8" cy="9"/>
              </a:xfrm>
              <a:custGeom>
                <a:avLst/>
                <a:gdLst>
                  <a:gd name="T0" fmla="*/ 49 w 78"/>
                  <a:gd name="T1" fmla="*/ 78 h 78"/>
                  <a:gd name="T2" fmla="*/ 64 w 78"/>
                  <a:gd name="T3" fmla="*/ 55 h 78"/>
                  <a:gd name="T4" fmla="*/ 78 w 78"/>
                  <a:gd name="T5" fmla="*/ 32 h 78"/>
                  <a:gd name="T6" fmla="*/ 29 w 78"/>
                  <a:gd name="T7" fmla="*/ 0 h 78"/>
                  <a:gd name="T8" fmla="*/ 14 w 78"/>
                  <a:gd name="T9" fmla="*/ 23 h 78"/>
                  <a:gd name="T10" fmla="*/ 0 w 78"/>
                  <a:gd name="T11" fmla="*/ 46 h 78"/>
                  <a:gd name="T12" fmla="*/ 49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9" y="78"/>
                    </a:moveTo>
                    <a:lnTo>
                      <a:pt x="64" y="55"/>
                    </a:lnTo>
                    <a:lnTo>
                      <a:pt x="78" y="32"/>
                    </a:lnTo>
                    <a:lnTo>
                      <a:pt x="29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9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0" name="Freeform 1498"/>
              <p:cNvSpPr>
                <a:spLocks/>
              </p:cNvSpPr>
              <p:nvPr/>
            </p:nvSpPr>
            <p:spPr bwMode="auto">
              <a:xfrm>
                <a:off x="2127" y="1232"/>
                <a:ext cx="8" cy="9"/>
              </a:xfrm>
              <a:custGeom>
                <a:avLst/>
                <a:gdLst>
                  <a:gd name="T0" fmla="*/ 49 w 78"/>
                  <a:gd name="T1" fmla="*/ 78 h 78"/>
                  <a:gd name="T2" fmla="*/ 64 w 78"/>
                  <a:gd name="T3" fmla="*/ 55 h 78"/>
                  <a:gd name="T4" fmla="*/ 78 w 78"/>
                  <a:gd name="T5" fmla="*/ 32 h 78"/>
                  <a:gd name="T6" fmla="*/ 29 w 78"/>
                  <a:gd name="T7" fmla="*/ 0 h 78"/>
                  <a:gd name="T8" fmla="*/ 14 w 78"/>
                  <a:gd name="T9" fmla="*/ 23 h 78"/>
                  <a:gd name="T10" fmla="*/ 0 w 78"/>
                  <a:gd name="T11" fmla="*/ 46 h 78"/>
                  <a:gd name="T12" fmla="*/ 49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49" y="78"/>
                    </a:moveTo>
                    <a:lnTo>
                      <a:pt x="64" y="55"/>
                    </a:lnTo>
                    <a:lnTo>
                      <a:pt x="78" y="32"/>
                    </a:lnTo>
                    <a:lnTo>
                      <a:pt x="29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9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1" name="Freeform 1499"/>
              <p:cNvSpPr>
                <a:spLocks/>
              </p:cNvSpPr>
              <p:nvPr/>
            </p:nvSpPr>
            <p:spPr bwMode="auto">
              <a:xfrm>
                <a:off x="2128" y="1232"/>
                <a:ext cx="2" cy="3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0 h 23"/>
                  <a:gd name="T4" fmla="*/ 15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2" name="Line 1500"/>
              <p:cNvSpPr>
                <a:spLocks noChangeShapeType="1"/>
              </p:cNvSpPr>
              <p:nvPr/>
            </p:nvSpPr>
            <p:spPr bwMode="auto">
              <a:xfrm>
                <a:off x="2130" y="12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3" name="Freeform 1501"/>
              <p:cNvSpPr>
                <a:spLocks/>
              </p:cNvSpPr>
              <p:nvPr/>
            </p:nvSpPr>
            <p:spPr bwMode="auto">
              <a:xfrm>
                <a:off x="2121" y="1229"/>
                <a:ext cx="9" cy="8"/>
              </a:xfrm>
              <a:custGeom>
                <a:avLst/>
                <a:gdLst>
                  <a:gd name="T0" fmla="*/ 49 w 78"/>
                  <a:gd name="T1" fmla="*/ 75 h 75"/>
                  <a:gd name="T2" fmla="*/ 63 w 78"/>
                  <a:gd name="T3" fmla="*/ 52 h 75"/>
                  <a:gd name="T4" fmla="*/ 78 w 78"/>
                  <a:gd name="T5" fmla="*/ 29 h 75"/>
                  <a:gd name="T6" fmla="*/ 28 w 78"/>
                  <a:gd name="T7" fmla="*/ 0 h 75"/>
                  <a:gd name="T8" fmla="*/ 14 w 78"/>
                  <a:gd name="T9" fmla="*/ 23 h 75"/>
                  <a:gd name="T10" fmla="*/ 0 w 78"/>
                  <a:gd name="T11" fmla="*/ 46 h 75"/>
                  <a:gd name="T12" fmla="*/ 49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49" y="75"/>
                    </a:moveTo>
                    <a:lnTo>
                      <a:pt x="63" y="52"/>
                    </a:lnTo>
                    <a:lnTo>
                      <a:pt x="78" y="29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9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4" name="Freeform 1502"/>
              <p:cNvSpPr>
                <a:spLocks/>
              </p:cNvSpPr>
              <p:nvPr/>
            </p:nvSpPr>
            <p:spPr bwMode="auto">
              <a:xfrm>
                <a:off x="2121" y="1229"/>
                <a:ext cx="9" cy="8"/>
              </a:xfrm>
              <a:custGeom>
                <a:avLst/>
                <a:gdLst>
                  <a:gd name="T0" fmla="*/ 49 w 78"/>
                  <a:gd name="T1" fmla="*/ 75 h 75"/>
                  <a:gd name="T2" fmla="*/ 63 w 78"/>
                  <a:gd name="T3" fmla="*/ 52 h 75"/>
                  <a:gd name="T4" fmla="*/ 78 w 78"/>
                  <a:gd name="T5" fmla="*/ 29 h 75"/>
                  <a:gd name="T6" fmla="*/ 28 w 78"/>
                  <a:gd name="T7" fmla="*/ 0 h 75"/>
                  <a:gd name="T8" fmla="*/ 14 w 78"/>
                  <a:gd name="T9" fmla="*/ 23 h 75"/>
                  <a:gd name="T10" fmla="*/ 0 w 78"/>
                  <a:gd name="T11" fmla="*/ 46 h 75"/>
                  <a:gd name="T12" fmla="*/ 49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49" y="75"/>
                    </a:moveTo>
                    <a:lnTo>
                      <a:pt x="63" y="52"/>
                    </a:lnTo>
                    <a:lnTo>
                      <a:pt x="78" y="29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9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5" name="Freeform 1503"/>
              <p:cNvSpPr>
                <a:spLocks/>
              </p:cNvSpPr>
              <p:nvPr/>
            </p:nvSpPr>
            <p:spPr bwMode="auto">
              <a:xfrm>
                <a:off x="2123" y="1229"/>
                <a:ext cx="1" cy="3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3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6" name="Line 1504"/>
              <p:cNvSpPr>
                <a:spLocks noChangeShapeType="1"/>
              </p:cNvSpPr>
              <p:nvPr/>
            </p:nvSpPr>
            <p:spPr bwMode="auto">
              <a:xfrm flipH="1">
                <a:off x="2124" y="1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7" name="Freeform 1505"/>
              <p:cNvSpPr>
                <a:spLocks/>
              </p:cNvSpPr>
              <p:nvPr/>
            </p:nvSpPr>
            <p:spPr bwMode="auto">
              <a:xfrm>
                <a:off x="2116" y="1226"/>
                <a:ext cx="8" cy="8"/>
              </a:xfrm>
              <a:custGeom>
                <a:avLst/>
                <a:gdLst>
                  <a:gd name="T0" fmla="*/ 51 w 77"/>
                  <a:gd name="T1" fmla="*/ 76 h 76"/>
                  <a:gd name="T2" fmla="*/ 64 w 77"/>
                  <a:gd name="T3" fmla="*/ 53 h 76"/>
                  <a:gd name="T4" fmla="*/ 77 w 77"/>
                  <a:gd name="T5" fmla="*/ 30 h 76"/>
                  <a:gd name="T6" fmla="*/ 27 w 77"/>
                  <a:gd name="T7" fmla="*/ 0 h 76"/>
                  <a:gd name="T8" fmla="*/ 14 w 77"/>
                  <a:gd name="T9" fmla="*/ 23 h 76"/>
                  <a:gd name="T10" fmla="*/ 0 w 77"/>
                  <a:gd name="T11" fmla="*/ 46 h 76"/>
                  <a:gd name="T12" fmla="*/ 51 w 77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6">
                    <a:moveTo>
                      <a:pt x="51" y="76"/>
                    </a:moveTo>
                    <a:lnTo>
                      <a:pt x="64" y="53"/>
                    </a:lnTo>
                    <a:lnTo>
                      <a:pt x="77" y="30"/>
                    </a:lnTo>
                    <a:lnTo>
                      <a:pt x="27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5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8" name="Freeform 1506"/>
              <p:cNvSpPr>
                <a:spLocks/>
              </p:cNvSpPr>
              <p:nvPr/>
            </p:nvSpPr>
            <p:spPr bwMode="auto">
              <a:xfrm>
                <a:off x="2116" y="1226"/>
                <a:ext cx="8" cy="8"/>
              </a:xfrm>
              <a:custGeom>
                <a:avLst/>
                <a:gdLst>
                  <a:gd name="T0" fmla="*/ 51 w 77"/>
                  <a:gd name="T1" fmla="*/ 76 h 76"/>
                  <a:gd name="T2" fmla="*/ 64 w 77"/>
                  <a:gd name="T3" fmla="*/ 53 h 76"/>
                  <a:gd name="T4" fmla="*/ 77 w 77"/>
                  <a:gd name="T5" fmla="*/ 30 h 76"/>
                  <a:gd name="T6" fmla="*/ 27 w 77"/>
                  <a:gd name="T7" fmla="*/ 0 h 76"/>
                  <a:gd name="T8" fmla="*/ 14 w 77"/>
                  <a:gd name="T9" fmla="*/ 23 h 76"/>
                  <a:gd name="T10" fmla="*/ 0 w 77"/>
                  <a:gd name="T11" fmla="*/ 46 h 76"/>
                  <a:gd name="T12" fmla="*/ 51 w 77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6">
                    <a:moveTo>
                      <a:pt x="51" y="76"/>
                    </a:moveTo>
                    <a:lnTo>
                      <a:pt x="64" y="53"/>
                    </a:lnTo>
                    <a:lnTo>
                      <a:pt x="77" y="30"/>
                    </a:lnTo>
                    <a:lnTo>
                      <a:pt x="27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51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9" name="Freeform 1507"/>
              <p:cNvSpPr>
                <a:spLocks/>
              </p:cNvSpPr>
              <p:nvPr/>
            </p:nvSpPr>
            <p:spPr bwMode="auto">
              <a:xfrm>
                <a:off x="2117" y="1226"/>
                <a:ext cx="2" cy="2"/>
              </a:xfrm>
              <a:custGeom>
                <a:avLst/>
                <a:gdLst>
                  <a:gd name="T0" fmla="*/ 0 w 13"/>
                  <a:gd name="T1" fmla="*/ 23 h 23"/>
                  <a:gd name="T2" fmla="*/ 13 w 13"/>
                  <a:gd name="T3" fmla="*/ 0 h 23"/>
                  <a:gd name="T4" fmla="*/ 13 w 13"/>
                  <a:gd name="T5" fmla="*/ 0 h 23"/>
                  <a:gd name="T6" fmla="*/ 0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0" name="Line 1508"/>
              <p:cNvSpPr>
                <a:spLocks noChangeShapeType="1"/>
              </p:cNvSpPr>
              <p:nvPr/>
            </p:nvSpPr>
            <p:spPr bwMode="auto">
              <a:xfrm>
                <a:off x="2119" y="1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1" name="Freeform 1509"/>
              <p:cNvSpPr>
                <a:spLocks/>
              </p:cNvSpPr>
              <p:nvPr/>
            </p:nvSpPr>
            <p:spPr bwMode="auto">
              <a:xfrm>
                <a:off x="2110" y="1223"/>
                <a:ext cx="9" cy="8"/>
              </a:xfrm>
              <a:custGeom>
                <a:avLst/>
                <a:gdLst>
                  <a:gd name="T0" fmla="*/ 50 w 77"/>
                  <a:gd name="T1" fmla="*/ 74 h 74"/>
                  <a:gd name="T2" fmla="*/ 64 w 77"/>
                  <a:gd name="T3" fmla="*/ 51 h 74"/>
                  <a:gd name="T4" fmla="*/ 77 w 77"/>
                  <a:gd name="T5" fmla="*/ 28 h 74"/>
                  <a:gd name="T6" fmla="*/ 26 w 77"/>
                  <a:gd name="T7" fmla="*/ 0 h 74"/>
                  <a:gd name="T8" fmla="*/ 13 w 77"/>
                  <a:gd name="T9" fmla="*/ 23 h 74"/>
                  <a:gd name="T10" fmla="*/ 0 w 77"/>
                  <a:gd name="T11" fmla="*/ 46 h 74"/>
                  <a:gd name="T12" fmla="*/ 50 w 7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4">
                    <a:moveTo>
                      <a:pt x="50" y="74"/>
                    </a:moveTo>
                    <a:lnTo>
                      <a:pt x="64" y="51"/>
                    </a:lnTo>
                    <a:lnTo>
                      <a:pt x="77" y="28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2" name="Freeform 1510"/>
              <p:cNvSpPr>
                <a:spLocks/>
              </p:cNvSpPr>
              <p:nvPr/>
            </p:nvSpPr>
            <p:spPr bwMode="auto">
              <a:xfrm>
                <a:off x="2110" y="1223"/>
                <a:ext cx="9" cy="8"/>
              </a:xfrm>
              <a:custGeom>
                <a:avLst/>
                <a:gdLst>
                  <a:gd name="T0" fmla="*/ 50 w 77"/>
                  <a:gd name="T1" fmla="*/ 74 h 74"/>
                  <a:gd name="T2" fmla="*/ 64 w 77"/>
                  <a:gd name="T3" fmla="*/ 51 h 74"/>
                  <a:gd name="T4" fmla="*/ 77 w 77"/>
                  <a:gd name="T5" fmla="*/ 28 h 74"/>
                  <a:gd name="T6" fmla="*/ 26 w 77"/>
                  <a:gd name="T7" fmla="*/ 0 h 74"/>
                  <a:gd name="T8" fmla="*/ 13 w 77"/>
                  <a:gd name="T9" fmla="*/ 23 h 74"/>
                  <a:gd name="T10" fmla="*/ 0 w 77"/>
                  <a:gd name="T11" fmla="*/ 46 h 74"/>
                  <a:gd name="T12" fmla="*/ 50 w 7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4">
                    <a:moveTo>
                      <a:pt x="50" y="74"/>
                    </a:moveTo>
                    <a:lnTo>
                      <a:pt x="64" y="51"/>
                    </a:lnTo>
                    <a:lnTo>
                      <a:pt x="77" y="28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3" name="Freeform 1511"/>
              <p:cNvSpPr>
                <a:spLocks/>
              </p:cNvSpPr>
              <p:nvPr/>
            </p:nvSpPr>
            <p:spPr bwMode="auto">
              <a:xfrm>
                <a:off x="2112" y="1223"/>
                <a:ext cx="1" cy="2"/>
              </a:xfrm>
              <a:custGeom>
                <a:avLst/>
                <a:gdLst>
                  <a:gd name="T0" fmla="*/ 0 w 13"/>
                  <a:gd name="T1" fmla="*/ 23 h 23"/>
                  <a:gd name="T2" fmla="*/ 13 w 13"/>
                  <a:gd name="T3" fmla="*/ 0 h 23"/>
                  <a:gd name="T4" fmla="*/ 13 w 13"/>
                  <a:gd name="T5" fmla="*/ 0 h 23"/>
                  <a:gd name="T6" fmla="*/ 0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4" name="Line 1512"/>
              <p:cNvSpPr>
                <a:spLocks noChangeShapeType="1"/>
              </p:cNvSpPr>
              <p:nvPr/>
            </p:nvSpPr>
            <p:spPr bwMode="auto">
              <a:xfrm>
                <a:off x="2113" y="12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5" name="Freeform 1513"/>
              <p:cNvSpPr>
                <a:spLocks/>
              </p:cNvSpPr>
              <p:nvPr/>
            </p:nvSpPr>
            <p:spPr bwMode="auto">
              <a:xfrm>
                <a:off x="2104" y="1219"/>
                <a:ext cx="9" cy="9"/>
              </a:xfrm>
              <a:custGeom>
                <a:avLst/>
                <a:gdLst>
                  <a:gd name="T0" fmla="*/ 52 w 78"/>
                  <a:gd name="T1" fmla="*/ 75 h 75"/>
                  <a:gd name="T2" fmla="*/ 65 w 78"/>
                  <a:gd name="T3" fmla="*/ 52 h 75"/>
                  <a:gd name="T4" fmla="*/ 78 w 78"/>
                  <a:gd name="T5" fmla="*/ 29 h 75"/>
                  <a:gd name="T6" fmla="*/ 27 w 78"/>
                  <a:gd name="T7" fmla="*/ 0 h 75"/>
                  <a:gd name="T8" fmla="*/ 14 w 78"/>
                  <a:gd name="T9" fmla="*/ 23 h 75"/>
                  <a:gd name="T10" fmla="*/ 0 w 78"/>
                  <a:gd name="T11" fmla="*/ 46 h 75"/>
                  <a:gd name="T12" fmla="*/ 52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52" y="75"/>
                    </a:moveTo>
                    <a:lnTo>
                      <a:pt x="65" y="52"/>
                    </a:lnTo>
                    <a:lnTo>
                      <a:pt x="78" y="29"/>
                    </a:lnTo>
                    <a:lnTo>
                      <a:pt x="27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5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6" name="Freeform 1514"/>
              <p:cNvSpPr>
                <a:spLocks/>
              </p:cNvSpPr>
              <p:nvPr/>
            </p:nvSpPr>
            <p:spPr bwMode="auto">
              <a:xfrm>
                <a:off x="2104" y="1219"/>
                <a:ext cx="9" cy="9"/>
              </a:xfrm>
              <a:custGeom>
                <a:avLst/>
                <a:gdLst>
                  <a:gd name="T0" fmla="*/ 52 w 78"/>
                  <a:gd name="T1" fmla="*/ 75 h 75"/>
                  <a:gd name="T2" fmla="*/ 65 w 78"/>
                  <a:gd name="T3" fmla="*/ 52 h 75"/>
                  <a:gd name="T4" fmla="*/ 78 w 78"/>
                  <a:gd name="T5" fmla="*/ 29 h 75"/>
                  <a:gd name="T6" fmla="*/ 27 w 78"/>
                  <a:gd name="T7" fmla="*/ 0 h 75"/>
                  <a:gd name="T8" fmla="*/ 14 w 78"/>
                  <a:gd name="T9" fmla="*/ 23 h 75"/>
                  <a:gd name="T10" fmla="*/ 0 w 78"/>
                  <a:gd name="T11" fmla="*/ 46 h 75"/>
                  <a:gd name="T12" fmla="*/ 52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52" y="75"/>
                    </a:moveTo>
                    <a:lnTo>
                      <a:pt x="65" y="52"/>
                    </a:lnTo>
                    <a:lnTo>
                      <a:pt x="78" y="29"/>
                    </a:lnTo>
                    <a:lnTo>
                      <a:pt x="27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5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7" name="Freeform 1515"/>
              <p:cNvSpPr>
                <a:spLocks/>
              </p:cNvSpPr>
              <p:nvPr/>
            </p:nvSpPr>
            <p:spPr bwMode="auto">
              <a:xfrm>
                <a:off x="2106" y="1219"/>
                <a:ext cx="1" cy="3"/>
              </a:xfrm>
              <a:custGeom>
                <a:avLst/>
                <a:gdLst>
                  <a:gd name="T0" fmla="*/ 0 w 13"/>
                  <a:gd name="T1" fmla="*/ 24 h 24"/>
                  <a:gd name="T2" fmla="*/ 13 w 13"/>
                  <a:gd name="T3" fmla="*/ 1 h 24"/>
                  <a:gd name="T4" fmla="*/ 13 w 13"/>
                  <a:gd name="T5" fmla="*/ 0 h 24"/>
                  <a:gd name="T6" fmla="*/ 0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3" y="1"/>
                    </a:lnTo>
                    <a:lnTo>
                      <a:pt x="13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8" name="Line 1516"/>
              <p:cNvSpPr>
                <a:spLocks noChangeShapeType="1"/>
              </p:cNvSpPr>
              <p:nvPr/>
            </p:nvSpPr>
            <p:spPr bwMode="auto">
              <a:xfrm flipV="1">
                <a:off x="2107" y="1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9" name="Freeform 1517"/>
              <p:cNvSpPr>
                <a:spLocks/>
              </p:cNvSpPr>
              <p:nvPr/>
            </p:nvSpPr>
            <p:spPr bwMode="auto">
              <a:xfrm>
                <a:off x="2099" y="1216"/>
                <a:ext cx="8" cy="9"/>
              </a:xfrm>
              <a:custGeom>
                <a:avLst/>
                <a:gdLst>
                  <a:gd name="T0" fmla="*/ 51 w 78"/>
                  <a:gd name="T1" fmla="*/ 75 h 75"/>
                  <a:gd name="T2" fmla="*/ 65 w 78"/>
                  <a:gd name="T3" fmla="*/ 51 h 75"/>
                  <a:gd name="T4" fmla="*/ 78 w 78"/>
                  <a:gd name="T5" fmla="*/ 27 h 75"/>
                  <a:gd name="T6" fmla="*/ 26 w 78"/>
                  <a:gd name="T7" fmla="*/ 0 h 75"/>
                  <a:gd name="T8" fmla="*/ 13 w 78"/>
                  <a:gd name="T9" fmla="*/ 24 h 75"/>
                  <a:gd name="T10" fmla="*/ 0 w 78"/>
                  <a:gd name="T11" fmla="*/ 48 h 75"/>
                  <a:gd name="T12" fmla="*/ 51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51" y="75"/>
                    </a:moveTo>
                    <a:lnTo>
                      <a:pt x="65" y="51"/>
                    </a:lnTo>
                    <a:lnTo>
                      <a:pt x="78" y="27"/>
                    </a:lnTo>
                    <a:lnTo>
                      <a:pt x="26" y="0"/>
                    </a:lnTo>
                    <a:lnTo>
                      <a:pt x="13" y="24"/>
                    </a:lnTo>
                    <a:lnTo>
                      <a:pt x="0" y="48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0" name="Freeform 1518"/>
              <p:cNvSpPr>
                <a:spLocks/>
              </p:cNvSpPr>
              <p:nvPr/>
            </p:nvSpPr>
            <p:spPr bwMode="auto">
              <a:xfrm>
                <a:off x="2099" y="1216"/>
                <a:ext cx="8" cy="9"/>
              </a:xfrm>
              <a:custGeom>
                <a:avLst/>
                <a:gdLst>
                  <a:gd name="T0" fmla="*/ 51 w 78"/>
                  <a:gd name="T1" fmla="*/ 75 h 75"/>
                  <a:gd name="T2" fmla="*/ 65 w 78"/>
                  <a:gd name="T3" fmla="*/ 51 h 75"/>
                  <a:gd name="T4" fmla="*/ 78 w 78"/>
                  <a:gd name="T5" fmla="*/ 27 h 75"/>
                  <a:gd name="T6" fmla="*/ 26 w 78"/>
                  <a:gd name="T7" fmla="*/ 0 h 75"/>
                  <a:gd name="T8" fmla="*/ 13 w 78"/>
                  <a:gd name="T9" fmla="*/ 24 h 75"/>
                  <a:gd name="T10" fmla="*/ 0 w 78"/>
                  <a:gd name="T11" fmla="*/ 48 h 75"/>
                  <a:gd name="T12" fmla="*/ 51 w 78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5">
                    <a:moveTo>
                      <a:pt x="51" y="75"/>
                    </a:moveTo>
                    <a:lnTo>
                      <a:pt x="65" y="51"/>
                    </a:lnTo>
                    <a:lnTo>
                      <a:pt x="78" y="27"/>
                    </a:lnTo>
                    <a:lnTo>
                      <a:pt x="26" y="0"/>
                    </a:lnTo>
                    <a:lnTo>
                      <a:pt x="13" y="24"/>
                    </a:lnTo>
                    <a:lnTo>
                      <a:pt x="0" y="48"/>
                    </a:lnTo>
                    <a:lnTo>
                      <a:pt x="51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1" name="Freeform 1519"/>
              <p:cNvSpPr>
                <a:spLocks/>
              </p:cNvSpPr>
              <p:nvPr/>
            </p:nvSpPr>
            <p:spPr bwMode="auto">
              <a:xfrm>
                <a:off x="2100" y="1216"/>
                <a:ext cx="2" cy="3"/>
              </a:xfrm>
              <a:custGeom>
                <a:avLst/>
                <a:gdLst>
                  <a:gd name="T0" fmla="*/ 0 w 13"/>
                  <a:gd name="T1" fmla="*/ 24 h 24"/>
                  <a:gd name="T2" fmla="*/ 13 w 13"/>
                  <a:gd name="T3" fmla="*/ 0 h 24"/>
                  <a:gd name="T4" fmla="*/ 12 w 13"/>
                  <a:gd name="T5" fmla="*/ 0 h 24"/>
                  <a:gd name="T6" fmla="*/ 0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2" name="Line 1520"/>
              <p:cNvSpPr>
                <a:spLocks noChangeShapeType="1"/>
              </p:cNvSpPr>
              <p:nvPr/>
            </p:nvSpPr>
            <p:spPr bwMode="auto">
              <a:xfrm flipH="1">
                <a:off x="2101" y="1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3" name="Freeform 1521"/>
              <p:cNvSpPr>
                <a:spLocks/>
              </p:cNvSpPr>
              <p:nvPr/>
            </p:nvSpPr>
            <p:spPr bwMode="auto">
              <a:xfrm>
                <a:off x="2093" y="1213"/>
                <a:ext cx="8" cy="9"/>
              </a:xfrm>
              <a:custGeom>
                <a:avLst/>
                <a:gdLst>
                  <a:gd name="T0" fmla="*/ 51 w 75"/>
                  <a:gd name="T1" fmla="*/ 75 h 75"/>
                  <a:gd name="T2" fmla="*/ 63 w 75"/>
                  <a:gd name="T3" fmla="*/ 51 h 75"/>
                  <a:gd name="T4" fmla="*/ 75 w 75"/>
                  <a:gd name="T5" fmla="*/ 27 h 75"/>
                  <a:gd name="T6" fmla="*/ 24 w 75"/>
                  <a:gd name="T7" fmla="*/ 0 h 75"/>
                  <a:gd name="T8" fmla="*/ 12 w 75"/>
                  <a:gd name="T9" fmla="*/ 25 h 75"/>
                  <a:gd name="T10" fmla="*/ 0 w 75"/>
                  <a:gd name="T11" fmla="*/ 49 h 75"/>
                  <a:gd name="T12" fmla="*/ 51 w 75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5">
                    <a:moveTo>
                      <a:pt x="51" y="75"/>
                    </a:moveTo>
                    <a:lnTo>
                      <a:pt x="63" y="51"/>
                    </a:lnTo>
                    <a:lnTo>
                      <a:pt x="75" y="27"/>
                    </a:lnTo>
                    <a:lnTo>
                      <a:pt x="24" y="0"/>
                    </a:lnTo>
                    <a:lnTo>
                      <a:pt x="12" y="25"/>
                    </a:lnTo>
                    <a:lnTo>
                      <a:pt x="0" y="49"/>
                    </a:lnTo>
                    <a:lnTo>
                      <a:pt x="51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4" name="Freeform 1522"/>
              <p:cNvSpPr>
                <a:spLocks/>
              </p:cNvSpPr>
              <p:nvPr/>
            </p:nvSpPr>
            <p:spPr bwMode="auto">
              <a:xfrm>
                <a:off x="2093" y="1213"/>
                <a:ext cx="8" cy="9"/>
              </a:xfrm>
              <a:custGeom>
                <a:avLst/>
                <a:gdLst>
                  <a:gd name="T0" fmla="*/ 51 w 75"/>
                  <a:gd name="T1" fmla="*/ 75 h 75"/>
                  <a:gd name="T2" fmla="*/ 63 w 75"/>
                  <a:gd name="T3" fmla="*/ 51 h 75"/>
                  <a:gd name="T4" fmla="*/ 75 w 75"/>
                  <a:gd name="T5" fmla="*/ 27 h 75"/>
                  <a:gd name="T6" fmla="*/ 24 w 75"/>
                  <a:gd name="T7" fmla="*/ 0 h 75"/>
                  <a:gd name="T8" fmla="*/ 12 w 75"/>
                  <a:gd name="T9" fmla="*/ 25 h 75"/>
                  <a:gd name="T10" fmla="*/ 0 w 75"/>
                  <a:gd name="T11" fmla="*/ 49 h 75"/>
                  <a:gd name="T12" fmla="*/ 51 w 75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5">
                    <a:moveTo>
                      <a:pt x="51" y="75"/>
                    </a:moveTo>
                    <a:lnTo>
                      <a:pt x="63" y="51"/>
                    </a:lnTo>
                    <a:lnTo>
                      <a:pt x="75" y="27"/>
                    </a:lnTo>
                    <a:lnTo>
                      <a:pt x="24" y="0"/>
                    </a:lnTo>
                    <a:lnTo>
                      <a:pt x="12" y="25"/>
                    </a:lnTo>
                    <a:lnTo>
                      <a:pt x="0" y="49"/>
                    </a:lnTo>
                    <a:lnTo>
                      <a:pt x="51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5" name="Freeform 1523"/>
              <p:cNvSpPr>
                <a:spLocks/>
              </p:cNvSpPr>
              <p:nvPr/>
            </p:nvSpPr>
            <p:spPr bwMode="auto">
              <a:xfrm>
                <a:off x="2094" y="1213"/>
                <a:ext cx="2" cy="3"/>
              </a:xfrm>
              <a:custGeom>
                <a:avLst/>
                <a:gdLst>
                  <a:gd name="T0" fmla="*/ 0 w 12"/>
                  <a:gd name="T1" fmla="*/ 25 h 25"/>
                  <a:gd name="T2" fmla="*/ 12 w 12"/>
                  <a:gd name="T3" fmla="*/ 0 h 25"/>
                  <a:gd name="T4" fmla="*/ 12 w 12"/>
                  <a:gd name="T5" fmla="*/ 0 h 25"/>
                  <a:gd name="T6" fmla="*/ 0 w 1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6" name="Line 1524"/>
              <p:cNvSpPr>
                <a:spLocks noChangeShapeType="1"/>
              </p:cNvSpPr>
              <p:nvPr/>
            </p:nvSpPr>
            <p:spPr bwMode="auto">
              <a:xfrm>
                <a:off x="2096" y="1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7" name="Freeform 1525"/>
              <p:cNvSpPr>
                <a:spLocks/>
              </p:cNvSpPr>
              <p:nvPr/>
            </p:nvSpPr>
            <p:spPr bwMode="auto">
              <a:xfrm>
                <a:off x="2087" y="1210"/>
                <a:ext cx="9" cy="9"/>
              </a:xfrm>
              <a:custGeom>
                <a:avLst/>
                <a:gdLst>
                  <a:gd name="T0" fmla="*/ 53 w 77"/>
                  <a:gd name="T1" fmla="*/ 75 h 75"/>
                  <a:gd name="T2" fmla="*/ 65 w 77"/>
                  <a:gd name="T3" fmla="*/ 51 h 75"/>
                  <a:gd name="T4" fmla="*/ 77 w 77"/>
                  <a:gd name="T5" fmla="*/ 26 h 75"/>
                  <a:gd name="T6" fmla="*/ 24 w 77"/>
                  <a:gd name="T7" fmla="*/ 0 h 75"/>
                  <a:gd name="T8" fmla="*/ 12 w 77"/>
                  <a:gd name="T9" fmla="*/ 24 h 75"/>
                  <a:gd name="T10" fmla="*/ 0 w 77"/>
                  <a:gd name="T11" fmla="*/ 48 h 75"/>
                  <a:gd name="T12" fmla="*/ 53 w 77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53" y="75"/>
                    </a:moveTo>
                    <a:lnTo>
                      <a:pt x="65" y="51"/>
                    </a:lnTo>
                    <a:lnTo>
                      <a:pt x="77" y="26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53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8" name="Freeform 1526"/>
              <p:cNvSpPr>
                <a:spLocks/>
              </p:cNvSpPr>
              <p:nvPr/>
            </p:nvSpPr>
            <p:spPr bwMode="auto">
              <a:xfrm>
                <a:off x="2087" y="1210"/>
                <a:ext cx="9" cy="9"/>
              </a:xfrm>
              <a:custGeom>
                <a:avLst/>
                <a:gdLst>
                  <a:gd name="T0" fmla="*/ 53 w 77"/>
                  <a:gd name="T1" fmla="*/ 75 h 75"/>
                  <a:gd name="T2" fmla="*/ 65 w 77"/>
                  <a:gd name="T3" fmla="*/ 51 h 75"/>
                  <a:gd name="T4" fmla="*/ 77 w 77"/>
                  <a:gd name="T5" fmla="*/ 26 h 75"/>
                  <a:gd name="T6" fmla="*/ 24 w 77"/>
                  <a:gd name="T7" fmla="*/ 0 h 75"/>
                  <a:gd name="T8" fmla="*/ 12 w 77"/>
                  <a:gd name="T9" fmla="*/ 24 h 75"/>
                  <a:gd name="T10" fmla="*/ 0 w 77"/>
                  <a:gd name="T11" fmla="*/ 48 h 75"/>
                  <a:gd name="T12" fmla="*/ 53 w 77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53" y="75"/>
                    </a:moveTo>
                    <a:lnTo>
                      <a:pt x="65" y="51"/>
                    </a:lnTo>
                    <a:lnTo>
                      <a:pt x="77" y="26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53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9" name="Freeform 1527"/>
              <p:cNvSpPr>
                <a:spLocks/>
              </p:cNvSpPr>
              <p:nvPr/>
            </p:nvSpPr>
            <p:spPr bwMode="auto">
              <a:xfrm>
                <a:off x="2089" y="1210"/>
                <a:ext cx="1" cy="3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1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0" name="Line 1528"/>
              <p:cNvSpPr>
                <a:spLocks noChangeShapeType="1"/>
              </p:cNvSpPr>
              <p:nvPr/>
            </p:nvSpPr>
            <p:spPr bwMode="auto">
              <a:xfrm flipH="1">
                <a:off x="2090" y="12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1" name="Freeform 1529"/>
              <p:cNvSpPr>
                <a:spLocks/>
              </p:cNvSpPr>
              <p:nvPr/>
            </p:nvSpPr>
            <p:spPr bwMode="auto">
              <a:xfrm>
                <a:off x="2081" y="1208"/>
                <a:ext cx="9" cy="8"/>
              </a:xfrm>
              <a:custGeom>
                <a:avLst/>
                <a:gdLst>
                  <a:gd name="T0" fmla="*/ 53 w 75"/>
                  <a:gd name="T1" fmla="*/ 72 h 72"/>
                  <a:gd name="T2" fmla="*/ 64 w 75"/>
                  <a:gd name="T3" fmla="*/ 48 h 72"/>
                  <a:gd name="T4" fmla="*/ 75 w 75"/>
                  <a:gd name="T5" fmla="*/ 24 h 72"/>
                  <a:gd name="T6" fmla="*/ 22 w 75"/>
                  <a:gd name="T7" fmla="*/ 0 h 72"/>
                  <a:gd name="T8" fmla="*/ 11 w 75"/>
                  <a:gd name="T9" fmla="*/ 24 h 72"/>
                  <a:gd name="T10" fmla="*/ 0 w 75"/>
                  <a:gd name="T11" fmla="*/ 48 h 72"/>
                  <a:gd name="T12" fmla="*/ 53 w 75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2">
                    <a:moveTo>
                      <a:pt x="53" y="72"/>
                    </a:moveTo>
                    <a:lnTo>
                      <a:pt x="64" y="48"/>
                    </a:lnTo>
                    <a:lnTo>
                      <a:pt x="75" y="2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53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2" name="Freeform 1530"/>
              <p:cNvSpPr>
                <a:spLocks/>
              </p:cNvSpPr>
              <p:nvPr/>
            </p:nvSpPr>
            <p:spPr bwMode="auto">
              <a:xfrm>
                <a:off x="2081" y="1208"/>
                <a:ext cx="9" cy="8"/>
              </a:xfrm>
              <a:custGeom>
                <a:avLst/>
                <a:gdLst>
                  <a:gd name="T0" fmla="*/ 53 w 75"/>
                  <a:gd name="T1" fmla="*/ 72 h 72"/>
                  <a:gd name="T2" fmla="*/ 64 w 75"/>
                  <a:gd name="T3" fmla="*/ 48 h 72"/>
                  <a:gd name="T4" fmla="*/ 75 w 75"/>
                  <a:gd name="T5" fmla="*/ 24 h 72"/>
                  <a:gd name="T6" fmla="*/ 22 w 75"/>
                  <a:gd name="T7" fmla="*/ 0 h 72"/>
                  <a:gd name="T8" fmla="*/ 11 w 75"/>
                  <a:gd name="T9" fmla="*/ 24 h 72"/>
                  <a:gd name="T10" fmla="*/ 0 w 75"/>
                  <a:gd name="T11" fmla="*/ 48 h 72"/>
                  <a:gd name="T12" fmla="*/ 53 w 75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2">
                    <a:moveTo>
                      <a:pt x="53" y="72"/>
                    </a:moveTo>
                    <a:lnTo>
                      <a:pt x="64" y="48"/>
                    </a:lnTo>
                    <a:lnTo>
                      <a:pt x="75" y="2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53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3" name="Freeform 1531"/>
              <p:cNvSpPr>
                <a:spLocks/>
              </p:cNvSpPr>
              <p:nvPr/>
            </p:nvSpPr>
            <p:spPr bwMode="auto">
              <a:xfrm>
                <a:off x="2081" y="1210"/>
                <a:ext cx="2" cy="3"/>
              </a:xfrm>
              <a:custGeom>
                <a:avLst/>
                <a:gdLst>
                  <a:gd name="T0" fmla="*/ 12 w 12"/>
                  <a:gd name="T1" fmla="*/ 0 h 24"/>
                  <a:gd name="T2" fmla="*/ 1 w 12"/>
                  <a:gd name="T3" fmla="*/ 24 h 24"/>
                  <a:gd name="T4" fmla="*/ 0 w 12"/>
                  <a:gd name="T5" fmla="*/ 24 h 24"/>
                  <a:gd name="T6" fmla="*/ 12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lnTo>
                      <a:pt x="1" y="24"/>
                    </a:lnTo>
                    <a:lnTo>
                      <a:pt x="0" y="2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4" name="Line 1532"/>
              <p:cNvSpPr>
                <a:spLocks noChangeShapeType="1"/>
              </p:cNvSpPr>
              <p:nvPr/>
            </p:nvSpPr>
            <p:spPr bwMode="auto">
              <a:xfrm flipH="1">
                <a:off x="2081" y="1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5" name="Freeform 1533"/>
              <p:cNvSpPr>
                <a:spLocks/>
              </p:cNvSpPr>
              <p:nvPr/>
            </p:nvSpPr>
            <p:spPr bwMode="auto">
              <a:xfrm>
                <a:off x="2076" y="1205"/>
                <a:ext cx="8" cy="8"/>
              </a:xfrm>
              <a:custGeom>
                <a:avLst/>
                <a:gdLst>
                  <a:gd name="T0" fmla="*/ 52 w 76"/>
                  <a:gd name="T1" fmla="*/ 73 h 73"/>
                  <a:gd name="T2" fmla="*/ 64 w 76"/>
                  <a:gd name="T3" fmla="*/ 49 h 73"/>
                  <a:gd name="T4" fmla="*/ 76 w 76"/>
                  <a:gd name="T5" fmla="*/ 25 h 73"/>
                  <a:gd name="T6" fmla="*/ 24 w 76"/>
                  <a:gd name="T7" fmla="*/ 0 h 73"/>
                  <a:gd name="T8" fmla="*/ 12 w 76"/>
                  <a:gd name="T9" fmla="*/ 24 h 73"/>
                  <a:gd name="T10" fmla="*/ 0 w 76"/>
                  <a:gd name="T11" fmla="*/ 48 h 73"/>
                  <a:gd name="T12" fmla="*/ 52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2" y="73"/>
                    </a:moveTo>
                    <a:lnTo>
                      <a:pt x="64" y="49"/>
                    </a:lnTo>
                    <a:lnTo>
                      <a:pt x="76" y="25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52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6" name="Freeform 1534"/>
              <p:cNvSpPr>
                <a:spLocks/>
              </p:cNvSpPr>
              <p:nvPr/>
            </p:nvSpPr>
            <p:spPr bwMode="auto">
              <a:xfrm>
                <a:off x="2076" y="1205"/>
                <a:ext cx="8" cy="8"/>
              </a:xfrm>
              <a:custGeom>
                <a:avLst/>
                <a:gdLst>
                  <a:gd name="T0" fmla="*/ 52 w 76"/>
                  <a:gd name="T1" fmla="*/ 73 h 73"/>
                  <a:gd name="T2" fmla="*/ 64 w 76"/>
                  <a:gd name="T3" fmla="*/ 49 h 73"/>
                  <a:gd name="T4" fmla="*/ 76 w 76"/>
                  <a:gd name="T5" fmla="*/ 25 h 73"/>
                  <a:gd name="T6" fmla="*/ 24 w 76"/>
                  <a:gd name="T7" fmla="*/ 0 h 73"/>
                  <a:gd name="T8" fmla="*/ 12 w 76"/>
                  <a:gd name="T9" fmla="*/ 24 h 73"/>
                  <a:gd name="T10" fmla="*/ 0 w 76"/>
                  <a:gd name="T11" fmla="*/ 48 h 73"/>
                  <a:gd name="T12" fmla="*/ 52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2" y="73"/>
                    </a:moveTo>
                    <a:lnTo>
                      <a:pt x="64" y="49"/>
                    </a:lnTo>
                    <a:lnTo>
                      <a:pt x="76" y="25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52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7" name="Freeform 1535"/>
              <p:cNvSpPr>
                <a:spLocks/>
              </p:cNvSpPr>
              <p:nvPr/>
            </p:nvSpPr>
            <p:spPr bwMode="auto">
              <a:xfrm>
                <a:off x="2077" y="1205"/>
                <a:ext cx="1" cy="3"/>
              </a:xfrm>
              <a:custGeom>
                <a:avLst/>
                <a:gdLst>
                  <a:gd name="T0" fmla="*/ 0 w 12"/>
                  <a:gd name="T1" fmla="*/ 25 h 25"/>
                  <a:gd name="T2" fmla="*/ 12 w 12"/>
                  <a:gd name="T3" fmla="*/ 1 h 25"/>
                  <a:gd name="T4" fmla="*/ 11 w 12"/>
                  <a:gd name="T5" fmla="*/ 0 h 25"/>
                  <a:gd name="T6" fmla="*/ 0 w 1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lnTo>
                      <a:pt x="12" y="1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8" name="Line 1536"/>
              <p:cNvSpPr>
                <a:spLocks noChangeShapeType="1"/>
              </p:cNvSpPr>
              <p:nvPr/>
            </p:nvSpPr>
            <p:spPr bwMode="auto">
              <a:xfrm flipH="1" flipV="1">
                <a:off x="2078" y="12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9" name="Freeform 1537"/>
              <p:cNvSpPr>
                <a:spLocks/>
              </p:cNvSpPr>
              <p:nvPr/>
            </p:nvSpPr>
            <p:spPr bwMode="auto">
              <a:xfrm>
                <a:off x="2070" y="1202"/>
                <a:ext cx="8" cy="8"/>
              </a:xfrm>
              <a:custGeom>
                <a:avLst/>
                <a:gdLst>
                  <a:gd name="T0" fmla="*/ 54 w 76"/>
                  <a:gd name="T1" fmla="*/ 73 h 73"/>
                  <a:gd name="T2" fmla="*/ 65 w 76"/>
                  <a:gd name="T3" fmla="*/ 48 h 73"/>
                  <a:gd name="T4" fmla="*/ 76 w 76"/>
                  <a:gd name="T5" fmla="*/ 23 h 73"/>
                  <a:gd name="T6" fmla="*/ 22 w 76"/>
                  <a:gd name="T7" fmla="*/ 0 h 73"/>
                  <a:gd name="T8" fmla="*/ 11 w 76"/>
                  <a:gd name="T9" fmla="*/ 25 h 73"/>
                  <a:gd name="T10" fmla="*/ 0 w 76"/>
                  <a:gd name="T11" fmla="*/ 50 h 73"/>
                  <a:gd name="T12" fmla="*/ 54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4" y="73"/>
                    </a:moveTo>
                    <a:lnTo>
                      <a:pt x="65" y="48"/>
                    </a:lnTo>
                    <a:lnTo>
                      <a:pt x="76" y="23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50"/>
                    </a:lnTo>
                    <a:lnTo>
                      <a:pt x="54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0" name="Freeform 1538"/>
              <p:cNvSpPr>
                <a:spLocks/>
              </p:cNvSpPr>
              <p:nvPr/>
            </p:nvSpPr>
            <p:spPr bwMode="auto">
              <a:xfrm>
                <a:off x="2070" y="1202"/>
                <a:ext cx="8" cy="8"/>
              </a:xfrm>
              <a:custGeom>
                <a:avLst/>
                <a:gdLst>
                  <a:gd name="T0" fmla="*/ 54 w 76"/>
                  <a:gd name="T1" fmla="*/ 73 h 73"/>
                  <a:gd name="T2" fmla="*/ 65 w 76"/>
                  <a:gd name="T3" fmla="*/ 48 h 73"/>
                  <a:gd name="T4" fmla="*/ 76 w 76"/>
                  <a:gd name="T5" fmla="*/ 23 h 73"/>
                  <a:gd name="T6" fmla="*/ 22 w 76"/>
                  <a:gd name="T7" fmla="*/ 0 h 73"/>
                  <a:gd name="T8" fmla="*/ 11 w 76"/>
                  <a:gd name="T9" fmla="*/ 25 h 73"/>
                  <a:gd name="T10" fmla="*/ 0 w 76"/>
                  <a:gd name="T11" fmla="*/ 50 h 73"/>
                  <a:gd name="T12" fmla="*/ 54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4" y="73"/>
                    </a:moveTo>
                    <a:lnTo>
                      <a:pt x="65" y="48"/>
                    </a:lnTo>
                    <a:lnTo>
                      <a:pt x="76" y="23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50"/>
                    </a:lnTo>
                    <a:lnTo>
                      <a:pt x="54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1" name="Freeform 1539"/>
              <p:cNvSpPr>
                <a:spLocks/>
              </p:cNvSpPr>
              <p:nvPr/>
            </p:nvSpPr>
            <p:spPr bwMode="auto">
              <a:xfrm>
                <a:off x="2071" y="1202"/>
                <a:ext cx="1" cy="3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0 h 25"/>
                  <a:gd name="T4" fmla="*/ 11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2" name="Line 1540"/>
              <p:cNvSpPr>
                <a:spLocks noChangeShapeType="1"/>
              </p:cNvSpPr>
              <p:nvPr/>
            </p:nvSpPr>
            <p:spPr bwMode="auto">
              <a:xfrm>
                <a:off x="2072" y="12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3" name="Freeform 1541"/>
              <p:cNvSpPr>
                <a:spLocks/>
              </p:cNvSpPr>
              <p:nvPr/>
            </p:nvSpPr>
            <p:spPr bwMode="auto">
              <a:xfrm>
                <a:off x="2064" y="1200"/>
                <a:ext cx="8" cy="8"/>
              </a:xfrm>
              <a:custGeom>
                <a:avLst/>
                <a:gdLst>
                  <a:gd name="T0" fmla="*/ 54 w 76"/>
                  <a:gd name="T1" fmla="*/ 73 h 73"/>
                  <a:gd name="T2" fmla="*/ 65 w 76"/>
                  <a:gd name="T3" fmla="*/ 48 h 73"/>
                  <a:gd name="T4" fmla="*/ 76 w 76"/>
                  <a:gd name="T5" fmla="*/ 23 h 73"/>
                  <a:gd name="T6" fmla="*/ 22 w 76"/>
                  <a:gd name="T7" fmla="*/ 0 h 73"/>
                  <a:gd name="T8" fmla="*/ 11 w 76"/>
                  <a:gd name="T9" fmla="*/ 25 h 73"/>
                  <a:gd name="T10" fmla="*/ 0 w 76"/>
                  <a:gd name="T11" fmla="*/ 50 h 73"/>
                  <a:gd name="T12" fmla="*/ 54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4" y="73"/>
                    </a:moveTo>
                    <a:lnTo>
                      <a:pt x="65" y="48"/>
                    </a:lnTo>
                    <a:lnTo>
                      <a:pt x="76" y="23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50"/>
                    </a:lnTo>
                    <a:lnTo>
                      <a:pt x="54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4" name="Freeform 1542"/>
              <p:cNvSpPr>
                <a:spLocks/>
              </p:cNvSpPr>
              <p:nvPr/>
            </p:nvSpPr>
            <p:spPr bwMode="auto">
              <a:xfrm>
                <a:off x="2064" y="1200"/>
                <a:ext cx="8" cy="8"/>
              </a:xfrm>
              <a:custGeom>
                <a:avLst/>
                <a:gdLst>
                  <a:gd name="T0" fmla="*/ 54 w 76"/>
                  <a:gd name="T1" fmla="*/ 73 h 73"/>
                  <a:gd name="T2" fmla="*/ 65 w 76"/>
                  <a:gd name="T3" fmla="*/ 48 h 73"/>
                  <a:gd name="T4" fmla="*/ 76 w 76"/>
                  <a:gd name="T5" fmla="*/ 23 h 73"/>
                  <a:gd name="T6" fmla="*/ 22 w 76"/>
                  <a:gd name="T7" fmla="*/ 0 h 73"/>
                  <a:gd name="T8" fmla="*/ 11 w 76"/>
                  <a:gd name="T9" fmla="*/ 25 h 73"/>
                  <a:gd name="T10" fmla="*/ 0 w 76"/>
                  <a:gd name="T11" fmla="*/ 50 h 73"/>
                  <a:gd name="T12" fmla="*/ 54 w 76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54" y="73"/>
                    </a:moveTo>
                    <a:lnTo>
                      <a:pt x="65" y="48"/>
                    </a:lnTo>
                    <a:lnTo>
                      <a:pt x="76" y="23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50"/>
                    </a:lnTo>
                    <a:lnTo>
                      <a:pt x="54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5" name="Freeform 1543"/>
              <p:cNvSpPr>
                <a:spLocks/>
              </p:cNvSpPr>
              <p:nvPr/>
            </p:nvSpPr>
            <p:spPr bwMode="auto">
              <a:xfrm>
                <a:off x="2065" y="1200"/>
                <a:ext cx="1" cy="2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0 h 25"/>
                  <a:gd name="T4" fmla="*/ 10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0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6" name="Line 1544"/>
              <p:cNvSpPr>
                <a:spLocks noChangeShapeType="1"/>
              </p:cNvSpPr>
              <p:nvPr/>
            </p:nvSpPr>
            <p:spPr bwMode="auto">
              <a:xfrm flipH="1">
                <a:off x="2066" y="1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7" name="Freeform 1545"/>
              <p:cNvSpPr>
                <a:spLocks/>
              </p:cNvSpPr>
              <p:nvPr/>
            </p:nvSpPr>
            <p:spPr bwMode="auto">
              <a:xfrm>
                <a:off x="2058" y="1197"/>
                <a:ext cx="8" cy="8"/>
              </a:xfrm>
              <a:custGeom>
                <a:avLst/>
                <a:gdLst>
                  <a:gd name="T0" fmla="*/ 53 w 73"/>
                  <a:gd name="T1" fmla="*/ 72 h 72"/>
                  <a:gd name="T2" fmla="*/ 63 w 73"/>
                  <a:gd name="T3" fmla="*/ 47 h 72"/>
                  <a:gd name="T4" fmla="*/ 73 w 73"/>
                  <a:gd name="T5" fmla="*/ 22 h 72"/>
                  <a:gd name="T6" fmla="*/ 19 w 73"/>
                  <a:gd name="T7" fmla="*/ 0 h 72"/>
                  <a:gd name="T8" fmla="*/ 10 w 73"/>
                  <a:gd name="T9" fmla="*/ 25 h 72"/>
                  <a:gd name="T10" fmla="*/ 0 w 73"/>
                  <a:gd name="T11" fmla="*/ 50 h 72"/>
                  <a:gd name="T12" fmla="*/ 53 w 73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2">
                    <a:moveTo>
                      <a:pt x="53" y="72"/>
                    </a:moveTo>
                    <a:lnTo>
                      <a:pt x="63" y="47"/>
                    </a:lnTo>
                    <a:lnTo>
                      <a:pt x="73" y="22"/>
                    </a:lnTo>
                    <a:lnTo>
                      <a:pt x="19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53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8" name="Freeform 1546"/>
              <p:cNvSpPr>
                <a:spLocks/>
              </p:cNvSpPr>
              <p:nvPr/>
            </p:nvSpPr>
            <p:spPr bwMode="auto">
              <a:xfrm>
                <a:off x="2058" y="1197"/>
                <a:ext cx="8" cy="8"/>
              </a:xfrm>
              <a:custGeom>
                <a:avLst/>
                <a:gdLst>
                  <a:gd name="T0" fmla="*/ 53 w 73"/>
                  <a:gd name="T1" fmla="*/ 72 h 72"/>
                  <a:gd name="T2" fmla="*/ 63 w 73"/>
                  <a:gd name="T3" fmla="*/ 47 h 72"/>
                  <a:gd name="T4" fmla="*/ 73 w 73"/>
                  <a:gd name="T5" fmla="*/ 22 h 72"/>
                  <a:gd name="T6" fmla="*/ 19 w 73"/>
                  <a:gd name="T7" fmla="*/ 0 h 72"/>
                  <a:gd name="T8" fmla="*/ 10 w 73"/>
                  <a:gd name="T9" fmla="*/ 25 h 72"/>
                  <a:gd name="T10" fmla="*/ 0 w 73"/>
                  <a:gd name="T11" fmla="*/ 50 h 72"/>
                  <a:gd name="T12" fmla="*/ 53 w 73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2">
                    <a:moveTo>
                      <a:pt x="53" y="72"/>
                    </a:moveTo>
                    <a:lnTo>
                      <a:pt x="63" y="47"/>
                    </a:lnTo>
                    <a:lnTo>
                      <a:pt x="73" y="22"/>
                    </a:lnTo>
                    <a:lnTo>
                      <a:pt x="19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53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9" name="Freeform 1547"/>
              <p:cNvSpPr>
                <a:spLocks/>
              </p:cNvSpPr>
              <p:nvPr/>
            </p:nvSpPr>
            <p:spPr bwMode="auto">
              <a:xfrm>
                <a:off x="2059" y="1197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9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0" name="Line 1548"/>
              <p:cNvSpPr>
                <a:spLocks noChangeShapeType="1"/>
              </p:cNvSpPr>
              <p:nvPr/>
            </p:nvSpPr>
            <p:spPr bwMode="auto">
              <a:xfrm>
                <a:off x="2060" y="11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1" name="Freeform 1549"/>
              <p:cNvSpPr>
                <a:spLocks/>
              </p:cNvSpPr>
              <p:nvPr/>
            </p:nvSpPr>
            <p:spPr bwMode="auto">
              <a:xfrm>
                <a:off x="2052" y="1195"/>
                <a:ext cx="8" cy="8"/>
              </a:xfrm>
              <a:custGeom>
                <a:avLst/>
                <a:gdLst>
                  <a:gd name="T0" fmla="*/ 54 w 73"/>
                  <a:gd name="T1" fmla="*/ 71 h 71"/>
                  <a:gd name="T2" fmla="*/ 64 w 73"/>
                  <a:gd name="T3" fmla="*/ 46 h 71"/>
                  <a:gd name="T4" fmla="*/ 73 w 73"/>
                  <a:gd name="T5" fmla="*/ 21 h 71"/>
                  <a:gd name="T6" fmla="*/ 20 w 73"/>
                  <a:gd name="T7" fmla="*/ 0 h 71"/>
                  <a:gd name="T8" fmla="*/ 10 w 73"/>
                  <a:gd name="T9" fmla="*/ 25 h 71"/>
                  <a:gd name="T10" fmla="*/ 0 w 73"/>
                  <a:gd name="T11" fmla="*/ 50 h 71"/>
                  <a:gd name="T12" fmla="*/ 54 w 7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1">
                    <a:moveTo>
                      <a:pt x="54" y="71"/>
                    </a:moveTo>
                    <a:lnTo>
                      <a:pt x="64" y="46"/>
                    </a:lnTo>
                    <a:lnTo>
                      <a:pt x="73" y="21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5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2" name="Freeform 1550"/>
              <p:cNvSpPr>
                <a:spLocks/>
              </p:cNvSpPr>
              <p:nvPr/>
            </p:nvSpPr>
            <p:spPr bwMode="auto">
              <a:xfrm>
                <a:off x="2052" y="1195"/>
                <a:ext cx="8" cy="8"/>
              </a:xfrm>
              <a:custGeom>
                <a:avLst/>
                <a:gdLst>
                  <a:gd name="T0" fmla="*/ 54 w 73"/>
                  <a:gd name="T1" fmla="*/ 71 h 71"/>
                  <a:gd name="T2" fmla="*/ 64 w 73"/>
                  <a:gd name="T3" fmla="*/ 46 h 71"/>
                  <a:gd name="T4" fmla="*/ 73 w 73"/>
                  <a:gd name="T5" fmla="*/ 21 h 71"/>
                  <a:gd name="T6" fmla="*/ 20 w 73"/>
                  <a:gd name="T7" fmla="*/ 0 h 71"/>
                  <a:gd name="T8" fmla="*/ 10 w 73"/>
                  <a:gd name="T9" fmla="*/ 25 h 71"/>
                  <a:gd name="T10" fmla="*/ 0 w 73"/>
                  <a:gd name="T11" fmla="*/ 50 h 71"/>
                  <a:gd name="T12" fmla="*/ 54 w 7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1">
                    <a:moveTo>
                      <a:pt x="54" y="71"/>
                    </a:moveTo>
                    <a:lnTo>
                      <a:pt x="64" y="46"/>
                    </a:lnTo>
                    <a:lnTo>
                      <a:pt x="73" y="21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5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3" name="Freeform 1551"/>
              <p:cNvSpPr>
                <a:spLocks/>
              </p:cNvSpPr>
              <p:nvPr/>
            </p:nvSpPr>
            <p:spPr bwMode="auto">
              <a:xfrm>
                <a:off x="2053" y="1195"/>
                <a:ext cx="1" cy="3"/>
              </a:xfrm>
              <a:custGeom>
                <a:avLst/>
                <a:gdLst>
                  <a:gd name="T0" fmla="*/ 0 w 10"/>
                  <a:gd name="T1" fmla="*/ 25 h 25"/>
                  <a:gd name="T2" fmla="*/ 10 w 10"/>
                  <a:gd name="T3" fmla="*/ 0 h 25"/>
                  <a:gd name="T4" fmla="*/ 9 w 10"/>
                  <a:gd name="T5" fmla="*/ 0 h 25"/>
                  <a:gd name="T6" fmla="*/ 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25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4" name="Line 1552"/>
              <p:cNvSpPr>
                <a:spLocks noChangeShapeType="1"/>
              </p:cNvSpPr>
              <p:nvPr/>
            </p:nvSpPr>
            <p:spPr bwMode="auto">
              <a:xfrm flipH="1">
                <a:off x="2054" y="1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5" name="Freeform 1553"/>
              <p:cNvSpPr>
                <a:spLocks/>
              </p:cNvSpPr>
              <p:nvPr/>
            </p:nvSpPr>
            <p:spPr bwMode="auto">
              <a:xfrm>
                <a:off x="2046" y="1193"/>
                <a:ext cx="8" cy="7"/>
              </a:xfrm>
              <a:custGeom>
                <a:avLst/>
                <a:gdLst>
                  <a:gd name="T0" fmla="*/ 55 w 73"/>
                  <a:gd name="T1" fmla="*/ 70 h 70"/>
                  <a:gd name="T2" fmla="*/ 64 w 73"/>
                  <a:gd name="T3" fmla="*/ 45 h 70"/>
                  <a:gd name="T4" fmla="*/ 73 w 73"/>
                  <a:gd name="T5" fmla="*/ 20 h 70"/>
                  <a:gd name="T6" fmla="*/ 18 w 73"/>
                  <a:gd name="T7" fmla="*/ 0 h 70"/>
                  <a:gd name="T8" fmla="*/ 9 w 73"/>
                  <a:gd name="T9" fmla="*/ 25 h 70"/>
                  <a:gd name="T10" fmla="*/ 0 w 73"/>
                  <a:gd name="T11" fmla="*/ 51 h 70"/>
                  <a:gd name="T12" fmla="*/ 55 w 73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0">
                    <a:moveTo>
                      <a:pt x="55" y="70"/>
                    </a:moveTo>
                    <a:lnTo>
                      <a:pt x="64" y="45"/>
                    </a:lnTo>
                    <a:lnTo>
                      <a:pt x="73" y="20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55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6" name="Freeform 1554"/>
              <p:cNvSpPr>
                <a:spLocks/>
              </p:cNvSpPr>
              <p:nvPr/>
            </p:nvSpPr>
            <p:spPr bwMode="auto">
              <a:xfrm>
                <a:off x="2046" y="1193"/>
                <a:ext cx="8" cy="7"/>
              </a:xfrm>
              <a:custGeom>
                <a:avLst/>
                <a:gdLst>
                  <a:gd name="T0" fmla="*/ 55 w 73"/>
                  <a:gd name="T1" fmla="*/ 70 h 70"/>
                  <a:gd name="T2" fmla="*/ 64 w 73"/>
                  <a:gd name="T3" fmla="*/ 45 h 70"/>
                  <a:gd name="T4" fmla="*/ 73 w 73"/>
                  <a:gd name="T5" fmla="*/ 20 h 70"/>
                  <a:gd name="T6" fmla="*/ 18 w 73"/>
                  <a:gd name="T7" fmla="*/ 0 h 70"/>
                  <a:gd name="T8" fmla="*/ 9 w 73"/>
                  <a:gd name="T9" fmla="*/ 25 h 70"/>
                  <a:gd name="T10" fmla="*/ 0 w 73"/>
                  <a:gd name="T11" fmla="*/ 51 h 70"/>
                  <a:gd name="T12" fmla="*/ 55 w 73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0">
                    <a:moveTo>
                      <a:pt x="55" y="70"/>
                    </a:moveTo>
                    <a:lnTo>
                      <a:pt x="64" y="45"/>
                    </a:lnTo>
                    <a:lnTo>
                      <a:pt x="73" y="20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55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7" name="Freeform 1555"/>
              <p:cNvSpPr>
                <a:spLocks/>
              </p:cNvSpPr>
              <p:nvPr/>
            </p:nvSpPr>
            <p:spPr bwMode="auto">
              <a:xfrm>
                <a:off x="2040" y="1190"/>
                <a:ext cx="8" cy="8"/>
              </a:xfrm>
              <a:custGeom>
                <a:avLst/>
                <a:gdLst>
                  <a:gd name="T0" fmla="*/ 55 w 73"/>
                  <a:gd name="T1" fmla="*/ 71 h 71"/>
                  <a:gd name="T2" fmla="*/ 64 w 73"/>
                  <a:gd name="T3" fmla="*/ 45 h 71"/>
                  <a:gd name="T4" fmla="*/ 73 w 73"/>
                  <a:gd name="T5" fmla="*/ 20 h 71"/>
                  <a:gd name="T6" fmla="*/ 18 w 73"/>
                  <a:gd name="T7" fmla="*/ 0 h 71"/>
                  <a:gd name="T8" fmla="*/ 9 w 73"/>
                  <a:gd name="T9" fmla="*/ 26 h 71"/>
                  <a:gd name="T10" fmla="*/ 0 w 73"/>
                  <a:gd name="T11" fmla="*/ 51 h 71"/>
                  <a:gd name="T12" fmla="*/ 55 w 7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1">
                    <a:moveTo>
                      <a:pt x="55" y="71"/>
                    </a:moveTo>
                    <a:lnTo>
                      <a:pt x="64" y="45"/>
                    </a:lnTo>
                    <a:lnTo>
                      <a:pt x="73" y="20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55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8" name="Freeform 1556"/>
              <p:cNvSpPr>
                <a:spLocks/>
              </p:cNvSpPr>
              <p:nvPr/>
            </p:nvSpPr>
            <p:spPr bwMode="auto">
              <a:xfrm>
                <a:off x="2040" y="1190"/>
                <a:ext cx="8" cy="8"/>
              </a:xfrm>
              <a:custGeom>
                <a:avLst/>
                <a:gdLst>
                  <a:gd name="T0" fmla="*/ 55 w 73"/>
                  <a:gd name="T1" fmla="*/ 71 h 71"/>
                  <a:gd name="T2" fmla="*/ 64 w 73"/>
                  <a:gd name="T3" fmla="*/ 45 h 71"/>
                  <a:gd name="T4" fmla="*/ 73 w 73"/>
                  <a:gd name="T5" fmla="*/ 20 h 71"/>
                  <a:gd name="T6" fmla="*/ 18 w 73"/>
                  <a:gd name="T7" fmla="*/ 0 h 71"/>
                  <a:gd name="T8" fmla="*/ 9 w 73"/>
                  <a:gd name="T9" fmla="*/ 26 h 71"/>
                  <a:gd name="T10" fmla="*/ 0 w 73"/>
                  <a:gd name="T11" fmla="*/ 51 h 71"/>
                  <a:gd name="T12" fmla="*/ 55 w 7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1">
                    <a:moveTo>
                      <a:pt x="55" y="71"/>
                    </a:moveTo>
                    <a:lnTo>
                      <a:pt x="64" y="45"/>
                    </a:lnTo>
                    <a:lnTo>
                      <a:pt x="73" y="20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55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9" name="Freeform 1557"/>
              <p:cNvSpPr>
                <a:spLocks/>
              </p:cNvSpPr>
              <p:nvPr/>
            </p:nvSpPr>
            <p:spPr bwMode="auto">
              <a:xfrm>
                <a:off x="2041" y="1190"/>
                <a:ext cx="1" cy="3"/>
              </a:xfrm>
              <a:custGeom>
                <a:avLst/>
                <a:gdLst>
                  <a:gd name="T0" fmla="*/ 0 w 9"/>
                  <a:gd name="T1" fmla="*/ 26 h 26"/>
                  <a:gd name="T2" fmla="*/ 9 w 9"/>
                  <a:gd name="T3" fmla="*/ 0 h 26"/>
                  <a:gd name="T4" fmla="*/ 9 w 9"/>
                  <a:gd name="T5" fmla="*/ 0 h 26"/>
                  <a:gd name="T6" fmla="*/ 0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0" name="Line 1558"/>
              <p:cNvSpPr>
                <a:spLocks noChangeShapeType="1"/>
              </p:cNvSpPr>
              <p:nvPr/>
            </p:nvSpPr>
            <p:spPr bwMode="auto">
              <a:xfrm>
                <a:off x="2042" y="1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1" name="Freeform 1559"/>
              <p:cNvSpPr>
                <a:spLocks/>
              </p:cNvSpPr>
              <p:nvPr/>
            </p:nvSpPr>
            <p:spPr bwMode="auto">
              <a:xfrm>
                <a:off x="2034" y="1188"/>
                <a:ext cx="8" cy="8"/>
              </a:xfrm>
              <a:custGeom>
                <a:avLst/>
                <a:gdLst>
                  <a:gd name="T0" fmla="*/ 55 w 73"/>
                  <a:gd name="T1" fmla="*/ 69 h 69"/>
                  <a:gd name="T2" fmla="*/ 64 w 73"/>
                  <a:gd name="T3" fmla="*/ 44 h 69"/>
                  <a:gd name="T4" fmla="*/ 73 w 73"/>
                  <a:gd name="T5" fmla="*/ 18 h 69"/>
                  <a:gd name="T6" fmla="*/ 17 w 73"/>
                  <a:gd name="T7" fmla="*/ 0 h 69"/>
                  <a:gd name="T8" fmla="*/ 8 w 73"/>
                  <a:gd name="T9" fmla="*/ 25 h 69"/>
                  <a:gd name="T10" fmla="*/ 0 w 73"/>
                  <a:gd name="T11" fmla="*/ 50 h 69"/>
                  <a:gd name="T12" fmla="*/ 55 w 73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69">
                    <a:moveTo>
                      <a:pt x="55" y="69"/>
                    </a:moveTo>
                    <a:lnTo>
                      <a:pt x="64" y="44"/>
                    </a:lnTo>
                    <a:lnTo>
                      <a:pt x="73" y="18"/>
                    </a:lnTo>
                    <a:lnTo>
                      <a:pt x="17" y="0"/>
                    </a:lnTo>
                    <a:lnTo>
                      <a:pt x="8" y="25"/>
                    </a:lnTo>
                    <a:lnTo>
                      <a:pt x="0" y="50"/>
                    </a:lnTo>
                    <a:lnTo>
                      <a:pt x="55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2" name="Freeform 1560"/>
              <p:cNvSpPr>
                <a:spLocks/>
              </p:cNvSpPr>
              <p:nvPr/>
            </p:nvSpPr>
            <p:spPr bwMode="auto">
              <a:xfrm>
                <a:off x="2034" y="1188"/>
                <a:ext cx="8" cy="8"/>
              </a:xfrm>
              <a:custGeom>
                <a:avLst/>
                <a:gdLst>
                  <a:gd name="T0" fmla="*/ 55 w 73"/>
                  <a:gd name="T1" fmla="*/ 69 h 69"/>
                  <a:gd name="T2" fmla="*/ 64 w 73"/>
                  <a:gd name="T3" fmla="*/ 44 h 69"/>
                  <a:gd name="T4" fmla="*/ 73 w 73"/>
                  <a:gd name="T5" fmla="*/ 18 h 69"/>
                  <a:gd name="T6" fmla="*/ 17 w 73"/>
                  <a:gd name="T7" fmla="*/ 0 h 69"/>
                  <a:gd name="T8" fmla="*/ 8 w 73"/>
                  <a:gd name="T9" fmla="*/ 25 h 69"/>
                  <a:gd name="T10" fmla="*/ 0 w 73"/>
                  <a:gd name="T11" fmla="*/ 50 h 69"/>
                  <a:gd name="T12" fmla="*/ 55 w 73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69">
                    <a:moveTo>
                      <a:pt x="55" y="69"/>
                    </a:moveTo>
                    <a:lnTo>
                      <a:pt x="64" y="44"/>
                    </a:lnTo>
                    <a:lnTo>
                      <a:pt x="73" y="18"/>
                    </a:lnTo>
                    <a:lnTo>
                      <a:pt x="17" y="0"/>
                    </a:lnTo>
                    <a:lnTo>
                      <a:pt x="8" y="25"/>
                    </a:lnTo>
                    <a:lnTo>
                      <a:pt x="0" y="50"/>
                    </a:lnTo>
                    <a:lnTo>
                      <a:pt x="55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3" name="Freeform 1561"/>
              <p:cNvSpPr>
                <a:spLocks/>
              </p:cNvSpPr>
              <p:nvPr/>
            </p:nvSpPr>
            <p:spPr bwMode="auto">
              <a:xfrm>
                <a:off x="2034" y="1191"/>
                <a:ext cx="1" cy="3"/>
              </a:xfrm>
              <a:custGeom>
                <a:avLst/>
                <a:gdLst>
                  <a:gd name="T0" fmla="*/ 8 w 8"/>
                  <a:gd name="T1" fmla="*/ 0 h 25"/>
                  <a:gd name="T2" fmla="*/ 0 w 8"/>
                  <a:gd name="T3" fmla="*/ 25 h 25"/>
                  <a:gd name="T4" fmla="*/ 0 w 8"/>
                  <a:gd name="T5" fmla="*/ 25 h 25"/>
                  <a:gd name="T6" fmla="*/ 8 w 8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4" name="Line 1562"/>
              <p:cNvSpPr>
                <a:spLocks noChangeShapeType="1"/>
              </p:cNvSpPr>
              <p:nvPr/>
            </p:nvSpPr>
            <p:spPr bwMode="auto">
              <a:xfrm>
                <a:off x="2034" y="11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5" name="Freeform 1563"/>
              <p:cNvSpPr>
                <a:spLocks/>
              </p:cNvSpPr>
              <p:nvPr/>
            </p:nvSpPr>
            <p:spPr bwMode="auto">
              <a:xfrm>
                <a:off x="2028" y="1186"/>
                <a:ext cx="8" cy="8"/>
              </a:xfrm>
              <a:custGeom>
                <a:avLst/>
                <a:gdLst>
                  <a:gd name="T0" fmla="*/ 55 w 72"/>
                  <a:gd name="T1" fmla="*/ 69 h 69"/>
                  <a:gd name="T2" fmla="*/ 63 w 72"/>
                  <a:gd name="T3" fmla="*/ 44 h 69"/>
                  <a:gd name="T4" fmla="*/ 72 w 72"/>
                  <a:gd name="T5" fmla="*/ 19 h 69"/>
                  <a:gd name="T6" fmla="*/ 17 w 72"/>
                  <a:gd name="T7" fmla="*/ 0 h 69"/>
                  <a:gd name="T8" fmla="*/ 9 w 72"/>
                  <a:gd name="T9" fmla="*/ 25 h 69"/>
                  <a:gd name="T10" fmla="*/ 0 w 72"/>
                  <a:gd name="T11" fmla="*/ 51 h 69"/>
                  <a:gd name="T12" fmla="*/ 55 w 72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69">
                    <a:moveTo>
                      <a:pt x="55" y="69"/>
                    </a:moveTo>
                    <a:lnTo>
                      <a:pt x="63" y="44"/>
                    </a:lnTo>
                    <a:lnTo>
                      <a:pt x="72" y="19"/>
                    </a:lnTo>
                    <a:lnTo>
                      <a:pt x="17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55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6" name="Freeform 1564"/>
              <p:cNvSpPr>
                <a:spLocks/>
              </p:cNvSpPr>
              <p:nvPr/>
            </p:nvSpPr>
            <p:spPr bwMode="auto">
              <a:xfrm>
                <a:off x="2028" y="1186"/>
                <a:ext cx="8" cy="8"/>
              </a:xfrm>
              <a:custGeom>
                <a:avLst/>
                <a:gdLst>
                  <a:gd name="T0" fmla="*/ 55 w 72"/>
                  <a:gd name="T1" fmla="*/ 69 h 69"/>
                  <a:gd name="T2" fmla="*/ 63 w 72"/>
                  <a:gd name="T3" fmla="*/ 44 h 69"/>
                  <a:gd name="T4" fmla="*/ 72 w 72"/>
                  <a:gd name="T5" fmla="*/ 19 h 69"/>
                  <a:gd name="T6" fmla="*/ 17 w 72"/>
                  <a:gd name="T7" fmla="*/ 0 h 69"/>
                  <a:gd name="T8" fmla="*/ 9 w 72"/>
                  <a:gd name="T9" fmla="*/ 25 h 69"/>
                  <a:gd name="T10" fmla="*/ 0 w 72"/>
                  <a:gd name="T11" fmla="*/ 51 h 69"/>
                  <a:gd name="T12" fmla="*/ 55 w 72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69">
                    <a:moveTo>
                      <a:pt x="55" y="69"/>
                    </a:moveTo>
                    <a:lnTo>
                      <a:pt x="63" y="44"/>
                    </a:lnTo>
                    <a:lnTo>
                      <a:pt x="72" y="19"/>
                    </a:lnTo>
                    <a:lnTo>
                      <a:pt x="17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55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7" name="Freeform 1565"/>
              <p:cNvSpPr>
                <a:spLocks/>
              </p:cNvSpPr>
              <p:nvPr/>
            </p:nvSpPr>
            <p:spPr bwMode="auto">
              <a:xfrm>
                <a:off x="2029" y="1186"/>
                <a:ext cx="1" cy="3"/>
              </a:xfrm>
              <a:custGeom>
                <a:avLst/>
                <a:gdLst>
                  <a:gd name="T0" fmla="*/ 0 w 8"/>
                  <a:gd name="T1" fmla="*/ 26 h 26"/>
                  <a:gd name="T2" fmla="*/ 8 w 8"/>
                  <a:gd name="T3" fmla="*/ 1 h 26"/>
                  <a:gd name="T4" fmla="*/ 7 w 8"/>
                  <a:gd name="T5" fmla="*/ 0 h 26"/>
                  <a:gd name="T6" fmla="*/ 0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0" y="26"/>
                    </a:moveTo>
                    <a:lnTo>
                      <a:pt x="8" y="1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8" name="Line 1566"/>
              <p:cNvSpPr>
                <a:spLocks noChangeShapeType="1"/>
              </p:cNvSpPr>
              <p:nvPr/>
            </p:nvSpPr>
            <p:spPr bwMode="auto">
              <a:xfrm flipH="1" flipV="1">
                <a:off x="2029" y="11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9" name="Freeform 1567"/>
              <p:cNvSpPr>
                <a:spLocks/>
              </p:cNvSpPr>
              <p:nvPr/>
            </p:nvSpPr>
            <p:spPr bwMode="auto">
              <a:xfrm>
                <a:off x="2021" y="1184"/>
                <a:ext cx="8" cy="8"/>
              </a:xfrm>
              <a:custGeom>
                <a:avLst/>
                <a:gdLst>
                  <a:gd name="T0" fmla="*/ 56 w 71"/>
                  <a:gd name="T1" fmla="*/ 69 h 69"/>
                  <a:gd name="T2" fmla="*/ 64 w 71"/>
                  <a:gd name="T3" fmla="*/ 42 h 69"/>
                  <a:gd name="T4" fmla="*/ 71 w 71"/>
                  <a:gd name="T5" fmla="*/ 16 h 69"/>
                  <a:gd name="T6" fmla="*/ 15 w 71"/>
                  <a:gd name="T7" fmla="*/ 0 h 69"/>
                  <a:gd name="T8" fmla="*/ 8 w 71"/>
                  <a:gd name="T9" fmla="*/ 26 h 69"/>
                  <a:gd name="T10" fmla="*/ 0 w 71"/>
                  <a:gd name="T11" fmla="*/ 52 h 69"/>
                  <a:gd name="T12" fmla="*/ 56 w 71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56" y="69"/>
                    </a:moveTo>
                    <a:lnTo>
                      <a:pt x="64" y="42"/>
                    </a:lnTo>
                    <a:lnTo>
                      <a:pt x="71" y="16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5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0" name="Freeform 1568"/>
              <p:cNvSpPr>
                <a:spLocks/>
              </p:cNvSpPr>
              <p:nvPr/>
            </p:nvSpPr>
            <p:spPr bwMode="auto">
              <a:xfrm>
                <a:off x="2021" y="1184"/>
                <a:ext cx="8" cy="8"/>
              </a:xfrm>
              <a:custGeom>
                <a:avLst/>
                <a:gdLst>
                  <a:gd name="T0" fmla="*/ 56 w 71"/>
                  <a:gd name="T1" fmla="*/ 69 h 69"/>
                  <a:gd name="T2" fmla="*/ 64 w 71"/>
                  <a:gd name="T3" fmla="*/ 42 h 69"/>
                  <a:gd name="T4" fmla="*/ 71 w 71"/>
                  <a:gd name="T5" fmla="*/ 16 h 69"/>
                  <a:gd name="T6" fmla="*/ 15 w 71"/>
                  <a:gd name="T7" fmla="*/ 0 h 69"/>
                  <a:gd name="T8" fmla="*/ 8 w 71"/>
                  <a:gd name="T9" fmla="*/ 26 h 69"/>
                  <a:gd name="T10" fmla="*/ 0 w 71"/>
                  <a:gd name="T11" fmla="*/ 52 h 69"/>
                  <a:gd name="T12" fmla="*/ 56 w 71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56" y="69"/>
                    </a:moveTo>
                    <a:lnTo>
                      <a:pt x="64" y="42"/>
                    </a:lnTo>
                    <a:lnTo>
                      <a:pt x="71" y="16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56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1" name="Freeform 1569"/>
              <p:cNvSpPr>
                <a:spLocks/>
              </p:cNvSpPr>
              <p:nvPr/>
            </p:nvSpPr>
            <p:spPr bwMode="auto">
              <a:xfrm>
                <a:off x="2015" y="1183"/>
                <a:ext cx="8" cy="7"/>
              </a:xfrm>
              <a:custGeom>
                <a:avLst/>
                <a:gdLst>
                  <a:gd name="T0" fmla="*/ 56 w 71"/>
                  <a:gd name="T1" fmla="*/ 69 h 69"/>
                  <a:gd name="T2" fmla="*/ 64 w 71"/>
                  <a:gd name="T3" fmla="*/ 43 h 69"/>
                  <a:gd name="T4" fmla="*/ 71 w 71"/>
                  <a:gd name="T5" fmla="*/ 17 h 69"/>
                  <a:gd name="T6" fmla="*/ 15 w 71"/>
                  <a:gd name="T7" fmla="*/ 0 h 69"/>
                  <a:gd name="T8" fmla="*/ 8 w 71"/>
                  <a:gd name="T9" fmla="*/ 26 h 69"/>
                  <a:gd name="T10" fmla="*/ 0 w 71"/>
                  <a:gd name="T11" fmla="*/ 53 h 69"/>
                  <a:gd name="T12" fmla="*/ 56 w 71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56" y="69"/>
                    </a:moveTo>
                    <a:lnTo>
                      <a:pt x="64" y="43"/>
                    </a:lnTo>
                    <a:lnTo>
                      <a:pt x="71" y="17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3"/>
                    </a:lnTo>
                    <a:lnTo>
                      <a:pt x="5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2" name="Freeform 1570"/>
              <p:cNvSpPr>
                <a:spLocks/>
              </p:cNvSpPr>
              <p:nvPr/>
            </p:nvSpPr>
            <p:spPr bwMode="auto">
              <a:xfrm>
                <a:off x="2015" y="1183"/>
                <a:ext cx="8" cy="7"/>
              </a:xfrm>
              <a:custGeom>
                <a:avLst/>
                <a:gdLst>
                  <a:gd name="T0" fmla="*/ 56 w 71"/>
                  <a:gd name="T1" fmla="*/ 69 h 69"/>
                  <a:gd name="T2" fmla="*/ 64 w 71"/>
                  <a:gd name="T3" fmla="*/ 43 h 69"/>
                  <a:gd name="T4" fmla="*/ 71 w 71"/>
                  <a:gd name="T5" fmla="*/ 17 h 69"/>
                  <a:gd name="T6" fmla="*/ 15 w 71"/>
                  <a:gd name="T7" fmla="*/ 0 h 69"/>
                  <a:gd name="T8" fmla="*/ 8 w 71"/>
                  <a:gd name="T9" fmla="*/ 26 h 69"/>
                  <a:gd name="T10" fmla="*/ 0 w 71"/>
                  <a:gd name="T11" fmla="*/ 53 h 69"/>
                  <a:gd name="T12" fmla="*/ 56 w 71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56" y="69"/>
                    </a:moveTo>
                    <a:lnTo>
                      <a:pt x="64" y="43"/>
                    </a:lnTo>
                    <a:lnTo>
                      <a:pt x="71" y="17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3"/>
                    </a:lnTo>
                    <a:lnTo>
                      <a:pt x="56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3" name="Freeform 1571"/>
              <p:cNvSpPr>
                <a:spLocks/>
              </p:cNvSpPr>
              <p:nvPr/>
            </p:nvSpPr>
            <p:spPr bwMode="auto">
              <a:xfrm>
                <a:off x="2016" y="1183"/>
                <a:ext cx="1" cy="2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6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4" name="Line 1572"/>
              <p:cNvSpPr>
                <a:spLocks noChangeShapeType="1"/>
              </p:cNvSpPr>
              <p:nvPr/>
            </p:nvSpPr>
            <p:spPr bwMode="auto">
              <a:xfrm flipH="1">
                <a:off x="2017" y="1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5" name="Freeform 1573"/>
              <p:cNvSpPr>
                <a:spLocks/>
              </p:cNvSpPr>
              <p:nvPr/>
            </p:nvSpPr>
            <p:spPr bwMode="auto">
              <a:xfrm>
                <a:off x="2009" y="1181"/>
                <a:ext cx="8" cy="7"/>
              </a:xfrm>
              <a:custGeom>
                <a:avLst/>
                <a:gdLst>
                  <a:gd name="T0" fmla="*/ 56 w 69"/>
                  <a:gd name="T1" fmla="*/ 68 h 68"/>
                  <a:gd name="T2" fmla="*/ 63 w 69"/>
                  <a:gd name="T3" fmla="*/ 41 h 68"/>
                  <a:gd name="T4" fmla="*/ 69 w 69"/>
                  <a:gd name="T5" fmla="*/ 15 h 68"/>
                  <a:gd name="T6" fmla="*/ 13 w 69"/>
                  <a:gd name="T7" fmla="*/ 0 h 68"/>
                  <a:gd name="T8" fmla="*/ 7 w 69"/>
                  <a:gd name="T9" fmla="*/ 26 h 68"/>
                  <a:gd name="T10" fmla="*/ 0 w 69"/>
                  <a:gd name="T11" fmla="*/ 52 h 68"/>
                  <a:gd name="T12" fmla="*/ 56 w 69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8">
                    <a:moveTo>
                      <a:pt x="56" y="68"/>
                    </a:moveTo>
                    <a:lnTo>
                      <a:pt x="63" y="41"/>
                    </a:lnTo>
                    <a:lnTo>
                      <a:pt x="69" y="15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2"/>
                    </a:lnTo>
                    <a:lnTo>
                      <a:pt x="56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6" name="Freeform 1574"/>
              <p:cNvSpPr>
                <a:spLocks/>
              </p:cNvSpPr>
              <p:nvPr/>
            </p:nvSpPr>
            <p:spPr bwMode="auto">
              <a:xfrm>
                <a:off x="2009" y="1181"/>
                <a:ext cx="8" cy="7"/>
              </a:xfrm>
              <a:custGeom>
                <a:avLst/>
                <a:gdLst>
                  <a:gd name="T0" fmla="*/ 56 w 69"/>
                  <a:gd name="T1" fmla="*/ 68 h 68"/>
                  <a:gd name="T2" fmla="*/ 63 w 69"/>
                  <a:gd name="T3" fmla="*/ 41 h 68"/>
                  <a:gd name="T4" fmla="*/ 69 w 69"/>
                  <a:gd name="T5" fmla="*/ 15 h 68"/>
                  <a:gd name="T6" fmla="*/ 13 w 69"/>
                  <a:gd name="T7" fmla="*/ 0 h 68"/>
                  <a:gd name="T8" fmla="*/ 7 w 69"/>
                  <a:gd name="T9" fmla="*/ 26 h 68"/>
                  <a:gd name="T10" fmla="*/ 0 w 69"/>
                  <a:gd name="T11" fmla="*/ 52 h 68"/>
                  <a:gd name="T12" fmla="*/ 56 w 69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8">
                    <a:moveTo>
                      <a:pt x="56" y="68"/>
                    </a:moveTo>
                    <a:lnTo>
                      <a:pt x="63" y="41"/>
                    </a:lnTo>
                    <a:lnTo>
                      <a:pt x="69" y="15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2"/>
                    </a:lnTo>
                    <a:lnTo>
                      <a:pt x="56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7" name="Freeform 1575"/>
              <p:cNvSpPr>
                <a:spLocks/>
              </p:cNvSpPr>
              <p:nvPr/>
            </p:nvSpPr>
            <p:spPr bwMode="auto">
              <a:xfrm>
                <a:off x="2010" y="1181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8" name="Line 1576"/>
              <p:cNvSpPr>
                <a:spLocks noChangeShapeType="1"/>
              </p:cNvSpPr>
              <p:nvPr/>
            </p:nvSpPr>
            <p:spPr bwMode="auto">
              <a:xfrm>
                <a:off x="2011" y="1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9" name="Freeform 1577"/>
              <p:cNvSpPr>
                <a:spLocks/>
              </p:cNvSpPr>
              <p:nvPr/>
            </p:nvSpPr>
            <p:spPr bwMode="auto">
              <a:xfrm>
                <a:off x="2003" y="1179"/>
                <a:ext cx="8" cy="8"/>
              </a:xfrm>
              <a:custGeom>
                <a:avLst/>
                <a:gdLst>
                  <a:gd name="T0" fmla="*/ 57 w 70"/>
                  <a:gd name="T1" fmla="*/ 68 h 68"/>
                  <a:gd name="T2" fmla="*/ 64 w 70"/>
                  <a:gd name="T3" fmla="*/ 42 h 68"/>
                  <a:gd name="T4" fmla="*/ 70 w 70"/>
                  <a:gd name="T5" fmla="*/ 16 h 68"/>
                  <a:gd name="T6" fmla="*/ 13 w 70"/>
                  <a:gd name="T7" fmla="*/ 0 h 68"/>
                  <a:gd name="T8" fmla="*/ 7 w 70"/>
                  <a:gd name="T9" fmla="*/ 27 h 68"/>
                  <a:gd name="T10" fmla="*/ 0 w 70"/>
                  <a:gd name="T11" fmla="*/ 53 h 68"/>
                  <a:gd name="T12" fmla="*/ 57 w 70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8">
                    <a:moveTo>
                      <a:pt x="57" y="68"/>
                    </a:moveTo>
                    <a:lnTo>
                      <a:pt x="64" y="42"/>
                    </a:lnTo>
                    <a:lnTo>
                      <a:pt x="70" y="16"/>
                    </a:lnTo>
                    <a:lnTo>
                      <a:pt x="13" y="0"/>
                    </a:lnTo>
                    <a:lnTo>
                      <a:pt x="7" y="27"/>
                    </a:lnTo>
                    <a:lnTo>
                      <a:pt x="0" y="53"/>
                    </a:lnTo>
                    <a:lnTo>
                      <a:pt x="57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0" name="Freeform 1578"/>
              <p:cNvSpPr>
                <a:spLocks/>
              </p:cNvSpPr>
              <p:nvPr/>
            </p:nvSpPr>
            <p:spPr bwMode="auto">
              <a:xfrm>
                <a:off x="2003" y="1179"/>
                <a:ext cx="8" cy="8"/>
              </a:xfrm>
              <a:custGeom>
                <a:avLst/>
                <a:gdLst>
                  <a:gd name="T0" fmla="*/ 57 w 70"/>
                  <a:gd name="T1" fmla="*/ 68 h 68"/>
                  <a:gd name="T2" fmla="*/ 64 w 70"/>
                  <a:gd name="T3" fmla="*/ 42 h 68"/>
                  <a:gd name="T4" fmla="*/ 70 w 70"/>
                  <a:gd name="T5" fmla="*/ 16 h 68"/>
                  <a:gd name="T6" fmla="*/ 13 w 70"/>
                  <a:gd name="T7" fmla="*/ 0 h 68"/>
                  <a:gd name="T8" fmla="*/ 7 w 70"/>
                  <a:gd name="T9" fmla="*/ 27 h 68"/>
                  <a:gd name="T10" fmla="*/ 0 w 70"/>
                  <a:gd name="T11" fmla="*/ 53 h 68"/>
                  <a:gd name="T12" fmla="*/ 57 w 70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8">
                    <a:moveTo>
                      <a:pt x="57" y="68"/>
                    </a:moveTo>
                    <a:lnTo>
                      <a:pt x="64" y="42"/>
                    </a:lnTo>
                    <a:lnTo>
                      <a:pt x="70" y="16"/>
                    </a:lnTo>
                    <a:lnTo>
                      <a:pt x="13" y="0"/>
                    </a:lnTo>
                    <a:lnTo>
                      <a:pt x="7" y="27"/>
                    </a:lnTo>
                    <a:lnTo>
                      <a:pt x="0" y="53"/>
                    </a:lnTo>
                    <a:lnTo>
                      <a:pt x="57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1" name="Freeform 1579"/>
              <p:cNvSpPr>
                <a:spLocks/>
              </p:cNvSpPr>
              <p:nvPr/>
            </p:nvSpPr>
            <p:spPr bwMode="auto">
              <a:xfrm>
                <a:off x="2004" y="1179"/>
                <a:ext cx="1" cy="3"/>
              </a:xfrm>
              <a:custGeom>
                <a:avLst/>
                <a:gdLst>
                  <a:gd name="T0" fmla="*/ 0 w 6"/>
                  <a:gd name="T1" fmla="*/ 27 h 27"/>
                  <a:gd name="T2" fmla="*/ 6 w 6"/>
                  <a:gd name="T3" fmla="*/ 0 h 27"/>
                  <a:gd name="T4" fmla="*/ 6 w 6"/>
                  <a:gd name="T5" fmla="*/ 0 h 27"/>
                  <a:gd name="T6" fmla="*/ 0 w 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2" name="Line 1580"/>
              <p:cNvSpPr>
                <a:spLocks noChangeShapeType="1"/>
              </p:cNvSpPr>
              <p:nvPr/>
            </p:nvSpPr>
            <p:spPr bwMode="auto">
              <a:xfrm>
                <a:off x="2004" y="1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3" name="Freeform 1581"/>
              <p:cNvSpPr>
                <a:spLocks/>
              </p:cNvSpPr>
              <p:nvPr/>
            </p:nvSpPr>
            <p:spPr bwMode="auto">
              <a:xfrm>
                <a:off x="1997" y="1178"/>
                <a:ext cx="7" cy="7"/>
              </a:xfrm>
              <a:custGeom>
                <a:avLst/>
                <a:gdLst>
                  <a:gd name="T0" fmla="*/ 56 w 69"/>
                  <a:gd name="T1" fmla="*/ 66 h 66"/>
                  <a:gd name="T2" fmla="*/ 63 w 69"/>
                  <a:gd name="T3" fmla="*/ 40 h 66"/>
                  <a:gd name="T4" fmla="*/ 69 w 69"/>
                  <a:gd name="T5" fmla="*/ 13 h 66"/>
                  <a:gd name="T6" fmla="*/ 13 w 69"/>
                  <a:gd name="T7" fmla="*/ 0 h 66"/>
                  <a:gd name="T8" fmla="*/ 7 w 69"/>
                  <a:gd name="T9" fmla="*/ 27 h 66"/>
                  <a:gd name="T10" fmla="*/ 0 w 69"/>
                  <a:gd name="T11" fmla="*/ 53 h 66"/>
                  <a:gd name="T12" fmla="*/ 56 w 69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6">
                    <a:moveTo>
                      <a:pt x="56" y="66"/>
                    </a:moveTo>
                    <a:lnTo>
                      <a:pt x="63" y="40"/>
                    </a:lnTo>
                    <a:lnTo>
                      <a:pt x="69" y="13"/>
                    </a:lnTo>
                    <a:lnTo>
                      <a:pt x="13" y="0"/>
                    </a:lnTo>
                    <a:lnTo>
                      <a:pt x="7" y="27"/>
                    </a:lnTo>
                    <a:lnTo>
                      <a:pt x="0" y="53"/>
                    </a:lnTo>
                    <a:lnTo>
                      <a:pt x="56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4" name="Freeform 1582"/>
              <p:cNvSpPr>
                <a:spLocks/>
              </p:cNvSpPr>
              <p:nvPr/>
            </p:nvSpPr>
            <p:spPr bwMode="auto">
              <a:xfrm>
                <a:off x="1997" y="1178"/>
                <a:ext cx="7" cy="7"/>
              </a:xfrm>
              <a:custGeom>
                <a:avLst/>
                <a:gdLst>
                  <a:gd name="T0" fmla="*/ 56 w 69"/>
                  <a:gd name="T1" fmla="*/ 66 h 66"/>
                  <a:gd name="T2" fmla="*/ 63 w 69"/>
                  <a:gd name="T3" fmla="*/ 40 h 66"/>
                  <a:gd name="T4" fmla="*/ 69 w 69"/>
                  <a:gd name="T5" fmla="*/ 13 h 66"/>
                  <a:gd name="T6" fmla="*/ 13 w 69"/>
                  <a:gd name="T7" fmla="*/ 0 h 66"/>
                  <a:gd name="T8" fmla="*/ 7 w 69"/>
                  <a:gd name="T9" fmla="*/ 27 h 66"/>
                  <a:gd name="T10" fmla="*/ 0 w 69"/>
                  <a:gd name="T11" fmla="*/ 53 h 66"/>
                  <a:gd name="T12" fmla="*/ 56 w 69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6">
                    <a:moveTo>
                      <a:pt x="56" y="66"/>
                    </a:moveTo>
                    <a:lnTo>
                      <a:pt x="63" y="40"/>
                    </a:lnTo>
                    <a:lnTo>
                      <a:pt x="69" y="13"/>
                    </a:lnTo>
                    <a:lnTo>
                      <a:pt x="13" y="0"/>
                    </a:lnTo>
                    <a:lnTo>
                      <a:pt x="7" y="27"/>
                    </a:lnTo>
                    <a:lnTo>
                      <a:pt x="0" y="53"/>
                    </a:lnTo>
                    <a:lnTo>
                      <a:pt x="56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5" name="Freeform 1583"/>
              <p:cNvSpPr>
                <a:spLocks/>
              </p:cNvSpPr>
              <p:nvPr/>
            </p:nvSpPr>
            <p:spPr bwMode="auto">
              <a:xfrm>
                <a:off x="1997" y="1178"/>
                <a:ext cx="1" cy="3"/>
              </a:xfrm>
              <a:custGeom>
                <a:avLst/>
                <a:gdLst>
                  <a:gd name="T0" fmla="*/ 0 w 6"/>
                  <a:gd name="T1" fmla="*/ 27 h 27"/>
                  <a:gd name="T2" fmla="*/ 6 w 6"/>
                  <a:gd name="T3" fmla="*/ 0 h 27"/>
                  <a:gd name="T4" fmla="*/ 6 w 6"/>
                  <a:gd name="T5" fmla="*/ 0 h 27"/>
                  <a:gd name="T6" fmla="*/ 0 w 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6" name="Line 1584"/>
              <p:cNvSpPr>
                <a:spLocks noChangeShapeType="1"/>
              </p:cNvSpPr>
              <p:nvPr/>
            </p:nvSpPr>
            <p:spPr bwMode="auto">
              <a:xfrm>
                <a:off x="1998" y="11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7" name="Freeform 1585"/>
              <p:cNvSpPr>
                <a:spLocks/>
              </p:cNvSpPr>
              <p:nvPr/>
            </p:nvSpPr>
            <p:spPr bwMode="auto">
              <a:xfrm>
                <a:off x="1990" y="1176"/>
                <a:ext cx="8" cy="8"/>
              </a:xfrm>
              <a:custGeom>
                <a:avLst/>
                <a:gdLst>
                  <a:gd name="T0" fmla="*/ 57 w 70"/>
                  <a:gd name="T1" fmla="*/ 66 h 66"/>
                  <a:gd name="T2" fmla="*/ 64 w 70"/>
                  <a:gd name="T3" fmla="*/ 40 h 66"/>
                  <a:gd name="T4" fmla="*/ 70 w 70"/>
                  <a:gd name="T5" fmla="*/ 13 h 66"/>
                  <a:gd name="T6" fmla="*/ 13 w 70"/>
                  <a:gd name="T7" fmla="*/ 0 h 66"/>
                  <a:gd name="T8" fmla="*/ 7 w 70"/>
                  <a:gd name="T9" fmla="*/ 26 h 66"/>
                  <a:gd name="T10" fmla="*/ 0 w 70"/>
                  <a:gd name="T11" fmla="*/ 53 h 66"/>
                  <a:gd name="T12" fmla="*/ 57 w 70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6">
                    <a:moveTo>
                      <a:pt x="57" y="66"/>
                    </a:moveTo>
                    <a:lnTo>
                      <a:pt x="64" y="40"/>
                    </a:lnTo>
                    <a:lnTo>
                      <a:pt x="70" y="13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57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8" name="Freeform 1586"/>
              <p:cNvSpPr>
                <a:spLocks/>
              </p:cNvSpPr>
              <p:nvPr/>
            </p:nvSpPr>
            <p:spPr bwMode="auto">
              <a:xfrm>
                <a:off x="1990" y="1176"/>
                <a:ext cx="8" cy="8"/>
              </a:xfrm>
              <a:custGeom>
                <a:avLst/>
                <a:gdLst>
                  <a:gd name="T0" fmla="*/ 57 w 70"/>
                  <a:gd name="T1" fmla="*/ 66 h 66"/>
                  <a:gd name="T2" fmla="*/ 64 w 70"/>
                  <a:gd name="T3" fmla="*/ 40 h 66"/>
                  <a:gd name="T4" fmla="*/ 70 w 70"/>
                  <a:gd name="T5" fmla="*/ 13 h 66"/>
                  <a:gd name="T6" fmla="*/ 13 w 70"/>
                  <a:gd name="T7" fmla="*/ 0 h 66"/>
                  <a:gd name="T8" fmla="*/ 7 w 70"/>
                  <a:gd name="T9" fmla="*/ 26 h 66"/>
                  <a:gd name="T10" fmla="*/ 0 w 70"/>
                  <a:gd name="T11" fmla="*/ 53 h 66"/>
                  <a:gd name="T12" fmla="*/ 57 w 70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6">
                    <a:moveTo>
                      <a:pt x="57" y="66"/>
                    </a:moveTo>
                    <a:lnTo>
                      <a:pt x="64" y="40"/>
                    </a:lnTo>
                    <a:lnTo>
                      <a:pt x="70" y="13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57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9" name="Freeform 1587"/>
              <p:cNvSpPr>
                <a:spLocks/>
              </p:cNvSpPr>
              <p:nvPr/>
            </p:nvSpPr>
            <p:spPr bwMode="auto">
              <a:xfrm>
                <a:off x="1991" y="1176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5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0" name="Line 1588"/>
              <p:cNvSpPr>
                <a:spLocks noChangeShapeType="1"/>
              </p:cNvSpPr>
              <p:nvPr/>
            </p:nvSpPr>
            <p:spPr bwMode="auto">
              <a:xfrm flipH="1">
                <a:off x="1992" y="1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1" name="Freeform 1589"/>
              <p:cNvSpPr>
                <a:spLocks/>
              </p:cNvSpPr>
              <p:nvPr/>
            </p:nvSpPr>
            <p:spPr bwMode="auto">
              <a:xfrm>
                <a:off x="1984" y="1175"/>
                <a:ext cx="8" cy="7"/>
              </a:xfrm>
              <a:custGeom>
                <a:avLst/>
                <a:gdLst>
                  <a:gd name="T0" fmla="*/ 57 w 68"/>
                  <a:gd name="T1" fmla="*/ 65 h 65"/>
                  <a:gd name="T2" fmla="*/ 63 w 68"/>
                  <a:gd name="T3" fmla="*/ 38 h 65"/>
                  <a:gd name="T4" fmla="*/ 68 w 68"/>
                  <a:gd name="T5" fmla="*/ 12 h 65"/>
                  <a:gd name="T6" fmla="*/ 11 w 68"/>
                  <a:gd name="T7" fmla="*/ 0 h 65"/>
                  <a:gd name="T8" fmla="*/ 6 w 68"/>
                  <a:gd name="T9" fmla="*/ 26 h 65"/>
                  <a:gd name="T10" fmla="*/ 0 w 68"/>
                  <a:gd name="T11" fmla="*/ 53 h 65"/>
                  <a:gd name="T12" fmla="*/ 57 w 6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57" y="65"/>
                    </a:moveTo>
                    <a:lnTo>
                      <a:pt x="63" y="38"/>
                    </a:lnTo>
                    <a:lnTo>
                      <a:pt x="68" y="12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57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2" name="Freeform 1590"/>
              <p:cNvSpPr>
                <a:spLocks/>
              </p:cNvSpPr>
              <p:nvPr/>
            </p:nvSpPr>
            <p:spPr bwMode="auto">
              <a:xfrm>
                <a:off x="1984" y="1175"/>
                <a:ext cx="8" cy="7"/>
              </a:xfrm>
              <a:custGeom>
                <a:avLst/>
                <a:gdLst>
                  <a:gd name="T0" fmla="*/ 57 w 68"/>
                  <a:gd name="T1" fmla="*/ 65 h 65"/>
                  <a:gd name="T2" fmla="*/ 63 w 68"/>
                  <a:gd name="T3" fmla="*/ 38 h 65"/>
                  <a:gd name="T4" fmla="*/ 68 w 68"/>
                  <a:gd name="T5" fmla="*/ 12 h 65"/>
                  <a:gd name="T6" fmla="*/ 11 w 68"/>
                  <a:gd name="T7" fmla="*/ 0 h 65"/>
                  <a:gd name="T8" fmla="*/ 6 w 68"/>
                  <a:gd name="T9" fmla="*/ 26 h 65"/>
                  <a:gd name="T10" fmla="*/ 0 w 68"/>
                  <a:gd name="T11" fmla="*/ 53 h 65"/>
                  <a:gd name="T12" fmla="*/ 57 w 6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57" y="65"/>
                    </a:moveTo>
                    <a:lnTo>
                      <a:pt x="63" y="38"/>
                    </a:lnTo>
                    <a:lnTo>
                      <a:pt x="68" y="12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57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3" name="Freeform 1591"/>
              <p:cNvSpPr>
                <a:spLocks/>
              </p:cNvSpPr>
              <p:nvPr/>
            </p:nvSpPr>
            <p:spPr bwMode="auto">
              <a:xfrm>
                <a:off x="1985" y="1175"/>
                <a:ext cx="1" cy="3"/>
              </a:xfrm>
              <a:custGeom>
                <a:avLst/>
                <a:gdLst>
                  <a:gd name="T0" fmla="*/ 0 w 5"/>
                  <a:gd name="T1" fmla="*/ 26 h 26"/>
                  <a:gd name="T2" fmla="*/ 5 w 5"/>
                  <a:gd name="T3" fmla="*/ 0 h 26"/>
                  <a:gd name="T4" fmla="*/ 5 w 5"/>
                  <a:gd name="T5" fmla="*/ 0 h 26"/>
                  <a:gd name="T6" fmla="*/ 0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0" y="26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4" name="Line 1592"/>
              <p:cNvSpPr>
                <a:spLocks noChangeShapeType="1"/>
              </p:cNvSpPr>
              <p:nvPr/>
            </p:nvSpPr>
            <p:spPr bwMode="auto">
              <a:xfrm>
                <a:off x="1985" y="1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5" name="Freeform 1593"/>
              <p:cNvSpPr>
                <a:spLocks/>
              </p:cNvSpPr>
              <p:nvPr/>
            </p:nvSpPr>
            <p:spPr bwMode="auto">
              <a:xfrm>
                <a:off x="1978" y="1174"/>
                <a:ext cx="7" cy="7"/>
              </a:xfrm>
              <a:custGeom>
                <a:avLst/>
                <a:gdLst>
                  <a:gd name="T0" fmla="*/ 57 w 68"/>
                  <a:gd name="T1" fmla="*/ 65 h 65"/>
                  <a:gd name="T2" fmla="*/ 63 w 68"/>
                  <a:gd name="T3" fmla="*/ 38 h 65"/>
                  <a:gd name="T4" fmla="*/ 68 w 68"/>
                  <a:gd name="T5" fmla="*/ 12 h 65"/>
                  <a:gd name="T6" fmla="*/ 11 w 68"/>
                  <a:gd name="T7" fmla="*/ 0 h 65"/>
                  <a:gd name="T8" fmla="*/ 6 w 68"/>
                  <a:gd name="T9" fmla="*/ 26 h 65"/>
                  <a:gd name="T10" fmla="*/ 0 w 68"/>
                  <a:gd name="T11" fmla="*/ 53 h 65"/>
                  <a:gd name="T12" fmla="*/ 57 w 6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57" y="65"/>
                    </a:moveTo>
                    <a:lnTo>
                      <a:pt x="63" y="38"/>
                    </a:lnTo>
                    <a:lnTo>
                      <a:pt x="68" y="12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57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6" name="Freeform 1594"/>
              <p:cNvSpPr>
                <a:spLocks/>
              </p:cNvSpPr>
              <p:nvPr/>
            </p:nvSpPr>
            <p:spPr bwMode="auto">
              <a:xfrm>
                <a:off x="1978" y="1174"/>
                <a:ext cx="7" cy="7"/>
              </a:xfrm>
              <a:custGeom>
                <a:avLst/>
                <a:gdLst>
                  <a:gd name="T0" fmla="*/ 57 w 68"/>
                  <a:gd name="T1" fmla="*/ 65 h 65"/>
                  <a:gd name="T2" fmla="*/ 63 w 68"/>
                  <a:gd name="T3" fmla="*/ 38 h 65"/>
                  <a:gd name="T4" fmla="*/ 68 w 68"/>
                  <a:gd name="T5" fmla="*/ 12 h 65"/>
                  <a:gd name="T6" fmla="*/ 11 w 68"/>
                  <a:gd name="T7" fmla="*/ 0 h 65"/>
                  <a:gd name="T8" fmla="*/ 6 w 68"/>
                  <a:gd name="T9" fmla="*/ 26 h 65"/>
                  <a:gd name="T10" fmla="*/ 0 w 68"/>
                  <a:gd name="T11" fmla="*/ 53 h 65"/>
                  <a:gd name="T12" fmla="*/ 57 w 6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57" y="65"/>
                    </a:moveTo>
                    <a:lnTo>
                      <a:pt x="63" y="38"/>
                    </a:lnTo>
                    <a:lnTo>
                      <a:pt x="68" y="12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57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7" name="Freeform 1595"/>
              <p:cNvSpPr>
                <a:spLocks/>
              </p:cNvSpPr>
              <p:nvPr/>
            </p:nvSpPr>
            <p:spPr bwMode="auto">
              <a:xfrm>
                <a:off x="1978" y="1174"/>
                <a:ext cx="1" cy="2"/>
              </a:xfrm>
              <a:custGeom>
                <a:avLst/>
                <a:gdLst>
                  <a:gd name="T0" fmla="*/ 0 w 5"/>
                  <a:gd name="T1" fmla="*/ 26 h 26"/>
                  <a:gd name="T2" fmla="*/ 5 w 5"/>
                  <a:gd name="T3" fmla="*/ 0 h 26"/>
                  <a:gd name="T4" fmla="*/ 4 w 5"/>
                  <a:gd name="T5" fmla="*/ 0 h 26"/>
                  <a:gd name="T6" fmla="*/ 0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0" y="26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8" name="Line 1596"/>
              <p:cNvSpPr>
                <a:spLocks noChangeShapeType="1"/>
              </p:cNvSpPr>
              <p:nvPr/>
            </p:nvSpPr>
            <p:spPr bwMode="auto">
              <a:xfrm flipH="1">
                <a:off x="1979" y="1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9" name="Freeform 1597"/>
              <p:cNvSpPr>
                <a:spLocks/>
              </p:cNvSpPr>
              <p:nvPr/>
            </p:nvSpPr>
            <p:spPr bwMode="auto">
              <a:xfrm>
                <a:off x="1971" y="1172"/>
                <a:ext cx="8" cy="7"/>
              </a:xfrm>
              <a:custGeom>
                <a:avLst/>
                <a:gdLst>
                  <a:gd name="T0" fmla="*/ 57 w 66"/>
                  <a:gd name="T1" fmla="*/ 63 h 63"/>
                  <a:gd name="T2" fmla="*/ 62 w 66"/>
                  <a:gd name="T3" fmla="*/ 36 h 63"/>
                  <a:gd name="T4" fmla="*/ 66 w 66"/>
                  <a:gd name="T5" fmla="*/ 10 h 63"/>
                  <a:gd name="T6" fmla="*/ 9 w 66"/>
                  <a:gd name="T7" fmla="*/ 0 h 63"/>
                  <a:gd name="T8" fmla="*/ 5 w 66"/>
                  <a:gd name="T9" fmla="*/ 27 h 63"/>
                  <a:gd name="T10" fmla="*/ 0 w 66"/>
                  <a:gd name="T11" fmla="*/ 53 h 63"/>
                  <a:gd name="T12" fmla="*/ 57 w 66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57" y="63"/>
                    </a:moveTo>
                    <a:lnTo>
                      <a:pt x="62" y="36"/>
                    </a:lnTo>
                    <a:lnTo>
                      <a:pt x="66" y="10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57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0" name="Freeform 1598"/>
              <p:cNvSpPr>
                <a:spLocks/>
              </p:cNvSpPr>
              <p:nvPr/>
            </p:nvSpPr>
            <p:spPr bwMode="auto">
              <a:xfrm>
                <a:off x="1971" y="1172"/>
                <a:ext cx="8" cy="7"/>
              </a:xfrm>
              <a:custGeom>
                <a:avLst/>
                <a:gdLst>
                  <a:gd name="T0" fmla="*/ 57 w 66"/>
                  <a:gd name="T1" fmla="*/ 63 h 63"/>
                  <a:gd name="T2" fmla="*/ 62 w 66"/>
                  <a:gd name="T3" fmla="*/ 36 h 63"/>
                  <a:gd name="T4" fmla="*/ 66 w 66"/>
                  <a:gd name="T5" fmla="*/ 10 h 63"/>
                  <a:gd name="T6" fmla="*/ 9 w 66"/>
                  <a:gd name="T7" fmla="*/ 0 h 63"/>
                  <a:gd name="T8" fmla="*/ 5 w 66"/>
                  <a:gd name="T9" fmla="*/ 27 h 63"/>
                  <a:gd name="T10" fmla="*/ 0 w 66"/>
                  <a:gd name="T11" fmla="*/ 53 h 63"/>
                  <a:gd name="T12" fmla="*/ 57 w 66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57" y="63"/>
                    </a:moveTo>
                    <a:lnTo>
                      <a:pt x="62" y="36"/>
                    </a:lnTo>
                    <a:lnTo>
                      <a:pt x="66" y="10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57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1" name="Freeform 1599"/>
              <p:cNvSpPr>
                <a:spLocks/>
              </p:cNvSpPr>
              <p:nvPr/>
            </p:nvSpPr>
            <p:spPr bwMode="auto">
              <a:xfrm>
                <a:off x="1972" y="1172"/>
                <a:ext cx="1" cy="3"/>
              </a:xfrm>
              <a:custGeom>
                <a:avLst/>
                <a:gdLst>
                  <a:gd name="T0" fmla="*/ 0 w 4"/>
                  <a:gd name="T1" fmla="*/ 27 h 27"/>
                  <a:gd name="T2" fmla="*/ 4 w 4"/>
                  <a:gd name="T3" fmla="*/ 0 h 27"/>
                  <a:gd name="T4" fmla="*/ 4 w 4"/>
                  <a:gd name="T5" fmla="*/ 0 h 27"/>
                  <a:gd name="T6" fmla="*/ 0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27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2" name="Line 1600"/>
              <p:cNvSpPr>
                <a:spLocks noChangeShapeType="1"/>
              </p:cNvSpPr>
              <p:nvPr/>
            </p:nvSpPr>
            <p:spPr bwMode="auto">
              <a:xfrm>
                <a:off x="1972" y="1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3" name="Freeform 1601"/>
              <p:cNvSpPr>
                <a:spLocks/>
              </p:cNvSpPr>
              <p:nvPr/>
            </p:nvSpPr>
            <p:spPr bwMode="auto">
              <a:xfrm>
                <a:off x="1965" y="1171"/>
                <a:ext cx="7" cy="7"/>
              </a:xfrm>
              <a:custGeom>
                <a:avLst/>
                <a:gdLst>
                  <a:gd name="T0" fmla="*/ 58 w 67"/>
                  <a:gd name="T1" fmla="*/ 63 h 63"/>
                  <a:gd name="T2" fmla="*/ 63 w 67"/>
                  <a:gd name="T3" fmla="*/ 37 h 63"/>
                  <a:gd name="T4" fmla="*/ 67 w 67"/>
                  <a:gd name="T5" fmla="*/ 10 h 63"/>
                  <a:gd name="T6" fmla="*/ 9 w 67"/>
                  <a:gd name="T7" fmla="*/ 0 h 63"/>
                  <a:gd name="T8" fmla="*/ 5 w 67"/>
                  <a:gd name="T9" fmla="*/ 27 h 63"/>
                  <a:gd name="T10" fmla="*/ 0 w 67"/>
                  <a:gd name="T11" fmla="*/ 53 h 63"/>
                  <a:gd name="T12" fmla="*/ 58 w 6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3">
                    <a:moveTo>
                      <a:pt x="58" y="63"/>
                    </a:moveTo>
                    <a:lnTo>
                      <a:pt x="63" y="37"/>
                    </a:lnTo>
                    <a:lnTo>
                      <a:pt x="67" y="10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58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4" name="Freeform 1602"/>
              <p:cNvSpPr>
                <a:spLocks/>
              </p:cNvSpPr>
              <p:nvPr/>
            </p:nvSpPr>
            <p:spPr bwMode="auto">
              <a:xfrm>
                <a:off x="1965" y="1171"/>
                <a:ext cx="7" cy="7"/>
              </a:xfrm>
              <a:custGeom>
                <a:avLst/>
                <a:gdLst>
                  <a:gd name="T0" fmla="*/ 58 w 67"/>
                  <a:gd name="T1" fmla="*/ 63 h 63"/>
                  <a:gd name="T2" fmla="*/ 63 w 67"/>
                  <a:gd name="T3" fmla="*/ 37 h 63"/>
                  <a:gd name="T4" fmla="*/ 67 w 67"/>
                  <a:gd name="T5" fmla="*/ 10 h 63"/>
                  <a:gd name="T6" fmla="*/ 9 w 67"/>
                  <a:gd name="T7" fmla="*/ 0 h 63"/>
                  <a:gd name="T8" fmla="*/ 5 w 67"/>
                  <a:gd name="T9" fmla="*/ 27 h 63"/>
                  <a:gd name="T10" fmla="*/ 0 w 67"/>
                  <a:gd name="T11" fmla="*/ 53 h 63"/>
                  <a:gd name="T12" fmla="*/ 58 w 6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3">
                    <a:moveTo>
                      <a:pt x="58" y="63"/>
                    </a:moveTo>
                    <a:lnTo>
                      <a:pt x="63" y="37"/>
                    </a:lnTo>
                    <a:lnTo>
                      <a:pt x="67" y="10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58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5" name="Freeform 1603"/>
              <p:cNvSpPr>
                <a:spLocks/>
              </p:cNvSpPr>
              <p:nvPr/>
            </p:nvSpPr>
            <p:spPr bwMode="auto">
              <a:xfrm>
                <a:off x="1966" y="1171"/>
                <a:ext cx="1" cy="3"/>
              </a:xfrm>
              <a:custGeom>
                <a:avLst/>
                <a:gdLst>
                  <a:gd name="T0" fmla="*/ 0 w 4"/>
                  <a:gd name="T1" fmla="*/ 27 h 27"/>
                  <a:gd name="T2" fmla="*/ 4 w 4"/>
                  <a:gd name="T3" fmla="*/ 0 h 27"/>
                  <a:gd name="T4" fmla="*/ 4 w 4"/>
                  <a:gd name="T5" fmla="*/ 0 h 27"/>
                  <a:gd name="T6" fmla="*/ 0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27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6" name="Line 1604"/>
              <p:cNvSpPr>
                <a:spLocks noChangeShapeType="1"/>
              </p:cNvSpPr>
              <p:nvPr/>
            </p:nvSpPr>
            <p:spPr bwMode="auto">
              <a:xfrm>
                <a:off x="1966" y="11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7" name="Freeform 1605"/>
              <p:cNvSpPr>
                <a:spLocks/>
              </p:cNvSpPr>
              <p:nvPr/>
            </p:nvSpPr>
            <p:spPr bwMode="auto">
              <a:xfrm>
                <a:off x="1959" y="1170"/>
                <a:ext cx="7" cy="7"/>
              </a:xfrm>
              <a:custGeom>
                <a:avLst/>
                <a:gdLst>
                  <a:gd name="T0" fmla="*/ 57 w 66"/>
                  <a:gd name="T1" fmla="*/ 61 h 61"/>
                  <a:gd name="T2" fmla="*/ 62 w 66"/>
                  <a:gd name="T3" fmla="*/ 35 h 61"/>
                  <a:gd name="T4" fmla="*/ 66 w 66"/>
                  <a:gd name="T5" fmla="*/ 8 h 61"/>
                  <a:gd name="T6" fmla="*/ 9 w 66"/>
                  <a:gd name="T7" fmla="*/ 0 h 61"/>
                  <a:gd name="T8" fmla="*/ 5 w 66"/>
                  <a:gd name="T9" fmla="*/ 26 h 61"/>
                  <a:gd name="T10" fmla="*/ 0 w 66"/>
                  <a:gd name="T11" fmla="*/ 52 h 61"/>
                  <a:gd name="T12" fmla="*/ 57 w 6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57" y="61"/>
                    </a:moveTo>
                    <a:lnTo>
                      <a:pt x="62" y="35"/>
                    </a:lnTo>
                    <a:lnTo>
                      <a:pt x="66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57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8" name="Freeform 1606"/>
              <p:cNvSpPr>
                <a:spLocks/>
              </p:cNvSpPr>
              <p:nvPr/>
            </p:nvSpPr>
            <p:spPr bwMode="auto">
              <a:xfrm>
                <a:off x="1959" y="1170"/>
                <a:ext cx="7" cy="7"/>
              </a:xfrm>
              <a:custGeom>
                <a:avLst/>
                <a:gdLst>
                  <a:gd name="T0" fmla="*/ 57 w 66"/>
                  <a:gd name="T1" fmla="*/ 61 h 61"/>
                  <a:gd name="T2" fmla="*/ 62 w 66"/>
                  <a:gd name="T3" fmla="*/ 35 h 61"/>
                  <a:gd name="T4" fmla="*/ 66 w 66"/>
                  <a:gd name="T5" fmla="*/ 8 h 61"/>
                  <a:gd name="T6" fmla="*/ 9 w 66"/>
                  <a:gd name="T7" fmla="*/ 0 h 61"/>
                  <a:gd name="T8" fmla="*/ 5 w 66"/>
                  <a:gd name="T9" fmla="*/ 26 h 61"/>
                  <a:gd name="T10" fmla="*/ 0 w 66"/>
                  <a:gd name="T11" fmla="*/ 52 h 61"/>
                  <a:gd name="T12" fmla="*/ 57 w 6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57" y="61"/>
                    </a:moveTo>
                    <a:lnTo>
                      <a:pt x="62" y="35"/>
                    </a:lnTo>
                    <a:lnTo>
                      <a:pt x="66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57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9" name="Freeform 1607"/>
              <p:cNvSpPr>
                <a:spLocks/>
              </p:cNvSpPr>
              <p:nvPr/>
            </p:nvSpPr>
            <p:spPr bwMode="auto">
              <a:xfrm>
                <a:off x="1959" y="1170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4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0" name="Line 1608"/>
              <p:cNvSpPr>
                <a:spLocks noChangeShapeType="1"/>
              </p:cNvSpPr>
              <p:nvPr/>
            </p:nvSpPr>
            <p:spPr bwMode="auto">
              <a:xfrm>
                <a:off x="1960" y="11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1" name="Freeform 1609"/>
              <p:cNvSpPr>
                <a:spLocks/>
              </p:cNvSpPr>
              <p:nvPr/>
            </p:nvSpPr>
            <p:spPr bwMode="auto">
              <a:xfrm>
                <a:off x="1952" y="1169"/>
                <a:ext cx="8" cy="7"/>
              </a:xfrm>
              <a:custGeom>
                <a:avLst/>
                <a:gdLst>
                  <a:gd name="T0" fmla="*/ 58 w 67"/>
                  <a:gd name="T1" fmla="*/ 61 h 61"/>
                  <a:gd name="T2" fmla="*/ 63 w 67"/>
                  <a:gd name="T3" fmla="*/ 35 h 61"/>
                  <a:gd name="T4" fmla="*/ 67 w 67"/>
                  <a:gd name="T5" fmla="*/ 9 h 61"/>
                  <a:gd name="T6" fmla="*/ 9 w 67"/>
                  <a:gd name="T7" fmla="*/ 0 h 61"/>
                  <a:gd name="T8" fmla="*/ 5 w 67"/>
                  <a:gd name="T9" fmla="*/ 26 h 61"/>
                  <a:gd name="T10" fmla="*/ 0 w 67"/>
                  <a:gd name="T11" fmla="*/ 52 h 61"/>
                  <a:gd name="T12" fmla="*/ 58 w 67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1">
                    <a:moveTo>
                      <a:pt x="58" y="61"/>
                    </a:moveTo>
                    <a:lnTo>
                      <a:pt x="63" y="35"/>
                    </a:lnTo>
                    <a:lnTo>
                      <a:pt x="67" y="9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58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2" name="Freeform 1610"/>
              <p:cNvSpPr>
                <a:spLocks/>
              </p:cNvSpPr>
              <p:nvPr/>
            </p:nvSpPr>
            <p:spPr bwMode="auto">
              <a:xfrm>
                <a:off x="1952" y="1169"/>
                <a:ext cx="8" cy="7"/>
              </a:xfrm>
              <a:custGeom>
                <a:avLst/>
                <a:gdLst>
                  <a:gd name="T0" fmla="*/ 58 w 67"/>
                  <a:gd name="T1" fmla="*/ 61 h 61"/>
                  <a:gd name="T2" fmla="*/ 63 w 67"/>
                  <a:gd name="T3" fmla="*/ 35 h 61"/>
                  <a:gd name="T4" fmla="*/ 67 w 67"/>
                  <a:gd name="T5" fmla="*/ 9 h 61"/>
                  <a:gd name="T6" fmla="*/ 9 w 67"/>
                  <a:gd name="T7" fmla="*/ 0 h 61"/>
                  <a:gd name="T8" fmla="*/ 5 w 67"/>
                  <a:gd name="T9" fmla="*/ 26 h 61"/>
                  <a:gd name="T10" fmla="*/ 0 w 67"/>
                  <a:gd name="T11" fmla="*/ 52 h 61"/>
                  <a:gd name="T12" fmla="*/ 58 w 67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1">
                    <a:moveTo>
                      <a:pt x="58" y="61"/>
                    </a:moveTo>
                    <a:lnTo>
                      <a:pt x="63" y="35"/>
                    </a:lnTo>
                    <a:lnTo>
                      <a:pt x="67" y="9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58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3" name="Freeform 1611"/>
              <p:cNvSpPr>
                <a:spLocks/>
              </p:cNvSpPr>
              <p:nvPr/>
            </p:nvSpPr>
            <p:spPr bwMode="auto">
              <a:xfrm>
                <a:off x="1953" y="1169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3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4" name="Line 1612"/>
              <p:cNvSpPr>
                <a:spLocks noChangeShapeType="1"/>
              </p:cNvSpPr>
              <p:nvPr/>
            </p:nvSpPr>
            <p:spPr bwMode="auto">
              <a:xfrm flipH="1">
                <a:off x="1953" y="11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5" name="Freeform 1613"/>
              <p:cNvSpPr>
                <a:spLocks/>
              </p:cNvSpPr>
              <p:nvPr/>
            </p:nvSpPr>
            <p:spPr bwMode="auto">
              <a:xfrm>
                <a:off x="1946" y="1169"/>
                <a:ext cx="7" cy="6"/>
              </a:xfrm>
              <a:custGeom>
                <a:avLst/>
                <a:gdLst>
                  <a:gd name="T0" fmla="*/ 58 w 65"/>
                  <a:gd name="T1" fmla="*/ 59 h 59"/>
                  <a:gd name="T2" fmla="*/ 62 w 65"/>
                  <a:gd name="T3" fmla="*/ 33 h 59"/>
                  <a:gd name="T4" fmla="*/ 65 w 65"/>
                  <a:gd name="T5" fmla="*/ 7 h 59"/>
                  <a:gd name="T6" fmla="*/ 7 w 65"/>
                  <a:gd name="T7" fmla="*/ 0 h 59"/>
                  <a:gd name="T8" fmla="*/ 4 w 65"/>
                  <a:gd name="T9" fmla="*/ 27 h 59"/>
                  <a:gd name="T10" fmla="*/ 0 w 65"/>
                  <a:gd name="T11" fmla="*/ 53 h 59"/>
                  <a:gd name="T12" fmla="*/ 58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58" y="59"/>
                    </a:moveTo>
                    <a:lnTo>
                      <a:pt x="62" y="33"/>
                    </a:lnTo>
                    <a:lnTo>
                      <a:pt x="65" y="7"/>
                    </a:lnTo>
                    <a:lnTo>
                      <a:pt x="7" y="0"/>
                    </a:lnTo>
                    <a:lnTo>
                      <a:pt x="4" y="27"/>
                    </a:lnTo>
                    <a:lnTo>
                      <a:pt x="0" y="53"/>
                    </a:lnTo>
                    <a:lnTo>
                      <a:pt x="58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6" name="Freeform 1614"/>
              <p:cNvSpPr>
                <a:spLocks/>
              </p:cNvSpPr>
              <p:nvPr/>
            </p:nvSpPr>
            <p:spPr bwMode="auto">
              <a:xfrm>
                <a:off x="1946" y="1169"/>
                <a:ext cx="7" cy="6"/>
              </a:xfrm>
              <a:custGeom>
                <a:avLst/>
                <a:gdLst>
                  <a:gd name="T0" fmla="*/ 58 w 65"/>
                  <a:gd name="T1" fmla="*/ 59 h 59"/>
                  <a:gd name="T2" fmla="*/ 62 w 65"/>
                  <a:gd name="T3" fmla="*/ 33 h 59"/>
                  <a:gd name="T4" fmla="*/ 65 w 65"/>
                  <a:gd name="T5" fmla="*/ 7 h 59"/>
                  <a:gd name="T6" fmla="*/ 7 w 65"/>
                  <a:gd name="T7" fmla="*/ 0 h 59"/>
                  <a:gd name="T8" fmla="*/ 4 w 65"/>
                  <a:gd name="T9" fmla="*/ 27 h 59"/>
                  <a:gd name="T10" fmla="*/ 0 w 65"/>
                  <a:gd name="T11" fmla="*/ 53 h 59"/>
                  <a:gd name="T12" fmla="*/ 58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58" y="59"/>
                    </a:moveTo>
                    <a:lnTo>
                      <a:pt x="62" y="33"/>
                    </a:lnTo>
                    <a:lnTo>
                      <a:pt x="65" y="7"/>
                    </a:lnTo>
                    <a:lnTo>
                      <a:pt x="7" y="0"/>
                    </a:lnTo>
                    <a:lnTo>
                      <a:pt x="4" y="27"/>
                    </a:lnTo>
                    <a:lnTo>
                      <a:pt x="0" y="53"/>
                    </a:lnTo>
                    <a:lnTo>
                      <a:pt x="58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7" name="Freeform 1615"/>
              <p:cNvSpPr>
                <a:spLocks/>
              </p:cNvSpPr>
              <p:nvPr/>
            </p:nvSpPr>
            <p:spPr bwMode="auto">
              <a:xfrm>
                <a:off x="1946" y="1172"/>
                <a:ext cx="1" cy="3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0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8" name="Line 1616"/>
              <p:cNvSpPr>
                <a:spLocks noChangeShapeType="1"/>
              </p:cNvSpPr>
              <p:nvPr/>
            </p:nvSpPr>
            <p:spPr bwMode="auto">
              <a:xfrm>
                <a:off x="1946" y="1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9" name="Freeform 1617"/>
              <p:cNvSpPr>
                <a:spLocks/>
              </p:cNvSpPr>
              <p:nvPr/>
            </p:nvSpPr>
            <p:spPr bwMode="auto">
              <a:xfrm>
                <a:off x="1940" y="1168"/>
                <a:ext cx="7" cy="7"/>
              </a:xfrm>
              <a:custGeom>
                <a:avLst/>
                <a:gdLst>
                  <a:gd name="T0" fmla="*/ 57 w 64"/>
                  <a:gd name="T1" fmla="*/ 59 h 59"/>
                  <a:gd name="T2" fmla="*/ 61 w 64"/>
                  <a:gd name="T3" fmla="*/ 33 h 59"/>
                  <a:gd name="T4" fmla="*/ 64 w 64"/>
                  <a:gd name="T5" fmla="*/ 6 h 59"/>
                  <a:gd name="T6" fmla="*/ 7 w 64"/>
                  <a:gd name="T7" fmla="*/ 0 h 59"/>
                  <a:gd name="T8" fmla="*/ 4 w 64"/>
                  <a:gd name="T9" fmla="*/ 26 h 59"/>
                  <a:gd name="T10" fmla="*/ 0 w 64"/>
                  <a:gd name="T11" fmla="*/ 52 h 59"/>
                  <a:gd name="T12" fmla="*/ 57 w 64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57" y="59"/>
                    </a:moveTo>
                    <a:lnTo>
                      <a:pt x="61" y="33"/>
                    </a:lnTo>
                    <a:lnTo>
                      <a:pt x="64" y="6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5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0" name="Freeform 1618"/>
              <p:cNvSpPr>
                <a:spLocks/>
              </p:cNvSpPr>
              <p:nvPr/>
            </p:nvSpPr>
            <p:spPr bwMode="auto">
              <a:xfrm>
                <a:off x="1940" y="1168"/>
                <a:ext cx="7" cy="7"/>
              </a:xfrm>
              <a:custGeom>
                <a:avLst/>
                <a:gdLst>
                  <a:gd name="T0" fmla="*/ 57 w 64"/>
                  <a:gd name="T1" fmla="*/ 59 h 59"/>
                  <a:gd name="T2" fmla="*/ 61 w 64"/>
                  <a:gd name="T3" fmla="*/ 33 h 59"/>
                  <a:gd name="T4" fmla="*/ 64 w 64"/>
                  <a:gd name="T5" fmla="*/ 6 h 59"/>
                  <a:gd name="T6" fmla="*/ 7 w 64"/>
                  <a:gd name="T7" fmla="*/ 0 h 59"/>
                  <a:gd name="T8" fmla="*/ 4 w 64"/>
                  <a:gd name="T9" fmla="*/ 26 h 59"/>
                  <a:gd name="T10" fmla="*/ 0 w 64"/>
                  <a:gd name="T11" fmla="*/ 52 h 59"/>
                  <a:gd name="T12" fmla="*/ 57 w 64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57" y="59"/>
                    </a:moveTo>
                    <a:lnTo>
                      <a:pt x="61" y="33"/>
                    </a:lnTo>
                    <a:lnTo>
                      <a:pt x="64" y="6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57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1" name="Freeform 1619"/>
              <p:cNvSpPr>
                <a:spLocks/>
              </p:cNvSpPr>
              <p:nvPr/>
            </p:nvSpPr>
            <p:spPr bwMode="auto">
              <a:xfrm>
                <a:off x="1940" y="1168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2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2" name="Line 1620"/>
              <p:cNvSpPr>
                <a:spLocks noChangeShapeType="1"/>
              </p:cNvSpPr>
              <p:nvPr/>
            </p:nvSpPr>
            <p:spPr bwMode="auto">
              <a:xfrm flipH="1">
                <a:off x="1940" y="11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3" name="Freeform 1621"/>
              <p:cNvSpPr>
                <a:spLocks/>
              </p:cNvSpPr>
              <p:nvPr/>
            </p:nvSpPr>
            <p:spPr bwMode="auto">
              <a:xfrm>
                <a:off x="1933" y="1167"/>
                <a:ext cx="7" cy="7"/>
              </a:xfrm>
              <a:custGeom>
                <a:avLst/>
                <a:gdLst>
                  <a:gd name="T0" fmla="*/ 58 w 63"/>
                  <a:gd name="T1" fmla="*/ 58 h 58"/>
                  <a:gd name="T2" fmla="*/ 61 w 63"/>
                  <a:gd name="T3" fmla="*/ 32 h 58"/>
                  <a:gd name="T4" fmla="*/ 63 w 63"/>
                  <a:gd name="T5" fmla="*/ 6 h 58"/>
                  <a:gd name="T6" fmla="*/ 5 w 63"/>
                  <a:gd name="T7" fmla="*/ 0 h 58"/>
                  <a:gd name="T8" fmla="*/ 2 w 63"/>
                  <a:gd name="T9" fmla="*/ 26 h 58"/>
                  <a:gd name="T10" fmla="*/ 0 w 63"/>
                  <a:gd name="T11" fmla="*/ 53 h 58"/>
                  <a:gd name="T12" fmla="*/ 58 w 63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8">
                    <a:moveTo>
                      <a:pt x="58" y="58"/>
                    </a:moveTo>
                    <a:lnTo>
                      <a:pt x="61" y="32"/>
                    </a:lnTo>
                    <a:lnTo>
                      <a:pt x="63" y="6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4" name="Freeform 1622"/>
              <p:cNvSpPr>
                <a:spLocks/>
              </p:cNvSpPr>
              <p:nvPr/>
            </p:nvSpPr>
            <p:spPr bwMode="auto">
              <a:xfrm>
                <a:off x="1933" y="1167"/>
                <a:ext cx="7" cy="7"/>
              </a:xfrm>
              <a:custGeom>
                <a:avLst/>
                <a:gdLst>
                  <a:gd name="T0" fmla="*/ 58 w 63"/>
                  <a:gd name="T1" fmla="*/ 58 h 58"/>
                  <a:gd name="T2" fmla="*/ 61 w 63"/>
                  <a:gd name="T3" fmla="*/ 32 h 58"/>
                  <a:gd name="T4" fmla="*/ 63 w 63"/>
                  <a:gd name="T5" fmla="*/ 6 h 58"/>
                  <a:gd name="T6" fmla="*/ 5 w 63"/>
                  <a:gd name="T7" fmla="*/ 0 h 58"/>
                  <a:gd name="T8" fmla="*/ 2 w 63"/>
                  <a:gd name="T9" fmla="*/ 26 h 58"/>
                  <a:gd name="T10" fmla="*/ 0 w 63"/>
                  <a:gd name="T11" fmla="*/ 53 h 58"/>
                  <a:gd name="T12" fmla="*/ 58 w 63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8">
                    <a:moveTo>
                      <a:pt x="58" y="58"/>
                    </a:moveTo>
                    <a:lnTo>
                      <a:pt x="61" y="32"/>
                    </a:lnTo>
                    <a:lnTo>
                      <a:pt x="63" y="6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58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5" name="Freeform 1623"/>
              <p:cNvSpPr>
                <a:spLocks/>
              </p:cNvSpPr>
              <p:nvPr/>
            </p:nvSpPr>
            <p:spPr bwMode="auto">
              <a:xfrm>
                <a:off x="1933" y="1167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3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6" name="Line 1624"/>
              <p:cNvSpPr>
                <a:spLocks noChangeShapeType="1"/>
              </p:cNvSpPr>
              <p:nvPr/>
            </p:nvSpPr>
            <p:spPr bwMode="auto">
              <a:xfrm>
                <a:off x="1934" y="11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7" name="Freeform 1625"/>
              <p:cNvSpPr>
                <a:spLocks/>
              </p:cNvSpPr>
              <p:nvPr/>
            </p:nvSpPr>
            <p:spPr bwMode="auto">
              <a:xfrm>
                <a:off x="1927" y="1167"/>
                <a:ext cx="7" cy="6"/>
              </a:xfrm>
              <a:custGeom>
                <a:avLst/>
                <a:gdLst>
                  <a:gd name="T0" fmla="*/ 58 w 63"/>
                  <a:gd name="T1" fmla="*/ 57 h 57"/>
                  <a:gd name="T2" fmla="*/ 60 w 63"/>
                  <a:gd name="T3" fmla="*/ 30 h 57"/>
                  <a:gd name="T4" fmla="*/ 63 w 63"/>
                  <a:gd name="T5" fmla="*/ 4 h 57"/>
                  <a:gd name="T6" fmla="*/ 5 w 63"/>
                  <a:gd name="T7" fmla="*/ 0 h 57"/>
                  <a:gd name="T8" fmla="*/ 2 w 63"/>
                  <a:gd name="T9" fmla="*/ 26 h 57"/>
                  <a:gd name="T10" fmla="*/ 0 w 63"/>
                  <a:gd name="T11" fmla="*/ 52 h 57"/>
                  <a:gd name="T12" fmla="*/ 58 w 6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7">
                    <a:moveTo>
                      <a:pt x="58" y="57"/>
                    </a:moveTo>
                    <a:lnTo>
                      <a:pt x="60" y="30"/>
                    </a:lnTo>
                    <a:lnTo>
                      <a:pt x="63" y="4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58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8" name="Freeform 1626"/>
              <p:cNvSpPr>
                <a:spLocks/>
              </p:cNvSpPr>
              <p:nvPr/>
            </p:nvSpPr>
            <p:spPr bwMode="auto">
              <a:xfrm>
                <a:off x="1927" y="1167"/>
                <a:ext cx="7" cy="6"/>
              </a:xfrm>
              <a:custGeom>
                <a:avLst/>
                <a:gdLst>
                  <a:gd name="T0" fmla="*/ 58 w 63"/>
                  <a:gd name="T1" fmla="*/ 57 h 57"/>
                  <a:gd name="T2" fmla="*/ 60 w 63"/>
                  <a:gd name="T3" fmla="*/ 30 h 57"/>
                  <a:gd name="T4" fmla="*/ 63 w 63"/>
                  <a:gd name="T5" fmla="*/ 4 h 57"/>
                  <a:gd name="T6" fmla="*/ 5 w 63"/>
                  <a:gd name="T7" fmla="*/ 0 h 57"/>
                  <a:gd name="T8" fmla="*/ 2 w 63"/>
                  <a:gd name="T9" fmla="*/ 26 h 57"/>
                  <a:gd name="T10" fmla="*/ 0 w 63"/>
                  <a:gd name="T11" fmla="*/ 52 h 57"/>
                  <a:gd name="T12" fmla="*/ 58 w 6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7">
                    <a:moveTo>
                      <a:pt x="58" y="57"/>
                    </a:moveTo>
                    <a:lnTo>
                      <a:pt x="60" y="30"/>
                    </a:lnTo>
                    <a:lnTo>
                      <a:pt x="63" y="4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58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299" name="Group 1627"/>
            <p:cNvGrpSpPr>
              <a:grpSpLocks/>
            </p:cNvGrpSpPr>
            <p:nvPr/>
          </p:nvGrpSpPr>
          <p:grpSpPr bwMode="auto">
            <a:xfrm>
              <a:off x="1612" y="1166"/>
              <a:ext cx="316" cy="105"/>
              <a:chOff x="1612" y="1166"/>
              <a:chExt cx="316" cy="105"/>
            </a:xfrm>
          </p:grpSpPr>
          <p:sp>
            <p:nvSpPr>
              <p:cNvPr id="30300" name="Freeform 1628"/>
              <p:cNvSpPr>
                <a:spLocks/>
              </p:cNvSpPr>
              <p:nvPr/>
            </p:nvSpPr>
            <p:spPr bwMode="auto">
              <a:xfrm>
                <a:off x="1927" y="1167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3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1" name="Line 1629"/>
              <p:cNvSpPr>
                <a:spLocks noChangeShapeType="1"/>
              </p:cNvSpPr>
              <p:nvPr/>
            </p:nvSpPr>
            <p:spPr bwMode="auto">
              <a:xfrm>
                <a:off x="1927" y="11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2" name="Freeform 1630"/>
              <p:cNvSpPr>
                <a:spLocks/>
              </p:cNvSpPr>
              <p:nvPr/>
            </p:nvSpPr>
            <p:spPr bwMode="auto">
              <a:xfrm>
                <a:off x="1920" y="1166"/>
                <a:ext cx="7" cy="7"/>
              </a:xfrm>
              <a:custGeom>
                <a:avLst/>
                <a:gdLst>
                  <a:gd name="T0" fmla="*/ 58 w 63"/>
                  <a:gd name="T1" fmla="*/ 57 h 57"/>
                  <a:gd name="T2" fmla="*/ 60 w 63"/>
                  <a:gd name="T3" fmla="*/ 31 h 57"/>
                  <a:gd name="T4" fmla="*/ 63 w 63"/>
                  <a:gd name="T5" fmla="*/ 5 h 57"/>
                  <a:gd name="T6" fmla="*/ 4 w 63"/>
                  <a:gd name="T7" fmla="*/ 0 h 57"/>
                  <a:gd name="T8" fmla="*/ 2 w 63"/>
                  <a:gd name="T9" fmla="*/ 27 h 57"/>
                  <a:gd name="T10" fmla="*/ 0 w 63"/>
                  <a:gd name="T11" fmla="*/ 53 h 57"/>
                  <a:gd name="T12" fmla="*/ 58 w 6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7">
                    <a:moveTo>
                      <a:pt x="58" y="57"/>
                    </a:moveTo>
                    <a:lnTo>
                      <a:pt x="60" y="31"/>
                    </a:lnTo>
                    <a:lnTo>
                      <a:pt x="63" y="5"/>
                    </a:lnTo>
                    <a:lnTo>
                      <a:pt x="4" y="0"/>
                    </a:lnTo>
                    <a:lnTo>
                      <a:pt x="2" y="27"/>
                    </a:lnTo>
                    <a:lnTo>
                      <a:pt x="0" y="53"/>
                    </a:lnTo>
                    <a:lnTo>
                      <a:pt x="58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3" name="Freeform 1631"/>
              <p:cNvSpPr>
                <a:spLocks/>
              </p:cNvSpPr>
              <p:nvPr/>
            </p:nvSpPr>
            <p:spPr bwMode="auto">
              <a:xfrm>
                <a:off x="1920" y="1166"/>
                <a:ext cx="7" cy="7"/>
              </a:xfrm>
              <a:custGeom>
                <a:avLst/>
                <a:gdLst>
                  <a:gd name="T0" fmla="*/ 58 w 63"/>
                  <a:gd name="T1" fmla="*/ 57 h 57"/>
                  <a:gd name="T2" fmla="*/ 60 w 63"/>
                  <a:gd name="T3" fmla="*/ 31 h 57"/>
                  <a:gd name="T4" fmla="*/ 63 w 63"/>
                  <a:gd name="T5" fmla="*/ 5 h 57"/>
                  <a:gd name="T6" fmla="*/ 4 w 63"/>
                  <a:gd name="T7" fmla="*/ 0 h 57"/>
                  <a:gd name="T8" fmla="*/ 2 w 63"/>
                  <a:gd name="T9" fmla="*/ 27 h 57"/>
                  <a:gd name="T10" fmla="*/ 0 w 63"/>
                  <a:gd name="T11" fmla="*/ 53 h 57"/>
                  <a:gd name="T12" fmla="*/ 58 w 6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7">
                    <a:moveTo>
                      <a:pt x="58" y="57"/>
                    </a:moveTo>
                    <a:lnTo>
                      <a:pt x="60" y="31"/>
                    </a:lnTo>
                    <a:lnTo>
                      <a:pt x="63" y="5"/>
                    </a:lnTo>
                    <a:lnTo>
                      <a:pt x="4" y="0"/>
                    </a:lnTo>
                    <a:lnTo>
                      <a:pt x="2" y="27"/>
                    </a:lnTo>
                    <a:lnTo>
                      <a:pt x="0" y="53"/>
                    </a:lnTo>
                    <a:lnTo>
                      <a:pt x="58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4" name="Freeform 1632"/>
              <p:cNvSpPr>
                <a:spLocks/>
              </p:cNvSpPr>
              <p:nvPr/>
            </p:nvSpPr>
            <p:spPr bwMode="auto">
              <a:xfrm>
                <a:off x="1921" y="1166"/>
                <a:ext cx="1" cy="3"/>
              </a:xfrm>
              <a:custGeom>
                <a:avLst/>
                <a:gdLst>
                  <a:gd name="T0" fmla="*/ 0 w 2"/>
                  <a:gd name="T1" fmla="*/ 27 h 27"/>
                  <a:gd name="T2" fmla="*/ 2 w 2"/>
                  <a:gd name="T3" fmla="*/ 0 h 27"/>
                  <a:gd name="T4" fmla="*/ 1 w 2"/>
                  <a:gd name="T5" fmla="*/ 0 h 27"/>
                  <a:gd name="T6" fmla="*/ 0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0" y="27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5" name="Line 1633"/>
              <p:cNvSpPr>
                <a:spLocks noChangeShapeType="1"/>
              </p:cNvSpPr>
              <p:nvPr/>
            </p:nvSpPr>
            <p:spPr bwMode="auto">
              <a:xfrm flipH="1">
                <a:off x="1921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6" name="Freeform 1634"/>
              <p:cNvSpPr>
                <a:spLocks/>
              </p:cNvSpPr>
              <p:nvPr/>
            </p:nvSpPr>
            <p:spPr bwMode="auto">
              <a:xfrm>
                <a:off x="1914" y="1166"/>
                <a:ext cx="7" cy="6"/>
              </a:xfrm>
              <a:custGeom>
                <a:avLst/>
                <a:gdLst>
                  <a:gd name="T0" fmla="*/ 58 w 60"/>
                  <a:gd name="T1" fmla="*/ 55 h 55"/>
                  <a:gd name="T2" fmla="*/ 59 w 60"/>
                  <a:gd name="T3" fmla="*/ 29 h 55"/>
                  <a:gd name="T4" fmla="*/ 60 w 60"/>
                  <a:gd name="T5" fmla="*/ 2 h 55"/>
                  <a:gd name="T6" fmla="*/ 2 w 60"/>
                  <a:gd name="T7" fmla="*/ 0 h 55"/>
                  <a:gd name="T8" fmla="*/ 1 w 60"/>
                  <a:gd name="T9" fmla="*/ 27 h 55"/>
                  <a:gd name="T10" fmla="*/ 0 w 60"/>
                  <a:gd name="T11" fmla="*/ 53 h 55"/>
                  <a:gd name="T12" fmla="*/ 58 w 6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58" y="55"/>
                    </a:moveTo>
                    <a:lnTo>
                      <a:pt x="59" y="29"/>
                    </a:lnTo>
                    <a:lnTo>
                      <a:pt x="60" y="2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58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7" name="Freeform 1635"/>
              <p:cNvSpPr>
                <a:spLocks/>
              </p:cNvSpPr>
              <p:nvPr/>
            </p:nvSpPr>
            <p:spPr bwMode="auto">
              <a:xfrm>
                <a:off x="1914" y="1166"/>
                <a:ext cx="7" cy="6"/>
              </a:xfrm>
              <a:custGeom>
                <a:avLst/>
                <a:gdLst>
                  <a:gd name="T0" fmla="*/ 58 w 60"/>
                  <a:gd name="T1" fmla="*/ 55 h 55"/>
                  <a:gd name="T2" fmla="*/ 59 w 60"/>
                  <a:gd name="T3" fmla="*/ 29 h 55"/>
                  <a:gd name="T4" fmla="*/ 60 w 60"/>
                  <a:gd name="T5" fmla="*/ 2 h 55"/>
                  <a:gd name="T6" fmla="*/ 2 w 60"/>
                  <a:gd name="T7" fmla="*/ 0 h 55"/>
                  <a:gd name="T8" fmla="*/ 1 w 60"/>
                  <a:gd name="T9" fmla="*/ 27 h 55"/>
                  <a:gd name="T10" fmla="*/ 0 w 60"/>
                  <a:gd name="T11" fmla="*/ 53 h 55"/>
                  <a:gd name="T12" fmla="*/ 58 w 6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58" y="55"/>
                    </a:moveTo>
                    <a:lnTo>
                      <a:pt x="59" y="29"/>
                    </a:lnTo>
                    <a:lnTo>
                      <a:pt x="60" y="2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58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8" name="Freeform 1636"/>
              <p:cNvSpPr>
                <a:spLocks/>
              </p:cNvSpPr>
              <p:nvPr/>
            </p:nvSpPr>
            <p:spPr bwMode="auto">
              <a:xfrm>
                <a:off x="1914" y="1166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0 h 27"/>
                  <a:gd name="T4" fmla="*/ 1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9" name="Line 1637"/>
              <p:cNvSpPr>
                <a:spLocks noChangeShapeType="1"/>
              </p:cNvSpPr>
              <p:nvPr/>
            </p:nvSpPr>
            <p:spPr bwMode="auto">
              <a:xfrm>
                <a:off x="1914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0" name="Freeform 1638"/>
              <p:cNvSpPr>
                <a:spLocks/>
              </p:cNvSpPr>
              <p:nvPr/>
            </p:nvSpPr>
            <p:spPr bwMode="auto">
              <a:xfrm>
                <a:off x="1907" y="1166"/>
                <a:ext cx="7" cy="6"/>
              </a:xfrm>
              <a:custGeom>
                <a:avLst/>
                <a:gdLst>
                  <a:gd name="T0" fmla="*/ 59 w 61"/>
                  <a:gd name="T1" fmla="*/ 55 h 55"/>
                  <a:gd name="T2" fmla="*/ 60 w 61"/>
                  <a:gd name="T3" fmla="*/ 29 h 55"/>
                  <a:gd name="T4" fmla="*/ 61 w 61"/>
                  <a:gd name="T5" fmla="*/ 2 h 55"/>
                  <a:gd name="T6" fmla="*/ 2 w 61"/>
                  <a:gd name="T7" fmla="*/ 0 h 55"/>
                  <a:gd name="T8" fmla="*/ 1 w 61"/>
                  <a:gd name="T9" fmla="*/ 26 h 55"/>
                  <a:gd name="T10" fmla="*/ 0 w 61"/>
                  <a:gd name="T11" fmla="*/ 53 h 55"/>
                  <a:gd name="T12" fmla="*/ 59 w 61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59" y="55"/>
                    </a:moveTo>
                    <a:lnTo>
                      <a:pt x="60" y="29"/>
                    </a:lnTo>
                    <a:lnTo>
                      <a:pt x="61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3"/>
                    </a:lnTo>
                    <a:lnTo>
                      <a:pt x="59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" name="Freeform 1639"/>
              <p:cNvSpPr>
                <a:spLocks/>
              </p:cNvSpPr>
              <p:nvPr/>
            </p:nvSpPr>
            <p:spPr bwMode="auto">
              <a:xfrm>
                <a:off x="1907" y="1166"/>
                <a:ext cx="7" cy="6"/>
              </a:xfrm>
              <a:custGeom>
                <a:avLst/>
                <a:gdLst>
                  <a:gd name="T0" fmla="*/ 59 w 61"/>
                  <a:gd name="T1" fmla="*/ 55 h 55"/>
                  <a:gd name="T2" fmla="*/ 60 w 61"/>
                  <a:gd name="T3" fmla="*/ 29 h 55"/>
                  <a:gd name="T4" fmla="*/ 61 w 61"/>
                  <a:gd name="T5" fmla="*/ 2 h 55"/>
                  <a:gd name="T6" fmla="*/ 2 w 61"/>
                  <a:gd name="T7" fmla="*/ 0 h 55"/>
                  <a:gd name="T8" fmla="*/ 1 w 61"/>
                  <a:gd name="T9" fmla="*/ 26 h 55"/>
                  <a:gd name="T10" fmla="*/ 0 w 61"/>
                  <a:gd name="T11" fmla="*/ 53 h 55"/>
                  <a:gd name="T12" fmla="*/ 59 w 61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59" y="55"/>
                    </a:moveTo>
                    <a:lnTo>
                      <a:pt x="60" y="29"/>
                    </a:lnTo>
                    <a:lnTo>
                      <a:pt x="61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3"/>
                    </a:lnTo>
                    <a:lnTo>
                      <a:pt x="5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2" name="Freeform 1640"/>
              <p:cNvSpPr>
                <a:spLocks/>
              </p:cNvSpPr>
              <p:nvPr/>
            </p:nvSpPr>
            <p:spPr bwMode="auto">
              <a:xfrm>
                <a:off x="1907" y="1169"/>
                <a:ext cx="1" cy="3"/>
              </a:xfrm>
              <a:custGeom>
                <a:avLst/>
                <a:gdLst>
                  <a:gd name="T0" fmla="*/ 1 w 1"/>
                  <a:gd name="T1" fmla="*/ 0 h 27"/>
                  <a:gd name="T2" fmla="*/ 0 w 1"/>
                  <a:gd name="T3" fmla="*/ 27 h 27"/>
                  <a:gd name="T4" fmla="*/ 0 w 1"/>
                  <a:gd name="T5" fmla="*/ 27 h 27"/>
                  <a:gd name="T6" fmla="*/ 1 w 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3" name="Line 1641"/>
              <p:cNvSpPr>
                <a:spLocks noChangeShapeType="1"/>
              </p:cNvSpPr>
              <p:nvPr/>
            </p:nvSpPr>
            <p:spPr bwMode="auto">
              <a:xfrm>
                <a:off x="1907" y="1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4" name="Freeform 1642"/>
              <p:cNvSpPr>
                <a:spLocks/>
              </p:cNvSpPr>
              <p:nvPr/>
            </p:nvSpPr>
            <p:spPr bwMode="auto">
              <a:xfrm>
                <a:off x="1901" y="1166"/>
                <a:ext cx="7" cy="6"/>
              </a:xfrm>
              <a:custGeom>
                <a:avLst/>
                <a:gdLst>
                  <a:gd name="T0" fmla="*/ 58 w 60"/>
                  <a:gd name="T1" fmla="*/ 55 h 55"/>
                  <a:gd name="T2" fmla="*/ 59 w 60"/>
                  <a:gd name="T3" fmla="*/ 28 h 55"/>
                  <a:gd name="T4" fmla="*/ 60 w 60"/>
                  <a:gd name="T5" fmla="*/ 2 h 55"/>
                  <a:gd name="T6" fmla="*/ 2 w 60"/>
                  <a:gd name="T7" fmla="*/ 0 h 55"/>
                  <a:gd name="T8" fmla="*/ 1 w 60"/>
                  <a:gd name="T9" fmla="*/ 26 h 55"/>
                  <a:gd name="T10" fmla="*/ 0 w 60"/>
                  <a:gd name="T11" fmla="*/ 52 h 55"/>
                  <a:gd name="T12" fmla="*/ 58 w 6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58" y="55"/>
                    </a:moveTo>
                    <a:lnTo>
                      <a:pt x="59" y="28"/>
                    </a:lnTo>
                    <a:lnTo>
                      <a:pt x="60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58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5" name="Freeform 1643"/>
              <p:cNvSpPr>
                <a:spLocks/>
              </p:cNvSpPr>
              <p:nvPr/>
            </p:nvSpPr>
            <p:spPr bwMode="auto">
              <a:xfrm>
                <a:off x="1901" y="1166"/>
                <a:ext cx="7" cy="6"/>
              </a:xfrm>
              <a:custGeom>
                <a:avLst/>
                <a:gdLst>
                  <a:gd name="T0" fmla="*/ 58 w 60"/>
                  <a:gd name="T1" fmla="*/ 55 h 55"/>
                  <a:gd name="T2" fmla="*/ 59 w 60"/>
                  <a:gd name="T3" fmla="*/ 28 h 55"/>
                  <a:gd name="T4" fmla="*/ 60 w 60"/>
                  <a:gd name="T5" fmla="*/ 2 h 55"/>
                  <a:gd name="T6" fmla="*/ 2 w 60"/>
                  <a:gd name="T7" fmla="*/ 0 h 55"/>
                  <a:gd name="T8" fmla="*/ 1 w 60"/>
                  <a:gd name="T9" fmla="*/ 26 h 55"/>
                  <a:gd name="T10" fmla="*/ 0 w 60"/>
                  <a:gd name="T11" fmla="*/ 52 h 55"/>
                  <a:gd name="T12" fmla="*/ 58 w 6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58" y="55"/>
                    </a:moveTo>
                    <a:lnTo>
                      <a:pt x="59" y="28"/>
                    </a:lnTo>
                    <a:lnTo>
                      <a:pt x="60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58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6" name="Freeform 1644"/>
              <p:cNvSpPr>
                <a:spLocks/>
              </p:cNvSpPr>
              <p:nvPr/>
            </p:nvSpPr>
            <p:spPr bwMode="auto">
              <a:xfrm>
                <a:off x="1901" y="1166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1 h 27"/>
                  <a:gd name="T4" fmla="*/ 0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7" name="Line 1645"/>
              <p:cNvSpPr>
                <a:spLocks noChangeShapeType="1"/>
              </p:cNvSpPr>
              <p:nvPr/>
            </p:nvSpPr>
            <p:spPr bwMode="auto">
              <a:xfrm flipH="1" flipV="1">
                <a:off x="1901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8" name="Freeform 1646"/>
              <p:cNvSpPr>
                <a:spLocks/>
              </p:cNvSpPr>
              <p:nvPr/>
            </p:nvSpPr>
            <p:spPr bwMode="auto">
              <a:xfrm>
                <a:off x="1895" y="1166"/>
                <a:ext cx="6" cy="5"/>
              </a:xfrm>
              <a:custGeom>
                <a:avLst/>
                <a:gdLst>
                  <a:gd name="T0" fmla="*/ 58 w 58"/>
                  <a:gd name="T1" fmla="*/ 53 h 53"/>
                  <a:gd name="T2" fmla="*/ 58 w 58"/>
                  <a:gd name="T3" fmla="*/ 27 h 53"/>
                  <a:gd name="T4" fmla="*/ 58 w 58"/>
                  <a:gd name="T5" fmla="*/ 0 h 53"/>
                  <a:gd name="T6" fmla="*/ 0 w 58"/>
                  <a:gd name="T7" fmla="*/ 0 h 53"/>
                  <a:gd name="T8" fmla="*/ 0 w 58"/>
                  <a:gd name="T9" fmla="*/ 27 h 53"/>
                  <a:gd name="T10" fmla="*/ 0 w 58"/>
                  <a:gd name="T11" fmla="*/ 53 h 53"/>
                  <a:gd name="T12" fmla="*/ 58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lnTo>
                      <a:pt x="58" y="27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5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9" name="Freeform 1647"/>
              <p:cNvSpPr>
                <a:spLocks/>
              </p:cNvSpPr>
              <p:nvPr/>
            </p:nvSpPr>
            <p:spPr bwMode="auto">
              <a:xfrm>
                <a:off x="1895" y="1166"/>
                <a:ext cx="6" cy="5"/>
              </a:xfrm>
              <a:custGeom>
                <a:avLst/>
                <a:gdLst>
                  <a:gd name="T0" fmla="*/ 58 w 58"/>
                  <a:gd name="T1" fmla="*/ 53 h 53"/>
                  <a:gd name="T2" fmla="*/ 58 w 58"/>
                  <a:gd name="T3" fmla="*/ 27 h 53"/>
                  <a:gd name="T4" fmla="*/ 58 w 58"/>
                  <a:gd name="T5" fmla="*/ 0 h 53"/>
                  <a:gd name="T6" fmla="*/ 0 w 58"/>
                  <a:gd name="T7" fmla="*/ 0 h 53"/>
                  <a:gd name="T8" fmla="*/ 0 w 58"/>
                  <a:gd name="T9" fmla="*/ 27 h 53"/>
                  <a:gd name="T10" fmla="*/ 0 w 58"/>
                  <a:gd name="T11" fmla="*/ 53 h 53"/>
                  <a:gd name="T12" fmla="*/ 58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lnTo>
                      <a:pt x="58" y="27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5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0" name="Freeform 1648"/>
              <p:cNvSpPr>
                <a:spLocks/>
              </p:cNvSpPr>
              <p:nvPr/>
            </p:nvSpPr>
            <p:spPr bwMode="auto">
              <a:xfrm>
                <a:off x="1888" y="1166"/>
                <a:ext cx="7" cy="5"/>
              </a:xfrm>
              <a:custGeom>
                <a:avLst/>
                <a:gdLst>
                  <a:gd name="T0" fmla="*/ 58 w 58"/>
                  <a:gd name="T1" fmla="*/ 53 h 53"/>
                  <a:gd name="T2" fmla="*/ 58 w 58"/>
                  <a:gd name="T3" fmla="*/ 27 h 53"/>
                  <a:gd name="T4" fmla="*/ 58 w 58"/>
                  <a:gd name="T5" fmla="*/ 0 h 53"/>
                  <a:gd name="T6" fmla="*/ 0 w 58"/>
                  <a:gd name="T7" fmla="*/ 0 h 53"/>
                  <a:gd name="T8" fmla="*/ 0 w 58"/>
                  <a:gd name="T9" fmla="*/ 27 h 53"/>
                  <a:gd name="T10" fmla="*/ 0 w 58"/>
                  <a:gd name="T11" fmla="*/ 53 h 53"/>
                  <a:gd name="T12" fmla="*/ 58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lnTo>
                      <a:pt x="58" y="27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5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1" name="Freeform 1649"/>
              <p:cNvSpPr>
                <a:spLocks/>
              </p:cNvSpPr>
              <p:nvPr/>
            </p:nvSpPr>
            <p:spPr bwMode="auto">
              <a:xfrm>
                <a:off x="1888" y="1166"/>
                <a:ext cx="7" cy="5"/>
              </a:xfrm>
              <a:custGeom>
                <a:avLst/>
                <a:gdLst>
                  <a:gd name="T0" fmla="*/ 58 w 58"/>
                  <a:gd name="T1" fmla="*/ 53 h 53"/>
                  <a:gd name="T2" fmla="*/ 58 w 58"/>
                  <a:gd name="T3" fmla="*/ 27 h 53"/>
                  <a:gd name="T4" fmla="*/ 58 w 58"/>
                  <a:gd name="T5" fmla="*/ 0 h 53"/>
                  <a:gd name="T6" fmla="*/ 0 w 58"/>
                  <a:gd name="T7" fmla="*/ 0 h 53"/>
                  <a:gd name="T8" fmla="*/ 0 w 58"/>
                  <a:gd name="T9" fmla="*/ 27 h 53"/>
                  <a:gd name="T10" fmla="*/ 0 w 58"/>
                  <a:gd name="T11" fmla="*/ 53 h 53"/>
                  <a:gd name="T12" fmla="*/ 58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lnTo>
                      <a:pt x="58" y="27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5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2" name="Freeform 1650"/>
              <p:cNvSpPr>
                <a:spLocks/>
              </p:cNvSpPr>
              <p:nvPr/>
            </p:nvSpPr>
            <p:spPr bwMode="auto">
              <a:xfrm>
                <a:off x="1888" y="1166"/>
                <a:ext cx="1" cy="3"/>
              </a:xfrm>
              <a:custGeom>
                <a:avLst/>
                <a:gdLst>
                  <a:gd name="T0" fmla="*/ 1 w 1"/>
                  <a:gd name="T1" fmla="*/ 27 h 27"/>
                  <a:gd name="T2" fmla="*/ 1 w 1"/>
                  <a:gd name="T3" fmla="*/ 0 h 27"/>
                  <a:gd name="T4" fmla="*/ 0 w 1"/>
                  <a:gd name="T5" fmla="*/ 1 h 27"/>
                  <a:gd name="T6" fmla="*/ 1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27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3" name="Line 1651"/>
              <p:cNvSpPr>
                <a:spLocks noChangeShapeType="1"/>
              </p:cNvSpPr>
              <p:nvPr/>
            </p:nvSpPr>
            <p:spPr bwMode="auto">
              <a:xfrm flipH="1">
                <a:off x="1888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4" name="Freeform 1652"/>
              <p:cNvSpPr>
                <a:spLocks/>
              </p:cNvSpPr>
              <p:nvPr/>
            </p:nvSpPr>
            <p:spPr bwMode="auto">
              <a:xfrm>
                <a:off x="1882" y="1166"/>
                <a:ext cx="6" cy="6"/>
              </a:xfrm>
              <a:custGeom>
                <a:avLst/>
                <a:gdLst>
                  <a:gd name="T0" fmla="*/ 61 w 61"/>
                  <a:gd name="T1" fmla="*/ 52 h 55"/>
                  <a:gd name="T2" fmla="*/ 60 w 61"/>
                  <a:gd name="T3" fmla="*/ 26 h 55"/>
                  <a:gd name="T4" fmla="*/ 59 w 61"/>
                  <a:gd name="T5" fmla="*/ 0 h 55"/>
                  <a:gd name="T6" fmla="*/ 0 w 61"/>
                  <a:gd name="T7" fmla="*/ 2 h 55"/>
                  <a:gd name="T8" fmla="*/ 1 w 61"/>
                  <a:gd name="T9" fmla="*/ 28 h 55"/>
                  <a:gd name="T10" fmla="*/ 3 w 61"/>
                  <a:gd name="T11" fmla="*/ 55 h 55"/>
                  <a:gd name="T12" fmla="*/ 61 w 61"/>
                  <a:gd name="T13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61" y="52"/>
                    </a:moveTo>
                    <a:lnTo>
                      <a:pt x="60" y="26"/>
                    </a:lnTo>
                    <a:lnTo>
                      <a:pt x="59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3" y="55"/>
                    </a:lnTo>
                    <a:lnTo>
                      <a:pt x="61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5" name="Freeform 1653"/>
              <p:cNvSpPr>
                <a:spLocks/>
              </p:cNvSpPr>
              <p:nvPr/>
            </p:nvSpPr>
            <p:spPr bwMode="auto">
              <a:xfrm>
                <a:off x="1882" y="1166"/>
                <a:ext cx="6" cy="6"/>
              </a:xfrm>
              <a:custGeom>
                <a:avLst/>
                <a:gdLst>
                  <a:gd name="T0" fmla="*/ 61 w 61"/>
                  <a:gd name="T1" fmla="*/ 52 h 55"/>
                  <a:gd name="T2" fmla="*/ 60 w 61"/>
                  <a:gd name="T3" fmla="*/ 26 h 55"/>
                  <a:gd name="T4" fmla="*/ 59 w 61"/>
                  <a:gd name="T5" fmla="*/ 0 h 55"/>
                  <a:gd name="T6" fmla="*/ 0 w 61"/>
                  <a:gd name="T7" fmla="*/ 2 h 55"/>
                  <a:gd name="T8" fmla="*/ 1 w 61"/>
                  <a:gd name="T9" fmla="*/ 28 h 55"/>
                  <a:gd name="T10" fmla="*/ 3 w 61"/>
                  <a:gd name="T11" fmla="*/ 55 h 55"/>
                  <a:gd name="T12" fmla="*/ 61 w 61"/>
                  <a:gd name="T13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61" y="52"/>
                    </a:moveTo>
                    <a:lnTo>
                      <a:pt x="60" y="26"/>
                    </a:lnTo>
                    <a:lnTo>
                      <a:pt x="59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3" y="55"/>
                    </a:lnTo>
                    <a:lnTo>
                      <a:pt x="61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6" name="Freeform 1654"/>
              <p:cNvSpPr>
                <a:spLocks/>
              </p:cNvSpPr>
              <p:nvPr/>
            </p:nvSpPr>
            <p:spPr bwMode="auto">
              <a:xfrm>
                <a:off x="1882" y="1166"/>
                <a:ext cx="1" cy="3"/>
              </a:xfrm>
              <a:custGeom>
                <a:avLst/>
                <a:gdLst>
                  <a:gd name="T0" fmla="*/ 1 w 1"/>
                  <a:gd name="T1" fmla="*/ 26 h 26"/>
                  <a:gd name="T2" fmla="*/ 0 w 1"/>
                  <a:gd name="T3" fmla="*/ 0 h 26"/>
                  <a:gd name="T4" fmla="*/ 0 w 1"/>
                  <a:gd name="T5" fmla="*/ 0 h 26"/>
                  <a:gd name="T6" fmla="*/ 1 w 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7" name="Line 1655"/>
              <p:cNvSpPr>
                <a:spLocks noChangeShapeType="1"/>
              </p:cNvSpPr>
              <p:nvPr/>
            </p:nvSpPr>
            <p:spPr bwMode="auto">
              <a:xfrm>
                <a:off x="1882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8" name="Freeform 1656"/>
              <p:cNvSpPr>
                <a:spLocks/>
              </p:cNvSpPr>
              <p:nvPr/>
            </p:nvSpPr>
            <p:spPr bwMode="auto">
              <a:xfrm>
                <a:off x="1875" y="1166"/>
                <a:ext cx="7" cy="6"/>
              </a:xfrm>
              <a:custGeom>
                <a:avLst/>
                <a:gdLst>
                  <a:gd name="T0" fmla="*/ 61 w 61"/>
                  <a:gd name="T1" fmla="*/ 53 h 55"/>
                  <a:gd name="T2" fmla="*/ 59 w 61"/>
                  <a:gd name="T3" fmla="*/ 26 h 55"/>
                  <a:gd name="T4" fmla="*/ 58 w 61"/>
                  <a:gd name="T5" fmla="*/ 0 h 55"/>
                  <a:gd name="T6" fmla="*/ 0 w 61"/>
                  <a:gd name="T7" fmla="*/ 2 h 55"/>
                  <a:gd name="T8" fmla="*/ 1 w 61"/>
                  <a:gd name="T9" fmla="*/ 29 h 55"/>
                  <a:gd name="T10" fmla="*/ 2 w 61"/>
                  <a:gd name="T11" fmla="*/ 55 h 55"/>
                  <a:gd name="T12" fmla="*/ 61 w 61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61" y="53"/>
                    </a:moveTo>
                    <a:lnTo>
                      <a:pt x="59" y="26"/>
                    </a:lnTo>
                    <a:lnTo>
                      <a:pt x="58" y="0"/>
                    </a:lnTo>
                    <a:lnTo>
                      <a:pt x="0" y="2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61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9" name="Freeform 1657"/>
              <p:cNvSpPr>
                <a:spLocks/>
              </p:cNvSpPr>
              <p:nvPr/>
            </p:nvSpPr>
            <p:spPr bwMode="auto">
              <a:xfrm>
                <a:off x="1875" y="1166"/>
                <a:ext cx="7" cy="6"/>
              </a:xfrm>
              <a:custGeom>
                <a:avLst/>
                <a:gdLst>
                  <a:gd name="T0" fmla="*/ 61 w 61"/>
                  <a:gd name="T1" fmla="*/ 53 h 55"/>
                  <a:gd name="T2" fmla="*/ 59 w 61"/>
                  <a:gd name="T3" fmla="*/ 26 h 55"/>
                  <a:gd name="T4" fmla="*/ 58 w 61"/>
                  <a:gd name="T5" fmla="*/ 0 h 55"/>
                  <a:gd name="T6" fmla="*/ 0 w 61"/>
                  <a:gd name="T7" fmla="*/ 2 h 55"/>
                  <a:gd name="T8" fmla="*/ 1 w 61"/>
                  <a:gd name="T9" fmla="*/ 29 h 55"/>
                  <a:gd name="T10" fmla="*/ 2 w 61"/>
                  <a:gd name="T11" fmla="*/ 55 h 55"/>
                  <a:gd name="T12" fmla="*/ 61 w 61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61" y="53"/>
                    </a:moveTo>
                    <a:lnTo>
                      <a:pt x="59" y="26"/>
                    </a:lnTo>
                    <a:lnTo>
                      <a:pt x="58" y="0"/>
                    </a:lnTo>
                    <a:lnTo>
                      <a:pt x="0" y="2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61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0" name="Freeform 1658"/>
              <p:cNvSpPr>
                <a:spLocks/>
              </p:cNvSpPr>
              <p:nvPr/>
            </p:nvSpPr>
            <p:spPr bwMode="auto">
              <a:xfrm>
                <a:off x="1875" y="1166"/>
                <a:ext cx="1" cy="3"/>
              </a:xfrm>
              <a:custGeom>
                <a:avLst/>
                <a:gdLst>
                  <a:gd name="T0" fmla="*/ 1 w 1"/>
                  <a:gd name="T1" fmla="*/ 27 h 27"/>
                  <a:gd name="T2" fmla="*/ 0 w 1"/>
                  <a:gd name="T3" fmla="*/ 0 h 27"/>
                  <a:gd name="T4" fmla="*/ 0 w 1"/>
                  <a:gd name="T5" fmla="*/ 0 h 27"/>
                  <a:gd name="T6" fmla="*/ 1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1" name="Line 1659"/>
              <p:cNvSpPr>
                <a:spLocks noChangeShapeType="1"/>
              </p:cNvSpPr>
              <p:nvPr/>
            </p:nvSpPr>
            <p:spPr bwMode="auto">
              <a:xfrm>
                <a:off x="1875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2" name="Freeform 1660"/>
              <p:cNvSpPr>
                <a:spLocks/>
              </p:cNvSpPr>
              <p:nvPr/>
            </p:nvSpPr>
            <p:spPr bwMode="auto">
              <a:xfrm>
                <a:off x="1869" y="1166"/>
                <a:ext cx="6" cy="6"/>
              </a:xfrm>
              <a:custGeom>
                <a:avLst/>
                <a:gdLst>
                  <a:gd name="T0" fmla="*/ 60 w 60"/>
                  <a:gd name="T1" fmla="*/ 53 h 55"/>
                  <a:gd name="T2" fmla="*/ 59 w 60"/>
                  <a:gd name="T3" fmla="*/ 27 h 55"/>
                  <a:gd name="T4" fmla="*/ 58 w 60"/>
                  <a:gd name="T5" fmla="*/ 0 h 55"/>
                  <a:gd name="T6" fmla="*/ 0 w 60"/>
                  <a:gd name="T7" fmla="*/ 2 h 55"/>
                  <a:gd name="T8" fmla="*/ 1 w 60"/>
                  <a:gd name="T9" fmla="*/ 29 h 55"/>
                  <a:gd name="T10" fmla="*/ 2 w 60"/>
                  <a:gd name="T11" fmla="*/ 55 h 55"/>
                  <a:gd name="T12" fmla="*/ 60 w 60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60" y="53"/>
                    </a:moveTo>
                    <a:lnTo>
                      <a:pt x="59" y="27"/>
                    </a:lnTo>
                    <a:lnTo>
                      <a:pt x="58" y="0"/>
                    </a:lnTo>
                    <a:lnTo>
                      <a:pt x="0" y="2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6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3" name="Freeform 1661"/>
              <p:cNvSpPr>
                <a:spLocks/>
              </p:cNvSpPr>
              <p:nvPr/>
            </p:nvSpPr>
            <p:spPr bwMode="auto">
              <a:xfrm>
                <a:off x="1869" y="1166"/>
                <a:ext cx="6" cy="6"/>
              </a:xfrm>
              <a:custGeom>
                <a:avLst/>
                <a:gdLst>
                  <a:gd name="T0" fmla="*/ 60 w 60"/>
                  <a:gd name="T1" fmla="*/ 53 h 55"/>
                  <a:gd name="T2" fmla="*/ 59 w 60"/>
                  <a:gd name="T3" fmla="*/ 27 h 55"/>
                  <a:gd name="T4" fmla="*/ 58 w 60"/>
                  <a:gd name="T5" fmla="*/ 0 h 55"/>
                  <a:gd name="T6" fmla="*/ 0 w 60"/>
                  <a:gd name="T7" fmla="*/ 2 h 55"/>
                  <a:gd name="T8" fmla="*/ 1 w 60"/>
                  <a:gd name="T9" fmla="*/ 29 h 55"/>
                  <a:gd name="T10" fmla="*/ 2 w 60"/>
                  <a:gd name="T11" fmla="*/ 55 h 55"/>
                  <a:gd name="T12" fmla="*/ 60 w 60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5">
                    <a:moveTo>
                      <a:pt x="60" y="53"/>
                    </a:moveTo>
                    <a:lnTo>
                      <a:pt x="59" y="27"/>
                    </a:lnTo>
                    <a:lnTo>
                      <a:pt x="58" y="0"/>
                    </a:lnTo>
                    <a:lnTo>
                      <a:pt x="0" y="2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6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4" name="Freeform 1662"/>
              <p:cNvSpPr>
                <a:spLocks/>
              </p:cNvSpPr>
              <p:nvPr/>
            </p:nvSpPr>
            <p:spPr bwMode="auto">
              <a:xfrm>
                <a:off x="1869" y="1166"/>
                <a:ext cx="1" cy="3"/>
              </a:xfrm>
              <a:custGeom>
                <a:avLst/>
                <a:gdLst>
                  <a:gd name="T0" fmla="*/ 2 w 2"/>
                  <a:gd name="T1" fmla="*/ 27 h 27"/>
                  <a:gd name="T2" fmla="*/ 1 w 2"/>
                  <a:gd name="T3" fmla="*/ 0 h 27"/>
                  <a:gd name="T4" fmla="*/ 0 w 2"/>
                  <a:gd name="T5" fmla="*/ 0 h 27"/>
                  <a:gd name="T6" fmla="*/ 2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2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5" name="Line 1663"/>
              <p:cNvSpPr>
                <a:spLocks noChangeShapeType="1"/>
              </p:cNvSpPr>
              <p:nvPr/>
            </p:nvSpPr>
            <p:spPr bwMode="auto">
              <a:xfrm flipH="1">
                <a:off x="1869" y="1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6" name="Freeform 1664"/>
              <p:cNvSpPr>
                <a:spLocks/>
              </p:cNvSpPr>
              <p:nvPr/>
            </p:nvSpPr>
            <p:spPr bwMode="auto">
              <a:xfrm>
                <a:off x="1862" y="1166"/>
                <a:ext cx="7" cy="7"/>
              </a:xfrm>
              <a:custGeom>
                <a:avLst/>
                <a:gdLst>
                  <a:gd name="T0" fmla="*/ 62 w 62"/>
                  <a:gd name="T1" fmla="*/ 53 h 57"/>
                  <a:gd name="T2" fmla="*/ 60 w 62"/>
                  <a:gd name="T3" fmla="*/ 27 h 57"/>
                  <a:gd name="T4" fmla="*/ 58 w 62"/>
                  <a:gd name="T5" fmla="*/ 0 h 57"/>
                  <a:gd name="T6" fmla="*/ 0 w 62"/>
                  <a:gd name="T7" fmla="*/ 5 h 57"/>
                  <a:gd name="T8" fmla="*/ 2 w 62"/>
                  <a:gd name="T9" fmla="*/ 31 h 57"/>
                  <a:gd name="T10" fmla="*/ 4 w 62"/>
                  <a:gd name="T11" fmla="*/ 57 h 57"/>
                  <a:gd name="T12" fmla="*/ 62 w 62"/>
                  <a:gd name="T13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7">
                    <a:moveTo>
                      <a:pt x="62" y="53"/>
                    </a:moveTo>
                    <a:lnTo>
                      <a:pt x="60" y="27"/>
                    </a:lnTo>
                    <a:lnTo>
                      <a:pt x="58" y="0"/>
                    </a:lnTo>
                    <a:lnTo>
                      <a:pt x="0" y="5"/>
                    </a:lnTo>
                    <a:lnTo>
                      <a:pt x="2" y="31"/>
                    </a:lnTo>
                    <a:lnTo>
                      <a:pt x="4" y="57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7" name="Freeform 1665"/>
              <p:cNvSpPr>
                <a:spLocks/>
              </p:cNvSpPr>
              <p:nvPr/>
            </p:nvSpPr>
            <p:spPr bwMode="auto">
              <a:xfrm>
                <a:off x="1862" y="1166"/>
                <a:ext cx="7" cy="7"/>
              </a:xfrm>
              <a:custGeom>
                <a:avLst/>
                <a:gdLst>
                  <a:gd name="T0" fmla="*/ 62 w 62"/>
                  <a:gd name="T1" fmla="*/ 53 h 57"/>
                  <a:gd name="T2" fmla="*/ 60 w 62"/>
                  <a:gd name="T3" fmla="*/ 27 h 57"/>
                  <a:gd name="T4" fmla="*/ 58 w 62"/>
                  <a:gd name="T5" fmla="*/ 0 h 57"/>
                  <a:gd name="T6" fmla="*/ 0 w 62"/>
                  <a:gd name="T7" fmla="*/ 5 h 57"/>
                  <a:gd name="T8" fmla="*/ 2 w 62"/>
                  <a:gd name="T9" fmla="*/ 31 h 57"/>
                  <a:gd name="T10" fmla="*/ 4 w 62"/>
                  <a:gd name="T11" fmla="*/ 57 h 57"/>
                  <a:gd name="T12" fmla="*/ 62 w 62"/>
                  <a:gd name="T13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7">
                    <a:moveTo>
                      <a:pt x="62" y="53"/>
                    </a:moveTo>
                    <a:lnTo>
                      <a:pt x="60" y="27"/>
                    </a:lnTo>
                    <a:lnTo>
                      <a:pt x="58" y="0"/>
                    </a:lnTo>
                    <a:lnTo>
                      <a:pt x="0" y="5"/>
                    </a:lnTo>
                    <a:lnTo>
                      <a:pt x="2" y="31"/>
                    </a:lnTo>
                    <a:lnTo>
                      <a:pt x="4" y="57"/>
                    </a:lnTo>
                    <a:lnTo>
                      <a:pt x="6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8" name="Freeform 1666"/>
              <p:cNvSpPr>
                <a:spLocks/>
              </p:cNvSpPr>
              <p:nvPr/>
            </p:nvSpPr>
            <p:spPr bwMode="auto">
              <a:xfrm>
                <a:off x="1862" y="1167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39" name="Line 1667"/>
              <p:cNvSpPr>
                <a:spLocks noChangeShapeType="1"/>
              </p:cNvSpPr>
              <p:nvPr/>
            </p:nvSpPr>
            <p:spPr bwMode="auto">
              <a:xfrm>
                <a:off x="1862" y="11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0" name="Freeform 1668"/>
              <p:cNvSpPr>
                <a:spLocks/>
              </p:cNvSpPr>
              <p:nvPr/>
            </p:nvSpPr>
            <p:spPr bwMode="auto">
              <a:xfrm>
                <a:off x="1856" y="1167"/>
                <a:ext cx="7" cy="6"/>
              </a:xfrm>
              <a:custGeom>
                <a:avLst/>
                <a:gdLst>
                  <a:gd name="T0" fmla="*/ 62 w 62"/>
                  <a:gd name="T1" fmla="*/ 52 h 57"/>
                  <a:gd name="T2" fmla="*/ 60 w 62"/>
                  <a:gd name="T3" fmla="*/ 26 h 57"/>
                  <a:gd name="T4" fmla="*/ 58 w 62"/>
                  <a:gd name="T5" fmla="*/ 0 h 57"/>
                  <a:gd name="T6" fmla="*/ 0 w 62"/>
                  <a:gd name="T7" fmla="*/ 4 h 57"/>
                  <a:gd name="T8" fmla="*/ 2 w 62"/>
                  <a:gd name="T9" fmla="*/ 30 h 57"/>
                  <a:gd name="T10" fmla="*/ 4 w 62"/>
                  <a:gd name="T11" fmla="*/ 57 h 57"/>
                  <a:gd name="T12" fmla="*/ 62 w 6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7">
                    <a:moveTo>
                      <a:pt x="62" y="52"/>
                    </a:moveTo>
                    <a:lnTo>
                      <a:pt x="60" y="26"/>
                    </a:lnTo>
                    <a:lnTo>
                      <a:pt x="58" y="0"/>
                    </a:lnTo>
                    <a:lnTo>
                      <a:pt x="0" y="4"/>
                    </a:lnTo>
                    <a:lnTo>
                      <a:pt x="2" y="30"/>
                    </a:lnTo>
                    <a:lnTo>
                      <a:pt x="4" y="57"/>
                    </a:lnTo>
                    <a:lnTo>
                      <a:pt x="6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1" name="Freeform 1669"/>
              <p:cNvSpPr>
                <a:spLocks/>
              </p:cNvSpPr>
              <p:nvPr/>
            </p:nvSpPr>
            <p:spPr bwMode="auto">
              <a:xfrm>
                <a:off x="1856" y="1167"/>
                <a:ext cx="7" cy="6"/>
              </a:xfrm>
              <a:custGeom>
                <a:avLst/>
                <a:gdLst>
                  <a:gd name="T0" fmla="*/ 62 w 62"/>
                  <a:gd name="T1" fmla="*/ 52 h 57"/>
                  <a:gd name="T2" fmla="*/ 60 w 62"/>
                  <a:gd name="T3" fmla="*/ 26 h 57"/>
                  <a:gd name="T4" fmla="*/ 58 w 62"/>
                  <a:gd name="T5" fmla="*/ 0 h 57"/>
                  <a:gd name="T6" fmla="*/ 0 w 62"/>
                  <a:gd name="T7" fmla="*/ 4 h 57"/>
                  <a:gd name="T8" fmla="*/ 2 w 62"/>
                  <a:gd name="T9" fmla="*/ 30 h 57"/>
                  <a:gd name="T10" fmla="*/ 4 w 62"/>
                  <a:gd name="T11" fmla="*/ 57 h 57"/>
                  <a:gd name="T12" fmla="*/ 62 w 6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7">
                    <a:moveTo>
                      <a:pt x="62" y="52"/>
                    </a:moveTo>
                    <a:lnTo>
                      <a:pt x="60" y="26"/>
                    </a:lnTo>
                    <a:lnTo>
                      <a:pt x="58" y="0"/>
                    </a:lnTo>
                    <a:lnTo>
                      <a:pt x="0" y="4"/>
                    </a:lnTo>
                    <a:lnTo>
                      <a:pt x="2" y="30"/>
                    </a:lnTo>
                    <a:lnTo>
                      <a:pt x="4" y="57"/>
                    </a:lnTo>
                    <a:lnTo>
                      <a:pt x="6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2" name="Freeform 1670"/>
              <p:cNvSpPr>
                <a:spLocks/>
              </p:cNvSpPr>
              <p:nvPr/>
            </p:nvSpPr>
            <p:spPr bwMode="auto">
              <a:xfrm>
                <a:off x="1856" y="1167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3" name="Line 1671"/>
              <p:cNvSpPr>
                <a:spLocks noChangeShapeType="1"/>
              </p:cNvSpPr>
              <p:nvPr/>
            </p:nvSpPr>
            <p:spPr bwMode="auto">
              <a:xfrm>
                <a:off x="1856" y="11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4" name="Freeform 1672"/>
              <p:cNvSpPr>
                <a:spLocks/>
              </p:cNvSpPr>
              <p:nvPr/>
            </p:nvSpPr>
            <p:spPr bwMode="auto">
              <a:xfrm>
                <a:off x="1849" y="1167"/>
                <a:ext cx="7" cy="7"/>
              </a:xfrm>
              <a:custGeom>
                <a:avLst/>
                <a:gdLst>
                  <a:gd name="T0" fmla="*/ 62 w 62"/>
                  <a:gd name="T1" fmla="*/ 53 h 58"/>
                  <a:gd name="T2" fmla="*/ 60 w 62"/>
                  <a:gd name="T3" fmla="*/ 26 h 58"/>
                  <a:gd name="T4" fmla="*/ 58 w 62"/>
                  <a:gd name="T5" fmla="*/ 0 h 58"/>
                  <a:gd name="T6" fmla="*/ 0 w 62"/>
                  <a:gd name="T7" fmla="*/ 6 h 58"/>
                  <a:gd name="T8" fmla="*/ 2 w 62"/>
                  <a:gd name="T9" fmla="*/ 32 h 58"/>
                  <a:gd name="T10" fmla="*/ 4 w 62"/>
                  <a:gd name="T11" fmla="*/ 58 h 58"/>
                  <a:gd name="T12" fmla="*/ 62 w 62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8">
                    <a:moveTo>
                      <a:pt x="62" y="53"/>
                    </a:moveTo>
                    <a:lnTo>
                      <a:pt x="60" y="26"/>
                    </a:lnTo>
                    <a:lnTo>
                      <a:pt x="58" y="0"/>
                    </a:lnTo>
                    <a:lnTo>
                      <a:pt x="0" y="6"/>
                    </a:lnTo>
                    <a:lnTo>
                      <a:pt x="2" y="32"/>
                    </a:lnTo>
                    <a:lnTo>
                      <a:pt x="4" y="58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5" name="Freeform 1673"/>
              <p:cNvSpPr>
                <a:spLocks/>
              </p:cNvSpPr>
              <p:nvPr/>
            </p:nvSpPr>
            <p:spPr bwMode="auto">
              <a:xfrm>
                <a:off x="1849" y="1167"/>
                <a:ext cx="7" cy="7"/>
              </a:xfrm>
              <a:custGeom>
                <a:avLst/>
                <a:gdLst>
                  <a:gd name="T0" fmla="*/ 62 w 62"/>
                  <a:gd name="T1" fmla="*/ 53 h 58"/>
                  <a:gd name="T2" fmla="*/ 60 w 62"/>
                  <a:gd name="T3" fmla="*/ 26 h 58"/>
                  <a:gd name="T4" fmla="*/ 58 w 62"/>
                  <a:gd name="T5" fmla="*/ 0 h 58"/>
                  <a:gd name="T6" fmla="*/ 0 w 62"/>
                  <a:gd name="T7" fmla="*/ 6 h 58"/>
                  <a:gd name="T8" fmla="*/ 2 w 62"/>
                  <a:gd name="T9" fmla="*/ 32 h 58"/>
                  <a:gd name="T10" fmla="*/ 4 w 62"/>
                  <a:gd name="T11" fmla="*/ 58 h 58"/>
                  <a:gd name="T12" fmla="*/ 62 w 62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8">
                    <a:moveTo>
                      <a:pt x="62" y="53"/>
                    </a:moveTo>
                    <a:lnTo>
                      <a:pt x="60" y="26"/>
                    </a:lnTo>
                    <a:lnTo>
                      <a:pt x="58" y="0"/>
                    </a:lnTo>
                    <a:lnTo>
                      <a:pt x="0" y="6"/>
                    </a:lnTo>
                    <a:lnTo>
                      <a:pt x="2" y="32"/>
                    </a:lnTo>
                    <a:lnTo>
                      <a:pt x="4" y="58"/>
                    </a:lnTo>
                    <a:lnTo>
                      <a:pt x="6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6" name="Freeform 1674"/>
              <p:cNvSpPr>
                <a:spLocks/>
              </p:cNvSpPr>
              <p:nvPr/>
            </p:nvSpPr>
            <p:spPr bwMode="auto">
              <a:xfrm>
                <a:off x="1849" y="1168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1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7" name="Line 1675"/>
              <p:cNvSpPr>
                <a:spLocks noChangeShapeType="1"/>
              </p:cNvSpPr>
              <p:nvPr/>
            </p:nvSpPr>
            <p:spPr bwMode="auto">
              <a:xfrm flipH="1">
                <a:off x="1849" y="11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8" name="Freeform 1676"/>
              <p:cNvSpPr>
                <a:spLocks/>
              </p:cNvSpPr>
              <p:nvPr/>
            </p:nvSpPr>
            <p:spPr bwMode="auto">
              <a:xfrm>
                <a:off x="1843" y="1168"/>
                <a:ext cx="7" cy="7"/>
              </a:xfrm>
              <a:custGeom>
                <a:avLst/>
                <a:gdLst>
                  <a:gd name="T0" fmla="*/ 64 w 64"/>
                  <a:gd name="T1" fmla="*/ 52 h 59"/>
                  <a:gd name="T2" fmla="*/ 61 w 64"/>
                  <a:gd name="T3" fmla="*/ 26 h 59"/>
                  <a:gd name="T4" fmla="*/ 58 w 64"/>
                  <a:gd name="T5" fmla="*/ 0 h 59"/>
                  <a:gd name="T6" fmla="*/ 0 w 64"/>
                  <a:gd name="T7" fmla="*/ 6 h 59"/>
                  <a:gd name="T8" fmla="*/ 3 w 64"/>
                  <a:gd name="T9" fmla="*/ 33 h 59"/>
                  <a:gd name="T10" fmla="*/ 6 w 64"/>
                  <a:gd name="T11" fmla="*/ 59 h 59"/>
                  <a:gd name="T12" fmla="*/ 64 w 64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64" y="52"/>
                    </a:moveTo>
                    <a:lnTo>
                      <a:pt x="61" y="26"/>
                    </a:lnTo>
                    <a:lnTo>
                      <a:pt x="58" y="0"/>
                    </a:lnTo>
                    <a:lnTo>
                      <a:pt x="0" y="6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64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49" name="Freeform 1677"/>
              <p:cNvSpPr>
                <a:spLocks/>
              </p:cNvSpPr>
              <p:nvPr/>
            </p:nvSpPr>
            <p:spPr bwMode="auto">
              <a:xfrm>
                <a:off x="1843" y="1168"/>
                <a:ext cx="7" cy="7"/>
              </a:xfrm>
              <a:custGeom>
                <a:avLst/>
                <a:gdLst>
                  <a:gd name="T0" fmla="*/ 64 w 64"/>
                  <a:gd name="T1" fmla="*/ 52 h 59"/>
                  <a:gd name="T2" fmla="*/ 61 w 64"/>
                  <a:gd name="T3" fmla="*/ 26 h 59"/>
                  <a:gd name="T4" fmla="*/ 58 w 64"/>
                  <a:gd name="T5" fmla="*/ 0 h 59"/>
                  <a:gd name="T6" fmla="*/ 0 w 64"/>
                  <a:gd name="T7" fmla="*/ 6 h 59"/>
                  <a:gd name="T8" fmla="*/ 3 w 64"/>
                  <a:gd name="T9" fmla="*/ 33 h 59"/>
                  <a:gd name="T10" fmla="*/ 6 w 64"/>
                  <a:gd name="T11" fmla="*/ 59 h 59"/>
                  <a:gd name="T12" fmla="*/ 64 w 64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64" y="52"/>
                    </a:moveTo>
                    <a:lnTo>
                      <a:pt x="61" y="26"/>
                    </a:lnTo>
                    <a:lnTo>
                      <a:pt x="58" y="0"/>
                    </a:lnTo>
                    <a:lnTo>
                      <a:pt x="0" y="6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64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0" name="Freeform 1678"/>
              <p:cNvSpPr>
                <a:spLocks/>
              </p:cNvSpPr>
              <p:nvPr/>
            </p:nvSpPr>
            <p:spPr bwMode="auto">
              <a:xfrm>
                <a:off x="1843" y="1169"/>
                <a:ext cx="1" cy="3"/>
              </a:xfrm>
              <a:custGeom>
                <a:avLst/>
                <a:gdLst>
                  <a:gd name="T0" fmla="*/ 3 w 3"/>
                  <a:gd name="T1" fmla="*/ 27 h 27"/>
                  <a:gd name="T2" fmla="*/ 0 w 3"/>
                  <a:gd name="T3" fmla="*/ 0 h 27"/>
                  <a:gd name="T4" fmla="*/ 0 w 3"/>
                  <a:gd name="T5" fmla="*/ 0 h 27"/>
                  <a:gd name="T6" fmla="*/ 3 w 3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7">
                    <a:moveTo>
                      <a:pt x="3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1" name="Line 1679"/>
              <p:cNvSpPr>
                <a:spLocks noChangeShapeType="1"/>
              </p:cNvSpPr>
              <p:nvPr/>
            </p:nvSpPr>
            <p:spPr bwMode="auto">
              <a:xfrm>
                <a:off x="1843" y="11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2" name="Freeform 1680"/>
              <p:cNvSpPr>
                <a:spLocks/>
              </p:cNvSpPr>
              <p:nvPr/>
            </p:nvSpPr>
            <p:spPr bwMode="auto">
              <a:xfrm>
                <a:off x="1836" y="1169"/>
                <a:ext cx="7" cy="6"/>
              </a:xfrm>
              <a:custGeom>
                <a:avLst/>
                <a:gdLst>
                  <a:gd name="T0" fmla="*/ 65 w 65"/>
                  <a:gd name="T1" fmla="*/ 53 h 59"/>
                  <a:gd name="T2" fmla="*/ 62 w 65"/>
                  <a:gd name="T3" fmla="*/ 27 h 59"/>
                  <a:gd name="T4" fmla="*/ 59 w 65"/>
                  <a:gd name="T5" fmla="*/ 0 h 59"/>
                  <a:gd name="T6" fmla="*/ 0 w 65"/>
                  <a:gd name="T7" fmla="*/ 7 h 59"/>
                  <a:gd name="T8" fmla="*/ 4 w 65"/>
                  <a:gd name="T9" fmla="*/ 33 h 59"/>
                  <a:gd name="T10" fmla="*/ 7 w 65"/>
                  <a:gd name="T11" fmla="*/ 59 h 59"/>
                  <a:gd name="T12" fmla="*/ 65 w 65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65" y="53"/>
                    </a:moveTo>
                    <a:lnTo>
                      <a:pt x="62" y="27"/>
                    </a:lnTo>
                    <a:lnTo>
                      <a:pt x="59" y="0"/>
                    </a:lnTo>
                    <a:lnTo>
                      <a:pt x="0" y="7"/>
                    </a:lnTo>
                    <a:lnTo>
                      <a:pt x="4" y="33"/>
                    </a:lnTo>
                    <a:lnTo>
                      <a:pt x="7" y="59"/>
                    </a:lnTo>
                    <a:lnTo>
                      <a:pt x="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3" name="Freeform 1681"/>
              <p:cNvSpPr>
                <a:spLocks/>
              </p:cNvSpPr>
              <p:nvPr/>
            </p:nvSpPr>
            <p:spPr bwMode="auto">
              <a:xfrm>
                <a:off x="1836" y="1169"/>
                <a:ext cx="7" cy="6"/>
              </a:xfrm>
              <a:custGeom>
                <a:avLst/>
                <a:gdLst>
                  <a:gd name="T0" fmla="*/ 65 w 65"/>
                  <a:gd name="T1" fmla="*/ 53 h 59"/>
                  <a:gd name="T2" fmla="*/ 62 w 65"/>
                  <a:gd name="T3" fmla="*/ 27 h 59"/>
                  <a:gd name="T4" fmla="*/ 59 w 65"/>
                  <a:gd name="T5" fmla="*/ 0 h 59"/>
                  <a:gd name="T6" fmla="*/ 0 w 65"/>
                  <a:gd name="T7" fmla="*/ 7 h 59"/>
                  <a:gd name="T8" fmla="*/ 4 w 65"/>
                  <a:gd name="T9" fmla="*/ 33 h 59"/>
                  <a:gd name="T10" fmla="*/ 7 w 65"/>
                  <a:gd name="T11" fmla="*/ 59 h 59"/>
                  <a:gd name="T12" fmla="*/ 65 w 65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65" y="53"/>
                    </a:moveTo>
                    <a:lnTo>
                      <a:pt x="62" y="27"/>
                    </a:lnTo>
                    <a:lnTo>
                      <a:pt x="59" y="0"/>
                    </a:lnTo>
                    <a:lnTo>
                      <a:pt x="0" y="7"/>
                    </a:lnTo>
                    <a:lnTo>
                      <a:pt x="4" y="33"/>
                    </a:lnTo>
                    <a:lnTo>
                      <a:pt x="7" y="59"/>
                    </a:lnTo>
                    <a:lnTo>
                      <a:pt x="6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4" name="Freeform 1682"/>
              <p:cNvSpPr>
                <a:spLocks/>
              </p:cNvSpPr>
              <p:nvPr/>
            </p:nvSpPr>
            <p:spPr bwMode="auto">
              <a:xfrm>
                <a:off x="1836" y="1169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1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5" name="Line 1683"/>
              <p:cNvSpPr>
                <a:spLocks noChangeShapeType="1"/>
              </p:cNvSpPr>
              <p:nvPr/>
            </p:nvSpPr>
            <p:spPr bwMode="auto">
              <a:xfrm flipH="1">
                <a:off x="1836" y="11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6" name="Freeform 1684"/>
              <p:cNvSpPr>
                <a:spLocks/>
              </p:cNvSpPr>
              <p:nvPr/>
            </p:nvSpPr>
            <p:spPr bwMode="auto">
              <a:xfrm>
                <a:off x="1830" y="1169"/>
                <a:ext cx="7" cy="7"/>
              </a:xfrm>
              <a:custGeom>
                <a:avLst/>
                <a:gdLst>
                  <a:gd name="T0" fmla="*/ 66 w 66"/>
                  <a:gd name="T1" fmla="*/ 52 h 61"/>
                  <a:gd name="T2" fmla="*/ 62 w 66"/>
                  <a:gd name="T3" fmla="*/ 26 h 61"/>
                  <a:gd name="T4" fmla="*/ 57 w 66"/>
                  <a:gd name="T5" fmla="*/ 0 h 61"/>
                  <a:gd name="T6" fmla="*/ 0 w 66"/>
                  <a:gd name="T7" fmla="*/ 9 h 61"/>
                  <a:gd name="T8" fmla="*/ 5 w 66"/>
                  <a:gd name="T9" fmla="*/ 35 h 61"/>
                  <a:gd name="T10" fmla="*/ 9 w 66"/>
                  <a:gd name="T11" fmla="*/ 61 h 61"/>
                  <a:gd name="T12" fmla="*/ 66 w 66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66" y="52"/>
                    </a:moveTo>
                    <a:lnTo>
                      <a:pt x="62" y="26"/>
                    </a:lnTo>
                    <a:lnTo>
                      <a:pt x="57" y="0"/>
                    </a:lnTo>
                    <a:lnTo>
                      <a:pt x="0" y="9"/>
                    </a:lnTo>
                    <a:lnTo>
                      <a:pt x="5" y="35"/>
                    </a:lnTo>
                    <a:lnTo>
                      <a:pt x="9" y="61"/>
                    </a:lnTo>
                    <a:lnTo>
                      <a:pt x="66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7" name="Freeform 1685"/>
              <p:cNvSpPr>
                <a:spLocks/>
              </p:cNvSpPr>
              <p:nvPr/>
            </p:nvSpPr>
            <p:spPr bwMode="auto">
              <a:xfrm>
                <a:off x="1830" y="1169"/>
                <a:ext cx="7" cy="7"/>
              </a:xfrm>
              <a:custGeom>
                <a:avLst/>
                <a:gdLst>
                  <a:gd name="T0" fmla="*/ 66 w 66"/>
                  <a:gd name="T1" fmla="*/ 52 h 61"/>
                  <a:gd name="T2" fmla="*/ 62 w 66"/>
                  <a:gd name="T3" fmla="*/ 26 h 61"/>
                  <a:gd name="T4" fmla="*/ 57 w 66"/>
                  <a:gd name="T5" fmla="*/ 0 h 61"/>
                  <a:gd name="T6" fmla="*/ 0 w 66"/>
                  <a:gd name="T7" fmla="*/ 9 h 61"/>
                  <a:gd name="T8" fmla="*/ 5 w 66"/>
                  <a:gd name="T9" fmla="*/ 35 h 61"/>
                  <a:gd name="T10" fmla="*/ 9 w 66"/>
                  <a:gd name="T11" fmla="*/ 61 h 61"/>
                  <a:gd name="T12" fmla="*/ 66 w 66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1">
                    <a:moveTo>
                      <a:pt x="66" y="52"/>
                    </a:moveTo>
                    <a:lnTo>
                      <a:pt x="62" y="26"/>
                    </a:lnTo>
                    <a:lnTo>
                      <a:pt x="57" y="0"/>
                    </a:lnTo>
                    <a:lnTo>
                      <a:pt x="0" y="9"/>
                    </a:lnTo>
                    <a:lnTo>
                      <a:pt x="5" y="35"/>
                    </a:lnTo>
                    <a:lnTo>
                      <a:pt x="9" y="61"/>
                    </a:lnTo>
                    <a:lnTo>
                      <a:pt x="66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8" name="Freeform 1686"/>
              <p:cNvSpPr>
                <a:spLocks/>
              </p:cNvSpPr>
              <p:nvPr/>
            </p:nvSpPr>
            <p:spPr bwMode="auto">
              <a:xfrm>
                <a:off x="1830" y="1173"/>
                <a:ext cx="1" cy="3"/>
              </a:xfrm>
              <a:custGeom>
                <a:avLst/>
                <a:gdLst>
                  <a:gd name="T0" fmla="*/ 0 w 4"/>
                  <a:gd name="T1" fmla="*/ 0 h 26"/>
                  <a:gd name="T2" fmla="*/ 4 w 4"/>
                  <a:gd name="T3" fmla="*/ 26 h 26"/>
                  <a:gd name="T4" fmla="*/ 4 w 4"/>
                  <a:gd name="T5" fmla="*/ 26 h 26"/>
                  <a:gd name="T6" fmla="*/ 0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0"/>
                    </a:moveTo>
                    <a:lnTo>
                      <a:pt x="4" y="26"/>
                    </a:lnTo>
                    <a:lnTo>
                      <a:pt x="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59" name="Line 1687"/>
              <p:cNvSpPr>
                <a:spLocks noChangeShapeType="1"/>
              </p:cNvSpPr>
              <p:nvPr/>
            </p:nvSpPr>
            <p:spPr bwMode="auto">
              <a:xfrm>
                <a:off x="1831" y="1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0" name="Freeform 1688"/>
              <p:cNvSpPr>
                <a:spLocks/>
              </p:cNvSpPr>
              <p:nvPr/>
            </p:nvSpPr>
            <p:spPr bwMode="auto">
              <a:xfrm>
                <a:off x="1823" y="1170"/>
                <a:ext cx="8" cy="7"/>
              </a:xfrm>
              <a:custGeom>
                <a:avLst/>
                <a:gdLst>
                  <a:gd name="T0" fmla="*/ 67 w 67"/>
                  <a:gd name="T1" fmla="*/ 52 h 61"/>
                  <a:gd name="T2" fmla="*/ 63 w 67"/>
                  <a:gd name="T3" fmla="*/ 26 h 61"/>
                  <a:gd name="T4" fmla="*/ 58 w 67"/>
                  <a:gd name="T5" fmla="*/ 0 h 61"/>
                  <a:gd name="T6" fmla="*/ 0 w 67"/>
                  <a:gd name="T7" fmla="*/ 8 h 61"/>
                  <a:gd name="T8" fmla="*/ 5 w 67"/>
                  <a:gd name="T9" fmla="*/ 35 h 61"/>
                  <a:gd name="T10" fmla="*/ 9 w 67"/>
                  <a:gd name="T11" fmla="*/ 61 h 61"/>
                  <a:gd name="T12" fmla="*/ 67 w 67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1">
                    <a:moveTo>
                      <a:pt x="67" y="52"/>
                    </a:moveTo>
                    <a:lnTo>
                      <a:pt x="63" y="26"/>
                    </a:lnTo>
                    <a:lnTo>
                      <a:pt x="58" y="0"/>
                    </a:lnTo>
                    <a:lnTo>
                      <a:pt x="0" y="8"/>
                    </a:lnTo>
                    <a:lnTo>
                      <a:pt x="5" y="35"/>
                    </a:lnTo>
                    <a:lnTo>
                      <a:pt x="9" y="61"/>
                    </a:lnTo>
                    <a:lnTo>
                      <a:pt x="67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1" name="Freeform 1689"/>
              <p:cNvSpPr>
                <a:spLocks/>
              </p:cNvSpPr>
              <p:nvPr/>
            </p:nvSpPr>
            <p:spPr bwMode="auto">
              <a:xfrm>
                <a:off x="1823" y="1170"/>
                <a:ext cx="8" cy="7"/>
              </a:xfrm>
              <a:custGeom>
                <a:avLst/>
                <a:gdLst>
                  <a:gd name="T0" fmla="*/ 67 w 67"/>
                  <a:gd name="T1" fmla="*/ 52 h 61"/>
                  <a:gd name="T2" fmla="*/ 63 w 67"/>
                  <a:gd name="T3" fmla="*/ 26 h 61"/>
                  <a:gd name="T4" fmla="*/ 58 w 67"/>
                  <a:gd name="T5" fmla="*/ 0 h 61"/>
                  <a:gd name="T6" fmla="*/ 0 w 67"/>
                  <a:gd name="T7" fmla="*/ 8 h 61"/>
                  <a:gd name="T8" fmla="*/ 5 w 67"/>
                  <a:gd name="T9" fmla="*/ 35 h 61"/>
                  <a:gd name="T10" fmla="*/ 9 w 67"/>
                  <a:gd name="T11" fmla="*/ 61 h 61"/>
                  <a:gd name="T12" fmla="*/ 67 w 67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1">
                    <a:moveTo>
                      <a:pt x="67" y="52"/>
                    </a:moveTo>
                    <a:lnTo>
                      <a:pt x="63" y="26"/>
                    </a:lnTo>
                    <a:lnTo>
                      <a:pt x="58" y="0"/>
                    </a:lnTo>
                    <a:lnTo>
                      <a:pt x="0" y="8"/>
                    </a:lnTo>
                    <a:lnTo>
                      <a:pt x="5" y="35"/>
                    </a:lnTo>
                    <a:lnTo>
                      <a:pt x="9" y="61"/>
                    </a:lnTo>
                    <a:lnTo>
                      <a:pt x="67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2" name="Freeform 1690"/>
              <p:cNvSpPr>
                <a:spLocks/>
              </p:cNvSpPr>
              <p:nvPr/>
            </p:nvSpPr>
            <p:spPr bwMode="auto">
              <a:xfrm>
                <a:off x="1823" y="1171"/>
                <a:ext cx="1" cy="3"/>
              </a:xfrm>
              <a:custGeom>
                <a:avLst/>
                <a:gdLst>
                  <a:gd name="T0" fmla="*/ 5 w 5"/>
                  <a:gd name="T1" fmla="*/ 27 h 27"/>
                  <a:gd name="T2" fmla="*/ 0 w 5"/>
                  <a:gd name="T3" fmla="*/ 0 h 27"/>
                  <a:gd name="T4" fmla="*/ 0 w 5"/>
                  <a:gd name="T5" fmla="*/ 0 h 27"/>
                  <a:gd name="T6" fmla="*/ 5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3" name="Line 1691"/>
              <p:cNvSpPr>
                <a:spLocks noChangeShapeType="1"/>
              </p:cNvSpPr>
              <p:nvPr/>
            </p:nvSpPr>
            <p:spPr bwMode="auto">
              <a:xfrm>
                <a:off x="1823" y="11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4" name="Freeform 1692"/>
              <p:cNvSpPr>
                <a:spLocks/>
              </p:cNvSpPr>
              <p:nvPr/>
            </p:nvSpPr>
            <p:spPr bwMode="auto">
              <a:xfrm>
                <a:off x="1817" y="1171"/>
                <a:ext cx="7" cy="7"/>
              </a:xfrm>
              <a:custGeom>
                <a:avLst/>
                <a:gdLst>
                  <a:gd name="T0" fmla="*/ 66 w 66"/>
                  <a:gd name="T1" fmla="*/ 53 h 63"/>
                  <a:gd name="T2" fmla="*/ 62 w 66"/>
                  <a:gd name="T3" fmla="*/ 27 h 63"/>
                  <a:gd name="T4" fmla="*/ 57 w 66"/>
                  <a:gd name="T5" fmla="*/ 0 h 63"/>
                  <a:gd name="T6" fmla="*/ 0 w 66"/>
                  <a:gd name="T7" fmla="*/ 10 h 63"/>
                  <a:gd name="T8" fmla="*/ 5 w 66"/>
                  <a:gd name="T9" fmla="*/ 37 h 63"/>
                  <a:gd name="T10" fmla="*/ 9 w 66"/>
                  <a:gd name="T11" fmla="*/ 63 h 63"/>
                  <a:gd name="T12" fmla="*/ 66 w 66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66" y="53"/>
                    </a:moveTo>
                    <a:lnTo>
                      <a:pt x="62" y="27"/>
                    </a:lnTo>
                    <a:lnTo>
                      <a:pt x="57" y="0"/>
                    </a:lnTo>
                    <a:lnTo>
                      <a:pt x="0" y="10"/>
                    </a:lnTo>
                    <a:lnTo>
                      <a:pt x="5" y="37"/>
                    </a:lnTo>
                    <a:lnTo>
                      <a:pt x="9" y="63"/>
                    </a:lnTo>
                    <a:lnTo>
                      <a:pt x="6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5" name="Freeform 1693"/>
              <p:cNvSpPr>
                <a:spLocks/>
              </p:cNvSpPr>
              <p:nvPr/>
            </p:nvSpPr>
            <p:spPr bwMode="auto">
              <a:xfrm>
                <a:off x="1817" y="1171"/>
                <a:ext cx="7" cy="7"/>
              </a:xfrm>
              <a:custGeom>
                <a:avLst/>
                <a:gdLst>
                  <a:gd name="T0" fmla="*/ 66 w 66"/>
                  <a:gd name="T1" fmla="*/ 53 h 63"/>
                  <a:gd name="T2" fmla="*/ 62 w 66"/>
                  <a:gd name="T3" fmla="*/ 27 h 63"/>
                  <a:gd name="T4" fmla="*/ 57 w 66"/>
                  <a:gd name="T5" fmla="*/ 0 h 63"/>
                  <a:gd name="T6" fmla="*/ 0 w 66"/>
                  <a:gd name="T7" fmla="*/ 10 h 63"/>
                  <a:gd name="T8" fmla="*/ 5 w 66"/>
                  <a:gd name="T9" fmla="*/ 37 h 63"/>
                  <a:gd name="T10" fmla="*/ 9 w 66"/>
                  <a:gd name="T11" fmla="*/ 63 h 63"/>
                  <a:gd name="T12" fmla="*/ 66 w 66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66" y="53"/>
                    </a:moveTo>
                    <a:lnTo>
                      <a:pt x="62" y="27"/>
                    </a:lnTo>
                    <a:lnTo>
                      <a:pt x="57" y="0"/>
                    </a:lnTo>
                    <a:lnTo>
                      <a:pt x="0" y="10"/>
                    </a:lnTo>
                    <a:lnTo>
                      <a:pt x="5" y="37"/>
                    </a:lnTo>
                    <a:lnTo>
                      <a:pt x="9" y="63"/>
                    </a:lnTo>
                    <a:lnTo>
                      <a:pt x="6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6" name="Freeform 1694"/>
              <p:cNvSpPr>
                <a:spLocks/>
              </p:cNvSpPr>
              <p:nvPr/>
            </p:nvSpPr>
            <p:spPr bwMode="auto">
              <a:xfrm>
                <a:off x="1811" y="1172"/>
                <a:ext cx="7" cy="7"/>
              </a:xfrm>
              <a:custGeom>
                <a:avLst/>
                <a:gdLst>
                  <a:gd name="T0" fmla="*/ 66 w 66"/>
                  <a:gd name="T1" fmla="*/ 53 h 63"/>
                  <a:gd name="T2" fmla="*/ 62 w 66"/>
                  <a:gd name="T3" fmla="*/ 27 h 63"/>
                  <a:gd name="T4" fmla="*/ 57 w 66"/>
                  <a:gd name="T5" fmla="*/ 0 h 63"/>
                  <a:gd name="T6" fmla="*/ 0 w 66"/>
                  <a:gd name="T7" fmla="*/ 10 h 63"/>
                  <a:gd name="T8" fmla="*/ 5 w 66"/>
                  <a:gd name="T9" fmla="*/ 36 h 63"/>
                  <a:gd name="T10" fmla="*/ 9 w 66"/>
                  <a:gd name="T11" fmla="*/ 63 h 63"/>
                  <a:gd name="T12" fmla="*/ 66 w 66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66" y="53"/>
                    </a:moveTo>
                    <a:lnTo>
                      <a:pt x="62" y="27"/>
                    </a:lnTo>
                    <a:lnTo>
                      <a:pt x="57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9" y="63"/>
                    </a:lnTo>
                    <a:lnTo>
                      <a:pt x="6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7" name="Freeform 1695"/>
              <p:cNvSpPr>
                <a:spLocks/>
              </p:cNvSpPr>
              <p:nvPr/>
            </p:nvSpPr>
            <p:spPr bwMode="auto">
              <a:xfrm>
                <a:off x="1811" y="1172"/>
                <a:ext cx="7" cy="7"/>
              </a:xfrm>
              <a:custGeom>
                <a:avLst/>
                <a:gdLst>
                  <a:gd name="T0" fmla="*/ 66 w 66"/>
                  <a:gd name="T1" fmla="*/ 53 h 63"/>
                  <a:gd name="T2" fmla="*/ 62 w 66"/>
                  <a:gd name="T3" fmla="*/ 27 h 63"/>
                  <a:gd name="T4" fmla="*/ 57 w 66"/>
                  <a:gd name="T5" fmla="*/ 0 h 63"/>
                  <a:gd name="T6" fmla="*/ 0 w 66"/>
                  <a:gd name="T7" fmla="*/ 10 h 63"/>
                  <a:gd name="T8" fmla="*/ 5 w 66"/>
                  <a:gd name="T9" fmla="*/ 36 h 63"/>
                  <a:gd name="T10" fmla="*/ 9 w 66"/>
                  <a:gd name="T11" fmla="*/ 63 h 63"/>
                  <a:gd name="T12" fmla="*/ 66 w 66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66" y="53"/>
                    </a:moveTo>
                    <a:lnTo>
                      <a:pt x="62" y="27"/>
                    </a:lnTo>
                    <a:lnTo>
                      <a:pt x="57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9" y="63"/>
                    </a:lnTo>
                    <a:lnTo>
                      <a:pt x="6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8" name="Freeform 1696"/>
              <p:cNvSpPr>
                <a:spLocks/>
              </p:cNvSpPr>
              <p:nvPr/>
            </p:nvSpPr>
            <p:spPr bwMode="auto">
              <a:xfrm>
                <a:off x="1810" y="1174"/>
                <a:ext cx="1" cy="2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69" name="Line 1697"/>
              <p:cNvSpPr>
                <a:spLocks noChangeShapeType="1"/>
              </p:cNvSpPr>
              <p:nvPr/>
            </p:nvSpPr>
            <p:spPr bwMode="auto">
              <a:xfrm flipH="1">
                <a:off x="1810" y="1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0" name="Freeform 1698"/>
              <p:cNvSpPr>
                <a:spLocks/>
              </p:cNvSpPr>
              <p:nvPr/>
            </p:nvSpPr>
            <p:spPr bwMode="auto">
              <a:xfrm>
                <a:off x="1804" y="1174"/>
                <a:ext cx="8" cy="7"/>
              </a:xfrm>
              <a:custGeom>
                <a:avLst/>
                <a:gdLst>
                  <a:gd name="T0" fmla="*/ 69 w 69"/>
                  <a:gd name="T1" fmla="*/ 53 h 65"/>
                  <a:gd name="T2" fmla="*/ 64 w 69"/>
                  <a:gd name="T3" fmla="*/ 26 h 65"/>
                  <a:gd name="T4" fmla="*/ 58 w 69"/>
                  <a:gd name="T5" fmla="*/ 0 h 65"/>
                  <a:gd name="T6" fmla="*/ 0 w 69"/>
                  <a:gd name="T7" fmla="*/ 12 h 65"/>
                  <a:gd name="T8" fmla="*/ 6 w 69"/>
                  <a:gd name="T9" fmla="*/ 38 h 65"/>
                  <a:gd name="T10" fmla="*/ 11 w 69"/>
                  <a:gd name="T11" fmla="*/ 65 h 65"/>
                  <a:gd name="T12" fmla="*/ 69 w 69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5">
                    <a:moveTo>
                      <a:pt x="69" y="53"/>
                    </a:moveTo>
                    <a:lnTo>
                      <a:pt x="64" y="26"/>
                    </a:lnTo>
                    <a:lnTo>
                      <a:pt x="58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1" y="65"/>
                    </a:lnTo>
                    <a:lnTo>
                      <a:pt x="6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1" name="Freeform 1699"/>
              <p:cNvSpPr>
                <a:spLocks/>
              </p:cNvSpPr>
              <p:nvPr/>
            </p:nvSpPr>
            <p:spPr bwMode="auto">
              <a:xfrm>
                <a:off x="1804" y="1174"/>
                <a:ext cx="8" cy="7"/>
              </a:xfrm>
              <a:custGeom>
                <a:avLst/>
                <a:gdLst>
                  <a:gd name="T0" fmla="*/ 69 w 69"/>
                  <a:gd name="T1" fmla="*/ 53 h 65"/>
                  <a:gd name="T2" fmla="*/ 64 w 69"/>
                  <a:gd name="T3" fmla="*/ 26 h 65"/>
                  <a:gd name="T4" fmla="*/ 58 w 69"/>
                  <a:gd name="T5" fmla="*/ 0 h 65"/>
                  <a:gd name="T6" fmla="*/ 0 w 69"/>
                  <a:gd name="T7" fmla="*/ 12 h 65"/>
                  <a:gd name="T8" fmla="*/ 6 w 69"/>
                  <a:gd name="T9" fmla="*/ 38 h 65"/>
                  <a:gd name="T10" fmla="*/ 11 w 69"/>
                  <a:gd name="T11" fmla="*/ 65 h 65"/>
                  <a:gd name="T12" fmla="*/ 69 w 69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5">
                    <a:moveTo>
                      <a:pt x="69" y="53"/>
                    </a:moveTo>
                    <a:lnTo>
                      <a:pt x="64" y="26"/>
                    </a:lnTo>
                    <a:lnTo>
                      <a:pt x="58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1" y="65"/>
                    </a:lnTo>
                    <a:lnTo>
                      <a:pt x="6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2" name="Freeform 1700"/>
              <p:cNvSpPr>
                <a:spLocks/>
              </p:cNvSpPr>
              <p:nvPr/>
            </p:nvSpPr>
            <p:spPr bwMode="auto">
              <a:xfrm>
                <a:off x="1804" y="1175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0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3" name="Line 1701"/>
              <p:cNvSpPr>
                <a:spLocks noChangeShapeType="1"/>
              </p:cNvSpPr>
              <p:nvPr/>
            </p:nvSpPr>
            <p:spPr bwMode="auto">
              <a:xfrm>
                <a:off x="1804" y="1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4" name="Freeform 1702"/>
              <p:cNvSpPr>
                <a:spLocks/>
              </p:cNvSpPr>
              <p:nvPr/>
            </p:nvSpPr>
            <p:spPr bwMode="auto">
              <a:xfrm>
                <a:off x="1798" y="1175"/>
                <a:ext cx="7" cy="7"/>
              </a:xfrm>
              <a:custGeom>
                <a:avLst/>
                <a:gdLst>
                  <a:gd name="T0" fmla="*/ 68 w 68"/>
                  <a:gd name="T1" fmla="*/ 53 h 65"/>
                  <a:gd name="T2" fmla="*/ 63 w 68"/>
                  <a:gd name="T3" fmla="*/ 26 h 65"/>
                  <a:gd name="T4" fmla="*/ 57 w 68"/>
                  <a:gd name="T5" fmla="*/ 0 h 65"/>
                  <a:gd name="T6" fmla="*/ 0 w 68"/>
                  <a:gd name="T7" fmla="*/ 12 h 65"/>
                  <a:gd name="T8" fmla="*/ 6 w 68"/>
                  <a:gd name="T9" fmla="*/ 38 h 65"/>
                  <a:gd name="T10" fmla="*/ 11 w 68"/>
                  <a:gd name="T11" fmla="*/ 65 h 65"/>
                  <a:gd name="T12" fmla="*/ 68 w 68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68" y="53"/>
                    </a:moveTo>
                    <a:lnTo>
                      <a:pt x="63" y="26"/>
                    </a:lnTo>
                    <a:lnTo>
                      <a:pt x="57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1" y="65"/>
                    </a:lnTo>
                    <a:lnTo>
                      <a:pt x="6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5" name="Freeform 1703"/>
              <p:cNvSpPr>
                <a:spLocks/>
              </p:cNvSpPr>
              <p:nvPr/>
            </p:nvSpPr>
            <p:spPr bwMode="auto">
              <a:xfrm>
                <a:off x="1798" y="1175"/>
                <a:ext cx="7" cy="7"/>
              </a:xfrm>
              <a:custGeom>
                <a:avLst/>
                <a:gdLst>
                  <a:gd name="T0" fmla="*/ 68 w 68"/>
                  <a:gd name="T1" fmla="*/ 53 h 65"/>
                  <a:gd name="T2" fmla="*/ 63 w 68"/>
                  <a:gd name="T3" fmla="*/ 26 h 65"/>
                  <a:gd name="T4" fmla="*/ 57 w 68"/>
                  <a:gd name="T5" fmla="*/ 0 h 65"/>
                  <a:gd name="T6" fmla="*/ 0 w 68"/>
                  <a:gd name="T7" fmla="*/ 12 h 65"/>
                  <a:gd name="T8" fmla="*/ 6 w 68"/>
                  <a:gd name="T9" fmla="*/ 38 h 65"/>
                  <a:gd name="T10" fmla="*/ 11 w 68"/>
                  <a:gd name="T11" fmla="*/ 65 h 65"/>
                  <a:gd name="T12" fmla="*/ 68 w 68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5">
                    <a:moveTo>
                      <a:pt x="68" y="53"/>
                    </a:moveTo>
                    <a:lnTo>
                      <a:pt x="63" y="26"/>
                    </a:lnTo>
                    <a:lnTo>
                      <a:pt x="57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1" y="65"/>
                    </a:lnTo>
                    <a:lnTo>
                      <a:pt x="6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6" name="Freeform 1704"/>
              <p:cNvSpPr>
                <a:spLocks/>
              </p:cNvSpPr>
              <p:nvPr/>
            </p:nvSpPr>
            <p:spPr bwMode="auto">
              <a:xfrm>
                <a:off x="1798" y="1176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1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7" name="Line 1705"/>
              <p:cNvSpPr>
                <a:spLocks noChangeShapeType="1"/>
              </p:cNvSpPr>
              <p:nvPr/>
            </p:nvSpPr>
            <p:spPr bwMode="auto">
              <a:xfrm flipH="1">
                <a:off x="1798" y="1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8" name="Freeform 1706"/>
              <p:cNvSpPr>
                <a:spLocks/>
              </p:cNvSpPr>
              <p:nvPr/>
            </p:nvSpPr>
            <p:spPr bwMode="auto">
              <a:xfrm>
                <a:off x="1791" y="1176"/>
                <a:ext cx="8" cy="8"/>
              </a:xfrm>
              <a:custGeom>
                <a:avLst/>
                <a:gdLst>
                  <a:gd name="T0" fmla="*/ 69 w 69"/>
                  <a:gd name="T1" fmla="*/ 53 h 66"/>
                  <a:gd name="T2" fmla="*/ 63 w 69"/>
                  <a:gd name="T3" fmla="*/ 26 h 66"/>
                  <a:gd name="T4" fmla="*/ 56 w 69"/>
                  <a:gd name="T5" fmla="*/ 0 h 66"/>
                  <a:gd name="T6" fmla="*/ 0 w 69"/>
                  <a:gd name="T7" fmla="*/ 13 h 66"/>
                  <a:gd name="T8" fmla="*/ 7 w 69"/>
                  <a:gd name="T9" fmla="*/ 40 h 66"/>
                  <a:gd name="T10" fmla="*/ 13 w 69"/>
                  <a:gd name="T11" fmla="*/ 66 h 66"/>
                  <a:gd name="T12" fmla="*/ 69 w 69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6">
                    <a:moveTo>
                      <a:pt x="69" y="53"/>
                    </a:moveTo>
                    <a:lnTo>
                      <a:pt x="63" y="26"/>
                    </a:lnTo>
                    <a:lnTo>
                      <a:pt x="56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3" y="66"/>
                    </a:lnTo>
                    <a:lnTo>
                      <a:pt x="6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79" name="Freeform 1707"/>
              <p:cNvSpPr>
                <a:spLocks/>
              </p:cNvSpPr>
              <p:nvPr/>
            </p:nvSpPr>
            <p:spPr bwMode="auto">
              <a:xfrm>
                <a:off x="1791" y="1176"/>
                <a:ext cx="8" cy="8"/>
              </a:xfrm>
              <a:custGeom>
                <a:avLst/>
                <a:gdLst>
                  <a:gd name="T0" fmla="*/ 69 w 69"/>
                  <a:gd name="T1" fmla="*/ 53 h 66"/>
                  <a:gd name="T2" fmla="*/ 63 w 69"/>
                  <a:gd name="T3" fmla="*/ 26 h 66"/>
                  <a:gd name="T4" fmla="*/ 56 w 69"/>
                  <a:gd name="T5" fmla="*/ 0 h 66"/>
                  <a:gd name="T6" fmla="*/ 0 w 69"/>
                  <a:gd name="T7" fmla="*/ 13 h 66"/>
                  <a:gd name="T8" fmla="*/ 7 w 69"/>
                  <a:gd name="T9" fmla="*/ 40 h 66"/>
                  <a:gd name="T10" fmla="*/ 13 w 69"/>
                  <a:gd name="T11" fmla="*/ 66 h 66"/>
                  <a:gd name="T12" fmla="*/ 69 w 69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6">
                    <a:moveTo>
                      <a:pt x="69" y="53"/>
                    </a:moveTo>
                    <a:lnTo>
                      <a:pt x="63" y="26"/>
                    </a:lnTo>
                    <a:lnTo>
                      <a:pt x="56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3" y="66"/>
                    </a:lnTo>
                    <a:lnTo>
                      <a:pt x="6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0" name="Freeform 1708"/>
              <p:cNvSpPr>
                <a:spLocks/>
              </p:cNvSpPr>
              <p:nvPr/>
            </p:nvSpPr>
            <p:spPr bwMode="auto">
              <a:xfrm>
                <a:off x="1792" y="1181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1" name="Line 1709"/>
              <p:cNvSpPr>
                <a:spLocks noChangeShapeType="1"/>
              </p:cNvSpPr>
              <p:nvPr/>
            </p:nvSpPr>
            <p:spPr bwMode="auto">
              <a:xfrm>
                <a:off x="1793" y="1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2" name="Freeform 1710"/>
              <p:cNvSpPr>
                <a:spLocks/>
              </p:cNvSpPr>
              <p:nvPr/>
            </p:nvSpPr>
            <p:spPr bwMode="auto">
              <a:xfrm>
                <a:off x="1785" y="1178"/>
                <a:ext cx="8" cy="7"/>
              </a:xfrm>
              <a:custGeom>
                <a:avLst/>
                <a:gdLst>
                  <a:gd name="T0" fmla="*/ 70 w 70"/>
                  <a:gd name="T1" fmla="*/ 53 h 66"/>
                  <a:gd name="T2" fmla="*/ 64 w 70"/>
                  <a:gd name="T3" fmla="*/ 27 h 66"/>
                  <a:gd name="T4" fmla="*/ 57 w 70"/>
                  <a:gd name="T5" fmla="*/ 0 h 66"/>
                  <a:gd name="T6" fmla="*/ 0 w 70"/>
                  <a:gd name="T7" fmla="*/ 13 h 66"/>
                  <a:gd name="T8" fmla="*/ 7 w 70"/>
                  <a:gd name="T9" fmla="*/ 40 h 66"/>
                  <a:gd name="T10" fmla="*/ 13 w 70"/>
                  <a:gd name="T11" fmla="*/ 66 h 66"/>
                  <a:gd name="T12" fmla="*/ 70 w 70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6">
                    <a:moveTo>
                      <a:pt x="70" y="53"/>
                    </a:moveTo>
                    <a:lnTo>
                      <a:pt x="64" y="27"/>
                    </a:lnTo>
                    <a:lnTo>
                      <a:pt x="57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3" y="66"/>
                    </a:lnTo>
                    <a:lnTo>
                      <a:pt x="7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3" name="Freeform 1711"/>
              <p:cNvSpPr>
                <a:spLocks/>
              </p:cNvSpPr>
              <p:nvPr/>
            </p:nvSpPr>
            <p:spPr bwMode="auto">
              <a:xfrm>
                <a:off x="1785" y="1178"/>
                <a:ext cx="8" cy="7"/>
              </a:xfrm>
              <a:custGeom>
                <a:avLst/>
                <a:gdLst>
                  <a:gd name="T0" fmla="*/ 70 w 70"/>
                  <a:gd name="T1" fmla="*/ 53 h 66"/>
                  <a:gd name="T2" fmla="*/ 64 w 70"/>
                  <a:gd name="T3" fmla="*/ 27 h 66"/>
                  <a:gd name="T4" fmla="*/ 57 w 70"/>
                  <a:gd name="T5" fmla="*/ 0 h 66"/>
                  <a:gd name="T6" fmla="*/ 0 w 70"/>
                  <a:gd name="T7" fmla="*/ 13 h 66"/>
                  <a:gd name="T8" fmla="*/ 7 w 70"/>
                  <a:gd name="T9" fmla="*/ 40 h 66"/>
                  <a:gd name="T10" fmla="*/ 13 w 70"/>
                  <a:gd name="T11" fmla="*/ 66 h 66"/>
                  <a:gd name="T12" fmla="*/ 70 w 70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6">
                    <a:moveTo>
                      <a:pt x="70" y="53"/>
                    </a:moveTo>
                    <a:lnTo>
                      <a:pt x="64" y="27"/>
                    </a:lnTo>
                    <a:lnTo>
                      <a:pt x="57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3" y="66"/>
                    </a:lnTo>
                    <a:lnTo>
                      <a:pt x="7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4" name="Freeform 1712"/>
              <p:cNvSpPr>
                <a:spLocks/>
              </p:cNvSpPr>
              <p:nvPr/>
            </p:nvSpPr>
            <p:spPr bwMode="auto">
              <a:xfrm>
                <a:off x="1785" y="1179"/>
                <a:ext cx="1" cy="3"/>
              </a:xfrm>
              <a:custGeom>
                <a:avLst/>
                <a:gdLst>
                  <a:gd name="T0" fmla="*/ 7 w 7"/>
                  <a:gd name="T1" fmla="*/ 27 h 27"/>
                  <a:gd name="T2" fmla="*/ 0 w 7"/>
                  <a:gd name="T3" fmla="*/ 0 h 27"/>
                  <a:gd name="T4" fmla="*/ 0 w 7"/>
                  <a:gd name="T5" fmla="*/ 0 h 27"/>
                  <a:gd name="T6" fmla="*/ 7 w 7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7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5" name="Line 1713"/>
              <p:cNvSpPr>
                <a:spLocks noChangeShapeType="1"/>
              </p:cNvSpPr>
              <p:nvPr/>
            </p:nvSpPr>
            <p:spPr bwMode="auto">
              <a:xfrm>
                <a:off x="1785" y="1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6" name="Freeform 1714"/>
              <p:cNvSpPr>
                <a:spLocks/>
              </p:cNvSpPr>
              <p:nvPr/>
            </p:nvSpPr>
            <p:spPr bwMode="auto">
              <a:xfrm>
                <a:off x="1779" y="1179"/>
                <a:ext cx="7" cy="8"/>
              </a:xfrm>
              <a:custGeom>
                <a:avLst/>
                <a:gdLst>
                  <a:gd name="T0" fmla="*/ 69 w 69"/>
                  <a:gd name="T1" fmla="*/ 53 h 68"/>
                  <a:gd name="T2" fmla="*/ 63 w 69"/>
                  <a:gd name="T3" fmla="*/ 27 h 68"/>
                  <a:gd name="T4" fmla="*/ 56 w 69"/>
                  <a:gd name="T5" fmla="*/ 0 h 68"/>
                  <a:gd name="T6" fmla="*/ 0 w 69"/>
                  <a:gd name="T7" fmla="*/ 16 h 68"/>
                  <a:gd name="T8" fmla="*/ 7 w 69"/>
                  <a:gd name="T9" fmla="*/ 42 h 68"/>
                  <a:gd name="T10" fmla="*/ 13 w 69"/>
                  <a:gd name="T11" fmla="*/ 68 h 68"/>
                  <a:gd name="T12" fmla="*/ 69 w 69"/>
                  <a:gd name="T13" fmla="*/ 5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8">
                    <a:moveTo>
                      <a:pt x="69" y="53"/>
                    </a:moveTo>
                    <a:lnTo>
                      <a:pt x="63" y="27"/>
                    </a:lnTo>
                    <a:lnTo>
                      <a:pt x="56" y="0"/>
                    </a:lnTo>
                    <a:lnTo>
                      <a:pt x="0" y="16"/>
                    </a:lnTo>
                    <a:lnTo>
                      <a:pt x="7" y="42"/>
                    </a:lnTo>
                    <a:lnTo>
                      <a:pt x="13" y="68"/>
                    </a:lnTo>
                    <a:lnTo>
                      <a:pt x="6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7" name="Freeform 1715"/>
              <p:cNvSpPr>
                <a:spLocks/>
              </p:cNvSpPr>
              <p:nvPr/>
            </p:nvSpPr>
            <p:spPr bwMode="auto">
              <a:xfrm>
                <a:off x="1779" y="1179"/>
                <a:ext cx="7" cy="8"/>
              </a:xfrm>
              <a:custGeom>
                <a:avLst/>
                <a:gdLst>
                  <a:gd name="T0" fmla="*/ 69 w 69"/>
                  <a:gd name="T1" fmla="*/ 53 h 68"/>
                  <a:gd name="T2" fmla="*/ 63 w 69"/>
                  <a:gd name="T3" fmla="*/ 27 h 68"/>
                  <a:gd name="T4" fmla="*/ 56 w 69"/>
                  <a:gd name="T5" fmla="*/ 0 h 68"/>
                  <a:gd name="T6" fmla="*/ 0 w 69"/>
                  <a:gd name="T7" fmla="*/ 16 h 68"/>
                  <a:gd name="T8" fmla="*/ 7 w 69"/>
                  <a:gd name="T9" fmla="*/ 42 h 68"/>
                  <a:gd name="T10" fmla="*/ 13 w 69"/>
                  <a:gd name="T11" fmla="*/ 68 h 68"/>
                  <a:gd name="T12" fmla="*/ 69 w 69"/>
                  <a:gd name="T13" fmla="*/ 5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8">
                    <a:moveTo>
                      <a:pt x="69" y="53"/>
                    </a:moveTo>
                    <a:lnTo>
                      <a:pt x="63" y="27"/>
                    </a:lnTo>
                    <a:lnTo>
                      <a:pt x="56" y="0"/>
                    </a:lnTo>
                    <a:lnTo>
                      <a:pt x="0" y="16"/>
                    </a:lnTo>
                    <a:lnTo>
                      <a:pt x="7" y="42"/>
                    </a:lnTo>
                    <a:lnTo>
                      <a:pt x="13" y="68"/>
                    </a:lnTo>
                    <a:lnTo>
                      <a:pt x="6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8" name="Freeform 1716"/>
              <p:cNvSpPr>
                <a:spLocks/>
              </p:cNvSpPr>
              <p:nvPr/>
            </p:nvSpPr>
            <p:spPr bwMode="auto">
              <a:xfrm>
                <a:off x="1780" y="1184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89" name="Line 1717"/>
              <p:cNvSpPr>
                <a:spLocks noChangeShapeType="1"/>
              </p:cNvSpPr>
              <p:nvPr/>
            </p:nvSpPr>
            <p:spPr bwMode="auto">
              <a:xfrm>
                <a:off x="1780" y="1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0" name="Freeform 1718"/>
              <p:cNvSpPr>
                <a:spLocks/>
              </p:cNvSpPr>
              <p:nvPr/>
            </p:nvSpPr>
            <p:spPr bwMode="auto">
              <a:xfrm>
                <a:off x="1772" y="1181"/>
                <a:ext cx="8" cy="7"/>
              </a:xfrm>
              <a:custGeom>
                <a:avLst/>
                <a:gdLst>
                  <a:gd name="T0" fmla="*/ 70 w 70"/>
                  <a:gd name="T1" fmla="*/ 52 h 68"/>
                  <a:gd name="T2" fmla="*/ 64 w 70"/>
                  <a:gd name="T3" fmla="*/ 26 h 68"/>
                  <a:gd name="T4" fmla="*/ 57 w 70"/>
                  <a:gd name="T5" fmla="*/ 0 h 68"/>
                  <a:gd name="T6" fmla="*/ 0 w 70"/>
                  <a:gd name="T7" fmla="*/ 15 h 68"/>
                  <a:gd name="T8" fmla="*/ 7 w 70"/>
                  <a:gd name="T9" fmla="*/ 41 h 68"/>
                  <a:gd name="T10" fmla="*/ 13 w 70"/>
                  <a:gd name="T11" fmla="*/ 68 h 68"/>
                  <a:gd name="T12" fmla="*/ 70 w 70"/>
                  <a:gd name="T13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8">
                    <a:moveTo>
                      <a:pt x="70" y="52"/>
                    </a:moveTo>
                    <a:lnTo>
                      <a:pt x="64" y="26"/>
                    </a:lnTo>
                    <a:lnTo>
                      <a:pt x="57" y="0"/>
                    </a:lnTo>
                    <a:lnTo>
                      <a:pt x="0" y="15"/>
                    </a:lnTo>
                    <a:lnTo>
                      <a:pt x="7" y="41"/>
                    </a:lnTo>
                    <a:lnTo>
                      <a:pt x="13" y="68"/>
                    </a:lnTo>
                    <a:lnTo>
                      <a:pt x="7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1" name="Freeform 1719"/>
              <p:cNvSpPr>
                <a:spLocks/>
              </p:cNvSpPr>
              <p:nvPr/>
            </p:nvSpPr>
            <p:spPr bwMode="auto">
              <a:xfrm>
                <a:off x="1772" y="1181"/>
                <a:ext cx="8" cy="7"/>
              </a:xfrm>
              <a:custGeom>
                <a:avLst/>
                <a:gdLst>
                  <a:gd name="T0" fmla="*/ 70 w 70"/>
                  <a:gd name="T1" fmla="*/ 52 h 68"/>
                  <a:gd name="T2" fmla="*/ 64 w 70"/>
                  <a:gd name="T3" fmla="*/ 26 h 68"/>
                  <a:gd name="T4" fmla="*/ 57 w 70"/>
                  <a:gd name="T5" fmla="*/ 0 h 68"/>
                  <a:gd name="T6" fmla="*/ 0 w 70"/>
                  <a:gd name="T7" fmla="*/ 15 h 68"/>
                  <a:gd name="T8" fmla="*/ 7 w 70"/>
                  <a:gd name="T9" fmla="*/ 41 h 68"/>
                  <a:gd name="T10" fmla="*/ 13 w 70"/>
                  <a:gd name="T11" fmla="*/ 68 h 68"/>
                  <a:gd name="T12" fmla="*/ 70 w 70"/>
                  <a:gd name="T13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8">
                    <a:moveTo>
                      <a:pt x="70" y="52"/>
                    </a:moveTo>
                    <a:lnTo>
                      <a:pt x="64" y="26"/>
                    </a:lnTo>
                    <a:lnTo>
                      <a:pt x="57" y="0"/>
                    </a:lnTo>
                    <a:lnTo>
                      <a:pt x="0" y="15"/>
                    </a:lnTo>
                    <a:lnTo>
                      <a:pt x="7" y="41"/>
                    </a:lnTo>
                    <a:lnTo>
                      <a:pt x="13" y="68"/>
                    </a:lnTo>
                    <a:lnTo>
                      <a:pt x="7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2" name="Freeform 1720"/>
              <p:cNvSpPr>
                <a:spLocks/>
              </p:cNvSpPr>
              <p:nvPr/>
            </p:nvSpPr>
            <p:spPr bwMode="auto">
              <a:xfrm>
                <a:off x="1772" y="1183"/>
                <a:ext cx="1" cy="2"/>
              </a:xfrm>
              <a:custGeom>
                <a:avLst/>
                <a:gdLst>
                  <a:gd name="T0" fmla="*/ 8 w 8"/>
                  <a:gd name="T1" fmla="*/ 26 h 26"/>
                  <a:gd name="T2" fmla="*/ 1 w 8"/>
                  <a:gd name="T3" fmla="*/ 0 h 26"/>
                  <a:gd name="T4" fmla="*/ 0 w 8"/>
                  <a:gd name="T5" fmla="*/ 0 h 26"/>
                  <a:gd name="T6" fmla="*/ 8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3" name="Line 1721"/>
              <p:cNvSpPr>
                <a:spLocks noChangeShapeType="1"/>
              </p:cNvSpPr>
              <p:nvPr/>
            </p:nvSpPr>
            <p:spPr bwMode="auto">
              <a:xfrm flipH="1">
                <a:off x="1772" y="1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4" name="Freeform 1722"/>
              <p:cNvSpPr>
                <a:spLocks/>
              </p:cNvSpPr>
              <p:nvPr/>
            </p:nvSpPr>
            <p:spPr bwMode="auto">
              <a:xfrm>
                <a:off x="1766" y="1183"/>
                <a:ext cx="8" cy="7"/>
              </a:xfrm>
              <a:custGeom>
                <a:avLst/>
                <a:gdLst>
                  <a:gd name="T0" fmla="*/ 71 w 71"/>
                  <a:gd name="T1" fmla="*/ 53 h 69"/>
                  <a:gd name="T2" fmla="*/ 64 w 71"/>
                  <a:gd name="T3" fmla="*/ 26 h 69"/>
                  <a:gd name="T4" fmla="*/ 56 w 71"/>
                  <a:gd name="T5" fmla="*/ 0 h 69"/>
                  <a:gd name="T6" fmla="*/ 0 w 71"/>
                  <a:gd name="T7" fmla="*/ 17 h 69"/>
                  <a:gd name="T8" fmla="*/ 8 w 71"/>
                  <a:gd name="T9" fmla="*/ 43 h 69"/>
                  <a:gd name="T10" fmla="*/ 15 w 71"/>
                  <a:gd name="T11" fmla="*/ 69 h 69"/>
                  <a:gd name="T12" fmla="*/ 71 w 71"/>
                  <a:gd name="T13" fmla="*/ 5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71" y="53"/>
                    </a:moveTo>
                    <a:lnTo>
                      <a:pt x="64" y="26"/>
                    </a:lnTo>
                    <a:lnTo>
                      <a:pt x="56" y="0"/>
                    </a:lnTo>
                    <a:lnTo>
                      <a:pt x="0" y="17"/>
                    </a:lnTo>
                    <a:lnTo>
                      <a:pt x="8" y="43"/>
                    </a:lnTo>
                    <a:lnTo>
                      <a:pt x="15" y="69"/>
                    </a:lnTo>
                    <a:lnTo>
                      <a:pt x="71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5" name="Freeform 1723"/>
              <p:cNvSpPr>
                <a:spLocks/>
              </p:cNvSpPr>
              <p:nvPr/>
            </p:nvSpPr>
            <p:spPr bwMode="auto">
              <a:xfrm>
                <a:off x="1766" y="1183"/>
                <a:ext cx="8" cy="7"/>
              </a:xfrm>
              <a:custGeom>
                <a:avLst/>
                <a:gdLst>
                  <a:gd name="T0" fmla="*/ 71 w 71"/>
                  <a:gd name="T1" fmla="*/ 53 h 69"/>
                  <a:gd name="T2" fmla="*/ 64 w 71"/>
                  <a:gd name="T3" fmla="*/ 26 h 69"/>
                  <a:gd name="T4" fmla="*/ 56 w 71"/>
                  <a:gd name="T5" fmla="*/ 0 h 69"/>
                  <a:gd name="T6" fmla="*/ 0 w 71"/>
                  <a:gd name="T7" fmla="*/ 17 h 69"/>
                  <a:gd name="T8" fmla="*/ 8 w 71"/>
                  <a:gd name="T9" fmla="*/ 43 h 69"/>
                  <a:gd name="T10" fmla="*/ 15 w 71"/>
                  <a:gd name="T11" fmla="*/ 69 h 69"/>
                  <a:gd name="T12" fmla="*/ 71 w 71"/>
                  <a:gd name="T13" fmla="*/ 5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69">
                    <a:moveTo>
                      <a:pt x="71" y="53"/>
                    </a:moveTo>
                    <a:lnTo>
                      <a:pt x="64" y="26"/>
                    </a:lnTo>
                    <a:lnTo>
                      <a:pt x="56" y="0"/>
                    </a:lnTo>
                    <a:lnTo>
                      <a:pt x="0" y="17"/>
                    </a:lnTo>
                    <a:lnTo>
                      <a:pt x="8" y="43"/>
                    </a:lnTo>
                    <a:lnTo>
                      <a:pt x="15" y="69"/>
                    </a:lnTo>
                    <a:lnTo>
                      <a:pt x="71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6" name="Freeform 1724"/>
              <p:cNvSpPr>
                <a:spLocks/>
              </p:cNvSpPr>
              <p:nvPr/>
            </p:nvSpPr>
            <p:spPr bwMode="auto">
              <a:xfrm>
                <a:off x="1766" y="1184"/>
                <a:ext cx="1" cy="3"/>
              </a:xfrm>
              <a:custGeom>
                <a:avLst/>
                <a:gdLst>
                  <a:gd name="T0" fmla="*/ 8 w 8"/>
                  <a:gd name="T1" fmla="*/ 26 h 26"/>
                  <a:gd name="T2" fmla="*/ 0 w 8"/>
                  <a:gd name="T3" fmla="*/ 0 h 26"/>
                  <a:gd name="T4" fmla="*/ 0 w 8"/>
                  <a:gd name="T5" fmla="*/ 1 h 26"/>
                  <a:gd name="T6" fmla="*/ 8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2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7" name="Line 1725"/>
              <p:cNvSpPr>
                <a:spLocks noChangeShapeType="1"/>
              </p:cNvSpPr>
              <p:nvPr/>
            </p:nvSpPr>
            <p:spPr bwMode="auto">
              <a:xfrm>
                <a:off x="1766" y="1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8" name="Freeform 1726"/>
              <p:cNvSpPr>
                <a:spLocks/>
              </p:cNvSpPr>
              <p:nvPr/>
            </p:nvSpPr>
            <p:spPr bwMode="auto">
              <a:xfrm>
                <a:off x="1760" y="1185"/>
                <a:ext cx="8" cy="7"/>
              </a:xfrm>
              <a:custGeom>
                <a:avLst/>
                <a:gdLst>
                  <a:gd name="T0" fmla="*/ 70 w 70"/>
                  <a:gd name="T1" fmla="*/ 50 h 67"/>
                  <a:gd name="T2" fmla="*/ 63 w 70"/>
                  <a:gd name="T3" fmla="*/ 25 h 67"/>
                  <a:gd name="T4" fmla="*/ 55 w 70"/>
                  <a:gd name="T5" fmla="*/ 0 h 67"/>
                  <a:gd name="T6" fmla="*/ 0 w 70"/>
                  <a:gd name="T7" fmla="*/ 16 h 67"/>
                  <a:gd name="T8" fmla="*/ 8 w 70"/>
                  <a:gd name="T9" fmla="*/ 41 h 67"/>
                  <a:gd name="T10" fmla="*/ 16 w 70"/>
                  <a:gd name="T11" fmla="*/ 67 h 67"/>
                  <a:gd name="T12" fmla="*/ 70 w 70"/>
                  <a:gd name="T13" fmla="*/ 5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7">
                    <a:moveTo>
                      <a:pt x="70" y="50"/>
                    </a:moveTo>
                    <a:lnTo>
                      <a:pt x="63" y="25"/>
                    </a:lnTo>
                    <a:lnTo>
                      <a:pt x="55" y="0"/>
                    </a:lnTo>
                    <a:lnTo>
                      <a:pt x="0" y="16"/>
                    </a:lnTo>
                    <a:lnTo>
                      <a:pt x="8" y="41"/>
                    </a:lnTo>
                    <a:lnTo>
                      <a:pt x="16" y="67"/>
                    </a:lnTo>
                    <a:lnTo>
                      <a:pt x="7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99" name="Freeform 1727"/>
              <p:cNvSpPr>
                <a:spLocks/>
              </p:cNvSpPr>
              <p:nvPr/>
            </p:nvSpPr>
            <p:spPr bwMode="auto">
              <a:xfrm>
                <a:off x="1760" y="1185"/>
                <a:ext cx="8" cy="7"/>
              </a:xfrm>
              <a:custGeom>
                <a:avLst/>
                <a:gdLst>
                  <a:gd name="T0" fmla="*/ 70 w 70"/>
                  <a:gd name="T1" fmla="*/ 50 h 67"/>
                  <a:gd name="T2" fmla="*/ 63 w 70"/>
                  <a:gd name="T3" fmla="*/ 25 h 67"/>
                  <a:gd name="T4" fmla="*/ 55 w 70"/>
                  <a:gd name="T5" fmla="*/ 0 h 67"/>
                  <a:gd name="T6" fmla="*/ 0 w 70"/>
                  <a:gd name="T7" fmla="*/ 16 h 67"/>
                  <a:gd name="T8" fmla="*/ 8 w 70"/>
                  <a:gd name="T9" fmla="*/ 41 h 67"/>
                  <a:gd name="T10" fmla="*/ 16 w 70"/>
                  <a:gd name="T11" fmla="*/ 67 h 67"/>
                  <a:gd name="T12" fmla="*/ 70 w 70"/>
                  <a:gd name="T13" fmla="*/ 5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7">
                    <a:moveTo>
                      <a:pt x="70" y="50"/>
                    </a:moveTo>
                    <a:lnTo>
                      <a:pt x="63" y="25"/>
                    </a:lnTo>
                    <a:lnTo>
                      <a:pt x="55" y="0"/>
                    </a:lnTo>
                    <a:lnTo>
                      <a:pt x="0" y="16"/>
                    </a:lnTo>
                    <a:lnTo>
                      <a:pt x="8" y="41"/>
                    </a:lnTo>
                    <a:lnTo>
                      <a:pt x="16" y="67"/>
                    </a:lnTo>
                    <a:lnTo>
                      <a:pt x="7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0" name="Freeform 1728"/>
              <p:cNvSpPr>
                <a:spLocks/>
              </p:cNvSpPr>
              <p:nvPr/>
            </p:nvSpPr>
            <p:spPr bwMode="auto">
              <a:xfrm>
                <a:off x="1760" y="1186"/>
                <a:ext cx="1" cy="3"/>
              </a:xfrm>
              <a:custGeom>
                <a:avLst/>
                <a:gdLst>
                  <a:gd name="T0" fmla="*/ 9 w 9"/>
                  <a:gd name="T1" fmla="*/ 25 h 25"/>
                  <a:gd name="T2" fmla="*/ 1 w 9"/>
                  <a:gd name="T3" fmla="*/ 0 h 25"/>
                  <a:gd name="T4" fmla="*/ 0 w 9"/>
                  <a:gd name="T5" fmla="*/ 0 h 25"/>
                  <a:gd name="T6" fmla="*/ 9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1" name="Line 1729"/>
              <p:cNvSpPr>
                <a:spLocks noChangeShapeType="1"/>
              </p:cNvSpPr>
              <p:nvPr/>
            </p:nvSpPr>
            <p:spPr bwMode="auto">
              <a:xfrm flipH="1">
                <a:off x="1760" y="11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2" name="Freeform 1730"/>
              <p:cNvSpPr>
                <a:spLocks/>
              </p:cNvSpPr>
              <p:nvPr/>
            </p:nvSpPr>
            <p:spPr bwMode="auto">
              <a:xfrm>
                <a:off x="1754" y="1186"/>
                <a:ext cx="8" cy="8"/>
              </a:xfrm>
              <a:custGeom>
                <a:avLst/>
                <a:gdLst>
                  <a:gd name="T0" fmla="*/ 74 w 74"/>
                  <a:gd name="T1" fmla="*/ 51 h 69"/>
                  <a:gd name="T2" fmla="*/ 65 w 74"/>
                  <a:gd name="T3" fmla="*/ 25 h 69"/>
                  <a:gd name="T4" fmla="*/ 56 w 74"/>
                  <a:gd name="T5" fmla="*/ 0 h 69"/>
                  <a:gd name="T6" fmla="*/ 0 w 74"/>
                  <a:gd name="T7" fmla="*/ 19 h 69"/>
                  <a:gd name="T8" fmla="*/ 9 w 74"/>
                  <a:gd name="T9" fmla="*/ 44 h 69"/>
                  <a:gd name="T10" fmla="*/ 18 w 74"/>
                  <a:gd name="T11" fmla="*/ 69 h 69"/>
                  <a:gd name="T12" fmla="*/ 74 w 74"/>
                  <a:gd name="T13" fmla="*/ 5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69">
                    <a:moveTo>
                      <a:pt x="74" y="51"/>
                    </a:moveTo>
                    <a:lnTo>
                      <a:pt x="65" y="25"/>
                    </a:lnTo>
                    <a:lnTo>
                      <a:pt x="56" y="0"/>
                    </a:lnTo>
                    <a:lnTo>
                      <a:pt x="0" y="19"/>
                    </a:lnTo>
                    <a:lnTo>
                      <a:pt x="9" y="44"/>
                    </a:lnTo>
                    <a:lnTo>
                      <a:pt x="18" y="69"/>
                    </a:lnTo>
                    <a:lnTo>
                      <a:pt x="7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3" name="Freeform 1731"/>
              <p:cNvSpPr>
                <a:spLocks/>
              </p:cNvSpPr>
              <p:nvPr/>
            </p:nvSpPr>
            <p:spPr bwMode="auto">
              <a:xfrm>
                <a:off x="1754" y="1186"/>
                <a:ext cx="8" cy="8"/>
              </a:xfrm>
              <a:custGeom>
                <a:avLst/>
                <a:gdLst>
                  <a:gd name="T0" fmla="*/ 74 w 74"/>
                  <a:gd name="T1" fmla="*/ 51 h 69"/>
                  <a:gd name="T2" fmla="*/ 65 w 74"/>
                  <a:gd name="T3" fmla="*/ 25 h 69"/>
                  <a:gd name="T4" fmla="*/ 56 w 74"/>
                  <a:gd name="T5" fmla="*/ 0 h 69"/>
                  <a:gd name="T6" fmla="*/ 0 w 74"/>
                  <a:gd name="T7" fmla="*/ 19 h 69"/>
                  <a:gd name="T8" fmla="*/ 9 w 74"/>
                  <a:gd name="T9" fmla="*/ 44 h 69"/>
                  <a:gd name="T10" fmla="*/ 18 w 74"/>
                  <a:gd name="T11" fmla="*/ 69 h 69"/>
                  <a:gd name="T12" fmla="*/ 74 w 74"/>
                  <a:gd name="T13" fmla="*/ 5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69">
                    <a:moveTo>
                      <a:pt x="74" y="51"/>
                    </a:moveTo>
                    <a:lnTo>
                      <a:pt x="65" y="25"/>
                    </a:lnTo>
                    <a:lnTo>
                      <a:pt x="56" y="0"/>
                    </a:lnTo>
                    <a:lnTo>
                      <a:pt x="0" y="19"/>
                    </a:lnTo>
                    <a:lnTo>
                      <a:pt x="9" y="44"/>
                    </a:lnTo>
                    <a:lnTo>
                      <a:pt x="18" y="69"/>
                    </a:lnTo>
                    <a:lnTo>
                      <a:pt x="7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4" name="Freeform 1732"/>
              <p:cNvSpPr>
                <a:spLocks/>
              </p:cNvSpPr>
              <p:nvPr/>
            </p:nvSpPr>
            <p:spPr bwMode="auto">
              <a:xfrm>
                <a:off x="1754" y="1188"/>
                <a:ext cx="1" cy="3"/>
              </a:xfrm>
              <a:custGeom>
                <a:avLst/>
                <a:gdLst>
                  <a:gd name="T0" fmla="*/ 9 w 9"/>
                  <a:gd name="T1" fmla="*/ 25 h 25"/>
                  <a:gd name="T2" fmla="*/ 0 w 9"/>
                  <a:gd name="T3" fmla="*/ 0 h 25"/>
                  <a:gd name="T4" fmla="*/ 0 w 9"/>
                  <a:gd name="T5" fmla="*/ 0 h 25"/>
                  <a:gd name="T6" fmla="*/ 9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5" name="Line 1733"/>
              <p:cNvSpPr>
                <a:spLocks noChangeShapeType="1"/>
              </p:cNvSpPr>
              <p:nvPr/>
            </p:nvSpPr>
            <p:spPr bwMode="auto">
              <a:xfrm>
                <a:off x="1754" y="11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6" name="Freeform 1734"/>
              <p:cNvSpPr>
                <a:spLocks/>
              </p:cNvSpPr>
              <p:nvPr/>
            </p:nvSpPr>
            <p:spPr bwMode="auto">
              <a:xfrm>
                <a:off x="1748" y="1188"/>
                <a:ext cx="8" cy="8"/>
              </a:xfrm>
              <a:custGeom>
                <a:avLst/>
                <a:gdLst>
                  <a:gd name="T0" fmla="*/ 73 w 73"/>
                  <a:gd name="T1" fmla="*/ 50 h 69"/>
                  <a:gd name="T2" fmla="*/ 64 w 73"/>
                  <a:gd name="T3" fmla="*/ 25 h 69"/>
                  <a:gd name="T4" fmla="*/ 55 w 73"/>
                  <a:gd name="T5" fmla="*/ 0 h 69"/>
                  <a:gd name="T6" fmla="*/ 0 w 73"/>
                  <a:gd name="T7" fmla="*/ 18 h 69"/>
                  <a:gd name="T8" fmla="*/ 9 w 73"/>
                  <a:gd name="T9" fmla="*/ 44 h 69"/>
                  <a:gd name="T10" fmla="*/ 18 w 73"/>
                  <a:gd name="T11" fmla="*/ 69 h 69"/>
                  <a:gd name="T12" fmla="*/ 73 w 73"/>
                  <a:gd name="T13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69">
                    <a:moveTo>
                      <a:pt x="73" y="50"/>
                    </a:moveTo>
                    <a:lnTo>
                      <a:pt x="64" y="25"/>
                    </a:lnTo>
                    <a:lnTo>
                      <a:pt x="55" y="0"/>
                    </a:lnTo>
                    <a:lnTo>
                      <a:pt x="0" y="18"/>
                    </a:lnTo>
                    <a:lnTo>
                      <a:pt x="9" y="44"/>
                    </a:lnTo>
                    <a:lnTo>
                      <a:pt x="18" y="69"/>
                    </a:lnTo>
                    <a:lnTo>
                      <a:pt x="73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7" name="Freeform 1735"/>
              <p:cNvSpPr>
                <a:spLocks/>
              </p:cNvSpPr>
              <p:nvPr/>
            </p:nvSpPr>
            <p:spPr bwMode="auto">
              <a:xfrm>
                <a:off x="1748" y="1188"/>
                <a:ext cx="8" cy="8"/>
              </a:xfrm>
              <a:custGeom>
                <a:avLst/>
                <a:gdLst>
                  <a:gd name="T0" fmla="*/ 73 w 73"/>
                  <a:gd name="T1" fmla="*/ 50 h 69"/>
                  <a:gd name="T2" fmla="*/ 64 w 73"/>
                  <a:gd name="T3" fmla="*/ 25 h 69"/>
                  <a:gd name="T4" fmla="*/ 55 w 73"/>
                  <a:gd name="T5" fmla="*/ 0 h 69"/>
                  <a:gd name="T6" fmla="*/ 0 w 73"/>
                  <a:gd name="T7" fmla="*/ 18 h 69"/>
                  <a:gd name="T8" fmla="*/ 9 w 73"/>
                  <a:gd name="T9" fmla="*/ 44 h 69"/>
                  <a:gd name="T10" fmla="*/ 18 w 73"/>
                  <a:gd name="T11" fmla="*/ 69 h 69"/>
                  <a:gd name="T12" fmla="*/ 73 w 73"/>
                  <a:gd name="T13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69">
                    <a:moveTo>
                      <a:pt x="73" y="50"/>
                    </a:moveTo>
                    <a:lnTo>
                      <a:pt x="64" y="25"/>
                    </a:lnTo>
                    <a:lnTo>
                      <a:pt x="55" y="0"/>
                    </a:lnTo>
                    <a:lnTo>
                      <a:pt x="0" y="18"/>
                    </a:lnTo>
                    <a:lnTo>
                      <a:pt x="9" y="44"/>
                    </a:lnTo>
                    <a:lnTo>
                      <a:pt x="18" y="69"/>
                    </a:lnTo>
                    <a:lnTo>
                      <a:pt x="73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8" name="Freeform 1736"/>
              <p:cNvSpPr>
                <a:spLocks/>
              </p:cNvSpPr>
              <p:nvPr/>
            </p:nvSpPr>
            <p:spPr bwMode="auto">
              <a:xfrm>
                <a:off x="1748" y="1190"/>
                <a:ext cx="1" cy="3"/>
              </a:xfrm>
              <a:custGeom>
                <a:avLst/>
                <a:gdLst>
                  <a:gd name="T0" fmla="*/ 9 w 9"/>
                  <a:gd name="T1" fmla="*/ 26 h 26"/>
                  <a:gd name="T2" fmla="*/ 0 w 9"/>
                  <a:gd name="T3" fmla="*/ 0 h 26"/>
                  <a:gd name="T4" fmla="*/ 0 w 9"/>
                  <a:gd name="T5" fmla="*/ 0 h 26"/>
                  <a:gd name="T6" fmla="*/ 9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9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09" name="Line 1737"/>
              <p:cNvSpPr>
                <a:spLocks noChangeShapeType="1"/>
              </p:cNvSpPr>
              <p:nvPr/>
            </p:nvSpPr>
            <p:spPr bwMode="auto">
              <a:xfrm>
                <a:off x="1748" y="1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0" name="Freeform 1738"/>
              <p:cNvSpPr>
                <a:spLocks/>
              </p:cNvSpPr>
              <p:nvPr/>
            </p:nvSpPr>
            <p:spPr bwMode="auto">
              <a:xfrm>
                <a:off x="1742" y="1190"/>
                <a:ext cx="8" cy="8"/>
              </a:xfrm>
              <a:custGeom>
                <a:avLst/>
                <a:gdLst>
                  <a:gd name="T0" fmla="*/ 72 w 72"/>
                  <a:gd name="T1" fmla="*/ 51 h 71"/>
                  <a:gd name="T2" fmla="*/ 63 w 72"/>
                  <a:gd name="T3" fmla="*/ 26 h 71"/>
                  <a:gd name="T4" fmla="*/ 54 w 72"/>
                  <a:gd name="T5" fmla="*/ 0 h 71"/>
                  <a:gd name="T6" fmla="*/ 0 w 72"/>
                  <a:gd name="T7" fmla="*/ 20 h 71"/>
                  <a:gd name="T8" fmla="*/ 8 w 72"/>
                  <a:gd name="T9" fmla="*/ 45 h 71"/>
                  <a:gd name="T10" fmla="*/ 17 w 72"/>
                  <a:gd name="T11" fmla="*/ 71 h 71"/>
                  <a:gd name="T12" fmla="*/ 72 w 72"/>
                  <a:gd name="T13" fmla="*/ 5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1">
                    <a:moveTo>
                      <a:pt x="72" y="51"/>
                    </a:moveTo>
                    <a:lnTo>
                      <a:pt x="63" y="26"/>
                    </a:lnTo>
                    <a:lnTo>
                      <a:pt x="54" y="0"/>
                    </a:lnTo>
                    <a:lnTo>
                      <a:pt x="0" y="20"/>
                    </a:lnTo>
                    <a:lnTo>
                      <a:pt x="8" y="45"/>
                    </a:lnTo>
                    <a:lnTo>
                      <a:pt x="17" y="71"/>
                    </a:lnTo>
                    <a:lnTo>
                      <a:pt x="7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1" name="Freeform 1739"/>
              <p:cNvSpPr>
                <a:spLocks/>
              </p:cNvSpPr>
              <p:nvPr/>
            </p:nvSpPr>
            <p:spPr bwMode="auto">
              <a:xfrm>
                <a:off x="1742" y="1190"/>
                <a:ext cx="8" cy="8"/>
              </a:xfrm>
              <a:custGeom>
                <a:avLst/>
                <a:gdLst>
                  <a:gd name="T0" fmla="*/ 72 w 72"/>
                  <a:gd name="T1" fmla="*/ 51 h 71"/>
                  <a:gd name="T2" fmla="*/ 63 w 72"/>
                  <a:gd name="T3" fmla="*/ 26 h 71"/>
                  <a:gd name="T4" fmla="*/ 54 w 72"/>
                  <a:gd name="T5" fmla="*/ 0 h 71"/>
                  <a:gd name="T6" fmla="*/ 0 w 72"/>
                  <a:gd name="T7" fmla="*/ 20 h 71"/>
                  <a:gd name="T8" fmla="*/ 8 w 72"/>
                  <a:gd name="T9" fmla="*/ 45 h 71"/>
                  <a:gd name="T10" fmla="*/ 17 w 72"/>
                  <a:gd name="T11" fmla="*/ 71 h 71"/>
                  <a:gd name="T12" fmla="*/ 72 w 72"/>
                  <a:gd name="T13" fmla="*/ 5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1">
                    <a:moveTo>
                      <a:pt x="72" y="51"/>
                    </a:moveTo>
                    <a:lnTo>
                      <a:pt x="63" y="26"/>
                    </a:lnTo>
                    <a:lnTo>
                      <a:pt x="54" y="0"/>
                    </a:lnTo>
                    <a:lnTo>
                      <a:pt x="0" y="20"/>
                    </a:lnTo>
                    <a:lnTo>
                      <a:pt x="8" y="45"/>
                    </a:lnTo>
                    <a:lnTo>
                      <a:pt x="17" y="71"/>
                    </a:lnTo>
                    <a:lnTo>
                      <a:pt x="72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2" name="Freeform 1740"/>
              <p:cNvSpPr>
                <a:spLocks/>
              </p:cNvSpPr>
              <p:nvPr/>
            </p:nvSpPr>
            <p:spPr bwMode="auto">
              <a:xfrm>
                <a:off x="1735" y="1193"/>
                <a:ext cx="8" cy="7"/>
              </a:xfrm>
              <a:custGeom>
                <a:avLst/>
                <a:gdLst>
                  <a:gd name="T0" fmla="*/ 72 w 72"/>
                  <a:gd name="T1" fmla="*/ 51 h 70"/>
                  <a:gd name="T2" fmla="*/ 63 w 72"/>
                  <a:gd name="T3" fmla="*/ 25 h 70"/>
                  <a:gd name="T4" fmla="*/ 55 w 72"/>
                  <a:gd name="T5" fmla="*/ 0 h 70"/>
                  <a:gd name="T6" fmla="*/ 0 w 72"/>
                  <a:gd name="T7" fmla="*/ 20 h 70"/>
                  <a:gd name="T8" fmla="*/ 9 w 72"/>
                  <a:gd name="T9" fmla="*/ 45 h 70"/>
                  <a:gd name="T10" fmla="*/ 17 w 72"/>
                  <a:gd name="T11" fmla="*/ 70 h 70"/>
                  <a:gd name="T12" fmla="*/ 72 w 72"/>
                  <a:gd name="T13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0">
                    <a:moveTo>
                      <a:pt x="72" y="51"/>
                    </a:moveTo>
                    <a:lnTo>
                      <a:pt x="63" y="25"/>
                    </a:lnTo>
                    <a:lnTo>
                      <a:pt x="55" y="0"/>
                    </a:lnTo>
                    <a:lnTo>
                      <a:pt x="0" y="20"/>
                    </a:lnTo>
                    <a:lnTo>
                      <a:pt x="9" y="45"/>
                    </a:lnTo>
                    <a:lnTo>
                      <a:pt x="17" y="70"/>
                    </a:lnTo>
                    <a:lnTo>
                      <a:pt x="7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3" name="Freeform 1741"/>
              <p:cNvSpPr>
                <a:spLocks/>
              </p:cNvSpPr>
              <p:nvPr/>
            </p:nvSpPr>
            <p:spPr bwMode="auto">
              <a:xfrm>
                <a:off x="1735" y="1193"/>
                <a:ext cx="8" cy="7"/>
              </a:xfrm>
              <a:custGeom>
                <a:avLst/>
                <a:gdLst>
                  <a:gd name="T0" fmla="*/ 72 w 72"/>
                  <a:gd name="T1" fmla="*/ 51 h 70"/>
                  <a:gd name="T2" fmla="*/ 63 w 72"/>
                  <a:gd name="T3" fmla="*/ 25 h 70"/>
                  <a:gd name="T4" fmla="*/ 55 w 72"/>
                  <a:gd name="T5" fmla="*/ 0 h 70"/>
                  <a:gd name="T6" fmla="*/ 0 w 72"/>
                  <a:gd name="T7" fmla="*/ 20 h 70"/>
                  <a:gd name="T8" fmla="*/ 9 w 72"/>
                  <a:gd name="T9" fmla="*/ 45 h 70"/>
                  <a:gd name="T10" fmla="*/ 17 w 72"/>
                  <a:gd name="T11" fmla="*/ 70 h 70"/>
                  <a:gd name="T12" fmla="*/ 72 w 72"/>
                  <a:gd name="T13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0">
                    <a:moveTo>
                      <a:pt x="72" y="51"/>
                    </a:moveTo>
                    <a:lnTo>
                      <a:pt x="63" y="25"/>
                    </a:lnTo>
                    <a:lnTo>
                      <a:pt x="55" y="0"/>
                    </a:lnTo>
                    <a:lnTo>
                      <a:pt x="0" y="20"/>
                    </a:lnTo>
                    <a:lnTo>
                      <a:pt x="9" y="45"/>
                    </a:lnTo>
                    <a:lnTo>
                      <a:pt x="17" y="70"/>
                    </a:lnTo>
                    <a:lnTo>
                      <a:pt x="72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4" name="Freeform 1742"/>
              <p:cNvSpPr>
                <a:spLocks/>
              </p:cNvSpPr>
              <p:nvPr/>
            </p:nvSpPr>
            <p:spPr bwMode="auto">
              <a:xfrm>
                <a:off x="1735" y="1195"/>
                <a:ext cx="1" cy="3"/>
              </a:xfrm>
              <a:custGeom>
                <a:avLst/>
                <a:gdLst>
                  <a:gd name="T0" fmla="*/ 10 w 10"/>
                  <a:gd name="T1" fmla="*/ 25 h 25"/>
                  <a:gd name="T2" fmla="*/ 1 w 10"/>
                  <a:gd name="T3" fmla="*/ 0 h 25"/>
                  <a:gd name="T4" fmla="*/ 0 w 10"/>
                  <a:gd name="T5" fmla="*/ 0 h 25"/>
                  <a:gd name="T6" fmla="*/ 1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5" name="Line 1743"/>
              <p:cNvSpPr>
                <a:spLocks noChangeShapeType="1"/>
              </p:cNvSpPr>
              <p:nvPr/>
            </p:nvSpPr>
            <p:spPr bwMode="auto">
              <a:xfrm flipH="1">
                <a:off x="1735" y="1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6" name="Freeform 1744"/>
              <p:cNvSpPr>
                <a:spLocks/>
              </p:cNvSpPr>
              <p:nvPr/>
            </p:nvSpPr>
            <p:spPr bwMode="auto">
              <a:xfrm>
                <a:off x="1729" y="1195"/>
                <a:ext cx="9" cy="8"/>
              </a:xfrm>
              <a:custGeom>
                <a:avLst/>
                <a:gdLst>
                  <a:gd name="T0" fmla="*/ 75 w 75"/>
                  <a:gd name="T1" fmla="*/ 50 h 71"/>
                  <a:gd name="T2" fmla="*/ 65 w 75"/>
                  <a:gd name="T3" fmla="*/ 25 h 71"/>
                  <a:gd name="T4" fmla="*/ 55 w 75"/>
                  <a:gd name="T5" fmla="*/ 0 h 71"/>
                  <a:gd name="T6" fmla="*/ 0 w 75"/>
                  <a:gd name="T7" fmla="*/ 21 h 71"/>
                  <a:gd name="T8" fmla="*/ 10 w 75"/>
                  <a:gd name="T9" fmla="*/ 46 h 71"/>
                  <a:gd name="T10" fmla="*/ 20 w 75"/>
                  <a:gd name="T11" fmla="*/ 71 h 71"/>
                  <a:gd name="T12" fmla="*/ 75 w 75"/>
                  <a:gd name="T13" fmla="*/ 5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1">
                    <a:moveTo>
                      <a:pt x="75" y="50"/>
                    </a:moveTo>
                    <a:lnTo>
                      <a:pt x="65" y="25"/>
                    </a:lnTo>
                    <a:lnTo>
                      <a:pt x="55" y="0"/>
                    </a:lnTo>
                    <a:lnTo>
                      <a:pt x="0" y="21"/>
                    </a:lnTo>
                    <a:lnTo>
                      <a:pt x="10" y="46"/>
                    </a:lnTo>
                    <a:lnTo>
                      <a:pt x="20" y="71"/>
                    </a:lnTo>
                    <a:lnTo>
                      <a:pt x="7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7" name="Freeform 1745"/>
              <p:cNvSpPr>
                <a:spLocks/>
              </p:cNvSpPr>
              <p:nvPr/>
            </p:nvSpPr>
            <p:spPr bwMode="auto">
              <a:xfrm>
                <a:off x="1729" y="1195"/>
                <a:ext cx="9" cy="8"/>
              </a:xfrm>
              <a:custGeom>
                <a:avLst/>
                <a:gdLst>
                  <a:gd name="T0" fmla="*/ 75 w 75"/>
                  <a:gd name="T1" fmla="*/ 50 h 71"/>
                  <a:gd name="T2" fmla="*/ 65 w 75"/>
                  <a:gd name="T3" fmla="*/ 25 h 71"/>
                  <a:gd name="T4" fmla="*/ 55 w 75"/>
                  <a:gd name="T5" fmla="*/ 0 h 71"/>
                  <a:gd name="T6" fmla="*/ 0 w 75"/>
                  <a:gd name="T7" fmla="*/ 21 h 71"/>
                  <a:gd name="T8" fmla="*/ 10 w 75"/>
                  <a:gd name="T9" fmla="*/ 46 h 71"/>
                  <a:gd name="T10" fmla="*/ 20 w 75"/>
                  <a:gd name="T11" fmla="*/ 71 h 71"/>
                  <a:gd name="T12" fmla="*/ 75 w 75"/>
                  <a:gd name="T13" fmla="*/ 5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1">
                    <a:moveTo>
                      <a:pt x="75" y="50"/>
                    </a:moveTo>
                    <a:lnTo>
                      <a:pt x="65" y="25"/>
                    </a:lnTo>
                    <a:lnTo>
                      <a:pt x="55" y="0"/>
                    </a:lnTo>
                    <a:lnTo>
                      <a:pt x="0" y="21"/>
                    </a:lnTo>
                    <a:lnTo>
                      <a:pt x="10" y="46"/>
                    </a:lnTo>
                    <a:lnTo>
                      <a:pt x="20" y="71"/>
                    </a:lnTo>
                    <a:lnTo>
                      <a:pt x="75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8" name="Freeform 1746"/>
              <p:cNvSpPr>
                <a:spLocks/>
              </p:cNvSpPr>
              <p:nvPr/>
            </p:nvSpPr>
            <p:spPr bwMode="auto">
              <a:xfrm>
                <a:off x="1729" y="1197"/>
                <a:ext cx="1" cy="3"/>
              </a:xfrm>
              <a:custGeom>
                <a:avLst/>
                <a:gdLst>
                  <a:gd name="T0" fmla="*/ 10 w 10"/>
                  <a:gd name="T1" fmla="*/ 25 h 25"/>
                  <a:gd name="T2" fmla="*/ 0 w 10"/>
                  <a:gd name="T3" fmla="*/ 0 h 25"/>
                  <a:gd name="T4" fmla="*/ 0 w 10"/>
                  <a:gd name="T5" fmla="*/ 0 h 25"/>
                  <a:gd name="T6" fmla="*/ 1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19" name="Line 1747"/>
              <p:cNvSpPr>
                <a:spLocks noChangeShapeType="1"/>
              </p:cNvSpPr>
              <p:nvPr/>
            </p:nvSpPr>
            <p:spPr bwMode="auto">
              <a:xfrm>
                <a:off x="1729" y="11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0" name="Freeform 1748"/>
              <p:cNvSpPr>
                <a:spLocks/>
              </p:cNvSpPr>
              <p:nvPr/>
            </p:nvSpPr>
            <p:spPr bwMode="auto">
              <a:xfrm>
                <a:off x="1723" y="1197"/>
                <a:ext cx="8" cy="8"/>
              </a:xfrm>
              <a:custGeom>
                <a:avLst/>
                <a:gdLst>
                  <a:gd name="T0" fmla="*/ 74 w 74"/>
                  <a:gd name="T1" fmla="*/ 50 h 72"/>
                  <a:gd name="T2" fmla="*/ 64 w 74"/>
                  <a:gd name="T3" fmla="*/ 25 h 72"/>
                  <a:gd name="T4" fmla="*/ 54 w 74"/>
                  <a:gd name="T5" fmla="*/ 0 h 72"/>
                  <a:gd name="T6" fmla="*/ 0 w 74"/>
                  <a:gd name="T7" fmla="*/ 22 h 72"/>
                  <a:gd name="T8" fmla="*/ 10 w 74"/>
                  <a:gd name="T9" fmla="*/ 47 h 72"/>
                  <a:gd name="T10" fmla="*/ 20 w 74"/>
                  <a:gd name="T11" fmla="*/ 72 h 72"/>
                  <a:gd name="T12" fmla="*/ 74 w 74"/>
                  <a:gd name="T13" fmla="*/ 5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2">
                    <a:moveTo>
                      <a:pt x="74" y="50"/>
                    </a:moveTo>
                    <a:lnTo>
                      <a:pt x="64" y="25"/>
                    </a:lnTo>
                    <a:lnTo>
                      <a:pt x="54" y="0"/>
                    </a:lnTo>
                    <a:lnTo>
                      <a:pt x="0" y="22"/>
                    </a:lnTo>
                    <a:lnTo>
                      <a:pt x="10" y="47"/>
                    </a:lnTo>
                    <a:lnTo>
                      <a:pt x="20" y="72"/>
                    </a:lnTo>
                    <a:lnTo>
                      <a:pt x="7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1" name="Freeform 1749"/>
              <p:cNvSpPr>
                <a:spLocks/>
              </p:cNvSpPr>
              <p:nvPr/>
            </p:nvSpPr>
            <p:spPr bwMode="auto">
              <a:xfrm>
                <a:off x="1723" y="1197"/>
                <a:ext cx="8" cy="8"/>
              </a:xfrm>
              <a:custGeom>
                <a:avLst/>
                <a:gdLst>
                  <a:gd name="T0" fmla="*/ 74 w 74"/>
                  <a:gd name="T1" fmla="*/ 50 h 72"/>
                  <a:gd name="T2" fmla="*/ 64 w 74"/>
                  <a:gd name="T3" fmla="*/ 25 h 72"/>
                  <a:gd name="T4" fmla="*/ 54 w 74"/>
                  <a:gd name="T5" fmla="*/ 0 h 72"/>
                  <a:gd name="T6" fmla="*/ 0 w 74"/>
                  <a:gd name="T7" fmla="*/ 22 h 72"/>
                  <a:gd name="T8" fmla="*/ 10 w 74"/>
                  <a:gd name="T9" fmla="*/ 47 h 72"/>
                  <a:gd name="T10" fmla="*/ 20 w 74"/>
                  <a:gd name="T11" fmla="*/ 72 h 72"/>
                  <a:gd name="T12" fmla="*/ 74 w 74"/>
                  <a:gd name="T13" fmla="*/ 5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2">
                    <a:moveTo>
                      <a:pt x="74" y="50"/>
                    </a:moveTo>
                    <a:lnTo>
                      <a:pt x="64" y="25"/>
                    </a:lnTo>
                    <a:lnTo>
                      <a:pt x="54" y="0"/>
                    </a:lnTo>
                    <a:lnTo>
                      <a:pt x="0" y="22"/>
                    </a:lnTo>
                    <a:lnTo>
                      <a:pt x="10" y="47"/>
                    </a:lnTo>
                    <a:lnTo>
                      <a:pt x="20" y="72"/>
                    </a:lnTo>
                    <a:lnTo>
                      <a:pt x="7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2" name="Freeform 1750"/>
              <p:cNvSpPr>
                <a:spLocks/>
              </p:cNvSpPr>
              <p:nvPr/>
            </p:nvSpPr>
            <p:spPr bwMode="auto">
              <a:xfrm>
                <a:off x="1723" y="1200"/>
                <a:ext cx="1" cy="2"/>
              </a:xfrm>
              <a:custGeom>
                <a:avLst/>
                <a:gdLst>
                  <a:gd name="T0" fmla="*/ 11 w 11"/>
                  <a:gd name="T1" fmla="*/ 25 h 25"/>
                  <a:gd name="T2" fmla="*/ 1 w 11"/>
                  <a:gd name="T3" fmla="*/ 0 h 25"/>
                  <a:gd name="T4" fmla="*/ 0 w 11"/>
                  <a:gd name="T5" fmla="*/ 0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3" name="Line 1751"/>
              <p:cNvSpPr>
                <a:spLocks noChangeShapeType="1"/>
              </p:cNvSpPr>
              <p:nvPr/>
            </p:nvSpPr>
            <p:spPr bwMode="auto">
              <a:xfrm flipH="1">
                <a:off x="1723" y="1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4" name="Freeform 1752"/>
              <p:cNvSpPr>
                <a:spLocks/>
              </p:cNvSpPr>
              <p:nvPr/>
            </p:nvSpPr>
            <p:spPr bwMode="auto">
              <a:xfrm>
                <a:off x="1717" y="1200"/>
                <a:ext cx="9" cy="8"/>
              </a:xfrm>
              <a:custGeom>
                <a:avLst/>
                <a:gdLst>
                  <a:gd name="T0" fmla="*/ 76 w 76"/>
                  <a:gd name="T1" fmla="*/ 50 h 73"/>
                  <a:gd name="T2" fmla="*/ 65 w 76"/>
                  <a:gd name="T3" fmla="*/ 25 h 73"/>
                  <a:gd name="T4" fmla="*/ 54 w 76"/>
                  <a:gd name="T5" fmla="*/ 0 h 73"/>
                  <a:gd name="T6" fmla="*/ 0 w 76"/>
                  <a:gd name="T7" fmla="*/ 23 h 73"/>
                  <a:gd name="T8" fmla="*/ 11 w 76"/>
                  <a:gd name="T9" fmla="*/ 48 h 73"/>
                  <a:gd name="T10" fmla="*/ 22 w 76"/>
                  <a:gd name="T11" fmla="*/ 73 h 73"/>
                  <a:gd name="T12" fmla="*/ 76 w 76"/>
                  <a:gd name="T13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76" y="50"/>
                    </a:moveTo>
                    <a:lnTo>
                      <a:pt x="65" y="25"/>
                    </a:lnTo>
                    <a:lnTo>
                      <a:pt x="54" y="0"/>
                    </a:lnTo>
                    <a:lnTo>
                      <a:pt x="0" y="23"/>
                    </a:lnTo>
                    <a:lnTo>
                      <a:pt x="11" y="48"/>
                    </a:lnTo>
                    <a:lnTo>
                      <a:pt x="22" y="73"/>
                    </a:lnTo>
                    <a:lnTo>
                      <a:pt x="76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5" name="Freeform 1753"/>
              <p:cNvSpPr>
                <a:spLocks/>
              </p:cNvSpPr>
              <p:nvPr/>
            </p:nvSpPr>
            <p:spPr bwMode="auto">
              <a:xfrm>
                <a:off x="1717" y="1200"/>
                <a:ext cx="9" cy="8"/>
              </a:xfrm>
              <a:custGeom>
                <a:avLst/>
                <a:gdLst>
                  <a:gd name="T0" fmla="*/ 76 w 76"/>
                  <a:gd name="T1" fmla="*/ 50 h 73"/>
                  <a:gd name="T2" fmla="*/ 65 w 76"/>
                  <a:gd name="T3" fmla="*/ 25 h 73"/>
                  <a:gd name="T4" fmla="*/ 54 w 76"/>
                  <a:gd name="T5" fmla="*/ 0 h 73"/>
                  <a:gd name="T6" fmla="*/ 0 w 76"/>
                  <a:gd name="T7" fmla="*/ 23 h 73"/>
                  <a:gd name="T8" fmla="*/ 11 w 76"/>
                  <a:gd name="T9" fmla="*/ 48 h 73"/>
                  <a:gd name="T10" fmla="*/ 22 w 76"/>
                  <a:gd name="T11" fmla="*/ 73 h 73"/>
                  <a:gd name="T12" fmla="*/ 76 w 76"/>
                  <a:gd name="T13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76" y="50"/>
                    </a:moveTo>
                    <a:lnTo>
                      <a:pt x="65" y="25"/>
                    </a:lnTo>
                    <a:lnTo>
                      <a:pt x="54" y="0"/>
                    </a:lnTo>
                    <a:lnTo>
                      <a:pt x="0" y="23"/>
                    </a:lnTo>
                    <a:lnTo>
                      <a:pt x="11" y="48"/>
                    </a:lnTo>
                    <a:lnTo>
                      <a:pt x="22" y="73"/>
                    </a:lnTo>
                    <a:lnTo>
                      <a:pt x="76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6" name="Freeform 1754"/>
              <p:cNvSpPr>
                <a:spLocks/>
              </p:cNvSpPr>
              <p:nvPr/>
            </p:nvSpPr>
            <p:spPr bwMode="auto">
              <a:xfrm>
                <a:off x="1717" y="1202"/>
                <a:ext cx="1" cy="3"/>
              </a:xfrm>
              <a:custGeom>
                <a:avLst/>
                <a:gdLst>
                  <a:gd name="T0" fmla="*/ 11 w 11"/>
                  <a:gd name="T1" fmla="*/ 25 h 25"/>
                  <a:gd name="T2" fmla="*/ 0 w 11"/>
                  <a:gd name="T3" fmla="*/ 0 h 25"/>
                  <a:gd name="T4" fmla="*/ 0 w 11"/>
                  <a:gd name="T5" fmla="*/ 1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7" name="Line 1755"/>
              <p:cNvSpPr>
                <a:spLocks noChangeShapeType="1"/>
              </p:cNvSpPr>
              <p:nvPr/>
            </p:nvSpPr>
            <p:spPr bwMode="auto">
              <a:xfrm>
                <a:off x="1717" y="12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8" name="Freeform 1756"/>
              <p:cNvSpPr>
                <a:spLocks/>
              </p:cNvSpPr>
              <p:nvPr/>
            </p:nvSpPr>
            <p:spPr bwMode="auto">
              <a:xfrm>
                <a:off x="1711" y="1202"/>
                <a:ext cx="9" cy="8"/>
              </a:xfrm>
              <a:custGeom>
                <a:avLst/>
                <a:gdLst>
                  <a:gd name="T0" fmla="*/ 74 w 74"/>
                  <a:gd name="T1" fmla="*/ 48 h 71"/>
                  <a:gd name="T2" fmla="*/ 63 w 74"/>
                  <a:gd name="T3" fmla="*/ 24 h 71"/>
                  <a:gd name="T4" fmla="*/ 52 w 74"/>
                  <a:gd name="T5" fmla="*/ 0 h 71"/>
                  <a:gd name="T6" fmla="*/ 0 w 74"/>
                  <a:gd name="T7" fmla="*/ 23 h 71"/>
                  <a:gd name="T8" fmla="*/ 11 w 74"/>
                  <a:gd name="T9" fmla="*/ 47 h 71"/>
                  <a:gd name="T10" fmla="*/ 22 w 74"/>
                  <a:gd name="T11" fmla="*/ 71 h 71"/>
                  <a:gd name="T12" fmla="*/ 74 w 74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1">
                    <a:moveTo>
                      <a:pt x="74" y="48"/>
                    </a:moveTo>
                    <a:lnTo>
                      <a:pt x="63" y="24"/>
                    </a:lnTo>
                    <a:lnTo>
                      <a:pt x="52" y="0"/>
                    </a:lnTo>
                    <a:lnTo>
                      <a:pt x="0" y="23"/>
                    </a:lnTo>
                    <a:lnTo>
                      <a:pt x="11" y="47"/>
                    </a:lnTo>
                    <a:lnTo>
                      <a:pt x="22" y="71"/>
                    </a:lnTo>
                    <a:lnTo>
                      <a:pt x="74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29" name="Freeform 1757"/>
              <p:cNvSpPr>
                <a:spLocks/>
              </p:cNvSpPr>
              <p:nvPr/>
            </p:nvSpPr>
            <p:spPr bwMode="auto">
              <a:xfrm>
                <a:off x="1711" y="1202"/>
                <a:ext cx="9" cy="8"/>
              </a:xfrm>
              <a:custGeom>
                <a:avLst/>
                <a:gdLst>
                  <a:gd name="T0" fmla="*/ 74 w 74"/>
                  <a:gd name="T1" fmla="*/ 48 h 71"/>
                  <a:gd name="T2" fmla="*/ 63 w 74"/>
                  <a:gd name="T3" fmla="*/ 24 h 71"/>
                  <a:gd name="T4" fmla="*/ 52 w 74"/>
                  <a:gd name="T5" fmla="*/ 0 h 71"/>
                  <a:gd name="T6" fmla="*/ 0 w 74"/>
                  <a:gd name="T7" fmla="*/ 23 h 71"/>
                  <a:gd name="T8" fmla="*/ 11 w 74"/>
                  <a:gd name="T9" fmla="*/ 47 h 71"/>
                  <a:gd name="T10" fmla="*/ 22 w 74"/>
                  <a:gd name="T11" fmla="*/ 71 h 71"/>
                  <a:gd name="T12" fmla="*/ 74 w 74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1">
                    <a:moveTo>
                      <a:pt x="74" y="48"/>
                    </a:moveTo>
                    <a:lnTo>
                      <a:pt x="63" y="24"/>
                    </a:lnTo>
                    <a:lnTo>
                      <a:pt x="52" y="0"/>
                    </a:lnTo>
                    <a:lnTo>
                      <a:pt x="0" y="23"/>
                    </a:lnTo>
                    <a:lnTo>
                      <a:pt x="11" y="47"/>
                    </a:lnTo>
                    <a:lnTo>
                      <a:pt x="22" y="71"/>
                    </a:lnTo>
                    <a:lnTo>
                      <a:pt x="74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0" name="Freeform 1758"/>
              <p:cNvSpPr>
                <a:spLocks/>
              </p:cNvSpPr>
              <p:nvPr/>
            </p:nvSpPr>
            <p:spPr bwMode="auto">
              <a:xfrm>
                <a:off x="1711" y="1205"/>
                <a:ext cx="2" cy="3"/>
              </a:xfrm>
              <a:custGeom>
                <a:avLst/>
                <a:gdLst>
                  <a:gd name="T0" fmla="*/ 11 w 11"/>
                  <a:gd name="T1" fmla="*/ 24 h 24"/>
                  <a:gd name="T2" fmla="*/ 0 w 11"/>
                  <a:gd name="T3" fmla="*/ 0 h 24"/>
                  <a:gd name="T4" fmla="*/ 0 w 11"/>
                  <a:gd name="T5" fmla="*/ 0 h 24"/>
                  <a:gd name="T6" fmla="*/ 11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1" name="Line 1759"/>
              <p:cNvSpPr>
                <a:spLocks noChangeShapeType="1"/>
              </p:cNvSpPr>
              <p:nvPr/>
            </p:nvSpPr>
            <p:spPr bwMode="auto">
              <a:xfrm>
                <a:off x="1711" y="12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2" name="Freeform 1760"/>
              <p:cNvSpPr>
                <a:spLocks/>
              </p:cNvSpPr>
              <p:nvPr/>
            </p:nvSpPr>
            <p:spPr bwMode="auto">
              <a:xfrm>
                <a:off x="1705" y="1205"/>
                <a:ext cx="9" cy="8"/>
              </a:xfrm>
              <a:custGeom>
                <a:avLst/>
                <a:gdLst>
                  <a:gd name="T0" fmla="*/ 76 w 76"/>
                  <a:gd name="T1" fmla="*/ 48 h 73"/>
                  <a:gd name="T2" fmla="*/ 65 w 76"/>
                  <a:gd name="T3" fmla="*/ 24 h 73"/>
                  <a:gd name="T4" fmla="*/ 54 w 76"/>
                  <a:gd name="T5" fmla="*/ 0 h 73"/>
                  <a:gd name="T6" fmla="*/ 0 w 76"/>
                  <a:gd name="T7" fmla="*/ 25 h 73"/>
                  <a:gd name="T8" fmla="*/ 11 w 76"/>
                  <a:gd name="T9" fmla="*/ 49 h 73"/>
                  <a:gd name="T10" fmla="*/ 22 w 76"/>
                  <a:gd name="T11" fmla="*/ 73 h 73"/>
                  <a:gd name="T12" fmla="*/ 76 w 76"/>
                  <a:gd name="T13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76" y="48"/>
                    </a:moveTo>
                    <a:lnTo>
                      <a:pt x="65" y="24"/>
                    </a:lnTo>
                    <a:lnTo>
                      <a:pt x="54" y="0"/>
                    </a:lnTo>
                    <a:lnTo>
                      <a:pt x="0" y="25"/>
                    </a:lnTo>
                    <a:lnTo>
                      <a:pt x="11" y="49"/>
                    </a:lnTo>
                    <a:lnTo>
                      <a:pt x="22" y="73"/>
                    </a:lnTo>
                    <a:lnTo>
                      <a:pt x="7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3" name="Freeform 1761"/>
              <p:cNvSpPr>
                <a:spLocks/>
              </p:cNvSpPr>
              <p:nvPr/>
            </p:nvSpPr>
            <p:spPr bwMode="auto">
              <a:xfrm>
                <a:off x="1705" y="1205"/>
                <a:ext cx="9" cy="8"/>
              </a:xfrm>
              <a:custGeom>
                <a:avLst/>
                <a:gdLst>
                  <a:gd name="T0" fmla="*/ 76 w 76"/>
                  <a:gd name="T1" fmla="*/ 48 h 73"/>
                  <a:gd name="T2" fmla="*/ 65 w 76"/>
                  <a:gd name="T3" fmla="*/ 24 h 73"/>
                  <a:gd name="T4" fmla="*/ 54 w 76"/>
                  <a:gd name="T5" fmla="*/ 0 h 73"/>
                  <a:gd name="T6" fmla="*/ 0 w 76"/>
                  <a:gd name="T7" fmla="*/ 25 h 73"/>
                  <a:gd name="T8" fmla="*/ 11 w 76"/>
                  <a:gd name="T9" fmla="*/ 49 h 73"/>
                  <a:gd name="T10" fmla="*/ 22 w 76"/>
                  <a:gd name="T11" fmla="*/ 73 h 73"/>
                  <a:gd name="T12" fmla="*/ 76 w 76"/>
                  <a:gd name="T13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3">
                    <a:moveTo>
                      <a:pt x="76" y="48"/>
                    </a:moveTo>
                    <a:lnTo>
                      <a:pt x="65" y="24"/>
                    </a:lnTo>
                    <a:lnTo>
                      <a:pt x="54" y="0"/>
                    </a:lnTo>
                    <a:lnTo>
                      <a:pt x="0" y="25"/>
                    </a:lnTo>
                    <a:lnTo>
                      <a:pt x="11" y="49"/>
                    </a:lnTo>
                    <a:lnTo>
                      <a:pt x="22" y="73"/>
                    </a:lnTo>
                    <a:lnTo>
                      <a:pt x="76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4" name="Freeform 1762"/>
              <p:cNvSpPr>
                <a:spLocks/>
              </p:cNvSpPr>
              <p:nvPr/>
            </p:nvSpPr>
            <p:spPr bwMode="auto">
              <a:xfrm>
                <a:off x="1707" y="1210"/>
                <a:ext cx="1" cy="3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5" name="Line 1763"/>
              <p:cNvSpPr>
                <a:spLocks noChangeShapeType="1"/>
              </p:cNvSpPr>
              <p:nvPr/>
            </p:nvSpPr>
            <p:spPr bwMode="auto">
              <a:xfrm>
                <a:off x="1708" y="1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6" name="Freeform 1764"/>
              <p:cNvSpPr>
                <a:spLocks/>
              </p:cNvSpPr>
              <p:nvPr/>
            </p:nvSpPr>
            <p:spPr bwMode="auto">
              <a:xfrm>
                <a:off x="1699" y="1208"/>
                <a:ext cx="9" cy="8"/>
              </a:xfrm>
              <a:custGeom>
                <a:avLst/>
                <a:gdLst>
                  <a:gd name="T0" fmla="*/ 75 w 75"/>
                  <a:gd name="T1" fmla="*/ 48 h 72"/>
                  <a:gd name="T2" fmla="*/ 64 w 75"/>
                  <a:gd name="T3" fmla="*/ 24 h 72"/>
                  <a:gd name="T4" fmla="*/ 53 w 75"/>
                  <a:gd name="T5" fmla="*/ 0 h 72"/>
                  <a:gd name="T6" fmla="*/ 0 w 75"/>
                  <a:gd name="T7" fmla="*/ 24 h 72"/>
                  <a:gd name="T8" fmla="*/ 11 w 75"/>
                  <a:gd name="T9" fmla="*/ 48 h 72"/>
                  <a:gd name="T10" fmla="*/ 22 w 75"/>
                  <a:gd name="T11" fmla="*/ 72 h 72"/>
                  <a:gd name="T12" fmla="*/ 75 w 75"/>
                  <a:gd name="T13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2">
                    <a:moveTo>
                      <a:pt x="75" y="48"/>
                    </a:moveTo>
                    <a:lnTo>
                      <a:pt x="64" y="24"/>
                    </a:lnTo>
                    <a:lnTo>
                      <a:pt x="53" y="0"/>
                    </a:lnTo>
                    <a:lnTo>
                      <a:pt x="0" y="24"/>
                    </a:lnTo>
                    <a:lnTo>
                      <a:pt x="11" y="48"/>
                    </a:lnTo>
                    <a:lnTo>
                      <a:pt x="22" y="72"/>
                    </a:lnTo>
                    <a:lnTo>
                      <a:pt x="7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7" name="Freeform 1765"/>
              <p:cNvSpPr>
                <a:spLocks/>
              </p:cNvSpPr>
              <p:nvPr/>
            </p:nvSpPr>
            <p:spPr bwMode="auto">
              <a:xfrm>
                <a:off x="1699" y="1208"/>
                <a:ext cx="9" cy="8"/>
              </a:xfrm>
              <a:custGeom>
                <a:avLst/>
                <a:gdLst>
                  <a:gd name="T0" fmla="*/ 75 w 75"/>
                  <a:gd name="T1" fmla="*/ 48 h 72"/>
                  <a:gd name="T2" fmla="*/ 64 w 75"/>
                  <a:gd name="T3" fmla="*/ 24 h 72"/>
                  <a:gd name="T4" fmla="*/ 53 w 75"/>
                  <a:gd name="T5" fmla="*/ 0 h 72"/>
                  <a:gd name="T6" fmla="*/ 0 w 75"/>
                  <a:gd name="T7" fmla="*/ 24 h 72"/>
                  <a:gd name="T8" fmla="*/ 11 w 75"/>
                  <a:gd name="T9" fmla="*/ 48 h 72"/>
                  <a:gd name="T10" fmla="*/ 22 w 75"/>
                  <a:gd name="T11" fmla="*/ 72 h 72"/>
                  <a:gd name="T12" fmla="*/ 75 w 75"/>
                  <a:gd name="T13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2">
                    <a:moveTo>
                      <a:pt x="75" y="48"/>
                    </a:moveTo>
                    <a:lnTo>
                      <a:pt x="64" y="24"/>
                    </a:lnTo>
                    <a:lnTo>
                      <a:pt x="53" y="0"/>
                    </a:lnTo>
                    <a:lnTo>
                      <a:pt x="0" y="24"/>
                    </a:lnTo>
                    <a:lnTo>
                      <a:pt x="11" y="48"/>
                    </a:lnTo>
                    <a:lnTo>
                      <a:pt x="22" y="72"/>
                    </a:lnTo>
                    <a:lnTo>
                      <a:pt x="7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8" name="Freeform 1766"/>
              <p:cNvSpPr>
                <a:spLocks/>
              </p:cNvSpPr>
              <p:nvPr/>
            </p:nvSpPr>
            <p:spPr bwMode="auto">
              <a:xfrm>
                <a:off x="1699" y="1210"/>
                <a:ext cx="2" cy="3"/>
              </a:xfrm>
              <a:custGeom>
                <a:avLst/>
                <a:gdLst>
                  <a:gd name="T0" fmla="*/ 12 w 12"/>
                  <a:gd name="T1" fmla="*/ 24 h 24"/>
                  <a:gd name="T2" fmla="*/ 1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39" name="Line 1767"/>
              <p:cNvSpPr>
                <a:spLocks noChangeShapeType="1"/>
              </p:cNvSpPr>
              <p:nvPr/>
            </p:nvSpPr>
            <p:spPr bwMode="auto">
              <a:xfrm flipH="1">
                <a:off x="1699" y="12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0" name="Freeform 1768"/>
              <p:cNvSpPr>
                <a:spLocks/>
              </p:cNvSpPr>
              <p:nvPr/>
            </p:nvSpPr>
            <p:spPr bwMode="auto">
              <a:xfrm>
                <a:off x="1694" y="1210"/>
                <a:ext cx="8" cy="9"/>
              </a:xfrm>
              <a:custGeom>
                <a:avLst/>
                <a:gdLst>
                  <a:gd name="T0" fmla="*/ 75 w 75"/>
                  <a:gd name="T1" fmla="*/ 48 h 75"/>
                  <a:gd name="T2" fmla="*/ 63 w 75"/>
                  <a:gd name="T3" fmla="*/ 24 h 75"/>
                  <a:gd name="T4" fmla="*/ 51 w 75"/>
                  <a:gd name="T5" fmla="*/ 0 h 75"/>
                  <a:gd name="T6" fmla="*/ 0 w 75"/>
                  <a:gd name="T7" fmla="*/ 26 h 75"/>
                  <a:gd name="T8" fmla="*/ 12 w 75"/>
                  <a:gd name="T9" fmla="*/ 51 h 75"/>
                  <a:gd name="T10" fmla="*/ 24 w 75"/>
                  <a:gd name="T11" fmla="*/ 75 h 75"/>
                  <a:gd name="T12" fmla="*/ 75 w 75"/>
                  <a:gd name="T13" fmla="*/ 4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5">
                    <a:moveTo>
                      <a:pt x="75" y="48"/>
                    </a:moveTo>
                    <a:lnTo>
                      <a:pt x="63" y="24"/>
                    </a:lnTo>
                    <a:lnTo>
                      <a:pt x="51" y="0"/>
                    </a:lnTo>
                    <a:lnTo>
                      <a:pt x="0" y="26"/>
                    </a:lnTo>
                    <a:lnTo>
                      <a:pt x="12" y="51"/>
                    </a:lnTo>
                    <a:lnTo>
                      <a:pt x="24" y="75"/>
                    </a:lnTo>
                    <a:lnTo>
                      <a:pt x="7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1" name="Freeform 1769"/>
              <p:cNvSpPr>
                <a:spLocks/>
              </p:cNvSpPr>
              <p:nvPr/>
            </p:nvSpPr>
            <p:spPr bwMode="auto">
              <a:xfrm>
                <a:off x="1694" y="1210"/>
                <a:ext cx="8" cy="9"/>
              </a:xfrm>
              <a:custGeom>
                <a:avLst/>
                <a:gdLst>
                  <a:gd name="T0" fmla="*/ 75 w 75"/>
                  <a:gd name="T1" fmla="*/ 48 h 75"/>
                  <a:gd name="T2" fmla="*/ 63 w 75"/>
                  <a:gd name="T3" fmla="*/ 24 h 75"/>
                  <a:gd name="T4" fmla="*/ 51 w 75"/>
                  <a:gd name="T5" fmla="*/ 0 h 75"/>
                  <a:gd name="T6" fmla="*/ 0 w 75"/>
                  <a:gd name="T7" fmla="*/ 26 h 75"/>
                  <a:gd name="T8" fmla="*/ 12 w 75"/>
                  <a:gd name="T9" fmla="*/ 51 h 75"/>
                  <a:gd name="T10" fmla="*/ 24 w 75"/>
                  <a:gd name="T11" fmla="*/ 75 h 75"/>
                  <a:gd name="T12" fmla="*/ 75 w 75"/>
                  <a:gd name="T13" fmla="*/ 4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5">
                    <a:moveTo>
                      <a:pt x="75" y="48"/>
                    </a:moveTo>
                    <a:lnTo>
                      <a:pt x="63" y="24"/>
                    </a:lnTo>
                    <a:lnTo>
                      <a:pt x="51" y="0"/>
                    </a:lnTo>
                    <a:lnTo>
                      <a:pt x="0" y="26"/>
                    </a:lnTo>
                    <a:lnTo>
                      <a:pt x="12" y="51"/>
                    </a:lnTo>
                    <a:lnTo>
                      <a:pt x="24" y="75"/>
                    </a:lnTo>
                    <a:lnTo>
                      <a:pt x="7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2" name="Freeform 1770"/>
              <p:cNvSpPr>
                <a:spLocks/>
              </p:cNvSpPr>
              <p:nvPr/>
            </p:nvSpPr>
            <p:spPr bwMode="auto">
              <a:xfrm>
                <a:off x="1695" y="1216"/>
                <a:ext cx="1" cy="3"/>
              </a:xfrm>
              <a:custGeom>
                <a:avLst/>
                <a:gdLst>
                  <a:gd name="T0" fmla="*/ 0 w 12"/>
                  <a:gd name="T1" fmla="*/ 0 h 24"/>
                  <a:gd name="T2" fmla="*/ 12 w 12"/>
                  <a:gd name="T3" fmla="*/ 2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12" y="24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3" name="Line 1771"/>
              <p:cNvSpPr>
                <a:spLocks noChangeShapeType="1"/>
              </p:cNvSpPr>
              <p:nvPr/>
            </p:nvSpPr>
            <p:spPr bwMode="auto">
              <a:xfrm>
                <a:off x="1696" y="1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4" name="Freeform 1772"/>
              <p:cNvSpPr>
                <a:spLocks/>
              </p:cNvSpPr>
              <p:nvPr/>
            </p:nvSpPr>
            <p:spPr bwMode="auto">
              <a:xfrm>
                <a:off x="1688" y="1213"/>
                <a:ext cx="8" cy="9"/>
              </a:xfrm>
              <a:custGeom>
                <a:avLst/>
                <a:gdLst>
                  <a:gd name="T0" fmla="*/ 77 w 77"/>
                  <a:gd name="T1" fmla="*/ 49 h 75"/>
                  <a:gd name="T2" fmla="*/ 65 w 77"/>
                  <a:gd name="T3" fmla="*/ 25 h 75"/>
                  <a:gd name="T4" fmla="*/ 53 w 77"/>
                  <a:gd name="T5" fmla="*/ 0 h 75"/>
                  <a:gd name="T6" fmla="*/ 0 w 77"/>
                  <a:gd name="T7" fmla="*/ 27 h 75"/>
                  <a:gd name="T8" fmla="*/ 12 w 77"/>
                  <a:gd name="T9" fmla="*/ 51 h 75"/>
                  <a:gd name="T10" fmla="*/ 24 w 77"/>
                  <a:gd name="T11" fmla="*/ 75 h 75"/>
                  <a:gd name="T12" fmla="*/ 77 w 77"/>
                  <a:gd name="T13" fmla="*/ 4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9"/>
                    </a:moveTo>
                    <a:lnTo>
                      <a:pt x="65" y="25"/>
                    </a:lnTo>
                    <a:lnTo>
                      <a:pt x="53" y="0"/>
                    </a:lnTo>
                    <a:lnTo>
                      <a:pt x="0" y="27"/>
                    </a:lnTo>
                    <a:lnTo>
                      <a:pt x="12" y="51"/>
                    </a:lnTo>
                    <a:lnTo>
                      <a:pt x="24" y="75"/>
                    </a:lnTo>
                    <a:lnTo>
                      <a:pt x="77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5" name="Freeform 1773"/>
              <p:cNvSpPr>
                <a:spLocks/>
              </p:cNvSpPr>
              <p:nvPr/>
            </p:nvSpPr>
            <p:spPr bwMode="auto">
              <a:xfrm>
                <a:off x="1688" y="1213"/>
                <a:ext cx="8" cy="9"/>
              </a:xfrm>
              <a:custGeom>
                <a:avLst/>
                <a:gdLst>
                  <a:gd name="T0" fmla="*/ 77 w 77"/>
                  <a:gd name="T1" fmla="*/ 49 h 75"/>
                  <a:gd name="T2" fmla="*/ 65 w 77"/>
                  <a:gd name="T3" fmla="*/ 25 h 75"/>
                  <a:gd name="T4" fmla="*/ 53 w 77"/>
                  <a:gd name="T5" fmla="*/ 0 h 75"/>
                  <a:gd name="T6" fmla="*/ 0 w 77"/>
                  <a:gd name="T7" fmla="*/ 27 h 75"/>
                  <a:gd name="T8" fmla="*/ 12 w 77"/>
                  <a:gd name="T9" fmla="*/ 51 h 75"/>
                  <a:gd name="T10" fmla="*/ 24 w 77"/>
                  <a:gd name="T11" fmla="*/ 75 h 75"/>
                  <a:gd name="T12" fmla="*/ 77 w 77"/>
                  <a:gd name="T13" fmla="*/ 4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9"/>
                    </a:moveTo>
                    <a:lnTo>
                      <a:pt x="65" y="25"/>
                    </a:lnTo>
                    <a:lnTo>
                      <a:pt x="53" y="0"/>
                    </a:lnTo>
                    <a:lnTo>
                      <a:pt x="0" y="27"/>
                    </a:lnTo>
                    <a:lnTo>
                      <a:pt x="12" y="51"/>
                    </a:lnTo>
                    <a:lnTo>
                      <a:pt x="24" y="75"/>
                    </a:lnTo>
                    <a:lnTo>
                      <a:pt x="77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6" name="Freeform 1774"/>
              <p:cNvSpPr>
                <a:spLocks/>
              </p:cNvSpPr>
              <p:nvPr/>
            </p:nvSpPr>
            <p:spPr bwMode="auto">
              <a:xfrm>
                <a:off x="1688" y="1216"/>
                <a:ext cx="1" cy="3"/>
              </a:xfrm>
              <a:custGeom>
                <a:avLst/>
                <a:gdLst>
                  <a:gd name="T0" fmla="*/ 13 w 13"/>
                  <a:gd name="T1" fmla="*/ 24 h 24"/>
                  <a:gd name="T2" fmla="*/ 1 w 13"/>
                  <a:gd name="T3" fmla="*/ 0 h 24"/>
                  <a:gd name="T4" fmla="*/ 0 w 13"/>
                  <a:gd name="T5" fmla="*/ 0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7" name="Line 1775"/>
              <p:cNvSpPr>
                <a:spLocks noChangeShapeType="1"/>
              </p:cNvSpPr>
              <p:nvPr/>
            </p:nvSpPr>
            <p:spPr bwMode="auto">
              <a:xfrm flipH="1">
                <a:off x="1688" y="1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8" name="Freeform 1776"/>
              <p:cNvSpPr>
                <a:spLocks/>
              </p:cNvSpPr>
              <p:nvPr/>
            </p:nvSpPr>
            <p:spPr bwMode="auto">
              <a:xfrm>
                <a:off x="1682" y="1216"/>
                <a:ext cx="9" cy="9"/>
              </a:xfrm>
              <a:custGeom>
                <a:avLst/>
                <a:gdLst>
                  <a:gd name="T0" fmla="*/ 77 w 77"/>
                  <a:gd name="T1" fmla="*/ 48 h 75"/>
                  <a:gd name="T2" fmla="*/ 64 w 77"/>
                  <a:gd name="T3" fmla="*/ 24 h 75"/>
                  <a:gd name="T4" fmla="*/ 51 w 77"/>
                  <a:gd name="T5" fmla="*/ 0 h 75"/>
                  <a:gd name="T6" fmla="*/ 0 w 77"/>
                  <a:gd name="T7" fmla="*/ 27 h 75"/>
                  <a:gd name="T8" fmla="*/ 13 w 77"/>
                  <a:gd name="T9" fmla="*/ 51 h 75"/>
                  <a:gd name="T10" fmla="*/ 26 w 77"/>
                  <a:gd name="T11" fmla="*/ 75 h 75"/>
                  <a:gd name="T12" fmla="*/ 77 w 77"/>
                  <a:gd name="T13" fmla="*/ 4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8"/>
                    </a:moveTo>
                    <a:lnTo>
                      <a:pt x="64" y="24"/>
                    </a:lnTo>
                    <a:lnTo>
                      <a:pt x="51" y="0"/>
                    </a:lnTo>
                    <a:lnTo>
                      <a:pt x="0" y="27"/>
                    </a:lnTo>
                    <a:lnTo>
                      <a:pt x="13" y="51"/>
                    </a:lnTo>
                    <a:lnTo>
                      <a:pt x="26" y="75"/>
                    </a:lnTo>
                    <a:lnTo>
                      <a:pt x="77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49" name="Freeform 1777"/>
              <p:cNvSpPr>
                <a:spLocks/>
              </p:cNvSpPr>
              <p:nvPr/>
            </p:nvSpPr>
            <p:spPr bwMode="auto">
              <a:xfrm>
                <a:off x="1682" y="1216"/>
                <a:ext cx="9" cy="9"/>
              </a:xfrm>
              <a:custGeom>
                <a:avLst/>
                <a:gdLst>
                  <a:gd name="T0" fmla="*/ 77 w 77"/>
                  <a:gd name="T1" fmla="*/ 48 h 75"/>
                  <a:gd name="T2" fmla="*/ 64 w 77"/>
                  <a:gd name="T3" fmla="*/ 24 h 75"/>
                  <a:gd name="T4" fmla="*/ 51 w 77"/>
                  <a:gd name="T5" fmla="*/ 0 h 75"/>
                  <a:gd name="T6" fmla="*/ 0 w 77"/>
                  <a:gd name="T7" fmla="*/ 27 h 75"/>
                  <a:gd name="T8" fmla="*/ 13 w 77"/>
                  <a:gd name="T9" fmla="*/ 51 h 75"/>
                  <a:gd name="T10" fmla="*/ 26 w 77"/>
                  <a:gd name="T11" fmla="*/ 75 h 75"/>
                  <a:gd name="T12" fmla="*/ 77 w 77"/>
                  <a:gd name="T13" fmla="*/ 4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8"/>
                    </a:moveTo>
                    <a:lnTo>
                      <a:pt x="64" y="24"/>
                    </a:lnTo>
                    <a:lnTo>
                      <a:pt x="51" y="0"/>
                    </a:lnTo>
                    <a:lnTo>
                      <a:pt x="0" y="27"/>
                    </a:lnTo>
                    <a:lnTo>
                      <a:pt x="13" y="51"/>
                    </a:lnTo>
                    <a:lnTo>
                      <a:pt x="26" y="75"/>
                    </a:lnTo>
                    <a:lnTo>
                      <a:pt x="77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0" name="Freeform 1778"/>
              <p:cNvSpPr>
                <a:spLocks/>
              </p:cNvSpPr>
              <p:nvPr/>
            </p:nvSpPr>
            <p:spPr bwMode="auto">
              <a:xfrm>
                <a:off x="1682" y="1219"/>
                <a:ext cx="1" cy="3"/>
              </a:xfrm>
              <a:custGeom>
                <a:avLst/>
                <a:gdLst>
                  <a:gd name="T0" fmla="*/ 13 w 13"/>
                  <a:gd name="T1" fmla="*/ 24 h 24"/>
                  <a:gd name="T2" fmla="*/ 0 w 13"/>
                  <a:gd name="T3" fmla="*/ 0 h 24"/>
                  <a:gd name="T4" fmla="*/ 0 w 13"/>
                  <a:gd name="T5" fmla="*/ 1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1" name="Line 1779"/>
              <p:cNvSpPr>
                <a:spLocks noChangeShapeType="1"/>
              </p:cNvSpPr>
              <p:nvPr/>
            </p:nvSpPr>
            <p:spPr bwMode="auto">
              <a:xfrm>
                <a:off x="1682" y="1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2" name="Freeform 1780"/>
              <p:cNvSpPr>
                <a:spLocks/>
              </p:cNvSpPr>
              <p:nvPr/>
            </p:nvSpPr>
            <p:spPr bwMode="auto">
              <a:xfrm>
                <a:off x="1676" y="1219"/>
                <a:ext cx="9" cy="9"/>
              </a:xfrm>
              <a:custGeom>
                <a:avLst/>
                <a:gdLst>
                  <a:gd name="T0" fmla="*/ 77 w 77"/>
                  <a:gd name="T1" fmla="*/ 46 h 75"/>
                  <a:gd name="T2" fmla="*/ 64 w 77"/>
                  <a:gd name="T3" fmla="*/ 23 h 75"/>
                  <a:gd name="T4" fmla="*/ 51 w 77"/>
                  <a:gd name="T5" fmla="*/ 0 h 75"/>
                  <a:gd name="T6" fmla="*/ 0 w 77"/>
                  <a:gd name="T7" fmla="*/ 29 h 75"/>
                  <a:gd name="T8" fmla="*/ 13 w 77"/>
                  <a:gd name="T9" fmla="*/ 52 h 75"/>
                  <a:gd name="T10" fmla="*/ 26 w 77"/>
                  <a:gd name="T11" fmla="*/ 75 h 75"/>
                  <a:gd name="T12" fmla="*/ 77 w 77"/>
                  <a:gd name="T13" fmla="*/ 4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6"/>
                    </a:moveTo>
                    <a:lnTo>
                      <a:pt x="64" y="23"/>
                    </a:lnTo>
                    <a:lnTo>
                      <a:pt x="51" y="0"/>
                    </a:lnTo>
                    <a:lnTo>
                      <a:pt x="0" y="29"/>
                    </a:lnTo>
                    <a:lnTo>
                      <a:pt x="13" y="52"/>
                    </a:lnTo>
                    <a:lnTo>
                      <a:pt x="26" y="75"/>
                    </a:lnTo>
                    <a:lnTo>
                      <a:pt x="7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3" name="Freeform 1781"/>
              <p:cNvSpPr>
                <a:spLocks/>
              </p:cNvSpPr>
              <p:nvPr/>
            </p:nvSpPr>
            <p:spPr bwMode="auto">
              <a:xfrm>
                <a:off x="1676" y="1219"/>
                <a:ext cx="9" cy="9"/>
              </a:xfrm>
              <a:custGeom>
                <a:avLst/>
                <a:gdLst>
                  <a:gd name="T0" fmla="*/ 77 w 77"/>
                  <a:gd name="T1" fmla="*/ 46 h 75"/>
                  <a:gd name="T2" fmla="*/ 64 w 77"/>
                  <a:gd name="T3" fmla="*/ 23 h 75"/>
                  <a:gd name="T4" fmla="*/ 51 w 77"/>
                  <a:gd name="T5" fmla="*/ 0 h 75"/>
                  <a:gd name="T6" fmla="*/ 0 w 77"/>
                  <a:gd name="T7" fmla="*/ 29 h 75"/>
                  <a:gd name="T8" fmla="*/ 13 w 77"/>
                  <a:gd name="T9" fmla="*/ 52 h 75"/>
                  <a:gd name="T10" fmla="*/ 26 w 77"/>
                  <a:gd name="T11" fmla="*/ 75 h 75"/>
                  <a:gd name="T12" fmla="*/ 77 w 77"/>
                  <a:gd name="T13" fmla="*/ 4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6"/>
                    </a:moveTo>
                    <a:lnTo>
                      <a:pt x="64" y="23"/>
                    </a:lnTo>
                    <a:lnTo>
                      <a:pt x="51" y="0"/>
                    </a:lnTo>
                    <a:lnTo>
                      <a:pt x="0" y="29"/>
                    </a:lnTo>
                    <a:lnTo>
                      <a:pt x="13" y="52"/>
                    </a:lnTo>
                    <a:lnTo>
                      <a:pt x="26" y="75"/>
                    </a:lnTo>
                    <a:lnTo>
                      <a:pt x="7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4" name="Freeform 1782"/>
              <p:cNvSpPr>
                <a:spLocks/>
              </p:cNvSpPr>
              <p:nvPr/>
            </p:nvSpPr>
            <p:spPr bwMode="auto">
              <a:xfrm>
                <a:off x="1671" y="1223"/>
                <a:ext cx="8" cy="8"/>
              </a:xfrm>
              <a:custGeom>
                <a:avLst/>
                <a:gdLst>
                  <a:gd name="T0" fmla="*/ 76 w 76"/>
                  <a:gd name="T1" fmla="*/ 46 h 74"/>
                  <a:gd name="T2" fmla="*/ 63 w 76"/>
                  <a:gd name="T3" fmla="*/ 23 h 74"/>
                  <a:gd name="T4" fmla="*/ 50 w 76"/>
                  <a:gd name="T5" fmla="*/ 0 h 74"/>
                  <a:gd name="T6" fmla="*/ 0 w 76"/>
                  <a:gd name="T7" fmla="*/ 28 h 74"/>
                  <a:gd name="T8" fmla="*/ 13 w 76"/>
                  <a:gd name="T9" fmla="*/ 51 h 74"/>
                  <a:gd name="T10" fmla="*/ 26 w 76"/>
                  <a:gd name="T11" fmla="*/ 74 h 74"/>
                  <a:gd name="T12" fmla="*/ 76 w 76"/>
                  <a:gd name="T13" fmla="*/ 4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4">
                    <a:moveTo>
                      <a:pt x="76" y="46"/>
                    </a:moveTo>
                    <a:lnTo>
                      <a:pt x="63" y="23"/>
                    </a:lnTo>
                    <a:lnTo>
                      <a:pt x="50" y="0"/>
                    </a:lnTo>
                    <a:lnTo>
                      <a:pt x="0" y="28"/>
                    </a:lnTo>
                    <a:lnTo>
                      <a:pt x="13" y="51"/>
                    </a:lnTo>
                    <a:lnTo>
                      <a:pt x="26" y="74"/>
                    </a:lnTo>
                    <a:lnTo>
                      <a:pt x="76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5" name="Freeform 1783"/>
              <p:cNvSpPr>
                <a:spLocks/>
              </p:cNvSpPr>
              <p:nvPr/>
            </p:nvSpPr>
            <p:spPr bwMode="auto">
              <a:xfrm>
                <a:off x="1671" y="1223"/>
                <a:ext cx="8" cy="8"/>
              </a:xfrm>
              <a:custGeom>
                <a:avLst/>
                <a:gdLst>
                  <a:gd name="T0" fmla="*/ 76 w 76"/>
                  <a:gd name="T1" fmla="*/ 46 h 74"/>
                  <a:gd name="T2" fmla="*/ 63 w 76"/>
                  <a:gd name="T3" fmla="*/ 23 h 74"/>
                  <a:gd name="T4" fmla="*/ 50 w 76"/>
                  <a:gd name="T5" fmla="*/ 0 h 74"/>
                  <a:gd name="T6" fmla="*/ 0 w 76"/>
                  <a:gd name="T7" fmla="*/ 28 h 74"/>
                  <a:gd name="T8" fmla="*/ 13 w 76"/>
                  <a:gd name="T9" fmla="*/ 51 h 74"/>
                  <a:gd name="T10" fmla="*/ 26 w 76"/>
                  <a:gd name="T11" fmla="*/ 74 h 74"/>
                  <a:gd name="T12" fmla="*/ 76 w 76"/>
                  <a:gd name="T13" fmla="*/ 4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4">
                    <a:moveTo>
                      <a:pt x="76" y="46"/>
                    </a:moveTo>
                    <a:lnTo>
                      <a:pt x="63" y="23"/>
                    </a:lnTo>
                    <a:lnTo>
                      <a:pt x="50" y="0"/>
                    </a:lnTo>
                    <a:lnTo>
                      <a:pt x="0" y="28"/>
                    </a:lnTo>
                    <a:lnTo>
                      <a:pt x="13" y="51"/>
                    </a:lnTo>
                    <a:lnTo>
                      <a:pt x="26" y="74"/>
                    </a:lnTo>
                    <a:lnTo>
                      <a:pt x="76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6" name="Freeform 1784"/>
              <p:cNvSpPr>
                <a:spLocks/>
              </p:cNvSpPr>
              <p:nvPr/>
            </p:nvSpPr>
            <p:spPr bwMode="auto">
              <a:xfrm>
                <a:off x="1671" y="1226"/>
                <a:ext cx="1" cy="2"/>
              </a:xfrm>
              <a:custGeom>
                <a:avLst/>
                <a:gdLst>
                  <a:gd name="T0" fmla="*/ 13 w 13"/>
                  <a:gd name="T1" fmla="*/ 23 h 23"/>
                  <a:gd name="T2" fmla="*/ 0 w 13"/>
                  <a:gd name="T3" fmla="*/ 0 h 23"/>
                  <a:gd name="T4" fmla="*/ 0 w 13"/>
                  <a:gd name="T5" fmla="*/ 0 h 23"/>
                  <a:gd name="T6" fmla="*/ 13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7" name="Line 1785"/>
              <p:cNvSpPr>
                <a:spLocks noChangeShapeType="1"/>
              </p:cNvSpPr>
              <p:nvPr/>
            </p:nvSpPr>
            <p:spPr bwMode="auto">
              <a:xfrm>
                <a:off x="1671" y="1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8" name="Freeform 1786"/>
              <p:cNvSpPr>
                <a:spLocks/>
              </p:cNvSpPr>
              <p:nvPr/>
            </p:nvSpPr>
            <p:spPr bwMode="auto">
              <a:xfrm>
                <a:off x="1665" y="1226"/>
                <a:ext cx="9" cy="8"/>
              </a:xfrm>
              <a:custGeom>
                <a:avLst/>
                <a:gdLst>
                  <a:gd name="T0" fmla="*/ 77 w 77"/>
                  <a:gd name="T1" fmla="*/ 46 h 76"/>
                  <a:gd name="T2" fmla="*/ 64 w 77"/>
                  <a:gd name="T3" fmla="*/ 23 h 76"/>
                  <a:gd name="T4" fmla="*/ 51 w 77"/>
                  <a:gd name="T5" fmla="*/ 0 h 76"/>
                  <a:gd name="T6" fmla="*/ 0 w 77"/>
                  <a:gd name="T7" fmla="*/ 30 h 76"/>
                  <a:gd name="T8" fmla="*/ 13 w 77"/>
                  <a:gd name="T9" fmla="*/ 53 h 76"/>
                  <a:gd name="T10" fmla="*/ 27 w 77"/>
                  <a:gd name="T11" fmla="*/ 76 h 76"/>
                  <a:gd name="T12" fmla="*/ 77 w 77"/>
                  <a:gd name="T13" fmla="*/ 4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6">
                    <a:moveTo>
                      <a:pt x="77" y="46"/>
                    </a:moveTo>
                    <a:lnTo>
                      <a:pt x="64" y="23"/>
                    </a:lnTo>
                    <a:lnTo>
                      <a:pt x="51" y="0"/>
                    </a:lnTo>
                    <a:lnTo>
                      <a:pt x="0" y="30"/>
                    </a:lnTo>
                    <a:lnTo>
                      <a:pt x="13" y="53"/>
                    </a:lnTo>
                    <a:lnTo>
                      <a:pt x="27" y="76"/>
                    </a:lnTo>
                    <a:lnTo>
                      <a:pt x="7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59" name="Freeform 1787"/>
              <p:cNvSpPr>
                <a:spLocks/>
              </p:cNvSpPr>
              <p:nvPr/>
            </p:nvSpPr>
            <p:spPr bwMode="auto">
              <a:xfrm>
                <a:off x="1665" y="1226"/>
                <a:ext cx="9" cy="8"/>
              </a:xfrm>
              <a:custGeom>
                <a:avLst/>
                <a:gdLst>
                  <a:gd name="T0" fmla="*/ 77 w 77"/>
                  <a:gd name="T1" fmla="*/ 46 h 76"/>
                  <a:gd name="T2" fmla="*/ 64 w 77"/>
                  <a:gd name="T3" fmla="*/ 23 h 76"/>
                  <a:gd name="T4" fmla="*/ 51 w 77"/>
                  <a:gd name="T5" fmla="*/ 0 h 76"/>
                  <a:gd name="T6" fmla="*/ 0 w 77"/>
                  <a:gd name="T7" fmla="*/ 30 h 76"/>
                  <a:gd name="T8" fmla="*/ 13 w 77"/>
                  <a:gd name="T9" fmla="*/ 53 h 76"/>
                  <a:gd name="T10" fmla="*/ 27 w 77"/>
                  <a:gd name="T11" fmla="*/ 76 h 76"/>
                  <a:gd name="T12" fmla="*/ 77 w 77"/>
                  <a:gd name="T13" fmla="*/ 4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6">
                    <a:moveTo>
                      <a:pt x="77" y="46"/>
                    </a:moveTo>
                    <a:lnTo>
                      <a:pt x="64" y="23"/>
                    </a:lnTo>
                    <a:lnTo>
                      <a:pt x="51" y="0"/>
                    </a:lnTo>
                    <a:lnTo>
                      <a:pt x="0" y="30"/>
                    </a:lnTo>
                    <a:lnTo>
                      <a:pt x="13" y="53"/>
                    </a:lnTo>
                    <a:lnTo>
                      <a:pt x="27" y="76"/>
                    </a:lnTo>
                    <a:lnTo>
                      <a:pt x="7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0" name="Freeform 1788"/>
              <p:cNvSpPr>
                <a:spLocks/>
              </p:cNvSpPr>
              <p:nvPr/>
            </p:nvSpPr>
            <p:spPr bwMode="auto">
              <a:xfrm>
                <a:off x="1665" y="1229"/>
                <a:ext cx="2" cy="3"/>
              </a:xfrm>
              <a:custGeom>
                <a:avLst/>
                <a:gdLst>
                  <a:gd name="T0" fmla="*/ 13 w 13"/>
                  <a:gd name="T1" fmla="*/ 23 h 23"/>
                  <a:gd name="T2" fmla="*/ 0 w 13"/>
                  <a:gd name="T3" fmla="*/ 0 h 23"/>
                  <a:gd name="T4" fmla="*/ 0 w 13"/>
                  <a:gd name="T5" fmla="*/ 0 h 23"/>
                  <a:gd name="T6" fmla="*/ 13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1" name="Line 1789"/>
              <p:cNvSpPr>
                <a:spLocks noChangeShapeType="1"/>
              </p:cNvSpPr>
              <p:nvPr/>
            </p:nvSpPr>
            <p:spPr bwMode="auto">
              <a:xfrm>
                <a:off x="1665" y="1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2" name="Freeform 1790"/>
              <p:cNvSpPr>
                <a:spLocks/>
              </p:cNvSpPr>
              <p:nvPr/>
            </p:nvSpPr>
            <p:spPr bwMode="auto">
              <a:xfrm>
                <a:off x="1660" y="1229"/>
                <a:ext cx="8" cy="8"/>
              </a:xfrm>
              <a:custGeom>
                <a:avLst/>
                <a:gdLst>
                  <a:gd name="T0" fmla="*/ 77 w 77"/>
                  <a:gd name="T1" fmla="*/ 46 h 75"/>
                  <a:gd name="T2" fmla="*/ 63 w 77"/>
                  <a:gd name="T3" fmla="*/ 23 h 75"/>
                  <a:gd name="T4" fmla="*/ 50 w 77"/>
                  <a:gd name="T5" fmla="*/ 0 h 75"/>
                  <a:gd name="T6" fmla="*/ 0 w 77"/>
                  <a:gd name="T7" fmla="*/ 29 h 75"/>
                  <a:gd name="T8" fmla="*/ 13 w 77"/>
                  <a:gd name="T9" fmla="*/ 52 h 75"/>
                  <a:gd name="T10" fmla="*/ 26 w 77"/>
                  <a:gd name="T11" fmla="*/ 75 h 75"/>
                  <a:gd name="T12" fmla="*/ 77 w 77"/>
                  <a:gd name="T13" fmla="*/ 4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6"/>
                    </a:moveTo>
                    <a:lnTo>
                      <a:pt x="63" y="23"/>
                    </a:lnTo>
                    <a:lnTo>
                      <a:pt x="50" y="0"/>
                    </a:lnTo>
                    <a:lnTo>
                      <a:pt x="0" y="29"/>
                    </a:lnTo>
                    <a:lnTo>
                      <a:pt x="13" y="52"/>
                    </a:lnTo>
                    <a:lnTo>
                      <a:pt x="26" y="75"/>
                    </a:lnTo>
                    <a:lnTo>
                      <a:pt x="7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3" name="Freeform 1791"/>
              <p:cNvSpPr>
                <a:spLocks/>
              </p:cNvSpPr>
              <p:nvPr/>
            </p:nvSpPr>
            <p:spPr bwMode="auto">
              <a:xfrm>
                <a:off x="1660" y="1229"/>
                <a:ext cx="8" cy="8"/>
              </a:xfrm>
              <a:custGeom>
                <a:avLst/>
                <a:gdLst>
                  <a:gd name="T0" fmla="*/ 77 w 77"/>
                  <a:gd name="T1" fmla="*/ 46 h 75"/>
                  <a:gd name="T2" fmla="*/ 63 w 77"/>
                  <a:gd name="T3" fmla="*/ 23 h 75"/>
                  <a:gd name="T4" fmla="*/ 50 w 77"/>
                  <a:gd name="T5" fmla="*/ 0 h 75"/>
                  <a:gd name="T6" fmla="*/ 0 w 77"/>
                  <a:gd name="T7" fmla="*/ 29 h 75"/>
                  <a:gd name="T8" fmla="*/ 13 w 77"/>
                  <a:gd name="T9" fmla="*/ 52 h 75"/>
                  <a:gd name="T10" fmla="*/ 26 w 77"/>
                  <a:gd name="T11" fmla="*/ 75 h 75"/>
                  <a:gd name="T12" fmla="*/ 77 w 77"/>
                  <a:gd name="T13" fmla="*/ 4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5">
                    <a:moveTo>
                      <a:pt x="77" y="46"/>
                    </a:moveTo>
                    <a:lnTo>
                      <a:pt x="63" y="23"/>
                    </a:lnTo>
                    <a:lnTo>
                      <a:pt x="50" y="0"/>
                    </a:lnTo>
                    <a:lnTo>
                      <a:pt x="0" y="29"/>
                    </a:lnTo>
                    <a:lnTo>
                      <a:pt x="13" y="52"/>
                    </a:lnTo>
                    <a:lnTo>
                      <a:pt x="26" y="75"/>
                    </a:lnTo>
                    <a:lnTo>
                      <a:pt x="7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4" name="Freeform 1792"/>
              <p:cNvSpPr>
                <a:spLocks/>
              </p:cNvSpPr>
              <p:nvPr/>
            </p:nvSpPr>
            <p:spPr bwMode="auto">
              <a:xfrm>
                <a:off x="1659" y="1232"/>
                <a:ext cx="2" cy="3"/>
              </a:xfrm>
              <a:custGeom>
                <a:avLst/>
                <a:gdLst>
                  <a:gd name="T0" fmla="*/ 14 w 14"/>
                  <a:gd name="T1" fmla="*/ 23 h 23"/>
                  <a:gd name="T2" fmla="*/ 1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5" name="Line 1793"/>
              <p:cNvSpPr>
                <a:spLocks noChangeShapeType="1"/>
              </p:cNvSpPr>
              <p:nvPr/>
            </p:nvSpPr>
            <p:spPr bwMode="auto">
              <a:xfrm flipH="1">
                <a:off x="1659" y="12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6" name="Freeform 1794"/>
              <p:cNvSpPr>
                <a:spLocks/>
              </p:cNvSpPr>
              <p:nvPr/>
            </p:nvSpPr>
            <p:spPr bwMode="auto">
              <a:xfrm>
                <a:off x="1654" y="1232"/>
                <a:ext cx="9" cy="9"/>
              </a:xfrm>
              <a:custGeom>
                <a:avLst/>
                <a:gdLst>
                  <a:gd name="T0" fmla="*/ 78 w 78"/>
                  <a:gd name="T1" fmla="*/ 46 h 78"/>
                  <a:gd name="T2" fmla="*/ 64 w 78"/>
                  <a:gd name="T3" fmla="*/ 23 h 78"/>
                  <a:gd name="T4" fmla="*/ 50 w 78"/>
                  <a:gd name="T5" fmla="*/ 0 h 78"/>
                  <a:gd name="T6" fmla="*/ 0 w 78"/>
                  <a:gd name="T7" fmla="*/ 32 h 78"/>
                  <a:gd name="T8" fmla="*/ 15 w 78"/>
                  <a:gd name="T9" fmla="*/ 55 h 78"/>
                  <a:gd name="T10" fmla="*/ 29 w 78"/>
                  <a:gd name="T11" fmla="*/ 78 h 78"/>
                  <a:gd name="T12" fmla="*/ 78 w 78"/>
                  <a:gd name="T13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46"/>
                    </a:moveTo>
                    <a:lnTo>
                      <a:pt x="64" y="23"/>
                    </a:lnTo>
                    <a:lnTo>
                      <a:pt x="50" y="0"/>
                    </a:lnTo>
                    <a:lnTo>
                      <a:pt x="0" y="32"/>
                    </a:lnTo>
                    <a:lnTo>
                      <a:pt x="15" y="55"/>
                    </a:lnTo>
                    <a:lnTo>
                      <a:pt x="29" y="78"/>
                    </a:lnTo>
                    <a:lnTo>
                      <a:pt x="7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7" name="Freeform 1795"/>
              <p:cNvSpPr>
                <a:spLocks/>
              </p:cNvSpPr>
              <p:nvPr/>
            </p:nvSpPr>
            <p:spPr bwMode="auto">
              <a:xfrm>
                <a:off x="1654" y="1232"/>
                <a:ext cx="9" cy="9"/>
              </a:xfrm>
              <a:custGeom>
                <a:avLst/>
                <a:gdLst>
                  <a:gd name="T0" fmla="*/ 78 w 78"/>
                  <a:gd name="T1" fmla="*/ 46 h 78"/>
                  <a:gd name="T2" fmla="*/ 64 w 78"/>
                  <a:gd name="T3" fmla="*/ 23 h 78"/>
                  <a:gd name="T4" fmla="*/ 50 w 78"/>
                  <a:gd name="T5" fmla="*/ 0 h 78"/>
                  <a:gd name="T6" fmla="*/ 0 w 78"/>
                  <a:gd name="T7" fmla="*/ 32 h 78"/>
                  <a:gd name="T8" fmla="*/ 15 w 78"/>
                  <a:gd name="T9" fmla="*/ 55 h 78"/>
                  <a:gd name="T10" fmla="*/ 29 w 78"/>
                  <a:gd name="T11" fmla="*/ 78 h 78"/>
                  <a:gd name="T12" fmla="*/ 78 w 78"/>
                  <a:gd name="T13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46"/>
                    </a:moveTo>
                    <a:lnTo>
                      <a:pt x="64" y="23"/>
                    </a:lnTo>
                    <a:lnTo>
                      <a:pt x="50" y="0"/>
                    </a:lnTo>
                    <a:lnTo>
                      <a:pt x="0" y="32"/>
                    </a:lnTo>
                    <a:lnTo>
                      <a:pt x="15" y="55"/>
                    </a:lnTo>
                    <a:lnTo>
                      <a:pt x="29" y="78"/>
                    </a:lnTo>
                    <a:lnTo>
                      <a:pt x="7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8" name="Freeform 1796"/>
              <p:cNvSpPr>
                <a:spLocks/>
              </p:cNvSpPr>
              <p:nvPr/>
            </p:nvSpPr>
            <p:spPr bwMode="auto">
              <a:xfrm>
                <a:off x="1656" y="1238"/>
                <a:ext cx="1" cy="3"/>
              </a:xfrm>
              <a:custGeom>
                <a:avLst/>
                <a:gdLst>
                  <a:gd name="T0" fmla="*/ 0 w 14"/>
                  <a:gd name="T1" fmla="*/ 0 h 23"/>
                  <a:gd name="T2" fmla="*/ 14 w 14"/>
                  <a:gd name="T3" fmla="*/ 23 h 23"/>
                  <a:gd name="T4" fmla="*/ 14 w 14"/>
                  <a:gd name="T5" fmla="*/ 23 h 23"/>
                  <a:gd name="T6" fmla="*/ 0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lnTo>
                      <a:pt x="14" y="23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69" name="Line 1797"/>
              <p:cNvSpPr>
                <a:spLocks noChangeShapeType="1"/>
              </p:cNvSpPr>
              <p:nvPr/>
            </p:nvSpPr>
            <p:spPr bwMode="auto">
              <a:xfrm>
                <a:off x="1657" y="1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0" name="Freeform 1798"/>
              <p:cNvSpPr>
                <a:spLocks/>
              </p:cNvSpPr>
              <p:nvPr/>
            </p:nvSpPr>
            <p:spPr bwMode="auto">
              <a:xfrm>
                <a:off x="1649" y="1236"/>
                <a:ext cx="8" cy="8"/>
              </a:xfrm>
              <a:custGeom>
                <a:avLst/>
                <a:gdLst>
                  <a:gd name="T0" fmla="*/ 77 w 77"/>
                  <a:gd name="T1" fmla="*/ 46 h 77"/>
                  <a:gd name="T2" fmla="*/ 63 w 77"/>
                  <a:gd name="T3" fmla="*/ 23 h 77"/>
                  <a:gd name="T4" fmla="*/ 48 w 77"/>
                  <a:gd name="T5" fmla="*/ 0 h 77"/>
                  <a:gd name="T6" fmla="*/ 0 w 77"/>
                  <a:gd name="T7" fmla="*/ 31 h 77"/>
                  <a:gd name="T8" fmla="*/ 14 w 77"/>
                  <a:gd name="T9" fmla="*/ 54 h 77"/>
                  <a:gd name="T10" fmla="*/ 29 w 77"/>
                  <a:gd name="T11" fmla="*/ 77 h 77"/>
                  <a:gd name="T12" fmla="*/ 77 w 77"/>
                  <a:gd name="T13" fmla="*/ 4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7">
                    <a:moveTo>
                      <a:pt x="77" y="46"/>
                    </a:moveTo>
                    <a:lnTo>
                      <a:pt x="63" y="23"/>
                    </a:lnTo>
                    <a:lnTo>
                      <a:pt x="48" y="0"/>
                    </a:lnTo>
                    <a:lnTo>
                      <a:pt x="0" y="31"/>
                    </a:lnTo>
                    <a:lnTo>
                      <a:pt x="14" y="54"/>
                    </a:lnTo>
                    <a:lnTo>
                      <a:pt x="29" y="77"/>
                    </a:lnTo>
                    <a:lnTo>
                      <a:pt x="7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1" name="Freeform 1799"/>
              <p:cNvSpPr>
                <a:spLocks/>
              </p:cNvSpPr>
              <p:nvPr/>
            </p:nvSpPr>
            <p:spPr bwMode="auto">
              <a:xfrm>
                <a:off x="1649" y="1236"/>
                <a:ext cx="8" cy="8"/>
              </a:xfrm>
              <a:custGeom>
                <a:avLst/>
                <a:gdLst>
                  <a:gd name="T0" fmla="*/ 77 w 77"/>
                  <a:gd name="T1" fmla="*/ 46 h 77"/>
                  <a:gd name="T2" fmla="*/ 63 w 77"/>
                  <a:gd name="T3" fmla="*/ 23 h 77"/>
                  <a:gd name="T4" fmla="*/ 48 w 77"/>
                  <a:gd name="T5" fmla="*/ 0 h 77"/>
                  <a:gd name="T6" fmla="*/ 0 w 77"/>
                  <a:gd name="T7" fmla="*/ 31 h 77"/>
                  <a:gd name="T8" fmla="*/ 14 w 77"/>
                  <a:gd name="T9" fmla="*/ 54 h 77"/>
                  <a:gd name="T10" fmla="*/ 29 w 77"/>
                  <a:gd name="T11" fmla="*/ 77 h 77"/>
                  <a:gd name="T12" fmla="*/ 77 w 77"/>
                  <a:gd name="T13" fmla="*/ 4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7">
                    <a:moveTo>
                      <a:pt x="77" y="46"/>
                    </a:moveTo>
                    <a:lnTo>
                      <a:pt x="63" y="23"/>
                    </a:lnTo>
                    <a:lnTo>
                      <a:pt x="48" y="0"/>
                    </a:lnTo>
                    <a:lnTo>
                      <a:pt x="0" y="31"/>
                    </a:lnTo>
                    <a:lnTo>
                      <a:pt x="14" y="54"/>
                    </a:lnTo>
                    <a:lnTo>
                      <a:pt x="29" y="77"/>
                    </a:lnTo>
                    <a:lnTo>
                      <a:pt x="7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2" name="Freeform 1800"/>
              <p:cNvSpPr>
                <a:spLocks/>
              </p:cNvSpPr>
              <p:nvPr/>
            </p:nvSpPr>
            <p:spPr bwMode="auto">
              <a:xfrm>
                <a:off x="1648" y="1239"/>
                <a:ext cx="2" cy="3"/>
              </a:xfrm>
              <a:custGeom>
                <a:avLst/>
                <a:gdLst>
                  <a:gd name="T0" fmla="*/ 15 w 15"/>
                  <a:gd name="T1" fmla="*/ 23 h 23"/>
                  <a:gd name="T2" fmla="*/ 1 w 15"/>
                  <a:gd name="T3" fmla="*/ 0 h 23"/>
                  <a:gd name="T4" fmla="*/ 0 w 15"/>
                  <a:gd name="T5" fmla="*/ 1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3" name="Line 1801"/>
              <p:cNvSpPr>
                <a:spLocks noChangeShapeType="1"/>
              </p:cNvSpPr>
              <p:nvPr/>
            </p:nvSpPr>
            <p:spPr bwMode="auto">
              <a:xfrm flipH="1">
                <a:off x="1648" y="12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4" name="Freeform 1802"/>
              <p:cNvSpPr>
                <a:spLocks/>
              </p:cNvSpPr>
              <p:nvPr/>
            </p:nvSpPr>
            <p:spPr bwMode="auto">
              <a:xfrm>
                <a:off x="1643" y="1239"/>
                <a:ext cx="9" cy="9"/>
              </a:xfrm>
              <a:custGeom>
                <a:avLst/>
                <a:gdLst>
                  <a:gd name="T0" fmla="*/ 80 w 80"/>
                  <a:gd name="T1" fmla="*/ 44 h 77"/>
                  <a:gd name="T2" fmla="*/ 64 w 80"/>
                  <a:gd name="T3" fmla="*/ 22 h 77"/>
                  <a:gd name="T4" fmla="*/ 49 w 80"/>
                  <a:gd name="T5" fmla="*/ 0 h 77"/>
                  <a:gd name="T6" fmla="*/ 0 w 80"/>
                  <a:gd name="T7" fmla="*/ 33 h 77"/>
                  <a:gd name="T8" fmla="*/ 15 w 80"/>
                  <a:gd name="T9" fmla="*/ 55 h 77"/>
                  <a:gd name="T10" fmla="*/ 30 w 80"/>
                  <a:gd name="T11" fmla="*/ 77 h 77"/>
                  <a:gd name="T12" fmla="*/ 80 w 80"/>
                  <a:gd name="T13" fmla="*/ 4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7">
                    <a:moveTo>
                      <a:pt x="80" y="44"/>
                    </a:moveTo>
                    <a:lnTo>
                      <a:pt x="64" y="22"/>
                    </a:lnTo>
                    <a:lnTo>
                      <a:pt x="49" y="0"/>
                    </a:lnTo>
                    <a:lnTo>
                      <a:pt x="0" y="33"/>
                    </a:lnTo>
                    <a:lnTo>
                      <a:pt x="15" y="55"/>
                    </a:lnTo>
                    <a:lnTo>
                      <a:pt x="30" y="77"/>
                    </a:lnTo>
                    <a:lnTo>
                      <a:pt x="8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5" name="Freeform 1803"/>
              <p:cNvSpPr>
                <a:spLocks/>
              </p:cNvSpPr>
              <p:nvPr/>
            </p:nvSpPr>
            <p:spPr bwMode="auto">
              <a:xfrm>
                <a:off x="1643" y="1239"/>
                <a:ext cx="9" cy="9"/>
              </a:xfrm>
              <a:custGeom>
                <a:avLst/>
                <a:gdLst>
                  <a:gd name="T0" fmla="*/ 80 w 80"/>
                  <a:gd name="T1" fmla="*/ 44 h 77"/>
                  <a:gd name="T2" fmla="*/ 64 w 80"/>
                  <a:gd name="T3" fmla="*/ 22 h 77"/>
                  <a:gd name="T4" fmla="*/ 49 w 80"/>
                  <a:gd name="T5" fmla="*/ 0 h 77"/>
                  <a:gd name="T6" fmla="*/ 0 w 80"/>
                  <a:gd name="T7" fmla="*/ 33 h 77"/>
                  <a:gd name="T8" fmla="*/ 15 w 80"/>
                  <a:gd name="T9" fmla="*/ 55 h 77"/>
                  <a:gd name="T10" fmla="*/ 30 w 80"/>
                  <a:gd name="T11" fmla="*/ 77 h 77"/>
                  <a:gd name="T12" fmla="*/ 80 w 80"/>
                  <a:gd name="T13" fmla="*/ 4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7">
                    <a:moveTo>
                      <a:pt x="80" y="44"/>
                    </a:moveTo>
                    <a:lnTo>
                      <a:pt x="64" y="22"/>
                    </a:lnTo>
                    <a:lnTo>
                      <a:pt x="49" y="0"/>
                    </a:lnTo>
                    <a:lnTo>
                      <a:pt x="0" y="33"/>
                    </a:lnTo>
                    <a:lnTo>
                      <a:pt x="15" y="55"/>
                    </a:lnTo>
                    <a:lnTo>
                      <a:pt x="30" y="77"/>
                    </a:lnTo>
                    <a:lnTo>
                      <a:pt x="8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6" name="Freeform 1804"/>
              <p:cNvSpPr>
                <a:spLocks/>
              </p:cNvSpPr>
              <p:nvPr/>
            </p:nvSpPr>
            <p:spPr bwMode="auto">
              <a:xfrm>
                <a:off x="1643" y="1243"/>
                <a:ext cx="2" cy="2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7" name="Line 1805"/>
              <p:cNvSpPr>
                <a:spLocks noChangeShapeType="1"/>
              </p:cNvSpPr>
              <p:nvPr/>
            </p:nvSpPr>
            <p:spPr bwMode="auto">
              <a:xfrm>
                <a:off x="1643" y="12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8" name="Freeform 1806"/>
              <p:cNvSpPr>
                <a:spLocks/>
              </p:cNvSpPr>
              <p:nvPr/>
            </p:nvSpPr>
            <p:spPr bwMode="auto">
              <a:xfrm>
                <a:off x="1638" y="1243"/>
                <a:ext cx="8" cy="9"/>
              </a:xfrm>
              <a:custGeom>
                <a:avLst/>
                <a:gdLst>
                  <a:gd name="T0" fmla="*/ 77 w 77"/>
                  <a:gd name="T1" fmla="*/ 44 h 77"/>
                  <a:gd name="T2" fmla="*/ 62 w 77"/>
                  <a:gd name="T3" fmla="*/ 22 h 77"/>
                  <a:gd name="T4" fmla="*/ 47 w 77"/>
                  <a:gd name="T5" fmla="*/ 0 h 77"/>
                  <a:gd name="T6" fmla="*/ 0 w 77"/>
                  <a:gd name="T7" fmla="*/ 33 h 77"/>
                  <a:gd name="T8" fmla="*/ 15 w 77"/>
                  <a:gd name="T9" fmla="*/ 55 h 77"/>
                  <a:gd name="T10" fmla="*/ 30 w 77"/>
                  <a:gd name="T11" fmla="*/ 77 h 77"/>
                  <a:gd name="T12" fmla="*/ 77 w 77"/>
                  <a:gd name="T13" fmla="*/ 4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7">
                    <a:moveTo>
                      <a:pt x="77" y="44"/>
                    </a:moveTo>
                    <a:lnTo>
                      <a:pt x="62" y="22"/>
                    </a:lnTo>
                    <a:lnTo>
                      <a:pt x="47" y="0"/>
                    </a:lnTo>
                    <a:lnTo>
                      <a:pt x="0" y="33"/>
                    </a:lnTo>
                    <a:lnTo>
                      <a:pt x="15" y="55"/>
                    </a:lnTo>
                    <a:lnTo>
                      <a:pt x="30" y="77"/>
                    </a:lnTo>
                    <a:lnTo>
                      <a:pt x="7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79" name="Freeform 1807"/>
              <p:cNvSpPr>
                <a:spLocks/>
              </p:cNvSpPr>
              <p:nvPr/>
            </p:nvSpPr>
            <p:spPr bwMode="auto">
              <a:xfrm>
                <a:off x="1638" y="1243"/>
                <a:ext cx="8" cy="9"/>
              </a:xfrm>
              <a:custGeom>
                <a:avLst/>
                <a:gdLst>
                  <a:gd name="T0" fmla="*/ 77 w 77"/>
                  <a:gd name="T1" fmla="*/ 44 h 77"/>
                  <a:gd name="T2" fmla="*/ 62 w 77"/>
                  <a:gd name="T3" fmla="*/ 22 h 77"/>
                  <a:gd name="T4" fmla="*/ 47 w 77"/>
                  <a:gd name="T5" fmla="*/ 0 h 77"/>
                  <a:gd name="T6" fmla="*/ 0 w 77"/>
                  <a:gd name="T7" fmla="*/ 33 h 77"/>
                  <a:gd name="T8" fmla="*/ 15 w 77"/>
                  <a:gd name="T9" fmla="*/ 55 h 77"/>
                  <a:gd name="T10" fmla="*/ 30 w 77"/>
                  <a:gd name="T11" fmla="*/ 77 h 77"/>
                  <a:gd name="T12" fmla="*/ 77 w 77"/>
                  <a:gd name="T13" fmla="*/ 4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7">
                    <a:moveTo>
                      <a:pt x="77" y="44"/>
                    </a:moveTo>
                    <a:lnTo>
                      <a:pt x="62" y="22"/>
                    </a:lnTo>
                    <a:lnTo>
                      <a:pt x="47" y="0"/>
                    </a:lnTo>
                    <a:lnTo>
                      <a:pt x="0" y="33"/>
                    </a:lnTo>
                    <a:lnTo>
                      <a:pt x="15" y="55"/>
                    </a:lnTo>
                    <a:lnTo>
                      <a:pt x="30" y="77"/>
                    </a:lnTo>
                    <a:lnTo>
                      <a:pt x="77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0" name="Freeform 1808"/>
              <p:cNvSpPr>
                <a:spLocks/>
              </p:cNvSpPr>
              <p:nvPr/>
            </p:nvSpPr>
            <p:spPr bwMode="auto">
              <a:xfrm>
                <a:off x="1638" y="1247"/>
                <a:ext cx="1" cy="2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1" name="Line 1809"/>
              <p:cNvSpPr>
                <a:spLocks noChangeShapeType="1"/>
              </p:cNvSpPr>
              <p:nvPr/>
            </p:nvSpPr>
            <p:spPr bwMode="auto">
              <a:xfrm>
                <a:off x="1638" y="1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2" name="Freeform 1810"/>
              <p:cNvSpPr>
                <a:spLocks/>
              </p:cNvSpPr>
              <p:nvPr/>
            </p:nvSpPr>
            <p:spPr bwMode="auto">
              <a:xfrm>
                <a:off x="1632" y="1247"/>
                <a:ext cx="9" cy="8"/>
              </a:xfrm>
              <a:custGeom>
                <a:avLst/>
                <a:gdLst>
                  <a:gd name="T0" fmla="*/ 79 w 79"/>
                  <a:gd name="T1" fmla="*/ 44 h 78"/>
                  <a:gd name="T2" fmla="*/ 64 w 79"/>
                  <a:gd name="T3" fmla="*/ 22 h 78"/>
                  <a:gd name="T4" fmla="*/ 49 w 79"/>
                  <a:gd name="T5" fmla="*/ 0 h 78"/>
                  <a:gd name="T6" fmla="*/ 0 w 79"/>
                  <a:gd name="T7" fmla="*/ 34 h 78"/>
                  <a:gd name="T8" fmla="*/ 16 w 79"/>
                  <a:gd name="T9" fmla="*/ 56 h 78"/>
                  <a:gd name="T10" fmla="*/ 31 w 79"/>
                  <a:gd name="T11" fmla="*/ 78 h 78"/>
                  <a:gd name="T12" fmla="*/ 79 w 79"/>
                  <a:gd name="T13" fmla="*/ 4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4"/>
                    </a:moveTo>
                    <a:lnTo>
                      <a:pt x="64" y="22"/>
                    </a:lnTo>
                    <a:lnTo>
                      <a:pt x="49" y="0"/>
                    </a:lnTo>
                    <a:lnTo>
                      <a:pt x="0" y="34"/>
                    </a:lnTo>
                    <a:lnTo>
                      <a:pt x="16" y="56"/>
                    </a:lnTo>
                    <a:lnTo>
                      <a:pt x="31" y="78"/>
                    </a:lnTo>
                    <a:lnTo>
                      <a:pt x="79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3" name="Freeform 1811"/>
              <p:cNvSpPr>
                <a:spLocks/>
              </p:cNvSpPr>
              <p:nvPr/>
            </p:nvSpPr>
            <p:spPr bwMode="auto">
              <a:xfrm>
                <a:off x="1632" y="1247"/>
                <a:ext cx="9" cy="8"/>
              </a:xfrm>
              <a:custGeom>
                <a:avLst/>
                <a:gdLst>
                  <a:gd name="T0" fmla="*/ 79 w 79"/>
                  <a:gd name="T1" fmla="*/ 44 h 78"/>
                  <a:gd name="T2" fmla="*/ 64 w 79"/>
                  <a:gd name="T3" fmla="*/ 22 h 78"/>
                  <a:gd name="T4" fmla="*/ 49 w 79"/>
                  <a:gd name="T5" fmla="*/ 0 h 78"/>
                  <a:gd name="T6" fmla="*/ 0 w 79"/>
                  <a:gd name="T7" fmla="*/ 34 h 78"/>
                  <a:gd name="T8" fmla="*/ 16 w 79"/>
                  <a:gd name="T9" fmla="*/ 56 h 78"/>
                  <a:gd name="T10" fmla="*/ 31 w 79"/>
                  <a:gd name="T11" fmla="*/ 78 h 78"/>
                  <a:gd name="T12" fmla="*/ 79 w 79"/>
                  <a:gd name="T13" fmla="*/ 4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4"/>
                    </a:moveTo>
                    <a:lnTo>
                      <a:pt x="64" y="22"/>
                    </a:lnTo>
                    <a:lnTo>
                      <a:pt x="49" y="0"/>
                    </a:lnTo>
                    <a:lnTo>
                      <a:pt x="0" y="34"/>
                    </a:lnTo>
                    <a:lnTo>
                      <a:pt x="16" y="56"/>
                    </a:lnTo>
                    <a:lnTo>
                      <a:pt x="31" y="78"/>
                    </a:lnTo>
                    <a:lnTo>
                      <a:pt x="79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4" name="Freeform 1812"/>
              <p:cNvSpPr>
                <a:spLocks/>
              </p:cNvSpPr>
              <p:nvPr/>
            </p:nvSpPr>
            <p:spPr bwMode="auto">
              <a:xfrm>
                <a:off x="1632" y="1250"/>
                <a:ext cx="2" cy="3"/>
              </a:xfrm>
              <a:custGeom>
                <a:avLst/>
                <a:gdLst>
                  <a:gd name="T0" fmla="*/ 17 w 17"/>
                  <a:gd name="T1" fmla="*/ 22 h 22"/>
                  <a:gd name="T2" fmla="*/ 1 w 17"/>
                  <a:gd name="T3" fmla="*/ 0 h 22"/>
                  <a:gd name="T4" fmla="*/ 0 w 17"/>
                  <a:gd name="T5" fmla="*/ 0 h 22"/>
                  <a:gd name="T6" fmla="*/ 17 w 1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17" y="2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5" name="Line 1813"/>
              <p:cNvSpPr>
                <a:spLocks noChangeShapeType="1"/>
              </p:cNvSpPr>
              <p:nvPr/>
            </p:nvSpPr>
            <p:spPr bwMode="auto">
              <a:xfrm flipH="1">
                <a:off x="1632" y="1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6" name="Freeform 1814"/>
              <p:cNvSpPr>
                <a:spLocks/>
              </p:cNvSpPr>
              <p:nvPr/>
            </p:nvSpPr>
            <p:spPr bwMode="auto">
              <a:xfrm>
                <a:off x="1627" y="1250"/>
                <a:ext cx="9" cy="9"/>
              </a:xfrm>
              <a:custGeom>
                <a:avLst/>
                <a:gdLst>
                  <a:gd name="T0" fmla="*/ 79 w 79"/>
                  <a:gd name="T1" fmla="*/ 44 h 78"/>
                  <a:gd name="T2" fmla="*/ 63 w 79"/>
                  <a:gd name="T3" fmla="*/ 22 h 78"/>
                  <a:gd name="T4" fmla="*/ 46 w 79"/>
                  <a:gd name="T5" fmla="*/ 0 h 78"/>
                  <a:gd name="T6" fmla="*/ 0 w 79"/>
                  <a:gd name="T7" fmla="*/ 34 h 78"/>
                  <a:gd name="T8" fmla="*/ 17 w 79"/>
                  <a:gd name="T9" fmla="*/ 56 h 78"/>
                  <a:gd name="T10" fmla="*/ 33 w 79"/>
                  <a:gd name="T11" fmla="*/ 78 h 78"/>
                  <a:gd name="T12" fmla="*/ 79 w 79"/>
                  <a:gd name="T13" fmla="*/ 4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4"/>
                    </a:moveTo>
                    <a:lnTo>
                      <a:pt x="63" y="22"/>
                    </a:lnTo>
                    <a:lnTo>
                      <a:pt x="46" y="0"/>
                    </a:lnTo>
                    <a:lnTo>
                      <a:pt x="0" y="34"/>
                    </a:lnTo>
                    <a:lnTo>
                      <a:pt x="17" y="56"/>
                    </a:lnTo>
                    <a:lnTo>
                      <a:pt x="33" y="78"/>
                    </a:lnTo>
                    <a:lnTo>
                      <a:pt x="79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7" name="Freeform 1815"/>
              <p:cNvSpPr>
                <a:spLocks/>
              </p:cNvSpPr>
              <p:nvPr/>
            </p:nvSpPr>
            <p:spPr bwMode="auto">
              <a:xfrm>
                <a:off x="1627" y="1250"/>
                <a:ext cx="9" cy="9"/>
              </a:xfrm>
              <a:custGeom>
                <a:avLst/>
                <a:gdLst>
                  <a:gd name="T0" fmla="*/ 79 w 79"/>
                  <a:gd name="T1" fmla="*/ 44 h 78"/>
                  <a:gd name="T2" fmla="*/ 63 w 79"/>
                  <a:gd name="T3" fmla="*/ 22 h 78"/>
                  <a:gd name="T4" fmla="*/ 46 w 79"/>
                  <a:gd name="T5" fmla="*/ 0 h 78"/>
                  <a:gd name="T6" fmla="*/ 0 w 79"/>
                  <a:gd name="T7" fmla="*/ 34 h 78"/>
                  <a:gd name="T8" fmla="*/ 17 w 79"/>
                  <a:gd name="T9" fmla="*/ 56 h 78"/>
                  <a:gd name="T10" fmla="*/ 33 w 79"/>
                  <a:gd name="T11" fmla="*/ 78 h 78"/>
                  <a:gd name="T12" fmla="*/ 79 w 79"/>
                  <a:gd name="T13" fmla="*/ 4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4"/>
                    </a:moveTo>
                    <a:lnTo>
                      <a:pt x="63" y="22"/>
                    </a:lnTo>
                    <a:lnTo>
                      <a:pt x="46" y="0"/>
                    </a:lnTo>
                    <a:lnTo>
                      <a:pt x="0" y="34"/>
                    </a:lnTo>
                    <a:lnTo>
                      <a:pt x="17" y="56"/>
                    </a:lnTo>
                    <a:lnTo>
                      <a:pt x="33" y="78"/>
                    </a:lnTo>
                    <a:lnTo>
                      <a:pt x="79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8" name="Freeform 1816"/>
              <p:cNvSpPr>
                <a:spLocks/>
              </p:cNvSpPr>
              <p:nvPr/>
            </p:nvSpPr>
            <p:spPr bwMode="auto">
              <a:xfrm>
                <a:off x="1627" y="1254"/>
                <a:ext cx="2" cy="3"/>
              </a:xfrm>
              <a:custGeom>
                <a:avLst/>
                <a:gdLst>
                  <a:gd name="T0" fmla="*/ 17 w 17"/>
                  <a:gd name="T1" fmla="*/ 22 h 22"/>
                  <a:gd name="T2" fmla="*/ 0 w 17"/>
                  <a:gd name="T3" fmla="*/ 0 h 22"/>
                  <a:gd name="T4" fmla="*/ 0 w 17"/>
                  <a:gd name="T5" fmla="*/ 0 h 22"/>
                  <a:gd name="T6" fmla="*/ 17 w 1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17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89" name="Line 1817"/>
              <p:cNvSpPr>
                <a:spLocks noChangeShapeType="1"/>
              </p:cNvSpPr>
              <p:nvPr/>
            </p:nvSpPr>
            <p:spPr bwMode="auto">
              <a:xfrm>
                <a:off x="1627" y="12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0" name="Freeform 1818"/>
              <p:cNvSpPr>
                <a:spLocks/>
              </p:cNvSpPr>
              <p:nvPr/>
            </p:nvSpPr>
            <p:spPr bwMode="auto">
              <a:xfrm>
                <a:off x="1622" y="1254"/>
                <a:ext cx="9" cy="9"/>
              </a:xfrm>
              <a:custGeom>
                <a:avLst/>
                <a:gdLst>
                  <a:gd name="T0" fmla="*/ 80 w 80"/>
                  <a:gd name="T1" fmla="*/ 44 h 79"/>
                  <a:gd name="T2" fmla="*/ 64 w 80"/>
                  <a:gd name="T3" fmla="*/ 22 h 79"/>
                  <a:gd name="T4" fmla="*/ 47 w 80"/>
                  <a:gd name="T5" fmla="*/ 0 h 79"/>
                  <a:gd name="T6" fmla="*/ 0 w 80"/>
                  <a:gd name="T7" fmla="*/ 35 h 79"/>
                  <a:gd name="T8" fmla="*/ 17 w 80"/>
                  <a:gd name="T9" fmla="*/ 57 h 79"/>
                  <a:gd name="T10" fmla="*/ 33 w 80"/>
                  <a:gd name="T11" fmla="*/ 79 h 79"/>
                  <a:gd name="T12" fmla="*/ 80 w 80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44"/>
                    </a:moveTo>
                    <a:lnTo>
                      <a:pt x="64" y="22"/>
                    </a:lnTo>
                    <a:lnTo>
                      <a:pt x="47" y="0"/>
                    </a:lnTo>
                    <a:lnTo>
                      <a:pt x="0" y="35"/>
                    </a:lnTo>
                    <a:lnTo>
                      <a:pt x="17" y="57"/>
                    </a:lnTo>
                    <a:lnTo>
                      <a:pt x="33" y="79"/>
                    </a:lnTo>
                    <a:lnTo>
                      <a:pt x="8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1" name="Freeform 1819"/>
              <p:cNvSpPr>
                <a:spLocks/>
              </p:cNvSpPr>
              <p:nvPr/>
            </p:nvSpPr>
            <p:spPr bwMode="auto">
              <a:xfrm>
                <a:off x="1622" y="1254"/>
                <a:ext cx="9" cy="9"/>
              </a:xfrm>
              <a:custGeom>
                <a:avLst/>
                <a:gdLst>
                  <a:gd name="T0" fmla="*/ 80 w 80"/>
                  <a:gd name="T1" fmla="*/ 44 h 79"/>
                  <a:gd name="T2" fmla="*/ 64 w 80"/>
                  <a:gd name="T3" fmla="*/ 22 h 79"/>
                  <a:gd name="T4" fmla="*/ 47 w 80"/>
                  <a:gd name="T5" fmla="*/ 0 h 79"/>
                  <a:gd name="T6" fmla="*/ 0 w 80"/>
                  <a:gd name="T7" fmla="*/ 35 h 79"/>
                  <a:gd name="T8" fmla="*/ 17 w 80"/>
                  <a:gd name="T9" fmla="*/ 57 h 79"/>
                  <a:gd name="T10" fmla="*/ 33 w 80"/>
                  <a:gd name="T11" fmla="*/ 79 h 79"/>
                  <a:gd name="T12" fmla="*/ 80 w 80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44"/>
                    </a:moveTo>
                    <a:lnTo>
                      <a:pt x="64" y="22"/>
                    </a:lnTo>
                    <a:lnTo>
                      <a:pt x="47" y="0"/>
                    </a:lnTo>
                    <a:lnTo>
                      <a:pt x="0" y="35"/>
                    </a:lnTo>
                    <a:lnTo>
                      <a:pt x="17" y="57"/>
                    </a:lnTo>
                    <a:lnTo>
                      <a:pt x="33" y="79"/>
                    </a:lnTo>
                    <a:lnTo>
                      <a:pt x="8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2" name="Freeform 1820"/>
              <p:cNvSpPr>
                <a:spLocks/>
              </p:cNvSpPr>
              <p:nvPr/>
            </p:nvSpPr>
            <p:spPr bwMode="auto">
              <a:xfrm>
                <a:off x="1622" y="1258"/>
                <a:ext cx="2" cy="3"/>
              </a:xfrm>
              <a:custGeom>
                <a:avLst/>
                <a:gdLst>
                  <a:gd name="T0" fmla="*/ 17 w 17"/>
                  <a:gd name="T1" fmla="*/ 22 h 22"/>
                  <a:gd name="T2" fmla="*/ 0 w 17"/>
                  <a:gd name="T3" fmla="*/ 0 h 22"/>
                  <a:gd name="T4" fmla="*/ 0 w 17"/>
                  <a:gd name="T5" fmla="*/ 1 h 22"/>
                  <a:gd name="T6" fmla="*/ 17 w 1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17" y="2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3" name="Line 1821"/>
              <p:cNvSpPr>
                <a:spLocks noChangeShapeType="1"/>
              </p:cNvSpPr>
              <p:nvPr/>
            </p:nvSpPr>
            <p:spPr bwMode="auto">
              <a:xfrm>
                <a:off x="1622" y="1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4" name="Freeform 1822"/>
              <p:cNvSpPr>
                <a:spLocks/>
              </p:cNvSpPr>
              <p:nvPr/>
            </p:nvSpPr>
            <p:spPr bwMode="auto">
              <a:xfrm>
                <a:off x="1617" y="1258"/>
                <a:ext cx="9" cy="9"/>
              </a:xfrm>
              <a:custGeom>
                <a:avLst/>
                <a:gdLst>
                  <a:gd name="T0" fmla="*/ 79 w 79"/>
                  <a:gd name="T1" fmla="*/ 41 h 78"/>
                  <a:gd name="T2" fmla="*/ 63 w 79"/>
                  <a:gd name="T3" fmla="*/ 21 h 78"/>
                  <a:gd name="T4" fmla="*/ 46 w 79"/>
                  <a:gd name="T5" fmla="*/ 0 h 78"/>
                  <a:gd name="T6" fmla="*/ 0 w 79"/>
                  <a:gd name="T7" fmla="*/ 36 h 78"/>
                  <a:gd name="T8" fmla="*/ 17 w 79"/>
                  <a:gd name="T9" fmla="*/ 57 h 78"/>
                  <a:gd name="T10" fmla="*/ 33 w 79"/>
                  <a:gd name="T11" fmla="*/ 78 h 78"/>
                  <a:gd name="T12" fmla="*/ 79 w 79"/>
                  <a:gd name="T13" fmla="*/ 4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1"/>
                    </a:moveTo>
                    <a:lnTo>
                      <a:pt x="63" y="21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17" y="57"/>
                    </a:lnTo>
                    <a:lnTo>
                      <a:pt x="33" y="78"/>
                    </a:lnTo>
                    <a:lnTo>
                      <a:pt x="7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5" name="Freeform 1823"/>
              <p:cNvSpPr>
                <a:spLocks/>
              </p:cNvSpPr>
              <p:nvPr/>
            </p:nvSpPr>
            <p:spPr bwMode="auto">
              <a:xfrm>
                <a:off x="1617" y="1258"/>
                <a:ext cx="9" cy="9"/>
              </a:xfrm>
              <a:custGeom>
                <a:avLst/>
                <a:gdLst>
                  <a:gd name="T0" fmla="*/ 79 w 79"/>
                  <a:gd name="T1" fmla="*/ 41 h 78"/>
                  <a:gd name="T2" fmla="*/ 63 w 79"/>
                  <a:gd name="T3" fmla="*/ 21 h 78"/>
                  <a:gd name="T4" fmla="*/ 46 w 79"/>
                  <a:gd name="T5" fmla="*/ 0 h 78"/>
                  <a:gd name="T6" fmla="*/ 0 w 79"/>
                  <a:gd name="T7" fmla="*/ 36 h 78"/>
                  <a:gd name="T8" fmla="*/ 17 w 79"/>
                  <a:gd name="T9" fmla="*/ 57 h 78"/>
                  <a:gd name="T10" fmla="*/ 33 w 79"/>
                  <a:gd name="T11" fmla="*/ 78 h 78"/>
                  <a:gd name="T12" fmla="*/ 79 w 79"/>
                  <a:gd name="T13" fmla="*/ 4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41"/>
                    </a:moveTo>
                    <a:lnTo>
                      <a:pt x="63" y="21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17" y="57"/>
                    </a:lnTo>
                    <a:lnTo>
                      <a:pt x="33" y="78"/>
                    </a:lnTo>
                    <a:lnTo>
                      <a:pt x="79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6" name="Freeform 1824"/>
              <p:cNvSpPr>
                <a:spLocks/>
              </p:cNvSpPr>
              <p:nvPr/>
            </p:nvSpPr>
            <p:spPr bwMode="auto">
              <a:xfrm>
                <a:off x="1617" y="1262"/>
                <a:ext cx="2" cy="3"/>
              </a:xfrm>
              <a:custGeom>
                <a:avLst/>
                <a:gdLst>
                  <a:gd name="T0" fmla="*/ 17 w 17"/>
                  <a:gd name="T1" fmla="*/ 21 h 21"/>
                  <a:gd name="T2" fmla="*/ 0 w 17"/>
                  <a:gd name="T3" fmla="*/ 0 h 21"/>
                  <a:gd name="T4" fmla="*/ 0 w 17"/>
                  <a:gd name="T5" fmla="*/ 0 h 21"/>
                  <a:gd name="T6" fmla="*/ 17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7" name="Line 1825"/>
              <p:cNvSpPr>
                <a:spLocks noChangeShapeType="1"/>
              </p:cNvSpPr>
              <p:nvPr/>
            </p:nvSpPr>
            <p:spPr bwMode="auto">
              <a:xfrm>
                <a:off x="1617" y="12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8" name="Freeform 1826"/>
              <p:cNvSpPr>
                <a:spLocks/>
              </p:cNvSpPr>
              <p:nvPr/>
            </p:nvSpPr>
            <p:spPr bwMode="auto">
              <a:xfrm>
                <a:off x="1612" y="1262"/>
                <a:ext cx="8" cy="9"/>
              </a:xfrm>
              <a:custGeom>
                <a:avLst/>
                <a:gdLst>
                  <a:gd name="T0" fmla="*/ 78 w 78"/>
                  <a:gd name="T1" fmla="*/ 42 h 78"/>
                  <a:gd name="T2" fmla="*/ 62 w 78"/>
                  <a:gd name="T3" fmla="*/ 21 h 78"/>
                  <a:gd name="T4" fmla="*/ 45 w 78"/>
                  <a:gd name="T5" fmla="*/ 0 h 78"/>
                  <a:gd name="T6" fmla="*/ 0 w 78"/>
                  <a:gd name="T7" fmla="*/ 36 h 78"/>
                  <a:gd name="T8" fmla="*/ 17 w 78"/>
                  <a:gd name="T9" fmla="*/ 57 h 78"/>
                  <a:gd name="T10" fmla="*/ 33 w 78"/>
                  <a:gd name="T11" fmla="*/ 78 h 78"/>
                  <a:gd name="T12" fmla="*/ 78 w 78"/>
                  <a:gd name="T13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42"/>
                    </a:moveTo>
                    <a:lnTo>
                      <a:pt x="62" y="21"/>
                    </a:lnTo>
                    <a:lnTo>
                      <a:pt x="45" y="0"/>
                    </a:lnTo>
                    <a:lnTo>
                      <a:pt x="0" y="36"/>
                    </a:lnTo>
                    <a:lnTo>
                      <a:pt x="17" y="57"/>
                    </a:lnTo>
                    <a:lnTo>
                      <a:pt x="33" y="78"/>
                    </a:ln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99" name="Freeform 1827"/>
              <p:cNvSpPr>
                <a:spLocks/>
              </p:cNvSpPr>
              <p:nvPr/>
            </p:nvSpPr>
            <p:spPr bwMode="auto">
              <a:xfrm>
                <a:off x="1612" y="1262"/>
                <a:ext cx="8" cy="9"/>
              </a:xfrm>
              <a:custGeom>
                <a:avLst/>
                <a:gdLst>
                  <a:gd name="T0" fmla="*/ 78 w 78"/>
                  <a:gd name="T1" fmla="*/ 42 h 78"/>
                  <a:gd name="T2" fmla="*/ 62 w 78"/>
                  <a:gd name="T3" fmla="*/ 21 h 78"/>
                  <a:gd name="T4" fmla="*/ 45 w 78"/>
                  <a:gd name="T5" fmla="*/ 0 h 78"/>
                  <a:gd name="T6" fmla="*/ 0 w 78"/>
                  <a:gd name="T7" fmla="*/ 36 h 78"/>
                  <a:gd name="T8" fmla="*/ 17 w 78"/>
                  <a:gd name="T9" fmla="*/ 57 h 78"/>
                  <a:gd name="T10" fmla="*/ 33 w 78"/>
                  <a:gd name="T11" fmla="*/ 78 h 78"/>
                  <a:gd name="T12" fmla="*/ 78 w 78"/>
                  <a:gd name="T13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42"/>
                    </a:moveTo>
                    <a:lnTo>
                      <a:pt x="62" y="21"/>
                    </a:lnTo>
                    <a:lnTo>
                      <a:pt x="45" y="0"/>
                    </a:lnTo>
                    <a:lnTo>
                      <a:pt x="0" y="36"/>
                    </a:lnTo>
                    <a:lnTo>
                      <a:pt x="17" y="57"/>
                    </a:lnTo>
                    <a:lnTo>
                      <a:pt x="33" y="78"/>
                    </a:lnTo>
                    <a:lnTo>
                      <a:pt x="78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500" name="Group 1828"/>
            <p:cNvGrpSpPr>
              <a:grpSpLocks/>
            </p:cNvGrpSpPr>
            <p:nvPr/>
          </p:nvGrpSpPr>
          <p:grpSpPr bwMode="auto">
            <a:xfrm>
              <a:off x="1451" y="1266"/>
              <a:ext cx="165" cy="284"/>
              <a:chOff x="1451" y="1266"/>
              <a:chExt cx="165" cy="284"/>
            </a:xfrm>
          </p:grpSpPr>
          <p:sp>
            <p:nvSpPr>
              <p:cNvPr id="30501" name="Freeform 1829"/>
              <p:cNvSpPr>
                <a:spLocks/>
              </p:cNvSpPr>
              <p:nvPr/>
            </p:nvSpPr>
            <p:spPr bwMode="auto">
              <a:xfrm>
                <a:off x="1612" y="1266"/>
                <a:ext cx="2" cy="3"/>
              </a:xfrm>
              <a:custGeom>
                <a:avLst/>
                <a:gdLst>
                  <a:gd name="T0" fmla="*/ 18 w 18"/>
                  <a:gd name="T1" fmla="*/ 21 h 21"/>
                  <a:gd name="T2" fmla="*/ 1 w 18"/>
                  <a:gd name="T3" fmla="*/ 0 h 21"/>
                  <a:gd name="T4" fmla="*/ 0 w 18"/>
                  <a:gd name="T5" fmla="*/ 0 h 21"/>
                  <a:gd name="T6" fmla="*/ 18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2" name="Line 1830"/>
              <p:cNvSpPr>
                <a:spLocks noChangeShapeType="1"/>
              </p:cNvSpPr>
              <p:nvPr/>
            </p:nvSpPr>
            <p:spPr bwMode="auto">
              <a:xfrm flipH="1">
                <a:off x="1612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3" name="Freeform 1831"/>
              <p:cNvSpPr>
                <a:spLocks/>
              </p:cNvSpPr>
              <p:nvPr/>
            </p:nvSpPr>
            <p:spPr bwMode="auto">
              <a:xfrm>
                <a:off x="1607" y="1266"/>
                <a:ext cx="9" cy="9"/>
              </a:xfrm>
              <a:custGeom>
                <a:avLst/>
                <a:gdLst>
                  <a:gd name="T0" fmla="*/ 80 w 80"/>
                  <a:gd name="T1" fmla="*/ 42 h 79"/>
                  <a:gd name="T2" fmla="*/ 63 w 80"/>
                  <a:gd name="T3" fmla="*/ 21 h 79"/>
                  <a:gd name="T4" fmla="*/ 45 w 80"/>
                  <a:gd name="T5" fmla="*/ 0 h 79"/>
                  <a:gd name="T6" fmla="*/ 0 w 80"/>
                  <a:gd name="T7" fmla="*/ 37 h 79"/>
                  <a:gd name="T8" fmla="*/ 18 w 80"/>
                  <a:gd name="T9" fmla="*/ 58 h 79"/>
                  <a:gd name="T10" fmla="*/ 35 w 80"/>
                  <a:gd name="T11" fmla="*/ 79 h 79"/>
                  <a:gd name="T12" fmla="*/ 80 w 80"/>
                  <a:gd name="T13" fmla="*/ 4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42"/>
                    </a:moveTo>
                    <a:lnTo>
                      <a:pt x="63" y="21"/>
                    </a:lnTo>
                    <a:lnTo>
                      <a:pt x="45" y="0"/>
                    </a:lnTo>
                    <a:lnTo>
                      <a:pt x="0" y="37"/>
                    </a:lnTo>
                    <a:lnTo>
                      <a:pt x="18" y="58"/>
                    </a:lnTo>
                    <a:lnTo>
                      <a:pt x="35" y="79"/>
                    </a:lnTo>
                    <a:lnTo>
                      <a:pt x="8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4" name="Freeform 1832"/>
              <p:cNvSpPr>
                <a:spLocks/>
              </p:cNvSpPr>
              <p:nvPr/>
            </p:nvSpPr>
            <p:spPr bwMode="auto">
              <a:xfrm>
                <a:off x="1607" y="1266"/>
                <a:ext cx="9" cy="9"/>
              </a:xfrm>
              <a:custGeom>
                <a:avLst/>
                <a:gdLst>
                  <a:gd name="T0" fmla="*/ 80 w 80"/>
                  <a:gd name="T1" fmla="*/ 42 h 79"/>
                  <a:gd name="T2" fmla="*/ 63 w 80"/>
                  <a:gd name="T3" fmla="*/ 21 h 79"/>
                  <a:gd name="T4" fmla="*/ 45 w 80"/>
                  <a:gd name="T5" fmla="*/ 0 h 79"/>
                  <a:gd name="T6" fmla="*/ 0 w 80"/>
                  <a:gd name="T7" fmla="*/ 37 h 79"/>
                  <a:gd name="T8" fmla="*/ 18 w 80"/>
                  <a:gd name="T9" fmla="*/ 58 h 79"/>
                  <a:gd name="T10" fmla="*/ 35 w 80"/>
                  <a:gd name="T11" fmla="*/ 79 h 79"/>
                  <a:gd name="T12" fmla="*/ 80 w 80"/>
                  <a:gd name="T13" fmla="*/ 4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42"/>
                    </a:moveTo>
                    <a:lnTo>
                      <a:pt x="63" y="21"/>
                    </a:lnTo>
                    <a:lnTo>
                      <a:pt x="45" y="0"/>
                    </a:lnTo>
                    <a:lnTo>
                      <a:pt x="0" y="37"/>
                    </a:lnTo>
                    <a:lnTo>
                      <a:pt x="18" y="58"/>
                    </a:lnTo>
                    <a:lnTo>
                      <a:pt x="35" y="79"/>
                    </a:lnTo>
                    <a:lnTo>
                      <a:pt x="8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5" name="Freeform 1833"/>
              <p:cNvSpPr>
                <a:spLocks/>
              </p:cNvSpPr>
              <p:nvPr/>
            </p:nvSpPr>
            <p:spPr bwMode="auto">
              <a:xfrm>
                <a:off x="1607" y="1270"/>
                <a:ext cx="2" cy="3"/>
              </a:xfrm>
              <a:custGeom>
                <a:avLst/>
                <a:gdLst>
                  <a:gd name="T0" fmla="*/ 18 w 18"/>
                  <a:gd name="T1" fmla="*/ 21 h 21"/>
                  <a:gd name="T2" fmla="*/ 0 w 18"/>
                  <a:gd name="T3" fmla="*/ 0 h 21"/>
                  <a:gd name="T4" fmla="*/ 0 w 18"/>
                  <a:gd name="T5" fmla="*/ 0 h 21"/>
                  <a:gd name="T6" fmla="*/ 18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6" name="Line 1834"/>
              <p:cNvSpPr>
                <a:spLocks noChangeShapeType="1"/>
              </p:cNvSpPr>
              <p:nvPr/>
            </p:nvSpPr>
            <p:spPr bwMode="auto">
              <a:xfrm>
                <a:off x="1607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7" name="Freeform 1835"/>
              <p:cNvSpPr>
                <a:spLocks/>
              </p:cNvSpPr>
              <p:nvPr/>
            </p:nvSpPr>
            <p:spPr bwMode="auto">
              <a:xfrm>
                <a:off x="1602" y="1270"/>
                <a:ext cx="9" cy="9"/>
              </a:xfrm>
              <a:custGeom>
                <a:avLst/>
                <a:gdLst>
                  <a:gd name="T0" fmla="*/ 80 w 80"/>
                  <a:gd name="T1" fmla="*/ 42 h 80"/>
                  <a:gd name="T2" fmla="*/ 63 w 80"/>
                  <a:gd name="T3" fmla="*/ 21 h 80"/>
                  <a:gd name="T4" fmla="*/ 45 w 80"/>
                  <a:gd name="T5" fmla="*/ 0 h 80"/>
                  <a:gd name="T6" fmla="*/ 0 w 80"/>
                  <a:gd name="T7" fmla="*/ 39 h 80"/>
                  <a:gd name="T8" fmla="*/ 18 w 80"/>
                  <a:gd name="T9" fmla="*/ 60 h 80"/>
                  <a:gd name="T10" fmla="*/ 35 w 80"/>
                  <a:gd name="T11" fmla="*/ 80 h 80"/>
                  <a:gd name="T12" fmla="*/ 80 w 80"/>
                  <a:gd name="T13" fmla="*/ 4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80" y="42"/>
                    </a:moveTo>
                    <a:lnTo>
                      <a:pt x="63" y="21"/>
                    </a:lnTo>
                    <a:lnTo>
                      <a:pt x="45" y="0"/>
                    </a:lnTo>
                    <a:lnTo>
                      <a:pt x="0" y="39"/>
                    </a:lnTo>
                    <a:lnTo>
                      <a:pt x="18" y="60"/>
                    </a:lnTo>
                    <a:lnTo>
                      <a:pt x="35" y="80"/>
                    </a:lnTo>
                    <a:lnTo>
                      <a:pt x="8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8" name="Freeform 1836"/>
              <p:cNvSpPr>
                <a:spLocks/>
              </p:cNvSpPr>
              <p:nvPr/>
            </p:nvSpPr>
            <p:spPr bwMode="auto">
              <a:xfrm>
                <a:off x="1602" y="1270"/>
                <a:ext cx="9" cy="9"/>
              </a:xfrm>
              <a:custGeom>
                <a:avLst/>
                <a:gdLst>
                  <a:gd name="T0" fmla="*/ 80 w 80"/>
                  <a:gd name="T1" fmla="*/ 42 h 80"/>
                  <a:gd name="T2" fmla="*/ 63 w 80"/>
                  <a:gd name="T3" fmla="*/ 21 h 80"/>
                  <a:gd name="T4" fmla="*/ 45 w 80"/>
                  <a:gd name="T5" fmla="*/ 0 h 80"/>
                  <a:gd name="T6" fmla="*/ 0 w 80"/>
                  <a:gd name="T7" fmla="*/ 39 h 80"/>
                  <a:gd name="T8" fmla="*/ 18 w 80"/>
                  <a:gd name="T9" fmla="*/ 60 h 80"/>
                  <a:gd name="T10" fmla="*/ 35 w 80"/>
                  <a:gd name="T11" fmla="*/ 80 h 80"/>
                  <a:gd name="T12" fmla="*/ 80 w 80"/>
                  <a:gd name="T13" fmla="*/ 4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80" y="42"/>
                    </a:moveTo>
                    <a:lnTo>
                      <a:pt x="63" y="21"/>
                    </a:lnTo>
                    <a:lnTo>
                      <a:pt x="45" y="0"/>
                    </a:lnTo>
                    <a:lnTo>
                      <a:pt x="0" y="39"/>
                    </a:lnTo>
                    <a:lnTo>
                      <a:pt x="18" y="60"/>
                    </a:lnTo>
                    <a:lnTo>
                      <a:pt x="35" y="80"/>
                    </a:lnTo>
                    <a:lnTo>
                      <a:pt x="8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09" name="Freeform 1837"/>
              <p:cNvSpPr>
                <a:spLocks/>
              </p:cNvSpPr>
              <p:nvPr/>
            </p:nvSpPr>
            <p:spPr bwMode="auto">
              <a:xfrm>
                <a:off x="1602" y="1275"/>
                <a:ext cx="2" cy="2"/>
              </a:xfrm>
              <a:custGeom>
                <a:avLst/>
                <a:gdLst>
                  <a:gd name="T0" fmla="*/ 18 w 18"/>
                  <a:gd name="T1" fmla="*/ 21 h 21"/>
                  <a:gd name="T2" fmla="*/ 0 w 18"/>
                  <a:gd name="T3" fmla="*/ 0 h 21"/>
                  <a:gd name="T4" fmla="*/ 0 w 18"/>
                  <a:gd name="T5" fmla="*/ 1 h 21"/>
                  <a:gd name="T6" fmla="*/ 18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0" name="Line 1838"/>
              <p:cNvSpPr>
                <a:spLocks noChangeShapeType="1"/>
              </p:cNvSpPr>
              <p:nvPr/>
            </p:nvSpPr>
            <p:spPr bwMode="auto">
              <a:xfrm>
                <a:off x="1602" y="12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1" name="Freeform 1839"/>
              <p:cNvSpPr>
                <a:spLocks/>
              </p:cNvSpPr>
              <p:nvPr/>
            </p:nvSpPr>
            <p:spPr bwMode="auto">
              <a:xfrm>
                <a:off x="1597" y="1275"/>
                <a:ext cx="9" cy="8"/>
              </a:xfrm>
              <a:custGeom>
                <a:avLst/>
                <a:gdLst>
                  <a:gd name="T0" fmla="*/ 79 w 79"/>
                  <a:gd name="T1" fmla="*/ 39 h 78"/>
                  <a:gd name="T2" fmla="*/ 62 w 79"/>
                  <a:gd name="T3" fmla="*/ 20 h 78"/>
                  <a:gd name="T4" fmla="*/ 44 w 79"/>
                  <a:gd name="T5" fmla="*/ 0 h 78"/>
                  <a:gd name="T6" fmla="*/ 0 w 79"/>
                  <a:gd name="T7" fmla="*/ 38 h 78"/>
                  <a:gd name="T8" fmla="*/ 18 w 79"/>
                  <a:gd name="T9" fmla="*/ 58 h 78"/>
                  <a:gd name="T10" fmla="*/ 35 w 79"/>
                  <a:gd name="T11" fmla="*/ 78 h 78"/>
                  <a:gd name="T12" fmla="*/ 79 w 79"/>
                  <a:gd name="T1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39"/>
                    </a:moveTo>
                    <a:lnTo>
                      <a:pt x="62" y="20"/>
                    </a:lnTo>
                    <a:lnTo>
                      <a:pt x="44" y="0"/>
                    </a:lnTo>
                    <a:lnTo>
                      <a:pt x="0" y="38"/>
                    </a:lnTo>
                    <a:lnTo>
                      <a:pt x="18" y="58"/>
                    </a:lnTo>
                    <a:lnTo>
                      <a:pt x="35" y="78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2" name="Freeform 1840"/>
              <p:cNvSpPr>
                <a:spLocks/>
              </p:cNvSpPr>
              <p:nvPr/>
            </p:nvSpPr>
            <p:spPr bwMode="auto">
              <a:xfrm>
                <a:off x="1597" y="1275"/>
                <a:ext cx="9" cy="8"/>
              </a:xfrm>
              <a:custGeom>
                <a:avLst/>
                <a:gdLst>
                  <a:gd name="T0" fmla="*/ 79 w 79"/>
                  <a:gd name="T1" fmla="*/ 39 h 78"/>
                  <a:gd name="T2" fmla="*/ 62 w 79"/>
                  <a:gd name="T3" fmla="*/ 20 h 78"/>
                  <a:gd name="T4" fmla="*/ 44 w 79"/>
                  <a:gd name="T5" fmla="*/ 0 h 78"/>
                  <a:gd name="T6" fmla="*/ 0 w 79"/>
                  <a:gd name="T7" fmla="*/ 38 h 78"/>
                  <a:gd name="T8" fmla="*/ 18 w 79"/>
                  <a:gd name="T9" fmla="*/ 58 h 78"/>
                  <a:gd name="T10" fmla="*/ 35 w 79"/>
                  <a:gd name="T11" fmla="*/ 78 h 78"/>
                  <a:gd name="T12" fmla="*/ 79 w 79"/>
                  <a:gd name="T1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9" y="39"/>
                    </a:moveTo>
                    <a:lnTo>
                      <a:pt x="62" y="20"/>
                    </a:lnTo>
                    <a:lnTo>
                      <a:pt x="44" y="0"/>
                    </a:lnTo>
                    <a:lnTo>
                      <a:pt x="0" y="38"/>
                    </a:lnTo>
                    <a:lnTo>
                      <a:pt x="18" y="58"/>
                    </a:lnTo>
                    <a:lnTo>
                      <a:pt x="35" y="78"/>
                    </a:lnTo>
                    <a:lnTo>
                      <a:pt x="79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3" name="Freeform 1841"/>
              <p:cNvSpPr>
                <a:spLocks/>
              </p:cNvSpPr>
              <p:nvPr/>
            </p:nvSpPr>
            <p:spPr bwMode="auto">
              <a:xfrm>
                <a:off x="1597" y="1279"/>
                <a:ext cx="2" cy="2"/>
              </a:xfrm>
              <a:custGeom>
                <a:avLst/>
                <a:gdLst>
                  <a:gd name="T0" fmla="*/ 18 w 18"/>
                  <a:gd name="T1" fmla="*/ 20 h 20"/>
                  <a:gd name="T2" fmla="*/ 0 w 18"/>
                  <a:gd name="T3" fmla="*/ 0 h 20"/>
                  <a:gd name="T4" fmla="*/ 0 w 18"/>
                  <a:gd name="T5" fmla="*/ 0 h 20"/>
                  <a:gd name="T6" fmla="*/ 18 w 18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18" y="2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4" name="Line 1842"/>
              <p:cNvSpPr>
                <a:spLocks noChangeShapeType="1"/>
              </p:cNvSpPr>
              <p:nvPr/>
            </p:nvSpPr>
            <p:spPr bwMode="auto">
              <a:xfrm>
                <a:off x="1597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5" name="Freeform 1843"/>
              <p:cNvSpPr>
                <a:spLocks/>
              </p:cNvSpPr>
              <p:nvPr/>
            </p:nvSpPr>
            <p:spPr bwMode="auto">
              <a:xfrm>
                <a:off x="1592" y="1279"/>
                <a:ext cx="9" cy="9"/>
              </a:xfrm>
              <a:custGeom>
                <a:avLst/>
                <a:gdLst>
                  <a:gd name="T0" fmla="*/ 77 w 77"/>
                  <a:gd name="T1" fmla="*/ 40 h 78"/>
                  <a:gd name="T2" fmla="*/ 60 w 77"/>
                  <a:gd name="T3" fmla="*/ 20 h 78"/>
                  <a:gd name="T4" fmla="*/ 42 w 77"/>
                  <a:gd name="T5" fmla="*/ 0 h 78"/>
                  <a:gd name="T6" fmla="*/ 0 w 77"/>
                  <a:gd name="T7" fmla="*/ 39 h 78"/>
                  <a:gd name="T8" fmla="*/ 17 w 77"/>
                  <a:gd name="T9" fmla="*/ 58 h 78"/>
                  <a:gd name="T10" fmla="*/ 35 w 77"/>
                  <a:gd name="T11" fmla="*/ 78 h 78"/>
                  <a:gd name="T12" fmla="*/ 77 w 77"/>
                  <a:gd name="T13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77" y="40"/>
                    </a:moveTo>
                    <a:lnTo>
                      <a:pt x="60" y="20"/>
                    </a:lnTo>
                    <a:lnTo>
                      <a:pt x="42" y="0"/>
                    </a:lnTo>
                    <a:lnTo>
                      <a:pt x="0" y="39"/>
                    </a:lnTo>
                    <a:lnTo>
                      <a:pt x="17" y="58"/>
                    </a:lnTo>
                    <a:lnTo>
                      <a:pt x="35" y="78"/>
                    </a:lnTo>
                    <a:lnTo>
                      <a:pt x="7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6" name="Freeform 1844"/>
              <p:cNvSpPr>
                <a:spLocks/>
              </p:cNvSpPr>
              <p:nvPr/>
            </p:nvSpPr>
            <p:spPr bwMode="auto">
              <a:xfrm>
                <a:off x="1592" y="1279"/>
                <a:ext cx="9" cy="9"/>
              </a:xfrm>
              <a:custGeom>
                <a:avLst/>
                <a:gdLst>
                  <a:gd name="T0" fmla="*/ 77 w 77"/>
                  <a:gd name="T1" fmla="*/ 40 h 78"/>
                  <a:gd name="T2" fmla="*/ 60 w 77"/>
                  <a:gd name="T3" fmla="*/ 20 h 78"/>
                  <a:gd name="T4" fmla="*/ 42 w 77"/>
                  <a:gd name="T5" fmla="*/ 0 h 78"/>
                  <a:gd name="T6" fmla="*/ 0 w 77"/>
                  <a:gd name="T7" fmla="*/ 39 h 78"/>
                  <a:gd name="T8" fmla="*/ 17 w 77"/>
                  <a:gd name="T9" fmla="*/ 58 h 78"/>
                  <a:gd name="T10" fmla="*/ 35 w 77"/>
                  <a:gd name="T11" fmla="*/ 78 h 78"/>
                  <a:gd name="T12" fmla="*/ 77 w 77"/>
                  <a:gd name="T13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77" y="40"/>
                    </a:moveTo>
                    <a:lnTo>
                      <a:pt x="60" y="20"/>
                    </a:lnTo>
                    <a:lnTo>
                      <a:pt x="42" y="0"/>
                    </a:lnTo>
                    <a:lnTo>
                      <a:pt x="0" y="39"/>
                    </a:lnTo>
                    <a:lnTo>
                      <a:pt x="17" y="58"/>
                    </a:lnTo>
                    <a:lnTo>
                      <a:pt x="35" y="78"/>
                    </a:lnTo>
                    <a:lnTo>
                      <a:pt x="77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7" name="Freeform 1845"/>
              <p:cNvSpPr>
                <a:spLocks/>
              </p:cNvSpPr>
              <p:nvPr/>
            </p:nvSpPr>
            <p:spPr bwMode="auto">
              <a:xfrm>
                <a:off x="1592" y="1283"/>
                <a:ext cx="2" cy="2"/>
              </a:xfrm>
              <a:custGeom>
                <a:avLst/>
                <a:gdLst>
                  <a:gd name="T0" fmla="*/ 19 w 19"/>
                  <a:gd name="T1" fmla="*/ 19 h 19"/>
                  <a:gd name="T2" fmla="*/ 2 w 19"/>
                  <a:gd name="T3" fmla="*/ 0 h 19"/>
                  <a:gd name="T4" fmla="*/ 0 w 19"/>
                  <a:gd name="T5" fmla="*/ 0 h 19"/>
                  <a:gd name="T6" fmla="*/ 19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8" name="Line 1846"/>
              <p:cNvSpPr>
                <a:spLocks noChangeShapeType="1"/>
              </p:cNvSpPr>
              <p:nvPr/>
            </p:nvSpPr>
            <p:spPr bwMode="auto">
              <a:xfrm flipH="1">
                <a:off x="1592" y="12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19" name="Freeform 1847"/>
              <p:cNvSpPr>
                <a:spLocks/>
              </p:cNvSpPr>
              <p:nvPr/>
            </p:nvSpPr>
            <p:spPr bwMode="auto">
              <a:xfrm>
                <a:off x="1587" y="1283"/>
                <a:ext cx="9" cy="9"/>
              </a:xfrm>
              <a:custGeom>
                <a:avLst/>
                <a:gdLst>
                  <a:gd name="T0" fmla="*/ 80 w 80"/>
                  <a:gd name="T1" fmla="*/ 39 h 80"/>
                  <a:gd name="T2" fmla="*/ 61 w 80"/>
                  <a:gd name="T3" fmla="*/ 19 h 80"/>
                  <a:gd name="T4" fmla="*/ 42 w 80"/>
                  <a:gd name="T5" fmla="*/ 0 h 80"/>
                  <a:gd name="T6" fmla="*/ 0 w 80"/>
                  <a:gd name="T7" fmla="*/ 40 h 80"/>
                  <a:gd name="T8" fmla="*/ 18 w 80"/>
                  <a:gd name="T9" fmla="*/ 60 h 80"/>
                  <a:gd name="T10" fmla="*/ 37 w 80"/>
                  <a:gd name="T11" fmla="*/ 80 h 80"/>
                  <a:gd name="T12" fmla="*/ 80 w 80"/>
                  <a:gd name="T13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80" y="39"/>
                    </a:moveTo>
                    <a:lnTo>
                      <a:pt x="61" y="19"/>
                    </a:lnTo>
                    <a:lnTo>
                      <a:pt x="42" y="0"/>
                    </a:lnTo>
                    <a:lnTo>
                      <a:pt x="0" y="40"/>
                    </a:lnTo>
                    <a:lnTo>
                      <a:pt x="18" y="60"/>
                    </a:lnTo>
                    <a:lnTo>
                      <a:pt x="37" y="80"/>
                    </a:lnTo>
                    <a:lnTo>
                      <a:pt x="8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0" name="Freeform 1848"/>
              <p:cNvSpPr>
                <a:spLocks/>
              </p:cNvSpPr>
              <p:nvPr/>
            </p:nvSpPr>
            <p:spPr bwMode="auto">
              <a:xfrm>
                <a:off x="1587" y="1283"/>
                <a:ext cx="9" cy="9"/>
              </a:xfrm>
              <a:custGeom>
                <a:avLst/>
                <a:gdLst>
                  <a:gd name="T0" fmla="*/ 80 w 80"/>
                  <a:gd name="T1" fmla="*/ 39 h 80"/>
                  <a:gd name="T2" fmla="*/ 61 w 80"/>
                  <a:gd name="T3" fmla="*/ 19 h 80"/>
                  <a:gd name="T4" fmla="*/ 42 w 80"/>
                  <a:gd name="T5" fmla="*/ 0 h 80"/>
                  <a:gd name="T6" fmla="*/ 0 w 80"/>
                  <a:gd name="T7" fmla="*/ 40 h 80"/>
                  <a:gd name="T8" fmla="*/ 18 w 80"/>
                  <a:gd name="T9" fmla="*/ 60 h 80"/>
                  <a:gd name="T10" fmla="*/ 37 w 80"/>
                  <a:gd name="T11" fmla="*/ 80 h 80"/>
                  <a:gd name="T12" fmla="*/ 80 w 80"/>
                  <a:gd name="T13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80" y="39"/>
                    </a:moveTo>
                    <a:lnTo>
                      <a:pt x="61" y="19"/>
                    </a:lnTo>
                    <a:lnTo>
                      <a:pt x="42" y="0"/>
                    </a:lnTo>
                    <a:lnTo>
                      <a:pt x="0" y="40"/>
                    </a:lnTo>
                    <a:lnTo>
                      <a:pt x="18" y="60"/>
                    </a:lnTo>
                    <a:lnTo>
                      <a:pt x="37" y="80"/>
                    </a:lnTo>
                    <a:lnTo>
                      <a:pt x="80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1" name="Freeform 1849"/>
              <p:cNvSpPr>
                <a:spLocks/>
              </p:cNvSpPr>
              <p:nvPr/>
            </p:nvSpPr>
            <p:spPr bwMode="auto">
              <a:xfrm>
                <a:off x="1589" y="1290"/>
                <a:ext cx="2" cy="2"/>
              </a:xfrm>
              <a:custGeom>
                <a:avLst/>
                <a:gdLst>
                  <a:gd name="T0" fmla="*/ 0 w 19"/>
                  <a:gd name="T1" fmla="*/ 0 h 20"/>
                  <a:gd name="T2" fmla="*/ 19 w 19"/>
                  <a:gd name="T3" fmla="*/ 20 h 20"/>
                  <a:gd name="T4" fmla="*/ 19 w 19"/>
                  <a:gd name="T5" fmla="*/ 20 h 20"/>
                  <a:gd name="T6" fmla="*/ 0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19" y="20"/>
                    </a:lnTo>
                    <a:lnTo>
                      <a:pt x="19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2" name="Line 1850"/>
              <p:cNvSpPr>
                <a:spLocks noChangeShapeType="1"/>
              </p:cNvSpPr>
              <p:nvPr/>
            </p:nvSpPr>
            <p:spPr bwMode="auto">
              <a:xfrm>
                <a:off x="1591" y="1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3" name="Freeform 1851"/>
              <p:cNvSpPr>
                <a:spLocks/>
              </p:cNvSpPr>
              <p:nvPr/>
            </p:nvSpPr>
            <p:spPr bwMode="auto">
              <a:xfrm>
                <a:off x="1583" y="1288"/>
                <a:ext cx="8" cy="9"/>
              </a:xfrm>
              <a:custGeom>
                <a:avLst/>
                <a:gdLst>
                  <a:gd name="T0" fmla="*/ 79 w 79"/>
                  <a:gd name="T1" fmla="*/ 40 h 79"/>
                  <a:gd name="T2" fmla="*/ 60 w 79"/>
                  <a:gd name="T3" fmla="*/ 20 h 79"/>
                  <a:gd name="T4" fmla="*/ 42 w 79"/>
                  <a:gd name="T5" fmla="*/ 0 h 79"/>
                  <a:gd name="T6" fmla="*/ 0 w 79"/>
                  <a:gd name="T7" fmla="*/ 40 h 79"/>
                  <a:gd name="T8" fmla="*/ 19 w 79"/>
                  <a:gd name="T9" fmla="*/ 59 h 79"/>
                  <a:gd name="T10" fmla="*/ 37 w 79"/>
                  <a:gd name="T11" fmla="*/ 79 h 79"/>
                  <a:gd name="T12" fmla="*/ 79 w 79"/>
                  <a:gd name="T13" fmla="*/ 4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79" y="40"/>
                    </a:moveTo>
                    <a:lnTo>
                      <a:pt x="60" y="20"/>
                    </a:lnTo>
                    <a:lnTo>
                      <a:pt x="42" y="0"/>
                    </a:lnTo>
                    <a:lnTo>
                      <a:pt x="0" y="40"/>
                    </a:lnTo>
                    <a:lnTo>
                      <a:pt x="19" y="59"/>
                    </a:lnTo>
                    <a:lnTo>
                      <a:pt x="37" y="79"/>
                    </a:lnTo>
                    <a:lnTo>
                      <a:pt x="79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4" name="Freeform 1852"/>
              <p:cNvSpPr>
                <a:spLocks/>
              </p:cNvSpPr>
              <p:nvPr/>
            </p:nvSpPr>
            <p:spPr bwMode="auto">
              <a:xfrm>
                <a:off x="1583" y="1288"/>
                <a:ext cx="8" cy="9"/>
              </a:xfrm>
              <a:custGeom>
                <a:avLst/>
                <a:gdLst>
                  <a:gd name="T0" fmla="*/ 79 w 79"/>
                  <a:gd name="T1" fmla="*/ 40 h 79"/>
                  <a:gd name="T2" fmla="*/ 60 w 79"/>
                  <a:gd name="T3" fmla="*/ 20 h 79"/>
                  <a:gd name="T4" fmla="*/ 42 w 79"/>
                  <a:gd name="T5" fmla="*/ 0 h 79"/>
                  <a:gd name="T6" fmla="*/ 0 w 79"/>
                  <a:gd name="T7" fmla="*/ 40 h 79"/>
                  <a:gd name="T8" fmla="*/ 19 w 79"/>
                  <a:gd name="T9" fmla="*/ 59 h 79"/>
                  <a:gd name="T10" fmla="*/ 37 w 79"/>
                  <a:gd name="T11" fmla="*/ 79 h 79"/>
                  <a:gd name="T12" fmla="*/ 79 w 79"/>
                  <a:gd name="T13" fmla="*/ 4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79" y="40"/>
                    </a:moveTo>
                    <a:lnTo>
                      <a:pt x="60" y="20"/>
                    </a:lnTo>
                    <a:lnTo>
                      <a:pt x="42" y="0"/>
                    </a:lnTo>
                    <a:lnTo>
                      <a:pt x="0" y="40"/>
                    </a:lnTo>
                    <a:lnTo>
                      <a:pt x="19" y="59"/>
                    </a:lnTo>
                    <a:lnTo>
                      <a:pt x="37" y="79"/>
                    </a:lnTo>
                    <a:lnTo>
                      <a:pt x="79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5" name="Freeform 1853"/>
              <p:cNvSpPr>
                <a:spLocks/>
              </p:cNvSpPr>
              <p:nvPr/>
            </p:nvSpPr>
            <p:spPr bwMode="auto">
              <a:xfrm>
                <a:off x="1583" y="1292"/>
                <a:ext cx="2" cy="2"/>
              </a:xfrm>
              <a:custGeom>
                <a:avLst/>
                <a:gdLst>
                  <a:gd name="T0" fmla="*/ 19 w 19"/>
                  <a:gd name="T1" fmla="*/ 19 h 19"/>
                  <a:gd name="T2" fmla="*/ 0 w 19"/>
                  <a:gd name="T3" fmla="*/ 0 h 19"/>
                  <a:gd name="T4" fmla="*/ 0 w 19"/>
                  <a:gd name="T5" fmla="*/ 1 h 19"/>
                  <a:gd name="T6" fmla="*/ 19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6" name="Line 1854"/>
              <p:cNvSpPr>
                <a:spLocks noChangeShapeType="1"/>
              </p:cNvSpPr>
              <p:nvPr/>
            </p:nvSpPr>
            <p:spPr bwMode="auto">
              <a:xfrm>
                <a:off x="1583" y="1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7" name="Freeform 1855"/>
              <p:cNvSpPr>
                <a:spLocks/>
              </p:cNvSpPr>
              <p:nvPr/>
            </p:nvSpPr>
            <p:spPr bwMode="auto">
              <a:xfrm>
                <a:off x="1578" y="1292"/>
                <a:ext cx="9" cy="9"/>
              </a:xfrm>
              <a:custGeom>
                <a:avLst/>
                <a:gdLst>
                  <a:gd name="T0" fmla="*/ 79 w 79"/>
                  <a:gd name="T1" fmla="*/ 37 h 79"/>
                  <a:gd name="T2" fmla="*/ 61 w 79"/>
                  <a:gd name="T3" fmla="*/ 18 h 79"/>
                  <a:gd name="T4" fmla="*/ 42 w 79"/>
                  <a:gd name="T5" fmla="*/ 0 h 79"/>
                  <a:gd name="T6" fmla="*/ 0 w 79"/>
                  <a:gd name="T7" fmla="*/ 41 h 79"/>
                  <a:gd name="T8" fmla="*/ 19 w 79"/>
                  <a:gd name="T9" fmla="*/ 60 h 79"/>
                  <a:gd name="T10" fmla="*/ 38 w 79"/>
                  <a:gd name="T11" fmla="*/ 79 h 79"/>
                  <a:gd name="T12" fmla="*/ 79 w 79"/>
                  <a:gd name="T13" fmla="*/ 3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79" y="37"/>
                    </a:moveTo>
                    <a:lnTo>
                      <a:pt x="61" y="18"/>
                    </a:lnTo>
                    <a:lnTo>
                      <a:pt x="42" y="0"/>
                    </a:lnTo>
                    <a:lnTo>
                      <a:pt x="0" y="41"/>
                    </a:lnTo>
                    <a:lnTo>
                      <a:pt x="19" y="60"/>
                    </a:lnTo>
                    <a:lnTo>
                      <a:pt x="38" y="79"/>
                    </a:lnTo>
                    <a:lnTo>
                      <a:pt x="7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8" name="Freeform 1856"/>
              <p:cNvSpPr>
                <a:spLocks/>
              </p:cNvSpPr>
              <p:nvPr/>
            </p:nvSpPr>
            <p:spPr bwMode="auto">
              <a:xfrm>
                <a:off x="1578" y="1292"/>
                <a:ext cx="9" cy="9"/>
              </a:xfrm>
              <a:custGeom>
                <a:avLst/>
                <a:gdLst>
                  <a:gd name="T0" fmla="*/ 79 w 79"/>
                  <a:gd name="T1" fmla="*/ 37 h 79"/>
                  <a:gd name="T2" fmla="*/ 61 w 79"/>
                  <a:gd name="T3" fmla="*/ 18 h 79"/>
                  <a:gd name="T4" fmla="*/ 42 w 79"/>
                  <a:gd name="T5" fmla="*/ 0 h 79"/>
                  <a:gd name="T6" fmla="*/ 0 w 79"/>
                  <a:gd name="T7" fmla="*/ 41 h 79"/>
                  <a:gd name="T8" fmla="*/ 19 w 79"/>
                  <a:gd name="T9" fmla="*/ 60 h 79"/>
                  <a:gd name="T10" fmla="*/ 38 w 79"/>
                  <a:gd name="T11" fmla="*/ 79 h 79"/>
                  <a:gd name="T12" fmla="*/ 79 w 79"/>
                  <a:gd name="T13" fmla="*/ 3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9">
                    <a:moveTo>
                      <a:pt x="79" y="37"/>
                    </a:moveTo>
                    <a:lnTo>
                      <a:pt x="61" y="18"/>
                    </a:lnTo>
                    <a:lnTo>
                      <a:pt x="42" y="0"/>
                    </a:lnTo>
                    <a:lnTo>
                      <a:pt x="0" y="41"/>
                    </a:lnTo>
                    <a:lnTo>
                      <a:pt x="19" y="60"/>
                    </a:lnTo>
                    <a:lnTo>
                      <a:pt x="38" y="79"/>
                    </a:lnTo>
                    <a:lnTo>
                      <a:pt x="79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29" name="Freeform 1857"/>
              <p:cNvSpPr>
                <a:spLocks/>
              </p:cNvSpPr>
              <p:nvPr/>
            </p:nvSpPr>
            <p:spPr bwMode="auto">
              <a:xfrm>
                <a:off x="1578" y="1297"/>
                <a:ext cx="2" cy="2"/>
              </a:xfrm>
              <a:custGeom>
                <a:avLst/>
                <a:gdLst>
                  <a:gd name="T0" fmla="*/ 20 w 20"/>
                  <a:gd name="T1" fmla="*/ 19 h 19"/>
                  <a:gd name="T2" fmla="*/ 1 w 20"/>
                  <a:gd name="T3" fmla="*/ 0 h 19"/>
                  <a:gd name="T4" fmla="*/ 0 w 20"/>
                  <a:gd name="T5" fmla="*/ 0 h 19"/>
                  <a:gd name="T6" fmla="*/ 2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9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0" name="Line 1858"/>
              <p:cNvSpPr>
                <a:spLocks noChangeShapeType="1"/>
              </p:cNvSpPr>
              <p:nvPr/>
            </p:nvSpPr>
            <p:spPr bwMode="auto">
              <a:xfrm flipH="1">
                <a:off x="1578" y="12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1" name="Freeform 1859"/>
              <p:cNvSpPr>
                <a:spLocks/>
              </p:cNvSpPr>
              <p:nvPr/>
            </p:nvSpPr>
            <p:spPr bwMode="auto">
              <a:xfrm>
                <a:off x="1573" y="1297"/>
                <a:ext cx="9" cy="9"/>
              </a:xfrm>
              <a:custGeom>
                <a:avLst/>
                <a:gdLst>
                  <a:gd name="T0" fmla="*/ 80 w 80"/>
                  <a:gd name="T1" fmla="*/ 38 h 79"/>
                  <a:gd name="T2" fmla="*/ 60 w 80"/>
                  <a:gd name="T3" fmla="*/ 19 h 79"/>
                  <a:gd name="T4" fmla="*/ 40 w 80"/>
                  <a:gd name="T5" fmla="*/ 0 h 79"/>
                  <a:gd name="T6" fmla="*/ 0 w 80"/>
                  <a:gd name="T7" fmla="*/ 42 h 79"/>
                  <a:gd name="T8" fmla="*/ 19 w 80"/>
                  <a:gd name="T9" fmla="*/ 61 h 79"/>
                  <a:gd name="T10" fmla="*/ 39 w 80"/>
                  <a:gd name="T11" fmla="*/ 79 h 79"/>
                  <a:gd name="T12" fmla="*/ 80 w 80"/>
                  <a:gd name="T1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38"/>
                    </a:moveTo>
                    <a:lnTo>
                      <a:pt x="60" y="19"/>
                    </a:lnTo>
                    <a:lnTo>
                      <a:pt x="40" y="0"/>
                    </a:lnTo>
                    <a:lnTo>
                      <a:pt x="0" y="42"/>
                    </a:lnTo>
                    <a:lnTo>
                      <a:pt x="19" y="61"/>
                    </a:lnTo>
                    <a:lnTo>
                      <a:pt x="39" y="79"/>
                    </a:lnTo>
                    <a:lnTo>
                      <a:pt x="8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2" name="Freeform 1860"/>
              <p:cNvSpPr>
                <a:spLocks/>
              </p:cNvSpPr>
              <p:nvPr/>
            </p:nvSpPr>
            <p:spPr bwMode="auto">
              <a:xfrm>
                <a:off x="1573" y="1297"/>
                <a:ext cx="9" cy="9"/>
              </a:xfrm>
              <a:custGeom>
                <a:avLst/>
                <a:gdLst>
                  <a:gd name="T0" fmla="*/ 80 w 80"/>
                  <a:gd name="T1" fmla="*/ 38 h 79"/>
                  <a:gd name="T2" fmla="*/ 60 w 80"/>
                  <a:gd name="T3" fmla="*/ 19 h 79"/>
                  <a:gd name="T4" fmla="*/ 40 w 80"/>
                  <a:gd name="T5" fmla="*/ 0 h 79"/>
                  <a:gd name="T6" fmla="*/ 0 w 80"/>
                  <a:gd name="T7" fmla="*/ 42 h 79"/>
                  <a:gd name="T8" fmla="*/ 19 w 80"/>
                  <a:gd name="T9" fmla="*/ 61 h 79"/>
                  <a:gd name="T10" fmla="*/ 39 w 80"/>
                  <a:gd name="T11" fmla="*/ 79 h 79"/>
                  <a:gd name="T12" fmla="*/ 80 w 80"/>
                  <a:gd name="T1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38"/>
                    </a:moveTo>
                    <a:lnTo>
                      <a:pt x="60" y="19"/>
                    </a:lnTo>
                    <a:lnTo>
                      <a:pt x="40" y="0"/>
                    </a:lnTo>
                    <a:lnTo>
                      <a:pt x="0" y="42"/>
                    </a:lnTo>
                    <a:lnTo>
                      <a:pt x="19" y="61"/>
                    </a:lnTo>
                    <a:lnTo>
                      <a:pt x="39" y="79"/>
                    </a:lnTo>
                    <a:lnTo>
                      <a:pt x="8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3" name="Freeform 1861"/>
              <p:cNvSpPr>
                <a:spLocks/>
              </p:cNvSpPr>
              <p:nvPr/>
            </p:nvSpPr>
            <p:spPr bwMode="auto">
              <a:xfrm>
                <a:off x="1573" y="1302"/>
                <a:ext cx="2" cy="2"/>
              </a:xfrm>
              <a:custGeom>
                <a:avLst/>
                <a:gdLst>
                  <a:gd name="T0" fmla="*/ 19 w 19"/>
                  <a:gd name="T1" fmla="*/ 19 h 19"/>
                  <a:gd name="T2" fmla="*/ 0 w 19"/>
                  <a:gd name="T3" fmla="*/ 0 h 19"/>
                  <a:gd name="T4" fmla="*/ 0 w 19"/>
                  <a:gd name="T5" fmla="*/ 0 h 19"/>
                  <a:gd name="T6" fmla="*/ 19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4" name="Line 1862"/>
              <p:cNvSpPr>
                <a:spLocks noChangeShapeType="1"/>
              </p:cNvSpPr>
              <p:nvPr/>
            </p:nvSpPr>
            <p:spPr bwMode="auto">
              <a:xfrm>
                <a:off x="1573" y="1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5" name="Freeform 1863"/>
              <p:cNvSpPr>
                <a:spLocks/>
              </p:cNvSpPr>
              <p:nvPr/>
            </p:nvSpPr>
            <p:spPr bwMode="auto">
              <a:xfrm>
                <a:off x="1569" y="1302"/>
                <a:ext cx="9" cy="8"/>
              </a:xfrm>
              <a:custGeom>
                <a:avLst/>
                <a:gdLst>
                  <a:gd name="T0" fmla="*/ 80 w 80"/>
                  <a:gd name="T1" fmla="*/ 37 h 79"/>
                  <a:gd name="T2" fmla="*/ 60 w 80"/>
                  <a:gd name="T3" fmla="*/ 19 h 79"/>
                  <a:gd name="T4" fmla="*/ 41 w 80"/>
                  <a:gd name="T5" fmla="*/ 0 h 79"/>
                  <a:gd name="T6" fmla="*/ 0 w 80"/>
                  <a:gd name="T7" fmla="*/ 42 h 79"/>
                  <a:gd name="T8" fmla="*/ 20 w 80"/>
                  <a:gd name="T9" fmla="*/ 60 h 79"/>
                  <a:gd name="T10" fmla="*/ 40 w 80"/>
                  <a:gd name="T11" fmla="*/ 79 h 79"/>
                  <a:gd name="T12" fmla="*/ 80 w 80"/>
                  <a:gd name="T13" fmla="*/ 3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37"/>
                    </a:moveTo>
                    <a:lnTo>
                      <a:pt x="60" y="19"/>
                    </a:lnTo>
                    <a:lnTo>
                      <a:pt x="41" y="0"/>
                    </a:lnTo>
                    <a:lnTo>
                      <a:pt x="0" y="42"/>
                    </a:lnTo>
                    <a:lnTo>
                      <a:pt x="20" y="60"/>
                    </a:lnTo>
                    <a:lnTo>
                      <a:pt x="40" y="79"/>
                    </a:lnTo>
                    <a:lnTo>
                      <a:pt x="8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6" name="Freeform 1864"/>
              <p:cNvSpPr>
                <a:spLocks/>
              </p:cNvSpPr>
              <p:nvPr/>
            </p:nvSpPr>
            <p:spPr bwMode="auto">
              <a:xfrm>
                <a:off x="1569" y="1302"/>
                <a:ext cx="9" cy="8"/>
              </a:xfrm>
              <a:custGeom>
                <a:avLst/>
                <a:gdLst>
                  <a:gd name="T0" fmla="*/ 80 w 80"/>
                  <a:gd name="T1" fmla="*/ 37 h 79"/>
                  <a:gd name="T2" fmla="*/ 60 w 80"/>
                  <a:gd name="T3" fmla="*/ 19 h 79"/>
                  <a:gd name="T4" fmla="*/ 41 w 80"/>
                  <a:gd name="T5" fmla="*/ 0 h 79"/>
                  <a:gd name="T6" fmla="*/ 0 w 80"/>
                  <a:gd name="T7" fmla="*/ 42 h 79"/>
                  <a:gd name="T8" fmla="*/ 20 w 80"/>
                  <a:gd name="T9" fmla="*/ 60 h 79"/>
                  <a:gd name="T10" fmla="*/ 40 w 80"/>
                  <a:gd name="T11" fmla="*/ 79 h 79"/>
                  <a:gd name="T12" fmla="*/ 80 w 80"/>
                  <a:gd name="T13" fmla="*/ 3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80" y="37"/>
                    </a:moveTo>
                    <a:lnTo>
                      <a:pt x="60" y="19"/>
                    </a:lnTo>
                    <a:lnTo>
                      <a:pt x="41" y="0"/>
                    </a:lnTo>
                    <a:lnTo>
                      <a:pt x="0" y="42"/>
                    </a:lnTo>
                    <a:lnTo>
                      <a:pt x="20" y="60"/>
                    </a:lnTo>
                    <a:lnTo>
                      <a:pt x="40" y="79"/>
                    </a:lnTo>
                    <a:lnTo>
                      <a:pt x="8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7" name="Freeform 1865"/>
              <p:cNvSpPr>
                <a:spLocks/>
              </p:cNvSpPr>
              <p:nvPr/>
            </p:nvSpPr>
            <p:spPr bwMode="auto">
              <a:xfrm>
                <a:off x="1569" y="1306"/>
                <a:ext cx="2" cy="2"/>
              </a:xfrm>
              <a:custGeom>
                <a:avLst/>
                <a:gdLst>
                  <a:gd name="T0" fmla="*/ 20 w 20"/>
                  <a:gd name="T1" fmla="*/ 18 h 18"/>
                  <a:gd name="T2" fmla="*/ 0 w 20"/>
                  <a:gd name="T3" fmla="*/ 0 h 18"/>
                  <a:gd name="T4" fmla="*/ 0 w 20"/>
                  <a:gd name="T5" fmla="*/ 0 h 18"/>
                  <a:gd name="T6" fmla="*/ 2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20" y="1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8" name="Line 1866"/>
              <p:cNvSpPr>
                <a:spLocks noChangeShapeType="1"/>
              </p:cNvSpPr>
              <p:nvPr/>
            </p:nvSpPr>
            <p:spPr bwMode="auto">
              <a:xfrm>
                <a:off x="1569" y="13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39" name="Freeform 1867"/>
              <p:cNvSpPr>
                <a:spLocks/>
              </p:cNvSpPr>
              <p:nvPr/>
            </p:nvSpPr>
            <p:spPr bwMode="auto">
              <a:xfrm>
                <a:off x="1564" y="1306"/>
                <a:ext cx="9" cy="9"/>
              </a:xfrm>
              <a:custGeom>
                <a:avLst/>
                <a:gdLst>
                  <a:gd name="T0" fmla="*/ 79 w 79"/>
                  <a:gd name="T1" fmla="*/ 37 h 80"/>
                  <a:gd name="T2" fmla="*/ 59 w 79"/>
                  <a:gd name="T3" fmla="*/ 18 h 80"/>
                  <a:gd name="T4" fmla="*/ 39 w 79"/>
                  <a:gd name="T5" fmla="*/ 0 h 80"/>
                  <a:gd name="T6" fmla="*/ 0 w 79"/>
                  <a:gd name="T7" fmla="*/ 42 h 80"/>
                  <a:gd name="T8" fmla="*/ 19 w 79"/>
                  <a:gd name="T9" fmla="*/ 61 h 80"/>
                  <a:gd name="T10" fmla="*/ 39 w 79"/>
                  <a:gd name="T11" fmla="*/ 80 h 80"/>
                  <a:gd name="T12" fmla="*/ 79 w 79"/>
                  <a:gd name="T13" fmla="*/ 3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7"/>
                    </a:moveTo>
                    <a:lnTo>
                      <a:pt x="59" y="18"/>
                    </a:lnTo>
                    <a:lnTo>
                      <a:pt x="39" y="0"/>
                    </a:lnTo>
                    <a:lnTo>
                      <a:pt x="0" y="42"/>
                    </a:lnTo>
                    <a:lnTo>
                      <a:pt x="19" y="61"/>
                    </a:lnTo>
                    <a:lnTo>
                      <a:pt x="39" y="80"/>
                    </a:lnTo>
                    <a:lnTo>
                      <a:pt x="7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0" name="Freeform 1868"/>
              <p:cNvSpPr>
                <a:spLocks/>
              </p:cNvSpPr>
              <p:nvPr/>
            </p:nvSpPr>
            <p:spPr bwMode="auto">
              <a:xfrm>
                <a:off x="1564" y="1306"/>
                <a:ext cx="9" cy="9"/>
              </a:xfrm>
              <a:custGeom>
                <a:avLst/>
                <a:gdLst>
                  <a:gd name="T0" fmla="*/ 79 w 79"/>
                  <a:gd name="T1" fmla="*/ 37 h 80"/>
                  <a:gd name="T2" fmla="*/ 59 w 79"/>
                  <a:gd name="T3" fmla="*/ 18 h 80"/>
                  <a:gd name="T4" fmla="*/ 39 w 79"/>
                  <a:gd name="T5" fmla="*/ 0 h 80"/>
                  <a:gd name="T6" fmla="*/ 0 w 79"/>
                  <a:gd name="T7" fmla="*/ 42 h 80"/>
                  <a:gd name="T8" fmla="*/ 19 w 79"/>
                  <a:gd name="T9" fmla="*/ 61 h 80"/>
                  <a:gd name="T10" fmla="*/ 39 w 79"/>
                  <a:gd name="T11" fmla="*/ 80 h 80"/>
                  <a:gd name="T12" fmla="*/ 79 w 79"/>
                  <a:gd name="T13" fmla="*/ 3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7"/>
                    </a:moveTo>
                    <a:lnTo>
                      <a:pt x="59" y="18"/>
                    </a:lnTo>
                    <a:lnTo>
                      <a:pt x="39" y="0"/>
                    </a:lnTo>
                    <a:lnTo>
                      <a:pt x="0" y="42"/>
                    </a:lnTo>
                    <a:lnTo>
                      <a:pt x="19" y="61"/>
                    </a:lnTo>
                    <a:lnTo>
                      <a:pt x="39" y="80"/>
                    </a:lnTo>
                    <a:lnTo>
                      <a:pt x="79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1" name="Freeform 1869"/>
              <p:cNvSpPr>
                <a:spLocks/>
              </p:cNvSpPr>
              <p:nvPr/>
            </p:nvSpPr>
            <p:spPr bwMode="auto">
              <a:xfrm>
                <a:off x="1560" y="1311"/>
                <a:ext cx="9" cy="9"/>
              </a:xfrm>
              <a:custGeom>
                <a:avLst/>
                <a:gdLst>
                  <a:gd name="T0" fmla="*/ 79 w 79"/>
                  <a:gd name="T1" fmla="*/ 38 h 80"/>
                  <a:gd name="T2" fmla="*/ 59 w 79"/>
                  <a:gd name="T3" fmla="*/ 19 h 80"/>
                  <a:gd name="T4" fmla="*/ 40 w 79"/>
                  <a:gd name="T5" fmla="*/ 0 h 80"/>
                  <a:gd name="T6" fmla="*/ 0 w 79"/>
                  <a:gd name="T7" fmla="*/ 43 h 80"/>
                  <a:gd name="T8" fmla="*/ 20 w 79"/>
                  <a:gd name="T9" fmla="*/ 62 h 80"/>
                  <a:gd name="T10" fmla="*/ 40 w 79"/>
                  <a:gd name="T11" fmla="*/ 80 h 80"/>
                  <a:gd name="T12" fmla="*/ 79 w 79"/>
                  <a:gd name="T13" fmla="*/ 3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8"/>
                    </a:moveTo>
                    <a:lnTo>
                      <a:pt x="59" y="19"/>
                    </a:lnTo>
                    <a:lnTo>
                      <a:pt x="40" y="0"/>
                    </a:lnTo>
                    <a:lnTo>
                      <a:pt x="0" y="43"/>
                    </a:lnTo>
                    <a:lnTo>
                      <a:pt x="20" y="62"/>
                    </a:lnTo>
                    <a:lnTo>
                      <a:pt x="40" y="80"/>
                    </a:lnTo>
                    <a:lnTo>
                      <a:pt x="79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2" name="Freeform 1870"/>
              <p:cNvSpPr>
                <a:spLocks/>
              </p:cNvSpPr>
              <p:nvPr/>
            </p:nvSpPr>
            <p:spPr bwMode="auto">
              <a:xfrm>
                <a:off x="1560" y="1311"/>
                <a:ext cx="9" cy="9"/>
              </a:xfrm>
              <a:custGeom>
                <a:avLst/>
                <a:gdLst>
                  <a:gd name="T0" fmla="*/ 79 w 79"/>
                  <a:gd name="T1" fmla="*/ 38 h 80"/>
                  <a:gd name="T2" fmla="*/ 59 w 79"/>
                  <a:gd name="T3" fmla="*/ 19 h 80"/>
                  <a:gd name="T4" fmla="*/ 40 w 79"/>
                  <a:gd name="T5" fmla="*/ 0 h 80"/>
                  <a:gd name="T6" fmla="*/ 0 w 79"/>
                  <a:gd name="T7" fmla="*/ 43 h 80"/>
                  <a:gd name="T8" fmla="*/ 20 w 79"/>
                  <a:gd name="T9" fmla="*/ 62 h 80"/>
                  <a:gd name="T10" fmla="*/ 40 w 79"/>
                  <a:gd name="T11" fmla="*/ 80 h 80"/>
                  <a:gd name="T12" fmla="*/ 79 w 79"/>
                  <a:gd name="T13" fmla="*/ 3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8"/>
                    </a:moveTo>
                    <a:lnTo>
                      <a:pt x="59" y="19"/>
                    </a:lnTo>
                    <a:lnTo>
                      <a:pt x="40" y="0"/>
                    </a:lnTo>
                    <a:lnTo>
                      <a:pt x="0" y="43"/>
                    </a:lnTo>
                    <a:lnTo>
                      <a:pt x="20" y="62"/>
                    </a:lnTo>
                    <a:lnTo>
                      <a:pt x="40" y="80"/>
                    </a:lnTo>
                    <a:lnTo>
                      <a:pt x="79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3" name="Freeform 1871"/>
              <p:cNvSpPr>
                <a:spLocks/>
              </p:cNvSpPr>
              <p:nvPr/>
            </p:nvSpPr>
            <p:spPr bwMode="auto">
              <a:xfrm>
                <a:off x="1560" y="1316"/>
                <a:ext cx="2" cy="2"/>
              </a:xfrm>
              <a:custGeom>
                <a:avLst/>
                <a:gdLst>
                  <a:gd name="T0" fmla="*/ 20 w 20"/>
                  <a:gd name="T1" fmla="*/ 19 h 19"/>
                  <a:gd name="T2" fmla="*/ 0 w 20"/>
                  <a:gd name="T3" fmla="*/ 0 h 19"/>
                  <a:gd name="T4" fmla="*/ 0 w 20"/>
                  <a:gd name="T5" fmla="*/ 1 h 19"/>
                  <a:gd name="T6" fmla="*/ 2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4" name="Line 1872"/>
              <p:cNvSpPr>
                <a:spLocks noChangeShapeType="1"/>
              </p:cNvSpPr>
              <p:nvPr/>
            </p:nvSpPr>
            <p:spPr bwMode="auto">
              <a:xfrm>
                <a:off x="1560" y="13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5" name="Freeform 1873"/>
              <p:cNvSpPr>
                <a:spLocks/>
              </p:cNvSpPr>
              <p:nvPr/>
            </p:nvSpPr>
            <p:spPr bwMode="auto">
              <a:xfrm>
                <a:off x="1556" y="1316"/>
                <a:ext cx="8" cy="9"/>
              </a:xfrm>
              <a:custGeom>
                <a:avLst/>
                <a:gdLst>
                  <a:gd name="T0" fmla="*/ 78 w 78"/>
                  <a:gd name="T1" fmla="*/ 35 h 79"/>
                  <a:gd name="T2" fmla="*/ 58 w 78"/>
                  <a:gd name="T3" fmla="*/ 18 h 79"/>
                  <a:gd name="T4" fmla="*/ 38 w 78"/>
                  <a:gd name="T5" fmla="*/ 0 h 79"/>
                  <a:gd name="T6" fmla="*/ 0 w 78"/>
                  <a:gd name="T7" fmla="*/ 44 h 79"/>
                  <a:gd name="T8" fmla="*/ 20 w 78"/>
                  <a:gd name="T9" fmla="*/ 62 h 79"/>
                  <a:gd name="T10" fmla="*/ 39 w 78"/>
                  <a:gd name="T11" fmla="*/ 79 h 79"/>
                  <a:gd name="T12" fmla="*/ 78 w 78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78" y="35"/>
                    </a:moveTo>
                    <a:lnTo>
                      <a:pt x="58" y="18"/>
                    </a:lnTo>
                    <a:lnTo>
                      <a:pt x="38" y="0"/>
                    </a:lnTo>
                    <a:lnTo>
                      <a:pt x="0" y="44"/>
                    </a:lnTo>
                    <a:lnTo>
                      <a:pt x="20" y="62"/>
                    </a:lnTo>
                    <a:lnTo>
                      <a:pt x="39" y="79"/>
                    </a:lnTo>
                    <a:lnTo>
                      <a:pt x="78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6" name="Freeform 1874"/>
              <p:cNvSpPr>
                <a:spLocks/>
              </p:cNvSpPr>
              <p:nvPr/>
            </p:nvSpPr>
            <p:spPr bwMode="auto">
              <a:xfrm>
                <a:off x="1556" y="1316"/>
                <a:ext cx="8" cy="9"/>
              </a:xfrm>
              <a:custGeom>
                <a:avLst/>
                <a:gdLst>
                  <a:gd name="T0" fmla="*/ 78 w 78"/>
                  <a:gd name="T1" fmla="*/ 35 h 79"/>
                  <a:gd name="T2" fmla="*/ 58 w 78"/>
                  <a:gd name="T3" fmla="*/ 18 h 79"/>
                  <a:gd name="T4" fmla="*/ 38 w 78"/>
                  <a:gd name="T5" fmla="*/ 0 h 79"/>
                  <a:gd name="T6" fmla="*/ 0 w 78"/>
                  <a:gd name="T7" fmla="*/ 44 h 79"/>
                  <a:gd name="T8" fmla="*/ 20 w 78"/>
                  <a:gd name="T9" fmla="*/ 62 h 79"/>
                  <a:gd name="T10" fmla="*/ 39 w 78"/>
                  <a:gd name="T11" fmla="*/ 79 h 79"/>
                  <a:gd name="T12" fmla="*/ 78 w 78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9">
                    <a:moveTo>
                      <a:pt x="78" y="35"/>
                    </a:moveTo>
                    <a:lnTo>
                      <a:pt x="58" y="18"/>
                    </a:lnTo>
                    <a:lnTo>
                      <a:pt x="38" y="0"/>
                    </a:lnTo>
                    <a:lnTo>
                      <a:pt x="0" y="44"/>
                    </a:lnTo>
                    <a:lnTo>
                      <a:pt x="20" y="62"/>
                    </a:lnTo>
                    <a:lnTo>
                      <a:pt x="39" y="7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7" name="Freeform 1875"/>
              <p:cNvSpPr>
                <a:spLocks/>
              </p:cNvSpPr>
              <p:nvPr/>
            </p:nvSpPr>
            <p:spPr bwMode="auto">
              <a:xfrm>
                <a:off x="1556" y="1321"/>
                <a:ext cx="2" cy="2"/>
              </a:xfrm>
              <a:custGeom>
                <a:avLst/>
                <a:gdLst>
                  <a:gd name="T0" fmla="*/ 21 w 21"/>
                  <a:gd name="T1" fmla="*/ 18 h 18"/>
                  <a:gd name="T2" fmla="*/ 1 w 21"/>
                  <a:gd name="T3" fmla="*/ 0 h 18"/>
                  <a:gd name="T4" fmla="*/ 0 w 21"/>
                  <a:gd name="T5" fmla="*/ 0 h 18"/>
                  <a:gd name="T6" fmla="*/ 21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1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8" name="Line 1876"/>
              <p:cNvSpPr>
                <a:spLocks noChangeShapeType="1"/>
              </p:cNvSpPr>
              <p:nvPr/>
            </p:nvSpPr>
            <p:spPr bwMode="auto">
              <a:xfrm flipH="1">
                <a:off x="1556" y="13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49" name="Freeform 1877"/>
              <p:cNvSpPr>
                <a:spLocks/>
              </p:cNvSpPr>
              <p:nvPr/>
            </p:nvSpPr>
            <p:spPr bwMode="auto">
              <a:xfrm>
                <a:off x="1552" y="1321"/>
                <a:ext cx="8" cy="9"/>
              </a:xfrm>
              <a:custGeom>
                <a:avLst/>
                <a:gdLst>
                  <a:gd name="T0" fmla="*/ 78 w 78"/>
                  <a:gd name="T1" fmla="*/ 35 h 80"/>
                  <a:gd name="T2" fmla="*/ 58 w 78"/>
                  <a:gd name="T3" fmla="*/ 18 h 80"/>
                  <a:gd name="T4" fmla="*/ 37 w 78"/>
                  <a:gd name="T5" fmla="*/ 0 h 80"/>
                  <a:gd name="T6" fmla="*/ 0 w 78"/>
                  <a:gd name="T7" fmla="*/ 45 h 80"/>
                  <a:gd name="T8" fmla="*/ 20 w 78"/>
                  <a:gd name="T9" fmla="*/ 63 h 80"/>
                  <a:gd name="T10" fmla="*/ 41 w 78"/>
                  <a:gd name="T11" fmla="*/ 80 h 80"/>
                  <a:gd name="T12" fmla="*/ 78 w 78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80">
                    <a:moveTo>
                      <a:pt x="78" y="35"/>
                    </a:moveTo>
                    <a:lnTo>
                      <a:pt x="58" y="18"/>
                    </a:lnTo>
                    <a:lnTo>
                      <a:pt x="37" y="0"/>
                    </a:lnTo>
                    <a:lnTo>
                      <a:pt x="0" y="45"/>
                    </a:lnTo>
                    <a:lnTo>
                      <a:pt x="20" y="63"/>
                    </a:lnTo>
                    <a:lnTo>
                      <a:pt x="41" y="80"/>
                    </a:lnTo>
                    <a:lnTo>
                      <a:pt x="78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0" name="Freeform 1878"/>
              <p:cNvSpPr>
                <a:spLocks/>
              </p:cNvSpPr>
              <p:nvPr/>
            </p:nvSpPr>
            <p:spPr bwMode="auto">
              <a:xfrm>
                <a:off x="1552" y="1321"/>
                <a:ext cx="8" cy="9"/>
              </a:xfrm>
              <a:custGeom>
                <a:avLst/>
                <a:gdLst>
                  <a:gd name="T0" fmla="*/ 78 w 78"/>
                  <a:gd name="T1" fmla="*/ 35 h 80"/>
                  <a:gd name="T2" fmla="*/ 58 w 78"/>
                  <a:gd name="T3" fmla="*/ 18 h 80"/>
                  <a:gd name="T4" fmla="*/ 37 w 78"/>
                  <a:gd name="T5" fmla="*/ 0 h 80"/>
                  <a:gd name="T6" fmla="*/ 0 w 78"/>
                  <a:gd name="T7" fmla="*/ 45 h 80"/>
                  <a:gd name="T8" fmla="*/ 20 w 78"/>
                  <a:gd name="T9" fmla="*/ 63 h 80"/>
                  <a:gd name="T10" fmla="*/ 41 w 78"/>
                  <a:gd name="T11" fmla="*/ 80 h 80"/>
                  <a:gd name="T12" fmla="*/ 78 w 78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80">
                    <a:moveTo>
                      <a:pt x="78" y="35"/>
                    </a:moveTo>
                    <a:lnTo>
                      <a:pt x="58" y="18"/>
                    </a:lnTo>
                    <a:lnTo>
                      <a:pt x="37" y="0"/>
                    </a:lnTo>
                    <a:lnTo>
                      <a:pt x="0" y="45"/>
                    </a:lnTo>
                    <a:lnTo>
                      <a:pt x="20" y="63"/>
                    </a:lnTo>
                    <a:lnTo>
                      <a:pt x="41" y="80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1" name="Freeform 1879"/>
              <p:cNvSpPr>
                <a:spLocks/>
              </p:cNvSpPr>
              <p:nvPr/>
            </p:nvSpPr>
            <p:spPr bwMode="auto">
              <a:xfrm>
                <a:off x="1552" y="1326"/>
                <a:ext cx="2" cy="2"/>
              </a:xfrm>
              <a:custGeom>
                <a:avLst/>
                <a:gdLst>
                  <a:gd name="T0" fmla="*/ 20 w 20"/>
                  <a:gd name="T1" fmla="*/ 18 h 18"/>
                  <a:gd name="T2" fmla="*/ 0 w 20"/>
                  <a:gd name="T3" fmla="*/ 0 h 18"/>
                  <a:gd name="T4" fmla="*/ 0 w 20"/>
                  <a:gd name="T5" fmla="*/ 0 h 18"/>
                  <a:gd name="T6" fmla="*/ 2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20" y="1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2" name="Line 1880"/>
              <p:cNvSpPr>
                <a:spLocks noChangeShapeType="1"/>
              </p:cNvSpPr>
              <p:nvPr/>
            </p:nvSpPr>
            <p:spPr bwMode="auto">
              <a:xfrm>
                <a:off x="1552" y="13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3" name="Freeform 1881"/>
              <p:cNvSpPr>
                <a:spLocks/>
              </p:cNvSpPr>
              <p:nvPr/>
            </p:nvSpPr>
            <p:spPr bwMode="auto">
              <a:xfrm>
                <a:off x="1547" y="1326"/>
                <a:ext cx="9" cy="9"/>
              </a:xfrm>
              <a:custGeom>
                <a:avLst/>
                <a:gdLst>
                  <a:gd name="T0" fmla="*/ 79 w 79"/>
                  <a:gd name="T1" fmla="*/ 35 h 80"/>
                  <a:gd name="T2" fmla="*/ 58 w 79"/>
                  <a:gd name="T3" fmla="*/ 18 h 80"/>
                  <a:gd name="T4" fmla="*/ 38 w 79"/>
                  <a:gd name="T5" fmla="*/ 0 h 80"/>
                  <a:gd name="T6" fmla="*/ 0 w 79"/>
                  <a:gd name="T7" fmla="*/ 45 h 80"/>
                  <a:gd name="T8" fmla="*/ 21 w 79"/>
                  <a:gd name="T9" fmla="*/ 63 h 80"/>
                  <a:gd name="T10" fmla="*/ 42 w 79"/>
                  <a:gd name="T11" fmla="*/ 80 h 80"/>
                  <a:gd name="T12" fmla="*/ 79 w 79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5"/>
                    </a:moveTo>
                    <a:lnTo>
                      <a:pt x="58" y="18"/>
                    </a:lnTo>
                    <a:lnTo>
                      <a:pt x="38" y="0"/>
                    </a:lnTo>
                    <a:lnTo>
                      <a:pt x="0" y="45"/>
                    </a:lnTo>
                    <a:lnTo>
                      <a:pt x="21" y="63"/>
                    </a:lnTo>
                    <a:lnTo>
                      <a:pt x="42" y="80"/>
                    </a:lnTo>
                    <a:lnTo>
                      <a:pt x="79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4" name="Freeform 1882"/>
              <p:cNvSpPr>
                <a:spLocks/>
              </p:cNvSpPr>
              <p:nvPr/>
            </p:nvSpPr>
            <p:spPr bwMode="auto">
              <a:xfrm>
                <a:off x="1547" y="1326"/>
                <a:ext cx="9" cy="9"/>
              </a:xfrm>
              <a:custGeom>
                <a:avLst/>
                <a:gdLst>
                  <a:gd name="T0" fmla="*/ 79 w 79"/>
                  <a:gd name="T1" fmla="*/ 35 h 80"/>
                  <a:gd name="T2" fmla="*/ 58 w 79"/>
                  <a:gd name="T3" fmla="*/ 18 h 80"/>
                  <a:gd name="T4" fmla="*/ 38 w 79"/>
                  <a:gd name="T5" fmla="*/ 0 h 80"/>
                  <a:gd name="T6" fmla="*/ 0 w 79"/>
                  <a:gd name="T7" fmla="*/ 45 h 80"/>
                  <a:gd name="T8" fmla="*/ 21 w 79"/>
                  <a:gd name="T9" fmla="*/ 63 h 80"/>
                  <a:gd name="T10" fmla="*/ 42 w 79"/>
                  <a:gd name="T11" fmla="*/ 80 h 80"/>
                  <a:gd name="T12" fmla="*/ 79 w 79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5"/>
                    </a:moveTo>
                    <a:lnTo>
                      <a:pt x="58" y="18"/>
                    </a:lnTo>
                    <a:lnTo>
                      <a:pt x="38" y="0"/>
                    </a:lnTo>
                    <a:lnTo>
                      <a:pt x="0" y="45"/>
                    </a:lnTo>
                    <a:lnTo>
                      <a:pt x="21" y="63"/>
                    </a:lnTo>
                    <a:lnTo>
                      <a:pt x="42" y="80"/>
                    </a:lnTo>
                    <a:lnTo>
                      <a:pt x="79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5" name="Freeform 1883"/>
              <p:cNvSpPr>
                <a:spLocks/>
              </p:cNvSpPr>
              <p:nvPr/>
            </p:nvSpPr>
            <p:spPr bwMode="auto">
              <a:xfrm>
                <a:off x="1547" y="1331"/>
                <a:ext cx="3" cy="2"/>
              </a:xfrm>
              <a:custGeom>
                <a:avLst/>
                <a:gdLst>
                  <a:gd name="T0" fmla="*/ 21 w 21"/>
                  <a:gd name="T1" fmla="*/ 18 h 18"/>
                  <a:gd name="T2" fmla="*/ 0 w 21"/>
                  <a:gd name="T3" fmla="*/ 0 h 18"/>
                  <a:gd name="T4" fmla="*/ 0 w 21"/>
                  <a:gd name="T5" fmla="*/ 0 h 18"/>
                  <a:gd name="T6" fmla="*/ 21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1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6" name="Line 1884"/>
              <p:cNvSpPr>
                <a:spLocks noChangeShapeType="1"/>
              </p:cNvSpPr>
              <p:nvPr/>
            </p:nvSpPr>
            <p:spPr bwMode="auto">
              <a:xfrm>
                <a:off x="1547" y="13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7" name="Freeform 1885"/>
              <p:cNvSpPr>
                <a:spLocks/>
              </p:cNvSpPr>
              <p:nvPr/>
            </p:nvSpPr>
            <p:spPr bwMode="auto">
              <a:xfrm>
                <a:off x="1543" y="1331"/>
                <a:ext cx="9" cy="9"/>
              </a:xfrm>
              <a:custGeom>
                <a:avLst/>
                <a:gdLst>
                  <a:gd name="T0" fmla="*/ 79 w 79"/>
                  <a:gd name="T1" fmla="*/ 35 h 80"/>
                  <a:gd name="T2" fmla="*/ 58 w 79"/>
                  <a:gd name="T3" fmla="*/ 18 h 80"/>
                  <a:gd name="T4" fmla="*/ 37 w 79"/>
                  <a:gd name="T5" fmla="*/ 0 h 80"/>
                  <a:gd name="T6" fmla="*/ 0 w 79"/>
                  <a:gd name="T7" fmla="*/ 45 h 80"/>
                  <a:gd name="T8" fmla="*/ 21 w 79"/>
                  <a:gd name="T9" fmla="*/ 62 h 80"/>
                  <a:gd name="T10" fmla="*/ 42 w 79"/>
                  <a:gd name="T11" fmla="*/ 80 h 80"/>
                  <a:gd name="T12" fmla="*/ 79 w 79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5"/>
                    </a:moveTo>
                    <a:lnTo>
                      <a:pt x="58" y="18"/>
                    </a:lnTo>
                    <a:lnTo>
                      <a:pt x="37" y="0"/>
                    </a:lnTo>
                    <a:lnTo>
                      <a:pt x="0" y="45"/>
                    </a:lnTo>
                    <a:lnTo>
                      <a:pt x="21" y="62"/>
                    </a:lnTo>
                    <a:lnTo>
                      <a:pt x="42" y="80"/>
                    </a:lnTo>
                    <a:lnTo>
                      <a:pt x="79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8" name="Freeform 1886"/>
              <p:cNvSpPr>
                <a:spLocks/>
              </p:cNvSpPr>
              <p:nvPr/>
            </p:nvSpPr>
            <p:spPr bwMode="auto">
              <a:xfrm>
                <a:off x="1543" y="1331"/>
                <a:ext cx="9" cy="9"/>
              </a:xfrm>
              <a:custGeom>
                <a:avLst/>
                <a:gdLst>
                  <a:gd name="T0" fmla="*/ 79 w 79"/>
                  <a:gd name="T1" fmla="*/ 35 h 80"/>
                  <a:gd name="T2" fmla="*/ 58 w 79"/>
                  <a:gd name="T3" fmla="*/ 18 h 80"/>
                  <a:gd name="T4" fmla="*/ 37 w 79"/>
                  <a:gd name="T5" fmla="*/ 0 h 80"/>
                  <a:gd name="T6" fmla="*/ 0 w 79"/>
                  <a:gd name="T7" fmla="*/ 45 h 80"/>
                  <a:gd name="T8" fmla="*/ 21 w 79"/>
                  <a:gd name="T9" fmla="*/ 62 h 80"/>
                  <a:gd name="T10" fmla="*/ 42 w 79"/>
                  <a:gd name="T11" fmla="*/ 80 h 80"/>
                  <a:gd name="T12" fmla="*/ 79 w 79"/>
                  <a:gd name="T1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5"/>
                    </a:moveTo>
                    <a:lnTo>
                      <a:pt x="58" y="18"/>
                    </a:lnTo>
                    <a:lnTo>
                      <a:pt x="37" y="0"/>
                    </a:lnTo>
                    <a:lnTo>
                      <a:pt x="0" y="45"/>
                    </a:lnTo>
                    <a:lnTo>
                      <a:pt x="21" y="62"/>
                    </a:lnTo>
                    <a:lnTo>
                      <a:pt x="42" y="80"/>
                    </a:lnTo>
                    <a:lnTo>
                      <a:pt x="79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9" name="Freeform 1887"/>
              <p:cNvSpPr>
                <a:spLocks/>
              </p:cNvSpPr>
              <p:nvPr/>
            </p:nvSpPr>
            <p:spPr bwMode="auto">
              <a:xfrm>
                <a:off x="1543" y="1336"/>
                <a:ext cx="3" cy="2"/>
              </a:xfrm>
              <a:custGeom>
                <a:avLst/>
                <a:gdLst>
                  <a:gd name="T0" fmla="*/ 21 w 21"/>
                  <a:gd name="T1" fmla="*/ 17 h 17"/>
                  <a:gd name="T2" fmla="*/ 0 w 21"/>
                  <a:gd name="T3" fmla="*/ 0 h 17"/>
                  <a:gd name="T4" fmla="*/ 0 w 21"/>
                  <a:gd name="T5" fmla="*/ 1 h 17"/>
                  <a:gd name="T6" fmla="*/ 21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1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0" name="Line 1888"/>
              <p:cNvSpPr>
                <a:spLocks noChangeShapeType="1"/>
              </p:cNvSpPr>
              <p:nvPr/>
            </p:nvSpPr>
            <p:spPr bwMode="auto">
              <a:xfrm>
                <a:off x="1543" y="13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1" name="Freeform 1889"/>
              <p:cNvSpPr>
                <a:spLocks/>
              </p:cNvSpPr>
              <p:nvPr/>
            </p:nvSpPr>
            <p:spPr bwMode="auto">
              <a:xfrm>
                <a:off x="1539" y="1336"/>
                <a:ext cx="9" cy="9"/>
              </a:xfrm>
              <a:custGeom>
                <a:avLst/>
                <a:gdLst>
                  <a:gd name="T0" fmla="*/ 77 w 77"/>
                  <a:gd name="T1" fmla="*/ 33 h 79"/>
                  <a:gd name="T2" fmla="*/ 56 w 77"/>
                  <a:gd name="T3" fmla="*/ 16 h 79"/>
                  <a:gd name="T4" fmla="*/ 35 w 77"/>
                  <a:gd name="T5" fmla="*/ 0 h 79"/>
                  <a:gd name="T6" fmla="*/ 0 w 77"/>
                  <a:gd name="T7" fmla="*/ 46 h 79"/>
                  <a:gd name="T8" fmla="*/ 21 w 77"/>
                  <a:gd name="T9" fmla="*/ 62 h 79"/>
                  <a:gd name="T10" fmla="*/ 42 w 77"/>
                  <a:gd name="T11" fmla="*/ 79 h 79"/>
                  <a:gd name="T12" fmla="*/ 77 w 77"/>
                  <a:gd name="T13" fmla="*/ 3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9">
                    <a:moveTo>
                      <a:pt x="77" y="33"/>
                    </a:moveTo>
                    <a:lnTo>
                      <a:pt x="56" y="16"/>
                    </a:lnTo>
                    <a:lnTo>
                      <a:pt x="35" y="0"/>
                    </a:lnTo>
                    <a:lnTo>
                      <a:pt x="0" y="46"/>
                    </a:lnTo>
                    <a:lnTo>
                      <a:pt x="21" y="62"/>
                    </a:lnTo>
                    <a:lnTo>
                      <a:pt x="42" y="79"/>
                    </a:lnTo>
                    <a:lnTo>
                      <a:pt x="77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2" name="Freeform 1890"/>
              <p:cNvSpPr>
                <a:spLocks/>
              </p:cNvSpPr>
              <p:nvPr/>
            </p:nvSpPr>
            <p:spPr bwMode="auto">
              <a:xfrm>
                <a:off x="1539" y="1336"/>
                <a:ext cx="9" cy="9"/>
              </a:xfrm>
              <a:custGeom>
                <a:avLst/>
                <a:gdLst>
                  <a:gd name="T0" fmla="*/ 77 w 77"/>
                  <a:gd name="T1" fmla="*/ 33 h 79"/>
                  <a:gd name="T2" fmla="*/ 56 w 77"/>
                  <a:gd name="T3" fmla="*/ 16 h 79"/>
                  <a:gd name="T4" fmla="*/ 35 w 77"/>
                  <a:gd name="T5" fmla="*/ 0 h 79"/>
                  <a:gd name="T6" fmla="*/ 0 w 77"/>
                  <a:gd name="T7" fmla="*/ 46 h 79"/>
                  <a:gd name="T8" fmla="*/ 21 w 77"/>
                  <a:gd name="T9" fmla="*/ 62 h 79"/>
                  <a:gd name="T10" fmla="*/ 42 w 77"/>
                  <a:gd name="T11" fmla="*/ 79 h 79"/>
                  <a:gd name="T12" fmla="*/ 77 w 77"/>
                  <a:gd name="T13" fmla="*/ 3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9">
                    <a:moveTo>
                      <a:pt x="77" y="33"/>
                    </a:moveTo>
                    <a:lnTo>
                      <a:pt x="56" y="16"/>
                    </a:lnTo>
                    <a:lnTo>
                      <a:pt x="35" y="0"/>
                    </a:lnTo>
                    <a:lnTo>
                      <a:pt x="0" y="46"/>
                    </a:lnTo>
                    <a:lnTo>
                      <a:pt x="21" y="62"/>
                    </a:lnTo>
                    <a:lnTo>
                      <a:pt x="42" y="79"/>
                    </a:lnTo>
                    <a:lnTo>
                      <a:pt x="77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3" name="Freeform 1891"/>
              <p:cNvSpPr>
                <a:spLocks/>
              </p:cNvSpPr>
              <p:nvPr/>
            </p:nvSpPr>
            <p:spPr bwMode="auto">
              <a:xfrm>
                <a:off x="1539" y="1341"/>
                <a:ext cx="3" cy="2"/>
              </a:xfrm>
              <a:custGeom>
                <a:avLst/>
                <a:gdLst>
                  <a:gd name="T0" fmla="*/ 22 w 22"/>
                  <a:gd name="T1" fmla="*/ 16 h 16"/>
                  <a:gd name="T2" fmla="*/ 1 w 22"/>
                  <a:gd name="T3" fmla="*/ 0 h 16"/>
                  <a:gd name="T4" fmla="*/ 0 w 22"/>
                  <a:gd name="T5" fmla="*/ 0 h 16"/>
                  <a:gd name="T6" fmla="*/ 22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22" y="1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4" name="Line 1892"/>
              <p:cNvSpPr>
                <a:spLocks noChangeShapeType="1"/>
              </p:cNvSpPr>
              <p:nvPr/>
            </p:nvSpPr>
            <p:spPr bwMode="auto">
              <a:xfrm flipH="1">
                <a:off x="1539" y="13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5" name="Freeform 1893"/>
              <p:cNvSpPr>
                <a:spLocks/>
              </p:cNvSpPr>
              <p:nvPr/>
            </p:nvSpPr>
            <p:spPr bwMode="auto">
              <a:xfrm>
                <a:off x="1535" y="1341"/>
                <a:ext cx="9" cy="9"/>
              </a:xfrm>
              <a:custGeom>
                <a:avLst/>
                <a:gdLst>
                  <a:gd name="T0" fmla="*/ 79 w 79"/>
                  <a:gd name="T1" fmla="*/ 33 h 80"/>
                  <a:gd name="T2" fmla="*/ 57 w 79"/>
                  <a:gd name="T3" fmla="*/ 16 h 80"/>
                  <a:gd name="T4" fmla="*/ 35 w 79"/>
                  <a:gd name="T5" fmla="*/ 0 h 80"/>
                  <a:gd name="T6" fmla="*/ 0 w 79"/>
                  <a:gd name="T7" fmla="*/ 47 h 80"/>
                  <a:gd name="T8" fmla="*/ 22 w 79"/>
                  <a:gd name="T9" fmla="*/ 64 h 80"/>
                  <a:gd name="T10" fmla="*/ 44 w 79"/>
                  <a:gd name="T11" fmla="*/ 80 h 80"/>
                  <a:gd name="T12" fmla="*/ 79 w 79"/>
                  <a:gd name="T13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3"/>
                    </a:moveTo>
                    <a:lnTo>
                      <a:pt x="57" y="16"/>
                    </a:lnTo>
                    <a:lnTo>
                      <a:pt x="35" y="0"/>
                    </a:lnTo>
                    <a:lnTo>
                      <a:pt x="0" y="47"/>
                    </a:lnTo>
                    <a:lnTo>
                      <a:pt x="22" y="64"/>
                    </a:lnTo>
                    <a:lnTo>
                      <a:pt x="44" y="80"/>
                    </a:lnTo>
                    <a:lnTo>
                      <a:pt x="79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6" name="Freeform 1894"/>
              <p:cNvSpPr>
                <a:spLocks/>
              </p:cNvSpPr>
              <p:nvPr/>
            </p:nvSpPr>
            <p:spPr bwMode="auto">
              <a:xfrm>
                <a:off x="1535" y="1341"/>
                <a:ext cx="9" cy="9"/>
              </a:xfrm>
              <a:custGeom>
                <a:avLst/>
                <a:gdLst>
                  <a:gd name="T0" fmla="*/ 79 w 79"/>
                  <a:gd name="T1" fmla="*/ 33 h 80"/>
                  <a:gd name="T2" fmla="*/ 57 w 79"/>
                  <a:gd name="T3" fmla="*/ 16 h 80"/>
                  <a:gd name="T4" fmla="*/ 35 w 79"/>
                  <a:gd name="T5" fmla="*/ 0 h 80"/>
                  <a:gd name="T6" fmla="*/ 0 w 79"/>
                  <a:gd name="T7" fmla="*/ 47 h 80"/>
                  <a:gd name="T8" fmla="*/ 22 w 79"/>
                  <a:gd name="T9" fmla="*/ 64 h 80"/>
                  <a:gd name="T10" fmla="*/ 44 w 79"/>
                  <a:gd name="T11" fmla="*/ 80 h 80"/>
                  <a:gd name="T12" fmla="*/ 79 w 79"/>
                  <a:gd name="T13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3"/>
                    </a:moveTo>
                    <a:lnTo>
                      <a:pt x="57" y="16"/>
                    </a:lnTo>
                    <a:lnTo>
                      <a:pt x="35" y="0"/>
                    </a:lnTo>
                    <a:lnTo>
                      <a:pt x="0" y="47"/>
                    </a:lnTo>
                    <a:lnTo>
                      <a:pt x="22" y="64"/>
                    </a:lnTo>
                    <a:lnTo>
                      <a:pt x="44" y="80"/>
                    </a:lnTo>
                    <a:lnTo>
                      <a:pt x="79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7" name="Freeform 1895"/>
              <p:cNvSpPr>
                <a:spLocks/>
              </p:cNvSpPr>
              <p:nvPr/>
            </p:nvSpPr>
            <p:spPr bwMode="auto">
              <a:xfrm>
                <a:off x="1531" y="1346"/>
                <a:ext cx="9" cy="9"/>
              </a:xfrm>
              <a:custGeom>
                <a:avLst/>
                <a:gdLst>
                  <a:gd name="T0" fmla="*/ 79 w 79"/>
                  <a:gd name="T1" fmla="*/ 33 h 80"/>
                  <a:gd name="T2" fmla="*/ 57 w 79"/>
                  <a:gd name="T3" fmla="*/ 17 h 80"/>
                  <a:gd name="T4" fmla="*/ 35 w 79"/>
                  <a:gd name="T5" fmla="*/ 0 h 80"/>
                  <a:gd name="T6" fmla="*/ 0 w 79"/>
                  <a:gd name="T7" fmla="*/ 47 h 80"/>
                  <a:gd name="T8" fmla="*/ 22 w 79"/>
                  <a:gd name="T9" fmla="*/ 64 h 80"/>
                  <a:gd name="T10" fmla="*/ 43 w 79"/>
                  <a:gd name="T11" fmla="*/ 80 h 80"/>
                  <a:gd name="T12" fmla="*/ 79 w 79"/>
                  <a:gd name="T13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3"/>
                    </a:moveTo>
                    <a:lnTo>
                      <a:pt x="57" y="17"/>
                    </a:lnTo>
                    <a:lnTo>
                      <a:pt x="35" y="0"/>
                    </a:lnTo>
                    <a:lnTo>
                      <a:pt x="0" y="47"/>
                    </a:lnTo>
                    <a:lnTo>
                      <a:pt x="22" y="64"/>
                    </a:lnTo>
                    <a:lnTo>
                      <a:pt x="43" y="80"/>
                    </a:lnTo>
                    <a:lnTo>
                      <a:pt x="79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8" name="Freeform 1896"/>
              <p:cNvSpPr>
                <a:spLocks/>
              </p:cNvSpPr>
              <p:nvPr/>
            </p:nvSpPr>
            <p:spPr bwMode="auto">
              <a:xfrm>
                <a:off x="1531" y="1346"/>
                <a:ext cx="9" cy="9"/>
              </a:xfrm>
              <a:custGeom>
                <a:avLst/>
                <a:gdLst>
                  <a:gd name="T0" fmla="*/ 79 w 79"/>
                  <a:gd name="T1" fmla="*/ 33 h 80"/>
                  <a:gd name="T2" fmla="*/ 57 w 79"/>
                  <a:gd name="T3" fmla="*/ 17 h 80"/>
                  <a:gd name="T4" fmla="*/ 35 w 79"/>
                  <a:gd name="T5" fmla="*/ 0 h 80"/>
                  <a:gd name="T6" fmla="*/ 0 w 79"/>
                  <a:gd name="T7" fmla="*/ 47 h 80"/>
                  <a:gd name="T8" fmla="*/ 22 w 79"/>
                  <a:gd name="T9" fmla="*/ 64 h 80"/>
                  <a:gd name="T10" fmla="*/ 43 w 79"/>
                  <a:gd name="T11" fmla="*/ 80 h 80"/>
                  <a:gd name="T12" fmla="*/ 79 w 79"/>
                  <a:gd name="T13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79" y="33"/>
                    </a:moveTo>
                    <a:lnTo>
                      <a:pt x="57" y="17"/>
                    </a:lnTo>
                    <a:lnTo>
                      <a:pt x="35" y="0"/>
                    </a:lnTo>
                    <a:lnTo>
                      <a:pt x="0" y="47"/>
                    </a:lnTo>
                    <a:lnTo>
                      <a:pt x="22" y="64"/>
                    </a:lnTo>
                    <a:lnTo>
                      <a:pt x="43" y="80"/>
                    </a:lnTo>
                    <a:lnTo>
                      <a:pt x="79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9" name="Freeform 1897"/>
              <p:cNvSpPr>
                <a:spLocks/>
              </p:cNvSpPr>
              <p:nvPr/>
            </p:nvSpPr>
            <p:spPr bwMode="auto">
              <a:xfrm>
                <a:off x="1531" y="1351"/>
                <a:ext cx="3" cy="2"/>
              </a:xfrm>
              <a:custGeom>
                <a:avLst/>
                <a:gdLst>
                  <a:gd name="T0" fmla="*/ 22 w 22"/>
                  <a:gd name="T1" fmla="*/ 17 h 17"/>
                  <a:gd name="T2" fmla="*/ 0 w 22"/>
                  <a:gd name="T3" fmla="*/ 0 h 17"/>
                  <a:gd name="T4" fmla="*/ 0 w 22"/>
                  <a:gd name="T5" fmla="*/ 1 h 17"/>
                  <a:gd name="T6" fmla="*/ 22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22" y="1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2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0" name="Line 1898"/>
              <p:cNvSpPr>
                <a:spLocks noChangeShapeType="1"/>
              </p:cNvSpPr>
              <p:nvPr/>
            </p:nvSpPr>
            <p:spPr bwMode="auto">
              <a:xfrm>
                <a:off x="1531" y="13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1" name="Freeform 1899"/>
              <p:cNvSpPr>
                <a:spLocks/>
              </p:cNvSpPr>
              <p:nvPr/>
            </p:nvSpPr>
            <p:spPr bwMode="auto">
              <a:xfrm>
                <a:off x="1528" y="1351"/>
                <a:ext cx="8" cy="9"/>
              </a:xfrm>
              <a:custGeom>
                <a:avLst/>
                <a:gdLst>
                  <a:gd name="T0" fmla="*/ 76 w 76"/>
                  <a:gd name="T1" fmla="*/ 31 h 78"/>
                  <a:gd name="T2" fmla="*/ 55 w 76"/>
                  <a:gd name="T3" fmla="*/ 16 h 78"/>
                  <a:gd name="T4" fmla="*/ 33 w 76"/>
                  <a:gd name="T5" fmla="*/ 0 h 78"/>
                  <a:gd name="T6" fmla="*/ 0 w 76"/>
                  <a:gd name="T7" fmla="*/ 48 h 78"/>
                  <a:gd name="T8" fmla="*/ 22 w 76"/>
                  <a:gd name="T9" fmla="*/ 63 h 78"/>
                  <a:gd name="T10" fmla="*/ 44 w 76"/>
                  <a:gd name="T11" fmla="*/ 78 h 78"/>
                  <a:gd name="T12" fmla="*/ 76 w 76"/>
                  <a:gd name="T13" fmla="*/ 3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8">
                    <a:moveTo>
                      <a:pt x="76" y="31"/>
                    </a:moveTo>
                    <a:lnTo>
                      <a:pt x="55" y="16"/>
                    </a:lnTo>
                    <a:lnTo>
                      <a:pt x="33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8"/>
                    </a:lnTo>
                    <a:lnTo>
                      <a:pt x="76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2" name="Freeform 1900"/>
              <p:cNvSpPr>
                <a:spLocks/>
              </p:cNvSpPr>
              <p:nvPr/>
            </p:nvSpPr>
            <p:spPr bwMode="auto">
              <a:xfrm>
                <a:off x="1528" y="1351"/>
                <a:ext cx="8" cy="9"/>
              </a:xfrm>
              <a:custGeom>
                <a:avLst/>
                <a:gdLst>
                  <a:gd name="T0" fmla="*/ 76 w 76"/>
                  <a:gd name="T1" fmla="*/ 31 h 78"/>
                  <a:gd name="T2" fmla="*/ 55 w 76"/>
                  <a:gd name="T3" fmla="*/ 16 h 78"/>
                  <a:gd name="T4" fmla="*/ 33 w 76"/>
                  <a:gd name="T5" fmla="*/ 0 h 78"/>
                  <a:gd name="T6" fmla="*/ 0 w 76"/>
                  <a:gd name="T7" fmla="*/ 48 h 78"/>
                  <a:gd name="T8" fmla="*/ 22 w 76"/>
                  <a:gd name="T9" fmla="*/ 63 h 78"/>
                  <a:gd name="T10" fmla="*/ 44 w 76"/>
                  <a:gd name="T11" fmla="*/ 78 h 78"/>
                  <a:gd name="T12" fmla="*/ 76 w 76"/>
                  <a:gd name="T13" fmla="*/ 3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8">
                    <a:moveTo>
                      <a:pt x="76" y="31"/>
                    </a:moveTo>
                    <a:lnTo>
                      <a:pt x="55" y="16"/>
                    </a:lnTo>
                    <a:lnTo>
                      <a:pt x="33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8"/>
                    </a:lnTo>
                    <a:lnTo>
                      <a:pt x="76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3" name="Freeform 1901"/>
              <p:cNvSpPr>
                <a:spLocks/>
              </p:cNvSpPr>
              <p:nvPr/>
            </p:nvSpPr>
            <p:spPr bwMode="auto">
              <a:xfrm>
                <a:off x="1530" y="1358"/>
                <a:ext cx="3" cy="2"/>
              </a:xfrm>
              <a:custGeom>
                <a:avLst/>
                <a:gdLst>
                  <a:gd name="T0" fmla="*/ 0 w 22"/>
                  <a:gd name="T1" fmla="*/ 0 h 15"/>
                  <a:gd name="T2" fmla="*/ 22 w 22"/>
                  <a:gd name="T3" fmla="*/ 15 h 15"/>
                  <a:gd name="T4" fmla="*/ 22 w 22"/>
                  <a:gd name="T5" fmla="*/ 15 h 15"/>
                  <a:gd name="T6" fmla="*/ 0 w 2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0" y="0"/>
                    </a:moveTo>
                    <a:lnTo>
                      <a:pt x="22" y="15"/>
                    </a:lnTo>
                    <a:lnTo>
                      <a:pt x="2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4" name="Line 1902"/>
              <p:cNvSpPr>
                <a:spLocks noChangeShapeType="1"/>
              </p:cNvSpPr>
              <p:nvPr/>
            </p:nvSpPr>
            <p:spPr bwMode="auto">
              <a:xfrm>
                <a:off x="1533" y="13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5" name="Freeform 1903"/>
              <p:cNvSpPr>
                <a:spLocks/>
              </p:cNvSpPr>
              <p:nvPr/>
            </p:nvSpPr>
            <p:spPr bwMode="auto">
              <a:xfrm>
                <a:off x="1524" y="1357"/>
                <a:ext cx="9" cy="8"/>
              </a:xfrm>
              <a:custGeom>
                <a:avLst/>
                <a:gdLst>
                  <a:gd name="T0" fmla="*/ 78 w 78"/>
                  <a:gd name="T1" fmla="*/ 30 h 78"/>
                  <a:gd name="T2" fmla="*/ 56 w 78"/>
                  <a:gd name="T3" fmla="*/ 15 h 78"/>
                  <a:gd name="T4" fmla="*/ 34 w 78"/>
                  <a:gd name="T5" fmla="*/ 0 h 78"/>
                  <a:gd name="T6" fmla="*/ 0 w 78"/>
                  <a:gd name="T7" fmla="*/ 48 h 78"/>
                  <a:gd name="T8" fmla="*/ 22 w 78"/>
                  <a:gd name="T9" fmla="*/ 63 h 78"/>
                  <a:gd name="T10" fmla="*/ 44 w 78"/>
                  <a:gd name="T11" fmla="*/ 78 h 78"/>
                  <a:gd name="T12" fmla="*/ 78 w 78"/>
                  <a:gd name="T13" fmla="*/ 3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30"/>
                    </a:moveTo>
                    <a:lnTo>
                      <a:pt x="56" y="15"/>
                    </a:lnTo>
                    <a:lnTo>
                      <a:pt x="34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8"/>
                    </a:lnTo>
                    <a:lnTo>
                      <a:pt x="78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6" name="Freeform 1904"/>
              <p:cNvSpPr>
                <a:spLocks/>
              </p:cNvSpPr>
              <p:nvPr/>
            </p:nvSpPr>
            <p:spPr bwMode="auto">
              <a:xfrm>
                <a:off x="1524" y="1357"/>
                <a:ext cx="9" cy="8"/>
              </a:xfrm>
              <a:custGeom>
                <a:avLst/>
                <a:gdLst>
                  <a:gd name="T0" fmla="*/ 78 w 78"/>
                  <a:gd name="T1" fmla="*/ 30 h 78"/>
                  <a:gd name="T2" fmla="*/ 56 w 78"/>
                  <a:gd name="T3" fmla="*/ 15 h 78"/>
                  <a:gd name="T4" fmla="*/ 34 w 78"/>
                  <a:gd name="T5" fmla="*/ 0 h 78"/>
                  <a:gd name="T6" fmla="*/ 0 w 78"/>
                  <a:gd name="T7" fmla="*/ 48 h 78"/>
                  <a:gd name="T8" fmla="*/ 22 w 78"/>
                  <a:gd name="T9" fmla="*/ 63 h 78"/>
                  <a:gd name="T10" fmla="*/ 44 w 78"/>
                  <a:gd name="T11" fmla="*/ 78 h 78"/>
                  <a:gd name="T12" fmla="*/ 78 w 78"/>
                  <a:gd name="T13" fmla="*/ 3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30"/>
                    </a:moveTo>
                    <a:lnTo>
                      <a:pt x="56" y="15"/>
                    </a:lnTo>
                    <a:lnTo>
                      <a:pt x="34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8"/>
                    </a:lnTo>
                    <a:lnTo>
                      <a:pt x="78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7" name="Freeform 1905"/>
              <p:cNvSpPr>
                <a:spLocks/>
              </p:cNvSpPr>
              <p:nvPr/>
            </p:nvSpPr>
            <p:spPr bwMode="auto">
              <a:xfrm>
                <a:off x="1524" y="1362"/>
                <a:ext cx="2" cy="2"/>
              </a:xfrm>
              <a:custGeom>
                <a:avLst/>
                <a:gdLst>
                  <a:gd name="T0" fmla="*/ 22 w 22"/>
                  <a:gd name="T1" fmla="*/ 15 h 15"/>
                  <a:gd name="T2" fmla="*/ 0 w 22"/>
                  <a:gd name="T3" fmla="*/ 0 h 15"/>
                  <a:gd name="T4" fmla="*/ 0 w 22"/>
                  <a:gd name="T5" fmla="*/ 1 h 15"/>
                  <a:gd name="T6" fmla="*/ 22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22" y="1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8" name="Line 1906"/>
              <p:cNvSpPr>
                <a:spLocks noChangeShapeType="1"/>
              </p:cNvSpPr>
              <p:nvPr/>
            </p:nvSpPr>
            <p:spPr bwMode="auto">
              <a:xfrm>
                <a:off x="1524" y="13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9" name="Freeform 1907"/>
              <p:cNvSpPr>
                <a:spLocks/>
              </p:cNvSpPr>
              <p:nvPr/>
            </p:nvSpPr>
            <p:spPr bwMode="auto">
              <a:xfrm>
                <a:off x="1520" y="1362"/>
                <a:ext cx="9" cy="9"/>
              </a:xfrm>
              <a:custGeom>
                <a:avLst/>
                <a:gdLst>
                  <a:gd name="T0" fmla="*/ 76 w 76"/>
                  <a:gd name="T1" fmla="*/ 28 h 77"/>
                  <a:gd name="T2" fmla="*/ 54 w 76"/>
                  <a:gd name="T3" fmla="*/ 14 h 77"/>
                  <a:gd name="T4" fmla="*/ 32 w 76"/>
                  <a:gd name="T5" fmla="*/ 0 h 77"/>
                  <a:gd name="T6" fmla="*/ 0 w 76"/>
                  <a:gd name="T7" fmla="*/ 48 h 77"/>
                  <a:gd name="T8" fmla="*/ 22 w 76"/>
                  <a:gd name="T9" fmla="*/ 62 h 77"/>
                  <a:gd name="T10" fmla="*/ 44 w 76"/>
                  <a:gd name="T11" fmla="*/ 77 h 77"/>
                  <a:gd name="T12" fmla="*/ 76 w 76"/>
                  <a:gd name="T13" fmla="*/ 2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8"/>
                    </a:moveTo>
                    <a:lnTo>
                      <a:pt x="54" y="14"/>
                    </a:lnTo>
                    <a:lnTo>
                      <a:pt x="32" y="0"/>
                    </a:lnTo>
                    <a:lnTo>
                      <a:pt x="0" y="48"/>
                    </a:lnTo>
                    <a:lnTo>
                      <a:pt x="22" y="62"/>
                    </a:lnTo>
                    <a:lnTo>
                      <a:pt x="44" y="77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0" name="Freeform 1908"/>
              <p:cNvSpPr>
                <a:spLocks/>
              </p:cNvSpPr>
              <p:nvPr/>
            </p:nvSpPr>
            <p:spPr bwMode="auto">
              <a:xfrm>
                <a:off x="1520" y="1362"/>
                <a:ext cx="9" cy="9"/>
              </a:xfrm>
              <a:custGeom>
                <a:avLst/>
                <a:gdLst>
                  <a:gd name="T0" fmla="*/ 76 w 76"/>
                  <a:gd name="T1" fmla="*/ 28 h 77"/>
                  <a:gd name="T2" fmla="*/ 54 w 76"/>
                  <a:gd name="T3" fmla="*/ 14 h 77"/>
                  <a:gd name="T4" fmla="*/ 32 w 76"/>
                  <a:gd name="T5" fmla="*/ 0 h 77"/>
                  <a:gd name="T6" fmla="*/ 0 w 76"/>
                  <a:gd name="T7" fmla="*/ 48 h 77"/>
                  <a:gd name="T8" fmla="*/ 22 w 76"/>
                  <a:gd name="T9" fmla="*/ 62 h 77"/>
                  <a:gd name="T10" fmla="*/ 44 w 76"/>
                  <a:gd name="T11" fmla="*/ 77 h 77"/>
                  <a:gd name="T12" fmla="*/ 76 w 76"/>
                  <a:gd name="T13" fmla="*/ 2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8"/>
                    </a:moveTo>
                    <a:lnTo>
                      <a:pt x="54" y="14"/>
                    </a:lnTo>
                    <a:lnTo>
                      <a:pt x="32" y="0"/>
                    </a:lnTo>
                    <a:lnTo>
                      <a:pt x="0" y="48"/>
                    </a:lnTo>
                    <a:lnTo>
                      <a:pt x="22" y="62"/>
                    </a:lnTo>
                    <a:lnTo>
                      <a:pt x="44" y="77"/>
                    </a:lnTo>
                    <a:lnTo>
                      <a:pt x="76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1" name="Freeform 1909"/>
              <p:cNvSpPr>
                <a:spLocks/>
              </p:cNvSpPr>
              <p:nvPr/>
            </p:nvSpPr>
            <p:spPr bwMode="auto">
              <a:xfrm>
                <a:off x="1520" y="1368"/>
                <a:ext cx="3" cy="1"/>
              </a:xfrm>
              <a:custGeom>
                <a:avLst/>
                <a:gdLst>
                  <a:gd name="T0" fmla="*/ 22 w 22"/>
                  <a:gd name="T1" fmla="*/ 14 h 14"/>
                  <a:gd name="T2" fmla="*/ 0 w 22"/>
                  <a:gd name="T3" fmla="*/ 0 h 14"/>
                  <a:gd name="T4" fmla="*/ 0 w 22"/>
                  <a:gd name="T5" fmla="*/ 0 h 14"/>
                  <a:gd name="T6" fmla="*/ 22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22" y="1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2" name="Line 1910"/>
              <p:cNvSpPr>
                <a:spLocks noChangeShapeType="1"/>
              </p:cNvSpPr>
              <p:nvPr/>
            </p:nvSpPr>
            <p:spPr bwMode="auto">
              <a:xfrm>
                <a:off x="1520" y="13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3" name="Freeform 1911"/>
              <p:cNvSpPr>
                <a:spLocks/>
              </p:cNvSpPr>
              <p:nvPr/>
            </p:nvSpPr>
            <p:spPr bwMode="auto">
              <a:xfrm>
                <a:off x="1517" y="1368"/>
                <a:ext cx="8" cy="8"/>
              </a:xfrm>
              <a:custGeom>
                <a:avLst/>
                <a:gdLst>
                  <a:gd name="T0" fmla="*/ 76 w 76"/>
                  <a:gd name="T1" fmla="*/ 29 h 77"/>
                  <a:gd name="T2" fmla="*/ 54 w 76"/>
                  <a:gd name="T3" fmla="*/ 14 h 77"/>
                  <a:gd name="T4" fmla="*/ 32 w 76"/>
                  <a:gd name="T5" fmla="*/ 0 h 77"/>
                  <a:gd name="T6" fmla="*/ 0 w 76"/>
                  <a:gd name="T7" fmla="*/ 48 h 77"/>
                  <a:gd name="T8" fmla="*/ 22 w 76"/>
                  <a:gd name="T9" fmla="*/ 63 h 77"/>
                  <a:gd name="T10" fmla="*/ 44 w 76"/>
                  <a:gd name="T11" fmla="*/ 77 h 77"/>
                  <a:gd name="T12" fmla="*/ 76 w 76"/>
                  <a:gd name="T13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9"/>
                    </a:moveTo>
                    <a:lnTo>
                      <a:pt x="54" y="14"/>
                    </a:lnTo>
                    <a:lnTo>
                      <a:pt x="32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7"/>
                    </a:lnTo>
                    <a:lnTo>
                      <a:pt x="76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4" name="Freeform 1912"/>
              <p:cNvSpPr>
                <a:spLocks/>
              </p:cNvSpPr>
              <p:nvPr/>
            </p:nvSpPr>
            <p:spPr bwMode="auto">
              <a:xfrm>
                <a:off x="1517" y="1368"/>
                <a:ext cx="8" cy="8"/>
              </a:xfrm>
              <a:custGeom>
                <a:avLst/>
                <a:gdLst>
                  <a:gd name="T0" fmla="*/ 76 w 76"/>
                  <a:gd name="T1" fmla="*/ 29 h 77"/>
                  <a:gd name="T2" fmla="*/ 54 w 76"/>
                  <a:gd name="T3" fmla="*/ 14 h 77"/>
                  <a:gd name="T4" fmla="*/ 32 w 76"/>
                  <a:gd name="T5" fmla="*/ 0 h 77"/>
                  <a:gd name="T6" fmla="*/ 0 w 76"/>
                  <a:gd name="T7" fmla="*/ 48 h 77"/>
                  <a:gd name="T8" fmla="*/ 22 w 76"/>
                  <a:gd name="T9" fmla="*/ 63 h 77"/>
                  <a:gd name="T10" fmla="*/ 44 w 76"/>
                  <a:gd name="T11" fmla="*/ 77 h 77"/>
                  <a:gd name="T12" fmla="*/ 76 w 76"/>
                  <a:gd name="T13" fmla="*/ 2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9"/>
                    </a:moveTo>
                    <a:lnTo>
                      <a:pt x="54" y="14"/>
                    </a:lnTo>
                    <a:lnTo>
                      <a:pt x="32" y="0"/>
                    </a:lnTo>
                    <a:lnTo>
                      <a:pt x="0" y="48"/>
                    </a:lnTo>
                    <a:lnTo>
                      <a:pt x="22" y="63"/>
                    </a:lnTo>
                    <a:lnTo>
                      <a:pt x="44" y="77"/>
                    </a:lnTo>
                    <a:lnTo>
                      <a:pt x="76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5" name="Freeform 1913"/>
              <p:cNvSpPr>
                <a:spLocks/>
              </p:cNvSpPr>
              <p:nvPr/>
            </p:nvSpPr>
            <p:spPr bwMode="auto">
              <a:xfrm>
                <a:off x="1517" y="1373"/>
                <a:ext cx="2" cy="2"/>
              </a:xfrm>
              <a:custGeom>
                <a:avLst/>
                <a:gdLst>
                  <a:gd name="T0" fmla="*/ 23 w 23"/>
                  <a:gd name="T1" fmla="*/ 15 h 15"/>
                  <a:gd name="T2" fmla="*/ 1 w 23"/>
                  <a:gd name="T3" fmla="*/ 0 h 15"/>
                  <a:gd name="T4" fmla="*/ 0 w 23"/>
                  <a:gd name="T5" fmla="*/ 0 h 15"/>
                  <a:gd name="T6" fmla="*/ 23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6" name="Line 1914"/>
              <p:cNvSpPr>
                <a:spLocks noChangeShapeType="1"/>
              </p:cNvSpPr>
              <p:nvPr/>
            </p:nvSpPr>
            <p:spPr bwMode="auto">
              <a:xfrm flipH="1">
                <a:off x="1517" y="13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7" name="Freeform 1915"/>
              <p:cNvSpPr>
                <a:spLocks/>
              </p:cNvSpPr>
              <p:nvPr/>
            </p:nvSpPr>
            <p:spPr bwMode="auto">
              <a:xfrm>
                <a:off x="1513" y="1373"/>
                <a:ext cx="9" cy="9"/>
              </a:xfrm>
              <a:custGeom>
                <a:avLst/>
                <a:gdLst>
                  <a:gd name="T0" fmla="*/ 77 w 77"/>
                  <a:gd name="T1" fmla="*/ 29 h 78"/>
                  <a:gd name="T2" fmla="*/ 54 w 77"/>
                  <a:gd name="T3" fmla="*/ 15 h 78"/>
                  <a:gd name="T4" fmla="*/ 31 w 77"/>
                  <a:gd name="T5" fmla="*/ 0 h 78"/>
                  <a:gd name="T6" fmla="*/ 0 w 77"/>
                  <a:gd name="T7" fmla="*/ 50 h 78"/>
                  <a:gd name="T8" fmla="*/ 23 w 77"/>
                  <a:gd name="T9" fmla="*/ 64 h 78"/>
                  <a:gd name="T10" fmla="*/ 46 w 77"/>
                  <a:gd name="T11" fmla="*/ 78 h 78"/>
                  <a:gd name="T12" fmla="*/ 77 w 77"/>
                  <a:gd name="T13" fmla="*/ 2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77" y="29"/>
                    </a:moveTo>
                    <a:lnTo>
                      <a:pt x="54" y="15"/>
                    </a:lnTo>
                    <a:lnTo>
                      <a:pt x="31" y="0"/>
                    </a:lnTo>
                    <a:lnTo>
                      <a:pt x="0" y="50"/>
                    </a:lnTo>
                    <a:lnTo>
                      <a:pt x="23" y="64"/>
                    </a:lnTo>
                    <a:lnTo>
                      <a:pt x="46" y="78"/>
                    </a:lnTo>
                    <a:lnTo>
                      <a:pt x="7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8" name="Freeform 1916"/>
              <p:cNvSpPr>
                <a:spLocks/>
              </p:cNvSpPr>
              <p:nvPr/>
            </p:nvSpPr>
            <p:spPr bwMode="auto">
              <a:xfrm>
                <a:off x="1513" y="1373"/>
                <a:ext cx="9" cy="9"/>
              </a:xfrm>
              <a:custGeom>
                <a:avLst/>
                <a:gdLst>
                  <a:gd name="T0" fmla="*/ 77 w 77"/>
                  <a:gd name="T1" fmla="*/ 29 h 78"/>
                  <a:gd name="T2" fmla="*/ 54 w 77"/>
                  <a:gd name="T3" fmla="*/ 15 h 78"/>
                  <a:gd name="T4" fmla="*/ 31 w 77"/>
                  <a:gd name="T5" fmla="*/ 0 h 78"/>
                  <a:gd name="T6" fmla="*/ 0 w 77"/>
                  <a:gd name="T7" fmla="*/ 50 h 78"/>
                  <a:gd name="T8" fmla="*/ 23 w 77"/>
                  <a:gd name="T9" fmla="*/ 64 h 78"/>
                  <a:gd name="T10" fmla="*/ 46 w 77"/>
                  <a:gd name="T11" fmla="*/ 78 h 78"/>
                  <a:gd name="T12" fmla="*/ 77 w 77"/>
                  <a:gd name="T13" fmla="*/ 2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77" y="29"/>
                    </a:moveTo>
                    <a:lnTo>
                      <a:pt x="54" y="15"/>
                    </a:lnTo>
                    <a:lnTo>
                      <a:pt x="31" y="0"/>
                    </a:lnTo>
                    <a:lnTo>
                      <a:pt x="0" y="50"/>
                    </a:lnTo>
                    <a:lnTo>
                      <a:pt x="23" y="64"/>
                    </a:lnTo>
                    <a:lnTo>
                      <a:pt x="46" y="78"/>
                    </a:lnTo>
                    <a:lnTo>
                      <a:pt x="77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89" name="Freeform 1917"/>
              <p:cNvSpPr>
                <a:spLocks/>
              </p:cNvSpPr>
              <p:nvPr/>
            </p:nvSpPr>
            <p:spPr bwMode="auto">
              <a:xfrm>
                <a:off x="1513" y="1378"/>
                <a:ext cx="3" cy="2"/>
              </a:xfrm>
              <a:custGeom>
                <a:avLst/>
                <a:gdLst>
                  <a:gd name="T0" fmla="*/ 23 w 23"/>
                  <a:gd name="T1" fmla="*/ 14 h 14"/>
                  <a:gd name="T2" fmla="*/ 0 w 23"/>
                  <a:gd name="T3" fmla="*/ 0 h 14"/>
                  <a:gd name="T4" fmla="*/ 0 w 23"/>
                  <a:gd name="T5" fmla="*/ 0 h 14"/>
                  <a:gd name="T6" fmla="*/ 23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1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0" name="Line 1918"/>
              <p:cNvSpPr>
                <a:spLocks noChangeShapeType="1"/>
              </p:cNvSpPr>
              <p:nvPr/>
            </p:nvSpPr>
            <p:spPr bwMode="auto">
              <a:xfrm>
                <a:off x="1513" y="1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1" name="Freeform 1919"/>
              <p:cNvSpPr>
                <a:spLocks/>
              </p:cNvSpPr>
              <p:nvPr/>
            </p:nvSpPr>
            <p:spPr bwMode="auto">
              <a:xfrm>
                <a:off x="1510" y="1378"/>
                <a:ext cx="8" cy="9"/>
              </a:xfrm>
              <a:custGeom>
                <a:avLst/>
                <a:gdLst>
                  <a:gd name="T0" fmla="*/ 76 w 76"/>
                  <a:gd name="T1" fmla="*/ 28 h 79"/>
                  <a:gd name="T2" fmla="*/ 53 w 76"/>
                  <a:gd name="T3" fmla="*/ 14 h 79"/>
                  <a:gd name="T4" fmla="*/ 30 w 76"/>
                  <a:gd name="T5" fmla="*/ 0 h 79"/>
                  <a:gd name="T6" fmla="*/ 0 w 76"/>
                  <a:gd name="T7" fmla="*/ 50 h 79"/>
                  <a:gd name="T8" fmla="*/ 23 w 76"/>
                  <a:gd name="T9" fmla="*/ 64 h 79"/>
                  <a:gd name="T10" fmla="*/ 46 w 76"/>
                  <a:gd name="T11" fmla="*/ 79 h 79"/>
                  <a:gd name="T12" fmla="*/ 76 w 76"/>
                  <a:gd name="T13" fmla="*/ 2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9">
                    <a:moveTo>
                      <a:pt x="76" y="28"/>
                    </a:moveTo>
                    <a:lnTo>
                      <a:pt x="53" y="14"/>
                    </a:lnTo>
                    <a:lnTo>
                      <a:pt x="30" y="0"/>
                    </a:lnTo>
                    <a:lnTo>
                      <a:pt x="0" y="50"/>
                    </a:lnTo>
                    <a:lnTo>
                      <a:pt x="23" y="64"/>
                    </a:lnTo>
                    <a:lnTo>
                      <a:pt x="46" y="79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2" name="Freeform 1920"/>
              <p:cNvSpPr>
                <a:spLocks/>
              </p:cNvSpPr>
              <p:nvPr/>
            </p:nvSpPr>
            <p:spPr bwMode="auto">
              <a:xfrm>
                <a:off x="1510" y="1378"/>
                <a:ext cx="8" cy="9"/>
              </a:xfrm>
              <a:custGeom>
                <a:avLst/>
                <a:gdLst>
                  <a:gd name="T0" fmla="*/ 76 w 76"/>
                  <a:gd name="T1" fmla="*/ 28 h 79"/>
                  <a:gd name="T2" fmla="*/ 53 w 76"/>
                  <a:gd name="T3" fmla="*/ 14 h 79"/>
                  <a:gd name="T4" fmla="*/ 30 w 76"/>
                  <a:gd name="T5" fmla="*/ 0 h 79"/>
                  <a:gd name="T6" fmla="*/ 0 w 76"/>
                  <a:gd name="T7" fmla="*/ 50 h 79"/>
                  <a:gd name="T8" fmla="*/ 23 w 76"/>
                  <a:gd name="T9" fmla="*/ 64 h 79"/>
                  <a:gd name="T10" fmla="*/ 46 w 76"/>
                  <a:gd name="T11" fmla="*/ 79 h 79"/>
                  <a:gd name="T12" fmla="*/ 76 w 76"/>
                  <a:gd name="T13" fmla="*/ 2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9">
                    <a:moveTo>
                      <a:pt x="76" y="28"/>
                    </a:moveTo>
                    <a:lnTo>
                      <a:pt x="53" y="14"/>
                    </a:lnTo>
                    <a:lnTo>
                      <a:pt x="30" y="0"/>
                    </a:lnTo>
                    <a:lnTo>
                      <a:pt x="0" y="50"/>
                    </a:lnTo>
                    <a:lnTo>
                      <a:pt x="23" y="64"/>
                    </a:lnTo>
                    <a:lnTo>
                      <a:pt x="46" y="79"/>
                    </a:lnTo>
                    <a:lnTo>
                      <a:pt x="76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3" name="Freeform 1921"/>
              <p:cNvSpPr>
                <a:spLocks/>
              </p:cNvSpPr>
              <p:nvPr/>
            </p:nvSpPr>
            <p:spPr bwMode="auto">
              <a:xfrm>
                <a:off x="1510" y="1384"/>
                <a:ext cx="3" cy="2"/>
              </a:xfrm>
              <a:custGeom>
                <a:avLst/>
                <a:gdLst>
                  <a:gd name="T0" fmla="*/ 23 w 23"/>
                  <a:gd name="T1" fmla="*/ 14 h 14"/>
                  <a:gd name="T2" fmla="*/ 0 w 23"/>
                  <a:gd name="T3" fmla="*/ 0 h 14"/>
                  <a:gd name="T4" fmla="*/ 0 w 23"/>
                  <a:gd name="T5" fmla="*/ 1 h 14"/>
                  <a:gd name="T6" fmla="*/ 23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1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4" name="Line 1922"/>
              <p:cNvSpPr>
                <a:spLocks noChangeShapeType="1"/>
              </p:cNvSpPr>
              <p:nvPr/>
            </p:nvSpPr>
            <p:spPr bwMode="auto">
              <a:xfrm>
                <a:off x="1510" y="1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5" name="Freeform 1923"/>
              <p:cNvSpPr>
                <a:spLocks/>
              </p:cNvSpPr>
              <p:nvPr/>
            </p:nvSpPr>
            <p:spPr bwMode="auto">
              <a:xfrm>
                <a:off x="1507" y="1384"/>
                <a:ext cx="8" cy="9"/>
              </a:xfrm>
              <a:custGeom>
                <a:avLst/>
                <a:gdLst>
                  <a:gd name="T0" fmla="*/ 76 w 76"/>
                  <a:gd name="T1" fmla="*/ 26 h 77"/>
                  <a:gd name="T2" fmla="*/ 53 w 76"/>
                  <a:gd name="T3" fmla="*/ 13 h 77"/>
                  <a:gd name="T4" fmla="*/ 30 w 76"/>
                  <a:gd name="T5" fmla="*/ 0 h 77"/>
                  <a:gd name="T6" fmla="*/ 0 w 76"/>
                  <a:gd name="T7" fmla="*/ 51 h 77"/>
                  <a:gd name="T8" fmla="*/ 23 w 76"/>
                  <a:gd name="T9" fmla="*/ 64 h 77"/>
                  <a:gd name="T10" fmla="*/ 46 w 76"/>
                  <a:gd name="T11" fmla="*/ 77 h 77"/>
                  <a:gd name="T12" fmla="*/ 76 w 76"/>
                  <a:gd name="T13" fmla="*/ 2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6"/>
                    </a:moveTo>
                    <a:lnTo>
                      <a:pt x="53" y="13"/>
                    </a:lnTo>
                    <a:lnTo>
                      <a:pt x="30" y="0"/>
                    </a:lnTo>
                    <a:lnTo>
                      <a:pt x="0" y="51"/>
                    </a:lnTo>
                    <a:lnTo>
                      <a:pt x="23" y="64"/>
                    </a:lnTo>
                    <a:lnTo>
                      <a:pt x="46" y="77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6" name="Freeform 1924"/>
              <p:cNvSpPr>
                <a:spLocks/>
              </p:cNvSpPr>
              <p:nvPr/>
            </p:nvSpPr>
            <p:spPr bwMode="auto">
              <a:xfrm>
                <a:off x="1507" y="1384"/>
                <a:ext cx="8" cy="9"/>
              </a:xfrm>
              <a:custGeom>
                <a:avLst/>
                <a:gdLst>
                  <a:gd name="T0" fmla="*/ 76 w 76"/>
                  <a:gd name="T1" fmla="*/ 26 h 77"/>
                  <a:gd name="T2" fmla="*/ 53 w 76"/>
                  <a:gd name="T3" fmla="*/ 13 h 77"/>
                  <a:gd name="T4" fmla="*/ 30 w 76"/>
                  <a:gd name="T5" fmla="*/ 0 h 77"/>
                  <a:gd name="T6" fmla="*/ 0 w 76"/>
                  <a:gd name="T7" fmla="*/ 51 h 77"/>
                  <a:gd name="T8" fmla="*/ 23 w 76"/>
                  <a:gd name="T9" fmla="*/ 64 h 77"/>
                  <a:gd name="T10" fmla="*/ 46 w 76"/>
                  <a:gd name="T11" fmla="*/ 77 h 77"/>
                  <a:gd name="T12" fmla="*/ 76 w 76"/>
                  <a:gd name="T13" fmla="*/ 2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6" y="26"/>
                    </a:moveTo>
                    <a:lnTo>
                      <a:pt x="53" y="13"/>
                    </a:lnTo>
                    <a:lnTo>
                      <a:pt x="30" y="0"/>
                    </a:lnTo>
                    <a:lnTo>
                      <a:pt x="0" y="51"/>
                    </a:lnTo>
                    <a:lnTo>
                      <a:pt x="23" y="64"/>
                    </a:lnTo>
                    <a:lnTo>
                      <a:pt x="46" y="77"/>
                    </a:lnTo>
                    <a:lnTo>
                      <a:pt x="76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7" name="Freeform 1925"/>
              <p:cNvSpPr>
                <a:spLocks/>
              </p:cNvSpPr>
              <p:nvPr/>
            </p:nvSpPr>
            <p:spPr bwMode="auto">
              <a:xfrm>
                <a:off x="1507" y="1390"/>
                <a:ext cx="2" cy="1"/>
              </a:xfrm>
              <a:custGeom>
                <a:avLst/>
                <a:gdLst>
                  <a:gd name="T0" fmla="*/ 23 w 23"/>
                  <a:gd name="T1" fmla="*/ 13 h 13"/>
                  <a:gd name="T2" fmla="*/ 0 w 23"/>
                  <a:gd name="T3" fmla="*/ 0 h 13"/>
                  <a:gd name="T4" fmla="*/ 0 w 23"/>
                  <a:gd name="T5" fmla="*/ 0 h 13"/>
                  <a:gd name="T6" fmla="*/ 23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8" name="Line 1926"/>
              <p:cNvSpPr>
                <a:spLocks noChangeShapeType="1"/>
              </p:cNvSpPr>
              <p:nvPr/>
            </p:nvSpPr>
            <p:spPr bwMode="auto">
              <a:xfrm>
                <a:off x="1507" y="1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99" name="Freeform 1927"/>
              <p:cNvSpPr>
                <a:spLocks/>
              </p:cNvSpPr>
              <p:nvPr/>
            </p:nvSpPr>
            <p:spPr bwMode="auto">
              <a:xfrm>
                <a:off x="1504" y="1390"/>
                <a:ext cx="8" cy="8"/>
              </a:xfrm>
              <a:custGeom>
                <a:avLst/>
                <a:gdLst>
                  <a:gd name="T0" fmla="*/ 74 w 74"/>
                  <a:gd name="T1" fmla="*/ 26 h 76"/>
                  <a:gd name="T2" fmla="*/ 51 w 74"/>
                  <a:gd name="T3" fmla="*/ 13 h 76"/>
                  <a:gd name="T4" fmla="*/ 28 w 74"/>
                  <a:gd name="T5" fmla="*/ 0 h 76"/>
                  <a:gd name="T6" fmla="*/ 0 w 74"/>
                  <a:gd name="T7" fmla="*/ 50 h 76"/>
                  <a:gd name="T8" fmla="*/ 23 w 74"/>
                  <a:gd name="T9" fmla="*/ 63 h 76"/>
                  <a:gd name="T10" fmla="*/ 46 w 74"/>
                  <a:gd name="T11" fmla="*/ 76 h 76"/>
                  <a:gd name="T12" fmla="*/ 74 w 74"/>
                  <a:gd name="T13" fmla="*/ 2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74" y="26"/>
                    </a:moveTo>
                    <a:lnTo>
                      <a:pt x="51" y="13"/>
                    </a:lnTo>
                    <a:lnTo>
                      <a:pt x="28" y="0"/>
                    </a:lnTo>
                    <a:lnTo>
                      <a:pt x="0" y="50"/>
                    </a:lnTo>
                    <a:lnTo>
                      <a:pt x="23" y="63"/>
                    </a:lnTo>
                    <a:lnTo>
                      <a:pt x="46" y="76"/>
                    </a:lnTo>
                    <a:lnTo>
                      <a:pt x="7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0" name="Freeform 1928"/>
              <p:cNvSpPr>
                <a:spLocks/>
              </p:cNvSpPr>
              <p:nvPr/>
            </p:nvSpPr>
            <p:spPr bwMode="auto">
              <a:xfrm>
                <a:off x="1504" y="1390"/>
                <a:ext cx="8" cy="8"/>
              </a:xfrm>
              <a:custGeom>
                <a:avLst/>
                <a:gdLst>
                  <a:gd name="T0" fmla="*/ 74 w 74"/>
                  <a:gd name="T1" fmla="*/ 26 h 76"/>
                  <a:gd name="T2" fmla="*/ 51 w 74"/>
                  <a:gd name="T3" fmla="*/ 13 h 76"/>
                  <a:gd name="T4" fmla="*/ 28 w 74"/>
                  <a:gd name="T5" fmla="*/ 0 h 76"/>
                  <a:gd name="T6" fmla="*/ 0 w 74"/>
                  <a:gd name="T7" fmla="*/ 50 h 76"/>
                  <a:gd name="T8" fmla="*/ 23 w 74"/>
                  <a:gd name="T9" fmla="*/ 63 h 76"/>
                  <a:gd name="T10" fmla="*/ 46 w 74"/>
                  <a:gd name="T11" fmla="*/ 76 h 76"/>
                  <a:gd name="T12" fmla="*/ 74 w 74"/>
                  <a:gd name="T13" fmla="*/ 2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6">
                    <a:moveTo>
                      <a:pt x="74" y="26"/>
                    </a:moveTo>
                    <a:lnTo>
                      <a:pt x="51" y="13"/>
                    </a:lnTo>
                    <a:lnTo>
                      <a:pt x="28" y="0"/>
                    </a:lnTo>
                    <a:lnTo>
                      <a:pt x="0" y="50"/>
                    </a:lnTo>
                    <a:lnTo>
                      <a:pt x="23" y="63"/>
                    </a:lnTo>
                    <a:lnTo>
                      <a:pt x="46" y="76"/>
                    </a:lnTo>
                    <a:lnTo>
                      <a:pt x="74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1" name="Freeform 1929"/>
              <p:cNvSpPr>
                <a:spLocks/>
              </p:cNvSpPr>
              <p:nvPr/>
            </p:nvSpPr>
            <p:spPr bwMode="auto">
              <a:xfrm>
                <a:off x="1504" y="1395"/>
                <a:ext cx="2" cy="2"/>
              </a:xfrm>
              <a:custGeom>
                <a:avLst/>
                <a:gdLst>
                  <a:gd name="T0" fmla="*/ 23 w 23"/>
                  <a:gd name="T1" fmla="*/ 13 h 13"/>
                  <a:gd name="T2" fmla="*/ 0 w 23"/>
                  <a:gd name="T3" fmla="*/ 0 h 13"/>
                  <a:gd name="T4" fmla="*/ 0 w 23"/>
                  <a:gd name="T5" fmla="*/ 0 h 13"/>
                  <a:gd name="T6" fmla="*/ 23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2" name="Line 1930"/>
              <p:cNvSpPr>
                <a:spLocks noChangeShapeType="1"/>
              </p:cNvSpPr>
              <p:nvPr/>
            </p:nvSpPr>
            <p:spPr bwMode="auto">
              <a:xfrm>
                <a:off x="1504" y="1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3" name="Freeform 1931"/>
              <p:cNvSpPr>
                <a:spLocks/>
              </p:cNvSpPr>
              <p:nvPr/>
            </p:nvSpPr>
            <p:spPr bwMode="auto">
              <a:xfrm>
                <a:off x="1500" y="1395"/>
                <a:ext cx="9" cy="9"/>
              </a:xfrm>
              <a:custGeom>
                <a:avLst/>
                <a:gdLst>
                  <a:gd name="T0" fmla="*/ 75 w 75"/>
                  <a:gd name="T1" fmla="*/ 26 h 78"/>
                  <a:gd name="T2" fmla="*/ 52 w 75"/>
                  <a:gd name="T3" fmla="*/ 13 h 78"/>
                  <a:gd name="T4" fmla="*/ 29 w 75"/>
                  <a:gd name="T5" fmla="*/ 0 h 78"/>
                  <a:gd name="T6" fmla="*/ 0 w 75"/>
                  <a:gd name="T7" fmla="*/ 52 h 78"/>
                  <a:gd name="T8" fmla="*/ 23 w 75"/>
                  <a:gd name="T9" fmla="*/ 65 h 78"/>
                  <a:gd name="T10" fmla="*/ 46 w 75"/>
                  <a:gd name="T11" fmla="*/ 78 h 78"/>
                  <a:gd name="T12" fmla="*/ 75 w 75"/>
                  <a:gd name="T13" fmla="*/ 2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8">
                    <a:moveTo>
                      <a:pt x="75" y="26"/>
                    </a:moveTo>
                    <a:lnTo>
                      <a:pt x="52" y="13"/>
                    </a:lnTo>
                    <a:lnTo>
                      <a:pt x="29" y="0"/>
                    </a:lnTo>
                    <a:lnTo>
                      <a:pt x="0" y="52"/>
                    </a:lnTo>
                    <a:lnTo>
                      <a:pt x="23" y="65"/>
                    </a:lnTo>
                    <a:lnTo>
                      <a:pt x="46" y="78"/>
                    </a:lnTo>
                    <a:lnTo>
                      <a:pt x="7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4" name="Freeform 1932"/>
              <p:cNvSpPr>
                <a:spLocks/>
              </p:cNvSpPr>
              <p:nvPr/>
            </p:nvSpPr>
            <p:spPr bwMode="auto">
              <a:xfrm>
                <a:off x="1500" y="1395"/>
                <a:ext cx="9" cy="9"/>
              </a:xfrm>
              <a:custGeom>
                <a:avLst/>
                <a:gdLst>
                  <a:gd name="T0" fmla="*/ 75 w 75"/>
                  <a:gd name="T1" fmla="*/ 26 h 78"/>
                  <a:gd name="T2" fmla="*/ 52 w 75"/>
                  <a:gd name="T3" fmla="*/ 13 h 78"/>
                  <a:gd name="T4" fmla="*/ 29 w 75"/>
                  <a:gd name="T5" fmla="*/ 0 h 78"/>
                  <a:gd name="T6" fmla="*/ 0 w 75"/>
                  <a:gd name="T7" fmla="*/ 52 h 78"/>
                  <a:gd name="T8" fmla="*/ 23 w 75"/>
                  <a:gd name="T9" fmla="*/ 65 h 78"/>
                  <a:gd name="T10" fmla="*/ 46 w 75"/>
                  <a:gd name="T11" fmla="*/ 78 h 78"/>
                  <a:gd name="T12" fmla="*/ 75 w 75"/>
                  <a:gd name="T13" fmla="*/ 2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8">
                    <a:moveTo>
                      <a:pt x="75" y="26"/>
                    </a:moveTo>
                    <a:lnTo>
                      <a:pt x="52" y="13"/>
                    </a:lnTo>
                    <a:lnTo>
                      <a:pt x="29" y="0"/>
                    </a:lnTo>
                    <a:lnTo>
                      <a:pt x="0" y="52"/>
                    </a:lnTo>
                    <a:lnTo>
                      <a:pt x="23" y="65"/>
                    </a:lnTo>
                    <a:lnTo>
                      <a:pt x="46" y="78"/>
                    </a:lnTo>
                    <a:lnTo>
                      <a:pt x="75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5" name="Freeform 1933"/>
              <p:cNvSpPr>
                <a:spLocks/>
              </p:cNvSpPr>
              <p:nvPr/>
            </p:nvSpPr>
            <p:spPr bwMode="auto">
              <a:xfrm>
                <a:off x="1500" y="1401"/>
                <a:ext cx="3" cy="2"/>
              </a:xfrm>
              <a:custGeom>
                <a:avLst/>
                <a:gdLst>
                  <a:gd name="T0" fmla="*/ 24 w 24"/>
                  <a:gd name="T1" fmla="*/ 13 h 13"/>
                  <a:gd name="T2" fmla="*/ 1 w 24"/>
                  <a:gd name="T3" fmla="*/ 0 h 13"/>
                  <a:gd name="T4" fmla="*/ 0 w 24"/>
                  <a:gd name="T5" fmla="*/ 1 h 13"/>
                  <a:gd name="T6" fmla="*/ 24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24" y="1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6" name="Line 1934"/>
              <p:cNvSpPr>
                <a:spLocks noChangeShapeType="1"/>
              </p:cNvSpPr>
              <p:nvPr/>
            </p:nvSpPr>
            <p:spPr bwMode="auto">
              <a:xfrm flipH="1">
                <a:off x="1500" y="14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7" name="Freeform 1935"/>
              <p:cNvSpPr>
                <a:spLocks/>
              </p:cNvSpPr>
              <p:nvPr/>
            </p:nvSpPr>
            <p:spPr bwMode="auto">
              <a:xfrm>
                <a:off x="1497" y="1401"/>
                <a:ext cx="9" cy="9"/>
              </a:xfrm>
              <a:custGeom>
                <a:avLst/>
                <a:gdLst>
                  <a:gd name="T0" fmla="*/ 74 w 74"/>
                  <a:gd name="T1" fmla="*/ 24 h 75"/>
                  <a:gd name="T2" fmla="*/ 50 w 74"/>
                  <a:gd name="T3" fmla="*/ 12 h 75"/>
                  <a:gd name="T4" fmla="*/ 26 w 74"/>
                  <a:gd name="T5" fmla="*/ 0 h 75"/>
                  <a:gd name="T6" fmla="*/ 0 w 74"/>
                  <a:gd name="T7" fmla="*/ 51 h 75"/>
                  <a:gd name="T8" fmla="*/ 24 w 74"/>
                  <a:gd name="T9" fmla="*/ 63 h 75"/>
                  <a:gd name="T10" fmla="*/ 48 w 74"/>
                  <a:gd name="T11" fmla="*/ 75 h 75"/>
                  <a:gd name="T12" fmla="*/ 74 w 74"/>
                  <a:gd name="T13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5">
                    <a:moveTo>
                      <a:pt x="74" y="24"/>
                    </a:moveTo>
                    <a:lnTo>
                      <a:pt x="50" y="12"/>
                    </a:lnTo>
                    <a:lnTo>
                      <a:pt x="26" y="0"/>
                    </a:lnTo>
                    <a:lnTo>
                      <a:pt x="0" y="51"/>
                    </a:lnTo>
                    <a:lnTo>
                      <a:pt x="24" y="63"/>
                    </a:lnTo>
                    <a:lnTo>
                      <a:pt x="48" y="75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8" name="Freeform 1936"/>
              <p:cNvSpPr>
                <a:spLocks/>
              </p:cNvSpPr>
              <p:nvPr/>
            </p:nvSpPr>
            <p:spPr bwMode="auto">
              <a:xfrm>
                <a:off x="1497" y="1401"/>
                <a:ext cx="9" cy="9"/>
              </a:xfrm>
              <a:custGeom>
                <a:avLst/>
                <a:gdLst>
                  <a:gd name="T0" fmla="*/ 74 w 74"/>
                  <a:gd name="T1" fmla="*/ 24 h 75"/>
                  <a:gd name="T2" fmla="*/ 50 w 74"/>
                  <a:gd name="T3" fmla="*/ 12 h 75"/>
                  <a:gd name="T4" fmla="*/ 26 w 74"/>
                  <a:gd name="T5" fmla="*/ 0 h 75"/>
                  <a:gd name="T6" fmla="*/ 0 w 74"/>
                  <a:gd name="T7" fmla="*/ 51 h 75"/>
                  <a:gd name="T8" fmla="*/ 24 w 74"/>
                  <a:gd name="T9" fmla="*/ 63 h 75"/>
                  <a:gd name="T10" fmla="*/ 48 w 74"/>
                  <a:gd name="T11" fmla="*/ 75 h 75"/>
                  <a:gd name="T12" fmla="*/ 74 w 74"/>
                  <a:gd name="T13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5">
                    <a:moveTo>
                      <a:pt x="74" y="24"/>
                    </a:moveTo>
                    <a:lnTo>
                      <a:pt x="50" y="12"/>
                    </a:lnTo>
                    <a:lnTo>
                      <a:pt x="26" y="0"/>
                    </a:lnTo>
                    <a:lnTo>
                      <a:pt x="0" y="51"/>
                    </a:lnTo>
                    <a:lnTo>
                      <a:pt x="24" y="63"/>
                    </a:lnTo>
                    <a:lnTo>
                      <a:pt x="48" y="75"/>
                    </a:lnTo>
                    <a:lnTo>
                      <a:pt x="74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09" name="Freeform 1937"/>
              <p:cNvSpPr>
                <a:spLocks/>
              </p:cNvSpPr>
              <p:nvPr/>
            </p:nvSpPr>
            <p:spPr bwMode="auto">
              <a:xfrm>
                <a:off x="1500" y="1408"/>
                <a:ext cx="3" cy="2"/>
              </a:xfrm>
              <a:custGeom>
                <a:avLst/>
                <a:gdLst>
                  <a:gd name="T0" fmla="*/ 0 w 24"/>
                  <a:gd name="T1" fmla="*/ 0 h 13"/>
                  <a:gd name="T2" fmla="*/ 24 w 24"/>
                  <a:gd name="T3" fmla="*/ 12 h 13"/>
                  <a:gd name="T4" fmla="*/ 24 w 24"/>
                  <a:gd name="T5" fmla="*/ 13 h 13"/>
                  <a:gd name="T6" fmla="*/ 0 w 2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0"/>
                    </a:moveTo>
                    <a:lnTo>
                      <a:pt x="24" y="12"/>
                    </a:lnTo>
                    <a:lnTo>
                      <a:pt x="24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0" name="Line 1938"/>
              <p:cNvSpPr>
                <a:spLocks noChangeShapeType="1"/>
              </p:cNvSpPr>
              <p:nvPr/>
            </p:nvSpPr>
            <p:spPr bwMode="auto">
              <a:xfrm>
                <a:off x="1503" y="1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1" name="Freeform 1939"/>
              <p:cNvSpPr>
                <a:spLocks/>
              </p:cNvSpPr>
              <p:nvPr/>
            </p:nvSpPr>
            <p:spPr bwMode="auto">
              <a:xfrm>
                <a:off x="1494" y="1407"/>
                <a:ext cx="9" cy="8"/>
              </a:xfrm>
              <a:custGeom>
                <a:avLst/>
                <a:gdLst>
                  <a:gd name="T0" fmla="*/ 76 w 76"/>
                  <a:gd name="T1" fmla="*/ 26 h 78"/>
                  <a:gd name="T2" fmla="*/ 52 w 76"/>
                  <a:gd name="T3" fmla="*/ 13 h 78"/>
                  <a:gd name="T4" fmla="*/ 28 w 76"/>
                  <a:gd name="T5" fmla="*/ 0 h 78"/>
                  <a:gd name="T6" fmla="*/ 0 w 76"/>
                  <a:gd name="T7" fmla="*/ 52 h 78"/>
                  <a:gd name="T8" fmla="*/ 24 w 76"/>
                  <a:gd name="T9" fmla="*/ 65 h 78"/>
                  <a:gd name="T10" fmla="*/ 48 w 76"/>
                  <a:gd name="T11" fmla="*/ 78 h 78"/>
                  <a:gd name="T12" fmla="*/ 76 w 76"/>
                  <a:gd name="T13" fmla="*/ 2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8">
                    <a:moveTo>
                      <a:pt x="76" y="26"/>
                    </a:moveTo>
                    <a:lnTo>
                      <a:pt x="52" y="13"/>
                    </a:lnTo>
                    <a:lnTo>
                      <a:pt x="28" y="0"/>
                    </a:lnTo>
                    <a:lnTo>
                      <a:pt x="0" y="52"/>
                    </a:lnTo>
                    <a:lnTo>
                      <a:pt x="24" y="65"/>
                    </a:lnTo>
                    <a:lnTo>
                      <a:pt x="48" y="78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2" name="Freeform 1940"/>
              <p:cNvSpPr>
                <a:spLocks/>
              </p:cNvSpPr>
              <p:nvPr/>
            </p:nvSpPr>
            <p:spPr bwMode="auto">
              <a:xfrm>
                <a:off x="1494" y="1407"/>
                <a:ext cx="9" cy="8"/>
              </a:xfrm>
              <a:custGeom>
                <a:avLst/>
                <a:gdLst>
                  <a:gd name="T0" fmla="*/ 76 w 76"/>
                  <a:gd name="T1" fmla="*/ 26 h 78"/>
                  <a:gd name="T2" fmla="*/ 52 w 76"/>
                  <a:gd name="T3" fmla="*/ 13 h 78"/>
                  <a:gd name="T4" fmla="*/ 28 w 76"/>
                  <a:gd name="T5" fmla="*/ 0 h 78"/>
                  <a:gd name="T6" fmla="*/ 0 w 76"/>
                  <a:gd name="T7" fmla="*/ 52 h 78"/>
                  <a:gd name="T8" fmla="*/ 24 w 76"/>
                  <a:gd name="T9" fmla="*/ 65 h 78"/>
                  <a:gd name="T10" fmla="*/ 48 w 76"/>
                  <a:gd name="T11" fmla="*/ 78 h 78"/>
                  <a:gd name="T12" fmla="*/ 76 w 76"/>
                  <a:gd name="T13" fmla="*/ 2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8">
                    <a:moveTo>
                      <a:pt x="76" y="26"/>
                    </a:moveTo>
                    <a:lnTo>
                      <a:pt x="52" y="13"/>
                    </a:lnTo>
                    <a:lnTo>
                      <a:pt x="28" y="0"/>
                    </a:lnTo>
                    <a:lnTo>
                      <a:pt x="0" y="52"/>
                    </a:lnTo>
                    <a:lnTo>
                      <a:pt x="24" y="65"/>
                    </a:lnTo>
                    <a:lnTo>
                      <a:pt x="48" y="78"/>
                    </a:lnTo>
                    <a:lnTo>
                      <a:pt x="76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3" name="Freeform 1941"/>
              <p:cNvSpPr>
                <a:spLocks/>
              </p:cNvSpPr>
              <p:nvPr/>
            </p:nvSpPr>
            <p:spPr bwMode="auto">
              <a:xfrm>
                <a:off x="1494" y="1413"/>
                <a:ext cx="3" cy="1"/>
              </a:xfrm>
              <a:custGeom>
                <a:avLst/>
                <a:gdLst>
                  <a:gd name="T0" fmla="*/ 24 w 24"/>
                  <a:gd name="T1" fmla="*/ 13 h 13"/>
                  <a:gd name="T2" fmla="*/ 0 w 24"/>
                  <a:gd name="T3" fmla="*/ 0 h 13"/>
                  <a:gd name="T4" fmla="*/ 0 w 24"/>
                  <a:gd name="T5" fmla="*/ 1 h 13"/>
                  <a:gd name="T6" fmla="*/ 24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24" y="1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4" name="Line 1942"/>
              <p:cNvSpPr>
                <a:spLocks noChangeShapeType="1"/>
              </p:cNvSpPr>
              <p:nvPr/>
            </p:nvSpPr>
            <p:spPr bwMode="auto">
              <a:xfrm>
                <a:off x="1494" y="14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5" name="Freeform 1943"/>
              <p:cNvSpPr>
                <a:spLocks/>
              </p:cNvSpPr>
              <p:nvPr/>
            </p:nvSpPr>
            <p:spPr bwMode="auto">
              <a:xfrm>
                <a:off x="1491" y="1413"/>
                <a:ext cx="9" cy="8"/>
              </a:xfrm>
              <a:custGeom>
                <a:avLst/>
                <a:gdLst>
                  <a:gd name="T0" fmla="*/ 73 w 73"/>
                  <a:gd name="T1" fmla="*/ 24 h 76"/>
                  <a:gd name="T2" fmla="*/ 49 w 73"/>
                  <a:gd name="T3" fmla="*/ 12 h 76"/>
                  <a:gd name="T4" fmla="*/ 25 w 73"/>
                  <a:gd name="T5" fmla="*/ 0 h 76"/>
                  <a:gd name="T6" fmla="*/ 0 w 73"/>
                  <a:gd name="T7" fmla="*/ 52 h 76"/>
                  <a:gd name="T8" fmla="*/ 24 w 73"/>
                  <a:gd name="T9" fmla="*/ 64 h 76"/>
                  <a:gd name="T10" fmla="*/ 48 w 73"/>
                  <a:gd name="T11" fmla="*/ 76 h 76"/>
                  <a:gd name="T12" fmla="*/ 73 w 73"/>
                  <a:gd name="T13" fmla="*/ 2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6">
                    <a:moveTo>
                      <a:pt x="73" y="24"/>
                    </a:moveTo>
                    <a:lnTo>
                      <a:pt x="49" y="12"/>
                    </a:lnTo>
                    <a:lnTo>
                      <a:pt x="25" y="0"/>
                    </a:lnTo>
                    <a:lnTo>
                      <a:pt x="0" y="52"/>
                    </a:lnTo>
                    <a:lnTo>
                      <a:pt x="24" y="64"/>
                    </a:lnTo>
                    <a:lnTo>
                      <a:pt x="48" y="76"/>
                    </a:lnTo>
                    <a:lnTo>
                      <a:pt x="7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6" name="Freeform 1944"/>
              <p:cNvSpPr>
                <a:spLocks/>
              </p:cNvSpPr>
              <p:nvPr/>
            </p:nvSpPr>
            <p:spPr bwMode="auto">
              <a:xfrm>
                <a:off x="1491" y="1413"/>
                <a:ext cx="9" cy="8"/>
              </a:xfrm>
              <a:custGeom>
                <a:avLst/>
                <a:gdLst>
                  <a:gd name="T0" fmla="*/ 73 w 73"/>
                  <a:gd name="T1" fmla="*/ 24 h 76"/>
                  <a:gd name="T2" fmla="*/ 49 w 73"/>
                  <a:gd name="T3" fmla="*/ 12 h 76"/>
                  <a:gd name="T4" fmla="*/ 25 w 73"/>
                  <a:gd name="T5" fmla="*/ 0 h 76"/>
                  <a:gd name="T6" fmla="*/ 0 w 73"/>
                  <a:gd name="T7" fmla="*/ 52 h 76"/>
                  <a:gd name="T8" fmla="*/ 24 w 73"/>
                  <a:gd name="T9" fmla="*/ 64 h 76"/>
                  <a:gd name="T10" fmla="*/ 48 w 73"/>
                  <a:gd name="T11" fmla="*/ 76 h 76"/>
                  <a:gd name="T12" fmla="*/ 73 w 73"/>
                  <a:gd name="T13" fmla="*/ 2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6">
                    <a:moveTo>
                      <a:pt x="73" y="24"/>
                    </a:moveTo>
                    <a:lnTo>
                      <a:pt x="49" y="12"/>
                    </a:lnTo>
                    <a:lnTo>
                      <a:pt x="25" y="0"/>
                    </a:lnTo>
                    <a:lnTo>
                      <a:pt x="0" y="52"/>
                    </a:lnTo>
                    <a:lnTo>
                      <a:pt x="24" y="64"/>
                    </a:lnTo>
                    <a:lnTo>
                      <a:pt x="48" y="76"/>
                    </a:lnTo>
                    <a:lnTo>
                      <a:pt x="73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7" name="Freeform 1945"/>
              <p:cNvSpPr>
                <a:spLocks/>
              </p:cNvSpPr>
              <p:nvPr/>
            </p:nvSpPr>
            <p:spPr bwMode="auto">
              <a:xfrm>
                <a:off x="1489" y="1418"/>
                <a:ext cx="8" cy="9"/>
              </a:xfrm>
              <a:custGeom>
                <a:avLst/>
                <a:gdLst>
                  <a:gd name="T0" fmla="*/ 73 w 73"/>
                  <a:gd name="T1" fmla="*/ 24 h 77"/>
                  <a:gd name="T2" fmla="*/ 49 w 73"/>
                  <a:gd name="T3" fmla="*/ 12 h 77"/>
                  <a:gd name="T4" fmla="*/ 25 w 73"/>
                  <a:gd name="T5" fmla="*/ 0 h 77"/>
                  <a:gd name="T6" fmla="*/ 0 w 73"/>
                  <a:gd name="T7" fmla="*/ 53 h 77"/>
                  <a:gd name="T8" fmla="*/ 24 w 73"/>
                  <a:gd name="T9" fmla="*/ 65 h 77"/>
                  <a:gd name="T10" fmla="*/ 48 w 73"/>
                  <a:gd name="T11" fmla="*/ 77 h 77"/>
                  <a:gd name="T12" fmla="*/ 73 w 73"/>
                  <a:gd name="T13" fmla="*/ 2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7">
                    <a:moveTo>
                      <a:pt x="73" y="24"/>
                    </a:moveTo>
                    <a:lnTo>
                      <a:pt x="49" y="12"/>
                    </a:lnTo>
                    <a:lnTo>
                      <a:pt x="25" y="0"/>
                    </a:lnTo>
                    <a:lnTo>
                      <a:pt x="0" y="53"/>
                    </a:lnTo>
                    <a:lnTo>
                      <a:pt x="24" y="65"/>
                    </a:lnTo>
                    <a:lnTo>
                      <a:pt x="48" y="77"/>
                    </a:lnTo>
                    <a:lnTo>
                      <a:pt x="7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8" name="Freeform 1946"/>
              <p:cNvSpPr>
                <a:spLocks/>
              </p:cNvSpPr>
              <p:nvPr/>
            </p:nvSpPr>
            <p:spPr bwMode="auto">
              <a:xfrm>
                <a:off x="1489" y="1418"/>
                <a:ext cx="8" cy="9"/>
              </a:xfrm>
              <a:custGeom>
                <a:avLst/>
                <a:gdLst>
                  <a:gd name="T0" fmla="*/ 73 w 73"/>
                  <a:gd name="T1" fmla="*/ 24 h 77"/>
                  <a:gd name="T2" fmla="*/ 49 w 73"/>
                  <a:gd name="T3" fmla="*/ 12 h 77"/>
                  <a:gd name="T4" fmla="*/ 25 w 73"/>
                  <a:gd name="T5" fmla="*/ 0 h 77"/>
                  <a:gd name="T6" fmla="*/ 0 w 73"/>
                  <a:gd name="T7" fmla="*/ 53 h 77"/>
                  <a:gd name="T8" fmla="*/ 24 w 73"/>
                  <a:gd name="T9" fmla="*/ 65 h 77"/>
                  <a:gd name="T10" fmla="*/ 48 w 73"/>
                  <a:gd name="T11" fmla="*/ 77 h 77"/>
                  <a:gd name="T12" fmla="*/ 73 w 73"/>
                  <a:gd name="T13" fmla="*/ 2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7">
                    <a:moveTo>
                      <a:pt x="73" y="24"/>
                    </a:moveTo>
                    <a:lnTo>
                      <a:pt x="49" y="12"/>
                    </a:lnTo>
                    <a:lnTo>
                      <a:pt x="25" y="0"/>
                    </a:lnTo>
                    <a:lnTo>
                      <a:pt x="0" y="53"/>
                    </a:lnTo>
                    <a:lnTo>
                      <a:pt x="24" y="65"/>
                    </a:lnTo>
                    <a:lnTo>
                      <a:pt x="48" y="77"/>
                    </a:lnTo>
                    <a:lnTo>
                      <a:pt x="73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19" name="Freeform 1947"/>
              <p:cNvSpPr>
                <a:spLocks/>
              </p:cNvSpPr>
              <p:nvPr/>
            </p:nvSpPr>
            <p:spPr bwMode="auto">
              <a:xfrm>
                <a:off x="1489" y="1424"/>
                <a:ext cx="2" cy="2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1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0" name="Line 1948"/>
              <p:cNvSpPr>
                <a:spLocks noChangeShapeType="1"/>
              </p:cNvSpPr>
              <p:nvPr/>
            </p:nvSpPr>
            <p:spPr bwMode="auto">
              <a:xfrm>
                <a:off x="1489" y="14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1" name="Freeform 1949"/>
              <p:cNvSpPr>
                <a:spLocks/>
              </p:cNvSpPr>
              <p:nvPr/>
            </p:nvSpPr>
            <p:spPr bwMode="auto">
              <a:xfrm>
                <a:off x="1486" y="1424"/>
                <a:ext cx="8" cy="9"/>
              </a:xfrm>
              <a:custGeom>
                <a:avLst/>
                <a:gdLst>
                  <a:gd name="T0" fmla="*/ 72 w 72"/>
                  <a:gd name="T1" fmla="*/ 22 h 74"/>
                  <a:gd name="T2" fmla="*/ 48 w 72"/>
                  <a:gd name="T3" fmla="*/ 11 h 74"/>
                  <a:gd name="T4" fmla="*/ 24 w 72"/>
                  <a:gd name="T5" fmla="*/ 0 h 74"/>
                  <a:gd name="T6" fmla="*/ 0 w 72"/>
                  <a:gd name="T7" fmla="*/ 53 h 74"/>
                  <a:gd name="T8" fmla="*/ 24 w 72"/>
                  <a:gd name="T9" fmla="*/ 64 h 74"/>
                  <a:gd name="T10" fmla="*/ 48 w 72"/>
                  <a:gd name="T11" fmla="*/ 74 h 74"/>
                  <a:gd name="T12" fmla="*/ 72 w 72"/>
                  <a:gd name="T13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4">
                    <a:moveTo>
                      <a:pt x="72" y="22"/>
                    </a:moveTo>
                    <a:lnTo>
                      <a:pt x="48" y="11"/>
                    </a:lnTo>
                    <a:lnTo>
                      <a:pt x="24" y="0"/>
                    </a:lnTo>
                    <a:lnTo>
                      <a:pt x="0" y="53"/>
                    </a:lnTo>
                    <a:lnTo>
                      <a:pt x="24" y="64"/>
                    </a:lnTo>
                    <a:lnTo>
                      <a:pt x="48" y="74"/>
                    </a:lnTo>
                    <a:lnTo>
                      <a:pt x="7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2" name="Freeform 1950"/>
              <p:cNvSpPr>
                <a:spLocks/>
              </p:cNvSpPr>
              <p:nvPr/>
            </p:nvSpPr>
            <p:spPr bwMode="auto">
              <a:xfrm>
                <a:off x="1486" y="1424"/>
                <a:ext cx="8" cy="9"/>
              </a:xfrm>
              <a:custGeom>
                <a:avLst/>
                <a:gdLst>
                  <a:gd name="T0" fmla="*/ 72 w 72"/>
                  <a:gd name="T1" fmla="*/ 22 h 74"/>
                  <a:gd name="T2" fmla="*/ 48 w 72"/>
                  <a:gd name="T3" fmla="*/ 11 h 74"/>
                  <a:gd name="T4" fmla="*/ 24 w 72"/>
                  <a:gd name="T5" fmla="*/ 0 h 74"/>
                  <a:gd name="T6" fmla="*/ 0 w 72"/>
                  <a:gd name="T7" fmla="*/ 53 h 74"/>
                  <a:gd name="T8" fmla="*/ 24 w 72"/>
                  <a:gd name="T9" fmla="*/ 64 h 74"/>
                  <a:gd name="T10" fmla="*/ 48 w 72"/>
                  <a:gd name="T11" fmla="*/ 74 h 74"/>
                  <a:gd name="T12" fmla="*/ 72 w 72"/>
                  <a:gd name="T13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4">
                    <a:moveTo>
                      <a:pt x="72" y="22"/>
                    </a:moveTo>
                    <a:lnTo>
                      <a:pt x="48" y="11"/>
                    </a:lnTo>
                    <a:lnTo>
                      <a:pt x="24" y="0"/>
                    </a:lnTo>
                    <a:lnTo>
                      <a:pt x="0" y="53"/>
                    </a:lnTo>
                    <a:lnTo>
                      <a:pt x="24" y="64"/>
                    </a:lnTo>
                    <a:lnTo>
                      <a:pt x="48" y="74"/>
                    </a:lnTo>
                    <a:lnTo>
                      <a:pt x="72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3" name="Freeform 1951"/>
              <p:cNvSpPr>
                <a:spLocks/>
              </p:cNvSpPr>
              <p:nvPr/>
            </p:nvSpPr>
            <p:spPr bwMode="auto">
              <a:xfrm>
                <a:off x="1486" y="1430"/>
                <a:ext cx="3" cy="2"/>
              </a:xfrm>
              <a:custGeom>
                <a:avLst/>
                <a:gdLst>
                  <a:gd name="T0" fmla="*/ 25 w 25"/>
                  <a:gd name="T1" fmla="*/ 11 h 11"/>
                  <a:gd name="T2" fmla="*/ 1 w 25"/>
                  <a:gd name="T3" fmla="*/ 0 h 11"/>
                  <a:gd name="T4" fmla="*/ 0 w 25"/>
                  <a:gd name="T5" fmla="*/ 0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4" name="Line 1952"/>
              <p:cNvSpPr>
                <a:spLocks noChangeShapeType="1"/>
              </p:cNvSpPr>
              <p:nvPr/>
            </p:nvSpPr>
            <p:spPr bwMode="auto">
              <a:xfrm flipH="1">
                <a:off x="1486" y="14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5" name="Freeform 1953"/>
              <p:cNvSpPr>
                <a:spLocks/>
              </p:cNvSpPr>
              <p:nvPr/>
            </p:nvSpPr>
            <p:spPr bwMode="auto">
              <a:xfrm>
                <a:off x="1483" y="1430"/>
                <a:ext cx="8" cy="9"/>
              </a:xfrm>
              <a:custGeom>
                <a:avLst/>
                <a:gdLst>
                  <a:gd name="T0" fmla="*/ 73 w 73"/>
                  <a:gd name="T1" fmla="*/ 21 h 75"/>
                  <a:gd name="T2" fmla="*/ 48 w 73"/>
                  <a:gd name="T3" fmla="*/ 11 h 75"/>
                  <a:gd name="T4" fmla="*/ 23 w 73"/>
                  <a:gd name="T5" fmla="*/ 0 h 75"/>
                  <a:gd name="T6" fmla="*/ 0 w 73"/>
                  <a:gd name="T7" fmla="*/ 53 h 75"/>
                  <a:gd name="T8" fmla="*/ 25 w 73"/>
                  <a:gd name="T9" fmla="*/ 64 h 75"/>
                  <a:gd name="T10" fmla="*/ 50 w 73"/>
                  <a:gd name="T11" fmla="*/ 75 h 75"/>
                  <a:gd name="T12" fmla="*/ 73 w 73"/>
                  <a:gd name="T13" fmla="*/ 2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73" y="21"/>
                    </a:moveTo>
                    <a:lnTo>
                      <a:pt x="48" y="11"/>
                    </a:lnTo>
                    <a:lnTo>
                      <a:pt x="23" y="0"/>
                    </a:lnTo>
                    <a:lnTo>
                      <a:pt x="0" y="53"/>
                    </a:lnTo>
                    <a:lnTo>
                      <a:pt x="25" y="64"/>
                    </a:lnTo>
                    <a:lnTo>
                      <a:pt x="50" y="75"/>
                    </a:lnTo>
                    <a:lnTo>
                      <a:pt x="7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6" name="Freeform 1954"/>
              <p:cNvSpPr>
                <a:spLocks/>
              </p:cNvSpPr>
              <p:nvPr/>
            </p:nvSpPr>
            <p:spPr bwMode="auto">
              <a:xfrm>
                <a:off x="1483" y="1430"/>
                <a:ext cx="8" cy="9"/>
              </a:xfrm>
              <a:custGeom>
                <a:avLst/>
                <a:gdLst>
                  <a:gd name="T0" fmla="*/ 73 w 73"/>
                  <a:gd name="T1" fmla="*/ 21 h 75"/>
                  <a:gd name="T2" fmla="*/ 48 w 73"/>
                  <a:gd name="T3" fmla="*/ 11 h 75"/>
                  <a:gd name="T4" fmla="*/ 23 w 73"/>
                  <a:gd name="T5" fmla="*/ 0 h 75"/>
                  <a:gd name="T6" fmla="*/ 0 w 73"/>
                  <a:gd name="T7" fmla="*/ 53 h 75"/>
                  <a:gd name="T8" fmla="*/ 25 w 73"/>
                  <a:gd name="T9" fmla="*/ 64 h 75"/>
                  <a:gd name="T10" fmla="*/ 50 w 73"/>
                  <a:gd name="T11" fmla="*/ 75 h 75"/>
                  <a:gd name="T12" fmla="*/ 73 w 73"/>
                  <a:gd name="T13" fmla="*/ 2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5">
                    <a:moveTo>
                      <a:pt x="73" y="21"/>
                    </a:moveTo>
                    <a:lnTo>
                      <a:pt x="48" y="11"/>
                    </a:lnTo>
                    <a:lnTo>
                      <a:pt x="23" y="0"/>
                    </a:lnTo>
                    <a:lnTo>
                      <a:pt x="0" y="53"/>
                    </a:lnTo>
                    <a:lnTo>
                      <a:pt x="25" y="64"/>
                    </a:lnTo>
                    <a:lnTo>
                      <a:pt x="50" y="75"/>
                    </a:lnTo>
                    <a:lnTo>
                      <a:pt x="73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7" name="Freeform 1955"/>
              <p:cNvSpPr>
                <a:spLocks/>
              </p:cNvSpPr>
              <p:nvPr/>
            </p:nvSpPr>
            <p:spPr bwMode="auto">
              <a:xfrm>
                <a:off x="1483" y="1436"/>
                <a:ext cx="3" cy="1"/>
              </a:xfrm>
              <a:custGeom>
                <a:avLst/>
                <a:gdLst>
                  <a:gd name="T0" fmla="*/ 25 w 25"/>
                  <a:gd name="T1" fmla="*/ 11 h 11"/>
                  <a:gd name="T2" fmla="*/ 0 w 25"/>
                  <a:gd name="T3" fmla="*/ 0 h 11"/>
                  <a:gd name="T4" fmla="*/ 0 w 25"/>
                  <a:gd name="T5" fmla="*/ 0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8" name="Line 1956"/>
              <p:cNvSpPr>
                <a:spLocks noChangeShapeType="1"/>
              </p:cNvSpPr>
              <p:nvPr/>
            </p:nvSpPr>
            <p:spPr bwMode="auto">
              <a:xfrm>
                <a:off x="1483" y="14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29" name="Freeform 1957"/>
              <p:cNvSpPr>
                <a:spLocks/>
              </p:cNvSpPr>
              <p:nvPr/>
            </p:nvSpPr>
            <p:spPr bwMode="auto">
              <a:xfrm>
                <a:off x="1481" y="1436"/>
                <a:ext cx="8" cy="9"/>
              </a:xfrm>
              <a:custGeom>
                <a:avLst/>
                <a:gdLst>
                  <a:gd name="T0" fmla="*/ 73 w 73"/>
                  <a:gd name="T1" fmla="*/ 22 h 76"/>
                  <a:gd name="T2" fmla="*/ 48 w 73"/>
                  <a:gd name="T3" fmla="*/ 11 h 76"/>
                  <a:gd name="T4" fmla="*/ 23 w 73"/>
                  <a:gd name="T5" fmla="*/ 0 h 76"/>
                  <a:gd name="T6" fmla="*/ 0 w 73"/>
                  <a:gd name="T7" fmla="*/ 54 h 76"/>
                  <a:gd name="T8" fmla="*/ 25 w 73"/>
                  <a:gd name="T9" fmla="*/ 65 h 76"/>
                  <a:gd name="T10" fmla="*/ 50 w 73"/>
                  <a:gd name="T11" fmla="*/ 76 h 76"/>
                  <a:gd name="T12" fmla="*/ 73 w 73"/>
                  <a:gd name="T13" fmla="*/ 2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6">
                    <a:moveTo>
                      <a:pt x="73" y="22"/>
                    </a:moveTo>
                    <a:lnTo>
                      <a:pt x="48" y="11"/>
                    </a:lnTo>
                    <a:lnTo>
                      <a:pt x="23" y="0"/>
                    </a:lnTo>
                    <a:lnTo>
                      <a:pt x="0" y="54"/>
                    </a:lnTo>
                    <a:lnTo>
                      <a:pt x="25" y="65"/>
                    </a:lnTo>
                    <a:lnTo>
                      <a:pt x="50" y="76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0" name="Freeform 1958"/>
              <p:cNvSpPr>
                <a:spLocks/>
              </p:cNvSpPr>
              <p:nvPr/>
            </p:nvSpPr>
            <p:spPr bwMode="auto">
              <a:xfrm>
                <a:off x="1481" y="1436"/>
                <a:ext cx="8" cy="9"/>
              </a:xfrm>
              <a:custGeom>
                <a:avLst/>
                <a:gdLst>
                  <a:gd name="T0" fmla="*/ 73 w 73"/>
                  <a:gd name="T1" fmla="*/ 22 h 76"/>
                  <a:gd name="T2" fmla="*/ 48 w 73"/>
                  <a:gd name="T3" fmla="*/ 11 h 76"/>
                  <a:gd name="T4" fmla="*/ 23 w 73"/>
                  <a:gd name="T5" fmla="*/ 0 h 76"/>
                  <a:gd name="T6" fmla="*/ 0 w 73"/>
                  <a:gd name="T7" fmla="*/ 54 h 76"/>
                  <a:gd name="T8" fmla="*/ 25 w 73"/>
                  <a:gd name="T9" fmla="*/ 65 h 76"/>
                  <a:gd name="T10" fmla="*/ 50 w 73"/>
                  <a:gd name="T11" fmla="*/ 76 h 76"/>
                  <a:gd name="T12" fmla="*/ 73 w 73"/>
                  <a:gd name="T13" fmla="*/ 2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76">
                    <a:moveTo>
                      <a:pt x="73" y="22"/>
                    </a:moveTo>
                    <a:lnTo>
                      <a:pt x="48" y="11"/>
                    </a:lnTo>
                    <a:lnTo>
                      <a:pt x="23" y="0"/>
                    </a:lnTo>
                    <a:lnTo>
                      <a:pt x="0" y="54"/>
                    </a:lnTo>
                    <a:lnTo>
                      <a:pt x="25" y="65"/>
                    </a:lnTo>
                    <a:lnTo>
                      <a:pt x="50" y="76"/>
                    </a:lnTo>
                    <a:lnTo>
                      <a:pt x="73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1" name="Freeform 1959"/>
              <p:cNvSpPr>
                <a:spLocks/>
              </p:cNvSpPr>
              <p:nvPr/>
            </p:nvSpPr>
            <p:spPr bwMode="auto">
              <a:xfrm>
                <a:off x="1481" y="1442"/>
                <a:ext cx="3" cy="1"/>
              </a:xfrm>
              <a:custGeom>
                <a:avLst/>
                <a:gdLst>
                  <a:gd name="T0" fmla="*/ 25 w 25"/>
                  <a:gd name="T1" fmla="*/ 11 h 11"/>
                  <a:gd name="T2" fmla="*/ 0 w 25"/>
                  <a:gd name="T3" fmla="*/ 0 h 11"/>
                  <a:gd name="T4" fmla="*/ 0 w 25"/>
                  <a:gd name="T5" fmla="*/ 1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2" name="Line 1960"/>
              <p:cNvSpPr>
                <a:spLocks noChangeShapeType="1"/>
              </p:cNvSpPr>
              <p:nvPr/>
            </p:nvSpPr>
            <p:spPr bwMode="auto">
              <a:xfrm>
                <a:off x="1481" y="14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3" name="Freeform 1961"/>
              <p:cNvSpPr>
                <a:spLocks/>
              </p:cNvSpPr>
              <p:nvPr/>
            </p:nvSpPr>
            <p:spPr bwMode="auto">
              <a:xfrm>
                <a:off x="1478" y="1442"/>
                <a:ext cx="8" cy="9"/>
              </a:xfrm>
              <a:custGeom>
                <a:avLst/>
                <a:gdLst>
                  <a:gd name="T0" fmla="*/ 72 w 72"/>
                  <a:gd name="T1" fmla="*/ 20 h 74"/>
                  <a:gd name="T2" fmla="*/ 47 w 72"/>
                  <a:gd name="T3" fmla="*/ 10 h 74"/>
                  <a:gd name="T4" fmla="*/ 22 w 72"/>
                  <a:gd name="T5" fmla="*/ 0 h 74"/>
                  <a:gd name="T6" fmla="*/ 0 w 72"/>
                  <a:gd name="T7" fmla="*/ 54 h 74"/>
                  <a:gd name="T8" fmla="*/ 25 w 72"/>
                  <a:gd name="T9" fmla="*/ 64 h 74"/>
                  <a:gd name="T10" fmla="*/ 50 w 72"/>
                  <a:gd name="T11" fmla="*/ 74 h 74"/>
                  <a:gd name="T12" fmla="*/ 72 w 72"/>
                  <a:gd name="T13" fmla="*/ 2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4">
                    <a:moveTo>
                      <a:pt x="72" y="20"/>
                    </a:moveTo>
                    <a:lnTo>
                      <a:pt x="47" y="10"/>
                    </a:lnTo>
                    <a:lnTo>
                      <a:pt x="22" y="0"/>
                    </a:lnTo>
                    <a:lnTo>
                      <a:pt x="0" y="54"/>
                    </a:lnTo>
                    <a:lnTo>
                      <a:pt x="25" y="64"/>
                    </a:lnTo>
                    <a:lnTo>
                      <a:pt x="50" y="74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4" name="Freeform 1962"/>
              <p:cNvSpPr>
                <a:spLocks/>
              </p:cNvSpPr>
              <p:nvPr/>
            </p:nvSpPr>
            <p:spPr bwMode="auto">
              <a:xfrm>
                <a:off x="1478" y="1442"/>
                <a:ext cx="8" cy="9"/>
              </a:xfrm>
              <a:custGeom>
                <a:avLst/>
                <a:gdLst>
                  <a:gd name="T0" fmla="*/ 72 w 72"/>
                  <a:gd name="T1" fmla="*/ 20 h 74"/>
                  <a:gd name="T2" fmla="*/ 47 w 72"/>
                  <a:gd name="T3" fmla="*/ 10 h 74"/>
                  <a:gd name="T4" fmla="*/ 22 w 72"/>
                  <a:gd name="T5" fmla="*/ 0 h 74"/>
                  <a:gd name="T6" fmla="*/ 0 w 72"/>
                  <a:gd name="T7" fmla="*/ 54 h 74"/>
                  <a:gd name="T8" fmla="*/ 25 w 72"/>
                  <a:gd name="T9" fmla="*/ 64 h 74"/>
                  <a:gd name="T10" fmla="*/ 50 w 72"/>
                  <a:gd name="T11" fmla="*/ 74 h 74"/>
                  <a:gd name="T12" fmla="*/ 72 w 72"/>
                  <a:gd name="T13" fmla="*/ 2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4">
                    <a:moveTo>
                      <a:pt x="72" y="20"/>
                    </a:moveTo>
                    <a:lnTo>
                      <a:pt x="47" y="10"/>
                    </a:lnTo>
                    <a:lnTo>
                      <a:pt x="22" y="0"/>
                    </a:lnTo>
                    <a:lnTo>
                      <a:pt x="0" y="54"/>
                    </a:lnTo>
                    <a:lnTo>
                      <a:pt x="25" y="64"/>
                    </a:lnTo>
                    <a:lnTo>
                      <a:pt x="50" y="74"/>
                    </a:lnTo>
                    <a:lnTo>
                      <a:pt x="72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5" name="Freeform 1963"/>
              <p:cNvSpPr>
                <a:spLocks/>
              </p:cNvSpPr>
              <p:nvPr/>
            </p:nvSpPr>
            <p:spPr bwMode="auto">
              <a:xfrm>
                <a:off x="1478" y="1448"/>
                <a:ext cx="3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0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6" name="Line 1964"/>
              <p:cNvSpPr>
                <a:spLocks noChangeShapeType="1"/>
              </p:cNvSpPr>
              <p:nvPr/>
            </p:nvSpPr>
            <p:spPr bwMode="auto">
              <a:xfrm>
                <a:off x="1478" y="14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7" name="Freeform 1965"/>
              <p:cNvSpPr>
                <a:spLocks/>
              </p:cNvSpPr>
              <p:nvPr/>
            </p:nvSpPr>
            <p:spPr bwMode="auto">
              <a:xfrm>
                <a:off x="1476" y="1448"/>
                <a:ext cx="8" cy="8"/>
              </a:xfrm>
              <a:custGeom>
                <a:avLst/>
                <a:gdLst>
                  <a:gd name="T0" fmla="*/ 71 w 71"/>
                  <a:gd name="T1" fmla="*/ 20 h 73"/>
                  <a:gd name="T2" fmla="*/ 46 w 71"/>
                  <a:gd name="T3" fmla="*/ 10 h 73"/>
                  <a:gd name="T4" fmla="*/ 21 w 71"/>
                  <a:gd name="T5" fmla="*/ 0 h 73"/>
                  <a:gd name="T6" fmla="*/ 0 w 71"/>
                  <a:gd name="T7" fmla="*/ 53 h 73"/>
                  <a:gd name="T8" fmla="*/ 25 w 71"/>
                  <a:gd name="T9" fmla="*/ 63 h 73"/>
                  <a:gd name="T10" fmla="*/ 50 w 71"/>
                  <a:gd name="T11" fmla="*/ 73 h 73"/>
                  <a:gd name="T12" fmla="*/ 71 w 71"/>
                  <a:gd name="T13" fmla="*/ 2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3">
                    <a:moveTo>
                      <a:pt x="71" y="20"/>
                    </a:moveTo>
                    <a:lnTo>
                      <a:pt x="46" y="10"/>
                    </a:lnTo>
                    <a:lnTo>
                      <a:pt x="21" y="0"/>
                    </a:lnTo>
                    <a:lnTo>
                      <a:pt x="0" y="53"/>
                    </a:lnTo>
                    <a:lnTo>
                      <a:pt x="25" y="63"/>
                    </a:lnTo>
                    <a:lnTo>
                      <a:pt x="50" y="73"/>
                    </a:lnTo>
                    <a:lnTo>
                      <a:pt x="7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8" name="Freeform 1966"/>
              <p:cNvSpPr>
                <a:spLocks/>
              </p:cNvSpPr>
              <p:nvPr/>
            </p:nvSpPr>
            <p:spPr bwMode="auto">
              <a:xfrm>
                <a:off x="1476" y="1448"/>
                <a:ext cx="8" cy="8"/>
              </a:xfrm>
              <a:custGeom>
                <a:avLst/>
                <a:gdLst>
                  <a:gd name="T0" fmla="*/ 71 w 71"/>
                  <a:gd name="T1" fmla="*/ 20 h 73"/>
                  <a:gd name="T2" fmla="*/ 46 w 71"/>
                  <a:gd name="T3" fmla="*/ 10 h 73"/>
                  <a:gd name="T4" fmla="*/ 21 w 71"/>
                  <a:gd name="T5" fmla="*/ 0 h 73"/>
                  <a:gd name="T6" fmla="*/ 0 w 71"/>
                  <a:gd name="T7" fmla="*/ 53 h 73"/>
                  <a:gd name="T8" fmla="*/ 25 w 71"/>
                  <a:gd name="T9" fmla="*/ 63 h 73"/>
                  <a:gd name="T10" fmla="*/ 50 w 71"/>
                  <a:gd name="T11" fmla="*/ 73 h 73"/>
                  <a:gd name="T12" fmla="*/ 71 w 71"/>
                  <a:gd name="T13" fmla="*/ 2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3">
                    <a:moveTo>
                      <a:pt x="71" y="20"/>
                    </a:moveTo>
                    <a:lnTo>
                      <a:pt x="46" y="10"/>
                    </a:lnTo>
                    <a:lnTo>
                      <a:pt x="21" y="0"/>
                    </a:lnTo>
                    <a:lnTo>
                      <a:pt x="0" y="53"/>
                    </a:lnTo>
                    <a:lnTo>
                      <a:pt x="25" y="63"/>
                    </a:lnTo>
                    <a:lnTo>
                      <a:pt x="50" y="73"/>
                    </a:lnTo>
                    <a:lnTo>
                      <a:pt x="71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39" name="Freeform 1967"/>
              <p:cNvSpPr>
                <a:spLocks/>
              </p:cNvSpPr>
              <p:nvPr/>
            </p:nvSpPr>
            <p:spPr bwMode="auto">
              <a:xfrm>
                <a:off x="1476" y="1454"/>
                <a:ext cx="3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0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0" name="Line 1968"/>
              <p:cNvSpPr>
                <a:spLocks noChangeShapeType="1"/>
              </p:cNvSpPr>
              <p:nvPr/>
            </p:nvSpPr>
            <p:spPr bwMode="auto">
              <a:xfrm>
                <a:off x="1476" y="14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1" name="Freeform 1969"/>
              <p:cNvSpPr>
                <a:spLocks/>
              </p:cNvSpPr>
              <p:nvPr/>
            </p:nvSpPr>
            <p:spPr bwMode="auto">
              <a:xfrm>
                <a:off x="1474" y="1454"/>
                <a:ext cx="8" cy="9"/>
              </a:xfrm>
              <a:custGeom>
                <a:avLst/>
                <a:gdLst>
                  <a:gd name="T0" fmla="*/ 71 w 71"/>
                  <a:gd name="T1" fmla="*/ 20 h 75"/>
                  <a:gd name="T2" fmla="*/ 46 w 71"/>
                  <a:gd name="T3" fmla="*/ 10 h 75"/>
                  <a:gd name="T4" fmla="*/ 21 w 71"/>
                  <a:gd name="T5" fmla="*/ 0 h 75"/>
                  <a:gd name="T6" fmla="*/ 0 w 71"/>
                  <a:gd name="T7" fmla="*/ 55 h 75"/>
                  <a:gd name="T8" fmla="*/ 25 w 71"/>
                  <a:gd name="T9" fmla="*/ 65 h 75"/>
                  <a:gd name="T10" fmla="*/ 50 w 71"/>
                  <a:gd name="T11" fmla="*/ 75 h 75"/>
                  <a:gd name="T12" fmla="*/ 71 w 71"/>
                  <a:gd name="T13" fmla="*/ 2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5">
                    <a:moveTo>
                      <a:pt x="71" y="20"/>
                    </a:moveTo>
                    <a:lnTo>
                      <a:pt x="46" y="10"/>
                    </a:lnTo>
                    <a:lnTo>
                      <a:pt x="21" y="0"/>
                    </a:lnTo>
                    <a:lnTo>
                      <a:pt x="0" y="55"/>
                    </a:lnTo>
                    <a:lnTo>
                      <a:pt x="25" y="65"/>
                    </a:lnTo>
                    <a:lnTo>
                      <a:pt x="50" y="75"/>
                    </a:lnTo>
                    <a:lnTo>
                      <a:pt x="7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2" name="Freeform 1970"/>
              <p:cNvSpPr>
                <a:spLocks/>
              </p:cNvSpPr>
              <p:nvPr/>
            </p:nvSpPr>
            <p:spPr bwMode="auto">
              <a:xfrm>
                <a:off x="1474" y="1454"/>
                <a:ext cx="8" cy="9"/>
              </a:xfrm>
              <a:custGeom>
                <a:avLst/>
                <a:gdLst>
                  <a:gd name="T0" fmla="*/ 71 w 71"/>
                  <a:gd name="T1" fmla="*/ 20 h 75"/>
                  <a:gd name="T2" fmla="*/ 46 w 71"/>
                  <a:gd name="T3" fmla="*/ 10 h 75"/>
                  <a:gd name="T4" fmla="*/ 21 w 71"/>
                  <a:gd name="T5" fmla="*/ 0 h 75"/>
                  <a:gd name="T6" fmla="*/ 0 w 71"/>
                  <a:gd name="T7" fmla="*/ 55 h 75"/>
                  <a:gd name="T8" fmla="*/ 25 w 71"/>
                  <a:gd name="T9" fmla="*/ 65 h 75"/>
                  <a:gd name="T10" fmla="*/ 50 w 71"/>
                  <a:gd name="T11" fmla="*/ 75 h 75"/>
                  <a:gd name="T12" fmla="*/ 71 w 71"/>
                  <a:gd name="T13" fmla="*/ 2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5">
                    <a:moveTo>
                      <a:pt x="71" y="20"/>
                    </a:moveTo>
                    <a:lnTo>
                      <a:pt x="46" y="10"/>
                    </a:lnTo>
                    <a:lnTo>
                      <a:pt x="21" y="0"/>
                    </a:lnTo>
                    <a:lnTo>
                      <a:pt x="0" y="55"/>
                    </a:lnTo>
                    <a:lnTo>
                      <a:pt x="25" y="65"/>
                    </a:lnTo>
                    <a:lnTo>
                      <a:pt x="50" y="75"/>
                    </a:lnTo>
                    <a:lnTo>
                      <a:pt x="71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3" name="Freeform 1971"/>
              <p:cNvSpPr>
                <a:spLocks/>
              </p:cNvSpPr>
              <p:nvPr/>
            </p:nvSpPr>
            <p:spPr bwMode="auto">
              <a:xfrm>
                <a:off x="1474" y="1460"/>
                <a:ext cx="2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1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4" name="Line 1972"/>
              <p:cNvSpPr>
                <a:spLocks noChangeShapeType="1"/>
              </p:cNvSpPr>
              <p:nvPr/>
            </p:nvSpPr>
            <p:spPr bwMode="auto">
              <a:xfrm>
                <a:off x="1474" y="14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5" name="Freeform 1973"/>
              <p:cNvSpPr>
                <a:spLocks/>
              </p:cNvSpPr>
              <p:nvPr/>
            </p:nvSpPr>
            <p:spPr bwMode="auto">
              <a:xfrm>
                <a:off x="1471" y="1460"/>
                <a:ext cx="8" cy="9"/>
              </a:xfrm>
              <a:custGeom>
                <a:avLst/>
                <a:gdLst>
                  <a:gd name="T0" fmla="*/ 70 w 70"/>
                  <a:gd name="T1" fmla="*/ 18 h 73"/>
                  <a:gd name="T2" fmla="*/ 45 w 70"/>
                  <a:gd name="T3" fmla="*/ 9 h 73"/>
                  <a:gd name="T4" fmla="*/ 20 w 70"/>
                  <a:gd name="T5" fmla="*/ 0 h 73"/>
                  <a:gd name="T6" fmla="*/ 0 w 70"/>
                  <a:gd name="T7" fmla="*/ 55 h 73"/>
                  <a:gd name="T8" fmla="*/ 25 w 70"/>
                  <a:gd name="T9" fmla="*/ 64 h 73"/>
                  <a:gd name="T10" fmla="*/ 51 w 70"/>
                  <a:gd name="T11" fmla="*/ 73 h 73"/>
                  <a:gd name="T12" fmla="*/ 70 w 70"/>
                  <a:gd name="T13" fmla="*/ 1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3">
                    <a:moveTo>
                      <a:pt x="70" y="18"/>
                    </a:moveTo>
                    <a:lnTo>
                      <a:pt x="45" y="9"/>
                    </a:lnTo>
                    <a:lnTo>
                      <a:pt x="20" y="0"/>
                    </a:lnTo>
                    <a:lnTo>
                      <a:pt x="0" y="55"/>
                    </a:lnTo>
                    <a:lnTo>
                      <a:pt x="25" y="64"/>
                    </a:lnTo>
                    <a:lnTo>
                      <a:pt x="51" y="73"/>
                    </a:lnTo>
                    <a:lnTo>
                      <a:pt x="7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6" name="Freeform 1974"/>
              <p:cNvSpPr>
                <a:spLocks/>
              </p:cNvSpPr>
              <p:nvPr/>
            </p:nvSpPr>
            <p:spPr bwMode="auto">
              <a:xfrm>
                <a:off x="1471" y="1460"/>
                <a:ext cx="8" cy="9"/>
              </a:xfrm>
              <a:custGeom>
                <a:avLst/>
                <a:gdLst>
                  <a:gd name="T0" fmla="*/ 70 w 70"/>
                  <a:gd name="T1" fmla="*/ 18 h 73"/>
                  <a:gd name="T2" fmla="*/ 45 w 70"/>
                  <a:gd name="T3" fmla="*/ 9 h 73"/>
                  <a:gd name="T4" fmla="*/ 20 w 70"/>
                  <a:gd name="T5" fmla="*/ 0 h 73"/>
                  <a:gd name="T6" fmla="*/ 0 w 70"/>
                  <a:gd name="T7" fmla="*/ 55 h 73"/>
                  <a:gd name="T8" fmla="*/ 25 w 70"/>
                  <a:gd name="T9" fmla="*/ 64 h 73"/>
                  <a:gd name="T10" fmla="*/ 51 w 70"/>
                  <a:gd name="T11" fmla="*/ 73 h 73"/>
                  <a:gd name="T12" fmla="*/ 70 w 70"/>
                  <a:gd name="T13" fmla="*/ 1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3">
                    <a:moveTo>
                      <a:pt x="70" y="18"/>
                    </a:moveTo>
                    <a:lnTo>
                      <a:pt x="45" y="9"/>
                    </a:lnTo>
                    <a:lnTo>
                      <a:pt x="20" y="0"/>
                    </a:lnTo>
                    <a:lnTo>
                      <a:pt x="0" y="55"/>
                    </a:lnTo>
                    <a:lnTo>
                      <a:pt x="25" y="64"/>
                    </a:lnTo>
                    <a:lnTo>
                      <a:pt x="51" y="73"/>
                    </a:lnTo>
                    <a:lnTo>
                      <a:pt x="7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7" name="Freeform 1975"/>
              <p:cNvSpPr>
                <a:spLocks/>
              </p:cNvSpPr>
              <p:nvPr/>
            </p:nvSpPr>
            <p:spPr bwMode="auto">
              <a:xfrm>
                <a:off x="1471" y="1467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0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8" name="Line 1976"/>
              <p:cNvSpPr>
                <a:spLocks noChangeShapeType="1"/>
              </p:cNvSpPr>
              <p:nvPr/>
            </p:nvSpPr>
            <p:spPr bwMode="auto">
              <a:xfrm>
                <a:off x="1471" y="14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49" name="Freeform 1977"/>
              <p:cNvSpPr>
                <a:spLocks/>
              </p:cNvSpPr>
              <p:nvPr/>
            </p:nvSpPr>
            <p:spPr bwMode="auto">
              <a:xfrm>
                <a:off x="1469" y="1467"/>
                <a:ext cx="8" cy="8"/>
              </a:xfrm>
              <a:custGeom>
                <a:avLst/>
                <a:gdLst>
                  <a:gd name="T0" fmla="*/ 69 w 69"/>
                  <a:gd name="T1" fmla="*/ 18 h 74"/>
                  <a:gd name="T2" fmla="*/ 43 w 69"/>
                  <a:gd name="T3" fmla="*/ 9 h 74"/>
                  <a:gd name="T4" fmla="*/ 18 w 69"/>
                  <a:gd name="T5" fmla="*/ 0 h 74"/>
                  <a:gd name="T6" fmla="*/ 0 w 69"/>
                  <a:gd name="T7" fmla="*/ 56 h 74"/>
                  <a:gd name="T8" fmla="*/ 25 w 69"/>
                  <a:gd name="T9" fmla="*/ 65 h 74"/>
                  <a:gd name="T10" fmla="*/ 50 w 69"/>
                  <a:gd name="T11" fmla="*/ 74 h 74"/>
                  <a:gd name="T12" fmla="*/ 69 w 69"/>
                  <a:gd name="T13" fmla="*/ 1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4">
                    <a:moveTo>
                      <a:pt x="69" y="18"/>
                    </a:moveTo>
                    <a:lnTo>
                      <a:pt x="43" y="9"/>
                    </a:lnTo>
                    <a:lnTo>
                      <a:pt x="18" y="0"/>
                    </a:lnTo>
                    <a:lnTo>
                      <a:pt x="0" y="56"/>
                    </a:lnTo>
                    <a:lnTo>
                      <a:pt x="25" y="65"/>
                    </a:lnTo>
                    <a:lnTo>
                      <a:pt x="50" y="74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0" name="Freeform 1978"/>
              <p:cNvSpPr>
                <a:spLocks/>
              </p:cNvSpPr>
              <p:nvPr/>
            </p:nvSpPr>
            <p:spPr bwMode="auto">
              <a:xfrm>
                <a:off x="1469" y="1467"/>
                <a:ext cx="8" cy="8"/>
              </a:xfrm>
              <a:custGeom>
                <a:avLst/>
                <a:gdLst>
                  <a:gd name="T0" fmla="*/ 69 w 69"/>
                  <a:gd name="T1" fmla="*/ 18 h 74"/>
                  <a:gd name="T2" fmla="*/ 43 w 69"/>
                  <a:gd name="T3" fmla="*/ 9 h 74"/>
                  <a:gd name="T4" fmla="*/ 18 w 69"/>
                  <a:gd name="T5" fmla="*/ 0 h 74"/>
                  <a:gd name="T6" fmla="*/ 0 w 69"/>
                  <a:gd name="T7" fmla="*/ 56 h 74"/>
                  <a:gd name="T8" fmla="*/ 25 w 69"/>
                  <a:gd name="T9" fmla="*/ 65 h 74"/>
                  <a:gd name="T10" fmla="*/ 50 w 69"/>
                  <a:gd name="T11" fmla="*/ 74 h 74"/>
                  <a:gd name="T12" fmla="*/ 69 w 69"/>
                  <a:gd name="T13" fmla="*/ 1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4">
                    <a:moveTo>
                      <a:pt x="69" y="18"/>
                    </a:moveTo>
                    <a:lnTo>
                      <a:pt x="43" y="9"/>
                    </a:lnTo>
                    <a:lnTo>
                      <a:pt x="18" y="0"/>
                    </a:lnTo>
                    <a:lnTo>
                      <a:pt x="0" y="56"/>
                    </a:lnTo>
                    <a:lnTo>
                      <a:pt x="25" y="65"/>
                    </a:lnTo>
                    <a:lnTo>
                      <a:pt x="50" y="74"/>
                    </a:lnTo>
                    <a:lnTo>
                      <a:pt x="69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1" name="Freeform 1979"/>
              <p:cNvSpPr>
                <a:spLocks/>
              </p:cNvSpPr>
              <p:nvPr/>
            </p:nvSpPr>
            <p:spPr bwMode="auto">
              <a:xfrm>
                <a:off x="1469" y="1473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1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2" name="Line 1980"/>
              <p:cNvSpPr>
                <a:spLocks noChangeShapeType="1"/>
              </p:cNvSpPr>
              <p:nvPr/>
            </p:nvSpPr>
            <p:spPr bwMode="auto">
              <a:xfrm>
                <a:off x="1469" y="14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3" name="Freeform 1981"/>
              <p:cNvSpPr>
                <a:spLocks/>
              </p:cNvSpPr>
              <p:nvPr/>
            </p:nvSpPr>
            <p:spPr bwMode="auto">
              <a:xfrm>
                <a:off x="1467" y="1473"/>
                <a:ext cx="8" cy="8"/>
              </a:xfrm>
              <a:custGeom>
                <a:avLst/>
                <a:gdLst>
                  <a:gd name="T0" fmla="*/ 68 w 68"/>
                  <a:gd name="T1" fmla="*/ 16 h 70"/>
                  <a:gd name="T2" fmla="*/ 43 w 68"/>
                  <a:gd name="T3" fmla="*/ 8 h 70"/>
                  <a:gd name="T4" fmla="*/ 18 w 68"/>
                  <a:gd name="T5" fmla="*/ 0 h 70"/>
                  <a:gd name="T6" fmla="*/ 0 w 68"/>
                  <a:gd name="T7" fmla="*/ 55 h 70"/>
                  <a:gd name="T8" fmla="*/ 25 w 68"/>
                  <a:gd name="T9" fmla="*/ 63 h 70"/>
                  <a:gd name="T10" fmla="*/ 51 w 68"/>
                  <a:gd name="T11" fmla="*/ 70 h 70"/>
                  <a:gd name="T12" fmla="*/ 68 w 68"/>
                  <a:gd name="T1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68" y="16"/>
                    </a:moveTo>
                    <a:lnTo>
                      <a:pt x="43" y="8"/>
                    </a:lnTo>
                    <a:lnTo>
                      <a:pt x="18" y="0"/>
                    </a:lnTo>
                    <a:lnTo>
                      <a:pt x="0" y="55"/>
                    </a:lnTo>
                    <a:lnTo>
                      <a:pt x="25" y="63"/>
                    </a:lnTo>
                    <a:lnTo>
                      <a:pt x="51" y="70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4" name="Freeform 1982"/>
              <p:cNvSpPr>
                <a:spLocks/>
              </p:cNvSpPr>
              <p:nvPr/>
            </p:nvSpPr>
            <p:spPr bwMode="auto">
              <a:xfrm>
                <a:off x="1467" y="1473"/>
                <a:ext cx="8" cy="8"/>
              </a:xfrm>
              <a:custGeom>
                <a:avLst/>
                <a:gdLst>
                  <a:gd name="T0" fmla="*/ 68 w 68"/>
                  <a:gd name="T1" fmla="*/ 16 h 70"/>
                  <a:gd name="T2" fmla="*/ 43 w 68"/>
                  <a:gd name="T3" fmla="*/ 8 h 70"/>
                  <a:gd name="T4" fmla="*/ 18 w 68"/>
                  <a:gd name="T5" fmla="*/ 0 h 70"/>
                  <a:gd name="T6" fmla="*/ 0 w 68"/>
                  <a:gd name="T7" fmla="*/ 55 h 70"/>
                  <a:gd name="T8" fmla="*/ 25 w 68"/>
                  <a:gd name="T9" fmla="*/ 63 h 70"/>
                  <a:gd name="T10" fmla="*/ 51 w 68"/>
                  <a:gd name="T11" fmla="*/ 70 h 70"/>
                  <a:gd name="T12" fmla="*/ 68 w 68"/>
                  <a:gd name="T1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68" y="16"/>
                    </a:moveTo>
                    <a:lnTo>
                      <a:pt x="43" y="8"/>
                    </a:lnTo>
                    <a:lnTo>
                      <a:pt x="18" y="0"/>
                    </a:lnTo>
                    <a:lnTo>
                      <a:pt x="0" y="55"/>
                    </a:lnTo>
                    <a:lnTo>
                      <a:pt x="25" y="63"/>
                    </a:lnTo>
                    <a:lnTo>
                      <a:pt x="51" y="70"/>
                    </a:lnTo>
                    <a:lnTo>
                      <a:pt x="68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5" name="Freeform 1983"/>
              <p:cNvSpPr>
                <a:spLocks/>
              </p:cNvSpPr>
              <p:nvPr/>
            </p:nvSpPr>
            <p:spPr bwMode="auto">
              <a:xfrm>
                <a:off x="1467" y="1479"/>
                <a:ext cx="3" cy="1"/>
              </a:xfrm>
              <a:custGeom>
                <a:avLst/>
                <a:gdLst>
                  <a:gd name="T0" fmla="*/ 25 w 25"/>
                  <a:gd name="T1" fmla="*/ 8 h 8"/>
                  <a:gd name="T2" fmla="*/ 0 w 25"/>
                  <a:gd name="T3" fmla="*/ 0 h 8"/>
                  <a:gd name="T4" fmla="*/ 0 w 25"/>
                  <a:gd name="T5" fmla="*/ 0 h 8"/>
                  <a:gd name="T6" fmla="*/ 25 w 2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25" y="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6" name="Line 1984"/>
              <p:cNvSpPr>
                <a:spLocks noChangeShapeType="1"/>
              </p:cNvSpPr>
              <p:nvPr/>
            </p:nvSpPr>
            <p:spPr bwMode="auto">
              <a:xfrm>
                <a:off x="1467" y="14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7" name="Freeform 1985"/>
              <p:cNvSpPr>
                <a:spLocks/>
              </p:cNvSpPr>
              <p:nvPr/>
            </p:nvSpPr>
            <p:spPr bwMode="auto">
              <a:xfrm>
                <a:off x="1466" y="1479"/>
                <a:ext cx="7" cy="8"/>
              </a:xfrm>
              <a:custGeom>
                <a:avLst/>
                <a:gdLst>
                  <a:gd name="T0" fmla="*/ 68 w 68"/>
                  <a:gd name="T1" fmla="*/ 15 h 71"/>
                  <a:gd name="T2" fmla="*/ 42 w 68"/>
                  <a:gd name="T3" fmla="*/ 8 h 71"/>
                  <a:gd name="T4" fmla="*/ 17 w 68"/>
                  <a:gd name="T5" fmla="*/ 0 h 71"/>
                  <a:gd name="T6" fmla="*/ 0 w 68"/>
                  <a:gd name="T7" fmla="*/ 56 h 71"/>
                  <a:gd name="T8" fmla="*/ 25 w 68"/>
                  <a:gd name="T9" fmla="*/ 64 h 71"/>
                  <a:gd name="T10" fmla="*/ 50 w 68"/>
                  <a:gd name="T11" fmla="*/ 71 h 71"/>
                  <a:gd name="T12" fmla="*/ 68 w 68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15"/>
                    </a:moveTo>
                    <a:lnTo>
                      <a:pt x="42" y="8"/>
                    </a:lnTo>
                    <a:lnTo>
                      <a:pt x="17" y="0"/>
                    </a:lnTo>
                    <a:lnTo>
                      <a:pt x="0" y="56"/>
                    </a:lnTo>
                    <a:lnTo>
                      <a:pt x="25" y="64"/>
                    </a:lnTo>
                    <a:lnTo>
                      <a:pt x="50" y="71"/>
                    </a:lnTo>
                    <a:lnTo>
                      <a:pt x="68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8" name="Freeform 1986"/>
              <p:cNvSpPr>
                <a:spLocks/>
              </p:cNvSpPr>
              <p:nvPr/>
            </p:nvSpPr>
            <p:spPr bwMode="auto">
              <a:xfrm>
                <a:off x="1466" y="1479"/>
                <a:ext cx="7" cy="8"/>
              </a:xfrm>
              <a:custGeom>
                <a:avLst/>
                <a:gdLst>
                  <a:gd name="T0" fmla="*/ 68 w 68"/>
                  <a:gd name="T1" fmla="*/ 15 h 71"/>
                  <a:gd name="T2" fmla="*/ 42 w 68"/>
                  <a:gd name="T3" fmla="*/ 8 h 71"/>
                  <a:gd name="T4" fmla="*/ 17 w 68"/>
                  <a:gd name="T5" fmla="*/ 0 h 71"/>
                  <a:gd name="T6" fmla="*/ 0 w 68"/>
                  <a:gd name="T7" fmla="*/ 56 h 71"/>
                  <a:gd name="T8" fmla="*/ 25 w 68"/>
                  <a:gd name="T9" fmla="*/ 64 h 71"/>
                  <a:gd name="T10" fmla="*/ 50 w 68"/>
                  <a:gd name="T11" fmla="*/ 71 h 71"/>
                  <a:gd name="T12" fmla="*/ 68 w 68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15"/>
                    </a:moveTo>
                    <a:lnTo>
                      <a:pt x="42" y="8"/>
                    </a:lnTo>
                    <a:lnTo>
                      <a:pt x="17" y="0"/>
                    </a:lnTo>
                    <a:lnTo>
                      <a:pt x="0" y="56"/>
                    </a:lnTo>
                    <a:lnTo>
                      <a:pt x="25" y="64"/>
                    </a:lnTo>
                    <a:lnTo>
                      <a:pt x="50" y="71"/>
                    </a:lnTo>
                    <a:lnTo>
                      <a:pt x="68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59" name="Freeform 1987"/>
              <p:cNvSpPr>
                <a:spLocks/>
              </p:cNvSpPr>
              <p:nvPr/>
            </p:nvSpPr>
            <p:spPr bwMode="auto">
              <a:xfrm>
                <a:off x="1465" y="1485"/>
                <a:ext cx="3" cy="1"/>
              </a:xfrm>
              <a:custGeom>
                <a:avLst/>
                <a:gdLst>
                  <a:gd name="T0" fmla="*/ 27 w 27"/>
                  <a:gd name="T1" fmla="*/ 8 h 8"/>
                  <a:gd name="T2" fmla="*/ 2 w 27"/>
                  <a:gd name="T3" fmla="*/ 0 h 8"/>
                  <a:gd name="T4" fmla="*/ 0 w 27"/>
                  <a:gd name="T5" fmla="*/ 0 h 8"/>
                  <a:gd name="T6" fmla="*/ 27 w 2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8">
                    <a:moveTo>
                      <a:pt x="27" y="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0" name="Line 1988"/>
              <p:cNvSpPr>
                <a:spLocks noChangeShapeType="1"/>
              </p:cNvSpPr>
              <p:nvPr/>
            </p:nvSpPr>
            <p:spPr bwMode="auto">
              <a:xfrm flipH="1">
                <a:off x="1465" y="14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1" name="Freeform 1989"/>
              <p:cNvSpPr>
                <a:spLocks/>
              </p:cNvSpPr>
              <p:nvPr/>
            </p:nvSpPr>
            <p:spPr bwMode="auto">
              <a:xfrm>
                <a:off x="1464" y="1485"/>
                <a:ext cx="7" cy="8"/>
              </a:xfrm>
              <a:custGeom>
                <a:avLst/>
                <a:gdLst>
                  <a:gd name="T0" fmla="*/ 69 w 69"/>
                  <a:gd name="T1" fmla="*/ 15 h 71"/>
                  <a:gd name="T2" fmla="*/ 43 w 69"/>
                  <a:gd name="T3" fmla="*/ 8 h 71"/>
                  <a:gd name="T4" fmla="*/ 16 w 69"/>
                  <a:gd name="T5" fmla="*/ 0 h 71"/>
                  <a:gd name="T6" fmla="*/ 0 w 69"/>
                  <a:gd name="T7" fmla="*/ 56 h 71"/>
                  <a:gd name="T8" fmla="*/ 26 w 69"/>
                  <a:gd name="T9" fmla="*/ 63 h 71"/>
                  <a:gd name="T10" fmla="*/ 53 w 69"/>
                  <a:gd name="T11" fmla="*/ 71 h 71"/>
                  <a:gd name="T12" fmla="*/ 69 w 69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69" y="15"/>
                    </a:moveTo>
                    <a:lnTo>
                      <a:pt x="43" y="8"/>
                    </a:lnTo>
                    <a:lnTo>
                      <a:pt x="16" y="0"/>
                    </a:lnTo>
                    <a:lnTo>
                      <a:pt x="0" y="56"/>
                    </a:lnTo>
                    <a:lnTo>
                      <a:pt x="26" y="63"/>
                    </a:lnTo>
                    <a:lnTo>
                      <a:pt x="53" y="71"/>
                    </a:lnTo>
                    <a:lnTo>
                      <a:pt x="69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2" name="Freeform 1990"/>
              <p:cNvSpPr>
                <a:spLocks/>
              </p:cNvSpPr>
              <p:nvPr/>
            </p:nvSpPr>
            <p:spPr bwMode="auto">
              <a:xfrm>
                <a:off x="1464" y="1485"/>
                <a:ext cx="7" cy="8"/>
              </a:xfrm>
              <a:custGeom>
                <a:avLst/>
                <a:gdLst>
                  <a:gd name="T0" fmla="*/ 69 w 69"/>
                  <a:gd name="T1" fmla="*/ 15 h 71"/>
                  <a:gd name="T2" fmla="*/ 43 w 69"/>
                  <a:gd name="T3" fmla="*/ 8 h 71"/>
                  <a:gd name="T4" fmla="*/ 16 w 69"/>
                  <a:gd name="T5" fmla="*/ 0 h 71"/>
                  <a:gd name="T6" fmla="*/ 0 w 69"/>
                  <a:gd name="T7" fmla="*/ 56 h 71"/>
                  <a:gd name="T8" fmla="*/ 26 w 69"/>
                  <a:gd name="T9" fmla="*/ 63 h 71"/>
                  <a:gd name="T10" fmla="*/ 53 w 69"/>
                  <a:gd name="T11" fmla="*/ 71 h 71"/>
                  <a:gd name="T12" fmla="*/ 69 w 69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69" y="15"/>
                    </a:moveTo>
                    <a:lnTo>
                      <a:pt x="43" y="8"/>
                    </a:lnTo>
                    <a:lnTo>
                      <a:pt x="16" y="0"/>
                    </a:lnTo>
                    <a:lnTo>
                      <a:pt x="0" y="56"/>
                    </a:lnTo>
                    <a:lnTo>
                      <a:pt x="26" y="63"/>
                    </a:lnTo>
                    <a:lnTo>
                      <a:pt x="53" y="71"/>
                    </a:lnTo>
                    <a:lnTo>
                      <a:pt x="69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3" name="Freeform 1991"/>
              <p:cNvSpPr>
                <a:spLocks/>
              </p:cNvSpPr>
              <p:nvPr/>
            </p:nvSpPr>
            <p:spPr bwMode="auto">
              <a:xfrm>
                <a:off x="1464" y="1491"/>
                <a:ext cx="2" cy="1"/>
              </a:xfrm>
              <a:custGeom>
                <a:avLst/>
                <a:gdLst>
                  <a:gd name="T0" fmla="*/ 26 w 26"/>
                  <a:gd name="T1" fmla="*/ 7 h 7"/>
                  <a:gd name="T2" fmla="*/ 0 w 26"/>
                  <a:gd name="T3" fmla="*/ 0 h 7"/>
                  <a:gd name="T4" fmla="*/ 0 w 26"/>
                  <a:gd name="T5" fmla="*/ 1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4" name="Line 1992"/>
              <p:cNvSpPr>
                <a:spLocks noChangeShapeType="1"/>
              </p:cNvSpPr>
              <p:nvPr/>
            </p:nvSpPr>
            <p:spPr bwMode="auto">
              <a:xfrm>
                <a:off x="1464" y="14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5" name="Freeform 1993"/>
              <p:cNvSpPr>
                <a:spLocks/>
              </p:cNvSpPr>
              <p:nvPr/>
            </p:nvSpPr>
            <p:spPr bwMode="auto">
              <a:xfrm>
                <a:off x="1462" y="1492"/>
                <a:ext cx="7" cy="7"/>
              </a:xfrm>
              <a:custGeom>
                <a:avLst/>
                <a:gdLst>
                  <a:gd name="T0" fmla="*/ 68 w 68"/>
                  <a:gd name="T1" fmla="*/ 13 h 69"/>
                  <a:gd name="T2" fmla="*/ 41 w 68"/>
                  <a:gd name="T3" fmla="*/ 6 h 69"/>
                  <a:gd name="T4" fmla="*/ 15 w 68"/>
                  <a:gd name="T5" fmla="*/ 0 h 69"/>
                  <a:gd name="T6" fmla="*/ 0 w 68"/>
                  <a:gd name="T7" fmla="*/ 56 h 69"/>
                  <a:gd name="T8" fmla="*/ 26 w 68"/>
                  <a:gd name="T9" fmla="*/ 62 h 69"/>
                  <a:gd name="T10" fmla="*/ 52 w 68"/>
                  <a:gd name="T11" fmla="*/ 69 h 69"/>
                  <a:gd name="T12" fmla="*/ 68 w 68"/>
                  <a:gd name="T13" fmla="*/ 1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68" y="13"/>
                    </a:moveTo>
                    <a:lnTo>
                      <a:pt x="41" y="6"/>
                    </a:lnTo>
                    <a:lnTo>
                      <a:pt x="15" y="0"/>
                    </a:lnTo>
                    <a:lnTo>
                      <a:pt x="0" y="56"/>
                    </a:lnTo>
                    <a:lnTo>
                      <a:pt x="26" y="62"/>
                    </a:lnTo>
                    <a:lnTo>
                      <a:pt x="52" y="69"/>
                    </a:lnTo>
                    <a:lnTo>
                      <a:pt x="6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6" name="Freeform 1994"/>
              <p:cNvSpPr>
                <a:spLocks/>
              </p:cNvSpPr>
              <p:nvPr/>
            </p:nvSpPr>
            <p:spPr bwMode="auto">
              <a:xfrm>
                <a:off x="1462" y="1492"/>
                <a:ext cx="7" cy="7"/>
              </a:xfrm>
              <a:custGeom>
                <a:avLst/>
                <a:gdLst>
                  <a:gd name="T0" fmla="*/ 68 w 68"/>
                  <a:gd name="T1" fmla="*/ 13 h 69"/>
                  <a:gd name="T2" fmla="*/ 41 w 68"/>
                  <a:gd name="T3" fmla="*/ 6 h 69"/>
                  <a:gd name="T4" fmla="*/ 15 w 68"/>
                  <a:gd name="T5" fmla="*/ 0 h 69"/>
                  <a:gd name="T6" fmla="*/ 0 w 68"/>
                  <a:gd name="T7" fmla="*/ 56 h 69"/>
                  <a:gd name="T8" fmla="*/ 26 w 68"/>
                  <a:gd name="T9" fmla="*/ 62 h 69"/>
                  <a:gd name="T10" fmla="*/ 52 w 68"/>
                  <a:gd name="T11" fmla="*/ 69 h 69"/>
                  <a:gd name="T12" fmla="*/ 68 w 68"/>
                  <a:gd name="T13" fmla="*/ 1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68" y="13"/>
                    </a:moveTo>
                    <a:lnTo>
                      <a:pt x="41" y="6"/>
                    </a:lnTo>
                    <a:lnTo>
                      <a:pt x="15" y="0"/>
                    </a:lnTo>
                    <a:lnTo>
                      <a:pt x="0" y="56"/>
                    </a:lnTo>
                    <a:lnTo>
                      <a:pt x="26" y="62"/>
                    </a:lnTo>
                    <a:lnTo>
                      <a:pt x="52" y="69"/>
                    </a:lnTo>
                    <a:lnTo>
                      <a:pt x="68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7" name="Freeform 1995"/>
              <p:cNvSpPr>
                <a:spLocks/>
              </p:cNvSpPr>
              <p:nvPr/>
            </p:nvSpPr>
            <p:spPr bwMode="auto">
              <a:xfrm>
                <a:off x="1462" y="1498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0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8" name="Line 1996"/>
              <p:cNvSpPr>
                <a:spLocks noChangeShapeType="1"/>
              </p:cNvSpPr>
              <p:nvPr/>
            </p:nvSpPr>
            <p:spPr bwMode="auto">
              <a:xfrm>
                <a:off x="1462" y="14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69" name="Freeform 1997"/>
              <p:cNvSpPr>
                <a:spLocks/>
              </p:cNvSpPr>
              <p:nvPr/>
            </p:nvSpPr>
            <p:spPr bwMode="auto">
              <a:xfrm>
                <a:off x="1460" y="1498"/>
                <a:ext cx="8" cy="8"/>
              </a:xfrm>
              <a:custGeom>
                <a:avLst/>
                <a:gdLst>
                  <a:gd name="T0" fmla="*/ 67 w 67"/>
                  <a:gd name="T1" fmla="*/ 13 h 70"/>
                  <a:gd name="T2" fmla="*/ 41 w 67"/>
                  <a:gd name="T3" fmla="*/ 6 h 70"/>
                  <a:gd name="T4" fmla="*/ 15 w 67"/>
                  <a:gd name="T5" fmla="*/ 0 h 70"/>
                  <a:gd name="T6" fmla="*/ 0 w 67"/>
                  <a:gd name="T7" fmla="*/ 57 h 70"/>
                  <a:gd name="T8" fmla="*/ 27 w 67"/>
                  <a:gd name="T9" fmla="*/ 63 h 70"/>
                  <a:gd name="T10" fmla="*/ 53 w 67"/>
                  <a:gd name="T11" fmla="*/ 70 h 70"/>
                  <a:gd name="T12" fmla="*/ 67 w 67"/>
                  <a:gd name="T13" fmla="*/ 1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67" y="13"/>
                    </a:moveTo>
                    <a:lnTo>
                      <a:pt x="41" y="6"/>
                    </a:lnTo>
                    <a:lnTo>
                      <a:pt x="15" y="0"/>
                    </a:lnTo>
                    <a:lnTo>
                      <a:pt x="0" y="57"/>
                    </a:lnTo>
                    <a:lnTo>
                      <a:pt x="27" y="63"/>
                    </a:lnTo>
                    <a:lnTo>
                      <a:pt x="53" y="70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0" name="Freeform 1998"/>
              <p:cNvSpPr>
                <a:spLocks/>
              </p:cNvSpPr>
              <p:nvPr/>
            </p:nvSpPr>
            <p:spPr bwMode="auto">
              <a:xfrm>
                <a:off x="1460" y="1498"/>
                <a:ext cx="8" cy="8"/>
              </a:xfrm>
              <a:custGeom>
                <a:avLst/>
                <a:gdLst>
                  <a:gd name="T0" fmla="*/ 67 w 67"/>
                  <a:gd name="T1" fmla="*/ 13 h 70"/>
                  <a:gd name="T2" fmla="*/ 41 w 67"/>
                  <a:gd name="T3" fmla="*/ 6 h 70"/>
                  <a:gd name="T4" fmla="*/ 15 w 67"/>
                  <a:gd name="T5" fmla="*/ 0 h 70"/>
                  <a:gd name="T6" fmla="*/ 0 w 67"/>
                  <a:gd name="T7" fmla="*/ 57 h 70"/>
                  <a:gd name="T8" fmla="*/ 27 w 67"/>
                  <a:gd name="T9" fmla="*/ 63 h 70"/>
                  <a:gd name="T10" fmla="*/ 53 w 67"/>
                  <a:gd name="T11" fmla="*/ 70 h 70"/>
                  <a:gd name="T12" fmla="*/ 67 w 67"/>
                  <a:gd name="T13" fmla="*/ 1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67" y="13"/>
                    </a:moveTo>
                    <a:lnTo>
                      <a:pt x="41" y="6"/>
                    </a:lnTo>
                    <a:lnTo>
                      <a:pt x="15" y="0"/>
                    </a:lnTo>
                    <a:lnTo>
                      <a:pt x="0" y="57"/>
                    </a:lnTo>
                    <a:lnTo>
                      <a:pt x="27" y="63"/>
                    </a:lnTo>
                    <a:lnTo>
                      <a:pt x="53" y="70"/>
                    </a:lnTo>
                    <a:lnTo>
                      <a:pt x="67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1" name="Freeform 1999"/>
              <p:cNvSpPr>
                <a:spLocks/>
              </p:cNvSpPr>
              <p:nvPr/>
            </p:nvSpPr>
            <p:spPr bwMode="auto">
              <a:xfrm>
                <a:off x="1463" y="1505"/>
                <a:ext cx="3" cy="1"/>
              </a:xfrm>
              <a:custGeom>
                <a:avLst/>
                <a:gdLst>
                  <a:gd name="T0" fmla="*/ 0 w 26"/>
                  <a:gd name="T1" fmla="*/ 0 h 7"/>
                  <a:gd name="T2" fmla="*/ 26 w 26"/>
                  <a:gd name="T3" fmla="*/ 7 h 7"/>
                  <a:gd name="T4" fmla="*/ 26 w 26"/>
                  <a:gd name="T5" fmla="*/ 7 h 7"/>
                  <a:gd name="T6" fmla="*/ 0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0" y="0"/>
                    </a:moveTo>
                    <a:lnTo>
                      <a:pt x="26" y="7"/>
                    </a:lnTo>
                    <a:lnTo>
                      <a:pt x="2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2" name="Line 2000"/>
              <p:cNvSpPr>
                <a:spLocks noChangeShapeType="1"/>
              </p:cNvSpPr>
              <p:nvPr/>
            </p:nvSpPr>
            <p:spPr bwMode="auto">
              <a:xfrm>
                <a:off x="1466" y="15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3" name="Freeform 2001"/>
              <p:cNvSpPr>
                <a:spLocks/>
              </p:cNvSpPr>
              <p:nvPr/>
            </p:nvSpPr>
            <p:spPr bwMode="auto">
              <a:xfrm>
                <a:off x="1459" y="1504"/>
                <a:ext cx="7" cy="8"/>
              </a:xfrm>
              <a:custGeom>
                <a:avLst/>
                <a:gdLst>
                  <a:gd name="T0" fmla="*/ 67 w 67"/>
                  <a:gd name="T1" fmla="*/ 13 h 69"/>
                  <a:gd name="T2" fmla="*/ 41 w 67"/>
                  <a:gd name="T3" fmla="*/ 6 h 69"/>
                  <a:gd name="T4" fmla="*/ 14 w 67"/>
                  <a:gd name="T5" fmla="*/ 0 h 69"/>
                  <a:gd name="T6" fmla="*/ 0 w 67"/>
                  <a:gd name="T7" fmla="*/ 56 h 69"/>
                  <a:gd name="T8" fmla="*/ 26 w 67"/>
                  <a:gd name="T9" fmla="*/ 62 h 69"/>
                  <a:gd name="T10" fmla="*/ 53 w 67"/>
                  <a:gd name="T11" fmla="*/ 69 h 69"/>
                  <a:gd name="T12" fmla="*/ 67 w 67"/>
                  <a:gd name="T13" fmla="*/ 1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13"/>
                    </a:moveTo>
                    <a:lnTo>
                      <a:pt x="41" y="6"/>
                    </a:lnTo>
                    <a:lnTo>
                      <a:pt x="14" y="0"/>
                    </a:lnTo>
                    <a:lnTo>
                      <a:pt x="0" y="56"/>
                    </a:lnTo>
                    <a:lnTo>
                      <a:pt x="26" y="62"/>
                    </a:lnTo>
                    <a:lnTo>
                      <a:pt x="53" y="69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4" name="Freeform 2002"/>
              <p:cNvSpPr>
                <a:spLocks/>
              </p:cNvSpPr>
              <p:nvPr/>
            </p:nvSpPr>
            <p:spPr bwMode="auto">
              <a:xfrm>
                <a:off x="1459" y="1504"/>
                <a:ext cx="7" cy="8"/>
              </a:xfrm>
              <a:custGeom>
                <a:avLst/>
                <a:gdLst>
                  <a:gd name="T0" fmla="*/ 67 w 67"/>
                  <a:gd name="T1" fmla="*/ 13 h 69"/>
                  <a:gd name="T2" fmla="*/ 41 w 67"/>
                  <a:gd name="T3" fmla="*/ 6 h 69"/>
                  <a:gd name="T4" fmla="*/ 14 w 67"/>
                  <a:gd name="T5" fmla="*/ 0 h 69"/>
                  <a:gd name="T6" fmla="*/ 0 w 67"/>
                  <a:gd name="T7" fmla="*/ 56 h 69"/>
                  <a:gd name="T8" fmla="*/ 26 w 67"/>
                  <a:gd name="T9" fmla="*/ 62 h 69"/>
                  <a:gd name="T10" fmla="*/ 53 w 67"/>
                  <a:gd name="T11" fmla="*/ 69 h 69"/>
                  <a:gd name="T12" fmla="*/ 67 w 67"/>
                  <a:gd name="T13" fmla="*/ 1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13"/>
                    </a:moveTo>
                    <a:lnTo>
                      <a:pt x="41" y="6"/>
                    </a:lnTo>
                    <a:lnTo>
                      <a:pt x="14" y="0"/>
                    </a:lnTo>
                    <a:lnTo>
                      <a:pt x="0" y="56"/>
                    </a:lnTo>
                    <a:lnTo>
                      <a:pt x="26" y="62"/>
                    </a:lnTo>
                    <a:lnTo>
                      <a:pt x="53" y="69"/>
                    </a:lnTo>
                    <a:lnTo>
                      <a:pt x="67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5" name="Freeform 2003"/>
              <p:cNvSpPr>
                <a:spLocks/>
              </p:cNvSpPr>
              <p:nvPr/>
            </p:nvSpPr>
            <p:spPr bwMode="auto">
              <a:xfrm>
                <a:off x="1459" y="1510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0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6" name="Line 2004"/>
              <p:cNvSpPr>
                <a:spLocks noChangeShapeType="1"/>
              </p:cNvSpPr>
              <p:nvPr/>
            </p:nvSpPr>
            <p:spPr bwMode="auto">
              <a:xfrm>
                <a:off x="1459" y="1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7" name="Freeform 2005"/>
              <p:cNvSpPr>
                <a:spLocks/>
              </p:cNvSpPr>
              <p:nvPr/>
            </p:nvSpPr>
            <p:spPr bwMode="auto">
              <a:xfrm>
                <a:off x="1457" y="1510"/>
                <a:ext cx="8" cy="8"/>
              </a:xfrm>
              <a:custGeom>
                <a:avLst/>
                <a:gdLst>
                  <a:gd name="T0" fmla="*/ 66 w 66"/>
                  <a:gd name="T1" fmla="*/ 13 h 70"/>
                  <a:gd name="T2" fmla="*/ 39 w 66"/>
                  <a:gd name="T3" fmla="*/ 6 h 70"/>
                  <a:gd name="T4" fmla="*/ 13 w 66"/>
                  <a:gd name="T5" fmla="*/ 0 h 70"/>
                  <a:gd name="T6" fmla="*/ 0 w 66"/>
                  <a:gd name="T7" fmla="*/ 57 h 70"/>
                  <a:gd name="T8" fmla="*/ 26 w 66"/>
                  <a:gd name="T9" fmla="*/ 63 h 70"/>
                  <a:gd name="T10" fmla="*/ 53 w 66"/>
                  <a:gd name="T11" fmla="*/ 70 h 70"/>
                  <a:gd name="T12" fmla="*/ 66 w 66"/>
                  <a:gd name="T13" fmla="*/ 1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66" y="13"/>
                    </a:moveTo>
                    <a:lnTo>
                      <a:pt x="39" y="6"/>
                    </a:lnTo>
                    <a:lnTo>
                      <a:pt x="13" y="0"/>
                    </a:lnTo>
                    <a:lnTo>
                      <a:pt x="0" y="57"/>
                    </a:lnTo>
                    <a:lnTo>
                      <a:pt x="26" y="63"/>
                    </a:lnTo>
                    <a:lnTo>
                      <a:pt x="53" y="70"/>
                    </a:lnTo>
                    <a:lnTo>
                      <a:pt x="6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8" name="Freeform 2006"/>
              <p:cNvSpPr>
                <a:spLocks/>
              </p:cNvSpPr>
              <p:nvPr/>
            </p:nvSpPr>
            <p:spPr bwMode="auto">
              <a:xfrm>
                <a:off x="1457" y="1510"/>
                <a:ext cx="8" cy="8"/>
              </a:xfrm>
              <a:custGeom>
                <a:avLst/>
                <a:gdLst>
                  <a:gd name="T0" fmla="*/ 66 w 66"/>
                  <a:gd name="T1" fmla="*/ 13 h 70"/>
                  <a:gd name="T2" fmla="*/ 39 w 66"/>
                  <a:gd name="T3" fmla="*/ 6 h 70"/>
                  <a:gd name="T4" fmla="*/ 13 w 66"/>
                  <a:gd name="T5" fmla="*/ 0 h 70"/>
                  <a:gd name="T6" fmla="*/ 0 w 66"/>
                  <a:gd name="T7" fmla="*/ 57 h 70"/>
                  <a:gd name="T8" fmla="*/ 26 w 66"/>
                  <a:gd name="T9" fmla="*/ 63 h 70"/>
                  <a:gd name="T10" fmla="*/ 53 w 66"/>
                  <a:gd name="T11" fmla="*/ 70 h 70"/>
                  <a:gd name="T12" fmla="*/ 66 w 66"/>
                  <a:gd name="T13" fmla="*/ 1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66" y="13"/>
                    </a:moveTo>
                    <a:lnTo>
                      <a:pt x="39" y="6"/>
                    </a:lnTo>
                    <a:lnTo>
                      <a:pt x="13" y="0"/>
                    </a:lnTo>
                    <a:lnTo>
                      <a:pt x="0" y="57"/>
                    </a:lnTo>
                    <a:lnTo>
                      <a:pt x="26" y="63"/>
                    </a:lnTo>
                    <a:lnTo>
                      <a:pt x="53" y="70"/>
                    </a:lnTo>
                    <a:lnTo>
                      <a:pt x="66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79" name="Freeform 2007"/>
              <p:cNvSpPr>
                <a:spLocks/>
              </p:cNvSpPr>
              <p:nvPr/>
            </p:nvSpPr>
            <p:spPr bwMode="auto">
              <a:xfrm>
                <a:off x="1457" y="1517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1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0" name="Line 2008"/>
              <p:cNvSpPr>
                <a:spLocks noChangeShapeType="1"/>
              </p:cNvSpPr>
              <p:nvPr/>
            </p:nvSpPr>
            <p:spPr bwMode="auto">
              <a:xfrm>
                <a:off x="1457" y="15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1" name="Freeform 2009"/>
              <p:cNvSpPr>
                <a:spLocks/>
              </p:cNvSpPr>
              <p:nvPr/>
            </p:nvSpPr>
            <p:spPr bwMode="auto">
              <a:xfrm>
                <a:off x="1456" y="1517"/>
                <a:ext cx="7" cy="7"/>
              </a:xfrm>
              <a:custGeom>
                <a:avLst/>
                <a:gdLst>
                  <a:gd name="T0" fmla="*/ 65 w 65"/>
                  <a:gd name="T1" fmla="*/ 11 h 68"/>
                  <a:gd name="T2" fmla="*/ 38 w 65"/>
                  <a:gd name="T3" fmla="*/ 5 h 68"/>
                  <a:gd name="T4" fmla="*/ 12 w 65"/>
                  <a:gd name="T5" fmla="*/ 0 h 68"/>
                  <a:gd name="T6" fmla="*/ 0 w 65"/>
                  <a:gd name="T7" fmla="*/ 57 h 68"/>
                  <a:gd name="T8" fmla="*/ 26 w 65"/>
                  <a:gd name="T9" fmla="*/ 62 h 68"/>
                  <a:gd name="T10" fmla="*/ 53 w 65"/>
                  <a:gd name="T11" fmla="*/ 68 h 68"/>
                  <a:gd name="T12" fmla="*/ 65 w 65"/>
                  <a:gd name="T1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11"/>
                    </a:moveTo>
                    <a:lnTo>
                      <a:pt x="38" y="5"/>
                    </a:lnTo>
                    <a:lnTo>
                      <a:pt x="12" y="0"/>
                    </a:lnTo>
                    <a:lnTo>
                      <a:pt x="0" y="57"/>
                    </a:lnTo>
                    <a:lnTo>
                      <a:pt x="26" y="62"/>
                    </a:lnTo>
                    <a:lnTo>
                      <a:pt x="53" y="68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2" name="Freeform 2010"/>
              <p:cNvSpPr>
                <a:spLocks/>
              </p:cNvSpPr>
              <p:nvPr/>
            </p:nvSpPr>
            <p:spPr bwMode="auto">
              <a:xfrm>
                <a:off x="1456" y="1517"/>
                <a:ext cx="7" cy="7"/>
              </a:xfrm>
              <a:custGeom>
                <a:avLst/>
                <a:gdLst>
                  <a:gd name="T0" fmla="*/ 65 w 65"/>
                  <a:gd name="T1" fmla="*/ 11 h 68"/>
                  <a:gd name="T2" fmla="*/ 38 w 65"/>
                  <a:gd name="T3" fmla="*/ 5 h 68"/>
                  <a:gd name="T4" fmla="*/ 12 w 65"/>
                  <a:gd name="T5" fmla="*/ 0 h 68"/>
                  <a:gd name="T6" fmla="*/ 0 w 65"/>
                  <a:gd name="T7" fmla="*/ 57 h 68"/>
                  <a:gd name="T8" fmla="*/ 26 w 65"/>
                  <a:gd name="T9" fmla="*/ 62 h 68"/>
                  <a:gd name="T10" fmla="*/ 53 w 65"/>
                  <a:gd name="T11" fmla="*/ 68 h 68"/>
                  <a:gd name="T12" fmla="*/ 65 w 65"/>
                  <a:gd name="T1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11"/>
                    </a:moveTo>
                    <a:lnTo>
                      <a:pt x="38" y="5"/>
                    </a:lnTo>
                    <a:lnTo>
                      <a:pt x="12" y="0"/>
                    </a:lnTo>
                    <a:lnTo>
                      <a:pt x="0" y="57"/>
                    </a:lnTo>
                    <a:lnTo>
                      <a:pt x="26" y="62"/>
                    </a:lnTo>
                    <a:lnTo>
                      <a:pt x="53" y="68"/>
                    </a:lnTo>
                    <a:lnTo>
                      <a:pt x="65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3" name="Freeform 2011"/>
              <p:cNvSpPr>
                <a:spLocks/>
              </p:cNvSpPr>
              <p:nvPr/>
            </p:nvSpPr>
            <p:spPr bwMode="auto">
              <a:xfrm>
                <a:off x="1456" y="1523"/>
                <a:ext cx="3" cy="1"/>
              </a:xfrm>
              <a:custGeom>
                <a:avLst/>
                <a:gdLst>
                  <a:gd name="T0" fmla="*/ 26 w 26"/>
                  <a:gd name="T1" fmla="*/ 5 h 5"/>
                  <a:gd name="T2" fmla="*/ 0 w 26"/>
                  <a:gd name="T3" fmla="*/ 0 h 5"/>
                  <a:gd name="T4" fmla="*/ 0 w 26"/>
                  <a:gd name="T5" fmla="*/ 0 h 5"/>
                  <a:gd name="T6" fmla="*/ 26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4" name="Line 2012"/>
              <p:cNvSpPr>
                <a:spLocks noChangeShapeType="1"/>
              </p:cNvSpPr>
              <p:nvPr/>
            </p:nvSpPr>
            <p:spPr bwMode="auto">
              <a:xfrm>
                <a:off x="1456" y="15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5" name="Freeform 2013"/>
              <p:cNvSpPr>
                <a:spLocks/>
              </p:cNvSpPr>
              <p:nvPr/>
            </p:nvSpPr>
            <p:spPr bwMode="auto">
              <a:xfrm>
                <a:off x="1455" y="1523"/>
                <a:ext cx="7" cy="8"/>
              </a:xfrm>
              <a:custGeom>
                <a:avLst/>
                <a:gdLst>
                  <a:gd name="T0" fmla="*/ 64 w 64"/>
                  <a:gd name="T1" fmla="*/ 11 h 68"/>
                  <a:gd name="T2" fmla="*/ 37 w 64"/>
                  <a:gd name="T3" fmla="*/ 5 h 68"/>
                  <a:gd name="T4" fmla="*/ 11 w 64"/>
                  <a:gd name="T5" fmla="*/ 0 h 68"/>
                  <a:gd name="T6" fmla="*/ 0 w 64"/>
                  <a:gd name="T7" fmla="*/ 57 h 68"/>
                  <a:gd name="T8" fmla="*/ 26 w 64"/>
                  <a:gd name="T9" fmla="*/ 62 h 68"/>
                  <a:gd name="T10" fmla="*/ 53 w 64"/>
                  <a:gd name="T11" fmla="*/ 68 h 68"/>
                  <a:gd name="T12" fmla="*/ 64 w 64"/>
                  <a:gd name="T1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11"/>
                    </a:moveTo>
                    <a:lnTo>
                      <a:pt x="37" y="5"/>
                    </a:lnTo>
                    <a:lnTo>
                      <a:pt x="11" y="0"/>
                    </a:lnTo>
                    <a:lnTo>
                      <a:pt x="0" y="57"/>
                    </a:lnTo>
                    <a:lnTo>
                      <a:pt x="26" y="62"/>
                    </a:lnTo>
                    <a:lnTo>
                      <a:pt x="53" y="68"/>
                    </a:lnTo>
                    <a:lnTo>
                      <a:pt x="6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6" name="Freeform 2014"/>
              <p:cNvSpPr>
                <a:spLocks/>
              </p:cNvSpPr>
              <p:nvPr/>
            </p:nvSpPr>
            <p:spPr bwMode="auto">
              <a:xfrm>
                <a:off x="1455" y="1523"/>
                <a:ext cx="7" cy="8"/>
              </a:xfrm>
              <a:custGeom>
                <a:avLst/>
                <a:gdLst>
                  <a:gd name="T0" fmla="*/ 64 w 64"/>
                  <a:gd name="T1" fmla="*/ 11 h 68"/>
                  <a:gd name="T2" fmla="*/ 37 w 64"/>
                  <a:gd name="T3" fmla="*/ 5 h 68"/>
                  <a:gd name="T4" fmla="*/ 11 w 64"/>
                  <a:gd name="T5" fmla="*/ 0 h 68"/>
                  <a:gd name="T6" fmla="*/ 0 w 64"/>
                  <a:gd name="T7" fmla="*/ 57 h 68"/>
                  <a:gd name="T8" fmla="*/ 26 w 64"/>
                  <a:gd name="T9" fmla="*/ 62 h 68"/>
                  <a:gd name="T10" fmla="*/ 53 w 64"/>
                  <a:gd name="T11" fmla="*/ 68 h 68"/>
                  <a:gd name="T12" fmla="*/ 64 w 64"/>
                  <a:gd name="T1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11"/>
                    </a:moveTo>
                    <a:lnTo>
                      <a:pt x="37" y="5"/>
                    </a:lnTo>
                    <a:lnTo>
                      <a:pt x="11" y="0"/>
                    </a:lnTo>
                    <a:lnTo>
                      <a:pt x="0" y="57"/>
                    </a:lnTo>
                    <a:lnTo>
                      <a:pt x="26" y="62"/>
                    </a:lnTo>
                    <a:lnTo>
                      <a:pt x="53" y="68"/>
                    </a:lnTo>
                    <a:lnTo>
                      <a:pt x="64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7" name="Freeform 2015"/>
              <p:cNvSpPr>
                <a:spLocks/>
              </p:cNvSpPr>
              <p:nvPr/>
            </p:nvSpPr>
            <p:spPr bwMode="auto">
              <a:xfrm>
                <a:off x="1455" y="1529"/>
                <a:ext cx="3" cy="1"/>
              </a:xfrm>
              <a:custGeom>
                <a:avLst/>
                <a:gdLst>
                  <a:gd name="T0" fmla="*/ 26 w 26"/>
                  <a:gd name="T1" fmla="*/ 5 h 5"/>
                  <a:gd name="T2" fmla="*/ 0 w 26"/>
                  <a:gd name="T3" fmla="*/ 0 h 5"/>
                  <a:gd name="T4" fmla="*/ 0 w 26"/>
                  <a:gd name="T5" fmla="*/ 0 h 5"/>
                  <a:gd name="T6" fmla="*/ 26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8" name="Line 2016"/>
              <p:cNvSpPr>
                <a:spLocks noChangeShapeType="1"/>
              </p:cNvSpPr>
              <p:nvPr/>
            </p:nvSpPr>
            <p:spPr bwMode="auto">
              <a:xfrm>
                <a:off x="1455" y="15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89" name="Freeform 2017"/>
              <p:cNvSpPr>
                <a:spLocks/>
              </p:cNvSpPr>
              <p:nvPr/>
            </p:nvSpPr>
            <p:spPr bwMode="auto">
              <a:xfrm>
                <a:off x="1453" y="1529"/>
                <a:ext cx="8" cy="8"/>
              </a:xfrm>
              <a:custGeom>
                <a:avLst/>
                <a:gdLst>
                  <a:gd name="T0" fmla="*/ 64 w 64"/>
                  <a:gd name="T1" fmla="*/ 11 h 69"/>
                  <a:gd name="T2" fmla="*/ 37 w 64"/>
                  <a:gd name="T3" fmla="*/ 5 h 69"/>
                  <a:gd name="T4" fmla="*/ 11 w 64"/>
                  <a:gd name="T5" fmla="*/ 0 h 69"/>
                  <a:gd name="T6" fmla="*/ 0 w 64"/>
                  <a:gd name="T7" fmla="*/ 58 h 69"/>
                  <a:gd name="T8" fmla="*/ 26 w 64"/>
                  <a:gd name="T9" fmla="*/ 63 h 69"/>
                  <a:gd name="T10" fmla="*/ 53 w 64"/>
                  <a:gd name="T11" fmla="*/ 69 h 69"/>
                  <a:gd name="T12" fmla="*/ 64 w 64"/>
                  <a:gd name="T13" fmla="*/ 1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9">
                    <a:moveTo>
                      <a:pt x="64" y="11"/>
                    </a:moveTo>
                    <a:lnTo>
                      <a:pt x="37" y="5"/>
                    </a:lnTo>
                    <a:lnTo>
                      <a:pt x="11" y="0"/>
                    </a:lnTo>
                    <a:lnTo>
                      <a:pt x="0" y="58"/>
                    </a:lnTo>
                    <a:lnTo>
                      <a:pt x="26" y="63"/>
                    </a:lnTo>
                    <a:lnTo>
                      <a:pt x="53" y="69"/>
                    </a:lnTo>
                    <a:lnTo>
                      <a:pt x="6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0" name="Freeform 2018"/>
              <p:cNvSpPr>
                <a:spLocks/>
              </p:cNvSpPr>
              <p:nvPr/>
            </p:nvSpPr>
            <p:spPr bwMode="auto">
              <a:xfrm>
                <a:off x="1453" y="1529"/>
                <a:ext cx="8" cy="8"/>
              </a:xfrm>
              <a:custGeom>
                <a:avLst/>
                <a:gdLst>
                  <a:gd name="T0" fmla="*/ 64 w 64"/>
                  <a:gd name="T1" fmla="*/ 11 h 69"/>
                  <a:gd name="T2" fmla="*/ 37 w 64"/>
                  <a:gd name="T3" fmla="*/ 5 h 69"/>
                  <a:gd name="T4" fmla="*/ 11 w 64"/>
                  <a:gd name="T5" fmla="*/ 0 h 69"/>
                  <a:gd name="T6" fmla="*/ 0 w 64"/>
                  <a:gd name="T7" fmla="*/ 58 h 69"/>
                  <a:gd name="T8" fmla="*/ 26 w 64"/>
                  <a:gd name="T9" fmla="*/ 63 h 69"/>
                  <a:gd name="T10" fmla="*/ 53 w 64"/>
                  <a:gd name="T11" fmla="*/ 69 h 69"/>
                  <a:gd name="T12" fmla="*/ 64 w 64"/>
                  <a:gd name="T13" fmla="*/ 1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9">
                    <a:moveTo>
                      <a:pt x="64" y="11"/>
                    </a:moveTo>
                    <a:lnTo>
                      <a:pt x="37" y="5"/>
                    </a:lnTo>
                    <a:lnTo>
                      <a:pt x="11" y="0"/>
                    </a:lnTo>
                    <a:lnTo>
                      <a:pt x="0" y="58"/>
                    </a:lnTo>
                    <a:lnTo>
                      <a:pt x="26" y="63"/>
                    </a:lnTo>
                    <a:lnTo>
                      <a:pt x="53" y="69"/>
                    </a:lnTo>
                    <a:lnTo>
                      <a:pt x="64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1" name="Freeform 2019"/>
              <p:cNvSpPr>
                <a:spLocks/>
              </p:cNvSpPr>
              <p:nvPr/>
            </p:nvSpPr>
            <p:spPr bwMode="auto">
              <a:xfrm>
                <a:off x="1453" y="1536"/>
                <a:ext cx="3" cy="1"/>
              </a:xfrm>
              <a:custGeom>
                <a:avLst/>
                <a:gdLst>
                  <a:gd name="T0" fmla="*/ 26 w 26"/>
                  <a:gd name="T1" fmla="*/ 5 h 5"/>
                  <a:gd name="T2" fmla="*/ 0 w 26"/>
                  <a:gd name="T3" fmla="*/ 0 h 5"/>
                  <a:gd name="T4" fmla="*/ 0 w 26"/>
                  <a:gd name="T5" fmla="*/ 1 h 5"/>
                  <a:gd name="T6" fmla="*/ 26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2" name="Line 2020"/>
              <p:cNvSpPr>
                <a:spLocks noChangeShapeType="1"/>
              </p:cNvSpPr>
              <p:nvPr/>
            </p:nvSpPr>
            <p:spPr bwMode="auto">
              <a:xfrm>
                <a:off x="1453" y="1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3" name="Freeform 2021"/>
              <p:cNvSpPr>
                <a:spLocks/>
              </p:cNvSpPr>
              <p:nvPr/>
            </p:nvSpPr>
            <p:spPr bwMode="auto">
              <a:xfrm>
                <a:off x="1452" y="1536"/>
                <a:ext cx="7" cy="7"/>
              </a:xfrm>
              <a:custGeom>
                <a:avLst/>
                <a:gdLst>
                  <a:gd name="T0" fmla="*/ 63 w 63"/>
                  <a:gd name="T1" fmla="*/ 9 h 66"/>
                  <a:gd name="T2" fmla="*/ 36 w 63"/>
                  <a:gd name="T3" fmla="*/ 4 h 66"/>
                  <a:gd name="T4" fmla="*/ 10 w 63"/>
                  <a:gd name="T5" fmla="*/ 0 h 66"/>
                  <a:gd name="T6" fmla="*/ 0 w 63"/>
                  <a:gd name="T7" fmla="*/ 57 h 66"/>
                  <a:gd name="T8" fmla="*/ 26 w 63"/>
                  <a:gd name="T9" fmla="*/ 61 h 66"/>
                  <a:gd name="T10" fmla="*/ 53 w 63"/>
                  <a:gd name="T11" fmla="*/ 66 h 66"/>
                  <a:gd name="T12" fmla="*/ 63 w 63"/>
                  <a:gd name="T13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63" y="9"/>
                    </a:moveTo>
                    <a:lnTo>
                      <a:pt x="36" y="4"/>
                    </a:lnTo>
                    <a:lnTo>
                      <a:pt x="10" y="0"/>
                    </a:lnTo>
                    <a:lnTo>
                      <a:pt x="0" y="57"/>
                    </a:lnTo>
                    <a:lnTo>
                      <a:pt x="26" y="61"/>
                    </a:lnTo>
                    <a:lnTo>
                      <a:pt x="53" y="66"/>
                    </a:ln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4" name="Freeform 2022"/>
              <p:cNvSpPr>
                <a:spLocks/>
              </p:cNvSpPr>
              <p:nvPr/>
            </p:nvSpPr>
            <p:spPr bwMode="auto">
              <a:xfrm>
                <a:off x="1452" y="1536"/>
                <a:ext cx="7" cy="7"/>
              </a:xfrm>
              <a:custGeom>
                <a:avLst/>
                <a:gdLst>
                  <a:gd name="T0" fmla="*/ 63 w 63"/>
                  <a:gd name="T1" fmla="*/ 9 h 66"/>
                  <a:gd name="T2" fmla="*/ 36 w 63"/>
                  <a:gd name="T3" fmla="*/ 4 h 66"/>
                  <a:gd name="T4" fmla="*/ 10 w 63"/>
                  <a:gd name="T5" fmla="*/ 0 h 66"/>
                  <a:gd name="T6" fmla="*/ 0 w 63"/>
                  <a:gd name="T7" fmla="*/ 57 h 66"/>
                  <a:gd name="T8" fmla="*/ 26 w 63"/>
                  <a:gd name="T9" fmla="*/ 61 h 66"/>
                  <a:gd name="T10" fmla="*/ 53 w 63"/>
                  <a:gd name="T11" fmla="*/ 66 h 66"/>
                  <a:gd name="T12" fmla="*/ 63 w 63"/>
                  <a:gd name="T13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63" y="9"/>
                    </a:moveTo>
                    <a:lnTo>
                      <a:pt x="36" y="4"/>
                    </a:lnTo>
                    <a:lnTo>
                      <a:pt x="10" y="0"/>
                    </a:lnTo>
                    <a:lnTo>
                      <a:pt x="0" y="57"/>
                    </a:lnTo>
                    <a:lnTo>
                      <a:pt x="26" y="61"/>
                    </a:lnTo>
                    <a:lnTo>
                      <a:pt x="53" y="66"/>
                    </a:lnTo>
                    <a:lnTo>
                      <a:pt x="63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5" name="Freeform 2023"/>
              <p:cNvSpPr>
                <a:spLocks/>
              </p:cNvSpPr>
              <p:nvPr/>
            </p:nvSpPr>
            <p:spPr bwMode="auto">
              <a:xfrm>
                <a:off x="1452" y="1542"/>
                <a:ext cx="3" cy="1"/>
              </a:xfrm>
              <a:custGeom>
                <a:avLst/>
                <a:gdLst>
                  <a:gd name="T0" fmla="*/ 26 w 26"/>
                  <a:gd name="T1" fmla="*/ 4 h 4"/>
                  <a:gd name="T2" fmla="*/ 0 w 26"/>
                  <a:gd name="T3" fmla="*/ 0 h 4"/>
                  <a:gd name="T4" fmla="*/ 0 w 26"/>
                  <a:gd name="T5" fmla="*/ 0 h 4"/>
                  <a:gd name="T6" fmla="*/ 26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26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6" name="Line 2024"/>
              <p:cNvSpPr>
                <a:spLocks noChangeShapeType="1"/>
              </p:cNvSpPr>
              <p:nvPr/>
            </p:nvSpPr>
            <p:spPr bwMode="auto">
              <a:xfrm>
                <a:off x="1452" y="15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7" name="Freeform 2025"/>
              <p:cNvSpPr>
                <a:spLocks/>
              </p:cNvSpPr>
              <p:nvPr/>
            </p:nvSpPr>
            <p:spPr bwMode="auto">
              <a:xfrm>
                <a:off x="1451" y="1542"/>
                <a:ext cx="7" cy="8"/>
              </a:xfrm>
              <a:custGeom>
                <a:avLst/>
                <a:gdLst>
                  <a:gd name="T0" fmla="*/ 62 w 62"/>
                  <a:gd name="T1" fmla="*/ 9 h 67"/>
                  <a:gd name="T2" fmla="*/ 35 w 62"/>
                  <a:gd name="T3" fmla="*/ 4 h 67"/>
                  <a:gd name="T4" fmla="*/ 9 w 62"/>
                  <a:gd name="T5" fmla="*/ 0 h 67"/>
                  <a:gd name="T6" fmla="*/ 0 w 62"/>
                  <a:gd name="T7" fmla="*/ 58 h 67"/>
                  <a:gd name="T8" fmla="*/ 27 w 62"/>
                  <a:gd name="T9" fmla="*/ 62 h 67"/>
                  <a:gd name="T10" fmla="*/ 53 w 62"/>
                  <a:gd name="T11" fmla="*/ 67 h 67"/>
                  <a:gd name="T12" fmla="*/ 62 w 62"/>
                  <a:gd name="T13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62" y="9"/>
                    </a:moveTo>
                    <a:lnTo>
                      <a:pt x="35" y="4"/>
                    </a:lnTo>
                    <a:lnTo>
                      <a:pt x="9" y="0"/>
                    </a:lnTo>
                    <a:lnTo>
                      <a:pt x="0" y="58"/>
                    </a:lnTo>
                    <a:lnTo>
                      <a:pt x="27" y="62"/>
                    </a:lnTo>
                    <a:lnTo>
                      <a:pt x="53" y="67"/>
                    </a:lnTo>
                    <a:lnTo>
                      <a:pt x="6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8" name="Freeform 2026"/>
              <p:cNvSpPr>
                <a:spLocks/>
              </p:cNvSpPr>
              <p:nvPr/>
            </p:nvSpPr>
            <p:spPr bwMode="auto">
              <a:xfrm>
                <a:off x="1451" y="1542"/>
                <a:ext cx="7" cy="8"/>
              </a:xfrm>
              <a:custGeom>
                <a:avLst/>
                <a:gdLst>
                  <a:gd name="T0" fmla="*/ 62 w 62"/>
                  <a:gd name="T1" fmla="*/ 9 h 67"/>
                  <a:gd name="T2" fmla="*/ 35 w 62"/>
                  <a:gd name="T3" fmla="*/ 4 h 67"/>
                  <a:gd name="T4" fmla="*/ 9 w 62"/>
                  <a:gd name="T5" fmla="*/ 0 h 67"/>
                  <a:gd name="T6" fmla="*/ 0 w 62"/>
                  <a:gd name="T7" fmla="*/ 58 h 67"/>
                  <a:gd name="T8" fmla="*/ 27 w 62"/>
                  <a:gd name="T9" fmla="*/ 62 h 67"/>
                  <a:gd name="T10" fmla="*/ 53 w 62"/>
                  <a:gd name="T11" fmla="*/ 67 h 67"/>
                  <a:gd name="T12" fmla="*/ 62 w 62"/>
                  <a:gd name="T13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62" y="9"/>
                    </a:moveTo>
                    <a:lnTo>
                      <a:pt x="35" y="4"/>
                    </a:lnTo>
                    <a:lnTo>
                      <a:pt x="9" y="0"/>
                    </a:lnTo>
                    <a:lnTo>
                      <a:pt x="0" y="58"/>
                    </a:lnTo>
                    <a:lnTo>
                      <a:pt x="27" y="62"/>
                    </a:lnTo>
                    <a:lnTo>
                      <a:pt x="53" y="67"/>
                    </a:lnTo>
                    <a:lnTo>
                      <a:pt x="62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99" name="Freeform 2027"/>
              <p:cNvSpPr>
                <a:spLocks/>
              </p:cNvSpPr>
              <p:nvPr/>
            </p:nvSpPr>
            <p:spPr bwMode="auto">
              <a:xfrm>
                <a:off x="1451" y="1549"/>
                <a:ext cx="3" cy="1"/>
              </a:xfrm>
              <a:custGeom>
                <a:avLst/>
                <a:gdLst>
                  <a:gd name="T0" fmla="*/ 27 w 27"/>
                  <a:gd name="T1" fmla="*/ 4 h 4"/>
                  <a:gd name="T2" fmla="*/ 0 w 27"/>
                  <a:gd name="T3" fmla="*/ 0 h 4"/>
                  <a:gd name="T4" fmla="*/ 0 w 27"/>
                  <a:gd name="T5" fmla="*/ 1 h 4"/>
                  <a:gd name="T6" fmla="*/ 27 w 2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">
                    <a:moveTo>
                      <a:pt x="27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00" name="Line 2028"/>
              <p:cNvSpPr>
                <a:spLocks noChangeShapeType="1"/>
              </p:cNvSpPr>
              <p:nvPr/>
            </p:nvSpPr>
            <p:spPr bwMode="auto">
              <a:xfrm>
                <a:off x="1451" y="15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01" name="Freeform 2029"/>
            <p:cNvSpPr>
              <a:spLocks/>
            </p:cNvSpPr>
            <p:nvPr/>
          </p:nvSpPr>
          <p:spPr bwMode="auto">
            <a:xfrm>
              <a:off x="1451" y="1549"/>
              <a:ext cx="6" cy="7"/>
            </a:xfrm>
            <a:custGeom>
              <a:avLst/>
              <a:gdLst>
                <a:gd name="T0" fmla="*/ 60 w 60"/>
                <a:gd name="T1" fmla="*/ 7 h 64"/>
                <a:gd name="T2" fmla="*/ 34 w 60"/>
                <a:gd name="T3" fmla="*/ 3 h 64"/>
                <a:gd name="T4" fmla="*/ 7 w 60"/>
                <a:gd name="T5" fmla="*/ 0 h 64"/>
                <a:gd name="T6" fmla="*/ 0 w 60"/>
                <a:gd name="T7" fmla="*/ 57 h 64"/>
                <a:gd name="T8" fmla="*/ 26 w 60"/>
                <a:gd name="T9" fmla="*/ 60 h 64"/>
                <a:gd name="T10" fmla="*/ 52 w 60"/>
                <a:gd name="T11" fmla="*/ 64 h 64"/>
                <a:gd name="T12" fmla="*/ 60 w 60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4">
                  <a:moveTo>
                    <a:pt x="60" y="7"/>
                  </a:moveTo>
                  <a:lnTo>
                    <a:pt x="34" y="3"/>
                  </a:lnTo>
                  <a:lnTo>
                    <a:pt x="7" y="0"/>
                  </a:lnTo>
                  <a:lnTo>
                    <a:pt x="0" y="57"/>
                  </a:lnTo>
                  <a:lnTo>
                    <a:pt x="26" y="60"/>
                  </a:lnTo>
                  <a:lnTo>
                    <a:pt x="52" y="64"/>
                  </a:lnTo>
                  <a:lnTo>
                    <a:pt x="6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2" name="Freeform 2030"/>
            <p:cNvSpPr>
              <a:spLocks/>
            </p:cNvSpPr>
            <p:nvPr/>
          </p:nvSpPr>
          <p:spPr bwMode="auto">
            <a:xfrm>
              <a:off x="1451" y="1549"/>
              <a:ext cx="6" cy="7"/>
            </a:xfrm>
            <a:custGeom>
              <a:avLst/>
              <a:gdLst>
                <a:gd name="T0" fmla="*/ 60 w 60"/>
                <a:gd name="T1" fmla="*/ 7 h 64"/>
                <a:gd name="T2" fmla="*/ 34 w 60"/>
                <a:gd name="T3" fmla="*/ 3 h 64"/>
                <a:gd name="T4" fmla="*/ 7 w 60"/>
                <a:gd name="T5" fmla="*/ 0 h 64"/>
                <a:gd name="T6" fmla="*/ 0 w 60"/>
                <a:gd name="T7" fmla="*/ 57 h 64"/>
                <a:gd name="T8" fmla="*/ 26 w 60"/>
                <a:gd name="T9" fmla="*/ 60 h 64"/>
                <a:gd name="T10" fmla="*/ 52 w 60"/>
                <a:gd name="T11" fmla="*/ 64 h 64"/>
                <a:gd name="T12" fmla="*/ 60 w 60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4">
                  <a:moveTo>
                    <a:pt x="60" y="7"/>
                  </a:moveTo>
                  <a:lnTo>
                    <a:pt x="34" y="3"/>
                  </a:lnTo>
                  <a:lnTo>
                    <a:pt x="7" y="0"/>
                  </a:lnTo>
                  <a:lnTo>
                    <a:pt x="0" y="57"/>
                  </a:lnTo>
                  <a:lnTo>
                    <a:pt x="26" y="60"/>
                  </a:lnTo>
                  <a:lnTo>
                    <a:pt x="52" y="64"/>
                  </a:lnTo>
                  <a:lnTo>
                    <a:pt x="60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3" name="Freeform 2031"/>
            <p:cNvSpPr>
              <a:spLocks/>
            </p:cNvSpPr>
            <p:nvPr/>
          </p:nvSpPr>
          <p:spPr bwMode="auto">
            <a:xfrm>
              <a:off x="1451" y="1555"/>
              <a:ext cx="2" cy="1"/>
            </a:xfrm>
            <a:custGeom>
              <a:avLst/>
              <a:gdLst>
                <a:gd name="T0" fmla="*/ 26 w 26"/>
                <a:gd name="T1" fmla="*/ 3 h 3"/>
                <a:gd name="T2" fmla="*/ 0 w 26"/>
                <a:gd name="T3" fmla="*/ 0 h 3"/>
                <a:gd name="T4" fmla="*/ 0 w 26"/>
                <a:gd name="T5" fmla="*/ 0 h 3"/>
                <a:gd name="T6" fmla="*/ 26 w 2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4" name="Line 2032"/>
            <p:cNvSpPr>
              <a:spLocks noChangeShapeType="1"/>
            </p:cNvSpPr>
            <p:nvPr/>
          </p:nvSpPr>
          <p:spPr bwMode="auto">
            <a:xfrm>
              <a:off x="1451" y="155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5" name="Freeform 2033"/>
            <p:cNvSpPr>
              <a:spLocks/>
            </p:cNvSpPr>
            <p:nvPr/>
          </p:nvSpPr>
          <p:spPr bwMode="auto">
            <a:xfrm>
              <a:off x="1450" y="1555"/>
              <a:ext cx="6" cy="7"/>
            </a:xfrm>
            <a:custGeom>
              <a:avLst/>
              <a:gdLst>
                <a:gd name="T0" fmla="*/ 59 w 59"/>
                <a:gd name="T1" fmla="*/ 7 h 65"/>
                <a:gd name="T2" fmla="*/ 33 w 59"/>
                <a:gd name="T3" fmla="*/ 3 h 65"/>
                <a:gd name="T4" fmla="*/ 7 w 59"/>
                <a:gd name="T5" fmla="*/ 0 h 65"/>
                <a:gd name="T6" fmla="*/ 0 w 59"/>
                <a:gd name="T7" fmla="*/ 58 h 65"/>
                <a:gd name="T8" fmla="*/ 26 w 59"/>
                <a:gd name="T9" fmla="*/ 61 h 65"/>
                <a:gd name="T10" fmla="*/ 53 w 59"/>
                <a:gd name="T11" fmla="*/ 65 h 65"/>
                <a:gd name="T12" fmla="*/ 59 w 59"/>
                <a:gd name="T13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5">
                  <a:moveTo>
                    <a:pt x="59" y="7"/>
                  </a:moveTo>
                  <a:lnTo>
                    <a:pt x="33" y="3"/>
                  </a:lnTo>
                  <a:lnTo>
                    <a:pt x="7" y="0"/>
                  </a:lnTo>
                  <a:lnTo>
                    <a:pt x="0" y="58"/>
                  </a:lnTo>
                  <a:lnTo>
                    <a:pt x="26" y="61"/>
                  </a:lnTo>
                  <a:lnTo>
                    <a:pt x="53" y="65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6" name="Freeform 2034"/>
            <p:cNvSpPr>
              <a:spLocks/>
            </p:cNvSpPr>
            <p:nvPr/>
          </p:nvSpPr>
          <p:spPr bwMode="auto">
            <a:xfrm>
              <a:off x="1450" y="1555"/>
              <a:ext cx="6" cy="7"/>
            </a:xfrm>
            <a:custGeom>
              <a:avLst/>
              <a:gdLst>
                <a:gd name="T0" fmla="*/ 59 w 59"/>
                <a:gd name="T1" fmla="*/ 7 h 65"/>
                <a:gd name="T2" fmla="*/ 33 w 59"/>
                <a:gd name="T3" fmla="*/ 3 h 65"/>
                <a:gd name="T4" fmla="*/ 7 w 59"/>
                <a:gd name="T5" fmla="*/ 0 h 65"/>
                <a:gd name="T6" fmla="*/ 0 w 59"/>
                <a:gd name="T7" fmla="*/ 58 h 65"/>
                <a:gd name="T8" fmla="*/ 26 w 59"/>
                <a:gd name="T9" fmla="*/ 61 h 65"/>
                <a:gd name="T10" fmla="*/ 53 w 59"/>
                <a:gd name="T11" fmla="*/ 65 h 65"/>
                <a:gd name="T12" fmla="*/ 59 w 59"/>
                <a:gd name="T13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5">
                  <a:moveTo>
                    <a:pt x="59" y="7"/>
                  </a:moveTo>
                  <a:lnTo>
                    <a:pt x="33" y="3"/>
                  </a:lnTo>
                  <a:lnTo>
                    <a:pt x="7" y="0"/>
                  </a:lnTo>
                  <a:lnTo>
                    <a:pt x="0" y="58"/>
                  </a:lnTo>
                  <a:lnTo>
                    <a:pt x="26" y="61"/>
                  </a:lnTo>
                  <a:lnTo>
                    <a:pt x="53" y="65"/>
                  </a:lnTo>
                  <a:lnTo>
                    <a:pt x="59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7" name="Freeform 2035"/>
            <p:cNvSpPr>
              <a:spLocks/>
            </p:cNvSpPr>
            <p:nvPr/>
          </p:nvSpPr>
          <p:spPr bwMode="auto">
            <a:xfrm>
              <a:off x="1450" y="1562"/>
              <a:ext cx="3" cy="1"/>
            </a:xfrm>
            <a:custGeom>
              <a:avLst/>
              <a:gdLst>
                <a:gd name="T0" fmla="*/ 26 w 26"/>
                <a:gd name="T1" fmla="*/ 3 h 3"/>
                <a:gd name="T2" fmla="*/ 0 w 26"/>
                <a:gd name="T3" fmla="*/ 0 h 3"/>
                <a:gd name="T4" fmla="*/ 0 w 26"/>
                <a:gd name="T5" fmla="*/ 0 h 3"/>
                <a:gd name="T6" fmla="*/ 26 w 2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8" name="Line 2036"/>
            <p:cNvSpPr>
              <a:spLocks noChangeShapeType="1"/>
            </p:cNvSpPr>
            <p:nvPr/>
          </p:nvSpPr>
          <p:spPr bwMode="auto">
            <a:xfrm>
              <a:off x="1450" y="15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09" name="Freeform 2037"/>
            <p:cNvSpPr>
              <a:spLocks/>
            </p:cNvSpPr>
            <p:nvPr/>
          </p:nvSpPr>
          <p:spPr bwMode="auto">
            <a:xfrm>
              <a:off x="1449" y="1562"/>
              <a:ext cx="7" cy="7"/>
            </a:xfrm>
            <a:custGeom>
              <a:avLst/>
              <a:gdLst>
                <a:gd name="T0" fmla="*/ 59 w 59"/>
                <a:gd name="T1" fmla="*/ 7 h 65"/>
                <a:gd name="T2" fmla="*/ 32 w 59"/>
                <a:gd name="T3" fmla="*/ 3 h 65"/>
                <a:gd name="T4" fmla="*/ 6 w 59"/>
                <a:gd name="T5" fmla="*/ 0 h 65"/>
                <a:gd name="T6" fmla="*/ 0 w 59"/>
                <a:gd name="T7" fmla="*/ 58 h 65"/>
                <a:gd name="T8" fmla="*/ 26 w 59"/>
                <a:gd name="T9" fmla="*/ 62 h 65"/>
                <a:gd name="T10" fmla="*/ 52 w 59"/>
                <a:gd name="T11" fmla="*/ 65 h 65"/>
                <a:gd name="T12" fmla="*/ 59 w 59"/>
                <a:gd name="T13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5">
                  <a:moveTo>
                    <a:pt x="59" y="7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58"/>
                  </a:lnTo>
                  <a:lnTo>
                    <a:pt x="26" y="62"/>
                  </a:lnTo>
                  <a:lnTo>
                    <a:pt x="52" y="65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0" name="Freeform 2038"/>
            <p:cNvSpPr>
              <a:spLocks/>
            </p:cNvSpPr>
            <p:nvPr/>
          </p:nvSpPr>
          <p:spPr bwMode="auto">
            <a:xfrm>
              <a:off x="1449" y="1562"/>
              <a:ext cx="7" cy="7"/>
            </a:xfrm>
            <a:custGeom>
              <a:avLst/>
              <a:gdLst>
                <a:gd name="T0" fmla="*/ 59 w 59"/>
                <a:gd name="T1" fmla="*/ 7 h 65"/>
                <a:gd name="T2" fmla="*/ 32 w 59"/>
                <a:gd name="T3" fmla="*/ 3 h 65"/>
                <a:gd name="T4" fmla="*/ 6 w 59"/>
                <a:gd name="T5" fmla="*/ 0 h 65"/>
                <a:gd name="T6" fmla="*/ 0 w 59"/>
                <a:gd name="T7" fmla="*/ 58 h 65"/>
                <a:gd name="T8" fmla="*/ 26 w 59"/>
                <a:gd name="T9" fmla="*/ 62 h 65"/>
                <a:gd name="T10" fmla="*/ 52 w 59"/>
                <a:gd name="T11" fmla="*/ 65 h 65"/>
                <a:gd name="T12" fmla="*/ 59 w 59"/>
                <a:gd name="T13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5">
                  <a:moveTo>
                    <a:pt x="59" y="7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58"/>
                  </a:lnTo>
                  <a:lnTo>
                    <a:pt x="26" y="62"/>
                  </a:lnTo>
                  <a:lnTo>
                    <a:pt x="52" y="65"/>
                  </a:lnTo>
                  <a:lnTo>
                    <a:pt x="59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1" name="Freeform 2039"/>
            <p:cNvSpPr>
              <a:spLocks/>
            </p:cNvSpPr>
            <p:nvPr/>
          </p:nvSpPr>
          <p:spPr bwMode="auto">
            <a:xfrm>
              <a:off x="1449" y="1568"/>
              <a:ext cx="3" cy="1"/>
            </a:xfrm>
            <a:custGeom>
              <a:avLst/>
              <a:gdLst>
                <a:gd name="T0" fmla="*/ 26 w 26"/>
                <a:gd name="T1" fmla="*/ 4 h 4"/>
                <a:gd name="T2" fmla="*/ 0 w 26"/>
                <a:gd name="T3" fmla="*/ 0 h 4"/>
                <a:gd name="T4" fmla="*/ 0 w 26"/>
                <a:gd name="T5" fmla="*/ 1 h 4"/>
                <a:gd name="T6" fmla="*/ 26 w 2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2" name="Line 2040"/>
            <p:cNvSpPr>
              <a:spLocks noChangeShapeType="1"/>
            </p:cNvSpPr>
            <p:nvPr/>
          </p:nvSpPr>
          <p:spPr bwMode="auto">
            <a:xfrm>
              <a:off x="1449" y="156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3" name="Freeform 2041"/>
            <p:cNvSpPr>
              <a:spLocks/>
            </p:cNvSpPr>
            <p:nvPr/>
          </p:nvSpPr>
          <p:spPr bwMode="auto">
            <a:xfrm>
              <a:off x="1448" y="1568"/>
              <a:ext cx="7" cy="7"/>
            </a:xfrm>
            <a:custGeom>
              <a:avLst/>
              <a:gdLst>
                <a:gd name="T0" fmla="*/ 58 w 58"/>
                <a:gd name="T1" fmla="*/ 5 h 63"/>
                <a:gd name="T2" fmla="*/ 32 w 58"/>
                <a:gd name="T3" fmla="*/ 3 h 63"/>
                <a:gd name="T4" fmla="*/ 6 w 58"/>
                <a:gd name="T5" fmla="*/ 0 h 63"/>
                <a:gd name="T6" fmla="*/ 0 w 58"/>
                <a:gd name="T7" fmla="*/ 58 h 63"/>
                <a:gd name="T8" fmla="*/ 26 w 58"/>
                <a:gd name="T9" fmla="*/ 61 h 63"/>
                <a:gd name="T10" fmla="*/ 53 w 58"/>
                <a:gd name="T11" fmla="*/ 63 h 63"/>
                <a:gd name="T12" fmla="*/ 58 w 58"/>
                <a:gd name="T13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63">
                  <a:moveTo>
                    <a:pt x="58" y="5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58"/>
                  </a:lnTo>
                  <a:lnTo>
                    <a:pt x="26" y="61"/>
                  </a:lnTo>
                  <a:lnTo>
                    <a:pt x="53" y="63"/>
                  </a:lnTo>
                  <a:lnTo>
                    <a:pt x="5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4" name="Freeform 2042"/>
            <p:cNvSpPr>
              <a:spLocks/>
            </p:cNvSpPr>
            <p:nvPr/>
          </p:nvSpPr>
          <p:spPr bwMode="auto">
            <a:xfrm>
              <a:off x="1448" y="1568"/>
              <a:ext cx="7" cy="7"/>
            </a:xfrm>
            <a:custGeom>
              <a:avLst/>
              <a:gdLst>
                <a:gd name="T0" fmla="*/ 58 w 58"/>
                <a:gd name="T1" fmla="*/ 5 h 63"/>
                <a:gd name="T2" fmla="*/ 32 w 58"/>
                <a:gd name="T3" fmla="*/ 3 h 63"/>
                <a:gd name="T4" fmla="*/ 6 w 58"/>
                <a:gd name="T5" fmla="*/ 0 h 63"/>
                <a:gd name="T6" fmla="*/ 0 w 58"/>
                <a:gd name="T7" fmla="*/ 58 h 63"/>
                <a:gd name="T8" fmla="*/ 26 w 58"/>
                <a:gd name="T9" fmla="*/ 61 h 63"/>
                <a:gd name="T10" fmla="*/ 53 w 58"/>
                <a:gd name="T11" fmla="*/ 63 h 63"/>
                <a:gd name="T12" fmla="*/ 58 w 58"/>
                <a:gd name="T13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63">
                  <a:moveTo>
                    <a:pt x="58" y="5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58"/>
                  </a:lnTo>
                  <a:lnTo>
                    <a:pt x="26" y="61"/>
                  </a:lnTo>
                  <a:lnTo>
                    <a:pt x="53" y="63"/>
                  </a:lnTo>
                  <a:lnTo>
                    <a:pt x="58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5" name="Freeform 2043"/>
            <p:cNvSpPr>
              <a:spLocks/>
            </p:cNvSpPr>
            <p:nvPr/>
          </p:nvSpPr>
          <p:spPr bwMode="auto">
            <a:xfrm>
              <a:off x="1448" y="1575"/>
              <a:ext cx="6" cy="7"/>
            </a:xfrm>
            <a:custGeom>
              <a:avLst/>
              <a:gdLst>
                <a:gd name="T0" fmla="*/ 58 w 58"/>
                <a:gd name="T1" fmla="*/ 5 h 63"/>
                <a:gd name="T2" fmla="*/ 31 w 58"/>
                <a:gd name="T3" fmla="*/ 3 h 63"/>
                <a:gd name="T4" fmla="*/ 5 w 58"/>
                <a:gd name="T5" fmla="*/ 0 h 63"/>
                <a:gd name="T6" fmla="*/ 0 w 58"/>
                <a:gd name="T7" fmla="*/ 59 h 63"/>
                <a:gd name="T8" fmla="*/ 26 w 58"/>
                <a:gd name="T9" fmla="*/ 61 h 63"/>
                <a:gd name="T10" fmla="*/ 52 w 58"/>
                <a:gd name="T11" fmla="*/ 63 h 63"/>
                <a:gd name="T12" fmla="*/ 58 w 58"/>
                <a:gd name="T13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63">
                  <a:moveTo>
                    <a:pt x="58" y="5"/>
                  </a:moveTo>
                  <a:lnTo>
                    <a:pt x="31" y="3"/>
                  </a:lnTo>
                  <a:lnTo>
                    <a:pt x="5" y="0"/>
                  </a:lnTo>
                  <a:lnTo>
                    <a:pt x="0" y="59"/>
                  </a:lnTo>
                  <a:lnTo>
                    <a:pt x="26" y="61"/>
                  </a:lnTo>
                  <a:lnTo>
                    <a:pt x="52" y="63"/>
                  </a:lnTo>
                  <a:lnTo>
                    <a:pt x="5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6" name="Freeform 2044"/>
            <p:cNvSpPr>
              <a:spLocks/>
            </p:cNvSpPr>
            <p:nvPr/>
          </p:nvSpPr>
          <p:spPr bwMode="auto">
            <a:xfrm>
              <a:off x="1448" y="1575"/>
              <a:ext cx="6" cy="7"/>
            </a:xfrm>
            <a:custGeom>
              <a:avLst/>
              <a:gdLst>
                <a:gd name="T0" fmla="*/ 58 w 58"/>
                <a:gd name="T1" fmla="*/ 5 h 63"/>
                <a:gd name="T2" fmla="*/ 31 w 58"/>
                <a:gd name="T3" fmla="*/ 3 h 63"/>
                <a:gd name="T4" fmla="*/ 5 w 58"/>
                <a:gd name="T5" fmla="*/ 0 h 63"/>
                <a:gd name="T6" fmla="*/ 0 w 58"/>
                <a:gd name="T7" fmla="*/ 59 h 63"/>
                <a:gd name="T8" fmla="*/ 26 w 58"/>
                <a:gd name="T9" fmla="*/ 61 h 63"/>
                <a:gd name="T10" fmla="*/ 52 w 58"/>
                <a:gd name="T11" fmla="*/ 63 h 63"/>
                <a:gd name="T12" fmla="*/ 58 w 58"/>
                <a:gd name="T13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63">
                  <a:moveTo>
                    <a:pt x="58" y="5"/>
                  </a:moveTo>
                  <a:lnTo>
                    <a:pt x="31" y="3"/>
                  </a:lnTo>
                  <a:lnTo>
                    <a:pt x="5" y="0"/>
                  </a:lnTo>
                  <a:lnTo>
                    <a:pt x="0" y="59"/>
                  </a:lnTo>
                  <a:lnTo>
                    <a:pt x="26" y="61"/>
                  </a:lnTo>
                  <a:lnTo>
                    <a:pt x="52" y="63"/>
                  </a:lnTo>
                  <a:lnTo>
                    <a:pt x="58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7" name="Freeform 2045"/>
            <p:cNvSpPr>
              <a:spLocks/>
            </p:cNvSpPr>
            <p:nvPr/>
          </p:nvSpPr>
          <p:spPr bwMode="auto">
            <a:xfrm>
              <a:off x="1448" y="1581"/>
              <a:ext cx="3" cy="1"/>
            </a:xfrm>
            <a:custGeom>
              <a:avLst/>
              <a:gdLst>
                <a:gd name="T0" fmla="*/ 26 w 26"/>
                <a:gd name="T1" fmla="*/ 2 h 2"/>
                <a:gd name="T2" fmla="*/ 0 w 26"/>
                <a:gd name="T3" fmla="*/ 0 h 2"/>
                <a:gd name="T4" fmla="*/ 0 w 26"/>
                <a:gd name="T5" fmla="*/ 1 h 2"/>
                <a:gd name="T6" fmla="*/ 26 w 2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8" name="Line 2046"/>
            <p:cNvSpPr>
              <a:spLocks noChangeShapeType="1"/>
            </p:cNvSpPr>
            <p:nvPr/>
          </p:nvSpPr>
          <p:spPr bwMode="auto">
            <a:xfrm>
              <a:off x="1448" y="158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19" name="Freeform 2047"/>
            <p:cNvSpPr>
              <a:spLocks/>
            </p:cNvSpPr>
            <p:nvPr/>
          </p:nvSpPr>
          <p:spPr bwMode="auto">
            <a:xfrm>
              <a:off x="1447" y="1581"/>
              <a:ext cx="7" cy="7"/>
            </a:xfrm>
            <a:custGeom>
              <a:avLst/>
              <a:gdLst>
                <a:gd name="T0" fmla="*/ 56 w 56"/>
                <a:gd name="T1" fmla="*/ 2 h 60"/>
                <a:gd name="T2" fmla="*/ 30 w 56"/>
                <a:gd name="T3" fmla="*/ 1 h 60"/>
                <a:gd name="T4" fmla="*/ 4 w 56"/>
                <a:gd name="T5" fmla="*/ 0 h 60"/>
                <a:gd name="T6" fmla="*/ 0 w 56"/>
                <a:gd name="T7" fmla="*/ 58 h 60"/>
                <a:gd name="T8" fmla="*/ 27 w 56"/>
                <a:gd name="T9" fmla="*/ 59 h 60"/>
                <a:gd name="T10" fmla="*/ 53 w 56"/>
                <a:gd name="T11" fmla="*/ 60 h 60"/>
                <a:gd name="T12" fmla="*/ 56 w 56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0">
                  <a:moveTo>
                    <a:pt x="56" y="2"/>
                  </a:moveTo>
                  <a:lnTo>
                    <a:pt x="30" y="1"/>
                  </a:lnTo>
                  <a:lnTo>
                    <a:pt x="4" y="0"/>
                  </a:lnTo>
                  <a:lnTo>
                    <a:pt x="0" y="58"/>
                  </a:lnTo>
                  <a:lnTo>
                    <a:pt x="27" y="59"/>
                  </a:lnTo>
                  <a:lnTo>
                    <a:pt x="53" y="60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0" name="Freeform 2048"/>
            <p:cNvSpPr>
              <a:spLocks/>
            </p:cNvSpPr>
            <p:nvPr/>
          </p:nvSpPr>
          <p:spPr bwMode="auto">
            <a:xfrm>
              <a:off x="1447" y="1581"/>
              <a:ext cx="7" cy="7"/>
            </a:xfrm>
            <a:custGeom>
              <a:avLst/>
              <a:gdLst>
                <a:gd name="T0" fmla="*/ 56 w 56"/>
                <a:gd name="T1" fmla="*/ 2 h 60"/>
                <a:gd name="T2" fmla="*/ 30 w 56"/>
                <a:gd name="T3" fmla="*/ 1 h 60"/>
                <a:gd name="T4" fmla="*/ 4 w 56"/>
                <a:gd name="T5" fmla="*/ 0 h 60"/>
                <a:gd name="T6" fmla="*/ 0 w 56"/>
                <a:gd name="T7" fmla="*/ 58 h 60"/>
                <a:gd name="T8" fmla="*/ 27 w 56"/>
                <a:gd name="T9" fmla="*/ 59 h 60"/>
                <a:gd name="T10" fmla="*/ 53 w 56"/>
                <a:gd name="T11" fmla="*/ 60 h 60"/>
                <a:gd name="T12" fmla="*/ 56 w 56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0">
                  <a:moveTo>
                    <a:pt x="56" y="2"/>
                  </a:moveTo>
                  <a:lnTo>
                    <a:pt x="30" y="1"/>
                  </a:lnTo>
                  <a:lnTo>
                    <a:pt x="4" y="0"/>
                  </a:lnTo>
                  <a:lnTo>
                    <a:pt x="0" y="58"/>
                  </a:lnTo>
                  <a:lnTo>
                    <a:pt x="27" y="59"/>
                  </a:lnTo>
                  <a:lnTo>
                    <a:pt x="53" y="60"/>
                  </a:lnTo>
                  <a:lnTo>
                    <a:pt x="56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1" name="Freeform 2049"/>
            <p:cNvSpPr>
              <a:spLocks/>
            </p:cNvSpPr>
            <p:nvPr/>
          </p:nvSpPr>
          <p:spPr bwMode="auto">
            <a:xfrm>
              <a:off x="1447" y="1588"/>
              <a:ext cx="3" cy="1"/>
            </a:xfrm>
            <a:custGeom>
              <a:avLst/>
              <a:gdLst>
                <a:gd name="T0" fmla="*/ 27 w 27"/>
                <a:gd name="T1" fmla="*/ 1 h 1"/>
                <a:gd name="T2" fmla="*/ 0 w 27"/>
                <a:gd name="T3" fmla="*/ 0 h 1"/>
                <a:gd name="T4" fmla="*/ 0 w 27"/>
                <a:gd name="T5" fmla="*/ 0 h 1"/>
                <a:gd name="T6" fmla="*/ 27 w 2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">
                  <a:moveTo>
                    <a:pt x="27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2" name="Line 2050"/>
            <p:cNvSpPr>
              <a:spLocks noChangeShapeType="1"/>
            </p:cNvSpPr>
            <p:nvPr/>
          </p:nvSpPr>
          <p:spPr bwMode="auto">
            <a:xfrm>
              <a:off x="1447" y="158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3" name="Freeform 2051"/>
            <p:cNvSpPr>
              <a:spLocks/>
            </p:cNvSpPr>
            <p:nvPr/>
          </p:nvSpPr>
          <p:spPr bwMode="auto">
            <a:xfrm>
              <a:off x="1447" y="1588"/>
              <a:ext cx="6" cy="6"/>
            </a:xfrm>
            <a:custGeom>
              <a:avLst/>
              <a:gdLst>
                <a:gd name="T0" fmla="*/ 56 w 56"/>
                <a:gd name="T1" fmla="*/ 2 h 60"/>
                <a:gd name="T2" fmla="*/ 30 w 56"/>
                <a:gd name="T3" fmla="*/ 1 h 60"/>
                <a:gd name="T4" fmla="*/ 3 w 56"/>
                <a:gd name="T5" fmla="*/ 0 h 60"/>
                <a:gd name="T6" fmla="*/ 0 w 56"/>
                <a:gd name="T7" fmla="*/ 58 h 60"/>
                <a:gd name="T8" fmla="*/ 26 w 56"/>
                <a:gd name="T9" fmla="*/ 59 h 60"/>
                <a:gd name="T10" fmla="*/ 53 w 56"/>
                <a:gd name="T11" fmla="*/ 60 h 60"/>
                <a:gd name="T12" fmla="*/ 56 w 56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0">
                  <a:moveTo>
                    <a:pt x="56" y="2"/>
                  </a:moveTo>
                  <a:lnTo>
                    <a:pt x="30" y="1"/>
                  </a:lnTo>
                  <a:lnTo>
                    <a:pt x="3" y="0"/>
                  </a:lnTo>
                  <a:lnTo>
                    <a:pt x="0" y="58"/>
                  </a:lnTo>
                  <a:lnTo>
                    <a:pt x="26" y="59"/>
                  </a:lnTo>
                  <a:lnTo>
                    <a:pt x="53" y="60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4" name="Freeform 2052"/>
            <p:cNvSpPr>
              <a:spLocks/>
            </p:cNvSpPr>
            <p:nvPr/>
          </p:nvSpPr>
          <p:spPr bwMode="auto">
            <a:xfrm>
              <a:off x="1447" y="1588"/>
              <a:ext cx="6" cy="6"/>
            </a:xfrm>
            <a:custGeom>
              <a:avLst/>
              <a:gdLst>
                <a:gd name="T0" fmla="*/ 56 w 56"/>
                <a:gd name="T1" fmla="*/ 2 h 60"/>
                <a:gd name="T2" fmla="*/ 30 w 56"/>
                <a:gd name="T3" fmla="*/ 1 h 60"/>
                <a:gd name="T4" fmla="*/ 3 w 56"/>
                <a:gd name="T5" fmla="*/ 0 h 60"/>
                <a:gd name="T6" fmla="*/ 0 w 56"/>
                <a:gd name="T7" fmla="*/ 58 h 60"/>
                <a:gd name="T8" fmla="*/ 26 w 56"/>
                <a:gd name="T9" fmla="*/ 59 h 60"/>
                <a:gd name="T10" fmla="*/ 53 w 56"/>
                <a:gd name="T11" fmla="*/ 60 h 60"/>
                <a:gd name="T12" fmla="*/ 56 w 56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0">
                  <a:moveTo>
                    <a:pt x="56" y="2"/>
                  </a:moveTo>
                  <a:lnTo>
                    <a:pt x="30" y="1"/>
                  </a:lnTo>
                  <a:lnTo>
                    <a:pt x="3" y="0"/>
                  </a:lnTo>
                  <a:lnTo>
                    <a:pt x="0" y="58"/>
                  </a:lnTo>
                  <a:lnTo>
                    <a:pt x="26" y="59"/>
                  </a:lnTo>
                  <a:lnTo>
                    <a:pt x="53" y="60"/>
                  </a:lnTo>
                  <a:lnTo>
                    <a:pt x="56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5" name="Freeform 2053"/>
            <p:cNvSpPr>
              <a:spLocks/>
            </p:cNvSpPr>
            <p:nvPr/>
          </p:nvSpPr>
          <p:spPr bwMode="auto">
            <a:xfrm>
              <a:off x="1447" y="1594"/>
              <a:ext cx="3" cy="1"/>
            </a:xfrm>
            <a:custGeom>
              <a:avLst/>
              <a:gdLst>
                <a:gd name="T0" fmla="*/ 26 w 26"/>
                <a:gd name="T1" fmla="*/ 1 h 1"/>
                <a:gd name="T2" fmla="*/ 0 w 26"/>
                <a:gd name="T3" fmla="*/ 0 h 1"/>
                <a:gd name="T4" fmla="*/ 0 w 26"/>
                <a:gd name="T5" fmla="*/ 0 h 1"/>
                <a:gd name="T6" fmla="*/ 26 w 2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6" name="Line 2054"/>
            <p:cNvSpPr>
              <a:spLocks noChangeShapeType="1"/>
            </p:cNvSpPr>
            <p:nvPr/>
          </p:nvSpPr>
          <p:spPr bwMode="auto">
            <a:xfrm>
              <a:off x="1447" y="159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7" name="Freeform 2055"/>
            <p:cNvSpPr>
              <a:spLocks/>
            </p:cNvSpPr>
            <p:nvPr/>
          </p:nvSpPr>
          <p:spPr bwMode="auto">
            <a:xfrm>
              <a:off x="1447" y="1594"/>
              <a:ext cx="6" cy="7"/>
            </a:xfrm>
            <a:custGeom>
              <a:avLst/>
              <a:gdLst>
                <a:gd name="T0" fmla="*/ 55 w 55"/>
                <a:gd name="T1" fmla="*/ 2 h 60"/>
                <a:gd name="T2" fmla="*/ 28 w 55"/>
                <a:gd name="T3" fmla="*/ 1 h 60"/>
                <a:gd name="T4" fmla="*/ 2 w 55"/>
                <a:gd name="T5" fmla="*/ 0 h 60"/>
                <a:gd name="T6" fmla="*/ 0 w 55"/>
                <a:gd name="T7" fmla="*/ 58 h 60"/>
                <a:gd name="T8" fmla="*/ 26 w 55"/>
                <a:gd name="T9" fmla="*/ 59 h 60"/>
                <a:gd name="T10" fmla="*/ 52 w 55"/>
                <a:gd name="T11" fmla="*/ 60 h 60"/>
                <a:gd name="T12" fmla="*/ 55 w 55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60">
                  <a:moveTo>
                    <a:pt x="55" y="2"/>
                  </a:moveTo>
                  <a:lnTo>
                    <a:pt x="28" y="1"/>
                  </a:lnTo>
                  <a:lnTo>
                    <a:pt x="2" y="0"/>
                  </a:lnTo>
                  <a:lnTo>
                    <a:pt x="0" y="58"/>
                  </a:lnTo>
                  <a:lnTo>
                    <a:pt x="26" y="59"/>
                  </a:lnTo>
                  <a:lnTo>
                    <a:pt x="52" y="60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Freeform 2056"/>
            <p:cNvSpPr>
              <a:spLocks/>
            </p:cNvSpPr>
            <p:nvPr/>
          </p:nvSpPr>
          <p:spPr bwMode="auto">
            <a:xfrm>
              <a:off x="1447" y="1594"/>
              <a:ext cx="6" cy="7"/>
            </a:xfrm>
            <a:custGeom>
              <a:avLst/>
              <a:gdLst>
                <a:gd name="T0" fmla="*/ 55 w 55"/>
                <a:gd name="T1" fmla="*/ 2 h 60"/>
                <a:gd name="T2" fmla="*/ 28 w 55"/>
                <a:gd name="T3" fmla="*/ 1 h 60"/>
                <a:gd name="T4" fmla="*/ 2 w 55"/>
                <a:gd name="T5" fmla="*/ 0 h 60"/>
                <a:gd name="T6" fmla="*/ 0 w 55"/>
                <a:gd name="T7" fmla="*/ 58 h 60"/>
                <a:gd name="T8" fmla="*/ 26 w 55"/>
                <a:gd name="T9" fmla="*/ 59 h 60"/>
                <a:gd name="T10" fmla="*/ 52 w 55"/>
                <a:gd name="T11" fmla="*/ 60 h 60"/>
                <a:gd name="T12" fmla="*/ 55 w 55"/>
                <a:gd name="T13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60">
                  <a:moveTo>
                    <a:pt x="55" y="2"/>
                  </a:moveTo>
                  <a:lnTo>
                    <a:pt x="28" y="1"/>
                  </a:lnTo>
                  <a:lnTo>
                    <a:pt x="2" y="0"/>
                  </a:lnTo>
                  <a:lnTo>
                    <a:pt x="0" y="58"/>
                  </a:lnTo>
                  <a:lnTo>
                    <a:pt x="26" y="59"/>
                  </a:lnTo>
                  <a:lnTo>
                    <a:pt x="52" y="60"/>
                  </a:lnTo>
                  <a:lnTo>
                    <a:pt x="55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2057"/>
            <p:cNvSpPr>
              <a:spLocks/>
            </p:cNvSpPr>
            <p:nvPr/>
          </p:nvSpPr>
          <p:spPr bwMode="auto">
            <a:xfrm>
              <a:off x="1447" y="1601"/>
              <a:ext cx="3" cy="1"/>
            </a:xfrm>
            <a:custGeom>
              <a:avLst/>
              <a:gdLst>
                <a:gd name="T0" fmla="*/ 26 w 26"/>
                <a:gd name="T1" fmla="*/ 1 h 1"/>
                <a:gd name="T2" fmla="*/ 0 w 26"/>
                <a:gd name="T3" fmla="*/ 0 h 1"/>
                <a:gd name="T4" fmla="*/ 0 w 26"/>
                <a:gd name="T5" fmla="*/ 1 h 1"/>
                <a:gd name="T6" fmla="*/ 26 w 2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Line 2058"/>
            <p:cNvSpPr>
              <a:spLocks noChangeShapeType="1"/>
            </p:cNvSpPr>
            <p:nvPr/>
          </p:nvSpPr>
          <p:spPr bwMode="auto">
            <a:xfrm>
              <a:off x="1447" y="160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2059"/>
            <p:cNvSpPr>
              <a:spLocks/>
            </p:cNvSpPr>
            <p:nvPr/>
          </p:nvSpPr>
          <p:spPr bwMode="auto">
            <a:xfrm>
              <a:off x="1447" y="1601"/>
              <a:ext cx="6" cy="6"/>
            </a:xfrm>
            <a:custGeom>
              <a:avLst/>
              <a:gdLst>
                <a:gd name="T0" fmla="*/ 53 w 53"/>
                <a:gd name="T1" fmla="*/ 0 h 58"/>
                <a:gd name="T2" fmla="*/ 27 w 53"/>
                <a:gd name="T3" fmla="*/ 0 h 58"/>
                <a:gd name="T4" fmla="*/ 1 w 53"/>
                <a:gd name="T5" fmla="*/ 0 h 58"/>
                <a:gd name="T6" fmla="*/ 0 w 53"/>
                <a:gd name="T7" fmla="*/ 58 h 58"/>
                <a:gd name="T8" fmla="*/ 26 w 53"/>
                <a:gd name="T9" fmla="*/ 58 h 58"/>
                <a:gd name="T10" fmla="*/ 52 w 53"/>
                <a:gd name="T11" fmla="*/ 58 h 58"/>
                <a:gd name="T12" fmla="*/ 53 w 53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58">
                  <a:moveTo>
                    <a:pt x="53" y="0"/>
                  </a:moveTo>
                  <a:lnTo>
                    <a:pt x="27" y="0"/>
                  </a:lnTo>
                  <a:lnTo>
                    <a:pt x="1" y="0"/>
                  </a:lnTo>
                  <a:lnTo>
                    <a:pt x="0" y="58"/>
                  </a:lnTo>
                  <a:lnTo>
                    <a:pt x="26" y="58"/>
                  </a:lnTo>
                  <a:lnTo>
                    <a:pt x="52" y="5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2060"/>
            <p:cNvSpPr>
              <a:spLocks/>
            </p:cNvSpPr>
            <p:nvPr/>
          </p:nvSpPr>
          <p:spPr bwMode="auto">
            <a:xfrm>
              <a:off x="1447" y="1601"/>
              <a:ext cx="6" cy="6"/>
            </a:xfrm>
            <a:custGeom>
              <a:avLst/>
              <a:gdLst>
                <a:gd name="T0" fmla="*/ 53 w 53"/>
                <a:gd name="T1" fmla="*/ 0 h 58"/>
                <a:gd name="T2" fmla="*/ 27 w 53"/>
                <a:gd name="T3" fmla="*/ 0 h 58"/>
                <a:gd name="T4" fmla="*/ 1 w 53"/>
                <a:gd name="T5" fmla="*/ 0 h 58"/>
                <a:gd name="T6" fmla="*/ 0 w 53"/>
                <a:gd name="T7" fmla="*/ 58 h 58"/>
                <a:gd name="T8" fmla="*/ 26 w 53"/>
                <a:gd name="T9" fmla="*/ 58 h 58"/>
                <a:gd name="T10" fmla="*/ 52 w 53"/>
                <a:gd name="T11" fmla="*/ 58 h 58"/>
                <a:gd name="T12" fmla="*/ 53 w 53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58">
                  <a:moveTo>
                    <a:pt x="53" y="0"/>
                  </a:moveTo>
                  <a:lnTo>
                    <a:pt x="27" y="0"/>
                  </a:lnTo>
                  <a:lnTo>
                    <a:pt x="1" y="0"/>
                  </a:lnTo>
                  <a:lnTo>
                    <a:pt x="0" y="58"/>
                  </a:lnTo>
                  <a:lnTo>
                    <a:pt x="26" y="58"/>
                  </a:lnTo>
                  <a:lnTo>
                    <a:pt x="52" y="58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Rectangle 2061"/>
            <p:cNvSpPr>
              <a:spLocks noChangeArrowheads="1"/>
            </p:cNvSpPr>
            <p:nvPr/>
          </p:nvSpPr>
          <p:spPr bwMode="auto">
            <a:xfrm>
              <a:off x="1447" y="1607"/>
              <a:ext cx="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Line 2062"/>
            <p:cNvSpPr>
              <a:spLocks noChangeShapeType="1"/>
            </p:cNvSpPr>
            <p:nvPr/>
          </p:nvSpPr>
          <p:spPr bwMode="auto">
            <a:xfrm>
              <a:off x="1447" y="160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2063"/>
            <p:cNvSpPr>
              <a:spLocks/>
            </p:cNvSpPr>
            <p:nvPr/>
          </p:nvSpPr>
          <p:spPr bwMode="auto">
            <a:xfrm>
              <a:off x="1447" y="1607"/>
              <a:ext cx="6" cy="7"/>
            </a:xfrm>
            <a:custGeom>
              <a:avLst/>
              <a:gdLst>
                <a:gd name="T0" fmla="*/ 53 w 53"/>
                <a:gd name="T1" fmla="*/ 0 h 58"/>
                <a:gd name="T2" fmla="*/ 26 w 53"/>
                <a:gd name="T3" fmla="*/ 0 h 58"/>
                <a:gd name="T4" fmla="*/ 0 w 53"/>
                <a:gd name="T5" fmla="*/ 0 h 58"/>
                <a:gd name="T6" fmla="*/ 0 w 53"/>
                <a:gd name="T7" fmla="*/ 58 h 58"/>
                <a:gd name="T8" fmla="*/ 26 w 53"/>
                <a:gd name="T9" fmla="*/ 58 h 58"/>
                <a:gd name="T10" fmla="*/ 53 w 53"/>
                <a:gd name="T11" fmla="*/ 58 h 58"/>
                <a:gd name="T12" fmla="*/ 53 w 53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58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58"/>
                  </a:lnTo>
                  <a:lnTo>
                    <a:pt x="26" y="58"/>
                  </a:lnTo>
                  <a:lnTo>
                    <a:pt x="53" y="5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2064"/>
            <p:cNvSpPr>
              <a:spLocks/>
            </p:cNvSpPr>
            <p:nvPr/>
          </p:nvSpPr>
          <p:spPr bwMode="auto">
            <a:xfrm>
              <a:off x="1447" y="1607"/>
              <a:ext cx="6" cy="7"/>
            </a:xfrm>
            <a:custGeom>
              <a:avLst/>
              <a:gdLst>
                <a:gd name="T0" fmla="*/ 53 w 53"/>
                <a:gd name="T1" fmla="*/ 0 h 58"/>
                <a:gd name="T2" fmla="*/ 26 w 53"/>
                <a:gd name="T3" fmla="*/ 0 h 58"/>
                <a:gd name="T4" fmla="*/ 0 w 53"/>
                <a:gd name="T5" fmla="*/ 0 h 58"/>
                <a:gd name="T6" fmla="*/ 0 w 53"/>
                <a:gd name="T7" fmla="*/ 58 h 58"/>
                <a:gd name="T8" fmla="*/ 26 w 53"/>
                <a:gd name="T9" fmla="*/ 58 h 58"/>
                <a:gd name="T10" fmla="*/ 53 w 53"/>
                <a:gd name="T11" fmla="*/ 58 h 58"/>
                <a:gd name="T12" fmla="*/ 53 w 53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58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58"/>
                  </a:lnTo>
                  <a:lnTo>
                    <a:pt x="26" y="58"/>
                  </a:lnTo>
                  <a:lnTo>
                    <a:pt x="53" y="58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2065"/>
            <p:cNvSpPr>
              <a:spLocks/>
            </p:cNvSpPr>
            <p:nvPr/>
          </p:nvSpPr>
          <p:spPr bwMode="auto">
            <a:xfrm>
              <a:off x="1447" y="1614"/>
              <a:ext cx="6" cy="3"/>
            </a:xfrm>
            <a:custGeom>
              <a:avLst/>
              <a:gdLst>
                <a:gd name="T0" fmla="*/ 26 w 53"/>
                <a:gd name="T1" fmla="*/ 0 h 27"/>
                <a:gd name="T2" fmla="*/ 53 w 53"/>
                <a:gd name="T3" fmla="*/ 0 h 27"/>
                <a:gd name="T4" fmla="*/ 51 w 53"/>
                <a:gd name="T5" fmla="*/ 9 h 27"/>
                <a:gd name="T6" fmla="*/ 48 w 53"/>
                <a:gd name="T7" fmla="*/ 16 h 27"/>
                <a:gd name="T8" fmla="*/ 41 w 53"/>
                <a:gd name="T9" fmla="*/ 22 h 27"/>
                <a:gd name="T10" fmla="*/ 35 w 53"/>
                <a:gd name="T11" fmla="*/ 25 h 27"/>
                <a:gd name="T12" fmla="*/ 26 w 53"/>
                <a:gd name="T13" fmla="*/ 27 h 27"/>
                <a:gd name="T14" fmla="*/ 17 w 53"/>
                <a:gd name="T15" fmla="*/ 25 h 27"/>
                <a:gd name="T16" fmla="*/ 11 w 53"/>
                <a:gd name="T17" fmla="*/ 22 h 27"/>
                <a:gd name="T18" fmla="*/ 4 w 53"/>
                <a:gd name="T19" fmla="*/ 16 h 27"/>
                <a:gd name="T20" fmla="*/ 1 w 53"/>
                <a:gd name="T21" fmla="*/ 9 h 27"/>
                <a:gd name="T22" fmla="*/ 0 w 53"/>
                <a:gd name="T23" fmla="*/ 0 h 27"/>
                <a:gd name="T24" fmla="*/ 26 w 53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7">
                  <a:moveTo>
                    <a:pt x="26" y="0"/>
                  </a:moveTo>
                  <a:lnTo>
                    <a:pt x="53" y="0"/>
                  </a:lnTo>
                  <a:lnTo>
                    <a:pt x="51" y="9"/>
                  </a:lnTo>
                  <a:lnTo>
                    <a:pt x="48" y="16"/>
                  </a:lnTo>
                  <a:lnTo>
                    <a:pt x="41" y="22"/>
                  </a:lnTo>
                  <a:lnTo>
                    <a:pt x="35" y="25"/>
                  </a:lnTo>
                  <a:lnTo>
                    <a:pt x="26" y="27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6"/>
                  </a:lnTo>
                  <a:lnTo>
                    <a:pt x="1" y="9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2066"/>
            <p:cNvSpPr>
              <a:spLocks/>
            </p:cNvSpPr>
            <p:nvPr/>
          </p:nvSpPr>
          <p:spPr bwMode="auto">
            <a:xfrm>
              <a:off x="1447" y="1614"/>
              <a:ext cx="6" cy="3"/>
            </a:xfrm>
            <a:custGeom>
              <a:avLst/>
              <a:gdLst>
                <a:gd name="T0" fmla="*/ 53 w 53"/>
                <a:gd name="T1" fmla="*/ 0 h 27"/>
                <a:gd name="T2" fmla="*/ 51 w 53"/>
                <a:gd name="T3" fmla="*/ 9 h 27"/>
                <a:gd name="T4" fmla="*/ 48 w 53"/>
                <a:gd name="T5" fmla="*/ 16 h 27"/>
                <a:gd name="T6" fmla="*/ 41 w 53"/>
                <a:gd name="T7" fmla="*/ 22 h 27"/>
                <a:gd name="T8" fmla="*/ 35 w 53"/>
                <a:gd name="T9" fmla="*/ 25 h 27"/>
                <a:gd name="T10" fmla="*/ 26 w 53"/>
                <a:gd name="T11" fmla="*/ 27 h 27"/>
                <a:gd name="T12" fmla="*/ 17 w 53"/>
                <a:gd name="T13" fmla="*/ 25 h 27"/>
                <a:gd name="T14" fmla="*/ 11 w 53"/>
                <a:gd name="T15" fmla="*/ 22 h 27"/>
                <a:gd name="T16" fmla="*/ 4 w 53"/>
                <a:gd name="T17" fmla="*/ 16 h 27"/>
                <a:gd name="T18" fmla="*/ 1 w 53"/>
                <a:gd name="T19" fmla="*/ 9 h 27"/>
                <a:gd name="T20" fmla="*/ 0 w 5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7">
                  <a:moveTo>
                    <a:pt x="53" y="0"/>
                  </a:moveTo>
                  <a:lnTo>
                    <a:pt x="51" y="9"/>
                  </a:lnTo>
                  <a:lnTo>
                    <a:pt x="48" y="16"/>
                  </a:lnTo>
                  <a:lnTo>
                    <a:pt x="41" y="22"/>
                  </a:lnTo>
                  <a:lnTo>
                    <a:pt x="35" y="25"/>
                  </a:lnTo>
                  <a:lnTo>
                    <a:pt x="26" y="27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6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2067"/>
            <p:cNvSpPr>
              <a:spLocks/>
            </p:cNvSpPr>
            <p:nvPr/>
          </p:nvSpPr>
          <p:spPr bwMode="auto">
            <a:xfrm>
              <a:off x="1447" y="1611"/>
              <a:ext cx="3" cy="6"/>
            </a:xfrm>
            <a:custGeom>
              <a:avLst/>
              <a:gdLst>
                <a:gd name="T0" fmla="*/ 26 w 26"/>
                <a:gd name="T1" fmla="*/ 27 h 54"/>
                <a:gd name="T2" fmla="*/ 26 w 26"/>
                <a:gd name="T3" fmla="*/ 54 h 54"/>
                <a:gd name="T4" fmla="*/ 17 w 26"/>
                <a:gd name="T5" fmla="*/ 52 h 54"/>
                <a:gd name="T6" fmla="*/ 11 w 26"/>
                <a:gd name="T7" fmla="*/ 49 h 54"/>
                <a:gd name="T8" fmla="*/ 4 w 26"/>
                <a:gd name="T9" fmla="*/ 43 h 54"/>
                <a:gd name="T10" fmla="*/ 1 w 26"/>
                <a:gd name="T11" fmla="*/ 36 h 54"/>
                <a:gd name="T12" fmla="*/ 0 w 26"/>
                <a:gd name="T13" fmla="*/ 27 h 54"/>
                <a:gd name="T14" fmla="*/ 1 w 26"/>
                <a:gd name="T15" fmla="*/ 18 h 54"/>
                <a:gd name="T16" fmla="*/ 4 w 26"/>
                <a:gd name="T17" fmla="*/ 12 h 54"/>
                <a:gd name="T18" fmla="*/ 11 w 26"/>
                <a:gd name="T19" fmla="*/ 5 h 54"/>
                <a:gd name="T20" fmla="*/ 17 w 26"/>
                <a:gd name="T21" fmla="*/ 2 h 54"/>
                <a:gd name="T22" fmla="*/ 26 w 26"/>
                <a:gd name="T23" fmla="*/ 0 h 54"/>
                <a:gd name="T24" fmla="*/ 26 w 26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7"/>
                  </a:moveTo>
                  <a:lnTo>
                    <a:pt x="26" y="54"/>
                  </a:lnTo>
                  <a:lnTo>
                    <a:pt x="17" y="52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2068"/>
            <p:cNvSpPr>
              <a:spLocks/>
            </p:cNvSpPr>
            <p:nvPr/>
          </p:nvSpPr>
          <p:spPr bwMode="auto">
            <a:xfrm>
              <a:off x="1447" y="1611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7 w 26"/>
                <a:gd name="T3" fmla="*/ 52 h 54"/>
                <a:gd name="T4" fmla="*/ 11 w 26"/>
                <a:gd name="T5" fmla="*/ 49 h 54"/>
                <a:gd name="T6" fmla="*/ 4 w 26"/>
                <a:gd name="T7" fmla="*/ 43 h 54"/>
                <a:gd name="T8" fmla="*/ 1 w 26"/>
                <a:gd name="T9" fmla="*/ 36 h 54"/>
                <a:gd name="T10" fmla="*/ 0 w 26"/>
                <a:gd name="T11" fmla="*/ 27 h 54"/>
                <a:gd name="T12" fmla="*/ 1 w 26"/>
                <a:gd name="T13" fmla="*/ 18 h 54"/>
                <a:gd name="T14" fmla="*/ 4 w 26"/>
                <a:gd name="T15" fmla="*/ 12 h 54"/>
                <a:gd name="T16" fmla="*/ 11 w 26"/>
                <a:gd name="T17" fmla="*/ 5 h 54"/>
                <a:gd name="T18" fmla="*/ 17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7" y="52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2069"/>
            <p:cNvSpPr>
              <a:spLocks/>
            </p:cNvSpPr>
            <p:nvPr/>
          </p:nvSpPr>
          <p:spPr bwMode="auto">
            <a:xfrm>
              <a:off x="1450" y="1611"/>
              <a:ext cx="890" cy="6"/>
            </a:xfrm>
            <a:custGeom>
              <a:avLst/>
              <a:gdLst>
                <a:gd name="T0" fmla="*/ 0 w 8010"/>
                <a:gd name="T1" fmla="*/ 0 h 54"/>
                <a:gd name="T2" fmla="*/ 0 w 8010"/>
                <a:gd name="T3" fmla="*/ 27 h 54"/>
                <a:gd name="T4" fmla="*/ 0 w 8010"/>
                <a:gd name="T5" fmla="*/ 54 h 54"/>
                <a:gd name="T6" fmla="*/ 8010 w 8010"/>
                <a:gd name="T7" fmla="*/ 54 h 54"/>
                <a:gd name="T8" fmla="*/ 8010 w 8010"/>
                <a:gd name="T9" fmla="*/ 27 h 54"/>
                <a:gd name="T10" fmla="*/ 8010 w 8010"/>
                <a:gd name="T11" fmla="*/ 0 h 54"/>
                <a:gd name="T12" fmla="*/ 0 w 801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8010" y="54"/>
                  </a:lnTo>
                  <a:lnTo>
                    <a:pt x="8010" y="27"/>
                  </a:lnTo>
                  <a:lnTo>
                    <a:pt x="80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2070"/>
            <p:cNvSpPr>
              <a:spLocks/>
            </p:cNvSpPr>
            <p:nvPr/>
          </p:nvSpPr>
          <p:spPr bwMode="auto">
            <a:xfrm>
              <a:off x="1450" y="1611"/>
              <a:ext cx="890" cy="6"/>
            </a:xfrm>
            <a:custGeom>
              <a:avLst/>
              <a:gdLst>
                <a:gd name="T0" fmla="*/ 0 w 8010"/>
                <a:gd name="T1" fmla="*/ 0 h 54"/>
                <a:gd name="T2" fmla="*/ 0 w 8010"/>
                <a:gd name="T3" fmla="*/ 27 h 54"/>
                <a:gd name="T4" fmla="*/ 0 w 8010"/>
                <a:gd name="T5" fmla="*/ 54 h 54"/>
                <a:gd name="T6" fmla="*/ 8010 w 8010"/>
                <a:gd name="T7" fmla="*/ 54 h 54"/>
                <a:gd name="T8" fmla="*/ 8010 w 8010"/>
                <a:gd name="T9" fmla="*/ 27 h 54"/>
                <a:gd name="T10" fmla="*/ 8010 w 8010"/>
                <a:gd name="T11" fmla="*/ 0 h 54"/>
                <a:gd name="T12" fmla="*/ 0 w 801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8010" y="54"/>
                  </a:lnTo>
                  <a:lnTo>
                    <a:pt x="8010" y="27"/>
                  </a:lnTo>
                  <a:lnTo>
                    <a:pt x="80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071"/>
            <p:cNvSpPr>
              <a:spLocks/>
            </p:cNvSpPr>
            <p:nvPr/>
          </p:nvSpPr>
          <p:spPr bwMode="auto">
            <a:xfrm>
              <a:off x="2340" y="1611"/>
              <a:ext cx="3" cy="6"/>
            </a:xfrm>
            <a:custGeom>
              <a:avLst/>
              <a:gdLst>
                <a:gd name="T0" fmla="*/ 0 w 28"/>
                <a:gd name="T1" fmla="*/ 27 h 54"/>
                <a:gd name="T2" fmla="*/ 0 w 28"/>
                <a:gd name="T3" fmla="*/ 0 h 54"/>
                <a:gd name="T4" fmla="*/ 9 w 28"/>
                <a:gd name="T5" fmla="*/ 2 h 54"/>
                <a:gd name="T6" fmla="*/ 16 w 28"/>
                <a:gd name="T7" fmla="*/ 5 h 54"/>
                <a:gd name="T8" fmla="*/ 22 w 28"/>
                <a:gd name="T9" fmla="*/ 12 h 54"/>
                <a:gd name="T10" fmla="*/ 26 w 28"/>
                <a:gd name="T11" fmla="*/ 18 h 54"/>
                <a:gd name="T12" fmla="*/ 28 w 28"/>
                <a:gd name="T13" fmla="*/ 27 h 54"/>
                <a:gd name="T14" fmla="*/ 26 w 28"/>
                <a:gd name="T15" fmla="*/ 36 h 54"/>
                <a:gd name="T16" fmla="*/ 22 w 28"/>
                <a:gd name="T17" fmla="*/ 43 h 54"/>
                <a:gd name="T18" fmla="*/ 16 w 28"/>
                <a:gd name="T19" fmla="*/ 49 h 54"/>
                <a:gd name="T20" fmla="*/ 9 w 28"/>
                <a:gd name="T21" fmla="*/ 52 h 54"/>
                <a:gd name="T22" fmla="*/ 0 w 28"/>
                <a:gd name="T23" fmla="*/ 54 h 54"/>
                <a:gd name="T24" fmla="*/ 0 w 28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4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6" y="18"/>
                  </a:lnTo>
                  <a:lnTo>
                    <a:pt x="28" y="27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2072"/>
            <p:cNvSpPr>
              <a:spLocks/>
            </p:cNvSpPr>
            <p:nvPr/>
          </p:nvSpPr>
          <p:spPr bwMode="auto">
            <a:xfrm>
              <a:off x="2340" y="1611"/>
              <a:ext cx="3" cy="6"/>
            </a:xfrm>
            <a:custGeom>
              <a:avLst/>
              <a:gdLst>
                <a:gd name="T0" fmla="*/ 0 w 28"/>
                <a:gd name="T1" fmla="*/ 0 h 54"/>
                <a:gd name="T2" fmla="*/ 9 w 28"/>
                <a:gd name="T3" fmla="*/ 2 h 54"/>
                <a:gd name="T4" fmla="*/ 16 w 28"/>
                <a:gd name="T5" fmla="*/ 5 h 54"/>
                <a:gd name="T6" fmla="*/ 22 w 28"/>
                <a:gd name="T7" fmla="*/ 12 h 54"/>
                <a:gd name="T8" fmla="*/ 26 w 28"/>
                <a:gd name="T9" fmla="*/ 18 h 54"/>
                <a:gd name="T10" fmla="*/ 28 w 28"/>
                <a:gd name="T11" fmla="*/ 27 h 54"/>
                <a:gd name="T12" fmla="*/ 26 w 28"/>
                <a:gd name="T13" fmla="*/ 36 h 54"/>
                <a:gd name="T14" fmla="*/ 22 w 28"/>
                <a:gd name="T15" fmla="*/ 43 h 54"/>
                <a:gd name="T16" fmla="*/ 16 w 28"/>
                <a:gd name="T17" fmla="*/ 49 h 54"/>
                <a:gd name="T18" fmla="*/ 9 w 28"/>
                <a:gd name="T19" fmla="*/ 52 h 54"/>
                <a:gd name="T20" fmla="*/ 0 w 28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4">
                  <a:moveTo>
                    <a:pt x="0" y="0"/>
                  </a:move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6" y="18"/>
                  </a:lnTo>
                  <a:lnTo>
                    <a:pt x="28" y="27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45" name="Group 2073"/>
          <p:cNvGrpSpPr>
            <a:grpSpLocks/>
          </p:cNvGrpSpPr>
          <p:nvPr/>
        </p:nvGrpSpPr>
        <p:grpSpPr bwMode="auto">
          <a:xfrm>
            <a:off x="346075" y="3554794"/>
            <a:ext cx="1422400" cy="1757362"/>
            <a:chOff x="1447" y="1861"/>
            <a:chExt cx="896" cy="1107"/>
          </a:xfrm>
        </p:grpSpPr>
        <p:sp>
          <p:nvSpPr>
            <p:cNvPr id="30746" name="Freeform 2074"/>
            <p:cNvSpPr>
              <a:spLocks/>
            </p:cNvSpPr>
            <p:nvPr/>
          </p:nvSpPr>
          <p:spPr bwMode="auto">
            <a:xfrm>
              <a:off x="1450" y="1861"/>
              <a:ext cx="890" cy="6"/>
            </a:xfrm>
            <a:custGeom>
              <a:avLst/>
              <a:gdLst>
                <a:gd name="T0" fmla="*/ 8010 w 8010"/>
                <a:gd name="T1" fmla="*/ 54 h 54"/>
                <a:gd name="T2" fmla="*/ 8010 w 8010"/>
                <a:gd name="T3" fmla="*/ 28 h 54"/>
                <a:gd name="T4" fmla="*/ 8010 w 8010"/>
                <a:gd name="T5" fmla="*/ 0 h 54"/>
                <a:gd name="T6" fmla="*/ 0 w 8010"/>
                <a:gd name="T7" fmla="*/ 0 h 54"/>
                <a:gd name="T8" fmla="*/ 0 w 8010"/>
                <a:gd name="T9" fmla="*/ 28 h 54"/>
                <a:gd name="T10" fmla="*/ 0 w 8010"/>
                <a:gd name="T11" fmla="*/ 54 h 54"/>
                <a:gd name="T12" fmla="*/ 8010 w 8010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4">
                  <a:moveTo>
                    <a:pt x="8010" y="54"/>
                  </a:moveTo>
                  <a:lnTo>
                    <a:pt x="8010" y="28"/>
                  </a:lnTo>
                  <a:lnTo>
                    <a:pt x="8010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8010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2075"/>
            <p:cNvSpPr>
              <a:spLocks/>
            </p:cNvSpPr>
            <p:nvPr/>
          </p:nvSpPr>
          <p:spPr bwMode="auto">
            <a:xfrm>
              <a:off x="1450" y="1861"/>
              <a:ext cx="890" cy="6"/>
            </a:xfrm>
            <a:custGeom>
              <a:avLst/>
              <a:gdLst>
                <a:gd name="T0" fmla="*/ 8010 w 8010"/>
                <a:gd name="T1" fmla="*/ 54 h 54"/>
                <a:gd name="T2" fmla="*/ 8010 w 8010"/>
                <a:gd name="T3" fmla="*/ 28 h 54"/>
                <a:gd name="T4" fmla="*/ 8010 w 8010"/>
                <a:gd name="T5" fmla="*/ 0 h 54"/>
                <a:gd name="T6" fmla="*/ 0 w 8010"/>
                <a:gd name="T7" fmla="*/ 0 h 54"/>
                <a:gd name="T8" fmla="*/ 0 w 8010"/>
                <a:gd name="T9" fmla="*/ 28 h 54"/>
                <a:gd name="T10" fmla="*/ 0 w 8010"/>
                <a:gd name="T11" fmla="*/ 54 h 54"/>
                <a:gd name="T12" fmla="*/ 8010 w 8010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4">
                  <a:moveTo>
                    <a:pt x="8010" y="54"/>
                  </a:moveTo>
                  <a:lnTo>
                    <a:pt x="8010" y="28"/>
                  </a:lnTo>
                  <a:lnTo>
                    <a:pt x="8010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8010" y="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2076"/>
            <p:cNvSpPr>
              <a:spLocks/>
            </p:cNvSpPr>
            <p:nvPr/>
          </p:nvSpPr>
          <p:spPr bwMode="auto">
            <a:xfrm>
              <a:off x="1447" y="1861"/>
              <a:ext cx="3" cy="3"/>
            </a:xfrm>
            <a:custGeom>
              <a:avLst/>
              <a:gdLst>
                <a:gd name="T0" fmla="*/ 26 w 26"/>
                <a:gd name="T1" fmla="*/ 28 h 28"/>
                <a:gd name="T2" fmla="*/ 26 w 26"/>
                <a:gd name="T3" fmla="*/ 0 h 28"/>
                <a:gd name="T4" fmla="*/ 22 w 26"/>
                <a:gd name="T5" fmla="*/ 1 h 28"/>
                <a:gd name="T6" fmla="*/ 17 w 26"/>
                <a:gd name="T7" fmla="*/ 3 h 28"/>
                <a:gd name="T8" fmla="*/ 13 w 26"/>
                <a:gd name="T9" fmla="*/ 4 h 28"/>
                <a:gd name="T10" fmla="*/ 10 w 26"/>
                <a:gd name="T11" fmla="*/ 7 h 28"/>
                <a:gd name="T12" fmla="*/ 6 w 26"/>
                <a:gd name="T13" fmla="*/ 9 h 28"/>
                <a:gd name="T14" fmla="*/ 3 w 26"/>
                <a:gd name="T15" fmla="*/ 14 h 28"/>
                <a:gd name="T16" fmla="*/ 2 w 26"/>
                <a:gd name="T17" fmla="*/ 17 h 28"/>
                <a:gd name="T18" fmla="*/ 0 w 26"/>
                <a:gd name="T19" fmla="*/ 21 h 28"/>
                <a:gd name="T20" fmla="*/ 0 w 26"/>
                <a:gd name="T21" fmla="*/ 28 h 28"/>
                <a:gd name="T22" fmla="*/ 26 w 26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8">
                  <a:moveTo>
                    <a:pt x="26" y="28"/>
                  </a:moveTo>
                  <a:lnTo>
                    <a:pt x="26" y="0"/>
                  </a:lnTo>
                  <a:lnTo>
                    <a:pt x="22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9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2077"/>
            <p:cNvSpPr>
              <a:spLocks/>
            </p:cNvSpPr>
            <p:nvPr/>
          </p:nvSpPr>
          <p:spPr bwMode="auto">
            <a:xfrm>
              <a:off x="1447" y="1861"/>
              <a:ext cx="3" cy="3"/>
            </a:xfrm>
            <a:custGeom>
              <a:avLst/>
              <a:gdLst>
                <a:gd name="T0" fmla="*/ 26 w 26"/>
                <a:gd name="T1" fmla="*/ 0 h 28"/>
                <a:gd name="T2" fmla="*/ 22 w 26"/>
                <a:gd name="T3" fmla="*/ 1 h 28"/>
                <a:gd name="T4" fmla="*/ 17 w 26"/>
                <a:gd name="T5" fmla="*/ 3 h 28"/>
                <a:gd name="T6" fmla="*/ 13 w 26"/>
                <a:gd name="T7" fmla="*/ 4 h 28"/>
                <a:gd name="T8" fmla="*/ 10 w 26"/>
                <a:gd name="T9" fmla="*/ 7 h 28"/>
                <a:gd name="T10" fmla="*/ 6 w 26"/>
                <a:gd name="T11" fmla="*/ 9 h 28"/>
                <a:gd name="T12" fmla="*/ 3 w 26"/>
                <a:gd name="T13" fmla="*/ 14 h 28"/>
                <a:gd name="T14" fmla="*/ 2 w 26"/>
                <a:gd name="T15" fmla="*/ 17 h 28"/>
                <a:gd name="T16" fmla="*/ 0 w 26"/>
                <a:gd name="T17" fmla="*/ 21 h 28"/>
                <a:gd name="T18" fmla="*/ 0 w 26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lnTo>
                    <a:pt x="22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9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078"/>
            <p:cNvSpPr>
              <a:spLocks/>
            </p:cNvSpPr>
            <p:nvPr/>
          </p:nvSpPr>
          <p:spPr bwMode="auto">
            <a:xfrm>
              <a:off x="1447" y="1864"/>
              <a:ext cx="6" cy="1101"/>
            </a:xfrm>
            <a:custGeom>
              <a:avLst/>
              <a:gdLst>
                <a:gd name="T0" fmla="*/ 53 w 53"/>
                <a:gd name="T1" fmla="*/ 0 h 9907"/>
                <a:gd name="T2" fmla="*/ 26 w 53"/>
                <a:gd name="T3" fmla="*/ 0 h 9907"/>
                <a:gd name="T4" fmla="*/ 0 w 53"/>
                <a:gd name="T5" fmla="*/ 0 h 9907"/>
                <a:gd name="T6" fmla="*/ 0 w 53"/>
                <a:gd name="T7" fmla="*/ 9907 h 9907"/>
                <a:gd name="T8" fmla="*/ 26 w 53"/>
                <a:gd name="T9" fmla="*/ 9907 h 9907"/>
                <a:gd name="T10" fmla="*/ 53 w 53"/>
                <a:gd name="T11" fmla="*/ 9907 h 9907"/>
                <a:gd name="T12" fmla="*/ 53 w 53"/>
                <a:gd name="T13" fmla="*/ 0 h 9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907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9907"/>
                  </a:lnTo>
                  <a:lnTo>
                    <a:pt x="26" y="9907"/>
                  </a:lnTo>
                  <a:lnTo>
                    <a:pt x="53" y="9907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079"/>
            <p:cNvSpPr>
              <a:spLocks/>
            </p:cNvSpPr>
            <p:nvPr/>
          </p:nvSpPr>
          <p:spPr bwMode="auto">
            <a:xfrm>
              <a:off x="1447" y="1864"/>
              <a:ext cx="6" cy="1101"/>
            </a:xfrm>
            <a:custGeom>
              <a:avLst/>
              <a:gdLst>
                <a:gd name="T0" fmla="*/ 53 w 53"/>
                <a:gd name="T1" fmla="*/ 0 h 9907"/>
                <a:gd name="T2" fmla="*/ 26 w 53"/>
                <a:gd name="T3" fmla="*/ 0 h 9907"/>
                <a:gd name="T4" fmla="*/ 0 w 53"/>
                <a:gd name="T5" fmla="*/ 0 h 9907"/>
                <a:gd name="T6" fmla="*/ 0 w 53"/>
                <a:gd name="T7" fmla="*/ 9907 h 9907"/>
                <a:gd name="T8" fmla="*/ 26 w 53"/>
                <a:gd name="T9" fmla="*/ 9907 h 9907"/>
                <a:gd name="T10" fmla="*/ 53 w 53"/>
                <a:gd name="T11" fmla="*/ 9907 h 9907"/>
                <a:gd name="T12" fmla="*/ 53 w 53"/>
                <a:gd name="T13" fmla="*/ 0 h 9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907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9907"/>
                  </a:lnTo>
                  <a:lnTo>
                    <a:pt x="26" y="9907"/>
                  </a:lnTo>
                  <a:lnTo>
                    <a:pt x="53" y="9907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080"/>
            <p:cNvSpPr>
              <a:spLocks/>
            </p:cNvSpPr>
            <p:nvPr/>
          </p:nvSpPr>
          <p:spPr bwMode="auto">
            <a:xfrm>
              <a:off x="1447" y="2965"/>
              <a:ext cx="3" cy="3"/>
            </a:xfrm>
            <a:custGeom>
              <a:avLst/>
              <a:gdLst>
                <a:gd name="T0" fmla="*/ 26 w 26"/>
                <a:gd name="T1" fmla="*/ 0 h 26"/>
                <a:gd name="T2" fmla="*/ 0 w 26"/>
                <a:gd name="T3" fmla="*/ 0 h 26"/>
                <a:gd name="T4" fmla="*/ 0 w 26"/>
                <a:gd name="T5" fmla="*/ 4 h 26"/>
                <a:gd name="T6" fmla="*/ 1 w 26"/>
                <a:gd name="T7" fmla="*/ 9 h 26"/>
                <a:gd name="T8" fmla="*/ 2 w 26"/>
                <a:gd name="T9" fmla="*/ 13 h 26"/>
                <a:gd name="T10" fmla="*/ 5 w 26"/>
                <a:gd name="T11" fmla="*/ 16 h 26"/>
                <a:gd name="T12" fmla="*/ 7 w 26"/>
                <a:gd name="T13" fmla="*/ 20 h 26"/>
                <a:gd name="T14" fmla="*/ 12 w 26"/>
                <a:gd name="T15" fmla="*/ 23 h 26"/>
                <a:gd name="T16" fmla="*/ 15 w 26"/>
                <a:gd name="T17" fmla="*/ 24 h 26"/>
                <a:gd name="T18" fmla="*/ 19 w 26"/>
                <a:gd name="T19" fmla="*/ 26 h 26"/>
                <a:gd name="T20" fmla="*/ 26 w 26"/>
                <a:gd name="T21" fmla="*/ 26 h 26"/>
                <a:gd name="T22" fmla="*/ 26 w 26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6">
                  <a:moveTo>
                    <a:pt x="26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" y="9"/>
                  </a:lnTo>
                  <a:lnTo>
                    <a:pt x="2" y="13"/>
                  </a:lnTo>
                  <a:lnTo>
                    <a:pt x="5" y="16"/>
                  </a:lnTo>
                  <a:lnTo>
                    <a:pt x="7" y="20"/>
                  </a:lnTo>
                  <a:lnTo>
                    <a:pt x="12" y="23"/>
                  </a:lnTo>
                  <a:lnTo>
                    <a:pt x="15" y="24"/>
                  </a:lnTo>
                  <a:lnTo>
                    <a:pt x="19" y="26"/>
                  </a:lnTo>
                  <a:lnTo>
                    <a:pt x="26" y="2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081"/>
            <p:cNvSpPr>
              <a:spLocks/>
            </p:cNvSpPr>
            <p:nvPr/>
          </p:nvSpPr>
          <p:spPr bwMode="auto">
            <a:xfrm>
              <a:off x="1447" y="2965"/>
              <a:ext cx="3" cy="3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4 h 26"/>
                <a:gd name="T4" fmla="*/ 1 w 26"/>
                <a:gd name="T5" fmla="*/ 9 h 26"/>
                <a:gd name="T6" fmla="*/ 2 w 26"/>
                <a:gd name="T7" fmla="*/ 13 h 26"/>
                <a:gd name="T8" fmla="*/ 5 w 26"/>
                <a:gd name="T9" fmla="*/ 16 h 26"/>
                <a:gd name="T10" fmla="*/ 7 w 26"/>
                <a:gd name="T11" fmla="*/ 20 h 26"/>
                <a:gd name="T12" fmla="*/ 12 w 26"/>
                <a:gd name="T13" fmla="*/ 23 h 26"/>
                <a:gd name="T14" fmla="*/ 15 w 26"/>
                <a:gd name="T15" fmla="*/ 24 h 26"/>
                <a:gd name="T16" fmla="*/ 19 w 26"/>
                <a:gd name="T17" fmla="*/ 26 h 26"/>
                <a:gd name="T18" fmla="*/ 26 w 26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6">
                  <a:moveTo>
                    <a:pt x="0" y="0"/>
                  </a:moveTo>
                  <a:lnTo>
                    <a:pt x="0" y="4"/>
                  </a:lnTo>
                  <a:lnTo>
                    <a:pt x="1" y="9"/>
                  </a:lnTo>
                  <a:lnTo>
                    <a:pt x="2" y="13"/>
                  </a:lnTo>
                  <a:lnTo>
                    <a:pt x="5" y="16"/>
                  </a:lnTo>
                  <a:lnTo>
                    <a:pt x="7" y="20"/>
                  </a:lnTo>
                  <a:lnTo>
                    <a:pt x="12" y="23"/>
                  </a:lnTo>
                  <a:lnTo>
                    <a:pt x="15" y="24"/>
                  </a:lnTo>
                  <a:lnTo>
                    <a:pt x="19" y="26"/>
                  </a:lnTo>
                  <a:lnTo>
                    <a:pt x="26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082"/>
            <p:cNvSpPr>
              <a:spLocks/>
            </p:cNvSpPr>
            <p:nvPr/>
          </p:nvSpPr>
          <p:spPr bwMode="auto">
            <a:xfrm>
              <a:off x="1450" y="2962"/>
              <a:ext cx="890" cy="6"/>
            </a:xfrm>
            <a:custGeom>
              <a:avLst/>
              <a:gdLst>
                <a:gd name="T0" fmla="*/ 0 w 8010"/>
                <a:gd name="T1" fmla="*/ 0 h 53"/>
                <a:gd name="T2" fmla="*/ 0 w 8010"/>
                <a:gd name="T3" fmla="*/ 27 h 53"/>
                <a:gd name="T4" fmla="*/ 0 w 8010"/>
                <a:gd name="T5" fmla="*/ 53 h 53"/>
                <a:gd name="T6" fmla="*/ 8010 w 8010"/>
                <a:gd name="T7" fmla="*/ 53 h 53"/>
                <a:gd name="T8" fmla="*/ 8010 w 8010"/>
                <a:gd name="T9" fmla="*/ 27 h 53"/>
                <a:gd name="T10" fmla="*/ 8010 w 8010"/>
                <a:gd name="T11" fmla="*/ 0 h 53"/>
                <a:gd name="T12" fmla="*/ 0 w 8010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8010" y="53"/>
                  </a:lnTo>
                  <a:lnTo>
                    <a:pt x="8010" y="27"/>
                  </a:lnTo>
                  <a:lnTo>
                    <a:pt x="80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083"/>
            <p:cNvSpPr>
              <a:spLocks/>
            </p:cNvSpPr>
            <p:nvPr/>
          </p:nvSpPr>
          <p:spPr bwMode="auto">
            <a:xfrm>
              <a:off x="1450" y="2962"/>
              <a:ext cx="890" cy="6"/>
            </a:xfrm>
            <a:custGeom>
              <a:avLst/>
              <a:gdLst>
                <a:gd name="T0" fmla="*/ 0 w 8010"/>
                <a:gd name="T1" fmla="*/ 0 h 53"/>
                <a:gd name="T2" fmla="*/ 0 w 8010"/>
                <a:gd name="T3" fmla="*/ 27 h 53"/>
                <a:gd name="T4" fmla="*/ 0 w 8010"/>
                <a:gd name="T5" fmla="*/ 53 h 53"/>
                <a:gd name="T6" fmla="*/ 8010 w 8010"/>
                <a:gd name="T7" fmla="*/ 53 h 53"/>
                <a:gd name="T8" fmla="*/ 8010 w 8010"/>
                <a:gd name="T9" fmla="*/ 27 h 53"/>
                <a:gd name="T10" fmla="*/ 8010 w 8010"/>
                <a:gd name="T11" fmla="*/ 0 h 53"/>
                <a:gd name="T12" fmla="*/ 0 w 8010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0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8010" y="53"/>
                  </a:lnTo>
                  <a:lnTo>
                    <a:pt x="8010" y="27"/>
                  </a:lnTo>
                  <a:lnTo>
                    <a:pt x="80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2084"/>
            <p:cNvSpPr>
              <a:spLocks/>
            </p:cNvSpPr>
            <p:nvPr/>
          </p:nvSpPr>
          <p:spPr bwMode="auto">
            <a:xfrm>
              <a:off x="2340" y="2965"/>
              <a:ext cx="3" cy="3"/>
            </a:xfrm>
            <a:custGeom>
              <a:avLst/>
              <a:gdLst>
                <a:gd name="T0" fmla="*/ 0 w 28"/>
                <a:gd name="T1" fmla="*/ 0 h 26"/>
                <a:gd name="T2" fmla="*/ 0 w 28"/>
                <a:gd name="T3" fmla="*/ 26 h 26"/>
                <a:gd name="T4" fmla="*/ 5 w 28"/>
                <a:gd name="T5" fmla="*/ 26 h 26"/>
                <a:gd name="T6" fmla="*/ 9 w 28"/>
                <a:gd name="T7" fmla="*/ 25 h 26"/>
                <a:gd name="T8" fmla="*/ 14 w 28"/>
                <a:gd name="T9" fmla="*/ 24 h 26"/>
                <a:gd name="T10" fmla="*/ 17 w 28"/>
                <a:gd name="T11" fmla="*/ 21 h 26"/>
                <a:gd name="T12" fmla="*/ 20 w 28"/>
                <a:gd name="T13" fmla="*/ 19 h 26"/>
                <a:gd name="T14" fmla="*/ 24 w 28"/>
                <a:gd name="T15" fmla="*/ 14 h 26"/>
                <a:gd name="T16" fmla="*/ 25 w 28"/>
                <a:gd name="T17" fmla="*/ 11 h 26"/>
                <a:gd name="T18" fmla="*/ 27 w 28"/>
                <a:gd name="T19" fmla="*/ 7 h 26"/>
                <a:gd name="T20" fmla="*/ 28 w 28"/>
                <a:gd name="T21" fmla="*/ 0 h 26"/>
                <a:gd name="T22" fmla="*/ 0 w 28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6">
                  <a:moveTo>
                    <a:pt x="0" y="0"/>
                  </a:moveTo>
                  <a:lnTo>
                    <a:pt x="0" y="26"/>
                  </a:lnTo>
                  <a:lnTo>
                    <a:pt x="5" y="26"/>
                  </a:lnTo>
                  <a:lnTo>
                    <a:pt x="9" y="25"/>
                  </a:lnTo>
                  <a:lnTo>
                    <a:pt x="14" y="24"/>
                  </a:lnTo>
                  <a:lnTo>
                    <a:pt x="17" y="21"/>
                  </a:lnTo>
                  <a:lnTo>
                    <a:pt x="20" y="19"/>
                  </a:lnTo>
                  <a:lnTo>
                    <a:pt x="24" y="14"/>
                  </a:lnTo>
                  <a:lnTo>
                    <a:pt x="25" y="11"/>
                  </a:lnTo>
                  <a:lnTo>
                    <a:pt x="27" y="7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2085"/>
            <p:cNvSpPr>
              <a:spLocks/>
            </p:cNvSpPr>
            <p:nvPr/>
          </p:nvSpPr>
          <p:spPr bwMode="auto">
            <a:xfrm>
              <a:off x="2340" y="2965"/>
              <a:ext cx="3" cy="3"/>
            </a:xfrm>
            <a:custGeom>
              <a:avLst/>
              <a:gdLst>
                <a:gd name="T0" fmla="*/ 0 w 28"/>
                <a:gd name="T1" fmla="*/ 26 h 26"/>
                <a:gd name="T2" fmla="*/ 5 w 28"/>
                <a:gd name="T3" fmla="*/ 26 h 26"/>
                <a:gd name="T4" fmla="*/ 9 w 28"/>
                <a:gd name="T5" fmla="*/ 25 h 26"/>
                <a:gd name="T6" fmla="*/ 14 w 28"/>
                <a:gd name="T7" fmla="*/ 24 h 26"/>
                <a:gd name="T8" fmla="*/ 17 w 28"/>
                <a:gd name="T9" fmla="*/ 21 h 26"/>
                <a:gd name="T10" fmla="*/ 20 w 28"/>
                <a:gd name="T11" fmla="*/ 19 h 26"/>
                <a:gd name="T12" fmla="*/ 24 w 28"/>
                <a:gd name="T13" fmla="*/ 14 h 26"/>
                <a:gd name="T14" fmla="*/ 25 w 28"/>
                <a:gd name="T15" fmla="*/ 11 h 26"/>
                <a:gd name="T16" fmla="*/ 27 w 28"/>
                <a:gd name="T17" fmla="*/ 7 h 26"/>
                <a:gd name="T18" fmla="*/ 28 w 28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lnTo>
                    <a:pt x="5" y="26"/>
                  </a:lnTo>
                  <a:lnTo>
                    <a:pt x="9" y="25"/>
                  </a:lnTo>
                  <a:lnTo>
                    <a:pt x="14" y="24"/>
                  </a:lnTo>
                  <a:lnTo>
                    <a:pt x="17" y="21"/>
                  </a:lnTo>
                  <a:lnTo>
                    <a:pt x="20" y="19"/>
                  </a:lnTo>
                  <a:lnTo>
                    <a:pt x="24" y="14"/>
                  </a:lnTo>
                  <a:lnTo>
                    <a:pt x="25" y="11"/>
                  </a:lnTo>
                  <a:lnTo>
                    <a:pt x="27" y="7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2086"/>
            <p:cNvSpPr>
              <a:spLocks/>
            </p:cNvSpPr>
            <p:nvPr/>
          </p:nvSpPr>
          <p:spPr bwMode="auto">
            <a:xfrm>
              <a:off x="2337" y="1864"/>
              <a:ext cx="6" cy="1101"/>
            </a:xfrm>
            <a:custGeom>
              <a:avLst/>
              <a:gdLst>
                <a:gd name="T0" fmla="*/ 0 w 54"/>
                <a:gd name="T1" fmla="*/ 9907 h 9907"/>
                <a:gd name="T2" fmla="*/ 26 w 54"/>
                <a:gd name="T3" fmla="*/ 9907 h 9907"/>
                <a:gd name="T4" fmla="*/ 54 w 54"/>
                <a:gd name="T5" fmla="*/ 9907 h 9907"/>
                <a:gd name="T6" fmla="*/ 54 w 54"/>
                <a:gd name="T7" fmla="*/ 0 h 9907"/>
                <a:gd name="T8" fmla="*/ 26 w 54"/>
                <a:gd name="T9" fmla="*/ 0 h 9907"/>
                <a:gd name="T10" fmla="*/ 0 w 54"/>
                <a:gd name="T11" fmla="*/ 0 h 9907"/>
                <a:gd name="T12" fmla="*/ 0 w 54"/>
                <a:gd name="T13" fmla="*/ 9907 h 9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9907">
                  <a:moveTo>
                    <a:pt x="0" y="9907"/>
                  </a:moveTo>
                  <a:lnTo>
                    <a:pt x="26" y="9907"/>
                  </a:lnTo>
                  <a:lnTo>
                    <a:pt x="54" y="9907"/>
                  </a:lnTo>
                  <a:lnTo>
                    <a:pt x="54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99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2087"/>
            <p:cNvSpPr>
              <a:spLocks/>
            </p:cNvSpPr>
            <p:nvPr/>
          </p:nvSpPr>
          <p:spPr bwMode="auto">
            <a:xfrm>
              <a:off x="2337" y="1864"/>
              <a:ext cx="6" cy="1101"/>
            </a:xfrm>
            <a:custGeom>
              <a:avLst/>
              <a:gdLst>
                <a:gd name="T0" fmla="*/ 0 w 54"/>
                <a:gd name="T1" fmla="*/ 9907 h 9907"/>
                <a:gd name="T2" fmla="*/ 26 w 54"/>
                <a:gd name="T3" fmla="*/ 9907 h 9907"/>
                <a:gd name="T4" fmla="*/ 54 w 54"/>
                <a:gd name="T5" fmla="*/ 9907 h 9907"/>
                <a:gd name="T6" fmla="*/ 54 w 54"/>
                <a:gd name="T7" fmla="*/ 0 h 9907"/>
                <a:gd name="T8" fmla="*/ 26 w 54"/>
                <a:gd name="T9" fmla="*/ 0 h 9907"/>
                <a:gd name="T10" fmla="*/ 0 w 54"/>
                <a:gd name="T11" fmla="*/ 0 h 9907"/>
                <a:gd name="T12" fmla="*/ 0 w 54"/>
                <a:gd name="T13" fmla="*/ 9907 h 9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9907">
                  <a:moveTo>
                    <a:pt x="0" y="9907"/>
                  </a:moveTo>
                  <a:lnTo>
                    <a:pt x="26" y="9907"/>
                  </a:lnTo>
                  <a:lnTo>
                    <a:pt x="54" y="9907"/>
                  </a:lnTo>
                  <a:lnTo>
                    <a:pt x="54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990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2088"/>
            <p:cNvSpPr>
              <a:spLocks/>
            </p:cNvSpPr>
            <p:nvPr/>
          </p:nvSpPr>
          <p:spPr bwMode="auto">
            <a:xfrm>
              <a:off x="2340" y="1861"/>
              <a:ext cx="3" cy="3"/>
            </a:xfrm>
            <a:custGeom>
              <a:avLst/>
              <a:gdLst>
                <a:gd name="T0" fmla="*/ 0 w 28"/>
                <a:gd name="T1" fmla="*/ 28 h 28"/>
                <a:gd name="T2" fmla="*/ 28 w 28"/>
                <a:gd name="T3" fmla="*/ 28 h 28"/>
                <a:gd name="T4" fmla="*/ 27 w 28"/>
                <a:gd name="T5" fmla="*/ 23 h 28"/>
                <a:gd name="T6" fmla="*/ 26 w 28"/>
                <a:gd name="T7" fmla="*/ 19 h 28"/>
                <a:gd name="T8" fmla="*/ 25 w 28"/>
                <a:gd name="T9" fmla="*/ 15 h 28"/>
                <a:gd name="T10" fmla="*/ 21 w 28"/>
                <a:gd name="T11" fmla="*/ 11 h 28"/>
                <a:gd name="T12" fmla="*/ 19 w 28"/>
                <a:gd name="T13" fmla="*/ 8 h 28"/>
                <a:gd name="T14" fmla="*/ 15 w 28"/>
                <a:gd name="T15" fmla="*/ 5 h 28"/>
                <a:gd name="T16" fmla="*/ 11 w 28"/>
                <a:gd name="T17" fmla="*/ 4 h 28"/>
                <a:gd name="T18" fmla="*/ 7 w 28"/>
                <a:gd name="T19" fmla="*/ 1 h 28"/>
                <a:gd name="T20" fmla="*/ 0 w 28"/>
                <a:gd name="T21" fmla="*/ 0 h 28"/>
                <a:gd name="T22" fmla="*/ 0 w 28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0" y="28"/>
                  </a:moveTo>
                  <a:lnTo>
                    <a:pt x="28" y="28"/>
                  </a:lnTo>
                  <a:lnTo>
                    <a:pt x="27" y="23"/>
                  </a:lnTo>
                  <a:lnTo>
                    <a:pt x="26" y="19"/>
                  </a:lnTo>
                  <a:lnTo>
                    <a:pt x="25" y="15"/>
                  </a:lnTo>
                  <a:lnTo>
                    <a:pt x="21" y="11"/>
                  </a:lnTo>
                  <a:lnTo>
                    <a:pt x="19" y="8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7" y="1"/>
                  </a:lnTo>
                  <a:lnTo>
                    <a:pt x="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2089"/>
            <p:cNvSpPr>
              <a:spLocks/>
            </p:cNvSpPr>
            <p:nvPr/>
          </p:nvSpPr>
          <p:spPr bwMode="auto">
            <a:xfrm>
              <a:off x="2340" y="1861"/>
              <a:ext cx="3" cy="3"/>
            </a:xfrm>
            <a:custGeom>
              <a:avLst/>
              <a:gdLst>
                <a:gd name="T0" fmla="*/ 28 w 28"/>
                <a:gd name="T1" fmla="*/ 28 h 28"/>
                <a:gd name="T2" fmla="*/ 27 w 28"/>
                <a:gd name="T3" fmla="*/ 23 h 28"/>
                <a:gd name="T4" fmla="*/ 26 w 28"/>
                <a:gd name="T5" fmla="*/ 19 h 28"/>
                <a:gd name="T6" fmla="*/ 25 w 28"/>
                <a:gd name="T7" fmla="*/ 15 h 28"/>
                <a:gd name="T8" fmla="*/ 21 w 28"/>
                <a:gd name="T9" fmla="*/ 11 h 28"/>
                <a:gd name="T10" fmla="*/ 19 w 28"/>
                <a:gd name="T11" fmla="*/ 8 h 28"/>
                <a:gd name="T12" fmla="*/ 15 w 28"/>
                <a:gd name="T13" fmla="*/ 5 h 28"/>
                <a:gd name="T14" fmla="*/ 11 w 28"/>
                <a:gd name="T15" fmla="*/ 4 h 28"/>
                <a:gd name="T16" fmla="*/ 7 w 28"/>
                <a:gd name="T17" fmla="*/ 1 h 28"/>
                <a:gd name="T18" fmla="*/ 0 w 28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28" y="28"/>
                  </a:moveTo>
                  <a:lnTo>
                    <a:pt x="27" y="23"/>
                  </a:lnTo>
                  <a:lnTo>
                    <a:pt x="26" y="19"/>
                  </a:lnTo>
                  <a:lnTo>
                    <a:pt x="25" y="15"/>
                  </a:lnTo>
                  <a:lnTo>
                    <a:pt x="21" y="11"/>
                  </a:lnTo>
                  <a:lnTo>
                    <a:pt x="19" y="8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7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62" name="Group 2090"/>
          <p:cNvGrpSpPr>
            <a:grpSpLocks/>
          </p:cNvGrpSpPr>
          <p:nvPr/>
        </p:nvGrpSpPr>
        <p:grpSpPr bwMode="auto">
          <a:xfrm>
            <a:off x="2157413" y="2451481"/>
            <a:ext cx="1746250" cy="7938"/>
            <a:chOff x="2588" y="1166"/>
            <a:chExt cx="1100" cy="5"/>
          </a:xfrm>
        </p:grpSpPr>
        <p:sp>
          <p:nvSpPr>
            <p:cNvPr id="30763" name="Freeform 2091"/>
            <p:cNvSpPr>
              <a:spLocks/>
            </p:cNvSpPr>
            <p:nvPr/>
          </p:nvSpPr>
          <p:spPr bwMode="auto">
            <a:xfrm>
              <a:off x="2588" y="1166"/>
              <a:ext cx="1100" cy="5"/>
            </a:xfrm>
            <a:custGeom>
              <a:avLst/>
              <a:gdLst>
                <a:gd name="T0" fmla="*/ 0 w 9905"/>
                <a:gd name="T1" fmla="*/ 0 h 53"/>
                <a:gd name="T2" fmla="*/ 0 w 9905"/>
                <a:gd name="T3" fmla="*/ 27 h 53"/>
                <a:gd name="T4" fmla="*/ 0 w 9905"/>
                <a:gd name="T5" fmla="*/ 53 h 53"/>
                <a:gd name="T6" fmla="*/ 9905 w 9905"/>
                <a:gd name="T7" fmla="*/ 53 h 53"/>
                <a:gd name="T8" fmla="*/ 9905 w 9905"/>
                <a:gd name="T9" fmla="*/ 27 h 53"/>
                <a:gd name="T10" fmla="*/ 9905 w 9905"/>
                <a:gd name="T11" fmla="*/ 0 h 53"/>
                <a:gd name="T12" fmla="*/ 0 w 9905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05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9905" y="53"/>
                  </a:lnTo>
                  <a:lnTo>
                    <a:pt x="9905" y="27"/>
                  </a:lnTo>
                  <a:lnTo>
                    <a:pt x="99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2092"/>
            <p:cNvSpPr>
              <a:spLocks/>
            </p:cNvSpPr>
            <p:nvPr/>
          </p:nvSpPr>
          <p:spPr bwMode="auto">
            <a:xfrm>
              <a:off x="2588" y="1166"/>
              <a:ext cx="1100" cy="5"/>
            </a:xfrm>
            <a:custGeom>
              <a:avLst/>
              <a:gdLst>
                <a:gd name="T0" fmla="*/ 0 w 9905"/>
                <a:gd name="T1" fmla="*/ 0 h 53"/>
                <a:gd name="T2" fmla="*/ 0 w 9905"/>
                <a:gd name="T3" fmla="*/ 27 h 53"/>
                <a:gd name="T4" fmla="*/ 0 w 9905"/>
                <a:gd name="T5" fmla="*/ 53 h 53"/>
                <a:gd name="T6" fmla="*/ 9905 w 9905"/>
                <a:gd name="T7" fmla="*/ 53 h 53"/>
                <a:gd name="T8" fmla="*/ 9905 w 9905"/>
                <a:gd name="T9" fmla="*/ 27 h 53"/>
                <a:gd name="T10" fmla="*/ 9905 w 9905"/>
                <a:gd name="T11" fmla="*/ 0 h 53"/>
                <a:gd name="T12" fmla="*/ 0 w 9905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05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9905" y="53"/>
                  </a:lnTo>
                  <a:lnTo>
                    <a:pt x="9905" y="27"/>
                  </a:lnTo>
                  <a:lnTo>
                    <a:pt x="990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65" name="Group 2093"/>
          <p:cNvGrpSpPr>
            <a:grpSpLocks/>
          </p:cNvGrpSpPr>
          <p:nvPr/>
        </p:nvGrpSpPr>
        <p:grpSpPr bwMode="auto">
          <a:xfrm>
            <a:off x="2152650" y="2451481"/>
            <a:ext cx="1755775" cy="715963"/>
            <a:chOff x="2585" y="1166"/>
            <a:chExt cx="1106" cy="451"/>
          </a:xfrm>
        </p:grpSpPr>
        <p:grpSp>
          <p:nvGrpSpPr>
            <p:cNvPr id="30766" name="Group 2094"/>
            <p:cNvGrpSpPr>
              <a:grpSpLocks/>
            </p:cNvGrpSpPr>
            <p:nvPr/>
          </p:nvGrpSpPr>
          <p:grpSpPr bwMode="auto">
            <a:xfrm>
              <a:off x="2588" y="1611"/>
              <a:ext cx="1100" cy="6"/>
              <a:chOff x="2588" y="1611"/>
              <a:chExt cx="1100" cy="6"/>
            </a:xfrm>
          </p:grpSpPr>
          <p:sp>
            <p:nvSpPr>
              <p:cNvPr id="30767" name="Freeform 2095"/>
              <p:cNvSpPr>
                <a:spLocks/>
              </p:cNvSpPr>
              <p:nvPr/>
            </p:nvSpPr>
            <p:spPr bwMode="auto">
              <a:xfrm>
                <a:off x="2588" y="1611"/>
                <a:ext cx="1100" cy="6"/>
              </a:xfrm>
              <a:custGeom>
                <a:avLst/>
                <a:gdLst>
                  <a:gd name="T0" fmla="*/ 0 w 9905"/>
                  <a:gd name="T1" fmla="*/ 0 h 54"/>
                  <a:gd name="T2" fmla="*/ 0 w 9905"/>
                  <a:gd name="T3" fmla="*/ 27 h 54"/>
                  <a:gd name="T4" fmla="*/ 0 w 9905"/>
                  <a:gd name="T5" fmla="*/ 54 h 54"/>
                  <a:gd name="T6" fmla="*/ 9905 w 9905"/>
                  <a:gd name="T7" fmla="*/ 54 h 54"/>
                  <a:gd name="T8" fmla="*/ 9905 w 9905"/>
                  <a:gd name="T9" fmla="*/ 27 h 54"/>
                  <a:gd name="T10" fmla="*/ 9905 w 9905"/>
                  <a:gd name="T11" fmla="*/ 0 h 54"/>
                  <a:gd name="T12" fmla="*/ 0 w 990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05" h="54">
                    <a:moveTo>
                      <a:pt x="0" y="0"/>
                    </a:moveTo>
                    <a:lnTo>
                      <a:pt x="0" y="27"/>
                    </a:lnTo>
                    <a:lnTo>
                      <a:pt x="0" y="54"/>
                    </a:lnTo>
                    <a:lnTo>
                      <a:pt x="9905" y="54"/>
                    </a:lnTo>
                    <a:lnTo>
                      <a:pt x="9905" y="27"/>
                    </a:lnTo>
                    <a:lnTo>
                      <a:pt x="990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8" name="Freeform 2096"/>
              <p:cNvSpPr>
                <a:spLocks/>
              </p:cNvSpPr>
              <p:nvPr/>
            </p:nvSpPr>
            <p:spPr bwMode="auto">
              <a:xfrm>
                <a:off x="2588" y="1611"/>
                <a:ext cx="1100" cy="6"/>
              </a:xfrm>
              <a:custGeom>
                <a:avLst/>
                <a:gdLst>
                  <a:gd name="T0" fmla="*/ 0 w 9905"/>
                  <a:gd name="T1" fmla="*/ 0 h 54"/>
                  <a:gd name="T2" fmla="*/ 0 w 9905"/>
                  <a:gd name="T3" fmla="*/ 27 h 54"/>
                  <a:gd name="T4" fmla="*/ 0 w 9905"/>
                  <a:gd name="T5" fmla="*/ 54 h 54"/>
                  <a:gd name="T6" fmla="*/ 9905 w 9905"/>
                  <a:gd name="T7" fmla="*/ 54 h 54"/>
                  <a:gd name="T8" fmla="*/ 9905 w 9905"/>
                  <a:gd name="T9" fmla="*/ 27 h 54"/>
                  <a:gd name="T10" fmla="*/ 9905 w 9905"/>
                  <a:gd name="T11" fmla="*/ 0 h 54"/>
                  <a:gd name="T12" fmla="*/ 0 w 990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05" h="54">
                    <a:moveTo>
                      <a:pt x="0" y="0"/>
                    </a:moveTo>
                    <a:lnTo>
                      <a:pt x="0" y="27"/>
                    </a:lnTo>
                    <a:lnTo>
                      <a:pt x="0" y="54"/>
                    </a:lnTo>
                    <a:lnTo>
                      <a:pt x="9905" y="54"/>
                    </a:lnTo>
                    <a:lnTo>
                      <a:pt x="9905" y="27"/>
                    </a:lnTo>
                    <a:lnTo>
                      <a:pt x="990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69" name="Group 2097"/>
            <p:cNvGrpSpPr>
              <a:grpSpLocks/>
            </p:cNvGrpSpPr>
            <p:nvPr/>
          </p:nvGrpSpPr>
          <p:grpSpPr bwMode="auto">
            <a:xfrm>
              <a:off x="2585" y="1166"/>
              <a:ext cx="6" cy="451"/>
              <a:chOff x="2585" y="1166"/>
              <a:chExt cx="6" cy="451"/>
            </a:xfrm>
          </p:grpSpPr>
          <p:sp>
            <p:nvSpPr>
              <p:cNvPr id="30770" name="Freeform 2098"/>
              <p:cNvSpPr>
                <a:spLocks/>
              </p:cNvSpPr>
              <p:nvPr/>
            </p:nvSpPr>
            <p:spPr bwMode="auto">
              <a:xfrm>
                <a:off x="2585" y="1614"/>
                <a:ext cx="6" cy="3"/>
              </a:xfrm>
              <a:custGeom>
                <a:avLst/>
                <a:gdLst>
                  <a:gd name="T0" fmla="*/ 26 w 54"/>
                  <a:gd name="T1" fmla="*/ 0 h 27"/>
                  <a:gd name="T2" fmla="*/ 54 w 54"/>
                  <a:gd name="T3" fmla="*/ 0 h 27"/>
                  <a:gd name="T4" fmla="*/ 52 w 54"/>
                  <a:gd name="T5" fmla="*/ 9 h 27"/>
                  <a:gd name="T6" fmla="*/ 48 w 54"/>
                  <a:gd name="T7" fmla="*/ 16 h 27"/>
                  <a:gd name="T8" fmla="*/ 42 w 54"/>
                  <a:gd name="T9" fmla="*/ 22 h 27"/>
                  <a:gd name="T10" fmla="*/ 35 w 54"/>
                  <a:gd name="T11" fmla="*/ 25 h 27"/>
                  <a:gd name="T12" fmla="*/ 26 w 54"/>
                  <a:gd name="T13" fmla="*/ 27 h 27"/>
                  <a:gd name="T14" fmla="*/ 18 w 54"/>
                  <a:gd name="T15" fmla="*/ 25 h 27"/>
                  <a:gd name="T16" fmla="*/ 11 w 54"/>
                  <a:gd name="T17" fmla="*/ 22 h 27"/>
                  <a:gd name="T18" fmla="*/ 4 w 54"/>
                  <a:gd name="T19" fmla="*/ 16 h 27"/>
                  <a:gd name="T20" fmla="*/ 1 w 54"/>
                  <a:gd name="T21" fmla="*/ 9 h 27"/>
                  <a:gd name="T22" fmla="*/ 0 w 54"/>
                  <a:gd name="T23" fmla="*/ 0 h 27"/>
                  <a:gd name="T24" fmla="*/ 26 w 54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27">
                    <a:moveTo>
                      <a:pt x="26" y="0"/>
                    </a:moveTo>
                    <a:lnTo>
                      <a:pt x="54" y="0"/>
                    </a:lnTo>
                    <a:lnTo>
                      <a:pt x="52" y="9"/>
                    </a:lnTo>
                    <a:lnTo>
                      <a:pt x="48" y="16"/>
                    </a:lnTo>
                    <a:lnTo>
                      <a:pt x="42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8" y="25"/>
                    </a:lnTo>
                    <a:lnTo>
                      <a:pt x="11" y="22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1" name="Freeform 2099"/>
              <p:cNvSpPr>
                <a:spLocks/>
              </p:cNvSpPr>
              <p:nvPr/>
            </p:nvSpPr>
            <p:spPr bwMode="auto">
              <a:xfrm>
                <a:off x="2585" y="1614"/>
                <a:ext cx="6" cy="3"/>
              </a:xfrm>
              <a:custGeom>
                <a:avLst/>
                <a:gdLst>
                  <a:gd name="T0" fmla="*/ 54 w 54"/>
                  <a:gd name="T1" fmla="*/ 0 h 27"/>
                  <a:gd name="T2" fmla="*/ 52 w 54"/>
                  <a:gd name="T3" fmla="*/ 9 h 27"/>
                  <a:gd name="T4" fmla="*/ 48 w 54"/>
                  <a:gd name="T5" fmla="*/ 16 h 27"/>
                  <a:gd name="T6" fmla="*/ 42 w 54"/>
                  <a:gd name="T7" fmla="*/ 22 h 27"/>
                  <a:gd name="T8" fmla="*/ 35 w 54"/>
                  <a:gd name="T9" fmla="*/ 25 h 27"/>
                  <a:gd name="T10" fmla="*/ 26 w 54"/>
                  <a:gd name="T11" fmla="*/ 27 h 27"/>
                  <a:gd name="T12" fmla="*/ 18 w 54"/>
                  <a:gd name="T13" fmla="*/ 25 h 27"/>
                  <a:gd name="T14" fmla="*/ 11 w 54"/>
                  <a:gd name="T15" fmla="*/ 22 h 27"/>
                  <a:gd name="T16" fmla="*/ 4 w 54"/>
                  <a:gd name="T17" fmla="*/ 16 h 27"/>
                  <a:gd name="T18" fmla="*/ 1 w 54"/>
                  <a:gd name="T19" fmla="*/ 9 h 27"/>
                  <a:gd name="T20" fmla="*/ 0 w 54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7">
                    <a:moveTo>
                      <a:pt x="54" y="0"/>
                    </a:moveTo>
                    <a:lnTo>
                      <a:pt x="52" y="9"/>
                    </a:lnTo>
                    <a:lnTo>
                      <a:pt x="48" y="16"/>
                    </a:lnTo>
                    <a:lnTo>
                      <a:pt x="42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8" y="25"/>
                    </a:lnTo>
                    <a:lnTo>
                      <a:pt x="11" y="22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2" name="Freeform 2100"/>
              <p:cNvSpPr>
                <a:spLocks/>
              </p:cNvSpPr>
              <p:nvPr/>
            </p:nvSpPr>
            <p:spPr bwMode="auto">
              <a:xfrm>
                <a:off x="2585" y="1169"/>
                <a:ext cx="6" cy="445"/>
              </a:xfrm>
              <a:custGeom>
                <a:avLst/>
                <a:gdLst>
                  <a:gd name="T0" fmla="*/ 0 w 54"/>
                  <a:gd name="T1" fmla="*/ 4006 h 4006"/>
                  <a:gd name="T2" fmla="*/ 26 w 54"/>
                  <a:gd name="T3" fmla="*/ 4006 h 4006"/>
                  <a:gd name="T4" fmla="*/ 54 w 54"/>
                  <a:gd name="T5" fmla="*/ 4006 h 4006"/>
                  <a:gd name="T6" fmla="*/ 54 w 54"/>
                  <a:gd name="T7" fmla="*/ 0 h 4006"/>
                  <a:gd name="T8" fmla="*/ 26 w 54"/>
                  <a:gd name="T9" fmla="*/ 0 h 4006"/>
                  <a:gd name="T10" fmla="*/ 0 w 54"/>
                  <a:gd name="T11" fmla="*/ 0 h 4006"/>
                  <a:gd name="T12" fmla="*/ 0 w 54"/>
                  <a:gd name="T13" fmla="*/ 4006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06">
                    <a:moveTo>
                      <a:pt x="0" y="4006"/>
                    </a:moveTo>
                    <a:lnTo>
                      <a:pt x="26" y="4006"/>
                    </a:lnTo>
                    <a:lnTo>
                      <a:pt x="54" y="4006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40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3" name="Freeform 2101"/>
              <p:cNvSpPr>
                <a:spLocks/>
              </p:cNvSpPr>
              <p:nvPr/>
            </p:nvSpPr>
            <p:spPr bwMode="auto">
              <a:xfrm>
                <a:off x="2585" y="1169"/>
                <a:ext cx="6" cy="445"/>
              </a:xfrm>
              <a:custGeom>
                <a:avLst/>
                <a:gdLst>
                  <a:gd name="T0" fmla="*/ 0 w 54"/>
                  <a:gd name="T1" fmla="*/ 4006 h 4006"/>
                  <a:gd name="T2" fmla="*/ 26 w 54"/>
                  <a:gd name="T3" fmla="*/ 4006 h 4006"/>
                  <a:gd name="T4" fmla="*/ 54 w 54"/>
                  <a:gd name="T5" fmla="*/ 4006 h 4006"/>
                  <a:gd name="T6" fmla="*/ 54 w 54"/>
                  <a:gd name="T7" fmla="*/ 0 h 4006"/>
                  <a:gd name="T8" fmla="*/ 26 w 54"/>
                  <a:gd name="T9" fmla="*/ 0 h 4006"/>
                  <a:gd name="T10" fmla="*/ 0 w 54"/>
                  <a:gd name="T11" fmla="*/ 0 h 4006"/>
                  <a:gd name="T12" fmla="*/ 0 w 54"/>
                  <a:gd name="T13" fmla="*/ 4006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06">
                    <a:moveTo>
                      <a:pt x="0" y="4006"/>
                    </a:moveTo>
                    <a:lnTo>
                      <a:pt x="26" y="4006"/>
                    </a:lnTo>
                    <a:lnTo>
                      <a:pt x="54" y="4006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40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4" name="Freeform 2102"/>
              <p:cNvSpPr>
                <a:spLocks/>
              </p:cNvSpPr>
              <p:nvPr/>
            </p:nvSpPr>
            <p:spPr bwMode="auto">
              <a:xfrm>
                <a:off x="2585" y="1166"/>
                <a:ext cx="6" cy="3"/>
              </a:xfrm>
              <a:custGeom>
                <a:avLst/>
                <a:gdLst>
                  <a:gd name="T0" fmla="*/ 26 w 54"/>
                  <a:gd name="T1" fmla="*/ 27 h 27"/>
                  <a:gd name="T2" fmla="*/ 0 w 54"/>
                  <a:gd name="T3" fmla="*/ 27 h 27"/>
                  <a:gd name="T4" fmla="*/ 1 w 54"/>
                  <a:gd name="T5" fmla="*/ 18 h 27"/>
                  <a:gd name="T6" fmla="*/ 4 w 54"/>
                  <a:gd name="T7" fmla="*/ 12 h 27"/>
                  <a:gd name="T8" fmla="*/ 11 w 54"/>
                  <a:gd name="T9" fmla="*/ 5 h 27"/>
                  <a:gd name="T10" fmla="*/ 18 w 54"/>
                  <a:gd name="T11" fmla="*/ 2 h 27"/>
                  <a:gd name="T12" fmla="*/ 26 w 54"/>
                  <a:gd name="T13" fmla="*/ 0 h 27"/>
                  <a:gd name="T14" fmla="*/ 35 w 54"/>
                  <a:gd name="T15" fmla="*/ 2 h 27"/>
                  <a:gd name="T16" fmla="*/ 42 w 54"/>
                  <a:gd name="T17" fmla="*/ 5 h 27"/>
                  <a:gd name="T18" fmla="*/ 48 w 54"/>
                  <a:gd name="T19" fmla="*/ 12 h 27"/>
                  <a:gd name="T20" fmla="*/ 52 w 54"/>
                  <a:gd name="T21" fmla="*/ 18 h 27"/>
                  <a:gd name="T22" fmla="*/ 54 w 54"/>
                  <a:gd name="T23" fmla="*/ 27 h 27"/>
                  <a:gd name="T24" fmla="*/ 26 w 54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27">
                    <a:moveTo>
                      <a:pt x="26" y="27"/>
                    </a:move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48" y="12"/>
                    </a:lnTo>
                    <a:lnTo>
                      <a:pt x="52" y="18"/>
                    </a:lnTo>
                    <a:lnTo>
                      <a:pt x="54" y="27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5" name="Freeform 2103"/>
              <p:cNvSpPr>
                <a:spLocks/>
              </p:cNvSpPr>
              <p:nvPr/>
            </p:nvSpPr>
            <p:spPr bwMode="auto">
              <a:xfrm>
                <a:off x="2585" y="1166"/>
                <a:ext cx="6" cy="3"/>
              </a:xfrm>
              <a:custGeom>
                <a:avLst/>
                <a:gdLst>
                  <a:gd name="T0" fmla="*/ 0 w 54"/>
                  <a:gd name="T1" fmla="*/ 27 h 27"/>
                  <a:gd name="T2" fmla="*/ 1 w 54"/>
                  <a:gd name="T3" fmla="*/ 18 h 27"/>
                  <a:gd name="T4" fmla="*/ 4 w 54"/>
                  <a:gd name="T5" fmla="*/ 12 h 27"/>
                  <a:gd name="T6" fmla="*/ 11 w 54"/>
                  <a:gd name="T7" fmla="*/ 5 h 27"/>
                  <a:gd name="T8" fmla="*/ 18 w 54"/>
                  <a:gd name="T9" fmla="*/ 2 h 27"/>
                  <a:gd name="T10" fmla="*/ 26 w 54"/>
                  <a:gd name="T11" fmla="*/ 0 h 27"/>
                  <a:gd name="T12" fmla="*/ 35 w 54"/>
                  <a:gd name="T13" fmla="*/ 2 h 27"/>
                  <a:gd name="T14" fmla="*/ 42 w 54"/>
                  <a:gd name="T15" fmla="*/ 5 h 27"/>
                  <a:gd name="T16" fmla="*/ 48 w 54"/>
                  <a:gd name="T17" fmla="*/ 12 h 27"/>
                  <a:gd name="T18" fmla="*/ 52 w 54"/>
                  <a:gd name="T19" fmla="*/ 18 h 27"/>
                  <a:gd name="T20" fmla="*/ 54 w 54"/>
                  <a:gd name="T2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7">
                    <a:moveTo>
                      <a:pt x="0" y="27"/>
                    </a:move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48" y="12"/>
                    </a:lnTo>
                    <a:lnTo>
                      <a:pt x="52" y="18"/>
                    </a:lnTo>
                    <a:lnTo>
                      <a:pt x="54" y="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6" name="Freeform 2104"/>
              <p:cNvSpPr>
                <a:spLocks/>
              </p:cNvSpPr>
              <p:nvPr/>
            </p:nvSpPr>
            <p:spPr bwMode="auto">
              <a:xfrm>
                <a:off x="2585" y="1611"/>
                <a:ext cx="3" cy="6"/>
              </a:xfrm>
              <a:custGeom>
                <a:avLst/>
                <a:gdLst>
                  <a:gd name="T0" fmla="*/ 26 w 26"/>
                  <a:gd name="T1" fmla="*/ 27 h 54"/>
                  <a:gd name="T2" fmla="*/ 26 w 26"/>
                  <a:gd name="T3" fmla="*/ 54 h 54"/>
                  <a:gd name="T4" fmla="*/ 18 w 26"/>
                  <a:gd name="T5" fmla="*/ 52 h 54"/>
                  <a:gd name="T6" fmla="*/ 11 w 26"/>
                  <a:gd name="T7" fmla="*/ 49 h 54"/>
                  <a:gd name="T8" fmla="*/ 4 w 26"/>
                  <a:gd name="T9" fmla="*/ 43 h 54"/>
                  <a:gd name="T10" fmla="*/ 1 w 26"/>
                  <a:gd name="T11" fmla="*/ 36 h 54"/>
                  <a:gd name="T12" fmla="*/ 0 w 26"/>
                  <a:gd name="T13" fmla="*/ 27 h 54"/>
                  <a:gd name="T14" fmla="*/ 1 w 26"/>
                  <a:gd name="T15" fmla="*/ 18 h 54"/>
                  <a:gd name="T16" fmla="*/ 4 w 26"/>
                  <a:gd name="T17" fmla="*/ 12 h 54"/>
                  <a:gd name="T18" fmla="*/ 11 w 26"/>
                  <a:gd name="T19" fmla="*/ 5 h 54"/>
                  <a:gd name="T20" fmla="*/ 18 w 26"/>
                  <a:gd name="T21" fmla="*/ 2 h 54"/>
                  <a:gd name="T22" fmla="*/ 26 w 26"/>
                  <a:gd name="T23" fmla="*/ 0 h 54"/>
                  <a:gd name="T24" fmla="*/ 26 w 26"/>
                  <a:gd name="T2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54">
                    <a:moveTo>
                      <a:pt x="26" y="27"/>
                    </a:moveTo>
                    <a:lnTo>
                      <a:pt x="26" y="54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4" y="43"/>
                    </a:lnTo>
                    <a:lnTo>
                      <a:pt x="1" y="36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7" name="Freeform 2105"/>
              <p:cNvSpPr>
                <a:spLocks/>
              </p:cNvSpPr>
              <p:nvPr/>
            </p:nvSpPr>
            <p:spPr bwMode="auto">
              <a:xfrm>
                <a:off x="2585" y="1611"/>
                <a:ext cx="3" cy="6"/>
              </a:xfrm>
              <a:custGeom>
                <a:avLst/>
                <a:gdLst>
                  <a:gd name="T0" fmla="*/ 26 w 26"/>
                  <a:gd name="T1" fmla="*/ 54 h 54"/>
                  <a:gd name="T2" fmla="*/ 18 w 26"/>
                  <a:gd name="T3" fmla="*/ 52 h 54"/>
                  <a:gd name="T4" fmla="*/ 11 w 26"/>
                  <a:gd name="T5" fmla="*/ 49 h 54"/>
                  <a:gd name="T6" fmla="*/ 4 w 26"/>
                  <a:gd name="T7" fmla="*/ 43 h 54"/>
                  <a:gd name="T8" fmla="*/ 1 w 26"/>
                  <a:gd name="T9" fmla="*/ 36 h 54"/>
                  <a:gd name="T10" fmla="*/ 0 w 26"/>
                  <a:gd name="T11" fmla="*/ 27 h 54"/>
                  <a:gd name="T12" fmla="*/ 1 w 26"/>
                  <a:gd name="T13" fmla="*/ 18 h 54"/>
                  <a:gd name="T14" fmla="*/ 4 w 26"/>
                  <a:gd name="T15" fmla="*/ 12 h 54"/>
                  <a:gd name="T16" fmla="*/ 11 w 26"/>
                  <a:gd name="T17" fmla="*/ 5 h 54"/>
                  <a:gd name="T18" fmla="*/ 18 w 26"/>
                  <a:gd name="T19" fmla="*/ 2 h 54"/>
                  <a:gd name="T20" fmla="*/ 26 w 26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54">
                    <a:moveTo>
                      <a:pt x="26" y="54"/>
                    </a:moveTo>
                    <a:lnTo>
                      <a:pt x="18" y="52"/>
                    </a:lnTo>
                    <a:lnTo>
                      <a:pt x="11" y="49"/>
                    </a:lnTo>
                    <a:lnTo>
                      <a:pt x="4" y="43"/>
                    </a:lnTo>
                    <a:lnTo>
                      <a:pt x="1" y="36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8" name="Freeform 2106"/>
              <p:cNvSpPr>
                <a:spLocks/>
              </p:cNvSpPr>
              <p:nvPr/>
            </p:nvSpPr>
            <p:spPr bwMode="auto">
              <a:xfrm>
                <a:off x="2585" y="1166"/>
                <a:ext cx="3" cy="5"/>
              </a:xfrm>
              <a:custGeom>
                <a:avLst/>
                <a:gdLst>
                  <a:gd name="T0" fmla="*/ 26 w 26"/>
                  <a:gd name="T1" fmla="*/ 27 h 53"/>
                  <a:gd name="T2" fmla="*/ 26 w 26"/>
                  <a:gd name="T3" fmla="*/ 53 h 53"/>
                  <a:gd name="T4" fmla="*/ 18 w 26"/>
                  <a:gd name="T5" fmla="*/ 52 h 53"/>
                  <a:gd name="T6" fmla="*/ 11 w 26"/>
                  <a:gd name="T7" fmla="*/ 49 h 53"/>
                  <a:gd name="T8" fmla="*/ 4 w 26"/>
                  <a:gd name="T9" fmla="*/ 42 h 53"/>
                  <a:gd name="T10" fmla="*/ 1 w 26"/>
                  <a:gd name="T11" fmla="*/ 36 h 53"/>
                  <a:gd name="T12" fmla="*/ 0 w 26"/>
                  <a:gd name="T13" fmla="*/ 27 h 53"/>
                  <a:gd name="T14" fmla="*/ 1 w 26"/>
                  <a:gd name="T15" fmla="*/ 18 h 53"/>
                  <a:gd name="T16" fmla="*/ 4 w 26"/>
                  <a:gd name="T17" fmla="*/ 12 h 53"/>
                  <a:gd name="T18" fmla="*/ 11 w 26"/>
                  <a:gd name="T19" fmla="*/ 5 h 53"/>
                  <a:gd name="T20" fmla="*/ 18 w 26"/>
                  <a:gd name="T21" fmla="*/ 2 h 53"/>
                  <a:gd name="T22" fmla="*/ 26 w 26"/>
                  <a:gd name="T23" fmla="*/ 0 h 53"/>
                  <a:gd name="T24" fmla="*/ 26 w 26"/>
                  <a:gd name="T2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53">
                    <a:moveTo>
                      <a:pt x="26" y="27"/>
                    </a:moveTo>
                    <a:lnTo>
                      <a:pt x="26" y="53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4" y="42"/>
                    </a:lnTo>
                    <a:lnTo>
                      <a:pt x="1" y="36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9" name="Freeform 2107"/>
              <p:cNvSpPr>
                <a:spLocks/>
              </p:cNvSpPr>
              <p:nvPr/>
            </p:nvSpPr>
            <p:spPr bwMode="auto">
              <a:xfrm>
                <a:off x="2585" y="1166"/>
                <a:ext cx="3" cy="5"/>
              </a:xfrm>
              <a:custGeom>
                <a:avLst/>
                <a:gdLst>
                  <a:gd name="T0" fmla="*/ 26 w 26"/>
                  <a:gd name="T1" fmla="*/ 53 h 53"/>
                  <a:gd name="T2" fmla="*/ 18 w 26"/>
                  <a:gd name="T3" fmla="*/ 52 h 53"/>
                  <a:gd name="T4" fmla="*/ 11 w 26"/>
                  <a:gd name="T5" fmla="*/ 49 h 53"/>
                  <a:gd name="T6" fmla="*/ 4 w 26"/>
                  <a:gd name="T7" fmla="*/ 42 h 53"/>
                  <a:gd name="T8" fmla="*/ 1 w 26"/>
                  <a:gd name="T9" fmla="*/ 36 h 53"/>
                  <a:gd name="T10" fmla="*/ 0 w 26"/>
                  <a:gd name="T11" fmla="*/ 27 h 53"/>
                  <a:gd name="T12" fmla="*/ 1 w 26"/>
                  <a:gd name="T13" fmla="*/ 18 h 53"/>
                  <a:gd name="T14" fmla="*/ 4 w 26"/>
                  <a:gd name="T15" fmla="*/ 12 h 53"/>
                  <a:gd name="T16" fmla="*/ 11 w 26"/>
                  <a:gd name="T17" fmla="*/ 5 h 53"/>
                  <a:gd name="T18" fmla="*/ 18 w 26"/>
                  <a:gd name="T19" fmla="*/ 2 h 53"/>
                  <a:gd name="T20" fmla="*/ 26 w 26"/>
                  <a:gd name="T2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53">
                    <a:moveTo>
                      <a:pt x="26" y="53"/>
                    </a:moveTo>
                    <a:lnTo>
                      <a:pt x="18" y="52"/>
                    </a:lnTo>
                    <a:lnTo>
                      <a:pt x="11" y="49"/>
                    </a:lnTo>
                    <a:lnTo>
                      <a:pt x="4" y="42"/>
                    </a:lnTo>
                    <a:lnTo>
                      <a:pt x="1" y="36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80" name="Group 2108"/>
            <p:cNvGrpSpPr>
              <a:grpSpLocks/>
            </p:cNvGrpSpPr>
            <p:nvPr/>
          </p:nvGrpSpPr>
          <p:grpSpPr bwMode="auto">
            <a:xfrm>
              <a:off x="3685" y="1166"/>
              <a:ext cx="6" cy="451"/>
              <a:chOff x="3685" y="1166"/>
              <a:chExt cx="6" cy="451"/>
            </a:xfrm>
          </p:grpSpPr>
          <p:sp>
            <p:nvSpPr>
              <p:cNvPr id="30781" name="Freeform 2109"/>
              <p:cNvSpPr>
                <a:spLocks/>
              </p:cNvSpPr>
              <p:nvPr/>
            </p:nvSpPr>
            <p:spPr bwMode="auto">
              <a:xfrm>
                <a:off x="3685" y="1614"/>
                <a:ext cx="6" cy="3"/>
              </a:xfrm>
              <a:custGeom>
                <a:avLst/>
                <a:gdLst>
                  <a:gd name="T0" fmla="*/ 26 w 54"/>
                  <a:gd name="T1" fmla="*/ 0 h 27"/>
                  <a:gd name="T2" fmla="*/ 54 w 54"/>
                  <a:gd name="T3" fmla="*/ 0 h 27"/>
                  <a:gd name="T4" fmla="*/ 51 w 54"/>
                  <a:gd name="T5" fmla="*/ 9 h 27"/>
                  <a:gd name="T6" fmla="*/ 48 w 54"/>
                  <a:gd name="T7" fmla="*/ 16 h 27"/>
                  <a:gd name="T8" fmla="*/ 42 w 54"/>
                  <a:gd name="T9" fmla="*/ 22 h 27"/>
                  <a:gd name="T10" fmla="*/ 35 w 54"/>
                  <a:gd name="T11" fmla="*/ 25 h 27"/>
                  <a:gd name="T12" fmla="*/ 26 w 54"/>
                  <a:gd name="T13" fmla="*/ 27 h 27"/>
                  <a:gd name="T14" fmla="*/ 17 w 54"/>
                  <a:gd name="T15" fmla="*/ 25 h 27"/>
                  <a:gd name="T16" fmla="*/ 11 w 54"/>
                  <a:gd name="T17" fmla="*/ 22 h 27"/>
                  <a:gd name="T18" fmla="*/ 4 w 54"/>
                  <a:gd name="T19" fmla="*/ 16 h 27"/>
                  <a:gd name="T20" fmla="*/ 1 w 54"/>
                  <a:gd name="T21" fmla="*/ 9 h 27"/>
                  <a:gd name="T22" fmla="*/ 0 w 54"/>
                  <a:gd name="T23" fmla="*/ 0 h 27"/>
                  <a:gd name="T24" fmla="*/ 26 w 54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27">
                    <a:moveTo>
                      <a:pt x="26" y="0"/>
                    </a:moveTo>
                    <a:lnTo>
                      <a:pt x="54" y="0"/>
                    </a:lnTo>
                    <a:lnTo>
                      <a:pt x="51" y="9"/>
                    </a:lnTo>
                    <a:lnTo>
                      <a:pt x="48" y="16"/>
                    </a:lnTo>
                    <a:lnTo>
                      <a:pt x="42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7" y="25"/>
                    </a:lnTo>
                    <a:lnTo>
                      <a:pt x="11" y="22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2" name="Freeform 2110"/>
              <p:cNvSpPr>
                <a:spLocks/>
              </p:cNvSpPr>
              <p:nvPr/>
            </p:nvSpPr>
            <p:spPr bwMode="auto">
              <a:xfrm>
                <a:off x="3685" y="1614"/>
                <a:ext cx="6" cy="3"/>
              </a:xfrm>
              <a:custGeom>
                <a:avLst/>
                <a:gdLst>
                  <a:gd name="T0" fmla="*/ 54 w 54"/>
                  <a:gd name="T1" fmla="*/ 0 h 27"/>
                  <a:gd name="T2" fmla="*/ 51 w 54"/>
                  <a:gd name="T3" fmla="*/ 9 h 27"/>
                  <a:gd name="T4" fmla="*/ 48 w 54"/>
                  <a:gd name="T5" fmla="*/ 16 h 27"/>
                  <a:gd name="T6" fmla="*/ 42 w 54"/>
                  <a:gd name="T7" fmla="*/ 22 h 27"/>
                  <a:gd name="T8" fmla="*/ 35 w 54"/>
                  <a:gd name="T9" fmla="*/ 25 h 27"/>
                  <a:gd name="T10" fmla="*/ 26 w 54"/>
                  <a:gd name="T11" fmla="*/ 27 h 27"/>
                  <a:gd name="T12" fmla="*/ 17 w 54"/>
                  <a:gd name="T13" fmla="*/ 25 h 27"/>
                  <a:gd name="T14" fmla="*/ 11 w 54"/>
                  <a:gd name="T15" fmla="*/ 22 h 27"/>
                  <a:gd name="T16" fmla="*/ 4 w 54"/>
                  <a:gd name="T17" fmla="*/ 16 h 27"/>
                  <a:gd name="T18" fmla="*/ 1 w 54"/>
                  <a:gd name="T19" fmla="*/ 9 h 27"/>
                  <a:gd name="T20" fmla="*/ 0 w 54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7">
                    <a:moveTo>
                      <a:pt x="54" y="0"/>
                    </a:moveTo>
                    <a:lnTo>
                      <a:pt x="51" y="9"/>
                    </a:lnTo>
                    <a:lnTo>
                      <a:pt x="48" y="16"/>
                    </a:lnTo>
                    <a:lnTo>
                      <a:pt x="42" y="22"/>
                    </a:lnTo>
                    <a:lnTo>
                      <a:pt x="35" y="25"/>
                    </a:lnTo>
                    <a:lnTo>
                      <a:pt x="26" y="27"/>
                    </a:lnTo>
                    <a:lnTo>
                      <a:pt x="17" y="25"/>
                    </a:lnTo>
                    <a:lnTo>
                      <a:pt x="11" y="22"/>
                    </a:lnTo>
                    <a:lnTo>
                      <a:pt x="4" y="16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3" name="Freeform 2111"/>
              <p:cNvSpPr>
                <a:spLocks/>
              </p:cNvSpPr>
              <p:nvPr/>
            </p:nvSpPr>
            <p:spPr bwMode="auto">
              <a:xfrm>
                <a:off x="3685" y="1169"/>
                <a:ext cx="6" cy="445"/>
              </a:xfrm>
              <a:custGeom>
                <a:avLst/>
                <a:gdLst>
                  <a:gd name="T0" fmla="*/ 0 w 54"/>
                  <a:gd name="T1" fmla="*/ 4006 h 4006"/>
                  <a:gd name="T2" fmla="*/ 26 w 54"/>
                  <a:gd name="T3" fmla="*/ 4006 h 4006"/>
                  <a:gd name="T4" fmla="*/ 54 w 54"/>
                  <a:gd name="T5" fmla="*/ 4006 h 4006"/>
                  <a:gd name="T6" fmla="*/ 54 w 54"/>
                  <a:gd name="T7" fmla="*/ 0 h 4006"/>
                  <a:gd name="T8" fmla="*/ 26 w 54"/>
                  <a:gd name="T9" fmla="*/ 0 h 4006"/>
                  <a:gd name="T10" fmla="*/ 0 w 54"/>
                  <a:gd name="T11" fmla="*/ 0 h 4006"/>
                  <a:gd name="T12" fmla="*/ 0 w 54"/>
                  <a:gd name="T13" fmla="*/ 4006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06">
                    <a:moveTo>
                      <a:pt x="0" y="4006"/>
                    </a:moveTo>
                    <a:lnTo>
                      <a:pt x="26" y="4006"/>
                    </a:lnTo>
                    <a:lnTo>
                      <a:pt x="54" y="4006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40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4" name="Freeform 2112"/>
              <p:cNvSpPr>
                <a:spLocks/>
              </p:cNvSpPr>
              <p:nvPr/>
            </p:nvSpPr>
            <p:spPr bwMode="auto">
              <a:xfrm>
                <a:off x="3685" y="1169"/>
                <a:ext cx="6" cy="445"/>
              </a:xfrm>
              <a:custGeom>
                <a:avLst/>
                <a:gdLst>
                  <a:gd name="T0" fmla="*/ 0 w 54"/>
                  <a:gd name="T1" fmla="*/ 4006 h 4006"/>
                  <a:gd name="T2" fmla="*/ 26 w 54"/>
                  <a:gd name="T3" fmla="*/ 4006 h 4006"/>
                  <a:gd name="T4" fmla="*/ 54 w 54"/>
                  <a:gd name="T5" fmla="*/ 4006 h 4006"/>
                  <a:gd name="T6" fmla="*/ 54 w 54"/>
                  <a:gd name="T7" fmla="*/ 0 h 4006"/>
                  <a:gd name="T8" fmla="*/ 26 w 54"/>
                  <a:gd name="T9" fmla="*/ 0 h 4006"/>
                  <a:gd name="T10" fmla="*/ 0 w 54"/>
                  <a:gd name="T11" fmla="*/ 0 h 4006"/>
                  <a:gd name="T12" fmla="*/ 0 w 54"/>
                  <a:gd name="T13" fmla="*/ 4006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06">
                    <a:moveTo>
                      <a:pt x="0" y="4006"/>
                    </a:moveTo>
                    <a:lnTo>
                      <a:pt x="26" y="4006"/>
                    </a:lnTo>
                    <a:lnTo>
                      <a:pt x="54" y="4006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40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5" name="Freeform 2113"/>
              <p:cNvSpPr>
                <a:spLocks/>
              </p:cNvSpPr>
              <p:nvPr/>
            </p:nvSpPr>
            <p:spPr bwMode="auto">
              <a:xfrm>
                <a:off x="3685" y="1166"/>
                <a:ext cx="6" cy="3"/>
              </a:xfrm>
              <a:custGeom>
                <a:avLst/>
                <a:gdLst>
                  <a:gd name="T0" fmla="*/ 26 w 54"/>
                  <a:gd name="T1" fmla="*/ 27 h 27"/>
                  <a:gd name="T2" fmla="*/ 0 w 54"/>
                  <a:gd name="T3" fmla="*/ 27 h 27"/>
                  <a:gd name="T4" fmla="*/ 1 w 54"/>
                  <a:gd name="T5" fmla="*/ 18 h 27"/>
                  <a:gd name="T6" fmla="*/ 4 w 54"/>
                  <a:gd name="T7" fmla="*/ 12 h 27"/>
                  <a:gd name="T8" fmla="*/ 11 w 54"/>
                  <a:gd name="T9" fmla="*/ 5 h 27"/>
                  <a:gd name="T10" fmla="*/ 17 w 54"/>
                  <a:gd name="T11" fmla="*/ 2 h 27"/>
                  <a:gd name="T12" fmla="*/ 26 w 54"/>
                  <a:gd name="T13" fmla="*/ 0 h 27"/>
                  <a:gd name="T14" fmla="*/ 35 w 54"/>
                  <a:gd name="T15" fmla="*/ 2 h 27"/>
                  <a:gd name="T16" fmla="*/ 42 w 54"/>
                  <a:gd name="T17" fmla="*/ 5 h 27"/>
                  <a:gd name="T18" fmla="*/ 48 w 54"/>
                  <a:gd name="T19" fmla="*/ 12 h 27"/>
                  <a:gd name="T20" fmla="*/ 51 w 54"/>
                  <a:gd name="T21" fmla="*/ 18 h 27"/>
                  <a:gd name="T22" fmla="*/ 54 w 54"/>
                  <a:gd name="T23" fmla="*/ 27 h 27"/>
                  <a:gd name="T24" fmla="*/ 26 w 54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27">
                    <a:moveTo>
                      <a:pt x="26" y="27"/>
                    </a:moveTo>
                    <a:lnTo>
                      <a:pt x="0" y="27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6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48" y="12"/>
                    </a:lnTo>
                    <a:lnTo>
                      <a:pt x="51" y="18"/>
                    </a:lnTo>
                    <a:lnTo>
                      <a:pt x="54" y="27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6" name="Freeform 2114"/>
              <p:cNvSpPr>
                <a:spLocks/>
              </p:cNvSpPr>
              <p:nvPr/>
            </p:nvSpPr>
            <p:spPr bwMode="auto">
              <a:xfrm>
                <a:off x="3685" y="1166"/>
                <a:ext cx="6" cy="3"/>
              </a:xfrm>
              <a:custGeom>
                <a:avLst/>
                <a:gdLst>
                  <a:gd name="T0" fmla="*/ 0 w 54"/>
                  <a:gd name="T1" fmla="*/ 27 h 27"/>
                  <a:gd name="T2" fmla="*/ 1 w 54"/>
                  <a:gd name="T3" fmla="*/ 18 h 27"/>
                  <a:gd name="T4" fmla="*/ 4 w 54"/>
                  <a:gd name="T5" fmla="*/ 12 h 27"/>
                  <a:gd name="T6" fmla="*/ 11 w 54"/>
                  <a:gd name="T7" fmla="*/ 5 h 27"/>
                  <a:gd name="T8" fmla="*/ 17 w 54"/>
                  <a:gd name="T9" fmla="*/ 2 h 27"/>
                  <a:gd name="T10" fmla="*/ 26 w 54"/>
                  <a:gd name="T11" fmla="*/ 0 h 27"/>
                  <a:gd name="T12" fmla="*/ 35 w 54"/>
                  <a:gd name="T13" fmla="*/ 2 h 27"/>
                  <a:gd name="T14" fmla="*/ 42 w 54"/>
                  <a:gd name="T15" fmla="*/ 5 h 27"/>
                  <a:gd name="T16" fmla="*/ 48 w 54"/>
                  <a:gd name="T17" fmla="*/ 12 h 27"/>
                  <a:gd name="T18" fmla="*/ 51 w 54"/>
                  <a:gd name="T19" fmla="*/ 18 h 27"/>
                  <a:gd name="T20" fmla="*/ 54 w 54"/>
                  <a:gd name="T2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7">
                    <a:moveTo>
                      <a:pt x="0" y="27"/>
                    </a:moveTo>
                    <a:lnTo>
                      <a:pt x="1" y="18"/>
                    </a:lnTo>
                    <a:lnTo>
                      <a:pt x="4" y="12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6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48" y="12"/>
                    </a:lnTo>
                    <a:lnTo>
                      <a:pt x="51" y="18"/>
                    </a:lnTo>
                    <a:lnTo>
                      <a:pt x="54" y="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7" name="Freeform 2115"/>
              <p:cNvSpPr>
                <a:spLocks/>
              </p:cNvSpPr>
              <p:nvPr/>
            </p:nvSpPr>
            <p:spPr bwMode="auto">
              <a:xfrm>
                <a:off x="3688" y="1611"/>
                <a:ext cx="3" cy="6"/>
              </a:xfrm>
              <a:custGeom>
                <a:avLst/>
                <a:gdLst>
                  <a:gd name="T0" fmla="*/ 0 w 28"/>
                  <a:gd name="T1" fmla="*/ 27 h 54"/>
                  <a:gd name="T2" fmla="*/ 0 w 28"/>
                  <a:gd name="T3" fmla="*/ 0 h 54"/>
                  <a:gd name="T4" fmla="*/ 9 w 28"/>
                  <a:gd name="T5" fmla="*/ 2 h 54"/>
                  <a:gd name="T6" fmla="*/ 16 w 28"/>
                  <a:gd name="T7" fmla="*/ 5 h 54"/>
                  <a:gd name="T8" fmla="*/ 22 w 28"/>
                  <a:gd name="T9" fmla="*/ 12 h 54"/>
                  <a:gd name="T10" fmla="*/ 25 w 28"/>
                  <a:gd name="T11" fmla="*/ 18 h 54"/>
                  <a:gd name="T12" fmla="*/ 28 w 28"/>
                  <a:gd name="T13" fmla="*/ 27 h 54"/>
                  <a:gd name="T14" fmla="*/ 25 w 28"/>
                  <a:gd name="T15" fmla="*/ 36 h 54"/>
                  <a:gd name="T16" fmla="*/ 22 w 28"/>
                  <a:gd name="T17" fmla="*/ 43 h 54"/>
                  <a:gd name="T18" fmla="*/ 16 w 28"/>
                  <a:gd name="T19" fmla="*/ 49 h 54"/>
                  <a:gd name="T20" fmla="*/ 9 w 28"/>
                  <a:gd name="T21" fmla="*/ 52 h 54"/>
                  <a:gd name="T22" fmla="*/ 0 w 28"/>
                  <a:gd name="T23" fmla="*/ 54 h 54"/>
                  <a:gd name="T24" fmla="*/ 0 w 28"/>
                  <a:gd name="T2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54">
                    <a:moveTo>
                      <a:pt x="0" y="27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6" y="5"/>
                    </a:lnTo>
                    <a:lnTo>
                      <a:pt x="22" y="12"/>
                    </a:lnTo>
                    <a:lnTo>
                      <a:pt x="25" y="18"/>
                    </a:lnTo>
                    <a:lnTo>
                      <a:pt x="28" y="27"/>
                    </a:lnTo>
                    <a:lnTo>
                      <a:pt x="25" y="36"/>
                    </a:lnTo>
                    <a:lnTo>
                      <a:pt x="22" y="43"/>
                    </a:lnTo>
                    <a:lnTo>
                      <a:pt x="16" y="49"/>
                    </a:lnTo>
                    <a:lnTo>
                      <a:pt x="9" y="52"/>
                    </a:lnTo>
                    <a:lnTo>
                      <a:pt x="0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8" name="Freeform 2116"/>
              <p:cNvSpPr>
                <a:spLocks/>
              </p:cNvSpPr>
              <p:nvPr/>
            </p:nvSpPr>
            <p:spPr bwMode="auto">
              <a:xfrm>
                <a:off x="3688" y="1611"/>
                <a:ext cx="3" cy="6"/>
              </a:xfrm>
              <a:custGeom>
                <a:avLst/>
                <a:gdLst>
                  <a:gd name="T0" fmla="*/ 0 w 28"/>
                  <a:gd name="T1" fmla="*/ 0 h 54"/>
                  <a:gd name="T2" fmla="*/ 9 w 28"/>
                  <a:gd name="T3" fmla="*/ 2 h 54"/>
                  <a:gd name="T4" fmla="*/ 16 w 28"/>
                  <a:gd name="T5" fmla="*/ 5 h 54"/>
                  <a:gd name="T6" fmla="*/ 22 w 28"/>
                  <a:gd name="T7" fmla="*/ 12 h 54"/>
                  <a:gd name="T8" fmla="*/ 25 w 28"/>
                  <a:gd name="T9" fmla="*/ 18 h 54"/>
                  <a:gd name="T10" fmla="*/ 28 w 28"/>
                  <a:gd name="T11" fmla="*/ 27 h 54"/>
                  <a:gd name="T12" fmla="*/ 25 w 28"/>
                  <a:gd name="T13" fmla="*/ 36 h 54"/>
                  <a:gd name="T14" fmla="*/ 22 w 28"/>
                  <a:gd name="T15" fmla="*/ 43 h 54"/>
                  <a:gd name="T16" fmla="*/ 16 w 28"/>
                  <a:gd name="T17" fmla="*/ 49 h 54"/>
                  <a:gd name="T18" fmla="*/ 9 w 28"/>
                  <a:gd name="T19" fmla="*/ 52 h 54"/>
                  <a:gd name="T20" fmla="*/ 0 w 28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54">
                    <a:moveTo>
                      <a:pt x="0" y="0"/>
                    </a:moveTo>
                    <a:lnTo>
                      <a:pt x="9" y="2"/>
                    </a:lnTo>
                    <a:lnTo>
                      <a:pt x="16" y="5"/>
                    </a:lnTo>
                    <a:lnTo>
                      <a:pt x="22" y="12"/>
                    </a:lnTo>
                    <a:lnTo>
                      <a:pt x="25" y="18"/>
                    </a:lnTo>
                    <a:lnTo>
                      <a:pt x="28" y="27"/>
                    </a:lnTo>
                    <a:lnTo>
                      <a:pt x="25" y="36"/>
                    </a:lnTo>
                    <a:lnTo>
                      <a:pt x="22" y="43"/>
                    </a:lnTo>
                    <a:lnTo>
                      <a:pt x="16" y="49"/>
                    </a:lnTo>
                    <a:lnTo>
                      <a:pt x="9" y="52"/>
                    </a:lnTo>
                    <a:lnTo>
                      <a:pt x="0" y="5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9" name="Freeform 2117"/>
              <p:cNvSpPr>
                <a:spLocks/>
              </p:cNvSpPr>
              <p:nvPr/>
            </p:nvSpPr>
            <p:spPr bwMode="auto">
              <a:xfrm>
                <a:off x="3688" y="1166"/>
                <a:ext cx="3" cy="5"/>
              </a:xfrm>
              <a:custGeom>
                <a:avLst/>
                <a:gdLst>
                  <a:gd name="T0" fmla="*/ 0 w 28"/>
                  <a:gd name="T1" fmla="*/ 27 h 53"/>
                  <a:gd name="T2" fmla="*/ 0 w 28"/>
                  <a:gd name="T3" fmla="*/ 0 h 53"/>
                  <a:gd name="T4" fmla="*/ 9 w 28"/>
                  <a:gd name="T5" fmla="*/ 2 h 53"/>
                  <a:gd name="T6" fmla="*/ 16 w 28"/>
                  <a:gd name="T7" fmla="*/ 5 h 53"/>
                  <a:gd name="T8" fmla="*/ 22 w 28"/>
                  <a:gd name="T9" fmla="*/ 12 h 53"/>
                  <a:gd name="T10" fmla="*/ 25 w 28"/>
                  <a:gd name="T11" fmla="*/ 18 h 53"/>
                  <a:gd name="T12" fmla="*/ 28 w 28"/>
                  <a:gd name="T13" fmla="*/ 27 h 53"/>
                  <a:gd name="T14" fmla="*/ 25 w 28"/>
                  <a:gd name="T15" fmla="*/ 36 h 53"/>
                  <a:gd name="T16" fmla="*/ 22 w 28"/>
                  <a:gd name="T17" fmla="*/ 42 h 53"/>
                  <a:gd name="T18" fmla="*/ 16 w 28"/>
                  <a:gd name="T19" fmla="*/ 49 h 53"/>
                  <a:gd name="T20" fmla="*/ 9 w 28"/>
                  <a:gd name="T21" fmla="*/ 52 h 53"/>
                  <a:gd name="T22" fmla="*/ 0 w 28"/>
                  <a:gd name="T23" fmla="*/ 53 h 53"/>
                  <a:gd name="T24" fmla="*/ 0 w 28"/>
                  <a:gd name="T2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53">
                    <a:moveTo>
                      <a:pt x="0" y="27"/>
                    </a:moveTo>
                    <a:lnTo>
                      <a:pt x="0" y="0"/>
                    </a:lnTo>
                    <a:lnTo>
                      <a:pt x="9" y="2"/>
                    </a:lnTo>
                    <a:lnTo>
                      <a:pt x="16" y="5"/>
                    </a:lnTo>
                    <a:lnTo>
                      <a:pt x="22" y="12"/>
                    </a:lnTo>
                    <a:lnTo>
                      <a:pt x="25" y="18"/>
                    </a:lnTo>
                    <a:lnTo>
                      <a:pt x="28" y="27"/>
                    </a:lnTo>
                    <a:lnTo>
                      <a:pt x="25" y="36"/>
                    </a:lnTo>
                    <a:lnTo>
                      <a:pt x="22" y="42"/>
                    </a:lnTo>
                    <a:lnTo>
                      <a:pt x="16" y="49"/>
                    </a:lnTo>
                    <a:lnTo>
                      <a:pt x="9" y="52"/>
                    </a:lnTo>
                    <a:lnTo>
                      <a:pt x="0" y="53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0" name="Freeform 2118"/>
              <p:cNvSpPr>
                <a:spLocks/>
              </p:cNvSpPr>
              <p:nvPr/>
            </p:nvSpPr>
            <p:spPr bwMode="auto">
              <a:xfrm>
                <a:off x="3688" y="1166"/>
                <a:ext cx="3" cy="5"/>
              </a:xfrm>
              <a:custGeom>
                <a:avLst/>
                <a:gdLst>
                  <a:gd name="T0" fmla="*/ 0 w 28"/>
                  <a:gd name="T1" fmla="*/ 0 h 53"/>
                  <a:gd name="T2" fmla="*/ 9 w 28"/>
                  <a:gd name="T3" fmla="*/ 2 h 53"/>
                  <a:gd name="T4" fmla="*/ 16 w 28"/>
                  <a:gd name="T5" fmla="*/ 5 h 53"/>
                  <a:gd name="T6" fmla="*/ 22 w 28"/>
                  <a:gd name="T7" fmla="*/ 12 h 53"/>
                  <a:gd name="T8" fmla="*/ 25 w 28"/>
                  <a:gd name="T9" fmla="*/ 18 h 53"/>
                  <a:gd name="T10" fmla="*/ 28 w 28"/>
                  <a:gd name="T11" fmla="*/ 27 h 53"/>
                  <a:gd name="T12" fmla="*/ 25 w 28"/>
                  <a:gd name="T13" fmla="*/ 36 h 53"/>
                  <a:gd name="T14" fmla="*/ 22 w 28"/>
                  <a:gd name="T15" fmla="*/ 42 h 53"/>
                  <a:gd name="T16" fmla="*/ 16 w 28"/>
                  <a:gd name="T17" fmla="*/ 49 h 53"/>
                  <a:gd name="T18" fmla="*/ 9 w 28"/>
                  <a:gd name="T19" fmla="*/ 52 h 53"/>
                  <a:gd name="T20" fmla="*/ 0 w 28"/>
                  <a:gd name="T2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53">
                    <a:moveTo>
                      <a:pt x="0" y="0"/>
                    </a:moveTo>
                    <a:lnTo>
                      <a:pt x="9" y="2"/>
                    </a:lnTo>
                    <a:lnTo>
                      <a:pt x="16" y="5"/>
                    </a:lnTo>
                    <a:lnTo>
                      <a:pt x="22" y="12"/>
                    </a:lnTo>
                    <a:lnTo>
                      <a:pt x="25" y="18"/>
                    </a:lnTo>
                    <a:lnTo>
                      <a:pt x="28" y="27"/>
                    </a:lnTo>
                    <a:lnTo>
                      <a:pt x="25" y="36"/>
                    </a:lnTo>
                    <a:lnTo>
                      <a:pt x="22" y="42"/>
                    </a:lnTo>
                    <a:lnTo>
                      <a:pt x="16" y="49"/>
                    </a:lnTo>
                    <a:lnTo>
                      <a:pt x="9" y="52"/>
                    </a:lnTo>
                    <a:lnTo>
                      <a:pt x="0" y="5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aphicFrame>
        <p:nvGraphicFramePr>
          <p:cNvPr id="30791" name="Object 211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1688008"/>
              </p:ext>
            </p:extLst>
          </p:nvPr>
        </p:nvGraphicFramePr>
        <p:xfrm>
          <a:off x="944563" y="2200656"/>
          <a:ext cx="2133600" cy="327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" name="AutoCAD Drawing" r:id="rId3" imgW="12011040" imgH="7048440" progId="AutoCAD.Drawing.17">
                  <p:embed/>
                </p:oleObj>
              </mc:Choice>
              <mc:Fallback>
                <p:oleObj name="AutoCAD Drawing" r:id="rId3" imgW="12011040" imgH="7048440" progId="AutoCAD.Drawing.17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22501" t="-1154" r="42500" b="9543"/>
                      <a:stretch>
                        <a:fillRect/>
                      </a:stretch>
                    </p:blipFill>
                    <p:spPr bwMode="auto">
                      <a:xfrm>
                        <a:off x="944563" y="2200656"/>
                        <a:ext cx="2133600" cy="327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0792" name="Group 2120"/>
          <p:cNvGrpSpPr>
            <a:grpSpLocks/>
          </p:cNvGrpSpPr>
          <p:nvPr/>
        </p:nvGrpSpPr>
        <p:grpSpPr bwMode="auto">
          <a:xfrm>
            <a:off x="627063" y="2602294"/>
            <a:ext cx="862012" cy="560387"/>
            <a:chOff x="1624" y="1261"/>
            <a:chExt cx="543" cy="353"/>
          </a:xfrm>
        </p:grpSpPr>
        <p:sp>
          <p:nvSpPr>
            <p:cNvPr id="30793" name="Line 2121"/>
            <p:cNvSpPr>
              <a:spLocks noChangeShapeType="1"/>
            </p:cNvSpPr>
            <p:nvPr/>
          </p:nvSpPr>
          <p:spPr bwMode="auto">
            <a:xfrm flipV="1">
              <a:off x="2166" y="1551"/>
              <a:ext cx="1" cy="6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Line 2122"/>
            <p:cNvSpPr>
              <a:spLocks noChangeShapeType="1"/>
            </p:cNvSpPr>
            <p:nvPr/>
          </p:nvSpPr>
          <p:spPr bwMode="auto">
            <a:xfrm flipV="1">
              <a:off x="2166" y="1454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Line 2123"/>
            <p:cNvSpPr>
              <a:spLocks noChangeShapeType="1"/>
            </p:cNvSpPr>
            <p:nvPr/>
          </p:nvSpPr>
          <p:spPr bwMode="auto">
            <a:xfrm flipV="1">
              <a:off x="2166" y="1356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Line 2124"/>
            <p:cNvSpPr>
              <a:spLocks noChangeShapeType="1"/>
            </p:cNvSpPr>
            <p:nvPr/>
          </p:nvSpPr>
          <p:spPr bwMode="auto">
            <a:xfrm flipV="1">
              <a:off x="2166" y="1261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Line 2125"/>
            <p:cNvSpPr>
              <a:spLocks noChangeShapeType="1"/>
            </p:cNvSpPr>
            <p:nvPr/>
          </p:nvSpPr>
          <p:spPr bwMode="auto">
            <a:xfrm flipV="1">
              <a:off x="1624" y="1551"/>
              <a:ext cx="1" cy="6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Line 2126"/>
            <p:cNvSpPr>
              <a:spLocks noChangeShapeType="1"/>
            </p:cNvSpPr>
            <p:nvPr/>
          </p:nvSpPr>
          <p:spPr bwMode="auto">
            <a:xfrm flipV="1">
              <a:off x="1624" y="1454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Line 2127"/>
            <p:cNvSpPr>
              <a:spLocks noChangeShapeType="1"/>
            </p:cNvSpPr>
            <p:nvPr/>
          </p:nvSpPr>
          <p:spPr bwMode="auto">
            <a:xfrm flipV="1">
              <a:off x="1624" y="1356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Line 2128"/>
            <p:cNvSpPr>
              <a:spLocks noChangeShapeType="1"/>
            </p:cNvSpPr>
            <p:nvPr/>
          </p:nvSpPr>
          <p:spPr bwMode="auto">
            <a:xfrm flipV="1">
              <a:off x="1624" y="1261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801" name="Group 2129"/>
          <p:cNvGrpSpPr>
            <a:grpSpLocks/>
          </p:cNvGrpSpPr>
          <p:nvPr/>
        </p:nvGrpSpPr>
        <p:grpSpPr bwMode="auto">
          <a:xfrm>
            <a:off x="152400" y="3999294"/>
            <a:ext cx="1808163" cy="871537"/>
            <a:chOff x="1325" y="2141"/>
            <a:chExt cx="1139" cy="549"/>
          </a:xfrm>
        </p:grpSpPr>
        <p:grpSp>
          <p:nvGrpSpPr>
            <p:cNvPr id="30802" name="Group 2130"/>
            <p:cNvGrpSpPr>
              <a:grpSpLocks/>
            </p:cNvGrpSpPr>
            <p:nvPr/>
          </p:nvGrpSpPr>
          <p:grpSpPr bwMode="auto">
            <a:xfrm>
              <a:off x="2080" y="2217"/>
              <a:ext cx="90" cy="198"/>
              <a:chOff x="2080" y="2217"/>
              <a:chExt cx="90" cy="198"/>
            </a:xfrm>
          </p:grpSpPr>
          <p:sp>
            <p:nvSpPr>
              <p:cNvPr id="30803" name="Freeform 2131"/>
              <p:cNvSpPr>
                <a:spLocks/>
              </p:cNvSpPr>
              <p:nvPr/>
            </p:nvSpPr>
            <p:spPr bwMode="auto">
              <a:xfrm>
                <a:off x="2163" y="2410"/>
                <a:ext cx="6" cy="5"/>
              </a:xfrm>
              <a:custGeom>
                <a:avLst/>
                <a:gdLst>
                  <a:gd name="T0" fmla="*/ 1 w 53"/>
                  <a:gd name="T1" fmla="*/ 38 h 38"/>
                  <a:gd name="T2" fmla="*/ 27 w 53"/>
                  <a:gd name="T3" fmla="*/ 37 h 38"/>
                  <a:gd name="T4" fmla="*/ 53 w 53"/>
                  <a:gd name="T5" fmla="*/ 36 h 38"/>
                  <a:gd name="T6" fmla="*/ 52 w 53"/>
                  <a:gd name="T7" fmla="*/ 0 h 38"/>
                  <a:gd name="T8" fmla="*/ 26 w 53"/>
                  <a:gd name="T9" fmla="*/ 1 h 38"/>
                  <a:gd name="T10" fmla="*/ 0 w 53"/>
                  <a:gd name="T11" fmla="*/ 2 h 38"/>
                  <a:gd name="T12" fmla="*/ 1 w 53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1" y="38"/>
                    </a:moveTo>
                    <a:lnTo>
                      <a:pt x="27" y="37"/>
                    </a:lnTo>
                    <a:lnTo>
                      <a:pt x="53" y="36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4" name="Freeform 2132"/>
              <p:cNvSpPr>
                <a:spLocks/>
              </p:cNvSpPr>
              <p:nvPr/>
            </p:nvSpPr>
            <p:spPr bwMode="auto">
              <a:xfrm>
                <a:off x="2163" y="2410"/>
                <a:ext cx="6" cy="5"/>
              </a:xfrm>
              <a:custGeom>
                <a:avLst/>
                <a:gdLst>
                  <a:gd name="T0" fmla="*/ 1 w 53"/>
                  <a:gd name="T1" fmla="*/ 38 h 38"/>
                  <a:gd name="T2" fmla="*/ 27 w 53"/>
                  <a:gd name="T3" fmla="*/ 37 h 38"/>
                  <a:gd name="T4" fmla="*/ 53 w 53"/>
                  <a:gd name="T5" fmla="*/ 36 h 38"/>
                  <a:gd name="T6" fmla="*/ 52 w 53"/>
                  <a:gd name="T7" fmla="*/ 0 h 38"/>
                  <a:gd name="T8" fmla="*/ 26 w 53"/>
                  <a:gd name="T9" fmla="*/ 1 h 38"/>
                  <a:gd name="T10" fmla="*/ 0 w 53"/>
                  <a:gd name="T11" fmla="*/ 2 h 38"/>
                  <a:gd name="T12" fmla="*/ 1 w 53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1" y="38"/>
                    </a:moveTo>
                    <a:lnTo>
                      <a:pt x="27" y="37"/>
                    </a:lnTo>
                    <a:lnTo>
                      <a:pt x="53" y="36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1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5" name="Freeform 2133"/>
              <p:cNvSpPr>
                <a:spLocks/>
              </p:cNvSpPr>
              <p:nvPr/>
            </p:nvSpPr>
            <p:spPr bwMode="auto">
              <a:xfrm>
                <a:off x="2163" y="2411"/>
                <a:ext cx="3" cy="1"/>
              </a:xfrm>
              <a:custGeom>
                <a:avLst/>
                <a:gdLst>
                  <a:gd name="T0" fmla="*/ 26 w 26"/>
                  <a:gd name="T1" fmla="*/ 0 h 1"/>
                  <a:gd name="T2" fmla="*/ 0 w 26"/>
                  <a:gd name="T3" fmla="*/ 1 h 1"/>
                  <a:gd name="T4" fmla="*/ 0 w 26"/>
                  <a:gd name="T5" fmla="*/ 0 h 1"/>
                  <a:gd name="T6" fmla="*/ 26 w 2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6" name="Line 2134"/>
              <p:cNvSpPr>
                <a:spLocks noChangeShapeType="1"/>
              </p:cNvSpPr>
              <p:nvPr/>
            </p:nvSpPr>
            <p:spPr bwMode="auto">
              <a:xfrm flipV="1">
                <a:off x="2163" y="24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7" name="Freeform 2135"/>
              <p:cNvSpPr>
                <a:spLocks/>
              </p:cNvSpPr>
              <p:nvPr/>
            </p:nvSpPr>
            <p:spPr bwMode="auto">
              <a:xfrm>
                <a:off x="2163" y="2406"/>
                <a:ext cx="6" cy="5"/>
              </a:xfrm>
              <a:custGeom>
                <a:avLst/>
                <a:gdLst>
                  <a:gd name="T0" fmla="*/ 0 w 53"/>
                  <a:gd name="T1" fmla="*/ 38 h 38"/>
                  <a:gd name="T2" fmla="*/ 26 w 53"/>
                  <a:gd name="T3" fmla="*/ 38 h 38"/>
                  <a:gd name="T4" fmla="*/ 53 w 53"/>
                  <a:gd name="T5" fmla="*/ 38 h 38"/>
                  <a:gd name="T6" fmla="*/ 53 w 53"/>
                  <a:gd name="T7" fmla="*/ 0 h 38"/>
                  <a:gd name="T8" fmla="*/ 26 w 53"/>
                  <a:gd name="T9" fmla="*/ 0 h 38"/>
                  <a:gd name="T10" fmla="*/ 0 w 53"/>
                  <a:gd name="T11" fmla="*/ 0 h 38"/>
                  <a:gd name="T12" fmla="*/ 0 w 53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0" y="38"/>
                    </a:moveTo>
                    <a:lnTo>
                      <a:pt x="26" y="38"/>
                    </a:lnTo>
                    <a:lnTo>
                      <a:pt x="53" y="3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8" name="Freeform 2136"/>
              <p:cNvSpPr>
                <a:spLocks/>
              </p:cNvSpPr>
              <p:nvPr/>
            </p:nvSpPr>
            <p:spPr bwMode="auto">
              <a:xfrm>
                <a:off x="2163" y="2406"/>
                <a:ext cx="6" cy="5"/>
              </a:xfrm>
              <a:custGeom>
                <a:avLst/>
                <a:gdLst>
                  <a:gd name="T0" fmla="*/ 0 w 53"/>
                  <a:gd name="T1" fmla="*/ 38 h 38"/>
                  <a:gd name="T2" fmla="*/ 26 w 53"/>
                  <a:gd name="T3" fmla="*/ 38 h 38"/>
                  <a:gd name="T4" fmla="*/ 53 w 53"/>
                  <a:gd name="T5" fmla="*/ 38 h 38"/>
                  <a:gd name="T6" fmla="*/ 53 w 53"/>
                  <a:gd name="T7" fmla="*/ 0 h 38"/>
                  <a:gd name="T8" fmla="*/ 26 w 53"/>
                  <a:gd name="T9" fmla="*/ 0 h 38"/>
                  <a:gd name="T10" fmla="*/ 0 w 53"/>
                  <a:gd name="T11" fmla="*/ 0 h 38"/>
                  <a:gd name="T12" fmla="*/ 0 w 53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0" y="38"/>
                    </a:moveTo>
                    <a:lnTo>
                      <a:pt x="26" y="38"/>
                    </a:lnTo>
                    <a:lnTo>
                      <a:pt x="53" y="38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9" name="Freeform 2137"/>
              <p:cNvSpPr>
                <a:spLocks/>
              </p:cNvSpPr>
              <p:nvPr/>
            </p:nvSpPr>
            <p:spPr bwMode="auto">
              <a:xfrm>
                <a:off x="2166" y="2406"/>
                <a:ext cx="3" cy="1"/>
              </a:xfrm>
              <a:custGeom>
                <a:avLst/>
                <a:gdLst>
                  <a:gd name="T0" fmla="*/ 0 w 27"/>
                  <a:gd name="T1" fmla="*/ 1 h 1"/>
                  <a:gd name="T2" fmla="*/ 27 w 27"/>
                  <a:gd name="T3" fmla="*/ 1 h 1"/>
                  <a:gd name="T4" fmla="*/ 26 w 27"/>
                  <a:gd name="T5" fmla="*/ 0 h 1"/>
                  <a:gd name="T6" fmla="*/ 0 w 2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">
                    <a:moveTo>
                      <a:pt x="0" y="1"/>
                    </a:moveTo>
                    <a:lnTo>
                      <a:pt x="27" y="1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0" name="Line 2138"/>
              <p:cNvSpPr>
                <a:spLocks noChangeShapeType="1"/>
              </p:cNvSpPr>
              <p:nvPr/>
            </p:nvSpPr>
            <p:spPr bwMode="auto">
              <a:xfrm flipH="1" flipV="1">
                <a:off x="2169" y="2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1" name="Freeform 2139"/>
              <p:cNvSpPr>
                <a:spLocks/>
              </p:cNvSpPr>
              <p:nvPr/>
            </p:nvSpPr>
            <p:spPr bwMode="auto">
              <a:xfrm>
                <a:off x="2163" y="2402"/>
                <a:ext cx="6" cy="5"/>
              </a:xfrm>
              <a:custGeom>
                <a:avLst/>
                <a:gdLst>
                  <a:gd name="T0" fmla="*/ 2 w 54"/>
                  <a:gd name="T1" fmla="*/ 39 h 39"/>
                  <a:gd name="T2" fmla="*/ 28 w 54"/>
                  <a:gd name="T3" fmla="*/ 37 h 39"/>
                  <a:gd name="T4" fmla="*/ 54 w 54"/>
                  <a:gd name="T5" fmla="*/ 36 h 39"/>
                  <a:gd name="T6" fmla="*/ 52 w 54"/>
                  <a:gd name="T7" fmla="*/ 0 h 39"/>
                  <a:gd name="T8" fmla="*/ 26 w 54"/>
                  <a:gd name="T9" fmla="*/ 1 h 39"/>
                  <a:gd name="T10" fmla="*/ 0 w 54"/>
                  <a:gd name="T11" fmla="*/ 2 h 39"/>
                  <a:gd name="T12" fmla="*/ 2 w 54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2" y="39"/>
                    </a:moveTo>
                    <a:lnTo>
                      <a:pt x="28" y="37"/>
                    </a:lnTo>
                    <a:lnTo>
                      <a:pt x="54" y="36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2" name="Freeform 2140"/>
              <p:cNvSpPr>
                <a:spLocks/>
              </p:cNvSpPr>
              <p:nvPr/>
            </p:nvSpPr>
            <p:spPr bwMode="auto">
              <a:xfrm>
                <a:off x="2163" y="2402"/>
                <a:ext cx="6" cy="5"/>
              </a:xfrm>
              <a:custGeom>
                <a:avLst/>
                <a:gdLst>
                  <a:gd name="T0" fmla="*/ 2 w 54"/>
                  <a:gd name="T1" fmla="*/ 39 h 39"/>
                  <a:gd name="T2" fmla="*/ 28 w 54"/>
                  <a:gd name="T3" fmla="*/ 37 h 39"/>
                  <a:gd name="T4" fmla="*/ 54 w 54"/>
                  <a:gd name="T5" fmla="*/ 36 h 39"/>
                  <a:gd name="T6" fmla="*/ 52 w 54"/>
                  <a:gd name="T7" fmla="*/ 0 h 39"/>
                  <a:gd name="T8" fmla="*/ 26 w 54"/>
                  <a:gd name="T9" fmla="*/ 1 h 39"/>
                  <a:gd name="T10" fmla="*/ 0 w 54"/>
                  <a:gd name="T11" fmla="*/ 2 h 39"/>
                  <a:gd name="T12" fmla="*/ 2 w 54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2" y="39"/>
                    </a:moveTo>
                    <a:lnTo>
                      <a:pt x="28" y="37"/>
                    </a:lnTo>
                    <a:lnTo>
                      <a:pt x="54" y="36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3" name="Freeform 2141"/>
              <p:cNvSpPr>
                <a:spLocks/>
              </p:cNvSpPr>
              <p:nvPr/>
            </p:nvSpPr>
            <p:spPr bwMode="auto">
              <a:xfrm>
                <a:off x="2163" y="2402"/>
                <a:ext cx="3" cy="1"/>
              </a:xfrm>
              <a:custGeom>
                <a:avLst/>
                <a:gdLst>
                  <a:gd name="T0" fmla="*/ 26 w 26"/>
                  <a:gd name="T1" fmla="*/ 0 h 1"/>
                  <a:gd name="T2" fmla="*/ 0 w 26"/>
                  <a:gd name="T3" fmla="*/ 1 h 1"/>
                  <a:gd name="T4" fmla="*/ 0 w 26"/>
                  <a:gd name="T5" fmla="*/ 1 h 1"/>
                  <a:gd name="T6" fmla="*/ 26 w 2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4" name="Line 2142"/>
              <p:cNvSpPr>
                <a:spLocks noChangeShapeType="1"/>
              </p:cNvSpPr>
              <p:nvPr/>
            </p:nvSpPr>
            <p:spPr bwMode="auto">
              <a:xfrm>
                <a:off x="2163" y="24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5" name="Freeform 2143"/>
              <p:cNvSpPr>
                <a:spLocks/>
              </p:cNvSpPr>
              <p:nvPr/>
            </p:nvSpPr>
            <p:spPr bwMode="auto">
              <a:xfrm>
                <a:off x="2162" y="2398"/>
                <a:ext cx="6" cy="4"/>
              </a:xfrm>
              <a:custGeom>
                <a:avLst/>
                <a:gdLst>
                  <a:gd name="T0" fmla="*/ 2 w 54"/>
                  <a:gd name="T1" fmla="*/ 38 h 38"/>
                  <a:gd name="T2" fmla="*/ 28 w 54"/>
                  <a:gd name="T3" fmla="*/ 37 h 38"/>
                  <a:gd name="T4" fmla="*/ 54 w 54"/>
                  <a:gd name="T5" fmla="*/ 36 h 38"/>
                  <a:gd name="T6" fmla="*/ 53 w 54"/>
                  <a:gd name="T7" fmla="*/ 0 h 38"/>
                  <a:gd name="T8" fmla="*/ 27 w 54"/>
                  <a:gd name="T9" fmla="*/ 1 h 38"/>
                  <a:gd name="T10" fmla="*/ 0 w 54"/>
                  <a:gd name="T11" fmla="*/ 2 h 38"/>
                  <a:gd name="T12" fmla="*/ 2 w 54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8">
                    <a:moveTo>
                      <a:pt x="2" y="38"/>
                    </a:moveTo>
                    <a:lnTo>
                      <a:pt x="28" y="37"/>
                    </a:lnTo>
                    <a:lnTo>
                      <a:pt x="54" y="36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6" name="Freeform 2144"/>
              <p:cNvSpPr>
                <a:spLocks/>
              </p:cNvSpPr>
              <p:nvPr/>
            </p:nvSpPr>
            <p:spPr bwMode="auto">
              <a:xfrm>
                <a:off x="2162" y="2398"/>
                <a:ext cx="6" cy="4"/>
              </a:xfrm>
              <a:custGeom>
                <a:avLst/>
                <a:gdLst>
                  <a:gd name="T0" fmla="*/ 2 w 54"/>
                  <a:gd name="T1" fmla="*/ 38 h 38"/>
                  <a:gd name="T2" fmla="*/ 28 w 54"/>
                  <a:gd name="T3" fmla="*/ 37 h 38"/>
                  <a:gd name="T4" fmla="*/ 54 w 54"/>
                  <a:gd name="T5" fmla="*/ 36 h 38"/>
                  <a:gd name="T6" fmla="*/ 53 w 54"/>
                  <a:gd name="T7" fmla="*/ 0 h 38"/>
                  <a:gd name="T8" fmla="*/ 27 w 54"/>
                  <a:gd name="T9" fmla="*/ 1 h 38"/>
                  <a:gd name="T10" fmla="*/ 0 w 54"/>
                  <a:gd name="T11" fmla="*/ 2 h 38"/>
                  <a:gd name="T12" fmla="*/ 2 w 54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8">
                    <a:moveTo>
                      <a:pt x="2" y="38"/>
                    </a:moveTo>
                    <a:lnTo>
                      <a:pt x="28" y="37"/>
                    </a:lnTo>
                    <a:lnTo>
                      <a:pt x="54" y="36"/>
                    </a:lnTo>
                    <a:lnTo>
                      <a:pt x="53" y="0"/>
                    </a:lnTo>
                    <a:lnTo>
                      <a:pt x="27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7" name="Freeform 2145"/>
              <p:cNvSpPr>
                <a:spLocks/>
              </p:cNvSpPr>
              <p:nvPr/>
            </p:nvSpPr>
            <p:spPr bwMode="auto">
              <a:xfrm>
                <a:off x="2165" y="2398"/>
                <a:ext cx="3" cy="1"/>
              </a:xfrm>
              <a:custGeom>
                <a:avLst/>
                <a:gdLst>
                  <a:gd name="T0" fmla="*/ 0 w 26"/>
                  <a:gd name="T1" fmla="*/ 2 h 2"/>
                  <a:gd name="T2" fmla="*/ 26 w 26"/>
                  <a:gd name="T3" fmla="*/ 1 h 2"/>
                  <a:gd name="T4" fmla="*/ 26 w 26"/>
                  <a:gd name="T5" fmla="*/ 0 h 2"/>
                  <a:gd name="T6" fmla="*/ 0 w 2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0" y="2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8" name="Line 2146"/>
              <p:cNvSpPr>
                <a:spLocks noChangeShapeType="1"/>
              </p:cNvSpPr>
              <p:nvPr/>
            </p:nvSpPr>
            <p:spPr bwMode="auto">
              <a:xfrm flipV="1">
                <a:off x="2168" y="2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9" name="Freeform 2147"/>
              <p:cNvSpPr>
                <a:spLocks/>
              </p:cNvSpPr>
              <p:nvPr/>
            </p:nvSpPr>
            <p:spPr bwMode="auto">
              <a:xfrm>
                <a:off x="2162" y="2394"/>
                <a:ext cx="6" cy="5"/>
              </a:xfrm>
              <a:custGeom>
                <a:avLst/>
                <a:gdLst>
                  <a:gd name="T0" fmla="*/ 3 w 56"/>
                  <a:gd name="T1" fmla="*/ 40 h 40"/>
                  <a:gd name="T2" fmla="*/ 30 w 56"/>
                  <a:gd name="T3" fmla="*/ 38 h 40"/>
                  <a:gd name="T4" fmla="*/ 56 w 56"/>
                  <a:gd name="T5" fmla="*/ 36 h 40"/>
                  <a:gd name="T6" fmla="*/ 53 w 56"/>
                  <a:gd name="T7" fmla="*/ 0 h 40"/>
                  <a:gd name="T8" fmla="*/ 26 w 56"/>
                  <a:gd name="T9" fmla="*/ 2 h 40"/>
                  <a:gd name="T10" fmla="*/ 0 w 56"/>
                  <a:gd name="T11" fmla="*/ 4 h 40"/>
                  <a:gd name="T12" fmla="*/ 3 w 56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3" y="40"/>
                    </a:move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lnTo>
                      <a:pt x="26" y="2"/>
                    </a:lnTo>
                    <a:lnTo>
                      <a:pt x="0" y="4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0" name="Freeform 2148"/>
              <p:cNvSpPr>
                <a:spLocks/>
              </p:cNvSpPr>
              <p:nvPr/>
            </p:nvSpPr>
            <p:spPr bwMode="auto">
              <a:xfrm>
                <a:off x="2162" y="2394"/>
                <a:ext cx="6" cy="5"/>
              </a:xfrm>
              <a:custGeom>
                <a:avLst/>
                <a:gdLst>
                  <a:gd name="T0" fmla="*/ 3 w 56"/>
                  <a:gd name="T1" fmla="*/ 40 h 40"/>
                  <a:gd name="T2" fmla="*/ 30 w 56"/>
                  <a:gd name="T3" fmla="*/ 38 h 40"/>
                  <a:gd name="T4" fmla="*/ 56 w 56"/>
                  <a:gd name="T5" fmla="*/ 36 h 40"/>
                  <a:gd name="T6" fmla="*/ 53 w 56"/>
                  <a:gd name="T7" fmla="*/ 0 h 40"/>
                  <a:gd name="T8" fmla="*/ 26 w 56"/>
                  <a:gd name="T9" fmla="*/ 2 h 40"/>
                  <a:gd name="T10" fmla="*/ 0 w 56"/>
                  <a:gd name="T11" fmla="*/ 4 h 40"/>
                  <a:gd name="T12" fmla="*/ 3 w 56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3" y="40"/>
                    </a:move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lnTo>
                      <a:pt x="26" y="2"/>
                    </a:lnTo>
                    <a:lnTo>
                      <a:pt x="0" y="4"/>
                    </a:lnTo>
                    <a:lnTo>
                      <a:pt x="3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1" name="Freeform 2149"/>
              <p:cNvSpPr>
                <a:spLocks/>
              </p:cNvSpPr>
              <p:nvPr/>
            </p:nvSpPr>
            <p:spPr bwMode="auto">
              <a:xfrm>
                <a:off x="2162" y="2394"/>
                <a:ext cx="3" cy="1"/>
              </a:xfrm>
              <a:custGeom>
                <a:avLst/>
                <a:gdLst>
                  <a:gd name="T0" fmla="*/ 26 w 26"/>
                  <a:gd name="T1" fmla="*/ 0 h 2"/>
                  <a:gd name="T2" fmla="*/ 0 w 26"/>
                  <a:gd name="T3" fmla="*/ 2 h 2"/>
                  <a:gd name="T4" fmla="*/ 0 w 26"/>
                  <a:gd name="T5" fmla="*/ 1 h 2"/>
                  <a:gd name="T6" fmla="*/ 26 w 2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26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2" name="Line 2150"/>
              <p:cNvSpPr>
                <a:spLocks noChangeShapeType="1"/>
              </p:cNvSpPr>
              <p:nvPr/>
            </p:nvSpPr>
            <p:spPr bwMode="auto">
              <a:xfrm flipV="1">
                <a:off x="2162" y="23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3" name="Freeform 2151"/>
              <p:cNvSpPr>
                <a:spLocks/>
              </p:cNvSpPr>
              <p:nvPr/>
            </p:nvSpPr>
            <p:spPr bwMode="auto">
              <a:xfrm>
                <a:off x="2162" y="2390"/>
                <a:ext cx="6" cy="4"/>
              </a:xfrm>
              <a:custGeom>
                <a:avLst/>
                <a:gdLst>
                  <a:gd name="T0" fmla="*/ 2 w 55"/>
                  <a:gd name="T1" fmla="*/ 39 h 39"/>
                  <a:gd name="T2" fmla="*/ 28 w 55"/>
                  <a:gd name="T3" fmla="*/ 38 h 39"/>
                  <a:gd name="T4" fmla="*/ 55 w 55"/>
                  <a:gd name="T5" fmla="*/ 37 h 39"/>
                  <a:gd name="T6" fmla="*/ 53 w 55"/>
                  <a:gd name="T7" fmla="*/ 0 h 39"/>
                  <a:gd name="T8" fmla="*/ 26 w 55"/>
                  <a:gd name="T9" fmla="*/ 1 h 39"/>
                  <a:gd name="T10" fmla="*/ 0 w 55"/>
                  <a:gd name="T11" fmla="*/ 2 h 39"/>
                  <a:gd name="T12" fmla="*/ 2 w 55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9">
                    <a:moveTo>
                      <a:pt x="2" y="39"/>
                    </a:moveTo>
                    <a:lnTo>
                      <a:pt x="28" y="38"/>
                    </a:lnTo>
                    <a:lnTo>
                      <a:pt x="55" y="37"/>
                    </a:lnTo>
                    <a:lnTo>
                      <a:pt x="53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4" name="Freeform 2152"/>
              <p:cNvSpPr>
                <a:spLocks/>
              </p:cNvSpPr>
              <p:nvPr/>
            </p:nvSpPr>
            <p:spPr bwMode="auto">
              <a:xfrm>
                <a:off x="2162" y="2390"/>
                <a:ext cx="6" cy="4"/>
              </a:xfrm>
              <a:custGeom>
                <a:avLst/>
                <a:gdLst>
                  <a:gd name="T0" fmla="*/ 2 w 55"/>
                  <a:gd name="T1" fmla="*/ 39 h 39"/>
                  <a:gd name="T2" fmla="*/ 28 w 55"/>
                  <a:gd name="T3" fmla="*/ 38 h 39"/>
                  <a:gd name="T4" fmla="*/ 55 w 55"/>
                  <a:gd name="T5" fmla="*/ 37 h 39"/>
                  <a:gd name="T6" fmla="*/ 53 w 55"/>
                  <a:gd name="T7" fmla="*/ 0 h 39"/>
                  <a:gd name="T8" fmla="*/ 26 w 55"/>
                  <a:gd name="T9" fmla="*/ 1 h 39"/>
                  <a:gd name="T10" fmla="*/ 0 w 55"/>
                  <a:gd name="T11" fmla="*/ 2 h 39"/>
                  <a:gd name="T12" fmla="*/ 2 w 55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9">
                    <a:moveTo>
                      <a:pt x="2" y="39"/>
                    </a:moveTo>
                    <a:lnTo>
                      <a:pt x="28" y="38"/>
                    </a:lnTo>
                    <a:lnTo>
                      <a:pt x="55" y="37"/>
                    </a:lnTo>
                    <a:lnTo>
                      <a:pt x="53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5" name="Freeform 2153"/>
              <p:cNvSpPr>
                <a:spLocks/>
              </p:cNvSpPr>
              <p:nvPr/>
            </p:nvSpPr>
            <p:spPr bwMode="auto">
              <a:xfrm>
                <a:off x="2165" y="2390"/>
                <a:ext cx="3" cy="1"/>
              </a:xfrm>
              <a:custGeom>
                <a:avLst/>
                <a:gdLst>
                  <a:gd name="T0" fmla="*/ 0 w 27"/>
                  <a:gd name="T1" fmla="*/ 4 h 4"/>
                  <a:gd name="T2" fmla="*/ 27 w 27"/>
                  <a:gd name="T3" fmla="*/ 3 h 4"/>
                  <a:gd name="T4" fmla="*/ 27 w 27"/>
                  <a:gd name="T5" fmla="*/ 0 h 4"/>
                  <a:gd name="T6" fmla="*/ 0 w 2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">
                    <a:moveTo>
                      <a:pt x="0" y="4"/>
                    </a:moveTo>
                    <a:lnTo>
                      <a:pt x="27" y="3"/>
                    </a:lnTo>
                    <a:lnTo>
                      <a:pt x="2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6" name="Line 2154"/>
              <p:cNvSpPr>
                <a:spLocks noChangeShapeType="1"/>
              </p:cNvSpPr>
              <p:nvPr/>
            </p:nvSpPr>
            <p:spPr bwMode="auto">
              <a:xfrm flipV="1">
                <a:off x="2168" y="2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7" name="Freeform 2155"/>
              <p:cNvSpPr>
                <a:spLocks/>
              </p:cNvSpPr>
              <p:nvPr/>
            </p:nvSpPr>
            <p:spPr bwMode="auto">
              <a:xfrm>
                <a:off x="2161" y="2386"/>
                <a:ext cx="7" cy="5"/>
              </a:xfrm>
              <a:custGeom>
                <a:avLst/>
                <a:gdLst>
                  <a:gd name="T0" fmla="*/ 4 w 57"/>
                  <a:gd name="T1" fmla="*/ 43 h 43"/>
                  <a:gd name="T2" fmla="*/ 30 w 57"/>
                  <a:gd name="T3" fmla="*/ 40 h 43"/>
                  <a:gd name="T4" fmla="*/ 57 w 57"/>
                  <a:gd name="T5" fmla="*/ 36 h 43"/>
                  <a:gd name="T6" fmla="*/ 52 w 57"/>
                  <a:gd name="T7" fmla="*/ 0 h 43"/>
                  <a:gd name="T8" fmla="*/ 26 w 57"/>
                  <a:gd name="T9" fmla="*/ 3 h 43"/>
                  <a:gd name="T10" fmla="*/ 0 w 57"/>
                  <a:gd name="T11" fmla="*/ 7 h 43"/>
                  <a:gd name="T12" fmla="*/ 4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4" y="43"/>
                    </a:moveTo>
                    <a:lnTo>
                      <a:pt x="30" y="40"/>
                    </a:lnTo>
                    <a:lnTo>
                      <a:pt x="57" y="36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8" name="Freeform 2156"/>
              <p:cNvSpPr>
                <a:spLocks/>
              </p:cNvSpPr>
              <p:nvPr/>
            </p:nvSpPr>
            <p:spPr bwMode="auto">
              <a:xfrm>
                <a:off x="2161" y="2386"/>
                <a:ext cx="7" cy="5"/>
              </a:xfrm>
              <a:custGeom>
                <a:avLst/>
                <a:gdLst>
                  <a:gd name="T0" fmla="*/ 4 w 57"/>
                  <a:gd name="T1" fmla="*/ 43 h 43"/>
                  <a:gd name="T2" fmla="*/ 30 w 57"/>
                  <a:gd name="T3" fmla="*/ 40 h 43"/>
                  <a:gd name="T4" fmla="*/ 57 w 57"/>
                  <a:gd name="T5" fmla="*/ 36 h 43"/>
                  <a:gd name="T6" fmla="*/ 52 w 57"/>
                  <a:gd name="T7" fmla="*/ 0 h 43"/>
                  <a:gd name="T8" fmla="*/ 26 w 57"/>
                  <a:gd name="T9" fmla="*/ 3 h 43"/>
                  <a:gd name="T10" fmla="*/ 0 w 57"/>
                  <a:gd name="T11" fmla="*/ 7 h 43"/>
                  <a:gd name="T12" fmla="*/ 4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4" y="43"/>
                    </a:moveTo>
                    <a:lnTo>
                      <a:pt x="30" y="40"/>
                    </a:lnTo>
                    <a:lnTo>
                      <a:pt x="57" y="36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9" name="Freeform 2157"/>
              <p:cNvSpPr>
                <a:spLocks/>
              </p:cNvSpPr>
              <p:nvPr/>
            </p:nvSpPr>
            <p:spPr bwMode="auto">
              <a:xfrm>
                <a:off x="2161" y="2386"/>
                <a:ext cx="3" cy="1"/>
              </a:xfrm>
              <a:custGeom>
                <a:avLst/>
                <a:gdLst>
                  <a:gd name="T0" fmla="*/ 26 w 26"/>
                  <a:gd name="T1" fmla="*/ 0 h 4"/>
                  <a:gd name="T2" fmla="*/ 0 w 26"/>
                  <a:gd name="T3" fmla="*/ 4 h 4"/>
                  <a:gd name="T4" fmla="*/ 0 w 26"/>
                  <a:gd name="T5" fmla="*/ 3 h 4"/>
                  <a:gd name="T6" fmla="*/ 26 w 2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26" y="0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0" name="Line 2158"/>
              <p:cNvSpPr>
                <a:spLocks noChangeShapeType="1"/>
              </p:cNvSpPr>
              <p:nvPr/>
            </p:nvSpPr>
            <p:spPr bwMode="auto">
              <a:xfrm flipV="1">
                <a:off x="2161" y="2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1" name="Freeform 2159"/>
              <p:cNvSpPr>
                <a:spLocks/>
              </p:cNvSpPr>
              <p:nvPr/>
            </p:nvSpPr>
            <p:spPr bwMode="auto">
              <a:xfrm>
                <a:off x="2161" y="2382"/>
                <a:ext cx="6" cy="4"/>
              </a:xfrm>
              <a:custGeom>
                <a:avLst/>
                <a:gdLst>
                  <a:gd name="T0" fmla="*/ 4 w 56"/>
                  <a:gd name="T1" fmla="*/ 41 h 41"/>
                  <a:gd name="T2" fmla="*/ 30 w 56"/>
                  <a:gd name="T3" fmla="*/ 38 h 41"/>
                  <a:gd name="T4" fmla="*/ 56 w 56"/>
                  <a:gd name="T5" fmla="*/ 36 h 41"/>
                  <a:gd name="T6" fmla="*/ 53 w 56"/>
                  <a:gd name="T7" fmla="*/ 0 h 41"/>
                  <a:gd name="T8" fmla="*/ 27 w 56"/>
                  <a:gd name="T9" fmla="*/ 2 h 41"/>
                  <a:gd name="T10" fmla="*/ 0 w 56"/>
                  <a:gd name="T11" fmla="*/ 5 h 41"/>
                  <a:gd name="T12" fmla="*/ 4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" y="41"/>
                    </a:move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lnTo>
                      <a:pt x="27" y="2"/>
                    </a:lnTo>
                    <a:lnTo>
                      <a:pt x="0" y="5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2" name="Freeform 2160"/>
              <p:cNvSpPr>
                <a:spLocks/>
              </p:cNvSpPr>
              <p:nvPr/>
            </p:nvSpPr>
            <p:spPr bwMode="auto">
              <a:xfrm>
                <a:off x="2161" y="2382"/>
                <a:ext cx="6" cy="4"/>
              </a:xfrm>
              <a:custGeom>
                <a:avLst/>
                <a:gdLst>
                  <a:gd name="T0" fmla="*/ 4 w 56"/>
                  <a:gd name="T1" fmla="*/ 41 h 41"/>
                  <a:gd name="T2" fmla="*/ 30 w 56"/>
                  <a:gd name="T3" fmla="*/ 38 h 41"/>
                  <a:gd name="T4" fmla="*/ 56 w 56"/>
                  <a:gd name="T5" fmla="*/ 36 h 41"/>
                  <a:gd name="T6" fmla="*/ 53 w 56"/>
                  <a:gd name="T7" fmla="*/ 0 h 41"/>
                  <a:gd name="T8" fmla="*/ 27 w 56"/>
                  <a:gd name="T9" fmla="*/ 2 h 41"/>
                  <a:gd name="T10" fmla="*/ 0 w 56"/>
                  <a:gd name="T11" fmla="*/ 5 h 41"/>
                  <a:gd name="T12" fmla="*/ 4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" y="41"/>
                    </a:move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lnTo>
                      <a:pt x="27" y="2"/>
                    </a:lnTo>
                    <a:lnTo>
                      <a:pt x="0" y="5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3" name="Freeform 2161"/>
              <p:cNvSpPr>
                <a:spLocks/>
              </p:cNvSpPr>
              <p:nvPr/>
            </p:nvSpPr>
            <p:spPr bwMode="auto">
              <a:xfrm>
                <a:off x="2164" y="2382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2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2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4" name="Line 2162"/>
              <p:cNvSpPr>
                <a:spLocks noChangeShapeType="1"/>
              </p:cNvSpPr>
              <p:nvPr/>
            </p:nvSpPr>
            <p:spPr bwMode="auto">
              <a:xfrm flipV="1">
                <a:off x="2167" y="23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5" name="Freeform 2163"/>
              <p:cNvSpPr>
                <a:spLocks/>
              </p:cNvSpPr>
              <p:nvPr/>
            </p:nvSpPr>
            <p:spPr bwMode="auto">
              <a:xfrm>
                <a:off x="2160" y="2378"/>
                <a:ext cx="7" cy="5"/>
              </a:xfrm>
              <a:custGeom>
                <a:avLst/>
                <a:gdLst>
                  <a:gd name="T0" fmla="*/ 5 w 58"/>
                  <a:gd name="T1" fmla="*/ 45 h 45"/>
                  <a:gd name="T2" fmla="*/ 32 w 58"/>
                  <a:gd name="T3" fmla="*/ 40 h 45"/>
                  <a:gd name="T4" fmla="*/ 58 w 58"/>
                  <a:gd name="T5" fmla="*/ 36 h 45"/>
                  <a:gd name="T6" fmla="*/ 52 w 58"/>
                  <a:gd name="T7" fmla="*/ 0 h 45"/>
                  <a:gd name="T8" fmla="*/ 26 w 58"/>
                  <a:gd name="T9" fmla="*/ 4 h 45"/>
                  <a:gd name="T10" fmla="*/ 0 w 58"/>
                  <a:gd name="T11" fmla="*/ 9 h 45"/>
                  <a:gd name="T12" fmla="*/ 5 w 58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" y="45"/>
                    </a:moveTo>
                    <a:lnTo>
                      <a:pt x="32" y="40"/>
                    </a:lnTo>
                    <a:lnTo>
                      <a:pt x="58" y="36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6" name="Freeform 2164"/>
              <p:cNvSpPr>
                <a:spLocks/>
              </p:cNvSpPr>
              <p:nvPr/>
            </p:nvSpPr>
            <p:spPr bwMode="auto">
              <a:xfrm>
                <a:off x="2160" y="2378"/>
                <a:ext cx="7" cy="5"/>
              </a:xfrm>
              <a:custGeom>
                <a:avLst/>
                <a:gdLst>
                  <a:gd name="T0" fmla="*/ 5 w 58"/>
                  <a:gd name="T1" fmla="*/ 45 h 45"/>
                  <a:gd name="T2" fmla="*/ 32 w 58"/>
                  <a:gd name="T3" fmla="*/ 40 h 45"/>
                  <a:gd name="T4" fmla="*/ 58 w 58"/>
                  <a:gd name="T5" fmla="*/ 36 h 45"/>
                  <a:gd name="T6" fmla="*/ 52 w 58"/>
                  <a:gd name="T7" fmla="*/ 0 h 45"/>
                  <a:gd name="T8" fmla="*/ 26 w 58"/>
                  <a:gd name="T9" fmla="*/ 4 h 45"/>
                  <a:gd name="T10" fmla="*/ 0 w 58"/>
                  <a:gd name="T11" fmla="*/ 9 h 45"/>
                  <a:gd name="T12" fmla="*/ 5 w 58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" y="45"/>
                    </a:moveTo>
                    <a:lnTo>
                      <a:pt x="32" y="40"/>
                    </a:lnTo>
                    <a:lnTo>
                      <a:pt x="58" y="36"/>
                    </a:lnTo>
                    <a:lnTo>
                      <a:pt x="52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5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7" name="Freeform 2165"/>
              <p:cNvSpPr>
                <a:spLocks/>
              </p:cNvSpPr>
              <p:nvPr/>
            </p:nvSpPr>
            <p:spPr bwMode="auto">
              <a:xfrm>
                <a:off x="2160" y="2378"/>
                <a:ext cx="3" cy="1"/>
              </a:xfrm>
              <a:custGeom>
                <a:avLst/>
                <a:gdLst>
                  <a:gd name="T0" fmla="*/ 26 w 26"/>
                  <a:gd name="T1" fmla="*/ 0 h 5"/>
                  <a:gd name="T2" fmla="*/ 0 w 26"/>
                  <a:gd name="T3" fmla="*/ 5 h 5"/>
                  <a:gd name="T4" fmla="*/ 0 w 26"/>
                  <a:gd name="T5" fmla="*/ 3 h 5"/>
                  <a:gd name="T6" fmla="*/ 26 w 2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0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8" name="Line 2166"/>
              <p:cNvSpPr>
                <a:spLocks noChangeShapeType="1"/>
              </p:cNvSpPr>
              <p:nvPr/>
            </p:nvSpPr>
            <p:spPr bwMode="auto">
              <a:xfrm flipV="1">
                <a:off x="2160" y="2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9" name="Freeform 2167"/>
              <p:cNvSpPr>
                <a:spLocks/>
              </p:cNvSpPr>
              <p:nvPr/>
            </p:nvSpPr>
            <p:spPr bwMode="auto">
              <a:xfrm>
                <a:off x="2160" y="2374"/>
                <a:ext cx="6" cy="4"/>
              </a:xfrm>
              <a:custGeom>
                <a:avLst/>
                <a:gdLst>
                  <a:gd name="T0" fmla="*/ 5 w 57"/>
                  <a:gd name="T1" fmla="*/ 42 h 42"/>
                  <a:gd name="T2" fmla="*/ 31 w 57"/>
                  <a:gd name="T3" fmla="*/ 39 h 42"/>
                  <a:gd name="T4" fmla="*/ 57 w 57"/>
                  <a:gd name="T5" fmla="*/ 36 h 42"/>
                  <a:gd name="T6" fmla="*/ 53 w 57"/>
                  <a:gd name="T7" fmla="*/ 0 h 42"/>
                  <a:gd name="T8" fmla="*/ 27 w 57"/>
                  <a:gd name="T9" fmla="*/ 3 h 42"/>
                  <a:gd name="T10" fmla="*/ 0 w 57"/>
                  <a:gd name="T11" fmla="*/ 6 h 42"/>
                  <a:gd name="T12" fmla="*/ 5 w 57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2">
                    <a:moveTo>
                      <a:pt x="5" y="42"/>
                    </a:moveTo>
                    <a:lnTo>
                      <a:pt x="31" y="39"/>
                    </a:lnTo>
                    <a:lnTo>
                      <a:pt x="57" y="36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6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0" name="Freeform 2168"/>
              <p:cNvSpPr>
                <a:spLocks/>
              </p:cNvSpPr>
              <p:nvPr/>
            </p:nvSpPr>
            <p:spPr bwMode="auto">
              <a:xfrm>
                <a:off x="2160" y="2374"/>
                <a:ext cx="6" cy="4"/>
              </a:xfrm>
              <a:custGeom>
                <a:avLst/>
                <a:gdLst>
                  <a:gd name="T0" fmla="*/ 5 w 57"/>
                  <a:gd name="T1" fmla="*/ 42 h 42"/>
                  <a:gd name="T2" fmla="*/ 31 w 57"/>
                  <a:gd name="T3" fmla="*/ 39 h 42"/>
                  <a:gd name="T4" fmla="*/ 57 w 57"/>
                  <a:gd name="T5" fmla="*/ 36 h 42"/>
                  <a:gd name="T6" fmla="*/ 53 w 57"/>
                  <a:gd name="T7" fmla="*/ 0 h 42"/>
                  <a:gd name="T8" fmla="*/ 27 w 57"/>
                  <a:gd name="T9" fmla="*/ 3 h 42"/>
                  <a:gd name="T10" fmla="*/ 0 w 57"/>
                  <a:gd name="T11" fmla="*/ 6 h 42"/>
                  <a:gd name="T12" fmla="*/ 5 w 57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2">
                    <a:moveTo>
                      <a:pt x="5" y="42"/>
                    </a:moveTo>
                    <a:lnTo>
                      <a:pt x="31" y="39"/>
                    </a:lnTo>
                    <a:lnTo>
                      <a:pt x="57" y="36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6"/>
                    </a:lnTo>
                    <a:lnTo>
                      <a:pt x="5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1" name="Freeform 2169"/>
              <p:cNvSpPr>
                <a:spLocks/>
              </p:cNvSpPr>
              <p:nvPr/>
            </p:nvSpPr>
            <p:spPr bwMode="auto">
              <a:xfrm>
                <a:off x="2163" y="2374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1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2" name="Line 2170"/>
              <p:cNvSpPr>
                <a:spLocks noChangeShapeType="1"/>
              </p:cNvSpPr>
              <p:nvPr/>
            </p:nvSpPr>
            <p:spPr bwMode="auto">
              <a:xfrm flipV="1">
                <a:off x="2166" y="23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3" name="Freeform 2171"/>
              <p:cNvSpPr>
                <a:spLocks/>
              </p:cNvSpPr>
              <p:nvPr/>
            </p:nvSpPr>
            <p:spPr bwMode="auto">
              <a:xfrm>
                <a:off x="2159" y="2370"/>
                <a:ext cx="7" cy="5"/>
              </a:xfrm>
              <a:custGeom>
                <a:avLst/>
                <a:gdLst>
                  <a:gd name="T0" fmla="*/ 5 w 58"/>
                  <a:gd name="T1" fmla="*/ 45 h 45"/>
                  <a:gd name="T2" fmla="*/ 32 w 58"/>
                  <a:gd name="T3" fmla="*/ 41 h 45"/>
                  <a:gd name="T4" fmla="*/ 58 w 58"/>
                  <a:gd name="T5" fmla="*/ 37 h 45"/>
                  <a:gd name="T6" fmla="*/ 53 w 58"/>
                  <a:gd name="T7" fmla="*/ 0 h 45"/>
                  <a:gd name="T8" fmla="*/ 26 w 58"/>
                  <a:gd name="T9" fmla="*/ 5 h 45"/>
                  <a:gd name="T10" fmla="*/ 0 w 58"/>
                  <a:gd name="T11" fmla="*/ 9 h 45"/>
                  <a:gd name="T12" fmla="*/ 5 w 58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" y="45"/>
                    </a:moveTo>
                    <a:lnTo>
                      <a:pt x="32" y="41"/>
                    </a:lnTo>
                    <a:lnTo>
                      <a:pt x="58" y="37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9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4" name="Freeform 2172"/>
              <p:cNvSpPr>
                <a:spLocks/>
              </p:cNvSpPr>
              <p:nvPr/>
            </p:nvSpPr>
            <p:spPr bwMode="auto">
              <a:xfrm>
                <a:off x="2159" y="2370"/>
                <a:ext cx="7" cy="5"/>
              </a:xfrm>
              <a:custGeom>
                <a:avLst/>
                <a:gdLst>
                  <a:gd name="T0" fmla="*/ 5 w 58"/>
                  <a:gd name="T1" fmla="*/ 45 h 45"/>
                  <a:gd name="T2" fmla="*/ 32 w 58"/>
                  <a:gd name="T3" fmla="*/ 41 h 45"/>
                  <a:gd name="T4" fmla="*/ 58 w 58"/>
                  <a:gd name="T5" fmla="*/ 37 h 45"/>
                  <a:gd name="T6" fmla="*/ 53 w 58"/>
                  <a:gd name="T7" fmla="*/ 0 h 45"/>
                  <a:gd name="T8" fmla="*/ 26 w 58"/>
                  <a:gd name="T9" fmla="*/ 5 h 45"/>
                  <a:gd name="T10" fmla="*/ 0 w 58"/>
                  <a:gd name="T11" fmla="*/ 9 h 45"/>
                  <a:gd name="T12" fmla="*/ 5 w 58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" y="45"/>
                    </a:moveTo>
                    <a:lnTo>
                      <a:pt x="32" y="41"/>
                    </a:lnTo>
                    <a:lnTo>
                      <a:pt x="58" y="37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9"/>
                    </a:lnTo>
                    <a:lnTo>
                      <a:pt x="5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5" name="Freeform 2173"/>
              <p:cNvSpPr>
                <a:spLocks/>
              </p:cNvSpPr>
              <p:nvPr/>
            </p:nvSpPr>
            <p:spPr bwMode="auto">
              <a:xfrm>
                <a:off x="2162" y="2369"/>
                <a:ext cx="3" cy="1"/>
              </a:xfrm>
              <a:custGeom>
                <a:avLst/>
                <a:gdLst>
                  <a:gd name="T0" fmla="*/ 0 w 27"/>
                  <a:gd name="T1" fmla="*/ 6 h 6"/>
                  <a:gd name="T2" fmla="*/ 27 w 27"/>
                  <a:gd name="T3" fmla="*/ 1 h 6"/>
                  <a:gd name="T4" fmla="*/ 27 w 27"/>
                  <a:gd name="T5" fmla="*/ 0 h 6"/>
                  <a:gd name="T6" fmla="*/ 0 w 2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6">
                    <a:moveTo>
                      <a:pt x="0" y="6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6" name="Line 2174"/>
              <p:cNvSpPr>
                <a:spLocks noChangeShapeType="1"/>
              </p:cNvSpPr>
              <p:nvPr/>
            </p:nvSpPr>
            <p:spPr bwMode="auto">
              <a:xfrm flipV="1">
                <a:off x="2165" y="23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7" name="Freeform 2175"/>
              <p:cNvSpPr>
                <a:spLocks/>
              </p:cNvSpPr>
              <p:nvPr/>
            </p:nvSpPr>
            <p:spPr bwMode="auto">
              <a:xfrm>
                <a:off x="2159" y="2366"/>
                <a:ext cx="6" cy="5"/>
              </a:xfrm>
              <a:custGeom>
                <a:avLst/>
                <a:gdLst>
                  <a:gd name="T0" fmla="*/ 7 w 60"/>
                  <a:gd name="T1" fmla="*/ 46 h 46"/>
                  <a:gd name="T2" fmla="*/ 33 w 60"/>
                  <a:gd name="T3" fmla="*/ 41 h 46"/>
                  <a:gd name="T4" fmla="*/ 60 w 60"/>
                  <a:gd name="T5" fmla="*/ 35 h 46"/>
                  <a:gd name="T6" fmla="*/ 53 w 60"/>
                  <a:gd name="T7" fmla="*/ 0 h 46"/>
                  <a:gd name="T8" fmla="*/ 27 w 60"/>
                  <a:gd name="T9" fmla="*/ 6 h 46"/>
                  <a:gd name="T10" fmla="*/ 0 w 60"/>
                  <a:gd name="T11" fmla="*/ 11 h 46"/>
                  <a:gd name="T12" fmla="*/ 7 w 60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7" y="46"/>
                    </a:moveTo>
                    <a:lnTo>
                      <a:pt x="33" y="41"/>
                    </a:lnTo>
                    <a:lnTo>
                      <a:pt x="60" y="35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2176"/>
              <p:cNvSpPr>
                <a:spLocks/>
              </p:cNvSpPr>
              <p:nvPr/>
            </p:nvSpPr>
            <p:spPr bwMode="auto">
              <a:xfrm>
                <a:off x="2159" y="2366"/>
                <a:ext cx="6" cy="5"/>
              </a:xfrm>
              <a:custGeom>
                <a:avLst/>
                <a:gdLst>
                  <a:gd name="T0" fmla="*/ 7 w 60"/>
                  <a:gd name="T1" fmla="*/ 46 h 46"/>
                  <a:gd name="T2" fmla="*/ 33 w 60"/>
                  <a:gd name="T3" fmla="*/ 41 h 46"/>
                  <a:gd name="T4" fmla="*/ 60 w 60"/>
                  <a:gd name="T5" fmla="*/ 35 h 46"/>
                  <a:gd name="T6" fmla="*/ 53 w 60"/>
                  <a:gd name="T7" fmla="*/ 0 h 46"/>
                  <a:gd name="T8" fmla="*/ 27 w 60"/>
                  <a:gd name="T9" fmla="*/ 6 h 46"/>
                  <a:gd name="T10" fmla="*/ 0 w 60"/>
                  <a:gd name="T11" fmla="*/ 11 h 46"/>
                  <a:gd name="T12" fmla="*/ 7 w 60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7" y="46"/>
                    </a:moveTo>
                    <a:lnTo>
                      <a:pt x="33" y="41"/>
                    </a:lnTo>
                    <a:lnTo>
                      <a:pt x="60" y="35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1"/>
                    </a:lnTo>
                    <a:lnTo>
                      <a:pt x="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2177"/>
              <p:cNvSpPr>
                <a:spLocks/>
              </p:cNvSpPr>
              <p:nvPr/>
            </p:nvSpPr>
            <p:spPr bwMode="auto">
              <a:xfrm>
                <a:off x="2159" y="2366"/>
                <a:ext cx="3" cy="1"/>
              </a:xfrm>
              <a:custGeom>
                <a:avLst/>
                <a:gdLst>
                  <a:gd name="T0" fmla="*/ 27 w 27"/>
                  <a:gd name="T1" fmla="*/ 0 h 5"/>
                  <a:gd name="T2" fmla="*/ 0 w 27"/>
                  <a:gd name="T3" fmla="*/ 5 h 5"/>
                  <a:gd name="T4" fmla="*/ 0 w 27"/>
                  <a:gd name="T5" fmla="*/ 4 h 5"/>
                  <a:gd name="T6" fmla="*/ 27 w 2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27" y="0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Line 2178"/>
              <p:cNvSpPr>
                <a:spLocks noChangeShapeType="1"/>
              </p:cNvSpPr>
              <p:nvPr/>
            </p:nvSpPr>
            <p:spPr bwMode="auto">
              <a:xfrm flipV="1">
                <a:off x="2159" y="23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1" name="Freeform 2179"/>
              <p:cNvSpPr>
                <a:spLocks/>
              </p:cNvSpPr>
              <p:nvPr/>
            </p:nvSpPr>
            <p:spPr bwMode="auto">
              <a:xfrm>
                <a:off x="2158" y="2362"/>
                <a:ext cx="6" cy="5"/>
              </a:xfrm>
              <a:custGeom>
                <a:avLst/>
                <a:gdLst>
                  <a:gd name="T0" fmla="*/ 6 w 59"/>
                  <a:gd name="T1" fmla="*/ 45 h 45"/>
                  <a:gd name="T2" fmla="*/ 33 w 59"/>
                  <a:gd name="T3" fmla="*/ 41 h 45"/>
                  <a:gd name="T4" fmla="*/ 59 w 59"/>
                  <a:gd name="T5" fmla="*/ 36 h 45"/>
                  <a:gd name="T6" fmla="*/ 52 w 59"/>
                  <a:gd name="T7" fmla="*/ 0 h 45"/>
                  <a:gd name="T8" fmla="*/ 26 w 59"/>
                  <a:gd name="T9" fmla="*/ 5 h 45"/>
                  <a:gd name="T10" fmla="*/ 0 w 59"/>
                  <a:gd name="T11" fmla="*/ 9 h 45"/>
                  <a:gd name="T12" fmla="*/ 6 w 5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6" y="45"/>
                    </a:moveTo>
                    <a:lnTo>
                      <a:pt x="33" y="41"/>
                    </a:lnTo>
                    <a:lnTo>
                      <a:pt x="59" y="36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9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2180"/>
              <p:cNvSpPr>
                <a:spLocks/>
              </p:cNvSpPr>
              <p:nvPr/>
            </p:nvSpPr>
            <p:spPr bwMode="auto">
              <a:xfrm>
                <a:off x="2158" y="2362"/>
                <a:ext cx="6" cy="5"/>
              </a:xfrm>
              <a:custGeom>
                <a:avLst/>
                <a:gdLst>
                  <a:gd name="T0" fmla="*/ 6 w 59"/>
                  <a:gd name="T1" fmla="*/ 45 h 45"/>
                  <a:gd name="T2" fmla="*/ 33 w 59"/>
                  <a:gd name="T3" fmla="*/ 41 h 45"/>
                  <a:gd name="T4" fmla="*/ 59 w 59"/>
                  <a:gd name="T5" fmla="*/ 36 h 45"/>
                  <a:gd name="T6" fmla="*/ 52 w 59"/>
                  <a:gd name="T7" fmla="*/ 0 h 45"/>
                  <a:gd name="T8" fmla="*/ 26 w 59"/>
                  <a:gd name="T9" fmla="*/ 5 h 45"/>
                  <a:gd name="T10" fmla="*/ 0 w 59"/>
                  <a:gd name="T11" fmla="*/ 9 h 45"/>
                  <a:gd name="T12" fmla="*/ 6 w 5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6" y="45"/>
                    </a:moveTo>
                    <a:lnTo>
                      <a:pt x="33" y="41"/>
                    </a:lnTo>
                    <a:lnTo>
                      <a:pt x="59" y="36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9"/>
                    </a:lnTo>
                    <a:lnTo>
                      <a:pt x="6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3" name="Freeform 2181"/>
              <p:cNvSpPr>
                <a:spLocks/>
              </p:cNvSpPr>
              <p:nvPr/>
            </p:nvSpPr>
            <p:spPr bwMode="auto">
              <a:xfrm>
                <a:off x="2161" y="2362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1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4" name="Line 2182"/>
              <p:cNvSpPr>
                <a:spLocks noChangeShapeType="1"/>
              </p:cNvSpPr>
              <p:nvPr/>
            </p:nvSpPr>
            <p:spPr bwMode="auto">
              <a:xfrm flipV="1">
                <a:off x="2164" y="23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2183"/>
              <p:cNvSpPr>
                <a:spLocks/>
              </p:cNvSpPr>
              <p:nvPr/>
            </p:nvSpPr>
            <p:spPr bwMode="auto">
              <a:xfrm>
                <a:off x="2157" y="2358"/>
                <a:ext cx="7" cy="5"/>
              </a:xfrm>
              <a:custGeom>
                <a:avLst/>
                <a:gdLst>
                  <a:gd name="T0" fmla="*/ 8 w 60"/>
                  <a:gd name="T1" fmla="*/ 47 h 47"/>
                  <a:gd name="T2" fmla="*/ 34 w 60"/>
                  <a:gd name="T3" fmla="*/ 42 h 47"/>
                  <a:gd name="T4" fmla="*/ 60 w 60"/>
                  <a:gd name="T5" fmla="*/ 36 h 47"/>
                  <a:gd name="T6" fmla="*/ 53 w 60"/>
                  <a:gd name="T7" fmla="*/ 0 h 47"/>
                  <a:gd name="T8" fmla="*/ 26 w 60"/>
                  <a:gd name="T9" fmla="*/ 5 h 47"/>
                  <a:gd name="T10" fmla="*/ 0 w 60"/>
                  <a:gd name="T11" fmla="*/ 11 h 47"/>
                  <a:gd name="T12" fmla="*/ 8 w 60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8" y="47"/>
                    </a:moveTo>
                    <a:lnTo>
                      <a:pt x="34" y="42"/>
                    </a:lnTo>
                    <a:lnTo>
                      <a:pt x="60" y="36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8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2184"/>
              <p:cNvSpPr>
                <a:spLocks/>
              </p:cNvSpPr>
              <p:nvPr/>
            </p:nvSpPr>
            <p:spPr bwMode="auto">
              <a:xfrm>
                <a:off x="2157" y="2358"/>
                <a:ext cx="7" cy="5"/>
              </a:xfrm>
              <a:custGeom>
                <a:avLst/>
                <a:gdLst>
                  <a:gd name="T0" fmla="*/ 8 w 60"/>
                  <a:gd name="T1" fmla="*/ 47 h 47"/>
                  <a:gd name="T2" fmla="*/ 34 w 60"/>
                  <a:gd name="T3" fmla="*/ 42 h 47"/>
                  <a:gd name="T4" fmla="*/ 60 w 60"/>
                  <a:gd name="T5" fmla="*/ 36 h 47"/>
                  <a:gd name="T6" fmla="*/ 53 w 60"/>
                  <a:gd name="T7" fmla="*/ 0 h 47"/>
                  <a:gd name="T8" fmla="*/ 26 w 60"/>
                  <a:gd name="T9" fmla="*/ 5 h 47"/>
                  <a:gd name="T10" fmla="*/ 0 w 60"/>
                  <a:gd name="T11" fmla="*/ 11 h 47"/>
                  <a:gd name="T12" fmla="*/ 8 w 60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8" y="47"/>
                    </a:moveTo>
                    <a:lnTo>
                      <a:pt x="34" y="42"/>
                    </a:lnTo>
                    <a:lnTo>
                      <a:pt x="60" y="36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8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2185"/>
              <p:cNvSpPr>
                <a:spLocks/>
              </p:cNvSpPr>
              <p:nvPr/>
            </p:nvSpPr>
            <p:spPr bwMode="auto">
              <a:xfrm>
                <a:off x="2160" y="2358"/>
                <a:ext cx="3" cy="1"/>
              </a:xfrm>
              <a:custGeom>
                <a:avLst/>
                <a:gdLst>
                  <a:gd name="T0" fmla="*/ 0 w 27"/>
                  <a:gd name="T1" fmla="*/ 5 h 5"/>
                  <a:gd name="T2" fmla="*/ 27 w 27"/>
                  <a:gd name="T3" fmla="*/ 0 h 5"/>
                  <a:gd name="T4" fmla="*/ 27 w 27"/>
                  <a:gd name="T5" fmla="*/ 0 h 5"/>
                  <a:gd name="T6" fmla="*/ 0 w 2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0" y="5"/>
                    </a:moveTo>
                    <a:lnTo>
                      <a:pt x="27" y="0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Line 2186"/>
              <p:cNvSpPr>
                <a:spLocks noChangeShapeType="1"/>
              </p:cNvSpPr>
              <p:nvPr/>
            </p:nvSpPr>
            <p:spPr bwMode="auto">
              <a:xfrm>
                <a:off x="2163" y="23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2187"/>
              <p:cNvSpPr>
                <a:spLocks/>
              </p:cNvSpPr>
              <p:nvPr/>
            </p:nvSpPr>
            <p:spPr bwMode="auto">
              <a:xfrm>
                <a:off x="2156" y="2354"/>
                <a:ext cx="7" cy="5"/>
              </a:xfrm>
              <a:custGeom>
                <a:avLst/>
                <a:gdLst>
                  <a:gd name="T0" fmla="*/ 8 w 61"/>
                  <a:gd name="T1" fmla="*/ 46 h 46"/>
                  <a:gd name="T2" fmla="*/ 34 w 61"/>
                  <a:gd name="T3" fmla="*/ 40 h 46"/>
                  <a:gd name="T4" fmla="*/ 61 w 61"/>
                  <a:gd name="T5" fmla="*/ 35 h 46"/>
                  <a:gd name="T6" fmla="*/ 53 w 61"/>
                  <a:gd name="T7" fmla="*/ 0 h 46"/>
                  <a:gd name="T8" fmla="*/ 27 w 61"/>
                  <a:gd name="T9" fmla="*/ 5 h 46"/>
                  <a:gd name="T10" fmla="*/ 0 w 61"/>
                  <a:gd name="T11" fmla="*/ 11 h 46"/>
                  <a:gd name="T12" fmla="*/ 8 w 61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6">
                    <a:moveTo>
                      <a:pt x="8" y="46"/>
                    </a:moveTo>
                    <a:lnTo>
                      <a:pt x="34" y="40"/>
                    </a:lnTo>
                    <a:lnTo>
                      <a:pt x="61" y="35"/>
                    </a:lnTo>
                    <a:lnTo>
                      <a:pt x="53" y="0"/>
                    </a:lnTo>
                    <a:lnTo>
                      <a:pt x="27" y="5"/>
                    </a:lnTo>
                    <a:lnTo>
                      <a:pt x="0" y="1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2188"/>
              <p:cNvSpPr>
                <a:spLocks/>
              </p:cNvSpPr>
              <p:nvPr/>
            </p:nvSpPr>
            <p:spPr bwMode="auto">
              <a:xfrm>
                <a:off x="2156" y="2354"/>
                <a:ext cx="7" cy="5"/>
              </a:xfrm>
              <a:custGeom>
                <a:avLst/>
                <a:gdLst>
                  <a:gd name="T0" fmla="*/ 8 w 61"/>
                  <a:gd name="T1" fmla="*/ 46 h 46"/>
                  <a:gd name="T2" fmla="*/ 34 w 61"/>
                  <a:gd name="T3" fmla="*/ 40 h 46"/>
                  <a:gd name="T4" fmla="*/ 61 w 61"/>
                  <a:gd name="T5" fmla="*/ 35 h 46"/>
                  <a:gd name="T6" fmla="*/ 53 w 61"/>
                  <a:gd name="T7" fmla="*/ 0 h 46"/>
                  <a:gd name="T8" fmla="*/ 27 w 61"/>
                  <a:gd name="T9" fmla="*/ 5 h 46"/>
                  <a:gd name="T10" fmla="*/ 0 w 61"/>
                  <a:gd name="T11" fmla="*/ 11 h 46"/>
                  <a:gd name="T12" fmla="*/ 8 w 61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6">
                    <a:moveTo>
                      <a:pt x="8" y="46"/>
                    </a:moveTo>
                    <a:lnTo>
                      <a:pt x="34" y="40"/>
                    </a:lnTo>
                    <a:lnTo>
                      <a:pt x="61" y="35"/>
                    </a:lnTo>
                    <a:lnTo>
                      <a:pt x="53" y="0"/>
                    </a:lnTo>
                    <a:lnTo>
                      <a:pt x="27" y="5"/>
                    </a:lnTo>
                    <a:lnTo>
                      <a:pt x="0" y="11"/>
                    </a:lnTo>
                    <a:lnTo>
                      <a:pt x="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2189"/>
              <p:cNvSpPr>
                <a:spLocks/>
              </p:cNvSpPr>
              <p:nvPr/>
            </p:nvSpPr>
            <p:spPr bwMode="auto">
              <a:xfrm>
                <a:off x="2159" y="2354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1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Line 2190"/>
              <p:cNvSpPr>
                <a:spLocks noChangeShapeType="1"/>
              </p:cNvSpPr>
              <p:nvPr/>
            </p:nvSpPr>
            <p:spPr bwMode="auto">
              <a:xfrm flipV="1">
                <a:off x="2162" y="23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2191"/>
              <p:cNvSpPr>
                <a:spLocks/>
              </p:cNvSpPr>
              <p:nvPr/>
            </p:nvSpPr>
            <p:spPr bwMode="auto">
              <a:xfrm>
                <a:off x="2155" y="2350"/>
                <a:ext cx="7" cy="5"/>
              </a:xfrm>
              <a:custGeom>
                <a:avLst/>
                <a:gdLst>
                  <a:gd name="T0" fmla="*/ 8 w 61"/>
                  <a:gd name="T1" fmla="*/ 49 h 49"/>
                  <a:gd name="T2" fmla="*/ 35 w 61"/>
                  <a:gd name="T3" fmla="*/ 42 h 49"/>
                  <a:gd name="T4" fmla="*/ 61 w 61"/>
                  <a:gd name="T5" fmla="*/ 36 h 49"/>
                  <a:gd name="T6" fmla="*/ 52 w 61"/>
                  <a:gd name="T7" fmla="*/ 0 h 49"/>
                  <a:gd name="T8" fmla="*/ 26 w 61"/>
                  <a:gd name="T9" fmla="*/ 6 h 49"/>
                  <a:gd name="T10" fmla="*/ 0 w 61"/>
                  <a:gd name="T11" fmla="*/ 13 h 49"/>
                  <a:gd name="T12" fmla="*/ 8 w 6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9">
                    <a:moveTo>
                      <a:pt x="8" y="49"/>
                    </a:moveTo>
                    <a:lnTo>
                      <a:pt x="35" y="42"/>
                    </a:lnTo>
                    <a:lnTo>
                      <a:pt x="61" y="36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8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2192"/>
              <p:cNvSpPr>
                <a:spLocks/>
              </p:cNvSpPr>
              <p:nvPr/>
            </p:nvSpPr>
            <p:spPr bwMode="auto">
              <a:xfrm>
                <a:off x="2155" y="2350"/>
                <a:ext cx="7" cy="5"/>
              </a:xfrm>
              <a:custGeom>
                <a:avLst/>
                <a:gdLst>
                  <a:gd name="T0" fmla="*/ 8 w 61"/>
                  <a:gd name="T1" fmla="*/ 49 h 49"/>
                  <a:gd name="T2" fmla="*/ 35 w 61"/>
                  <a:gd name="T3" fmla="*/ 42 h 49"/>
                  <a:gd name="T4" fmla="*/ 61 w 61"/>
                  <a:gd name="T5" fmla="*/ 36 h 49"/>
                  <a:gd name="T6" fmla="*/ 52 w 61"/>
                  <a:gd name="T7" fmla="*/ 0 h 49"/>
                  <a:gd name="T8" fmla="*/ 26 w 61"/>
                  <a:gd name="T9" fmla="*/ 6 h 49"/>
                  <a:gd name="T10" fmla="*/ 0 w 61"/>
                  <a:gd name="T11" fmla="*/ 13 h 49"/>
                  <a:gd name="T12" fmla="*/ 8 w 6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9">
                    <a:moveTo>
                      <a:pt x="8" y="49"/>
                    </a:moveTo>
                    <a:lnTo>
                      <a:pt x="35" y="42"/>
                    </a:lnTo>
                    <a:lnTo>
                      <a:pt x="61" y="36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8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2193"/>
              <p:cNvSpPr>
                <a:spLocks/>
              </p:cNvSpPr>
              <p:nvPr/>
            </p:nvSpPr>
            <p:spPr bwMode="auto">
              <a:xfrm>
                <a:off x="2158" y="2350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0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Line 2194"/>
              <p:cNvSpPr>
                <a:spLocks noChangeShapeType="1"/>
              </p:cNvSpPr>
              <p:nvPr/>
            </p:nvSpPr>
            <p:spPr bwMode="auto">
              <a:xfrm>
                <a:off x="2161" y="23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2195"/>
              <p:cNvSpPr>
                <a:spLocks/>
              </p:cNvSpPr>
              <p:nvPr/>
            </p:nvSpPr>
            <p:spPr bwMode="auto">
              <a:xfrm>
                <a:off x="2154" y="2346"/>
                <a:ext cx="7" cy="5"/>
              </a:xfrm>
              <a:custGeom>
                <a:avLst/>
                <a:gdLst>
                  <a:gd name="T0" fmla="*/ 9 w 61"/>
                  <a:gd name="T1" fmla="*/ 48 h 48"/>
                  <a:gd name="T2" fmla="*/ 35 w 61"/>
                  <a:gd name="T3" fmla="*/ 41 h 48"/>
                  <a:gd name="T4" fmla="*/ 61 w 61"/>
                  <a:gd name="T5" fmla="*/ 35 h 48"/>
                  <a:gd name="T6" fmla="*/ 52 w 61"/>
                  <a:gd name="T7" fmla="*/ 0 h 48"/>
                  <a:gd name="T8" fmla="*/ 26 w 61"/>
                  <a:gd name="T9" fmla="*/ 6 h 48"/>
                  <a:gd name="T10" fmla="*/ 0 w 61"/>
                  <a:gd name="T11" fmla="*/ 13 h 48"/>
                  <a:gd name="T12" fmla="*/ 9 w 61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9" y="48"/>
                    </a:moveTo>
                    <a:lnTo>
                      <a:pt x="35" y="41"/>
                    </a:lnTo>
                    <a:lnTo>
                      <a:pt x="61" y="35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9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2196"/>
              <p:cNvSpPr>
                <a:spLocks/>
              </p:cNvSpPr>
              <p:nvPr/>
            </p:nvSpPr>
            <p:spPr bwMode="auto">
              <a:xfrm>
                <a:off x="2154" y="2346"/>
                <a:ext cx="7" cy="5"/>
              </a:xfrm>
              <a:custGeom>
                <a:avLst/>
                <a:gdLst>
                  <a:gd name="T0" fmla="*/ 9 w 61"/>
                  <a:gd name="T1" fmla="*/ 48 h 48"/>
                  <a:gd name="T2" fmla="*/ 35 w 61"/>
                  <a:gd name="T3" fmla="*/ 41 h 48"/>
                  <a:gd name="T4" fmla="*/ 61 w 61"/>
                  <a:gd name="T5" fmla="*/ 35 h 48"/>
                  <a:gd name="T6" fmla="*/ 52 w 61"/>
                  <a:gd name="T7" fmla="*/ 0 h 48"/>
                  <a:gd name="T8" fmla="*/ 26 w 61"/>
                  <a:gd name="T9" fmla="*/ 6 h 48"/>
                  <a:gd name="T10" fmla="*/ 0 w 61"/>
                  <a:gd name="T11" fmla="*/ 13 h 48"/>
                  <a:gd name="T12" fmla="*/ 9 w 61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9" y="48"/>
                    </a:moveTo>
                    <a:lnTo>
                      <a:pt x="35" y="41"/>
                    </a:lnTo>
                    <a:lnTo>
                      <a:pt x="61" y="35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9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2197"/>
              <p:cNvSpPr>
                <a:spLocks/>
              </p:cNvSpPr>
              <p:nvPr/>
            </p:nvSpPr>
            <p:spPr bwMode="auto">
              <a:xfrm>
                <a:off x="2157" y="2345"/>
                <a:ext cx="3" cy="1"/>
              </a:xfrm>
              <a:custGeom>
                <a:avLst/>
                <a:gdLst>
                  <a:gd name="T0" fmla="*/ 0 w 26"/>
                  <a:gd name="T1" fmla="*/ 8 h 8"/>
                  <a:gd name="T2" fmla="*/ 26 w 26"/>
                  <a:gd name="T3" fmla="*/ 2 h 8"/>
                  <a:gd name="T4" fmla="*/ 26 w 26"/>
                  <a:gd name="T5" fmla="*/ 0 h 8"/>
                  <a:gd name="T6" fmla="*/ 0 w 2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8">
                    <a:moveTo>
                      <a:pt x="0" y="8"/>
                    </a:moveTo>
                    <a:lnTo>
                      <a:pt x="26" y="2"/>
                    </a:lnTo>
                    <a:lnTo>
                      <a:pt x="2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Line 2198"/>
              <p:cNvSpPr>
                <a:spLocks noChangeShapeType="1"/>
              </p:cNvSpPr>
              <p:nvPr/>
            </p:nvSpPr>
            <p:spPr bwMode="auto">
              <a:xfrm flipV="1">
                <a:off x="2160" y="23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2199"/>
              <p:cNvSpPr>
                <a:spLocks/>
              </p:cNvSpPr>
              <p:nvPr/>
            </p:nvSpPr>
            <p:spPr bwMode="auto">
              <a:xfrm>
                <a:off x="2153" y="2342"/>
                <a:ext cx="7" cy="5"/>
              </a:xfrm>
              <a:custGeom>
                <a:avLst/>
                <a:gdLst>
                  <a:gd name="T0" fmla="*/ 10 w 62"/>
                  <a:gd name="T1" fmla="*/ 51 h 51"/>
                  <a:gd name="T2" fmla="*/ 36 w 62"/>
                  <a:gd name="T3" fmla="*/ 43 h 51"/>
                  <a:gd name="T4" fmla="*/ 62 w 62"/>
                  <a:gd name="T5" fmla="*/ 35 h 51"/>
                  <a:gd name="T6" fmla="*/ 53 w 62"/>
                  <a:gd name="T7" fmla="*/ 0 h 51"/>
                  <a:gd name="T8" fmla="*/ 26 w 62"/>
                  <a:gd name="T9" fmla="*/ 8 h 51"/>
                  <a:gd name="T10" fmla="*/ 0 w 62"/>
                  <a:gd name="T11" fmla="*/ 16 h 51"/>
                  <a:gd name="T12" fmla="*/ 10 w 6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2" y="35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2200"/>
              <p:cNvSpPr>
                <a:spLocks/>
              </p:cNvSpPr>
              <p:nvPr/>
            </p:nvSpPr>
            <p:spPr bwMode="auto">
              <a:xfrm>
                <a:off x="2153" y="2342"/>
                <a:ext cx="7" cy="5"/>
              </a:xfrm>
              <a:custGeom>
                <a:avLst/>
                <a:gdLst>
                  <a:gd name="T0" fmla="*/ 10 w 62"/>
                  <a:gd name="T1" fmla="*/ 51 h 51"/>
                  <a:gd name="T2" fmla="*/ 36 w 62"/>
                  <a:gd name="T3" fmla="*/ 43 h 51"/>
                  <a:gd name="T4" fmla="*/ 62 w 62"/>
                  <a:gd name="T5" fmla="*/ 35 h 51"/>
                  <a:gd name="T6" fmla="*/ 53 w 62"/>
                  <a:gd name="T7" fmla="*/ 0 h 51"/>
                  <a:gd name="T8" fmla="*/ 26 w 62"/>
                  <a:gd name="T9" fmla="*/ 8 h 51"/>
                  <a:gd name="T10" fmla="*/ 0 w 62"/>
                  <a:gd name="T11" fmla="*/ 16 h 51"/>
                  <a:gd name="T12" fmla="*/ 10 w 6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2" y="35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2201"/>
              <p:cNvSpPr>
                <a:spLocks/>
              </p:cNvSpPr>
              <p:nvPr/>
            </p:nvSpPr>
            <p:spPr bwMode="auto">
              <a:xfrm>
                <a:off x="2152" y="2338"/>
                <a:ext cx="7" cy="5"/>
              </a:xfrm>
              <a:custGeom>
                <a:avLst/>
                <a:gdLst>
                  <a:gd name="T0" fmla="*/ 10 w 63"/>
                  <a:gd name="T1" fmla="*/ 51 h 51"/>
                  <a:gd name="T2" fmla="*/ 36 w 63"/>
                  <a:gd name="T3" fmla="*/ 43 h 51"/>
                  <a:gd name="T4" fmla="*/ 63 w 63"/>
                  <a:gd name="T5" fmla="*/ 35 h 51"/>
                  <a:gd name="T6" fmla="*/ 53 w 63"/>
                  <a:gd name="T7" fmla="*/ 0 h 51"/>
                  <a:gd name="T8" fmla="*/ 26 w 63"/>
                  <a:gd name="T9" fmla="*/ 8 h 51"/>
                  <a:gd name="T10" fmla="*/ 0 w 63"/>
                  <a:gd name="T11" fmla="*/ 16 h 51"/>
                  <a:gd name="T12" fmla="*/ 10 w 63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2202"/>
              <p:cNvSpPr>
                <a:spLocks/>
              </p:cNvSpPr>
              <p:nvPr/>
            </p:nvSpPr>
            <p:spPr bwMode="auto">
              <a:xfrm>
                <a:off x="2152" y="2338"/>
                <a:ext cx="7" cy="5"/>
              </a:xfrm>
              <a:custGeom>
                <a:avLst/>
                <a:gdLst>
                  <a:gd name="T0" fmla="*/ 10 w 63"/>
                  <a:gd name="T1" fmla="*/ 51 h 51"/>
                  <a:gd name="T2" fmla="*/ 36 w 63"/>
                  <a:gd name="T3" fmla="*/ 43 h 51"/>
                  <a:gd name="T4" fmla="*/ 63 w 63"/>
                  <a:gd name="T5" fmla="*/ 35 h 51"/>
                  <a:gd name="T6" fmla="*/ 53 w 63"/>
                  <a:gd name="T7" fmla="*/ 0 h 51"/>
                  <a:gd name="T8" fmla="*/ 26 w 63"/>
                  <a:gd name="T9" fmla="*/ 8 h 51"/>
                  <a:gd name="T10" fmla="*/ 0 w 63"/>
                  <a:gd name="T11" fmla="*/ 16 h 51"/>
                  <a:gd name="T12" fmla="*/ 10 w 63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lnTo>
                      <a:pt x="26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2203"/>
              <p:cNvSpPr>
                <a:spLocks/>
              </p:cNvSpPr>
              <p:nvPr/>
            </p:nvSpPr>
            <p:spPr bwMode="auto">
              <a:xfrm>
                <a:off x="2151" y="2334"/>
                <a:ext cx="7" cy="5"/>
              </a:xfrm>
              <a:custGeom>
                <a:avLst/>
                <a:gdLst>
                  <a:gd name="T0" fmla="*/ 10 w 63"/>
                  <a:gd name="T1" fmla="*/ 51 h 51"/>
                  <a:gd name="T2" fmla="*/ 36 w 63"/>
                  <a:gd name="T3" fmla="*/ 43 h 51"/>
                  <a:gd name="T4" fmla="*/ 63 w 63"/>
                  <a:gd name="T5" fmla="*/ 35 h 51"/>
                  <a:gd name="T6" fmla="*/ 53 w 63"/>
                  <a:gd name="T7" fmla="*/ 0 h 51"/>
                  <a:gd name="T8" fmla="*/ 27 w 63"/>
                  <a:gd name="T9" fmla="*/ 8 h 51"/>
                  <a:gd name="T10" fmla="*/ 0 w 63"/>
                  <a:gd name="T11" fmla="*/ 16 h 51"/>
                  <a:gd name="T12" fmla="*/ 10 w 63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lnTo>
                      <a:pt x="27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2204"/>
              <p:cNvSpPr>
                <a:spLocks/>
              </p:cNvSpPr>
              <p:nvPr/>
            </p:nvSpPr>
            <p:spPr bwMode="auto">
              <a:xfrm>
                <a:off x="2151" y="2334"/>
                <a:ext cx="7" cy="5"/>
              </a:xfrm>
              <a:custGeom>
                <a:avLst/>
                <a:gdLst>
                  <a:gd name="T0" fmla="*/ 10 w 63"/>
                  <a:gd name="T1" fmla="*/ 51 h 51"/>
                  <a:gd name="T2" fmla="*/ 36 w 63"/>
                  <a:gd name="T3" fmla="*/ 43 h 51"/>
                  <a:gd name="T4" fmla="*/ 63 w 63"/>
                  <a:gd name="T5" fmla="*/ 35 h 51"/>
                  <a:gd name="T6" fmla="*/ 53 w 63"/>
                  <a:gd name="T7" fmla="*/ 0 h 51"/>
                  <a:gd name="T8" fmla="*/ 27 w 63"/>
                  <a:gd name="T9" fmla="*/ 8 h 51"/>
                  <a:gd name="T10" fmla="*/ 0 w 63"/>
                  <a:gd name="T11" fmla="*/ 16 h 51"/>
                  <a:gd name="T12" fmla="*/ 10 w 63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10" y="51"/>
                    </a:move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lnTo>
                      <a:pt x="27" y="8"/>
                    </a:lnTo>
                    <a:lnTo>
                      <a:pt x="0" y="16"/>
                    </a:lnTo>
                    <a:lnTo>
                      <a:pt x="10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2205"/>
              <p:cNvSpPr>
                <a:spLocks/>
              </p:cNvSpPr>
              <p:nvPr/>
            </p:nvSpPr>
            <p:spPr bwMode="auto">
              <a:xfrm>
                <a:off x="2154" y="2334"/>
                <a:ext cx="3" cy="1"/>
              </a:xfrm>
              <a:custGeom>
                <a:avLst/>
                <a:gdLst>
                  <a:gd name="T0" fmla="*/ 0 w 26"/>
                  <a:gd name="T1" fmla="*/ 8 h 8"/>
                  <a:gd name="T2" fmla="*/ 26 w 26"/>
                  <a:gd name="T3" fmla="*/ 0 h 8"/>
                  <a:gd name="T4" fmla="*/ 25 w 26"/>
                  <a:gd name="T5" fmla="*/ 0 h 8"/>
                  <a:gd name="T6" fmla="*/ 0 w 2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8">
                    <a:moveTo>
                      <a:pt x="0" y="8"/>
                    </a:moveTo>
                    <a:lnTo>
                      <a:pt x="26" y="0"/>
                    </a:lnTo>
                    <a:lnTo>
                      <a:pt x="2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Line 2206"/>
              <p:cNvSpPr>
                <a:spLocks noChangeShapeType="1"/>
              </p:cNvSpPr>
              <p:nvPr/>
            </p:nvSpPr>
            <p:spPr bwMode="auto">
              <a:xfrm flipH="1">
                <a:off x="2157" y="23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2207"/>
              <p:cNvSpPr>
                <a:spLocks/>
              </p:cNvSpPr>
              <p:nvPr/>
            </p:nvSpPr>
            <p:spPr bwMode="auto">
              <a:xfrm>
                <a:off x="2150" y="2330"/>
                <a:ext cx="7" cy="6"/>
              </a:xfrm>
              <a:custGeom>
                <a:avLst/>
                <a:gdLst>
                  <a:gd name="T0" fmla="*/ 11 w 62"/>
                  <a:gd name="T1" fmla="*/ 51 h 51"/>
                  <a:gd name="T2" fmla="*/ 37 w 62"/>
                  <a:gd name="T3" fmla="*/ 43 h 51"/>
                  <a:gd name="T4" fmla="*/ 62 w 62"/>
                  <a:gd name="T5" fmla="*/ 35 h 51"/>
                  <a:gd name="T6" fmla="*/ 51 w 62"/>
                  <a:gd name="T7" fmla="*/ 0 h 51"/>
                  <a:gd name="T8" fmla="*/ 26 w 62"/>
                  <a:gd name="T9" fmla="*/ 8 h 51"/>
                  <a:gd name="T10" fmla="*/ 0 w 62"/>
                  <a:gd name="T11" fmla="*/ 15 h 51"/>
                  <a:gd name="T12" fmla="*/ 11 w 6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11" y="51"/>
                    </a:moveTo>
                    <a:lnTo>
                      <a:pt x="37" y="43"/>
                    </a:lnTo>
                    <a:lnTo>
                      <a:pt x="62" y="35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2208"/>
              <p:cNvSpPr>
                <a:spLocks/>
              </p:cNvSpPr>
              <p:nvPr/>
            </p:nvSpPr>
            <p:spPr bwMode="auto">
              <a:xfrm>
                <a:off x="2150" y="2330"/>
                <a:ext cx="7" cy="6"/>
              </a:xfrm>
              <a:custGeom>
                <a:avLst/>
                <a:gdLst>
                  <a:gd name="T0" fmla="*/ 11 w 62"/>
                  <a:gd name="T1" fmla="*/ 51 h 51"/>
                  <a:gd name="T2" fmla="*/ 37 w 62"/>
                  <a:gd name="T3" fmla="*/ 43 h 51"/>
                  <a:gd name="T4" fmla="*/ 62 w 62"/>
                  <a:gd name="T5" fmla="*/ 35 h 51"/>
                  <a:gd name="T6" fmla="*/ 51 w 62"/>
                  <a:gd name="T7" fmla="*/ 0 h 51"/>
                  <a:gd name="T8" fmla="*/ 26 w 62"/>
                  <a:gd name="T9" fmla="*/ 8 h 51"/>
                  <a:gd name="T10" fmla="*/ 0 w 62"/>
                  <a:gd name="T11" fmla="*/ 15 h 51"/>
                  <a:gd name="T12" fmla="*/ 11 w 6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11" y="51"/>
                    </a:moveTo>
                    <a:lnTo>
                      <a:pt x="37" y="43"/>
                    </a:lnTo>
                    <a:lnTo>
                      <a:pt x="62" y="35"/>
                    </a:lnTo>
                    <a:lnTo>
                      <a:pt x="51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11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2209"/>
              <p:cNvSpPr>
                <a:spLocks/>
              </p:cNvSpPr>
              <p:nvPr/>
            </p:nvSpPr>
            <p:spPr bwMode="auto">
              <a:xfrm>
                <a:off x="2153" y="2330"/>
                <a:ext cx="2" cy="1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1 h 9"/>
                  <a:gd name="T4" fmla="*/ 25 w 25"/>
                  <a:gd name="T5" fmla="*/ 0 h 9"/>
                  <a:gd name="T6" fmla="*/ 0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Line 2210"/>
              <p:cNvSpPr>
                <a:spLocks noChangeShapeType="1"/>
              </p:cNvSpPr>
              <p:nvPr/>
            </p:nvSpPr>
            <p:spPr bwMode="auto">
              <a:xfrm flipV="1">
                <a:off x="2155" y="2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2211"/>
              <p:cNvSpPr>
                <a:spLocks/>
              </p:cNvSpPr>
              <p:nvPr/>
            </p:nvSpPr>
            <p:spPr bwMode="auto">
              <a:xfrm>
                <a:off x="2148" y="2326"/>
                <a:ext cx="7" cy="6"/>
              </a:xfrm>
              <a:custGeom>
                <a:avLst/>
                <a:gdLst>
                  <a:gd name="T0" fmla="*/ 12 w 63"/>
                  <a:gd name="T1" fmla="*/ 52 h 52"/>
                  <a:gd name="T2" fmla="*/ 38 w 63"/>
                  <a:gd name="T3" fmla="*/ 43 h 52"/>
                  <a:gd name="T4" fmla="*/ 63 w 63"/>
                  <a:gd name="T5" fmla="*/ 34 h 52"/>
                  <a:gd name="T6" fmla="*/ 51 w 63"/>
                  <a:gd name="T7" fmla="*/ 0 h 52"/>
                  <a:gd name="T8" fmla="*/ 26 w 63"/>
                  <a:gd name="T9" fmla="*/ 9 h 52"/>
                  <a:gd name="T10" fmla="*/ 0 w 63"/>
                  <a:gd name="T11" fmla="*/ 18 h 52"/>
                  <a:gd name="T12" fmla="*/ 12 w 63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2">
                    <a:moveTo>
                      <a:pt x="12" y="52"/>
                    </a:moveTo>
                    <a:lnTo>
                      <a:pt x="38" y="43"/>
                    </a:lnTo>
                    <a:lnTo>
                      <a:pt x="63" y="34"/>
                    </a:lnTo>
                    <a:lnTo>
                      <a:pt x="51" y="0"/>
                    </a:lnTo>
                    <a:lnTo>
                      <a:pt x="26" y="9"/>
                    </a:lnTo>
                    <a:lnTo>
                      <a:pt x="0" y="18"/>
                    </a:lnTo>
                    <a:lnTo>
                      <a:pt x="1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2212"/>
              <p:cNvSpPr>
                <a:spLocks/>
              </p:cNvSpPr>
              <p:nvPr/>
            </p:nvSpPr>
            <p:spPr bwMode="auto">
              <a:xfrm>
                <a:off x="2148" y="2326"/>
                <a:ext cx="7" cy="6"/>
              </a:xfrm>
              <a:custGeom>
                <a:avLst/>
                <a:gdLst>
                  <a:gd name="T0" fmla="*/ 12 w 63"/>
                  <a:gd name="T1" fmla="*/ 52 h 52"/>
                  <a:gd name="T2" fmla="*/ 38 w 63"/>
                  <a:gd name="T3" fmla="*/ 43 h 52"/>
                  <a:gd name="T4" fmla="*/ 63 w 63"/>
                  <a:gd name="T5" fmla="*/ 34 h 52"/>
                  <a:gd name="T6" fmla="*/ 51 w 63"/>
                  <a:gd name="T7" fmla="*/ 0 h 52"/>
                  <a:gd name="T8" fmla="*/ 26 w 63"/>
                  <a:gd name="T9" fmla="*/ 9 h 52"/>
                  <a:gd name="T10" fmla="*/ 0 w 63"/>
                  <a:gd name="T11" fmla="*/ 18 h 52"/>
                  <a:gd name="T12" fmla="*/ 12 w 63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2">
                    <a:moveTo>
                      <a:pt x="12" y="52"/>
                    </a:moveTo>
                    <a:lnTo>
                      <a:pt x="38" y="43"/>
                    </a:lnTo>
                    <a:lnTo>
                      <a:pt x="63" y="34"/>
                    </a:lnTo>
                    <a:lnTo>
                      <a:pt x="51" y="0"/>
                    </a:lnTo>
                    <a:lnTo>
                      <a:pt x="26" y="9"/>
                    </a:lnTo>
                    <a:lnTo>
                      <a:pt x="0" y="18"/>
                    </a:lnTo>
                    <a:lnTo>
                      <a:pt x="1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2213"/>
              <p:cNvSpPr>
                <a:spLocks/>
              </p:cNvSpPr>
              <p:nvPr/>
            </p:nvSpPr>
            <p:spPr bwMode="auto">
              <a:xfrm>
                <a:off x="2148" y="2327"/>
                <a:ext cx="3" cy="1"/>
              </a:xfrm>
              <a:custGeom>
                <a:avLst/>
                <a:gdLst>
                  <a:gd name="T0" fmla="*/ 26 w 26"/>
                  <a:gd name="T1" fmla="*/ 0 h 9"/>
                  <a:gd name="T2" fmla="*/ 0 w 26"/>
                  <a:gd name="T3" fmla="*/ 9 h 9"/>
                  <a:gd name="T4" fmla="*/ 0 w 26"/>
                  <a:gd name="T5" fmla="*/ 9 h 9"/>
                  <a:gd name="T6" fmla="*/ 26 w 26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9">
                    <a:moveTo>
                      <a:pt x="26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Line 2214"/>
              <p:cNvSpPr>
                <a:spLocks noChangeShapeType="1"/>
              </p:cNvSpPr>
              <p:nvPr/>
            </p:nvSpPr>
            <p:spPr bwMode="auto">
              <a:xfrm>
                <a:off x="2148" y="23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2215"/>
              <p:cNvSpPr>
                <a:spLocks/>
              </p:cNvSpPr>
              <p:nvPr/>
            </p:nvSpPr>
            <p:spPr bwMode="auto">
              <a:xfrm>
                <a:off x="2147" y="2322"/>
                <a:ext cx="7" cy="6"/>
              </a:xfrm>
              <a:custGeom>
                <a:avLst/>
                <a:gdLst>
                  <a:gd name="T0" fmla="*/ 12 w 63"/>
                  <a:gd name="T1" fmla="*/ 53 h 53"/>
                  <a:gd name="T2" fmla="*/ 38 w 63"/>
                  <a:gd name="T3" fmla="*/ 44 h 53"/>
                  <a:gd name="T4" fmla="*/ 63 w 63"/>
                  <a:gd name="T5" fmla="*/ 35 h 53"/>
                  <a:gd name="T6" fmla="*/ 51 w 63"/>
                  <a:gd name="T7" fmla="*/ 0 h 53"/>
                  <a:gd name="T8" fmla="*/ 25 w 63"/>
                  <a:gd name="T9" fmla="*/ 9 h 53"/>
                  <a:gd name="T10" fmla="*/ 0 w 63"/>
                  <a:gd name="T11" fmla="*/ 18 h 53"/>
                  <a:gd name="T12" fmla="*/ 12 w 63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12" y="53"/>
                    </a:moveTo>
                    <a:lnTo>
                      <a:pt x="38" y="44"/>
                    </a:lnTo>
                    <a:lnTo>
                      <a:pt x="63" y="35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2216"/>
              <p:cNvSpPr>
                <a:spLocks/>
              </p:cNvSpPr>
              <p:nvPr/>
            </p:nvSpPr>
            <p:spPr bwMode="auto">
              <a:xfrm>
                <a:off x="2147" y="2322"/>
                <a:ext cx="7" cy="6"/>
              </a:xfrm>
              <a:custGeom>
                <a:avLst/>
                <a:gdLst>
                  <a:gd name="T0" fmla="*/ 12 w 63"/>
                  <a:gd name="T1" fmla="*/ 53 h 53"/>
                  <a:gd name="T2" fmla="*/ 38 w 63"/>
                  <a:gd name="T3" fmla="*/ 44 h 53"/>
                  <a:gd name="T4" fmla="*/ 63 w 63"/>
                  <a:gd name="T5" fmla="*/ 35 h 53"/>
                  <a:gd name="T6" fmla="*/ 51 w 63"/>
                  <a:gd name="T7" fmla="*/ 0 h 53"/>
                  <a:gd name="T8" fmla="*/ 25 w 63"/>
                  <a:gd name="T9" fmla="*/ 9 h 53"/>
                  <a:gd name="T10" fmla="*/ 0 w 63"/>
                  <a:gd name="T11" fmla="*/ 18 h 53"/>
                  <a:gd name="T12" fmla="*/ 12 w 63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12" y="53"/>
                    </a:moveTo>
                    <a:lnTo>
                      <a:pt x="38" y="44"/>
                    </a:lnTo>
                    <a:lnTo>
                      <a:pt x="63" y="35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2217"/>
              <p:cNvSpPr>
                <a:spLocks/>
              </p:cNvSpPr>
              <p:nvPr/>
            </p:nvSpPr>
            <p:spPr bwMode="auto">
              <a:xfrm>
                <a:off x="2150" y="2322"/>
                <a:ext cx="3" cy="1"/>
              </a:xfrm>
              <a:custGeom>
                <a:avLst/>
                <a:gdLst>
                  <a:gd name="T0" fmla="*/ 0 w 26"/>
                  <a:gd name="T1" fmla="*/ 9 h 9"/>
                  <a:gd name="T2" fmla="*/ 26 w 26"/>
                  <a:gd name="T3" fmla="*/ 0 h 9"/>
                  <a:gd name="T4" fmla="*/ 26 w 26"/>
                  <a:gd name="T5" fmla="*/ 0 h 9"/>
                  <a:gd name="T6" fmla="*/ 0 w 2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9">
                    <a:moveTo>
                      <a:pt x="0" y="9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Line 2218"/>
              <p:cNvSpPr>
                <a:spLocks noChangeShapeType="1"/>
              </p:cNvSpPr>
              <p:nvPr/>
            </p:nvSpPr>
            <p:spPr bwMode="auto">
              <a:xfrm>
                <a:off x="2153" y="23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2219"/>
              <p:cNvSpPr>
                <a:spLocks/>
              </p:cNvSpPr>
              <p:nvPr/>
            </p:nvSpPr>
            <p:spPr bwMode="auto">
              <a:xfrm>
                <a:off x="2146" y="2318"/>
                <a:ext cx="7" cy="6"/>
              </a:xfrm>
              <a:custGeom>
                <a:avLst/>
                <a:gdLst>
                  <a:gd name="T0" fmla="*/ 12 w 63"/>
                  <a:gd name="T1" fmla="*/ 52 h 52"/>
                  <a:gd name="T2" fmla="*/ 37 w 63"/>
                  <a:gd name="T3" fmla="*/ 43 h 52"/>
                  <a:gd name="T4" fmla="*/ 63 w 63"/>
                  <a:gd name="T5" fmla="*/ 34 h 52"/>
                  <a:gd name="T6" fmla="*/ 51 w 63"/>
                  <a:gd name="T7" fmla="*/ 0 h 52"/>
                  <a:gd name="T8" fmla="*/ 25 w 63"/>
                  <a:gd name="T9" fmla="*/ 9 h 52"/>
                  <a:gd name="T10" fmla="*/ 0 w 63"/>
                  <a:gd name="T11" fmla="*/ 18 h 52"/>
                  <a:gd name="T12" fmla="*/ 12 w 63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2">
                    <a:moveTo>
                      <a:pt x="12" y="52"/>
                    </a:moveTo>
                    <a:lnTo>
                      <a:pt x="37" y="43"/>
                    </a:lnTo>
                    <a:lnTo>
                      <a:pt x="63" y="34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2220"/>
              <p:cNvSpPr>
                <a:spLocks/>
              </p:cNvSpPr>
              <p:nvPr/>
            </p:nvSpPr>
            <p:spPr bwMode="auto">
              <a:xfrm>
                <a:off x="2146" y="2318"/>
                <a:ext cx="7" cy="6"/>
              </a:xfrm>
              <a:custGeom>
                <a:avLst/>
                <a:gdLst>
                  <a:gd name="T0" fmla="*/ 12 w 63"/>
                  <a:gd name="T1" fmla="*/ 52 h 52"/>
                  <a:gd name="T2" fmla="*/ 37 w 63"/>
                  <a:gd name="T3" fmla="*/ 43 h 52"/>
                  <a:gd name="T4" fmla="*/ 63 w 63"/>
                  <a:gd name="T5" fmla="*/ 34 h 52"/>
                  <a:gd name="T6" fmla="*/ 51 w 63"/>
                  <a:gd name="T7" fmla="*/ 0 h 52"/>
                  <a:gd name="T8" fmla="*/ 25 w 63"/>
                  <a:gd name="T9" fmla="*/ 9 h 52"/>
                  <a:gd name="T10" fmla="*/ 0 w 63"/>
                  <a:gd name="T11" fmla="*/ 18 h 52"/>
                  <a:gd name="T12" fmla="*/ 12 w 63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2">
                    <a:moveTo>
                      <a:pt x="12" y="52"/>
                    </a:moveTo>
                    <a:lnTo>
                      <a:pt x="37" y="43"/>
                    </a:lnTo>
                    <a:lnTo>
                      <a:pt x="63" y="34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1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2221"/>
              <p:cNvSpPr>
                <a:spLocks/>
              </p:cNvSpPr>
              <p:nvPr/>
            </p:nvSpPr>
            <p:spPr bwMode="auto">
              <a:xfrm>
                <a:off x="2149" y="2318"/>
                <a:ext cx="2" cy="1"/>
              </a:xfrm>
              <a:custGeom>
                <a:avLst/>
                <a:gdLst>
                  <a:gd name="T0" fmla="*/ 0 w 26"/>
                  <a:gd name="T1" fmla="*/ 10 h 10"/>
                  <a:gd name="T2" fmla="*/ 26 w 26"/>
                  <a:gd name="T3" fmla="*/ 1 h 10"/>
                  <a:gd name="T4" fmla="*/ 26 w 26"/>
                  <a:gd name="T5" fmla="*/ 0 h 10"/>
                  <a:gd name="T6" fmla="*/ 0 w 26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Line 2222"/>
              <p:cNvSpPr>
                <a:spLocks noChangeShapeType="1"/>
              </p:cNvSpPr>
              <p:nvPr/>
            </p:nvSpPr>
            <p:spPr bwMode="auto">
              <a:xfrm flipV="1">
                <a:off x="2151" y="23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2223"/>
              <p:cNvSpPr>
                <a:spLocks/>
              </p:cNvSpPr>
              <p:nvPr/>
            </p:nvSpPr>
            <p:spPr bwMode="auto">
              <a:xfrm>
                <a:off x="2144" y="2314"/>
                <a:ext cx="7" cy="6"/>
              </a:xfrm>
              <a:custGeom>
                <a:avLst/>
                <a:gdLst>
                  <a:gd name="T0" fmla="*/ 13 w 64"/>
                  <a:gd name="T1" fmla="*/ 54 h 54"/>
                  <a:gd name="T2" fmla="*/ 38 w 64"/>
                  <a:gd name="T3" fmla="*/ 44 h 54"/>
                  <a:gd name="T4" fmla="*/ 64 w 64"/>
                  <a:gd name="T5" fmla="*/ 34 h 54"/>
                  <a:gd name="T6" fmla="*/ 50 w 64"/>
                  <a:gd name="T7" fmla="*/ 0 h 54"/>
                  <a:gd name="T8" fmla="*/ 25 w 64"/>
                  <a:gd name="T9" fmla="*/ 10 h 54"/>
                  <a:gd name="T10" fmla="*/ 0 w 64"/>
                  <a:gd name="T11" fmla="*/ 20 h 54"/>
                  <a:gd name="T12" fmla="*/ 13 w 64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13" y="54"/>
                    </a:moveTo>
                    <a:lnTo>
                      <a:pt x="38" y="44"/>
                    </a:lnTo>
                    <a:lnTo>
                      <a:pt x="64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2224"/>
              <p:cNvSpPr>
                <a:spLocks/>
              </p:cNvSpPr>
              <p:nvPr/>
            </p:nvSpPr>
            <p:spPr bwMode="auto">
              <a:xfrm>
                <a:off x="2144" y="2314"/>
                <a:ext cx="7" cy="6"/>
              </a:xfrm>
              <a:custGeom>
                <a:avLst/>
                <a:gdLst>
                  <a:gd name="T0" fmla="*/ 13 w 64"/>
                  <a:gd name="T1" fmla="*/ 54 h 54"/>
                  <a:gd name="T2" fmla="*/ 38 w 64"/>
                  <a:gd name="T3" fmla="*/ 44 h 54"/>
                  <a:gd name="T4" fmla="*/ 64 w 64"/>
                  <a:gd name="T5" fmla="*/ 34 h 54"/>
                  <a:gd name="T6" fmla="*/ 50 w 64"/>
                  <a:gd name="T7" fmla="*/ 0 h 54"/>
                  <a:gd name="T8" fmla="*/ 25 w 64"/>
                  <a:gd name="T9" fmla="*/ 10 h 54"/>
                  <a:gd name="T10" fmla="*/ 0 w 64"/>
                  <a:gd name="T11" fmla="*/ 20 h 54"/>
                  <a:gd name="T12" fmla="*/ 13 w 64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13" y="54"/>
                    </a:moveTo>
                    <a:lnTo>
                      <a:pt x="38" y="44"/>
                    </a:lnTo>
                    <a:lnTo>
                      <a:pt x="64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2225"/>
              <p:cNvSpPr>
                <a:spLocks/>
              </p:cNvSpPr>
              <p:nvPr/>
            </p:nvSpPr>
            <p:spPr bwMode="auto">
              <a:xfrm>
                <a:off x="2147" y="2314"/>
                <a:ext cx="3" cy="2"/>
              </a:xfrm>
              <a:custGeom>
                <a:avLst/>
                <a:gdLst>
                  <a:gd name="T0" fmla="*/ 0 w 25"/>
                  <a:gd name="T1" fmla="*/ 10 h 10"/>
                  <a:gd name="T2" fmla="*/ 25 w 25"/>
                  <a:gd name="T3" fmla="*/ 0 h 10"/>
                  <a:gd name="T4" fmla="*/ 25 w 25"/>
                  <a:gd name="T5" fmla="*/ 0 h 10"/>
                  <a:gd name="T6" fmla="*/ 0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0" y="10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Line 2226"/>
              <p:cNvSpPr>
                <a:spLocks noChangeShapeType="1"/>
              </p:cNvSpPr>
              <p:nvPr/>
            </p:nvSpPr>
            <p:spPr bwMode="auto">
              <a:xfrm>
                <a:off x="2150" y="23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2227"/>
              <p:cNvSpPr>
                <a:spLocks/>
              </p:cNvSpPr>
              <p:nvPr/>
            </p:nvSpPr>
            <p:spPr bwMode="auto">
              <a:xfrm>
                <a:off x="2143" y="2311"/>
                <a:ext cx="7" cy="6"/>
              </a:xfrm>
              <a:custGeom>
                <a:avLst/>
                <a:gdLst>
                  <a:gd name="T0" fmla="*/ 14 w 64"/>
                  <a:gd name="T1" fmla="*/ 54 h 54"/>
                  <a:gd name="T2" fmla="*/ 39 w 64"/>
                  <a:gd name="T3" fmla="*/ 44 h 54"/>
                  <a:gd name="T4" fmla="*/ 64 w 64"/>
                  <a:gd name="T5" fmla="*/ 34 h 54"/>
                  <a:gd name="T6" fmla="*/ 50 w 64"/>
                  <a:gd name="T7" fmla="*/ 0 h 54"/>
                  <a:gd name="T8" fmla="*/ 25 w 64"/>
                  <a:gd name="T9" fmla="*/ 10 h 54"/>
                  <a:gd name="T10" fmla="*/ 0 w 64"/>
                  <a:gd name="T11" fmla="*/ 20 h 54"/>
                  <a:gd name="T12" fmla="*/ 14 w 64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14" y="54"/>
                    </a:moveTo>
                    <a:lnTo>
                      <a:pt x="39" y="44"/>
                    </a:lnTo>
                    <a:lnTo>
                      <a:pt x="64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2228"/>
              <p:cNvSpPr>
                <a:spLocks/>
              </p:cNvSpPr>
              <p:nvPr/>
            </p:nvSpPr>
            <p:spPr bwMode="auto">
              <a:xfrm>
                <a:off x="2143" y="2311"/>
                <a:ext cx="7" cy="6"/>
              </a:xfrm>
              <a:custGeom>
                <a:avLst/>
                <a:gdLst>
                  <a:gd name="T0" fmla="*/ 14 w 64"/>
                  <a:gd name="T1" fmla="*/ 54 h 54"/>
                  <a:gd name="T2" fmla="*/ 39 w 64"/>
                  <a:gd name="T3" fmla="*/ 44 h 54"/>
                  <a:gd name="T4" fmla="*/ 64 w 64"/>
                  <a:gd name="T5" fmla="*/ 34 h 54"/>
                  <a:gd name="T6" fmla="*/ 50 w 64"/>
                  <a:gd name="T7" fmla="*/ 0 h 54"/>
                  <a:gd name="T8" fmla="*/ 25 w 64"/>
                  <a:gd name="T9" fmla="*/ 10 h 54"/>
                  <a:gd name="T10" fmla="*/ 0 w 64"/>
                  <a:gd name="T11" fmla="*/ 20 h 54"/>
                  <a:gd name="T12" fmla="*/ 14 w 64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14" y="54"/>
                    </a:moveTo>
                    <a:lnTo>
                      <a:pt x="39" y="44"/>
                    </a:lnTo>
                    <a:lnTo>
                      <a:pt x="64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2229"/>
              <p:cNvSpPr>
                <a:spLocks/>
              </p:cNvSpPr>
              <p:nvPr/>
            </p:nvSpPr>
            <p:spPr bwMode="auto">
              <a:xfrm>
                <a:off x="2143" y="2312"/>
                <a:ext cx="3" cy="1"/>
              </a:xfrm>
              <a:custGeom>
                <a:avLst/>
                <a:gdLst>
                  <a:gd name="T0" fmla="*/ 25 w 25"/>
                  <a:gd name="T1" fmla="*/ 0 h 10"/>
                  <a:gd name="T2" fmla="*/ 0 w 25"/>
                  <a:gd name="T3" fmla="*/ 10 h 10"/>
                  <a:gd name="T4" fmla="*/ 0 w 25"/>
                  <a:gd name="T5" fmla="*/ 10 h 10"/>
                  <a:gd name="T6" fmla="*/ 25 w 25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Line 2230"/>
              <p:cNvSpPr>
                <a:spLocks noChangeShapeType="1"/>
              </p:cNvSpPr>
              <p:nvPr/>
            </p:nvSpPr>
            <p:spPr bwMode="auto">
              <a:xfrm>
                <a:off x="2143" y="23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2231"/>
              <p:cNvSpPr>
                <a:spLocks/>
              </p:cNvSpPr>
              <p:nvPr/>
            </p:nvSpPr>
            <p:spPr bwMode="auto">
              <a:xfrm>
                <a:off x="2141" y="2307"/>
                <a:ext cx="7" cy="6"/>
              </a:xfrm>
              <a:custGeom>
                <a:avLst/>
                <a:gdLst>
                  <a:gd name="T0" fmla="*/ 13 w 63"/>
                  <a:gd name="T1" fmla="*/ 54 h 54"/>
                  <a:gd name="T2" fmla="*/ 38 w 63"/>
                  <a:gd name="T3" fmla="*/ 44 h 54"/>
                  <a:gd name="T4" fmla="*/ 63 w 63"/>
                  <a:gd name="T5" fmla="*/ 34 h 54"/>
                  <a:gd name="T6" fmla="*/ 50 w 63"/>
                  <a:gd name="T7" fmla="*/ 0 h 54"/>
                  <a:gd name="T8" fmla="*/ 25 w 63"/>
                  <a:gd name="T9" fmla="*/ 10 h 54"/>
                  <a:gd name="T10" fmla="*/ 0 w 63"/>
                  <a:gd name="T11" fmla="*/ 20 h 54"/>
                  <a:gd name="T12" fmla="*/ 13 w 63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4">
                    <a:moveTo>
                      <a:pt x="13" y="54"/>
                    </a:moveTo>
                    <a:lnTo>
                      <a:pt x="38" y="44"/>
                    </a:lnTo>
                    <a:lnTo>
                      <a:pt x="63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2232"/>
              <p:cNvSpPr>
                <a:spLocks/>
              </p:cNvSpPr>
              <p:nvPr/>
            </p:nvSpPr>
            <p:spPr bwMode="auto">
              <a:xfrm>
                <a:off x="2141" y="2307"/>
                <a:ext cx="7" cy="6"/>
              </a:xfrm>
              <a:custGeom>
                <a:avLst/>
                <a:gdLst>
                  <a:gd name="T0" fmla="*/ 13 w 63"/>
                  <a:gd name="T1" fmla="*/ 54 h 54"/>
                  <a:gd name="T2" fmla="*/ 38 w 63"/>
                  <a:gd name="T3" fmla="*/ 44 h 54"/>
                  <a:gd name="T4" fmla="*/ 63 w 63"/>
                  <a:gd name="T5" fmla="*/ 34 h 54"/>
                  <a:gd name="T6" fmla="*/ 50 w 63"/>
                  <a:gd name="T7" fmla="*/ 0 h 54"/>
                  <a:gd name="T8" fmla="*/ 25 w 63"/>
                  <a:gd name="T9" fmla="*/ 10 h 54"/>
                  <a:gd name="T10" fmla="*/ 0 w 63"/>
                  <a:gd name="T11" fmla="*/ 20 h 54"/>
                  <a:gd name="T12" fmla="*/ 13 w 63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4">
                    <a:moveTo>
                      <a:pt x="13" y="54"/>
                    </a:moveTo>
                    <a:lnTo>
                      <a:pt x="38" y="44"/>
                    </a:lnTo>
                    <a:lnTo>
                      <a:pt x="63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2233"/>
              <p:cNvSpPr>
                <a:spLocks/>
              </p:cNvSpPr>
              <p:nvPr/>
            </p:nvSpPr>
            <p:spPr bwMode="auto">
              <a:xfrm>
                <a:off x="2144" y="2307"/>
                <a:ext cx="3" cy="1"/>
              </a:xfrm>
              <a:custGeom>
                <a:avLst/>
                <a:gdLst>
                  <a:gd name="T0" fmla="*/ 0 w 25"/>
                  <a:gd name="T1" fmla="*/ 11 h 11"/>
                  <a:gd name="T2" fmla="*/ 25 w 25"/>
                  <a:gd name="T3" fmla="*/ 1 h 11"/>
                  <a:gd name="T4" fmla="*/ 24 w 25"/>
                  <a:gd name="T5" fmla="*/ 0 h 11"/>
                  <a:gd name="T6" fmla="*/ 0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0" y="11"/>
                    </a:moveTo>
                    <a:lnTo>
                      <a:pt x="25" y="1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Line 2234"/>
              <p:cNvSpPr>
                <a:spLocks noChangeShapeType="1"/>
              </p:cNvSpPr>
              <p:nvPr/>
            </p:nvSpPr>
            <p:spPr bwMode="auto">
              <a:xfrm flipH="1" flipV="1">
                <a:off x="2147" y="23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2235"/>
              <p:cNvSpPr>
                <a:spLocks/>
              </p:cNvSpPr>
              <p:nvPr/>
            </p:nvSpPr>
            <p:spPr bwMode="auto">
              <a:xfrm>
                <a:off x="2140" y="2303"/>
                <a:ext cx="7" cy="6"/>
              </a:xfrm>
              <a:custGeom>
                <a:avLst/>
                <a:gdLst>
                  <a:gd name="T0" fmla="*/ 16 w 64"/>
                  <a:gd name="T1" fmla="*/ 55 h 55"/>
                  <a:gd name="T2" fmla="*/ 40 w 64"/>
                  <a:gd name="T3" fmla="*/ 44 h 55"/>
                  <a:gd name="T4" fmla="*/ 64 w 64"/>
                  <a:gd name="T5" fmla="*/ 33 h 55"/>
                  <a:gd name="T6" fmla="*/ 49 w 64"/>
                  <a:gd name="T7" fmla="*/ 0 h 55"/>
                  <a:gd name="T8" fmla="*/ 25 w 64"/>
                  <a:gd name="T9" fmla="*/ 11 h 55"/>
                  <a:gd name="T10" fmla="*/ 0 w 64"/>
                  <a:gd name="T11" fmla="*/ 22 h 55"/>
                  <a:gd name="T12" fmla="*/ 16 w 64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16" y="55"/>
                    </a:move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lnTo>
                      <a:pt x="25" y="11"/>
                    </a:lnTo>
                    <a:lnTo>
                      <a:pt x="0" y="22"/>
                    </a:lnTo>
                    <a:lnTo>
                      <a:pt x="16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2236"/>
              <p:cNvSpPr>
                <a:spLocks/>
              </p:cNvSpPr>
              <p:nvPr/>
            </p:nvSpPr>
            <p:spPr bwMode="auto">
              <a:xfrm>
                <a:off x="2140" y="2303"/>
                <a:ext cx="7" cy="6"/>
              </a:xfrm>
              <a:custGeom>
                <a:avLst/>
                <a:gdLst>
                  <a:gd name="T0" fmla="*/ 16 w 64"/>
                  <a:gd name="T1" fmla="*/ 55 h 55"/>
                  <a:gd name="T2" fmla="*/ 40 w 64"/>
                  <a:gd name="T3" fmla="*/ 44 h 55"/>
                  <a:gd name="T4" fmla="*/ 64 w 64"/>
                  <a:gd name="T5" fmla="*/ 33 h 55"/>
                  <a:gd name="T6" fmla="*/ 49 w 64"/>
                  <a:gd name="T7" fmla="*/ 0 h 55"/>
                  <a:gd name="T8" fmla="*/ 25 w 64"/>
                  <a:gd name="T9" fmla="*/ 11 h 55"/>
                  <a:gd name="T10" fmla="*/ 0 w 64"/>
                  <a:gd name="T11" fmla="*/ 22 h 55"/>
                  <a:gd name="T12" fmla="*/ 16 w 64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16" y="55"/>
                    </a:move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lnTo>
                      <a:pt x="25" y="11"/>
                    </a:lnTo>
                    <a:lnTo>
                      <a:pt x="0" y="22"/>
                    </a:lnTo>
                    <a:lnTo>
                      <a:pt x="16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2237"/>
              <p:cNvSpPr>
                <a:spLocks/>
              </p:cNvSpPr>
              <p:nvPr/>
            </p:nvSpPr>
            <p:spPr bwMode="auto">
              <a:xfrm>
                <a:off x="2140" y="2304"/>
                <a:ext cx="2" cy="2"/>
              </a:xfrm>
              <a:custGeom>
                <a:avLst/>
                <a:gdLst>
                  <a:gd name="T0" fmla="*/ 26 w 26"/>
                  <a:gd name="T1" fmla="*/ 0 h 11"/>
                  <a:gd name="T2" fmla="*/ 1 w 26"/>
                  <a:gd name="T3" fmla="*/ 11 h 11"/>
                  <a:gd name="T4" fmla="*/ 0 w 26"/>
                  <a:gd name="T5" fmla="*/ 10 h 11"/>
                  <a:gd name="T6" fmla="*/ 26 w 26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">
                    <a:moveTo>
                      <a:pt x="26" y="0"/>
                    </a:moveTo>
                    <a:lnTo>
                      <a:pt x="1" y="11"/>
                    </a:lnTo>
                    <a:lnTo>
                      <a:pt x="0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Line 2238"/>
              <p:cNvSpPr>
                <a:spLocks noChangeShapeType="1"/>
              </p:cNvSpPr>
              <p:nvPr/>
            </p:nvSpPr>
            <p:spPr bwMode="auto">
              <a:xfrm flipH="1" flipV="1">
                <a:off x="2140" y="23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2239"/>
              <p:cNvSpPr>
                <a:spLocks/>
              </p:cNvSpPr>
              <p:nvPr/>
            </p:nvSpPr>
            <p:spPr bwMode="auto">
              <a:xfrm>
                <a:off x="2138" y="2299"/>
                <a:ext cx="7" cy="6"/>
              </a:xfrm>
              <a:custGeom>
                <a:avLst/>
                <a:gdLst>
                  <a:gd name="T0" fmla="*/ 14 w 65"/>
                  <a:gd name="T1" fmla="*/ 54 h 54"/>
                  <a:gd name="T2" fmla="*/ 40 w 65"/>
                  <a:gd name="T3" fmla="*/ 44 h 54"/>
                  <a:gd name="T4" fmla="*/ 65 w 65"/>
                  <a:gd name="T5" fmla="*/ 34 h 54"/>
                  <a:gd name="T6" fmla="*/ 50 w 65"/>
                  <a:gd name="T7" fmla="*/ 0 h 54"/>
                  <a:gd name="T8" fmla="*/ 25 w 65"/>
                  <a:gd name="T9" fmla="*/ 10 h 54"/>
                  <a:gd name="T10" fmla="*/ 0 w 65"/>
                  <a:gd name="T11" fmla="*/ 20 h 54"/>
                  <a:gd name="T12" fmla="*/ 14 w 65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4">
                    <a:moveTo>
                      <a:pt x="14" y="54"/>
                    </a:moveTo>
                    <a:lnTo>
                      <a:pt x="40" y="44"/>
                    </a:lnTo>
                    <a:lnTo>
                      <a:pt x="65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2240"/>
              <p:cNvSpPr>
                <a:spLocks/>
              </p:cNvSpPr>
              <p:nvPr/>
            </p:nvSpPr>
            <p:spPr bwMode="auto">
              <a:xfrm>
                <a:off x="2138" y="2299"/>
                <a:ext cx="7" cy="6"/>
              </a:xfrm>
              <a:custGeom>
                <a:avLst/>
                <a:gdLst>
                  <a:gd name="T0" fmla="*/ 14 w 65"/>
                  <a:gd name="T1" fmla="*/ 54 h 54"/>
                  <a:gd name="T2" fmla="*/ 40 w 65"/>
                  <a:gd name="T3" fmla="*/ 44 h 54"/>
                  <a:gd name="T4" fmla="*/ 65 w 65"/>
                  <a:gd name="T5" fmla="*/ 34 h 54"/>
                  <a:gd name="T6" fmla="*/ 50 w 65"/>
                  <a:gd name="T7" fmla="*/ 0 h 54"/>
                  <a:gd name="T8" fmla="*/ 25 w 65"/>
                  <a:gd name="T9" fmla="*/ 10 h 54"/>
                  <a:gd name="T10" fmla="*/ 0 w 65"/>
                  <a:gd name="T11" fmla="*/ 20 h 54"/>
                  <a:gd name="T12" fmla="*/ 14 w 65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4">
                    <a:moveTo>
                      <a:pt x="14" y="54"/>
                    </a:moveTo>
                    <a:lnTo>
                      <a:pt x="40" y="44"/>
                    </a:lnTo>
                    <a:lnTo>
                      <a:pt x="65" y="34"/>
                    </a:lnTo>
                    <a:lnTo>
                      <a:pt x="50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2241"/>
              <p:cNvSpPr>
                <a:spLocks/>
              </p:cNvSpPr>
              <p:nvPr/>
            </p:nvSpPr>
            <p:spPr bwMode="auto">
              <a:xfrm>
                <a:off x="2141" y="2299"/>
                <a:ext cx="3" cy="2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2 h 12"/>
                  <a:gd name="T4" fmla="*/ 24 w 25"/>
                  <a:gd name="T5" fmla="*/ 0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lnTo>
                      <a:pt x="25" y="2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Line 2242"/>
              <p:cNvSpPr>
                <a:spLocks noChangeShapeType="1"/>
              </p:cNvSpPr>
              <p:nvPr/>
            </p:nvSpPr>
            <p:spPr bwMode="auto">
              <a:xfrm flipH="1" flipV="1">
                <a:off x="2143" y="22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2243"/>
              <p:cNvSpPr>
                <a:spLocks/>
              </p:cNvSpPr>
              <p:nvPr/>
            </p:nvSpPr>
            <p:spPr bwMode="auto">
              <a:xfrm>
                <a:off x="2136" y="2296"/>
                <a:ext cx="7" cy="6"/>
              </a:xfrm>
              <a:custGeom>
                <a:avLst/>
                <a:gdLst>
                  <a:gd name="T0" fmla="*/ 16 w 64"/>
                  <a:gd name="T1" fmla="*/ 57 h 57"/>
                  <a:gd name="T2" fmla="*/ 40 w 64"/>
                  <a:gd name="T3" fmla="*/ 45 h 57"/>
                  <a:gd name="T4" fmla="*/ 64 w 64"/>
                  <a:gd name="T5" fmla="*/ 33 h 57"/>
                  <a:gd name="T6" fmla="*/ 48 w 64"/>
                  <a:gd name="T7" fmla="*/ 0 h 57"/>
                  <a:gd name="T8" fmla="*/ 24 w 64"/>
                  <a:gd name="T9" fmla="*/ 12 h 57"/>
                  <a:gd name="T10" fmla="*/ 0 w 64"/>
                  <a:gd name="T11" fmla="*/ 24 h 57"/>
                  <a:gd name="T12" fmla="*/ 16 w 64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16" y="57"/>
                    </a:moveTo>
                    <a:lnTo>
                      <a:pt x="40" y="45"/>
                    </a:lnTo>
                    <a:lnTo>
                      <a:pt x="64" y="33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2244"/>
              <p:cNvSpPr>
                <a:spLocks/>
              </p:cNvSpPr>
              <p:nvPr/>
            </p:nvSpPr>
            <p:spPr bwMode="auto">
              <a:xfrm>
                <a:off x="2136" y="2296"/>
                <a:ext cx="7" cy="6"/>
              </a:xfrm>
              <a:custGeom>
                <a:avLst/>
                <a:gdLst>
                  <a:gd name="T0" fmla="*/ 16 w 64"/>
                  <a:gd name="T1" fmla="*/ 57 h 57"/>
                  <a:gd name="T2" fmla="*/ 40 w 64"/>
                  <a:gd name="T3" fmla="*/ 45 h 57"/>
                  <a:gd name="T4" fmla="*/ 64 w 64"/>
                  <a:gd name="T5" fmla="*/ 33 h 57"/>
                  <a:gd name="T6" fmla="*/ 48 w 64"/>
                  <a:gd name="T7" fmla="*/ 0 h 57"/>
                  <a:gd name="T8" fmla="*/ 24 w 64"/>
                  <a:gd name="T9" fmla="*/ 12 h 57"/>
                  <a:gd name="T10" fmla="*/ 0 w 64"/>
                  <a:gd name="T11" fmla="*/ 24 h 57"/>
                  <a:gd name="T12" fmla="*/ 16 w 64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16" y="57"/>
                    </a:moveTo>
                    <a:lnTo>
                      <a:pt x="40" y="45"/>
                    </a:lnTo>
                    <a:lnTo>
                      <a:pt x="64" y="33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2245"/>
              <p:cNvSpPr>
                <a:spLocks/>
              </p:cNvSpPr>
              <p:nvPr/>
            </p:nvSpPr>
            <p:spPr bwMode="auto">
              <a:xfrm>
                <a:off x="2136" y="2297"/>
                <a:ext cx="3" cy="1"/>
              </a:xfrm>
              <a:custGeom>
                <a:avLst/>
                <a:gdLst>
                  <a:gd name="T0" fmla="*/ 24 w 24"/>
                  <a:gd name="T1" fmla="*/ 0 h 12"/>
                  <a:gd name="T2" fmla="*/ 0 w 24"/>
                  <a:gd name="T3" fmla="*/ 12 h 12"/>
                  <a:gd name="T4" fmla="*/ 0 w 24"/>
                  <a:gd name="T5" fmla="*/ 11 h 12"/>
                  <a:gd name="T6" fmla="*/ 24 w 2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0"/>
                    </a:moveTo>
                    <a:lnTo>
                      <a:pt x="0" y="12"/>
                    </a:lnTo>
                    <a:lnTo>
                      <a:pt x="0" y="1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Line 2246"/>
              <p:cNvSpPr>
                <a:spLocks noChangeShapeType="1"/>
              </p:cNvSpPr>
              <p:nvPr/>
            </p:nvSpPr>
            <p:spPr bwMode="auto">
              <a:xfrm flipV="1">
                <a:off x="2136" y="22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2247"/>
              <p:cNvSpPr>
                <a:spLocks/>
              </p:cNvSpPr>
              <p:nvPr/>
            </p:nvSpPr>
            <p:spPr bwMode="auto">
              <a:xfrm>
                <a:off x="2135" y="2292"/>
                <a:ext cx="7" cy="6"/>
              </a:xfrm>
              <a:custGeom>
                <a:avLst/>
                <a:gdLst>
                  <a:gd name="T0" fmla="*/ 16 w 64"/>
                  <a:gd name="T1" fmla="*/ 55 h 55"/>
                  <a:gd name="T2" fmla="*/ 40 w 64"/>
                  <a:gd name="T3" fmla="*/ 44 h 55"/>
                  <a:gd name="T4" fmla="*/ 64 w 64"/>
                  <a:gd name="T5" fmla="*/ 33 h 55"/>
                  <a:gd name="T6" fmla="*/ 49 w 64"/>
                  <a:gd name="T7" fmla="*/ 0 h 55"/>
                  <a:gd name="T8" fmla="*/ 24 w 64"/>
                  <a:gd name="T9" fmla="*/ 11 h 55"/>
                  <a:gd name="T10" fmla="*/ 0 w 64"/>
                  <a:gd name="T11" fmla="*/ 22 h 55"/>
                  <a:gd name="T12" fmla="*/ 16 w 64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16" y="55"/>
                    </a:move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16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2248"/>
              <p:cNvSpPr>
                <a:spLocks/>
              </p:cNvSpPr>
              <p:nvPr/>
            </p:nvSpPr>
            <p:spPr bwMode="auto">
              <a:xfrm>
                <a:off x="2135" y="2292"/>
                <a:ext cx="7" cy="6"/>
              </a:xfrm>
              <a:custGeom>
                <a:avLst/>
                <a:gdLst>
                  <a:gd name="T0" fmla="*/ 16 w 64"/>
                  <a:gd name="T1" fmla="*/ 55 h 55"/>
                  <a:gd name="T2" fmla="*/ 40 w 64"/>
                  <a:gd name="T3" fmla="*/ 44 h 55"/>
                  <a:gd name="T4" fmla="*/ 64 w 64"/>
                  <a:gd name="T5" fmla="*/ 33 h 55"/>
                  <a:gd name="T6" fmla="*/ 49 w 64"/>
                  <a:gd name="T7" fmla="*/ 0 h 55"/>
                  <a:gd name="T8" fmla="*/ 24 w 64"/>
                  <a:gd name="T9" fmla="*/ 11 h 55"/>
                  <a:gd name="T10" fmla="*/ 0 w 64"/>
                  <a:gd name="T11" fmla="*/ 22 h 55"/>
                  <a:gd name="T12" fmla="*/ 16 w 64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16" y="55"/>
                    </a:move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lnTo>
                      <a:pt x="24" y="11"/>
                    </a:lnTo>
                    <a:lnTo>
                      <a:pt x="0" y="22"/>
                    </a:lnTo>
                    <a:lnTo>
                      <a:pt x="16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2249"/>
              <p:cNvSpPr>
                <a:spLocks/>
              </p:cNvSpPr>
              <p:nvPr/>
            </p:nvSpPr>
            <p:spPr bwMode="auto">
              <a:xfrm>
                <a:off x="2137" y="2292"/>
                <a:ext cx="3" cy="1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1 h 12"/>
                  <a:gd name="T4" fmla="*/ 25 w 25"/>
                  <a:gd name="T5" fmla="*/ 0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Line 2250"/>
              <p:cNvSpPr>
                <a:spLocks noChangeShapeType="1"/>
              </p:cNvSpPr>
              <p:nvPr/>
            </p:nvSpPr>
            <p:spPr bwMode="auto">
              <a:xfrm flipV="1">
                <a:off x="2140" y="2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2251"/>
              <p:cNvSpPr>
                <a:spLocks/>
              </p:cNvSpPr>
              <p:nvPr/>
            </p:nvSpPr>
            <p:spPr bwMode="auto">
              <a:xfrm>
                <a:off x="2133" y="2288"/>
                <a:ext cx="7" cy="7"/>
              </a:xfrm>
              <a:custGeom>
                <a:avLst/>
                <a:gdLst>
                  <a:gd name="T0" fmla="*/ 16 w 65"/>
                  <a:gd name="T1" fmla="*/ 56 h 56"/>
                  <a:gd name="T2" fmla="*/ 40 w 65"/>
                  <a:gd name="T3" fmla="*/ 44 h 56"/>
                  <a:gd name="T4" fmla="*/ 65 w 65"/>
                  <a:gd name="T5" fmla="*/ 32 h 56"/>
                  <a:gd name="T6" fmla="*/ 48 w 65"/>
                  <a:gd name="T7" fmla="*/ 0 h 56"/>
                  <a:gd name="T8" fmla="*/ 24 w 65"/>
                  <a:gd name="T9" fmla="*/ 12 h 56"/>
                  <a:gd name="T10" fmla="*/ 0 w 65"/>
                  <a:gd name="T11" fmla="*/ 24 h 56"/>
                  <a:gd name="T12" fmla="*/ 16 w 65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16" y="56"/>
                    </a:moveTo>
                    <a:lnTo>
                      <a:pt x="40" y="44"/>
                    </a:lnTo>
                    <a:lnTo>
                      <a:pt x="65" y="3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2252"/>
              <p:cNvSpPr>
                <a:spLocks/>
              </p:cNvSpPr>
              <p:nvPr/>
            </p:nvSpPr>
            <p:spPr bwMode="auto">
              <a:xfrm>
                <a:off x="2133" y="2288"/>
                <a:ext cx="7" cy="7"/>
              </a:xfrm>
              <a:custGeom>
                <a:avLst/>
                <a:gdLst>
                  <a:gd name="T0" fmla="*/ 16 w 65"/>
                  <a:gd name="T1" fmla="*/ 56 h 56"/>
                  <a:gd name="T2" fmla="*/ 40 w 65"/>
                  <a:gd name="T3" fmla="*/ 44 h 56"/>
                  <a:gd name="T4" fmla="*/ 65 w 65"/>
                  <a:gd name="T5" fmla="*/ 32 h 56"/>
                  <a:gd name="T6" fmla="*/ 48 w 65"/>
                  <a:gd name="T7" fmla="*/ 0 h 56"/>
                  <a:gd name="T8" fmla="*/ 24 w 65"/>
                  <a:gd name="T9" fmla="*/ 12 h 56"/>
                  <a:gd name="T10" fmla="*/ 0 w 65"/>
                  <a:gd name="T11" fmla="*/ 24 h 56"/>
                  <a:gd name="T12" fmla="*/ 16 w 65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16" y="56"/>
                    </a:moveTo>
                    <a:lnTo>
                      <a:pt x="40" y="44"/>
                    </a:lnTo>
                    <a:lnTo>
                      <a:pt x="65" y="3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16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2253"/>
              <p:cNvSpPr>
                <a:spLocks/>
              </p:cNvSpPr>
              <p:nvPr/>
            </p:nvSpPr>
            <p:spPr bwMode="auto">
              <a:xfrm>
                <a:off x="2135" y="2288"/>
                <a:ext cx="3" cy="2"/>
              </a:xfrm>
              <a:custGeom>
                <a:avLst/>
                <a:gdLst>
                  <a:gd name="T0" fmla="*/ 0 w 24"/>
                  <a:gd name="T1" fmla="*/ 13 h 13"/>
                  <a:gd name="T2" fmla="*/ 24 w 24"/>
                  <a:gd name="T3" fmla="*/ 1 h 13"/>
                  <a:gd name="T4" fmla="*/ 24 w 24"/>
                  <a:gd name="T5" fmla="*/ 0 h 13"/>
                  <a:gd name="T6" fmla="*/ 0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Line 2254"/>
              <p:cNvSpPr>
                <a:spLocks noChangeShapeType="1"/>
              </p:cNvSpPr>
              <p:nvPr/>
            </p:nvSpPr>
            <p:spPr bwMode="auto">
              <a:xfrm flipV="1">
                <a:off x="2138" y="22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2255"/>
              <p:cNvSpPr>
                <a:spLocks/>
              </p:cNvSpPr>
              <p:nvPr/>
            </p:nvSpPr>
            <p:spPr bwMode="auto">
              <a:xfrm>
                <a:off x="2131" y="2285"/>
                <a:ext cx="7" cy="6"/>
              </a:xfrm>
              <a:custGeom>
                <a:avLst/>
                <a:gdLst>
                  <a:gd name="T0" fmla="*/ 18 w 66"/>
                  <a:gd name="T1" fmla="*/ 60 h 60"/>
                  <a:gd name="T2" fmla="*/ 42 w 66"/>
                  <a:gd name="T3" fmla="*/ 46 h 60"/>
                  <a:gd name="T4" fmla="*/ 66 w 66"/>
                  <a:gd name="T5" fmla="*/ 33 h 60"/>
                  <a:gd name="T6" fmla="*/ 49 w 66"/>
                  <a:gd name="T7" fmla="*/ 0 h 60"/>
                  <a:gd name="T8" fmla="*/ 24 w 66"/>
                  <a:gd name="T9" fmla="*/ 14 h 60"/>
                  <a:gd name="T10" fmla="*/ 0 w 66"/>
                  <a:gd name="T11" fmla="*/ 27 h 60"/>
                  <a:gd name="T12" fmla="*/ 18 w 6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18" y="60"/>
                    </a:moveTo>
                    <a:lnTo>
                      <a:pt x="42" y="46"/>
                    </a:lnTo>
                    <a:lnTo>
                      <a:pt x="66" y="33"/>
                    </a:lnTo>
                    <a:lnTo>
                      <a:pt x="49" y="0"/>
                    </a:lnTo>
                    <a:lnTo>
                      <a:pt x="24" y="14"/>
                    </a:lnTo>
                    <a:lnTo>
                      <a:pt x="0" y="27"/>
                    </a:lnTo>
                    <a:lnTo>
                      <a:pt x="18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2256"/>
              <p:cNvSpPr>
                <a:spLocks/>
              </p:cNvSpPr>
              <p:nvPr/>
            </p:nvSpPr>
            <p:spPr bwMode="auto">
              <a:xfrm>
                <a:off x="2131" y="2285"/>
                <a:ext cx="7" cy="6"/>
              </a:xfrm>
              <a:custGeom>
                <a:avLst/>
                <a:gdLst>
                  <a:gd name="T0" fmla="*/ 18 w 66"/>
                  <a:gd name="T1" fmla="*/ 60 h 60"/>
                  <a:gd name="T2" fmla="*/ 42 w 66"/>
                  <a:gd name="T3" fmla="*/ 46 h 60"/>
                  <a:gd name="T4" fmla="*/ 66 w 66"/>
                  <a:gd name="T5" fmla="*/ 33 h 60"/>
                  <a:gd name="T6" fmla="*/ 49 w 66"/>
                  <a:gd name="T7" fmla="*/ 0 h 60"/>
                  <a:gd name="T8" fmla="*/ 24 w 66"/>
                  <a:gd name="T9" fmla="*/ 14 h 60"/>
                  <a:gd name="T10" fmla="*/ 0 w 66"/>
                  <a:gd name="T11" fmla="*/ 27 h 60"/>
                  <a:gd name="T12" fmla="*/ 18 w 66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18" y="60"/>
                    </a:moveTo>
                    <a:lnTo>
                      <a:pt x="42" y="46"/>
                    </a:lnTo>
                    <a:lnTo>
                      <a:pt x="66" y="33"/>
                    </a:lnTo>
                    <a:lnTo>
                      <a:pt x="49" y="0"/>
                    </a:lnTo>
                    <a:lnTo>
                      <a:pt x="24" y="14"/>
                    </a:lnTo>
                    <a:lnTo>
                      <a:pt x="0" y="27"/>
                    </a:lnTo>
                    <a:lnTo>
                      <a:pt x="18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2257"/>
              <p:cNvSpPr>
                <a:spLocks/>
              </p:cNvSpPr>
              <p:nvPr/>
            </p:nvSpPr>
            <p:spPr bwMode="auto">
              <a:xfrm>
                <a:off x="2133" y="2285"/>
                <a:ext cx="3" cy="1"/>
              </a:xfrm>
              <a:custGeom>
                <a:avLst/>
                <a:gdLst>
                  <a:gd name="T0" fmla="*/ 0 w 25"/>
                  <a:gd name="T1" fmla="*/ 14 h 14"/>
                  <a:gd name="T2" fmla="*/ 25 w 25"/>
                  <a:gd name="T3" fmla="*/ 0 h 14"/>
                  <a:gd name="T4" fmla="*/ 24 w 25"/>
                  <a:gd name="T5" fmla="*/ 0 h 14"/>
                  <a:gd name="T6" fmla="*/ 0 w 25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0" y="14"/>
                    </a:moveTo>
                    <a:lnTo>
                      <a:pt x="25" y="0"/>
                    </a:lnTo>
                    <a:lnTo>
                      <a:pt x="2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Line 2258"/>
              <p:cNvSpPr>
                <a:spLocks noChangeShapeType="1"/>
              </p:cNvSpPr>
              <p:nvPr/>
            </p:nvSpPr>
            <p:spPr bwMode="auto">
              <a:xfrm flipH="1">
                <a:off x="2136" y="22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2259"/>
              <p:cNvSpPr>
                <a:spLocks/>
              </p:cNvSpPr>
              <p:nvPr/>
            </p:nvSpPr>
            <p:spPr bwMode="auto">
              <a:xfrm>
                <a:off x="2129" y="2281"/>
                <a:ext cx="7" cy="7"/>
              </a:xfrm>
              <a:custGeom>
                <a:avLst/>
                <a:gdLst>
                  <a:gd name="T0" fmla="*/ 17 w 64"/>
                  <a:gd name="T1" fmla="*/ 58 h 58"/>
                  <a:gd name="T2" fmla="*/ 40 w 64"/>
                  <a:gd name="T3" fmla="*/ 45 h 58"/>
                  <a:gd name="T4" fmla="*/ 64 w 64"/>
                  <a:gd name="T5" fmla="*/ 31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7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7" y="58"/>
                    </a:moveTo>
                    <a:lnTo>
                      <a:pt x="40" y="45"/>
                    </a:lnTo>
                    <a:lnTo>
                      <a:pt x="64" y="31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2260"/>
              <p:cNvSpPr>
                <a:spLocks/>
              </p:cNvSpPr>
              <p:nvPr/>
            </p:nvSpPr>
            <p:spPr bwMode="auto">
              <a:xfrm>
                <a:off x="2129" y="2281"/>
                <a:ext cx="7" cy="7"/>
              </a:xfrm>
              <a:custGeom>
                <a:avLst/>
                <a:gdLst>
                  <a:gd name="T0" fmla="*/ 17 w 64"/>
                  <a:gd name="T1" fmla="*/ 58 h 58"/>
                  <a:gd name="T2" fmla="*/ 40 w 64"/>
                  <a:gd name="T3" fmla="*/ 45 h 58"/>
                  <a:gd name="T4" fmla="*/ 64 w 64"/>
                  <a:gd name="T5" fmla="*/ 31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7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7" y="58"/>
                    </a:moveTo>
                    <a:lnTo>
                      <a:pt x="40" y="45"/>
                    </a:lnTo>
                    <a:lnTo>
                      <a:pt x="64" y="31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7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2261"/>
              <p:cNvSpPr>
                <a:spLocks/>
              </p:cNvSpPr>
              <p:nvPr/>
            </p:nvSpPr>
            <p:spPr bwMode="auto">
              <a:xfrm>
                <a:off x="2127" y="2278"/>
                <a:ext cx="7" cy="6"/>
              </a:xfrm>
              <a:custGeom>
                <a:avLst/>
                <a:gdLst>
                  <a:gd name="T0" fmla="*/ 18 w 64"/>
                  <a:gd name="T1" fmla="*/ 58 h 58"/>
                  <a:gd name="T2" fmla="*/ 41 w 64"/>
                  <a:gd name="T3" fmla="*/ 45 h 58"/>
                  <a:gd name="T4" fmla="*/ 64 w 64"/>
                  <a:gd name="T5" fmla="*/ 32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8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8" y="58"/>
                    </a:move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2262"/>
              <p:cNvSpPr>
                <a:spLocks/>
              </p:cNvSpPr>
              <p:nvPr/>
            </p:nvSpPr>
            <p:spPr bwMode="auto">
              <a:xfrm>
                <a:off x="2127" y="2278"/>
                <a:ext cx="7" cy="6"/>
              </a:xfrm>
              <a:custGeom>
                <a:avLst/>
                <a:gdLst>
                  <a:gd name="T0" fmla="*/ 18 w 64"/>
                  <a:gd name="T1" fmla="*/ 58 h 58"/>
                  <a:gd name="T2" fmla="*/ 41 w 64"/>
                  <a:gd name="T3" fmla="*/ 45 h 58"/>
                  <a:gd name="T4" fmla="*/ 64 w 64"/>
                  <a:gd name="T5" fmla="*/ 32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8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8" y="58"/>
                    </a:move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2263"/>
              <p:cNvSpPr>
                <a:spLocks/>
              </p:cNvSpPr>
              <p:nvPr/>
            </p:nvSpPr>
            <p:spPr bwMode="auto">
              <a:xfrm>
                <a:off x="2130" y="2278"/>
                <a:ext cx="2" cy="1"/>
              </a:xfrm>
              <a:custGeom>
                <a:avLst/>
                <a:gdLst>
                  <a:gd name="T0" fmla="*/ 0 w 23"/>
                  <a:gd name="T1" fmla="*/ 13 h 13"/>
                  <a:gd name="T2" fmla="*/ 23 w 23"/>
                  <a:gd name="T3" fmla="*/ 0 h 13"/>
                  <a:gd name="T4" fmla="*/ 23 w 23"/>
                  <a:gd name="T5" fmla="*/ 0 h 13"/>
                  <a:gd name="T6" fmla="*/ 0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0" y="13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Line 2264"/>
              <p:cNvSpPr>
                <a:spLocks noChangeShapeType="1"/>
              </p:cNvSpPr>
              <p:nvPr/>
            </p:nvSpPr>
            <p:spPr bwMode="auto">
              <a:xfrm>
                <a:off x="2132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2265"/>
              <p:cNvSpPr>
                <a:spLocks/>
              </p:cNvSpPr>
              <p:nvPr/>
            </p:nvSpPr>
            <p:spPr bwMode="auto">
              <a:xfrm>
                <a:off x="2125" y="2274"/>
                <a:ext cx="7" cy="6"/>
              </a:xfrm>
              <a:custGeom>
                <a:avLst/>
                <a:gdLst>
                  <a:gd name="T0" fmla="*/ 18 w 64"/>
                  <a:gd name="T1" fmla="*/ 58 h 58"/>
                  <a:gd name="T2" fmla="*/ 41 w 64"/>
                  <a:gd name="T3" fmla="*/ 45 h 58"/>
                  <a:gd name="T4" fmla="*/ 64 w 64"/>
                  <a:gd name="T5" fmla="*/ 32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8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8" y="58"/>
                    </a:move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2266"/>
              <p:cNvSpPr>
                <a:spLocks/>
              </p:cNvSpPr>
              <p:nvPr/>
            </p:nvSpPr>
            <p:spPr bwMode="auto">
              <a:xfrm>
                <a:off x="2125" y="2274"/>
                <a:ext cx="7" cy="6"/>
              </a:xfrm>
              <a:custGeom>
                <a:avLst/>
                <a:gdLst>
                  <a:gd name="T0" fmla="*/ 18 w 64"/>
                  <a:gd name="T1" fmla="*/ 58 h 58"/>
                  <a:gd name="T2" fmla="*/ 41 w 64"/>
                  <a:gd name="T3" fmla="*/ 45 h 58"/>
                  <a:gd name="T4" fmla="*/ 64 w 64"/>
                  <a:gd name="T5" fmla="*/ 32 h 58"/>
                  <a:gd name="T6" fmla="*/ 46 w 64"/>
                  <a:gd name="T7" fmla="*/ 0 h 58"/>
                  <a:gd name="T8" fmla="*/ 23 w 64"/>
                  <a:gd name="T9" fmla="*/ 13 h 58"/>
                  <a:gd name="T10" fmla="*/ 0 w 64"/>
                  <a:gd name="T11" fmla="*/ 26 h 58"/>
                  <a:gd name="T12" fmla="*/ 18 w 6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18" y="58"/>
                    </a:move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2267"/>
              <p:cNvSpPr>
                <a:spLocks/>
              </p:cNvSpPr>
              <p:nvPr/>
            </p:nvSpPr>
            <p:spPr bwMode="auto">
              <a:xfrm>
                <a:off x="2128" y="2274"/>
                <a:ext cx="2" cy="1"/>
              </a:xfrm>
              <a:custGeom>
                <a:avLst/>
                <a:gdLst>
                  <a:gd name="T0" fmla="*/ 0 w 23"/>
                  <a:gd name="T1" fmla="*/ 14 h 14"/>
                  <a:gd name="T2" fmla="*/ 23 w 23"/>
                  <a:gd name="T3" fmla="*/ 1 h 14"/>
                  <a:gd name="T4" fmla="*/ 23 w 23"/>
                  <a:gd name="T5" fmla="*/ 0 h 14"/>
                  <a:gd name="T6" fmla="*/ 0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Line 2268"/>
              <p:cNvSpPr>
                <a:spLocks noChangeShapeType="1"/>
              </p:cNvSpPr>
              <p:nvPr/>
            </p:nvSpPr>
            <p:spPr bwMode="auto">
              <a:xfrm flipV="1">
                <a:off x="2130" y="2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2269"/>
              <p:cNvSpPr>
                <a:spLocks/>
              </p:cNvSpPr>
              <p:nvPr/>
            </p:nvSpPr>
            <p:spPr bwMode="auto">
              <a:xfrm>
                <a:off x="2123" y="2270"/>
                <a:ext cx="7" cy="7"/>
              </a:xfrm>
              <a:custGeom>
                <a:avLst/>
                <a:gdLst>
                  <a:gd name="T0" fmla="*/ 20 w 66"/>
                  <a:gd name="T1" fmla="*/ 59 h 59"/>
                  <a:gd name="T2" fmla="*/ 43 w 66"/>
                  <a:gd name="T3" fmla="*/ 45 h 59"/>
                  <a:gd name="T4" fmla="*/ 66 w 66"/>
                  <a:gd name="T5" fmla="*/ 31 h 59"/>
                  <a:gd name="T6" fmla="*/ 46 w 66"/>
                  <a:gd name="T7" fmla="*/ 0 h 59"/>
                  <a:gd name="T8" fmla="*/ 23 w 66"/>
                  <a:gd name="T9" fmla="*/ 14 h 59"/>
                  <a:gd name="T10" fmla="*/ 0 w 66"/>
                  <a:gd name="T11" fmla="*/ 29 h 59"/>
                  <a:gd name="T12" fmla="*/ 20 w 6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20" y="59"/>
                    </a:moveTo>
                    <a:lnTo>
                      <a:pt x="43" y="45"/>
                    </a:lnTo>
                    <a:lnTo>
                      <a:pt x="66" y="31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9"/>
                    </a:lnTo>
                    <a:lnTo>
                      <a:pt x="2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2270"/>
              <p:cNvSpPr>
                <a:spLocks/>
              </p:cNvSpPr>
              <p:nvPr/>
            </p:nvSpPr>
            <p:spPr bwMode="auto">
              <a:xfrm>
                <a:off x="2123" y="2270"/>
                <a:ext cx="7" cy="7"/>
              </a:xfrm>
              <a:custGeom>
                <a:avLst/>
                <a:gdLst>
                  <a:gd name="T0" fmla="*/ 20 w 66"/>
                  <a:gd name="T1" fmla="*/ 59 h 59"/>
                  <a:gd name="T2" fmla="*/ 43 w 66"/>
                  <a:gd name="T3" fmla="*/ 45 h 59"/>
                  <a:gd name="T4" fmla="*/ 66 w 66"/>
                  <a:gd name="T5" fmla="*/ 31 h 59"/>
                  <a:gd name="T6" fmla="*/ 46 w 66"/>
                  <a:gd name="T7" fmla="*/ 0 h 59"/>
                  <a:gd name="T8" fmla="*/ 23 w 66"/>
                  <a:gd name="T9" fmla="*/ 14 h 59"/>
                  <a:gd name="T10" fmla="*/ 0 w 66"/>
                  <a:gd name="T11" fmla="*/ 29 h 59"/>
                  <a:gd name="T12" fmla="*/ 20 w 6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20" y="59"/>
                    </a:moveTo>
                    <a:lnTo>
                      <a:pt x="43" y="45"/>
                    </a:lnTo>
                    <a:lnTo>
                      <a:pt x="66" y="31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9"/>
                    </a:lnTo>
                    <a:lnTo>
                      <a:pt x="20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2271"/>
              <p:cNvSpPr>
                <a:spLocks/>
              </p:cNvSpPr>
              <p:nvPr/>
            </p:nvSpPr>
            <p:spPr bwMode="auto">
              <a:xfrm>
                <a:off x="2123" y="2272"/>
                <a:ext cx="2" cy="2"/>
              </a:xfrm>
              <a:custGeom>
                <a:avLst/>
                <a:gdLst>
                  <a:gd name="T0" fmla="*/ 23 w 23"/>
                  <a:gd name="T1" fmla="*/ 0 h 15"/>
                  <a:gd name="T2" fmla="*/ 0 w 23"/>
                  <a:gd name="T3" fmla="*/ 15 h 15"/>
                  <a:gd name="T4" fmla="*/ 0 w 23"/>
                  <a:gd name="T5" fmla="*/ 15 h 15"/>
                  <a:gd name="T6" fmla="*/ 23 w 2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Line 2272"/>
              <p:cNvSpPr>
                <a:spLocks noChangeShapeType="1"/>
              </p:cNvSpPr>
              <p:nvPr/>
            </p:nvSpPr>
            <p:spPr bwMode="auto">
              <a:xfrm>
                <a:off x="2123" y="2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2273"/>
              <p:cNvSpPr>
                <a:spLocks/>
              </p:cNvSpPr>
              <p:nvPr/>
            </p:nvSpPr>
            <p:spPr bwMode="auto">
              <a:xfrm>
                <a:off x="2121" y="2267"/>
                <a:ext cx="7" cy="7"/>
              </a:xfrm>
              <a:custGeom>
                <a:avLst/>
                <a:gdLst>
                  <a:gd name="T0" fmla="*/ 19 w 65"/>
                  <a:gd name="T1" fmla="*/ 59 h 59"/>
                  <a:gd name="T2" fmla="*/ 42 w 65"/>
                  <a:gd name="T3" fmla="*/ 44 h 59"/>
                  <a:gd name="T4" fmla="*/ 65 w 65"/>
                  <a:gd name="T5" fmla="*/ 30 h 59"/>
                  <a:gd name="T6" fmla="*/ 46 w 65"/>
                  <a:gd name="T7" fmla="*/ 0 h 59"/>
                  <a:gd name="T8" fmla="*/ 23 w 65"/>
                  <a:gd name="T9" fmla="*/ 14 h 59"/>
                  <a:gd name="T10" fmla="*/ 0 w 65"/>
                  <a:gd name="T11" fmla="*/ 28 h 59"/>
                  <a:gd name="T12" fmla="*/ 19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19" y="59"/>
                    </a:moveTo>
                    <a:lnTo>
                      <a:pt x="42" y="44"/>
                    </a:lnTo>
                    <a:lnTo>
                      <a:pt x="65" y="30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2274"/>
              <p:cNvSpPr>
                <a:spLocks/>
              </p:cNvSpPr>
              <p:nvPr/>
            </p:nvSpPr>
            <p:spPr bwMode="auto">
              <a:xfrm>
                <a:off x="2121" y="2267"/>
                <a:ext cx="7" cy="7"/>
              </a:xfrm>
              <a:custGeom>
                <a:avLst/>
                <a:gdLst>
                  <a:gd name="T0" fmla="*/ 19 w 65"/>
                  <a:gd name="T1" fmla="*/ 59 h 59"/>
                  <a:gd name="T2" fmla="*/ 42 w 65"/>
                  <a:gd name="T3" fmla="*/ 44 h 59"/>
                  <a:gd name="T4" fmla="*/ 65 w 65"/>
                  <a:gd name="T5" fmla="*/ 30 h 59"/>
                  <a:gd name="T6" fmla="*/ 46 w 65"/>
                  <a:gd name="T7" fmla="*/ 0 h 59"/>
                  <a:gd name="T8" fmla="*/ 23 w 65"/>
                  <a:gd name="T9" fmla="*/ 14 h 59"/>
                  <a:gd name="T10" fmla="*/ 0 w 65"/>
                  <a:gd name="T11" fmla="*/ 28 h 59"/>
                  <a:gd name="T12" fmla="*/ 19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19" y="59"/>
                    </a:moveTo>
                    <a:lnTo>
                      <a:pt x="42" y="44"/>
                    </a:lnTo>
                    <a:lnTo>
                      <a:pt x="65" y="30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2275"/>
              <p:cNvSpPr>
                <a:spLocks/>
              </p:cNvSpPr>
              <p:nvPr/>
            </p:nvSpPr>
            <p:spPr bwMode="auto">
              <a:xfrm>
                <a:off x="2123" y="2267"/>
                <a:ext cx="3" cy="2"/>
              </a:xfrm>
              <a:custGeom>
                <a:avLst/>
                <a:gdLst>
                  <a:gd name="T0" fmla="*/ 0 w 23"/>
                  <a:gd name="T1" fmla="*/ 14 h 14"/>
                  <a:gd name="T2" fmla="*/ 23 w 23"/>
                  <a:gd name="T3" fmla="*/ 0 h 14"/>
                  <a:gd name="T4" fmla="*/ 23 w 23"/>
                  <a:gd name="T5" fmla="*/ 0 h 14"/>
                  <a:gd name="T6" fmla="*/ 0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Line 2276"/>
              <p:cNvSpPr>
                <a:spLocks noChangeShapeType="1"/>
              </p:cNvSpPr>
              <p:nvPr/>
            </p:nvSpPr>
            <p:spPr bwMode="auto">
              <a:xfrm>
                <a:off x="2126" y="22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2277"/>
              <p:cNvSpPr>
                <a:spLocks/>
              </p:cNvSpPr>
              <p:nvPr/>
            </p:nvSpPr>
            <p:spPr bwMode="auto">
              <a:xfrm>
                <a:off x="2119" y="2264"/>
                <a:ext cx="7" cy="6"/>
              </a:xfrm>
              <a:custGeom>
                <a:avLst/>
                <a:gdLst>
                  <a:gd name="T0" fmla="*/ 19 w 65"/>
                  <a:gd name="T1" fmla="*/ 59 h 59"/>
                  <a:gd name="T2" fmla="*/ 42 w 65"/>
                  <a:gd name="T3" fmla="*/ 45 h 59"/>
                  <a:gd name="T4" fmla="*/ 65 w 65"/>
                  <a:gd name="T5" fmla="*/ 31 h 59"/>
                  <a:gd name="T6" fmla="*/ 46 w 65"/>
                  <a:gd name="T7" fmla="*/ 0 h 59"/>
                  <a:gd name="T8" fmla="*/ 23 w 65"/>
                  <a:gd name="T9" fmla="*/ 14 h 59"/>
                  <a:gd name="T10" fmla="*/ 0 w 65"/>
                  <a:gd name="T11" fmla="*/ 28 h 59"/>
                  <a:gd name="T12" fmla="*/ 19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19" y="59"/>
                    </a:moveTo>
                    <a:lnTo>
                      <a:pt x="42" y="45"/>
                    </a:lnTo>
                    <a:lnTo>
                      <a:pt x="65" y="31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2278"/>
              <p:cNvSpPr>
                <a:spLocks/>
              </p:cNvSpPr>
              <p:nvPr/>
            </p:nvSpPr>
            <p:spPr bwMode="auto">
              <a:xfrm>
                <a:off x="2119" y="2264"/>
                <a:ext cx="7" cy="6"/>
              </a:xfrm>
              <a:custGeom>
                <a:avLst/>
                <a:gdLst>
                  <a:gd name="T0" fmla="*/ 19 w 65"/>
                  <a:gd name="T1" fmla="*/ 59 h 59"/>
                  <a:gd name="T2" fmla="*/ 42 w 65"/>
                  <a:gd name="T3" fmla="*/ 45 h 59"/>
                  <a:gd name="T4" fmla="*/ 65 w 65"/>
                  <a:gd name="T5" fmla="*/ 31 h 59"/>
                  <a:gd name="T6" fmla="*/ 46 w 65"/>
                  <a:gd name="T7" fmla="*/ 0 h 59"/>
                  <a:gd name="T8" fmla="*/ 23 w 65"/>
                  <a:gd name="T9" fmla="*/ 14 h 59"/>
                  <a:gd name="T10" fmla="*/ 0 w 65"/>
                  <a:gd name="T11" fmla="*/ 28 h 59"/>
                  <a:gd name="T12" fmla="*/ 19 w 6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19" y="59"/>
                    </a:moveTo>
                    <a:lnTo>
                      <a:pt x="42" y="45"/>
                    </a:lnTo>
                    <a:lnTo>
                      <a:pt x="65" y="31"/>
                    </a:lnTo>
                    <a:lnTo>
                      <a:pt x="46" y="0"/>
                    </a:ln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2279"/>
              <p:cNvSpPr>
                <a:spLocks/>
              </p:cNvSpPr>
              <p:nvPr/>
            </p:nvSpPr>
            <p:spPr bwMode="auto">
              <a:xfrm>
                <a:off x="2121" y="2264"/>
                <a:ext cx="3" cy="1"/>
              </a:xfrm>
              <a:custGeom>
                <a:avLst/>
                <a:gdLst>
                  <a:gd name="T0" fmla="*/ 0 w 23"/>
                  <a:gd name="T1" fmla="*/ 15 h 15"/>
                  <a:gd name="T2" fmla="*/ 23 w 23"/>
                  <a:gd name="T3" fmla="*/ 1 h 15"/>
                  <a:gd name="T4" fmla="*/ 22 w 23"/>
                  <a:gd name="T5" fmla="*/ 0 h 15"/>
                  <a:gd name="T6" fmla="*/ 0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lnTo>
                      <a:pt x="23" y="1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Line 2280"/>
              <p:cNvSpPr>
                <a:spLocks noChangeShapeType="1"/>
              </p:cNvSpPr>
              <p:nvPr/>
            </p:nvSpPr>
            <p:spPr bwMode="auto">
              <a:xfrm flipH="1" flipV="1">
                <a:off x="2124" y="2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2281"/>
              <p:cNvSpPr>
                <a:spLocks/>
              </p:cNvSpPr>
              <p:nvPr/>
            </p:nvSpPr>
            <p:spPr bwMode="auto">
              <a:xfrm>
                <a:off x="2116" y="2260"/>
                <a:ext cx="8" cy="7"/>
              </a:xfrm>
              <a:custGeom>
                <a:avLst/>
                <a:gdLst>
                  <a:gd name="T0" fmla="*/ 21 w 65"/>
                  <a:gd name="T1" fmla="*/ 61 h 61"/>
                  <a:gd name="T2" fmla="*/ 43 w 65"/>
                  <a:gd name="T3" fmla="*/ 46 h 61"/>
                  <a:gd name="T4" fmla="*/ 65 w 65"/>
                  <a:gd name="T5" fmla="*/ 31 h 61"/>
                  <a:gd name="T6" fmla="*/ 44 w 65"/>
                  <a:gd name="T7" fmla="*/ 0 h 61"/>
                  <a:gd name="T8" fmla="*/ 22 w 65"/>
                  <a:gd name="T9" fmla="*/ 15 h 61"/>
                  <a:gd name="T10" fmla="*/ 0 w 65"/>
                  <a:gd name="T11" fmla="*/ 31 h 61"/>
                  <a:gd name="T12" fmla="*/ 21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1" y="61"/>
                    </a:moveTo>
                    <a:lnTo>
                      <a:pt x="43" y="46"/>
                    </a:lnTo>
                    <a:lnTo>
                      <a:pt x="65" y="31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2282"/>
              <p:cNvSpPr>
                <a:spLocks/>
              </p:cNvSpPr>
              <p:nvPr/>
            </p:nvSpPr>
            <p:spPr bwMode="auto">
              <a:xfrm>
                <a:off x="2116" y="2260"/>
                <a:ext cx="8" cy="7"/>
              </a:xfrm>
              <a:custGeom>
                <a:avLst/>
                <a:gdLst>
                  <a:gd name="T0" fmla="*/ 21 w 65"/>
                  <a:gd name="T1" fmla="*/ 61 h 61"/>
                  <a:gd name="T2" fmla="*/ 43 w 65"/>
                  <a:gd name="T3" fmla="*/ 46 h 61"/>
                  <a:gd name="T4" fmla="*/ 65 w 65"/>
                  <a:gd name="T5" fmla="*/ 31 h 61"/>
                  <a:gd name="T6" fmla="*/ 44 w 65"/>
                  <a:gd name="T7" fmla="*/ 0 h 61"/>
                  <a:gd name="T8" fmla="*/ 22 w 65"/>
                  <a:gd name="T9" fmla="*/ 15 h 61"/>
                  <a:gd name="T10" fmla="*/ 0 w 65"/>
                  <a:gd name="T11" fmla="*/ 31 h 61"/>
                  <a:gd name="T12" fmla="*/ 21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1" y="61"/>
                    </a:moveTo>
                    <a:lnTo>
                      <a:pt x="43" y="46"/>
                    </a:lnTo>
                    <a:lnTo>
                      <a:pt x="65" y="31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1"/>
                    </a:lnTo>
                    <a:lnTo>
                      <a:pt x="21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2283"/>
              <p:cNvSpPr>
                <a:spLocks/>
              </p:cNvSpPr>
              <p:nvPr/>
            </p:nvSpPr>
            <p:spPr bwMode="auto">
              <a:xfrm>
                <a:off x="2119" y="2260"/>
                <a:ext cx="2" cy="2"/>
              </a:xfrm>
              <a:custGeom>
                <a:avLst/>
                <a:gdLst>
                  <a:gd name="T0" fmla="*/ 0 w 22"/>
                  <a:gd name="T1" fmla="*/ 15 h 15"/>
                  <a:gd name="T2" fmla="*/ 22 w 22"/>
                  <a:gd name="T3" fmla="*/ 0 h 15"/>
                  <a:gd name="T4" fmla="*/ 22 w 22"/>
                  <a:gd name="T5" fmla="*/ 0 h 15"/>
                  <a:gd name="T6" fmla="*/ 0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0" y="15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Line 2284"/>
              <p:cNvSpPr>
                <a:spLocks noChangeShapeType="1"/>
              </p:cNvSpPr>
              <p:nvPr/>
            </p:nvSpPr>
            <p:spPr bwMode="auto">
              <a:xfrm>
                <a:off x="2121" y="22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2285"/>
              <p:cNvSpPr>
                <a:spLocks/>
              </p:cNvSpPr>
              <p:nvPr/>
            </p:nvSpPr>
            <p:spPr bwMode="auto">
              <a:xfrm>
                <a:off x="2114" y="2257"/>
                <a:ext cx="7" cy="7"/>
              </a:xfrm>
              <a:custGeom>
                <a:avLst/>
                <a:gdLst>
                  <a:gd name="T0" fmla="*/ 21 w 65"/>
                  <a:gd name="T1" fmla="*/ 61 h 61"/>
                  <a:gd name="T2" fmla="*/ 43 w 65"/>
                  <a:gd name="T3" fmla="*/ 45 h 61"/>
                  <a:gd name="T4" fmla="*/ 65 w 65"/>
                  <a:gd name="T5" fmla="*/ 30 h 61"/>
                  <a:gd name="T6" fmla="*/ 44 w 65"/>
                  <a:gd name="T7" fmla="*/ 0 h 61"/>
                  <a:gd name="T8" fmla="*/ 22 w 65"/>
                  <a:gd name="T9" fmla="*/ 16 h 61"/>
                  <a:gd name="T10" fmla="*/ 0 w 65"/>
                  <a:gd name="T11" fmla="*/ 31 h 61"/>
                  <a:gd name="T12" fmla="*/ 21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1" y="61"/>
                    </a:moveTo>
                    <a:lnTo>
                      <a:pt x="43" y="45"/>
                    </a:lnTo>
                    <a:lnTo>
                      <a:pt x="65" y="30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Freeform 2286"/>
              <p:cNvSpPr>
                <a:spLocks/>
              </p:cNvSpPr>
              <p:nvPr/>
            </p:nvSpPr>
            <p:spPr bwMode="auto">
              <a:xfrm>
                <a:off x="2114" y="2257"/>
                <a:ext cx="7" cy="7"/>
              </a:xfrm>
              <a:custGeom>
                <a:avLst/>
                <a:gdLst>
                  <a:gd name="T0" fmla="*/ 21 w 65"/>
                  <a:gd name="T1" fmla="*/ 61 h 61"/>
                  <a:gd name="T2" fmla="*/ 43 w 65"/>
                  <a:gd name="T3" fmla="*/ 45 h 61"/>
                  <a:gd name="T4" fmla="*/ 65 w 65"/>
                  <a:gd name="T5" fmla="*/ 30 h 61"/>
                  <a:gd name="T6" fmla="*/ 44 w 65"/>
                  <a:gd name="T7" fmla="*/ 0 h 61"/>
                  <a:gd name="T8" fmla="*/ 22 w 65"/>
                  <a:gd name="T9" fmla="*/ 16 h 61"/>
                  <a:gd name="T10" fmla="*/ 0 w 65"/>
                  <a:gd name="T11" fmla="*/ 31 h 61"/>
                  <a:gd name="T12" fmla="*/ 21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1" y="61"/>
                    </a:moveTo>
                    <a:lnTo>
                      <a:pt x="43" y="45"/>
                    </a:lnTo>
                    <a:lnTo>
                      <a:pt x="65" y="30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21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9" name="Freeform 2287"/>
              <p:cNvSpPr>
                <a:spLocks/>
              </p:cNvSpPr>
              <p:nvPr/>
            </p:nvSpPr>
            <p:spPr bwMode="auto">
              <a:xfrm>
                <a:off x="2112" y="2254"/>
                <a:ext cx="7" cy="6"/>
              </a:xfrm>
              <a:custGeom>
                <a:avLst/>
                <a:gdLst>
                  <a:gd name="T0" fmla="*/ 21 w 65"/>
                  <a:gd name="T1" fmla="*/ 60 h 60"/>
                  <a:gd name="T2" fmla="*/ 43 w 65"/>
                  <a:gd name="T3" fmla="*/ 45 h 60"/>
                  <a:gd name="T4" fmla="*/ 65 w 65"/>
                  <a:gd name="T5" fmla="*/ 29 h 60"/>
                  <a:gd name="T6" fmla="*/ 44 w 65"/>
                  <a:gd name="T7" fmla="*/ 0 h 60"/>
                  <a:gd name="T8" fmla="*/ 22 w 65"/>
                  <a:gd name="T9" fmla="*/ 15 h 60"/>
                  <a:gd name="T10" fmla="*/ 0 w 65"/>
                  <a:gd name="T11" fmla="*/ 31 h 60"/>
                  <a:gd name="T12" fmla="*/ 21 w 6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0">
                    <a:moveTo>
                      <a:pt x="21" y="60"/>
                    </a:moveTo>
                    <a:lnTo>
                      <a:pt x="43" y="45"/>
                    </a:lnTo>
                    <a:lnTo>
                      <a:pt x="65" y="29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1"/>
                    </a:lnTo>
                    <a:lnTo>
                      <a:pt x="21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0" name="Freeform 2288"/>
              <p:cNvSpPr>
                <a:spLocks/>
              </p:cNvSpPr>
              <p:nvPr/>
            </p:nvSpPr>
            <p:spPr bwMode="auto">
              <a:xfrm>
                <a:off x="2112" y="2254"/>
                <a:ext cx="7" cy="6"/>
              </a:xfrm>
              <a:custGeom>
                <a:avLst/>
                <a:gdLst>
                  <a:gd name="T0" fmla="*/ 21 w 65"/>
                  <a:gd name="T1" fmla="*/ 60 h 60"/>
                  <a:gd name="T2" fmla="*/ 43 w 65"/>
                  <a:gd name="T3" fmla="*/ 45 h 60"/>
                  <a:gd name="T4" fmla="*/ 65 w 65"/>
                  <a:gd name="T5" fmla="*/ 29 h 60"/>
                  <a:gd name="T6" fmla="*/ 44 w 65"/>
                  <a:gd name="T7" fmla="*/ 0 h 60"/>
                  <a:gd name="T8" fmla="*/ 22 w 65"/>
                  <a:gd name="T9" fmla="*/ 15 h 60"/>
                  <a:gd name="T10" fmla="*/ 0 w 65"/>
                  <a:gd name="T11" fmla="*/ 31 h 60"/>
                  <a:gd name="T12" fmla="*/ 21 w 6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0">
                    <a:moveTo>
                      <a:pt x="21" y="60"/>
                    </a:moveTo>
                    <a:lnTo>
                      <a:pt x="43" y="45"/>
                    </a:lnTo>
                    <a:lnTo>
                      <a:pt x="65" y="29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1"/>
                    </a:lnTo>
                    <a:lnTo>
                      <a:pt x="21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1" name="Freeform 2289"/>
              <p:cNvSpPr>
                <a:spLocks/>
              </p:cNvSpPr>
              <p:nvPr/>
            </p:nvSpPr>
            <p:spPr bwMode="auto">
              <a:xfrm>
                <a:off x="2114" y="2253"/>
                <a:ext cx="3" cy="2"/>
              </a:xfrm>
              <a:custGeom>
                <a:avLst/>
                <a:gdLst>
                  <a:gd name="T0" fmla="*/ 0 w 22"/>
                  <a:gd name="T1" fmla="*/ 16 h 16"/>
                  <a:gd name="T2" fmla="*/ 22 w 22"/>
                  <a:gd name="T3" fmla="*/ 1 h 16"/>
                  <a:gd name="T4" fmla="*/ 22 w 22"/>
                  <a:gd name="T5" fmla="*/ 0 h 16"/>
                  <a:gd name="T6" fmla="*/ 0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lnTo>
                      <a:pt x="22" y="1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2" name="Line 2290"/>
              <p:cNvSpPr>
                <a:spLocks noChangeShapeType="1"/>
              </p:cNvSpPr>
              <p:nvPr/>
            </p:nvSpPr>
            <p:spPr bwMode="auto">
              <a:xfrm flipV="1">
                <a:off x="2117" y="22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3" name="Freeform 2291"/>
              <p:cNvSpPr>
                <a:spLocks/>
              </p:cNvSpPr>
              <p:nvPr/>
            </p:nvSpPr>
            <p:spPr bwMode="auto">
              <a:xfrm>
                <a:off x="2109" y="2250"/>
                <a:ext cx="8" cy="7"/>
              </a:xfrm>
              <a:custGeom>
                <a:avLst/>
                <a:gdLst>
                  <a:gd name="T0" fmla="*/ 22 w 66"/>
                  <a:gd name="T1" fmla="*/ 63 h 63"/>
                  <a:gd name="T2" fmla="*/ 44 w 66"/>
                  <a:gd name="T3" fmla="*/ 46 h 63"/>
                  <a:gd name="T4" fmla="*/ 66 w 66"/>
                  <a:gd name="T5" fmla="*/ 30 h 63"/>
                  <a:gd name="T6" fmla="*/ 44 w 66"/>
                  <a:gd name="T7" fmla="*/ 0 h 63"/>
                  <a:gd name="T8" fmla="*/ 22 w 66"/>
                  <a:gd name="T9" fmla="*/ 17 h 63"/>
                  <a:gd name="T10" fmla="*/ 0 w 66"/>
                  <a:gd name="T11" fmla="*/ 33 h 63"/>
                  <a:gd name="T12" fmla="*/ 22 w 66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22" y="63"/>
                    </a:moveTo>
                    <a:lnTo>
                      <a:pt x="44" y="46"/>
                    </a:lnTo>
                    <a:lnTo>
                      <a:pt x="66" y="30"/>
                    </a:lnTo>
                    <a:lnTo>
                      <a:pt x="44" y="0"/>
                    </a:ln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4" name="Freeform 2292"/>
              <p:cNvSpPr>
                <a:spLocks/>
              </p:cNvSpPr>
              <p:nvPr/>
            </p:nvSpPr>
            <p:spPr bwMode="auto">
              <a:xfrm>
                <a:off x="2109" y="2250"/>
                <a:ext cx="8" cy="7"/>
              </a:xfrm>
              <a:custGeom>
                <a:avLst/>
                <a:gdLst>
                  <a:gd name="T0" fmla="*/ 22 w 66"/>
                  <a:gd name="T1" fmla="*/ 63 h 63"/>
                  <a:gd name="T2" fmla="*/ 44 w 66"/>
                  <a:gd name="T3" fmla="*/ 46 h 63"/>
                  <a:gd name="T4" fmla="*/ 66 w 66"/>
                  <a:gd name="T5" fmla="*/ 30 h 63"/>
                  <a:gd name="T6" fmla="*/ 44 w 66"/>
                  <a:gd name="T7" fmla="*/ 0 h 63"/>
                  <a:gd name="T8" fmla="*/ 22 w 66"/>
                  <a:gd name="T9" fmla="*/ 17 h 63"/>
                  <a:gd name="T10" fmla="*/ 0 w 66"/>
                  <a:gd name="T11" fmla="*/ 33 h 63"/>
                  <a:gd name="T12" fmla="*/ 22 w 66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22" y="63"/>
                    </a:moveTo>
                    <a:lnTo>
                      <a:pt x="44" y="46"/>
                    </a:lnTo>
                    <a:lnTo>
                      <a:pt x="66" y="30"/>
                    </a:lnTo>
                    <a:lnTo>
                      <a:pt x="44" y="0"/>
                    </a:ln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5" name="Freeform 2293"/>
              <p:cNvSpPr>
                <a:spLocks/>
              </p:cNvSpPr>
              <p:nvPr/>
            </p:nvSpPr>
            <p:spPr bwMode="auto">
              <a:xfrm>
                <a:off x="2112" y="2250"/>
                <a:ext cx="2" cy="2"/>
              </a:xfrm>
              <a:custGeom>
                <a:avLst/>
                <a:gdLst>
                  <a:gd name="T0" fmla="*/ 0 w 22"/>
                  <a:gd name="T1" fmla="*/ 17 h 17"/>
                  <a:gd name="T2" fmla="*/ 22 w 22"/>
                  <a:gd name="T3" fmla="*/ 0 h 17"/>
                  <a:gd name="T4" fmla="*/ 21 w 22"/>
                  <a:gd name="T5" fmla="*/ 0 h 17"/>
                  <a:gd name="T6" fmla="*/ 0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0" y="17"/>
                    </a:moveTo>
                    <a:lnTo>
                      <a:pt x="22" y="0"/>
                    </a:lnTo>
                    <a:lnTo>
                      <a:pt x="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6" name="Line 2294"/>
              <p:cNvSpPr>
                <a:spLocks noChangeShapeType="1"/>
              </p:cNvSpPr>
              <p:nvPr/>
            </p:nvSpPr>
            <p:spPr bwMode="auto">
              <a:xfrm flipH="1">
                <a:off x="2114" y="2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7" name="Freeform 2295"/>
              <p:cNvSpPr>
                <a:spLocks/>
              </p:cNvSpPr>
              <p:nvPr/>
            </p:nvSpPr>
            <p:spPr bwMode="auto">
              <a:xfrm>
                <a:off x="2107" y="2247"/>
                <a:ext cx="7" cy="7"/>
              </a:xfrm>
              <a:custGeom>
                <a:avLst/>
                <a:gdLst>
                  <a:gd name="T0" fmla="*/ 21 w 63"/>
                  <a:gd name="T1" fmla="*/ 61 h 61"/>
                  <a:gd name="T2" fmla="*/ 42 w 63"/>
                  <a:gd name="T3" fmla="*/ 45 h 61"/>
                  <a:gd name="T4" fmla="*/ 63 w 63"/>
                  <a:gd name="T5" fmla="*/ 28 h 61"/>
                  <a:gd name="T6" fmla="*/ 41 w 63"/>
                  <a:gd name="T7" fmla="*/ 0 h 61"/>
                  <a:gd name="T8" fmla="*/ 20 w 63"/>
                  <a:gd name="T9" fmla="*/ 16 h 61"/>
                  <a:gd name="T10" fmla="*/ 0 w 63"/>
                  <a:gd name="T11" fmla="*/ 33 h 61"/>
                  <a:gd name="T12" fmla="*/ 21 w 63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1">
                    <a:moveTo>
                      <a:pt x="21" y="61"/>
                    </a:moveTo>
                    <a:lnTo>
                      <a:pt x="42" y="45"/>
                    </a:lnTo>
                    <a:lnTo>
                      <a:pt x="63" y="28"/>
                    </a:lnTo>
                    <a:lnTo>
                      <a:pt x="41" y="0"/>
                    </a:lnTo>
                    <a:lnTo>
                      <a:pt x="20" y="16"/>
                    </a:lnTo>
                    <a:lnTo>
                      <a:pt x="0" y="33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8" name="Freeform 2296"/>
              <p:cNvSpPr>
                <a:spLocks/>
              </p:cNvSpPr>
              <p:nvPr/>
            </p:nvSpPr>
            <p:spPr bwMode="auto">
              <a:xfrm>
                <a:off x="2107" y="2247"/>
                <a:ext cx="7" cy="7"/>
              </a:xfrm>
              <a:custGeom>
                <a:avLst/>
                <a:gdLst>
                  <a:gd name="T0" fmla="*/ 21 w 63"/>
                  <a:gd name="T1" fmla="*/ 61 h 61"/>
                  <a:gd name="T2" fmla="*/ 42 w 63"/>
                  <a:gd name="T3" fmla="*/ 45 h 61"/>
                  <a:gd name="T4" fmla="*/ 63 w 63"/>
                  <a:gd name="T5" fmla="*/ 28 h 61"/>
                  <a:gd name="T6" fmla="*/ 41 w 63"/>
                  <a:gd name="T7" fmla="*/ 0 h 61"/>
                  <a:gd name="T8" fmla="*/ 20 w 63"/>
                  <a:gd name="T9" fmla="*/ 16 h 61"/>
                  <a:gd name="T10" fmla="*/ 0 w 63"/>
                  <a:gd name="T11" fmla="*/ 33 h 61"/>
                  <a:gd name="T12" fmla="*/ 21 w 63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1">
                    <a:moveTo>
                      <a:pt x="21" y="61"/>
                    </a:moveTo>
                    <a:lnTo>
                      <a:pt x="42" y="45"/>
                    </a:lnTo>
                    <a:lnTo>
                      <a:pt x="63" y="28"/>
                    </a:lnTo>
                    <a:lnTo>
                      <a:pt x="41" y="0"/>
                    </a:lnTo>
                    <a:lnTo>
                      <a:pt x="20" y="16"/>
                    </a:lnTo>
                    <a:lnTo>
                      <a:pt x="0" y="33"/>
                    </a:lnTo>
                    <a:lnTo>
                      <a:pt x="21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9" name="Freeform 2297"/>
              <p:cNvSpPr>
                <a:spLocks/>
              </p:cNvSpPr>
              <p:nvPr/>
            </p:nvSpPr>
            <p:spPr bwMode="auto">
              <a:xfrm>
                <a:off x="2109" y="2247"/>
                <a:ext cx="3" cy="2"/>
              </a:xfrm>
              <a:custGeom>
                <a:avLst/>
                <a:gdLst>
                  <a:gd name="T0" fmla="*/ 0 w 21"/>
                  <a:gd name="T1" fmla="*/ 16 h 16"/>
                  <a:gd name="T2" fmla="*/ 21 w 21"/>
                  <a:gd name="T3" fmla="*/ 0 h 16"/>
                  <a:gd name="T4" fmla="*/ 21 w 21"/>
                  <a:gd name="T5" fmla="*/ 0 h 16"/>
                  <a:gd name="T6" fmla="*/ 0 w 21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0" name="Line 2298"/>
              <p:cNvSpPr>
                <a:spLocks noChangeShapeType="1"/>
              </p:cNvSpPr>
              <p:nvPr/>
            </p:nvSpPr>
            <p:spPr bwMode="auto">
              <a:xfrm>
                <a:off x="2112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1" name="Freeform 2299"/>
              <p:cNvSpPr>
                <a:spLocks/>
              </p:cNvSpPr>
              <p:nvPr/>
            </p:nvSpPr>
            <p:spPr bwMode="auto">
              <a:xfrm>
                <a:off x="2104" y="2244"/>
                <a:ext cx="8" cy="7"/>
              </a:xfrm>
              <a:custGeom>
                <a:avLst/>
                <a:gdLst>
                  <a:gd name="T0" fmla="*/ 24 w 65"/>
                  <a:gd name="T1" fmla="*/ 63 h 63"/>
                  <a:gd name="T2" fmla="*/ 44 w 65"/>
                  <a:gd name="T3" fmla="*/ 46 h 63"/>
                  <a:gd name="T4" fmla="*/ 65 w 65"/>
                  <a:gd name="T5" fmla="*/ 30 h 63"/>
                  <a:gd name="T6" fmla="*/ 42 w 65"/>
                  <a:gd name="T7" fmla="*/ 0 h 63"/>
                  <a:gd name="T8" fmla="*/ 21 w 65"/>
                  <a:gd name="T9" fmla="*/ 17 h 63"/>
                  <a:gd name="T10" fmla="*/ 0 w 65"/>
                  <a:gd name="T11" fmla="*/ 33 h 63"/>
                  <a:gd name="T12" fmla="*/ 24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4" y="63"/>
                    </a:moveTo>
                    <a:lnTo>
                      <a:pt x="44" y="46"/>
                    </a:lnTo>
                    <a:lnTo>
                      <a:pt x="65" y="30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3"/>
                    </a:lnTo>
                    <a:lnTo>
                      <a:pt x="24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2" name="Freeform 2300"/>
              <p:cNvSpPr>
                <a:spLocks/>
              </p:cNvSpPr>
              <p:nvPr/>
            </p:nvSpPr>
            <p:spPr bwMode="auto">
              <a:xfrm>
                <a:off x="2104" y="2244"/>
                <a:ext cx="8" cy="7"/>
              </a:xfrm>
              <a:custGeom>
                <a:avLst/>
                <a:gdLst>
                  <a:gd name="T0" fmla="*/ 24 w 65"/>
                  <a:gd name="T1" fmla="*/ 63 h 63"/>
                  <a:gd name="T2" fmla="*/ 44 w 65"/>
                  <a:gd name="T3" fmla="*/ 46 h 63"/>
                  <a:gd name="T4" fmla="*/ 65 w 65"/>
                  <a:gd name="T5" fmla="*/ 30 h 63"/>
                  <a:gd name="T6" fmla="*/ 42 w 65"/>
                  <a:gd name="T7" fmla="*/ 0 h 63"/>
                  <a:gd name="T8" fmla="*/ 21 w 65"/>
                  <a:gd name="T9" fmla="*/ 17 h 63"/>
                  <a:gd name="T10" fmla="*/ 0 w 65"/>
                  <a:gd name="T11" fmla="*/ 33 h 63"/>
                  <a:gd name="T12" fmla="*/ 24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4" y="63"/>
                    </a:moveTo>
                    <a:lnTo>
                      <a:pt x="44" y="46"/>
                    </a:lnTo>
                    <a:lnTo>
                      <a:pt x="65" y="30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3"/>
                    </a:lnTo>
                    <a:lnTo>
                      <a:pt x="24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3" name="Freeform 2301"/>
              <p:cNvSpPr>
                <a:spLocks/>
              </p:cNvSpPr>
              <p:nvPr/>
            </p:nvSpPr>
            <p:spPr bwMode="auto">
              <a:xfrm>
                <a:off x="2107" y="2244"/>
                <a:ext cx="2" cy="2"/>
              </a:xfrm>
              <a:custGeom>
                <a:avLst/>
                <a:gdLst>
                  <a:gd name="T0" fmla="*/ 0 w 21"/>
                  <a:gd name="T1" fmla="*/ 17 h 17"/>
                  <a:gd name="T2" fmla="*/ 21 w 21"/>
                  <a:gd name="T3" fmla="*/ 0 h 17"/>
                  <a:gd name="T4" fmla="*/ 21 w 21"/>
                  <a:gd name="T5" fmla="*/ 0 h 17"/>
                  <a:gd name="T6" fmla="*/ 0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4" name="Line 2302"/>
              <p:cNvSpPr>
                <a:spLocks noChangeShapeType="1"/>
              </p:cNvSpPr>
              <p:nvPr/>
            </p:nvSpPr>
            <p:spPr bwMode="auto">
              <a:xfrm>
                <a:off x="2109" y="2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5" name="Freeform 2303"/>
              <p:cNvSpPr>
                <a:spLocks/>
              </p:cNvSpPr>
              <p:nvPr/>
            </p:nvSpPr>
            <p:spPr bwMode="auto">
              <a:xfrm>
                <a:off x="2102" y="2241"/>
                <a:ext cx="7" cy="6"/>
              </a:xfrm>
              <a:custGeom>
                <a:avLst/>
                <a:gdLst>
                  <a:gd name="T0" fmla="*/ 23 w 65"/>
                  <a:gd name="T1" fmla="*/ 61 h 61"/>
                  <a:gd name="T2" fmla="*/ 44 w 65"/>
                  <a:gd name="T3" fmla="*/ 45 h 61"/>
                  <a:gd name="T4" fmla="*/ 65 w 65"/>
                  <a:gd name="T5" fmla="*/ 28 h 61"/>
                  <a:gd name="T6" fmla="*/ 42 w 65"/>
                  <a:gd name="T7" fmla="*/ 0 h 61"/>
                  <a:gd name="T8" fmla="*/ 21 w 65"/>
                  <a:gd name="T9" fmla="*/ 16 h 61"/>
                  <a:gd name="T10" fmla="*/ 0 w 65"/>
                  <a:gd name="T11" fmla="*/ 32 h 61"/>
                  <a:gd name="T12" fmla="*/ 23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3" y="61"/>
                    </a:moveTo>
                    <a:lnTo>
                      <a:pt x="44" y="45"/>
                    </a:lnTo>
                    <a:lnTo>
                      <a:pt x="65" y="28"/>
                    </a:lnTo>
                    <a:lnTo>
                      <a:pt x="42" y="0"/>
                    </a:lnTo>
                    <a:lnTo>
                      <a:pt x="21" y="16"/>
                    </a:lnTo>
                    <a:lnTo>
                      <a:pt x="0" y="32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6" name="Freeform 2304"/>
              <p:cNvSpPr>
                <a:spLocks/>
              </p:cNvSpPr>
              <p:nvPr/>
            </p:nvSpPr>
            <p:spPr bwMode="auto">
              <a:xfrm>
                <a:off x="2102" y="2241"/>
                <a:ext cx="7" cy="6"/>
              </a:xfrm>
              <a:custGeom>
                <a:avLst/>
                <a:gdLst>
                  <a:gd name="T0" fmla="*/ 23 w 65"/>
                  <a:gd name="T1" fmla="*/ 61 h 61"/>
                  <a:gd name="T2" fmla="*/ 44 w 65"/>
                  <a:gd name="T3" fmla="*/ 45 h 61"/>
                  <a:gd name="T4" fmla="*/ 65 w 65"/>
                  <a:gd name="T5" fmla="*/ 28 h 61"/>
                  <a:gd name="T6" fmla="*/ 42 w 65"/>
                  <a:gd name="T7" fmla="*/ 0 h 61"/>
                  <a:gd name="T8" fmla="*/ 21 w 65"/>
                  <a:gd name="T9" fmla="*/ 16 h 61"/>
                  <a:gd name="T10" fmla="*/ 0 w 65"/>
                  <a:gd name="T11" fmla="*/ 32 h 61"/>
                  <a:gd name="T12" fmla="*/ 23 w 65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23" y="61"/>
                    </a:moveTo>
                    <a:lnTo>
                      <a:pt x="44" y="45"/>
                    </a:lnTo>
                    <a:lnTo>
                      <a:pt x="65" y="28"/>
                    </a:lnTo>
                    <a:lnTo>
                      <a:pt x="42" y="0"/>
                    </a:lnTo>
                    <a:lnTo>
                      <a:pt x="21" y="16"/>
                    </a:lnTo>
                    <a:lnTo>
                      <a:pt x="0" y="32"/>
                    </a:lnTo>
                    <a:lnTo>
                      <a:pt x="23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7" name="Freeform 2305"/>
              <p:cNvSpPr>
                <a:spLocks/>
              </p:cNvSpPr>
              <p:nvPr/>
            </p:nvSpPr>
            <p:spPr bwMode="auto">
              <a:xfrm>
                <a:off x="2104" y="2240"/>
                <a:ext cx="2" cy="2"/>
              </a:xfrm>
              <a:custGeom>
                <a:avLst/>
                <a:gdLst>
                  <a:gd name="T0" fmla="*/ 0 w 21"/>
                  <a:gd name="T1" fmla="*/ 17 h 17"/>
                  <a:gd name="T2" fmla="*/ 21 w 21"/>
                  <a:gd name="T3" fmla="*/ 1 h 17"/>
                  <a:gd name="T4" fmla="*/ 21 w 21"/>
                  <a:gd name="T5" fmla="*/ 0 h 17"/>
                  <a:gd name="T6" fmla="*/ 0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1" y="1"/>
                    </a:lnTo>
                    <a:lnTo>
                      <a:pt x="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8" name="Line 2306"/>
              <p:cNvSpPr>
                <a:spLocks noChangeShapeType="1"/>
              </p:cNvSpPr>
              <p:nvPr/>
            </p:nvSpPr>
            <p:spPr bwMode="auto">
              <a:xfrm flipV="1">
                <a:off x="2106" y="2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9" name="Freeform 2307"/>
              <p:cNvSpPr>
                <a:spLocks/>
              </p:cNvSpPr>
              <p:nvPr/>
            </p:nvSpPr>
            <p:spPr bwMode="auto">
              <a:xfrm>
                <a:off x="2099" y="2237"/>
                <a:ext cx="7" cy="7"/>
              </a:xfrm>
              <a:custGeom>
                <a:avLst/>
                <a:gdLst>
                  <a:gd name="T0" fmla="*/ 23 w 65"/>
                  <a:gd name="T1" fmla="*/ 63 h 63"/>
                  <a:gd name="T2" fmla="*/ 44 w 65"/>
                  <a:gd name="T3" fmla="*/ 45 h 63"/>
                  <a:gd name="T4" fmla="*/ 65 w 65"/>
                  <a:gd name="T5" fmla="*/ 28 h 63"/>
                  <a:gd name="T6" fmla="*/ 42 w 65"/>
                  <a:gd name="T7" fmla="*/ 0 h 63"/>
                  <a:gd name="T8" fmla="*/ 21 w 65"/>
                  <a:gd name="T9" fmla="*/ 18 h 63"/>
                  <a:gd name="T10" fmla="*/ 0 w 65"/>
                  <a:gd name="T11" fmla="*/ 35 h 63"/>
                  <a:gd name="T12" fmla="*/ 23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3" y="63"/>
                    </a:moveTo>
                    <a:lnTo>
                      <a:pt x="44" y="45"/>
                    </a:lnTo>
                    <a:lnTo>
                      <a:pt x="65" y="28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23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0" name="Freeform 2308"/>
              <p:cNvSpPr>
                <a:spLocks/>
              </p:cNvSpPr>
              <p:nvPr/>
            </p:nvSpPr>
            <p:spPr bwMode="auto">
              <a:xfrm>
                <a:off x="2099" y="2237"/>
                <a:ext cx="7" cy="7"/>
              </a:xfrm>
              <a:custGeom>
                <a:avLst/>
                <a:gdLst>
                  <a:gd name="T0" fmla="*/ 23 w 65"/>
                  <a:gd name="T1" fmla="*/ 63 h 63"/>
                  <a:gd name="T2" fmla="*/ 44 w 65"/>
                  <a:gd name="T3" fmla="*/ 45 h 63"/>
                  <a:gd name="T4" fmla="*/ 65 w 65"/>
                  <a:gd name="T5" fmla="*/ 28 h 63"/>
                  <a:gd name="T6" fmla="*/ 42 w 65"/>
                  <a:gd name="T7" fmla="*/ 0 h 63"/>
                  <a:gd name="T8" fmla="*/ 21 w 65"/>
                  <a:gd name="T9" fmla="*/ 18 h 63"/>
                  <a:gd name="T10" fmla="*/ 0 w 65"/>
                  <a:gd name="T11" fmla="*/ 35 h 63"/>
                  <a:gd name="T12" fmla="*/ 23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3" y="63"/>
                    </a:moveTo>
                    <a:lnTo>
                      <a:pt x="44" y="45"/>
                    </a:lnTo>
                    <a:lnTo>
                      <a:pt x="65" y="28"/>
                    </a:lnTo>
                    <a:lnTo>
                      <a:pt x="42" y="0"/>
                    </a:lnTo>
                    <a:lnTo>
                      <a:pt x="21" y="18"/>
                    </a:lnTo>
                    <a:lnTo>
                      <a:pt x="0" y="35"/>
                    </a:lnTo>
                    <a:lnTo>
                      <a:pt x="23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1" name="Freeform 2309"/>
              <p:cNvSpPr>
                <a:spLocks/>
              </p:cNvSpPr>
              <p:nvPr/>
            </p:nvSpPr>
            <p:spPr bwMode="auto">
              <a:xfrm>
                <a:off x="2102" y="2237"/>
                <a:ext cx="2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0 h 18"/>
                  <a:gd name="T4" fmla="*/ 20 w 21"/>
                  <a:gd name="T5" fmla="*/ 0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0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2" name="Line 2310"/>
              <p:cNvSpPr>
                <a:spLocks noChangeShapeType="1"/>
              </p:cNvSpPr>
              <p:nvPr/>
            </p:nvSpPr>
            <p:spPr bwMode="auto">
              <a:xfrm flipH="1">
                <a:off x="2104" y="22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3" name="Freeform 2311"/>
              <p:cNvSpPr>
                <a:spLocks/>
              </p:cNvSpPr>
              <p:nvPr/>
            </p:nvSpPr>
            <p:spPr bwMode="auto">
              <a:xfrm>
                <a:off x="2097" y="2234"/>
                <a:ext cx="7" cy="7"/>
              </a:xfrm>
              <a:custGeom>
                <a:avLst/>
                <a:gdLst>
                  <a:gd name="T0" fmla="*/ 25 w 64"/>
                  <a:gd name="T1" fmla="*/ 62 h 62"/>
                  <a:gd name="T2" fmla="*/ 44 w 64"/>
                  <a:gd name="T3" fmla="*/ 45 h 62"/>
                  <a:gd name="T4" fmla="*/ 64 w 64"/>
                  <a:gd name="T5" fmla="*/ 27 h 62"/>
                  <a:gd name="T6" fmla="*/ 40 w 64"/>
                  <a:gd name="T7" fmla="*/ 0 h 62"/>
                  <a:gd name="T8" fmla="*/ 20 w 64"/>
                  <a:gd name="T9" fmla="*/ 17 h 62"/>
                  <a:gd name="T10" fmla="*/ 0 w 64"/>
                  <a:gd name="T11" fmla="*/ 35 h 62"/>
                  <a:gd name="T12" fmla="*/ 25 w 64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25" y="62"/>
                    </a:moveTo>
                    <a:lnTo>
                      <a:pt x="44" y="45"/>
                    </a:lnTo>
                    <a:lnTo>
                      <a:pt x="64" y="27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25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4" name="Freeform 2312"/>
              <p:cNvSpPr>
                <a:spLocks/>
              </p:cNvSpPr>
              <p:nvPr/>
            </p:nvSpPr>
            <p:spPr bwMode="auto">
              <a:xfrm>
                <a:off x="2097" y="2234"/>
                <a:ext cx="7" cy="7"/>
              </a:xfrm>
              <a:custGeom>
                <a:avLst/>
                <a:gdLst>
                  <a:gd name="T0" fmla="*/ 25 w 64"/>
                  <a:gd name="T1" fmla="*/ 62 h 62"/>
                  <a:gd name="T2" fmla="*/ 44 w 64"/>
                  <a:gd name="T3" fmla="*/ 45 h 62"/>
                  <a:gd name="T4" fmla="*/ 64 w 64"/>
                  <a:gd name="T5" fmla="*/ 27 h 62"/>
                  <a:gd name="T6" fmla="*/ 40 w 64"/>
                  <a:gd name="T7" fmla="*/ 0 h 62"/>
                  <a:gd name="T8" fmla="*/ 20 w 64"/>
                  <a:gd name="T9" fmla="*/ 17 h 62"/>
                  <a:gd name="T10" fmla="*/ 0 w 64"/>
                  <a:gd name="T11" fmla="*/ 35 h 62"/>
                  <a:gd name="T12" fmla="*/ 25 w 64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25" y="62"/>
                    </a:moveTo>
                    <a:lnTo>
                      <a:pt x="44" y="45"/>
                    </a:lnTo>
                    <a:lnTo>
                      <a:pt x="64" y="27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25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5" name="Freeform 2313"/>
              <p:cNvSpPr>
                <a:spLocks/>
              </p:cNvSpPr>
              <p:nvPr/>
            </p:nvSpPr>
            <p:spPr bwMode="auto">
              <a:xfrm>
                <a:off x="2094" y="2231"/>
                <a:ext cx="7" cy="7"/>
              </a:xfrm>
              <a:custGeom>
                <a:avLst/>
                <a:gdLst>
                  <a:gd name="T0" fmla="*/ 24 w 64"/>
                  <a:gd name="T1" fmla="*/ 63 h 63"/>
                  <a:gd name="T2" fmla="*/ 44 w 64"/>
                  <a:gd name="T3" fmla="*/ 45 h 63"/>
                  <a:gd name="T4" fmla="*/ 64 w 64"/>
                  <a:gd name="T5" fmla="*/ 28 h 63"/>
                  <a:gd name="T6" fmla="*/ 40 w 64"/>
                  <a:gd name="T7" fmla="*/ 0 h 63"/>
                  <a:gd name="T8" fmla="*/ 20 w 64"/>
                  <a:gd name="T9" fmla="*/ 18 h 63"/>
                  <a:gd name="T10" fmla="*/ 0 w 64"/>
                  <a:gd name="T11" fmla="*/ 35 h 63"/>
                  <a:gd name="T12" fmla="*/ 24 w 64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24" y="63"/>
                    </a:moveTo>
                    <a:lnTo>
                      <a:pt x="44" y="45"/>
                    </a:lnTo>
                    <a:lnTo>
                      <a:pt x="64" y="28"/>
                    </a:lnTo>
                    <a:lnTo>
                      <a:pt x="40" y="0"/>
                    </a:lnTo>
                    <a:lnTo>
                      <a:pt x="20" y="18"/>
                    </a:lnTo>
                    <a:lnTo>
                      <a:pt x="0" y="35"/>
                    </a:lnTo>
                    <a:lnTo>
                      <a:pt x="24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6" name="Freeform 2314"/>
              <p:cNvSpPr>
                <a:spLocks/>
              </p:cNvSpPr>
              <p:nvPr/>
            </p:nvSpPr>
            <p:spPr bwMode="auto">
              <a:xfrm>
                <a:off x="2094" y="2231"/>
                <a:ext cx="7" cy="7"/>
              </a:xfrm>
              <a:custGeom>
                <a:avLst/>
                <a:gdLst>
                  <a:gd name="T0" fmla="*/ 24 w 64"/>
                  <a:gd name="T1" fmla="*/ 63 h 63"/>
                  <a:gd name="T2" fmla="*/ 44 w 64"/>
                  <a:gd name="T3" fmla="*/ 45 h 63"/>
                  <a:gd name="T4" fmla="*/ 64 w 64"/>
                  <a:gd name="T5" fmla="*/ 28 h 63"/>
                  <a:gd name="T6" fmla="*/ 40 w 64"/>
                  <a:gd name="T7" fmla="*/ 0 h 63"/>
                  <a:gd name="T8" fmla="*/ 20 w 64"/>
                  <a:gd name="T9" fmla="*/ 18 h 63"/>
                  <a:gd name="T10" fmla="*/ 0 w 64"/>
                  <a:gd name="T11" fmla="*/ 35 h 63"/>
                  <a:gd name="T12" fmla="*/ 24 w 64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24" y="63"/>
                    </a:moveTo>
                    <a:lnTo>
                      <a:pt x="44" y="45"/>
                    </a:lnTo>
                    <a:lnTo>
                      <a:pt x="64" y="28"/>
                    </a:lnTo>
                    <a:lnTo>
                      <a:pt x="40" y="0"/>
                    </a:lnTo>
                    <a:lnTo>
                      <a:pt x="20" y="18"/>
                    </a:lnTo>
                    <a:lnTo>
                      <a:pt x="0" y="35"/>
                    </a:lnTo>
                    <a:lnTo>
                      <a:pt x="24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7" name="Freeform 2315"/>
              <p:cNvSpPr>
                <a:spLocks/>
              </p:cNvSpPr>
              <p:nvPr/>
            </p:nvSpPr>
            <p:spPr bwMode="auto">
              <a:xfrm>
                <a:off x="2091" y="2228"/>
                <a:ext cx="7" cy="7"/>
              </a:xfrm>
              <a:custGeom>
                <a:avLst/>
                <a:gdLst>
                  <a:gd name="T0" fmla="*/ 24 w 64"/>
                  <a:gd name="T1" fmla="*/ 62 h 62"/>
                  <a:gd name="T2" fmla="*/ 44 w 64"/>
                  <a:gd name="T3" fmla="*/ 45 h 62"/>
                  <a:gd name="T4" fmla="*/ 64 w 64"/>
                  <a:gd name="T5" fmla="*/ 27 h 62"/>
                  <a:gd name="T6" fmla="*/ 40 w 64"/>
                  <a:gd name="T7" fmla="*/ 0 h 62"/>
                  <a:gd name="T8" fmla="*/ 20 w 64"/>
                  <a:gd name="T9" fmla="*/ 17 h 62"/>
                  <a:gd name="T10" fmla="*/ 0 w 64"/>
                  <a:gd name="T11" fmla="*/ 35 h 62"/>
                  <a:gd name="T12" fmla="*/ 24 w 64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24" y="62"/>
                    </a:moveTo>
                    <a:lnTo>
                      <a:pt x="44" y="45"/>
                    </a:lnTo>
                    <a:lnTo>
                      <a:pt x="64" y="27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8" name="Freeform 2316"/>
              <p:cNvSpPr>
                <a:spLocks/>
              </p:cNvSpPr>
              <p:nvPr/>
            </p:nvSpPr>
            <p:spPr bwMode="auto">
              <a:xfrm>
                <a:off x="2091" y="2228"/>
                <a:ext cx="7" cy="7"/>
              </a:xfrm>
              <a:custGeom>
                <a:avLst/>
                <a:gdLst>
                  <a:gd name="T0" fmla="*/ 24 w 64"/>
                  <a:gd name="T1" fmla="*/ 62 h 62"/>
                  <a:gd name="T2" fmla="*/ 44 w 64"/>
                  <a:gd name="T3" fmla="*/ 45 h 62"/>
                  <a:gd name="T4" fmla="*/ 64 w 64"/>
                  <a:gd name="T5" fmla="*/ 27 h 62"/>
                  <a:gd name="T6" fmla="*/ 40 w 64"/>
                  <a:gd name="T7" fmla="*/ 0 h 62"/>
                  <a:gd name="T8" fmla="*/ 20 w 64"/>
                  <a:gd name="T9" fmla="*/ 17 h 62"/>
                  <a:gd name="T10" fmla="*/ 0 w 64"/>
                  <a:gd name="T11" fmla="*/ 35 h 62"/>
                  <a:gd name="T12" fmla="*/ 24 w 64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24" y="62"/>
                    </a:moveTo>
                    <a:lnTo>
                      <a:pt x="44" y="45"/>
                    </a:lnTo>
                    <a:lnTo>
                      <a:pt x="64" y="27"/>
                    </a:lnTo>
                    <a:lnTo>
                      <a:pt x="40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9" name="Freeform 2317"/>
              <p:cNvSpPr>
                <a:spLocks/>
              </p:cNvSpPr>
              <p:nvPr/>
            </p:nvSpPr>
            <p:spPr bwMode="auto">
              <a:xfrm>
                <a:off x="2094" y="2228"/>
                <a:ext cx="2" cy="2"/>
              </a:xfrm>
              <a:custGeom>
                <a:avLst/>
                <a:gdLst>
                  <a:gd name="T0" fmla="*/ 0 w 20"/>
                  <a:gd name="T1" fmla="*/ 18 h 18"/>
                  <a:gd name="T2" fmla="*/ 20 w 20"/>
                  <a:gd name="T3" fmla="*/ 1 h 18"/>
                  <a:gd name="T4" fmla="*/ 20 w 20"/>
                  <a:gd name="T5" fmla="*/ 0 h 18"/>
                  <a:gd name="T6" fmla="*/ 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lnTo>
                      <a:pt x="20" y="1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0" name="Line 2318"/>
              <p:cNvSpPr>
                <a:spLocks noChangeShapeType="1"/>
              </p:cNvSpPr>
              <p:nvPr/>
            </p:nvSpPr>
            <p:spPr bwMode="auto">
              <a:xfrm flipV="1">
                <a:off x="2096" y="2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1" name="Freeform 2319"/>
              <p:cNvSpPr>
                <a:spLocks/>
              </p:cNvSpPr>
              <p:nvPr/>
            </p:nvSpPr>
            <p:spPr bwMode="auto">
              <a:xfrm>
                <a:off x="2089" y="2225"/>
                <a:ext cx="7" cy="7"/>
              </a:xfrm>
              <a:custGeom>
                <a:avLst/>
                <a:gdLst>
                  <a:gd name="T0" fmla="*/ 25 w 65"/>
                  <a:gd name="T1" fmla="*/ 63 h 63"/>
                  <a:gd name="T2" fmla="*/ 45 w 65"/>
                  <a:gd name="T3" fmla="*/ 44 h 63"/>
                  <a:gd name="T4" fmla="*/ 65 w 65"/>
                  <a:gd name="T5" fmla="*/ 26 h 63"/>
                  <a:gd name="T6" fmla="*/ 39 w 65"/>
                  <a:gd name="T7" fmla="*/ 0 h 63"/>
                  <a:gd name="T8" fmla="*/ 20 w 65"/>
                  <a:gd name="T9" fmla="*/ 18 h 63"/>
                  <a:gd name="T10" fmla="*/ 0 w 65"/>
                  <a:gd name="T11" fmla="*/ 37 h 63"/>
                  <a:gd name="T12" fmla="*/ 25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5" y="63"/>
                    </a:moveTo>
                    <a:lnTo>
                      <a:pt x="45" y="44"/>
                    </a:lnTo>
                    <a:lnTo>
                      <a:pt x="65" y="26"/>
                    </a:lnTo>
                    <a:lnTo>
                      <a:pt x="39" y="0"/>
                    </a:lnTo>
                    <a:lnTo>
                      <a:pt x="20" y="18"/>
                    </a:lnTo>
                    <a:lnTo>
                      <a:pt x="0" y="37"/>
                    </a:lnTo>
                    <a:lnTo>
                      <a:pt x="25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2" name="Freeform 2320"/>
              <p:cNvSpPr>
                <a:spLocks/>
              </p:cNvSpPr>
              <p:nvPr/>
            </p:nvSpPr>
            <p:spPr bwMode="auto">
              <a:xfrm>
                <a:off x="2089" y="2225"/>
                <a:ext cx="7" cy="7"/>
              </a:xfrm>
              <a:custGeom>
                <a:avLst/>
                <a:gdLst>
                  <a:gd name="T0" fmla="*/ 25 w 65"/>
                  <a:gd name="T1" fmla="*/ 63 h 63"/>
                  <a:gd name="T2" fmla="*/ 45 w 65"/>
                  <a:gd name="T3" fmla="*/ 44 h 63"/>
                  <a:gd name="T4" fmla="*/ 65 w 65"/>
                  <a:gd name="T5" fmla="*/ 26 h 63"/>
                  <a:gd name="T6" fmla="*/ 39 w 65"/>
                  <a:gd name="T7" fmla="*/ 0 h 63"/>
                  <a:gd name="T8" fmla="*/ 20 w 65"/>
                  <a:gd name="T9" fmla="*/ 18 h 63"/>
                  <a:gd name="T10" fmla="*/ 0 w 65"/>
                  <a:gd name="T11" fmla="*/ 37 h 63"/>
                  <a:gd name="T12" fmla="*/ 25 w 6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25" y="63"/>
                    </a:moveTo>
                    <a:lnTo>
                      <a:pt x="45" y="44"/>
                    </a:lnTo>
                    <a:lnTo>
                      <a:pt x="65" y="26"/>
                    </a:lnTo>
                    <a:lnTo>
                      <a:pt x="39" y="0"/>
                    </a:lnTo>
                    <a:lnTo>
                      <a:pt x="20" y="18"/>
                    </a:lnTo>
                    <a:lnTo>
                      <a:pt x="0" y="37"/>
                    </a:lnTo>
                    <a:lnTo>
                      <a:pt x="25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3" name="Freeform 2321"/>
              <p:cNvSpPr>
                <a:spLocks/>
              </p:cNvSpPr>
              <p:nvPr/>
            </p:nvSpPr>
            <p:spPr bwMode="auto">
              <a:xfrm>
                <a:off x="2086" y="2222"/>
                <a:ext cx="7" cy="7"/>
              </a:xfrm>
              <a:custGeom>
                <a:avLst/>
                <a:gdLst>
                  <a:gd name="T0" fmla="*/ 25 w 64"/>
                  <a:gd name="T1" fmla="*/ 64 h 64"/>
                  <a:gd name="T2" fmla="*/ 45 w 64"/>
                  <a:gd name="T3" fmla="*/ 45 h 64"/>
                  <a:gd name="T4" fmla="*/ 64 w 64"/>
                  <a:gd name="T5" fmla="*/ 27 h 64"/>
                  <a:gd name="T6" fmla="*/ 39 w 64"/>
                  <a:gd name="T7" fmla="*/ 0 h 64"/>
                  <a:gd name="T8" fmla="*/ 19 w 64"/>
                  <a:gd name="T9" fmla="*/ 19 h 64"/>
                  <a:gd name="T10" fmla="*/ 0 w 64"/>
                  <a:gd name="T11" fmla="*/ 37 h 64"/>
                  <a:gd name="T12" fmla="*/ 25 w 6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25" y="64"/>
                    </a:moveTo>
                    <a:lnTo>
                      <a:pt x="45" y="45"/>
                    </a:lnTo>
                    <a:lnTo>
                      <a:pt x="64" y="27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0" y="37"/>
                    </a:lnTo>
                    <a:lnTo>
                      <a:pt x="25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4" name="Freeform 2322"/>
              <p:cNvSpPr>
                <a:spLocks/>
              </p:cNvSpPr>
              <p:nvPr/>
            </p:nvSpPr>
            <p:spPr bwMode="auto">
              <a:xfrm>
                <a:off x="2086" y="2222"/>
                <a:ext cx="7" cy="7"/>
              </a:xfrm>
              <a:custGeom>
                <a:avLst/>
                <a:gdLst>
                  <a:gd name="T0" fmla="*/ 25 w 64"/>
                  <a:gd name="T1" fmla="*/ 64 h 64"/>
                  <a:gd name="T2" fmla="*/ 45 w 64"/>
                  <a:gd name="T3" fmla="*/ 45 h 64"/>
                  <a:gd name="T4" fmla="*/ 64 w 64"/>
                  <a:gd name="T5" fmla="*/ 27 h 64"/>
                  <a:gd name="T6" fmla="*/ 39 w 64"/>
                  <a:gd name="T7" fmla="*/ 0 h 64"/>
                  <a:gd name="T8" fmla="*/ 19 w 64"/>
                  <a:gd name="T9" fmla="*/ 19 h 64"/>
                  <a:gd name="T10" fmla="*/ 0 w 64"/>
                  <a:gd name="T11" fmla="*/ 37 h 64"/>
                  <a:gd name="T12" fmla="*/ 25 w 6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25" y="64"/>
                    </a:moveTo>
                    <a:lnTo>
                      <a:pt x="45" y="45"/>
                    </a:lnTo>
                    <a:lnTo>
                      <a:pt x="64" y="27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0" y="37"/>
                    </a:lnTo>
                    <a:lnTo>
                      <a:pt x="25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5" name="Freeform 2323"/>
              <p:cNvSpPr>
                <a:spLocks/>
              </p:cNvSpPr>
              <p:nvPr/>
            </p:nvSpPr>
            <p:spPr bwMode="auto">
              <a:xfrm>
                <a:off x="2088" y="2222"/>
                <a:ext cx="2" cy="2"/>
              </a:xfrm>
              <a:custGeom>
                <a:avLst/>
                <a:gdLst>
                  <a:gd name="T0" fmla="*/ 0 w 20"/>
                  <a:gd name="T1" fmla="*/ 20 h 20"/>
                  <a:gd name="T2" fmla="*/ 20 w 20"/>
                  <a:gd name="T3" fmla="*/ 1 h 20"/>
                  <a:gd name="T4" fmla="*/ 19 w 20"/>
                  <a:gd name="T5" fmla="*/ 0 h 20"/>
                  <a:gd name="T6" fmla="*/ 0 w 20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lnTo>
                      <a:pt x="20" y="1"/>
                    </a:lnTo>
                    <a:lnTo>
                      <a:pt x="19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6" name="Line 2324"/>
              <p:cNvSpPr>
                <a:spLocks noChangeShapeType="1"/>
              </p:cNvSpPr>
              <p:nvPr/>
            </p:nvSpPr>
            <p:spPr bwMode="auto">
              <a:xfrm flipH="1" flipV="1">
                <a:off x="2090" y="2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7" name="Freeform 2325"/>
              <p:cNvSpPr>
                <a:spLocks/>
              </p:cNvSpPr>
              <p:nvPr/>
            </p:nvSpPr>
            <p:spPr bwMode="auto">
              <a:xfrm>
                <a:off x="2083" y="2219"/>
                <a:ext cx="7" cy="8"/>
              </a:xfrm>
              <a:custGeom>
                <a:avLst/>
                <a:gdLst>
                  <a:gd name="T0" fmla="*/ 26 w 63"/>
                  <a:gd name="T1" fmla="*/ 65 h 65"/>
                  <a:gd name="T2" fmla="*/ 44 w 63"/>
                  <a:gd name="T3" fmla="*/ 45 h 65"/>
                  <a:gd name="T4" fmla="*/ 63 w 63"/>
                  <a:gd name="T5" fmla="*/ 25 h 65"/>
                  <a:gd name="T6" fmla="*/ 37 w 63"/>
                  <a:gd name="T7" fmla="*/ 0 h 65"/>
                  <a:gd name="T8" fmla="*/ 18 w 63"/>
                  <a:gd name="T9" fmla="*/ 20 h 65"/>
                  <a:gd name="T10" fmla="*/ 0 w 63"/>
                  <a:gd name="T11" fmla="*/ 39 h 65"/>
                  <a:gd name="T12" fmla="*/ 26 w 63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26" y="65"/>
                    </a:moveTo>
                    <a:lnTo>
                      <a:pt x="44" y="45"/>
                    </a:lnTo>
                    <a:lnTo>
                      <a:pt x="63" y="25"/>
                    </a:lnTo>
                    <a:lnTo>
                      <a:pt x="37" y="0"/>
                    </a:lnTo>
                    <a:lnTo>
                      <a:pt x="18" y="20"/>
                    </a:lnTo>
                    <a:lnTo>
                      <a:pt x="0" y="39"/>
                    </a:lnTo>
                    <a:lnTo>
                      <a:pt x="2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8" name="Freeform 2326"/>
              <p:cNvSpPr>
                <a:spLocks/>
              </p:cNvSpPr>
              <p:nvPr/>
            </p:nvSpPr>
            <p:spPr bwMode="auto">
              <a:xfrm>
                <a:off x="2083" y="2219"/>
                <a:ext cx="7" cy="8"/>
              </a:xfrm>
              <a:custGeom>
                <a:avLst/>
                <a:gdLst>
                  <a:gd name="T0" fmla="*/ 26 w 63"/>
                  <a:gd name="T1" fmla="*/ 65 h 65"/>
                  <a:gd name="T2" fmla="*/ 44 w 63"/>
                  <a:gd name="T3" fmla="*/ 45 h 65"/>
                  <a:gd name="T4" fmla="*/ 63 w 63"/>
                  <a:gd name="T5" fmla="*/ 25 h 65"/>
                  <a:gd name="T6" fmla="*/ 37 w 63"/>
                  <a:gd name="T7" fmla="*/ 0 h 65"/>
                  <a:gd name="T8" fmla="*/ 18 w 63"/>
                  <a:gd name="T9" fmla="*/ 20 h 65"/>
                  <a:gd name="T10" fmla="*/ 0 w 63"/>
                  <a:gd name="T11" fmla="*/ 39 h 65"/>
                  <a:gd name="T12" fmla="*/ 26 w 63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26" y="65"/>
                    </a:moveTo>
                    <a:lnTo>
                      <a:pt x="44" y="45"/>
                    </a:lnTo>
                    <a:lnTo>
                      <a:pt x="63" y="25"/>
                    </a:lnTo>
                    <a:lnTo>
                      <a:pt x="37" y="0"/>
                    </a:lnTo>
                    <a:lnTo>
                      <a:pt x="18" y="20"/>
                    </a:lnTo>
                    <a:lnTo>
                      <a:pt x="0" y="39"/>
                    </a:lnTo>
                    <a:lnTo>
                      <a:pt x="26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9" name="Freeform 2327"/>
              <p:cNvSpPr>
                <a:spLocks/>
              </p:cNvSpPr>
              <p:nvPr/>
            </p:nvSpPr>
            <p:spPr bwMode="auto">
              <a:xfrm>
                <a:off x="2083" y="2222"/>
                <a:ext cx="2" cy="2"/>
              </a:xfrm>
              <a:custGeom>
                <a:avLst/>
                <a:gdLst>
                  <a:gd name="T0" fmla="*/ 18 w 18"/>
                  <a:gd name="T1" fmla="*/ 0 h 19"/>
                  <a:gd name="T2" fmla="*/ 0 w 18"/>
                  <a:gd name="T3" fmla="*/ 19 h 19"/>
                  <a:gd name="T4" fmla="*/ 0 w 18"/>
                  <a:gd name="T5" fmla="*/ 18 h 19"/>
                  <a:gd name="T6" fmla="*/ 18 w 18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18" y="0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0" name="Line 2328"/>
              <p:cNvSpPr>
                <a:spLocks noChangeShapeType="1"/>
              </p:cNvSpPr>
              <p:nvPr/>
            </p:nvSpPr>
            <p:spPr bwMode="auto">
              <a:xfrm flipV="1">
                <a:off x="2083" y="2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1" name="Freeform 2329"/>
              <p:cNvSpPr>
                <a:spLocks/>
              </p:cNvSpPr>
              <p:nvPr/>
            </p:nvSpPr>
            <p:spPr bwMode="auto">
              <a:xfrm>
                <a:off x="2080" y="2217"/>
                <a:ext cx="7" cy="7"/>
              </a:xfrm>
              <a:custGeom>
                <a:avLst/>
                <a:gdLst>
                  <a:gd name="T0" fmla="*/ 27 w 64"/>
                  <a:gd name="T1" fmla="*/ 63 h 63"/>
                  <a:gd name="T2" fmla="*/ 45 w 64"/>
                  <a:gd name="T3" fmla="*/ 45 h 63"/>
                  <a:gd name="T4" fmla="*/ 64 w 64"/>
                  <a:gd name="T5" fmla="*/ 26 h 63"/>
                  <a:gd name="T6" fmla="*/ 38 w 64"/>
                  <a:gd name="T7" fmla="*/ 0 h 63"/>
                  <a:gd name="T8" fmla="*/ 19 w 64"/>
                  <a:gd name="T9" fmla="*/ 18 h 63"/>
                  <a:gd name="T10" fmla="*/ 0 w 64"/>
                  <a:gd name="T11" fmla="*/ 37 h 63"/>
                  <a:gd name="T12" fmla="*/ 27 w 64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27" y="63"/>
                    </a:moveTo>
                    <a:lnTo>
                      <a:pt x="45" y="45"/>
                    </a:lnTo>
                    <a:lnTo>
                      <a:pt x="64" y="26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27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2" name="Freeform 2330"/>
              <p:cNvSpPr>
                <a:spLocks/>
              </p:cNvSpPr>
              <p:nvPr/>
            </p:nvSpPr>
            <p:spPr bwMode="auto">
              <a:xfrm>
                <a:off x="2080" y="2217"/>
                <a:ext cx="7" cy="7"/>
              </a:xfrm>
              <a:custGeom>
                <a:avLst/>
                <a:gdLst>
                  <a:gd name="T0" fmla="*/ 27 w 64"/>
                  <a:gd name="T1" fmla="*/ 63 h 63"/>
                  <a:gd name="T2" fmla="*/ 45 w 64"/>
                  <a:gd name="T3" fmla="*/ 45 h 63"/>
                  <a:gd name="T4" fmla="*/ 64 w 64"/>
                  <a:gd name="T5" fmla="*/ 26 h 63"/>
                  <a:gd name="T6" fmla="*/ 38 w 64"/>
                  <a:gd name="T7" fmla="*/ 0 h 63"/>
                  <a:gd name="T8" fmla="*/ 19 w 64"/>
                  <a:gd name="T9" fmla="*/ 18 h 63"/>
                  <a:gd name="T10" fmla="*/ 0 w 64"/>
                  <a:gd name="T11" fmla="*/ 37 h 63"/>
                  <a:gd name="T12" fmla="*/ 27 w 64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27" y="63"/>
                    </a:moveTo>
                    <a:lnTo>
                      <a:pt x="45" y="45"/>
                    </a:lnTo>
                    <a:lnTo>
                      <a:pt x="64" y="26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27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003" name="Group 2331"/>
            <p:cNvGrpSpPr>
              <a:grpSpLocks/>
            </p:cNvGrpSpPr>
            <p:nvPr/>
          </p:nvGrpSpPr>
          <p:grpSpPr bwMode="auto">
            <a:xfrm>
              <a:off x="1895" y="2141"/>
              <a:ext cx="190" cy="80"/>
              <a:chOff x="1895" y="2141"/>
              <a:chExt cx="190" cy="80"/>
            </a:xfrm>
          </p:grpSpPr>
          <p:sp>
            <p:nvSpPr>
              <p:cNvPr id="31004" name="Freeform 2332"/>
              <p:cNvSpPr>
                <a:spLocks/>
              </p:cNvSpPr>
              <p:nvPr/>
            </p:nvSpPr>
            <p:spPr bwMode="auto">
              <a:xfrm>
                <a:off x="2082" y="2216"/>
                <a:ext cx="2" cy="3"/>
              </a:xfrm>
              <a:custGeom>
                <a:avLst/>
                <a:gdLst>
                  <a:gd name="T0" fmla="*/ 0 w 19"/>
                  <a:gd name="T1" fmla="*/ 19 h 19"/>
                  <a:gd name="T2" fmla="*/ 19 w 19"/>
                  <a:gd name="T3" fmla="*/ 1 h 19"/>
                  <a:gd name="T4" fmla="*/ 19 w 19"/>
                  <a:gd name="T5" fmla="*/ 0 h 19"/>
                  <a:gd name="T6" fmla="*/ 0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19"/>
                    </a:moveTo>
                    <a:lnTo>
                      <a:pt x="19" y="1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5" name="Line 2333"/>
              <p:cNvSpPr>
                <a:spLocks noChangeShapeType="1"/>
              </p:cNvSpPr>
              <p:nvPr/>
            </p:nvSpPr>
            <p:spPr bwMode="auto">
              <a:xfrm flipV="1">
                <a:off x="2084" y="2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6" name="Freeform 2334"/>
              <p:cNvSpPr>
                <a:spLocks/>
              </p:cNvSpPr>
              <p:nvPr/>
            </p:nvSpPr>
            <p:spPr bwMode="auto">
              <a:xfrm>
                <a:off x="2077" y="2214"/>
                <a:ext cx="7" cy="7"/>
              </a:xfrm>
              <a:custGeom>
                <a:avLst/>
                <a:gdLst>
                  <a:gd name="T0" fmla="*/ 26 w 64"/>
                  <a:gd name="T1" fmla="*/ 64 h 64"/>
                  <a:gd name="T2" fmla="*/ 45 w 64"/>
                  <a:gd name="T3" fmla="*/ 44 h 64"/>
                  <a:gd name="T4" fmla="*/ 64 w 64"/>
                  <a:gd name="T5" fmla="*/ 25 h 64"/>
                  <a:gd name="T6" fmla="*/ 37 w 64"/>
                  <a:gd name="T7" fmla="*/ 0 h 64"/>
                  <a:gd name="T8" fmla="*/ 19 w 64"/>
                  <a:gd name="T9" fmla="*/ 20 h 64"/>
                  <a:gd name="T10" fmla="*/ 0 w 64"/>
                  <a:gd name="T11" fmla="*/ 40 h 64"/>
                  <a:gd name="T12" fmla="*/ 26 w 6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26" y="64"/>
                    </a:moveTo>
                    <a:lnTo>
                      <a:pt x="45" y="44"/>
                    </a:lnTo>
                    <a:lnTo>
                      <a:pt x="64" y="25"/>
                    </a:lnTo>
                    <a:lnTo>
                      <a:pt x="37" y="0"/>
                    </a:lnTo>
                    <a:lnTo>
                      <a:pt x="19" y="20"/>
                    </a:lnTo>
                    <a:lnTo>
                      <a:pt x="0" y="40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7" name="Freeform 2335"/>
              <p:cNvSpPr>
                <a:spLocks/>
              </p:cNvSpPr>
              <p:nvPr/>
            </p:nvSpPr>
            <p:spPr bwMode="auto">
              <a:xfrm>
                <a:off x="2077" y="2214"/>
                <a:ext cx="7" cy="7"/>
              </a:xfrm>
              <a:custGeom>
                <a:avLst/>
                <a:gdLst>
                  <a:gd name="T0" fmla="*/ 26 w 64"/>
                  <a:gd name="T1" fmla="*/ 64 h 64"/>
                  <a:gd name="T2" fmla="*/ 45 w 64"/>
                  <a:gd name="T3" fmla="*/ 44 h 64"/>
                  <a:gd name="T4" fmla="*/ 64 w 64"/>
                  <a:gd name="T5" fmla="*/ 25 h 64"/>
                  <a:gd name="T6" fmla="*/ 37 w 64"/>
                  <a:gd name="T7" fmla="*/ 0 h 64"/>
                  <a:gd name="T8" fmla="*/ 19 w 64"/>
                  <a:gd name="T9" fmla="*/ 20 h 64"/>
                  <a:gd name="T10" fmla="*/ 0 w 64"/>
                  <a:gd name="T11" fmla="*/ 40 h 64"/>
                  <a:gd name="T12" fmla="*/ 26 w 6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26" y="64"/>
                    </a:moveTo>
                    <a:lnTo>
                      <a:pt x="45" y="44"/>
                    </a:lnTo>
                    <a:lnTo>
                      <a:pt x="64" y="25"/>
                    </a:lnTo>
                    <a:lnTo>
                      <a:pt x="37" y="0"/>
                    </a:lnTo>
                    <a:lnTo>
                      <a:pt x="19" y="20"/>
                    </a:lnTo>
                    <a:lnTo>
                      <a:pt x="0" y="40"/>
                    </a:lnTo>
                    <a:lnTo>
                      <a:pt x="26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8" name="Freeform 2336"/>
              <p:cNvSpPr>
                <a:spLocks/>
              </p:cNvSpPr>
              <p:nvPr/>
            </p:nvSpPr>
            <p:spPr bwMode="auto">
              <a:xfrm>
                <a:off x="2077" y="2216"/>
                <a:ext cx="2" cy="2"/>
              </a:xfrm>
              <a:custGeom>
                <a:avLst/>
                <a:gdLst>
                  <a:gd name="T0" fmla="*/ 19 w 19"/>
                  <a:gd name="T1" fmla="*/ 0 h 20"/>
                  <a:gd name="T2" fmla="*/ 0 w 19"/>
                  <a:gd name="T3" fmla="*/ 20 h 20"/>
                  <a:gd name="T4" fmla="*/ 0 w 19"/>
                  <a:gd name="T5" fmla="*/ 20 h 20"/>
                  <a:gd name="T6" fmla="*/ 19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9" name="Line 2337"/>
              <p:cNvSpPr>
                <a:spLocks noChangeShapeType="1"/>
              </p:cNvSpPr>
              <p:nvPr/>
            </p:nvSpPr>
            <p:spPr bwMode="auto">
              <a:xfrm>
                <a:off x="2077" y="2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0" name="Freeform 2338"/>
              <p:cNvSpPr>
                <a:spLocks/>
              </p:cNvSpPr>
              <p:nvPr/>
            </p:nvSpPr>
            <p:spPr bwMode="auto">
              <a:xfrm>
                <a:off x="2074" y="2211"/>
                <a:ext cx="7" cy="7"/>
              </a:xfrm>
              <a:custGeom>
                <a:avLst/>
                <a:gdLst>
                  <a:gd name="T0" fmla="*/ 26 w 63"/>
                  <a:gd name="T1" fmla="*/ 65 h 65"/>
                  <a:gd name="T2" fmla="*/ 45 w 63"/>
                  <a:gd name="T3" fmla="*/ 45 h 65"/>
                  <a:gd name="T4" fmla="*/ 63 w 63"/>
                  <a:gd name="T5" fmla="*/ 25 h 65"/>
                  <a:gd name="T6" fmla="*/ 37 w 63"/>
                  <a:gd name="T7" fmla="*/ 0 h 65"/>
                  <a:gd name="T8" fmla="*/ 18 w 63"/>
                  <a:gd name="T9" fmla="*/ 20 h 65"/>
                  <a:gd name="T10" fmla="*/ 0 w 63"/>
                  <a:gd name="T11" fmla="*/ 40 h 65"/>
                  <a:gd name="T12" fmla="*/ 26 w 63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26" y="65"/>
                    </a:moveTo>
                    <a:lnTo>
                      <a:pt x="45" y="45"/>
                    </a:lnTo>
                    <a:lnTo>
                      <a:pt x="63" y="25"/>
                    </a:lnTo>
                    <a:lnTo>
                      <a:pt x="37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2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1" name="Freeform 2339"/>
              <p:cNvSpPr>
                <a:spLocks/>
              </p:cNvSpPr>
              <p:nvPr/>
            </p:nvSpPr>
            <p:spPr bwMode="auto">
              <a:xfrm>
                <a:off x="2074" y="2211"/>
                <a:ext cx="7" cy="7"/>
              </a:xfrm>
              <a:custGeom>
                <a:avLst/>
                <a:gdLst>
                  <a:gd name="T0" fmla="*/ 26 w 63"/>
                  <a:gd name="T1" fmla="*/ 65 h 65"/>
                  <a:gd name="T2" fmla="*/ 45 w 63"/>
                  <a:gd name="T3" fmla="*/ 45 h 65"/>
                  <a:gd name="T4" fmla="*/ 63 w 63"/>
                  <a:gd name="T5" fmla="*/ 25 h 65"/>
                  <a:gd name="T6" fmla="*/ 37 w 63"/>
                  <a:gd name="T7" fmla="*/ 0 h 65"/>
                  <a:gd name="T8" fmla="*/ 18 w 63"/>
                  <a:gd name="T9" fmla="*/ 20 h 65"/>
                  <a:gd name="T10" fmla="*/ 0 w 63"/>
                  <a:gd name="T11" fmla="*/ 40 h 65"/>
                  <a:gd name="T12" fmla="*/ 26 w 63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26" y="65"/>
                    </a:moveTo>
                    <a:lnTo>
                      <a:pt x="45" y="45"/>
                    </a:lnTo>
                    <a:lnTo>
                      <a:pt x="63" y="25"/>
                    </a:lnTo>
                    <a:lnTo>
                      <a:pt x="37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26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Freeform 2340"/>
              <p:cNvSpPr>
                <a:spLocks/>
              </p:cNvSpPr>
              <p:nvPr/>
            </p:nvSpPr>
            <p:spPr bwMode="auto">
              <a:xfrm>
                <a:off x="2076" y="2211"/>
                <a:ext cx="2" cy="2"/>
              </a:xfrm>
              <a:custGeom>
                <a:avLst/>
                <a:gdLst>
                  <a:gd name="T0" fmla="*/ 0 w 19"/>
                  <a:gd name="T1" fmla="*/ 20 h 20"/>
                  <a:gd name="T2" fmla="*/ 19 w 19"/>
                  <a:gd name="T3" fmla="*/ 0 h 20"/>
                  <a:gd name="T4" fmla="*/ 18 w 19"/>
                  <a:gd name="T5" fmla="*/ 0 h 20"/>
                  <a:gd name="T6" fmla="*/ 0 w 19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20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3" name="Line 2341"/>
              <p:cNvSpPr>
                <a:spLocks noChangeShapeType="1"/>
              </p:cNvSpPr>
              <p:nvPr/>
            </p:nvSpPr>
            <p:spPr bwMode="auto">
              <a:xfrm flipH="1">
                <a:off x="2078" y="22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4" name="Freeform 2342"/>
              <p:cNvSpPr>
                <a:spLocks/>
              </p:cNvSpPr>
              <p:nvPr/>
            </p:nvSpPr>
            <p:spPr bwMode="auto">
              <a:xfrm>
                <a:off x="2071" y="2208"/>
                <a:ext cx="7" cy="7"/>
              </a:xfrm>
              <a:custGeom>
                <a:avLst/>
                <a:gdLst>
                  <a:gd name="T0" fmla="*/ 28 w 63"/>
                  <a:gd name="T1" fmla="*/ 64 h 64"/>
                  <a:gd name="T2" fmla="*/ 45 w 63"/>
                  <a:gd name="T3" fmla="*/ 44 h 64"/>
                  <a:gd name="T4" fmla="*/ 63 w 63"/>
                  <a:gd name="T5" fmla="*/ 24 h 64"/>
                  <a:gd name="T6" fmla="*/ 35 w 63"/>
                  <a:gd name="T7" fmla="*/ 0 h 64"/>
                  <a:gd name="T8" fmla="*/ 18 w 63"/>
                  <a:gd name="T9" fmla="*/ 20 h 64"/>
                  <a:gd name="T10" fmla="*/ 0 w 63"/>
                  <a:gd name="T11" fmla="*/ 40 h 64"/>
                  <a:gd name="T12" fmla="*/ 28 w 63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28" y="64"/>
                    </a:moveTo>
                    <a:lnTo>
                      <a:pt x="45" y="44"/>
                    </a:lnTo>
                    <a:lnTo>
                      <a:pt x="63" y="24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5" name="Freeform 2343"/>
              <p:cNvSpPr>
                <a:spLocks/>
              </p:cNvSpPr>
              <p:nvPr/>
            </p:nvSpPr>
            <p:spPr bwMode="auto">
              <a:xfrm>
                <a:off x="2071" y="2208"/>
                <a:ext cx="7" cy="7"/>
              </a:xfrm>
              <a:custGeom>
                <a:avLst/>
                <a:gdLst>
                  <a:gd name="T0" fmla="*/ 28 w 63"/>
                  <a:gd name="T1" fmla="*/ 64 h 64"/>
                  <a:gd name="T2" fmla="*/ 45 w 63"/>
                  <a:gd name="T3" fmla="*/ 44 h 64"/>
                  <a:gd name="T4" fmla="*/ 63 w 63"/>
                  <a:gd name="T5" fmla="*/ 24 h 64"/>
                  <a:gd name="T6" fmla="*/ 35 w 63"/>
                  <a:gd name="T7" fmla="*/ 0 h 64"/>
                  <a:gd name="T8" fmla="*/ 18 w 63"/>
                  <a:gd name="T9" fmla="*/ 20 h 64"/>
                  <a:gd name="T10" fmla="*/ 0 w 63"/>
                  <a:gd name="T11" fmla="*/ 40 h 64"/>
                  <a:gd name="T12" fmla="*/ 28 w 63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28" y="64"/>
                    </a:moveTo>
                    <a:lnTo>
                      <a:pt x="45" y="44"/>
                    </a:lnTo>
                    <a:lnTo>
                      <a:pt x="63" y="24"/>
                    </a:lnTo>
                    <a:lnTo>
                      <a:pt x="35" y="0"/>
                    </a:lnTo>
                    <a:lnTo>
                      <a:pt x="18" y="20"/>
                    </a:lnTo>
                    <a:lnTo>
                      <a:pt x="0" y="40"/>
                    </a:lnTo>
                    <a:lnTo>
                      <a:pt x="28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6" name="Freeform 2344"/>
              <p:cNvSpPr>
                <a:spLocks/>
              </p:cNvSpPr>
              <p:nvPr/>
            </p:nvSpPr>
            <p:spPr bwMode="auto">
              <a:xfrm>
                <a:off x="2068" y="2206"/>
                <a:ext cx="7" cy="7"/>
              </a:xfrm>
              <a:custGeom>
                <a:avLst/>
                <a:gdLst>
                  <a:gd name="T0" fmla="*/ 27 w 62"/>
                  <a:gd name="T1" fmla="*/ 64 h 64"/>
                  <a:gd name="T2" fmla="*/ 45 w 62"/>
                  <a:gd name="T3" fmla="*/ 44 h 64"/>
                  <a:gd name="T4" fmla="*/ 62 w 62"/>
                  <a:gd name="T5" fmla="*/ 24 h 64"/>
                  <a:gd name="T6" fmla="*/ 35 w 62"/>
                  <a:gd name="T7" fmla="*/ 0 h 64"/>
                  <a:gd name="T8" fmla="*/ 17 w 62"/>
                  <a:gd name="T9" fmla="*/ 20 h 64"/>
                  <a:gd name="T10" fmla="*/ 0 w 62"/>
                  <a:gd name="T11" fmla="*/ 39 h 64"/>
                  <a:gd name="T12" fmla="*/ 27 w 6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27" y="64"/>
                    </a:moveTo>
                    <a:lnTo>
                      <a:pt x="45" y="44"/>
                    </a:lnTo>
                    <a:lnTo>
                      <a:pt x="62" y="24"/>
                    </a:lnTo>
                    <a:lnTo>
                      <a:pt x="35" y="0"/>
                    </a:lnTo>
                    <a:lnTo>
                      <a:pt x="17" y="20"/>
                    </a:lnTo>
                    <a:lnTo>
                      <a:pt x="0" y="39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7" name="Freeform 2345"/>
              <p:cNvSpPr>
                <a:spLocks/>
              </p:cNvSpPr>
              <p:nvPr/>
            </p:nvSpPr>
            <p:spPr bwMode="auto">
              <a:xfrm>
                <a:off x="2068" y="2206"/>
                <a:ext cx="7" cy="7"/>
              </a:xfrm>
              <a:custGeom>
                <a:avLst/>
                <a:gdLst>
                  <a:gd name="T0" fmla="*/ 27 w 62"/>
                  <a:gd name="T1" fmla="*/ 64 h 64"/>
                  <a:gd name="T2" fmla="*/ 45 w 62"/>
                  <a:gd name="T3" fmla="*/ 44 h 64"/>
                  <a:gd name="T4" fmla="*/ 62 w 62"/>
                  <a:gd name="T5" fmla="*/ 24 h 64"/>
                  <a:gd name="T6" fmla="*/ 35 w 62"/>
                  <a:gd name="T7" fmla="*/ 0 h 64"/>
                  <a:gd name="T8" fmla="*/ 17 w 62"/>
                  <a:gd name="T9" fmla="*/ 20 h 64"/>
                  <a:gd name="T10" fmla="*/ 0 w 62"/>
                  <a:gd name="T11" fmla="*/ 39 h 64"/>
                  <a:gd name="T12" fmla="*/ 27 w 6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27" y="64"/>
                    </a:moveTo>
                    <a:lnTo>
                      <a:pt x="45" y="44"/>
                    </a:lnTo>
                    <a:lnTo>
                      <a:pt x="62" y="24"/>
                    </a:lnTo>
                    <a:lnTo>
                      <a:pt x="35" y="0"/>
                    </a:lnTo>
                    <a:lnTo>
                      <a:pt x="17" y="20"/>
                    </a:lnTo>
                    <a:lnTo>
                      <a:pt x="0" y="39"/>
                    </a:lnTo>
                    <a:lnTo>
                      <a:pt x="27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8" name="Freeform 2346"/>
              <p:cNvSpPr>
                <a:spLocks/>
              </p:cNvSpPr>
              <p:nvPr/>
            </p:nvSpPr>
            <p:spPr bwMode="auto">
              <a:xfrm>
                <a:off x="2070" y="2205"/>
                <a:ext cx="2" cy="3"/>
              </a:xfrm>
              <a:custGeom>
                <a:avLst/>
                <a:gdLst>
                  <a:gd name="T0" fmla="*/ 0 w 18"/>
                  <a:gd name="T1" fmla="*/ 21 h 21"/>
                  <a:gd name="T2" fmla="*/ 18 w 18"/>
                  <a:gd name="T3" fmla="*/ 1 h 21"/>
                  <a:gd name="T4" fmla="*/ 17 w 18"/>
                  <a:gd name="T5" fmla="*/ 0 h 21"/>
                  <a:gd name="T6" fmla="*/ 0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0" y="21"/>
                    </a:moveTo>
                    <a:lnTo>
                      <a:pt x="18" y="1"/>
                    </a:lnTo>
                    <a:lnTo>
                      <a:pt x="1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9" name="Line 2347"/>
              <p:cNvSpPr>
                <a:spLocks noChangeShapeType="1"/>
              </p:cNvSpPr>
              <p:nvPr/>
            </p:nvSpPr>
            <p:spPr bwMode="auto">
              <a:xfrm flipH="1" flipV="1">
                <a:off x="2072" y="22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Freeform 2348"/>
              <p:cNvSpPr>
                <a:spLocks/>
              </p:cNvSpPr>
              <p:nvPr/>
            </p:nvSpPr>
            <p:spPr bwMode="auto">
              <a:xfrm>
                <a:off x="2065" y="2203"/>
                <a:ext cx="7" cy="7"/>
              </a:xfrm>
              <a:custGeom>
                <a:avLst/>
                <a:gdLst>
                  <a:gd name="T0" fmla="*/ 29 w 62"/>
                  <a:gd name="T1" fmla="*/ 65 h 65"/>
                  <a:gd name="T2" fmla="*/ 45 w 62"/>
                  <a:gd name="T3" fmla="*/ 44 h 65"/>
                  <a:gd name="T4" fmla="*/ 62 w 62"/>
                  <a:gd name="T5" fmla="*/ 23 h 65"/>
                  <a:gd name="T6" fmla="*/ 33 w 62"/>
                  <a:gd name="T7" fmla="*/ 0 h 65"/>
                  <a:gd name="T8" fmla="*/ 17 w 62"/>
                  <a:gd name="T9" fmla="*/ 21 h 65"/>
                  <a:gd name="T10" fmla="*/ 0 w 62"/>
                  <a:gd name="T11" fmla="*/ 42 h 65"/>
                  <a:gd name="T12" fmla="*/ 29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29" y="65"/>
                    </a:move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1" name="Freeform 2349"/>
              <p:cNvSpPr>
                <a:spLocks/>
              </p:cNvSpPr>
              <p:nvPr/>
            </p:nvSpPr>
            <p:spPr bwMode="auto">
              <a:xfrm>
                <a:off x="2065" y="2203"/>
                <a:ext cx="7" cy="7"/>
              </a:xfrm>
              <a:custGeom>
                <a:avLst/>
                <a:gdLst>
                  <a:gd name="T0" fmla="*/ 29 w 62"/>
                  <a:gd name="T1" fmla="*/ 65 h 65"/>
                  <a:gd name="T2" fmla="*/ 45 w 62"/>
                  <a:gd name="T3" fmla="*/ 44 h 65"/>
                  <a:gd name="T4" fmla="*/ 62 w 62"/>
                  <a:gd name="T5" fmla="*/ 23 h 65"/>
                  <a:gd name="T6" fmla="*/ 33 w 62"/>
                  <a:gd name="T7" fmla="*/ 0 h 65"/>
                  <a:gd name="T8" fmla="*/ 17 w 62"/>
                  <a:gd name="T9" fmla="*/ 21 h 65"/>
                  <a:gd name="T10" fmla="*/ 0 w 62"/>
                  <a:gd name="T11" fmla="*/ 42 h 65"/>
                  <a:gd name="T12" fmla="*/ 29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29" y="65"/>
                    </a:move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2" name="Freeform 2350"/>
              <p:cNvSpPr>
                <a:spLocks/>
              </p:cNvSpPr>
              <p:nvPr/>
            </p:nvSpPr>
            <p:spPr bwMode="auto">
              <a:xfrm>
                <a:off x="2067" y="2203"/>
                <a:ext cx="2" cy="2"/>
              </a:xfrm>
              <a:custGeom>
                <a:avLst/>
                <a:gdLst>
                  <a:gd name="T0" fmla="*/ 0 w 16"/>
                  <a:gd name="T1" fmla="*/ 21 h 21"/>
                  <a:gd name="T2" fmla="*/ 16 w 16"/>
                  <a:gd name="T3" fmla="*/ 0 h 21"/>
                  <a:gd name="T4" fmla="*/ 16 w 16"/>
                  <a:gd name="T5" fmla="*/ 0 h 21"/>
                  <a:gd name="T6" fmla="*/ 0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3" name="Line 2351"/>
              <p:cNvSpPr>
                <a:spLocks noChangeShapeType="1"/>
              </p:cNvSpPr>
              <p:nvPr/>
            </p:nvSpPr>
            <p:spPr bwMode="auto">
              <a:xfrm>
                <a:off x="2069" y="22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4" name="Freeform 2352"/>
              <p:cNvSpPr>
                <a:spLocks/>
              </p:cNvSpPr>
              <p:nvPr/>
            </p:nvSpPr>
            <p:spPr bwMode="auto">
              <a:xfrm>
                <a:off x="2062" y="2200"/>
                <a:ext cx="7" cy="8"/>
              </a:xfrm>
              <a:custGeom>
                <a:avLst/>
                <a:gdLst>
                  <a:gd name="T0" fmla="*/ 28 w 61"/>
                  <a:gd name="T1" fmla="*/ 65 h 65"/>
                  <a:gd name="T2" fmla="*/ 45 w 61"/>
                  <a:gd name="T3" fmla="*/ 44 h 65"/>
                  <a:gd name="T4" fmla="*/ 61 w 61"/>
                  <a:gd name="T5" fmla="*/ 23 h 65"/>
                  <a:gd name="T6" fmla="*/ 33 w 61"/>
                  <a:gd name="T7" fmla="*/ 0 h 65"/>
                  <a:gd name="T8" fmla="*/ 16 w 61"/>
                  <a:gd name="T9" fmla="*/ 21 h 65"/>
                  <a:gd name="T10" fmla="*/ 0 w 61"/>
                  <a:gd name="T11" fmla="*/ 42 h 65"/>
                  <a:gd name="T12" fmla="*/ 28 w 61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28" y="65"/>
                    </a:moveTo>
                    <a:lnTo>
                      <a:pt x="45" y="44"/>
                    </a:lnTo>
                    <a:lnTo>
                      <a:pt x="61" y="23"/>
                    </a:lnTo>
                    <a:lnTo>
                      <a:pt x="33" y="0"/>
                    </a:lnTo>
                    <a:lnTo>
                      <a:pt x="16" y="21"/>
                    </a:lnTo>
                    <a:lnTo>
                      <a:pt x="0" y="4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5" name="Freeform 2353"/>
              <p:cNvSpPr>
                <a:spLocks/>
              </p:cNvSpPr>
              <p:nvPr/>
            </p:nvSpPr>
            <p:spPr bwMode="auto">
              <a:xfrm>
                <a:off x="2062" y="2200"/>
                <a:ext cx="7" cy="8"/>
              </a:xfrm>
              <a:custGeom>
                <a:avLst/>
                <a:gdLst>
                  <a:gd name="T0" fmla="*/ 28 w 61"/>
                  <a:gd name="T1" fmla="*/ 65 h 65"/>
                  <a:gd name="T2" fmla="*/ 45 w 61"/>
                  <a:gd name="T3" fmla="*/ 44 h 65"/>
                  <a:gd name="T4" fmla="*/ 61 w 61"/>
                  <a:gd name="T5" fmla="*/ 23 h 65"/>
                  <a:gd name="T6" fmla="*/ 33 w 61"/>
                  <a:gd name="T7" fmla="*/ 0 h 65"/>
                  <a:gd name="T8" fmla="*/ 16 w 61"/>
                  <a:gd name="T9" fmla="*/ 21 h 65"/>
                  <a:gd name="T10" fmla="*/ 0 w 61"/>
                  <a:gd name="T11" fmla="*/ 42 h 65"/>
                  <a:gd name="T12" fmla="*/ 28 w 61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28" y="65"/>
                    </a:moveTo>
                    <a:lnTo>
                      <a:pt x="45" y="44"/>
                    </a:lnTo>
                    <a:lnTo>
                      <a:pt x="61" y="23"/>
                    </a:lnTo>
                    <a:lnTo>
                      <a:pt x="33" y="0"/>
                    </a:lnTo>
                    <a:lnTo>
                      <a:pt x="16" y="21"/>
                    </a:lnTo>
                    <a:lnTo>
                      <a:pt x="0" y="42"/>
                    </a:lnTo>
                    <a:lnTo>
                      <a:pt x="2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6" name="Freeform 2354"/>
              <p:cNvSpPr>
                <a:spLocks/>
              </p:cNvSpPr>
              <p:nvPr/>
            </p:nvSpPr>
            <p:spPr bwMode="auto">
              <a:xfrm>
                <a:off x="2064" y="2200"/>
                <a:ext cx="2" cy="3"/>
              </a:xfrm>
              <a:custGeom>
                <a:avLst/>
                <a:gdLst>
                  <a:gd name="T0" fmla="*/ 0 w 17"/>
                  <a:gd name="T1" fmla="*/ 21 h 21"/>
                  <a:gd name="T2" fmla="*/ 17 w 17"/>
                  <a:gd name="T3" fmla="*/ 0 h 21"/>
                  <a:gd name="T4" fmla="*/ 17 w 17"/>
                  <a:gd name="T5" fmla="*/ 0 h 21"/>
                  <a:gd name="T6" fmla="*/ 0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7" name="Line 2355"/>
              <p:cNvSpPr>
                <a:spLocks noChangeShapeType="1"/>
              </p:cNvSpPr>
              <p:nvPr/>
            </p:nvSpPr>
            <p:spPr bwMode="auto">
              <a:xfrm>
                <a:off x="2066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Freeform 2356"/>
              <p:cNvSpPr>
                <a:spLocks/>
              </p:cNvSpPr>
              <p:nvPr/>
            </p:nvSpPr>
            <p:spPr bwMode="auto">
              <a:xfrm>
                <a:off x="2059" y="2198"/>
                <a:ext cx="7" cy="7"/>
              </a:xfrm>
              <a:custGeom>
                <a:avLst/>
                <a:gdLst>
                  <a:gd name="T0" fmla="*/ 29 w 62"/>
                  <a:gd name="T1" fmla="*/ 65 h 65"/>
                  <a:gd name="T2" fmla="*/ 45 w 62"/>
                  <a:gd name="T3" fmla="*/ 44 h 65"/>
                  <a:gd name="T4" fmla="*/ 62 w 62"/>
                  <a:gd name="T5" fmla="*/ 23 h 65"/>
                  <a:gd name="T6" fmla="*/ 33 w 62"/>
                  <a:gd name="T7" fmla="*/ 0 h 65"/>
                  <a:gd name="T8" fmla="*/ 17 w 62"/>
                  <a:gd name="T9" fmla="*/ 21 h 65"/>
                  <a:gd name="T10" fmla="*/ 0 w 62"/>
                  <a:gd name="T11" fmla="*/ 42 h 65"/>
                  <a:gd name="T12" fmla="*/ 29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29" y="65"/>
                    </a:move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9" name="Freeform 2357"/>
              <p:cNvSpPr>
                <a:spLocks/>
              </p:cNvSpPr>
              <p:nvPr/>
            </p:nvSpPr>
            <p:spPr bwMode="auto">
              <a:xfrm>
                <a:off x="2059" y="2198"/>
                <a:ext cx="7" cy="7"/>
              </a:xfrm>
              <a:custGeom>
                <a:avLst/>
                <a:gdLst>
                  <a:gd name="T0" fmla="*/ 29 w 62"/>
                  <a:gd name="T1" fmla="*/ 65 h 65"/>
                  <a:gd name="T2" fmla="*/ 45 w 62"/>
                  <a:gd name="T3" fmla="*/ 44 h 65"/>
                  <a:gd name="T4" fmla="*/ 62 w 62"/>
                  <a:gd name="T5" fmla="*/ 23 h 65"/>
                  <a:gd name="T6" fmla="*/ 33 w 62"/>
                  <a:gd name="T7" fmla="*/ 0 h 65"/>
                  <a:gd name="T8" fmla="*/ 17 w 62"/>
                  <a:gd name="T9" fmla="*/ 21 h 65"/>
                  <a:gd name="T10" fmla="*/ 0 w 62"/>
                  <a:gd name="T11" fmla="*/ 42 h 65"/>
                  <a:gd name="T12" fmla="*/ 29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29" y="65"/>
                    </a:move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0" name="Freeform 2358"/>
              <p:cNvSpPr>
                <a:spLocks/>
              </p:cNvSpPr>
              <p:nvPr/>
            </p:nvSpPr>
            <p:spPr bwMode="auto">
              <a:xfrm>
                <a:off x="2061" y="2198"/>
                <a:ext cx="1" cy="2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1 h 22"/>
                  <a:gd name="T4" fmla="*/ 16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1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1" name="Line 2359"/>
              <p:cNvSpPr>
                <a:spLocks noChangeShapeType="1"/>
              </p:cNvSpPr>
              <p:nvPr/>
            </p:nvSpPr>
            <p:spPr bwMode="auto">
              <a:xfrm flipV="1">
                <a:off x="2062" y="21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2" name="Freeform 2360"/>
              <p:cNvSpPr>
                <a:spLocks/>
              </p:cNvSpPr>
              <p:nvPr/>
            </p:nvSpPr>
            <p:spPr bwMode="auto">
              <a:xfrm>
                <a:off x="2056" y="2195"/>
                <a:ext cx="6" cy="8"/>
              </a:xfrm>
              <a:custGeom>
                <a:avLst/>
                <a:gdLst>
                  <a:gd name="T0" fmla="*/ 29 w 62"/>
                  <a:gd name="T1" fmla="*/ 66 h 66"/>
                  <a:gd name="T2" fmla="*/ 46 w 62"/>
                  <a:gd name="T3" fmla="*/ 44 h 66"/>
                  <a:gd name="T4" fmla="*/ 62 w 62"/>
                  <a:gd name="T5" fmla="*/ 22 h 66"/>
                  <a:gd name="T6" fmla="*/ 33 w 62"/>
                  <a:gd name="T7" fmla="*/ 0 h 66"/>
                  <a:gd name="T8" fmla="*/ 16 w 62"/>
                  <a:gd name="T9" fmla="*/ 22 h 66"/>
                  <a:gd name="T10" fmla="*/ 0 w 62"/>
                  <a:gd name="T11" fmla="*/ 44 h 66"/>
                  <a:gd name="T12" fmla="*/ 29 w 62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29" y="66"/>
                    </a:moveTo>
                    <a:lnTo>
                      <a:pt x="46" y="44"/>
                    </a:lnTo>
                    <a:lnTo>
                      <a:pt x="62" y="22"/>
                    </a:lnTo>
                    <a:lnTo>
                      <a:pt x="33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29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3" name="Freeform 2361"/>
              <p:cNvSpPr>
                <a:spLocks/>
              </p:cNvSpPr>
              <p:nvPr/>
            </p:nvSpPr>
            <p:spPr bwMode="auto">
              <a:xfrm>
                <a:off x="2056" y="2195"/>
                <a:ext cx="6" cy="8"/>
              </a:xfrm>
              <a:custGeom>
                <a:avLst/>
                <a:gdLst>
                  <a:gd name="T0" fmla="*/ 29 w 62"/>
                  <a:gd name="T1" fmla="*/ 66 h 66"/>
                  <a:gd name="T2" fmla="*/ 46 w 62"/>
                  <a:gd name="T3" fmla="*/ 44 h 66"/>
                  <a:gd name="T4" fmla="*/ 62 w 62"/>
                  <a:gd name="T5" fmla="*/ 22 h 66"/>
                  <a:gd name="T6" fmla="*/ 33 w 62"/>
                  <a:gd name="T7" fmla="*/ 0 h 66"/>
                  <a:gd name="T8" fmla="*/ 16 w 62"/>
                  <a:gd name="T9" fmla="*/ 22 h 66"/>
                  <a:gd name="T10" fmla="*/ 0 w 62"/>
                  <a:gd name="T11" fmla="*/ 44 h 66"/>
                  <a:gd name="T12" fmla="*/ 29 w 62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29" y="66"/>
                    </a:moveTo>
                    <a:lnTo>
                      <a:pt x="46" y="44"/>
                    </a:lnTo>
                    <a:lnTo>
                      <a:pt x="62" y="22"/>
                    </a:lnTo>
                    <a:lnTo>
                      <a:pt x="33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29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4" name="Freeform 2362"/>
              <p:cNvSpPr>
                <a:spLocks/>
              </p:cNvSpPr>
              <p:nvPr/>
            </p:nvSpPr>
            <p:spPr bwMode="auto">
              <a:xfrm>
                <a:off x="2056" y="2198"/>
                <a:ext cx="1" cy="2"/>
              </a:xfrm>
              <a:custGeom>
                <a:avLst/>
                <a:gdLst>
                  <a:gd name="T0" fmla="*/ 16 w 16"/>
                  <a:gd name="T1" fmla="*/ 0 h 22"/>
                  <a:gd name="T2" fmla="*/ 0 w 16"/>
                  <a:gd name="T3" fmla="*/ 22 h 22"/>
                  <a:gd name="T4" fmla="*/ 0 w 16"/>
                  <a:gd name="T5" fmla="*/ 21 h 22"/>
                  <a:gd name="T6" fmla="*/ 16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lnTo>
                      <a:pt x="0" y="22"/>
                    </a:lnTo>
                    <a:lnTo>
                      <a:pt x="0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5" name="Line 2363"/>
              <p:cNvSpPr>
                <a:spLocks noChangeShapeType="1"/>
              </p:cNvSpPr>
              <p:nvPr/>
            </p:nvSpPr>
            <p:spPr bwMode="auto">
              <a:xfrm flipV="1">
                <a:off x="2056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6" name="Freeform 2364"/>
              <p:cNvSpPr>
                <a:spLocks/>
              </p:cNvSpPr>
              <p:nvPr/>
            </p:nvSpPr>
            <p:spPr bwMode="auto">
              <a:xfrm>
                <a:off x="2052" y="2193"/>
                <a:ext cx="7" cy="7"/>
              </a:xfrm>
              <a:custGeom>
                <a:avLst/>
                <a:gdLst>
                  <a:gd name="T0" fmla="*/ 29 w 62"/>
                  <a:gd name="T1" fmla="*/ 64 h 64"/>
                  <a:gd name="T2" fmla="*/ 45 w 62"/>
                  <a:gd name="T3" fmla="*/ 43 h 64"/>
                  <a:gd name="T4" fmla="*/ 62 w 62"/>
                  <a:gd name="T5" fmla="*/ 22 h 64"/>
                  <a:gd name="T6" fmla="*/ 33 w 62"/>
                  <a:gd name="T7" fmla="*/ 0 h 64"/>
                  <a:gd name="T8" fmla="*/ 17 w 62"/>
                  <a:gd name="T9" fmla="*/ 21 h 64"/>
                  <a:gd name="T10" fmla="*/ 0 w 62"/>
                  <a:gd name="T11" fmla="*/ 42 h 64"/>
                  <a:gd name="T12" fmla="*/ 29 w 6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29" y="64"/>
                    </a:moveTo>
                    <a:lnTo>
                      <a:pt x="45" y="43"/>
                    </a:lnTo>
                    <a:lnTo>
                      <a:pt x="62" y="22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7" name="Freeform 2365"/>
              <p:cNvSpPr>
                <a:spLocks/>
              </p:cNvSpPr>
              <p:nvPr/>
            </p:nvSpPr>
            <p:spPr bwMode="auto">
              <a:xfrm>
                <a:off x="2052" y="2193"/>
                <a:ext cx="7" cy="7"/>
              </a:xfrm>
              <a:custGeom>
                <a:avLst/>
                <a:gdLst>
                  <a:gd name="T0" fmla="*/ 29 w 62"/>
                  <a:gd name="T1" fmla="*/ 64 h 64"/>
                  <a:gd name="T2" fmla="*/ 45 w 62"/>
                  <a:gd name="T3" fmla="*/ 43 h 64"/>
                  <a:gd name="T4" fmla="*/ 62 w 62"/>
                  <a:gd name="T5" fmla="*/ 22 h 64"/>
                  <a:gd name="T6" fmla="*/ 33 w 62"/>
                  <a:gd name="T7" fmla="*/ 0 h 64"/>
                  <a:gd name="T8" fmla="*/ 17 w 62"/>
                  <a:gd name="T9" fmla="*/ 21 h 64"/>
                  <a:gd name="T10" fmla="*/ 0 w 62"/>
                  <a:gd name="T11" fmla="*/ 42 h 64"/>
                  <a:gd name="T12" fmla="*/ 29 w 6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29" y="64"/>
                    </a:moveTo>
                    <a:lnTo>
                      <a:pt x="45" y="43"/>
                    </a:lnTo>
                    <a:lnTo>
                      <a:pt x="62" y="22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29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8" name="Freeform 2366"/>
              <p:cNvSpPr>
                <a:spLocks/>
              </p:cNvSpPr>
              <p:nvPr/>
            </p:nvSpPr>
            <p:spPr bwMode="auto">
              <a:xfrm>
                <a:off x="2054" y="2193"/>
                <a:ext cx="2" cy="2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1 h 22"/>
                  <a:gd name="T4" fmla="*/ 15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1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9" name="Line 2367"/>
              <p:cNvSpPr>
                <a:spLocks noChangeShapeType="1"/>
              </p:cNvSpPr>
              <p:nvPr/>
            </p:nvSpPr>
            <p:spPr bwMode="auto">
              <a:xfrm flipH="1" flipV="1">
                <a:off x="2056" y="21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0" name="Freeform 2368"/>
              <p:cNvSpPr>
                <a:spLocks/>
              </p:cNvSpPr>
              <p:nvPr/>
            </p:nvSpPr>
            <p:spPr bwMode="auto">
              <a:xfrm>
                <a:off x="2049" y="2190"/>
                <a:ext cx="7" cy="8"/>
              </a:xfrm>
              <a:custGeom>
                <a:avLst/>
                <a:gdLst>
                  <a:gd name="T0" fmla="*/ 29 w 60"/>
                  <a:gd name="T1" fmla="*/ 65 h 65"/>
                  <a:gd name="T2" fmla="*/ 45 w 60"/>
                  <a:gd name="T3" fmla="*/ 43 h 65"/>
                  <a:gd name="T4" fmla="*/ 60 w 60"/>
                  <a:gd name="T5" fmla="*/ 21 h 65"/>
                  <a:gd name="T6" fmla="*/ 31 w 60"/>
                  <a:gd name="T7" fmla="*/ 0 h 65"/>
                  <a:gd name="T8" fmla="*/ 15 w 60"/>
                  <a:gd name="T9" fmla="*/ 22 h 65"/>
                  <a:gd name="T10" fmla="*/ 0 w 60"/>
                  <a:gd name="T11" fmla="*/ 44 h 65"/>
                  <a:gd name="T12" fmla="*/ 29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29" y="65"/>
                    </a:moveTo>
                    <a:lnTo>
                      <a:pt x="45" y="43"/>
                    </a:lnTo>
                    <a:lnTo>
                      <a:pt x="60" y="21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2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1" name="Freeform 2369"/>
              <p:cNvSpPr>
                <a:spLocks/>
              </p:cNvSpPr>
              <p:nvPr/>
            </p:nvSpPr>
            <p:spPr bwMode="auto">
              <a:xfrm>
                <a:off x="2049" y="2190"/>
                <a:ext cx="7" cy="8"/>
              </a:xfrm>
              <a:custGeom>
                <a:avLst/>
                <a:gdLst>
                  <a:gd name="T0" fmla="*/ 29 w 60"/>
                  <a:gd name="T1" fmla="*/ 65 h 65"/>
                  <a:gd name="T2" fmla="*/ 45 w 60"/>
                  <a:gd name="T3" fmla="*/ 43 h 65"/>
                  <a:gd name="T4" fmla="*/ 60 w 60"/>
                  <a:gd name="T5" fmla="*/ 21 h 65"/>
                  <a:gd name="T6" fmla="*/ 31 w 60"/>
                  <a:gd name="T7" fmla="*/ 0 h 65"/>
                  <a:gd name="T8" fmla="*/ 15 w 60"/>
                  <a:gd name="T9" fmla="*/ 22 h 65"/>
                  <a:gd name="T10" fmla="*/ 0 w 60"/>
                  <a:gd name="T11" fmla="*/ 44 h 65"/>
                  <a:gd name="T12" fmla="*/ 29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29" y="65"/>
                    </a:moveTo>
                    <a:lnTo>
                      <a:pt x="45" y="43"/>
                    </a:lnTo>
                    <a:lnTo>
                      <a:pt x="60" y="21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29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2" name="Freeform 2370"/>
              <p:cNvSpPr>
                <a:spLocks/>
              </p:cNvSpPr>
              <p:nvPr/>
            </p:nvSpPr>
            <p:spPr bwMode="auto">
              <a:xfrm>
                <a:off x="2051" y="2190"/>
                <a:ext cx="2" cy="3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0 h 22"/>
                  <a:gd name="T4" fmla="*/ 16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3" name="Line 2371"/>
              <p:cNvSpPr>
                <a:spLocks noChangeShapeType="1"/>
              </p:cNvSpPr>
              <p:nvPr/>
            </p:nvSpPr>
            <p:spPr bwMode="auto">
              <a:xfrm>
                <a:off x="2053" y="2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4" name="Freeform 2372"/>
              <p:cNvSpPr>
                <a:spLocks/>
              </p:cNvSpPr>
              <p:nvPr/>
            </p:nvSpPr>
            <p:spPr bwMode="auto">
              <a:xfrm>
                <a:off x="2046" y="2188"/>
                <a:ext cx="7" cy="7"/>
              </a:xfrm>
              <a:custGeom>
                <a:avLst/>
                <a:gdLst>
                  <a:gd name="T0" fmla="*/ 31 w 62"/>
                  <a:gd name="T1" fmla="*/ 65 h 65"/>
                  <a:gd name="T2" fmla="*/ 46 w 62"/>
                  <a:gd name="T3" fmla="*/ 43 h 65"/>
                  <a:gd name="T4" fmla="*/ 62 w 62"/>
                  <a:gd name="T5" fmla="*/ 21 h 65"/>
                  <a:gd name="T6" fmla="*/ 31 w 62"/>
                  <a:gd name="T7" fmla="*/ 0 h 65"/>
                  <a:gd name="T8" fmla="*/ 16 w 62"/>
                  <a:gd name="T9" fmla="*/ 22 h 65"/>
                  <a:gd name="T10" fmla="*/ 0 w 62"/>
                  <a:gd name="T11" fmla="*/ 44 h 65"/>
                  <a:gd name="T12" fmla="*/ 31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1" y="65"/>
                    </a:moveTo>
                    <a:lnTo>
                      <a:pt x="46" y="43"/>
                    </a:lnTo>
                    <a:lnTo>
                      <a:pt x="62" y="21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31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5" name="Freeform 2373"/>
              <p:cNvSpPr>
                <a:spLocks/>
              </p:cNvSpPr>
              <p:nvPr/>
            </p:nvSpPr>
            <p:spPr bwMode="auto">
              <a:xfrm>
                <a:off x="2046" y="2188"/>
                <a:ext cx="7" cy="7"/>
              </a:xfrm>
              <a:custGeom>
                <a:avLst/>
                <a:gdLst>
                  <a:gd name="T0" fmla="*/ 31 w 62"/>
                  <a:gd name="T1" fmla="*/ 65 h 65"/>
                  <a:gd name="T2" fmla="*/ 46 w 62"/>
                  <a:gd name="T3" fmla="*/ 43 h 65"/>
                  <a:gd name="T4" fmla="*/ 62 w 62"/>
                  <a:gd name="T5" fmla="*/ 21 h 65"/>
                  <a:gd name="T6" fmla="*/ 31 w 62"/>
                  <a:gd name="T7" fmla="*/ 0 h 65"/>
                  <a:gd name="T8" fmla="*/ 16 w 62"/>
                  <a:gd name="T9" fmla="*/ 22 h 65"/>
                  <a:gd name="T10" fmla="*/ 0 w 62"/>
                  <a:gd name="T11" fmla="*/ 44 h 65"/>
                  <a:gd name="T12" fmla="*/ 31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1" y="65"/>
                    </a:moveTo>
                    <a:lnTo>
                      <a:pt x="46" y="43"/>
                    </a:lnTo>
                    <a:lnTo>
                      <a:pt x="62" y="21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31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6" name="Freeform 2374"/>
              <p:cNvSpPr>
                <a:spLocks/>
              </p:cNvSpPr>
              <p:nvPr/>
            </p:nvSpPr>
            <p:spPr bwMode="auto">
              <a:xfrm>
                <a:off x="2048" y="2188"/>
                <a:ext cx="1" cy="3"/>
              </a:xfrm>
              <a:custGeom>
                <a:avLst/>
                <a:gdLst>
                  <a:gd name="T0" fmla="*/ 0 w 15"/>
                  <a:gd name="T1" fmla="*/ 22 h 22"/>
                  <a:gd name="T2" fmla="*/ 15 w 15"/>
                  <a:gd name="T3" fmla="*/ 0 h 22"/>
                  <a:gd name="T4" fmla="*/ 15 w 15"/>
                  <a:gd name="T5" fmla="*/ 0 h 22"/>
                  <a:gd name="T6" fmla="*/ 0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7" name="Line 2375"/>
              <p:cNvSpPr>
                <a:spLocks noChangeShapeType="1"/>
              </p:cNvSpPr>
              <p:nvPr/>
            </p:nvSpPr>
            <p:spPr bwMode="auto">
              <a:xfrm>
                <a:off x="2049" y="21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8" name="Freeform 2376"/>
              <p:cNvSpPr>
                <a:spLocks/>
              </p:cNvSpPr>
              <p:nvPr/>
            </p:nvSpPr>
            <p:spPr bwMode="auto">
              <a:xfrm>
                <a:off x="2043" y="2186"/>
                <a:ext cx="6" cy="7"/>
              </a:xfrm>
              <a:custGeom>
                <a:avLst/>
                <a:gdLst>
                  <a:gd name="T0" fmla="*/ 29 w 60"/>
                  <a:gd name="T1" fmla="*/ 63 h 63"/>
                  <a:gd name="T2" fmla="*/ 45 w 60"/>
                  <a:gd name="T3" fmla="*/ 41 h 63"/>
                  <a:gd name="T4" fmla="*/ 60 w 60"/>
                  <a:gd name="T5" fmla="*/ 19 h 63"/>
                  <a:gd name="T6" fmla="*/ 30 w 60"/>
                  <a:gd name="T7" fmla="*/ 0 h 63"/>
                  <a:gd name="T8" fmla="*/ 15 w 60"/>
                  <a:gd name="T9" fmla="*/ 21 h 63"/>
                  <a:gd name="T10" fmla="*/ 0 w 60"/>
                  <a:gd name="T11" fmla="*/ 43 h 63"/>
                  <a:gd name="T12" fmla="*/ 29 w 60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29" y="63"/>
                    </a:moveTo>
                    <a:lnTo>
                      <a:pt x="45" y="41"/>
                    </a:lnTo>
                    <a:lnTo>
                      <a:pt x="60" y="19"/>
                    </a:lnTo>
                    <a:lnTo>
                      <a:pt x="30" y="0"/>
                    </a:lnTo>
                    <a:lnTo>
                      <a:pt x="15" y="21"/>
                    </a:lnTo>
                    <a:lnTo>
                      <a:pt x="0" y="43"/>
                    </a:lnTo>
                    <a:lnTo>
                      <a:pt x="29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9" name="Freeform 2377"/>
              <p:cNvSpPr>
                <a:spLocks/>
              </p:cNvSpPr>
              <p:nvPr/>
            </p:nvSpPr>
            <p:spPr bwMode="auto">
              <a:xfrm>
                <a:off x="2043" y="2186"/>
                <a:ext cx="6" cy="7"/>
              </a:xfrm>
              <a:custGeom>
                <a:avLst/>
                <a:gdLst>
                  <a:gd name="T0" fmla="*/ 29 w 60"/>
                  <a:gd name="T1" fmla="*/ 63 h 63"/>
                  <a:gd name="T2" fmla="*/ 45 w 60"/>
                  <a:gd name="T3" fmla="*/ 41 h 63"/>
                  <a:gd name="T4" fmla="*/ 60 w 60"/>
                  <a:gd name="T5" fmla="*/ 19 h 63"/>
                  <a:gd name="T6" fmla="*/ 30 w 60"/>
                  <a:gd name="T7" fmla="*/ 0 h 63"/>
                  <a:gd name="T8" fmla="*/ 15 w 60"/>
                  <a:gd name="T9" fmla="*/ 21 h 63"/>
                  <a:gd name="T10" fmla="*/ 0 w 60"/>
                  <a:gd name="T11" fmla="*/ 43 h 63"/>
                  <a:gd name="T12" fmla="*/ 29 w 60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29" y="63"/>
                    </a:moveTo>
                    <a:lnTo>
                      <a:pt x="45" y="41"/>
                    </a:lnTo>
                    <a:lnTo>
                      <a:pt x="60" y="19"/>
                    </a:lnTo>
                    <a:lnTo>
                      <a:pt x="30" y="0"/>
                    </a:lnTo>
                    <a:lnTo>
                      <a:pt x="15" y="21"/>
                    </a:lnTo>
                    <a:lnTo>
                      <a:pt x="0" y="43"/>
                    </a:lnTo>
                    <a:lnTo>
                      <a:pt x="29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0" name="Freeform 2378"/>
              <p:cNvSpPr>
                <a:spLocks/>
              </p:cNvSpPr>
              <p:nvPr/>
            </p:nvSpPr>
            <p:spPr bwMode="auto">
              <a:xfrm>
                <a:off x="2043" y="2188"/>
                <a:ext cx="1" cy="3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22 h 22"/>
                  <a:gd name="T4" fmla="*/ 0 w 15"/>
                  <a:gd name="T5" fmla="*/ 22 h 22"/>
                  <a:gd name="T6" fmla="*/ 15 w 1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1" name="Line 2379"/>
              <p:cNvSpPr>
                <a:spLocks noChangeShapeType="1"/>
              </p:cNvSpPr>
              <p:nvPr/>
            </p:nvSpPr>
            <p:spPr bwMode="auto">
              <a:xfrm>
                <a:off x="2043" y="21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2" name="Freeform 2380"/>
              <p:cNvSpPr>
                <a:spLocks/>
              </p:cNvSpPr>
              <p:nvPr/>
            </p:nvSpPr>
            <p:spPr bwMode="auto">
              <a:xfrm>
                <a:off x="2039" y="2184"/>
                <a:ext cx="7" cy="7"/>
              </a:xfrm>
              <a:custGeom>
                <a:avLst/>
                <a:gdLst>
                  <a:gd name="T0" fmla="*/ 31 w 61"/>
                  <a:gd name="T1" fmla="*/ 64 h 64"/>
                  <a:gd name="T2" fmla="*/ 46 w 61"/>
                  <a:gd name="T3" fmla="*/ 42 h 64"/>
                  <a:gd name="T4" fmla="*/ 61 w 61"/>
                  <a:gd name="T5" fmla="*/ 21 h 64"/>
                  <a:gd name="T6" fmla="*/ 31 w 61"/>
                  <a:gd name="T7" fmla="*/ 0 h 64"/>
                  <a:gd name="T8" fmla="*/ 15 w 61"/>
                  <a:gd name="T9" fmla="*/ 22 h 64"/>
                  <a:gd name="T10" fmla="*/ 0 w 61"/>
                  <a:gd name="T11" fmla="*/ 44 h 64"/>
                  <a:gd name="T12" fmla="*/ 31 w 61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1" y="64"/>
                    </a:moveTo>
                    <a:lnTo>
                      <a:pt x="46" y="42"/>
                    </a:lnTo>
                    <a:lnTo>
                      <a:pt x="61" y="21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31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3" name="Freeform 2381"/>
              <p:cNvSpPr>
                <a:spLocks/>
              </p:cNvSpPr>
              <p:nvPr/>
            </p:nvSpPr>
            <p:spPr bwMode="auto">
              <a:xfrm>
                <a:off x="2039" y="2184"/>
                <a:ext cx="7" cy="7"/>
              </a:xfrm>
              <a:custGeom>
                <a:avLst/>
                <a:gdLst>
                  <a:gd name="T0" fmla="*/ 31 w 61"/>
                  <a:gd name="T1" fmla="*/ 64 h 64"/>
                  <a:gd name="T2" fmla="*/ 46 w 61"/>
                  <a:gd name="T3" fmla="*/ 42 h 64"/>
                  <a:gd name="T4" fmla="*/ 61 w 61"/>
                  <a:gd name="T5" fmla="*/ 21 h 64"/>
                  <a:gd name="T6" fmla="*/ 31 w 61"/>
                  <a:gd name="T7" fmla="*/ 0 h 64"/>
                  <a:gd name="T8" fmla="*/ 15 w 61"/>
                  <a:gd name="T9" fmla="*/ 22 h 64"/>
                  <a:gd name="T10" fmla="*/ 0 w 61"/>
                  <a:gd name="T11" fmla="*/ 44 h 64"/>
                  <a:gd name="T12" fmla="*/ 31 w 61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1" y="64"/>
                    </a:moveTo>
                    <a:lnTo>
                      <a:pt x="46" y="42"/>
                    </a:lnTo>
                    <a:lnTo>
                      <a:pt x="61" y="21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31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4" name="Freeform 2382"/>
              <p:cNvSpPr>
                <a:spLocks/>
              </p:cNvSpPr>
              <p:nvPr/>
            </p:nvSpPr>
            <p:spPr bwMode="auto">
              <a:xfrm>
                <a:off x="2041" y="2184"/>
                <a:ext cx="2" cy="2"/>
              </a:xfrm>
              <a:custGeom>
                <a:avLst/>
                <a:gdLst>
                  <a:gd name="T0" fmla="*/ 0 w 16"/>
                  <a:gd name="T1" fmla="*/ 23 h 23"/>
                  <a:gd name="T2" fmla="*/ 16 w 16"/>
                  <a:gd name="T3" fmla="*/ 1 h 23"/>
                  <a:gd name="T4" fmla="*/ 14 w 16"/>
                  <a:gd name="T5" fmla="*/ 0 h 23"/>
                  <a:gd name="T6" fmla="*/ 0 w 16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0" y="23"/>
                    </a:moveTo>
                    <a:lnTo>
                      <a:pt x="16" y="1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5" name="Line 2383"/>
              <p:cNvSpPr>
                <a:spLocks noChangeShapeType="1"/>
              </p:cNvSpPr>
              <p:nvPr/>
            </p:nvSpPr>
            <p:spPr bwMode="auto">
              <a:xfrm flipH="1" flipV="1">
                <a:off x="2042" y="2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6" name="Freeform 2384"/>
              <p:cNvSpPr>
                <a:spLocks/>
              </p:cNvSpPr>
              <p:nvPr/>
            </p:nvSpPr>
            <p:spPr bwMode="auto">
              <a:xfrm>
                <a:off x="2036" y="2181"/>
                <a:ext cx="6" cy="8"/>
              </a:xfrm>
              <a:custGeom>
                <a:avLst/>
                <a:gdLst>
                  <a:gd name="T0" fmla="*/ 31 w 59"/>
                  <a:gd name="T1" fmla="*/ 65 h 65"/>
                  <a:gd name="T2" fmla="*/ 45 w 59"/>
                  <a:gd name="T3" fmla="*/ 42 h 65"/>
                  <a:gd name="T4" fmla="*/ 59 w 59"/>
                  <a:gd name="T5" fmla="*/ 19 h 65"/>
                  <a:gd name="T6" fmla="*/ 29 w 59"/>
                  <a:gd name="T7" fmla="*/ 0 h 65"/>
                  <a:gd name="T8" fmla="*/ 15 w 59"/>
                  <a:gd name="T9" fmla="*/ 23 h 65"/>
                  <a:gd name="T10" fmla="*/ 0 w 59"/>
                  <a:gd name="T11" fmla="*/ 46 h 65"/>
                  <a:gd name="T12" fmla="*/ 31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31" y="65"/>
                    </a:moveTo>
                    <a:lnTo>
                      <a:pt x="45" y="42"/>
                    </a:lnTo>
                    <a:lnTo>
                      <a:pt x="59" y="19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31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7" name="Freeform 2385"/>
              <p:cNvSpPr>
                <a:spLocks/>
              </p:cNvSpPr>
              <p:nvPr/>
            </p:nvSpPr>
            <p:spPr bwMode="auto">
              <a:xfrm>
                <a:off x="2036" y="2181"/>
                <a:ext cx="6" cy="8"/>
              </a:xfrm>
              <a:custGeom>
                <a:avLst/>
                <a:gdLst>
                  <a:gd name="T0" fmla="*/ 31 w 59"/>
                  <a:gd name="T1" fmla="*/ 65 h 65"/>
                  <a:gd name="T2" fmla="*/ 45 w 59"/>
                  <a:gd name="T3" fmla="*/ 42 h 65"/>
                  <a:gd name="T4" fmla="*/ 59 w 59"/>
                  <a:gd name="T5" fmla="*/ 19 h 65"/>
                  <a:gd name="T6" fmla="*/ 29 w 59"/>
                  <a:gd name="T7" fmla="*/ 0 h 65"/>
                  <a:gd name="T8" fmla="*/ 15 w 59"/>
                  <a:gd name="T9" fmla="*/ 23 h 65"/>
                  <a:gd name="T10" fmla="*/ 0 w 59"/>
                  <a:gd name="T11" fmla="*/ 46 h 65"/>
                  <a:gd name="T12" fmla="*/ 31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31" y="65"/>
                    </a:moveTo>
                    <a:lnTo>
                      <a:pt x="45" y="42"/>
                    </a:lnTo>
                    <a:lnTo>
                      <a:pt x="59" y="19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31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8" name="Freeform 2386"/>
              <p:cNvSpPr>
                <a:spLocks/>
              </p:cNvSpPr>
              <p:nvPr/>
            </p:nvSpPr>
            <p:spPr bwMode="auto">
              <a:xfrm>
                <a:off x="2036" y="2184"/>
                <a:ext cx="1" cy="3"/>
              </a:xfrm>
              <a:custGeom>
                <a:avLst/>
                <a:gdLst>
                  <a:gd name="T0" fmla="*/ 15 w 15"/>
                  <a:gd name="T1" fmla="*/ 0 h 23"/>
                  <a:gd name="T2" fmla="*/ 0 w 15"/>
                  <a:gd name="T3" fmla="*/ 23 h 23"/>
                  <a:gd name="T4" fmla="*/ 0 w 15"/>
                  <a:gd name="T5" fmla="*/ 23 h 23"/>
                  <a:gd name="T6" fmla="*/ 15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9" name="Line 2387"/>
              <p:cNvSpPr>
                <a:spLocks noChangeShapeType="1"/>
              </p:cNvSpPr>
              <p:nvPr/>
            </p:nvSpPr>
            <p:spPr bwMode="auto">
              <a:xfrm>
                <a:off x="2036" y="2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0" name="Freeform 2388"/>
              <p:cNvSpPr>
                <a:spLocks/>
              </p:cNvSpPr>
              <p:nvPr/>
            </p:nvSpPr>
            <p:spPr bwMode="auto">
              <a:xfrm>
                <a:off x="2032" y="2179"/>
                <a:ext cx="7" cy="8"/>
              </a:xfrm>
              <a:custGeom>
                <a:avLst/>
                <a:gdLst>
                  <a:gd name="T0" fmla="*/ 32 w 61"/>
                  <a:gd name="T1" fmla="*/ 66 h 66"/>
                  <a:gd name="T2" fmla="*/ 47 w 61"/>
                  <a:gd name="T3" fmla="*/ 43 h 66"/>
                  <a:gd name="T4" fmla="*/ 61 w 61"/>
                  <a:gd name="T5" fmla="*/ 20 h 66"/>
                  <a:gd name="T6" fmla="*/ 29 w 61"/>
                  <a:gd name="T7" fmla="*/ 0 h 66"/>
                  <a:gd name="T8" fmla="*/ 15 w 61"/>
                  <a:gd name="T9" fmla="*/ 23 h 66"/>
                  <a:gd name="T10" fmla="*/ 0 w 61"/>
                  <a:gd name="T11" fmla="*/ 46 h 66"/>
                  <a:gd name="T12" fmla="*/ 32 w 61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32" y="66"/>
                    </a:moveTo>
                    <a:lnTo>
                      <a:pt x="47" y="43"/>
                    </a:lnTo>
                    <a:lnTo>
                      <a:pt x="61" y="20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32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1" name="Freeform 2389"/>
              <p:cNvSpPr>
                <a:spLocks/>
              </p:cNvSpPr>
              <p:nvPr/>
            </p:nvSpPr>
            <p:spPr bwMode="auto">
              <a:xfrm>
                <a:off x="2032" y="2179"/>
                <a:ext cx="7" cy="8"/>
              </a:xfrm>
              <a:custGeom>
                <a:avLst/>
                <a:gdLst>
                  <a:gd name="T0" fmla="*/ 32 w 61"/>
                  <a:gd name="T1" fmla="*/ 66 h 66"/>
                  <a:gd name="T2" fmla="*/ 47 w 61"/>
                  <a:gd name="T3" fmla="*/ 43 h 66"/>
                  <a:gd name="T4" fmla="*/ 61 w 61"/>
                  <a:gd name="T5" fmla="*/ 20 h 66"/>
                  <a:gd name="T6" fmla="*/ 29 w 61"/>
                  <a:gd name="T7" fmla="*/ 0 h 66"/>
                  <a:gd name="T8" fmla="*/ 15 w 61"/>
                  <a:gd name="T9" fmla="*/ 23 h 66"/>
                  <a:gd name="T10" fmla="*/ 0 w 61"/>
                  <a:gd name="T11" fmla="*/ 46 h 66"/>
                  <a:gd name="T12" fmla="*/ 32 w 61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32" y="66"/>
                    </a:moveTo>
                    <a:lnTo>
                      <a:pt x="47" y="43"/>
                    </a:lnTo>
                    <a:lnTo>
                      <a:pt x="61" y="20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32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2" name="Freeform 2390"/>
              <p:cNvSpPr>
                <a:spLocks/>
              </p:cNvSpPr>
              <p:nvPr/>
            </p:nvSpPr>
            <p:spPr bwMode="auto">
              <a:xfrm>
                <a:off x="2034" y="2179"/>
                <a:ext cx="1" cy="3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3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3" name="Line 2391"/>
              <p:cNvSpPr>
                <a:spLocks noChangeShapeType="1"/>
              </p:cNvSpPr>
              <p:nvPr/>
            </p:nvSpPr>
            <p:spPr bwMode="auto">
              <a:xfrm flipH="1">
                <a:off x="2035" y="2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4" name="Freeform 2392"/>
              <p:cNvSpPr>
                <a:spLocks/>
              </p:cNvSpPr>
              <p:nvPr/>
            </p:nvSpPr>
            <p:spPr bwMode="auto">
              <a:xfrm>
                <a:off x="2029" y="2177"/>
                <a:ext cx="6" cy="7"/>
              </a:xfrm>
              <a:custGeom>
                <a:avLst/>
                <a:gdLst>
                  <a:gd name="T0" fmla="*/ 32 w 58"/>
                  <a:gd name="T1" fmla="*/ 63 h 63"/>
                  <a:gd name="T2" fmla="*/ 45 w 58"/>
                  <a:gd name="T3" fmla="*/ 40 h 63"/>
                  <a:gd name="T4" fmla="*/ 58 w 58"/>
                  <a:gd name="T5" fmla="*/ 17 h 63"/>
                  <a:gd name="T6" fmla="*/ 26 w 58"/>
                  <a:gd name="T7" fmla="*/ 0 h 63"/>
                  <a:gd name="T8" fmla="*/ 13 w 58"/>
                  <a:gd name="T9" fmla="*/ 23 h 63"/>
                  <a:gd name="T10" fmla="*/ 0 w 58"/>
                  <a:gd name="T11" fmla="*/ 46 h 63"/>
                  <a:gd name="T12" fmla="*/ 32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32" y="63"/>
                    </a:moveTo>
                    <a:lnTo>
                      <a:pt x="45" y="40"/>
                    </a:lnTo>
                    <a:lnTo>
                      <a:pt x="58" y="17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5" name="Freeform 2393"/>
              <p:cNvSpPr>
                <a:spLocks/>
              </p:cNvSpPr>
              <p:nvPr/>
            </p:nvSpPr>
            <p:spPr bwMode="auto">
              <a:xfrm>
                <a:off x="2029" y="2177"/>
                <a:ext cx="6" cy="7"/>
              </a:xfrm>
              <a:custGeom>
                <a:avLst/>
                <a:gdLst>
                  <a:gd name="T0" fmla="*/ 32 w 58"/>
                  <a:gd name="T1" fmla="*/ 63 h 63"/>
                  <a:gd name="T2" fmla="*/ 45 w 58"/>
                  <a:gd name="T3" fmla="*/ 40 h 63"/>
                  <a:gd name="T4" fmla="*/ 58 w 58"/>
                  <a:gd name="T5" fmla="*/ 17 h 63"/>
                  <a:gd name="T6" fmla="*/ 26 w 58"/>
                  <a:gd name="T7" fmla="*/ 0 h 63"/>
                  <a:gd name="T8" fmla="*/ 13 w 58"/>
                  <a:gd name="T9" fmla="*/ 23 h 63"/>
                  <a:gd name="T10" fmla="*/ 0 w 58"/>
                  <a:gd name="T11" fmla="*/ 46 h 63"/>
                  <a:gd name="T12" fmla="*/ 32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32" y="63"/>
                    </a:moveTo>
                    <a:lnTo>
                      <a:pt x="45" y="40"/>
                    </a:lnTo>
                    <a:lnTo>
                      <a:pt x="58" y="17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6" name="Freeform 2394"/>
              <p:cNvSpPr>
                <a:spLocks/>
              </p:cNvSpPr>
              <p:nvPr/>
            </p:nvSpPr>
            <p:spPr bwMode="auto">
              <a:xfrm>
                <a:off x="2029" y="2180"/>
                <a:ext cx="1" cy="2"/>
              </a:xfrm>
              <a:custGeom>
                <a:avLst/>
                <a:gdLst>
                  <a:gd name="T0" fmla="*/ 13 w 13"/>
                  <a:gd name="T1" fmla="*/ 0 h 23"/>
                  <a:gd name="T2" fmla="*/ 0 w 13"/>
                  <a:gd name="T3" fmla="*/ 23 h 23"/>
                  <a:gd name="T4" fmla="*/ 0 w 13"/>
                  <a:gd name="T5" fmla="*/ 23 h 23"/>
                  <a:gd name="T6" fmla="*/ 13 w 13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7" name="Line 2395"/>
              <p:cNvSpPr>
                <a:spLocks noChangeShapeType="1"/>
              </p:cNvSpPr>
              <p:nvPr/>
            </p:nvSpPr>
            <p:spPr bwMode="auto">
              <a:xfrm>
                <a:off x="2029" y="21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8" name="Freeform 2396"/>
              <p:cNvSpPr>
                <a:spLocks/>
              </p:cNvSpPr>
              <p:nvPr/>
            </p:nvSpPr>
            <p:spPr bwMode="auto">
              <a:xfrm>
                <a:off x="2025" y="2175"/>
                <a:ext cx="7" cy="7"/>
              </a:xfrm>
              <a:custGeom>
                <a:avLst/>
                <a:gdLst>
                  <a:gd name="T0" fmla="*/ 32 w 58"/>
                  <a:gd name="T1" fmla="*/ 65 h 65"/>
                  <a:gd name="T2" fmla="*/ 45 w 58"/>
                  <a:gd name="T3" fmla="*/ 42 h 65"/>
                  <a:gd name="T4" fmla="*/ 58 w 58"/>
                  <a:gd name="T5" fmla="*/ 19 h 65"/>
                  <a:gd name="T6" fmla="*/ 26 w 58"/>
                  <a:gd name="T7" fmla="*/ 0 h 65"/>
                  <a:gd name="T8" fmla="*/ 13 w 58"/>
                  <a:gd name="T9" fmla="*/ 23 h 65"/>
                  <a:gd name="T10" fmla="*/ 0 w 58"/>
                  <a:gd name="T11" fmla="*/ 46 h 65"/>
                  <a:gd name="T12" fmla="*/ 32 w 5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32" y="65"/>
                    </a:moveTo>
                    <a:lnTo>
                      <a:pt x="45" y="42"/>
                    </a:lnTo>
                    <a:lnTo>
                      <a:pt x="58" y="19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9" name="Freeform 2397"/>
              <p:cNvSpPr>
                <a:spLocks/>
              </p:cNvSpPr>
              <p:nvPr/>
            </p:nvSpPr>
            <p:spPr bwMode="auto">
              <a:xfrm>
                <a:off x="2025" y="2175"/>
                <a:ext cx="7" cy="7"/>
              </a:xfrm>
              <a:custGeom>
                <a:avLst/>
                <a:gdLst>
                  <a:gd name="T0" fmla="*/ 32 w 58"/>
                  <a:gd name="T1" fmla="*/ 65 h 65"/>
                  <a:gd name="T2" fmla="*/ 45 w 58"/>
                  <a:gd name="T3" fmla="*/ 42 h 65"/>
                  <a:gd name="T4" fmla="*/ 58 w 58"/>
                  <a:gd name="T5" fmla="*/ 19 h 65"/>
                  <a:gd name="T6" fmla="*/ 26 w 58"/>
                  <a:gd name="T7" fmla="*/ 0 h 65"/>
                  <a:gd name="T8" fmla="*/ 13 w 58"/>
                  <a:gd name="T9" fmla="*/ 23 h 65"/>
                  <a:gd name="T10" fmla="*/ 0 w 58"/>
                  <a:gd name="T11" fmla="*/ 46 h 65"/>
                  <a:gd name="T12" fmla="*/ 32 w 5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32" y="65"/>
                    </a:moveTo>
                    <a:lnTo>
                      <a:pt x="45" y="42"/>
                    </a:lnTo>
                    <a:lnTo>
                      <a:pt x="58" y="19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0" name="Freeform 2398"/>
              <p:cNvSpPr>
                <a:spLocks/>
              </p:cNvSpPr>
              <p:nvPr/>
            </p:nvSpPr>
            <p:spPr bwMode="auto">
              <a:xfrm>
                <a:off x="2027" y="2175"/>
                <a:ext cx="1" cy="3"/>
              </a:xfrm>
              <a:custGeom>
                <a:avLst/>
                <a:gdLst>
                  <a:gd name="T0" fmla="*/ 0 w 13"/>
                  <a:gd name="T1" fmla="*/ 23 h 23"/>
                  <a:gd name="T2" fmla="*/ 13 w 13"/>
                  <a:gd name="T3" fmla="*/ 0 h 23"/>
                  <a:gd name="T4" fmla="*/ 13 w 13"/>
                  <a:gd name="T5" fmla="*/ 0 h 23"/>
                  <a:gd name="T6" fmla="*/ 0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1" name="Line 2399"/>
              <p:cNvSpPr>
                <a:spLocks noChangeShapeType="1"/>
              </p:cNvSpPr>
              <p:nvPr/>
            </p:nvSpPr>
            <p:spPr bwMode="auto">
              <a:xfrm>
                <a:off x="2028" y="2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2" name="Freeform 2400"/>
              <p:cNvSpPr>
                <a:spLocks/>
              </p:cNvSpPr>
              <p:nvPr/>
            </p:nvSpPr>
            <p:spPr bwMode="auto">
              <a:xfrm>
                <a:off x="2022" y="2173"/>
                <a:ext cx="6" cy="7"/>
              </a:xfrm>
              <a:custGeom>
                <a:avLst/>
                <a:gdLst>
                  <a:gd name="T0" fmla="*/ 32 w 58"/>
                  <a:gd name="T1" fmla="*/ 63 h 63"/>
                  <a:gd name="T2" fmla="*/ 45 w 58"/>
                  <a:gd name="T3" fmla="*/ 40 h 63"/>
                  <a:gd name="T4" fmla="*/ 58 w 58"/>
                  <a:gd name="T5" fmla="*/ 17 h 63"/>
                  <a:gd name="T6" fmla="*/ 27 w 58"/>
                  <a:gd name="T7" fmla="*/ 0 h 63"/>
                  <a:gd name="T8" fmla="*/ 13 w 58"/>
                  <a:gd name="T9" fmla="*/ 23 h 63"/>
                  <a:gd name="T10" fmla="*/ 0 w 58"/>
                  <a:gd name="T11" fmla="*/ 46 h 63"/>
                  <a:gd name="T12" fmla="*/ 32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32" y="63"/>
                    </a:moveTo>
                    <a:lnTo>
                      <a:pt x="45" y="40"/>
                    </a:lnTo>
                    <a:lnTo>
                      <a:pt x="58" y="17"/>
                    </a:lnTo>
                    <a:lnTo>
                      <a:pt x="27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3" name="Freeform 2401"/>
              <p:cNvSpPr>
                <a:spLocks/>
              </p:cNvSpPr>
              <p:nvPr/>
            </p:nvSpPr>
            <p:spPr bwMode="auto">
              <a:xfrm>
                <a:off x="2022" y="2173"/>
                <a:ext cx="6" cy="7"/>
              </a:xfrm>
              <a:custGeom>
                <a:avLst/>
                <a:gdLst>
                  <a:gd name="T0" fmla="*/ 32 w 58"/>
                  <a:gd name="T1" fmla="*/ 63 h 63"/>
                  <a:gd name="T2" fmla="*/ 45 w 58"/>
                  <a:gd name="T3" fmla="*/ 40 h 63"/>
                  <a:gd name="T4" fmla="*/ 58 w 58"/>
                  <a:gd name="T5" fmla="*/ 17 h 63"/>
                  <a:gd name="T6" fmla="*/ 27 w 58"/>
                  <a:gd name="T7" fmla="*/ 0 h 63"/>
                  <a:gd name="T8" fmla="*/ 13 w 58"/>
                  <a:gd name="T9" fmla="*/ 23 h 63"/>
                  <a:gd name="T10" fmla="*/ 0 w 58"/>
                  <a:gd name="T11" fmla="*/ 46 h 63"/>
                  <a:gd name="T12" fmla="*/ 32 w 58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32" y="63"/>
                    </a:moveTo>
                    <a:lnTo>
                      <a:pt x="45" y="40"/>
                    </a:lnTo>
                    <a:lnTo>
                      <a:pt x="58" y="17"/>
                    </a:lnTo>
                    <a:lnTo>
                      <a:pt x="27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32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4" name="Freeform 2402"/>
              <p:cNvSpPr>
                <a:spLocks/>
              </p:cNvSpPr>
              <p:nvPr/>
            </p:nvSpPr>
            <p:spPr bwMode="auto">
              <a:xfrm>
                <a:off x="2023" y="2173"/>
                <a:ext cx="2" cy="3"/>
              </a:xfrm>
              <a:custGeom>
                <a:avLst/>
                <a:gdLst>
                  <a:gd name="T0" fmla="*/ 0 w 14"/>
                  <a:gd name="T1" fmla="*/ 25 h 25"/>
                  <a:gd name="T2" fmla="*/ 14 w 14"/>
                  <a:gd name="T3" fmla="*/ 2 h 25"/>
                  <a:gd name="T4" fmla="*/ 12 w 14"/>
                  <a:gd name="T5" fmla="*/ 0 h 25"/>
                  <a:gd name="T6" fmla="*/ 0 w 14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5">
                    <a:moveTo>
                      <a:pt x="0" y="25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5" name="Line 2403"/>
              <p:cNvSpPr>
                <a:spLocks noChangeShapeType="1"/>
              </p:cNvSpPr>
              <p:nvPr/>
            </p:nvSpPr>
            <p:spPr bwMode="auto">
              <a:xfrm flipH="1" flipV="1">
                <a:off x="2025" y="2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6" name="Freeform 2404"/>
              <p:cNvSpPr>
                <a:spLocks/>
              </p:cNvSpPr>
              <p:nvPr/>
            </p:nvSpPr>
            <p:spPr bwMode="auto">
              <a:xfrm>
                <a:off x="2018" y="2171"/>
                <a:ext cx="7" cy="8"/>
              </a:xfrm>
              <a:custGeom>
                <a:avLst/>
                <a:gdLst>
                  <a:gd name="T0" fmla="*/ 31 w 55"/>
                  <a:gd name="T1" fmla="*/ 65 h 65"/>
                  <a:gd name="T2" fmla="*/ 43 w 55"/>
                  <a:gd name="T3" fmla="*/ 41 h 65"/>
                  <a:gd name="T4" fmla="*/ 55 w 55"/>
                  <a:gd name="T5" fmla="*/ 16 h 65"/>
                  <a:gd name="T6" fmla="*/ 24 w 55"/>
                  <a:gd name="T7" fmla="*/ 0 h 65"/>
                  <a:gd name="T8" fmla="*/ 12 w 55"/>
                  <a:gd name="T9" fmla="*/ 24 h 65"/>
                  <a:gd name="T10" fmla="*/ 0 w 55"/>
                  <a:gd name="T11" fmla="*/ 48 h 65"/>
                  <a:gd name="T12" fmla="*/ 31 w 55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5">
                    <a:moveTo>
                      <a:pt x="31" y="65"/>
                    </a:moveTo>
                    <a:lnTo>
                      <a:pt x="43" y="41"/>
                    </a:lnTo>
                    <a:lnTo>
                      <a:pt x="55" y="16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31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7" name="Freeform 2405"/>
              <p:cNvSpPr>
                <a:spLocks/>
              </p:cNvSpPr>
              <p:nvPr/>
            </p:nvSpPr>
            <p:spPr bwMode="auto">
              <a:xfrm>
                <a:off x="2018" y="2171"/>
                <a:ext cx="7" cy="8"/>
              </a:xfrm>
              <a:custGeom>
                <a:avLst/>
                <a:gdLst>
                  <a:gd name="T0" fmla="*/ 31 w 55"/>
                  <a:gd name="T1" fmla="*/ 65 h 65"/>
                  <a:gd name="T2" fmla="*/ 43 w 55"/>
                  <a:gd name="T3" fmla="*/ 41 h 65"/>
                  <a:gd name="T4" fmla="*/ 55 w 55"/>
                  <a:gd name="T5" fmla="*/ 16 h 65"/>
                  <a:gd name="T6" fmla="*/ 24 w 55"/>
                  <a:gd name="T7" fmla="*/ 0 h 65"/>
                  <a:gd name="T8" fmla="*/ 12 w 55"/>
                  <a:gd name="T9" fmla="*/ 24 h 65"/>
                  <a:gd name="T10" fmla="*/ 0 w 55"/>
                  <a:gd name="T11" fmla="*/ 48 h 65"/>
                  <a:gd name="T12" fmla="*/ 31 w 55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5">
                    <a:moveTo>
                      <a:pt x="31" y="65"/>
                    </a:moveTo>
                    <a:lnTo>
                      <a:pt x="43" y="41"/>
                    </a:lnTo>
                    <a:lnTo>
                      <a:pt x="55" y="16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31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8" name="Freeform 2406"/>
              <p:cNvSpPr>
                <a:spLocks/>
              </p:cNvSpPr>
              <p:nvPr/>
            </p:nvSpPr>
            <p:spPr bwMode="auto">
              <a:xfrm>
                <a:off x="2018" y="2174"/>
                <a:ext cx="2" cy="3"/>
              </a:xfrm>
              <a:custGeom>
                <a:avLst/>
                <a:gdLst>
                  <a:gd name="T0" fmla="*/ 14 w 14"/>
                  <a:gd name="T1" fmla="*/ 0 h 24"/>
                  <a:gd name="T2" fmla="*/ 2 w 14"/>
                  <a:gd name="T3" fmla="*/ 24 h 24"/>
                  <a:gd name="T4" fmla="*/ 0 w 14"/>
                  <a:gd name="T5" fmla="*/ 24 h 24"/>
                  <a:gd name="T6" fmla="*/ 14 w 1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2" y="24"/>
                    </a:lnTo>
                    <a:lnTo>
                      <a:pt x="0" y="2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9" name="Line 2407"/>
              <p:cNvSpPr>
                <a:spLocks noChangeShapeType="1"/>
              </p:cNvSpPr>
              <p:nvPr/>
            </p:nvSpPr>
            <p:spPr bwMode="auto">
              <a:xfrm flipH="1">
                <a:off x="2018" y="2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0" name="Freeform 2408"/>
              <p:cNvSpPr>
                <a:spLocks/>
              </p:cNvSpPr>
              <p:nvPr/>
            </p:nvSpPr>
            <p:spPr bwMode="auto">
              <a:xfrm>
                <a:off x="2015" y="2169"/>
                <a:ext cx="6" cy="8"/>
              </a:xfrm>
              <a:custGeom>
                <a:avLst/>
                <a:gdLst>
                  <a:gd name="T0" fmla="*/ 32 w 59"/>
                  <a:gd name="T1" fmla="*/ 65 h 65"/>
                  <a:gd name="T2" fmla="*/ 46 w 59"/>
                  <a:gd name="T3" fmla="*/ 41 h 65"/>
                  <a:gd name="T4" fmla="*/ 59 w 59"/>
                  <a:gd name="T5" fmla="*/ 17 h 65"/>
                  <a:gd name="T6" fmla="*/ 26 w 59"/>
                  <a:gd name="T7" fmla="*/ 0 h 65"/>
                  <a:gd name="T8" fmla="*/ 13 w 59"/>
                  <a:gd name="T9" fmla="*/ 24 h 65"/>
                  <a:gd name="T10" fmla="*/ 0 w 59"/>
                  <a:gd name="T11" fmla="*/ 48 h 65"/>
                  <a:gd name="T12" fmla="*/ 32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32" y="65"/>
                    </a:moveTo>
                    <a:lnTo>
                      <a:pt x="46" y="41"/>
                    </a:lnTo>
                    <a:lnTo>
                      <a:pt x="59" y="17"/>
                    </a:lnTo>
                    <a:lnTo>
                      <a:pt x="26" y="0"/>
                    </a:lnTo>
                    <a:lnTo>
                      <a:pt x="13" y="24"/>
                    </a:lnTo>
                    <a:lnTo>
                      <a:pt x="0" y="48"/>
                    </a:lnTo>
                    <a:lnTo>
                      <a:pt x="32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1" name="Freeform 2409"/>
              <p:cNvSpPr>
                <a:spLocks/>
              </p:cNvSpPr>
              <p:nvPr/>
            </p:nvSpPr>
            <p:spPr bwMode="auto">
              <a:xfrm>
                <a:off x="2015" y="2169"/>
                <a:ext cx="6" cy="8"/>
              </a:xfrm>
              <a:custGeom>
                <a:avLst/>
                <a:gdLst>
                  <a:gd name="T0" fmla="*/ 32 w 59"/>
                  <a:gd name="T1" fmla="*/ 65 h 65"/>
                  <a:gd name="T2" fmla="*/ 46 w 59"/>
                  <a:gd name="T3" fmla="*/ 41 h 65"/>
                  <a:gd name="T4" fmla="*/ 59 w 59"/>
                  <a:gd name="T5" fmla="*/ 17 h 65"/>
                  <a:gd name="T6" fmla="*/ 26 w 59"/>
                  <a:gd name="T7" fmla="*/ 0 h 65"/>
                  <a:gd name="T8" fmla="*/ 13 w 59"/>
                  <a:gd name="T9" fmla="*/ 24 h 65"/>
                  <a:gd name="T10" fmla="*/ 0 w 59"/>
                  <a:gd name="T11" fmla="*/ 48 h 65"/>
                  <a:gd name="T12" fmla="*/ 32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32" y="65"/>
                    </a:moveTo>
                    <a:lnTo>
                      <a:pt x="46" y="41"/>
                    </a:lnTo>
                    <a:lnTo>
                      <a:pt x="59" y="17"/>
                    </a:lnTo>
                    <a:lnTo>
                      <a:pt x="26" y="0"/>
                    </a:lnTo>
                    <a:lnTo>
                      <a:pt x="13" y="24"/>
                    </a:lnTo>
                    <a:lnTo>
                      <a:pt x="0" y="48"/>
                    </a:lnTo>
                    <a:lnTo>
                      <a:pt x="32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2" name="Freeform 2410"/>
              <p:cNvSpPr>
                <a:spLocks/>
              </p:cNvSpPr>
              <p:nvPr/>
            </p:nvSpPr>
            <p:spPr bwMode="auto">
              <a:xfrm>
                <a:off x="2016" y="2169"/>
                <a:ext cx="2" cy="3"/>
              </a:xfrm>
              <a:custGeom>
                <a:avLst/>
                <a:gdLst>
                  <a:gd name="T0" fmla="*/ 0 w 13"/>
                  <a:gd name="T1" fmla="*/ 24 h 24"/>
                  <a:gd name="T2" fmla="*/ 13 w 13"/>
                  <a:gd name="T3" fmla="*/ 0 h 24"/>
                  <a:gd name="T4" fmla="*/ 11 w 13"/>
                  <a:gd name="T5" fmla="*/ 0 h 24"/>
                  <a:gd name="T6" fmla="*/ 0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3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3" name="Line 2411"/>
              <p:cNvSpPr>
                <a:spLocks noChangeShapeType="1"/>
              </p:cNvSpPr>
              <p:nvPr/>
            </p:nvSpPr>
            <p:spPr bwMode="auto">
              <a:xfrm flipH="1">
                <a:off x="2017" y="21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4" name="Freeform 2412"/>
              <p:cNvSpPr>
                <a:spLocks/>
              </p:cNvSpPr>
              <p:nvPr/>
            </p:nvSpPr>
            <p:spPr bwMode="auto">
              <a:xfrm>
                <a:off x="2011" y="2168"/>
                <a:ext cx="6" cy="7"/>
              </a:xfrm>
              <a:custGeom>
                <a:avLst/>
                <a:gdLst>
                  <a:gd name="T0" fmla="*/ 33 w 55"/>
                  <a:gd name="T1" fmla="*/ 64 h 64"/>
                  <a:gd name="T2" fmla="*/ 44 w 55"/>
                  <a:gd name="T3" fmla="*/ 40 h 64"/>
                  <a:gd name="T4" fmla="*/ 55 w 55"/>
                  <a:gd name="T5" fmla="*/ 16 h 64"/>
                  <a:gd name="T6" fmla="*/ 22 w 55"/>
                  <a:gd name="T7" fmla="*/ 0 h 64"/>
                  <a:gd name="T8" fmla="*/ 11 w 55"/>
                  <a:gd name="T9" fmla="*/ 24 h 64"/>
                  <a:gd name="T10" fmla="*/ 0 w 55"/>
                  <a:gd name="T11" fmla="*/ 48 h 64"/>
                  <a:gd name="T12" fmla="*/ 33 w 5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33" y="64"/>
                    </a:move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5" name="Freeform 2413"/>
              <p:cNvSpPr>
                <a:spLocks/>
              </p:cNvSpPr>
              <p:nvPr/>
            </p:nvSpPr>
            <p:spPr bwMode="auto">
              <a:xfrm>
                <a:off x="2011" y="2168"/>
                <a:ext cx="6" cy="7"/>
              </a:xfrm>
              <a:custGeom>
                <a:avLst/>
                <a:gdLst>
                  <a:gd name="T0" fmla="*/ 33 w 55"/>
                  <a:gd name="T1" fmla="*/ 64 h 64"/>
                  <a:gd name="T2" fmla="*/ 44 w 55"/>
                  <a:gd name="T3" fmla="*/ 40 h 64"/>
                  <a:gd name="T4" fmla="*/ 55 w 55"/>
                  <a:gd name="T5" fmla="*/ 16 h 64"/>
                  <a:gd name="T6" fmla="*/ 22 w 55"/>
                  <a:gd name="T7" fmla="*/ 0 h 64"/>
                  <a:gd name="T8" fmla="*/ 11 w 55"/>
                  <a:gd name="T9" fmla="*/ 24 h 64"/>
                  <a:gd name="T10" fmla="*/ 0 w 55"/>
                  <a:gd name="T11" fmla="*/ 48 h 64"/>
                  <a:gd name="T12" fmla="*/ 33 w 5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33" y="64"/>
                    </a:move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6" name="Freeform 2414"/>
              <p:cNvSpPr>
                <a:spLocks/>
              </p:cNvSpPr>
              <p:nvPr/>
            </p:nvSpPr>
            <p:spPr bwMode="auto">
              <a:xfrm>
                <a:off x="2012" y="2168"/>
                <a:ext cx="2" cy="2"/>
              </a:xfrm>
              <a:custGeom>
                <a:avLst/>
                <a:gdLst>
                  <a:gd name="T0" fmla="*/ 0 w 11"/>
                  <a:gd name="T1" fmla="*/ 24 h 24"/>
                  <a:gd name="T2" fmla="*/ 11 w 11"/>
                  <a:gd name="T3" fmla="*/ 0 h 24"/>
                  <a:gd name="T4" fmla="*/ 11 w 11"/>
                  <a:gd name="T5" fmla="*/ 0 h 24"/>
                  <a:gd name="T6" fmla="*/ 0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7" name="Line 2415"/>
              <p:cNvSpPr>
                <a:spLocks noChangeShapeType="1"/>
              </p:cNvSpPr>
              <p:nvPr/>
            </p:nvSpPr>
            <p:spPr bwMode="auto">
              <a:xfrm>
                <a:off x="2014" y="21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8" name="Freeform 2416"/>
              <p:cNvSpPr>
                <a:spLocks/>
              </p:cNvSpPr>
              <p:nvPr/>
            </p:nvSpPr>
            <p:spPr bwMode="auto">
              <a:xfrm>
                <a:off x="2008" y="2166"/>
                <a:ext cx="6" cy="7"/>
              </a:xfrm>
              <a:custGeom>
                <a:avLst/>
                <a:gdLst>
                  <a:gd name="T0" fmla="*/ 33 w 55"/>
                  <a:gd name="T1" fmla="*/ 63 h 63"/>
                  <a:gd name="T2" fmla="*/ 44 w 55"/>
                  <a:gd name="T3" fmla="*/ 39 h 63"/>
                  <a:gd name="T4" fmla="*/ 55 w 55"/>
                  <a:gd name="T5" fmla="*/ 15 h 63"/>
                  <a:gd name="T6" fmla="*/ 22 w 55"/>
                  <a:gd name="T7" fmla="*/ 0 h 63"/>
                  <a:gd name="T8" fmla="*/ 11 w 55"/>
                  <a:gd name="T9" fmla="*/ 24 h 63"/>
                  <a:gd name="T10" fmla="*/ 0 w 55"/>
                  <a:gd name="T11" fmla="*/ 48 h 63"/>
                  <a:gd name="T12" fmla="*/ 33 w 5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33" y="63"/>
                    </a:moveTo>
                    <a:lnTo>
                      <a:pt x="44" y="39"/>
                    </a:lnTo>
                    <a:lnTo>
                      <a:pt x="55" y="15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9" name="Freeform 2417"/>
              <p:cNvSpPr>
                <a:spLocks/>
              </p:cNvSpPr>
              <p:nvPr/>
            </p:nvSpPr>
            <p:spPr bwMode="auto">
              <a:xfrm>
                <a:off x="2008" y="2166"/>
                <a:ext cx="6" cy="7"/>
              </a:xfrm>
              <a:custGeom>
                <a:avLst/>
                <a:gdLst>
                  <a:gd name="T0" fmla="*/ 33 w 55"/>
                  <a:gd name="T1" fmla="*/ 63 h 63"/>
                  <a:gd name="T2" fmla="*/ 44 w 55"/>
                  <a:gd name="T3" fmla="*/ 39 h 63"/>
                  <a:gd name="T4" fmla="*/ 55 w 55"/>
                  <a:gd name="T5" fmla="*/ 15 h 63"/>
                  <a:gd name="T6" fmla="*/ 22 w 55"/>
                  <a:gd name="T7" fmla="*/ 0 h 63"/>
                  <a:gd name="T8" fmla="*/ 11 w 55"/>
                  <a:gd name="T9" fmla="*/ 24 h 63"/>
                  <a:gd name="T10" fmla="*/ 0 w 55"/>
                  <a:gd name="T11" fmla="*/ 48 h 63"/>
                  <a:gd name="T12" fmla="*/ 33 w 5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33" y="63"/>
                    </a:moveTo>
                    <a:lnTo>
                      <a:pt x="44" y="39"/>
                    </a:lnTo>
                    <a:lnTo>
                      <a:pt x="55" y="15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0" name="Freeform 2418"/>
              <p:cNvSpPr>
                <a:spLocks/>
              </p:cNvSpPr>
              <p:nvPr/>
            </p:nvSpPr>
            <p:spPr bwMode="auto">
              <a:xfrm>
                <a:off x="2009" y="2166"/>
                <a:ext cx="1" cy="3"/>
              </a:xfrm>
              <a:custGeom>
                <a:avLst/>
                <a:gdLst>
                  <a:gd name="T0" fmla="*/ 0 w 11"/>
                  <a:gd name="T1" fmla="*/ 24 h 24"/>
                  <a:gd name="T2" fmla="*/ 11 w 11"/>
                  <a:gd name="T3" fmla="*/ 0 h 24"/>
                  <a:gd name="T4" fmla="*/ 11 w 11"/>
                  <a:gd name="T5" fmla="*/ 0 h 24"/>
                  <a:gd name="T6" fmla="*/ 0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1" name="Line 2419"/>
              <p:cNvSpPr>
                <a:spLocks noChangeShapeType="1"/>
              </p:cNvSpPr>
              <p:nvPr/>
            </p:nvSpPr>
            <p:spPr bwMode="auto">
              <a:xfrm>
                <a:off x="2010" y="2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2" name="Freeform 2420"/>
              <p:cNvSpPr>
                <a:spLocks/>
              </p:cNvSpPr>
              <p:nvPr/>
            </p:nvSpPr>
            <p:spPr bwMode="auto">
              <a:xfrm>
                <a:off x="2004" y="2164"/>
                <a:ext cx="6" cy="7"/>
              </a:xfrm>
              <a:custGeom>
                <a:avLst/>
                <a:gdLst>
                  <a:gd name="T0" fmla="*/ 33 w 55"/>
                  <a:gd name="T1" fmla="*/ 64 h 64"/>
                  <a:gd name="T2" fmla="*/ 44 w 55"/>
                  <a:gd name="T3" fmla="*/ 40 h 64"/>
                  <a:gd name="T4" fmla="*/ 55 w 55"/>
                  <a:gd name="T5" fmla="*/ 16 h 64"/>
                  <a:gd name="T6" fmla="*/ 22 w 55"/>
                  <a:gd name="T7" fmla="*/ 0 h 64"/>
                  <a:gd name="T8" fmla="*/ 11 w 55"/>
                  <a:gd name="T9" fmla="*/ 25 h 64"/>
                  <a:gd name="T10" fmla="*/ 0 w 55"/>
                  <a:gd name="T11" fmla="*/ 49 h 64"/>
                  <a:gd name="T12" fmla="*/ 33 w 5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33" y="64"/>
                    </a:move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49"/>
                    </a:lnTo>
                    <a:lnTo>
                      <a:pt x="3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3" name="Freeform 2421"/>
              <p:cNvSpPr>
                <a:spLocks/>
              </p:cNvSpPr>
              <p:nvPr/>
            </p:nvSpPr>
            <p:spPr bwMode="auto">
              <a:xfrm>
                <a:off x="2004" y="2164"/>
                <a:ext cx="6" cy="7"/>
              </a:xfrm>
              <a:custGeom>
                <a:avLst/>
                <a:gdLst>
                  <a:gd name="T0" fmla="*/ 33 w 55"/>
                  <a:gd name="T1" fmla="*/ 64 h 64"/>
                  <a:gd name="T2" fmla="*/ 44 w 55"/>
                  <a:gd name="T3" fmla="*/ 40 h 64"/>
                  <a:gd name="T4" fmla="*/ 55 w 55"/>
                  <a:gd name="T5" fmla="*/ 16 h 64"/>
                  <a:gd name="T6" fmla="*/ 22 w 55"/>
                  <a:gd name="T7" fmla="*/ 0 h 64"/>
                  <a:gd name="T8" fmla="*/ 11 w 55"/>
                  <a:gd name="T9" fmla="*/ 25 h 64"/>
                  <a:gd name="T10" fmla="*/ 0 w 55"/>
                  <a:gd name="T11" fmla="*/ 49 h 64"/>
                  <a:gd name="T12" fmla="*/ 33 w 5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33" y="64"/>
                    </a:move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49"/>
                    </a:lnTo>
                    <a:lnTo>
                      <a:pt x="33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4" name="Freeform 2422"/>
              <p:cNvSpPr>
                <a:spLocks/>
              </p:cNvSpPr>
              <p:nvPr/>
            </p:nvSpPr>
            <p:spPr bwMode="auto">
              <a:xfrm>
                <a:off x="2005" y="2164"/>
                <a:ext cx="1" cy="3"/>
              </a:xfrm>
              <a:custGeom>
                <a:avLst/>
                <a:gdLst>
                  <a:gd name="T0" fmla="*/ 0 w 11"/>
                  <a:gd name="T1" fmla="*/ 26 h 26"/>
                  <a:gd name="T2" fmla="*/ 11 w 11"/>
                  <a:gd name="T3" fmla="*/ 1 h 26"/>
                  <a:gd name="T4" fmla="*/ 10 w 11"/>
                  <a:gd name="T5" fmla="*/ 0 h 26"/>
                  <a:gd name="T6" fmla="*/ 0 w 1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6">
                    <a:moveTo>
                      <a:pt x="0" y="26"/>
                    </a:moveTo>
                    <a:lnTo>
                      <a:pt x="11" y="1"/>
                    </a:lnTo>
                    <a:lnTo>
                      <a:pt x="10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5" name="Line 2423"/>
              <p:cNvSpPr>
                <a:spLocks noChangeShapeType="1"/>
              </p:cNvSpPr>
              <p:nvPr/>
            </p:nvSpPr>
            <p:spPr bwMode="auto">
              <a:xfrm flipH="1" flipV="1">
                <a:off x="2006" y="21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6" name="Freeform 2424"/>
              <p:cNvSpPr>
                <a:spLocks/>
              </p:cNvSpPr>
              <p:nvPr/>
            </p:nvSpPr>
            <p:spPr bwMode="auto">
              <a:xfrm>
                <a:off x="2000" y="2163"/>
                <a:ext cx="6" cy="7"/>
              </a:xfrm>
              <a:custGeom>
                <a:avLst/>
                <a:gdLst>
                  <a:gd name="T0" fmla="*/ 34 w 54"/>
                  <a:gd name="T1" fmla="*/ 65 h 65"/>
                  <a:gd name="T2" fmla="*/ 44 w 54"/>
                  <a:gd name="T3" fmla="*/ 40 h 65"/>
                  <a:gd name="T4" fmla="*/ 54 w 54"/>
                  <a:gd name="T5" fmla="*/ 14 h 65"/>
                  <a:gd name="T6" fmla="*/ 20 w 54"/>
                  <a:gd name="T7" fmla="*/ 0 h 65"/>
                  <a:gd name="T8" fmla="*/ 10 w 54"/>
                  <a:gd name="T9" fmla="*/ 25 h 65"/>
                  <a:gd name="T10" fmla="*/ 0 w 54"/>
                  <a:gd name="T11" fmla="*/ 51 h 65"/>
                  <a:gd name="T12" fmla="*/ 34 w 54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34" y="65"/>
                    </a:moveTo>
                    <a:lnTo>
                      <a:pt x="44" y="40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1"/>
                    </a:lnTo>
                    <a:lnTo>
                      <a:pt x="34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7" name="Freeform 2425"/>
              <p:cNvSpPr>
                <a:spLocks/>
              </p:cNvSpPr>
              <p:nvPr/>
            </p:nvSpPr>
            <p:spPr bwMode="auto">
              <a:xfrm>
                <a:off x="2000" y="2163"/>
                <a:ext cx="6" cy="7"/>
              </a:xfrm>
              <a:custGeom>
                <a:avLst/>
                <a:gdLst>
                  <a:gd name="T0" fmla="*/ 34 w 54"/>
                  <a:gd name="T1" fmla="*/ 65 h 65"/>
                  <a:gd name="T2" fmla="*/ 44 w 54"/>
                  <a:gd name="T3" fmla="*/ 40 h 65"/>
                  <a:gd name="T4" fmla="*/ 54 w 54"/>
                  <a:gd name="T5" fmla="*/ 14 h 65"/>
                  <a:gd name="T6" fmla="*/ 20 w 54"/>
                  <a:gd name="T7" fmla="*/ 0 h 65"/>
                  <a:gd name="T8" fmla="*/ 10 w 54"/>
                  <a:gd name="T9" fmla="*/ 25 h 65"/>
                  <a:gd name="T10" fmla="*/ 0 w 54"/>
                  <a:gd name="T11" fmla="*/ 51 h 65"/>
                  <a:gd name="T12" fmla="*/ 34 w 54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34" y="65"/>
                    </a:moveTo>
                    <a:lnTo>
                      <a:pt x="44" y="40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1"/>
                    </a:lnTo>
                    <a:lnTo>
                      <a:pt x="34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8" name="Freeform 2426"/>
              <p:cNvSpPr>
                <a:spLocks/>
              </p:cNvSpPr>
              <p:nvPr/>
            </p:nvSpPr>
            <p:spPr bwMode="auto">
              <a:xfrm>
                <a:off x="2000" y="2165"/>
                <a:ext cx="1" cy="3"/>
              </a:xfrm>
              <a:custGeom>
                <a:avLst/>
                <a:gdLst>
                  <a:gd name="T0" fmla="*/ 11 w 11"/>
                  <a:gd name="T1" fmla="*/ 0 h 26"/>
                  <a:gd name="T2" fmla="*/ 1 w 11"/>
                  <a:gd name="T3" fmla="*/ 26 h 26"/>
                  <a:gd name="T4" fmla="*/ 0 w 11"/>
                  <a:gd name="T5" fmla="*/ 24 h 26"/>
                  <a:gd name="T6" fmla="*/ 11 w 1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6">
                    <a:moveTo>
                      <a:pt x="11" y="0"/>
                    </a:moveTo>
                    <a:lnTo>
                      <a:pt x="1" y="26"/>
                    </a:lnTo>
                    <a:lnTo>
                      <a:pt x="0" y="2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9" name="Line 2427"/>
              <p:cNvSpPr>
                <a:spLocks noChangeShapeType="1"/>
              </p:cNvSpPr>
              <p:nvPr/>
            </p:nvSpPr>
            <p:spPr bwMode="auto">
              <a:xfrm flipH="1" flipV="1">
                <a:off x="2000" y="21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0" name="Freeform 2428"/>
              <p:cNvSpPr>
                <a:spLocks/>
              </p:cNvSpPr>
              <p:nvPr/>
            </p:nvSpPr>
            <p:spPr bwMode="auto">
              <a:xfrm>
                <a:off x="1996" y="2161"/>
                <a:ext cx="7" cy="7"/>
              </a:xfrm>
              <a:custGeom>
                <a:avLst/>
                <a:gdLst>
                  <a:gd name="T0" fmla="*/ 33 w 55"/>
                  <a:gd name="T1" fmla="*/ 62 h 62"/>
                  <a:gd name="T2" fmla="*/ 44 w 55"/>
                  <a:gd name="T3" fmla="*/ 38 h 62"/>
                  <a:gd name="T4" fmla="*/ 55 w 55"/>
                  <a:gd name="T5" fmla="*/ 14 h 62"/>
                  <a:gd name="T6" fmla="*/ 22 w 55"/>
                  <a:gd name="T7" fmla="*/ 0 h 62"/>
                  <a:gd name="T8" fmla="*/ 11 w 55"/>
                  <a:gd name="T9" fmla="*/ 24 h 62"/>
                  <a:gd name="T10" fmla="*/ 0 w 55"/>
                  <a:gd name="T11" fmla="*/ 48 h 62"/>
                  <a:gd name="T12" fmla="*/ 33 w 55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2">
                    <a:moveTo>
                      <a:pt x="33" y="62"/>
                    </a:moveTo>
                    <a:lnTo>
                      <a:pt x="44" y="38"/>
                    </a:lnTo>
                    <a:lnTo>
                      <a:pt x="55" y="1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1" name="Freeform 2429"/>
              <p:cNvSpPr>
                <a:spLocks/>
              </p:cNvSpPr>
              <p:nvPr/>
            </p:nvSpPr>
            <p:spPr bwMode="auto">
              <a:xfrm>
                <a:off x="1996" y="2161"/>
                <a:ext cx="7" cy="7"/>
              </a:xfrm>
              <a:custGeom>
                <a:avLst/>
                <a:gdLst>
                  <a:gd name="T0" fmla="*/ 33 w 55"/>
                  <a:gd name="T1" fmla="*/ 62 h 62"/>
                  <a:gd name="T2" fmla="*/ 44 w 55"/>
                  <a:gd name="T3" fmla="*/ 38 h 62"/>
                  <a:gd name="T4" fmla="*/ 55 w 55"/>
                  <a:gd name="T5" fmla="*/ 14 h 62"/>
                  <a:gd name="T6" fmla="*/ 22 w 55"/>
                  <a:gd name="T7" fmla="*/ 0 h 62"/>
                  <a:gd name="T8" fmla="*/ 11 w 55"/>
                  <a:gd name="T9" fmla="*/ 24 h 62"/>
                  <a:gd name="T10" fmla="*/ 0 w 55"/>
                  <a:gd name="T11" fmla="*/ 48 h 62"/>
                  <a:gd name="T12" fmla="*/ 33 w 55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2">
                    <a:moveTo>
                      <a:pt x="33" y="62"/>
                    </a:moveTo>
                    <a:lnTo>
                      <a:pt x="44" y="38"/>
                    </a:lnTo>
                    <a:lnTo>
                      <a:pt x="55" y="1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33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2" name="Freeform 2430"/>
              <p:cNvSpPr>
                <a:spLocks/>
              </p:cNvSpPr>
              <p:nvPr/>
            </p:nvSpPr>
            <p:spPr bwMode="auto">
              <a:xfrm>
                <a:off x="1998" y="2161"/>
                <a:ext cx="1" cy="3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1 h 25"/>
                  <a:gd name="T4" fmla="*/ 10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1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3" name="Line 2431"/>
              <p:cNvSpPr>
                <a:spLocks noChangeShapeType="1"/>
              </p:cNvSpPr>
              <p:nvPr/>
            </p:nvSpPr>
            <p:spPr bwMode="auto">
              <a:xfrm flipH="1" flipV="1">
                <a:off x="1999" y="21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4" name="Freeform 2432"/>
              <p:cNvSpPr>
                <a:spLocks/>
              </p:cNvSpPr>
              <p:nvPr/>
            </p:nvSpPr>
            <p:spPr bwMode="auto">
              <a:xfrm>
                <a:off x="1993" y="2159"/>
                <a:ext cx="6" cy="8"/>
              </a:xfrm>
              <a:custGeom>
                <a:avLst/>
                <a:gdLst>
                  <a:gd name="T0" fmla="*/ 34 w 54"/>
                  <a:gd name="T1" fmla="*/ 64 h 64"/>
                  <a:gd name="T2" fmla="*/ 44 w 54"/>
                  <a:gd name="T3" fmla="*/ 39 h 64"/>
                  <a:gd name="T4" fmla="*/ 54 w 54"/>
                  <a:gd name="T5" fmla="*/ 14 h 64"/>
                  <a:gd name="T6" fmla="*/ 20 w 54"/>
                  <a:gd name="T7" fmla="*/ 0 h 64"/>
                  <a:gd name="T8" fmla="*/ 10 w 54"/>
                  <a:gd name="T9" fmla="*/ 25 h 64"/>
                  <a:gd name="T10" fmla="*/ 0 w 54"/>
                  <a:gd name="T11" fmla="*/ 50 h 64"/>
                  <a:gd name="T12" fmla="*/ 34 w 5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34" y="64"/>
                    </a:move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34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5" name="Freeform 2433"/>
              <p:cNvSpPr>
                <a:spLocks/>
              </p:cNvSpPr>
              <p:nvPr/>
            </p:nvSpPr>
            <p:spPr bwMode="auto">
              <a:xfrm>
                <a:off x="1993" y="2159"/>
                <a:ext cx="6" cy="8"/>
              </a:xfrm>
              <a:custGeom>
                <a:avLst/>
                <a:gdLst>
                  <a:gd name="T0" fmla="*/ 34 w 54"/>
                  <a:gd name="T1" fmla="*/ 64 h 64"/>
                  <a:gd name="T2" fmla="*/ 44 w 54"/>
                  <a:gd name="T3" fmla="*/ 39 h 64"/>
                  <a:gd name="T4" fmla="*/ 54 w 54"/>
                  <a:gd name="T5" fmla="*/ 14 h 64"/>
                  <a:gd name="T6" fmla="*/ 20 w 54"/>
                  <a:gd name="T7" fmla="*/ 0 h 64"/>
                  <a:gd name="T8" fmla="*/ 10 w 54"/>
                  <a:gd name="T9" fmla="*/ 25 h 64"/>
                  <a:gd name="T10" fmla="*/ 0 w 54"/>
                  <a:gd name="T11" fmla="*/ 50 h 64"/>
                  <a:gd name="T12" fmla="*/ 34 w 5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34" y="64"/>
                    </a:move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34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6" name="Freeform 2434"/>
              <p:cNvSpPr>
                <a:spLocks/>
              </p:cNvSpPr>
              <p:nvPr/>
            </p:nvSpPr>
            <p:spPr bwMode="auto">
              <a:xfrm>
                <a:off x="1994" y="2159"/>
                <a:ext cx="1" cy="3"/>
              </a:xfrm>
              <a:custGeom>
                <a:avLst/>
                <a:gdLst>
                  <a:gd name="T0" fmla="*/ 0 w 10"/>
                  <a:gd name="T1" fmla="*/ 25 h 25"/>
                  <a:gd name="T2" fmla="*/ 10 w 10"/>
                  <a:gd name="T3" fmla="*/ 0 h 25"/>
                  <a:gd name="T4" fmla="*/ 10 w 10"/>
                  <a:gd name="T5" fmla="*/ 0 h 25"/>
                  <a:gd name="T6" fmla="*/ 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25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7" name="Line 2435"/>
              <p:cNvSpPr>
                <a:spLocks noChangeShapeType="1"/>
              </p:cNvSpPr>
              <p:nvPr/>
            </p:nvSpPr>
            <p:spPr bwMode="auto">
              <a:xfrm>
                <a:off x="1995" y="21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8" name="Freeform 2436"/>
              <p:cNvSpPr>
                <a:spLocks/>
              </p:cNvSpPr>
              <p:nvPr/>
            </p:nvSpPr>
            <p:spPr bwMode="auto">
              <a:xfrm>
                <a:off x="1989" y="2158"/>
                <a:ext cx="6" cy="7"/>
              </a:xfrm>
              <a:custGeom>
                <a:avLst/>
                <a:gdLst>
                  <a:gd name="T0" fmla="*/ 34 w 54"/>
                  <a:gd name="T1" fmla="*/ 64 h 64"/>
                  <a:gd name="T2" fmla="*/ 44 w 54"/>
                  <a:gd name="T3" fmla="*/ 39 h 64"/>
                  <a:gd name="T4" fmla="*/ 54 w 54"/>
                  <a:gd name="T5" fmla="*/ 14 h 64"/>
                  <a:gd name="T6" fmla="*/ 20 w 54"/>
                  <a:gd name="T7" fmla="*/ 0 h 64"/>
                  <a:gd name="T8" fmla="*/ 10 w 54"/>
                  <a:gd name="T9" fmla="*/ 26 h 64"/>
                  <a:gd name="T10" fmla="*/ 0 w 54"/>
                  <a:gd name="T11" fmla="*/ 51 h 64"/>
                  <a:gd name="T12" fmla="*/ 34 w 5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34" y="64"/>
                    </a:move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34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9" name="Freeform 2437"/>
              <p:cNvSpPr>
                <a:spLocks/>
              </p:cNvSpPr>
              <p:nvPr/>
            </p:nvSpPr>
            <p:spPr bwMode="auto">
              <a:xfrm>
                <a:off x="1989" y="2158"/>
                <a:ext cx="6" cy="7"/>
              </a:xfrm>
              <a:custGeom>
                <a:avLst/>
                <a:gdLst>
                  <a:gd name="T0" fmla="*/ 34 w 54"/>
                  <a:gd name="T1" fmla="*/ 64 h 64"/>
                  <a:gd name="T2" fmla="*/ 44 w 54"/>
                  <a:gd name="T3" fmla="*/ 39 h 64"/>
                  <a:gd name="T4" fmla="*/ 54 w 54"/>
                  <a:gd name="T5" fmla="*/ 14 h 64"/>
                  <a:gd name="T6" fmla="*/ 20 w 54"/>
                  <a:gd name="T7" fmla="*/ 0 h 64"/>
                  <a:gd name="T8" fmla="*/ 10 w 54"/>
                  <a:gd name="T9" fmla="*/ 26 h 64"/>
                  <a:gd name="T10" fmla="*/ 0 w 54"/>
                  <a:gd name="T11" fmla="*/ 51 h 64"/>
                  <a:gd name="T12" fmla="*/ 34 w 5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34" y="64"/>
                    </a:move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34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0" name="Freeform 2438"/>
              <p:cNvSpPr>
                <a:spLocks/>
              </p:cNvSpPr>
              <p:nvPr/>
            </p:nvSpPr>
            <p:spPr bwMode="auto">
              <a:xfrm>
                <a:off x="1990" y="2158"/>
                <a:ext cx="1" cy="3"/>
              </a:xfrm>
              <a:custGeom>
                <a:avLst/>
                <a:gdLst>
                  <a:gd name="T0" fmla="*/ 0 w 10"/>
                  <a:gd name="T1" fmla="*/ 26 h 26"/>
                  <a:gd name="T2" fmla="*/ 10 w 10"/>
                  <a:gd name="T3" fmla="*/ 0 h 26"/>
                  <a:gd name="T4" fmla="*/ 9 w 10"/>
                  <a:gd name="T5" fmla="*/ 0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1" name="Line 2439"/>
              <p:cNvSpPr>
                <a:spLocks noChangeShapeType="1"/>
              </p:cNvSpPr>
              <p:nvPr/>
            </p:nvSpPr>
            <p:spPr bwMode="auto">
              <a:xfrm flipH="1">
                <a:off x="1991" y="21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2" name="Freeform 2440"/>
              <p:cNvSpPr>
                <a:spLocks/>
              </p:cNvSpPr>
              <p:nvPr/>
            </p:nvSpPr>
            <p:spPr bwMode="auto">
              <a:xfrm>
                <a:off x="1985" y="2157"/>
                <a:ext cx="6" cy="7"/>
              </a:xfrm>
              <a:custGeom>
                <a:avLst/>
                <a:gdLst>
                  <a:gd name="T0" fmla="*/ 34 w 52"/>
                  <a:gd name="T1" fmla="*/ 63 h 63"/>
                  <a:gd name="T2" fmla="*/ 43 w 52"/>
                  <a:gd name="T3" fmla="*/ 38 h 63"/>
                  <a:gd name="T4" fmla="*/ 52 w 52"/>
                  <a:gd name="T5" fmla="*/ 12 h 63"/>
                  <a:gd name="T6" fmla="*/ 18 w 52"/>
                  <a:gd name="T7" fmla="*/ 0 h 63"/>
                  <a:gd name="T8" fmla="*/ 9 w 52"/>
                  <a:gd name="T9" fmla="*/ 26 h 63"/>
                  <a:gd name="T10" fmla="*/ 0 w 52"/>
                  <a:gd name="T11" fmla="*/ 51 h 63"/>
                  <a:gd name="T12" fmla="*/ 34 w 5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3">
                    <a:moveTo>
                      <a:pt x="34" y="63"/>
                    </a:moveTo>
                    <a:lnTo>
                      <a:pt x="43" y="38"/>
                    </a:lnTo>
                    <a:lnTo>
                      <a:pt x="52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4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3" name="Freeform 2441"/>
              <p:cNvSpPr>
                <a:spLocks/>
              </p:cNvSpPr>
              <p:nvPr/>
            </p:nvSpPr>
            <p:spPr bwMode="auto">
              <a:xfrm>
                <a:off x="1985" y="2157"/>
                <a:ext cx="6" cy="7"/>
              </a:xfrm>
              <a:custGeom>
                <a:avLst/>
                <a:gdLst>
                  <a:gd name="T0" fmla="*/ 34 w 52"/>
                  <a:gd name="T1" fmla="*/ 63 h 63"/>
                  <a:gd name="T2" fmla="*/ 43 w 52"/>
                  <a:gd name="T3" fmla="*/ 38 h 63"/>
                  <a:gd name="T4" fmla="*/ 52 w 52"/>
                  <a:gd name="T5" fmla="*/ 12 h 63"/>
                  <a:gd name="T6" fmla="*/ 18 w 52"/>
                  <a:gd name="T7" fmla="*/ 0 h 63"/>
                  <a:gd name="T8" fmla="*/ 9 w 52"/>
                  <a:gd name="T9" fmla="*/ 26 h 63"/>
                  <a:gd name="T10" fmla="*/ 0 w 52"/>
                  <a:gd name="T11" fmla="*/ 51 h 63"/>
                  <a:gd name="T12" fmla="*/ 34 w 5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3">
                    <a:moveTo>
                      <a:pt x="34" y="63"/>
                    </a:moveTo>
                    <a:lnTo>
                      <a:pt x="43" y="38"/>
                    </a:lnTo>
                    <a:lnTo>
                      <a:pt x="52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4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4" name="Freeform 2442"/>
              <p:cNvSpPr>
                <a:spLocks/>
              </p:cNvSpPr>
              <p:nvPr/>
            </p:nvSpPr>
            <p:spPr bwMode="auto">
              <a:xfrm>
                <a:off x="1986" y="2157"/>
                <a:ext cx="1" cy="2"/>
              </a:xfrm>
              <a:custGeom>
                <a:avLst/>
                <a:gdLst>
                  <a:gd name="T0" fmla="*/ 0 w 9"/>
                  <a:gd name="T1" fmla="*/ 26 h 26"/>
                  <a:gd name="T2" fmla="*/ 9 w 9"/>
                  <a:gd name="T3" fmla="*/ 0 h 26"/>
                  <a:gd name="T4" fmla="*/ 9 w 9"/>
                  <a:gd name="T5" fmla="*/ 0 h 26"/>
                  <a:gd name="T6" fmla="*/ 0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5" name="Line 2443"/>
              <p:cNvSpPr>
                <a:spLocks noChangeShapeType="1"/>
              </p:cNvSpPr>
              <p:nvPr/>
            </p:nvSpPr>
            <p:spPr bwMode="auto">
              <a:xfrm>
                <a:off x="1987" y="21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6" name="Freeform 2444"/>
              <p:cNvSpPr>
                <a:spLocks/>
              </p:cNvSpPr>
              <p:nvPr/>
            </p:nvSpPr>
            <p:spPr bwMode="auto">
              <a:xfrm>
                <a:off x="1981" y="2155"/>
                <a:ext cx="6" cy="7"/>
              </a:xfrm>
              <a:custGeom>
                <a:avLst/>
                <a:gdLst>
                  <a:gd name="T0" fmla="*/ 35 w 53"/>
                  <a:gd name="T1" fmla="*/ 63 h 63"/>
                  <a:gd name="T2" fmla="*/ 44 w 53"/>
                  <a:gd name="T3" fmla="*/ 38 h 63"/>
                  <a:gd name="T4" fmla="*/ 53 w 53"/>
                  <a:gd name="T5" fmla="*/ 12 h 63"/>
                  <a:gd name="T6" fmla="*/ 18 w 53"/>
                  <a:gd name="T7" fmla="*/ 0 h 63"/>
                  <a:gd name="T8" fmla="*/ 9 w 53"/>
                  <a:gd name="T9" fmla="*/ 26 h 63"/>
                  <a:gd name="T10" fmla="*/ 0 w 53"/>
                  <a:gd name="T11" fmla="*/ 51 h 63"/>
                  <a:gd name="T12" fmla="*/ 35 w 53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3">
                    <a:moveTo>
                      <a:pt x="35" y="63"/>
                    </a:moveTo>
                    <a:lnTo>
                      <a:pt x="44" y="38"/>
                    </a:lnTo>
                    <a:lnTo>
                      <a:pt x="53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5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7" name="Freeform 2445"/>
              <p:cNvSpPr>
                <a:spLocks/>
              </p:cNvSpPr>
              <p:nvPr/>
            </p:nvSpPr>
            <p:spPr bwMode="auto">
              <a:xfrm>
                <a:off x="1981" y="2155"/>
                <a:ext cx="6" cy="7"/>
              </a:xfrm>
              <a:custGeom>
                <a:avLst/>
                <a:gdLst>
                  <a:gd name="T0" fmla="*/ 35 w 53"/>
                  <a:gd name="T1" fmla="*/ 63 h 63"/>
                  <a:gd name="T2" fmla="*/ 44 w 53"/>
                  <a:gd name="T3" fmla="*/ 38 h 63"/>
                  <a:gd name="T4" fmla="*/ 53 w 53"/>
                  <a:gd name="T5" fmla="*/ 12 h 63"/>
                  <a:gd name="T6" fmla="*/ 18 w 53"/>
                  <a:gd name="T7" fmla="*/ 0 h 63"/>
                  <a:gd name="T8" fmla="*/ 9 w 53"/>
                  <a:gd name="T9" fmla="*/ 26 h 63"/>
                  <a:gd name="T10" fmla="*/ 0 w 53"/>
                  <a:gd name="T11" fmla="*/ 51 h 63"/>
                  <a:gd name="T12" fmla="*/ 35 w 53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3">
                    <a:moveTo>
                      <a:pt x="35" y="63"/>
                    </a:moveTo>
                    <a:lnTo>
                      <a:pt x="44" y="38"/>
                    </a:lnTo>
                    <a:lnTo>
                      <a:pt x="53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5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8" name="Freeform 2446"/>
              <p:cNvSpPr>
                <a:spLocks/>
              </p:cNvSpPr>
              <p:nvPr/>
            </p:nvSpPr>
            <p:spPr bwMode="auto">
              <a:xfrm>
                <a:off x="1981" y="2158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0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9" name="Line 2447"/>
              <p:cNvSpPr>
                <a:spLocks noChangeShapeType="1"/>
              </p:cNvSpPr>
              <p:nvPr/>
            </p:nvSpPr>
            <p:spPr bwMode="auto">
              <a:xfrm>
                <a:off x="1981" y="21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0" name="Freeform 2448"/>
              <p:cNvSpPr>
                <a:spLocks/>
              </p:cNvSpPr>
              <p:nvPr/>
            </p:nvSpPr>
            <p:spPr bwMode="auto">
              <a:xfrm>
                <a:off x="1978" y="2154"/>
                <a:ext cx="5" cy="7"/>
              </a:xfrm>
              <a:custGeom>
                <a:avLst/>
                <a:gdLst>
                  <a:gd name="T0" fmla="*/ 34 w 52"/>
                  <a:gd name="T1" fmla="*/ 63 h 63"/>
                  <a:gd name="T2" fmla="*/ 43 w 52"/>
                  <a:gd name="T3" fmla="*/ 38 h 63"/>
                  <a:gd name="T4" fmla="*/ 52 w 52"/>
                  <a:gd name="T5" fmla="*/ 12 h 63"/>
                  <a:gd name="T6" fmla="*/ 18 w 52"/>
                  <a:gd name="T7" fmla="*/ 0 h 63"/>
                  <a:gd name="T8" fmla="*/ 9 w 52"/>
                  <a:gd name="T9" fmla="*/ 26 h 63"/>
                  <a:gd name="T10" fmla="*/ 0 w 52"/>
                  <a:gd name="T11" fmla="*/ 51 h 63"/>
                  <a:gd name="T12" fmla="*/ 34 w 5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3">
                    <a:moveTo>
                      <a:pt x="34" y="63"/>
                    </a:moveTo>
                    <a:lnTo>
                      <a:pt x="43" y="38"/>
                    </a:lnTo>
                    <a:lnTo>
                      <a:pt x="52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4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1" name="Freeform 2449"/>
              <p:cNvSpPr>
                <a:spLocks/>
              </p:cNvSpPr>
              <p:nvPr/>
            </p:nvSpPr>
            <p:spPr bwMode="auto">
              <a:xfrm>
                <a:off x="1978" y="2154"/>
                <a:ext cx="5" cy="7"/>
              </a:xfrm>
              <a:custGeom>
                <a:avLst/>
                <a:gdLst>
                  <a:gd name="T0" fmla="*/ 34 w 52"/>
                  <a:gd name="T1" fmla="*/ 63 h 63"/>
                  <a:gd name="T2" fmla="*/ 43 w 52"/>
                  <a:gd name="T3" fmla="*/ 38 h 63"/>
                  <a:gd name="T4" fmla="*/ 52 w 52"/>
                  <a:gd name="T5" fmla="*/ 12 h 63"/>
                  <a:gd name="T6" fmla="*/ 18 w 52"/>
                  <a:gd name="T7" fmla="*/ 0 h 63"/>
                  <a:gd name="T8" fmla="*/ 9 w 52"/>
                  <a:gd name="T9" fmla="*/ 26 h 63"/>
                  <a:gd name="T10" fmla="*/ 0 w 52"/>
                  <a:gd name="T11" fmla="*/ 51 h 63"/>
                  <a:gd name="T12" fmla="*/ 34 w 52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3">
                    <a:moveTo>
                      <a:pt x="34" y="63"/>
                    </a:moveTo>
                    <a:lnTo>
                      <a:pt x="43" y="38"/>
                    </a:lnTo>
                    <a:lnTo>
                      <a:pt x="52" y="12"/>
                    </a:lnTo>
                    <a:lnTo>
                      <a:pt x="18" y="0"/>
                    </a:lnTo>
                    <a:lnTo>
                      <a:pt x="9" y="26"/>
                    </a:lnTo>
                    <a:lnTo>
                      <a:pt x="0" y="51"/>
                    </a:lnTo>
                    <a:lnTo>
                      <a:pt x="34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2" name="Freeform 2450"/>
              <p:cNvSpPr>
                <a:spLocks/>
              </p:cNvSpPr>
              <p:nvPr/>
            </p:nvSpPr>
            <p:spPr bwMode="auto">
              <a:xfrm>
                <a:off x="1979" y="2154"/>
                <a:ext cx="1" cy="3"/>
              </a:xfrm>
              <a:custGeom>
                <a:avLst/>
                <a:gdLst>
                  <a:gd name="T0" fmla="*/ 0 w 9"/>
                  <a:gd name="T1" fmla="*/ 26 h 26"/>
                  <a:gd name="T2" fmla="*/ 9 w 9"/>
                  <a:gd name="T3" fmla="*/ 0 h 26"/>
                  <a:gd name="T4" fmla="*/ 8 w 9"/>
                  <a:gd name="T5" fmla="*/ 0 h 26"/>
                  <a:gd name="T6" fmla="*/ 0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3" name="Line 2451"/>
              <p:cNvSpPr>
                <a:spLocks noChangeShapeType="1"/>
              </p:cNvSpPr>
              <p:nvPr/>
            </p:nvSpPr>
            <p:spPr bwMode="auto">
              <a:xfrm flipH="1">
                <a:off x="1980" y="21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4" name="Freeform 2452"/>
              <p:cNvSpPr>
                <a:spLocks/>
              </p:cNvSpPr>
              <p:nvPr/>
            </p:nvSpPr>
            <p:spPr bwMode="auto">
              <a:xfrm>
                <a:off x="1974" y="2153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7 h 62"/>
                  <a:gd name="T4" fmla="*/ 51 w 51"/>
                  <a:gd name="T5" fmla="*/ 11 h 62"/>
                  <a:gd name="T6" fmla="*/ 16 w 51"/>
                  <a:gd name="T7" fmla="*/ 0 h 62"/>
                  <a:gd name="T8" fmla="*/ 8 w 51"/>
                  <a:gd name="T9" fmla="*/ 26 h 62"/>
                  <a:gd name="T10" fmla="*/ 0 w 51"/>
                  <a:gd name="T11" fmla="*/ 51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7"/>
                    </a:lnTo>
                    <a:lnTo>
                      <a:pt x="51" y="11"/>
                    </a:lnTo>
                    <a:lnTo>
                      <a:pt x="16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35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5" name="Freeform 2453"/>
              <p:cNvSpPr>
                <a:spLocks/>
              </p:cNvSpPr>
              <p:nvPr/>
            </p:nvSpPr>
            <p:spPr bwMode="auto">
              <a:xfrm>
                <a:off x="1974" y="2153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7 h 62"/>
                  <a:gd name="T4" fmla="*/ 51 w 51"/>
                  <a:gd name="T5" fmla="*/ 11 h 62"/>
                  <a:gd name="T6" fmla="*/ 16 w 51"/>
                  <a:gd name="T7" fmla="*/ 0 h 62"/>
                  <a:gd name="T8" fmla="*/ 8 w 51"/>
                  <a:gd name="T9" fmla="*/ 26 h 62"/>
                  <a:gd name="T10" fmla="*/ 0 w 51"/>
                  <a:gd name="T11" fmla="*/ 51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7"/>
                    </a:lnTo>
                    <a:lnTo>
                      <a:pt x="51" y="11"/>
                    </a:lnTo>
                    <a:lnTo>
                      <a:pt x="16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35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6" name="Freeform 2454"/>
              <p:cNvSpPr>
                <a:spLocks/>
              </p:cNvSpPr>
              <p:nvPr/>
            </p:nvSpPr>
            <p:spPr bwMode="auto">
              <a:xfrm>
                <a:off x="1975" y="2153"/>
                <a:ext cx="1" cy="3"/>
              </a:xfrm>
              <a:custGeom>
                <a:avLst/>
                <a:gdLst>
                  <a:gd name="T0" fmla="*/ 0 w 8"/>
                  <a:gd name="T1" fmla="*/ 27 h 27"/>
                  <a:gd name="T2" fmla="*/ 8 w 8"/>
                  <a:gd name="T3" fmla="*/ 1 h 27"/>
                  <a:gd name="T4" fmla="*/ 8 w 8"/>
                  <a:gd name="T5" fmla="*/ 0 h 27"/>
                  <a:gd name="T6" fmla="*/ 0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27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7" name="Line 2455"/>
              <p:cNvSpPr>
                <a:spLocks noChangeShapeType="1"/>
              </p:cNvSpPr>
              <p:nvPr/>
            </p:nvSpPr>
            <p:spPr bwMode="auto">
              <a:xfrm flipV="1">
                <a:off x="1976" y="21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8" name="Freeform 2456"/>
              <p:cNvSpPr>
                <a:spLocks/>
              </p:cNvSpPr>
              <p:nvPr/>
            </p:nvSpPr>
            <p:spPr bwMode="auto">
              <a:xfrm>
                <a:off x="1970" y="2151"/>
                <a:ext cx="6" cy="7"/>
              </a:xfrm>
              <a:custGeom>
                <a:avLst/>
                <a:gdLst>
                  <a:gd name="T0" fmla="*/ 35 w 51"/>
                  <a:gd name="T1" fmla="*/ 63 h 63"/>
                  <a:gd name="T2" fmla="*/ 43 w 51"/>
                  <a:gd name="T3" fmla="*/ 37 h 63"/>
                  <a:gd name="T4" fmla="*/ 51 w 51"/>
                  <a:gd name="T5" fmla="*/ 10 h 63"/>
                  <a:gd name="T6" fmla="*/ 16 w 51"/>
                  <a:gd name="T7" fmla="*/ 0 h 63"/>
                  <a:gd name="T8" fmla="*/ 8 w 51"/>
                  <a:gd name="T9" fmla="*/ 27 h 63"/>
                  <a:gd name="T10" fmla="*/ 0 w 51"/>
                  <a:gd name="T11" fmla="*/ 53 h 63"/>
                  <a:gd name="T12" fmla="*/ 35 w 51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35" y="63"/>
                    </a:moveTo>
                    <a:lnTo>
                      <a:pt x="43" y="37"/>
                    </a:lnTo>
                    <a:lnTo>
                      <a:pt x="51" y="10"/>
                    </a:lnTo>
                    <a:lnTo>
                      <a:pt x="16" y="0"/>
                    </a:lnTo>
                    <a:lnTo>
                      <a:pt x="8" y="27"/>
                    </a:lnTo>
                    <a:lnTo>
                      <a:pt x="0" y="53"/>
                    </a:lnTo>
                    <a:lnTo>
                      <a:pt x="35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9" name="Freeform 2457"/>
              <p:cNvSpPr>
                <a:spLocks/>
              </p:cNvSpPr>
              <p:nvPr/>
            </p:nvSpPr>
            <p:spPr bwMode="auto">
              <a:xfrm>
                <a:off x="1970" y="2151"/>
                <a:ext cx="6" cy="7"/>
              </a:xfrm>
              <a:custGeom>
                <a:avLst/>
                <a:gdLst>
                  <a:gd name="T0" fmla="*/ 35 w 51"/>
                  <a:gd name="T1" fmla="*/ 63 h 63"/>
                  <a:gd name="T2" fmla="*/ 43 w 51"/>
                  <a:gd name="T3" fmla="*/ 37 h 63"/>
                  <a:gd name="T4" fmla="*/ 51 w 51"/>
                  <a:gd name="T5" fmla="*/ 10 h 63"/>
                  <a:gd name="T6" fmla="*/ 16 w 51"/>
                  <a:gd name="T7" fmla="*/ 0 h 63"/>
                  <a:gd name="T8" fmla="*/ 8 w 51"/>
                  <a:gd name="T9" fmla="*/ 27 h 63"/>
                  <a:gd name="T10" fmla="*/ 0 w 51"/>
                  <a:gd name="T11" fmla="*/ 53 h 63"/>
                  <a:gd name="T12" fmla="*/ 35 w 51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35" y="63"/>
                    </a:moveTo>
                    <a:lnTo>
                      <a:pt x="43" y="37"/>
                    </a:lnTo>
                    <a:lnTo>
                      <a:pt x="51" y="10"/>
                    </a:lnTo>
                    <a:lnTo>
                      <a:pt x="16" y="0"/>
                    </a:lnTo>
                    <a:lnTo>
                      <a:pt x="8" y="27"/>
                    </a:lnTo>
                    <a:lnTo>
                      <a:pt x="0" y="53"/>
                    </a:lnTo>
                    <a:lnTo>
                      <a:pt x="35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0" name="Freeform 2458"/>
              <p:cNvSpPr>
                <a:spLocks/>
              </p:cNvSpPr>
              <p:nvPr/>
            </p:nvSpPr>
            <p:spPr bwMode="auto">
              <a:xfrm>
                <a:off x="1966" y="2150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6 h 62"/>
                  <a:gd name="T4" fmla="*/ 51 w 51"/>
                  <a:gd name="T5" fmla="*/ 9 h 62"/>
                  <a:gd name="T6" fmla="*/ 16 w 51"/>
                  <a:gd name="T7" fmla="*/ 0 h 62"/>
                  <a:gd name="T8" fmla="*/ 8 w 51"/>
                  <a:gd name="T9" fmla="*/ 26 h 62"/>
                  <a:gd name="T10" fmla="*/ 0 w 51"/>
                  <a:gd name="T11" fmla="*/ 52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6"/>
                    </a:lnTo>
                    <a:lnTo>
                      <a:pt x="51" y="9"/>
                    </a:lnTo>
                    <a:lnTo>
                      <a:pt x="16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1" name="Freeform 2459"/>
              <p:cNvSpPr>
                <a:spLocks/>
              </p:cNvSpPr>
              <p:nvPr/>
            </p:nvSpPr>
            <p:spPr bwMode="auto">
              <a:xfrm>
                <a:off x="1966" y="2150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6 h 62"/>
                  <a:gd name="T4" fmla="*/ 51 w 51"/>
                  <a:gd name="T5" fmla="*/ 9 h 62"/>
                  <a:gd name="T6" fmla="*/ 16 w 51"/>
                  <a:gd name="T7" fmla="*/ 0 h 62"/>
                  <a:gd name="T8" fmla="*/ 8 w 51"/>
                  <a:gd name="T9" fmla="*/ 26 h 62"/>
                  <a:gd name="T10" fmla="*/ 0 w 51"/>
                  <a:gd name="T11" fmla="*/ 52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6"/>
                    </a:lnTo>
                    <a:lnTo>
                      <a:pt x="51" y="9"/>
                    </a:lnTo>
                    <a:lnTo>
                      <a:pt x="16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2" name="Freeform 2460"/>
              <p:cNvSpPr>
                <a:spLocks/>
              </p:cNvSpPr>
              <p:nvPr/>
            </p:nvSpPr>
            <p:spPr bwMode="auto">
              <a:xfrm>
                <a:off x="1962" y="2149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6 h 62"/>
                  <a:gd name="T4" fmla="*/ 51 w 51"/>
                  <a:gd name="T5" fmla="*/ 10 h 62"/>
                  <a:gd name="T6" fmla="*/ 15 w 51"/>
                  <a:gd name="T7" fmla="*/ 0 h 62"/>
                  <a:gd name="T8" fmla="*/ 8 w 51"/>
                  <a:gd name="T9" fmla="*/ 26 h 62"/>
                  <a:gd name="T10" fmla="*/ 0 w 51"/>
                  <a:gd name="T11" fmla="*/ 52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6"/>
                    </a:lnTo>
                    <a:lnTo>
                      <a:pt x="51" y="10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3" name="Freeform 2461"/>
              <p:cNvSpPr>
                <a:spLocks/>
              </p:cNvSpPr>
              <p:nvPr/>
            </p:nvSpPr>
            <p:spPr bwMode="auto">
              <a:xfrm>
                <a:off x="1962" y="2149"/>
                <a:ext cx="6" cy="7"/>
              </a:xfrm>
              <a:custGeom>
                <a:avLst/>
                <a:gdLst>
                  <a:gd name="T0" fmla="*/ 35 w 51"/>
                  <a:gd name="T1" fmla="*/ 62 h 62"/>
                  <a:gd name="T2" fmla="*/ 43 w 51"/>
                  <a:gd name="T3" fmla="*/ 36 h 62"/>
                  <a:gd name="T4" fmla="*/ 51 w 51"/>
                  <a:gd name="T5" fmla="*/ 10 h 62"/>
                  <a:gd name="T6" fmla="*/ 15 w 51"/>
                  <a:gd name="T7" fmla="*/ 0 h 62"/>
                  <a:gd name="T8" fmla="*/ 8 w 51"/>
                  <a:gd name="T9" fmla="*/ 26 h 62"/>
                  <a:gd name="T10" fmla="*/ 0 w 51"/>
                  <a:gd name="T11" fmla="*/ 52 h 62"/>
                  <a:gd name="T12" fmla="*/ 35 w 51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35" y="62"/>
                    </a:moveTo>
                    <a:lnTo>
                      <a:pt x="43" y="36"/>
                    </a:lnTo>
                    <a:lnTo>
                      <a:pt x="51" y="10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4" name="Freeform 2462"/>
              <p:cNvSpPr>
                <a:spLocks/>
              </p:cNvSpPr>
              <p:nvPr/>
            </p:nvSpPr>
            <p:spPr bwMode="auto">
              <a:xfrm>
                <a:off x="1963" y="2149"/>
                <a:ext cx="1" cy="3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6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5" name="Line 2463"/>
              <p:cNvSpPr>
                <a:spLocks noChangeShapeType="1"/>
              </p:cNvSpPr>
              <p:nvPr/>
            </p:nvSpPr>
            <p:spPr bwMode="auto">
              <a:xfrm flipH="1">
                <a:off x="1964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6" name="Freeform 2464"/>
              <p:cNvSpPr>
                <a:spLocks/>
              </p:cNvSpPr>
              <p:nvPr/>
            </p:nvSpPr>
            <p:spPr bwMode="auto">
              <a:xfrm>
                <a:off x="1958" y="2148"/>
                <a:ext cx="6" cy="7"/>
              </a:xfrm>
              <a:custGeom>
                <a:avLst/>
                <a:gdLst>
                  <a:gd name="T0" fmla="*/ 35 w 48"/>
                  <a:gd name="T1" fmla="*/ 61 h 61"/>
                  <a:gd name="T2" fmla="*/ 42 w 48"/>
                  <a:gd name="T3" fmla="*/ 35 h 61"/>
                  <a:gd name="T4" fmla="*/ 48 w 48"/>
                  <a:gd name="T5" fmla="*/ 9 h 61"/>
                  <a:gd name="T6" fmla="*/ 13 w 48"/>
                  <a:gd name="T7" fmla="*/ 0 h 61"/>
                  <a:gd name="T8" fmla="*/ 7 w 48"/>
                  <a:gd name="T9" fmla="*/ 26 h 61"/>
                  <a:gd name="T10" fmla="*/ 0 w 48"/>
                  <a:gd name="T11" fmla="*/ 53 h 61"/>
                  <a:gd name="T12" fmla="*/ 35 w 48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1">
                    <a:moveTo>
                      <a:pt x="35" y="61"/>
                    </a:moveTo>
                    <a:lnTo>
                      <a:pt x="42" y="35"/>
                    </a:lnTo>
                    <a:lnTo>
                      <a:pt x="48" y="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35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7" name="Freeform 2465"/>
              <p:cNvSpPr>
                <a:spLocks/>
              </p:cNvSpPr>
              <p:nvPr/>
            </p:nvSpPr>
            <p:spPr bwMode="auto">
              <a:xfrm>
                <a:off x="1958" y="2148"/>
                <a:ext cx="6" cy="7"/>
              </a:xfrm>
              <a:custGeom>
                <a:avLst/>
                <a:gdLst>
                  <a:gd name="T0" fmla="*/ 35 w 48"/>
                  <a:gd name="T1" fmla="*/ 61 h 61"/>
                  <a:gd name="T2" fmla="*/ 42 w 48"/>
                  <a:gd name="T3" fmla="*/ 35 h 61"/>
                  <a:gd name="T4" fmla="*/ 48 w 48"/>
                  <a:gd name="T5" fmla="*/ 9 h 61"/>
                  <a:gd name="T6" fmla="*/ 13 w 48"/>
                  <a:gd name="T7" fmla="*/ 0 h 61"/>
                  <a:gd name="T8" fmla="*/ 7 w 48"/>
                  <a:gd name="T9" fmla="*/ 26 h 61"/>
                  <a:gd name="T10" fmla="*/ 0 w 48"/>
                  <a:gd name="T11" fmla="*/ 53 h 61"/>
                  <a:gd name="T12" fmla="*/ 35 w 48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1">
                    <a:moveTo>
                      <a:pt x="35" y="61"/>
                    </a:moveTo>
                    <a:lnTo>
                      <a:pt x="42" y="35"/>
                    </a:lnTo>
                    <a:lnTo>
                      <a:pt x="48" y="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35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8" name="Freeform 2466"/>
              <p:cNvSpPr>
                <a:spLocks/>
              </p:cNvSpPr>
              <p:nvPr/>
            </p:nvSpPr>
            <p:spPr bwMode="auto">
              <a:xfrm>
                <a:off x="1959" y="2148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9" name="Line 2467"/>
              <p:cNvSpPr>
                <a:spLocks noChangeShapeType="1"/>
              </p:cNvSpPr>
              <p:nvPr/>
            </p:nvSpPr>
            <p:spPr bwMode="auto">
              <a:xfrm>
                <a:off x="1960" y="21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0" name="Freeform 2468"/>
              <p:cNvSpPr>
                <a:spLocks/>
              </p:cNvSpPr>
              <p:nvPr/>
            </p:nvSpPr>
            <p:spPr bwMode="auto">
              <a:xfrm>
                <a:off x="1954" y="2147"/>
                <a:ext cx="6" cy="7"/>
              </a:xfrm>
              <a:custGeom>
                <a:avLst/>
                <a:gdLst>
                  <a:gd name="T0" fmla="*/ 36 w 49"/>
                  <a:gd name="T1" fmla="*/ 62 h 62"/>
                  <a:gd name="T2" fmla="*/ 43 w 49"/>
                  <a:gd name="T3" fmla="*/ 35 h 62"/>
                  <a:gd name="T4" fmla="*/ 49 w 49"/>
                  <a:gd name="T5" fmla="*/ 9 h 62"/>
                  <a:gd name="T6" fmla="*/ 13 w 49"/>
                  <a:gd name="T7" fmla="*/ 0 h 62"/>
                  <a:gd name="T8" fmla="*/ 7 w 49"/>
                  <a:gd name="T9" fmla="*/ 26 h 62"/>
                  <a:gd name="T10" fmla="*/ 0 w 49"/>
                  <a:gd name="T11" fmla="*/ 53 h 62"/>
                  <a:gd name="T12" fmla="*/ 36 w 49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36" y="62"/>
                    </a:moveTo>
                    <a:lnTo>
                      <a:pt x="43" y="35"/>
                    </a:lnTo>
                    <a:lnTo>
                      <a:pt x="49" y="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36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1" name="Freeform 2469"/>
              <p:cNvSpPr>
                <a:spLocks/>
              </p:cNvSpPr>
              <p:nvPr/>
            </p:nvSpPr>
            <p:spPr bwMode="auto">
              <a:xfrm>
                <a:off x="1954" y="2147"/>
                <a:ext cx="6" cy="7"/>
              </a:xfrm>
              <a:custGeom>
                <a:avLst/>
                <a:gdLst>
                  <a:gd name="T0" fmla="*/ 36 w 49"/>
                  <a:gd name="T1" fmla="*/ 62 h 62"/>
                  <a:gd name="T2" fmla="*/ 43 w 49"/>
                  <a:gd name="T3" fmla="*/ 35 h 62"/>
                  <a:gd name="T4" fmla="*/ 49 w 49"/>
                  <a:gd name="T5" fmla="*/ 9 h 62"/>
                  <a:gd name="T6" fmla="*/ 13 w 49"/>
                  <a:gd name="T7" fmla="*/ 0 h 62"/>
                  <a:gd name="T8" fmla="*/ 7 w 49"/>
                  <a:gd name="T9" fmla="*/ 26 h 62"/>
                  <a:gd name="T10" fmla="*/ 0 w 49"/>
                  <a:gd name="T11" fmla="*/ 53 h 62"/>
                  <a:gd name="T12" fmla="*/ 36 w 49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36" y="62"/>
                    </a:moveTo>
                    <a:lnTo>
                      <a:pt x="43" y="35"/>
                    </a:lnTo>
                    <a:lnTo>
                      <a:pt x="49" y="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36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2" name="Freeform 2470"/>
              <p:cNvSpPr>
                <a:spLocks/>
              </p:cNvSpPr>
              <p:nvPr/>
            </p:nvSpPr>
            <p:spPr bwMode="auto">
              <a:xfrm>
                <a:off x="1955" y="2147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5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3" name="Line 2471"/>
              <p:cNvSpPr>
                <a:spLocks noChangeShapeType="1"/>
              </p:cNvSpPr>
              <p:nvPr/>
            </p:nvSpPr>
            <p:spPr bwMode="auto">
              <a:xfrm flipH="1">
                <a:off x="1956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4" name="Freeform 2472"/>
              <p:cNvSpPr>
                <a:spLocks/>
              </p:cNvSpPr>
              <p:nvPr/>
            </p:nvSpPr>
            <p:spPr bwMode="auto">
              <a:xfrm>
                <a:off x="1951" y="2146"/>
                <a:ext cx="5" cy="7"/>
              </a:xfrm>
              <a:custGeom>
                <a:avLst/>
                <a:gdLst>
                  <a:gd name="T0" fmla="*/ 35 w 46"/>
                  <a:gd name="T1" fmla="*/ 61 h 61"/>
                  <a:gd name="T2" fmla="*/ 41 w 46"/>
                  <a:gd name="T3" fmla="*/ 34 h 61"/>
                  <a:gd name="T4" fmla="*/ 46 w 46"/>
                  <a:gd name="T5" fmla="*/ 8 h 61"/>
                  <a:gd name="T6" fmla="*/ 11 w 46"/>
                  <a:gd name="T7" fmla="*/ 0 h 61"/>
                  <a:gd name="T8" fmla="*/ 5 w 46"/>
                  <a:gd name="T9" fmla="*/ 27 h 61"/>
                  <a:gd name="T10" fmla="*/ 0 w 46"/>
                  <a:gd name="T11" fmla="*/ 53 h 61"/>
                  <a:gd name="T12" fmla="*/ 35 w 4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1">
                    <a:moveTo>
                      <a:pt x="35" y="61"/>
                    </a:moveTo>
                    <a:lnTo>
                      <a:pt x="41" y="34"/>
                    </a:lnTo>
                    <a:lnTo>
                      <a:pt x="46" y="8"/>
                    </a:lnTo>
                    <a:lnTo>
                      <a:pt x="11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35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5" name="Freeform 2473"/>
              <p:cNvSpPr>
                <a:spLocks/>
              </p:cNvSpPr>
              <p:nvPr/>
            </p:nvSpPr>
            <p:spPr bwMode="auto">
              <a:xfrm>
                <a:off x="1951" y="2146"/>
                <a:ext cx="5" cy="7"/>
              </a:xfrm>
              <a:custGeom>
                <a:avLst/>
                <a:gdLst>
                  <a:gd name="T0" fmla="*/ 35 w 46"/>
                  <a:gd name="T1" fmla="*/ 61 h 61"/>
                  <a:gd name="T2" fmla="*/ 41 w 46"/>
                  <a:gd name="T3" fmla="*/ 34 h 61"/>
                  <a:gd name="T4" fmla="*/ 46 w 46"/>
                  <a:gd name="T5" fmla="*/ 8 h 61"/>
                  <a:gd name="T6" fmla="*/ 11 w 46"/>
                  <a:gd name="T7" fmla="*/ 0 h 61"/>
                  <a:gd name="T8" fmla="*/ 5 w 46"/>
                  <a:gd name="T9" fmla="*/ 27 h 61"/>
                  <a:gd name="T10" fmla="*/ 0 w 46"/>
                  <a:gd name="T11" fmla="*/ 53 h 61"/>
                  <a:gd name="T12" fmla="*/ 35 w 4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1">
                    <a:moveTo>
                      <a:pt x="35" y="61"/>
                    </a:moveTo>
                    <a:lnTo>
                      <a:pt x="41" y="34"/>
                    </a:lnTo>
                    <a:lnTo>
                      <a:pt x="46" y="8"/>
                    </a:lnTo>
                    <a:lnTo>
                      <a:pt x="11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35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6" name="Freeform 2474"/>
              <p:cNvSpPr>
                <a:spLocks/>
              </p:cNvSpPr>
              <p:nvPr/>
            </p:nvSpPr>
            <p:spPr bwMode="auto">
              <a:xfrm>
                <a:off x="1951" y="2146"/>
                <a:ext cx="1" cy="3"/>
              </a:xfrm>
              <a:custGeom>
                <a:avLst/>
                <a:gdLst>
                  <a:gd name="T0" fmla="*/ 0 w 6"/>
                  <a:gd name="T1" fmla="*/ 27 h 27"/>
                  <a:gd name="T2" fmla="*/ 6 w 6"/>
                  <a:gd name="T3" fmla="*/ 0 h 27"/>
                  <a:gd name="T4" fmla="*/ 6 w 6"/>
                  <a:gd name="T5" fmla="*/ 0 h 27"/>
                  <a:gd name="T6" fmla="*/ 0 w 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7" name="Line 2475"/>
              <p:cNvSpPr>
                <a:spLocks noChangeShapeType="1"/>
              </p:cNvSpPr>
              <p:nvPr/>
            </p:nvSpPr>
            <p:spPr bwMode="auto">
              <a:xfrm>
                <a:off x="1952" y="21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8" name="Freeform 2476"/>
              <p:cNvSpPr>
                <a:spLocks/>
              </p:cNvSpPr>
              <p:nvPr/>
            </p:nvSpPr>
            <p:spPr bwMode="auto">
              <a:xfrm>
                <a:off x="1947" y="2146"/>
                <a:ext cx="5" cy="6"/>
              </a:xfrm>
              <a:custGeom>
                <a:avLst/>
                <a:gdLst>
                  <a:gd name="T0" fmla="*/ 36 w 47"/>
                  <a:gd name="T1" fmla="*/ 60 h 60"/>
                  <a:gd name="T2" fmla="*/ 41 w 47"/>
                  <a:gd name="T3" fmla="*/ 34 h 60"/>
                  <a:gd name="T4" fmla="*/ 47 w 47"/>
                  <a:gd name="T5" fmla="*/ 7 h 60"/>
                  <a:gd name="T6" fmla="*/ 11 w 47"/>
                  <a:gd name="T7" fmla="*/ 0 h 60"/>
                  <a:gd name="T8" fmla="*/ 5 w 47"/>
                  <a:gd name="T9" fmla="*/ 26 h 60"/>
                  <a:gd name="T10" fmla="*/ 0 w 47"/>
                  <a:gd name="T11" fmla="*/ 52 h 60"/>
                  <a:gd name="T12" fmla="*/ 36 w 47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36" y="60"/>
                    </a:moveTo>
                    <a:lnTo>
                      <a:pt x="41" y="34"/>
                    </a:lnTo>
                    <a:lnTo>
                      <a:pt x="47" y="7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9" name="Freeform 2477"/>
              <p:cNvSpPr>
                <a:spLocks/>
              </p:cNvSpPr>
              <p:nvPr/>
            </p:nvSpPr>
            <p:spPr bwMode="auto">
              <a:xfrm>
                <a:off x="1947" y="2146"/>
                <a:ext cx="5" cy="6"/>
              </a:xfrm>
              <a:custGeom>
                <a:avLst/>
                <a:gdLst>
                  <a:gd name="T0" fmla="*/ 36 w 47"/>
                  <a:gd name="T1" fmla="*/ 60 h 60"/>
                  <a:gd name="T2" fmla="*/ 41 w 47"/>
                  <a:gd name="T3" fmla="*/ 34 h 60"/>
                  <a:gd name="T4" fmla="*/ 47 w 47"/>
                  <a:gd name="T5" fmla="*/ 7 h 60"/>
                  <a:gd name="T6" fmla="*/ 11 w 47"/>
                  <a:gd name="T7" fmla="*/ 0 h 60"/>
                  <a:gd name="T8" fmla="*/ 5 w 47"/>
                  <a:gd name="T9" fmla="*/ 26 h 60"/>
                  <a:gd name="T10" fmla="*/ 0 w 47"/>
                  <a:gd name="T11" fmla="*/ 52 h 60"/>
                  <a:gd name="T12" fmla="*/ 36 w 47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36" y="60"/>
                    </a:moveTo>
                    <a:lnTo>
                      <a:pt x="41" y="34"/>
                    </a:lnTo>
                    <a:lnTo>
                      <a:pt x="47" y="7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36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0" name="Freeform 2478"/>
              <p:cNvSpPr>
                <a:spLocks/>
              </p:cNvSpPr>
              <p:nvPr/>
            </p:nvSpPr>
            <p:spPr bwMode="auto">
              <a:xfrm>
                <a:off x="1947" y="2146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5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1" name="Line 2479"/>
              <p:cNvSpPr>
                <a:spLocks noChangeShapeType="1"/>
              </p:cNvSpPr>
              <p:nvPr/>
            </p:nvSpPr>
            <p:spPr bwMode="auto">
              <a:xfrm flipH="1">
                <a:off x="1948" y="21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2" name="Freeform 2480"/>
              <p:cNvSpPr>
                <a:spLocks/>
              </p:cNvSpPr>
              <p:nvPr/>
            </p:nvSpPr>
            <p:spPr bwMode="auto">
              <a:xfrm>
                <a:off x="1943" y="2145"/>
                <a:ext cx="5" cy="6"/>
              </a:xfrm>
              <a:custGeom>
                <a:avLst/>
                <a:gdLst>
                  <a:gd name="T0" fmla="*/ 36 w 45"/>
                  <a:gd name="T1" fmla="*/ 59 h 59"/>
                  <a:gd name="T2" fmla="*/ 40 w 45"/>
                  <a:gd name="T3" fmla="*/ 33 h 59"/>
                  <a:gd name="T4" fmla="*/ 45 w 45"/>
                  <a:gd name="T5" fmla="*/ 7 h 59"/>
                  <a:gd name="T6" fmla="*/ 8 w 45"/>
                  <a:gd name="T7" fmla="*/ 0 h 59"/>
                  <a:gd name="T8" fmla="*/ 4 w 45"/>
                  <a:gd name="T9" fmla="*/ 27 h 59"/>
                  <a:gd name="T10" fmla="*/ 0 w 45"/>
                  <a:gd name="T11" fmla="*/ 53 h 59"/>
                  <a:gd name="T12" fmla="*/ 36 w 4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36" y="59"/>
                    </a:moveTo>
                    <a:lnTo>
                      <a:pt x="40" y="33"/>
                    </a:lnTo>
                    <a:lnTo>
                      <a:pt x="45" y="7"/>
                    </a:lnTo>
                    <a:lnTo>
                      <a:pt x="8" y="0"/>
                    </a:lnTo>
                    <a:lnTo>
                      <a:pt x="4" y="27"/>
                    </a:lnTo>
                    <a:lnTo>
                      <a:pt x="0" y="53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3" name="Freeform 2481"/>
              <p:cNvSpPr>
                <a:spLocks/>
              </p:cNvSpPr>
              <p:nvPr/>
            </p:nvSpPr>
            <p:spPr bwMode="auto">
              <a:xfrm>
                <a:off x="1943" y="2145"/>
                <a:ext cx="5" cy="6"/>
              </a:xfrm>
              <a:custGeom>
                <a:avLst/>
                <a:gdLst>
                  <a:gd name="T0" fmla="*/ 36 w 45"/>
                  <a:gd name="T1" fmla="*/ 59 h 59"/>
                  <a:gd name="T2" fmla="*/ 40 w 45"/>
                  <a:gd name="T3" fmla="*/ 33 h 59"/>
                  <a:gd name="T4" fmla="*/ 45 w 45"/>
                  <a:gd name="T5" fmla="*/ 7 h 59"/>
                  <a:gd name="T6" fmla="*/ 8 w 45"/>
                  <a:gd name="T7" fmla="*/ 0 h 59"/>
                  <a:gd name="T8" fmla="*/ 4 w 45"/>
                  <a:gd name="T9" fmla="*/ 27 h 59"/>
                  <a:gd name="T10" fmla="*/ 0 w 45"/>
                  <a:gd name="T11" fmla="*/ 53 h 59"/>
                  <a:gd name="T12" fmla="*/ 36 w 4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36" y="59"/>
                    </a:moveTo>
                    <a:lnTo>
                      <a:pt x="40" y="33"/>
                    </a:lnTo>
                    <a:lnTo>
                      <a:pt x="45" y="7"/>
                    </a:lnTo>
                    <a:lnTo>
                      <a:pt x="8" y="0"/>
                    </a:lnTo>
                    <a:lnTo>
                      <a:pt x="4" y="27"/>
                    </a:lnTo>
                    <a:lnTo>
                      <a:pt x="0" y="53"/>
                    </a:lnTo>
                    <a:lnTo>
                      <a:pt x="36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4" name="Freeform 2482"/>
              <p:cNvSpPr>
                <a:spLocks/>
              </p:cNvSpPr>
              <p:nvPr/>
            </p:nvSpPr>
            <p:spPr bwMode="auto">
              <a:xfrm>
                <a:off x="1943" y="2148"/>
                <a:ext cx="1" cy="3"/>
              </a:xfrm>
              <a:custGeom>
                <a:avLst/>
                <a:gdLst>
                  <a:gd name="T0" fmla="*/ 5 w 5"/>
                  <a:gd name="T1" fmla="*/ 0 h 26"/>
                  <a:gd name="T2" fmla="*/ 1 w 5"/>
                  <a:gd name="T3" fmla="*/ 26 h 26"/>
                  <a:gd name="T4" fmla="*/ 0 w 5"/>
                  <a:gd name="T5" fmla="*/ 26 h 26"/>
                  <a:gd name="T6" fmla="*/ 5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0"/>
                    </a:moveTo>
                    <a:lnTo>
                      <a:pt x="1" y="26"/>
                    </a:lnTo>
                    <a:lnTo>
                      <a:pt x="0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5" name="Line 2483"/>
              <p:cNvSpPr>
                <a:spLocks noChangeShapeType="1"/>
              </p:cNvSpPr>
              <p:nvPr/>
            </p:nvSpPr>
            <p:spPr bwMode="auto">
              <a:xfrm flipH="1">
                <a:off x="1943" y="21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6" name="Freeform 2484"/>
              <p:cNvSpPr>
                <a:spLocks/>
              </p:cNvSpPr>
              <p:nvPr/>
            </p:nvSpPr>
            <p:spPr bwMode="auto">
              <a:xfrm>
                <a:off x="1939" y="2144"/>
                <a:ext cx="5" cy="7"/>
              </a:xfrm>
              <a:custGeom>
                <a:avLst/>
                <a:gdLst>
                  <a:gd name="T0" fmla="*/ 35 w 46"/>
                  <a:gd name="T1" fmla="*/ 59 h 59"/>
                  <a:gd name="T2" fmla="*/ 40 w 46"/>
                  <a:gd name="T3" fmla="*/ 33 h 59"/>
                  <a:gd name="T4" fmla="*/ 46 w 46"/>
                  <a:gd name="T5" fmla="*/ 6 h 59"/>
                  <a:gd name="T6" fmla="*/ 11 w 46"/>
                  <a:gd name="T7" fmla="*/ 0 h 59"/>
                  <a:gd name="T8" fmla="*/ 5 w 46"/>
                  <a:gd name="T9" fmla="*/ 26 h 59"/>
                  <a:gd name="T10" fmla="*/ 0 w 46"/>
                  <a:gd name="T11" fmla="*/ 52 h 59"/>
                  <a:gd name="T12" fmla="*/ 35 w 4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9">
                    <a:moveTo>
                      <a:pt x="35" y="59"/>
                    </a:moveTo>
                    <a:lnTo>
                      <a:pt x="40" y="33"/>
                    </a:lnTo>
                    <a:lnTo>
                      <a:pt x="46" y="6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35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7" name="Freeform 2485"/>
              <p:cNvSpPr>
                <a:spLocks/>
              </p:cNvSpPr>
              <p:nvPr/>
            </p:nvSpPr>
            <p:spPr bwMode="auto">
              <a:xfrm>
                <a:off x="1939" y="2144"/>
                <a:ext cx="5" cy="7"/>
              </a:xfrm>
              <a:custGeom>
                <a:avLst/>
                <a:gdLst>
                  <a:gd name="T0" fmla="*/ 35 w 46"/>
                  <a:gd name="T1" fmla="*/ 59 h 59"/>
                  <a:gd name="T2" fmla="*/ 40 w 46"/>
                  <a:gd name="T3" fmla="*/ 33 h 59"/>
                  <a:gd name="T4" fmla="*/ 46 w 46"/>
                  <a:gd name="T5" fmla="*/ 6 h 59"/>
                  <a:gd name="T6" fmla="*/ 11 w 46"/>
                  <a:gd name="T7" fmla="*/ 0 h 59"/>
                  <a:gd name="T8" fmla="*/ 5 w 46"/>
                  <a:gd name="T9" fmla="*/ 26 h 59"/>
                  <a:gd name="T10" fmla="*/ 0 w 46"/>
                  <a:gd name="T11" fmla="*/ 52 h 59"/>
                  <a:gd name="T12" fmla="*/ 35 w 46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9">
                    <a:moveTo>
                      <a:pt x="35" y="59"/>
                    </a:moveTo>
                    <a:lnTo>
                      <a:pt x="40" y="33"/>
                    </a:lnTo>
                    <a:lnTo>
                      <a:pt x="46" y="6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3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8" name="Freeform 2486"/>
              <p:cNvSpPr>
                <a:spLocks/>
              </p:cNvSpPr>
              <p:nvPr/>
            </p:nvSpPr>
            <p:spPr bwMode="auto">
              <a:xfrm>
                <a:off x="1939" y="2144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4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9" name="Line 2487"/>
              <p:cNvSpPr>
                <a:spLocks noChangeShapeType="1"/>
              </p:cNvSpPr>
              <p:nvPr/>
            </p:nvSpPr>
            <p:spPr bwMode="auto">
              <a:xfrm flipH="1">
                <a:off x="1940" y="21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0" name="Freeform 2488"/>
              <p:cNvSpPr>
                <a:spLocks/>
              </p:cNvSpPr>
              <p:nvPr/>
            </p:nvSpPr>
            <p:spPr bwMode="auto">
              <a:xfrm>
                <a:off x="1935" y="2144"/>
                <a:ext cx="5" cy="6"/>
              </a:xfrm>
              <a:custGeom>
                <a:avLst/>
                <a:gdLst>
                  <a:gd name="T0" fmla="*/ 37 w 45"/>
                  <a:gd name="T1" fmla="*/ 58 h 58"/>
                  <a:gd name="T2" fmla="*/ 41 w 45"/>
                  <a:gd name="T3" fmla="*/ 32 h 58"/>
                  <a:gd name="T4" fmla="*/ 45 w 45"/>
                  <a:gd name="T5" fmla="*/ 6 h 58"/>
                  <a:gd name="T6" fmla="*/ 9 w 45"/>
                  <a:gd name="T7" fmla="*/ 0 h 58"/>
                  <a:gd name="T8" fmla="*/ 5 w 45"/>
                  <a:gd name="T9" fmla="*/ 26 h 58"/>
                  <a:gd name="T10" fmla="*/ 0 w 45"/>
                  <a:gd name="T11" fmla="*/ 53 h 58"/>
                  <a:gd name="T12" fmla="*/ 37 w 4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7" y="58"/>
                    </a:moveTo>
                    <a:lnTo>
                      <a:pt x="41" y="32"/>
                    </a:lnTo>
                    <a:lnTo>
                      <a:pt x="45" y="6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3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1" name="Freeform 2489"/>
              <p:cNvSpPr>
                <a:spLocks/>
              </p:cNvSpPr>
              <p:nvPr/>
            </p:nvSpPr>
            <p:spPr bwMode="auto">
              <a:xfrm>
                <a:off x="1935" y="2144"/>
                <a:ext cx="5" cy="6"/>
              </a:xfrm>
              <a:custGeom>
                <a:avLst/>
                <a:gdLst>
                  <a:gd name="T0" fmla="*/ 37 w 45"/>
                  <a:gd name="T1" fmla="*/ 58 h 58"/>
                  <a:gd name="T2" fmla="*/ 41 w 45"/>
                  <a:gd name="T3" fmla="*/ 32 h 58"/>
                  <a:gd name="T4" fmla="*/ 45 w 45"/>
                  <a:gd name="T5" fmla="*/ 6 h 58"/>
                  <a:gd name="T6" fmla="*/ 9 w 45"/>
                  <a:gd name="T7" fmla="*/ 0 h 58"/>
                  <a:gd name="T8" fmla="*/ 5 w 45"/>
                  <a:gd name="T9" fmla="*/ 26 h 58"/>
                  <a:gd name="T10" fmla="*/ 0 w 45"/>
                  <a:gd name="T11" fmla="*/ 53 h 58"/>
                  <a:gd name="T12" fmla="*/ 37 w 4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7" y="58"/>
                    </a:moveTo>
                    <a:lnTo>
                      <a:pt x="41" y="32"/>
                    </a:lnTo>
                    <a:lnTo>
                      <a:pt x="45" y="6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37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2" name="Freeform 2490"/>
              <p:cNvSpPr>
                <a:spLocks/>
              </p:cNvSpPr>
              <p:nvPr/>
            </p:nvSpPr>
            <p:spPr bwMode="auto">
              <a:xfrm>
                <a:off x="1935" y="2144"/>
                <a:ext cx="1" cy="2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3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3" name="Line 2491"/>
              <p:cNvSpPr>
                <a:spLocks noChangeShapeType="1"/>
              </p:cNvSpPr>
              <p:nvPr/>
            </p:nvSpPr>
            <p:spPr bwMode="auto">
              <a:xfrm flipH="1">
                <a:off x="1936" y="21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4" name="Freeform 2492"/>
              <p:cNvSpPr>
                <a:spLocks/>
              </p:cNvSpPr>
              <p:nvPr/>
            </p:nvSpPr>
            <p:spPr bwMode="auto">
              <a:xfrm>
                <a:off x="1931" y="2143"/>
                <a:ext cx="5" cy="6"/>
              </a:xfrm>
              <a:custGeom>
                <a:avLst/>
                <a:gdLst>
                  <a:gd name="T0" fmla="*/ 37 w 43"/>
                  <a:gd name="T1" fmla="*/ 57 h 57"/>
                  <a:gd name="T2" fmla="*/ 40 w 43"/>
                  <a:gd name="T3" fmla="*/ 30 h 57"/>
                  <a:gd name="T4" fmla="*/ 43 w 43"/>
                  <a:gd name="T5" fmla="*/ 4 h 57"/>
                  <a:gd name="T6" fmla="*/ 7 w 43"/>
                  <a:gd name="T7" fmla="*/ 0 h 57"/>
                  <a:gd name="T8" fmla="*/ 4 w 43"/>
                  <a:gd name="T9" fmla="*/ 26 h 57"/>
                  <a:gd name="T10" fmla="*/ 0 w 43"/>
                  <a:gd name="T11" fmla="*/ 52 h 57"/>
                  <a:gd name="T12" fmla="*/ 37 w 4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37" y="57"/>
                    </a:moveTo>
                    <a:lnTo>
                      <a:pt x="40" y="30"/>
                    </a:lnTo>
                    <a:lnTo>
                      <a:pt x="43" y="4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3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5" name="Freeform 2493"/>
              <p:cNvSpPr>
                <a:spLocks/>
              </p:cNvSpPr>
              <p:nvPr/>
            </p:nvSpPr>
            <p:spPr bwMode="auto">
              <a:xfrm>
                <a:off x="1931" y="2143"/>
                <a:ext cx="5" cy="6"/>
              </a:xfrm>
              <a:custGeom>
                <a:avLst/>
                <a:gdLst>
                  <a:gd name="T0" fmla="*/ 37 w 43"/>
                  <a:gd name="T1" fmla="*/ 57 h 57"/>
                  <a:gd name="T2" fmla="*/ 40 w 43"/>
                  <a:gd name="T3" fmla="*/ 30 h 57"/>
                  <a:gd name="T4" fmla="*/ 43 w 43"/>
                  <a:gd name="T5" fmla="*/ 4 h 57"/>
                  <a:gd name="T6" fmla="*/ 7 w 43"/>
                  <a:gd name="T7" fmla="*/ 0 h 57"/>
                  <a:gd name="T8" fmla="*/ 4 w 43"/>
                  <a:gd name="T9" fmla="*/ 26 h 57"/>
                  <a:gd name="T10" fmla="*/ 0 w 43"/>
                  <a:gd name="T11" fmla="*/ 52 h 57"/>
                  <a:gd name="T12" fmla="*/ 37 w 4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37" y="57"/>
                    </a:moveTo>
                    <a:lnTo>
                      <a:pt x="40" y="30"/>
                    </a:lnTo>
                    <a:lnTo>
                      <a:pt x="43" y="4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37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6" name="Freeform 2494"/>
              <p:cNvSpPr>
                <a:spLocks/>
              </p:cNvSpPr>
              <p:nvPr/>
            </p:nvSpPr>
            <p:spPr bwMode="auto">
              <a:xfrm>
                <a:off x="1931" y="2146"/>
                <a:ext cx="1" cy="3"/>
              </a:xfrm>
              <a:custGeom>
                <a:avLst/>
                <a:gdLst>
                  <a:gd name="T0" fmla="*/ 5 w 5"/>
                  <a:gd name="T1" fmla="*/ 0 h 26"/>
                  <a:gd name="T2" fmla="*/ 1 w 5"/>
                  <a:gd name="T3" fmla="*/ 26 h 26"/>
                  <a:gd name="T4" fmla="*/ 0 w 5"/>
                  <a:gd name="T5" fmla="*/ 26 h 26"/>
                  <a:gd name="T6" fmla="*/ 5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0"/>
                    </a:moveTo>
                    <a:lnTo>
                      <a:pt x="1" y="26"/>
                    </a:lnTo>
                    <a:lnTo>
                      <a:pt x="0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7" name="Line 2495"/>
              <p:cNvSpPr>
                <a:spLocks noChangeShapeType="1"/>
              </p:cNvSpPr>
              <p:nvPr/>
            </p:nvSpPr>
            <p:spPr bwMode="auto">
              <a:xfrm flipH="1">
                <a:off x="1931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8" name="Freeform 2496"/>
              <p:cNvSpPr>
                <a:spLocks/>
              </p:cNvSpPr>
              <p:nvPr/>
            </p:nvSpPr>
            <p:spPr bwMode="auto">
              <a:xfrm>
                <a:off x="1927" y="2142"/>
                <a:ext cx="5" cy="7"/>
              </a:xfrm>
              <a:custGeom>
                <a:avLst/>
                <a:gdLst>
                  <a:gd name="T0" fmla="*/ 36 w 45"/>
                  <a:gd name="T1" fmla="*/ 58 h 58"/>
                  <a:gd name="T2" fmla="*/ 41 w 45"/>
                  <a:gd name="T3" fmla="*/ 32 h 58"/>
                  <a:gd name="T4" fmla="*/ 45 w 45"/>
                  <a:gd name="T5" fmla="*/ 6 h 58"/>
                  <a:gd name="T6" fmla="*/ 9 w 45"/>
                  <a:gd name="T7" fmla="*/ 0 h 58"/>
                  <a:gd name="T8" fmla="*/ 5 w 45"/>
                  <a:gd name="T9" fmla="*/ 27 h 58"/>
                  <a:gd name="T10" fmla="*/ 0 w 45"/>
                  <a:gd name="T11" fmla="*/ 53 h 58"/>
                  <a:gd name="T12" fmla="*/ 36 w 4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6" y="58"/>
                    </a:moveTo>
                    <a:lnTo>
                      <a:pt x="41" y="32"/>
                    </a:lnTo>
                    <a:lnTo>
                      <a:pt x="45" y="6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9" name="Freeform 2497"/>
              <p:cNvSpPr>
                <a:spLocks/>
              </p:cNvSpPr>
              <p:nvPr/>
            </p:nvSpPr>
            <p:spPr bwMode="auto">
              <a:xfrm>
                <a:off x="1927" y="2142"/>
                <a:ext cx="5" cy="7"/>
              </a:xfrm>
              <a:custGeom>
                <a:avLst/>
                <a:gdLst>
                  <a:gd name="T0" fmla="*/ 36 w 45"/>
                  <a:gd name="T1" fmla="*/ 58 h 58"/>
                  <a:gd name="T2" fmla="*/ 41 w 45"/>
                  <a:gd name="T3" fmla="*/ 32 h 58"/>
                  <a:gd name="T4" fmla="*/ 45 w 45"/>
                  <a:gd name="T5" fmla="*/ 6 h 58"/>
                  <a:gd name="T6" fmla="*/ 9 w 45"/>
                  <a:gd name="T7" fmla="*/ 0 h 58"/>
                  <a:gd name="T8" fmla="*/ 5 w 45"/>
                  <a:gd name="T9" fmla="*/ 27 h 58"/>
                  <a:gd name="T10" fmla="*/ 0 w 45"/>
                  <a:gd name="T11" fmla="*/ 53 h 58"/>
                  <a:gd name="T12" fmla="*/ 36 w 4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36" y="58"/>
                    </a:moveTo>
                    <a:lnTo>
                      <a:pt x="41" y="32"/>
                    </a:lnTo>
                    <a:lnTo>
                      <a:pt x="45" y="6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36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0" name="Freeform 2498"/>
              <p:cNvSpPr>
                <a:spLocks/>
              </p:cNvSpPr>
              <p:nvPr/>
            </p:nvSpPr>
            <p:spPr bwMode="auto">
              <a:xfrm>
                <a:off x="1927" y="2142"/>
                <a:ext cx="1" cy="3"/>
              </a:xfrm>
              <a:custGeom>
                <a:avLst/>
                <a:gdLst>
                  <a:gd name="T0" fmla="*/ 0 w 4"/>
                  <a:gd name="T1" fmla="*/ 27 h 27"/>
                  <a:gd name="T2" fmla="*/ 4 w 4"/>
                  <a:gd name="T3" fmla="*/ 0 h 27"/>
                  <a:gd name="T4" fmla="*/ 2 w 4"/>
                  <a:gd name="T5" fmla="*/ 0 h 27"/>
                  <a:gd name="T6" fmla="*/ 0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27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1" name="Line 2499"/>
              <p:cNvSpPr>
                <a:spLocks noChangeShapeType="1"/>
              </p:cNvSpPr>
              <p:nvPr/>
            </p:nvSpPr>
            <p:spPr bwMode="auto">
              <a:xfrm flipH="1">
                <a:off x="1928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2" name="Freeform 2500"/>
              <p:cNvSpPr>
                <a:spLocks/>
              </p:cNvSpPr>
              <p:nvPr/>
            </p:nvSpPr>
            <p:spPr bwMode="auto">
              <a:xfrm>
                <a:off x="1923" y="2142"/>
                <a:ext cx="5" cy="6"/>
              </a:xfrm>
              <a:custGeom>
                <a:avLst/>
                <a:gdLst>
                  <a:gd name="T0" fmla="*/ 36 w 41"/>
                  <a:gd name="T1" fmla="*/ 56 h 56"/>
                  <a:gd name="T2" fmla="*/ 39 w 41"/>
                  <a:gd name="T3" fmla="*/ 30 h 56"/>
                  <a:gd name="T4" fmla="*/ 41 w 41"/>
                  <a:gd name="T5" fmla="*/ 3 h 56"/>
                  <a:gd name="T6" fmla="*/ 5 w 41"/>
                  <a:gd name="T7" fmla="*/ 0 h 56"/>
                  <a:gd name="T8" fmla="*/ 2 w 41"/>
                  <a:gd name="T9" fmla="*/ 26 h 56"/>
                  <a:gd name="T10" fmla="*/ 0 w 41"/>
                  <a:gd name="T11" fmla="*/ 53 h 56"/>
                  <a:gd name="T12" fmla="*/ 36 w 41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36" y="56"/>
                    </a:moveTo>
                    <a:lnTo>
                      <a:pt x="39" y="30"/>
                    </a:lnTo>
                    <a:lnTo>
                      <a:pt x="41" y="3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3" name="Freeform 2501"/>
              <p:cNvSpPr>
                <a:spLocks/>
              </p:cNvSpPr>
              <p:nvPr/>
            </p:nvSpPr>
            <p:spPr bwMode="auto">
              <a:xfrm>
                <a:off x="1923" y="2142"/>
                <a:ext cx="5" cy="6"/>
              </a:xfrm>
              <a:custGeom>
                <a:avLst/>
                <a:gdLst>
                  <a:gd name="T0" fmla="*/ 36 w 41"/>
                  <a:gd name="T1" fmla="*/ 56 h 56"/>
                  <a:gd name="T2" fmla="*/ 39 w 41"/>
                  <a:gd name="T3" fmla="*/ 30 h 56"/>
                  <a:gd name="T4" fmla="*/ 41 w 41"/>
                  <a:gd name="T5" fmla="*/ 3 h 56"/>
                  <a:gd name="T6" fmla="*/ 5 w 41"/>
                  <a:gd name="T7" fmla="*/ 0 h 56"/>
                  <a:gd name="T8" fmla="*/ 2 w 41"/>
                  <a:gd name="T9" fmla="*/ 26 h 56"/>
                  <a:gd name="T10" fmla="*/ 0 w 41"/>
                  <a:gd name="T11" fmla="*/ 53 h 56"/>
                  <a:gd name="T12" fmla="*/ 36 w 41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36" y="56"/>
                    </a:moveTo>
                    <a:lnTo>
                      <a:pt x="39" y="30"/>
                    </a:lnTo>
                    <a:lnTo>
                      <a:pt x="41" y="3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6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4" name="Freeform 2502"/>
              <p:cNvSpPr>
                <a:spLocks/>
              </p:cNvSpPr>
              <p:nvPr/>
            </p:nvSpPr>
            <p:spPr bwMode="auto">
              <a:xfrm>
                <a:off x="1923" y="2145"/>
                <a:ext cx="1" cy="3"/>
              </a:xfrm>
              <a:custGeom>
                <a:avLst/>
                <a:gdLst>
                  <a:gd name="T0" fmla="*/ 3 w 3"/>
                  <a:gd name="T1" fmla="*/ 0 h 27"/>
                  <a:gd name="T2" fmla="*/ 1 w 3"/>
                  <a:gd name="T3" fmla="*/ 27 h 27"/>
                  <a:gd name="T4" fmla="*/ 0 w 3"/>
                  <a:gd name="T5" fmla="*/ 27 h 27"/>
                  <a:gd name="T6" fmla="*/ 3 w 3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1" y="27"/>
                    </a:lnTo>
                    <a:lnTo>
                      <a:pt x="0" y="2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5" name="Line 2503"/>
              <p:cNvSpPr>
                <a:spLocks noChangeShapeType="1"/>
              </p:cNvSpPr>
              <p:nvPr/>
            </p:nvSpPr>
            <p:spPr bwMode="auto">
              <a:xfrm flipH="1">
                <a:off x="1923" y="21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6" name="Freeform 2504"/>
              <p:cNvSpPr>
                <a:spLocks/>
              </p:cNvSpPr>
              <p:nvPr/>
            </p:nvSpPr>
            <p:spPr bwMode="auto">
              <a:xfrm>
                <a:off x="1919" y="2142"/>
                <a:ext cx="5" cy="6"/>
              </a:xfrm>
              <a:custGeom>
                <a:avLst/>
                <a:gdLst>
                  <a:gd name="T0" fmla="*/ 36 w 43"/>
                  <a:gd name="T1" fmla="*/ 57 h 57"/>
                  <a:gd name="T2" fmla="*/ 39 w 43"/>
                  <a:gd name="T3" fmla="*/ 30 h 57"/>
                  <a:gd name="T4" fmla="*/ 43 w 43"/>
                  <a:gd name="T5" fmla="*/ 4 h 57"/>
                  <a:gd name="T6" fmla="*/ 6 w 43"/>
                  <a:gd name="T7" fmla="*/ 0 h 57"/>
                  <a:gd name="T8" fmla="*/ 3 w 43"/>
                  <a:gd name="T9" fmla="*/ 26 h 57"/>
                  <a:gd name="T10" fmla="*/ 0 w 43"/>
                  <a:gd name="T11" fmla="*/ 52 h 57"/>
                  <a:gd name="T12" fmla="*/ 36 w 4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36" y="57"/>
                    </a:moveTo>
                    <a:lnTo>
                      <a:pt x="39" y="30"/>
                    </a:lnTo>
                    <a:lnTo>
                      <a:pt x="43" y="4"/>
                    </a:lnTo>
                    <a:lnTo>
                      <a:pt x="6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7" name="Freeform 2505"/>
              <p:cNvSpPr>
                <a:spLocks/>
              </p:cNvSpPr>
              <p:nvPr/>
            </p:nvSpPr>
            <p:spPr bwMode="auto">
              <a:xfrm>
                <a:off x="1919" y="2142"/>
                <a:ext cx="5" cy="6"/>
              </a:xfrm>
              <a:custGeom>
                <a:avLst/>
                <a:gdLst>
                  <a:gd name="T0" fmla="*/ 36 w 43"/>
                  <a:gd name="T1" fmla="*/ 57 h 57"/>
                  <a:gd name="T2" fmla="*/ 39 w 43"/>
                  <a:gd name="T3" fmla="*/ 30 h 57"/>
                  <a:gd name="T4" fmla="*/ 43 w 43"/>
                  <a:gd name="T5" fmla="*/ 4 h 57"/>
                  <a:gd name="T6" fmla="*/ 6 w 43"/>
                  <a:gd name="T7" fmla="*/ 0 h 57"/>
                  <a:gd name="T8" fmla="*/ 3 w 43"/>
                  <a:gd name="T9" fmla="*/ 26 h 57"/>
                  <a:gd name="T10" fmla="*/ 0 w 43"/>
                  <a:gd name="T11" fmla="*/ 52 h 57"/>
                  <a:gd name="T12" fmla="*/ 36 w 4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36" y="57"/>
                    </a:moveTo>
                    <a:lnTo>
                      <a:pt x="39" y="30"/>
                    </a:lnTo>
                    <a:lnTo>
                      <a:pt x="43" y="4"/>
                    </a:lnTo>
                    <a:lnTo>
                      <a:pt x="6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36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8" name="Freeform 2506"/>
              <p:cNvSpPr>
                <a:spLocks/>
              </p:cNvSpPr>
              <p:nvPr/>
            </p:nvSpPr>
            <p:spPr bwMode="auto">
              <a:xfrm>
                <a:off x="1919" y="2142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1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9" name="Line 2507"/>
              <p:cNvSpPr>
                <a:spLocks noChangeShapeType="1"/>
              </p:cNvSpPr>
              <p:nvPr/>
            </p:nvSpPr>
            <p:spPr bwMode="auto">
              <a:xfrm flipH="1">
                <a:off x="1919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0" name="Freeform 2508"/>
              <p:cNvSpPr>
                <a:spLocks/>
              </p:cNvSpPr>
              <p:nvPr/>
            </p:nvSpPr>
            <p:spPr bwMode="auto">
              <a:xfrm>
                <a:off x="1915" y="2141"/>
                <a:ext cx="4" cy="6"/>
              </a:xfrm>
              <a:custGeom>
                <a:avLst/>
                <a:gdLst>
                  <a:gd name="T0" fmla="*/ 37 w 39"/>
                  <a:gd name="T1" fmla="*/ 55 h 55"/>
                  <a:gd name="T2" fmla="*/ 38 w 39"/>
                  <a:gd name="T3" fmla="*/ 29 h 55"/>
                  <a:gd name="T4" fmla="*/ 39 w 39"/>
                  <a:gd name="T5" fmla="*/ 3 h 55"/>
                  <a:gd name="T6" fmla="*/ 2 w 39"/>
                  <a:gd name="T7" fmla="*/ 0 h 55"/>
                  <a:gd name="T8" fmla="*/ 1 w 39"/>
                  <a:gd name="T9" fmla="*/ 27 h 55"/>
                  <a:gd name="T10" fmla="*/ 0 w 39"/>
                  <a:gd name="T11" fmla="*/ 53 h 55"/>
                  <a:gd name="T12" fmla="*/ 37 w 39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37" y="55"/>
                    </a:moveTo>
                    <a:lnTo>
                      <a:pt x="38" y="29"/>
                    </a:lnTo>
                    <a:lnTo>
                      <a:pt x="39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37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1" name="Freeform 2509"/>
              <p:cNvSpPr>
                <a:spLocks/>
              </p:cNvSpPr>
              <p:nvPr/>
            </p:nvSpPr>
            <p:spPr bwMode="auto">
              <a:xfrm>
                <a:off x="1915" y="2141"/>
                <a:ext cx="4" cy="6"/>
              </a:xfrm>
              <a:custGeom>
                <a:avLst/>
                <a:gdLst>
                  <a:gd name="T0" fmla="*/ 37 w 39"/>
                  <a:gd name="T1" fmla="*/ 55 h 55"/>
                  <a:gd name="T2" fmla="*/ 38 w 39"/>
                  <a:gd name="T3" fmla="*/ 29 h 55"/>
                  <a:gd name="T4" fmla="*/ 39 w 39"/>
                  <a:gd name="T5" fmla="*/ 3 h 55"/>
                  <a:gd name="T6" fmla="*/ 2 w 39"/>
                  <a:gd name="T7" fmla="*/ 0 h 55"/>
                  <a:gd name="T8" fmla="*/ 1 w 39"/>
                  <a:gd name="T9" fmla="*/ 27 h 55"/>
                  <a:gd name="T10" fmla="*/ 0 w 39"/>
                  <a:gd name="T11" fmla="*/ 53 h 55"/>
                  <a:gd name="T12" fmla="*/ 37 w 39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37" y="55"/>
                    </a:moveTo>
                    <a:lnTo>
                      <a:pt x="38" y="29"/>
                    </a:lnTo>
                    <a:lnTo>
                      <a:pt x="39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37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2" name="Freeform 2510"/>
              <p:cNvSpPr>
                <a:spLocks/>
              </p:cNvSpPr>
              <p:nvPr/>
            </p:nvSpPr>
            <p:spPr bwMode="auto">
              <a:xfrm>
                <a:off x="1915" y="2144"/>
                <a:ext cx="1" cy="3"/>
              </a:xfrm>
              <a:custGeom>
                <a:avLst/>
                <a:gdLst>
                  <a:gd name="T0" fmla="*/ 2 w 2"/>
                  <a:gd name="T1" fmla="*/ 0 h 26"/>
                  <a:gd name="T2" fmla="*/ 1 w 2"/>
                  <a:gd name="T3" fmla="*/ 26 h 26"/>
                  <a:gd name="T4" fmla="*/ 0 w 2"/>
                  <a:gd name="T5" fmla="*/ 26 h 26"/>
                  <a:gd name="T6" fmla="*/ 2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0"/>
                    </a:moveTo>
                    <a:lnTo>
                      <a:pt x="1" y="26"/>
                    </a:lnTo>
                    <a:lnTo>
                      <a:pt x="0" y="2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3" name="Line 2511"/>
              <p:cNvSpPr>
                <a:spLocks noChangeShapeType="1"/>
              </p:cNvSpPr>
              <p:nvPr/>
            </p:nvSpPr>
            <p:spPr bwMode="auto">
              <a:xfrm flipH="1">
                <a:off x="1915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4" name="Freeform 2512"/>
              <p:cNvSpPr>
                <a:spLocks/>
              </p:cNvSpPr>
              <p:nvPr/>
            </p:nvSpPr>
            <p:spPr bwMode="auto">
              <a:xfrm>
                <a:off x="1911" y="2141"/>
                <a:ext cx="4" cy="6"/>
              </a:xfrm>
              <a:custGeom>
                <a:avLst/>
                <a:gdLst>
                  <a:gd name="T0" fmla="*/ 36 w 40"/>
                  <a:gd name="T1" fmla="*/ 56 h 56"/>
                  <a:gd name="T2" fmla="*/ 38 w 40"/>
                  <a:gd name="T3" fmla="*/ 30 h 56"/>
                  <a:gd name="T4" fmla="*/ 40 w 40"/>
                  <a:gd name="T5" fmla="*/ 3 h 56"/>
                  <a:gd name="T6" fmla="*/ 4 w 40"/>
                  <a:gd name="T7" fmla="*/ 0 h 56"/>
                  <a:gd name="T8" fmla="*/ 2 w 40"/>
                  <a:gd name="T9" fmla="*/ 26 h 56"/>
                  <a:gd name="T10" fmla="*/ 0 w 40"/>
                  <a:gd name="T11" fmla="*/ 53 h 56"/>
                  <a:gd name="T12" fmla="*/ 36 w 40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36" y="56"/>
                    </a:moveTo>
                    <a:lnTo>
                      <a:pt x="38" y="30"/>
                    </a:lnTo>
                    <a:lnTo>
                      <a:pt x="40" y="3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5" name="Freeform 2513"/>
              <p:cNvSpPr>
                <a:spLocks/>
              </p:cNvSpPr>
              <p:nvPr/>
            </p:nvSpPr>
            <p:spPr bwMode="auto">
              <a:xfrm>
                <a:off x="1911" y="2141"/>
                <a:ext cx="4" cy="6"/>
              </a:xfrm>
              <a:custGeom>
                <a:avLst/>
                <a:gdLst>
                  <a:gd name="T0" fmla="*/ 36 w 40"/>
                  <a:gd name="T1" fmla="*/ 56 h 56"/>
                  <a:gd name="T2" fmla="*/ 38 w 40"/>
                  <a:gd name="T3" fmla="*/ 30 h 56"/>
                  <a:gd name="T4" fmla="*/ 40 w 40"/>
                  <a:gd name="T5" fmla="*/ 3 h 56"/>
                  <a:gd name="T6" fmla="*/ 4 w 40"/>
                  <a:gd name="T7" fmla="*/ 0 h 56"/>
                  <a:gd name="T8" fmla="*/ 2 w 40"/>
                  <a:gd name="T9" fmla="*/ 26 h 56"/>
                  <a:gd name="T10" fmla="*/ 0 w 40"/>
                  <a:gd name="T11" fmla="*/ 53 h 56"/>
                  <a:gd name="T12" fmla="*/ 36 w 40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36" y="56"/>
                    </a:moveTo>
                    <a:lnTo>
                      <a:pt x="38" y="30"/>
                    </a:lnTo>
                    <a:lnTo>
                      <a:pt x="40" y="3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6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6" name="Freeform 2514"/>
              <p:cNvSpPr>
                <a:spLocks/>
              </p:cNvSpPr>
              <p:nvPr/>
            </p:nvSpPr>
            <p:spPr bwMode="auto">
              <a:xfrm>
                <a:off x="1911" y="2141"/>
                <a:ext cx="1" cy="3"/>
              </a:xfrm>
              <a:custGeom>
                <a:avLst/>
                <a:gdLst>
                  <a:gd name="T0" fmla="*/ 0 w 2"/>
                  <a:gd name="T1" fmla="*/ 26 h 26"/>
                  <a:gd name="T2" fmla="*/ 2 w 2"/>
                  <a:gd name="T3" fmla="*/ 0 h 26"/>
                  <a:gd name="T4" fmla="*/ 1 w 2"/>
                  <a:gd name="T5" fmla="*/ 0 h 26"/>
                  <a:gd name="T6" fmla="*/ 0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2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7" name="Line 2515"/>
              <p:cNvSpPr>
                <a:spLocks noChangeShapeType="1"/>
              </p:cNvSpPr>
              <p:nvPr/>
            </p:nvSpPr>
            <p:spPr bwMode="auto">
              <a:xfrm flipH="1">
                <a:off x="1911" y="21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8" name="Freeform 2516"/>
              <p:cNvSpPr>
                <a:spLocks/>
              </p:cNvSpPr>
              <p:nvPr/>
            </p:nvSpPr>
            <p:spPr bwMode="auto">
              <a:xfrm>
                <a:off x="1907" y="2141"/>
                <a:ext cx="4" cy="6"/>
              </a:xfrm>
              <a:custGeom>
                <a:avLst/>
                <a:gdLst>
                  <a:gd name="T0" fmla="*/ 37 w 39"/>
                  <a:gd name="T1" fmla="*/ 54 h 54"/>
                  <a:gd name="T2" fmla="*/ 38 w 39"/>
                  <a:gd name="T3" fmla="*/ 27 h 54"/>
                  <a:gd name="T4" fmla="*/ 39 w 39"/>
                  <a:gd name="T5" fmla="*/ 1 h 54"/>
                  <a:gd name="T6" fmla="*/ 3 w 39"/>
                  <a:gd name="T7" fmla="*/ 0 h 54"/>
                  <a:gd name="T8" fmla="*/ 2 w 39"/>
                  <a:gd name="T9" fmla="*/ 26 h 54"/>
                  <a:gd name="T10" fmla="*/ 0 w 39"/>
                  <a:gd name="T11" fmla="*/ 53 h 54"/>
                  <a:gd name="T12" fmla="*/ 37 w 3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37" y="54"/>
                    </a:moveTo>
                    <a:lnTo>
                      <a:pt x="38" y="27"/>
                    </a:lnTo>
                    <a:lnTo>
                      <a:pt x="39" y="1"/>
                    </a:lnTo>
                    <a:lnTo>
                      <a:pt x="3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9" name="Freeform 2517"/>
              <p:cNvSpPr>
                <a:spLocks/>
              </p:cNvSpPr>
              <p:nvPr/>
            </p:nvSpPr>
            <p:spPr bwMode="auto">
              <a:xfrm>
                <a:off x="1907" y="2141"/>
                <a:ext cx="4" cy="6"/>
              </a:xfrm>
              <a:custGeom>
                <a:avLst/>
                <a:gdLst>
                  <a:gd name="T0" fmla="*/ 37 w 39"/>
                  <a:gd name="T1" fmla="*/ 54 h 54"/>
                  <a:gd name="T2" fmla="*/ 38 w 39"/>
                  <a:gd name="T3" fmla="*/ 27 h 54"/>
                  <a:gd name="T4" fmla="*/ 39 w 39"/>
                  <a:gd name="T5" fmla="*/ 1 h 54"/>
                  <a:gd name="T6" fmla="*/ 3 w 39"/>
                  <a:gd name="T7" fmla="*/ 0 h 54"/>
                  <a:gd name="T8" fmla="*/ 2 w 39"/>
                  <a:gd name="T9" fmla="*/ 26 h 54"/>
                  <a:gd name="T10" fmla="*/ 0 w 39"/>
                  <a:gd name="T11" fmla="*/ 53 h 54"/>
                  <a:gd name="T12" fmla="*/ 37 w 3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37" y="54"/>
                    </a:moveTo>
                    <a:lnTo>
                      <a:pt x="38" y="27"/>
                    </a:lnTo>
                    <a:lnTo>
                      <a:pt x="39" y="1"/>
                    </a:lnTo>
                    <a:lnTo>
                      <a:pt x="3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37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0" name="Freeform 2518"/>
              <p:cNvSpPr>
                <a:spLocks/>
              </p:cNvSpPr>
              <p:nvPr/>
            </p:nvSpPr>
            <p:spPr bwMode="auto">
              <a:xfrm>
                <a:off x="1907" y="2144"/>
                <a:ext cx="1" cy="3"/>
              </a:xfrm>
              <a:custGeom>
                <a:avLst/>
                <a:gdLst>
                  <a:gd name="T0" fmla="*/ 2 w 2"/>
                  <a:gd name="T1" fmla="*/ 0 h 27"/>
                  <a:gd name="T2" fmla="*/ 0 w 2"/>
                  <a:gd name="T3" fmla="*/ 27 h 27"/>
                  <a:gd name="T4" fmla="*/ 0 w 2"/>
                  <a:gd name="T5" fmla="*/ 27 h 27"/>
                  <a:gd name="T6" fmla="*/ 2 w 2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1" name="Line 2519"/>
              <p:cNvSpPr>
                <a:spLocks noChangeShapeType="1"/>
              </p:cNvSpPr>
              <p:nvPr/>
            </p:nvSpPr>
            <p:spPr bwMode="auto">
              <a:xfrm>
                <a:off x="1907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2" name="Freeform 2520"/>
              <p:cNvSpPr>
                <a:spLocks/>
              </p:cNvSpPr>
              <p:nvPr/>
            </p:nvSpPr>
            <p:spPr bwMode="auto">
              <a:xfrm>
                <a:off x="1903" y="2141"/>
                <a:ext cx="4" cy="6"/>
              </a:xfrm>
              <a:custGeom>
                <a:avLst/>
                <a:gdLst>
                  <a:gd name="T0" fmla="*/ 36 w 39"/>
                  <a:gd name="T1" fmla="*/ 55 h 55"/>
                  <a:gd name="T2" fmla="*/ 38 w 39"/>
                  <a:gd name="T3" fmla="*/ 28 h 55"/>
                  <a:gd name="T4" fmla="*/ 39 w 39"/>
                  <a:gd name="T5" fmla="*/ 2 h 55"/>
                  <a:gd name="T6" fmla="*/ 2 w 39"/>
                  <a:gd name="T7" fmla="*/ 0 h 55"/>
                  <a:gd name="T8" fmla="*/ 1 w 39"/>
                  <a:gd name="T9" fmla="*/ 26 h 55"/>
                  <a:gd name="T10" fmla="*/ 0 w 39"/>
                  <a:gd name="T11" fmla="*/ 52 h 55"/>
                  <a:gd name="T12" fmla="*/ 36 w 39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36" y="55"/>
                    </a:moveTo>
                    <a:lnTo>
                      <a:pt x="38" y="28"/>
                    </a:lnTo>
                    <a:lnTo>
                      <a:pt x="39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36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3" name="Freeform 2521"/>
              <p:cNvSpPr>
                <a:spLocks/>
              </p:cNvSpPr>
              <p:nvPr/>
            </p:nvSpPr>
            <p:spPr bwMode="auto">
              <a:xfrm>
                <a:off x="1903" y="2141"/>
                <a:ext cx="4" cy="6"/>
              </a:xfrm>
              <a:custGeom>
                <a:avLst/>
                <a:gdLst>
                  <a:gd name="T0" fmla="*/ 36 w 39"/>
                  <a:gd name="T1" fmla="*/ 55 h 55"/>
                  <a:gd name="T2" fmla="*/ 38 w 39"/>
                  <a:gd name="T3" fmla="*/ 28 h 55"/>
                  <a:gd name="T4" fmla="*/ 39 w 39"/>
                  <a:gd name="T5" fmla="*/ 2 h 55"/>
                  <a:gd name="T6" fmla="*/ 2 w 39"/>
                  <a:gd name="T7" fmla="*/ 0 h 55"/>
                  <a:gd name="T8" fmla="*/ 1 w 39"/>
                  <a:gd name="T9" fmla="*/ 26 h 55"/>
                  <a:gd name="T10" fmla="*/ 0 w 39"/>
                  <a:gd name="T11" fmla="*/ 52 h 55"/>
                  <a:gd name="T12" fmla="*/ 36 w 39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36" y="55"/>
                    </a:moveTo>
                    <a:lnTo>
                      <a:pt x="38" y="28"/>
                    </a:lnTo>
                    <a:lnTo>
                      <a:pt x="39" y="2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36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4" name="Freeform 2522"/>
              <p:cNvSpPr>
                <a:spLocks/>
              </p:cNvSpPr>
              <p:nvPr/>
            </p:nvSpPr>
            <p:spPr bwMode="auto">
              <a:xfrm>
                <a:off x="1903" y="2141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1 h 27"/>
                  <a:gd name="T4" fmla="*/ 0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5" name="Line 2523"/>
              <p:cNvSpPr>
                <a:spLocks noChangeShapeType="1"/>
              </p:cNvSpPr>
              <p:nvPr/>
            </p:nvSpPr>
            <p:spPr bwMode="auto">
              <a:xfrm flipH="1" flipV="1">
                <a:off x="1903" y="21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6" name="Freeform 2524"/>
              <p:cNvSpPr>
                <a:spLocks/>
              </p:cNvSpPr>
              <p:nvPr/>
            </p:nvSpPr>
            <p:spPr bwMode="auto">
              <a:xfrm>
                <a:off x="1899" y="2141"/>
                <a:ext cx="4" cy="5"/>
              </a:xfrm>
              <a:custGeom>
                <a:avLst/>
                <a:gdLst>
                  <a:gd name="T0" fmla="*/ 37 w 37"/>
                  <a:gd name="T1" fmla="*/ 53 h 53"/>
                  <a:gd name="T2" fmla="*/ 37 w 37"/>
                  <a:gd name="T3" fmla="*/ 27 h 53"/>
                  <a:gd name="T4" fmla="*/ 37 w 37"/>
                  <a:gd name="T5" fmla="*/ 0 h 53"/>
                  <a:gd name="T6" fmla="*/ 0 w 37"/>
                  <a:gd name="T7" fmla="*/ 0 h 53"/>
                  <a:gd name="T8" fmla="*/ 0 w 37"/>
                  <a:gd name="T9" fmla="*/ 27 h 53"/>
                  <a:gd name="T10" fmla="*/ 0 w 37"/>
                  <a:gd name="T11" fmla="*/ 53 h 53"/>
                  <a:gd name="T12" fmla="*/ 37 w 37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3">
                    <a:moveTo>
                      <a:pt x="37" y="53"/>
                    </a:moveTo>
                    <a:lnTo>
                      <a:pt x="37" y="27"/>
                    </a:lnTo>
                    <a:lnTo>
                      <a:pt x="3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3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7" name="Freeform 2525"/>
              <p:cNvSpPr>
                <a:spLocks/>
              </p:cNvSpPr>
              <p:nvPr/>
            </p:nvSpPr>
            <p:spPr bwMode="auto">
              <a:xfrm>
                <a:off x="1899" y="2141"/>
                <a:ext cx="4" cy="5"/>
              </a:xfrm>
              <a:custGeom>
                <a:avLst/>
                <a:gdLst>
                  <a:gd name="T0" fmla="*/ 37 w 37"/>
                  <a:gd name="T1" fmla="*/ 53 h 53"/>
                  <a:gd name="T2" fmla="*/ 37 w 37"/>
                  <a:gd name="T3" fmla="*/ 27 h 53"/>
                  <a:gd name="T4" fmla="*/ 37 w 37"/>
                  <a:gd name="T5" fmla="*/ 0 h 53"/>
                  <a:gd name="T6" fmla="*/ 0 w 37"/>
                  <a:gd name="T7" fmla="*/ 0 h 53"/>
                  <a:gd name="T8" fmla="*/ 0 w 37"/>
                  <a:gd name="T9" fmla="*/ 27 h 53"/>
                  <a:gd name="T10" fmla="*/ 0 w 37"/>
                  <a:gd name="T11" fmla="*/ 53 h 53"/>
                  <a:gd name="T12" fmla="*/ 37 w 37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3">
                    <a:moveTo>
                      <a:pt x="37" y="53"/>
                    </a:moveTo>
                    <a:lnTo>
                      <a:pt x="37" y="27"/>
                    </a:lnTo>
                    <a:lnTo>
                      <a:pt x="3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37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8" name="Freeform 2526"/>
              <p:cNvSpPr>
                <a:spLocks/>
              </p:cNvSpPr>
              <p:nvPr/>
            </p:nvSpPr>
            <p:spPr bwMode="auto">
              <a:xfrm>
                <a:off x="1899" y="2144"/>
                <a:ext cx="1" cy="2"/>
              </a:xfrm>
              <a:custGeom>
                <a:avLst/>
                <a:gdLst>
                  <a:gd name="T0" fmla="*/ 1 w 1"/>
                  <a:gd name="T1" fmla="*/ 0 h 26"/>
                  <a:gd name="T2" fmla="*/ 1 w 1"/>
                  <a:gd name="T3" fmla="*/ 26 h 26"/>
                  <a:gd name="T4" fmla="*/ 0 w 1"/>
                  <a:gd name="T5" fmla="*/ 26 h 26"/>
                  <a:gd name="T6" fmla="*/ 1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0"/>
                    </a:moveTo>
                    <a:lnTo>
                      <a:pt x="1" y="26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9" name="Line 2527"/>
              <p:cNvSpPr>
                <a:spLocks noChangeShapeType="1"/>
              </p:cNvSpPr>
              <p:nvPr/>
            </p:nvSpPr>
            <p:spPr bwMode="auto">
              <a:xfrm flipH="1">
                <a:off x="1899" y="21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0" name="Freeform 2528"/>
              <p:cNvSpPr>
                <a:spLocks/>
              </p:cNvSpPr>
              <p:nvPr/>
            </p:nvSpPr>
            <p:spPr bwMode="auto">
              <a:xfrm>
                <a:off x="1895" y="2141"/>
                <a:ext cx="4" cy="5"/>
              </a:xfrm>
              <a:custGeom>
                <a:avLst/>
                <a:gdLst>
                  <a:gd name="T0" fmla="*/ 36 w 38"/>
                  <a:gd name="T1" fmla="*/ 53 h 53"/>
                  <a:gd name="T2" fmla="*/ 37 w 38"/>
                  <a:gd name="T3" fmla="*/ 27 h 53"/>
                  <a:gd name="T4" fmla="*/ 38 w 38"/>
                  <a:gd name="T5" fmla="*/ 1 h 53"/>
                  <a:gd name="T6" fmla="*/ 2 w 38"/>
                  <a:gd name="T7" fmla="*/ 0 h 53"/>
                  <a:gd name="T8" fmla="*/ 1 w 38"/>
                  <a:gd name="T9" fmla="*/ 26 h 53"/>
                  <a:gd name="T10" fmla="*/ 0 w 38"/>
                  <a:gd name="T11" fmla="*/ 52 h 53"/>
                  <a:gd name="T12" fmla="*/ 36 w 3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3">
                    <a:moveTo>
                      <a:pt x="36" y="53"/>
                    </a:moveTo>
                    <a:lnTo>
                      <a:pt x="37" y="27"/>
                    </a:lnTo>
                    <a:lnTo>
                      <a:pt x="38" y="1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3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1" name="Freeform 2529"/>
              <p:cNvSpPr>
                <a:spLocks/>
              </p:cNvSpPr>
              <p:nvPr/>
            </p:nvSpPr>
            <p:spPr bwMode="auto">
              <a:xfrm>
                <a:off x="1895" y="2141"/>
                <a:ext cx="4" cy="5"/>
              </a:xfrm>
              <a:custGeom>
                <a:avLst/>
                <a:gdLst>
                  <a:gd name="T0" fmla="*/ 36 w 38"/>
                  <a:gd name="T1" fmla="*/ 53 h 53"/>
                  <a:gd name="T2" fmla="*/ 37 w 38"/>
                  <a:gd name="T3" fmla="*/ 27 h 53"/>
                  <a:gd name="T4" fmla="*/ 38 w 38"/>
                  <a:gd name="T5" fmla="*/ 1 h 53"/>
                  <a:gd name="T6" fmla="*/ 2 w 38"/>
                  <a:gd name="T7" fmla="*/ 0 h 53"/>
                  <a:gd name="T8" fmla="*/ 1 w 38"/>
                  <a:gd name="T9" fmla="*/ 26 h 53"/>
                  <a:gd name="T10" fmla="*/ 0 w 38"/>
                  <a:gd name="T11" fmla="*/ 52 h 53"/>
                  <a:gd name="T12" fmla="*/ 36 w 3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3">
                    <a:moveTo>
                      <a:pt x="36" y="53"/>
                    </a:moveTo>
                    <a:lnTo>
                      <a:pt x="37" y="27"/>
                    </a:lnTo>
                    <a:lnTo>
                      <a:pt x="38" y="1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3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2" name="Freeform 2530"/>
              <p:cNvSpPr>
                <a:spLocks/>
              </p:cNvSpPr>
              <p:nvPr/>
            </p:nvSpPr>
            <p:spPr bwMode="auto">
              <a:xfrm>
                <a:off x="1895" y="2141"/>
                <a:ext cx="1" cy="2"/>
              </a:xfrm>
              <a:custGeom>
                <a:avLst/>
                <a:gdLst>
                  <a:gd name="T0" fmla="*/ 1 w 2"/>
                  <a:gd name="T1" fmla="*/ 26 h 26"/>
                  <a:gd name="T2" fmla="*/ 2 w 2"/>
                  <a:gd name="T3" fmla="*/ 0 h 26"/>
                  <a:gd name="T4" fmla="*/ 0 w 2"/>
                  <a:gd name="T5" fmla="*/ 0 h 26"/>
                  <a:gd name="T6" fmla="*/ 1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1" y="2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3" name="Line 2531"/>
              <p:cNvSpPr>
                <a:spLocks noChangeShapeType="1"/>
              </p:cNvSpPr>
              <p:nvPr/>
            </p:nvSpPr>
            <p:spPr bwMode="auto">
              <a:xfrm flipH="1">
                <a:off x="1895" y="21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204" name="Group 2532"/>
            <p:cNvGrpSpPr>
              <a:grpSpLocks/>
            </p:cNvGrpSpPr>
            <p:nvPr/>
          </p:nvGrpSpPr>
          <p:grpSpPr bwMode="auto">
            <a:xfrm>
              <a:off x="1694" y="2141"/>
              <a:ext cx="201" cy="91"/>
              <a:chOff x="1694" y="2141"/>
              <a:chExt cx="201" cy="91"/>
            </a:xfrm>
          </p:grpSpPr>
          <p:sp>
            <p:nvSpPr>
              <p:cNvPr id="31205" name="Freeform 2533"/>
              <p:cNvSpPr>
                <a:spLocks/>
              </p:cNvSpPr>
              <p:nvPr/>
            </p:nvSpPr>
            <p:spPr bwMode="auto">
              <a:xfrm>
                <a:off x="1891" y="2141"/>
                <a:ext cx="4" cy="5"/>
              </a:xfrm>
              <a:custGeom>
                <a:avLst/>
                <a:gdLst>
                  <a:gd name="T0" fmla="*/ 38 w 38"/>
                  <a:gd name="T1" fmla="*/ 52 h 53"/>
                  <a:gd name="T2" fmla="*/ 37 w 38"/>
                  <a:gd name="T3" fmla="*/ 26 h 53"/>
                  <a:gd name="T4" fmla="*/ 36 w 38"/>
                  <a:gd name="T5" fmla="*/ 0 h 53"/>
                  <a:gd name="T6" fmla="*/ 0 w 38"/>
                  <a:gd name="T7" fmla="*/ 1 h 53"/>
                  <a:gd name="T8" fmla="*/ 1 w 38"/>
                  <a:gd name="T9" fmla="*/ 27 h 53"/>
                  <a:gd name="T10" fmla="*/ 2 w 38"/>
                  <a:gd name="T11" fmla="*/ 53 h 53"/>
                  <a:gd name="T12" fmla="*/ 38 w 38"/>
                  <a:gd name="T13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3">
                    <a:moveTo>
                      <a:pt x="38" y="52"/>
                    </a:moveTo>
                    <a:lnTo>
                      <a:pt x="37" y="26"/>
                    </a:lnTo>
                    <a:lnTo>
                      <a:pt x="36" y="0"/>
                    </a:lnTo>
                    <a:lnTo>
                      <a:pt x="0" y="1"/>
                    </a:lnTo>
                    <a:lnTo>
                      <a:pt x="1" y="27"/>
                    </a:lnTo>
                    <a:lnTo>
                      <a:pt x="2" y="53"/>
                    </a:lnTo>
                    <a:lnTo>
                      <a:pt x="3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6" name="Freeform 2534"/>
              <p:cNvSpPr>
                <a:spLocks/>
              </p:cNvSpPr>
              <p:nvPr/>
            </p:nvSpPr>
            <p:spPr bwMode="auto">
              <a:xfrm>
                <a:off x="1891" y="2141"/>
                <a:ext cx="4" cy="5"/>
              </a:xfrm>
              <a:custGeom>
                <a:avLst/>
                <a:gdLst>
                  <a:gd name="T0" fmla="*/ 38 w 38"/>
                  <a:gd name="T1" fmla="*/ 52 h 53"/>
                  <a:gd name="T2" fmla="*/ 37 w 38"/>
                  <a:gd name="T3" fmla="*/ 26 h 53"/>
                  <a:gd name="T4" fmla="*/ 36 w 38"/>
                  <a:gd name="T5" fmla="*/ 0 h 53"/>
                  <a:gd name="T6" fmla="*/ 0 w 38"/>
                  <a:gd name="T7" fmla="*/ 1 h 53"/>
                  <a:gd name="T8" fmla="*/ 1 w 38"/>
                  <a:gd name="T9" fmla="*/ 27 h 53"/>
                  <a:gd name="T10" fmla="*/ 2 w 38"/>
                  <a:gd name="T11" fmla="*/ 53 h 53"/>
                  <a:gd name="T12" fmla="*/ 38 w 38"/>
                  <a:gd name="T13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3">
                    <a:moveTo>
                      <a:pt x="38" y="52"/>
                    </a:moveTo>
                    <a:lnTo>
                      <a:pt x="37" y="26"/>
                    </a:lnTo>
                    <a:lnTo>
                      <a:pt x="36" y="0"/>
                    </a:lnTo>
                    <a:lnTo>
                      <a:pt x="0" y="1"/>
                    </a:lnTo>
                    <a:lnTo>
                      <a:pt x="1" y="27"/>
                    </a:lnTo>
                    <a:lnTo>
                      <a:pt x="2" y="53"/>
                    </a:lnTo>
                    <a:lnTo>
                      <a:pt x="38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7" name="Freeform 2535"/>
              <p:cNvSpPr>
                <a:spLocks/>
              </p:cNvSpPr>
              <p:nvPr/>
            </p:nvSpPr>
            <p:spPr bwMode="auto">
              <a:xfrm>
                <a:off x="1891" y="2144"/>
                <a:ext cx="1" cy="2"/>
              </a:xfrm>
              <a:custGeom>
                <a:avLst/>
                <a:gdLst>
                  <a:gd name="T0" fmla="*/ 0 w 1"/>
                  <a:gd name="T1" fmla="*/ 0 h 26"/>
                  <a:gd name="T2" fmla="*/ 1 w 1"/>
                  <a:gd name="T3" fmla="*/ 26 h 26"/>
                  <a:gd name="T4" fmla="*/ 0 w 1"/>
                  <a:gd name="T5" fmla="*/ 26 h 26"/>
                  <a:gd name="T6" fmla="*/ 0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lnTo>
                      <a:pt x="1" y="26"/>
                    </a:lnTo>
                    <a:lnTo>
                      <a:pt x="0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8" name="Line 2536"/>
              <p:cNvSpPr>
                <a:spLocks noChangeShapeType="1"/>
              </p:cNvSpPr>
              <p:nvPr/>
            </p:nvSpPr>
            <p:spPr bwMode="auto">
              <a:xfrm flipH="1">
                <a:off x="1891" y="21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9" name="Freeform 2537"/>
              <p:cNvSpPr>
                <a:spLocks/>
              </p:cNvSpPr>
              <p:nvPr/>
            </p:nvSpPr>
            <p:spPr bwMode="auto">
              <a:xfrm>
                <a:off x="1887" y="2141"/>
                <a:ext cx="4" cy="5"/>
              </a:xfrm>
              <a:custGeom>
                <a:avLst/>
                <a:gdLst>
                  <a:gd name="T0" fmla="*/ 36 w 36"/>
                  <a:gd name="T1" fmla="*/ 53 h 53"/>
                  <a:gd name="T2" fmla="*/ 36 w 36"/>
                  <a:gd name="T3" fmla="*/ 27 h 53"/>
                  <a:gd name="T4" fmla="*/ 36 w 36"/>
                  <a:gd name="T5" fmla="*/ 0 h 53"/>
                  <a:gd name="T6" fmla="*/ 0 w 36"/>
                  <a:gd name="T7" fmla="*/ 0 h 53"/>
                  <a:gd name="T8" fmla="*/ 0 w 36"/>
                  <a:gd name="T9" fmla="*/ 27 h 53"/>
                  <a:gd name="T10" fmla="*/ 0 w 36"/>
                  <a:gd name="T11" fmla="*/ 53 h 53"/>
                  <a:gd name="T12" fmla="*/ 36 w 36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3">
                    <a:moveTo>
                      <a:pt x="36" y="53"/>
                    </a:moveTo>
                    <a:lnTo>
                      <a:pt x="36" y="27"/>
                    </a:lnTo>
                    <a:lnTo>
                      <a:pt x="36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3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0" name="Freeform 2538"/>
              <p:cNvSpPr>
                <a:spLocks/>
              </p:cNvSpPr>
              <p:nvPr/>
            </p:nvSpPr>
            <p:spPr bwMode="auto">
              <a:xfrm>
                <a:off x="1887" y="2141"/>
                <a:ext cx="4" cy="5"/>
              </a:xfrm>
              <a:custGeom>
                <a:avLst/>
                <a:gdLst>
                  <a:gd name="T0" fmla="*/ 36 w 36"/>
                  <a:gd name="T1" fmla="*/ 53 h 53"/>
                  <a:gd name="T2" fmla="*/ 36 w 36"/>
                  <a:gd name="T3" fmla="*/ 27 h 53"/>
                  <a:gd name="T4" fmla="*/ 36 w 36"/>
                  <a:gd name="T5" fmla="*/ 0 h 53"/>
                  <a:gd name="T6" fmla="*/ 0 w 36"/>
                  <a:gd name="T7" fmla="*/ 0 h 53"/>
                  <a:gd name="T8" fmla="*/ 0 w 36"/>
                  <a:gd name="T9" fmla="*/ 27 h 53"/>
                  <a:gd name="T10" fmla="*/ 0 w 36"/>
                  <a:gd name="T11" fmla="*/ 53 h 53"/>
                  <a:gd name="T12" fmla="*/ 36 w 36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3">
                    <a:moveTo>
                      <a:pt x="36" y="53"/>
                    </a:moveTo>
                    <a:lnTo>
                      <a:pt x="36" y="27"/>
                    </a:lnTo>
                    <a:lnTo>
                      <a:pt x="36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3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1" name="Freeform 2539"/>
              <p:cNvSpPr>
                <a:spLocks/>
              </p:cNvSpPr>
              <p:nvPr/>
            </p:nvSpPr>
            <p:spPr bwMode="auto">
              <a:xfrm>
                <a:off x="1887" y="2141"/>
                <a:ext cx="1" cy="3"/>
              </a:xfrm>
              <a:custGeom>
                <a:avLst/>
                <a:gdLst>
                  <a:gd name="T0" fmla="*/ 2 w 2"/>
                  <a:gd name="T1" fmla="*/ 27 h 27"/>
                  <a:gd name="T2" fmla="*/ 2 w 2"/>
                  <a:gd name="T3" fmla="*/ 0 h 27"/>
                  <a:gd name="T4" fmla="*/ 0 w 2"/>
                  <a:gd name="T5" fmla="*/ 1 h 27"/>
                  <a:gd name="T6" fmla="*/ 2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27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2" name="Line 2540"/>
              <p:cNvSpPr>
                <a:spLocks noChangeShapeType="1"/>
              </p:cNvSpPr>
              <p:nvPr/>
            </p:nvSpPr>
            <p:spPr bwMode="auto">
              <a:xfrm flipH="1">
                <a:off x="1887" y="21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3" name="Freeform 2541"/>
              <p:cNvSpPr>
                <a:spLocks/>
              </p:cNvSpPr>
              <p:nvPr/>
            </p:nvSpPr>
            <p:spPr bwMode="auto">
              <a:xfrm>
                <a:off x="1883" y="2141"/>
                <a:ext cx="4" cy="6"/>
              </a:xfrm>
              <a:custGeom>
                <a:avLst/>
                <a:gdLst>
                  <a:gd name="T0" fmla="*/ 40 w 40"/>
                  <a:gd name="T1" fmla="*/ 52 h 55"/>
                  <a:gd name="T2" fmla="*/ 39 w 40"/>
                  <a:gd name="T3" fmla="*/ 26 h 55"/>
                  <a:gd name="T4" fmla="*/ 37 w 40"/>
                  <a:gd name="T5" fmla="*/ 0 h 55"/>
                  <a:gd name="T6" fmla="*/ 0 w 40"/>
                  <a:gd name="T7" fmla="*/ 2 h 55"/>
                  <a:gd name="T8" fmla="*/ 1 w 40"/>
                  <a:gd name="T9" fmla="*/ 28 h 55"/>
                  <a:gd name="T10" fmla="*/ 2 w 40"/>
                  <a:gd name="T11" fmla="*/ 55 h 55"/>
                  <a:gd name="T12" fmla="*/ 40 w 40"/>
                  <a:gd name="T13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5">
                    <a:moveTo>
                      <a:pt x="40" y="52"/>
                    </a:moveTo>
                    <a:lnTo>
                      <a:pt x="39" y="26"/>
                    </a:lnTo>
                    <a:lnTo>
                      <a:pt x="37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2" y="55"/>
                    </a:lnTo>
                    <a:lnTo>
                      <a:pt x="4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4" name="Freeform 2542"/>
              <p:cNvSpPr>
                <a:spLocks/>
              </p:cNvSpPr>
              <p:nvPr/>
            </p:nvSpPr>
            <p:spPr bwMode="auto">
              <a:xfrm>
                <a:off x="1883" y="2141"/>
                <a:ext cx="4" cy="6"/>
              </a:xfrm>
              <a:custGeom>
                <a:avLst/>
                <a:gdLst>
                  <a:gd name="T0" fmla="*/ 40 w 40"/>
                  <a:gd name="T1" fmla="*/ 52 h 55"/>
                  <a:gd name="T2" fmla="*/ 39 w 40"/>
                  <a:gd name="T3" fmla="*/ 26 h 55"/>
                  <a:gd name="T4" fmla="*/ 37 w 40"/>
                  <a:gd name="T5" fmla="*/ 0 h 55"/>
                  <a:gd name="T6" fmla="*/ 0 w 40"/>
                  <a:gd name="T7" fmla="*/ 2 h 55"/>
                  <a:gd name="T8" fmla="*/ 1 w 40"/>
                  <a:gd name="T9" fmla="*/ 28 h 55"/>
                  <a:gd name="T10" fmla="*/ 2 w 40"/>
                  <a:gd name="T11" fmla="*/ 55 h 55"/>
                  <a:gd name="T12" fmla="*/ 40 w 40"/>
                  <a:gd name="T13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5">
                    <a:moveTo>
                      <a:pt x="40" y="52"/>
                    </a:moveTo>
                    <a:lnTo>
                      <a:pt x="39" y="26"/>
                    </a:lnTo>
                    <a:lnTo>
                      <a:pt x="37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2" y="55"/>
                    </a:lnTo>
                    <a:lnTo>
                      <a:pt x="4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5" name="Freeform 2543"/>
              <p:cNvSpPr>
                <a:spLocks/>
              </p:cNvSpPr>
              <p:nvPr/>
            </p:nvSpPr>
            <p:spPr bwMode="auto">
              <a:xfrm>
                <a:off x="1883" y="2144"/>
                <a:ext cx="1" cy="3"/>
              </a:xfrm>
              <a:custGeom>
                <a:avLst/>
                <a:gdLst>
                  <a:gd name="T0" fmla="*/ 0 w 1"/>
                  <a:gd name="T1" fmla="*/ 0 h 27"/>
                  <a:gd name="T2" fmla="*/ 1 w 1"/>
                  <a:gd name="T3" fmla="*/ 27 h 27"/>
                  <a:gd name="T4" fmla="*/ 1 w 1"/>
                  <a:gd name="T5" fmla="*/ 27 h 27"/>
                  <a:gd name="T6" fmla="*/ 0 w 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0"/>
                    </a:moveTo>
                    <a:lnTo>
                      <a:pt x="1" y="27"/>
                    </a:lnTo>
                    <a:lnTo>
                      <a:pt x="1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6" name="Line 2544"/>
              <p:cNvSpPr>
                <a:spLocks noChangeShapeType="1"/>
              </p:cNvSpPr>
              <p:nvPr/>
            </p:nvSpPr>
            <p:spPr bwMode="auto">
              <a:xfrm>
                <a:off x="1883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7" name="Freeform 2545"/>
              <p:cNvSpPr>
                <a:spLocks/>
              </p:cNvSpPr>
              <p:nvPr/>
            </p:nvSpPr>
            <p:spPr bwMode="auto">
              <a:xfrm>
                <a:off x="1879" y="2141"/>
                <a:ext cx="4" cy="6"/>
              </a:xfrm>
              <a:custGeom>
                <a:avLst/>
                <a:gdLst>
                  <a:gd name="T0" fmla="*/ 38 w 38"/>
                  <a:gd name="T1" fmla="*/ 53 h 54"/>
                  <a:gd name="T2" fmla="*/ 37 w 38"/>
                  <a:gd name="T3" fmla="*/ 26 h 54"/>
                  <a:gd name="T4" fmla="*/ 36 w 38"/>
                  <a:gd name="T5" fmla="*/ 0 h 54"/>
                  <a:gd name="T6" fmla="*/ 0 w 38"/>
                  <a:gd name="T7" fmla="*/ 1 h 54"/>
                  <a:gd name="T8" fmla="*/ 1 w 38"/>
                  <a:gd name="T9" fmla="*/ 27 h 54"/>
                  <a:gd name="T10" fmla="*/ 2 w 38"/>
                  <a:gd name="T11" fmla="*/ 54 h 54"/>
                  <a:gd name="T12" fmla="*/ 38 w 38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38" y="53"/>
                    </a:moveTo>
                    <a:lnTo>
                      <a:pt x="37" y="26"/>
                    </a:lnTo>
                    <a:lnTo>
                      <a:pt x="36" y="0"/>
                    </a:lnTo>
                    <a:lnTo>
                      <a:pt x="0" y="1"/>
                    </a:lnTo>
                    <a:lnTo>
                      <a:pt x="1" y="27"/>
                    </a:lnTo>
                    <a:lnTo>
                      <a:pt x="2" y="54"/>
                    </a:lnTo>
                    <a:lnTo>
                      <a:pt x="3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8" name="Freeform 2546"/>
              <p:cNvSpPr>
                <a:spLocks/>
              </p:cNvSpPr>
              <p:nvPr/>
            </p:nvSpPr>
            <p:spPr bwMode="auto">
              <a:xfrm>
                <a:off x="1879" y="2141"/>
                <a:ext cx="4" cy="6"/>
              </a:xfrm>
              <a:custGeom>
                <a:avLst/>
                <a:gdLst>
                  <a:gd name="T0" fmla="*/ 38 w 38"/>
                  <a:gd name="T1" fmla="*/ 53 h 54"/>
                  <a:gd name="T2" fmla="*/ 37 w 38"/>
                  <a:gd name="T3" fmla="*/ 26 h 54"/>
                  <a:gd name="T4" fmla="*/ 36 w 38"/>
                  <a:gd name="T5" fmla="*/ 0 h 54"/>
                  <a:gd name="T6" fmla="*/ 0 w 38"/>
                  <a:gd name="T7" fmla="*/ 1 h 54"/>
                  <a:gd name="T8" fmla="*/ 1 w 38"/>
                  <a:gd name="T9" fmla="*/ 27 h 54"/>
                  <a:gd name="T10" fmla="*/ 2 w 38"/>
                  <a:gd name="T11" fmla="*/ 54 h 54"/>
                  <a:gd name="T12" fmla="*/ 38 w 38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38" y="53"/>
                    </a:moveTo>
                    <a:lnTo>
                      <a:pt x="37" y="26"/>
                    </a:lnTo>
                    <a:lnTo>
                      <a:pt x="36" y="0"/>
                    </a:lnTo>
                    <a:lnTo>
                      <a:pt x="0" y="1"/>
                    </a:lnTo>
                    <a:lnTo>
                      <a:pt x="1" y="27"/>
                    </a:lnTo>
                    <a:lnTo>
                      <a:pt x="2" y="54"/>
                    </a:lnTo>
                    <a:lnTo>
                      <a:pt x="3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9" name="Freeform 2547"/>
              <p:cNvSpPr>
                <a:spLocks/>
              </p:cNvSpPr>
              <p:nvPr/>
            </p:nvSpPr>
            <p:spPr bwMode="auto">
              <a:xfrm>
                <a:off x="1878" y="2141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1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0" name="Line 2548"/>
              <p:cNvSpPr>
                <a:spLocks noChangeShapeType="1"/>
              </p:cNvSpPr>
              <p:nvPr/>
            </p:nvSpPr>
            <p:spPr bwMode="auto">
              <a:xfrm flipH="1">
                <a:off x="1878" y="21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1" name="Freeform 2549"/>
              <p:cNvSpPr>
                <a:spLocks/>
              </p:cNvSpPr>
              <p:nvPr/>
            </p:nvSpPr>
            <p:spPr bwMode="auto">
              <a:xfrm>
                <a:off x="1874" y="2141"/>
                <a:ext cx="5" cy="6"/>
              </a:xfrm>
              <a:custGeom>
                <a:avLst/>
                <a:gdLst>
                  <a:gd name="T0" fmla="*/ 40 w 40"/>
                  <a:gd name="T1" fmla="*/ 53 h 56"/>
                  <a:gd name="T2" fmla="*/ 38 w 40"/>
                  <a:gd name="T3" fmla="*/ 26 h 56"/>
                  <a:gd name="T4" fmla="*/ 36 w 40"/>
                  <a:gd name="T5" fmla="*/ 0 h 56"/>
                  <a:gd name="T6" fmla="*/ 0 w 40"/>
                  <a:gd name="T7" fmla="*/ 3 h 56"/>
                  <a:gd name="T8" fmla="*/ 2 w 40"/>
                  <a:gd name="T9" fmla="*/ 30 h 56"/>
                  <a:gd name="T10" fmla="*/ 4 w 40"/>
                  <a:gd name="T11" fmla="*/ 56 h 56"/>
                  <a:gd name="T12" fmla="*/ 40 w 40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40" y="53"/>
                    </a:moveTo>
                    <a:lnTo>
                      <a:pt x="38" y="26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2" y="30"/>
                    </a:lnTo>
                    <a:lnTo>
                      <a:pt x="4" y="5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2" name="Freeform 2550"/>
              <p:cNvSpPr>
                <a:spLocks/>
              </p:cNvSpPr>
              <p:nvPr/>
            </p:nvSpPr>
            <p:spPr bwMode="auto">
              <a:xfrm>
                <a:off x="1874" y="2141"/>
                <a:ext cx="5" cy="6"/>
              </a:xfrm>
              <a:custGeom>
                <a:avLst/>
                <a:gdLst>
                  <a:gd name="T0" fmla="*/ 40 w 40"/>
                  <a:gd name="T1" fmla="*/ 53 h 56"/>
                  <a:gd name="T2" fmla="*/ 38 w 40"/>
                  <a:gd name="T3" fmla="*/ 26 h 56"/>
                  <a:gd name="T4" fmla="*/ 36 w 40"/>
                  <a:gd name="T5" fmla="*/ 0 h 56"/>
                  <a:gd name="T6" fmla="*/ 0 w 40"/>
                  <a:gd name="T7" fmla="*/ 3 h 56"/>
                  <a:gd name="T8" fmla="*/ 2 w 40"/>
                  <a:gd name="T9" fmla="*/ 30 h 56"/>
                  <a:gd name="T10" fmla="*/ 4 w 40"/>
                  <a:gd name="T11" fmla="*/ 56 h 56"/>
                  <a:gd name="T12" fmla="*/ 40 w 40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40" y="53"/>
                    </a:moveTo>
                    <a:lnTo>
                      <a:pt x="38" y="26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2" y="30"/>
                    </a:lnTo>
                    <a:lnTo>
                      <a:pt x="4" y="56"/>
                    </a:lnTo>
                    <a:lnTo>
                      <a:pt x="4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3" name="Freeform 2551"/>
              <p:cNvSpPr>
                <a:spLocks/>
              </p:cNvSpPr>
              <p:nvPr/>
            </p:nvSpPr>
            <p:spPr bwMode="auto">
              <a:xfrm>
                <a:off x="1875" y="2144"/>
                <a:ext cx="1" cy="3"/>
              </a:xfrm>
              <a:custGeom>
                <a:avLst/>
                <a:gdLst>
                  <a:gd name="T0" fmla="*/ 0 w 2"/>
                  <a:gd name="T1" fmla="*/ 0 h 26"/>
                  <a:gd name="T2" fmla="*/ 2 w 2"/>
                  <a:gd name="T3" fmla="*/ 26 h 26"/>
                  <a:gd name="T4" fmla="*/ 1 w 2"/>
                  <a:gd name="T5" fmla="*/ 26 h 26"/>
                  <a:gd name="T6" fmla="*/ 0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0"/>
                    </a:moveTo>
                    <a:lnTo>
                      <a:pt x="2" y="26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4" name="Line 2552"/>
              <p:cNvSpPr>
                <a:spLocks noChangeShapeType="1"/>
              </p:cNvSpPr>
              <p:nvPr/>
            </p:nvSpPr>
            <p:spPr bwMode="auto">
              <a:xfrm flipH="1">
                <a:off x="1875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5" name="Freeform 2553"/>
              <p:cNvSpPr>
                <a:spLocks/>
              </p:cNvSpPr>
              <p:nvPr/>
            </p:nvSpPr>
            <p:spPr bwMode="auto">
              <a:xfrm>
                <a:off x="1871" y="2141"/>
                <a:ext cx="4" cy="6"/>
              </a:xfrm>
              <a:custGeom>
                <a:avLst/>
                <a:gdLst>
                  <a:gd name="T0" fmla="*/ 38 w 38"/>
                  <a:gd name="T1" fmla="*/ 53 h 55"/>
                  <a:gd name="T2" fmla="*/ 37 w 38"/>
                  <a:gd name="T3" fmla="*/ 27 h 55"/>
                  <a:gd name="T4" fmla="*/ 36 w 38"/>
                  <a:gd name="T5" fmla="*/ 0 h 55"/>
                  <a:gd name="T6" fmla="*/ 0 w 38"/>
                  <a:gd name="T7" fmla="*/ 3 h 55"/>
                  <a:gd name="T8" fmla="*/ 1 w 38"/>
                  <a:gd name="T9" fmla="*/ 29 h 55"/>
                  <a:gd name="T10" fmla="*/ 2 w 38"/>
                  <a:gd name="T11" fmla="*/ 55 h 55"/>
                  <a:gd name="T12" fmla="*/ 38 w 38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5">
                    <a:moveTo>
                      <a:pt x="38" y="53"/>
                    </a:moveTo>
                    <a:lnTo>
                      <a:pt x="37" y="27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3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6" name="Freeform 2554"/>
              <p:cNvSpPr>
                <a:spLocks/>
              </p:cNvSpPr>
              <p:nvPr/>
            </p:nvSpPr>
            <p:spPr bwMode="auto">
              <a:xfrm>
                <a:off x="1871" y="2141"/>
                <a:ext cx="4" cy="6"/>
              </a:xfrm>
              <a:custGeom>
                <a:avLst/>
                <a:gdLst>
                  <a:gd name="T0" fmla="*/ 38 w 38"/>
                  <a:gd name="T1" fmla="*/ 53 h 55"/>
                  <a:gd name="T2" fmla="*/ 37 w 38"/>
                  <a:gd name="T3" fmla="*/ 27 h 55"/>
                  <a:gd name="T4" fmla="*/ 36 w 38"/>
                  <a:gd name="T5" fmla="*/ 0 h 55"/>
                  <a:gd name="T6" fmla="*/ 0 w 38"/>
                  <a:gd name="T7" fmla="*/ 3 h 55"/>
                  <a:gd name="T8" fmla="*/ 1 w 38"/>
                  <a:gd name="T9" fmla="*/ 29 h 55"/>
                  <a:gd name="T10" fmla="*/ 2 w 38"/>
                  <a:gd name="T11" fmla="*/ 55 h 55"/>
                  <a:gd name="T12" fmla="*/ 38 w 38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5">
                    <a:moveTo>
                      <a:pt x="38" y="53"/>
                    </a:moveTo>
                    <a:lnTo>
                      <a:pt x="37" y="27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3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7" name="Freeform 2555"/>
              <p:cNvSpPr>
                <a:spLocks/>
              </p:cNvSpPr>
              <p:nvPr/>
            </p:nvSpPr>
            <p:spPr bwMode="auto">
              <a:xfrm>
                <a:off x="1870" y="2142"/>
                <a:ext cx="1" cy="3"/>
              </a:xfrm>
              <a:custGeom>
                <a:avLst/>
                <a:gdLst>
                  <a:gd name="T0" fmla="*/ 4 w 4"/>
                  <a:gd name="T1" fmla="*/ 26 h 26"/>
                  <a:gd name="T2" fmla="*/ 3 w 4"/>
                  <a:gd name="T3" fmla="*/ 0 h 26"/>
                  <a:gd name="T4" fmla="*/ 0 w 4"/>
                  <a:gd name="T5" fmla="*/ 0 h 26"/>
                  <a:gd name="T6" fmla="*/ 4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2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8" name="Line 2556"/>
              <p:cNvSpPr>
                <a:spLocks noChangeShapeType="1"/>
              </p:cNvSpPr>
              <p:nvPr/>
            </p:nvSpPr>
            <p:spPr bwMode="auto">
              <a:xfrm flipH="1">
                <a:off x="1870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9" name="Freeform 2557"/>
              <p:cNvSpPr>
                <a:spLocks/>
              </p:cNvSpPr>
              <p:nvPr/>
            </p:nvSpPr>
            <p:spPr bwMode="auto">
              <a:xfrm>
                <a:off x="1866" y="2142"/>
                <a:ext cx="5" cy="6"/>
              </a:xfrm>
              <a:custGeom>
                <a:avLst/>
                <a:gdLst>
                  <a:gd name="T0" fmla="*/ 43 w 43"/>
                  <a:gd name="T1" fmla="*/ 52 h 57"/>
                  <a:gd name="T2" fmla="*/ 40 w 43"/>
                  <a:gd name="T3" fmla="*/ 26 h 57"/>
                  <a:gd name="T4" fmla="*/ 36 w 43"/>
                  <a:gd name="T5" fmla="*/ 0 h 57"/>
                  <a:gd name="T6" fmla="*/ 0 w 43"/>
                  <a:gd name="T7" fmla="*/ 4 h 57"/>
                  <a:gd name="T8" fmla="*/ 4 w 43"/>
                  <a:gd name="T9" fmla="*/ 30 h 57"/>
                  <a:gd name="T10" fmla="*/ 7 w 43"/>
                  <a:gd name="T11" fmla="*/ 57 h 57"/>
                  <a:gd name="T12" fmla="*/ 43 w 43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43" y="52"/>
                    </a:moveTo>
                    <a:lnTo>
                      <a:pt x="40" y="2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4" y="30"/>
                    </a:lnTo>
                    <a:lnTo>
                      <a:pt x="7" y="57"/>
                    </a:lnTo>
                    <a:lnTo>
                      <a:pt x="43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0" name="Freeform 2558"/>
              <p:cNvSpPr>
                <a:spLocks/>
              </p:cNvSpPr>
              <p:nvPr/>
            </p:nvSpPr>
            <p:spPr bwMode="auto">
              <a:xfrm>
                <a:off x="1866" y="2142"/>
                <a:ext cx="5" cy="6"/>
              </a:xfrm>
              <a:custGeom>
                <a:avLst/>
                <a:gdLst>
                  <a:gd name="T0" fmla="*/ 43 w 43"/>
                  <a:gd name="T1" fmla="*/ 52 h 57"/>
                  <a:gd name="T2" fmla="*/ 40 w 43"/>
                  <a:gd name="T3" fmla="*/ 26 h 57"/>
                  <a:gd name="T4" fmla="*/ 36 w 43"/>
                  <a:gd name="T5" fmla="*/ 0 h 57"/>
                  <a:gd name="T6" fmla="*/ 0 w 43"/>
                  <a:gd name="T7" fmla="*/ 4 h 57"/>
                  <a:gd name="T8" fmla="*/ 4 w 43"/>
                  <a:gd name="T9" fmla="*/ 30 h 57"/>
                  <a:gd name="T10" fmla="*/ 7 w 43"/>
                  <a:gd name="T11" fmla="*/ 57 h 57"/>
                  <a:gd name="T12" fmla="*/ 43 w 43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43" y="52"/>
                    </a:moveTo>
                    <a:lnTo>
                      <a:pt x="40" y="2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4" y="30"/>
                    </a:lnTo>
                    <a:lnTo>
                      <a:pt x="7" y="57"/>
                    </a:lnTo>
                    <a:lnTo>
                      <a:pt x="43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1" name="Freeform 2559"/>
              <p:cNvSpPr>
                <a:spLocks/>
              </p:cNvSpPr>
              <p:nvPr/>
            </p:nvSpPr>
            <p:spPr bwMode="auto">
              <a:xfrm>
                <a:off x="1867" y="2145"/>
                <a:ext cx="1" cy="3"/>
              </a:xfrm>
              <a:custGeom>
                <a:avLst/>
                <a:gdLst>
                  <a:gd name="T0" fmla="*/ 0 w 3"/>
                  <a:gd name="T1" fmla="*/ 0 h 27"/>
                  <a:gd name="T2" fmla="*/ 3 w 3"/>
                  <a:gd name="T3" fmla="*/ 27 h 27"/>
                  <a:gd name="T4" fmla="*/ 2 w 3"/>
                  <a:gd name="T5" fmla="*/ 27 h 27"/>
                  <a:gd name="T6" fmla="*/ 0 w 3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7">
                    <a:moveTo>
                      <a:pt x="0" y="0"/>
                    </a:moveTo>
                    <a:lnTo>
                      <a:pt x="3" y="27"/>
                    </a:lnTo>
                    <a:lnTo>
                      <a:pt x="2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2" name="Line 2560"/>
              <p:cNvSpPr>
                <a:spLocks noChangeShapeType="1"/>
              </p:cNvSpPr>
              <p:nvPr/>
            </p:nvSpPr>
            <p:spPr bwMode="auto">
              <a:xfrm flipH="1">
                <a:off x="1867" y="21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3" name="Freeform 2561"/>
              <p:cNvSpPr>
                <a:spLocks/>
              </p:cNvSpPr>
              <p:nvPr/>
            </p:nvSpPr>
            <p:spPr bwMode="auto">
              <a:xfrm>
                <a:off x="1862" y="2142"/>
                <a:ext cx="5" cy="6"/>
              </a:xfrm>
              <a:custGeom>
                <a:avLst/>
                <a:gdLst>
                  <a:gd name="T0" fmla="*/ 41 w 41"/>
                  <a:gd name="T1" fmla="*/ 53 h 56"/>
                  <a:gd name="T2" fmla="*/ 39 w 41"/>
                  <a:gd name="T3" fmla="*/ 26 h 56"/>
                  <a:gd name="T4" fmla="*/ 36 w 41"/>
                  <a:gd name="T5" fmla="*/ 0 h 56"/>
                  <a:gd name="T6" fmla="*/ 0 w 41"/>
                  <a:gd name="T7" fmla="*/ 3 h 56"/>
                  <a:gd name="T8" fmla="*/ 2 w 41"/>
                  <a:gd name="T9" fmla="*/ 30 h 56"/>
                  <a:gd name="T10" fmla="*/ 5 w 41"/>
                  <a:gd name="T11" fmla="*/ 56 h 56"/>
                  <a:gd name="T12" fmla="*/ 41 w 41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41" y="53"/>
                    </a:moveTo>
                    <a:lnTo>
                      <a:pt x="39" y="26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2" y="30"/>
                    </a:lnTo>
                    <a:lnTo>
                      <a:pt x="5" y="56"/>
                    </a:lnTo>
                    <a:lnTo>
                      <a:pt x="41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4" name="Freeform 2562"/>
              <p:cNvSpPr>
                <a:spLocks/>
              </p:cNvSpPr>
              <p:nvPr/>
            </p:nvSpPr>
            <p:spPr bwMode="auto">
              <a:xfrm>
                <a:off x="1862" y="2142"/>
                <a:ext cx="5" cy="6"/>
              </a:xfrm>
              <a:custGeom>
                <a:avLst/>
                <a:gdLst>
                  <a:gd name="T0" fmla="*/ 41 w 41"/>
                  <a:gd name="T1" fmla="*/ 53 h 56"/>
                  <a:gd name="T2" fmla="*/ 39 w 41"/>
                  <a:gd name="T3" fmla="*/ 26 h 56"/>
                  <a:gd name="T4" fmla="*/ 36 w 41"/>
                  <a:gd name="T5" fmla="*/ 0 h 56"/>
                  <a:gd name="T6" fmla="*/ 0 w 41"/>
                  <a:gd name="T7" fmla="*/ 3 h 56"/>
                  <a:gd name="T8" fmla="*/ 2 w 41"/>
                  <a:gd name="T9" fmla="*/ 30 h 56"/>
                  <a:gd name="T10" fmla="*/ 5 w 41"/>
                  <a:gd name="T11" fmla="*/ 56 h 56"/>
                  <a:gd name="T12" fmla="*/ 41 w 41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41" y="53"/>
                    </a:moveTo>
                    <a:lnTo>
                      <a:pt x="39" y="26"/>
                    </a:lnTo>
                    <a:lnTo>
                      <a:pt x="36" y="0"/>
                    </a:lnTo>
                    <a:lnTo>
                      <a:pt x="0" y="3"/>
                    </a:lnTo>
                    <a:lnTo>
                      <a:pt x="2" y="30"/>
                    </a:lnTo>
                    <a:lnTo>
                      <a:pt x="5" y="56"/>
                    </a:lnTo>
                    <a:lnTo>
                      <a:pt x="41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5" name="Freeform 2563"/>
              <p:cNvSpPr>
                <a:spLocks/>
              </p:cNvSpPr>
              <p:nvPr/>
            </p:nvSpPr>
            <p:spPr bwMode="auto">
              <a:xfrm>
                <a:off x="1862" y="2142"/>
                <a:ext cx="1" cy="3"/>
              </a:xfrm>
              <a:custGeom>
                <a:avLst/>
                <a:gdLst>
                  <a:gd name="T0" fmla="*/ 4 w 4"/>
                  <a:gd name="T1" fmla="*/ 27 h 27"/>
                  <a:gd name="T2" fmla="*/ 2 w 4"/>
                  <a:gd name="T3" fmla="*/ 0 h 27"/>
                  <a:gd name="T4" fmla="*/ 0 w 4"/>
                  <a:gd name="T5" fmla="*/ 0 h 27"/>
                  <a:gd name="T6" fmla="*/ 4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2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6" name="Line 2564"/>
              <p:cNvSpPr>
                <a:spLocks noChangeShapeType="1"/>
              </p:cNvSpPr>
              <p:nvPr/>
            </p:nvSpPr>
            <p:spPr bwMode="auto">
              <a:xfrm flipH="1">
                <a:off x="1862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7" name="Freeform 2565"/>
              <p:cNvSpPr>
                <a:spLocks/>
              </p:cNvSpPr>
              <p:nvPr/>
            </p:nvSpPr>
            <p:spPr bwMode="auto">
              <a:xfrm>
                <a:off x="1858" y="2142"/>
                <a:ext cx="5" cy="7"/>
              </a:xfrm>
              <a:custGeom>
                <a:avLst/>
                <a:gdLst>
                  <a:gd name="T0" fmla="*/ 45 w 45"/>
                  <a:gd name="T1" fmla="*/ 53 h 58"/>
                  <a:gd name="T2" fmla="*/ 40 w 45"/>
                  <a:gd name="T3" fmla="*/ 27 h 58"/>
                  <a:gd name="T4" fmla="*/ 36 w 45"/>
                  <a:gd name="T5" fmla="*/ 0 h 58"/>
                  <a:gd name="T6" fmla="*/ 0 w 45"/>
                  <a:gd name="T7" fmla="*/ 6 h 58"/>
                  <a:gd name="T8" fmla="*/ 4 w 45"/>
                  <a:gd name="T9" fmla="*/ 32 h 58"/>
                  <a:gd name="T10" fmla="*/ 9 w 45"/>
                  <a:gd name="T11" fmla="*/ 58 h 58"/>
                  <a:gd name="T12" fmla="*/ 45 w 45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45" y="53"/>
                    </a:moveTo>
                    <a:lnTo>
                      <a:pt x="40" y="27"/>
                    </a:lnTo>
                    <a:lnTo>
                      <a:pt x="36" y="0"/>
                    </a:lnTo>
                    <a:lnTo>
                      <a:pt x="0" y="6"/>
                    </a:lnTo>
                    <a:lnTo>
                      <a:pt x="4" y="32"/>
                    </a:lnTo>
                    <a:lnTo>
                      <a:pt x="9" y="58"/>
                    </a:lnTo>
                    <a:lnTo>
                      <a:pt x="4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8" name="Freeform 2566"/>
              <p:cNvSpPr>
                <a:spLocks/>
              </p:cNvSpPr>
              <p:nvPr/>
            </p:nvSpPr>
            <p:spPr bwMode="auto">
              <a:xfrm>
                <a:off x="1858" y="2142"/>
                <a:ext cx="5" cy="7"/>
              </a:xfrm>
              <a:custGeom>
                <a:avLst/>
                <a:gdLst>
                  <a:gd name="T0" fmla="*/ 45 w 45"/>
                  <a:gd name="T1" fmla="*/ 53 h 58"/>
                  <a:gd name="T2" fmla="*/ 40 w 45"/>
                  <a:gd name="T3" fmla="*/ 27 h 58"/>
                  <a:gd name="T4" fmla="*/ 36 w 45"/>
                  <a:gd name="T5" fmla="*/ 0 h 58"/>
                  <a:gd name="T6" fmla="*/ 0 w 45"/>
                  <a:gd name="T7" fmla="*/ 6 h 58"/>
                  <a:gd name="T8" fmla="*/ 4 w 45"/>
                  <a:gd name="T9" fmla="*/ 32 h 58"/>
                  <a:gd name="T10" fmla="*/ 9 w 45"/>
                  <a:gd name="T11" fmla="*/ 58 h 58"/>
                  <a:gd name="T12" fmla="*/ 45 w 45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45" y="53"/>
                    </a:moveTo>
                    <a:lnTo>
                      <a:pt x="40" y="27"/>
                    </a:lnTo>
                    <a:lnTo>
                      <a:pt x="36" y="0"/>
                    </a:lnTo>
                    <a:lnTo>
                      <a:pt x="0" y="6"/>
                    </a:lnTo>
                    <a:lnTo>
                      <a:pt x="4" y="32"/>
                    </a:lnTo>
                    <a:lnTo>
                      <a:pt x="9" y="58"/>
                    </a:lnTo>
                    <a:lnTo>
                      <a:pt x="4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9" name="Freeform 2567"/>
              <p:cNvSpPr>
                <a:spLocks/>
              </p:cNvSpPr>
              <p:nvPr/>
            </p:nvSpPr>
            <p:spPr bwMode="auto">
              <a:xfrm>
                <a:off x="1859" y="2146"/>
                <a:ext cx="1" cy="3"/>
              </a:xfrm>
              <a:custGeom>
                <a:avLst/>
                <a:gdLst>
                  <a:gd name="T0" fmla="*/ 0 w 5"/>
                  <a:gd name="T1" fmla="*/ 0 h 26"/>
                  <a:gd name="T2" fmla="*/ 5 w 5"/>
                  <a:gd name="T3" fmla="*/ 26 h 26"/>
                  <a:gd name="T4" fmla="*/ 3 w 5"/>
                  <a:gd name="T5" fmla="*/ 26 h 26"/>
                  <a:gd name="T6" fmla="*/ 0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0" y="0"/>
                    </a:moveTo>
                    <a:lnTo>
                      <a:pt x="5" y="26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0" name="Line 2568"/>
              <p:cNvSpPr>
                <a:spLocks noChangeShapeType="1"/>
              </p:cNvSpPr>
              <p:nvPr/>
            </p:nvSpPr>
            <p:spPr bwMode="auto">
              <a:xfrm flipH="1">
                <a:off x="1859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1" name="Freeform 2569"/>
              <p:cNvSpPr>
                <a:spLocks/>
              </p:cNvSpPr>
              <p:nvPr/>
            </p:nvSpPr>
            <p:spPr bwMode="auto">
              <a:xfrm>
                <a:off x="1854" y="2143"/>
                <a:ext cx="5" cy="6"/>
              </a:xfrm>
              <a:custGeom>
                <a:avLst/>
                <a:gdLst>
                  <a:gd name="T0" fmla="*/ 42 w 42"/>
                  <a:gd name="T1" fmla="*/ 52 h 57"/>
                  <a:gd name="T2" fmla="*/ 39 w 42"/>
                  <a:gd name="T3" fmla="*/ 26 h 57"/>
                  <a:gd name="T4" fmla="*/ 36 w 42"/>
                  <a:gd name="T5" fmla="*/ 0 h 57"/>
                  <a:gd name="T6" fmla="*/ 0 w 42"/>
                  <a:gd name="T7" fmla="*/ 4 h 57"/>
                  <a:gd name="T8" fmla="*/ 3 w 42"/>
                  <a:gd name="T9" fmla="*/ 30 h 57"/>
                  <a:gd name="T10" fmla="*/ 6 w 42"/>
                  <a:gd name="T11" fmla="*/ 57 h 57"/>
                  <a:gd name="T12" fmla="*/ 42 w 4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57">
                    <a:moveTo>
                      <a:pt x="42" y="52"/>
                    </a:moveTo>
                    <a:lnTo>
                      <a:pt x="39" y="2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3" y="30"/>
                    </a:lnTo>
                    <a:lnTo>
                      <a:pt x="6" y="57"/>
                    </a:lnTo>
                    <a:lnTo>
                      <a:pt x="4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2" name="Freeform 2570"/>
              <p:cNvSpPr>
                <a:spLocks/>
              </p:cNvSpPr>
              <p:nvPr/>
            </p:nvSpPr>
            <p:spPr bwMode="auto">
              <a:xfrm>
                <a:off x="1854" y="2143"/>
                <a:ext cx="5" cy="6"/>
              </a:xfrm>
              <a:custGeom>
                <a:avLst/>
                <a:gdLst>
                  <a:gd name="T0" fmla="*/ 42 w 42"/>
                  <a:gd name="T1" fmla="*/ 52 h 57"/>
                  <a:gd name="T2" fmla="*/ 39 w 42"/>
                  <a:gd name="T3" fmla="*/ 26 h 57"/>
                  <a:gd name="T4" fmla="*/ 36 w 42"/>
                  <a:gd name="T5" fmla="*/ 0 h 57"/>
                  <a:gd name="T6" fmla="*/ 0 w 42"/>
                  <a:gd name="T7" fmla="*/ 4 h 57"/>
                  <a:gd name="T8" fmla="*/ 3 w 42"/>
                  <a:gd name="T9" fmla="*/ 30 h 57"/>
                  <a:gd name="T10" fmla="*/ 6 w 42"/>
                  <a:gd name="T11" fmla="*/ 57 h 57"/>
                  <a:gd name="T12" fmla="*/ 42 w 4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57">
                    <a:moveTo>
                      <a:pt x="42" y="52"/>
                    </a:moveTo>
                    <a:lnTo>
                      <a:pt x="39" y="2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3" y="30"/>
                    </a:lnTo>
                    <a:lnTo>
                      <a:pt x="6" y="57"/>
                    </a:lnTo>
                    <a:lnTo>
                      <a:pt x="4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3" name="Freeform 2571"/>
              <p:cNvSpPr>
                <a:spLocks/>
              </p:cNvSpPr>
              <p:nvPr/>
            </p:nvSpPr>
            <p:spPr bwMode="auto">
              <a:xfrm>
                <a:off x="1854" y="2144"/>
                <a:ext cx="1" cy="2"/>
              </a:xfrm>
              <a:custGeom>
                <a:avLst/>
                <a:gdLst>
                  <a:gd name="T0" fmla="*/ 4 w 4"/>
                  <a:gd name="T1" fmla="*/ 26 h 26"/>
                  <a:gd name="T2" fmla="*/ 1 w 4"/>
                  <a:gd name="T3" fmla="*/ 0 h 26"/>
                  <a:gd name="T4" fmla="*/ 0 w 4"/>
                  <a:gd name="T5" fmla="*/ 0 h 26"/>
                  <a:gd name="T6" fmla="*/ 4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4" name="Line 2572"/>
              <p:cNvSpPr>
                <a:spLocks noChangeShapeType="1"/>
              </p:cNvSpPr>
              <p:nvPr/>
            </p:nvSpPr>
            <p:spPr bwMode="auto">
              <a:xfrm flipH="1">
                <a:off x="1854" y="21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5" name="Freeform 2573"/>
              <p:cNvSpPr>
                <a:spLocks/>
              </p:cNvSpPr>
              <p:nvPr/>
            </p:nvSpPr>
            <p:spPr bwMode="auto">
              <a:xfrm>
                <a:off x="1850" y="2144"/>
                <a:ext cx="5" cy="6"/>
              </a:xfrm>
              <a:custGeom>
                <a:avLst/>
                <a:gdLst>
                  <a:gd name="T0" fmla="*/ 45 w 45"/>
                  <a:gd name="T1" fmla="*/ 53 h 58"/>
                  <a:gd name="T2" fmla="*/ 41 w 45"/>
                  <a:gd name="T3" fmla="*/ 26 h 58"/>
                  <a:gd name="T4" fmla="*/ 37 w 45"/>
                  <a:gd name="T5" fmla="*/ 0 h 58"/>
                  <a:gd name="T6" fmla="*/ 0 w 45"/>
                  <a:gd name="T7" fmla="*/ 6 h 58"/>
                  <a:gd name="T8" fmla="*/ 5 w 45"/>
                  <a:gd name="T9" fmla="*/ 32 h 58"/>
                  <a:gd name="T10" fmla="*/ 9 w 45"/>
                  <a:gd name="T11" fmla="*/ 58 h 58"/>
                  <a:gd name="T12" fmla="*/ 45 w 45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45" y="53"/>
                    </a:moveTo>
                    <a:lnTo>
                      <a:pt x="41" y="26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5" y="32"/>
                    </a:lnTo>
                    <a:lnTo>
                      <a:pt x="9" y="58"/>
                    </a:lnTo>
                    <a:lnTo>
                      <a:pt x="4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6" name="Freeform 2574"/>
              <p:cNvSpPr>
                <a:spLocks/>
              </p:cNvSpPr>
              <p:nvPr/>
            </p:nvSpPr>
            <p:spPr bwMode="auto">
              <a:xfrm>
                <a:off x="1850" y="2144"/>
                <a:ext cx="5" cy="6"/>
              </a:xfrm>
              <a:custGeom>
                <a:avLst/>
                <a:gdLst>
                  <a:gd name="T0" fmla="*/ 45 w 45"/>
                  <a:gd name="T1" fmla="*/ 53 h 58"/>
                  <a:gd name="T2" fmla="*/ 41 w 45"/>
                  <a:gd name="T3" fmla="*/ 26 h 58"/>
                  <a:gd name="T4" fmla="*/ 37 w 45"/>
                  <a:gd name="T5" fmla="*/ 0 h 58"/>
                  <a:gd name="T6" fmla="*/ 0 w 45"/>
                  <a:gd name="T7" fmla="*/ 6 h 58"/>
                  <a:gd name="T8" fmla="*/ 5 w 45"/>
                  <a:gd name="T9" fmla="*/ 32 h 58"/>
                  <a:gd name="T10" fmla="*/ 9 w 45"/>
                  <a:gd name="T11" fmla="*/ 58 h 58"/>
                  <a:gd name="T12" fmla="*/ 45 w 45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45" y="53"/>
                    </a:moveTo>
                    <a:lnTo>
                      <a:pt x="41" y="26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5" y="32"/>
                    </a:lnTo>
                    <a:lnTo>
                      <a:pt x="9" y="58"/>
                    </a:lnTo>
                    <a:lnTo>
                      <a:pt x="4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7" name="Freeform 2575"/>
              <p:cNvSpPr>
                <a:spLocks/>
              </p:cNvSpPr>
              <p:nvPr/>
            </p:nvSpPr>
            <p:spPr bwMode="auto">
              <a:xfrm>
                <a:off x="1850" y="2144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0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8" name="Line 2576"/>
              <p:cNvSpPr>
                <a:spLocks noChangeShapeType="1"/>
              </p:cNvSpPr>
              <p:nvPr/>
            </p:nvSpPr>
            <p:spPr bwMode="auto">
              <a:xfrm>
                <a:off x="1850" y="21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9" name="Freeform 2577"/>
              <p:cNvSpPr>
                <a:spLocks/>
              </p:cNvSpPr>
              <p:nvPr/>
            </p:nvSpPr>
            <p:spPr bwMode="auto">
              <a:xfrm>
                <a:off x="1846" y="2144"/>
                <a:ext cx="5" cy="7"/>
              </a:xfrm>
              <a:custGeom>
                <a:avLst/>
                <a:gdLst>
                  <a:gd name="T0" fmla="*/ 45 w 45"/>
                  <a:gd name="T1" fmla="*/ 52 h 59"/>
                  <a:gd name="T2" fmla="*/ 41 w 45"/>
                  <a:gd name="T3" fmla="*/ 26 h 59"/>
                  <a:gd name="T4" fmla="*/ 36 w 45"/>
                  <a:gd name="T5" fmla="*/ 0 h 59"/>
                  <a:gd name="T6" fmla="*/ 0 w 45"/>
                  <a:gd name="T7" fmla="*/ 6 h 59"/>
                  <a:gd name="T8" fmla="*/ 5 w 45"/>
                  <a:gd name="T9" fmla="*/ 33 h 59"/>
                  <a:gd name="T10" fmla="*/ 9 w 45"/>
                  <a:gd name="T11" fmla="*/ 59 h 59"/>
                  <a:gd name="T12" fmla="*/ 45 w 45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45" y="52"/>
                    </a:moveTo>
                    <a:lnTo>
                      <a:pt x="41" y="26"/>
                    </a:lnTo>
                    <a:lnTo>
                      <a:pt x="36" y="0"/>
                    </a:lnTo>
                    <a:lnTo>
                      <a:pt x="0" y="6"/>
                    </a:lnTo>
                    <a:lnTo>
                      <a:pt x="5" y="33"/>
                    </a:lnTo>
                    <a:lnTo>
                      <a:pt x="9" y="59"/>
                    </a:lnTo>
                    <a:lnTo>
                      <a:pt x="45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0" name="Freeform 2578"/>
              <p:cNvSpPr>
                <a:spLocks/>
              </p:cNvSpPr>
              <p:nvPr/>
            </p:nvSpPr>
            <p:spPr bwMode="auto">
              <a:xfrm>
                <a:off x="1846" y="2144"/>
                <a:ext cx="5" cy="7"/>
              </a:xfrm>
              <a:custGeom>
                <a:avLst/>
                <a:gdLst>
                  <a:gd name="T0" fmla="*/ 45 w 45"/>
                  <a:gd name="T1" fmla="*/ 52 h 59"/>
                  <a:gd name="T2" fmla="*/ 41 w 45"/>
                  <a:gd name="T3" fmla="*/ 26 h 59"/>
                  <a:gd name="T4" fmla="*/ 36 w 45"/>
                  <a:gd name="T5" fmla="*/ 0 h 59"/>
                  <a:gd name="T6" fmla="*/ 0 w 45"/>
                  <a:gd name="T7" fmla="*/ 6 h 59"/>
                  <a:gd name="T8" fmla="*/ 5 w 45"/>
                  <a:gd name="T9" fmla="*/ 33 h 59"/>
                  <a:gd name="T10" fmla="*/ 9 w 45"/>
                  <a:gd name="T11" fmla="*/ 59 h 59"/>
                  <a:gd name="T12" fmla="*/ 45 w 45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45" y="52"/>
                    </a:moveTo>
                    <a:lnTo>
                      <a:pt x="41" y="26"/>
                    </a:lnTo>
                    <a:lnTo>
                      <a:pt x="36" y="0"/>
                    </a:lnTo>
                    <a:lnTo>
                      <a:pt x="0" y="6"/>
                    </a:lnTo>
                    <a:lnTo>
                      <a:pt x="5" y="33"/>
                    </a:lnTo>
                    <a:lnTo>
                      <a:pt x="9" y="59"/>
                    </a:lnTo>
                    <a:lnTo>
                      <a:pt x="45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1" name="Freeform 2579"/>
              <p:cNvSpPr>
                <a:spLocks/>
              </p:cNvSpPr>
              <p:nvPr/>
            </p:nvSpPr>
            <p:spPr bwMode="auto">
              <a:xfrm>
                <a:off x="1842" y="2145"/>
                <a:ext cx="5" cy="6"/>
              </a:xfrm>
              <a:custGeom>
                <a:avLst/>
                <a:gdLst>
                  <a:gd name="T0" fmla="*/ 45 w 45"/>
                  <a:gd name="T1" fmla="*/ 53 h 59"/>
                  <a:gd name="T2" fmla="*/ 41 w 45"/>
                  <a:gd name="T3" fmla="*/ 27 h 59"/>
                  <a:gd name="T4" fmla="*/ 36 w 45"/>
                  <a:gd name="T5" fmla="*/ 0 h 59"/>
                  <a:gd name="T6" fmla="*/ 0 w 45"/>
                  <a:gd name="T7" fmla="*/ 7 h 59"/>
                  <a:gd name="T8" fmla="*/ 4 w 45"/>
                  <a:gd name="T9" fmla="*/ 33 h 59"/>
                  <a:gd name="T10" fmla="*/ 9 w 45"/>
                  <a:gd name="T11" fmla="*/ 59 h 59"/>
                  <a:gd name="T12" fmla="*/ 45 w 45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45" y="53"/>
                    </a:moveTo>
                    <a:lnTo>
                      <a:pt x="41" y="27"/>
                    </a:lnTo>
                    <a:lnTo>
                      <a:pt x="36" y="0"/>
                    </a:lnTo>
                    <a:lnTo>
                      <a:pt x="0" y="7"/>
                    </a:lnTo>
                    <a:lnTo>
                      <a:pt x="4" y="33"/>
                    </a:lnTo>
                    <a:lnTo>
                      <a:pt x="9" y="59"/>
                    </a:lnTo>
                    <a:lnTo>
                      <a:pt x="4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2" name="Freeform 2580"/>
              <p:cNvSpPr>
                <a:spLocks/>
              </p:cNvSpPr>
              <p:nvPr/>
            </p:nvSpPr>
            <p:spPr bwMode="auto">
              <a:xfrm>
                <a:off x="1842" y="2145"/>
                <a:ext cx="5" cy="6"/>
              </a:xfrm>
              <a:custGeom>
                <a:avLst/>
                <a:gdLst>
                  <a:gd name="T0" fmla="*/ 45 w 45"/>
                  <a:gd name="T1" fmla="*/ 53 h 59"/>
                  <a:gd name="T2" fmla="*/ 41 w 45"/>
                  <a:gd name="T3" fmla="*/ 27 h 59"/>
                  <a:gd name="T4" fmla="*/ 36 w 45"/>
                  <a:gd name="T5" fmla="*/ 0 h 59"/>
                  <a:gd name="T6" fmla="*/ 0 w 45"/>
                  <a:gd name="T7" fmla="*/ 7 h 59"/>
                  <a:gd name="T8" fmla="*/ 4 w 45"/>
                  <a:gd name="T9" fmla="*/ 33 h 59"/>
                  <a:gd name="T10" fmla="*/ 9 w 45"/>
                  <a:gd name="T11" fmla="*/ 59 h 59"/>
                  <a:gd name="T12" fmla="*/ 45 w 45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9">
                    <a:moveTo>
                      <a:pt x="45" y="53"/>
                    </a:moveTo>
                    <a:lnTo>
                      <a:pt x="41" y="27"/>
                    </a:lnTo>
                    <a:lnTo>
                      <a:pt x="36" y="0"/>
                    </a:lnTo>
                    <a:lnTo>
                      <a:pt x="0" y="7"/>
                    </a:lnTo>
                    <a:lnTo>
                      <a:pt x="4" y="33"/>
                    </a:lnTo>
                    <a:lnTo>
                      <a:pt x="9" y="59"/>
                    </a:lnTo>
                    <a:lnTo>
                      <a:pt x="4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3" name="Freeform 2581"/>
              <p:cNvSpPr>
                <a:spLocks/>
              </p:cNvSpPr>
              <p:nvPr/>
            </p:nvSpPr>
            <p:spPr bwMode="auto">
              <a:xfrm>
                <a:off x="1842" y="2146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1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4" name="Line 2582"/>
              <p:cNvSpPr>
                <a:spLocks noChangeShapeType="1"/>
              </p:cNvSpPr>
              <p:nvPr/>
            </p:nvSpPr>
            <p:spPr bwMode="auto">
              <a:xfrm flipH="1">
                <a:off x="1842" y="21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5" name="Freeform 2583"/>
              <p:cNvSpPr>
                <a:spLocks/>
              </p:cNvSpPr>
              <p:nvPr/>
            </p:nvSpPr>
            <p:spPr bwMode="auto">
              <a:xfrm>
                <a:off x="1838" y="2146"/>
                <a:ext cx="5" cy="6"/>
              </a:xfrm>
              <a:custGeom>
                <a:avLst/>
                <a:gdLst>
                  <a:gd name="T0" fmla="*/ 46 w 46"/>
                  <a:gd name="T1" fmla="*/ 52 h 60"/>
                  <a:gd name="T2" fmla="*/ 40 w 46"/>
                  <a:gd name="T3" fmla="*/ 26 h 60"/>
                  <a:gd name="T4" fmla="*/ 35 w 46"/>
                  <a:gd name="T5" fmla="*/ 0 h 60"/>
                  <a:gd name="T6" fmla="*/ 0 w 46"/>
                  <a:gd name="T7" fmla="*/ 7 h 60"/>
                  <a:gd name="T8" fmla="*/ 5 w 46"/>
                  <a:gd name="T9" fmla="*/ 34 h 60"/>
                  <a:gd name="T10" fmla="*/ 11 w 46"/>
                  <a:gd name="T11" fmla="*/ 60 h 60"/>
                  <a:gd name="T12" fmla="*/ 46 w 46"/>
                  <a:gd name="T13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46" y="52"/>
                    </a:moveTo>
                    <a:lnTo>
                      <a:pt x="40" y="26"/>
                    </a:lnTo>
                    <a:lnTo>
                      <a:pt x="35" y="0"/>
                    </a:lnTo>
                    <a:lnTo>
                      <a:pt x="0" y="7"/>
                    </a:lnTo>
                    <a:lnTo>
                      <a:pt x="5" y="34"/>
                    </a:lnTo>
                    <a:lnTo>
                      <a:pt x="11" y="60"/>
                    </a:lnTo>
                    <a:lnTo>
                      <a:pt x="46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6" name="Freeform 2584"/>
              <p:cNvSpPr>
                <a:spLocks/>
              </p:cNvSpPr>
              <p:nvPr/>
            </p:nvSpPr>
            <p:spPr bwMode="auto">
              <a:xfrm>
                <a:off x="1838" y="2146"/>
                <a:ext cx="5" cy="6"/>
              </a:xfrm>
              <a:custGeom>
                <a:avLst/>
                <a:gdLst>
                  <a:gd name="T0" fmla="*/ 46 w 46"/>
                  <a:gd name="T1" fmla="*/ 52 h 60"/>
                  <a:gd name="T2" fmla="*/ 40 w 46"/>
                  <a:gd name="T3" fmla="*/ 26 h 60"/>
                  <a:gd name="T4" fmla="*/ 35 w 46"/>
                  <a:gd name="T5" fmla="*/ 0 h 60"/>
                  <a:gd name="T6" fmla="*/ 0 w 46"/>
                  <a:gd name="T7" fmla="*/ 7 h 60"/>
                  <a:gd name="T8" fmla="*/ 5 w 46"/>
                  <a:gd name="T9" fmla="*/ 34 h 60"/>
                  <a:gd name="T10" fmla="*/ 11 w 46"/>
                  <a:gd name="T11" fmla="*/ 60 h 60"/>
                  <a:gd name="T12" fmla="*/ 46 w 46"/>
                  <a:gd name="T13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46" y="52"/>
                    </a:moveTo>
                    <a:lnTo>
                      <a:pt x="40" y="26"/>
                    </a:lnTo>
                    <a:lnTo>
                      <a:pt x="35" y="0"/>
                    </a:lnTo>
                    <a:lnTo>
                      <a:pt x="0" y="7"/>
                    </a:lnTo>
                    <a:lnTo>
                      <a:pt x="5" y="34"/>
                    </a:lnTo>
                    <a:lnTo>
                      <a:pt x="11" y="60"/>
                    </a:lnTo>
                    <a:lnTo>
                      <a:pt x="46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7" name="Freeform 2585"/>
              <p:cNvSpPr>
                <a:spLocks/>
              </p:cNvSpPr>
              <p:nvPr/>
            </p:nvSpPr>
            <p:spPr bwMode="auto">
              <a:xfrm>
                <a:off x="1839" y="2149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8" name="Line 2586"/>
              <p:cNvSpPr>
                <a:spLocks noChangeShapeType="1"/>
              </p:cNvSpPr>
              <p:nvPr/>
            </p:nvSpPr>
            <p:spPr bwMode="auto">
              <a:xfrm>
                <a:off x="1839" y="21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9" name="Freeform 2587"/>
              <p:cNvSpPr>
                <a:spLocks/>
              </p:cNvSpPr>
              <p:nvPr/>
            </p:nvSpPr>
            <p:spPr bwMode="auto">
              <a:xfrm>
                <a:off x="1834" y="2146"/>
                <a:ext cx="5" cy="7"/>
              </a:xfrm>
              <a:custGeom>
                <a:avLst/>
                <a:gdLst>
                  <a:gd name="T0" fmla="*/ 47 w 47"/>
                  <a:gd name="T1" fmla="*/ 53 h 61"/>
                  <a:gd name="T2" fmla="*/ 41 w 47"/>
                  <a:gd name="T3" fmla="*/ 27 h 61"/>
                  <a:gd name="T4" fmla="*/ 36 w 47"/>
                  <a:gd name="T5" fmla="*/ 0 h 61"/>
                  <a:gd name="T6" fmla="*/ 0 w 47"/>
                  <a:gd name="T7" fmla="*/ 8 h 61"/>
                  <a:gd name="T8" fmla="*/ 5 w 47"/>
                  <a:gd name="T9" fmla="*/ 34 h 61"/>
                  <a:gd name="T10" fmla="*/ 11 w 47"/>
                  <a:gd name="T11" fmla="*/ 61 h 61"/>
                  <a:gd name="T12" fmla="*/ 47 w 47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1">
                    <a:moveTo>
                      <a:pt x="47" y="53"/>
                    </a:moveTo>
                    <a:lnTo>
                      <a:pt x="41" y="27"/>
                    </a:lnTo>
                    <a:lnTo>
                      <a:pt x="36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11" y="61"/>
                    </a:lnTo>
                    <a:lnTo>
                      <a:pt x="4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0" name="Freeform 2588"/>
              <p:cNvSpPr>
                <a:spLocks/>
              </p:cNvSpPr>
              <p:nvPr/>
            </p:nvSpPr>
            <p:spPr bwMode="auto">
              <a:xfrm>
                <a:off x="1834" y="2146"/>
                <a:ext cx="5" cy="7"/>
              </a:xfrm>
              <a:custGeom>
                <a:avLst/>
                <a:gdLst>
                  <a:gd name="T0" fmla="*/ 47 w 47"/>
                  <a:gd name="T1" fmla="*/ 53 h 61"/>
                  <a:gd name="T2" fmla="*/ 41 w 47"/>
                  <a:gd name="T3" fmla="*/ 27 h 61"/>
                  <a:gd name="T4" fmla="*/ 36 w 47"/>
                  <a:gd name="T5" fmla="*/ 0 h 61"/>
                  <a:gd name="T6" fmla="*/ 0 w 47"/>
                  <a:gd name="T7" fmla="*/ 8 h 61"/>
                  <a:gd name="T8" fmla="*/ 5 w 47"/>
                  <a:gd name="T9" fmla="*/ 34 h 61"/>
                  <a:gd name="T10" fmla="*/ 11 w 47"/>
                  <a:gd name="T11" fmla="*/ 61 h 61"/>
                  <a:gd name="T12" fmla="*/ 47 w 47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1">
                    <a:moveTo>
                      <a:pt x="47" y="53"/>
                    </a:moveTo>
                    <a:lnTo>
                      <a:pt x="41" y="27"/>
                    </a:lnTo>
                    <a:lnTo>
                      <a:pt x="36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11" y="61"/>
                    </a:lnTo>
                    <a:lnTo>
                      <a:pt x="47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1" name="Freeform 2589"/>
              <p:cNvSpPr>
                <a:spLocks/>
              </p:cNvSpPr>
              <p:nvPr/>
            </p:nvSpPr>
            <p:spPr bwMode="auto">
              <a:xfrm>
                <a:off x="1834" y="2147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2" name="Line 2590"/>
              <p:cNvSpPr>
                <a:spLocks noChangeShapeType="1"/>
              </p:cNvSpPr>
              <p:nvPr/>
            </p:nvSpPr>
            <p:spPr bwMode="auto">
              <a:xfrm flipH="1">
                <a:off x="1834" y="21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3" name="Freeform 2591"/>
              <p:cNvSpPr>
                <a:spLocks/>
              </p:cNvSpPr>
              <p:nvPr/>
            </p:nvSpPr>
            <p:spPr bwMode="auto">
              <a:xfrm>
                <a:off x="1830" y="2147"/>
                <a:ext cx="5" cy="7"/>
              </a:xfrm>
              <a:custGeom>
                <a:avLst/>
                <a:gdLst>
                  <a:gd name="T0" fmla="*/ 48 w 48"/>
                  <a:gd name="T1" fmla="*/ 53 h 62"/>
                  <a:gd name="T2" fmla="*/ 41 w 48"/>
                  <a:gd name="T3" fmla="*/ 26 h 62"/>
                  <a:gd name="T4" fmla="*/ 35 w 48"/>
                  <a:gd name="T5" fmla="*/ 0 h 62"/>
                  <a:gd name="T6" fmla="*/ 0 w 48"/>
                  <a:gd name="T7" fmla="*/ 9 h 62"/>
                  <a:gd name="T8" fmla="*/ 6 w 48"/>
                  <a:gd name="T9" fmla="*/ 35 h 62"/>
                  <a:gd name="T10" fmla="*/ 13 w 48"/>
                  <a:gd name="T11" fmla="*/ 62 h 62"/>
                  <a:gd name="T12" fmla="*/ 48 w 48"/>
                  <a:gd name="T13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8" y="53"/>
                    </a:moveTo>
                    <a:lnTo>
                      <a:pt x="41" y="26"/>
                    </a:lnTo>
                    <a:lnTo>
                      <a:pt x="35" y="0"/>
                    </a:lnTo>
                    <a:lnTo>
                      <a:pt x="0" y="9"/>
                    </a:lnTo>
                    <a:lnTo>
                      <a:pt x="6" y="35"/>
                    </a:lnTo>
                    <a:lnTo>
                      <a:pt x="13" y="62"/>
                    </a:lnTo>
                    <a:lnTo>
                      <a:pt x="4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4" name="Freeform 2592"/>
              <p:cNvSpPr>
                <a:spLocks/>
              </p:cNvSpPr>
              <p:nvPr/>
            </p:nvSpPr>
            <p:spPr bwMode="auto">
              <a:xfrm>
                <a:off x="1830" y="2147"/>
                <a:ext cx="5" cy="7"/>
              </a:xfrm>
              <a:custGeom>
                <a:avLst/>
                <a:gdLst>
                  <a:gd name="T0" fmla="*/ 48 w 48"/>
                  <a:gd name="T1" fmla="*/ 53 h 62"/>
                  <a:gd name="T2" fmla="*/ 41 w 48"/>
                  <a:gd name="T3" fmla="*/ 26 h 62"/>
                  <a:gd name="T4" fmla="*/ 35 w 48"/>
                  <a:gd name="T5" fmla="*/ 0 h 62"/>
                  <a:gd name="T6" fmla="*/ 0 w 48"/>
                  <a:gd name="T7" fmla="*/ 9 h 62"/>
                  <a:gd name="T8" fmla="*/ 6 w 48"/>
                  <a:gd name="T9" fmla="*/ 35 h 62"/>
                  <a:gd name="T10" fmla="*/ 13 w 48"/>
                  <a:gd name="T11" fmla="*/ 62 h 62"/>
                  <a:gd name="T12" fmla="*/ 48 w 48"/>
                  <a:gd name="T13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8" y="53"/>
                    </a:moveTo>
                    <a:lnTo>
                      <a:pt x="41" y="26"/>
                    </a:lnTo>
                    <a:lnTo>
                      <a:pt x="35" y="0"/>
                    </a:lnTo>
                    <a:lnTo>
                      <a:pt x="0" y="9"/>
                    </a:lnTo>
                    <a:lnTo>
                      <a:pt x="6" y="35"/>
                    </a:lnTo>
                    <a:lnTo>
                      <a:pt x="13" y="62"/>
                    </a:lnTo>
                    <a:lnTo>
                      <a:pt x="4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5" name="Freeform 2593"/>
              <p:cNvSpPr>
                <a:spLocks/>
              </p:cNvSpPr>
              <p:nvPr/>
            </p:nvSpPr>
            <p:spPr bwMode="auto">
              <a:xfrm>
                <a:off x="1826" y="2148"/>
                <a:ext cx="5" cy="7"/>
              </a:xfrm>
              <a:custGeom>
                <a:avLst/>
                <a:gdLst>
                  <a:gd name="T0" fmla="*/ 49 w 49"/>
                  <a:gd name="T1" fmla="*/ 53 h 61"/>
                  <a:gd name="T2" fmla="*/ 42 w 49"/>
                  <a:gd name="T3" fmla="*/ 26 h 61"/>
                  <a:gd name="T4" fmla="*/ 36 w 49"/>
                  <a:gd name="T5" fmla="*/ 0 h 61"/>
                  <a:gd name="T6" fmla="*/ 0 w 49"/>
                  <a:gd name="T7" fmla="*/ 9 h 61"/>
                  <a:gd name="T8" fmla="*/ 7 w 49"/>
                  <a:gd name="T9" fmla="*/ 35 h 61"/>
                  <a:gd name="T10" fmla="*/ 14 w 49"/>
                  <a:gd name="T11" fmla="*/ 61 h 61"/>
                  <a:gd name="T12" fmla="*/ 49 w 49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1">
                    <a:moveTo>
                      <a:pt x="49" y="53"/>
                    </a:moveTo>
                    <a:lnTo>
                      <a:pt x="42" y="26"/>
                    </a:lnTo>
                    <a:lnTo>
                      <a:pt x="36" y="0"/>
                    </a:lnTo>
                    <a:lnTo>
                      <a:pt x="0" y="9"/>
                    </a:lnTo>
                    <a:lnTo>
                      <a:pt x="7" y="35"/>
                    </a:lnTo>
                    <a:lnTo>
                      <a:pt x="14" y="61"/>
                    </a:lnTo>
                    <a:lnTo>
                      <a:pt x="4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6" name="Freeform 2594"/>
              <p:cNvSpPr>
                <a:spLocks/>
              </p:cNvSpPr>
              <p:nvPr/>
            </p:nvSpPr>
            <p:spPr bwMode="auto">
              <a:xfrm>
                <a:off x="1826" y="2148"/>
                <a:ext cx="5" cy="7"/>
              </a:xfrm>
              <a:custGeom>
                <a:avLst/>
                <a:gdLst>
                  <a:gd name="T0" fmla="*/ 49 w 49"/>
                  <a:gd name="T1" fmla="*/ 53 h 61"/>
                  <a:gd name="T2" fmla="*/ 42 w 49"/>
                  <a:gd name="T3" fmla="*/ 26 h 61"/>
                  <a:gd name="T4" fmla="*/ 36 w 49"/>
                  <a:gd name="T5" fmla="*/ 0 h 61"/>
                  <a:gd name="T6" fmla="*/ 0 w 49"/>
                  <a:gd name="T7" fmla="*/ 9 h 61"/>
                  <a:gd name="T8" fmla="*/ 7 w 49"/>
                  <a:gd name="T9" fmla="*/ 35 h 61"/>
                  <a:gd name="T10" fmla="*/ 14 w 49"/>
                  <a:gd name="T11" fmla="*/ 61 h 61"/>
                  <a:gd name="T12" fmla="*/ 49 w 49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1">
                    <a:moveTo>
                      <a:pt x="49" y="53"/>
                    </a:moveTo>
                    <a:lnTo>
                      <a:pt x="42" y="26"/>
                    </a:lnTo>
                    <a:lnTo>
                      <a:pt x="36" y="0"/>
                    </a:lnTo>
                    <a:lnTo>
                      <a:pt x="0" y="9"/>
                    </a:lnTo>
                    <a:lnTo>
                      <a:pt x="7" y="35"/>
                    </a:lnTo>
                    <a:lnTo>
                      <a:pt x="14" y="61"/>
                    </a:lnTo>
                    <a:lnTo>
                      <a:pt x="4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7" name="Freeform 2595"/>
              <p:cNvSpPr>
                <a:spLocks/>
              </p:cNvSpPr>
              <p:nvPr/>
            </p:nvSpPr>
            <p:spPr bwMode="auto">
              <a:xfrm>
                <a:off x="1826" y="2149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0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8" name="Line 2596"/>
              <p:cNvSpPr>
                <a:spLocks noChangeShapeType="1"/>
              </p:cNvSpPr>
              <p:nvPr/>
            </p:nvSpPr>
            <p:spPr bwMode="auto">
              <a:xfrm>
                <a:off x="1826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9" name="Freeform 2597"/>
              <p:cNvSpPr>
                <a:spLocks/>
              </p:cNvSpPr>
              <p:nvPr/>
            </p:nvSpPr>
            <p:spPr bwMode="auto">
              <a:xfrm>
                <a:off x="1822" y="2149"/>
                <a:ext cx="6" cy="7"/>
              </a:xfrm>
              <a:custGeom>
                <a:avLst/>
                <a:gdLst>
                  <a:gd name="T0" fmla="*/ 50 w 50"/>
                  <a:gd name="T1" fmla="*/ 52 h 62"/>
                  <a:gd name="T2" fmla="*/ 43 w 50"/>
                  <a:gd name="T3" fmla="*/ 26 h 62"/>
                  <a:gd name="T4" fmla="*/ 36 w 50"/>
                  <a:gd name="T5" fmla="*/ 0 h 62"/>
                  <a:gd name="T6" fmla="*/ 0 w 50"/>
                  <a:gd name="T7" fmla="*/ 10 h 62"/>
                  <a:gd name="T8" fmla="*/ 7 w 50"/>
                  <a:gd name="T9" fmla="*/ 36 h 62"/>
                  <a:gd name="T10" fmla="*/ 13 w 50"/>
                  <a:gd name="T11" fmla="*/ 62 h 62"/>
                  <a:gd name="T12" fmla="*/ 50 w 50"/>
                  <a:gd name="T13" fmla="*/ 5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2">
                    <a:moveTo>
                      <a:pt x="50" y="52"/>
                    </a:moveTo>
                    <a:lnTo>
                      <a:pt x="43" y="26"/>
                    </a:lnTo>
                    <a:lnTo>
                      <a:pt x="36" y="0"/>
                    </a:lnTo>
                    <a:lnTo>
                      <a:pt x="0" y="10"/>
                    </a:lnTo>
                    <a:lnTo>
                      <a:pt x="7" y="36"/>
                    </a:lnTo>
                    <a:lnTo>
                      <a:pt x="13" y="62"/>
                    </a:lnTo>
                    <a:lnTo>
                      <a:pt x="5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0" name="Freeform 2598"/>
              <p:cNvSpPr>
                <a:spLocks/>
              </p:cNvSpPr>
              <p:nvPr/>
            </p:nvSpPr>
            <p:spPr bwMode="auto">
              <a:xfrm>
                <a:off x="1822" y="2149"/>
                <a:ext cx="6" cy="7"/>
              </a:xfrm>
              <a:custGeom>
                <a:avLst/>
                <a:gdLst>
                  <a:gd name="T0" fmla="*/ 50 w 50"/>
                  <a:gd name="T1" fmla="*/ 52 h 62"/>
                  <a:gd name="T2" fmla="*/ 43 w 50"/>
                  <a:gd name="T3" fmla="*/ 26 h 62"/>
                  <a:gd name="T4" fmla="*/ 36 w 50"/>
                  <a:gd name="T5" fmla="*/ 0 h 62"/>
                  <a:gd name="T6" fmla="*/ 0 w 50"/>
                  <a:gd name="T7" fmla="*/ 10 h 62"/>
                  <a:gd name="T8" fmla="*/ 7 w 50"/>
                  <a:gd name="T9" fmla="*/ 36 h 62"/>
                  <a:gd name="T10" fmla="*/ 13 w 50"/>
                  <a:gd name="T11" fmla="*/ 62 h 62"/>
                  <a:gd name="T12" fmla="*/ 50 w 50"/>
                  <a:gd name="T13" fmla="*/ 5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2">
                    <a:moveTo>
                      <a:pt x="50" y="52"/>
                    </a:moveTo>
                    <a:lnTo>
                      <a:pt x="43" y="26"/>
                    </a:lnTo>
                    <a:lnTo>
                      <a:pt x="36" y="0"/>
                    </a:lnTo>
                    <a:lnTo>
                      <a:pt x="0" y="10"/>
                    </a:lnTo>
                    <a:lnTo>
                      <a:pt x="7" y="36"/>
                    </a:lnTo>
                    <a:lnTo>
                      <a:pt x="13" y="62"/>
                    </a:lnTo>
                    <a:lnTo>
                      <a:pt x="5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1" name="Freeform 2599"/>
              <p:cNvSpPr>
                <a:spLocks/>
              </p:cNvSpPr>
              <p:nvPr/>
            </p:nvSpPr>
            <p:spPr bwMode="auto">
              <a:xfrm>
                <a:off x="1822" y="2150"/>
                <a:ext cx="1" cy="3"/>
              </a:xfrm>
              <a:custGeom>
                <a:avLst/>
                <a:gdLst>
                  <a:gd name="T0" fmla="*/ 8 w 8"/>
                  <a:gd name="T1" fmla="*/ 26 h 26"/>
                  <a:gd name="T2" fmla="*/ 1 w 8"/>
                  <a:gd name="T3" fmla="*/ 0 h 26"/>
                  <a:gd name="T4" fmla="*/ 0 w 8"/>
                  <a:gd name="T5" fmla="*/ 0 h 26"/>
                  <a:gd name="T6" fmla="*/ 8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2" name="Line 2600"/>
              <p:cNvSpPr>
                <a:spLocks noChangeShapeType="1"/>
              </p:cNvSpPr>
              <p:nvPr/>
            </p:nvSpPr>
            <p:spPr bwMode="auto">
              <a:xfrm flipH="1">
                <a:off x="1822" y="21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3" name="Freeform 2601"/>
              <p:cNvSpPr>
                <a:spLocks/>
              </p:cNvSpPr>
              <p:nvPr/>
            </p:nvSpPr>
            <p:spPr bwMode="auto">
              <a:xfrm>
                <a:off x="1818" y="2150"/>
                <a:ext cx="6" cy="7"/>
              </a:xfrm>
              <a:custGeom>
                <a:avLst/>
                <a:gdLst>
                  <a:gd name="T0" fmla="*/ 51 w 51"/>
                  <a:gd name="T1" fmla="*/ 52 h 62"/>
                  <a:gd name="T2" fmla="*/ 43 w 51"/>
                  <a:gd name="T3" fmla="*/ 26 h 62"/>
                  <a:gd name="T4" fmla="*/ 35 w 51"/>
                  <a:gd name="T5" fmla="*/ 0 h 62"/>
                  <a:gd name="T6" fmla="*/ 0 w 51"/>
                  <a:gd name="T7" fmla="*/ 9 h 62"/>
                  <a:gd name="T8" fmla="*/ 8 w 51"/>
                  <a:gd name="T9" fmla="*/ 36 h 62"/>
                  <a:gd name="T10" fmla="*/ 15 w 51"/>
                  <a:gd name="T11" fmla="*/ 62 h 62"/>
                  <a:gd name="T12" fmla="*/ 51 w 51"/>
                  <a:gd name="T13" fmla="*/ 5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51" y="52"/>
                    </a:moveTo>
                    <a:lnTo>
                      <a:pt x="43" y="26"/>
                    </a:lnTo>
                    <a:lnTo>
                      <a:pt x="35" y="0"/>
                    </a:lnTo>
                    <a:lnTo>
                      <a:pt x="0" y="9"/>
                    </a:lnTo>
                    <a:lnTo>
                      <a:pt x="8" y="36"/>
                    </a:lnTo>
                    <a:lnTo>
                      <a:pt x="15" y="62"/>
                    </a:lnTo>
                    <a:lnTo>
                      <a:pt x="51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4" name="Freeform 2602"/>
              <p:cNvSpPr>
                <a:spLocks/>
              </p:cNvSpPr>
              <p:nvPr/>
            </p:nvSpPr>
            <p:spPr bwMode="auto">
              <a:xfrm>
                <a:off x="1818" y="2150"/>
                <a:ext cx="6" cy="7"/>
              </a:xfrm>
              <a:custGeom>
                <a:avLst/>
                <a:gdLst>
                  <a:gd name="T0" fmla="*/ 51 w 51"/>
                  <a:gd name="T1" fmla="*/ 52 h 62"/>
                  <a:gd name="T2" fmla="*/ 43 w 51"/>
                  <a:gd name="T3" fmla="*/ 26 h 62"/>
                  <a:gd name="T4" fmla="*/ 35 w 51"/>
                  <a:gd name="T5" fmla="*/ 0 h 62"/>
                  <a:gd name="T6" fmla="*/ 0 w 51"/>
                  <a:gd name="T7" fmla="*/ 9 h 62"/>
                  <a:gd name="T8" fmla="*/ 8 w 51"/>
                  <a:gd name="T9" fmla="*/ 36 h 62"/>
                  <a:gd name="T10" fmla="*/ 15 w 51"/>
                  <a:gd name="T11" fmla="*/ 62 h 62"/>
                  <a:gd name="T12" fmla="*/ 51 w 51"/>
                  <a:gd name="T13" fmla="*/ 5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51" y="52"/>
                    </a:moveTo>
                    <a:lnTo>
                      <a:pt x="43" y="26"/>
                    </a:lnTo>
                    <a:lnTo>
                      <a:pt x="35" y="0"/>
                    </a:lnTo>
                    <a:lnTo>
                      <a:pt x="0" y="9"/>
                    </a:lnTo>
                    <a:lnTo>
                      <a:pt x="8" y="36"/>
                    </a:lnTo>
                    <a:lnTo>
                      <a:pt x="15" y="62"/>
                    </a:lnTo>
                    <a:lnTo>
                      <a:pt x="51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5" name="Freeform 2603"/>
              <p:cNvSpPr>
                <a:spLocks/>
              </p:cNvSpPr>
              <p:nvPr/>
            </p:nvSpPr>
            <p:spPr bwMode="auto">
              <a:xfrm>
                <a:off x="1818" y="2151"/>
                <a:ext cx="1" cy="3"/>
              </a:xfrm>
              <a:custGeom>
                <a:avLst/>
                <a:gdLst>
                  <a:gd name="T0" fmla="*/ 8 w 8"/>
                  <a:gd name="T1" fmla="*/ 27 h 27"/>
                  <a:gd name="T2" fmla="*/ 0 w 8"/>
                  <a:gd name="T3" fmla="*/ 0 h 27"/>
                  <a:gd name="T4" fmla="*/ 0 w 8"/>
                  <a:gd name="T5" fmla="*/ 0 h 27"/>
                  <a:gd name="T6" fmla="*/ 8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8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6" name="Line 2604"/>
              <p:cNvSpPr>
                <a:spLocks noChangeShapeType="1"/>
              </p:cNvSpPr>
              <p:nvPr/>
            </p:nvSpPr>
            <p:spPr bwMode="auto">
              <a:xfrm>
                <a:off x="1818" y="21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7" name="Freeform 2605"/>
              <p:cNvSpPr>
                <a:spLocks/>
              </p:cNvSpPr>
              <p:nvPr/>
            </p:nvSpPr>
            <p:spPr bwMode="auto">
              <a:xfrm>
                <a:off x="1814" y="2151"/>
                <a:ext cx="6" cy="7"/>
              </a:xfrm>
              <a:custGeom>
                <a:avLst/>
                <a:gdLst>
                  <a:gd name="T0" fmla="*/ 49 w 49"/>
                  <a:gd name="T1" fmla="*/ 53 h 63"/>
                  <a:gd name="T2" fmla="*/ 42 w 49"/>
                  <a:gd name="T3" fmla="*/ 27 h 63"/>
                  <a:gd name="T4" fmla="*/ 34 w 49"/>
                  <a:gd name="T5" fmla="*/ 0 h 63"/>
                  <a:gd name="T6" fmla="*/ 0 w 49"/>
                  <a:gd name="T7" fmla="*/ 10 h 63"/>
                  <a:gd name="T8" fmla="*/ 8 w 49"/>
                  <a:gd name="T9" fmla="*/ 37 h 63"/>
                  <a:gd name="T10" fmla="*/ 16 w 49"/>
                  <a:gd name="T11" fmla="*/ 63 h 63"/>
                  <a:gd name="T12" fmla="*/ 49 w 49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3">
                    <a:moveTo>
                      <a:pt x="49" y="53"/>
                    </a:moveTo>
                    <a:lnTo>
                      <a:pt x="42" y="27"/>
                    </a:lnTo>
                    <a:lnTo>
                      <a:pt x="34" y="0"/>
                    </a:lnTo>
                    <a:lnTo>
                      <a:pt x="0" y="10"/>
                    </a:lnTo>
                    <a:lnTo>
                      <a:pt x="8" y="37"/>
                    </a:lnTo>
                    <a:lnTo>
                      <a:pt x="16" y="63"/>
                    </a:lnTo>
                    <a:lnTo>
                      <a:pt x="4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8" name="Freeform 2606"/>
              <p:cNvSpPr>
                <a:spLocks/>
              </p:cNvSpPr>
              <p:nvPr/>
            </p:nvSpPr>
            <p:spPr bwMode="auto">
              <a:xfrm>
                <a:off x="1814" y="2151"/>
                <a:ext cx="6" cy="7"/>
              </a:xfrm>
              <a:custGeom>
                <a:avLst/>
                <a:gdLst>
                  <a:gd name="T0" fmla="*/ 49 w 49"/>
                  <a:gd name="T1" fmla="*/ 53 h 63"/>
                  <a:gd name="T2" fmla="*/ 42 w 49"/>
                  <a:gd name="T3" fmla="*/ 27 h 63"/>
                  <a:gd name="T4" fmla="*/ 34 w 49"/>
                  <a:gd name="T5" fmla="*/ 0 h 63"/>
                  <a:gd name="T6" fmla="*/ 0 w 49"/>
                  <a:gd name="T7" fmla="*/ 10 h 63"/>
                  <a:gd name="T8" fmla="*/ 8 w 49"/>
                  <a:gd name="T9" fmla="*/ 37 h 63"/>
                  <a:gd name="T10" fmla="*/ 16 w 49"/>
                  <a:gd name="T11" fmla="*/ 63 h 63"/>
                  <a:gd name="T12" fmla="*/ 49 w 49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3">
                    <a:moveTo>
                      <a:pt x="49" y="53"/>
                    </a:moveTo>
                    <a:lnTo>
                      <a:pt x="42" y="27"/>
                    </a:lnTo>
                    <a:lnTo>
                      <a:pt x="34" y="0"/>
                    </a:lnTo>
                    <a:lnTo>
                      <a:pt x="0" y="10"/>
                    </a:lnTo>
                    <a:lnTo>
                      <a:pt x="8" y="37"/>
                    </a:lnTo>
                    <a:lnTo>
                      <a:pt x="16" y="63"/>
                    </a:lnTo>
                    <a:lnTo>
                      <a:pt x="4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9" name="Freeform 2607"/>
              <p:cNvSpPr>
                <a:spLocks/>
              </p:cNvSpPr>
              <p:nvPr/>
            </p:nvSpPr>
            <p:spPr bwMode="auto">
              <a:xfrm>
                <a:off x="1814" y="2153"/>
                <a:ext cx="1" cy="3"/>
              </a:xfrm>
              <a:custGeom>
                <a:avLst/>
                <a:gdLst>
                  <a:gd name="T0" fmla="*/ 8 w 8"/>
                  <a:gd name="T1" fmla="*/ 27 h 27"/>
                  <a:gd name="T2" fmla="*/ 0 w 8"/>
                  <a:gd name="T3" fmla="*/ 0 h 27"/>
                  <a:gd name="T4" fmla="*/ 0 w 8"/>
                  <a:gd name="T5" fmla="*/ 1 h 27"/>
                  <a:gd name="T6" fmla="*/ 8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8" y="2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0" name="Line 2608"/>
              <p:cNvSpPr>
                <a:spLocks noChangeShapeType="1"/>
              </p:cNvSpPr>
              <p:nvPr/>
            </p:nvSpPr>
            <p:spPr bwMode="auto">
              <a:xfrm>
                <a:off x="1814" y="21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1" name="Freeform 2609"/>
              <p:cNvSpPr>
                <a:spLocks/>
              </p:cNvSpPr>
              <p:nvPr/>
            </p:nvSpPr>
            <p:spPr bwMode="auto">
              <a:xfrm>
                <a:off x="1810" y="2153"/>
                <a:ext cx="6" cy="7"/>
              </a:xfrm>
              <a:custGeom>
                <a:avLst/>
                <a:gdLst>
                  <a:gd name="T0" fmla="*/ 51 w 51"/>
                  <a:gd name="T1" fmla="*/ 51 h 62"/>
                  <a:gd name="T2" fmla="*/ 43 w 51"/>
                  <a:gd name="T3" fmla="*/ 26 h 62"/>
                  <a:gd name="T4" fmla="*/ 35 w 51"/>
                  <a:gd name="T5" fmla="*/ 0 h 62"/>
                  <a:gd name="T6" fmla="*/ 0 w 51"/>
                  <a:gd name="T7" fmla="*/ 11 h 62"/>
                  <a:gd name="T8" fmla="*/ 8 w 51"/>
                  <a:gd name="T9" fmla="*/ 37 h 62"/>
                  <a:gd name="T10" fmla="*/ 15 w 51"/>
                  <a:gd name="T11" fmla="*/ 62 h 62"/>
                  <a:gd name="T12" fmla="*/ 51 w 51"/>
                  <a:gd name="T13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51" y="51"/>
                    </a:moveTo>
                    <a:lnTo>
                      <a:pt x="43" y="26"/>
                    </a:lnTo>
                    <a:lnTo>
                      <a:pt x="35" y="0"/>
                    </a:lnTo>
                    <a:lnTo>
                      <a:pt x="0" y="11"/>
                    </a:lnTo>
                    <a:lnTo>
                      <a:pt x="8" y="37"/>
                    </a:lnTo>
                    <a:lnTo>
                      <a:pt x="15" y="62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2" name="Freeform 2610"/>
              <p:cNvSpPr>
                <a:spLocks/>
              </p:cNvSpPr>
              <p:nvPr/>
            </p:nvSpPr>
            <p:spPr bwMode="auto">
              <a:xfrm>
                <a:off x="1810" y="2153"/>
                <a:ext cx="6" cy="7"/>
              </a:xfrm>
              <a:custGeom>
                <a:avLst/>
                <a:gdLst>
                  <a:gd name="T0" fmla="*/ 51 w 51"/>
                  <a:gd name="T1" fmla="*/ 51 h 62"/>
                  <a:gd name="T2" fmla="*/ 43 w 51"/>
                  <a:gd name="T3" fmla="*/ 26 h 62"/>
                  <a:gd name="T4" fmla="*/ 35 w 51"/>
                  <a:gd name="T5" fmla="*/ 0 h 62"/>
                  <a:gd name="T6" fmla="*/ 0 w 51"/>
                  <a:gd name="T7" fmla="*/ 11 h 62"/>
                  <a:gd name="T8" fmla="*/ 8 w 51"/>
                  <a:gd name="T9" fmla="*/ 37 h 62"/>
                  <a:gd name="T10" fmla="*/ 15 w 51"/>
                  <a:gd name="T11" fmla="*/ 62 h 62"/>
                  <a:gd name="T12" fmla="*/ 51 w 51"/>
                  <a:gd name="T13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51" y="51"/>
                    </a:moveTo>
                    <a:lnTo>
                      <a:pt x="43" y="26"/>
                    </a:lnTo>
                    <a:lnTo>
                      <a:pt x="35" y="0"/>
                    </a:lnTo>
                    <a:lnTo>
                      <a:pt x="0" y="11"/>
                    </a:lnTo>
                    <a:lnTo>
                      <a:pt x="8" y="37"/>
                    </a:lnTo>
                    <a:lnTo>
                      <a:pt x="15" y="62"/>
                    </a:lnTo>
                    <a:lnTo>
                      <a:pt x="51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3" name="Freeform 2611"/>
              <p:cNvSpPr>
                <a:spLocks/>
              </p:cNvSpPr>
              <p:nvPr/>
            </p:nvSpPr>
            <p:spPr bwMode="auto">
              <a:xfrm>
                <a:off x="1810" y="2154"/>
                <a:ext cx="1" cy="3"/>
              </a:xfrm>
              <a:custGeom>
                <a:avLst/>
                <a:gdLst>
                  <a:gd name="T0" fmla="*/ 9 w 9"/>
                  <a:gd name="T1" fmla="*/ 26 h 26"/>
                  <a:gd name="T2" fmla="*/ 1 w 9"/>
                  <a:gd name="T3" fmla="*/ 0 h 26"/>
                  <a:gd name="T4" fmla="*/ 0 w 9"/>
                  <a:gd name="T5" fmla="*/ 0 h 26"/>
                  <a:gd name="T6" fmla="*/ 9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9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4" name="Line 2612"/>
              <p:cNvSpPr>
                <a:spLocks noChangeShapeType="1"/>
              </p:cNvSpPr>
              <p:nvPr/>
            </p:nvSpPr>
            <p:spPr bwMode="auto">
              <a:xfrm flipH="1">
                <a:off x="1810" y="21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5" name="Freeform 2613"/>
              <p:cNvSpPr>
                <a:spLocks/>
              </p:cNvSpPr>
              <p:nvPr/>
            </p:nvSpPr>
            <p:spPr bwMode="auto">
              <a:xfrm>
                <a:off x="1806" y="2154"/>
                <a:ext cx="6" cy="7"/>
              </a:xfrm>
              <a:custGeom>
                <a:avLst/>
                <a:gdLst>
                  <a:gd name="T0" fmla="*/ 53 w 53"/>
                  <a:gd name="T1" fmla="*/ 51 h 63"/>
                  <a:gd name="T2" fmla="*/ 44 w 53"/>
                  <a:gd name="T3" fmla="*/ 26 h 63"/>
                  <a:gd name="T4" fmla="*/ 35 w 53"/>
                  <a:gd name="T5" fmla="*/ 0 h 63"/>
                  <a:gd name="T6" fmla="*/ 0 w 53"/>
                  <a:gd name="T7" fmla="*/ 12 h 63"/>
                  <a:gd name="T8" fmla="*/ 9 w 53"/>
                  <a:gd name="T9" fmla="*/ 38 h 63"/>
                  <a:gd name="T10" fmla="*/ 17 w 53"/>
                  <a:gd name="T11" fmla="*/ 63 h 63"/>
                  <a:gd name="T12" fmla="*/ 53 w 53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3">
                    <a:moveTo>
                      <a:pt x="53" y="51"/>
                    </a:moveTo>
                    <a:lnTo>
                      <a:pt x="44" y="26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6" name="Freeform 2614"/>
              <p:cNvSpPr>
                <a:spLocks/>
              </p:cNvSpPr>
              <p:nvPr/>
            </p:nvSpPr>
            <p:spPr bwMode="auto">
              <a:xfrm>
                <a:off x="1806" y="2154"/>
                <a:ext cx="6" cy="7"/>
              </a:xfrm>
              <a:custGeom>
                <a:avLst/>
                <a:gdLst>
                  <a:gd name="T0" fmla="*/ 53 w 53"/>
                  <a:gd name="T1" fmla="*/ 51 h 63"/>
                  <a:gd name="T2" fmla="*/ 44 w 53"/>
                  <a:gd name="T3" fmla="*/ 26 h 63"/>
                  <a:gd name="T4" fmla="*/ 35 w 53"/>
                  <a:gd name="T5" fmla="*/ 0 h 63"/>
                  <a:gd name="T6" fmla="*/ 0 w 53"/>
                  <a:gd name="T7" fmla="*/ 12 h 63"/>
                  <a:gd name="T8" fmla="*/ 9 w 53"/>
                  <a:gd name="T9" fmla="*/ 38 h 63"/>
                  <a:gd name="T10" fmla="*/ 17 w 53"/>
                  <a:gd name="T11" fmla="*/ 63 h 63"/>
                  <a:gd name="T12" fmla="*/ 53 w 53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3">
                    <a:moveTo>
                      <a:pt x="53" y="51"/>
                    </a:moveTo>
                    <a:lnTo>
                      <a:pt x="44" y="26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7" name="Freeform 2615"/>
              <p:cNvSpPr>
                <a:spLocks/>
              </p:cNvSpPr>
              <p:nvPr/>
            </p:nvSpPr>
            <p:spPr bwMode="auto">
              <a:xfrm>
                <a:off x="1806" y="2155"/>
                <a:ext cx="1" cy="3"/>
              </a:xfrm>
              <a:custGeom>
                <a:avLst/>
                <a:gdLst>
                  <a:gd name="T0" fmla="*/ 9 w 9"/>
                  <a:gd name="T1" fmla="*/ 26 h 26"/>
                  <a:gd name="T2" fmla="*/ 0 w 9"/>
                  <a:gd name="T3" fmla="*/ 0 h 26"/>
                  <a:gd name="T4" fmla="*/ 0 w 9"/>
                  <a:gd name="T5" fmla="*/ 0 h 26"/>
                  <a:gd name="T6" fmla="*/ 9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9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8" name="Line 2616"/>
              <p:cNvSpPr>
                <a:spLocks noChangeShapeType="1"/>
              </p:cNvSpPr>
              <p:nvPr/>
            </p:nvSpPr>
            <p:spPr bwMode="auto">
              <a:xfrm>
                <a:off x="1806" y="21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9" name="Freeform 2617"/>
              <p:cNvSpPr>
                <a:spLocks/>
              </p:cNvSpPr>
              <p:nvPr/>
            </p:nvSpPr>
            <p:spPr bwMode="auto">
              <a:xfrm>
                <a:off x="1803" y="2155"/>
                <a:ext cx="5" cy="7"/>
              </a:xfrm>
              <a:custGeom>
                <a:avLst/>
                <a:gdLst>
                  <a:gd name="T0" fmla="*/ 51 w 51"/>
                  <a:gd name="T1" fmla="*/ 51 h 63"/>
                  <a:gd name="T2" fmla="*/ 43 w 51"/>
                  <a:gd name="T3" fmla="*/ 26 h 63"/>
                  <a:gd name="T4" fmla="*/ 34 w 51"/>
                  <a:gd name="T5" fmla="*/ 0 h 63"/>
                  <a:gd name="T6" fmla="*/ 0 w 51"/>
                  <a:gd name="T7" fmla="*/ 12 h 63"/>
                  <a:gd name="T8" fmla="*/ 9 w 51"/>
                  <a:gd name="T9" fmla="*/ 38 h 63"/>
                  <a:gd name="T10" fmla="*/ 17 w 51"/>
                  <a:gd name="T11" fmla="*/ 63 h 63"/>
                  <a:gd name="T12" fmla="*/ 51 w 51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51" y="51"/>
                    </a:moveTo>
                    <a:lnTo>
                      <a:pt x="43" y="26"/>
                    </a:lnTo>
                    <a:lnTo>
                      <a:pt x="34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0" name="Freeform 2618"/>
              <p:cNvSpPr>
                <a:spLocks/>
              </p:cNvSpPr>
              <p:nvPr/>
            </p:nvSpPr>
            <p:spPr bwMode="auto">
              <a:xfrm>
                <a:off x="1803" y="2155"/>
                <a:ext cx="5" cy="7"/>
              </a:xfrm>
              <a:custGeom>
                <a:avLst/>
                <a:gdLst>
                  <a:gd name="T0" fmla="*/ 51 w 51"/>
                  <a:gd name="T1" fmla="*/ 51 h 63"/>
                  <a:gd name="T2" fmla="*/ 43 w 51"/>
                  <a:gd name="T3" fmla="*/ 26 h 63"/>
                  <a:gd name="T4" fmla="*/ 34 w 51"/>
                  <a:gd name="T5" fmla="*/ 0 h 63"/>
                  <a:gd name="T6" fmla="*/ 0 w 51"/>
                  <a:gd name="T7" fmla="*/ 12 h 63"/>
                  <a:gd name="T8" fmla="*/ 9 w 51"/>
                  <a:gd name="T9" fmla="*/ 38 h 63"/>
                  <a:gd name="T10" fmla="*/ 17 w 51"/>
                  <a:gd name="T11" fmla="*/ 63 h 63"/>
                  <a:gd name="T12" fmla="*/ 51 w 51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51" y="51"/>
                    </a:moveTo>
                    <a:lnTo>
                      <a:pt x="43" y="26"/>
                    </a:lnTo>
                    <a:lnTo>
                      <a:pt x="34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1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1" name="Freeform 2619"/>
              <p:cNvSpPr>
                <a:spLocks/>
              </p:cNvSpPr>
              <p:nvPr/>
            </p:nvSpPr>
            <p:spPr bwMode="auto">
              <a:xfrm>
                <a:off x="1799" y="2157"/>
                <a:ext cx="5" cy="7"/>
              </a:xfrm>
              <a:custGeom>
                <a:avLst/>
                <a:gdLst>
                  <a:gd name="T0" fmla="*/ 51 w 51"/>
                  <a:gd name="T1" fmla="*/ 51 h 63"/>
                  <a:gd name="T2" fmla="*/ 43 w 51"/>
                  <a:gd name="T3" fmla="*/ 26 h 63"/>
                  <a:gd name="T4" fmla="*/ 34 w 51"/>
                  <a:gd name="T5" fmla="*/ 0 h 63"/>
                  <a:gd name="T6" fmla="*/ 0 w 51"/>
                  <a:gd name="T7" fmla="*/ 12 h 63"/>
                  <a:gd name="T8" fmla="*/ 9 w 51"/>
                  <a:gd name="T9" fmla="*/ 38 h 63"/>
                  <a:gd name="T10" fmla="*/ 17 w 51"/>
                  <a:gd name="T11" fmla="*/ 63 h 63"/>
                  <a:gd name="T12" fmla="*/ 51 w 51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51" y="51"/>
                    </a:moveTo>
                    <a:lnTo>
                      <a:pt x="43" y="26"/>
                    </a:lnTo>
                    <a:lnTo>
                      <a:pt x="34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2" name="Freeform 2620"/>
              <p:cNvSpPr>
                <a:spLocks/>
              </p:cNvSpPr>
              <p:nvPr/>
            </p:nvSpPr>
            <p:spPr bwMode="auto">
              <a:xfrm>
                <a:off x="1799" y="2157"/>
                <a:ext cx="5" cy="7"/>
              </a:xfrm>
              <a:custGeom>
                <a:avLst/>
                <a:gdLst>
                  <a:gd name="T0" fmla="*/ 51 w 51"/>
                  <a:gd name="T1" fmla="*/ 51 h 63"/>
                  <a:gd name="T2" fmla="*/ 43 w 51"/>
                  <a:gd name="T3" fmla="*/ 26 h 63"/>
                  <a:gd name="T4" fmla="*/ 34 w 51"/>
                  <a:gd name="T5" fmla="*/ 0 h 63"/>
                  <a:gd name="T6" fmla="*/ 0 w 51"/>
                  <a:gd name="T7" fmla="*/ 12 h 63"/>
                  <a:gd name="T8" fmla="*/ 9 w 51"/>
                  <a:gd name="T9" fmla="*/ 38 h 63"/>
                  <a:gd name="T10" fmla="*/ 17 w 51"/>
                  <a:gd name="T11" fmla="*/ 63 h 63"/>
                  <a:gd name="T12" fmla="*/ 51 w 51"/>
                  <a:gd name="T1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3">
                    <a:moveTo>
                      <a:pt x="51" y="51"/>
                    </a:moveTo>
                    <a:lnTo>
                      <a:pt x="43" y="26"/>
                    </a:lnTo>
                    <a:lnTo>
                      <a:pt x="34" y="0"/>
                    </a:lnTo>
                    <a:lnTo>
                      <a:pt x="0" y="12"/>
                    </a:lnTo>
                    <a:lnTo>
                      <a:pt x="9" y="38"/>
                    </a:lnTo>
                    <a:lnTo>
                      <a:pt x="17" y="63"/>
                    </a:lnTo>
                    <a:lnTo>
                      <a:pt x="51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3" name="Freeform 2621"/>
              <p:cNvSpPr>
                <a:spLocks/>
              </p:cNvSpPr>
              <p:nvPr/>
            </p:nvSpPr>
            <p:spPr bwMode="auto">
              <a:xfrm>
                <a:off x="1799" y="2158"/>
                <a:ext cx="1" cy="3"/>
              </a:xfrm>
              <a:custGeom>
                <a:avLst/>
                <a:gdLst>
                  <a:gd name="T0" fmla="*/ 10 w 10"/>
                  <a:gd name="T1" fmla="*/ 26 h 26"/>
                  <a:gd name="T2" fmla="*/ 1 w 10"/>
                  <a:gd name="T3" fmla="*/ 0 h 26"/>
                  <a:gd name="T4" fmla="*/ 0 w 10"/>
                  <a:gd name="T5" fmla="*/ 0 h 26"/>
                  <a:gd name="T6" fmla="*/ 1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10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4" name="Line 2622"/>
              <p:cNvSpPr>
                <a:spLocks noChangeShapeType="1"/>
              </p:cNvSpPr>
              <p:nvPr/>
            </p:nvSpPr>
            <p:spPr bwMode="auto">
              <a:xfrm flipH="1">
                <a:off x="1799" y="21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5" name="Freeform 2623"/>
              <p:cNvSpPr>
                <a:spLocks/>
              </p:cNvSpPr>
              <p:nvPr/>
            </p:nvSpPr>
            <p:spPr bwMode="auto">
              <a:xfrm>
                <a:off x="1795" y="2158"/>
                <a:ext cx="6" cy="7"/>
              </a:xfrm>
              <a:custGeom>
                <a:avLst/>
                <a:gdLst>
                  <a:gd name="T0" fmla="*/ 54 w 54"/>
                  <a:gd name="T1" fmla="*/ 51 h 64"/>
                  <a:gd name="T2" fmla="*/ 44 w 54"/>
                  <a:gd name="T3" fmla="*/ 26 h 64"/>
                  <a:gd name="T4" fmla="*/ 34 w 54"/>
                  <a:gd name="T5" fmla="*/ 0 h 64"/>
                  <a:gd name="T6" fmla="*/ 0 w 54"/>
                  <a:gd name="T7" fmla="*/ 14 h 64"/>
                  <a:gd name="T8" fmla="*/ 10 w 54"/>
                  <a:gd name="T9" fmla="*/ 39 h 64"/>
                  <a:gd name="T10" fmla="*/ 20 w 54"/>
                  <a:gd name="T11" fmla="*/ 64 h 64"/>
                  <a:gd name="T12" fmla="*/ 54 w 54"/>
                  <a:gd name="T13" fmla="*/ 5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54" y="51"/>
                    </a:moveTo>
                    <a:lnTo>
                      <a:pt x="44" y="26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4"/>
                    </a:lnTo>
                    <a:lnTo>
                      <a:pt x="5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6" name="Freeform 2624"/>
              <p:cNvSpPr>
                <a:spLocks/>
              </p:cNvSpPr>
              <p:nvPr/>
            </p:nvSpPr>
            <p:spPr bwMode="auto">
              <a:xfrm>
                <a:off x="1795" y="2158"/>
                <a:ext cx="6" cy="7"/>
              </a:xfrm>
              <a:custGeom>
                <a:avLst/>
                <a:gdLst>
                  <a:gd name="T0" fmla="*/ 54 w 54"/>
                  <a:gd name="T1" fmla="*/ 51 h 64"/>
                  <a:gd name="T2" fmla="*/ 44 w 54"/>
                  <a:gd name="T3" fmla="*/ 26 h 64"/>
                  <a:gd name="T4" fmla="*/ 34 w 54"/>
                  <a:gd name="T5" fmla="*/ 0 h 64"/>
                  <a:gd name="T6" fmla="*/ 0 w 54"/>
                  <a:gd name="T7" fmla="*/ 14 h 64"/>
                  <a:gd name="T8" fmla="*/ 10 w 54"/>
                  <a:gd name="T9" fmla="*/ 39 h 64"/>
                  <a:gd name="T10" fmla="*/ 20 w 54"/>
                  <a:gd name="T11" fmla="*/ 64 h 64"/>
                  <a:gd name="T12" fmla="*/ 54 w 54"/>
                  <a:gd name="T13" fmla="*/ 5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54" y="51"/>
                    </a:moveTo>
                    <a:lnTo>
                      <a:pt x="44" y="26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4"/>
                    </a:lnTo>
                    <a:lnTo>
                      <a:pt x="5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7" name="Freeform 2625"/>
              <p:cNvSpPr>
                <a:spLocks/>
              </p:cNvSpPr>
              <p:nvPr/>
            </p:nvSpPr>
            <p:spPr bwMode="auto">
              <a:xfrm>
                <a:off x="1795" y="2159"/>
                <a:ext cx="1" cy="3"/>
              </a:xfrm>
              <a:custGeom>
                <a:avLst/>
                <a:gdLst>
                  <a:gd name="T0" fmla="*/ 10 w 10"/>
                  <a:gd name="T1" fmla="*/ 25 h 25"/>
                  <a:gd name="T2" fmla="*/ 0 w 10"/>
                  <a:gd name="T3" fmla="*/ 0 h 25"/>
                  <a:gd name="T4" fmla="*/ 0 w 10"/>
                  <a:gd name="T5" fmla="*/ 0 h 25"/>
                  <a:gd name="T6" fmla="*/ 1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8" name="Line 2626"/>
              <p:cNvSpPr>
                <a:spLocks noChangeShapeType="1"/>
              </p:cNvSpPr>
              <p:nvPr/>
            </p:nvSpPr>
            <p:spPr bwMode="auto">
              <a:xfrm>
                <a:off x="1795" y="21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9" name="Freeform 2627"/>
              <p:cNvSpPr>
                <a:spLocks/>
              </p:cNvSpPr>
              <p:nvPr/>
            </p:nvSpPr>
            <p:spPr bwMode="auto">
              <a:xfrm>
                <a:off x="1791" y="2159"/>
                <a:ext cx="6" cy="8"/>
              </a:xfrm>
              <a:custGeom>
                <a:avLst/>
                <a:gdLst>
                  <a:gd name="T0" fmla="*/ 54 w 54"/>
                  <a:gd name="T1" fmla="*/ 50 h 64"/>
                  <a:gd name="T2" fmla="*/ 44 w 54"/>
                  <a:gd name="T3" fmla="*/ 25 h 64"/>
                  <a:gd name="T4" fmla="*/ 34 w 54"/>
                  <a:gd name="T5" fmla="*/ 0 h 64"/>
                  <a:gd name="T6" fmla="*/ 0 w 54"/>
                  <a:gd name="T7" fmla="*/ 14 h 64"/>
                  <a:gd name="T8" fmla="*/ 10 w 54"/>
                  <a:gd name="T9" fmla="*/ 39 h 64"/>
                  <a:gd name="T10" fmla="*/ 20 w 54"/>
                  <a:gd name="T11" fmla="*/ 64 h 64"/>
                  <a:gd name="T12" fmla="*/ 54 w 54"/>
                  <a:gd name="T13" fmla="*/ 5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54" y="50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4"/>
                    </a:lnTo>
                    <a:lnTo>
                      <a:pt x="5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0" name="Freeform 2628"/>
              <p:cNvSpPr>
                <a:spLocks/>
              </p:cNvSpPr>
              <p:nvPr/>
            </p:nvSpPr>
            <p:spPr bwMode="auto">
              <a:xfrm>
                <a:off x="1791" y="2159"/>
                <a:ext cx="6" cy="8"/>
              </a:xfrm>
              <a:custGeom>
                <a:avLst/>
                <a:gdLst>
                  <a:gd name="T0" fmla="*/ 54 w 54"/>
                  <a:gd name="T1" fmla="*/ 50 h 64"/>
                  <a:gd name="T2" fmla="*/ 44 w 54"/>
                  <a:gd name="T3" fmla="*/ 25 h 64"/>
                  <a:gd name="T4" fmla="*/ 34 w 54"/>
                  <a:gd name="T5" fmla="*/ 0 h 64"/>
                  <a:gd name="T6" fmla="*/ 0 w 54"/>
                  <a:gd name="T7" fmla="*/ 14 h 64"/>
                  <a:gd name="T8" fmla="*/ 10 w 54"/>
                  <a:gd name="T9" fmla="*/ 39 h 64"/>
                  <a:gd name="T10" fmla="*/ 20 w 54"/>
                  <a:gd name="T11" fmla="*/ 64 h 64"/>
                  <a:gd name="T12" fmla="*/ 54 w 54"/>
                  <a:gd name="T13" fmla="*/ 5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54" y="50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4"/>
                    </a:lnTo>
                    <a:lnTo>
                      <a:pt x="5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1" name="Freeform 2629"/>
              <p:cNvSpPr>
                <a:spLocks/>
              </p:cNvSpPr>
              <p:nvPr/>
            </p:nvSpPr>
            <p:spPr bwMode="auto">
              <a:xfrm>
                <a:off x="1787" y="2161"/>
                <a:ext cx="6" cy="7"/>
              </a:xfrm>
              <a:custGeom>
                <a:avLst/>
                <a:gdLst>
                  <a:gd name="T0" fmla="*/ 54 w 54"/>
                  <a:gd name="T1" fmla="*/ 50 h 65"/>
                  <a:gd name="T2" fmla="*/ 44 w 54"/>
                  <a:gd name="T3" fmla="*/ 25 h 65"/>
                  <a:gd name="T4" fmla="*/ 34 w 54"/>
                  <a:gd name="T5" fmla="*/ 0 h 65"/>
                  <a:gd name="T6" fmla="*/ 0 w 54"/>
                  <a:gd name="T7" fmla="*/ 14 h 65"/>
                  <a:gd name="T8" fmla="*/ 10 w 54"/>
                  <a:gd name="T9" fmla="*/ 39 h 65"/>
                  <a:gd name="T10" fmla="*/ 20 w 54"/>
                  <a:gd name="T11" fmla="*/ 65 h 65"/>
                  <a:gd name="T12" fmla="*/ 54 w 54"/>
                  <a:gd name="T13" fmla="*/ 5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54" y="50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5"/>
                    </a:lnTo>
                    <a:lnTo>
                      <a:pt x="5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2" name="Freeform 2630"/>
              <p:cNvSpPr>
                <a:spLocks/>
              </p:cNvSpPr>
              <p:nvPr/>
            </p:nvSpPr>
            <p:spPr bwMode="auto">
              <a:xfrm>
                <a:off x="1787" y="2161"/>
                <a:ext cx="6" cy="7"/>
              </a:xfrm>
              <a:custGeom>
                <a:avLst/>
                <a:gdLst>
                  <a:gd name="T0" fmla="*/ 54 w 54"/>
                  <a:gd name="T1" fmla="*/ 50 h 65"/>
                  <a:gd name="T2" fmla="*/ 44 w 54"/>
                  <a:gd name="T3" fmla="*/ 25 h 65"/>
                  <a:gd name="T4" fmla="*/ 34 w 54"/>
                  <a:gd name="T5" fmla="*/ 0 h 65"/>
                  <a:gd name="T6" fmla="*/ 0 w 54"/>
                  <a:gd name="T7" fmla="*/ 14 h 65"/>
                  <a:gd name="T8" fmla="*/ 10 w 54"/>
                  <a:gd name="T9" fmla="*/ 39 h 65"/>
                  <a:gd name="T10" fmla="*/ 20 w 54"/>
                  <a:gd name="T11" fmla="*/ 65 h 65"/>
                  <a:gd name="T12" fmla="*/ 54 w 54"/>
                  <a:gd name="T13" fmla="*/ 5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54" y="50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39"/>
                    </a:lnTo>
                    <a:lnTo>
                      <a:pt x="20" y="65"/>
                    </a:lnTo>
                    <a:lnTo>
                      <a:pt x="5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3" name="Freeform 2631"/>
              <p:cNvSpPr>
                <a:spLocks/>
              </p:cNvSpPr>
              <p:nvPr/>
            </p:nvSpPr>
            <p:spPr bwMode="auto">
              <a:xfrm>
                <a:off x="1784" y="2163"/>
                <a:ext cx="6" cy="7"/>
              </a:xfrm>
              <a:custGeom>
                <a:avLst/>
                <a:gdLst>
                  <a:gd name="T0" fmla="*/ 54 w 54"/>
                  <a:gd name="T1" fmla="*/ 51 h 65"/>
                  <a:gd name="T2" fmla="*/ 44 w 54"/>
                  <a:gd name="T3" fmla="*/ 25 h 65"/>
                  <a:gd name="T4" fmla="*/ 34 w 54"/>
                  <a:gd name="T5" fmla="*/ 0 h 65"/>
                  <a:gd name="T6" fmla="*/ 0 w 54"/>
                  <a:gd name="T7" fmla="*/ 14 h 65"/>
                  <a:gd name="T8" fmla="*/ 10 w 54"/>
                  <a:gd name="T9" fmla="*/ 40 h 65"/>
                  <a:gd name="T10" fmla="*/ 20 w 54"/>
                  <a:gd name="T11" fmla="*/ 65 h 65"/>
                  <a:gd name="T12" fmla="*/ 54 w 54"/>
                  <a:gd name="T13" fmla="*/ 5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54" y="51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40"/>
                    </a:lnTo>
                    <a:lnTo>
                      <a:pt x="20" y="65"/>
                    </a:lnTo>
                    <a:lnTo>
                      <a:pt x="5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4" name="Freeform 2632"/>
              <p:cNvSpPr>
                <a:spLocks/>
              </p:cNvSpPr>
              <p:nvPr/>
            </p:nvSpPr>
            <p:spPr bwMode="auto">
              <a:xfrm>
                <a:off x="1784" y="2163"/>
                <a:ext cx="6" cy="7"/>
              </a:xfrm>
              <a:custGeom>
                <a:avLst/>
                <a:gdLst>
                  <a:gd name="T0" fmla="*/ 54 w 54"/>
                  <a:gd name="T1" fmla="*/ 51 h 65"/>
                  <a:gd name="T2" fmla="*/ 44 w 54"/>
                  <a:gd name="T3" fmla="*/ 25 h 65"/>
                  <a:gd name="T4" fmla="*/ 34 w 54"/>
                  <a:gd name="T5" fmla="*/ 0 h 65"/>
                  <a:gd name="T6" fmla="*/ 0 w 54"/>
                  <a:gd name="T7" fmla="*/ 14 h 65"/>
                  <a:gd name="T8" fmla="*/ 10 w 54"/>
                  <a:gd name="T9" fmla="*/ 40 h 65"/>
                  <a:gd name="T10" fmla="*/ 20 w 54"/>
                  <a:gd name="T11" fmla="*/ 65 h 65"/>
                  <a:gd name="T12" fmla="*/ 54 w 54"/>
                  <a:gd name="T13" fmla="*/ 5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54" y="51"/>
                    </a:move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lnTo>
                      <a:pt x="10" y="40"/>
                    </a:lnTo>
                    <a:lnTo>
                      <a:pt x="20" y="65"/>
                    </a:lnTo>
                    <a:lnTo>
                      <a:pt x="5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5" name="Freeform 2633"/>
              <p:cNvSpPr>
                <a:spLocks/>
              </p:cNvSpPr>
              <p:nvPr/>
            </p:nvSpPr>
            <p:spPr bwMode="auto">
              <a:xfrm>
                <a:off x="1783" y="2164"/>
                <a:ext cx="2" cy="3"/>
              </a:xfrm>
              <a:custGeom>
                <a:avLst/>
                <a:gdLst>
                  <a:gd name="T0" fmla="*/ 11 w 11"/>
                  <a:gd name="T1" fmla="*/ 26 h 26"/>
                  <a:gd name="T2" fmla="*/ 1 w 11"/>
                  <a:gd name="T3" fmla="*/ 0 h 26"/>
                  <a:gd name="T4" fmla="*/ 0 w 11"/>
                  <a:gd name="T5" fmla="*/ 1 h 26"/>
                  <a:gd name="T6" fmla="*/ 11 w 1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6">
                    <a:moveTo>
                      <a:pt x="11" y="2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6" name="Line 2634"/>
              <p:cNvSpPr>
                <a:spLocks noChangeShapeType="1"/>
              </p:cNvSpPr>
              <p:nvPr/>
            </p:nvSpPr>
            <p:spPr bwMode="auto">
              <a:xfrm flipH="1">
                <a:off x="1783" y="21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7" name="Freeform 2635"/>
              <p:cNvSpPr>
                <a:spLocks/>
              </p:cNvSpPr>
              <p:nvPr/>
            </p:nvSpPr>
            <p:spPr bwMode="auto">
              <a:xfrm>
                <a:off x="1780" y="2164"/>
                <a:ext cx="6" cy="7"/>
              </a:xfrm>
              <a:custGeom>
                <a:avLst/>
                <a:gdLst>
                  <a:gd name="T0" fmla="*/ 55 w 55"/>
                  <a:gd name="T1" fmla="*/ 49 h 64"/>
                  <a:gd name="T2" fmla="*/ 44 w 55"/>
                  <a:gd name="T3" fmla="*/ 25 h 64"/>
                  <a:gd name="T4" fmla="*/ 33 w 55"/>
                  <a:gd name="T5" fmla="*/ 0 h 64"/>
                  <a:gd name="T6" fmla="*/ 0 w 55"/>
                  <a:gd name="T7" fmla="*/ 16 h 64"/>
                  <a:gd name="T8" fmla="*/ 11 w 55"/>
                  <a:gd name="T9" fmla="*/ 40 h 64"/>
                  <a:gd name="T10" fmla="*/ 22 w 55"/>
                  <a:gd name="T11" fmla="*/ 64 h 64"/>
                  <a:gd name="T12" fmla="*/ 55 w 55"/>
                  <a:gd name="T13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55" y="49"/>
                    </a:moveTo>
                    <a:lnTo>
                      <a:pt x="44" y="25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1" y="40"/>
                    </a:lnTo>
                    <a:lnTo>
                      <a:pt x="22" y="64"/>
                    </a:lnTo>
                    <a:lnTo>
                      <a:pt x="5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8" name="Freeform 2636"/>
              <p:cNvSpPr>
                <a:spLocks/>
              </p:cNvSpPr>
              <p:nvPr/>
            </p:nvSpPr>
            <p:spPr bwMode="auto">
              <a:xfrm>
                <a:off x="1780" y="2164"/>
                <a:ext cx="6" cy="7"/>
              </a:xfrm>
              <a:custGeom>
                <a:avLst/>
                <a:gdLst>
                  <a:gd name="T0" fmla="*/ 55 w 55"/>
                  <a:gd name="T1" fmla="*/ 49 h 64"/>
                  <a:gd name="T2" fmla="*/ 44 w 55"/>
                  <a:gd name="T3" fmla="*/ 25 h 64"/>
                  <a:gd name="T4" fmla="*/ 33 w 55"/>
                  <a:gd name="T5" fmla="*/ 0 h 64"/>
                  <a:gd name="T6" fmla="*/ 0 w 55"/>
                  <a:gd name="T7" fmla="*/ 16 h 64"/>
                  <a:gd name="T8" fmla="*/ 11 w 55"/>
                  <a:gd name="T9" fmla="*/ 40 h 64"/>
                  <a:gd name="T10" fmla="*/ 22 w 55"/>
                  <a:gd name="T11" fmla="*/ 64 h 64"/>
                  <a:gd name="T12" fmla="*/ 55 w 55"/>
                  <a:gd name="T13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55" y="49"/>
                    </a:moveTo>
                    <a:lnTo>
                      <a:pt x="44" y="25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1" y="40"/>
                    </a:lnTo>
                    <a:lnTo>
                      <a:pt x="22" y="64"/>
                    </a:lnTo>
                    <a:lnTo>
                      <a:pt x="55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9" name="Freeform 2637"/>
              <p:cNvSpPr>
                <a:spLocks/>
              </p:cNvSpPr>
              <p:nvPr/>
            </p:nvSpPr>
            <p:spPr bwMode="auto">
              <a:xfrm>
                <a:off x="1780" y="2166"/>
                <a:ext cx="1" cy="3"/>
              </a:xfrm>
              <a:custGeom>
                <a:avLst/>
                <a:gdLst>
                  <a:gd name="T0" fmla="*/ 11 w 11"/>
                  <a:gd name="T1" fmla="*/ 24 h 24"/>
                  <a:gd name="T2" fmla="*/ 0 w 11"/>
                  <a:gd name="T3" fmla="*/ 0 h 24"/>
                  <a:gd name="T4" fmla="*/ 0 w 11"/>
                  <a:gd name="T5" fmla="*/ 0 h 24"/>
                  <a:gd name="T6" fmla="*/ 11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0" name="Line 2638"/>
              <p:cNvSpPr>
                <a:spLocks noChangeShapeType="1"/>
              </p:cNvSpPr>
              <p:nvPr/>
            </p:nvSpPr>
            <p:spPr bwMode="auto">
              <a:xfrm>
                <a:off x="1780" y="2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1" name="Freeform 2639"/>
              <p:cNvSpPr>
                <a:spLocks/>
              </p:cNvSpPr>
              <p:nvPr/>
            </p:nvSpPr>
            <p:spPr bwMode="auto">
              <a:xfrm>
                <a:off x="1776" y="2166"/>
                <a:ext cx="6" cy="7"/>
              </a:xfrm>
              <a:custGeom>
                <a:avLst/>
                <a:gdLst>
                  <a:gd name="T0" fmla="*/ 55 w 55"/>
                  <a:gd name="T1" fmla="*/ 48 h 63"/>
                  <a:gd name="T2" fmla="*/ 44 w 55"/>
                  <a:gd name="T3" fmla="*/ 24 h 63"/>
                  <a:gd name="T4" fmla="*/ 33 w 55"/>
                  <a:gd name="T5" fmla="*/ 0 h 63"/>
                  <a:gd name="T6" fmla="*/ 0 w 55"/>
                  <a:gd name="T7" fmla="*/ 15 h 63"/>
                  <a:gd name="T8" fmla="*/ 11 w 55"/>
                  <a:gd name="T9" fmla="*/ 39 h 63"/>
                  <a:gd name="T10" fmla="*/ 22 w 55"/>
                  <a:gd name="T11" fmla="*/ 63 h 63"/>
                  <a:gd name="T12" fmla="*/ 55 w 55"/>
                  <a:gd name="T13" fmla="*/ 4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55" y="48"/>
                    </a:move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lnTo>
                      <a:pt x="11" y="39"/>
                    </a:lnTo>
                    <a:lnTo>
                      <a:pt x="22" y="63"/>
                    </a:lnTo>
                    <a:lnTo>
                      <a:pt x="5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2" name="Freeform 2640"/>
              <p:cNvSpPr>
                <a:spLocks/>
              </p:cNvSpPr>
              <p:nvPr/>
            </p:nvSpPr>
            <p:spPr bwMode="auto">
              <a:xfrm>
                <a:off x="1776" y="2166"/>
                <a:ext cx="6" cy="7"/>
              </a:xfrm>
              <a:custGeom>
                <a:avLst/>
                <a:gdLst>
                  <a:gd name="T0" fmla="*/ 55 w 55"/>
                  <a:gd name="T1" fmla="*/ 48 h 63"/>
                  <a:gd name="T2" fmla="*/ 44 w 55"/>
                  <a:gd name="T3" fmla="*/ 24 h 63"/>
                  <a:gd name="T4" fmla="*/ 33 w 55"/>
                  <a:gd name="T5" fmla="*/ 0 h 63"/>
                  <a:gd name="T6" fmla="*/ 0 w 55"/>
                  <a:gd name="T7" fmla="*/ 15 h 63"/>
                  <a:gd name="T8" fmla="*/ 11 w 55"/>
                  <a:gd name="T9" fmla="*/ 39 h 63"/>
                  <a:gd name="T10" fmla="*/ 22 w 55"/>
                  <a:gd name="T11" fmla="*/ 63 h 63"/>
                  <a:gd name="T12" fmla="*/ 55 w 55"/>
                  <a:gd name="T13" fmla="*/ 4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55" y="48"/>
                    </a:move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lnTo>
                      <a:pt x="11" y="39"/>
                    </a:lnTo>
                    <a:lnTo>
                      <a:pt x="22" y="63"/>
                    </a:lnTo>
                    <a:lnTo>
                      <a:pt x="5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3" name="Freeform 2641"/>
              <p:cNvSpPr>
                <a:spLocks/>
              </p:cNvSpPr>
              <p:nvPr/>
            </p:nvSpPr>
            <p:spPr bwMode="auto">
              <a:xfrm>
                <a:off x="1776" y="2168"/>
                <a:ext cx="1" cy="2"/>
              </a:xfrm>
              <a:custGeom>
                <a:avLst/>
                <a:gdLst>
                  <a:gd name="T0" fmla="*/ 11 w 11"/>
                  <a:gd name="T1" fmla="*/ 24 h 24"/>
                  <a:gd name="T2" fmla="*/ 0 w 11"/>
                  <a:gd name="T3" fmla="*/ 0 h 24"/>
                  <a:gd name="T4" fmla="*/ 0 w 11"/>
                  <a:gd name="T5" fmla="*/ 0 h 24"/>
                  <a:gd name="T6" fmla="*/ 11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4" name="Line 2642"/>
              <p:cNvSpPr>
                <a:spLocks noChangeShapeType="1"/>
              </p:cNvSpPr>
              <p:nvPr/>
            </p:nvSpPr>
            <p:spPr bwMode="auto">
              <a:xfrm>
                <a:off x="1776" y="21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5" name="Freeform 2643"/>
              <p:cNvSpPr>
                <a:spLocks/>
              </p:cNvSpPr>
              <p:nvPr/>
            </p:nvSpPr>
            <p:spPr bwMode="auto">
              <a:xfrm>
                <a:off x="1772" y="2168"/>
                <a:ext cx="7" cy="7"/>
              </a:xfrm>
              <a:custGeom>
                <a:avLst/>
                <a:gdLst>
                  <a:gd name="T0" fmla="*/ 55 w 55"/>
                  <a:gd name="T1" fmla="*/ 48 h 64"/>
                  <a:gd name="T2" fmla="*/ 44 w 55"/>
                  <a:gd name="T3" fmla="*/ 24 h 64"/>
                  <a:gd name="T4" fmla="*/ 33 w 55"/>
                  <a:gd name="T5" fmla="*/ 0 h 64"/>
                  <a:gd name="T6" fmla="*/ 0 w 55"/>
                  <a:gd name="T7" fmla="*/ 16 h 64"/>
                  <a:gd name="T8" fmla="*/ 11 w 55"/>
                  <a:gd name="T9" fmla="*/ 40 h 64"/>
                  <a:gd name="T10" fmla="*/ 22 w 55"/>
                  <a:gd name="T11" fmla="*/ 64 h 64"/>
                  <a:gd name="T12" fmla="*/ 55 w 55"/>
                  <a:gd name="T13" fmla="*/ 4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55" y="48"/>
                    </a:moveTo>
                    <a:lnTo>
                      <a:pt x="44" y="24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1" y="40"/>
                    </a:lnTo>
                    <a:lnTo>
                      <a:pt x="22" y="64"/>
                    </a:lnTo>
                    <a:lnTo>
                      <a:pt x="5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6" name="Freeform 2644"/>
              <p:cNvSpPr>
                <a:spLocks/>
              </p:cNvSpPr>
              <p:nvPr/>
            </p:nvSpPr>
            <p:spPr bwMode="auto">
              <a:xfrm>
                <a:off x="1772" y="2168"/>
                <a:ext cx="7" cy="7"/>
              </a:xfrm>
              <a:custGeom>
                <a:avLst/>
                <a:gdLst>
                  <a:gd name="T0" fmla="*/ 55 w 55"/>
                  <a:gd name="T1" fmla="*/ 48 h 64"/>
                  <a:gd name="T2" fmla="*/ 44 w 55"/>
                  <a:gd name="T3" fmla="*/ 24 h 64"/>
                  <a:gd name="T4" fmla="*/ 33 w 55"/>
                  <a:gd name="T5" fmla="*/ 0 h 64"/>
                  <a:gd name="T6" fmla="*/ 0 w 55"/>
                  <a:gd name="T7" fmla="*/ 16 h 64"/>
                  <a:gd name="T8" fmla="*/ 11 w 55"/>
                  <a:gd name="T9" fmla="*/ 40 h 64"/>
                  <a:gd name="T10" fmla="*/ 22 w 55"/>
                  <a:gd name="T11" fmla="*/ 64 h 64"/>
                  <a:gd name="T12" fmla="*/ 55 w 55"/>
                  <a:gd name="T13" fmla="*/ 4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55" y="48"/>
                    </a:moveTo>
                    <a:lnTo>
                      <a:pt x="44" y="24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1" y="40"/>
                    </a:lnTo>
                    <a:lnTo>
                      <a:pt x="22" y="64"/>
                    </a:lnTo>
                    <a:lnTo>
                      <a:pt x="5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7" name="Freeform 2645"/>
              <p:cNvSpPr>
                <a:spLocks/>
              </p:cNvSpPr>
              <p:nvPr/>
            </p:nvSpPr>
            <p:spPr bwMode="auto">
              <a:xfrm>
                <a:off x="1772" y="2169"/>
                <a:ext cx="2" cy="3"/>
              </a:xfrm>
              <a:custGeom>
                <a:avLst/>
                <a:gdLst>
                  <a:gd name="T0" fmla="*/ 13 w 13"/>
                  <a:gd name="T1" fmla="*/ 24 h 24"/>
                  <a:gd name="T2" fmla="*/ 2 w 13"/>
                  <a:gd name="T3" fmla="*/ 0 h 24"/>
                  <a:gd name="T4" fmla="*/ 0 w 13"/>
                  <a:gd name="T5" fmla="*/ 1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8" name="Line 2646"/>
              <p:cNvSpPr>
                <a:spLocks noChangeShapeType="1"/>
              </p:cNvSpPr>
              <p:nvPr/>
            </p:nvSpPr>
            <p:spPr bwMode="auto">
              <a:xfrm flipH="1">
                <a:off x="1772" y="21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9" name="Freeform 2647"/>
              <p:cNvSpPr>
                <a:spLocks/>
              </p:cNvSpPr>
              <p:nvPr/>
            </p:nvSpPr>
            <p:spPr bwMode="auto">
              <a:xfrm>
                <a:off x="1769" y="2170"/>
                <a:ext cx="6" cy="7"/>
              </a:xfrm>
              <a:custGeom>
                <a:avLst/>
                <a:gdLst>
                  <a:gd name="T0" fmla="*/ 58 w 58"/>
                  <a:gd name="T1" fmla="*/ 46 h 63"/>
                  <a:gd name="T2" fmla="*/ 45 w 58"/>
                  <a:gd name="T3" fmla="*/ 23 h 63"/>
                  <a:gd name="T4" fmla="*/ 32 w 58"/>
                  <a:gd name="T5" fmla="*/ 0 h 63"/>
                  <a:gd name="T6" fmla="*/ 0 w 58"/>
                  <a:gd name="T7" fmla="*/ 17 h 63"/>
                  <a:gd name="T8" fmla="*/ 13 w 58"/>
                  <a:gd name="T9" fmla="*/ 40 h 63"/>
                  <a:gd name="T10" fmla="*/ 26 w 58"/>
                  <a:gd name="T11" fmla="*/ 63 h 63"/>
                  <a:gd name="T12" fmla="*/ 58 w 58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3" y="40"/>
                    </a:lnTo>
                    <a:lnTo>
                      <a:pt x="26" y="63"/>
                    </a:lnTo>
                    <a:lnTo>
                      <a:pt x="5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0" name="Freeform 2648"/>
              <p:cNvSpPr>
                <a:spLocks/>
              </p:cNvSpPr>
              <p:nvPr/>
            </p:nvSpPr>
            <p:spPr bwMode="auto">
              <a:xfrm>
                <a:off x="1769" y="2170"/>
                <a:ext cx="6" cy="7"/>
              </a:xfrm>
              <a:custGeom>
                <a:avLst/>
                <a:gdLst>
                  <a:gd name="T0" fmla="*/ 58 w 58"/>
                  <a:gd name="T1" fmla="*/ 46 h 63"/>
                  <a:gd name="T2" fmla="*/ 45 w 58"/>
                  <a:gd name="T3" fmla="*/ 23 h 63"/>
                  <a:gd name="T4" fmla="*/ 32 w 58"/>
                  <a:gd name="T5" fmla="*/ 0 h 63"/>
                  <a:gd name="T6" fmla="*/ 0 w 58"/>
                  <a:gd name="T7" fmla="*/ 17 h 63"/>
                  <a:gd name="T8" fmla="*/ 13 w 58"/>
                  <a:gd name="T9" fmla="*/ 40 h 63"/>
                  <a:gd name="T10" fmla="*/ 26 w 58"/>
                  <a:gd name="T11" fmla="*/ 63 h 63"/>
                  <a:gd name="T12" fmla="*/ 58 w 58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3" y="40"/>
                    </a:lnTo>
                    <a:lnTo>
                      <a:pt x="26" y="63"/>
                    </a:lnTo>
                    <a:lnTo>
                      <a:pt x="5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1" name="Freeform 2649"/>
              <p:cNvSpPr>
                <a:spLocks/>
              </p:cNvSpPr>
              <p:nvPr/>
            </p:nvSpPr>
            <p:spPr bwMode="auto">
              <a:xfrm>
                <a:off x="1770" y="2174"/>
                <a:ext cx="2" cy="3"/>
              </a:xfrm>
              <a:custGeom>
                <a:avLst/>
                <a:gdLst>
                  <a:gd name="T0" fmla="*/ 0 w 13"/>
                  <a:gd name="T1" fmla="*/ 0 h 24"/>
                  <a:gd name="T2" fmla="*/ 13 w 13"/>
                  <a:gd name="T3" fmla="*/ 23 h 24"/>
                  <a:gd name="T4" fmla="*/ 12 w 13"/>
                  <a:gd name="T5" fmla="*/ 24 h 24"/>
                  <a:gd name="T6" fmla="*/ 0 w 1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0"/>
                    </a:moveTo>
                    <a:lnTo>
                      <a:pt x="13" y="23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2" name="Line 2650"/>
              <p:cNvSpPr>
                <a:spLocks noChangeShapeType="1"/>
              </p:cNvSpPr>
              <p:nvPr/>
            </p:nvSpPr>
            <p:spPr bwMode="auto">
              <a:xfrm flipH="1">
                <a:off x="1771" y="2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3" name="Freeform 2651"/>
              <p:cNvSpPr>
                <a:spLocks/>
              </p:cNvSpPr>
              <p:nvPr/>
            </p:nvSpPr>
            <p:spPr bwMode="auto">
              <a:xfrm>
                <a:off x="1765" y="2171"/>
                <a:ext cx="6" cy="8"/>
              </a:xfrm>
              <a:custGeom>
                <a:avLst/>
                <a:gdLst>
                  <a:gd name="T0" fmla="*/ 57 w 57"/>
                  <a:gd name="T1" fmla="*/ 48 h 65"/>
                  <a:gd name="T2" fmla="*/ 45 w 57"/>
                  <a:gd name="T3" fmla="*/ 24 h 65"/>
                  <a:gd name="T4" fmla="*/ 33 w 57"/>
                  <a:gd name="T5" fmla="*/ 0 h 65"/>
                  <a:gd name="T6" fmla="*/ 0 w 57"/>
                  <a:gd name="T7" fmla="*/ 16 h 65"/>
                  <a:gd name="T8" fmla="*/ 12 w 57"/>
                  <a:gd name="T9" fmla="*/ 41 h 65"/>
                  <a:gd name="T10" fmla="*/ 24 w 57"/>
                  <a:gd name="T11" fmla="*/ 65 h 65"/>
                  <a:gd name="T12" fmla="*/ 57 w 57"/>
                  <a:gd name="T13" fmla="*/ 4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57" y="48"/>
                    </a:moveTo>
                    <a:lnTo>
                      <a:pt x="45" y="24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2" y="41"/>
                    </a:lnTo>
                    <a:lnTo>
                      <a:pt x="24" y="65"/>
                    </a:lnTo>
                    <a:lnTo>
                      <a:pt x="57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4" name="Freeform 2652"/>
              <p:cNvSpPr>
                <a:spLocks/>
              </p:cNvSpPr>
              <p:nvPr/>
            </p:nvSpPr>
            <p:spPr bwMode="auto">
              <a:xfrm>
                <a:off x="1765" y="2171"/>
                <a:ext cx="6" cy="8"/>
              </a:xfrm>
              <a:custGeom>
                <a:avLst/>
                <a:gdLst>
                  <a:gd name="T0" fmla="*/ 57 w 57"/>
                  <a:gd name="T1" fmla="*/ 48 h 65"/>
                  <a:gd name="T2" fmla="*/ 45 w 57"/>
                  <a:gd name="T3" fmla="*/ 24 h 65"/>
                  <a:gd name="T4" fmla="*/ 33 w 57"/>
                  <a:gd name="T5" fmla="*/ 0 h 65"/>
                  <a:gd name="T6" fmla="*/ 0 w 57"/>
                  <a:gd name="T7" fmla="*/ 16 h 65"/>
                  <a:gd name="T8" fmla="*/ 12 w 57"/>
                  <a:gd name="T9" fmla="*/ 41 h 65"/>
                  <a:gd name="T10" fmla="*/ 24 w 57"/>
                  <a:gd name="T11" fmla="*/ 65 h 65"/>
                  <a:gd name="T12" fmla="*/ 57 w 57"/>
                  <a:gd name="T13" fmla="*/ 4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57" y="48"/>
                    </a:moveTo>
                    <a:lnTo>
                      <a:pt x="45" y="24"/>
                    </a:lnTo>
                    <a:lnTo>
                      <a:pt x="33" y="0"/>
                    </a:lnTo>
                    <a:lnTo>
                      <a:pt x="0" y="16"/>
                    </a:lnTo>
                    <a:lnTo>
                      <a:pt x="12" y="41"/>
                    </a:lnTo>
                    <a:lnTo>
                      <a:pt x="24" y="65"/>
                    </a:lnTo>
                    <a:lnTo>
                      <a:pt x="57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5" name="Freeform 2653"/>
              <p:cNvSpPr>
                <a:spLocks/>
              </p:cNvSpPr>
              <p:nvPr/>
            </p:nvSpPr>
            <p:spPr bwMode="auto">
              <a:xfrm>
                <a:off x="1765" y="2173"/>
                <a:ext cx="1" cy="3"/>
              </a:xfrm>
              <a:custGeom>
                <a:avLst/>
                <a:gdLst>
                  <a:gd name="T0" fmla="*/ 13 w 13"/>
                  <a:gd name="T1" fmla="*/ 25 h 25"/>
                  <a:gd name="T2" fmla="*/ 1 w 13"/>
                  <a:gd name="T3" fmla="*/ 0 h 25"/>
                  <a:gd name="T4" fmla="*/ 0 w 13"/>
                  <a:gd name="T5" fmla="*/ 2 h 25"/>
                  <a:gd name="T6" fmla="*/ 13 w 13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5">
                    <a:moveTo>
                      <a:pt x="13" y="2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6" name="Line 2654"/>
              <p:cNvSpPr>
                <a:spLocks noChangeShapeType="1"/>
              </p:cNvSpPr>
              <p:nvPr/>
            </p:nvSpPr>
            <p:spPr bwMode="auto">
              <a:xfrm flipH="1">
                <a:off x="1765" y="2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7" name="Freeform 2655"/>
              <p:cNvSpPr>
                <a:spLocks/>
              </p:cNvSpPr>
              <p:nvPr/>
            </p:nvSpPr>
            <p:spPr bwMode="auto">
              <a:xfrm>
                <a:off x="1761" y="2173"/>
                <a:ext cx="7" cy="7"/>
              </a:xfrm>
              <a:custGeom>
                <a:avLst/>
                <a:gdLst>
                  <a:gd name="T0" fmla="*/ 59 w 59"/>
                  <a:gd name="T1" fmla="*/ 46 h 63"/>
                  <a:gd name="T2" fmla="*/ 45 w 59"/>
                  <a:gd name="T3" fmla="*/ 23 h 63"/>
                  <a:gd name="T4" fmla="*/ 32 w 59"/>
                  <a:gd name="T5" fmla="*/ 0 h 63"/>
                  <a:gd name="T6" fmla="*/ 0 w 59"/>
                  <a:gd name="T7" fmla="*/ 17 h 63"/>
                  <a:gd name="T8" fmla="*/ 14 w 59"/>
                  <a:gd name="T9" fmla="*/ 40 h 63"/>
                  <a:gd name="T10" fmla="*/ 27 w 59"/>
                  <a:gd name="T11" fmla="*/ 63 h 63"/>
                  <a:gd name="T12" fmla="*/ 59 w 59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4" y="40"/>
                    </a:lnTo>
                    <a:lnTo>
                      <a:pt x="27" y="63"/>
                    </a:lnTo>
                    <a:lnTo>
                      <a:pt x="5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8" name="Freeform 2656"/>
              <p:cNvSpPr>
                <a:spLocks/>
              </p:cNvSpPr>
              <p:nvPr/>
            </p:nvSpPr>
            <p:spPr bwMode="auto">
              <a:xfrm>
                <a:off x="1761" y="2173"/>
                <a:ext cx="7" cy="7"/>
              </a:xfrm>
              <a:custGeom>
                <a:avLst/>
                <a:gdLst>
                  <a:gd name="T0" fmla="*/ 59 w 59"/>
                  <a:gd name="T1" fmla="*/ 46 h 63"/>
                  <a:gd name="T2" fmla="*/ 45 w 59"/>
                  <a:gd name="T3" fmla="*/ 23 h 63"/>
                  <a:gd name="T4" fmla="*/ 32 w 59"/>
                  <a:gd name="T5" fmla="*/ 0 h 63"/>
                  <a:gd name="T6" fmla="*/ 0 w 59"/>
                  <a:gd name="T7" fmla="*/ 17 h 63"/>
                  <a:gd name="T8" fmla="*/ 14 w 59"/>
                  <a:gd name="T9" fmla="*/ 40 h 63"/>
                  <a:gd name="T10" fmla="*/ 27 w 59"/>
                  <a:gd name="T11" fmla="*/ 63 h 63"/>
                  <a:gd name="T12" fmla="*/ 59 w 59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4" y="40"/>
                    </a:lnTo>
                    <a:lnTo>
                      <a:pt x="27" y="63"/>
                    </a:lnTo>
                    <a:lnTo>
                      <a:pt x="5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9" name="Freeform 2657"/>
              <p:cNvSpPr>
                <a:spLocks/>
              </p:cNvSpPr>
              <p:nvPr/>
            </p:nvSpPr>
            <p:spPr bwMode="auto">
              <a:xfrm>
                <a:off x="1761" y="2175"/>
                <a:ext cx="2" cy="3"/>
              </a:xfrm>
              <a:custGeom>
                <a:avLst/>
                <a:gdLst>
                  <a:gd name="T0" fmla="*/ 14 w 14"/>
                  <a:gd name="T1" fmla="*/ 23 h 23"/>
                  <a:gd name="T2" fmla="*/ 0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0" name="Line 2658"/>
              <p:cNvSpPr>
                <a:spLocks noChangeShapeType="1"/>
              </p:cNvSpPr>
              <p:nvPr/>
            </p:nvSpPr>
            <p:spPr bwMode="auto">
              <a:xfrm>
                <a:off x="1761" y="2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1" name="Freeform 2659"/>
              <p:cNvSpPr>
                <a:spLocks/>
              </p:cNvSpPr>
              <p:nvPr/>
            </p:nvSpPr>
            <p:spPr bwMode="auto">
              <a:xfrm>
                <a:off x="1758" y="2175"/>
                <a:ext cx="6" cy="7"/>
              </a:xfrm>
              <a:custGeom>
                <a:avLst/>
                <a:gdLst>
                  <a:gd name="T0" fmla="*/ 58 w 58"/>
                  <a:gd name="T1" fmla="*/ 46 h 65"/>
                  <a:gd name="T2" fmla="*/ 45 w 58"/>
                  <a:gd name="T3" fmla="*/ 23 h 65"/>
                  <a:gd name="T4" fmla="*/ 31 w 58"/>
                  <a:gd name="T5" fmla="*/ 0 h 65"/>
                  <a:gd name="T6" fmla="*/ 0 w 58"/>
                  <a:gd name="T7" fmla="*/ 19 h 65"/>
                  <a:gd name="T8" fmla="*/ 13 w 58"/>
                  <a:gd name="T9" fmla="*/ 42 h 65"/>
                  <a:gd name="T10" fmla="*/ 26 w 58"/>
                  <a:gd name="T11" fmla="*/ 65 h 65"/>
                  <a:gd name="T12" fmla="*/ 58 w 58"/>
                  <a:gd name="T13" fmla="*/ 4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58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lnTo>
                      <a:pt x="13" y="42"/>
                    </a:lnTo>
                    <a:lnTo>
                      <a:pt x="26" y="65"/>
                    </a:lnTo>
                    <a:lnTo>
                      <a:pt x="5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2" name="Freeform 2660"/>
              <p:cNvSpPr>
                <a:spLocks/>
              </p:cNvSpPr>
              <p:nvPr/>
            </p:nvSpPr>
            <p:spPr bwMode="auto">
              <a:xfrm>
                <a:off x="1758" y="2175"/>
                <a:ext cx="6" cy="7"/>
              </a:xfrm>
              <a:custGeom>
                <a:avLst/>
                <a:gdLst>
                  <a:gd name="T0" fmla="*/ 58 w 58"/>
                  <a:gd name="T1" fmla="*/ 46 h 65"/>
                  <a:gd name="T2" fmla="*/ 45 w 58"/>
                  <a:gd name="T3" fmla="*/ 23 h 65"/>
                  <a:gd name="T4" fmla="*/ 31 w 58"/>
                  <a:gd name="T5" fmla="*/ 0 h 65"/>
                  <a:gd name="T6" fmla="*/ 0 w 58"/>
                  <a:gd name="T7" fmla="*/ 19 h 65"/>
                  <a:gd name="T8" fmla="*/ 13 w 58"/>
                  <a:gd name="T9" fmla="*/ 42 h 65"/>
                  <a:gd name="T10" fmla="*/ 26 w 58"/>
                  <a:gd name="T11" fmla="*/ 65 h 65"/>
                  <a:gd name="T12" fmla="*/ 58 w 58"/>
                  <a:gd name="T13" fmla="*/ 4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58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lnTo>
                      <a:pt x="13" y="42"/>
                    </a:lnTo>
                    <a:lnTo>
                      <a:pt x="26" y="65"/>
                    </a:lnTo>
                    <a:lnTo>
                      <a:pt x="5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3" name="Freeform 2661"/>
              <p:cNvSpPr>
                <a:spLocks/>
              </p:cNvSpPr>
              <p:nvPr/>
            </p:nvSpPr>
            <p:spPr bwMode="auto">
              <a:xfrm>
                <a:off x="1759" y="2180"/>
                <a:ext cx="2" cy="2"/>
              </a:xfrm>
              <a:custGeom>
                <a:avLst/>
                <a:gdLst>
                  <a:gd name="T0" fmla="*/ 0 w 13"/>
                  <a:gd name="T1" fmla="*/ 0 h 23"/>
                  <a:gd name="T2" fmla="*/ 13 w 13"/>
                  <a:gd name="T3" fmla="*/ 23 h 23"/>
                  <a:gd name="T4" fmla="*/ 13 w 13"/>
                  <a:gd name="T5" fmla="*/ 23 h 23"/>
                  <a:gd name="T6" fmla="*/ 0 w 13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13" y="23"/>
                    </a:lnTo>
                    <a:lnTo>
                      <a:pt x="1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4" name="Line 2662"/>
              <p:cNvSpPr>
                <a:spLocks noChangeShapeType="1"/>
              </p:cNvSpPr>
              <p:nvPr/>
            </p:nvSpPr>
            <p:spPr bwMode="auto">
              <a:xfrm>
                <a:off x="1761" y="21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5" name="Freeform 2663"/>
              <p:cNvSpPr>
                <a:spLocks/>
              </p:cNvSpPr>
              <p:nvPr/>
            </p:nvSpPr>
            <p:spPr bwMode="auto">
              <a:xfrm>
                <a:off x="1754" y="2177"/>
                <a:ext cx="7" cy="7"/>
              </a:xfrm>
              <a:custGeom>
                <a:avLst/>
                <a:gdLst>
                  <a:gd name="T0" fmla="*/ 58 w 58"/>
                  <a:gd name="T1" fmla="*/ 46 h 63"/>
                  <a:gd name="T2" fmla="*/ 45 w 58"/>
                  <a:gd name="T3" fmla="*/ 23 h 63"/>
                  <a:gd name="T4" fmla="*/ 32 w 58"/>
                  <a:gd name="T5" fmla="*/ 0 h 63"/>
                  <a:gd name="T6" fmla="*/ 0 w 58"/>
                  <a:gd name="T7" fmla="*/ 17 h 63"/>
                  <a:gd name="T8" fmla="*/ 13 w 58"/>
                  <a:gd name="T9" fmla="*/ 40 h 63"/>
                  <a:gd name="T10" fmla="*/ 26 w 58"/>
                  <a:gd name="T11" fmla="*/ 63 h 63"/>
                  <a:gd name="T12" fmla="*/ 58 w 58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3" y="40"/>
                    </a:lnTo>
                    <a:lnTo>
                      <a:pt x="26" y="63"/>
                    </a:lnTo>
                    <a:lnTo>
                      <a:pt x="5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6" name="Freeform 2664"/>
              <p:cNvSpPr>
                <a:spLocks/>
              </p:cNvSpPr>
              <p:nvPr/>
            </p:nvSpPr>
            <p:spPr bwMode="auto">
              <a:xfrm>
                <a:off x="1754" y="2177"/>
                <a:ext cx="7" cy="7"/>
              </a:xfrm>
              <a:custGeom>
                <a:avLst/>
                <a:gdLst>
                  <a:gd name="T0" fmla="*/ 58 w 58"/>
                  <a:gd name="T1" fmla="*/ 46 h 63"/>
                  <a:gd name="T2" fmla="*/ 45 w 58"/>
                  <a:gd name="T3" fmla="*/ 23 h 63"/>
                  <a:gd name="T4" fmla="*/ 32 w 58"/>
                  <a:gd name="T5" fmla="*/ 0 h 63"/>
                  <a:gd name="T6" fmla="*/ 0 w 58"/>
                  <a:gd name="T7" fmla="*/ 17 h 63"/>
                  <a:gd name="T8" fmla="*/ 13 w 58"/>
                  <a:gd name="T9" fmla="*/ 40 h 63"/>
                  <a:gd name="T10" fmla="*/ 26 w 58"/>
                  <a:gd name="T11" fmla="*/ 63 h 63"/>
                  <a:gd name="T12" fmla="*/ 58 w 58"/>
                  <a:gd name="T13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46"/>
                    </a:move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lnTo>
                      <a:pt x="13" y="40"/>
                    </a:lnTo>
                    <a:lnTo>
                      <a:pt x="26" y="63"/>
                    </a:lnTo>
                    <a:lnTo>
                      <a:pt x="5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7" name="Freeform 2665"/>
              <p:cNvSpPr>
                <a:spLocks/>
              </p:cNvSpPr>
              <p:nvPr/>
            </p:nvSpPr>
            <p:spPr bwMode="auto">
              <a:xfrm>
                <a:off x="1754" y="2179"/>
                <a:ext cx="2" cy="3"/>
              </a:xfrm>
              <a:custGeom>
                <a:avLst/>
                <a:gdLst>
                  <a:gd name="T0" fmla="*/ 14 w 14"/>
                  <a:gd name="T1" fmla="*/ 23 h 23"/>
                  <a:gd name="T2" fmla="*/ 1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8" name="Line 2666"/>
              <p:cNvSpPr>
                <a:spLocks noChangeShapeType="1"/>
              </p:cNvSpPr>
              <p:nvPr/>
            </p:nvSpPr>
            <p:spPr bwMode="auto">
              <a:xfrm flipH="1">
                <a:off x="1754" y="2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9" name="Freeform 2667"/>
              <p:cNvSpPr>
                <a:spLocks/>
              </p:cNvSpPr>
              <p:nvPr/>
            </p:nvSpPr>
            <p:spPr bwMode="auto">
              <a:xfrm>
                <a:off x="1751" y="2179"/>
                <a:ext cx="6" cy="8"/>
              </a:xfrm>
              <a:custGeom>
                <a:avLst/>
                <a:gdLst>
                  <a:gd name="T0" fmla="*/ 59 w 59"/>
                  <a:gd name="T1" fmla="*/ 46 h 66"/>
                  <a:gd name="T2" fmla="*/ 45 w 59"/>
                  <a:gd name="T3" fmla="*/ 23 h 66"/>
                  <a:gd name="T4" fmla="*/ 31 w 59"/>
                  <a:gd name="T5" fmla="*/ 0 h 66"/>
                  <a:gd name="T6" fmla="*/ 0 w 59"/>
                  <a:gd name="T7" fmla="*/ 20 h 66"/>
                  <a:gd name="T8" fmla="*/ 14 w 59"/>
                  <a:gd name="T9" fmla="*/ 43 h 66"/>
                  <a:gd name="T10" fmla="*/ 29 w 59"/>
                  <a:gd name="T11" fmla="*/ 66 h 66"/>
                  <a:gd name="T12" fmla="*/ 59 w 59"/>
                  <a:gd name="T13" fmla="*/ 4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59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20"/>
                    </a:lnTo>
                    <a:lnTo>
                      <a:pt x="14" y="43"/>
                    </a:lnTo>
                    <a:lnTo>
                      <a:pt x="29" y="66"/>
                    </a:lnTo>
                    <a:lnTo>
                      <a:pt x="5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0" name="Freeform 2668"/>
              <p:cNvSpPr>
                <a:spLocks/>
              </p:cNvSpPr>
              <p:nvPr/>
            </p:nvSpPr>
            <p:spPr bwMode="auto">
              <a:xfrm>
                <a:off x="1751" y="2179"/>
                <a:ext cx="6" cy="8"/>
              </a:xfrm>
              <a:custGeom>
                <a:avLst/>
                <a:gdLst>
                  <a:gd name="T0" fmla="*/ 59 w 59"/>
                  <a:gd name="T1" fmla="*/ 46 h 66"/>
                  <a:gd name="T2" fmla="*/ 45 w 59"/>
                  <a:gd name="T3" fmla="*/ 23 h 66"/>
                  <a:gd name="T4" fmla="*/ 31 w 59"/>
                  <a:gd name="T5" fmla="*/ 0 h 66"/>
                  <a:gd name="T6" fmla="*/ 0 w 59"/>
                  <a:gd name="T7" fmla="*/ 20 h 66"/>
                  <a:gd name="T8" fmla="*/ 14 w 59"/>
                  <a:gd name="T9" fmla="*/ 43 h 66"/>
                  <a:gd name="T10" fmla="*/ 29 w 59"/>
                  <a:gd name="T11" fmla="*/ 66 h 66"/>
                  <a:gd name="T12" fmla="*/ 59 w 59"/>
                  <a:gd name="T13" fmla="*/ 4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59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20"/>
                    </a:lnTo>
                    <a:lnTo>
                      <a:pt x="14" y="43"/>
                    </a:lnTo>
                    <a:lnTo>
                      <a:pt x="29" y="66"/>
                    </a:lnTo>
                    <a:lnTo>
                      <a:pt x="5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1" name="Freeform 2669"/>
              <p:cNvSpPr>
                <a:spLocks/>
              </p:cNvSpPr>
              <p:nvPr/>
            </p:nvSpPr>
            <p:spPr bwMode="auto">
              <a:xfrm>
                <a:off x="1752" y="2184"/>
                <a:ext cx="2" cy="3"/>
              </a:xfrm>
              <a:custGeom>
                <a:avLst/>
                <a:gdLst>
                  <a:gd name="T0" fmla="*/ 0 w 15"/>
                  <a:gd name="T1" fmla="*/ 0 h 23"/>
                  <a:gd name="T2" fmla="*/ 15 w 15"/>
                  <a:gd name="T3" fmla="*/ 23 h 23"/>
                  <a:gd name="T4" fmla="*/ 15 w 15"/>
                  <a:gd name="T5" fmla="*/ 23 h 23"/>
                  <a:gd name="T6" fmla="*/ 0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lnTo>
                      <a:pt x="15" y="23"/>
                    </a:lnTo>
                    <a:lnTo>
                      <a:pt x="15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2" name="Line 2670"/>
              <p:cNvSpPr>
                <a:spLocks noChangeShapeType="1"/>
              </p:cNvSpPr>
              <p:nvPr/>
            </p:nvSpPr>
            <p:spPr bwMode="auto">
              <a:xfrm>
                <a:off x="1754" y="2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3" name="Freeform 2671"/>
              <p:cNvSpPr>
                <a:spLocks/>
              </p:cNvSpPr>
              <p:nvPr/>
            </p:nvSpPr>
            <p:spPr bwMode="auto">
              <a:xfrm>
                <a:off x="1747" y="2181"/>
                <a:ext cx="7" cy="8"/>
              </a:xfrm>
              <a:custGeom>
                <a:avLst/>
                <a:gdLst>
                  <a:gd name="T0" fmla="*/ 60 w 60"/>
                  <a:gd name="T1" fmla="*/ 46 h 65"/>
                  <a:gd name="T2" fmla="*/ 45 w 60"/>
                  <a:gd name="T3" fmla="*/ 23 h 65"/>
                  <a:gd name="T4" fmla="*/ 31 w 60"/>
                  <a:gd name="T5" fmla="*/ 0 h 65"/>
                  <a:gd name="T6" fmla="*/ 0 w 60"/>
                  <a:gd name="T7" fmla="*/ 19 h 65"/>
                  <a:gd name="T8" fmla="*/ 15 w 60"/>
                  <a:gd name="T9" fmla="*/ 42 h 65"/>
                  <a:gd name="T10" fmla="*/ 29 w 60"/>
                  <a:gd name="T11" fmla="*/ 65 h 65"/>
                  <a:gd name="T12" fmla="*/ 60 w 60"/>
                  <a:gd name="T13" fmla="*/ 4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lnTo>
                      <a:pt x="15" y="42"/>
                    </a:lnTo>
                    <a:lnTo>
                      <a:pt x="29" y="65"/>
                    </a:lnTo>
                    <a:lnTo>
                      <a:pt x="6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4" name="Freeform 2672"/>
              <p:cNvSpPr>
                <a:spLocks/>
              </p:cNvSpPr>
              <p:nvPr/>
            </p:nvSpPr>
            <p:spPr bwMode="auto">
              <a:xfrm>
                <a:off x="1747" y="2181"/>
                <a:ext cx="7" cy="8"/>
              </a:xfrm>
              <a:custGeom>
                <a:avLst/>
                <a:gdLst>
                  <a:gd name="T0" fmla="*/ 60 w 60"/>
                  <a:gd name="T1" fmla="*/ 46 h 65"/>
                  <a:gd name="T2" fmla="*/ 45 w 60"/>
                  <a:gd name="T3" fmla="*/ 23 h 65"/>
                  <a:gd name="T4" fmla="*/ 31 w 60"/>
                  <a:gd name="T5" fmla="*/ 0 h 65"/>
                  <a:gd name="T6" fmla="*/ 0 w 60"/>
                  <a:gd name="T7" fmla="*/ 19 h 65"/>
                  <a:gd name="T8" fmla="*/ 15 w 60"/>
                  <a:gd name="T9" fmla="*/ 42 h 65"/>
                  <a:gd name="T10" fmla="*/ 29 w 60"/>
                  <a:gd name="T11" fmla="*/ 65 h 65"/>
                  <a:gd name="T12" fmla="*/ 60 w 60"/>
                  <a:gd name="T13" fmla="*/ 4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46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lnTo>
                      <a:pt x="15" y="42"/>
                    </a:lnTo>
                    <a:lnTo>
                      <a:pt x="29" y="65"/>
                    </a:lnTo>
                    <a:lnTo>
                      <a:pt x="6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5" name="Freeform 2673"/>
              <p:cNvSpPr>
                <a:spLocks/>
              </p:cNvSpPr>
              <p:nvPr/>
            </p:nvSpPr>
            <p:spPr bwMode="auto">
              <a:xfrm>
                <a:off x="1747" y="2184"/>
                <a:ext cx="2" cy="2"/>
              </a:xfrm>
              <a:custGeom>
                <a:avLst/>
                <a:gdLst>
                  <a:gd name="T0" fmla="*/ 16 w 16"/>
                  <a:gd name="T1" fmla="*/ 23 h 23"/>
                  <a:gd name="T2" fmla="*/ 1 w 16"/>
                  <a:gd name="T3" fmla="*/ 0 h 23"/>
                  <a:gd name="T4" fmla="*/ 0 w 16"/>
                  <a:gd name="T5" fmla="*/ 1 h 23"/>
                  <a:gd name="T6" fmla="*/ 16 w 16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6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6" name="Line 2674"/>
              <p:cNvSpPr>
                <a:spLocks noChangeShapeType="1"/>
              </p:cNvSpPr>
              <p:nvPr/>
            </p:nvSpPr>
            <p:spPr bwMode="auto">
              <a:xfrm flipH="1">
                <a:off x="1747" y="2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7" name="Freeform 2675"/>
              <p:cNvSpPr>
                <a:spLocks/>
              </p:cNvSpPr>
              <p:nvPr/>
            </p:nvSpPr>
            <p:spPr bwMode="auto">
              <a:xfrm>
                <a:off x="1744" y="2184"/>
                <a:ext cx="7" cy="7"/>
              </a:xfrm>
              <a:custGeom>
                <a:avLst/>
                <a:gdLst>
                  <a:gd name="T0" fmla="*/ 61 w 61"/>
                  <a:gd name="T1" fmla="*/ 44 h 64"/>
                  <a:gd name="T2" fmla="*/ 46 w 61"/>
                  <a:gd name="T3" fmla="*/ 22 h 64"/>
                  <a:gd name="T4" fmla="*/ 30 w 61"/>
                  <a:gd name="T5" fmla="*/ 0 h 64"/>
                  <a:gd name="T6" fmla="*/ 0 w 61"/>
                  <a:gd name="T7" fmla="*/ 21 h 64"/>
                  <a:gd name="T8" fmla="*/ 15 w 61"/>
                  <a:gd name="T9" fmla="*/ 42 h 64"/>
                  <a:gd name="T10" fmla="*/ 30 w 61"/>
                  <a:gd name="T11" fmla="*/ 64 h 64"/>
                  <a:gd name="T12" fmla="*/ 61 w 61"/>
                  <a:gd name="T13" fmla="*/ 4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61" y="44"/>
                    </a:moveTo>
                    <a:lnTo>
                      <a:pt x="46" y="22"/>
                    </a:lnTo>
                    <a:lnTo>
                      <a:pt x="30" y="0"/>
                    </a:lnTo>
                    <a:lnTo>
                      <a:pt x="0" y="21"/>
                    </a:lnTo>
                    <a:lnTo>
                      <a:pt x="15" y="42"/>
                    </a:lnTo>
                    <a:lnTo>
                      <a:pt x="30" y="64"/>
                    </a:lnTo>
                    <a:lnTo>
                      <a:pt x="6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8" name="Freeform 2676"/>
              <p:cNvSpPr>
                <a:spLocks/>
              </p:cNvSpPr>
              <p:nvPr/>
            </p:nvSpPr>
            <p:spPr bwMode="auto">
              <a:xfrm>
                <a:off x="1744" y="2184"/>
                <a:ext cx="7" cy="7"/>
              </a:xfrm>
              <a:custGeom>
                <a:avLst/>
                <a:gdLst>
                  <a:gd name="T0" fmla="*/ 61 w 61"/>
                  <a:gd name="T1" fmla="*/ 44 h 64"/>
                  <a:gd name="T2" fmla="*/ 46 w 61"/>
                  <a:gd name="T3" fmla="*/ 22 h 64"/>
                  <a:gd name="T4" fmla="*/ 30 w 61"/>
                  <a:gd name="T5" fmla="*/ 0 h 64"/>
                  <a:gd name="T6" fmla="*/ 0 w 61"/>
                  <a:gd name="T7" fmla="*/ 21 h 64"/>
                  <a:gd name="T8" fmla="*/ 15 w 61"/>
                  <a:gd name="T9" fmla="*/ 42 h 64"/>
                  <a:gd name="T10" fmla="*/ 30 w 61"/>
                  <a:gd name="T11" fmla="*/ 64 h 64"/>
                  <a:gd name="T12" fmla="*/ 61 w 61"/>
                  <a:gd name="T13" fmla="*/ 4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61" y="44"/>
                    </a:moveTo>
                    <a:lnTo>
                      <a:pt x="46" y="22"/>
                    </a:lnTo>
                    <a:lnTo>
                      <a:pt x="30" y="0"/>
                    </a:lnTo>
                    <a:lnTo>
                      <a:pt x="0" y="21"/>
                    </a:lnTo>
                    <a:lnTo>
                      <a:pt x="15" y="42"/>
                    </a:lnTo>
                    <a:lnTo>
                      <a:pt x="30" y="64"/>
                    </a:lnTo>
                    <a:lnTo>
                      <a:pt x="61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9" name="Freeform 2677"/>
              <p:cNvSpPr>
                <a:spLocks/>
              </p:cNvSpPr>
              <p:nvPr/>
            </p:nvSpPr>
            <p:spPr bwMode="auto">
              <a:xfrm>
                <a:off x="1746" y="2188"/>
                <a:ext cx="1" cy="3"/>
              </a:xfrm>
              <a:custGeom>
                <a:avLst/>
                <a:gdLst>
                  <a:gd name="T0" fmla="*/ 0 w 15"/>
                  <a:gd name="T1" fmla="*/ 0 h 24"/>
                  <a:gd name="T2" fmla="*/ 15 w 15"/>
                  <a:gd name="T3" fmla="*/ 22 h 24"/>
                  <a:gd name="T4" fmla="*/ 14 w 15"/>
                  <a:gd name="T5" fmla="*/ 24 h 24"/>
                  <a:gd name="T6" fmla="*/ 0 w 15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4">
                    <a:moveTo>
                      <a:pt x="0" y="0"/>
                    </a:moveTo>
                    <a:lnTo>
                      <a:pt x="15" y="22"/>
                    </a:lnTo>
                    <a:lnTo>
                      <a:pt x="14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0" name="Line 2678"/>
              <p:cNvSpPr>
                <a:spLocks noChangeShapeType="1"/>
              </p:cNvSpPr>
              <p:nvPr/>
            </p:nvSpPr>
            <p:spPr bwMode="auto">
              <a:xfrm flipH="1">
                <a:off x="1747" y="21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1" name="Freeform 2679"/>
              <p:cNvSpPr>
                <a:spLocks/>
              </p:cNvSpPr>
              <p:nvPr/>
            </p:nvSpPr>
            <p:spPr bwMode="auto">
              <a:xfrm>
                <a:off x="1741" y="2186"/>
                <a:ext cx="6" cy="7"/>
              </a:xfrm>
              <a:custGeom>
                <a:avLst/>
                <a:gdLst>
                  <a:gd name="T0" fmla="*/ 59 w 59"/>
                  <a:gd name="T1" fmla="*/ 47 h 66"/>
                  <a:gd name="T2" fmla="*/ 45 w 59"/>
                  <a:gd name="T3" fmla="*/ 23 h 66"/>
                  <a:gd name="T4" fmla="*/ 31 w 59"/>
                  <a:gd name="T5" fmla="*/ 0 h 66"/>
                  <a:gd name="T6" fmla="*/ 0 w 59"/>
                  <a:gd name="T7" fmla="*/ 20 h 66"/>
                  <a:gd name="T8" fmla="*/ 14 w 59"/>
                  <a:gd name="T9" fmla="*/ 43 h 66"/>
                  <a:gd name="T10" fmla="*/ 29 w 59"/>
                  <a:gd name="T11" fmla="*/ 66 h 66"/>
                  <a:gd name="T12" fmla="*/ 59 w 59"/>
                  <a:gd name="T1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59" y="47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20"/>
                    </a:lnTo>
                    <a:lnTo>
                      <a:pt x="14" y="43"/>
                    </a:lnTo>
                    <a:lnTo>
                      <a:pt x="29" y="66"/>
                    </a:lnTo>
                    <a:lnTo>
                      <a:pt x="5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2" name="Freeform 2680"/>
              <p:cNvSpPr>
                <a:spLocks/>
              </p:cNvSpPr>
              <p:nvPr/>
            </p:nvSpPr>
            <p:spPr bwMode="auto">
              <a:xfrm>
                <a:off x="1741" y="2186"/>
                <a:ext cx="6" cy="7"/>
              </a:xfrm>
              <a:custGeom>
                <a:avLst/>
                <a:gdLst>
                  <a:gd name="T0" fmla="*/ 59 w 59"/>
                  <a:gd name="T1" fmla="*/ 47 h 66"/>
                  <a:gd name="T2" fmla="*/ 45 w 59"/>
                  <a:gd name="T3" fmla="*/ 23 h 66"/>
                  <a:gd name="T4" fmla="*/ 31 w 59"/>
                  <a:gd name="T5" fmla="*/ 0 h 66"/>
                  <a:gd name="T6" fmla="*/ 0 w 59"/>
                  <a:gd name="T7" fmla="*/ 20 h 66"/>
                  <a:gd name="T8" fmla="*/ 14 w 59"/>
                  <a:gd name="T9" fmla="*/ 43 h 66"/>
                  <a:gd name="T10" fmla="*/ 29 w 59"/>
                  <a:gd name="T11" fmla="*/ 66 h 66"/>
                  <a:gd name="T12" fmla="*/ 59 w 59"/>
                  <a:gd name="T1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59" y="47"/>
                    </a:moveTo>
                    <a:lnTo>
                      <a:pt x="45" y="23"/>
                    </a:lnTo>
                    <a:lnTo>
                      <a:pt x="31" y="0"/>
                    </a:lnTo>
                    <a:lnTo>
                      <a:pt x="0" y="20"/>
                    </a:lnTo>
                    <a:lnTo>
                      <a:pt x="14" y="43"/>
                    </a:lnTo>
                    <a:lnTo>
                      <a:pt x="29" y="66"/>
                    </a:lnTo>
                    <a:lnTo>
                      <a:pt x="59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3" name="Freeform 2681"/>
              <p:cNvSpPr>
                <a:spLocks/>
              </p:cNvSpPr>
              <p:nvPr/>
            </p:nvSpPr>
            <p:spPr bwMode="auto">
              <a:xfrm>
                <a:off x="1741" y="2188"/>
                <a:ext cx="1" cy="3"/>
              </a:xfrm>
              <a:custGeom>
                <a:avLst/>
                <a:gdLst>
                  <a:gd name="T0" fmla="*/ 15 w 15"/>
                  <a:gd name="T1" fmla="*/ 23 h 23"/>
                  <a:gd name="T2" fmla="*/ 1 w 15"/>
                  <a:gd name="T3" fmla="*/ 0 h 23"/>
                  <a:gd name="T4" fmla="*/ 0 w 15"/>
                  <a:gd name="T5" fmla="*/ 1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4" name="Line 2682"/>
              <p:cNvSpPr>
                <a:spLocks noChangeShapeType="1"/>
              </p:cNvSpPr>
              <p:nvPr/>
            </p:nvSpPr>
            <p:spPr bwMode="auto">
              <a:xfrm flipH="1">
                <a:off x="1741" y="21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5" name="Freeform 2683"/>
              <p:cNvSpPr>
                <a:spLocks/>
              </p:cNvSpPr>
              <p:nvPr/>
            </p:nvSpPr>
            <p:spPr bwMode="auto">
              <a:xfrm>
                <a:off x="1737" y="2188"/>
                <a:ext cx="7" cy="7"/>
              </a:xfrm>
              <a:custGeom>
                <a:avLst/>
                <a:gdLst>
                  <a:gd name="T0" fmla="*/ 61 w 61"/>
                  <a:gd name="T1" fmla="*/ 44 h 65"/>
                  <a:gd name="T2" fmla="*/ 45 w 61"/>
                  <a:gd name="T3" fmla="*/ 22 h 65"/>
                  <a:gd name="T4" fmla="*/ 30 w 61"/>
                  <a:gd name="T5" fmla="*/ 0 h 65"/>
                  <a:gd name="T6" fmla="*/ 0 w 61"/>
                  <a:gd name="T7" fmla="*/ 21 h 65"/>
                  <a:gd name="T8" fmla="*/ 16 w 61"/>
                  <a:gd name="T9" fmla="*/ 43 h 65"/>
                  <a:gd name="T10" fmla="*/ 31 w 61"/>
                  <a:gd name="T11" fmla="*/ 65 h 65"/>
                  <a:gd name="T12" fmla="*/ 61 w 61"/>
                  <a:gd name="T13" fmla="*/ 4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61" y="44"/>
                    </a:moveTo>
                    <a:lnTo>
                      <a:pt x="45" y="22"/>
                    </a:lnTo>
                    <a:lnTo>
                      <a:pt x="30" y="0"/>
                    </a:lnTo>
                    <a:lnTo>
                      <a:pt x="0" y="21"/>
                    </a:lnTo>
                    <a:lnTo>
                      <a:pt x="16" y="43"/>
                    </a:lnTo>
                    <a:lnTo>
                      <a:pt x="31" y="65"/>
                    </a:lnTo>
                    <a:lnTo>
                      <a:pt x="6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6" name="Freeform 2684"/>
              <p:cNvSpPr>
                <a:spLocks/>
              </p:cNvSpPr>
              <p:nvPr/>
            </p:nvSpPr>
            <p:spPr bwMode="auto">
              <a:xfrm>
                <a:off x="1737" y="2188"/>
                <a:ext cx="7" cy="7"/>
              </a:xfrm>
              <a:custGeom>
                <a:avLst/>
                <a:gdLst>
                  <a:gd name="T0" fmla="*/ 61 w 61"/>
                  <a:gd name="T1" fmla="*/ 44 h 65"/>
                  <a:gd name="T2" fmla="*/ 45 w 61"/>
                  <a:gd name="T3" fmla="*/ 22 h 65"/>
                  <a:gd name="T4" fmla="*/ 30 w 61"/>
                  <a:gd name="T5" fmla="*/ 0 h 65"/>
                  <a:gd name="T6" fmla="*/ 0 w 61"/>
                  <a:gd name="T7" fmla="*/ 21 h 65"/>
                  <a:gd name="T8" fmla="*/ 16 w 61"/>
                  <a:gd name="T9" fmla="*/ 43 h 65"/>
                  <a:gd name="T10" fmla="*/ 31 w 61"/>
                  <a:gd name="T11" fmla="*/ 65 h 65"/>
                  <a:gd name="T12" fmla="*/ 61 w 61"/>
                  <a:gd name="T13" fmla="*/ 4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61" y="44"/>
                    </a:moveTo>
                    <a:lnTo>
                      <a:pt x="45" y="22"/>
                    </a:lnTo>
                    <a:lnTo>
                      <a:pt x="30" y="0"/>
                    </a:lnTo>
                    <a:lnTo>
                      <a:pt x="0" y="21"/>
                    </a:lnTo>
                    <a:lnTo>
                      <a:pt x="16" y="43"/>
                    </a:lnTo>
                    <a:lnTo>
                      <a:pt x="31" y="65"/>
                    </a:lnTo>
                    <a:lnTo>
                      <a:pt x="61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7" name="Freeform 2685"/>
              <p:cNvSpPr>
                <a:spLocks/>
              </p:cNvSpPr>
              <p:nvPr/>
            </p:nvSpPr>
            <p:spPr bwMode="auto">
              <a:xfrm>
                <a:off x="1734" y="2190"/>
                <a:ext cx="7" cy="8"/>
              </a:xfrm>
              <a:custGeom>
                <a:avLst/>
                <a:gdLst>
                  <a:gd name="T0" fmla="*/ 60 w 60"/>
                  <a:gd name="T1" fmla="*/ 44 h 65"/>
                  <a:gd name="T2" fmla="*/ 45 w 60"/>
                  <a:gd name="T3" fmla="*/ 22 h 65"/>
                  <a:gd name="T4" fmla="*/ 29 w 60"/>
                  <a:gd name="T5" fmla="*/ 0 h 65"/>
                  <a:gd name="T6" fmla="*/ 0 w 60"/>
                  <a:gd name="T7" fmla="*/ 21 h 65"/>
                  <a:gd name="T8" fmla="*/ 15 w 60"/>
                  <a:gd name="T9" fmla="*/ 43 h 65"/>
                  <a:gd name="T10" fmla="*/ 30 w 60"/>
                  <a:gd name="T11" fmla="*/ 65 h 65"/>
                  <a:gd name="T12" fmla="*/ 60 w 60"/>
                  <a:gd name="T13" fmla="*/ 4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44"/>
                    </a:moveTo>
                    <a:lnTo>
                      <a:pt x="45" y="22"/>
                    </a:lnTo>
                    <a:lnTo>
                      <a:pt x="29" y="0"/>
                    </a:lnTo>
                    <a:lnTo>
                      <a:pt x="0" y="21"/>
                    </a:lnTo>
                    <a:lnTo>
                      <a:pt x="15" y="43"/>
                    </a:lnTo>
                    <a:lnTo>
                      <a:pt x="30" y="65"/>
                    </a:lnTo>
                    <a:lnTo>
                      <a:pt x="6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8" name="Freeform 2686"/>
              <p:cNvSpPr>
                <a:spLocks/>
              </p:cNvSpPr>
              <p:nvPr/>
            </p:nvSpPr>
            <p:spPr bwMode="auto">
              <a:xfrm>
                <a:off x="1734" y="2190"/>
                <a:ext cx="7" cy="8"/>
              </a:xfrm>
              <a:custGeom>
                <a:avLst/>
                <a:gdLst>
                  <a:gd name="T0" fmla="*/ 60 w 60"/>
                  <a:gd name="T1" fmla="*/ 44 h 65"/>
                  <a:gd name="T2" fmla="*/ 45 w 60"/>
                  <a:gd name="T3" fmla="*/ 22 h 65"/>
                  <a:gd name="T4" fmla="*/ 29 w 60"/>
                  <a:gd name="T5" fmla="*/ 0 h 65"/>
                  <a:gd name="T6" fmla="*/ 0 w 60"/>
                  <a:gd name="T7" fmla="*/ 21 h 65"/>
                  <a:gd name="T8" fmla="*/ 15 w 60"/>
                  <a:gd name="T9" fmla="*/ 43 h 65"/>
                  <a:gd name="T10" fmla="*/ 30 w 60"/>
                  <a:gd name="T11" fmla="*/ 65 h 65"/>
                  <a:gd name="T12" fmla="*/ 60 w 60"/>
                  <a:gd name="T13" fmla="*/ 4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44"/>
                    </a:moveTo>
                    <a:lnTo>
                      <a:pt x="45" y="22"/>
                    </a:lnTo>
                    <a:lnTo>
                      <a:pt x="29" y="0"/>
                    </a:lnTo>
                    <a:lnTo>
                      <a:pt x="0" y="21"/>
                    </a:lnTo>
                    <a:lnTo>
                      <a:pt x="15" y="43"/>
                    </a:lnTo>
                    <a:lnTo>
                      <a:pt x="30" y="65"/>
                    </a:lnTo>
                    <a:lnTo>
                      <a:pt x="6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9" name="Freeform 2687"/>
              <p:cNvSpPr>
                <a:spLocks/>
              </p:cNvSpPr>
              <p:nvPr/>
            </p:nvSpPr>
            <p:spPr bwMode="auto">
              <a:xfrm>
                <a:off x="1734" y="2193"/>
                <a:ext cx="2" cy="2"/>
              </a:xfrm>
              <a:custGeom>
                <a:avLst/>
                <a:gdLst>
                  <a:gd name="T0" fmla="*/ 16 w 16"/>
                  <a:gd name="T1" fmla="*/ 22 h 22"/>
                  <a:gd name="T2" fmla="*/ 1 w 16"/>
                  <a:gd name="T3" fmla="*/ 0 h 22"/>
                  <a:gd name="T4" fmla="*/ 0 w 16"/>
                  <a:gd name="T5" fmla="*/ 0 h 22"/>
                  <a:gd name="T6" fmla="*/ 16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2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0" name="Line 2688"/>
              <p:cNvSpPr>
                <a:spLocks noChangeShapeType="1"/>
              </p:cNvSpPr>
              <p:nvPr/>
            </p:nvSpPr>
            <p:spPr bwMode="auto">
              <a:xfrm flipH="1">
                <a:off x="1734" y="21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1" name="Freeform 2689"/>
              <p:cNvSpPr>
                <a:spLocks/>
              </p:cNvSpPr>
              <p:nvPr/>
            </p:nvSpPr>
            <p:spPr bwMode="auto">
              <a:xfrm>
                <a:off x="1731" y="2193"/>
                <a:ext cx="7" cy="7"/>
              </a:xfrm>
              <a:custGeom>
                <a:avLst/>
                <a:gdLst>
                  <a:gd name="T0" fmla="*/ 63 w 63"/>
                  <a:gd name="T1" fmla="*/ 44 h 66"/>
                  <a:gd name="T2" fmla="*/ 46 w 63"/>
                  <a:gd name="T3" fmla="*/ 22 h 66"/>
                  <a:gd name="T4" fmla="*/ 30 w 63"/>
                  <a:gd name="T5" fmla="*/ 0 h 66"/>
                  <a:gd name="T6" fmla="*/ 0 w 63"/>
                  <a:gd name="T7" fmla="*/ 22 h 66"/>
                  <a:gd name="T8" fmla="*/ 16 w 63"/>
                  <a:gd name="T9" fmla="*/ 44 h 66"/>
                  <a:gd name="T10" fmla="*/ 33 w 63"/>
                  <a:gd name="T11" fmla="*/ 66 h 66"/>
                  <a:gd name="T12" fmla="*/ 63 w 63"/>
                  <a:gd name="T13" fmla="*/ 4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63" y="44"/>
                    </a:moveTo>
                    <a:lnTo>
                      <a:pt x="46" y="22"/>
                    </a:lnTo>
                    <a:lnTo>
                      <a:pt x="30" y="0"/>
                    </a:lnTo>
                    <a:lnTo>
                      <a:pt x="0" y="22"/>
                    </a:lnTo>
                    <a:lnTo>
                      <a:pt x="16" y="44"/>
                    </a:lnTo>
                    <a:lnTo>
                      <a:pt x="33" y="66"/>
                    </a:lnTo>
                    <a:lnTo>
                      <a:pt x="63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2" name="Freeform 2690"/>
              <p:cNvSpPr>
                <a:spLocks/>
              </p:cNvSpPr>
              <p:nvPr/>
            </p:nvSpPr>
            <p:spPr bwMode="auto">
              <a:xfrm>
                <a:off x="1731" y="2193"/>
                <a:ext cx="7" cy="7"/>
              </a:xfrm>
              <a:custGeom>
                <a:avLst/>
                <a:gdLst>
                  <a:gd name="T0" fmla="*/ 63 w 63"/>
                  <a:gd name="T1" fmla="*/ 44 h 66"/>
                  <a:gd name="T2" fmla="*/ 46 w 63"/>
                  <a:gd name="T3" fmla="*/ 22 h 66"/>
                  <a:gd name="T4" fmla="*/ 30 w 63"/>
                  <a:gd name="T5" fmla="*/ 0 h 66"/>
                  <a:gd name="T6" fmla="*/ 0 w 63"/>
                  <a:gd name="T7" fmla="*/ 22 h 66"/>
                  <a:gd name="T8" fmla="*/ 16 w 63"/>
                  <a:gd name="T9" fmla="*/ 44 h 66"/>
                  <a:gd name="T10" fmla="*/ 33 w 63"/>
                  <a:gd name="T11" fmla="*/ 66 h 66"/>
                  <a:gd name="T12" fmla="*/ 63 w 63"/>
                  <a:gd name="T13" fmla="*/ 4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63" y="44"/>
                    </a:moveTo>
                    <a:lnTo>
                      <a:pt x="46" y="22"/>
                    </a:lnTo>
                    <a:lnTo>
                      <a:pt x="30" y="0"/>
                    </a:lnTo>
                    <a:lnTo>
                      <a:pt x="0" y="22"/>
                    </a:lnTo>
                    <a:lnTo>
                      <a:pt x="16" y="44"/>
                    </a:lnTo>
                    <a:lnTo>
                      <a:pt x="33" y="66"/>
                    </a:lnTo>
                    <a:lnTo>
                      <a:pt x="63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3" name="Freeform 2691"/>
              <p:cNvSpPr>
                <a:spLocks/>
              </p:cNvSpPr>
              <p:nvPr/>
            </p:nvSpPr>
            <p:spPr bwMode="auto">
              <a:xfrm>
                <a:off x="1731" y="2195"/>
                <a:ext cx="1" cy="3"/>
              </a:xfrm>
              <a:custGeom>
                <a:avLst/>
                <a:gdLst>
                  <a:gd name="T0" fmla="*/ 16 w 16"/>
                  <a:gd name="T1" fmla="*/ 22 h 22"/>
                  <a:gd name="T2" fmla="*/ 0 w 16"/>
                  <a:gd name="T3" fmla="*/ 0 h 22"/>
                  <a:gd name="T4" fmla="*/ 0 w 16"/>
                  <a:gd name="T5" fmla="*/ 1 h 22"/>
                  <a:gd name="T6" fmla="*/ 16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2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4" name="Line 2692"/>
              <p:cNvSpPr>
                <a:spLocks noChangeShapeType="1"/>
              </p:cNvSpPr>
              <p:nvPr/>
            </p:nvSpPr>
            <p:spPr bwMode="auto">
              <a:xfrm>
                <a:off x="1731" y="2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5" name="Freeform 2693"/>
              <p:cNvSpPr>
                <a:spLocks/>
              </p:cNvSpPr>
              <p:nvPr/>
            </p:nvSpPr>
            <p:spPr bwMode="auto">
              <a:xfrm>
                <a:off x="1727" y="2195"/>
                <a:ext cx="7" cy="7"/>
              </a:xfrm>
              <a:custGeom>
                <a:avLst/>
                <a:gdLst>
                  <a:gd name="T0" fmla="*/ 61 w 61"/>
                  <a:gd name="T1" fmla="*/ 42 h 64"/>
                  <a:gd name="T2" fmla="*/ 44 w 61"/>
                  <a:gd name="T3" fmla="*/ 21 h 64"/>
                  <a:gd name="T4" fmla="*/ 28 w 61"/>
                  <a:gd name="T5" fmla="*/ 0 h 64"/>
                  <a:gd name="T6" fmla="*/ 0 w 61"/>
                  <a:gd name="T7" fmla="*/ 22 h 64"/>
                  <a:gd name="T8" fmla="*/ 16 w 61"/>
                  <a:gd name="T9" fmla="*/ 43 h 64"/>
                  <a:gd name="T10" fmla="*/ 32 w 61"/>
                  <a:gd name="T11" fmla="*/ 64 h 64"/>
                  <a:gd name="T12" fmla="*/ 61 w 61"/>
                  <a:gd name="T13" fmla="*/ 4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61" y="42"/>
                    </a:moveTo>
                    <a:lnTo>
                      <a:pt x="44" y="21"/>
                    </a:lnTo>
                    <a:lnTo>
                      <a:pt x="28" y="0"/>
                    </a:lnTo>
                    <a:lnTo>
                      <a:pt x="0" y="22"/>
                    </a:lnTo>
                    <a:lnTo>
                      <a:pt x="16" y="43"/>
                    </a:lnTo>
                    <a:lnTo>
                      <a:pt x="32" y="64"/>
                    </a:lnTo>
                    <a:lnTo>
                      <a:pt x="6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6" name="Freeform 2694"/>
              <p:cNvSpPr>
                <a:spLocks/>
              </p:cNvSpPr>
              <p:nvPr/>
            </p:nvSpPr>
            <p:spPr bwMode="auto">
              <a:xfrm>
                <a:off x="1727" y="2195"/>
                <a:ext cx="7" cy="7"/>
              </a:xfrm>
              <a:custGeom>
                <a:avLst/>
                <a:gdLst>
                  <a:gd name="T0" fmla="*/ 61 w 61"/>
                  <a:gd name="T1" fmla="*/ 42 h 64"/>
                  <a:gd name="T2" fmla="*/ 44 w 61"/>
                  <a:gd name="T3" fmla="*/ 21 h 64"/>
                  <a:gd name="T4" fmla="*/ 28 w 61"/>
                  <a:gd name="T5" fmla="*/ 0 h 64"/>
                  <a:gd name="T6" fmla="*/ 0 w 61"/>
                  <a:gd name="T7" fmla="*/ 22 h 64"/>
                  <a:gd name="T8" fmla="*/ 16 w 61"/>
                  <a:gd name="T9" fmla="*/ 43 h 64"/>
                  <a:gd name="T10" fmla="*/ 32 w 61"/>
                  <a:gd name="T11" fmla="*/ 64 h 64"/>
                  <a:gd name="T12" fmla="*/ 61 w 61"/>
                  <a:gd name="T13" fmla="*/ 4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61" y="42"/>
                    </a:moveTo>
                    <a:lnTo>
                      <a:pt x="44" y="21"/>
                    </a:lnTo>
                    <a:lnTo>
                      <a:pt x="28" y="0"/>
                    </a:lnTo>
                    <a:lnTo>
                      <a:pt x="0" y="22"/>
                    </a:lnTo>
                    <a:lnTo>
                      <a:pt x="16" y="43"/>
                    </a:lnTo>
                    <a:lnTo>
                      <a:pt x="32" y="64"/>
                    </a:lnTo>
                    <a:lnTo>
                      <a:pt x="61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7" name="Freeform 2695"/>
              <p:cNvSpPr>
                <a:spLocks/>
              </p:cNvSpPr>
              <p:nvPr/>
            </p:nvSpPr>
            <p:spPr bwMode="auto">
              <a:xfrm>
                <a:off x="1727" y="2198"/>
                <a:ext cx="2" cy="2"/>
              </a:xfrm>
              <a:custGeom>
                <a:avLst/>
                <a:gdLst>
                  <a:gd name="T0" fmla="*/ 16 w 16"/>
                  <a:gd name="T1" fmla="*/ 21 h 21"/>
                  <a:gd name="T2" fmla="*/ 0 w 16"/>
                  <a:gd name="T3" fmla="*/ 0 h 21"/>
                  <a:gd name="T4" fmla="*/ 0 w 16"/>
                  <a:gd name="T5" fmla="*/ 0 h 21"/>
                  <a:gd name="T6" fmla="*/ 16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8" name="Line 2696"/>
              <p:cNvSpPr>
                <a:spLocks noChangeShapeType="1"/>
              </p:cNvSpPr>
              <p:nvPr/>
            </p:nvSpPr>
            <p:spPr bwMode="auto">
              <a:xfrm>
                <a:off x="1727" y="21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9" name="Freeform 2697"/>
              <p:cNvSpPr>
                <a:spLocks/>
              </p:cNvSpPr>
              <p:nvPr/>
            </p:nvSpPr>
            <p:spPr bwMode="auto">
              <a:xfrm>
                <a:off x="1724" y="2198"/>
                <a:ext cx="7" cy="7"/>
              </a:xfrm>
              <a:custGeom>
                <a:avLst/>
                <a:gdLst>
                  <a:gd name="T0" fmla="*/ 62 w 62"/>
                  <a:gd name="T1" fmla="*/ 42 h 65"/>
                  <a:gd name="T2" fmla="*/ 46 w 62"/>
                  <a:gd name="T3" fmla="*/ 21 h 65"/>
                  <a:gd name="T4" fmla="*/ 30 w 62"/>
                  <a:gd name="T5" fmla="*/ 0 h 65"/>
                  <a:gd name="T6" fmla="*/ 0 w 62"/>
                  <a:gd name="T7" fmla="*/ 23 h 65"/>
                  <a:gd name="T8" fmla="*/ 16 w 62"/>
                  <a:gd name="T9" fmla="*/ 44 h 65"/>
                  <a:gd name="T10" fmla="*/ 33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6" y="21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16" y="44"/>
                    </a:lnTo>
                    <a:lnTo>
                      <a:pt x="33" y="65"/>
                    </a:lnTo>
                    <a:lnTo>
                      <a:pt x="6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0" name="Freeform 2698"/>
              <p:cNvSpPr>
                <a:spLocks/>
              </p:cNvSpPr>
              <p:nvPr/>
            </p:nvSpPr>
            <p:spPr bwMode="auto">
              <a:xfrm>
                <a:off x="1724" y="2198"/>
                <a:ext cx="7" cy="7"/>
              </a:xfrm>
              <a:custGeom>
                <a:avLst/>
                <a:gdLst>
                  <a:gd name="T0" fmla="*/ 62 w 62"/>
                  <a:gd name="T1" fmla="*/ 42 h 65"/>
                  <a:gd name="T2" fmla="*/ 46 w 62"/>
                  <a:gd name="T3" fmla="*/ 21 h 65"/>
                  <a:gd name="T4" fmla="*/ 30 w 62"/>
                  <a:gd name="T5" fmla="*/ 0 h 65"/>
                  <a:gd name="T6" fmla="*/ 0 w 62"/>
                  <a:gd name="T7" fmla="*/ 23 h 65"/>
                  <a:gd name="T8" fmla="*/ 16 w 62"/>
                  <a:gd name="T9" fmla="*/ 44 h 65"/>
                  <a:gd name="T10" fmla="*/ 33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6" y="21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16" y="44"/>
                    </a:lnTo>
                    <a:lnTo>
                      <a:pt x="33" y="65"/>
                    </a:lnTo>
                    <a:lnTo>
                      <a:pt x="62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1" name="Freeform 2699"/>
              <p:cNvSpPr>
                <a:spLocks/>
              </p:cNvSpPr>
              <p:nvPr/>
            </p:nvSpPr>
            <p:spPr bwMode="auto">
              <a:xfrm>
                <a:off x="1724" y="2200"/>
                <a:ext cx="2" cy="3"/>
              </a:xfrm>
              <a:custGeom>
                <a:avLst/>
                <a:gdLst>
                  <a:gd name="T0" fmla="*/ 16 w 16"/>
                  <a:gd name="T1" fmla="*/ 21 h 21"/>
                  <a:gd name="T2" fmla="*/ 0 w 16"/>
                  <a:gd name="T3" fmla="*/ 0 h 21"/>
                  <a:gd name="T4" fmla="*/ 0 w 16"/>
                  <a:gd name="T5" fmla="*/ 0 h 21"/>
                  <a:gd name="T6" fmla="*/ 16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2" name="Line 2700"/>
              <p:cNvSpPr>
                <a:spLocks noChangeShapeType="1"/>
              </p:cNvSpPr>
              <p:nvPr/>
            </p:nvSpPr>
            <p:spPr bwMode="auto">
              <a:xfrm>
                <a:off x="1724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3" name="Freeform 2701"/>
              <p:cNvSpPr>
                <a:spLocks/>
              </p:cNvSpPr>
              <p:nvPr/>
            </p:nvSpPr>
            <p:spPr bwMode="auto">
              <a:xfrm>
                <a:off x="1721" y="2200"/>
                <a:ext cx="7" cy="8"/>
              </a:xfrm>
              <a:custGeom>
                <a:avLst/>
                <a:gdLst>
                  <a:gd name="T0" fmla="*/ 62 w 62"/>
                  <a:gd name="T1" fmla="*/ 42 h 65"/>
                  <a:gd name="T2" fmla="*/ 45 w 62"/>
                  <a:gd name="T3" fmla="*/ 21 h 65"/>
                  <a:gd name="T4" fmla="*/ 29 w 62"/>
                  <a:gd name="T5" fmla="*/ 0 h 65"/>
                  <a:gd name="T6" fmla="*/ 0 w 62"/>
                  <a:gd name="T7" fmla="*/ 23 h 65"/>
                  <a:gd name="T8" fmla="*/ 17 w 62"/>
                  <a:gd name="T9" fmla="*/ 44 h 65"/>
                  <a:gd name="T10" fmla="*/ 33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4" name="Freeform 2702"/>
              <p:cNvSpPr>
                <a:spLocks/>
              </p:cNvSpPr>
              <p:nvPr/>
            </p:nvSpPr>
            <p:spPr bwMode="auto">
              <a:xfrm>
                <a:off x="1721" y="2200"/>
                <a:ext cx="7" cy="8"/>
              </a:xfrm>
              <a:custGeom>
                <a:avLst/>
                <a:gdLst>
                  <a:gd name="T0" fmla="*/ 62 w 62"/>
                  <a:gd name="T1" fmla="*/ 42 h 65"/>
                  <a:gd name="T2" fmla="*/ 45 w 62"/>
                  <a:gd name="T3" fmla="*/ 21 h 65"/>
                  <a:gd name="T4" fmla="*/ 29 w 62"/>
                  <a:gd name="T5" fmla="*/ 0 h 65"/>
                  <a:gd name="T6" fmla="*/ 0 w 62"/>
                  <a:gd name="T7" fmla="*/ 23 h 65"/>
                  <a:gd name="T8" fmla="*/ 17 w 62"/>
                  <a:gd name="T9" fmla="*/ 44 h 65"/>
                  <a:gd name="T10" fmla="*/ 33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5" name="Freeform 2703"/>
              <p:cNvSpPr>
                <a:spLocks/>
              </p:cNvSpPr>
              <p:nvPr/>
            </p:nvSpPr>
            <p:spPr bwMode="auto">
              <a:xfrm>
                <a:off x="1721" y="2203"/>
                <a:ext cx="2" cy="2"/>
              </a:xfrm>
              <a:custGeom>
                <a:avLst/>
                <a:gdLst>
                  <a:gd name="T0" fmla="*/ 18 w 18"/>
                  <a:gd name="T1" fmla="*/ 21 h 21"/>
                  <a:gd name="T2" fmla="*/ 1 w 18"/>
                  <a:gd name="T3" fmla="*/ 0 h 21"/>
                  <a:gd name="T4" fmla="*/ 0 w 18"/>
                  <a:gd name="T5" fmla="*/ 0 h 21"/>
                  <a:gd name="T6" fmla="*/ 18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6" name="Line 2704"/>
              <p:cNvSpPr>
                <a:spLocks noChangeShapeType="1"/>
              </p:cNvSpPr>
              <p:nvPr/>
            </p:nvSpPr>
            <p:spPr bwMode="auto">
              <a:xfrm flipH="1">
                <a:off x="1721" y="22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7" name="Freeform 2705"/>
              <p:cNvSpPr>
                <a:spLocks/>
              </p:cNvSpPr>
              <p:nvPr/>
            </p:nvSpPr>
            <p:spPr bwMode="auto">
              <a:xfrm>
                <a:off x="1718" y="2203"/>
                <a:ext cx="7" cy="7"/>
              </a:xfrm>
              <a:custGeom>
                <a:avLst/>
                <a:gdLst>
                  <a:gd name="T0" fmla="*/ 62 w 62"/>
                  <a:gd name="T1" fmla="*/ 42 h 65"/>
                  <a:gd name="T2" fmla="*/ 45 w 62"/>
                  <a:gd name="T3" fmla="*/ 21 h 65"/>
                  <a:gd name="T4" fmla="*/ 27 w 62"/>
                  <a:gd name="T5" fmla="*/ 0 h 65"/>
                  <a:gd name="T6" fmla="*/ 0 w 62"/>
                  <a:gd name="T7" fmla="*/ 23 h 65"/>
                  <a:gd name="T8" fmla="*/ 17 w 62"/>
                  <a:gd name="T9" fmla="*/ 44 h 65"/>
                  <a:gd name="T10" fmla="*/ 35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5" y="21"/>
                    </a:lnTo>
                    <a:lnTo>
                      <a:pt x="27" y="0"/>
                    </a:lnTo>
                    <a:lnTo>
                      <a:pt x="0" y="23"/>
                    </a:lnTo>
                    <a:lnTo>
                      <a:pt x="17" y="44"/>
                    </a:lnTo>
                    <a:lnTo>
                      <a:pt x="35" y="65"/>
                    </a:lnTo>
                    <a:lnTo>
                      <a:pt x="6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8" name="Freeform 2706"/>
              <p:cNvSpPr>
                <a:spLocks/>
              </p:cNvSpPr>
              <p:nvPr/>
            </p:nvSpPr>
            <p:spPr bwMode="auto">
              <a:xfrm>
                <a:off x="1718" y="2203"/>
                <a:ext cx="7" cy="7"/>
              </a:xfrm>
              <a:custGeom>
                <a:avLst/>
                <a:gdLst>
                  <a:gd name="T0" fmla="*/ 62 w 62"/>
                  <a:gd name="T1" fmla="*/ 42 h 65"/>
                  <a:gd name="T2" fmla="*/ 45 w 62"/>
                  <a:gd name="T3" fmla="*/ 21 h 65"/>
                  <a:gd name="T4" fmla="*/ 27 w 62"/>
                  <a:gd name="T5" fmla="*/ 0 h 65"/>
                  <a:gd name="T6" fmla="*/ 0 w 62"/>
                  <a:gd name="T7" fmla="*/ 23 h 65"/>
                  <a:gd name="T8" fmla="*/ 17 w 62"/>
                  <a:gd name="T9" fmla="*/ 44 h 65"/>
                  <a:gd name="T10" fmla="*/ 35 w 62"/>
                  <a:gd name="T11" fmla="*/ 65 h 65"/>
                  <a:gd name="T12" fmla="*/ 62 w 62"/>
                  <a:gd name="T13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42"/>
                    </a:moveTo>
                    <a:lnTo>
                      <a:pt x="45" y="21"/>
                    </a:lnTo>
                    <a:lnTo>
                      <a:pt x="27" y="0"/>
                    </a:lnTo>
                    <a:lnTo>
                      <a:pt x="0" y="23"/>
                    </a:lnTo>
                    <a:lnTo>
                      <a:pt x="17" y="44"/>
                    </a:lnTo>
                    <a:lnTo>
                      <a:pt x="35" y="65"/>
                    </a:lnTo>
                    <a:lnTo>
                      <a:pt x="62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9" name="Freeform 2707"/>
              <p:cNvSpPr>
                <a:spLocks/>
              </p:cNvSpPr>
              <p:nvPr/>
            </p:nvSpPr>
            <p:spPr bwMode="auto">
              <a:xfrm>
                <a:off x="1718" y="2205"/>
                <a:ext cx="2" cy="3"/>
              </a:xfrm>
              <a:custGeom>
                <a:avLst/>
                <a:gdLst>
                  <a:gd name="T0" fmla="*/ 17 w 17"/>
                  <a:gd name="T1" fmla="*/ 21 h 21"/>
                  <a:gd name="T2" fmla="*/ 0 w 17"/>
                  <a:gd name="T3" fmla="*/ 0 h 21"/>
                  <a:gd name="T4" fmla="*/ 0 w 17"/>
                  <a:gd name="T5" fmla="*/ 1 h 21"/>
                  <a:gd name="T6" fmla="*/ 17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2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0" name="Line 2708"/>
              <p:cNvSpPr>
                <a:spLocks noChangeShapeType="1"/>
              </p:cNvSpPr>
              <p:nvPr/>
            </p:nvSpPr>
            <p:spPr bwMode="auto">
              <a:xfrm>
                <a:off x="1718" y="22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1" name="Freeform 2709"/>
              <p:cNvSpPr>
                <a:spLocks/>
              </p:cNvSpPr>
              <p:nvPr/>
            </p:nvSpPr>
            <p:spPr bwMode="auto">
              <a:xfrm>
                <a:off x="1715" y="2206"/>
                <a:ext cx="7" cy="7"/>
              </a:xfrm>
              <a:custGeom>
                <a:avLst/>
                <a:gdLst>
                  <a:gd name="T0" fmla="*/ 62 w 62"/>
                  <a:gd name="T1" fmla="*/ 39 h 64"/>
                  <a:gd name="T2" fmla="*/ 44 w 62"/>
                  <a:gd name="T3" fmla="*/ 20 h 64"/>
                  <a:gd name="T4" fmla="*/ 27 w 62"/>
                  <a:gd name="T5" fmla="*/ 0 h 64"/>
                  <a:gd name="T6" fmla="*/ 0 w 62"/>
                  <a:gd name="T7" fmla="*/ 24 h 64"/>
                  <a:gd name="T8" fmla="*/ 17 w 62"/>
                  <a:gd name="T9" fmla="*/ 44 h 64"/>
                  <a:gd name="T10" fmla="*/ 35 w 62"/>
                  <a:gd name="T11" fmla="*/ 64 h 64"/>
                  <a:gd name="T12" fmla="*/ 62 w 62"/>
                  <a:gd name="T13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62" y="39"/>
                    </a:moveTo>
                    <a:lnTo>
                      <a:pt x="44" y="20"/>
                    </a:lnTo>
                    <a:lnTo>
                      <a:pt x="27" y="0"/>
                    </a:lnTo>
                    <a:lnTo>
                      <a:pt x="0" y="24"/>
                    </a:lnTo>
                    <a:lnTo>
                      <a:pt x="17" y="44"/>
                    </a:lnTo>
                    <a:lnTo>
                      <a:pt x="35" y="64"/>
                    </a:lnTo>
                    <a:lnTo>
                      <a:pt x="62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2" name="Freeform 2710"/>
              <p:cNvSpPr>
                <a:spLocks/>
              </p:cNvSpPr>
              <p:nvPr/>
            </p:nvSpPr>
            <p:spPr bwMode="auto">
              <a:xfrm>
                <a:off x="1715" y="2206"/>
                <a:ext cx="7" cy="7"/>
              </a:xfrm>
              <a:custGeom>
                <a:avLst/>
                <a:gdLst>
                  <a:gd name="T0" fmla="*/ 62 w 62"/>
                  <a:gd name="T1" fmla="*/ 39 h 64"/>
                  <a:gd name="T2" fmla="*/ 44 w 62"/>
                  <a:gd name="T3" fmla="*/ 20 h 64"/>
                  <a:gd name="T4" fmla="*/ 27 w 62"/>
                  <a:gd name="T5" fmla="*/ 0 h 64"/>
                  <a:gd name="T6" fmla="*/ 0 w 62"/>
                  <a:gd name="T7" fmla="*/ 24 h 64"/>
                  <a:gd name="T8" fmla="*/ 17 w 62"/>
                  <a:gd name="T9" fmla="*/ 44 h 64"/>
                  <a:gd name="T10" fmla="*/ 35 w 62"/>
                  <a:gd name="T11" fmla="*/ 64 h 64"/>
                  <a:gd name="T12" fmla="*/ 62 w 62"/>
                  <a:gd name="T13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62" y="39"/>
                    </a:moveTo>
                    <a:lnTo>
                      <a:pt x="44" y="20"/>
                    </a:lnTo>
                    <a:lnTo>
                      <a:pt x="27" y="0"/>
                    </a:lnTo>
                    <a:lnTo>
                      <a:pt x="0" y="24"/>
                    </a:lnTo>
                    <a:lnTo>
                      <a:pt x="17" y="44"/>
                    </a:lnTo>
                    <a:lnTo>
                      <a:pt x="35" y="64"/>
                    </a:lnTo>
                    <a:lnTo>
                      <a:pt x="62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3" name="Freeform 2711"/>
              <p:cNvSpPr>
                <a:spLocks/>
              </p:cNvSpPr>
              <p:nvPr/>
            </p:nvSpPr>
            <p:spPr bwMode="auto">
              <a:xfrm>
                <a:off x="1712" y="2208"/>
                <a:ext cx="7" cy="7"/>
              </a:xfrm>
              <a:custGeom>
                <a:avLst/>
                <a:gdLst>
                  <a:gd name="T0" fmla="*/ 63 w 63"/>
                  <a:gd name="T1" fmla="*/ 40 h 64"/>
                  <a:gd name="T2" fmla="*/ 45 w 63"/>
                  <a:gd name="T3" fmla="*/ 20 h 64"/>
                  <a:gd name="T4" fmla="*/ 28 w 63"/>
                  <a:gd name="T5" fmla="*/ 0 h 64"/>
                  <a:gd name="T6" fmla="*/ 0 w 63"/>
                  <a:gd name="T7" fmla="*/ 24 h 64"/>
                  <a:gd name="T8" fmla="*/ 18 w 63"/>
                  <a:gd name="T9" fmla="*/ 44 h 64"/>
                  <a:gd name="T10" fmla="*/ 35 w 63"/>
                  <a:gd name="T11" fmla="*/ 64 h 64"/>
                  <a:gd name="T12" fmla="*/ 63 w 63"/>
                  <a:gd name="T13" fmla="*/ 4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63" y="40"/>
                    </a:moveTo>
                    <a:lnTo>
                      <a:pt x="45" y="20"/>
                    </a:lnTo>
                    <a:lnTo>
                      <a:pt x="28" y="0"/>
                    </a:lnTo>
                    <a:lnTo>
                      <a:pt x="0" y="24"/>
                    </a:lnTo>
                    <a:lnTo>
                      <a:pt x="18" y="44"/>
                    </a:lnTo>
                    <a:lnTo>
                      <a:pt x="35" y="64"/>
                    </a:lnTo>
                    <a:lnTo>
                      <a:pt x="6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4" name="Freeform 2712"/>
              <p:cNvSpPr>
                <a:spLocks/>
              </p:cNvSpPr>
              <p:nvPr/>
            </p:nvSpPr>
            <p:spPr bwMode="auto">
              <a:xfrm>
                <a:off x="1712" y="2208"/>
                <a:ext cx="7" cy="7"/>
              </a:xfrm>
              <a:custGeom>
                <a:avLst/>
                <a:gdLst>
                  <a:gd name="T0" fmla="*/ 63 w 63"/>
                  <a:gd name="T1" fmla="*/ 40 h 64"/>
                  <a:gd name="T2" fmla="*/ 45 w 63"/>
                  <a:gd name="T3" fmla="*/ 20 h 64"/>
                  <a:gd name="T4" fmla="*/ 28 w 63"/>
                  <a:gd name="T5" fmla="*/ 0 h 64"/>
                  <a:gd name="T6" fmla="*/ 0 w 63"/>
                  <a:gd name="T7" fmla="*/ 24 h 64"/>
                  <a:gd name="T8" fmla="*/ 18 w 63"/>
                  <a:gd name="T9" fmla="*/ 44 h 64"/>
                  <a:gd name="T10" fmla="*/ 35 w 63"/>
                  <a:gd name="T11" fmla="*/ 64 h 64"/>
                  <a:gd name="T12" fmla="*/ 63 w 63"/>
                  <a:gd name="T13" fmla="*/ 4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63" y="40"/>
                    </a:moveTo>
                    <a:lnTo>
                      <a:pt x="45" y="20"/>
                    </a:lnTo>
                    <a:lnTo>
                      <a:pt x="28" y="0"/>
                    </a:lnTo>
                    <a:lnTo>
                      <a:pt x="0" y="24"/>
                    </a:lnTo>
                    <a:lnTo>
                      <a:pt x="18" y="44"/>
                    </a:lnTo>
                    <a:lnTo>
                      <a:pt x="35" y="64"/>
                    </a:lnTo>
                    <a:lnTo>
                      <a:pt x="63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5" name="Freeform 2713"/>
              <p:cNvSpPr>
                <a:spLocks/>
              </p:cNvSpPr>
              <p:nvPr/>
            </p:nvSpPr>
            <p:spPr bwMode="auto">
              <a:xfrm>
                <a:off x="1712" y="2211"/>
                <a:ext cx="2" cy="2"/>
              </a:xfrm>
              <a:custGeom>
                <a:avLst/>
                <a:gdLst>
                  <a:gd name="T0" fmla="*/ 19 w 19"/>
                  <a:gd name="T1" fmla="*/ 20 h 20"/>
                  <a:gd name="T2" fmla="*/ 1 w 19"/>
                  <a:gd name="T3" fmla="*/ 0 h 20"/>
                  <a:gd name="T4" fmla="*/ 0 w 19"/>
                  <a:gd name="T5" fmla="*/ 0 h 20"/>
                  <a:gd name="T6" fmla="*/ 19 w 19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6" name="Line 2714"/>
              <p:cNvSpPr>
                <a:spLocks noChangeShapeType="1"/>
              </p:cNvSpPr>
              <p:nvPr/>
            </p:nvSpPr>
            <p:spPr bwMode="auto">
              <a:xfrm flipH="1">
                <a:off x="1712" y="22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7" name="Freeform 2715"/>
              <p:cNvSpPr>
                <a:spLocks/>
              </p:cNvSpPr>
              <p:nvPr/>
            </p:nvSpPr>
            <p:spPr bwMode="auto">
              <a:xfrm>
                <a:off x="1709" y="2211"/>
                <a:ext cx="7" cy="7"/>
              </a:xfrm>
              <a:custGeom>
                <a:avLst/>
                <a:gdLst>
                  <a:gd name="T0" fmla="*/ 64 w 64"/>
                  <a:gd name="T1" fmla="*/ 40 h 65"/>
                  <a:gd name="T2" fmla="*/ 46 w 64"/>
                  <a:gd name="T3" fmla="*/ 20 h 65"/>
                  <a:gd name="T4" fmla="*/ 27 w 64"/>
                  <a:gd name="T5" fmla="*/ 0 h 65"/>
                  <a:gd name="T6" fmla="*/ 0 w 64"/>
                  <a:gd name="T7" fmla="*/ 25 h 65"/>
                  <a:gd name="T8" fmla="*/ 18 w 64"/>
                  <a:gd name="T9" fmla="*/ 45 h 65"/>
                  <a:gd name="T10" fmla="*/ 37 w 64"/>
                  <a:gd name="T11" fmla="*/ 65 h 65"/>
                  <a:gd name="T12" fmla="*/ 64 w 64"/>
                  <a:gd name="T13" fmla="*/ 4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64" y="40"/>
                    </a:moveTo>
                    <a:lnTo>
                      <a:pt x="46" y="20"/>
                    </a:lnTo>
                    <a:lnTo>
                      <a:pt x="27" y="0"/>
                    </a:lnTo>
                    <a:lnTo>
                      <a:pt x="0" y="25"/>
                    </a:lnTo>
                    <a:lnTo>
                      <a:pt x="18" y="45"/>
                    </a:lnTo>
                    <a:lnTo>
                      <a:pt x="37" y="65"/>
                    </a:lnTo>
                    <a:lnTo>
                      <a:pt x="6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8" name="Freeform 2716"/>
              <p:cNvSpPr>
                <a:spLocks/>
              </p:cNvSpPr>
              <p:nvPr/>
            </p:nvSpPr>
            <p:spPr bwMode="auto">
              <a:xfrm>
                <a:off x="1709" y="2211"/>
                <a:ext cx="7" cy="7"/>
              </a:xfrm>
              <a:custGeom>
                <a:avLst/>
                <a:gdLst>
                  <a:gd name="T0" fmla="*/ 64 w 64"/>
                  <a:gd name="T1" fmla="*/ 40 h 65"/>
                  <a:gd name="T2" fmla="*/ 46 w 64"/>
                  <a:gd name="T3" fmla="*/ 20 h 65"/>
                  <a:gd name="T4" fmla="*/ 27 w 64"/>
                  <a:gd name="T5" fmla="*/ 0 h 65"/>
                  <a:gd name="T6" fmla="*/ 0 w 64"/>
                  <a:gd name="T7" fmla="*/ 25 h 65"/>
                  <a:gd name="T8" fmla="*/ 18 w 64"/>
                  <a:gd name="T9" fmla="*/ 45 h 65"/>
                  <a:gd name="T10" fmla="*/ 37 w 64"/>
                  <a:gd name="T11" fmla="*/ 65 h 65"/>
                  <a:gd name="T12" fmla="*/ 64 w 64"/>
                  <a:gd name="T13" fmla="*/ 4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64" y="40"/>
                    </a:moveTo>
                    <a:lnTo>
                      <a:pt x="46" y="20"/>
                    </a:lnTo>
                    <a:lnTo>
                      <a:pt x="27" y="0"/>
                    </a:lnTo>
                    <a:lnTo>
                      <a:pt x="0" y="25"/>
                    </a:lnTo>
                    <a:lnTo>
                      <a:pt x="18" y="45"/>
                    </a:lnTo>
                    <a:lnTo>
                      <a:pt x="37" y="65"/>
                    </a:lnTo>
                    <a:lnTo>
                      <a:pt x="64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9" name="Freeform 2717"/>
              <p:cNvSpPr>
                <a:spLocks/>
              </p:cNvSpPr>
              <p:nvPr/>
            </p:nvSpPr>
            <p:spPr bwMode="auto">
              <a:xfrm>
                <a:off x="1711" y="2216"/>
                <a:ext cx="2" cy="2"/>
              </a:xfrm>
              <a:custGeom>
                <a:avLst/>
                <a:gdLst>
                  <a:gd name="T0" fmla="*/ 0 w 19"/>
                  <a:gd name="T1" fmla="*/ 0 h 20"/>
                  <a:gd name="T2" fmla="*/ 19 w 19"/>
                  <a:gd name="T3" fmla="*/ 20 h 20"/>
                  <a:gd name="T4" fmla="*/ 19 w 19"/>
                  <a:gd name="T5" fmla="*/ 20 h 20"/>
                  <a:gd name="T6" fmla="*/ 0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19" y="20"/>
                    </a:lnTo>
                    <a:lnTo>
                      <a:pt x="19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0" name="Line 2718"/>
              <p:cNvSpPr>
                <a:spLocks noChangeShapeType="1"/>
              </p:cNvSpPr>
              <p:nvPr/>
            </p:nvSpPr>
            <p:spPr bwMode="auto">
              <a:xfrm>
                <a:off x="1713" y="2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1" name="Freeform 2719"/>
              <p:cNvSpPr>
                <a:spLocks/>
              </p:cNvSpPr>
              <p:nvPr/>
            </p:nvSpPr>
            <p:spPr bwMode="auto">
              <a:xfrm>
                <a:off x="1706" y="2214"/>
                <a:ext cx="7" cy="7"/>
              </a:xfrm>
              <a:custGeom>
                <a:avLst/>
                <a:gdLst>
                  <a:gd name="T0" fmla="*/ 64 w 64"/>
                  <a:gd name="T1" fmla="*/ 40 h 64"/>
                  <a:gd name="T2" fmla="*/ 45 w 64"/>
                  <a:gd name="T3" fmla="*/ 20 h 64"/>
                  <a:gd name="T4" fmla="*/ 27 w 64"/>
                  <a:gd name="T5" fmla="*/ 0 h 64"/>
                  <a:gd name="T6" fmla="*/ 0 w 64"/>
                  <a:gd name="T7" fmla="*/ 25 h 64"/>
                  <a:gd name="T8" fmla="*/ 19 w 64"/>
                  <a:gd name="T9" fmla="*/ 44 h 64"/>
                  <a:gd name="T10" fmla="*/ 38 w 64"/>
                  <a:gd name="T11" fmla="*/ 64 h 64"/>
                  <a:gd name="T12" fmla="*/ 64 w 64"/>
                  <a:gd name="T13" fmla="*/ 4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64" y="40"/>
                    </a:moveTo>
                    <a:lnTo>
                      <a:pt x="45" y="20"/>
                    </a:lnTo>
                    <a:lnTo>
                      <a:pt x="27" y="0"/>
                    </a:lnTo>
                    <a:lnTo>
                      <a:pt x="0" y="25"/>
                    </a:lnTo>
                    <a:lnTo>
                      <a:pt x="19" y="44"/>
                    </a:lnTo>
                    <a:lnTo>
                      <a:pt x="38" y="64"/>
                    </a:lnTo>
                    <a:lnTo>
                      <a:pt x="6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2" name="Freeform 2720"/>
              <p:cNvSpPr>
                <a:spLocks/>
              </p:cNvSpPr>
              <p:nvPr/>
            </p:nvSpPr>
            <p:spPr bwMode="auto">
              <a:xfrm>
                <a:off x="1706" y="2214"/>
                <a:ext cx="7" cy="7"/>
              </a:xfrm>
              <a:custGeom>
                <a:avLst/>
                <a:gdLst>
                  <a:gd name="T0" fmla="*/ 64 w 64"/>
                  <a:gd name="T1" fmla="*/ 40 h 64"/>
                  <a:gd name="T2" fmla="*/ 45 w 64"/>
                  <a:gd name="T3" fmla="*/ 20 h 64"/>
                  <a:gd name="T4" fmla="*/ 27 w 64"/>
                  <a:gd name="T5" fmla="*/ 0 h 64"/>
                  <a:gd name="T6" fmla="*/ 0 w 64"/>
                  <a:gd name="T7" fmla="*/ 25 h 64"/>
                  <a:gd name="T8" fmla="*/ 19 w 64"/>
                  <a:gd name="T9" fmla="*/ 44 h 64"/>
                  <a:gd name="T10" fmla="*/ 38 w 64"/>
                  <a:gd name="T11" fmla="*/ 64 h 64"/>
                  <a:gd name="T12" fmla="*/ 64 w 64"/>
                  <a:gd name="T13" fmla="*/ 4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64" y="40"/>
                    </a:moveTo>
                    <a:lnTo>
                      <a:pt x="45" y="20"/>
                    </a:lnTo>
                    <a:lnTo>
                      <a:pt x="27" y="0"/>
                    </a:lnTo>
                    <a:lnTo>
                      <a:pt x="0" y="25"/>
                    </a:lnTo>
                    <a:lnTo>
                      <a:pt x="19" y="44"/>
                    </a:lnTo>
                    <a:lnTo>
                      <a:pt x="38" y="64"/>
                    </a:lnTo>
                    <a:lnTo>
                      <a:pt x="64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3" name="Freeform 2721"/>
              <p:cNvSpPr>
                <a:spLocks/>
              </p:cNvSpPr>
              <p:nvPr/>
            </p:nvSpPr>
            <p:spPr bwMode="auto">
              <a:xfrm>
                <a:off x="1706" y="2216"/>
                <a:ext cx="2" cy="3"/>
              </a:xfrm>
              <a:custGeom>
                <a:avLst/>
                <a:gdLst>
                  <a:gd name="T0" fmla="*/ 19 w 19"/>
                  <a:gd name="T1" fmla="*/ 19 h 19"/>
                  <a:gd name="T2" fmla="*/ 0 w 19"/>
                  <a:gd name="T3" fmla="*/ 0 h 19"/>
                  <a:gd name="T4" fmla="*/ 0 w 19"/>
                  <a:gd name="T5" fmla="*/ 1 h 19"/>
                  <a:gd name="T6" fmla="*/ 19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4" name="Line 2722"/>
              <p:cNvSpPr>
                <a:spLocks noChangeShapeType="1"/>
              </p:cNvSpPr>
              <p:nvPr/>
            </p:nvSpPr>
            <p:spPr bwMode="auto">
              <a:xfrm>
                <a:off x="1706" y="2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5" name="Freeform 2723"/>
              <p:cNvSpPr>
                <a:spLocks/>
              </p:cNvSpPr>
              <p:nvPr/>
            </p:nvSpPr>
            <p:spPr bwMode="auto">
              <a:xfrm>
                <a:off x="1703" y="2217"/>
                <a:ext cx="7" cy="7"/>
              </a:xfrm>
              <a:custGeom>
                <a:avLst/>
                <a:gdLst>
                  <a:gd name="T0" fmla="*/ 64 w 64"/>
                  <a:gd name="T1" fmla="*/ 37 h 63"/>
                  <a:gd name="T2" fmla="*/ 45 w 64"/>
                  <a:gd name="T3" fmla="*/ 18 h 63"/>
                  <a:gd name="T4" fmla="*/ 26 w 64"/>
                  <a:gd name="T5" fmla="*/ 0 h 63"/>
                  <a:gd name="T6" fmla="*/ 0 w 64"/>
                  <a:gd name="T7" fmla="*/ 26 h 63"/>
                  <a:gd name="T8" fmla="*/ 19 w 64"/>
                  <a:gd name="T9" fmla="*/ 45 h 63"/>
                  <a:gd name="T10" fmla="*/ 37 w 64"/>
                  <a:gd name="T11" fmla="*/ 63 h 63"/>
                  <a:gd name="T12" fmla="*/ 64 w 64"/>
                  <a:gd name="T13" fmla="*/ 3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7"/>
                    </a:moveTo>
                    <a:lnTo>
                      <a:pt x="45" y="18"/>
                    </a:lnTo>
                    <a:lnTo>
                      <a:pt x="26" y="0"/>
                    </a:lnTo>
                    <a:lnTo>
                      <a:pt x="0" y="26"/>
                    </a:lnTo>
                    <a:lnTo>
                      <a:pt x="19" y="45"/>
                    </a:lnTo>
                    <a:lnTo>
                      <a:pt x="37" y="63"/>
                    </a:lnTo>
                    <a:lnTo>
                      <a:pt x="6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6" name="Freeform 2724"/>
              <p:cNvSpPr>
                <a:spLocks/>
              </p:cNvSpPr>
              <p:nvPr/>
            </p:nvSpPr>
            <p:spPr bwMode="auto">
              <a:xfrm>
                <a:off x="1703" y="2217"/>
                <a:ext cx="7" cy="7"/>
              </a:xfrm>
              <a:custGeom>
                <a:avLst/>
                <a:gdLst>
                  <a:gd name="T0" fmla="*/ 64 w 64"/>
                  <a:gd name="T1" fmla="*/ 37 h 63"/>
                  <a:gd name="T2" fmla="*/ 45 w 64"/>
                  <a:gd name="T3" fmla="*/ 18 h 63"/>
                  <a:gd name="T4" fmla="*/ 26 w 64"/>
                  <a:gd name="T5" fmla="*/ 0 h 63"/>
                  <a:gd name="T6" fmla="*/ 0 w 64"/>
                  <a:gd name="T7" fmla="*/ 26 h 63"/>
                  <a:gd name="T8" fmla="*/ 19 w 64"/>
                  <a:gd name="T9" fmla="*/ 45 h 63"/>
                  <a:gd name="T10" fmla="*/ 37 w 64"/>
                  <a:gd name="T11" fmla="*/ 63 h 63"/>
                  <a:gd name="T12" fmla="*/ 64 w 64"/>
                  <a:gd name="T13" fmla="*/ 3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7"/>
                    </a:moveTo>
                    <a:lnTo>
                      <a:pt x="45" y="18"/>
                    </a:lnTo>
                    <a:lnTo>
                      <a:pt x="26" y="0"/>
                    </a:lnTo>
                    <a:lnTo>
                      <a:pt x="0" y="26"/>
                    </a:lnTo>
                    <a:lnTo>
                      <a:pt x="19" y="45"/>
                    </a:lnTo>
                    <a:lnTo>
                      <a:pt x="37" y="63"/>
                    </a:lnTo>
                    <a:lnTo>
                      <a:pt x="6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7" name="Freeform 2725"/>
              <p:cNvSpPr>
                <a:spLocks/>
              </p:cNvSpPr>
              <p:nvPr/>
            </p:nvSpPr>
            <p:spPr bwMode="auto">
              <a:xfrm>
                <a:off x="1700" y="2219"/>
                <a:ext cx="7" cy="7"/>
              </a:xfrm>
              <a:custGeom>
                <a:avLst/>
                <a:gdLst>
                  <a:gd name="T0" fmla="*/ 62 w 62"/>
                  <a:gd name="T1" fmla="*/ 37 h 62"/>
                  <a:gd name="T2" fmla="*/ 44 w 62"/>
                  <a:gd name="T3" fmla="*/ 19 h 62"/>
                  <a:gd name="T4" fmla="*/ 25 w 62"/>
                  <a:gd name="T5" fmla="*/ 0 h 62"/>
                  <a:gd name="T6" fmla="*/ 0 w 62"/>
                  <a:gd name="T7" fmla="*/ 25 h 62"/>
                  <a:gd name="T8" fmla="*/ 18 w 62"/>
                  <a:gd name="T9" fmla="*/ 44 h 62"/>
                  <a:gd name="T10" fmla="*/ 37 w 62"/>
                  <a:gd name="T11" fmla="*/ 62 h 62"/>
                  <a:gd name="T12" fmla="*/ 62 w 62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2">
                    <a:moveTo>
                      <a:pt x="62" y="37"/>
                    </a:moveTo>
                    <a:lnTo>
                      <a:pt x="44" y="19"/>
                    </a:lnTo>
                    <a:lnTo>
                      <a:pt x="25" y="0"/>
                    </a:lnTo>
                    <a:lnTo>
                      <a:pt x="0" y="25"/>
                    </a:lnTo>
                    <a:lnTo>
                      <a:pt x="18" y="44"/>
                    </a:lnTo>
                    <a:lnTo>
                      <a:pt x="37" y="62"/>
                    </a:ln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8" name="Freeform 2726"/>
              <p:cNvSpPr>
                <a:spLocks/>
              </p:cNvSpPr>
              <p:nvPr/>
            </p:nvSpPr>
            <p:spPr bwMode="auto">
              <a:xfrm>
                <a:off x="1700" y="2219"/>
                <a:ext cx="7" cy="7"/>
              </a:xfrm>
              <a:custGeom>
                <a:avLst/>
                <a:gdLst>
                  <a:gd name="T0" fmla="*/ 62 w 62"/>
                  <a:gd name="T1" fmla="*/ 37 h 62"/>
                  <a:gd name="T2" fmla="*/ 44 w 62"/>
                  <a:gd name="T3" fmla="*/ 19 h 62"/>
                  <a:gd name="T4" fmla="*/ 25 w 62"/>
                  <a:gd name="T5" fmla="*/ 0 h 62"/>
                  <a:gd name="T6" fmla="*/ 0 w 62"/>
                  <a:gd name="T7" fmla="*/ 25 h 62"/>
                  <a:gd name="T8" fmla="*/ 18 w 62"/>
                  <a:gd name="T9" fmla="*/ 44 h 62"/>
                  <a:gd name="T10" fmla="*/ 37 w 62"/>
                  <a:gd name="T11" fmla="*/ 62 h 62"/>
                  <a:gd name="T12" fmla="*/ 62 w 62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2">
                    <a:moveTo>
                      <a:pt x="62" y="37"/>
                    </a:moveTo>
                    <a:lnTo>
                      <a:pt x="44" y="19"/>
                    </a:lnTo>
                    <a:lnTo>
                      <a:pt x="25" y="0"/>
                    </a:lnTo>
                    <a:lnTo>
                      <a:pt x="0" y="25"/>
                    </a:lnTo>
                    <a:lnTo>
                      <a:pt x="18" y="44"/>
                    </a:lnTo>
                    <a:lnTo>
                      <a:pt x="37" y="62"/>
                    </a:lnTo>
                    <a:lnTo>
                      <a:pt x="62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9" name="Freeform 2727"/>
              <p:cNvSpPr>
                <a:spLocks/>
              </p:cNvSpPr>
              <p:nvPr/>
            </p:nvSpPr>
            <p:spPr bwMode="auto">
              <a:xfrm>
                <a:off x="1697" y="2222"/>
                <a:ext cx="7" cy="7"/>
              </a:xfrm>
              <a:custGeom>
                <a:avLst/>
                <a:gdLst>
                  <a:gd name="T0" fmla="*/ 64 w 64"/>
                  <a:gd name="T1" fmla="*/ 37 h 64"/>
                  <a:gd name="T2" fmla="*/ 45 w 64"/>
                  <a:gd name="T3" fmla="*/ 19 h 64"/>
                  <a:gd name="T4" fmla="*/ 27 w 64"/>
                  <a:gd name="T5" fmla="*/ 0 h 64"/>
                  <a:gd name="T6" fmla="*/ 0 w 64"/>
                  <a:gd name="T7" fmla="*/ 27 h 64"/>
                  <a:gd name="T8" fmla="*/ 19 w 64"/>
                  <a:gd name="T9" fmla="*/ 45 h 64"/>
                  <a:gd name="T10" fmla="*/ 38 w 64"/>
                  <a:gd name="T11" fmla="*/ 64 h 64"/>
                  <a:gd name="T12" fmla="*/ 64 w 64"/>
                  <a:gd name="T13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64" y="37"/>
                    </a:moveTo>
                    <a:lnTo>
                      <a:pt x="45" y="19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19" y="45"/>
                    </a:lnTo>
                    <a:lnTo>
                      <a:pt x="38" y="64"/>
                    </a:lnTo>
                    <a:lnTo>
                      <a:pt x="6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0" name="Freeform 2728"/>
              <p:cNvSpPr>
                <a:spLocks/>
              </p:cNvSpPr>
              <p:nvPr/>
            </p:nvSpPr>
            <p:spPr bwMode="auto">
              <a:xfrm>
                <a:off x="1697" y="2222"/>
                <a:ext cx="7" cy="7"/>
              </a:xfrm>
              <a:custGeom>
                <a:avLst/>
                <a:gdLst>
                  <a:gd name="T0" fmla="*/ 64 w 64"/>
                  <a:gd name="T1" fmla="*/ 37 h 64"/>
                  <a:gd name="T2" fmla="*/ 45 w 64"/>
                  <a:gd name="T3" fmla="*/ 19 h 64"/>
                  <a:gd name="T4" fmla="*/ 27 w 64"/>
                  <a:gd name="T5" fmla="*/ 0 h 64"/>
                  <a:gd name="T6" fmla="*/ 0 w 64"/>
                  <a:gd name="T7" fmla="*/ 27 h 64"/>
                  <a:gd name="T8" fmla="*/ 19 w 64"/>
                  <a:gd name="T9" fmla="*/ 45 h 64"/>
                  <a:gd name="T10" fmla="*/ 38 w 64"/>
                  <a:gd name="T11" fmla="*/ 64 h 64"/>
                  <a:gd name="T12" fmla="*/ 64 w 64"/>
                  <a:gd name="T13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64" y="37"/>
                    </a:moveTo>
                    <a:lnTo>
                      <a:pt x="45" y="19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19" y="45"/>
                    </a:lnTo>
                    <a:lnTo>
                      <a:pt x="38" y="64"/>
                    </a:lnTo>
                    <a:lnTo>
                      <a:pt x="6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1" name="Freeform 2729"/>
              <p:cNvSpPr>
                <a:spLocks/>
              </p:cNvSpPr>
              <p:nvPr/>
            </p:nvSpPr>
            <p:spPr bwMode="auto">
              <a:xfrm>
                <a:off x="1697" y="2225"/>
                <a:ext cx="2" cy="2"/>
              </a:xfrm>
              <a:custGeom>
                <a:avLst/>
                <a:gdLst>
                  <a:gd name="T0" fmla="*/ 20 w 20"/>
                  <a:gd name="T1" fmla="*/ 18 h 18"/>
                  <a:gd name="T2" fmla="*/ 1 w 20"/>
                  <a:gd name="T3" fmla="*/ 0 h 18"/>
                  <a:gd name="T4" fmla="*/ 0 w 20"/>
                  <a:gd name="T5" fmla="*/ 0 h 18"/>
                  <a:gd name="T6" fmla="*/ 2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20" y="1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2" name="Line 2730"/>
              <p:cNvSpPr>
                <a:spLocks noChangeShapeType="1"/>
              </p:cNvSpPr>
              <p:nvPr/>
            </p:nvSpPr>
            <p:spPr bwMode="auto">
              <a:xfrm flipH="1">
                <a:off x="1697" y="22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3" name="Freeform 2731"/>
              <p:cNvSpPr>
                <a:spLocks/>
              </p:cNvSpPr>
              <p:nvPr/>
            </p:nvSpPr>
            <p:spPr bwMode="auto">
              <a:xfrm>
                <a:off x="1694" y="2225"/>
                <a:ext cx="7" cy="7"/>
              </a:xfrm>
              <a:custGeom>
                <a:avLst/>
                <a:gdLst>
                  <a:gd name="T0" fmla="*/ 64 w 64"/>
                  <a:gd name="T1" fmla="*/ 37 h 63"/>
                  <a:gd name="T2" fmla="*/ 44 w 64"/>
                  <a:gd name="T3" fmla="*/ 18 h 63"/>
                  <a:gd name="T4" fmla="*/ 24 w 64"/>
                  <a:gd name="T5" fmla="*/ 0 h 63"/>
                  <a:gd name="T6" fmla="*/ 0 w 64"/>
                  <a:gd name="T7" fmla="*/ 26 h 63"/>
                  <a:gd name="T8" fmla="*/ 20 w 64"/>
                  <a:gd name="T9" fmla="*/ 44 h 63"/>
                  <a:gd name="T10" fmla="*/ 40 w 64"/>
                  <a:gd name="T11" fmla="*/ 63 h 63"/>
                  <a:gd name="T12" fmla="*/ 64 w 64"/>
                  <a:gd name="T13" fmla="*/ 3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7"/>
                    </a:moveTo>
                    <a:lnTo>
                      <a:pt x="44" y="18"/>
                    </a:lnTo>
                    <a:lnTo>
                      <a:pt x="24" y="0"/>
                    </a:lnTo>
                    <a:lnTo>
                      <a:pt x="0" y="26"/>
                    </a:lnTo>
                    <a:lnTo>
                      <a:pt x="20" y="44"/>
                    </a:lnTo>
                    <a:lnTo>
                      <a:pt x="40" y="63"/>
                    </a:lnTo>
                    <a:lnTo>
                      <a:pt x="6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4" name="Freeform 2732"/>
              <p:cNvSpPr>
                <a:spLocks/>
              </p:cNvSpPr>
              <p:nvPr/>
            </p:nvSpPr>
            <p:spPr bwMode="auto">
              <a:xfrm>
                <a:off x="1694" y="2225"/>
                <a:ext cx="7" cy="7"/>
              </a:xfrm>
              <a:custGeom>
                <a:avLst/>
                <a:gdLst>
                  <a:gd name="T0" fmla="*/ 64 w 64"/>
                  <a:gd name="T1" fmla="*/ 37 h 63"/>
                  <a:gd name="T2" fmla="*/ 44 w 64"/>
                  <a:gd name="T3" fmla="*/ 18 h 63"/>
                  <a:gd name="T4" fmla="*/ 24 w 64"/>
                  <a:gd name="T5" fmla="*/ 0 h 63"/>
                  <a:gd name="T6" fmla="*/ 0 w 64"/>
                  <a:gd name="T7" fmla="*/ 26 h 63"/>
                  <a:gd name="T8" fmla="*/ 20 w 64"/>
                  <a:gd name="T9" fmla="*/ 44 h 63"/>
                  <a:gd name="T10" fmla="*/ 40 w 64"/>
                  <a:gd name="T11" fmla="*/ 63 h 63"/>
                  <a:gd name="T12" fmla="*/ 64 w 64"/>
                  <a:gd name="T13" fmla="*/ 3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7"/>
                    </a:moveTo>
                    <a:lnTo>
                      <a:pt x="44" y="18"/>
                    </a:lnTo>
                    <a:lnTo>
                      <a:pt x="24" y="0"/>
                    </a:lnTo>
                    <a:lnTo>
                      <a:pt x="0" y="26"/>
                    </a:lnTo>
                    <a:lnTo>
                      <a:pt x="20" y="44"/>
                    </a:lnTo>
                    <a:lnTo>
                      <a:pt x="40" y="63"/>
                    </a:lnTo>
                    <a:lnTo>
                      <a:pt x="6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405" name="Group 2733"/>
            <p:cNvGrpSpPr>
              <a:grpSpLocks/>
            </p:cNvGrpSpPr>
            <p:nvPr/>
          </p:nvGrpSpPr>
          <p:grpSpPr bwMode="auto">
            <a:xfrm>
              <a:off x="1621" y="2228"/>
              <a:ext cx="79" cy="208"/>
              <a:chOff x="1621" y="2228"/>
              <a:chExt cx="79" cy="208"/>
            </a:xfrm>
          </p:grpSpPr>
          <p:sp>
            <p:nvSpPr>
              <p:cNvPr id="31406" name="Freeform 2734"/>
              <p:cNvSpPr>
                <a:spLocks/>
              </p:cNvSpPr>
              <p:nvPr/>
            </p:nvSpPr>
            <p:spPr bwMode="auto">
              <a:xfrm>
                <a:off x="1696" y="2230"/>
                <a:ext cx="3" cy="2"/>
              </a:xfrm>
              <a:custGeom>
                <a:avLst/>
                <a:gdLst>
                  <a:gd name="T0" fmla="*/ 0 w 20"/>
                  <a:gd name="T1" fmla="*/ 0 h 19"/>
                  <a:gd name="T2" fmla="*/ 20 w 20"/>
                  <a:gd name="T3" fmla="*/ 19 h 19"/>
                  <a:gd name="T4" fmla="*/ 20 w 20"/>
                  <a:gd name="T5" fmla="*/ 19 h 19"/>
                  <a:gd name="T6" fmla="*/ 0 w 2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lnTo>
                      <a:pt x="20" y="19"/>
                    </a:lnTo>
                    <a:lnTo>
                      <a:pt x="20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7" name="Line 2735"/>
              <p:cNvSpPr>
                <a:spLocks noChangeShapeType="1"/>
              </p:cNvSpPr>
              <p:nvPr/>
            </p:nvSpPr>
            <p:spPr bwMode="auto">
              <a:xfrm>
                <a:off x="1699" y="22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8" name="Freeform 2736"/>
              <p:cNvSpPr>
                <a:spLocks/>
              </p:cNvSpPr>
              <p:nvPr/>
            </p:nvSpPr>
            <p:spPr bwMode="auto">
              <a:xfrm>
                <a:off x="1691" y="2228"/>
                <a:ext cx="8" cy="7"/>
              </a:xfrm>
              <a:custGeom>
                <a:avLst/>
                <a:gdLst>
                  <a:gd name="T0" fmla="*/ 65 w 65"/>
                  <a:gd name="T1" fmla="*/ 37 h 64"/>
                  <a:gd name="T2" fmla="*/ 45 w 65"/>
                  <a:gd name="T3" fmla="*/ 18 h 64"/>
                  <a:gd name="T4" fmla="*/ 25 w 65"/>
                  <a:gd name="T5" fmla="*/ 0 h 64"/>
                  <a:gd name="T6" fmla="*/ 0 w 65"/>
                  <a:gd name="T7" fmla="*/ 27 h 64"/>
                  <a:gd name="T8" fmla="*/ 20 w 65"/>
                  <a:gd name="T9" fmla="*/ 46 h 64"/>
                  <a:gd name="T10" fmla="*/ 39 w 65"/>
                  <a:gd name="T11" fmla="*/ 64 h 64"/>
                  <a:gd name="T12" fmla="*/ 65 w 65"/>
                  <a:gd name="T13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4">
                    <a:moveTo>
                      <a:pt x="65" y="37"/>
                    </a:moveTo>
                    <a:lnTo>
                      <a:pt x="45" y="18"/>
                    </a:lnTo>
                    <a:lnTo>
                      <a:pt x="25" y="0"/>
                    </a:lnTo>
                    <a:lnTo>
                      <a:pt x="0" y="27"/>
                    </a:lnTo>
                    <a:lnTo>
                      <a:pt x="20" y="46"/>
                    </a:lnTo>
                    <a:lnTo>
                      <a:pt x="39" y="64"/>
                    </a:lnTo>
                    <a:lnTo>
                      <a:pt x="6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9" name="Freeform 2737"/>
              <p:cNvSpPr>
                <a:spLocks/>
              </p:cNvSpPr>
              <p:nvPr/>
            </p:nvSpPr>
            <p:spPr bwMode="auto">
              <a:xfrm>
                <a:off x="1691" y="2228"/>
                <a:ext cx="8" cy="7"/>
              </a:xfrm>
              <a:custGeom>
                <a:avLst/>
                <a:gdLst>
                  <a:gd name="T0" fmla="*/ 65 w 65"/>
                  <a:gd name="T1" fmla="*/ 37 h 64"/>
                  <a:gd name="T2" fmla="*/ 45 w 65"/>
                  <a:gd name="T3" fmla="*/ 18 h 64"/>
                  <a:gd name="T4" fmla="*/ 25 w 65"/>
                  <a:gd name="T5" fmla="*/ 0 h 64"/>
                  <a:gd name="T6" fmla="*/ 0 w 65"/>
                  <a:gd name="T7" fmla="*/ 27 h 64"/>
                  <a:gd name="T8" fmla="*/ 20 w 65"/>
                  <a:gd name="T9" fmla="*/ 46 h 64"/>
                  <a:gd name="T10" fmla="*/ 39 w 65"/>
                  <a:gd name="T11" fmla="*/ 64 h 64"/>
                  <a:gd name="T12" fmla="*/ 65 w 65"/>
                  <a:gd name="T13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4">
                    <a:moveTo>
                      <a:pt x="65" y="37"/>
                    </a:moveTo>
                    <a:lnTo>
                      <a:pt x="45" y="18"/>
                    </a:lnTo>
                    <a:lnTo>
                      <a:pt x="25" y="0"/>
                    </a:lnTo>
                    <a:lnTo>
                      <a:pt x="0" y="27"/>
                    </a:lnTo>
                    <a:lnTo>
                      <a:pt x="20" y="46"/>
                    </a:lnTo>
                    <a:lnTo>
                      <a:pt x="39" y="64"/>
                    </a:lnTo>
                    <a:lnTo>
                      <a:pt x="6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0" name="Freeform 2738"/>
              <p:cNvSpPr>
                <a:spLocks/>
              </p:cNvSpPr>
              <p:nvPr/>
            </p:nvSpPr>
            <p:spPr bwMode="auto">
              <a:xfrm>
                <a:off x="1691" y="2231"/>
                <a:ext cx="3" cy="2"/>
              </a:xfrm>
              <a:custGeom>
                <a:avLst/>
                <a:gdLst>
                  <a:gd name="T0" fmla="*/ 20 w 20"/>
                  <a:gd name="T1" fmla="*/ 19 h 19"/>
                  <a:gd name="T2" fmla="*/ 0 w 20"/>
                  <a:gd name="T3" fmla="*/ 0 h 19"/>
                  <a:gd name="T4" fmla="*/ 0 w 20"/>
                  <a:gd name="T5" fmla="*/ 1 h 19"/>
                  <a:gd name="T6" fmla="*/ 2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1" name="Line 2739"/>
              <p:cNvSpPr>
                <a:spLocks noChangeShapeType="1"/>
              </p:cNvSpPr>
              <p:nvPr/>
            </p:nvSpPr>
            <p:spPr bwMode="auto">
              <a:xfrm>
                <a:off x="1691" y="2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2" name="Freeform 2740"/>
              <p:cNvSpPr>
                <a:spLocks/>
              </p:cNvSpPr>
              <p:nvPr/>
            </p:nvSpPr>
            <p:spPr bwMode="auto">
              <a:xfrm>
                <a:off x="1689" y="2231"/>
                <a:ext cx="7" cy="7"/>
              </a:xfrm>
              <a:custGeom>
                <a:avLst/>
                <a:gdLst>
                  <a:gd name="T0" fmla="*/ 63 w 63"/>
                  <a:gd name="T1" fmla="*/ 35 h 63"/>
                  <a:gd name="T2" fmla="*/ 44 w 63"/>
                  <a:gd name="T3" fmla="*/ 18 h 63"/>
                  <a:gd name="T4" fmla="*/ 24 w 63"/>
                  <a:gd name="T5" fmla="*/ 0 h 63"/>
                  <a:gd name="T6" fmla="*/ 0 w 63"/>
                  <a:gd name="T7" fmla="*/ 28 h 63"/>
                  <a:gd name="T8" fmla="*/ 20 w 63"/>
                  <a:gd name="T9" fmla="*/ 45 h 63"/>
                  <a:gd name="T10" fmla="*/ 39 w 63"/>
                  <a:gd name="T11" fmla="*/ 63 h 63"/>
                  <a:gd name="T12" fmla="*/ 63 w 63"/>
                  <a:gd name="T13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3">
                    <a:moveTo>
                      <a:pt x="63" y="35"/>
                    </a:moveTo>
                    <a:lnTo>
                      <a:pt x="44" y="18"/>
                    </a:lnTo>
                    <a:lnTo>
                      <a:pt x="24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39" y="63"/>
                    </a:lnTo>
                    <a:lnTo>
                      <a:pt x="6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3" name="Freeform 2741"/>
              <p:cNvSpPr>
                <a:spLocks/>
              </p:cNvSpPr>
              <p:nvPr/>
            </p:nvSpPr>
            <p:spPr bwMode="auto">
              <a:xfrm>
                <a:off x="1689" y="2231"/>
                <a:ext cx="7" cy="7"/>
              </a:xfrm>
              <a:custGeom>
                <a:avLst/>
                <a:gdLst>
                  <a:gd name="T0" fmla="*/ 63 w 63"/>
                  <a:gd name="T1" fmla="*/ 35 h 63"/>
                  <a:gd name="T2" fmla="*/ 44 w 63"/>
                  <a:gd name="T3" fmla="*/ 18 h 63"/>
                  <a:gd name="T4" fmla="*/ 24 w 63"/>
                  <a:gd name="T5" fmla="*/ 0 h 63"/>
                  <a:gd name="T6" fmla="*/ 0 w 63"/>
                  <a:gd name="T7" fmla="*/ 28 h 63"/>
                  <a:gd name="T8" fmla="*/ 20 w 63"/>
                  <a:gd name="T9" fmla="*/ 45 h 63"/>
                  <a:gd name="T10" fmla="*/ 39 w 63"/>
                  <a:gd name="T11" fmla="*/ 63 h 63"/>
                  <a:gd name="T12" fmla="*/ 63 w 63"/>
                  <a:gd name="T13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3">
                    <a:moveTo>
                      <a:pt x="63" y="35"/>
                    </a:moveTo>
                    <a:lnTo>
                      <a:pt x="44" y="18"/>
                    </a:lnTo>
                    <a:lnTo>
                      <a:pt x="24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39" y="63"/>
                    </a:lnTo>
                    <a:lnTo>
                      <a:pt x="63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4" name="Freeform 2742"/>
              <p:cNvSpPr>
                <a:spLocks/>
              </p:cNvSpPr>
              <p:nvPr/>
            </p:nvSpPr>
            <p:spPr bwMode="auto">
              <a:xfrm>
                <a:off x="1686" y="2234"/>
                <a:ext cx="7" cy="7"/>
              </a:xfrm>
              <a:custGeom>
                <a:avLst/>
                <a:gdLst>
                  <a:gd name="T0" fmla="*/ 63 w 63"/>
                  <a:gd name="T1" fmla="*/ 35 h 62"/>
                  <a:gd name="T2" fmla="*/ 44 w 63"/>
                  <a:gd name="T3" fmla="*/ 17 h 62"/>
                  <a:gd name="T4" fmla="*/ 24 w 63"/>
                  <a:gd name="T5" fmla="*/ 0 h 62"/>
                  <a:gd name="T6" fmla="*/ 0 w 63"/>
                  <a:gd name="T7" fmla="*/ 27 h 62"/>
                  <a:gd name="T8" fmla="*/ 20 w 63"/>
                  <a:gd name="T9" fmla="*/ 45 h 62"/>
                  <a:gd name="T10" fmla="*/ 39 w 63"/>
                  <a:gd name="T11" fmla="*/ 62 h 62"/>
                  <a:gd name="T12" fmla="*/ 63 w 63"/>
                  <a:gd name="T13" fmla="*/ 3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63" y="35"/>
                    </a:moveTo>
                    <a:lnTo>
                      <a:pt x="44" y="17"/>
                    </a:lnTo>
                    <a:lnTo>
                      <a:pt x="24" y="0"/>
                    </a:lnTo>
                    <a:lnTo>
                      <a:pt x="0" y="27"/>
                    </a:lnTo>
                    <a:lnTo>
                      <a:pt x="20" y="45"/>
                    </a:lnTo>
                    <a:lnTo>
                      <a:pt x="39" y="62"/>
                    </a:lnTo>
                    <a:lnTo>
                      <a:pt x="6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5" name="Freeform 2743"/>
              <p:cNvSpPr>
                <a:spLocks/>
              </p:cNvSpPr>
              <p:nvPr/>
            </p:nvSpPr>
            <p:spPr bwMode="auto">
              <a:xfrm>
                <a:off x="1686" y="2234"/>
                <a:ext cx="7" cy="7"/>
              </a:xfrm>
              <a:custGeom>
                <a:avLst/>
                <a:gdLst>
                  <a:gd name="T0" fmla="*/ 63 w 63"/>
                  <a:gd name="T1" fmla="*/ 35 h 62"/>
                  <a:gd name="T2" fmla="*/ 44 w 63"/>
                  <a:gd name="T3" fmla="*/ 17 h 62"/>
                  <a:gd name="T4" fmla="*/ 24 w 63"/>
                  <a:gd name="T5" fmla="*/ 0 h 62"/>
                  <a:gd name="T6" fmla="*/ 0 w 63"/>
                  <a:gd name="T7" fmla="*/ 27 h 62"/>
                  <a:gd name="T8" fmla="*/ 20 w 63"/>
                  <a:gd name="T9" fmla="*/ 45 h 62"/>
                  <a:gd name="T10" fmla="*/ 39 w 63"/>
                  <a:gd name="T11" fmla="*/ 62 h 62"/>
                  <a:gd name="T12" fmla="*/ 63 w 63"/>
                  <a:gd name="T13" fmla="*/ 3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63" y="35"/>
                    </a:moveTo>
                    <a:lnTo>
                      <a:pt x="44" y="17"/>
                    </a:lnTo>
                    <a:lnTo>
                      <a:pt x="24" y="0"/>
                    </a:lnTo>
                    <a:lnTo>
                      <a:pt x="0" y="27"/>
                    </a:lnTo>
                    <a:lnTo>
                      <a:pt x="20" y="45"/>
                    </a:lnTo>
                    <a:lnTo>
                      <a:pt x="39" y="62"/>
                    </a:lnTo>
                    <a:lnTo>
                      <a:pt x="63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6" name="Freeform 2744"/>
              <p:cNvSpPr>
                <a:spLocks/>
              </p:cNvSpPr>
              <p:nvPr/>
            </p:nvSpPr>
            <p:spPr bwMode="auto">
              <a:xfrm>
                <a:off x="1686" y="2237"/>
                <a:ext cx="2" cy="2"/>
              </a:xfrm>
              <a:custGeom>
                <a:avLst/>
                <a:gdLst>
                  <a:gd name="T0" fmla="*/ 21 w 21"/>
                  <a:gd name="T1" fmla="*/ 18 h 18"/>
                  <a:gd name="T2" fmla="*/ 1 w 21"/>
                  <a:gd name="T3" fmla="*/ 0 h 18"/>
                  <a:gd name="T4" fmla="*/ 0 w 21"/>
                  <a:gd name="T5" fmla="*/ 0 h 18"/>
                  <a:gd name="T6" fmla="*/ 21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1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7" name="Line 2745"/>
              <p:cNvSpPr>
                <a:spLocks noChangeShapeType="1"/>
              </p:cNvSpPr>
              <p:nvPr/>
            </p:nvSpPr>
            <p:spPr bwMode="auto">
              <a:xfrm flipH="1">
                <a:off x="1686" y="22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8" name="Freeform 2746"/>
              <p:cNvSpPr>
                <a:spLocks/>
              </p:cNvSpPr>
              <p:nvPr/>
            </p:nvSpPr>
            <p:spPr bwMode="auto">
              <a:xfrm>
                <a:off x="1683" y="2237"/>
                <a:ext cx="7" cy="7"/>
              </a:xfrm>
              <a:custGeom>
                <a:avLst/>
                <a:gdLst>
                  <a:gd name="T0" fmla="*/ 64 w 64"/>
                  <a:gd name="T1" fmla="*/ 35 h 63"/>
                  <a:gd name="T2" fmla="*/ 44 w 64"/>
                  <a:gd name="T3" fmla="*/ 18 h 63"/>
                  <a:gd name="T4" fmla="*/ 23 w 64"/>
                  <a:gd name="T5" fmla="*/ 0 h 63"/>
                  <a:gd name="T6" fmla="*/ 0 w 64"/>
                  <a:gd name="T7" fmla="*/ 28 h 63"/>
                  <a:gd name="T8" fmla="*/ 20 w 64"/>
                  <a:gd name="T9" fmla="*/ 45 h 63"/>
                  <a:gd name="T10" fmla="*/ 41 w 64"/>
                  <a:gd name="T11" fmla="*/ 63 h 63"/>
                  <a:gd name="T12" fmla="*/ 64 w 64"/>
                  <a:gd name="T13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5"/>
                    </a:moveTo>
                    <a:lnTo>
                      <a:pt x="44" y="18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41" y="63"/>
                    </a:lnTo>
                    <a:lnTo>
                      <a:pt x="6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9" name="Freeform 2747"/>
              <p:cNvSpPr>
                <a:spLocks/>
              </p:cNvSpPr>
              <p:nvPr/>
            </p:nvSpPr>
            <p:spPr bwMode="auto">
              <a:xfrm>
                <a:off x="1683" y="2237"/>
                <a:ext cx="7" cy="7"/>
              </a:xfrm>
              <a:custGeom>
                <a:avLst/>
                <a:gdLst>
                  <a:gd name="T0" fmla="*/ 64 w 64"/>
                  <a:gd name="T1" fmla="*/ 35 h 63"/>
                  <a:gd name="T2" fmla="*/ 44 w 64"/>
                  <a:gd name="T3" fmla="*/ 18 h 63"/>
                  <a:gd name="T4" fmla="*/ 23 w 64"/>
                  <a:gd name="T5" fmla="*/ 0 h 63"/>
                  <a:gd name="T6" fmla="*/ 0 w 64"/>
                  <a:gd name="T7" fmla="*/ 28 h 63"/>
                  <a:gd name="T8" fmla="*/ 20 w 64"/>
                  <a:gd name="T9" fmla="*/ 45 h 63"/>
                  <a:gd name="T10" fmla="*/ 41 w 64"/>
                  <a:gd name="T11" fmla="*/ 63 h 63"/>
                  <a:gd name="T12" fmla="*/ 64 w 64"/>
                  <a:gd name="T13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64" y="35"/>
                    </a:moveTo>
                    <a:lnTo>
                      <a:pt x="44" y="18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41" y="63"/>
                    </a:lnTo>
                    <a:lnTo>
                      <a:pt x="64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0" name="Freeform 2748"/>
              <p:cNvSpPr>
                <a:spLocks/>
              </p:cNvSpPr>
              <p:nvPr/>
            </p:nvSpPr>
            <p:spPr bwMode="auto">
              <a:xfrm>
                <a:off x="1683" y="2240"/>
                <a:ext cx="3" cy="2"/>
              </a:xfrm>
              <a:custGeom>
                <a:avLst/>
                <a:gdLst>
                  <a:gd name="T0" fmla="*/ 20 w 20"/>
                  <a:gd name="T1" fmla="*/ 17 h 17"/>
                  <a:gd name="T2" fmla="*/ 0 w 20"/>
                  <a:gd name="T3" fmla="*/ 0 h 17"/>
                  <a:gd name="T4" fmla="*/ 0 w 20"/>
                  <a:gd name="T5" fmla="*/ 1 h 17"/>
                  <a:gd name="T6" fmla="*/ 20 w 20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1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1" name="Line 2749"/>
              <p:cNvSpPr>
                <a:spLocks noChangeShapeType="1"/>
              </p:cNvSpPr>
              <p:nvPr/>
            </p:nvSpPr>
            <p:spPr bwMode="auto">
              <a:xfrm>
                <a:off x="1683" y="2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2" name="Freeform 2750"/>
              <p:cNvSpPr>
                <a:spLocks/>
              </p:cNvSpPr>
              <p:nvPr/>
            </p:nvSpPr>
            <p:spPr bwMode="auto">
              <a:xfrm>
                <a:off x="1681" y="2241"/>
                <a:ext cx="7" cy="6"/>
              </a:xfrm>
              <a:custGeom>
                <a:avLst/>
                <a:gdLst>
                  <a:gd name="T0" fmla="*/ 64 w 64"/>
                  <a:gd name="T1" fmla="*/ 32 h 61"/>
                  <a:gd name="T2" fmla="*/ 43 w 64"/>
                  <a:gd name="T3" fmla="*/ 16 h 61"/>
                  <a:gd name="T4" fmla="*/ 23 w 64"/>
                  <a:gd name="T5" fmla="*/ 0 h 61"/>
                  <a:gd name="T6" fmla="*/ 0 w 64"/>
                  <a:gd name="T7" fmla="*/ 28 h 61"/>
                  <a:gd name="T8" fmla="*/ 20 w 64"/>
                  <a:gd name="T9" fmla="*/ 45 h 61"/>
                  <a:gd name="T10" fmla="*/ 41 w 64"/>
                  <a:gd name="T11" fmla="*/ 61 h 61"/>
                  <a:gd name="T12" fmla="*/ 64 w 64"/>
                  <a:gd name="T13" fmla="*/ 3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2"/>
                    </a:moveTo>
                    <a:lnTo>
                      <a:pt x="43" y="16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41" y="61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3" name="Freeform 2751"/>
              <p:cNvSpPr>
                <a:spLocks/>
              </p:cNvSpPr>
              <p:nvPr/>
            </p:nvSpPr>
            <p:spPr bwMode="auto">
              <a:xfrm>
                <a:off x="1681" y="2241"/>
                <a:ext cx="7" cy="6"/>
              </a:xfrm>
              <a:custGeom>
                <a:avLst/>
                <a:gdLst>
                  <a:gd name="T0" fmla="*/ 64 w 64"/>
                  <a:gd name="T1" fmla="*/ 32 h 61"/>
                  <a:gd name="T2" fmla="*/ 43 w 64"/>
                  <a:gd name="T3" fmla="*/ 16 h 61"/>
                  <a:gd name="T4" fmla="*/ 23 w 64"/>
                  <a:gd name="T5" fmla="*/ 0 h 61"/>
                  <a:gd name="T6" fmla="*/ 0 w 64"/>
                  <a:gd name="T7" fmla="*/ 28 h 61"/>
                  <a:gd name="T8" fmla="*/ 20 w 64"/>
                  <a:gd name="T9" fmla="*/ 45 h 61"/>
                  <a:gd name="T10" fmla="*/ 41 w 64"/>
                  <a:gd name="T11" fmla="*/ 61 h 61"/>
                  <a:gd name="T12" fmla="*/ 64 w 64"/>
                  <a:gd name="T13" fmla="*/ 3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2"/>
                    </a:moveTo>
                    <a:lnTo>
                      <a:pt x="43" y="16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0" y="45"/>
                    </a:lnTo>
                    <a:lnTo>
                      <a:pt x="41" y="61"/>
                    </a:lnTo>
                    <a:lnTo>
                      <a:pt x="64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4" name="Freeform 2752"/>
              <p:cNvSpPr>
                <a:spLocks/>
              </p:cNvSpPr>
              <p:nvPr/>
            </p:nvSpPr>
            <p:spPr bwMode="auto">
              <a:xfrm>
                <a:off x="1681" y="2244"/>
                <a:ext cx="2" cy="2"/>
              </a:xfrm>
              <a:custGeom>
                <a:avLst/>
                <a:gdLst>
                  <a:gd name="T0" fmla="*/ 21 w 21"/>
                  <a:gd name="T1" fmla="*/ 17 h 17"/>
                  <a:gd name="T2" fmla="*/ 1 w 21"/>
                  <a:gd name="T3" fmla="*/ 0 h 17"/>
                  <a:gd name="T4" fmla="*/ 0 w 21"/>
                  <a:gd name="T5" fmla="*/ 0 h 17"/>
                  <a:gd name="T6" fmla="*/ 21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1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5" name="Line 2753"/>
              <p:cNvSpPr>
                <a:spLocks noChangeShapeType="1"/>
              </p:cNvSpPr>
              <p:nvPr/>
            </p:nvSpPr>
            <p:spPr bwMode="auto">
              <a:xfrm flipH="1">
                <a:off x="1681" y="2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6" name="Freeform 2754"/>
              <p:cNvSpPr>
                <a:spLocks/>
              </p:cNvSpPr>
              <p:nvPr/>
            </p:nvSpPr>
            <p:spPr bwMode="auto">
              <a:xfrm>
                <a:off x="1678" y="2244"/>
                <a:ext cx="7" cy="7"/>
              </a:xfrm>
              <a:custGeom>
                <a:avLst/>
                <a:gdLst>
                  <a:gd name="T0" fmla="*/ 65 w 65"/>
                  <a:gd name="T1" fmla="*/ 33 h 63"/>
                  <a:gd name="T2" fmla="*/ 43 w 65"/>
                  <a:gd name="T3" fmla="*/ 17 h 63"/>
                  <a:gd name="T4" fmla="*/ 22 w 65"/>
                  <a:gd name="T5" fmla="*/ 0 h 63"/>
                  <a:gd name="T6" fmla="*/ 0 w 65"/>
                  <a:gd name="T7" fmla="*/ 30 h 63"/>
                  <a:gd name="T8" fmla="*/ 22 w 65"/>
                  <a:gd name="T9" fmla="*/ 46 h 63"/>
                  <a:gd name="T10" fmla="*/ 43 w 65"/>
                  <a:gd name="T11" fmla="*/ 63 h 63"/>
                  <a:gd name="T12" fmla="*/ 65 w 65"/>
                  <a:gd name="T13" fmla="*/ 3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65" y="33"/>
                    </a:moveTo>
                    <a:lnTo>
                      <a:pt x="43" y="17"/>
                    </a:lnTo>
                    <a:lnTo>
                      <a:pt x="22" y="0"/>
                    </a:lnTo>
                    <a:lnTo>
                      <a:pt x="0" y="30"/>
                    </a:lnTo>
                    <a:lnTo>
                      <a:pt x="22" y="46"/>
                    </a:lnTo>
                    <a:lnTo>
                      <a:pt x="43" y="6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7" name="Freeform 2755"/>
              <p:cNvSpPr>
                <a:spLocks/>
              </p:cNvSpPr>
              <p:nvPr/>
            </p:nvSpPr>
            <p:spPr bwMode="auto">
              <a:xfrm>
                <a:off x="1678" y="2244"/>
                <a:ext cx="7" cy="7"/>
              </a:xfrm>
              <a:custGeom>
                <a:avLst/>
                <a:gdLst>
                  <a:gd name="T0" fmla="*/ 65 w 65"/>
                  <a:gd name="T1" fmla="*/ 33 h 63"/>
                  <a:gd name="T2" fmla="*/ 43 w 65"/>
                  <a:gd name="T3" fmla="*/ 17 h 63"/>
                  <a:gd name="T4" fmla="*/ 22 w 65"/>
                  <a:gd name="T5" fmla="*/ 0 h 63"/>
                  <a:gd name="T6" fmla="*/ 0 w 65"/>
                  <a:gd name="T7" fmla="*/ 30 h 63"/>
                  <a:gd name="T8" fmla="*/ 22 w 65"/>
                  <a:gd name="T9" fmla="*/ 46 h 63"/>
                  <a:gd name="T10" fmla="*/ 43 w 65"/>
                  <a:gd name="T11" fmla="*/ 63 h 63"/>
                  <a:gd name="T12" fmla="*/ 65 w 65"/>
                  <a:gd name="T13" fmla="*/ 3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65" y="33"/>
                    </a:moveTo>
                    <a:lnTo>
                      <a:pt x="43" y="17"/>
                    </a:lnTo>
                    <a:lnTo>
                      <a:pt x="22" y="0"/>
                    </a:lnTo>
                    <a:lnTo>
                      <a:pt x="0" y="30"/>
                    </a:lnTo>
                    <a:lnTo>
                      <a:pt x="22" y="46"/>
                    </a:lnTo>
                    <a:lnTo>
                      <a:pt x="43" y="63"/>
                    </a:lnTo>
                    <a:lnTo>
                      <a:pt x="65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8" name="Freeform 2756"/>
              <p:cNvSpPr>
                <a:spLocks/>
              </p:cNvSpPr>
              <p:nvPr/>
            </p:nvSpPr>
            <p:spPr bwMode="auto">
              <a:xfrm>
                <a:off x="1681" y="2249"/>
                <a:ext cx="2" cy="2"/>
              </a:xfrm>
              <a:custGeom>
                <a:avLst/>
                <a:gdLst>
                  <a:gd name="T0" fmla="*/ 0 w 21"/>
                  <a:gd name="T1" fmla="*/ 0 h 17"/>
                  <a:gd name="T2" fmla="*/ 21 w 21"/>
                  <a:gd name="T3" fmla="*/ 17 h 17"/>
                  <a:gd name="T4" fmla="*/ 20 w 21"/>
                  <a:gd name="T5" fmla="*/ 17 h 17"/>
                  <a:gd name="T6" fmla="*/ 0 w 21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lnTo>
                      <a:pt x="21" y="17"/>
                    </a:lnTo>
                    <a:lnTo>
                      <a:pt x="2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9" name="Line 2757"/>
              <p:cNvSpPr>
                <a:spLocks noChangeShapeType="1"/>
              </p:cNvSpPr>
              <p:nvPr/>
            </p:nvSpPr>
            <p:spPr bwMode="auto">
              <a:xfrm flipH="1">
                <a:off x="1683" y="22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0" name="Freeform 2758"/>
              <p:cNvSpPr>
                <a:spLocks/>
              </p:cNvSpPr>
              <p:nvPr/>
            </p:nvSpPr>
            <p:spPr bwMode="auto">
              <a:xfrm>
                <a:off x="1676" y="2247"/>
                <a:ext cx="7" cy="7"/>
              </a:xfrm>
              <a:custGeom>
                <a:avLst/>
                <a:gdLst>
                  <a:gd name="T0" fmla="*/ 64 w 64"/>
                  <a:gd name="T1" fmla="*/ 33 h 61"/>
                  <a:gd name="T2" fmla="*/ 44 w 64"/>
                  <a:gd name="T3" fmla="*/ 16 h 61"/>
                  <a:gd name="T4" fmla="*/ 23 w 64"/>
                  <a:gd name="T5" fmla="*/ 0 h 61"/>
                  <a:gd name="T6" fmla="*/ 0 w 64"/>
                  <a:gd name="T7" fmla="*/ 28 h 61"/>
                  <a:gd name="T8" fmla="*/ 21 w 64"/>
                  <a:gd name="T9" fmla="*/ 45 h 61"/>
                  <a:gd name="T10" fmla="*/ 41 w 64"/>
                  <a:gd name="T11" fmla="*/ 61 h 61"/>
                  <a:gd name="T12" fmla="*/ 64 w 64"/>
                  <a:gd name="T13" fmla="*/ 3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3"/>
                    </a:moveTo>
                    <a:lnTo>
                      <a:pt x="44" y="16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1" y="45"/>
                    </a:lnTo>
                    <a:lnTo>
                      <a:pt x="41" y="61"/>
                    </a:lnTo>
                    <a:lnTo>
                      <a:pt x="6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1" name="Freeform 2759"/>
              <p:cNvSpPr>
                <a:spLocks/>
              </p:cNvSpPr>
              <p:nvPr/>
            </p:nvSpPr>
            <p:spPr bwMode="auto">
              <a:xfrm>
                <a:off x="1676" y="2247"/>
                <a:ext cx="7" cy="7"/>
              </a:xfrm>
              <a:custGeom>
                <a:avLst/>
                <a:gdLst>
                  <a:gd name="T0" fmla="*/ 64 w 64"/>
                  <a:gd name="T1" fmla="*/ 33 h 61"/>
                  <a:gd name="T2" fmla="*/ 44 w 64"/>
                  <a:gd name="T3" fmla="*/ 16 h 61"/>
                  <a:gd name="T4" fmla="*/ 23 w 64"/>
                  <a:gd name="T5" fmla="*/ 0 h 61"/>
                  <a:gd name="T6" fmla="*/ 0 w 64"/>
                  <a:gd name="T7" fmla="*/ 28 h 61"/>
                  <a:gd name="T8" fmla="*/ 21 w 64"/>
                  <a:gd name="T9" fmla="*/ 45 h 61"/>
                  <a:gd name="T10" fmla="*/ 41 w 64"/>
                  <a:gd name="T11" fmla="*/ 61 h 61"/>
                  <a:gd name="T12" fmla="*/ 64 w 64"/>
                  <a:gd name="T13" fmla="*/ 3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3"/>
                    </a:moveTo>
                    <a:lnTo>
                      <a:pt x="44" y="16"/>
                    </a:lnTo>
                    <a:lnTo>
                      <a:pt x="23" y="0"/>
                    </a:lnTo>
                    <a:lnTo>
                      <a:pt x="0" y="28"/>
                    </a:lnTo>
                    <a:lnTo>
                      <a:pt x="21" y="45"/>
                    </a:lnTo>
                    <a:lnTo>
                      <a:pt x="41" y="61"/>
                    </a:lnTo>
                    <a:lnTo>
                      <a:pt x="64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2" name="Freeform 2760"/>
              <p:cNvSpPr>
                <a:spLocks/>
              </p:cNvSpPr>
              <p:nvPr/>
            </p:nvSpPr>
            <p:spPr bwMode="auto">
              <a:xfrm>
                <a:off x="1676" y="2250"/>
                <a:ext cx="2" cy="2"/>
              </a:xfrm>
              <a:custGeom>
                <a:avLst/>
                <a:gdLst>
                  <a:gd name="T0" fmla="*/ 22 w 22"/>
                  <a:gd name="T1" fmla="*/ 17 h 17"/>
                  <a:gd name="T2" fmla="*/ 1 w 22"/>
                  <a:gd name="T3" fmla="*/ 0 h 17"/>
                  <a:gd name="T4" fmla="*/ 0 w 22"/>
                  <a:gd name="T5" fmla="*/ 1 h 17"/>
                  <a:gd name="T6" fmla="*/ 22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22" y="17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2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3" name="Line 2761"/>
              <p:cNvSpPr>
                <a:spLocks noChangeShapeType="1"/>
              </p:cNvSpPr>
              <p:nvPr/>
            </p:nvSpPr>
            <p:spPr bwMode="auto">
              <a:xfrm flipH="1">
                <a:off x="1676" y="2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4" name="Freeform 2762"/>
              <p:cNvSpPr>
                <a:spLocks/>
              </p:cNvSpPr>
              <p:nvPr/>
            </p:nvSpPr>
            <p:spPr bwMode="auto">
              <a:xfrm>
                <a:off x="1673" y="2250"/>
                <a:ext cx="7" cy="7"/>
              </a:xfrm>
              <a:custGeom>
                <a:avLst/>
                <a:gdLst>
                  <a:gd name="T0" fmla="*/ 64 w 64"/>
                  <a:gd name="T1" fmla="*/ 31 h 61"/>
                  <a:gd name="T2" fmla="*/ 43 w 64"/>
                  <a:gd name="T3" fmla="*/ 16 h 61"/>
                  <a:gd name="T4" fmla="*/ 21 w 64"/>
                  <a:gd name="T5" fmla="*/ 0 h 61"/>
                  <a:gd name="T6" fmla="*/ 0 w 64"/>
                  <a:gd name="T7" fmla="*/ 30 h 61"/>
                  <a:gd name="T8" fmla="*/ 22 w 64"/>
                  <a:gd name="T9" fmla="*/ 45 h 61"/>
                  <a:gd name="T10" fmla="*/ 44 w 64"/>
                  <a:gd name="T11" fmla="*/ 61 h 61"/>
                  <a:gd name="T12" fmla="*/ 64 w 64"/>
                  <a:gd name="T13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1"/>
                    </a:moveTo>
                    <a:lnTo>
                      <a:pt x="43" y="16"/>
                    </a:lnTo>
                    <a:lnTo>
                      <a:pt x="21" y="0"/>
                    </a:lnTo>
                    <a:lnTo>
                      <a:pt x="0" y="30"/>
                    </a:lnTo>
                    <a:lnTo>
                      <a:pt x="22" y="45"/>
                    </a:lnTo>
                    <a:lnTo>
                      <a:pt x="44" y="61"/>
                    </a:lnTo>
                    <a:lnTo>
                      <a:pt x="64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5" name="Freeform 2763"/>
              <p:cNvSpPr>
                <a:spLocks/>
              </p:cNvSpPr>
              <p:nvPr/>
            </p:nvSpPr>
            <p:spPr bwMode="auto">
              <a:xfrm>
                <a:off x="1673" y="2250"/>
                <a:ext cx="7" cy="7"/>
              </a:xfrm>
              <a:custGeom>
                <a:avLst/>
                <a:gdLst>
                  <a:gd name="T0" fmla="*/ 64 w 64"/>
                  <a:gd name="T1" fmla="*/ 31 h 61"/>
                  <a:gd name="T2" fmla="*/ 43 w 64"/>
                  <a:gd name="T3" fmla="*/ 16 h 61"/>
                  <a:gd name="T4" fmla="*/ 21 w 64"/>
                  <a:gd name="T5" fmla="*/ 0 h 61"/>
                  <a:gd name="T6" fmla="*/ 0 w 64"/>
                  <a:gd name="T7" fmla="*/ 30 h 61"/>
                  <a:gd name="T8" fmla="*/ 22 w 64"/>
                  <a:gd name="T9" fmla="*/ 45 h 61"/>
                  <a:gd name="T10" fmla="*/ 44 w 64"/>
                  <a:gd name="T11" fmla="*/ 61 h 61"/>
                  <a:gd name="T12" fmla="*/ 64 w 64"/>
                  <a:gd name="T13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64" y="31"/>
                    </a:moveTo>
                    <a:lnTo>
                      <a:pt x="43" y="16"/>
                    </a:lnTo>
                    <a:lnTo>
                      <a:pt x="21" y="0"/>
                    </a:lnTo>
                    <a:lnTo>
                      <a:pt x="0" y="30"/>
                    </a:lnTo>
                    <a:lnTo>
                      <a:pt x="22" y="45"/>
                    </a:lnTo>
                    <a:lnTo>
                      <a:pt x="44" y="61"/>
                    </a:lnTo>
                    <a:lnTo>
                      <a:pt x="64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6" name="Freeform 2764"/>
              <p:cNvSpPr>
                <a:spLocks/>
              </p:cNvSpPr>
              <p:nvPr/>
            </p:nvSpPr>
            <p:spPr bwMode="auto">
              <a:xfrm>
                <a:off x="1676" y="2255"/>
                <a:ext cx="2" cy="2"/>
              </a:xfrm>
              <a:custGeom>
                <a:avLst/>
                <a:gdLst>
                  <a:gd name="T0" fmla="*/ 0 w 22"/>
                  <a:gd name="T1" fmla="*/ 0 h 17"/>
                  <a:gd name="T2" fmla="*/ 22 w 22"/>
                  <a:gd name="T3" fmla="*/ 16 h 17"/>
                  <a:gd name="T4" fmla="*/ 22 w 22"/>
                  <a:gd name="T5" fmla="*/ 17 h 17"/>
                  <a:gd name="T6" fmla="*/ 0 w 2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0" y="0"/>
                    </a:moveTo>
                    <a:lnTo>
                      <a:pt x="22" y="16"/>
                    </a:lnTo>
                    <a:lnTo>
                      <a:pt x="2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7" name="Line 2765"/>
              <p:cNvSpPr>
                <a:spLocks noChangeShapeType="1"/>
              </p:cNvSpPr>
              <p:nvPr/>
            </p:nvSpPr>
            <p:spPr bwMode="auto">
              <a:xfrm>
                <a:off x="1678" y="22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8" name="Freeform 2766"/>
              <p:cNvSpPr>
                <a:spLocks/>
              </p:cNvSpPr>
              <p:nvPr/>
            </p:nvSpPr>
            <p:spPr bwMode="auto">
              <a:xfrm>
                <a:off x="1671" y="2253"/>
                <a:ext cx="7" cy="7"/>
              </a:xfrm>
              <a:custGeom>
                <a:avLst/>
                <a:gdLst>
                  <a:gd name="T0" fmla="*/ 66 w 66"/>
                  <a:gd name="T1" fmla="*/ 33 h 62"/>
                  <a:gd name="T2" fmla="*/ 44 w 66"/>
                  <a:gd name="T3" fmla="*/ 16 h 62"/>
                  <a:gd name="T4" fmla="*/ 22 w 66"/>
                  <a:gd name="T5" fmla="*/ 0 h 62"/>
                  <a:gd name="T6" fmla="*/ 0 w 66"/>
                  <a:gd name="T7" fmla="*/ 29 h 62"/>
                  <a:gd name="T8" fmla="*/ 22 w 66"/>
                  <a:gd name="T9" fmla="*/ 46 h 62"/>
                  <a:gd name="T10" fmla="*/ 44 w 66"/>
                  <a:gd name="T11" fmla="*/ 62 h 62"/>
                  <a:gd name="T12" fmla="*/ 66 w 66"/>
                  <a:gd name="T13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2">
                    <a:moveTo>
                      <a:pt x="66" y="33"/>
                    </a:moveTo>
                    <a:lnTo>
                      <a:pt x="44" y="16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22" y="46"/>
                    </a:lnTo>
                    <a:lnTo>
                      <a:pt x="44" y="62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9" name="Freeform 2767"/>
              <p:cNvSpPr>
                <a:spLocks/>
              </p:cNvSpPr>
              <p:nvPr/>
            </p:nvSpPr>
            <p:spPr bwMode="auto">
              <a:xfrm>
                <a:off x="1671" y="2253"/>
                <a:ext cx="7" cy="7"/>
              </a:xfrm>
              <a:custGeom>
                <a:avLst/>
                <a:gdLst>
                  <a:gd name="T0" fmla="*/ 66 w 66"/>
                  <a:gd name="T1" fmla="*/ 33 h 62"/>
                  <a:gd name="T2" fmla="*/ 44 w 66"/>
                  <a:gd name="T3" fmla="*/ 16 h 62"/>
                  <a:gd name="T4" fmla="*/ 22 w 66"/>
                  <a:gd name="T5" fmla="*/ 0 h 62"/>
                  <a:gd name="T6" fmla="*/ 0 w 66"/>
                  <a:gd name="T7" fmla="*/ 29 h 62"/>
                  <a:gd name="T8" fmla="*/ 22 w 66"/>
                  <a:gd name="T9" fmla="*/ 46 h 62"/>
                  <a:gd name="T10" fmla="*/ 44 w 66"/>
                  <a:gd name="T11" fmla="*/ 62 h 62"/>
                  <a:gd name="T12" fmla="*/ 66 w 66"/>
                  <a:gd name="T13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2">
                    <a:moveTo>
                      <a:pt x="66" y="33"/>
                    </a:moveTo>
                    <a:lnTo>
                      <a:pt x="44" y="16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22" y="46"/>
                    </a:lnTo>
                    <a:lnTo>
                      <a:pt x="44" y="62"/>
                    </a:lnTo>
                    <a:lnTo>
                      <a:pt x="66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0" name="Freeform 2768"/>
              <p:cNvSpPr>
                <a:spLocks/>
              </p:cNvSpPr>
              <p:nvPr/>
            </p:nvSpPr>
            <p:spPr bwMode="auto">
              <a:xfrm>
                <a:off x="1671" y="2257"/>
                <a:ext cx="2" cy="2"/>
              </a:xfrm>
              <a:custGeom>
                <a:avLst/>
                <a:gdLst>
                  <a:gd name="T0" fmla="*/ 22 w 22"/>
                  <a:gd name="T1" fmla="*/ 17 h 17"/>
                  <a:gd name="T2" fmla="*/ 0 w 22"/>
                  <a:gd name="T3" fmla="*/ 0 h 17"/>
                  <a:gd name="T4" fmla="*/ 0 w 22"/>
                  <a:gd name="T5" fmla="*/ 1 h 17"/>
                  <a:gd name="T6" fmla="*/ 22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22" y="1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2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1" name="Line 2769"/>
              <p:cNvSpPr>
                <a:spLocks noChangeShapeType="1"/>
              </p:cNvSpPr>
              <p:nvPr/>
            </p:nvSpPr>
            <p:spPr bwMode="auto">
              <a:xfrm>
                <a:off x="1671" y="22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2" name="Freeform 2770"/>
              <p:cNvSpPr>
                <a:spLocks/>
              </p:cNvSpPr>
              <p:nvPr/>
            </p:nvSpPr>
            <p:spPr bwMode="auto">
              <a:xfrm>
                <a:off x="1669" y="2257"/>
                <a:ext cx="7" cy="7"/>
              </a:xfrm>
              <a:custGeom>
                <a:avLst/>
                <a:gdLst>
                  <a:gd name="T0" fmla="*/ 65 w 65"/>
                  <a:gd name="T1" fmla="*/ 31 h 61"/>
                  <a:gd name="T2" fmla="*/ 43 w 65"/>
                  <a:gd name="T3" fmla="*/ 16 h 61"/>
                  <a:gd name="T4" fmla="*/ 21 w 65"/>
                  <a:gd name="T5" fmla="*/ 0 h 61"/>
                  <a:gd name="T6" fmla="*/ 0 w 65"/>
                  <a:gd name="T7" fmla="*/ 30 h 61"/>
                  <a:gd name="T8" fmla="*/ 22 w 65"/>
                  <a:gd name="T9" fmla="*/ 45 h 61"/>
                  <a:gd name="T10" fmla="*/ 44 w 65"/>
                  <a:gd name="T11" fmla="*/ 61 h 61"/>
                  <a:gd name="T12" fmla="*/ 65 w 65"/>
                  <a:gd name="T13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65" y="31"/>
                    </a:moveTo>
                    <a:lnTo>
                      <a:pt x="43" y="16"/>
                    </a:lnTo>
                    <a:lnTo>
                      <a:pt x="21" y="0"/>
                    </a:lnTo>
                    <a:lnTo>
                      <a:pt x="0" y="30"/>
                    </a:lnTo>
                    <a:lnTo>
                      <a:pt x="22" y="45"/>
                    </a:lnTo>
                    <a:lnTo>
                      <a:pt x="44" y="61"/>
                    </a:lnTo>
                    <a:lnTo>
                      <a:pt x="65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3" name="Freeform 2771"/>
              <p:cNvSpPr>
                <a:spLocks/>
              </p:cNvSpPr>
              <p:nvPr/>
            </p:nvSpPr>
            <p:spPr bwMode="auto">
              <a:xfrm>
                <a:off x="1669" y="2257"/>
                <a:ext cx="7" cy="7"/>
              </a:xfrm>
              <a:custGeom>
                <a:avLst/>
                <a:gdLst>
                  <a:gd name="T0" fmla="*/ 65 w 65"/>
                  <a:gd name="T1" fmla="*/ 31 h 61"/>
                  <a:gd name="T2" fmla="*/ 43 w 65"/>
                  <a:gd name="T3" fmla="*/ 16 h 61"/>
                  <a:gd name="T4" fmla="*/ 21 w 65"/>
                  <a:gd name="T5" fmla="*/ 0 h 61"/>
                  <a:gd name="T6" fmla="*/ 0 w 65"/>
                  <a:gd name="T7" fmla="*/ 30 h 61"/>
                  <a:gd name="T8" fmla="*/ 22 w 65"/>
                  <a:gd name="T9" fmla="*/ 45 h 61"/>
                  <a:gd name="T10" fmla="*/ 44 w 65"/>
                  <a:gd name="T11" fmla="*/ 61 h 61"/>
                  <a:gd name="T12" fmla="*/ 65 w 65"/>
                  <a:gd name="T13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1">
                    <a:moveTo>
                      <a:pt x="65" y="31"/>
                    </a:moveTo>
                    <a:lnTo>
                      <a:pt x="43" y="16"/>
                    </a:lnTo>
                    <a:lnTo>
                      <a:pt x="21" y="0"/>
                    </a:lnTo>
                    <a:lnTo>
                      <a:pt x="0" y="30"/>
                    </a:lnTo>
                    <a:lnTo>
                      <a:pt x="22" y="45"/>
                    </a:lnTo>
                    <a:lnTo>
                      <a:pt x="44" y="61"/>
                    </a:lnTo>
                    <a:lnTo>
                      <a:pt x="65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4" name="Freeform 2772"/>
              <p:cNvSpPr>
                <a:spLocks/>
              </p:cNvSpPr>
              <p:nvPr/>
            </p:nvSpPr>
            <p:spPr bwMode="auto">
              <a:xfrm>
                <a:off x="1668" y="2260"/>
                <a:ext cx="3" cy="2"/>
              </a:xfrm>
              <a:custGeom>
                <a:avLst/>
                <a:gdLst>
                  <a:gd name="T0" fmla="*/ 23 w 23"/>
                  <a:gd name="T1" fmla="*/ 15 h 15"/>
                  <a:gd name="T2" fmla="*/ 1 w 23"/>
                  <a:gd name="T3" fmla="*/ 0 h 15"/>
                  <a:gd name="T4" fmla="*/ 0 w 23"/>
                  <a:gd name="T5" fmla="*/ 1 h 15"/>
                  <a:gd name="T6" fmla="*/ 23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5" name="Line 2773"/>
              <p:cNvSpPr>
                <a:spLocks noChangeShapeType="1"/>
              </p:cNvSpPr>
              <p:nvPr/>
            </p:nvSpPr>
            <p:spPr bwMode="auto">
              <a:xfrm flipH="1">
                <a:off x="1668" y="22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6" name="Freeform 2774"/>
              <p:cNvSpPr>
                <a:spLocks/>
              </p:cNvSpPr>
              <p:nvPr/>
            </p:nvSpPr>
            <p:spPr bwMode="auto">
              <a:xfrm>
                <a:off x="1666" y="2260"/>
                <a:ext cx="8" cy="7"/>
              </a:xfrm>
              <a:custGeom>
                <a:avLst/>
                <a:gdLst>
                  <a:gd name="T0" fmla="*/ 66 w 66"/>
                  <a:gd name="T1" fmla="*/ 29 h 59"/>
                  <a:gd name="T2" fmla="*/ 43 w 66"/>
                  <a:gd name="T3" fmla="*/ 14 h 59"/>
                  <a:gd name="T4" fmla="*/ 20 w 66"/>
                  <a:gd name="T5" fmla="*/ 0 h 59"/>
                  <a:gd name="T6" fmla="*/ 0 w 66"/>
                  <a:gd name="T7" fmla="*/ 31 h 59"/>
                  <a:gd name="T8" fmla="*/ 23 w 66"/>
                  <a:gd name="T9" fmla="*/ 45 h 59"/>
                  <a:gd name="T10" fmla="*/ 46 w 66"/>
                  <a:gd name="T11" fmla="*/ 59 h 59"/>
                  <a:gd name="T12" fmla="*/ 66 w 66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9"/>
                    </a:moveTo>
                    <a:lnTo>
                      <a:pt x="43" y="14"/>
                    </a:lnTo>
                    <a:lnTo>
                      <a:pt x="20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9"/>
                    </a:lnTo>
                    <a:lnTo>
                      <a:pt x="66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7" name="Freeform 2775"/>
              <p:cNvSpPr>
                <a:spLocks/>
              </p:cNvSpPr>
              <p:nvPr/>
            </p:nvSpPr>
            <p:spPr bwMode="auto">
              <a:xfrm>
                <a:off x="1666" y="2260"/>
                <a:ext cx="8" cy="7"/>
              </a:xfrm>
              <a:custGeom>
                <a:avLst/>
                <a:gdLst>
                  <a:gd name="T0" fmla="*/ 66 w 66"/>
                  <a:gd name="T1" fmla="*/ 29 h 59"/>
                  <a:gd name="T2" fmla="*/ 43 w 66"/>
                  <a:gd name="T3" fmla="*/ 14 h 59"/>
                  <a:gd name="T4" fmla="*/ 20 w 66"/>
                  <a:gd name="T5" fmla="*/ 0 h 59"/>
                  <a:gd name="T6" fmla="*/ 0 w 66"/>
                  <a:gd name="T7" fmla="*/ 31 h 59"/>
                  <a:gd name="T8" fmla="*/ 23 w 66"/>
                  <a:gd name="T9" fmla="*/ 45 h 59"/>
                  <a:gd name="T10" fmla="*/ 46 w 66"/>
                  <a:gd name="T11" fmla="*/ 59 h 59"/>
                  <a:gd name="T12" fmla="*/ 66 w 66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9"/>
                    </a:moveTo>
                    <a:lnTo>
                      <a:pt x="43" y="14"/>
                    </a:lnTo>
                    <a:lnTo>
                      <a:pt x="20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9"/>
                    </a:lnTo>
                    <a:lnTo>
                      <a:pt x="66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8" name="Freeform 2776"/>
              <p:cNvSpPr>
                <a:spLocks/>
              </p:cNvSpPr>
              <p:nvPr/>
            </p:nvSpPr>
            <p:spPr bwMode="auto">
              <a:xfrm>
                <a:off x="1664" y="2264"/>
                <a:ext cx="7" cy="6"/>
              </a:xfrm>
              <a:custGeom>
                <a:avLst/>
                <a:gdLst>
                  <a:gd name="T0" fmla="*/ 66 w 66"/>
                  <a:gd name="T1" fmla="*/ 28 h 59"/>
                  <a:gd name="T2" fmla="*/ 43 w 66"/>
                  <a:gd name="T3" fmla="*/ 14 h 59"/>
                  <a:gd name="T4" fmla="*/ 20 w 66"/>
                  <a:gd name="T5" fmla="*/ 0 h 59"/>
                  <a:gd name="T6" fmla="*/ 0 w 66"/>
                  <a:gd name="T7" fmla="*/ 31 h 59"/>
                  <a:gd name="T8" fmla="*/ 23 w 66"/>
                  <a:gd name="T9" fmla="*/ 45 h 59"/>
                  <a:gd name="T10" fmla="*/ 47 w 66"/>
                  <a:gd name="T11" fmla="*/ 59 h 59"/>
                  <a:gd name="T12" fmla="*/ 66 w 66"/>
                  <a:gd name="T13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8"/>
                    </a:moveTo>
                    <a:lnTo>
                      <a:pt x="43" y="14"/>
                    </a:lnTo>
                    <a:lnTo>
                      <a:pt x="20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7" y="5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9" name="Freeform 2777"/>
              <p:cNvSpPr>
                <a:spLocks/>
              </p:cNvSpPr>
              <p:nvPr/>
            </p:nvSpPr>
            <p:spPr bwMode="auto">
              <a:xfrm>
                <a:off x="1664" y="2264"/>
                <a:ext cx="7" cy="6"/>
              </a:xfrm>
              <a:custGeom>
                <a:avLst/>
                <a:gdLst>
                  <a:gd name="T0" fmla="*/ 66 w 66"/>
                  <a:gd name="T1" fmla="*/ 28 h 59"/>
                  <a:gd name="T2" fmla="*/ 43 w 66"/>
                  <a:gd name="T3" fmla="*/ 14 h 59"/>
                  <a:gd name="T4" fmla="*/ 20 w 66"/>
                  <a:gd name="T5" fmla="*/ 0 h 59"/>
                  <a:gd name="T6" fmla="*/ 0 w 66"/>
                  <a:gd name="T7" fmla="*/ 31 h 59"/>
                  <a:gd name="T8" fmla="*/ 23 w 66"/>
                  <a:gd name="T9" fmla="*/ 45 h 59"/>
                  <a:gd name="T10" fmla="*/ 47 w 66"/>
                  <a:gd name="T11" fmla="*/ 59 h 59"/>
                  <a:gd name="T12" fmla="*/ 66 w 66"/>
                  <a:gd name="T13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8"/>
                    </a:moveTo>
                    <a:lnTo>
                      <a:pt x="43" y="14"/>
                    </a:lnTo>
                    <a:lnTo>
                      <a:pt x="20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7" y="59"/>
                    </a:lnTo>
                    <a:lnTo>
                      <a:pt x="66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0" name="Freeform 2778"/>
              <p:cNvSpPr>
                <a:spLocks/>
              </p:cNvSpPr>
              <p:nvPr/>
            </p:nvSpPr>
            <p:spPr bwMode="auto">
              <a:xfrm>
                <a:off x="1662" y="2267"/>
                <a:ext cx="7" cy="7"/>
              </a:xfrm>
              <a:custGeom>
                <a:avLst/>
                <a:gdLst>
                  <a:gd name="T0" fmla="*/ 66 w 66"/>
                  <a:gd name="T1" fmla="*/ 28 h 59"/>
                  <a:gd name="T2" fmla="*/ 42 w 66"/>
                  <a:gd name="T3" fmla="*/ 14 h 59"/>
                  <a:gd name="T4" fmla="*/ 19 w 66"/>
                  <a:gd name="T5" fmla="*/ 0 h 59"/>
                  <a:gd name="T6" fmla="*/ 0 w 66"/>
                  <a:gd name="T7" fmla="*/ 30 h 59"/>
                  <a:gd name="T8" fmla="*/ 23 w 66"/>
                  <a:gd name="T9" fmla="*/ 44 h 59"/>
                  <a:gd name="T10" fmla="*/ 46 w 66"/>
                  <a:gd name="T11" fmla="*/ 59 h 59"/>
                  <a:gd name="T12" fmla="*/ 66 w 66"/>
                  <a:gd name="T13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8"/>
                    </a:moveTo>
                    <a:lnTo>
                      <a:pt x="42" y="14"/>
                    </a:lnTo>
                    <a:lnTo>
                      <a:pt x="19" y="0"/>
                    </a:lnTo>
                    <a:lnTo>
                      <a:pt x="0" y="30"/>
                    </a:lnTo>
                    <a:lnTo>
                      <a:pt x="23" y="44"/>
                    </a:lnTo>
                    <a:lnTo>
                      <a:pt x="46" y="5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1" name="Freeform 2779"/>
              <p:cNvSpPr>
                <a:spLocks/>
              </p:cNvSpPr>
              <p:nvPr/>
            </p:nvSpPr>
            <p:spPr bwMode="auto">
              <a:xfrm>
                <a:off x="1662" y="2267"/>
                <a:ext cx="7" cy="7"/>
              </a:xfrm>
              <a:custGeom>
                <a:avLst/>
                <a:gdLst>
                  <a:gd name="T0" fmla="*/ 66 w 66"/>
                  <a:gd name="T1" fmla="*/ 28 h 59"/>
                  <a:gd name="T2" fmla="*/ 42 w 66"/>
                  <a:gd name="T3" fmla="*/ 14 h 59"/>
                  <a:gd name="T4" fmla="*/ 19 w 66"/>
                  <a:gd name="T5" fmla="*/ 0 h 59"/>
                  <a:gd name="T6" fmla="*/ 0 w 66"/>
                  <a:gd name="T7" fmla="*/ 30 h 59"/>
                  <a:gd name="T8" fmla="*/ 23 w 66"/>
                  <a:gd name="T9" fmla="*/ 44 h 59"/>
                  <a:gd name="T10" fmla="*/ 46 w 66"/>
                  <a:gd name="T11" fmla="*/ 59 h 59"/>
                  <a:gd name="T12" fmla="*/ 66 w 66"/>
                  <a:gd name="T13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66" y="28"/>
                    </a:moveTo>
                    <a:lnTo>
                      <a:pt x="42" y="14"/>
                    </a:lnTo>
                    <a:lnTo>
                      <a:pt x="19" y="0"/>
                    </a:lnTo>
                    <a:lnTo>
                      <a:pt x="0" y="30"/>
                    </a:lnTo>
                    <a:lnTo>
                      <a:pt x="23" y="44"/>
                    </a:lnTo>
                    <a:lnTo>
                      <a:pt x="46" y="59"/>
                    </a:lnTo>
                    <a:lnTo>
                      <a:pt x="66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2" name="Freeform 2780"/>
              <p:cNvSpPr>
                <a:spLocks/>
              </p:cNvSpPr>
              <p:nvPr/>
            </p:nvSpPr>
            <p:spPr bwMode="auto">
              <a:xfrm>
                <a:off x="1662" y="2270"/>
                <a:ext cx="2" cy="2"/>
              </a:xfrm>
              <a:custGeom>
                <a:avLst/>
                <a:gdLst>
                  <a:gd name="T0" fmla="*/ 23 w 23"/>
                  <a:gd name="T1" fmla="*/ 14 h 14"/>
                  <a:gd name="T2" fmla="*/ 0 w 23"/>
                  <a:gd name="T3" fmla="*/ 0 h 14"/>
                  <a:gd name="T4" fmla="*/ 0 w 23"/>
                  <a:gd name="T5" fmla="*/ 0 h 14"/>
                  <a:gd name="T6" fmla="*/ 23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1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3" name="Line 2781"/>
              <p:cNvSpPr>
                <a:spLocks noChangeShapeType="1"/>
              </p:cNvSpPr>
              <p:nvPr/>
            </p:nvSpPr>
            <p:spPr bwMode="auto">
              <a:xfrm>
                <a:off x="1662" y="2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4" name="Freeform 2782"/>
              <p:cNvSpPr>
                <a:spLocks/>
              </p:cNvSpPr>
              <p:nvPr/>
            </p:nvSpPr>
            <p:spPr bwMode="auto">
              <a:xfrm>
                <a:off x="1660" y="2270"/>
                <a:ext cx="7" cy="7"/>
              </a:xfrm>
              <a:custGeom>
                <a:avLst/>
                <a:gdLst>
                  <a:gd name="T0" fmla="*/ 65 w 65"/>
                  <a:gd name="T1" fmla="*/ 29 h 59"/>
                  <a:gd name="T2" fmla="*/ 42 w 65"/>
                  <a:gd name="T3" fmla="*/ 14 h 59"/>
                  <a:gd name="T4" fmla="*/ 19 w 65"/>
                  <a:gd name="T5" fmla="*/ 0 h 59"/>
                  <a:gd name="T6" fmla="*/ 0 w 65"/>
                  <a:gd name="T7" fmla="*/ 31 h 59"/>
                  <a:gd name="T8" fmla="*/ 23 w 65"/>
                  <a:gd name="T9" fmla="*/ 45 h 59"/>
                  <a:gd name="T10" fmla="*/ 46 w 65"/>
                  <a:gd name="T11" fmla="*/ 59 h 59"/>
                  <a:gd name="T12" fmla="*/ 65 w 65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65" y="29"/>
                    </a:moveTo>
                    <a:lnTo>
                      <a:pt x="42" y="14"/>
                    </a:lnTo>
                    <a:lnTo>
                      <a:pt x="19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9"/>
                    </a:lnTo>
                    <a:lnTo>
                      <a:pt x="6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5" name="Freeform 2783"/>
              <p:cNvSpPr>
                <a:spLocks/>
              </p:cNvSpPr>
              <p:nvPr/>
            </p:nvSpPr>
            <p:spPr bwMode="auto">
              <a:xfrm>
                <a:off x="1660" y="2270"/>
                <a:ext cx="7" cy="7"/>
              </a:xfrm>
              <a:custGeom>
                <a:avLst/>
                <a:gdLst>
                  <a:gd name="T0" fmla="*/ 65 w 65"/>
                  <a:gd name="T1" fmla="*/ 29 h 59"/>
                  <a:gd name="T2" fmla="*/ 42 w 65"/>
                  <a:gd name="T3" fmla="*/ 14 h 59"/>
                  <a:gd name="T4" fmla="*/ 19 w 65"/>
                  <a:gd name="T5" fmla="*/ 0 h 59"/>
                  <a:gd name="T6" fmla="*/ 0 w 65"/>
                  <a:gd name="T7" fmla="*/ 31 h 59"/>
                  <a:gd name="T8" fmla="*/ 23 w 65"/>
                  <a:gd name="T9" fmla="*/ 45 h 59"/>
                  <a:gd name="T10" fmla="*/ 46 w 65"/>
                  <a:gd name="T11" fmla="*/ 59 h 59"/>
                  <a:gd name="T12" fmla="*/ 65 w 65"/>
                  <a:gd name="T1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65" y="29"/>
                    </a:moveTo>
                    <a:lnTo>
                      <a:pt x="42" y="14"/>
                    </a:lnTo>
                    <a:lnTo>
                      <a:pt x="19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9"/>
                    </a:lnTo>
                    <a:lnTo>
                      <a:pt x="65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6" name="Freeform 2784"/>
              <p:cNvSpPr>
                <a:spLocks/>
              </p:cNvSpPr>
              <p:nvPr/>
            </p:nvSpPr>
            <p:spPr bwMode="auto">
              <a:xfrm>
                <a:off x="1660" y="2274"/>
                <a:ext cx="2" cy="1"/>
              </a:xfrm>
              <a:custGeom>
                <a:avLst/>
                <a:gdLst>
                  <a:gd name="T0" fmla="*/ 23 w 23"/>
                  <a:gd name="T1" fmla="*/ 14 h 14"/>
                  <a:gd name="T2" fmla="*/ 0 w 23"/>
                  <a:gd name="T3" fmla="*/ 0 h 14"/>
                  <a:gd name="T4" fmla="*/ 0 w 23"/>
                  <a:gd name="T5" fmla="*/ 1 h 14"/>
                  <a:gd name="T6" fmla="*/ 23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1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7" name="Line 2785"/>
              <p:cNvSpPr>
                <a:spLocks noChangeShapeType="1"/>
              </p:cNvSpPr>
              <p:nvPr/>
            </p:nvSpPr>
            <p:spPr bwMode="auto">
              <a:xfrm>
                <a:off x="1660" y="2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8" name="Freeform 2786"/>
              <p:cNvSpPr>
                <a:spLocks/>
              </p:cNvSpPr>
              <p:nvPr/>
            </p:nvSpPr>
            <p:spPr bwMode="auto">
              <a:xfrm>
                <a:off x="1658" y="2274"/>
                <a:ext cx="7" cy="6"/>
              </a:xfrm>
              <a:custGeom>
                <a:avLst/>
                <a:gdLst>
                  <a:gd name="T0" fmla="*/ 65 w 65"/>
                  <a:gd name="T1" fmla="*/ 26 h 58"/>
                  <a:gd name="T2" fmla="*/ 42 w 65"/>
                  <a:gd name="T3" fmla="*/ 13 h 58"/>
                  <a:gd name="T4" fmla="*/ 19 w 65"/>
                  <a:gd name="T5" fmla="*/ 0 h 58"/>
                  <a:gd name="T6" fmla="*/ 0 w 65"/>
                  <a:gd name="T7" fmla="*/ 32 h 58"/>
                  <a:gd name="T8" fmla="*/ 23 w 65"/>
                  <a:gd name="T9" fmla="*/ 45 h 58"/>
                  <a:gd name="T10" fmla="*/ 46 w 65"/>
                  <a:gd name="T11" fmla="*/ 58 h 58"/>
                  <a:gd name="T12" fmla="*/ 65 w 65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8">
                    <a:moveTo>
                      <a:pt x="65" y="26"/>
                    </a:moveTo>
                    <a:lnTo>
                      <a:pt x="42" y="13"/>
                    </a:lnTo>
                    <a:lnTo>
                      <a:pt x="19" y="0"/>
                    </a:lnTo>
                    <a:lnTo>
                      <a:pt x="0" y="32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9" name="Freeform 2787"/>
              <p:cNvSpPr>
                <a:spLocks/>
              </p:cNvSpPr>
              <p:nvPr/>
            </p:nvSpPr>
            <p:spPr bwMode="auto">
              <a:xfrm>
                <a:off x="1658" y="2274"/>
                <a:ext cx="7" cy="6"/>
              </a:xfrm>
              <a:custGeom>
                <a:avLst/>
                <a:gdLst>
                  <a:gd name="T0" fmla="*/ 65 w 65"/>
                  <a:gd name="T1" fmla="*/ 26 h 58"/>
                  <a:gd name="T2" fmla="*/ 42 w 65"/>
                  <a:gd name="T3" fmla="*/ 13 h 58"/>
                  <a:gd name="T4" fmla="*/ 19 w 65"/>
                  <a:gd name="T5" fmla="*/ 0 h 58"/>
                  <a:gd name="T6" fmla="*/ 0 w 65"/>
                  <a:gd name="T7" fmla="*/ 32 h 58"/>
                  <a:gd name="T8" fmla="*/ 23 w 65"/>
                  <a:gd name="T9" fmla="*/ 45 h 58"/>
                  <a:gd name="T10" fmla="*/ 46 w 65"/>
                  <a:gd name="T11" fmla="*/ 58 h 58"/>
                  <a:gd name="T12" fmla="*/ 65 w 65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8">
                    <a:moveTo>
                      <a:pt x="65" y="26"/>
                    </a:moveTo>
                    <a:lnTo>
                      <a:pt x="42" y="13"/>
                    </a:lnTo>
                    <a:lnTo>
                      <a:pt x="19" y="0"/>
                    </a:lnTo>
                    <a:lnTo>
                      <a:pt x="0" y="32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5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0" name="Freeform 2788"/>
              <p:cNvSpPr>
                <a:spLocks/>
              </p:cNvSpPr>
              <p:nvPr/>
            </p:nvSpPr>
            <p:spPr bwMode="auto">
              <a:xfrm>
                <a:off x="1656" y="2278"/>
                <a:ext cx="7" cy="6"/>
              </a:xfrm>
              <a:custGeom>
                <a:avLst/>
                <a:gdLst>
                  <a:gd name="T0" fmla="*/ 64 w 64"/>
                  <a:gd name="T1" fmla="*/ 26 h 58"/>
                  <a:gd name="T2" fmla="*/ 41 w 64"/>
                  <a:gd name="T3" fmla="*/ 13 h 58"/>
                  <a:gd name="T4" fmla="*/ 18 w 64"/>
                  <a:gd name="T5" fmla="*/ 0 h 58"/>
                  <a:gd name="T6" fmla="*/ 0 w 64"/>
                  <a:gd name="T7" fmla="*/ 32 h 58"/>
                  <a:gd name="T8" fmla="*/ 23 w 64"/>
                  <a:gd name="T9" fmla="*/ 45 h 58"/>
                  <a:gd name="T10" fmla="*/ 46 w 64"/>
                  <a:gd name="T11" fmla="*/ 58 h 58"/>
                  <a:gd name="T12" fmla="*/ 64 w 64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64" y="26"/>
                    </a:moveTo>
                    <a:lnTo>
                      <a:pt x="41" y="13"/>
                    </a:lnTo>
                    <a:lnTo>
                      <a:pt x="18" y="0"/>
                    </a:lnTo>
                    <a:lnTo>
                      <a:pt x="0" y="32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1" name="Freeform 2789"/>
              <p:cNvSpPr>
                <a:spLocks/>
              </p:cNvSpPr>
              <p:nvPr/>
            </p:nvSpPr>
            <p:spPr bwMode="auto">
              <a:xfrm>
                <a:off x="1656" y="2278"/>
                <a:ext cx="7" cy="6"/>
              </a:xfrm>
              <a:custGeom>
                <a:avLst/>
                <a:gdLst>
                  <a:gd name="T0" fmla="*/ 64 w 64"/>
                  <a:gd name="T1" fmla="*/ 26 h 58"/>
                  <a:gd name="T2" fmla="*/ 41 w 64"/>
                  <a:gd name="T3" fmla="*/ 13 h 58"/>
                  <a:gd name="T4" fmla="*/ 18 w 64"/>
                  <a:gd name="T5" fmla="*/ 0 h 58"/>
                  <a:gd name="T6" fmla="*/ 0 w 64"/>
                  <a:gd name="T7" fmla="*/ 32 h 58"/>
                  <a:gd name="T8" fmla="*/ 23 w 64"/>
                  <a:gd name="T9" fmla="*/ 45 h 58"/>
                  <a:gd name="T10" fmla="*/ 46 w 64"/>
                  <a:gd name="T11" fmla="*/ 58 h 58"/>
                  <a:gd name="T12" fmla="*/ 64 w 64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64" y="26"/>
                    </a:moveTo>
                    <a:lnTo>
                      <a:pt x="41" y="13"/>
                    </a:lnTo>
                    <a:lnTo>
                      <a:pt x="18" y="0"/>
                    </a:lnTo>
                    <a:lnTo>
                      <a:pt x="0" y="32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4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2" name="Freeform 2790"/>
              <p:cNvSpPr>
                <a:spLocks/>
              </p:cNvSpPr>
              <p:nvPr/>
            </p:nvSpPr>
            <p:spPr bwMode="auto">
              <a:xfrm>
                <a:off x="1656" y="2281"/>
                <a:ext cx="2" cy="2"/>
              </a:xfrm>
              <a:custGeom>
                <a:avLst/>
                <a:gdLst>
                  <a:gd name="T0" fmla="*/ 23 w 23"/>
                  <a:gd name="T1" fmla="*/ 13 h 13"/>
                  <a:gd name="T2" fmla="*/ 0 w 23"/>
                  <a:gd name="T3" fmla="*/ 0 h 13"/>
                  <a:gd name="T4" fmla="*/ 0 w 23"/>
                  <a:gd name="T5" fmla="*/ 0 h 13"/>
                  <a:gd name="T6" fmla="*/ 23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3" name="Line 2791"/>
              <p:cNvSpPr>
                <a:spLocks noChangeShapeType="1"/>
              </p:cNvSpPr>
              <p:nvPr/>
            </p:nvSpPr>
            <p:spPr bwMode="auto">
              <a:xfrm>
                <a:off x="1656" y="22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4" name="Freeform 2792"/>
              <p:cNvSpPr>
                <a:spLocks/>
              </p:cNvSpPr>
              <p:nvPr/>
            </p:nvSpPr>
            <p:spPr bwMode="auto">
              <a:xfrm>
                <a:off x="1654" y="2281"/>
                <a:ext cx="7" cy="7"/>
              </a:xfrm>
              <a:custGeom>
                <a:avLst/>
                <a:gdLst>
                  <a:gd name="T0" fmla="*/ 64 w 64"/>
                  <a:gd name="T1" fmla="*/ 26 h 58"/>
                  <a:gd name="T2" fmla="*/ 41 w 64"/>
                  <a:gd name="T3" fmla="*/ 13 h 58"/>
                  <a:gd name="T4" fmla="*/ 18 w 64"/>
                  <a:gd name="T5" fmla="*/ 0 h 58"/>
                  <a:gd name="T6" fmla="*/ 0 w 64"/>
                  <a:gd name="T7" fmla="*/ 31 h 58"/>
                  <a:gd name="T8" fmla="*/ 23 w 64"/>
                  <a:gd name="T9" fmla="*/ 45 h 58"/>
                  <a:gd name="T10" fmla="*/ 46 w 64"/>
                  <a:gd name="T11" fmla="*/ 58 h 58"/>
                  <a:gd name="T12" fmla="*/ 64 w 64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64" y="26"/>
                    </a:moveTo>
                    <a:lnTo>
                      <a:pt x="41" y="13"/>
                    </a:lnTo>
                    <a:lnTo>
                      <a:pt x="18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5" name="Freeform 2793"/>
              <p:cNvSpPr>
                <a:spLocks/>
              </p:cNvSpPr>
              <p:nvPr/>
            </p:nvSpPr>
            <p:spPr bwMode="auto">
              <a:xfrm>
                <a:off x="1654" y="2281"/>
                <a:ext cx="7" cy="7"/>
              </a:xfrm>
              <a:custGeom>
                <a:avLst/>
                <a:gdLst>
                  <a:gd name="T0" fmla="*/ 64 w 64"/>
                  <a:gd name="T1" fmla="*/ 26 h 58"/>
                  <a:gd name="T2" fmla="*/ 41 w 64"/>
                  <a:gd name="T3" fmla="*/ 13 h 58"/>
                  <a:gd name="T4" fmla="*/ 18 w 64"/>
                  <a:gd name="T5" fmla="*/ 0 h 58"/>
                  <a:gd name="T6" fmla="*/ 0 w 64"/>
                  <a:gd name="T7" fmla="*/ 31 h 58"/>
                  <a:gd name="T8" fmla="*/ 23 w 64"/>
                  <a:gd name="T9" fmla="*/ 45 h 58"/>
                  <a:gd name="T10" fmla="*/ 46 w 64"/>
                  <a:gd name="T11" fmla="*/ 58 h 58"/>
                  <a:gd name="T12" fmla="*/ 64 w 64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64" y="26"/>
                    </a:moveTo>
                    <a:lnTo>
                      <a:pt x="41" y="13"/>
                    </a:lnTo>
                    <a:lnTo>
                      <a:pt x="18" y="0"/>
                    </a:lnTo>
                    <a:lnTo>
                      <a:pt x="0" y="31"/>
                    </a:lnTo>
                    <a:lnTo>
                      <a:pt x="23" y="45"/>
                    </a:lnTo>
                    <a:lnTo>
                      <a:pt x="46" y="58"/>
                    </a:lnTo>
                    <a:lnTo>
                      <a:pt x="64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6" name="Freeform 2794"/>
              <p:cNvSpPr>
                <a:spLocks/>
              </p:cNvSpPr>
              <p:nvPr/>
            </p:nvSpPr>
            <p:spPr bwMode="auto">
              <a:xfrm>
                <a:off x="1654" y="2285"/>
                <a:ext cx="2" cy="1"/>
              </a:xfrm>
              <a:custGeom>
                <a:avLst/>
                <a:gdLst>
                  <a:gd name="T0" fmla="*/ 24 w 24"/>
                  <a:gd name="T1" fmla="*/ 14 h 14"/>
                  <a:gd name="T2" fmla="*/ 1 w 24"/>
                  <a:gd name="T3" fmla="*/ 0 h 14"/>
                  <a:gd name="T4" fmla="*/ 0 w 24"/>
                  <a:gd name="T5" fmla="*/ 1 h 14"/>
                  <a:gd name="T6" fmla="*/ 24 w 24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4">
                    <a:moveTo>
                      <a:pt x="24" y="14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7" name="Line 2795"/>
              <p:cNvSpPr>
                <a:spLocks noChangeShapeType="1"/>
              </p:cNvSpPr>
              <p:nvPr/>
            </p:nvSpPr>
            <p:spPr bwMode="auto">
              <a:xfrm flipH="1">
                <a:off x="1654" y="22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8" name="Freeform 2796"/>
              <p:cNvSpPr>
                <a:spLocks/>
              </p:cNvSpPr>
              <p:nvPr/>
            </p:nvSpPr>
            <p:spPr bwMode="auto">
              <a:xfrm>
                <a:off x="1652" y="2285"/>
                <a:ext cx="7" cy="6"/>
              </a:xfrm>
              <a:custGeom>
                <a:avLst/>
                <a:gdLst>
                  <a:gd name="T0" fmla="*/ 64 w 64"/>
                  <a:gd name="T1" fmla="*/ 25 h 57"/>
                  <a:gd name="T2" fmla="*/ 40 w 64"/>
                  <a:gd name="T3" fmla="*/ 13 h 57"/>
                  <a:gd name="T4" fmla="*/ 16 w 64"/>
                  <a:gd name="T5" fmla="*/ 0 h 57"/>
                  <a:gd name="T6" fmla="*/ 0 w 64"/>
                  <a:gd name="T7" fmla="*/ 33 h 57"/>
                  <a:gd name="T8" fmla="*/ 24 w 64"/>
                  <a:gd name="T9" fmla="*/ 45 h 57"/>
                  <a:gd name="T10" fmla="*/ 48 w 64"/>
                  <a:gd name="T11" fmla="*/ 57 h 57"/>
                  <a:gd name="T12" fmla="*/ 64 w 64"/>
                  <a:gd name="T13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64" y="25"/>
                    </a:moveTo>
                    <a:lnTo>
                      <a:pt x="40" y="13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4" y="45"/>
                    </a:lnTo>
                    <a:lnTo>
                      <a:pt x="48" y="57"/>
                    </a:lnTo>
                    <a:lnTo>
                      <a:pt x="6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9" name="Freeform 2797"/>
              <p:cNvSpPr>
                <a:spLocks/>
              </p:cNvSpPr>
              <p:nvPr/>
            </p:nvSpPr>
            <p:spPr bwMode="auto">
              <a:xfrm>
                <a:off x="1652" y="2285"/>
                <a:ext cx="7" cy="6"/>
              </a:xfrm>
              <a:custGeom>
                <a:avLst/>
                <a:gdLst>
                  <a:gd name="T0" fmla="*/ 64 w 64"/>
                  <a:gd name="T1" fmla="*/ 25 h 57"/>
                  <a:gd name="T2" fmla="*/ 40 w 64"/>
                  <a:gd name="T3" fmla="*/ 13 h 57"/>
                  <a:gd name="T4" fmla="*/ 16 w 64"/>
                  <a:gd name="T5" fmla="*/ 0 h 57"/>
                  <a:gd name="T6" fmla="*/ 0 w 64"/>
                  <a:gd name="T7" fmla="*/ 33 h 57"/>
                  <a:gd name="T8" fmla="*/ 24 w 64"/>
                  <a:gd name="T9" fmla="*/ 45 h 57"/>
                  <a:gd name="T10" fmla="*/ 48 w 64"/>
                  <a:gd name="T11" fmla="*/ 57 h 57"/>
                  <a:gd name="T12" fmla="*/ 64 w 64"/>
                  <a:gd name="T13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64" y="25"/>
                    </a:moveTo>
                    <a:lnTo>
                      <a:pt x="40" y="13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4" y="45"/>
                    </a:lnTo>
                    <a:lnTo>
                      <a:pt x="48" y="57"/>
                    </a:lnTo>
                    <a:lnTo>
                      <a:pt x="64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0" name="Freeform 2798"/>
              <p:cNvSpPr>
                <a:spLocks/>
              </p:cNvSpPr>
              <p:nvPr/>
            </p:nvSpPr>
            <p:spPr bwMode="auto">
              <a:xfrm>
                <a:off x="1654" y="2290"/>
                <a:ext cx="3" cy="1"/>
              </a:xfrm>
              <a:custGeom>
                <a:avLst/>
                <a:gdLst>
                  <a:gd name="T0" fmla="*/ 0 w 24"/>
                  <a:gd name="T1" fmla="*/ 0 h 12"/>
                  <a:gd name="T2" fmla="*/ 24 w 24"/>
                  <a:gd name="T3" fmla="*/ 12 h 12"/>
                  <a:gd name="T4" fmla="*/ 24 w 24"/>
                  <a:gd name="T5" fmla="*/ 12 h 12"/>
                  <a:gd name="T6" fmla="*/ 0 w 2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0"/>
                    </a:moveTo>
                    <a:lnTo>
                      <a:pt x="24" y="12"/>
                    </a:lnTo>
                    <a:lnTo>
                      <a:pt x="2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1" name="Line 2799"/>
              <p:cNvSpPr>
                <a:spLocks noChangeShapeType="1"/>
              </p:cNvSpPr>
              <p:nvPr/>
            </p:nvSpPr>
            <p:spPr bwMode="auto">
              <a:xfrm>
                <a:off x="1657" y="22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2" name="Freeform 2800"/>
              <p:cNvSpPr>
                <a:spLocks/>
              </p:cNvSpPr>
              <p:nvPr/>
            </p:nvSpPr>
            <p:spPr bwMode="auto">
              <a:xfrm>
                <a:off x="1650" y="2288"/>
                <a:ext cx="7" cy="7"/>
              </a:xfrm>
              <a:custGeom>
                <a:avLst/>
                <a:gdLst>
                  <a:gd name="T0" fmla="*/ 65 w 65"/>
                  <a:gd name="T1" fmla="*/ 24 h 56"/>
                  <a:gd name="T2" fmla="*/ 41 w 65"/>
                  <a:gd name="T3" fmla="*/ 12 h 56"/>
                  <a:gd name="T4" fmla="*/ 17 w 65"/>
                  <a:gd name="T5" fmla="*/ 0 h 56"/>
                  <a:gd name="T6" fmla="*/ 0 w 65"/>
                  <a:gd name="T7" fmla="*/ 32 h 56"/>
                  <a:gd name="T8" fmla="*/ 24 w 65"/>
                  <a:gd name="T9" fmla="*/ 44 h 56"/>
                  <a:gd name="T10" fmla="*/ 49 w 65"/>
                  <a:gd name="T11" fmla="*/ 56 h 56"/>
                  <a:gd name="T12" fmla="*/ 65 w 65"/>
                  <a:gd name="T1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65" y="24"/>
                    </a:moveTo>
                    <a:lnTo>
                      <a:pt x="41" y="12"/>
                    </a:lnTo>
                    <a:lnTo>
                      <a:pt x="17" y="0"/>
                    </a:lnTo>
                    <a:lnTo>
                      <a:pt x="0" y="32"/>
                    </a:lnTo>
                    <a:lnTo>
                      <a:pt x="24" y="44"/>
                    </a:lnTo>
                    <a:lnTo>
                      <a:pt x="49" y="56"/>
                    </a:ln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3" name="Freeform 2801"/>
              <p:cNvSpPr>
                <a:spLocks/>
              </p:cNvSpPr>
              <p:nvPr/>
            </p:nvSpPr>
            <p:spPr bwMode="auto">
              <a:xfrm>
                <a:off x="1650" y="2288"/>
                <a:ext cx="7" cy="7"/>
              </a:xfrm>
              <a:custGeom>
                <a:avLst/>
                <a:gdLst>
                  <a:gd name="T0" fmla="*/ 65 w 65"/>
                  <a:gd name="T1" fmla="*/ 24 h 56"/>
                  <a:gd name="T2" fmla="*/ 41 w 65"/>
                  <a:gd name="T3" fmla="*/ 12 h 56"/>
                  <a:gd name="T4" fmla="*/ 17 w 65"/>
                  <a:gd name="T5" fmla="*/ 0 h 56"/>
                  <a:gd name="T6" fmla="*/ 0 w 65"/>
                  <a:gd name="T7" fmla="*/ 32 h 56"/>
                  <a:gd name="T8" fmla="*/ 24 w 65"/>
                  <a:gd name="T9" fmla="*/ 44 h 56"/>
                  <a:gd name="T10" fmla="*/ 49 w 65"/>
                  <a:gd name="T11" fmla="*/ 56 h 56"/>
                  <a:gd name="T12" fmla="*/ 65 w 65"/>
                  <a:gd name="T1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65" y="24"/>
                    </a:moveTo>
                    <a:lnTo>
                      <a:pt x="41" y="12"/>
                    </a:lnTo>
                    <a:lnTo>
                      <a:pt x="17" y="0"/>
                    </a:lnTo>
                    <a:lnTo>
                      <a:pt x="0" y="32"/>
                    </a:lnTo>
                    <a:lnTo>
                      <a:pt x="24" y="44"/>
                    </a:lnTo>
                    <a:lnTo>
                      <a:pt x="49" y="56"/>
                    </a:lnTo>
                    <a:lnTo>
                      <a:pt x="65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4" name="Freeform 2802"/>
              <p:cNvSpPr>
                <a:spLocks/>
              </p:cNvSpPr>
              <p:nvPr/>
            </p:nvSpPr>
            <p:spPr bwMode="auto">
              <a:xfrm>
                <a:off x="1650" y="2292"/>
                <a:ext cx="3" cy="1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0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5" name="Line 2803"/>
              <p:cNvSpPr>
                <a:spLocks noChangeShapeType="1"/>
              </p:cNvSpPr>
              <p:nvPr/>
            </p:nvSpPr>
            <p:spPr bwMode="auto">
              <a:xfrm>
                <a:off x="1650" y="2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6" name="Freeform 2804"/>
              <p:cNvSpPr>
                <a:spLocks/>
              </p:cNvSpPr>
              <p:nvPr/>
            </p:nvSpPr>
            <p:spPr bwMode="auto">
              <a:xfrm>
                <a:off x="1648" y="2292"/>
                <a:ext cx="7" cy="6"/>
              </a:xfrm>
              <a:custGeom>
                <a:avLst/>
                <a:gdLst>
                  <a:gd name="T0" fmla="*/ 65 w 65"/>
                  <a:gd name="T1" fmla="*/ 24 h 57"/>
                  <a:gd name="T2" fmla="*/ 40 w 65"/>
                  <a:gd name="T3" fmla="*/ 12 h 57"/>
                  <a:gd name="T4" fmla="*/ 16 w 65"/>
                  <a:gd name="T5" fmla="*/ 0 h 57"/>
                  <a:gd name="T6" fmla="*/ 0 w 65"/>
                  <a:gd name="T7" fmla="*/ 33 h 57"/>
                  <a:gd name="T8" fmla="*/ 24 w 65"/>
                  <a:gd name="T9" fmla="*/ 45 h 57"/>
                  <a:gd name="T10" fmla="*/ 48 w 65"/>
                  <a:gd name="T11" fmla="*/ 57 h 57"/>
                  <a:gd name="T12" fmla="*/ 65 w 65"/>
                  <a:gd name="T13" fmla="*/ 2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7">
                    <a:moveTo>
                      <a:pt x="65" y="24"/>
                    </a:moveTo>
                    <a:lnTo>
                      <a:pt x="40" y="12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4" y="45"/>
                    </a:lnTo>
                    <a:lnTo>
                      <a:pt x="48" y="57"/>
                    </a:ln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7" name="Freeform 2805"/>
              <p:cNvSpPr>
                <a:spLocks/>
              </p:cNvSpPr>
              <p:nvPr/>
            </p:nvSpPr>
            <p:spPr bwMode="auto">
              <a:xfrm>
                <a:off x="1648" y="2292"/>
                <a:ext cx="7" cy="6"/>
              </a:xfrm>
              <a:custGeom>
                <a:avLst/>
                <a:gdLst>
                  <a:gd name="T0" fmla="*/ 65 w 65"/>
                  <a:gd name="T1" fmla="*/ 24 h 57"/>
                  <a:gd name="T2" fmla="*/ 40 w 65"/>
                  <a:gd name="T3" fmla="*/ 12 h 57"/>
                  <a:gd name="T4" fmla="*/ 16 w 65"/>
                  <a:gd name="T5" fmla="*/ 0 h 57"/>
                  <a:gd name="T6" fmla="*/ 0 w 65"/>
                  <a:gd name="T7" fmla="*/ 33 h 57"/>
                  <a:gd name="T8" fmla="*/ 24 w 65"/>
                  <a:gd name="T9" fmla="*/ 45 h 57"/>
                  <a:gd name="T10" fmla="*/ 48 w 65"/>
                  <a:gd name="T11" fmla="*/ 57 h 57"/>
                  <a:gd name="T12" fmla="*/ 65 w 65"/>
                  <a:gd name="T13" fmla="*/ 2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7">
                    <a:moveTo>
                      <a:pt x="65" y="24"/>
                    </a:moveTo>
                    <a:lnTo>
                      <a:pt x="40" y="12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4" y="45"/>
                    </a:lnTo>
                    <a:lnTo>
                      <a:pt x="48" y="57"/>
                    </a:lnTo>
                    <a:lnTo>
                      <a:pt x="65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8" name="Freeform 2806"/>
              <p:cNvSpPr>
                <a:spLocks/>
              </p:cNvSpPr>
              <p:nvPr/>
            </p:nvSpPr>
            <p:spPr bwMode="auto">
              <a:xfrm>
                <a:off x="1648" y="2296"/>
                <a:ext cx="3" cy="1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1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9" name="Line 2807"/>
              <p:cNvSpPr>
                <a:spLocks noChangeShapeType="1"/>
              </p:cNvSpPr>
              <p:nvPr/>
            </p:nvSpPr>
            <p:spPr bwMode="auto">
              <a:xfrm>
                <a:off x="1648" y="22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0" name="Freeform 2808"/>
              <p:cNvSpPr>
                <a:spLocks/>
              </p:cNvSpPr>
              <p:nvPr/>
            </p:nvSpPr>
            <p:spPr bwMode="auto">
              <a:xfrm>
                <a:off x="1646" y="2296"/>
                <a:ext cx="7" cy="6"/>
              </a:xfrm>
              <a:custGeom>
                <a:avLst/>
                <a:gdLst>
                  <a:gd name="T0" fmla="*/ 64 w 64"/>
                  <a:gd name="T1" fmla="*/ 22 h 55"/>
                  <a:gd name="T2" fmla="*/ 40 w 64"/>
                  <a:gd name="T3" fmla="*/ 11 h 55"/>
                  <a:gd name="T4" fmla="*/ 16 w 64"/>
                  <a:gd name="T5" fmla="*/ 0 h 55"/>
                  <a:gd name="T6" fmla="*/ 0 w 64"/>
                  <a:gd name="T7" fmla="*/ 33 h 55"/>
                  <a:gd name="T8" fmla="*/ 25 w 64"/>
                  <a:gd name="T9" fmla="*/ 44 h 55"/>
                  <a:gd name="T10" fmla="*/ 49 w 64"/>
                  <a:gd name="T11" fmla="*/ 55 h 55"/>
                  <a:gd name="T12" fmla="*/ 64 w 64"/>
                  <a:gd name="T13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64" y="22"/>
                    </a:moveTo>
                    <a:lnTo>
                      <a:pt x="40" y="11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5" y="44"/>
                    </a:lnTo>
                    <a:lnTo>
                      <a:pt x="49" y="55"/>
                    </a:lnTo>
                    <a:lnTo>
                      <a:pt x="6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1" name="Freeform 2809"/>
              <p:cNvSpPr>
                <a:spLocks/>
              </p:cNvSpPr>
              <p:nvPr/>
            </p:nvSpPr>
            <p:spPr bwMode="auto">
              <a:xfrm>
                <a:off x="1646" y="2296"/>
                <a:ext cx="7" cy="6"/>
              </a:xfrm>
              <a:custGeom>
                <a:avLst/>
                <a:gdLst>
                  <a:gd name="T0" fmla="*/ 64 w 64"/>
                  <a:gd name="T1" fmla="*/ 22 h 55"/>
                  <a:gd name="T2" fmla="*/ 40 w 64"/>
                  <a:gd name="T3" fmla="*/ 11 h 55"/>
                  <a:gd name="T4" fmla="*/ 16 w 64"/>
                  <a:gd name="T5" fmla="*/ 0 h 55"/>
                  <a:gd name="T6" fmla="*/ 0 w 64"/>
                  <a:gd name="T7" fmla="*/ 33 h 55"/>
                  <a:gd name="T8" fmla="*/ 25 w 64"/>
                  <a:gd name="T9" fmla="*/ 44 h 55"/>
                  <a:gd name="T10" fmla="*/ 49 w 64"/>
                  <a:gd name="T11" fmla="*/ 55 h 55"/>
                  <a:gd name="T12" fmla="*/ 64 w 64"/>
                  <a:gd name="T13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64" y="22"/>
                    </a:moveTo>
                    <a:lnTo>
                      <a:pt x="40" y="11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25" y="44"/>
                    </a:lnTo>
                    <a:lnTo>
                      <a:pt x="49" y="55"/>
                    </a:lnTo>
                    <a:lnTo>
                      <a:pt x="64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2" name="Freeform 2810"/>
              <p:cNvSpPr>
                <a:spLocks/>
              </p:cNvSpPr>
              <p:nvPr/>
            </p:nvSpPr>
            <p:spPr bwMode="auto">
              <a:xfrm>
                <a:off x="1646" y="2299"/>
                <a:ext cx="3" cy="2"/>
              </a:xfrm>
              <a:custGeom>
                <a:avLst/>
                <a:gdLst>
                  <a:gd name="T0" fmla="*/ 25 w 25"/>
                  <a:gd name="T1" fmla="*/ 11 h 11"/>
                  <a:gd name="T2" fmla="*/ 0 w 25"/>
                  <a:gd name="T3" fmla="*/ 0 h 11"/>
                  <a:gd name="T4" fmla="*/ 0 w 25"/>
                  <a:gd name="T5" fmla="*/ 0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3" name="Line 2811"/>
              <p:cNvSpPr>
                <a:spLocks noChangeShapeType="1"/>
              </p:cNvSpPr>
              <p:nvPr/>
            </p:nvSpPr>
            <p:spPr bwMode="auto">
              <a:xfrm>
                <a:off x="1646" y="22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4" name="Freeform 2812"/>
              <p:cNvSpPr>
                <a:spLocks/>
              </p:cNvSpPr>
              <p:nvPr/>
            </p:nvSpPr>
            <p:spPr bwMode="auto">
              <a:xfrm>
                <a:off x="1645" y="2299"/>
                <a:ext cx="7" cy="7"/>
              </a:xfrm>
              <a:custGeom>
                <a:avLst/>
                <a:gdLst>
                  <a:gd name="T0" fmla="*/ 64 w 64"/>
                  <a:gd name="T1" fmla="*/ 22 h 56"/>
                  <a:gd name="T2" fmla="*/ 40 w 64"/>
                  <a:gd name="T3" fmla="*/ 11 h 56"/>
                  <a:gd name="T4" fmla="*/ 15 w 64"/>
                  <a:gd name="T5" fmla="*/ 0 h 56"/>
                  <a:gd name="T6" fmla="*/ 0 w 64"/>
                  <a:gd name="T7" fmla="*/ 34 h 56"/>
                  <a:gd name="T8" fmla="*/ 24 w 64"/>
                  <a:gd name="T9" fmla="*/ 45 h 56"/>
                  <a:gd name="T10" fmla="*/ 48 w 64"/>
                  <a:gd name="T11" fmla="*/ 56 h 56"/>
                  <a:gd name="T12" fmla="*/ 64 w 64"/>
                  <a:gd name="T13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6">
                    <a:moveTo>
                      <a:pt x="64" y="22"/>
                    </a:moveTo>
                    <a:lnTo>
                      <a:pt x="40" y="11"/>
                    </a:lnTo>
                    <a:lnTo>
                      <a:pt x="15" y="0"/>
                    </a:lnTo>
                    <a:lnTo>
                      <a:pt x="0" y="34"/>
                    </a:lnTo>
                    <a:lnTo>
                      <a:pt x="24" y="45"/>
                    </a:lnTo>
                    <a:lnTo>
                      <a:pt x="48" y="56"/>
                    </a:lnTo>
                    <a:lnTo>
                      <a:pt x="64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5" name="Freeform 2813"/>
              <p:cNvSpPr>
                <a:spLocks/>
              </p:cNvSpPr>
              <p:nvPr/>
            </p:nvSpPr>
            <p:spPr bwMode="auto">
              <a:xfrm>
                <a:off x="1645" y="2299"/>
                <a:ext cx="7" cy="7"/>
              </a:xfrm>
              <a:custGeom>
                <a:avLst/>
                <a:gdLst>
                  <a:gd name="T0" fmla="*/ 64 w 64"/>
                  <a:gd name="T1" fmla="*/ 22 h 56"/>
                  <a:gd name="T2" fmla="*/ 40 w 64"/>
                  <a:gd name="T3" fmla="*/ 11 h 56"/>
                  <a:gd name="T4" fmla="*/ 15 w 64"/>
                  <a:gd name="T5" fmla="*/ 0 h 56"/>
                  <a:gd name="T6" fmla="*/ 0 w 64"/>
                  <a:gd name="T7" fmla="*/ 34 h 56"/>
                  <a:gd name="T8" fmla="*/ 24 w 64"/>
                  <a:gd name="T9" fmla="*/ 45 h 56"/>
                  <a:gd name="T10" fmla="*/ 48 w 64"/>
                  <a:gd name="T11" fmla="*/ 56 h 56"/>
                  <a:gd name="T12" fmla="*/ 64 w 64"/>
                  <a:gd name="T13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6">
                    <a:moveTo>
                      <a:pt x="64" y="22"/>
                    </a:moveTo>
                    <a:lnTo>
                      <a:pt x="40" y="11"/>
                    </a:lnTo>
                    <a:lnTo>
                      <a:pt x="15" y="0"/>
                    </a:lnTo>
                    <a:lnTo>
                      <a:pt x="0" y="34"/>
                    </a:lnTo>
                    <a:lnTo>
                      <a:pt x="24" y="45"/>
                    </a:lnTo>
                    <a:lnTo>
                      <a:pt x="48" y="56"/>
                    </a:lnTo>
                    <a:lnTo>
                      <a:pt x="64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6" name="Freeform 2814"/>
              <p:cNvSpPr>
                <a:spLocks/>
              </p:cNvSpPr>
              <p:nvPr/>
            </p:nvSpPr>
            <p:spPr bwMode="auto">
              <a:xfrm>
                <a:off x="1645" y="2303"/>
                <a:ext cx="2" cy="1"/>
              </a:xfrm>
              <a:custGeom>
                <a:avLst/>
                <a:gdLst>
                  <a:gd name="T0" fmla="*/ 24 w 24"/>
                  <a:gd name="T1" fmla="*/ 11 h 11"/>
                  <a:gd name="T2" fmla="*/ 0 w 24"/>
                  <a:gd name="T3" fmla="*/ 0 h 11"/>
                  <a:gd name="T4" fmla="*/ 0 w 24"/>
                  <a:gd name="T5" fmla="*/ 0 h 11"/>
                  <a:gd name="T6" fmla="*/ 24 w 24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1">
                    <a:moveTo>
                      <a:pt x="24" y="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7" name="Line 2815"/>
              <p:cNvSpPr>
                <a:spLocks noChangeShapeType="1"/>
              </p:cNvSpPr>
              <p:nvPr/>
            </p:nvSpPr>
            <p:spPr bwMode="auto">
              <a:xfrm>
                <a:off x="1645" y="23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8" name="Freeform 2816"/>
              <p:cNvSpPr>
                <a:spLocks/>
              </p:cNvSpPr>
              <p:nvPr/>
            </p:nvSpPr>
            <p:spPr bwMode="auto">
              <a:xfrm>
                <a:off x="1643" y="2303"/>
                <a:ext cx="7" cy="6"/>
              </a:xfrm>
              <a:custGeom>
                <a:avLst/>
                <a:gdLst>
                  <a:gd name="T0" fmla="*/ 62 w 62"/>
                  <a:gd name="T1" fmla="*/ 22 h 55"/>
                  <a:gd name="T2" fmla="*/ 38 w 62"/>
                  <a:gd name="T3" fmla="*/ 11 h 55"/>
                  <a:gd name="T4" fmla="*/ 14 w 62"/>
                  <a:gd name="T5" fmla="*/ 0 h 55"/>
                  <a:gd name="T6" fmla="*/ 0 w 62"/>
                  <a:gd name="T7" fmla="*/ 33 h 55"/>
                  <a:gd name="T8" fmla="*/ 24 w 62"/>
                  <a:gd name="T9" fmla="*/ 44 h 55"/>
                  <a:gd name="T10" fmla="*/ 48 w 62"/>
                  <a:gd name="T11" fmla="*/ 55 h 55"/>
                  <a:gd name="T12" fmla="*/ 62 w 62"/>
                  <a:gd name="T13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5">
                    <a:moveTo>
                      <a:pt x="62" y="22"/>
                    </a:moveTo>
                    <a:lnTo>
                      <a:pt x="38" y="11"/>
                    </a:lnTo>
                    <a:lnTo>
                      <a:pt x="14" y="0"/>
                    </a:lnTo>
                    <a:lnTo>
                      <a:pt x="0" y="33"/>
                    </a:lnTo>
                    <a:lnTo>
                      <a:pt x="24" y="44"/>
                    </a:lnTo>
                    <a:lnTo>
                      <a:pt x="48" y="55"/>
                    </a:lnTo>
                    <a:lnTo>
                      <a:pt x="6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9" name="Freeform 2817"/>
              <p:cNvSpPr>
                <a:spLocks/>
              </p:cNvSpPr>
              <p:nvPr/>
            </p:nvSpPr>
            <p:spPr bwMode="auto">
              <a:xfrm>
                <a:off x="1643" y="2303"/>
                <a:ext cx="7" cy="6"/>
              </a:xfrm>
              <a:custGeom>
                <a:avLst/>
                <a:gdLst>
                  <a:gd name="T0" fmla="*/ 62 w 62"/>
                  <a:gd name="T1" fmla="*/ 22 h 55"/>
                  <a:gd name="T2" fmla="*/ 38 w 62"/>
                  <a:gd name="T3" fmla="*/ 11 h 55"/>
                  <a:gd name="T4" fmla="*/ 14 w 62"/>
                  <a:gd name="T5" fmla="*/ 0 h 55"/>
                  <a:gd name="T6" fmla="*/ 0 w 62"/>
                  <a:gd name="T7" fmla="*/ 33 h 55"/>
                  <a:gd name="T8" fmla="*/ 24 w 62"/>
                  <a:gd name="T9" fmla="*/ 44 h 55"/>
                  <a:gd name="T10" fmla="*/ 48 w 62"/>
                  <a:gd name="T11" fmla="*/ 55 h 55"/>
                  <a:gd name="T12" fmla="*/ 62 w 62"/>
                  <a:gd name="T13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5">
                    <a:moveTo>
                      <a:pt x="62" y="22"/>
                    </a:moveTo>
                    <a:lnTo>
                      <a:pt x="38" y="11"/>
                    </a:lnTo>
                    <a:lnTo>
                      <a:pt x="14" y="0"/>
                    </a:lnTo>
                    <a:lnTo>
                      <a:pt x="0" y="33"/>
                    </a:lnTo>
                    <a:lnTo>
                      <a:pt x="24" y="44"/>
                    </a:lnTo>
                    <a:lnTo>
                      <a:pt x="48" y="55"/>
                    </a:lnTo>
                    <a:lnTo>
                      <a:pt x="62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0" name="Freeform 2818"/>
              <p:cNvSpPr>
                <a:spLocks/>
              </p:cNvSpPr>
              <p:nvPr/>
            </p:nvSpPr>
            <p:spPr bwMode="auto">
              <a:xfrm>
                <a:off x="1643" y="2307"/>
                <a:ext cx="3" cy="1"/>
              </a:xfrm>
              <a:custGeom>
                <a:avLst/>
                <a:gdLst>
                  <a:gd name="T0" fmla="*/ 25 w 25"/>
                  <a:gd name="T1" fmla="*/ 11 h 11"/>
                  <a:gd name="T2" fmla="*/ 1 w 25"/>
                  <a:gd name="T3" fmla="*/ 0 h 11"/>
                  <a:gd name="T4" fmla="*/ 0 w 25"/>
                  <a:gd name="T5" fmla="*/ 1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1" name="Line 2819"/>
              <p:cNvSpPr>
                <a:spLocks noChangeShapeType="1"/>
              </p:cNvSpPr>
              <p:nvPr/>
            </p:nvSpPr>
            <p:spPr bwMode="auto">
              <a:xfrm flipH="1">
                <a:off x="1643" y="23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2" name="Freeform 2820"/>
              <p:cNvSpPr>
                <a:spLocks/>
              </p:cNvSpPr>
              <p:nvPr/>
            </p:nvSpPr>
            <p:spPr bwMode="auto">
              <a:xfrm>
                <a:off x="1641" y="2307"/>
                <a:ext cx="8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4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0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4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0" y="54"/>
                    </a:lnTo>
                    <a:lnTo>
                      <a:pt x="6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3" name="Freeform 2821"/>
              <p:cNvSpPr>
                <a:spLocks/>
              </p:cNvSpPr>
              <p:nvPr/>
            </p:nvSpPr>
            <p:spPr bwMode="auto">
              <a:xfrm>
                <a:off x="1641" y="2307"/>
                <a:ext cx="8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4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0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4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0" y="54"/>
                    </a:lnTo>
                    <a:lnTo>
                      <a:pt x="64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4" name="Freeform 2822"/>
              <p:cNvSpPr>
                <a:spLocks/>
              </p:cNvSpPr>
              <p:nvPr/>
            </p:nvSpPr>
            <p:spPr bwMode="auto">
              <a:xfrm>
                <a:off x="1641" y="2311"/>
                <a:ext cx="3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0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5" name="Line 2823"/>
              <p:cNvSpPr>
                <a:spLocks noChangeShapeType="1"/>
              </p:cNvSpPr>
              <p:nvPr/>
            </p:nvSpPr>
            <p:spPr bwMode="auto">
              <a:xfrm>
                <a:off x="1641" y="2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6" name="Freeform 2824"/>
              <p:cNvSpPr>
                <a:spLocks/>
              </p:cNvSpPr>
              <p:nvPr/>
            </p:nvSpPr>
            <p:spPr bwMode="auto">
              <a:xfrm>
                <a:off x="1640" y="2311"/>
                <a:ext cx="7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4 w 64"/>
                  <a:gd name="T5" fmla="*/ 0 h 54"/>
                  <a:gd name="T6" fmla="*/ 0 w 64"/>
                  <a:gd name="T7" fmla="*/ 34 h 54"/>
                  <a:gd name="T8" fmla="*/ 26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4" y="0"/>
                    </a:lnTo>
                    <a:lnTo>
                      <a:pt x="0" y="34"/>
                    </a:lnTo>
                    <a:lnTo>
                      <a:pt x="26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7" name="Freeform 2825"/>
              <p:cNvSpPr>
                <a:spLocks/>
              </p:cNvSpPr>
              <p:nvPr/>
            </p:nvSpPr>
            <p:spPr bwMode="auto">
              <a:xfrm>
                <a:off x="1640" y="2311"/>
                <a:ext cx="7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4 w 64"/>
                  <a:gd name="T5" fmla="*/ 0 h 54"/>
                  <a:gd name="T6" fmla="*/ 0 w 64"/>
                  <a:gd name="T7" fmla="*/ 34 h 54"/>
                  <a:gd name="T8" fmla="*/ 26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4" y="0"/>
                    </a:lnTo>
                    <a:lnTo>
                      <a:pt x="0" y="34"/>
                    </a:lnTo>
                    <a:lnTo>
                      <a:pt x="26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8" name="Freeform 2826"/>
              <p:cNvSpPr>
                <a:spLocks/>
              </p:cNvSpPr>
              <p:nvPr/>
            </p:nvSpPr>
            <p:spPr bwMode="auto">
              <a:xfrm>
                <a:off x="1638" y="2314"/>
                <a:ext cx="8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3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9" name="Freeform 2827"/>
              <p:cNvSpPr>
                <a:spLocks/>
              </p:cNvSpPr>
              <p:nvPr/>
            </p:nvSpPr>
            <p:spPr bwMode="auto">
              <a:xfrm>
                <a:off x="1638" y="2314"/>
                <a:ext cx="8" cy="6"/>
              </a:xfrm>
              <a:custGeom>
                <a:avLst/>
                <a:gdLst>
                  <a:gd name="T0" fmla="*/ 64 w 64"/>
                  <a:gd name="T1" fmla="*/ 20 h 54"/>
                  <a:gd name="T2" fmla="*/ 39 w 64"/>
                  <a:gd name="T3" fmla="*/ 10 h 54"/>
                  <a:gd name="T4" fmla="*/ 13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9" y="10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0" name="Freeform 2828"/>
              <p:cNvSpPr>
                <a:spLocks/>
              </p:cNvSpPr>
              <p:nvPr/>
            </p:nvSpPr>
            <p:spPr bwMode="auto">
              <a:xfrm>
                <a:off x="1637" y="2318"/>
                <a:ext cx="7" cy="6"/>
              </a:xfrm>
              <a:custGeom>
                <a:avLst/>
                <a:gdLst>
                  <a:gd name="T0" fmla="*/ 64 w 64"/>
                  <a:gd name="T1" fmla="*/ 20 h 54"/>
                  <a:gd name="T2" fmla="*/ 38 w 64"/>
                  <a:gd name="T3" fmla="*/ 10 h 54"/>
                  <a:gd name="T4" fmla="*/ 13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8" y="10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1" name="Freeform 2829"/>
              <p:cNvSpPr>
                <a:spLocks/>
              </p:cNvSpPr>
              <p:nvPr/>
            </p:nvSpPr>
            <p:spPr bwMode="auto">
              <a:xfrm>
                <a:off x="1637" y="2318"/>
                <a:ext cx="7" cy="6"/>
              </a:xfrm>
              <a:custGeom>
                <a:avLst/>
                <a:gdLst>
                  <a:gd name="T0" fmla="*/ 64 w 64"/>
                  <a:gd name="T1" fmla="*/ 20 h 54"/>
                  <a:gd name="T2" fmla="*/ 38 w 64"/>
                  <a:gd name="T3" fmla="*/ 10 h 54"/>
                  <a:gd name="T4" fmla="*/ 13 w 64"/>
                  <a:gd name="T5" fmla="*/ 0 h 54"/>
                  <a:gd name="T6" fmla="*/ 0 w 64"/>
                  <a:gd name="T7" fmla="*/ 34 h 54"/>
                  <a:gd name="T8" fmla="*/ 25 w 64"/>
                  <a:gd name="T9" fmla="*/ 44 h 54"/>
                  <a:gd name="T10" fmla="*/ 51 w 64"/>
                  <a:gd name="T11" fmla="*/ 54 h 54"/>
                  <a:gd name="T12" fmla="*/ 64 w 64"/>
                  <a:gd name="T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64" y="20"/>
                    </a:moveTo>
                    <a:lnTo>
                      <a:pt x="38" y="10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5" y="44"/>
                    </a:lnTo>
                    <a:lnTo>
                      <a:pt x="51" y="54"/>
                    </a:lnTo>
                    <a:lnTo>
                      <a:pt x="64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2" name="Freeform 2830"/>
              <p:cNvSpPr>
                <a:spLocks/>
              </p:cNvSpPr>
              <p:nvPr/>
            </p:nvSpPr>
            <p:spPr bwMode="auto">
              <a:xfrm>
                <a:off x="1637" y="2322"/>
                <a:ext cx="3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1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3" name="Line 2831"/>
              <p:cNvSpPr>
                <a:spLocks noChangeShapeType="1"/>
              </p:cNvSpPr>
              <p:nvPr/>
            </p:nvSpPr>
            <p:spPr bwMode="auto">
              <a:xfrm>
                <a:off x="1637" y="23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4" name="Freeform 2832"/>
              <p:cNvSpPr>
                <a:spLocks/>
              </p:cNvSpPr>
              <p:nvPr/>
            </p:nvSpPr>
            <p:spPr bwMode="auto">
              <a:xfrm>
                <a:off x="1636" y="2322"/>
                <a:ext cx="7" cy="6"/>
              </a:xfrm>
              <a:custGeom>
                <a:avLst/>
                <a:gdLst>
                  <a:gd name="T0" fmla="*/ 63 w 63"/>
                  <a:gd name="T1" fmla="*/ 18 h 53"/>
                  <a:gd name="T2" fmla="*/ 37 w 63"/>
                  <a:gd name="T3" fmla="*/ 9 h 53"/>
                  <a:gd name="T4" fmla="*/ 12 w 63"/>
                  <a:gd name="T5" fmla="*/ 0 h 53"/>
                  <a:gd name="T6" fmla="*/ 0 w 63"/>
                  <a:gd name="T7" fmla="*/ 35 h 53"/>
                  <a:gd name="T8" fmla="*/ 25 w 63"/>
                  <a:gd name="T9" fmla="*/ 44 h 53"/>
                  <a:gd name="T10" fmla="*/ 50 w 63"/>
                  <a:gd name="T11" fmla="*/ 53 h 53"/>
                  <a:gd name="T12" fmla="*/ 63 w 63"/>
                  <a:gd name="T13" fmla="*/ 1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63" y="18"/>
                    </a:moveTo>
                    <a:lnTo>
                      <a:pt x="37" y="9"/>
                    </a:lnTo>
                    <a:lnTo>
                      <a:pt x="12" y="0"/>
                    </a:lnTo>
                    <a:lnTo>
                      <a:pt x="0" y="35"/>
                    </a:lnTo>
                    <a:lnTo>
                      <a:pt x="25" y="44"/>
                    </a:lnTo>
                    <a:lnTo>
                      <a:pt x="50" y="53"/>
                    </a:lnTo>
                    <a:lnTo>
                      <a:pt x="6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5" name="Freeform 2833"/>
              <p:cNvSpPr>
                <a:spLocks/>
              </p:cNvSpPr>
              <p:nvPr/>
            </p:nvSpPr>
            <p:spPr bwMode="auto">
              <a:xfrm>
                <a:off x="1636" y="2322"/>
                <a:ext cx="7" cy="6"/>
              </a:xfrm>
              <a:custGeom>
                <a:avLst/>
                <a:gdLst>
                  <a:gd name="T0" fmla="*/ 63 w 63"/>
                  <a:gd name="T1" fmla="*/ 18 h 53"/>
                  <a:gd name="T2" fmla="*/ 37 w 63"/>
                  <a:gd name="T3" fmla="*/ 9 h 53"/>
                  <a:gd name="T4" fmla="*/ 12 w 63"/>
                  <a:gd name="T5" fmla="*/ 0 h 53"/>
                  <a:gd name="T6" fmla="*/ 0 w 63"/>
                  <a:gd name="T7" fmla="*/ 35 h 53"/>
                  <a:gd name="T8" fmla="*/ 25 w 63"/>
                  <a:gd name="T9" fmla="*/ 44 h 53"/>
                  <a:gd name="T10" fmla="*/ 50 w 63"/>
                  <a:gd name="T11" fmla="*/ 53 h 53"/>
                  <a:gd name="T12" fmla="*/ 63 w 63"/>
                  <a:gd name="T13" fmla="*/ 1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63" y="18"/>
                    </a:moveTo>
                    <a:lnTo>
                      <a:pt x="37" y="9"/>
                    </a:lnTo>
                    <a:lnTo>
                      <a:pt x="12" y="0"/>
                    </a:lnTo>
                    <a:lnTo>
                      <a:pt x="0" y="35"/>
                    </a:lnTo>
                    <a:lnTo>
                      <a:pt x="25" y="44"/>
                    </a:lnTo>
                    <a:lnTo>
                      <a:pt x="50" y="53"/>
                    </a:lnTo>
                    <a:lnTo>
                      <a:pt x="63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6" name="Freeform 2834"/>
              <p:cNvSpPr>
                <a:spLocks/>
              </p:cNvSpPr>
              <p:nvPr/>
            </p:nvSpPr>
            <p:spPr bwMode="auto">
              <a:xfrm>
                <a:off x="1636" y="2326"/>
                <a:ext cx="2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0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7" name="Line 2835"/>
              <p:cNvSpPr>
                <a:spLocks noChangeShapeType="1"/>
              </p:cNvSpPr>
              <p:nvPr/>
            </p:nvSpPr>
            <p:spPr bwMode="auto">
              <a:xfrm>
                <a:off x="1636" y="23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8" name="Freeform 2836"/>
              <p:cNvSpPr>
                <a:spLocks/>
              </p:cNvSpPr>
              <p:nvPr/>
            </p:nvSpPr>
            <p:spPr bwMode="auto">
              <a:xfrm>
                <a:off x="1634" y="2326"/>
                <a:ext cx="7" cy="6"/>
              </a:xfrm>
              <a:custGeom>
                <a:avLst/>
                <a:gdLst>
                  <a:gd name="T0" fmla="*/ 61 w 61"/>
                  <a:gd name="T1" fmla="*/ 18 h 52"/>
                  <a:gd name="T2" fmla="*/ 36 w 61"/>
                  <a:gd name="T3" fmla="*/ 9 h 52"/>
                  <a:gd name="T4" fmla="*/ 11 w 61"/>
                  <a:gd name="T5" fmla="*/ 0 h 52"/>
                  <a:gd name="T6" fmla="*/ 0 w 61"/>
                  <a:gd name="T7" fmla="*/ 34 h 52"/>
                  <a:gd name="T8" fmla="*/ 25 w 61"/>
                  <a:gd name="T9" fmla="*/ 43 h 52"/>
                  <a:gd name="T10" fmla="*/ 50 w 61"/>
                  <a:gd name="T11" fmla="*/ 52 h 52"/>
                  <a:gd name="T12" fmla="*/ 61 w 61"/>
                  <a:gd name="T1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2">
                    <a:moveTo>
                      <a:pt x="61" y="18"/>
                    </a:moveTo>
                    <a:lnTo>
                      <a:pt x="36" y="9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5" y="43"/>
                    </a:lnTo>
                    <a:lnTo>
                      <a:pt x="50" y="52"/>
                    </a:lnTo>
                    <a:lnTo>
                      <a:pt x="6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9" name="Freeform 2837"/>
              <p:cNvSpPr>
                <a:spLocks/>
              </p:cNvSpPr>
              <p:nvPr/>
            </p:nvSpPr>
            <p:spPr bwMode="auto">
              <a:xfrm>
                <a:off x="1634" y="2326"/>
                <a:ext cx="7" cy="6"/>
              </a:xfrm>
              <a:custGeom>
                <a:avLst/>
                <a:gdLst>
                  <a:gd name="T0" fmla="*/ 61 w 61"/>
                  <a:gd name="T1" fmla="*/ 18 h 52"/>
                  <a:gd name="T2" fmla="*/ 36 w 61"/>
                  <a:gd name="T3" fmla="*/ 9 h 52"/>
                  <a:gd name="T4" fmla="*/ 11 w 61"/>
                  <a:gd name="T5" fmla="*/ 0 h 52"/>
                  <a:gd name="T6" fmla="*/ 0 w 61"/>
                  <a:gd name="T7" fmla="*/ 34 h 52"/>
                  <a:gd name="T8" fmla="*/ 25 w 61"/>
                  <a:gd name="T9" fmla="*/ 43 h 52"/>
                  <a:gd name="T10" fmla="*/ 50 w 61"/>
                  <a:gd name="T11" fmla="*/ 52 h 52"/>
                  <a:gd name="T12" fmla="*/ 61 w 61"/>
                  <a:gd name="T1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2">
                    <a:moveTo>
                      <a:pt x="61" y="18"/>
                    </a:moveTo>
                    <a:lnTo>
                      <a:pt x="36" y="9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5" y="43"/>
                    </a:lnTo>
                    <a:lnTo>
                      <a:pt x="50" y="52"/>
                    </a:lnTo>
                    <a:lnTo>
                      <a:pt x="61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0" name="Freeform 2838"/>
              <p:cNvSpPr>
                <a:spLocks/>
              </p:cNvSpPr>
              <p:nvPr/>
            </p:nvSpPr>
            <p:spPr bwMode="auto">
              <a:xfrm>
                <a:off x="1634" y="2330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1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1" name="Line 2839"/>
              <p:cNvSpPr>
                <a:spLocks noChangeShapeType="1"/>
              </p:cNvSpPr>
              <p:nvPr/>
            </p:nvSpPr>
            <p:spPr bwMode="auto">
              <a:xfrm>
                <a:off x="1634" y="2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2" name="Freeform 2840"/>
              <p:cNvSpPr>
                <a:spLocks/>
              </p:cNvSpPr>
              <p:nvPr/>
            </p:nvSpPr>
            <p:spPr bwMode="auto">
              <a:xfrm>
                <a:off x="1633" y="2330"/>
                <a:ext cx="7" cy="6"/>
              </a:xfrm>
              <a:custGeom>
                <a:avLst/>
                <a:gdLst>
                  <a:gd name="T0" fmla="*/ 61 w 61"/>
                  <a:gd name="T1" fmla="*/ 15 h 51"/>
                  <a:gd name="T2" fmla="*/ 36 w 61"/>
                  <a:gd name="T3" fmla="*/ 8 h 51"/>
                  <a:gd name="T4" fmla="*/ 11 w 61"/>
                  <a:gd name="T5" fmla="*/ 0 h 51"/>
                  <a:gd name="T6" fmla="*/ 0 w 61"/>
                  <a:gd name="T7" fmla="*/ 35 h 51"/>
                  <a:gd name="T8" fmla="*/ 25 w 61"/>
                  <a:gd name="T9" fmla="*/ 43 h 51"/>
                  <a:gd name="T10" fmla="*/ 51 w 61"/>
                  <a:gd name="T11" fmla="*/ 51 h 51"/>
                  <a:gd name="T12" fmla="*/ 61 w 61"/>
                  <a:gd name="T13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1">
                    <a:moveTo>
                      <a:pt x="61" y="15"/>
                    </a:moveTo>
                    <a:lnTo>
                      <a:pt x="36" y="8"/>
                    </a:lnTo>
                    <a:lnTo>
                      <a:pt x="11" y="0"/>
                    </a:lnTo>
                    <a:lnTo>
                      <a:pt x="0" y="35"/>
                    </a:lnTo>
                    <a:lnTo>
                      <a:pt x="25" y="43"/>
                    </a:lnTo>
                    <a:lnTo>
                      <a:pt x="51" y="51"/>
                    </a:lnTo>
                    <a:lnTo>
                      <a:pt x="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3" name="Freeform 2841"/>
              <p:cNvSpPr>
                <a:spLocks/>
              </p:cNvSpPr>
              <p:nvPr/>
            </p:nvSpPr>
            <p:spPr bwMode="auto">
              <a:xfrm>
                <a:off x="1633" y="2330"/>
                <a:ext cx="7" cy="6"/>
              </a:xfrm>
              <a:custGeom>
                <a:avLst/>
                <a:gdLst>
                  <a:gd name="T0" fmla="*/ 61 w 61"/>
                  <a:gd name="T1" fmla="*/ 15 h 51"/>
                  <a:gd name="T2" fmla="*/ 36 w 61"/>
                  <a:gd name="T3" fmla="*/ 8 h 51"/>
                  <a:gd name="T4" fmla="*/ 11 w 61"/>
                  <a:gd name="T5" fmla="*/ 0 h 51"/>
                  <a:gd name="T6" fmla="*/ 0 w 61"/>
                  <a:gd name="T7" fmla="*/ 35 h 51"/>
                  <a:gd name="T8" fmla="*/ 25 w 61"/>
                  <a:gd name="T9" fmla="*/ 43 h 51"/>
                  <a:gd name="T10" fmla="*/ 51 w 61"/>
                  <a:gd name="T11" fmla="*/ 51 h 51"/>
                  <a:gd name="T12" fmla="*/ 61 w 61"/>
                  <a:gd name="T13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1">
                    <a:moveTo>
                      <a:pt x="61" y="15"/>
                    </a:moveTo>
                    <a:lnTo>
                      <a:pt x="36" y="8"/>
                    </a:lnTo>
                    <a:lnTo>
                      <a:pt x="11" y="0"/>
                    </a:lnTo>
                    <a:lnTo>
                      <a:pt x="0" y="35"/>
                    </a:lnTo>
                    <a:lnTo>
                      <a:pt x="25" y="43"/>
                    </a:lnTo>
                    <a:lnTo>
                      <a:pt x="51" y="51"/>
                    </a:lnTo>
                    <a:lnTo>
                      <a:pt x="61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4" name="Freeform 2842"/>
              <p:cNvSpPr>
                <a:spLocks/>
              </p:cNvSpPr>
              <p:nvPr/>
            </p:nvSpPr>
            <p:spPr bwMode="auto">
              <a:xfrm>
                <a:off x="1632" y="2334"/>
                <a:ext cx="7" cy="5"/>
              </a:xfrm>
              <a:custGeom>
                <a:avLst/>
                <a:gdLst>
                  <a:gd name="T0" fmla="*/ 62 w 62"/>
                  <a:gd name="T1" fmla="*/ 16 h 51"/>
                  <a:gd name="T2" fmla="*/ 36 w 62"/>
                  <a:gd name="T3" fmla="*/ 8 h 51"/>
                  <a:gd name="T4" fmla="*/ 11 w 62"/>
                  <a:gd name="T5" fmla="*/ 0 h 51"/>
                  <a:gd name="T6" fmla="*/ 0 w 62"/>
                  <a:gd name="T7" fmla="*/ 35 h 51"/>
                  <a:gd name="T8" fmla="*/ 25 w 62"/>
                  <a:gd name="T9" fmla="*/ 43 h 51"/>
                  <a:gd name="T10" fmla="*/ 51 w 62"/>
                  <a:gd name="T11" fmla="*/ 51 h 51"/>
                  <a:gd name="T12" fmla="*/ 62 w 62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62" y="16"/>
                    </a:moveTo>
                    <a:lnTo>
                      <a:pt x="36" y="8"/>
                    </a:lnTo>
                    <a:lnTo>
                      <a:pt x="11" y="0"/>
                    </a:lnTo>
                    <a:lnTo>
                      <a:pt x="0" y="35"/>
                    </a:lnTo>
                    <a:lnTo>
                      <a:pt x="25" y="43"/>
                    </a:lnTo>
                    <a:lnTo>
                      <a:pt x="51" y="51"/>
                    </a:lnTo>
                    <a:lnTo>
                      <a:pt x="62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5" name="Freeform 2843"/>
              <p:cNvSpPr>
                <a:spLocks/>
              </p:cNvSpPr>
              <p:nvPr/>
            </p:nvSpPr>
            <p:spPr bwMode="auto">
              <a:xfrm>
                <a:off x="1632" y="2334"/>
                <a:ext cx="7" cy="5"/>
              </a:xfrm>
              <a:custGeom>
                <a:avLst/>
                <a:gdLst>
                  <a:gd name="T0" fmla="*/ 62 w 62"/>
                  <a:gd name="T1" fmla="*/ 16 h 51"/>
                  <a:gd name="T2" fmla="*/ 36 w 62"/>
                  <a:gd name="T3" fmla="*/ 8 h 51"/>
                  <a:gd name="T4" fmla="*/ 11 w 62"/>
                  <a:gd name="T5" fmla="*/ 0 h 51"/>
                  <a:gd name="T6" fmla="*/ 0 w 62"/>
                  <a:gd name="T7" fmla="*/ 35 h 51"/>
                  <a:gd name="T8" fmla="*/ 25 w 62"/>
                  <a:gd name="T9" fmla="*/ 43 h 51"/>
                  <a:gd name="T10" fmla="*/ 51 w 62"/>
                  <a:gd name="T11" fmla="*/ 51 h 51"/>
                  <a:gd name="T12" fmla="*/ 62 w 62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62" y="16"/>
                    </a:moveTo>
                    <a:lnTo>
                      <a:pt x="36" y="8"/>
                    </a:lnTo>
                    <a:lnTo>
                      <a:pt x="11" y="0"/>
                    </a:lnTo>
                    <a:lnTo>
                      <a:pt x="0" y="35"/>
                    </a:lnTo>
                    <a:lnTo>
                      <a:pt x="25" y="43"/>
                    </a:lnTo>
                    <a:lnTo>
                      <a:pt x="51" y="51"/>
                    </a:lnTo>
                    <a:lnTo>
                      <a:pt x="62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6" name="Freeform 2844"/>
              <p:cNvSpPr>
                <a:spLocks/>
              </p:cNvSpPr>
              <p:nvPr/>
            </p:nvSpPr>
            <p:spPr bwMode="auto">
              <a:xfrm>
                <a:off x="1632" y="2338"/>
                <a:ext cx="3" cy="1"/>
              </a:xfrm>
              <a:custGeom>
                <a:avLst/>
                <a:gdLst>
                  <a:gd name="T0" fmla="*/ 26 w 26"/>
                  <a:gd name="T1" fmla="*/ 8 h 8"/>
                  <a:gd name="T2" fmla="*/ 1 w 26"/>
                  <a:gd name="T3" fmla="*/ 0 h 8"/>
                  <a:gd name="T4" fmla="*/ 0 w 26"/>
                  <a:gd name="T5" fmla="*/ 0 h 8"/>
                  <a:gd name="T6" fmla="*/ 26 w 2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8">
                    <a:moveTo>
                      <a:pt x="26" y="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7" name="Line 2845"/>
              <p:cNvSpPr>
                <a:spLocks noChangeShapeType="1"/>
              </p:cNvSpPr>
              <p:nvPr/>
            </p:nvSpPr>
            <p:spPr bwMode="auto">
              <a:xfrm flipH="1">
                <a:off x="1632" y="23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8" name="Freeform 2846"/>
              <p:cNvSpPr>
                <a:spLocks/>
              </p:cNvSpPr>
              <p:nvPr/>
            </p:nvSpPr>
            <p:spPr bwMode="auto">
              <a:xfrm>
                <a:off x="1631" y="2338"/>
                <a:ext cx="7" cy="5"/>
              </a:xfrm>
              <a:custGeom>
                <a:avLst/>
                <a:gdLst>
                  <a:gd name="T0" fmla="*/ 63 w 63"/>
                  <a:gd name="T1" fmla="*/ 16 h 51"/>
                  <a:gd name="T2" fmla="*/ 36 w 63"/>
                  <a:gd name="T3" fmla="*/ 8 h 51"/>
                  <a:gd name="T4" fmla="*/ 10 w 63"/>
                  <a:gd name="T5" fmla="*/ 0 h 51"/>
                  <a:gd name="T6" fmla="*/ 0 w 63"/>
                  <a:gd name="T7" fmla="*/ 35 h 51"/>
                  <a:gd name="T8" fmla="*/ 26 w 63"/>
                  <a:gd name="T9" fmla="*/ 43 h 51"/>
                  <a:gd name="T10" fmla="*/ 53 w 63"/>
                  <a:gd name="T11" fmla="*/ 51 h 51"/>
                  <a:gd name="T12" fmla="*/ 63 w 63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63" y="16"/>
                    </a:moveTo>
                    <a:lnTo>
                      <a:pt x="36" y="8"/>
                    </a:lnTo>
                    <a:lnTo>
                      <a:pt x="10" y="0"/>
                    </a:lnTo>
                    <a:lnTo>
                      <a:pt x="0" y="35"/>
                    </a:lnTo>
                    <a:lnTo>
                      <a:pt x="26" y="43"/>
                    </a:lnTo>
                    <a:lnTo>
                      <a:pt x="53" y="51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9" name="Freeform 2847"/>
              <p:cNvSpPr>
                <a:spLocks/>
              </p:cNvSpPr>
              <p:nvPr/>
            </p:nvSpPr>
            <p:spPr bwMode="auto">
              <a:xfrm>
                <a:off x="1631" y="2338"/>
                <a:ext cx="7" cy="5"/>
              </a:xfrm>
              <a:custGeom>
                <a:avLst/>
                <a:gdLst>
                  <a:gd name="T0" fmla="*/ 63 w 63"/>
                  <a:gd name="T1" fmla="*/ 16 h 51"/>
                  <a:gd name="T2" fmla="*/ 36 w 63"/>
                  <a:gd name="T3" fmla="*/ 8 h 51"/>
                  <a:gd name="T4" fmla="*/ 10 w 63"/>
                  <a:gd name="T5" fmla="*/ 0 h 51"/>
                  <a:gd name="T6" fmla="*/ 0 w 63"/>
                  <a:gd name="T7" fmla="*/ 35 h 51"/>
                  <a:gd name="T8" fmla="*/ 26 w 63"/>
                  <a:gd name="T9" fmla="*/ 43 h 51"/>
                  <a:gd name="T10" fmla="*/ 53 w 63"/>
                  <a:gd name="T11" fmla="*/ 51 h 51"/>
                  <a:gd name="T12" fmla="*/ 63 w 63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63" y="16"/>
                    </a:moveTo>
                    <a:lnTo>
                      <a:pt x="36" y="8"/>
                    </a:lnTo>
                    <a:lnTo>
                      <a:pt x="10" y="0"/>
                    </a:lnTo>
                    <a:lnTo>
                      <a:pt x="0" y="35"/>
                    </a:lnTo>
                    <a:lnTo>
                      <a:pt x="26" y="43"/>
                    </a:lnTo>
                    <a:lnTo>
                      <a:pt x="53" y="51"/>
                    </a:lnTo>
                    <a:lnTo>
                      <a:pt x="63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0" name="Freeform 2848"/>
              <p:cNvSpPr>
                <a:spLocks/>
              </p:cNvSpPr>
              <p:nvPr/>
            </p:nvSpPr>
            <p:spPr bwMode="auto">
              <a:xfrm>
                <a:off x="1630" y="2342"/>
                <a:ext cx="7" cy="5"/>
              </a:xfrm>
              <a:custGeom>
                <a:avLst/>
                <a:gdLst>
                  <a:gd name="T0" fmla="*/ 63 w 63"/>
                  <a:gd name="T1" fmla="*/ 16 h 51"/>
                  <a:gd name="T2" fmla="*/ 36 w 63"/>
                  <a:gd name="T3" fmla="*/ 8 h 51"/>
                  <a:gd name="T4" fmla="*/ 10 w 63"/>
                  <a:gd name="T5" fmla="*/ 0 h 51"/>
                  <a:gd name="T6" fmla="*/ 0 w 63"/>
                  <a:gd name="T7" fmla="*/ 35 h 51"/>
                  <a:gd name="T8" fmla="*/ 27 w 63"/>
                  <a:gd name="T9" fmla="*/ 43 h 51"/>
                  <a:gd name="T10" fmla="*/ 53 w 63"/>
                  <a:gd name="T11" fmla="*/ 51 h 51"/>
                  <a:gd name="T12" fmla="*/ 63 w 63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63" y="16"/>
                    </a:moveTo>
                    <a:lnTo>
                      <a:pt x="36" y="8"/>
                    </a:lnTo>
                    <a:lnTo>
                      <a:pt x="10" y="0"/>
                    </a:lnTo>
                    <a:lnTo>
                      <a:pt x="0" y="35"/>
                    </a:lnTo>
                    <a:lnTo>
                      <a:pt x="27" y="43"/>
                    </a:lnTo>
                    <a:lnTo>
                      <a:pt x="53" y="51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1" name="Freeform 2849"/>
              <p:cNvSpPr>
                <a:spLocks/>
              </p:cNvSpPr>
              <p:nvPr/>
            </p:nvSpPr>
            <p:spPr bwMode="auto">
              <a:xfrm>
                <a:off x="1630" y="2342"/>
                <a:ext cx="7" cy="5"/>
              </a:xfrm>
              <a:custGeom>
                <a:avLst/>
                <a:gdLst>
                  <a:gd name="T0" fmla="*/ 63 w 63"/>
                  <a:gd name="T1" fmla="*/ 16 h 51"/>
                  <a:gd name="T2" fmla="*/ 36 w 63"/>
                  <a:gd name="T3" fmla="*/ 8 h 51"/>
                  <a:gd name="T4" fmla="*/ 10 w 63"/>
                  <a:gd name="T5" fmla="*/ 0 h 51"/>
                  <a:gd name="T6" fmla="*/ 0 w 63"/>
                  <a:gd name="T7" fmla="*/ 35 h 51"/>
                  <a:gd name="T8" fmla="*/ 27 w 63"/>
                  <a:gd name="T9" fmla="*/ 43 h 51"/>
                  <a:gd name="T10" fmla="*/ 53 w 63"/>
                  <a:gd name="T11" fmla="*/ 51 h 51"/>
                  <a:gd name="T12" fmla="*/ 63 w 63"/>
                  <a:gd name="T13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1">
                    <a:moveTo>
                      <a:pt x="63" y="16"/>
                    </a:moveTo>
                    <a:lnTo>
                      <a:pt x="36" y="8"/>
                    </a:lnTo>
                    <a:lnTo>
                      <a:pt x="10" y="0"/>
                    </a:lnTo>
                    <a:lnTo>
                      <a:pt x="0" y="35"/>
                    </a:lnTo>
                    <a:lnTo>
                      <a:pt x="27" y="43"/>
                    </a:lnTo>
                    <a:lnTo>
                      <a:pt x="53" y="51"/>
                    </a:lnTo>
                    <a:lnTo>
                      <a:pt x="63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2" name="Freeform 2850"/>
              <p:cNvSpPr>
                <a:spLocks/>
              </p:cNvSpPr>
              <p:nvPr/>
            </p:nvSpPr>
            <p:spPr bwMode="auto">
              <a:xfrm>
                <a:off x="1630" y="2345"/>
                <a:ext cx="3" cy="1"/>
              </a:xfrm>
              <a:custGeom>
                <a:avLst/>
                <a:gdLst>
                  <a:gd name="T0" fmla="*/ 27 w 27"/>
                  <a:gd name="T1" fmla="*/ 8 h 8"/>
                  <a:gd name="T2" fmla="*/ 0 w 27"/>
                  <a:gd name="T3" fmla="*/ 0 h 8"/>
                  <a:gd name="T4" fmla="*/ 0 w 27"/>
                  <a:gd name="T5" fmla="*/ 2 h 8"/>
                  <a:gd name="T6" fmla="*/ 27 w 2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8">
                    <a:moveTo>
                      <a:pt x="27" y="8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3" name="Line 2851"/>
              <p:cNvSpPr>
                <a:spLocks noChangeShapeType="1"/>
              </p:cNvSpPr>
              <p:nvPr/>
            </p:nvSpPr>
            <p:spPr bwMode="auto">
              <a:xfrm>
                <a:off x="1630" y="23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4" name="Freeform 2852"/>
              <p:cNvSpPr>
                <a:spLocks/>
              </p:cNvSpPr>
              <p:nvPr/>
            </p:nvSpPr>
            <p:spPr bwMode="auto">
              <a:xfrm>
                <a:off x="1629" y="2346"/>
                <a:ext cx="7" cy="5"/>
              </a:xfrm>
              <a:custGeom>
                <a:avLst/>
                <a:gdLst>
                  <a:gd name="T0" fmla="*/ 61 w 61"/>
                  <a:gd name="T1" fmla="*/ 13 h 48"/>
                  <a:gd name="T2" fmla="*/ 35 w 61"/>
                  <a:gd name="T3" fmla="*/ 6 h 48"/>
                  <a:gd name="T4" fmla="*/ 8 w 61"/>
                  <a:gd name="T5" fmla="*/ 0 h 48"/>
                  <a:gd name="T6" fmla="*/ 0 w 61"/>
                  <a:gd name="T7" fmla="*/ 35 h 48"/>
                  <a:gd name="T8" fmla="*/ 26 w 61"/>
                  <a:gd name="T9" fmla="*/ 41 h 48"/>
                  <a:gd name="T10" fmla="*/ 52 w 61"/>
                  <a:gd name="T11" fmla="*/ 48 h 48"/>
                  <a:gd name="T12" fmla="*/ 61 w 61"/>
                  <a:gd name="T13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61" y="13"/>
                    </a:moveTo>
                    <a:lnTo>
                      <a:pt x="35" y="6"/>
                    </a:lnTo>
                    <a:lnTo>
                      <a:pt x="8" y="0"/>
                    </a:lnTo>
                    <a:lnTo>
                      <a:pt x="0" y="35"/>
                    </a:lnTo>
                    <a:lnTo>
                      <a:pt x="26" y="41"/>
                    </a:lnTo>
                    <a:lnTo>
                      <a:pt x="52" y="48"/>
                    </a:lnTo>
                    <a:lnTo>
                      <a:pt x="6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5" name="Freeform 2853"/>
              <p:cNvSpPr>
                <a:spLocks/>
              </p:cNvSpPr>
              <p:nvPr/>
            </p:nvSpPr>
            <p:spPr bwMode="auto">
              <a:xfrm>
                <a:off x="1629" y="2346"/>
                <a:ext cx="7" cy="5"/>
              </a:xfrm>
              <a:custGeom>
                <a:avLst/>
                <a:gdLst>
                  <a:gd name="T0" fmla="*/ 61 w 61"/>
                  <a:gd name="T1" fmla="*/ 13 h 48"/>
                  <a:gd name="T2" fmla="*/ 35 w 61"/>
                  <a:gd name="T3" fmla="*/ 6 h 48"/>
                  <a:gd name="T4" fmla="*/ 8 w 61"/>
                  <a:gd name="T5" fmla="*/ 0 h 48"/>
                  <a:gd name="T6" fmla="*/ 0 w 61"/>
                  <a:gd name="T7" fmla="*/ 35 h 48"/>
                  <a:gd name="T8" fmla="*/ 26 w 61"/>
                  <a:gd name="T9" fmla="*/ 41 h 48"/>
                  <a:gd name="T10" fmla="*/ 52 w 61"/>
                  <a:gd name="T11" fmla="*/ 48 h 48"/>
                  <a:gd name="T12" fmla="*/ 61 w 61"/>
                  <a:gd name="T13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61" y="13"/>
                    </a:moveTo>
                    <a:lnTo>
                      <a:pt x="35" y="6"/>
                    </a:lnTo>
                    <a:lnTo>
                      <a:pt x="8" y="0"/>
                    </a:lnTo>
                    <a:lnTo>
                      <a:pt x="0" y="35"/>
                    </a:lnTo>
                    <a:lnTo>
                      <a:pt x="26" y="41"/>
                    </a:lnTo>
                    <a:lnTo>
                      <a:pt x="52" y="48"/>
                    </a:lnTo>
                    <a:lnTo>
                      <a:pt x="61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6" name="Freeform 2854"/>
              <p:cNvSpPr>
                <a:spLocks/>
              </p:cNvSpPr>
              <p:nvPr/>
            </p:nvSpPr>
            <p:spPr bwMode="auto">
              <a:xfrm>
                <a:off x="1629" y="2350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1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7" name="Line 2855"/>
              <p:cNvSpPr>
                <a:spLocks noChangeShapeType="1"/>
              </p:cNvSpPr>
              <p:nvPr/>
            </p:nvSpPr>
            <p:spPr bwMode="auto">
              <a:xfrm>
                <a:off x="1629" y="23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8" name="Freeform 2856"/>
              <p:cNvSpPr>
                <a:spLocks/>
              </p:cNvSpPr>
              <p:nvPr/>
            </p:nvSpPr>
            <p:spPr bwMode="auto">
              <a:xfrm>
                <a:off x="1628" y="2350"/>
                <a:ext cx="7" cy="5"/>
              </a:xfrm>
              <a:custGeom>
                <a:avLst/>
                <a:gdLst>
                  <a:gd name="T0" fmla="*/ 60 w 60"/>
                  <a:gd name="T1" fmla="*/ 11 h 47"/>
                  <a:gd name="T2" fmla="*/ 34 w 60"/>
                  <a:gd name="T3" fmla="*/ 5 h 47"/>
                  <a:gd name="T4" fmla="*/ 8 w 60"/>
                  <a:gd name="T5" fmla="*/ 0 h 47"/>
                  <a:gd name="T6" fmla="*/ 0 w 60"/>
                  <a:gd name="T7" fmla="*/ 36 h 47"/>
                  <a:gd name="T8" fmla="*/ 26 w 60"/>
                  <a:gd name="T9" fmla="*/ 41 h 47"/>
                  <a:gd name="T10" fmla="*/ 52 w 60"/>
                  <a:gd name="T11" fmla="*/ 47 h 47"/>
                  <a:gd name="T12" fmla="*/ 60 w 60"/>
                  <a:gd name="T13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60" y="11"/>
                    </a:moveTo>
                    <a:lnTo>
                      <a:pt x="34" y="5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2" y="47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9" name="Freeform 2857"/>
              <p:cNvSpPr>
                <a:spLocks/>
              </p:cNvSpPr>
              <p:nvPr/>
            </p:nvSpPr>
            <p:spPr bwMode="auto">
              <a:xfrm>
                <a:off x="1628" y="2350"/>
                <a:ext cx="7" cy="5"/>
              </a:xfrm>
              <a:custGeom>
                <a:avLst/>
                <a:gdLst>
                  <a:gd name="T0" fmla="*/ 60 w 60"/>
                  <a:gd name="T1" fmla="*/ 11 h 47"/>
                  <a:gd name="T2" fmla="*/ 34 w 60"/>
                  <a:gd name="T3" fmla="*/ 5 h 47"/>
                  <a:gd name="T4" fmla="*/ 8 w 60"/>
                  <a:gd name="T5" fmla="*/ 0 h 47"/>
                  <a:gd name="T6" fmla="*/ 0 w 60"/>
                  <a:gd name="T7" fmla="*/ 36 h 47"/>
                  <a:gd name="T8" fmla="*/ 26 w 60"/>
                  <a:gd name="T9" fmla="*/ 41 h 47"/>
                  <a:gd name="T10" fmla="*/ 52 w 60"/>
                  <a:gd name="T11" fmla="*/ 47 h 47"/>
                  <a:gd name="T12" fmla="*/ 60 w 60"/>
                  <a:gd name="T13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60" y="11"/>
                    </a:moveTo>
                    <a:lnTo>
                      <a:pt x="34" y="5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2" y="47"/>
                    </a:lnTo>
                    <a:lnTo>
                      <a:pt x="6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0" name="Freeform 2858"/>
              <p:cNvSpPr>
                <a:spLocks/>
              </p:cNvSpPr>
              <p:nvPr/>
            </p:nvSpPr>
            <p:spPr bwMode="auto">
              <a:xfrm>
                <a:off x="1631" y="2354"/>
                <a:ext cx="3" cy="1"/>
              </a:xfrm>
              <a:custGeom>
                <a:avLst/>
                <a:gdLst>
                  <a:gd name="T0" fmla="*/ 0 w 26"/>
                  <a:gd name="T1" fmla="*/ 0 h 7"/>
                  <a:gd name="T2" fmla="*/ 26 w 26"/>
                  <a:gd name="T3" fmla="*/ 6 h 7"/>
                  <a:gd name="T4" fmla="*/ 26 w 26"/>
                  <a:gd name="T5" fmla="*/ 7 h 7"/>
                  <a:gd name="T6" fmla="*/ 0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0" y="0"/>
                    </a:moveTo>
                    <a:lnTo>
                      <a:pt x="26" y="6"/>
                    </a:lnTo>
                    <a:lnTo>
                      <a:pt x="2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1" name="Line 2859"/>
              <p:cNvSpPr>
                <a:spLocks noChangeShapeType="1"/>
              </p:cNvSpPr>
              <p:nvPr/>
            </p:nvSpPr>
            <p:spPr bwMode="auto">
              <a:xfrm>
                <a:off x="1634" y="2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2" name="Freeform 2860"/>
              <p:cNvSpPr>
                <a:spLocks/>
              </p:cNvSpPr>
              <p:nvPr/>
            </p:nvSpPr>
            <p:spPr bwMode="auto">
              <a:xfrm>
                <a:off x="1627" y="2354"/>
                <a:ext cx="7" cy="5"/>
              </a:xfrm>
              <a:custGeom>
                <a:avLst/>
                <a:gdLst>
                  <a:gd name="T0" fmla="*/ 61 w 61"/>
                  <a:gd name="T1" fmla="*/ 13 h 48"/>
                  <a:gd name="T2" fmla="*/ 35 w 61"/>
                  <a:gd name="T3" fmla="*/ 6 h 48"/>
                  <a:gd name="T4" fmla="*/ 9 w 61"/>
                  <a:gd name="T5" fmla="*/ 0 h 48"/>
                  <a:gd name="T6" fmla="*/ 0 w 61"/>
                  <a:gd name="T7" fmla="*/ 35 h 48"/>
                  <a:gd name="T8" fmla="*/ 26 w 61"/>
                  <a:gd name="T9" fmla="*/ 41 h 48"/>
                  <a:gd name="T10" fmla="*/ 53 w 61"/>
                  <a:gd name="T11" fmla="*/ 48 h 48"/>
                  <a:gd name="T12" fmla="*/ 61 w 61"/>
                  <a:gd name="T13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61" y="13"/>
                    </a:moveTo>
                    <a:lnTo>
                      <a:pt x="35" y="6"/>
                    </a:lnTo>
                    <a:lnTo>
                      <a:pt x="9" y="0"/>
                    </a:lnTo>
                    <a:lnTo>
                      <a:pt x="0" y="35"/>
                    </a:lnTo>
                    <a:lnTo>
                      <a:pt x="26" y="41"/>
                    </a:lnTo>
                    <a:lnTo>
                      <a:pt x="53" y="48"/>
                    </a:lnTo>
                    <a:lnTo>
                      <a:pt x="6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3" name="Freeform 2861"/>
              <p:cNvSpPr>
                <a:spLocks/>
              </p:cNvSpPr>
              <p:nvPr/>
            </p:nvSpPr>
            <p:spPr bwMode="auto">
              <a:xfrm>
                <a:off x="1627" y="2354"/>
                <a:ext cx="7" cy="5"/>
              </a:xfrm>
              <a:custGeom>
                <a:avLst/>
                <a:gdLst>
                  <a:gd name="T0" fmla="*/ 61 w 61"/>
                  <a:gd name="T1" fmla="*/ 13 h 48"/>
                  <a:gd name="T2" fmla="*/ 35 w 61"/>
                  <a:gd name="T3" fmla="*/ 6 h 48"/>
                  <a:gd name="T4" fmla="*/ 9 w 61"/>
                  <a:gd name="T5" fmla="*/ 0 h 48"/>
                  <a:gd name="T6" fmla="*/ 0 w 61"/>
                  <a:gd name="T7" fmla="*/ 35 h 48"/>
                  <a:gd name="T8" fmla="*/ 26 w 61"/>
                  <a:gd name="T9" fmla="*/ 41 h 48"/>
                  <a:gd name="T10" fmla="*/ 53 w 61"/>
                  <a:gd name="T11" fmla="*/ 48 h 48"/>
                  <a:gd name="T12" fmla="*/ 61 w 61"/>
                  <a:gd name="T13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61" y="13"/>
                    </a:moveTo>
                    <a:lnTo>
                      <a:pt x="35" y="6"/>
                    </a:lnTo>
                    <a:lnTo>
                      <a:pt x="9" y="0"/>
                    </a:lnTo>
                    <a:lnTo>
                      <a:pt x="0" y="35"/>
                    </a:lnTo>
                    <a:lnTo>
                      <a:pt x="26" y="41"/>
                    </a:lnTo>
                    <a:lnTo>
                      <a:pt x="53" y="48"/>
                    </a:lnTo>
                    <a:lnTo>
                      <a:pt x="61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4" name="Freeform 2862"/>
              <p:cNvSpPr>
                <a:spLocks/>
              </p:cNvSpPr>
              <p:nvPr/>
            </p:nvSpPr>
            <p:spPr bwMode="auto">
              <a:xfrm>
                <a:off x="1627" y="2357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2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5" name="Line 2863"/>
              <p:cNvSpPr>
                <a:spLocks noChangeShapeType="1"/>
              </p:cNvSpPr>
              <p:nvPr/>
            </p:nvSpPr>
            <p:spPr bwMode="auto">
              <a:xfrm>
                <a:off x="1627" y="23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6" name="Freeform 2864"/>
              <p:cNvSpPr>
                <a:spLocks/>
              </p:cNvSpPr>
              <p:nvPr/>
            </p:nvSpPr>
            <p:spPr bwMode="auto">
              <a:xfrm>
                <a:off x="1626" y="2358"/>
                <a:ext cx="7" cy="5"/>
              </a:xfrm>
              <a:custGeom>
                <a:avLst/>
                <a:gdLst>
                  <a:gd name="T0" fmla="*/ 59 w 59"/>
                  <a:gd name="T1" fmla="*/ 9 h 45"/>
                  <a:gd name="T2" fmla="*/ 32 w 59"/>
                  <a:gd name="T3" fmla="*/ 4 h 45"/>
                  <a:gd name="T4" fmla="*/ 6 w 59"/>
                  <a:gd name="T5" fmla="*/ 0 h 45"/>
                  <a:gd name="T6" fmla="*/ 0 w 59"/>
                  <a:gd name="T7" fmla="*/ 36 h 45"/>
                  <a:gd name="T8" fmla="*/ 26 w 59"/>
                  <a:gd name="T9" fmla="*/ 41 h 45"/>
                  <a:gd name="T10" fmla="*/ 52 w 59"/>
                  <a:gd name="T11" fmla="*/ 45 h 45"/>
                  <a:gd name="T12" fmla="*/ 59 w 59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9"/>
                    </a:moveTo>
                    <a:lnTo>
                      <a:pt x="32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2" y="45"/>
                    </a:lnTo>
                    <a:lnTo>
                      <a:pt x="5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7" name="Freeform 2865"/>
              <p:cNvSpPr>
                <a:spLocks/>
              </p:cNvSpPr>
              <p:nvPr/>
            </p:nvSpPr>
            <p:spPr bwMode="auto">
              <a:xfrm>
                <a:off x="1626" y="2358"/>
                <a:ext cx="7" cy="5"/>
              </a:xfrm>
              <a:custGeom>
                <a:avLst/>
                <a:gdLst>
                  <a:gd name="T0" fmla="*/ 59 w 59"/>
                  <a:gd name="T1" fmla="*/ 9 h 45"/>
                  <a:gd name="T2" fmla="*/ 32 w 59"/>
                  <a:gd name="T3" fmla="*/ 4 h 45"/>
                  <a:gd name="T4" fmla="*/ 6 w 59"/>
                  <a:gd name="T5" fmla="*/ 0 h 45"/>
                  <a:gd name="T6" fmla="*/ 0 w 59"/>
                  <a:gd name="T7" fmla="*/ 36 h 45"/>
                  <a:gd name="T8" fmla="*/ 26 w 59"/>
                  <a:gd name="T9" fmla="*/ 41 h 45"/>
                  <a:gd name="T10" fmla="*/ 52 w 59"/>
                  <a:gd name="T11" fmla="*/ 45 h 45"/>
                  <a:gd name="T12" fmla="*/ 59 w 59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9"/>
                    </a:moveTo>
                    <a:lnTo>
                      <a:pt x="32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2" y="45"/>
                    </a:lnTo>
                    <a:lnTo>
                      <a:pt x="59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8" name="Freeform 2866"/>
              <p:cNvSpPr>
                <a:spLocks/>
              </p:cNvSpPr>
              <p:nvPr/>
            </p:nvSpPr>
            <p:spPr bwMode="auto">
              <a:xfrm>
                <a:off x="1625" y="2362"/>
                <a:ext cx="7" cy="5"/>
              </a:xfrm>
              <a:custGeom>
                <a:avLst/>
                <a:gdLst>
                  <a:gd name="T0" fmla="*/ 59 w 59"/>
                  <a:gd name="T1" fmla="*/ 9 h 45"/>
                  <a:gd name="T2" fmla="*/ 33 w 59"/>
                  <a:gd name="T3" fmla="*/ 5 h 45"/>
                  <a:gd name="T4" fmla="*/ 7 w 59"/>
                  <a:gd name="T5" fmla="*/ 0 h 45"/>
                  <a:gd name="T6" fmla="*/ 0 w 59"/>
                  <a:gd name="T7" fmla="*/ 36 h 45"/>
                  <a:gd name="T8" fmla="*/ 26 w 59"/>
                  <a:gd name="T9" fmla="*/ 41 h 45"/>
                  <a:gd name="T10" fmla="*/ 53 w 59"/>
                  <a:gd name="T11" fmla="*/ 45 h 45"/>
                  <a:gd name="T12" fmla="*/ 59 w 59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9"/>
                    </a:moveTo>
                    <a:lnTo>
                      <a:pt x="33" y="5"/>
                    </a:lnTo>
                    <a:lnTo>
                      <a:pt x="7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3" y="45"/>
                    </a:lnTo>
                    <a:lnTo>
                      <a:pt x="5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9" name="Freeform 2867"/>
              <p:cNvSpPr>
                <a:spLocks/>
              </p:cNvSpPr>
              <p:nvPr/>
            </p:nvSpPr>
            <p:spPr bwMode="auto">
              <a:xfrm>
                <a:off x="1625" y="2362"/>
                <a:ext cx="7" cy="5"/>
              </a:xfrm>
              <a:custGeom>
                <a:avLst/>
                <a:gdLst>
                  <a:gd name="T0" fmla="*/ 59 w 59"/>
                  <a:gd name="T1" fmla="*/ 9 h 45"/>
                  <a:gd name="T2" fmla="*/ 33 w 59"/>
                  <a:gd name="T3" fmla="*/ 5 h 45"/>
                  <a:gd name="T4" fmla="*/ 7 w 59"/>
                  <a:gd name="T5" fmla="*/ 0 h 45"/>
                  <a:gd name="T6" fmla="*/ 0 w 59"/>
                  <a:gd name="T7" fmla="*/ 36 h 45"/>
                  <a:gd name="T8" fmla="*/ 26 w 59"/>
                  <a:gd name="T9" fmla="*/ 41 h 45"/>
                  <a:gd name="T10" fmla="*/ 53 w 59"/>
                  <a:gd name="T11" fmla="*/ 45 h 45"/>
                  <a:gd name="T12" fmla="*/ 59 w 59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9"/>
                    </a:moveTo>
                    <a:lnTo>
                      <a:pt x="33" y="5"/>
                    </a:lnTo>
                    <a:lnTo>
                      <a:pt x="7" y="0"/>
                    </a:lnTo>
                    <a:lnTo>
                      <a:pt x="0" y="36"/>
                    </a:lnTo>
                    <a:lnTo>
                      <a:pt x="26" y="41"/>
                    </a:lnTo>
                    <a:lnTo>
                      <a:pt x="53" y="45"/>
                    </a:lnTo>
                    <a:lnTo>
                      <a:pt x="59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" name="Freeform 2868"/>
              <p:cNvSpPr>
                <a:spLocks/>
              </p:cNvSpPr>
              <p:nvPr/>
            </p:nvSpPr>
            <p:spPr bwMode="auto">
              <a:xfrm>
                <a:off x="1628" y="2366"/>
                <a:ext cx="3" cy="1"/>
              </a:xfrm>
              <a:custGeom>
                <a:avLst/>
                <a:gdLst>
                  <a:gd name="T0" fmla="*/ 0 w 27"/>
                  <a:gd name="T1" fmla="*/ 0 h 5"/>
                  <a:gd name="T2" fmla="*/ 27 w 27"/>
                  <a:gd name="T3" fmla="*/ 4 h 5"/>
                  <a:gd name="T4" fmla="*/ 27 w 27"/>
                  <a:gd name="T5" fmla="*/ 5 h 5"/>
                  <a:gd name="T6" fmla="*/ 0 w 2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0" y="0"/>
                    </a:moveTo>
                    <a:lnTo>
                      <a:pt x="27" y="4"/>
                    </a:lnTo>
                    <a:lnTo>
                      <a:pt x="2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1" name="Line 2869"/>
              <p:cNvSpPr>
                <a:spLocks noChangeShapeType="1"/>
              </p:cNvSpPr>
              <p:nvPr/>
            </p:nvSpPr>
            <p:spPr bwMode="auto">
              <a:xfrm>
                <a:off x="1631" y="23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2" name="Freeform 2870"/>
              <p:cNvSpPr>
                <a:spLocks/>
              </p:cNvSpPr>
              <p:nvPr/>
            </p:nvSpPr>
            <p:spPr bwMode="auto">
              <a:xfrm>
                <a:off x="1625" y="2366"/>
                <a:ext cx="6" cy="5"/>
              </a:xfrm>
              <a:custGeom>
                <a:avLst/>
                <a:gdLst>
                  <a:gd name="T0" fmla="*/ 60 w 60"/>
                  <a:gd name="T1" fmla="*/ 11 h 46"/>
                  <a:gd name="T2" fmla="*/ 33 w 60"/>
                  <a:gd name="T3" fmla="*/ 6 h 46"/>
                  <a:gd name="T4" fmla="*/ 7 w 60"/>
                  <a:gd name="T5" fmla="*/ 0 h 46"/>
                  <a:gd name="T6" fmla="*/ 0 w 60"/>
                  <a:gd name="T7" fmla="*/ 35 h 46"/>
                  <a:gd name="T8" fmla="*/ 27 w 60"/>
                  <a:gd name="T9" fmla="*/ 41 h 46"/>
                  <a:gd name="T10" fmla="*/ 53 w 60"/>
                  <a:gd name="T11" fmla="*/ 46 h 46"/>
                  <a:gd name="T12" fmla="*/ 60 w 60"/>
                  <a:gd name="T13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60" y="11"/>
                    </a:moveTo>
                    <a:lnTo>
                      <a:pt x="33" y="6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7" y="41"/>
                    </a:lnTo>
                    <a:lnTo>
                      <a:pt x="53" y="46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3" name="Freeform 2871"/>
              <p:cNvSpPr>
                <a:spLocks/>
              </p:cNvSpPr>
              <p:nvPr/>
            </p:nvSpPr>
            <p:spPr bwMode="auto">
              <a:xfrm>
                <a:off x="1625" y="2366"/>
                <a:ext cx="6" cy="5"/>
              </a:xfrm>
              <a:custGeom>
                <a:avLst/>
                <a:gdLst>
                  <a:gd name="T0" fmla="*/ 60 w 60"/>
                  <a:gd name="T1" fmla="*/ 11 h 46"/>
                  <a:gd name="T2" fmla="*/ 33 w 60"/>
                  <a:gd name="T3" fmla="*/ 6 h 46"/>
                  <a:gd name="T4" fmla="*/ 7 w 60"/>
                  <a:gd name="T5" fmla="*/ 0 h 46"/>
                  <a:gd name="T6" fmla="*/ 0 w 60"/>
                  <a:gd name="T7" fmla="*/ 35 h 46"/>
                  <a:gd name="T8" fmla="*/ 27 w 60"/>
                  <a:gd name="T9" fmla="*/ 41 h 46"/>
                  <a:gd name="T10" fmla="*/ 53 w 60"/>
                  <a:gd name="T11" fmla="*/ 46 h 46"/>
                  <a:gd name="T12" fmla="*/ 60 w 60"/>
                  <a:gd name="T13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60" y="11"/>
                    </a:moveTo>
                    <a:lnTo>
                      <a:pt x="33" y="6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7" y="41"/>
                    </a:lnTo>
                    <a:lnTo>
                      <a:pt x="53" y="46"/>
                    </a:lnTo>
                    <a:lnTo>
                      <a:pt x="6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4" name="Freeform 2872"/>
              <p:cNvSpPr>
                <a:spLocks/>
              </p:cNvSpPr>
              <p:nvPr/>
            </p:nvSpPr>
            <p:spPr bwMode="auto">
              <a:xfrm>
                <a:off x="1625" y="2369"/>
                <a:ext cx="3" cy="1"/>
              </a:xfrm>
              <a:custGeom>
                <a:avLst/>
                <a:gdLst>
                  <a:gd name="T0" fmla="*/ 27 w 27"/>
                  <a:gd name="T1" fmla="*/ 6 h 6"/>
                  <a:gd name="T2" fmla="*/ 0 w 27"/>
                  <a:gd name="T3" fmla="*/ 0 h 6"/>
                  <a:gd name="T4" fmla="*/ 0 w 27"/>
                  <a:gd name="T5" fmla="*/ 1 h 6"/>
                  <a:gd name="T6" fmla="*/ 27 w 2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6">
                    <a:moveTo>
                      <a:pt x="27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5" name="Line 2873"/>
              <p:cNvSpPr>
                <a:spLocks noChangeShapeType="1"/>
              </p:cNvSpPr>
              <p:nvPr/>
            </p:nvSpPr>
            <p:spPr bwMode="auto">
              <a:xfrm>
                <a:off x="1625" y="23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6" name="Freeform 2874"/>
              <p:cNvSpPr>
                <a:spLocks/>
              </p:cNvSpPr>
              <p:nvPr/>
            </p:nvSpPr>
            <p:spPr bwMode="auto">
              <a:xfrm>
                <a:off x="1624" y="2370"/>
                <a:ext cx="7" cy="5"/>
              </a:xfrm>
              <a:custGeom>
                <a:avLst/>
                <a:gdLst>
                  <a:gd name="T0" fmla="*/ 58 w 58"/>
                  <a:gd name="T1" fmla="*/ 9 h 45"/>
                  <a:gd name="T2" fmla="*/ 32 w 58"/>
                  <a:gd name="T3" fmla="*/ 5 h 45"/>
                  <a:gd name="T4" fmla="*/ 5 w 58"/>
                  <a:gd name="T5" fmla="*/ 0 h 45"/>
                  <a:gd name="T6" fmla="*/ 0 w 58"/>
                  <a:gd name="T7" fmla="*/ 37 h 45"/>
                  <a:gd name="T8" fmla="*/ 26 w 58"/>
                  <a:gd name="T9" fmla="*/ 41 h 45"/>
                  <a:gd name="T10" fmla="*/ 53 w 58"/>
                  <a:gd name="T11" fmla="*/ 45 h 45"/>
                  <a:gd name="T12" fmla="*/ 58 w 58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8" y="9"/>
                    </a:moveTo>
                    <a:lnTo>
                      <a:pt x="32" y="5"/>
                    </a:lnTo>
                    <a:lnTo>
                      <a:pt x="5" y="0"/>
                    </a:lnTo>
                    <a:lnTo>
                      <a:pt x="0" y="37"/>
                    </a:lnTo>
                    <a:lnTo>
                      <a:pt x="26" y="41"/>
                    </a:lnTo>
                    <a:lnTo>
                      <a:pt x="53" y="45"/>
                    </a:lnTo>
                    <a:lnTo>
                      <a:pt x="5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7" name="Freeform 2875"/>
              <p:cNvSpPr>
                <a:spLocks/>
              </p:cNvSpPr>
              <p:nvPr/>
            </p:nvSpPr>
            <p:spPr bwMode="auto">
              <a:xfrm>
                <a:off x="1624" y="2370"/>
                <a:ext cx="7" cy="5"/>
              </a:xfrm>
              <a:custGeom>
                <a:avLst/>
                <a:gdLst>
                  <a:gd name="T0" fmla="*/ 58 w 58"/>
                  <a:gd name="T1" fmla="*/ 9 h 45"/>
                  <a:gd name="T2" fmla="*/ 32 w 58"/>
                  <a:gd name="T3" fmla="*/ 5 h 45"/>
                  <a:gd name="T4" fmla="*/ 5 w 58"/>
                  <a:gd name="T5" fmla="*/ 0 h 45"/>
                  <a:gd name="T6" fmla="*/ 0 w 58"/>
                  <a:gd name="T7" fmla="*/ 37 h 45"/>
                  <a:gd name="T8" fmla="*/ 26 w 58"/>
                  <a:gd name="T9" fmla="*/ 41 h 45"/>
                  <a:gd name="T10" fmla="*/ 53 w 58"/>
                  <a:gd name="T11" fmla="*/ 45 h 45"/>
                  <a:gd name="T12" fmla="*/ 58 w 58"/>
                  <a:gd name="T13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8" y="9"/>
                    </a:moveTo>
                    <a:lnTo>
                      <a:pt x="32" y="5"/>
                    </a:lnTo>
                    <a:lnTo>
                      <a:pt x="5" y="0"/>
                    </a:lnTo>
                    <a:lnTo>
                      <a:pt x="0" y="37"/>
                    </a:lnTo>
                    <a:lnTo>
                      <a:pt x="26" y="41"/>
                    </a:lnTo>
                    <a:lnTo>
                      <a:pt x="53" y="45"/>
                    </a:lnTo>
                    <a:lnTo>
                      <a:pt x="58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8" name="Freeform 2876"/>
              <p:cNvSpPr>
                <a:spLocks/>
              </p:cNvSpPr>
              <p:nvPr/>
            </p:nvSpPr>
            <p:spPr bwMode="auto">
              <a:xfrm>
                <a:off x="1624" y="2374"/>
                <a:ext cx="3" cy="1"/>
              </a:xfrm>
              <a:custGeom>
                <a:avLst/>
                <a:gdLst>
                  <a:gd name="T0" fmla="*/ 26 w 26"/>
                  <a:gd name="T1" fmla="*/ 4 h 4"/>
                  <a:gd name="T2" fmla="*/ 0 w 26"/>
                  <a:gd name="T3" fmla="*/ 0 h 4"/>
                  <a:gd name="T4" fmla="*/ 0 w 26"/>
                  <a:gd name="T5" fmla="*/ 0 h 4"/>
                  <a:gd name="T6" fmla="*/ 26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26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9" name="Line 2877"/>
              <p:cNvSpPr>
                <a:spLocks noChangeShapeType="1"/>
              </p:cNvSpPr>
              <p:nvPr/>
            </p:nvSpPr>
            <p:spPr bwMode="auto">
              <a:xfrm>
                <a:off x="1624" y="23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0" name="Freeform 2878"/>
              <p:cNvSpPr>
                <a:spLocks/>
              </p:cNvSpPr>
              <p:nvPr/>
            </p:nvSpPr>
            <p:spPr bwMode="auto">
              <a:xfrm>
                <a:off x="1623" y="2374"/>
                <a:ext cx="7" cy="5"/>
              </a:xfrm>
              <a:custGeom>
                <a:avLst/>
                <a:gdLst>
                  <a:gd name="T0" fmla="*/ 59 w 59"/>
                  <a:gd name="T1" fmla="*/ 8 h 45"/>
                  <a:gd name="T2" fmla="*/ 32 w 59"/>
                  <a:gd name="T3" fmla="*/ 4 h 45"/>
                  <a:gd name="T4" fmla="*/ 6 w 59"/>
                  <a:gd name="T5" fmla="*/ 0 h 45"/>
                  <a:gd name="T6" fmla="*/ 0 w 59"/>
                  <a:gd name="T7" fmla="*/ 36 h 45"/>
                  <a:gd name="T8" fmla="*/ 27 w 59"/>
                  <a:gd name="T9" fmla="*/ 40 h 45"/>
                  <a:gd name="T10" fmla="*/ 53 w 59"/>
                  <a:gd name="T11" fmla="*/ 45 h 45"/>
                  <a:gd name="T12" fmla="*/ 59 w 59"/>
                  <a:gd name="T13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8"/>
                    </a:moveTo>
                    <a:lnTo>
                      <a:pt x="32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7" y="40"/>
                    </a:lnTo>
                    <a:lnTo>
                      <a:pt x="53" y="45"/>
                    </a:lnTo>
                    <a:lnTo>
                      <a:pt x="5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1" name="Freeform 2879"/>
              <p:cNvSpPr>
                <a:spLocks/>
              </p:cNvSpPr>
              <p:nvPr/>
            </p:nvSpPr>
            <p:spPr bwMode="auto">
              <a:xfrm>
                <a:off x="1623" y="2374"/>
                <a:ext cx="7" cy="5"/>
              </a:xfrm>
              <a:custGeom>
                <a:avLst/>
                <a:gdLst>
                  <a:gd name="T0" fmla="*/ 59 w 59"/>
                  <a:gd name="T1" fmla="*/ 8 h 45"/>
                  <a:gd name="T2" fmla="*/ 32 w 59"/>
                  <a:gd name="T3" fmla="*/ 4 h 45"/>
                  <a:gd name="T4" fmla="*/ 6 w 59"/>
                  <a:gd name="T5" fmla="*/ 0 h 45"/>
                  <a:gd name="T6" fmla="*/ 0 w 59"/>
                  <a:gd name="T7" fmla="*/ 36 h 45"/>
                  <a:gd name="T8" fmla="*/ 27 w 59"/>
                  <a:gd name="T9" fmla="*/ 40 h 45"/>
                  <a:gd name="T10" fmla="*/ 53 w 59"/>
                  <a:gd name="T11" fmla="*/ 45 h 45"/>
                  <a:gd name="T12" fmla="*/ 59 w 59"/>
                  <a:gd name="T13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9" y="8"/>
                    </a:moveTo>
                    <a:lnTo>
                      <a:pt x="32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7" y="40"/>
                    </a:lnTo>
                    <a:lnTo>
                      <a:pt x="53" y="45"/>
                    </a:lnTo>
                    <a:lnTo>
                      <a:pt x="59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2" name="Freeform 2880"/>
              <p:cNvSpPr>
                <a:spLocks/>
              </p:cNvSpPr>
              <p:nvPr/>
            </p:nvSpPr>
            <p:spPr bwMode="auto">
              <a:xfrm>
                <a:off x="1623" y="2378"/>
                <a:ext cx="3" cy="1"/>
              </a:xfrm>
              <a:custGeom>
                <a:avLst/>
                <a:gdLst>
                  <a:gd name="T0" fmla="*/ 27 w 27"/>
                  <a:gd name="T1" fmla="*/ 4 h 4"/>
                  <a:gd name="T2" fmla="*/ 0 w 27"/>
                  <a:gd name="T3" fmla="*/ 0 h 4"/>
                  <a:gd name="T4" fmla="*/ 0 w 27"/>
                  <a:gd name="T5" fmla="*/ 1 h 4"/>
                  <a:gd name="T6" fmla="*/ 27 w 2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">
                    <a:moveTo>
                      <a:pt x="27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3" name="Line 2881"/>
              <p:cNvSpPr>
                <a:spLocks noChangeShapeType="1"/>
              </p:cNvSpPr>
              <p:nvPr/>
            </p:nvSpPr>
            <p:spPr bwMode="auto">
              <a:xfrm>
                <a:off x="1623" y="2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4" name="Freeform 2882"/>
              <p:cNvSpPr>
                <a:spLocks/>
              </p:cNvSpPr>
              <p:nvPr/>
            </p:nvSpPr>
            <p:spPr bwMode="auto">
              <a:xfrm>
                <a:off x="1623" y="2378"/>
                <a:ext cx="6" cy="5"/>
              </a:xfrm>
              <a:custGeom>
                <a:avLst/>
                <a:gdLst>
                  <a:gd name="T0" fmla="*/ 57 w 57"/>
                  <a:gd name="T1" fmla="*/ 6 h 43"/>
                  <a:gd name="T2" fmla="*/ 31 w 57"/>
                  <a:gd name="T3" fmla="*/ 3 h 43"/>
                  <a:gd name="T4" fmla="*/ 4 w 57"/>
                  <a:gd name="T5" fmla="*/ 0 h 43"/>
                  <a:gd name="T6" fmla="*/ 0 w 57"/>
                  <a:gd name="T7" fmla="*/ 36 h 43"/>
                  <a:gd name="T8" fmla="*/ 26 w 57"/>
                  <a:gd name="T9" fmla="*/ 39 h 43"/>
                  <a:gd name="T10" fmla="*/ 53 w 57"/>
                  <a:gd name="T11" fmla="*/ 43 h 43"/>
                  <a:gd name="T12" fmla="*/ 57 w 57"/>
                  <a:gd name="T13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7" y="6"/>
                    </a:moveTo>
                    <a:lnTo>
                      <a:pt x="31" y="3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6" y="39"/>
                    </a:lnTo>
                    <a:lnTo>
                      <a:pt x="53" y="43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5" name="Freeform 2883"/>
              <p:cNvSpPr>
                <a:spLocks/>
              </p:cNvSpPr>
              <p:nvPr/>
            </p:nvSpPr>
            <p:spPr bwMode="auto">
              <a:xfrm>
                <a:off x="1623" y="2378"/>
                <a:ext cx="6" cy="5"/>
              </a:xfrm>
              <a:custGeom>
                <a:avLst/>
                <a:gdLst>
                  <a:gd name="T0" fmla="*/ 57 w 57"/>
                  <a:gd name="T1" fmla="*/ 6 h 43"/>
                  <a:gd name="T2" fmla="*/ 31 w 57"/>
                  <a:gd name="T3" fmla="*/ 3 h 43"/>
                  <a:gd name="T4" fmla="*/ 4 w 57"/>
                  <a:gd name="T5" fmla="*/ 0 h 43"/>
                  <a:gd name="T6" fmla="*/ 0 w 57"/>
                  <a:gd name="T7" fmla="*/ 36 h 43"/>
                  <a:gd name="T8" fmla="*/ 26 w 57"/>
                  <a:gd name="T9" fmla="*/ 39 h 43"/>
                  <a:gd name="T10" fmla="*/ 53 w 57"/>
                  <a:gd name="T11" fmla="*/ 43 h 43"/>
                  <a:gd name="T12" fmla="*/ 57 w 57"/>
                  <a:gd name="T13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7" y="6"/>
                    </a:moveTo>
                    <a:lnTo>
                      <a:pt x="31" y="3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6" y="39"/>
                    </a:lnTo>
                    <a:lnTo>
                      <a:pt x="53" y="43"/>
                    </a:lnTo>
                    <a:lnTo>
                      <a:pt x="57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6" name="Freeform 2884"/>
              <p:cNvSpPr>
                <a:spLocks/>
              </p:cNvSpPr>
              <p:nvPr/>
            </p:nvSpPr>
            <p:spPr bwMode="auto">
              <a:xfrm>
                <a:off x="1623" y="2382"/>
                <a:ext cx="6" cy="5"/>
              </a:xfrm>
              <a:custGeom>
                <a:avLst/>
                <a:gdLst>
                  <a:gd name="T0" fmla="*/ 57 w 57"/>
                  <a:gd name="T1" fmla="*/ 7 h 43"/>
                  <a:gd name="T2" fmla="*/ 30 w 57"/>
                  <a:gd name="T3" fmla="*/ 3 h 43"/>
                  <a:gd name="T4" fmla="*/ 4 w 57"/>
                  <a:gd name="T5" fmla="*/ 0 h 43"/>
                  <a:gd name="T6" fmla="*/ 0 w 57"/>
                  <a:gd name="T7" fmla="*/ 36 h 43"/>
                  <a:gd name="T8" fmla="*/ 26 w 57"/>
                  <a:gd name="T9" fmla="*/ 39 h 43"/>
                  <a:gd name="T10" fmla="*/ 52 w 57"/>
                  <a:gd name="T11" fmla="*/ 43 h 43"/>
                  <a:gd name="T12" fmla="*/ 57 w 57"/>
                  <a:gd name="T13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7" y="7"/>
                    </a:moveTo>
                    <a:lnTo>
                      <a:pt x="30" y="3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6" y="39"/>
                    </a:lnTo>
                    <a:lnTo>
                      <a:pt x="52" y="43"/>
                    </a:lnTo>
                    <a:lnTo>
                      <a:pt x="5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7" name="Freeform 2885"/>
              <p:cNvSpPr>
                <a:spLocks/>
              </p:cNvSpPr>
              <p:nvPr/>
            </p:nvSpPr>
            <p:spPr bwMode="auto">
              <a:xfrm>
                <a:off x="1623" y="2382"/>
                <a:ext cx="6" cy="5"/>
              </a:xfrm>
              <a:custGeom>
                <a:avLst/>
                <a:gdLst>
                  <a:gd name="T0" fmla="*/ 57 w 57"/>
                  <a:gd name="T1" fmla="*/ 7 h 43"/>
                  <a:gd name="T2" fmla="*/ 30 w 57"/>
                  <a:gd name="T3" fmla="*/ 3 h 43"/>
                  <a:gd name="T4" fmla="*/ 4 w 57"/>
                  <a:gd name="T5" fmla="*/ 0 h 43"/>
                  <a:gd name="T6" fmla="*/ 0 w 57"/>
                  <a:gd name="T7" fmla="*/ 36 h 43"/>
                  <a:gd name="T8" fmla="*/ 26 w 57"/>
                  <a:gd name="T9" fmla="*/ 39 h 43"/>
                  <a:gd name="T10" fmla="*/ 52 w 57"/>
                  <a:gd name="T11" fmla="*/ 43 h 43"/>
                  <a:gd name="T12" fmla="*/ 57 w 57"/>
                  <a:gd name="T13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7" y="7"/>
                    </a:moveTo>
                    <a:lnTo>
                      <a:pt x="30" y="3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6" y="39"/>
                    </a:lnTo>
                    <a:lnTo>
                      <a:pt x="52" y="43"/>
                    </a:lnTo>
                    <a:lnTo>
                      <a:pt x="57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8" name="Freeform 2886"/>
              <p:cNvSpPr>
                <a:spLocks/>
              </p:cNvSpPr>
              <p:nvPr/>
            </p:nvSpPr>
            <p:spPr bwMode="auto">
              <a:xfrm>
                <a:off x="1623" y="2386"/>
                <a:ext cx="2" cy="1"/>
              </a:xfrm>
              <a:custGeom>
                <a:avLst/>
                <a:gdLst>
                  <a:gd name="T0" fmla="*/ 26 w 26"/>
                  <a:gd name="T1" fmla="*/ 3 h 3"/>
                  <a:gd name="T2" fmla="*/ 0 w 26"/>
                  <a:gd name="T3" fmla="*/ 0 h 3"/>
                  <a:gd name="T4" fmla="*/ 0 w 26"/>
                  <a:gd name="T5" fmla="*/ 1 h 3"/>
                  <a:gd name="T6" fmla="*/ 26 w 2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">
                    <a:moveTo>
                      <a:pt x="26" y="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9" name="Line 2887"/>
              <p:cNvSpPr>
                <a:spLocks noChangeShapeType="1"/>
              </p:cNvSpPr>
              <p:nvPr/>
            </p:nvSpPr>
            <p:spPr bwMode="auto">
              <a:xfrm>
                <a:off x="1623" y="2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0" name="Freeform 2888"/>
              <p:cNvSpPr>
                <a:spLocks/>
              </p:cNvSpPr>
              <p:nvPr/>
            </p:nvSpPr>
            <p:spPr bwMode="auto">
              <a:xfrm>
                <a:off x="1622" y="2386"/>
                <a:ext cx="6" cy="4"/>
              </a:xfrm>
              <a:custGeom>
                <a:avLst/>
                <a:gdLst>
                  <a:gd name="T0" fmla="*/ 56 w 56"/>
                  <a:gd name="T1" fmla="*/ 5 h 41"/>
                  <a:gd name="T2" fmla="*/ 30 w 56"/>
                  <a:gd name="T3" fmla="*/ 2 h 41"/>
                  <a:gd name="T4" fmla="*/ 4 w 56"/>
                  <a:gd name="T5" fmla="*/ 0 h 41"/>
                  <a:gd name="T6" fmla="*/ 0 w 56"/>
                  <a:gd name="T7" fmla="*/ 36 h 41"/>
                  <a:gd name="T8" fmla="*/ 27 w 56"/>
                  <a:gd name="T9" fmla="*/ 39 h 41"/>
                  <a:gd name="T10" fmla="*/ 53 w 56"/>
                  <a:gd name="T11" fmla="*/ 41 h 41"/>
                  <a:gd name="T12" fmla="*/ 56 w 56"/>
                  <a:gd name="T13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56" y="5"/>
                    </a:moveTo>
                    <a:lnTo>
                      <a:pt x="30" y="2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7" y="39"/>
                    </a:lnTo>
                    <a:lnTo>
                      <a:pt x="53" y="41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1" name="Freeform 2889"/>
              <p:cNvSpPr>
                <a:spLocks/>
              </p:cNvSpPr>
              <p:nvPr/>
            </p:nvSpPr>
            <p:spPr bwMode="auto">
              <a:xfrm>
                <a:off x="1622" y="2386"/>
                <a:ext cx="6" cy="4"/>
              </a:xfrm>
              <a:custGeom>
                <a:avLst/>
                <a:gdLst>
                  <a:gd name="T0" fmla="*/ 56 w 56"/>
                  <a:gd name="T1" fmla="*/ 5 h 41"/>
                  <a:gd name="T2" fmla="*/ 30 w 56"/>
                  <a:gd name="T3" fmla="*/ 2 h 41"/>
                  <a:gd name="T4" fmla="*/ 4 w 56"/>
                  <a:gd name="T5" fmla="*/ 0 h 41"/>
                  <a:gd name="T6" fmla="*/ 0 w 56"/>
                  <a:gd name="T7" fmla="*/ 36 h 41"/>
                  <a:gd name="T8" fmla="*/ 27 w 56"/>
                  <a:gd name="T9" fmla="*/ 39 h 41"/>
                  <a:gd name="T10" fmla="*/ 53 w 56"/>
                  <a:gd name="T11" fmla="*/ 41 h 41"/>
                  <a:gd name="T12" fmla="*/ 56 w 56"/>
                  <a:gd name="T13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56" y="5"/>
                    </a:moveTo>
                    <a:lnTo>
                      <a:pt x="30" y="2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27" y="39"/>
                    </a:lnTo>
                    <a:lnTo>
                      <a:pt x="53" y="41"/>
                    </a:lnTo>
                    <a:lnTo>
                      <a:pt x="56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2" name="Freeform 2890"/>
              <p:cNvSpPr>
                <a:spLocks/>
              </p:cNvSpPr>
              <p:nvPr/>
            </p:nvSpPr>
            <p:spPr bwMode="auto">
              <a:xfrm>
                <a:off x="1622" y="2390"/>
                <a:ext cx="3" cy="1"/>
              </a:xfrm>
              <a:custGeom>
                <a:avLst/>
                <a:gdLst>
                  <a:gd name="T0" fmla="*/ 27 w 27"/>
                  <a:gd name="T1" fmla="*/ 3 h 3"/>
                  <a:gd name="T2" fmla="*/ 0 w 27"/>
                  <a:gd name="T3" fmla="*/ 0 h 3"/>
                  <a:gd name="T4" fmla="*/ 0 w 27"/>
                  <a:gd name="T5" fmla="*/ 0 h 3"/>
                  <a:gd name="T6" fmla="*/ 27 w 2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">
                    <a:moveTo>
                      <a:pt x="27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3" name="Line 2891"/>
              <p:cNvSpPr>
                <a:spLocks noChangeShapeType="1"/>
              </p:cNvSpPr>
              <p:nvPr/>
            </p:nvSpPr>
            <p:spPr bwMode="auto">
              <a:xfrm>
                <a:off x="1622" y="2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4" name="Freeform 2892"/>
              <p:cNvSpPr>
                <a:spLocks/>
              </p:cNvSpPr>
              <p:nvPr/>
            </p:nvSpPr>
            <p:spPr bwMode="auto">
              <a:xfrm>
                <a:off x="1622" y="2390"/>
                <a:ext cx="6" cy="5"/>
              </a:xfrm>
              <a:custGeom>
                <a:avLst/>
                <a:gdLst>
                  <a:gd name="T0" fmla="*/ 56 w 56"/>
                  <a:gd name="T1" fmla="*/ 5 h 42"/>
                  <a:gd name="T2" fmla="*/ 30 w 56"/>
                  <a:gd name="T3" fmla="*/ 3 h 42"/>
                  <a:gd name="T4" fmla="*/ 3 w 56"/>
                  <a:gd name="T5" fmla="*/ 0 h 42"/>
                  <a:gd name="T6" fmla="*/ 0 w 56"/>
                  <a:gd name="T7" fmla="*/ 38 h 42"/>
                  <a:gd name="T8" fmla="*/ 26 w 56"/>
                  <a:gd name="T9" fmla="*/ 40 h 42"/>
                  <a:gd name="T10" fmla="*/ 53 w 56"/>
                  <a:gd name="T11" fmla="*/ 42 h 42"/>
                  <a:gd name="T12" fmla="*/ 56 w 56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2">
                    <a:moveTo>
                      <a:pt x="56" y="5"/>
                    </a:moveTo>
                    <a:lnTo>
                      <a:pt x="30" y="3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26" y="40"/>
                    </a:lnTo>
                    <a:lnTo>
                      <a:pt x="53" y="42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5" name="Freeform 2893"/>
              <p:cNvSpPr>
                <a:spLocks/>
              </p:cNvSpPr>
              <p:nvPr/>
            </p:nvSpPr>
            <p:spPr bwMode="auto">
              <a:xfrm>
                <a:off x="1622" y="2390"/>
                <a:ext cx="6" cy="5"/>
              </a:xfrm>
              <a:custGeom>
                <a:avLst/>
                <a:gdLst>
                  <a:gd name="T0" fmla="*/ 56 w 56"/>
                  <a:gd name="T1" fmla="*/ 5 h 42"/>
                  <a:gd name="T2" fmla="*/ 30 w 56"/>
                  <a:gd name="T3" fmla="*/ 3 h 42"/>
                  <a:gd name="T4" fmla="*/ 3 w 56"/>
                  <a:gd name="T5" fmla="*/ 0 h 42"/>
                  <a:gd name="T6" fmla="*/ 0 w 56"/>
                  <a:gd name="T7" fmla="*/ 38 h 42"/>
                  <a:gd name="T8" fmla="*/ 26 w 56"/>
                  <a:gd name="T9" fmla="*/ 40 h 42"/>
                  <a:gd name="T10" fmla="*/ 53 w 56"/>
                  <a:gd name="T11" fmla="*/ 42 h 42"/>
                  <a:gd name="T12" fmla="*/ 56 w 56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2">
                    <a:moveTo>
                      <a:pt x="56" y="5"/>
                    </a:moveTo>
                    <a:lnTo>
                      <a:pt x="30" y="3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26" y="40"/>
                    </a:lnTo>
                    <a:lnTo>
                      <a:pt x="53" y="42"/>
                    </a:lnTo>
                    <a:lnTo>
                      <a:pt x="56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6" name="Freeform 2894"/>
              <p:cNvSpPr>
                <a:spLocks/>
              </p:cNvSpPr>
              <p:nvPr/>
            </p:nvSpPr>
            <p:spPr bwMode="auto">
              <a:xfrm>
                <a:off x="1622" y="2394"/>
                <a:ext cx="3" cy="1"/>
              </a:xfrm>
              <a:custGeom>
                <a:avLst/>
                <a:gdLst>
                  <a:gd name="T0" fmla="*/ 26 w 26"/>
                  <a:gd name="T1" fmla="*/ 2 h 2"/>
                  <a:gd name="T2" fmla="*/ 0 w 26"/>
                  <a:gd name="T3" fmla="*/ 0 h 2"/>
                  <a:gd name="T4" fmla="*/ 0 w 26"/>
                  <a:gd name="T5" fmla="*/ 1 h 2"/>
                  <a:gd name="T6" fmla="*/ 26 w 2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26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7" name="Line 2895"/>
              <p:cNvSpPr>
                <a:spLocks noChangeShapeType="1"/>
              </p:cNvSpPr>
              <p:nvPr/>
            </p:nvSpPr>
            <p:spPr bwMode="auto">
              <a:xfrm>
                <a:off x="1622" y="23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8" name="Freeform 2896"/>
              <p:cNvSpPr>
                <a:spLocks/>
              </p:cNvSpPr>
              <p:nvPr/>
            </p:nvSpPr>
            <p:spPr bwMode="auto">
              <a:xfrm>
                <a:off x="1622" y="2394"/>
                <a:ext cx="6" cy="4"/>
              </a:xfrm>
              <a:custGeom>
                <a:avLst/>
                <a:gdLst>
                  <a:gd name="T0" fmla="*/ 55 w 55"/>
                  <a:gd name="T1" fmla="*/ 2 h 38"/>
                  <a:gd name="T2" fmla="*/ 28 w 55"/>
                  <a:gd name="T3" fmla="*/ 1 h 38"/>
                  <a:gd name="T4" fmla="*/ 2 w 55"/>
                  <a:gd name="T5" fmla="*/ 0 h 38"/>
                  <a:gd name="T6" fmla="*/ 0 w 55"/>
                  <a:gd name="T7" fmla="*/ 36 h 38"/>
                  <a:gd name="T8" fmla="*/ 26 w 55"/>
                  <a:gd name="T9" fmla="*/ 37 h 38"/>
                  <a:gd name="T10" fmla="*/ 52 w 55"/>
                  <a:gd name="T11" fmla="*/ 38 h 38"/>
                  <a:gd name="T12" fmla="*/ 55 w 55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55" y="2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8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9" name="Freeform 2897"/>
              <p:cNvSpPr>
                <a:spLocks/>
              </p:cNvSpPr>
              <p:nvPr/>
            </p:nvSpPr>
            <p:spPr bwMode="auto">
              <a:xfrm>
                <a:off x="1622" y="2394"/>
                <a:ext cx="6" cy="4"/>
              </a:xfrm>
              <a:custGeom>
                <a:avLst/>
                <a:gdLst>
                  <a:gd name="T0" fmla="*/ 55 w 55"/>
                  <a:gd name="T1" fmla="*/ 2 h 38"/>
                  <a:gd name="T2" fmla="*/ 28 w 55"/>
                  <a:gd name="T3" fmla="*/ 1 h 38"/>
                  <a:gd name="T4" fmla="*/ 2 w 55"/>
                  <a:gd name="T5" fmla="*/ 0 h 38"/>
                  <a:gd name="T6" fmla="*/ 0 w 55"/>
                  <a:gd name="T7" fmla="*/ 36 h 38"/>
                  <a:gd name="T8" fmla="*/ 26 w 55"/>
                  <a:gd name="T9" fmla="*/ 37 h 38"/>
                  <a:gd name="T10" fmla="*/ 52 w 55"/>
                  <a:gd name="T11" fmla="*/ 38 h 38"/>
                  <a:gd name="T12" fmla="*/ 55 w 55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55" y="2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8"/>
                    </a:lnTo>
                    <a:lnTo>
                      <a:pt x="55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0" name="Freeform 2898"/>
              <p:cNvSpPr>
                <a:spLocks/>
              </p:cNvSpPr>
              <p:nvPr/>
            </p:nvSpPr>
            <p:spPr bwMode="auto">
              <a:xfrm>
                <a:off x="1622" y="2398"/>
                <a:ext cx="2" cy="1"/>
              </a:xfrm>
              <a:custGeom>
                <a:avLst/>
                <a:gdLst>
                  <a:gd name="T0" fmla="*/ 26 w 26"/>
                  <a:gd name="T1" fmla="*/ 1 h 1"/>
                  <a:gd name="T2" fmla="*/ 0 w 26"/>
                  <a:gd name="T3" fmla="*/ 0 h 1"/>
                  <a:gd name="T4" fmla="*/ 0 w 26"/>
                  <a:gd name="T5" fmla="*/ 0 h 1"/>
                  <a:gd name="T6" fmla="*/ 26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1" name="Line 2899"/>
              <p:cNvSpPr>
                <a:spLocks noChangeShapeType="1"/>
              </p:cNvSpPr>
              <p:nvPr/>
            </p:nvSpPr>
            <p:spPr bwMode="auto">
              <a:xfrm>
                <a:off x="1622" y="2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2" name="Freeform 2900"/>
              <p:cNvSpPr>
                <a:spLocks/>
              </p:cNvSpPr>
              <p:nvPr/>
            </p:nvSpPr>
            <p:spPr bwMode="auto">
              <a:xfrm>
                <a:off x="1621" y="2398"/>
                <a:ext cx="6" cy="4"/>
              </a:xfrm>
              <a:custGeom>
                <a:avLst/>
                <a:gdLst>
                  <a:gd name="T0" fmla="*/ 54 w 54"/>
                  <a:gd name="T1" fmla="*/ 2 h 38"/>
                  <a:gd name="T2" fmla="*/ 28 w 54"/>
                  <a:gd name="T3" fmla="*/ 1 h 38"/>
                  <a:gd name="T4" fmla="*/ 2 w 54"/>
                  <a:gd name="T5" fmla="*/ 0 h 38"/>
                  <a:gd name="T6" fmla="*/ 0 w 54"/>
                  <a:gd name="T7" fmla="*/ 36 h 38"/>
                  <a:gd name="T8" fmla="*/ 26 w 54"/>
                  <a:gd name="T9" fmla="*/ 37 h 38"/>
                  <a:gd name="T10" fmla="*/ 52 w 54"/>
                  <a:gd name="T11" fmla="*/ 38 h 38"/>
                  <a:gd name="T12" fmla="*/ 54 w 54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8">
                    <a:moveTo>
                      <a:pt x="54" y="2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8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3" name="Freeform 2901"/>
              <p:cNvSpPr>
                <a:spLocks/>
              </p:cNvSpPr>
              <p:nvPr/>
            </p:nvSpPr>
            <p:spPr bwMode="auto">
              <a:xfrm>
                <a:off x="1621" y="2398"/>
                <a:ext cx="6" cy="4"/>
              </a:xfrm>
              <a:custGeom>
                <a:avLst/>
                <a:gdLst>
                  <a:gd name="T0" fmla="*/ 54 w 54"/>
                  <a:gd name="T1" fmla="*/ 2 h 38"/>
                  <a:gd name="T2" fmla="*/ 28 w 54"/>
                  <a:gd name="T3" fmla="*/ 1 h 38"/>
                  <a:gd name="T4" fmla="*/ 2 w 54"/>
                  <a:gd name="T5" fmla="*/ 0 h 38"/>
                  <a:gd name="T6" fmla="*/ 0 w 54"/>
                  <a:gd name="T7" fmla="*/ 36 h 38"/>
                  <a:gd name="T8" fmla="*/ 26 w 54"/>
                  <a:gd name="T9" fmla="*/ 37 h 38"/>
                  <a:gd name="T10" fmla="*/ 52 w 54"/>
                  <a:gd name="T11" fmla="*/ 38 h 38"/>
                  <a:gd name="T12" fmla="*/ 54 w 54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8">
                    <a:moveTo>
                      <a:pt x="54" y="2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8"/>
                    </a:lnTo>
                    <a:lnTo>
                      <a:pt x="54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4" name="Freeform 2902"/>
              <p:cNvSpPr>
                <a:spLocks/>
              </p:cNvSpPr>
              <p:nvPr/>
            </p:nvSpPr>
            <p:spPr bwMode="auto">
              <a:xfrm>
                <a:off x="1621" y="2402"/>
                <a:ext cx="3" cy="1"/>
              </a:xfrm>
              <a:custGeom>
                <a:avLst/>
                <a:gdLst>
                  <a:gd name="T0" fmla="*/ 26 w 26"/>
                  <a:gd name="T1" fmla="*/ 1 h 1"/>
                  <a:gd name="T2" fmla="*/ 0 w 26"/>
                  <a:gd name="T3" fmla="*/ 0 h 1"/>
                  <a:gd name="T4" fmla="*/ 0 w 26"/>
                  <a:gd name="T5" fmla="*/ 0 h 1"/>
                  <a:gd name="T6" fmla="*/ 26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5" name="Line 2903"/>
              <p:cNvSpPr>
                <a:spLocks noChangeShapeType="1"/>
              </p:cNvSpPr>
              <p:nvPr/>
            </p:nvSpPr>
            <p:spPr bwMode="auto">
              <a:xfrm>
                <a:off x="1621" y="24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6" name="Freeform 2904"/>
              <p:cNvSpPr>
                <a:spLocks/>
              </p:cNvSpPr>
              <p:nvPr/>
            </p:nvSpPr>
            <p:spPr bwMode="auto">
              <a:xfrm>
                <a:off x="1621" y="2402"/>
                <a:ext cx="6" cy="5"/>
              </a:xfrm>
              <a:custGeom>
                <a:avLst/>
                <a:gdLst>
                  <a:gd name="T0" fmla="*/ 53 w 53"/>
                  <a:gd name="T1" fmla="*/ 2 h 39"/>
                  <a:gd name="T2" fmla="*/ 27 w 53"/>
                  <a:gd name="T3" fmla="*/ 1 h 39"/>
                  <a:gd name="T4" fmla="*/ 1 w 53"/>
                  <a:gd name="T5" fmla="*/ 0 h 39"/>
                  <a:gd name="T6" fmla="*/ 0 w 53"/>
                  <a:gd name="T7" fmla="*/ 36 h 39"/>
                  <a:gd name="T8" fmla="*/ 26 w 53"/>
                  <a:gd name="T9" fmla="*/ 37 h 39"/>
                  <a:gd name="T10" fmla="*/ 52 w 53"/>
                  <a:gd name="T11" fmla="*/ 39 h 39"/>
                  <a:gd name="T12" fmla="*/ 53 w 53"/>
                  <a:gd name="T1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9">
                    <a:moveTo>
                      <a:pt x="53" y="2"/>
                    </a:moveTo>
                    <a:lnTo>
                      <a:pt x="27" y="1"/>
                    </a:lnTo>
                    <a:lnTo>
                      <a:pt x="1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9"/>
                    </a:lnTo>
                    <a:lnTo>
                      <a:pt x="5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7" name="Freeform 2905"/>
              <p:cNvSpPr>
                <a:spLocks/>
              </p:cNvSpPr>
              <p:nvPr/>
            </p:nvSpPr>
            <p:spPr bwMode="auto">
              <a:xfrm>
                <a:off x="1621" y="2402"/>
                <a:ext cx="6" cy="5"/>
              </a:xfrm>
              <a:custGeom>
                <a:avLst/>
                <a:gdLst>
                  <a:gd name="T0" fmla="*/ 53 w 53"/>
                  <a:gd name="T1" fmla="*/ 2 h 39"/>
                  <a:gd name="T2" fmla="*/ 27 w 53"/>
                  <a:gd name="T3" fmla="*/ 1 h 39"/>
                  <a:gd name="T4" fmla="*/ 1 w 53"/>
                  <a:gd name="T5" fmla="*/ 0 h 39"/>
                  <a:gd name="T6" fmla="*/ 0 w 53"/>
                  <a:gd name="T7" fmla="*/ 36 h 39"/>
                  <a:gd name="T8" fmla="*/ 26 w 53"/>
                  <a:gd name="T9" fmla="*/ 37 h 39"/>
                  <a:gd name="T10" fmla="*/ 52 w 53"/>
                  <a:gd name="T11" fmla="*/ 39 h 39"/>
                  <a:gd name="T12" fmla="*/ 53 w 53"/>
                  <a:gd name="T1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9">
                    <a:moveTo>
                      <a:pt x="53" y="2"/>
                    </a:moveTo>
                    <a:lnTo>
                      <a:pt x="27" y="1"/>
                    </a:lnTo>
                    <a:lnTo>
                      <a:pt x="1" y="0"/>
                    </a:lnTo>
                    <a:lnTo>
                      <a:pt x="0" y="36"/>
                    </a:lnTo>
                    <a:lnTo>
                      <a:pt x="26" y="37"/>
                    </a:lnTo>
                    <a:lnTo>
                      <a:pt x="52" y="39"/>
                    </a:lnTo>
                    <a:lnTo>
                      <a:pt x="53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8" name="Freeform 2906"/>
              <p:cNvSpPr>
                <a:spLocks/>
              </p:cNvSpPr>
              <p:nvPr/>
            </p:nvSpPr>
            <p:spPr bwMode="auto">
              <a:xfrm>
                <a:off x="1621" y="2406"/>
                <a:ext cx="3" cy="1"/>
              </a:xfrm>
              <a:custGeom>
                <a:avLst/>
                <a:gdLst>
                  <a:gd name="T0" fmla="*/ 26 w 26"/>
                  <a:gd name="T1" fmla="*/ 1 h 1"/>
                  <a:gd name="T2" fmla="*/ 0 w 26"/>
                  <a:gd name="T3" fmla="*/ 0 h 1"/>
                  <a:gd name="T4" fmla="*/ 0 w 26"/>
                  <a:gd name="T5" fmla="*/ 0 h 1"/>
                  <a:gd name="T6" fmla="*/ 26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9" name="Line 2907"/>
              <p:cNvSpPr>
                <a:spLocks noChangeShapeType="1"/>
              </p:cNvSpPr>
              <p:nvPr/>
            </p:nvSpPr>
            <p:spPr bwMode="auto">
              <a:xfrm>
                <a:off x="1621" y="2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0" name="Freeform 2908"/>
              <p:cNvSpPr>
                <a:spLocks/>
              </p:cNvSpPr>
              <p:nvPr/>
            </p:nvSpPr>
            <p:spPr bwMode="auto">
              <a:xfrm>
                <a:off x="1621" y="2406"/>
                <a:ext cx="6" cy="5"/>
              </a:xfrm>
              <a:custGeom>
                <a:avLst/>
                <a:gdLst>
                  <a:gd name="T0" fmla="*/ 54 w 54"/>
                  <a:gd name="T1" fmla="*/ 3 h 40"/>
                  <a:gd name="T2" fmla="*/ 28 w 54"/>
                  <a:gd name="T3" fmla="*/ 1 h 40"/>
                  <a:gd name="T4" fmla="*/ 2 w 54"/>
                  <a:gd name="T5" fmla="*/ 0 h 40"/>
                  <a:gd name="T6" fmla="*/ 0 w 54"/>
                  <a:gd name="T7" fmla="*/ 38 h 40"/>
                  <a:gd name="T8" fmla="*/ 27 w 54"/>
                  <a:gd name="T9" fmla="*/ 39 h 40"/>
                  <a:gd name="T10" fmla="*/ 53 w 54"/>
                  <a:gd name="T11" fmla="*/ 40 h 40"/>
                  <a:gd name="T12" fmla="*/ 54 w 54"/>
                  <a:gd name="T13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">
                    <a:moveTo>
                      <a:pt x="54" y="3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8"/>
                    </a:lnTo>
                    <a:lnTo>
                      <a:pt x="27" y="39"/>
                    </a:lnTo>
                    <a:lnTo>
                      <a:pt x="53" y="40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1" name="Freeform 2909"/>
              <p:cNvSpPr>
                <a:spLocks/>
              </p:cNvSpPr>
              <p:nvPr/>
            </p:nvSpPr>
            <p:spPr bwMode="auto">
              <a:xfrm>
                <a:off x="1621" y="2406"/>
                <a:ext cx="6" cy="5"/>
              </a:xfrm>
              <a:custGeom>
                <a:avLst/>
                <a:gdLst>
                  <a:gd name="T0" fmla="*/ 54 w 54"/>
                  <a:gd name="T1" fmla="*/ 3 h 40"/>
                  <a:gd name="T2" fmla="*/ 28 w 54"/>
                  <a:gd name="T3" fmla="*/ 1 h 40"/>
                  <a:gd name="T4" fmla="*/ 2 w 54"/>
                  <a:gd name="T5" fmla="*/ 0 h 40"/>
                  <a:gd name="T6" fmla="*/ 0 w 54"/>
                  <a:gd name="T7" fmla="*/ 38 h 40"/>
                  <a:gd name="T8" fmla="*/ 27 w 54"/>
                  <a:gd name="T9" fmla="*/ 39 h 40"/>
                  <a:gd name="T10" fmla="*/ 53 w 54"/>
                  <a:gd name="T11" fmla="*/ 40 h 40"/>
                  <a:gd name="T12" fmla="*/ 54 w 54"/>
                  <a:gd name="T13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0">
                    <a:moveTo>
                      <a:pt x="54" y="3"/>
                    </a:moveTo>
                    <a:lnTo>
                      <a:pt x="28" y="1"/>
                    </a:lnTo>
                    <a:lnTo>
                      <a:pt x="2" y="0"/>
                    </a:lnTo>
                    <a:lnTo>
                      <a:pt x="0" y="38"/>
                    </a:lnTo>
                    <a:lnTo>
                      <a:pt x="27" y="39"/>
                    </a:lnTo>
                    <a:lnTo>
                      <a:pt x="53" y="40"/>
                    </a:lnTo>
                    <a:lnTo>
                      <a:pt x="54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2" name="Freeform 2910"/>
              <p:cNvSpPr>
                <a:spLocks/>
              </p:cNvSpPr>
              <p:nvPr/>
            </p:nvSpPr>
            <p:spPr bwMode="auto">
              <a:xfrm>
                <a:off x="1621" y="2410"/>
                <a:ext cx="3" cy="1"/>
              </a:xfrm>
              <a:custGeom>
                <a:avLst/>
                <a:gdLst>
                  <a:gd name="T0" fmla="*/ 27 w 27"/>
                  <a:gd name="T1" fmla="*/ 1 h 1"/>
                  <a:gd name="T2" fmla="*/ 0 w 27"/>
                  <a:gd name="T3" fmla="*/ 0 h 1"/>
                  <a:gd name="T4" fmla="*/ 0 w 27"/>
                  <a:gd name="T5" fmla="*/ 1 h 1"/>
                  <a:gd name="T6" fmla="*/ 27 w 2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">
                    <a:moveTo>
                      <a:pt x="27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3" name="Line 2911"/>
              <p:cNvSpPr>
                <a:spLocks noChangeShapeType="1"/>
              </p:cNvSpPr>
              <p:nvPr/>
            </p:nvSpPr>
            <p:spPr bwMode="auto">
              <a:xfrm>
                <a:off x="1621" y="2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4" name="Freeform 2912"/>
              <p:cNvSpPr>
                <a:spLocks/>
              </p:cNvSpPr>
              <p:nvPr/>
            </p:nvSpPr>
            <p:spPr bwMode="auto">
              <a:xfrm>
                <a:off x="1621" y="2411"/>
                <a:ext cx="6" cy="4"/>
              </a:xfrm>
              <a:custGeom>
                <a:avLst/>
                <a:gdLst>
                  <a:gd name="T0" fmla="*/ 54 w 54"/>
                  <a:gd name="T1" fmla="*/ 0 h 36"/>
                  <a:gd name="T2" fmla="*/ 27 w 54"/>
                  <a:gd name="T3" fmla="*/ 0 h 36"/>
                  <a:gd name="T4" fmla="*/ 0 w 54"/>
                  <a:gd name="T5" fmla="*/ 0 h 36"/>
                  <a:gd name="T6" fmla="*/ 0 w 54"/>
                  <a:gd name="T7" fmla="*/ 36 h 36"/>
                  <a:gd name="T8" fmla="*/ 27 w 54"/>
                  <a:gd name="T9" fmla="*/ 36 h 36"/>
                  <a:gd name="T10" fmla="*/ 54 w 54"/>
                  <a:gd name="T11" fmla="*/ 36 h 36"/>
                  <a:gd name="T12" fmla="*/ 54 w 54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6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27" y="36"/>
                    </a:lnTo>
                    <a:lnTo>
                      <a:pt x="54" y="36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5" name="Freeform 2913"/>
              <p:cNvSpPr>
                <a:spLocks/>
              </p:cNvSpPr>
              <p:nvPr/>
            </p:nvSpPr>
            <p:spPr bwMode="auto">
              <a:xfrm>
                <a:off x="1621" y="2411"/>
                <a:ext cx="6" cy="4"/>
              </a:xfrm>
              <a:custGeom>
                <a:avLst/>
                <a:gdLst>
                  <a:gd name="T0" fmla="*/ 54 w 54"/>
                  <a:gd name="T1" fmla="*/ 0 h 36"/>
                  <a:gd name="T2" fmla="*/ 27 w 54"/>
                  <a:gd name="T3" fmla="*/ 0 h 36"/>
                  <a:gd name="T4" fmla="*/ 0 w 54"/>
                  <a:gd name="T5" fmla="*/ 0 h 36"/>
                  <a:gd name="T6" fmla="*/ 0 w 54"/>
                  <a:gd name="T7" fmla="*/ 36 h 36"/>
                  <a:gd name="T8" fmla="*/ 27 w 54"/>
                  <a:gd name="T9" fmla="*/ 36 h 36"/>
                  <a:gd name="T10" fmla="*/ 54 w 54"/>
                  <a:gd name="T11" fmla="*/ 36 h 36"/>
                  <a:gd name="T12" fmla="*/ 54 w 54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6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27" y="36"/>
                    </a:lnTo>
                    <a:lnTo>
                      <a:pt x="54" y="36"/>
                    </a:lnTo>
                    <a:lnTo>
                      <a:pt x="5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6" name="Freeform 2914"/>
              <p:cNvSpPr>
                <a:spLocks/>
              </p:cNvSpPr>
              <p:nvPr/>
            </p:nvSpPr>
            <p:spPr bwMode="auto">
              <a:xfrm>
                <a:off x="1621" y="2415"/>
                <a:ext cx="6" cy="4"/>
              </a:xfrm>
              <a:custGeom>
                <a:avLst/>
                <a:gdLst>
                  <a:gd name="T0" fmla="*/ 54 w 54"/>
                  <a:gd name="T1" fmla="*/ 0 h 36"/>
                  <a:gd name="T2" fmla="*/ 27 w 54"/>
                  <a:gd name="T3" fmla="*/ 0 h 36"/>
                  <a:gd name="T4" fmla="*/ 0 w 54"/>
                  <a:gd name="T5" fmla="*/ 0 h 36"/>
                  <a:gd name="T6" fmla="*/ 0 w 54"/>
                  <a:gd name="T7" fmla="*/ 36 h 36"/>
                  <a:gd name="T8" fmla="*/ 27 w 54"/>
                  <a:gd name="T9" fmla="*/ 36 h 36"/>
                  <a:gd name="T10" fmla="*/ 54 w 54"/>
                  <a:gd name="T11" fmla="*/ 36 h 36"/>
                  <a:gd name="T12" fmla="*/ 54 w 54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6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27" y="36"/>
                    </a:lnTo>
                    <a:lnTo>
                      <a:pt x="54" y="36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7" name="Freeform 2915"/>
              <p:cNvSpPr>
                <a:spLocks/>
              </p:cNvSpPr>
              <p:nvPr/>
            </p:nvSpPr>
            <p:spPr bwMode="auto">
              <a:xfrm>
                <a:off x="1621" y="2415"/>
                <a:ext cx="6" cy="4"/>
              </a:xfrm>
              <a:custGeom>
                <a:avLst/>
                <a:gdLst>
                  <a:gd name="T0" fmla="*/ 54 w 54"/>
                  <a:gd name="T1" fmla="*/ 0 h 36"/>
                  <a:gd name="T2" fmla="*/ 27 w 54"/>
                  <a:gd name="T3" fmla="*/ 0 h 36"/>
                  <a:gd name="T4" fmla="*/ 0 w 54"/>
                  <a:gd name="T5" fmla="*/ 0 h 36"/>
                  <a:gd name="T6" fmla="*/ 0 w 54"/>
                  <a:gd name="T7" fmla="*/ 36 h 36"/>
                  <a:gd name="T8" fmla="*/ 27 w 54"/>
                  <a:gd name="T9" fmla="*/ 36 h 36"/>
                  <a:gd name="T10" fmla="*/ 54 w 54"/>
                  <a:gd name="T11" fmla="*/ 36 h 36"/>
                  <a:gd name="T12" fmla="*/ 54 w 54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6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27" y="36"/>
                    </a:lnTo>
                    <a:lnTo>
                      <a:pt x="54" y="36"/>
                    </a:lnTo>
                    <a:lnTo>
                      <a:pt x="5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8" name="Freeform 2916"/>
              <p:cNvSpPr>
                <a:spLocks/>
              </p:cNvSpPr>
              <p:nvPr/>
            </p:nvSpPr>
            <p:spPr bwMode="auto">
              <a:xfrm>
                <a:off x="1621" y="2419"/>
                <a:ext cx="3" cy="1"/>
              </a:xfrm>
              <a:custGeom>
                <a:avLst/>
                <a:gdLst>
                  <a:gd name="T0" fmla="*/ 27 w 27"/>
                  <a:gd name="T1" fmla="*/ 0 h 1"/>
                  <a:gd name="T2" fmla="*/ 0 w 27"/>
                  <a:gd name="T3" fmla="*/ 0 h 1"/>
                  <a:gd name="T4" fmla="*/ 0 w 27"/>
                  <a:gd name="T5" fmla="*/ 1 h 1"/>
                  <a:gd name="T6" fmla="*/ 27 w 27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">
                    <a:moveTo>
                      <a:pt x="27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9" name="Line 2917"/>
              <p:cNvSpPr>
                <a:spLocks noChangeShapeType="1"/>
              </p:cNvSpPr>
              <p:nvPr/>
            </p:nvSpPr>
            <p:spPr bwMode="auto">
              <a:xfrm>
                <a:off x="1621" y="24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0" name="Freeform 2918"/>
              <p:cNvSpPr>
                <a:spLocks/>
              </p:cNvSpPr>
              <p:nvPr/>
            </p:nvSpPr>
            <p:spPr bwMode="auto">
              <a:xfrm>
                <a:off x="1621" y="2418"/>
                <a:ext cx="6" cy="5"/>
              </a:xfrm>
              <a:custGeom>
                <a:avLst/>
                <a:gdLst>
                  <a:gd name="T0" fmla="*/ 53 w 54"/>
                  <a:gd name="T1" fmla="*/ 0 h 39"/>
                  <a:gd name="T2" fmla="*/ 27 w 54"/>
                  <a:gd name="T3" fmla="*/ 1 h 39"/>
                  <a:gd name="T4" fmla="*/ 0 w 54"/>
                  <a:gd name="T5" fmla="*/ 2 h 39"/>
                  <a:gd name="T6" fmla="*/ 2 w 54"/>
                  <a:gd name="T7" fmla="*/ 39 h 39"/>
                  <a:gd name="T8" fmla="*/ 28 w 54"/>
                  <a:gd name="T9" fmla="*/ 38 h 39"/>
                  <a:gd name="T10" fmla="*/ 54 w 54"/>
                  <a:gd name="T11" fmla="*/ 37 h 39"/>
                  <a:gd name="T12" fmla="*/ 53 w 54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53" y="0"/>
                    </a:moveTo>
                    <a:lnTo>
                      <a:pt x="27" y="1"/>
                    </a:lnTo>
                    <a:lnTo>
                      <a:pt x="0" y="2"/>
                    </a:lnTo>
                    <a:lnTo>
                      <a:pt x="2" y="39"/>
                    </a:lnTo>
                    <a:lnTo>
                      <a:pt x="28" y="38"/>
                    </a:lnTo>
                    <a:lnTo>
                      <a:pt x="54" y="3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1" name="Freeform 2919"/>
              <p:cNvSpPr>
                <a:spLocks/>
              </p:cNvSpPr>
              <p:nvPr/>
            </p:nvSpPr>
            <p:spPr bwMode="auto">
              <a:xfrm>
                <a:off x="1621" y="2418"/>
                <a:ext cx="6" cy="5"/>
              </a:xfrm>
              <a:custGeom>
                <a:avLst/>
                <a:gdLst>
                  <a:gd name="T0" fmla="*/ 53 w 54"/>
                  <a:gd name="T1" fmla="*/ 0 h 39"/>
                  <a:gd name="T2" fmla="*/ 27 w 54"/>
                  <a:gd name="T3" fmla="*/ 1 h 39"/>
                  <a:gd name="T4" fmla="*/ 0 w 54"/>
                  <a:gd name="T5" fmla="*/ 2 h 39"/>
                  <a:gd name="T6" fmla="*/ 2 w 54"/>
                  <a:gd name="T7" fmla="*/ 39 h 39"/>
                  <a:gd name="T8" fmla="*/ 28 w 54"/>
                  <a:gd name="T9" fmla="*/ 38 h 39"/>
                  <a:gd name="T10" fmla="*/ 54 w 54"/>
                  <a:gd name="T11" fmla="*/ 37 h 39"/>
                  <a:gd name="T12" fmla="*/ 53 w 54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53" y="0"/>
                    </a:moveTo>
                    <a:lnTo>
                      <a:pt x="27" y="1"/>
                    </a:lnTo>
                    <a:lnTo>
                      <a:pt x="0" y="2"/>
                    </a:lnTo>
                    <a:lnTo>
                      <a:pt x="2" y="39"/>
                    </a:lnTo>
                    <a:lnTo>
                      <a:pt x="28" y="38"/>
                    </a:lnTo>
                    <a:lnTo>
                      <a:pt x="54" y="37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2" name="Freeform 2920"/>
              <p:cNvSpPr>
                <a:spLocks/>
              </p:cNvSpPr>
              <p:nvPr/>
            </p:nvSpPr>
            <p:spPr bwMode="auto">
              <a:xfrm>
                <a:off x="1621" y="2423"/>
                <a:ext cx="3" cy="1"/>
              </a:xfrm>
              <a:custGeom>
                <a:avLst/>
                <a:gdLst>
                  <a:gd name="T0" fmla="*/ 26 w 26"/>
                  <a:gd name="T1" fmla="*/ 0 h 1"/>
                  <a:gd name="T2" fmla="*/ 0 w 26"/>
                  <a:gd name="T3" fmla="*/ 1 h 1"/>
                  <a:gd name="T4" fmla="*/ 0 w 26"/>
                  <a:gd name="T5" fmla="*/ 1 h 1"/>
                  <a:gd name="T6" fmla="*/ 26 w 2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3" name="Line 2921"/>
              <p:cNvSpPr>
                <a:spLocks noChangeShapeType="1"/>
              </p:cNvSpPr>
              <p:nvPr/>
            </p:nvSpPr>
            <p:spPr bwMode="auto">
              <a:xfrm>
                <a:off x="1621" y="24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4" name="Freeform 2922"/>
              <p:cNvSpPr>
                <a:spLocks/>
              </p:cNvSpPr>
              <p:nvPr/>
            </p:nvSpPr>
            <p:spPr bwMode="auto">
              <a:xfrm>
                <a:off x="1621" y="2423"/>
                <a:ext cx="6" cy="4"/>
              </a:xfrm>
              <a:custGeom>
                <a:avLst/>
                <a:gdLst>
                  <a:gd name="T0" fmla="*/ 52 w 53"/>
                  <a:gd name="T1" fmla="*/ 0 h 39"/>
                  <a:gd name="T2" fmla="*/ 26 w 53"/>
                  <a:gd name="T3" fmla="*/ 1 h 39"/>
                  <a:gd name="T4" fmla="*/ 0 w 53"/>
                  <a:gd name="T5" fmla="*/ 2 h 39"/>
                  <a:gd name="T6" fmla="*/ 1 w 53"/>
                  <a:gd name="T7" fmla="*/ 39 h 39"/>
                  <a:gd name="T8" fmla="*/ 27 w 53"/>
                  <a:gd name="T9" fmla="*/ 37 h 39"/>
                  <a:gd name="T10" fmla="*/ 53 w 53"/>
                  <a:gd name="T11" fmla="*/ 36 h 39"/>
                  <a:gd name="T12" fmla="*/ 52 w 5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9">
                    <a:moveTo>
                      <a:pt x="52" y="0"/>
                    </a:moveTo>
                    <a:lnTo>
                      <a:pt x="26" y="1"/>
                    </a:lnTo>
                    <a:lnTo>
                      <a:pt x="0" y="2"/>
                    </a:lnTo>
                    <a:lnTo>
                      <a:pt x="1" y="39"/>
                    </a:lnTo>
                    <a:lnTo>
                      <a:pt x="27" y="37"/>
                    </a:lnTo>
                    <a:lnTo>
                      <a:pt x="53" y="3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5" name="Freeform 2923"/>
              <p:cNvSpPr>
                <a:spLocks/>
              </p:cNvSpPr>
              <p:nvPr/>
            </p:nvSpPr>
            <p:spPr bwMode="auto">
              <a:xfrm>
                <a:off x="1621" y="2423"/>
                <a:ext cx="6" cy="4"/>
              </a:xfrm>
              <a:custGeom>
                <a:avLst/>
                <a:gdLst>
                  <a:gd name="T0" fmla="*/ 52 w 53"/>
                  <a:gd name="T1" fmla="*/ 0 h 39"/>
                  <a:gd name="T2" fmla="*/ 26 w 53"/>
                  <a:gd name="T3" fmla="*/ 1 h 39"/>
                  <a:gd name="T4" fmla="*/ 0 w 53"/>
                  <a:gd name="T5" fmla="*/ 2 h 39"/>
                  <a:gd name="T6" fmla="*/ 1 w 53"/>
                  <a:gd name="T7" fmla="*/ 39 h 39"/>
                  <a:gd name="T8" fmla="*/ 27 w 53"/>
                  <a:gd name="T9" fmla="*/ 37 h 39"/>
                  <a:gd name="T10" fmla="*/ 53 w 53"/>
                  <a:gd name="T11" fmla="*/ 36 h 39"/>
                  <a:gd name="T12" fmla="*/ 52 w 5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9">
                    <a:moveTo>
                      <a:pt x="52" y="0"/>
                    </a:moveTo>
                    <a:lnTo>
                      <a:pt x="26" y="1"/>
                    </a:lnTo>
                    <a:lnTo>
                      <a:pt x="0" y="2"/>
                    </a:lnTo>
                    <a:lnTo>
                      <a:pt x="1" y="39"/>
                    </a:lnTo>
                    <a:lnTo>
                      <a:pt x="27" y="37"/>
                    </a:lnTo>
                    <a:lnTo>
                      <a:pt x="53" y="36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6" name="Freeform 2924"/>
              <p:cNvSpPr>
                <a:spLocks/>
              </p:cNvSpPr>
              <p:nvPr/>
            </p:nvSpPr>
            <p:spPr bwMode="auto">
              <a:xfrm>
                <a:off x="1621" y="2427"/>
                <a:ext cx="3" cy="1"/>
              </a:xfrm>
              <a:custGeom>
                <a:avLst/>
                <a:gdLst>
                  <a:gd name="T0" fmla="*/ 26 w 26"/>
                  <a:gd name="T1" fmla="*/ 0 h 2"/>
                  <a:gd name="T2" fmla="*/ 0 w 26"/>
                  <a:gd name="T3" fmla="*/ 2 h 2"/>
                  <a:gd name="T4" fmla="*/ 0 w 26"/>
                  <a:gd name="T5" fmla="*/ 2 h 2"/>
                  <a:gd name="T6" fmla="*/ 26 w 2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26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7" name="Line 2925"/>
              <p:cNvSpPr>
                <a:spLocks noChangeShapeType="1"/>
              </p:cNvSpPr>
              <p:nvPr/>
            </p:nvSpPr>
            <p:spPr bwMode="auto">
              <a:xfrm>
                <a:off x="1621" y="24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8" name="Freeform 2926"/>
              <p:cNvSpPr>
                <a:spLocks/>
              </p:cNvSpPr>
              <p:nvPr/>
            </p:nvSpPr>
            <p:spPr bwMode="auto">
              <a:xfrm>
                <a:off x="1621" y="2427"/>
                <a:ext cx="6" cy="4"/>
              </a:xfrm>
              <a:custGeom>
                <a:avLst/>
                <a:gdLst>
                  <a:gd name="T0" fmla="*/ 52 w 54"/>
                  <a:gd name="T1" fmla="*/ 0 h 39"/>
                  <a:gd name="T2" fmla="*/ 26 w 54"/>
                  <a:gd name="T3" fmla="*/ 1 h 39"/>
                  <a:gd name="T4" fmla="*/ 0 w 54"/>
                  <a:gd name="T5" fmla="*/ 3 h 39"/>
                  <a:gd name="T6" fmla="*/ 2 w 54"/>
                  <a:gd name="T7" fmla="*/ 39 h 39"/>
                  <a:gd name="T8" fmla="*/ 28 w 54"/>
                  <a:gd name="T9" fmla="*/ 38 h 39"/>
                  <a:gd name="T10" fmla="*/ 54 w 54"/>
                  <a:gd name="T11" fmla="*/ 37 h 39"/>
                  <a:gd name="T12" fmla="*/ 52 w 54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52" y="0"/>
                    </a:moveTo>
                    <a:lnTo>
                      <a:pt x="26" y="1"/>
                    </a:lnTo>
                    <a:lnTo>
                      <a:pt x="0" y="3"/>
                    </a:lnTo>
                    <a:lnTo>
                      <a:pt x="2" y="39"/>
                    </a:lnTo>
                    <a:lnTo>
                      <a:pt x="28" y="38"/>
                    </a:lnTo>
                    <a:lnTo>
                      <a:pt x="54" y="37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9" name="Freeform 2927"/>
              <p:cNvSpPr>
                <a:spLocks/>
              </p:cNvSpPr>
              <p:nvPr/>
            </p:nvSpPr>
            <p:spPr bwMode="auto">
              <a:xfrm>
                <a:off x="1621" y="2427"/>
                <a:ext cx="6" cy="4"/>
              </a:xfrm>
              <a:custGeom>
                <a:avLst/>
                <a:gdLst>
                  <a:gd name="T0" fmla="*/ 52 w 54"/>
                  <a:gd name="T1" fmla="*/ 0 h 39"/>
                  <a:gd name="T2" fmla="*/ 26 w 54"/>
                  <a:gd name="T3" fmla="*/ 1 h 39"/>
                  <a:gd name="T4" fmla="*/ 0 w 54"/>
                  <a:gd name="T5" fmla="*/ 3 h 39"/>
                  <a:gd name="T6" fmla="*/ 2 w 54"/>
                  <a:gd name="T7" fmla="*/ 39 h 39"/>
                  <a:gd name="T8" fmla="*/ 28 w 54"/>
                  <a:gd name="T9" fmla="*/ 38 h 39"/>
                  <a:gd name="T10" fmla="*/ 54 w 54"/>
                  <a:gd name="T11" fmla="*/ 37 h 39"/>
                  <a:gd name="T12" fmla="*/ 52 w 54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9">
                    <a:moveTo>
                      <a:pt x="52" y="0"/>
                    </a:moveTo>
                    <a:lnTo>
                      <a:pt x="26" y="1"/>
                    </a:lnTo>
                    <a:lnTo>
                      <a:pt x="0" y="3"/>
                    </a:lnTo>
                    <a:lnTo>
                      <a:pt x="2" y="39"/>
                    </a:lnTo>
                    <a:lnTo>
                      <a:pt x="28" y="38"/>
                    </a:lnTo>
                    <a:lnTo>
                      <a:pt x="54" y="37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0" name="Freeform 2928"/>
              <p:cNvSpPr>
                <a:spLocks/>
              </p:cNvSpPr>
              <p:nvPr/>
            </p:nvSpPr>
            <p:spPr bwMode="auto">
              <a:xfrm>
                <a:off x="1622" y="2431"/>
                <a:ext cx="2" cy="1"/>
              </a:xfrm>
              <a:custGeom>
                <a:avLst/>
                <a:gdLst>
                  <a:gd name="T0" fmla="*/ 26 w 26"/>
                  <a:gd name="T1" fmla="*/ 0 h 1"/>
                  <a:gd name="T2" fmla="*/ 0 w 26"/>
                  <a:gd name="T3" fmla="*/ 1 h 1"/>
                  <a:gd name="T4" fmla="*/ 0 w 26"/>
                  <a:gd name="T5" fmla="*/ 1 h 1"/>
                  <a:gd name="T6" fmla="*/ 26 w 2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26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1" name="Line 2929"/>
              <p:cNvSpPr>
                <a:spLocks noChangeShapeType="1"/>
              </p:cNvSpPr>
              <p:nvPr/>
            </p:nvSpPr>
            <p:spPr bwMode="auto">
              <a:xfrm>
                <a:off x="1622" y="24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2" name="Freeform 2930"/>
              <p:cNvSpPr>
                <a:spLocks/>
              </p:cNvSpPr>
              <p:nvPr/>
            </p:nvSpPr>
            <p:spPr bwMode="auto">
              <a:xfrm>
                <a:off x="1622" y="2431"/>
                <a:ext cx="6" cy="4"/>
              </a:xfrm>
              <a:custGeom>
                <a:avLst/>
                <a:gdLst>
                  <a:gd name="T0" fmla="*/ 52 w 55"/>
                  <a:gd name="T1" fmla="*/ 0 h 38"/>
                  <a:gd name="T2" fmla="*/ 26 w 55"/>
                  <a:gd name="T3" fmla="*/ 1 h 38"/>
                  <a:gd name="T4" fmla="*/ 0 w 55"/>
                  <a:gd name="T5" fmla="*/ 2 h 38"/>
                  <a:gd name="T6" fmla="*/ 2 w 55"/>
                  <a:gd name="T7" fmla="*/ 38 h 38"/>
                  <a:gd name="T8" fmla="*/ 28 w 55"/>
                  <a:gd name="T9" fmla="*/ 37 h 38"/>
                  <a:gd name="T10" fmla="*/ 55 w 55"/>
                  <a:gd name="T11" fmla="*/ 36 h 38"/>
                  <a:gd name="T12" fmla="*/ 52 w 55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52" y="0"/>
                    </a:moveTo>
                    <a:lnTo>
                      <a:pt x="26" y="1"/>
                    </a:lnTo>
                    <a:lnTo>
                      <a:pt x="0" y="2"/>
                    </a:lnTo>
                    <a:lnTo>
                      <a:pt x="2" y="38"/>
                    </a:lnTo>
                    <a:lnTo>
                      <a:pt x="28" y="37"/>
                    </a:lnTo>
                    <a:lnTo>
                      <a:pt x="55" y="3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3" name="Freeform 2931"/>
              <p:cNvSpPr>
                <a:spLocks/>
              </p:cNvSpPr>
              <p:nvPr/>
            </p:nvSpPr>
            <p:spPr bwMode="auto">
              <a:xfrm>
                <a:off x="1622" y="2431"/>
                <a:ext cx="6" cy="4"/>
              </a:xfrm>
              <a:custGeom>
                <a:avLst/>
                <a:gdLst>
                  <a:gd name="T0" fmla="*/ 52 w 55"/>
                  <a:gd name="T1" fmla="*/ 0 h 38"/>
                  <a:gd name="T2" fmla="*/ 26 w 55"/>
                  <a:gd name="T3" fmla="*/ 1 h 38"/>
                  <a:gd name="T4" fmla="*/ 0 w 55"/>
                  <a:gd name="T5" fmla="*/ 2 h 38"/>
                  <a:gd name="T6" fmla="*/ 2 w 55"/>
                  <a:gd name="T7" fmla="*/ 38 h 38"/>
                  <a:gd name="T8" fmla="*/ 28 w 55"/>
                  <a:gd name="T9" fmla="*/ 37 h 38"/>
                  <a:gd name="T10" fmla="*/ 55 w 55"/>
                  <a:gd name="T11" fmla="*/ 36 h 38"/>
                  <a:gd name="T12" fmla="*/ 52 w 55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52" y="0"/>
                    </a:moveTo>
                    <a:lnTo>
                      <a:pt x="26" y="1"/>
                    </a:lnTo>
                    <a:lnTo>
                      <a:pt x="0" y="2"/>
                    </a:lnTo>
                    <a:lnTo>
                      <a:pt x="2" y="38"/>
                    </a:lnTo>
                    <a:lnTo>
                      <a:pt x="28" y="37"/>
                    </a:lnTo>
                    <a:lnTo>
                      <a:pt x="55" y="36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4" name="Freeform 2932"/>
              <p:cNvSpPr>
                <a:spLocks/>
              </p:cNvSpPr>
              <p:nvPr/>
            </p:nvSpPr>
            <p:spPr bwMode="auto">
              <a:xfrm>
                <a:off x="1622" y="2435"/>
                <a:ext cx="3" cy="1"/>
              </a:xfrm>
              <a:custGeom>
                <a:avLst/>
                <a:gdLst>
                  <a:gd name="T0" fmla="*/ 26 w 26"/>
                  <a:gd name="T1" fmla="*/ 0 h 2"/>
                  <a:gd name="T2" fmla="*/ 0 w 26"/>
                  <a:gd name="T3" fmla="*/ 1 h 2"/>
                  <a:gd name="T4" fmla="*/ 0 w 26"/>
                  <a:gd name="T5" fmla="*/ 2 h 2"/>
                  <a:gd name="T6" fmla="*/ 26 w 2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26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5" name="Line 2933"/>
              <p:cNvSpPr>
                <a:spLocks noChangeShapeType="1"/>
              </p:cNvSpPr>
              <p:nvPr/>
            </p:nvSpPr>
            <p:spPr bwMode="auto">
              <a:xfrm>
                <a:off x="1622" y="24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606" name="Group 2934"/>
            <p:cNvGrpSpPr>
              <a:grpSpLocks/>
            </p:cNvGrpSpPr>
            <p:nvPr/>
          </p:nvGrpSpPr>
          <p:grpSpPr bwMode="auto">
            <a:xfrm>
              <a:off x="1622" y="2435"/>
              <a:ext cx="109" cy="197"/>
              <a:chOff x="1622" y="2435"/>
              <a:chExt cx="109" cy="197"/>
            </a:xfrm>
          </p:grpSpPr>
          <p:sp>
            <p:nvSpPr>
              <p:cNvPr id="31607" name="Freeform 2935"/>
              <p:cNvSpPr>
                <a:spLocks/>
              </p:cNvSpPr>
              <p:nvPr/>
            </p:nvSpPr>
            <p:spPr bwMode="auto">
              <a:xfrm>
                <a:off x="1622" y="2435"/>
                <a:ext cx="6" cy="4"/>
              </a:xfrm>
              <a:custGeom>
                <a:avLst/>
                <a:gdLst>
                  <a:gd name="T0" fmla="*/ 53 w 56"/>
                  <a:gd name="T1" fmla="*/ 0 h 40"/>
                  <a:gd name="T2" fmla="*/ 26 w 56"/>
                  <a:gd name="T3" fmla="*/ 2 h 40"/>
                  <a:gd name="T4" fmla="*/ 0 w 56"/>
                  <a:gd name="T5" fmla="*/ 4 h 40"/>
                  <a:gd name="T6" fmla="*/ 3 w 56"/>
                  <a:gd name="T7" fmla="*/ 40 h 40"/>
                  <a:gd name="T8" fmla="*/ 30 w 56"/>
                  <a:gd name="T9" fmla="*/ 38 h 40"/>
                  <a:gd name="T10" fmla="*/ 56 w 56"/>
                  <a:gd name="T11" fmla="*/ 36 h 40"/>
                  <a:gd name="T12" fmla="*/ 53 w 56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53" y="0"/>
                    </a:moveTo>
                    <a:lnTo>
                      <a:pt x="26" y="2"/>
                    </a:lnTo>
                    <a:lnTo>
                      <a:pt x="0" y="4"/>
                    </a:lnTo>
                    <a:lnTo>
                      <a:pt x="3" y="40"/>
                    </a:ln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8" name="Freeform 2936"/>
              <p:cNvSpPr>
                <a:spLocks/>
              </p:cNvSpPr>
              <p:nvPr/>
            </p:nvSpPr>
            <p:spPr bwMode="auto">
              <a:xfrm>
                <a:off x="1622" y="2435"/>
                <a:ext cx="6" cy="4"/>
              </a:xfrm>
              <a:custGeom>
                <a:avLst/>
                <a:gdLst>
                  <a:gd name="T0" fmla="*/ 53 w 56"/>
                  <a:gd name="T1" fmla="*/ 0 h 40"/>
                  <a:gd name="T2" fmla="*/ 26 w 56"/>
                  <a:gd name="T3" fmla="*/ 2 h 40"/>
                  <a:gd name="T4" fmla="*/ 0 w 56"/>
                  <a:gd name="T5" fmla="*/ 4 h 40"/>
                  <a:gd name="T6" fmla="*/ 3 w 56"/>
                  <a:gd name="T7" fmla="*/ 40 h 40"/>
                  <a:gd name="T8" fmla="*/ 30 w 56"/>
                  <a:gd name="T9" fmla="*/ 38 h 40"/>
                  <a:gd name="T10" fmla="*/ 56 w 56"/>
                  <a:gd name="T11" fmla="*/ 36 h 40"/>
                  <a:gd name="T12" fmla="*/ 53 w 56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53" y="0"/>
                    </a:moveTo>
                    <a:lnTo>
                      <a:pt x="26" y="2"/>
                    </a:lnTo>
                    <a:lnTo>
                      <a:pt x="0" y="4"/>
                    </a:lnTo>
                    <a:lnTo>
                      <a:pt x="3" y="40"/>
                    </a:lnTo>
                    <a:lnTo>
                      <a:pt x="30" y="38"/>
                    </a:lnTo>
                    <a:lnTo>
                      <a:pt x="56" y="36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9" name="Freeform 2937"/>
              <p:cNvSpPr>
                <a:spLocks/>
              </p:cNvSpPr>
              <p:nvPr/>
            </p:nvSpPr>
            <p:spPr bwMode="auto">
              <a:xfrm>
                <a:off x="1625" y="2439"/>
                <a:ext cx="3" cy="1"/>
              </a:xfrm>
              <a:custGeom>
                <a:avLst/>
                <a:gdLst>
                  <a:gd name="T0" fmla="*/ 0 w 26"/>
                  <a:gd name="T1" fmla="*/ 2 h 2"/>
                  <a:gd name="T2" fmla="*/ 26 w 26"/>
                  <a:gd name="T3" fmla="*/ 0 h 2"/>
                  <a:gd name="T4" fmla="*/ 26 w 26"/>
                  <a:gd name="T5" fmla="*/ 0 h 2"/>
                  <a:gd name="T6" fmla="*/ 0 w 2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">
                    <a:moveTo>
                      <a:pt x="0" y="2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0" name="Line 2938"/>
              <p:cNvSpPr>
                <a:spLocks noChangeShapeType="1"/>
              </p:cNvSpPr>
              <p:nvPr/>
            </p:nvSpPr>
            <p:spPr bwMode="auto">
              <a:xfrm>
                <a:off x="1628" y="24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1" name="Freeform 2939"/>
              <p:cNvSpPr>
                <a:spLocks/>
              </p:cNvSpPr>
              <p:nvPr/>
            </p:nvSpPr>
            <p:spPr bwMode="auto">
              <a:xfrm>
                <a:off x="1622" y="2439"/>
                <a:ext cx="6" cy="4"/>
              </a:xfrm>
              <a:custGeom>
                <a:avLst/>
                <a:gdLst>
                  <a:gd name="T0" fmla="*/ 53 w 56"/>
                  <a:gd name="T1" fmla="*/ 0 h 41"/>
                  <a:gd name="T2" fmla="*/ 27 w 56"/>
                  <a:gd name="T3" fmla="*/ 2 h 41"/>
                  <a:gd name="T4" fmla="*/ 0 w 56"/>
                  <a:gd name="T5" fmla="*/ 4 h 41"/>
                  <a:gd name="T6" fmla="*/ 4 w 56"/>
                  <a:gd name="T7" fmla="*/ 41 h 41"/>
                  <a:gd name="T8" fmla="*/ 30 w 56"/>
                  <a:gd name="T9" fmla="*/ 39 h 41"/>
                  <a:gd name="T10" fmla="*/ 56 w 56"/>
                  <a:gd name="T11" fmla="*/ 37 h 41"/>
                  <a:gd name="T12" fmla="*/ 53 w 56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53" y="0"/>
                    </a:moveTo>
                    <a:lnTo>
                      <a:pt x="27" y="2"/>
                    </a:lnTo>
                    <a:lnTo>
                      <a:pt x="0" y="4"/>
                    </a:lnTo>
                    <a:lnTo>
                      <a:pt x="4" y="41"/>
                    </a:lnTo>
                    <a:lnTo>
                      <a:pt x="30" y="39"/>
                    </a:lnTo>
                    <a:lnTo>
                      <a:pt x="56" y="3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2" name="Freeform 2940"/>
              <p:cNvSpPr>
                <a:spLocks/>
              </p:cNvSpPr>
              <p:nvPr/>
            </p:nvSpPr>
            <p:spPr bwMode="auto">
              <a:xfrm>
                <a:off x="1622" y="2439"/>
                <a:ext cx="6" cy="4"/>
              </a:xfrm>
              <a:custGeom>
                <a:avLst/>
                <a:gdLst>
                  <a:gd name="T0" fmla="*/ 53 w 56"/>
                  <a:gd name="T1" fmla="*/ 0 h 41"/>
                  <a:gd name="T2" fmla="*/ 27 w 56"/>
                  <a:gd name="T3" fmla="*/ 2 h 41"/>
                  <a:gd name="T4" fmla="*/ 0 w 56"/>
                  <a:gd name="T5" fmla="*/ 4 h 41"/>
                  <a:gd name="T6" fmla="*/ 4 w 56"/>
                  <a:gd name="T7" fmla="*/ 41 h 41"/>
                  <a:gd name="T8" fmla="*/ 30 w 56"/>
                  <a:gd name="T9" fmla="*/ 39 h 41"/>
                  <a:gd name="T10" fmla="*/ 56 w 56"/>
                  <a:gd name="T11" fmla="*/ 37 h 41"/>
                  <a:gd name="T12" fmla="*/ 53 w 56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53" y="0"/>
                    </a:moveTo>
                    <a:lnTo>
                      <a:pt x="27" y="2"/>
                    </a:lnTo>
                    <a:lnTo>
                      <a:pt x="0" y="4"/>
                    </a:lnTo>
                    <a:lnTo>
                      <a:pt x="4" y="41"/>
                    </a:lnTo>
                    <a:lnTo>
                      <a:pt x="30" y="39"/>
                    </a:lnTo>
                    <a:lnTo>
                      <a:pt x="56" y="37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3" name="Freeform 2941"/>
              <p:cNvSpPr>
                <a:spLocks/>
              </p:cNvSpPr>
              <p:nvPr/>
            </p:nvSpPr>
            <p:spPr bwMode="auto">
              <a:xfrm>
                <a:off x="1623" y="2443"/>
                <a:ext cx="2" cy="1"/>
              </a:xfrm>
              <a:custGeom>
                <a:avLst/>
                <a:gdLst>
                  <a:gd name="T0" fmla="*/ 26 w 26"/>
                  <a:gd name="T1" fmla="*/ 0 h 4"/>
                  <a:gd name="T2" fmla="*/ 0 w 26"/>
                  <a:gd name="T3" fmla="*/ 2 h 4"/>
                  <a:gd name="T4" fmla="*/ 0 w 26"/>
                  <a:gd name="T5" fmla="*/ 4 h 4"/>
                  <a:gd name="T6" fmla="*/ 26 w 2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26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4" name="Line 2942"/>
              <p:cNvSpPr>
                <a:spLocks noChangeShapeType="1"/>
              </p:cNvSpPr>
              <p:nvPr/>
            </p:nvSpPr>
            <p:spPr bwMode="auto">
              <a:xfrm>
                <a:off x="1623" y="24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5" name="Freeform 2943"/>
              <p:cNvSpPr>
                <a:spLocks/>
              </p:cNvSpPr>
              <p:nvPr/>
            </p:nvSpPr>
            <p:spPr bwMode="auto">
              <a:xfrm>
                <a:off x="1623" y="2443"/>
                <a:ext cx="6" cy="4"/>
              </a:xfrm>
              <a:custGeom>
                <a:avLst/>
                <a:gdLst>
                  <a:gd name="T0" fmla="*/ 52 w 57"/>
                  <a:gd name="T1" fmla="*/ 0 h 43"/>
                  <a:gd name="T2" fmla="*/ 26 w 57"/>
                  <a:gd name="T3" fmla="*/ 3 h 43"/>
                  <a:gd name="T4" fmla="*/ 0 w 57"/>
                  <a:gd name="T5" fmla="*/ 7 h 43"/>
                  <a:gd name="T6" fmla="*/ 4 w 57"/>
                  <a:gd name="T7" fmla="*/ 43 h 43"/>
                  <a:gd name="T8" fmla="*/ 30 w 57"/>
                  <a:gd name="T9" fmla="*/ 39 h 43"/>
                  <a:gd name="T10" fmla="*/ 57 w 57"/>
                  <a:gd name="T11" fmla="*/ 36 h 43"/>
                  <a:gd name="T12" fmla="*/ 52 w 5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2" y="0"/>
                    </a:move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30" y="39"/>
                    </a:lnTo>
                    <a:lnTo>
                      <a:pt x="57" y="3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6" name="Freeform 2944"/>
              <p:cNvSpPr>
                <a:spLocks/>
              </p:cNvSpPr>
              <p:nvPr/>
            </p:nvSpPr>
            <p:spPr bwMode="auto">
              <a:xfrm>
                <a:off x="1623" y="2443"/>
                <a:ext cx="6" cy="4"/>
              </a:xfrm>
              <a:custGeom>
                <a:avLst/>
                <a:gdLst>
                  <a:gd name="T0" fmla="*/ 52 w 57"/>
                  <a:gd name="T1" fmla="*/ 0 h 43"/>
                  <a:gd name="T2" fmla="*/ 26 w 57"/>
                  <a:gd name="T3" fmla="*/ 3 h 43"/>
                  <a:gd name="T4" fmla="*/ 0 w 57"/>
                  <a:gd name="T5" fmla="*/ 7 h 43"/>
                  <a:gd name="T6" fmla="*/ 4 w 57"/>
                  <a:gd name="T7" fmla="*/ 43 h 43"/>
                  <a:gd name="T8" fmla="*/ 30 w 57"/>
                  <a:gd name="T9" fmla="*/ 39 h 43"/>
                  <a:gd name="T10" fmla="*/ 57 w 57"/>
                  <a:gd name="T11" fmla="*/ 36 h 43"/>
                  <a:gd name="T12" fmla="*/ 52 w 5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2" y="0"/>
                    </a:move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30" y="39"/>
                    </a:lnTo>
                    <a:lnTo>
                      <a:pt x="57" y="36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7" name="Freeform 2945"/>
              <p:cNvSpPr>
                <a:spLocks/>
              </p:cNvSpPr>
              <p:nvPr/>
            </p:nvSpPr>
            <p:spPr bwMode="auto">
              <a:xfrm>
                <a:off x="1623" y="2447"/>
                <a:ext cx="6" cy="4"/>
              </a:xfrm>
              <a:custGeom>
                <a:avLst/>
                <a:gdLst>
                  <a:gd name="T0" fmla="*/ 53 w 57"/>
                  <a:gd name="T1" fmla="*/ 0 h 43"/>
                  <a:gd name="T2" fmla="*/ 26 w 57"/>
                  <a:gd name="T3" fmla="*/ 3 h 43"/>
                  <a:gd name="T4" fmla="*/ 0 w 57"/>
                  <a:gd name="T5" fmla="*/ 7 h 43"/>
                  <a:gd name="T6" fmla="*/ 4 w 57"/>
                  <a:gd name="T7" fmla="*/ 43 h 43"/>
                  <a:gd name="T8" fmla="*/ 31 w 57"/>
                  <a:gd name="T9" fmla="*/ 40 h 43"/>
                  <a:gd name="T10" fmla="*/ 57 w 57"/>
                  <a:gd name="T11" fmla="*/ 36 h 43"/>
                  <a:gd name="T12" fmla="*/ 53 w 5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3" y="0"/>
                    </a:move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31" y="40"/>
                    </a:lnTo>
                    <a:lnTo>
                      <a:pt x="57" y="3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8" name="Freeform 2946"/>
              <p:cNvSpPr>
                <a:spLocks/>
              </p:cNvSpPr>
              <p:nvPr/>
            </p:nvSpPr>
            <p:spPr bwMode="auto">
              <a:xfrm>
                <a:off x="1623" y="2447"/>
                <a:ext cx="6" cy="4"/>
              </a:xfrm>
              <a:custGeom>
                <a:avLst/>
                <a:gdLst>
                  <a:gd name="T0" fmla="*/ 53 w 57"/>
                  <a:gd name="T1" fmla="*/ 0 h 43"/>
                  <a:gd name="T2" fmla="*/ 26 w 57"/>
                  <a:gd name="T3" fmla="*/ 3 h 43"/>
                  <a:gd name="T4" fmla="*/ 0 w 57"/>
                  <a:gd name="T5" fmla="*/ 7 h 43"/>
                  <a:gd name="T6" fmla="*/ 4 w 57"/>
                  <a:gd name="T7" fmla="*/ 43 h 43"/>
                  <a:gd name="T8" fmla="*/ 31 w 57"/>
                  <a:gd name="T9" fmla="*/ 40 h 43"/>
                  <a:gd name="T10" fmla="*/ 57 w 57"/>
                  <a:gd name="T11" fmla="*/ 36 h 43"/>
                  <a:gd name="T12" fmla="*/ 53 w 5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3" y="0"/>
                    </a:moveTo>
                    <a:lnTo>
                      <a:pt x="26" y="3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31" y="40"/>
                    </a:lnTo>
                    <a:lnTo>
                      <a:pt x="57" y="36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9" name="Freeform 2947"/>
              <p:cNvSpPr>
                <a:spLocks/>
              </p:cNvSpPr>
              <p:nvPr/>
            </p:nvSpPr>
            <p:spPr bwMode="auto">
              <a:xfrm>
                <a:off x="1623" y="2451"/>
                <a:ext cx="3" cy="1"/>
              </a:xfrm>
              <a:custGeom>
                <a:avLst/>
                <a:gdLst>
                  <a:gd name="T0" fmla="*/ 27 w 27"/>
                  <a:gd name="T1" fmla="*/ 0 h 4"/>
                  <a:gd name="T2" fmla="*/ 0 w 27"/>
                  <a:gd name="T3" fmla="*/ 3 h 4"/>
                  <a:gd name="T4" fmla="*/ 0 w 27"/>
                  <a:gd name="T5" fmla="*/ 4 h 4"/>
                  <a:gd name="T6" fmla="*/ 27 w 2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">
                    <a:moveTo>
                      <a:pt x="27" y="0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0" name="Line 2948"/>
              <p:cNvSpPr>
                <a:spLocks noChangeShapeType="1"/>
              </p:cNvSpPr>
              <p:nvPr/>
            </p:nvSpPr>
            <p:spPr bwMode="auto">
              <a:xfrm>
                <a:off x="1623" y="24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1" name="Freeform 2949"/>
              <p:cNvSpPr>
                <a:spLocks/>
              </p:cNvSpPr>
              <p:nvPr/>
            </p:nvSpPr>
            <p:spPr bwMode="auto">
              <a:xfrm>
                <a:off x="1623" y="2450"/>
                <a:ext cx="7" cy="5"/>
              </a:xfrm>
              <a:custGeom>
                <a:avLst/>
                <a:gdLst>
                  <a:gd name="T0" fmla="*/ 53 w 59"/>
                  <a:gd name="T1" fmla="*/ 0 h 45"/>
                  <a:gd name="T2" fmla="*/ 27 w 59"/>
                  <a:gd name="T3" fmla="*/ 5 h 45"/>
                  <a:gd name="T4" fmla="*/ 0 w 59"/>
                  <a:gd name="T5" fmla="*/ 9 h 45"/>
                  <a:gd name="T6" fmla="*/ 6 w 59"/>
                  <a:gd name="T7" fmla="*/ 45 h 45"/>
                  <a:gd name="T8" fmla="*/ 32 w 59"/>
                  <a:gd name="T9" fmla="*/ 41 h 45"/>
                  <a:gd name="T10" fmla="*/ 59 w 59"/>
                  <a:gd name="T11" fmla="*/ 36 h 45"/>
                  <a:gd name="T12" fmla="*/ 53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3" y="0"/>
                    </a:moveTo>
                    <a:lnTo>
                      <a:pt x="27" y="5"/>
                    </a:lnTo>
                    <a:lnTo>
                      <a:pt x="0" y="9"/>
                    </a:lnTo>
                    <a:lnTo>
                      <a:pt x="6" y="45"/>
                    </a:lnTo>
                    <a:lnTo>
                      <a:pt x="32" y="41"/>
                    </a:lnTo>
                    <a:lnTo>
                      <a:pt x="59" y="3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2" name="Freeform 2950"/>
              <p:cNvSpPr>
                <a:spLocks/>
              </p:cNvSpPr>
              <p:nvPr/>
            </p:nvSpPr>
            <p:spPr bwMode="auto">
              <a:xfrm>
                <a:off x="1623" y="2450"/>
                <a:ext cx="7" cy="5"/>
              </a:xfrm>
              <a:custGeom>
                <a:avLst/>
                <a:gdLst>
                  <a:gd name="T0" fmla="*/ 53 w 59"/>
                  <a:gd name="T1" fmla="*/ 0 h 45"/>
                  <a:gd name="T2" fmla="*/ 27 w 59"/>
                  <a:gd name="T3" fmla="*/ 5 h 45"/>
                  <a:gd name="T4" fmla="*/ 0 w 59"/>
                  <a:gd name="T5" fmla="*/ 9 h 45"/>
                  <a:gd name="T6" fmla="*/ 6 w 59"/>
                  <a:gd name="T7" fmla="*/ 45 h 45"/>
                  <a:gd name="T8" fmla="*/ 32 w 59"/>
                  <a:gd name="T9" fmla="*/ 41 h 45"/>
                  <a:gd name="T10" fmla="*/ 59 w 59"/>
                  <a:gd name="T11" fmla="*/ 36 h 45"/>
                  <a:gd name="T12" fmla="*/ 53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3" y="0"/>
                    </a:moveTo>
                    <a:lnTo>
                      <a:pt x="27" y="5"/>
                    </a:lnTo>
                    <a:lnTo>
                      <a:pt x="0" y="9"/>
                    </a:lnTo>
                    <a:lnTo>
                      <a:pt x="6" y="45"/>
                    </a:lnTo>
                    <a:lnTo>
                      <a:pt x="32" y="41"/>
                    </a:lnTo>
                    <a:lnTo>
                      <a:pt x="59" y="36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3" name="Freeform 2951"/>
              <p:cNvSpPr>
                <a:spLocks/>
              </p:cNvSpPr>
              <p:nvPr/>
            </p:nvSpPr>
            <p:spPr bwMode="auto">
              <a:xfrm>
                <a:off x="1624" y="2455"/>
                <a:ext cx="3" cy="1"/>
              </a:xfrm>
              <a:custGeom>
                <a:avLst/>
                <a:gdLst>
                  <a:gd name="T0" fmla="*/ 26 w 26"/>
                  <a:gd name="T1" fmla="*/ 0 h 4"/>
                  <a:gd name="T2" fmla="*/ 0 w 26"/>
                  <a:gd name="T3" fmla="*/ 4 h 4"/>
                  <a:gd name="T4" fmla="*/ 0 w 26"/>
                  <a:gd name="T5" fmla="*/ 4 h 4"/>
                  <a:gd name="T6" fmla="*/ 26 w 2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26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4" name="Line 2952"/>
              <p:cNvSpPr>
                <a:spLocks noChangeShapeType="1"/>
              </p:cNvSpPr>
              <p:nvPr/>
            </p:nvSpPr>
            <p:spPr bwMode="auto">
              <a:xfrm>
                <a:off x="1624" y="24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5" name="Freeform 2953"/>
              <p:cNvSpPr>
                <a:spLocks/>
              </p:cNvSpPr>
              <p:nvPr/>
            </p:nvSpPr>
            <p:spPr bwMode="auto">
              <a:xfrm>
                <a:off x="1624" y="2454"/>
                <a:ext cx="7" cy="5"/>
              </a:xfrm>
              <a:custGeom>
                <a:avLst/>
                <a:gdLst>
                  <a:gd name="T0" fmla="*/ 53 w 58"/>
                  <a:gd name="T1" fmla="*/ 0 h 45"/>
                  <a:gd name="T2" fmla="*/ 26 w 58"/>
                  <a:gd name="T3" fmla="*/ 5 h 45"/>
                  <a:gd name="T4" fmla="*/ 0 w 58"/>
                  <a:gd name="T5" fmla="*/ 9 h 45"/>
                  <a:gd name="T6" fmla="*/ 5 w 58"/>
                  <a:gd name="T7" fmla="*/ 45 h 45"/>
                  <a:gd name="T8" fmla="*/ 32 w 58"/>
                  <a:gd name="T9" fmla="*/ 41 h 45"/>
                  <a:gd name="T10" fmla="*/ 58 w 58"/>
                  <a:gd name="T11" fmla="*/ 37 h 45"/>
                  <a:gd name="T12" fmla="*/ 53 w 58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3" y="0"/>
                    </a:moveTo>
                    <a:lnTo>
                      <a:pt x="26" y="5"/>
                    </a:lnTo>
                    <a:lnTo>
                      <a:pt x="0" y="9"/>
                    </a:lnTo>
                    <a:lnTo>
                      <a:pt x="5" y="45"/>
                    </a:lnTo>
                    <a:lnTo>
                      <a:pt x="32" y="41"/>
                    </a:lnTo>
                    <a:lnTo>
                      <a:pt x="58" y="3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6" name="Freeform 2954"/>
              <p:cNvSpPr>
                <a:spLocks/>
              </p:cNvSpPr>
              <p:nvPr/>
            </p:nvSpPr>
            <p:spPr bwMode="auto">
              <a:xfrm>
                <a:off x="1624" y="2454"/>
                <a:ext cx="7" cy="5"/>
              </a:xfrm>
              <a:custGeom>
                <a:avLst/>
                <a:gdLst>
                  <a:gd name="T0" fmla="*/ 53 w 58"/>
                  <a:gd name="T1" fmla="*/ 0 h 45"/>
                  <a:gd name="T2" fmla="*/ 26 w 58"/>
                  <a:gd name="T3" fmla="*/ 5 h 45"/>
                  <a:gd name="T4" fmla="*/ 0 w 58"/>
                  <a:gd name="T5" fmla="*/ 9 h 45"/>
                  <a:gd name="T6" fmla="*/ 5 w 58"/>
                  <a:gd name="T7" fmla="*/ 45 h 45"/>
                  <a:gd name="T8" fmla="*/ 32 w 58"/>
                  <a:gd name="T9" fmla="*/ 41 h 45"/>
                  <a:gd name="T10" fmla="*/ 58 w 58"/>
                  <a:gd name="T11" fmla="*/ 37 h 45"/>
                  <a:gd name="T12" fmla="*/ 53 w 58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53" y="0"/>
                    </a:moveTo>
                    <a:lnTo>
                      <a:pt x="26" y="5"/>
                    </a:lnTo>
                    <a:lnTo>
                      <a:pt x="0" y="9"/>
                    </a:lnTo>
                    <a:lnTo>
                      <a:pt x="5" y="45"/>
                    </a:lnTo>
                    <a:lnTo>
                      <a:pt x="32" y="41"/>
                    </a:lnTo>
                    <a:lnTo>
                      <a:pt x="58" y="37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7" name="Freeform 2955"/>
              <p:cNvSpPr>
                <a:spLocks/>
              </p:cNvSpPr>
              <p:nvPr/>
            </p:nvSpPr>
            <p:spPr bwMode="auto">
              <a:xfrm>
                <a:off x="1625" y="2459"/>
                <a:ext cx="3" cy="1"/>
              </a:xfrm>
              <a:custGeom>
                <a:avLst/>
                <a:gdLst>
                  <a:gd name="T0" fmla="*/ 27 w 27"/>
                  <a:gd name="T1" fmla="*/ 0 h 5"/>
                  <a:gd name="T2" fmla="*/ 0 w 27"/>
                  <a:gd name="T3" fmla="*/ 4 h 5"/>
                  <a:gd name="T4" fmla="*/ 0 w 27"/>
                  <a:gd name="T5" fmla="*/ 5 h 5"/>
                  <a:gd name="T6" fmla="*/ 27 w 2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27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8" name="Line 2956"/>
              <p:cNvSpPr>
                <a:spLocks noChangeShapeType="1"/>
              </p:cNvSpPr>
              <p:nvPr/>
            </p:nvSpPr>
            <p:spPr bwMode="auto">
              <a:xfrm>
                <a:off x="1625" y="24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9" name="Freeform 2957"/>
              <p:cNvSpPr>
                <a:spLocks/>
              </p:cNvSpPr>
              <p:nvPr/>
            </p:nvSpPr>
            <p:spPr bwMode="auto">
              <a:xfrm>
                <a:off x="1625" y="2458"/>
                <a:ext cx="6" cy="5"/>
              </a:xfrm>
              <a:custGeom>
                <a:avLst/>
                <a:gdLst>
                  <a:gd name="T0" fmla="*/ 53 w 60"/>
                  <a:gd name="T1" fmla="*/ 0 h 46"/>
                  <a:gd name="T2" fmla="*/ 27 w 60"/>
                  <a:gd name="T3" fmla="*/ 6 h 46"/>
                  <a:gd name="T4" fmla="*/ 0 w 60"/>
                  <a:gd name="T5" fmla="*/ 11 h 46"/>
                  <a:gd name="T6" fmla="*/ 7 w 60"/>
                  <a:gd name="T7" fmla="*/ 46 h 46"/>
                  <a:gd name="T8" fmla="*/ 33 w 60"/>
                  <a:gd name="T9" fmla="*/ 41 h 46"/>
                  <a:gd name="T10" fmla="*/ 60 w 60"/>
                  <a:gd name="T11" fmla="*/ 36 h 46"/>
                  <a:gd name="T12" fmla="*/ 53 w 60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lnTo>
                      <a:pt x="27" y="6"/>
                    </a:lnTo>
                    <a:lnTo>
                      <a:pt x="0" y="11"/>
                    </a:lnTo>
                    <a:lnTo>
                      <a:pt x="7" y="46"/>
                    </a:lnTo>
                    <a:lnTo>
                      <a:pt x="33" y="41"/>
                    </a:lnTo>
                    <a:lnTo>
                      <a:pt x="60" y="3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0" name="Freeform 2958"/>
              <p:cNvSpPr>
                <a:spLocks/>
              </p:cNvSpPr>
              <p:nvPr/>
            </p:nvSpPr>
            <p:spPr bwMode="auto">
              <a:xfrm>
                <a:off x="1625" y="2458"/>
                <a:ext cx="6" cy="5"/>
              </a:xfrm>
              <a:custGeom>
                <a:avLst/>
                <a:gdLst>
                  <a:gd name="T0" fmla="*/ 53 w 60"/>
                  <a:gd name="T1" fmla="*/ 0 h 46"/>
                  <a:gd name="T2" fmla="*/ 27 w 60"/>
                  <a:gd name="T3" fmla="*/ 6 h 46"/>
                  <a:gd name="T4" fmla="*/ 0 w 60"/>
                  <a:gd name="T5" fmla="*/ 11 h 46"/>
                  <a:gd name="T6" fmla="*/ 7 w 60"/>
                  <a:gd name="T7" fmla="*/ 46 h 46"/>
                  <a:gd name="T8" fmla="*/ 33 w 60"/>
                  <a:gd name="T9" fmla="*/ 41 h 46"/>
                  <a:gd name="T10" fmla="*/ 60 w 60"/>
                  <a:gd name="T11" fmla="*/ 36 h 46"/>
                  <a:gd name="T12" fmla="*/ 53 w 60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lnTo>
                      <a:pt x="27" y="6"/>
                    </a:lnTo>
                    <a:lnTo>
                      <a:pt x="0" y="11"/>
                    </a:lnTo>
                    <a:lnTo>
                      <a:pt x="7" y="46"/>
                    </a:lnTo>
                    <a:lnTo>
                      <a:pt x="33" y="41"/>
                    </a:lnTo>
                    <a:lnTo>
                      <a:pt x="60" y="36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1" name="Freeform 2959"/>
              <p:cNvSpPr>
                <a:spLocks/>
              </p:cNvSpPr>
              <p:nvPr/>
            </p:nvSpPr>
            <p:spPr bwMode="auto">
              <a:xfrm>
                <a:off x="1628" y="2462"/>
                <a:ext cx="3" cy="1"/>
              </a:xfrm>
              <a:custGeom>
                <a:avLst/>
                <a:gdLst>
                  <a:gd name="T0" fmla="*/ 0 w 27"/>
                  <a:gd name="T1" fmla="*/ 5 h 5"/>
                  <a:gd name="T2" fmla="*/ 27 w 27"/>
                  <a:gd name="T3" fmla="*/ 0 h 5"/>
                  <a:gd name="T4" fmla="*/ 27 w 27"/>
                  <a:gd name="T5" fmla="*/ 1 h 5"/>
                  <a:gd name="T6" fmla="*/ 0 w 2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0" y="5"/>
                    </a:moveTo>
                    <a:lnTo>
                      <a:pt x="27" y="0"/>
                    </a:lnTo>
                    <a:lnTo>
                      <a:pt x="2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2" name="Line 2960"/>
              <p:cNvSpPr>
                <a:spLocks noChangeShapeType="1"/>
              </p:cNvSpPr>
              <p:nvPr/>
            </p:nvSpPr>
            <p:spPr bwMode="auto">
              <a:xfrm>
                <a:off x="1631" y="24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3" name="Freeform 2961"/>
              <p:cNvSpPr>
                <a:spLocks/>
              </p:cNvSpPr>
              <p:nvPr/>
            </p:nvSpPr>
            <p:spPr bwMode="auto">
              <a:xfrm>
                <a:off x="1625" y="2462"/>
                <a:ext cx="7" cy="5"/>
              </a:xfrm>
              <a:custGeom>
                <a:avLst/>
                <a:gdLst>
                  <a:gd name="T0" fmla="*/ 53 w 59"/>
                  <a:gd name="T1" fmla="*/ 0 h 45"/>
                  <a:gd name="T2" fmla="*/ 26 w 59"/>
                  <a:gd name="T3" fmla="*/ 4 h 45"/>
                  <a:gd name="T4" fmla="*/ 0 w 59"/>
                  <a:gd name="T5" fmla="*/ 8 h 45"/>
                  <a:gd name="T6" fmla="*/ 7 w 59"/>
                  <a:gd name="T7" fmla="*/ 45 h 45"/>
                  <a:gd name="T8" fmla="*/ 33 w 59"/>
                  <a:gd name="T9" fmla="*/ 40 h 45"/>
                  <a:gd name="T10" fmla="*/ 59 w 59"/>
                  <a:gd name="T11" fmla="*/ 36 h 45"/>
                  <a:gd name="T12" fmla="*/ 53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3" y="0"/>
                    </a:moveTo>
                    <a:lnTo>
                      <a:pt x="26" y="4"/>
                    </a:lnTo>
                    <a:lnTo>
                      <a:pt x="0" y="8"/>
                    </a:lnTo>
                    <a:lnTo>
                      <a:pt x="7" y="45"/>
                    </a:lnTo>
                    <a:lnTo>
                      <a:pt x="33" y="40"/>
                    </a:lnTo>
                    <a:lnTo>
                      <a:pt x="59" y="3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4" name="Freeform 2962"/>
              <p:cNvSpPr>
                <a:spLocks/>
              </p:cNvSpPr>
              <p:nvPr/>
            </p:nvSpPr>
            <p:spPr bwMode="auto">
              <a:xfrm>
                <a:off x="1625" y="2462"/>
                <a:ext cx="7" cy="5"/>
              </a:xfrm>
              <a:custGeom>
                <a:avLst/>
                <a:gdLst>
                  <a:gd name="T0" fmla="*/ 53 w 59"/>
                  <a:gd name="T1" fmla="*/ 0 h 45"/>
                  <a:gd name="T2" fmla="*/ 26 w 59"/>
                  <a:gd name="T3" fmla="*/ 4 h 45"/>
                  <a:gd name="T4" fmla="*/ 0 w 59"/>
                  <a:gd name="T5" fmla="*/ 8 h 45"/>
                  <a:gd name="T6" fmla="*/ 7 w 59"/>
                  <a:gd name="T7" fmla="*/ 45 h 45"/>
                  <a:gd name="T8" fmla="*/ 33 w 59"/>
                  <a:gd name="T9" fmla="*/ 40 h 45"/>
                  <a:gd name="T10" fmla="*/ 59 w 59"/>
                  <a:gd name="T11" fmla="*/ 36 h 45"/>
                  <a:gd name="T12" fmla="*/ 53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3" y="0"/>
                    </a:moveTo>
                    <a:lnTo>
                      <a:pt x="26" y="4"/>
                    </a:lnTo>
                    <a:lnTo>
                      <a:pt x="0" y="8"/>
                    </a:lnTo>
                    <a:lnTo>
                      <a:pt x="7" y="45"/>
                    </a:lnTo>
                    <a:lnTo>
                      <a:pt x="33" y="40"/>
                    </a:lnTo>
                    <a:lnTo>
                      <a:pt x="59" y="36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5" name="Freeform 2963"/>
              <p:cNvSpPr>
                <a:spLocks/>
              </p:cNvSpPr>
              <p:nvPr/>
            </p:nvSpPr>
            <p:spPr bwMode="auto">
              <a:xfrm>
                <a:off x="1626" y="2466"/>
                <a:ext cx="7" cy="5"/>
              </a:xfrm>
              <a:custGeom>
                <a:avLst/>
                <a:gdLst>
                  <a:gd name="T0" fmla="*/ 52 w 59"/>
                  <a:gd name="T1" fmla="*/ 0 h 45"/>
                  <a:gd name="T2" fmla="*/ 26 w 59"/>
                  <a:gd name="T3" fmla="*/ 4 h 45"/>
                  <a:gd name="T4" fmla="*/ 0 w 59"/>
                  <a:gd name="T5" fmla="*/ 9 h 45"/>
                  <a:gd name="T6" fmla="*/ 6 w 59"/>
                  <a:gd name="T7" fmla="*/ 45 h 45"/>
                  <a:gd name="T8" fmla="*/ 32 w 59"/>
                  <a:gd name="T9" fmla="*/ 40 h 45"/>
                  <a:gd name="T10" fmla="*/ 59 w 59"/>
                  <a:gd name="T11" fmla="*/ 36 h 45"/>
                  <a:gd name="T12" fmla="*/ 52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2" y="0"/>
                    </a:moveTo>
                    <a:lnTo>
                      <a:pt x="26" y="4"/>
                    </a:lnTo>
                    <a:lnTo>
                      <a:pt x="0" y="9"/>
                    </a:lnTo>
                    <a:lnTo>
                      <a:pt x="6" y="45"/>
                    </a:lnTo>
                    <a:lnTo>
                      <a:pt x="32" y="40"/>
                    </a:lnTo>
                    <a:lnTo>
                      <a:pt x="59" y="3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6" name="Freeform 2964"/>
              <p:cNvSpPr>
                <a:spLocks/>
              </p:cNvSpPr>
              <p:nvPr/>
            </p:nvSpPr>
            <p:spPr bwMode="auto">
              <a:xfrm>
                <a:off x="1626" y="2466"/>
                <a:ext cx="7" cy="5"/>
              </a:xfrm>
              <a:custGeom>
                <a:avLst/>
                <a:gdLst>
                  <a:gd name="T0" fmla="*/ 52 w 59"/>
                  <a:gd name="T1" fmla="*/ 0 h 45"/>
                  <a:gd name="T2" fmla="*/ 26 w 59"/>
                  <a:gd name="T3" fmla="*/ 4 h 45"/>
                  <a:gd name="T4" fmla="*/ 0 w 59"/>
                  <a:gd name="T5" fmla="*/ 9 h 45"/>
                  <a:gd name="T6" fmla="*/ 6 w 59"/>
                  <a:gd name="T7" fmla="*/ 45 h 45"/>
                  <a:gd name="T8" fmla="*/ 32 w 59"/>
                  <a:gd name="T9" fmla="*/ 40 h 45"/>
                  <a:gd name="T10" fmla="*/ 59 w 59"/>
                  <a:gd name="T11" fmla="*/ 36 h 45"/>
                  <a:gd name="T12" fmla="*/ 52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52" y="0"/>
                    </a:moveTo>
                    <a:lnTo>
                      <a:pt x="26" y="4"/>
                    </a:lnTo>
                    <a:lnTo>
                      <a:pt x="0" y="9"/>
                    </a:lnTo>
                    <a:lnTo>
                      <a:pt x="6" y="45"/>
                    </a:lnTo>
                    <a:lnTo>
                      <a:pt x="32" y="40"/>
                    </a:lnTo>
                    <a:lnTo>
                      <a:pt x="59" y="36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7" name="Freeform 2965"/>
              <p:cNvSpPr>
                <a:spLocks/>
              </p:cNvSpPr>
              <p:nvPr/>
            </p:nvSpPr>
            <p:spPr bwMode="auto">
              <a:xfrm>
                <a:off x="1627" y="2471"/>
                <a:ext cx="3" cy="1"/>
              </a:xfrm>
              <a:custGeom>
                <a:avLst/>
                <a:gdLst>
                  <a:gd name="T0" fmla="*/ 26 w 26"/>
                  <a:gd name="T1" fmla="*/ 0 h 7"/>
                  <a:gd name="T2" fmla="*/ 0 w 26"/>
                  <a:gd name="T3" fmla="*/ 5 h 7"/>
                  <a:gd name="T4" fmla="*/ 0 w 26"/>
                  <a:gd name="T5" fmla="*/ 7 h 7"/>
                  <a:gd name="T6" fmla="*/ 26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8" name="Line 2966"/>
              <p:cNvSpPr>
                <a:spLocks noChangeShapeType="1"/>
              </p:cNvSpPr>
              <p:nvPr/>
            </p:nvSpPr>
            <p:spPr bwMode="auto">
              <a:xfrm>
                <a:off x="1627" y="24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9" name="Freeform 2967"/>
              <p:cNvSpPr>
                <a:spLocks/>
              </p:cNvSpPr>
              <p:nvPr/>
            </p:nvSpPr>
            <p:spPr bwMode="auto">
              <a:xfrm>
                <a:off x="1627" y="2470"/>
                <a:ext cx="7" cy="6"/>
              </a:xfrm>
              <a:custGeom>
                <a:avLst/>
                <a:gdLst>
                  <a:gd name="T0" fmla="*/ 53 w 61"/>
                  <a:gd name="T1" fmla="*/ 0 h 48"/>
                  <a:gd name="T2" fmla="*/ 26 w 61"/>
                  <a:gd name="T3" fmla="*/ 6 h 48"/>
                  <a:gd name="T4" fmla="*/ 0 w 61"/>
                  <a:gd name="T5" fmla="*/ 13 h 48"/>
                  <a:gd name="T6" fmla="*/ 9 w 61"/>
                  <a:gd name="T7" fmla="*/ 48 h 48"/>
                  <a:gd name="T8" fmla="*/ 35 w 61"/>
                  <a:gd name="T9" fmla="*/ 41 h 48"/>
                  <a:gd name="T10" fmla="*/ 61 w 61"/>
                  <a:gd name="T11" fmla="*/ 35 h 48"/>
                  <a:gd name="T12" fmla="*/ 53 w 6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53" y="0"/>
                    </a:moveTo>
                    <a:lnTo>
                      <a:pt x="26" y="6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35" y="41"/>
                    </a:lnTo>
                    <a:lnTo>
                      <a:pt x="61" y="3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0" name="Freeform 2968"/>
              <p:cNvSpPr>
                <a:spLocks/>
              </p:cNvSpPr>
              <p:nvPr/>
            </p:nvSpPr>
            <p:spPr bwMode="auto">
              <a:xfrm>
                <a:off x="1627" y="2470"/>
                <a:ext cx="7" cy="6"/>
              </a:xfrm>
              <a:custGeom>
                <a:avLst/>
                <a:gdLst>
                  <a:gd name="T0" fmla="*/ 53 w 61"/>
                  <a:gd name="T1" fmla="*/ 0 h 48"/>
                  <a:gd name="T2" fmla="*/ 26 w 61"/>
                  <a:gd name="T3" fmla="*/ 6 h 48"/>
                  <a:gd name="T4" fmla="*/ 0 w 61"/>
                  <a:gd name="T5" fmla="*/ 13 h 48"/>
                  <a:gd name="T6" fmla="*/ 9 w 61"/>
                  <a:gd name="T7" fmla="*/ 48 h 48"/>
                  <a:gd name="T8" fmla="*/ 35 w 61"/>
                  <a:gd name="T9" fmla="*/ 41 h 48"/>
                  <a:gd name="T10" fmla="*/ 61 w 61"/>
                  <a:gd name="T11" fmla="*/ 35 h 48"/>
                  <a:gd name="T12" fmla="*/ 53 w 6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53" y="0"/>
                    </a:moveTo>
                    <a:lnTo>
                      <a:pt x="26" y="6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35" y="41"/>
                    </a:lnTo>
                    <a:lnTo>
                      <a:pt x="61" y="35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1" name="Freeform 2969"/>
              <p:cNvSpPr>
                <a:spLocks/>
              </p:cNvSpPr>
              <p:nvPr/>
            </p:nvSpPr>
            <p:spPr bwMode="auto">
              <a:xfrm>
                <a:off x="1631" y="2474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0 h 6"/>
                  <a:gd name="T4" fmla="*/ 26 w 26"/>
                  <a:gd name="T5" fmla="*/ 1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2" name="Line 2970"/>
              <p:cNvSpPr>
                <a:spLocks noChangeShapeType="1"/>
              </p:cNvSpPr>
              <p:nvPr/>
            </p:nvSpPr>
            <p:spPr bwMode="auto">
              <a:xfrm>
                <a:off x="1634" y="24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3" name="Freeform 2971"/>
              <p:cNvSpPr>
                <a:spLocks/>
              </p:cNvSpPr>
              <p:nvPr/>
            </p:nvSpPr>
            <p:spPr bwMode="auto">
              <a:xfrm>
                <a:off x="1628" y="2474"/>
                <a:ext cx="7" cy="5"/>
              </a:xfrm>
              <a:custGeom>
                <a:avLst/>
                <a:gdLst>
                  <a:gd name="T0" fmla="*/ 52 w 60"/>
                  <a:gd name="T1" fmla="*/ 0 h 47"/>
                  <a:gd name="T2" fmla="*/ 26 w 60"/>
                  <a:gd name="T3" fmla="*/ 5 h 47"/>
                  <a:gd name="T4" fmla="*/ 0 w 60"/>
                  <a:gd name="T5" fmla="*/ 11 h 47"/>
                  <a:gd name="T6" fmla="*/ 8 w 60"/>
                  <a:gd name="T7" fmla="*/ 47 h 47"/>
                  <a:gd name="T8" fmla="*/ 34 w 60"/>
                  <a:gd name="T9" fmla="*/ 42 h 47"/>
                  <a:gd name="T10" fmla="*/ 60 w 60"/>
                  <a:gd name="T11" fmla="*/ 36 h 47"/>
                  <a:gd name="T12" fmla="*/ 52 w 60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52" y="0"/>
                    </a:moveTo>
                    <a:lnTo>
                      <a:pt x="26" y="5"/>
                    </a:lnTo>
                    <a:lnTo>
                      <a:pt x="0" y="11"/>
                    </a:lnTo>
                    <a:lnTo>
                      <a:pt x="8" y="47"/>
                    </a:lnTo>
                    <a:lnTo>
                      <a:pt x="34" y="42"/>
                    </a:lnTo>
                    <a:lnTo>
                      <a:pt x="60" y="3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4" name="Freeform 2972"/>
              <p:cNvSpPr>
                <a:spLocks/>
              </p:cNvSpPr>
              <p:nvPr/>
            </p:nvSpPr>
            <p:spPr bwMode="auto">
              <a:xfrm>
                <a:off x="1628" y="2474"/>
                <a:ext cx="7" cy="5"/>
              </a:xfrm>
              <a:custGeom>
                <a:avLst/>
                <a:gdLst>
                  <a:gd name="T0" fmla="*/ 52 w 60"/>
                  <a:gd name="T1" fmla="*/ 0 h 47"/>
                  <a:gd name="T2" fmla="*/ 26 w 60"/>
                  <a:gd name="T3" fmla="*/ 5 h 47"/>
                  <a:gd name="T4" fmla="*/ 0 w 60"/>
                  <a:gd name="T5" fmla="*/ 11 h 47"/>
                  <a:gd name="T6" fmla="*/ 8 w 60"/>
                  <a:gd name="T7" fmla="*/ 47 h 47"/>
                  <a:gd name="T8" fmla="*/ 34 w 60"/>
                  <a:gd name="T9" fmla="*/ 42 h 47"/>
                  <a:gd name="T10" fmla="*/ 60 w 60"/>
                  <a:gd name="T11" fmla="*/ 36 h 47"/>
                  <a:gd name="T12" fmla="*/ 52 w 60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7">
                    <a:moveTo>
                      <a:pt x="52" y="0"/>
                    </a:moveTo>
                    <a:lnTo>
                      <a:pt x="26" y="5"/>
                    </a:lnTo>
                    <a:lnTo>
                      <a:pt x="0" y="11"/>
                    </a:lnTo>
                    <a:lnTo>
                      <a:pt x="8" y="47"/>
                    </a:lnTo>
                    <a:lnTo>
                      <a:pt x="34" y="42"/>
                    </a:lnTo>
                    <a:lnTo>
                      <a:pt x="60" y="36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5" name="Freeform 2973"/>
              <p:cNvSpPr>
                <a:spLocks/>
              </p:cNvSpPr>
              <p:nvPr/>
            </p:nvSpPr>
            <p:spPr bwMode="auto">
              <a:xfrm>
                <a:off x="1629" y="2479"/>
                <a:ext cx="3" cy="1"/>
              </a:xfrm>
              <a:custGeom>
                <a:avLst/>
                <a:gdLst>
                  <a:gd name="T0" fmla="*/ 26 w 26"/>
                  <a:gd name="T1" fmla="*/ 0 h 6"/>
                  <a:gd name="T2" fmla="*/ 0 w 26"/>
                  <a:gd name="T3" fmla="*/ 5 h 6"/>
                  <a:gd name="T4" fmla="*/ 0 w 26"/>
                  <a:gd name="T5" fmla="*/ 6 h 6"/>
                  <a:gd name="T6" fmla="*/ 26 w 2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0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6" name="Line 2974"/>
              <p:cNvSpPr>
                <a:spLocks noChangeShapeType="1"/>
              </p:cNvSpPr>
              <p:nvPr/>
            </p:nvSpPr>
            <p:spPr bwMode="auto">
              <a:xfrm>
                <a:off x="1629" y="24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7" name="Freeform 2975"/>
              <p:cNvSpPr>
                <a:spLocks/>
              </p:cNvSpPr>
              <p:nvPr/>
            </p:nvSpPr>
            <p:spPr bwMode="auto">
              <a:xfrm>
                <a:off x="1629" y="2478"/>
                <a:ext cx="7" cy="5"/>
              </a:xfrm>
              <a:custGeom>
                <a:avLst/>
                <a:gdLst>
                  <a:gd name="T0" fmla="*/ 52 w 61"/>
                  <a:gd name="T1" fmla="*/ 0 h 48"/>
                  <a:gd name="T2" fmla="*/ 26 w 61"/>
                  <a:gd name="T3" fmla="*/ 7 h 48"/>
                  <a:gd name="T4" fmla="*/ 0 w 61"/>
                  <a:gd name="T5" fmla="*/ 13 h 48"/>
                  <a:gd name="T6" fmla="*/ 8 w 61"/>
                  <a:gd name="T7" fmla="*/ 48 h 48"/>
                  <a:gd name="T8" fmla="*/ 35 w 61"/>
                  <a:gd name="T9" fmla="*/ 42 h 48"/>
                  <a:gd name="T10" fmla="*/ 61 w 61"/>
                  <a:gd name="T11" fmla="*/ 35 h 48"/>
                  <a:gd name="T12" fmla="*/ 52 w 6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52" y="0"/>
                    </a:moveTo>
                    <a:lnTo>
                      <a:pt x="26" y="7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35" y="42"/>
                    </a:lnTo>
                    <a:lnTo>
                      <a:pt x="61" y="35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8" name="Freeform 2976"/>
              <p:cNvSpPr>
                <a:spLocks/>
              </p:cNvSpPr>
              <p:nvPr/>
            </p:nvSpPr>
            <p:spPr bwMode="auto">
              <a:xfrm>
                <a:off x="1629" y="2478"/>
                <a:ext cx="7" cy="5"/>
              </a:xfrm>
              <a:custGeom>
                <a:avLst/>
                <a:gdLst>
                  <a:gd name="T0" fmla="*/ 52 w 61"/>
                  <a:gd name="T1" fmla="*/ 0 h 48"/>
                  <a:gd name="T2" fmla="*/ 26 w 61"/>
                  <a:gd name="T3" fmla="*/ 7 h 48"/>
                  <a:gd name="T4" fmla="*/ 0 w 61"/>
                  <a:gd name="T5" fmla="*/ 13 h 48"/>
                  <a:gd name="T6" fmla="*/ 8 w 61"/>
                  <a:gd name="T7" fmla="*/ 48 h 48"/>
                  <a:gd name="T8" fmla="*/ 35 w 61"/>
                  <a:gd name="T9" fmla="*/ 42 h 48"/>
                  <a:gd name="T10" fmla="*/ 61 w 61"/>
                  <a:gd name="T11" fmla="*/ 35 h 48"/>
                  <a:gd name="T12" fmla="*/ 52 w 6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8">
                    <a:moveTo>
                      <a:pt x="52" y="0"/>
                    </a:moveTo>
                    <a:lnTo>
                      <a:pt x="26" y="7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35" y="42"/>
                    </a:lnTo>
                    <a:lnTo>
                      <a:pt x="61" y="35"/>
                    </a:lnTo>
                    <a:lnTo>
                      <a:pt x="5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9" name="Freeform 2977"/>
              <p:cNvSpPr>
                <a:spLocks/>
              </p:cNvSpPr>
              <p:nvPr/>
            </p:nvSpPr>
            <p:spPr bwMode="auto">
              <a:xfrm>
                <a:off x="1630" y="2483"/>
                <a:ext cx="3" cy="1"/>
              </a:xfrm>
              <a:custGeom>
                <a:avLst/>
                <a:gdLst>
                  <a:gd name="T0" fmla="*/ 27 w 27"/>
                  <a:gd name="T1" fmla="*/ 0 h 7"/>
                  <a:gd name="T2" fmla="*/ 0 w 27"/>
                  <a:gd name="T3" fmla="*/ 6 h 7"/>
                  <a:gd name="T4" fmla="*/ 0 w 27"/>
                  <a:gd name="T5" fmla="*/ 7 h 7"/>
                  <a:gd name="T6" fmla="*/ 27 w 2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7">
                    <a:moveTo>
                      <a:pt x="27" y="0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0" name="Line 2978"/>
              <p:cNvSpPr>
                <a:spLocks noChangeShapeType="1"/>
              </p:cNvSpPr>
              <p:nvPr/>
            </p:nvSpPr>
            <p:spPr bwMode="auto">
              <a:xfrm>
                <a:off x="1630" y="24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1" name="Freeform 2979"/>
              <p:cNvSpPr>
                <a:spLocks/>
              </p:cNvSpPr>
              <p:nvPr/>
            </p:nvSpPr>
            <p:spPr bwMode="auto">
              <a:xfrm>
                <a:off x="1630" y="2482"/>
                <a:ext cx="7" cy="5"/>
              </a:xfrm>
              <a:custGeom>
                <a:avLst/>
                <a:gdLst>
                  <a:gd name="T0" fmla="*/ 53 w 63"/>
                  <a:gd name="T1" fmla="*/ 0 h 50"/>
                  <a:gd name="T2" fmla="*/ 27 w 63"/>
                  <a:gd name="T3" fmla="*/ 8 h 50"/>
                  <a:gd name="T4" fmla="*/ 0 w 63"/>
                  <a:gd name="T5" fmla="*/ 15 h 50"/>
                  <a:gd name="T6" fmla="*/ 10 w 63"/>
                  <a:gd name="T7" fmla="*/ 50 h 50"/>
                  <a:gd name="T8" fmla="*/ 36 w 63"/>
                  <a:gd name="T9" fmla="*/ 43 h 50"/>
                  <a:gd name="T10" fmla="*/ 63 w 63"/>
                  <a:gd name="T11" fmla="*/ 35 h 50"/>
                  <a:gd name="T12" fmla="*/ 53 w 63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0">
                    <a:moveTo>
                      <a:pt x="53" y="0"/>
                    </a:moveTo>
                    <a:lnTo>
                      <a:pt x="27" y="8"/>
                    </a:lnTo>
                    <a:lnTo>
                      <a:pt x="0" y="15"/>
                    </a:lnTo>
                    <a:lnTo>
                      <a:pt x="10" y="50"/>
                    </a:ln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2" name="Freeform 2980"/>
              <p:cNvSpPr>
                <a:spLocks/>
              </p:cNvSpPr>
              <p:nvPr/>
            </p:nvSpPr>
            <p:spPr bwMode="auto">
              <a:xfrm>
                <a:off x="1630" y="2482"/>
                <a:ext cx="7" cy="5"/>
              </a:xfrm>
              <a:custGeom>
                <a:avLst/>
                <a:gdLst>
                  <a:gd name="T0" fmla="*/ 53 w 63"/>
                  <a:gd name="T1" fmla="*/ 0 h 50"/>
                  <a:gd name="T2" fmla="*/ 27 w 63"/>
                  <a:gd name="T3" fmla="*/ 8 h 50"/>
                  <a:gd name="T4" fmla="*/ 0 w 63"/>
                  <a:gd name="T5" fmla="*/ 15 h 50"/>
                  <a:gd name="T6" fmla="*/ 10 w 63"/>
                  <a:gd name="T7" fmla="*/ 50 h 50"/>
                  <a:gd name="T8" fmla="*/ 36 w 63"/>
                  <a:gd name="T9" fmla="*/ 43 h 50"/>
                  <a:gd name="T10" fmla="*/ 63 w 63"/>
                  <a:gd name="T11" fmla="*/ 35 h 50"/>
                  <a:gd name="T12" fmla="*/ 53 w 63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0">
                    <a:moveTo>
                      <a:pt x="53" y="0"/>
                    </a:moveTo>
                    <a:lnTo>
                      <a:pt x="27" y="8"/>
                    </a:lnTo>
                    <a:lnTo>
                      <a:pt x="0" y="15"/>
                    </a:lnTo>
                    <a:lnTo>
                      <a:pt x="10" y="50"/>
                    </a:ln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3" name="Freeform 2981"/>
              <p:cNvSpPr>
                <a:spLocks/>
              </p:cNvSpPr>
              <p:nvPr/>
            </p:nvSpPr>
            <p:spPr bwMode="auto">
              <a:xfrm>
                <a:off x="1631" y="2486"/>
                <a:ext cx="7" cy="5"/>
              </a:xfrm>
              <a:custGeom>
                <a:avLst/>
                <a:gdLst>
                  <a:gd name="T0" fmla="*/ 53 w 63"/>
                  <a:gd name="T1" fmla="*/ 0 h 50"/>
                  <a:gd name="T2" fmla="*/ 26 w 63"/>
                  <a:gd name="T3" fmla="*/ 8 h 50"/>
                  <a:gd name="T4" fmla="*/ 0 w 63"/>
                  <a:gd name="T5" fmla="*/ 15 h 50"/>
                  <a:gd name="T6" fmla="*/ 10 w 63"/>
                  <a:gd name="T7" fmla="*/ 50 h 50"/>
                  <a:gd name="T8" fmla="*/ 36 w 63"/>
                  <a:gd name="T9" fmla="*/ 43 h 50"/>
                  <a:gd name="T10" fmla="*/ 63 w 63"/>
                  <a:gd name="T11" fmla="*/ 35 h 50"/>
                  <a:gd name="T12" fmla="*/ 53 w 63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0">
                    <a:moveTo>
                      <a:pt x="53" y="0"/>
                    </a:moveTo>
                    <a:lnTo>
                      <a:pt x="26" y="8"/>
                    </a:lnTo>
                    <a:lnTo>
                      <a:pt x="0" y="15"/>
                    </a:lnTo>
                    <a:lnTo>
                      <a:pt x="10" y="50"/>
                    </a:ln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4" name="Freeform 2982"/>
              <p:cNvSpPr>
                <a:spLocks/>
              </p:cNvSpPr>
              <p:nvPr/>
            </p:nvSpPr>
            <p:spPr bwMode="auto">
              <a:xfrm>
                <a:off x="1631" y="2486"/>
                <a:ext cx="7" cy="5"/>
              </a:xfrm>
              <a:custGeom>
                <a:avLst/>
                <a:gdLst>
                  <a:gd name="T0" fmla="*/ 53 w 63"/>
                  <a:gd name="T1" fmla="*/ 0 h 50"/>
                  <a:gd name="T2" fmla="*/ 26 w 63"/>
                  <a:gd name="T3" fmla="*/ 8 h 50"/>
                  <a:gd name="T4" fmla="*/ 0 w 63"/>
                  <a:gd name="T5" fmla="*/ 15 h 50"/>
                  <a:gd name="T6" fmla="*/ 10 w 63"/>
                  <a:gd name="T7" fmla="*/ 50 h 50"/>
                  <a:gd name="T8" fmla="*/ 36 w 63"/>
                  <a:gd name="T9" fmla="*/ 43 h 50"/>
                  <a:gd name="T10" fmla="*/ 63 w 63"/>
                  <a:gd name="T11" fmla="*/ 35 h 50"/>
                  <a:gd name="T12" fmla="*/ 53 w 63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0">
                    <a:moveTo>
                      <a:pt x="53" y="0"/>
                    </a:moveTo>
                    <a:lnTo>
                      <a:pt x="26" y="8"/>
                    </a:lnTo>
                    <a:lnTo>
                      <a:pt x="0" y="15"/>
                    </a:lnTo>
                    <a:lnTo>
                      <a:pt x="10" y="50"/>
                    </a:lnTo>
                    <a:lnTo>
                      <a:pt x="36" y="43"/>
                    </a:lnTo>
                    <a:lnTo>
                      <a:pt x="63" y="35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5" name="Freeform 2983"/>
              <p:cNvSpPr>
                <a:spLocks/>
              </p:cNvSpPr>
              <p:nvPr/>
            </p:nvSpPr>
            <p:spPr bwMode="auto">
              <a:xfrm>
                <a:off x="1632" y="2491"/>
                <a:ext cx="3" cy="1"/>
              </a:xfrm>
              <a:custGeom>
                <a:avLst/>
                <a:gdLst>
                  <a:gd name="T0" fmla="*/ 26 w 26"/>
                  <a:gd name="T1" fmla="*/ 0 h 7"/>
                  <a:gd name="T2" fmla="*/ 0 w 26"/>
                  <a:gd name="T3" fmla="*/ 7 h 7"/>
                  <a:gd name="T4" fmla="*/ 1 w 26"/>
                  <a:gd name="T5" fmla="*/ 7 h 7"/>
                  <a:gd name="T6" fmla="*/ 26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0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6" name="Line 2984"/>
              <p:cNvSpPr>
                <a:spLocks noChangeShapeType="1"/>
              </p:cNvSpPr>
              <p:nvPr/>
            </p:nvSpPr>
            <p:spPr bwMode="auto">
              <a:xfrm>
                <a:off x="1632" y="24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7" name="Freeform 2985"/>
              <p:cNvSpPr>
                <a:spLocks/>
              </p:cNvSpPr>
              <p:nvPr/>
            </p:nvSpPr>
            <p:spPr bwMode="auto">
              <a:xfrm>
                <a:off x="1632" y="2490"/>
                <a:ext cx="7" cy="5"/>
              </a:xfrm>
              <a:custGeom>
                <a:avLst/>
                <a:gdLst>
                  <a:gd name="T0" fmla="*/ 51 w 62"/>
                  <a:gd name="T1" fmla="*/ 0 h 51"/>
                  <a:gd name="T2" fmla="*/ 25 w 62"/>
                  <a:gd name="T3" fmla="*/ 8 h 51"/>
                  <a:gd name="T4" fmla="*/ 0 w 62"/>
                  <a:gd name="T5" fmla="*/ 15 h 51"/>
                  <a:gd name="T6" fmla="*/ 11 w 62"/>
                  <a:gd name="T7" fmla="*/ 51 h 51"/>
                  <a:gd name="T8" fmla="*/ 36 w 62"/>
                  <a:gd name="T9" fmla="*/ 43 h 51"/>
                  <a:gd name="T10" fmla="*/ 62 w 62"/>
                  <a:gd name="T11" fmla="*/ 35 h 51"/>
                  <a:gd name="T12" fmla="*/ 51 w 6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51" y="0"/>
                    </a:moveTo>
                    <a:lnTo>
                      <a:pt x="25" y="8"/>
                    </a:lnTo>
                    <a:lnTo>
                      <a:pt x="0" y="15"/>
                    </a:lnTo>
                    <a:lnTo>
                      <a:pt x="11" y="51"/>
                    </a:lnTo>
                    <a:lnTo>
                      <a:pt x="36" y="43"/>
                    </a:lnTo>
                    <a:lnTo>
                      <a:pt x="62" y="35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8" name="Freeform 2986"/>
              <p:cNvSpPr>
                <a:spLocks/>
              </p:cNvSpPr>
              <p:nvPr/>
            </p:nvSpPr>
            <p:spPr bwMode="auto">
              <a:xfrm>
                <a:off x="1632" y="2490"/>
                <a:ext cx="7" cy="5"/>
              </a:xfrm>
              <a:custGeom>
                <a:avLst/>
                <a:gdLst>
                  <a:gd name="T0" fmla="*/ 51 w 62"/>
                  <a:gd name="T1" fmla="*/ 0 h 51"/>
                  <a:gd name="T2" fmla="*/ 25 w 62"/>
                  <a:gd name="T3" fmla="*/ 8 h 51"/>
                  <a:gd name="T4" fmla="*/ 0 w 62"/>
                  <a:gd name="T5" fmla="*/ 15 h 51"/>
                  <a:gd name="T6" fmla="*/ 11 w 62"/>
                  <a:gd name="T7" fmla="*/ 51 h 51"/>
                  <a:gd name="T8" fmla="*/ 36 w 62"/>
                  <a:gd name="T9" fmla="*/ 43 h 51"/>
                  <a:gd name="T10" fmla="*/ 62 w 62"/>
                  <a:gd name="T11" fmla="*/ 35 h 51"/>
                  <a:gd name="T12" fmla="*/ 51 w 6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1">
                    <a:moveTo>
                      <a:pt x="51" y="0"/>
                    </a:moveTo>
                    <a:lnTo>
                      <a:pt x="25" y="8"/>
                    </a:lnTo>
                    <a:lnTo>
                      <a:pt x="0" y="15"/>
                    </a:lnTo>
                    <a:lnTo>
                      <a:pt x="11" y="51"/>
                    </a:lnTo>
                    <a:lnTo>
                      <a:pt x="36" y="43"/>
                    </a:lnTo>
                    <a:lnTo>
                      <a:pt x="62" y="35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9" name="Freeform 2987"/>
              <p:cNvSpPr>
                <a:spLocks/>
              </p:cNvSpPr>
              <p:nvPr/>
            </p:nvSpPr>
            <p:spPr bwMode="auto">
              <a:xfrm>
                <a:off x="1633" y="2494"/>
                <a:ext cx="7" cy="5"/>
              </a:xfrm>
              <a:custGeom>
                <a:avLst/>
                <a:gdLst>
                  <a:gd name="T0" fmla="*/ 51 w 61"/>
                  <a:gd name="T1" fmla="*/ 0 h 51"/>
                  <a:gd name="T2" fmla="*/ 25 w 61"/>
                  <a:gd name="T3" fmla="*/ 8 h 51"/>
                  <a:gd name="T4" fmla="*/ 0 w 61"/>
                  <a:gd name="T5" fmla="*/ 16 h 51"/>
                  <a:gd name="T6" fmla="*/ 11 w 61"/>
                  <a:gd name="T7" fmla="*/ 51 h 51"/>
                  <a:gd name="T8" fmla="*/ 36 w 61"/>
                  <a:gd name="T9" fmla="*/ 43 h 51"/>
                  <a:gd name="T10" fmla="*/ 61 w 61"/>
                  <a:gd name="T11" fmla="*/ 35 h 51"/>
                  <a:gd name="T12" fmla="*/ 51 w 6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1">
                    <a:moveTo>
                      <a:pt x="51" y="0"/>
                    </a:moveTo>
                    <a:lnTo>
                      <a:pt x="25" y="8"/>
                    </a:lnTo>
                    <a:lnTo>
                      <a:pt x="0" y="16"/>
                    </a:lnTo>
                    <a:lnTo>
                      <a:pt x="11" y="51"/>
                    </a:lnTo>
                    <a:lnTo>
                      <a:pt x="36" y="43"/>
                    </a:lnTo>
                    <a:lnTo>
                      <a:pt x="61" y="35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0" name="Freeform 2988"/>
              <p:cNvSpPr>
                <a:spLocks/>
              </p:cNvSpPr>
              <p:nvPr/>
            </p:nvSpPr>
            <p:spPr bwMode="auto">
              <a:xfrm>
                <a:off x="1633" y="2494"/>
                <a:ext cx="7" cy="5"/>
              </a:xfrm>
              <a:custGeom>
                <a:avLst/>
                <a:gdLst>
                  <a:gd name="T0" fmla="*/ 51 w 61"/>
                  <a:gd name="T1" fmla="*/ 0 h 51"/>
                  <a:gd name="T2" fmla="*/ 25 w 61"/>
                  <a:gd name="T3" fmla="*/ 8 h 51"/>
                  <a:gd name="T4" fmla="*/ 0 w 61"/>
                  <a:gd name="T5" fmla="*/ 16 h 51"/>
                  <a:gd name="T6" fmla="*/ 11 w 61"/>
                  <a:gd name="T7" fmla="*/ 51 h 51"/>
                  <a:gd name="T8" fmla="*/ 36 w 61"/>
                  <a:gd name="T9" fmla="*/ 43 h 51"/>
                  <a:gd name="T10" fmla="*/ 61 w 61"/>
                  <a:gd name="T11" fmla="*/ 35 h 51"/>
                  <a:gd name="T12" fmla="*/ 51 w 6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1">
                    <a:moveTo>
                      <a:pt x="51" y="0"/>
                    </a:moveTo>
                    <a:lnTo>
                      <a:pt x="25" y="8"/>
                    </a:lnTo>
                    <a:lnTo>
                      <a:pt x="0" y="16"/>
                    </a:lnTo>
                    <a:lnTo>
                      <a:pt x="11" y="51"/>
                    </a:lnTo>
                    <a:lnTo>
                      <a:pt x="36" y="43"/>
                    </a:lnTo>
                    <a:lnTo>
                      <a:pt x="61" y="35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1" name="Freeform 2989"/>
              <p:cNvSpPr>
                <a:spLocks/>
              </p:cNvSpPr>
              <p:nvPr/>
            </p:nvSpPr>
            <p:spPr bwMode="auto">
              <a:xfrm>
                <a:off x="1634" y="2498"/>
                <a:ext cx="3" cy="1"/>
              </a:xfrm>
              <a:custGeom>
                <a:avLst/>
                <a:gdLst>
                  <a:gd name="T0" fmla="*/ 25 w 25"/>
                  <a:gd name="T1" fmla="*/ 0 h 9"/>
                  <a:gd name="T2" fmla="*/ 0 w 25"/>
                  <a:gd name="T3" fmla="*/ 8 h 9"/>
                  <a:gd name="T4" fmla="*/ 0 w 25"/>
                  <a:gd name="T5" fmla="*/ 9 h 9"/>
                  <a:gd name="T6" fmla="*/ 25 w 25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0" y="8"/>
                    </a:lnTo>
                    <a:lnTo>
                      <a:pt x="0" y="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2" name="Line 2990"/>
              <p:cNvSpPr>
                <a:spLocks noChangeShapeType="1"/>
              </p:cNvSpPr>
              <p:nvPr/>
            </p:nvSpPr>
            <p:spPr bwMode="auto">
              <a:xfrm>
                <a:off x="1634" y="24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3" name="Freeform 2991"/>
              <p:cNvSpPr>
                <a:spLocks/>
              </p:cNvSpPr>
              <p:nvPr/>
            </p:nvSpPr>
            <p:spPr bwMode="auto">
              <a:xfrm>
                <a:off x="1634" y="2497"/>
                <a:ext cx="7" cy="6"/>
              </a:xfrm>
              <a:custGeom>
                <a:avLst/>
                <a:gdLst>
                  <a:gd name="T0" fmla="*/ 50 w 61"/>
                  <a:gd name="T1" fmla="*/ 0 h 52"/>
                  <a:gd name="T2" fmla="*/ 25 w 61"/>
                  <a:gd name="T3" fmla="*/ 9 h 52"/>
                  <a:gd name="T4" fmla="*/ 0 w 61"/>
                  <a:gd name="T5" fmla="*/ 18 h 52"/>
                  <a:gd name="T6" fmla="*/ 11 w 61"/>
                  <a:gd name="T7" fmla="*/ 52 h 52"/>
                  <a:gd name="T8" fmla="*/ 36 w 61"/>
                  <a:gd name="T9" fmla="*/ 43 h 52"/>
                  <a:gd name="T10" fmla="*/ 61 w 61"/>
                  <a:gd name="T11" fmla="*/ 34 h 52"/>
                  <a:gd name="T12" fmla="*/ 50 w 61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2">
                    <a:moveTo>
                      <a:pt x="50" y="0"/>
                    </a:moveTo>
                    <a:lnTo>
                      <a:pt x="25" y="9"/>
                    </a:lnTo>
                    <a:lnTo>
                      <a:pt x="0" y="18"/>
                    </a:lnTo>
                    <a:lnTo>
                      <a:pt x="11" y="52"/>
                    </a:lnTo>
                    <a:lnTo>
                      <a:pt x="36" y="43"/>
                    </a:lnTo>
                    <a:lnTo>
                      <a:pt x="61" y="3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4" name="Freeform 2992"/>
              <p:cNvSpPr>
                <a:spLocks/>
              </p:cNvSpPr>
              <p:nvPr/>
            </p:nvSpPr>
            <p:spPr bwMode="auto">
              <a:xfrm>
                <a:off x="1634" y="2497"/>
                <a:ext cx="7" cy="6"/>
              </a:xfrm>
              <a:custGeom>
                <a:avLst/>
                <a:gdLst>
                  <a:gd name="T0" fmla="*/ 50 w 61"/>
                  <a:gd name="T1" fmla="*/ 0 h 52"/>
                  <a:gd name="T2" fmla="*/ 25 w 61"/>
                  <a:gd name="T3" fmla="*/ 9 h 52"/>
                  <a:gd name="T4" fmla="*/ 0 w 61"/>
                  <a:gd name="T5" fmla="*/ 18 h 52"/>
                  <a:gd name="T6" fmla="*/ 11 w 61"/>
                  <a:gd name="T7" fmla="*/ 52 h 52"/>
                  <a:gd name="T8" fmla="*/ 36 w 61"/>
                  <a:gd name="T9" fmla="*/ 43 h 52"/>
                  <a:gd name="T10" fmla="*/ 61 w 61"/>
                  <a:gd name="T11" fmla="*/ 34 h 52"/>
                  <a:gd name="T12" fmla="*/ 50 w 61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2">
                    <a:moveTo>
                      <a:pt x="50" y="0"/>
                    </a:moveTo>
                    <a:lnTo>
                      <a:pt x="25" y="9"/>
                    </a:lnTo>
                    <a:lnTo>
                      <a:pt x="0" y="18"/>
                    </a:lnTo>
                    <a:lnTo>
                      <a:pt x="11" y="52"/>
                    </a:lnTo>
                    <a:lnTo>
                      <a:pt x="36" y="43"/>
                    </a:lnTo>
                    <a:lnTo>
                      <a:pt x="61" y="34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5" name="Freeform 2993"/>
              <p:cNvSpPr>
                <a:spLocks/>
              </p:cNvSpPr>
              <p:nvPr/>
            </p:nvSpPr>
            <p:spPr bwMode="auto">
              <a:xfrm>
                <a:off x="1636" y="2502"/>
                <a:ext cx="2" cy="1"/>
              </a:xfrm>
              <a:custGeom>
                <a:avLst/>
                <a:gdLst>
                  <a:gd name="T0" fmla="*/ 25 w 25"/>
                  <a:gd name="T1" fmla="*/ 0 h 9"/>
                  <a:gd name="T2" fmla="*/ 0 w 25"/>
                  <a:gd name="T3" fmla="*/ 9 h 9"/>
                  <a:gd name="T4" fmla="*/ 0 w 25"/>
                  <a:gd name="T5" fmla="*/ 9 h 9"/>
                  <a:gd name="T6" fmla="*/ 25 w 25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6" name="Line 2994"/>
              <p:cNvSpPr>
                <a:spLocks noChangeShapeType="1"/>
              </p:cNvSpPr>
              <p:nvPr/>
            </p:nvSpPr>
            <p:spPr bwMode="auto">
              <a:xfrm>
                <a:off x="1636" y="25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7" name="Freeform 2995"/>
              <p:cNvSpPr>
                <a:spLocks/>
              </p:cNvSpPr>
              <p:nvPr/>
            </p:nvSpPr>
            <p:spPr bwMode="auto">
              <a:xfrm>
                <a:off x="1636" y="2501"/>
                <a:ext cx="7" cy="6"/>
              </a:xfrm>
              <a:custGeom>
                <a:avLst/>
                <a:gdLst>
                  <a:gd name="T0" fmla="*/ 50 w 63"/>
                  <a:gd name="T1" fmla="*/ 0 h 53"/>
                  <a:gd name="T2" fmla="*/ 25 w 63"/>
                  <a:gd name="T3" fmla="*/ 9 h 53"/>
                  <a:gd name="T4" fmla="*/ 0 w 63"/>
                  <a:gd name="T5" fmla="*/ 18 h 53"/>
                  <a:gd name="T6" fmla="*/ 12 w 63"/>
                  <a:gd name="T7" fmla="*/ 53 h 53"/>
                  <a:gd name="T8" fmla="*/ 37 w 63"/>
                  <a:gd name="T9" fmla="*/ 44 h 53"/>
                  <a:gd name="T10" fmla="*/ 63 w 63"/>
                  <a:gd name="T11" fmla="*/ 35 h 53"/>
                  <a:gd name="T12" fmla="*/ 50 w 6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50" y="0"/>
                    </a:moveTo>
                    <a:lnTo>
                      <a:pt x="25" y="9"/>
                    </a:lnTo>
                    <a:lnTo>
                      <a:pt x="0" y="18"/>
                    </a:lnTo>
                    <a:lnTo>
                      <a:pt x="12" y="53"/>
                    </a:lnTo>
                    <a:lnTo>
                      <a:pt x="37" y="44"/>
                    </a:lnTo>
                    <a:lnTo>
                      <a:pt x="63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8" name="Freeform 2996"/>
              <p:cNvSpPr>
                <a:spLocks/>
              </p:cNvSpPr>
              <p:nvPr/>
            </p:nvSpPr>
            <p:spPr bwMode="auto">
              <a:xfrm>
                <a:off x="1636" y="2501"/>
                <a:ext cx="7" cy="6"/>
              </a:xfrm>
              <a:custGeom>
                <a:avLst/>
                <a:gdLst>
                  <a:gd name="T0" fmla="*/ 50 w 63"/>
                  <a:gd name="T1" fmla="*/ 0 h 53"/>
                  <a:gd name="T2" fmla="*/ 25 w 63"/>
                  <a:gd name="T3" fmla="*/ 9 h 53"/>
                  <a:gd name="T4" fmla="*/ 0 w 63"/>
                  <a:gd name="T5" fmla="*/ 18 h 53"/>
                  <a:gd name="T6" fmla="*/ 12 w 63"/>
                  <a:gd name="T7" fmla="*/ 53 h 53"/>
                  <a:gd name="T8" fmla="*/ 37 w 63"/>
                  <a:gd name="T9" fmla="*/ 44 h 53"/>
                  <a:gd name="T10" fmla="*/ 63 w 63"/>
                  <a:gd name="T11" fmla="*/ 35 h 53"/>
                  <a:gd name="T12" fmla="*/ 50 w 6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50" y="0"/>
                    </a:moveTo>
                    <a:lnTo>
                      <a:pt x="25" y="9"/>
                    </a:lnTo>
                    <a:lnTo>
                      <a:pt x="0" y="18"/>
                    </a:lnTo>
                    <a:lnTo>
                      <a:pt x="12" y="53"/>
                    </a:lnTo>
                    <a:lnTo>
                      <a:pt x="37" y="44"/>
                    </a:lnTo>
                    <a:lnTo>
                      <a:pt x="63" y="35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9" name="Freeform 2997"/>
              <p:cNvSpPr>
                <a:spLocks/>
              </p:cNvSpPr>
              <p:nvPr/>
            </p:nvSpPr>
            <p:spPr bwMode="auto">
              <a:xfrm>
                <a:off x="1637" y="2506"/>
                <a:ext cx="3" cy="1"/>
              </a:xfrm>
              <a:custGeom>
                <a:avLst/>
                <a:gdLst>
                  <a:gd name="T0" fmla="*/ 25 w 25"/>
                  <a:gd name="T1" fmla="*/ 0 h 10"/>
                  <a:gd name="T2" fmla="*/ 0 w 25"/>
                  <a:gd name="T3" fmla="*/ 9 h 10"/>
                  <a:gd name="T4" fmla="*/ 0 w 25"/>
                  <a:gd name="T5" fmla="*/ 10 h 10"/>
                  <a:gd name="T6" fmla="*/ 25 w 25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0"/>
                    </a:moveTo>
                    <a:lnTo>
                      <a:pt x="0" y="9"/>
                    </a:lnTo>
                    <a:lnTo>
                      <a:pt x="0" y="1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0" name="Line 2998"/>
              <p:cNvSpPr>
                <a:spLocks noChangeShapeType="1"/>
              </p:cNvSpPr>
              <p:nvPr/>
            </p:nvSpPr>
            <p:spPr bwMode="auto">
              <a:xfrm>
                <a:off x="1637" y="25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1" name="Freeform 2999"/>
              <p:cNvSpPr>
                <a:spLocks/>
              </p:cNvSpPr>
              <p:nvPr/>
            </p:nvSpPr>
            <p:spPr bwMode="auto">
              <a:xfrm>
                <a:off x="1637" y="2505"/>
                <a:ext cx="7" cy="6"/>
              </a:xfrm>
              <a:custGeom>
                <a:avLst/>
                <a:gdLst>
                  <a:gd name="T0" fmla="*/ 51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3 w 64"/>
                  <a:gd name="T7" fmla="*/ 54 h 54"/>
                  <a:gd name="T8" fmla="*/ 38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lnTo>
                      <a:pt x="38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2" name="Freeform 3000"/>
              <p:cNvSpPr>
                <a:spLocks/>
              </p:cNvSpPr>
              <p:nvPr/>
            </p:nvSpPr>
            <p:spPr bwMode="auto">
              <a:xfrm>
                <a:off x="1637" y="2505"/>
                <a:ext cx="7" cy="6"/>
              </a:xfrm>
              <a:custGeom>
                <a:avLst/>
                <a:gdLst>
                  <a:gd name="T0" fmla="*/ 51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3 w 64"/>
                  <a:gd name="T7" fmla="*/ 54 h 54"/>
                  <a:gd name="T8" fmla="*/ 38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lnTo>
                      <a:pt x="38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3" name="Freeform 3001"/>
              <p:cNvSpPr>
                <a:spLocks/>
              </p:cNvSpPr>
              <p:nvPr/>
            </p:nvSpPr>
            <p:spPr bwMode="auto">
              <a:xfrm>
                <a:off x="1638" y="2509"/>
                <a:ext cx="8" cy="6"/>
              </a:xfrm>
              <a:custGeom>
                <a:avLst/>
                <a:gdLst>
                  <a:gd name="T0" fmla="*/ 51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3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4" name="Freeform 3002"/>
              <p:cNvSpPr>
                <a:spLocks/>
              </p:cNvSpPr>
              <p:nvPr/>
            </p:nvSpPr>
            <p:spPr bwMode="auto">
              <a:xfrm>
                <a:off x="1638" y="2509"/>
                <a:ext cx="8" cy="6"/>
              </a:xfrm>
              <a:custGeom>
                <a:avLst/>
                <a:gdLst>
                  <a:gd name="T0" fmla="*/ 51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3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3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5" name="Freeform 3003"/>
              <p:cNvSpPr>
                <a:spLocks/>
              </p:cNvSpPr>
              <p:nvPr/>
            </p:nvSpPr>
            <p:spPr bwMode="auto">
              <a:xfrm>
                <a:off x="1640" y="2512"/>
                <a:ext cx="7" cy="6"/>
              </a:xfrm>
              <a:custGeom>
                <a:avLst/>
                <a:gdLst>
                  <a:gd name="T0" fmla="*/ 51 w 64"/>
                  <a:gd name="T1" fmla="*/ 0 h 54"/>
                  <a:gd name="T2" fmla="*/ 26 w 64"/>
                  <a:gd name="T3" fmla="*/ 10 h 54"/>
                  <a:gd name="T4" fmla="*/ 0 w 64"/>
                  <a:gd name="T5" fmla="*/ 20 h 54"/>
                  <a:gd name="T6" fmla="*/ 14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6" y="10"/>
                    </a:lnTo>
                    <a:lnTo>
                      <a:pt x="0" y="20"/>
                    </a:lnTo>
                    <a:lnTo>
                      <a:pt x="14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6" name="Freeform 3004"/>
              <p:cNvSpPr>
                <a:spLocks/>
              </p:cNvSpPr>
              <p:nvPr/>
            </p:nvSpPr>
            <p:spPr bwMode="auto">
              <a:xfrm>
                <a:off x="1640" y="2512"/>
                <a:ext cx="7" cy="6"/>
              </a:xfrm>
              <a:custGeom>
                <a:avLst/>
                <a:gdLst>
                  <a:gd name="T0" fmla="*/ 51 w 64"/>
                  <a:gd name="T1" fmla="*/ 0 h 54"/>
                  <a:gd name="T2" fmla="*/ 26 w 64"/>
                  <a:gd name="T3" fmla="*/ 10 h 54"/>
                  <a:gd name="T4" fmla="*/ 0 w 64"/>
                  <a:gd name="T5" fmla="*/ 20 h 54"/>
                  <a:gd name="T6" fmla="*/ 14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1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1" y="0"/>
                    </a:moveTo>
                    <a:lnTo>
                      <a:pt x="26" y="10"/>
                    </a:lnTo>
                    <a:lnTo>
                      <a:pt x="0" y="20"/>
                    </a:lnTo>
                    <a:lnTo>
                      <a:pt x="14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7" name="Freeform 3005"/>
              <p:cNvSpPr>
                <a:spLocks/>
              </p:cNvSpPr>
              <p:nvPr/>
            </p:nvSpPr>
            <p:spPr bwMode="auto">
              <a:xfrm>
                <a:off x="1641" y="2517"/>
                <a:ext cx="3" cy="1"/>
              </a:xfrm>
              <a:custGeom>
                <a:avLst/>
                <a:gdLst>
                  <a:gd name="T0" fmla="*/ 25 w 25"/>
                  <a:gd name="T1" fmla="*/ 0 h 10"/>
                  <a:gd name="T2" fmla="*/ 0 w 25"/>
                  <a:gd name="T3" fmla="*/ 10 h 10"/>
                  <a:gd name="T4" fmla="*/ 0 w 25"/>
                  <a:gd name="T5" fmla="*/ 10 h 10"/>
                  <a:gd name="T6" fmla="*/ 25 w 25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8" name="Line 3006"/>
              <p:cNvSpPr>
                <a:spLocks noChangeShapeType="1"/>
              </p:cNvSpPr>
              <p:nvPr/>
            </p:nvSpPr>
            <p:spPr bwMode="auto">
              <a:xfrm>
                <a:off x="1641" y="25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9" name="Freeform 3007"/>
              <p:cNvSpPr>
                <a:spLocks/>
              </p:cNvSpPr>
              <p:nvPr/>
            </p:nvSpPr>
            <p:spPr bwMode="auto">
              <a:xfrm>
                <a:off x="1641" y="2516"/>
                <a:ext cx="8" cy="6"/>
              </a:xfrm>
              <a:custGeom>
                <a:avLst/>
                <a:gdLst>
                  <a:gd name="T0" fmla="*/ 50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4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0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0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0" name="Freeform 3008"/>
              <p:cNvSpPr>
                <a:spLocks/>
              </p:cNvSpPr>
              <p:nvPr/>
            </p:nvSpPr>
            <p:spPr bwMode="auto">
              <a:xfrm>
                <a:off x="1641" y="2516"/>
                <a:ext cx="8" cy="6"/>
              </a:xfrm>
              <a:custGeom>
                <a:avLst/>
                <a:gdLst>
                  <a:gd name="T0" fmla="*/ 50 w 64"/>
                  <a:gd name="T1" fmla="*/ 0 h 54"/>
                  <a:gd name="T2" fmla="*/ 25 w 64"/>
                  <a:gd name="T3" fmla="*/ 10 h 54"/>
                  <a:gd name="T4" fmla="*/ 0 w 64"/>
                  <a:gd name="T5" fmla="*/ 20 h 54"/>
                  <a:gd name="T6" fmla="*/ 14 w 64"/>
                  <a:gd name="T7" fmla="*/ 54 h 54"/>
                  <a:gd name="T8" fmla="*/ 39 w 64"/>
                  <a:gd name="T9" fmla="*/ 44 h 54"/>
                  <a:gd name="T10" fmla="*/ 64 w 64"/>
                  <a:gd name="T11" fmla="*/ 34 h 54"/>
                  <a:gd name="T12" fmla="*/ 50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50" y="0"/>
                    </a:moveTo>
                    <a:lnTo>
                      <a:pt x="25" y="10"/>
                    </a:lnTo>
                    <a:lnTo>
                      <a:pt x="0" y="20"/>
                    </a:lnTo>
                    <a:lnTo>
                      <a:pt x="14" y="54"/>
                    </a:lnTo>
                    <a:lnTo>
                      <a:pt x="39" y="44"/>
                    </a:lnTo>
                    <a:lnTo>
                      <a:pt x="64" y="34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1" name="Freeform 3009"/>
              <p:cNvSpPr>
                <a:spLocks/>
              </p:cNvSpPr>
              <p:nvPr/>
            </p:nvSpPr>
            <p:spPr bwMode="auto">
              <a:xfrm>
                <a:off x="1643" y="2521"/>
                <a:ext cx="3" cy="1"/>
              </a:xfrm>
              <a:custGeom>
                <a:avLst/>
                <a:gdLst>
                  <a:gd name="T0" fmla="*/ 25 w 25"/>
                  <a:gd name="T1" fmla="*/ 0 h 11"/>
                  <a:gd name="T2" fmla="*/ 0 w 25"/>
                  <a:gd name="T3" fmla="*/ 10 h 11"/>
                  <a:gd name="T4" fmla="*/ 1 w 25"/>
                  <a:gd name="T5" fmla="*/ 11 h 11"/>
                  <a:gd name="T6" fmla="*/ 25 w 2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2" name="Line 3010"/>
              <p:cNvSpPr>
                <a:spLocks noChangeShapeType="1"/>
              </p:cNvSpPr>
              <p:nvPr/>
            </p:nvSpPr>
            <p:spPr bwMode="auto">
              <a:xfrm>
                <a:off x="1643" y="25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3" name="Freeform 3011"/>
              <p:cNvSpPr>
                <a:spLocks/>
              </p:cNvSpPr>
              <p:nvPr/>
            </p:nvSpPr>
            <p:spPr bwMode="auto">
              <a:xfrm>
                <a:off x="1643" y="2520"/>
                <a:ext cx="7" cy="6"/>
              </a:xfrm>
              <a:custGeom>
                <a:avLst/>
                <a:gdLst>
                  <a:gd name="T0" fmla="*/ 48 w 62"/>
                  <a:gd name="T1" fmla="*/ 0 h 55"/>
                  <a:gd name="T2" fmla="*/ 24 w 62"/>
                  <a:gd name="T3" fmla="*/ 11 h 55"/>
                  <a:gd name="T4" fmla="*/ 0 w 62"/>
                  <a:gd name="T5" fmla="*/ 22 h 55"/>
                  <a:gd name="T6" fmla="*/ 14 w 62"/>
                  <a:gd name="T7" fmla="*/ 55 h 55"/>
                  <a:gd name="T8" fmla="*/ 38 w 62"/>
                  <a:gd name="T9" fmla="*/ 44 h 55"/>
                  <a:gd name="T10" fmla="*/ 62 w 62"/>
                  <a:gd name="T11" fmla="*/ 33 h 55"/>
                  <a:gd name="T12" fmla="*/ 48 w 62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5">
                    <a:moveTo>
                      <a:pt x="48" y="0"/>
                    </a:moveTo>
                    <a:lnTo>
                      <a:pt x="24" y="11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38" y="44"/>
                    </a:lnTo>
                    <a:lnTo>
                      <a:pt x="62" y="3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4" name="Freeform 3012"/>
              <p:cNvSpPr>
                <a:spLocks/>
              </p:cNvSpPr>
              <p:nvPr/>
            </p:nvSpPr>
            <p:spPr bwMode="auto">
              <a:xfrm>
                <a:off x="1643" y="2520"/>
                <a:ext cx="7" cy="6"/>
              </a:xfrm>
              <a:custGeom>
                <a:avLst/>
                <a:gdLst>
                  <a:gd name="T0" fmla="*/ 48 w 62"/>
                  <a:gd name="T1" fmla="*/ 0 h 55"/>
                  <a:gd name="T2" fmla="*/ 24 w 62"/>
                  <a:gd name="T3" fmla="*/ 11 h 55"/>
                  <a:gd name="T4" fmla="*/ 0 w 62"/>
                  <a:gd name="T5" fmla="*/ 22 h 55"/>
                  <a:gd name="T6" fmla="*/ 14 w 62"/>
                  <a:gd name="T7" fmla="*/ 55 h 55"/>
                  <a:gd name="T8" fmla="*/ 38 w 62"/>
                  <a:gd name="T9" fmla="*/ 44 h 55"/>
                  <a:gd name="T10" fmla="*/ 62 w 62"/>
                  <a:gd name="T11" fmla="*/ 33 h 55"/>
                  <a:gd name="T12" fmla="*/ 48 w 62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5">
                    <a:moveTo>
                      <a:pt x="48" y="0"/>
                    </a:moveTo>
                    <a:lnTo>
                      <a:pt x="24" y="11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38" y="44"/>
                    </a:lnTo>
                    <a:lnTo>
                      <a:pt x="62" y="33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5" name="Freeform 3013"/>
              <p:cNvSpPr>
                <a:spLocks/>
              </p:cNvSpPr>
              <p:nvPr/>
            </p:nvSpPr>
            <p:spPr bwMode="auto">
              <a:xfrm>
                <a:off x="1645" y="2525"/>
                <a:ext cx="2" cy="1"/>
              </a:xfrm>
              <a:custGeom>
                <a:avLst/>
                <a:gdLst>
                  <a:gd name="T0" fmla="*/ 24 w 24"/>
                  <a:gd name="T1" fmla="*/ 0 h 11"/>
                  <a:gd name="T2" fmla="*/ 0 w 24"/>
                  <a:gd name="T3" fmla="*/ 11 h 11"/>
                  <a:gd name="T4" fmla="*/ 0 w 24"/>
                  <a:gd name="T5" fmla="*/ 11 h 11"/>
                  <a:gd name="T6" fmla="*/ 24 w 2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1">
                    <a:moveTo>
                      <a:pt x="24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6" name="Line 3014"/>
              <p:cNvSpPr>
                <a:spLocks noChangeShapeType="1"/>
              </p:cNvSpPr>
              <p:nvPr/>
            </p:nvSpPr>
            <p:spPr bwMode="auto">
              <a:xfrm>
                <a:off x="1645" y="25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7" name="Freeform 3015"/>
              <p:cNvSpPr>
                <a:spLocks/>
              </p:cNvSpPr>
              <p:nvPr/>
            </p:nvSpPr>
            <p:spPr bwMode="auto">
              <a:xfrm>
                <a:off x="1645" y="2524"/>
                <a:ext cx="7" cy="6"/>
              </a:xfrm>
              <a:custGeom>
                <a:avLst/>
                <a:gdLst>
                  <a:gd name="T0" fmla="*/ 48 w 64"/>
                  <a:gd name="T1" fmla="*/ 0 h 56"/>
                  <a:gd name="T2" fmla="*/ 24 w 64"/>
                  <a:gd name="T3" fmla="*/ 11 h 56"/>
                  <a:gd name="T4" fmla="*/ 0 w 64"/>
                  <a:gd name="T5" fmla="*/ 22 h 56"/>
                  <a:gd name="T6" fmla="*/ 15 w 64"/>
                  <a:gd name="T7" fmla="*/ 56 h 56"/>
                  <a:gd name="T8" fmla="*/ 40 w 64"/>
                  <a:gd name="T9" fmla="*/ 45 h 56"/>
                  <a:gd name="T10" fmla="*/ 64 w 64"/>
                  <a:gd name="T11" fmla="*/ 34 h 56"/>
                  <a:gd name="T12" fmla="*/ 48 w 6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6">
                    <a:moveTo>
                      <a:pt x="48" y="0"/>
                    </a:moveTo>
                    <a:lnTo>
                      <a:pt x="24" y="11"/>
                    </a:lnTo>
                    <a:lnTo>
                      <a:pt x="0" y="22"/>
                    </a:lnTo>
                    <a:lnTo>
                      <a:pt x="15" y="56"/>
                    </a:lnTo>
                    <a:lnTo>
                      <a:pt x="40" y="45"/>
                    </a:lnTo>
                    <a:lnTo>
                      <a:pt x="64" y="3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8" name="Freeform 3016"/>
              <p:cNvSpPr>
                <a:spLocks/>
              </p:cNvSpPr>
              <p:nvPr/>
            </p:nvSpPr>
            <p:spPr bwMode="auto">
              <a:xfrm>
                <a:off x="1645" y="2524"/>
                <a:ext cx="7" cy="6"/>
              </a:xfrm>
              <a:custGeom>
                <a:avLst/>
                <a:gdLst>
                  <a:gd name="T0" fmla="*/ 48 w 64"/>
                  <a:gd name="T1" fmla="*/ 0 h 56"/>
                  <a:gd name="T2" fmla="*/ 24 w 64"/>
                  <a:gd name="T3" fmla="*/ 11 h 56"/>
                  <a:gd name="T4" fmla="*/ 0 w 64"/>
                  <a:gd name="T5" fmla="*/ 22 h 56"/>
                  <a:gd name="T6" fmla="*/ 15 w 64"/>
                  <a:gd name="T7" fmla="*/ 56 h 56"/>
                  <a:gd name="T8" fmla="*/ 40 w 64"/>
                  <a:gd name="T9" fmla="*/ 45 h 56"/>
                  <a:gd name="T10" fmla="*/ 64 w 64"/>
                  <a:gd name="T11" fmla="*/ 34 h 56"/>
                  <a:gd name="T12" fmla="*/ 48 w 6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6">
                    <a:moveTo>
                      <a:pt x="48" y="0"/>
                    </a:moveTo>
                    <a:lnTo>
                      <a:pt x="24" y="11"/>
                    </a:lnTo>
                    <a:lnTo>
                      <a:pt x="0" y="22"/>
                    </a:lnTo>
                    <a:lnTo>
                      <a:pt x="15" y="56"/>
                    </a:lnTo>
                    <a:lnTo>
                      <a:pt x="40" y="45"/>
                    </a:lnTo>
                    <a:lnTo>
                      <a:pt x="64" y="34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9" name="Freeform 3017"/>
              <p:cNvSpPr>
                <a:spLocks/>
              </p:cNvSpPr>
              <p:nvPr/>
            </p:nvSpPr>
            <p:spPr bwMode="auto">
              <a:xfrm>
                <a:off x="1646" y="2529"/>
                <a:ext cx="3" cy="1"/>
              </a:xfrm>
              <a:custGeom>
                <a:avLst/>
                <a:gdLst>
                  <a:gd name="T0" fmla="*/ 25 w 25"/>
                  <a:gd name="T1" fmla="*/ 0 h 11"/>
                  <a:gd name="T2" fmla="*/ 0 w 25"/>
                  <a:gd name="T3" fmla="*/ 11 h 11"/>
                  <a:gd name="T4" fmla="*/ 0 w 25"/>
                  <a:gd name="T5" fmla="*/ 11 h 11"/>
                  <a:gd name="T6" fmla="*/ 25 w 2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0" name="Line 3018"/>
              <p:cNvSpPr>
                <a:spLocks noChangeShapeType="1"/>
              </p:cNvSpPr>
              <p:nvPr/>
            </p:nvSpPr>
            <p:spPr bwMode="auto">
              <a:xfrm>
                <a:off x="1646" y="25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1" name="Freeform 3019"/>
              <p:cNvSpPr>
                <a:spLocks/>
              </p:cNvSpPr>
              <p:nvPr/>
            </p:nvSpPr>
            <p:spPr bwMode="auto">
              <a:xfrm>
                <a:off x="1646" y="2527"/>
                <a:ext cx="7" cy="6"/>
              </a:xfrm>
              <a:custGeom>
                <a:avLst/>
                <a:gdLst>
                  <a:gd name="T0" fmla="*/ 49 w 64"/>
                  <a:gd name="T1" fmla="*/ 0 h 55"/>
                  <a:gd name="T2" fmla="*/ 25 w 64"/>
                  <a:gd name="T3" fmla="*/ 11 h 55"/>
                  <a:gd name="T4" fmla="*/ 0 w 64"/>
                  <a:gd name="T5" fmla="*/ 22 h 55"/>
                  <a:gd name="T6" fmla="*/ 16 w 64"/>
                  <a:gd name="T7" fmla="*/ 55 h 55"/>
                  <a:gd name="T8" fmla="*/ 40 w 64"/>
                  <a:gd name="T9" fmla="*/ 44 h 55"/>
                  <a:gd name="T10" fmla="*/ 64 w 64"/>
                  <a:gd name="T11" fmla="*/ 33 h 55"/>
                  <a:gd name="T12" fmla="*/ 49 w 64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49" y="0"/>
                    </a:moveTo>
                    <a:lnTo>
                      <a:pt x="25" y="11"/>
                    </a:lnTo>
                    <a:lnTo>
                      <a:pt x="0" y="22"/>
                    </a:lnTo>
                    <a:lnTo>
                      <a:pt x="16" y="55"/>
                    </a:ln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2" name="Freeform 3020"/>
              <p:cNvSpPr>
                <a:spLocks/>
              </p:cNvSpPr>
              <p:nvPr/>
            </p:nvSpPr>
            <p:spPr bwMode="auto">
              <a:xfrm>
                <a:off x="1646" y="2527"/>
                <a:ext cx="7" cy="6"/>
              </a:xfrm>
              <a:custGeom>
                <a:avLst/>
                <a:gdLst>
                  <a:gd name="T0" fmla="*/ 49 w 64"/>
                  <a:gd name="T1" fmla="*/ 0 h 55"/>
                  <a:gd name="T2" fmla="*/ 25 w 64"/>
                  <a:gd name="T3" fmla="*/ 11 h 55"/>
                  <a:gd name="T4" fmla="*/ 0 w 64"/>
                  <a:gd name="T5" fmla="*/ 22 h 55"/>
                  <a:gd name="T6" fmla="*/ 16 w 64"/>
                  <a:gd name="T7" fmla="*/ 55 h 55"/>
                  <a:gd name="T8" fmla="*/ 40 w 64"/>
                  <a:gd name="T9" fmla="*/ 44 h 55"/>
                  <a:gd name="T10" fmla="*/ 64 w 64"/>
                  <a:gd name="T11" fmla="*/ 33 h 55"/>
                  <a:gd name="T12" fmla="*/ 49 w 64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5">
                    <a:moveTo>
                      <a:pt x="49" y="0"/>
                    </a:moveTo>
                    <a:lnTo>
                      <a:pt x="25" y="11"/>
                    </a:lnTo>
                    <a:lnTo>
                      <a:pt x="0" y="22"/>
                    </a:lnTo>
                    <a:lnTo>
                      <a:pt x="16" y="55"/>
                    </a:lnTo>
                    <a:lnTo>
                      <a:pt x="40" y="44"/>
                    </a:lnTo>
                    <a:lnTo>
                      <a:pt x="64" y="33"/>
                    </a:lnTo>
                    <a:lnTo>
                      <a:pt x="4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3" name="Freeform 3021"/>
              <p:cNvSpPr>
                <a:spLocks/>
              </p:cNvSpPr>
              <p:nvPr/>
            </p:nvSpPr>
            <p:spPr bwMode="auto">
              <a:xfrm>
                <a:off x="1648" y="2532"/>
                <a:ext cx="3" cy="2"/>
              </a:xfrm>
              <a:custGeom>
                <a:avLst/>
                <a:gdLst>
                  <a:gd name="T0" fmla="*/ 24 w 24"/>
                  <a:gd name="T1" fmla="*/ 0 h 12"/>
                  <a:gd name="T2" fmla="*/ 0 w 24"/>
                  <a:gd name="T3" fmla="*/ 11 h 12"/>
                  <a:gd name="T4" fmla="*/ 0 w 24"/>
                  <a:gd name="T5" fmla="*/ 12 h 12"/>
                  <a:gd name="T6" fmla="*/ 24 w 2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0"/>
                    </a:moveTo>
                    <a:lnTo>
                      <a:pt x="0" y="11"/>
                    </a:lnTo>
                    <a:lnTo>
                      <a:pt x="0" y="1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4" name="Line 3022"/>
              <p:cNvSpPr>
                <a:spLocks noChangeShapeType="1"/>
              </p:cNvSpPr>
              <p:nvPr/>
            </p:nvSpPr>
            <p:spPr bwMode="auto">
              <a:xfrm>
                <a:off x="1648" y="25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5" name="Freeform 3023"/>
              <p:cNvSpPr>
                <a:spLocks/>
              </p:cNvSpPr>
              <p:nvPr/>
            </p:nvSpPr>
            <p:spPr bwMode="auto">
              <a:xfrm>
                <a:off x="1648" y="2531"/>
                <a:ext cx="7" cy="6"/>
              </a:xfrm>
              <a:custGeom>
                <a:avLst/>
                <a:gdLst>
                  <a:gd name="T0" fmla="*/ 48 w 65"/>
                  <a:gd name="T1" fmla="*/ 0 h 57"/>
                  <a:gd name="T2" fmla="*/ 24 w 65"/>
                  <a:gd name="T3" fmla="*/ 12 h 57"/>
                  <a:gd name="T4" fmla="*/ 0 w 65"/>
                  <a:gd name="T5" fmla="*/ 24 h 57"/>
                  <a:gd name="T6" fmla="*/ 16 w 65"/>
                  <a:gd name="T7" fmla="*/ 57 h 57"/>
                  <a:gd name="T8" fmla="*/ 40 w 65"/>
                  <a:gd name="T9" fmla="*/ 45 h 57"/>
                  <a:gd name="T10" fmla="*/ 65 w 65"/>
                  <a:gd name="T11" fmla="*/ 32 h 57"/>
                  <a:gd name="T12" fmla="*/ 48 w 6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7">
                    <a:moveTo>
                      <a:pt x="48" y="0"/>
                    </a:move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lnTo>
                      <a:pt x="40" y="45"/>
                    </a:lnTo>
                    <a:lnTo>
                      <a:pt x="65" y="3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6" name="Freeform 3024"/>
              <p:cNvSpPr>
                <a:spLocks/>
              </p:cNvSpPr>
              <p:nvPr/>
            </p:nvSpPr>
            <p:spPr bwMode="auto">
              <a:xfrm>
                <a:off x="1648" y="2531"/>
                <a:ext cx="7" cy="6"/>
              </a:xfrm>
              <a:custGeom>
                <a:avLst/>
                <a:gdLst>
                  <a:gd name="T0" fmla="*/ 48 w 65"/>
                  <a:gd name="T1" fmla="*/ 0 h 57"/>
                  <a:gd name="T2" fmla="*/ 24 w 65"/>
                  <a:gd name="T3" fmla="*/ 12 h 57"/>
                  <a:gd name="T4" fmla="*/ 0 w 65"/>
                  <a:gd name="T5" fmla="*/ 24 h 57"/>
                  <a:gd name="T6" fmla="*/ 16 w 65"/>
                  <a:gd name="T7" fmla="*/ 57 h 57"/>
                  <a:gd name="T8" fmla="*/ 40 w 65"/>
                  <a:gd name="T9" fmla="*/ 45 h 57"/>
                  <a:gd name="T10" fmla="*/ 65 w 65"/>
                  <a:gd name="T11" fmla="*/ 32 h 57"/>
                  <a:gd name="T12" fmla="*/ 48 w 65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7">
                    <a:moveTo>
                      <a:pt x="48" y="0"/>
                    </a:move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lnTo>
                      <a:pt x="40" y="45"/>
                    </a:lnTo>
                    <a:lnTo>
                      <a:pt x="65" y="32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7" name="Freeform 3025"/>
              <p:cNvSpPr>
                <a:spLocks/>
              </p:cNvSpPr>
              <p:nvPr/>
            </p:nvSpPr>
            <p:spPr bwMode="auto">
              <a:xfrm>
                <a:off x="1650" y="2536"/>
                <a:ext cx="3" cy="1"/>
              </a:xfrm>
              <a:custGeom>
                <a:avLst/>
                <a:gdLst>
                  <a:gd name="T0" fmla="*/ 24 w 24"/>
                  <a:gd name="T1" fmla="*/ 0 h 12"/>
                  <a:gd name="T2" fmla="*/ 0 w 24"/>
                  <a:gd name="T3" fmla="*/ 12 h 12"/>
                  <a:gd name="T4" fmla="*/ 0 w 24"/>
                  <a:gd name="T5" fmla="*/ 12 h 12"/>
                  <a:gd name="T6" fmla="*/ 24 w 2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8" name="Line 3026"/>
              <p:cNvSpPr>
                <a:spLocks noChangeShapeType="1"/>
              </p:cNvSpPr>
              <p:nvPr/>
            </p:nvSpPr>
            <p:spPr bwMode="auto">
              <a:xfrm>
                <a:off x="1650" y="25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9" name="Freeform 3027"/>
              <p:cNvSpPr>
                <a:spLocks/>
              </p:cNvSpPr>
              <p:nvPr/>
            </p:nvSpPr>
            <p:spPr bwMode="auto">
              <a:xfrm>
                <a:off x="1650" y="2534"/>
                <a:ext cx="7" cy="7"/>
              </a:xfrm>
              <a:custGeom>
                <a:avLst/>
                <a:gdLst>
                  <a:gd name="T0" fmla="*/ 49 w 65"/>
                  <a:gd name="T1" fmla="*/ 0 h 56"/>
                  <a:gd name="T2" fmla="*/ 24 w 65"/>
                  <a:gd name="T3" fmla="*/ 13 h 56"/>
                  <a:gd name="T4" fmla="*/ 0 w 65"/>
                  <a:gd name="T5" fmla="*/ 25 h 56"/>
                  <a:gd name="T6" fmla="*/ 17 w 65"/>
                  <a:gd name="T7" fmla="*/ 56 h 56"/>
                  <a:gd name="T8" fmla="*/ 41 w 65"/>
                  <a:gd name="T9" fmla="*/ 44 h 56"/>
                  <a:gd name="T10" fmla="*/ 65 w 65"/>
                  <a:gd name="T11" fmla="*/ 32 h 56"/>
                  <a:gd name="T12" fmla="*/ 49 w 65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49" y="0"/>
                    </a:moveTo>
                    <a:lnTo>
                      <a:pt x="24" y="13"/>
                    </a:lnTo>
                    <a:lnTo>
                      <a:pt x="0" y="25"/>
                    </a:lnTo>
                    <a:lnTo>
                      <a:pt x="17" y="56"/>
                    </a:lnTo>
                    <a:lnTo>
                      <a:pt x="41" y="44"/>
                    </a:lnTo>
                    <a:lnTo>
                      <a:pt x="65" y="3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0" name="Freeform 3028"/>
              <p:cNvSpPr>
                <a:spLocks/>
              </p:cNvSpPr>
              <p:nvPr/>
            </p:nvSpPr>
            <p:spPr bwMode="auto">
              <a:xfrm>
                <a:off x="1650" y="2534"/>
                <a:ext cx="7" cy="7"/>
              </a:xfrm>
              <a:custGeom>
                <a:avLst/>
                <a:gdLst>
                  <a:gd name="T0" fmla="*/ 49 w 65"/>
                  <a:gd name="T1" fmla="*/ 0 h 56"/>
                  <a:gd name="T2" fmla="*/ 24 w 65"/>
                  <a:gd name="T3" fmla="*/ 13 h 56"/>
                  <a:gd name="T4" fmla="*/ 0 w 65"/>
                  <a:gd name="T5" fmla="*/ 25 h 56"/>
                  <a:gd name="T6" fmla="*/ 17 w 65"/>
                  <a:gd name="T7" fmla="*/ 56 h 56"/>
                  <a:gd name="T8" fmla="*/ 41 w 65"/>
                  <a:gd name="T9" fmla="*/ 44 h 56"/>
                  <a:gd name="T10" fmla="*/ 65 w 65"/>
                  <a:gd name="T11" fmla="*/ 32 h 56"/>
                  <a:gd name="T12" fmla="*/ 49 w 65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6">
                    <a:moveTo>
                      <a:pt x="49" y="0"/>
                    </a:moveTo>
                    <a:lnTo>
                      <a:pt x="24" y="13"/>
                    </a:lnTo>
                    <a:lnTo>
                      <a:pt x="0" y="25"/>
                    </a:lnTo>
                    <a:lnTo>
                      <a:pt x="17" y="56"/>
                    </a:lnTo>
                    <a:lnTo>
                      <a:pt x="41" y="44"/>
                    </a:lnTo>
                    <a:lnTo>
                      <a:pt x="65" y="32"/>
                    </a:lnTo>
                    <a:lnTo>
                      <a:pt x="4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1" name="Freeform 3029"/>
              <p:cNvSpPr>
                <a:spLocks/>
              </p:cNvSpPr>
              <p:nvPr/>
            </p:nvSpPr>
            <p:spPr bwMode="auto">
              <a:xfrm>
                <a:off x="1654" y="2538"/>
                <a:ext cx="3" cy="1"/>
              </a:xfrm>
              <a:custGeom>
                <a:avLst/>
                <a:gdLst>
                  <a:gd name="T0" fmla="*/ 0 w 24"/>
                  <a:gd name="T1" fmla="*/ 12 h 12"/>
                  <a:gd name="T2" fmla="*/ 24 w 24"/>
                  <a:gd name="T3" fmla="*/ 0 h 12"/>
                  <a:gd name="T4" fmla="*/ 24 w 24"/>
                  <a:gd name="T5" fmla="*/ 0 h 12"/>
                  <a:gd name="T6" fmla="*/ 0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12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2" name="Line 3030"/>
              <p:cNvSpPr>
                <a:spLocks noChangeShapeType="1"/>
              </p:cNvSpPr>
              <p:nvPr/>
            </p:nvSpPr>
            <p:spPr bwMode="auto">
              <a:xfrm>
                <a:off x="1657" y="25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3" name="Freeform 3031"/>
              <p:cNvSpPr>
                <a:spLocks/>
              </p:cNvSpPr>
              <p:nvPr/>
            </p:nvSpPr>
            <p:spPr bwMode="auto">
              <a:xfrm>
                <a:off x="1652" y="2538"/>
                <a:ext cx="7" cy="6"/>
              </a:xfrm>
              <a:custGeom>
                <a:avLst/>
                <a:gdLst>
                  <a:gd name="T0" fmla="*/ 48 w 64"/>
                  <a:gd name="T1" fmla="*/ 0 h 57"/>
                  <a:gd name="T2" fmla="*/ 24 w 64"/>
                  <a:gd name="T3" fmla="*/ 12 h 57"/>
                  <a:gd name="T4" fmla="*/ 0 w 64"/>
                  <a:gd name="T5" fmla="*/ 24 h 57"/>
                  <a:gd name="T6" fmla="*/ 16 w 64"/>
                  <a:gd name="T7" fmla="*/ 57 h 57"/>
                  <a:gd name="T8" fmla="*/ 40 w 64"/>
                  <a:gd name="T9" fmla="*/ 45 h 57"/>
                  <a:gd name="T10" fmla="*/ 64 w 64"/>
                  <a:gd name="T11" fmla="*/ 33 h 57"/>
                  <a:gd name="T12" fmla="*/ 48 w 64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48" y="0"/>
                    </a:move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lnTo>
                      <a:pt x="40" y="45"/>
                    </a:lnTo>
                    <a:lnTo>
                      <a:pt x="64" y="3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4" name="Freeform 3032"/>
              <p:cNvSpPr>
                <a:spLocks/>
              </p:cNvSpPr>
              <p:nvPr/>
            </p:nvSpPr>
            <p:spPr bwMode="auto">
              <a:xfrm>
                <a:off x="1652" y="2538"/>
                <a:ext cx="7" cy="6"/>
              </a:xfrm>
              <a:custGeom>
                <a:avLst/>
                <a:gdLst>
                  <a:gd name="T0" fmla="*/ 48 w 64"/>
                  <a:gd name="T1" fmla="*/ 0 h 57"/>
                  <a:gd name="T2" fmla="*/ 24 w 64"/>
                  <a:gd name="T3" fmla="*/ 12 h 57"/>
                  <a:gd name="T4" fmla="*/ 0 w 64"/>
                  <a:gd name="T5" fmla="*/ 24 h 57"/>
                  <a:gd name="T6" fmla="*/ 16 w 64"/>
                  <a:gd name="T7" fmla="*/ 57 h 57"/>
                  <a:gd name="T8" fmla="*/ 40 w 64"/>
                  <a:gd name="T9" fmla="*/ 45 h 57"/>
                  <a:gd name="T10" fmla="*/ 64 w 64"/>
                  <a:gd name="T11" fmla="*/ 33 h 57"/>
                  <a:gd name="T12" fmla="*/ 48 w 64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7">
                    <a:moveTo>
                      <a:pt x="48" y="0"/>
                    </a:moveTo>
                    <a:lnTo>
                      <a:pt x="24" y="12"/>
                    </a:lnTo>
                    <a:lnTo>
                      <a:pt x="0" y="24"/>
                    </a:lnTo>
                    <a:lnTo>
                      <a:pt x="16" y="57"/>
                    </a:lnTo>
                    <a:lnTo>
                      <a:pt x="40" y="45"/>
                    </a:lnTo>
                    <a:lnTo>
                      <a:pt x="64" y="33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5" name="Freeform 3033"/>
              <p:cNvSpPr>
                <a:spLocks/>
              </p:cNvSpPr>
              <p:nvPr/>
            </p:nvSpPr>
            <p:spPr bwMode="auto">
              <a:xfrm>
                <a:off x="1654" y="2543"/>
                <a:ext cx="2" cy="1"/>
              </a:xfrm>
              <a:custGeom>
                <a:avLst/>
                <a:gdLst>
                  <a:gd name="T0" fmla="*/ 24 w 24"/>
                  <a:gd name="T1" fmla="*/ 0 h 13"/>
                  <a:gd name="T2" fmla="*/ 0 w 24"/>
                  <a:gd name="T3" fmla="*/ 12 h 13"/>
                  <a:gd name="T4" fmla="*/ 1 w 24"/>
                  <a:gd name="T5" fmla="*/ 13 h 13"/>
                  <a:gd name="T6" fmla="*/ 24 w 2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24" y="0"/>
                    </a:moveTo>
                    <a:lnTo>
                      <a:pt x="0" y="12"/>
                    </a:lnTo>
                    <a:lnTo>
                      <a:pt x="1" y="1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6" name="Line 3034"/>
              <p:cNvSpPr>
                <a:spLocks noChangeShapeType="1"/>
              </p:cNvSpPr>
              <p:nvPr/>
            </p:nvSpPr>
            <p:spPr bwMode="auto">
              <a:xfrm>
                <a:off x="1654" y="25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7" name="Freeform 3035"/>
              <p:cNvSpPr>
                <a:spLocks/>
              </p:cNvSpPr>
              <p:nvPr/>
            </p:nvSpPr>
            <p:spPr bwMode="auto">
              <a:xfrm>
                <a:off x="1654" y="2542"/>
                <a:ext cx="7" cy="6"/>
              </a:xfrm>
              <a:custGeom>
                <a:avLst/>
                <a:gdLst>
                  <a:gd name="T0" fmla="*/ 46 w 64"/>
                  <a:gd name="T1" fmla="*/ 0 h 58"/>
                  <a:gd name="T2" fmla="*/ 23 w 64"/>
                  <a:gd name="T3" fmla="*/ 13 h 58"/>
                  <a:gd name="T4" fmla="*/ 0 w 64"/>
                  <a:gd name="T5" fmla="*/ 26 h 58"/>
                  <a:gd name="T6" fmla="*/ 18 w 64"/>
                  <a:gd name="T7" fmla="*/ 58 h 58"/>
                  <a:gd name="T8" fmla="*/ 41 w 64"/>
                  <a:gd name="T9" fmla="*/ 45 h 58"/>
                  <a:gd name="T10" fmla="*/ 64 w 64"/>
                  <a:gd name="T11" fmla="*/ 32 h 58"/>
                  <a:gd name="T12" fmla="*/ 46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8" name="Freeform 3036"/>
              <p:cNvSpPr>
                <a:spLocks/>
              </p:cNvSpPr>
              <p:nvPr/>
            </p:nvSpPr>
            <p:spPr bwMode="auto">
              <a:xfrm>
                <a:off x="1654" y="2542"/>
                <a:ext cx="7" cy="6"/>
              </a:xfrm>
              <a:custGeom>
                <a:avLst/>
                <a:gdLst>
                  <a:gd name="T0" fmla="*/ 46 w 64"/>
                  <a:gd name="T1" fmla="*/ 0 h 58"/>
                  <a:gd name="T2" fmla="*/ 23 w 64"/>
                  <a:gd name="T3" fmla="*/ 13 h 58"/>
                  <a:gd name="T4" fmla="*/ 0 w 64"/>
                  <a:gd name="T5" fmla="*/ 26 h 58"/>
                  <a:gd name="T6" fmla="*/ 18 w 64"/>
                  <a:gd name="T7" fmla="*/ 58 h 58"/>
                  <a:gd name="T8" fmla="*/ 41 w 64"/>
                  <a:gd name="T9" fmla="*/ 45 h 58"/>
                  <a:gd name="T10" fmla="*/ 64 w 64"/>
                  <a:gd name="T11" fmla="*/ 32 h 58"/>
                  <a:gd name="T12" fmla="*/ 46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9" name="Freeform 3037"/>
              <p:cNvSpPr>
                <a:spLocks/>
              </p:cNvSpPr>
              <p:nvPr/>
            </p:nvSpPr>
            <p:spPr bwMode="auto">
              <a:xfrm>
                <a:off x="1656" y="2547"/>
                <a:ext cx="2" cy="1"/>
              </a:xfrm>
              <a:custGeom>
                <a:avLst/>
                <a:gdLst>
                  <a:gd name="T0" fmla="*/ 23 w 23"/>
                  <a:gd name="T1" fmla="*/ 0 h 13"/>
                  <a:gd name="T2" fmla="*/ 0 w 23"/>
                  <a:gd name="T3" fmla="*/ 13 h 13"/>
                  <a:gd name="T4" fmla="*/ 0 w 23"/>
                  <a:gd name="T5" fmla="*/ 13 h 13"/>
                  <a:gd name="T6" fmla="*/ 23 w 2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23" y="0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0" name="Line 3038"/>
              <p:cNvSpPr>
                <a:spLocks noChangeShapeType="1"/>
              </p:cNvSpPr>
              <p:nvPr/>
            </p:nvSpPr>
            <p:spPr bwMode="auto">
              <a:xfrm>
                <a:off x="1656" y="25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1" name="Freeform 3039"/>
              <p:cNvSpPr>
                <a:spLocks/>
              </p:cNvSpPr>
              <p:nvPr/>
            </p:nvSpPr>
            <p:spPr bwMode="auto">
              <a:xfrm>
                <a:off x="1656" y="2545"/>
                <a:ext cx="7" cy="7"/>
              </a:xfrm>
              <a:custGeom>
                <a:avLst/>
                <a:gdLst>
                  <a:gd name="T0" fmla="*/ 46 w 64"/>
                  <a:gd name="T1" fmla="*/ 0 h 58"/>
                  <a:gd name="T2" fmla="*/ 23 w 64"/>
                  <a:gd name="T3" fmla="*/ 13 h 58"/>
                  <a:gd name="T4" fmla="*/ 0 w 64"/>
                  <a:gd name="T5" fmla="*/ 26 h 58"/>
                  <a:gd name="T6" fmla="*/ 18 w 64"/>
                  <a:gd name="T7" fmla="*/ 58 h 58"/>
                  <a:gd name="T8" fmla="*/ 41 w 64"/>
                  <a:gd name="T9" fmla="*/ 45 h 58"/>
                  <a:gd name="T10" fmla="*/ 64 w 64"/>
                  <a:gd name="T11" fmla="*/ 32 h 58"/>
                  <a:gd name="T12" fmla="*/ 46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2" name="Freeform 3040"/>
              <p:cNvSpPr>
                <a:spLocks/>
              </p:cNvSpPr>
              <p:nvPr/>
            </p:nvSpPr>
            <p:spPr bwMode="auto">
              <a:xfrm>
                <a:off x="1656" y="2545"/>
                <a:ext cx="7" cy="7"/>
              </a:xfrm>
              <a:custGeom>
                <a:avLst/>
                <a:gdLst>
                  <a:gd name="T0" fmla="*/ 46 w 64"/>
                  <a:gd name="T1" fmla="*/ 0 h 58"/>
                  <a:gd name="T2" fmla="*/ 23 w 64"/>
                  <a:gd name="T3" fmla="*/ 13 h 58"/>
                  <a:gd name="T4" fmla="*/ 0 w 64"/>
                  <a:gd name="T5" fmla="*/ 26 h 58"/>
                  <a:gd name="T6" fmla="*/ 18 w 64"/>
                  <a:gd name="T7" fmla="*/ 58 h 58"/>
                  <a:gd name="T8" fmla="*/ 41 w 64"/>
                  <a:gd name="T9" fmla="*/ 45 h 58"/>
                  <a:gd name="T10" fmla="*/ 64 w 64"/>
                  <a:gd name="T11" fmla="*/ 32 h 58"/>
                  <a:gd name="T12" fmla="*/ 46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6"/>
                    </a:lnTo>
                    <a:lnTo>
                      <a:pt x="18" y="58"/>
                    </a:lnTo>
                    <a:lnTo>
                      <a:pt x="41" y="45"/>
                    </a:lnTo>
                    <a:lnTo>
                      <a:pt x="64" y="32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3" name="Freeform 3041"/>
              <p:cNvSpPr>
                <a:spLocks/>
              </p:cNvSpPr>
              <p:nvPr/>
            </p:nvSpPr>
            <p:spPr bwMode="auto">
              <a:xfrm>
                <a:off x="1658" y="2550"/>
                <a:ext cx="2" cy="2"/>
              </a:xfrm>
              <a:custGeom>
                <a:avLst/>
                <a:gdLst>
                  <a:gd name="T0" fmla="*/ 23 w 23"/>
                  <a:gd name="T1" fmla="*/ 0 h 14"/>
                  <a:gd name="T2" fmla="*/ 0 w 23"/>
                  <a:gd name="T3" fmla="*/ 13 h 14"/>
                  <a:gd name="T4" fmla="*/ 0 w 23"/>
                  <a:gd name="T5" fmla="*/ 14 h 14"/>
                  <a:gd name="T6" fmla="*/ 23 w 23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0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4" name="Line 3042"/>
              <p:cNvSpPr>
                <a:spLocks noChangeShapeType="1"/>
              </p:cNvSpPr>
              <p:nvPr/>
            </p:nvSpPr>
            <p:spPr bwMode="auto">
              <a:xfrm>
                <a:off x="1658" y="25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5" name="Freeform 3043"/>
              <p:cNvSpPr>
                <a:spLocks/>
              </p:cNvSpPr>
              <p:nvPr/>
            </p:nvSpPr>
            <p:spPr bwMode="auto">
              <a:xfrm>
                <a:off x="1658" y="2549"/>
                <a:ext cx="7" cy="6"/>
              </a:xfrm>
              <a:custGeom>
                <a:avLst/>
                <a:gdLst>
                  <a:gd name="T0" fmla="*/ 46 w 65"/>
                  <a:gd name="T1" fmla="*/ 0 h 59"/>
                  <a:gd name="T2" fmla="*/ 23 w 65"/>
                  <a:gd name="T3" fmla="*/ 14 h 59"/>
                  <a:gd name="T4" fmla="*/ 0 w 65"/>
                  <a:gd name="T5" fmla="*/ 28 h 59"/>
                  <a:gd name="T6" fmla="*/ 19 w 65"/>
                  <a:gd name="T7" fmla="*/ 59 h 59"/>
                  <a:gd name="T8" fmla="*/ 42 w 65"/>
                  <a:gd name="T9" fmla="*/ 44 h 59"/>
                  <a:gd name="T10" fmla="*/ 65 w 65"/>
                  <a:gd name="T11" fmla="*/ 30 h 59"/>
                  <a:gd name="T12" fmla="*/ 46 w 65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46" y="0"/>
                    </a:move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lnTo>
                      <a:pt x="42" y="44"/>
                    </a:lnTo>
                    <a:lnTo>
                      <a:pt x="65" y="3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6" name="Freeform 3044"/>
              <p:cNvSpPr>
                <a:spLocks/>
              </p:cNvSpPr>
              <p:nvPr/>
            </p:nvSpPr>
            <p:spPr bwMode="auto">
              <a:xfrm>
                <a:off x="1658" y="2549"/>
                <a:ext cx="7" cy="6"/>
              </a:xfrm>
              <a:custGeom>
                <a:avLst/>
                <a:gdLst>
                  <a:gd name="T0" fmla="*/ 46 w 65"/>
                  <a:gd name="T1" fmla="*/ 0 h 59"/>
                  <a:gd name="T2" fmla="*/ 23 w 65"/>
                  <a:gd name="T3" fmla="*/ 14 h 59"/>
                  <a:gd name="T4" fmla="*/ 0 w 65"/>
                  <a:gd name="T5" fmla="*/ 28 h 59"/>
                  <a:gd name="T6" fmla="*/ 19 w 65"/>
                  <a:gd name="T7" fmla="*/ 59 h 59"/>
                  <a:gd name="T8" fmla="*/ 42 w 65"/>
                  <a:gd name="T9" fmla="*/ 44 h 59"/>
                  <a:gd name="T10" fmla="*/ 65 w 65"/>
                  <a:gd name="T11" fmla="*/ 30 h 59"/>
                  <a:gd name="T12" fmla="*/ 46 w 65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9">
                    <a:moveTo>
                      <a:pt x="46" y="0"/>
                    </a:moveTo>
                    <a:lnTo>
                      <a:pt x="23" y="14"/>
                    </a:lnTo>
                    <a:lnTo>
                      <a:pt x="0" y="28"/>
                    </a:lnTo>
                    <a:lnTo>
                      <a:pt x="19" y="59"/>
                    </a:lnTo>
                    <a:lnTo>
                      <a:pt x="42" y="44"/>
                    </a:lnTo>
                    <a:lnTo>
                      <a:pt x="65" y="30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7" name="Freeform 3045"/>
              <p:cNvSpPr>
                <a:spLocks/>
              </p:cNvSpPr>
              <p:nvPr/>
            </p:nvSpPr>
            <p:spPr bwMode="auto">
              <a:xfrm>
                <a:off x="1662" y="2552"/>
                <a:ext cx="3" cy="1"/>
              </a:xfrm>
              <a:custGeom>
                <a:avLst/>
                <a:gdLst>
                  <a:gd name="T0" fmla="*/ 0 w 23"/>
                  <a:gd name="T1" fmla="*/ 14 h 14"/>
                  <a:gd name="T2" fmla="*/ 23 w 23"/>
                  <a:gd name="T3" fmla="*/ 0 h 14"/>
                  <a:gd name="T4" fmla="*/ 23 w 23"/>
                  <a:gd name="T5" fmla="*/ 1 h 14"/>
                  <a:gd name="T6" fmla="*/ 0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8" name="Line 3046"/>
              <p:cNvSpPr>
                <a:spLocks noChangeShapeType="1"/>
              </p:cNvSpPr>
              <p:nvPr/>
            </p:nvSpPr>
            <p:spPr bwMode="auto">
              <a:xfrm>
                <a:off x="1665" y="25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9" name="Freeform 3047"/>
              <p:cNvSpPr>
                <a:spLocks/>
              </p:cNvSpPr>
              <p:nvPr/>
            </p:nvSpPr>
            <p:spPr bwMode="auto">
              <a:xfrm>
                <a:off x="1660" y="2552"/>
                <a:ext cx="7" cy="6"/>
              </a:xfrm>
              <a:custGeom>
                <a:avLst/>
                <a:gdLst>
                  <a:gd name="T0" fmla="*/ 46 w 65"/>
                  <a:gd name="T1" fmla="*/ 0 h 58"/>
                  <a:gd name="T2" fmla="*/ 23 w 65"/>
                  <a:gd name="T3" fmla="*/ 13 h 58"/>
                  <a:gd name="T4" fmla="*/ 0 w 65"/>
                  <a:gd name="T5" fmla="*/ 27 h 58"/>
                  <a:gd name="T6" fmla="*/ 19 w 65"/>
                  <a:gd name="T7" fmla="*/ 58 h 58"/>
                  <a:gd name="T8" fmla="*/ 42 w 65"/>
                  <a:gd name="T9" fmla="*/ 45 h 58"/>
                  <a:gd name="T10" fmla="*/ 65 w 65"/>
                  <a:gd name="T11" fmla="*/ 32 h 58"/>
                  <a:gd name="T12" fmla="*/ 46 w 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7"/>
                    </a:lnTo>
                    <a:lnTo>
                      <a:pt x="19" y="58"/>
                    </a:lnTo>
                    <a:lnTo>
                      <a:pt x="42" y="45"/>
                    </a:lnTo>
                    <a:lnTo>
                      <a:pt x="65" y="3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0" name="Freeform 3048"/>
              <p:cNvSpPr>
                <a:spLocks/>
              </p:cNvSpPr>
              <p:nvPr/>
            </p:nvSpPr>
            <p:spPr bwMode="auto">
              <a:xfrm>
                <a:off x="1660" y="2552"/>
                <a:ext cx="7" cy="6"/>
              </a:xfrm>
              <a:custGeom>
                <a:avLst/>
                <a:gdLst>
                  <a:gd name="T0" fmla="*/ 46 w 65"/>
                  <a:gd name="T1" fmla="*/ 0 h 58"/>
                  <a:gd name="T2" fmla="*/ 23 w 65"/>
                  <a:gd name="T3" fmla="*/ 13 h 58"/>
                  <a:gd name="T4" fmla="*/ 0 w 65"/>
                  <a:gd name="T5" fmla="*/ 27 h 58"/>
                  <a:gd name="T6" fmla="*/ 19 w 65"/>
                  <a:gd name="T7" fmla="*/ 58 h 58"/>
                  <a:gd name="T8" fmla="*/ 42 w 65"/>
                  <a:gd name="T9" fmla="*/ 45 h 58"/>
                  <a:gd name="T10" fmla="*/ 65 w 65"/>
                  <a:gd name="T11" fmla="*/ 32 h 58"/>
                  <a:gd name="T12" fmla="*/ 46 w 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58">
                    <a:moveTo>
                      <a:pt x="46" y="0"/>
                    </a:moveTo>
                    <a:lnTo>
                      <a:pt x="23" y="13"/>
                    </a:lnTo>
                    <a:lnTo>
                      <a:pt x="0" y="27"/>
                    </a:lnTo>
                    <a:lnTo>
                      <a:pt x="19" y="58"/>
                    </a:lnTo>
                    <a:lnTo>
                      <a:pt x="42" y="45"/>
                    </a:lnTo>
                    <a:lnTo>
                      <a:pt x="65" y="32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1" name="Freeform 3049"/>
              <p:cNvSpPr>
                <a:spLocks/>
              </p:cNvSpPr>
              <p:nvPr/>
            </p:nvSpPr>
            <p:spPr bwMode="auto">
              <a:xfrm>
                <a:off x="1662" y="2557"/>
                <a:ext cx="2" cy="2"/>
              </a:xfrm>
              <a:custGeom>
                <a:avLst/>
                <a:gdLst>
                  <a:gd name="T0" fmla="*/ 23 w 23"/>
                  <a:gd name="T1" fmla="*/ 0 h 15"/>
                  <a:gd name="T2" fmla="*/ 0 w 23"/>
                  <a:gd name="T3" fmla="*/ 13 h 15"/>
                  <a:gd name="T4" fmla="*/ 0 w 23"/>
                  <a:gd name="T5" fmla="*/ 15 h 15"/>
                  <a:gd name="T6" fmla="*/ 23 w 2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0"/>
                    </a:moveTo>
                    <a:lnTo>
                      <a:pt x="0" y="13"/>
                    </a:lnTo>
                    <a:lnTo>
                      <a:pt x="0" y="1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2" name="Line 3050"/>
              <p:cNvSpPr>
                <a:spLocks noChangeShapeType="1"/>
              </p:cNvSpPr>
              <p:nvPr/>
            </p:nvSpPr>
            <p:spPr bwMode="auto">
              <a:xfrm>
                <a:off x="1662" y="25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3" name="Freeform 3051"/>
              <p:cNvSpPr>
                <a:spLocks/>
              </p:cNvSpPr>
              <p:nvPr/>
            </p:nvSpPr>
            <p:spPr bwMode="auto">
              <a:xfrm>
                <a:off x="1662" y="2555"/>
                <a:ext cx="7" cy="7"/>
              </a:xfrm>
              <a:custGeom>
                <a:avLst/>
                <a:gdLst>
                  <a:gd name="T0" fmla="*/ 46 w 66"/>
                  <a:gd name="T1" fmla="*/ 0 h 59"/>
                  <a:gd name="T2" fmla="*/ 23 w 66"/>
                  <a:gd name="T3" fmla="*/ 14 h 59"/>
                  <a:gd name="T4" fmla="*/ 0 w 66"/>
                  <a:gd name="T5" fmla="*/ 29 h 59"/>
                  <a:gd name="T6" fmla="*/ 19 w 66"/>
                  <a:gd name="T7" fmla="*/ 59 h 59"/>
                  <a:gd name="T8" fmla="*/ 42 w 66"/>
                  <a:gd name="T9" fmla="*/ 45 h 59"/>
                  <a:gd name="T10" fmla="*/ 66 w 66"/>
                  <a:gd name="T11" fmla="*/ 31 h 59"/>
                  <a:gd name="T12" fmla="*/ 46 w 66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46" y="0"/>
                    </a:moveTo>
                    <a:lnTo>
                      <a:pt x="23" y="14"/>
                    </a:lnTo>
                    <a:lnTo>
                      <a:pt x="0" y="29"/>
                    </a:lnTo>
                    <a:lnTo>
                      <a:pt x="19" y="59"/>
                    </a:lnTo>
                    <a:lnTo>
                      <a:pt x="42" y="45"/>
                    </a:lnTo>
                    <a:lnTo>
                      <a:pt x="66" y="3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4" name="Freeform 3052"/>
              <p:cNvSpPr>
                <a:spLocks/>
              </p:cNvSpPr>
              <p:nvPr/>
            </p:nvSpPr>
            <p:spPr bwMode="auto">
              <a:xfrm>
                <a:off x="1662" y="2555"/>
                <a:ext cx="7" cy="7"/>
              </a:xfrm>
              <a:custGeom>
                <a:avLst/>
                <a:gdLst>
                  <a:gd name="T0" fmla="*/ 46 w 66"/>
                  <a:gd name="T1" fmla="*/ 0 h 59"/>
                  <a:gd name="T2" fmla="*/ 23 w 66"/>
                  <a:gd name="T3" fmla="*/ 14 h 59"/>
                  <a:gd name="T4" fmla="*/ 0 w 66"/>
                  <a:gd name="T5" fmla="*/ 29 h 59"/>
                  <a:gd name="T6" fmla="*/ 19 w 66"/>
                  <a:gd name="T7" fmla="*/ 59 h 59"/>
                  <a:gd name="T8" fmla="*/ 42 w 66"/>
                  <a:gd name="T9" fmla="*/ 45 h 59"/>
                  <a:gd name="T10" fmla="*/ 66 w 66"/>
                  <a:gd name="T11" fmla="*/ 31 h 59"/>
                  <a:gd name="T12" fmla="*/ 46 w 66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46" y="0"/>
                    </a:moveTo>
                    <a:lnTo>
                      <a:pt x="23" y="14"/>
                    </a:lnTo>
                    <a:lnTo>
                      <a:pt x="0" y="29"/>
                    </a:lnTo>
                    <a:lnTo>
                      <a:pt x="19" y="59"/>
                    </a:lnTo>
                    <a:lnTo>
                      <a:pt x="42" y="45"/>
                    </a:lnTo>
                    <a:lnTo>
                      <a:pt x="66" y="31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5" name="Freeform 3053"/>
              <p:cNvSpPr>
                <a:spLocks/>
              </p:cNvSpPr>
              <p:nvPr/>
            </p:nvSpPr>
            <p:spPr bwMode="auto">
              <a:xfrm>
                <a:off x="1664" y="2559"/>
                <a:ext cx="7" cy="6"/>
              </a:xfrm>
              <a:custGeom>
                <a:avLst/>
                <a:gdLst>
                  <a:gd name="T0" fmla="*/ 47 w 66"/>
                  <a:gd name="T1" fmla="*/ 0 h 59"/>
                  <a:gd name="T2" fmla="*/ 23 w 66"/>
                  <a:gd name="T3" fmla="*/ 14 h 59"/>
                  <a:gd name="T4" fmla="*/ 0 w 66"/>
                  <a:gd name="T5" fmla="*/ 28 h 59"/>
                  <a:gd name="T6" fmla="*/ 20 w 66"/>
                  <a:gd name="T7" fmla="*/ 59 h 59"/>
                  <a:gd name="T8" fmla="*/ 43 w 66"/>
                  <a:gd name="T9" fmla="*/ 45 h 59"/>
                  <a:gd name="T10" fmla="*/ 66 w 66"/>
                  <a:gd name="T11" fmla="*/ 30 h 59"/>
                  <a:gd name="T12" fmla="*/ 47 w 66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47" y="0"/>
                    </a:moveTo>
                    <a:lnTo>
                      <a:pt x="23" y="14"/>
                    </a:lnTo>
                    <a:lnTo>
                      <a:pt x="0" y="28"/>
                    </a:lnTo>
                    <a:lnTo>
                      <a:pt x="20" y="59"/>
                    </a:lnTo>
                    <a:lnTo>
                      <a:pt x="43" y="45"/>
                    </a:lnTo>
                    <a:lnTo>
                      <a:pt x="66" y="3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6" name="Freeform 3054"/>
              <p:cNvSpPr>
                <a:spLocks/>
              </p:cNvSpPr>
              <p:nvPr/>
            </p:nvSpPr>
            <p:spPr bwMode="auto">
              <a:xfrm>
                <a:off x="1664" y="2559"/>
                <a:ext cx="7" cy="6"/>
              </a:xfrm>
              <a:custGeom>
                <a:avLst/>
                <a:gdLst>
                  <a:gd name="T0" fmla="*/ 47 w 66"/>
                  <a:gd name="T1" fmla="*/ 0 h 59"/>
                  <a:gd name="T2" fmla="*/ 23 w 66"/>
                  <a:gd name="T3" fmla="*/ 14 h 59"/>
                  <a:gd name="T4" fmla="*/ 0 w 66"/>
                  <a:gd name="T5" fmla="*/ 28 h 59"/>
                  <a:gd name="T6" fmla="*/ 20 w 66"/>
                  <a:gd name="T7" fmla="*/ 59 h 59"/>
                  <a:gd name="T8" fmla="*/ 43 w 66"/>
                  <a:gd name="T9" fmla="*/ 45 h 59"/>
                  <a:gd name="T10" fmla="*/ 66 w 66"/>
                  <a:gd name="T11" fmla="*/ 30 h 59"/>
                  <a:gd name="T12" fmla="*/ 47 w 66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59">
                    <a:moveTo>
                      <a:pt x="47" y="0"/>
                    </a:moveTo>
                    <a:lnTo>
                      <a:pt x="23" y="14"/>
                    </a:lnTo>
                    <a:lnTo>
                      <a:pt x="0" y="28"/>
                    </a:lnTo>
                    <a:lnTo>
                      <a:pt x="20" y="59"/>
                    </a:lnTo>
                    <a:lnTo>
                      <a:pt x="43" y="45"/>
                    </a:lnTo>
                    <a:lnTo>
                      <a:pt x="66" y="30"/>
                    </a:lnTo>
                    <a:lnTo>
                      <a:pt x="4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7" name="Freeform 3055"/>
              <p:cNvSpPr>
                <a:spLocks/>
              </p:cNvSpPr>
              <p:nvPr/>
            </p:nvSpPr>
            <p:spPr bwMode="auto">
              <a:xfrm>
                <a:off x="1666" y="2562"/>
                <a:ext cx="8" cy="7"/>
              </a:xfrm>
              <a:custGeom>
                <a:avLst/>
                <a:gdLst>
                  <a:gd name="T0" fmla="*/ 46 w 66"/>
                  <a:gd name="T1" fmla="*/ 0 h 60"/>
                  <a:gd name="T2" fmla="*/ 23 w 66"/>
                  <a:gd name="T3" fmla="*/ 15 h 60"/>
                  <a:gd name="T4" fmla="*/ 0 w 66"/>
                  <a:gd name="T5" fmla="*/ 29 h 60"/>
                  <a:gd name="T6" fmla="*/ 20 w 66"/>
                  <a:gd name="T7" fmla="*/ 60 h 60"/>
                  <a:gd name="T8" fmla="*/ 43 w 66"/>
                  <a:gd name="T9" fmla="*/ 45 h 60"/>
                  <a:gd name="T10" fmla="*/ 66 w 66"/>
                  <a:gd name="T11" fmla="*/ 31 h 60"/>
                  <a:gd name="T12" fmla="*/ 46 w 66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46" y="0"/>
                    </a:moveTo>
                    <a:lnTo>
                      <a:pt x="23" y="15"/>
                    </a:lnTo>
                    <a:lnTo>
                      <a:pt x="0" y="29"/>
                    </a:lnTo>
                    <a:lnTo>
                      <a:pt x="20" y="60"/>
                    </a:lnTo>
                    <a:lnTo>
                      <a:pt x="43" y="45"/>
                    </a:lnTo>
                    <a:lnTo>
                      <a:pt x="66" y="3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8" name="Freeform 3056"/>
              <p:cNvSpPr>
                <a:spLocks/>
              </p:cNvSpPr>
              <p:nvPr/>
            </p:nvSpPr>
            <p:spPr bwMode="auto">
              <a:xfrm>
                <a:off x="1666" y="2562"/>
                <a:ext cx="8" cy="7"/>
              </a:xfrm>
              <a:custGeom>
                <a:avLst/>
                <a:gdLst>
                  <a:gd name="T0" fmla="*/ 46 w 66"/>
                  <a:gd name="T1" fmla="*/ 0 h 60"/>
                  <a:gd name="T2" fmla="*/ 23 w 66"/>
                  <a:gd name="T3" fmla="*/ 15 h 60"/>
                  <a:gd name="T4" fmla="*/ 0 w 66"/>
                  <a:gd name="T5" fmla="*/ 29 h 60"/>
                  <a:gd name="T6" fmla="*/ 20 w 66"/>
                  <a:gd name="T7" fmla="*/ 60 h 60"/>
                  <a:gd name="T8" fmla="*/ 43 w 66"/>
                  <a:gd name="T9" fmla="*/ 45 h 60"/>
                  <a:gd name="T10" fmla="*/ 66 w 66"/>
                  <a:gd name="T11" fmla="*/ 31 h 60"/>
                  <a:gd name="T12" fmla="*/ 46 w 66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46" y="0"/>
                    </a:moveTo>
                    <a:lnTo>
                      <a:pt x="23" y="15"/>
                    </a:lnTo>
                    <a:lnTo>
                      <a:pt x="0" y="29"/>
                    </a:lnTo>
                    <a:lnTo>
                      <a:pt x="20" y="60"/>
                    </a:lnTo>
                    <a:lnTo>
                      <a:pt x="43" y="45"/>
                    </a:lnTo>
                    <a:lnTo>
                      <a:pt x="66" y="31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9" name="Freeform 3057"/>
              <p:cNvSpPr>
                <a:spLocks/>
              </p:cNvSpPr>
              <p:nvPr/>
            </p:nvSpPr>
            <p:spPr bwMode="auto">
              <a:xfrm>
                <a:off x="1668" y="2567"/>
                <a:ext cx="3" cy="2"/>
              </a:xfrm>
              <a:custGeom>
                <a:avLst/>
                <a:gdLst>
                  <a:gd name="T0" fmla="*/ 23 w 23"/>
                  <a:gd name="T1" fmla="*/ 0 h 16"/>
                  <a:gd name="T2" fmla="*/ 0 w 23"/>
                  <a:gd name="T3" fmla="*/ 15 h 16"/>
                  <a:gd name="T4" fmla="*/ 1 w 23"/>
                  <a:gd name="T5" fmla="*/ 16 h 16"/>
                  <a:gd name="T6" fmla="*/ 23 w 2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6">
                    <a:moveTo>
                      <a:pt x="23" y="0"/>
                    </a:moveTo>
                    <a:lnTo>
                      <a:pt x="0" y="15"/>
                    </a:lnTo>
                    <a:lnTo>
                      <a:pt x="1" y="1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0" name="Line 3058"/>
              <p:cNvSpPr>
                <a:spLocks noChangeShapeType="1"/>
              </p:cNvSpPr>
              <p:nvPr/>
            </p:nvSpPr>
            <p:spPr bwMode="auto">
              <a:xfrm>
                <a:off x="1668" y="25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1" name="Freeform 3059"/>
              <p:cNvSpPr>
                <a:spLocks/>
              </p:cNvSpPr>
              <p:nvPr/>
            </p:nvSpPr>
            <p:spPr bwMode="auto">
              <a:xfrm>
                <a:off x="1669" y="2566"/>
                <a:ext cx="7" cy="6"/>
              </a:xfrm>
              <a:custGeom>
                <a:avLst/>
                <a:gdLst>
                  <a:gd name="T0" fmla="*/ 44 w 65"/>
                  <a:gd name="T1" fmla="*/ 0 h 60"/>
                  <a:gd name="T2" fmla="*/ 22 w 65"/>
                  <a:gd name="T3" fmla="*/ 15 h 60"/>
                  <a:gd name="T4" fmla="*/ 0 w 65"/>
                  <a:gd name="T5" fmla="*/ 31 h 60"/>
                  <a:gd name="T6" fmla="*/ 21 w 65"/>
                  <a:gd name="T7" fmla="*/ 60 h 60"/>
                  <a:gd name="T8" fmla="*/ 43 w 65"/>
                  <a:gd name="T9" fmla="*/ 45 h 60"/>
                  <a:gd name="T10" fmla="*/ 65 w 65"/>
                  <a:gd name="T11" fmla="*/ 30 h 60"/>
                  <a:gd name="T12" fmla="*/ 44 w 6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0">
                    <a:moveTo>
                      <a:pt x="44" y="0"/>
                    </a:moveTo>
                    <a:lnTo>
                      <a:pt x="22" y="15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3" y="45"/>
                    </a:lnTo>
                    <a:lnTo>
                      <a:pt x="65" y="3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2" name="Freeform 3060"/>
              <p:cNvSpPr>
                <a:spLocks/>
              </p:cNvSpPr>
              <p:nvPr/>
            </p:nvSpPr>
            <p:spPr bwMode="auto">
              <a:xfrm>
                <a:off x="1669" y="2566"/>
                <a:ext cx="7" cy="6"/>
              </a:xfrm>
              <a:custGeom>
                <a:avLst/>
                <a:gdLst>
                  <a:gd name="T0" fmla="*/ 44 w 65"/>
                  <a:gd name="T1" fmla="*/ 0 h 60"/>
                  <a:gd name="T2" fmla="*/ 22 w 65"/>
                  <a:gd name="T3" fmla="*/ 15 h 60"/>
                  <a:gd name="T4" fmla="*/ 0 w 65"/>
                  <a:gd name="T5" fmla="*/ 31 h 60"/>
                  <a:gd name="T6" fmla="*/ 21 w 65"/>
                  <a:gd name="T7" fmla="*/ 60 h 60"/>
                  <a:gd name="T8" fmla="*/ 43 w 65"/>
                  <a:gd name="T9" fmla="*/ 45 h 60"/>
                  <a:gd name="T10" fmla="*/ 65 w 65"/>
                  <a:gd name="T11" fmla="*/ 30 h 60"/>
                  <a:gd name="T12" fmla="*/ 44 w 6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0">
                    <a:moveTo>
                      <a:pt x="44" y="0"/>
                    </a:moveTo>
                    <a:lnTo>
                      <a:pt x="22" y="15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3" y="45"/>
                    </a:lnTo>
                    <a:lnTo>
                      <a:pt x="65" y="30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3" name="Freeform 3061"/>
              <p:cNvSpPr>
                <a:spLocks/>
              </p:cNvSpPr>
              <p:nvPr/>
            </p:nvSpPr>
            <p:spPr bwMode="auto">
              <a:xfrm>
                <a:off x="1671" y="2571"/>
                <a:ext cx="2" cy="1"/>
              </a:xfrm>
              <a:custGeom>
                <a:avLst/>
                <a:gdLst>
                  <a:gd name="T0" fmla="*/ 22 w 22"/>
                  <a:gd name="T1" fmla="*/ 0 h 16"/>
                  <a:gd name="T2" fmla="*/ 0 w 22"/>
                  <a:gd name="T3" fmla="*/ 15 h 16"/>
                  <a:gd name="T4" fmla="*/ 0 w 22"/>
                  <a:gd name="T5" fmla="*/ 16 h 16"/>
                  <a:gd name="T6" fmla="*/ 22 w 2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22" y="0"/>
                    </a:moveTo>
                    <a:lnTo>
                      <a:pt x="0" y="15"/>
                    </a:lnTo>
                    <a:lnTo>
                      <a:pt x="0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4" name="Line 3062"/>
              <p:cNvSpPr>
                <a:spLocks noChangeShapeType="1"/>
              </p:cNvSpPr>
              <p:nvPr/>
            </p:nvSpPr>
            <p:spPr bwMode="auto">
              <a:xfrm>
                <a:off x="1671" y="2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5" name="Freeform 3063"/>
              <p:cNvSpPr>
                <a:spLocks/>
              </p:cNvSpPr>
              <p:nvPr/>
            </p:nvSpPr>
            <p:spPr bwMode="auto">
              <a:xfrm>
                <a:off x="1671" y="2569"/>
                <a:ext cx="7" cy="7"/>
              </a:xfrm>
              <a:custGeom>
                <a:avLst/>
                <a:gdLst>
                  <a:gd name="T0" fmla="*/ 44 w 66"/>
                  <a:gd name="T1" fmla="*/ 0 h 63"/>
                  <a:gd name="T2" fmla="*/ 22 w 66"/>
                  <a:gd name="T3" fmla="*/ 17 h 63"/>
                  <a:gd name="T4" fmla="*/ 0 w 66"/>
                  <a:gd name="T5" fmla="*/ 33 h 63"/>
                  <a:gd name="T6" fmla="*/ 22 w 66"/>
                  <a:gd name="T7" fmla="*/ 63 h 63"/>
                  <a:gd name="T8" fmla="*/ 44 w 66"/>
                  <a:gd name="T9" fmla="*/ 47 h 63"/>
                  <a:gd name="T10" fmla="*/ 66 w 66"/>
                  <a:gd name="T11" fmla="*/ 30 h 63"/>
                  <a:gd name="T12" fmla="*/ 44 w 66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44" y="0"/>
                    </a:move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lnTo>
                      <a:pt x="44" y="47"/>
                    </a:lnTo>
                    <a:lnTo>
                      <a:pt x="66" y="3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6" name="Freeform 3064"/>
              <p:cNvSpPr>
                <a:spLocks/>
              </p:cNvSpPr>
              <p:nvPr/>
            </p:nvSpPr>
            <p:spPr bwMode="auto">
              <a:xfrm>
                <a:off x="1671" y="2569"/>
                <a:ext cx="7" cy="7"/>
              </a:xfrm>
              <a:custGeom>
                <a:avLst/>
                <a:gdLst>
                  <a:gd name="T0" fmla="*/ 44 w 66"/>
                  <a:gd name="T1" fmla="*/ 0 h 63"/>
                  <a:gd name="T2" fmla="*/ 22 w 66"/>
                  <a:gd name="T3" fmla="*/ 17 h 63"/>
                  <a:gd name="T4" fmla="*/ 0 w 66"/>
                  <a:gd name="T5" fmla="*/ 33 h 63"/>
                  <a:gd name="T6" fmla="*/ 22 w 66"/>
                  <a:gd name="T7" fmla="*/ 63 h 63"/>
                  <a:gd name="T8" fmla="*/ 44 w 66"/>
                  <a:gd name="T9" fmla="*/ 47 h 63"/>
                  <a:gd name="T10" fmla="*/ 66 w 66"/>
                  <a:gd name="T11" fmla="*/ 30 h 63"/>
                  <a:gd name="T12" fmla="*/ 44 w 66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3">
                    <a:moveTo>
                      <a:pt x="44" y="0"/>
                    </a:move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lnTo>
                      <a:pt x="44" y="47"/>
                    </a:lnTo>
                    <a:lnTo>
                      <a:pt x="66" y="30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7" name="Freeform 3065"/>
              <p:cNvSpPr>
                <a:spLocks/>
              </p:cNvSpPr>
              <p:nvPr/>
            </p:nvSpPr>
            <p:spPr bwMode="auto">
              <a:xfrm>
                <a:off x="1676" y="2572"/>
                <a:ext cx="2" cy="2"/>
              </a:xfrm>
              <a:custGeom>
                <a:avLst/>
                <a:gdLst>
                  <a:gd name="T0" fmla="*/ 0 w 22"/>
                  <a:gd name="T1" fmla="*/ 17 h 17"/>
                  <a:gd name="T2" fmla="*/ 22 w 22"/>
                  <a:gd name="T3" fmla="*/ 0 h 17"/>
                  <a:gd name="T4" fmla="*/ 22 w 22"/>
                  <a:gd name="T5" fmla="*/ 1 h 17"/>
                  <a:gd name="T6" fmla="*/ 0 w 22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0" y="17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8" name="Line 3066"/>
              <p:cNvSpPr>
                <a:spLocks noChangeShapeType="1"/>
              </p:cNvSpPr>
              <p:nvPr/>
            </p:nvSpPr>
            <p:spPr bwMode="auto">
              <a:xfrm>
                <a:off x="1678" y="2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9" name="Freeform 3067"/>
              <p:cNvSpPr>
                <a:spLocks/>
              </p:cNvSpPr>
              <p:nvPr/>
            </p:nvSpPr>
            <p:spPr bwMode="auto">
              <a:xfrm>
                <a:off x="1673" y="2572"/>
                <a:ext cx="7" cy="7"/>
              </a:xfrm>
              <a:custGeom>
                <a:avLst/>
                <a:gdLst>
                  <a:gd name="T0" fmla="*/ 44 w 64"/>
                  <a:gd name="T1" fmla="*/ 0 h 60"/>
                  <a:gd name="T2" fmla="*/ 22 w 64"/>
                  <a:gd name="T3" fmla="*/ 16 h 60"/>
                  <a:gd name="T4" fmla="*/ 0 w 64"/>
                  <a:gd name="T5" fmla="*/ 31 h 60"/>
                  <a:gd name="T6" fmla="*/ 21 w 64"/>
                  <a:gd name="T7" fmla="*/ 60 h 60"/>
                  <a:gd name="T8" fmla="*/ 43 w 64"/>
                  <a:gd name="T9" fmla="*/ 45 h 60"/>
                  <a:gd name="T10" fmla="*/ 64 w 64"/>
                  <a:gd name="T11" fmla="*/ 30 h 60"/>
                  <a:gd name="T12" fmla="*/ 44 w 64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0">
                    <a:moveTo>
                      <a:pt x="44" y="0"/>
                    </a:moveTo>
                    <a:lnTo>
                      <a:pt x="22" y="16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3" y="45"/>
                    </a:lnTo>
                    <a:lnTo>
                      <a:pt x="64" y="3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0" name="Freeform 3068"/>
              <p:cNvSpPr>
                <a:spLocks/>
              </p:cNvSpPr>
              <p:nvPr/>
            </p:nvSpPr>
            <p:spPr bwMode="auto">
              <a:xfrm>
                <a:off x="1673" y="2572"/>
                <a:ext cx="7" cy="7"/>
              </a:xfrm>
              <a:custGeom>
                <a:avLst/>
                <a:gdLst>
                  <a:gd name="T0" fmla="*/ 44 w 64"/>
                  <a:gd name="T1" fmla="*/ 0 h 60"/>
                  <a:gd name="T2" fmla="*/ 22 w 64"/>
                  <a:gd name="T3" fmla="*/ 16 h 60"/>
                  <a:gd name="T4" fmla="*/ 0 w 64"/>
                  <a:gd name="T5" fmla="*/ 31 h 60"/>
                  <a:gd name="T6" fmla="*/ 21 w 64"/>
                  <a:gd name="T7" fmla="*/ 60 h 60"/>
                  <a:gd name="T8" fmla="*/ 43 w 64"/>
                  <a:gd name="T9" fmla="*/ 45 h 60"/>
                  <a:gd name="T10" fmla="*/ 64 w 64"/>
                  <a:gd name="T11" fmla="*/ 30 h 60"/>
                  <a:gd name="T12" fmla="*/ 44 w 64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0">
                    <a:moveTo>
                      <a:pt x="44" y="0"/>
                    </a:moveTo>
                    <a:lnTo>
                      <a:pt x="22" y="16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3" y="45"/>
                    </a:lnTo>
                    <a:lnTo>
                      <a:pt x="64" y="30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1" name="Freeform 3069"/>
              <p:cNvSpPr>
                <a:spLocks/>
              </p:cNvSpPr>
              <p:nvPr/>
            </p:nvSpPr>
            <p:spPr bwMode="auto">
              <a:xfrm>
                <a:off x="1676" y="2577"/>
                <a:ext cx="2" cy="2"/>
              </a:xfrm>
              <a:custGeom>
                <a:avLst/>
                <a:gdLst>
                  <a:gd name="T0" fmla="*/ 22 w 22"/>
                  <a:gd name="T1" fmla="*/ 0 h 17"/>
                  <a:gd name="T2" fmla="*/ 0 w 22"/>
                  <a:gd name="T3" fmla="*/ 15 h 17"/>
                  <a:gd name="T4" fmla="*/ 1 w 22"/>
                  <a:gd name="T5" fmla="*/ 17 h 17"/>
                  <a:gd name="T6" fmla="*/ 22 w 2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22" y="0"/>
                    </a:moveTo>
                    <a:lnTo>
                      <a:pt x="0" y="15"/>
                    </a:lnTo>
                    <a:lnTo>
                      <a:pt x="1" y="17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2" name="Line 3070"/>
              <p:cNvSpPr>
                <a:spLocks noChangeShapeType="1"/>
              </p:cNvSpPr>
              <p:nvPr/>
            </p:nvSpPr>
            <p:spPr bwMode="auto">
              <a:xfrm>
                <a:off x="1676" y="25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3" name="Freeform 3071"/>
              <p:cNvSpPr>
                <a:spLocks/>
              </p:cNvSpPr>
              <p:nvPr/>
            </p:nvSpPr>
            <p:spPr bwMode="auto">
              <a:xfrm>
                <a:off x="1676" y="2575"/>
                <a:ext cx="7" cy="7"/>
              </a:xfrm>
              <a:custGeom>
                <a:avLst/>
                <a:gdLst>
                  <a:gd name="T0" fmla="*/ 41 w 64"/>
                  <a:gd name="T1" fmla="*/ 0 h 61"/>
                  <a:gd name="T2" fmla="*/ 21 w 64"/>
                  <a:gd name="T3" fmla="*/ 16 h 61"/>
                  <a:gd name="T4" fmla="*/ 0 w 64"/>
                  <a:gd name="T5" fmla="*/ 33 h 61"/>
                  <a:gd name="T6" fmla="*/ 23 w 64"/>
                  <a:gd name="T7" fmla="*/ 61 h 61"/>
                  <a:gd name="T8" fmla="*/ 44 w 64"/>
                  <a:gd name="T9" fmla="*/ 45 h 61"/>
                  <a:gd name="T10" fmla="*/ 64 w 64"/>
                  <a:gd name="T11" fmla="*/ 28 h 61"/>
                  <a:gd name="T12" fmla="*/ 41 w 64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41" y="0"/>
                    </a:moveTo>
                    <a:lnTo>
                      <a:pt x="21" y="16"/>
                    </a:lnTo>
                    <a:lnTo>
                      <a:pt x="0" y="33"/>
                    </a:lnTo>
                    <a:lnTo>
                      <a:pt x="23" y="61"/>
                    </a:lnTo>
                    <a:lnTo>
                      <a:pt x="44" y="45"/>
                    </a:lnTo>
                    <a:lnTo>
                      <a:pt x="64" y="28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4" name="Freeform 3072"/>
              <p:cNvSpPr>
                <a:spLocks/>
              </p:cNvSpPr>
              <p:nvPr/>
            </p:nvSpPr>
            <p:spPr bwMode="auto">
              <a:xfrm>
                <a:off x="1676" y="2575"/>
                <a:ext cx="7" cy="7"/>
              </a:xfrm>
              <a:custGeom>
                <a:avLst/>
                <a:gdLst>
                  <a:gd name="T0" fmla="*/ 41 w 64"/>
                  <a:gd name="T1" fmla="*/ 0 h 61"/>
                  <a:gd name="T2" fmla="*/ 21 w 64"/>
                  <a:gd name="T3" fmla="*/ 16 h 61"/>
                  <a:gd name="T4" fmla="*/ 0 w 64"/>
                  <a:gd name="T5" fmla="*/ 33 h 61"/>
                  <a:gd name="T6" fmla="*/ 23 w 64"/>
                  <a:gd name="T7" fmla="*/ 61 h 61"/>
                  <a:gd name="T8" fmla="*/ 44 w 64"/>
                  <a:gd name="T9" fmla="*/ 45 h 61"/>
                  <a:gd name="T10" fmla="*/ 64 w 64"/>
                  <a:gd name="T11" fmla="*/ 28 h 61"/>
                  <a:gd name="T12" fmla="*/ 41 w 64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1">
                    <a:moveTo>
                      <a:pt x="41" y="0"/>
                    </a:moveTo>
                    <a:lnTo>
                      <a:pt x="21" y="16"/>
                    </a:lnTo>
                    <a:lnTo>
                      <a:pt x="0" y="33"/>
                    </a:lnTo>
                    <a:lnTo>
                      <a:pt x="23" y="61"/>
                    </a:lnTo>
                    <a:lnTo>
                      <a:pt x="44" y="45"/>
                    </a:lnTo>
                    <a:lnTo>
                      <a:pt x="64" y="28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5" name="Freeform 3073"/>
              <p:cNvSpPr>
                <a:spLocks/>
              </p:cNvSpPr>
              <p:nvPr/>
            </p:nvSpPr>
            <p:spPr bwMode="auto">
              <a:xfrm>
                <a:off x="1681" y="2578"/>
                <a:ext cx="2" cy="2"/>
              </a:xfrm>
              <a:custGeom>
                <a:avLst/>
                <a:gdLst>
                  <a:gd name="T0" fmla="*/ 0 w 21"/>
                  <a:gd name="T1" fmla="*/ 17 h 17"/>
                  <a:gd name="T2" fmla="*/ 20 w 21"/>
                  <a:gd name="T3" fmla="*/ 0 h 17"/>
                  <a:gd name="T4" fmla="*/ 21 w 21"/>
                  <a:gd name="T5" fmla="*/ 0 h 17"/>
                  <a:gd name="T6" fmla="*/ 0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0" y="0"/>
                    </a:lnTo>
                    <a:lnTo>
                      <a:pt x="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6" name="Line 3074"/>
              <p:cNvSpPr>
                <a:spLocks noChangeShapeType="1"/>
              </p:cNvSpPr>
              <p:nvPr/>
            </p:nvSpPr>
            <p:spPr bwMode="auto">
              <a:xfrm>
                <a:off x="1683" y="25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7" name="Freeform 3075"/>
              <p:cNvSpPr>
                <a:spLocks/>
              </p:cNvSpPr>
              <p:nvPr/>
            </p:nvSpPr>
            <p:spPr bwMode="auto">
              <a:xfrm>
                <a:off x="1678" y="2578"/>
                <a:ext cx="7" cy="7"/>
              </a:xfrm>
              <a:custGeom>
                <a:avLst/>
                <a:gdLst>
                  <a:gd name="T0" fmla="*/ 43 w 65"/>
                  <a:gd name="T1" fmla="*/ 0 h 63"/>
                  <a:gd name="T2" fmla="*/ 22 w 65"/>
                  <a:gd name="T3" fmla="*/ 17 h 63"/>
                  <a:gd name="T4" fmla="*/ 0 w 65"/>
                  <a:gd name="T5" fmla="*/ 33 h 63"/>
                  <a:gd name="T6" fmla="*/ 22 w 65"/>
                  <a:gd name="T7" fmla="*/ 63 h 63"/>
                  <a:gd name="T8" fmla="*/ 43 w 65"/>
                  <a:gd name="T9" fmla="*/ 46 h 63"/>
                  <a:gd name="T10" fmla="*/ 65 w 65"/>
                  <a:gd name="T11" fmla="*/ 30 h 63"/>
                  <a:gd name="T12" fmla="*/ 43 w 65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43" y="0"/>
                    </a:move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lnTo>
                      <a:pt x="43" y="46"/>
                    </a:lnTo>
                    <a:lnTo>
                      <a:pt x="65" y="3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8" name="Freeform 3076"/>
              <p:cNvSpPr>
                <a:spLocks/>
              </p:cNvSpPr>
              <p:nvPr/>
            </p:nvSpPr>
            <p:spPr bwMode="auto">
              <a:xfrm>
                <a:off x="1678" y="2578"/>
                <a:ext cx="7" cy="7"/>
              </a:xfrm>
              <a:custGeom>
                <a:avLst/>
                <a:gdLst>
                  <a:gd name="T0" fmla="*/ 43 w 65"/>
                  <a:gd name="T1" fmla="*/ 0 h 63"/>
                  <a:gd name="T2" fmla="*/ 22 w 65"/>
                  <a:gd name="T3" fmla="*/ 17 h 63"/>
                  <a:gd name="T4" fmla="*/ 0 w 65"/>
                  <a:gd name="T5" fmla="*/ 33 h 63"/>
                  <a:gd name="T6" fmla="*/ 22 w 65"/>
                  <a:gd name="T7" fmla="*/ 63 h 63"/>
                  <a:gd name="T8" fmla="*/ 43 w 65"/>
                  <a:gd name="T9" fmla="*/ 46 h 63"/>
                  <a:gd name="T10" fmla="*/ 65 w 65"/>
                  <a:gd name="T11" fmla="*/ 30 h 63"/>
                  <a:gd name="T12" fmla="*/ 43 w 65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43" y="0"/>
                    </a:moveTo>
                    <a:lnTo>
                      <a:pt x="22" y="17"/>
                    </a:lnTo>
                    <a:lnTo>
                      <a:pt x="0" y="33"/>
                    </a:lnTo>
                    <a:lnTo>
                      <a:pt x="22" y="63"/>
                    </a:lnTo>
                    <a:lnTo>
                      <a:pt x="43" y="46"/>
                    </a:lnTo>
                    <a:lnTo>
                      <a:pt x="65" y="30"/>
                    </a:lnTo>
                    <a:lnTo>
                      <a:pt x="4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9" name="Freeform 3077"/>
              <p:cNvSpPr>
                <a:spLocks/>
              </p:cNvSpPr>
              <p:nvPr/>
            </p:nvSpPr>
            <p:spPr bwMode="auto">
              <a:xfrm>
                <a:off x="1681" y="2584"/>
                <a:ext cx="2" cy="2"/>
              </a:xfrm>
              <a:custGeom>
                <a:avLst/>
                <a:gdLst>
                  <a:gd name="T0" fmla="*/ 21 w 21"/>
                  <a:gd name="T1" fmla="*/ 0 h 18"/>
                  <a:gd name="T2" fmla="*/ 0 w 21"/>
                  <a:gd name="T3" fmla="*/ 17 h 18"/>
                  <a:gd name="T4" fmla="*/ 1 w 21"/>
                  <a:gd name="T5" fmla="*/ 18 h 18"/>
                  <a:gd name="T6" fmla="*/ 21 w 21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0"/>
                    </a:moveTo>
                    <a:lnTo>
                      <a:pt x="0" y="17"/>
                    </a:lnTo>
                    <a:lnTo>
                      <a:pt x="1" y="1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0" name="Line 3078"/>
              <p:cNvSpPr>
                <a:spLocks noChangeShapeType="1"/>
              </p:cNvSpPr>
              <p:nvPr/>
            </p:nvSpPr>
            <p:spPr bwMode="auto">
              <a:xfrm>
                <a:off x="1681" y="25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1" name="Freeform 3079"/>
              <p:cNvSpPr>
                <a:spLocks/>
              </p:cNvSpPr>
              <p:nvPr/>
            </p:nvSpPr>
            <p:spPr bwMode="auto">
              <a:xfrm>
                <a:off x="1681" y="2582"/>
                <a:ext cx="7" cy="7"/>
              </a:xfrm>
              <a:custGeom>
                <a:avLst/>
                <a:gdLst>
                  <a:gd name="T0" fmla="*/ 41 w 64"/>
                  <a:gd name="T1" fmla="*/ 0 h 62"/>
                  <a:gd name="T2" fmla="*/ 20 w 64"/>
                  <a:gd name="T3" fmla="*/ 17 h 62"/>
                  <a:gd name="T4" fmla="*/ 0 w 64"/>
                  <a:gd name="T5" fmla="*/ 35 h 62"/>
                  <a:gd name="T6" fmla="*/ 23 w 64"/>
                  <a:gd name="T7" fmla="*/ 62 h 62"/>
                  <a:gd name="T8" fmla="*/ 43 w 64"/>
                  <a:gd name="T9" fmla="*/ 45 h 62"/>
                  <a:gd name="T10" fmla="*/ 64 w 64"/>
                  <a:gd name="T11" fmla="*/ 27 h 62"/>
                  <a:gd name="T12" fmla="*/ 41 w 6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41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3" y="62"/>
                    </a:lnTo>
                    <a:lnTo>
                      <a:pt x="43" y="45"/>
                    </a:lnTo>
                    <a:lnTo>
                      <a:pt x="64" y="27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2" name="Freeform 3080"/>
              <p:cNvSpPr>
                <a:spLocks/>
              </p:cNvSpPr>
              <p:nvPr/>
            </p:nvSpPr>
            <p:spPr bwMode="auto">
              <a:xfrm>
                <a:off x="1681" y="2582"/>
                <a:ext cx="7" cy="7"/>
              </a:xfrm>
              <a:custGeom>
                <a:avLst/>
                <a:gdLst>
                  <a:gd name="T0" fmla="*/ 41 w 64"/>
                  <a:gd name="T1" fmla="*/ 0 h 62"/>
                  <a:gd name="T2" fmla="*/ 20 w 64"/>
                  <a:gd name="T3" fmla="*/ 17 h 62"/>
                  <a:gd name="T4" fmla="*/ 0 w 64"/>
                  <a:gd name="T5" fmla="*/ 35 h 62"/>
                  <a:gd name="T6" fmla="*/ 23 w 64"/>
                  <a:gd name="T7" fmla="*/ 62 h 62"/>
                  <a:gd name="T8" fmla="*/ 43 w 64"/>
                  <a:gd name="T9" fmla="*/ 45 h 62"/>
                  <a:gd name="T10" fmla="*/ 64 w 64"/>
                  <a:gd name="T11" fmla="*/ 27 h 62"/>
                  <a:gd name="T12" fmla="*/ 41 w 6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41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3" y="62"/>
                    </a:lnTo>
                    <a:lnTo>
                      <a:pt x="43" y="45"/>
                    </a:lnTo>
                    <a:lnTo>
                      <a:pt x="64" y="27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3" name="Freeform 3081"/>
              <p:cNvSpPr>
                <a:spLocks/>
              </p:cNvSpPr>
              <p:nvPr/>
            </p:nvSpPr>
            <p:spPr bwMode="auto">
              <a:xfrm>
                <a:off x="1686" y="2585"/>
                <a:ext cx="2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0 h 18"/>
                  <a:gd name="T4" fmla="*/ 21 w 21"/>
                  <a:gd name="T5" fmla="*/ 1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0"/>
                    </a:lnTo>
                    <a:lnTo>
                      <a:pt x="21" y="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4" name="Line 3082"/>
              <p:cNvSpPr>
                <a:spLocks noChangeShapeType="1"/>
              </p:cNvSpPr>
              <p:nvPr/>
            </p:nvSpPr>
            <p:spPr bwMode="auto">
              <a:xfrm>
                <a:off x="1688" y="25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5" name="Freeform 3083"/>
              <p:cNvSpPr>
                <a:spLocks/>
              </p:cNvSpPr>
              <p:nvPr/>
            </p:nvSpPr>
            <p:spPr bwMode="auto">
              <a:xfrm>
                <a:off x="1683" y="2585"/>
                <a:ext cx="7" cy="7"/>
              </a:xfrm>
              <a:custGeom>
                <a:avLst/>
                <a:gdLst>
                  <a:gd name="T0" fmla="*/ 41 w 64"/>
                  <a:gd name="T1" fmla="*/ 0 h 62"/>
                  <a:gd name="T2" fmla="*/ 20 w 64"/>
                  <a:gd name="T3" fmla="*/ 17 h 62"/>
                  <a:gd name="T4" fmla="*/ 0 w 64"/>
                  <a:gd name="T5" fmla="*/ 33 h 62"/>
                  <a:gd name="T6" fmla="*/ 23 w 64"/>
                  <a:gd name="T7" fmla="*/ 62 h 62"/>
                  <a:gd name="T8" fmla="*/ 44 w 64"/>
                  <a:gd name="T9" fmla="*/ 45 h 62"/>
                  <a:gd name="T10" fmla="*/ 64 w 64"/>
                  <a:gd name="T11" fmla="*/ 29 h 62"/>
                  <a:gd name="T12" fmla="*/ 41 w 6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41" y="0"/>
                    </a:moveTo>
                    <a:lnTo>
                      <a:pt x="20" y="17"/>
                    </a:lnTo>
                    <a:lnTo>
                      <a:pt x="0" y="33"/>
                    </a:lnTo>
                    <a:lnTo>
                      <a:pt x="23" y="62"/>
                    </a:lnTo>
                    <a:lnTo>
                      <a:pt x="44" y="45"/>
                    </a:lnTo>
                    <a:lnTo>
                      <a:pt x="64" y="2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6" name="Freeform 3084"/>
              <p:cNvSpPr>
                <a:spLocks/>
              </p:cNvSpPr>
              <p:nvPr/>
            </p:nvSpPr>
            <p:spPr bwMode="auto">
              <a:xfrm>
                <a:off x="1683" y="2585"/>
                <a:ext cx="7" cy="7"/>
              </a:xfrm>
              <a:custGeom>
                <a:avLst/>
                <a:gdLst>
                  <a:gd name="T0" fmla="*/ 41 w 64"/>
                  <a:gd name="T1" fmla="*/ 0 h 62"/>
                  <a:gd name="T2" fmla="*/ 20 w 64"/>
                  <a:gd name="T3" fmla="*/ 17 h 62"/>
                  <a:gd name="T4" fmla="*/ 0 w 64"/>
                  <a:gd name="T5" fmla="*/ 33 h 62"/>
                  <a:gd name="T6" fmla="*/ 23 w 64"/>
                  <a:gd name="T7" fmla="*/ 62 h 62"/>
                  <a:gd name="T8" fmla="*/ 44 w 64"/>
                  <a:gd name="T9" fmla="*/ 45 h 62"/>
                  <a:gd name="T10" fmla="*/ 64 w 64"/>
                  <a:gd name="T11" fmla="*/ 29 h 62"/>
                  <a:gd name="T12" fmla="*/ 41 w 6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41" y="0"/>
                    </a:moveTo>
                    <a:lnTo>
                      <a:pt x="20" y="17"/>
                    </a:lnTo>
                    <a:lnTo>
                      <a:pt x="0" y="33"/>
                    </a:lnTo>
                    <a:lnTo>
                      <a:pt x="23" y="62"/>
                    </a:lnTo>
                    <a:lnTo>
                      <a:pt x="44" y="45"/>
                    </a:lnTo>
                    <a:lnTo>
                      <a:pt x="64" y="29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7" name="Freeform 3085"/>
              <p:cNvSpPr>
                <a:spLocks/>
              </p:cNvSpPr>
              <p:nvPr/>
            </p:nvSpPr>
            <p:spPr bwMode="auto">
              <a:xfrm>
                <a:off x="1686" y="2590"/>
                <a:ext cx="2" cy="2"/>
              </a:xfrm>
              <a:custGeom>
                <a:avLst/>
                <a:gdLst>
                  <a:gd name="T0" fmla="*/ 21 w 21"/>
                  <a:gd name="T1" fmla="*/ 0 h 18"/>
                  <a:gd name="T2" fmla="*/ 0 w 21"/>
                  <a:gd name="T3" fmla="*/ 17 h 18"/>
                  <a:gd name="T4" fmla="*/ 1 w 21"/>
                  <a:gd name="T5" fmla="*/ 18 h 18"/>
                  <a:gd name="T6" fmla="*/ 21 w 21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0"/>
                    </a:moveTo>
                    <a:lnTo>
                      <a:pt x="0" y="17"/>
                    </a:lnTo>
                    <a:lnTo>
                      <a:pt x="1" y="18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8" name="Line 3086"/>
              <p:cNvSpPr>
                <a:spLocks noChangeShapeType="1"/>
              </p:cNvSpPr>
              <p:nvPr/>
            </p:nvSpPr>
            <p:spPr bwMode="auto">
              <a:xfrm>
                <a:off x="1686" y="25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9" name="Freeform 3087"/>
              <p:cNvSpPr>
                <a:spLocks/>
              </p:cNvSpPr>
              <p:nvPr/>
            </p:nvSpPr>
            <p:spPr bwMode="auto">
              <a:xfrm>
                <a:off x="1686" y="2588"/>
                <a:ext cx="7" cy="7"/>
              </a:xfrm>
              <a:custGeom>
                <a:avLst/>
                <a:gdLst>
                  <a:gd name="T0" fmla="*/ 39 w 63"/>
                  <a:gd name="T1" fmla="*/ 0 h 62"/>
                  <a:gd name="T2" fmla="*/ 20 w 63"/>
                  <a:gd name="T3" fmla="*/ 17 h 62"/>
                  <a:gd name="T4" fmla="*/ 0 w 63"/>
                  <a:gd name="T5" fmla="*/ 35 h 62"/>
                  <a:gd name="T6" fmla="*/ 24 w 63"/>
                  <a:gd name="T7" fmla="*/ 62 h 62"/>
                  <a:gd name="T8" fmla="*/ 44 w 63"/>
                  <a:gd name="T9" fmla="*/ 44 h 62"/>
                  <a:gd name="T10" fmla="*/ 63 w 63"/>
                  <a:gd name="T11" fmla="*/ 27 h 62"/>
                  <a:gd name="T12" fmla="*/ 39 w 6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39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lnTo>
                      <a:pt x="44" y="44"/>
                    </a:lnTo>
                    <a:lnTo>
                      <a:pt x="63" y="2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0" name="Freeform 3088"/>
              <p:cNvSpPr>
                <a:spLocks/>
              </p:cNvSpPr>
              <p:nvPr/>
            </p:nvSpPr>
            <p:spPr bwMode="auto">
              <a:xfrm>
                <a:off x="1686" y="2588"/>
                <a:ext cx="7" cy="7"/>
              </a:xfrm>
              <a:custGeom>
                <a:avLst/>
                <a:gdLst>
                  <a:gd name="T0" fmla="*/ 39 w 63"/>
                  <a:gd name="T1" fmla="*/ 0 h 62"/>
                  <a:gd name="T2" fmla="*/ 20 w 63"/>
                  <a:gd name="T3" fmla="*/ 17 h 62"/>
                  <a:gd name="T4" fmla="*/ 0 w 63"/>
                  <a:gd name="T5" fmla="*/ 35 h 62"/>
                  <a:gd name="T6" fmla="*/ 24 w 63"/>
                  <a:gd name="T7" fmla="*/ 62 h 62"/>
                  <a:gd name="T8" fmla="*/ 44 w 63"/>
                  <a:gd name="T9" fmla="*/ 44 h 62"/>
                  <a:gd name="T10" fmla="*/ 63 w 63"/>
                  <a:gd name="T11" fmla="*/ 27 h 62"/>
                  <a:gd name="T12" fmla="*/ 39 w 6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39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lnTo>
                      <a:pt x="44" y="44"/>
                    </a:lnTo>
                    <a:lnTo>
                      <a:pt x="63" y="27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1" name="Freeform 3089"/>
              <p:cNvSpPr>
                <a:spLocks/>
              </p:cNvSpPr>
              <p:nvPr/>
            </p:nvSpPr>
            <p:spPr bwMode="auto">
              <a:xfrm>
                <a:off x="1689" y="2591"/>
                <a:ext cx="7" cy="7"/>
              </a:xfrm>
              <a:custGeom>
                <a:avLst/>
                <a:gdLst>
                  <a:gd name="T0" fmla="*/ 39 w 63"/>
                  <a:gd name="T1" fmla="*/ 0 h 62"/>
                  <a:gd name="T2" fmla="*/ 20 w 63"/>
                  <a:gd name="T3" fmla="*/ 17 h 62"/>
                  <a:gd name="T4" fmla="*/ 0 w 63"/>
                  <a:gd name="T5" fmla="*/ 35 h 62"/>
                  <a:gd name="T6" fmla="*/ 24 w 63"/>
                  <a:gd name="T7" fmla="*/ 62 h 62"/>
                  <a:gd name="T8" fmla="*/ 44 w 63"/>
                  <a:gd name="T9" fmla="*/ 45 h 62"/>
                  <a:gd name="T10" fmla="*/ 63 w 63"/>
                  <a:gd name="T11" fmla="*/ 27 h 62"/>
                  <a:gd name="T12" fmla="*/ 39 w 6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39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lnTo>
                      <a:pt x="44" y="45"/>
                    </a:lnTo>
                    <a:lnTo>
                      <a:pt x="63" y="2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2" name="Freeform 3090"/>
              <p:cNvSpPr>
                <a:spLocks/>
              </p:cNvSpPr>
              <p:nvPr/>
            </p:nvSpPr>
            <p:spPr bwMode="auto">
              <a:xfrm>
                <a:off x="1689" y="2591"/>
                <a:ext cx="7" cy="7"/>
              </a:xfrm>
              <a:custGeom>
                <a:avLst/>
                <a:gdLst>
                  <a:gd name="T0" fmla="*/ 39 w 63"/>
                  <a:gd name="T1" fmla="*/ 0 h 62"/>
                  <a:gd name="T2" fmla="*/ 20 w 63"/>
                  <a:gd name="T3" fmla="*/ 17 h 62"/>
                  <a:gd name="T4" fmla="*/ 0 w 63"/>
                  <a:gd name="T5" fmla="*/ 35 h 62"/>
                  <a:gd name="T6" fmla="*/ 24 w 63"/>
                  <a:gd name="T7" fmla="*/ 62 h 62"/>
                  <a:gd name="T8" fmla="*/ 44 w 63"/>
                  <a:gd name="T9" fmla="*/ 45 h 62"/>
                  <a:gd name="T10" fmla="*/ 63 w 63"/>
                  <a:gd name="T11" fmla="*/ 27 h 62"/>
                  <a:gd name="T12" fmla="*/ 39 w 6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39" y="0"/>
                    </a:moveTo>
                    <a:lnTo>
                      <a:pt x="20" y="17"/>
                    </a:lnTo>
                    <a:lnTo>
                      <a:pt x="0" y="35"/>
                    </a:lnTo>
                    <a:lnTo>
                      <a:pt x="24" y="62"/>
                    </a:lnTo>
                    <a:lnTo>
                      <a:pt x="44" y="45"/>
                    </a:lnTo>
                    <a:lnTo>
                      <a:pt x="63" y="27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3" name="Freeform 3091"/>
              <p:cNvSpPr>
                <a:spLocks/>
              </p:cNvSpPr>
              <p:nvPr/>
            </p:nvSpPr>
            <p:spPr bwMode="auto">
              <a:xfrm>
                <a:off x="1691" y="2596"/>
                <a:ext cx="3" cy="2"/>
              </a:xfrm>
              <a:custGeom>
                <a:avLst/>
                <a:gdLst>
                  <a:gd name="T0" fmla="*/ 20 w 20"/>
                  <a:gd name="T1" fmla="*/ 0 h 19"/>
                  <a:gd name="T2" fmla="*/ 0 w 20"/>
                  <a:gd name="T3" fmla="*/ 17 h 19"/>
                  <a:gd name="T4" fmla="*/ 0 w 20"/>
                  <a:gd name="T5" fmla="*/ 19 h 19"/>
                  <a:gd name="T6" fmla="*/ 20 w 2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0"/>
                    </a:moveTo>
                    <a:lnTo>
                      <a:pt x="0" y="17"/>
                    </a:lnTo>
                    <a:lnTo>
                      <a:pt x="0" y="19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4" name="Line 3092"/>
              <p:cNvSpPr>
                <a:spLocks noChangeShapeType="1"/>
              </p:cNvSpPr>
              <p:nvPr/>
            </p:nvSpPr>
            <p:spPr bwMode="auto">
              <a:xfrm>
                <a:off x="1691" y="25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5" name="Freeform 3093"/>
              <p:cNvSpPr>
                <a:spLocks/>
              </p:cNvSpPr>
              <p:nvPr/>
            </p:nvSpPr>
            <p:spPr bwMode="auto">
              <a:xfrm>
                <a:off x="1691" y="2594"/>
                <a:ext cx="8" cy="7"/>
              </a:xfrm>
              <a:custGeom>
                <a:avLst/>
                <a:gdLst>
                  <a:gd name="T0" fmla="*/ 39 w 65"/>
                  <a:gd name="T1" fmla="*/ 0 h 65"/>
                  <a:gd name="T2" fmla="*/ 20 w 65"/>
                  <a:gd name="T3" fmla="*/ 19 h 65"/>
                  <a:gd name="T4" fmla="*/ 0 w 65"/>
                  <a:gd name="T5" fmla="*/ 38 h 65"/>
                  <a:gd name="T6" fmla="*/ 25 w 65"/>
                  <a:gd name="T7" fmla="*/ 65 h 65"/>
                  <a:gd name="T8" fmla="*/ 45 w 65"/>
                  <a:gd name="T9" fmla="*/ 46 h 65"/>
                  <a:gd name="T10" fmla="*/ 65 w 65"/>
                  <a:gd name="T11" fmla="*/ 28 h 65"/>
                  <a:gd name="T12" fmla="*/ 39 w 65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5">
                    <a:moveTo>
                      <a:pt x="39" y="0"/>
                    </a:moveTo>
                    <a:lnTo>
                      <a:pt x="20" y="19"/>
                    </a:lnTo>
                    <a:lnTo>
                      <a:pt x="0" y="38"/>
                    </a:lnTo>
                    <a:lnTo>
                      <a:pt x="25" y="65"/>
                    </a:lnTo>
                    <a:lnTo>
                      <a:pt x="45" y="46"/>
                    </a:lnTo>
                    <a:lnTo>
                      <a:pt x="65" y="2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6" name="Freeform 3094"/>
              <p:cNvSpPr>
                <a:spLocks/>
              </p:cNvSpPr>
              <p:nvPr/>
            </p:nvSpPr>
            <p:spPr bwMode="auto">
              <a:xfrm>
                <a:off x="1691" y="2594"/>
                <a:ext cx="8" cy="7"/>
              </a:xfrm>
              <a:custGeom>
                <a:avLst/>
                <a:gdLst>
                  <a:gd name="T0" fmla="*/ 39 w 65"/>
                  <a:gd name="T1" fmla="*/ 0 h 65"/>
                  <a:gd name="T2" fmla="*/ 20 w 65"/>
                  <a:gd name="T3" fmla="*/ 19 h 65"/>
                  <a:gd name="T4" fmla="*/ 0 w 65"/>
                  <a:gd name="T5" fmla="*/ 38 h 65"/>
                  <a:gd name="T6" fmla="*/ 25 w 65"/>
                  <a:gd name="T7" fmla="*/ 65 h 65"/>
                  <a:gd name="T8" fmla="*/ 45 w 65"/>
                  <a:gd name="T9" fmla="*/ 46 h 65"/>
                  <a:gd name="T10" fmla="*/ 65 w 65"/>
                  <a:gd name="T11" fmla="*/ 28 h 65"/>
                  <a:gd name="T12" fmla="*/ 39 w 65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5">
                    <a:moveTo>
                      <a:pt x="39" y="0"/>
                    </a:moveTo>
                    <a:lnTo>
                      <a:pt x="20" y="19"/>
                    </a:lnTo>
                    <a:lnTo>
                      <a:pt x="0" y="38"/>
                    </a:lnTo>
                    <a:lnTo>
                      <a:pt x="25" y="65"/>
                    </a:lnTo>
                    <a:lnTo>
                      <a:pt x="45" y="46"/>
                    </a:lnTo>
                    <a:lnTo>
                      <a:pt x="65" y="28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7" name="Freeform 3095"/>
              <p:cNvSpPr>
                <a:spLocks/>
              </p:cNvSpPr>
              <p:nvPr/>
            </p:nvSpPr>
            <p:spPr bwMode="auto">
              <a:xfrm>
                <a:off x="1696" y="2597"/>
                <a:ext cx="3" cy="2"/>
              </a:xfrm>
              <a:custGeom>
                <a:avLst/>
                <a:gdLst>
                  <a:gd name="T0" fmla="*/ 0 w 20"/>
                  <a:gd name="T1" fmla="*/ 18 h 18"/>
                  <a:gd name="T2" fmla="*/ 20 w 20"/>
                  <a:gd name="T3" fmla="*/ 0 h 18"/>
                  <a:gd name="T4" fmla="*/ 20 w 20"/>
                  <a:gd name="T5" fmla="*/ 0 h 18"/>
                  <a:gd name="T6" fmla="*/ 0 w 2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lnTo>
                      <a:pt x="20" y="0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8" name="Line 3096"/>
              <p:cNvSpPr>
                <a:spLocks noChangeShapeType="1"/>
              </p:cNvSpPr>
              <p:nvPr/>
            </p:nvSpPr>
            <p:spPr bwMode="auto">
              <a:xfrm>
                <a:off x="1699" y="2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9" name="Freeform 3097"/>
              <p:cNvSpPr>
                <a:spLocks/>
              </p:cNvSpPr>
              <p:nvPr/>
            </p:nvSpPr>
            <p:spPr bwMode="auto">
              <a:xfrm>
                <a:off x="1694" y="2597"/>
                <a:ext cx="7" cy="7"/>
              </a:xfrm>
              <a:custGeom>
                <a:avLst/>
                <a:gdLst>
                  <a:gd name="T0" fmla="*/ 40 w 64"/>
                  <a:gd name="T1" fmla="*/ 0 h 63"/>
                  <a:gd name="T2" fmla="*/ 20 w 64"/>
                  <a:gd name="T3" fmla="*/ 18 h 63"/>
                  <a:gd name="T4" fmla="*/ 0 w 64"/>
                  <a:gd name="T5" fmla="*/ 37 h 63"/>
                  <a:gd name="T6" fmla="*/ 24 w 64"/>
                  <a:gd name="T7" fmla="*/ 63 h 63"/>
                  <a:gd name="T8" fmla="*/ 44 w 64"/>
                  <a:gd name="T9" fmla="*/ 45 h 63"/>
                  <a:gd name="T10" fmla="*/ 64 w 64"/>
                  <a:gd name="T11" fmla="*/ 26 h 63"/>
                  <a:gd name="T12" fmla="*/ 40 w 6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40" y="0"/>
                    </a:moveTo>
                    <a:lnTo>
                      <a:pt x="20" y="18"/>
                    </a:lnTo>
                    <a:lnTo>
                      <a:pt x="0" y="37"/>
                    </a:lnTo>
                    <a:lnTo>
                      <a:pt x="24" y="63"/>
                    </a:lnTo>
                    <a:lnTo>
                      <a:pt x="44" y="45"/>
                    </a:lnTo>
                    <a:lnTo>
                      <a:pt x="64" y="2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0" name="Freeform 3098"/>
              <p:cNvSpPr>
                <a:spLocks/>
              </p:cNvSpPr>
              <p:nvPr/>
            </p:nvSpPr>
            <p:spPr bwMode="auto">
              <a:xfrm>
                <a:off x="1694" y="2597"/>
                <a:ext cx="7" cy="7"/>
              </a:xfrm>
              <a:custGeom>
                <a:avLst/>
                <a:gdLst>
                  <a:gd name="T0" fmla="*/ 40 w 64"/>
                  <a:gd name="T1" fmla="*/ 0 h 63"/>
                  <a:gd name="T2" fmla="*/ 20 w 64"/>
                  <a:gd name="T3" fmla="*/ 18 h 63"/>
                  <a:gd name="T4" fmla="*/ 0 w 64"/>
                  <a:gd name="T5" fmla="*/ 37 h 63"/>
                  <a:gd name="T6" fmla="*/ 24 w 64"/>
                  <a:gd name="T7" fmla="*/ 63 h 63"/>
                  <a:gd name="T8" fmla="*/ 44 w 64"/>
                  <a:gd name="T9" fmla="*/ 45 h 63"/>
                  <a:gd name="T10" fmla="*/ 64 w 64"/>
                  <a:gd name="T11" fmla="*/ 26 h 63"/>
                  <a:gd name="T12" fmla="*/ 40 w 6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40" y="0"/>
                    </a:moveTo>
                    <a:lnTo>
                      <a:pt x="20" y="18"/>
                    </a:lnTo>
                    <a:lnTo>
                      <a:pt x="0" y="37"/>
                    </a:lnTo>
                    <a:lnTo>
                      <a:pt x="24" y="63"/>
                    </a:lnTo>
                    <a:lnTo>
                      <a:pt x="44" y="45"/>
                    </a:lnTo>
                    <a:lnTo>
                      <a:pt x="64" y="2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1" name="Freeform 3099"/>
              <p:cNvSpPr>
                <a:spLocks/>
              </p:cNvSpPr>
              <p:nvPr/>
            </p:nvSpPr>
            <p:spPr bwMode="auto">
              <a:xfrm>
                <a:off x="1697" y="2602"/>
                <a:ext cx="2" cy="2"/>
              </a:xfrm>
              <a:custGeom>
                <a:avLst/>
                <a:gdLst>
                  <a:gd name="T0" fmla="*/ 20 w 20"/>
                  <a:gd name="T1" fmla="*/ 0 h 18"/>
                  <a:gd name="T2" fmla="*/ 0 w 20"/>
                  <a:gd name="T3" fmla="*/ 18 h 18"/>
                  <a:gd name="T4" fmla="*/ 1 w 20"/>
                  <a:gd name="T5" fmla="*/ 18 h 18"/>
                  <a:gd name="T6" fmla="*/ 20 w 20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20" y="0"/>
                    </a:moveTo>
                    <a:lnTo>
                      <a:pt x="0" y="18"/>
                    </a:lnTo>
                    <a:lnTo>
                      <a:pt x="1" y="1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2" name="Line 3100"/>
              <p:cNvSpPr>
                <a:spLocks noChangeShapeType="1"/>
              </p:cNvSpPr>
              <p:nvPr/>
            </p:nvSpPr>
            <p:spPr bwMode="auto">
              <a:xfrm>
                <a:off x="1697" y="2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3" name="Freeform 3101"/>
              <p:cNvSpPr>
                <a:spLocks/>
              </p:cNvSpPr>
              <p:nvPr/>
            </p:nvSpPr>
            <p:spPr bwMode="auto">
              <a:xfrm>
                <a:off x="1697" y="2600"/>
                <a:ext cx="7" cy="7"/>
              </a:xfrm>
              <a:custGeom>
                <a:avLst/>
                <a:gdLst>
                  <a:gd name="T0" fmla="*/ 38 w 64"/>
                  <a:gd name="T1" fmla="*/ 0 h 64"/>
                  <a:gd name="T2" fmla="*/ 19 w 64"/>
                  <a:gd name="T3" fmla="*/ 19 h 64"/>
                  <a:gd name="T4" fmla="*/ 0 w 64"/>
                  <a:gd name="T5" fmla="*/ 37 h 64"/>
                  <a:gd name="T6" fmla="*/ 27 w 64"/>
                  <a:gd name="T7" fmla="*/ 64 h 64"/>
                  <a:gd name="T8" fmla="*/ 45 w 64"/>
                  <a:gd name="T9" fmla="*/ 45 h 64"/>
                  <a:gd name="T10" fmla="*/ 64 w 64"/>
                  <a:gd name="T11" fmla="*/ 26 h 64"/>
                  <a:gd name="T12" fmla="*/ 38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8" y="0"/>
                    </a:moveTo>
                    <a:lnTo>
                      <a:pt x="19" y="19"/>
                    </a:lnTo>
                    <a:lnTo>
                      <a:pt x="0" y="37"/>
                    </a:lnTo>
                    <a:lnTo>
                      <a:pt x="27" y="64"/>
                    </a:lnTo>
                    <a:lnTo>
                      <a:pt x="45" y="45"/>
                    </a:lnTo>
                    <a:lnTo>
                      <a:pt x="64" y="2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4" name="Freeform 3102"/>
              <p:cNvSpPr>
                <a:spLocks/>
              </p:cNvSpPr>
              <p:nvPr/>
            </p:nvSpPr>
            <p:spPr bwMode="auto">
              <a:xfrm>
                <a:off x="1697" y="2600"/>
                <a:ext cx="7" cy="7"/>
              </a:xfrm>
              <a:custGeom>
                <a:avLst/>
                <a:gdLst>
                  <a:gd name="T0" fmla="*/ 38 w 64"/>
                  <a:gd name="T1" fmla="*/ 0 h 64"/>
                  <a:gd name="T2" fmla="*/ 19 w 64"/>
                  <a:gd name="T3" fmla="*/ 19 h 64"/>
                  <a:gd name="T4" fmla="*/ 0 w 64"/>
                  <a:gd name="T5" fmla="*/ 37 h 64"/>
                  <a:gd name="T6" fmla="*/ 27 w 64"/>
                  <a:gd name="T7" fmla="*/ 64 h 64"/>
                  <a:gd name="T8" fmla="*/ 45 w 64"/>
                  <a:gd name="T9" fmla="*/ 45 h 64"/>
                  <a:gd name="T10" fmla="*/ 64 w 64"/>
                  <a:gd name="T11" fmla="*/ 26 h 64"/>
                  <a:gd name="T12" fmla="*/ 38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8" y="0"/>
                    </a:moveTo>
                    <a:lnTo>
                      <a:pt x="19" y="19"/>
                    </a:lnTo>
                    <a:lnTo>
                      <a:pt x="0" y="37"/>
                    </a:lnTo>
                    <a:lnTo>
                      <a:pt x="27" y="64"/>
                    </a:lnTo>
                    <a:lnTo>
                      <a:pt x="45" y="45"/>
                    </a:lnTo>
                    <a:lnTo>
                      <a:pt x="64" y="26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5" name="Freeform 3103"/>
              <p:cNvSpPr>
                <a:spLocks/>
              </p:cNvSpPr>
              <p:nvPr/>
            </p:nvSpPr>
            <p:spPr bwMode="auto">
              <a:xfrm>
                <a:off x="1700" y="2603"/>
                <a:ext cx="7" cy="7"/>
              </a:xfrm>
              <a:custGeom>
                <a:avLst/>
                <a:gdLst>
                  <a:gd name="T0" fmla="*/ 37 w 62"/>
                  <a:gd name="T1" fmla="*/ 0 h 63"/>
                  <a:gd name="T2" fmla="*/ 18 w 62"/>
                  <a:gd name="T3" fmla="*/ 19 h 63"/>
                  <a:gd name="T4" fmla="*/ 0 w 62"/>
                  <a:gd name="T5" fmla="*/ 38 h 63"/>
                  <a:gd name="T6" fmla="*/ 25 w 62"/>
                  <a:gd name="T7" fmla="*/ 63 h 63"/>
                  <a:gd name="T8" fmla="*/ 44 w 62"/>
                  <a:gd name="T9" fmla="*/ 44 h 63"/>
                  <a:gd name="T10" fmla="*/ 62 w 62"/>
                  <a:gd name="T11" fmla="*/ 25 h 63"/>
                  <a:gd name="T12" fmla="*/ 37 w 62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3">
                    <a:moveTo>
                      <a:pt x="37" y="0"/>
                    </a:moveTo>
                    <a:lnTo>
                      <a:pt x="18" y="19"/>
                    </a:lnTo>
                    <a:lnTo>
                      <a:pt x="0" y="38"/>
                    </a:lnTo>
                    <a:lnTo>
                      <a:pt x="25" y="63"/>
                    </a:lnTo>
                    <a:lnTo>
                      <a:pt x="44" y="44"/>
                    </a:lnTo>
                    <a:lnTo>
                      <a:pt x="62" y="2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6" name="Freeform 3104"/>
              <p:cNvSpPr>
                <a:spLocks/>
              </p:cNvSpPr>
              <p:nvPr/>
            </p:nvSpPr>
            <p:spPr bwMode="auto">
              <a:xfrm>
                <a:off x="1700" y="2603"/>
                <a:ext cx="7" cy="7"/>
              </a:xfrm>
              <a:custGeom>
                <a:avLst/>
                <a:gdLst>
                  <a:gd name="T0" fmla="*/ 37 w 62"/>
                  <a:gd name="T1" fmla="*/ 0 h 63"/>
                  <a:gd name="T2" fmla="*/ 18 w 62"/>
                  <a:gd name="T3" fmla="*/ 19 h 63"/>
                  <a:gd name="T4" fmla="*/ 0 w 62"/>
                  <a:gd name="T5" fmla="*/ 38 h 63"/>
                  <a:gd name="T6" fmla="*/ 25 w 62"/>
                  <a:gd name="T7" fmla="*/ 63 h 63"/>
                  <a:gd name="T8" fmla="*/ 44 w 62"/>
                  <a:gd name="T9" fmla="*/ 44 h 63"/>
                  <a:gd name="T10" fmla="*/ 62 w 62"/>
                  <a:gd name="T11" fmla="*/ 25 h 63"/>
                  <a:gd name="T12" fmla="*/ 37 w 62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3">
                    <a:moveTo>
                      <a:pt x="37" y="0"/>
                    </a:moveTo>
                    <a:lnTo>
                      <a:pt x="18" y="19"/>
                    </a:lnTo>
                    <a:lnTo>
                      <a:pt x="0" y="38"/>
                    </a:lnTo>
                    <a:lnTo>
                      <a:pt x="25" y="63"/>
                    </a:lnTo>
                    <a:lnTo>
                      <a:pt x="44" y="44"/>
                    </a:lnTo>
                    <a:lnTo>
                      <a:pt x="62" y="25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7" name="Freeform 3105"/>
              <p:cNvSpPr>
                <a:spLocks/>
              </p:cNvSpPr>
              <p:nvPr/>
            </p:nvSpPr>
            <p:spPr bwMode="auto">
              <a:xfrm>
                <a:off x="1703" y="2605"/>
                <a:ext cx="7" cy="8"/>
              </a:xfrm>
              <a:custGeom>
                <a:avLst/>
                <a:gdLst>
                  <a:gd name="T0" fmla="*/ 37 w 64"/>
                  <a:gd name="T1" fmla="*/ 0 h 64"/>
                  <a:gd name="T2" fmla="*/ 19 w 64"/>
                  <a:gd name="T3" fmla="*/ 19 h 64"/>
                  <a:gd name="T4" fmla="*/ 0 w 64"/>
                  <a:gd name="T5" fmla="*/ 38 h 64"/>
                  <a:gd name="T6" fmla="*/ 26 w 64"/>
                  <a:gd name="T7" fmla="*/ 64 h 64"/>
                  <a:gd name="T8" fmla="*/ 45 w 64"/>
                  <a:gd name="T9" fmla="*/ 45 h 64"/>
                  <a:gd name="T10" fmla="*/ 64 w 64"/>
                  <a:gd name="T11" fmla="*/ 27 h 64"/>
                  <a:gd name="T12" fmla="*/ 37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7" y="0"/>
                    </a:moveTo>
                    <a:lnTo>
                      <a:pt x="19" y="19"/>
                    </a:lnTo>
                    <a:lnTo>
                      <a:pt x="0" y="38"/>
                    </a:lnTo>
                    <a:lnTo>
                      <a:pt x="26" y="64"/>
                    </a:lnTo>
                    <a:lnTo>
                      <a:pt x="45" y="45"/>
                    </a:lnTo>
                    <a:lnTo>
                      <a:pt x="64" y="27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8" name="Freeform 3106"/>
              <p:cNvSpPr>
                <a:spLocks/>
              </p:cNvSpPr>
              <p:nvPr/>
            </p:nvSpPr>
            <p:spPr bwMode="auto">
              <a:xfrm>
                <a:off x="1703" y="2605"/>
                <a:ext cx="7" cy="8"/>
              </a:xfrm>
              <a:custGeom>
                <a:avLst/>
                <a:gdLst>
                  <a:gd name="T0" fmla="*/ 37 w 64"/>
                  <a:gd name="T1" fmla="*/ 0 h 64"/>
                  <a:gd name="T2" fmla="*/ 19 w 64"/>
                  <a:gd name="T3" fmla="*/ 19 h 64"/>
                  <a:gd name="T4" fmla="*/ 0 w 64"/>
                  <a:gd name="T5" fmla="*/ 38 h 64"/>
                  <a:gd name="T6" fmla="*/ 26 w 64"/>
                  <a:gd name="T7" fmla="*/ 64 h 64"/>
                  <a:gd name="T8" fmla="*/ 45 w 64"/>
                  <a:gd name="T9" fmla="*/ 45 h 64"/>
                  <a:gd name="T10" fmla="*/ 64 w 64"/>
                  <a:gd name="T11" fmla="*/ 27 h 64"/>
                  <a:gd name="T12" fmla="*/ 37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7" y="0"/>
                    </a:moveTo>
                    <a:lnTo>
                      <a:pt x="19" y="19"/>
                    </a:lnTo>
                    <a:lnTo>
                      <a:pt x="0" y="38"/>
                    </a:lnTo>
                    <a:lnTo>
                      <a:pt x="26" y="64"/>
                    </a:lnTo>
                    <a:lnTo>
                      <a:pt x="45" y="45"/>
                    </a:lnTo>
                    <a:lnTo>
                      <a:pt x="64" y="27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9" name="Freeform 3107"/>
              <p:cNvSpPr>
                <a:spLocks/>
              </p:cNvSpPr>
              <p:nvPr/>
            </p:nvSpPr>
            <p:spPr bwMode="auto">
              <a:xfrm>
                <a:off x="1706" y="2610"/>
                <a:ext cx="2" cy="3"/>
              </a:xfrm>
              <a:custGeom>
                <a:avLst/>
                <a:gdLst>
                  <a:gd name="T0" fmla="*/ 19 w 19"/>
                  <a:gd name="T1" fmla="*/ 0 h 20"/>
                  <a:gd name="T2" fmla="*/ 0 w 19"/>
                  <a:gd name="T3" fmla="*/ 19 h 20"/>
                  <a:gd name="T4" fmla="*/ 0 w 19"/>
                  <a:gd name="T5" fmla="*/ 20 h 20"/>
                  <a:gd name="T6" fmla="*/ 19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0"/>
                    </a:moveTo>
                    <a:lnTo>
                      <a:pt x="0" y="19"/>
                    </a:lnTo>
                    <a:lnTo>
                      <a:pt x="0" y="2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0" name="Line 3108"/>
              <p:cNvSpPr>
                <a:spLocks noChangeShapeType="1"/>
              </p:cNvSpPr>
              <p:nvPr/>
            </p:nvSpPr>
            <p:spPr bwMode="auto">
              <a:xfrm>
                <a:off x="1706" y="26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1" name="Freeform 3109"/>
              <p:cNvSpPr>
                <a:spLocks/>
              </p:cNvSpPr>
              <p:nvPr/>
            </p:nvSpPr>
            <p:spPr bwMode="auto">
              <a:xfrm>
                <a:off x="1706" y="2608"/>
                <a:ext cx="7" cy="7"/>
              </a:xfrm>
              <a:custGeom>
                <a:avLst/>
                <a:gdLst>
                  <a:gd name="T0" fmla="*/ 38 w 64"/>
                  <a:gd name="T1" fmla="*/ 0 h 63"/>
                  <a:gd name="T2" fmla="*/ 19 w 64"/>
                  <a:gd name="T3" fmla="*/ 19 h 63"/>
                  <a:gd name="T4" fmla="*/ 0 w 64"/>
                  <a:gd name="T5" fmla="*/ 39 h 63"/>
                  <a:gd name="T6" fmla="*/ 27 w 64"/>
                  <a:gd name="T7" fmla="*/ 63 h 63"/>
                  <a:gd name="T8" fmla="*/ 45 w 64"/>
                  <a:gd name="T9" fmla="*/ 44 h 63"/>
                  <a:gd name="T10" fmla="*/ 64 w 64"/>
                  <a:gd name="T11" fmla="*/ 24 h 63"/>
                  <a:gd name="T12" fmla="*/ 38 w 6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38" y="0"/>
                    </a:moveTo>
                    <a:lnTo>
                      <a:pt x="19" y="19"/>
                    </a:lnTo>
                    <a:lnTo>
                      <a:pt x="0" y="39"/>
                    </a:lnTo>
                    <a:lnTo>
                      <a:pt x="27" y="63"/>
                    </a:lnTo>
                    <a:lnTo>
                      <a:pt x="45" y="44"/>
                    </a:lnTo>
                    <a:lnTo>
                      <a:pt x="64" y="2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2" name="Freeform 3110"/>
              <p:cNvSpPr>
                <a:spLocks/>
              </p:cNvSpPr>
              <p:nvPr/>
            </p:nvSpPr>
            <p:spPr bwMode="auto">
              <a:xfrm>
                <a:off x="1706" y="2608"/>
                <a:ext cx="7" cy="7"/>
              </a:xfrm>
              <a:custGeom>
                <a:avLst/>
                <a:gdLst>
                  <a:gd name="T0" fmla="*/ 38 w 64"/>
                  <a:gd name="T1" fmla="*/ 0 h 63"/>
                  <a:gd name="T2" fmla="*/ 19 w 64"/>
                  <a:gd name="T3" fmla="*/ 19 h 63"/>
                  <a:gd name="T4" fmla="*/ 0 w 64"/>
                  <a:gd name="T5" fmla="*/ 39 h 63"/>
                  <a:gd name="T6" fmla="*/ 27 w 64"/>
                  <a:gd name="T7" fmla="*/ 63 h 63"/>
                  <a:gd name="T8" fmla="*/ 45 w 64"/>
                  <a:gd name="T9" fmla="*/ 44 h 63"/>
                  <a:gd name="T10" fmla="*/ 64 w 64"/>
                  <a:gd name="T11" fmla="*/ 24 h 63"/>
                  <a:gd name="T12" fmla="*/ 38 w 6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38" y="0"/>
                    </a:moveTo>
                    <a:lnTo>
                      <a:pt x="19" y="19"/>
                    </a:lnTo>
                    <a:lnTo>
                      <a:pt x="0" y="39"/>
                    </a:lnTo>
                    <a:lnTo>
                      <a:pt x="27" y="63"/>
                    </a:lnTo>
                    <a:lnTo>
                      <a:pt x="45" y="44"/>
                    </a:lnTo>
                    <a:lnTo>
                      <a:pt x="64" y="24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3" name="Freeform 3111"/>
              <p:cNvSpPr>
                <a:spLocks/>
              </p:cNvSpPr>
              <p:nvPr/>
            </p:nvSpPr>
            <p:spPr bwMode="auto">
              <a:xfrm>
                <a:off x="1711" y="2611"/>
                <a:ext cx="2" cy="2"/>
              </a:xfrm>
              <a:custGeom>
                <a:avLst/>
                <a:gdLst>
                  <a:gd name="T0" fmla="*/ 0 w 19"/>
                  <a:gd name="T1" fmla="*/ 20 h 20"/>
                  <a:gd name="T2" fmla="*/ 19 w 19"/>
                  <a:gd name="T3" fmla="*/ 0 h 20"/>
                  <a:gd name="T4" fmla="*/ 19 w 19"/>
                  <a:gd name="T5" fmla="*/ 0 h 20"/>
                  <a:gd name="T6" fmla="*/ 0 w 19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20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4" name="Line 3112"/>
              <p:cNvSpPr>
                <a:spLocks noChangeShapeType="1"/>
              </p:cNvSpPr>
              <p:nvPr/>
            </p:nvSpPr>
            <p:spPr bwMode="auto">
              <a:xfrm>
                <a:off x="1713" y="2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5" name="Freeform 3113"/>
              <p:cNvSpPr>
                <a:spLocks/>
              </p:cNvSpPr>
              <p:nvPr/>
            </p:nvSpPr>
            <p:spPr bwMode="auto">
              <a:xfrm>
                <a:off x="1709" y="2611"/>
                <a:ext cx="7" cy="7"/>
              </a:xfrm>
              <a:custGeom>
                <a:avLst/>
                <a:gdLst>
                  <a:gd name="T0" fmla="*/ 37 w 64"/>
                  <a:gd name="T1" fmla="*/ 0 h 64"/>
                  <a:gd name="T2" fmla="*/ 18 w 64"/>
                  <a:gd name="T3" fmla="*/ 20 h 64"/>
                  <a:gd name="T4" fmla="*/ 0 w 64"/>
                  <a:gd name="T5" fmla="*/ 39 h 64"/>
                  <a:gd name="T6" fmla="*/ 27 w 64"/>
                  <a:gd name="T7" fmla="*/ 64 h 64"/>
                  <a:gd name="T8" fmla="*/ 46 w 64"/>
                  <a:gd name="T9" fmla="*/ 45 h 64"/>
                  <a:gd name="T10" fmla="*/ 64 w 64"/>
                  <a:gd name="T11" fmla="*/ 25 h 64"/>
                  <a:gd name="T12" fmla="*/ 37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7" y="0"/>
                    </a:moveTo>
                    <a:lnTo>
                      <a:pt x="18" y="20"/>
                    </a:lnTo>
                    <a:lnTo>
                      <a:pt x="0" y="39"/>
                    </a:lnTo>
                    <a:lnTo>
                      <a:pt x="27" y="64"/>
                    </a:lnTo>
                    <a:lnTo>
                      <a:pt x="46" y="45"/>
                    </a:lnTo>
                    <a:lnTo>
                      <a:pt x="64" y="2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6" name="Freeform 3114"/>
              <p:cNvSpPr>
                <a:spLocks/>
              </p:cNvSpPr>
              <p:nvPr/>
            </p:nvSpPr>
            <p:spPr bwMode="auto">
              <a:xfrm>
                <a:off x="1709" y="2611"/>
                <a:ext cx="7" cy="7"/>
              </a:xfrm>
              <a:custGeom>
                <a:avLst/>
                <a:gdLst>
                  <a:gd name="T0" fmla="*/ 37 w 64"/>
                  <a:gd name="T1" fmla="*/ 0 h 64"/>
                  <a:gd name="T2" fmla="*/ 18 w 64"/>
                  <a:gd name="T3" fmla="*/ 20 h 64"/>
                  <a:gd name="T4" fmla="*/ 0 w 64"/>
                  <a:gd name="T5" fmla="*/ 39 h 64"/>
                  <a:gd name="T6" fmla="*/ 27 w 64"/>
                  <a:gd name="T7" fmla="*/ 64 h 64"/>
                  <a:gd name="T8" fmla="*/ 46 w 64"/>
                  <a:gd name="T9" fmla="*/ 45 h 64"/>
                  <a:gd name="T10" fmla="*/ 64 w 64"/>
                  <a:gd name="T11" fmla="*/ 25 h 64"/>
                  <a:gd name="T12" fmla="*/ 37 w 6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37" y="0"/>
                    </a:moveTo>
                    <a:lnTo>
                      <a:pt x="18" y="20"/>
                    </a:lnTo>
                    <a:lnTo>
                      <a:pt x="0" y="39"/>
                    </a:lnTo>
                    <a:lnTo>
                      <a:pt x="27" y="64"/>
                    </a:lnTo>
                    <a:lnTo>
                      <a:pt x="46" y="45"/>
                    </a:lnTo>
                    <a:lnTo>
                      <a:pt x="64" y="25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7" name="Freeform 3115"/>
              <p:cNvSpPr>
                <a:spLocks/>
              </p:cNvSpPr>
              <p:nvPr/>
            </p:nvSpPr>
            <p:spPr bwMode="auto">
              <a:xfrm>
                <a:off x="1712" y="2616"/>
                <a:ext cx="2" cy="2"/>
              </a:xfrm>
              <a:custGeom>
                <a:avLst/>
                <a:gdLst>
                  <a:gd name="T0" fmla="*/ 19 w 19"/>
                  <a:gd name="T1" fmla="*/ 0 h 19"/>
                  <a:gd name="T2" fmla="*/ 0 w 19"/>
                  <a:gd name="T3" fmla="*/ 19 h 19"/>
                  <a:gd name="T4" fmla="*/ 1 w 19"/>
                  <a:gd name="T5" fmla="*/ 19 h 19"/>
                  <a:gd name="T6" fmla="*/ 19 w 19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lnTo>
                      <a:pt x="0" y="19"/>
                    </a:lnTo>
                    <a:lnTo>
                      <a:pt x="1" y="1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8" name="Line 3116"/>
              <p:cNvSpPr>
                <a:spLocks noChangeShapeType="1"/>
              </p:cNvSpPr>
              <p:nvPr/>
            </p:nvSpPr>
            <p:spPr bwMode="auto">
              <a:xfrm>
                <a:off x="1712" y="2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9" name="Freeform 3117"/>
              <p:cNvSpPr>
                <a:spLocks/>
              </p:cNvSpPr>
              <p:nvPr/>
            </p:nvSpPr>
            <p:spPr bwMode="auto">
              <a:xfrm>
                <a:off x="1712" y="2614"/>
                <a:ext cx="7" cy="7"/>
              </a:xfrm>
              <a:custGeom>
                <a:avLst/>
                <a:gdLst>
                  <a:gd name="T0" fmla="*/ 35 w 63"/>
                  <a:gd name="T1" fmla="*/ 0 h 64"/>
                  <a:gd name="T2" fmla="*/ 18 w 63"/>
                  <a:gd name="T3" fmla="*/ 20 h 64"/>
                  <a:gd name="T4" fmla="*/ 0 w 63"/>
                  <a:gd name="T5" fmla="*/ 39 h 64"/>
                  <a:gd name="T6" fmla="*/ 28 w 63"/>
                  <a:gd name="T7" fmla="*/ 64 h 64"/>
                  <a:gd name="T8" fmla="*/ 45 w 63"/>
                  <a:gd name="T9" fmla="*/ 44 h 64"/>
                  <a:gd name="T10" fmla="*/ 63 w 63"/>
                  <a:gd name="T11" fmla="*/ 24 h 64"/>
                  <a:gd name="T12" fmla="*/ 35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35" y="0"/>
                    </a:moveTo>
                    <a:lnTo>
                      <a:pt x="18" y="20"/>
                    </a:lnTo>
                    <a:lnTo>
                      <a:pt x="0" y="39"/>
                    </a:lnTo>
                    <a:lnTo>
                      <a:pt x="28" y="64"/>
                    </a:lnTo>
                    <a:lnTo>
                      <a:pt x="45" y="44"/>
                    </a:lnTo>
                    <a:lnTo>
                      <a:pt x="63" y="2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0" name="Freeform 3118"/>
              <p:cNvSpPr>
                <a:spLocks/>
              </p:cNvSpPr>
              <p:nvPr/>
            </p:nvSpPr>
            <p:spPr bwMode="auto">
              <a:xfrm>
                <a:off x="1712" y="2614"/>
                <a:ext cx="7" cy="7"/>
              </a:xfrm>
              <a:custGeom>
                <a:avLst/>
                <a:gdLst>
                  <a:gd name="T0" fmla="*/ 35 w 63"/>
                  <a:gd name="T1" fmla="*/ 0 h 64"/>
                  <a:gd name="T2" fmla="*/ 18 w 63"/>
                  <a:gd name="T3" fmla="*/ 20 h 64"/>
                  <a:gd name="T4" fmla="*/ 0 w 63"/>
                  <a:gd name="T5" fmla="*/ 39 h 64"/>
                  <a:gd name="T6" fmla="*/ 28 w 63"/>
                  <a:gd name="T7" fmla="*/ 64 h 64"/>
                  <a:gd name="T8" fmla="*/ 45 w 63"/>
                  <a:gd name="T9" fmla="*/ 44 h 64"/>
                  <a:gd name="T10" fmla="*/ 63 w 63"/>
                  <a:gd name="T11" fmla="*/ 24 h 64"/>
                  <a:gd name="T12" fmla="*/ 35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35" y="0"/>
                    </a:moveTo>
                    <a:lnTo>
                      <a:pt x="18" y="20"/>
                    </a:lnTo>
                    <a:lnTo>
                      <a:pt x="0" y="39"/>
                    </a:lnTo>
                    <a:lnTo>
                      <a:pt x="28" y="64"/>
                    </a:lnTo>
                    <a:lnTo>
                      <a:pt x="45" y="44"/>
                    </a:lnTo>
                    <a:lnTo>
                      <a:pt x="63" y="24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1" name="Freeform 3119"/>
              <p:cNvSpPr>
                <a:spLocks/>
              </p:cNvSpPr>
              <p:nvPr/>
            </p:nvSpPr>
            <p:spPr bwMode="auto">
              <a:xfrm>
                <a:off x="1715" y="2616"/>
                <a:ext cx="7" cy="8"/>
              </a:xfrm>
              <a:custGeom>
                <a:avLst/>
                <a:gdLst>
                  <a:gd name="T0" fmla="*/ 35 w 62"/>
                  <a:gd name="T1" fmla="*/ 0 h 64"/>
                  <a:gd name="T2" fmla="*/ 17 w 62"/>
                  <a:gd name="T3" fmla="*/ 20 h 64"/>
                  <a:gd name="T4" fmla="*/ 0 w 62"/>
                  <a:gd name="T5" fmla="*/ 40 h 64"/>
                  <a:gd name="T6" fmla="*/ 27 w 62"/>
                  <a:gd name="T7" fmla="*/ 64 h 64"/>
                  <a:gd name="T8" fmla="*/ 44 w 62"/>
                  <a:gd name="T9" fmla="*/ 44 h 64"/>
                  <a:gd name="T10" fmla="*/ 62 w 62"/>
                  <a:gd name="T11" fmla="*/ 24 h 64"/>
                  <a:gd name="T12" fmla="*/ 35 w 62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35" y="0"/>
                    </a:moveTo>
                    <a:lnTo>
                      <a:pt x="17" y="20"/>
                    </a:lnTo>
                    <a:lnTo>
                      <a:pt x="0" y="40"/>
                    </a:lnTo>
                    <a:lnTo>
                      <a:pt x="27" y="64"/>
                    </a:lnTo>
                    <a:lnTo>
                      <a:pt x="44" y="44"/>
                    </a:lnTo>
                    <a:lnTo>
                      <a:pt x="62" y="2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2" name="Freeform 3120"/>
              <p:cNvSpPr>
                <a:spLocks/>
              </p:cNvSpPr>
              <p:nvPr/>
            </p:nvSpPr>
            <p:spPr bwMode="auto">
              <a:xfrm>
                <a:off x="1715" y="2616"/>
                <a:ext cx="7" cy="8"/>
              </a:xfrm>
              <a:custGeom>
                <a:avLst/>
                <a:gdLst>
                  <a:gd name="T0" fmla="*/ 35 w 62"/>
                  <a:gd name="T1" fmla="*/ 0 h 64"/>
                  <a:gd name="T2" fmla="*/ 17 w 62"/>
                  <a:gd name="T3" fmla="*/ 20 h 64"/>
                  <a:gd name="T4" fmla="*/ 0 w 62"/>
                  <a:gd name="T5" fmla="*/ 40 h 64"/>
                  <a:gd name="T6" fmla="*/ 27 w 62"/>
                  <a:gd name="T7" fmla="*/ 64 h 64"/>
                  <a:gd name="T8" fmla="*/ 44 w 62"/>
                  <a:gd name="T9" fmla="*/ 44 h 64"/>
                  <a:gd name="T10" fmla="*/ 62 w 62"/>
                  <a:gd name="T11" fmla="*/ 24 h 64"/>
                  <a:gd name="T12" fmla="*/ 35 w 62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35" y="0"/>
                    </a:moveTo>
                    <a:lnTo>
                      <a:pt x="17" y="20"/>
                    </a:lnTo>
                    <a:lnTo>
                      <a:pt x="0" y="40"/>
                    </a:lnTo>
                    <a:lnTo>
                      <a:pt x="27" y="64"/>
                    </a:lnTo>
                    <a:lnTo>
                      <a:pt x="44" y="44"/>
                    </a:lnTo>
                    <a:lnTo>
                      <a:pt x="62" y="24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3" name="Freeform 3121"/>
              <p:cNvSpPr>
                <a:spLocks/>
              </p:cNvSpPr>
              <p:nvPr/>
            </p:nvSpPr>
            <p:spPr bwMode="auto">
              <a:xfrm>
                <a:off x="1718" y="2621"/>
                <a:ext cx="2" cy="3"/>
              </a:xfrm>
              <a:custGeom>
                <a:avLst/>
                <a:gdLst>
                  <a:gd name="T0" fmla="*/ 17 w 17"/>
                  <a:gd name="T1" fmla="*/ 0 h 21"/>
                  <a:gd name="T2" fmla="*/ 0 w 17"/>
                  <a:gd name="T3" fmla="*/ 20 h 21"/>
                  <a:gd name="T4" fmla="*/ 0 w 17"/>
                  <a:gd name="T5" fmla="*/ 21 h 21"/>
                  <a:gd name="T6" fmla="*/ 17 w 17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0"/>
                    </a:moveTo>
                    <a:lnTo>
                      <a:pt x="0" y="20"/>
                    </a:lnTo>
                    <a:lnTo>
                      <a:pt x="0" y="2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4" name="Line 3122"/>
              <p:cNvSpPr>
                <a:spLocks noChangeShapeType="1"/>
              </p:cNvSpPr>
              <p:nvPr/>
            </p:nvSpPr>
            <p:spPr bwMode="auto">
              <a:xfrm>
                <a:off x="1718" y="26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5" name="Freeform 3123"/>
              <p:cNvSpPr>
                <a:spLocks/>
              </p:cNvSpPr>
              <p:nvPr/>
            </p:nvSpPr>
            <p:spPr bwMode="auto">
              <a:xfrm>
                <a:off x="1718" y="2619"/>
                <a:ext cx="7" cy="7"/>
              </a:xfrm>
              <a:custGeom>
                <a:avLst/>
                <a:gdLst>
                  <a:gd name="T0" fmla="*/ 35 w 62"/>
                  <a:gd name="T1" fmla="*/ 0 h 65"/>
                  <a:gd name="T2" fmla="*/ 17 w 62"/>
                  <a:gd name="T3" fmla="*/ 21 h 65"/>
                  <a:gd name="T4" fmla="*/ 0 w 62"/>
                  <a:gd name="T5" fmla="*/ 42 h 65"/>
                  <a:gd name="T6" fmla="*/ 27 w 62"/>
                  <a:gd name="T7" fmla="*/ 65 h 65"/>
                  <a:gd name="T8" fmla="*/ 45 w 62"/>
                  <a:gd name="T9" fmla="*/ 44 h 65"/>
                  <a:gd name="T10" fmla="*/ 62 w 62"/>
                  <a:gd name="T11" fmla="*/ 23 h 65"/>
                  <a:gd name="T12" fmla="*/ 35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5" y="0"/>
                    </a:moveTo>
                    <a:lnTo>
                      <a:pt x="17" y="21"/>
                    </a:lnTo>
                    <a:lnTo>
                      <a:pt x="0" y="42"/>
                    </a:lnTo>
                    <a:lnTo>
                      <a:pt x="27" y="65"/>
                    </a:lnTo>
                    <a:lnTo>
                      <a:pt x="45" y="44"/>
                    </a:lnTo>
                    <a:lnTo>
                      <a:pt x="62" y="2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6" name="Freeform 3124"/>
              <p:cNvSpPr>
                <a:spLocks/>
              </p:cNvSpPr>
              <p:nvPr/>
            </p:nvSpPr>
            <p:spPr bwMode="auto">
              <a:xfrm>
                <a:off x="1718" y="2619"/>
                <a:ext cx="7" cy="7"/>
              </a:xfrm>
              <a:custGeom>
                <a:avLst/>
                <a:gdLst>
                  <a:gd name="T0" fmla="*/ 35 w 62"/>
                  <a:gd name="T1" fmla="*/ 0 h 65"/>
                  <a:gd name="T2" fmla="*/ 17 w 62"/>
                  <a:gd name="T3" fmla="*/ 21 h 65"/>
                  <a:gd name="T4" fmla="*/ 0 w 62"/>
                  <a:gd name="T5" fmla="*/ 42 h 65"/>
                  <a:gd name="T6" fmla="*/ 27 w 62"/>
                  <a:gd name="T7" fmla="*/ 65 h 65"/>
                  <a:gd name="T8" fmla="*/ 45 w 62"/>
                  <a:gd name="T9" fmla="*/ 44 h 65"/>
                  <a:gd name="T10" fmla="*/ 62 w 62"/>
                  <a:gd name="T11" fmla="*/ 23 h 65"/>
                  <a:gd name="T12" fmla="*/ 35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5" y="0"/>
                    </a:moveTo>
                    <a:lnTo>
                      <a:pt x="17" y="21"/>
                    </a:lnTo>
                    <a:lnTo>
                      <a:pt x="0" y="42"/>
                    </a:lnTo>
                    <a:lnTo>
                      <a:pt x="27" y="65"/>
                    </a:lnTo>
                    <a:lnTo>
                      <a:pt x="45" y="44"/>
                    </a:lnTo>
                    <a:lnTo>
                      <a:pt x="62" y="23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7" name="Freeform 3125"/>
              <p:cNvSpPr>
                <a:spLocks/>
              </p:cNvSpPr>
              <p:nvPr/>
            </p:nvSpPr>
            <p:spPr bwMode="auto">
              <a:xfrm>
                <a:off x="1721" y="2624"/>
                <a:ext cx="2" cy="2"/>
              </a:xfrm>
              <a:custGeom>
                <a:avLst/>
                <a:gdLst>
                  <a:gd name="T0" fmla="*/ 18 w 18"/>
                  <a:gd name="T1" fmla="*/ 0 h 21"/>
                  <a:gd name="T2" fmla="*/ 0 w 18"/>
                  <a:gd name="T3" fmla="*/ 21 h 21"/>
                  <a:gd name="T4" fmla="*/ 1 w 18"/>
                  <a:gd name="T5" fmla="*/ 21 h 21"/>
                  <a:gd name="T6" fmla="*/ 18 w 1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0"/>
                    </a:moveTo>
                    <a:lnTo>
                      <a:pt x="0" y="21"/>
                    </a:lnTo>
                    <a:lnTo>
                      <a:pt x="1" y="2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8" name="Line 3126"/>
              <p:cNvSpPr>
                <a:spLocks noChangeShapeType="1"/>
              </p:cNvSpPr>
              <p:nvPr/>
            </p:nvSpPr>
            <p:spPr bwMode="auto">
              <a:xfrm>
                <a:off x="1721" y="2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9" name="Freeform 3127"/>
              <p:cNvSpPr>
                <a:spLocks/>
              </p:cNvSpPr>
              <p:nvPr/>
            </p:nvSpPr>
            <p:spPr bwMode="auto">
              <a:xfrm>
                <a:off x="1721" y="2622"/>
                <a:ext cx="7" cy="7"/>
              </a:xfrm>
              <a:custGeom>
                <a:avLst/>
                <a:gdLst>
                  <a:gd name="T0" fmla="*/ 33 w 62"/>
                  <a:gd name="T1" fmla="*/ 0 h 65"/>
                  <a:gd name="T2" fmla="*/ 17 w 62"/>
                  <a:gd name="T3" fmla="*/ 21 h 65"/>
                  <a:gd name="T4" fmla="*/ 0 w 62"/>
                  <a:gd name="T5" fmla="*/ 42 h 65"/>
                  <a:gd name="T6" fmla="*/ 29 w 62"/>
                  <a:gd name="T7" fmla="*/ 65 h 65"/>
                  <a:gd name="T8" fmla="*/ 45 w 62"/>
                  <a:gd name="T9" fmla="*/ 44 h 65"/>
                  <a:gd name="T10" fmla="*/ 62 w 62"/>
                  <a:gd name="T11" fmla="*/ 23 h 65"/>
                  <a:gd name="T12" fmla="*/ 33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3" y="0"/>
                    </a:move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0" name="Freeform 3128"/>
              <p:cNvSpPr>
                <a:spLocks/>
              </p:cNvSpPr>
              <p:nvPr/>
            </p:nvSpPr>
            <p:spPr bwMode="auto">
              <a:xfrm>
                <a:off x="1721" y="2622"/>
                <a:ext cx="7" cy="7"/>
              </a:xfrm>
              <a:custGeom>
                <a:avLst/>
                <a:gdLst>
                  <a:gd name="T0" fmla="*/ 33 w 62"/>
                  <a:gd name="T1" fmla="*/ 0 h 65"/>
                  <a:gd name="T2" fmla="*/ 17 w 62"/>
                  <a:gd name="T3" fmla="*/ 21 h 65"/>
                  <a:gd name="T4" fmla="*/ 0 w 62"/>
                  <a:gd name="T5" fmla="*/ 42 h 65"/>
                  <a:gd name="T6" fmla="*/ 29 w 62"/>
                  <a:gd name="T7" fmla="*/ 65 h 65"/>
                  <a:gd name="T8" fmla="*/ 45 w 62"/>
                  <a:gd name="T9" fmla="*/ 44 h 65"/>
                  <a:gd name="T10" fmla="*/ 62 w 62"/>
                  <a:gd name="T11" fmla="*/ 23 h 65"/>
                  <a:gd name="T12" fmla="*/ 33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3" y="0"/>
                    </a:moveTo>
                    <a:lnTo>
                      <a:pt x="17" y="21"/>
                    </a:lnTo>
                    <a:lnTo>
                      <a:pt x="0" y="42"/>
                    </a:lnTo>
                    <a:lnTo>
                      <a:pt x="29" y="65"/>
                    </a:lnTo>
                    <a:lnTo>
                      <a:pt x="45" y="44"/>
                    </a:lnTo>
                    <a:lnTo>
                      <a:pt x="62" y="23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1" name="Freeform 3129"/>
              <p:cNvSpPr>
                <a:spLocks/>
              </p:cNvSpPr>
              <p:nvPr/>
            </p:nvSpPr>
            <p:spPr bwMode="auto">
              <a:xfrm>
                <a:off x="1724" y="2626"/>
                <a:ext cx="2" cy="3"/>
              </a:xfrm>
              <a:custGeom>
                <a:avLst/>
                <a:gdLst>
                  <a:gd name="T0" fmla="*/ 16 w 16"/>
                  <a:gd name="T1" fmla="*/ 0 h 21"/>
                  <a:gd name="T2" fmla="*/ 0 w 16"/>
                  <a:gd name="T3" fmla="*/ 21 h 21"/>
                  <a:gd name="T4" fmla="*/ 0 w 16"/>
                  <a:gd name="T5" fmla="*/ 21 h 21"/>
                  <a:gd name="T6" fmla="*/ 16 w 1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2" name="Line 3130"/>
              <p:cNvSpPr>
                <a:spLocks noChangeShapeType="1"/>
              </p:cNvSpPr>
              <p:nvPr/>
            </p:nvSpPr>
            <p:spPr bwMode="auto">
              <a:xfrm>
                <a:off x="1724" y="26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3" name="Freeform 3131"/>
              <p:cNvSpPr>
                <a:spLocks/>
              </p:cNvSpPr>
              <p:nvPr/>
            </p:nvSpPr>
            <p:spPr bwMode="auto">
              <a:xfrm>
                <a:off x="1724" y="2624"/>
                <a:ext cx="7" cy="7"/>
              </a:xfrm>
              <a:custGeom>
                <a:avLst/>
                <a:gdLst>
                  <a:gd name="T0" fmla="*/ 33 w 62"/>
                  <a:gd name="T1" fmla="*/ 0 h 65"/>
                  <a:gd name="T2" fmla="*/ 16 w 62"/>
                  <a:gd name="T3" fmla="*/ 21 h 65"/>
                  <a:gd name="T4" fmla="*/ 0 w 62"/>
                  <a:gd name="T5" fmla="*/ 42 h 65"/>
                  <a:gd name="T6" fmla="*/ 30 w 62"/>
                  <a:gd name="T7" fmla="*/ 65 h 65"/>
                  <a:gd name="T8" fmla="*/ 46 w 62"/>
                  <a:gd name="T9" fmla="*/ 44 h 65"/>
                  <a:gd name="T10" fmla="*/ 62 w 62"/>
                  <a:gd name="T11" fmla="*/ 23 h 65"/>
                  <a:gd name="T12" fmla="*/ 33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3" y="0"/>
                    </a:moveTo>
                    <a:lnTo>
                      <a:pt x="16" y="21"/>
                    </a:lnTo>
                    <a:lnTo>
                      <a:pt x="0" y="42"/>
                    </a:lnTo>
                    <a:lnTo>
                      <a:pt x="30" y="65"/>
                    </a:lnTo>
                    <a:lnTo>
                      <a:pt x="46" y="44"/>
                    </a:lnTo>
                    <a:lnTo>
                      <a:pt x="62" y="2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4" name="Freeform 3132"/>
              <p:cNvSpPr>
                <a:spLocks/>
              </p:cNvSpPr>
              <p:nvPr/>
            </p:nvSpPr>
            <p:spPr bwMode="auto">
              <a:xfrm>
                <a:off x="1724" y="2624"/>
                <a:ext cx="7" cy="7"/>
              </a:xfrm>
              <a:custGeom>
                <a:avLst/>
                <a:gdLst>
                  <a:gd name="T0" fmla="*/ 33 w 62"/>
                  <a:gd name="T1" fmla="*/ 0 h 65"/>
                  <a:gd name="T2" fmla="*/ 16 w 62"/>
                  <a:gd name="T3" fmla="*/ 21 h 65"/>
                  <a:gd name="T4" fmla="*/ 0 w 62"/>
                  <a:gd name="T5" fmla="*/ 42 h 65"/>
                  <a:gd name="T6" fmla="*/ 30 w 62"/>
                  <a:gd name="T7" fmla="*/ 65 h 65"/>
                  <a:gd name="T8" fmla="*/ 46 w 62"/>
                  <a:gd name="T9" fmla="*/ 44 h 65"/>
                  <a:gd name="T10" fmla="*/ 62 w 62"/>
                  <a:gd name="T11" fmla="*/ 23 h 65"/>
                  <a:gd name="T12" fmla="*/ 33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33" y="0"/>
                    </a:moveTo>
                    <a:lnTo>
                      <a:pt x="16" y="21"/>
                    </a:lnTo>
                    <a:lnTo>
                      <a:pt x="0" y="42"/>
                    </a:lnTo>
                    <a:lnTo>
                      <a:pt x="30" y="65"/>
                    </a:lnTo>
                    <a:lnTo>
                      <a:pt x="46" y="44"/>
                    </a:lnTo>
                    <a:lnTo>
                      <a:pt x="62" y="23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5" name="Freeform 3133"/>
              <p:cNvSpPr>
                <a:spLocks/>
              </p:cNvSpPr>
              <p:nvPr/>
            </p:nvSpPr>
            <p:spPr bwMode="auto">
              <a:xfrm>
                <a:off x="1727" y="2629"/>
                <a:ext cx="2" cy="2"/>
              </a:xfrm>
              <a:custGeom>
                <a:avLst/>
                <a:gdLst>
                  <a:gd name="T0" fmla="*/ 16 w 16"/>
                  <a:gd name="T1" fmla="*/ 0 h 21"/>
                  <a:gd name="T2" fmla="*/ 0 w 16"/>
                  <a:gd name="T3" fmla="*/ 21 h 21"/>
                  <a:gd name="T4" fmla="*/ 0 w 16"/>
                  <a:gd name="T5" fmla="*/ 21 h 21"/>
                  <a:gd name="T6" fmla="*/ 16 w 1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6" name="Line 3134"/>
              <p:cNvSpPr>
                <a:spLocks noChangeShapeType="1"/>
              </p:cNvSpPr>
              <p:nvPr/>
            </p:nvSpPr>
            <p:spPr bwMode="auto">
              <a:xfrm>
                <a:off x="1727" y="26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807" name="Group 3135"/>
            <p:cNvGrpSpPr>
              <a:grpSpLocks/>
            </p:cNvGrpSpPr>
            <p:nvPr/>
          </p:nvGrpSpPr>
          <p:grpSpPr bwMode="auto">
            <a:xfrm>
              <a:off x="1727" y="2627"/>
              <a:ext cx="205" cy="63"/>
              <a:chOff x="1727" y="2627"/>
              <a:chExt cx="205" cy="63"/>
            </a:xfrm>
          </p:grpSpPr>
          <p:sp>
            <p:nvSpPr>
              <p:cNvPr id="31808" name="Freeform 3136"/>
              <p:cNvSpPr>
                <a:spLocks/>
              </p:cNvSpPr>
              <p:nvPr/>
            </p:nvSpPr>
            <p:spPr bwMode="auto">
              <a:xfrm>
                <a:off x="1727" y="2627"/>
                <a:ext cx="7" cy="7"/>
              </a:xfrm>
              <a:custGeom>
                <a:avLst/>
                <a:gdLst>
                  <a:gd name="T0" fmla="*/ 32 w 61"/>
                  <a:gd name="T1" fmla="*/ 0 h 64"/>
                  <a:gd name="T2" fmla="*/ 16 w 61"/>
                  <a:gd name="T3" fmla="*/ 21 h 64"/>
                  <a:gd name="T4" fmla="*/ 0 w 61"/>
                  <a:gd name="T5" fmla="*/ 42 h 64"/>
                  <a:gd name="T6" fmla="*/ 28 w 61"/>
                  <a:gd name="T7" fmla="*/ 64 h 64"/>
                  <a:gd name="T8" fmla="*/ 44 w 61"/>
                  <a:gd name="T9" fmla="*/ 43 h 64"/>
                  <a:gd name="T10" fmla="*/ 61 w 61"/>
                  <a:gd name="T11" fmla="*/ 22 h 64"/>
                  <a:gd name="T12" fmla="*/ 32 w 61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2" y="0"/>
                    </a:moveTo>
                    <a:lnTo>
                      <a:pt x="16" y="21"/>
                    </a:lnTo>
                    <a:lnTo>
                      <a:pt x="0" y="42"/>
                    </a:lnTo>
                    <a:lnTo>
                      <a:pt x="28" y="64"/>
                    </a:lnTo>
                    <a:lnTo>
                      <a:pt x="44" y="43"/>
                    </a:lnTo>
                    <a:lnTo>
                      <a:pt x="61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9" name="Freeform 3137"/>
              <p:cNvSpPr>
                <a:spLocks/>
              </p:cNvSpPr>
              <p:nvPr/>
            </p:nvSpPr>
            <p:spPr bwMode="auto">
              <a:xfrm>
                <a:off x="1727" y="2627"/>
                <a:ext cx="7" cy="7"/>
              </a:xfrm>
              <a:custGeom>
                <a:avLst/>
                <a:gdLst>
                  <a:gd name="T0" fmla="*/ 32 w 61"/>
                  <a:gd name="T1" fmla="*/ 0 h 64"/>
                  <a:gd name="T2" fmla="*/ 16 w 61"/>
                  <a:gd name="T3" fmla="*/ 21 h 64"/>
                  <a:gd name="T4" fmla="*/ 0 w 61"/>
                  <a:gd name="T5" fmla="*/ 42 h 64"/>
                  <a:gd name="T6" fmla="*/ 28 w 61"/>
                  <a:gd name="T7" fmla="*/ 64 h 64"/>
                  <a:gd name="T8" fmla="*/ 44 w 61"/>
                  <a:gd name="T9" fmla="*/ 43 h 64"/>
                  <a:gd name="T10" fmla="*/ 61 w 61"/>
                  <a:gd name="T11" fmla="*/ 22 h 64"/>
                  <a:gd name="T12" fmla="*/ 32 w 61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2" y="0"/>
                    </a:moveTo>
                    <a:lnTo>
                      <a:pt x="16" y="21"/>
                    </a:lnTo>
                    <a:lnTo>
                      <a:pt x="0" y="42"/>
                    </a:lnTo>
                    <a:lnTo>
                      <a:pt x="28" y="64"/>
                    </a:lnTo>
                    <a:lnTo>
                      <a:pt x="44" y="43"/>
                    </a:lnTo>
                    <a:lnTo>
                      <a:pt x="61" y="22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0" name="Freeform 3138"/>
              <p:cNvSpPr>
                <a:spLocks/>
              </p:cNvSpPr>
              <p:nvPr/>
            </p:nvSpPr>
            <p:spPr bwMode="auto">
              <a:xfrm>
                <a:off x="1731" y="2631"/>
                <a:ext cx="1" cy="3"/>
              </a:xfrm>
              <a:custGeom>
                <a:avLst/>
                <a:gdLst>
                  <a:gd name="T0" fmla="*/ 16 w 16"/>
                  <a:gd name="T1" fmla="*/ 0 h 22"/>
                  <a:gd name="T2" fmla="*/ 0 w 16"/>
                  <a:gd name="T3" fmla="*/ 21 h 22"/>
                  <a:gd name="T4" fmla="*/ 0 w 16"/>
                  <a:gd name="T5" fmla="*/ 22 h 22"/>
                  <a:gd name="T6" fmla="*/ 16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lnTo>
                      <a:pt x="0" y="21"/>
                    </a:lnTo>
                    <a:lnTo>
                      <a:pt x="0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1" name="Line 3139"/>
              <p:cNvSpPr>
                <a:spLocks noChangeShapeType="1"/>
              </p:cNvSpPr>
              <p:nvPr/>
            </p:nvSpPr>
            <p:spPr bwMode="auto">
              <a:xfrm>
                <a:off x="1731" y="2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2" name="Freeform 3140"/>
              <p:cNvSpPr>
                <a:spLocks/>
              </p:cNvSpPr>
              <p:nvPr/>
            </p:nvSpPr>
            <p:spPr bwMode="auto">
              <a:xfrm>
                <a:off x="1731" y="2629"/>
                <a:ext cx="7" cy="7"/>
              </a:xfrm>
              <a:custGeom>
                <a:avLst/>
                <a:gdLst>
                  <a:gd name="T0" fmla="*/ 33 w 63"/>
                  <a:gd name="T1" fmla="*/ 0 h 66"/>
                  <a:gd name="T2" fmla="*/ 16 w 63"/>
                  <a:gd name="T3" fmla="*/ 22 h 66"/>
                  <a:gd name="T4" fmla="*/ 0 w 63"/>
                  <a:gd name="T5" fmla="*/ 44 h 66"/>
                  <a:gd name="T6" fmla="*/ 30 w 63"/>
                  <a:gd name="T7" fmla="*/ 66 h 66"/>
                  <a:gd name="T8" fmla="*/ 46 w 63"/>
                  <a:gd name="T9" fmla="*/ 44 h 66"/>
                  <a:gd name="T10" fmla="*/ 63 w 63"/>
                  <a:gd name="T11" fmla="*/ 22 h 66"/>
                  <a:gd name="T12" fmla="*/ 33 w 63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33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0" y="66"/>
                    </a:lnTo>
                    <a:lnTo>
                      <a:pt x="46" y="44"/>
                    </a:lnTo>
                    <a:lnTo>
                      <a:pt x="63" y="2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3" name="Freeform 3141"/>
              <p:cNvSpPr>
                <a:spLocks/>
              </p:cNvSpPr>
              <p:nvPr/>
            </p:nvSpPr>
            <p:spPr bwMode="auto">
              <a:xfrm>
                <a:off x="1731" y="2629"/>
                <a:ext cx="7" cy="7"/>
              </a:xfrm>
              <a:custGeom>
                <a:avLst/>
                <a:gdLst>
                  <a:gd name="T0" fmla="*/ 33 w 63"/>
                  <a:gd name="T1" fmla="*/ 0 h 66"/>
                  <a:gd name="T2" fmla="*/ 16 w 63"/>
                  <a:gd name="T3" fmla="*/ 22 h 66"/>
                  <a:gd name="T4" fmla="*/ 0 w 63"/>
                  <a:gd name="T5" fmla="*/ 44 h 66"/>
                  <a:gd name="T6" fmla="*/ 30 w 63"/>
                  <a:gd name="T7" fmla="*/ 66 h 66"/>
                  <a:gd name="T8" fmla="*/ 46 w 63"/>
                  <a:gd name="T9" fmla="*/ 44 h 66"/>
                  <a:gd name="T10" fmla="*/ 63 w 63"/>
                  <a:gd name="T11" fmla="*/ 22 h 66"/>
                  <a:gd name="T12" fmla="*/ 33 w 63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33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0" y="66"/>
                    </a:lnTo>
                    <a:lnTo>
                      <a:pt x="46" y="44"/>
                    </a:lnTo>
                    <a:lnTo>
                      <a:pt x="63" y="22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4" name="Freeform 3142"/>
              <p:cNvSpPr>
                <a:spLocks/>
              </p:cNvSpPr>
              <p:nvPr/>
            </p:nvSpPr>
            <p:spPr bwMode="auto">
              <a:xfrm>
                <a:off x="1734" y="2634"/>
                <a:ext cx="2" cy="2"/>
              </a:xfrm>
              <a:custGeom>
                <a:avLst/>
                <a:gdLst>
                  <a:gd name="T0" fmla="*/ 16 w 16"/>
                  <a:gd name="T1" fmla="*/ 0 h 22"/>
                  <a:gd name="T2" fmla="*/ 0 w 16"/>
                  <a:gd name="T3" fmla="*/ 22 h 22"/>
                  <a:gd name="T4" fmla="*/ 1 w 16"/>
                  <a:gd name="T5" fmla="*/ 22 h 22"/>
                  <a:gd name="T6" fmla="*/ 16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lnTo>
                      <a:pt x="0" y="22"/>
                    </a:lnTo>
                    <a:lnTo>
                      <a:pt x="1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5" name="Line 3143"/>
              <p:cNvSpPr>
                <a:spLocks noChangeShapeType="1"/>
              </p:cNvSpPr>
              <p:nvPr/>
            </p:nvSpPr>
            <p:spPr bwMode="auto">
              <a:xfrm>
                <a:off x="1734" y="26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6" name="Freeform 3144"/>
              <p:cNvSpPr>
                <a:spLocks/>
              </p:cNvSpPr>
              <p:nvPr/>
            </p:nvSpPr>
            <p:spPr bwMode="auto">
              <a:xfrm>
                <a:off x="1734" y="2631"/>
                <a:ext cx="7" cy="8"/>
              </a:xfrm>
              <a:custGeom>
                <a:avLst/>
                <a:gdLst>
                  <a:gd name="T0" fmla="*/ 30 w 60"/>
                  <a:gd name="T1" fmla="*/ 0 h 65"/>
                  <a:gd name="T2" fmla="*/ 15 w 60"/>
                  <a:gd name="T3" fmla="*/ 22 h 65"/>
                  <a:gd name="T4" fmla="*/ 0 w 60"/>
                  <a:gd name="T5" fmla="*/ 44 h 65"/>
                  <a:gd name="T6" fmla="*/ 29 w 60"/>
                  <a:gd name="T7" fmla="*/ 65 h 65"/>
                  <a:gd name="T8" fmla="*/ 45 w 60"/>
                  <a:gd name="T9" fmla="*/ 43 h 65"/>
                  <a:gd name="T10" fmla="*/ 60 w 60"/>
                  <a:gd name="T11" fmla="*/ 21 h 65"/>
                  <a:gd name="T12" fmla="*/ 30 w 6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29" y="65"/>
                    </a:lnTo>
                    <a:lnTo>
                      <a:pt x="45" y="43"/>
                    </a:lnTo>
                    <a:lnTo>
                      <a:pt x="60" y="2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7" name="Freeform 3145"/>
              <p:cNvSpPr>
                <a:spLocks/>
              </p:cNvSpPr>
              <p:nvPr/>
            </p:nvSpPr>
            <p:spPr bwMode="auto">
              <a:xfrm>
                <a:off x="1734" y="2631"/>
                <a:ext cx="7" cy="8"/>
              </a:xfrm>
              <a:custGeom>
                <a:avLst/>
                <a:gdLst>
                  <a:gd name="T0" fmla="*/ 30 w 60"/>
                  <a:gd name="T1" fmla="*/ 0 h 65"/>
                  <a:gd name="T2" fmla="*/ 15 w 60"/>
                  <a:gd name="T3" fmla="*/ 22 h 65"/>
                  <a:gd name="T4" fmla="*/ 0 w 60"/>
                  <a:gd name="T5" fmla="*/ 44 h 65"/>
                  <a:gd name="T6" fmla="*/ 29 w 60"/>
                  <a:gd name="T7" fmla="*/ 65 h 65"/>
                  <a:gd name="T8" fmla="*/ 45 w 60"/>
                  <a:gd name="T9" fmla="*/ 43 h 65"/>
                  <a:gd name="T10" fmla="*/ 60 w 60"/>
                  <a:gd name="T11" fmla="*/ 21 h 65"/>
                  <a:gd name="T12" fmla="*/ 30 w 6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29" y="65"/>
                    </a:lnTo>
                    <a:lnTo>
                      <a:pt x="45" y="43"/>
                    </a:lnTo>
                    <a:lnTo>
                      <a:pt x="60" y="21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8" name="Freeform 3146"/>
              <p:cNvSpPr>
                <a:spLocks/>
              </p:cNvSpPr>
              <p:nvPr/>
            </p:nvSpPr>
            <p:spPr bwMode="auto">
              <a:xfrm>
                <a:off x="1737" y="2634"/>
                <a:ext cx="7" cy="7"/>
              </a:xfrm>
              <a:custGeom>
                <a:avLst/>
                <a:gdLst>
                  <a:gd name="T0" fmla="*/ 31 w 61"/>
                  <a:gd name="T1" fmla="*/ 0 h 64"/>
                  <a:gd name="T2" fmla="*/ 16 w 61"/>
                  <a:gd name="T3" fmla="*/ 22 h 64"/>
                  <a:gd name="T4" fmla="*/ 0 w 61"/>
                  <a:gd name="T5" fmla="*/ 44 h 64"/>
                  <a:gd name="T6" fmla="*/ 30 w 61"/>
                  <a:gd name="T7" fmla="*/ 64 h 64"/>
                  <a:gd name="T8" fmla="*/ 45 w 61"/>
                  <a:gd name="T9" fmla="*/ 43 h 64"/>
                  <a:gd name="T10" fmla="*/ 61 w 61"/>
                  <a:gd name="T11" fmla="*/ 21 h 64"/>
                  <a:gd name="T12" fmla="*/ 31 w 61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0" y="64"/>
                    </a:lnTo>
                    <a:lnTo>
                      <a:pt x="45" y="43"/>
                    </a:lnTo>
                    <a:lnTo>
                      <a:pt x="61" y="2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9" name="Freeform 3147"/>
              <p:cNvSpPr>
                <a:spLocks/>
              </p:cNvSpPr>
              <p:nvPr/>
            </p:nvSpPr>
            <p:spPr bwMode="auto">
              <a:xfrm>
                <a:off x="1737" y="2634"/>
                <a:ext cx="7" cy="7"/>
              </a:xfrm>
              <a:custGeom>
                <a:avLst/>
                <a:gdLst>
                  <a:gd name="T0" fmla="*/ 31 w 61"/>
                  <a:gd name="T1" fmla="*/ 0 h 64"/>
                  <a:gd name="T2" fmla="*/ 16 w 61"/>
                  <a:gd name="T3" fmla="*/ 22 h 64"/>
                  <a:gd name="T4" fmla="*/ 0 w 61"/>
                  <a:gd name="T5" fmla="*/ 44 h 64"/>
                  <a:gd name="T6" fmla="*/ 30 w 61"/>
                  <a:gd name="T7" fmla="*/ 64 h 64"/>
                  <a:gd name="T8" fmla="*/ 45 w 61"/>
                  <a:gd name="T9" fmla="*/ 43 h 64"/>
                  <a:gd name="T10" fmla="*/ 61 w 61"/>
                  <a:gd name="T11" fmla="*/ 21 h 64"/>
                  <a:gd name="T12" fmla="*/ 31 w 61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4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0" y="64"/>
                    </a:lnTo>
                    <a:lnTo>
                      <a:pt x="45" y="43"/>
                    </a:lnTo>
                    <a:lnTo>
                      <a:pt x="61" y="21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0" name="Freeform 3148"/>
              <p:cNvSpPr>
                <a:spLocks/>
              </p:cNvSpPr>
              <p:nvPr/>
            </p:nvSpPr>
            <p:spPr bwMode="auto">
              <a:xfrm>
                <a:off x="1741" y="2639"/>
                <a:ext cx="1" cy="2"/>
              </a:xfrm>
              <a:custGeom>
                <a:avLst/>
                <a:gdLst>
                  <a:gd name="T0" fmla="*/ 15 w 15"/>
                  <a:gd name="T1" fmla="*/ 0 h 23"/>
                  <a:gd name="T2" fmla="*/ 0 w 15"/>
                  <a:gd name="T3" fmla="*/ 21 h 23"/>
                  <a:gd name="T4" fmla="*/ 1 w 15"/>
                  <a:gd name="T5" fmla="*/ 23 h 23"/>
                  <a:gd name="T6" fmla="*/ 15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lnTo>
                      <a:pt x="0" y="21"/>
                    </a:lnTo>
                    <a:lnTo>
                      <a:pt x="1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1" name="Line 3149"/>
              <p:cNvSpPr>
                <a:spLocks noChangeShapeType="1"/>
              </p:cNvSpPr>
              <p:nvPr/>
            </p:nvSpPr>
            <p:spPr bwMode="auto">
              <a:xfrm>
                <a:off x="1741" y="2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2" name="Freeform 3150"/>
              <p:cNvSpPr>
                <a:spLocks/>
              </p:cNvSpPr>
              <p:nvPr/>
            </p:nvSpPr>
            <p:spPr bwMode="auto">
              <a:xfrm>
                <a:off x="1741" y="2636"/>
                <a:ext cx="6" cy="7"/>
              </a:xfrm>
              <a:custGeom>
                <a:avLst/>
                <a:gdLst>
                  <a:gd name="T0" fmla="*/ 29 w 59"/>
                  <a:gd name="T1" fmla="*/ 0 h 66"/>
                  <a:gd name="T2" fmla="*/ 14 w 59"/>
                  <a:gd name="T3" fmla="*/ 24 h 66"/>
                  <a:gd name="T4" fmla="*/ 0 w 59"/>
                  <a:gd name="T5" fmla="*/ 47 h 66"/>
                  <a:gd name="T6" fmla="*/ 31 w 59"/>
                  <a:gd name="T7" fmla="*/ 66 h 66"/>
                  <a:gd name="T8" fmla="*/ 45 w 59"/>
                  <a:gd name="T9" fmla="*/ 43 h 66"/>
                  <a:gd name="T10" fmla="*/ 59 w 59"/>
                  <a:gd name="T11" fmla="*/ 20 h 66"/>
                  <a:gd name="T12" fmla="*/ 29 w 59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29" y="0"/>
                    </a:moveTo>
                    <a:lnTo>
                      <a:pt x="14" y="24"/>
                    </a:lnTo>
                    <a:lnTo>
                      <a:pt x="0" y="47"/>
                    </a:lnTo>
                    <a:lnTo>
                      <a:pt x="31" y="66"/>
                    </a:lnTo>
                    <a:lnTo>
                      <a:pt x="45" y="43"/>
                    </a:lnTo>
                    <a:lnTo>
                      <a:pt x="59" y="2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3" name="Freeform 3151"/>
              <p:cNvSpPr>
                <a:spLocks/>
              </p:cNvSpPr>
              <p:nvPr/>
            </p:nvSpPr>
            <p:spPr bwMode="auto">
              <a:xfrm>
                <a:off x="1741" y="2636"/>
                <a:ext cx="6" cy="7"/>
              </a:xfrm>
              <a:custGeom>
                <a:avLst/>
                <a:gdLst>
                  <a:gd name="T0" fmla="*/ 29 w 59"/>
                  <a:gd name="T1" fmla="*/ 0 h 66"/>
                  <a:gd name="T2" fmla="*/ 14 w 59"/>
                  <a:gd name="T3" fmla="*/ 24 h 66"/>
                  <a:gd name="T4" fmla="*/ 0 w 59"/>
                  <a:gd name="T5" fmla="*/ 47 h 66"/>
                  <a:gd name="T6" fmla="*/ 31 w 59"/>
                  <a:gd name="T7" fmla="*/ 66 h 66"/>
                  <a:gd name="T8" fmla="*/ 45 w 59"/>
                  <a:gd name="T9" fmla="*/ 43 h 66"/>
                  <a:gd name="T10" fmla="*/ 59 w 59"/>
                  <a:gd name="T11" fmla="*/ 20 h 66"/>
                  <a:gd name="T12" fmla="*/ 29 w 59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6">
                    <a:moveTo>
                      <a:pt x="29" y="0"/>
                    </a:moveTo>
                    <a:lnTo>
                      <a:pt x="14" y="24"/>
                    </a:lnTo>
                    <a:lnTo>
                      <a:pt x="0" y="47"/>
                    </a:lnTo>
                    <a:lnTo>
                      <a:pt x="31" y="66"/>
                    </a:lnTo>
                    <a:lnTo>
                      <a:pt x="45" y="43"/>
                    </a:lnTo>
                    <a:lnTo>
                      <a:pt x="59" y="20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4" name="Freeform 3152"/>
              <p:cNvSpPr>
                <a:spLocks/>
              </p:cNvSpPr>
              <p:nvPr/>
            </p:nvSpPr>
            <p:spPr bwMode="auto">
              <a:xfrm>
                <a:off x="1746" y="2638"/>
                <a:ext cx="1" cy="3"/>
              </a:xfrm>
              <a:custGeom>
                <a:avLst/>
                <a:gdLst>
                  <a:gd name="T0" fmla="*/ 0 w 15"/>
                  <a:gd name="T1" fmla="*/ 23 h 23"/>
                  <a:gd name="T2" fmla="*/ 14 w 15"/>
                  <a:gd name="T3" fmla="*/ 0 h 23"/>
                  <a:gd name="T4" fmla="*/ 15 w 15"/>
                  <a:gd name="T5" fmla="*/ 1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4" y="0"/>
                    </a:lnTo>
                    <a:lnTo>
                      <a:pt x="15" y="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5" name="Line 3153"/>
              <p:cNvSpPr>
                <a:spLocks noChangeShapeType="1"/>
              </p:cNvSpPr>
              <p:nvPr/>
            </p:nvSpPr>
            <p:spPr bwMode="auto">
              <a:xfrm>
                <a:off x="1747" y="26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6" name="Freeform 3154"/>
              <p:cNvSpPr>
                <a:spLocks/>
              </p:cNvSpPr>
              <p:nvPr/>
            </p:nvSpPr>
            <p:spPr bwMode="auto">
              <a:xfrm>
                <a:off x="1744" y="2638"/>
                <a:ext cx="7" cy="7"/>
              </a:xfrm>
              <a:custGeom>
                <a:avLst/>
                <a:gdLst>
                  <a:gd name="T0" fmla="*/ 30 w 61"/>
                  <a:gd name="T1" fmla="*/ 0 h 65"/>
                  <a:gd name="T2" fmla="*/ 15 w 61"/>
                  <a:gd name="T3" fmla="*/ 22 h 65"/>
                  <a:gd name="T4" fmla="*/ 0 w 61"/>
                  <a:gd name="T5" fmla="*/ 44 h 65"/>
                  <a:gd name="T6" fmla="*/ 30 w 61"/>
                  <a:gd name="T7" fmla="*/ 65 h 65"/>
                  <a:gd name="T8" fmla="*/ 46 w 61"/>
                  <a:gd name="T9" fmla="*/ 43 h 65"/>
                  <a:gd name="T10" fmla="*/ 61 w 61"/>
                  <a:gd name="T11" fmla="*/ 21 h 65"/>
                  <a:gd name="T12" fmla="*/ 30 w 61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0" y="65"/>
                    </a:lnTo>
                    <a:lnTo>
                      <a:pt x="46" y="43"/>
                    </a:lnTo>
                    <a:lnTo>
                      <a:pt x="61" y="2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7" name="Freeform 3155"/>
              <p:cNvSpPr>
                <a:spLocks/>
              </p:cNvSpPr>
              <p:nvPr/>
            </p:nvSpPr>
            <p:spPr bwMode="auto">
              <a:xfrm>
                <a:off x="1744" y="2638"/>
                <a:ext cx="7" cy="7"/>
              </a:xfrm>
              <a:custGeom>
                <a:avLst/>
                <a:gdLst>
                  <a:gd name="T0" fmla="*/ 30 w 61"/>
                  <a:gd name="T1" fmla="*/ 0 h 65"/>
                  <a:gd name="T2" fmla="*/ 15 w 61"/>
                  <a:gd name="T3" fmla="*/ 22 h 65"/>
                  <a:gd name="T4" fmla="*/ 0 w 61"/>
                  <a:gd name="T5" fmla="*/ 44 h 65"/>
                  <a:gd name="T6" fmla="*/ 30 w 61"/>
                  <a:gd name="T7" fmla="*/ 65 h 65"/>
                  <a:gd name="T8" fmla="*/ 46 w 61"/>
                  <a:gd name="T9" fmla="*/ 43 h 65"/>
                  <a:gd name="T10" fmla="*/ 61 w 61"/>
                  <a:gd name="T11" fmla="*/ 21 h 65"/>
                  <a:gd name="T12" fmla="*/ 30 w 61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0" y="65"/>
                    </a:lnTo>
                    <a:lnTo>
                      <a:pt x="46" y="43"/>
                    </a:lnTo>
                    <a:lnTo>
                      <a:pt x="61" y="21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8" name="Freeform 3156"/>
              <p:cNvSpPr>
                <a:spLocks/>
              </p:cNvSpPr>
              <p:nvPr/>
            </p:nvSpPr>
            <p:spPr bwMode="auto">
              <a:xfrm>
                <a:off x="1747" y="2643"/>
                <a:ext cx="2" cy="3"/>
              </a:xfrm>
              <a:custGeom>
                <a:avLst/>
                <a:gdLst>
                  <a:gd name="T0" fmla="*/ 16 w 16"/>
                  <a:gd name="T1" fmla="*/ 0 h 23"/>
                  <a:gd name="T2" fmla="*/ 0 w 16"/>
                  <a:gd name="T3" fmla="*/ 22 h 23"/>
                  <a:gd name="T4" fmla="*/ 1 w 16"/>
                  <a:gd name="T5" fmla="*/ 23 h 23"/>
                  <a:gd name="T6" fmla="*/ 16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6" y="0"/>
                    </a:moveTo>
                    <a:lnTo>
                      <a:pt x="0" y="22"/>
                    </a:lnTo>
                    <a:lnTo>
                      <a:pt x="1" y="2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9" name="Line 3157"/>
              <p:cNvSpPr>
                <a:spLocks noChangeShapeType="1"/>
              </p:cNvSpPr>
              <p:nvPr/>
            </p:nvSpPr>
            <p:spPr bwMode="auto">
              <a:xfrm>
                <a:off x="1747" y="26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0" name="Freeform 3158"/>
              <p:cNvSpPr>
                <a:spLocks/>
              </p:cNvSpPr>
              <p:nvPr/>
            </p:nvSpPr>
            <p:spPr bwMode="auto">
              <a:xfrm>
                <a:off x="1747" y="2640"/>
                <a:ext cx="7" cy="8"/>
              </a:xfrm>
              <a:custGeom>
                <a:avLst/>
                <a:gdLst>
                  <a:gd name="T0" fmla="*/ 29 w 60"/>
                  <a:gd name="T1" fmla="*/ 0 h 65"/>
                  <a:gd name="T2" fmla="*/ 15 w 60"/>
                  <a:gd name="T3" fmla="*/ 23 h 65"/>
                  <a:gd name="T4" fmla="*/ 0 w 60"/>
                  <a:gd name="T5" fmla="*/ 46 h 65"/>
                  <a:gd name="T6" fmla="*/ 31 w 60"/>
                  <a:gd name="T7" fmla="*/ 65 h 65"/>
                  <a:gd name="T8" fmla="*/ 45 w 60"/>
                  <a:gd name="T9" fmla="*/ 42 h 65"/>
                  <a:gd name="T10" fmla="*/ 60 w 60"/>
                  <a:gd name="T11" fmla="*/ 19 h 65"/>
                  <a:gd name="T12" fmla="*/ 29 w 6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29" y="0"/>
                    </a:moveTo>
                    <a:lnTo>
                      <a:pt x="15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60" y="1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1" name="Freeform 3159"/>
              <p:cNvSpPr>
                <a:spLocks/>
              </p:cNvSpPr>
              <p:nvPr/>
            </p:nvSpPr>
            <p:spPr bwMode="auto">
              <a:xfrm>
                <a:off x="1747" y="2640"/>
                <a:ext cx="7" cy="8"/>
              </a:xfrm>
              <a:custGeom>
                <a:avLst/>
                <a:gdLst>
                  <a:gd name="T0" fmla="*/ 29 w 60"/>
                  <a:gd name="T1" fmla="*/ 0 h 65"/>
                  <a:gd name="T2" fmla="*/ 15 w 60"/>
                  <a:gd name="T3" fmla="*/ 23 h 65"/>
                  <a:gd name="T4" fmla="*/ 0 w 60"/>
                  <a:gd name="T5" fmla="*/ 46 h 65"/>
                  <a:gd name="T6" fmla="*/ 31 w 60"/>
                  <a:gd name="T7" fmla="*/ 65 h 65"/>
                  <a:gd name="T8" fmla="*/ 45 w 60"/>
                  <a:gd name="T9" fmla="*/ 42 h 65"/>
                  <a:gd name="T10" fmla="*/ 60 w 60"/>
                  <a:gd name="T11" fmla="*/ 19 h 65"/>
                  <a:gd name="T12" fmla="*/ 29 w 6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29" y="0"/>
                    </a:moveTo>
                    <a:lnTo>
                      <a:pt x="15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60" y="19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2" name="Freeform 3160"/>
              <p:cNvSpPr>
                <a:spLocks/>
              </p:cNvSpPr>
              <p:nvPr/>
            </p:nvSpPr>
            <p:spPr bwMode="auto">
              <a:xfrm>
                <a:off x="1752" y="2643"/>
                <a:ext cx="2" cy="2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0 h 23"/>
                  <a:gd name="T4" fmla="*/ 15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3" name="Line 3161"/>
              <p:cNvSpPr>
                <a:spLocks noChangeShapeType="1"/>
              </p:cNvSpPr>
              <p:nvPr/>
            </p:nvSpPr>
            <p:spPr bwMode="auto">
              <a:xfrm>
                <a:off x="1754" y="26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4" name="Freeform 3162"/>
              <p:cNvSpPr>
                <a:spLocks/>
              </p:cNvSpPr>
              <p:nvPr/>
            </p:nvSpPr>
            <p:spPr bwMode="auto">
              <a:xfrm>
                <a:off x="1751" y="2643"/>
                <a:ext cx="6" cy="7"/>
              </a:xfrm>
              <a:custGeom>
                <a:avLst/>
                <a:gdLst>
                  <a:gd name="T0" fmla="*/ 29 w 59"/>
                  <a:gd name="T1" fmla="*/ 0 h 65"/>
                  <a:gd name="T2" fmla="*/ 14 w 59"/>
                  <a:gd name="T3" fmla="*/ 23 h 65"/>
                  <a:gd name="T4" fmla="*/ 0 w 59"/>
                  <a:gd name="T5" fmla="*/ 46 h 65"/>
                  <a:gd name="T6" fmla="*/ 31 w 59"/>
                  <a:gd name="T7" fmla="*/ 65 h 65"/>
                  <a:gd name="T8" fmla="*/ 45 w 59"/>
                  <a:gd name="T9" fmla="*/ 42 h 65"/>
                  <a:gd name="T10" fmla="*/ 59 w 59"/>
                  <a:gd name="T11" fmla="*/ 19 h 65"/>
                  <a:gd name="T12" fmla="*/ 29 w 5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29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59" y="19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5" name="Freeform 3163"/>
              <p:cNvSpPr>
                <a:spLocks/>
              </p:cNvSpPr>
              <p:nvPr/>
            </p:nvSpPr>
            <p:spPr bwMode="auto">
              <a:xfrm>
                <a:off x="1751" y="2643"/>
                <a:ext cx="6" cy="7"/>
              </a:xfrm>
              <a:custGeom>
                <a:avLst/>
                <a:gdLst>
                  <a:gd name="T0" fmla="*/ 29 w 59"/>
                  <a:gd name="T1" fmla="*/ 0 h 65"/>
                  <a:gd name="T2" fmla="*/ 14 w 59"/>
                  <a:gd name="T3" fmla="*/ 23 h 65"/>
                  <a:gd name="T4" fmla="*/ 0 w 59"/>
                  <a:gd name="T5" fmla="*/ 46 h 65"/>
                  <a:gd name="T6" fmla="*/ 31 w 59"/>
                  <a:gd name="T7" fmla="*/ 65 h 65"/>
                  <a:gd name="T8" fmla="*/ 45 w 59"/>
                  <a:gd name="T9" fmla="*/ 42 h 65"/>
                  <a:gd name="T10" fmla="*/ 59 w 59"/>
                  <a:gd name="T11" fmla="*/ 19 h 65"/>
                  <a:gd name="T12" fmla="*/ 29 w 5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29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59" y="19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6" name="Freeform 3164"/>
              <p:cNvSpPr>
                <a:spLocks/>
              </p:cNvSpPr>
              <p:nvPr/>
            </p:nvSpPr>
            <p:spPr bwMode="auto">
              <a:xfrm>
                <a:off x="1754" y="2647"/>
                <a:ext cx="2" cy="3"/>
              </a:xfrm>
              <a:custGeom>
                <a:avLst/>
                <a:gdLst>
                  <a:gd name="T0" fmla="*/ 14 w 14"/>
                  <a:gd name="T1" fmla="*/ 0 h 23"/>
                  <a:gd name="T2" fmla="*/ 0 w 14"/>
                  <a:gd name="T3" fmla="*/ 23 h 23"/>
                  <a:gd name="T4" fmla="*/ 1 w 14"/>
                  <a:gd name="T5" fmla="*/ 23 h 23"/>
                  <a:gd name="T6" fmla="*/ 14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lnTo>
                      <a:pt x="0" y="23"/>
                    </a:lnTo>
                    <a:lnTo>
                      <a:pt x="1" y="2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7" name="Line 3165"/>
              <p:cNvSpPr>
                <a:spLocks noChangeShapeType="1"/>
              </p:cNvSpPr>
              <p:nvPr/>
            </p:nvSpPr>
            <p:spPr bwMode="auto">
              <a:xfrm>
                <a:off x="1754" y="2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8" name="Freeform 3166"/>
              <p:cNvSpPr>
                <a:spLocks/>
              </p:cNvSpPr>
              <p:nvPr/>
            </p:nvSpPr>
            <p:spPr bwMode="auto">
              <a:xfrm>
                <a:off x="1754" y="2645"/>
                <a:ext cx="7" cy="7"/>
              </a:xfrm>
              <a:custGeom>
                <a:avLst/>
                <a:gdLst>
                  <a:gd name="T0" fmla="*/ 26 w 58"/>
                  <a:gd name="T1" fmla="*/ 0 h 64"/>
                  <a:gd name="T2" fmla="*/ 13 w 58"/>
                  <a:gd name="T3" fmla="*/ 23 h 64"/>
                  <a:gd name="T4" fmla="*/ 0 w 58"/>
                  <a:gd name="T5" fmla="*/ 46 h 64"/>
                  <a:gd name="T6" fmla="*/ 32 w 58"/>
                  <a:gd name="T7" fmla="*/ 64 h 64"/>
                  <a:gd name="T8" fmla="*/ 45 w 58"/>
                  <a:gd name="T9" fmla="*/ 41 h 64"/>
                  <a:gd name="T10" fmla="*/ 58 w 58"/>
                  <a:gd name="T11" fmla="*/ 18 h 64"/>
                  <a:gd name="T12" fmla="*/ 26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2" y="64"/>
                    </a:lnTo>
                    <a:lnTo>
                      <a:pt x="45" y="41"/>
                    </a:lnTo>
                    <a:lnTo>
                      <a:pt x="58" y="1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9" name="Freeform 3167"/>
              <p:cNvSpPr>
                <a:spLocks/>
              </p:cNvSpPr>
              <p:nvPr/>
            </p:nvSpPr>
            <p:spPr bwMode="auto">
              <a:xfrm>
                <a:off x="1754" y="2645"/>
                <a:ext cx="7" cy="7"/>
              </a:xfrm>
              <a:custGeom>
                <a:avLst/>
                <a:gdLst>
                  <a:gd name="T0" fmla="*/ 26 w 58"/>
                  <a:gd name="T1" fmla="*/ 0 h 64"/>
                  <a:gd name="T2" fmla="*/ 13 w 58"/>
                  <a:gd name="T3" fmla="*/ 23 h 64"/>
                  <a:gd name="T4" fmla="*/ 0 w 58"/>
                  <a:gd name="T5" fmla="*/ 46 h 64"/>
                  <a:gd name="T6" fmla="*/ 32 w 58"/>
                  <a:gd name="T7" fmla="*/ 64 h 64"/>
                  <a:gd name="T8" fmla="*/ 45 w 58"/>
                  <a:gd name="T9" fmla="*/ 41 h 64"/>
                  <a:gd name="T10" fmla="*/ 58 w 58"/>
                  <a:gd name="T11" fmla="*/ 18 h 64"/>
                  <a:gd name="T12" fmla="*/ 26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2" y="64"/>
                    </a:lnTo>
                    <a:lnTo>
                      <a:pt x="45" y="41"/>
                    </a:lnTo>
                    <a:lnTo>
                      <a:pt x="58" y="18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0" name="Freeform 3168"/>
              <p:cNvSpPr>
                <a:spLocks/>
              </p:cNvSpPr>
              <p:nvPr/>
            </p:nvSpPr>
            <p:spPr bwMode="auto">
              <a:xfrm>
                <a:off x="1759" y="2647"/>
                <a:ext cx="2" cy="2"/>
              </a:xfrm>
              <a:custGeom>
                <a:avLst/>
                <a:gdLst>
                  <a:gd name="T0" fmla="*/ 0 w 13"/>
                  <a:gd name="T1" fmla="*/ 23 h 23"/>
                  <a:gd name="T2" fmla="*/ 13 w 13"/>
                  <a:gd name="T3" fmla="*/ 0 h 23"/>
                  <a:gd name="T4" fmla="*/ 13 w 13"/>
                  <a:gd name="T5" fmla="*/ 0 h 23"/>
                  <a:gd name="T6" fmla="*/ 0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1" name="Line 3169"/>
              <p:cNvSpPr>
                <a:spLocks noChangeShapeType="1"/>
              </p:cNvSpPr>
              <p:nvPr/>
            </p:nvSpPr>
            <p:spPr bwMode="auto">
              <a:xfrm>
                <a:off x="1761" y="2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2" name="Freeform 3170"/>
              <p:cNvSpPr>
                <a:spLocks/>
              </p:cNvSpPr>
              <p:nvPr/>
            </p:nvSpPr>
            <p:spPr bwMode="auto">
              <a:xfrm>
                <a:off x="1758" y="2647"/>
                <a:ext cx="6" cy="7"/>
              </a:xfrm>
              <a:custGeom>
                <a:avLst/>
                <a:gdLst>
                  <a:gd name="T0" fmla="*/ 26 w 58"/>
                  <a:gd name="T1" fmla="*/ 0 h 65"/>
                  <a:gd name="T2" fmla="*/ 13 w 58"/>
                  <a:gd name="T3" fmla="*/ 23 h 65"/>
                  <a:gd name="T4" fmla="*/ 0 w 58"/>
                  <a:gd name="T5" fmla="*/ 46 h 65"/>
                  <a:gd name="T6" fmla="*/ 31 w 58"/>
                  <a:gd name="T7" fmla="*/ 65 h 65"/>
                  <a:gd name="T8" fmla="*/ 45 w 58"/>
                  <a:gd name="T9" fmla="*/ 42 h 65"/>
                  <a:gd name="T10" fmla="*/ 58 w 58"/>
                  <a:gd name="T11" fmla="*/ 19 h 65"/>
                  <a:gd name="T12" fmla="*/ 26 w 58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58" y="1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3" name="Freeform 3171"/>
              <p:cNvSpPr>
                <a:spLocks/>
              </p:cNvSpPr>
              <p:nvPr/>
            </p:nvSpPr>
            <p:spPr bwMode="auto">
              <a:xfrm>
                <a:off x="1758" y="2647"/>
                <a:ext cx="6" cy="7"/>
              </a:xfrm>
              <a:custGeom>
                <a:avLst/>
                <a:gdLst>
                  <a:gd name="T0" fmla="*/ 26 w 58"/>
                  <a:gd name="T1" fmla="*/ 0 h 65"/>
                  <a:gd name="T2" fmla="*/ 13 w 58"/>
                  <a:gd name="T3" fmla="*/ 23 h 65"/>
                  <a:gd name="T4" fmla="*/ 0 w 58"/>
                  <a:gd name="T5" fmla="*/ 46 h 65"/>
                  <a:gd name="T6" fmla="*/ 31 w 58"/>
                  <a:gd name="T7" fmla="*/ 65 h 65"/>
                  <a:gd name="T8" fmla="*/ 45 w 58"/>
                  <a:gd name="T9" fmla="*/ 42 h 65"/>
                  <a:gd name="T10" fmla="*/ 58 w 58"/>
                  <a:gd name="T11" fmla="*/ 19 h 65"/>
                  <a:gd name="T12" fmla="*/ 26 w 58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1" y="65"/>
                    </a:lnTo>
                    <a:lnTo>
                      <a:pt x="45" y="42"/>
                    </a:lnTo>
                    <a:lnTo>
                      <a:pt x="58" y="19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4" name="Freeform 3172"/>
              <p:cNvSpPr>
                <a:spLocks/>
              </p:cNvSpPr>
              <p:nvPr/>
            </p:nvSpPr>
            <p:spPr bwMode="auto">
              <a:xfrm>
                <a:off x="1761" y="2651"/>
                <a:ext cx="2" cy="3"/>
              </a:xfrm>
              <a:custGeom>
                <a:avLst/>
                <a:gdLst>
                  <a:gd name="T0" fmla="*/ 14 w 14"/>
                  <a:gd name="T1" fmla="*/ 0 h 23"/>
                  <a:gd name="T2" fmla="*/ 0 w 14"/>
                  <a:gd name="T3" fmla="*/ 23 h 23"/>
                  <a:gd name="T4" fmla="*/ 0 w 14"/>
                  <a:gd name="T5" fmla="*/ 23 h 23"/>
                  <a:gd name="T6" fmla="*/ 14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5" name="Line 3173"/>
              <p:cNvSpPr>
                <a:spLocks noChangeShapeType="1"/>
              </p:cNvSpPr>
              <p:nvPr/>
            </p:nvSpPr>
            <p:spPr bwMode="auto">
              <a:xfrm>
                <a:off x="1761" y="26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6" name="Freeform 3174"/>
              <p:cNvSpPr>
                <a:spLocks/>
              </p:cNvSpPr>
              <p:nvPr/>
            </p:nvSpPr>
            <p:spPr bwMode="auto">
              <a:xfrm>
                <a:off x="1761" y="2649"/>
                <a:ext cx="7" cy="7"/>
              </a:xfrm>
              <a:custGeom>
                <a:avLst/>
                <a:gdLst>
                  <a:gd name="T0" fmla="*/ 27 w 59"/>
                  <a:gd name="T1" fmla="*/ 0 h 63"/>
                  <a:gd name="T2" fmla="*/ 14 w 59"/>
                  <a:gd name="T3" fmla="*/ 23 h 63"/>
                  <a:gd name="T4" fmla="*/ 0 w 59"/>
                  <a:gd name="T5" fmla="*/ 46 h 63"/>
                  <a:gd name="T6" fmla="*/ 32 w 59"/>
                  <a:gd name="T7" fmla="*/ 63 h 63"/>
                  <a:gd name="T8" fmla="*/ 45 w 59"/>
                  <a:gd name="T9" fmla="*/ 40 h 63"/>
                  <a:gd name="T10" fmla="*/ 59 w 59"/>
                  <a:gd name="T11" fmla="*/ 17 h 63"/>
                  <a:gd name="T12" fmla="*/ 27 w 59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27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2" y="63"/>
                    </a:lnTo>
                    <a:lnTo>
                      <a:pt x="45" y="40"/>
                    </a:lnTo>
                    <a:lnTo>
                      <a:pt x="59" y="17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7" name="Freeform 3175"/>
              <p:cNvSpPr>
                <a:spLocks/>
              </p:cNvSpPr>
              <p:nvPr/>
            </p:nvSpPr>
            <p:spPr bwMode="auto">
              <a:xfrm>
                <a:off x="1761" y="2649"/>
                <a:ext cx="7" cy="7"/>
              </a:xfrm>
              <a:custGeom>
                <a:avLst/>
                <a:gdLst>
                  <a:gd name="T0" fmla="*/ 27 w 59"/>
                  <a:gd name="T1" fmla="*/ 0 h 63"/>
                  <a:gd name="T2" fmla="*/ 14 w 59"/>
                  <a:gd name="T3" fmla="*/ 23 h 63"/>
                  <a:gd name="T4" fmla="*/ 0 w 59"/>
                  <a:gd name="T5" fmla="*/ 46 h 63"/>
                  <a:gd name="T6" fmla="*/ 32 w 59"/>
                  <a:gd name="T7" fmla="*/ 63 h 63"/>
                  <a:gd name="T8" fmla="*/ 45 w 59"/>
                  <a:gd name="T9" fmla="*/ 40 h 63"/>
                  <a:gd name="T10" fmla="*/ 59 w 59"/>
                  <a:gd name="T11" fmla="*/ 17 h 63"/>
                  <a:gd name="T12" fmla="*/ 27 w 59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27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2" y="63"/>
                    </a:lnTo>
                    <a:lnTo>
                      <a:pt x="45" y="40"/>
                    </a:lnTo>
                    <a:lnTo>
                      <a:pt x="59" y="17"/>
                    </a:lnTo>
                    <a:lnTo>
                      <a:pt x="2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8" name="Freeform 3176"/>
              <p:cNvSpPr>
                <a:spLocks/>
              </p:cNvSpPr>
              <p:nvPr/>
            </p:nvSpPr>
            <p:spPr bwMode="auto">
              <a:xfrm>
                <a:off x="1765" y="2653"/>
                <a:ext cx="1" cy="3"/>
              </a:xfrm>
              <a:custGeom>
                <a:avLst/>
                <a:gdLst>
                  <a:gd name="T0" fmla="*/ 13 w 13"/>
                  <a:gd name="T1" fmla="*/ 0 h 24"/>
                  <a:gd name="T2" fmla="*/ 0 w 13"/>
                  <a:gd name="T3" fmla="*/ 23 h 24"/>
                  <a:gd name="T4" fmla="*/ 1 w 13"/>
                  <a:gd name="T5" fmla="*/ 24 h 24"/>
                  <a:gd name="T6" fmla="*/ 13 w 1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0"/>
                    </a:moveTo>
                    <a:lnTo>
                      <a:pt x="0" y="23"/>
                    </a:lnTo>
                    <a:lnTo>
                      <a:pt x="1" y="2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9" name="Line 3177"/>
              <p:cNvSpPr>
                <a:spLocks noChangeShapeType="1"/>
              </p:cNvSpPr>
              <p:nvPr/>
            </p:nvSpPr>
            <p:spPr bwMode="auto">
              <a:xfrm>
                <a:off x="1765" y="26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0" name="Freeform 3178"/>
              <p:cNvSpPr>
                <a:spLocks/>
              </p:cNvSpPr>
              <p:nvPr/>
            </p:nvSpPr>
            <p:spPr bwMode="auto">
              <a:xfrm>
                <a:off x="1765" y="2651"/>
                <a:ext cx="6" cy="7"/>
              </a:xfrm>
              <a:custGeom>
                <a:avLst/>
                <a:gdLst>
                  <a:gd name="T0" fmla="*/ 24 w 57"/>
                  <a:gd name="T1" fmla="*/ 0 h 65"/>
                  <a:gd name="T2" fmla="*/ 12 w 57"/>
                  <a:gd name="T3" fmla="*/ 24 h 65"/>
                  <a:gd name="T4" fmla="*/ 0 w 57"/>
                  <a:gd name="T5" fmla="*/ 48 h 65"/>
                  <a:gd name="T6" fmla="*/ 33 w 57"/>
                  <a:gd name="T7" fmla="*/ 65 h 65"/>
                  <a:gd name="T8" fmla="*/ 45 w 57"/>
                  <a:gd name="T9" fmla="*/ 41 h 65"/>
                  <a:gd name="T10" fmla="*/ 57 w 57"/>
                  <a:gd name="T11" fmla="*/ 16 h 65"/>
                  <a:gd name="T12" fmla="*/ 24 w 57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33" y="65"/>
                    </a:lnTo>
                    <a:lnTo>
                      <a:pt x="45" y="41"/>
                    </a:lnTo>
                    <a:lnTo>
                      <a:pt x="57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1" name="Freeform 3179"/>
              <p:cNvSpPr>
                <a:spLocks/>
              </p:cNvSpPr>
              <p:nvPr/>
            </p:nvSpPr>
            <p:spPr bwMode="auto">
              <a:xfrm>
                <a:off x="1765" y="2651"/>
                <a:ext cx="6" cy="7"/>
              </a:xfrm>
              <a:custGeom>
                <a:avLst/>
                <a:gdLst>
                  <a:gd name="T0" fmla="*/ 24 w 57"/>
                  <a:gd name="T1" fmla="*/ 0 h 65"/>
                  <a:gd name="T2" fmla="*/ 12 w 57"/>
                  <a:gd name="T3" fmla="*/ 24 h 65"/>
                  <a:gd name="T4" fmla="*/ 0 w 57"/>
                  <a:gd name="T5" fmla="*/ 48 h 65"/>
                  <a:gd name="T6" fmla="*/ 33 w 57"/>
                  <a:gd name="T7" fmla="*/ 65 h 65"/>
                  <a:gd name="T8" fmla="*/ 45 w 57"/>
                  <a:gd name="T9" fmla="*/ 41 h 65"/>
                  <a:gd name="T10" fmla="*/ 57 w 57"/>
                  <a:gd name="T11" fmla="*/ 16 h 65"/>
                  <a:gd name="T12" fmla="*/ 24 w 57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33" y="65"/>
                    </a:lnTo>
                    <a:lnTo>
                      <a:pt x="45" y="41"/>
                    </a:lnTo>
                    <a:lnTo>
                      <a:pt x="57" y="16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2" name="Freeform 3180"/>
              <p:cNvSpPr>
                <a:spLocks/>
              </p:cNvSpPr>
              <p:nvPr/>
            </p:nvSpPr>
            <p:spPr bwMode="auto">
              <a:xfrm>
                <a:off x="1770" y="2652"/>
                <a:ext cx="1" cy="3"/>
              </a:xfrm>
              <a:custGeom>
                <a:avLst/>
                <a:gdLst>
                  <a:gd name="T0" fmla="*/ 0 w 12"/>
                  <a:gd name="T1" fmla="*/ 25 h 25"/>
                  <a:gd name="T2" fmla="*/ 12 w 12"/>
                  <a:gd name="T3" fmla="*/ 0 h 25"/>
                  <a:gd name="T4" fmla="*/ 12 w 12"/>
                  <a:gd name="T5" fmla="*/ 0 h 25"/>
                  <a:gd name="T6" fmla="*/ 0 w 1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3" name="Line 3181"/>
              <p:cNvSpPr>
                <a:spLocks noChangeShapeType="1"/>
              </p:cNvSpPr>
              <p:nvPr/>
            </p:nvSpPr>
            <p:spPr bwMode="auto">
              <a:xfrm>
                <a:off x="1771" y="26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4" name="Freeform 3182"/>
              <p:cNvSpPr>
                <a:spLocks/>
              </p:cNvSpPr>
              <p:nvPr/>
            </p:nvSpPr>
            <p:spPr bwMode="auto">
              <a:xfrm>
                <a:off x="1769" y="2652"/>
                <a:ext cx="6" cy="8"/>
              </a:xfrm>
              <a:custGeom>
                <a:avLst/>
                <a:gdLst>
                  <a:gd name="T0" fmla="*/ 24 w 56"/>
                  <a:gd name="T1" fmla="*/ 0 h 65"/>
                  <a:gd name="T2" fmla="*/ 12 w 56"/>
                  <a:gd name="T3" fmla="*/ 25 h 65"/>
                  <a:gd name="T4" fmla="*/ 0 w 56"/>
                  <a:gd name="T5" fmla="*/ 49 h 65"/>
                  <a:gd name="T6" fmla="*/ 32 w 56"/>
                  <a:gd name="T7" fmla="*/ 65 h 65"/>
                  <a:gd name="T8" fmla="*/ 44 w 56"/>
                  <a:gd name="T9" fmla="*/ 41 h 65"/>
                  <a:gd name="T10" fmla="*/ 56 w 56"/>
                  <a:gd name="T11" fmla="*/ 17 h 65"/>
                  <a:gd name="T12" fmla="*/ 24 w 56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5">
                    <a:moveTo>
                      <a:pt x="24" y="0"/>
                    </a:moveTo>
                    <a:lnTo>
                      <a:pt x="12" y="25"/>
                    </a:lnTo>
                    <a:lnTo>
                      <a:pt x="0" y="49"/>
                    </a:lnTo>
                    <a:lnTo>
                      <a:pt x="32" y="65"/>
                    </a:lnTo>
                    <a:lnTo>
                      <a:pt x="44" y="41"/>
                    </a:lnTo>
                    <a:lnTo>
                      <a:pt x="56" y="17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5" name="Freeform 3183"/>
              <p:cNvSpPr>
                <a:spLocks/>
              </p:cNvSpPr>
              <p:nvPr/>
            </p:nvSpPr>
            <p:spPr bwMode="auto">
              <a:xfrm>
                <a:off x="1769" y="2652"/>
                <a:ext cx="6" cy="8"/>
              </a:xfrm>
              <a:custGeom>
                <a:avLst/>
                <a:gdLst>
                  <a:gd name="T0" fmla="*/ 24 w 56"/>
                  <a:gd name="T1" fmla="*/ 0 h 65"/>
                  <a:gd name="T2" fmla="*/ 12 w 56"/>
                  <a:gd name="T3" fmla="*/ 25 h 65"/>
                  <a:gd name="T4" fmla="*/ 0 w 56"/>
                  <a:gd name="T5" fmla="*/ 49 h 65"/>
                  <a:gd name="T6" fmla="*/ 32 w 56"/>
                  <a:gd name="T7" fmla="*/ 65 h 65"/>
                  <a:gd name="T8" fmla="*/ 44 w 56"/>
                  <a:gd name="T9" fmla="*/ 41 h 65"/>
                  <a:gd name="T10" fmla="*/ 56 w 56"/>
                  <a:gd name="T11" fmla="*/ 17 h 65"/>
                  <a:gd name="T12" fmla="*/ 24 w 56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5">
                    <a:moveTo>
                      <a:pt x="24" y="0"/>
                    </a:moveTo>
                    <a:lnTo>
                      <a:pt x="12" y="25"/>
                    </a:lnTo>
                    <a:lnTo>
                      <a:pt x="0" y="49"/>
                    </a:lnTo>
                    <a:lnTo>
                      <a:pt x="32" y="65"/>
                    </a:lnTo>
                    <a:lnTo>
                      <a:pt x="44" y="41"/>
                    </a:lnTo>
                    <a:lnTo>
                      <a:pt x="56" y="17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6" name="Freeform 3184"/>
              <p:cNvSpPr>
                <a:spLocks/>
              </p:cNvSpPr>
              <p:nvPr/>
            </p:nvSpPr>
            <p:spPr bwMode="auto">
              <a:xfrm>
                <a:off x="1772" y="2657"/>
                <a:ext cx="2" cy="3"/>
              </a:xfrm>
              <a:custGeom>
                <a:avLst/>
                <a:gdLst>
                  <a:gd name="T0" fmla="*/ 12 w 12"/>
                  <a:gd name="T1" fmla="*/ 0 h 24"/>
                  <a:gd name="T2" fmla="*/ 0 w 12"/>
                  <a:gd name="T3" fmla="*/ 24 h 24"/>
                  <a:gd name="T4" fmla="*/ 0 w 12"/>
                  <a:gd name="T5" fmla="*/ 24 h 24"/>
                  <a:gd name="T6" fmla="*/ 12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7" name="Line 3185"/>
              <p:cNvSpPr>
                <a:spLocks noChangeShapeType="1"/>
              </p:cNvSpPr>
              <p:nvPr/>
            </p:nvSpPr>
            <p:spPr bwMode="auto">
              <a:xfrm>
                <a:off x="1772" y="2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8" name="Freeform 3186"/>
              <p:cNvSpPr>
                <a:spLocks/>
              </p:cNvSpPr>
              <p:nvPr/>
            </p:nvSpPr>
            <p:spPr bwMode="auto">
              <a:xfrm>
                <a:off x="1772" y="2654"/>
                <a:ext cx="7" cy="7"/>
              </a:xfrm>
              <a:custGeom>
                <a:avLst/>
                <a:gdLst>
                  <a:gd name="T0" fmla="*/ 24 w 57"/>
                  <a:gd name="T1" fmla="*/ 0 h 65"/>
                  <a:gd name="T2" fmla="*/ 12 w 57"/>
                  <a:gd name="T3" fmla="*/ 24 h 65"/>
                  <a:gd name="T4" fmla="*/ 0 w 57"/>
                  <a:gd name="T5" fmla="*/ 48 h 65"/>
                  <a:gd name="T6" fmla="*/ 33 w 57"/>
                  <a:gd name="T7" fmla="*/ 65 h 65"/>
                  <a:gd name="T8" fmla="*/ 45 w 57"/>
                  <a:gd name="T9" fmla="*/ 40 h 65"/>
                  <a:gd name="T10" fmla="*/ 57 w 57"/>
                  <a:gd name="T11" fmla="*/ 16 h 65"/>
                  <a:gd name="T12" fmla="*/ 24 w 57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33" y="65"/>
                    </a:lnTo>
                    <a:lnTo>
                      <a:pt x="45" y="40"/>
                    </a:lnTo>
                    <a:lnTo>
                      <a:pt x="57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9" name="Freeform 3187"/>
              <p:cNvSpPr>
                <a:spLocks/>
              </p:cNvSpPr>
              <p:nvPr/>
            </p:nvSpPr>
            <p:spPr bwMode="auto">
              <a:xfrm>
                <a:off x="1772" y="2654"/>
                <a:ext cx="7" cy="7"/>
              </a:xfrm>
              <a:custGeom>
                <a:avLst/>
                <a:gdLst>
                  <a:gd name="T0" fmla="*/ 24 w 57"/>
                  <a:gd name="T1" fmla="*/ 0 h 65"/>
                  <a:gd name="T2" fmla="*/ 12 w 57"/>
                  <a:gd name="T3" fmla="*/ 24 h 65"/>
                  <a:gd name="T4" fmla="*/ 0 w 57"/>
                  <a:gd name="T5" fmla="*/ 48 h 65"/>
                  <a:gd name="T6" fmla="*/ 33 w 57"/>
                  <a:gd name="T7" fmla="*/ 65 h 65"/>
                  <a:gd name="T8" fmla="*/ 45 w 57"/>
                  <a:gd name="T9" fmla="*/ 40 h 65"/>
                  <a:gd name="T10" fmla="*/ 57 w 57"/>
                  <a:gd name="T11" fmla="*/ 16 h 65"/>
                  <a:gd name="T12" fmla="*/ 24 w 57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33" y="65"/>
                    </a:lnTo>
                    <a:lnTo>
                      <a:pt x="45" y="40"/>
                    </a:lnTo>
                    <a:lnTo>
                      <a:pt x="57" y="16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0" name="Freeform 3188"/>
              <p:cNvSpPr>
                <a:spLocks/>
              </p:cNvSpPr>
              <p:nvPr/>
            </p:nvSpPr>
            <p:spPr bwMode="auto">
              <a:xfrm>
                <a:off x="1776" y="2659"/>
                <a:ext cx="1" cy="2"/>
              </a:xfrm>
              <a:custGeom>
                <a:avLst/>
                <a:gdLst>
                  <a:gd name="T0" fmla="*/ 12 w 12"/>
                  <a:gd name="T1" fmla="*/ 0 h 25"/>
                  <a:gd name="T2" fmla="*/ 0 w 12"/>
                  <a:gd name="T3" fmla="*/ 25 h 25"/>
                  <a:gd name="T4" fmla="*/ 1 w 12"/>
                  <a:gd name="T5" fmla="*/ 25 h 25"/>
                  <a:gd name="T6" fmla="*/ 12 w 12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12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1" name="Line 3189"/>
              <p:cNvSpPr>
                <a:spLocks noChangeShapeType="1"/>
              </p:cNvSpPr>
              <p:nvPr/>
            </p:nvSpPr>
            <p:spPr bwMode="auto">
              <a:xfrm>
                <a:off x="1776" y="26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2" name="Freeform 3190"/>
              <p:cNvSpPr>
                <a:spLocks/>
              </p:cNvSpPr>
              <p:nvPr/>
            </p:nvSpPr>
            <p:spPr bwMode="auto">
              <a:xfrm>
                <a:off x="1776" y="2656"/>
                <a:ext cx="6" cy="7"/>
              </a:xfrm>
              <a:custGeom>
                <a:avLst/>
                <a:gdLst>
                  <a:gd name="T0" fmla="*/ 22 w 55"/>
                  <a:gd name="T1" fmla="*/ 0 h 64"/>
                  <a:gd name="T2" fmla="*/ 11 w 55"/>
                  <a:gd name="T3" fmla="*/ 24 h 64"/>
                  <a:gd name="T4" fmla="*/ 0 w 55"/>
                  <a:gd name="T5" fmla="*/ 49 h 64"/>
                  <a:gd name="T6" fmla="*/ 33 w 55"/>
                  <a:gd name="T7" fmla="*/ 64 h 64"/>
                  <a:gd name="T8" fmla="*/ 44 w 55"/>
                  <a:gd name="T9" fmla="*/ 40 h 64"/>
                  <a:gd name="T10" fmla="*/ 55 w 55"/>
                  <a:gd name="T11" fmla="*/ 16 h 64"/>
                  <a:gd name="T12" fmla="*/ 22 w 55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22" y="0"/>
                    </a:moveTo>
                    <a:lnTo>
                      <a:pt x="11" y="24"/>
                    </a:lnTo>
                    <a:lnTo>
                      <a:pt x="0" y="49"/>
                    </a:lnTo>
                    <a:lnTo>
                      <a:pt x="33" y="64"/>
                    </a:ln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3" name="Freeform 3191"/>
              <p:cNvSpPr>
                <a:spLocks/>
              </p:cNvSpPr>
              <p:nvPr/>
            </p:nvSpPr>
            <p:spPr bwMode="auto">
              <a:xfrm>
                <a:off x="1776" y="2656"/>
                <a:ext cx="6" cy="7"/>
              </a:xfrm>
              <a:custGeom>
                <a:avLst/>
                <a:gdLst>
                  <a:gd name="T0" fmla="*/ 22 w 55"/>
                  <a:gd name="T1" fmla="*/ 0 h 64"/>
                  <a:gd name="T2" fmla="*/ 11 w 55"/>
                  <a:gd name="T3" fmla="*/ 24 h 64"/>
                  <a:gd name="T4" fmla="*/ 0 w 55"/>
                  <a:gd name="T5" fmla="*/ 49 h 64"/>
                  <a:gd name="T6" fmla="*/ 33 w 55"/>
                  <a:gd name="T7" fmla="*/ 64 h 64"/>
                  <a:gd name="T8" fmla="*/ 44 w 55"/>
                  <a:gd name="T9" fmla="*/ 40 h 64"/>
                  <a:gd name="T10" fmla="*/ 55 w 55"/>
                  <a:gd name="T11" fmla="*/ 16 h 64"/>
                  <a:gd name="T12" fmla="*/ 22 w 55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22" y="0"/>
                    </a:moveTo>
                    <a:lnTo>
                      <a:pt x="11" y="24"/>
                    </a:lnTo>
                    <a:lnTo>
                      <a:pt x="0" y="49"/>
                    </a:lnTo>
                    <a:lnTo>
                      <a:pt x="33" y="64"/>
                    </a:lnTo>
                    <a:lnTo>
                      <a:pt x="44" y="40"/>
                    </a:lnTo>
                    <a:lnTo>
                      <a:pt x="55" y="16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4" name="Freeform 3192"/>
              <p:cNvSpPr>
                <a:spLocks/>
              </p:cNvSpPr>
              <p:nvPr/>
            </p:nvSpPr>
            <p:spPr bwMode="auto">
              <a:xfrm>
                <a:off x="1780" y="2660"/>
                <a:ext cx="1" cy="3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0 w 11"/>
                  <a:gd name="T5" fmla="*/ 24 h 24"/>
                  <a:gd name="T6" fmla="*/ 11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5" name="Line 3193"/>
              <p:cNvSpPr>
                <a:spLocks noChangeShapeType="1"/>
              </p:cNvSpPr>
              <p:nvPr/>
            </p:nvSpPr>
            <p:spPr bwMode="auto">
              <a:xfrm>
                <a:off x="1780" y="26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6" name="Freeform 3194"/>
              <p:cNvSpPr>
                <a:spLocks/>
              </p:cNvSpPr>
              <p:nvPr/>
            </p:nvSpPr>
            <p:spPr bwMode="auto">
              <a:xfrm>
                <a:off x="1780" y="2658"/>
                <a:ext cx="6" cy="7"/>
              </a:xfrm>
              <a:custGeom>
                <a:avLst/>
                <a:gdLst>
                  <a:gd name="T0" fmla="*/ 22 w 55"/>
                  <a:gd name="T1" fmla="*/ 0 h 63"/>
                  <a:gd name="T2" fmla="*/ 11 w 55"/>
                  <a:gd name="T3" fmla="*/ 24 h 63"/>
                  <a:gd name="T4" fmla="*/ 0 w 55"/>
                  <a:gd name="T5" fmla="*/ 48 h 63"/>
                  <a:gd name="T6" fmla="*/ 33 w 55"/>
                  <a:gd name="T7" fmla="*/ 63 h 63"/>
                  <a:gd name="T8" fmla="*/ 44 w 55"/>
                  <a:gd name="T9" fmla="*/ 39 h 63"/>
                  <a:gd name="T10" fmla="*/ 55 w 55"/>
                  <a:gd name="T11" fmla="*/ 15 h 63"/>
                  <a:gd name="T12" fmla="*/ 22 w 55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33" y="63"/>
                    </a:lnTo>
                    <a:lnTo>
                      <a:pt x="44" y="39"/>
                    </a:lnTo>
                    <a:lnTo>
                      <a:pt x="55" y="1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7" name="Freeform 3195"/>
              <p:cNvSpPr>
                <a:spLocks/>
              </p:cNvSpPr>
              <p:nvPr/>
            </p:nvSpPr>
            <p:spPr bwMode="auto">
              <a:xfrm>
                <a:off x="1780" y="2658"/>
                <a:ext cx="6" cy="7"/>
              </a:xfrm>
              <a:custGeom>
                <a:avLst/>
                <a:gdLst>
                  <a:gd name="T0" fmla="*/ 22 w 55"/>
                  <a:gd name="T1" fmla="*/ 0 h 63"/>
                  <a:gd name="T2" fmla="*/ 11 w 55"/>
                  <a:gd name="T3" fmla="*/ 24 h 63"/>
                  <a:gd name="T4" fmla="*/ 0 w 55"/>
                  <a:gd name="T5" fmla="*/ 48 h 63"/>
                  <a:gd name="T6" fmla="*/ 33 w 55"/>
                  <a:gd name="T7" fmla="*/ 63 h 63"/>
                  <a:gd name="T8" fmla="*/ 44 w 55"/>
                  <a:gd name="T9" fmla="*/ 39 h 63"/>
                  <a:gd name="T10" fmla="*/ 55 w 55"/>
                  <a:gd name="T11" fmla="*/ 15 h 63"/>
                  <a:gd name="T12" fmla="*/ 22 w 55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33" y="63"/>
                    </a:lnTo>
                    <a:lnTo>
                      <a:pt x="44" y="39"/>
                    </a:lnTo>
                    <a:lnTo>
                      <a:pt x="55" y="15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8" name="Freeform 3196"/>
              <p:cNvSpPr>
                <a:spLocks/>
              </p:cNvSpPr>
              <p:nvPr/>
            </p:nvSpPr>
            <p:spPr bwMode="auto">
              <a:xfrm>
                <a:off x="1783" y="2662"/>
                <a:ext cx="2" cy="3"/>
              </a:xfrm>
              <a:custGeom>
                <a:avLst/>
                <a:gdLst>
                  <a:gd name="T0" fmla="*/ 11 w 11"/>
                  <a:gd name="T1" fmla="*/ 0 h 25"/>
                  <a:gd name="T2" fmla="*/ 0 w 11"/>
                  <a:gd name="T3" fmla="*/ 24 h 25"/>
                  <a:gd name="T4" fmla="*/ 1 w 11"/>
                  <a:gd name="T5" fmla="*/ 25 h 25"/>
                  <a:gd name="T6" fmla="*/ 11 w 1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0"/>
                    </a:moveTo>
                    <a:lnTo>
                      <a:pt x="0" y="24"/>
                    </a:lnTo>
                    <a:lnTo>
                      <a:pt x="1" y="2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9" name="Line 3197"/>
              <p:cNvSpPr>
                <a:spLocks noChangeShapeType="1"/>
              </p:cNvSpPr>
              <p:nvPr/>
            </p:nvSpPr>
            <p:spPr bwMode="auto">
              <a:xfrm>
                <a:off x="1783" y="26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0" name="Freeform 3198"/>
              <p:cNvSpPr>
                <a:spLocks/>
              </p:cNvSpPr>
              <p:nvPr/>
            </p:nvSpPr>
            <p:spPr bwMode="auto">
              <a:xfrm>
                <a:off x="1784" y="2659"/>
                <a:ext cx="6" cy="8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5 h 65"/>
                  <a:gd name="T4" fmla="*/ 0 w 54"/>
                  <a:gd name="T5" fmla="*/ 50 h 65"/>
                  <a:gd name="T6" fmla="*/ 34 w 54"/>
                  <a:gd name="T7" fmla="*/ 65 h 65"/>
                  <a:gd name="T8" fmla="*/ 44 w 54"/>
                  <a:gd name="T9" fmla="*/ 39 h 65"/>
                  <a:gd name="T10" fmla="*/ 54 w 54"/>
                  <a:gd name="T11" fmla="*/ 14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34" y="65"/>
                    </a:ln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1" name="Freeform 3199"/>
              <p:cNvSpPr>
                <a:spLocks/>
              </p:cNvSpPr>
              <p:nvPr/>
            </p:nvSpPr>
            <p:spPr bwMode="auto">
              <a:xfrm>
                <a:off x="1784" y="2659"/>
                <a:ext cx="6" cy="8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5 h 65"/>
                  <a:gd name="T4" fmla="*/ 0 w 54"/>
                  <a:gd name="T5" fmla="*/ 50 h 65"/>
                  <a:gd name="T6" fmla="*/ 34 w 54"/>
                  <a:gd name="T7" fmla="*/ 65 h 65"/>
                  <a:gd name="T8" fmla="*/ 44 w 54"/>
                  <a:gd name="T9" fmla="*/ 39 h 65"/>
                  <a:gd name="T10" fmla="*/ 54 w 54"/>
                  <a:gd name="T11" fmla="*/ 14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34" y="65"/>
                    </a:lnTo>
                    <a:lnTo>
                      <a:pt x="44" y="39"/>
                    </a:lnTo>
                    <a:lnTo>
                      <a:pt x="54" y="14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2" name="Freeform 3200"/>
              <p:cNvSpPr>
                <a:spLocks/>
              </p:cNvSpPr>
              <p:nvPr/>
            </p:nvSpPr>
            <p:spPr bwMode="auto">
              <a:xfrm>
                <a:off x="1787" y="2661"/>
                <a:ext cx="6" cy="7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5 h 65"/>
                  <a:gd name="T4" fmla="*/ 0 w 54"/>
                  <a:gd name="T5" fmla="*/ 51 h 65"/>
                  <a:gd name="T6" fmla="*/ 34 w 54"/>
                  <a:gd name="T7" fmla="*/ 65 h 65"/>
                  <a:gd name="T8" fmla="*/ 44 w 54"/>
                  <a:gd name="T9" fmla="*/ 40 h 65"/>
                  <a:gd name="T10" fmla="*/ 54 w 54"/>
                  <a:gd name="T11" fmla="*/ 14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5"/>
                    </a:lnTo>
                    <a:lnTo>
                      <a:pt x="0" y="51"/>
                    </a:lnTo>
                    <a:lnTo>
                      <a:pt x="34" y="65"/>
                    </a:lnTo>
                    <a:lnTo>
                      <a:pt x="44" y="40"/>
                    </a:lnTo>
                    <a:lnTo>
                      <a:pt x="54" y="1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3" name="Freeform 3201"/>
              <p:cNvSpPr>
                <a:spLocks/>
              </p:cNvSpPr>
              <p:nvPr/>
            </p:nvSpPr>
            <p:spPr bwMode="auto">
              <a:xfrm>
                <a:off x="1787" y="2661"/>
                <a:ext cx="6" cy="7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5 h 65"/>
                  <a:gd name="T4" fmla="*/ 0 w 54"/>
                  <a:gd name="T5" fmla="*/ 51 h 65"/>
                  <a:gd name="T6" fmla="*/ 34 w 54"/>
                  <a:gd name="T7" fmla="*/ 65 h 65"/>
                  <a:gd name="T8" fmla="*/ 44 w 54"/>
                  <a:gd name="T9" fmla="*/ 40 h 65"/>
                  <a:gd name="T10" fmla="*/ 54 w 54"/>
                  <a:gd name="T11" fmla="*/ 14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5"/>
                    </a:lnTo>
                    <a:lnTo>
                      <a:pt x="0" y="51"/>
                    </a:lnTo>
                    <a:lnTo>
                      <a:pt x="34" y="65"/>
                    </a:lnTo>
                    <a:lnTo>
                      <a:pt x="44" y="40"/>
                    </a:lnTo>
                    <a:lnTo>
                      <a:pt x="54" y="14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4" name="Freeform 3202"/>
              <p:cNvSpPr>
                <a:spLocks/>
              </p:cNvSpPr>
              <p:nvPr/>
            </p:nvSpPr>
            <p:spPr bwMode="auto">
              <a:xfrm>
                <a:off x="1791" y="2662"/>
                <a:ext cx="6" cy="8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6 h 65"/>
                  <a:gd name="T4" fmla="*/ 0 w 54"/>
                  <a:gd name="T5" fmla="*/ 51 h 65"/>
                  <a:gd name="T6" fmla="*/ 34 w 54"/>
                  <a:gd name="T7" fmla="*/ 65 h 65"/>
                  <a:gd name="T8" fmla="*/ 44 w 54"/>
                  <a:gd name="T9" fmla="*/ 40 h 65"/>
                  <a:gd name="T10" fmla="*/ 54 w 54"/>
                  <a:gd name="T11" fmla="*/ 15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6"/>
                    </a:lnTo>
                    <a:lnTo>
                      <a:pt x="0" y="51"/>
                    </a:lnTo>
                    <a:lnTo>
                      <a:pt x="34" y="65"/>
                    </a:lnTo>
                    <a:lnTo>
                      <a:pt x="44" y="40"/>
                    </a:lnTo>
                    <a:lnTo>
                      <a:pt x="54" y="1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5" name="Freeform 3203"/>
              <p:cNvSpPr>
                <a:spLocks/>
              </p:cNvSpPr>
              <p:nvPr/>
            </p:nvSpPr>
            <p:spPr bwMode="auto">
              <a:xfrm>
                <a:off x="1791" y="2662"/>
                <a:ext cx="6" cy="8"/>
              </a:xfrm>
              <a:custGeom>
                <a:avLst/>
                <a:gdLst>
                  <a:gd name="T0" fmla="*/ 20 w 54"/>
                  <a:gd name="T1" fmla="*/ 0 h 65"/>
                  <a:gd name="T2" fmla="*/ 10 w 54"/>
                  <a:gd name="T3" fmla="*/ 26 h 65"/>
                  <a:gd name="T4" fmla="*/ 0 w 54"/>
                  <a:gd name="T5" fmla="*/ 51 h 65"/>
                  <a:gd name="T6" fmla="*/ 34 w 54"/>
                  <a:gd name="T7" fmla="*/ 65 h 65"/>
                  <a:gd name="T8" fmla="*/ 44 w 54"/>
                  <a:gd name="T9" fmla="*/ 40 h 65"/>
                  <a:gd name="T10" fmla="*/ 54 w 54"/>
                  <a:gd name="T11" fmla="*/ 15 h 65"/>
                  <a:gd name="T12" fmla="*/ 20 w 5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20" y="0"/>
                    </a:moveTo>
                    <a:lnTo>
                      <a:pt x="10" y="26"/>
                    </a:lnTo>
                    <a:lnTo>
                      <a:pt x="0" y="51"/>
                    </a:lnTo>
                    <a:lnTo>
                      <a:pt x="34" y="65"/>
                    </a:lnTo>
                    <a:lnTo>
                      <a:pt x="44" y="40"/>
                    </a:lnTo>
                    <a:lnTo>
                      <a:pt x="54" y="15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6" name="Freeform 3204"/>
              <p:cNvSpPr>
                <a:spLocks/>
              </p:cNvSpPr>
              <p:nvPr/>
            </p:nvSpPr>
            <p:spPr bwMode="auto">
              <a:xfrm>
                <a:off x="1795" y="2667"/>
                <a:ext cx="1" cy="3"/>
              </a:xfrm>
              <a:custGeom>
                <a:avLst/>
                <a:gdLst>
                  <a:gd name="T0" fmla="*/ 10 w 10"/>
                  <a:gd name="T1" fmla="*/ 0 h 25"/>
                  <a:gd name="T2" fmla="*/ 0 w 10"/>
                  <a:gd name="T3" fmla="*/ 25 h 25"/>
                  <a:gd name="T4" fmla="*/ 0 w 10"/>
                  <a:gd name="T5" fmla="*/ 25 h 25"/>
                  <a:gd name="T6" fmla="*/ 1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7" name="Line 3205"/>
              <p:cNvSpPr>
                <a:spLocks noChangeShapeType="1"/>
              </p:cNvSpPr>
              <p:nvPr/>
            </p:nvSpPr>
            <p:spPr bwMode="auto">
              <a:xfrm>
                <a:off x="1795" y="26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8" name="Freeform 3206"/>
              <p:cNvSpPr>
                <a:spLocks/>
              </p:cNvSpPr>
              <p:nvPr/>
            </p:nvSpPr>
            <p:spPr bwMode="auto">
              <a:xfrm>
                <a:off x="1795" y="2664"/>
                <a:ext cx="6" cy="7"/>
              </a:xfrm>
              <a:custGeom>
                <a:avLst/>
                <a:gdLst>
                  <a:gd name="T0" fmla="*/ 20 w 54"/>
                  <a:gd name="T1" fmla="*/ 0 h 63"/>
                  <a:gd name="T2" fmla="*/ 10 w 54"/>
                  <a:gd name="T3" fmla="*/ 25 h 63"/>
                  <a:gd name="T4" fmla="*/ 0 w 54"/>
                  <a:gd name="T5" fmla="*/ 50 h 63"/>
                  <a:gd name="T6" fmla="*/ 34 w 54"/>
                  <a:gd name="T7" fmla="*/ 63 h 63"/>
                  <a:gd name="T8" fmla="*/ 44 w 54"/>
                  <a:gd name="T9" fmla="*/ 38 h 63"/>
                  <a:gd name="T10" fmla="*/ 54 w 54"/>
                  <a:gd name="T11" fmla="*/ 13 h 63"/>
                  <a:gd name="T12" fmla="*/ 20 w 5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3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34" y="63"/>
                    </a:lnTo>
                    <a:lnTo>
                      <a:pt x="44" y="38"/>
                    </a:lnTo>
                    <a:lnTo>
                      <a:pt x="54" y="1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9" name="Freeform 3207"/>
              <p:cNvSpPr>
                <a:spLocks/>
              </p:cNvSpPr>
              <p:nvPr/>
            </p:nvSpPr>
            <p:spPr bwMode="auto">
              <a:xfrm>
                <a:off x="1795" y="2664"/>
                <a:ext cx="6" cy="7"/>
              </a:xfrm>
              <a:custGeom>
                <a:avLst/>
                <a:gdLst>
                  <a:gd name="T0" fmla="*/ 20 w 54"/>
                  <a:gd name="T1" fmla="*/ 0 h 63"/>
                  <a:gd name="T2" fmla="*/ 10 w 54"/>
                  <a:gd name="T3" fmla="*/ 25 h 63"/>
                  <a:gd name="T4" fmla="*/ 0 w 54"/>
                  <a:gd name="T5" fmla="*/ 50 h 63"/>
                  <a:gd name="T6" fmla="*/ 34 w 54"/>
                  <a:gd name="T7" fmla="*/ 63 h 63"/>
                  <a:gd name="T8" fmla="*/ 44 w 54"/>
                  <a:gd name="T9" fmla="*/ 38 h 63"/>
                  <a:gd name="T10" fmla="*/ 54 w 54"/>
                  <a:gd name="T11" fmla="*/ 13 h 63"/>
                  <a:gd name="T12" fmla="*/ 20 w 54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3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34" y="63"/>
                    </a:lnTo>
                    <a:lnTo>
                      <a:pt x="44" y="38"/>
                    </a:lnTo>
                    <a:lnTo>
                      <a:pt x="54" y="13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0" name="Freeform 3208"/>
              <p:cNvSpPr>
                <a:spLocks/>
              </p:cNvSpPr>
              <p:nvPr/>
            </p:nvSpPr>
            <p:spPr bwMode="auto">
              <a:xfrm>
                <a:off x="1799" y="2668"/>
                <a:ext cx="1" cy="3"/>
              </a:xfrm>
              <a:custGeom>
                <a:avLst/>
                <a:gdLst>
                  <a:gd name="T0" fmla="*/ 10 w 10"/>
                  <a:gd name="T1" fmla="*/ 0 h 25"/>
                  <a:gd name="T2" fmla="*/ 0 w 10"/>
                  <a:gd name="T3" fmla="*/ 25 h 25"/>
                  <a:gd name="T4" fmla="*/ 1 w 10"/>
                  <a:gd name="T5" fmla="*/ 25 h 25"/>
                  <a:gd name="T6" fmla="*/ 1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1" name="Line 3209"/>
              <p:cNvSpPr>
                <a:spLocks noChangeShapeType="1"/>
              </p:cNvSpPr>
              <p:nvPr/>
            </p:nvSpPr>
            <p:spPr bwMode="auto">
              <a:xfrm>
                <a:off x="1799" y="2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2" name="Freeform 3210"/>
              <p:cNvSpPr>
                <a:spLocks/>
              </p:cNvSpPr>
              <p:nvPr/>
            </p:nvSpPr>
            <p:spPr bwMode="auto">
              <a:xfrm>
                <a:off x="1799" y="2666"/>
                <a:ext cx="5" cy="6"/>
              </a:xfrm>
              <a:custGeom>
                <a:avLst/>
                <a:gdLst>
                  <a:gd name="T0" fmla="*/ 17 w 51"/>
                  <a:gd name="T1" fmla="*/ 0 h 62"/>
                  <a:gd name="T2" fmla="*/ 9 w 51"/>
                  <a:gd name="T3" fmla="*/ 25 h 62"/>
                  <a:gd name="T4" fmla="*/ 0 w 51"/>
                  <a:gd name="T5" fmla="*/ 50 h 62"/>
                  <a:gd name="T6" fmla="*/ 34 w 51"/>
                  <a:gd name="T7" fmla="*/ 62 h 62"/>
                  <a:gd name="T8" fmla="*/ 43 w 51"/>
                  <a:gd name="T9" fmla="*/ 37 h 62"/>
                  <a:gd name="T10" fmla="*/ 51 w 51"/>
                  <a:gd name="T11" fmla="*/ 12 h 62"/>
                  <a:gd name="T12" fmla="*/ 17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4" y="62"/>
                    </a:lnTo>
                    <a:lnTo>
                      <a:pt x="43" y="37"/>
                    </a:lnTo>
                    <a:lnTo>
                      <a:pt x="51" y="1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3" name="Freeform 3211"/>
              <p:cNvSpPr>
                <a:spLocks/>
              </p:cNvSpPr>
              <p:nvPr/>
            </p:nvSpPr>
            <p:spPr bwMode="auto">
              <a:xfrm>
                <a:off x="1799" y="2666"/>
                <a:ext cx="5" cy="6"/>
              </a:xfrm>
              <a:custGeom>
                <a:avLst/>
                <a:gdLst>
                  <a:gd name="T0" fmla="*/ 17 w 51"/>
                  <a:gd name="T1" fmla="*/ 0 h 62"/>
                  <a:gd name="T2" fmla="*/ 9 w 51"/>
                  <a:gd name="T3" fmla="*/ 25 h 62"/>
                  <a:gd name="T4" fmla="*/ 0 w 51"/>
                  <a:gd name="T5" fmla="*/ 50 h 62"/>
                  <a:gd name="T6" fmla="*/ 34 w 51"/>
                  <a:gd name="T7" fmla="*/ 62 h 62"/>
                  <a:gd name="T8" fmla="*/ 43 w 51"/>
                  <a:gd name="T9" fmla="*/ 37 h 62"/>
                  <a:gd name="T10" fmla="*/ 51 w 51"/>
                  <a:gd name="T11" fmla="*/ 12 h 62"/>
                  <a:gd name="T12" fmla="*/ 17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4" y="62"/>
                    </a:lnTo>
                    <a:lnTo>
                      <a:pt x="43" y="37"/>
                    </a:lnTo>
                    <a:lnTo>
                      <a:pt x="51" y="12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4" name="Freeform 3212"/>
              <p:cNvSpPr>
                <a:spLocks/>
              </p:cNvSpPr>
              <p:nvPr/>
            </p:nvSpPr>
            <p:spPr bwMode="auto">
              <a:xfrm>
                <a:off x="1803" y="2667"/>
                <a:ext cx="5" cy="7"/>
              </a:xfrm>
              <a:custGeom>
                <a:avLst/>
                <a:gdLst>
                  <a:gd name="T0" fmla="*/ 17 w 51"/>
                  <a:gd name="T1" fmla="*/ 0 h 62"/>
                  <a:gd name="T2" fmla="*/ 9 w 51"/>
                  <a:gd name="T3" fmla="*/ 25 h 62"/>
                  <a:gd name="T4" fmla="*/ 0 w 51"/>
                  <a:gd name="T5" fmla="*/ 50 h 62"/>
                  <a:gd name="T6" fmla="*/ 34 w 51"/>
                  <a:gd name="T7" fmla="*/ 62 h 62"/>
                  <a:gd name="T8" fmla="*/ 43 w 51"/>
                  <a:gd name="T9" fmla="*/ 37 h 62"/>
                  <a:gd name="T10" fmla="*/ 51 w 51"/>
                  <a:gd name="T11" fmla="*/ 12 h 62"/>
                  <a:gd name="T12" fmla="*/ 17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4" y="62"/>
                    </a:lnTo>
                    <a:lnTo>
                      <a:pt x="43" y="37"/>
                    </a:lnTo>
                    <a:lnTo>
                      <a:pt x="51" y="1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5" name="Freeform 3213"/>
              <p:cNvSpPr>
                <a:spLocks/>
              </p:cNvSpPr>
              <p:nvPr/>
            </p:nvSpPr>
            <p:spPr bwMode="auto">
              <a:xfrm>
                <a:off x="1803" y="2667"/>
                <a:ext cx="5" cy="7"/>
              </a:xfrm>
              <a:custGeom>
                <a:avLst/>
                <a:gdLst>
                  <a:gd name="T0" fmla="*/ 17 w 51"/>
                  <a:gd name="T1" fmla="*/ 0 h 62"/>
                  <a:gd name="T2" fmla="*/ 9 w 51"/>
                  <a:gd name="T3" fmla="*/ 25 h 62"/>
                  <a:gd name="T4" fmla="*/ 0 w 51"/>
                  <a:gd name="T5" fmla="*/ 50 h 62"/>
                  <a:gd name="T6" fmla="*/ 34 w 51"/>
                  <a:gd name="T7" fmla="*/ 62 h 62"/>
                  <a:gd name="T8" fmla="*/ 43 w 51"/>
                  <a:gd name="T9" fmla="*/ 37 h 62"/>
                  <a:gd name="T10" fmla="*/ 51 w 51"/>
                  <a:gd name="T11" fmla="*/ 12 h 62"/>
                  <a:gd name="T12" fmla="*/ 17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4" y="62"/>
                    </a:lnTo>
                    <a:lnTo>
                      <a:pt x="43" y="37"/>
                    </a:lnTo>
                    <a:lnTo>
                      <a:pt x="51" y="12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6" name="Freeform 3214"/>
              <p:cNvSpPr>
                <a:spLocks/>
              </p:cNvSpPr>
              <p:nvPr/>
            </p:nvSpPr>
            <p:spPr bwMode="auto">
              <a:xfrm>
                <a:off x="1806" y="2671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0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7" name="Line 3215"/>
              <p:cNvSpPr>
                <a:spLocks noChangeShapeType="1"/>
              </p:cNvSpPr>
              <p:nvPr/>
            </p:nvSpPr>
            <p:spPr bwMode="auto">
              <a:xfrm>
                <a:off x="1806" y="2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8" name="Freeform 3216"/>
              <p:cNvSpPr>
                <a:spLocks/>
              </p:cNvSpPr>
              <p:nvPr/>
            </p:nvSpPr>
            <p:spPr bwMode="auto">
              <a:xfrm>
                <a:off x="1806" y="2668"/>
                <a:ext cx="6" cy="7"/>
              </a:xfrm>
              <a:custGeom>
                <a:avLst/>
                <a:gdLst>
                  <a:gd name="T0" fmla="*/ 17 w 53"/>
                  <a:gd name="T1" fmla="*/ 0 h 62"/>
                  <a:gd name="T2" fmla="*/ 9 w 53"/>
                  <a:gd name="T3" fmla="*/ 25 h 62"/>
                  <a:gd name="T4" fmla="*/ 0 w 53"/>
                  <a:gd name="T5" fmla="*/ 50 h 62"/>
                  <a:gd name="T6" fmla="*/ 35 w 53"/>
                  <a:gd name="T7" fmla="*/ 62 h 62"/>
                  <a:gd name="T8" fmla="*/ 44 w 53"/>
                  <a:gd name="T9" fmla="*/ 37 h 62"/>
                  <a:gd name="T10" fmla="*/ 53 w 53"/>
                  <a:gd name="T11" fmla="*/ 12 h 62"/>
                  <a:gd name="T12" fmla="*/ 17 w 5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5" y="62"/>
                    </a:lnTo>
                    <a:lnTo>
                      <a:pt x="44" y="37"/>
                    </a:lnTo>
                    <a:lnTo>
                      <a:pt x="53" y="1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9" name="Freeform 3217"/>
              <p:cNvSpPr>
                <a:spLocks/>
              </p:cNvSpPr>
              <p:nvPr/>
            </p:nvSpPr>
            <p:spPr bwMode="auto">
              <a:xfrm>
                <a:off x="1806" y="2668"/>
                <a:ext cx="6" cy="7"/>
              </a:xfrm>
              <a:custGeom>
                <a:avLst/>
                <a:gdLst>
                  <a:gd name="T0" fmla="*/ 17 w 53"/>
                  <a:gd name="T1" fmla="*/ 0 h 62"/>
                  <a:gd name="T2" fmla="*/ 9 w 53"/>
                  <a:gd name="T3" fmla="*/ 25 h 62"/>
                  <a:gd name="T4" fmla="*/ 0 w 53"/>
                  <a:gd name="T5" fmla="*/ 50 h 62"/>
                  <a:gd name="T6" fmla="*/ 35 w 53"/>
                  <a:gd name="T7" fmla="*/ 62 h 62"/>
                  <a:gd name="T8" fmla="*/ 44 w 53"/>
                  <a:gd name="T9" fmla="*/ 37 h 62"/>
                  <a:gd name="T10" fmla="*/ 53 w 53"/>
                  <a:gd name="T11" fmla="*/ 12 h 62"/>
                  <a:gd name="T12" fmla="*/ 17 w 5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2">
                    <a:moveTo>
                      <a:pt x="17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35" y="62"/>
                    </a:lnTo>
                    <a:lnTo>
                      <a:pt x="44" y="37"/>
                    </a:lnTo>
                    <a:lnTo>
                      <a:pt x="53" y="12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0" name="Freeform 3218"/>
              <p:cNvSpPr>
                <a:spLocks/>
              </p:cNvSpPr>
              <p:nvPr/>
            </p:nvSpPr>
            <p:spPr bwMode="auto">
              <a:xfrm>
                <a:off x="1810" y="2672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1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1" name="Line 3219"/>
              <p:cNvSpPr>
                <a:spLocks noChangeShapeType="1"/>
              </p:cNvSpPr>
              <p:nvPr/>
            </p:nvSpPr>
            <p:spPr bwMode="auto">
              <a:xfrm>
                <a:off x="1810" y="2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2" name="Freeform 3220"/>
              <p:cNvSpPr>
                <a:spLocks/>
              </p:cNvSpPr>
              <p:nvPr/>
            </p:nvSpPr>
            <p:spPr bwMode="auto">
              <a:xfrm>
                <a:off x="1810" y="2670"/>
                <a:ext cx="6" cy="6"/>
              </a:xfrm>
              <a:custGeom>
                <a:avLst/>
                <a:gdLst>
                  <a:gd name="T0" fmla="*/ 15 w 51"/>
                  <a:gd name="T1" fmla="*/ 0 h 61"/>
                  <a:gd name="T2" fmla="*/ 8 w 51"/>
                  <a:gd name="T3" fmla="*/ 25 h 61"/>
                  <a:gd name="T4" fmla="*/ 0 w 51"/>
                  <a:gd name="T5" fmla="*/ 50 h 61"/>
                  <a:gd name="T6" fmla="*/ 35 w 51"/>
                  <a:gd name="T7" fmla="*/ 61 h 61"/>
                  <a:gd name="T8" fmla="*/ 43 w 51"/>
                  <a:gd name="T9" fmla="*/ 36 h 61"/>
                  <a:gd name="T10" fmla="*/ 51 w 51"/>
                  <a:gd name="T11" fmla="*/ 11 h 61"/>
                  <a:gd name="T12" fmla="*/ 15 w 5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1">
                    <a:moveTo>
                      <a:pt x="15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35" y="61"/>
                    </a:lnTo>
                    <a:lnTo>
                      <a:pt x="43" y="36"/>
                    </a:lnTo>
                    <a:lnTo>
                      <a:pt x="51" y="1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3" name="Freeform 3221"/>
              <p:cNvSpPr>
                <a:spLocks/>
              </p:cNvSpPr>
              <p:nvPr/>
            </p:nvSpPr>
            <p:spPr bwMode="auto">
              <a:xfrm>
                <a:off x="1810" y="2670"/>
                <a:ext cx="6" cy="6"/>
              </a:xfrm>
              <a:custGeom>
                <a:avLst/>
                <a:gdLst>
                  <a:gd name="T0" fmla="*/ 15 w 51"/>
                  <a:gd name="T1" fmla="*/ 0 h 61"/>
                  <a:gd name="T2" fmla="*/ 8 w 51"/>
                  <a:gd name="T3" fmla="*/ 25 h 61"/>
                  <a:gd name="T4" fmla="*/ 0 w 51"/>
                  <a:gd name="T5" fmla="*/ 50 h 61"/>
                  <a:gd name="T6" fmla="*/ 35 w 51"/>
                  <a:gd name="T7" fmla="*/ 61 h 61"/>
                  <a:gd name="T8" fmla="*/ 43 w 51"/>
                  <a:gd name="T9" fmla="*/ 36 h 61"/>
                  <a:gd name="T10" fmla="*/ 51 w 51"/>
                  <a:gd name="T11" fmla="*/ 11 h 61"/>
                  <a:gd name="T12" fmla="*/ 15 w 5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1">
                    <a:moveTo>
                      <a:pt x="15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35" y="61"/>
                    </a:lnTo>
                    <a:lnTo>
                      <a:pt x="43" y="36"/>
                    </a:lnTo>
                    <a:lnTo>
                      <a:pt x="51" y="11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4" name="Freeform 3222"/>
              <p:cNvSpPr>
                <a:spLocks/>
              </p:cNvSpPr>
              <p:nvPr/>
            </p:nvSpPr>
            <p:spPr bwMode="auto">
              <a:xfrm>
                <a:off x="1814" y="2674"/>
                <a:ext cx="1" cy="2"/>
              </a:xfrm>
              <a:custGeom>
                <a:avLst/>
                <a:gdLst>
                  <a:gd name="T0" fmla="*/ 8 w 8"/>
                  <a:gd name="T1" fmla="*/ 0 h 26"/>
                  <a:gd name="T2" fmla="*/ 0 w 8"/>
                  <a:gd name="T3" fmla="*/ 25 h 26"/>
                  <a:gd name="T4" fmla="*/ 0 w 8"/>
                  <a:gd name="T5" fmla="*/ 26 h 26"/>
                  <a:gd name="T6" fmla="*/ 8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5" name="Line 3223"/>
              <p:cNvSpPr>
                <a:spLocks noChangeShapeType="1"/>
              </p:cNvSpPr>
              <p:nvPr/>
            </p:nvSpPr>
            <p:spPr bwMode="auto">
              <a:xfrm>
                <a:off x="1814" y="26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6" name="Freeform 3224"/>
              <p:cNvSpPr>
                <a:spLocks/>
              </p:cNvSpPr>
              <p:nvPr/>
            </p:nvSpPr>
            <p:spPr bwMode="auto">
              <a:xfrm>
                <a:off x="1814" y="2671"/>
                <a:ext cx="6" cy="7"/>
              </a:xfrm>
              <a:custGeom>
                <a:avLst/>
                <a:gdLst>
                  <a:gd name="T0" fmla="*/ 16 w 49"/>
                  <a:gd name="T1" fmla="*/ 0 h 62"/>
                  <a:gd name="T2" fmla="*/ 8 w 49"/>
                  <a:gd name="T3" fmla="*/ 26 h 62"/>
                  <a:gd name="T4" fmla="*/ 0 w 49"/>
                  <a:gd name="T5" fmla="*/ 52 h 62"/>
                  <a:gd name="T6" fmla="*/ 34 w 49"/>
                  <a:gd name="T7" fmla="*/ 62 h 62"/>
                  <a:gd name="T8" fmla="*/ 42 w 49"/>
                  <a:gd name="T9" fmla="*/ 36 h 62"/>
                  <a:gd name="T10" fmla="*/ 49 w 49"/>
                  <a:gd name="T11" fmla="*/ 10 h 62"/>
                  <a:gd name="T12" fmla="*/ 16 w 49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16" y="0"/>
                    </a:moveTo>
                    <a:lnTo>
                      <a:pt x="8" y="26"/>
                    </a:lnTo>
                    <a:lnTo>
                      <a:pt x="0" y="52"/>
                    </a:lnTo>
                    <a:lnTo>
                      <a:pt x="34" y="62"/>
                    </a:lnTo>
                    <a:lnTo>
                      <a:pt x="42" y="36"/>
                    </a:lnTo>
                    <a:lnTo>
                      <a:pt x="49" y="1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7" name="Freeform 3225"/>
              <p:cNvSpPr>
                <a:spLocks/>
              </p:cNvSpPr>
              <p:nvPr/>
            </p:nvSpPr>
            <p:spPr bwMode="auto">
              <a:xfrm>
                <a:off x="1814" y="2671"/>
                <a:ext cx="6" cy="7"/>
              </a:xfrm>
              <a:custGeom>
                <a:avLst/>
                <a:gdLst>
                  <a:gd name="T0" fmla="*/ 16 w 49"/>
                  <a:gd name="T1" fmla="*/ 0 h 62"/>
                  <a:gd name="T2" fmla="*/ 8 w 49"/>
                  <a:gd name="T3" fmla="*/ 26 h 62"/>
                  <a:gd name="T4" fmla="*/ 0 w 49"/>
                  <a:gd name="T5" fmla="*/ 52 h 62"/>
                  <a:gd name="T6" fmla="*/ 34 w 49"/>
                  <a:gd name="T7" fmla="*/ 62 h 62"/>
                  <a:gd name="T8" fmla="*/ 42 w 49"/>
                  <a:gd name="T9" fmla="*/ 36 h 62"/>
                  <a:gd name="T10" fmla="*/ 49 w 49"/>
                  <a:gd name="T11" fmla="*/ 10 h 62"/>
                  <a:gd name="T12" fmla="*/ 16 w 49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16" y="0"/>
                    </a:moveTo>
                    <a:lnTo>
                      <a:pt x="8" y="26"/>
                    </a:lnTo>
                    <a:lnTo>
                      <a:pt x="0" y="52"/>
                    </a:lnTo>
                    <a:lnTo>
                      <a:pt x="34" y="62"/>
                    </a:lnTo>
                    <a:lnTo>
                      <a:pt x="42" y="36"/>
                    </a:lnTo>
                    <a:lnTo>
                      <a:pt x="49" y="1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8" name="Freeform 3226"/>
              <p:cNvSpPr>
                <a:spLocks/>
              </p:cNvSpPr>
              <p:nvPr/>
            </p:nvSpPr>
            <p:spPr bwMode="auto">
              <a:xfrm>
                <a:off x="1818" y="2675"/>
                <a:ext cx="1" cy="3"/>
              </a:xfrm>
              <a:custGeom>
                <a:avLst/>
                <a:gdLst>
                  <a:gd name="T0" fmla="*/ 8 w 8"/>
                  <a:gd name="T1" fmla="*/ 0 h 26"/>
                  <a:gd name="T2" fmla="*/ 0 w 8"/>
                  <a:gd name="T3" fmla="*/ 26 h 26"/>
                  <a:gd name="T4" fmla="*/ 0 w 8"/>
                  <a:gd name="T5" fmla="*/ 26 h 26"/>
                  <a:gd name="T6" fmla="*/ 8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9" name="Line 3227"/>
              <p:cNvSpPr>
                <a:spLocks noChangeShapeType="1"/>
              </p:cNvSpPr>
              <p:nvPr/>
            </p:nvSpPr>
            <p:spPr bwMode="auto">
              <a:xfrm>
                <a:off x="1818" y="26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0" name="Freeform 3228"/>
              <p:cNvSpPr>
                <a:spLocks/>
              </p:cNvSpPr>
              <p:nvPr/>
            </p:nvSpPr>
            <p:spPr bwMode="auto">
              <a:xfrm>
                <a:off x="1818" y="2672"/>
                <a:ext cx="6" cy="7"/>
              </a:xfrm>
              <a:custGeom>
                <a:avLst/>
                <a:gdLst>
                  <a:gd name="T0" fmla="*/ 15 w 51"/>
                  <a:gd name="T1" fmla="*/ 0 h 62"/>
                  <a:gd name="T2" fmla="*/ 8 w 51"/>
                  <a:gd name="T3" fmla="*/ 26 h 62"/>
                  <a:gd name="T4" fmla="*/ 0 w 51"/>
                  <a:gd name="T5" fmla="*/ 52 h 62"/>
                  <a:gd name="T6" fmla="*/ 35 w 51"/>
                  <a:gd name="T7" fmla="*/ 62 h 62"/>
                  <a:gd name="T8" fmla="*/ 43 w 51"/>
                  <a:gd name="T9" fmla="*/ 36 h 62"/>
                  <a:gd name="T10" fmla="*/ 51 w 51"/>
                  <a:gd name="T11" fmla="*/ 10 h 62"/>
                  <a:gd name="T12" fmla="*/ 15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5" y="0"/>
                    </a:move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lnTo>
                      <a:pt x="43" y="36"/>
                    </a:lnTo>
                    <a:lnTo>
                      <a:pt x="51" y="1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1" name="Freeform 3229"/>
              <p:cNvSpPr>
                <a:spLocks/>
              </p:cNvSpPr>
              <p:nvPr/>
            </p:nvSpPr>
            <p:spPr bwMode="auto">
              <a:xfrm>
                <a:off x="1818" y="2672"/>
                <a:ext cx="6" cy="7"/>
              </a:xfrm>
              <a:custGeom>
                <a:avLst/>
                <a:gdLst>
                  <a:gd name="T0" fmla="*/ 15 w 51"/>
                  <a:gd name="T1" fmla="*/ 0 h 62"/>
                  <a:gd name="T2" fmla="*/ 8 w 51"/>
                  <a:gd name="T3" fmla="*/ 26 h 62"/>
                  <a:gd name="T4" fmla="*/ 0 w 51"/>
                  <a:gd name="T5" fmla="*/ 52 h 62"/>
                  <a:gd name="T6" fmla="*/ 35 w 51"/>
                  <a:gd name="T7" fmla="*/ 62 h 62"/>
                  <a:gd name="T8" fmla="*/ 43 w 51"/>
                  <a:gd name="T9" fmla="*/ 36 h 62"/>
                  <a:gd name="T10" fmla="*/ 51 w 51"/>
                  <a:gd name="T11" fmla="*/ 10 h 62"/>
                  <a:gd name="T12" fmla="*/ 15 w 5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15" y="0"/>
                    </a:moveTo>
                    <a:lnTo>
                      <a:pt x="8" y="26"/>
                    </a:lnTo>
                    <a:lnTo>
                      <a:pt x="0" y="52"/>
                    </a:lnTo>
                    <a:lnTo>
                      <a:pt x="35" y="62"/>
                    </a:lnTo>
                    <a:lnTo>
                      <a:pt x="43" y="36"/>
                    </a:lnTo>
                    <a:lnTo>
                      <a:pt x="51" y="1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2" name="Freeform 3230"/>
              <p:cNvSpPr>
                <a:spLocks/>
              </p:cNvSpPr>
              <p:nvPr/>
            </p:nvSpPr>
            <p:spPr bwMode="auto">
              <a:xfrm>
                <a:off x="1822" y="2676"/>
                <a:ext cx="1" cy="3"/>
              </a:xfrm>
              <a:custGeom>
                <a:avLst/>
                <a:gdLst>
                  <a:gd name="T0" fmla="*/ 8 w 8"/>
                  <a:gd name="T1" fmla="*/ 0 h 26"/>
                  <a:gd name="T2" fmla="*/ 0 w 8"/>
                  <a:gd name="T3" fmla="*/ 26 h 26"/>
                  <a:gd name="T4" fmla="*/ 1 w 8"/>
                  <a:gd name="T5" fmla="*/ 26 h 26"/>
                  <a:gd name="T6" fmla="*/ 8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3" name="Line 3231"/>
              <p:cNvSpPr>
                <a:spLocks noChangeShapeType="1"/>
              </p:cNvSpPr>
              <p:nvPr/>
            </p:nvSpPr>
            <p:spPr bwMode="auto">
              <a:xfrm>
                <a:off x="1822" y="2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4" name="Freeform 3232"/>
              <p:cNvSpPr>
                <a:spLocks/>
              </p:cNvSpPr>
              <p:nvPr/>
            </p:nvSpPr>
            <p:spPr bwMode="auto">
              <a:xfrm>
                <a:off x="1822" y="2673"/>
                <a:ext cx="6" cy="7"/>
              </a:xfrm>
              <a:custGeom>
                <a:avLst/>
                <a:gdLst>
                  <a:gd name="T0" fmla="*/ 13 w 50"/>
                  <a:gd name="T1" fmla="*/ 0 h 62"/>
                  <a:gd name="T2" fmla="*/ 7 w 50"/>
                  <a:gd name="T3" fmla="*/ 26 h 62"/>
                  <a:gd name="T4" fmla="*/ 0 w 50"/>
                  <a:gd name="T5" fmla="*/ 52 h 62"/>
                  <a:gd name="T6" fmla="*/ 36 w 50"/>
                  <a:gd name="T7" fmla="*/ 62 h 62"/>
                  <a:gd name="T8" fmla="*/ 43 w 50"/>
                  <a:gd name="T9" fmla="*/ 36 h 62"/>
                  <a:gd name="T10" fmla="*/ 50 w 50"/>
                  <a:gd name="T11" fmla="*/ 9 h 62"/>
                  <a:gd name="T12" fmla="*/ 13 w 5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2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36" y="62"/>
                    </a:lnTo>
                    <a:lnTo>
                      <a:pt x="43" y="36"/>
                    </a:lnTo>
                    <a:lnTo>
                      <a:pt x="50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5" name="Freeform 3233"/>
              <p:cNvSpPr>
                <a:spLocks/>
              </p:cNvSpPr>
              <p:nvPr/>
            </p:nvSpPr>
            <p:spPr bwMode="auto">
              <a:xfrm>
                <a:off x="1822" y="2673"/>
                <a:ext cx="6" cy="7"/>
              </a:xfrm>
              <a:custGeom>
                <a:avLst/>
                <a:gdLst>
                  <a:gd name="T0" fmla="*/ 13 w 50"/>
                  <a:gd name="T1" fmla="*/ 0 h 62"/>
                  <a:gd name="T2" fmla="*/ 7 w 50"/>
                  <a:gd name="T3" fmla="*/ 26 h 62"/>
                  <a:gd name="T4" fmla="*/ 0 w 50"/>
                  <a:gd name="T5" fmla="*/ 52 h 62"/>
                  <a:gd name="T6" fmla="*/ 36 w 50"/>
                  <a:gd name="T7" fmla="*/ 62 h 62"/>
                  <a:gd name="T8" fmla="*/ 43 w 50"/>
                  <a:gd name="T9" fmla="*/ 36 h 62"/>
                  <a:gd name="T10" fmla="*/ 50 w 50"/>
                  <a:gd name="T11" fmla="*/ 9 h 62"/>
                  <a:gd name="T12" fmla="*/ 13 w 5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62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36" y="62"/>
                    </a:lnTo>
                    <a:lnTo>
                      <a:pt x="43" y="36"/>
                    </a:lnTo>
                    <a:lnTo>
                      <a:pt x="50" y="9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6" name="Freeform 3234"/>
              <p:cNvSpPr>
                <a:spLocks/>
              </p:cNvSpPr>
              <p:nvPr/>
            </p:nvSpPr>
            <p:spPr bwMode="auto">
              <a:xfrm>
                <a:off x="1826" y="2677"/>
                <a:ext cx="1" cy="3"/>
              </a:xfrm>
              <a:custGeom>
                <a:avLst/>
                <a:gdLst>
                  <a:gd name="T0" fmla="*/ 7 w 7"/>
                  <a:gd name="T1" fmla="*/ 0 h 26"/>
                  <a:gd name="T2" fmla="*/ 0 w 7"/>
                  <a:gd name="T3" fmla="*/ 26 h 26"/>
                  <a:gd name="T4" fmla="*/ 0 w 7"/>
                  <a:gd name="T5" fmla="*/ 26 h 26"/>
                  <a:gd name="T6" fmla="*/ 7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7" name="Line 3235"/>
              <p:cNvSpPr>
                <a:spLocks noChangeShapeType="1"/>
              </p:cNvSpPr>
              <p:nvPr/>
            </p:nvSpPr>
            <p:spPr bwMode="auto">
              <a:xfrm>
                <a:off x="1826" y="26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8" name="Freeform 3236"/>
              <p:cNvSpPr>
                <a:spLocks/>
              </p:cNvSpPr>
              <p:nvPr/>
            </p:nvSpPr>
            <p:spPr bwMode="auto">
              <a:xfrm>
                <a:off x="1826" y="2674"/>
                <a:ext cx="5" cy="7"/>
              </a:xfrm>
              <a:custGeom>
                <a:avLst/>
                <a:gdLst>
                  <a:gd name="T0" fmla="*/ 14 w 49"/>
                  <a:gd name="T1" fmla="*/ 0 h 62"/>
                  <a:gd name="T2" fmla="*/ 7 w 49"/>
                  <a:gd name="T3" fmla="*/ 27 h 62"/>
                  <a:gd name="T4" fmla="*/ 0 w 49"/>
                  <a:gd name="T5" fmla="*/ 53 h 62"/>
                  <a:gd name="T6" fmla="*/ 36 w 49"/>
                  <a:gd name="T7" fmla="*/ 62 h 62"/>
                  <a:gd name="T8" fmla="*/ 42 w 49"/>
                  <a:gd name="T9" fmla="*/ 36 h 62"/>
                  <a:gd name="T10" fmla="*/ 49 w 49"/>
                  <a:gd name="T11" fmla="*/ 9 h 62"/>
                  <a:gd name="T12" fmla="*/ 14 w 49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14" y="0"/>
                    </a:moveTo>
                    <a:lnTo>
                      <a:pt x="7" y="27"/>
                    </a:lnTo>
                    <a:lnTo>
                      <a:pt x="0" y="53"/>
                    </a:lnTo>
                    <a:lnTo>
                      <a:pt x="36" y="62"/>
                    </a:lnTo>
                    <a:lnTo>
                      <a:pt x="42" y="36"/>
                    </a:lnTo>
                    <a:lnTo>
                      <a:pt x="49" y="9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9" name="Freeform 3237"/>
              <p:cNvSpPr>
                <a:spLocks/>
              </p:cNvSpPr>
              <p:nvPr/>
            </p:nvSpPr>
            <p:spPr bwMode="auto">
              <a:xfrm>
                <a:off x="1826" y="2674"/>
                <a:ext cx="5" cy="7"/>
              </a:xfrm>
              <a:custGeom>
                <a:avLst/>
                <a:gdLst>
                  <a:gd name="T0" fmla="*/ 14 w 49"/>
                  <a:gd name="T1" fmla="*/ 0 h 62"/>
                  <a:gd name="T2" fmla="*/ 7 w 49"/>
                  <a:gd name="T3" fmla="*/ 27 h 62"/>
                  <a:gd name="T4" fmla="*/ 0 w 49"/>
                  <a:gd name="T5" fmla="*/ 53 h 62"/>
                  <a:gd name="T6" fmla="*/ 36 w 49"/>
                  <a:gd name="T7" fmla="*/ 62 h 62"/>
                  <a:gd name="T8" fmla="*/ 42 w 49"/>
                  <a:gd name="T9" fmla="*/ 36 h 62"/>
                  <a:gd name="T10" fmla="*/ 49 w 49"/>
                  <a:gd name="T11" fmla="*/ 9 h 62"/>
                  <a:gd name="T12" fmla="*/ 14 w 49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14" y="0"/>
                    </a:moveTo>
                    <a:lnTo>
                      <a:pt x="7" y="27"/>
                    </a:lnTo>
                    <a:lnTo>
                      <a:pt x="0" y="53"/>
                    </a:lnTo>
                    <a:lnTo>
                      <a:pt x="36" y="62"/>
                    </a:lnTo>
                    <a:lnTo>
                      <a:pt x="42" y="36"/>
                    </a:lnTo>
                    <a:lnTo>
                      <a:pt x="49" y="9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0" name="Freeform 3238"/>
              <p:cNvSpPr>
                <a:spLocks/>
              </p:cNvSpPr>
              <p:nvPr/>
            </p:nvSpPr>
            <p:spPr bwMode="auto">
              <a:xfrm>
                <a:off x="1830" y="2675"/>
                <a:ext cx="5" cy="7"/>
              </a:xfrm>
              <a:custGeom>
                <a:avLst/>
                <a:gdLst>
                  <a:gd name="T0" fmla="*/ 13 w 48"/>
                  <a:gd name="T1" fmla="*/ 0 h 62"/>
                  <a:gd name="T2" fmla="*/ 6 w 48"/>
                  <a:gd name="T3" fmla="*/ 27 h 62"/>
                  <a:gd name="T4" fmla="*/ 0 w 48"/>
                  <a:gd name="T5" fmla="*/ 53 h 62"/>
                  <a:gd name="T6" fmla="*/ 35 w 48"/>
                  <a:gd name="T7" fmla="*/ 62 h 62"/>
                  <a:gd name="T8" fmla="*/ 41 w 48"/>
                  <a:gd name="T9" fmla="*/ 35 h 62"/>
                  <a:gd name="T10" fmla="*/ 48 w 48"/>
                  <a:gd name="T11" fmla="*/ 9 h 62"/>
                  <a:gd name="T12" fmla="*/ 13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13" y="0"/>
                    </a:moveTo>
                    <a:lnTo>
                      <a:pt x="6" y="27"/>
                    </a:lnTo>
                    <a:lnTo>
                      <a:pt x="0" y="53"/>
                    </a:lnTo>
                    <a:lnTo>
                      <a:pt x="35" y="62"/>
                    </a:lnTo>
                    <a:lnTo>
                      <a:pt x="41" y="35"/>
                    </a:lnTo>
                    <a:lnTo>
                      <a:pt x="48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1" name="Freeform 3239"/>
              <p:cNvSpPr>
                <a:spLocks/>
              </p:cNvSpPr>
              <p:nvPr/>
            </p:nvSpPr>
            <p:spPr bwMode="auto">
              <a:xfrm>
                <a:off x="1830" y="2675"/>
                <a:ext cx="5" cy="7"/>
              </a:xfrm>
              <a:custGeom>
                <a:avLst/>
                <a:gdLst>
                  <a:gd name="T0" fmla="*/ 13 w 48"/>
                  <a:gd name="T1" fmla="*/ 0 h 62"/>
                  <a:gd name="T2" fmla="*/ 6 w 48"/>
                  <a:gd name="T3" fmla="*/ 27 h 62"/>
                  <a:gd name="T4" fmla="*/ 0 w 48"/>
                  <a:gd name="T5" fmla="*/ 53 h 62"/>
                  <a:gd name="T6" fmla="*/ 35 w 48"/>
                  <a:gd name="T7" fmla="*/ 62 h 62"/>
                  <a:gd name="T8" fmla="*/ 41 w 48"/>
                  <a:gd name="T9" fmla="*/ 35 h 62"/>
                  <a:gd name="T10" fmla="*/ 48 w 48"/>
                  <a:gd name="T11" fmla="*/ 9 h 62"/>
                  <a:gd name="T12" fmla="*/ 13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13" y="0"/>
                    </a:moveTo>
                    <a:lnTo>
                      <a:pt x="6" y="27"/>
                    </a:lnTo>
                    <a:lnTo>
                      <a:pt x="0" y="53"/>
                    </a:lnTo>
                    <a:lnTo>
                      <a:pt x="35" y="62"/>
                    </a:lnTo>
                    <a:lnTo>
                      <a:pt x="41" y="35"/>
                    </a:lnTo>
                    <a:lnTo>
                      <a:pt x="48" y="9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2" name="Freeform 3240"/>
              <p:cNvSpPr>
                <a:spLocks/>
              </p:cNvSpPr>
              <p:nvPr/>
            </p:nvSpPr>
            <p:spPr bwMode="auto">
              <a:xfrm>
                <a:off x="1834" y="2679"/>
                <a:ext cx="1" cy="3"/>
              </a:xfrm>
              <a:custGeom>
                <a:avLst/>
                <a:gdLst>
                  <a:gd name="T0" fmla="*/ 6 w 6"/>
                  <a:gd name="T1" fmla="*/ 0 h 27"/>
                  <a:gd name="T2" fmla="*/ 0 w 6"/>
                  <a:gd name="T3" fmla="*/ 27 h 27"/>
                  <a:gd name="T4" fmla="*/ 1 w 6"/>
                  <a:gd name="T5" fmla="*/ 27 h 27"/>
                  <a:gd name="T6" fmla="*/ 6 w 6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6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3" name="Line 3241"/>
              <p:cNvSpPr>
                <a:spLocks noChangeShapeType="1"/>
              </p:cNvSpPr>
              <p:nvPr/>
            </p:nvSpPr>
            <p:spPr bwMode="auto">
              <a:xfrm>
                <a:off x="1834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4" name="Freeform 3242"/>
              <p:cNvSpPr>
                <a:spLocks/>
              </p:cNvSpPr>
              <p:nvPr/>
            </p:nvSpPr>
            <p:spPr bwMode="auto">
              <a:xfrm>
                <a:off x="1834" y="2676"/>
                <a:ext cx="5" cy="7"/>
              </a:xfrm>
              <a:custGeom>
                <a:avLst/>
                <a:gdLst>
                  <a:gd name="T0" fmla="*/ 11 w 47"/>
                  <a:gd name="T1" fmla="*/ 0 h 60"/>
                  <a:gd name="T2" fmla="*/ 5 w 47"/>
                  <a:gd name="T3" fmla="*/ 26 h 60"/>
                  <a:gd name="T4" fmla="*/ 0 w 47"/>
                  <a:gd name="T5" fmla="*/ 53 h 60"/>
                  <a:gd name="T6" fmla="*/ 36 w 47"/>
                  <a:gd name="T7" fmla="*/ 60 h 60"/>
                  <a:gd name="T8" fmla="*/ 41 w 47"/>
                  <a:gd name="T9" fmla="*/ 34 h 60"/>
                  <a:gd name="T10" fmla="*/ 47 w 47"/>
                  <a:gd name="T11" fmla="*/ 8 h 60"/>
                  <a:gd name="T12" fmla="*/ 11 w 47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11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36" y="60"/>
                    </a:lnTo>
                    <a:lnTo>
                      <a:pt x="41" y="34"/>
                    </a:lnTo>
                    <a:lnTo>
                      <a:pt x="47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5" name="Freeform 3243"/>
              <p:cNvSpPr>
                <a:spLocks/>
              </p:cNvSpPr>
              <p:nvPr/>
            </p:nvSpPr>
            <p:spPr bwMode="auto">
              <a:xfrm>
                <a:off x="1834" y="2676"/>
                <a:ext cx="5" cy="7"/>
              </a:xfrm>
              <a:custGeom>
                <a:avLst/>
                <a:gdLst>
                  <a:gd name="T0" fmla="*/ 11 w 47"/>
                  <a:gd name="T1" fmla="*/ 0 h 60"/>
                  <a:gd name="T2" fmla="*/ 5 w 47"/>
                  <a:gd name="T3" fmla="*/ 26 h 60"/>
                  <a:gd name="T4" fmla="*/ 0 w 47"/>
                  <a:gd name="T5" fmla="*/ 53 h 60"/>
                  <a:gd name="T6" fmla="*/ 36 w 47"/>
                  <a:gd name="T7" fmla="*/ 60 h 60"/>
                  <a:gd name="T8" fmla="*/ 41 w 47"/>
                  <a:gd name="T9" fmla="*/ 34 h 60"/>
                  <a:gd name="T10" fmla="*/ 47 w 47"/>
                  <a:gd name="T11" fmla="*/ 8 h 60"/>
                  <a:gd name="T12" fmla="*/ 11 w 47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11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36" y="60"/>
                    </a:lnTo>
                    <a:lnTo>
                      <a:pt x="41" y="34"/>
                    </a:lnTo>
                    <a:lnTo>
                      <a:pt x="47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6" name="Freeform 3244"/>
              <p:cNvSpPr>
                <a:spLocks/>
              </p:cNvSpPr>
              <p:nvPr/>
            </p:nvSpPr>
            <p:spPr bwMode="auto">
              <a:xfrm>
                <a:off x="1839" y="2677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7" name="Line 3245"/>
              <p:cNvSpPr>
                <a:spLocks noChangeShapeType="1"/>
              </p:cNvSpPr>
              <p:nvPr/>
            </p:nvSpPr>
            <p:spPr bwMode="auto">
              <a:xfrm>
                <a:off x="1839" y="26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8" name="Freeform 3246"/>
              <p:cNvSpPr>
                <a:spLocks/>
              </p:cNvSpPr>
              <p:nvPr/>
            </p:nvSpPr>
            <p:spPr bwMode="auto">
              <a:xfrm>
                <a:off x="1838" y="2677"/>
                <a:ext cx="5" cy="6"/>
              </a:xfrm>
              <a:custGeom>
                <a:avLst/>
                <a:gdLst>
                  <a:gd name="T0" fmla="*/ 11 w 46"/>
                  <a:gd name="T1" fmla="*/ 0 h 60"/>
                  <a:gd name="T2" fmla="*/ 5 w 46"/>
                  <a:gd name="T3" fmla="*/ 26 h 60"/>
                  <a:gd name="T4" fmla="*/ 0 w 46"/>
                  <a:gd name="T5" fmla="*/ 52 h 60"/>
                  <a:gd name="T6" fmla="*/ 35 w 46"/>
                  <a:gd name="T7" fmla="*/ 60 h 60"/>
                  <a:gd name="T8" fmla="*/ 40 w 46"/>
                  <a:gd name="T9" fmla="*/ 34 h 60"/>
                  <a:gd name="T10" fmla="*/ 46 w 46"/>
                  <a:gd name="T11" fmla="*/ 7 h 60"/>
                  <a:gd name="T12" fmla="*/ 11 w 46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35" y="60"/>
                    </a:lnTo>
                    <a:lnTo>
                      <a:pt x="40" y="34"/>
                    </a:lnTo>
                    <a:lnTo>
                      <a:pt x="46" y="7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9" name="Freeform 3247"/>
              <p:cNvSpPr>
                <a:spLocks/>
              </p:cNvSpPr>
              <p:nvPr/>
            </p:nvSpPr>
            <p:spPr bwMode="auto">
              <a:xfrm>
                <a:off x="1838" y="2677"/>
                <a:ext cx="5" cy="6"/>
              </a:xfrm>
              <a:custGeom>
                <a:avLst/>
                <a:gdLst>
                  <a:gd name="T0" fmla="*/ 11 w 46"/>
                  <a:gd name="T1" fmla="*/ 0 h 60"/>
                  <a:gd name="T2" fmla="*/ 5 w 46"/>
                  <a:gd name="T3" fmla="*/ 26 h 60"/>
                  <a:gd name="T4" fmla="*/ 0 w 46"/>
                  <a:gd name="T5" fmla="*/ 52 h 60"/>
                  <a:gd name="T6" fmla="*/ 35 w 46"/>
                  <a:gd name="T7" fmla="*/ 60 h 60"/>
                  <a:gd name="T8" fmla="*/ 40 w 46"/>
                  <a:gd name="T9" fmla="*/ 34 h 60"/>
                  <a:gd name="T10" fmla="*/ 46 w 46"/>
                  <a:gd name="T11" fmla="*/ 7 h 60"/>
                  <a:gd name="T12" fmla="*/ 11 w 46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35" y="60"/>
                    </a:lnTo>
                    <a:lnTo>
                      <a:pt x="40" y="34"/>
                    </a:lnTo>
                    <a:lnTo>
                      <a:pt x="46" y="7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0" name="Freeform 3248"/>
              <p:cNvSpPr>
                <a:spLocks/>
              </p:cNvSpPr>
              <p:nvPr/>
            </p:nvSpPr>
            <p:spPr bwMode="auto">
              <a:xfrm>
                <a:off x="1842" y="2681"/>
                <a:ext cx="1" cy="2"/>
              </a:xfrm>
              <a:custGeom>
                <a:avLst/>
                <a:gdLst>
                  <a:gd name="T0" fmla="*/ 5 w 5"/>
                  <a:gd name="T1" fmla="*/ 0 h 26"/>
                  <a:gd name="T2" fmla="*/ 0 w 5"/>
                  <a:gd name="T3" fmla="*/ 26 h 26"/>
                  <a:gd name="T4" fmla="*/ 1 w 5"/>
                  <a:gd name="T5" fmla="*/ 26 h 26"/>
                  <a:gd name="T6" fmla="*/ 5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1" name="Line 3249"/>
              <p:cNvSpPr>
                <a:spLocks noChangeShapeType="1"/>
              </p:cNvSpPr>
              <p:nvPr/>
            </p:nvSpPr>
            <p:spPr bwMode="auto">
              <a:xfrm>
                <a:off x="1842" y="2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2" name="Freeform 3250"/>
              <p:cNvSpPr>
                <a:spLocks/>
              </p:cNvSpPr>
              <p:nvPr/>
            </p:nvSpPr>
            <p:spPr bwMode="auto">
              <a:xfrm>
                <a:off x="1842" y="2678"/>
                <a:ext cx="5" cy="6"/>
              </a:xfrm>
              <a:custGeom>
                <a:avLst/>
                <a:gdLst>
                  <a:gd name="T0" fmla="*/ 9 w 45"/>
                  <a:gd name="T1" fmla="*/ 0 h 60"/>
                  <a:gd name="T2" fmla="*/ 4 w 45"/>
                  <a:gd name="T3" fmla="*/ 27 h 60"/>
                  <a:gd name="T4" fmla="*/ 0 w 45"/>
                  <a:gd name="T5" fmla="*/ 53 h 60"/>
                  <a:gd name="T6" fmla="*/ 36 w 45"/>
                  <a:gd name="T7" fmla="*/ 60 h 60"/>
                  <a:gd name="T8" fmla="*/ 41 w 45"/>
                  <a:gd name="T9" fmla="*/ 33 h 60"/>
                  <a:gd name="T10" fmla="*/ 45 w 45"/>
                  <a:gd name="T11" fmla="*/ 7 h 60"/>
                  <a:gd name="T12" fmla="*/ 9 w 4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36" y="60"/>
                    </a:lnTo>
                    <a:lnTo>
                      <a:pt x="41" y="33"/>
                    </a:lnTo>
                    <a:lnTo>
                      <a:pt x="4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3" name="Freeform 3251"/>
              <p:cNvSpPr>
                <a:spLocks/>
              </p:cNvSpPr>
              <p:nvPr/>
            </p:nvSpPr>
            <p:spPr bwMode="auto">
              <a:xfrm>
                <a:off x="1842" y="2678"/>
                <a:ext cx="5" cy="6"/>
              </a:xfrm>
              <a:custGeom>
                <a:avLst/>
                <a:gdLst>
                  <a:gd name="T0" fmla="*/ 9 w 45"/>
                  <a:gd name="T1" fmla="*/ 0 h 60"/>
                  <a:gd name="T2" fmla="*/ 4 w 45"/>
                  <a:gd name="T3" fmla="*/ 27 h 60"/>
                  <a:gd name="T4" fmla="*/ 0 w 45"/>
                  <a:gd name="T5" fmla="*/ 53 h 60"/>
                  <a:gd name="T6" fmla="*/ 36 w 45"/>
                  <a:gd name="T7" fmla="*/ 60 h 60"/>
                  <a:gd name="T8" fmla="*/ 41 w 45"/>
                  <a:gd name="T9" fmla="*/ 33 h 60"/>
                  <a:gd name="T10" fmla="*/ 45 w 45"/>
                  <a:gd name="T11" fmla="*/ 7 h 60"/>
                  <a:gd name="T12" fmla="*/ 9 w 4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36" y="60"/>
                    </a:lnTo>
                    <a:lnTo>
                      <a:pt x="41" y="33"/>
                    </a:lnTo>
                    <a:lnTo>
                      <a:pt x="45" y="7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4" name="Freeform 3252"/>
              <p:cNvSpPr>
                <a:spLocks/>
              </p:cNvSpPr>
              <p:nvPr/>
            </p:nvSpPr>
            <p:spPr bwMode="auto">
              <a:xfrm>
                <a:off x="1846" y="2681"/>
                <a:ext cx="1" cy="3"/>
              </a:xfrm>
              <a:custGeom>
                <a:avLst/>
                <a:gdLst>
                  <a:gd name="T0" fmla="*/ 5 w 5"/>
                  <a:gd name="T1" fmla="*/ 0 h 27"/>
                  <a:gd name="T2" fmla="*/ 0 w 5"/>
                  <a:gd name="T3" fmla="*/ 27 h 27"/>
                  <a:gd name="T4" fmla="*/ 0 w 5"/>
                  <a:gd name="T5" fmla="*/ 27 h 27"/>
                  <a:gd name="T6" fmla="*/ 5 w 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5" name="Line 3253"/>
              <p:cNvSpPr>
                <a:spLocks noChangeShapeType="1"/>
              </p:cNvSpPr>
              <p:nvPr/>
            </p:nvSpPr>
            <p:spPr bwMode="auto">
              <a:xfrm>
                <a:off x="1846" y="2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6" name="Freeform 3254"/>
              <p:cNvSpPr>
                <a:spLocks/>
              </p:cNvSpPr>
              <p:nvPr/>
            </p:nvSpPr>
            <p:spPr bwMode="auto">
              <a:xfrm>
                <a:off x="1846" y="2678"/>
                <a:ext cx="5" cy="7"/>
              </a:xfrm>
              <a:custGeom>
                <a:avLst/>
                <a:gdLst>
                  <a:gd name="T0" fmla="*/ 9 w 45"/>
                  <a:gd name="T1" fmla="*/ 0 h 58"/>
                  <a:gd name="T2" fmla="*/ 5 w 45"/>
                  <a:gd name="T3" fmla="*/ 26 h 58"/>
                  <a:gd name="T4" fmla="*/ 0 w 45"/>
                  <a:gd name="T5" fmla="*/ 53 h 58"/>
                  <a:gd name="T6" fmla="*/ 36 w 45"/>
                  <a:gd name="T7" fmla="*/ 58 h 58"/>
                  <a:gd name="T8" fmla="*/ 41 w 45"/>
                  <a:gd name="T9" fmla="*/ 32 h 58"/>
                  <a:gd name="T10" fmla="*/ 45 w 45"/>
                  <a:gd name="T11" fmla="*/ 5 h 58"/>
                  <a:gd name="T12" fmla="*/ 9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9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36" y="58"/>
                    </a:lnTo>
                    <a:lnTo>
                      <a:pt x="41" y="32"/>
                    </a:lnTo>
                    <a:lnTo>
                      <a:pt x="45" y="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7" name="Freeform 3255"/>
              <p:cNvSpPr>
                <a:spLocks/>
              </p:cNvSpPr>
              <p:nvPr/>
            </p:nvSpPr>
            <p:spPr bwMode="auto">
              <a:xfrm>
                <a:off x="1846" y="2678"/>
                <a:ext cx="5" cy="7"/>
              </a:xfrm>
              <a:custGeom>
                <a:avLst/>
                <a:gdLst>
                  <a:gd name="T0" fmla="*/ 9 w 45"/>
                  <a:gd name="T1" fmla="*/ 0 h 58"/>
                  <a:gd name="T2" fmla="*/ 5 w 45"/>
                  <a:gd name="T3" fmla="*/ 26 h 58"/>
                  <a:gd name="T4" fmla="*/ 0 w 45"/>
                  <a:gd name="T5" fmla="*/ 53 h 58"/>
                  <a:gd name="T6" fmla="*/ 36 w 45"/>
                  <a:gd name="T7" fmla="*/ 58 h 58"/>
                  <a:gd name="T8" fmla="*/ 41 w 45"/>
                  <a:gd name="T9" fmla="*/ 32 h 58"/>
                  <a:gd name="T10" fmla="*/ 45 w 45"/>
                  <a:gd name="T11" fmla="*/ 5 h 58"/>
                  <a:gd name="T12" fmla="*/ 9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9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36" y="58"/>
                    </a:lnTo>
                    <a:lnTo>
                      <a:pt x="41" y="32"/>
                    </a:lnTo>
                    <a:lnTo>
                      <a:pt x="45" y="5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8" name="Freeform 3256"/>
              <p:cNvSpPr>
                <a:spLocks/>
              </p:cNvSpPr>
              <p:nvPr/>
            </p:nvSpPr>
            <p:spPr bwMode="auto">
              <a:xfrm>
                <a:off x="1851" y="2679"/>
                <a:ext cx="1" cy="3"/>
              </a:xfrm>
              <a:custGeom>
                <a:avLst/>
                <a:gdLst>
                  <a:gd name="T0" fmla="*/ 0 w 4"/>
                  <a:gd name="T1" fmla="*/ 27 h 27"/>
                  <a:gd name="T2" fmla="*/ 4 w 4"/>
                  <a:gd name="T3" fmla="*/ 0 h 27"/>
                  <a:gd name="T4" fmla="*/ 4 w 4"/>
                  <a:gd name="T5" fmla="*/ 0 h 27"/>
                  <a:gd name="T6" fmla="*/ 0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27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9" name="Line 3257"/>
              <p:cNvSpPr>
                <a:spLocks noChangeShapeType="1"/>
              </p:cNvSpPr>
              <p:nvPr/>
            </p:nvSpPr>
            <p:spPr bwMode="auto">
              <a:xfrm>
                <a:off x="1851" y="2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0" name="Freeform 3258"/>
              <p:cNvSpPr>
                <a:spLocks/>
              </p:cNvSpPr>
              <p:nvPr/>
            </p:nvSpPr>
            <p:spPr bwMode="auto">
              <a:xfrm>
                <a:off x="1850" y="2679"/>
                <a:ext cx="5" cy="7"/>
              </a:xfrm>
              <a:custGeom>
                <a:avLst/>
                <a:gdLst>
                  <a:gd name="T0" fmla="*/ 9 w 45"/>
                  <a:gd name="T1" fmla="*/ 0 h 60"/>
                  <a:gd name="T2" fmla="*/ 5 w 45"/>
                  <a:gd name="T3" fmla="*/ 27 h 60"/>
                  <a:gd name="T4" fmla="*/ 0 w 45"/>
                  <a:gd name="T5" fmla="*/ 53 h 60"/>
                  <a:gd name="T6" fmla="*/ 37 w 45"/>
                  <a:gd name="T7" fmla="*/ 60 h 60"/>
                  <a:gd name="T8" fmla="*/ 41 w 45"/>
                  <a:gd name="T9" fmla="*/ 33 h 60"/>
                  <a:gd name="T10" fmla="*/ 45 w 45"/>
                  <a:gd name="T11" fmla="*/ 7 h 60"/>
                  <a:gd name="T12" fmla="*/ 9 w 4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9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37" y="60"/>
                    </a:lnTo>
                    <a:lnTo>
                      <a:pt x="41" y="33"/>
                    </a:lnTo>
                    <a:lnTo>
                      <a:pt x="4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1" name="Freeform 3259"/>
              <p:cNvSpPr>
                <a:spLocks/>
              </p:cNvSpPr>
              <p:nvPr/>
            </p:nvSpPr>
            <p:spPr bwMode="auto">
              <a:xfrm>
                <a:off x="1850" y="2679"/>
                <a:ext cx="5" cy="7"/>
              </a:xfrm>
              <a:custGeom>
                <a:avLst/>
                <a:gdLst>
                  <a:gd name="T0" fmla="*/ 9 w 45"/>
                  <a:gd name="T1" fmla="*/ 0 h 60"/>
                  <a:gd name="T2" fmla="*/ 5 w 45"/>
                  <a:gd name="T3" fmla="*/ 27 h 60"/>
                  <a:gd name="T4" fmla="*/ 0 w 45"/>
                  <a:gd name="T5" fmla="*/ 53 h 60"/>
                  <a:gd name="T6" fmla="*/ 37 w 45"/>
                  <a:gd name="T7" fmla="*/ 60 h 60"/>
                  <a:gd name="T8" fmla="*/ 41 w 45"/>
                  <a:gd name="T9" fmla="*/ 33 h 60"/>
                  <a:gd name="T10" fmla="*/ 45 w 45"/>
                  <a:gd name="T11" fmla="*/ 7 h 60"/>
                  <a:gd name="T12" fmla="*/ 9 w 4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9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37" y="60"/>
                    </a:lnTo>
                    <a:lnTo>
                      <a:pt x="41" y="33"/>
                    </a:lnTo>
                    <a:lnTo>
                      <a:pt x="45" y="7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2" name="Freeform 3260"/>
              <p:cNvSpPr>
                <a:spLocks/>
              </p:cNvSpPr>
              <p:nvPr/>
            </p:nvSpPr>
            <p:spPr bwMode="auto">
              <a:xfrm>
                <a:off x="1854" y="2683"/>
                <a:ext cx="1" cy="3"/>
              </a:xfrm>
              <a:custGeom>
                <a:avLst/>
                <a:gdLst>
                  <a:gd name="T0" fmla="*/ 4 w 4"/>
                  <a:gd name="T1" fmla="*/ 0 h 27"/>
                  <a:gd name="T2" fmla="*/ 0 w 4"/>
                  <a:gd name="T3" fmla="*/ 27 h 27"/>
                  <a:gd name="T4" fmla="*/ 1 w 4"/>
                  <a:gd name="T5" fmla="*/ 27 h 27"/>
                  <a:gd name="T6" fmla="*/ 4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3" name="Line 3261"/>
              <p:cNvSpPr>
                <a:spLocks noChangeShapeType="1"/>
              </p:cNvSpPr>
              <p:nvPr/>
            </p:nvSpPr>
            <p:spPr bwMode="auto">
              <a:xfrm>
                <a:off x="1854" y="2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4" name="Freeform 3262"/>
              <p:cNvSpPr>
                <a:spLocks/>
              </p:cNvSpPr>
              <p:nvPr/>
            </p:nvSpPr>
            <p:spPr bwMode="auto">
              <a:xfrm>
                <a:off x="1854" y="2680"/>
                <a:ext cx="5" cy="6"/>
              </a:xfrm>
              <a:custGeom>
                <a:avLst/>
                <a:gdLst>
                  <a:gd name="T0" fmla="*/ 6 w 42"/>
                  <a:gd name="T1" fmla="*/ 0 h 57"/>
                  <a:gd name="T2" fmla="*/ 3 w 42"/>
                  <a:gd name="T3" fmla="*/ 26 h 57"/>
                  <a:gd name="T4" fmla="*/ 0 w 42"/>
                  <a:gd name="T5" fmla="*/ 53 h 57"/>
                  <a:gd name="T6" fmla="*/ 36 w 42"/>
                  <a:gd name="T7" fmla="*/ 57 h 57"/>
                  <a:gd name="T8" fmla="*/ 39 w 42"/>
                  <a:gd name="T9" fmla="*/ 31 h 57"/>
                  <a:gd name="T10" fmla="*/ 42 w 42"/>
                  <a:gd name="T11" fmla="*/ 4 h 57"/>
                  <a:gd name="T12" fmla="*/ 6 w 42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57">
                    <a:moveTo>
                      <a:pt x="6" y="0"/>
                    </a:moveTo>
                    <a:lnTo>
                      <a:pt x="3" y="26"/>
                    </a:lnTo>
                    <a:lnTo>
                      <a:pt x="0" y="53"/>
                    </a:lnTo>
                    <a:lnTo>
                      <a:pt x="36" y="57"/>
                    </a:lnTo>
                    <a:lnTo>
                      <a:pt x="39" y="31"/>
                    </a:lnTo>
                    <a:lnTo>
                      <a:pt x="42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5" name="Freeform 3263"/>
              <p:cNvSpPr>
                <a:spLocks/>
              </p:cNvSpPr>
              <p:nvPr/>
            </p:nvSpPr>
            <p:spPr bwMode="auto">
              <a:xfrm>
                <a:off x="1854" y="2680"/>
                <a:ext cx="5" cy="6"/>
              </a:xfrm>
              <a:custGeom>
                <a:avLst/>
                <a:gdLst>
                  <a:gd name="T0" fmla="*/ 6 w 42"/>
                  <a:gd name="T1" fmla="*/ 0 h 57"/>
                  <a:gd name="T2" fmla="*/ 3 w 42"/>
                  <a:gd name="T3" fmla="*/ 26 h 57"/>
                  <a:gd name="T4" fmla="*/ 0 w 42"/>
                  <a:gd name="T5" fmla="*/ 53 h 57"/>
                  <a:gd name="T6" fmla="*/ 36 w 42"/>
                  <a:gd name="T7" fmla="*/ 57 h 57"/>
                  <a:gd name="T8" fmla="*/ 39 w 42"/>
                  <a:gd name="T9" fmla="*/ 31 h 57"/>
                  <a:gd name="T10" fmla="*/ 42 w 42"/>
                  <a:gd name="T11" fmla="*/ 4 h 57"/>
                  <a:gd name="T12" fmla="*/ 6 w 42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57">
                    <a:moveTo>
                      <a:pt x="6" y="0"/>
                    </a:moveTo>
                    <a:lnTo>
                      <a:pt x="3" y="26"/>
                    </a:lnTo>
                    <a:lnTo>
                      <a:pt x="0" y="53"/>
                    </a:lnTo>
                    <a:lnTo>
                      <a:pt x="36" y="57"/>
                    </a:lnTo>
                    <a:lnTo>
                      <a:pt x="39" y="31"/>
                    </a:lnTo>
                    <a:lnTo>
                      <a:pt x="42" y="4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6" name="Freeform 3264"/>
              <p:cNvSpPr>
                <a:spLocks/>
              </p:cNvSpPr>
              <p:nvPr/>
            </p:nvSpPr>
            <p:spPr bwMode="auto">
              <a:xfrm>
                <a:off x="1859" y="2680"/>
                <a:ext cx="1" cy="3"/>
              </a:xfrm>
              <a:custGeom>
                <a:avLst/>
                <a:gdLst>
                  <a:gd name="T0" fmla="*/ 0 w 5"/>
                  <a:gd name="T1" fmla="*/ 27 h 27"/>
                  <a:gd name="T2" fmla="*/ 3 w 5"/>
                  <a:gd name="T3" fmla="*/ 0 h 27"/>
                  <a:gd name="T4" fmla="*/ 5 w 5"/>
                  <a:gd name="T5" fmla="*/ 0 h 27"/>
                  <a:gd name="T6" fmla="*/ 0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0" y="27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7" name="Line 3265"/>
              <p:cNvSpPr>
                <a:spLocks noChangeShapeType="1"/>
              </p:cNvSpPr>
              <p:nvPr/>
            </p:nvSpPr>
            <p:spPr bwMode="auto">
              <a:xfrm>
                <a:off x="1859" y="26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8" name="Freeform 3266"/>
              <p:cNvSpPr>
                <a:spLocks/>
              </p:cNvSpPr>
              <p:nvPr/>
            </p:nvSpPr>
            <p:spPr bwMode="auto">
              <a:xfrm>
                <a:off x="1858" y="2680"/>
                <a:ext cx="5" cy="7"/>
              </a:xfrm>
              <a:custGeom>
                <a:avLst/>
                <a:gdLst>
                  <a:gd name="T0" fmla="*/ 9 w 45"/>
                  <a:gd name="T1" fmla="*/ 0 h 58"/>
                  <a:gd name="T2" fmla="*/ 4 w 45"/>
                  <a:gd name="T3" fmla="*/ 27 h 58"/>
                  <a:gd name="T4" fmla="*/ 0 w 45"/>
                  <a:gd name="T5" fmla="*/ 53 h 58"/>
                  <a:gd name="T6" fmla="*/ 36 w 45"/>
                  <a:gd name="T7" fmla="*/ 58 h 58"/>
                  <a:gd name="T8" fmla="*/ 40 w 45"/>
                  <a:gd name="T9" fmla="*/ 32 h 58"/>
                  <a:gd name="T10" fmla="*/ 45 w 45"/>
                  <a:gd name="T11" fmla="*/ 6 h 58"/>
                  <a:gd name="T12" fmla="*/ 9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36" y="58"/>
                    </a:lnTo>
                    <a:lnTo>
                      <a:pt x="40" y="32"/>
                    </a:lnTo>
                    <a:lnTo>
                      <a:pt x="45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9" name="Freeform 3267"/>
              <p:cNvSpPr>
                <a:spLocks/>
              </p:cNvSpPr>
              <p:nvPr/>
            </p:nvSpPr>
            <p:spPr bwMode="auto">
              <a:xfrm>
                <a:off x="1858" y="2680"/>
                <a:ext cx="5" cy="7"/>
              </a:xfrm>
              <a:custGeom>
                <a:avLst/>
                <a:gdLst>
                  <a:gd name="T0" fmla="*/ 9 w 45"/>
                  <a:gd name="T1" fmla="*/ 0 h 58"/>
                  <a:gd name="T2" fmla="*/ 4 w 45"/>
                  <a:gd name="T3" fmla="*/ 27 h 58"/>
                  <a:gd name="T4" fmla="*/ 0 w 45"/>
                  <a:gd name="T5" fmla="*/ 53 h 58"/>
                  <a:gd name="T6" fmla="*/ 36 w 45"/>
                  <a:gd name="T7" fmla="*/ 58 h 58"/>
                  <a:gd name="T8" fmla="*/ 40 w 45"/>
                  <a:gd name="T9" fmla="*/ 32 h 58"/>
                  <a:gd name="T10" fmla="*/ 45 w 45"/>
                  <a:gd name="T11" fmla="*/ 6 h 58"/>
                  <a:gd name="T12" fmla="*/ 9 w 4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36" y="58"/>
                    </a:lnTo>
                    <a:lnTo>
                      <a:pt x="40" y="32"/>
                    </a:lnTo>
                    <a:lnTo>
                      <a:pt x="45" y="6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0" name="Freeform 3268"/>
              <p:cNvSpPr>
                <a:spLocks/>
              </p:cNvSpPr>
              <p:nvPr/>
            </p:nvSpPr>
            <p:spPr bwMode="auto">
              <a:xfrm>
                <a:off x="1862" y="2684"/>
                <a:ext cx="1" cy="3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2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1" name="Line 3269"/>
              <p:cNvSpPr>
                <a:spLocks noChangeShapeType="1"/>
              </p:cNvSpPr>
              <p:nvPr/>
            </p:nvSpPr>
            <p:spPr bwMode="auto">
              <a:xfrm>
                <a:off x="1862" y="2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2" name="Freeform 3270"/>
              <p:cNvSpPr>
                <a:spLocks/>
              </p:cNvSpPr>
              <p:nvPr/>
            </p:nvSpPr>
            <p:spPr bwMode="auto">
              <a:xfrm>
                <a:off x="1862" y="2681"/>
                <a:ext cx="5" cy="6"/>
              </a:xfrm>
              <a:custGeom>
                <a:avLst/>
                <a:gdLst>
                  <a:gd name="T0" fmla="*/ 5 w 41"/>
                  <a:gd name="T1" fmla="*/ 0 h 56"/>
                  <a:gd name="T2" fmla="*/ 2 w 41"/>
                  <a:gd name="T3" fmla="*/ 26 h 56"/>
                  <a:gd name="T4" fmla="*/ 0 w 41"/>
                  <a:gd name="T5" fmla="*/ 52 h 56"/>
                  <a:gd name="T6" fmla="*/ 36 w 41"/>
                  <a:gd name="T7" fmla="*/ 56 h 56"/>
                  <a:gd name="T8" fmla="*/ 39 w 41"/>
                  <a:gd name="T9" fmla="*/ 29 h 56"/>
                  <a:gd name="T10" fmla="*/ 41 w 41"/>
                  <a:gd name="T11" fmla="*/ 3 h 56"/>
                  <a:gd name="T12" fmla="*/ 5 w 41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5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36" y="56"/>
                    </a:lnTo>
                    <a:lnTo>
                      <a:pt x="39" y="29"/>
                    </a:lnTo>
                    <a:lnTo>
                      <a:pt x="41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3" name="Freeform 3271"/>
              <p:cNvSpPr>
                <a:spLocks/>
              </p:cNvSpPr>
              <p:nvPr/>
            </p:nvSpPr>
            <p:spPr bwMode="auto">
              <a:xfrm>
                <a:off x="1862" y="2681"/>
                <a:ext cx="5" cy="6"/>
              </a:xfrm>
              <a:custGeom>
                <a:avLst/>
                <a:gdLst>
                  <a:gd name="T0" fmla="*/ 5 w 41"/>
                  <a:gd name="T1" fmla="*/ 0 h 56"/>
                  <a:gd name="T2" fmla="*/ 2 w 41"/>
                  <a:gd name="T3" fmla="*/ 26 h 56"/>
                  <a:gd name="T4" fmla="*/ 0 w 41"/>
                  <a:gd name="T5" fmla="*/ 52 h 56"/>
                  <a:gd name="T6" fmla="*/ 36 w 41"/>
                  <a:gd name="T7" fmla="*/ 56 h 56"/>
                  <a:gd name="T8" fmla="*/ 39 w 41"/>
                  <a:gd name="T9" fmla="*/ 29 h 56"/>
                  <a:gd name="T10" fmla="*/ 41 w 41"/>
                  <a:gd name="T11" fmla="*/ 3 h 56"/>
                  <a:gd name="T12" fmla="*/ 5 w 41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5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36" y="56"/>
                    </a:lnTo>
                    <a:lnTo>
                      <a:pt x="39" y="29"/>
                    </a:lnTo>
                    <a:lnTo>
                      <a:pt x="41" y="3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4" name="Freeform 3272"/>
              <p:cNvSpPr>
                <a:spLocks/>
              </p:cNvSpPr>
              <p:nvPr/>
            </p:nvSpPr>
            <p:spPr bwMode="auto">
              <a:xfrm>
                <a:off x="1867" y="2681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2 w 3"/>
                  <a:gd name="T3" fmla="*/ 0 h 26"/>
                  <a:gd name="T4" fmla="*/ 3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5" name="Line 3273"/>
              <p:cNvSpPr>
                <a:spLocks noChangeShapeType="1"/>
              </p:cNvSpPr>
              <p:nvPr/>
            </p:nvSpPr>
            <p:spPr bwMode="auto">
              <a:xfrm>
                <a:off x="1867" y="26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6" name="Freeform 3274"/>
              <p:cNvSpPr>
                <a:spLocks/>
              </p:cNvSpPr>
              <p:nvPr/>
            </p:nvSpPr>
            <p:spPr bwMode="auto">
              <a:xfrm>
                <a:off x="1866" y="2681"/>
                <a:ext cx="5" cy="6"/>
              </a:xfrm>
              <a:custGeom>
                <a:avLst/>
                <a:gdLst>
                  <a:gd name="T0" fmla="*/ 7 w 43"/>
                  <a:gd name="T1" fmla="*/ 0 h 57"/>
                  <a:gd name="T2" fmla="*/ 4 w 43"/>
                  <a:gd name="T3" fmla="*/ 26 h 57"/>
                  <a:gd name="T4" fmla="*/ 0 w 43"/>
                  <a:gd name="T5" fmla="*/ 53 h 57"/>
                  <a:gd name="T6" fmla="*/ 36 w 43"/>
                  <a:gd name="T7" fmla="*/ 57 h 57"/>
                  <a:gd name="T8" fmla="*/ 40 w 43"/>
                  <a:gd name="T9" fmla="*/ 31 h 57"/>
                  <a:gd name="T10" fmla="*/ 43 w 43"/>
                  <a:gd name="T11" fmla="*/ 5 h 57"/>
                  <a:gd name="T12" fmla="*/ 7 w 4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7" y="0"/>
                    </a:moveTo>
                    <a:lnTo>
                      <a:pt x="4" y="26"/>
                    </a:lnTo>
                    <a:lnTo>
                      <a:pt x="0" y="53"/>
                    </a:lnTo>
                    <a:lnTo>
                      <a:pt x="36" y="57"/>
                    </a:lnTo>
                    <a:lnTo>
                      <a:pt x="40" y="31"/>
                    </a:lnTo>
                    <a:lnTo>
                      <a:pt x="43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7" name="Freeform 3275"/>
              <p:cNvSpPr>
                <a:spLocks/>
              </p:cNvSpPr>
              <p:nvPr/>
            </p:nvSpPr>
            <p:spPr bwMode="auto">
              <a:xfrm>
                <a:off x="1866" y="2681"/>
                <a:ext cx="5" cy="6"/>
              </a:xfrm>
              <a:custGeom>
                <a:avLst/>
                <a:gdLst>
                  <a:gd name="T0" fmla="*/ 7 w 43"/>
                  <a:gd name="T1" fmla="*/ 0 h 57"/>
                  <a:gd name="T2" fmla="*/ 4 w 43"/>
                  <a:gd name="T3" fmla="*/ 26 h 57"/>
                  <a:gd name="T4" fmla="*/ 0 w 43"/>
                  <a:gd name="T5" fmla="*/ 53 h 57"/>
                  <a:gd name="T6" fmla="*/ 36 w 43"/>
                  <a:gd name="T7" fmla="*/ 57 h 57"/>
                  <a:gd name="T8" fmla="*/ 40 w 43"/>
                  <a:gd name="T9" fmla="*/ 31 h 57"/>
                  <a:gd name="T10" fmla="*/ 43 w 43"/>
                  <a:gd name="T11" fmla="*/ 5 h 57"/>
                  <a:gd name="T12" fmla="*/ 7 w 4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7" y="0"/>
                    </a:moveTo>
                    <a:lnTo>
                      <a:pt x="4" y="26"/>
                    </a:lnTo>
                    <a:lnTo>
                      <a:pt x="0" y="53"/>
                    </a:lnTo>
                    <a:lnTo>
                      <a:pt x="36" y="57"/>
                    </a:lnTo>
                    <a:lnTo>
                      <a:pt x="40" y="31"/>
                    </a:lnTo>
                    <a:lnTo>
                      <a:pt x="43" y="5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8" name="Freeform 3276"/>
              <p:cNvSpPr>
                <a:spLocks/>
              </p:cNvSpPr>
              <p:nvPr/>
            </p:nvSpPr>
            <p:spPr bwMode="auto">
              <a:xfrm>
                <a:off x="1870" y="2685"/>
                <a:ext cx="1" cy="2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3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3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9" name="Line 3277"/>
              <p:cNvSpPr>
                <a:spLocks noChangeShapeType="1"/>
              </p:cNvSpPr>
              <p:nvPr/>
            </p:nvSpPr>
            <p:spPr bwMode="auto">
              <a:xfrm>
                <a:off x="1870" y="2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0" name="Freeform 3278"/>
              <p:cNvSpPr>
                <a:spLocks/>
              </p:cNvSpPr>
              <p:nvPr/>
            </p:nvSpPr>
            <p:spPr bwMode="auto">
              <a:xfrm>
                <a:off x="1871" y="2682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6 h 54"/>
                  <a:gd name="T4" fmla="*/ 0 w 38"/>
                  <a:gd name="T5" fmla="*/ 52 h 54"/>
                  <a:gd name="T6" fmla="*/ 36 w 38"/>
                  <a:gd name="T7" fmla="*/ 54 h 54"/>
                  <a:gd name="T8" fmla="*/ 37 w 38"/>
                  <a:gd name="T9" fmla="*/ 28 h 54"/>
                  <a:gd name="T10" fmla="*/ 38 w 38"/>
                  <a:gd name="T11" fmla="*/ 2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6"/>
                    </a:lnTo>
                    <a:lnTo>
                      <a:pt x="0" y="52"/>
                    </a:lnTo>
                    <a:lnTo>
                      <a:pt x="36" y="54"/>
                    </a:lnTo>
                    <a:lnTo>
                      <a:pt x="37" y="28"/>
                    </a:lnTo>
                    <a:lnTo>
                      <a:pt x="3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1" name="Freeform 3279"/>
              <p:cNvSpPr>
                <a:spLocks/>
              </p:cNvSpPr>
              <p:nvPr/>
            </p:nvSpPr>
            <p:spPr bwMode="auto">
              <a:xfrm>
                <a:off x="1871" y="2682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6 h 54"/>
                  <a:gd name="T4" fmla="*/ 0 w 38"/>
                  <a:gd name="T5" fmla="*/ 52 h 54"/>
                  <a:gd name="T6" fmla="*/ 36 w 38"/>
                  <a:gd name="T7" fmla="*/ 54 h 54"/>
                  <a:gd name="T8" fmla="*/ 37 w 38"/>
                  <a:gd name="T9" fmla="*/ 28 h 54"/>
                  <a:gd name="T10" fmla="*/ 38 w 38"/>
                  <a:gd name="T11" fmla="*/ 2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6"/>
                    </a:lnTo>
                    <a:lnTo>
                      <a:pt x="0" y="52"/>
                    </a:lnTo>
                    <a:lnTo>
                      <a:pt x="36" y="54"/>
                    </a:lnTo>
                    <a:lnTo>
                      <a:pt x="37" y="28"/>
                    </a:lnTo>
                    <a:lnTo>
                      <a:pt x="38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2" name="Freeform 3280"/>
              <p:cNvSpPr>
                <a:spLocks/>
              </p:cNvSpPr>
              <p:nvPr/>
            </p:nvSpPr>
            <p:spPr bwMode="auto">
              <a:xfrm>
                <a:off x="1875" y="2682"/>
                <a:ext cx="1" cy="3"/>
              </a:xfrm>
              <a:custGeom>
                <a:avLst/>
                <a:gdLst>
                  <a:gd name="T0" fmla="*/ 0 w 2"/>
                  <a:gd name="T1" fmla="*/ 26 h 26"/>
                  <a:gd name="T2" fmla="*/ 1 w 2"/>
                  <a:gd name="T3" fmla="*/ 0 h 26"/>
                  <a:gd name="T4" fmla="*/ 2 w 2"/>
                  <a:gd name="T5" fmla="*/ 0 h 26"/>
                  <a:gd name="T6" fmla="*/ 0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26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3" name="Line 3281"/>
              <p:cNvSpPr>
                <a:spLocks noChangeShapeType="1"/>
              </p:cNvSpPr>
              <p:nvPr/>
            </p:nvSpPr>
            <p:spPr bwMode="auto">
              <a:xfrm>
                <a:off x="1875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4" name="Freeform 3282"/>
              <p:cNvSpPr>
                <a:spLocks/>
              </p:cNvSpPr>
              <p:nvPr/>
            </p:nvSpPr>
            <p:spPr bwMode="auto">
              <a:xfrm>
                <a:off x="1874" y="2682"/>
                <a:ext cx="5" cy="6"/>
              </a:xfrm>
              <a:custGeom>
                <a:avLst/>
                <a:gdLst>
                  <a:gd name="T0" fmla="*/ 4 w 40"/>
                  <a:gd name="T1" fmla="*/ 0 h 56"/>
                  <a:gd name="T2" fmla="*/ 2 w 40"/>
                  <a:gd name="T3" fmla="*/ 26 h 56"/>
                  <a:gd name="T4" fmla="*/ 0 w 40"/>
                  <a:gd name="T5" fmla="*/ 52 h 56"/>
                  <a:gd name="T6" fmla="*/ 36 w 40"/>
                  <a:gd name="T7" fmla="*/ 56 h 56"/>
                  <a:gd name="T8" fmla="*/ 38 w 40"/>
                  <a:gd name="T9" fmla="*/ 29 h 56"/>
                  <a:gd name="T10" fmla="*/ 40 w 40"/>
                  <a:gd name="T11" fmla="*/ 3 h 56"/>
                  <a:gd name="T12" fmla="*/ 4 w 4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4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36" y="56"/>
                    </a:lnTo>
                    <a:lnTo>
                      <a:pt x="38" y="29"/>
                    </a:lnTo>
                    <a:lnTo>
                      <a:pt x="4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5" name="Freeform 3283"/>
              <p:cNvSpPr>
                <a:spLocks/>
              </p:cNvSpPr>
              <p:nvPr/>
            </p:nvSpPr>
            <p:spPr bwMode="auto">
              <a:xfrm>
                <a:off x="1874" y="2682"/>
                <a:ext cx="5" cy="6"/>
              </a:xfrm>
              <a:custGeom>
                <a:avLst/>
                <a:gdLst>
                  <a:gd name="T0" fmla="*/ 4 w 40"/>
                  <a:gd name="T1" fmla="*/ 0 h 56"/>
                  <a:gd name="T2" fmla="*/ 2 w 40"/>
                  <a:gd name="T3" fmla="*/ 26 h 56"/>
                  <a:gd name="T4" fmla="*/ 0 w 40"/>
                  <a:gd name="T5" fmla="*/ 52 h 56"/>
                  <a:gd name="T6" fmla="*/ 36 w 40"/>
                  <a:gd name="T7" fmla="*/ 56 h 56"/>
                  <a:gd name="T8" fmla="*/ 38 w 40"/>
                  <a:gd name="T9" fmla="*/ 29 h 56"/>
                  <a:gd name="T10" fmla="*/ 40 w 40"/>
                  <a:gd name="T11" fmla="*/ 3 h 56"/>
                  <a:gd name="T12" fmla="*/ 4 w 4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4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36" y="56"/>
                    </a:lnTo>
                    <a:lnTo>
                      <a:pt x="38" y="29"/>
                    </a:lnTo>
                    <a:lnTo>
                      <a:pt x="40" y="3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6" name="Freeform 3284"/>
              <p:cNvSpPr>
                <a:spLocks/>
              </p:cNvSpPr>
              <p:nvPr/>
            </p:nvSpPr>
            <p:spPr bwMode="auto">
              <a:xfrm>
                <a:off x="1878" y="2685"/>
                <a:ext cx="1" cy="3"/>
              </a:xfrm>
              <a:custGeom>
                <a:avLst/>
                <a:gdLst>
                  <a:gd name="T0" fmla="*/ 2 w 2"/>
                  <a:gd name="T1" fmla="*/ 0 h 27"/>
                  <a:gd name="T2" fmla="*/ 0 w 2"/>
                  <a:gd name="T3" fmla="*/ 27 h 27"/>
                  <a:gd name="T4" fmla="*/ 1 w 2"/>
                  <a:gd name="T5" fmla="*/ 27 h 27"/>
                  <a:gd name="T6" fmla="*/ 2 w 2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7" name="Line 3285"/>
              <p:cNvSpPr>
                <a:spLocks noChangeShapeType="1"/>
              </p:cNvSpPr>
              <p:nvPr/>
            </p:nvSpPr>
            <p:spPr bwMode="auto">
              <a:xfrm>
                <a:off x="1878" y="2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8" name="Freeform 3286"/>
              <p:cNvSpPr>
                <a:spLocks/>
              </p:cNvSpPr>
              <p:nvPr/>
            </p:nvSpPr>
            <p:spPr bwMode="auto">
              <a:xfrm>
                <a:off x="1879" y="2682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6 h 54"/>
                  <a:gd name="T4" fmla="*/ 0 w 38"/>
                  <a:gd name="T5" fmla="*/ 53 h 54"/>
                  <a:gd name="T6" fmla="*/ 36 w 38"/>
                  <a:gd name="T7" fmla="*/ 54 h 54"/>
                  <a:gd name="T8" fmla="*/ 37 w 38"/>
                  <a:gd name="T9" fmla="*/ 27 h 54"/>
                  <a:gd name="T10" fmla="*/ 38 w 38"/>
                  <a:gd name="T11" fmla="*/ 1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36" y="54"/>
                    </a:lnTo>
                    <a:lnTo>
                      <a:pt x="37" y="27"/>
                    </a:lnTo>
                    <a:lnTo>
                      <a:pt x="3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9" name="Freeform 3287"/>
              <p:cNvSpPr>
                <a:spLocks/>
              </p:cNvSpPr>
              <p:nvPr/>
            </p:nvSpPr>
            <p:spPr bwMode="auto">
              <a:xfrm>
                <a:off x="1879" y="2682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6 h 54"/>
                  <a:gd name="T4" fmla="*/ 0 w 38"/>
                  <a:gd name="T5" fmla="*/ 53 h 54"/>
                  <a:gd name="T6" fmla="*/ 36 w 38"/>
                  <a:gd name="T7" fmla="*/ 54 h 54"/>
                  <a:gd name="T8" fmla="*/ 37 w 38"/>
                  <a:gd name="T9" fmla="*/ 27 h 54"/>
                  <a:gd name="T10" fmla="*/ 38 w 38"/>
                  <a:gd name="T11" fmla="*/ 1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36" y="54"/>
                    </a:lnTo>
                    <a:lnTo>
                      <a:pt x="37" y="27"/>
                    </a:lnTo>
                    <a:lnTo>
                      <a:pt x="38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0" name="Freeform 3288"/>
              <p:cNvSpPr>
                <a:spLocks/>
              </p:cNvSpPr>
              <p:nvPr/>
            </p:nvSpPr>
            <p:spPr bwMode="auto">
              <a:xfrm>
                <a:off x="1883" y="2682"/>
                <a:ext cx="1" cy="3"/>
              </a:xfrm>
              <a:custGeom>
                <a:avLst/>
                <a:gdLst>
                  <a:gd name="T0" fmla="*/ 0 w 1"/>
                  <a:gd name="T1" fmla="*/ 26 h 26"/>
                  <a:gd name="T2" fmla="*/ 1 w 1"/>
                  <a:gd name="T3" fmla="*/ 0 h 26"/>
                  <a:gd name="T4" fmla="*/ 1 w 1"/>
                  <a:gd name="T5" fmla="*/ 0 h 26"/>
                  <a:gd name="T6" fmla="*/ 0 w 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2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1" name="Line 3289"/>
              <p:cNvSpPr>
                <a:spLocks noChangeShapeType="1"/>
              </p:cNvSpPr>
              <p:nvPr/>
            </p:nvSpPr>
            <p:spPr bwMode="auto">
              <a:xfrm>
                <a:off x="1883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2" name="Freeform 3290"/>
              <p:cNvSpPr>
                <a:spLocks/>
              </p:cNvSpPr>
              <p:nvPr/>
            </p:nvSpPr>
            <p:spPr bwMode="auto">
              <a:xfrm>
                <a:off x="1883" y="2682"/>
                <a:ext cx="4" cy="6"/>
              </a:xfrm>
              <a:custGeom>
                <a:avLst/>
                <a:gdLst>
                  <a:gd name="T0" fmla="*/ 2 w 40"/>
                  <a:gd name="T1" fmla="*/ 0 h 55"/>
                  <a:gd name="T2" fmla="*/ 1 w 40"/>
                  <a:gd name="T3" fmla="*/ 26 h 55"/>
                  <a:gd name="T4" fmla="*/ 0 w 40"/>
                  <a:gd name="T5" fmla="*/ 53 h 55"/>
                  <a:gd name="T6" fmla="*/ 37 w 40"/>
                  <a:gd name="T7" fmla="*/ 55 h 55"/>
                  <a:gd name="T8" fmla="*/ 39 w 40"/>
                  <a:gd name="T9" fmla="*/ 29 h 55"/>
                  <a:gd name="T10" fmla="*/ 40 w 40"/>
                  <a:gd name="T11" fmla="*/ 2 h 55"/>
                  <a:gd name="T12" fmla="*/ 2 w 40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37" y="55"/>
                    </a:lnTo>
                    <a:lnTo>
                      <a:pt x="39" y="29"/>
                    </a:lnTo>
                    <a:lnTo>
                      <a:pt x="4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3" name="Freeform 3291"/>
              <p:cNvSpPr>
                <a:spLocks/>
              </p:cNvSpPr>
              <p:nvPr/>
            </p:nvSpPr>
            <p:spPr bwMode="auto">
              <a:xfrm>
                <a:off x="1883" y="2682"/>
                <a:ext cx="4" cy="6"/>
              </a:xfrm>
              <a:custGeom>
                <a:avLst/>
                <a:gdLst>
                  <a:gd name="T0" fmla="*/ 2 w 40"/>
                  <a:gd name="T1" fmla="*/ 0 h 55"/>
                  <a:gd name="T2" fmla="*/ 1 w 40"/>
                  <a:gd name="T3" fmla="*/ 26 h 55"/>
                  <a:gd name="T4" fmla="*/ 0 w 40"/>
                  <a:gd name="T5" fmla="*/ 53 h 55"/>
                  <a:gd name="T6" fmla="*/ 37 w 40"/>
                  <a:gd name="T7" fmla="*/ 55 h 55"/>
                  <a:gd name="T8" fmla="*/ 39 w 40"/>
                  <a:gd name="T9" fmla="*/ 29 h 55"/>
                  <a:gd name="T10" fmla="*/ 40 w 40"/>
                  <a:gd name="T11" fmla="*/ 2 h 55"/>
                  <a:gd name="T12" fmla="*/ 2 w 40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37" y="55"/>
                    </a:lnTo>
                    <a:lnTo>
                      <a:pt x="39" y="29"/>
                    </a:lnTo>
                    <a:lnTo>
                      <a:pt x="40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4" name="Freeform 3292"/>
              <p:cNvSpPr>
                <a:spLocks/>
              </p:cNvSpPr>
              <p:nvPr/>
            </p:nvSpPr>
            <p:spPr bwMode="auto">
              <a:xfrm>
                <a:off x="1887" y="2686"/>
                <a:ext cx="1" cy="2"/>
              </a:xfrm>
              <a:custGeom>
                <a:avLst/>
                <a:gdLst>
                  <a:gd name="T0" fmla="*/ 2 w 2"/>
                  <a:gd name="T1" fmla="*/ 0 h 26"/>
                  <a:gd name="T2" fmla="*/ 0 w 2"/>
                  <a:gd name="T3" fmla="*/ 26 h 26"/>
                  <a:gd name="T4" fmla="*/ 2 w 2"/>
                  <a:gd name="T5" fmla="*/ 26 h 26"/>
                  <a:gd name="T6" fmla="*/ 2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5" name="Line 3293"/>
              <p:cNvSpPr>
                <a:spLocks noChangeShapeType="1"/>
              </p:cNvSpPr>
              <p:nvPr/>
            </p:nvSpPr>
            <p:spPr bwMode="auto">
              <a:xfrm>
                <a:off x="1887" y="2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6" name="Freeform 3294"/>
              <p:cNvSpPr>
                <a:spLocks/>
              </p:cNvSpPr>
              <p:nvPr/>
            </p:nvSpPr>
            <p:spPr bwMode="auto">
              <a:xfrm>
                <a:off x="1887" y="2682"/>
                <a:ext cx="4" cy="6"/>
              </a:xfrm>
              <a:custGeom>
                <a:avLst/>
                <a:gdLst>
                  <a:gd name="T0" fmla="*/ 0 w 36"/>
                  <a:gd name="T1" fmla="*/ 0 h 54"/>
                  <a:gd name="T2" fmla="*/ 0 w 36"/>
                  <a:gd name="T3" fmla="*/ 28 h 54"/>
                  <a:gd name="T4" fmla="*/ 0 w 36"/>
                  <a:gd name="T5" fmla="*/ 54 h 54"/>
                  <a:gd name="T6" fmla="*/ 36 w 36"/>
                  <a:gd name="T7" fmla="*/ 54 h 54"/>
                  <a:gd name="T8" fmla="*/ 36 w 36"/>
                  <a:gd name="T9" fmla="*/ 28 h 54"/>
                  <a:gd name="T10" fmla="*/ 36 w 36"/>
                  <a:gd name="T11" fmla="*/ 0 h 54"/>
                  <a:gd name="T12" fmla="*/ 0 w 36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36" y="54"/>
                    </a:lnTo>
                    <a:lnTo>
                      <a:pt x="36" y="28"/>
                    </a:lnTo>
                    <a:lnTo>
                      <a:pt x="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7" name="Freeform 3295"/>
              <p:cNvSpPr>
                <a:spLocks/>
              </p:cNvSpPr>
              <p:nvPr/>
            </p:nvSpPr>
            <p:spPr bwMode="auto">
              <a:xfrm>
                <a:off x="1887" y="2682"/>
                <a:ext cx="4" cy="6"/>
              </a:xfrm>
              <a:custGeom>
                <a:avLst/>
                <a:gdLst>
                  <a:gd name="T0" fmla="*/ 0 w 36"/>
                  <a:gd name="T1" fmla="*/ 0 h 54"/>
                  <a:gd name="T2" fmla="*/ 0 w 36"/>
                  <a:gd name="T3" fmla="*/ 28 h 54"/>
                  <a:gd name="T4" fmla="*/ 0 w 36"/>
                  <a:gd name="T5" fmla="*/ 54 h 54"/>
                  <a:gd name="T6" fmla="*/ 36 w 36"/>
                  <a:gd name="T7" fmla="*/ 54 h 54"/>
                  <a:gd name="T8" fmla="*/ 36 w 36"/>
                  <a:gd name="T9" fmla="*/ 28 h 54"/>
                  <a:gd name="T10" fmla="*/ 36 w 36"/>
                  <a:gd name="T11" fmla="*/ 0 h 54"/>
                  <a:gd name="T12" fmla="*/ 0 w 36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36" y="54"/>
                    </a:lnTo>
                    <a:lnTo>
                      <a:pt x="36" y="28"/>
                    </a:lnTo>
                    <a:lnTo>
                      <a:pt x="3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8" name="Freeform 3296"/>
              <p:cNvSpPr>
                <a:spLocks/>
              </p:cNvSpPr>
              <p:nvPr/>
            </p:nvSpPr>
            <p:spPr bwMode="auto">
              <a:xfrm>
                <a:off x="1891" y="2682"/>
                <a:ext cx="1" cy="4"/>
              </a:xfrm>
              <a:custGeom>
                <a:avLst/>
                <a:gdLst>
                  <a:gd name="T0" fmla="*/ 0 w 1"/>
                  <a:gd name="T1" fmla="*/ 28 h 28"/>
                  <a:gd name="T2" fmla="*/ 0 w 1"/>
                  <a:gd name="T3" fmla="*/ 0 h 28"/>
                  <a:gd name="T4" fmla="*/ 1 w 1"/>
                  <a:gd name="T5" fmla="*/ 1 h 28"/>
                  <a:gd name="T6" fmla="*/ 0 w 1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8">
                    <a:moveTo>
                      <a:pt x="0" y="28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9" name="Line 3297"/>
              <p:cNvSpPr>
                <a:spLocks noChangeShapeType="1"/>
              </p:cNvSpPr>
              <p:nvPr/>
            </p:nvSpPr>
            <p:spPr bwMode="auto">
              <a:xfrm>
                <a:off x="1891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0" name="Freeform 3298"/>
              <p:cNvSpPr>
                <a:spLocks/>
              </p:cNvSpPr>
              <p:nvPr/>
            </p:nvSpPr>
            <p:spPr bwMode="auto">
              <a:xfrm>
                <a:off x="1891" y="2683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7 h 54"/>
                  <a:gd name="T4" fmla="*/ 0 w 38"/>
                  <a:gd name="T5" fmla="*/ 53 h 54"/>
                  <a:gd name="T6" fmla="*/ 36 w 38"/>
                  <a:gd name="T7" fmla="*/ 54 h 54"/>
                  <a:gd name="T8" fmla="*/ 37 w 38"/>
                  <a:gd name="T9" fmla="*/ 28 h 54"/>
                  <a:gd name="T10" fmla="*/ 38 w 38"/>
                  <a:gd name="T11" fmla="*/ 1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36" y="54"/>
                    </a:lnTo>
                    <a:lnTo>
                      <a:pt x="37" y="28"/>
                    </a:lnTo>
                    <a:lnTo>
                      <a:pt x="3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1" name="Freeform 3299"/>
              <p:cNvSpPr>
                <a:spLocks/>
              </p:cNvSpPr>
              <p:nvPr/>
            </p:nvSpPr>
            <p:spPr bwMode="auto">
              <a:xfrm>
                <a:off x="1891" y="2683"/>
                <a:ext cx="4" cy="6"/>
              </a:xfrm>
              <a:custGeom>
                <a:avLst/>
                <a:gdLst>
                  <a:gd name="T0" fmla="*/ 2 w 38"/>
                  <a:gd name="T1" fmla="*/ 0 h 54"/>
                  <a:gd name="T2" fmla="*/ 1 w 38"/>
                  <a:gd name="T3" fmla="*/ 27 h 54"/>
                  <a:gd name="T4" fmla="*/ 0 w 38"/>
                  <a:gd name="T5" fmla="*/ 53 h 54"/>
                  <a:gd name="T6" fmla="*/ 36 w 38"/>
                  <a:gd name="T7" fmla="*/ 54 h 54"/>
                  <a:gd name="T8" fmla="*/ 37 w 38"/>
                  <a:gd name="T9" fmla="*/ 28 h 54"/>
                  <a:gd name="T10" fmla="*/ 38 w 38"/>
                  <a:gd name="T11" fmla="*/ 1 h 54"/>
                  <a:gd name="T12" fmla="*/ 2 w 3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36" y="54"/>
                    </a:lnTo>
                    <a:lnTo>
                      <a:pt x="37" y="28"/>
                    </a:lnTo>
                    <a:lnTo>
                      <a:pt x="38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2" name="Freeform 3300"/>
              <p:cNvSpPr>
                <a:spLocks/>
              </p:cNvSpPr>
              <p:nvPr/>
            </p:nvSpPr>
            <p:spPr bwMode="auto">
              <a:xfrm>
                <a:off x="1895" y="2686"/>
                <a:ext cx="1" cy="3"/>
              </a:xfrm>
              <a:custGeom>
                <a:avLst/>
                <a:gdLst>
                  <a:gd name="T0" fmla="*/ 1 w 2"/>
                  <a:gd name="T1" fmla="*/ 0 h 26"/>
                  <a:gd name="T2" fmla="*/ 0 w 2"/>
                  <a:gd name="T3" fmla="*/ 26 h 26"/>
                  <a:gd name="T4" fmla="*/ 2 w 2"/>
                  <a:gd name="T5" fmla="*/ 26 h 26"/>
                  <a:gd name="T6" fmla="*/ 1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1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3" name="Line 3301"/>
              <p:cNvSpPr>
                <a:spLocks noChangeShapeType="1"/>
              </p:cNvSpPr>
              <p:nvPr/>
            </p:nvSpPr>
            <p:spPr bwMode="auto">
              <a:xfrm>
                <a:off x="1895" y="26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4" name="Freeform 3302"/>
              <p:cNvSpPr>
                <a:spLocks/>
              </p:cNvSpPr>
              <p:nvPr/>
            </p:nvSpPr>
            <p:spPr bwMode="auto">
              <a:xfrm>
                <a:off x="1895" y="2683"/>
                <a:ext cx="4" cy="6"/>
              </a:xfrm>
              <a:custGeom>
                <a:avLst/>
                <a:gdLst>
                  <a:gd name="T0" fmla="*/ 0 w 38"/>
                  <a:gd name="T1" fmla="*/ 1 h 54"/>
                  <a:gd name="T2" fmla="*/ 1 w 38"/>
                  <a:gd name="T3" fmla="*/ 28 h 54"/>
                  <a:gd name="T4" fmla="*/ 2 w 38"/>
                  <a:gd name="T5" fmla="*/ 54 h 54"/>
                  <a:gd name="T6" fmla="*/ 38 w 38"/>
                  <a:gd name="T7" fmla="*/ 53 h 54"/>
                  <a:gd name="T8" fmla="*/ 37 w 38"/>
                  <a:gd name="T9" fmla="*/ 27 h 54"/>
                  <a:gd name="T10" fmla="*/ 36 w 38"/>
                  <a:gd name="T11" fmla="*/ 0 h 54"/>
                  <a:gd name="T12" fmla="*/ 0 w 38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0" y="1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38" y="53"/>
                    </a:lnTo>
                    <a:lnTo>
                      <a:pt x="37" y="27"/>
                    </a:lnTo>
                    <a:lnTo>
                      <a:pt x="3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5" name="Freeform 3303"/>
              <p:cNvSpPr>
                <a:spLocks/>
              </p:cNvSpPr>
              <p:nvPr/>
            </p:nvSpPr>
            <p:spPr bwMode="auto">
              <a:xfrm>
                <a:off x="1895" y="2683"/>
                <a:ext cx="4" cy="6"/>
              </a:xfrm>
              <a:custGeom>
                <a:avLst/>
                <a:gdLst>
                  <a:gd name="T0" fmla="*/ 0 w 38"/>
                  <a:gd name="T1" fmla="*/ 1 h 54"/>
                  <a:gd name="T2" fmla="*/ 1 w 38"/>
                  <a:gd name="T3" fmla="*/ 28 h 54"/>
                  <a:gd name="T4" fmla="*/ 2 w 38"/>
                  <a:gd name="T5" fmla="*/ 54 h 54"/>
                  <a:gd name="T6" fmla="*/ 38 w 38"/>
                  <a:gd name="T7" fmla="*/ 53 h 54"/>
                  <a:gd name="T8" fmla="*/ 37 w 38"/>
                  <a:gd name="T9" fmla="*/ 27 h 54"/>
                  <a:gd name="T10" fmla="*/ 36 w 38"/>
                  <a:gd name="T11" fmla="*/ 0 h 54"/>
                  <a:gd name="T12" fmla="*/ 0 w 38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0" y="1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38" y="53"/>
                    </a:lnTo>
                    <a:lnTo>
                      <a:pt x="37" y="27"/>
                    </a:lnTo>
                    <a:lnTo>
                      <a:pt x="36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6" name="Freeform 3304"/>
              <p:cNvSpPr>
                <a:spLocks/>
              </p:cNvSpPr>
              <p:nvPr/>
            </p:nvSpPr>
            <p:spPr bwMode="auto">
              <a:xfrm>
                <a:off x="1899" y="2682"/>
                <a:ext cx="1" cy="4"/>
              </a:xfrm>
              <a:custGeom>
                <a:avLst/>
                <a:gdLst>
                  <a:gd name="T0" fmla="*/ 1 w 1"/>
                  <a:gd name="T1" fmla="*/ 28 h 28"/>
                  <a:gd name="T2" fmla="*/ 0 w 1"/>
                  <a:gd name="T3" fmla="*/ 1 h 28"/>
                  <a:gd name="T4" fmla="*/ 1 w 1"/>
                  <a:gd name="T5" fmla="*/ 0 h 28"/>
                  <a:gd name="T6" fmla="*/ 1 w 1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8">
                    <a:moveTo>
                      <a:pt x="1" y="2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7" name="Line 3305"/>
              <p:cNvSpPr>
                <a:spLocks noChangeShapeType="1"/>
              </p:cNvSpPr>
              <p:nvPr/>
            </p:nvSpPr>
            <p:spPr bwMode="auto">
              <a:xfrm flipV="1">
                <a:off x="1899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8" name="Freeform 3306"/>
              <p:cNvSpPr>
                <a:spLocks/>
              </p:cNvSpPr>
              <p:nvPr/>
            </p:nvSpPr>
            <p:spPr bwMode="auto">
              <a:xfrm>
                <a:off x="1899" y="2682"/>
                <a:ext cx="4" cy="6"/>
              </a:xfrm>
              <a:custGeom>
                <a:avLst/>
                <a:gdLst>
                  <a:gd name="T0" fmla="*/ 0 w 37"/>
                  <a:gd name="T1" fmla="*/ 0 h 54"/>
                  <a:gd name="T2" fmla="*/ 0 w 37"/>
                  <a:gd name="T3" fmla="*/ 28 h 54"/>
                  <a:gd name="T4" fmla="*/ 0 w 37"/>
                  <a:gd name="T5" fmla="*/ 54 h 54"/>
                  <a:gd name="T6" fmla="*/ 37 w 37"/>
                  <a:gd name="T7" fmla="*/ 54 h 54"/>
                  <a:gd name="T8" fmla="*/ 37 w 37"/>
                  <a:gd name="T9" fmla="*/ 28 h 54"/>
                  <a:gd name="T10" fmla="*/ 37 w 37"/>
                  <a:gd name="T11" fmla="*/ 0 h 54"/>
                  <a:gd name="T12" fmla="*/ 0 w 37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37" y="54"/>
                    </a:lnTo>
                    <a:lnTo>
                      <a:pt x="37" y="28"/>
                    </a:lnTo>
                    <a:lnTo>
                      <a:pt x="3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9" name="Freeform 3307"/>
              <p:cNvSpPr>
                <a:spLocks/>
              </p:cNvSpPr>
              <p:nvPr/>
            </p:nvSpPr>
            <p:spPr bwMode="auto">
              <a:xfrm>
                <a:off x="1899" y="2682"/>
                <a:ext cx="4" cy="6"/>
              </a:xfrm>
              <a:custGeom>
                <a:avLst/>
                <a:gdLst>
                  <a:gd name="T0" fmla="*/ 0 w 37"/>
                  <a:gd name="T1" fmla="*/ 0 h 54"/>
                  <a:gd name="T2" fmla="*/ 0 w 37"/>
                  <a:gd name="T3" fmla="*/ 28 h 54"/>
                  <a:gd name="T4" fmla="*/ 0 w 37"/>
                  <a:gd name="T5" fmla="*/ 54 h 54"/>
                  <a:gd name="T6" fmla="*/ 37 w 37"/>
                  <a:gd name="T7" fmla="*/ 54 h 54"/>
                  <a:gd name="T8" fmla="*/ 37 w 37"/>
                  <a:gd name="T9" fmla="*/ 28 h 54"/>
                  <a:gd name="T10" fmla="*/ 37 w 37"/>
                  <a:gd name="T11" fmla="*/ 0 h 54"/>
                  <a:gd name="T12" fmla="*/ 0 w 37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37" y="54"/>
                    </a:lnTo>
                    <a:lnTo>
                      <a:pt x="37" y="28"/>
                    </a:lnTo>
                    <a:lnTo>
                      <a:pt x="3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0" name="Freeform 3308"/>
              <p:cNvSpPr>
                <a:spLocks/>
              </p:cNvSpPr>
              <p:nvPr/>
            </p:nvSpPr>
            <p:spPr bwMode="auto">
              <a:xfrm>
                <a:off x="1903" y="2686"/>
                <a:ext cx="1" cy="2"/>
              </a:xfrm>
              <a:custGeom>
                <a:avLst/>
                <a:gdLst>
                  <a:gd name="T0" fmla="*/ 0 w 1"/>
                  <a:gd name="T1" fmla="*/ 0 h 26"/>
                  <a:gd name="T2" fmla="*/ 0 w 1"/>
                  <a:gd name="T3" fmla="*/ 26 h 26"/>
                  <a:gd name="T4" fmla="*/ 1 w 1"/>
                  <a:gd name="T5" fmla="*/ 26 h 26"/>
                  <a:gd name="T6" fmla="*/ 0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1" name="Line 3309"/>
              <p:cNvSpPr>
                <a:spLocks noChangeShapeType="1"/>
              </p:cNvSpPr>
              <p:nvPr/>
            </p:nvSpPr>
            <p:spPr bwMode="auto">
              <a:xfrm>
                <a:off x="1903" y="2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2" name="Freeform 3310"/>
              <p:cNvSpPr>
                <a:spLocks/>
              </p:cNvSpPr>
              <p:nvPr/>
            </p:nvSpPr>
            <p:spPr bwMode="auto">
              <a:xfrm>
                <a:off x="1903" y="2682"/>
                <a:ext cx="4" cy="6"/>
              </a:xfrm>
              <a:custGeom>
                <a:avLst/>
                <a:gdLst>
                  <a:gd name="T0" fmla="*/ 0 w 39"/>
                  <a:gd name="T1" fmla="*/ 2 h 55"/>
                  <a:gd name="T2" fmla="*/ 1 w 39"/>
                  <a:gd name="T3" fmla="*/ 29 h 55"/>
                  <a:gd name="T4" fmla="*/ 2 w 39"/>
                  <a:gd name="T5" fmla="*/ 55 h 55"/>
                  <a:gd name="T6" fmla="*/ 39 w 39"/>
                  <a:gd name="T7" fmla="*/ 53 h 55"/>
                  <a:gd name="T8" fmla="*/ 38 w 39"/>
                  <a:gd name="T9" fmla="*/ 26 h 55"/>
                  <a:gd name="T10" fmla="*/ 36 w 39"/>
                  <a:gd name="T11" fmla="*/ 0 h 55"/>
                  <a:gd name="T12" fmla="*/ 0 w 39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0" y="2"/>
                    </a:moveTo>
                    <a:lnTo>
                      <a:pt x="1" y="29"/>
                    </a:lnTo>
                    <a:lnTo>
                      <a:pt x="2" y="55"/>
                    </a:lnTo>
                    <a:lnTo>
                      <a:pt x="39" y="53"/>
                    </a:lnTo>
                    <a:lnTo>
                      <a:pt x="38" y="26"/>
                    </a:lnTo>
                    <a:lnTo>
                      <a:pt x="3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3" name="Freeform 3311"/>
              <p:cNvSpPr>
                <a:spLocks/>
              </p:cNvSpPr>
              <p:nvPr/>
            </p:nvSpPr>
            <p:spPr bwMode="auto">
              <a:xfrm>
                <a:off x="1903" y="2682"/>
                <a:ext cx="4" cy="6"/>
              </a:xfrm>
              <a:custGeom>
                <a:avLst/>
                <a:gdLst>
                  <a:gd name="T0" fmla="*/ 0 w 39"/>
                  <a:gd name="T1" fmla="*/ 2 h 55"/>
                  <a:gd name="T2" fmla="*/ 1 w 39"/>
                  <a:gd name="T3" fmla="*/ 29 h 55"/>
                  <a:gd name="T4" fmla="*/ 2 w 39"/>
                  <a:gd name="T5" fmla="*/ 55 h 55"/>
                  <a:gd name="T6" fmla="*/ 39 w 39"/>
                  <a:gd name="T7" fmla="*/ 53 h 55"/>
                  <a:gd name="T8" fmla="*/ 38 w 39"/>
                  <a:gd name="T9" fmla="*/ 26 h 55"/>
                  <a:gd name="T10" fmla="*/ 36 w 39"/>
                  <a:gd name="T11" fmla="*/ 0 h 55"/>
                  <a:gd name="T12" fmla="*/ 0 w 39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5">
                    <a:moveTo>
                      <a:pt x="0" y="2"/>
                    </a:moveTo>
                    <a:lnTo>
                      <a:pt x="1" y="29"/>
                    </a:lnTo>
                    <a:lnTo>
                      <a:pt x="2" y="55"/>
                    </a:lnTo>
                    <a:lnTo>
                      <a:pt x="39" y="53"/>
                    </a:lnTo>
                    <a:lnTo>
                      <a:pt x="38" y="26"/>
                    </a:lnTo>
                    <a:lnTo>
                      <a:pt x="36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4" name="Freeform 3312"/>
              <p:cNvSpPr>
                <a:spLocks/>
              </p:cNvSpPr>
              <p:nvPr/>
            </p:nvSpPr>
            <p:spPr bwMode="auto">
              <a:xfrm>
                <a:off x="1907" y="2682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5" name="Line 3313"/>
              <p:cNvSpPr>
                <a:spLocks noChangeShapeType="1"/>
              </p:cNvSpPr>
              <p:nvPr/>
            </p:nvSpPr>
            <p:spPr bwMode="auto">
              <a:xfrm>
                <a:off x="1907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6" name="Freeform 3314"/>
              <p:cNvSpPr>
                <a:spLocks/>
              </p:cNvSpPr>
              <p:nvPr/>
            </p:nvSpPr>
            <p:spPr bwMode="auto">
              <a:xfrm>
                <a:off x="1907" y="2682"/>
                <a:ext cx="4" cy="6"/>
              </a:xfrm>
              <a:custGeom>
                <a:avLst/>
                <a:gdLst>
                  <a:gd name="T0" fmla="*/ 0 w 39"/>
                  <a:gd name="T1" fmla="*/ 1 h 54"/>
                  <a:gd name="T2" fmla="*/ 2 w 39"/>
                  <a:gd name="T3" fmla="*/ 27 h 54"/>
                  <a:gd name="T4" fmla="*/ 3 w 39"/>
                  <a:gd name="T5" fmla="*/ 54 h 54"/>
                  <a:gd name="T6" fmla="*/ 39 w 39"/>
                  <a:gd name="T7" fmla="*/ 53 h 54"/>
                  <a:gd name="T8" fmla="*/ 38 w 39"/>
                  <a:gd name="T9" fmla="*/ 26 h 54"/>
                  <a:gd name="T10" fmla="*/ 37 w 39"/>
                  <a:gd name="T11" fmla="*/ 0 h 54"/>
                  <a:gd name="T12" fmla="*/ 0 w 39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0" y="1"/>
                    </a:moveTo>
                    <a:lnTo>
                      <a:pt x="2" y="27"/>
                    </a:lnTo>
                    <a:lnTo>
                      <a:pt x="3" y="54"/>
                    </a:lnTo>
                    <a:lnTo>
                      <a:pt x="39" y="53"/>
                    </a:lnTo>
                    <a:lnTo>
                      <a:pt x="38" y="26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7" name="Freeform 3315"/>
              <p:cNvSpPr>
                <a:spLocks/>
              </p:cNvSpPr>
              <p:nvPr/>
            </p:nvSpPr>
            <p:spPr bwMode="auto">
              <a:xfrm>
                <a:off x="1907" y="2682"/>
                <a:ext cx="4" cy="6"/>
              </a:xfrm>
              <a:custGeom>
                <a:avLst/>
                <a:gdLst>
                  <a:gd name="T0" fmla="*/ 0 w 39"/>
                  <a:gd name="T1" fmla="*/ 1 h 54"/>
                  <a:gd name="T2" fmla="*/ 2 w 39"/>
                  <a:gd name="T3" fmla="*/ 27 h 54"/>
                  <a:gd name="T4" fmla="*/ 3 w 39"/>
                  <a:gd name="T5" fmla="*/ 54 h 54"/>
                  <a:gd name="T6" fmla="*/ 39 w 39"/>
                  <a:gd name="T7" fmla="*/ 53 h 54"/>
                  <a:gd name="T8" fmla="*/ 38 w 39"/>
                  <a:gd name="T9" fmla="*/ 26 h 54"/>
                  <a:gd name="T10" fmla="*/ 37 w 39"/>
                  <a:gd name="T11" fmla="*/ 0 h 54"/>
                  <a:gd name="T12" fmla="*/ 0 w 39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0" y="1"/>
                    </a:moveTo>
                    <a:lnTo>
                      <a:pt x="2" y="27"/>
                    </a:lnTo>
                    <a:lnTo>
                      <a:pt x="3" y="54"/>
                    </a:lnTo>
                    <a:lnTo>
                      <a:pt x="39" y="53"/>
                    </a:lnTo>
                    <a:lnTo>
                      <a:pt x="38" y="26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8" name="Freeform 3316"/>
              <p:cNvSpPr>
                <a:spLocks/>
              </p:cNvSpPr>
              <p:nvPr/>
            </p:nvSpPr>
            <p:spPr bwMode="auto">
              <a:xfrm>
                <a:off x="1911" y="2685"/>
                <a:ext cx="1" cy="3"/>
              </a:xfrm>
              <a:custGeom>
                <a:avLst/>
                <a:gdLst>
                  <a:gd name="T0" fmla="*/ 0 w 2"/>
                  <a:gd name="T1" fmla="*/ 0 h 27"/>
                  <a:gd name="T2" fmla="*/ 1 w 2"/>
                  <a:gd name="T3" fmla="*/ 27 h 27"/>
                  <a:gd name="T4" fmla="*/ 2 w 2"/>
                  <a:gd name="T5" fmla="*/ 27 h 27"/>
                  <a:gd name="T6" fmla="*/ 0 w 2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0" y="0"/>
                    </a:moveTo>
                    <a:lnTo>
                      <a:pt x="1" y="27"/>
                    </a:lnTo>
                    <a:lnTo>
                      <a:pt x="2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9" name="Line 3317"/>
              <p:cNvSpPr>
                <a:spLocks noChangeShapeType="1"/>
              </p:cNvSpPr>
              <p:nvPr/>
            </p:nvSpPr>
            <p:spPr bwMode="auto">
              <a:xfrm>
                <a:off x="1911" y="2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0" name="Freeform 3318"/>
              <p:cNvSpPr>
                <a:spLocks/>
              </p:cNvSpPr>
              <p:nvPr/>
            </p:nvSpPr>
            <p:spPr bwMode="auto">
              <a:xfrm>
                <a:off x="1911" y="2682"/>
                <a:ext cx="4" cy="6"/>
              </a:xfrm>
              <a:custGeom>
                <a:avLst/>
                <a:gdLst>
                  <a:gd name="T0" fmla="*/ 0 w 40"/>
                  <a:gd name="T1" fmla="*/ 3 h 56"/>
                  <a:gd name="T2" fmla="*/ 2 w 40"/>
                  <a:gd name="T3" fmla="*/ 29 h 56"/>
                  <a:gd name="T4" fmla="*/ 4 w 40"/>
                  <a:gd name="T5" fmla="*/ 56 h 56"/>
                  <a:gd name="T6" fmla="*/ 40 w 40"/>
                  <a:gd name="T7" fmla="*/ 52 h 56"/>
                  <a:gd name="T8" fmla="*/ 38 w 40"/>
                  <a:gd name="T9" fmla="*/ 26 h 56"/>
                  <a:gd name="T10" fmla="*/ 36 w 40"/>
                  <a:gd name="T11" fmla="*/ 0 h 56"/>
                  <a:gd name="T12" fmla="*/ 0 w 40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0" y="3"/>
                    </a:moveTo>
                    <a:lnTo>
                      <a:pt x="2" y="29"/>
                    </a:lnTo>
                    <a:lnTo>
                      <a:pt x="4" y="56"/>
                    </a:lnTo>
                    <a:lnTo>
                      <a:pt x="40" y="52"/>
                    </a:lnTo>
                    <a:lnTo>
                      <a:pt x="38" y="2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1" name="Freeform 3319"/>
              <p:cNvSpPr>
                <a:spLocks/>
              </p:cNvSpPr>
              <p:nvPr/>
            </p:nvSpPr>
            <p:spPr bwMode="auto">
              <a:xfrm>
                <a:off x="1911" y="2682"/>
                <a:ext cx="4" cy="6"/>
              </a:xfrm>
              <a:custGeom>
                <a:avLst/>
                <a:gdLst>
                  <a:gd name="T0" fmla="*/ 0 w 40"/>
                  <a:gd name="T1" fmla="*/ 3 h 56"/>
                  <a:gd name="T2" fmla="*/ 2 w 40"/>
                  <a:gd name="T3" fmla="*/ 29 h 56"/>
                  <a:gd name="T4" fmla="*/ 4 w 40"/>
                  <a:gd name="T5" fmla="*/ 56 h 56"/>
                  <a:gd name="T6" fmla="*/ 40 w 40"/>
                  <a:gd name="T7" fmla="*/ 52 h 56"/>
                  <a:gd name="T8" fmla="*/ 38 w 40"/>
                  <a:gd name="T9" fmla="*/ 26 h 56"/>
                  <a:gd name="T10" fmla="*/ 36 w 40"/>
                  <a:gd name="T11" fmla="*/ 0 h 56"/>
                  <a:gd name="T12" fmla="*/ 0 w 40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0" y="3"/>
                    </a:moveTo>
                    <a:lnTo>
                      <a:pt x="2" y="29"/>
                    </a:lnTo>
                    <a:lnTo>
                      <a:pt x="4" y="56"/>
                    </a:lnTo>
                    <a:lnTo>
                      <a:pt x="40" y="52"/>
                    </a:lnTo>
                    <a:lnTo>
                      <a:pt x="38" y="2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2" name="Freeform 3320"/>
              <p:cNvSpPr>
                <a:spLocks/>
              </p:cNvSpPr>
              <p:nvPr/>
            </p:nvSpPr>
            <p:spPr bwMode="auto">
              <a:xfrm>
                <a:off x="1915" y="2682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1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3" name="Line 3321"/>
              <p:cNvSpPr>
                <a:spLocks noChangeShapeType="1"/>
              </p:cNvSpPr>
              <p:nvPr/>
            </p:nvSpPr>
            <p:spPr bwMode="auto">
              <a:xfrm>
                <a:off x="1915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4" name="Freeform 3322"/>
              <p:cNvSpPr>
                <a:spLocks/>
              </p:cNvSpPr>
              <p:nvPr/>
            </p:nvSpPr>
            <p:spPr bwMode="auto">
              <a:xfrm>
                <a:off x="1915" y="2682"/>
                <a:ext cx="4" cy="6"/>
              </a:xfrm>
              <a:custGeom>
                <a:avLst/>
                <a:gdLst>
                  <a:gd name="T0" fmla="*/ 0 w 39"/>
                  <a:gd name="T1" fmla="*/ 2 h 54"/>
                  <a:gd name="T2" fmla="*/ 1 w 39"/>
                  <a:gd name="T3" fmla="*/ 28 h 54"/>
                  <a:gd name="T4" fmla="*/ 2 w 39"/>
                  <a:gd name="T5" fmla="*/ 54 h 54"/>
                  <a:gd name="T6" fmla="*/ 39 w 39"/>
                  <a:gd name="T7" fmla="*/ 52 h 54"/>
                  <a:gd name="T8" fmla="*/ 38 w 39"/>
                  <a:gd name="T9" fmla="*/ 26 h 54"/>
                  <a:gd name="T10" fmla="*/ 37 w 39"/>
                  <a:gd name="T11" fmla="*/ 0 h 54"/>
                  <a:gd name="T12" fmla="*/ 0 w 39"/>
                  <a:gd name="T13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0" y="2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39" y="52"/>
                    </a:lnTo>
                    <a:lnTo>
                      <a:pt x="38" y="26"/>
                    </a:lnTo>
                    <a:lnTo>
                      <a:pt x="3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5" name="Freeform 3323"/>
              <p:cNvSpPr>
                <a:spLocks/>
              </p:cNvSpPr>
              <p:nvPr/>
            </p:nvSpPr>
            <p:spPr bwMode="auto">
              <a:xfrm>
                <a:off x="1915" y="2682"/>
                <a:ext cx="4" cy="6"/>
              </a:xfrm>
              <a:custGeom>
                <a:avLst/>
                <a:gdLst>
                  <a:gd name="T0" fmla="*/ 0 w 39"/>
                  <a:gd name="T1" fmla="*/ 2 h 54"/>
                  <a:gd name="T2" fmla="*/ 1 w 39"/>
                  <a:gd name="T3" fmla="*/ 28 h 54"/>
                  <a:gd name="T4" fmla="*/ 2 w 39"/>
                  <a:gd name="T5" fmla="*/ 54 h 54"/>
                  <a:gd name="T6" fmla="*/ 39 w 39"/>
                  <a:gd name="T7" fmla="*/ 52 h 54"/>
                  <a:gd name="T8" fmla="*/ 38 w 39"/>
                  <a:gd name="T9" fmla="*/ 26 h 54"/>
                  <a:gd name="T10" fmla="*/ 37 w 39"/>
                  <a:gd name="T11" fmla="*/ 0 h 54"/>
                  <a:gd name="T12" fmla="*/ 0 w 39"/>
                  <a:gd name="T13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4">
                    <a:moveTo>
                      <a:pt x="0" y="2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39" y="52"/>
                    </a:lnTo>
                    <a:lnTo>
                      <a:pt x="38" y="26"/>
                    </a:lnTo>
                    <a:lnTo>
                      <a:pt x="37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6" name="Freeform 3324"/>
              <p:cNvSpPr>
                <a:spLocks/>
              </p:cNvSpPr>
              <p:nvPr/>
            </p:nvSpPr>
            <p:spPr bwMode="auto">
              <a:xfrm>
                <a:off x="1919" y="2685"/>
                <a:ext cx="1" cy="2"/>
              </a:xfrm>
              <a:custGeom>
                <a:avLst/>
                <a:gdLst>
                  <a:gd name="T0" fmla="*/ 0 w 3"/>
                  <a:gd name="T1" fmla="*/ 0 h 26"/>
                  <a:gd name="T2" fmla="*/ 1 w 3"/>
                  <a:gd name="T3" fmla="*/ 26 h 26"/>
                  <a:gd name="T4" fmla="*/ 3 w 3"/>
                  <a:gd name="T5" fmla="*/ 26 h 26"/>
                  <a:gd name="T6" fmla="*/ 0 w 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lnTo>
                      <a:pt x="1" y="26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7" name="Line 3325"/>
              <p:cNvSpPr>
                <a:spLocks noChangeShapeType="1"/>
              </p:cNvSpPr>
              <p:nvPr/>
            </p:nvSpPr>
            <p:spPr bwMode="auto">
              <a:xfrm>
                <a:off x="1919" y="2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8" name="Freeform 3326"/>
              <p:cNvSpPr>
                <a:spLocks/>
              </p:cNvSpPr>
              <p:nvPr/>
            </p:nvSpPr>
            <p:spPr bwMode="auto">
              <a:xfrm>
                <a:off x="1919" y="2681"/>
                <a:ext cx="5" cy="6"/>
              </a:xfrm>
              <a:custGeom>
                <a:avLst/>
                <a:gdLst>
                  <a:gd name="T0" fmla="*/ 0 w 43"/>
                  <a:gd name="T1" fmla="*/ 5 h 57"/>
                  <a:gd name="T2" fmla="*/ 3 w 43"/>
                  <a:gd name="T3" fmla="*/ 31 h 57"/>
                  <a:gd name="T4" fmla="*/ 6 w 43"/>
                  <a:gd name="T5" fmla="*/ 57 h 57"/>
                  <a:gd name="T6" fmla="*/ 43 w 43"/>
                  <a:gd name="T7" fmla="*/ 53 h 57"/>
                  <a:gd name="T8" fmla="*/ 39 w 43"/>
                  <a:gd name="T9" fmla="*/ 26 h 57"/>
                  <a:gd name="T10" fmla="*/ 36 w 43"/>
                  <a:gd name="T11" fmla="*/ 0 h 57"/>
                  <a:gd name="T12" fmla="*/ 0 w 43"/>
                  <a:gd name="T13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0" y="5"/>
                    </a:moveTo>
                    <a:lnTo>
                      <a:pt x="3" y="31"/>
                    </a:lnTo>
                    <a:lnTo>
                      <a:pt x="6" y="57"/>
                    </a:lnTo>
                    <a:lnTo>
                      <a:pt x="43" y="53"/>
                    </a:lnTo>
                    <a:lnTo>
                      <a:pt x="39" y="26"/>
                    </a:lnTo>
                    <a:lnTo>
                      <a:pt x="3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9" name="Freeform 3327"/>
              <p:cNvSpPr>
                <a:spLocks/>
              </p:cNvSpPr>
              <p:nvPr/>
            </p:nvSpPr>
            <p:spPr bwMode="auto">
              <a:xfrm>
                <a:off x="1919" y="2681"/>
                <a:ext cx="5" cy="6"/>
              </a:xfrm>
              <a:custGeom>
                <a:avLst/>
                <a:gdLst>
                  <a:gd name="T0" fmla="*/ 0 w 43"/>
                  <a:gd name="T1" fmla="*/ 5 h 57"/>
                  <a:gd name="T2" fmla="*/ 3 w 43"/>
                  <a:gd name="T3" fmla="*/ 31 h 57"/>
                  <a:gd name="T4" fmla="*/ 6 w 43"/>
                  <a:gd name="T5" fmla="*/ 57 h 57"/>
                  <a:gd name="T6" fmla="*/ 43 w 43"/>
                  <a:gd name="T7" fmla="*/ 53 h 57"/>
                  <a:gd name="T8" fmla="*/ 39 w 43"/>
                  <a:gd name="T9" fmla="*/ 26 h 57"/>
                  <a:gd name="T10" fmla="*/ 36 w 43"/>
                  <a:gd name="T11" fmla="*/ 0 h 57"/>
                  <a:gd name="T12" fmla="*/ 0 w 43"/>
                  <a:gd name="T13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0" y="5"/>
                    </a:moveTo>
                    <a:lnTo>
                      <a:pt x="3" y="31"/>
                    </a:lnTo>
                    <a:lnTo>
                      <a:pt x="6" y="57"/>
                    </a:lnTo>
                    <a:lnTo>
                      <a:pt x="43" y="53"/>
                    </a:lnTo>
                    <a:lnTo>
                      <a:pt x="39" y="26"/>
                    </a:lnTo>
                    <a:lnTo>
                      <a:pt x="36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0" name="Freeform 3328"/>
              <p:cNvSpPr>
                <a:spLocks/>
              </p:cNvSpPr>
              <p:nvPr/>
            </p:nvSpPr>
            <p:spPr bwMode="auto">
              <a:xfrm>
                <a:off x="1923" y="2681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1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1" name="Line 3329"/>
              <p:cNvSpPr>
                <a:spLocks noChangeShapeType="1"/>
              </p:cNvSpPr>
              <p:nvPr/>
            </p:nvSpPr>
            <p:spPr bwMode="auto">
              <a:xfrm>
                <a:off x="1923" y="26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2" name="Freeform 3330"/>
              <p:cNvSpPr>
                <a:spLocks/>
              </p:cNvSpPr>
              <p:nvPr/>
            </p:nvSpPr>
            <p:spPr bwMode="auto">
              <a:xfrm>
                <a:off x="1923" y="2681"/>
                <a:ext cx="5" cy="6"/>
              </a:xfrm>
              <a:custGeom>
                <a:avLst/>
                <a:gdLst>
                  <a:gd name="T0" fmla="*/ 0 w 41"/>
                  <a:gd name="T1" fmla="*/ 3 h 56"/>
                  <a:gd name="T2" fmla="*/ 2 w 41"/>
                  <a:gd name="T3" fmla="*/ 29 h 56"/>
                  <a:gd name="T4" fmla="*/ 5 w 41"/>
                  <a:gd name="T5" fmla="*/ 56 h 56"/>
                  <a:gd name="T6" fmla="*/ 41 w 41"/>
                  <a:gd name="T7" fmla="*/ 52 h 56"/>
                  <a:gd name="T8" fmla="*/ 39 w 41"/>
                  <a:gd name="T9" fmla="*/ 26 h 56"/>
                  <a:gd name="T10" fmla="*/ 36 w 41"/>
                  <a:gd name="T11" fmla="*/ 0 h 56"/>
                  <a:gd name="T12" fmla="*/ 0 w 41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0" y="3"/>
                    </a:moveTo>
                    <a:lnTo>
                      <a:pt x="2" y="29"/>
                    </a:lnTo>
                    <a:lnTo>
                      <a:pt x="5" y="56"/>
                    </a:lnTo>
                    <a:lnTo>
                      <a:pt x="41" y="52"/>
                    </a:lnTo>
                    <a:lnTo>
                      <a:pt x="39" y="2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3" name="Freeform 3331"/>
              <p:cNvSpPr>
                <a:spLocks/>
              </p:cNvSpPr>
              <p:nvPr/>
            </p:nvSpPr>
            <p:spPr bwMode="auto">
              <a:xfrm>
                <a:off x="1923" y="2681"/>
                <a:ext cx="5" cy="6"/>
              </a:xfrm>
              <a:custGeom>
                <a:avLst/>
                <a:gdLst>
                  <a:gd name="T0" fmla="*/ 0 w 41"/>
                  <a:gd name="T1" fmla="*/ 3 h 56"/>
                  <a:gd name="T2" fmla="*/ 2 w 41"/>
                  <a:gd name="T3" fmla="*/ 29 h 56"/>
                  <a:gd name="T4" fmla="*/ 5 w 41"/>
                  <a:gd name="T5" fmla="*/ 56 h 56"/>
                  <a:gd name="T6" fmla="*/ 41 w 41"/>
                  <a:gd name="T7" fmla="*/ 52 h 56"/>
                  <a:gd name="T8" fmla="*/ 39 w 41"/>
                  <a:gd name="T9" fmla="*/ 26 h 56"/>
                  <a:gd name="T10" fmla="*/ 36 w 41"/>
                  <a:gd name="T11" fmla="*/ 0 h 56"/>
                  <a:gd name="T12" fmla="*/ 0 w 41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6">
                    <a:moveTo>
                      <a:pt x="0" y="3"/>
                    </a:moveTo>
                    <a:lnTo>
                      <a:pt x="2" y="29"/>
                    </a:lnTo>
                    <a:lnTo>
                      <a:pt x="5" y="56"/>
                    </a:lnTo>
                    <a:lnTo>
                      <a:pt x="41" y="52"/>
                    </a:lnTo>
                    <a:lnTo>
                      <a:pt x="39" y="2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4" name="Freeform 3332"/>
              <p:cNvSpPr>
                <a:spLocks/>
              </p:cNvSpPr>
              <p:nvPr/>
            </p:nvSpPr>
            <p:spPr bwMode="auto">
              <a:xfrm>
                <a:off x="1927" y="2684"/>
                <a:ext cx="1" cy="3"/>
              </a:xfrm>
              <a:custGeom>
                <a:avLst/>
                <a:gdLst>
                  <a:gd name="T0" fmla="*/ 0 w 4"/>
                  <a:gd name="T1" fmla="*/ 0 h 26"/>
                  <a:gd name="T2" fmla="*/ 2 w 4"/>
                  <a:gd name="T3" fmla="*/ 26 h 26"/>
                  <a:gd name="T4" fmla="*/ 4 w 4"/>
                  <a:gd name="T5" fmla="*/ 26 h 26"/>
                  <a:gd name="T6" fmla="*/ 0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0"/>
                    </a:moveTo>
                    <a:lnTo>
                      <a:pt x="2" y="26"/>
                    </a:lnTo>
                    <a:lnTo>
                      <a:pt x="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5" name="Line 3333"/>
              <p:cNvSpPr>
                <a:spLocks noChangeShapeType="1"/>
              </p:cNvSpPr>
              <p:nvPr/>
            </p:nvSpPr>
            <p:spPr bwMode="auto">
              <a:xfrm>
                <a:off x="1928" y="2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6" name="Freeform 3334"/>
              <p:cNvSpPr>
                <a:spLocks/>
              </p:cNvSpPr>
              <p:nvPr/>
            </p:nvSpPr>
            <p:spPr bwMode="auto">
              <a:xfrm>
                <a:off x="1927" y="2680"/>
                <a:ext cx="5" cy="7"/>
              </a:xfrm>
              <a:custGeom>
                <a:avLst/>
                <a:gdLst>
                  <a:gd name="T0" fmla="*/ 0 w 45"/>
                  <a:gd name="T1" fmla="*/ 6 h 58"/>
                  <a:gd name="T2" fmla="*/ 5 w 45"/>
                  <a:gd name="T3" fmla="*/ 32 h 58"/>
                  <a:gd name="T4" fmla="*/ 9 w 45"/>
                  <a:gd name="T5" fmla="*/ 58 h 58"/>
                  <a:gd name="T6" fmla="*/ 45 w 45"/>
                  <a:gd name="T7" fmla="*/ 53 h 58"/>
                  <a:gd name="T8" fmla="*/ 41 w 45"/>
                  <a:gd name="T9" fmla="*/ 27 h 58"/>
                  <a:gd name="T10" fmla="*/ 36 w 45"/>
                  <a:gd name="T11" fmla="*/ 0 h 58"/>
                  <a:gd name="T12" fmla="*/ 0 w 45"/>
                  <a:gd name="T13" fmla="*/ 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0" y="6"/>
                    </a:moveTo>
                    <a:lnTo>
                      <a:pt x="5" y="32"/>
                    </a:lnTo>
                    <a:lnTo>
                      <a:pt x="9" y="58"/>
                    </a:lnTo>
                    <a:lnTo>
                      <a:pt x="45" y="53"/>
                    </a:lnTo>
                    <a:lnTo>
                      <a:pt x="41" y="27"/>
                    </a:lnTo>
                    <a:lnTo>
                      <a:pt x="3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7" name="Freeform 3335"/>
              <p:cNvSpPr>
                <a:spLocks/>
              </p:cNvSpPr>
              <p:nvPr/>
            </p:nvSpPr>
            <p:spPr bwMode="auto">
              <a:xfrm>
                <a:off x="1927" y="2680"/>
                <a:ext cx="5" cy="7"/>
              </a:xfrm>
              <a:custGeom>
                <a:avLst/>
                <a:gdLst>
                  <a:gd name="T0" fmla="*/ 0 w 45"/>
                  <a:gd name="T1" fmla="*/ 6 h 58"/>
                  <a:gd name="T2" fmla="*/ 5 w 45"/>
                  <a:gd name="T3" fmla="*/ 32 h 58"/>
                  <a:gd name="T4" fmla="*/ 9 w 45"/>
                  <a:gd name="T5" fmla="*/ 58 h 58"/>
                  <a:gd name="T6" fmla="*/ 45 w 45"/>
                  <a:gd name="T7" fmla="*/ 53 h 58"/>
                  <a:gd name="T8" fmla="*/ 41 w 45"/>
                  <a:gd name="T9" fmla="*/ 27 h 58"/>
                  <a:gd name="T10" fmla="*/ 36 w 45"/>
                  <a:gd name="T11" fmla="*/ 0 h 58"/>
                  <a:gd name="T12" fmla="*/ 0 w 45"/>
                  <a:gd name="T13" fmla="*/ 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0" y="6"/>
                    </a:moveTo>
                    <a:lnTo>
                      <a:pt x="5" y="32"/>
                    </a:lnTo>
                    <a:lnTo>
                      <a:pt x="9" y="58"/>
                    </a:lnTo>
                    <a:lnTo>
                      <a:pt x="45" y="53"/>
                    </a:lnTo>
                    <a:lnTo>
                      <a:pt x="41" y="27"/>
                    </a:lnTo>
                    <a:lnTo>
                      <a:pt x="36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008" name="Group 3336"/>
            <p:cNvGrpSpPr>
              <a:grpSpLocks/>
            </p:cNvGrpSpPr>
            <p:nvPr/>
          </p:nvGrpSpPr>
          <p:grpSpPr bwMode="auto">
            <a:xfrm>
              <a:off x="1931" y="2575"/>
              <a:ext cx="184" cy="112"/>
              <a:chOff x="1931" y="2575"/>
              <a:chExt cx="184" cy="112"/>
            </a:xfrm>
          </p:grpSpPr>
          <p:sp>
            <p:nvSpPr>
              <p:cNvPr id="32009" name="Freeform 3337"/>
              <p:cNvSpPr>
                <a:spLocks/>
              </p:cNvSpPr>
              <p:nvPr/>
            </p:nvSpPr>
            <p:spPr bwMode="auto">
              <a:xfrm>
                <a:off x="1931" y="2680"/>
                <a:ext cx="1" cy="3"/>
              </a:xfrm>
              <a:custGeom>
                <a:avLst/>
                <a:gdLst>
                  <a:gd name="T0" fmla="*/ 5 w 5"/>
                  <a:gd name="T1" fmla="*/ 27 h 27"/>
                  <a:gd name="T2" fmla="*/ 0 w 5"/>
                  <a:gd name="T3" fmla="*/ 0 h 27"/>
                  <a:gd name="T4" fmla="*/ 1 w 5"/>
                  <a:gd name="T5" fmla="*/ 0 h 27"/>
                  <a:gd name="T6" fmla="*/ 5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2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0" name="Line 3338"/>
              <p:cNvSpPr>
                <a:spLocks noChangeShapeType="1"/>
              </p:cNvSpPr>
              <p:nvPr/>
            </p:nvSpPr>
            <p:spPr bwMode="auto">
              <a:xfrm>
                <a:off x="1931" y="26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1" name="Freeform 3339"/>
              <p:cNvSpPr>
                <a:spLocks/>
              </p:cNvSpPr>
              <p:nvPr/>
            </p:nvSpPr>
            <p:spPr bwMode="auto">
              <a:xfrm>
                <a:off x="1931" y="2680"/>
                <a:ext cx="5" cy="6"/>
              </a:xfrm>
              <a:custGeom>
                <a:avLst/>
                <a:gdLst>
                  <a:gd name="T0" fmla="*/ 0 w 43"/>
                  <a:gd name="T1" fmla="*/ 4 h 57"/>
                  <a:gd name="T2" fmla="*/ 4 w 43"/>
                  <a:gd name="T3" fmla="*/ 31 h 57"/>
                  <a:gd name="T4" fmla="*/ 7 w 43"/>
                  <a:gd name="T5" fmla="*/ 57 h 57"/>
                  <a:gd name="T6" fmla="*/ 43 w 43"/>
                  <a:gd name="T7" fmla="*/ 53 h 57"/>
                  <a:gd name="T8" fmla="*/ 40 w 43"/>
                  <a:gd name="T9" fmla="*/ 26 h 57"/>
                  <a:gd name="T10" fmla="*/ 37 w 43"/>
                  <a:gd name="T11" fmla="*/ 0 h 57"/>
                  <a:gd name="T12" fmla="*/ 0 w 43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0" y="4"/>
                    </a:moveTo>
                    <a:lnTo>
                      <a:pt x="4" y="31"/>
                    </a:lnTo>
                    <a:lnTo>
                      <a:pt x="7" y="57"/>
                    </a:lnTo>
                    <a:lnTo>
                      <a:pt x="43" y="53"/>
                    </a:lnTo>
                    <a:lnTo>
                      <a:pt x="40" y="26"/>
                    </a:lnTo>
                    <a:lnTo>
                      <a:pt x="3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2" name="Freeform 3340"/>
              <p:cNvSpPr>
                <a:spLocks/>
              </p:cNvSpPr>
              <p:nvPr/>
            </p:nvSpPr>
            <p:spPr bwMode="auto">
              <a:xfrm>
                <a:off x="1931" y="2680"/>
                <a:ext cx="5" cy="6"/>
              </a:xfrm>
              <a:custGeom>
                <a:avLst/>
                <a:gdLst>
                  <a:gd name="T0" fmla="*/ 0 w 43"/>
                  <a:gd name="T1" fmla="*/ 4 h 57"/>
                  <a:gd name="T2" fmla="*/ 4 w 43"/>
                  <a:gd name="T3" fmla="*/ 31 h 57"/>
                  <a:gd name="T4" fmla="*/ 7 w 43"/>
                  <a:gd name="T5" fmla="*/ 57 h 57"/>
                  <a:gd name="T6" fmla="*/ 43 w 43"/>
                  <a:gd name="T7" fmla="*/ 53 h 57"/>
                  <a:gd name="T8" fmla="*/ 40 w 43"/>
                  <a:gd name="T9" fmla="*/ 26 h 57"/>
                  <a:gd name="T10" fmla="*/ 37 w 43"/>
                  <a:gd name="T11" fmla="*/ 0 h 57"/>
                  <a:gd name="T12" fmla="*/ 0 w 43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0" y="4"/>
                    </a:moveTo>
                    <a:lnTo>
                      <a:pt x="4" y="31"/>
                    </a:lnTo>
                    <a:lnTo>
                      <a:pt x="7" y="57"/>
                    </a:lnTo>
                    <a:lnTo>
                      <a:pt x="43" y="53"/>
                    </a:lnTo>
                    <a:lnTo>
                      <a:pt x="40" y="26"/>
                    </a:lnTo>
                    <a:lnTo>
                      <a:pt x="37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3" name="Freeform 3341"/>
              <p:cNvSpPr>
                <a:spLocks/>
              </p:cNvSpPr>
              <p:nvPr/>
            </p:nvSpPr>
            <p:spPr bwMode="auto">
              <a:xfrm>
                <a:off x="1935" y="2683"/>
                <a:ext cx="1" cy="3"/>
              </a:xfrm>
              <a:custGeom>
                <a:avLst/>
                <a:gdLst>
                  <a:gd name="T0" fmla="*/ 0 w 4"/>
                  <a:gd name="T1" fmla="*/ 0 h 27"/>
                  <a:gd name="T2" fmla="*/ 3 w 4"/>
                  <a:gd name="T3" fmla="*/ 27 h 27"/>
                  <a:gd name="T4" fmla="*/ 4 w 4"/>
                  <a:gd name="T5" fmla="*/ 27 h 27"/>
                  <a:gd name="T6" fmla="*/ 0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0"/>
                    </a:moveTo>
                    <a:lnTo>
                      <a:pt x="3" y="2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4" name="Line 3342"/>
              <p:cNvSpPr>
                <a:spLocks noChangeShapeType="1"/>
              </p:cNvSpPr>
              <p:nvPr/>
            </p:nvSpPr>
            <p:spPr bwMode="auto">
              <a:xfrm>
                <a:off x="1936" y="2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5" name="Freeform 3343"/>
              <p:cNvSpPr>
                <a:spLocks/>
              </p:cNvSpPr>
              <p:nvPr/>
            </p:nvSpPr>
            <p:spPr bwMode="auto">
              <a:xfrm>
                <a:off x="1935" y="2679"/>
                <a:ext cx="5" cy="7"/>
              </a:xfrm>
              <a:custGeom>
                <a:avLst/>
                <a:gdLst>
                  <a:gd name="T0" fmla="*/ 0 w 45"/>
                  <a:gd name="T1" fmla="*/ 7 h 60"/>
                  <a:gd name="T2" fmla="*/ 5 w 45"/>
                  <a:gd name="T3" fmla="*/ 33 h 60"/>
                  <a:gd name="T4" fmla="*/ 9 w 45"/>
                  <a:gd name="T5" fmla="*/ 60 h 60"/>
                  <a:gd name="T6" fmla="*/ 45 w 45"/>
                  <a:gd name="T7" fmla="*/ 53 h 60"/>
                  <a:gd name="T8" fmla="*/ 41 w 45"/>
                  <a:gd name="T9" fmla="*/ 27 h 60"/>
                  <a:gd name="T10" fmla="*/ 37 w 45"/>
                  <a:gd name="T11" fmla="*/ 0 h 60"/>
                  <a:gd name="T12" fmla="*/ 0 w 45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0" y="7"/>
                    </a:moveTo>
                    <a:lnTo>
                      <a:pt x="5" y="33"/>
                    </a:lnTo>
                    <a:lnTo>
                      <a:pt x="9" y="60"/>
                    </a:lnTo>
                    <a:lnTo>
                      <a:pt x="45" y="53"/>
                    </a:lnTo>
                    <a:lnTo>
                      <a:pt x="41" y="27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6" name="Freeform 3344"/>
              <p:cNvSpPr>
                <a:spLocks/>
              </p:cNvSpPr>
              <p:nvPr/>
            </p:nvSpPr>
            <p:spPr bwMode="auto">
              <a:xfrm>
                <a:off x="1935" y="2679"/>
                <a:ext cx="5" cy="7"/>
              </a:xfrm>
              <a:custGeom>
                <a:avLst/>
                <a:gdLst>
                  <a:gd name="T0" fmla="*/ 0 w 45"/>
                  <a:gd name="T1" fmla="*/ 7 h 60"/>
                  <a:gd name="T2" fmla="*/ 5 w 45"/>
                  <a:gd name="T3" fmla="*/ 33 h 60"/>
                  <a:gd name="T4" fmla="*/ 9 w 45"/>
                  <a:gd name="T5" fmla="*/ 60 h 60"/>
                  <a:gd name="T6" fmla="*/ 45 w 45"/>
                  <a:gd name="T7" fmla="*/ 53 h 60"/>
                  <a:gd name="T8" fmla="*/ 41 w 45"/>
                  <a:gd name="T9" fmla="*/ 27 h 60"/>
                  <a:gd name="T10" fmla="*/ 37 w 45"/>
                  <a:gd name="T11" fmla="*/ 0 h 60"/>
                  <a:gd name="T12" fmla="*/ 0 w 45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0" y="7"/>
                    </a:moveTo>
                    <a:lnTo>
                      <a:pt x="5" y="33"/>
                    </a:lnTo>
                    <a:lnTo>
                      <a:pt x="9" y="60"/>
                    </a:lnTo>
                    <a:lnTo>
                      <a:pt x="45" y="53"/>
                    </a:lnTo>
                    <a:lnTo>
                      <a:pt x="41" y="27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7" name="Freeform 3345"/>
              <p:cNvSpPr>
                <a:spLocks/>
              </p:cNvSpPr>
              <p:nvPr/>
            </p:nvSpPr>
            <p:spPr bwMode="auto">
              <a:xfrm>
                <a:off x="1939" y="2679"/>
                <a:ext cx="1" cy="3"/>
              </a:xfrm>
              <a:custGeom>
                <a:avLst/>
                <a:gdLst>
                  <a:gd name="T0" fmla="*/ 4 w 4"/>
                  <a:gd name="T1" fmla="*/ 27 h 27"/>
                  <a:gd name="T2" fmla="*/ 0 w 4"/>
                  <a:gd name="T3" fmla="*/ 0 h 27"/>
                  <a:gd name="T4" fmla="*/ 0 w 4"/>
                  <a:gd name="T5" fmla="*/ 0 h 27"/>
                  <a:gd name="T6" fmla="*/ 4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8" name="Line 3346"/>
              <p:cNvSpPr>
                <a:spLocks noChangeShapeType="1"/>
              </p:cNvSpPr>
              <p:nvPr/>
            </p:nvSpPr>
            <p:spPr bwMode="auto">
              <a:xfrm>
                <a:off x="1939" y="2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9" name="Freeform 3347"/>
              <p:cNvSpPr>
                <a:spLocks/>
              </p:cNvSpPr>
              <p:nvPr/>
            </p:nvSpPr>
            <p:spPr bwMode="auto">
              <a:xfrm>
                <a:off x="1939" y="2678"/>
                <a:ext cx="5" cy="7"/>
              </a:xfrm>
              <a:custGeom>
                <a:avLst/>
                <a:gdLst>
                  <a:gd name="T0" fmla="*/ 0 w 43"/>
                  <a:gd name="T1" fmla="*/ 5 h 58"/>
                  <a:gd name="T2" fmla="*/ 4 w 43"/>
                  <a:gd name="T3" fmla="*/ 32 h 58"/>
                  <a:gd name="T4" fmla="*/ 8 w 43"/>
                  <a:gd name="T5" fmla="*/ 58 h 58"/>
                  <a:gd name="T6" fmla="*/ 43 w 43"/>
                  <a:gd name="T7" fmla="*/ 53 h 58"/>
                  <a:gd name="T8" fmla="*/ 39 w 43"/>
                  <a:gd name="T9" fmla="*/ 26 h 58"/>
                  <a:gd name="T10" fmla="*/ 35 w 43"/>
                  <a:gd name="T11" fmla="*/ 0 h 58"/>
                  <a:gd name="T12" fmla="*/ 0 w 43"/>
                  <a:gd name="T13" fmla="*/ 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8">
                    <a:moveTo>
                      <a:pt x="0" y="5"/>
                    </a:moveTo>
                    <a:lnTo>
                      <a:pt x="4" y="32"/>
                    </a:lnTo>
                    <a:lnTo>
                      <a:pt x="8" y="58"/>
                    </a:lnTo>
                    <a:lnTo>
                      <a:pt x="43" y="53"/>
                    </a:lnTo>
                    <a:lnTo>
                      <a:pt x="39" y="26"/>
                    </a:lnTo>
                    <a:lnTo>
                      <a:pt x="3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0" name="Freeform 3348"/>
              <p:cNvSpPr>
                <a:spLocks/>
              </p:cNvSpPr>
              <p:nvPr/>
            </p:nvSpPr>
            <p:spPr bwMode="auto">
              <a:xfrm>
                <a:off x="1939" y="2678"/>
                <a:ext cx="5" cy="7"/>
              </a:xfrm>
              <a:custGeom>
                <a:avLst/>
                <a:gdLst>
                  <a:gd name="T0" fmla="*/ 0 w 43"/>
                  <a:gd name="T1" fmla="*/ 5 h 58"/>
                  <a:gd name="T2" fmla="*/ 4 w 43"/>
                  <a:gd name="T3" fmla="*/ 32 h 58"/>
                  <a:gd name="T4" fmla="*/ 8 w 43"/>
                  <a:gd name="T5" fmla="*/ 58 h 58"/>
                  <a:gd name="T6" fmla="*/ 43 w 43"/>
                  <a:gd name="T7" fmla="*/ 53 h 58"/>
                  <a:gd name="T8" fmla="*/ 39 w 43"/>
                  <a:gd name="T9" fmla="*/ 26 h 58"/>
                  <a:gd name="T10" fmla="*/ 35 w 43"/>
                  <a:gd name="T11" fmla="*/ 0 h 58"/>
                  <a:gd name="T12" fmla="*/ 0 w 43"/>
                  <a:gd name="T13" fmla="*/ 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8">
                    <a:moveTo>
                      <a:pt x="0" y="5"/>
                    </a:moveTo>
                    <a:lnTo>
                      <a:pt x="4" y="32"/>
                    </a:lnTo>
                    <a:lnTo>
                      <a:pt x="8" y="58"/>
                    </a:lnTo>
                    <a:lnTo>
                      <a:pt x="43" y="53"/>
                    </a:lnTo>
                    <a:lnTo>
                      <a:pt x="39" y="26"/>
                    </a:lnTo>
                    <a:lnTo>
                      <a:pt x="35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1" name="Freeform 3349"/>
              <p:cNvSpPr>
                <a:spLocks/>
              </p:cNvSpPr>
              <p:nvPr/>
            </p:nvSpPr>
            <p:spPr bwMode="auto">
              <a:xfrm>
                <a:off x="1943" y="2681"/>
                <a:ext cx="1" cy="3"/>
              </a:xfrm>
              <a:custGeom>
                <a:avLst/>
                <a:gdLst>
                  <a:gd name="T0" fmla="*/ 0 w 4"/>
                  <a:gd name="T1" fmla="*/ 0 h 27"/>
                  <a:gd name="T2" fmla="*/ 4 w 4"/>
                  <a:gd name="T3" fmla="*/ 27 h 27"/>
                  <a:gd name="T4" fmla="*/ 4 w 4"/>
                  <a:gd name="T5" fmla="*/ 27 h 27"/>
                  <a:gd name="T6" fmla="*/ 0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0"/>
                    </a:moveTo>
                    <a:lnTo>
                      <a:pt x="4" y="2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2" name="Line 3350"/>
              <p:cNvSpPr>
                <a:spLocks noChangeShapeType="1"/>
              </p:cNvSpPr>
              <p:nvPr/>
            </p:nvSpPr>
            <p:spPr bwMode="auto">
              <a:xfrm>
                <a:off x="1944" y="2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3" name="Freeform 3351"/>
              <p:cNvSpPr>
                <a:spLocks/>
              </p:cNvSpPr>
              <p:nvPr/>
            </p:nvSpPr>
            <p:spPr bwMode="auto">
              <a:xfrm>
                <a:off x="1943" y="2678"/>
                <a:ext cx="5" cy="6"/>
              </a:xfrm>
              <a:custGeom>
                <a:avLst/>
                <a:gdLst>
                  <a:gd name="T0" fmla="*/ 0 w 45"/>
                  <a:gd name="T1" fmla="*/ 7 h 60"/>
                  <a:gd name="T2" fmla="*/ 4 w 45"/>
                  <a:gd name="T3" fmla="*/ 33 h 60"/>
                  <a:gd name="T4" fmla="*/ 8 w 45"/>
                  <a:gd name="T5" fmla="*/ 60 h 60"/>
                  <a:gd name="T6" fmla="*/ 45 w 45"/>
                  <a:gd name="T7" fmla="*/ 53 h 60"/>
                  <a:gd name="T8" fmla="*/ 40 w 45"/>
                  <a:gd name="T9" fmla="*/ 27 h 60"/>
                  <a:gd name="T10" fmla="*/ 36 w 45"/>
                  <a:gd name="T11" fmla="*/ 0 h 60"/>
                  <a:gd name="T12" fmla="*/ 0 w 45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0" y="7"/>
                    </a:moveTo>
                    <a:lnTo>
                      <a:pt x="4" y="33"/>
                    </a:lnTo>
                    <a:lnTo>
                      <a:pt x="8" y="60"/>
                    </a:lnTo>
                    <a:lnTo>
                      <a:pt x="45" y="53"/>
                    </a:lnTo>
                    <a:lnTo>
                      <a:pt x="40" y="27"/>
                    </a:lnTo>
                    <a:lnTo>
                      <a:pt x="3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4" name="Freeform 3352"/>
              <p:cNvSpPr>
                <a:spLocks/>
              </p:cNvSpPr>
              <p:nvPr/>
            </p:nvSpPr>
            <p:spPr bwMode="auto">
              <a:xfrm>
                <a:off x="1943" y="2678"/>
                <a:ext cx="5" cy="6"/>
              </a:xfrm>
              <a:custGeom>
                <a:avLst/>
                <a:gdLst>
                  <a:gd name="T0" fmla="*/ 0 w 45"/>
                  <a:gd name="T1" fmla="*/ 7 h 60"/>
                  <a:gd name="T2" fmla="*/ 4 w 45"/>
                  <a:gd name="T3" fmla="*/ 33 h 60"/>
                  <a:gd name="T4" fmla="*/ 8 w 45"/>
                  <a:gd name="T5" fmla="*/ 60 h 60"/>
                  <a:gd name="T6" fmla="*/ 45 w 45"/>
                  <a:gd name="T7" fmla="*/ 53 h 60"/>
                  <a:gd name="T8" fmla="*/ 40 w 45"/>
                  <a:gd name="T9" fmla="*/ 27 h 60"/>
                  <a:gd name="T10" fmla="*/ 36 w 45"/>
                  <a:gd name="T11" fmla="*/ 0 h 60"/>
                  <a:gd name="T12" fmla="*/ 0 w 45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0" y="7"/>
                    </a:moveTo>
                    <a:lnTo>
                      <a:pt x="4" y="33"/>
                    </a:lnTo>
                    <a:lnTo>
                      <a:pt x="8" y="60"/>
                    </a:lnTo>
                    <a:lnTo>
                      <a:pt x="45" y="53"/>
                    </a:lnTo>
                    <a:lnTo>
                      <a:pt x="40" y="27"/>
                    </a:lnTo>
                    <a:lnTo>
                      <a:pt x="36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5" name="Freeform 3353"/>
              <p:cNvSpPr>
                <a:spLocks/>
              </p:cNvSpPr>
              <p:nvPr/>
            </p:nvSpPr>
            <p:spPr bwMode="auto">
              <a:xfrm>
                <a:off x="1947" y="2681"/>
                <a:ext cx="1" cy="2"/>
              </a:xfrm>
              <a:custGeom>
                <a:avLst/>
                <a:gdLst>
                  <a:gd name="T0" fmla="*/ 0 w 6"/>
                  <a:gd name="T1" fmla="*/ 0 h 26"/>
                  <a:gd name="T2" fmla="*/ 5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5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6" name="Line 3354"/>
              <p:cNvSpPr>
                <a:spLocks noChangeShapeType="1"/>
              </p:cNvSpPr>
              <p:nvPr/>
            </p:nvSpPr>
            <p:spPr bwMode="auto">
              <a:xfrm>
                <a:off x="1948" y="2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7" name="Freeform 3355"/>
              <p:cNvSpPr>
                <a:spLocks/>
              </p:cNvSpPr>
              <p:nvPr/>
            </p:nvSpPr>
            <p:spPr bwMode="auto">
              <a:xfrm>
                <a:off x="1947" y="2677"/>
                <a:ext cx="5" cy="6"/>
              </a:xfrm>
              <a:custGeom>
                <a:avLst/>
                <a:gdLst>
                  <a:gd name="T0" fmla="*/ 0 w 47"/>
                  <a:gd name="T1" fmla="*/ 7 h 60"/>
                  <a:gd name="T2" fmla="*/ 5 w 47"/>
                  <a:gd name="T3" fmla="*/ 34 h 60"/>
                  <a:gd name="T4" fmla="*/ 11 w 47"/>
                  <a:gd name="T5" fmla="*/ 60 h 60"/>
                  <a:gd name="T6" fmla="*/ 47 w 47"/>
                  <a:gd name="T7" fmla="*/ 52 h 60"/>
                  <a:gd name="T8" fmla="*/ 41 w 47"/>
                  <a:gd name="T9" fmla="*/ 26 h 60"/>
                  <a:gd name="T10" fmla="*/ 36 w 47"/>
                  <a:gd name="T11" fmla="*/ 0 h 60"/>
                  <a:gd name="T12" fmla="*/ 0 w 47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0" y="7"/>
                    </a:moveTo>
                    <a:lnTo>
                      <a:pt x="5" y="34"/>
                    </a:lnTo>
                    <a:lnTo>
                      <a:pt x="11" y="60"/>
                    </a:lnTo>
                    <a:lnTo>
                      <a:pt x="47" y="52"/>
                    </a:lnTo>
                    <a:lnTo>
                      <a:pt x="41" y="26"/>
                    </a:lnTo>
                    <a:lnTo>
                      <a:pt x="3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8" name="Freeform 3356"/>
              <p:cNvSpPr>
                <a:spLocks/>
              </p:cNvSpPr>
              <p:nvPr/>
            </p:nvSpPr>
            <p:spPr bwMode="auto">
              <a:xfrm>
                <a:off x="1947" y="2677"/>
                <a:ext cx="5" cy="6"/>
              </a:xfrm>
              <a:custGeom>
                <a:avLst/>
                <a:gdLst>
                  <a:gd name="T0" fmla="*/ 0 w 47"/>
                  <a:gd name="T1" fmla="*/ 7 h 60"/>
                  <a:gd name="T2" fmla="*/ 5 w 47"/>
                  <a:gd name="T3" fmla="*/ 34 h 60"/>
                  <a:gd name="T4" fmla="*/ 11 w 47"/>
                  <a:gd name="T5" fmla="*/ 60 h 60"/>
                  <a:gd name="T6" fmla="*/ 47 w 47"/>
                  <a:gd name="T7" fmla="*/ 52 h 60"/>
                  <a:gd name="T8" fmla="*/ 41 w 47"/>
                  <a:gd name="T9" fmla="*/ 26 h 60"/>
                  <a:gd name="T10" fmla="*/ 36 w 47"/>
                  <a:gd name="T11" fmla="*/ 0 h 60"/>
                  <a:gd name="T12" fmla="*/ 0 w 47"/>
                  <a:gd name="T13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60">
                    <a:moveTo>
                      <a:pt x="0" y="7"/>
                    </a:moveTo>
                    <a:lnTo>
                      <a:pt x="5" y="34"/>
                    </a:lnTo>
                    <a:lnTo>
                      <a:pt x="11" y="60"/>
                    </a:lnTo>
                    <a:lnTo>
                      <a:pt x="47" y="52"/>
                    </a:lnTo>
                    <a:lnTo>
                      <a:pt x="41" y="26"/>
                    </a:lnTo>
                    <a:lnTo>
                      <a:pt x="36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9" name="Freeform 3357"/>
              <p:cNvSpPr>
                <a:spLocks/>
              </p:cNvSpPr>
              <p:nvPr/>
            </p:nvSpPr>
            <p:spPr bwMode="auto">
              <a:xfrm>
                <a:off x="1951" y="2680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0" name="Line 3358"/>
              <p:cNvSpPr>
                <a:spLocks noChangeShapeType="1"/>
              </p:cNvSpPr>
              <p:nvPr/>
            </p:nvSpPr>
            <p:spPr bwMode="auto">
              <a:xfrm>
                <a:off x="1952" y="2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1" name="Freeform 3359"/>
              <p:cNvSpPr>
                <a:spLocks/>
              </p:cNvSpPr>
              <p:nvPr/>
            </p:nvSpPr>
            <p:spPr bwMode="auto">
              <a:xfrm>
                <a:off x="1951" y="2676"/>
                <a:ext cx="5" cy="7"/>
              </a:xfrm>
              <a:custGeom>
                <a:avLst/>
                <a:gdLst>
                  <a:gd name="T0" fmla="*/ 0 w 46"/>
                  <a:gd name="T1" fmla="*/ 8 h 60"/>
                  <a:gd name="T2" fmla="*/ 5 w 46"/>
                  <a:gd name="T3" fmla="*/ 34 h 60"/>
                  <a:gd name="T4" fmla="*/ 11 w 46"/>
                  <a:gd name="T5" fmla="*/ 60 h 60"/>
                  <a:gd name="T6" fmla="*/ 46 w 46"/>
                  <a:gd name="T7" fmla="*/ 53 h 60"/>
                  <a:gd name="T8" fmla="*/ 41 w 46"/>
                  <a:gd name="T9" fmla="*/ 26 h 60"/>
                  <a:gd name="T10" fmla="*/ 35 w 46"/>
                  <a:gd name="T11" fmla="*/ 0 h 60"/>
                  <a:gd name="T12" fmla="*/ 0 w 46"/>
                  <a:gd name="T13" fmla="*/ 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0" y="8"/>
                    </a:moveTo>
                    <a:lnTo>
                      <a:pt x="5" y="34"/>
                    </a:lnTo>
                    <a:lnTo>
                      <a:pt x="11" y="60"/>
                    </a:lnTo>
                    <a:lnTo>
                      <a:pt x="46" y="53"/>
                    </a:lnTo>
                    <a:lnTo>
                      <a:pt x="41" y="26"/>
                    </a:lnTo>
                    <a:lnTo>
                      <a:pt x="3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2" name="Freeform 3360"/>
              <p:cNvSpPr>
                <a:spLocks/>
              </p:cNvSpPr>
              <p:nvPr/>
            </p:nvSpPr>
            <p:spPr bwMode="auto">
              <a:xfrm>
                <a:off x="1951" y="2676"/>
                <a:ext cx="5" cy="7"/>
              </a:xfrm>
              <a:custGeom>
                <a:avLst/>
                <a:gdLst>
                  <a:gd name="T0" fmla="*/ 0 w 46"/>
                  <a:gd name="T1" fmla="*/ 8 h 60"/>
                  <a:gd name="T2" fmla="*/ 5 w 46"/>
                  <a:gd name="T3" fmla="*/ 34 h 60"/>
                  <a:gd name="T4" fmla="*/ 11 w 46"/>
                  <a:gd name="T5" fmla="*/ 60 h 60"/>
                  <a:gd name="T6" fmla="*/ 46 w 46"/>
                  <a:gd name="T7" fmla="*/ 53 h 60"/>
                  <a:gd name="T8" fmla="*/ 41 w 46"/>
                  <a:gd name="T9" fmla="*/ 26 h 60"/>
                  <a:gd name="T10" fmla="*/ 35 w 46"/>
                  <a:gd name="T11" fmla="*/ 0 h 60"/>
                  <a:gd name="T12" fmla="*/ 0 w 46"/>
                  <a:gd name="T13" fmla="*/ 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60">
                    <a:moveTo>
                      <a:pt x="0" y="8"/>
                    </a:moveTo>
                    <a:lnTo>
                      <a:pt x="5" y="34"/>
                    </a:lnTo>
                    <a:lnTo>
                      <a:pt x="11" y="60"/>
                    </a:lnTo>
                    <a:lnTo>
                      <a:pt x="46" y="53"/>
                    </a:lnTo>
                    <a:lnTo>
                      <a:pt x="41" y="26"/>
                    </a:lnTo>
                    <a:lnTo>
                      <a:pt x="35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3" name="Freeform 3361"/>
              <p:cNvSpPr>
                <a:spLocks/>
              </p:cNvSpPr>
              <p:nvPr/>
            </p:nvSpPr>
            <p:spPr bwMode="auto">
              <a:xfrm>
                <a:off x="1955" y="2679"/>
                <a:ext cx="1" cy="3"/>
              </a:xfrm>
              <a:custGeom>
                <a:avLst/>
                <a:gdLst>
                  <a:gd name="T0" fmla="*/ 0 w 6"/>
                  <a:gd name="T1" fmla="*/ 0 h 27"/>
                  <a:gd name="T2" fmla="*/ 5 w 6"/>
                  <a:gd name="T3" fmla="*/ 27 h 27"/>
                  <a:gd name="T4" fmla="*/ 6 w 6"/>
                  <a:gd name="T5" fmla="*/ 27 h 27"/>
                  <a:gd name="T6" fmla="*/ 0 w 6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0" y="0"/>
                    </a:moveTo>
                    <a:lnTo>
                      <a:pt x="5" y="27"/>
                    </a:lnTo>
                    <a:lnTo>
                      <a:pt x="6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4" name="Line 3362"/>
              <p:cNvSpPr>
                <a:spLocks noChangeShapeType="1"/>
              </p:cNvSpPr>
              <p:nvPr/>
            </p:nvSpPr>
            <p:spPr bwMode="auto">
              <a:xfrm>
                <a:off x="1956" y="2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5" name="Freeform 3363"/>
              <p:cNvSpPr>
                <a:spLocks/>
              </p:cNvSpPr>
              <p:nvPr/>
            </p:nvSpPr>
            <p:spPr bwMode="auto">
              <a:xfrm>
                <a:off x="1954" y="2675"/>
                <a:ext cx="6" cy="7"/>
              </a:xfrm>
              <a:custGeom>
                <a:avLst/>
                <a:gdLst>
                  <a:gd name="T0" fmla="*/ 0 w 49"/>
                  <a:gd name="T1" fmla="*/ 9 h 62"/>
                  <a:gd name="T2" fmla="*/ 7 w 49"/>
                  <a:gd name="T3" fmla="*/ 35 h 62"/>
                  <a:gd name="T4" fmla="*/ 13 w 49"/>
                  <a:gd name="T5" fmla="*/ 62 h 62"/>
                  <a:gd name="T6" fmla="*/ 49 w 49"/>
                  <a:gd name="T7" fmla="*/ 53 h 62"/>
                  <a:gd name="T8" fmla="*/ 43 w 49"/>
                  <a:gd name="T9" fmla="*/ 27 h 62"/>
                  <a:gd name="T10" fmla="*/ 36 w 49"/>
                  <a:gd name="T11" fmla="*/ 0 h 62"/>
                  <a:gd name="T12" fmla="*/ 0 w 49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0" y="9"/>
                    </a:moveTo>
                    <a:lnTo>
                      <a:pt x="7" y="35"/>
                    </a:lnTo>
                    <a:lnTo>
                      <a:pt x="13" y="62"/>
                    </a:lnTo>
                    <a:lnTo>
                      <a:pt x="49" y="53"/>
                    </a:lnTo>
                    <a:lnTo>
                      <a:pt x="43" y="27"/>
                    </a:lnTo>
                    <a:lnTo>
                      <a:pt x="3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6" name="Freeform 3364"/>
              <p:cNvSpPr>
                <a:spLocks/>
              </p:cNvSpPr>
              <p:nvPr/>
            </p:nvSpPr>
            <p:spPr bwMode="auto">
              <a:xfrm>
                <a:off x="1954" y="2675"/>
                <a:ext cx="6" cy="7"/>
              </a:xfrm>
              <a:custGeom>
                <a:avLst/>
                <a:gdLst>
                  <a:gd name="T0" fmla="*/ 0 w 49"/>
                  <a:gd name="T1" fmla="*/ 9 h 62"/>
                  <a:gd name="T2" fmla="*/ 7 w 49"/>
                  <a:gd name="T3" fmla="*/ 35 h 62"/>
                  <a:gd name="T4" fmla="*/ 13 w 49"/>
                  <a:gd name="T5" fmla="*/ 62 h 62"/>
                  <a:gd name="T6" fmla="*/ 49 w 49"/>
                  <a:gd name="T7" fmla="*/ 53 h 62"/>
                  <a:gd name="T8" fmla="*/ 43 w 49"/>
                  <a:gd name="T9" fmla="*/ 27 h 62"/>
                  <a:gd name="T10" fmla="*/ 36 w 49"/>
                  <a:gd name="T11" fmla="*/ 0 h 62"/>
                  <a:gd name="T12" fmla="*/ 0 w 49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62">
                    <a:moveTo>
                      <a:pt x="0" y="9"/>
                    </a:moveTo>
                    <a:lnTo>
                      <a:pt x="7" y="35"/>
                    </a:lnTo>
                    <a:lnTo>
                      <a:pt x="13" y="62"/>
                    </a:lnTo>
                    <a:lnTo>
                      <a:pt x="49" y="53"/>
                    </a:lnTo>
                    <a:lnTo>
                      <a:pt x="43" y="27"/>
                    </a:lnTo>
                    <a:lnTo>
                      <a:pt x="36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7" name="Freeform 3365"/>
              <p:cNvSpPr>
                <a:spLocks/>
              </p:cNvSpPr>
              <p:nvPr/>
            </p:nvSpPr>
            <p:spPr bwMode="auto">
              <a:xfrm>
                <a:off x="1959" y="2678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8" name="Line 3366"/>
              <p:cNvSpPr>
                <a:spLocks noChangeShapeType="1"/>
              </p:cNvSpPr>
              <p:nvPr/>
            </p:nvSpPr>
            <p:spPr bwMode="auto">
              <a:xfrm>
                <a:off x="1960" y="26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9" name="Freeform 3367"/>
              <p:cNvSpPr>
                <a:spLocks/>
              </p:cNvSpPr>
              <p:nvPr/>
            </p:nvSpPr>
            <p:spPr bwMode="auto">
              <a:xfrm>
                <a:off x="1958" y="2674"/>
                <a:ext cx="6" cy="7"/>
              </a:xfrm>
              <a:custGeom>
                <a:avLst/>
                <a:gdLst>
                  <a:gd name="T0" fmla="*/ 0 w 48"/>
                  <a:gd name="T1" fmla="*/ 9 h 62"/>
                  <a:gd name="T2" fmla="*/ 7 w 48"/>
                  <a:gd name="T3" fmla="*/ 36 h 62"/>
                  <a:gd name="T4" fmla="*/ 13 w 48"/>
                  <a:gd name="T5" fmla="*/ 62 h 62"/>
                  <a:gd name="T6" fmla="*/ 48 w 48"/>
                  <a:gd name="T7" fmla="*/ 53 h 62"/>
                  <a:gd name="T8" fmla="*/ 42 w 48"/>
                  <a:gd name="T9" fmla="*/ 27 h 62"/>
                  <a:gd name="T10" fmla="*/ 35 w 48"/>
                  <a:gd name="T11" fmla="*/ 0 h 62"/>
                  <a:gd name="T12" fmla="*/ 0 w 48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0" y="9"/>
                    </a:moveTo>
                    <a:lnTo>
                      <a:pt x="7" y="36"/>
                    </a:lnTo>
                    <a:lnTo>
                      <a:pt x="13" y="62"/>
                    </a:lnTo>
                    <a:lnTo>
                      <a:pt x="48" y="53"/>
                    </a:lnTo>
                    <a:lnTo>
                      <a:pt x="42" y="27"/>
                    </a:lnTo>
                    <a:lnTo>
                      <a:pt x="3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0" name="Freeform 3368"/>
              <p:cNvSpPr>
                <a:spLocks/>
              </p:cNvSpPr>
              <p:nvPr/>
            </p:nvSpPr>
            <p:spPr bwMode="auto">
              <a:xfrm>
                <a:off x="1958" y="2674"/>
                <a:ext cx="6" cy="7"/>
              </a:xfrm>
              <a:custGeom>
                <a:avLst/>
                <a:gdLst>
                  <a:gd name="T0" fmla="*/ 0 w 48"/>
                  <a:gd name="T1" fmla="*/ 9 h 62"/>
                  <a:gd name="T2" fmla="*/ 7 w 48"/>
                  <a:gd name="T3" fmla="*/ 36 h 62"/>
                  <a:gd name="T4" fmla="*/ 13 w 48"/>
                  <a:gd name="T5" fmla="*/ 62 h 62"/>
                  <a:gd name="T6" fmla="*/ 48 w 48"/>
                  <a:gd name="T7" fmla="*/ 53 h 62"/>
                  <a:gd name="T8" fmla="*/ 42 w 48"/>
                  <a:gd name="T9" fmla="*/ 27 h 62"/>
                  <a:gd name="T10" fmla="*/ 35 w 48"/>
                  <a:gd name="T11" fmla="*/ 0 h 62"/>
                  <a:gd name="T12" fmla="*/ 0 w 48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0" y="9"/>
                    </a:moveTo>
                    <a:lnTo>
                      <a:pt x="7" y="36"/>
                    </a:lnTo>
                    <a:lnTo>
                      <a:pt x="13" y="62"/>
                    </a:lnTo>
                    <a:lnTo>
                      <a:pt x="48" y="53"/>
                    </a:lnTo>
                    <a:lnTo>
                      <a:pt x="42" y="27"/>
                    </a:lnTo>
                    <a:lnTo>
                      <a:pt x="35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1" name="Freeform 3369"/>
              <p:cNvSpPr>
                <a:spLocks/>
              </p:cNvSpPr>
              <p:nvPr/>
            </p:nvSpPr>
            <p:spPr bwMode="auto">
              <a:xfrm>
                <a:off x="1963" y="2677"/>
                <a:ext cx="1" cy="3"/>
              </a:xfrm>
              <a:custGeom>
                <a:avLst/>
                <a:gdLst>
                  <a:gd name="T0" fmla="*/ 0 w 7"/>
                  <a:gd name="T1" fmla="*/ 0 h 26"/>
                  <a:gd name="T2" fmla="*/ 6 w 7"/>
                  <a:gd name="T3" fmla="*/ 26 h 26"/>
                  <a:gd name="T4" fmla="*/ 7 w 7"/>
                  <a:gd name="T5" fmla="*/ 26 h 26"/>
                  <a:gd name="T6" fmla="*/ 0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lnTo>
                      <a:pt x="6" y="26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2" name="Line 3370"/>
              <p:cNvSpPr>
                <a:spLocks noChangeShapeType="1"/>
              </p:cNvSpPr>
              <p:nvPr/>
            </p:nvSpPr>
            <p:spPr bwMode="auto">
              <a:xfrm>
                <a:off x="1964" y="26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3" name="Freeform 3371"/>
              <p:cNvSpPr>
                <a:spLocks/>
              </p:cNvSpPr>
              <p:nvPr/>
            </p:nvSpPr>
            <p:spPr bwMode="auto">
              <a:xfrm>
                <a:off x="1962" y="2673"/>
                <a:ext cx="6" cy="7"/>
              </a:xfrm>
              <a:custGeom>
                <a:avLst/>
                <a:gdLst>
                  <a:gd name="T0" fmla="*/ 0 w 51"/>
                  <a:gd name="T1" fmla="*/ 9 h 62"/>
                  <a:gd name="T2" fmla="*/ 8 w 51"/>
                  <a:gd name="T3" fmla="*/ 36 h 62"/>
                  <a:gd name="T4" fmla="*/ 15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9"/>
                    </a:moveTo>
                    <a:lnTo>
                      <a:pt x="8" y="36"/>
                    </a:lnTo>
                    <a:lnTo>
                      <a:pt x="15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4" name="Freeform 3372"/>
              <p:cNvSpPr>
                <a:spLocks/>
              </p:cNvSpPr>
              <p:nvPr/>
            </p:nvSpPr>
            <p:spPr bwMode="auto">
              <a:xfrm>
                <a:off x="1962" y="2673"/>
                <a:ext cx="6" cy="7"/>
              </a:xfrm>
              <a:custGeom>
                <a:avLst/>
                <a:gdLst>
                  <a:gd name="T0" fmla="*/ 0 w 51"/>
                  <a:gd name="T1" fmla="*/ 9 h 62"/>
                  <a:gd name="T2" fmla="*/ 8 w 51"/>
                  <a:gd name="T3" fmla="*/ 36 h 62"/>
                  <a:gd name="T4" fmla="*/ 15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9"/>
                    </a:moveTo>
                    <a:lnTo>
                      <a:pt x="8" y="36"/>
                    </a:lnTo>
                    <a:lnTo>
                      <a:pt x="15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5" name="Freeform 3373"/>
              <p:cNvSpPr>
                <a:spLocks/>
              </p:cNvSpPr>
              <p:nvPr/>
            </p:nvSpPr>
            <p:spPr bwMode="auto">
              <a:xfrm>
                <a:off x="1966" y="2672"/>
                <a:ext cx="6" cy="7"/>
              </a:xfrm>
              <a:custGeom>
                <a:avLst/>
                <a:gdLst>
                  <a:gd name="T0" fmla="*/ 0 w 51"/>
                  <a:gd name="T1" fmla="*/ 10 h 62"/>
                  <a:gd name="T2" fmla="*/ 8 w 51"/>
                  <a:gd name="T3" fmla="*/ 36 h 62"/>
                  <a:gd name="T4" fmla="*/ 16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10"/>
                    </a:moveTo>
                    <a:lnTo>
                      <a:pt x="8" y="36"/>
                    </a:lnTo>
                    <a:lnTo>
                      <a:pt x="16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6" name="Freeform 3374"/>
              <p:cNvSpPr>
                <a:spLocks/>
              </p:cNvSpPr>
              <p:nvPr/>
            </p:nvSpPr>
            <p:spPr bwMode="auto">
              <a:xfrm>
                <a:off x="1966" y="2672"/>
                <a:ext cx="6" cy="7"/>
              </a:xfrm>
              <a:custGeom>
                <a:avLst/>
                <a:gdLst>
                  <a:gd name="T0" fmla="*/ 0 w 51"/>
                  <a:gd name="T1" fmla="*/ 10 h 62"/>
                  <a:gd name="T2" fmla="*/ 8 w 51"/>
                  <a:gd name="T3" fmla="*/ 36 h 62"/>
                  <a:gd name="T4" fmla="*/ 16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10"/>
                    </a:moveTo>
                    <a:lnTo>
                      <a:pt x="8" y="36"/>
                    </a:lnTo>
                    <a:lnTo>
                      <a:pt x="16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7" name="Freeform 3375"/>
              <p:cNvSpPr>
                <a:spLocks/>
              </p:cNvSpPr>
              <p:nvPr/>
            </p:nvSpPr>
            <p:spPr bwMode="auto">
              <a:xfrm>
                <a:off x="1970" y="2671"/>
                <a:ext cx="6" cy="7"/>
              </a:xfrm>
              <a:custGeom>
                <a:avLst/>
                <a:gdLst>
                  <a:gd name="T0" fmla="*/ 0 w 51"/>
                  <a:gd name="T1" fmla="*/ 10 h 62"/>
                  <a:gd name="T2" fmla="*/ 8 w 51"/>
                  <a:gd name="T3" fmla="*/ 36 h 62"/>
                  <a:gd name="T4" fmla="*/ 16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10"/>
                    </a:moveTo>
                    <a:lnTo>
                      <a:pt x="8" y="36"/>
                    </a:lnTo>
                    <a:lnTo>
                      <a:pt x="16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8" name="Freeform 3376"/>
              <p:cNvSpPr>
                <a:spLocks/>
              </p:cNvSpPr>
              <p:nvPr/>
            </p:nvSpPr>
            <p:spPr bwMode="auto">
              <a:xfrm>
                <a:off x="1970" y="2671"/>
                <a:ext cx="6" cy="7"/>
              </a:xfrm>
              <a:custGeom>
                <a:avLst/>
                <a:gdLst>
                  <a:gd name="T0" fmla="*/ 0 w 51"/>
                  <a:gd name="T1" fmla="*/ 10 h 62"/>
                  <a:gd name="T2" fmla="*/ 8 w 51"/>
                  <a:gd name="T3" fmla="*/ 36 h 62"/>
                  <a:gd name="T4" fmla="*/ 16 w 51"/>
                  <a:gd name="T5" fmla="*/ 62 h 62"/>
                  <a:gd name="T6" fmla="*/ 51 w 51"/>
                  <a:gd name="T7" fmla="*/ 52 h 62"/>
                  <a:gd name="T8" fmla="*/ 43 w 51"/>
                  <a:gd name="T9" fmla="*/ 26 h 62"/>
                  <a:gd name="T10" fmla="*/ 35 w 51"/>
                  <a:gd name="T11" fmla="*/ 0 h 62"/>
                  <a:gd name="T12" fmla="*/ 0 w 51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2">
                    <a:moveTo>
                      <a:pt x="0" y="10"/>
                    </a:moveTo>
                    <a:lnTo>
                      <a:pt x="8" y="36"/>
                    </a:lnTo>
                    <a:lnTo>
                      <a:pt x="16" y="62"/>
                    </a:lnTo>
                    <a:lnTo>
                      <a:pt x="51" y="52"/>
                    </a:lnTo>
                    <a:lnTo>
                      <a:pt x="43" y="26"/>
                    </a:lnTo>
                    <a:lnTo>
                      <a:pt x="35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9" name="Freeform 3377"/>
              <p:cNvSpPr>
                <a:spLocks/>
              </p:cNvSpPr>
              <p:nvPr/>
            </p:nvSpPr>
            <p:spPr bwMode="auto">
              <a:xfrm>
                <a:off x="1975" y="2674"/>
                <a:ext cx="1" cy="2"/>
              </a:xfrm>
              <a:custGeom>
                <a:avLst/>
                <a:gdLst>
                  <a:gd name="T0" fmla="*/ 0 w 8"/>
                  <a:gd name="T1" fmla="*/ 0 h 26"/>
                  <a:gd name="T2" fmla="*/ 8 w 8"/>
                  <a:gd name="T3" fmla="*/ 26 h 26"/>
                  <a:gd name="T4" fmla="*/ 8 w 8"/>
                  <a:gd name="T5" fmla="*/ 25 h 26"/>
                  <a:gd name="T6" fmla="*/ 0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0" y="0"/>
                    </a:moveTo>
                    <a:lnTo>
                      <a:pt x="8" y="26"/>
                    </a:lnTo>
                    <a:lnTo>
                      <a:pt x="8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0" name="Line 3378"/>
              <p:cNvSpPr>
                <a:spLocks noChangeShapeType="1"/>
              </p:cNvSpPr>
              <p:nvPr/>
            </p:nvSpPr>
            <p:spPr bwMode="auto">
              <a:xfrm flipV="1">
                <a:off x="1976" y="26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1" name="Freeform 3379"/>
              <p:cNvSpPr>
                <a:spLocks/>
              </p:cNvSpPr>
              <p:nvPr/>
            </p:nvSpPr>
            <p:spPr bwMode="auto">
              <a:xfrm>
                <a:off x="1974" y="2670"/>
                <a:ext cx="6" cy="6"/>
              </a:xfrm>
              <a:custGeom>
                <a:avLst/>
                <a:gdLst>
                  <a:gd name="T0" fmla="*/ 0 w 51"/>
                  <a:gd name="T1" fmla="*/ 11 h 61"/>
                  <a:gd name="T2" fmla="*/ 8 w 51"/>
                  <a:gd name="T3" fmla="*/ 36 h 61"/>
                  <a:gd name="T4" fmla="*/ 16 w 51"/>
                  <a:gd name="T5" fmla="*/ 61 h 61"/>
                  <a:gd name="T6" fmla="*/ 51 w 51"/>
                  <a:gd name="T7" fmla="*/ 50 h 61"/>
                  <a:gd name="T8" fmla="*/ 43 w 51"/>
                  <a:gd name="T9" fmla="*/ 25 h 61"/>
                  <a:gd name="T10" fmla="*/ 35 w 51"/>
                  <a:gd name="T11" fmla="*/ 0 h 61"/>
                  <a:gd name="T12" fmla="*/ 0 w 51"/>
                  <a:gd name="T13" fmla="*/ 1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1">
                    <a:moveTo>
                      <a:pt x="0" y="11"/>
                    </a:moveTo>
                    <a:lnTo>
                      <a:pt x="8" y="36"/>
                    </a:lnTo>
                    <a:lnTo>
                      <a:pt x="16" y="61"/>
                    </a:lnTo>
                    <a:lnTo>
                      <a:pt x="51" y="50"/>
                    </a:lnTo>
                    <a:lnTo>
                      <a:pt x="43" y="25"/>
                    </a:lnTo>
                    <a:lnTo>
                      <a:pt x="3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2" name="Freeform 3380"/>
              <p:cNvSpPr>
                <a:spLocks/>
              </p:cNvSpPr>
              <p:nvPr/>
            </p:nvSpPr>
            <p:spPr bwMode="auto">
              <a:xfrm>
                <a:off x="1974" y="2670"/>
                <a:ext cx="6" cy="6"/>
              </a:xfrm>
              <a:custGeom>
                <a:avLst/>
                <a:gdLst>
                  <a:gd name="T0" fmla="*/ 0 w 51"/>
                  <a:gd name="T1" fmla="*/ 11 h 61"/>
                  <a:gd name="T2" fmla="*/ 8 w 51"/>
                  <a:gd name="T3" fmla="*/ 36 h 61"/>
                  <a:gd name="T4" fmla="*/ 16 w 51"/>
                  <a:gd name="T5" fmla="*/ 61 h 61"/>
                  <a:gd name="T6" fmla="*/ 51 w 51"/>
                  <a:gd name="T7" fmla="*/ 50 h 61"/>
                  <a:gd name="T8" fmla="*/ 43 w 51"/>
                  <a:gd name="T9" fmla="*/ 25 h 61"/>
                  <a:gd name="T10" fmla="*/ 35 w 51"/>
                  <a:gd name="T11" fmla="*/ 0 h 61"/>
                  <a:gd name="T12" fmla="*/ 0 w 51"/>
                  <a:gd name="T13" fmla="*/ 1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1">
                    <a:moveTo>
                      <a:pt x="0" y="11"/>
                    </a:moveTo>
                    <a:lnTo>
                      <a:pt x="8" y="36"/>
                    </a:lnTo>
                    <a:lnTo>
                      <a:pt x="16" y="61"/>
                    </a:lnTo>
                    <a:lnTo>
                      <a:pt x="51" y="50"/>
                    </a:lnTo>
                    <a:lnTo>
                      <a:pt x="43" y="25"/>
                    </a:lnTo>
                    <a:lnTo>
                      <a:pt x="35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3" name="Freeform 3381"/>
              <p:cNvSpPr>
                <a:spLocks/>
              </p:cNvSpPr>
              <p:nvPr/>
            </p:nvSpPr>
            <p:spPr bwMode="auto">
              <a:xfrm>
                <a:off x="1979" y="2672"/>
                <a:ext cx="1" cy="3"/>
              </a:xfrm>
              <a:custGeom>
                <a:avLst/>
                <a:gdLst>
                  <a:gd name="T0" fmla="*/ 0 w 9"/>
                  <a:gd name="T1" fmla="*/ 0 h 25"/>
                  <a:gd name="T2" fmla="*/ 8 w 9"/>
                  <a:gd name="T3" fmla="*/ 25 h 25"/>
                  <a:gd name="T4" fmla="*/ 9 w 9"/>
                  <a:gd name="T5" fmla="*/ 25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8" y="25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4" name="Line 3382"/>
              <p:cNvSpPr>
                <a:spLocks noChangeShapeType="1"/>
              </p:cNvSpPr>
              <p:nvPr/>
            </p:nvSpPr>
            <p:spPr bwMode="auto">
              <a:xfrm>
                <a:off x="1980" y="2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5" name="Freeform 3383"/>
              <p:cNvSpPr>
                <a:spLocks/>
              </p:cNvSpPr>
              <p:nvPr/>
            </p:nvSpPr>
            <p:spPr bwMode="auto">
              <a:xfrm>
                <a:off x="1978" y="2668"/>
                <a:ext cx="5" cy="7"/>
              </a:xfrm>
              <a:custGeom>
                <a:avLst/>
                <a:gdLst>
                  <a:gd name="T0" fmla="*/ 0 w 52"/>
                  <a:gd name="T1" fmla="*/ 12 h 62"/>
                  <a:gd name="T2" fmla="*/ 9 w 52"/>
                  <a:gd name="T3" fmla="*/ 37 h 62"/>
                  <a:gd name="T4" fmla="*/ 18 w 52"/>
                  <a:gd name="T5" fmla="*/ 62 h 62"/>
                  <a:gd name="T6" fmla="*/ 52 w 52"/>
                  <a:gd name="T7" fmla="*/ 50 h 62"/>
                  <a:gd name="T8" fmla="*/ 43 w 52"/>
                  <a:gd name="T9" fmla="*/ 25 h 62"/>
                  <a:gd name="T10" fmla="*/ 34 w 52"/>
                  <a:gd name="T11" fmla="*/ 0 h 62"/>
                  <a:gd name="T12" fmla="*/ 0 w 52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2" y="50"/>
                    </a:lnTo>
                    <a:lnTo>
                      <a:pt x="43" y="25"/>
                    </a:lnTo>
                    <a:lnTo>
                      <a:pt x="3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6" name="Freeform 3384"/>
              <p:cNvSpPr>
                <a:spLocks/>
              </p:cNvSpPr>
              <p:nvPr/>
            </p:nvSpPr>
            <p:spPr bwMode="auto">
              <a:xfrm>
                <a:off x="1978" y="2668"/>
                <a:ext cx="5" cy="7"/>
              </a:xfrm>
              <a:custGeom>
                <a:avLst/>
                <a:gdLst>
                  <a:gd name="T0" fmla="*/ 0 w 52"/>
                  <a:gd name="T1" fmla="*/ 12 h 62"/>
                  <a:gd name="T2" fmla="*/ 9 w 52"/>
                  <a:gd name="T3" fmla="*/ 37 h 62"/>
                  <a:gd name="T4" fmla="*/ 18 w 52"/>
                  <a:gd name="T5" fmla="*/ 62 h 62"/>
                  <a:gd name="T6" fmla="*/ 52 w 52"/>
                  <a:gd name="T7" fmla="*/ 50 h 62"/>
                  <a:gd name="T8" fmla="*/ 43 w 52"/>
                  <a:gd name="T9" fmla="*/ 25 h 62"/>
                  <a:gd name="T10" fmla="*/ 34 w 52"/>
                  <a:gd name="T11" fmla="*/ 0 h 62"/>
                  <a:gd name="T12" fmla="*/ 0 w 52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2" y="50"/>
                    </a:lnTo>
                    <a:lnTo>
                      <a:pt x="43" y="25"/>
                    </a:lnTo>
                    <a:lnTo>
                      <a:pt x="34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7" name="Freeform 3385"/>
              <p:cNvSpPr>
                <a:spLocks/>
              </p:cNvSpPr>
              <p:nvPr/>
            </p:nvSpPr>
            <p:spPr bwMode="auto">
              <a:xfrm>
                <a:off x="1981" y="2668"/>
                <a:ext cx="1" cy="3"/>
              </a:xfrm>
              <a:custGeom>
                <a:avLst/>
                <a:gdLst>
                  <a:gd name="T0" fmla="*/ 9 w 9"/>
                  <a:gd name="T1" fmla="*/ 25 h 25"/>
                  <a:gd name="T2" fmla="*/ 0 w 9"/>
                  <a:gd name="T3" fmla="*/ 0 h 25"/>
                  <a:gd name="T4" fmla="*/ 0 w 9"/>
                  <a:gd name="T5" fmla="*/ 0 h 25"/>
                  <a:gd name="T6" fmla="*/ 9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8" name="Line 3386"/>
              <p:cNvSpPr>
                <a:spLocks noChangeShapeType="1"/>
              </p:cNvSpPr>
              <p:nvPr/>
            </p:nvSpPr>
            <p:spPr bwMode="auto">
              <a:xfrm>
                <a:off x="1981" y="26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9" name="Freeform 3387"/>
              <p:cNvSpPr>
                <a:spLocks/>
              </p:cNvSpPr>
              <p:nvPr/>
            </p:nvSpPr>
            <p:spPr bwMode="auto">
              <a:xfrm>
                <a:off x="1981" y="2667"/>
                <a:ext cx="6" cy="7"/>
              </a:xfrm>
              <a:custGeom>
                <a:avLst/>
                <a:gdLst>
                  <a:gd name="T0" fmla="*/ 0 w 53"/>
                  <a:gd name="T1" fmla="*/ 12 h 62"/>
                  <a:gd name="T2" fmla="*/ 9 w 53"/>
                  <a:gd name="T3" fmla="*/ 37 h 62"/>
                  <a:gd name="T4" fmla="*/ 18 w 53"/>
                  <a:gd name="T5" fmla="*/ 62 h 62"/>
                  <a:gd name="T6" fmla="*/ 53 w 53"/>
                  <a:gd name="T7" fmla="*/ 50 h 62"/>
                  <a:gd name="T8" fmla="*/ 44 w 53"/>
                  <a:gd name="T9" fmla="*/ 25 h 62"/>
                  <a:gd name="T10" fmla="*/ 35 w 53"/>
                  <a:gd name="T11" fmla="*/ 0 h 62"/>
                  <a:gd name="T12" fmla="*/ 0 w 53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3" y="50"/>
                    </a:lnTo>
                    <a:lnTo>
                      <a:pt x="44" y="25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0" name="Freeform 3388"/>
              <p:cNvSpPr>
                <a:spLocks/>
              </p:cNvSpPr>
              <p:nvPr/>
            </p:nvSpPr>
            <p:spPr bwMode="auto">
              <a:xfrm>
                <a:off x="1981" y="2667"/>
                <a:ext cx="6" cy="7"/>
              </a:xfrm>
              <a:custGeom>
                <a:avLst/>
                <a:gdLst>
                  <a:gd name="T0" fmla="*/ 0 w 53"/>
                  <a:gd name="T1" fmla="*/ 12 h 62"/>
                  <a:gd name="T2" fmla="*/ 9 w 53"/>
                  <a:gd name="T3" fmla="*/ 37 h 62"/>
                  <a:gd name="T4" fmla="*/ 18 w 53"/>
                  <a:gd name="T5" fmla="*/ 62 h 62"/>
                  <a:gd name="T6" fmla="*/ 53 w 53"/>
                  <a:gd name="T7" fmla="*/ 50 h 62"/>
                  <a:gd name="T8" fmla="*/ 44 w 53"/>
                  <a:gd name="T9" fmla="*/ 25 h 62"/>
                  <a:gd name="T10" fmla="*/ 35 w 53"/>
                  <a:gd name="T11" fmla="*/ 0 h 62"/>
                  <a:gd name="T12" fmla="*/ 0 w 53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3" y="50"/>
                    </a:lnTo>
                    <a:lnTo>
                      <a:pt x="44" y="25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1" name="Freeform 3389"/>
              <p:cNvSpPr>
                <a:spLocks/>
              </p:cNvSpPr>
              <p:nvPr/>
            </p:nvSpPr>
            <p:spPr bwMode="auto">
              <a:xfrm>
                <a:off x="1986" y="2670"/>
                <a:ext cx="1" cy="2"/>
              </a:xfrm>
              <a:custGeom>
                <a:avLst/>
                <a:gdLst>
                  <a:gd name="T0" fmla="*/ 0 w 9"/>
                  <a:gd name="T1" fmla="*/ 0 h 25"/>
                  <a:gd name="T2" fmla="*/ 9 w 9"/>
                  <a:gd name="T3" fmla="*/ 25 h 25"/>
                  <a:gd name="T4" fmla="*/ 9 w 9"/>
                  <a:gd name="T5" fmla="*/ 25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9" y="25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2" name="Line 3390"/>
              <p:cNvSpPr>
                <a:spLocks noChangeShapeType="1"/>
              </p:cNvSpPr>
              <p:nvPr/>
            </p:nvSpPr>
            <p:spPr bwMode="auto">
              <a:xfrm>
                <a:off x="1987" y="26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3" name="Freeform 3391"/>
              <p:cNvSpPr>
                <a:spLocks/>
              </p:cNvSpPr>
              <p:nvPr/>
            </p:nvSpPr>
            <p:spPr bwMode="auto">
              <a:xfrm>
                <a:off x="1985" y="2666"/>
                <a:ext cx="6" cy="6"/>
              </a:xfrm>
              <a:custGeom>
                <a:avLst/>
                <a:gdLst>
                  <a:gd name="T0" fmla="*/ 0 w 52"/>
                  <a:gd name="T1" fmla="*/ 12 h 62"/>
                  <a:gd name="T2" fmla="*/ 9 w 52"/>
                  <a:gd name="T3" fmla="*/ 37 h 62"/>
                  <a:gd name="T4" fmla="*/ 18 w 52"/>
                  <a:gd name="T5" fmla="*/ 62 h 62"/>
                  <a:gd name="T6" fmla="*/ 52 w 52"/>
                  <a:gd name="T7" fmla="*/ 50 h 62"/>
                  <a:gd name="T8" fmla="*/ 43 w 52"/>
                  <a:gd name="T9" fmla="*/ 25 h 62"/>
                  <a:gd name="T10" fmla="*/ 34 w 52"/>
                  <a:gd name="T11" fmla="*/ 0 h 62"/>
                  <a:gd name="T12" fmla="*/ 0 w 52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2" y="50"/>
                    </a:lnTo>
                    <a:lnTo>
                      <a:pt x="43" y="25"/>
                    </a:lnTo>
                    <a:lnTo>
                      <a:pt x="3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4" name="Freeform 3392"/>
              <p:cNvSpPr>
                <a:spLocks/>
              </p:cNvSpPr>
              <p:nvPr/>
            </p:nvSpPr>
            <p:spPr bwMode="auto">
              <a:xfrm>
                <a:off x="1985" y="2666"/>
                <a:ext cx="6" cy="6"/>
              </a:xfrm>
              <a:custGeom>
                <a:avLst/>
                <a:gdLst>
                  <a:gd name="T0" fmla="*/ 0 w 52"/>
                  <a:gd name="T1" fmla="*/ 12 h 62"/>
                  <a:gd name="T2" fmla="*/ 9 w 52"/>
                  <a:gd name="T3" fmla="*/ 37 h 62"/>
                  <a:gd name="T4" fmla="*/ 18 w 52"/>
                  <a:gd name="T5" fmla="*/ 62 h 62"/>
                  <a:gd name="T6" fmla="*/ 52 w 52"/>
                  <a:gd name="T7" fmla="*/ 50 h 62"/>
                  <a:gd name="T8" fmla="*/ 43 w 52"/>
                  <a:gd name="T9" fmla="*/ 25 h 62"/>
                  <a:gd name="T10" fmla="*/ 34 w 52"/>
                  <a:gd name="T11" fmla="*/ 0 h 62"/>
                  <a:gd name="T12" fmla="*/ 0 w 52"/>
                  <a:gd name="T13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0" y="12"/>
                    </a:moveTo>
                    <a:lnTo>
                      <a:pt x="9" y="37"/>
                    </a:lnTo>
                    <a:lnTo>
                      <a:pt x="18" y="62"/>
                    </a:lnTo>
                    <a:lnTo>
                      <a:pt x="52" y="50"/>
                    </a:lnTo>
                    <a:lnTo>
                      <a:pt x="43" y="25"/>
                    </a:lnTo>
                    <a:lnTo>
                      <a:pt x="34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5" name="Freeform 3393"/>
              <p:cNvSpPr>
                <a:spLocks/>
              </p:cNvSpPr>
              <p:nvPr/>
            </p:nvSpPr>
            <p:spPr bwMode="auto">
              <a:xfrm>
                <a:off x="1990" y="2668"/>
                <a:ext cx="1" cy="3"/>
              </a:xfrm>
              <a:custGeom>
                <a:avLst/>
                <a:gdLst>
                  <a:gd name="T0" fmla="*/ 0 w 10"/>
                  <a:gd name="T1" fmla="*/ 0 h 25"/>
                  <a:gd name="T2" fmla="*/ 9 w 10"/>
                  <a:gd name="T3" fmla="*/ 25 h 25"/>
                  <a:gd name="T4" fmla="*/ 10 w 10"/>
                  <a:gd name="T5" fmla="*/ 25 h 25"/>
                  <a:gd name="T6" fmla="*/ 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lnTo>
                      <a:pt x="9" y="25"/>
                    </a:lnTo>
                    <a:lnTo>
                      <a:pt x="10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6" name="Line 3394"/>
              <p:cNvSpPr>
                <a:spLocks noChangeShapeType="1"/>
              </p:cNvSpPr>
              <p:nvPr/>
            </p:nvSpPr>
            <p:spPr bwMode="auto">
              <a:xfrm>
                <a:off x="1991" y="2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7" name="Freeform 3395"/>
              <p:cNvSpPr>
                <a:spLocks/>
              </p:cNvSpPr>
              <p:nvPr/>
            </p:nvSpPr>
            <p:spPr bwMode="auto">
              <a:xfrm>
                <a:off x="1989" y="2664"/>
                <a:ext cx="6" cy="7"/>
              </a:xfrm>
              <a:custGeom>
                <a:avLst/>
                <a:gdLst>
                  <a:gd name="T0" fmla="*/ 0 w 54"/>
                  <a:gd name="T1" fmla="*/ 13 h 63"/>
                  <a:gd name="T2" fmla="*/ 10 w 54"/>
                  <a:gd name="T3" fmla="*/ 38 h 63"/>
                  <a:gd name="T4" fmla="*/ 20 w 54"/>
                  <a:gd name="T5" fmla="*/ 63 h 63"/>
                  <a:gd name="T6" fmla="*/ 54 w 54"/>
                  <a:gd name="T7" fmla="*/ 50 h 63"/>
                  <a:gd name="T8" fmla="*/ 44 w 54"/>
                  <a:gd name="T9" fmla="*/ 25 h 63"/>
                  <a:gd name="T10" fmla="*/ 34 w 54"/>
                  <a:gd name="T11" fmla="*/ 0 h 63"/>
                  <a:gd name="T12" fmla="*/ 0 w 54"/>
                  <a:gd name="T13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3">
                    <a:moveTo>
                      <a:pt x="0" y="13"/>
                    </a:moveTo>
                    <a:lnTo>
                      <a:pt x="10" y="38"/>
                    </a:lnTo>
                    <a:lnTo>
                      <a:pt x="20" y="63"/>
                    </a:lnTo>
                    <a:lnTo>
                      <a:pt x="54" y="50"/>
                    </a:lnTo>
                    <a:lnTo>
                      <a:pt x="44" y="25"/>
                    </a:lnTo>
                    <a:lnTo>
                      <a:pt x="34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8" name="Freeform 3396"/>
              <p:cNvSpPr>
                <a:spLocks/>
              </p:cNvSpPr>
              <p:nvPr/>
            </p:nvSpPr>
            <p:spPr bwMode="auto">
              <a:xfrm>
                <a:off x="1989" y="2664"/>
                <a:ext cx="6" cy="7"/>
              </a:xfrm>
              <a:custGeom>
                <a:avLst/>
                <a:gdLst>
                  <a:gd name="T0" fmla="*/ 0 w 54"/>
                  <a:gd name="T1" fmla="*/ 13 h 63"/>
                  <a:gd name="T2" fmla="*/ 10 w 54"/>
                  <a:gd name="T3" fmla="*/ 38 h 63"/>
                  <a:gd name="T4" fmla="*/ 20 w 54"/>
                  <a:gd name="T5" fmla="*/ 63 h 63"/>
                  <a:gd name="T6" fmla="*/ 54 w 54"/>
                  <a:gd name="T7" fmla="*/ 50 h 63"/>
                  <a:gd name="T8" fmla="*/ 44 w 54"/>
                  <a:gd name="T9" fmla="*/ 25 h 63"/>
                  <a:gd name="T10" fmla="*/ 34 w 54"/>
                  <a:gd name="T11" fmla="*/ 0 h 63"/>
                  <a:gd name="T12" fmla="*/ 0 w 54"/>
                  <a:gd name="T13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3">
                    <a:moveTo>
                      <a:pt x="0" y="13"/>
                    </a:moveTo>
                    <a:lnTo>
                      <a:pt x="10" y="38"/>
                    </a:lnTo>
                    <a:lnTo>
                      <a:pt x="20" y="63"/>
                    </a:lnTo>
                    <a:lnTo>
                      <a:pt x="54" y="50"/>
                    </a:lnTo>
                    <a:lnTo>
                      <a:pt x="44" y="25"/>
                    </a:lnTo>
                    <a:lnTo>
                      <a:pt x="34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9" name="Freeform 3397"/>
              <p:cNvSpPr>
                <a:spLocks/>
              </p:cNvSpPr>
              <p:nvPr/>
            </p:nvSpPr>
            <p:spPr bwMode="auto">
              <a:xfrm>
                <a:off x="1994" y="2667"/>
                <a:ext cx="1" cy="3"/>
              </a:xfrm>
              <a:custGeom>
                <a:avLst/>
                <a:gdLst>
                  <a:gd name="T0" fmla="*/ 0 w 10"/>
                  <a:gd name="T1" fmla="*/ 0 h 25"/>
                  <a:gd name="T2" fmla="*/ 10 w 10"/>
                  <a:gd name="T3" fmla="*/ 25 h 25"/>
                  <a:gd name="T4" fmla="*/ 10 w 10"/>
                  <a:gd name="T5" fmla="*/ 25 h 25"/>
                  <a:gd name="T6" fmla="*/ 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lnTo>
                      <a:pt x="10" y="25"/>
                    </a:lnTo>
                    <a:lnTo>
                      <a:pt x="10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0" name="Line 3398"/>
              <p:cNvSpPr>
                <a:spLocks noChangeShapeType="1"/>
              </p:cNvSpPr>
              <p:nvPr/>
            </p:nvSpPr>
            <p:spPr bwMode="auto">
              <a:xfrm>
                <a:off x="1995" y="26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1" name="Freeform 3399"/>
              <p:cNvSpPr>
                <a:spLocks/>
              </p:cNvSpPr>
              <p:nvPr/>
            </p:nvSpPr>
            <p:spPr bwMode="auto">
              <a:xfrm>
                <a:off x="1993" y="2662"/>
                <a:ext cx="6" cy="8"/>
              </a:xfrm>
              <a:custGeom>
                <a:avLst/>
                <a:gdLst>
                  <a:gd name="T0" fmla="*/ 0 w 54"/>
                  <a:gd name="T1" fmla="*/ 15 h 65"/>
                  <a:gd name="T2" fmla="*/ 10 w 54"/>
                  <a:gd name="T3" fmla="*/ 40 h 65"/>
                  <a:gd name="T4" fmla="*/ 20 w 54"/>
                  <a:gd name="T5" fmla="*/ 65 h 65"/>
                  <a:gd name="T6" fmla="*/ 54 w 54"/>
                  <a:gd name="T7" fmla="*/ 51 h 65"/>
                  <a:gd name="T8" fmla="*/ 44 w 54"/>
                  <a:gd name="T9" fmla="*/ 26 h 65"/>
                  <a:gd name="T10" fmla="*/ 34 w 54"/>
                  <a:gd name="T11" fmla="*/ 0 h 65"/>
                  <a:gd name="T12" fmla="*/ 0 w 54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0" y="15"/>
                    </a:moveTo>
                    <a:lnTo>
                      <a:pt x="10" y="40"/>
                    </a:lnTo>
                    <a:lnTo>
                      <a:pt x="20" y="65"/>
                    </a:lnTo>
                    <a:lnTo>
                      <a:pt x="54" y="51"/>
                    </a:lnTo>
                    <a:lnTo>
                      <a:pt x="44" y="26"/>
                    </a:lnTo>
                    <a:lnTo>
                      <a:pt x="3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2" name="Freeform 3400"/>
              <p:cNvSpPr>
                <a:spLocks/>
              </p:cNvSpPr>
              <p:nvPr/>
            </p:nvSpPr>
            <p:spPr bwMode="auto">
              <a:xfrm>
                <a:off x="1993" y="2662"/>
                <a:ext cx="6" cy="8"/>
              </a:xfrm>
              <a:custGeom>
                <a:avLst/>
                <a:gdLst>
                  <a:gd name="T0" fmla="*/ 0 w 54"/>
                  <a:gd name="T1" fmla="*/ 15 h 65"/>
                  <a:gd name="T2" fmla="*/ 10 w 54"/>
                  <a:gd name="T3" fmla="*/ 40 h 65"/>
                  <a:gd name="T4" fmla="*/ 20 w 54"/>
                  <a:gd name="T5" fmla="*/ 65 h 65"/>
                  <a:gd name="T6" fmla="*/ 54 w 54"/>
                  <a:gd name="T7" fmla="*/ 51 h 65"/>
                  <a:gd name="T8" fmla="*/ 44 w 54"/>
                  <a:gd name="T9" fmla="*/ 26 h 65"/>
                  <a:gd name="T10" fmla="*/ 34 w 54"/>
                  <a:gd name="T11" fmla="*/ 0 h 65"/>
                  <a:gd name="T12" fmla="*/ 0 w 54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0" y="15"/>
                    </a:moveTo>
                    <a:lnTo>
                      <a:pt x="10" y="40"/>
                    </a:lnTo>
                    <a:lnTo>
                      <a:pt x="20" y="65"/>
                    </a:lnTo>
                    <a:lnTo>
                      <a:pt x="54" y="51"/>
                    </a:lnTo>
                    <a:lnTo>
                      <a:pt x="44" y="26"/>
                    </a:lnTo>
                    <a:lnTo>
                      <a:pt x="34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3" name="Freeform 3401"/>
              <p:cNvSpPr>
                <a:spLocks/>
              </p:cNvSpPr>
              <p:nvPr/>
            </p:nvSpPr>
            <p:spPr bwMode="auto">
              <a:xfrm>
                <a:off x="1998" y="2665"/>
                <a:ext cx="1" cy="3"/>
              </a:xfrm>
              <a:custGeom>
                <a:avLst/>
                <a:gdLst>
                  <a:gd name="T0" fmla="*/ 0 w 11"/>
                  <a:gd name="T1" fmla="*/ 0 h 25"/>
                  <a:gd name="T2" fmla="*/ 10 w 11"/>
                  <a:gd name="T3" fmla="*/ 25 h 25"/>
                  <a:gd name="T4" fmla="*/ 11 w 11"/>
                  <a:gd name="T5" fmla="*/ 24 h 25"/>
                  <a:gd name="T6" fmla="*/ 0 w 1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0"/>
                    </a:moveTo>
                    <a:lnTo>
                      <a:pt x="10" y="25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4" name="Line 3402"/>
              <p:cNvSpPr>
                <a:spLocks noChangeShapeType="1"/>
              </p:cNvSpPr>
              <p:nvPr/>
            </p:nvSpPr>
            <p:spPr bwMode="auto">
              <a:xfrm flipV="1">
                <a:off x="1999" y="26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5" name="Freeform 3403"/>
              <p:cNvSpPr>
                <a:spLocks/>
              </p:cNvSpPr>
              <p:nvPr/>
            </p:nvSpPr>
            <p:spPr bwMode="auto">
              <a:xfrm>
                <a:off x="1996" y="2661"/>
                <a:ext cx="7" cy="7"/>
              </a:xfrm>
              <a:custGeom>
                <a:avLst/>
                <a:gdLst>
                  <a:gd name="T0" fmla="*/ 0 w 55"/>
                  <a:gd name="T1" fmla="*/ 15 h 63"/>
                  <a:gd name="T2" fmla="*/ 11 w 55"/>
                  <a:gd name="T3" fmla="*/ 39 h 63"/>
                  <a:gd name="T4" fmla="*/ 22 w 55"/>
                  <a:gd name="T5" fmla="*/ 63 h 63"/>
                  <a:gd name="T6" fmla="*/ 55 w 55"/>
                  <a:gd name="T7" fmla="*/ 49 h 63"/>
                  <a:gd name="T8" fmla="*/ 44 w 55"/>
                  <a:gd name="T9" fmla="*/ 24 h 63"/>
                  <a:gd name="T10" fmla="*/ 33 w 55"/>
                  <a:gd name="T11" fmla="*/ 0 h 63"/>
                  <a:gd name="T12" fmla="*/ 0 w 55"/>
                  <a:gd name="T13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0" y="15"/>
                    </a:moveTo>
                    <a:lnTo>
                      <a:pt x="11" y="39"/>
                    </a:lnTo>
                    <a:lnTo>
                      <a:pt x="22" y="63"/>
                    </a:lnTo>
                    <a:lnTo>
                      <a:pt x="55" y="49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6" name="Freeform 3404"/>
              <p:cNvSpPr>
                <a:spLocks/>
              </p:cNvSpPr>
              <p:nvPr/>
            </p:nvSpPr>
            <p:spPr bwMode="auto">
              <a:xfrm>
                <a:off x="1996" y="2661"/>
                <a:ext cx="7" cy="7"/>
              </a:xfrm>
              <a:custGeom>
                <a:avLst/>
                <a:gdLst>
                  <a:gd name="T0" fmla="*/ 0 w 55"/>
                  <a:gd name="T1" fmla="*/ 15 h 63"/>
                  <a:gd name="T2" fmla="*/ 11 w 55"/>
                  <a:gd name="T3" fmla="*/ 39 h 63"/>
                  <a:gd name="T4" fmla="*/ 22 w 55"/>
                  <a:gd name="T5" fmla="*/ 63 h 63"/>
                  <a:gd name="T6" fmla="*/ 55 w 55"/>
                  <a:gd name="T7" fmla="*/ 49 h 63"/>
                  <a:gd name="T8" fmla="*/ 44 w 55"/>
                  <a:gd name="T9" fmla="*/ 24 h 63"/>
                  <a:gd name="T10" fmla="*/ 33 w 55"/>
                  <a:gd name="T11" fmla="*/ 0 h 63"/>
                  <a:gd name="T12" fmla="*/ 0 w 55"/>
                  <a:gd name="T13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0" y="15"/>
                    </a:moveTo>
                    <a:lnTo>
                      <a:pt x="11" y="39"/>
                    </a:lnTo>
                    <a:lnTo>
                      <a:pt x="22" y="63"/>
                    </a:lnTo>
                    <a:lnTo>
                      <a:pt x="55" y="49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7" name="Freeform 3405"/>
              <p:cNvSpPr>
                <a:spLocks/>
              </p:cNvSpPr>
              <p:nvPr/>
            </p:nvSpPr>
            <p:spPr bwMode="auto">
              <a:xfrm>
                <a:off x="2000" y="2661"/>
                <a:ext cx="1" cy="3"/>
              </a:xfrm>
              <a:custGeom>
                <a:avLst/>
                <a:gdLst>
                  <a:gd name="T0" fmla="*/ 11 w 11"/>
                  <a:gd name="T1" fmla="*/ 25 h 25"/>
                  <a:gd name="T2" fmla="*/ 0 w 11"/>
                  <a:gd name="T3" fmla="*/ 1 h 25"/>
                  <a:gd name="T4" fmla="*/ 1 w 11"/>
                  <a:gd name="T5" fmla="*/ 0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8" name="Line 3406"/>
              <p:cNvSpPr>
                <a:spLocks noChangeShapeType="1"/>
              </p:cNvSpPr>
              <p:nvPr/>
            </p:nvSpPr>
            <p:spPr bwMode="auto">
              <a:xfrm flipV="1">
                <a:off x="2000" y="26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9" name="Freeform 3407"/>
              <p:cNvSpPr>
                <a:spLocks/>
              </p:cNvSpPr>
              <p:nvPr/>
            </p:nvSpPr>
            <p:spPr bwMode="auto">
              <a:xfrm>
                <a:off x="2000" y="2659"/>
                <a:ext cx="6" cy="8"/>
              </a:xfrm>
              <a:custGeom>
                <a:avLst/>
                <a:gdLst>
                  <a:gd name="T0" fmla="*/ 0 w 54"/>
                  <a:gd name="T1" fmla="*/ 14 h 65"/>
                  <a:gd name="T2" fmla="*/ 10 w 54"/>
                  <a:gd name="T3" fmla="*/ 39 h 65"/>
                  <a:gd name="T4" fmla="*/ 20 w 54"/>
                  <a:gd name="T5" fmla="*/ 65 h 65"/>
                  <a:gd name="T6" fmla="*/ 54 w 54"/>
                  <a:gd name="T7" fmla="*/ 50 h 65"/>
                  <a:gd name="T8" fmla="*/ 44 w 54"/>
                  <a:gd name="T9" fmla="*/ 25 h 65"/>
                  <a:gd name="T10" fmla="*/ 34 w 54"/>
                  <a:gd name="T11" fmla="*/ 0 h 65"/>
                  <a:gd name="T12" fmla="*/ 0 w 54"/>
                  <a:gd name="T13" fmla="*/ 1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0" y="14"/>
                    </a:moveTo>
                    <a:lnTo>
                      <a:pt x="10" y="39"/>
                    </a:lnTo>
                    <a:lnTo>
                      <a:pt x="20" y="65"/>
                    </a:lnTo>
                    <a:lnTo>
                      <a:pt x="54" y="50"/>
                    </a:ln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0" name="Freeform 3408"/>
              <p:cNvSpPr>
                <a:spLocks/>
              </p:cNvSpPr>
              <p:nvPr/>
            </p:nvSpPr>
            <p:spPr bwMode="auto">
              <a:xfrm>
                <a:off x="2000" y="2659"/>
                <a:ext cx="6" cy="8"/>
              </a:xfrm>
              <a:custGeom>
                <a:avLst/>
                <a:gdLst>
                  <a:gd name="T0" fmla="*/ 0 w 54"/>
                  <a:gd name="T1" fmla="*/ 14 h 65"/>
                  <a:gd name="T2" fmla="*/ 10 w 54"/>
                  <a:gd name="T3" fmla="*/ 39 h 65"/>
                  <a:gd name="T4" fmla="*/ 20 w 54"/>
                  <a:gd name="T5" fmla="*/ 65 h 65"/>
                  <a:gd name="T6" fmla="*/ 54 w 54"/>
                  <a:gd name="T7" fmla="*/ 50 h 65"/>
                  <a:gd name="T8" fmla="*/ 44 w 54"/>
                  <a:gd name="T9" fmla="*/ 25 h 65"/>
                  <a:gd name="T10" fmla="*/ 34 w 54"/>
                  <a:gd name="T11" fmla="*/ 0 h 65"/>
                  <a:gd name="T12" fmla="*/ 0 w 54"/>
                  <a:gd name="T13" fmla="*/ 1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0" y="14"/>
                    </a:moveTo>
                    <a:lnTo>
                      <a:pt x="10" y="39"/>
                    </a:lnTo>
                    <a:lnTo>
                      <a:pt x="20" y="65"/>
                    </a:lnTo>
                    <a:lnTo>
                      <a:pt x="54" y="50"/>
                    </a:lnTo>
                    <a:lnTo>
                      <a:pt x="44" y="25"/>
                    </a:lnTo>
                    <a:lnTo>
                      <a:pt x="34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1" name="Freeform 3409"/>
              <p:cNvSpPr>
                <a:spLocks/>
              </p:cNvSpPr>
              <p:nvPr/>
            </p:nvSpPr>
            <p:spPr bwMode="auto">
              <a:xfrm>
                <a:off x="2005" y="2662"/>
                <a:ext cx="1" cy="3"/>
              </a:xfrm>
              <a:custGeom>
                <a:avLst/>
                <a:gdLst>
                  <a:gd name="T0" fmla="*/ 0 w 11"/>
                  <a:gd name="T1" fmla="*/ 0 h 25"/>
                  <a:gd name="T2" fmla="*/ 10 w 11"/>
                  <a:gd name="T3" fmla="*/ 25 h 25"/>
                  <a:gd name="T4" fmla="*/ 11 w 11"/>
                  <a:gd name="T5" fmla="*/ 24 h 25"/>
                  <a:gd name="T6" fmla="*/ 0 w 1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0"/>
                    </a:moveTo>
                    <a:lnTo>
                      <a:pt x="10" y="25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2" name="Line 3410"/>
              <p:cNvSpPr>
                <a:spLocks noChangeShapeType="1"/>
              </p:cNvSpPr>
              <p:nvPr/>
            </p:nvSpPr>
            <p:spPr bwMode="auto">
              <a:xfrm flipV="1">
                <a:off x="2006" y="26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3" name="Freeform 3411"/>
              <p:cNvSpPr>
                <a:spLocks/>
              </p:cNvSpPr>
              <p:nvPr/>
            </p:nvSpPr>
            <p:spPr bwMode="auto">
              <a:xfrm>
                <a:off x="2004" y="2658"/>
                <a:ext cx="6" cy="7"/>
              </a:xfrm>
              <a:custGeom>
                <a:avLst/>
                <a:gdLst>
                  <a:gd name="T0" fmla="*/ 0 w 55"/>
                  <a:gd name="T1" fmla="*/ 15 h 63"/>
                  <a:gd name="T2" fmla="*/ 11 w 55"/>
                  <a:gd name="T3" fmla="*/ 39 h 63"/>
                  <a:gd name="T4" fmla="*/ 22 w 55"/>
                  <a:gd name="T5" fmla="*/ 63 h 63"/>
                  <a:gd name="T6" fmla="*/ 55 w 55"/>
                  <a:gd name="T7" fmla="*/ 48 h 63"/>
                  <a:gd name="T8" fmla="*/ 44 w 55"/>
                  <a:gd name="T9" fmla="*/ 24 h 63"/>
                  <a:gd name="T10" fmla="*/ 33 w 55"/>
                  <a:gd name="T11" fmla="*/ 0 h 63"/>
                  <a:gd name="T12" fmla="*/ 0 w 55"/>
                  <a:gd name="T13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0" y="15"/>
                    </a:moveTo>
                    <a:lnTo>
                      <a:pt x="11" y="39"/>
                    </a:lnTo>
                    <a:lnTo>
                      <a:pt x="22" y="63"/>
                    </a:lnTo>
                    <a:lnTo>
                      <a:pt x="55" y="48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4" name="Freeform 3412"/>
              <p:cNvSpPr>
                <a:spLocks/>
              </p:cNvSpPr>
              <p:nvPr/>
            </p:nvSpPr>
            <p:spPr bwMode="auto">
              <a:xfrm>
                <a:off x="2004" y="2658"/>
                <a:ext cx="6" cy="7"/>
              </a:xfrm>
              <a:custGeom>
                <a:avLst/>
                <a:gdLst>
                  <a:gd name="T0" fmla="*/ 0 w 55"/>
                  <a:gd name="T1" fmla="*/ 15 h 63"/>
                  <a:gd name="T2" fmla="*/ 11 w 55"/>
                  <a:gd name="T3" fmla="*/ 39 h 63"/>
                  <a:gd name="T4" fmla="*/ 22 w 55"/>
                  <a:gd name="T5" fmla="*/ 63 h 63"/>
                  <a:gd name="T6" fmla="*/ 55 w 55"/>
                  <a:gd name="T7" fmla="*/ 48 h 63"/>
                  <a:gd name="T8" fmla="*/ 44 w 55"/>
                  <a:gd name="T9" fmla="*/ 24 h 63"/>
                  <a:gd name="T10" fmla="*/ 33 w 55"/>
                  <a:gd name="T11" fmla="*/ 0 h 63"/>
                  <a:gd name="T12" fmla="*/ 0 w 55"/>
                  <a:gd name="T13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3">
                    <a:moveTo>
                      <a:pt x="0" y="15"/>
                    </a:moveTo>
                    <a:lnTo>
                      <a:pt x="11" y="39"/>
                    </a:lnTo>
                    <a:lnTo>
                      <a:pt x="22" y="63"/>
                    </a:lnTo>
                    <a:lnTo>
                      <a:pt x="55" y="48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5" name="Freeform 3413"/>
              <p:cNvSpPr>
                <a:spLocks/>
              </p:cNvSpPr>
              <p:nvPr/>
            </p:nvSpPr>
            <p:spPr bwMode="auto">
              <a:xfrm>
                <a:off x="2009" y="2660"/>
                <a:ext cx="1" cy="3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6" name="Line 3414"/>
              <p:cNvSpPr>
                <a:spLocks noChangeShapeType="1"/>
              </p:cNvSpPr>
              <p:nvPr/>
            </p:nvSpPr>
            <p:spPr bwMode="auto">
              <a:xfrm>
                <a:off x="2010" y="26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7" name="Freeform 3415"/>
              <p:cNvSpPr>
                <a:spLocks/>
              </p:cNvSpPr>
              <p:nvPr/>
            </p:nvSpPr>
            <p:spPr bwMode="auto">
              <a:xfrm>
                <a:off x="2008" y="2656"/>
                <a:ext cx="6" cy="7"/>
              </a:xfrm>
              <a:custGeom>
                <a:avLst/>
                <a:gdLst>
                  <a:gd name="T0" fmla="*/ 0 w 55"/>
                  <a:gd name="T1" fmla="*/ 16 h 64"/>
                  <a:gd name="T2" fmla="*/ 11 w 55"/>
                  <a:gd name="T3" fmla="*/ 40 h 64"/>
                  <a:gd name="T4" fmla="*/ 22 w 55"/>
                  <a:gd name="T5" fmla="*/ 64 h 64"/>
                  <a:gd name="T6" fmla="*/ 55 w 55"/>
                  <a:gd name="T7" fmla="*/ 49 h 64"/>
                  <a:gd name="T8" fmla="*/ 44 w 55"/>
                  <a:gd name="T9" fmla="*/ 24 h 64"/>
                  <a:gd name="T10" fmla="*/ 33 w 55"/>
                  <a:gd name="T11" fmla="*/ 0 h 64"/>
                  <a:gd name="T12" fmla="*/ 0 w 55"/>
                  <a:gd name="T13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0" y="16"/>
                    </a:moveTo>
                    <a:lnTo>
                      <a:pt x="11" y="40"/>
                    </a:lnTo>
                    <a:lnTo>
                      <a:pt x="22" y="64"/>
                    </a:lnTo>
                    <a:lnTo>
                      <a:pt x="55" y="49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8" name="Freeform 3416"/>
              <p:cNvSpPr>
                <a:spLocks/>
              </p:cNvSpPr>
              <p:nvPr/>
            </p:nvSpPr>
            <p:spPr bwMode="auto">
              <a:xfrm>
                <a:off x="2008" y="2656"/>
                <a:ext cx="6" cy="7"/>
              </a:xfrm>
              <a:custGeom>
                <a:avLst/>
                <a:gdLst>
                  <a:gd name="T0" fmla="*/ 0 w 55"/>
                  <a:gd name="T1" fmla="*/ 16 h 64"/>
                  <a:gd name="T2" fmla="*/ 11 w 55"/>
                  <a:gd name="T3" fmla="*/ 40 h 64"/>
                  <a:gd name="T4" fmla="*/ 22 w 55"/>
                  <a:gd name="T5" fmla="*/ 64 h 64"/>
                  <a:gd name="T6" fmla="*/ 55 w 55"/>
                  <a:gd name="T7" fmla="*/ 49 h 64"/>
                  <a:gd name="T8" fmla="*/ 44 w 55"/>
                  <a:gd name="T9" fmla="*/ 24 h 64"/>
                  <a:gd name="T10" fmla="*/ 33 w 55"/>
                  <a:gd name="T11" fmla="*/ 0 h 64"/>
                  <a:gd name="T12" fmla="*/ 0 w 55"/>
                  <a:gd name="T13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4">
                    <a:moveTo>
                      <a:pt x="0" y="16"/>
                    </a:moveTo>
                    <a:lnTo>
                      <a:pt x="11" y="40"/>
                    </a:lnTo>
                    <a:lnTo>
                      <a:pt x="22" y="64"/>
                    </a:lnTo>
                    <a:lnTo>
                      <a:pt x="55" y="49"/>
                    </a:lnTo>
                    <a:lnTo>
                      <a:pt x="44" y="24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9" name="Freeform 3417"/>
              <p:cNvSpPr>
                <a:spLocks/>
              </p:cNvSpPr>
              <p:nvPr/>
            </p:nvSpPr>
            <p:spPr bwMode="auto">
              <a:xfrm>
                <a:off x="2012" y="2659"/>
                <a:ext cx="2" cy="2"/>
              </a:xfrm>
              <a:custGeom>
                <a:avLst/>
                <a:gdLst>
                  <a:gd name="T0" fmla="*/ 0 w 12"/>
                  <a:gd name="T1" fmla="*/ 0 h 25"/>
                  <a:gd name="T2" fmla="*/ 11 w 12"/>
                  <a:gd name="T3" fmla="*/ 25 h 25"/>
                  <a:gd name="T4" fmla="*/ 12 w 12"/>
                  <a:gd name="T5" fmla="*/ 25 h 25"/>
                  <a:gd name="T6" fmla="*/ 0 w 12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0"/>
                    </a:moveTo>
                    <a:lnTo>
                      <a:pt x="11" y="25"/>
                    </a:lnTo>
                    <a:lnTo>
                      <a:pt x="12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0" name="Line 3418"/>
              <p:cNvSpPr>
                <a:spLocks noChangeShapeType="1"/>
              </p:cNvSpPr>
              <p:nvPr/>
            </p:nvSpPr>
            <p:spPr bwMode="auto">
              <a:xfrm>
                <a:off x="2014" y="26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1" name="Freeform 3419"/>
              <p:cNvSpPr>
                <a:spLocks/>
              </p:cNvSpPr>
              <p:nvPr/>
            </p:nvSpPr>
            <p:spPr bwMode="auto">
              <a:xfrm>
                <a:off x="2011" y="2654"/>
                <a:ext cx="6" cy="7"/>
              </a:xfrm>
              <a:custGeom>
                <a:avLst/>
                <a:gdLst>
                  <a:gd name="T0" fmla="*/ 0 w 57"/>
                  <a:gd name="T1" fmla="*/ 16 h 65"/>
                  <a:gd name="T2" fmla="*/ 12 w 57"/>
                  <a:gd name="T3" fmla="*/ 40 h 65"/>
                  <a:gd name="T4" fmla="*/ 24 w 57"/>
                  <a:gd name="T5" fmla="*/ 65 h 65"/>
                  <a:gd name="T6" fmla="*/ 57 w 57"/>
                  <a:gd name="T7" fmla="*/ 48 h 65"/>
                  <a:gd name="T8" fmla="*/ 45 w 57"/>
                  <a:gd name="T9" fmla="*/ 24 h 65"/>
                  <a:gd name="T10" fmla="*/ 33 w 57"/>
                  <a:gd name="T11" fmla="*/ 0 h 65"/>
                  <a:gd name="T12" fmla="*/ 0 w 57"/>
                  <a:gd name="T13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0" y="16"/>
                    </a:moveTo>
                    <a:lnTo>
                      <a:pt x="12" y="40"/>
                    </a:lnTo>
                    <a:lnTo>
                      <a:pt x="24" y="65"/>
                    </a:lnTo>
                    <a:lnTo>
                      <a:pt x="57" y="48"/>
                    </a:lnTo>
                    <a:lnTo>
                      <a:pt x="45" y="24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2" name="Freeform 3420"/>
              <p:cNvSpPr>
                <a:spLocks/>
              </p:cNvSpPr>
              <p:nvPr/>
            </p:nvSpPr>
            <p:spPr bwMode="auto">
              <a:xfrm>
                <a:off x="2011" y="2654"/>
                <a:ext cx="6" cy="7"/>
              </a:xfrm>
              <a:custGeom>
                <a:avLst/>
                <a:gdLst>
                  <a:gd name="T0" fmla="*/ 0 w 57"/>
                  <a:gd name="T1" fmla="*/ 16 h 65"/>
                  <a:gd name="T2" fmla="*/ 12 w 57"/>
                  <a:gd name="T3" fmla="*/ 40 h 65"/>
                  <a:gd name="T4" fmla="*/ 24 w 57"/>
                  <a:gd name="T5" fmla="*/ 65 h 65"/>
                  <a:gd name="T6" fmla="*/ 57 w 57"/>
                  <a:gd name="T7" fmla="*/ 48 h 65"/>
                  <a:gd name="T8" fmla="*/ 45 w 57"/>
                  <a:gd name="T9" fmla="*/ 24 h 65"/>
                  <a:gd name="T10" fmla="*/ 33 w 57"/>
                  <a:gd name="T11" fmla="*/ 0 h 65"/>
                  <a:gd name="T12" fmla="*/ 0 w 57"/>
                  <a:gd name="T13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0" y="16"/>
                    </a:moveTo>
                    <a:lnTo>
                      <a:pt x="12" y="40"/>
                    </a:lnTo>
                    <a:lnTo>
                      <a:pt x="24" y="65"/>
                    </a:lnTo>
                    <a:lnTo>
                      <a:pt x="57" y="48"/>
                    </a:lnTo>
                    <a:lnTo>
                      <a:pt x="45" y="24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3" name="Freeform 3421"/>
              <p:cNvSpPr>
                <a:spLocks/>
              </p:cNvSpPr>
              <p:nvPr/>
            </p:nvSpPr>
            <p:spPr bwMode="auto">
              <a:xfrm>
                <a:off x="2015" y="2652"/>
                <a:ext cx="6" cy="8"/>
              </a:xfrm>
              <a:custGeom>
                <a:avLst/>
                <a:gdLst>
                  <a:gd name="T0" fmla="*/ 0 w 57"/>
                  <a:gd name="T1" fmla="*/ 17 h 65"/>
                  <a:gd name="T2" fmla="*/ 12 w 57"/>
                  <a:gd name="T3" fmla="*/ 41 h 65"/>
                  <a:gd name="T4" fmla="*/ 24 w 57"/>
                  <a:gd name="T5" fmla="*/ 65 h 65"/>
                  <a:gd name="T6" fmla="*/ 57 w 57"/>
                  <a:gd name="T7" fmla="*/ 49 h 65"/>
                  <a:gd name="T8" fmla="*/ 45 w 57"/>
                  <a:gd name="T9" fmla="*/ 25 h 65"/>
                  <a:gd name="T10" fmla="*/ 33 w 57"/>
                  <a:gd name="T11" fmla="*/ 0 h 65"/>
                  <a:gd name="T12" fmla="*/ 0 w 57"/>
                  <a:gd name="T13" fmla="*/ 1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0" y="17"/>
                    </a:moveTo>
                    <a:lnTo>
                      <a:pt x="12" y="41"/>
                    </a:lnTo>
                    <a:lnTo>
                      <a:pt x="24" y="65"/>
                    </a:lnTo>
                    <a:lnTo>
                      <a:pt x="57" y="49"/>
                    </a:lnTo>
                    <a:lnTo>
                      <a:pt x="45" y="25"/>
                    </a:lnTo>
                    <a:lnTo>
                      <a:pt x="33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4" name="Freeform 3422"/>
              <p:cNvSpPr>
                <a:spLocks/>
              </p:cNvSpPr>
              <p:nvPr/>
            </p:nvSpPr>
            <p:spPr bwMode="auto">
              <a:xfrm>
                <a:off x="2015" y="2652"/>
                <a:ext cx="6" cy="8"/>
              </a:xfrm>
              <a:custGeom>
                <a:avLst/>
                <a:gdLst>
                  <a:gd name="T0" fmla="*/ 0 w 57"/>
                  <a:gd name="T1" fmla="*/ 17 h 65"/>
                  <a:gd name="T2" fmla="*/ 12 w 57"/>
                  <a:gd name="T3" fmla="*/ 41 h 65"/>
                  <a:gd name="T4" fmla="*/ 24 w 57"/>
                  <a:gd name="T5" fmla="*/ 65 h 65"/>
                  <a:gd name="T6" fmla="*/ 57 w 57"/>
                  <a:gd name="T7" fmla="*/ 49 h 65"/>
                  <a:gd name="T8" fmla="*/ 45 w 57"/>
                  <a:gd name="T9" fmla="*/ 25 h 65"/>
                  <a:gd name="T10" fmla="*/ 33 w 57"/>
                  <a:gd name="T11" fmla="*/ 0 h 65"/>
                  <a:gd name="T12" fmla="*/ 0 w 57"/>
                  <a:gd name="T13" fmla="*/ 1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5">
                    <a:moveTo>
                      <a:pt x="0" y="17"/>
                    </a:moveTo>
                    <a:lnTo>
                      <a:pt x="12" y="41"/>
                    </a:lnTo>
                    <a:lnTo>
                      <a:pt x="24" y="65"/>
                    </a:lnTo>
                    <a:lnTo>
                      <a:pt x="57" y="49"/>
                    </a:lnTo>
                    <a:lnTo>
                      <a:pt x="45" y="25"/>
                    </a:lnTo>
                    <a:lnTo>
                      <a:pt x="33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5" name="Freeform 3423"/>
              <p:cNvSpPr>
                <a:spLocks/>
              </p:cNvSpPr>
              <p:nvPr/>
            </p:nvSpPr>
            <p:spPr bwMode="auto">
              <a:xfrm>
                <a:off x="2020" y="2655"/>
                <a:ext cx="1" cy="3"/>
              </a:xfrm>
              <a:custGeom>
                <a:avLst/>
                <a:gdLst>
                  <a:gd name="T0" fmla="*/ 0 w 12"/>
                  <a:gd name="T1" fmla="*/ 0 h 24"/>
                  <a:gd name="T2" fmla="*/ 12 w 12"/>
                  <a:gd name="T3" fmla="*/ 2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12" y="24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6" name="Line 3424"/>
              <p:cNvSpPr>
                <a:spLocks noChangeShapeType="1"/>
              </p:cNvSpPr>
              <p:nvPr/>
            </p:nvSpPr>
            <p:spPr bwMode="auto">
              <a:xfrm>
                <a:off x="2021" y="26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7" name="Freeform 3425"/>
              <p:cNvSpPr>
                <a:spLocks/>
              </p:cNvSpPr>
              <p:nvPr/>
            </p:nvSpPr>
            <p:spPr bwMode="auto">
              <a:xfrm>
                <a:off x="2018" y="2651"/>
                <a:ext cx="7" cy="7"/>
              </a:xfrm>
              <a:custGeom>
                <a:avLst/>
                <a:gdLst>
                  <a:gd name="T0" fmla="*/ 0 w 55"/>
                  <a:gd name="T1" fmla="*/ 16 h 65"/>
                  <a:gd name="T2" fmla="*/ 12 w 55"/>
                  <a:gd name="T3" fmla="*/ 41 h 65"/>
                  <a:gd name="T4" fmla="*/ 24 w 55"/>
                  <a:gd name="T5" fmla="*/ 65 h 65"/>
                  <a:gd name="T6" fmla="*/ 55 w 55"/>
                  <a:gd name="T7" fmla="*/ 48 h 65"/>
                  <a:gd name="T8" fmla="*/ 43 w 55"/>
                  <a:gd name="T9" fmla="*/ 24 h 65"/>
                  <a:gd name="T10" fmla="*/ 31 w 55"/>
                  <a:gd name="T11" fmla="*/ 0 h 65"/>
                  <a:gd name="T12" fmla="*/ 0 w 55"/>
                  <a:gd name="T13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5">
                    <a:moveTo>
                      <a:pt x="0" y="16"/>
                    </a:moveTo>
                    <a:lnTo>
                      <a:pt x="12" y="41"/>
                    </a:lnTo>
                    <a:lnTo>
                      <a:pt x="24" y="65"/>
                    </a:lnTo>
                    <a:lnTo>
                      <a:pt x="55" y="48"/>
                    </a:lnTo>
                    <a:lnTo>
                      <a:pt x="43" y="24"/>
                    </a:lnTo>
                    <a:lnTo>
                      <a:pt x="3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8" name="Freeform 3426"/>
              <p:cNvSpPr>
                <a:spLocks/>
              </p:cNvSpPr>
              <p:nvPr/>
            </p:nvSpPr>
            <p:spPr bwMode="auto">
              <a:xfrm>
                <a:off x="2018" y="2651"/>
                <a:ext cx="7" cy="7"/>
              </a:xfrm>
              <a:custGeom>
                <a:avLst/>
                <a:gdLst>
                  <a:gd name="T0" fmla="*/ 0 w 55"/>
                  <a:gd name="T1" fmla="*/ 16 h 65"/>
                  <a:gd name="T2" fmla="*/ 12 w 55"/>
                  <a:gd name="T3" fmla="*/ 41 h 65"/>
                  <a:gd name="T4" fmla="*/ 24 w 55"/>
                  <a:gd name="T5" fmla="*/ 65 h 65"/>
                  <a:gd name="T6" fmla="*/ 55 w 55"/>
                  <a:gd name="T7" fmla="*/ 48 h 65"/>
                  <a:gd name="T8" fmla="*/ 43 w 55"/>
                  <a:gd name="T9" fmla="*/ 24 h 65"/>
                  <a:gd name="T10" fmla="*/ 31 w 55"/>
                  <a:gd name="T11" fmla="*/ 0 h 65"/>
                  <a:gd name="T12" fmla="*/ 0 w 55"/>
                  <a:gd name="T13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5">
                    <a:moveTo>
                      <a:pt x="0" y="16"/>
                    </a:moveTo>
                    <a:lnTo>
                      <a:pt x="12" y="41"/>
                    </a:lnTo>
                    <a:lnTo>
                      <a:pt x="24" y="65"/>
                    </a:lnTo>
                    <a:lnTo>
                      <a:pt x="55" y="48"/>
                    </a:lnTo>
                    <a:lnTo>
                      <a:pt x="43" y="24"/>
                    </a:lnTo>
                    <a:lnTo>
                      <a:pt x="31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9" name="Freeform 3427"/>
              <p:cNvSpPr>
                <a:spLocks/>
              </p:cNvSpPr>
              <p:nvPr/>
            </p:nvSpPr>
            <p:spPr bwMode="auto">
              <a:xfrm>
                <a:off x="2023" y="2653"/>
                <a:ext cx="2" cy="3"/>
              </a:xfrm>
              <a:custGeom>
                <a:avLst/>
                <a:gdLst>
                  <a:gd name="T0" fmla="*/ 0 w 14"/>
                  <a:gd name="T1" fmla="*/ 0 h 24"/>
                  <a:gd name="T2" fmla="*/ 12 w 14"/>
                  <a:gd name="T3" fmla="*/ 24 h 24"/>
                  <a:gd name="T4" fmla="*/ 14 w 14"/>
                  <a:gd name="T5" fmla="*/ 23 h 24"/>
                  <a:gd name="T6" fmla="*/ 0 w 1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lnTo>
                      <a:pt x="12" y="24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0" name="Line 3428"/>
              <p:cNvSpPr>
                <a:spLocks noChangeShapeType="1"/>
              </p:cNvSpPr>
              <p:nvPr/>
            </p:nvSpPr>
            <p:spPr bwMode="auto">
              <a:xfrm flipV="1">
                <a:off x="2025" y="26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1" name="Freeform 3429"/>
              <p:cNvSpPr>
                <a:spLocks/>
              </p:cNvSpPr>
              <p:nvPr/>
            </p:nvSpPr>
            <p:spPr bwMode="auto">
              <a:xfrm>
                <a:off x="2022" y="2649"/>
                <a:ext cx="6" cy="7"/>
              </a:xfrm>
              <a:custGeom>
                <a:avLst/>
                <a:gdLst>
                  <a:gd name="T0" fmla="*/ 0 w 58"/>
                  <a:gd name="T1" fmla="*/ 17 h 63"/>
                  <a:gd name="T2" fmla="*/ 13 w 58"/>
                  <a:gd name="T3" fmla="*/ 40 h 63"/>
                  <a:gd name="T4" fmla="*/ 27 w 58"/>
                  <a:gd name="T5" fmla="*/ 63 h 63"/>
                  <a:gd name="T6" fmla="*/ 58 w 58"/>
                  <a:gd name="T7" fmla="*/ 46 h 63"/>
                  <a:gd name="T8" fmla="*/ 45 w 58"/>
                  <a:gd name="T9" fmla="*/ 23 h 63"/>
                  <a:gd name="T10" fmla="*/ 32 w 58"/>
                  <a:gd name="T11" fmla="*/ 0 h 63"/>
                  <a:gd name="T12" fmla="*/ 0 w 58"/>
                  <a:gd name="T13" fmla="*/ 1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0" y="17"/>
                    </a:moveTo>
                    <a:lnTo>
                      <a:pt x="13" y="40"/>
                    </a:lnTo>
                    <a:lnTo>
                      <a:pt x="27" y="63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2" name="Freeform 3430"/>
              <p:cNvSpPr>
                <a:spLocks/>
              </p:cNvSpPr>
              <p:nvPr/>
            </p:nvSpPr>
            <p:spPr bwMode="auto">
              <a:xfrm>
                <a:off x="2022" y="2649"/>
                <a:ext cx="6" cy="7"/>
              </a:xfrm>
              <a:custGeom>
                <a:avLst/>
                <a:gdLst>
                  <a:gd name="T0" fmla="*/ 0 w 58"/>
                  <a:gd name="T1" fmla="*/ 17 h 63"/>
                  <a:gd name="T2" fmla="*/ 13 w 58"/>
                  <a:gd name="T3" fmla="*/ 40 h 63"/>
                  <a:gd name="T4" fmla="*/ 27 w 58"/>
                  <a:gd name="T5" fmla="*/ 63 h 63"/>
                  <a:gd name="T6" fmla="*/ 58 w 58"/>
                  <a:gd name="T7" fmla="*/ 46 h 63"/>
                  <a:gd name="T8" fmla="*/ 45 w 58"/>
                  <a:gd name="T9" fmla="*/ 23 h 63"/>
                  <a:gd name="T10" fmla="*/ 32 w 58"/>
                  <a:gd name="T11" fmla="*/ 0 h 63"/>
                  <a:gd name="T12" fmla="*/ 0 w 58"/>
                  <a:gd name="T13" fmla="*/ 1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0" y="17"/>
                    </a:moveTo>
                    <a:lnTo>
                      <a:pt x="13" y="40"/>
                    </a:lnTo>
                    <a:lnTo>
                      <a:pt x="27" y="63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3" name="Freeform 3431"/>
              <p:cNvSpPr>
                <a:spLocks/>
              </p:cNvSpPr>
              <p:nvPr/>
            </p:nvSpPr>
            <p:spPr bwMode="auto">
              <a:xfrm>
                <a:off x="2027" y="2651"/>
                <a:ext cx="1" cy="3"/>
              </a:xfrm>
              <a:custGeom>
                <a:avLst/>
                <a:gdLst>
                  <a:gd name="T0" fmla="*/ 0 w 13"/>
                  <a:gd name="T1" fmla="*/ 0 h 23"/>
                  <a:gd name="T2" fmla="*/ 13 w 13"/>
                  <a:gd name="T3" fmla="*/ 23 h 23"/>
                  <a:gd name="T4" fmla="*/ 13 w 13"/>
                  <a:gd name="T5" fmla="*/ 23 h 23"/>
                  <a:gd name="T6" fmla="*/ 0 w 13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lnTo>
                      <a:pt x="13" y="23"/>
                    </a:lnTo>
                    <a:lnTo>
                      <a:pt x="1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4" name="Line 3432"/>
              <p:cNvSpPr>
                <a:spLocks noChangeShapeType="1"/>
              </p:cNvSpPr>
              <p:nvPr/>
            </p:nvSpPr>
            <p:spPr bwMode="auto">
              <a:xfrm>
                <a:off x="2028" y="26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5" name="Freeform 3433"/>
              <p:cNvSpPr>
                <a:spLocks/>
              </p:cNvSpPr>
              <p:nvPr/>
            </p:nvSpPr>
            <p:spPr bwMode="auto">
              <a:xfrm>
                <a:off x="2025" y="2647"/>
                <a:ext cx="7" cy="7"/>
              </a:xfrm>
              <a:custGeom>
                <a:avLst/>
                <a:gdLst>
                  <a:gd name="T0" fmla="*/ 0 w 58"/>
                  <a:gd name="T1" fmla="*/ 19 h 65"/>
                  <a:gd name="T2" fmla="*/ 13 w 58"/>
                  <a:gd name="T3" fmla="*/ 42 h 65"/>
                  <a:gd name="T4" fmla="*/ 26 w 58"/>
                  <a:gd name="T5" fmla="*/ 65 h 65"/>
                  <a:gd name="T6" fmla="*/ 58 w 58"/>
                  <a:gd name="T7" fmla="*/ 46 h 65"/>
                  <a:gd name="T8" fmla="*/ 45 w 58"/>
                  <a:gd name="T9" fmla="*/ 23 h 65"/>
                  <a:gd name="T10" fmla="*/ 32 w 58"/>
                  <a:gd name="T11" fmla="*/ 0 h 65"/>
                  <a:gd name="T12" fmla="*/ 0 w 58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0" y="19"/>
                    </a:moveTo>
                    <a:lnTo>
                      <a:pt x="13" y="42"/>
                    </a:lnTo>
                    <a:lnTo>
                      <a:pt x="26" y="65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6" name="Freeform 3434"/>
              <p:cNvSpPr>
                <a:spLocks/>
              </p:cNvSpPr>
              <p:nvPr/>
            </p:nvSpPr>
            <p:spPr bwMode="auto">
              <a:xfrm>
                <a:off x="2025" y="2647"/>
                <a:ext cx="7" cy="7"/>
              </a:xfrm>
              <a:custGeom>
                <a:avLst/>
                <a:gdLst>
                  <a:gd name="T0" fmla="*/ 0 w 58"/>
                  <a:gd name="T1" fmla="*/ 19 h 65"/>
                  <a:gd name="T2" fmla="*/ 13 w 58"/>
                  <a:gd name="T3" fmla="*/ 42 h 65"/>
                  <a:gd name="T4" fmla="*/ 26 w 58"/>
                  <a:gd name="T5" fmla="*/ 65 h 65"/>
                  <a:gd name="T6" fmla="*/ 58 w 58"/>
                  <a:gd name="T7" fmla="*/ 46 h 65"/>
                  <a:gd name="T8" fmla="*/ 45 w 58"/>
                  <a:gd name="T9" fmla="*/ 23 h 65"/>
                  <a:gd name="T10" fmla="*/ 32 w 58"/>
                  <a:gd name="T11" fmla="*/ 0 h 65"/>
                  <a:gd name="T12" fmla="*/ 0 w 58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0" y="19"/>
                    </a:moveTo>
                    <a:lnTo>
                      <a:pt x="13" y="42"/>
                    </a:lnTo>
                    <a:lnTo>
                      <a:pt x="26" y="65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7" name="Freeform 3435"/>
              <p:cNvSpPr>
                <a:spLocks/>
              </p:cNvSpPr>
              <p:nvPr/>
            </p:nvSpPr>
            <p:spPr bwMode="auto">
              <a:xfrm>
                <a:off x="2029" y="2647"/>
                <a:ext cx="1" cy="2"/>
              </a:xfrm>
              <a:custGeom>
                <a:avLst/>
                <a:gdLst>
                  <a:gd name="T0" fmla="*/ 13 w 13"/>
                  <a:gd name="T1" fmla="*/ 23 h 23"/>
                  <a:gd name="T2" fmla="*/ 0 w 13"/>
                  <a:gd name="T3" fmla="*/ 0 h 23"/>
                  <a:gd name="T4" fmla="*/ 0 w 13"/>
                  <a:gd name="T5" fmla="*/ 0 h 23"/>
                  <a:gd name="T6" fmla="*/ 13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8" name="Line 3436"/>
              <p:cNvSpPr>
                <a:spLocks noChangeShapeType="1"/>
              </p:cNvSpPr>
              <p:nvPr/>
            </p:nvSpPr>
            <p:spPr bwMode="auto">
              <a:xfrm>
                <a:off x="2029" y="2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9" name="Freeform 3437"/>
              <p:cNvSpPr>
                <a:spLocks/>
              </p:cNvSpPr>
              <p:nvPr/>
            </p:nvSpPr>
            <p:spPr bwMode="auto">
              <a:xfrm>
                <a:off x="2029" y="2645"/>
                <a:ext cx="6" cy="7"/>
              </a:xfrm>
              <a:custGeom>
                <a:avLst/>
                <a:gdLst>
                  <a:gd name="T0" fmla="*/ 0 w 58"/>
                  <a:gd name="T1" fmla="*/ 18 h 64"/>
                  <a:gd name="T2" fmla="*/ 13 w 58"/>
                  <a:gd name="T3" fmla="*/ 41 h 64"/>
                  <a:gd name="T4" fmla="*/ 26 w 58"/>
                  <a:gd name="T5" fmla="*/ 64 h 64"/>
                  <a:gd name="T6" fmla="*/ 58 w 58"/>
                  <a:gd name="T7" fmla="*/ 46 h 64"/>
                  <a:gd name="T8" fmla="*/ 45 w 58"/>
                  <a:gd name="T9" fmla="*/ 23 h 64"/>
                  <a:gd name="T10" fmla="*/ 32 w 58"/>
                  <a:gd name="T11" fmla="*/ 0 h 64"/>
                  <a:gd name="T12" fmla="*/ 0 w 58"/>
                  <a:gd name="T13" fmla="*/ 1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0" y="18"/>
                    </a:moveTo>
                    <a:lnTo>
                      <a:pt x="13" y="41"/>
                    </a:lnTo>
                    <a:lnTo>
                      <a:pt x="26" y="64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0" name="Freeform 3438"/>
              <p:cNvSpPr>
                <a:spLocks/>
              </p:cNvSpPr>
              <p:nvPr/>
            </p:nvSpPr>
            <p:spPr bwMode="auto">
              <a:xfrm>
                <a:off x="2029" y="2645"/>
                <a:ext cx="6" cy="7"/>
              </a:xfrm>
              <a:custGeom>
                <a:avLst/>
                <a:gdLst>
                  <a:gd name="T0" fmla="*/ 0 w 58"/>
                  <a:gd name="T1" fmla="*/ 18 h 64"/>
                  <a:gd name="T2" fmla="*/ 13 w 58"/>
                  <a:gd name="T3" fmla="*/ 41 h 64"/>
                  <a:gd name="T4" fmla="*/ 26 w 58"/>
                  <a:gd name="T5" fmla="*/ 64 h 64"/>
                  <a:gd name="T6" fmla="*/ 58 w 58"/>
                  <a:gd name="T7" fmla="*/ 46 h 64"/>
                  <a:gd name="T8" fmla="*/ 45 w 58"/>
                  <a:gd name="T9" fmla="*/ 23 h 64"/>
                  <a:gd name="T10" fmla="*/ 32 w 58"/>
                  <a:gd name="T11" fmla="*/ 0 h 64"/>
                  <a:gd name="T12" fmla="*/ 0 w 58"/>
                  <a:gd name="T13" fmla="*/ 1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0" y="18"/>
                    </a:moveTo>
                    <a:lnTo>
                      <a:pt x="13" y="41"/>
                    </a:lnTo>
                    <a:lnTo>
                      <a:pt x="26" y="64"/>
                    </a:lnTo>
                    <a:lnTo>
                      <a:pt x="58" y="46"/>
                    </a:lnTo>
                    <a:lnTo>
                      <a:pt x="45" y="23"/>
                    </a:lnTo>
                    <a:lnTo>
                      <a:pt x="32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1" name="Freeform 3439"/>
              <p:cNvSpPr>
                <a:spLocks/>
              </p:cNvSpPr>
              <p:nvPr/>
            </p:nvSpPr>
            <p:spPr bwMode="auto">
              <a:xfrm>
                <a:off x="2034" y="2647"/>
                <a:ext cx="1" cy="3"/>
              </a:xfrm>
              <a:custGeom>
                <a:avLst/>
                <a:gdLst>
                  <a:gd name="T0" fmla="*/ 0 w 14"/>
                  <a:gd name="T1" fmla="*/ 0 h 23"/>
                  <a:gd name="T2" fmla="*/ 13 w 14"/>
                  <a:gd name="T3" fmla="*/ 23 h 23"/>
                  <a:gd name="T4" fmla="*/ 14 w 14"/>
                  <a:gd name="T5" fmla="*/ 23 h 23"/>
                  <a:gd name="T6" fmla="*/ 0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lnTo>
                      <a:pt x="13" y="23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2" name="Line 3440"/>
              <p:cNvSpPr>
                <a:spLocks noChangeShapeType="1"/>
              </p:cNvSpPr>
              <p:nvPr/>
            </p:nvSpPr>
            <p:spPr bwMode="auto">
              <a:xfrm>
                <a:off x="2035" y="2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3" name="Freeform 3441"/>
              <p:cNvSpPr>
                <a:spLocks/>
              </p:cNvSpPr>
              <p:nvPr/>
            </p:nvSpPr>
            <p:spPr bwMode="auto">
              <a:xfrm>
                <a:off x="2032" y="2643"/>
                <a:ext cx="7" cy="7"/>
              </a:xfrm>
              <a:custGeom>
                <a:avLst/>
                <a:gdLst>
                  <a:gd name="T0" fmla="*/ 0 w 61"/>
                  <a:gd name="T1" fmla="*/ 19 h 65"/>
                  <a:gd name="T2" fmla="*/ 15 w 61"/>
                  <a:gd name="T3" fmla="*/ 42 h 65"/>
                  <a:gd name="T4" fmla="*/ 29 w 61"/>
                  <a:gd name="T5" fmla="*/ 65 h 65"/>
                  <a:gd name="T6" fmla="*/ 61 w 61"/>
                  <a:gd name="T7" fmla="*/ 46 h 65"/>
                  <a:gd name="T8" fmla="*/ 47 w 61"/>
                  <a:gd name="T9" fmla="*/ 23 h 65"/>
                  <a:gd name="T10" fmla="*/ 32 w 61"/>
                  <a:gd name="T11" fmla="*/ 0 h 65"/>
                  <a:gd name="T12" fmla="*/ 0 w 61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9"/>
                    </a:moveTo>
                    <a:lnTo>
                      <a:pt x="15" y="42"/>
                    </a:lnTo>
                    <a:lnTo>
                      <a:pt x="29" y="65"/>
                    </a:lnTo>
                    <a:lnTo>
                      <a:pt x="61" y="46"/>
                    </a:lnTo>
                    <a:lnTo>
                      <a:pt x="47" y="23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4" name="Freeform 3442"/>
              <p:cNvSpPr>
                <a:spLocks/>
              </p:cNvSpPr>
              <p:nvPr/>
            </p:nvSpPr>
            <p:spPr bwMode="auto">
              <a:xfrm>
                <a:off x="2032" y="2643"/>
                <a:ext cx="7" cy="7"/>
              </a:xfrm>
              <a:custGeom>
                <a:avLst/>
                <a:gdLst>
                  <a:gd name="T0" fmla="*/ 0 w 61"/>
                  <a:gd name="T1" fmla="*/ 19 h 65"/>
                  <a:gd name="T2" fmla="*/ 15 w 61"/>
                  <a:gd name="T3" fmla="*/ 42 h 65"/>
                  <a:gd name="T4" fmla="*/ 29 w 61"/>
                  <a:gd name="T5" fmla="*/ 65 h 65"/>
                  <a:gd name="T6" fmla="*/ 61 w 61"/>
                  <a:gd name="T7" fmla="*/ 46 h 65"/>
                  <a:gd name="T8" fmla="*/ 47 w 61"/>
                  <a:gd name="T9" fmla="*/ 23 h 65"/>
                  <a:gd name="T10" fmla="*/ 32 w 61"/>
                  <a:gd name="T11" fmla="*/ 0 h 65"/>
                  <a:gd name="T12" fmla="*/ 0 w 61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9"/>
                    </a:moveTo>
                    <a:lnTo>
                      <a:pt x="15" y="42"/>
                    </a:lnTo>
                    <a:lnTo>
                      <a:pt x="29" y="65"/>
                    </a:lnTo>
                    <a:lnTo>
                      <a:pt x="61" y="46"/>
                    </a:lnTo>
                    <a:lnTo>
                      <a:pt x="47" y="23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5" name="Freeform 3443"/>
              <p:cNvSpPr>
                <a:spLocks/>
              </p:cNvSpPr>
              <p:nvPr/>
            </p:nvSpPr>
            <p:spPr bwMode="auto">
              <a:xfrm>
                <a:off x="2036" y="2643"/>
                <a:ext cx="1" cy="2"/>
              </a:xfrm>
              <a:custGeom>
                <a:avLst/>
                <a:gdLst>
                  <a:gd name="T0" fmla="*/ 15 w 15"/>
                  <a:gd name="T1" fmla="*/ 23 h 23"/>
                  <a:gd name="T2" fmla="*/ 0 w 15"/>
                  <a:gd name="T3" fmla="*/ 0 h 23"/>
                  <a:gd name="T4" fmla="*/ 0 w 15"/>
                  <a:gd name="T5" fmla="*/ 0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6" name="Line 3444"/>
              <p:cNvSpPr>
                <a:spLocks noChangeShapeType="1"/>
              </p:cNvSpPr>
              <p:nvPr/>
            </p:nvSpPr>
            <p:spPr bwMode="auto">
              <a:xfrm>
                <a:off x="2036" y="26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7" name="Freeform 3445"/>
              <p:cNvSpPr>
                <a:spLocks/>
              </p:cNvSpPr>
              <p:nvPr/>
            </p:nvSpPr>
            <p:spPr bwMode="auto">
              <a:xfrm>
                <a:off x="2036" y="2640"/>
                <a:ext cx="6" cy="8"/>
              </a:xfrm>
              <a:custGeom>
                <a:avLst/>
                <a:gdLst>
                  <a:gd name="T0" fmla="*/ 0 w 59"/>
                  <a:gd name="T1" fmla="*/ 19 h 65"/>
                  <a:gd name="T2" fmla="*/ 15 w 59"/>
                  <a:gd name="T3" fmla="*/ 42 h 65"/>
                  <a:gd name="T4" fmla="*/ 29 w 59"/>
                  <a:gd name="T5" fmla="*/ 65 h 65"/>
                  <a:gd name="T6" fmla="*/ 59 w 59"/>
                  <a:gd name="T7" fmla="*/ 46 h 65"/>
                  <a:gd name="T8" fmla="*/ 45 w 59"/>
                  <a:gd name="T9" fmla="*/ 23 h 65"/>
                  <a:gd name="T10" fmla="*/ 31 w 59"/>
                  <a:gd name="T11" fmla="*/ 0 h 65"/>
                  <a:gd name="T12" fmla="*/ 0 w 59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0" y="19"/>
                    </a:moveTo>
                    <a:lnTo>
                      <a:pt x="15" y="42"/>
                    </a:lnTo>
                    <a:lnTo>
                      <a:pt x="29" y="65"/>
                    </a:lnTo>
                    <a:lnTo>
                      <a:pt x="59" y="46"/>
                    </a:ln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8" name="Freeform 3446"/>
              <p:cNvSpPr>
                <a:spLocks/>
              </p:cNvSpPr>
              <p:nvPr/>
            </p:nvSpPr>
            <p:spPr bwMode="auto">
              <a:xfrm>
                <a:off x="2036" y="2640"/>
                <a:ext cx="6" cy="8"/>
              </a:xfrm>
              <a:custGeom>
                <a:avLst/>
                <a:gdLst>
                  <a:gd name="T0" fmla="*/ 0 w 59"/>
                  <a:gd name="T1" fmla="*/ 19 h 65"/>
                  <a:gd name="T2" fmla="*/ 15 w 59"/>
                  <a:gd name="T3" fmla="*/ 42 h 65"/>
                  <a:gd name="T4" fmla="*/ 29 w 59"/>
                  <a:gd name="T5" fmla="*/ 65 h 65"/>
                  <a:gd name="T6" fmla="*/ 59 w 59"/>
                  <a:gd name="T7" fmla="*/ 46 h 65"/>
                  <a:gd name="T8" fmla="*/ 45 w 59"/>
                  <a:gd name="T9" fmla="*/ 23 h 65"/>
                  <a:gd name="T10" fmla="*/ 31 w 59"/>
                  <a:gd name="T11" fmla="*/ 0 h 65"/>
                  <a:gd name="T12" fmla="*/ 0 w 59"/>
                  <a:gd name="T13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0" y="19"/>
                    </a:moveTo>
                    <a:lnTo>
                      <a:pt x="15" y="42"/>
                    </a:lnTo>
                    <a:lnTo>
                      <a:pt x="29" y="65"/>
                    </a:lnTo>
                    <a:lnTo>
                      <a:pt x="59" y="46"/>
                    </a:lnTo>
                    <a:lnTo>
                      <a:pt x="45" y="23"/>
                    </a:lnTo>
                    <a:lnTo>
                      <a:pt x="31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9" name="Freeform 3447"/>
              <p:cNvSpPr>
                <a:spLocks/>
              </p:cNvSpPr>
              <p:nvPr/>
            </p:nvSpPr>
            <p:spPr bwMode="auto">
              <a:xfrm>
                <a:off x="2041" y="2643"/>
                <a:ext cx="2" cy="3"/>
              </a:xfrm>
              <a:custGeom>
                <a:avLst/>
                <a:gdLst>
                  <a:gd name="T0" fmla="*/ 0 w 16"/>
                  <a:gd name="T1" fmla="*/ 0 h 23"/>
                  <a:gd name="T2" fmla="*/ 14 w 16"/>
                  <a:gd name="T3" fmla="*/ 23 h 23"/>
                  <a:gd name="T4" fmla="*/ 16 w 16"/>
                  <a:gd name="T5" fmla="*/ 22 h 23"/>
                  <a:gd name="T6" fmla="*/ 0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0" y="0"/>
                    </a:moveTo>
                    <a:lnTo>
                      <a:pt x="14" y="23"/>
                    </a:lnTo>
                    <a:lnTo>
                      <a:pt x="16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0" name="Line 3448"/>
              <p:cNvSpPr>
                <a:spLocks noChangeShapeType="1"/>
              </p:cNvSpPr>
              <p:nvPr/>
            </p:nvSpPr>
            <p:spPr bwMode="auto">
              <a:xfrm flipV="1">
                <a:off x="2042" y="26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1" name="Freeform 3449"/>
              <p:cNvSpPr>
                <a:spLocks/>
              </p:cNvSpPr>
              <p:nvPr/>
            </p:nvSpPr>
            <p:spPr bwMode="auto">
              <a:xfrm>
                <a:off x="2039" y="2638"/>
                <a:ext cx="7" cy="7"/>
              </a:xfrm>
              <a:custGeom>
                <a:avLst/>
                <a:gdLst>
                  <a:gd name="T0" fmla="*/ 0 w 61"/>
                  <a:gd name="T1" fmla="*/ 21 h 65"/>
                  <a:gd name="T2" fmla="*/ 15 w 61"/>
                  <a:gd name="T3" fmla="*/ 43 h 65"/>
                  <a:gd name="T4" fmla="*/ 31 w 61"/>
                  <a:gd name="T5" fmla="*/ 65 h 65"/>
                  <a:gd name="T6" fmla="*/ 61 w 61"/>
                  <a:gd name="T7" fmla="*/ 44 h 65"/>
                  <a:gd name="T8" fmla="*/ 46 w 61"/>
                  <a:gd name="T9" fmla="*/ 22 h 65"/>
                  <a:gd name="T10" fmla="*/ 31 w 61"/>
                  <a:gd name="T11" fmla="*/ 0 h 65"/>
                  <a:gd name="T12" fmla="*/ 0 w 61"/>
                  <a:gd name="T13" fmla="*/ 2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21"/>
                    </a:moveTo>
                    <a:lnTo>
                      <a:pt x="15" y="43"/>
                    </a:lnTo>
                    <a:lnTo>
                      <a:pt x="31" y="65"/>
                    </a:lnTo>
                    <a:lnTo>
                      <a:pt x="61" y="44"/>
                    </a:lnTo>
                    <a:lnTo>
                      <a:pt x="46" y="22"/>
                    </a:lnTo>
                    <a:lnTo>
                      <a:pt x="3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2" name="Freeform 3450"/>
              <p:cNvSpPr>
                <a:spLocks/>
              </p:cNvSpPr>
              <p:nvPr/>
            </p:nvSpPr>
            <p:spPr bwMode="auto">
              <a:xfrm>
                <a:off x="2039" y="2638"/>
                <a:ext cx="7" cy="7"/>
              </a:xfrm>
              <a:custGeom>
                <a:avLst/>
                <a:gdLst>
                  <a:gd name="T0" fmla="*/ 0 w 61"/>
                  <a:gd name="T1" fmla="*/ 21 h 65"/>
                  <a:gd name="T2" fmla="*/ 15 w 61"/>
                  <a:gd name="T3" fmla="*/ 43 h 65"/>
                  <a:gd name="T4" fmla="*/ 31 w 61"/>
                  <a:gd name="T5" fmla="*/ 65 h 65"/>
                  <a:gd name="T6" fmla="*/ 61 w 61"/>
                  <a:gd name="T7" fmla="*/ 44 h 65"/>
                  <a:gd name="T8" fmla="*/ 46 w 61"/>
                  <a:gd name="T9" fmla="*/ 22 h 65"/>
                  <a:gd name="T10" fmla="*/ 31 w 61"/>
                  <a:gd name="T11" fmla="*/ 0 h 65"/>
                  <a:gd name="T12" fmla="*/ 0 w 61"/>
                  <a:gd name="T13" fmla="*/ 2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21"/>
                    </a:moveTo>
                    <a:lnTo>
                      <a:pt x="15" y="43"/>
                    </a:lnTo>
                    <a:lnTo>
                      <a:pt x="31" y="65"/>
                    </a:lnTo>
                    <a:lnTo>
                      <a:pt x="61" y="44"/>
                    </a:lnTo>
                    <a:lnTo>
                      <a:pt x="46" y="22"/>
                    </a:lnTo>
                    <a:lnTo>
                      <a:pt x="3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3" name="Freeform 3451"/>
              <p:cNvSpPr>
                <a:spLocks/>
              </p:cNvSpPr>
              <p:nvPr/>
            </p:nvSpPr>
            <p:spPr bwMode="auto">
              <a:xfrm>
                <a:off x="2043" y="2638"/>
                <a:ext cx="1" cy="3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4" name="Line 3452"/>
              <p:cNvSpPr>
                <a:spLocks noChangeShapeType="1"/>
              </p:cNvSpPr>
              <p:nvPr/>
            </p:nvSpPr>
            <p:spPr bwMode="auto">
              <a:xfrm>
                <a:off x="2043" y="26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5" name="Freeform 3453"/>
              <p:cNvSpPr>
                <a:spLocks/>
              </p:cNvSpPr>
              <p:nvPr/>
            </p:nvSpPr>
            <p:spPr bwMode="auto">
              <a:xfrm>
                <a:off x="2043" y="2636"/>
                <a:ext cx="6" cy="7"/>
              </a:xfrm>
              <a:custGeom>
                <a:avLst/>
                <a:gdLst>
                  <a:gd name="T0" fmla="*/ 0 w 60"/>
                  <a:gd name="T1" fmla="*/ 19 h 63"/>
                  <a:gd name="T2" fmla="*/ 15 w 60"/>
                  <a:gd name="T3" fmla="*/ 41 h 63"/>
                  <a:gd name="T4" fmla="*/ 30 w 60"/>
                  <a:gd name="T5" fmla="*/ 63 h 63"/>
                  <a:gd name="T6" fmla="*/ 60 w 60"/>
                  <a:gd name="T7" fmla="*/ 43 h 63"/>
                  <a:gd name="T8" fmla="*/ 45 w 60"/>
                  <a:gd name="T9" fmla="*/ 22 h 63"/>
                  <a:gd name="T10" fmla="*/ 29 w 60"/>
                  <a:gd name="T11" fmla="*/ 0 h 63"/>
                  <a:gd name="T12" fmla="*/ 0 w 60"/>
                  <a:gd name="T13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0" y="19"/>
                    </a:moveTo>
                    <a:lnTo>
                      <a:pt x="15" y="41"/>
                    </a:lnTo>
                    <a:lnTo>
                      <a:pt x="30" y="63"/>
                    </a:lnTo>
                    <a:lnTo>
                      <a:pt x="60" y="43"/>
                    </a:lnTo>
                    <a:lnTo>
                      <a:pt x="45" y="22"/>
                    </a:lnTo>
                    <a:lnTo>
                      <a:pt x="2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6" name="Freeform 3454"/>
              <p:cNvSpPr>
                <a:spLocks/>
              </p:cNvSpPr>
              <p:nvPr/>
            </p:nvSpPr>
            <p:spPr bwMode="auto">
              <a:xfrm>
                <a:off x="2043" y="2636"/>
                <a:ext cx="6" cy="7"/>
              </a:xfrm>
              <a:custGeom>
                <a:avLst/>
                <a:gdLst>
                  <a:gd name="T0" fmla="*/ 0 w 60"/>
                  <a:gd name="T1" fmla="*/ 19 h 63"/>
                  <a:gd name="T2" fmla="*/ 15 w 60"/>
                  <a:gd name="T3" fmla="*/ 41 h 63"/>
                  <a:gd name="T4" fmla="*/ 30 w 60"/>
                  <a:gd name="T5" fmla="*/ 63 h 63"/>
                  <a:gd name="T6" fmla="*/ 60 w 60"/>
                  <a:gd name="T7" fmla="*/ 43 h 63"/>
                  <a:gd name="T8" fmla="*/ 45 w 60"/>
                  <a:gd name="T9" fmla="*/ 22 h 63"/>
                  <a:gd name="T10" fmla="*/ 29 w 60"/>
                  <a:gd name="T11" fmla="*/ 0 h 63"/>
                  <a:gd name="T12" fmla="*/ 0 w 60"/>
                  <a:gd name="T13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0" y="19"/>
                    </a:moveTo>
                    <a:lnTo>
                      <a:pt x="15" y="41"/>
                    </a:lnTo>
                    <a:lnTo>
                      <a:pt x="30" y="63"/>
                    </a:lnTo>
                    <a:lnTo>
                      <a:pt x="60" y="43"/>
                    </a:lnTo>
                    <a:lnTo>
                      <a:pt x="45" y="22"/>
                    </a:lnTo>
                    <a:lnTo>
                      <a:pt x="29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7" name="Freeform 3455"/>
              <p:cNvSpPr>
                <a:spLocks/>
              </p:cNvSpPr>
              <p:nvPr/>
            </p:nvSpPr>
            <p:spPr bwMode="auto">
              <a:xfrm>
                <a:off x="2048" y="2639"/>
                <a:ext cx="1" cy="2"/>
              </a:xfrm>
              <a:custGeom>
                <a:avLst/>
                <a:gdLst>
                  <a:gd name="T0" fmla="*/ 0 w 15"/>
                  <a:gd name="T1" fmla="*/ 0 h 21"/>
                  <a:gd name="T2" fmla="*/ 15 w 15"/>
                  <a:gd name="T3" fmla="*/ 21 h 21"/>
                  <a:gd name="T4" fmla="*/ 15 w 15"/>
                  <a:gd name="T5" fmla="*/ 21 h 21"/>
                  <a:gd name="T6" fmla="*/ 0 w 15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lnTo>
                      <a:pt x="15" y="21"/>
                    </a:lnTo>
                    <a:lnTo>
                      <a:pt x="15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8" name="Line 3456"/>
              <p:cNvSpPr>
                <a:spLocks noChangeShapeType="1"/>
              </p:cNvSpPr>
              <p:nvPr/>
            </p:nvSpPr>
            <p:spPr bwMode="auto">
              <a:xfrm>
                <a:off x="2049" y="2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9" name="Freeform 3457"/>
              <p:cNvSpPr>
                <a:spLocks/>
              </p:cNvSpPr>
              <p:nvPr/>
            </p:nvSpPr>
            <p:spPr bwMode="auto">
              <a:xfrm>
                <a:off x="2046" y="2634"/>
                <a:ext cx="7" cy="7"/>
              </a:xfrm>
              <a:custGeom>
                <a:avLst/>
                <a:gdLst>
                  <a:gd name="T0" fmla="*/ 0 w 62"/>
                  <a:gd name="T1" fmla="*/ 21 h 64"/>
                  <a:gd name="T2" fmla="*/ 16 w 62"/>
                  <a:gd name="T3" fmla="*/ 43 h 64"/>
                  <a:gd name="T4" fmla="*/ 31 w 62"/>
                  <a:gd name="T5" fmla="*/ 64 h 64"/>
                  <a:gd name="T6" fmla="*/ 62 w 62"/>
                  <a:gd name="T7" fmla="*/ 44 h 64"/>
                  <a:gd name="T8" fmla="*/ 46 w 62"/>
                  <a:gd name="T9" fmla="*/ 22 h 64"/>
                  <a:gd name="T10" fmla="*/ 31 w 62"/>
                  <a:gd name="T11" fmla="*/ 0 h 64"/>
                  <a:gd name="T12" fmla="*/ 0 w 62"/>
                  <a:gd name="T13" fmla="*/ 2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1"/>
                    </a:moveTo>
                    <a:lnTo>
                      <a:pt x="16" y="43"/>
                    </a:lnTo>
                    <a:lnTo>
                      <a:pt x="31" y="64"/>
                    </a:lnTo>
                    <a:lnTo>
                      <a:pt x="62" y="44"/>
                    </a:lnTo>
                    <a:lnTo>
                      <a:pt x="46" y="22"/>
                    </a:lnTo>
                    <a:lnTo>
                      <a:pt x="3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0" name="Freeform 3458"/>
              <p:cNvSpPr>
                <a:spLocks/>
              </p:cNvSpPr>
              <p:nvPr/>
            </p:nvSpPr>
            <p:spPr bwMode="auto">
              <a:xfrm>
                <a:off x="2046" y="2634"/>
                <a:ext cx="7" cy="7"/>
              </a:xfrm>
              <a:custGeom>
                <a:avLst/>
                <a:gdLst>
                  <a:gd name="T0" fmla="*/ 0 w 62"/>
                  <a:gd name="T1" fmla="*/ 21 h 64"/>
                  <a:gd name="T2" fmla="*/ 16 w 62"/>
                  <a:gd name="T3" fmla="*/ 43 h 64"/>
                  <a:gd name="T4" fmla="*/ 31 w 62"/>
                  <a:gd name="T5" fmla="*/ 64 h 64"/>
                  <a:gd name="T6" fmla="*/ 62 w 62"/>
                  <a:gd name="T7" fmla="*/ 44 h 64"/>
                  <a:gd name="T8" fmla="*/ 46 w 62"/>
                  <a:gd name="T9" fmla="*/ 22 h 64"/>
                  <a:gd name="T10" fmla="*/ 31 w 62"/>
                  <a:gd name="T11" fmla="*/ 0 h 64"/>
                  <a:gd name="T12" fmla="*/ 0 w 62"/>
                  <a:gd name="T13" fmla="*/ 2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1"/>
                    </a:moveTo>
                    <a:lnTo>
                      <a:pt x="16" y="43"/>
                    </a:lnTo>
                    <a:lnTo>
                      <a:pt x="31" y="64"/>
                    </a:lnTo>
                    <a:lnTo>
                      <a:pt x="62" y="44"/>
                    </a:lnTo>
                    <a:lnTo>
                      <a:pt x="46" y="22"/>
                    </a:lnTo>
                    <a:lnTo>
                      <a:pt x="3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1" name="Freeform 3459"/>
              <p:cNvSpPr>
                <a:spLocks/>
              </p:cNvSpPr>
              <p:nvPr/>
            </p:nvSpPr>
            <p:spPr bwMode="auto">
              <a:xfrm>
                <a:off x="2051" y="2636"/>
                <a:ext cx="2" cy="3"/>
              </a:xfrm>
              <a:custGeom>
                <a:avLst/>
                <a:gdLst>
                  <a:gd name="T0" fmla="*/ 0 w 16"/>
                  <a:gd name="T1" fmla="*/ 0 h 22"/>
                  <a:gd name="T2" fmla="*/ 16 w 16"/>
                  <a:gd name="T3" fmla="*/ 22 h 22"/>
                  <a:gd name="T4" fmla="*/ 16 w 16"/>
                  <a:gd name="T5" fmla="*/ 22 h 22"/>
                  <a:gd name="T6" fmla="*/ 0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lnTo>
                      <a:pt x="16" y="22"/>
                    </a:lnTo>
                    <a:lnTo>
                      <a:pt x="16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2" name="Line 3460"/>
              <p:cNvSpPr>
                <a:spLocks noChangeShapeType="1"/>
              </p:cNvSpPr>
              <p:nvPr/>
            </p:nvSpPr>
            <p:spPr bwMode="auto">
              <a:xfrm>
                <a:off x="2053" y="26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3" name="Freeform 3461"/>
              <p:cNvSpPr>
                <a:spLocks/>
              </p:cNvSpPr>
              <p:nvPr/>
            </p:nvSpPr>
            <p:spPr bwMode="auto">
              <a:xfrm>
                <a:off x="2049" y="2631"/>
                <a:ext cx="7" cy="8"/>
              </a:xfrm>
              <a:custGeom>
                <a:avLst/>
                <a:gdLst>
                  <a:gd name="T0" fmla="*/ 0 w 60"/>
                  <a:gd name="T1" fmla="*/ 21 h 65"/>
                  <a:gd name="T2" fmla="*/ 15 w 60"/>
                  <a:gd name="T3" fmla="*/ 43 h 65"/>
                  <a:gd name="T4" fmla="*/ 31 w 60"/>
                  <a:gd name="T5" fmla="*/ 65 h 65"/>
                  <a:gd name="T6" fmla="*/ 60 w 60"/>
                  <a:gd name="T7" fmla="*/ 44 h 65"/>
                  <a:gd name="T8" fmla="*/ 45 w 60"/>
                  <a:gd name="T9" fmla="*/ 22 h 65"/>
                  <a:gd name="T10" fmla="*/ 29 w 60"/>
                  <a:gd name="T11" fmla="*/ 0 h 65"/>
                  <a:gd name="T12" fmla="*/ 0 w 60"/>
                  <a:gd name="T13" fmla="*/ 2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0" y="21"/>
                    </a:moveTo>
                    <a:lnTo>
                      <a:pt x="15" y="43"/>
                    </a:lnTo>
                    <a:lnTo>
                      <a:pt x="31" y="65"/>
                    </a:lnTo>
                    <a:lnTo>
                      <a:pt x="60" y="44"/>
                    </a:lnTo>
                    <a:lnTo>
                      <a:pt x="45" y="22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4" name="Freeform 3462"/>
              <p:cNvSpPr>
                <a:spLocks/>
              </p:cNvSpPr>
              <p:nvPr/>
            </p:nvSpPr>
            <p:spPr bwMode="auto">
              <a:xfrm>
                <a:off x="2049" y="2631"/>
                <a:ext cx="7" cy="8"/>
              </a:xfrm>
              <a:custGeom>
                <a:avLst/>
                <a:gdLst>
                  <a:gd name="T0" fmla="*/ 0 w 60"/>
                  <a:gd name="T1" fmla="*/ 21 h 65"/>
                  <a:gd name="T2" fmla="*/ 15 w 60"/>
                  <a:gd name="T3" fmla="*/ 43 h 65"/>
                  <a:gd name="T4" fmla="*/ 31 w 60"/>
                  <a:gd name="T5" fmla="*/ 65 h 65"/>
                  <a:gd name="T6" fmla="*/ 60 w 60"/>
                  <a:gd name="T7" fmla="*/ 44 h 65"/>
                  <a:gd name="T8" fmla="*/ 45 w 60"/>
                  <a:gd name="T9" fmla="*/ 22 h 65"/>
                  <a:gd name="T10" fmla="*/ 29 w 60"/>
                  <a:gd name="T11" fmla="*/ 0 h 65"/>
                  <a:gd name="T12" fmla="*/ 0 w 60"/>
                  <a:gd name="T13" fmla="*/ 2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0" y="21"/>
                    </a:moveTo>
                    <a:lnTo>
                      <a:pt x="15" y="43"/>
                    </a:lnTo>
                    <a:lnTo>
                      <a:pt x="31" y="65"/>
                    </a:lnTo>
                    <a:lnTo>
                      <a:pt x="60" y="44"/>
                    </a:lnTo>
                    <a:lnTo>
                      <a:pt x="45" y="22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5" name="Freeform 3463"/>
              <p:cNvSpPr>
                <a:spLocks/>
              </p:cNvSpPr>
              <p:nvPr/>
            </p:nvSpPr>
            <p:spPr bwMode="auto">
              <a:xfrm>
                <a:off x="2054" y="2634"/>
                <a:ext cx="2" cy="2"/>
              </a:xfrm>
              <a:custGeom>
                <a:avLst/>
                <a:gdLst>
                  <a:gd name="T0" fmla="*/ 0 w 16"/>
                  <a:gd name="T1" fmla="*/ 0 h 22"/>
                  <a:gd name="T2" fmla="*/ 15 w 16"/>
                  <a:gd name="T3" fmla="*/ 22 h 22"/>
                  <a:gd name="T4" fmla="*/ 16 w 16"/>
                  <a:gd name="T5" fmla="*/ 21 h 22"/>
                  <a:gd name="T6" fmla="*/ 0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lnTo>
                      <a:pt x="15" y="22"/>
                    </a:lnTo>
                    <a:lnTo>
                      <a:pt x="1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6" name="Line 3464"/>
              <p:cNvSpPr>
                <a:spLocks noChangeShapeType="1"/>
              </p:cNvSpPr>
              <p:nvPr/>
            </p:nvSpPr>
            <p:spPr bwMode="auto">
              <a:xfrm flipV="1">
                <a:off x="2056" y="26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7" name="Freeform 3465"/>
              <p:cNvSpPr>
                <a:spLocks/>
              </p:cNvSpPr>
              <p:nvPr/>
            </p:nvSpPr>
            <p:spPr bwMode="auto">
              <a:xfrm>
                <a:off x="2052" y="2629"/>
                <a:ext cx="7" cy="7"/>
              </a:xfrm>
              <a:custGeom>
                <a:avLst/>
                <a:gdLst>
                  <a:gd name="T0" fmla="*/ 0 w 62"/>
                  <a:gd name="T1" fmla="*/ 22 h 64"/>
                  <a:gd name="T2" fmla="*/ 17 w 62"/>
                  <a:gd name="T3" fmla="*/ 43 h 64"/>
                  <a:gd name="T4" fmla="*/ 33 w 62"/>
                  <a:gd name="T5" fmla="*/ 64 h 64"/>
                  <a:gd name="T6" fmla="*/ 62 w 62"/>
                  <a:gd name="T7" fmla="*/ 42 h 64"/>
                  <a:gd name="T8" fmla="*/ 45 w 62"/>
                  <a:gd name="T9" fmla="*/ 21 h 64"/>
                  <a:gd name="T10" fmla="*/ 29 w 62"/>
                  <a:gd name="T11" fmla="*/ 0 h 64"/>
                  <a:gd name="T12" fmla="*/ 0 w 62"/>
                  <a:gd name="T13" fmla="*/ 2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2"/>
                    </a:moveTo>
                    <a:lnTo>
                      <a:pt x="17" y="43"/>
                    </a:lnTo>
                    <a:lnTo>
                      <a:pt x="33" y="64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8" name="Freeform 3466"/>
              <p:cNvSpPr>
                <a:spLocks/>
              </p:cNvSpPr>
              <p:nvPr/>
            </p:nvSpPr>
            <p:spPr bwMode="auto">
              <a:xfrm>
                <a:off x="2052" y="2629"/>
                <a:ext cx="7" cy="7"/>
              </a:xfrm>
              <a:custGeom>
                <a:avLst/>
                <a:gdLst>
                  <a:gd name="T0" fmla="*/ 0 w 62"/>
                  <a:gd name="T1" fmla="*/ 22 h 64"/>
                  <a:gd name="T2" fmla="*/ 17 w 62"/>
                  <a:gd name="T3" fmla="*/ 43 h 64"/>
                  <a:gd name="T4" fmla="*/ 33 w 62"/>
                  <a:gd name="T5" fmla="*/ 64 h 64"/>
                  <a:gd name="T6" fmla="*/ 62 w 62"/>
                  <a:gd name="T7" fmla="*/ 42 h 64"/>
                  <a:gd name="T8" fmla="*/ 45 w 62"/>
                  <a:gd name="T9" fmla="*/ 21 h 64"/>
                  <a:gd name="T10" fmla="*/ 29 w 62"/>
                  <a:gd name="T11" fmla="*/ 0 h 64"/>
                  <a:gd name="T12" fmla="*/ 0 w 62"/>
                  <a:gd name="T13" fmla="*/ 2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2"/>
                    </a:moveTo>
                    <a:lnTo>
                      <a:pt x="17" y="43"/>
                    </a:lnTo>
                    <a:lnTo>
                      <a:pt x="33" y="64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9" name="Freeform 3467"/>
              <p:cNvSpPr>
                <a:spLocks/>
              </p:cNvSpPr>
              <p:nvPr/>
            </p:nvSpPr>
            <p:spPr bwMode="auto">
              <a:xfrm>
                <a:off x="2056" y="2629"/>
                <a:ext cx="1" cy="2"/>
              </a:xfrm>
              <a:custGeom>
                <a:avLst/>
                <a:gdLst>
                  <a:gd name="T0" fmla="*/ 16 w 16"/>
                  <a:gd name="T1" fmla="*/ 22 h 22"/>
                  <a:gd name="T2" fmla="*/ 0 w 16"/>
                  <a:gd name="T3" fmla="*/ 1 h 22"/>
                  <a:gd name="T4" fmla="*/ 0 w 16"/>
                  <a:gd name="T5" fmla="*/ 0 h 22"/>
                  <a:gd name="T6" fmla="*/ 16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2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0" name="Line 3468"/>
              <p:cNvSpPr>
                <a:spLocks noChangeShapeType="1"/>
              </p:cNvSpPr>
              <p:nvPr/>
            </p:nvSpPr>
            <p:spPr bwMode="auto">
              <a:xfrm flipV="1">
                <a:off x="2056" y="26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1" name="Freeform 3469"/>
              <p:cNvSpPr>
                <a:spLocks/>
              </p:cNvSpPr>
              <p:nvPr/>
            </p:nvSpPr>
            <p:spPr bwMode="auto">
              <a:xfrm>
                <a:off x="2056" y="2627"/>
                <a:ext cx="6" cy="7"/>
              </a:xfrm>
              <a:custGeom>
                <a:avLst/>
                <a:gdLst>
                  <a:gd name="T0" fmla="*/ 0 w 62"/>
                  <a:gd name="T1" fmla="*/ 22 h 66"/>
                  <a:gd name="T2" fmla="*/ 16 w 62"/>
                  <a:gd name="T3" fmla="*/ 44 h 66"/>
                  <a:gd name="T4" fmla="*/ 33 w 62"/>
                  <a:gd name="T5" fmla="*/ 66 h 66"/>
                  <a:gd name="T6" fmla="*/ 62 w 62"/>
                  <a:gd name="T7" fmla="*/ 44 h 66"/>
                  <a:gd name="T8" fmla="*/ 46 w 62"/>
                  <a:gd name="T9" fmla="*/ 22 h 66"/>
                  <a:gd name="T10" fmla="*/ 29 w 62"/>
                  <a:gd name="T11" fmla="*/ 0 h 66"/>
                  <a:gd name="T12" fmla="*/ 0 w 62"/>
                  <a:gd name="T13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22"/>
                    </a:moveTo>
                    <a:lnTo>
                      <a:pt x="16" y="44"/>
                    </a:lnTo>
                    <a:lnTo>
                      <a:pt x="33" y="66"/>
                    </a:lnTo>
                    <a:lnTo>
                      <a:pt x="62" y="44"/>
                    </a:lnTo>
                    <a:lnTo>
                      <a:pt x="46" y="22"/>
                    </a:lnTo>
                    <a:lnTo>
                      <a:pt x="29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2" name="Freeform 3470"/>
              <p:cNvSpPr>
                <a:spLocks/>
              </p:cNvSpPr>
              <p:nvPr/>
            </p:nvSpPr>
            <p:spPr bwMode="auto">
              <a:xfrm>
                <a:off x="2056" y="2627"/>
                <a:ext cx="6" cy="7"/>
              </a:xfrm>
              <a:custGeom>
                <a:avLst/>
                <a:gdLst>
                  <a:gd name="T0" fmla="*/ 0 w 62"/>
                  <a:gd name="T1" fmla="*/ 22 h 66"/>
                  <a:gd name="T2" fmla="*/ 16 w 62"/>
                  <a:gd name="T3" fmla="*/ 44 h 66"/>
                  <a:gd name="T4" fmla="*/ 33 w 62"/>
                  <a:gd name="T5" fmla="*/ 66 h 66"/>
                  <a:gd name="T6" fmla="*/ 62 w 62"/>
                  <a:gd name="T7" fmla="*/ 44 h 66"/>
                  <a:gd name="T8" fmla="*/ 46 w 62"/>
                  <a:gd name="T9" fmla="*/ 22 h 66"/>
                  <a:gd name="T10" fmla="*/ 29 w 62"/>
                  <a:gd name="T11" fmla="*/ 0 h 66"/>
                  <a:gd name="T12" fmla="*/ 0 w 62"/>
                  <a:gd name="T13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22"/>
                    </a:moveTo>
                    <a:lnTo>
                      <a:pt x="16" y="44"/>
                    </a:lnTo>
                    <a:lnTo>
                      <a:pt x="33" y="66"/>
                    </a:lnTo>
                    <a:lnTo>
                      <a:pt x="62" y="44"/>
                    </a:lnTo>
                    <a:lnTo>
                      <a:pt x="46" y="22"/>
                    </a:lnTo>
                    <a:lnTo>
                      <a:pt x="29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3" name="Freeform 3471"/>
              <p:cNvSpPr>
                <a:spLocks/>
              </p:cNvSpPr>
              <p:nvPr/>
            </p:nvSpPr>
            <p:spPr bwMode="auto">
              <a:xfrm>
                <a:off x="2061" y="2629"/>
                <a:ext cx="1" cy="2"/>
              </a:xfrm>
              <a:custGeom>
                <a:avLst/>
                <a:gdLst>
                  <a:gd name="T0" fmla="*/ 0 w 16"/>
                  <a:gd name="T1" fmla="*/ 0 h 22"/>
                  <a:gd name="T2" fmla="*/ 16 w 16"/>
                  <a:gd name="T3" fmla="*/ 22 h 22"/>
                  <a:gd name="T4" fmla="*/ 16 w 16"/>
                  <a:gd name="T5" fmla="*/ 21 h 22"/>
                  <a:gd name="T6" fmla="*/ 0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lnTo>
                      <a:pt x="16" y="22"/>
                    </a:lnTo>
                    <a:lnTo>
                      <a:pt x="1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4" name="Line 3472"/>
              <p:cNvSpPr>
                <a:spLocks noChangeShapeType="1"/>
              </p:cNvSpPr>
              <p:nvPr/>
            </p:nvSpPr>
            <p:spPr bwMode="auto">
              <a:xfrm flipV="1">
                <a:off x="2062" y="26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5" name="Freeform 3473"/>
              <p:cNvSpPr>
                <a:spLocks/>
              </p:cNvSpPr>
              <p:nvPr/>
            </p:nvSpPr>
            <p:spPr bwMode="auto">
              <a:xfrm>
                <a:off x="2059" y="2624"/>
                <a:ext cx="7" cy="7"/>
              </a:xfrm>
              <a:custGeom>
                <a:avLst/>
                <a:gdLst>
                  <a:gd name="T0" fmla="*/ 0 w 62"/>
                  <a:gd name="T1" fmla="*/ 23 h 65"/>
                  <a:gd name="T2" fmla="*/ 17 w 62"/>
                  <a:gd name="T3" fmla="*/ 44 h 65"/>
                  <a:gd name="T4" fmla="*/ 33 w 62"/>
                  <a:gd name="T5" fmla="*/ 65 h 65"/>
                  <a:gd name="T6" fmla="*/ 62 w 62"/>
                  <a:gd name="T7" fmla="*/ 42 h 65"/>
                  <a:gd name="T8" fmla="*/ 45 w 62"/>
                  <a:gd name="T9" fmla="*/ 21 h 65"/>
                  <a:gd name="T10" fmla="*/ 29 w 62"/>
                  <a:gd name="T11" fmla="*/ 0 h 65"/>
                  <a:gd name="T12" fmla="*/ 0 w 62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0" y="23"/>
                    </a:move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6" name="Freeform 3474"/>
              <p:cNvSpPr>
                <a:spLocks/>
              </p:cNvSpPr>
              <p:nvPr/>
            </p:nvSpPr>
            <p:spPr bwMode="auto">
              <a:xfrm>
                <a:off x="2059" y="2624"/>
                <a:ext cx="7" cy="7"/>
              </a:xfrm>
              <a:custGeom>
                <a:avLst/>
                <a:gdLst>
                  <a:gd name="T0" fmla="*/ 0 w 62"/>
                  <a:gd name="T1" fmla="*/ 23 h 65"/>
                  <a:gd name="T2" fmla="*/ 17 w 62"/>
                  <a:gd name="T3" fmla="*/ 44 h 65"/>
                  <a:gd name="T4" fmla="*/ 33 w 62"/>
                  <a:gd name="T5" fmla="*/ 65 h 65"/>
                  <a:gd name="T6" fmla="*/ 62 w 62"/>
                  <a:gd name="T7" fmla="*/ 42 h 65"/>
                  <a:gd name="T8" fmla="*/ 45 w 62"/>
                  <a:gd name="T9" fmla="*/ 21 h 65"/>
                  <a:gd name="T10" fmla="*/ 29 w 62"/>
                  <a:gd name="T11" fmla="*/ 0 h 65"/>
                  <a:gd name="T12" fmla="*/ 0 w 62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0" y="23"/>
                    </a:move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7" name="Freeform 3475"/>
              <p:cNvSpPr>
                <a:spLocks/>
              </p:cNvSpPr>
              <p:nvPr/>
            </p:nvSpPr>
            <p:spPr bwMode="auto">
              <a:xfrm>
                <a:off x="2064" y="2626"/>
                <a:ext cx="2" cy="3"/>
              </a:xfrm>
              <a:custGeom>
                <a:avLst/>
                <a:gdLst>
                  <a:gd name="T0" fmla="*/ 0 w 17"/>
                  <a:gd name="T1" fmla="*/ 0 h 21"/>
                  <a:gd name="T2" fmla="*/ 17 w 17"/>
                  <a:gd name="T3" fmla="*/ 21 h 21"/>
                  <a:gd name="T4" fmla="*/ 17 w 17"/>
                  <a:gd name="T5" fmla="*/ 21 h 21"/>
                  <a:gd name="T6" fmla="*/ 0 w 17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0"/>
                    </a:moveTo>
                    <a:lnTo>
                      <a:pt x="17" y="21"/>
                    </a:lnTo>
                    <a:lnTo>
                      <a:pt x="17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8" name="Line 3476"/>
              <p:cNvSpPr>
                <a:spLocks noChangeShapeType="1"/>
              </p:cNvSpPr>
              <p:nvPr/>
            </p:nvSpPr>
            <p:spPr bwMode="auto">
              <a:xfrm>
                <a:off x="2066" y="26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9" name="Freeform 3477"/>
              <p:cNvSpPr>
                <a:spLocks/>
              </p:cNvSpPr>
              <p:nvPr/>
            </p:nvSpPr>
            <p:spPr bwMode="auto">
              <a:xfrm>
                <a:off x="2062" y="2622"/>
                <a:ext cx="7" cy="7"/>
              </a:xfrm>
              <a:custGeom>
                <a:avLst/>
                <a:gdLst>
                  <a:gd name="T0" fmla="*/ 0 w 61"/>
                  <a:gd name="T1" fmla="*/ 23 h 65"/>
                  <a:gd name="T2" fmla="*/ 16 w 61"/>
                  <a:gd name="T3" fmla="*/ 44 h 65"/>
                  <a:gd name="T4" fmla="*/ 33 w 61"/>
                  <a:gd name="T5" fmla="*/ 65 h 65"/>
                  <a:gd name="T6" fmla="*/ 61 w 61"/>
                  <a:gd name="T7" fmla="*/ 42 h 65"/>
                  <a:gd name="T8" fmla="*/ 45 w 61"/>
                  <a:gd name="T9" fmla="*/ 21 h 65"/>
                  <a:gd name="T10" fmla="*/ 28 w 61"/>
                  <a:gd name="T11" fmla="*/ 0 h 65"/>
                  <a:gd name="T12" fmla="*/ 0 w 61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23"/>
                    </a:moveTo>
                    <a:lnTo>
                      <a:pt x="16" y="44"/>
                    </a:lnTo>
                    <a:lnTo>
                      <a:pt x="33" y="65"/>
                    </a:lnTo>
                    <a:lnTo>
                      <a:pt x="61" y="42"/>
                    </a:lnTo>
                    <a:lnTo>
                      <a:pt x="45" y="21"/>
                    </a:lnTo>
                    <a:lnTo>
                      <a:pt x="28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0" name="Freeform 3478"/>
              <p:cNvSpPr>
                <a:spLocks/>
              </p:cNvSpPr>
              <p:nvPr/>
            </p:nvSpPr>
            <p:spPr bwMode="auto">
              <a:xfrm>
                <a:off x="2062" y="2622"/>
                <a:ext cx="7" cy="7"/>
              </a:xfrm>
              <a:custGeom>
                <a:avLst/>
                <a:gdLst>
                  <a:gd name="T0" fmla="*/ 0 w 61"/>
                  <a:gd name="T1" fmla="*/ 23 h 65"/>
                  <a:gd name="T2" fmla="*/ 16 w 61"/>
                  <a:gd name="T3" fmla="*/ 44 h 65"/>
                  <a:gd name="T4" fmla="*/ 33 w 61"/>
                  <a:gd name="T5" fmla="*/ 65 h 65"/>
                  <a:gd name="T6" fmla="*/ 61 w 61"/>
                  <a:gd name="T7" fmla="*/ 42 h 65"/>
                  <a:gd name="T8" fmla="*/ 45 w 61"/>
                  <a:gd name="T9" fmla="*/ 21 h 65"/>
                  <a:gd name="T10" fmla="*/ 28 w 61"/>
                  <a:gd name="T11" fmla="*/ 0 h 65"/>
                  <a:gd name="T12" fmla="*/ 0 w 61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23"/>
                    </a:moveTo>
                    <a:lnTo>
                      <a:pt x="16" y="44"/>
                    </a:lnTo>
                    <a:lnTo>
                      <a:pt x="33" y="65"/>
                    </a:lnTo>
                    <a:lnTo>
                      <a:pt x="61" y="42"/>
                    </a:lnTo>
                    <a:lnTo>
                      <a:pt x="45" y="21"/>
                    </a:lnTo>
                    <a:lnTo>
                      <a:pt x="28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1" name="Freeform 3479"/>
              <p:cNvSpPr>
                <a:spLocks/>
              </p:cNvSpPr>
              <p:nvPr/>
            </p:nvSpPr>
            <p:spPr bwMode="auto">
              <a:xfrm>
                <a:off x="2067" y="2624"/>
                <a:ext cx="2" cy="2"/>
              </a:xfrm>
              <a:custGeom>
                <a:avLst/>
                <a:gdLst>
                  <a:gd name="T0" fmla="*/ 0 w 16"/>
                  <a:gd name="T1" fmla="*/ 0 h 21"/>
                  <a:gd name="T2" fmla="*/ 16 w 16"/>
                  <a:gd name="T3" fmla="*/ 21 h 21"/>
                  <a:gd name="T4" fmla="*/ 16 w 16"/>
                  <a:gd name="T5" fmla="*/ 21 h 21"/>
                  <a:gd name="T6" fmla="*/ 0 w 1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0" y="0"/>
                    </a:moveTo>
                    <a:lnTo>
                      <a:pt x="16" y="21"/>
                    </a:lnTo>
                    <a:lnTo>
                      <a:pt x="1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2" name="Line 3480"/>
              <p:cNvSpPr>
                <a:spLocks noChangeShapeType="1"/>
              </p:cNvSpPr>
              <p:nvPr/>
            </p:nvSpPr>
            <p:spPr bwMode="auto">
              <a:xfrm>
                <a:off x="2069" y="2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3" name="Freeform 3481"/>
              <p:cNvSpPr>
                <a:spLocks/>
              </p:cNvSpPr>
              <p:nvPr/>
            </p:nvSpPr>
            <p:spPr bwMode="auto">
              <a:xfrm>
                <a:off x="2065" y="2619"/>
                <a:ext cx="7" cy="7"/>
              </a:xfrm>
              <a:custGeom>
                <a:avLst/>
                <a:gdLst>
                  <a:gd name="T0" fmla="*/ 0 w 62"/>
                  <a:gd name="T1" fmla="*/ 23 h 65"/>
                  <a:gd name="T2" fmla="*/ 17 w 62"/>
                  <a:gd name="T3" fmla="*/ 44 h 65"/>
                  <a:gd name="T4" fmla="*/ 33 w 62"/>
                  <a:gd name="T5" fmla="*/ 65 h 65"/>
                  <a:gd name="T6" fmla="*/ 62 w 62"/>
                  <a:gd name="T7" fmla="*/ 42 h 65"/>
                  <a:gd name="T8" fmla="*/ 45 w 62"/>
                  <a:gd name="T9" fmla="*/ 21 h 65"/>
                  <a:gd name="T10" fmla="*/ 29 w 62"/>
                  <a:gd name="T11" fmla="*/ 0 h 65"/>
                  <a:gd name="T12" fmla="*/ 0 w 62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0" y="23"/>
                    </a:move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4" name="Freeform 3482"/>
              <p:cNvSpPr>
                <a:spLocks/>
              </p:cNvSpPr>
              <p:nvPr/>
            </p:nvSpPr>
            <p:spPr bwMode="auto">
              <a:xfrm>
                <a:off x="2065" y="2619"/>
                <a:ext cx="7" cy="7"/>
              </a:xfrm>
              <a:custGeom>
                <a:avLst/>
                <a:gdLst>
                  <a:gd name="T0" fmla="*/ 0 w 62"/>
                  <a:gd name="T1" fmla="*/ 23 h 65"/>
                  <a:gd name="T2" fmla="*/ 17 w 62"/>
                  <a:gd name="T3" fmla="*/ 44 h 65"/>
                  <a:gd name="T4" fmla="*/ 33 w 62"/>
                  <a:gd name="T5" fmla="*/ 65 h 65"/>
                  <a:gd name="T6" fmla="*/ 62 w 62"/>
                  <a:gd name="T7" fmla="*/ 42 h 65"/>
                  <a:gd name="T8" fmla="*/ 45 w 62"/>
                  <a:gd name="T9" fmla="*/ 21 h 65"/>
                  <a:gd name="T10" fmla="*/ 29 w 62"/>
                  <a:gd name="T11" fmla="*/ 0 h 65"/>
                  <a:gd name="T12" fmla="*/ 0 w 62"/>
                  <a:gd name="T1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0" y="23"/>
                    </a:moveTo>
                    <a:lnTo>
                      <a:pt x="17" y="44"/>
                    </a:lnTo>
                    <a:lnTo>
                      <a:pt x="33" y="65"/>
                    </a:lnTo>
                    <a:lnTo>
                      <a:pt x="62" y="42"/>
                    </a:lnTo>
                    <a:lnTo>
                      <a:pt x="45" y="21"/>
                    </a:lnTo>
                    <a:lnTo>
                      <a:pt x="29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5" name="Freeform 3483"/>
              <p:cNvSpPr>
                <a:spLocks/>
              </p:cNvSpPr>
              <p:nvPr/>
            </p:nvSpPr>
            <p:spPr bwMode="auto">
              <a:xfrm>
                <a:off x="2070" y="2621"/>
                <a:ext cx="2" cy="3"/>
              </a:xfrm>
              <a:custGeom>
                <a:avLst/>
                <a:gdLst>
                  <a:gd name="T0" fmla="*/ 0 w 18"/>
                  <a:gd name="T1" fmla="*/ 0 h 21"/>
                  <a:gd name="T2" fmla="*/ 17 w 18"/>
                  <a:gd name="T3" fmla="*/ 21 h 21"/>
                  <a:gd name="T4" fmla="*/ 18 w 18"/>
                  <a:gd name="T5" fmla="*/ 20 h 21"/>
                  <a:gd name="T6" fmla="*/ 0 w 1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0" y="0"/>
                    </a:moveTo>
                    <a:lnTo>
                      <a:pt x="17" y="21"/>
                    </a:lnTo>
                    <a:lnTo>
                      <a:pt x="18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6" name="Line 3484"/>
              <p:cNvSpPr>
                <a:spLocks noChangeShapeType="1"/>
              </p:cNvSpPr>
              <p:nvPr/>
            </p:nvSpPr>
            <p:spPr bwMode="auto">
              <a:xfrm flipV="1">
                <a:off x="2072" y="26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7" name="Freeform 3485"/>
              <p:cNvSpPr>
                <a:spLocks/>
              </p:cNvSpPr>
              <p:nvPr/>
            </p:nvSpPr>
            <p:spPr bwMode="auto">
              <a:xfrm>
                <a:off x="2068" y="2616"/>
                <a:ext cx="7" cy="8"/>
              </a:xfrm>
              <a:custGeom>
                <a:avLst/>
                <a:gdLst>
                  <a:gd name="T0" fmla="*/ 0 w 62"/>
                  <a:gd name="T1" fmla="*/ 24 h 64"/>
                  <a:gd name="T2" fmla="*/ 17 w 62"/>
                  <a:gd name="T3" fmla="*/ 44 h 64"/>
                  <a:gd name="T4" fmla="*/ 35 w 62"/>
                  <a:gd name="T5" fmla="*/ 64 h 64"/>
                  <a:gd name="T6" fmla="*/ 62 w 62"/>
                  <a:gd name="T7" fmla="*/ 40 h 64"/>
                  <a:gd name="T8" fmla="*/ 45 w 62"/>
                  <a:gd name="T9" fmla="*/ 20 h 64"/>
                  <a:gd name="T10" fmla="*/ 27 w 62"/>
                  <a:gd name="T11" fmla="*/ 0 h 64"/>
                  <a:gd name="T12" fmla="*/ 0 w 62"/>
                  <a:gd name="T13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4"/>
                    </a:moveTo>
                    <a:lnTo>
                      <a:pt x="17" y="44"/>
                    </a:lnTo>
                    <a:lnTo>
                      <a:pt x="35" y="64"/>
                    </a:lnTo>
                    <a:lnTo>
                      <a:pt x="62" y="40"/>
                    </a:lnTo>
                    <a:lnTo>
                      <a:pt x="45" y="20"/>
                    </a:lnTo>
                    <a:lnTo>
                      <a:pt x="2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8" name="Freeform 3486"/>
              <p:cNvSpPr>
                <a:spLocks/>
              </p:cNvSpPr>
              <p:nvPr/>
            </p:nvSpPr>
            <p:spPr bwMode="auto">
              <a:xfrm>
                <a:off x="2068" y="2616"/>
                <a:ext cx="7" cy="8"/>
              </a:xfrm>
              <a:custGeom>
                <a:avLst/>
                <a:gdLst>
                  <a:gd name="T0" fmla="*/ 0 w 62"/>
                  <a:gd name="T1" fmla="*/ 24 h 64"/>
                  <a:gd name="T2" fmla="*/ 17 w 62"/>
                  <a:gd name="T3" fmla="*/ 44 h 64"/>
                  <a:gd name="T4" fmla="*/ 35 w 62"/>
                  <a:gd name="T5" fmla="*/ 64 h 64"/>
                  <a:gd name="T6" fmla="*/ 62 w 62"/>
                  <a:gd name="T7" fmla="*/ 40 h 64"/>
                  <a:gd name="T8" fmla="*/ 45 w 62"/>
                  <a:gd name="T9" fmla="*/ 20 h 64"/>
                  <a:gd name="T10" fmla="*/ 27 w 62"/>
                  <a:gd name="T11" fmla="*/ 0 h 64"/>
                  <a:gd name="T12" fmla="*/ 0 w 62"/>
                  <a:gd name="T13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4">
                    <a:moveTo>
                      <a:pt x="0" y="24"/>
                    </a:moveTo>
                    <a:lnTo>
                      <a:pt x="17" y="44"/>
                    </a:lnTo>
                    <a:lnTo>
                      <a:pt x="35" y="64"/>
                    </a:lnTo>
                    <a:lnTo>
                      <a:pt x="62" y="40"/>
                    </a:lnTo>
                    <a:lnTo>
                      <a:pt x="45" y="20"/>
                    </a:lnTo>
                    <a:lnTo>
                      <a:pt x="27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9" name="Freeform 3487"/>
              <p:cNvSpPr>
                <a:spLocks/>
              </p:cNvSpPr>
              <p:nvPr/>
            </p:nvSpPr>
            <p:spPr bwMode="auto">
              <a:xfrm>
                <a:off x="2071" y="2614"/>
                <a:ext cx="7" cy="7"/>
              </a:xfrm>
              <a:custGeom>
                <a:avLst/>
                <a:gdLst>
                  <a:gd name="T0" fmla="*/ 0 w 63"/>
                  <a:gd name="T1" fmla="*/ 24 h 64"/>
                  <a:gd name="T2" fmla="*/ 18 w 63"/>
                  <a:gd name="T3" fmla="*/ 44 h 64"/>
                  <a:gd name="T4" fmla="*/ 35 w 63"/>
                  <a:gd name="T5" fmla="*/ 64 h 64"/>
                  <a:gd name="T6" fmla="*/ 63 w 63"/>
                  <a:gd name="T7" fmla="*/ 39 h 64"/>
                  <a:gd name="T8" fmla="*/ 45 w 63"/>
                  <a:gd name="T9" fmla="*/ 20 h 64"/>
                  <a:gd name="T10" fmla="*/ 28 w 63"/>
                  <a:gd name="T11" fmla="*/ 0 h 64"/>
                  <a:gd name="T12" fmla="*/ 0 w 63"/>
                  <a:gd name="T13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24"/>
                    </a:moveTo>
                    <a:lnTo>
                      <a:pt x="18" y="44"/>
                    </a:lnTo>
                    <a:lnTo>
                      <a:pt x="35" y="64"/>
                    </a:lnTo>
                    <a:lnTo>
                      <a:pt x="63" y="39"/>
                    </a:lnTo>
                    <a:lnTo>
                      <a:pt x="45" y="20"/>
                    </a:lnTo>
                    <a:lnTo>
                      <a:pt x="28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0" name="Freeform 3488"/>
              <p:cNvSpPr>
                <a:spLocks/>
              </p:cNvSpPr>
              <p:nvPr/>
            </p:nvSpPr>
            <p:spPr bwMode="auto">
              <a:xfrm>
                <a:off x="2071" y="2614"/>
                <a:ext cx="7" cy="7"/>
              </a:xfrm>
              <a:custGeom>
                <a:avLst/>
                <a:gdLst>
                  <a:gd name="T0" fmla="*/ 0 w 63"/>
                  <a:gd name="T1" fmla="*/ 24 h 64"/>
                  <a:gd name="T2" fmla="*/ 18 w 63"/>
                  <a:gd name="T3" fmla="*/ 44 h 64"/>
                  <a:gd name="T4" fmla="*/ 35 w 63"/>
                  <a:gd name="T5" fmla="*/ 64 h 64"/>
                  <a:gd name="T6" fmla="*/ 63 w 63"/>
                  <a:gd name="T7" fmla="*/ 39 h 64"/>
                  <a:gd name="T8" fmla="*/ 45 w 63"/>
                  <a:gd name="T9" fmla="*/ 20 h 64"/>
                  <a:gd name="T10" fmla="*/ 28 w 63"/>
                  <a:gd name="T11" fmla="*/ 0 h 64"/>
                  <a:gd name="T12" fmla="*/ 0 w 63"/>
                  <a:gd name="T13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24"/>
                    </a:moveTo>
                    <a:lnTo>
                      <a:pt x="18" y="44"/>
                    </a:lnTo>
                    <a:lnTo>
                      <a:pt x="35" y="64"/>
                    </a:lnTo>
                    <a:lnTo>
                      <a:pt x="63" y="39"/>
                    </a:lnTo>
                    <a:lnTo>
                      <a:pt x="45" y="20"/>
                    </a:lnTo>
                    <a:lnTo>
                      <a:pt x="28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1" name="Freeform 3489"/>
              <p:cNvSpPr>
                <a:spLocks/>
              </p:cNvSpPr>
              <p:nvPr/>
            </p:nvSpPr>
            <p:spPr bwMode="auto">
              <a:xfrm>
                <a:off x="2076" y="2616"/>
                <a:ext cx="2" cy="2"/>
              </a:xfrm>
              <a:custGeom>
                <a:avLst/>
                <a:gdLst>
                  <a:gd name="T0" fmla="*/ 0 w 19"/>
                  <a:gd name="T1" fmla="*/ 0 h 19"/>
                  <a:gd name="T2" fmla="*/ 18 w 19"/>
                  <a:gd name="T3" fmla="*/ 19 h 19"/>
                  <a:gd name="T4" fmla="*/ 19 w 19"/>
                  <a:gd name="T5" fmla="*/ 19 h 19"/>
                  <a:gd name="T6" fmla="*/ 0 w 19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0"/>
                    </a:moveTo>
                    <a:lnTo>
                      <a:pt x="18" y="19"/>
                    </a:lnTo>
                    <a:lnTo>
                      <a:pt x="1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2" name="Line 3490"/>
              <p:cNvSpPr>
                <a:spLocks noChangeShapeType="1"/>
              </p:cNvSpPr>
              <p:nvPr/>
            </p:nvSpPr>
            <p:spPr bwMode="auto">
              <a:xfrm>
                <a:off x="2078" y="2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3" name="Freeform 3491"/>
              <p:cNvSpPr>
                <a:spLocks/>
              </p:cNvSpPr>
              <p:nvPr/>
            </p:nvSpPr>
            <p:spPr bwMode="auto">
              <a:xfrm>
                <a:off x="2074" y="2611"/>
                <a:ext cx="7" cy="7"/>
              </a:xfrm>
              <a:custGeom>
                <a:avLst/>
                <a:gdLst>
                  <a:gd name="T0" fmla="*/ 0 w 63"/>
                  <a:gd name="T1" fmla="*/ 25 h 64"/>
                  <a:gd name="T2" fmla="*/ 18 w 63"/>
                  <a:gd name="T3" fmla="*/ 45 h 64"/>
                  <a:gd name="T4" fmla="*/ 37 w 63"/>
                  <a:gd name="T5" fmla="*/ 64 h 64"/>
                  <a:gd name="T6" fmla="*/ 63 w 63"/>
                  <a:gd name="T7" fmla="*/ 39 h 64"/>
                  <a:gd name="T8" fmla="*/ 45 w 63"/>
                  <a:gd name="T9" fmla="*/ 20 h 64"/>
                  <a:gd name="T10" fmla="*/ 26 w 63"/>
                  <a:gd name="T11" fmla="*/ 0 h 64"/>
                  <a:gd name="T12" fmla="*/ 0 w 63"/>
                  <a:gd name="T13" fmla="*/ 2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25"/>
                    </a:moveTo>
                    <a:lnTo>
                      <a:pt x="18" y="45"/>
                    </a:lnTo>
                    <a:lnTo>
                      <a:pt x="37" y="64"/>
                    </a:lnTo>
                    <a:lnTo>
                      <a:pt x="63" y="39"/>
                    </a:lnTo>
                    <a:lnTo>
                      <a:pt x="45" y="20"/>
                    </a:lnTo>
                    <a:lnTo>
                      <a:pt x="26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4" name="Freeform 3492"/>
              <p:cNvSpPr>
                <a:spLocks/>
              </p:cNvSpPr>
              <p:nvPr/>
            </p:nvSpPr>
            <p:spPr bwMode="auto">
              <a:xfrm>
                <a:off x="2074" y="2611"/>
                <a:ext cx="7" cy="7"/>
              </a:xfrm>
              <a:custGeom>
                <a:avLst/>
                <a:gdLst>
                  <a:gd name="T0" fmla="*/ 0 w 63"/>
                  <a:gd name="T1" fmla="*/ 25 h 64"/>
                  <a:gd name="T2" fmla="*/ 18 w 63"/>
                  <a:gd name="T3" fmla="*/ 45 h 64"/>
                  <a:gd name="T4" fmla="*/ 37 w 63"/>
                  <a:gd name="T5" fmla="*/ 64 h 64"/>
                  <a:gd name="T6" fmla="*/ 63 w 63"/>
                  <a:gd name="T7" fmla="*/ 39 h 64"/>
                  <a:gd name="T8" fmla="*/ 45 w 63"/>
                  <a:gd name="T9" fmla="*/ 20 h 64"/>
                  <a:gd name="T10" fmla="*/ 26 w 63"/>
                  <a:gd name="T11" fmla="*/ 0 h 64"/>
                  <a:gd name="T12" fmla="*/ 0 w 63"/>
                  <a:gd name="T13" fmla="*/ 2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25"/>
                    </a:moveTo>
                    <a:lnTo>
                      <a:pt x="18" y="45"/>
                    </a:lnTo>
                    <a:lnTo>
                      <a:pt x="37" y="64"/>
                    </a:lnTo>
                    <a:lnTo>
                      <a:pt x="63" y="39"/>
                    </a:lnTo>
                    <a:lnTo>
                      <a:pt x="45" y="20"/>
                    </a:lnTo>
                    <a:lnTo>
                      <a:pt x="26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5" name="Freeform 3493"/>
              <p:cNvSpPr>
                <a:spLocks/>
              </p:cNvSpPr>
              <p:nvPr/>
            </p:nvSpPr>
            <p:spPr bwMode="auto">
              <a:xfrm>
                <a:off x="2077" y="2611"/>
                <a:ext cx="2" cy="2"/>
              </a:xfrm>
              <a:custGeom>
                <a:avLst/>
                <a:gdLst>
                  <a:gd name="T0" fmla="*/ 19 w 19"/>
                  <a:gd name="T1" fmla="*/ 20 h 20"/>
                  <a:gd name="T2" fmla="*/ 0 w 19"/>
                  <a:gd name="T3" fmla="*/ 0 h 20"/>
                  <a:gd name="T4" fmla="*/ 0 w 19"/>
                  <a:gd name="T5" fmla="*/ 0 h 20"/>
                  <a:gd name="T6" fmla="*/ 19 w 19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6" name="Line 3494"/>
              <p:cNvSpPr>
                <a:spLocks noChangeShapeType="1"/>
              </p:cNvSpPr>
              <p:nvPr/>
            </p:nvSpPr>
            <p:spPr bwMode="auto">
              <a:xfrm>
                <a:off x="2077" y="2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7" name="Freeform 3495"/>
              <p:cNvSpPr>
                <a:spLocks/>
              </p:cNvSpPr>
              <p:nvPr/>
            </p:nvSpPr>
            <p:spPr bwMode="auto">
              <a:xfrm>
                <a:off x="2077" y="2608"/>
                <a:ext cx="7" cy="7"/>
              </a:xfrm>
              <a:custGeom>
                <a:avLst/>
                <a:gdLst>
                  <a:gd name="T0" fmla="*/ 0 w 64"/>
                  <a:gd name="T1" fmla="*/ 24 h 63"/>
                  <a:gd name="T2" fmla="*/ 19 w 64"/>
                  <a:gd name="T3" fmla="*/ 44 h 63"/>
                  <a:gd name="T4" fmla="*/ 37 w 64"/>
                  <a:gd name="T5" fmla="*/ 63 h 63"/>
                  <a:gd name="T6" fmla="*/ 64 w 64"/>
                  <a:gd name="T7" fmla="*/ 39 h 63"/>
                  <a:gd name="T8" fmla="*/ 45 w 64"/>
                  <a:gd name="T9" fmla="*/ 19 h 63"/>
                  <a:gd name="T10" fmla="*/ 26 w 64"/>
                  <a:gd name="T11" fmla="*/ 0 h 63"/>
                  <a:gd name="T12" fmla="*/ 0 w 64"/>
                  <a:gd name="T13" fmla="*/ 2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0" y="24"/>
                    </a:moveTo>
                    <a:lnTo>
                      <a:pt x="19" y="44"/>
                    </a:lnTo>
                    <a:lnTo>
                      <a:pt x="37" y="63"/>
                    </a:lnTo>
                    <a:lnTo>
                      <a:pt x="64" y="39"/>
                    </a:lnTo>
                    <a:lnTo>
                      <a:pt x="45" y="19"/>
                    </a:lnTo>
                    <a:lnTo>
                      <a:pt x="2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8" name="Freeform 3496"/>
              <p:cNvSpPr>
                <a:spLocks/>
              </p:cNvSpPr>
              <p:nvPr/>
            </p:nvSpPr>
            <p:spPr bwMode="auto">
              <a:xfrm>
                <a:off x="2077" y="2608"/>
                <a:ext cx="7" cy="7"/>
              </a:xfrm>
              <a:custGeom>
                <a:avLst/>
                <a:gdLst>
                  <a:gd name="T0" fmla="*/ 0 w 64"/>
                  <a:gd name="T1" fmla="*/ 24 h 63"/>
                  <a:gd name="T2" fmla="*/ 19 w 64"/>
                  <a:gd name="T3" fmla="*/ 44 h 63"/>
                  <a:gd name="T4" fmla="*/ 37 w 64"/>
                  <a:gd name="T5" fmla="*/ 63 h 63"/>
                  <a:gd name="T6" fmla="*/ 64 w 64"/>
                  <a:gd name="T7" fmla="*/ 39 h 63"/>
                  <a:gd name="T8" fmla="*/ 45 w 64"/>
                  <a:gd name="T9" fmla="*/ 19 h 63"/>
                  <a:gd name="T10" fmla="*/ 26 w 64"/>
                  <a:gd name="T11" fmla="*/ 0 h 63"/>
                  <a:gd name="T12" fmla="*/ 0 w 64"/>
                  <a:gd name="T13" fmla="*/ 2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0" y="24"/>
                    </a:moveTo>
                    <a:lnTo>
                      <a:pt x="19" y="44"/>
                    </a:lnTo>
                    <a:lnTo>
                      <a:pt x="37" y="63"/>
                    </a:lnTo>
                    <a:lnTo>
                      <a:pt x="64" y="39"/>
                    </a:lnTo>
                    <a:lnTo>
                      <a:pt x="45" y="19"/>
                    </a:lnTo>
                    <a:lnTo>
                      <a:pt x="26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9" name="Freeform 3497"/>
              <p:cNvSpPr>
                <a:spLocks/>
              </p:cNvSpPr>
              <p:nvPr/>
            </p:nvSpPr>
            <p:spPr bwMode="auto">
              <a:xfrm>
                <a:off x="2082" y="2610"/>
                <a:ext cx="2" cy="3"/>
              </a:xfrm>
              <a:custGeom>
                <a:avLst/>
                <a:gdLst>
                  <a:gd name="T0" fmla="*/ 0 w 19"/>
                  <a:gd name="T1" fmla="*/ 0 h 20"/>
                  <a:gd name="T2" fmla="*/ 19 w 19"/>
                  <a:gd name="T3" fmla="*/ 20 h 20"/>
                  <a:gd name="T4" fmla="*/ 19 w 19"/>
                  <a:gd name="T5" fmla="*/ 19 h 20"/>
                  <a:gd name="T6" fmla="*/ 0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19" y="20"/>
                    </a:lnTo>
                    <a:lnTo>
                      <a:pt x="1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0" name="Line 3498"/>
              <p:cNvSpPr>
                <a:spLocks noChangeShapeType="1"/>
              </p:cNvSpPr>
              <p:nvPr/>
            </p:nvSpPr>
            <p:spPr bwMode="auto">
              <a:xfrm flipV="1">
                <a:off x="2084" y="26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1" name="Freeform 3499"/>
              <p:cNvSpPr>
                <a:spLocks/>
              </p:cNvSpPr>
              <p:nvPr/>
            </p:nvSpPr>
            <p:spPr bwMode="auto">
              <a:xfrm>
                <a:off x="2080" y="2605"/>
                <a:ext cx="7" cy="8"/>
              </a:xfrm>
              <a:custGeom>
                <a:avLst/>
                <a:gdLst>
                  <a:gd name="T0" fmla="*/ 0 w 64"/>
                  <a:gd name="T1" fmla="*/ 27 h 64"/>
                  <a:gd name="T2" fmla="*/ 19 w 64"/>
                  <a:gd name="T3" fmla="*/ 45 h 64"/>
                  <a:gd name="T4" fmla="*/ 38 w 64"/>
                  <a:gd name="T5" fmla="*/ 64 h 64"/>
                  <a:gd name="T6" fmla="*/ 64 w 64"/>
                  <a:gd name="T7" fmla="*/ 38 h 64"/>
                  <a:gd name="T8" fmla="*/ 45 w 64"/>
                  <a:gd name="T9" fmla="*/ 19 h 64"/>
                  <a:gd name="T10" fmla="*/ 27 w 64"/>
                  <a:gd name="T11" fmla="*/ 0 h 64"/>
                  <a:gd name="T12" fmla="*/ 0 w 64"/>
                  <a:gd name="T13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0" y="27"/>
                    </a:moveTo>
                    <a:lnTo>
                      <a:pt x="19" y="45"/>
                    </a:lnTo>
                    <a:lnTo>
                      <a:pt x="38" y="64"/>
                    </a:lnTo>
                    <a:lnTo>
                      <a:pt x="64" y="38"/>
                    </a:lnTo>
                    <a:lnTo>
                      <a:pt x="45" y="19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2" name="Freeform 3500"/>
              <p:cNvSpPr>
                <a:spLocks/>
              </p:cNvSpPr>
              <p:nvPr/>
            </p:nvSpPr>
            <p:spPr bwMode="auto">
              <a:xfrm>
                <a:off x="2080" y="2605"/>
                <a:ext cx="7" cy="8"/>
              </a:xfrm>
              <a:custGeom>
                <a:avLst/>
                <a:gdLst>
                  <a:gd name="T0" fmla="*/ 0 w 64"/>
                  <a:gd name="T1" fmla="*/ 27 h 64"/>
                  <a:gd name="T2" fmla="*/ 19 w 64"/>
                  <a:gd name="T3" fmla="*/ 45 h 64"/>
                  <a:gd name="T4" fmla="*/ 38 w 64"/>
                  <a:gd name="T5" fmla="*/ 64 h 64"/>
                  <a:gd name="T6" fmla="*/ 64 w 64"/>
                  <a:gd name="T7" fmla="*/ 38 h 64"/>
                  <a:gd name="T8" fmla="*/ 45 w 64"/>
                  <a:gd name="T9" fmla="*/ 19 h 64"/>
                  <a:gd name="T10" fmla="*/ 27 w 64"/>
                  <a:gd name="T11" fmla="*/ 0 h 64"/>
                  <a:gd name="T12" fmla="*/ 0 w 64"/>
                  <a:gd name="T13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0" y="27"/>
                    </a:moveTo>
                    <a:lnTo>
                      <a:pt x="19" y="45"/>
                    </a:lnTo>
                    <a:lnTo>
                      <a:pt x="38" y="64"/>
                    </a:lnTo>
                    <a:lnTo>
                      <a:pt x="64" y="38"/>
                    </a:lnTo>
                    <a:lnTo>
                      <a:pt x="45" y="19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3" name="Freeform 3501"/>
              <p:cNvSpPr>
                <a:spLocks/>
              </p:cNvSpPr>
              <p:nvPr/>
            </p:nvSpPr>
            <p:spPr bwMode="auto">
              <a:xfrm>
                <a:off x="2083" y="2605"/>
                <a:ext cx="2" cy="3"/>
              </a:xfrm>
              <a:custGeom>
                <a:avLst/>
                <a:gdLst>
                  <a:gd name="T0" fmla="*/ 18 w 18"/>
                  <a:gd name="T1" fmla="*/ 20 h 20"/>
                  <a:gd name="T2" fmla="*/ 0 w 18"/>
                  <a:gd name="T3" fmla="*/ 1 h 20"/>
                  <a:gd name="T4" fmla="*/ 0 w 18"/>
                  <a:gd name="T5" fmla="*/ 0 h 20"/>
                  <a:gd name="T6" fmla="*/ 18 w 18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18" y="2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4" name="Line 3502"/>
              <p:cNvSpPr>
                <a:spLocks noChangeShapeType="1"/>
              </p:cNvSpPr>
              <p:nvPr/>
            </p:nvSpPr>
            <p:spPr bwMode="auto">
              <a:xfrm flipV="1">
                <a:off x="2083" y="26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5" name="Freeform 3503"/>
              <p:cNvSpPr>
                <a:spLocks/>
              </p:cNvSpPr>
              <p:nvPr/>
            </p:nvSpPr>
            <p:spPr bwMode="auto">
              <a:xfrm>
                <a:off x="2083" y="2603"/>
                <a:ext cx="7" cy="7"/>
              </a:xfrm>
              <a:custGeom>
                <a:avLst/>
                <a:gdLst>
                  <a:gd name="T0" fmla="*/ 0 w 63"/>
                  <a:gd name="T1" fmla="*/ 25 h 65"/>
                  <a:gd name="T2" fmla="*/ 18 w 63"/>
                  <a:gd name="T3" fmla="*/ 45 h 65"/>
                  <a:gd name="T4" fmla="*/ 37 w 63"/>
                  <a:gd name="T5" fmla="*/ 65 h 65"/>
                  <a:gd name="T6" fmla="*/ 63 w 63"/>
                  <a:gd name="T7" fmla="*/ 40 h 65"/>
                  <a:gd name="T8" fmla="*/ 44 w 63"/>
                  <a:gd name="T9" fmla="*/ 20 h 65"/>
                  <a:gd name="T10" fmla="*/ 26 w 63"/>
                  <a:gd name="T11" fmla="*/ 0 h 65"/>
                  <a:gd name="T12" fmla="*/ 0 w 63"/>
                  <a:gd name="T13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0" y="25"/>
                    </a:moveTo>
                    <a:lnTo>
                      <a:pt x="18" y="45"/>
                    </a:lnTo>
                    <a:lnTo>
                      <a:pt x="37" y="65"/>
                    </a:lnTo>
                    <a:lnTo>
                      <a:pt x="63" y="40"/>
                    </a:lnTo>
                    <a:lnTo>
                      <a:pt x="44" y="20"/>
                    </a:lnTo>
                    <a:lnTo>
                      <a:pt x="26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6" name="Freeform 3504"/>
              <p:cNvSpPr>
                <a:spLocks/>
              </p:cNvSpPr>
              <p:nvPr/>
            </p:nvSpPr>
            <p:spPr bwMode="auto">
              <a:xfrm>
                <a:off x="2083" y="2603"/>
                <a:ext cx="7" cy="7"/>
              </a:xfrm>
              <a:custGeom>
                <a:avLst/>
                <a:gdLst>
                  <a:gd name="T0" fmla="*/ 0 w 63"/>
                  <a:gd name="T1" fmla="*/ 25 h 65"/>
                  <a:gd name="T2" fmla="*/ 18 w 63"/>
                  <a:gd name="T3" fmla="*/ 45 h 65"/>
                  <a:gd name="T4" fmla="*/ 37 w 63"/>
                  <a:gd name="T5" fmla="*/ 65 h 65"/>
                  <a:gd name="T6" fmla="*/ 63 w 63"/>
                  <a:gd name="T7" fmla="*/ 40 h 65"/>
                  <a:gd name="T8" fmla="*/ 44 w 63"/>
                  <a:gd name="T9" fmla="*/ 20 h 65"/>
                  <a:gd name="T10" fmla="*/ 26 w 63"/>
                  <a:gd name="T11" fmla="*/ 0 h 65"/>
                  <a:gd name="T12" fmla="*/ 0 w 63"/>
                  <a:gd name="T13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5">
                    <a:moveTo>
                      <a:pt x="0" y="25"/>
                    </a:moveTo>
                    <a:lnTo>
                      <a:pt x="18" y="45"/>
                    </a:lnTo>
                    <a:lnTo>
                      <a:pt x="37" y="65"/>
                    </a:lnTo>
                    <a:lnTo>
                      <a:pt x="63" y="40"/>
                    </a:lnTo>
                    <a:lnTo>
                      <a:pt x="44" y="20"/>
                    </a:lnTo>
                    <a:lnTo>
                      <a:pt x="26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7" name="Freeform 3505"/>
              <p:cNvSpPr>
                <a:spLocks/>
              </p:cNvSpPr>
              <p:nvPr/>
            </p:nvSpPr>
            <p:spPr bwMode="auto">
              <a:xfrm>
                <a:off x="2088" y="2605"/>
                <a:ext cx="2" cy="2"/>
              </a:xfrm>
              <a:custGeom>
                <a:avLst/>
                <a:gdLst>
                  <a:gd name="T0" fmla="*/ 0 w 20"/>
                  <a:gd name="T1" fmla="*/ 0 h 20"/>
                  <a:gd name="T2" fmla="*/ 19 w 20"/>
                  <a:gd name="T3" fmla="*/ 20 h 20"/>
                  <a:gd name="T4" fmla="*/ 20 w 20"/>
                  <a:gd name="T5" fmla="*/ 19 h 20"/>
                  <a:gd name="T6" fmla="*/ 0 w 20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19" y="20"/>
                    </a:lnTo>
                    <a:lnTo>
                      <a:pt x="20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8" name="Line 3506"/>
              <p:cNvSpPr>
                <a:spLocks noChangeShapeType="1"/>
              </p:cNvSpPr>
              <p:nvPr/>
            </p:nvSpPr>
            <p:spPr bwMode="auto">
              <a:xfrm flipV="1">
                <a:off x="2090" y="26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9" name="Freeform 3507"/>
              <p:cNvSpPr>
                <a:spLocks/>
              </p:cNvSpPr>
              <p:nvPr/>
            </p:nvSpPr>
            <p:spPr bwMode="auto">
              <a:xfrm>
                <a:off x="2086" y="2600"/>
                <a:ext cx="7" cy="7"/>
              </a:xfrm>
              <a:custGeom>
                <a:avLst/>
                <a:gdLst>
                  <a:gd name="T0" fmla="*/ 0 w 64"/>
                  <a:gd name="T1" fmla="*/ 26 h 64"/>
                  <a:gd name="T2" fmla="*/ 19 w 64"/>
                  <a:gd name="T3" fmla="*/ 45 h 64"/>
                  <a:gd name="T4" fmla="*/ 39 w 64"/>
                  <a:gd name="T5" fmla="*/ 64 h 64"/>
                  <a:gd name="T6" fmla="*/ 64 w 64"/>
                  <a:gd name="T7" fmla="*/ 37 h 64"/>
                  <a:gd name="T8" fmla="*/ 45 w 64"/>
                  <a:gd name="T9" fmla="*/ 19 h 64"/>
                  <a:gd name="T10" fmla="*/ 25 w 64"/>
                  <a:gd name="T11" fmla="*/ 0 h 64"/>
                  <a:gd name="T12" fmla="*/ 0 w 64"/>
                  <a:gd name="T13" fmla="*/ 2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0" y="26"/>
                    </a:moveTo>
                    <a:lnTo>
                      <a:pt x="19" y="45"/>
                    </a:lnTo>
                    <a:lnTo>
                      <a:pt x="39" y="64"/>
                    </a:lnTo>
                    <a:lnTo>
                      <a:pt x="64" y="37"/>
                    </a:lnTo>
                    <a:lnTo>
                      <a:pt x="45" y="19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0" name="Freeform 3508"/>
              <p:cNvSpPr>
                <a:spLocks/>
              </p:cNvSpPr>
              <p:nvPr/>
            </p:nvSpPr>
            <p:spPr bwMode="auto">
              <a:xfrm>
                <a:off x="2086" y="2600"/>
                <a:ext cx="7" cy="7"/>
              </a:xfrm>
              <a:custGeom>
                <a:avLst/>
                <a:gdLst>
                  <a:gd name="T0" fmla="*/ 0 w 64"/>
                  <a:gd name="T1" fmla="*/ 26 h 64"/>
                  <a:gd name="T2" fmla="*/ 19 w 64"/>
                  <a:gd name="T3" fmla="*/ 45 h 64"/>
                  <a:gd name="T4" fmla="*/ 39 w 64"/>
                  <a:gd name="T5" fmla="*/ 64 h 64"/>
                  <a:gd name="T6" fmla="*/ 64 w 64"/>
                  <a:gd name="T7" fmla="*/ 37 h 64"/>
                  <a:gd name="T8" fmla="*/ 45 w 64"/>
                  <a:gd name="T9" fmla="*/ 19 h 64"/>
                  <a:gd name="T10" fmla="*/ 25 w 64"/>
                  <a:gd name="T11" fmla="*/ 0 h 64"/>
                  <a:gd name="T12" fmla="*/ 0 w 64"/>
                  <a:gd name="T13" fmla="*/ 2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4">
                    <a:moveTo>
                      <a:pt x="0" y="26"/>
                    </a:moveTo>
                    <a:lnTo>
                      <a:pt x="19" y="45"/>
                    </a:lnTo>
                    <a:lnTo>
                      <a:pt x="39" y="64"/>
                    </a:lnTo>
                    <a:lnTo>
                      <a:pt x="64" y="37"/>
                    </a:lnTo>
                    <a:lnTo>
                      <a:pt x="45" y="19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1" name="Freeform 3509"/>
              <p:cNvSpPr>
                <a:spLocks/>
              </p:cNvSpPr>
              <p:nvPr/>
            </p:nvSpPr>
            <p:spPr bwMode="auto">
              <a:xfrm>
                <a:off x="2089" y="2597"/>
                <a:ext cx="7" cy="7"/>
              </a:xfrm>
              <a:custGeom>
                <a:avLst/>
                <a:gdLst>
                  <a:gd name="T0" fmla="*/ 0 w 65"/>
                  <a:gd name="T1" fmla="*/ 26 h 63"/>
                  <a:gd name="T2" fmla="*/ 20 w 65"/>
                  <a:gd name="T3" fmla="*/ 45 h 63"/>
                  <a:gd name="T4" fmla="*/ 39 w 65"/>
                  <a:gd name="T5" fmla="*/ 63 h 63"/>
                  <a:gd name="T6" fmla="*/ 65 w 65"/>
                  <a:gd name="T7" fmla="*/ 37 h 63"/>
                  <a:gd name="T8" fmla="*/ 45 w 65"/>
                  <a:gd name="T9" fmla="*/ 18 h 63"/>
                  <a:gd name="T10" fmla="*/ 25 w 65"/>
                  <a:gd name="T11" fmla="*/ 0 h 63"/>
                  <a:gd name="T12" fmla="*/ 0 w 65"/>
                  <a:gd name="T13" fmla="*/ 2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0" y="26"/>
                    </a:moveTo>
                    <a:lnTo>
                      <a:pt x="20" y="45"/>
                    </a:lnTo>
                    <a:lnTo>
                      <a:pt x="39" y="63"/>
                    </a:lnTo>
                    <a:lnTo>
                      <a:pt x="65" y="37"/>
                    </a:lnTo>
                    <a:lnTo>
                      <a:pt x="45" y="18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2" name="Freeform 3510"/>
              <p:cNvSpPr>
                <a:spLocks/>
              </p:cNvSpPr>
              <p:nvPr/>
            </p:nvSpPr>
            <p:spPr bwMode="auto">
              <a:xfrm>
                <a:off x="2089" y="2597"/>
                <a:ext cx="7" cy="7"/>
              </a:xfrm>
              <a:custGeom>
                <a:avLst/>
                <a:gdLst>
                  <a:gd name="T0" fmla="*/ 0 w 65"/>
                  <a:gd name="T1" fmla="*/ 26 h 63"/>
                  <a:gd name="T2" fmla="*/ 20 w 65"/>
                  <a:gd name="T3" fmla="*/ 45 h 63"/>
                  <a:gd name="T4" fmla="*/ 39 w 65"/>
                  <a:gd name="T5" fmla="*/ 63 h 63"/>
                  <a:gd name="T6" fmla="*/ 65 w 65"/>
                  <a:gd name="T7" fmla="*/ 37 h 63"/>
                  <a:gd name="T8" fmla="*/ 45 w 65"/>
                  <a:gd name="T9" fmla="*/ 18 h 63"/>
                  <a:gd name="T10" fmla="*/ 25 w 65"/>
                  <a:gd name="T11" fmla="*/ 0 h 63"/>
                  <a:gd name="T12" fmla="*/ 0 w 65"/>
                  <a:gd name="T13" fmla="*/ 2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0" y="26"/>
                    </a:moveTo>
                    <a:lnTo>
                      <a:pt x="20" y="45"/>
                    </a:lnTo>
                    <a:lnTo>
                      <a:pt x="39" y="63"/>
                    </a:lnTo>
                    <a:lnTo>
                      <a:pt x="65" y="37"/>
                    </a:lnTo>
                    <a:lnTo>
                      <a:pt x="45" y="18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3" name="Freeform 3511"/>
              <p:cNvSpPr>
                <a:spLocks/>
              </p:cNvSpPr>
              <p:nvPr/>
            </p:nvSpPr>
            <p:spPr bwMode="auto">
              <a:xfrm>
                <a:off x="2094" y="2599"/>
                <a:ext cx="2" cy="2"/>
              </a:xfrm>
              <a:custGeom>
                <a:avLst/>
                <a:gdLst>
                  <a:gd name="T0" fmla="*/ 0 w 20"/>
                  <a:gd name="T1" fmla="*/ 0 h 19"/>
                  <a:gd name="T2" fmla="*/ 20 w 20"/>
                  <a:gd name="T3" fmla="*/ 19 h 19"/>
                  <a:gd name="T4" fmla="*/ 20 w 20"/>
                  <a:gd name="T5" fmla="*/ 18 h 19"/>
                  <a:gd name="T6" fmla="*/ 0 w 2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lnTo>
                      <a:pt x="20" y="19"/>
                    </a:lnTo>
                    <a:lnTo>
                      <a:pt x="2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4" name="Line 3512"/>
              <p:cNvSpPr>
                <a:spLocks noChangeShapeType="1"/>
              </p:cNvSpPr>
              <p:nvPr/>
            </p:nvSpPr>
            <p:spPr bwMode="auto">
              <a:xfrm flipV="1">
                <a:off x="2096" y="26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5" name="Freeform 3513"/>
              <p:cNvSpPr>
                <a:spLocks/>
              </p:cNvSpPr>
              <p:nvPr/>
            </p:nvSpPr>
            <p:spPr bwMode="auto">
              <a:xfrm>
                <a:off x="2091" y="2594"/>
                <a:ext cx="7" cy="7"/>
              </a:xfrm>
              <a:custGeom>
                <a:avLst/>
                <a:gdLst>
                  <a:gd name="T0" fmla="*/ 0 w 64"/>
                  <a:gd name="T1" fmla="*/ 28 h 63"/>
                  <a:gd name="T2" fmla="*/ 20 w 64"/>
                  <a:gd name="T3" fmla="*/ 45 h 63"/>
                  <a:gd name="T4" fmla="*/ 40 w 64"/>
                  <a:gd name="T5" fmla="*/ 63 h 63"/>
                  <a:gd name="T6" fmla="*/ 64 w 64"/>
                  <a:gd name="T7" fmla="*/ 35 h 63"/>
                  <a:gd name="T8" fmla="*/ 44 w 64"/>
                  <a:gd name="T9" fmla="*/ 18 h 63"/>
                  <a:gd name="T10" fmla="*/ 24 w 64"/>
                  <a:gd name="T11" fmla="*/ 0 h 63"/>
                  <a:gd name="T12" fmla="*/ 0 w 64"/>
                  <a:gd name="T13" fmla="*/ 2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0" y="28"/>
                    </a:moveTo>
                    <a:lnTo>
                      <a:pt x="20" y="45"/>
                    </a:lnTo>
                    <a:lnTo>
                      <a:pt x="40" y="63"/>
                    </a:lnTo>
                    <a:lnTo>
                      <a:pt x="64" y="35"/>
                    </a:lnTo>
                    <a:lnTo>
                      <a:pt x="44" y="18"/>
                    </a:lnTo>
                    <a:lnTo>
                      <a:pt x="24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6" name="Freeform 3514"/>
              <p:cNvSpPr>
                <a:spLocks/>
              </p:cNvSpPr>
              <p:nvPr/>
            </p:nvSpPr>
            <p:spPr bwMode="auto">
              <a:xfrm>
                <a:off x="2091" y="2594"/>
                <a:ext cx="7" cy="7"/>
              </a:xfrm>
              <a:custGeom>
                <a:avLst/>
                <a:gdLst>
                  <a:gd name="T0" fmla="*/ 0 w 64"/>
                  <a:gd name="T1" fmla="*/ 28 h 63"/>
                  <a:gd name="T2" fmla="*/ 20 w 64"/>
                  <a:gd name="T3" fmla="*/ 45 h 63"/>
                  <a:gd name="T4" fmla="*/ 40 w 64"/>
                  <a:gd name="T5" fmla="*/ 63 h 63"/>
                  <a:gd name="T6" fmla="*/ 64 w 64"/>
                  <a:gd name="T7" fmla="*/ 35 h 63"/>
                  <a:gd name="T8" fmla="*/ 44 w 64"/>
                  <a:gd name="T9" fmla="*/ 18 h 63"/>
                  <a:gd name="T10" fmla="*/ 24 w 64"/>
                  <a:gd name="T11" fmla="*/ 0 h 63"/>
                  <a:gd name="T12" fmla="*/ 0 w 64"/>
                  <a:gd name="T13" fmla="*/ 2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3">
                    <a:moveTo>
                      <a:pt x="0" y="28"/>
                    </a:moveTo>
                    <a:lnTo>
                      <a:pt x="20" y="45"/>
                    </a:lnTo>
                    <a:lnTo>
                      <a:pt x="40" y="63"/>
                    </a:lnTo>
                    <a:lnTo>
                      <a:pt x="64" y="35"/>
                    </a:lnTo>
                    <a:lnTo>
                      <a:pt x="44" y="18"/>
                    </a:lnTo>
                    <a:lnTo>
                      <a:pt x="24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7" name="Freeform 3515"/>
              <p:cNvSpPr>
                <a:spLocks/>
              </p:cNvSpPr>
              <p:nvPr/>
            </p:nvSpPr>
            <p:spPr bwMode="auto">
              <a:xfrm>
                <a:off x="2094" y="2591"/>
                <a:ext cx="7" cy="7"/>
              </a:xfrm>
              <a:custGeom>
                <a:avLst/>
                <a:gdLst>
                  <a:gd name="T0" fmla="*/ 0 w 64"/>
                  <a:gd name="T1" fmla="*/ 27 h 62"/>
                  <a:gd name="T2" fmla="*/ 20 w 64"/>
                  <a:gd name="T3" fmla="*/ 45 h 62"/>
                  <a:gd name="T4" fmla="*/ 40 w 64"/>
                  <a:gd name="T5" fmla="*/ 62 h 62"/>
                  <a:gd name="T6" fmla="*/ 64 w 64"/>
                  <a:gd name="T7" fmla="*/ 35 h 62"/>
                  <a:gd name="T8" fmla="*/ 44 w 64"/>
                  <a:gd name="T9" fmla="*/ 17 h 62"/>
                  <a:gd name="T10" fmla="*/ 24 w 64"/>
                  <a:gd name="T11" fmla="*/ 0 h 62"/>
                  <a:gd name="T12" fmla="*/ 0 w 64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0" y="27"/>
                    </a:moveTo>
                    <a:lnTo>
                      <a:pt x="20" y="45"/>
                    </a:lnTo>
                    <a:lnTo>
                      <a:pt x="40" y="62"/>
                    </a:lnTo>
                    <a:lnTo>
                      <a:pt x="64" y="35"/>
                    </a:lnTo>
                    <a:lnTo>
                      <a:pt x="44" y="17"/>
                    </a:lnTo>
                    <a:lnTo>
                      <a:pt x="24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8" name="Freeform 3516"/>
              <p:cNvSpPr>
                <a:spLocks/>
              </p:cNvSpPr>
              <p:nvPr/>
            </p:nvSpPr>
            <p:spPr bwMode="auto">
              <a:xfrm>
                <a:off x="2094" y="2591"/>
                <a:ext cx="7" cy="7"/>
              </a:xfrm>
              <a:custGeom>
                <a:avLst/>
                <a:gdLst>
                  <a:gd name="T0" fmla="*/ 0 w 64"/>
                  <a:gd name="T1" fmla="*/ 27 h 62"/>
                  <a:gd name="T2" fmla="*/ 20 w 64"/>
                  <a:gd name="T3" fmla="*/ 45 h 62"/>
                  <a:gd name="T4" fmla="*/ 40 w 64"/>
                  <a:gd name="T5" fmla="*/ 62 h 62"/>
                  <a:gd name="T6" fmla="*/ 64 w 64"/>
                  <a:gd name="T7" fmla="*/ 35 h 62"/>
                  <a:gd name="T8" fmla="*/ 44 w 64"/>
                  <a:gd name="T9" fmla="*/ 17 h 62"/>
                  <a:gd name="T10" fmla="*/ 24 w 64"/>
                  <a:gd name="T11" fmla="*/ 0 h 62"/>
                  <a:gd name="T12" fmla="*/ 0 w 64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0" y="27"/>
                    </a:moveTo>
                    <a:lnTo>
                      <a:pt x="20" y="45"/>
                    </a:lnTo>
                    <a:lnTo>
                      <a:pt x="40" y="62"/>
                    </a:lnTo>
                    <a:lnTo>
                      <a:pt x="64" y="35"/>
                    </a:lnTo>
                    <a:lnTo>
                      <a:pt x="44" y="17"/>
                    </a:lnTo>
                    <a:lnTo>
                      <a:pt x="24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9" name="Freeform 3517"/>
              <p:cNvSpPr>
                <a:spLocks/>
              </p:cNvSpPr>
              <p:nvPr/>
            </p:nvSpPr>
            <p:spPr bwMode="auto">
              <a:xfrm>
                <a:off x="2097" y="2588"/>
                <a:ext cx="7" cy="7"/>
              </a:xfrm>
              <a:custGeom>
                <a:avLst/>
                <a:gdLst>
                  <a:gd name="T0" fmla="*/ 0 w 64"/>
                  <a:gd name="T1" fmla="*/ 27 h 62"/>
                  <a:gd name="T2" fmla="*/ 20 w 64"/>
                  <a:gd name="T3" fmla="*/ 44 h 62"/>
                  <a:gd name="T4" fmla="*/ 40 w 64"/>
                  <a:gd name="T5" fmla="*/ 62 h 62"/>
                  <a:gd name="T6" fmla="*/ 64 w 64"/>
                  <a:gd name="T7" fmla="*/ 35 h 62"/>
                  <a:gd name="T8" fmla="*/ 44 w 64"/>
                  <a:gd name="T9" fmla="*/ 17 h 62"/>
                  <a:gd name="T10" fmla="*/ 25 w 64"/>
                  <a:gd name="T11" fmla="*/ 0 h 62"/>
                  <a:gd name="T12" fmla="*/ 0 w 64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0" y="27"/>
                    </a:moveTo>
                    <a:lnTo>
                      <a:pt x="20" y="44"/>
                    </a:lnTo>
                    <a:lnTo>
                      <a:pt x="40" y="62"/>
                    </a:lnTo>
                    <a:lnTo>
                      <a:pt x="64" y="35"/>
                    </a:lnTo>
                    <a:lnTo>
                      <a:pt x="44" y="17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0" name="Freeform 3518"/>
              <p:cNvSpPr>
                <a:spLocks/>
              </p:cNvSpPr>
              <p:nvPr/>
            </p:nvSpPr>
            <p:spPr bwMode="auto">
              <a:xfrm>
                <a:off x="2097" y="2588"/>
                <a:ext cx="7" cy="7"/>
              </a:xfrm>
              <a:custGeom>
                <a:avLst/>
                <a:gdLst>
                  <a:gd name="T0" fmla="*/ 0 w 64"/>
                  <a:gd name="T1" fmla="*/ 27 h 62"/>
                  <a:gd name="T2" fmla="*/ 20 w 64"/>
                  <a:gd name="T3" fmla="*/ 44 h 62"/>
                  <a:gd name="T4" fmla="*/ 40 w 64"/>
                  <a:gd name="T5" fmla="*/ 62 h 62"/>
                  <a:gd name="T6" fmla="*/ 64 w 64"/>
                  <a:gd name="T7" fmla="*/ 35 h 62"/>
                  <a:gd name="T8" fmla="*/ 44 w 64"/>
                  <a:gd name="T9" fmla="*/ 17 h 62"/>
                  <a:gd name="T10" fmla="*/ 25 w 64"/>
                  <a:gd name="T11" fmla="*/ 0 h 62"/>
                  <a:gd name="T12" fmla="*/ 0 w 64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2">
                    <a:moveTo>
                      <a:pt x="0" y="27"/>
                    </a:moveTo>
                    <a:lnTo>
                      <a:pt x="20" y="44"/>
                    </a:lnTo>
                    <a:lnTo>
                      <a:pt x="40" y="62"/>
                    </a:lnTo>
                    <a:lnTo>
                      <a:pt x="64" y="35"/>
                    </a:lnTo>
                    <a:lnTo>
                      <a:pt x="44" y="17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1" name="Freeform 3519"/>
              <p:cNvSpPr>
                <a:spLocks/>
              </p:cNvSpPr>
              <p:nvPr/>
            </p:nvSpPr>
            <p:spPr bwMode="auto">
              <a:xfrm>
                <a:off x="2102" y="2590"/>
                <a:ext cx="2" cy="2"/>
              </a:xfrm>
              <a:custGeom>
                <a:avLst/>
                <a:gdLst>
                  <a:gd name="T0" fmla="*/ 0 w 21"/>
                  <a:gd name="T1" fmla="*/ 0 h 18"/>
                  <a:gd name="T2" fmla="*/ 20 w 21"/>
                  <a:gd name="T3" fmla="*/ 18 h 18"/>
                  <a:gd name="T4" fmla="*/ 21 w 21"/>
                  <a:gd name="T5" fmla="*/ 17 h 18"/>
                  <a:gd name="T6" fmla="*/ 0 w 21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0"/>
                    </a:moveTo>
                    <a:lnTo>
                      <a:pt x="20" y="18"/>
                    </a:lnTo>
                    <a:lnTo>
                      <a:pt x="21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2" name="Line 3520"/>
              <p:cNvSpPr>
                <a:spLocks noChangeShapeType="1"/>
              </p:cNvSpPr>
              <p:nvPr/>
            </p:nvSpPr>
            <p:spPr bwMode="auto">
              <a:xfrm flipV="1">
                <a:off x="2104" y="25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3" name="Freeform 3521"/>
              <p:cNvSpPr>
                <a:spLocks/>
              </p:cNvSpPr>
              <p:nvPr/>
            </p:nvSpPr>
            <p:spPr bwMode="auto">
              <a:xfrm>
                <a:off x="2099" y="2585"/>
                <a:ext cx="7" cy="7"/>
              </a:xfrm>
              <a:custGeom>
                <a:avLst/>
                <a:gdLst>
                  <a:gd name="T0" fmla="*/ 0 w 65"/>
                  <a:gd name="T1" fmla="*/ 29 h 62"/>
                  <a:gd name="T2" fmla="*/ 21 w 65"/>
                  <a:gd name="T3" fmla="*/ 45 h 62"/>
                  <a:gd name="T4" fmla="*/ 42 w 65"/>
                  <a:gd name="T5" fmla="*/ 62 h 62"/>
                  <a:gd name="T6" fmla="*/ 65 w 65"/>
                  <a:gd name="T7" fmla="*/ 33 h 62"/>
                  <a:gd name="T8" fmla="*/ 44 w 65"/>
                  <a:gd name="T9" fmla="*/ 17 h 62"/>
                  <a:gd name="T10" fmla="*/ 23 w 65"/>
                  <a:gd name="T11" fmla="*/ 0 h 62"/>
                  <a:gd name="T12" fmla="*/ 0 w 65"/>
                  <a:gd name="T13" fmla="*/ 2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2">
                    <a:moveTo>
                      <a:pt x="0" y="29"/>
                    </a:moveTo>
                    <a:lnTo>
                      <a:pt x="21" y="45"/>
                    </a:lnTo>
                    <a:lnTo>
                      <a:pt x="42" y="62"/>
                    </a:lnTo>
                    <a:lnTo>
                      <a:pt x="65" y="33"/>
                    </a:lnTo>
                    <a:lnTo>
                      <a:pt x="44" y="17"/>
                    </a:lnTo>
                    <a:lnTo>
                      <a:pt x="23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4" name="Freeform 3522"/>
              <p:cNvSpPr>
                <a:spLocks/>
              </p:cNvSpPr>
              <p:nvPr/>
            </p:nvSpPr>
            <p:spPr bwMode="auto">
              <a:xfrm>
                <a:off x="2099" y="2585"/>
                <a:ext cx="7" cy="7"/>
              </a:xfrm>
              <a:custGeom>
                <a:avLst/>
                <a:gdLst>
                  <a:gd name="T0" fmla="*/ 0 w 65"/>
                  <a:gd name="T1" fmla="*/ 29 h 62"/>
                  <a:gd name="T2" fmla="*/ 21 w 65"/>
                  <a:gd name="T3" fmla="*/ 45 h 62"/>
                  <a:gd name="T4" fmla="*/ 42 w 65"/>
                  <a:gd name="T5" fmla="*/ 62 h 62"/>
                  <a:gd name="T6" fmla="*/ 65 w 65"/>
                  <a:gd name="T7" fmla="*/ 33 h 62"/>
                  <a:gd name="T8" fmla="*/ 44 w 65"/>
                  <a:gd name="T9" fmla="*/ 17 h 62"/>
                  <a:gd name="T10" fmla="*/ 23 w 65"/>
                  <a:gd name="T11" fmla="*/ 0 h 62"/>
                  <a:gd name="T12" fmla="*/ 0 w 65"/>
                  <a:gd name="T13" fmla="*/ 2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2">
                    <a:moveTo>
                      <a:pt x="0" y="29"/>
                    </a:moveTo>
                    <a:lnTo>
                      <a:pt x="21" y="45"/>
                    </a:lnTo>
                    <a:lnTo>
                      <a:pt x="42" y="62"/>
                    </a:lnTo>
                    <a:lnTo>
                      <a:pt x="65" y="33"/>
                    </a:lnTo>
                    <a:lnTo>
                      <a:pt x="44" y="17"/>
                    </a:lnTo>
                    <a:lnTo>
                      <a:pt x="23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5" name="Freeform 3523"/>
              <p:cNvSpPr>
                <a:spLocks/>
              </p:cNvSpPr>
              <p:nvPr/>
            </p:nvSpPr>
            <p:spPr bwMode="auto">
              <a:xfrm>
                <a:off x="2102" y="2585"/>
                <a:ext cx="2" cy="2"/>
              </a:xfrm>
              <a:custGeom>
                <a:avLst/>
                <a:gdLst>
                  <a:gd name="T0" fmla="*/ 21 w 21"/>
                  <a:gd name="T1" fmla="*/ 18 h 18"/>
                  <a:gd name="T2" fmla="*/ 0 w 21"/>
                  <a:gd name="T3" fmla="*/ 1 h 18"/>
                  <a:gd name="T4" fmla="*/ 0 w 21"/>
                  <a:gd name="T5" fmla="*/ 0 h 18"/>
                  <a:gd name="T6" fmla="*/ 21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18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6" name="Line 3524"/>
              <p:cNvSpPr>
                <a:spLocks noChangeShapeType="1"/>
              </p:cNvSpPr>
              <p:nvPr/>
            </p:nvSpPr>
            <p:spPr bwMode="auto">
              <a:xfrm flipV="1">
                <a:off x="2102" y="25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7" name="Freeform 3525"/>
              <p:cNvSpPr>
                <a:spLocks/>
              </p:cNvSpPr>
              <p:nvPr/>
            </p:nvSpPr>
            <p:spPr bwMode="auto">
              <a:xfrm>
                <a:off x="2102" y="2582"/>
                <a:ext cx="7" cy="7"/>
              </a:xfrm>
              <a:custGeom>
                <a:avLst/>
                <a:gdLst>
                  <a:gd name="T0" fmla="*/ 0 w 65"/>
                  <a:gd name="T1" fmla="*/ 27 h 62"/>
                  <a:gd name="T2" fmla="*/ 21 w 65"/>
                  <a:gd name="T3" fmla="*/ 45 h 62"/>
                  <a:gd name="T4" fmla="*/ 42 w 65"/>
                  <a:gd name="T5" fmla="*/ 62 h 62"/>
                  <a:gd name="T6" fmla="*/ 65 w 65"/>
                  <a:gd name="T7" fmla="*/ 35 h 62"/>
                  <a:gd name="T8" fmla="*/ 44 w 65"/>
                  <a:gd name="T9" fmla="*/ 17 h 62"/>
                  <a:gd name="T10" fmla="*/ 23 w 65"/>
                  <a:gd name="T11" fmla="*/ 0 h 62"/>
                  <a:gd name="T12" fmla="*/ 0 w 65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2">
                    <a:moveTo>
                      <a:pt x="0" y="27"/>
                    </a:moveTo>
                    <a:lnTo>
                      <a:pt x="21" y="45"/>
                    </a:lnTo>
                    <a:lnTo>
                      <a:pt x="42" y="62"/>
                    </a:lnTo>
                    <a:lnTo>
                      <a:pt x="65" y="35"/>
                    </a:lnTo>
                    <a:lnTo>
                      <a:pt x="44" y="17"/>
                    </a:lnTo>
                    <a:lnTo>
                      <a:pt x="2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8" name="Freeform 3526"/>
              <p:cNvSpPr>
                <a:spLocks/>
              </p:cNvSpPr>
              <p:nvPr/>
            </p:nvSpPr>
            <p:spPr bwMode="auto">
              <a:xfrm>
                <a:off x="2102" y="2582"/>
                <a:ext cx="7" cy="7"/>
              </a:xfrm>
              <a:custGeom>
                <a:avLst/>
                <a:gdLst>
                  <a:gd name="T0" fmla="*/ 0 w 65"/>
                  <a:gd name="T1" fmla="*/ 27 h 62"/>
                  <a:gd name="T2" fmla="*/ 21 w 65"/>
                  <a:gd name="T3" fmla="*/ 45 h 62"/>
                  <a:gd name="T4" fmla="*/ 42 w 65"/>
                  <a:gd name="T5" fmla="*/ 62 h 62"/>
                  <a:gd name="T6" fmla="*/ 65 w 65"/>
                  <a:gd name="T7" fmla="*/ 35 h 62"/>
                  <a:gd name="T8" fmla="*/ 44 w 65"/>
                  <a:gd name="T9" fmla="*/ 17 h 62"/>
                  <a:gd name="T10" fmla="*/ 23 w 65"/>
                  <a:gd name="T11" fmla="*/ 0 h 62"/>
                  <a:gd name="T12" fmla="*/ 0 w 65"/>
                  <a:gd name="T13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2">
                    <a:moveTo>
                      <a:pt x="0" y="27"/>
                    </a:moveTo>
                    <a:lnTo>
                      <a:pt x="21" y="45"/>
                    </a:lnTo>
                    <a:lnTo>
                      <a:pt x="42" y="62"/>
                    </a:lnTo>
                    <a:lnTo>
                      <a:pt x="65" y="35"/>
                    </a:lnTo>
                    <a:lnTo>
                      <a:pt x="44" y="17"/>
                    </a:lnTo>
                    <a:lnTo>
                      <a:pt x="23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9" name="Freeform 3527"/>
              <p:cNvSpPr>
                <a:spLocks/>
              </p:cNvSpPr>
              <p:nvPr/>
            </p:nvSpPr>
            <p:spPr bwMode="auto">
              <a:xfrm>
                <a:off x="2107" y="2584"/>
                <a:ext cx="2" cy="2"/>
              </a:xfrm>
              <a:custGeom>
                <a:avLst/>
                <a:gdLst>
                  <a:gd name="T0" fmla="*/ 0 w 21"/>
                  <a:gd name="T1" fmla="*/ 0 h 18"/>
                  <a:gd name="T2" fmla="*/ 21 w 21"/>
                  <a:gd name="T3" fmla="*/ 18 h 18"/>
                  <a:gd name="T4" fmla="*/ 21 w 21"/>
                  <a:gd name="T5" fmla="*/ 17 h 18"/>
                  <a:gd name="T6" fmla="*/ 0 w 21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0"/>
                    </a:moveTo>
                    <a:lnTo>
                      <a:pt x="21" y="18"/>
                    </a:lnTo>
                    <a:lnTo>
                      <a:pt x="21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0" name="Line 3528"/>
              <p:cNvSpPr>
                <a:spLocks noChangeShapeType="1"/>
              </p:cNvSpPr>
              <p:nvPr/>
            </p:nvSpPr>
            <p:spPr bwMode="auto">
              <a:xfrm flipV="1">
                <a:off x="2109" y="25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1" name="Freeform 3529"/>
              <p:cNvSpPr>
                <a:spLocks/>
              </p:cNvSpPr>
              <p:nvPr/>
            </p:nvSpPr>
            <p:spPr bwMode="auto">
              <a:xfrm>
                <a:off x="2104" y="2578"/>
                <a:ext cx="8" cy="7"/>
              </a:xfrm>
              <a:custGeom>
                <a:avLst/>
                <a:gdLst>
                  <a:gd name="T0" fmla="*/ 0 w 65"/>
                  <a:gd name="T1" fmla="*/ 30 h 63"/>
                  <a:gd name="T2" fmla="*/ 21 w 65"/>
                  <a:gd name="T3" fmla="*/ 46 h 63"/>
                  <a:gd name="T4" fmla="*/ 42 w 65"/>
                  <a:gd name="T5" fmla="*/ 63 h 63"/>
                  <a:gd name="T6" fmla="*/ 65 w 65"/>
                  <a:gd name="T7" fmla="*/ 33 h 63"/>
                  <a:gd name="T8" fmla="*/ 44 w 65"/>
                  <a:gd name="T9" fmla="*/ 17 h 63"/>
                  <a:gd name="T10" fmla="*/ 24 w 65"/>
                  <a:gd name="T11" fmla="*/ 0 h 63"/>
                  <a:gd name="T12" fmla="*/ 0 w 65"/>
                  <a:gd name="T13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0" y="30"/>
                    </a:moveTo>
                    <a:lnTo>
                      <a:pt x="21" y="46"/>
                    </a:lnTo>
                    <a:lnTo>
                      <a:pt x="42" y="63"/>
                    </a:lnTo>
                    <a:lnTo>
                      <a:pt x="65" y="33"/>
                    </a:lnTo>
                    <a:lnTo>
                      <a:pt x="44" y="17"/>
                    </a:lnTo>
                    <a:lnTo>
                      <a:pt x="24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2" name="Freeform 3530"/>
              <p:cNvSpPr>
                <a:spLocks/>
              </p:cNvSpPr>
              <p:nvPr/>
            </p:nvSpPr>
            <p:spPr bwMode="auto">
              <a:xfrm>
                <a:off x="2104" y="2578"/>
                <a:ext cx="8" cy="7"/>
              </a:xfrm>
              <a:custGeom>
                <a:avLst/>
                <a:gdLst>
                  <a:gd name="T0" fmla="*/ 0 w 65"/>
                  <a:gd name="T1" fmla="*/ 30 h 63"/>
                  <a:gd name="T2" fmla="*/ 21 w 65"/>
                  <a:gd name="T3" fmla="*/ 46 h 63"/>
                  <a:gd name="T4" fmla="*/ 42 w 65"/>
                  <a:gd name="T5" fmla="*/ 63 h 63"/>
                  <a:gd name="T6" fmla="*/ 65 w 65"/>
                  <a:gd name="T7" fmla="*/ 33 h 63"/>
                  <a:gd name="T8" fmla="*/ 44 w 65"/>
                  <a:gd name="T9" fmla="*/ 17 h 63"/>
                  <a:gd name="T10" fmla="*/ 24 w 65"/>
                  <a:gd name="T11" fmla="*/ 0 h 63"/>
                  <a:gd name="T12" fmla="*/ 0 w 65"/>
                  <a:gd name="T13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3">
                    <a:moveTo>
                      <a:pt x="0" y="30"/>
                    </a:moveTo>
                    <a:lnTo>
                      <a:pt x="21" y="46"/>
                    </a:lnTo>
                    <a:lnTo>
                      <a:pt x="42" y="63"/>
                    </a:lnTo>
                    <a:lnTo>
                      <a:pt x="65" y="33"/>
                    </a:lnTo>
                    <a:lnTo>
                      <a:pt x="44" y="17"/>
                    </a:lnTo>
                    <a:lnTo>
                      <a:pt x="24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3" name="Freeform 3531"/>
              <p:cNvSpPr>
                <a:spLocks/>
              </p:cNvSpPr>
              <p:nvPr/>
            </p:nvSpPr>
            <p:spPr bwMode="auto">
              <a:xfrm>
                <a:off x="2109" y="2580"/>
                <a:ext cx="3" cy="2"/>
              </a:xfrm>
              <a:custGeom>
                <a:avLst/>
                <a:gdLst>
                  <a:gd name="T0" fmla="*/ 0 w 21"/>
                  <a:gd name="T1" fmla="*/ 0 h 16"/>
                  <a:gd name="T2" fmla="*/ 21 w 21"/>
                  <a:gd name="T3" fmla="*/ 16 h 16"/>
                  <a:gd name="T4" fmla="*/ 21 w 21"/>
                  <a:gd name="T5" fmla="*/ 16 h 16"/>
                  <a:gd name="T6" fmla="*/ 0 w 2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0" y="0"/>
                    </a:moveTo>
                    <a:lnTo>
                      <a:pt x="21" y="16"/>
                    </a:lnTo>
                    <a:lnTo>
                      <a:pt x="2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4" name="Line 3532"/>
              <p:cNvSpPr>
                <a:spLocks noChangeShapeType="1"/>
              </p:cNvSpPr>
              <p:nvPr/>
            </p:nvSpPr>
            <p:spPr bwMode="auto">
              <a:xfrm>
                <a:off x="2112" y="2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5" name="Freeform 3533"/>
              <p:cNvSpPr>
                <a:spLocks/>
              </p:cNvSpPr>
              <p:nvPr/>
            </p:nvSpPr>
            <p:spPr bwMode="auto">
              <a:xfrm>
                <a:off x="2107" y="2575"/>
                <a:ext cx="7" cy="7"/>
              </a:xfrm>
              <a:custGeom>
                <a:avLst/>
                <a:gdLst>
                  <a:gd name="T0" fmla="*/ 0 w 63"/>
                  <a:gd name="T1" fmla="*/ 28 h 61"/>
                  <a:gd name="T2" fmla="*/ 20 w 63"/>
                  <a:gd name="T3" fmla="*/ 45 h 61"/>
                  <a:gd name="T4" fmla="*/ 41 w 63"/>
                  <a:gd name="T5" fmla="*/ 61 h 61"/>
                  <a:gd name="T6" fmla="*/ 63 w 63"/>
                  <a:gd name="T7" fmla="*/ 33 h 61"/>
                  <a:gd name="T8" fmla="*/ 42 w 63"/>
                  <a:gd name="T9" fmla="*/ 16 h 61"/>
                  <a:gd name="T10" fmla="*/ 21 w 63"/>
                  <a:gd name="T11" fmla="*/ 0 h 61"/>
                  <a:gd name="T12" fmla="*/ 0 w 63"/>
                  <a:gd name="T13" fmla="*/ 2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1">
                    <a:moveTo>
                      <a:pt x="0" y="28"/>
                    </a:moveTo>
                    <a:lnTo>
                      <a:pt x="20" y="45"/>
                    </a:lnTo>
                    <a:lnTo>
                      <a:pt x="41" y="61"/>
                    </a:lnTo>
                    <a:lnTo>
                      <a:pt x="63" y="33"/>
                    </a:lnTo>
                    <a:lnTo>
                      <a:pt x="42" y="16"/>
                    </a:lnTo>
                    <a:lnTo>
                      <a:pt x="21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6" name="Freeform 3534"/>
              <p:cNvSpPr>
                <a:spLocks/>
              </p:cNvSpPr>
              <p:nvPr/>
            </p:nvSpPr>
            <p:spPr bwMode="auto">
              <a:xfrm>
                <a:off x="2107" y="2575"/>
                <a:ext cx="7" cy="7"/>
              </a:xfrm>
              <a:custGeom>
                <a:avLst/>
                <a:gdLst>
                  <a:gd name="T0" fmla="*/ 0 w 63"/>
                  <a:gd name="T1" fmla="*/ 28 h 61"/>
                  <a:gd name="T2" fmla="*/ 20 w 63"/>
                  <a:gd name="T3" fmla="*/ 45 h 61"/>
                  <a:gd name="T4" fmla="*/ 41 w 63"/>
                  <a:gd name="T5" fmla="*/ 61 h 61"/>
                  <a:gd name="T6" fmla="*/ 63 w 63"/>
                  <a:gd name="T7" fmla="*/ 33 h 61"/>
                  <a:gd name="T8" fmla="*/ 42 w 63"/>
                  <a:gd name="T9" fmla="*/ 16 h 61"/>
                  <a:gd name="T10" fmla="*/ 21 w 63"/>
                  <a:gd name="T11" fmla="*/ 0 h 61"/>
                  <a:gd name="T12" fmla="*/ 0 w 63"/>
                  <a:gd name="T13" fmla="*/ 2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1">
                    <a:moveTo>
                      <a:pt x="0" y="28"/>
                    </a:moveTo>
                    <a:lnTo>
                      <a:pt x="20" y="45"/>
                    </a:lnTo>
                    <a:lnTo>
                      <a:pt x="41" y="61"/>
                    </a:lnTo>
                    <a:lnTo>
                      <a:pt x="63" y="33"/>
                    </a:lnTo>
                    <a:lnTo>
                      <a:pt x="42" y="16"/>
                    </a:lnTo>
                    <a:lnTo>
                      <a:pt x="21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7" name="Freeform 3535"/>
              <p:cNvSpPr>
                <a:spLocks/>
              </p:cNvSpPr>
              <p:nvPr/>
            </p:nvSpPr>
            <p:spPr bwMode="auto">
              <a:xfrm>
                <a:off x="2112" y="2577"/>
                <a:ext cx="2" cy="2"/>
              </a:xfrm>
              <a:custGeom>
                <a:avLst/>
                <a:gdLst>
                  <a:gd name="T0" fmla="*/ 0 w 22"/>
                  <a:gd name="T1" fmla="*/ 0 h 17"/>
                  <a:gd name="T2" fmla="*/ 21 w 22"/>
                  <a:gd name="T3" fmla="*/ 17 h 17"/>
                  <a:gd name="T4" fmla="*/ 22 w 22"/>
                  <a:gd name="T5" fmla="*/ 17 h 17"/>
                  <a:gd name="T6" fmla="*/ 0 w 2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0" y="0"/>
                    </a:moveTo>
                    <a:lnTo>
                      <a:pt x="21" y="17"/>
                    </a:lnTo>
                    <a:lnTo>
                      <a:pt x="2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8" name="Line 3536"/>
              <p:cNvSpPr>
                <a:spLocks noChangeShapeType="1"/>
              </p:cNvSpPr>
              <p:nvPr/>
            </p:nvSpPr>
            <p:spPr bwMode="auto">
              <a:xfrm>
                <a:off x="2114" y="25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209" name="Freeform 3537"/>
            <p:cNvSpPr>
              <a:spLocks/>
            </p:cNvSpPr>
            <p:nvPr/>
          </p:nvSpPr>
          <p:spPr bwMode="auto">
            <a:xfrm>
              <a:off x="2109" y="2572"/>
              <a:ext cx="8" cy="7"/>
            </a:xfrm>
            <a:custGeom>
              <a:avLst/>
              <a:gdLst>
                <a:gd name="T0" fmla="*/ 0 w 66"/>
                <a:gd name="T1" fmla="*/ 30 h 63"/>
                <a:gd name="T2" fmla="*/ 22 w 66"/>
                <a:gd name="T3" fmla="*/ 46 h 63"/>
                <a:gd name="T4" fmla="*/ 44 w 66"/>
                <a:gd name="T5" fmla="*/ 63 h 63"/>
                <a:gd name="T6" fmla="*/ 66 w 66"/>
                <a:gd name="T7" fmla="*/ 33 h 63"/>
                <a:gd name="T8" fmla="*/ 44 w 66"/>
                <a:gd name="T9" fmla="*/ 17 h 63"/>
                <a:gd name="T10" fmla="*/ 22 w 66"/>
                <a:gd name="T11" fmla="*/ 0 h 63"/>
                <a:gd name="T12" fmla="*/ 0 w 66"/>
                <a:gd name="T13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3">
                  <a:moveTo>
                    <a:pt x="0" y="30"/>
                  </a:moveTo>
                  <a:lnTo>
                    <a:pt x="22" y="46"/>
                  </a:lnTo>
                  <a:lnTo>
                    <a:pt x="44" y="63"/>
                  </a:lnTo>
                  <a:lnTo>
                    <a:pt x="66" y="33"/>
                  </a:lnTo>
                  <a:lnTo>
                    <a:pt x="44" y="17"/>
                  </a:lnTo>
                  <a:lnTo>
                    <a:pt x="22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0" name="Freeform 3538"/>
            <p:cNvSpPr>
              <a:spLocks/>
            </p:cNvSpPr>
            <p:nvPr/>
          </p:nvSpPr>
          <p:spPr bwMode="auto">
            <a:xfrm>
              <a:off x="2109" y="2572"/>
              <a:ext cx="8" cy="7"/>
            </a:xfrm>
            <a:custGeom>
              <a:avLst/>
              <a:gdLst>
                <a:gd name="T0" fmla="*/ 0 w 66"/>
                <a:gd name="T1" fmla="*/ 30 h 63"/>
                <a:gd name="T2" fmla="*/ 22 w 66"/>
                <a:gd name="T3" fmla="*/ 46 h 63"/>
                <a:gd name="T4" fmla="*/ 44 w 66"/>
                <a:gd name="T5" fmla="*/ 63 h 63"/>
                <a:gd name="T6" fmla="*/ 66 w 66"/>
                <a:gd name="T7" fmla="*/ 33 h 63"/>
                <a:gd name="T8" fmla="*/ 44 w 66"/>
                <a:gd name="T9" fmla="*/ 17 h 63"/>
                <a:gd name="T10" fmla="*/ 22 w 66"/>
                <a:gd name="T11" fmla="*/ 0 h 63"/>
                <a:gd name="T12" fmla="*/ 0 w 66"/>
                <a:gd name="T13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3">
                  <a:moveTo>
                    <a:pt x="0" y="30"/>
                  </a:moveTo>
                  <a:lnTo>
                    <a:pt x="22" y="46"/>
                  </a:lnTo>
                  <a:lnTo>
                    <a:pt x="44" y="63"/>
                  </a:lnTo>
                  <a:lnTo>
                    <a:pt x="66" y="33"/>
                  </a:lnTo>
                  <a:lnTo>
                    <a:pt x="44" y="17"/>
                  </a:lnTo>
                  <a:lnTo>
                    <a:pt x="22" y="0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1" name="Freeform 3539"/>
            <p:cNvSpPr>
              <a:spLocks/>
            </p:cNvSpPr>
            <p:nvPr/>
          </p:nvSpPr>
          <p:spPr bwMode="auto">
            <a:xfrm>
              <a:off x="2114" y="2574"/>
              <a:ext cx="3" cy="2"/>
            </a:xfrm>
            <a:custGeom>
              <a:avLst/>
              <a:gdLst>
                <a:gd name="T0" fmla="*/ 0 w 22"/>
                <a:gd name="T1" fmla="*/ 0 h 16"/>
                <a:gd name="T2" fmla="*/ 22 w 22"/>
                <a:gd name="T3" fmla="*/ 16 h 16"/>
                <a:gd name="T4" fmla="*/ 22 w 22"/>
                <a:gd name="T5" fmla="*/ 15 h 16"/>
                <a:gd name="T6" fmla="*/ 0 w 2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lnTo>
                    <a:pt x="22" y="16"/>
                  </a:lnTo>
                  <a:lnTo>
                    <a:pt x="2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2" name="Line 3540"/>
            <p:cNvSpPr>
              <a:spLocks noChangeShapeType="1"/>
            </p:cNvSpPr>
            <p:nvPr/>
          </p:nvSpPr>
          <p:spPr bwMode="auto">
            <a:xfrm flipV="1">
              <a:off x="2117" y="257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3" name="Freeform 3541"/>
            <p:cNvSpPr>
              <a:spLocks/>
            </p:cNvSpPr>
            <p:nvPr/>
          </p:nvSpPr>
          <p:spPr bwMode="auto">
            <a:xfrm>
              <a:off x="2112" y="2569"/>
              <a:ext cx="7" cy="7"/>
            </a:xfrm>
            <a:custGeom>
              <a:avLst/>
              <a:gdLst>
                <a:gd name="T0" fmla="*/ 0 w 65"/>
                <a:gd name="T1" fmla="*/ 29 h 60"/>
                <a:gd name="T2" fmla="*/ 22 w 65"/>
                <a:gd name="T3" fmla="*/ 45 h 60"/>
                <a:gd name="T4" fmla="*/ 44 w 65"/>
                <a:gd name="T5" fmla="*/ 60 h 60"/>
                <a:gd name="T6" fmla="*/ 65 w 65"/>
                <a:gd name="T7" fmla="*/ 30 h 60"/>
                <a:gd name="T8" fmla="*/ 43 w 65"/>
                <a:gd name="T9" fmla="*/ 15 h 60"/>
                <a:gd name="T10" fmla="*/ 21 w 65"/>
                <a:gd name="T11" fmla="*/ 0 h 60"/>
                <a:gd name="T12" fmla="*/ 0 w 65"/>
                <a:gd name="T13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0">
                  <a:moveTo>
                    <a:pt x="0" y="29"/>
                  </a:moveTo>
                  <a:lnTo>
                    <a:pt x="22" y="45"/>
                  </a:lnTo>
                  <a:lnTo>
                    <a:pt x="44" y="60"/>
                  </a:lnTo>
                  <a:lnTo>
                    <a:pt x="65" y="30"/>
                  </a:lnTo>
                  <a:lnTo>
                    <a:pt x="43" y="15"/>
                  </a:lnTo>
                  <a:lnTo>
                    <a:pt x="21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4" name="Freeform 3542"/>
            <p:cNvSpPr>
              <a:spLocks/>
            </p:cNvSpPr>
            <p:nvPr/>
          </p:nvSpPr>
          <p:spPr bwMode="auto">
            <a:xfrm>
              <a:off x="2112" y="2569"/>
              <a:ext cx="7" cy="7"/>
            </a:xfrm>
            <a:custGeom>
              <a:avLst/>
              <a:gdLst>
                <a:gd name="T0" fmla="*/ 0 w 65"/>
                <a:gd name="T1" fmla="*/ 29 h 60"/>
                <a:gd name="T2" fmla="*/ 22 w 65"/>
                <a:gd name="T3" fmla="*/ 45 h 60"/>
                <a:gd name="T4" fmla="*/ 44 w 65"/>
                <a:gd name="T5" fmla="*/ 60 h 60"/>
                <a:gd name="T6" fmla="*/ 65 w 65"/>
                <a:gd name="T7" fmla="*/ 30 h 60"/>
                <a:gd name="T8" fmla="*/ 43 w 65"/>
                <a:gd name="T9" fmla="*/ 15 h 60"/>
                <a:gd name="T10" fmla="*/ 21 w 65"/>
                <a:gd name="T11" fmla="*/ 0 h 60"/>
                <a:gd name="T12" fmla="*/ 0 w 65"/>
                <a:gd name="T13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0">
                  <a:moveTo>
                    <a:pt x="0" y="29"/>
                  </a:moveTo>
                  <a:lnTo>
                    <a:pt x="22" y="45"/>
                  </a:lnTo>
                  <a:lnTo>
                    <a:pt x="44" y="60"/>
                  </a:lnTo>
                  <a:lnTo>
                    <a:pt x="65" y="30"/>
                  </a:lnTo>
                  <a:lnTo>
                    <a:pt x="43" y="15"/>
                  </a:lnTo>
                  <a:lnTo>
                    <a:pt x="21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5" name="Freeform 3543"/>
            <p:cNvSpPr>
              <a:spLocks/>
            </p:cNvSpPr>
            <p:nvPr/>
          </p:nvSpPr>
          <p:spPr bwMode="auto">
            <a:xfrm>
              <a:off x="2114" y="2566"/>
              <a:ext cx="7" cy="6"/>
            </a:xfrm>
            <a:custGeom>
              <a:avLst/>
              <a:gdLst>
                <a:gd name="T0" fmla="*/ 0 w 65"/>
                <a:gd name="T1" fmla="*/ 30 h 60"/>
                <a:gd name="T2" fmla="*/ 22 w 65"/>
                <a:gd name="T3" fmla="*/ 45 h 60"/>
                <a:gd name="T4" fmla="*/ 44 w 65"/>
                <a:gd name="T5" fmla="*/ 60 h 60"/>
                <a:gd name="T6" fmla="*/ 65 w 65"/>
                <a:gd name="T7" fmla="*/ 31 h 60"/>
                <a:gd name="T8" fmla="*/ 43 w 65"/>
                <a:gd name="T9" fmla="*/ 15 h 60"/>
                <a:gd name="T10" fmla="*/ 21 w 65"/>
                <a:gd name="T11" fmla="*/ 0 h 60"/>
                <a:gd name="T12" fmla="*/ 0 w 65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0">
                  <a:moveTo>
                    <a:pt x="0" y="30"/>
                  </a:moveTo>
                  <a:lnTo>
                    <a:pt x="22" y="45"/>
                  </a:lnTo>
                  <a:lnTo>
                    <a:pt x="44" y="60"/>
                  </a:lnTo>
                  <a:lnTo>
                    <a:pt x="65" y="31"/>
                  </a:lnTo>
                  <a:lnTo>
                    <a:pt x="43" y="15"/>
                  </a:lnTo>
                  <a:lnTo>
                    <a:pt x="2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6" name="Freeform 3544"/>
            <p:cNvSpPr>
              <a:spLocks/>
            </p:cNvSpPr>
            <p:nvPr/>
          </p:nvSpPr>
          <p:spPr bwMode="auto">
            <a:xfrm>
              <a:off x="2114" y="2566"/>
              <a:ext cx="7" cy="6"/>
            </a:xfrm>
            <a:custGeom>
              <a:avLst/>
              <a:gdLst>
                <a:gd name="T0" fmla="*/ 0 w 65"/>
                <a:gd name="T1" fmla="*/ 30 h 60"/>
                <a:gd name="T2" fmla="*/ 22 w 65"/>
                <a:gd name="T3" fmla="*/ 45 h 60"/>
                <a:gd name="T4" fmla="*/ 44 w 65"/>
                <a:gd name="T5" fmla="*/ 60 h 60"/>
                <a:gd name="T6" fmla="*/ 65 w 65"/>
                <a:gd name="T7" fmla="*/ 31 h 60"/>
                <a:gd name="T8" fmla="*/ 43 w 65"/>
                <a:gd name="T9" fmla="*/ 15 h 60"/>
                <a:gd name="T10" fmla="*/ 21 w 65"/>
                <a:gd name="T11" fmla="*/ 0 h 60"/>
                <a:gd name="T12" fmla="*/ 0 w 65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0">
                  <a:moveTo>
                    <a:pt x="0" y="30"/>
                  </a:moveTo>
                  <a:lnTo>
                    <a:pt x="22" y="45"/>
                  </a:lnTo>
                  <a:lnTo>
                    <a:pt x="44" y="60"/>
                  </a:lnTo>
                  <a:lnTo>
                    <a:pt x="65" y="31"/>
                  </a:lnTo>
                  <a:lnTo>
                    <a:pt x="43" y="15"/>
                  </a:lnTo>
                  <a:lnTo>
                    <a:pt x="21" y="0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7" name="Freeform 3545"/>
            <p:cNvSpPr>
              <a:spLocks/>
            </p:cNvSpPr>
            <p:nvPr/>
          </p:nvSpPr>
          <p:spPr bwMode="auto">
            <a:xfrm>
              <a:off x="2119" y="2567"/>
              <a:ext cx="2" cy="2"/>
            </a:xfrm>
            <a:custGeom>
              <a:avLst/>
              <a:gdLst>
                <a:gd name="T0" fmla="*/ 0 w 22"/>
                <a:gd name="T1" fmla="*/ 0 h 16"/>
                <a:gd name="T2" fmla="*/ 22 w 22"/>
                <a:gd name="T3" fmla="*/ 16 h 16"/>
                <a:gd name="T4" fmla="*/ 22 w 22"/>
                <a:gd name="T5" fmla="*/ 16 h 16"/>
                <a:gd name="T6" fmla="*/ 0 w 2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lnTo>
                    <a:pt x="22" y="16"/>
                  </a:lnTo>
                  <a:lnTo>
                    <a:pt x="22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8" name="Line 3546"/>
            <p:cNvSpPr>
              <a:spLocks noChangeShapeType="1"/>
            </p:cNvSpPr>
            <p:nvPr/>
          </p:nvSpPr>
          <p:spPr bwMode="auto">
            <a:xfrm>
              <a:off x="2121" y="256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9" name="Freeform 3547"/>
            <p:cNvSpPr>
              <a:spLocks/>
            </p:cNvSpPr>
            <p:nvPr/>
          </p:nvSpPr>
          <p:spPr bwMode="auto">
            <a:xfrm>
              <a:off x="2116" y="2562"/>
              <a:ext cx="8" cy="7"/>
            </a:xfrm>
            <a:custGeom>
              <a:avLst/>
              <a:gdLst>
                <a:gd name="T0" fmla="*/ 0 w 65"/>
                <a:gd name="T1" fmla="*/ 31 h 62"/>
                <a:gd name="T2" fmla="*/ 22 w 65"/>
                <a:gd name="T3" fmla="*/ 46 h 62"/>
                <a:gd name="T4" fmla="*/ 44 w 65"/>
                <a:gd name="T5" fmla="*/ 62 h 62"/>
                <a:gd name="T6" fmla="*/ 65 w 65"/>
                <a:gd name="T7" fmla="*/ 31 h 62"/>
                <a:gd name="T8" fmla="*/ 43 w 65"/>
                <a:gd name="T9" fmla="*/ 16 h 62"/>
                <a:gd name="T10" fmla="*/ 21 w 65"/>
                <a:gd name="T11" fmla="*/ 0 h 62"/>
                <a:gd name="T12" fmla="*/ 0 w 65"/>
                <a:gd name="T13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2">
                  <a:moveTo>
                    <a:pt x="0" y="31"/>
                  </a:moveTo>
                  <a:lnTo>
                    <a:pt x="22" y="46"/>
                  </a:lnTo>
                  <a:lnTo>
                    <a:pt x="44" y="62"/>
                  </a:lnTo>
                  <a:lnTo>
                    <a:pt x="65" y="31"/>
                  </a:lnTo>
                  <a:lnTo>
                    <a:pt x="43" y="16"/>
                  </a:lnTo>
                  <a:lnTo>
                    <a:pt x="21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0" name="Freeform 3548"/>
            <p:cNvSpPr>
              <a:spLocks/>
            </p:cNvSpPr>
            <p:nvPr/>
          </p:nvSpPr>
          <p:spPr bwMode="auto">
            <a:xfrm>
              <a:off x="2116" y="2562"/>
              <a:ext cx="8" cy="7"/>
            </a:xfrm>
            <a:custGeom>
              <a:avLst/>
              <a:gdLst>
                <a:gd name="T0" fmla="*/ 0 w 65"/>
                <a:gd name="T1" fmla="*/ 31 h 62"/>
                <a:gd name="T2" fmla="*/ 22 w 65"/>
                <a:gd name="T3" fmla="*/ 46 h 62"/>
                <a:gd name="T4" fmla="*/ 44 w 65"/>
                <a:gd name="T5" fmla="*/ 62 h 62"/>
                <a:gd name="T6" fmla="*/ 65 w 65"/>
                <a:gd name="T7" fmla="*/ 31 h 62"/>
                <a:gd name="T8" fmla="*/ 43 w 65"/>
                <a:gd name="T9" fmla="*/ 16 h 62"/>
                <a:gd name="T10" fmla="*/ 21 w 65"/>
                <a:gd name="T11" fmla="*/ 0 h 62"/>
                <a:gd name="T12" fmla="*/ 0 w 65"/>
                <a:gd name="T13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62">
                  <a:moveTo>
                    <a:pt x="0" y="31"/>
                  </a:moveTo>
                  <a:lnTo>
                    <a:pt x="22" y="46"/>
                  </a:lnTo>
                  <a:lnTo>
                    <a:pt x="44" y="62"/>
                  </a:lnTo>
                  <a:lnTo>
                    <a:pt x="65" y="31"/>
                  </a:lnTo>
                  <a:lnTo>
                    <a:pt x="43" y="16"/>
                  </a:lnTo>
                  <a:lnTo>
                    <a:pt x="21" y="0"/>
                  </a:lnTo>
                  <a:lnTo>
                    <a:pt x="0" y="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1" name="Freeform 3549"/>
            <p:cNvSpPr>
              <a:spLocks/>
            </p:cNvSpPr>
            <p:nvPr/>
          </p:nvSpPr>
          <p:spPr bwMode="auto">
            <a:xfrm>
              <a:off x="2121" y="2564"/>
              <a:ext cx="3" cy="2"/>
            </a:xfrm>
            <a:custGeom>
              <a:avLst/>
              <a:gdLst>
                <a:gd name="T0" fmla="*/ 0 w 23"/>
                <a:gd name="T1" fmla="*/ 0 h 15"/>
                <a:gd name="T2" fmla="*/ 22 w 23"/>
                <a:gd name="T3" fmla="*/ 15 h 15"/>
                <a:gd name="T4" fmla="*/ 23 w 23"/>
                <a:gd name="T5" fmla="*/ 14 h 15"/>
                <a:gd name="T6" fmla="*/ 0 w 2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lnTo>
                    <a:pt x="22" y="15"/>
                  </a:lnTo>
                  <a:lnTo>
                    <a:pt x="2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2" name="Line 3550"/>
            <p:cNvSpPr>
              <a:spLocks noChangeShapeType="1"/>
            </p:cNvSpPr>
            <p:nvPr/>
          </p:nvSpPr>
          <p:spPr bwMode="auto">
            <a:xfrm flipV="1">
              <a:off x="2124" y="256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3" name="Freeform 3551"/>
            <p:cNvSpPr>
              <a:spLocks/>
            </p:cNvSpPr>
            <p:nvPr/>
          </p:nvSpPr>
          <p:spPr bwMode="auto">
            <a:xfrm>
              <a:off x="2119" y="2559"/>
              <a:ext cx="7" cy="6"/>
            </a:xfrm>
            <a:custGeom>
              <a:avLst/>
              <a:gdLst>
                <a:gd name="T0" fmla="*/ 0 w 65"/>
                <a:gd name="T1" fmla="*/ 30 h 59"/>
                <a:gd name="T2" fmla="*/ 23 w 65"/>
                <a:gd name="T3" fmla="*/ 45 h 59"/>
                <a:gd name="T4" fmla="*/ 46 w 65"/>
                <a:gd name="T5" fmla="*/ 59 h 59"/>
                <a:gd name="T6" fmla="*/ 65 w 65"/>
                <a:gd name="T7" fmla="*/ 28 h 59"/>
                <a:gd name="T8" fmla="*/ 42 w 65"/>
                <a:gd name="T9" fmla="*/ 14 h 59"/>
                <a:gd name="T10" fmla="*/ 19 w 65"/>
                <a:gd name="T11" fmla="*/ 0 h 59"/>
                <a:gd name="T12" fmla="*/ 0 w 65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9">
                  <a:moveTo>
                    <a:pt x="0" y="30"/>
                  </a:moveTo>
                  <a:lnTo>
                    <a:pt x="23" y="45"/>
                  </a:lnTo>
                  <a:lnTo>
                    <a:pt x="46" y="59"/>
                  </a:lnTo>
                  <a:lnTo>
                    <a:pt x="65" y="28"/>
                  </a:lnTo>
                  <a:lnTo>
                    <a:pt x="42" y="14"/>
                  </a:lnTo>
                  <a:lnTo>
                    <a:pt x="19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4" name="Freeform 3552"/>
            <p:cNvSpPr>
              <a:spLocks/>
            </p:cNvSpPr>
            <p:nvPr/>
          </p:nvSpPr>
          <p:spPr bwMode="auto">
            <a:xfrm>
              <a:off x="2119" y="2559"/>
              <a:ext cx="7" cy="6"/>
            </a:xfrm>
            <a:custGeom>
              <a:avLst/>
              <a:gdLst>
                <a:gd name="T0" fmla="*/ 0 w 65"/>
                <a:gd name="T1" fmla="*/ 30 h 59"/>
                <a:gd name="T2" fmla="*/ 23 w 65"/>
                <a:gd name="T3" fmla="*/ 45 h 59"/>
                <a:gd name="T4" fmla="*/ 46 w 65"/>
                <a:gd name="T5" fmla="*/ 59 h 59"/>
                <a:gd name="T6" fmla="*/ 65 w 65"/>
                <a:gd name="T7" fmla="*/ 28 h 59"/>
                <a:gd name="T8" fmla="*/ 42 w 65"/>
                <a:gd name="T9" fmla="*/ 14 h 59"/>
                <a:gd name="T10" fmla="*/ 19 w 65"/>
                <a:gd name="T11" fmla="*/ 0 h 59"/>
                <a:gd name="T12" fmla="*/ 0 w 65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9">
                  <a:moveTo>
                    <a:pt x="0" y="30"/>
                  </a:moveTo>
                  <a:lnTo>
                    <a:pt x="23" y="45"/>
                  </a:lnTo>
                  <a:lnTo>
                    <a:pt x="46" y="59"/>
                  </a:lnTo>
                  <a:lnTo>
                    <a:pt x="65" y="28"/>
                  </a:lnTo>
                  <a:lnTo>
                    <a:pt x="42" y="14"/>
                  </a:lnTo>
                  <a:lnTo>
                    <a:pt x="19" y="0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5" name="Freeform 3553"/>
            <p:cNvSpPr>
              <a:spLocks/>
            </p:cNvSpPr>
            <p:nvPr/>
          </p:nvSpPr>
          <p:spPr bwMode="auto">
            <a:xfrm>
              <a:off x="2123" y="2560"/>
              <a:ext cx="3" cy="2"/>
            </a:xfrm>
            <a:custGeom>
              <a:avLst/>
              <a:gdLst>
                <a:gd name="T0" fmla="*/ 0 w 23"/>
                <a:gd name="T1" fmla="*/ 0 h 14"/>
                <a:gd name="T2" fmla="*/ 23 w 23"/>
                <a:gd name="T3" fmla="*/ 14 h 14"/>
                <a:gd name="T4" fmla="*/ 23 w 23"/>
                <a:gd name="T5" fmla="*/ 14 h 14"/>
                <a:gd name="T6" fmla="*/ 0 w 2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0" y="0"/>
                  </a:moveTo>
                  <a:lnTo>
                    <a:pt x="23" y="14"/>
                  </a:lnTo>
                  <a:lnTo>
                    <a:pt x="2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6" name="Line 3554"/>
            <p:cNvSpPr>
              <a:spLocks noChangeShapeType="1"/>
            </p:cNvSpPr>
            <p:nvPr/>
          </p:nvSpPr>
          <p:spPr bwMode="auto">
            <a:xfrm>
              <a:off x="2126" y="25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7" name="Freeform 3555"/>
            <p:cNvSpPr>
              <a:spLocks/>
            </p:cNvSpPr>
            <p:nvPr/>
          </p:nvSpPr>
          <p:spPr bwMode="auto">
            <a:xfrm>
              <a:off x="2121" y="2555"/>
              <a:ext cx="7" cy="7"/>
            </a:xfrm>
            <a:custGeom>
              <a:avLst/>
              <a:gdLst>
                <a:gd name="T0" fmla="*/ 0 w 65"/>
                <a:gd name="T1" fmla="*/ 31 h 59"/>
                <a:gd name="T2" fmla="*/ 23 w 65"/>
                <a:gd name="T3" fmla="*/ 45 h 59"/>
                <a:gd name="T4" fmla="*/ 46 w 65"/>
                <a:gd name="T5" fmla="*/ 59 h 59"/>
                <a:gd name="T6" fmla="*/ 65 w 65"/>
                <a:gd name="T7" fmla="*/ 29 h 59"/>
                <a:gd name="T8" fmla="*/ 42 w 65"/>
                <a:gd name="T9" fmla="*/ 14 h 59"/>
                <a:gd name="T10" fmla="*/ 19 w 65"/>
                <a:gd name="T11" fmla="*/ 0 h 59"/>
                <a:gd name="T12" fmla="*/ 0 w 65"/>
                <a:gd name="T13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9">
                  <a:moveTo>
                    <a:pt x="0" y="31"/>
                  </a:moveTo>
                  <a:lnTo>
                    <a:pt x="23" y="45"/>
                  </a:lnTo>
                  <a:lnTo>
                    <a:pt x="46" y="59"/>
                  </a:lnTo>
                  <a:lnTo>
                    <a:pt x="65" y="29"/>
                  </a:lnTo>
                  <a:lnTo>
                    <a:pt x="42" y="14"/>
                  </a:lnTo>
                  <a:lnTo>
                    <a:pt x="19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8" name="Freeform 3556"/>
            <p:cNvSpPr>
              <a:spLocks/>
            </p:cNvSpPr>
            <p:nvPr/>
          </p:nvSpPr>
          <p:spPr bwMode="auto">
            <a:xfrm>
              <a:off x="2121" y="2555"/>
              <a:ext cx="7" cy="7"/>
            </a:xfrm>
            <a:custGeom>
              <a:avLst/>
              <a:gdLst>
                <a:gd name="T0" fmla="*/ 0 w 65"/>
                <a:gd name="T1" fmla="*/ 31 h 59"/>
                <a:gd name="T2" fmla="*/ 23 w 65"/>
                <a:gd name="T3" fmla="*/ 45 h 59"/>
                <a:gd name="T4" fmla="*/ 46 w 65"/>
                <a:gd name="T5" fmla="*/ 59 h 59"/>
                <a:gd name="T6" fmla="*/ 65 w 65"/>
                <a:gd name="T7" fmla="*/ 29 h 59"/>
                <a:gd name="T8" fmla="*/ 42 w 65"/>
                <a:gd name="T9" fmla="*/ 14 h 59"/>
                <a:gd name="T10" fmla="*/ 19 w 65"/>
                <a:gd name="T11" fmla="*/ 0 h 59"/>
                <a:gd name="T12" fmla="*/ 0 w 65"/>
                <a:gd name="T13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9">
                  <a:moveTo>
                    <a:pt x="0" y="31"/>
                  </a:moveTo>
                  <a:lnTo>
                    <a:pt x="23" y="45"/>
                  </a:lnTo>
                  <a:lnTo>
                    <a:pt x="46" y="59"/>
                  </a:lnTo>
                  <a:lnTo>
                    <a:pt x="65" y="29"/>
                  </a:lnTo>
                  <a:lnTo>
                    <a:pt x="42" y="14"/>
                  </a:lnTo>
                  <a:lnTo>
                    <a:pt x="19" y="0"/>
                  </a:lnTo>
                  <a:lnTo>
                    <a:pt x="0" y="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9" name="Freeform 3557"/>
            <p:cNvSpPr>
              <a:spLocks/>
            </p:cNvSpPr>
            <p:nvPr/>
          </p:nvSpPr>
          <p:spPr bwMode="auto">
            <a:xfrm>
              <a:off x="2123" y="2555"/>
              <a:ext cx="2" cy="2"/>
            </a:xfrm>
            <a:custGeom>
              <a:avLst/>
              <a:gdLst>
                <a:gd name="T0" fmla="*/ 23 w 23"/>
                <a:gd name="T1" fmla="*/ 14 h 14"/>
                <a:gd name="T2" fmla="*/ 0 w 23"/>
                <a:gd name="T3" fmla="*/ 0 h 14"/>
                <a:gd name="T4" fmla="*/ 0 w 23"/>
                <a:gd name="T5" fmla="*/ 0 h 14"/>
                <a:gd name="T6" fmla="*/ 23 w 23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23" y="1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0" name="Line 3558"/>
            <p:cNvSpPr>
              <a:spLocks noChangeShapeType="1"/>
            </p:cNvSpPr>
            <p:nvPr/>
          </p:nvSpPr>
          <p:spPr bwMode="auto">
            <a:xfrm>
              <a:off x="2123" y="255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1" name="Freeform 3559"/>
            <p:cNvSpPr>
              <a:spLocks/>
            </p:cNvSpPr>
            <p:nvPr/>
          </p:nvSpPr>
          <p:spPr bwMode="auto">
            <a:xfrm>
              <a:off x="2123" y="2552"/>
              <a:ext cx="7" cy="7"/>
            </a:xfrm>
            <a:custGeom>
              <a:avLst/>
              <a:gdLst>
                <a:gd name="T0" fmla="*/ 0 w 66"/>
                <a:gd name="T1" fmla="*/ 32 h 61"/>
                <a:gd name="T2" fmla="*/ 23 w 66"/>
                <a:gd name="T3" fmla="*/ 46 h 61"/>
                <a:gd name="T4" fmla="*/ 46 w 66"/>
                <a:gd name="T5" fmla="*/ 61 h 61"/>
                <a:gd name="T6" fmla="*/ 66 w 66"/>
                <a:gd name="T7" fmla="*/ 29 h 61"/>
                <a:gd name="T8" fmla="*/ 43 w 66"/>
                <a:gd name="T9" fmla="*/ 14 h 61"/>
                <a:gd name="T10" fmla="*/ 20 w 66"/>
                <a:gd name="T11" fmla="*/ 0 h 61"/>
                <a:gd name="T12" fmla="*/ 0 w 66"/>
                <a:gd name="T13" fmla="*/ 3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1">
                  <a:moveTo>
                    <a:pt x="0" y="32"/>
                  </a:moveTo>
                  <a:lnTo>
                    <a:pt x="23" y="46"/>
                  </a:lnTo>
                  <a:lnTo>
                    <a:pt x="46" y="61"/>
                  </a:lnTo>
                  <a:lnTo>
                    <a:pt x="66" y="29"/>
                  </a:lnTo>
                  <a:lnTo>
                    <a:pt x="43" y="14"/>
                  </a:lnTo>
                  <a:lnTo>
                    <a:pt x="20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2" name="Freeform 3560"/>
            <p:cNvSpPr>
              <a:spLocks/>
            </p:cNvSpPr>
            <p:nvPr/>
          </p:nvSpPr>
          <p:spPr bwMode="auto">
            <a:xfrm>
              <a:off x="2123" y="2552"/>
              <a:ext cx="7" cy="7"/>
            </a:xfrm>
            <a:custGeom>
              <a:avLst/>
              <a:gdLst>
                <a:gd name="T0" fmla="*/ 0 w 66"/>
                <a:gd name="T1" fmla="*/ 32 h 61"/>
                <a:gd name="T2" fmla="*/ 23 w 66"/>
                <a:gd name="T3" fmla="*/ 46 h 61"/>
                <a:gd name="T4" fmla="*/ 46 w 66"/>
                <a:gd name="T5" fmla="*/ 61 h 61"/>
                <a:gd name="T6" fmla="*/ 66 w 66"/>
                <a:gd name="T7" fmla="*/ 29 h 61"/>
                <a:gd name="T8" fmla="*/ 43 w 66"/>
                <a:gd name="T9" fmla="*/ 14 h 61"/>
                <a:gd name="T10" fmla="*/ 20 w 66"/>
                <a:gd name="T11" fmla="*/ 0 h 61"/>
                <a:gd name="T12" fmla="*/ 0 w 66"/>
                <a:gd name="T13" fmla="*/ 3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1">
                  <a:moveTo>
                    <a:pt x="0" y="32"/>
                  </a:moveTo>
                  <a:lnTo>
                    <a:pt x="23" y="46"/>
                  </a:lnTo>
                  <a:lnTo>
                    <a:pt x="46" y="61"/>
                  </a:lnTo>
                  <a:lnTo>
                    <a:pt x="66" y="29"/>
                  </a:lnTo>
                  <a:lnTo>
                    <a:pt x="43" y="14"/>
                  </a:lnTo>
                  <a:lnTo>
                    <a:pt x="20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3" name="Freeform 3561"/>
            <p:cNvSpPr>
              <a:spLocks/>
            </p:cNvSpPr>
            <p:nvPr/>
          </p:nvSpPr>
          <p:spPr bwMode="auto">
            <a:xfrm>
              <a:off x="2128" y="2553"/>
              <a:ext cx="2" cy="2"/>
            </a:xfrm>
            <a:custGeom>
              <a:avLst/>
              <a:gdLst>
                <a:gd name="T0" fmla="*/ 0 w 23"/>
                <a:gd name="T1" fmla="*/ 0 h 15"/>
                <a:gd name="T2" fmla="*/ 23 w 23"/>
                <a:gd name="T3" fmla="*/ 15 h 15"/>
                <a:gd name="T4" fmla="*/ 23 w 23"/>
                <a:gd name="T5" fmla="*/ 15 h 15"/>
                <a:gd name="T6" fmla="*/ 0 w 2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lnTo>
                    <a:pt x="23" y="15"/>
                  </a:lnTo>
                  <a:lnTo>
                    <a:pt x="23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4" name="Line 3562"/>
            <p:cNvSpPr>
              <a:spLocks noChangeShapeType="1"/>
            </p:cNvSpPr>
            <p:nvPr/>
          </p:nvSpPr>
          <p:spPr bwMode="auto">
            <a:xfrm>
              <a:off x="2130" y="255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5" name="Freeform 3563"/>
            <p:cNvSpPr>
              <a:spLocks/>
            </p:cNvSpPr>
            <p:nvPr/>
          </p:nvSpPr>
          <p:spPr bwMode="auto">
            <a:xfrm>
              <a:off x="2125" y="2549"/>
              <a:ext cx="7" cy="6"/>
            </a:xfrm>
            <a:custGeom>
              <a:avLst/>
              <a:gdLst>
                <a:gd name="T0" fmla="*/ 0 w 64"/>
                <a:gd name="T1" fmla="*/ 30 h 59"/>
                <a:gd name="T2" fmla="*/ 23 w 64"/>
                <a:gd name="T3" fmla="*/ 44 h 59"/>
                <a:gd name="T4" fmla="*/ 46 w 64"/>
                <a:gd name="T5" fmla="*/ 59 h 59"/>
                <a:gd name="T6" fmla="*/ 64 w 64"/>
                <a:gd name="T7" fmla="*/ 28 h 59"/>
                <a:gd name="T8" fmla="*/ 41 w 64"/>
                <a:gd name="T9" fmla="*/ 14 h 59"/>
                <a:gd name="T10" fmla="*/ 18 w 64"/>
                <a:gd name="T11" fmla="*/ 0 h 59"/>
                <a:gd name="T12" fmla="*/ 0 w 64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9">
                  <a:moveTo>
                    <a:pt x="0" y="30"/>
                  </a:moveTo>
                  <a:lnTo>
                    <a:pt x="23" y="44"/>
                  </a:lnTo>
                  <a:lnTo>
                    <a:pt x="46" y="59"/>
                  </a:lnTo>
                  <a:lnTo>
                    <a:pt x="64" y="28"/>
                  </a:lnTo>
                  <a:lnTo>
                    <a:pt x="41" y="14"/>
                  </a:lnTo>
                  <a:lnTo>
                    <a:pt x="18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6" name="Freeform 3564"/>
            <p:cNvSpPr>
              <a:spLocks/>
            </p:cNvSpPr>
            <p:nvPr/>
          </p:nvSpPr>
          <p:spPr bwMode="auto">
            <a:xfrm>
              <a:off x="2125" y="2549"/>
              <a:ext cx="7" cy="6"/>
            </a:xfrm>
            <a:custGeom>
              <a:avLst/>
              <a:gdLst>
                <a:gd name="T0" fmla="*/ 0 w 64"/>
                <a:gd name="T1" fmla="*/ 30 h 59"/>
                <a:gd name="T2" fmla="*/ 23 w 64"/>
                <a:gd name="T3" fmla="*/ 44 h 59"/>
                <a:gd name="T4" fmla="*/ 46 w 64"/>
                <a:gd name="T5" fmla="*/ 59 h 59"/>
                <a:gd name="T6" fmla="*/ 64 w 64"/>
                <a:gd name="T7" fmla="*/ 28 h 59"/>
                <a:gd name="T8" fmla="*/ 41 w 64"/>
                <a:gd name="T9" fmla="*/ 14 h 59"/>
                <a:gd name="T10" fmla="*/ 18 w 64"/>
                <a:gd name="T11" fmla="*/ 0 h 59"/>
                <a:gd name="T12" fmla="*/ 0 w 64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9">
                  <a:moveTo>
                    <a:pt x="0" y="30"/>
                  </a:moveTo>
                  <a:lnTo>
                    <a:pt x="23" y="44"/>
                  </a:lnTo>
                  <a:lnTo>
                    <a:pt x="46" y="59"/>
                  </a:lnTo>
                  <a:lnTo>
                    <a:pt x="64" y="28"/>
                  </a:lnTo>
                  <a:lnTo>
                    <a:pt x="41" y="14"/>
                  </a:lnTo>
                  <a:lnTo>
                    <a:pt x="18" y="0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7" name="Freeform 3565"/>
            <p:cNvSpPr>
              <a:spLocks/>
            </p:cNvSpPr>
            <p:nvPr/>
          </p:nvSpPr>
          <p:spPr bwMode="auto">
            <a:xfrm>
              <a:off x="2130" y="2550"/>
              <a:ext cx="2" cy="2"/>
            </a:xfrm>
            <a:custGeom>
              <a:avLst/>
              <a:gdLst>
                <a:gd name="T0" fmla="*/ 0 w 23"/>
                <a:gd name="T1" fmla="*/ 0 h 14"/>
                <a:gd name="T2" fmla="*/ 23 w 23"/>
                <a:gd name="T3" fmla="*/ 14 h 14"/>
                <a:gd name="T4" fmla="*/ 23 w 23"/>
                <a:gd name="T5" fmla="*/ 13 h 14"/>
                <a:gd name="T6" fmla="*/ 0 w 2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0" y="0"/>
                  </a:moveTo>
                  <a:lnTo>
                    <a:pt x="23" y="14"/>
                  </a:lnTo>
                  <a:lnTo>
                    <a:pt x="2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8" name="Line 3566"/>
            <p:cNvSpPr>
              <a:spLocks noChangeShapeType="1"/>
            </p:cNvSpPr>
            <p:nvPr/>
          </p:nvSpPr>
          <p:spPr bwMode="auto">
            <a:xfrm flipV="1">
              <a:off x="2132" y="255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9" name="Freeform 3567"/>
            <p:cNvSpPr>
              <a:spLocks/>
            </p:cNvSpPr>
            <p:nvPr/>
          </p:nvSpPr>
          <p:spPr bwMode="auto">
            <a:xfrm>
              <a:off x="2127" y="2545"/>
              <a:ext cx="7" cy="7"/>
            </a:xfrm>
            <a:custGeom>
              <a:avLst/>
              <a:gdLst>
                <a:gd name="T0" fmla="*/ 0 w 64"/>
                <a:gd name="T1" fmla="*/ 32 h 58"/>
                <a:gd name="T2" fmla="*/ 23 w 64"/>
                <a:gd name="T3" fmla="*/ 45 h 58"/>
                <a:gd name="T4" fmla="*/ 46 w 64"/>
                <a:gd name="T5" fmla="*/ 58 h 58"/>
                <a:gd name="T6" fmla="*/ 64 w 64"/>
                <a:gd name="T7" fmla="*/ 26 h 58"/>
                <a:gd name="T8" fmla="*/ 41 w 64"/>
                <a:gd name="T9" fmla="*/ 13 h 58"/>
                <a:gd name="T10" fmla="*/ 18 w 64"/>
                <a:gd name="T11" fmla="*/ 0 h 58"/>
                <a:gd name="T12" fmla="*/ 0 w 64"/>
                <a:gd name="T13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0" y="32"/>
                  </a:moveTo>
                  <a:lnTo>
                    <a:pt x="23" y="45"/>
                  </a:lnTo>
                  <a:lnTo>
                    <a:pt x="46" y="58"/>
                  </a:lnTo>
                  <a:lnTo>
                    <a:pt x="64" y="26"/>
                  </a:lnTo>
                  <a:lnTo>
                    <a:pt x="41" y="13"/>
                  </a:lnTo>
                  <a:lnTo>
                    <a:pt x="18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0" name="Freeform 3568"/>
            <p:cNvSpPr>
              <a:spLocks/>
            </p:cNvSpPr>
            <p:nvPr/>
          </p:nvSpPr>
          <p:spPr bwMode="auto">
            <a:xfrm>
              <a:off x="2127" y="2545"/>
              <a:ext cx="7" cy="7"/>
            </a:xfrm>
            <a:custGeom>
              <a:avLst/>
              <a:gdLst>
                <a:gd name="T0" fmla="*/ 0 w 64"/>
                <a:gd name="T1" fmla="*/ 32 h 58"/>
                <a:gd name="T2" fmla="*/ 23 w 64"/>
                <a:gd name="T3" fmla="*/ 45 h 58"/>
                <a:gd name="T4" fmla="*/ 46 w 64"/>
                <a:gd name="T5" fmla="*/ 58 h 58"/>
                <a:gd name="T6" fmla="*/ 64 w 64"/>
                <a:gd name="T7" fmla="*/ 26 h 58"/>
                <a:gd name="T8" fmla="*/ 41 w 64"/>
                <a:gd name="T9" fmla="*/ 13 h 58"/>
                <a:gd name="T10" fmla="*/ 18 w 64"/>
                <a:gd name="T11" fmla="*/ 0 h 58"/>
                <a:gd name="T12" fmla="*/ 0 w 64"/>
                <a:gd name="T13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0" y="32"/>
                  </a:moveTo>
                  <a:lnTo>
                    <a:pt x="23" y="45"/>
                  </a:lnTo>
                  <a:lnTo>
                    <a:pt x="46" y="58"/>
                  </a:lnTo>
                  <a:lnTo>
                    <a:pt x="64" y="26"/>
                  </a:lnTo>
                  <a:lnTo>
                    <a:pt x="41" y="13"/>
                  </a:lnTo>
                  <a:lnTo>
                    <a:pt x="18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1" name="Freeform 3569"/>
            <p:cNvSpPr>
              <a:spLocks/>
            </p:cNvSpPr>
            <p:nvPr/>
          </p:nvSpPr>
          <p:spPr bwMode="auto">
            <a:xfrm>
              <a:off x="2129" y="2542"/>
              <a:ext cx="7" cy="6"/>
            </a:xfrm>
            <a:custGeom>
              <a:avLst/>
              <a:gdLst>
                <a:gd name="T0" fmla="*/ 0 w 64"/>
                <a:gd name="T1" fmla="*/ 32 h 58"/>
                <a:gd name="T2" fmla="*/ 23 w 64"/>
                <a:gd name="T3" fmla="*/ 45 h 58"/>
                <a:gd name="T4" fmla="*/ 46 w 64"/>
                <a:gd name="T5" fmla="*/ 58 h 58"/>
                <a:gd name="T6" fmla="*/ 64 w 64"/>
                <a:gd name="T7" fmla="*/ 26 h 58"/>
                <a:gd name="T8" fmla="*/ 40 w 64"/>
                <a:gd name="T9" fmla="*/ 13 h 58"/>
                <a:gd name="T10" fmla="*/ 17 w 64"/>
                <a:gd name="T11" fmla="*/ 0 h 58"/>
                <a:gd name="T12" fmla="*/ 0 w 64"/>
                <a:gd name="T13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0" y="32"/>
                  </a:moveTo>
                  <a:lnTo>
                    <a:pt x="23" y="45"/>
                  </a:lnTo>
                  <a:lnTo>
                    <a:pt x="46" y="58"/>
                  </a:lnTo>
                  <a:lnTo>
                    <a:pt x="64" y="26"/>
                  </a:lnTo>
                  <a:lnTo>
                    <a:pt x="40" y="13"/>
                  </a:lnTo>
                  <a:lnTo>
                    <a:pt x="1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2" name="Freeform 3570"/>
            <p:cNvSpPr>
              <a:spLocks/>
            </p:cNvSpPr>
            <p:nvPr/>
          </p:nvSpPr>
          <p:spPr bwMode="auto">
            <a:xfrm>
              <a:off x="2129" y="2542"/>
              <a:ext cx="7" cy="6"/>
            </a:xfrm>
            <a:custGeom>
              <a:avLst/>
              <a:gdLst>
                <a:gd name="T0" fmla="*/ 0 w 64"/>
                <a:gd name="T1" fmla="*/ 32 h 58"/>
                <a:gd name="T2" fmla="*/ 23 w 64"/>
                <a:gd name="T3" fmla="*/ 45 h 58"/>
                <a:gd name="T4" fmla="*/ 46 w 64"/>
                <a:gd name="T5" fmla="*/ 58 h 58"/>
                <a:gd name="T6" fmla="*/ 64 w 64"/>
                <a:gd name="T7" fmla="*/ 26 h 58"/>
                <a:gd name="T8" fmla="*/ 40 w 64"/>
                <a:gd name="T9" fmla="*/ 13 h 58"/>
                <a:gd name="T10" fmla="*/ 17 w 64"/>
                <a:gd name="T11" fmla="*/ 0 h 58"/>
                <a:gd name="T12" fmla="*/ 0 w 64"/>
                <a:gd name="T13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0" y="32"/>
                  </a:moveTo>
                  <a:lnTo>
                    <a:pt x="23" y="45"/>
                  </a:lnTo>
                  <a:lnTo>
                    <a:pt x="46" y="58"/>
                  </a:lnTo>
                  <a:lnTo>
                    <a:pt x="64" y="26"/>
                  </a:lnTo>
                  <a:lnTo>
                    <a:pt x="40" y="13"/>
                  </a:lnTo>
                  <a:lnTo>
                    <a:pt x="17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3" name="Freeform 3571"/>
            <p:cNvSpPr>
              <a:spLocks/>
            </p:cNvSpPr>
            <p:nvPr/>
          </p:nvSpPr>
          <p:spPr bwMode="auto">
            <a:xfrm>
              <a:off x="2133" y="2543"/>
              <a:ext cx="3" cy="1"/>
            </a:xfrm>
            <a:custGeom>
              <a:avLst/>
              <a:gdLst>
                <a:gd name="T0" fmla="*/ 0 w 25"/>
                <a:gd name="T1" fmla="*/ 0 h 13"/>
                <a:gd name="T2" fmla="*/ 24 w 25"/>
                <a:gd name="T3" fmla="*/ 13 h 13"/>
                <a:gd name="T4" fmla="*/ 25 w 25"/>
                <a:gd name="T5" fmla="*/ 13 h 13"/>
                <a:gd name="T6" fmla="*/ 0 w 25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lnTo>
                    <a:pt x="24" y="13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4" name="Line 3572"/>
            <p:cNvSpPr>
              <a:spLocks noChangeShapeType="1"/>
            </p:cNvSpPr>
            <p:nvPr/>
          </p:nvSpPr>
          <p:spPr bwMode="auto">
            <a:xfrm>
              <a:off x="2136" y="254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5" name="Freeform 3573"/>
            <p:cNvSpPr>
              <a:spLocks/>
            </p:cNvSpPr>
            <p:nvPr/>
          </p:nvSpPr>
          <p:spPr bwMode="auto">
            <a:xfrm>
              <a:off x="2131" y="2538"/>
              <a:ext cx="7" cy="6"/>
            </a:xfrm>
            <a:custGeom>
              <a:avLst/>
              <a:gdLst>
                <a:gd name="T0" fmla="*/ 0 w 66"/>
                <a:gd name="T1" fmla="*/ 33 h 59"/>
                <a:gd name="T2" fmla="*/ 24 w 66"/>
                <a:gd name="T3" fmla="*/ 46 h 59"/>
                <a:gd name="T4" fmla="*/ 49 w 66"/>
                <a:gd name="T5" fmla="*/ 59 h 59"/>
                <a:gd name="T6" fmla="*/ 66 w 66"/>
                <a:gd name="T7" fmla="*/ 26 h 59"/>
                <a:gd name="T8" fmla="*/ 42 w 66"/>
                <a:gd name="T9" fmla="*/ 13 h 59"/>
                <a:gd name="T10" fmla="*/ 18 w 66"/>
                <a:gd name="T11" fmla="*/ 0 h 59"/>
                <a:gd name="T12" fmla="*/ 0 w 66"/>
                <a:gd name="T13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9">
                  <a:moveTo>
                    <a:pt x="0" y="33"/>
                  </a:moveTo>
                  <a:lnTo>
                    <a:pt x="24" y="46"/>
                  </a:lnTo>
                  <a:lnTo>
                    <a:pt x="49" y="59"/>
                  </a:lnTo>
                  <a:lnTo>
                    <a:pt x="66" y="26"/>
                  </a:lnTo>
                  <a:lnTo>
                    <a:pt x="42" y="13"/>
                  </a:lnTo>
                  <a:lnTo>
                    <a:pt x="18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6" name="Freeform 3574"/>
            <p:cNvSpPr>
              <a:spLocks/>
            </p:cNvSpPr>
            <p:nvPr/>
          </p:nvSpPr>
          <p:spPr bwMode="auto">
            <a:xfrm>
              <a:off x="2131" y="2538"/>
              <a:ext cx="7" cy="6"/>
            </a:xfrm>
            <a:custGeom>
              <a:avLst/>
              <a:gdLst>
                <a:gd name="T0" fmla="*/ 0 w 66"/>
                <a:gd name="T1" fmla="*/ 33 h 59"/>
                <a:gd name="T2" fmla="*/ 24 w 66"/>
                <a:gd name="T3" fmla="*/ 46 h 59"/>
                <a:gd name="T4" fmla="*/ 49 w 66"/>
                <a:gd name="T5" fmla="*/ 59 h 59"/>
                <a:gd name="T6" fmla="*/ 66 w 66"/>
                <a:gd name="T7" fmla="*/ 26 h 59"/>
                <a:gd name="T8" fmla="*/ 42 w 66"/>
                <a:gd name="T9" fmla="*/ 13 h 59"/>
                <a:gd name="T10" fmla="*/ 18 w 66"/>
                <a:gd name="T11" fmla="*/ 0 h 59"/>
                <a:gd name="T12" fmla="*/ 0 w 66"/>
                <a:gd name="T13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9">
                  <a:moveTo>
                    <a:pt x="0" y="33"/>
                  </a:moveTo>
                  <a:lnTo>
                    <a:pt x="24" y="46"/>
                  </a:lnTo>
                  <a:lnTo>
                    <a:pt x="49" y="59"/>
                  </a:lnTo>
                  <a:lnTo>
                    <a:pt x="66" y="26"/>
                  </a:lnTo>
                  <a:lnTo>
                    <a:pt x="42" y="13"/>
                  </a:lnTo>
                  <a:lnTo>
                    <a:pt x="18" y="0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7" name="Freeform 3575"/>
            <p:cNvSpPr>
              <a:spLocks/>
            </p:cNvSpPr>
            <p:nvPr/>
          </p:nvSpPr>
          <p:spPr bwMode="auto">
            <a:xfrm>
              <a:off x="2135" y="2539"/>
              <a:ext cx="3" cy="2"/>
            </a:xfrm>
            <a:custGeom>
              <a:avLst/>
              <a:gdLst>
                <a:gd name="T0" fmla="*/ 0 w 24"/>
                <a:gd name="T1" fmla="*/ 0 h 13"/>
                <a:gd name="T2" fmla="*/ 24 w 24"/>
                <a:gd name="T3" fmla="*/ 13 h 13"/>
                <a:gd name="T4" fmla="*/ 24 w 24"/>
                <a:gd name="T5" fmla="*/ 12 h 13"/>
                <a:gd name="T6" fmla="*/ 0 w 24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3">
                  <a:moveTo>
                    <a:pt x="0" y="0"/>
                  </a:moveTo>
                  <a:lnTo>
                    <a:pt x="24" y="13"/>
                  </a:lnTo>
                  <a:lnTo>
                    <a:pt x="2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8" name="Line 3576"/>
            <p:cNvSpPr>
              <a:spLocks noChangeShapeType="1"/>
            </p:cNvSpPr>
            <p:nvPr/>
          </p:nvSpPr>
          <p:spPr bwMode="auto">
            <a:xfrm flipV="1">
              <a:off x="2138" y="254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9" name="Freeform 3577"/>
            <p:cNvSpPr>
              <a:spLocks/>
            </p:cNvSpPr>
            <p:nvPr/>
          </p:nvSpPr>
          <p:spPr bwMode="auto">
            <a:xfrm>
              <a:off x="2133" y="2534"/>
              <a:ext cx="7" cy="7"/>
            </a:xfrm>
            <a:custGeom>
              <a:avLst/>
              <a:gdLst>
                <a:gd name="T0" fmla="*/ 0 w 65"/>
                <a:gd name="T1" fmla="*/ 32 h 56"/>
                <a:gd name="T2" fmla="*/ 24 w 65"/>
                <a:gd name="T3" fmla="*/ 44 h 56"/>
                <a:gd name="T4" fmla="*/ 48 w 65"/>
                <a:gd name="T5" fmla="*/ 56 h 56"/>
                <a:gd name="T6" fmla="*/ 65 w 65"/>
                <a:gd name="T7" fmla="*/ 25 h 56"/>
                <a:gd name="T8" fmla="*/ 40 w 65"/>
                <a:gd name="T9" fmla="*/ 13 h 56"/>
                <a:gd name="T10" fmla="*/ 16 w 65"/>
                <a:gd name="T11" fmla="*/ 0 h 56"/>
                <a:gd name="T12" fmla="*/ 0 w 65"/>
                <a:gd name="T1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6">
                  <a:moveTo>
                    <a:pt x="0" y="32"/>
                  </a:moveTo>
                  <a:lnTo>
                    <a:pt x="24" y="44"/>
                  </a:lnTo>
                  <a:lnTo>
                    <a:pt x="48" y="56"/>
                  </a:lnTo>
                  <a:lnTo>
                    <a:pt x="65" y="25"/>
                  </a:lnTo>
                  <a:lnTo>
                    <a:pt x="40" y="13"/>
                  </a:lnTo>
                  <a:lnTo>
                    <a:pt x="16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0" name="Freeform 3578"/>
            <p:cNvSpPr>
              <a:spLocks/>
            </p:cNvSpPr>
            <p:nvPr/>
          </p:nvSpPr>
          <p:spPr bwMode="auto">
            <a:xfrm>
              <a:off x="2133" y="2534"/>
              <a:ext cx="7" cy="7"/>
            </a:xfrm>
            <a:custGeom>
              <a:avLst/>
              <a:gdLst>
                <a:gd name="T0" fmla="*/ 0 w 65"/>
                <a:gd name="T1" fmla="*/ 32 h 56"/>
                <a:gd name="T2" fmla="*/ 24 w 65"/>
                <a:gd name="T3" fmla="*/ 44 h 56"/>
                <a:gd name="T4" fmla="*/ 48 w 65"/>
                <a:gd name="T5" fmla="*/ 56 h 56"/>
                <a:gd name="T6" fmla="*/ 65 w 65"/>
                <a:gd name="T7" fmla="*/ 25 h 56"/>
                <a:gd name="T8" fmla="*/ 40 w 65"/>
                <a:gd name="T9" fmla="*/ 13 h 56"/>
                <a:gd name="T10" fmla="*/ 16 w 65"/>
                <a:gd name="T11" fmla="*/ 0 h 56"/>
                <a:gd name="T12" fmla="*/ 0 w 65"/>
                <a:gd name="T1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6">
                  <a:moveTo>
                    <a:pt x="0" y="32"/>
                  </a:moveTo>
                  <a:lnTo>
                    <a:pt x="24" y="44"/>
                  </a:lnTo>
                  <a:lnTo>
                    <a:pt x="48" y="56"/>
                  </a:lnTo>
                  <a:lnTo>
                    <a:pt x="65" y="25"/>
                  </a:lnTo>
                  <a:lnTo>
                    <a:pt x="40" y="13"/>
                  </a:lnTo>
                  <a:lnTo>
                    <a:pt x="16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1" name="Freeform 3579"/>
            <p:cNvSpPr>
              <a:spLocks/>
            </p:cNvSpPr>
            <p:nvPr/>
          </p:nvSpPr>
          <p:spPr bwMode="auto">
            <a:xfrm>
              <a:off x="2137" y="2536"/>
              <a:ext cx="3" cy="1"/>
            </a:xfrm>
            <a:custGeom>
              <a:avLst/>
              <a:gdLst>
                <a:gd name="T0" fmla="*/ 0 w 25"/>
                <a:gd name="T1" fmla="*/ 0 h 12"/>
                <a:gd name="T2" fmla="*/ 25 w 25"/>
                <a:gd name="T3" fmla="*/ 12 h 12"/>
                <a:gd name="T4" fmla="*/ 25 w 25"/>
                <a:gd name="T5" fmla="*/ 10 h 12"/>
                <a:gd name="T6" fmla="*/ 0 w 2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lnTo>
                    <a:pt x="25" y="12"/>
                  </a:lnTo>
                  <a:lnTo>
                    <a:pt x="2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2" name="Line 3580"/>
            <p:cNvSpPr>
              <a:spLocks noChangeShapeType="1"/>
            </p:cNvSpPr>
            <p:nvPr/>
          </p:nvSpPr>
          <p:spPr bwMode="auto">
            <a:xfrm flipV="1">
              <a:off x="2140" y="253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3" name="Freeform 3581"/>
            <p:cNvSpPr>
              <a:spLocks/>
            </p:cNvSpPr>
            <p:nvPr/>
          </p:nvSpPr>
          <p:spPr bwMode="auto">
            <a:xfrm>
              <a:off x="2135" y="2531"/>
              <a:ext cx="7" cy="6"/>
            </a:xfrm>
            <a:custGeom>
              <a:avLst/>
              <a:gdLst>
                <a:gd name="T0" fmla="*/ 0 w 64"/>
                <a:gd name="T1" fmla="*/ 33 h 54"/>
                <a:gd name="T2" fmla="*/ 24 w 64"/>
                <a:gd name="T3" fmla="*/ 44 h 54"/>
                <a:gd name="T4" fmla="*/ 49 w 64"/>
                <a:gd name="T5" fmla="*/ 54 h 54"/>
                <a:gd name="T6" fmla="*/ 64 w 64"/>
                <a:gd name="T7" fmla="*/ 22 h 54"/>
                <a:gd name="T8" fmla="*/ 40 w 64"/>
                <a:gd name="T9" fmla="*/ 11 h 54"/>
                <a:gd name="T10" fmla="*/ 16 w 64"/>
                <a:gd name="T11" fmla="*/ 0 h 54"/>
                <a:gd name="T12" fmla="*/ 0 w 64"/>
                <a:gd name="T13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3"/>
                  </a:moveTo>
                  <a:lnTo>
                    <a:pt x="24" y="44"/>
                  </a:lnTo>
                  <a:lnTo>
                    <a:pt x="49" y="54"/>
                  </a:lnTo>
                  <a:lnTo>
                    <a:pt x="64" y="22"/>
                  </a:lnTo>
                  <a:lnTo>
                    <a:pt x="40" y="11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4" name="Freeform 3582"/>
            <p:cNvSpPr>
              <a:spLocks/>
            </p:cNvSpPr>
            <p:nvPr/>
          </p:nvSpPr>
          <p:spPr bwMode="auto">
            <a:xfrm>
              <a:off x="2135" y="2531"/>
              <a:ext cx="7" cy="6"/>
            </a:xfrm>
            <a:custGeom>
              <a:avLst/>
              <a:gdLst>
                <a:gd name="T0" fmla="*/ 0 w 64"/>
                <a:gd name="T1" fmla="*/ 33 h 54"/>
                <a:gd name="T2" fmla="*/ 24 w 64"/>
                <a:gd name="T3" fmla="*/ 44 h 54"/>
                <a:gd name="T4" fmla="*/ 49 w 64"/>
                <a:gd name="T5" fmla="*/ 54 h 54"/>
                <a:gd name="T6" fmla="*/ 64 w 64"/>
                <a:gd name="T7" fmla="*/ 22 h 54"/>
                <a:gd name="T8" fmla="*/ 40 w 64"/>
                <a:gd name="T9" fmla="*/ 11 h 54"/>
                <a:gd name="T10" fmla="*/ 16 w 64"/>
                <a:gd name="T11" fmla="*/ 0 h 54"/>
                <a:gd name="T12" fmla="*/ 0 w 64"/>
                <a:gd name="T13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3"/>
                  </a:moveTo>
                  <a:lnTo>
                    <a:pt x="24" y="44"/>
                  </a:lnTo>
                  <a:lnTo>
                    <a:pt x="49" y="54"/>
                  </a:lnTo>
                  <a:lnTo>
                    <a:pt x="64" y="22"/>
                  </a:lnTo>
                  <a:lnTo>
                    <a:pt x="40" y="11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5" name="Freeform 3583"/>
            <p:cNvSpPr>
              <a:spLocks/>
            </p:cNvSpPr>
            <p:nvPr/>
          </p:nvSpPr>
          <p:spPr bwMode="auto">
            <a:xfrm>
              <a:off x="2136" y="2531"/>
              <a:ext cx="3" cy="1"/>
            </a:xfrm>
            <a:custGeom>
              <a:avLst/>
              <a:gdLst>
                <a:gd name="T0" fmla="*/ 24 w 24"/>
                <a:gd name="T1" fmla="*/ 12 h 12"/>
                <a:gd name="T2" fmla="*/ 0 w 24"/>
                <a:gd name="T3" fmla="*/ 1 h 12"/>
                <a:gd name="T4" fmla="*/ 0 w 24"/>
                <a:gd name="T5" fmla="*/ 0 h 12"/>
                <a:gd name="T6" fmla="*/ 24 w 2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2">
                  <a:moveTo>
                    <a:pt x="24" y="1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6" name="Line 3584"/>
            <p:cNvSpPr>
              <a:spLocks noChangeShapeType="1"/>
            </p:cNvSpPr>
            <p:nvPr/>
          </p:nvSpPr>
          <p:spPr bwMode="auto">
            <a:xfrm flipV="1">
              <a:off x="2136" y="253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7" name="Freeform 3585"/>
            <p:cNvSpPr>
              <a:spLocks/>
            </p:cNvSpPr>
            <p:nvPr/>
          </p:nvSpPr>
          <p:spPr bwMode="auto">
            <a:xfrm>
              <a:off x="2136" y="2527"/>
              <a:ext cx="7" cy="7"/>
            </a:xfrm>
            <a:custGeom>
              <a:avLst/>
              <a:gdLst>
                <a:gd name="T0" fmla="*/ 0 w 64"/>
                <a:gd name="T1" fmla="*/ 33 h 57"/>
                <a:gd name="T2" fmla="*/ 24 w 64"/>
                <a:gd name="T3" fmla="*/ 45 h 57"/>
                <a:gd name="T4" fmla="*/ 48 w 64"/>
                <a:gd name="T5" fmla="*/ 57 h 57"/>
                <a:gd name="T6" fmla="*/ 64 w 64"/>
                <a:gd name="T7" fmla="*/ 24 h 57"/>
                <a:gd name="T8" fmla="*/ 40 w 64"/>
                <a:gd name="T9" fmla="*/ 12 h 57"/>
                <a:gd name="T10" fmla="*/ 16 w 64"/>
                <a:gd name="T11" fmla="*/ 0 h 57"/>
                <a:gd name="T12" fmla="*/ 0 w 64"/>
                <a:gd name="T13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7">
                  <a:moveTo>
                    <a:pt x="0" y="33"/>
                  </a:moveTo>
                  <a:lnTo>
                    <a:pt x="24" y="45"/>
                  </a:lnTo>
                  <a:lnTo>
                    <a:pt x="48" y="57"/>
                  </a:lnTo>
                  <a:lnTo>
                    <a:pt x="64" y="24"/>
                  </a:lnTo>
                  <a:lnTo>
                    <a:pt x="40" y="12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8" name="Freeform 3586"/>
            <p:cNvSpPr>
              <a:spLocks/>
            </p:cNvSpPr>
            <p:nvPr/>
          </p:nvSpPr>
          <p:spPr bwMode="auto">
            <a:xfrm>
              <a:off x="2136" y="2527"/>
              <a:ext cx="7" cy="7"/>
            </a:xfrm>
            <a:custGeom>
              <a:avLst/>
              <a:gdLst>
                <a:gd name="T0" fmla="*/ 0 w 64"/>
                <a:gd name="T1" fmla="*/ 33 h 57"/>
                <a:gd name="T2" fmla="*/ 24 w 64"/>
                <a:gd name="T3" fmla="*/ 45 h 57"/>
                <a:gd name="T4" fmla="*/ 48 w 64"/>
                <a:gd name="T5" fmla="*/ 57 h 57"/>
                <a:gd name="T6" fmla="*/ 64 w 64"/>
                <a:gd name="T7" fmla="*/ 24 h 57"/>
                <a:gd name="T8" fmla="*/ 40 w 64"/>
                <a:gd name="T9" fmla="*/ 12 h 57"/>
                <a:gd name="T10" fmla="*/ 16 w 64"/>
                <a:gd name="T11" fmla="*/ 0 h 57"/>
                <a:gd name="T12" fmla="*/ 0 w 64"/>
                <a:gd name="T13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7">
                  <a:moveTo>
                    <a:pt x="0" y="33"/>
                  </a:moveTo>
                  <a:lnTo>
                    <a:pt x="24" y="45"/>
                  </a:lnTo>
                  <a:lnTo>
                    <a:pt x="48" y="57"/>
                  </a:lnTo>
                  <a:lnTo>
                    <a:pt x="64" y="24"/>
                  </a:lnTo>
                  <a:lnTo>
                    <a:pt x="40" y="12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9" name="Freeform 3587"/>
            <p:cNvSpPr>
              <a:spLocks/>
            </p:cNvSpPr>
            <p:nvPr/>
          </p:nvSpPr>
          <p:spPr bwMode="auto">
            <a:xfrm>
              <a:off x="2141" y="2529"/>
              <a:ext cx="3" cy="1"/>
            </a:xfrm>
            <a:custGeom>
              <a:avLst/>
              <a:gdLst>
                <a:gd name="T0" fmla="*/ 0 w 25"/>
                <a:gd name="T1" fmla="*/ 0 h 12"/>
                <a:gd name="T2" fmla="*/ 24 w 25"/>
                <a:gd name="T3" fmla="*/ 12 h 12"/>
                <a:gd name="T4" fmla="*/ 25 w 25"/>
                <a:gd name="T5" fmla="*/ 10 h 12"/>
                <a:gd name="T6" fmla="*/ 0 w 2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lnTo>
                    <a:pt x="24" y="12"/>
                  </a:lnTo>
                  <a:lnTo>
                    <a:pt x="2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0" name="Line 3588"/>
            <p:cNvSpPr>
              <a:spLocks noChangeShapeType="1"/>
            </p:cNvSpPr>
            <p:nvPr/>
          </p:nvSpPr>
          <p:spPr bwMode="auto">
            <a:xfrm flipV="1">
              <a:off x="2143" y="253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1" name="Freeform 3589"/>
            <p:cNvSpPr>
              <a:spLocks/>
            </p:cNvSpPr>
            <p:nvPr/>
          </p:nvSpPr>
          <p:spPr bwMode="auto">
            <a:xfrm>
              <a:off x="2138" y="2524"/>
              <a:ext cx="7" cy="6"/>
            </a:xfrm>
            <a:custGeom>
              <a:avLst/>
              <a:gdLst>
                <a:gd name="T0" fmla="*/ 0 w 65"/>
                <a:gd name="T1" fmla="*/ 34 h 54"/>
                <a:gd name="T2" fmla="*/ 25 w 65"/>
                <a:gd name="T3" fmla="*/ 44 h 54"/>
                <a:gd name="T4" fmla="*/ 50 w 65"/>
                <a:gd name="T5" fmla="*/ 54 h 54"/>
                <a:gd name="T6" fmla="*/ 65 w 65"/>
                <a:gd name="T7" fmla="*/ 20 h 54"/>
                <a:gd name="T8" fmla="*/ 40 w 65"/>
                <a:gd name="T9" fmla="*/ 10 h 54"/>
                <a:gd name="T10" fmla="*/ 14 w 65"/>
                <a:gd name="T11" fmla="*/ 0 h 54"/>
                <a:gd name="T12" fmla="*/ 0 w 65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5" y="20"/>
                  </a:lnTo>
                  <a:lnTo>
                    <a:pt x="40" y="10"/>
                  </a:lnTo>
                  <a:lnTo>
                    <a:pt x="14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2" name="Freeform 3590"/>
            <p:cNvSpPr>
              <a:spLocks/>
            </p:cNvSpPr>
            <p:nvPr/>
          </p:nvSpPr>
          <p:spPr bwMode="auto">
            <a:xfrm>
              <a:off x="2138" y="2524"/>
              <a:ext cx="7" cy="6"/>
            </a:xfrm>
            <a:custGeom>
              <a:avLst/>
              <a:gdLst>
                <a:gd name="T0" fmla="*/ 0 w 65"/>
                <a:gd name="T1" fmla="*/ 34 h 54"/>
                <a:gd name="T2" fmla="*/ 25 w 65"/>
                <a:gd name="T3" fmla="*/ 44 h 54"/>
                <a:gd name="T4" fmla="*/ 50 w 65"/>
                <a:gd name="T5" fmla="*/ 54 h 54"/>
                <a:gd name="T6" fmla="*/ 65 w 65"/>
                <a:gd name="T7" fmla="*/ 20 h 54"/>
                <a:gd name="T8" fmla="*/ 40 w 65"/>
                <a:gd name="T9" fmla="*/ 10 h 54"/>
                <a:gd name="T10" fmla="*/ 14 w 65"/>
                <a:gd name="T11" fmla="*/ 0 h 54"/>
                <a:gd name="T12" fmla="*/ 0 w 65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5" y="20"/>
                  </a:lnTo>
                  <a:lnTo>
                    <a:pt x="40" y="10"/>
                  </a:lnTo>
                  <a:lnTo>
                    <a:pt x="14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3" name="Freeform 3591"/>
            <p:cNvSpPr>
              <a:spLocks/>
            </p:cNvSpPr>
            <p:nvPr/>
          </p:nvSpPr>
          <p:spPr bwMode="auto">
            <a:xfrm>
              <a:off x="2140" y="2524"/>
              <a:ext cx="2" cy="1"/>
            </a:xfrm>
            <a:custGeom>
              <a:avLst/>
              <a:gdLst>
                <a:gd name="T0" fmla="*/ 26 w 26"/>
                <a:gd name="T1" fmla="*/ 11 h 11"/>
                <a:gd name="T2" fmla="*/ 0 w 26"/>
                <a:gd name="T3" fmla="*/ 1 h 11"/>
                <a:gd name="T4" fmla="*/ 1 w 26"/>
                <a:gd name="T5" fmla="*/ 0 h 11"/>
                <a:gd name="T6" fmla="*/ 26 w 2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">
                  <a:moveTo>
                    <a:pt x="26" y="1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4" name="Line 3592"/>
            <p:cNvSpPr>
              <a:spLocks noChangeShapeType="1"/>
            </p:cNvSpPr>
            <p:nvPr/>
          </p:nvSpPr>
          <p:spPr bwMode="auto">
            <a:xfrm flipV="1">
              <a:off x="2140" y="252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5" name="Freeform 3593"/>
            <p:cNvSpPr>
              <a:spLocks/>
            </p:cNvSpPr>
            <p:nvPr/>
          </p:nvSpPr>
          <p:spPr bwMode="auto">
            <a:xfrm>
              <a:off x="2140" y="2520"/>
              <a:ext cx="7" cy="6"/>
            </a:xfrm>
            <a:custGeom>
              <a:avLst/>
              <a:gdLst>
                <a:gd name="T0" fmla="*/ 0 w 64"/>
                <a:gd name="T1" fmla="*/ 33 h 55"/>
                <a:gd name="T2" fmla="*/ 25 w 64"/>
                <a:gd name="T3" fmla="*/ 44 h 55"/>
                <a:gd name="T4" fmla="*/ 49 w 64"/>
                <a:gd name="T5" fmla="*/ 55 h 55"/>
                <a:gd name="T6" fmla="*/ 64 w 64"/>
                <a:gd name="T7" fmla="*/ 22 h 55"/>
                <a:gd name="T8" fmla="*/ 40 w 64"/>
                <a:gd name="T9" fmla="*/ 11 h 55"/>
                <a:gd name="T10" fmla="*/ 16 w 64"/>
                <a:gd name="T11" fmla="*/ 0 h 55"/>
                <a:gd name="T12" fmla="*/ 0 w 64"/>
                <a:gd name="T13" fmla="*/ 3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5">
                  <a:moveTo>
                    <a:pt x="0" y="33"/>
                  </a:moveTo>
                  <a:lnTo>
                    <a:pt x="25" y="44"/>
                  </a:lnTo>
                  <a:lnTo>
                    <a:pt x="49" y="55"/>
                  </a:lnTo>
                  <a:lnTo>
                    <a:pt x="64" y="22"/>
                  </a:lnTo>
                  <a:lnTo>
                    <a:pt x="40" y="11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6" name="Freeform 3594"/>
            <p:cNvSpPr>
              <a:spLocks/>
            </p:cNvSpPr>
            <p:nvPr/>
          </p:nvSpPr>
          <p:spPr bwMode="auto">
            <a:xfrm>
              <a:off x="2140" y="2520"/>
              <a:ext cx="7" cy="6"/>
            </a:xfrm>
            <a:custGeom>
              <a:avLst/>
              <a:gdLst>
                <a:gd name="T0" fmla="*/ 0 w 64"/>
                <a:gd name="T1" fmla="*/ 33 h 55"/>
                <a:gd name="T2" fmla="*/ 25 w 64"/>
                <a:gd name="T3" fmla="*/ 44 h 55"/>
                <a:gd name="T4" fmla="*/ 49 w 64"/>
                <a:gd name="T5" fmla="*/ 55 h 55"/>
                <a:gd name="T6" fmla="*/ 64 w 64"/>
                <a:gd name="T7" fmla="*/ 22 h 55"/>
                <a:gd name="T8" fmla="*/ 40 w 64"/>
                <a:gd name="T9" fmla="*/ 11 h 55"/>
                <a:gd name="T10" fmla="*/ 16 w 64"/>
                <a:gd name="T11" fmla="*/ 0 h 55"/>
                <a:gd name="T12" fmla="*/ 0 w 64"/>
                <a:gd name="T13" fmla="*/ 3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5">
                  <a:moveTo>
                    <a:pt x="0" y="33"/>
                  </a:moveTo>
                  <a:lnTo>
                    <a:pt x="25" y="44"/>
                  </a:lnTo>
                  <a:lnTo>
                    <a:pt x="49" y="55"/>
                  </a:lnTo>
                  <a:lnTo>
                    <a:pt x="64" y="22"/>
                  </a:lnTo>
                  <a:lnTo>
                    <a:pt x="40" y="11"/>
                  </a:lnTo>
                  <a:lnTo>
                    <a:pt x="16" y="0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7" name="Freeform 3595"/>
            <p:cNvSpPr>
              <a:spLocks/>
            </p:cNvSpPr>
            <p:nvPr/>
          </p:nvSpPr>
          <p:spPr bwMode="auto">
            <a:xfrm>
              <a:off x="2144" y="2521"/>
              <a:ext cx="3" cy="1"/>
            </a:xfrm>
            <a:custGeom>
              <a:avLst/>
              <a:gdLst>
                <a:gd name="T0" fmla="*/ 0 w 25"/>
                <a:gd name="T1" fmla="*/ 0 h 11"/>
                <a:gd name="T2" fmla="*/ 24 w 25"/>
                <a:gd name="T3" fmla="*/ 11 h 11"/>
                <a:gd name="T4" fmla="*/ 25 w 25"/>
                <a:gd name="T5" fmla="*/ 10 h 11"/>
                <a:gd name="T6" fmla="*/ 0 w 2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1">
                  <a:moveTo>
                    <a:pt x="0" y="0"/>
                  </a:moveTo>
                  <a:lnTo>
                    <a:pt x="24" y="11"/>
                  </a:lnTo>
                  <a:lnTo>
                    <a:pt x="2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8" name="Line 3596"/>
            <p:cNvSpPr>
              <a:spLocks noChangeShapeType="1"/>
            </p:cNvSpPr>
            <p:nvPr/>
          </p:nvSpPr>
          <p:spPr bwMode="auto">
            <a:xfrm flipV="1">
              <a:off x="2147" y="252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9" name="Freeform 3597"/>
            <p:cNvSpPr>
              <a:spLocks/>
            </p:cNvSpPr>
            <p:nvPr/>
          </p:nvSpPr>
          <p:spPr bwMode="auto">
            <a:xfrm>
              <a:off x="2141" y="2516"/>
              <a:ext cx="7" cy="6"/>
            </a:xfrm>
            <a:custGeom>
              <a:avLst/>
              <a:gdLst>
                <a:gd name="T0" fmla="*/ 0 w 63"/>
                <a:gd name="T1" fmla="*/ 34 h 54"/>
                <a:gd name="T2" fmla="*/ 25 w 63"/>
                <a:gd name="T3" fmla="*/ 44 h 54"/>
                <a:gd name="T4" fmla="*/ 50 w 63"/>
                <a:gd name="T5" fmla="*/ 54 h 54"/>
                <a:gd name="T6" fmla="*/ 63 w 63"/>
                <a:gd name="T7" fmla="*/ 20 h 54"/>
                <a:gd name="T8" fmla="*/ 38 w 63"/>
                <a:gd name="T9" fmla="*/ 10 h 54"/>
                <a:gd name="T10" fmla="*/ 13 w 63"/>
                <a:gd name="T11" fmla="*/ 0 h 54"/>
                <a:gd name="T12" fmla="*/ 0 w 63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3" y="20"/>
                  </a:lnTo>
                  <a:lnTo>
                    <a:pt x="38" y="10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0" name="Freeform 3598"/>
            <p:cNvSpPr>
              <a:spLocks/>
            </p:cNvSpPr>
            <p:nvPr/>
          </p:nvSpPr>
          <p:spPr bwMode="auto">
            <a:xfrm>
              <a:off x="2141" y="2516"/>
              <a:ext cx="7" cy="6"/>
            </a:xfrm>
            <a:custGeom>
              <a:avLst/>
              <a:gdLst>
                <a:gd name="T0" fmla="*/ 0 w 63"/>
                <a:gd name="T1" fmla="*/ 34 h 54"/>
                <a:gd name="T2" fmla="*/ 25 w 63"/>
                <a:gd name="T3" fmla="*/ 44 h 54"/>
                <a:gd name="T4" fmla="*/ 50 w 63"/>
                <a:gd name="T5" fmla="*/ 54 h 54"/>
                <a:gd name="T6" fmla="*/ 63 w 63"/>
                <a:gd name="T7" fmla="*/ 20 h 54"/>
                <a:gd name="T8" fmla="*/ 38 w 63"/>
                <a:gd name="T9" fmla="*/ 10 h 54"/>
                <a:gd name="T10" fmla="*/ 13 w 63"/>
                <a:gd name="T11" fmla="*/ 0 h 54"/>
                <a:gd name="T12" fmla="*/ 0 w 63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3" y="20"/>
                  </a:lnTo>
                  <a:lnTo>
                    <a:pt x="38" y="10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1" name="Freeform 3599"/>
            <p:cNvSpPr>
              <a:spLocks/>
            </p:cNvSpPr>
            <p:nvPr/>
          </p:nvSpPr>
          <p:spPr bwMode="auto">
            <a:xfrm>
              <a:off x="2143" y="2516"/>
              <a:ext cx="3" cy="1"/>
            </a:xfrm>
            <a:custGeom>
              <a:avLst/>
              <a:gdLst>
                <a:gd name="T0" fmla="*/ 25 w 25"/>
                <a:gd name="T1" fmla="*/ 10 h 10"/>
                <a:gd name="T2" fmla="*/ 0 w 25"/>
                <a:gd name="T3" fmla="*/ 0 h 10"/>
                <a:gd name="T4" fmla="*/ 0 w 25"/>
                <a:gd name="T5" fmla="*/ 0 h 10"/>
                <a:gd name="T6" fmla="*/ 25 w 2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0">
                  <a:moveTo>
                    <a:pt x="25" y="1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2" name="Line 3600"/>
            <p:cNvSpPr>
              <a:spLocks noChangeShapeType="1"/>
            </p:cNvSpPr>
            <p:nvPr/>
          </p:nvSpPr>
          <p:spPr bwMode="auto">
            <a:xfrm>
              <a:off x="2143" y="251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3" name="Freeform 3601"/>
            <p:cNvSpPr>
              <a:spLocks/>
            </p:cNvSpPr>
            <p:nvPr/>
          </p:nvSpPr>
          <p:spPr bwMode="auto">
            <a:xfrm>
              <a:off x="2143" y="2512"/>
              <a:ext cx="7" cy="6"/>
            </a:xfrm>
            <a:custGeom>
              <a:avLst/>
              <a:gdLst>
                <a:gd name="T0" fmla="*/ 0 w 64"/>
                <a:gd name="T1" fmla="*/ 34 h 54"/>
                <a:gd name="T2" fmla="*/ 25 w 64"/>
                <a:gd name="T3" fmla="*/ 44 h 54"/>
                <a:gd name="T4" fmla="*/ 50 w 64"/>
                <a:gd name="T5" fmla="*/ 54 h 54"/>
                <a:gd name="T6" fmla="*/ 64 w 64"/>
                <a:gd name="T7" fmla="*/ 20 h 54"/>
                <a:gd name="T8" fmla="*/ 39 w 64"/>
                <a:gd name="T9" fmla="*/ 10 h 54"/>
                <a:gd name="T10" fmla="*/ 14 w 64"/>
                <a:gd name="T11" fmla="*/ 0 h 54"/>
                <a:gd name="T12" fmla="*/ 0 w 64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4" y="20"/>
                  </a:lnTo>
                  <a:lnTo>
                    <a:pt x="39" y="10"/>
                  </a:lnTo>
                  <a:lnTo>
                    <a:pt x="14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4" name="Freeform 3602"/>
            <p:cNvSpPr>
              <a:spLocks/>
            </p:cNvSpPr>
            <p:nvPr/>
          </p:nvSpPr>
          <p:spPr bwMode="auto">
            <a:xfrm>
              <a:off x="2143" y="2512"/>
              <a:ext cx="7" cy="6"/>
            </a:xfrm>
            <a:custGeom>
              <a:avLst/>
              <a:gdLst>
                <a:gd name="T0" fmla="*/ 0 w 64"/>
                <a:gd name="T1" fmla="*/ 34 h 54"/>
                <a:gd name="T2" fmla="*/ 25 w 64"/>
                <a:gd name="T3" fmla="*/ 44 h 54"/>
                <a:gd name="T4" fmla="*/ 50 w 64"/>
                <a:gd name="T5" fmla="*/ 54 h 54"/>
                <a:gd name="T6" fmla="*/ 64 w 64"/>
                <a:gd name="T7" fmla="*/ 20 h 54"/>
                <a:gd name="T8" fmla="*/ 39 w 64"/>
                <a:gd name="T9" fmla="*/ 10 h 54"/>
                <a:gd name="T10" fmla="*/ 14 w 64"/>
                <a:gd name="T11" fmla="*/ 0 h 54"/>
                <a:gd name="T12" fmla="*/ 0 w 64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4" y="20"/>
                  </a:lnTo>
                  <a:lnTo>
                    <a:pt x="39" y="10"/>
                  </a:lnTo>
                  <a:lnTo>
                    <a:pt x="14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5" name="Freeform 3603"/>
            <p:cNvSpPr>
              <a:spLocks/>
            </p:cNvSpPr>
            <p:nvPr/>
          </p:nvSpPr>
          <p:spPr bwMode="auto">
            <a:xfrm>
              <a:off x="2147" y="2514"/>
              <a:ext cx="3" cy="1"/>
            </a:xfrm>
            <a:custGeom>
              <a:avLst/>
              <a:gdLst>
                <a:gd name="T0" fmla="*/ 0 w 25"/>
                <a:gd name="T1" fmla="*/ 0 h 10"/>
                <a:gd name="T2" fmla="*/ 25 w 25"/>
                <a:gd name="T3" fmla="*/ 10 h 10"/>
                <a:gd name="T4" fmla="*/ 25 w 25"/>
                <a:gd name="T5" fmla="*/ 10 h 10"/>
                <a:gd name="T6" fmla="*/ 0 w 2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0">
                  <a:moveTo>
                    <a:pt x="0" y="0"/>
                  </a:moveTo>
                  <a:lnTo>
                    <a:pt x="25" y="10"/>
                  </a:lnTo>
                  <a:lnTo>
                    <a:pt x="2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6" name="Line 3604"/>
            <p:cNvSpPr>
              <a:spLocks noChangeShapeType="1"/>
            </p:cNvSpPr>
            <p:nvPr/>
          </p:nvSpPr>
          <p:spPr bwMode="auto">
            <a:xfrm>
              <a:off x="2150" y="251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7" name="Freeform 3605"/>
            <p:cNvSpPr>
              <a:spLocks/>
            </p:cNvSpPr>
            <p:nvPr/>
          </p:nvSpPr>
          <p:spPr bwMode="auto">
            <a:xfrm>
              <a:off x="2144" y="2509"/>
              <a:ext cx="7" cy="6"/>
            </a:xfrm>
            <a:custGeom>
              <a:avLst/>
              <a:gdLst>
                <a:gd name="T0" fmla="*/ 0 w 64"/>
                <a:gd name="T1" fmla="*/ 34 h 54"/>
                <a:gd name="T2" fmla="*/ 25 w 64"/>
                <a:gd name="T3" fmla="*/ 44 h 54"/>
                <a:gd name="T4" fmla="*/ 50 w 64"/>
                <a:gd name="T5" fmla="*/ 54 h 54"/>
                <a:gd name="T6" fmla="*/ 64 w 64"/>
                <a:gd name="T7" fmla="*/ 20 h 54"/>
                <a:gd name="T8" fmla="*/ 38 w 64"/>
                <a:gd name="T9" fmla="*/ 10 h 54"/>
                <a:gd name="T10" fmla="*/ 13 w 64"/>
                <a:gd name="T11" fmla="*/ 0 h 54"/>
                <a:gd name="T12" fmla="*/ 0 w 64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4" y="20"/>
                  </a:lnTo>
                  <a:lnTo>
                    <a:pt x="38" y="10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8" name="Freeform 3606"/>
            <p:cNvSpPr>
              <a:spLocks/>
            </p:cNvSpPr>
            <p:nvPr/>
          </p:nvSpPr>
          <p:spPr bwMode="auto">
            <a:xfrm>
              <a:off x="2144" y="2509"/>
              <a:ext cx="7" cy="6"/>
            </a:xfrm>
            <a:custGeom>
              <a:avLst/>
              <a:gdLst>
                <a:gd name="T0" fmla="*/ 0 w 64"/>
                <a:gd name="T1" fmla="*/ 34 h 54"/>
                <a:gd name="T2" fmla="*/ 25 w 64"/>
                <a:gd name="T3" fmla="*/ 44 h 54"/>
                <a:gd name="T4" fmla="*/ 50 w 64"/>
                <a:gd name="T5" fmla="*/ 54 h 54"/>
                <a:gd name="T6" fmla="*/ 64 w 64"/>
                <a:gd name="T7" fmla="*/ 20 h 54"/>
                <a:gd name="T8" fmla="*/ 38 w 64"/>
                <a:gd name="T9" fmla="*/ 10 h 54"/>
                <a:gd name="T10" fmla="*/ 13 w 64"/>
                <a:gd name="T11" fmla="*/ 0 h 54"/>
                <a:gd name="T12" fmla="*/ 0 w 64"/>
                <a:gd name="T13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4">
                  <a:moveTo>
                    <a:pt x="0" y="34"/>
                  </a:moveTo>
                  <a:lnTo>
                    <a:pt x="25" y="44"/>
                  </a:lnTo>
                  <a:lnTo>
                    <a:pt x="50" y="54"/>
                  </a:lnTo>
                  <a:lnTo>
                    <a:pt x="64" y="20"/>
                  </a:lnTo>
                  <a:lnTo>
                    <a:pt x="38" y="10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9" name="Freeform 3607"/>
            <p:cNvSpPr>
              <a:spLocks/>
            </p:cNvSpPr>
            <p:nvPr/>
          </p:nvSpPr>
          <p:spPr bwMode="auto">
            <a:xfrm>
              <a:off x="2149" y="2510"/>
              <a:ext cx="2" cy="1"/>
            </a:xfrm>
            <a:custGeom>
              <a:avLst/>
              <a:gdLst>
                <a:gd name="T0" fmla="*/ 0 w 26"/>
                <a:gd name="T1" fmla="*/ 0 h 10"/>
                <a:gd name="T2" fmla="*/ 26 w 26"/>
                <a:gd name="T3" fmla="*/ 10 h 10"/>
                <a:gd name="T4" fmla="*/ 26 w 26"/>
                <a:gd name="T5" fmla="*/ 9 h 10"/>
                <a:gd name="T6" fmla="*/ 0 w 2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0">
                  <a:moveTo>
                    <a:pt x="0" y="0"/>
                  </a:moveTo>
                  <a:lnTo>
                    <a:pt x="26" y="10"/>
                  </a:lnTo>
                  <a:lnTo>
                    <a:pt x="2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0" name="Line 3608"/>
            <p:cNvSpPr>
              <a:spLocks noChangeShapeType="1"/>
            </p:cNvSpPr>
            <p:nvPr/>
          </p:nvSpPr>
          <p:spPr bwMode="auto">
            <a:xfrm flipV="1">
              <a:off x="2151" y="251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1" name="Freeform 3609"/>
            <p:cNvSpPr>
              <a:spLocks/>
            </p:cNvSpPr>
            <p:nvPr/>
          </p:nvSpPr>
          <p:spPr bwMode="auto">
            <a:xfrm>
              <a:off x="2146" y="2505"/>
              <a:ext cx="7" cy="6"/>
            </a:xfrm>
            <a:custGeom>
              <a:avLst/>
              <a:gdLst>
                <a:gd name="T0" fmla="*/ 0 w 63"/>
                <a:gd name="T1" fmla="*/ 34 h 52"/>
                <a:gd name="T2" fmla="*/ 25 w 63"/>
                <a:gd name="T3" fmla="*/ 43 h 52"/>
                <a:gd name="T4" fmla="*/ 51 w 63"/>
                <a:gd name="T5" fmla="*/ 52 h 52"/>
                <a:gd name="T6" fmla="*/ 63 w 63"/>
                <a:gd name="T7" fmla="*/ 18 h 52"/>
                <a:gd name="T8" fmla="*/ 37 w 63"/>
                <a:gd name="T9" fmla="*/ 9 h 52"/>
                <a:gd name="T10" fmla="*/ 12 w 63"/>
                <a:gd name="T11" fmla="*/ 0 h 52"/>
                <a:gd name="T12" fmla="*/ 0 w 63"/>
                <a:gd name="T13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2">
                  <a:moveTo>
                    <a:pt x="0" y="34"/>
                  </a:moveTo>
                  <a:lnTo>
                    <a:pt x="25" y="43"/>
                  </a:lnTo>
                  <a:lnTo>
                    <a:pt x="51" y="52"/>
                  </a:lnTo>
                  <a:lnTo>
                    <a:pt x="63" y="18"/>
                  </a:lnTo>
                  <a:lnTo>
                    <a:pt x="37" y="9"/>
                  </a:lnTo>
                  <a:lnTo>
                    <a:pt x="1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2" name="Freeform 3610"/>
            <p:cNvSpPr>
              <a:spLocks/>
            </p:cNvSpPr>
            <p:nvPr/>
          </p:nvSpPr>
          <p:spPr bwMode="auto">
            <a:xfrm>
              <a:off x="2146" y="2505"/>
              <a:ext cx="7" cy="6"/>
            </a:xfrm>
            <a:custGeom>
              <a:avLst/>
              <a:gdLst>
                <a:gd name="T0" fmla="*/ 0 w 63"/>
                <a:gd name="T1" fmla="*/ 34 h 52"/>
                <a:gd name="T2" fmla="*/ 25 w 63"/>
                <a:gd name="T3" fmla="*/ 43 h 52"/>
                <a:gd name="T4" fmla="*/ 51 w 63"/>
                <a:gd name="T5" fmla="*/ 52 h 52"/>
                <a:gd name="T6" fmla="*/ 63 w 63"/>
                <a:gd name="T7" fmla="*/ 18 h 52"/>
                <a:gd name="T8" fmla="*/ 37 w 63"/>
                <a:gd name="T9" fmla="*/ 9 h 52"/>
                <a:gd name="T10" fmla="*/ 12 w 63"/>
                <a:gd name="T11" fmla="*/ 0 h 52"/>
                <a:gd name="T12" fmla="*/ 0 w 63"/>
                <a:gd name="T13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2">
                  <a:moveTo>
                    <a:pt x="0" y="34"/>
                  </a:moveTo>
                  <a:lnTo>
                    <a:pt x="25" y="43"/>
                  </a:lnTo>
                  <a:lnTo>
                    <a:pt x="51" y="52"/>
                  </a:lnTo>
                  <a:lnTo>
                    <a:pt x="63" y="18"/>
                  </a:lnTo>
                  <a:lnTo>
                    <a:pt x="37" y="9"/>
                  </a:lnTo>
                  <a:lnTo>
                    <a:pt x="12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3" name="Freeform 3611"/>
            <p:cNvSpPr>
              <a:spLocks/>
            </p:cNvSpPr>
            <p:nvPr/>
          </p:nvSpPr>
          <p:spPr bwMode="auto">
            <a:xfrm>
              <a:off x="2150" y="2506"/>
              <a:ext cx="3" cy="1"/>
            </a:xfrm>
            <a:custGeom>
              <a:avLst/>
              <a:gdLst>
                <a:gd name="T0" fmla="*/ 0 w 26"/>
                <a:gd name="T1" fmla="*/ 0 h 9"/>
                <a:gd name="T2" fmla="*/ 26 w 26"/>
                <a:gd name="T3" fmla="*/ 9 h 9"/>
                <a:gd name="T4" fmla="*/ 26 w 26"/>
                <a:gd name="T5" fmla="*/ 9 h 9"/>
                <a:gd name="T6" fmla="*/ 0 w 2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lnTo>
                    <a:pt x="26" y="9"/>
                  </a:lnTo>
                  <a:lnTo>
                    <a:pt x="2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4" name="Line 3612"/>
            <p:cNvSpPr>
              <a:spLocks noChangeShapeType="1"/>
            </p:cNvSpPr>
            <p:nvPr/>
          </p:nvSpPr>
          <p:spPr bwMode="auto">
            <a:xfrm>
              <a:off x="2153" y="250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5" name="Freeform 3613"/>
            <p:cNvSpPr>
              <a:spLocks/>
            </p:cNvSpPr>
            <p:nvPr/>
          </p:nvSpPr>
          <p:spPr bwMode="auto">
            <a:xfrm>
              <a:off x="2147" y="2501"/>
              <a:ext cx="7" cy="6"/>
            </a:xfrm>
            <a:custGeom>
              <a:avLst/>
              <a:gdLst>
                <a:gd name="T0" fmla="*/ 0 w 63"/>
                <a:gd name="T1" fmla="*/ 35 h 53"/>
                <a:gd name="T2" fmla="*/ 25 w 63"/>
                <a:gd name="T3" fmla="*/ 44 h 53"/>
                <a:gd name="T4" fmla="*/ 51 w 63"/>
                <a:gd name="T5" fmla="*/ 53 h 53"/>
                <a:gd name="T6" fmla="*/ 63 w 63"/>
                <a:gd name="T7" fmla="*/ 18 h 53"/>
                <a:gd name="T8" fmla="*/ 38 w 63"/>
                <a:gd name="T9" fmla="*/ 9 h 53"/>
                <a:gd name="T10" fmla="*/ 12 w 63"/>
                <a:gd name="T11" fmla="*/ 0 h 53"/>
                <a:gd name="T12" fmla="*/ 0 w 63"/>
                <a:gd name="T13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3">
                  <a:moveTo>
                    <a:pt x="0" y="35"/>
                  </a:moveTo>
                  <a:lnTo>
                    <a:pt x="25" y="44"/>
                  </a:lnTo>
                  <a:lnTo>
                    <a:pt x="51" y="53"/>
                  </a:lnTo>
                  <a:lnTo>
                    <a:pt x="63" y="18"/>
                  </a:lnTo>
                  <a:lnTo>
                    <a:pt x="38" y="9"/>
                  </a:lnTo>
                  <a:lnTo>
                    <a:pt x="1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6" name="Freeform 3614"/>
            <p:cNvSpPr>
              <a:spLocks/>
            </p:cNvSpPr>
            <p:nvPr/>
          </p:nvSpPr>
          <p:spPr bwMode="auto">
            <a:xfrm>
              <a:off x="2147" y="2501"/>
              <a:ext cx="7" cy="6"/>
            </a:xfrm>
            <a:custGeom>
              <a:avLst/>
              <a:gdLst>
                <a:gd name="T0" fmla="*/ 0 w 63"/>
                <a:gd name="T1" fmla="*/ 35 h 53"/>
                <a:gd name="T2" fmla="*/ 25 w 63"/>
                <a:gd name="T3" fmla="*/ 44 h 53"/>
                <a:gd name="T4" fmla="*/ 51 w 63"/>
                <a:gd name="T5" fmla="*/ 53 h 53"/>
                <a:gd name="T6" fmla="*/ 63 w 63"/>
                <a:gd name="T7" fmla="*/ 18 h 53"/>
                <a:gd name="T8" fmla="*/ 38 w 63"/>
                <a:gd name="T9" fmla="*/ 9 h 53"/>
                <a:gd name="T10" fmla="*/ 12 w 63"/>
                <a:gd name="T11" fmla="*/ 0 h 53"/>
                <a:gd name="T12" fmla="*/ 0 w 63"/>
                <a:gd name="T13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3">
                  <a:moveTo>
                    <a:pt x="0" y="35"/>
                  </a:moveTo>
                  <a:lnTo>
                    <a:pt x="25" y="44"/>
                  </a:lnTo>
                  <a:lnTo>
                    <a:pt x="51" y="53"/>
                  </a:lnTo>
                  <a:lnTo>
                    <a:pt x="63" y="18"/>
                  </a:lnTo>
                  <a:lnTo>
                    <a:pt x="38" y="9"/>
                  </a:lnTo>
                  <a:lnTo>
                    <a:pt x="12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7" name="Freeform 3615"/>
            <p:cNvSpPr>
              <a:spLocks/>
            </p:cNvSpPr>
            <p:nvPr/>
          </p:nvSpPr>
          <p:spPr bwMode="auto">
            <a:xfrm>
              <a:off x="2148" y="2501"/>
              <a:ext cx="3" cy="1"/>
            </a:xfrm>
            <a:custGeom>
              <a:avLst/>
              <a:gdLst>
                <a:gd name="T0" fmla="*/ 26 w 26"/>
                <a:gd name="T1" fmla="*/ 9 h 9"/>
                <a:gd name="T2" fmla="*/ 0 w 26"/>
                <a:gd name="T3" fmla="*/ 0 h 9"/>
                <a:gd name="T4" fmla="*/ 0 w 26"/>
                <a:gd name="T5" fmla="*/ 0 h 9"/>
                <a:gd name="T6" fmla="*/ 26 w 2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9">
                  <a:moveTo>
                    <a:pt x="26" y="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8" name="Line 3616"/>
            <p:cNvSpPr>
              <a:spLocks noChangeShapeType="1"/>
            </p:cNvSpPr>
            <p:nvPr/>
          </p:nvSpPr>
          <p:spPr bwMode="auto">
            <a:xfrm>
              <a:off x="2148" y="250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9" name="Freeform 3617"/>
            <p:cNvSpPr>
              <a:spLocks/>
            </p:cNvSpPr>
            <p:nvPr/>
          </p:nvSpPr>
          <p:spPr bwMode="auto">
            <a:xfrm>
              <a:off x="2148" y="2497"/>
              <a:ext cx="7" cy="6"/>
            </a:xfrm>
            <a:custGeom>
              <a:avLst/>
              <a:gdLst>
                <a:gd name="T0" fmla="*/ 0 w 63"/>
                <a:gd name="T1" fmla="*/ 34 h 52"/>
                <a:gd name="T2" fmla="*/ 26 w 63"/>
                <a:gd name="T3" fmla="*/ 43 h 52"/>
                <a:gd name="T4" fmla="*/ 51 w 63"/>
                <a:gd name="T5" fmla="*/ 52 h 52"/>
                <a:gd name="T6" fmla="*/ 63 w 63"/>
                <a:gd name="T7" fmla="*/ 18 h 52"/>
                <a:gd name="T8" fmla="*/ 38 w 63"/>
                <a:gd name="T9" fmla="*/ 9 h 52"/>
                <a:gd name="T10" fmla="*/ 12 w 63"/>
                <a:gd name="T11" fmla="*/ 0 h 52"/>
                <a:gd name="T12" fmla="*/ 0 w 63"/>
                <a:gd name="T13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2">
                  <a:moveTo>
                    <a:pt x="0" y="34"/>
                  </a:moveTo>
                  <a:lnTo>
                    <a:pt x="26" y="43"/>
                  </a:lnTo>
                  <a:lnTo>
                    <a:pt x="51" y="52"/>
                  </a:lnTo>
                  <a:lnTo>
                    <a:pt x="63" y="18"/>
                  </a:lnTo>
                  <a:lnTo>
                    <a:pt x="38" y="9"/>
                  </a:lnTo>
                  <a:lnTo>
                    <a:pt x="1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0" name="Freeform 3618"/>
            <p:cNvSpPr>
              <a:spLocks/>
            </p:cNvSpPr>
            <p:nvPr/>
          </p:nvSpPr>
          <p:spPr bwMode="auto">
            <a:xfrm>
              <a:off x="2148" y="2497"/>
              <a:ext cx="7" cy="6"/>
            </a:xfrm>
            <a:custGeom>
              <a:avLst/>
              <a:gdLst>
                <a:gd name="T0" fmla="*/ 0 w 63"/>
                <a:gd name="T1" fmla="*/ 34 h 52"/>
                <a:gd name="T2" fmla="*/ 26 w 63"/>
                <a:gd name="T3" fmla="*/ 43 h 52"/>
                <a:gd name="T4" fmla="*/ 51 w 63"/>
                <a:gd name="T5" fmla="*/ 52 h 52"/>
                <a:gd name="T6" fmla="*/ 63 w 63"/>
                <a:gd name="T7" fmla="*/ 18 h 52"/>
                <a:gd name="T8" fmla="*/ 38 w 63"/>
                <a:gd name="T9" fmla="*/ 9 h 52"/>
                <a:gd name="T10" fmla="*/ 12 w 63"/>
                <a:gd name="T11" fmla="*/ 0 h 52"/>
                <a:gd name="T12" fmla="*/ 0 w 63"/>
                <a:gd name="T13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2">
                  <a:moveTo>
                    <a:pt x="0" y="34"/>
                  </a:moveTo>
                  <a:lnTo>
                    <a:pt x="26" y="43"/>
                  </a:lnTo>
                  <a:lnTo>
                    <a:pt x="51" y="52"/>
                  </a:lnTo>
                  <a:lnTo>
                    <a:pt x="63" y="18"/>
                  </a:lnTo>
                  <a:lnTo>
                    <a:pt x="38" y="9"/>
                  </a:lnTo>
                  <a:lnTo>
                    <a:pt x="12" y="0"/>
                  </a:lnTo>
                  <a:lnTo>
                    <a:pt x="0" y="3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1" name="Freeform 3619"/>
            <p:cNvSpPr>
              <a:spLocks/>
            </p:cNvSpPr>
            <p:nvPr/>
          </p:nvSpPr>
          <p:spPr bwMode="auto">
            <a:xfrm>
              <a:off x="2153" y="2498"/>
              <a:ext cx="2" cy="1"/>
            </a:xfrm>
            <a:custGeom>
              <a:avLst/>
              <a:gdLst>
                <a:gd name="T0" fmla="*/ 0 w 25"/>
                <a:gd name="T1" fmla="*/ 0 h 9"/>
                <a:gd name="T2" fmla="*/ 25 w 25"/>
                <a:gd name="T3" fmla="*/ 9 h 9"/>
                <a:gd name="T4" fmla="*/ 25 w 25"/>
                <a:gd name="T5" fmla="*/ 8 h 9"/>
                <a:gd name="T6" fmla="*/ 0 w 2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9">
                  <a:moveTo>
                    <a:pt x="0" y="0"/>
                  </a:moveTo>
                  <a:lnTo>
                    <a:pt x="25" y="9"/>
                  </a:lnTo>
                  <a:lnTo>
                    <a:pt x="25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2" name="Line 3620"/>
            <p:cNvSpPr>
              <a:spLocks noChangeShapeType="1"/>
            </p:cNvSpPr>
            <p:nvPr/>
          </p:nvSpPr>
          <p:spPr bwMode="auto">
            <a:xfrm flipV="1">
              <a:off x="2155" y="249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3" name="Freeform 3621"/>
            <p:cNvSpPr>
              <a:spLocks/>
            </p:cNvSpPr>
            <p:nvPr/>
          </p:nvSpPr>
          <p:spPr bwMode="auto">
            <a:xfrm>
              <a:off x="2150" y="2494"/>
              <a:ext cx="7" cy="5"/>
            </a:xfrm>
            <a:custGeom>
              <a:avLst/>
              <a:gdLst>
                <a:gd name="T0" fmla="*/ 0 w 62"/>
                <a:gd name="T1" fmla="*/ 35 h 51"/>
                <a:gd name="T2" fmla="*/ 26 w 62"/>
                <a:gd name="T3" fmla="*/ 43 h 51"/>
                <a:gd name="T4" fmla="*/ 51 w 62"/>
                <a:gd name="T5" fmla="*/ 51 h 51"/>
                <a:gd name="T6" fmla="*/ 62 w 62"/>
                <a:gd name="T7" fmla="*/ 16 h 51"/>
                <a:gd name="T8" fmla="*/ 37 w 62"/>
                <a:gd name="T9" fmla="*/ 8 h 51"/>
                <a:gd name="T10" fmla="*/ 11 w 62"/>
                <a:gd name="T11" fmla="*/ 0 h 51"/>
                <a:gd name="T12" fmla="*/ 0 w 62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1">
                  <a:moveTo>
                    <a:pt x="0" y="35"/>
                  </a:moveTo>
                  <a:lnTo>
                    <a:pt x="26" y="43"/>
                  </a:lnTo>
                  <a:lnTo>
                    <a:pt x="51" y="51"/>
                  </a:lnTo>
                  <a:lnTo>
                    <a:pt x="62" y="16"/>
                  </a:lnTo>
                  <a:lnTo>
                    <a:pt x="37" y="8"/>
                  </a:lnTo>
                  <a:lnTo>
                    <a:pt x="11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4" name="Freeform 3622"/>
            <p:cNvSpPr>
              <a:spLocks/>
            </p:cNvSpPr>
            <p:nvPr/>
          </p:nvSpPr>
          <p:spPr bwMode="auto">
            <a:xfrm>
              <a:off x="2150" y="2494"/>
              <a:ext cx="7" cy="5"/>
            </a:xfrm>
            <a:custGeom>
              <a:avLst/>
              <a:gdLst>
                <a:gd name="T0" fmla="*/ 0 w 62"/>
                <a:gd name="T1" fmla="*/ 35 h 51"/>
                <a:gd name="T2" fmla="*/ 26 w 62"/>
                <a:gd name="T3" fmla="*/ 43 h 51"/>
                <a:gd name="T4" fmla="*/ 51 w 62"/>
                <a:gd name="T5" fmla="*/ 51 h 51"/>
                <a:gd name="T6" fmla="*/ 62 w 62"/>
                <a:gd name="T7" fmla="*/ 16 h 51"/>
                <a:gd name="T8" fmla="*/ 37 w 62"/>
                <a:gd name="T9" fmla="*/ 8 h 51"/>
                <a:gd name="T10" fmla="*/ 11 w 62"/>
                <a:gd name="T11" fmla="*/ 0 h 51"/>
                <a:gd name="T12" fmla="*/ 0 w 62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1">
                  <a:moveTo>
                    <a:pt x="0" y="35"/>
                  </a:moveTo>
                  <a:lnTo>
                    <a:pt x="26" y="43"/>
                  </a:lnTo>
                  <a:lnTo>
                    <a:pt x="51" y="51"/>
                  </a:lnTo>
                  <a:lnTo>
                    <a:pt x="62" y="16"/>
                  </a:lnTo>
                  <a:lnTo>
                    <a:pt x="37" y="8"/>
                  </a:lnTo>
                  <a:lnTo>
                    <a:pt x="11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5" name="Freeform 3623"/>
            <p:cNvSpPr>
              <a:spLocks/>
            </p:cNvSpPr>
            <p:nvPr/>
          </p:nvSpPr>
          <p:spPr bwMode="auto">
            <a:xfrm>
              <a:off x="2154" y="2494"/>
              <a:ext cx="3" cy="1"/>
            </a:xfrm>
            <a:custGeom>
              <a:avLst/>
              <a:gdLst>
                <a:gd name="T0" fmla="*/ 0 w 26"/>
                <a:gd name="T1" fmla="*/ 0 h 8"/>
                <a:gd name="T2" fmla="*/ 25 w 26"/>
                <a:gd name="T3" fmla="*/ 8 h 8"/>
                <a:gd name="T4" fmla="*/ 26 w 26"/>
                <a:gd name="T5" fmla="*/ 8 h 8"/>
                <a:gd name="T6" fmla="*/ 0 w 2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lnTo>
                    <a:pt x="25" y="8"/>
                  </a:lnTo>
                  <a:lnTo>
                    <a:pt x="2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6" name="Line 3624"/>
            <p:cNvSpPr>
              <a:spLocks noChangeShapeType="1"/>
            </p:cNvSpPr>
            <p:nvPr/>
          </p:nvSpPr>
          <p:spPr bwMode="auto">
            <a:xfrm>
              <a:off x="2157" y="249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7" name="Freeform 3625"/>
            <p:cNvSpPr>
              <a:spLocks/>
            </p:cNvSpPr>
            <p:nvPr/>
          </p:nvSpPr>
          <p:spPr bwMode="auto">
            <a:xfrm>
              <a:off x="2151" y="2490"/>
              <a:ext cx="7" cy="5"/>
            </a:xfrm>
            <a:custGeom>
              <a:avLst/>
              <a:gdLst>
                <a:gd name="T0" fmla="*/ 0 w 63"/>
                <a:gd name="T1" fmla="*/ 35 h 51"/>
                <a:gd name="T2" fmla="*/ 27 w 63"/>
                <a:gd name="T3" fmla="*/ 43 h 51"/>
                <a:gd name="T4" fmla="*/ 53 w 63"/>
                <a:gd name="T5" fmla="*/ 51 h 51"/>
                <a:gd name="T6" fmla="*/ 63 w 63"/>
                <a:gd name="T7" fmla="*/ 15 h 51"/>
                <a:gd name="T8" fmla="*/ 36 w 63"/>
                <a:gd name="T9" fmla="*/ 8 h 51"/>
                <a:gd name="T10" fmla="*/ 10 w 63"/>
                <a:gd name="T11" fmla="*/ 0 h 51"/>
                <a:gd name="T12" fmla="*/ 0 w 63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1">
                  <a:moveTo>
                    <a:pt x="0" y="35"/>
                  </a:moveTo>
                  <a:lnTo>
                    <a:pt x="27" y="43"/>
                  </a:lnTo>
                  <a:lnTo>
                    <a:pt x="53" y="51"/>
                  </a:lnTo>
                  <a:lnTo>
                    <a:pt x="63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8" name="Freeform 3626"/>
            <p:cNvSpPr>
              <a:spLocks/>
            </p:cNvSpPr>
            <p:nvPr/>
          </p:nvSpPr>
          <p:spPr bwMode="auto">
            <a:xfrm>
              <a:off x="2151" y="2490"/>
              <a:ext cx="7" cy="5"/>
            </a:xfrm>
            <a:custGeom>
              <a:avLst/>
              <a:gdLst>
                <a:gd name="T0" fmla="*/ 0 w 63"/>
                <a:gd name="T1" fmla="*/ 35 h 51"/>
                <a:gd name="T2" fmla="*/ 27 w 63"/>
                <a:gd name="T3" fmla="*/ 43 h 51"/>
                <a:gd name="T4" fmla="*/ 53 w 63"/>
                <a:gd name="T5" fmla="*/ 51 h 51"/>
                <a:gd name="T6" fmla="*/ 63 w 63"/>
                <a:gd name="T7" fmla="*/ 15 h 51"/>
                <a:gd name="T8" fmla="*/ 36 w 63"/>
                <a:gd name="T9" fmla="*/ 8 h 51"/>
                <a:gd name="T10" fmla="*/ 10 w 63"/>
                <a:gd name="T11" fmla="*/ 0 h 51"/>
                <a:gd name="T12" fmla="*/ 0 w 63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1">
                  <a:moveTo>
                    <a:pt x="0" y="35"/>
                  </a:moveTo>
                  <a:lnTo>
                    <a:pt x="27" y="43"/>
                  </a:lnTo>
                  <a:lnTo>
                    <a:pt x="53" y="51"/>
                  </a:lnTo>
                  <a:lnTo>
                    <a:pt x="63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9" name="Freeform 3627"/>
            <p:cNvSpPr>
              <a:spLocks/>
            </p:cNvSpPr>
            <p:nvPr/>
          </p:nvSpPr>
          <p:spPr bwMode="auto">
            <a:xfrm>
              <a:off x="2152" y="2486"/>
              <a:ext cx="7" cy="5"/>
            </a:xfrm>
            <a:custGeom>
              <a:avLst/>
              <a:gdLst>
                <a:gd name="T0" fmla="*/ 0 w 63"/>
                <a:gd name="T1" fmla="*/ 35 h 50"/>
                <a:gd name="T2" fmla="*/ 26 w 63"/>
                <a:gd name="T3" fmla="*/ 43 h 50"/>
                <a:gd name="T4" fmla="*/ 53 w 63"/>
                <a:gd name="T5" fmla="*/ 50 h 50"/>
                <a:gd name="T6" fmla="*/ 63 w 63"/>
                <a:gd name="T7" fmla="*/ 15 h 50"/>
                <a:gd name="T8" fmla="*/ 36 w 63"/>
                <a:gd name="T9" fmla="*/ 8 h 50"/>
                <a:gd name="T10" fmla="*/ 10 w 63"/>
                <a:gd name="T11" fmla="*/ 0 h 50"/>
                <a:gd name="T12" fmla="*/ 0 w 63"/>
                <a:gd name="T1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0">
                  <a:moveTo>
                    <a:pt x="0" y="35"/>
                  </a:moveTo>
                  <a:lnTo>
                    <a:pt x="26" y="43"/>
                  </a:lnTo>
                  <a:lnTo>
                    <a:pt x="53" y="50"/>
                  </a:lnTo>
                  <a:lnTo>
                    <a:pt x="63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0" name="Freeform 3628"/>
            <p:cNvSpPr>
              <a:spLocks/>
            </p:cNvSpPr>
            <p:nvPr/>
          </p:nvSpPr>
          <p:spPr bwMode="auto">
            <a:xfrm>
              <a:off x="2152" y="2486"/>
              <a:ext cx="7" cy="5"/>
            </a:xfrm>
            <a:custGeom>
              <a:avLst/>
              <a:gdLst>
                <a:gd name="T0" fmla="*/ 0 w 63"/>
                <a:gd name="T1" fmla="*/ 35 h 50"/>
                <a:gd name="T2" fmla="*/ 26 w 63"/>
                <a:gd name="T3" fmla="*/ 43 h 50"/>
                <a:gd name="T4" fmla="*/ 53 w 63"/>
                <a:gd name="T5" fmla="*/ 50 h 50"/>
                <a:gd name="T6" fmla="*/ 63 w 63"/>
                <a:gd name="T7" fmla="*/ 15 h 50"/>
                <a:gd name="T8" fmla="*/ 36 w 63"/>
                <a:gd name="T9" fmla="*/ 8 h 50"/>
                <a:gd name="T10" fmla="*/ 10 w 63"/>
                <a:gd name="T11" fmla="*/ 0 h 50"/>
                <a:gd name="T12" fmla="*/ 0 w 63"/>
                <a:gd name="T1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0">
                  <a:moveTo>
                    <a:pt x="0" y="35"/>
                  </a:moveTo>
                  <a:lnTo>
                    <a:pt x="26" y="43"/>
                  </a:lnTo>
                  <a:lnTo>
                    <a:pt x="53" y="50"/>
                  </a:lnTo>
                  <a:lnTo>
                    <a:pt x="63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1" name="Freeform 3629"/>
            <p:cNvSpPr>
              <a:spLocks/>
            </p:cNvSpPr>
            <p:nvPr/>
          </p:nvSpPr>
          <p:spPr bwMode="auto">
            <a:xfrm>
              <a:off x="2153" y="2482"/>
              <a:ext cx="7" cy="5"/>
            </a:xfrm>
            <a:custGeom>
              <a:avLst/>
              <a:gdLst>
                <a:gd name="T0" fmla="*/ 0 w 62"/>
                <a:gd name="T1" fmla="*/ 35 h 50"/>
                <a:gd name="T2" fmla="*/ 26 w 62"/>
                <a:gd name="T3" fmla="*/ 43 h 50"/>
                <a:gd name="T4" fmla="*/ 53 w 62"/>
                <a:gd name="T5" fmla="*/ 50 h 50"/>
                <a:gd name="T6" fmla="*/ 62 w 62"/>
                <a:gd name="T7" fmla="*/ 15 h 50"/>
                <a:gd name="T8" fmla="*/ 36 w 62"/>
                <a:gd name="T9" fmla="*/ 8 h 50"/>
                <a:gd name="T10" fmla="*/ 10 w 62"/>
                <a:gd name="T11" fmla="*/ 0 h 50"/>
                <a:gd name="T12" fmla="*/ 0 w 62"/>
                <a:gd name="T1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0">
                  <a:moveTo>
                    <a:pt x="0" y="35"/>
                  </a:moveTo>
                  <a:lnTo>
                    <a:pt x="26" y="43"/>
                  </a:lnTo>
                  <a:lnTo>
                    <a:pt x="53" y="50"/>
                  </a:lnTo>
                  <a:lnTo>
                    <a:pt x="62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2" name="Freeform 3630"/>
            <p:cNvSpPr>
              <a:spLocks/>
            </p:cNvSpPr>
            <p:nvPr/>
          </p:nvSpPr>
          <p:spPr bwMode="auto">
            <a:xfrm>
              <a:off x="2153" y="2482"/>
              <a:ext cx="7" cy="5"/>
            </a:xfrm>
            <a:custGeom>
              <a:avLst/>
              <a:gdLst>
                <a:gd name="T0" fmla="*/ 0 w 62"/>
                <a:gd name="T1" fmla="*/ 35 h 50"/>
                <a:gd name="T2" fmla="*/ 26 w 62"/>
                <a:gd name="T3" fmla="*/ 43 h 50"/>
                <a:gd name="T4" fmla="*/ 53 w 62"/>
                <a:gd name="T5" fmla="*/ 50 h 50"/>
                <a:gd name="T6" fmla="*/ 62 w 62"/>
                <a:gd name="T7" fmla="*/ 15 h 50"/>
                <a:gd name="T8" fmla="*/ 36 w 62"/>
                <a:gd name="T9" fmla="*/ 8 h 50"/>
                <a:gd name="T10" fmla="*/ 10 w 62"/>
                <a:gd name="T11" fmla="*/ 0 h 50"/>
                <a:gd name="T12" fmla="*/ 0 w 62"/>
                <a:gd name="T1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0">
                  <a:moveTo>
                    <a:pt x="0" y="35"/>
                  </a:moveTo>
                  <a:lnTo>
                    <a:pt x="26" y="43"/>
                  </a:lnTo>
                  <a:lnTo>
                    <a:pt x="53" y="50"/>
                  </a:lnTo>
                  <a:lnTo>
                    <a:pt x="62" y="15"/>
                  </a:lnTo>
                  <a:lnTo>
                    <a:pt x="36" y="8"/>
                  </a:lnTo>
                  <a:lnTo>
                    <a:pt x="10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3" name="Freeform 3631"/>
            <p:cNvSpPr>
              <a:spLocks/>
            </p:cNvSpPr>
            <p:nvPr/>
          </p:nvSpPr>
          <p:spPr bwMode="auto">
            <a:xfrm>
              <a:off x="2157" y="2483"/>
              <a:ext cx="3" cy="1"/>
            </a:xfrm>
            <a:custGeom>
              <a:avLst/>
              <a:gdLst>
                <a:gd name="T0" fmla="*/ 0 w 26"/>
                <a:gd name="T1" fmla="*/ 0 h 7"/>
                <a:gd name="T2" fmla="*/ 26 w 26"/>
                <a:gd name="T3" fmla="*/ 7 h 7"/>
                <a:gd name="T4" fmla="*/ 26 w 26"/>
                <a:gd name="T5" fmla="*/ 6 h 7"/>
                <a:gd name="T6" fmla="*/ 0 w 2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0" y="0"/>
                  </a:moveTo>
                  <a:lnTo>
                    <a:pt x="26" y="7"/>
                  </a:lnTo>
                  <a:lnTo>
                    <a:pt x="2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4" name="Line 3632"/>
            <p:cNvSpPr>
              <a:spLocks noChangeShapeType="1"/>
            </p:cNvSpPr>
            <p:nvPr/>
          </p:nvSpPr>
          <p:spPr bwMode="auto">
            <a:xfrm flipV="1">
              <a:off x="2160" y="248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5" name="Freeform 3633"/>
            <p:cNvSpPr>
              <a:spLocks/>
            </p:cNvSpPr>
            <p:nvPr/>
          </p:nvSpPr>
          <p:spPr bwMode="auto">
            <a:xfrm>
              <a:off x="2154" y="2478"/>
              <a:ext cx="7" cy="5"/>
            </a:xfrm>
            <a:custGeom>
              <a:avLst/>
              <a:gdLst>
                <a:gd name="T0" fmla="*/ 0 w 61"/>
                <a:gd name="T1" fmla="*/ 35 h 48"/>
                <a:gd name="T2" fmla="*/ 26 w 61"/>
                <a:gd name="T3" fmla="*/ 42 h 48"/>
                <a:gd name="T4" fmla="*/ 52 w 61"/>
                <a:gd name="T5" fmla="*/ 48 h 48"/>
                <a:gd name="T6" fmla="*/ 61 w 61"/>
                <a:gd name="T7" fmla="*/ 13 h 48"/>
                <a:gd name="T8" fmla="*/ 35 w 61"/>
                <a:gd name="T9" fmla="*/ 7 h 48"/>
                <a:gd name="T10" fmla="*/ 9 w 61"/>
                <a:gd name="T11" fmla="*/ 0 h 48"/>
                <a:gd name="T12" fmla="*/ 0 w 61"/>
                <a:gd name="T13" fmla="*/ 3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8">
                  <a:moveTo>
                    <a:pt x="0" y="35"/>
                  </a:moveTo>
                  <a:lnTo>
                    <a:pt x="26" y="42"/>
                  </a:lnTo>
                  <a:lnTo>
                    <a:pt x="52" y="48"/>
                  </a:lnTo>
                  <a:lnTo>
                    <a:pt x="61" y="13"/>
                  </a:lnTo>
                  <a:lnTo>
                    <a:pt x="35" y="7"/>
                  </a:lnTo>
                  <a:lnTo>
                    <a:pt x="9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6" name="Freeform 3634"/>
            <p:cNvSpPr>
              <a:spLocks/>
            </p:cNvSpPr>
            <p:nvPr/>
          </p:nvSpPr>
          <p:spPr bwMode="auto">
            <a:xfrm>
              <a:off x="2154" y="2478"/>
              <a:ext cx="7" cy="5"/>
            </a:xfrm>
            <a:custGeom>
              <a:avLst/>
              <a:gdLst>
                <a:gd name="T0" fmla="*/ 0 w 61"/>
                <a:gd name="T1" fmla="*/ 35 h 48"/>
                <a:gd name="T2" fmla="*/ 26 w 61"/>
                <a:gd name="T3" fmla="*/ 42 h 48"/>
                <a:gd name="T4" fmla="*/ 52 w 61"/>
                <a:gd name="T5" fmla="*/ 48 h 48"/>
                <a:gd name="T6" fmla="*/ 61 w 61"/>
                <a:gd name="T7" fmla="*/ 13 h 48"/>
                <a:gd name="T8" fmla="*/ 35 w 61"/>
                <a:gd name="T9" fmla="*/ 7 h 48"/>
                <a:gd name="T10" fmla="*/ 9 w 61"/>
                <a:gd name="T11" fmla="*/ 0 h 48"/>
                <a:gd name="T12" fmla="*/ 0 w 61"/>
                <a:gd name="T13" fmla="*/ 3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8">
                  <a:moveTo>
                    <a:pt x="0" y="35"/>
                  </a:moveTo>
                  <a:lnTo>
                    <a:pt x="26" y="42"/>
                  </a:lnTo>
                  <a:lnTo>
                    <a:pt x="52" y="48"/>
                  </a:lnTo>
                  <a:lnTo>
                    <a:pt x="61" y="13"/>
                  </a:lnTo>
                  <a:lnTo>
                    <a:pt x="35" y="7"/>
                  </a:lnTo>
                  <a:lnTo>
                    <a:pt x="9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7" name="Freeform 3635"/>
            <p:cNvSpPr>
              <a:spLocks/>
            </p:cNvSpPr>
            <p:nvPr/>
          </p:nvSpPr>
          <p:spPr bwMode="auto">
            <a:xfrm>
              <a:off x="2158" y="2479"/>
              <a:ext cx="3" cy="1"/>
            </a:xfrm>
            <a:custGeom>
              <a:avLst/>
              <a:gdLst>
                <a:gd name="T0" fmla="*/ 0 w 26"/>
                <a:gd name="T1" fmla="*/ 0 h 6"/>
                <a:gd name="T2" fmla="*/ 26 w 26"/>
                <a:gd name="T3" fmla="*/ 6 h 6"/>
                <a:gd name="T4" fmla="*/ 26 w 26"/>
                <a:gd name="T5" fmla="*/ 6 h 6"/>
                <a:gd name="T6" fmla="*/ 0 w 2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6">
                  <a:moveTo>
                    <a:pt x="0" y="0"/>
                  </a:moveTo>
                  <a:lnTo>
                    <a:pt x="26" y="6"/>
                  </a:lnTo>
                  <a:lnTo>
                    <a:pt x="2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8" name="Line 3636"/>
            <p:cNvSpPr>
              <a:spLocks noChangeShapeType="1"/>
            </p:cNvSpPr>
            <p:nvPr/>
          </p:nvSpPr>
          <p:spPr bwMode="auto">
            <a:xfrm>
              <a:off x="2161" y="248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9" name="Freeform 3637"/>
            <p:cNvSpPr>
              <a:spLocks/>
            </p:cNvSpPr>
            <p:nvPr/>
          </p:nvSpPr>
          <p:spPr bwMode="auto">
            <a:xfrm>
              <a:off x="2155" y="2474"/>
              <a:ext cx="7" cy="6"/>
            </a:xfrm>
            <a:custGeom>
              <a:avLst/>
              <a:gdLst>
                <a:gd name="T0" fmla="*/ 0 w 61"/>
                <a:gd name="T1" fmla="*/ 36 h 49"/>
                <a:gd name="T2" fmla="*/ 26 w 61"/>
                <a:gd name="T3" fmla="*/ 43 h 49"/>
                <a:gd name="T4" fmla="*/ 52 w 61"/>
                <a:gd name="T5" fmla="*/ 49 h 49"/>
                <a:gd name="T6" fmla="*/ 61 w 61"/>
                <a:gd name="T7" fmla="*/ 13 h 49"/>
                <a:gd name="T8" fmla="*/ 35 w 61"/>
                <a:gd name="T9" fmla="*/ 6 h 49"/>
                <a:gd name="T10" fmla="*/ 8 w 61"/>
                <a:gd name="T11" fmla="*/ 0 h 49"/>
                <a:gd name="T12" fmla="*/ 0 w 61"/>
                <a:gd name="T13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9">
                  <a:moveTo>
                    <a:pt x="0" y="36"/>
                  </a:moveTo>
                  <a:lnTo>
                    <a:pt x="26" y="43"/>
                  </a:lnTo>
                  <a:lnTo>
                    <a:pt x="52" y="49"/>
                  </a:lnTo>
                  <a:lnTo>
                    <a:pt x="61" y="13"/>
                  </a:lnTo>
                  <a:lnTo>
                    <a:pt x="35" y="6"/>
                  </a:lnTo>
                  <a:lnTo>
                    <a:pt x="8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0" name="Freeform 3638"/>
            <p:cNvSpPr>
              <a:spLocks/>
            </p:cNvSpPr>
            <p:nvPr/>
          </p:nvSpPr>
          <p:spPr bwMode="auto">
            <a:xfrm>
              <a:off x="2155" y="2474"/>
              <a:ext cx="7" cy="6"/>
            </a:xfrm>
            <a:custGeom>
              <a:avLst/>
              <a:gdLst>
                <a:gd name="T0" fmla="*/ 0 w 61"/>
                <a:gd name="T1" fmla="*/ 36 h 49"/>
                <a:gd name="T2" fmla="*/ 26 w 61"/>
                <a:gd name="T3" fmla="*/ 43 h 49"/>
                <a:gd name="T4" fmla="*/ 52 w 61"/>
                <a:gd name="T5" fmla="*/ 49 h 49"/>
                <a:gd name="T6" fmla="*/ 61 w 61"/>
                <a:gd name="T7" fmla="*/ 13 h 49"/>
                <a:gd name="T8" fmla="*/ 35 w 61"/>
                <a:gd name="T9" fmla="*/ 6 h 49"/>
                <a:gd name="T10" fmla="*/ 8 w 61"/>
                <a:gd name="T11" fmla="*/ 0 h 49"/>
                <a:gd name="T12" fmla="*/ 0 w 61"/>
                <a:gd name="T13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9">
                  <a:moveTo>
                    <a:pt x="0" y="36"/>
                  </a:moveTo>
                  <a:lnTo>
                    <a:pt x="26" y="43"/>
                  </a:lnTo>
                  <a:lnTo>
                    <a:pt x="52" y="49"/>
                  </a:lnTo>
                  <a:lnTo>
                    <a:pt x="61" y="13"/>
                  </a:lnTo>
                  <a:lnTo>
                    <a:pt x="35" y="6"/>
                  </a:lnTo>
                  <a:lnTo>
                    <a:pt x="8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1" name="Freeform 3639"/>
            <p:cNvSpPr>
              <a:spLocks/>
            </p:cNvSpPr>
            <p:nvPr/>
          </p:nvSpPr>
          <p:spPr bwMode="auto">
            <a:xfrm>
              <a:off x="2159" y="2475"/>
              <a:ext cx="3" cy="1"/>
            </a:xfrm>
            <a:custGeom>
              <a:avLst/>
              <a:gdLst>
                <a:gd name="T0" fmla="*/ 0 w 26"/>
                <a:gd name="T1" fmla="*/ 0 h 7"/>
                <a:gd name="T2" fmla="*/ 26 w 26"/>
                <a:gd name="T3" fmla="*/ 7 h 7"/>
                <a:gd name="T4" fmla="*/ 26 w 26"/>
                <a:gd name="T5" fmla="*/ 6 h 7"/>
                <a:gd name="T6" fmla="*/ 0 w 2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0" y="0"/>
                  </a:moveTo>
                  <a:lnTo>
                    <a:pt x="26" y="7"/>
                  </a:lnTo>
                  <a:lnTo>
                    <a:pt x="2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2" name="Line 3640"/>
            <p:cNvSpPr>
              <a:spLocks noChangeShapeType="1"/>
            </p:cNvSpPr>
            <p:nvPr/>
          </p:nvSpPr>
          <p:spPr bwMode="auto">
            <a:xfrm flipV="1">
              <a:off x="2162" y="247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3" name="Freeform 3641"/>
            <p:cNvSpPr>
              <a:spLocks/>
            </p:cNvSpPr>
            <p:nvPr/>
          </p:nvSpPr>
          <p:spPr bwMode="auto">
            <a:xfrm>
              <a:off x="2156" y="2470"/>
              <a:ext cx="7" cy="5"/>
            </a:xfrm>
            <a:custGeom>
              <a:avLst/>
              <a:gdLst>
                <a:gd name="T0" fmla="*/ 0 w 61"/>
                <a:gd name="T1" fmla="*/ 35 h 46"/>
                <a:gd name="T2" fmla="*/ 27 w 61"/>
                <a:gd name="T3" fmla="*/ 40 h 46"/>
                <a:gd name="T4" fmla="*/ 53 w 61"/>
                <a:gd name="T5" fmla="*/ 46 h 46"/>
                <a:gd name="T6" fmla="*/ 61 w 61"/>
                <a:gd name="T7" fmla="*/ 11 h 46"/>
                <a:gd name="T8" fmla="*/ 34 w 61"/>
                <a:gd name="T9" fmla="*/ 5 h 46"/>
                <a:gd name="T10" fmla="*/ 8 w 61"/>
                <a:gd name="T11" fmla="*/ 0 h 46"/>
                <a:gd name="T12" fmla="*/ 0 w 61"/>
                <a:gd name="T13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0" y="35"/>
                  </a:moveTo>
                  <a:lnTo>
                    <a:pt x="27" y="40"/>
                  </a:lnTo>
                  <a:lnTo>
                    <a:pt x="53" y="46"/>
                  </a:lnTo>
                  <a:lnTo>
                    <a:pt x="61" y="11"/>
                  </a:lnTo>
                  <a:lnTo>
                    <a:pt x="34" y="5"/>
                  </a:lnTo>
                  <a:lnTo>
                    <a:pt x="8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4" name="Freeform 3642"/>
            <p:cNvSpPr>
              <a:spLocks/>
            </p:cNvSpPr>
            <p:nvPr/>
          </p:nvSpPr>
          <p:spPr bwMode="auto">
            <a:xfrm>
              <a:off x="2156" y="2470"/>
              <a:ext cx="7" cy="5"/>
            </a:xfrm>
            <a:custGeom>
              <a:avLst/>
              <a:gdLst>
                <a:gd name="T0" fmla="*/ 0 w 61"/>
                <a:gd name="T1" fmla="*/ 35 h 46"/>
                <a:gd name="T2" fmla="*/ 27 w 61"/>
                <a:gd name="T3" fmla="*/ 40 h 46"/>
                <a:gd name="T4" fmla="*/ 53 w 61"/>
                <a:gd name="T5" fmla="*/ 46 h 46"/>
                <a:gd name="T6" fmla="*/ 61 w 61"/>
                <a:gd name="T7" fmla="*/ 11 h 46"/>
                <a:gd name="T8" fmla="*/ 34 w 61"/>
                <a:gd name="T9" fmla="*/ 5 h 46"/>
                <a:gd name="T10" fmla="*/ 8 w 61"/>
                <a:gd name="T11" fmla="*/ 0 h 46"/>
                <a:gd name="T12" fmla="*/ 0 w 61"/>
                <a:gd name="T13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0" y="35"/>
                  </a:moveTo>
                  <a:lnTo>
                    <a:pt x="27" y="40"/>
                  </a:lnTo>
                  <a:lnTo>
                    <a:pt x="53" y="46"/>
                  </a:lnTo>
                  <a:lnTo>
                    <a:pt x="61" y="11"/>
                  </a:lnTo>
                  <a:lnTo>
                    <a:pt x="34" y="5"/>
                  </a:lnTo>
                  <a:lnTo>
                    <a:pt x="8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5" name="Freeform 3643"/>
            <p:cNvSpPr>
              <a:spLocks/>
            </p:cNvSpPr>
            <p:nvPr/>
          </p:nvSpPr>
          <p:spPr bwMode="auto">
            <a:xfrm>
              <a:off x="2160" y="2471"/>
              <a:ext cx="3" cy="1"/>
            </a:xfrm>
            <a:custGeom>
              <a:avLst/>
              <a:gdLst>
                <a:gd name="T0" fmla="*/ 0 w 27"/>
                <a:gd name="T1" fmla="*/ 0 h 6"/>
                <a:gd name="T2" fmla="*/ 27 w 27"/>
                <a:gd name="T3" fmla="*/ 6 h 6"/>
                <a:gd name="T4" fmla="*/ 27 w 27"/>
                <a:gd name="T5" fmla="*/ 6 h 6"/>
                <a:gd name="T6" fmla="*/ 0 w 2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6">
                  <a:moveTo>
                    <a:pt x="0" y="0"/>
                  </a:moveTo>
                  <a:lnTo>
                    <a:pt x="27" y="6"/>
                  </a:lnTo>
                  <a:lnTo>
                    <a:pt x="2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6" name="Line 3644"/>
            <p:cNvSpPr>
              <a:spLocks noChangeShapeType="1"/>
            </p:cNvSpPr>
            <p:nvPr/>
          </p:nvSpPr>
          <p:spPr bwMode="auto">
            <a:xfrm>
              <a:off x="2163" y="247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7" name="Freeform 3645"/>
            <p:cNvSpPr>
              <a:spLocks/>
            </p:cNvSpPr>
            <p:nvPr/>
          </p:nvSpPr>
          <p:spPr bwMode="auto">
            <a:xfrm>
              <a:off x="2157" y="2466"/>
              <a:ext cx="7" cy="6"/>
            </a:xfrm>
            <a:custGeom>
              <a:avLst/>
              <a:gdLst>
                <a:gd name="T0" fmla="*/ 0 w 60"/>
                <a:gd name="T1" fmla="*/ 36 h 47"/>
                <a:gd name="T2" fmla="*/ 26 w 60"/>
                <a:gd name="T3" fmla="*/ 41 h 47"/>
                <a:gd name="T4" fmla="*/ 53 w 60"/>
                <a:gd name="T5" fmla="*/ 47 h 47"/>
                <a:gd name="T6" fmla="*/ 60 w 60"/>
                <a:gd name="T7" fmla="*/ 11 h 47"/>
                <a:gd name="T8" fmla="*/ 34 w 60"/>
                <a:gd name="T9" fmla="*/ 5 h 47"/>
                <a:gd name="T10" fmla="*/ 8 w 60"/>
                <a:gd name="T11" fmla="*/ 0 h 47"/>
                <a:gd name="T12" fmla="*/ 0 w 60"/>
                <a:gd name="T13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7">
                  <a:moveTo>
                    <a:pt x="0" y="36"/>
                  </a:moveTo>
                  <a:lnTo>
                    <a:pt x="26" y="41"/>
                  </a:lnTo>
                  <a:lnTo>
                    <a:pt x="53" y="47"/>
                  </a:lnTo>
                  <a:lnTo>
                    <a:pt x="60" y="11"/>
                  </a:lnTo>
                  <a:lnTo>
                    <a:pt x="34" y="5"/>
                  </a:lnTo>
                  <a:lnTo>
                    <a:pt x="8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8" name="Freeform 3646"/>
            <p:cNvSpPr>
              <a:spLocks/>
            </p:cNvSpPr>
            <p:nvPr/>
          </p:nvSpPr>
          <p:spPr bwMode="auto">
            <a:xfrm>
              <a:off x="2157" y="2466"/>
              <a:ext cx="7" cy="6"/>
            </a:xfrm>
            <a:custGeom>
              <a:avLst/>
              <a:gdLst>
                <a:gd name="T0" fmla="*/ 0 w 60"/>
                <a:gd name="T1" fmla="*/ 36 h 47"/>
                <a:gd name="T2" fmla="*/ 26 w 60"/>
                <a:gd name="T3" fmla="*/ 41 h 47"/>
                <a:gd name="T4" fmla="*/ 53 w 60"/>
                <a:gd name="T5" fmla="*/ 47 h 47"/>
                <a:gd name="T6" fmla="*/ 60 w 60"/>
                <a:gd name="T7" fmla="*/ 11 h 47"/>
                <a:gd name="T8" fmla="*/ 34 w 60"/>
                <a:gd name="T9" fmla="*/ 5 h 47"/>
                <a:gd name="T10" fmla="*/ 8 w 60"/>
                <a:gd name="T11" fmla="*/ 0 h 47"/>
                <a:gd name="T12" fmla="*/ 0 w 60"/>
                <a:gd name="T13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7">
                  <a:moveTo>
                    <a:pt x="0" y="36"/>
                  </a:moveTo>
                  <a:lnTo>
                    <a:pt x="26" y="41"/>
                  </a:lnTo>
                  <a:lnTo>
                    <a:pt x="53" y="47"/>
                  </a:lnTo>
                  <a:lnTo>
                    <a:pt x="60" y="11"/>
                  </a:lnTo>
                  <a:lnTo>
                    <a:pt x="34" y="5"/>
                  </a:lnTo>
                  <a:lnTo>
                    <a:pt x="8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9" name="Freeform 3647"/>
            <p:cNvSpPr>
              <a:spLocks/>
            </p:cNvSpPr>
            <p:nvPr/>
          </p:nvSpPr>
          <p:spPr bwMode="auto">
            <a:xfrm>
              <a:off x="2161" y="2467"/>
              <a:ext cx="3" cy="1"/>
            </a:xfrm>
            <a:custGeom>
              <a:avLst/>
              <a:gdLst>
                <a:gd name="T0" fmla="*/ 0 w 26"/>
                <a:gd name="T1" fmla="*/ 0 h 6"/>
                <a:gd name="T2" fmla="*/ 26 w 26"/>
                <a:gd name="T3" fmla="*/ 6 h 6"/>
                <a:gd name="T4" fmla="*/ 26 w 26"/>
                <a:gd name="T5" fmla="*/ 5 h 6"/>
                <a:gd name="T6" fmla="*/ 0 w 2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6">
                  <a:moveTo>
                    <a:pt x="0" y="0"/>
                  </a:moveTo>
                  <a:lnTo>
                    <a:pt x="26" y="6"/>
                  </a:lnTo>
                  <a:lnTo>
                    <a:pt x="2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0" name="Line 3648"/>
            <p:cNvSpPr>
              <a:spLocks noChangeShapeType="1"/>
            </p:cNvSpPr>
            <p:nvPr/>
          </p:nvSpPr>
          <p:spPr bwMode="auto">
            <a:xfrm flipV="1">
              <a:off x="2164" y="246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1" name="Freeform 3649"/>
            <p:cNvSpPr>
              <a:spLocks/>
            </p:cNvSpPr>
            <p:nvPr/>
          </p:nvSpPr>
          <p:spPr bwMode="auto">
            <a:xfrm>
              <a:off x="2158" y="2462"/>
              <a:ext cx="6" cy="5"/>
            </a:xfrm>
            <a:custGeom>
              <a:avLst/>
              <a:gdLst>
                <a:gd name="T0" fmla="*/ 0 w 59"/>
                <a:gd name="T1" fmla="*/ 36 h 45"/>
                <a:gd name="T2" fmla="*/ 26 w 59"/>
                <a:gd name="T3" fmla="*/ 40 h 45"/>
                <a:gd name="T4" fmla="*/ 52 w 59"/>
                <a:gd name="T5" fmla="*/ 45 h 45"/>
                <a:gd name="T6" fmla="*/ 59 w 59"/>
                <a:gd name="T7" fmla="*/ 8 h 45"/>
                <a:gd name="T8" fmla="*/ 33 w 59"/>
                <a:gd name="T9" fmla="*/ 4 h 45"/>
                <a:gd name="T10" fmla="*/ 6 w 59"/>
                <a:gd name="T11" fmla="*/ 0 h 45"/>
                <a:gd name="T12" fmla="*/ 0 w 59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5">
                  <a:moveTo>
                    <a:pt x="0" y="36"/>
                  </a:moveTo>
                  <a:lnTo>
                    <a:pt x="26" y="40"/>
                  </a:lnTo>
                  <a:lnTo>
                    <a:pt x="52" y="45"/>
                  </a:lnTo>
                  <a:lnTo>
                    <a:pt x="59" y="8"/>
                  </a:lnTo>
                  <a:lnTo>
                    <a:pt x="33" y="4"/>
                  </a:lnTo>
                  <a:lnTo>
                    <a:pt x="6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2" name="Freeform 3650"/>
            <p:cNvSpPr>
              <a:spLocks/>
            </p:cNvSpPr>
            <p:nvPr/>
          </p:nvSpPr>
          <p:spPr bwMode="auto">
            <a:xfrm>
              <a:off x="2158" y="2462"/>
              <a:ext cx="6" cy="5"/>
            </a:xfrm>
            <a:custGeom>
              <a:avLst/>
              <a:gdLst>
                <a:gd name="T0" fmla="*/ 0 w 59"/>
                <a:gd name="T1" fmla="*/ 36 h 45"/>
                <a:gd name="T2" fmla="*/ 26 w 59"/>
                <a:gd name="T3" fmla="*/ 40 h 45"/>
                <a:gd name="T4" fmla="*/ 52 w 59"/>
                <a:gd name="T5" fmla="*/ 45 h 45"/>
                <a:gd name="T6" fmla="*/ 59 w 59"/>
                <a:gd name="T7" fmla="*/ 8 h 45"/>
                <a:gd name="T8" fmla="*/ 33 w 59"/>
                <a:gd name="T9" fmla="*/ 4 h 45"/>
                <a:gd name="T10" fmla="*/ 6 w 59"/>
                <a:gd name="T11" fmla="*/ 0 h 45"/>
                <a:gd name="T12" fmla="*/ 0 w 59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5">
                  <a:moveTo>
                    <a:pt x="0" y="36"/>
                  </a:moveTo>
                  <a:lnTo>
                    <a:pt x="26" y="40"/>
                  </a:lnTo>
                  <a:lnTo>
                    <a:pt x="52" y="45"/>
                  </a:lnTo>
                  <a:lnTo>
                    <a:pt x="59" y="8"/>
                  </a:lnTo>
                  <a:lnTo>
                    <a:pt x="33" y="4"/>
                  </a:lnTo>
                  <a:lnTo>
                    <a:pt x="6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3" name="Freeform 3651"/>
            <p:cNvSpPr>
              <a:spLocks/>
            </p:cNvSpPr>
            <p:nvPr/>
          </p:nvSpPr>
          <p:spPr bwMode="auto">
            <a:xfrm>
              <a:off x="2159" y="2462"/>
              <a:ext cx="3" cy="1"/>
            </a:xfrm>
            <a:custGeom>
              <a:avLst/>
              <a:gdLst>
                <a:gd name="T0" fmla="*/ 27 w 27"/>
                <a:gd name="T1" fmla="*/ 5 h 5"/>
                <a:gd name="T2" fmla="*/ 0 w 27"/>
                <a:gd name="T3" fmla="*/ 1 h 5"/>
                <a:gd name="T4" fmla="*/ 0 w 27"/>
                <a:gd name="T5" fmla="*/ 0 h 5"/>
                <a:gd name="T6" fmla="*/ 27 w 2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5">
                  <a:moveTo>
                    <a:pt x="27" y="5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4" name="Line 3652"/>
            <p:cNvSpPr>
              <a:spLocks noChangeShapeType="1"/>
            </p:cNvSpPr>
            <p:nvPr/>
          </p:nvSpPr>
          <p:spPr bwMode="auto">
            <a:xfrm flipV="1">
              <a:off x="2159" y="24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5" name="Freeform 3653"/>
            <p:cNvSpPr>
              <a:spLocks/>
            </p:cNvSpPr>
            <p:nvPr/>
          </p:nvSpPr>
          <p:spPr bwMode="auto">
            <a:xfrm>
              <a:off x="2159" y="2458"/>
              <a:ext cx="6" cy="5"/>
            </a:xfrm>
            <a:custGeom>
              <a:avLst/>
              <a:gdLst>
                <a:gd name="T0" fmla="*/ 0 w 60"/>
                <a:gd name="T1" fmla="*/ 36 h 46"/>
                <a:gd name="T2" fmla="*/ 27 w 60"/>
                <a:gd name="T3" fmla="*/ 41 h 46"/>
                <a:gd name="T4" fmla="*/ 53 w 60"/>
                <a:gd name="T5" fmla="*/ 46 h 46"/>
                <a:gd name="T6" fmla="*/ 60 w 60"/>
                <a:gd name="T7" fmla="*/ 11 h 46"/>
                <a:gd name="T8" fmla="*/ 33 w 60"/>
                <a:gd name="T9" fmla="*/ 6 h 46"/>
                <a:gd name="T10" fmla="*/ 7 w 60"/>
                <a:gd name="T11" fmla="*/ 0 h 46"/>
                <a:gd name="T12" fmla="*/ 0 w 60"/>
                <a:gd name="T13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6">
                  <a:moveTo>
                    <a:pt x="0" y="36"/>
                  </a:moveTo>
                  <a:lnTo>
                    <a:pt x="27" y="41"/>
                  </a:lnTo>
                  <a:lnTo>
                    <a:pt x="53" y="46"/>
                  </a:lnTo>
                  <a:lnTo>
                    <a:pt x="60" y="11"/>
                  </a:lnTo>
                  <a:lnTo>
                    <a:pt x="33" y="6"/>
                  </a:lnTo>
                  <a:lnTo>
                    <a:pt x="7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6" name="Freeform 3654"/>
            <p:cNvSpPr>
              <a:spLocks/>
            </p:cNvSpPr>
            <p:nvPr/>
          </p:nvSpPr>
          <p:spPr bwMode="auto">
            <a:xfrm>
              <a:off x="2159" y="2458"/>
              <a:ext cx="6" cy="5"/>
            </a:xfrm>
            <a:custGeom>
              <a:avLst/>
              <a:gdLst>
                <a:gd name="T0" fmla="*/ 0 w 60"/>
                <a:gd name="T1" fmla="*/ 36 h 46"/>
                <a:gd name="T2" fmla="*/ 27 w 60"/>
                <a:gd name="T3" fmla="*/ 41 h 46"/>
                <a:gd name="T4" fmla="*/ 53 w 60"/>
                <a:gd name="T5" fmla="*/ 46 h 46"/>
                <a:gd name="T6" fmla="*/ 60 w 60"/>
                <a:gd name="T7" fmla="*/ 11 h 46"/>
                <a:gd name="T8" fmla="*/ 33 w 60"/>
                <a:gd name="T9" fmla="*/ 6 h 46"/>
                <a:gd name="T10" fmla="*/ 7 w 60"/>
                <a:gd name="T11" fmla="*/ 0 h 46"/>
                <a:gd name="T12" fmla="*/ 0 w 60"/>
                <a:gd name="T13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6">
                  <a:moveTo>
                    <a:pt x="0" y="36"/>
                  </a:moveTo>
                  <a:lnTo>
                    <a:pt x="27" y="41"/>
                  </a:lnTo>
                  <a:lnTo>
                    <a:pt x="53" y="46"/>
                  </a:lnTo>
                  <a:lnTo>
                    <a:pt x="60" y="11"/>
                  </a:lnTo>
                  <a:lnTo>
                    <a:pt x="33" y="6"/>
                  </a:lnTo>
                  <a:lnTo>
                    <a:pt x="7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7" name="Freeform 3655"/>
            <p:cNvSpPr>
              <a:spLocks/>
            </p:cNvSpPr>
            <p:nvPr/>
          </p:nvSpPr>
          <p:spPr bwMode="auto">
            <a:xfrm>
              <a:off x="2162" y="2459"/>
              <a:ext cx="3" cy="1"/>
            </a:xfrm>
            <a:custGeom>
              <a:avLst/>
              <a:gdLst>
                <a:gd name="T0" fmla="*/ 0 w 27"/>
                <a:gd name="T1" fmla="*/ 0 h 5"/>
                <a:gd name="T2" fmla="*/ 27 w 27"/>
                <a:gd name="T3" fmla="*/ 5 h 5"/>
                <a:gd name="T4" fmla="*/ 27 w 27"/>
                <a:gd name="T5" fmla="*/ 4 h 5"/>
                <a:gd name="T6" fmla="*/ 0 w 2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5">
                  <a:moveTo>
                    <a:pt x="0" y="0"/>
                  </a:moveTo>
                  <a:lnTo>
                    <a:pt x="27" y="5"/>
                  </a:lnTo>
                  <a:lnTo>
                    <a:pt x="2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8" name="Line 3656"/>
            <p:cNvSpPr>
              <a:spLocks noChangeShapeType="1"/>
            </p:cNvSpPr>
            <p:nvPr/>
          </p:nvSpPr>
          <p:spPr bwMode="auto">
            <a:xfrm flipV="1">
              <a:off x="2165" y="24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9" name="Freeform 3657"/>
            <p:cNvSpPr>
              <a:spLocks/>
            </p:cNvSpPr>
            <p:nvPr/>
          </p:nvSpPr>
          <p:spPr bwMode="auto">
            <a:xfrm>
              <a:off x="2159" y="2454"/>
              <a:ext cx="7" cy="5"/>
            </a:xfrm>
            <a:custGeom>
              <a:avLst/>
              <a:gdLst>
                <a:gd name="T0" fmla="*/ 0 w 58"/>
                <a:gd name="T1" fmla="*/ 37 h 45"/>
                <a:gd name="T2" fmla="*/ 26 w 58"/>
                <a:gd name="T3" fmla="*/ 41 h 45"/>
                <a:gd name="T4" fmla="*/ 53 w 58"/>
                <a:gd name="T5" fmla="*/ 45 h 45"/>
                <a:gd name="T6" fmla="*/ 58 w 58"/>
                <a:gd name="T7" fmla="*/ 9 h 45"/>
                <a:gd name="T8" fmla="*/ 32 w 58"/>
                <a:gd name="T9" fmla="*/ 5 h 45"/>
                <a:gd name="T10" fmla="*/ 5 w 58"/>
                <a:gd name="T11" fmla="*/ 0 h 45"/>
                <a:gd name="T12" fmla="*/ 0 w 58"/>
                <a:gd name="T13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5">
                  <a:moveTo>
                    <a:pt x="0" y="37"/>
                  </a:moveTo>
                  <a:lnTo>
                    <a:pt x="26" y="41"/>
                  </a:lnTo>
                  <a:lnTo>
                    <a:pt x="53" y="45"/>
                  </a:lnTo>
                  <a:lnTo>
                    <a:pt x="58" y="9"/>
                  </a:lnTo>
                  <a:lnTo>
                    <a:pt x="32" y="5"/>
                  </a:lnTo>
                  <a:lnTo>
                    <a:pt x="5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0" name="Freeform 3658"/>
            <p:cNvSpPr>
              <a:spLocks/>
            </p:cNvSpPr>
            <p:nvPr/>
          </p:nvSpPr>
          <p:spPr bwMode="auto">
            <a:xfrm>
              <a:off x="2159" y="2454"/>
              <a:ext cx="7" cy="5"/>
            </a:xfrm>
            <a:custGeom>
              <a:avLst/>
              <a:gdLst>
                <a:gd name="T0" fmla="*/ 0 w 58"/>
                <a:gd name="T1" fmla="*/ 37 h 45"/>
                <a:gd name="T2" fmla="*/ 26 w 58"/>
                <a:gd name="T3" fmla="*/ 41 h 45"/>
                <a:gd name="T4" fmla="*/ 53 w 58"/>
                <a:gd name="T5" fmla="*/ 45 h 45"/>
                <a:gd name="T6" fmla="*/ 58 w 58"/>
                <a:gd name="T7" fmla="*/ 9 h 45"/>
                <a:gd name="T8" fmla="*/ 32 w 58"/>
                <a:gd name="T9" fmla="*/ 5 h 45"/>
                <a:gd name="T10" fmla="*/ 5 w 58"/>
                <a:gd name="T11" fmla="*/ 0 h 45"/>
                <a:gd name="T12" fmla="*/ 0 w 58"/>
                <a:gd name="T13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5">
                  <a:moveTo>
                    <a:pt x="0" y="37"/>
                  </a:moveTo>
                  <a:lnTo>
                    <a:pt x="26" y="41"/>
                  </a:lnTo>
                  <a:lnTo>
                    <a:pt x="53" y="45"/>
                  </a:lnTo>
                  <a:lnTo>
                    <a:pt x="58" y="9"/>
                  </a:lnTo>
                  <a:lnTo>
                    <a:pt x="32" y="5"/>
                  </a:lnTo>
                  <a:lnTo>
                    <a:pt x="5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1" name="Freeform 3659"/>
            <p:cNvSpPr>
              <a:spLocks/>
            </p:cNvSpPr>
            <p:nvPr/>
          </p:nvSpPr>
          <p:spPr bwMode="auto">
            <a:xfrm>
              <a:off x="2163" y="2455"/>
              <a:ext cx="3" cy="1"/>
            </a:xfrm>
            <a:custGeom>
              <a:avLst/>
              <a:gdLst>
                <a:gd name="T0" fmla="*/ 0 w 26"/>
                <a:gd name="T1" fmla="*/ 0 h 4"/>
                <a:gd name="T2" fmla="*/ 26 w 26"/>
                <a:gd name="T3" fmla="*/ 4 h 4"/>
                <a:gd name="T4" fmla="*/ 26 w 26"/>
                <a:gd name="T5" fmla="*/ 3 h 4"/>
                <a:gd name="T6" fmla="*/ 0 w 2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">
                  <a:moveTo>
                    <a:pt x="0" y="0"/>
                  </a:moveTo>
                  <a:lnTo>
                    <a:pt x="26" y="4"/>
                  </a:lnTo>
                  <a:lnTo>
                    <a:pt x="2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2" name="Line 3660"/>
            <p:cNvSpPr>
              <a:spLocks noChangeShapeType="1"/>
            </p:cNvSpPr>
            <p:nvPr/>
          </p:nvSpPr>
          <p:spPr bwMode="auto">
            <a:xfrm flipV="1">
              <a:off x="2166" y="245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3" name="Freeform 3661"/>
            <p:cNvSpPr>
              <a:spLocks/>
            </p:cNvSpPr>
            <p:nvPr/>
          </p:nvSpPr>
          <p:spPr bwMode="auto">
            <a:xfrm>
              <a:off x="2160" y="2451"/>
              <a:ext cx="6" cy="4"/>
            </a:xfrm>
            <a:custGeom>
              <a:avLst/>
              <a:gdLst>
                <a:gd name="T0" fmla="*/ 0 w 57"/>
                <a:gd name="T1" fmla="*/ 36 h 43"/>
                <a:gd name="T2" fmla="*/ 27 w 57"/>
                <a:gd name="T3" fmla="*/ 40 h 43"/>
                <a:gd name="T4" fmla="*/ 53 w 57"/>
                <a:gd name="T5" fmla="*/ 43 h 43"/>
                <a:gd name="T6" fmla="*/ 57 w 57"/>
                <a:gd name="T7" fmla="*/ 7 h 43"/>
                <a:gd name="T8" fmla="*/ 31 w 57"/>
                <a:gd name="T9" fmla="*/ 4 h 43"/>
                <a:gd name="T10" fmla="*/ 5 w 57"/>
                <a:gd name="T11" fmla="*/ 0 h 43"/>
                <a:gd name="T12" fmla="*/ 0 w 57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43">
                  <a:moveTo>
                    <a:pt x="0" y="36"/>
                  </a:moveTo>
                  <a:lnTo>
                    <a:pt x="27" y="40"/>
                  </a:lnTo>
                  <a:lnTo>
                    <a:pt x="53" y="43"/>
                  </a:lnTo>
                  <a:lnTo>
                    <a:pt x="57" y="7"/>
                  </a:lnTo>
                  <a:lnTo>
                    <a:pt x="31" y="4"/>
                  </a:lnTo>
                  <a:lnTo>
                    <a:pt x="5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4" name="Freeform 3662"/>
            <p:cNvSpPr>
              <a:spLocks/>
            </p:cNvSpPr>
            <p:nvPr/>
          </p:nvSpPr>
          <p:spPr bwMode="auto">
            <a:xfrm>
              <a:off x="2160" y="2451"/>
              <a:ext cx="6" cy="4"/>
            </a:xfrm>
            <a:custGeom>
              <a:avLst/>
              <a:gdLst>
                <a:gd name="T0" fmla="*/ 0 w 57"/>
                <a:gd name="T1" fmla="*/ 36 h 43"/>
                <a:gd name="T2" fmla="*/ 27 w 57"/>
                <a:gd name="T3" fmla="*/ 40 h 43"/>
                <a:gd name="T4" fmla="*/ 53 w 57"/>
                <a:gd name="T5" fmla="*/ 43 h 43"/>
                <a:gd name="T6" fmla="*/ 57 w 57"/>
                <a:gd name="T7" fmla="*/ 7 h 43"/>
                <a:gd name="T8" fmla="*/ 31 w 57"/>
                <a:gd name="T9" fmla="*/ 4 h 43"/>
                <a:gd name="T10" fmla="*/ 5 w 57"/>
                <a:gd name="T11" fmla="*/ 0 h 43"/>
                <a:gd name="T12" fmla="*/ 0 w 57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43">
                  <a:moveTo>
                    <a:pt x="0" y="36"/>
                  </a:moveTo>
                  <a:lnTo>
                    <a:pt x="27" y="40"/>
                  </a:lnTo>
                  <a:lnTo>
                    <a:pt x="53" y="43"/>
                  </a:lnTo>
                  <a:lnTo>
                    <a:pt x="57" y="7"/>
                  </a:lnTo>
                  <a:lnTo>
                    <a:pt x="31" y="4"/>
                  </a:lnTo>
                  <a:lnTo>
                    <a:pt x="5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5" name="Freeform 3663"/>
            <p:cNvSpPr>
              <a:spLocks/>
            </p:cNvSpPr>
            <p:nvPr/>
          </p:nvSpPr>
          <p:spPr bwMode="auto">
            <a:xfrm>
              <a:off x="2160" y="2450"/>
              <a:ext cx="3" cy="1"/>
            </a:xfrm>
            <a:custGeom>
              <a:avLst/>
              <a:gdLst>
                <a:gd name="T0" fmla="*/ 26 w 26"/>
                <a:gd name="T1" fmla="*/ 5 h 5"/>
                <a:gd name="T2" fmla="*/ 0 w 26"/>
                <a:gd name="T3" fmla="*/ 1 h 5"/>
                <a:gd name="T4" fmla="*/ 0 w 26"/>
                <a:gd name="T5" fmla="*/ 0 h 5"/>
                <a:gd name="T6" fmla="*/ 26 w 2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">
                  <a:moveTo>
                    <a:pt x="26" y="5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6" name="Line 3664"/>
            <p:cNvSpPr>
              <a:spLocks noChangeShapeType="1"/>
            </p:cNvSpPr>
            <p:nvPr/>
          </p:nvSpPr>
          <p:spPr bwMode="auto">
            <a:xfrm flipV="1">
              <a:off x="2160" y="245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7" name="Freeform 3665"/>
            <p:cNvSpPr>
              <a:spLocks/>
            </p:cNvSpPr>
            <p:nvPr/>
          </p:nvSpPr>
          <p:spPr bwMode="auto">
            <a:xfrm>
              <a:off x="2160" y="2446"/>
              <a:ext cx="7" cy="5"/>
            </a:xfrm>
            <a:custGeom>
              <a:avLst/>
              <a:gdLst>
                <a:gd name="T0" fmla="*/ 0 w 58"/>
                <a:gd name="T1" fmla="*/ 36 h 45"/>
                <a:gd name="T2" fmla="*/ 26 w 58"/>
                <a:gd name="T3" fmla="*/ 41 h 45"/>
                <a:gd name="T4" fmla="*/ 52 w 58"/>
                <a:gd name="T5" fmla="*/ 45 h 45"/>
                <a:gd name="T6" fmla="*/ 58 w 58"/>
                <a:gd name="T7" fmla="*/ 9 h 45"/>
                <a:gd name="T8" fmla="*/ 32 w 58"/>
                <a:gd name="T9" fmla="*/ 4 h 45"/>
                <a:gd name="T10" fmla="*/ 5 w 58"/>
                <a:gd name="T11" fmla="*/ 0 h 45"/>
                <a:gd name="T12" fmla="*/ 0 w 58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5">
                  <a:moveTo>
                    <a:pt x="0" y="36"/>
                  </a:moveTo>
                  <a:lnTo>
                    <a:pt x="26" y="41"/>
                  </a:lnTo>
                  <a:lnTo>
                    <a:pt x="52" y="45"/>
                  </a:lnTo>
                  <a:lnTo>
                    <a:pt x="58" y="9"/>
                  </a:lnTo>
                  <a:lnTo>
                    <a:pt x="32" y="4"/>
                  </a:lnTo>
                  <a:lnTo>
                    <a:pt x="5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8" name="Freeform 3666"/>
            <p:cNvSpPr>
              <a:spLocks/>
            </p:cNvSpPr>
            <p:nvPr/>
          </p:nvSpPr>
          <p:spPr bwMode="auto">
            <a:xfrm>
              <a:off x="2160" y="2446"/>
              <a:ext cx="7" cy="5"/>
            </a:xfrm>
            <a:custGeom>
              <a:avLst/>
              <a:gdLst>
                <a:gd name="T0" fmla="*/ 0 w 58"/>
                <a:gd name="T1" fmla="*/ 36 h 45"/>
                <a:gd name="T2" fmla="*/ 26 w 58"/>
                <a:gd name="T3" fmla="*/ 41 h 45"/>
                <a:gd name="T4" fmla="*/ 52 w 58"/>
                <a:gd name="T5" fmla="*/ 45 h 45"/>
                <a:gd name="T6" fmla="*/ 58 w 58"/>
                <a:gd name="T7" fmla="*/ 9 h 45"/>
                <a:gd name="T8" fmla="*/ 32 w 58"/>
                <a:gd name="T9" fmla="*/ 4 h 45"/>
                <a:gd name="T10" fmla="*/ 5 w 58"/>
                <a:gd name="T11" fmla="*/ 0 h 45"/>
                <a:gd name="T12" fmla="*/ 0 w 58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5">
                  <a:moveTo>
                    <a:pt x="0" y="36"/>
                  </a:moveTo>
                  <a:lnTo>
                    <a:pt x="26" y="41"/>
                  </a:lnTo>
                  <a:lnTo>
                    <a:pt x="52" y="45"/>
                  </a:lnTo>
                  <a:lnTo>
                    <a:pt x="58" y="9"/>
                  </a:lnTo>
                  <a:lnTo>
                    <a:pt x="32" y="4"/>
                  </a:lnTo>
                  <a:lnTo>
                    <a:pt x="5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9" name="Freeform 3667"/>
            <p:cNvSpPr>
              <a:spLocks/>
            </p:cNvSpPr>
            <p:nvPr/>
          </p:nvSpPr>
          <p:spPr bwMode="auto">
            <a:xfrm>
              <a:off x="2164" y="2447"/>
              <a:ext cx="3" cy="1"/>
            </a:xfrm>
            <a:custGeom>
              <a:avLst/>
              <a:gdLst>
                <a:gd name="T0" fmla="*/ 0 w 26"/>
                <a:gd name="T1" fmla="*/ 0 h 5"/>
                <a:gd name="T2" fmla="*/ 26 w 26"/>
                <a:gd name="T3" fmla="*/ 5 h 5"/>
                <a:gd name="T4" fmla="*/ 26 w 26"/>
                <a:gd name="T5" fmla="*/ 3 h 5"/>
                <a:gd name="T6" fmla="*/ 0 w 2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lnTo>
                    <a:pt x="26" y="5"/>
                  </a:lnTo>
                  <a:lnTo>
                    <a:pt x="2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0" name="Line 3668"/>
            <p:cNvSpPr>
              <a:spLocks noChangeShapeType="1"/>
            </p:cNvSpPr>
            <p:nvPr/>
          </p:nvSpPr>
          <p:spPr bwMode="auto">
            <a:xfrm flipV="1">
              <a:off x="2167" y="244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1" name="Freeform 3669"/>
            <p:cNvSpPr>
              <a:spLocks/>
            </p:cNvSpPr>
            <p:nvPr/>
          </p:nvSpPr>
          <p:spPr bwMode="auto">
            <a:xfrm>
              <a:off x="2161" y="2443"/>
              <a:ext cx="6" cy="4"/>
            </a:xfrm>
            <a:custGeom>
              <a:avLst/>
              <a:gdLst>
                <a:gd name="T0" fmla="*/ 0 w 56"/>
                <a:gd name="T1" fmla="*/ 36 h 41"/>
                <a:gd name="T2" fmla="*/ 27 w 56"/>
                <a:gd name="T3" fmla="*/ 38 h 41"/>
                <a:gd name="T4" fmla="*/ 53 w 56"/>
                <a:gd name="T5" fmla="*/ 41 h 41"/>
                <a:gd name="T6" fmla="*/ 56 w 56"/>
                <a:gd name="T7" fmla="*/ 4 h 41"/>
                <a:gd name="T8" fmla="*/ 30 w 56"/>
                <a:gd name="T9" fmla="*/ 2 h 41"/>
                <a:gd name="T10" fmla="*/ 4 w 56"/>
                <a:gd name="T11" fmla="*/ 0 h 41"/>
                <a:gd name="T12" fmla="*/ 0 w 56"/>
                <a:gd name="T13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1">
                  <a:moveTo>
                    <a:pt x="0" y="36"/>
                  </a:moveTo>
                  <a:lnTo>
                    <a:pt x="27" y="38"/>
                  </a:lnTo>
                  <a:lnTo>
                    <a:pt x="53" y="41"/>
                  </a:lnTo>
                  <a:lnTo>
                    <a:pt x="56" y="4"/>
                  </a:lnTo>
                  <a:lnTo>
                    <a:pt x="30" y="2"/>
                  </a:lnTo>
                  <a:lnTo>
                    <a:pt x="4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2" name="Freeform 3670"/>
            <p:cNvSpPr>
              <a:spLocks/>
            </p:cNvSpPr>
            <p:nvPr/>
          </p:nvSpPr>
          <p:spPr bwMode="auto">
            <a:xfrm>
              <a:off x="2161" y="2443"/>
              <a:ext cx="6" cy="4"/>
            </a:xfrm>
            <a:custGeom>
              <a:avLst/>
              <a:gdLst>
                <a:gd name="T0" fmla="*/ 0 w 56"/>
                <a:gd name="T1" fmla="*/ 36 h 41"/>
                <a:gd name="T2" fmla="*/ 27 w 56"/>
                <a:gd name="T3" fmla="*/ 38 h 41"/>
                <a:gd name="T4" fmla="*/ 53 w 56"/>
                <a:gd name="T5" fmla="*/ 41 h 41"/>
                <a:gd name="T6" fmla="*/ 56 w 56"/>
                <a:gd name="T7" fmla="*/ 4 h 41"/>
                <a:gd name="T8" fmla="*/ 30 w 56"/>
                <a:gd name="T9" fmla="*/ 2 h 41"/>
                <a:gd name="T10" fmla="*/ 4 w 56"/>
                <a:gd name="T11" fmla="*/ 0 h 41"/>
                <a:gd name="T12" fmla="*/ 0 w 56"/>
                <a:gd name="T13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1">
                  <a:moveTo>
                    <a:pt x="0" y="36"/>
                  </a:moveTo>
                  <a:lnTo>
                    <a:pt x="27" y="38"/>
                  </a:lnTo>
                  <a:lnTo>
                    <a:pt x="53" y="41"/>
                  </a:lnTo>
                  <a:lnTo>
                    <a:pt x="56" y="4"/>
                  </a:lnTo>
                  <a:lnTo>
                    <a:pt x="30" y="2"/>
                  </a:lnTo>
                  <a:lnTo>
                    <a:pt x="4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3" name="Freeform 3671"/>
            <p:cNvSpPr>
              <a:spLocks/>
            </p:cNvSpPr>
            <p:nvPr/>
          </p:nvSpPr>
          <p:spPr bwMode="auto">
            <a:xfrm>
              <a:off x="2161" y="2443"/>
              <a:ext cx="3" cy="1"/>
            </a:xfrm>
            <a:custGeom>
              <a:avLst/>
              <a:gdLst>
                <a:gd name="T0" fmla="*/ 26 w 26"/>
                <a:gd name="T1" fmla="*/ 3 h 3"/>
                <a:gd name="T2" fmla="*/ 0 w 26"/>
                <a:gd name="T3" fmla="*/ 1 h 3"/>
                <a:gd name="T4" fmla="*/ 0 w 26"/>
                <a:gd name="T5" fmla="*/ 0 h 3"/>
                <a:gd name="T6" fmla="*/ 26 w 2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3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4" name="Line 3672"/>
            <p:cNvSpPr>
              <a:spLocks noChangeShapeType="1"/>
            </p:cNvSpPr>
            <p:nvPr/>
          </p:nvSpPr>
          <p:spPr bwMode="auto">
            <a:xfrm flipV="1">
              <a:off x="2161" y="244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5" name="Freeform 3673"/>
            <p:cNvSpPr>
              <a:spLocks/>
            </p:cNvSpPr>
            <p:nvPr/>
          </p:nvSpPr>
          <p:spPr bwMode="auto">
            <a:xfrm>
              <a:off x="2161" y="2438"/>
              <a:ext cx="7" cy="5"/>
            </a:xfrm>
            <a:custGeom>
              <a:avLst/>
              <a:gdLst>
                <a:gd name="T0" fmla="*/ 0 w 57"/>
                <a:gd name="T1" fmla="*/ 37 h 44"/>
                <a:gd name="T2" fmla="*/ 26 w 57"/>
                <a:gd name="T3" fmla="*/ 40 h 44"/>
                <a:gd name="T4" fmla="*/ 52 w 57"/>
                <a:gd name="T5" fmla="*/ 44 h 44"/>
                <a:gd name="T6" fmla="*/ 57 w 57"/>
                <a:gd name="T7" fmla="*/ 6 h 44"/>
                <a:gd name="T8" fmla="*/ 30 w 57"/>
                <a:gd name="T9" fmla="*/ 3 h 44"/>
                <a:gd name="T10" fmla="*/ 4 w 57"/>
                <a:gd name="T11" fmla="*/ 0 h 44"/>
                <a:gd name="T12" fmla="*/ 0 w 57"/>
                <a:gd name="T13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44">
                  <a:moveTo>
                    <a:pt x="0" y="37"/>
                  </a:moveTo>
                  <a:lnTo>
                    <a:pt x="26" y="40"/>
                  </a:lnTo>
                  <a:lnTo>
                    <a:pt x="52" y="44"/>
                  </a:lnTo>
                  <a:lnTo>
                    <a:pt x="57" y="6"/>
                  </a:lnTo>
                  <a:lnTo>
                    <a:pt x="30" y="3"/>
                  </a:lnTo>
                  <a:lnTo>
                    <a:pt x="4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6" name="Freeform 3674"/>
            <p:cNvSpPr>
              <a:spLocks/>
            </p:cNvSpPr>
            <p:nvPr/>
          </p:nvSpPr>
          <p:spPr bwMode="auto">
            <a:xfrm>
              <a:off x="2161" y="2438"/>
              <a:ext cx="7" cy="5"/>
            </a:xfrm>
            <a:custGeom>
              <a:avLst/>
              <a:gdLst>
                <a:gd name="T0" fmla="*/ 0 w 57"/>
                <a:gd name="T1" fmla="*/ 37 h 44"/>
                <a:gd name="T2" fmla="*/ 26 w 57"/>
                <a:gd name="T3" fmla="*/ 40 h 44"/>
                <a:gd name="T4" fmla="*/ 52 w 57"/>
                <a:gd name="T5" fmla="*/ 44 h 44"/>
                <a:gd name="T6" fmla="*/ 57 w 57"/>
                <a:gd name="T7" fmla="*/ 6 h 44"/>
                <a:gd name="T8" fmla="*/ 30 w 57"/>
                <a:gd name="T9" fmla="*/ 3 h 44"/>
                <a:gd name="T10" fmla="*/ 4 w 57"/>
                <a:gd name="T11" fmla="*/ 0 h 44"/>
                <a:gd name="T12" fmla="*/ 0 w 57"/>
                <a:gd name="T13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44">
                  <a:moveTo>
                    <a:pt x="0" y="37"/>
                  </a:moveTo>
                  <a:lnTo>
                    <a:pt x="26" y="40"/>
                  </a:lnTo>
                  <a:lnTo>
                    <a:pt x="52" y="44"/>
                  </a:lnTo>
                  <a:lnTo>
                    <a:pt x="57" y="6"/>
                  </a:lnTo>
                  <a:lnTo>
                    <a:pt x="30" y="3"/>
                  </a:lnTo>
                  <a:lnTo>
                    <a:pt x="4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7" name="Freeform 3675"/>
            <p:cNvSpPr>
              <a:spLocks/>
            </p:cNvSpPr>
            <p:nvPr/>
          </p:nvSpPr>
          <p:spPr bwMode="auto">
            <a:xfrm>
              <a:off x="2165" y="2439"/>
              <a:ext cx="3" cy="1"/>
            </a:xfrm>
            <a:custGeom>
              <a:avLst/>
              <a:gdLst>
                <a:gd name="T0" fmla="*/ 0 w 27"/>
                <a:gd name="T1" fmla="*/ 0 h 3"/>
                <a:gd name="T2" fmla="*/ 27 w 27"/>
                <a:gd name="T3" fmla="*/ 3 h 3"/>
                <a:gd name="T4" fmla="*/ 27 w 27"/>
                <a:gd name="T5" fmla="*/ 1 h 3"/>
                <a:gd name="T6" fmla="*/ 0 w 2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">
                  <a:moveTo>
                    <a:pt x="0" y="0"/>
                  </a:moveTo>
                  <a:lnTo>
                    <a:pt x="27" y="3"/>
                  </a:lnTo>
                  <a:lnTo>
                    <a:pt x="2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8" name="Line 3676"/>
            <p:cNvSpPr>
              <a:spLocks noChangeShapeType="1"/>
            </p:cNvSpPr>
            <p:nvPr/>
          </p:nvSpPr>
          <p:spPr bwMode="auto">
            <a:xfrm flipV="1">
              <a:off x="2168" y="243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9" name="Freeform 3677"/>
            <p:cNvSpPr>
              <a:spLocks/>
            </p:cNvSpPr>
            <p:nvPr/>
          </p:nvSpPr>
          <p:spPr bwMode="auto">
            <a:xfrm>
              <a:off x="2162" y="2435"/>
              <a:ext cx="6" cy="4"/>
            </a:xfrm>
            <a:custGeom>
              <a:avLst/>
              <a:gdLst>
                <a:gd name="T0" fmla="*/ 0 w 55"/>
                <a:gd name="T1" fmla="*/ 36 h 38"/>
                <a:gd name="T2" fmla="*/ 26 w 55"/>
                <a:gd name="T3" fmla="*/ 37 h 38"/>
                <a:gd name="T4" fmla="*/ 53 w 55"/>
                <a:gd name="T5" fmla="*/ 38 h 38"/>
                <a:gd name="T6" fmla="*/ 55 w 55"/>
                <a:gd name="T7" fmla="*/ 2 h 38"/>
                <a:gd name="T8" fmla="*/ 28 w 55"/>
                <a:gd name="T9" fmla="*/ 1 h 38"/>
                <a:gd name="T10" fmla="*/ 2 w 55"/>
                <a:gd name="T11" fmla="*/ 0 h 38"/>
                <a:gd name="T12" fmla="*/ 0 w 55"/>
                <a:gd name="T1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8">
                  <a:moveTo>
                    <a:pt x="0" y="36"/>
                  </a:moveTo>
                  <a:lnTo>
                    <a:pt x="26" y="37"/>
                  </a:lnTo>
                  <a:lnTo>
                    <a:pt x="53" y="38"/>
                  </a:lnTo>
                  <a:lnTo>
                    <a:pt x="55" y="2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0" name="Freeform 3678"/>
            <p:cNvSpPr>
              <a:spLocks/>
            </p:cNvSpPr>
            <p:nvPr/>
          </p:nvSpPr>
          <p:spPr bwMode="auto">
            <a:xfrm>
              <a:off x="2162" y="2435"/>
              <a:ext cx="6" cy="4"/>
            </a:xfrm>
            <a:custGeom>
              <a:avLst/>
              <a:gdLst>
                <a:gd name="T0" fmla="*/ 0 w 55"/>
                <a:gd name="T1" fmla="*/ 36 h 38"/>
                <a:gd name="T2" fmla="*/ 26 w 55"/>
                <a:gd name="T3" fmla="*/ 37 h 38"/>
                <a:gd name="T4" fmla="*/ 53 w 55"/>
                <a:gd name="T5" fmla="*/ 38 h 38"/>
                <a:gd name="T6" fmla="*/ 55 w 55"/>
                <a:gd name="T7" fmla="*/ 2 h 38"/>
                <a:gd name="T8" fmla="*/ 28 w 55"/>
                <a:gd name="T9" fmla="*/ 1 h 38"/>
                <a:gd name="T10" fmla="*/ 2 w 55"/>
                <a:gd name="T11" fmla="*/ 0 h 38"/>
                <a:gd name="T12" fmla="*/ 0 w 55"/>
                <a:gd name="T1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8">
                  <a:moveTo>
                    <a:pt x="0" y="36"/>
                  </a:moveTo>
                  <a:lnTo>
                    <a:pt x="26" y="37"/>
                  </a:lnTo>
                  <a:lnTo>
                    <a:pt x="53" y="38"/>
                  </a:lnTo>
                  <a:lnTo>
                    <a:pt x="55" y="2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1" name="Freeform 3679"/>
            <p:cNvSpPr>
              <a:spLocks/>
            </p:cNvSpPr>
            <p:nvPr/>
          </p:nvSpPr>
          <p:spPr bwMode="auto">
            <a:xfrm>
              <a:off x="2162" y="2435"/>
              <a:ext cx="3" cy="1"/>
            </a:xfrm>
            <a:custGeom>
              <a:avLst/>
              <a:gdLst>
                <a:gd name="T0" fmla="*/ 26 w 26"/>
                <a:gd name="T1" fmla="*/ 2 h 2"/>
                <a:gd name="T2" fmla="*/ 0 w 26"/>
                <a:gd name="T3" fmla="*/ 1 h 2"/>
                <a:gd name="T4" fmla="*/ 0 w 26"/>
                <a:gd name="T5" fmla="*/ 0 h 2"/>
                <a:gd name="T6" fmla="*/ 26 w 2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2" name="Line 3680"/>
            <p:cNvSpPr>
              <a:spLocks noChangeShapeType="1"/>
            </p:cNvSpPr>
            <p:nvPr/>
          </p:nvSpPr>
          <p:spPr bwMode="auto">
            <a:xfrm flipV="1">
              <a:off x="2162" y="243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3" name="Freeform 3681"/>
            <p:cNvSpPr>
              <a:spLocks/>
            </p:cNvSpPr>
            <p:nvPr/>
          </p:nvSpPr>
          <p:spPr bwMode="auto">
            <a:xfrm>
              <a:off x="2162" y="2430"/>
              <a:ext cx="6" cy="5"/>
            </a:xfrm>
            <a:custGeom>
              <a:avLst/>
              <a:gdLst>
                <a:gd name="T0" fmla="*/ 0 w 56"/>
                <a:gd name="T1" fmla="*/ 37 h 41"/>
                <a:gd name="T2" fmla="*/ 26 w 56"/>
                <a:gd name="T3" fmla="*/ 39 h 41"/>
                <a:gd name="T4" fmla="*/ 53 w 56"/>
                <a:gd name="T5" fmla="*/ 41 h 41"/>
                <a:gd name="T6" fmla="*/ 56 w 56"/>
                <a:gd name="T7" fmla="*/ 5 h 41"/>
                <a:gd name="T8" fmla="*/ 30 w 56"/>
                <a:gd name="T9" fmla="*/ 3 h 41"/>
                <a:gd name="T10" fmla="*/ 3 w 56"/>
                <a:gd name="T11" fmla="*/ 0 h 41"/>
                <a:gd name="T12" fmla="*/ 0 w 56"/>
                <a:gd name="T13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1">
                  <a:moveTo>
                    <a:pt x="0" y="37"/>
                  </a:moveTo>
                  <a:lnTo>
                    <a:pt x="26" y="39"/>
                  </a:lnTo>
                  <a:lnTo>
                    <a:pt x="53" y="41"/>
                  </a:lnTo>
                  <a:lnTo>
                    <a:pt x="56" y="5"/>
                  </a:lnTo>
                  <a:lnTo>
                    <a:pt x="30" y="3"/>
                  </a:lnTo>
                  <a:lnTo>
                    <a:pt x="3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4" name="Freeform 3682"/>
            <p:cNvSpPr>
              <a:spLocks/>
            </p:cNvSpPr>
            <p:nvPr/>
          </p:nvSpPr>
          <p:spPr bwMode="auto">
            <a:xfrm>
              <a:off x="2162" y="2430"/>
              <a:ext cx="6" cy="5"/>
            </a:xfrm>
            <a:custGeom>
              <a:avLst/>
              <a:gdLst>
                <a:gd name="T0" fmla="*/ 0 w 56"/>
                <a:gd name="T1" fmla="*/ 37 h 41"/>
                <a:gd name="T2" fmla="*/ 26 w 56"/>
                <a:gd name="T3" fmla="*/ 39 h 41"/>
                <a:gd name="T4" fmla="*/ 53 w 56"/>
                <a:gd name="T5" fmla="*/ 41 h 41"/>
                <a:gd name="T6" fmla="*/ 56 w 56"/>
                <a:gd name="T7" fmla="*/ 5 h 41"/>
                <a:gd name="T8" fmla="*/ 30 w 56"/>
                <a:gd name="T9" fmla="*/ 3 h 41"/>
                <a:gd name="T10" fmla="*/ 3 w 56"/>
                <a:gd name="T11" fmla="*/ 0 h 41"/>
                <a:gd name="T12" fmla="*/ 0 w 56"/>
                <a:gd name="T13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1">
                  <a:moveTo>
                    <a:pt x="0" y="37"/>
                  </a:moveTo>
                  <a:lnTo>
                    <a:pt x="26" y="39"/>
                  </a:lnTo>
                  <a:lnTo>
                    <a:pt x="53" y="41"/>
                  </a:lnTo>
                  <a:lnTo>
                    <a:pt x="56" y="5"/>
                  </a:lnTo>
                  <a:lnTo>
                    <a:pt x="30" y="3"/>
                  </a:lnTo>
                  <a:lnTo>
                    <a:pt x="3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5" name="Freeform 3683"/>
            <p:cNvSpPr>
              <a:spLocks/>
            </p:cNvSpPr>
            <p:nvPr/>
          </p:nvSpPr>
          <p:spPr bwMode="auto">
            <a:xfrm>
              <a:off x="2165" y="2431"/>
              <a:ext cx="3" cy="1"/>
            </a:xfrm>
            <a:custGeom>
              <a:avLst/>
              <a:gdLst>
                <a:gd name="T0" fmla="*/ 0 w 26"/>
                <a:gd name="T1" fmla="*/ 0 h 2"/>
                <a:gd name="T2" fmla="*/ 26 w 26"/>
                <a:gd name="T3" fmla="*/ 2 h 2"/>
                <a:gd name="T4" fmla="*/ 26 w 26"/>
                <a:gd name="T5" fmla="*/ 1 h 2"/>
                <a:gd name="T6" fmla="*/ 0 w 2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0" y="0"/>
                  </a:moveTo>
                  <a:lnTo>
                    <a:pt x="26" y="2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6" name="Line 3684"/>
            <p:cNvSpPr>
              <a:spLocks noChangeShapeType="1"/>
            </p:cNvSpPr>
            <p:nvPr/>
          </p:nvSpPr>
          <p:spPr bwMode="auto">
            <a:xfrm flipV="1">
              <a:off x="2168" y="243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7" name="Freeform 3685"/>
            <p:cNvSpPr>
              <a:spLocks/>
            </p:cNvSpPr>
            <p:nvPr/>
          </p:nvSpPr>
          <p:spPr bwMode="auto">
            <a:xfrm>
              <a:off x="2162" y="2427"/>
              <a:ext cx="6" cy="4"/>
            </a:xfrm>
            <a:custGeom>
              <a:avLst/>
              <a:gdLst>
                <a:gd name="T0" fmla="*/ 0 w 54"/>
                <a:gd name="T1" fmla="*/ 37 h 39"/>
                <a:gd name="T2" fmla="*/ 27 w 54"/>
                <a:gd name="T3" fmla="*/ 38 h 39"/>
                <a:gd name="T4" fmla="*/ 53 w 54"/>
                <a:gd name="T5" fmla="*/ 39 h 39"/>
                <a:gd name="T6" fmla="*/ 54 w 54"/>
                <a:gd name="T7" fmla="*/ 3 h 39"/>
                <a:gd name="T8" fmla="*/ 28 w 54"/>
                <a:gd name="T9" fmla="*/ 1 h 39"/>
                <a:gd name="T10" fmla="*/ 2 w 54"/>
                <a:gd name="T11" fmla="*/ 0 h 39"/>
                <a:gd name="T12" fmla="*/ 0 w 54"/>
                <a:gd name="T13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0" y="37"/>
                  </a:moveTo>
                  <a:lnTo>
                    <a:pt x="27" y="38"/>
                  </a:lnTo>
                  <a:lnTo>
                    <a:pt x="53" y="39"/>
                  </a:lnTo>
                  <a:lnTo>
                    <a:pt x="54" y="3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8" name="Freeform 3686"/>
            <p:cNvSpPr>
              <a:spLocks/>
            </p:cNvSpPr>
            <p:nvPr/>
          </p:nvSpPr>
          <p:spPr bwMode="auto">
            <a:xfrm>
              <a:off x="2162" y="2427"/>
              <a:ext cx="6" cy="4"/>
            </a:xfrm>
            <a:custGeom>
              <a:avLst/>
              <a:gdLst>
                <a:gd name="T0" fmla="*/ 0 w 54"/>
                <a:gd name="T1" fmla="*/ 37 h 39"/>
                <a:gd name="T2" fmla="*/ 27 w 54"/>
                <a:gd name="T3" fmla="*/ 38 h 39"/>
                <a:gd name="T4" fmla="*/ 53 w 54"/>
                <a:gd name="T5" fmla="*/ 39 h 39"/>
                <a:gd name="T6" fmla="*/ 54 w 54"/>
                <a:gd name="T7" fmla="*/ 3 h 39"/>
                <a:gd name="T8" fmla="*/ 28 w 54"/>
                <a:gd name="T9" fmla="*/ 1 h 39"/>
                <a:gd name="T10" fmla="*/ 2 w 54"/>
                <a:gd name="T11" fmla="*/ 0 h 39"/>
                <a:gd name="T12" fmla="*/ 0 w 54"/>
                <a:gd name="T13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0" y="37"/>
                  </a:moveTo>
                  <a:lnTo>
                    <a:pt x="27" y="38"/>
                  </a:lnTo>
                  <a:lnTo>
                    <a:pt x="53" y="39"/>
                  </a:lnTo>
                  <a:lnTo>
                    <a:pt x="54" y="3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9" name="Freeform 3687"/>
            <p:cNvSpPr>
              <a:spLocks/>
            </p:cNvSpPr>
            <p:nvPr/>
          </p:nvSpPr>
          <p:spPr bwMode="auto">
            <a:xfrm>
              <a:off x="2163" y="2427"/>
              <a:ext cx="3" cy="1"/>
            </a:xfrm>
            <a:custGeom>
              <a:avLst/>
              <a:gdLst>
                <a:gd name="T0" fmla="*/ 26 w 26"/>
                <a:gd name="T1" fmla="*/ 1 h 1"/>
                <a:gd name="T2" fmla="*/ 0 w 26"/>
                <a:gd name="T3" fmla="*/ 0 h 1"/>
                <a:gd name="T4" fmla="*/ 0 w 26"/>
                <a:gd name="T5" fmla="*/ 0 h 1"/>
                <a:gd name="T6" fmla="*/ 26 w 2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0" name="Line 3688"/>
            <p:cNvSpPr>
              <a:spLocks noChangeShapeType="1"/>
            </p:cNvSpPr>
            <p:nvPr/>
          </p:nvSpPr>
          <p:spPr bwMode="auto">
            <a:xfrm>
              <a:off x="2163" y="242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1" name="Freeform 3689"/>
            <p:cNvSpPr>
              <a:spLocks/>
            </p:cNvSpPr>
            <p:nvPr/>
          </p:nvSpPr>
          <p:spPr bwMode="auto">
            <a:xfrm>
              <a:off x="2163" y="2423"/>
              <a:ext cx="6" cy="4"/>
            </a:xfrm>
            <a:custGeom>
              <a:avLst/>
              <a:gdLst>
                <a:gd name="T0" fmla="*/ 0 w 54"/>
                <a:gd name="T1" fmla="*/ 36 h 39"/>
                <a:gd name="T2" fmla="*/ 26 w 54"/>
                <a:gd name="T3" fmla="*/ 37 h 39"/>
                <a:gd name="T4" fmla="*/ 52 w 54"/>
                <a:gd name="T5" fmla="*/ 39 h 39"/>
                <a:gd name="T6" fmla="*/ 54 w 54"/>
                <a:gd name="T7" fmla="*/ 2 h 39"/>
                <a:gd name="T8" fmla="*/ 28 w 54"/>
                <a:gd name="T9" fmla="*/ 1 h 39"/>
                <a:gd name="T10" fmla="*/ 2 w 54"/>
                <a:gd name="T11" fmla="*/ 0 h 39"/>
                <a:gd name="T12" fmla="*/ 0 w 54"/>
                <a:gd name="T13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0" y="36"/>
                  </a:moveTo>
                  <a:lnTo>
                    <a:pt x="26" y="37"/>
                  </a:lnTo>
                  <a:lnTo>
                    <a:pt x="52" y="39"/>
                  </a:lnTo>
                  <a:lnTo>
                    <a:pt x="54" y="2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2" name="Freeform 3690"/>
            <p:cNvSpPr>
              <a:spLocks/>
            </p:cNvSpPr>
            <p:nvPr/>
          </p:nvSpPr>
          <p:spPr bwMode="auto">
            <a:xfrm>
              <a:off x="2163" y="2423"/>
              <a:ext cx="6" cy="4"/>
            </a:xfrm>
            <a:custGeom>
              <a:avLst/>
              <a:gdLst>
                <a:gd name="T0" fmla="*/ 0 w 54"/>
                <a:gd name="T1" fmla="*/ 36 h 39"/>
                <a:gd name="T2" fmla="*/ 26 w 54"/>
                <a:gd name="T3" fmla="*/ 37 h 39"/>
                <a:gd name="T4" fmla="*/ 52 w 54"/>
                <a:gd name="T5" fmla="*/ 39 h 39"/>
                <a:gd name="T6" fmla="*/ 54 w 54"/>
                <a:gd name="T7" fmla="*/ 2 h 39"/>
                <a:gd name="T8" fmla="*/ 28 w 54"/>
                <a:gd name="T9" fmla="*/ 1 h 39"/>
                <a:gd name="T10" fmla="*/ 2 w 54"/>
                <a:gd name="T11" fmla="*/ 0 h 39"/>
                <a:gd name="T12" fmla="*/ 0 w 54"/>
                <a:gd name="T13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0" y="36"/>
                  </a:moveTo>
                  <a:lnTo>
                    <a:pt x="26" y="37"/>
                  </a:lnTo>
                  <a:lnTo>
                    <a:pt x="52" y="39"/>
                  </a:lnTo>
                  <a:lnTo>
                    <a:pt x="54" y="2"/>
                  </a:lnTo>
                  <a:lnTo>
                    <a:pt x="28" y="1"/>
                  </a:lnTo>
                  <a:lnTo>
                    <a:pt x="2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3" name="Freeform 3691"/>
            <p:cNvSpPr>
              <a:spLocks/>
            </p:cNvSpPr>
            <p:nvPr/>
          </p:nvSpPr>
          <p:spPr bwMode="auto">
            <a:xfrm>
              <a:off x="2166" y="2423"/>
              <a:ext cx="3" cy="1"/>
            </a:xfrm>
            <a:custGeom>
              <a:avLst/>
              <a:gdLst>
                <a:gd name="T0" fmla="*/ 0 w 27"/>
                <a:gd name="T1" fmla="*/ 0 h 1"/>
                <a:gd name="T2" fmla="*/ 26 w 27"/>
                <a:gd name="T3" fmla="*/ 1 h 1"/>
                <a:gd name="T4" fmla="*/ 27 w 27"/>
                <a:gd name="T5" fmla="*/ 0 h 1"/>
                <a:gd name="T6" fmla="*/ 0 w 2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">
                  <a:moveTo>
                    <a:pt x="0" y="0"/>
                  </a:moveTo>
                  <a:lnTo>
                    <a:pt x="26" y="1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4" name="Line 3692"/>
            <p:cNvSpPr>
              <a:spLocks noChangeShapeType="1"/>
            </p:cNvSpPr>
            <p:nvPr/>
          </p:nvSpPr>
          <p:spPr bwMode="auto">
            <a:xfrm flipV="1">
              <a:off x="2169" y="242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5" name="Freeform 3693"/>
            <p:cNvSpPr>
              <a:spLocks/>
            </p:cNvSpPr>
            <p:nvPr/>
          </p:nvSpPr>
          <p:spPr bwMode="auto">
            <a:xfrm>
              <a:off x="2163" y="2419"/>
              <a:ext cx="6" cy="4"/>
            </a:xfrm>
            <a:custGeom>
              <a:avLst/>
              <a:gdLst>
                <a:gd name="T0" fmla="*/ 0 w 53"/>
                <a:gd name="T1" fmla="*/ 37 h 37"/>
                <a:gd name="T2" fmla="*/ 26 w 53"/>
                <a:gd name="T3" fmla="*/ 37 h 37"/>
                <a:gd name="T4" fmla="*/ 53 w 53"/>
                <a:gd name="T5" fmla="*/ 37 h 37"/>
                <a:gd name="T6" fmla="*/ 53 w 53"/>
                <a:gd name="T7" fmla="*/ 0 h 37"/>
                <a:gd name="T8" fmla="*/ 26 w 53"/>
                <a:gd name="T9" fmla="*/ 0 h 37"/>
                <a:gd name="T10" fmla="*/ 0 w 53"/>
                <a:gd name="T11" fmla="*/ 0 h 37"/>
                <a:gd name="T12" fmla="*/ 0 w 53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7">
                  <a:moveTo>
                    <a:pt x="0" y="37"/>
                  </a:moveTo>
                  <a:lnTo>
                    <a:pt x="26" y="37"/>
                  </a:lnTo>
                  <a:lnTo>
                    <a:pt x="53" y="37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6" name="Freeform 3694"/>
            <p:cNvSpPr>
              <a:spLocks/>
            </p:cNvSpPr>
            <p:nvPr/>
          </p:nvSpPr>
          <p:spPr bwMode="auto">
            <a:xfrm>
              <a:off x="2163" y="2419"/>
              <a:ext cx="6" cy="4"/>
            </a:xfrm>
            <a:custGeom>
              <a:avLst/>
              <a:gdLst>
                <a:gd name="T0" fmla="*/ 0 w 53"/>
                <a:gd name="T1" fmla="*/ 37 h 37"/>
                <a:gd name="T2" fmla="*/ 26 w 53"/>
                <a:gd name="T3" fmla="*/ 37 h 37"/>
                <a:gd name="T4" fmla="*/ 53 w 53"/>
                <a:gd name="T5" fmla="*/ 37 h 37"/>
                <a:gd name="T6" fmla="*/ 53 w 53"/>
                <a:gd name="T7" fmla="*/ 0 h 37"/>
                <a:gd name="T8" fmla="*/ 26 w 53"/>
                <a:gd name="T9" fmla="*/ 0 h 37"/>
                <a:gd name="T10" fmla="*/ 0 w 53"/>
                <a:gd name="T11" fmla="*/ 0 h 37"/>
                <a:gd name="T12" fmla="*/ 0 w 53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7">
                  <a:moveTo>
                    <a:pt x="0" y="37"/>
                  </a:moveTo>
                  <a:lnTo>
                    <a:pt x="26" y="37"/>
                  </a:lnTo>
                  <a:lnTo>
                    <a:pt x="53" y="37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7" name="Freeform 3695"/>
            <p:cNvSpPr>
              <a:spLocks/>
            </p:cNvSpPr>
            <p:nvPr/>
          </p:nvSpPr>
          <p:spPr bwMode="auto">
            <a:xfrm>
              <a:off x="2163" y="2418"/>
              <a:ext cx="3" cy="1"/>
            </a:xfrm>
            <a:custGeom>
              <a:avLst/>
              <a:gdLst>
                <a:gd name="T0" fmla="*/ 26 w 26"/>
                <a:gd name="T1" fmla="*/ 1 h 1"/>
                <a:gd name="T2" fmla="*/ 0 w 26"/>
                <a:gd name="T3" fmla="*/ 1 h 1"/>
                <a:gd name="T4" fmla="*/ 0 w 26"/>
                <a:gd name="T5" fmla="*/ 0 h 1"/>
                <a:gd name="T6" fmla="*/ 26 w 2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8" name="Line 3696"/>
            <p:cNvSpPr>
              <a:spLocks noChangeShapeType="1"/>
            </p:cNvSpPr>
            <p:nvPr/>
          </p:nvSpPr>
          <p:spPr bwMode="auto">
            <a:xfrm flipV="1">
              <a:off x="2163" y="241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9" name="Freeform 3697"/>
            <p:cNvSpPr>
              <a:spLocks/>
            </p:cNvSpPr>
            <p:nvPr/>
          </p:nvSpPr>
          <p:spPr bwMode="auto">
            <a:xfrm>
              <a:off x="2163" y="2414"/>
              <a:ext cx="6" cy="5"/>
            </a:xfrm>
            <a:custGeom>
              <a:avLst/>
              <a:gdLst>
                <a:gd name="T0" fmla="*/ 0 w 53"/>
                <a:gd name="T1" fmla="*/ 36 h 38"/>
                <a:gd name="T2" fmla="*/ 26 w 53"/>
                <a:gd name="T3" fmla="*/ 37 h 38"/>
                <a:gd name="T4" fmla="*/ 52 w 53"/>
                <a:gd name="T5" fmla="*/ 38 h 38"/>
                <a:gd name="T6" fmla="*/ 53 w 53"/>
                <a:gd name="T7" fmla="*/ 2 h 38"/>
                <a:gd name="T8" fmla="*/ 27 w 53"/>
                <a:gd name="T9" fmla="*/ 1 h 38"/>
                <a:gd name="T10" fmla="*/ 1 w 53"/>
                <a:gd name="T11" fmla="*/ 0 h 38"/>
                <a:gd name="T12" fmla="*/ 0 w 53"/>
                <a:gd name="T1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8">
                  <a:moveTo>
                    <a:pt x="0" y="36"/>
                  </a:moveTo>
                  <a:lnTo>
                    <a:pt x="26" y="37"/>
                  </a:lnTo>
                  <a:lnTo>
                    <a:pt x="52" y="38"/>
                  </a:lnTo>
                  <a:lnTo>
                    <a:pt x="53" y="2"/>
                  </a:lnTo>
                  <a:lnTo>
                    <a:pt x="27" y="1"/>
                  </a:lnTo>
                  <a:lnTo>
                    <a:pt x="1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0" name="Freeform 3698"/>
            <p:cNvSpPr>
              <a:spLocks/>
            </p:cNvSpPr>
            <p:nvPr/>
          </p:nvSpPr>
          <p:spPr bwMode="auto">
            <a:xfrm>
              <a:off x="2163" y="2414"/>
              <a:ext cx="6" cy="5"/>
            </a:xfrm>
            <a:custGeom>
              <a:avLst/>
              <a:gdLst>
                <a:gd name="T0" fmla="*/ 0 w 53"/>
                <a:gd name="T1" fmla="*/ 36 h 38"/>
                <a:gd name="T2" fmla="*/ 26 w 53"/>
                <a:gd name="T3" fmla="*/ 37 h 38"/>
                <a:gd name="T4" fmla="*/ 52 w 53"/>
                <a:gd name="T5" fmla="*/ 38 h 38"/>
                <a:gd name="T6" fmla="*/ 53 w 53"/>
                <a:gd name="T7" fmla="*/ 2 h 38"/>
                <a:gd name="T8" fmla="*/ 27 w 53"/>
                <a:gd name="T9" fmla="*/ 1 h 38"/>
                <a:gd name="T10" fmla="*/ 1 w 53"/>
                <a:gd name="T11" fmla="*/ 0 h 38"/>
                <a:gd name="T12" fmla="*/ 0 w 53"/>
                <a:gd name="T1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8">
                  <a:moveTo>
                    <a:pt x="0" y="36"/>
                  </a:moveTo>
                  <a:lnTo>
                    <a:pt x="26" y="37"/>
                  </a:lnTo>
                  <a:lnTo>
                    <a:pt x="52" y="38"/>
                  </a:lnTo>
                  <a:lnTo>
                    <a:pt x="53" y="2"/>
                  </a:lnTo>
                  <a:lnTo>
                    <a:pt x="27" y="1"/>
                  </a:lnTo>
                  <a:lnTo>
                    <a:pt x="1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1" name="Freeform 3699"/>
            <p:cNvSpPr>
              <a:spLocks/>
            </p:cNvSpPr>
            <p:nvPr/>
          </p:nvSpPr>
          <p:spPr bwMode="auto">
            <a:xfrm>
              <a:off x="2166" y="2414"/>
              <a:ext cx="3" cy="1"/>
            </a:xfrm>
            <a:custGeom>
              <a:avLst/>
              <a:gdLst>
                <a:gd name="T0" fmla="*/ 0 w 26"/>
                <a:gd name="T1" fmla="*/ 1 h 2"/>
                <a:gd name="T2" fmla="*/ 26 w 26"/>
                <a:gd name="T3" fmla="*/ 2 h 2"/>
                <a:gd name="T4" fmla="*/ 26 w 26"/>
                <a:gd name="T5" fmla="*/ 0 h 2"/>
                <a:gd name="T6" fmla="*/ 0 w 2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0" y="1"/>
                  </a:moveTo>
                  <a:lnTo>
                    <a:pt x="26" y="2"/>
                  </a:lnTo>
                  <a:lnTo>
                    <a:pt x="2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2" name="Line 3700"/>
            <p:cNvSpPr>
              <a:spLocks noChangeShapeType="1"/>
            </p:cNvSpPr>
            <p:nvPr/>
          </p:nvSpPr>
          <p:spPr bwMode="auto">
            <a:xfrm flipV="1">
              <a:off x="2169" y="241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3" name="Line 3701"/>
            <p:cNvSpPr>
              <a:spLocks noChangeShapeType="1"/>
            </p:cNvSpPr>
            <p:nvPr/>
          </p:nvSpPr>
          <p:spPr bwMode="auto">
            <a:xfrm>
              <a:off x="1325" y="2415"/>
              <a:ext cx="225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4" name="Line 3702"/>
            <p:cNvSpPr>
              <a:spLocks noChangeShapeType="1"/>
            </p:cNvSpPr>
            <p:nvPr/>
          </p:nvSpPr>
          <p:spPr bwMode="auto">
            <a:xfrm>
              <a:off x="1723" y="2415"/>
              <a:ext cx="344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5" name="Line 3703"/>
            <p:cNvSpPr>
              <a:spLocks noChangeShapeType="1"/>
            </p:cNvSpPr>
            <p:nvPr/>
          </p:nvSpPr>
          <p:spPr bwMode="auto">
            <a:xfrm>
              <a:off x="2240" y="2415"/>
              <a:ext cx="224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376" name="Group 3704"/>
          <p:cNvGrpSpPr>
            <a:grpSpLocks/>
          </p:cNvGrpSpPr>
          <p:nvPr/>
        </p:nvGrpSpPr>
        <p:grpSpPr bwMode="auto">
          <a:xfrm>
            <a:off x="2600325" y="2456244"/>
            <a:ext cx="862013" cy="706437"/>
            <a:chOff x="2867" y="1169"/>
            <a:chExt cx="543" cy="445"/>
          </a:xfrm>
        </p:grpSpPr>
        <p:sp>
          <p:nvSpPr>
            <p:cNvPr id="32377" name="Line 3705"/>
            <p:cNvSpPr>
              <a:spLocks noChangeShapeType="1"/>
            </p:cNvSpPr>
            <p:nvPr/>
          </p:nvSpPr>
          <p:spPr bwMode="auto">
            <a:xfrm flipV="1">
              <a:off x="3409" y="1554"/>
              <a:ext cx="1" cy="6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8" name="Line 3706"/>
            <p:cNvSpPr>
              <a:spLocks noChangeShapeType="1"/>
            </p:cNvSpPr>
            <p:nvPr/>
          </p:nvSpPr>
          <p:spPr bwMode="auto">
            <a:xfrm flipV="1">
              <a:off x="3409" y="1456"/>
              <a:ext cx="1" cy="6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9" name="Line 3707"/>
            <p:cNvSpPr>
              <a:spLocks noChangeShapeType="1"/>
            </p:cNvSpPr>
            <p:nvPr/>
          </p:nvSpPr>
          <p:spPr bwMode="auto">
            <a:xfrm flipV="1">
              <a:off x="3409" y="1359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0" name="Line 3708"/>
            <p:cNvSpPr>
              <a:spLocks noChangeShapeType="1"/>
            </p:cNvSpPr>
            <p:nvPr/>
          </p:nvSpPr>
          <p:spPr bwMode="auto">
            <a:xfrm flipV="1">
              <a:off x="3409" y="1261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1" name="Line 3709"/>
            <p:cNvSpPr>
              <a:spLocks noChangeShapeType="1"/>
            </p:cNvSpPr>
            <p:nvPr/>
          </p:nvSpPr>
          <p:spPr bwMode="auto">
            <a:xfrm flipV="1">
              <a:off x="3409" y="1169"/>
              <a:ext cx="1" cy="5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2" name="Line 3710"/>
            <p:cNvSpPr>
              <a:spLocks noChangeShapeType="1"/>
            </p:cNvSpPr>
            <p:nvPr/>
          </p:nvSpPr>
          <p:spPr bwMode="auto">
            <a:xfrm flipV="1">
              <a:off x="2867" y="1554"/>
              <a:ext cx="1" cy="60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3" name="Line 3711"/>
            <p:cNvSpPr>
              <a:spLocks noChangeShapeType="1"/>
            </p:cNvSpPr>
            <p:nvPr/>
          </p:nvSpPr>
          <p:spPr bwMode="auto">
            <a:xfrm flipV="1">
              <a:off x="2867" y="1456"/>
              <a:ext cx="1" cy="6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4" name="Line 3712"/>
            <p:cNvSpPr>
              <a:spLocks noChangeShapeType="1"/>
            </p:cNvSpPr>
            <p:nvPr/>
          </p:nvSpPr>
          <p:spPr bwMode="auto">
            <a:xfrm flipV="1">
              <a:off x="2867" y="1359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5" name="Line 3713"/>
            <p:cNvSpPr>
              <a:spLocks noChangeShapeType="1"/>
            </p:cNvSpPr>
            <p:nvPr/>
          </p:nvSpPr>
          <p:spPr bwMode="auto">
            <a:xfrm flipV="1">
              <a:off x="2867" y="1261"/>
              <a:ext cx="1" cy="6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6" name="Line 3714"/>
            <p:cNvSpPr>
              <a:spLocks noChangeShapeType="1"/>
            </p:cNvSpPr>
            <p:nvPr/>
          </p:nvSpPr>
          <p:spPr bwMode="auto">
            <a:xfrm flipV="1">
              <a:off x="2867" y="1169"/>
              <a:ext cx="1" cy="5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387" name="Line 3715"/>
          <p:cNvSpPr>
            <a:spLocks noChangeShapeType="1"/>
          </p:cNvSpPr>
          <p:nvPr/>
        </p:nvSpPr>
        <p:spPr bwMode="auto">
          <a:xfrm>
            <a:off x="639763" y="2602294"/>
            <a:ext cx="2403475" cy="15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388" name="Group 3716"/>
          <p:cNvGrpSpPr>
            <a:grpSpLocks/>
          </p:cNvGrpSpPr>
          <p:nvPr/>
        </p:nvGrpSpPr>
        <p:grpSpPr bwMode="auto">
          <a:xfrm>
            <a:off x="2595563" y="2451481"/>
            <a:ext cx="869950" cy="157163"/>
            <a:chOff x="2864" y="1166"/>
            <a:chExt cx="548" cy="99"/>
          </a:xfrm>
        </p:grpSpPr>
        <p:grpSp>
          <p:nvGrpSpPr>
            <p:cNvPr id="32389" name="Group 3717"/>
            <p:cNvGrpSpPr>
              <a:grpSpLocks/>
            </p:cNvGrpSpPr>
            <p:nvPr/>
          </p:nvGrpSpPr>
          <p:grpSpPr bwMode="auto">
            <a:xfrm>
              <a:off x="2864" y="1166"/>
              <a:ext cx="261" cy="98"/>
              <a:chOff x="2864" y="1166"/>
              <a:chExt cx="261" cy="98"/>
            </a:xfrm>
          </p:grpSpPr>
          <p:sp>
            <p:nvSpPr>
              <p:cNvPr id="32390" name="Freeform 3718"/>
              <p:cNvSpPr>
                <a:spLocks/>
              </p:cNvSpPr>
              <p:nvPr/>
            </p:nvSpPr>
            <p:spPr bwMode="auto">
              <a:xfrm>
                <a:off x="2864" y="1166"/>
                <a:ext cx="5" cy="5"/>
              </a:xfrm>
              <a:custGeom>
                <a:avLst/>
                <a:gdLst>
                  <a:gd name="T0" fmla="*/ 26 w 42"/>
                  <a:gd name="T1" fmla="*/ 26 h 47"/>
                  <a:gd name="T2" fmla="*/ 10 w 42"/>
                  <a:gd name="T3" fmla="*/ 47 h 47"/>
                  <a:gd name="T4" fmla="*/ 4 w 42"/>
                  <a:gd name="T5" fmla="*/ 42 h 47"/>
                  <a:gd name="T6" fmla="*/ 1 w 42"/>
                  <a:gd name="T7" fmla="*/ 34 h 47"/>
                  <a:gd name="T8" fmla="*/ 0 w 42"/>
                  <a:gd name="T9" fmla="*/ 25 h 47"/>
                  <a:gd name="T10" fmla="*/ 1 w 42"/>
                  <a:gd name="T11" fmla="*/ 18 h 47"/>
                  <a:gd name="T12" fmla="*/ 5 w 42"/>
                  <a:gd name="T13" fmla="*/ 10 h 47"/>
                  <a:gd name="T14" fmla="*/ 11 w 42"/>
                  <a:gd name="T15" fmla="*/ 4 h 47"/>
                  <a:gd name="T16" fmla="*/ 18 w 42"/>
                  <a:gd name="T17" fmla="*/ 1 h 47"/>
                  <a:gd name="T18" fmla="*/ 27 w 42"/>
                  <a:gd name="T19" fmla="*/ 0 h 47"/>
                  <a:gd name="T20" fmla="*/ 35 w 42"/>
                  <a:gd name="T21" fmla="*/ 1 h 47"/>
                  <a:gd name="T22" fmla="*/ 42 w 42"/>
                  <a:gd name="T23" fmla="*/ 6 h 47"/>
                  <a:gd name="T24" fmla="*/ 26 w 42"/>
                  <a:gd name="T25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47">
                    <a:moveTo>
                      <a:pt x="26" y="26"/>
                    </a:moveTo>
                    <a:lnTo>
                      <a:pt x="10" y="47"/>
                    </a:lnTo>
                    <a:lnTo>
                      <a:pt x="4" y="42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8" y="1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2" y="6"/>
                    </a:ln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1" name="Freeform 3719"/>
              <p:cNvSpPr>
                <a:spLocks/>
              </p:cNvSpPr>
              <p:nvPr/>
            </p:nvSpPr>
            <p:spPr bwMode="auto">
              <a:xfrm>
                <a:off x="2864" y="1166"/>
                <a:ext cx="5" cy="5"/>
              </a:xfrm>
              <a:custGeom>
                <a:avLst/>
                <a:gdLst>
                  <a:gd name="T0" fmla="*/ 10 w 42"/>
                  <a:gd name="T1" fmla="*/ 47 h 47"/>
                  <a:gd name="T2" fmla="*/ 4 w 42"/>
                  <a:gd name="T3" fmla="*/ 42 h 47"/>
                  <a:gd name="T4" fmla="*/ 1 w 42"/>
                  <a:gd name="T5" fmla="*/ 34 h 47"/>
                  <a:gd name="T6" fmla="*/ 0 w 42"/>
                  <a:gd name="T7" fmla="*/ 25 h 47"/>
                  <a:gd name="T8" fmla="*/ 1 w 42"/>
                  <a:gd name="T9" fmla="*/ 18 h 47"/>
                  <a:gd name="T10" fmla="*/ 5 w 42"/>
                  <a:gd name="T11" fmla="*/ 10 h 47"/>
                  <a:gd name="T12" fmla="*/ 11 w 42"/>
                  <a:gd name="T13" fmla="*/ 4 h 47"/>
                  <a:gd name="T14" fmla="*/ 18 w 42"/>
                  <a:gd name="T15" fmla="*/ 1 h 47"/>
                  <a:gd name="T16" fmla="*/ 27 w 42"/>
                  <a:gd name="T17" fmla="*/ 0 h 47"/>
                  <a:gd name="T18" fmla="*/ 35 w 42"/>
                  <a:gd name="T19" fmla="*/ 1 h 47"/>
                  <a:gd name="T20" fmla="*/ 42 w 42"/>
                  <a:gd name="T21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7">
                    <a:moveTo>
                      <a:pt x="10" y="47"/>
                    </a:moveTo>
                    <a:lnTo>
                      <a:pt x="4" y="42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8" y="1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2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2" name="Freeform 3720"/>
              <p:cNvSpPr>
                <a:spLocks/>
              </p:cNvSpPr>
              <p:nvPr/>
            </p:nvSpPr>
            <p:spPr bwMode="auto">
              <a:xfrm>
                <a:off x="2865" y="1167"/>
                <a:ext cx="8" cy="7"/>
              </a:xfrm>
              <a:custGeom>
                <a:avLst/>
                <a:gdLst>
                  <a:gd name="T0" fmla="*/ 32 w 70"/>
                  <a:gd name="T1" fmla="*/ 0 h 70"/>
                  <a:gd name="T2" fmla="*/ 16 w 70"/>
                  <a:gd name="T3" fmla="*/ 20 h 70"/>
                  <a:gd name="T4" fmla="*/ 0 w 70"/>
                  <a:gd name="T5" fmla="*/ 41 h 70"/>
                  <a:gd name="T6" fmla="*/ 37 w 70"/>
                  <a:gd name="T7" fmla="*/ 70 h 70"/>
                  <a:gd name="T8" fmla="*/ 53 w 70"/>
                  <a:gd name="T9" fmla="*/ 49 h 70"/>
                  <a:gd name="T10" fmla="*/ 70 w 70"/>
                  <a:gd name="T11" fmla="*/ 28 h 70"/>
                  <a:gd name="T12" fmla="*/ 32 w 70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32" y="0"/>
                    </a:moveTo>
                    <a:lnTo>
                      <a:pt x="16" y="20"/>
                    </a:lnTo>
                    <a:lnTo>
                      <a:pt x="0" y="41"/>
                    </a:lnTo>
                    <a:lnTo>
                      <a:pt x="37" y="70"/>
                    </a:lnTo>
                    <a:lnTo>
                      <a:pt x="53" y="49"/>
                    </a:lnTo>
                    <a:lnTo>
                      <a:pt x="70" y="2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3" name="Freeform 3721"/>
              <p:cNvSpPr>
                <a:spLocks/>
              </p:cNvSpPr>
              <p:nvPr/>
            </p:nvSpPr>
            <p:spPr bwMode="auto">
              <a:xfrm>
                <a:off x="2865" y="1167"/>
                <a:ext cx="8" cy="7"/>
              </a:xfrm>
              <a:custGeom>
                <a:avLst/>
                <a:gdLst>
                  <a:gd name="T0" fmla="*/ 32 w 70"/>
                  <a:gd name="T1" fmla="*/ 0 h 70"/>
                  <a:gd name="T2" fmla="*/ 16 w 70"/>
                  <a:gd name="T3" fmla="*/ 20 h 70"/>
                  <a:gd name="T4" fmla="*/ 0 w 70"/>
                  <a:gd name="T5" fmla="*/ 41 h 70"/>
                  <a:gd name="T6" fmla="*/ 37 w 70"/>
                  <a:gd name="T7" fmla="*/ 70 h 70"/>
                  <a:gd name="T8" fmla="*/ 53 w 70"/>
                  <a:gd name="T9" fmla="*/ 49 h 70"/>
                  <a:gd name="T10" fmla="*/ 70 w 70"/>
                  <a:gd name="T11" fmla="*/ 28 h 70"/>
                  <a:gd name="T12" fmla="*/ 32 w 70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32" y="0"/>
                    </a:moveTo>
                    <a:lnTo>
                      <a:pt x="16" y="20"/>
                    </a:lnTo>
                    <a:lnTo>
                      <a:pt x="0" y="41"/>
                    </a:lnTo>
                    <a:lnTo>
                      <a:pt x="37" y="70"/>
                    </a:lnTo>
                    <a:lnTo>
                      <a:pt x="53" y="49"/>
                    </a:lnTo>
                    <a:lnTo>
                      <a:pt x="70" y="28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4" name="Freeform 3722"/>
              <p:cNvSpPr>
                <a:spLocks/>
              </p:cNvSpPr>
              <p:nvPr/>
            </p:nvSpPr>
            <p:spPr bwMode="auto">
              <a:xfrm>
                <a:off x="2869" y="1172"/>
                <a:ext cx="2" cy="2"/>
              </a:xfrm>
              <a:custGeom>
                <a:avLst/>
                <a:gdLst>
                  <a:gd name="T0" fmla="*/ 16 w 16"/>
                  <a:gd name="T1" fmla="*/ 0 h 22"/>
                  <a:gd name="T2" fmla="*/ 0 w 16"/>
                  <a:gd name="T3" fmla="*/ 21 h 22"/>
                  <a:gd name="T4" fmla="*/ 0 w 16"/>
                  <a:gd name="T5" fmla="*/ 22 h 22"/>
                  <a:gd name="T6" fmla="*/ 16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lnTo>
                      <a:pt x="0" y="21"/>
                    </a:lnTo>
                    <a:lnTo>
                      <a:pt x="0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5" name="Line 3723"/>
              <p:cNvSpPr>
                <a:spLocks noChangeShapeType="1"/>
              </p:cNvSpPr>
              <p:nvPr/>
            </p:nvSpPr>
            <p:spPr bwMode="auto">
              <a:xfrm>
                <a:off x="2869" y="1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6" name="Freeform 3724"/>
              <p:cNvSpPr>
                <a:spLocks/>
              </p:cNvSpPr>
              <p:nvPr/>
            </p:nvSpPr>
            <p:spPr bwMode="auto">
              <a:xfrm>
                <a:off x="2869" y="1170"/>
                <a:ext cx="8" cy="7"/>
              </a:xfrm>
              <a:custGeom>
                <a:avLst/>
                <a:gdLst>
                  <a:gd name="T0" fmla="*/ 33 w 70"/>
                  <a:gd name="T1" fmla="*/ 0 h 71"/>
                  <a:gd name="T2" fmla="*/ 16 w 70"/>
                  <a:gd name="T3" fmla="*/ 22 h 71"/>
                  <a:gd name="T4" fmla="*/ 0 w 70"/>
                  <a:gd name="T5" fmla="*/ 44 h 71"/>
                  <a:gd name="T6" fmla="*/ 37 w 70"/>
                  <a:gd name="T7" fmla="*/ 71 h 71"/>
                  <a:gd name="T8" fmla="*/ 54 w 70"/>
                  <a:gd name="T9" fmla="*/ 49 h 71"/>
                  <a:gd name="T10" fmla="*/ 70 w 70"/>
                  <a:gd name="T11" fmla="*/ 27 h 71"/>
                  <a:gd name="T12" fmla="*/ 33 w 70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33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7" y="71"/>
                    </a:lnTo>
                    <a:lnTo>
                      <a:pt x="54" y="49"/>
                    </a:lnTo>
                    <a:lnTo>
                      <a:pt x="70" y="2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7" name="Freeform 3725"/>
              <p:cNvSpPr>
                <a:spLocks/>
              </p:cNvSpPr>
              <p:nvPr/>
            </p:nvSpPr>
            <p:spPr bwMode="auto">
              <a:xfrm>
                <a:off x="2869" y="1170"/>
                <a:ext cx="8" cy="7"/>
              </a:xfrm>
              <a:custGeom>
                <a:avLst/>
                <a:gdLst>
                  <a:gd name="T0" fmla="*/ 33 w 70"/>
                  <a:gd name="T1" fmla="*/ 0 h 71"/>
                  <a:gd name="T2" fmla="*/ 16 w 70"/>
                  <a:gd name="T3" fmla="*/ 22 h 71"/>
                  <a:gd name="T4" fmla="*/ 0 w 70"/>
                  <a:gd name="T5" fmla="*/ 44 h 71"/>
                  <a:gd name="T6" fmla="*/ 37 w 70"/>
                  <a:gd name="T7" fmla="*/ 71 h 71"/>
                  <a:gd name="T8" fmla="*/ 54 w 70"/>
                  <a:gd name="T9" fmla="*/ 49 h 71"/>
                  <a:gd name="T10" fmla="*/ 70 w 70"/>
                  <a:gd name="T11" fmla="*/ 27 h 71"/>
                  <a:gd name="T12" fmla="*/ 33 w 70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33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7" y="71"/>
                    </a:lnTo>
                    <a:lnTo>
                      <a:pt x="54" y="49"/>
                    </a:lnTo>
                    <a:lnTo>
                      <a:pt x="70" y="27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8" name="Freeform 3726"/>
              <p:cNvSpPr>
                <a:spLocks/>
              </p:cNvSpPr>
              <p:nvPr/>
            </p:nvSpPr>
            <p:spPr bwMode="auto">
              <a:xfrm>
                <a:off x="2873" y="1175"/>
                <a:ext cx="2" cy="2"/>
              </a:xfrm>
              <a:custGeom>
                <a:avLst/>
                <a:gdLst>
                  <a:gd name="T0" fmla="*/ 17 w 17"/>
                  <a:gd name="T1" fmla="*/ 0 h 22"/>
                  <a:gd name="T2" fmla="*/ 0 w 17"/>
                  <a:gd name="T3" fmla="*/ 22 h 22"/>
                  <a:gd name="T4" fmla="*/ 1 w 17"/>
                  <a:gd name="T5" fmla="*/ 22 h 22"/>
                  <a:gd name="T6" fmla="*/ 17 w 1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17" y="0"/>
                    </a:moveTo>
                    <a:lnTo>
                      <a:pt x="0" y="22"/>
                    </a:lnTo>
                    <a:lnTo>
                      <a:pt x="1" y="2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9" name="Line 3727"/>
              <p:cNvSpPr>
                <a:spLocks noChangeShapeType="1"/>
              </p:cNvSpPr>
              <p:nvPr/>
            </p:nvSpPr>
            <p:spPr bwMode="auto">
              <a:xfrm>
                <a:off x="2873" y="1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0" name="Freeform 3728"/>
              <p:cNvSpPr>
                <a:spLocks/>
              </p:cNvSpPr>
              <p:nvPr/>
            </p:nvSpPr>
            <p:spPr bwMode="auto">
              <a:xfrm>
                <a:off x="2873" y="1173"/>
                <a:ext cx="8" cy="8"/>
              </a:xfrm>
              <a:custGeom>
                <a:avLst/>
                <a:gdLst>
                  <a:gd name="T0" fmla="*/ 31 w 69"/>
                  <a:gd name="T1" fmla="*/ 0 h 72"/>
                  <a:gd name="T2" fmla="*/ 16 w 69"/>
                  <a:gd name="T3" fmla="*/ 22 h 72"/>
                  <a:gd name="T4" fmla="*/ 0 w 69"/>
                  <a:gd name="T5" fmla="*/ 44 h 72"/>
                  <a:gd name="T6" fmla="*/ 39 w 69"/>
                  <a:gd name="T7" fmla="*/ 72 h 72"/>
                  <a:gd name="T8" fmla="*/ 54 w 69"/>
                  <a:gd name="T9" fmla="*/ 50 h 72"/>
                  <a:gd name="T10" fmla="*/ 69 w 69"/>
                  <a:gd name="T11" fmla="*/ 28 h 72"/>
                  <a:gd name="T12" fmla="*/ 31 w 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2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9" y="72"/>
                    </a:lnTo>
                    <a:lnTo>
                      <a:pt x="54" y="50"/>
                    </a:lnTo>
                    <a:lnTo>
                      <a:pt x="69" y="2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1" name="Freeform 3729"/>
              <p:cNvSpPr>
                <a:spLocks/>
              </p:cNvSpPr>
              <p:nvPr/>
            </p:nvSpPr>
            <p:spPr bwMode="auto">
              <a:xfrm>
                <a:off x="2873" y="1173"/>
                <a:ext cx="8" cy="8"/>
              </a:xfrm>
              <a:custGeom>
                <a:avLst/>
                <a:gdLst>
                  <a:gd name="T0" fmla="*/ 31 w 69"/>
                  <a:gd name="T1" fmla="*/ 0 h 72"/>
                  <a:gd name="T2" fmla="*/ 16 w 69"/>
                  <a:gd name="T3" fmla="*/ 22 h 72"/>
                  <a:gd name="T4" fmla="*/ 0 w 69"/>
                  <a:gd name="T5" fmla="*/ 44 h 72"/>
                  <a:gd name="T6" fmla="*/ 39 w 69"/>
                  <a:gd name="T7" fmla="*/ 72 h 72"/>
                  <a:gd name="T8" fmla="*/ 54 w 69"/>
                  <a:gd name="T9" fmla="*/ 50 h 72"/>
                  <a:gd name="T10" fmla="*/ 69 w 69"/>
                  <a:gd name="T11" fmla="*/ 28 h 72"/>
                  <a:gd name="T12" fmla="*/ 31 w 6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2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9" y="72"/>
                    </a:lnTo>
                    <a:lnTo>
                      <a:pt x="54" y="50"/>
                    </a:lnTo>
                    <a:lnTo>
                      <a:pt x="69" y="28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2" name="Freeform 3730"/>
              <p:cNvSpPr>
                <a:spLocks/>
              </p:cNvSpPr>
              <p:nvPr/>
            </p:nvSpPr>
            <p:spPr bwMode="auto">
              <a:xfrm>
                <a:off x="2878" y="1178"/>
                <a:ext cx="1" cy="3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22 h 22"/>
                  <a:gd name="T4" fmla="*/ 0 w 15"/>
                  <a:gd name="T5" fmla="*/ 22 h 22"/>
                  <a:gd name="T6" fmla="*/ 15 w 1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3" name="Line 3731"/>
              <p:cNvSpPr>
                <a:spLocks noChangeShapeType="1"/>
              </p:cNvSpPr>
              <p:nvPr/>
            </p:nvSpPr>
            <p:spPr bwMode="auto">
              <a:xfrm>
                <a:off x="2878" y="1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4" name="Freeform 3732"/>
              <p:cNvSpPr>
                <a:spLocks/>
              </p:cNvSpPr>
              <p:nvPr/>
            </p:nvSpPr>
            <p:spPr bwMode="auto">
              <a:xfrm>
                <a:off x="2878" y="1176"/>
                <a:ext cx="7" cy="7"/>
              </a:xfrm>
              <a:custGeom>
                <a:avLst/>
                <a:gdLst>
                  <a:gd name="T0" fmla="*/ 30 w 68"/>
                  <a:gd name="T1" fmla="*/ 0 h 70"/>
                  <a:gd name="T2" fmla="*/ 15 w 68"/>
                  <a:gd name="T3" fmla="*/ 22 h 70"/>
                  <a:gd name="T4" fmla="*/ 0 w 68"/>
                  <a:gd name="T5" fmla="*/ 44 h 70"/>
                  <a:gd name="T6" fmla="*/ 37 w 68"/>
                  <a:gd name="T7" fmla="*/ 70 h 70"/>
                  <a:gd name="T8" fmla="*/ 52 w 68"/>
                  <a:gd name="T9" fmla="*/ 48 h 70"/>
                  <a:gd name="T10" fmla="*/ 68 w 68"/>
                  <a:gd name="T11" fmla="*/ 26 h 70"/>
                  <a:gd name="T12" fmla="*/ 30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7" y="70"/>
                    </a:lnTo>
                    <a:lnTo>
                      <a:pt x="52" y="48"/>
                    </a:lnTo>
                    <a:lnTo>
                      <a:pt x="68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5" name="Freeform 3733"/>
              <p:cNvSpPr>
                <a:spLocks/>
              </p:cNvSpPr>
              <p:nvPr/>
            </p:nvSpPr>
            <p:spPr bwMode="auto">
              <a:xfrm>
                <a:off x="2878" y="1176"/>
                <a:ext cx="7" cy="7"/>
              </a:xfrm>
              <a:custGeom>
                <a:avLst/>
                <a:gdLst>
                  <a:gd name="T0" fmla="*/ 30 w 68"/>
                  <a:gd name="T1" fmla="*/ 0 h 70"/>
                  <a:gd name="T2" fmla="*/ 15 w 68"/>
                  <a:gd name="T3" fmla="*/ 22 h 70"/>
                  <a:gd name="T4" fmla="*/ 0 w 68"/>
                  <a:gd name="T5" fmla="*/ 44 h 70"/>
                  <a:gd name="T6" fmla="*/ 37 w 68"/>
                  <a:gd name="T7" fmla="*/ 70 h 70"/>
                  <a:gd name="T8" fmla="*/ 52 w 68"/>
                  <a:gd name="T9" fmla="*/ 48 h 70"/>
                  <a:gd name="T10" fmla="*/ 68 w 68"/>
                  <a:gd name="T11" fmla="*/ 26 h 70"/>
                  <a:gd name="T12" fmla="*/ 30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30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7" y="70"/>
                    </a:lnTo>
                    <a:lnTo>
                      <a:pt x="52" y="48"/>
                    </a:lnTo>
                    <a:lnTo>
                      <a:pt x="68" y="26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6" name="Freeform 3734"/>
              <p:cNvSpPr>
                <a:spLocks/>
              </p:cNvSpPr>
              <p:nvPr/>
            </p:nvSpPr>
            <p:spPr bwMode="auto">
              <a:xfrm>
                <a:off x="2882" y="1181"/>
                <a:ext cx="1" cy="2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22 h 22"/>
                  <a:gd name="T4" fmla="*/ 0 w 15"/>
                  <a:gd name="T5" fmla="*/ 22 h 22"/>
                  <a:gd name="T6" fmla="*/ 15 w 1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7" name="Line 3735"/>
              <p:cNvSpPr>
                <a:spLocks noChangeShapeType="1"/>
              </p:cNvSpPr>
              <p:nvPr/>
            </p:nvSpPr>
            <p:spPr bwMode="auto">
              <a:xfrm>
                <a:off x="2882" y="1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8" name="Freeform 3736"/>
              <p:cNvSpPr>
                <a:spLocks/>
              </p:cNvSpPr>
              <p:nvPr/>
            </p:nvSpPr>
            <p:spPr bwMode="auto">
              <a:xfrm>
                <a:off x="2882" y="1179"/>
                <a:ext cx="7" cy="7"/>
              </a:xfrm>
              <a:custGeom>
                <a:avLst/>
                <a:gdLst>
                  <a:gd name="T0" fmla="*/ 31 w 69"/>
                  <a:gd name="T1" fmla="*/ 0 h 70"/>
                  <a:gd name="T2" fmla="*/ 15 w 69"/>
                  <a:gd name="T3" fmla="*/ 22 h 70"/>
                  <a:gd name="T4" fmla="*/ 0 w 69"/>
                  <a:gd name="T5" fmla="*/ 44 h 70"/>
                  <a:gd name="T6" fmla="*/ 38 w 69"/>
                  <a:gd name="T7" fmla="*/ 70 h 70"/>
                  <a:gd name="T8" fmla="*/ 54 w 69"/>
                  <a:gd name="T9" fmla="*/ 48 h 70"/>
                  <a:gd name="T10" fmla="*/ 69 w 69"/>
                  <a:gd name="T11" fmla="*/ 26 h 70"/>
                  <a:gd name="T12" fmla="*/ 31 w 69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1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8" y="70"/>
                    </a:lnTo>
                    <a:lnTo>
                      <a:pt x="54" y="48"/>
                    </a:lnTo>
                    <a:lnTo>
                      <a:pt x="69" y="2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9" name="Freeform 3737"/>
              <p:cNvSpPr>
                <a:spLocks/>
              </p:cNvSpPr>
              <p:nvPr/>
            </p:nvSpPr>
            <p:spPr bwMode="auto">
              <a:xfrm>
                <a:off x="2882" y="1179"/>
                <a:ext cx="7" cy="7"/>
              </a:xfrm>
              <a:custGeom>
                <a:avLst/>
                <a:gdLst>
                  <a:gd name="T0" fmla="*/ 31 w 69"/>
                  <a:gd name="T1" fmla="*/ 0 h 70"/>
                  <a:gd name="T2" fmla="*/ 15 w 69"/>
                  <a:gd name="T3" fmla="*/ 22 h 70"/>
                  <a:gd name="T4" fmla="*/ 0 w 69"/>
                  <a:gd name="T5" fmla="*/ 44 h 70"/>
                  <a:gd name="T6" fmla="*/ 38 w 69"/>
                  <a:gd name="T7" fmla="*/ 70 h 70"/>
                  <a:gd name="T8" fmla="*/ 54 w 69"/>
                  <a:gd name="T9" fmla="*/ 48 h 70"/>
                  <a:gd name="T10" fmla="*/ 69 w 69"/>
                  <a:gd name="T11" fmla="*/ 26 h 70"/>
                  <a:gd name="T12" fmla="*/ 31 w 69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1" y="0"/>
                    </a:moveTo>
                    <a:lnTo>
                      <a:pt x="15" y="22"/>
                    </a:lnTo>
                    <a:lnTo>
                      <a:pt x="0" y="44"/>
                    </a:lnTo>
                    <a:lnTo>
                      <a:pt x="38" y="70"/>
                    </a:lnTo>
                    <a:lnTo>
                      <a:pt x="54" y="48"/>
                    </a:lnTo>
                    <a:lnTo>
                      <a:pt x="69" y="26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0" name="Freeform 3738"/>
              <p:cNvSpPr>
                <a:spLocks/>
              </p:cNvSpPr>
              <p:nvPr/>
            </p:nvSpPr>
            <p:spPr bwMode="auto">
              <a:xfrm>
                <a:off x="2886" y="1184"/>
                <a:ext cx="2" cy="2"/>
              </a:xfrm>
              <a:custGeom>
                <a:avLst/>
                <a:gdLst>
                  <a:gd name="T0" fmla="*/ 16 w 16"/>
                  <a:gd name="T1" fmla="*/ 0 h 22"/>
                  <a:gd name="T2" fmla="*/ 0 w 16"/>
                  <a:gd name="T3" fmla="*/ 22 h 22"/>
                  <a:gd name="T4" fmla="*/ 0 w 16"/>
                  <a:gd name="T5" fmla="*/ 22 h 22"/>
                  <a:gd name="T6" fmla="*/ 16 w 1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1" name="Line 3739"/>
              <p:cNvSpPr>
                <a:spLocks noChangeShapeType="1"/>
              </p:cNvSpPr>
              <p:nvPr/>
            </p:nvSpPr>
            <p:spPr bwMode="auto">
              <a:xfrm>
                <a:off x="2886" y="11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2" name="Freeform 3740"/>
              <p:cNvSpPr>
                <a:spLocks/>
              </p:cNvSpPr>
              <p:nvPr/>
            </p:nvSpPr>
            <p:spPr bwMode="auto">
              <a:xfrm>
                <a:off x="2886" y="1181"/>
                <a:ext cx="8" cy="8"/>
              </a:xfrm>
              <a:custGeom>
                <a:avLst/>
                <a:gdLst>
                  <a:gd name="T0" fmla="*/ 31 w 69"/>
                  <a:gd name="T1" fmla="*/ 0 h 70"/>
                  <a:gd name="T2" fmla="*/ 16 w 69"/>
                  <a:gd name="T3" fmla="*/ 22 h 70"/>
                  <a:gd name="T4" fmla="*/ 0 w 69"/>
                  <a:gd name="T5" fmla="*/ 44 h 70"/>
                  <a:gd name="T6" fmla="*/ 39 w 69"/>
                  <a:gd name="T7" fmla="*/ 70 h 70"/>
                  <a:gd name="T8" fmla="*/ 54 w 69"/>
                  <a:gd name="T9" fmla="*/ 49 h 70"/>
                  <a:gd name="T10" fmla="*/ 69 w 69"/>
                  <a:gd name="T11" fmla="*/ 27 h 70"/>
                  <a:gd name="T12" fmla="*/ 31 w 69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9" y="70"/>
                    </a:lnTo>
                    <a:lnTo>
                      <a:pt x="54" y="49"/>
                    </a:lnTo>
                    <a:lnTo>
                      <a:pt x="69" y="2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3" name="Freeform 3741"/>
              <p:cNvSpPr>
                <a:spLocks/>
              </p:cNvSpPr>
              <p:nvPr/>
            </p:nvSpPr>
            <p:spPr bwMode="auto">
              <a:xfrm>
                <a:off x="2886" y="1181"/>
                <a:ext cx="8" cy="8"/>
              </a:xfrm>
              <a:custGeom>
                <a:avLst/>
                <a:gdLst>
                  <a:gd name="T0" fmla="*/ 31 w 69"/>
                  <a:gd name="T1" fmla="*/ 0 h 70"/>
                  <a:gd name="T2" fmla="*/ 16 w 69"/>
                  <a:gd name="T3" fmla="*/ 22 h 70"/>
                  <a:gd name="T4" fmla="*/ 0 w 69"/>
                  <a:gd name="T5" fmla="*/ 44 h 70"/>
                  <a:gd name="T6" fmla="*/ 39 w 69"/>
                  <a:gd name="T7" fmla="*/ 70 h 70"/>
                  <a:gd name="T8" fmla="*/ 54 w 69"/>
                  <a:gd name="T9" fmla="*/ 49 h 70"/>
                  <a:gd name="T10" fmla="*/ 69 w 69"/>
                  <a:gd name="T11" fmla="*/ 27 h 70"/>
                  <a:gd name="T12" fmla="*/ 31 w 69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1" y="0"/>
                    </a:moveTo>
                    <a:lnTo>
                      <a:pt x="16" y="22"/>
                    </a:lnTo>
                    <a:lnTo>
                      <a:pt x="0" y="44"/>
                    </a:lnTo>
                    <a:lnTo>
                      <a:pt x="39" y="70"/>
                    </a:lnTo>
                    <a:lnTo>
                      <a:pt x="54" y="49"/>
                    </a:lnTo>
                    <a:lnTo>
                      <a:pt x="69" y="27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4" name="Freeform 3742"/>
              <p:cNvSpPr>
                <a:spLocks/>
              </p:cNvSpPr>
              <p:nvPr/>
            </p:nvSpPr>
            <p:spPr bwMode="auto">
              <a:xfrm>
                <a:off x="2890" y="1187"/>
                <a:ext cx="2" cy="2"/>
              </a:xfrm>
              <a:custGeom>
                <a:avLst/>
                <a:gdLst>
                  <a:gd name="T0" fmla="*/ 15 w 15"/>
                  <a:gd name="T1" fmla="*/ 0 h 23"/>
                  <a:gd name="T2" fmla="*/ 0 w 15"/>
                  <a:gd name="T3" fmla="*/ 21 h 23"/>
                  <a:gd name="T4" fmla="*/ 1 w 15"/>
                  <a:gd name="T5" fmla="*/ 23 h 23"/>
                  <a:gd name="T6" fmla="*/ 15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lnTo>
                      <a:pt x="0" y="21"/>
                    </a:lnTo>
                    <a:lnTo>
                      <a:pt x="1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5" name="Line 3743"/>
              <p:cNvSpPr>
                <a:spLocks noChangeShapeType="1"/>
              </p:cNvSpPr>
              <p:nvPr/>
            </p:nvSpPr>
            <p:spPr bwMode="auto">
              <a:xfrm>
                <a:off x="2890" y="1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6" name="Freeform 3744"/>
              <p:cNvSpPr>
                <a:spLocks/>
              </p:cNvSpPr>
              <p:nvPr/>
            </p:nvSpPr>
            <p:spPr bwMode="auto">
              <a:xfrm>
                <a:off x="2890" y="1184"/>
                <a:ext cx="8" cy="8"/>
              </a:xfrm>
              <a:custGeom>
                <a:avLst/>
                <a:gdLst>
                  <a:gd name="T0" fmla="*/ 28 w 68"/>
                  <a:gd name="T1" fmla="*/ 0 h 71"/>
                  <a:gd name="T2" fmla="*/ 14 w 68"/>
                  <a:gd name="T3" fmla="*/ 23 h 71"/>
                  <a:gd name="T4" fmla="*/ 0 w 68"/>
                  <a:gd name="T5" fmla="*/ 46 h 71"/>
                  <a:gd name="T6" fmla="*/ 39 w 68"/>
                  <a:gd name="T7" fmla="*/ 71 h 71"/>
                  <a:gd name="T8" fmla="*/ 53 w 68"/>
                  <a:gd name="T9" fmla="*/ 48 h 71"/>
                  <a:gd name="T10" fmla="*/ 68 w 68"/>
                  <a:gd name="T11" fmla="*/ 25 h 71"/>
                  <a:gd name="T12" fmla="*/ 28 w 68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28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1"/>
                    </a:lnTo>
                    <a:lnTo>
                      <a:pt x="53" y="48"/>
                    </a:lnTo>
                    <a:lnTo>
                      <a:pt x="68" y="25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7" name="Freeform 3745"/>
              <p:cNvSpPr>
                <a:spLocks/>
              </p:cNvSpPr>
              <p:nvPr/>
            </p:nvSpPr>
            <p:spPr bwMode="auto">
              <a:xfrm>
                <a:off x="2890" y="1184"/>
                <a:ext cx="8" cy="8"/>
              </a:xfrm>
              <a:custGeom>
                <a:avLst/>
                <a:gdLst>
                  <a:gd name="T0" fmla="*/ 28 w 68"/>
                  <a:gd name="T1" fmla="*/ 0 h 71"/>
                  <a:gd name="T2" fmla="*/ 14 w 68"/>
                  <a:gd name="T3" fmla="*/ 23 h 71"/>
                  <a:gd name="T4" fmla="*/ 0 w 68"/>
                  <a:gd name="T5" fmla="*/ 46 h 71"/>
                  <a:gd name="T6" fmla="*/ 39 w 68"/>
                  <a:gd name="T7" fmla="*/ 71 h 71"/>
                  <a:gd name="T8" fmla="*/ 53 w 68"/>
                  <a:gd name="T9" fmla="*/ 48 h 71"/>
                  <a:gd name="T10" fmla="*/ 68 w 68"/>
                  <a:gd name="T11" fmla="*/ 25 h 71"/>
                  <a:gd name="T12" fmla="*/ 28 w 68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28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1"/>
                    </a:lnTo>
                    <a:lnTo>
                      <a:pt x="53" y="48"/>
                    </a:lnTo>
                    <a:lnTo>
                      <a:pt x="68" y="25"/>
                    </a:lnTo>
                    <a:lnTo>
                      <a:pt x="2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8" name="Freeform 3746"/>
              <p:cNvSpPr>
                <a:spLocks/>
              </p:cNvSpPr>
              <p:nvPr/>
            </p:nvSpPr>
            <p:spPr bwMode="auto">
              <a:xfrm>
                <a:off x="2896" y="1187"/>
                <a:ext cx="2" cy="3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0 h 23"/>
                  <a:gd name="T4" fmla="*/ 15 w 15"/>
                  <a:gd name="T5" fmla="*/ 1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9" name="Line 3747"/>
              <p:cNvSpPr>
                <a:spLocks noChangeShapeType="1"/>
              </p:cNvSpPr>
              <p:nvPr/>
            </p:nvSpPr>
            <p:spPr bwMode="auto">
              <a:xfrm>
                <a:off x="2898" y="1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0" name="Freeform 3748"/>
              <p:cNvSpPr>
                <a:spLocks/>
              </p:cNvSpPr>
              <p:nvPr/>
            </p:nvSpPr>
            <p:spPr bwMode="auto">
              <a:xfrm>
                <a:off x="2895" y="1187"/>
                <a:ext cx="7" cy="8"/>
              </a:xfrm>
              <a:custGeom>
                <a:avLst/>
                <a:gdLst>
                  <a:gd name="T0" fmla="*/ 29 w 67"/>
                  <a:gd name="T1" fmla="*/ 0 h 69"/>
                  <a:gd name="T2" fmla="*/ 14 w 67"/>
                  <a:gd name="T3" fmla="*/ 22 h 69"/>
                  <a:gd name="T4" fmla="*/ 0 w 67"/>
                  <a:gd name="T5" fmla="*/ 44 h 69"/>
                  <a:gd name="T6" fmla="*/ 39 w 67"/>
                  <a:gd name="T7" fmla="*/ 69 h 69"/>
                  <a:gd name="T8" fmla="*/ 53 w 67"/>
                  <a:gd name="T9" fmla="*/ 47 h 69"/>
                  <a:gd name="T10" fmla="*/ 67 w 67"/>
                  <a:gd name="T11" fmla="*/ 25 h 69"/>
                  <a:gd name="T12" fmla="*/ 29 w 67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29" y="0"/>
                    </a:moveTo>
                    <a:lnTo>
                      <a:pt x="14" y="22"/>
                    </a:lnTo>
                    <a:lnTo>
                      <a:pt x="0" y="44"/>
                    </a:lnTo>
                    <a:lnTo>
                      <a:pt x="39" y="69"/>
                    </a:lnTo>
                    <a:lnTo>
                      <a:pt x="53" y="47"/>
                    </a:lnTo>
                    <a:lnTo>
                      <a:pt x="67" y="2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1" name="Freeform 3749"/>
              <p:cNvSpPr>
                <a:spLocks/>
              </p:cNvSpPr>
              <p:nvPr/>
            </p:nvSpPr>
            <p:spPr bwMode="auto">
              <a:xfrm>
                <a:off x="2895" y="1187"/>
                <a:ext cx="7" cy="8"/>
              </a:xfrm>
              <a:custGeom>
                <a:avLst/>
                <a:gdLst>
                  <a:gd name="T0" fmla="*/ 29 w 67"/>
                  <a:gd name="T1" fmla="*/ 0 h 69"/>
                  <a:gd name="T2" fmla="*/ 14 w 67"/>
                  <a:gd name="T3" fmla="*/ 22 h 69"/>
                  <a:gd name="T4" fmla="*/ 0 w 67"/>
                  <a:gd name="T5" fmla="*/ 44 h 69"/>
                  <a:gd name="T6" fmla="*/ 39 w 67"/>
                  <a:gd name="T7" fmla="*/ 69 h 69"/>
                  <a:gd name="T8" fmla="*/ 53 w 67"/>
                  <a:gd name="T9" fmla="*/ 47 h 69"/>
                  <a:gd name="T10" fmla="*/ 67 w 67"/>
                  <a:gd name="T11" fmla="*/ 25 h 69"/>
                  <a:gd name="T12" fmla="*/ 29 w 67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29" y="0"/>
                    </a:moveTo>
                    <a:lnTo>
                      <a:pt x="14" y="22"/>
                    </a:lnTo>
                    <a:lnTo>
                      <a:pt x="0" y="44"/>
                    </a:lnTo>
                    <a:lnTo>
                      <a:pt x="39" y="69"/>
                    </a:lnTo>
                    <a:lnTo>
                      <a:pt x="53" y="47"/>
                    </a:lnTo>
                    <a:lnTo>
                      <a:pt x="67" y="25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2" name="Freeform 3750"/>
              <p:cNvSpPr>
                <a:spLocks/>
              </p:cNvSpPr>
              <p:nvPr/>
            </p:nvSpPr>
            <p:spPr bwMode="auto">
              <a:xfrm>
                <a:off x="2899" y="1192"/>
                <a:ext cx="2" cy="3"/>
              </a:xfrm>
              <a:custGeom>
                <a:avLst/>
                <a:gdLst>
                  <a:gd name="T0" fmla="*/ 14 w 14"/>
                  <a:gd name="T1" fmla="*/ 0 h 23"/>
                  <a:gd name="T2" fmla="*/ 0 w 14"/>
                  <a:gd name="T3" fmla="*/ 22 h 23"/>
                  <a:gd name="T4" fmla="*/ 0 w 14"/>
                  <a:gd name="T5" fmla="*/ 23 h 23"/>
                  <a:gd name="T6" fmla="*/ 14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lnTo>
                      <a:pt x="0" y="22"/>
                    </a:lnTo>
                    <a:lnTo>
                      <a:pt x="0" y="2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3" name="Line 3751"/>
              <p:cNvSpPr>
                <a:spLocks noChangeShapeType="1"/>
              </p:cNvSpPr>
              <p:nvPr/>
            </p:nvSpPr>
            <p:spPr bwMode="auto">
              <a:xfrm>
                <a:off x="2899" y="1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4" name="Freeform 3752"/>
              <p:cNvSpPr>
                <a:spLocks/>
              </p:cNvSpPr>
              <p:nvPr/>
            </p:nvSpPr>
            <p:spPr bwMode="auto">
              <a:xfrm>
                <a:off x="2899" y="1190"/>
                <a:ext cx="8" cy="8"/>
              </a:xfrm>
              <a:custGeom>
                <a:avLst/>
                <a:gdLst>
                  <a:gd name="T0" fmla="*/ 28 w 68"/>
                  <a:gd name="T1" fmla="*/ 0 h 70"/>
                  <a:gd name="T2" fmla="*/ 14 w 68"/>
                  <a:gd name="T3" fmla="*/ 23 h 70"/>
                  <a:gd name="T4" fmla="*/ 0 w 68"/>
                  <a:gd name="T5" fmla="*/ 46 h 70"/>
                  <a:gd name="T6" fmla="*/ 39 w 68"/>
                  <a:gd name="T7" fmla="*/ 70 h 70"/>
                  <a:gd name="T8" fmla="*/ 53 w 68"/>
                  <a:gd name="T9" fmla="*/ 47 h 70"/>
                  <a:gd name="T10" fmla="*/ 68 w 68"/>
                  <a:gd name="T11" fmla="*/ 24 h 70"/>
                  <a:gd name="T12" fmla="*/ 28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28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lnTo>
                      <a:pt x="53" y="47"/>
                    </a:lnTo>
                    <a:lnTo>
                      <a:pt x="68" y="2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5" name="Freeform 3753"/>
              <p:cNvSpPr>
                <a:spLocks/>
              </p:cNvSpPr>
              <p:nvPr/>
            </p:nvSpPr>
            <p:spPr bwMode="auto">
              <a:xfrm>
                <a:off x="2899" y="1190"/>
                <a:ext cx="8" cy="8"/>
              </a:xfrm>
              <a:custGeom>
                <a:avLst/>
                <a:gdLst>
                  <a:gd name="T0" fmla="*/ 28 w 68"/>
                  <a:gd name="T1" fmla="*/ 0 h 70"/>
                  <a:gd name="T2" fmla="*/ 14 w 68"/>
                  <a:gd name="T3" fmla="*/ 23 h 70"/>
                  <a:gd name="T4" fmla="*/ 0 w 68"/>
                  <a:gd name="T5" fmla="*/ 46 h 70"/>
                  <a:gd name="T6" fmla="*/ 39 w 68"/>
                  <a:gd name="T7" fmla="*/ 70 h 70"/>
                  <a:gd name="T8" fmla="*/ 53 w 68"/>
                  <a:gd name="T9" fmla="*/ 47 h 70"/>
                  <a:gd name="T10" fmla="*/ 68 w 68"/>
                  <a:gd name="T11" fmla="*/ 24 h 70"/>
                  <a:gd name="T12" fmla="*/ 28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28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lnTo>
                      <a:pt x="53" y="47"/>
                    </a:lnTo>
                    <a:lnTo>
                      <a:pt x="68" y="24"/>
                    </a:lnTo>
                    <a:lnTo>
                      <a:pt x="2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6" name="Freeform 3754"/>
              <p:cNvSpPr>
                <a:spLocks/>
              </p:cNvSpPr>
              <p:nvPr/>
            </p:nvSpPr>
            <p:spPr bwMode="auto">
              <a:xfrm>
                <a:off x="2903" y="1193"/>
                <a:ext cx="8" cy="7"/>
              </a:xfrm>
              <a:custGeom>
                <a:avLst/>
                <a:gdLst>
                  <a:gd name="T0" fmla="*/ 29 w 68"/>
                  <a:gd name="T1" fmla="*/ 0 h 70"/>
                  <a:gd name="T2" fmla="*/ 14 w 68"/>
                  <a:gd name="T3" fmla="*/ 23 h 70"/>
                  <a:gd name="T4" fmla="*/ 0 w 68"/>
                  <a:gd name="T5" fmla="*/ 46 h 70"/>
                  <a:gd name="T6" fmla="*/ 39 w 68"/>
                  <a:gd name="T7" fmla="*/ 70 h 70"/>
                  <a:gd name="T8" fmla="*/ 54 w 68"/>
                  <a:gd name="T9" fmla="*/ 47 h 70"/>
                  <a:gd name="T10" fmla="*/ 68 w 68"/>
                  <a:gd name="T11" fmla="*/ 24 h 70"/>
                  <a:gd name="T12" fmla="*/ 29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29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lnTo>
                      <a:pt x="54" y="47"/>
                    </a:lnTo>
                    <a:lnTo>
                      <a:pt x="68" y="2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7" name="Freeform 3755"/>
              <p:cNvSpPr>
                <a:spLocks/>
              </p:cNvSpPr>
              <p:nvPr/>
            </p:nvSpPr>
            <p:spPr bwMode="auto">
              <a:xfrm>
                <a:off x="2903" y="1193"/>
                <a:ext cx="8" cy="7"/>
              </a:xfrm>
              <a:custGeom>
                <a:avLst/>
                <a:gdLst>
                  <a:gd name="T0" fmla="*/ 29 w 68"/>
                  <a:gd name="T1" fmla="*/ 0 h 70"/>
                  <a:gd name="T2" fmla="*/ 14 w 68"/>
                  <a:gd name="T3" fmla="*/ 23 h 70"/>
                  <a:gd name="T4" fmla="*/ 0 w 68"/>
                  <a:gd name="T5" fmla="*/ 46 h 70"/>
                  <a:gd name="T6" fmla="*/ 39 w 68"/>
                  <a:gd name="T7" fmla="*/ 70 h 70"/>
                  <a:gd name="T8" fmla="*/ 54 w 68"/>
                  <a:gd name="T9" fmla="*/ 47 h 70"/>
                  <a:gd name="T10" fmla="*/ 68 w 68"/>
                  <a:gd name="T11" fmla="*/ 24 h 70"/>
                  <a:gd name="T12" fmla="*/ 29 w 68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29" y="0"/>
                    </a:move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lnTo>
                      <a:pt x="54" y="47"/>
                    </a:lnTo>
                    <a:lnTo>
                      <a:pt x="68" y="24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8" name="Freeform 3756"/>
              <p:cNvSpPr>
                <a:spLocks/>
              </p:cNvSpPr>
              <p:nvPr/>
            </p:nvSpPr>
            <p:spPr bwMode="auto">
              <a:xfrm>
                <a:off x="2908" y="1198"/>
                <a:ext cx="1" cy="2"/>
              </a:xfrm>
              <a:custGeom>
                <a:avLst/>
                <a:gdLst>
                  <a:gd name="T0" fmla="*/ 15 w 15"/>
                  <a:gd name="T1" fmla="*/ 0 h 23"/>
                  <a:gd name="T2" fmla="*/ 0 w 15"/>
                  <a:gd name="T3" fmla="*/ 23 h 23"/>
                  <a:gd name="T4" fmla="*/ 0 w 15"/>
                  <a:gd name="T5" fmla="*/ 23 h 23"/>
                  <a:gd name="T6" fmla="*/ 15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9" name="Line 3757"/>
              <p:cNvSpPr>
                <a:spLocks noChangeShapeType="1"/>
              </p:cNvSpPr>
              <p:nvPr/>
            </p:nvSpPr>
            <p:spPr bwMode="auto">
              <a:xfrm>
                <a:off x="2908" y="1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0" name="Freeform 3758"/>
              <p:cNvSpPr>
                <a:spLocks/>
              </p:cNvSpPr>
              <p:nvPr/>
            </p:nvSpPr>
            <p:spPr bwMode="auto">
              <a:xfrm>
                <a:off x="2908" y="1195"/>
                <a:ext cx="8" cy="8"/>
              </a:xfrm>
              <a:custGeom>
                <a:avLst/>
                <a:gdLst>
                  <a:gd name="T0" fmla="*/ 29 w 70"/>
                  <a:gd name="T1" fmla="*/ 0 h 70"/>
                  <a:gd name="T2" fmla="*/ 15 w 70"/>
                  <a:gd name="T3" fmla="*/ 23 h 70"/>
                  <a:gd name="T4" fmla="*/ 0 w 70"/>
                  <a:gd name="T5" fmla="*/ 46 h 70"/>
                  <a:gd name="T6" fmla="*/ 41 w 70"/>
                  <a:gd name="T7" fmla="*/ 70 h 70"/>
                  <a:gd name="T8" fmla="*/ 55 w 70"/>
                  <a:gd name="T9" fmla="*/ 47 h 70"/>
                  <a:gd name="T10" fmla="*/ 70 w 70"/>
                  <a:gd name="T11" fmla="*/ 24 h 70"/>
                  <a:gd name="T12" fmla="*/ 29 w 70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29" y="0"/>
                    </a:moveTo>
                    <a:lnTo>
                      <a:pt x="15" y="23"/>
                    </a:lnTo>
                    <a:lnTo>
                      <a:pt x="0" y="46"/>
                    </a:lnTo>
                    <a:lnTo>
                      <a:pt x="41" y="70"/>
                    </a:lnTo>
                    <a:lnTo>
                      <a:pt x="55" y="47"/>
                    </a:lnTo>
                    <a:lnTo>
                      <a:pt x="70" y="2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1" name="Freeform 3759"/>
              <p:cNvSpPr>
                <a:spLocks/>
              </p:cNvSpPr>
              <p:nvPr/>
            </p:nvSpPr>
            <p:spPr bwMode="auto">
              <a:xfrm>
                <a:off x="2908" y="1195"/>
                <a:ext cx="8" cy="8"/>
              </a:xfrm>
              <a:custGeom>
                <a:avLst/>
                <a:gdLst>
                  <a:gd name="T0" fmla="*/ 29 w 70"/>
                  <a:gd name="T1" fmla="*/ 0 h 70"/>
                  <a:gd name="T2" fmla="*/ 15 w 70"/>
                  <a:gd name="T3" fmla="*/ 23 h 70"/>
                  <a:gd name="T4" fmla="*/ 0 w 70"/>
                  <a:gd name="T5" fmla="*/ 46 h 70"/>
                  <a:gd name="T6" fmla="*/ 41 w 70"/>
                  <a:gd name="T7" fmla="*/ 70 h 70"/>
                  <a:gd name="T8" fmla="*/ 55 w 70"/>
                  <a:gd name="T9" fmla="*/ 47 h 70"/>
                  <a:gd name="T10" fmla="*/ 70 w 70"/>
                  <a:gd name="T11" fmla="*/ 24 h 70"/>
                  <a:gd name="T12" fmla="*/ 29 w 70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29" y="0"/>
                    </a:moveTo>
                    <a:lnTo>
                      <a:pt x="15" y="23"/>
                    </a:lnTo>
                    <a:lnTo>
                      <a:pt x="0" y="46"/>
                    </a:lnTo>
                    <a:lnTo>
                      <a:pt x="41" y="70"/>
                    </a:lnTo>
                    <a:lnTo>
                      <a:pt x="55" y="47"/>
                    </a:lnTo>
                    <a:lnTo>
                      <a:pt x="70" y="24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2" name="Freeform 3760"/>
              <p:cNvSpPr>
                <a:spLocks/>
              </p:cNvSpPr>
              <p:nvPr/>
            </p:nvSpPr>
            <p:spPr bwMode="auto">
              <a:xfrm>
                <a:off x="2912" y="1200"/>
                <a:ext cx="2" cy="3"/>
              </a:xfrm>
              <a:custGeom>
                <a:avLst/>
                <a:gdLst>
                  <a:gd name="T0" fmla="*/ 14 w 14"/>
                  <a:gd name="T1" fmla="*/ 0 h 23"/>
                  <a:gd name="T2" fmla="*/ 0 w 14"/>
                  <a:gd name="T3" fmla="*/ 23 h 23"/>
                  <a:gd name="T4" fmla="*/ 1 w 14"/>
                  <a:gd name="T5" fmla="*/ 23 h 23"/>
                  <a:gd name="T6" fmla="*/ 14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lnTo>
                      <a:pt x="0" y="23"/>
                    </a:lnTo>
                    <a:lnTo>
                      <a:pt x="1" y="2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3" name="Line 3761"/>
              <p:cNvSpPr>
                <a:spLocks noChangeShapeType="1"/>
              </p:cNvSpPr>
              <p:nvPr/>
            </p:nvSpPr>
            <p:spPr bwMode="auto">
              <a:xfrm>
                <a:off x="2912" y="12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4" name="Freeform 3762"/>
              <p:cNvSpPr>
                <a:spLocks/>
              </p:cNvSpPr>
              <p:nvPr/>
            </p:nvSpPr>
            <p:spPr bwMode="auto">
              <a:xfrm>
                <a:off x="2912" y="1198"/>
                <a:ext cx="8" cy="8"/>
              </a:xfrm>
              <a:custGeom>
                <a:avLst/>
                <a:gdLst>
                  <a:gd name="T0" fmla="*/ 26 w 67"/>
                  <a:gd name="T1" fmla="*/ 0 h 69"/>
                  <a:gd name="T2" fmla="*/ 13 w 67"/>
                  <a:gd name="T3" fmla="*/ 23 h 69"/>
                  <a:gd name="T4" fmla="*/ 0 w 67"/>
                  <a:gd name="T5" fmla="*/ 46 h 69"/>
                  <a:gd name="T6" fmla="*/ 41 w 67"/>
                  <a:gd name="T7" fmla="*/ 69 h 69"/>
                  <a:gd name="T8" fmla="*/ 54 w 67"/>
                  <a:gd name="T9" fmla="*/ 46 h 69"/>
                  <a:gd name="T10" fmla="*/ 67 w 67"/>
                  <a:gd name="T11" fmla="*/ 23 h 69"/>
                  <a:gd name="T12" fmla="*/ 26 w 67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41" y="69"/>
                    </a:lnTo>
                    <a:lnTo>
                      <a:pt x="54" y="46"/>
                    </a:lnTo>
                    <a:lnTo>
                      <a:pt x="67" y="2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5" name="Freeform 3763"/>
              <p:cNvSpPr>
                <a:spLocks/>
              </p:cNvSpPr>
              <p:nvPr/>
            </p:nvSpPr>
            <p:spPr bwMode="auto">
              <a:xfrm>
                <a:off x="2912" y="1198"/>
                <a:ext cx="8" cy="8"/>
              </a:xfrm>
              <a:custGeom>
                <a:avLst/>
                <a:gdLst>
                  <a:gd name="T0" fmla="*/ 26 w 67"/>
                  <a:gd name="T1" fmla="*/ 0 h 69"/>
                  <a:gd name="T2" fmla="*/ 13 w 67"/>
                  <a:gd name="T3" fmla="*/ 23 h 69"/>
                  <a:gd name="T4" fmla="*/ 0 w 67"/>
                  <a:gd name="T5" fmla="*/ 46 h 69"/>
                  <a:gd name="T6" fmla="*/ 41 w 67"/>
                  <a:gd name="T7" fmla="*/ 69 h 69"/>
                  <a:gd name="T8" fmla="*/ 54 w 67"/>
                  <a:gd name="T9" fmla="*/ 46 h 69"/>
                  <a:gd name="T10" fmla="*/ 67 w 67"/>
                  <a:gd name="T11" fmla="*/ 23 h 69"/>
                  <a:gd name="T12" fmla="*/ 26 w 67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41" y="69"/>
                    </a:lnTo>
                    <a:lnTo>
                      <a:pt x="54" y="46"/>
                    </a:lnTo>
                    <a:lnTo>
                      <a:pt x="67" y="23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6" name="Freeform 3764"/>
              <p:cNvSpPr>
                <a:spLocks/>
              </p:cNvSpPr>
              <p:nvPr/>
            </p:nvSpPr>
            <p:spPr bwMode="auto">
              <a:xfrm>
                <a:off x="2917" y="1203"/>
                <a:ext cx="1" cy="3"/>
              </a:xfrm>
              <a:custGeom>
                <a:avLst/>
                <a:gdLst>
                  <a:gd name="T0" fmla="*/ 13 w 13"/>
                  <a:gd name="T1" fmla="*/ 0 h 23"/>
                  <a:gd name="T2" fmla="*/ 0 w 13"/>
                  <a:gd name="T3" fmla="*/ 23 h 23"/>
                  <a:gd name="T4" fmla="*/ 0 w 13"/>
                  <a:gd name="T5" fmla="*/ 23 h 23"/>
                  <a:gd name="T6" fmla="*/ 13 w 13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7" name="Line 3765"/>
              <p:cNvSpPr>
                <a:spLocks noChangeShapeType="1"/>
              </p:cNvSpPr>
              <p:nvPr/>
            </p:nvSpPr>
            <p:spPr bwMode="auto">
              <a:xfrm>
                <a:off x="2917" y="1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8" name="Freeform 3766"/>
              <p:cNvSpPr>
                <a:spLocks/>
              </p:cNvSpPr>
              <p:nvPr/>
            </p:nvSpPr>
            <p:spPr bwMode="auto">
              <a:xfrm>
                <a:off x="2917" y="1200"/>
                <a:ext cx="7" cy="8"/>
              </a:xfrm>
              <a:custGeom>
                <a:avLst/>
                <a:gdLst>
                  <a:gd name="T0" fmla="*/ 26 w 65"/>
                  <a:gd name="T1" fmla="*/ 0 h 68"/>
                  <a:gd name="T2" fmla="*/ 13 w 65"/>
                  <a:gd name="T3" fmla="*/ 23 h 68"/>
                  <a:gd name="T4" fmla="*/ 0 w 65"/>
                  <a:gd name="T5" fmla="*/ 46 h 68"/>
                  <a:gd name="T6" fmla="*/ 39 w 65"/>
                  <a:gd name="T7" fmla="*/ 68 h 68"/>
                  <a:gd name="T8" fmla="*/ 52 w 65"/>
                  <a:gd name="T9" fmla="*/ 45 h 68"/>
                  <a:gd name="T10" fmla="*/ 65 w 65"/>
                  <a:gd name="T11" fmla="*/ 22 h 68"/>
                  <a:gd name="T12" fmla="*/ 26 w 65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9" y="68"/>
                    </a:lnTo>
                    <a:lnTo>
                      <a:pt x="52" y="45"/>
                    </a:lnTo>
                    <a:lnTo>
                      <a:pt x="65" y="2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9" name="Freeform 3767"/>
              <p:cNvSpPr>
                <a:spLocks/>
              </p:cNvSpPr>
              <p:nvPr/>
            </p:nvSpPr>
            <p:spPr bwMode="auto">
              <a:xfrm>
                <a:off x="2917" y="1200"/>
                <a:ext cx="7" cy="8"/>
              </a:xfrm>
              <a:custGeom>
                <a:avLst/>
                <a:gdLst>
                  <a:gd name="T0" fmla="*/ 26 w 65"/>
                  <a:gd name="T1" fmla="*/ 0 h 68"/>
                  <a:gd name="T2" fmla="*/ 13 w 65"/>
                  <a:gd name="T3" fmla="*/ 23 h 68"/>
                  <a:gd name="T4" fmla="*/ 0 w 65"/>
                  <a:gd name="T5" fmla="*/ 46 h 68"/>
                  <a:gd name="T6" fmla="*/ 39 w 65"/>
                  <a:gd name="T7" fmla="*/ 68 h 68"/>
                  <a:gd name="T8" fmla="*/ 52 w 65"/>
                  <a:gd name="T9" fmla="*/ 45 h 68"/>
                  <a:gd name="T10" fmla="*/ 65 w 65"/>
                  <a:gd name="T11" fmla="*/ 22 h 68"/>
                  <a:gd name="T12" fmla="*/ 26 w 65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39" y="68"/>
                    </a:lnTo>
                    <a:lnTo>
                      <a:pt x="52" y="45"/>
                    </a:lnTo>
                    <a:lnTo>
                      <a:pt x="65" y="22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0" name="Freeform 3768"/>
              <p:cNvSpPr>
                <a:spLocks/>
              </p:cNvSpPr>
              <p:nvPr/>
            </p:nvSpPr>
            <p:spPr bwMode="auto">
              <a:xfrm>
                <a:off x="2921" y="1205"/>
                <a:ext cx="2" cy="3"/>
              </a:xfrm>
              <a:custGeom>
                <a:avLst/>
                <a:gdLst>
                  <a:gd name="T0" fmla="*/ 13 w 13"/>
                  <a:gd name="T1" fmla="*/ 0 h 23"/>
                  <a:gd name="T2" fmla="*/ 0 w 13"/>
                  <a:gd name="T3" fmla="*/ 23 h 23"/>
                  <a:gd name="T4" fmla="*/ 0 w 13"/>
                  <a:gd name="T5" fmla="*/ 23 h 23"/>
                  <a:gd name="T6" fmla="*/ 13 w 13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1" name="Line 3769"/>
              <p:cNvSpPr>
                <a:spLocks noChangeShapeType="1"/>
              </p:cNvSpPr>
              <p:nvPr/>
            </p:nvSpPr>
            <p:spPr bwMode="auto">
              <a:xfrm>
                <a:off x="2921" y="12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2" name="Freeform 3770"/>
              <p:cNvSpPr>
                <a:spLocks/>
              </p:cNvSpPr>
              <p:nvPr/>
            </p:nvSpPr>
            <p:spPr bwMode="auto">
              <a:xfrm>
                <a:off x="2921" y="1203"/>
                <a:ext cx="8" cy="8"/>
              </a:xfrm>
              <a:custGeom>
                <a:avLst/>
                <a:gdLst>
                  <a:gd name="T0" fmla="*/ 26 w 68"/>
                  <a:gd name="T1" fmla="*/ 0 h 69"/>
                  <a:gd name="T2" fmla="*/ 13 w 68"/>
                  <a:gd name="T3" fmla="*/ 23 h 69"/>
                  <a:gd name="T4" fmla="*/ 0 w 68"/>
                  <a:gd name="T5" fmla="*/ 46 h 69"/>
                  <a:gd name="T6" fmla="*/ 42 w 68"/>
                  <a:gd name="T7" fmla="*/ 69 h 69"/>
                  <a:gd name="T8" fmla="*/ 55 w 68"/>
                  <a:gd name="T9" fmla="*/ 46 h 69"/>
                  <a:gd name="T10" fmla="*/ 68 w 68"/>
                  <a:gd name="T11" fmla="*/ 23 h 69"/>
                  <a:gd name="T12" fmla="*/ 26 w 68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42" y="69"/>
                    </a:lnTo>
                    <a:lnTo>
                      <a:pt x="55" y="46"/>
                    </a:lnTo>
                    <a:lnTo>
                      <a:pt x="68" y="2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3" name="Freeform 3771"/>
              <p:cNvSpPr>
                <a:spLocks/>
              </p:cNvSpPr>
              <p:nvPr/>
            </p:nvSpPr>
            <p:spPr bwMode="auto">
              <a:xfrm>
                <a:off x="2921" y="1203"/>
                <a:ext cx="8" cy="8"/>
              </a:xfrm>
              <a:custGeom>
                <a:avLst/>
                <a:gdLst>
                  <a:gd name="T0" fmla="*/ 26 w 68"/>
                  <a:gd name="T1" fmla="*/ 0 h 69"/>
                  <a:gd name="T2" fmla="*/ 13 w 68"/>
                  <a:gd name="T3" fmla="*/ 23 h 69"/>
                  <a:gd name="T4" fmla="*/ 0 w 68"/>
                  <a:gd name="T5" fmla="*/ 46 h 69"/>
                  <a:gd name="T6" fmla="*/ 42 w 68"/>
                  <a:gd name="T7" fmla="*/ 69 h 69"/>
                  <a:gd name="T8" fmla="*/ 55 w 68"/>
                  <a:gd name="T9" fmla="*/ 46 h 69"/>
                  <a:gd name="T10" fmla="*/ 68 w 68"/>
                  <a:gd name="T11" fmla="*/ 23 h 69"/>
                  <a:gd name="T12" fmla="*/ 26 w 68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26" y="0"/>
                    </a:moveTo>
                    <a:lnTo>
                      <a:pt x="13" y="23"/>
                    </a:lnTo>
                    <a:lnTo>
                      <a:pt x="0" y="46"/>
                    </a:lnTo>
                    <a:lnTo>
                      <a:pt x="42" y="69"/>
                    </a:lnTo>
                    <a:lnTo>
                      <a:pt x="55" y="46"/>
                    </a:lnTo>
                    <a:lnTo>
                      <a:pt x="68" y="23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4" name="Freeform 3772"/>
              <p:cNvSpPr>
                <a:spLocks/>
              </p:cNvSpPr>
              <p:nvPr/>
            </p:nvSpPr>
            <p:spPr bwMode="auto">
              <a:xfrm>
                <a:off x="2926" y="1208"/>
                <a:ext cx="1" cy="3"/>
              </a:xfrm>
              <a:custGeom>
                <a:avLst/>
                <a:gdLst>
                  <a:gd name="T0" fmla="*/ 13 w 13"/>
                  <a:gd name="T1" fmla="*/ 0 h 24"/>
                  <a:gd name="T2" fmla="*/ 0 w 13"/>
                  <a:gd name="T3" fmla="*/ 23 h 24"/>
                  <a:gd name="T4" fmla="*/ 1 w 13"/>
                  <a:gd name="T5" fmla="*/ 24 h 24"/>
                  <a:gd name="T6" fmla="*/ 13 w 1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0"/>
                    </a:moveTo>
                    <a:lnTo>
                      <a:pt x="0" y="23"/>
                    </a:lnTo>
                    <a:lnTo>
                      <a:pt x="1" y="2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5" name="Line 3773"/>
              <p:cNvSpPr>
                <a:spLocks noChangeShapeType="1"/>
              </p:cNvSpPr>
              <p:nvPr/>
            </p:nvSpPr>
            <p:spPr bwMode="auto">
              <a:xfrm>
                <a:off x="2926" y="12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6" name="Freeform 3774"/>
              <p:cNvSpPr>
                <a:spLocks/>
              </p:cNvSpPr>
              <p:nvPr/>
            </p:nvSpPr>
            <p:spPr bwMode="auto">
              <a:xfrm>
                <a:off x="2926" y="1205"/>
                <a:ext cx="7" cy="8"/>
              </a:xfrm>
              <a:custGeom>
                <a:avLst/>
                <a:gdLst>
                  <a:gd name="T0" fmla="*/ 24 w 65"/>
                  <a:gd name="T1" fmla="*/ 0 h 69"/>
                  <a:gd name="T2" fmla="*/ 12 w 65"/>
                  <a:gd name="T3" fmla="*/ 24 h 69"/>
                  <a:gd name="T4" fmla="*/ 0 w 65"/>
                  <a:gd name="T5" fmla="*/ 48 h 69"/>
                  <a:gd name="T6" fmla="*/ 41 w 65"/>
                  <a:gd name="T7" fmla="*/ 69 h 69"/>
                  <a:gd name="T8" fmla="*/ 53 w 65"/>
                  <a:gd name="T9" fmla="*/ 45 h 69"/>
                  <a:gd name="T10" fmla="*/ 65 w 65"/>
                  <a:gd name="T11" fmla="*/ 21 h 69"/>
                  <a:gd name="T12" fmla="*/ 24 w 6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1" y="69"/>
                    </a:lnTo>
                    <a:lnTo>
                      <a:pt x="53" y="45"/>
                    </a:lnTo>
                    <a:lnTo>
                      <a:pt x="65" y="2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7" name="Freeform 3775"/>
              <p:cNvSpPr>
                <a:spLocks/>
              </p:cNvSpPr>
              <p:nvPr/>
            </p:nvSpPr>
            <p:spPr bwMode="auto">
              <a:xfrm>
                <a:off x="2926" y="1205"/>
                <a:ext cx="7" cy="8"/>
              </a:xfrm>
              <a:custGeom>
                <a:avLst/>
                <a:gdLst>
                  <a:gd name="T0" fmla="*/ 24 w 65"/>
                  <a:gd name="T1" fmla="*/ 0 h 69"/>
                  <a:gd name="T2" fmla="*/ 12 w 65"/>
                  <a:gd name="T3" fmla="*/ 24 h 69"/>
                  <a:gd name="T4" fmla="*/ 0 w 65"/>
                  <a:gd name="T5" fmla="*/ 48 h 69"/>
                  <a:gd name="T6" fmla="*/ 41 w 65"/>
                  <a:gd name="T7" fmla="*/ 69 h 69"/>
                  <a:gd name="T8" fmla="*/ 53 w 65"/>
                  <a:gd name="T9" fmla="*/ 45 h 69"/>
                  <a:gd name="T10" fmla="*/ 65 w 65"/>
                  <a:gd name="T11" fmla="*/ 21 h 69"/>
                  <a:gd name="T12" fmla="*/ 24 w 6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1" y="69"/>
                    </a:lnTo>
                    <a:lnTo>
                      <a:pt x="53" y="45"/>
                    </a:lnTo>
                    <a:lnTo>
                      <a:pt x="65" y="21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8" name="Freeform 3776"/>
              <p:cNvSpPr>
                <a:spLocks/>
              </p:cNvSpPr>
              <p:nvPr/>
            </p:nvSpPr>
            <p:spPr bwMode="auto">
              <a:xfrm>
                <a:off x="2932" y="1208"/>
                <a:ext cx="1" cy="2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2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9" name="Line 3777"/>
              <p:cNvSpPr>
                <a:spLocks noChangeShapeType="1"/>
              </p:cNvSpPr>
              <p:nvPr/>
            </p:nvSpPr>
            <p:spPr bwMode="auto">
              <a:xfrm>
                <a:off x="2933" y="12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0" name="Freeform 3778"/>
              <p:cNvSpPr>
                <a:spLocks/>
              </p:cNvSpPr>
              <p:nvPr/>
            </p:nvSpPr>
            <p:spPr bwMode="auto">
              <a:xfrm>
                <a:off x="2931" y="1208"/>
                <a:ext cx="7" cy="7"/>
              </a:xfrm>
              <a:custGeom>
                <a:avLst/>
                <a:gdLst>
                  <a:gd name="T0" fmla="*/ 24 w 65"/>
                  <a:gd name="T1" fmla="*/ 0 h 70"/>
                  <a:gd name="T2" fmla="*/ 12 w 65"/>
                  <a:gd name="T3" fmla="*/ 24 h 70"/>
                  <a:gd name="T4" fmla="*/ 0 w 65"/>
                  <a:gd name="T5" fmla="*/ 48 h 70"/>
                  <a:gd name="T6" fmla="*/ 41 w 65"/>
                  <a:gd name="T7" fmla="*/ 70 h 70"/>
                  <a:gd name="T8" fmla="*/ 53 w 65"/>
                  <a:gd name="T9" fmla="*/ 46 h 70"/>
                  <a:gd name="T10" fmla="*/ 65 w 65"/>
                  <a:gd name="T11" fmla="*/ 22 h 70"/>
                  <a:gd name="T12" fmla="*/ 24 w 65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0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1" y="70"/>
                    </a:lnTo>
                    <a:lnTo>
                      <a:pt x="53" y="46"/>
                    </a:lnTo>
                    <a:lnTo>
                      <a:pt x="65" y="2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1" name="Freeform 3779"/>
              <p:cNvSpPr>
                <a:spLocks/>
              </p:cNvSpPr>
              <p:nvPr/>
            </p:nvSpPr>
            <p:spPr bwMode="auto">
              <a:xfrm>
                <a:off x="2931" y="1208"/>
                <a:ext cx="7" cy="7"/>
              </a:xfrm>
              <a:custGeom>
                <a:avLst/>
                <a:gdLst>
                  <a:gd name="T0" fmla="*/ 24 w 65"/>
                  <a:gd name="T1" fmla="*/ 0 h 70"/>
                  <a:gd name="T2" fmla="*/ 12 w 65"/>
                  <a:gd name="T3" fmla="*/ 24 h 70"/>
                  <a:gd name="T4" fmla="*/ 0 w 65"/>
                  <a:gd name="T5" fmla="*/ 48 h 70"/>
                  <a:gd name="T6" fmla="*/ 41 w 65"/>
                  <a:gd name="T7" fmla="*/ 70 h 70"/>
                  <a:gd name="T8" fmla="*/ 53 w 65"/>
                  <a:gd name="T9" fmla="*/ 46 h 70"/>
                  <a:gd name="T10" fmla="*/ 65 w 65"/>
                  <a:gd name="T11" fmla="*/ 22 h 70"/>
                  <a:gd name="T12" fmla="*/ 24 w 65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0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1" y="70"/>
                    </a:lnTo>
                    <a:lnTo>
                      <a:pt x="53" y="46"/>
                    </a:lnTo>
                    <a:lnTo>
                      <a:pt x="65" y="22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2" name="Freeform 3780"/>
              <p:cNvSpPr>
                <a:spLocks/>
              </p:cNvSpPr>
              <p:nvPr/>
            </p:nvSpPr>
            <p:spPr bwMode="auto">
              <a:xfrm>
                <a:off x="2935" y="1213"/>
                <a:ext cx="2" cy="2"/>
              </a:xfrm>
              <a:custGeom>
                <a:avLst/>
                <a:gdLst>
                  <a:gd name="T0" fmla="*/ 12 w 12"/>
                  <a:gd name="T1" fmla="*/ 0 h 24"/>
                  <a:gd name="T2" fmla="*/ 0 w 12"/>
                  <a:gd name="T3" fmla="*/ 24 h 24"/>
                  <a:gd name="T4" fmla="*/ 0 w 12"/>
                  <a:gd name="T5" fmla="*/ 24 h 24"/>
                  <a:gd name="T6" fmla="*/ 12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3" name="Line 3781"/>
              <p:cNvSpPr>
                <a:spLocks noChangeShapeType="1"/>
              </p:cNvSpPr>
              <p:nvPr/>
            </p:nvSpPr>
            <p:spPr bwMode="auto">
              <a:xfrm>
                <a:off x="2935" y="12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4" name="Freeform 3782"/>
              <p:cNvSpPr>
                <a:spLocks/>
              </p:cNvSpPr>
              <p:nvPr/>
            </p:nvSpPr>
            <p:spPr bwMode="auto">
              <a:xfrm>
                <a:off x="2935" y="1210"/>
                <a:ext cx="8" cy="8"/>
              </a:xfrm>
              <a:custGeom>
                <a:avLst/>
                <a:gdLst>
                  <a:gd name="T0" fmla="*/ 24 w 66"/>
                  <a:gd name="T1" fmla="*/ 0 h 69"/>
                  <a:gd name="T2" fmla="*/ 12 w 66"/>
                  <a:gd name="T3" fmla="*/ 24 h 69"/>
                  <a:gd name="T4" fmla="*/ 0 w 66"/>
                  <a:gd name="T5" fmla="*/ 48 h 69"/>
                  <a:gd name="T6" fmla="*/ 42 w 66"/>
                  <a:gd name="T7" fmla="*/ 69 h 69"/>
                  <a:gd name="T8" fmla="*/ 54 w 66"/>
                  <a:gd name="T9" fmla="*/ 45 h 69"/>
                  <a:gd name="T10" fmla="*/ 66 w 66"/>
                  <a:gd name="T11" fmla="*/ 21 h 69"/>
                  <a:gd name="T12" fmla="*/ 24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2" y="69"/>
                    </a:lnTo>
                    <a:lnTo>
                      <a:pt x="54" y="45"/>
                    </a:lnTo>
                    <a:lnTo>
                      <a:pt x="66" y="2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5" name="Freeform 3783"/>
              <p:cNvSpPr>
                <a:spLocks/>
              </p:cNvSpPr>
              <p:nvPr/>
            </p:nvSpPr>
            <p:spPr bwMode="auto">
              <a:xfrm>
                <a:off x="2935" y="1210"/>
                <a:ext cx="8" cy="8"/>
              </a:xfrm>
              <a:custGeom>
                <a:avLst/>
                <a:gdLst>
                  <a:gd name="T0" fmla="*/ 24 w 66"/>
                  <a:gd name="T1" fmla="*/ 0 h 69"/>
                  <a:gd name="T2" fmla="*/ 12 w 66"/>
                  <a:gd name="T3" fmla="*/ 24 h 69"/>
                  <a:gd name="T4" fmla="*/ 0 w 66"/>
                  <a:gd name="T5" fmla="*/ 48 h 69"/>
                  <a:gd name="T6" fmla="*/ 42 w 66"/>
                  <a:gd name="T7" fmla="*/ 69 h 69"/>
                  <a:gd name="T8" fmla="*/ 54 w 66"/>
                  <a:gd name="T9" fmla="*/ 45 h 69"/>
                  <a:gd name="T10" fmla="*/ 66 w 66"/>
                  <a:gd name="T11" fmla="*/ 21 h 69"/>
                  <a:gd name="T12" fmla="*/ 24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24" y="0"/>
                    </a:moveTo>
                    <a:lnTo>
                      <a:pt x="12" y="24"/>
                    </a:lnTo>
                    <a:lnTo>
                      <a:pt x="0" y="48"/>
                    </a:lnTo>
                    <a:lnTo>
                      <a:pt x="42" y="69"/>
                    </a:lnTo>
                    <a:lnTo>
                      <a:pt x="54" y="45"/>
                    </a:lnTo>
                    <a:lnTo>
                      <a:pt x="66" y="21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6" name="Freeform 3784"/>
              <p:cNvSpPr>
                <a:spLocks/>
              </p:cNvSpPr>
              <p:nvPr/>
            </p:nvSpPr>
            <p:spPr bwMode="auto">
              <a:xfrm>
                <a:off x="2940" y="1215"/>
                <a:ext cx="1" cy="3"/>
              </a:xfrm>
              <a:custGeom>
                <a:avLst/>
                <a:gdLst>
                  <a:gd name="T0" fmla="*/ 12 w 12"/>
                  <a:gd name="T1" fmla="*/ 0 h 24"/>
                  <a:gd name="T2" fmla="*/ 0 w 12"/>
                  <a:gd name="T3" fmla="*/ 24 h 24"/>
                  <a:gd name="T4" fmla="*/ 1 w 12"/>
                  <a:gd name="T5" fmla="*/ 24 h 24"/>
                  <a:gd name="T6" fmla="*/ 12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lnTo>
                      <a:pt x="0" y="24"/>
                    </a:lnTo>
                    <a:lnTo>
                      <a:pt x="1" y="2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7" name="Line 3785"/>
              <p:cNvSpPr>
                <a:spLocks noChangeShapeType="1"/>
              </p:cNvSpPr>
              <p:nvPr/>
            </p:nvSpPr>
            <p:spPr bwMode="auto">
              <a:xfrm>
                <a:off x="2940" y="1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8" name="Freeform 3786"/>
              <p:cNvSpPr>
                <a:spLocks/>
              </p:cNvSpPr>
              <p:nvPr/>
            </p:nvSpPr>
            <p:spPr bwMode="auto">
              <a:xfrm>
                <a:off x="2940" y="1212"/>
                <a:ext cx="7" cy="8"/>
              </a:xfrm>
              <a:custGeom>
                <a:avLst/>
                <a:gdLst>
                  <a:gd name="T0" fmla="*/ 22 w 63"/>
                  <a:gd name="T1" fmla="*/ 0 h 68"/>
                  <a:gd name="T2" fmla="*/ 11 w 63"/>
                  <a:gd name="T3" fmla="*/ 24 h 68"/>
                  <a:gd name="T4" fmla="*/ 0 w 63"/>
                  <a:gd name="T5" fmla="*/ 48 h 68"/>
                  <a:gd name="T6" fmla="*/ 42 w 63"/>
                  <a:gd name="T7" fmla="*/ 68 h 68"/>
                  <a:gd name="T8" fmla="*/ 53 w 63"/>
                  <a:gd name="T9" fmla="*/ 44 h 68"/>
                  <a:gd name="T10" fmla="*/ 63 w 63"/>
                  <a:gd name="T11" fmla="*/ 19 h 68"/>
                  <a:gd name="T12" fmla="*/ 22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8"/>
                    </a:lnTo>
                    <a:lnTo>
                      <a:pt x="53" y="44"/>
                    </a:lnTo>
                    <a:lnTo>
                      <a:pt x="63" y="1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9" name="Freeform 3787"/>
              <p:cNvSpPr>
                <a:spLocks/>
              </p:cNvSpPr>
              <p:nvPr/>
            </p:nvSpPr>
            <p:spPr bwMode="auto">
              <a:xfrm>
                <a:off x="2940" y="1212"/>
                <a:ext cx="7" cy="8"/>
              </a:xfrm>
              <a:custGeom>
                <a:avLst/>
                <a:gdLst>
                  <a:gd name="T0" fmla="*/ 22 w 63"/>
                  <a:gd name="T1" fmla="*/ 0 h 68"/>
                  <a:gd name="T2" fmla="*/ 11 w 63"/>
                  <a:gd name="T3" fmla="*/ 24 h 68"/>
                  <a:gd name="T4" fmla="*/ 0 w 63"/>
                  <a:gd name="T5" fmla="*/ 48 h 68"/>
                  <a:gd name="T6" fmla="*/ 42 w 63"/>
                  <a:gd name="T7" fmla="*/ 68 h 68"/>
                  <a:gd name="T8" fmla="*/ 53 w 63"/>
                  <a:gd name="T9" fmla="*/ 44 h 68"/>
                  <a:gd name="T10" fmla="*/ 63 w 63"/>
                  <a:gd name="T11" fmla="*/ 19 h 68"/>
                  <a:gd name="T12" fmla="*/ 22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8"/>
                    </a:lnTo>
                    <a:lnTo>
                      <a:pt x="53" y="44"/>
                    </a:lnTo>
                    <a:lnTo>
                      <a:pt x="63" y="19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0" name="Freeform 3788"/>
              <p:cNvSpPr>
                <a:spLocks/>
              </p:cNvSpPr>
              <p:nvPr/>
            </p:nvSpPr>
            <p:spPr bwMode="auto">
              <a:xfrm>
                <a:off x="2945" y="1215"/>
                <a:ext cx="7" cy="7"/>
              </a:xfrm>
              <a:custGeom>
                <a:avLst/>
                <a:gdLst>
                  <a:gd name="T0" fmla="*/ 21 w 63"/>
                  <a:gd name="T1" fmla="*/ 0 h 68"/>
                  <a:gd name="T2" fmla="*/ 11 w 63"/>
                  <a:gd name="T3" fmla="*/ 25 h 68"/>
                  <a:gd name="T4" fmla="*/ 0 w 63"/>
                  <a:gd name="T5" fmla="*/ 49 h 68"/>
                  <a:gd name="T6" fmla="*/ 41 w 63"/>
                  <a:gd name="T7" fmla="*/ 68 h 68"/>
                  <a:gd name="T8" fmla="*/ 52 w 63"/>
                  <a:gd name="T9" fmla="*/ 44 h 68"/>
                  <a:gd name="T10" fmla="*/ 63 w 63"/>
                  <a:gd name="T11" fmla="*/ 20 h 68"/>
                  <a:gd name="T12" fmla="*/ 21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1" y="0"/>
                    </a:moveTo>
                    <a:lnTo>
                      <a:pt x="11" y="25"/>
                    </a:lnTo>
                    <a:lnTo>
                      <a:pt x="0" y="49"/>
                    </a:lnTo>
                    <a:lnTo>
                      <a:pt x="41" y="68"/>
                    </a:lnTo>
                    <a:lnTo>
                      <a:pt x="52" y="44"/>
                    </a:lnTo>
                    <a:lnTo>
                      <a:pt x="63" y="2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1" name="Freeform 3789"/>
              <p:cNvSpPr>
                <a:spLocks/>
              </p:cNvSpPr>
              <p:nvPr/>
            </p:nvSpPr>
            <p:spPr bwMode="auto">
              <a:xfrm>
                <a:off x="2945" y="1215"/>
                <a:ext cx="7" cy="7"/>
              </a:xfrm>
              <a:custGeom>
                <a:avLst/>
                <a:gdLst>
                  <a:gd name="T0" fmla="*/ 21 w 63"/>
                  <a:gd name="T1" fmla="*/ 0 h 68"/>
                  <a:gd name="T2" fmla="*/ 11 w 63"/>
                  <a:gd name="T3" fmla="*/ 25 h 68"/>
                  <a:gd name="T4" fmla="*/ 0 w 63"/>
                  <a:gd name="T5" fmla="*/ 49 h 68"/>
                  <a:gd name="T6" fmla="*/ 41 w 63"/>
                  <a:gd name="T7" fmla="*/ 68 h 68"/>
                  <a:gd name="T8" fmla="*/ 52 w 63"/>
                  <a:gd name="T9" fmla="*/ 44 h 68"/>
                  <a:gd name="T10" fmla="*/ 63 w 63"/>
                  <a:gd name="T11" fmla="*/ 20 h 68"/>
                  <a:gd name="T12" fmla="*/ 21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1" y="0"/>
                    </a:moveTo>
                    <a:lnTo>
                      <a:pt x="11" y="25"/>
                    </a:lnTo>
                    <a:lnTo>
                      <a:pt x="0" y="49"/>
                    </a:lnTo>
                    <a:lnTo>
                      <a:pt x="41" y="68"/>
                    </a:lnTo>
                    <a:lnTo>
                      <a:pt x="52" y="44"/>
                    </a:lnTo>
                    <a:lnTo>
                      <a:pt x="63" y="20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2" name="Freeform 3790"/>
              <p:cNvSpPr>
                <a:spLocks/>
              </p:cNvSpPr>
              <p:nvPr/>
            </p:nvSpPr>
            <p:spPr bwMode="auto">
              <a:xfrm>
                <a:off x="2949" y="1217"/>
                <a:ext cx="7" cy="7"/>
              </a:xfrm>
              <a:custGeom>
                <a:avLst/>
                <a:gdLst>
                  <a:gd name="T0" fmla="*/ 22 w 64"/>
                  <a:gd name="T1" fmla="*/ 0 h 68"/>
                  <a:gd name="T2" fmla="*/ 11 w 64"/>
                  <a:gd name="T3" fmla="*/ 24 h 68"/>
                  <a:gd name="T4" fmla="*/ 0 w 64"/>
                  <a:gd name="T5" fmla="*/ 48 h 68"/>
                  <a:gd name="T6" fmla="*/ 42 w 64"/>
                  <a:gd name="T7" fmla="*/ 68 h 68"/>
                  <a:gd name="T8" fmla="*/ 53 w 64"/>
                  <a:gd name="T9" fmla="*/ 44 h 68"/>
                  <a:gd name="T10" fmla="*/ 64 w 64"/>
                  <a:gd name="T11" fmla="*/ 20 h 68"/>
                  <a:gd name="T12" fmla="*/ 22 w 64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8"/>
                    </a:lnTo>
                    <a:lnTo>
                      <a:pt x="53" y="44"/>
                    </a:lnTo>
                    <a:lnTo>
                      <a:pt x="64" y="2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3" name="Freeform 3791"/>
              <p:cNvSpPr>
                <a:spLocks/>
              </p:cNvSpPr>
              <p:nvPr/>
            </p:nvSpPr>
            <p:spPr bwMode="auto">
              <a:xfrm>
                <a:off x="2949" y="1217"/>
                <a:ext cx="7" cy="7"/>
              </a:xfrm>
              <a:custGeom>
                <a:avLst/>
                <a:gdLst>
                  <a:gd name="T0" fmla="*/ 22 w 64"/>
                  <a:gd name="T1" fmla="*/ 0 h 68"/>
                  <a:gd name="T2" fmla="*/ 11 w 64"/>
                  <a:gd name="T3" fmla="*/ 24 h 68"/>
                  <a:gd name="T4" fmla="*/ 0 w 64"/>
                  <a:gd name="T5" fmla="*/ 48 h 68"/>
                  <a:gd name="T6" fmla="*/ 42 w 64"/>
                  <a:gd name="T7" fmla="*/ 68 h 68"/>
                  <a:gd name="T8" fmla="*/ 53 w 64"/>
                  <a:gd name="T9" fmla="*/ 44 h 68"/>
                  <a:gd name="T10" fmla="*/ 64 w 64"/>
                  <a:gd name="T11" fmla="*/ 20 h 68"/>
                  <a:gd name="T12" fmla="*/ 22 w 64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8"/>
                    </a:lnTo>
                    <a:lnTo>
                      <a:pt x="53" y="44"/>
                    </a:lnTo>
                    <a:lnTo>
                      <a:pt x="64" y="20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4" name="Freeform 3792"/>
              <p:cNvSpPr>
                <a:spLocks/>
              </p:cNvSpPr>
              <p:nvPr/>
            </p:nvSpPr>
            <p:spPr bwMode="auto">
              <a:xfrm>
                <a:off x="2954" y="1222"/>
                <a:ext cx="1" cy="2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0 w 11"/>
                  <a:gd name="T5" fmla="*/ 24 h 24"/>
                  <a:gd name="T6" fmla="*/ 11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5" name="Line 3793"/>
              <p:cNvSpPr>
                <a:spLocks noChangeShapeType="1"/>
              </p:cNvSpPr>
              <p:nvPr/>
            </p:nvSpPr>
            <p:spPr bwMode="auto">
              <a:xfrm>
                <a:off x="2954" y="1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6" name="Freeform 3794"/>
              <p:cNvSpPr>
                <a:spLocks/>
              </p:cNvSpPr>
              <p:nvPr/>
            </p:nvSpPr>
            <p:spPr bwMode="auto">
              <a:xfrm>
                <a:off x="2954" y="1219"/>
                <a:ext cx="7" cy="7"/>
              </a:xfrm>
              <a:custGeom>
                <a:avLst/>
                <a:gdLst>
                  <a:gd name="T0" fmla="*/ 22 w 65"/>
                  <a:gd name="T1" fmla="*/ 0 h 67"/>
                  <a:gd name="T2" fmla="*/ 11 w 65"/>
                  <a:gd name="T3" fmla="*/ 24 h 67"/>
                  <a:gd name="T4" fmla="*/ 0 w 65"/>
                  <a:gd name="T5" fmla="*/ 48 h 67"/>
                  <a:gd name="T6" fmla="*/ 43 w 65"/>
                  <a:gd name="T7" fmla="*/ 67 h 67"/>
                  <a:gd name="T8" fmla="*/ 54 w 65"/>
                  <a:gd name="T9" fmla="*/ 43 h 67"/>
                  <a:gd name="T10" fmla="*/ 65 w 65"/>
                  <a:gd name="T11" fmla="*/ 19 h 67"/>
                  <a:gd name="T12" fmla="*/ 22 w 65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7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3" y="67"/>
                    </a:lnTo>
                    <a:lnTo>
                      <a:pt x="54" y="43"/>
                    </a:lnTo>
                    <a:lnTo>
                      <a:pt x="65" y="1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7" name="Freeform 3795"/>
              <p:cNvSpPr>
                <a:spLocks/>
              </p:cNvSpPr>
              <p:nvPr/>
            </p:nvSpPr>
            <p:spPr bwMode="auto">
              <a:xfrm>
                <a:off x="2954" y="1219"/>
                <a:ext cx="7" cy="7"/>
              </a:xfrm>
              <a:custGeom>
                <a:avLst/>
                <a:gdLst>
                  <a:gd name="T0" fmla="*/ 22 w 65"/>
                  <a:gd name="T1" fmla="*/ 0 h 67"/>
                  <a:gd name="T2" fmla="*/ 11 w 65"/>
                  <a:gd name="T3" fmla="*/ 24 h 67"/>
                  <a:gd name="T4" fmla="*/ 0 w 65"/>
                  <a:gd name="T5" fmla="*/ 48 h 67"/>
                  <a:gd name="T6" fmla="*/ 43 w 65"/>
                  <a:gd name="T7" fmla="*/ 67 h 67"/>
                  <a:gd name="T8" fmla="*/ 54 w 65"/>
                  <a:gd name="T9" fmla="*/ 43 h 67"/>
                  <a:gd name="T10" fmla="*/ 65 w 65"/>
                  <a:gd name="T11" fmla="*/ 19 h 67"/>
                  <a:gd name="T12" fmla="*/ 22 w 65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7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3" y="67"/>
                    </a:lnTo>
                    <a:lnTo>
                      <a:pt x="54" y="43"/>
                    </a:lnTo>
                    <a:lnTo>
                      <a:pt x="65" y="19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8" name="Freeform 3796"/>
              <p:cNvSpPr>
                <a:spLocks/>
              </p:cNvSpPr>
              <p:nvPr/>
            </p:nvSpPr>
            <p:spPr bwMode="auto">
              <a:xfrm>
                <a:off x="2959" y="1221"/>
                <a:ext cx="7" cy="7"/>
              </a:xfrm>
              <a:custGeom>
                <a:avLst/>
                <a:gdLst>
                  <a:gd name="T0" fmla="*/ 22 w 64"/>
                  <a:gd name="T1" fmla="*/ 0 h 66"/>
                  <a:gd name="T2" fmla="*/ 11 w 64"/>
                  <a:gd name="T3" fmla="*/ 24 h 66"/>
                  <a:gd name="T4" fmla="*/ 0 w 64"/>
                  <a:gd name="T5" fmla="*/ 48 h 66"/>
                  <a:gd name="T6" fmla="*/ 42 w 64"/>
                  <a:gd name="T7" fmla="*/ 66 h 66"/>
                  <a:gd name="T8" fmla="*/ 53 w 64"/>
                  <a:gd name="T9" fmla="*/ 42 h 66"/>
                  <a:gd name="T10" fmla="*/ 64 w 64"/>
                  <a:gd name="T11" fmla="*/ 18 h 66"/>
                  <a:gd name="T12" fmla="*/ 22 w 64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6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6"/>
                    </a:lnTo>
                    <a:lnTo>
                      <a:pt x="53" y="42"/>
                    </a:lnTo>
                    <a:lnTo>
                      <a:pt x="64" y="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9" name="Freeform 3797"/>
              <p:cNvSpPr>
                <a:spLocks/>
              </p:cNvSpPr>
              <p:nvPr/>
            </p:nvSpPr>
            <p:spPr bwMode="auto">
              <a:xfrm>
                <a:off x="2959" y="1221"/>
                <a:ext cx="7" cy="7"/>
              </a:xfrm>
              <a:custGeom>
                <a:avLst/>
                <a:gdLst>
                  <a:gd name="T0" fmla="*/ 22 w 64"/>
                  <a:gd name="T1" fmla="*/ 0 h 66"/>
                  <a:gd name="T2" fmla="*/ 11 w 64"/>
                  <a:gd name="T3" fmla="*/ 24 h 66"/>
                  <a:gd name="T4" fmla="*/ 0 w 64"/>
                  <a:gd name="T5" fmla="*/ 48 h 66"/>
                  <a:gd name="T6" fmla="*/ 42 w 64"/>
                  <a:gd name="T7" fmla="*/ 66 h 66"/>
                  <a:gd name="T8" fmla="*/ 53 w 64"/>
                  <a:gd name="T9" fmla="*/ 42 h 66"/>
                  <a:gd name="T10" fmla="*/ 64 w 64"/>
                  <a:gd name="T11" fmla="*/ 18 h 66"/>
                  <a:gd name="T12" fmla="*/ 22 w 64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6">
                    <a:moveTo>
                      <a:pt x="22" y="0"/>
                    </a:moveTo>
                    <a:lnTo>
                      <a:pt x="11" y="24"/>
                    </a:lnTo>
                    <a:lnTo>
                      <a:pt x="0" y="48"/>
                    </a:lnTo>
                    <a:lnTo>
                      <a:pt x="42" y="66"/>
                    </a:lnTo>
                    <a:lnTo>
                      <a:pt x="53" y="42"/>
                    </a:lnTo>
                    <a:lnTo>
                      <a:pt x="64" y="18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0" name="Freeform 3798"/>
              <p:cNvSpPr>
                <a:spLocks/>
              </p:cNvSpPr>
              <p:nvPr/>
            </p:nvSpPr>
            <p:spPr bwMode="auto">
              <a:xfrm>
                <a:off x="2963" y="1226"/>
                <a:ext cx="2" cy="3"/>
              </a:xfrm>
              <a:custGeom>
                <a:avLst/>
                <a:gdLst>
                  <a:gd name="T0" fmla="*/ 11 w 11"/>
                  <a:gd name="T1" fmla="*/ 0 h 25"/>
                  <a:gd name="T2" fmla="*/ 0 w 11"/>
                  <a:gd name="T3" fmla="*/ 24 h 25"/>
                  <a:gd name="T4" fmla="*/ 1 w 11"/>
                  <a:gd name="T5" fmla="*/ 25 h 25"/>
                  <a:gd name="T6" fmla="*/ 11 w 1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0"/>
                    </a:moveTo>
                    <a:lnTo>
                      <a:pt x="0" y="24"/>
                    </a:lnTo>
                    <a:lnTo>
                      <a:pt x="1" y="2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1" name="Line 3799"/>
              <p:cNvSpPr>
                <a:spLocks noChangeShapeType="1"/>
              </p:cNvSpPr>
              <p:nvPr/>
            </p:nvSpPr>
            <p:spPr bwMode="auto">
              <a:xfrm>
                <a:off x="2963" y="1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2" name="Freeform 3800"/>
              <p:cNvSpPr>
                <a:spLocks/>
              </p:cNvSpPr>
              <p:nvPr/>
            </p:nvSpPr>
            <p:spPr bwMode="auto">
              <a:xfrm>
                <a:off x="2963" y="1223"/>
                <a:ext cx="7" cy="8"/>
              </a:xfrm>
              <a:custGeom>
                <a:avLst/>
                <a:gdLst>
                  <a:gd name="T0" fmla="*/ 20 w 63"/>
                  <a:gd name="T1" fmla="*/ 0 h 68"/>
                  <a:gd name="T2" fmla="*/ 10 w 63"/>
                  <a:gd name="T3" fmla="*/ 25 h 68"/>
                  <a:gd name="T4" fmla="*/ 0 w 63"/>
                  <a:gd name="T5" fmla="*/ 50 h 68"/>
                  <a:gd name="T6" fmla="*/ 43 w 63"/>
                  <a:gd name="T7" fmla="*/ 68 h 68"/>
                  <a:gd name="T8" fmla="*/ 53 w 63"/>
                  <a:gd name="T9" fmla="*/ 43 h 68"/>
                  <a:gd name="T10" fmla="*/ 63 w 63"/>
                  <a:gd name="T11" fmla="*/ 18 h 68"/>
                  <a:gd name="T12" fmla="*/ 20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8"/>
                    </a:lnTo>
                    <a:lnTo>
                      <a:pt x="53" y="43"/>
                    </a:lnTo>
                    <a:lnTo>
                      <a:pt x="63" y="1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3" name="Freeform 3801"/>
              <p:cNvSpPr>
                <a:spLocks/>
              </p:cNvSpPr>
              <p:nvPr/>
            </p:nvSpPr>
            <p:spPr bwMode="auto">
              <a:xfrm>
                <a:off x="2963" y="1223"/>
                <a:ext cx="7" cy="8"/>
              </a:xfrm>
              <a:custGeom>
                <a:avLst/>
                <a:gdLst>
                  <a:gd name="T0" fmla="*/ 20 w 63"/>
                  <a:gd name="T1" fmla="*/ 0 h 68"/>
                  <a:gd name="T2" fmla="*/ 10 w 63"/>
                  <a:gd name="T3" fmla="*/ 25 h 68"/>
                  <a:gd name="T4" fmla="*/ 0 w 63"/>
                  <a:gd name="T5" fmla="*/ 50 h 68"/>
                  <a:gd name="T6" fmla="*/ 43 w 63"/>
                  <a:gd name="T7" fmla="*/ 68 h 68"/>
                  <a:gd name="T8" fmla="*/ 53 w 63"/>
                  <a:gd name="T9" fmla="*/ 43 h 68"/>
                  <a:gd name="T10" fmla="*/ 63 w 63"/>
                  <a:gd name="T11" fmla="*/ 18 h 68"/>
                  <a:gd name="T12" fmla="*/ 20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8"/>
                    </a:lnTo>
                    <a:lnTo>
                      <a:pt x="53" y="43"/>
                    </a:lnTo>
                    <a:lnTo>
                      <a:pt x="63" y="18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4" name="Freeform 3802"/>
              <p:cNvSpPr>
                <a:spLocks/>
              </p:cNvSpPr>
              <p:nvPr/>
            </p:nvSpPr>
            <p:spPr bwMode="auto">
              <a:xfrm>
                <a:off x="2968" y="1225"/>
                <a:ext cx="7" cy="8"/>
              </a:xfrm>
              <a:custGeom>
                <a:avLst/>
                <a:gdLst>
                  <a:gd name="T0" fmla="*/ 20 w 63"/>
                  <a:gd name="T1" fmla="*/ 0 h 68"/>
                  <a:gd name="T2" fmla="*/ 10 w 63"/>
                  <a:gd name="T3" fmla="*/ 25 h 68"/>
                  <a:gd name="T4" fmla="*/ 0 w 63"/>
                  <a:gd name="T5" fmla="*/ 50 h 68"/>
                  <a:gd name="T6" fmla="*/ 43 w 63"/>
                  <a:gd name="T7" fmla="*/ 68 h 68"/>
                  <a:gd name="T8" fmla="*/ 53 w 63"/>
                  <a:gd name="T9" fmla="*/ 42 h 68"/>
                  <a:gd name="T10" fmla="*/ 63 w 63"/>
                  <a:gd name="T11" fmla="*/ 17 h 68"/>
                  <a:gd name="T12" fmla="*/ 20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8"/>
                    </a:lnTo>
                    <a:lnTo>
                      <a:pt x="53" y="42"/>
                    </a:lnTo>
                    <a:lnTo>
                      <a:pt x="63" y="1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5" name="Freeform 3803"/>
              <p:cNvSpPr>
                <a:spLocks/>
              </p:cNvSpPr>
              <p:nvPr/>
            </p:nvSpPr>
            <p:spPr bwMode="auto">
              <a:xfrm>
                <a:off x="2968" y="1225"/>
                <a:ext cx="7" cy="8"/>
              </a:xfrm>
              <a:custGeom>
                <a:avLst/>
                <a:gdLst>
                  <a:gd name="T0" fmla="*/ 20 w 63"/>
                  <a:gd name="T1" fmla="*/ 0 h 68"/>
                  <a:gd name="T2" fmla="*/ 10 w 63"/>
                  <a:gd name="T3" fmla="*/ 25 h 68"/>
                  <a:gd name="T4" fmla="*/ 0 w 63"/>
                  <a:gd name="T5" fmla="*/ 50 h 68"/>
                  <a:gd name="T6" fmla="*/ 43 w 63"/>
                  <a:gd name="T7" fmla="*/ 68 h 68"/>
                  <a:gd name="T8" fmla="*/ 53 w 63"/>
                  <a:gd name="T9" fmla="*/ 42 h 68"/>
                  <a:gd name="T10" fmla="*/ 63 w 63"/>
                  <a:gd name="T11" fmla="*/ 17 h 68"/>
                  <a:gd name="T12" fmla="*/ 20 w 63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8"/>
                    </a:lnTo>
                    <a:lnTo>
                      <a:pt x="53" y="42"/>
                    </a:lnTo>
                    <a:lnTo>
                      <a:pt x="63" y="17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6" name="Freeform 3804"/>
              <p:cNvSpPr>
                <a:spLocks/>
              </p:cNvSpPr>
              <p:nvPr/>
            </p:nvSpPr>
            <p:spPr bwMode="auto">
              <a:xfrm>
                <a:off x="2973" y="1230"/>
                <a:ext cx="1" cy="3"/>
              </a:xfrm>
              <a:custGeom>
                <a:avLst/>
                <a:gdLst>
                  <a:gd name="T0" fmla="*/ 10 w 10"/>
                  <a:gd name="T1" fmla="*/ 0 h 26"/>
                  <a:gd name="T2" fmla="*/ 0 w 10"/>
                  <a:gd name="T3" fmla="*/ 26 h 26"/>
                  <a:gd name="T4" fmla="*/ 0 w 10"/>
                  <a:gd name="T5" fmla="*/ 26 h 26"/>
                  <a:gd name="T6" fmla="*/ 10 w 10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10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7" name="Line 3805"/>
              <p:cNvSpPr>
                <a:spLocks noChangeShapeType="1"/>
              </p:cNvSpPr>
              <p:nvPr/>
            </p:nvSpPr>
            <p:spPr bwMode="auto">
              <a:xfrm>
                <a:off x="2973" y="12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8" name="Freeform 3806"/>
              <p:cNvSpPr>
                <a:spLocks/>
              </p:cNvSpPr>
              <p:nvPr/>
            </p:nvSpPr>
            <p:spPr bwMode="auto">
              <a:xfrm>
                <a:off x="2973" y="1227"/>
                <a:ext cx="7" cy="7"/>
              </a:xfrm>
              <a:custGeom>
                <a:avLst/>
                <a:gdLst>
                  <a:gd name="T0" fmla="*/ 20 w 64"/>
                  <a:gd name="T1" fmla="*/ 0 h 67"/>
                  <a:gd name="T2" fmla="*/ 10 w 64"/>
                  <a:gd name="T3" fmla="*/ 25 h 67"/>
                  <a:gd name="T4" fmla="*/ 0 w 64"/>
                  <a:gd name="T5" fmla="*/ 51 h 67"/>
                  <a:gd name="T6" fmla="*/ 44 w 64"/>
                  <a:gd name="T7" fmla="*/ 67 h 67"/>
                  <a:gd name="T8" fmla="*/ 54 w 64"/>
                  <a:gd name="T9" fmla="*/ 42 h 67"/>
                  <a:gd name="T10" fmla="*/ 64 w 64"/>
                  <a:gd name="T11" fmla="*/ 17 h 67"/>
                  <a:gd name="T12" fmla="*/ 20 w 6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7">
                    <a:moveTo>
                      <a:pt x="20" y="0"/>
                    </a:moveTo>
                    <a:lnTo>
                      <a:pt x="10" y="25"/>
                    </a:lnTo>
                    <a:lnTo>
                      <a:pt x="0" y="51"/>
                    </a:lnTo>
                    <a:lnTo>
                      <a:pt x="44" y="67"/>
                    </a:lnTo>
                    <a:lnTo>
                      <a:pt x="54" y="42"/>
                    </a:lnTo>
                    <a:lnTo>
                      <a:pt x="64" y="1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9" name="Freeform 3807"/>
              <p:cNvSpPr>
                <a:spLocks/>
              </p:cNvSpPr>
              <p:nvPr/>
            </p:nvSpPr>
            <p:spPr bwMode="auto">
              <a:xfrm>
                <a:off x="2973" y="1227"/>
                <a:ext cx="7" cy="7"/>
              </a:xfrm>
              <a:custGeom>
                <a:avLst/>
                <a:gdLst>
                  <a:gd name="T0" fmla="*/ 20 w 64"/>
                  <a:gd name="T1" fmla="*/ 0 h 67"/>
                  <a:gd name="T2" fmla="*/ 10 w 64"/>
                  <a:gd name="T3" fmla="*/ 25 h 67"/>
                  <a:gd name="T4" fmla="*/ 0 w 64"/>
                  <a:gd name="T5" fmla="*/ 51 h 67"/>
                  <a:gd name="T6" fmla="*/ 44 w 64"/>
                  <a:gd name="T7" fmla="*/ 67 h 67"/>
                  <a:gd name="T8" fmla="*/ 54 w 64"/>
                  <a:gd name="T9" fmla="*/ 42 h 67"/>
                  <a:gd name="T10" fmla="*/ 64 w 64"/>
                  <a:gd name="T11" fmla="*/ 17 h 67"/>
                  <a:gd name="T12" fmla="*/ 20 w 6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7">
                    <a:moveTo>
                      <a:pt x="20" y="0"/>
                    </a:moveTo>
                    <a:lnTo>
                      <a:pt x="10" y="25"/>
                    </a:lnTo>
                    <a:lnTo>
                      <a:pt x="0" y="51"/>
                    </a:lnTo>
                    <a:lnTo>
                      <a:pt x="44" y="67"/>
                    </a:lnTo>
                    <a:lnTo>
                      <a:pt x="54" y="42"/>
                    </a:lnTo>
                    <a:lnTo>
                      <a:pt x="64" y="17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0" name="Freeform 3808"/>
              <p:cNvSpPr>
                <a:spLocks/>
              </p:cNvSpPr>
              <p:nvPr/>
            </p:nvSpPr>
            <p:spPr bwMode="auto">
              <a:xfrm>
                <a:off x="2979" y="1229"/>
                <a:ext cx="1" cy="3"/>
              </a:xfrm>
              <a:custGeom>
                <a:avLst/>
                <a:gdLst>
                  <a:gd name="T0" fmla="*/ 0 w 10"/>
                  <a:gd name="T1" fmla="*/ 25 h 25"/>
                  <a:gd name="T2" fmla="*/ 10 w 10"/>
                  <a:gd name="T3" fmla="*/ 0 h 25"/>
                  <a:gd name="T4" fmla="*/ 10 w 10"/>
                  <a:gd name="T5" fmla="*/ 0 h 25"/>
                  <a:gd name="T6" fmla="*/ 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25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1" name="Line 3809"/>
              <p:cNvSpPr>
                <a:spLocks noChangeShapeType="1"/>
              </p:cNvSpPr>
              <p:nvPr/>
            </p:nvSpPr>
            <p:spPr bwMode="auto">
              <a:xfrm>
                <a:off x="2980" y="1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2" name="Freeform 3810"/>
              <p:cNvSpPr>
                <a:spLocks/>
              </p:cNvSpPr>
              <p:nvPr/>
            </p:nvSpPr>
            <p:spPr bwMode="auto">
              <a:xfrm>
                <a:off x="2978" y="1229"/>
                <a:ext cx="7" cy="7"/>
              </a:xfrm>
              <a:custGeom>
                <a:avLst/>
                <a:gdLst>
                  <a:gd name="T0" fmla="*/ 20 w 62"/>
                  <a:gd name="T1" fmla="*/ 0 h 66"/>
                  <a:gd name="T2" fmla="*/ 10 w 62"/>
                  <a:gd name="T3" fmla="*/ 25 h 66"/>
                  <a:gd name="T4" fmla="*/ 0 w 62"/>
                  <a:gd name="T5" fmla="*/ 50 h 66"/>
                  <a:gd name="T6" fmla="*/ 43 w 62"/>
                  <a:gd name="T7" fmla="*/ 66 h 66"/>
                  <a:gd name="T8" fmla="*/ 52 w 62"/>
                  <a:gd name="T9" fmla="*/ 41 h 66"/>
                  <a:gd name="T10" fmla="*/ 62 w 62"/>
                  <a:gd name="T11" fmla="*/ 16 h 66"/>
                  <a:gd name="T12" fmla="*/ 20 w 62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6"/>
                    </a:lnTo>
                    <a:lnTo>
                      <a:pt x="52" y="41"/>
                    </a:lnTo>
                    <a:lnTo>
                      <a:pt x="62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3" name="Freeform 3811"/>
              <p:cNvSpPr>
                <a:spLocks/>
              </p:cNvSpPr>
              <p:nvPr/>
            </p:nvSpPr>
            <p:spPr bwMode="auto">
              <a:xfrm>
                <a:off x="2978" y="1229"/>
                <a:ext cx="7" cy="7"/>
              </a:xfrm>
              <a:custGeom>
                <a:avLst/>
                <a:gdLst>
                  <a:gd name="T0" fmla="*/ 20 w 62"/>
                  <a:gd name="T1" fmla="*/ 0 h 66"/>
                  <a:gd name="T2" fmla="*/ 10 w 62"/>
                  <a:gd name="T3" fmla="*/ 25 h 66"/>
                  <a:gd name="T4" fmla="*/ 0 w 62"/>
                  <a:gd name="T5" fmla="*/ 50 h 66"/>
                  <a:gd name="T6" fmla="*/ 43 w 62"/>
                  <a:gd name="T7" fmla="*/ 66 h 66"/>
                  <a:gd name="T8" fmla="*/ 52 w 62"/>
                  <a:gd name="T9" fmla="*/ 41 h 66"/>
                  <a:gd name="T10" fmla="*/ 62 w 62"/>
                  <a:gd name="T11" fmla="*/ 16 h 66"/>
                  <a:gd name="T12" fmla="*/ 20 w 62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20" y="0"/>
                    </a:moveTo>
                    <a:lnTo>
                      <a:pt x="10" y="25"/>
                    </a:lnTo>
                    <a:lnTo>
                      <a:pt x="0" y="50"/>
                    </a:lnTo>
                    <a:lnTo>
                      <a:pt x="43" y="66"/>
                    </a:lnTo>
                    <a:lnTo>
                      <a:pt x="52" y="41"/>
                    </a:lnTo>
                    <a:lnTo>
                      <a:pt x="62" y="16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4" name="Freeform 3812"/>
              <p:cNvSpPr>
                <a:spLocks/>
              </p:cNvSpPr>
              <p:nvPr/>
            </p:nvSpPr>
            <p:spPr bwMode="auto">
              <a:xfrm>
                <a:off x="2983" y="1233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1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5" name="Line 3813"/>
              <p:cNvSpPr>
                <a:spLocks noChangeShapeType="1"/>
              </p:cNvSpPr>
              <p:nvPr/>
            </p:nvSpPr>
            <p:spPr bwMode="auto">
              <a:xfrm>
                <a:off x="2983" y="12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6" name="Freeform 3814"/>
              <p:cNvSpPr>
                <a:spLocks/>
              </p:cNvSpPr>
              <p:nvPr/>
            </p:nvSpPr>
            <p:spPr bwMode="auto">
              <a:xfrm>
                <a:off x="2983" y="1231"/>
                <a:ext cx="7" cy="7"/>
              </a:xfrm>
              <a:custGeom>
                <a:avLst/>
                <a:gdLst>
                  <a:gd name="T0" fmla="*/ 17 w 61"/>
                  <a:gd name="T1" fmla="*/ 0 h 66"/>
                  <a:gd name="T2" fmla="*/ 8 w 61"/>
                  <a:gd name="T3" fmla="*/ 25 h 66"/>
                  <a:gd name="T4" fmla="*/ 0 w 61"/>
                  <a:gd name="T5" fmla="*/ 50 h 66"/>
                  <a:gd name="T6" fmla="*/ 44 w 61"/>
                  <a:gd name="T7" fmla="*/ 66 h 66"/>
                  <a:gd name="T8" fmla="*/ 52 w 61"/>
                  <a:gd name="T9" fmla="*/ 41 h 66"/>
                  <a:gd name="T10" fmla="*/ 61 w 61"/>
                  <a:gd name="T11" fmla="*/ 15 h 66"/>
                  <a:gd name="T12" fmla="*/ 17 w 6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17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44" y="66"/>
                    </a:lnTo>
                    <a:lnTo>
                      <a:pt x="52" y="41"/>
                    </a:lnTo>
                    <a:lnTo>
                      <a:pt x="61" y="1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7" name="Freeform 3815"/>
              <p:cNvSpPr>
                <a:spLocks/>
              </p:cNvSpPr>
              <p:nvPr/>
            </p:nvSpPr>
            <p:spPr bwMode="auto">
              <a:xfrm>
                <a:off x="2983" y="1231"/>
                <a:ext cx="7" cy="7"/>
              </a:xfrm>
              <a:custGeom>
                <a:avLst/>
                <a:gdLst>
                  <a:gd name="T0" fmla="*/ 17 w 61"/>
                  <a:gd name="T1" fmla="*/ 0 h 66"/>
                  <a:gd name="T2" fmla="*/ 8 w 61"/>
                  <a:gd name="T3" fmla="*/ 25 h 66"/>
                  <a:gd name="T4" fmla="*/ 0 w 61"/>
                  <a:gd name="T5" fmla="*/ 50 h 66"/>
                  <a:gd name="T6" fmla="*/ 44 w 61"/>
                  <a:gd name="T7" fmla="*/ 66 h 66"/>
                  <a:gd name="T8" fmla="*/ 52 w 61"/>
                  <a:gd name="T9" fmla="*/ 41 h 66"/>
                  <a:gd name="T10" fmla="*/ 61 w 61"/>
                  <a:gd name="T11" fmla="*/ 15 h 66"/>
                  <a:gd name="T12" fmla="*/ 17 w 6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17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44" y="66"/>
                    </a:lnTo>
                    <a:lnTo>
                      <a:pt x="52" y="41"/>
                    </a:lnTo>
                    <a:lnTo>
                      <a:pt x="61" y="15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8" name="Freeform 3816"/>
              <p:cNvSpPr>
                <a:spLocks/>
              </p:cNvSpPr>
              <p:nvPr/>
            </p:nvSpPr>
            <p:spPr bwMode="auto">
              <a:xfrm>
                <a:off x="2988" y="1235"/>
                <a:ext cx="1" cy="3"/>
              </a:xfrm>
              <a:custGeom>
                <a:avLst/>
                <a:gdLst>
                  <a:gd name="T0" fmla="*/ 8 w 8"/>
                  <a:gd name="T1" fmla="*/ 0 h 25"/>
                  <a:gd name="T2" fmla="*/ 0 w 8"/>
                  <a:gd name="T3" fmla="*/ 25 h 25"/>
                  <a:gd name="T4" fmla="*/ 0 w 8"/>
                  <a:gd name="T5" fmla="*/ 25 h 25"/>
                  <a:gd name="T6" fmla="*/ 8 w 8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9" name="Line 3817"/>
              <p:cNvSpPr>
                <a:spLocks noChangeShapeType="1"/>
              </p:cNvSpPr>
              <p:nvPr/>
            </p:nvSpPr>
            <p:spPr bwMode="auto">
              <a:xfrm>
                <a:off x="2988" y="12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0" name="Freeform 3818"/>
              <p:cNvSpPr>
                <a:spLocks/>
              </p:cNvSpPr>
              <p:nvPr/>
            </p:nvSpPr>
            <p:spPr bwMode="auto">
              <a:xfrm>
                <a:off x="2988" y="1232"/>
                <a:ext cx="6" cy="8"/>
              </a:xfrm>
              <a:custGeom>
                <a:avLst/>
                <a:gdLst>
                  <a:gd name="T0" fmla="*/ 17 w 61"/>
                  <a:gd name="T1" fmla="*/ 0 h 66"/>
                  <a:gd name="T2" fmla="*/ 8 w 61"/>
                  <a:gd name="T3" fmla="*/ 26 h 66"/>
                  <a:gd name="T4" fmla="*/ 0 w 61"/>
                  <a:gd name="T5" fmla="*/ 51 h 66"/>
                  <a:gd name="T6" fmla="*/ 43 w 61"/>
                  <a:gd name="T7" fmla="*/ 66 h 66"/>
                  <a:gd name="T8" fmla="*/ 52 w 61"/>
                  <a:gd name="T9" fmla="*/ 41 h 66"/>
                  <a:gd name="T10" fmla="*/ 61 w 61"/>
                  <a:gd name="T11" fmla="*/ 16 h 66"/>
                  <a:gd name="T12" fmla="*/ 17 w 6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17" y="0"/>
                    </a:moveTo>
                    <a:lnTo>
                      <a:pt x="8" y="26"/>
                    </a:lnTo>
                    <a:lnTo>
                      <a:pt x="0" y="51"/>
                    </a:lnTo>
                    <a:lnTo>
                      <a:pt x="43" y="66"/>
                    </a:lnTo>
                    <a:lnTo>
                      <a:pt x="52" y="41"/>
                    </a:lnTo>
                    <a:lnTo>
                      <a:pt x="61" y="1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1" name="Freeform 3819"/>
              <p:cNvSpPr>
                <a:spLocks/>
              </p:cNvSpPr>
              <p:nvPr/>
            </p:nvSpPr>
            <p:spPr bwMode="auto">
              <a:xfrm>
                <a:off x="2988" y="1232"/>
                <a:ext cx="6" cy="8"/>
              </a:xfrm>
              <a:custGeom>
                <a:avLst/>
                <a:gdLst>
                  <a:gd name="T0" fmla="*/ 17 w 61"/>
                  <a:gd name="T1" fmla="*/ 0 h 66"/>
                  <a:gd name="T2" fmla="*/ 8 w 61"/>
                  <a:gd name="T3" fmla="*/ 26 h 66"/>
                  <a:gd name="T4" fmla="*/ 0 w 61"/>
                  <a:gd name="T5" fmla="*/ 51 h 66"/>
                  <a:gd name="T6" fmla="*/ 43 w 61"/>
                  <a:gd name="T7" fmla="*/ 66 h 66"/>
                  <a:gd name="T8" fmla="*/ 52 w 61"/>
                  <a:gd name="T9" fmla="*/ 41 h 66"/>
                  <a:gd name="T10" fmla="*/ 61 w 61"/>
                  <a:gd name="T11" fmla="*/ 16 h 66"/>
                  <a:gd name="T12" fmla="*/ 17 w 6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17" y="0"/>
                    </a:moveTo>
                    <a:lnTo>
                      <a:pt x="8" y="26"/>
                    </a:lnTo>
                    <a:lnTo>
                      <a:pt x="0" y="51"/>
                    </a:lnTo>
                    <a:lnTo>
                      <a:pt x="43" y="66"/>
                    </a:lnTo>
                    <a:lnTo>
                      <a:pt x="52" y="41"/>
                    </a:lnTo>
                    <a:lnTo>
                      <a:pt x="61" y="16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2" name="Freeform 3820"/>
              <p:cNvSpPr>
                <a:spLocks/>
              </p:cNvSpPr>
              <p:nvPr/>
            </p:nvSpPr>
            <p:spPr bwMode="auto">
              <a:xfrm>
                <a:off x="2992" y="1237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0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3" name="Line 3821"/>
              <p:cNvSpPr>
                <a:spLocks noChangeShapeType="1"/>
              </p:cNvSpPr>
              <p:nvPr/>
            </p:nvSpPr>
            <p:spPr bwMode="auto">
              <a:xfrm>
                <a:off x="2992" y="1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4" name="Freeform 3822"/>
              <p:cNvSpPr>
                <a:spLocks/>
              </p:cNvSpPr>
              <p:nvPr/>
            </p:nvSpPr>
            <p:spPr bwMode="auto">
              <a:xfrm>
                <a:off x="2992" y="1234"/>
                <a:ext cx="7" cy="7"/>
              </a:xfrm>
              <a:custGeom>
                <a:avLst/>
                <a:gdLst>
                  <a:gd name="T0" fmla="*/ 18 w 62"/>
                  <a:gd name="T1" fmla="*/ 0 h 65"/>
                  <a:gd name="T2" fmla="*/ 9 w 62"/>
                  <a:gd name="T3" fmla="*/ 25 h 65"/>
                  <a:gd name="T4" fmla="*/ 0 w 62"/>
                  <a:gd name="T5" fmla="*/ 50 h 65"/>
                  <a:gd name="T6" fmla="*/ 44 w 62"/>
                  <a:gd name="T7" fmla="*/ 65 h 65"/>
                  <a:gd name="T8" fmla="*/ 53 w 62"/>
                  <a:gd name="T9" fmla="*/ 40 h 65"/>
                  <a:gd name="T10" fmla="*/ 62 w 62"/>
                  <a:gd name="T11" fmla="*/ 15 h 65"/>
                  <a:gd name="T12" fmla="*/ 18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18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44" y="65"/>
                    </a:ln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5" name="Freeform 3823"/>
              <p:cNvSpPr>
                <a:spLocks/>
              </p:cNvSpPr>
              <p:nvPr/>
            </p:nvSpPr>
            <p:spPr bwMode="auto">
              <a:xfrm>
                <a:off x="2992" y="1234"/>
                <a:ext cx="7" cy="7"/>
              </a:xfrm>
              <a:custGeom>
                <a:avLst/>
                <a:gdLst>
                  <a:gd name="T0" fmla="*/ 18 w 62"/>
                  <a:gd name="T1" fmla="*/ 0 h 65"/>
                  <a:gd name="T2" fmla="*/ 9 w 62"/>
                  <a:gd name="T3" fmla="*/ 25 h 65"/>
                  <a:gd name="T4" fmla="*/ 0 w 62"/>
                  <a:gd name="T5" fmla="*/ 50 h 65"/>
                  <a:gd name="T6" fmla="*/ 44 w 62"/>
                  <a:gd name="T7" fmla="*/ 65 h 65"/>
                  <a:gd name="T8" fmla="*/ 53 w 62"/>
                  <a:gd name="T9" fmla="*/ 40 h 65"/>
                  <a:gd name="T10" fmla="*/ 62 w 62"/>
                  <a:gd name="T11" fmla="*/ 15 h 65"/>
                  <a:gd name="T12" fmla="*/ 18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18" y="0"/>
                    </a:moveTo>
                    <a:lnTo>
                      <a:pt x="9" y="25"/>
                    </a:lnTo>
                    <a:lnTo>
                      <a:pt x="0" y="50"/>
                    </a:lnTo>
                    <a:lnTo>
                      <a:pt x="44" y="65"/>
                    </a:ln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6" name="Freeform 3824"/>
              <p:cNvSpPr>
                <a:spLocks/>
              </p:cNvSpPr>
              <p:nvPr/>
            </p:nvSpPr>
            <p:spPr bwMode="auto">
              <a:xfrm>
                <a:off x="2997" y="1238"/>
                <a:ext cx="1" cy="3"/>
              </a:xfrm>
              <a:custGeom>
                <a:avLst/>
                <a:gdLst>
                  <a:gd name="T0" fmla="*/ 9 w 9"/>
                  <a:gd name="T1" fmla="*/ 0 h 25"/>
                  <a:gd name="T2" fmla="*/ 0 w 9"/>
                  <a:gd name="T3" fmla="*/ 25 h 25"/>
                  <a:gd name="T4" fmla="*/ 1 w 9"/>
                  <a:gd name="T5" fmla="*/ 25 h 25"/>
                  <a:gd name="T6" fmla="*/ 9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7" name="Line 3825"/>
              <p:cNvSpPr>
                <a:spLocks noChangeShapeType="1"/>
              </p:cNvSpPr>
              <p:nvPr/>
            </p:nvSpPr>
            <p:spPr bwMode="auto">
              <a:xfrm>
                <a:off x="2997" y="1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8" name="Freeform 3826"/>
              <p:cNvSpPr>
                <a:spLocks/>
              </p:cNvSpPr>
              <p:nvPr/>
            </p:nvSpPr>
            <p:spPr bwMode="auto">
              <a:xfrm>
                <a:off x="2997" y="1236"/>
                <a:ext cx="7" cy="7"/>
              </a:xfrm>
              <a:custGeom>
                <a:avLst/>
                <a:gdLst>
                  <a:gd name="T0" fmla="*/ 16 w 61"/>
                  <a:gd name="T1" fmla="*/ 0 h 65"/>
                  <a:gd name="T2" fmla="*/ 8 w 61"/>
                  <a:gd name="T3" fmla="*/ 25 h 65"/>
                  <a:gd name="T4" fmla="*/ 0 w 61"/>
                  <a:gd name="T5" fmla="*/ 50 h 65"/>
                  <a:gd name="T6" fmla="*/ 45 w 61"/>
                  <a:gd name="T7" fmla="*/ 65 h 65"/>
                  <a:gd name="T8" fmla="*/ 53 w 61"/>
                  <a:gd name="T9" fmla="*/ 40 h 65"/>
                  <a:gd name="T10" fmla="*/ 61 w 61"/>
                  <a:gd name="T11" fmla="*/ 14 h 65"/>
                  <a:gd name="T12" fmla="*/ 16 w 61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16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45" y="65"/>
                    </a:lnTo>
                    <a:lnTo>
                      <a:pt x="53" y="40"/>
                    </a:lnTo>
                    <a:lnTo>
                      <a:pt x="61" y="1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9" name="Freeform 3827"/>
              <p:cNvSpPr>
                <a:spLocks/>
              </p:cNvSpPr>
              <p:nvPr/>
            </p:nvSpPr>
            <p:spPr bwMode="auto">
              <a:xfrm>
                <a:off x="2997" y="1236"/>
                <a:ext cx="7" cy="7"/>
              </a:xfrm>
              <a:custGeom>
                <a:avLst/>
                <a:gdLst>
                  <a:gd name="T0" fmla="*/ 16 w 61"/>
                  <a:gd name="T1" fmla="*/ 0 h 65"/>
                  <a:gd name="T2" fmla="*/ 8 w 61"/>
                  <a:gd name="T3" fmla="*/ 25 h 65"/>
                  <a:gd name="T4" fmla="*/ 0 w 61"/>
                  <a:gd name="T5" fmla="*/ 50 h 65"/>
                  <a:gd name="T6" fmla="*/ 45 w 61"/>
                  <a:gd name="T7" fmla="*/ 65 h 65"/>
                  <a:gd name="T8" fmla="*/ 53 w 61"/>
                  <a:gd name="T9" fmla="*/ 40 h 65"/>
                  <a:gd name="T10" fmla="*/ 61 w 61"/>
                  <a:gd name="T11" fmla="*/ 14 h 65"/>
                  <a:gd name="T12" fmla="*/ 16 w 61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16" y="0"/>
                    </a:moveTo>
                    <a:lnTo>
                      <a:pt x="8" y="25"/>
                    </a:lnTo>
                    <a:lnTo>
                      <a:pt x="0" y="50"/>
                    </a:lnTo>
                    <a:lnTo>
                      <a:pt x="45" y="65"/>
                    </a:lnTo>
                    <a:lnTo>
                      <a:pt x="53" y="40"/>
                    </a:lnTo>
                    <a:lnTo>
                      <a:pt x="61" y="14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0" name="Freeform 3828"/>
              <p:cNvSpPr>
                <a:spLocks/>
              </p:cNvSpPr>
              <p:nvPr/>
            </p:nvSpPr>
            <p:spPr bwMode="auto">
              <a:xfrm>
                <a:off x="3003" y="1237"/>
                <a:ext cx="1" cy="3"/>
              </a:xfrm>
              <a:custGeom>
                <a:avLst/>
                <a:gdLst>
                  <a:gd name="T0" fmla="*/ 0 w 9"/>
                  <a:gd name="T1" fmla="*/ 26 h 26"/>
                  <a:gd name="T2" fmla="*/ 8 w 9"/>
                  <a:gd name="T3" fmla="*/ 0 h 26"/>
                  <a:gd name="T4" fmla="*/ 9 w 9"/>
                  <a:gd name="T5" fmla="*/ 0 h 26"/>
                  <a:gd name="T6" fmla="*/ 0 w 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lnTo>
                      <a:pt x="8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1" name="Line 3829"/>
              <p:cNvSpPr>
                <a:spLocks noChangeShapeType="1"/>
              </p:cNvSpPr>
              <p:nvPr/>
            </p:nvSpPr>
            <p:spPr bwMode="auto">
              <a:xfrm>
                <a:off x="3004" y="12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2" name="Freeform 3830"/>
              <p:cNvSpPr>
                <a:spLocks/>
              </p:cNvSpPr>
              <p:nvPr/>
            </p:nvSpPr>
            <p:spPr bwMode="auto">
              <a:xfrm>
                <a:off x="3002" y="1237"/>
                <a:ext cx="7" cy="7"/>
              </a:xfrm>
              <a:custGeom>
                <a:avLst/>
                <a:gdLst>
                  <a:gd name="T0" fmla="*/ 18 w 62"/>
                  <a:gd name="T1" fmla="*/ 0 h 65"/>
                  <a:gd name="T2" fmla="*/ 9 w 62"/>
                  <a:gd name="T3" fmla="*/ 26 h 65"/>
                  <a:gd name="T4" fmla="*/ 0 w 62"/>
                  <a:gd name="T5" fmla="*/ 51 h 65"/>
                  <a:gd name="T6" fmla="*/ 44 w 62"/>
                  <a:gd name="T7" fmla="*/ 65 h 65"/>
                  <a:gd name="T8" fmla="*/ 53 w 62"/>
                  <a:gd name="T9" fmla="*/ 40 h 65"/>
                  <a:gd name="T10" fmla="*/ 62 w 62"/>
                  <a:gd name="T11" fmla="*/ 15 h 65"/>
                  <a:gd name="T12" fmla="*/ 18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18" y="0"/>
                    </a:moveTo>
                    <a:lnTo>
                      <a:pt x="9" y="26"/>
                    </a:lnTo>
                    <a:lnTo>
                      <a:pt x="0" y="51"/>
                    </a:lnTo>
                    <a:lnTo>
                      <a:pt x="44" y="65"/>
                    </a:ln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3" name="Freeform 3831"/>
              <p:cNvSpPr>
                <a:spLocks/>
              </p:cNvSpPr>
              <p:nvPr/>
            </p:nvSpPr>
            <p:spPr bwMode="auto">
              <a:xfrm>
                <a:off x="3002" y="1237"/>
                <a:ext cx="7" cy="7"/>
              </a:xfrm>
              <a:custGeom>
                <a:avLst/>
                <a:gdLst>
                  <a:gd name="T0" fmla="*/ 18 w 62"/>
                  <a:gd name="T1" fmla="*/ 0 h 65"/>
                  <a:gd name="T2" fmla="*/ 9 w 62"/>
                  <a:gd name="T3" fmla="*/ 26 h 65"/>
                  <a:gd name="T4" fmla="*/ 0 w 62"/>
                  <a:gd name="T5" fmla="*/ 51 h 65"/>
                  <a:gd name="T6" fmla="*/ 44 w 62"/>
                  <a:gd name="T7" fmla="*/ 65 h 65"/>
                  <a:gd name="T8" fmla="*/ 53 w 62"/>
                  <a:gd name="T9" fmla="*/ 40 h 65"/>
                  <a:gd name="T10" fmla="*/ 62 w 62"/>
                  <a:gd name="T11" fmla="*/ 15 h 65"/>
                  <a:gd name="T12" fmla="*/ 18 w 6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18" y="0"/>
                    </a:moveTo>
                    <a:lnTo>
                      <a:pt x="9" y="26"/>
                    </a:lnTo>
                    <a:lnTo>
                      <a:pt x="0" y="51"/>
                    </a:lnTo>
                    <a:lnTo>
                      <a:pt x="44" y="65"/>
                    </a:ln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4" name="Freeform 3832"/>
              <p:cNvSpPr>
                <a:spLocks/>
              </p:cNvSpPr>
              <p:nvPr/>
            </p:nvSpPr>
            <p:spPr bwMode="auto">
              <a:xfrm>
                <a:off x="3007" y="1242"/>
                <a:ext cx="1" cy="3"/>
              </a:xfrm>
              <a:custGeom>
                <a:avLst/>
                <a:gdLst>
                  <a:gd name="T0" fmla="*/ 9 w 9"/>
                  <a:gd name="T1" fmla="*/ 0 h 26"/>
                  <a:gd name="T2" fmla="*/ 0 w 9"/>
                  <a:gd name="T3" fmla="*/ 25 h 26"/>
                  <a:gd name="T4" fmla="*/ 1 w 9"/>
                  <a:gd name="T5" fmla="*/ 26 h 26"/>
                  <a:gd name="T6" fmla="*/ 9 w 9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9" y="0"/>
                    </a:moveTo>
                    <a:lnTo>
                      <a:pt x="0" y="25"/>
                    </a:lnTo>
                    <a:lnTo>
                      <a:pt x="1" y="2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5" name="Line 3833"/>
              <p:cNvSpPr>
                <a:spLocks noChangeShapeType="1"/>
              </p:cNvSpPr>
              <p:nvPr/>
            </p:nvSpPr>
            <p:spPr bwMode="auto">
              <a:xfrm>
                <a:off x="3007" y="1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6" name="Freeform 3834"/>
              <p:cNvSpPr>
                <a:spLocks/>
              </p:cNvSpPr>
              <p:nvPr/>
            </p:nvSpPr>
            <p:spPr bwMode="auto">
              <a:xfrm>
                <a:off x="3007" y="1239"/>
                <a:ext cx="7" cy="7"/>
              </a:xfrm>
              <a:custGeom>
                <a:avLst/>
                <a:gdLst>
                  <a:gd name="T0" fmla="*/ 16 w 60"/>
                  <a:gd name="T1" fmla="*/ 0 h 66"/>
                  <a:gd name="T2" fmla="*/ 8 w 60"/>
                  <a:gd name="T3" fmla="*/ 27 h 66"/>
                  <a:gd name="T4" fmla="*/ 0 w 60"/>
                  <a:gd name="T5" fmla="*/ 53 h 66"/>
                  <a:gd name="T6" fmla="*/ 45 w 60"/>
                  <a:gd name="T7" fmla="*/ 66 h 66"/>
                  <a:gd name="T8" fmla="*/ 53 w 60"/>
                  <a:gd name="T9" fmla="*/ 40 h 66"/>
                  <a:gd name="T10" fmla="*/ 60 w 60"/>
                  <a:gd name="T11" fmla="*/ 14 h 66"/>
                  <a:gd name="T12" fmla="*/ 16 w 60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16" y="0"/>
                    </a:moveTo>
                    <a:lnTo>
                      <a:pt x="8" y="27"/>
                    </a:lnTo>
                    <a:lnTo>
                      <a:pt x="0" y="53"/>
                    </a:lnTo>
                    <a:lnTo>
                      <a:pt x="45" y="66"/>
                    </a:lnTo>
                    <a:lnTo>
                      <a:pt x="53" y="40"/>
                    </a:lnTo>
                    <a:lnTo>
                      <a:pt x="60" y="1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7" name="Freeform 3835"/>
              <p:cNvSpPr>
                <a:spLocks/>
              </p:cNvSpPr>
              <p:nvPr/>
            </p:nvSpPr>
            <p:spPr bwMode="auto">
              <a:xfrm>
                <a:off x="3007" y="1239"/>
                <a:ext cx="7" cy="7"/>
              </a:xfrm>
              <a:custGeom>
                <a:avLst/>
                <a:gdLst>
                  <a:gd name="T0" fmla="*/ 16 w 60"/>
                  <a:gd name="T1" fmla="*/ 0 h 66"/>
                  <a:gd name="T2" fmla="*/ 8 w 60"/>
                  <a:gd name="T3" fmla="*/ 27 h 66"/>
                  <a:gd name="T4" fmla="*/ 0 w 60"/>
                  <a:gd name="T5" fmla="*/ 53 h 66"/>
                  <a:gd name="T6" fmla="*/ 45 w 60"/>
                  <a:gd name="T7" fmla="*/ 66 h 66"/>
                  <a:gd name="T8" fmla="*/ 53 w 60"/>
                  <a:gd name="T9" fmla="*/ 40 h 66"/>
                  <a:gd name="T10" fmla="*/ 60 w 60"/>
                  <a:gd name="T11" fmla="*/ 14 h 66"/>
                  <a:gd name="T12" fmla="*/ 16 w 60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16" y="0"/>
                    </a:moveTo>
                    <a:lnTo>
                      <a:pt x="8" y="27"/>
                    </a:lnTo>
                    <a:lnTo>
                      <a:pt x="0" y="53"/>
                    </a:lnTo>
                    <a:lnTo>
                      <a:pt x="45" y="66"/>
                    </a:lnTo>
                    <a:lnTo>
                      <a:pt x="53" y="40"/>
                    </a:lnTo>
                    <a:lnTo>
                      <a:pt x="60" y="14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8" name="Freeform 3836"/>
              <p:cNvSpPr>
                <a:spLocks/>
              </p:cNvSpPr>
              <p:nvPr/>
            </p:nvSpPr>
            <p:spPr bwMode="auto">
              <a:xfrm>
                <a:off x="3012" y="1243"/>
                <a:ext cx="1" cy="3"/>
              </a:xfrm>
              <a:custGeom>
                <a:avLst/>
                <a:gdLst>
                  <a:gd name="T0" fmla="*/ 8 w 8"/>
                  <a:gd name="T1" fmla="*/ 0 h 26"/>
                  <a:gd name="T2" fmla="*/ 0 w 8"/>
                  <a:gd name="T3" fmla="*/ 26 h 26"/>
                  <a:gd name="T4" fmla="*/ 1 w 8"/>
                  <a:gd name="T5" fmla="*/ 26 h 26"/>
                  <a:gd name="T6" fmla="*/ 8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9" name="Line 3837"/>
              <p:cNvSpPr>
                <a:spLocks noChangeShapeType="1"/>
              </p:cNvSpPr>
              <p:nvPr/>
            </p:nvSpPr>
            <p:spPr bwMode="auto">
              <a:xfrm>
                <a:off x="3012" y="12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0" name="Freeform 3838"/>
              <p:cNvSpPr>
                <a:spLocks/>
              </p:cNvSpPr>
              <p:nvPr/>
            </p:nvSpPr>
            <p:spPr bwMode="auto">
              <a:xfrm>
                <a:off x="3012" y="1240"/>
                <a:ext cx="7" cy="7"/>
              </a:xfrm>
              <a:custGeom>
                <a:avLst/>
                <a:gdLst>
                  <a:gd name="T0" fmla="*/ 13 w 57"/>
                  <a:gd name="T1" fmla="*/ 0 h 64"/>
                  <a:gd name="T2" fmla="*/ 7 w 57"/>
                  <a:gd name="T3" fmla="*/ 26 h 64"/>
                  <a:gd name="T4" fmla="*/ 0 w 57"/>
                  <a:gd name="T5" fmla="*/ 52 h 64"/>
                  <a:gd name="T6" fmla="*/ 44 w 57"/>
                  <a:gd name="T7" fmla="*/ 64 h 64"/>
                  <a:gd name="T8" fmla="*/ 51 w 57"/>
                  <a:gd name="T9" fmla="*/ 38 h 64"/>
                  <a:gd name="T10" fmla="*/ 57 w 57"/>
                  <a:gd name="T11" fmla="*/ 12 h 64"/>
                  <a:gd name="T12" fmla="*/ 13 w 5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4" y="64"/>
                    </a:lnTo>
                    <a:lnTo>
                      <a:pt x="51" y="38"/>
                    </a:lnTo>
                    <a:lnTo>
                      <a:pt x="57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1" name="Freeform 3839"/>
              <p:cNvSpPr>
                <a:spLocks/>
              </p:cNvSpPr>
              <p:nvPr/>
            </p:nvSpPr>
            <p:spPr bwMode="auto">
              <a:xfrm>
                <a:off x="3012" y="1240"/>
                <a:ext cx="7" cy="7"/>
              </a:xfrm>
              <a:custGeom>
                <a:avLst/>
                <a:gdLst>
                  <a:gd name="T0" fmla="*/ 13 w 57"/>
                  <a:gd name="T1" fmla="*/ 0 h 64"/>
                  <a:gd name="T2" fmla="*/ 7 w 57"/>
                  <a:gd name="T3" fmla="*/ 26 h 64"/>
                  <a:gd name="T4" fmla="*/ 0 w 57"/>
                  <a:gd name="T5" fmla="*/ 52 h 64"/>
                  <a:gd name="T6" fmla="*/ 44 w 57"/>
                  <a:gd name="T7" fmla="*/ 64 h 64"/>
                  <a:gd name="T8" fmla="*/ 51 w 57"/>
                  <a:gd name="T9" fmla="*/ 38 h 64"/>
                  <a:gd name="T10" fmla="*/ 57 w 57"/>
                  <a:gd name="T11" fmla="*/ 12 h 64"/>
                  <a:gd name="T12" fmla="*/ 13 w 5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4" y="64"/>
                    </a:lnTo>
                    <a:lnTo>
                      <a:pt x="51" y="38"/>
                    </a:lnTo>
                    <a:lnTo>
                      <a:pt x="57" y="12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2" name="Freeform 3840"/>
              <p:cNvSpPr>
                <a:spLocks/>
              </p:cNvSpPr>
              <p:nvPr/>
            </p:nvSpPr>
            <p:spPr bwMode="auto">
              <a:xfrm>
                <a:off x="3017" y="1244"/>
                <a:ext cx="1" cy="3"/>
              </a:xfrm>
              <a:custGeom>
                <a:avLst/>
                <a:gdLst>
                  <a:gd name="T0" fmla="*/ 7 w 7"/>
                  <a:gd name="T1" fmla="*/ 0 h 26"/>
                  <a:gd name="T2" fmla="*/ 0 w 7"/>
                  <a:gd name="T3" fmla="*/ 26 h 26"/>
                  <a:gd name="T4" fmla="*/ 0 w 7"/>
                  <a:gd name="T5" fmla="*/ 26 h 26"/>
                  <a:gd name="T6" fmla="*/ 7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3" name="Line 3841"/>
              <p:cNvSpPr>
                <a:spLocks noChangeShapeType="1"/>
              </p:cNvSpPr>
              <p:nvPr/>
            </p:nvSpPr>
            <p:spPr bwMode="auto">
              <a:xfrm>
                <a:off x="3017" y="1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4" name="Freeform 3842"/>
              <p:cNvSpPr>
                <a:spLocks/>
              </p:cNvSpPr>
              <p:nvPr/>
            </p:nvSpPr>
            <p:spPr bwMode="auto">
              <a:xfrm>
                <a:off x="3017" y="1242"/>
                <a:ext cx="7" cy="7"/>
              </a:xfrm>
              <a:custGeom>
                <a:avLst/>
                <a:gdLst>
                  <a:gd name="T0" fmla="*/ 13 w 58"/>
                  <a:gd name="T1" fmla="*/ 0 h 64"/>
                  <a:gd name="T2" fmla="*/ 7 w 58"/>
                  <a:gd name="T3" fmla="*/ 26 h 64"/>
                  <a:gd name="T4" fmla="*/ 0 w 58"/>
                  <a:gd name="T5" fmla="*/ 52 h 64"/>
                  <a:gd name="T6" fmla="*/ 45 w 58"/>
                  <a:gd name="T7" fmla="*/ 64 h 64"/>
                  <a:gd name="T8" fmla="*/ 52 w 58"/>
                  <a:gd name="T9" fmla="*/ 38 h 64"/>
                  <a:gd name="T10" fmla="*/ 58 w 58"/>
                  <a:gd name="T11" fmla="*/ 12 h 64"/>
                  <a:gd name="T12" fmla="*/ 13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4"/>
                    </a:lnTo>
                    <a:lnTo>
                      <a:pt x="52" y="38"/>
                    </a:lnTo>
                    <a:lnTo>
                      <a:pt x="5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5" name="Freeform 3843"/>
              <p:cNvSpPr>
                <a:spLocks/>
              </p:cNvSpPr>
              <p:nvPr/>
            </p:nvSpPr>
            <p:spPr bwMode="auto">
              <a:xfrm>
                <a:off x="3017" y="1242"/>
                <a:ext cx="7" cy="7"/>
              </a:xfrm>
              <a:custGeom>
                <a:avLst/>
                <a:gdLst>
                  <a:gd name="T0" fmla="*/ 13 w 58"/>
                  <a:gd name="T1" fmla="*/ 0 h 64"/>
                  <a:gd name="T2" fmla="*/ 7 w 58"/>
                  <a:gd name="T3" fmla="*/ 26 h 64"/>
                  <a:gd name="T4" fmla="*/ 0 w 58"/>
                  <a:gd name="T5" fmla="*/ 52 h 64"/>
                  <a:gd name="T6" fmla="*/ 45 w 58"/>
                  <a:gd name="T7" fmla="*/ 64 h 64"/>
                  <a:gd name="T8" fmla="*/ 52 w 58"/>
                  <a:gd name="T9" fmla="*/ 38 h 64"/>
                  <a:gd name="T10" fmla="*/ 58 w 58"/>
                  <a:gd name="T11" fmla="*/ 12 h 64"/>
                  <a:gd name="T12" fmla="*/ 13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4"/>
                    </a:lnTo>
                    <a:lnTo>
                      <a:pt x="52" y="38"/>
                    </a:lnTo>
                    <a:lnTo>
                      <a:pt x="58" y="12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6" name="Freeform 3844"/>
              <p:cNvSpPr>
                <a:spLocks/>
              </p:cNvSpPr>
              <p:nvPr/>
            </p:nvSpPr>
            <p:spPr bwMode="auto">
              <a:xfrm>
                <a:off x="3022" y="1243"/>
                <a:ext cx="7" cy="7"/>
              </a:xfrm>
              <a:custGeom>
                <a:avLst/>
                <a:gdLst>
                  <a:gd name="T0" fmla="*/ 13 w 58"/>
                  <a:gd name="T1" fmla="*/ 0 h 64"/>
                  <a:gd name="T2" fmla="*/ 7 w 58"/>
                  <a:gd name="T3" fmla="*/ 26 h 64"/>
                  <a:gd name="T4" fmla="*/ 0 w 58"/>
                  <a:gd name="T5" fmla="*/ 52 h 64"/>
                  <a:gd name="T6" fmla="*/ 45 w 58"/>
                  <a:gd name="T7" fmla="*/ 64 h 64"/>
                  <a:gd name="T8" fmla="*/ 52 w 58"/>
                  <a:gd name="T9" fmla="*/ 38 h 64"/>
                  <a:gd name="T10" fmla="*/ 58 w 58"/>
                  <a:gd name="T11" fmla="*/ 12 h 64"/>
                  <a:gd name="T12" fmla="*/ 13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4"/>
                    </a:lnTo>
                    <a:lnTo>
                      <a:pt x="52" y="38"/>
                    </a:lnTo>
                    <a:lnTo>
                      <a:pt x="58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7" name="Freeform 3845"/>
              <p:cNvSpPr>
                <a:spLocks/>
              </p:cNvSpPr>
              <p:nvPr/>
            </p:nvSpPr>
            <p:spPr bwMode="auto">
              <a:xfrm>
                <a:off x="3022" y="1243"/>
                <a:ext cx="7" cy="7"/>
              </a:xfrm>
              <a:custGeom>
                <a:avLst/>
                <a:gdLst>
                  <a:gd name="T0" fmla="*/ 13 w 58"/>
                  <a:gd name="T1" fmla="*/ 0 h 64"/>
                  <a:gd name="T2" fmla="*/ 7 w 58"/>
                  <a:gd name="T3" fmla="*/ 26 h 64"/>
                  <a:gd name="T4" fmla="*/ 0 w 58"/>
                  <a:gd name="T5" fmla="*/ 52 h 64"/>
                  <a:gd name="T6" fmla="*/ 45 w 58"/>
                  <a:gd name="T7" fmla="*/ 64 h 64"/>
                  <a:gd name="T8" fmla="*/ 52 w 58"/>
                  <a:gd name="T9" fmla="*/ 38 h 64"/>
                  <a:gd name="T10" fmla="*/ 58 w 58"/>
                  <a:gd name="T11" fmla="*/ 12 h 64"/>
                  <a:gd name="T12" fmla="*/ 13 w 5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4"/>
                    </a:lnTo>
                    <a:lnTo>
                      <a:pt x="52" y="38"/>
                    </a:lnTo>
                    <a:lnTo>
                      <a:pt x="58" y="12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8" name="Freeform 3846"/>
              <p:cNvSpPr>
                <a:spLocks/>
              </p:cNvSpPr>
              <p:nvPr/>
            </p:nvSpPr>
            <p:spPr bwMode="auto">
              <a:xfrm>
                <a:off x="3027" y="1247"/>
                <a:ext cx="1" cy="3"/>
              </a:xfrm>
              <a:custGeom>
                <a:avLst/>
                <a:gdLst>
                  <a:gd name="T0" fmla="*/ 7 w 7"/>
                  <a:gd name="T1" fmla="*/ 0 h 26"/>
                  <a:gd name="T2" fmla="*/ 0 w 7"/>
                  <a:gd name="T3" fmla="*/ 26 h 26"/>
                  <a:gd name="T4" fmla="*/ 0 w 7"/>
                  <a:gd name="T5" fmla="*/ 26 h 26"/>
                  <a:gd name="T6" fmla="*/ 7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9" name="Line 3847"/>
              <p:cNvSpPr>
                <a:spLocks noChangeShapeType="1"/>
              </p:cNvSpPr>
              <p:nvPr/>
            </p:nvSpPr>
            <p:spPr bwMode="auto">
              <a:xfrm>
                <a:off x="3027" y="1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0" name="Freeform 3848"/>
              <p:cNvSpPr>
                <a:spLocks/>
              </p:cNvSpPr>
              <p:nvPr/>
            </p:nvSpPr>
            <p:spPr bwMode="auto">
              <a:xfrm>
                <a:off x="3027" y="1244"/>
                <a:ext cx="7" cy="7"/>
              </a:xfrm>
              <a:custGeom>
                <a:avLst/>
                <a:gdLst>
                  <a:gd name="T0" fmla="*/ 13 w 58"/>
                  <a:gd name="T1" fmla="*/ 0 h 63"/>
                  <a:gd name="T2" fmla="*/ 7 w 58"/>
                  <a:gd name="T3" fmla="*/ 26 h 63"/>
                  <a:gd name="T4" fmla="*/ 0 w 58"/>
                  <a:gd name="T5" fmla="*/ 52 h 63"/>
                  <a:gd name="T6" fmla="*/ 45 w 58"/>
                  <a:gd name="T7" fmla="*/ 63 h 63"/>
                  <a:gd name="T8" fmla="*/ 51 w 58"/>
                  <a:gd name="T9" fmla="*/ 37 h 63"/>
                  <a:gd name="T10" fmla="*/ 58 w 58"/>
                  <a:gd name="T11" fmla="*/ 11 h 63"/>
                  <a:gd name="T12" fmla="*/ 13 w 5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3"/>
                    </a:lnTo>
                    <a:lnTo>
                      <a:pt x="51" y="37"/>
                    </a:lnTo>
                    <a:lnTo>
                      <a:pt x="58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1" name="Freeform 3849"/>
              <p:cNvSpPr>
                <a:spLocks/>
              </p:cNvSpPr>
              <p:nvPr/>
            </p:nvSpPr>
            <p:spPr bwMode="auto">
              <a:xfrm>
                <a:off x="3027" y="1244"/>
                <a:ext cx="7" cy="7"/>
              </a:xfrm>
              <a:custGeom>
                <a:avLst/>
                <a:gdLst>
                  <a:gd name="T0" fmla="*/ 13 w 58"/>
                  <a:gd name="T1" fmla="*/ 0 h 63"/>
                  <a:gd name="T2" fmla="*/ 7 w 58"/>
                  <a:gd name="T3" fmla="*/ 26 h 63"/>
                  <a:gd name="T4" fmla="*/ 0 w 58"/>
                  <a:gd name="T5" fmla="*/ 52 h 63"/>
                  <a:gd name="T6" fmla="*/ 45 w 58"/>
                  <a:gd name="T7" fmla="*/ 63 h 63"/>
                  <a:gd name="T8" fmla="*/ 51 w 58"/>
                  <a:gd name="T9" fmla="*/ 37 h 63"/>
                  <a:gd name="T10" fmla="*/ 58 w 58"/>
                  <a:gd name="T11" fmla="*/ 11 h 63"/>
                  <a:gd name="T12" fmla="*/ 13 w 5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13" y="0"/>
                    </a:moveTo>
                    <a:lnTo>
                      <a:pt x="7" y="26"/>
                    </a:lnTo>
                    <a:lnTo>
                      <a:pt x="0" y="52"/>
                    </a:lnTo>
                    <a:lnTo>
                      <a:pt x="45" y="63"/>
                    </a:lnTo>
                    <a:lnTo>
                      <a:pt x="51" y="37"/>
                    </a:lnTo>
                    <a:lnTo>
                      <a:pt x="58" y="11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2" name="Freeform 3850"/>
              <p:cNvSpPr>
                <a:spLocks/>
              </p:cNvSpPr>
              <p:nvPr/>
            </p:nvSpPr>
            <p:spPr bwMode="auto">
              <a:xfrm>
                <a:off x="3032" y="1248"/>
                <a:ext cx="1" cy="3"/>
              </a:xfrm>
              <a:custGeom>
                <a:avLst/>
                <a:gdLst>
                  <a:gd name="T0" fmla="*/ 6 w 6"/>
                  <a:gd name="T1" fmla="*/ 0 h 26"/>
                  <a:gd name="T2" fmla="*/ 0 w 6"/>
                  <a:gd name="T3" fmla="*/ 26 h 26"/>
                  <a:gd name="T4" fmla="*/ 0 w 6"/>
                  <a:gd name="T5" fmla="*/ 26 h 26"/>
                  <a:gd name="T6" fmla="*/ 6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3" name="Line 3851"/>
              <p:cNvSpPr>
                <a:spLocks noChangeShapeType="1"/>
              </p:cNvSpPr>
              <p:nvPr/>
            </p:nvSpPr>
            <p:spPr bwMode="auto">
              <a:xfrm>
                <a:off x="3032" y="12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4" name="Freeform 3852"/>
              <p:cNvSpPr>
                <a:spLocks/>
              </p:cNvSpPr>
              <p:nvPr/>
            </p:nvSpPr>
            <p:spPr bwMode="auto">
              <a:xfrm>
                <a:off x="3032" y="1245"/>
                <a:ext cx="7" cy="7"/>
              </a:xfrm>
              <a:custGeom>
                <a:avLst/>
                <a:gdLst>
                  <a:gd name="T0" fmla="*/ 13 w 58"/>
                  <a:gd name="T1" fmla="*/ 0 h 63"/>
                  <a:gd name="T2" fmla="*/ 6 w 58"/>
                  <a:gd name="T3" fmla="*/ 26 h 63"/>
                  <a:gd name="T4" fmla="*/ 0 w 58"/>
                  <a:gd name="T5" fmla="*/ 52 h 63"/>
                  <a:gd name="T6" fmla="*/ 45 w 58"/>
                  <a:gd name="T7" fmla="*/ 63 h 63"/>
                  <a:gd name="T8" fmla="*/ 51 w 58"/>
                  <a:gd name="T9" fmla="*/ 37 h 63"/>
                  <a:gd name="T10" fmla="*/ 58 w 58"/>
                  <a:gd name="T11" fmla="*/ 11 h 63"/>
                  <a:gd name="T12" fmla="*/ 13 w 5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13" y="0"/>
                    </a:moveTo>
                    <a:lnTo>
                      <a:pt x="6" y="26"/>
                    </a:lnTo>
                    <a:lnTo>
                      <a:pt x="0" y="52"/>
                    </a:lnTo>
                    <a:lnTo>
                      <a:pt x="45" y="63"/>
                    </a:lnTo>
                    <a:lnTo>
                      <a:pt x="51" y="37"/>
                    </a:lnTo>
                    <a:lnTo>
                      <a:pt x="58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5" name="Freeform 3853"/>
              <p:cNvSpPr>
                <a:spLocks/>
              </p:cNvSpPr>
              <p:nvPr/>
            </p:nvSpPr>
            <p:spPr bwMode="auto">
              <a:xfrm>
                <a:off x="3032" y="1245"/>
                <a:ext cx="7" cy="7"/>
              </a:xfrm>
              <a:custGeom>
                <a:avLst/>
                <a:gdLst>
                  <a:gd name="T0" fmla="*/ 13 w 58"/>
                  <a:gd name="T1" fmla="*/ 0 h 63"/>
                  <a:gd name="T2" fmla="*/ 6 w 58"/>
                  <a:gd name="T3" fmla="*/ 26 h 63"/>
                  <a:gd name="T4" fmla="*/ 0 w 58"/>
                  <a:gd name="T5" fmla="*/ 52 h 63"/>
                  <a:gd name="T6" fmla="*/ 45 w 58"/>
                  <a:gd name="T7" fmla="*/ 63 h 63"/>
                  <a:gd name="T8" fmla="*/ 51 w 58"/>
                  <a:gd name="T9" fmla="*/ 37 h 63"/>
                  <a:gd name="T10" fmla="*/ 58 w 58"/>
                  <a:gd name="T11" fmla="*/ 11 h 63"/>
                  <a:gd name="T12" fmla="*/ 13 w 5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13" y="0"/>
                    </a:moveTo>
                    <a:lnTo>
                      <a:pt x="6" y="26"/>
                    </a:lnTo>
                    <a:lnTo>
                      <a:pt x="0" y="52"/>
                    </a:lnTo>
                    <a:lnTo>
                      <a:pt x="45" y="63"/>
                    </a:lnTo>
                    <a:lnTo>
                      <a:pt x="51" y="37"/>
                    </a:lnTo>
                    <a:lnTo>
                      <a:pt x="58" y="11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6" name="Freeform 3854"/>
              <p:cNvSpPr>
                <a:spLocks/>
              </p:cNvSpPr>
              <p:nvPr/>
            </p:nvSpPr>
            <p:spPr bwMode="auto">
              <a:xfrm>
                <a:off x="3037" y="1250"/>
                <a:ext cx="1" cy="2"/>
              </a:xfrm>
              <a:custGeom>
                <a:avLst/>
                <a:gdLst>
                  <a:gd name="T0" fmla="*/ 6 w 6"/>
                  <a:gd name="T1" fmla="*/ 0 h 26"/>
                  <a:gd name="T2" fmla="*/ 0 w 6"/>
                  <a:gd name="T3" fmla="*/ 26 h 26"/>
                  <a:gd name="T4" fmla="*/ 1 w 6"/>
                  <a:gd name="T5" fmla="*/ 26 h 26"/>
                  <a:gd name="T6" fmla="*/ 6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7" name="Line 3855"/>
              <p:cNvSpPr>
                <a:spLocks noChangeShapeType="1"/>
              </p:cNvSpPr>
              <p:nvPr/>
            </p:nvSpPr>
            <p:spPr bwMode="auto">
              <a:xfrm>
                <a:off x="3037" y="12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8" name="Freeform 3856"/>
              <p:cNvSpPr>
                <a:spLocks/>
              </p:cNvSpPr>
              <p:nvPr/>
            </p:nvSpPr>
            <p:spPr bwMode="auto">
              <a:xfrm>
                <a:off x="3037" y="1247"/>
                <a:ext cx="7" cy="7"/>
              </a:xfrm>
              <a:custGeom>
                <a:avLst/>
                <a:gdLst>
                  <a:gd name="T0" fmla="*/ 11 w 57"/>
                  <a:gd name="T1" fmla="*/ 0 h 62"/>
                  <a:gd name="T2" fmla="*/ 5 w 57"/>
                  <a:gd name="T3" fmla="*/ 26 h 62"/>
                  <a:gd name="T4" fmla="*/ 0 w 57"/>
                  <a:gd name="T5" fmla="*/ 52 h 62"/>
                  <a:gd name="T6" fmla="*/ 46 w 57"/>
                  <a:gd name="T7" fmla="*/ 62 h 62"/>
                  <a:gd name="T8" fmla="*/ 51 w 57"/>
                  <a:gd name="T9" fmla="*/ 36 h 62"/>
                  <a:gd name="T10" fmla="*/ 57 w 57"/>
                  <a:gd name="T11" fmla="*/ 10 h 62"/>
                  <a:gd name="T12" fmla="*/ 11 w 57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46" y="62"/>
                    </a:ln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9" name="Freeform 3857"/>
              <p:cNvSpPr>
                <a:spLocks/>
              </p:cNvSpPr>
              <p:nvPr/>
            </p:nvSpPr>
            <p:spPr bwMode="auto">
              <a:xfrm>
                <a:off x="3037" y="1247"/>
                <a:ext cx="7" cy="7"/>
              </a:xfrm>
              <a:custGeom>
                <a:avLst/>
                <a:gdLst>
                  <a:gd name="T0" fmla="*/ 11 w 57"/>
                  <a:gd name="T1" fmla="*/ 0 h 62"/>
                  <a:gd name="T2" fmla="*/ 5 w 57"/>
                  <a:gd name="T3" fmla="*/ 26 h 62"/>
                  <a:gd name="T4" fmla="*/ 0 w 57"/>
                  <a:gd name="T5" fmla="*/ 52 h 62"/>
                  <a:gd name="T6" fmla="*/ 46 w 57"/>
                  <a:gd name="T7" fmla="*/ 62 h 62"/>
                  <a:gd name="T8" fmla="*/ 51 w 57"/>
                  <a:gd name="T9" fmla="*/ 36 h 62"/>
                  <a:gd name="T10" fmla="*/ 57 w 57"/>
                  <a:gd name="T11" fmla="*/ 10 h 62"/>
                  <a:gd name="T12" fmla="*/ 11 w 57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46" y="62"/>
                    </a:ln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0" name="Freeform 3858"/>
              <p:cNvSpPr>
                <a:spLocks/>
              </p:cNvSpPr>
              <p:nvPr/>
            </p:nvSpPr>
            <p:spPr bwMode="auto">
              <a:xfrm>
                <a:off x="3043" y="1248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1" name="Line 3859"/>
              <p:cNvSpPr>
                <a:spLocks noChangeShapeType="1"/>
              </p:cNvSpPr>
              <p:nvPr/>
            </p:nvSpPr>
            <p:spPr bwMode="auto">
              <a:xfrm>
                <a:off x="3044" y="12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2" name="Freeform 3860"/>
              <p:cNvSpPr>
                <a:spLocks/>
              </p:cNvSpPr>
              <p:nvPr/>
            </p:nvSpPr>
            <p:spPr bwMode="auto">
              <a:xfrm>
                <a:off x="3043" y="1248"/>
                <a:ext cx="6" cy="7"/>
              </a:xfrm>
              <a:custGeom>
                <a:avLst/>
                <a:gdLst>
                  <a:gd name="T0" fmla="*/ 11 w 56"/>
                  <a:gd name="T1" fmla="*/ 0 h 62"/>
                  <a:gd name="T2" fmla="*/ 5 w 56"/>
                  <a:gd name="T3" fmla="*/ 26 h 62"/>
                  <a:gd name="T4" fmla="*/ 0 w 56"/>
                  <a:gd name="T5" fmla="*/ 52 h 62"/>
                  <a:gd name="T6" fmla="*/ 45 w 56"/>
                  <a:gd name="T7" fmla="*/ 62 h 62"/>
                  <a:gd name="T8" fmla="*/ 50 w 56"/>
                  <a:gd name="T9" fmla="*/ 36 h 62"/>
                  <a:gd name="T10" fmla="*/ 56 w 56"/>
                  <a:gd name="T11" fmla="*/ 9 h 62"/>
                  <a:gd name="T12" fmla="*/ 11 w 56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45" y="62"/>
                    </a:lnTo>
                    <a:lnTo>
                      <a:pt x="50" y="36"/>
                    </a:lnTo>
                    <a:lnTo>
                      <a:pt x="56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3" name="Freeform 3861"/>
              <p:cNvSpPr>
                <a:spLocks/>
              </p:cNvSpPr>
              <p:nvPr/>
            </p:nvSpPr>
            <p:spPr bwMode="auto">
              <a:xfrm>
                <a:off x="3043" y="1248"/>
                <a:ext cx="6" cy="7"/>
              </a:xfrm>
              <a:custGeom>
                <a:avLst/>
                <a:gdLst>
                  <a:gd name="T0" fmla="*/ 11 w 56"/>
                  <a:gd name="T1" fmla="*/ 0 h 62"/>
                  <a:gd name="T2" fmla="*/ 5 w 56"/>
                  <a:gd name="T3" fmla="*/ 26 h 62"/>
                  <a:gd name="T4" fmla="*/ 0 w 56"/>
                  <a:gd name="T5" fmla="*/ 52 h 62"/>
                  <a:gd name="T6" fmla="*/ 45 w 56"/>
                  <a:gd name="T7" fmla="*/ 62 h 62"/>
                  <a:gd name="T8" fmla="*/ 50 w 56"/>
                  <a:gd name="T9" fmla="*/ 36 h 62"/>
                  <a:gd name="T10" fmla="*/ 56 w 56"/>
                  <a:gd name="T11" fmla="*/ 9 h 62"/>
                  <a:gd name="T12" fmla="*/ 11 w 56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11" y="0"/>
                    </a:moveTo>
                    <a:lnTo>
                      <a:pt x="5" y="26"/>
                    </a:lnTo>
                    <a:lnTo>
                      <a:pt x="0" y="52"/>
                    </a:lnTo>
                    <a:lnTo>
                      <a:pt x="45" y="62"/>
                    </a:lnTo>
                    <a:lnTo>
                      <a:pt x="50" y="36"/>
                    </a:lnTo>
                    <a:lnTo>
                      <a:pt x="56" y="9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4" name="Freeform 3862"/>
              <p:cNvSpPr>
                <a:spLocks/>
              </p:cNvSpPr>
              <p:nvPr/>
            </p:nvSpPr>
            <p:spPr bwMode="auto">
              <a:xfrm>
                <a:off x="3048" y="1252"/>
                <a:ext cx="1" cy="3"/>
              </a:xfrm>
              <a:custGeom>
                <a:avLst/>
                <a:gdLst>
                  <a:gd name="T0" fmla="*/ 5 w 5"/>
                  <a:gd name="T1" fmla="*/ 0 h 26"/>
                  <a:gd name="T2" fmla="*/ 0 w 5"/>
                  <a:gd name="T3" fmla="*/ 26 h 26"/>
                  <a:gd name="T4" fmla="*/ 0 w 5"/>
                  <a:gd name="T5" fmla="*/ 26 h 26"/>
                  <a:gd name="T6" fmla="*/ 5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5" name="Line 3863"/>
              <p:cNvSpPr>
                <a:spLocks noChangeShapeType="1"/>
              </p:cNvSpPr>
              <p:nvPr/>
            </p:nvSpPr>
            <p:spPr bwMode="auto">
              <a:xfrm>
                <a:off x="3048" y="12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6" name="Freeform 3864"/>
              <p:cNvSpPr>
                <a:spLocks/>
              </p:cNvSpPr>
              <p:nvPr/>
            </p:nvSpPr>
            <p:spPr bwMode="auto">
              <a:xfrm>
                <a:off x="3048" y="1249"/>
                <a:ext cx="6" cy="7"/>
              </a:xfrm>
              <a:custGeom>
                <a:avLst/>
                <a:gdLst>
                  <a:gd name="T0" fmla="*/ 11 w 57"/>
                  <a:gd name="T1" fmla="*/ 0 h 62"/>
                  <a:gd name="T2" fmla="*/ 5 w 57"/>
                  <a:gd name="T3" fmla="*/ 27 h 62"/>
                  <a:gd name="T4" fmla="*/ 0 w 57"/>
                  <a:gd name="T5" fmla="*/ 53 h 62"/>
                  <a:gd name="T6" fmla="*/ 46 w 57"/>
                  <a:gd name="T7" fmla="*/ 62 h 62"/>
                  <a:gd name="T8" fmla="*/ 51 w 57"/>
                  <a:gd name="T9" fmla="*/ 36 h 62"/>
                  <a:gd name="T10" fmla="*/ 57 w 57"/>
                  <a:gd name="T11" fmla="*/ 9 h 62"/>
                  <a:gd name="T12" fmla="*/ 11 w 57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11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46" y="62"/>
                    </a:lnTo>
                    <a:lnTo>
                      <a:pt x="51" y="36"/>
                    </a:lnTo>
                    <a:lnTo>
                      <a:pt x="57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7" name="Freeform 3865"/>
              <p:cNvSpPr>
                <a:spLocks/>
              </p:cNvSpPr>
              <p:nvPr/>
            </p:nvSpPr>
            <p:spPr bwMode="auto">
              <a:xfrm>
                <a:off x="3048" y="1249"/>
                <a:ext cx="6" cy="7"/>
              </a:xfrm>
              <a:custGeom>
                <a:avLst/>
                <a:gdLst>
                  <a:gd name="T0" fmla="*/ 11 w 57"/>
                  <a:gd name="T1" fmla="*/ 0 h 62"/>
                  <a:gd name="T2" fmla="*/ 5 w 57"/>
                  <a:gd name="T3" fmla="*/ 27 h 62"/>
                  <a:gd name="T4" fmla="*/ 0 w 57"/>
                  <a:gd name="T5" fmla="*/ 53 h 62"/>
                  <a:gd name="T6" fmla="*/ 46 w 57"/>
                  <a:gd name="T7" fmla="*/ 62 h 62"/>
                  <a:gd name="T8" fmla="*/ 51 w 57"/>
                  <a:gd name="T9" fmla="*/ 36 h 62"/>
                  <a:gd name="T10" fmla="*/ 57 w 57"/>
                  <a:gd name="T11" fmla="*/ 9 h 62"/>
                  <a:gd name="T12" fmla="*/ 11 w 57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11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46" y="62"/>
                    </a:lnTo>
                    <a:lnTo>
                      <a:pt x="51" y="36"/>
                    </a:lnTo>
                    <a:lnTo>
                      <a:pt x="57" y="9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8" name="Freeform 3866"/>
              <p:cNvSpPr>
                <a:spLocks/>
              </p:cNvSpPr>
              <p:nvPr/>
            </p:nvSpPr>
            <p:spPr bwMode="auto">
              <a:xfrm>
                <a:off x="3053" y="1250"/>
                <a:ext cx="1" cy="3"/>
              </a:xfrm>
              <a:custGeom>
                <a:avLst/>
                <a:gdLst>
                  <a:gd name="T0" fmla="*/ 0 w 6"/>
                  <a:gd name="T1" fmla="*/ 27 h 27"/>
                  <a:gd name="T2" fmla="*/ 6 w 6"/>
                  <a:gd name="T3" fmla="*/ 0 h 27"/>
                  <a:gd name="T4" fmla="*/ 6 w 6"/>
                  <a:gd name="T5" fmla="*/ 0 h 27"/>
                  <a:gd name="T6" fmla="*/ 0 w 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9" name="Line 3867"/>
              <p:cNvSpPr>
                <a:spLocks noChangeShapeType="1"/>
              </p:cNvSpPr>
              <p:nvPr/>
            </p:nvSpPr>
            <p:spPr bwMode="auto">
              <a:xfrm>
                <a:off x="3054" y="1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0" name="Freeform 3868"/>
              <p:cNvSpPr>
                <a:spLocks/>
              </p:cNvSpPr>
              <p:nvPr/>
            </p:nvSpPr>
            <p:spPr bwMode="auto">
              <a:xfrm>
                <a:off x="3053" y="1250"/>
                <a:ext cx="6" cy="7"/>
              </a:xfrm>
              <a:custGeom>
                <a:avLst/>
                <a:gdLst>
                  <a:gd name="T0" fmla="*/ 11 w 56"/>
                  <a:gd name="T1" fmla="*/ 0 h 62"/>
                  <a:gd name="T2" fmla="*/ 5 w 56"/>
                  <a:gd name="T3" fmla="*/ 27 h 62"/>
                  <a:gd name="T4" fmla="*/ 0 w 56"/>
                  <a:gd name="T5" fmla="*/ 53 h 62"/>
                  <a:gd name="T6" fmla="*/ 45 w 56"/>
                  <a:gd name="T7" fmla="*/ 62 h 62"/>
                  <a:gd name="T8" fmla="*/ 50 w 56"/>
                  <a:gd name="T9" fmla="*/ 35 h 62"/>
                  <a:gd name="T10" fmla="*/ 56 w 56"/>
                  <a:gd name="T11" fmla="*/ 9 h 62"/>
                  <a:gd name="T12" fmla="*/ 11 w 56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11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45" y="62"/>
                    </a:lnTo>
                    <a:lnTo>
                      <a:pt x="50" y="35"/>
                    </a:lnTo>
                    <a:lnTo>
                      <a:pt x="56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1" name="Freeform 3869"/>
              <p:cNvSpPr>
                <a:spLocks/>
              </p:cNvSpPr>
              <p:nvPr/>
            </p:nvSpPr>
            <p:spPr bwMode="auto">
              <a:xfrm>
                <a:off x="3053" y="1250"/>
                <a:ext cx="6" cy="7"/>
              </a:xfrm>
              <a:custGeom>
                <a:avLst/>
                <a:gdLst>
                  <a:gd name="T0" fmla="*/ 11 w 56"/>
                  <a:gd name="T1" fmla="*/ 0 h 62"/>
                  <a:gd name="T2" fmla="*/ 5 w 56"/>
                  <a:gd name="T3" fmla="*/ 27 h 62"/>
                  <a:gd name="T4" fmla="*/ 0 w 56"/>
                  <a:gd name="T5" fmla="*/ 53 h 62"/>
                  <a:gd name="T6" fmla="*/ 45 w 56"/>
                  <a:gd name="T7" fmla="*/ 62 h 62"/>
                  <a:gd name="T8" fmla="*/ 50 w 56"/>
                  <a:gd name="T9" fmla="*/ 35 h 62"/>
                  <a:gd name="T10" fmla="*/ 56 w 56"/>
                  <a:gd name="T11" fmla="*/ 9 h 62"/>
                  <a:gd name="T12" fmla="*/ 11 w 56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11" y="0"/>
                    </a:moveTo>
                    <a:lnTo>
                      <a:pt x="5" y="27"/>
                    </a:lnTo>
                    <a:lnTo>
                      <a:pt x="0" y="53"/>
                    </a:lnTo>
                    <a:lnTo>
                      <a:pt x="45" y="62"/>
                    </a:lnTo>
                    <a:lnTo>
                      <a:pt x="50" y="35"/>
                    </a:lnTo>
                    <a:lnTo>
                      <a:pt x="56" y="9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2" name="Freeform 3870"/>
              <p:cNvSpPr>
                <a:spLocks/>
              </p:cNvSpPr>
              <p:nvPr/>
            </p:nvSpPr>
            <p:spPr bwMode="auto">
              <a:xfrm>
                <a:off x="3058" y="1254"/>
                <a:ext cx="1" cy="3"/>
              </a:xfrm>
              <a:custGeom>
                <a:avLst/>
                <a:gdLst>
                  <a:gd name="T0" fmla="*/ 5 w 5"/>
                  <a:gd name="T1" fmla="*/ 0 h 27"/>
                  <a:gd name="T2" fmla="*/ 0 w 5"/>
                  <a:gd name="T3" fmla="*/ 27 h 27"/>
                  <a:gd name="T4" fmla="*/ 0 w 5"/>
                  <a:gd name="T5" fmla="*/ 27 h 27"/>
                  <a:gd name="T6" fmla="*/ 5 w 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3" name="Line 3871"/>
              <p:cNvSpPr>
                <a:spLocks noChangeShapeType="1"/>
              </p:cNvSpPr>
              <p:nvPr/>
            </p:nvSpPr>
            <p:spPr bwMode="auto">
              <a:xfrm>
                <a:off x="3058" y="12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4" name="Freeform 3872"/>
              <p:cNvSpPr>
                <a:spLocks/>
              </p:cNvSpPr>
              <p:nvPr/>
            </p:nvSpPr>
            <p:spPr bwMode="auto">
              <a:xfrm>
                <a:off x="3058" y="1251"/>
                <a:ext cx="6" cy="7"/>
              </a:xfrm>
              <a:custGeom>
                <a:avLst/>
                <a:gdLst>
                  <a:gd name="T0" fmla="*/ 11 w 57"/>
                  <a:gd name="T1" fmla="*/ 0 h 61"/>
                  <a:gd name="T2" fmla="*/ 5 w 57"/>
                  <a:gd name="T3" fmla="*/ 26 h 61"/>
                  <a:gd name="T4" fmla="*/ 0 w 57"/>
                  <a:gd name="T5" fmla="*/ 53 h 61"/>
                  <a:gd name="T6" fmla="*/ 46 w 57"/>
                  <a:gd name="T7" fmla="*/ 61 h 61"/>
                  <a:gd name="T8" fmla="*/ 51 w 57"/>
                  <a:gd name="T9" fmla="*/ 35 h 61"/>
                  <a:gd name="T10" fmla="*/ 57 w 57"/>
                  <a:gd name="T11" fmla="*/ 9 h 61"/>
                  <a:gd name="T12" fmla="*/ 11 w 57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1">
                    <a:moveTo>
                      <a:pt x="11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46" y="61"/>
                    </a:lnTo>
                    <a:lnTo>
                      <a:pt x="51" y="35"/>
                    </a:lnTo>
                    <a:lnTo>
                      <a:pt x="57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5" name="Freeform 3873"/>
              <p:cNvSpPr>
                <a:spLocks/>
              </p:cNvSpPr>
              <p:nvPr/>
            </p:nvSpPr>
            <p:spPr bwMode="auto">
              <a:xfrm>
                <a:off x="3058" y="1251"/>
                <a:ext cx="6" cy="7"/>
              </a:xfrm>
              <a:custGeom>
                <a:avLst/>
                <a:gdLst>
                  <a:gd name="T0" fmla="*/ 11 w 57"/>
                  <a:gd name="T1" fmla="*/ 0 h 61"/>
                  <a:gd name="T2" fmla="*/ 5 w 57"/>
                  <a:gd name="T3" fmla="*/ 26 h 61"/>
                  <a:gd name="T4" fmla="*/ 0 w 57"/>
                  <a:gd name="T5" fmla="*/ 53 h 61"/>
                  <a:gd name="T6" fmla="*/ 46 w 57"/>
                  <a:gd name="T7" fmla="*/ 61 h 61"/>
                  <a:gd name="T8" fmla="*/ 51 w 57"/>
                  <a:gd name="T9" fmla="*/ 35 h 61"/>
                  <a:gd name="T10" fmla="*/ 57 w 57"/>
                  <a:gd name="T11" fmla="*/ 9 h 61"/>
                  <a:gd name="T12" fmla="*/ 11 w 57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1">
                    <a:moveTo>
                      <a:pt x="11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46" y="61"/>
                    </a:lnTo>
                    <a:lnTo>
                      <a:pt x="51" y="35"/>
                    </a:lnTo>
                    <a:lnTo>
                      <a:pt x="57" y="9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6" name="Freeform 3874"/>
              <p:cNvSpPr>
                <a:spLocks/>
              </p:cNvSpPr>
              <p:nvPr/>
            </p:nvSpPr>
            <p:spPr bwMode="auto">
              <a:xfrm>
                <a:off x="3063" y="1255"/>
                <a:ext cx="1" cy="3"/>
              </a:xfrm>
              <a:custGeom>
                <a:avLst/>
                <a:gdLst>
                  <a:gd name="T0" fmla="*/ 5 w 5"/>
                  <a:gd name="T1" fmla="*/ 0 h 26"/>
                  <a:gd name="T2" fmla="*/ 0 w 5"/>
                  <a:gd name="T3" fmla="*/ 26 h 26"/>
                  <a:gd name="T4" fmla="*/ 2 w 5"/>
                  <a:gd name="T5" fmla="*/ 26 h 26"/>
                  <a:gd name="T6" fmla="*/ 5 w 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7" name="Line 3875"/>
              <p:cNvSpPr>
                <a:spLocks noChangeShapeType="1"/>
              </p:cNvSpPr>
              <p:nvPr/>
            </p:nvSpPr>
            <p:spPr bwMode="auto">
              <a:xfrm>
                <a:off x="3063" y="1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8" name="Freeform 3876"/>
              <p:cNvSpPr>
                <a:spLocks/>
              </p:cNvSpPr>
              <p:nvPr/>
            </p:nvSpPr>
            <p:spPr bwMode="auto">
              <a:xfrm>
                <a:off x="3063" y="1252"/>
                <a:ext cx="6" cy="6"/>
              </a:xfrm>
              <a:custGeom>
                <a:avLst/>
                <a:gdLst>
                  <a:gd name="T0" fmla="*/ 7 w 53"/>
                  <a:gd name="T1" fmla="*/ 0 h 59"/>
                  <a:gd name="T2" fmla="*/ 3 w 53"/>
                  <a:gd name="T3" fmla="*/ 26 h 59"/>
                  <a:gd name="T4" fmla="*/ 0 w 53"/>
                  <a:gd name="T5" fmla="*/ 52 h 59"/>
                  <a:gd name="T6" fmla="*/ 46 w 53"/>
                  <a:gd name="T7" fmla="*/ 59 h 59"/>
                  <a:gd name="T8" fmla="*/ 49 w 53"/>
                  <a:gd name="T9" fmla="*/ 33 h 59"/>
                  <a:gd name="T10" fmla="*/ 53 w 53"/>
                  <a:gd name="T11" fmla="*/ 6 h 59"/>
                  <a:gd name="T12" fmla="*/ 7 w 5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7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6" y="59"/>
                    </a:lnTo>
                    <a:lnTo>
                      <a:pt x="49" y="33"/>
                    </a:lnTo>
                    <a:lnTo>
                      <a:pt x="53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9" name="Freeform 3877"/>
              <p:cNvSpPr>
                <a:spLocks/>
              </p:cNvSpPr>
              <p:nvPr/>
            </p:nvSpPr>
            <p:spPr bwMode="auto">
              <a:xfrm>
                <a:off x="3063" y="1252"/>
                <a:ext cx="6" cy="6"/>
              </a:xfrm>
              <a:custGeom>
                <a:avLst/>
                <a:gdLst>
                  <a:gd name="T0" fmla="*/ 7 w 53"/>
                  <a:gd name="T1" fmla="*/ 0 h 59"/>
                  <a:gd name="T2" fmla="*/ 3 w 53"/>
                  <a:gd name="T3" fmla="*/ 26 h 59"/>
                  <a:gd name="T4" fmla="*/ 0 w 53"/>
                  <a:gd name="T5" fmla="*/ 52 h 59"/>
                  <a:gd name="T6" fmla="*/ 46 w 53"/>
                  <a:gd name="T7" fmla="*/ 59 h 59"/>
                  <a:gd name="T8" fmla="*/ 49 w 53"/>
                  <a:gd name="T9" fmla="*/ 33 h 59"/>
                  <a:gd name="T10" fmla="*/ 53 w 53"/>
                  <a:gd name="T11" fmla="*/ 6 h 59"/>
                  <a:gd name="T12" fmla="*/ 7 w 53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7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6" y="59"/>
                    </a:lnTo>
                    <a:lnTo>
                      <a:pt x="49" y="33"/>
                    </a:lnTo>
                    <a:lnTo>
                      <a:pt x="53" y="6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0" name="Freeform 3878"/>
              <p:cNvSpPr>
                <a:spLocks/>
              </p:cNvSpPr>
              <p:nvPr/>
            </p:nvSpPr>
            <p:spPr bwMode="auto">
              <a:xfrm>
                <a:off x="3068" y="1252"/>
                <a:ext cx="1" cy="3"/>
              </a:xfrm>
              <a:custGeom>
                <a:avLst/>
                <a:gdLst>
                  <a:gd name="T0" fmla="*/ 0 w 5"/>
                  <a:gd name="T1" fmla="*/ 27 h 27"/>
                  <a:gd name="T2" fmla="*/ 4 w 5"/>
                  <a:gd name="T3" fmla="*/ 0 h 27"/>
                  <a:gd name="T4" fmla="*/ 5 w 5"/>
                  <a:gd name="T5" fmla="*/ 0 h 27"/>
                  <a:gd name="T6" fmla="*/ 0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0" y="27"/>
                    </a:moveTo>
                    <a:lnTo>
                      <a:pt x="4" y="0"/>
                    </a:lnTo>
                    <a:lnTo>
                      <a:pt x="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1" name="Line 3879"/>
              <p:cNvSpPr>
                <a:spLocks noChangeShapeType="1"/>
              </p:cNvSpPr>
              <p:nvPr/>
            </p:nvSpPr>
            <p:spPr bwMode="auto">
              <a:xfrm>
                <a:off x="3069" y="12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2" name="Freeform 3880"/>
              <p:cNvSpPr>
                <a:spLocks/>
              </p:cNvSpPr>
              <p:nvPr/>
            </p:nvSpPr>
            <p:spPr bwMode="auto">
              <a:xfrm>
                <a:off x="3068" y="1252"/>
                <a:ext cx="6" cy="7"/>
              </a:xfrm>
              <a:custGeom>
                <a:avLst/>
                <a:gdLst>
                  <a:gd name="T0" fmla="*/ 9 w 55"/>
                  <a:gd name="T1" fmla="*/ 0 h 61"/>
                  <a:gd name="T2" fmla="*/ 4 w 55"/>
                  <a:gd name="T3" fmla="*/ 27 h 61"/>
                  <a:gd name="T4" fmla="*/ 0 w 55"/>
                  <a:gd name="T5" fmla="*/ 53 h 61"/>
                  <a:gd name="T6" fmla="*/ 46 w 55"/>
                  <a:gd name="T7" fmla="*/ 61 h 61"/>
                  <a:gd name="T8" fmla="*/ 51 w 55"/>
                  <a:gd name="T9" fmla="*/ 34 h 61"/>
                  <a:gd name="T10" fmla="*/ 55 w 55"/>
                  <a:gd name="T11" fmla="*/ 8 h 61"/>
                  <a:gd name="T12" fmla="*/ 9 w 55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1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46" y="61"/>
                    </a:lnTo>
                    <a:lnTo>
                      <a:pt x="51" y="34"/>
                    </a:lnTo>
                    <a:lnTo>
                      <a:pt x="55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3" name="Freeform 3881"/>
              <p:cNvSpPr>
                <a:spLocks/>
              </p:cNvSpPr>
              <p:nvPr/>
            </p:nvSpPr>
            <p:spPr bwMode="auto">
              <a:xfrm>
                <a:off x="3068" y="1252"/>
                <a:ext cx="6" cy="7"/>
              </a:xfrm>
              <a:custGeom>
                <a:avLst/>
                <a:gdLst>
                  <a:gd name="T0" fmla="*/ 9 w 55"/>
                  <a:gd name="T1" fmla="*/ 0 h 61"/>
                  <a:gd name="T2" fmla="*/ 4 w 55"/>
                  <a:gd name="T3" fmla="*/ 27 h 61"/>
                  <a:gd name="T4" fmla="*/ 0 w 55"/>
                  <a:gd name="T5" fmla="*/ 53 h 61"/>
                  <a:gd name="T6" fmla="*/ 46 w 55"/>
                  <a:gd name="T7" fmla="*/ 61 h 61"/>
                  <a:gd name="T8" fmla="*/ 51 w 55"/>
                  <a:gd name="T9" fmla="*/ 34 h 61"/>
                  <a:gd name="T10" fmla="*/ 55 w 55"/>
                  <a:gd name="T11" fmla="*/ 8 h 61"/>
                  <a:gd name="T12" fmla="*/ 9 w 55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1">
                    <a:moveTo>
                      <a:pt x="9" y="0"/>
                    </a:moveTo>
                    <a:lnTo>
                      <a:pt x="4" y="27"/>
                    </a:lnTo>
                    <a:lnTo>
                      <a:pt x="0" y="53"/>
                    </a:lnTo>
                    <a:lnTo>
                      <a:pt x="46" y="61"/>
                    </a:lnTo>
                    <a:lnTo>
                      <a:pt x="51" y="34"/>
                    </a:lnTo>
                    <a:lnTo>
                      <a:pt x="55" y="8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4" name="Freeform 3882"/>
              <p:cNvSpPr>
                <a:spLocks/>
              </p:cNvSpPr>
              <p:nvPr/>
            </p:nvSpPr>
            <p:spPr bwMode="auto">
              <a:xfrm>
                <a:off x="3073" y="1256"/>
                <a:ext cx="1" cy="3"/>
              </a:xfrm>
              <a:custGeom>
                <a:avLst/>
                <a:gdLst>
                  <a:gd name="T0" fmla="*/ 5 w 5"/>
                  <a:gd name="T1" fmla="*/ 0 h 27"/>
                  <a:gd name="T2" fmla="*/ 0 w 5"/>
                  <a:gd name="T3" fmla="*/ 27 h 27"/>
                  <a:gd name="T4" fmla="*/ 0 w 5"/>
                  <a:gd name="T5" fmla="*/ 27 h 27"/>
                  <a:gd name="T6" fmla="*/ 5 w 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5" name="Line 3883"/>
              <p:cNvSpPr>
                <a:spLocks noChangeShapeType="1"/>
              </p:cNvSpPr>
              <p:nvPr/>
            </p:nvSpPr>
            <p:spPr bwMode="auto">
              <a:xfrm>
                <a:off x="3073" y="12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6" name="Freeform 3884"/>
              <p:cNvSpPr>
                <a:spLocks/>
              </p:cNvSpPr>
              <p:nvPr/>
            </p:nvSpPr>
            <p:spPr bwMode="auto">
              <a:xfrm>
                <a:off x="3073" y="1253"/>
                <a:ext cx="6" cy="7"/>
              </a:xfrm>
              <a:custGeom>
                <a:avLst/>
                <a:gdLst>
                  <a:gd name="T0" fmla="*/ 9 w 54"/>
                  <a:gd name="T1" fmla="*/ 0 h 59"/>
                  <a:gd name="T2" fmla="*/ 5 w 54"/>
                  <a:gd name="T3" fmla="*/ 26 h 59"/>
                  <a:gd name="T4" fmla="*/ 0 w 54"/>
                  <a:gd name="T5" fmla="*/ 53 h 59"/>
                  <a:gd name="T6" fmla="*/ 45 w 54"/>
                  <a:gd name="T7" fmla="*/ 59 h 59"/>
                  <a:gd name="T8" fmla="*/ 49 w 54"/>
                  <a:gd name="T9" fmla="*/ 33 h 59"/>
                  <a:gd name="T10" fmla="*/ 54 w 54"/>
                  <a:gd name="T11" fmla="*/ 7 h 59"/>
                  <a:gd name="T12" fmla="*/ 9 w 5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9">
                    <a:moveTo>
                      <a:pt x="9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45" y="59"/>
                    </a:lnTo>
                    <a:lnTo>
                      <a:pt x="49" y="33"/>
                    </a:lnTo>
                    <a:lnTo>
                      <a:pt x="54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7" name="Freeform 3885"/>
              <p:cNvSpPr>
                <a:spLocks/>
              </p:cNvSpPr>
              <p:nvPr/>
            </p:nvSpPr>
            <p:spPr bwMode="auto">
              <a:xfrm>
                <a:off x="3073" y="1253"/>
                <a:ext cx="6" cy="7"/>
              </a:xfrm>
              <a:custGeom>
                <a:avLst/>
                <a:gdLst>
                  <a:gd name="T0" fmla="*/ 9 w 54"/>
                  <a:gd name="T1" fmla="*/ 0 h 59"/>
                  <a:gd name="T2" fmla="*/ 5 w 54"/>
                  <a:gd name="T3" fmla="*/ 26 h 59"/>
                  <a:gd name="T4" fmla="*/ 0 w 54"/>
                  <a:gd name="T5" fmla="*/ 53 h 59"/>
                  <a:gd name="T6" fmla="*/ 45 w 54"/>
                  <a:gd name="T7" fmla="*/ 59 h 59"/>
                  <a:gd name="T8" fmla="*/ 49 w 54"/>
                  <a:gd name="T9" fmla="*/ 33 h 59"/>
                  <a:gd name="T10" fmla="*/ 54 w 54"/>
                  <a:gd name="T11" fmla="*/ 7 h 59"/>
                  <a:gd name="T12" fmla="*/ 9 w 5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9">
                    <a:moveTo>
                      <a:pt x="9" y="0"/>
                    </a:moveTo>
                    <a:lnTo>
                      <a:pt x="5" y="26"/>
                    </a:lnTo>
                    <a:lnTo>
                      <a:pt x="0" y="53"/>
                    </a:lnTo>
                    <a:lnTo>
                      <a:pt x="45" y="59"/>
                    </a:lnTo>
                    <a:lnTo>
                      <a:pt x="49" y="33"/>
                    </a:lnTo>
                    <a:lnTo>
                      <a:pt x="54" y="7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8" name="Freeform 3886"/>
              <p:cNvSpPr>
                <a:spLocks/>
              </p:cNvSpPr>
              <p:nvPr/>
            </p:nvSpPr>
            <p:spPr bwMode="auto">
              <a:xfrm>
                <a:off x="3078" y="1257"/>
                <a:ext cx="1" cy="3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1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9" name="Line 3887"/>
              <p:cNvSpPr>
                <a:spLocks noChangeShapeType="1"/>
              </p:cNvSpPr>
              <p:nvPr/>
            </p:nvSpPr>
            <p:spPr bwMode="auto">
              <a:xfrm>
                <a:off x="3078" y="12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0" name="Freeform 3888"/>
              <p:cNvSpPr>
                <a:spLocks/>
              </p:cNvSpPr>
              <p:nvPr/>
            </p:nvSpPr>
            <p:spPr bwMode="auto">
              <a:xfrm>
                <a:off x="3078" y="1254"/>
                <a:ext cx="6" cy="7"/>
              </a:xfrm>
              <a:custGeom>
                <a:avLst/>
                <a:gdLst>
                  <a:gd name="T0" fmla="*/ 7 w 53"/>
                  <a:gd name="T1" fmla="*/ 0 h 58"/>
                  <a:gd name="T2" fmla="*/ 3 w 53"/>
                  <a:gd name="T3" fmla="*/ 26 h 58"/>
                  <a:gd name="T4" fmla="*/ 0 w 53"/>
                  <a:gd name="T5" fmla="*/ 52 h 58"/>
                  <a:gd name="T6" fmla="*/ 46 w 53"/>
                  <a:gd name="T7" fmla="*/ 58 h 58"/>
                  <a:gd name="T8" fmla="*/ 50 w 53"/>
                  <a:gd name="T9" fmla="*/ 31 h 58"/>
                  <a:gd name="T10" fmla="*/ 53 w 53"/>
                  <a:gd name="T11" fmla="*/ 5 h 58"/>
                  <a:gd name="T12" fmla="*/ 7 w 53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8">
                    <a:moveTo>
                      <a:pt x="7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6" y="58"/>
                    </a:lnTo>
                    <a:lnTo>
                      <a:pt x="50" y="31"/>
                    </a:lnTo>
                    <a:lnTo>
                      <a:pt x="53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1" name="Freeform 3889"/>
              <p:cNvSpPr>
                <a:spLocks/>
              </p:cNvSpPr>
              <p:nvPr/>
            </p:nvSpPr>
            <p:spPr bwMode="auto">
              <a:xfrm>
                <a:off x="3078" y="1254"/>
                <a:ext cx="6" cy="7"/>
              </a:xfrm>
              <a:custGeom>
                <a:avLst/>
                <a:gdLst>
                  <a:gd name="T0" fmla="*/ 7 w 53"/>
                  <a:gd name="T1" fmla="*/ 0 h 58"/>
                  <a:gd name="T2" fmla="*/ 3 w 53"/>
                  <a:gd name="T3" fmla="*/ 26 h 58"/>
                  <a:gd name="T4" fmla="*/ 0 w 53"/>
                  <a:gd name="T5" fmla="*/ 52 h 58"/>
                  <a:gd name="T6" fmla="*/ 46 w 53"/>
                  <a:gd name="T7" fmla="*/ 58 h 58"/>
                  <a:gd name="T8" fmla="*/ 50 w 53"/>
                  <a:gd name="T9" fmla="*/ 31 h 58"/>
                  <a:gd name="T10" fmla="*/ 53 w 53"/>
                  <a:gd name="T11" fmla="*/ 5 h 58"/>
                  <a:gd name="T12" fmla="*/ 7 w 53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8">
                    <a:moveTo>
                      <a:pt x="7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6" y="58"/>
                    </a:lnTo>
                    <a:lnTo>
                      <a:pt x="50" y="31"/>
                    </a:lnTo>
                    <a:lnTo>
                      <a:pt x="53" y="5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2" name="Freeform 3890"/>
              <p:cNvSpPr>
                <a:spLocks/>
              </p:cNvSpPr>
              <p:nvPr/>
            </p:nvSpPr>
            <p:spPr bwMode="auto">
              <a:xfrm>
                <a:off x="3083" y="1258"/>
                <a:ext cx="1" cy="3"/>
              </a:xfrm>
              <a:custGeom>
                <a:avLst/>
                <a:gdLst>
                  <a:gd name="T0" fmla="*/ 4 w 4"/>
                  <a:gd name="T1" fmla="*/ 0 h 27"/>
                  <a:gd name="T2" fmla="*/ 0 w 4"/>
                  <a:gd name="T3" fmla="*/ 27 h 27"/>
                  <a:gd name="T4" fmla="*/ 0 w 4"/>
                  <a:gd name="T5" fmla="*/ 27 h 27"/>
                  <a:gd name="T6" fmla="*/ 4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3" name="Line 3891"/>
              <p:cNvSpPr>
                <a:spLocks noChangeShapeType="1"/>
              </p:cNvSpPr>
              <p:nvPr/>
            </p:nvSpPr>
            <p:spPr bwMode="auto">
              <a:xfrm>
                <a:off x="3083" y="12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4" name="Freeform 3892"/>
              <p:cNvSpPr>
                <a:spLocks/>
              </p:cNvSpPr>
              <p:nvPr/>
            </p:nvSpPr>
            <p:spPr bwMode="auto">
              <a:xfrm>
                <a:off x="3083" y="1255"/>
                <a:ext cx="6" cy="6"/>
              </a:xfrm>
              <a:custGeom>
                <a:avLst/>
                <a:gdLst>
                  <a:gd name="T0" fmla="*/ 7 w 54"/>
                  <a:gd name="T1" fmla="*/ 0 h 58"/>
                  <a:gd name="T2" fmla="*/ 4 w 54"/>
                  <a:gd name="T3" fmla="*/ 26 h 58"/>
                  <a:gd name="T4" fmla="*/ 0 w 54"/>
                  <a:gd name="T5" fmla="*/ 53 h 58"/>
                  <a:gd name="T6" fmla="*/ 47 w 54"/>
                  <a:gd name="T7" fmla="*/ 58 h 58"/>
                  <a:gd name="T8" fmla="*/ 51 w 54"/>
                  <a:gd name="T9" fmla="*/ 32 h 58"/>
                  <a:gd name="T10" fmla="*/ 54 w 54"/>
                  <a:gd name="T11" fmla="*/ 6 h 58"/>
                  <a:gd name="T12" fmla="*/ 7 w 5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7" y="0"/>
                    </a:moveTo>
                    <a:lnTo>
                      <a:pt x="4" y="26"/>
                    </a:lnTo>
                    <a:lnTo>
                      <a:pt x="0" y="53"/>
                    </a:lnTo>
                    <a:lnTo>
                      <a:pt x="47" y="58"/>
                    </a:lnTo>
                    <a:lnTo>
                      <a:pt x="51" y="32"/>
                    </a:lnTo>
                    <a:lnTo>
                      <a:pt x="54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5" name="Freeform 3893"/>
              <p:cNvSpPr>
                <a:spLocks/>
              </p:cNvSpPr>
              <p:nvPr/>
            </p:nvSpPr>
            <p:spPr bwMode="auto">
              <a:xfrm>
                <a:off x="3083" y="1255"/>
                <a:ext cx="6" cy="6"/>
              </a:xfrm>
              <a:custGeom>
                <a:avLst/>
                <a:gdLst>
                  <a:gd name="T0" fmla="*/ 7 w 54"/>
                  <a:gd name="T1" fmla="*/ 0 h 58"/>
                  <a:gd name="T2" fmla="*/ 4 w 54"/>
                  <a:gd name="T3" fmla="*/ 26 h 58"/>
                  <a:gd name="T4" fmla="*/ 0 w 54"/>
                  <a:gd name="T5" fmla="*/ 53 h 58"/>
                  <a:gd name="T6" fmla="*/ 47 w 54"/>
                  <a:gd name="T7" fmla="*/ 58 h 58"/>
                  <a:gd name="T8" fmla="*/ 51 w 54"/>
                  <a:gd name="T9" fmla="*/ 32 h 58"/>
                  <a:gd name="T10" fmla="*/ 54 w 54"/>
                  <a:gd name="T11" fmla="*/ 6 h 58"/>
                  <a:gd name="T12" fmla="*/ 7 w 5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7" y="0"/>
                    </a:moveTo>
                    <a:lnTo>
                      <a:pt x="4" y="26"/>
                    </a:lnTo>
                    <a:lnTo>
                      <a:pt x="0" y="53"/>
                    </a:lnTo>
                    <a:lnTo>
                      <a:pt x="47" y="58"/>
                    </a:lnTo>
                    <a:lnTo>
                      <a:pt x="51" y="32"/>
                    </a:lnTo>
                    <a:lnTo>
                      <a:pt x="54" y="6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6" name="Freeform 3894"/>
              <p:cNvSpPr>
                <a:spLocks/>
              </p:cNvSpPr>
              <p:nvPr/>
            </p:nvSpPr>
            <p:spPr bwMode="auto">
              <a:xfrm>
                <a:off x="3089" y="1258"/>
                <a:ext cx="1" cy="3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1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7" name="Line 3895"/>
              <p:cNvSpPr>
                <a:spLocks noChangeShapeType="1"/>
              </p:cNvSpPr>
              <p:nvPr/>
            </p:nvSpPr>
            <p:spPr bwMode="auto">
              <a:xfrm>
                <a:off x="3089" y="12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8" name="Freeform 3896"/>
              <p:cNvSpPr>
                <a:spLocks/>
              </p:cNvSpPr>
              <p:nvPr/>
            </p:nvSpPr>
            <p:spPr bwMode="auto">
              <a:xfrm>
                <a:off x="3089" y="1255"/>
                <a:ext cx="5" cy="7"/>
              </a:xfrm>
              <a:custGeom>
                <a:avLst/>
                <a:gdLst>
                  <a:gd name="T0" fmla="*/ 5 w 51"/>
                  <a:gd name="T1" fmla="*/ 0 h 57"/>
                  <a:gd name="T2" fmla="*/ 3 w 51"/>
                  <a:gd name="T3" fmla="*/ 26 h 57"/>
                  <a:gd name="T4" fmla="*/ 0 w 51"/>
                  <a:gd name="T5" fmla="*/ 52 h 57"/>
                  <a:gd name="T6" fmla="*/ 47 w 51"/>
                  <a:gd name="T7" fmla="*/ 57 h 57"/>
                  <a:gd name="T8" fmla="*/ 49 w 51"/>
                  <a:gd name="T9" fmla="*/ 30 h 57"/>
                  <a:gd name="T10" fmla="*/ 51 w 51"/>
                  <a:gd name="T11" fmla="*/ 4 h 57"/>
                  <a:gd name="T12" fmla="*/ 5 w 51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5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7" y="57"/>
                    </a:lnTo>
                    <a:lnTo>
                      <a:pt x="49" y="30"/>
                    </a:lnTo>
                    <a:lnTo>
                      <a:pt x="51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9" name="Freeform 3897"/>
              <p:cNvSpPr>
                <a:spLocks/>
              </p:cNvSpPr>
              <p:nvPr/>
            </p:nvSpPr>
            <p:spPr bwMode="auto">
              <a:xfrm>
                <a:off x="3089" y="1255"/>
                <a:ext cx="5" cy="7"/>
              </a:xfrm>
              <a:custGeom>
                <a:avLst/>
                <a:gdLst>
                  <a:gd name="T0" fmla="*/ 5 w 51"/>
                  <a:gd name="T1" fmla="*/ 0 h 57"/>
                  <a:gd name="T2" fmla="*/ 3 w 51"/>
                  <a:gd name="T3" fmla="*/ 26 h 57"/>
                  <a:gd name="T4" fmla="*/ 0 w 51"/>
                  <a:gd name="T5" fmla="*/ 52 h 57"/>
                  <a:gd name="T6" fmla="*/ 47 w 51"/>
                  <a:gd name="T7" fmla="*/ 57 h 57"/>
                  <a:gd name="T8" fmla="*/ 49 w 51"/>
                  <a:gd name="T9" fmla="*/ 30 h 57"/>
                  <a:gd name="T10" fmla="*/ 51 w 51"/>
                  <a:gd name="T11" fmla="*/ 4 h 57"/>
                  <a:gd name="T12" fmla="*/ 5 w 51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5" y="0"/>
                    </a:moveTo>
                    <a:lnTo>
                      <a:pt x="3" y="26"/>
                    </a:lnTo>
                    <a:lnTo>
                      <a:pt x="0" y="52"/>
                    </a:lnTo>
                    <a:lnTo>
                      <a:pt x="47" y="57"/>
                    </a:lnTo>
                    <a:lnTo>
                      <a:pt x="49" y="30"/>
                    </a:lnTo>
                    <a:lnTo>
                      <a:pt x="51" y="4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0" name="Freeform 3898"/>
              <p:cNvSpPr>
                <a:spLocks/>
              </p:cNvSpPr>
              <p:nvPr/>
            </p:nvSpPr>
            <p:spPr bwMode="auto">
              <a:xfrm>
                <a:off x="3094" y="1256"/>
                <a:ext cx="5" cy="6"/>
              </a:xfrm>
              <a:custGeom>
                <a:avLst/>
                <a:gdLst>
                  <a:gd name="T0" fmla="*/ 4 w 50"/>
                  <a:gd name="T1" fmla="*/ 0 h 57"/>
                  <a:gd name="T2" fmla="*/ 2 w 50"/>
                  <a:gd name="T3" fmla="*/ 26 h 57"/>
                  <a:gd name="T4" fmla="*/ 0 w 50"/>
                  <a:gd name="T5" fmla="*/ 53 h 57"/>
                  <a:gd name="T6" fmla="*/ 46 w 50"/>
                  <a:gd name="T7" fmla="*/ 57 h 57"/>
                  <a:gd name="T8" fmla="*/ 48 w 50"/>
                  <a:gd name="T9" fmla="*/ 31 h 57"/>
                  <a:gd name="T10" fmla="*/ 50 w 50"/>
                  <a:gd name="T11" fmla="*/ 4 h 57"/>
                  <a:gd name="T12" fmla="*/ 4 w 50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4" y="0"/>
                    </a:moveTo>
                    <a:lnTo>
                      <a:pt x="2" y="26"/>
                    </a:lnTo>
                    <a:lnTo>
                      <a:pt x="0" y="53"/>
                    </a:lnTo>
                    <a:lnTo>
                      <a:pt x="46" y="57"/>
                    </a:lnTo>
                    <a:lnTo>
                      <a:pt x="48" y="31"/>
                    </a:lnTo>
                    <a:lnTo>
                      <a:pt x="5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1" name="Freeform 3899"/>
              <p:cNvSpPr>
                <a:spLocks/>
              </p:cNvSpPr>
              <p:nvPr/>
            </p:nvSpPr>
            <p:spPr bwMode="auto">
              <a:xfrm>
                <a:off x="3094" y="1256"/>
                <a:ext cx="5" cy="6"/>
              </a:xfrm>
              <a:custGeom>
                <a:avLst/>
                <a:gdLst>
                  <a:gd name="T0" fmla="*/ 4 w 50"/>
                  <a:gd name="T1" fmla="*/ 0 h 57"/>
                  <a:gd name="T2" fmla="*/ 2 w 50"/>
                  <a:gd name="T3" fmla="*/ 26 h 57"/>
                  <a:gd name="T4" fmla="*/ 0 w 50"/>
                  <a:gd name="T5" fmla="*/ 53 h 57"/>
                  <a:gd name="T6" fmla="*/ 46 w 50"/>
                  <a:gd name="T7" fmla="*/ 57 h 57"/>
                  <a:gd name="T8" fmla="*/ 48 w 50"/>
                  <a:gd name="T9" fmla="*/ 31 h 57"/>
                  <a:gd name="T10" fmla="*/ 50 w 50"/>
                  <a:gd name="T11" fmla="*/ 4 h 57"/>
                  <a:gd name="T12" fmla="*/ 4 w 50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4" y="0"/>
                    </a:moveTo>
                    <a:lnTo>
                      <a:pt x="2" y="26"/>
                    </a:lnTo>
                    <a:lnTo>
                      <a:pt x="0" y="53"/>
                    </a:lnTo>
                    <a:lnTo>
                      <a:pt x="46" y="57"/>
                    </a:lnTo>
                    <a:lnTo>
                      <a:pt x="48" y="31"/>
                    </a:lnTo>
                    <a:lnTo>
                      <a:pt x="50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2" name="Freeform 3900"/>
              <p:cNvSpPr>
                <a:spLocks/>
              </p:cNvSpPr>
              <p:nvPr/>
            </p:nvSpPr>
            <p:spPr bwMode="auto">
              <a:xfrm>
                <a:off x="3099" y="1256"/>
                <a:ext cx="6" cy="7"/>
              </a:xfrm>
              <a:custGeom>
                <a:avLst/>
                <a:gdLst>
                  <a:gd name="T0" fmla="*/ 4 w 50"/>
                  <a:gd name="T1" fmla="*/ 0 h 57"/>
                  <a:gd name="T2" fmla="*/ 2 w 50"/>
                  <a:gd name="T3" fmla="*/ 27 h 57"/>
                  <a:gd name="T4" fmla="*/ 0 w 50"/>
                  <a:gd name="T5" fmla="*/ 53 h 57"/>
                  <a:gd name="T6" fmla="*/ 46 w 50"/>
                  <a:gd name="T7" fmla="*/ 57 h 57"/>
                  <a:gd name="T8" fmla="*/ 48 w 50"/>
                  <a:gd name="T9" fmla="*/ 31 h 57"/>
                  <a:gd name="T10" fmla="*/ 50 w 50"/>
                  <a:gd name="T11" fmla="*/ 5 h 57"/>
                  <a:gd name="T12" fmla="*/ 4 w 50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4" y="0"/>
                    </a:moveTo>
                    <a:lnTo>
                      <a:pt x="2" y="27"/>
                    </a:lnTo>
                    <a:lnTo>
                      <a:pt x="0" y="53"/>
                    </a:lnTo>
                    <a:lnTo>
                      <a:pt x="46" y="57"/>
                    </a:lnTo>
                    <a:lnTo>
                      <a:pt x="48" y="31"/>
                    </a:lnTo>
                    <a:lnTo>
                      <a:pt x="5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3" name="Freeform 3901"/>
              <p:cNvSpPr>
                <a:spLocks/>
              </p:cNvSpPr>
              <p:nvPr/>
            </p:nvSpPr>
            <p:spPr bwMode="auto">
              <a:xfrm>
                <a:off x="3099" y="1256"/>
                <a:ext cx="6" cy="7"/>
              </a:xfrm>
              <a:custGeom>
                <a:avLst/>
                <a:gdLst>
                  <a:gd name="T0" fmla="*/ 4 w 50"/>
                  <a:gd name="T1" fmla="*/ 0 h 57"/>
                  <a:gd name="T2" fmla="*/ 2 w 50"/>
                  <a:gd name="T3" fmla="*/ 27 h 57"/>
                  <a:gd name="T4" fmla="*/ 0 w 50"/>
                  <a:gd name="T5" fmla="*/ 53 h 57"/>
                  <a:gd name="T6" fmla="*/ 46 w 50"/>
                  <a:gd name="T7" fmla="*/ 57 h 57"/>
                  <a:gd name="T8" fmla="*/ 48 w 50"/>
                  <a:gd name="T9" fmla="*/ 31 h 57"/>
                  <a:gd name="T10" fmla="*/ 50 w 50"/>
                  <a:gd name="T11" fmla="*/ 5 h 57"/>
                  <a:gd name="T12" fmla="*/ 4 w 50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4" y="0"/>
                    </a:moveTo>
                    <a:lnTo>
                      <a:pt x="2" y="27"/>
                    </a:lnTo>
                    <a:lnTo>
                      <a:pt x="0" y="53"/>
                    </a:lnTo>
                    <a:lnTo>
                      <a:pt x="46" y="57"/>
                    </a:lnTo>
                    <a:lnTo>
                      <a:pt x="48" y="31"/>
                    </a:lnTo>
                    <a:lnTo>
                      <a:pt x="50" y="5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4" name="Freeform 3902"/>
              <p:cNvSpPr>
                <a:spLocks/>
              </p:cNvSpPr>
              <p:nvPr/>
            </p:nvSpPr>
            <p:spPr bwMode="auto">
              <a:xfrm>
                <a:off x="3104" y="1260"/>
                <a:ext cx="1" cy="3"/>
              </a:xfrm>
              <a:custGeom>
                <a:avLst/>
                <a:gdLst>
                  <a:gd name="T0" fmla="*/ 2 w 2"/>
                  <a:gd name="T1" fmla="*/ 0 h 26"/>
                  <a:gd name="T2" fmla="*/ 0 w 2"/>
                  <a:gd name="T3" fmla="*/ 26 h 26"/>
                  <a:gd name="T4" fmla="*/ 0 w 2"/>
                  <a:gd name="T5" fmla="*/ 26 h 26"/>
                  <a:gd name="T6" fmla="*/ 2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5" name="Line 3903"/>
              <p:cNvSpPr>
                <a:spLocks noChangeShapeType="1"/>
              </p:cNvSpPr>
              <p:nvPr/>
            </p:nvSpPr>
            <p:spPr bwMode="auto">
              <a:xfrm>
                <a:off x="3104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6" name="Freeform 3904"/>
              <p:cNvSpPr>
                <a:spLocks/>
              </p:cNvSpPr>
              <p:nvPr/>
            </p:nvSpPr>
            <p:spPr bwMode="auto">
              <a:xfrm>
                <a:off x="3104" y="1257"/>
                <a:ext cx="6" cy="6"/>
              </a:xfrm>
              <a:custGeom>
                <a:avLst/>
                <a:gdLst>
                  <a:gd name="T0" fmla="*/ 4 w 50"/>
                  <a:gd name="T1" fmla="*/ 0 h 56"/>
                  <a:gd name="T2" fmla="*/ 2 w 50"/>
                  <a:gd name="T3" fmla="*/ 26 h 56"/>
                  <a:gd name="T4" fmla="*/ 0 w 50"/>
                  <a:gd name="T5" fmla="*/ 52 h 56"/>
                  <a:gd name="T6" fmla="*/ 46 w 50"/>
                  <a:gd name="T7" fmla="*/ 56 h 56"/>
                  <a:gd name="T8" fmla="*/ 48 w 50"/>
                  <a:gd name="T9" fmla="*/ 29 h 56"/>
                  <a:gd name="T10" fmla="*/ 50 w 50"/>
                  <a:gd name="T11" fmla="*/ 3 h 56"/>
                  <a:gd name="T12" fmla="*/ 4 w 5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6">
                    <a:moveTo>
                      <a:pt x="4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46" y="56"/>
                    </a:lnTo>
                    <a:lnTo>
                      <a:pt x="48" y="29"/>
                    </a:lnTo>
                    <a:lnTo>
                      <a:pt x="5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7" name="Freeform 3905"/>
              <p:cNvSpPr>
                <a:spLocks/>
              </p:cNvSpPr>
              <p:nvPr/>
            </p:nvSpPr>
            <p:spPr bwMode="auto">
              <a:xfrm>
                <a:off x="3104" y="1257"/>
                <a:ext cx="6" cy="6"/>
              </a:xfrm>
              <a:custGeom>
                <a:avLst/>
                <a:gdLst>
                  <a:gd name="T0" fmla="*/ 4 w 50"/>
                  <a:gd name="T1" fmla="*/ 0 h 56"/>
                  <a:gd name="T2" fmla="*/ 2 w 50"/>
                  <a:gd name="T3" fmla="*/ 26 h 56"/>
                  <a:gd name="T4" fmla="*/ 0 w 50"/>
                  <a:gd name="T5" fmla="*/ 52 h 56"/>
                  <a:gd name="T6" fmla="*/ 46 w 50"/>
                  <a:gd name="T7" fmla="*/ 56 h 56"/>
                  <a:gd name="T8" fmla="*/ 48 w 50"/>
                  <a:gd name="T9" fmla="*/ 29 h 56"/>
                  <a:gd name="T10" fmla="*/ 50 w 50"/>
                  <a:gd name="T11" fmla="*/ 3 h 56"/>
                  <a:gd name="T12" fmla="*/ 4 w 5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6">
                    <a:moveTo>
                      <a:pt x="4" y="0"/>
                    </a:moveTo>
                    <a:lnTo>
                      <a:pt x="2" y="26"/>
                    </a:lnTo>
                    <a:lnTo>
                      <a:pt x="0" y="52"/>
                    </a:lnTo>
                    <a:lnTo>
                      <a:pt x="46" y="56"/>
                    </a:lnTo>
                    <a:lnTo>
                      <a:pt x="48" y="29"/>
                    </a:lnTo>
                    <a:lnTo>
                      <a:pt x="50" y="3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8" name="Freeform 3906"/>
              <p:cNvSpPr>
                <a:spLocks/>
              </p:cNvSpPr>
              <p:nvPr/>
            </p:nvSpPr>
            <p:spPr bwMode="auto">
              <a:xfrm>
                <a:off x="3109" y="1260"/>
                <a:ext cx="1" cy="3"/>
              </a:xfrm>
              <a:custGeom>
                <a:avLst/>
                <a:gdLst>
                  <a:gd name="T0" fmla="*/ 2 w 2"/>
                  <a:gd name="T1" fmla="*/ 0 h 27"/>
                  <a:gd name="T2" fmla="*/ 0 w 2"/>
                  <a:gd name="T3" fmla="*/ 27 h 27"/>
                  <a:gd name="T4" fmla="*/ 1 w 2"/>
                  <a:gd name="T5" fmla="*/ 27 h 27"/>
                  <a:gd name="T6" fmla="*/ 2 w 2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9" name="Line 3907"/>
              <p:cNvSpPr>
                <a:spLocks noChangeShapeType="1"/>
              </p:cNvSpPr>
              <p:nvPr/>
            </p:nvSpPr>
            <p:spPr bwMode="auto">
              <a:xfrm>
                <a:off x="3109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0" name="Freeform 3908"/>
              <p:cNvSpPr>
                <a:spLocks/>
              </p:cNvSpPr>
              <p:nvPr/>
            </p:nvSpPr>
            <p:spPr bwMode="auto">
              <a:xfrm>
                <a:off x="3109" y="1257"/>
                <a:ext cx="6" cy="6"/>
              </a:xfrm>
              <a:custGeom>
                <a:avLst/>
                <a:gdLst>
                  <a:gd name="T0" fmla="*/ 2 w 48"/>
                  <a:gd name="T1" fmla="*/ 0 h 55"/>
                  <a:gd name="T2" fmla="*/ 1 w 48"/>
                  <a:gd name="T3" fmla="*/ 26 h 55"/>
                  <a:gd name="T4" fmla="*/ 0 w 48"/>
                  <a:gd name="T5" fmla="*/ 53 h 55"/>
                  <a:gd name="T6" fmla="*/ 46 w 48"/>
                  <a:gd name="T7" fmla="*/ 55 h 55"/>
                  <a:gd name="T8" fmla="*/ 47 w 48"/>
                  <a:gd name="T9" fmla="*/ 28 h 55"/>
                  <a:gd name="T10" fmla="*/ 48 w 48"/>
                  <a:gd name="T11" fmla="*/ 2 h 55"/>
                  <a:gd name="T12" fmla="*/ 2 w 48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46" y="55"/>
                    </a:lnTo>
                    <a:lnTo>
                      <a:pt x="47" y="28"/>
                    </a:lnTo>
                    <a:lnTo>
                      <a:pt x="4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1" name="Freeform 3909"/>
              <p:cNvSpPr>
                <a:spLocks/>
              </p:cNvSpPr>
              <p:nvPr/>
            </p:nvSpPr>
            <p:spPr bwMode="auto">
              <a:xfrm>
                <a:off x="3109" y="1257"/>
                <a:ext cx="6" cy="6"/>
              </a:xfrm>
              <a:custGeom>
                <a:avLst/>
                <a:gdLst>
                  <a:gd name="T0" fmla="*/ 2 w 48"/>
                  <a:gd name="T1" fmla="*/ 0 h 55"/>
                  <a:gd name="T2" fmla="*/ 1 w 48"/>
                  <a:gd name="T3" fmla="*/ 26 h 55"/>
                  <a:gd name="T4" fmla="*/ 0 w 48"/>
                  <a:gd name="T5" fmla="*/ 53 h 55"/>
                  <a:gd name="T6" fmla="*/ 46 w 48"/>
                  <a:gd name="T7" fmla="*/ 55 h 55"/>
                  <a:gd name="T8" fmla="*/ 47 w 48"/>
                  <a:gd name="T9" fmla="*/ 28 h 55"/>
                  <a:gd name="T10" fmla="*/ 48 w 48"/>
                  <a:gd name="T11" fmla="*/ 2 h 55"/>
                  <a:gd name="T12" fmla="*/ 2 w 48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46" y="55"/>
                    </a:lnTo>
                    <a:lnTo>
                      <a:pt x="47" y="28"/>
                    </a:lnTo>
                    <a:lnTo>
                      <a:pt x="48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2" name="Freeform 3910"/>
              <p:cNvSpPr>
                <a:spLocks/>
              </p:cNvSpPr>
              <p:nvPr/>
            </p:nvSpPr>
            <p:spPr bwMode="auto">
              <a:xfrm>
                <a:off x="3114" y="1260"/>
                <a:ext cx="1" cy="3"/>
              </a:xfrm>
              <a:custGeom>
                <a:avLst/>
                <a:gdLst>
                  <a:gd name="T0" fmla="*/ 1 w 1"/>
                  <a:gd name="T1" fmla="*/ 0 h 27"/>
                  <a:gd name="T2" fmla="*/ 0 w 1"/>
                  <a:gd name="T3" fmla="*/ 27 h 27"/>
                  <a:gd name="T4" fmla="*/ 0 w 1"/>
                  <a:gd name="T5" fmla="*/ 27 h 27"/>
                  <a:gd name="T6" fmla="*/ 1 w 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3" name="Line 3911"/>
              <p:cNvSpPr>
                <a:spLocks noChangeShapeType="1"/>
              </p:cNvSpPr>
              <p:nvPr/>
            </p:nvSpPr>
            <p:spPr bwMode="auto">
              <a:xfrm>
                <a:off x="3114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4" name="Freeform 3912"/>
              <p:cNvSpPr>
                <a:spLocks/>
              </p:cNvSpPr>
              <p:nvPr/>
            </p:nvSpPr>
            <p:spPr bwMode="auto">
              <a:xfrm>
                <a:off x="3114" y="1257"/>
                <a:ext cx="6" cy="6"/>
              </a:xfrm>
              <a:custGeom>
                <a:avLst/>
                <a:gdLst>
                  <a:gd name="T0" fmla="*/ 2 w 49"/>
                  <a:gd name="T1" fmla="*/ 0 h 55"/>
                  <a:gd name="T2" fmla="*/ 1 w 49"/>
                  <a:gd name="T3" fmla="*/ 26 h 55"/>
                  <a:gd name="T4" fmla="*/ 0 w 49"/>
                  <a:gd name="T5" fmla="*/ 53 h 55"/>
                  <a:gd name="T6" fmla="*/ 47 w 49"/>
                  <a:gd name="T7" fmla="*/ 55 h 55"/>
                  <a:gd name="T8" fmla="*/ 48 w 49"/>
                  <a:gd name="T9" fmla="*/ 29 h 55"/>
                  <a:gd name="T10" fmla="*/ 49 w 49"/>
                  <a:gd name="T11" fmla="*/ 2 h 55"/>
                  <a:gd name="T12" fmla="*/ 2 w 49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47" y="55"/>
                    </a:lnTo>
                    <a:lnTo>
                      <a:pt x="48" y="29"/>
                    </a:lnTo>
                    <a:lnTo>
                      <a:pt x="49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5" name="Freeform 3913"/>
              <p:cNvSpPr>
                <a:spLocks/>
              </p:cNvSpPr>
              <p:nvPr/>
            </p:nvSpPr>
            <p:spPr bwMode="auto">
              <a:xfrm>
                <a:off x="3114" y="1257"/>
                <a:ext cx="6" cy="6"/>
              </a:xfrm>
              <a:custGeom>
                <a:avLst/>
                <a:gdLst>
                  <a:gd name="T0" fmla="*/ 2 w 49"/>
                  <a:gd name="T1" fmla="*/ 0 h 55"/>
                  <a:gd name="T2" fmla="*/ 1 w 49"/>
                  <a:gd name="T3" fmla="*/ 26 h 55"/>
                  <a:gd name="T4" fmla="*/ 0 w 49"/>
                  <a:gd name="T5" fmla="*/ 53 h 55"/>
                  <a:gd name="T6" fmla="*/ 47 w 49"/>
                  <a:gd name="T7" fmla="*/ 55 h 55"/>
                  <a:gd name="T8" fmla="*/ 48 w 49"/>
                  <a:gd name="T9" fmla="*/ 29 h 55"/>
                  <a:gd name="T10" fmla="*/ 49 w 49"/>
                  <a:gd name="T11" fmla="*/ 2 h 55"/>
                  <a:gd name="T12" fmla="*/ 2 w 49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2" y="0"/>
                    </a:moveTo>
                    <a:lnTo>
                      <a:pt x="1" y="26"/>
                    </a:lnTo>
                    <a:lnTo>
                      <a:pt x="0" y="53"/>
                    </a:lnTo>
                    <a:lnTo>
                      <a:pt x="47" y="55"/>
                    </a:lnTo>
                    <a:lnTo>
                      <a:pt x="48" y="29"/>
                    </a:lnTo>
                    <a:lnTo>
                      <a:pt x="49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6" name="Freeform 3914"/>
              <p:cNvSpPr>
                <a:spLocks/>
              </p:cNvSpPr>
              <p:nvPr/>
            </p:nvSpPr>
            <p:spPr bwMode="auto">
              <a:xfrm>
                <a:off x="3120" y="1261"/>
                <a:ext cx="1" cy="2"/>
              </a:xfrm>
              <a:custGeom>
                <a:avLst/>
                <a:gdLst>
                  <a:gd name="T0" fmla="*/ 1 w 1"/>
                  <a:gd name="T1" fmla="*/ 0 h 26"/>
                  <a:gd name="T2" fmla="*/ 0 w 1"/>
                  <a:gd name="T3" fmla="*/ 26 h 26"/>
                  <a:gd name="T4" fmla="*/ 0 w 1"/>
                  <a:gd name="T5" fmla="*/ 26 h 26"/>
                  <a:gd name="T6" fmla="*/ 1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7" name="Line 3915"/>
              <p:cNvSpPr>
                <a:spLocks noChangeShapeType="1"/>
              </p:cNvSpPr>
              <p:nvPr/>
            </p:nvSpPr>
            <p:spPr bwMode="auto">
              <a:xfrm>
                <a:off x="3120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8" name="Freeform 3916"/>
              <p:cNvSpPr>
                <a:spLocks/>
              </p:cNvSpPr>
              <p:nvPr/>
            </p:nvSpPr>
            <p:spPr bwMode="auto">
              <a:xfrm>
                <a:off x="3120" y="1258"/>
                <a:ext cx="5" cy="6"/>
              </a:xfrm>
              <a:custGeom>
                <a:avLst/>
                <a:gdLst>
                  <a:gd name="T0" fmla="*/ 2 w 48"/>
                  <a:gd name="T1" fmla="*/ 0 h 54"/>
                  <a:gd name="T2" fmla="*/ 1 w 48"/>
                  <a:gd name="T3" fmla="*/ 27 h 54"/>
                  <a:gd name="T4" fmla="*/ 0 w 48"/>
                  <a:gd name="T5" fmla="*/ 53 h 54"/>
                  <a:gd name="T6" fmla="*/ 46 w 48"/>
                  <a:gd name="T7" fmla="*/ 54 h 54"/>
                  <a:gd name="T8" fmla="*/ 47 w 48"/>
                  <a:gd name="T9" fmla="*/ 28 h 54"/>
                  <a:gd name="T10" fmla="*/ 48 w 48"/>
                  <a:gd name="T11" fmla="*/ 1 h 54"/>
                  <a:gd name="T12" fmla="*/ 2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46" y="54"/>
                    </a:lnTo>
                    <a:lnTo>
                      <a:pt x="47" y="28"/>
                    </a:lnTo>
                    <a:lnTo>
                      <a:pt x="4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9" name="Freeform 3917"/>
              <p:cNvSpPr>
                <a:spLocks/>
              </p:cNvSpPr>
              <p:nvPr/>
            </p:nvSpPr>
            <p:spPr bwMode="auto">
              <a:xfrm>
                <a:off x="3120" y="1258"/>
                <a:ext cx="5" cy="6"/>
              </a:xfrm>
              <a:custGeom>
                <a:avLst/>
                <a:gdLst>
                  <a:gd name="T0" fmla="*/ 2 w 48"/>
                  <a:gd name="T1" fmla="*/ 0 h 54"/>
                  <a:gd name="T2" fmla="*/ 1 w 48"/>
                  <a:gd name="T3" fmla="*/ 27 h 54"/>
                  <a:gd name="T4" fmla="*/ 0 w 48"/>
                  <a:gd name="T5" fmla="*/ 53 h 54"/>
                  <a:gd name="T6" fmla="*/ 46 w 48"/>
                  <a:gd name="T7" fmla="*/ 54 h 54"/>
                  <a:gd name="T8" fmla="*/ 47 w 48"/>
                  <a:gd name="T9" fmla="*/ 28 h 54"/>
                  <a:gd name="T10" fmla="*/ 48 w 48"/>
                  <a:gd name="T11" fmla="*/ 1 h 54"/>
                  <a:gd name="T12" fmla="*/ 2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46" y="54"/>
                    </a:lnTo>
                    <a:lnTo>
                      <a:pt x="47" y="28"/>
                    </a:lnTo>
                    <a:lnTo>
                      <a:pt x="48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590" name="Group 3918"/>
            <p:cNvGrpSpPr>
              <a:grpSpLocks/>
            </p:cNvGrpSpPr>
            <p:nvPr/>
          </p:nvGrpSpPr>
          <p:grpSpPr bwMode="auto">
            <a:xfrm>
              <a:off x="3125" y="1187"/>
              <a:ext cx="256" cy="78"/>
              <a:chOff x="3125" y="1187"/>
              <a:chExt cx="256" cy="78"/>
            </a:xfrm>
          </p:grpSpPr>
          <p:sp>
            <p:nvSpPr>
              <p:cNvPr id="32591" name="Freeform 3919"/>
              <p:cNvSpPr>
                <a:spLocks/>
              </p:cNvSpPr>
              <p:nvPr/>
            </p:nvSpPr>
            <p:spPr bwMode="auto">
              <a:xfrm>
                <a:off x="3125" y="1261"/>
                <a:ext cx="1" cy="3"/>
              </a:xfrm>
              <a:custGeom>
                <a:avLst/>
                <a:gdLst>
                  <a:gd name="T0" fmla="*/ 1 w 1"/>
                  <a:gd name="T1" fmla="*/ 0 h 26"/>
                  <a:gd name="T2" fmla="*/ 0 w 1"/>
                  <a:gd name="T3" fmla="*/ 26 h 26"/>
                  <a:gd name="T4" fmla="*/ 0 w 1"/>
                  <a:gd name="T5" fmla="*/ 26 h 26"/>
                  <a:gd name="T6" fmla="*/ 1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2" name="Line 3920"/>
              <p:cNvSpPr>
                <a:spLocks noChangeShapeType="1"/>
              </p:cNvSpPr>
              <p:nvPr/>
            </p:nvSpPr>
            <p:spPr bwMode="auto">
              <a:xfrm>
                <a:off x="3125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3" name="Freeform 3921"/>
              <p:cNvSpPr>
                <a:spLocks/>
              </p:cNvSpPr>
              <p:nvPr/>
            </p:nvSpPr>
            <p:spPr bwMode="auto">
              <a:xfrm>
                <a:off x="3125" y="1258"/>
                <a:ext cx="5" cy="6"/>
              </a:xfrm>
              <a:custGeom>
                <a:avLst/>
                <a:gdLst>
                  <a:gd name="T0" fmla="*/ 2 w 48"/>
                  <a:gd name="T1" fmla="*/ 0 h 54"/>
                  <a:gd name="T2" fmla="*/ 1 w 48"/>
                  <a:gd name="T3" fmla="*/ 27 h 54"/>
                  <a:gd name="T4" fmla="*/ 0 w 48"/>
                  <a:gd name="T5" fmla="*/ 53 h 54"/>
                  <a:gd name="T6" fmla="*/ 46 w 48"/>
                  <a:gd name="T7" fmla="*/ 54 h 54"/>
                  <a:gd name="T8" fmla="*/ 47 w 48"/>
                  <a:gd name="T9" fmla="*/ 28 h 54"/>
                  <a:gd name="T10" fmla="*/ 48 w 48"/>
                  <a:gd name="T11" fmla="*/ 2 h 54"/>
                  <a:gd name="T12" fmla="*/ 2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46" y="54"/>
                    </a:lnTo>
                    <a:lnTo>
                      <a:pt x="47" y="28"/>
                    </a:lnTo>
                    <a:lnTo>
                      <a:pt x="4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4" name="Freeform 3922"/>
              <p:cNvSpPr>
                <a:spLocks/>
              </p:cNvSpPr>
              <p:nvPr/>
            </p:nvSpPr>
            <p:spPr bwMode="auto">
              <a:xfrm>
                <a:off x="3125" y="1258"/>
                <a:ext cx="5" cy="6"/>
              </a:xfrm>
              <a:custGeom>
                <a:avLst/>
                <a:gdLst>
                  <a:gd name="T0" fmla="*/ 2 w 48"/>
                  <a:gd name="T1" fmla="*/ 0 h 54"/>
                  <a:gd name="T2" fmla="*/ 1 w 48"/>
                  <a:gd name="T3" fmla="*/ 27 h 54"/>
                  <a:gd name="T4" fmla="*/ 0 w 48"/>
                  <a:gd name="T5" fmla="*/ 53 h 54"/>
                  <a:gd name="T6" fmla="*/ 46 w 48"/>
                  <a:gd name="T7" fmla="*/ 54 h 54"/>
                  <a:gd name="T8" fmla="*/ 47 w 48"/>
                  <a:gd name="T9" fmla="*/ 28 h 54"/>
                  <a:gd name="T10" fmla="*/ 48 w 48"/>
                  <a:gd name="T11" fmla="*/ 2 h 54"/>
                  <a:gd name="T12" fmla="*/ 2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2" y="0"/>
                    </a:moveTo>
                    <a:lnTo>
                      <a:pt x="1" y="27"/>
                    </a:lnTo>
                    <a:lnTo>
                      <a:pt x="0" y="53"/>
                    </a:lnTo>
                    <a:lnTo>
                      <a:pt x="46" y="54"/>
                    </a:lnTo>
                    <a:lnTo>
                      <a:pt x="47" y="28"/>
                    </a:lnTo>
                    <a:lnTo>
                      <a:pt x="48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5" name="Freeform 3923"/>
              <p:cNvSpPr>
                <a:spLocks/>
              </p:cNvSpPr>
              <p:nvPr/>
            </p:nvSpPr>
            <p:spPr bwMode="auto">
              <a:xfrm>
                <a:off x="3130" y="1261"/>
                <a:ext cx="1" cy="3"/>
              </a:xfrm>
              <a:custGeom>
                <a:avLst/>
                <a:gdLst>
                  <a:gd name="T0" fmla="*/ 1 w 1"/>
                  <a:gd name="T1" fmla="*/ 0 h 26"/>
                  <a:gd name="T2" fmla="*/ 0 w 1"/>
                  <a:gd name="T3" fmla="*/ 26 h 26"/>
                  <a:gd name="T4" fmla="*/ 0 w 1"/>
                  <a:gd name="T5" fmla="*/ 26 h 26"/>
                  <a:gd name="T6" fmla="*/ 1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6" name="Line 3924"/>
              <p:cNvSpPr>
                <a:spLocks noChangeShapeType="1"/>
              </p:cNvSpPr>
              <p:nvPr/>
            </p:nvSpPr>
            <p:spPr bwMode="auto">
              <a:xfrm>
                <a:off x="3130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7" name="Freeform 3925"/>
              <p:cNvSpPr>
                <a:spLocks/>
              </p:cNvSpPr>
              <p:nvPr/>
            </p:nvSpPr>
            <p:spPr bwMode="auto">
              <a:xfrm>
                <a:off x="3130" y="1258"/>
                <a:ext cx="5" cy="6"/>
              </a:xfrm>
              <a:custGeom>
                <a:avLst/>
                <a:gdLst>
                  <a:gd name="T0" fmla="*/ 2 w 49"/>
                  <a:gd name="T1" fmla="*/ 0 h 53"/>
                  <a:gd name="T2" fmla="*/ 1 w 49"/>
                  <a:gd name="T3" fmla="*/ 26 h 53"/>
                  <a:gd name="T4" fmla="*/ 0 w 49"/>
                  <a:gd name="T5" fmla="*/ 52 h 53"/>
                  <a:gd name="T6" fmla="*/ 47 w 49"/>
                  <a:gd name="T7" fmla="*/ 53 h 53"/>
                  <a:gd name="T8" fmla="*/ 48 w 49"/>
                  <a:gd name="T9" fmla="*/ 27 h 53"/>
                  <a:gd name="T10" fmla="*/ 49 w 49"/>
                  <a:gd name="T11" fmla="*/ 1 h 53"/>
                  <a:gd name="T12" fmla="*/ 2 w 49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3">
                    <a:moveTo>
                      <a:pt x="2" y="0"/>
                    </a:moveTo>
                    <a:lnTo>
                      <a:pt x="1" y="26"/>
                    </a:lnTo>
                    <a:lnTo>
                      <a:pt x="0" y="52"/>
                    </a:lnTo>
                    <a:lnTo>
                      <a:pt x="47" y="53"/>
                    </a:lnTo>
                    <a:lnTo>
                      <a:pt x="48" y="27"/>
                    </a:lnTo>
                    <a:lnTo>
                      <a:pt x="49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8" name="Freeform 3926"/>
              <p:cNvSpPr>
                <a:spLocks/>
              </p:cNvSpPr>
              <p:nvPr/>
            </p:nvSpPr>
            <p:spPr bwMode="auto">
              <a:xfrm>
                <a:off x="3130" y="1258"/>
                <a:ext cx="5" cy="6"/>
              </a:xfrm>
              <a:custGeom>
                <a:avLst/>
                <a:gdLst>
                  <a:gd name="T0" fmla="*/ 2 w 49"/>
                  <a:gd name="T1" fmla="*/ 0 h 53"/>
                  <a:gd name="T2" fmla="*/ 1 w 49"/>
                  <a:gd name="T3" fmla="*/ 26 h 53"/>
                  <a:gd name="T4" fmla="*/ 0 w 49"/>
                  <a:gd name="T5" fmla="*/ 52 h 53"/>
                  <a:gd name="T6" fmla="*/ 47 w 49"/>
                  <a:gd name="T7" fmla="*/ 53 h 53"/>
                  <a:gd name="T8" fmla="*/ 48 w 49"/>
                  <a:gd name="T9" fmla="*/ 27 h 53"/>
                  <a:gd name="T10" fmla="*/ 49 w 49"/>
                  <a:gd name="T11" fmla="*/ 1 h 53"/>
                  <a:gd name="T12" fmla="*/ 2 w 49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3">
                    <a:moveTo>
                      <a:pt x="2" y="0"/>
                    </a:moveTo>
                    <a:lnTo>
                      <a:pt x="1" y="26"/>
                    </a:lnTo>
                    <a:lnTo>
                      <a:pt x="0" y="52"/>
                    </a:lnTo>
                    <a:lnTo>
                      <a:pt x="47" y="53"/>
                    </a:lnTo>
                    <a:lnTo>
                      <a:pt x="48" y="27"/>
                    </a:lnTo>
                    <a:lnTo>
                      <a:pt x="49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9" name="Freeform 3927"/>
              <p:cNvSpPr>
                <a:spLocks/>
              </p:cNvSpPr>
              <p:nvPr/>
            </p:nvSpPr>
            <p:spPr bwMode="auto">
              <a:xfrm>
                <a:off x="3135" y="1261"/>
                <a:ext cx="1" cy="3"/>
              </a:xfrm>
              <a:custGeom>
                <a:avLst/>
                <a:gdLst>
                  <a:gd name="T0" fmla="*/ 1 w 1"/>
                  <a:gd name="T1" fmla="*/ 0 h 26"/>
                  <a:gd name="T2" fmla="*/ 0 w 1"/>
                  <a:gd name="T3" fmla="*/ 26 h 26"/>
                  <a:gd name="T4" fmla="*/ 1 w 1"/>
                  <a:gd name="T5" fmla="*/ 26 h 26"/>
                  <a:gd name="T6" fmla="*/ 1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0" name="Line 3928"/>
              <p:cNvSpPr>
                <a:spLocks noChangeShapeType="1"/>
              </p:cNvSpPr>
              <p:nvPr/>
            </p:nvSpPr>
            <p:spPr bwMode="auto">
              <a:xfrm>
                <a:off x="3135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1" name="Freeform 3929"/>
              <p:cNvSpPr>
                <a:spLocks/>
              </p:cNvSpPr>
              <p:nvPr/>
            </p:nvSpPr>
            <p:spPr bwMode="auto">
              <a:xfrm>
                <a:off x="3135" y="1258"/>
                <a:ext cx="5" cy="6"/>
              </a:xfrm>
              <a:custGeom>
                <a:avLst/>
                <a:gdLst>
                  <a:gd name="T0" fmla="*/ 0 w 46"/>
                  <a:gd name="T1" fmla="*/ 0 h 53"/>
                  <a:gd name="T2" fmla="*/ 0 w 46"/>
                  <a:gd name="T3" fmla="*/ 27 h 53"/>
                  <a:gd name="T4" fmla="*/ 0 w 46"/>
                  <a:gd name="T5" fmla="*/ 53 h 53"/>
                  <a:gd name="T6" fmla="*/ 46 w 46"/>
                  <a:gd name="T7" fmla="*/ 53 h 53"/>
                  <a:gd name="T8" fmla="*/ 46 w 46"/>
                  <a:gd name="T9" fmla="*/ 27 h 53"/>
                  <a:gd name="T10" fmla="*/ 46 w 46"/>
                  <a:gd name="T11" fmla="*/ 0 h 53"/>
                  <a:gd name="T12" fmla="*/ 0 w 46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3">
                    <a:moveTo>
                      <a:pt x="0" y="0"/>
                    </a:moveTo>
                    <a:lnTo>
                      <a:pt x="0" y="27"/>
                    </a:lnTo>
                    <a:lnTo>
                      <a:pt x="0" y="53"/>
                    </a:lnTo>
                    <a:lnTo>
                      <a:pt x="46" y="53"/>
                    </a:lnTo>
                    <a:lnTo>
                      <a:pt x="46" y="27"/>
                    </a:lnTo>
                    <a:lnTo>
                      <a:pt x="4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2" name="Freeform 3930"/>
              <p:cNvSpPr>
                <a:spLocks/>
              </p:cNvSpPr>
              <p:nvPr/>
            </p:nvSpPr>
            <p:spPr bwMode="auto">
              <a:xfrm>
                <a:off x="3135" y="1258"/>
                <a:ext cx="5" cy="6"/>
              </a:xfrm>
              <a:custGeom>
                <a:avLst/>
                <a:gdLst>
                  <a:gd name="T0" fmla="*/ 0 w 46"/>
                  <a:gd name="T1" fmla="*/ 0 h 53"/>
                  <a:gd name="T2" fmla="*/ 0 w 46"/>
                  <a:gd name="T3" fmla="*/ 27 h 53"/>
                  <a:gd name="T4" fmla="*/ 0 w 46"/>
                  <a:gd name="T5" fmla="*/ 53 h 53"/>
                  <a:gd name="T6" fmla="*/ 46 w 46"/>
                  <a:gd name="T7" fmla="*/ 53 h 53"/>
                  <a:gd name="T8" fmla="*/ 46 w 46"/>
                  <a:gd name="T9" fmla="*/ 27 h 53"/>
                  <a:gd name="T10" fmla="*/ 46 w 46"/>
                  <a:gd name="T11" fmla="*/ 0 h 53"/>
                  <a:gd name="T12" fmla="*/ 0 w 46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3">
                    <a:moveTo>
                      <a:pt x="0" y="0"/>
                    </a:moveTo>
                    <a:lnTo>
                      <a:pt x="0" y="27"/>
                    </a:lnTo>
                    <a:lnTo>
                      <a:pt x="0" y="53"/>
                    </a:lnTo>
                    <a:lnTo>
                      <a:pt x="46" y="53"/>
                    </a:lnTo>
                    <a:lnTo>
                      <a:pt x="46" y="27"/>
                    </a:lnTo>
                    <a:lnTo>
                      <a:pt x="4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3" name="Freeform 3931"/>
              <p:cNvSpPr>
                <a:spLocks/>
              </p:cNvSpPr>
              <p:nvPr/>
            </p:nvSpPr>
            <p:spPr bwMode="auto">
              <a:xfrm>
                <a:off x="3140" y="1261"/>
                <a:ext cx="1" cy="3"/>
              </a:xfrm>
              <a:custGeom>
                <a:avLst/>
                <a:gdLst>
                  <a:gd name="T0" fmla="*/ 0 w 1"/>
                  <a:gd name="T1" fmla="*/ 0 h 26"/>
                  <a:gd name="T2" fmla="*/ 0 w 1"/>
                  <a:gd name="T3" fmla="*/ 26 h 26"/>
                  <a:gd name="T4" fmla="*/ 1 w 1"/>
                  <a:gd name="T5" fmla="*/ 26 h 26"/>
                  <a:gd name="T6" fmla="*/ 0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lnTo>
                      <a:pt x="0" y="26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4" name="Line 3932"/>
              <p:cNvSpPr>
                <a:spLocks noChangeShapeType="1"/>
              </p:cNvSpPr>
              <p:nvPr/>
            </p:nvSpPr>
            <p:spPr bwMode="auto">
              <a:xfrm>
                <a:off x="3140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5" name="Freeform 3933"/>
              <p:cNvSpPr>
                <a:spLocks/>
              </p:cNvSpPr>
              <p:nvPr/>
            </p:nvSpPr>
            <p:spPr bwMode="auto">
              <a:xfrm>
                <a:off x="3140" y="1258"/>
                <a:ext cx="6" cy="6"/>
              </a:xfrm>
              <a:custGeom>
                <a:avLst/>
                <a:gdLst>
                  <a:gd name="T0" fmla="*/ 0 w 48"/>
                  <a:gd name="T1" fmla="*/ 1 h 53"/>
                  <a:gd name="T2" fmla="*/ 1 w 48"/>
                  <a:gd name="T3" fmla="*/ 27 h 53"/>
                  <a:gd name="T4" fmla="*/ 2 w 48"/>
                  <a:gd name="T5" fmla="*/ 53 h 53"/>
                  <a:gd name="T6" fmla="*/ 48 w 48"/>
                  <a:gd name="T7" fmla="*/ 52 h 53"/>
                  <a:gd name="T8" fmla="*/ 47 w 48"/>
                  <a:gd name="T9" fmla="*/ 26 h 53"/>
                  <a:gd name="T10" fmla="*/ 46 w 48"/>
                  <a:gd name="T11" fmla="*/ 0 h 53"/>
                  <a:gd name="T12" fmla="*/ 0 w 48"/>
                  <a:gd name="T13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3">
                    <a:moveTo>
                      <a:pt x="0" y="1"/>
                    </a:moveTo>
                    <a:lnTo>
                      <a:pt x="1" y="27"/>
                    </a:lnTo>
                    <a:lnTo>
                      <a:pt x="2" y="53"/>
                    </a:lnTo>
                    <a:lnTo>
                      <a:pt x="48" y="52"/>
                    </a:lnTo>
                    <a:lnTo>
                      <a:pt x="47" y="26"/>
                    </a:lnTo>
                    <a:lnTo>
                      <a:pt x="4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6" name="Freeform 3934"/>
              <p:cNvSpPr>
                <a:spLocks/>
              </p:cNvSpPr>
              <p:nvPr/>
            </p:nvSpPr>
            <p:spPr bwMode="auto">
              <a:xfrm>
                <a:off x="3140" y="1258"/>
                <a:ext cx="6" cy="6"/>
              </a:xfrm>
              <a:custGeom>
                <a:avLst/>
                <a:gdLst>
                  <a:gd name="T0" fmla="*/ 0 w 48"/>
                  <a:gd name="T1" fmla="*/ 1 h 53"/>
                  <a:gd name="T2" fmla="*/ 1 w 48"/>
                  <a:gd name="T3" fmla="*/ 27 h 53"/>
                  <a:gd name="T4" fmla="*/ 2 w 48"/>
                  <a:gd name="T5" fmla="*/ 53 h 53"/>
                  <a:gd name="T6" fmla="*/ 48 w 48"/>
                  <a:gd name="T7" fmla="*/ 52 h 53"/>
                  <a:gd name="T8" fmla="*/ 47 w 48"/>
                  <a:gd name="T9" fmla="*/ 26 h 53"/>
                  <a:gd name="T10" fmla="*/ 46 w 48"/>
                  <a:gd name="T11" fmla="*/ 0 h 53"/>
                  <a:gd name="T12" fmla="*/ 0 w 48"/>
                  <a:gd name="T13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3">
                    <a:moveTo>
                      <a:pt x="0" y="1"/>
                    </a:moveTo>
                    <a:lnTo>
                      <a:pt x="1" y="27"/>
                    </a:lnTo>
                    <a:lnTo>
                      <a:pt x="2" y="53"/>
                    </a:lnTo>
                    <a:lnTo>
                      <a:pt x="48" y="52"/>
                    </a:lnTo>
                    <a:lnTo>
                      <a:pt x="47" y="26"/>
                    </a:lnTo>
                    <a:lnTo>
                      <a:pt x="46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7" name="Freeform 3935"/>
              <p:cNvSpPr>
                <a:spLocks/>
              </p:cNvSpPr>
              <p:nvPr/>
            </p:nvSpPr>
            <p:spPr bwMode="auto">
              <a:xfrm>
                <a:off x="3145" y="1258"/>
                <a:ext cx="1" cy="3"/>
              </a:xfrm>
              <a:custGeom>
                <a:avLst/>
                <a:gdLst>
                  <a:gd name="T0" fmla="*/ 1 w 1"/>
                  <a:gd name="T1" fmla="*/ 26 h 26"/>
                  <a:gd name="T2" fmla="*/ 0 w 1"/>
                  <a:gd name="T3" fmla="*/ 0 h 26"/>
                  <a:gd name="T4" fmla="*/ 0 w 1"/>
                  <a:gd name="T5" fmla="*/ 0 h 26"/>
                  <a:gd name="T6" fmla="*/ 1 w 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1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8" name="Line 3936"/>
              <p:cNvSpPr>
                <a:spLocks noChangeShapeType="1"/>
              </p:cNvSpPr>
              <p:nvPr/>
            </p:nvSpPr>
            <p:spPr bwMode="auto">
              <a:xfrm>
                <a:off x="3145" y="1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9" name="Freeform 3937"/>
              <p:cNvSpPr>
                <a:spLocks/>
              </p:cNvSpPr>
              <p:nvPr/>
            </p:nvSpPr>
            <p:spPr bwMode="auto">
              <a:xfrm>
                <a:off x="3145" y="1258"/>
                <a:ext cx="6" cy="6"/>
              </a:xfrm>
              <a:custGeom>
                <a:avLst/>
                <a:gdLst>
                  <a:gd name="T0" fmla="*/ 0 w 50"/>
                  <a:gd name="T1" fmla="*/ 2 h 54"/>
                  <a:gd name="T2" fmla="*/ 1 w 50"/>
                  <a:gd name="T3" fmla="*/ 28 h 54"/>
                  <a:gd name="T4" fmla="*/ 2 w 50"/>
                  <a:gd name="T5" fmla="*/ 54 h 54"/>
                  <a:gd name="T6" fmla="*/ 50 w 50"/>
                  <a:gd name="T7" fmla="*/ 53 h 54"/>
                  <a:gd name="T8" fmla="*/ 48 w 50"/>
                  <a:gd name="T9" fmla="*/ 27 h 54"/>
                  <a:gd name="T10" fmla="*/ 47 w 50"/>
                  <a:gd name="T11" fmla="*/ 0 h 54"/>
                  <a:gd name="T12" fmla="*/ 0 w 50"/>
                  <a:gd name="T13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4">
                    <a:moveTo>
                      <a:pt x="0" y="2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50" y="53"/>
                    </a:lnTo>
                    <a:lnTo>
                      <a:pt x="48" y="27"/>
                    </a:lnTo>
                    <a:lnTo>
                      <a:pt x="4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0" name="Freeform 3938"/>
              <p:cNvSpPr>
                <a:spLocks/>
              </p:cNvSpPr>
              <p:nvPr/>
            </p:nvSpPr>
            <p:spPr bwMode="auto">
              <a:xfrm>
                <a:off x="3145" y="1258"/>
                <a:ext cx="6" cy="6"/>
              </a:xfrm>
              <a:custGeom>
                <a:avLst/>
                <a:gdLst>
                  <a:gd name="T0" fmla="*/ 0 w 50"/>
                  <a:gd name="T1" fmla="*/ 2 h 54"/>
                  <a:gd name="T2" fmla="*/ 1 w 50"/>
                  <a:gd name="T3" fmla="*/ 28 h 54"/>
                  <a:gd name="T4" fmla="*/ 2 w 50"/>
                  <a:gd name="T5" fmla="*/ 54 h 54"/>
                  <a:gd name="T6" fmla="*/ 50 w 50"/>
                  <a:gd name="T7" fmla="*/ 53 h 54"/>
                  <a:gd name="T8" fmla="*/ 48 w 50"/>
                  <a:gd name="T9" fmla="*/ 27 h 54"/>
                  <a:gd name="T10" fmla="*/ 47 w 50"/>
                  <a:gd name="T11" fmla="*/ 0 h 54"/>
                  <a:gd name="T12" fmla="*/ 0 w 50"/>
                  <a:gd name="T13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4">
                    <a:moveTo>
                      <a:pt x="0" y="2"/>
                    </a:moveTo>
                    <a:lnTo>
                      <a:pt x="1" y="28"/>
                    </a:lnTo>
                    <a:lnTo>
                      <a:pt x="2" y="54"/>
                    </a:lnTo>
                    <a:lnTo>
                      <a:pt x="50" y="53"/>
                    </a:lnTo>
                    <a:lnTo>
                      <a:pt x="48" y="27"/>
                    </a:lnTo>
                    <a:lnTo>
                      <a:pt x="47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1" name="Freeform 3939"/>
              <p:cNvSpPr>
                <a:spLocks/>
              </p:cNvSpPr>
              <p:nvPr/>
            </p:nvSpPr>
            <p:spPr bwMode="auto">
              <a:xfrm>
                <a:off x="3151" y="1261"/>
                <a:ext cx="1" cy="3"/>
              </a:xfrm>
              <a:custGeom>
                <a:avLst/>
                <a:gdLst>
                  <a:gd name="T0" fmla="*/ 0 w 2"/>
                  <a:gd name="T1" fmla="*/ 0 h 26"/>
                  <a:gd name="T2" fmla="*/ 2 w 2"/>
                  <a:gd name="T3" fmla="*/ 26 h 26"/>
                  <a:gd name="T4" fmla="*/ 2 w 2"/>
                  <a:gd name="T5" fmla="*/ 26 h 26"/>
                  <a:gd name="T6" fmla="*/ 0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0"/>
                    </a:moveTo>
                    <a:lnTo>
                      <a:pt x="2" y="26"/>
                    </a:lnTo>
                    <a:lnTo>
                      <a:pt x="2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2" name="Line 3940"/>
              <p:cNvSpPr>
                <a:spLocks noChangeShapeType="1"/>
              </p:cNvSpPr>
              <p:nvPr/>
            </p:nvSpPr>
            <p:spPr bwMode="auto">
              <a:xfrm>
                <a:off x="3151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3" name="Freeform 3941"/>
              <p:cNvSpPr>
                <a:spLocks/>
              </p:cNvSpPr>
              <p:nvPr/>
            </p:nvSpPr>
            <p:spPr bwMode="auto">
              <a:xfrm>
                <a:off x="3151" y="1258"/>
                <a:ext cx="5" cy="6"/>
              </a:xfrm>
              <a:custGeom>
                <a:avLst/>
                <a:gdLst>
                  <a:gd name="T0" fmla="*/ 0 w 49"/>
                  <a:gd name="T1" fmla="*/ 1 h 54"/>
                  <a:gd name="T2" fmla="*/ 1 w 49"/>
                  <a:gd name="T3" fmla="*/ 28 h 54"/>
                  <a:gd name="T4" fmla="*/ 3 w 49"/>
                  <a:gd name="T5" fmla="*/ 54 h 54"/>
                  <a:gd name="T6" fmla="*/ 49 w 49"/>
                  <a:gd name="T7" fmla="*/ 53 h 54"/>
                  <a:gd name="T8" fmla="*/ 48 w 49"/>
                  <a:gd name="T9" fmla="*/ 27 h 54"/>
                  <a:gd name="T10" fmla="*/ 46 w 49"/>
                  <a:gd name="T11" fmla="*/ 0 h 54"/>
                  <a:gd name="T12" fmla="*/ 0 w 49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0" y="1"/>
                    </a:moveTo>
                    <a:lnTo>
                      <a:pt x="1" y="28"/>
                    </a:lnTo>
                    <a:lnTo>
                      <a:pt x="3" y="54"/>
                    </a:lnTo>
                    <a:lnTo>
                      <a:pt x="49" y="53"/>
                    </a:lnTo>
                    <a:lnTo>
                      <a:pt x="48" y="27"/>
                    </a:lnTo>
                    <a:lnTo>
                      <a:pt x="4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4" name="Freeform 3942"/>
              <p:cNvSpPr>
                <a:spLocks/>
              </p:cNvSpPr>
              <p:nvPr/>
            </p:nvSpPr>
            <p:spPr bwMode="auto">
              <a:xfrm>
                <a:off x="3151" y="1258"/>
                <a:ext cx="5" cy="6"/>
              </a:xfrm>
              <a:custGeom>
                <a:avLst/>
                <a:gdLst>
                  <a:gd name="T0" fmla="*/ 0 w 49"/>
                  <a:gd name="T1" fmla="*/ 1 h 54"/>
                  <a:gd name="T2" fmla="*/ 1 w 49"/>
                  <a:gd name="T3" fmla="*/ 28 h 54"/>
                  <a:gd name="T4" fmla="*/ 3 w 49"/>
                  <a:gd name="T5" fmla="*/ 54 h 54"/>
                  <a:gd name="T6" fmla="*/ 49 w 49"/>
                  <a:gd name="T7" fmla="*/ 53 h 54"/>
                  <a:gd name="T8" fmla="*/ 48 w 49"/>
                  <a:gd name="T9" fmla="*/ 27 h 54"/>
                  <a:gd name="T10" fmla="*/ 46 w 49"/>
                  <a:gd name="T11" fmla="*/ 0 h 54"/>
                  <a:gd name="T12" fmla="*/ 0 w 49"/>
                  <a:gd name="T13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0" y="1"/>
                    </a:moveTo>
                    <a:lnTo>
                      <a:pt x="1" y="28"/>
                    </a:lnTo>
                    <a:lnTo>
                      <a:pt x="3" y="54"/>
                    </a:lnTo>
                    <a:lnTo>
                      <a:pt x="49" y="53"/>
                    </a:lnTo>
                    <a:lnTo>
                      <a:pt x="48" y="27"/>
                    </a:lnTo>
                    <a:lnTo>
                      <a:pt x="46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5" name="Freeform 3943"/>
              <p:cNvSpPr>
                <a:spLocks/>
              </p:cNvSpPr>
              <p:nvPr/>
            </p:nvSpPr>
            <p:spPr bwMode="auto">
              <a:xfrm>
                <a:off x="3156" y="1261"/>
                <a:ext cx="1" cy="2"/>
              </a:xfrm>
              <a:custGeom>
                <a:avLst/>
                <a:gdLst>
                  <a:gd name="T0" fmla="*/ 0 w 1"/>
                  <a:gd name="T1" fmla="*/ 0 h 26"/>
                  <a:gd name="T2" fmla="*/ 1 w 1"/>
                  <a:gd name="T3" fmla="*/ 26 h 26"/>
                  <a:gd name="T4" fmla="*/ 1 w 1"/>
                  <a:gd name="T5" fmla="*/ 26 h 26"/>
                  <a:gd name="T6" fmla="*/ 0 w 1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0"/>
                    </a:moveTo>
                    <a:lnTo>
                      <a:pt x="1" y="26"/>
                    </a:lnTo>
                    <a:lnTo>
                      <a:pt x="1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6" name="Line 3944"/>
              <p:cNvSpPr>
                <a:spLocks noChangeShapeType="1"/>
              </p:cNvSpPr>
              <p:nvPr/>
            </p:nvSpPr>
            <p:spPr bwMode="auto">
              <a:xfrm>
                <a:off x="3156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7" name="Freeform 3945"/>
              <p:cNvSpPr>
                <a:spLocks/>
              </p:cNvSpPr>
              <p:nvPr/>
            </p:nvSpPr>
            <p:spPr bwMode="auto">
              <a:xfrm>
                <a:off x="3156" y="1257"/>
                <a:ext cx="5" cy="6"/>
              </a:xfrm>
              <a:custGeom>
                <a:avLst/>
                <a:gdLst>
                  <a:gd name="T0" fmla="*/ 0 w 49"/>
                  <a:gd name="T1" fmla="*/ 2 h 55"/>
                  <a:gd name="T2" fmla="*/ 2 w 49"/>
                  <a:gd name="T3" fmla="*/ 29 h 55"/>
                  <a:gd name="T4" fmla="*/ 3 w 49"/>
                  <a:gd name="T5" fmla="*/ 55 h 55"/>
                  <a:gd name="T6" fmla="*/ 49 w 49"/>
                  <a:gd name="T7" fmla="*/ 53 h 55"/>
                  <a:gd name="T8" fmla="*/ 48 w 49"/>
                  <a:gd name="T9" fmla="*/ 26 h 55"/>
                  <a:gd name="T10" fmla="*/ 46 w 49"/>
                  <a:gd name="T11" fmla="*/ 0 h 55"/>
                  <a:gd name="T12" fmla="*/ 0 w 49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0" y="2"/>
                    </a:moveTo>
                    <a:lnTo>
                      <a:pt x="2" y="29"/>
                    </a:lnTo>
                    <a:lnTo>
                      <a:pt x="3" y="55"/>
                    </a:lnTo>
                    <a:lnTo>
                      <a:pt x="49" y="53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8" name="Freeform 3946"/>
              <p:cNvSpPr>
                <a:spLocks/>
              </p:cNvSpPr>
              <p:nvPr/>
            </p:nvSpPr>
            <p:spPr bwMode="auto">
              <a:xfrm>
                <a:off x="3156" y="1257"/>
                <a:ext cx="5" cy="6"/>
              </a:xfrm>
              <a:custGeom>
                <a:avLst/>
                <a:gdLst>
                  <a:gd name="T0" fmla="*/ 0 w 49"/>
                  <a:gd name="T1" fmla="*/ 2 h 55"/>
                  <a:gd name="T2" fmla="*/ 2 w 49"/>
                  <a:gd name="T3" fmla="*/ 29 h 55"/>
                  <a:gd name="T4" fmla="*/ 3 w 49"/>
                  <a:gd name="T5" fmla="*/ 55 h 55"/>
                  <a:gd name="T6" fmla="*/ 49 w 49"/>
                  <a:gd name="T7" fmla="*/ 53 h 55"/>
                  <a:gd name="T8" fmla="*/ 48 w 49"/>
                  <a:gd name="T9" fmla="*/ 26 h 55"/>
                  <a:gd name="T10" fmla="*/ 46 w 49"/>
                  <a:gd name="T11" fmla="*/ 0 h 55"/>
                  <a:gd name="T12" fmla="*/ 0 w 49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0" y="2"/>
                    </a:moveTo>
                    <a:lnTo>
                      <a:pt x="2" y="29"/>
                    </a:lnTo>
                    <a:lnTo>
                      <a:pt x="3" y="55"/>
                    </a:lnTo>
                    <a:lnTo>
                      <a:pt x="49" y="53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9" name="Freeform 3947"/>
              <p:cNvSpPr>
                <a:spLocks/>
              </p:cNvSpPr>
              <p:nvPr/>
            </p:nvSpPr>
            <p:spPr bwMode="auto">
              <a:xfrm>
                <a:off x="3161" y="1257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0" name="Line 3948"/>
              <p:cNvSpPr>
                <a:spLocks noChangeShapeType="1"/>
              </p:cNvSpPr>
              <p:nvPr/>
            </p:nvSpPr>
            <p:spPr bwMode="auto">
              <a:xfrm>
                <a:off x="3161" y="12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1" name="Freeform 3949"/>
              <p:cNvSpPr>
                <a:spLocks/>
              </p:cNvSpPr>
              <p:nvPr/>
            </p:nvSpPr>
            <p:spPr bwMode="auto">
              <a:xfrm>
                <a:off x="3161" y="1257"/>
                <a:ext cx="5" cy="6"/>
              </a:xfrm>
              <a:custGeom>
                <a:avLst/>
                <a:gdLst>
                  <a:gd name="T0" fmla="*/ 0 w 50"/>
                  <a:gd name="T1" fmla="*/ 2 h 55"/>
                  <a:gd name="T2" fmla="*/ 2 w 50"/>
                  <a:gd name="T3" fmla="*/ 28 h 55"/>
                  <a:gd name="T4" fmla="*/ 3 w 50"/>
                  <a:gd name="T5" fmla="*/ 55 h 55"/>
                  <a:gd name="T6" fmla="*/ 50 w 50"/>
                  <a:gd name="T7" fmla="*/ 53 h 55"/>
                  <a:gd name="T8" fmla="*/ 49 w 50"/>
                  <a:gd name="T9" fmla="*/ 26 h 55"/>
                  <a:gd name="T10" fmla="*/ 48 w 50"/>
                  <a:gd name="T11" fmla="*/ 0 h 55"/>
                  <a:gd name="T12" fmla="*/ 0 w 50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5">
                    <a:moveTo>
                      <a:pt x="0" y="2"/>
                    </a:moveTo>
                    <a:lnTo>
                      <a:pt x="2" y="28"/>
                    </a:lnTo>
                    <a:lnTo>
                      <a:pt x="3" y="55"/>
                    </a:lnTo>
                    <a:lnTo>
                      <a:pt x="50" y="53"/>
                    </a:lnTo>
                    <a:lnTo>
                      <a:pt x="49" y="26"/>
                    </a:lnTo>
                    <a:lnTo>
                      <a:pt x="48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2" name="Freeform 3950"/>
              <p:cNvSpPr>
                <a:spLocks/>
              </p:cNvSpPr>
              <p:nvPr/>
            </p:nvSpPr>
            <p:spPr bwMode="auto">
              <a:xfrm>
                <a:off x="3161" y="1257"/>
                <a:ext cx="5" cy="6"/>
              </a:xfrm>
              <a:custGeom>
                <a:avLst/>
                <a:gdLst>
                  <a:gd name="T0" fmla="*/ 0 w 50"/>
                  <a:gd name="T1" fmla="*/ 2 h 55"/>
                  <a:gd name="T2" fmla="*/ 2 w 50"/>
                  <a:gd name="T3" fmla="*/ 28 h 55"/>
                  <a:gd name="T4" fmla="*/ 3 w 50"/>
                  <a:gd name="T5" fmla="*/ 55 h 55"/>
                  <a:gd name="T6" fmla="*/ 50 w 50"/>
                  <a:gd name="T7" fmla="*/ 53 h 55"/>
                  <a:gd name="T8" fmla="*/ 49 w 50"/>
                  <a:gd name="T9" fmla="*/ 26 h 55"/>
                  <a:gd name="T10" fmla="*/ 48 w 50"/>
                  <a:gd name="T11" fmla="*/ 0 h 55"/>
                  <a:gd name="T12" fmla="*/ 0 w 50"/>
                  <a:gd name="T13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5">
                    <a:moveTo>
                      <a:pt x="0" y="2"/>
                    </a:moveTo>
                    <a:lnTo>
                      <a:pt x="2" y="28"/>
                    </a:lnTo>
                    <a:lnTo>
                      <a:pt x="3" y="55"/>
                    </a:lnTo>
                    <a:lnTo>
                      <a:pt x="50" y="53"/>
                    </a:lnTo>
                    <a:lnTo>
                      <a:pt x="49" y="26"/>
                    </a:lnTo>
                    <a:lnTo>
                      <a:pt x="48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3" name="Freeform 3951"/>
              <p:cNvSpPr>
                <a:spLocks/>
              </p:cNvSpPr>
              <p:nvPr/>
            </p:nvSpPr>
            <p:spPr bwMode="auto">
              <a:xfrm>
                <a:off x="3166" y="1260"/>
                <a:ext cx="1" cy="3"/>
              </a:xfrm>
              <a:custGeom>
                <a:avLst/>
                <a:gdLst>
                  <a:gd name="T0" fmla="*/ 0 w 2"/>
                  <a:gd name="T1" fmla="*/ 0 h 27"/>
                  <a:gd name="T2" fmla="*/ 1 w 2"/>
                  <a:gd name="T3" fmla="*/ 27 h 27"/>
                  <a:gd name="T4" fmla="*/ 2 w 2"/>
                  <a:gd name="T5" fmla="*/ 27 h 27"/>
                  <a:gd name="T6" fmla="*/ 0 w 2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0" y="0"/>
                    </a:moveTo>
                    <a:lnTo>
                      <a:pt x="1" y="27"/>
                    </a:lnTo>
                    <a:lnTo>
                      <a:pt x="2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4" name="Line 3952"/>
              <p:cNvSpPr>
                <a:spLocks noChangeShapeType="1"/>
              </p:cNvSpPr>
              <p:nvPr/>
            </p:nvSpPr>
            <p:spPr bwMode="auto">
              <a:xfrm>
                <a:off x="3166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5" name="Freeform 3953"/>
              <p:cNvSpPr>
                <a:spLocks/>
              </p:cNvSpPr>
              <p:nvPr/>
            </p:nvSpPr>
            <p:spPr bwMode="auto">
              <a:xfrm>
                <a:off x="3166" y="1257"/>
                <a:ext cx="6" cy="6"/>
              </a:xfrm>
              <a:custGeom>
                <a:avLst/>
                <a:gdLst>
                  <a:gd name="T0" fmla="*/ 0 w 50"/>
                  <a:gd name="T1" fmla="*/ 3 h 56"/>
                  <a:gd name="T2" fmla="*/ 2 w 50"/>
                  <a:gd name="T3" fmla="*/ 29 h 56"/>
                  <a:gd name="T4" fmla="*/ 4 w 50"/>
                  <a:gd name="T5" fmla="*/ 56 h 56"/>
                  <a:gd name="T6" fmla="*/ 50 w 50"/>
                  <a:gd name="T7" fmla="*/ 52 h 56"/>
                  <a:gd name="T8" fmla="*/ 48 w 50"/>
                  <a:gd name="T9" fmla="*/ 26 h 56"/>
                  <a:gd name="T10" fmla="*/ 46 w 50"/>
                  <a:gd name="T11" fmla="*/ 0 h 56"/>
                  <a:gd name="T12" fmla="*/ 0 w 50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6">
                    <a:moveTo>
                      <a:pt x="0" y="3"/>
                    </a:moveTo>
                    <a:lnTo>
                      <a:pt x="2" y="29"/>
                    </a:lnTo>
                    <a:lnTo>
                      <a:pt x="4" y="56"/>
                    </a:lnTo>
                    <a:lnTo>
                      <a:pt x="50" y="52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6" name="Freeform 3954"/>
              <p:cNvSpPr>
                <a:spLocks/>
              </p:cNvSpPr>
              <p:nvPr/>
            </p:nvSpPr>
            <p:spPr bwMode="auto">
              <a:xfrm>
                <a:off x="3166" y="1257"/>
                <a:ext cx="6" cy="6"/>
              </a:xfrm>
              <a:custGeom>
                <a:avLst/>
                <a:gdLst>
                  <a:gd name="T0" fmla="*/ 0 w 50"/>
                  <a:gd name="T1" fmla="*/ 3 h 56"/>
                  <a:gd name="T2" fmla="*/ 2 w 50"/>
                  <a:gd name="T3" fmla="*/ 29 h 56"/>
                  <a:gd name="T4" fmla="*/ 4 w 50"/>
                  <a:gd name="T5" fmla="*/ 56 h 56"/>
                  <a:gd name="T6" fmla="*/ 50 w 50"/>
                  <a:gd name="T7" fmla="*/ 52 h 56"/>
                  <a:gd name="T8" fmla="*/ 48 w 50"/>
                  <a:gd name="T9" fmla="*/ 26 h 56"/>
                  <a:gd name="T10" fmla="*/ 46 w 50"/>
                  <a:gd name="T11" fmla="*/ 0 h 56"/>
                  <a:gd name="T12" fmla="*/ 0 w 50"/>
                  <a:gd name="T13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6">
                    <a:moveTo>
                      <a:pt x="0" y="3"/>
                    </a:moveTo>
                    <a:lnTo>
                      <a:pt x="2" y="29"/>
                    </a:lnTo>
                    <a:lnTo>
                      <a:pt x="4" y="56"/>
                    </a:lnTo>
                    <a:lnTo>
                      <a:pt x="50" y="52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7" name="Freeform 3955"/>
              <p:cNvSpPr>
                <a:spLocks/>
              </p:cNvSpPr>
              <p:nvPr/>
            </p:nvSpPr>
            <p:spPr bwMode="auto">
              <a:xfrm>
                <a:off x="3171" y="1260"/>
                <a:ext cx="1" cy="3"/>
              </a:xfrm>
              <a:custGeom>
                <a:avLst/>
                <a:gdLst>
                  <a:gd name="T0" fmla="*/ 0 w 2"/>
                  <a:gd name="T1" fmla="*/ 0 h 26"/>
                  <a:gd name="T2" fmla="*/ 2 w 2"/>
                  <a:gd name="T3" fmla="*/ 26 h 26"/>
                  <a:gd name="T4" fmla="*/ 2 w 2"/>
                  <a:gd name="T5" fmla="*/ 26 h 26"/>
                  <a:gd name="T6" fmla="*/ 0 w 2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0"/>
                    </a:moveTo>
                    <a:lnTo>
                      <a:pt x="2" y="26"/>
                    </a:lnTo>
                    <a:lnTo>
                      <a:pt x="2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8" name="Line 3956"/>
              <p:cNvSpPr>
                <a:spLocks noChangeShapeType="1"/>
              </p:cNvSpPr>
              <p:nvPr/>
            </p:nvSpPr>
            <p:spPr bwMode="auto">
              <a:xfrm>
                <a:off x="3172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9" name="Freeform 3957"/>
              <p:cNvSpPr>
                <a:spLocks/>
              </p:cNvSpPr>
              <p:nvPr/>
            </p:nvSpPr>
            <p:spPr bwMode="auto">
              <a:xfrm>
                <a:off x="3171" y="1256"/>
                <a:ext cx="6" cy="7"/>
              </a:xfrm>
              <a:custGeom>
                <a:avLst/>
                <a:gdLst>
                  <a:gd name="T0" fmla="*/ 0 w 50"/>
                  <a:gd name="T1" fmla="*/ 5 h 57"/>
                  <a:gd name="T2" fmla="*/ 2 w 50"/>
                  <a:gd name="T3" fmla="*/ 31 h 57"/>
                  <a:gd name="T4" fmla="*/ 4 w 50"/>
                  <a:gd name="T5" fmla="*/ 57 h 57"/>
                  <a:gd name="T6" fmla="*/ 50 w 50"/>
                  <a:gd name="T7" fmla="*/ 53 h 57"/>
                  <a:gd name="T8" fmla="*/ 48 w 50"/>
                  <a:gd name="T9" fmla="*/ 27 h 57"/>
                  <a:gd name="T10" fmla="*/ 46 w 50"/>
                  <a:gd name="T11" fmla="*/ 0 h 57"/>
                  <a:gd name="T12" fmla="*/ 0 w 50"/>
                  <a:gd name="T13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5"/>
                    </a:moveTo>
                    <a:lnTo>
                      <a:pt x="2" y="31"/>
                    </a:lnTo>
                    <a:lnTo>
                      <a:pt x="4" y="57"/>
                    </a:lnTo>
                    <a:lnTo>
                      <a:pt x="50" y="53"/>
                    </a:lnTo>
                    <a:lnTo>
                      <a:pt x="48" y="27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0" name="Freeform 3958"/>
              <p:cNvSpPr>
                <a:spLocks/>
              </p:cNvSpPr>
              <p:nvPr/>
            </p:nvSpPr>
            <p:spPr bwMode="auto">
              <a:xfrm>
                <a:off x="3171" y="1256"/>
                <a:ext cx="6" cy="7"/>
              </a:xfrm>
              <a:custGeom>
                <a:avLst/>
                <a:gdLst>
                  <a:gd name="T0" fmla="*/ 0 w 50"/>
                  <a:gd name="T1" fmla="*/ 5 h 57"/>
                  <a:gd name="T2" fmla="*/ 2 w 50"/>
                  <a:gd name="T3" fmla="*/ 31 h 57"/>
                  <a:gd name="T4" fmla="*/ 4 w 50"/>
                  <a:gd name="T5" fmla="*/ 57 h 57"/>
                  <a:gd name="T6" fmla="*/ 50 w 50"/>
                  <a:gd name="T7" fmla="*/ 53 h 57"/>
                  <a:gd name="T8" fmla="*/ 48 w 50"/>
                  <a:gd name="T9" fmla="*/ 27 h 57"/>
                  <a:gd name="T10" fmla="*/ 46 w 50"/>
                  <a:gd name="T11" fmla="*/ 0 h 57"/>
                  <a:gd name="T12" fmla="*/ 0 w 50"/>
                  <a:gd name="T13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5"/>
                    </a:moveTo>
                    <a:lnTo>
                      <a:pt x="2" y="31"/>
                    </a:lnTo>
                    <a:lnTo>
                      <a:pt x="4" y="57"/>
                    </a:lnTo>
                    <a:lnTo>
                      <a:pt x="50" y="53"/>
                    </a:lnTo>
                    <a:lnTo>
                      <a:pt x="48" y="27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1" name="Freeform 3959"/>
              <p:cNvSpPr>
                <a:spLocks/>
              </p:cNvSpPr>
              <p:nvPr/>
            </p:nvSpPr>
            <p:spPr bwMode="auto">
              <a:xfrm>
                <a:off x="3176" y="1256"/>
                <a:ext cx="6" cy="6"/>
              </a:xfrm>
              <a:custGeom>
                <a:avLst/>
                <a:gdLst>
                  <a:gd name="T0" fmla="*/ 0 w 50"/>
                  <a:gd name="T1" fmla="*/ 4 h 57"/>
                  <a:gd name="T2" fmla="*/ 2 w 50"/>
                  <a:gd name="T3" fmla="*/ 31 h 57"/>
                  <a:gd name="T4" fmla="*/ 4 w 50"/>
                  <a:gd name="T5" fmla="*/ 57 h 57"/>
                  <a:gd name="T6" fmla="*/ 50 w 50"/>
                  <a:gd name="T7" fmla="*/ 53 h 57"/>
                  <a:gd name="T8" fmla="*/ 48 w 50"/>
                  <a:gd name="T9" fmla="*/ 26 h 57"/>
                  <a:gd name="T10" fmla="*/ 46 w 50"/>
                  <a:gd name="T11" fmla="*/ 0 h 57"/>
                  <a:gd name="T12" fmla="*/ 0 w 50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4"/>
                    </a:moveTo>
                    <a:lnTo>
                      <a:pt x="2" y="31"/>
                    </a:lnTo>
                    <a:lnTo>
                      <a:pt x="4" y="57"/>
                    </a:lnTo>
                    <a:lnTo>
                      <a:pt x="50" y="53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2" name="Freeform 3960"/>
              <p:cNvSpPr>
                <a:spLocks/>
              </p:cNvSpPr>
              <p:nvPr/>
            </p:nvSpPr>
            <p:spPr bwMode="auto">
              <a:xfrm>
                <a:off x="3176" y="1256"/>
                <a:ext cx="6" cy="6"/>
              </a:xfrm>
              <a:custGeom>
                <a:avLst/>
                <a:gdLst>
                  <a:gd name="T0" fmla="*/ 0 w 50"/>
                  <a:gd name="T1" fmla="*/ 4 h 57"/>
                  <a:gd name="T2" fmla="*/ 2 w 50"/>
                  <a:gd name="T3" fmla="*/ 31 h 57"/>
                  <a:gd name="T4" fmla="*/ 4 w 50"/>
                  <a:gd name="T5" fmla="*/ 57 h 57"/>
                  <a:gd name="T6" fmla="*/ 50 w 50"/>
                  <a:gd name="T7" fmla="*/ 53 h 57"/>
                  <a:gd name="T8" fmla="*/ 48 w 50"/>
                  <a:gd name="T9" fmla="*/ 26 h 57"/>
                  <a:gd name="T10" fmla="*/ 46 w 50"/>
                  <a:gd name="T11" fmla="*/ 0 h 57"/>
                  <a:gd name="T12" fmla="*/ 0 w 50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4"/>
                    </a:moveTo>
                    <a:lnTo>
                      <a:pt x="2" y="31"/>
                    </a:lnTo>
                    <a:lnTo>
                      <a:pt x="4" y="57"/>
                    </a:lnTo>
                    <a:lnTo>
                      <a:pt x="50" y="53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3" name="Freeform 3961"/>
              <p:cNvSpPr>
                <a:spLocks/>
              </p:cNvSpPr>
              <p:nvPr/>
            </p:nvSpPr>
            <p:spPr bwMode="auto">
              <a:xfrm>
                <a:off x="3181" y="1255"/>
                <a:ext cx="6" cy="7"/>
              </a:xfrm>
              <a:custGeom>
                <a:avLst/>
                <a:gdLst>
                  <a:gd name="T0" fmla="*/ 0 w 50"/>
                  <a:gd name="T1" fmla="*/ 4 h 57"/>
                  <a:gd name="T2" fmla="*/ 2 w 50"/>
                  <a:gd name="T3" fmla="*/ 30 h 57"/>
                  <a:gd name="T4" fmla="*/ 4 w 50"/>
                  <a:gd name="T5" fmla="*/ 57 h 57"/>
                  <a:gd name="T6" fmla="*/ 50 w 50"/>
                  <a:gd name="T7" fmla="*/ 52 h 57"/>
                  <a:gd name="T8" fmla="*/ 48 w 50"/>
                  <a:gd name="T9" fmla="*/ 26 h 57"/>
                  <a:gd name="T10" fmla="*/ 46 w 50"/>
                  <a:gd name="T11" fmla="*/ 0 h 57"/>
                  <a:gd name="T12" fmla="*/ 0 w 50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4"/>
                    </a:moveTo>
                    <a:lnTo>
                      <a:pt x="2" y="30"/>
                    </a:lnTo>
                    <a:lnTo>
                      <a:pt x="4" y="57"/>
                    </a:lnTo>
                    <a:lnTo>
                      <a:pt x="50" y="52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4" name="Freeform 3962"/>
              <p:cNvSpPr>
                <a:spLocks/>
              </p:cNvSpPr>
              <p:nvPr/>
            </p:nvSpPr>
            <p:spPr bwMode="auto">
              <a:xfrm>
                <a:off x="3181" y="1255"/>
                <a:ext cx="6" cy="7"/>
              </a:xfrm>
              <a:custGeom>
                <a:avLst/>
                <a:gdLst>
                  <a:gd name="T0" fmla="*/ 0 w 50"/>
                  <a:gd name="T1" fmla="*/ 4 h 57"/>
                  <a:gd name="T2" fmla="*/ 2 w 50"/>
                  <a:gd name="T3" fmla="*/ 30 h 57"/>
                  <a:gd name="T4" fmla="*/ 4 w 50"/>
                  <a:gd name="T5" fmla="*/ 57 h 57"/>
                  <a:gd name="T6" fmla="*/ 50 w 50"/>
                  <a:gd name="T7" fmla="*/ 52 h 57"/>
                  <a:gd name="T8" fmla="*/ 48 w 50"/>
                  <a:gd name="T9" fmla="*/ 26 h 57"/>
                  <a:gd name="T10" fmla="*/ 46 w 50"/>
                  <a:gd name="T11" fmla="*/ 0 h 57"/>
                  <a:gd name="T12" fmla="*/ 0 w 50"/>
                  <a:gd name="T1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7">
                    <a:moveTo>
                      <a:pt x="0" y="4"/>
                    </a:moveTo>
                    <a:lnTo>
                      <a:pt x="2" y="30"/>
                    </a:lnTo>
                    <a:lnTo>
                      <a:pt x="4" y="57"/>
                    </a:lnTo>
                    <a:lnTo>
                      <a:pt x="50" y="52"/>
                    </a:lnTo>
                    <a:lnTo>
                      <a:pt x="48" y="26"/>
                    </a:lnTo>
                    <a:lnTo>
                      <a:pt x="46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5" name="Freeform 3963"/>
              <p:cNvSpPr>
                <a:spLocks/>
              </p:cNvSpPr>
              <p:nvPr/>
            </p:nvSpPr>
            <p:spPr bwMode="auto">
              <a:xfrm>
                <a:off x="3187" y="1258"/>
                <a:ext cx="1" cy="3"/>
              </a:xfrm>
              <a:custGeom>
                <a:avLst/>
                <a:gdLst>
                  <a:gd name="T0" fmla="*/ 0 w 3"/>
                  <a:gd name="T1" fmla="*/ 0 h 26"/>
                  <a:gd name="T2" fmla="*/ 2 w 3"/>
                  <a:gd name="T3" fmla="*/ 26 h 26"/>
                  <a:gd name="T4" fmla="*/ 3 w 3"/>
                  <a:gd name="T5" fmla="*/ 26 h 26"/>
                  <a:gd name="T6" fmla="*/ 0 w 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lnTo>
                      <a:pt x="2" y="26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6" name="Line 3964"/>
              <p:cNvSpPr>
                <a:spLocks noChangeShapeType="1"/>
              </p:cNvSpPr>
              <p:nvPr/>
            </p:nvSpPr>
            <p:spPr bwMode="auto">
              <a:xfrm>
                <a:off x="3187" y="12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7" name="Freeform 3965"/>
              <p:cNvSpPr>
                <a:spLocks/>
              </p:cNvSpPr>
              <p:nvPr/>
            </p:nvSpPr>
            <p:spPr bwMode="auto">
              <a:xfrm>
                <a:off x="3186" y="1255"/>
                <a:ext cx="6" cy="6"/>
              </a:xfrm>
              <a:custGeom>
                <a:avLst/>
                <a:gdLst>
                  <a:gd name="T0" fmla="*/ 0 w 52"/>
                  <a:gd name="T1" fmla="*/ 6 h 58"/>
                  <a:gd name="T2" fmla="*/ 3 w 52"/>
                  <a:gd name="T3" fmla="*/ 32 h 58"/>
                  <a:gd name="T4" fmla="*/ 6 w 52"/>
                  <a:gd name="T5" fmla="*/ 58 h 58"/>
                  <a:gd name="T6" fmla="*/ 52 w 52"/>
                  <a:gd name="T7" fmla="*/ 53 h 58"/>
                  <a:gd name="T8" fmla="*/ 49 w 52"/>
                  <a:gd name="T9" fmla="*/ 26 h 58"/>
                  <a:gd name="T10" fmla="*/ 46 w 52"/>
                  <a:gd name="T11" fmla="*/ 0 h 58"/>
                  <a:gd name="T12" fmla="*/ 0 w 52"/>
                  <a:gd name="T13" fmla="*/ 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8">
                    <a:moveTo>
                      <a:pt x="0" y="6"/>
                    </a:moveTo>
                    <a:lnTo>
                      <a:pt x="3" y="32"/>
                    </a:lnTo>
                    <a:lnTo>
                      <a:pt x="6" y="58"/>
                    </a:lnTo>
                    <a:lnTo>
                      <a:pt x="52" y="53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8" name="Freeform 3966"/>
              <p:cNvSpPr>
                <a:spLocks/>
              </p:cNvSpPr>
              <p:nvPr/>
            </p:nvSpPr>
            <p:spPr bwMode="auto">
              <a:xfrm>
                <a:off x="3186" y="1255"/>
                <a:ext cx="6" cy="6"/>
              </a:xfrm>
              <a:custGeom>
                <a:avLst/>
                <a:gdLst>
                  <a:gd name="T0" fmla="*/ 0 w 52"/>
                  <a:gd name="T1" fmla="*/ 6 h 58"/>
                  <a:gd name="T2" fmla="*/ 3 w 52"/>
                  <a:gd name="T3" fmla="*/ 32 h 58"/>
                  <a:gd name="T4" fmla="*/ 6 w 52"/>
                  <a:gd name="T5" fmla="*/ 58 h 58"/>
                  <a:gd name="T6" fmla="*/ 52 w 52"/>
                  <a:gd name="T7" fmla="*/ 53 h 58"/>
                  <a:gd name="T8" fmla="*/ 49 w 52"/>
                  <a:gd name="T9" fmla="*/ 26 h 58"/>
                  <a:gd name="T10" fmla="*/ 46 w 52"/>
                  <a:gd name="T11" fmla="*/ 0 h 58"/>
                  <a:gd name="T12" fmla="*/ 0 w 52"/>
                  <a:gd name="T13" fmla="*/ 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8">
                    <a:moveTo>
                      <a:pt x="0" y="6"/>
                    </a:moveTo>
                    <a:lnTo>
                      <a:pt x="3" y="32"/>
                    </a:lnTo>
                    <a:lnTo>
                      <a:pt x="6" y="58"/>
                    </a:lnTo>
                    <a:lnTo>
                      <a:pt x="52" y="53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9" name="Freeform 3967"/>
              <p:cNvSpPr>
                <a:spLocks/>
              </p:cNvSpPr>
              <p:nvPr/>
            </p:nvSpPr>
            <p:spPr bwMode="auto">
              <a:xfrm>
                <a:off x="3192" y="1258"/>
                <a:ext cx="1" cy="3"/>
              </a:xfrm>
              <a:custGeom>
                <a:avLst/>
                <a:gdLst>
                  <a:gd name="T0" fmla="*/ 0 w 3"/>
                  <a:gd name="T1" fmla="*/ 0 h 27"/>
                  <a:gd name="T2" fmla="*/ 3 w 3"/>
                  <a:gd name="T3" fmla="*/ 27 h 27"/>
                  <a:gd name="T4" fmla="*/ 3 w 3"/>
                  <a:gd name="T5" fmla="*/ 27 h 27"/>
                  <a:gd name="T6" fmla="*/ 0 w 3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7">
                    <a:moveTo>
                      <a:pt x="0" y="0"/>
                    </a:moveTo>
                    <a:lnTo>
                      <a:pt x="3" y="27"/>
                    </a:lnTo>
                    <a:lnTo>
                      <a:pt x="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0" name="Line 3968"/>
              <p:cNvSpPr>
                <a:spLocks noChangeShapeType="1"/>
              </p:cNvSpPr>
              <p:nvPr/>
            </p:nvSpPr>
            <p:spPr bwMode="auto">
              <a:xfrm>
                <a:off x="3192" y="12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1" name="Freeform 3969"/>
              <p:cNvSpPr>
                <a:spLocks/>
              </p:cNvSpPr>
              <p:nvPr/>
            </p:nvSpPr>
            <p:spPr bwMode="auto">
              <a:xfrm>
                <a:off x="3191" y="1254"/>
                <a:ext cx="6" cy="7"/>
              </a:xfrm>
              <a:custGeom>
                <a:avLst/>
                <a:gdLst>
                  <a:gd name="T0" fmla="*/ 0 w 52"/>
                  <a:gd name="T1" fmla="*/ 5 h 58"/>
                  <a:gd name="T2" fmla="*/ 3 w 52"/>
                  <a:gd name="T3" fmla="*/ 31 h 58"/>
                  <a:gd name="T4" fmla="*/ 6 w 52"/>
                  <a:gd name="T5" fmla="*/ 58 h 58"/>
                  <a:gd name="T6" fmla="*/ 52 w 52"/>
                  <a:gd name="T7" fmla="*/ 52 h 58"/>
                  <a:gd name="T8" fmla="*/ 49 w 52"/>
                  <a:gd name="T9" fmla="*/ 26 h 58"/>
                  <a:gd name="T10" fmla="*/ 46 w 52"/>
                  <a:gd name="T11" fmla="*/ 0 h 58"/>
                  <a:gd name="T12" fmla="*/ 0 w 52"/>
                  <a:gd name="T13" fmla="*/ 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8">
                    <a:moveTo>
                      <a:pt x="0" y="5"/>
                    </a:moveTo>
                    <a:lnTo>
                      <a:pt x="3" y="31"/>
                    </a:lnTo>
                    <a:lnTo>
                      <a:pt x="6" y="58"/>
                    </a:lnTo>
                    <a:lnTo>
                      <a:pt x="52" y="52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2" name="Freeform 3970"/>
              <p:cNvSpPr>
                <a:spLocks/>
              </p:cNvSpPr>
              <p:nvPr/>
            </p:nvSpPr>
            <p:spPr bwMode="auto">
              <a:xfrm>
                <a:off x="3191" y="1254"/>
                <a:ext cx="6" cy="7"/>
              </a:xfrm>
              <a:custGeom>
                <a:avLst/>
                <a:gdLst>
                  <a:gd name="T0" fmla="*/ 0 w 52"/>
                  <a:gd name="T1" fmla="*/ 5 h 58"/>
                  <a:gd name="T2" fmla="*/ 3 w 52"/>
                  <a:gd name="T3" fmla="*/ 31 h 58"/>
                  <a:gd name="T4" fmla="*/ 6 w 52"/>
                  <a:gd name="T5" fmla="*/ 58 h 58"/>
                  <a:gd name="T6" fmla="*/ 52 w 52"/>
                  <a:gd name="T7" fmla="*/ 52 h 58"/>
                  <a:gd name="T8" fmla="*/ 49 w 52"/>
                  <a:gd name="T9" fmla="*/ 26 h 58"/>
                  <a:gd name="T10" fmla="*/ 46 w 52"/>
                  <a:gd name="T11" fmla="*/ 0 h 58"/>
                  <a:gd name="T12" fmla="*/ 0 w 52"/>
                  <a:gd name="T13" fmla="*/ 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8">
                    <a:moveTo>
                      <a:pt x="0" y="5"/>
                    </a:moveTo>
                    <a:lnTo>
                      <a:pt x="3" y="31"/>
                    </a:lnTo>
                    <a:lnTo>
                      <a:pt x="6" y="58"/>
                    </a:lnTo>
                    <a:lnTo>
                      <a:pt x="52" y="52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3" name="Freeform 3971"/>
              <p:cNvSpPr>
                <a:spLocks/>
              </p:cNvSpPr>
              <p:nvPr/>
            </p:nvSpPr>
            <p:spPr bwMode="auto">
              <a:xfrm>
                <a:off x="3197" y="1257"/>
                <a:ext cx="1" cy="3"/>
              </a:xfrm>
              <a:custGeom>
                <a:avLst/>
                <a:gdLst>
                  <a:gd name="T0" fmla="*/ 0 w 3"/>
                  <a:gd name="T1" fmla="*/ 0 h 26"/>
                  <a:gd name="T2" fmla="*/ 3 w 3"/>
                  <a:gd name="T3" fmla="*/ 26 h 26"/>
                  <a:gd name="T4" fmla="*/ 3 w 3"/>
                  <a:gd name="T5" fmla="*/ 26 h 26"/>
                  <a:gd name="T6" fmla="*/ 0 w 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lnTo>
                      <a:pt x="3" y="26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4" name="Line 3972"/>
              <p:cNvSpPr>
                <a:spLocks noChangeShapeType="1"/>
              </p:cNvSpPr>
              <p:nvPr/>
            </p:nvSpPr>
            <p:spPr bwMode="auto">
              <a:xfrm>
                <a:off x="3197" y="12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5" name="Freeform 3973"/>
              <p:cNvSpPr>
                <a:spLocks/>
              </p:cNvSpPr>
              <p:nvPr/>
            </p:nvSpPr>
            <p:spPr bwMode="auto">
              <a:xfrm>
                <a:off x="3197" y="1253"/>
                <a:ext cx="5" cy="7"/>
              </a:xfrm>
              <a:custGeom>
                <a:avLst/>
                <a:gdLst>
                  <a:gd name="T0" fmla="*/ 0 w 52"/>
                  <a:gd name="T1" fmla="*/ 7 h 59"/>
                  <a:gd name="T2" fmla="*/ 3 w 52"/>
                  <a:gd name="T3" fmla="*/ 33 h 59"/>
                  <a:gd name="T4" fmla="*/ 6 w 52"/>
                  <a:gd name="T5" fmla="*/ 59 h 59"/>
                  <a:gd name="T6" fmla="*/ 52 w 52"/>
                  <a:gd name="T7" fmla="*/ 53 h 59"/>
                  <a:gd name="T8" fmla="*/ 49 w 52"/>
                  <a:gd name="T9" fmla="*/ 26 h 59"/>
                  <a:gd name="T10" fmla="*/ 46 w 52"/>
                  <a:gd name="T11" fmla="*/ 0 h 59"/>
                  <a:gd name="T12" fmla="*/ 0 w 52"/>
                  <a:gd name="T13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0" y="7"/>
                    </a:moveTo>
                    <a:lnTo>
                      <a:pt x="3" y="33"/>
                    </a:lnTo>
                    <a:lnTo>
                      <a:pt x="6" y="59"/>
                    </a:lnTo>
                    <a:lnTo>
                      <a:pt x="52" y="53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6" name="Freeform 3974"/>
              <p:cNvSpPr>
                <a:spLocks/>
              </p:cNvSpPr>
              <p:nvPr/>
            </p:nvSpPr>
            <p:spPr bwMode="auto">
              <a:xfrm>
                <a:off x="3197" y="1253"/>
                <a:ext cx="5" cy="7"/>
              </a:xfrm>
              <a:custGeom>
                <a:avLst/>
                <a:gdLst>
                  <a:gd name="T0" fmla="*/ 0 w 52"/>
                  <a:gd name="T1" fmla="*/ 7 h 59"/>
                  <a:gd name="T2" fmla="*/ 3 w 52"/>
                  <a:gd name="T3" fmla="*/ 33 h 59"/>
                  <a:gd name="T4" fmla="*/ 6 w 52"/>
                  <a:gd name="T5" fmla="*/ 59 h 59"/>
                  <a:gd name="T6" fmla="*/ 52 w 52"/>
                  <a:gd name="T7" fmla="*/ 53 h 59"/>
                  <a:gd name="T8" fmla="*/ 49 w 52"/>
                  <a:gd name="T9" fmla="*/ 26 h 59"/>
                  <a:gd name="T10" fmla="*/ 46 w 52"/>
                  <a:gd name="T11" fmla="*/ 0 h 59"/>
                  <a:gd name="T12" fmla="*/ 0 w 52"/>
                  <a:gd name="T13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0" y="7"/>
                    </a:moveTo>
                    <a:lnTo>
                      <a:pt x="3" y="33"/>
                    </a:lnTo>
                    <a:lnTo>
                      <a:pt x="6" y="59"/>
                    </a:lnTo>
                    <a:lnTo>
                      <a:pt x="52" y="53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7" name="Freeform 3975"/>
              <p:cNvSpPr>
                <a:spLocks/>
              </p:cNvSpPr>
              <p:nvPr/>
            </p:nvSpPr>
            <p:spPr bwMode="auto">
              <a:xfrm>
                <a:off x="3202" y="1256"/>
                <a:ext cx="1" cy="3"/>
              </a:xfrm>
              <a:custGeom>
                <a:avLst/>
                <a:gdLst>
                  <a:gd name="T0" fmla="*/ 0 w 4"/>
                  <a:gd name="T1" fmla="*/ 0 h 27"/>
                  <a:gd name="T2" fmla="*/ 3 w 4"/>
                  <a:gd name="T3" fmla="*/ 27 h 27"/>
                  <a:gd name="T4" fmla="*/ 4 w 4"/>
                  <a:gd name="T5" fmla="*/ 27 h 27"/>
                  <a:gd name="T6" fmla="*/ 0 w 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0"/>
                    </a:moveTo>
                    <a:lnTo>
                      <a:pt x="3" y="27"/>
                    </a:lnTo>
                    <a:lnTo>
                      <a:pt x="4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8" name="Line 3976"/>
              <p:cNvSpPr>
                <a:spLocks noChangeShapeType="1"/>
              </p:cNvSpPr>
              <p:nvPr/>
            </p:nvSpPr>
            <p:spPr bwMode="auto">
              <a:xfrm>
                <a:off x="3202" y="12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9" name="Freeform 3977"/>
              <p:cNvSpPr>
                <a:spLocks/>
              </p:cNvSpPr>
              <p:nvPr/>
            </p:nvSpPr>
            <p:spPr bwMode="auto">
              <a:xfrm>
                <a:off x="3202" y="1252"/>
                <a:ext cx="6" cy="7"/>
              </a:xfrm>
              <a:custGeom>
                <a:avLst/>
                <a:gdLst>
                  <a:gd name="T0" fmla="*/ 0 w 54"/>
                  <a:gd name="T1" fmla="*/ 8 h 61"/>
                  <a:gd name="T2" fmla="*/ 4 w 54"/>
                  <a:gd name="T3" fmla="*/ 34 h 61"/>
                  <a:gd name="T4" fmla="*/ 8 w 54"/>
                  <a:gd name="T5" fmla="*/ 61 h 61"/>
                  <a:gd name="T6" fmla="*/ 54 w 54"/>
                  <a:gd name="T7" fmla="*/ 53 h 61"/>
                  <a:gd name="T8" fmla="*/ 50 w 54"/>
                  <a:gd name="T9" fmla="*/ 27 h 61"/>
                  <a:gd name="T10" fmla="*/ 46 w 54"/>
                  <a:gd name="T11" fmla="*/ 0 h 61"/>
                  <a:gd name="T12" fmla="*/ 0 w 54"/>
                  <a:gd name="T13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1">
                    <a:moveTo>
                      <a:pt x="0" y="8"/>
                    </a:moveTo>
                    <a:lnTo>
                      <a:pt x="4" y="34"/>
                    </a:lnTo>
                    <a:lnTo>
                      <a:pt x="8" y="61"/>
                    </a:lnTo>
                    <a:lnTo>
                      <a:pt x="54" y="53"/>
                    </a:lnTo>
                    <a:lnTo>
                      <a:pt x="50" y="27"/>
                    </a:lnTo>
                    <a:lnTo>
                      <a:pt x="4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0" name="Freeform 3978"/>
              <p:cNvSpPr>
                <a:spLocks/>
              </p:cNvSpPr>
              <p:nvPr/>
            </p:nvSpPr>
            <p:spPr bwMode="auto">
              <a:xfrm>
                <a:off x="3202" y="1252"/>
                <a:ext cx="6" cy="7"/>
              </a:xfrm>
              <a:custGeom>
                <a:avLst/>
                <a:gdLst>
                  <a:gd name="T0" fmla="*/ 0 w 54"/>
                  <a:gd name="T1" fmla="*/ 8 h 61"/>
                  <a:gd name="T2" fmla="*/ 4 w 54"/>
                  <a:gd name="T3" fmla="*/ 34 h 61"/>
                  <a:gd name="T4" fmla="*/ 8 w 54"/>
                  <a:gd name="T5" fmla="*/ 61 h 61"/>
                  <a:gd name="T6" fmla="*/ 54 w 54"/>
                  <a:gd name="T7" fmla="*/ 53 h 61"/>
                  <a:gd name="T8" fmla="*/ 50 w 54"/>
                  <a:gd name="T9" fmla="*/ 27 h 61"/>
                  <a:gd name="T10" fmla="*/ 46 w 54"/>
                  <a:gd name="T11" fmla="*/ 0 h 61"/>
                  <a:gd name="T12" fmla="*/ 0 w 54"/>
                  <a:gd name="T13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1">
                    <a:moveTo>
                      <a:pt x="0" y="8"/>
                    </a:moveTo>
                    <a:lnTo>
                      <a:pt x="4" y="34"/>
                    </a:lnTo>
                    <a:lnTo>
                      <a:pt x="8" y="61"/>
                    </a:lnTo>
                    <a:lnTo>
                      <a:pt x="54" y="53"/>
                    </a:lnTo>
                    <a:lnTo>
                      <a:pt x="50" y="27"/>
                    </a:lnTo>
                    <a:lnTo>
                      <a:pt x="46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1" name="Freeform 3979"/>
              <p:cNvSpPr>
                <a:spLocks/>
              </p:cNvSpPr>
              <p:nvPr/>
            </p:nvSpPr>
            <p:spPr bwMode="auto">
              <a:xfrm>
                <a:off x="3207" y="1252"/>
                <a:ext cx="1" cy="3"/>
              </a:xfrm>
              <a:custGeom>
                <a:avLst/>
                <a:gdLst>
                  <a:gd name="T0" fmla="*/ 4 w 4"/>
                  <a:gd name="T1" fmla="*/ 27 h 27"/>
                  <a:gd name="T2" fmla="*/ 0 w 4"/>
                  <a:gd name="T3" fmla="*/ 0 h 27"/>
                  <a:gd name="T4" fmla="*/ 1 w 4"/>
                  <a:gd name="T5" fmla="*/ 0 h 27"/>
                  <a:gd name="T6" fmla="*/ 4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4" y="2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2" name="Line 3980"/>
              <p:cNvSpPr>
                <a:spLocks noChangeShapeType="1"/>
              </p:cNvSpPr>
              <p:nvPr/>
            </p:nvSpPr>
            <p:spPr bwMode="auto">
              <a:xfrm>
                <a:off x="3207" y="12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3" name="Freeform 3981"/>
              <p:cNvSpPr>
                <a:spLocks/>
              </p:cNvSpPr>
              <p:nvPr/>
            </p:nvSpPr>
            <p:spPr bwMode="auto">
              <a:xfrm>
                <a:off x="3207" y="1252"/>
                <a:ext cx="6" cy="6"/>
              </a:xfrm>
              <a:custGeom>
                <a:avLst/>
                <a:gdLst>
                  <a:gd name="T0" fmla="*/ 0 w 52"/>
                  <a:gd name="T1" fmla="*/ 6 h 59"/>
                  <a:gd name="T2" fmla="*/ 3 w 52"/>
                  <a:gd name="T3" fmla="*/ 33 h 59"/>
                  <a:gd name="T4" fmla="*/ 6 w 52"/>
                  <a:gd name="T5" fmla="*/ 59 h 59"/>
                  <a:gd name="T6" fmla="*/ 52 w 52"/>
                  <a:gd name="T7" fmla="*/ 52 h 59"/>
                  <a:gd name="T8" fmla="*/ 49 w 52"/>
                  <a:gd name="T9" fmla="*/ 26 h 59"/>
                  <a:gd name="T10" fmla="*/ 46 w 52"/>
                  <a:gd name="T11" fmla="*/ 0 h 59"/>
                  <a:gd name="T12" fmla="*/ 0 w 52"/>
                  <a:gd name="T13" fmla="*/ 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0" y="6"/>
                    </a:moveTo>
                    <a:lnTo>
                      <a:pt x="3" y="33"/>
                    </a:lnTo>
                    <a:lnTo>
                      <a:pt x="6" y="59"/>
                    </a:lnTo>
                    <a:lnTo>
                      <a:pt x="52" y="52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4" name="Freeform 3982"/>
              <p:cNvSpPr>
                <a:spLocks/>
              </p:cNvSpPr>
              <p:nvPr/>
            </p:nvSpPr>
            <p:spPr bwMode="auto">
              <a:xfrm>
                <a:off x="3207" y="1252"/>
                <a:ext cx="6" cy="6"/>
              </a:xfrm>
              <a:custGeom>
                <a:avLst/>
                <a:gdLst>
                  <a:gd name="T0" fmla="*/ 0 w 52"/>
                  <a:gd name="T1" fmla="*/ 6 h 59"/>
                  <a:gd name="T2" fmla="*/ 3 w 52"/>
                  <a:gd name="T3" fmla="*/ 33 h 59"/>
                  <a:gd name="T4" fmla="*/ 6 w 52"/>
                  <a:gd name="T5" fmla="*/ 59 h 59"/>
                  <a:gd name="T6" fmla="*/ 52 w 52"/>
                  <a:gd name="T7" fmla="*/ 52 h 59"/>
                  <a:gd name="T8" fmla="*/ 49 w 52"/>
                  <a:gd name="T9" fmla="*/ 26 h 59"/>
                  <a:gd name="T10" fmla="*/ 46 w 52"/>
                  <a:gd name="T11" fmla="*/ 0 h 59"/>
                  <a:gd name="T12" fmla="*/ 0 w 52"/>
                  <a:gd name="T13" fmla="*/ 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0" y="6"/>
                    </a:moveTo>
                    <a:lnTo>
                      <a:pt x="3" y="33"/>
                    </a:lnTo>
                    <a:lnTo>
                      <a:pt x="6" y="59"/>
                    </a:lnTo>
                    <a:lnTo>
                      <a:pt x="52" y="52"/>
                    </a:ln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5" name="Freeform 3983"/>
              <p:cNvSpPr>
                <a:spLocks/>
              </p:cNvSpPr>
              <p:nvPr/>
            </p:nvSpPr>
            <p:spPr bwMode="auto">
              <a:xfrm>
                <a:off x="3212" y="1255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3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3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6" name="Line 3984"/>
              <p:cNvSpPr>
                <a:spLocks noChangeShapeType="1"/>
              </p:cNvSpPr>
              <p:nvPr/>
            </p:nvSpPr>
            <p:spPr bwMode="auto">
              <a:xfrm>
                <a:off x="3213" y="1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7" name="Freeform 3985"/>
              <p:cNvSpPr>
                <a:spLocks/>
              </p:cNvSpPr>
              <p:nvPr/>
            </p:nvSpPr>
            <p:spPr bwMode="auto">
              <a:xfrm>
                <a:off x="3212" y="1251"/>
                <a:ext cx="6" cy="7"/>
              </a:xfrm>
              <a:custGeom>
                <a:avLst/>
                <a:gdLst>
                  <a:gd name="T0" fmla="*/ 0 w 56"/>
                  <a:gd name="T1" fmla="*/ 9 h 61"/>
                  <a:gd name="T2" fmla="*/ 5 w 56"/>
                  <a:gd name="T3" fmla="*/ 35 h 61"/>
                  <a:gd name="T4" fmla="*/ 11 w 56"/>
                  <a:gd name="T5" fmla="*/ 61 h 61"/>
                  <a:gd name="T6" fmla="*/ 56 w 56"/>
                  <a:gd name="T7" fmla="*/ 53 h 61"/>
                  <a:gd name="T8" fmla="*/ 50 w 56"/>
                  <a:gd name="T9" fmla="*/ 26 h 61"/>
                  <a:gd name="T10" fmla="*/ 45 w 56"/>
                  <a:gd name="T11" fmla="*/ 0 h 61"/>
                  <a:gd name="T12" fmla="*/ 0 w 56"/>
                  <a:gd name="T13" fmla="*/ 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0" y="9"/>
                    </a:moveTo>
                    <a:lnTo>
                      <a:pt x="5" y="35"/>
                    </a:lnTo>
                    <a:lnTo>
                      <a:pt x="11" y="61"/>
                    </a:lnTo>
                    <a:lnTo>
                      <a:pt x="56" y="53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8" name="Freeform 3986"/>
              <p:cNvSpPr>
                <a:spLocks/>
              </p:cNvSpPr>
              <p:nvPr/>
            </p:nvSpPr>
            <p:spPr bwMode="auto">
              <a:xfrm>
                <a:off x="3212" y="1251"/>
                <a:ext cx="6" cy="7"/>
              </a:xfrm>
              <a:custGeom>
                <a:avLst/>
                <a:gdLst>
                  <a:gd name="T0" fmla="*/ 0 w 56"/>
                  <a:gd name="T1" fmla="*/ 9 h 61"/>
                  <a:gd name="T2" fmla="*/ 5 w 56"/>
                  <a:gd name="T3" fmla="*/ 35 h 61"/>
                  <a:gd name="T4" fmla="*/ 11 w 56"/>
                  <a:gd name="T5" fmla="*/ 61 h 61"/>
                  <a:gd name="T6" fmla="*/ 56 w 56"/>
                  <a:gd name="T7" fmla="*/ 53 h 61"/>
                  <a:gd name="T8" fmla="*/ 50 w 56"/>
                  <a:gd name="T9" fmla="*/ 26 h 61"/>
                  <a:gd name="T10" fmla="*/ 45 w 56"/>
                  <a:gd name="T11" fmla="*/ 0 h 61"/>
                  <a:gd name="T12" fmla="*/ 0 w 56"/>
                  <a:gd name="T13" fmla="*/ 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0" y="9"/>
                    </a:moveTo>
                    <a:lnTo>
                      <a:pt x="5" y="35"/>
                    </a:lnTo>
                    <a:lnTo>
                      <a:pt x="11" y="61"/>
                    </a:lnTo>
                    <a:lnTo>
                      <a:pt x="56" y="53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9" name="Freeform 3987"/>
              <p:cNvSpPr>
                <a:spLocks/>
              </p:cNvSpPr>
              <p:nvPr/>
            </p:nvSpPr>
            <p:spPr bwMode="auto">
              <a:xfrm>
                <a:off x="3217" y="1251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0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0" name="Line 3988"/>
              <p:cNvSpPr>
                <a:spLocks noChangeShapeType="1"/>
              </p:cNvSpPr>
              <p:nvPr/>
            </p:nvSpPr>
            <p:spPr bwMode="auto">
              <a:xfrm>
                <a:off x="3217" y="12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1" name="Freeform 3989"/>
              <p:cNvSpPr>
                <a:spLocks/>
              </p:cNvSpPr>
              <p:nvPr/>
            </p:nvSpPr>
            <p:spPr bwMode="auto">
              <a:xfrm>
                <a:off x="3217" y="1250"/>
                <a:ext cx="6" cy="7"/>
              </a:xfrm>
              <a:custGeom>
                <a:avLst/>
                <a:gdLst>
                  <a:gd name="T0" fmla="*/ 0 w 57"/>
                  <a:gd name="T1" fmla="*/ 9 h 62"/>
                  <a:gd name="T2" fmla="*/ 5 w 57"/>
                  <a:gd name="T3" fmla="*/ 35 h 62"/>
                  <a:gd name="T4" fmla="*/ 11 w 57"/>
                  <a:gd name="T5" fmla="*/ 62 h 62"/>
                  <a:gd name="T6" fmla="*/ 57 w 57"/>
                  <a:gd name="T7" fmla="*/ 53 h 62"/>
                  <a:gd name="T8" fmla="*/ 51 w 57"/>
                  <a:gd name="T9" fmla="*/ 27 h 62"/>
                  <a:gd name="T10" fmla="*/ 46 w 57"/>
                  <a:gd name="T11" fmla="*/ 0 h 62"/>
                  <a:gd name="T12" fmla="*/ 0 w 57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0" y="9"/>
                    </a:moveTo>
                    <a:lnTo>
                      <a:pt x="5" y="35"/>
                    </a:lnTo>
                    <a:lnTo>
                      <a:pt x="11" y="62"/>
                    </a:lnTo>
                    <a:lnTo>
                      <a:pt x="57" y="53"/>
                    </a:ln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2" name="Freeform 3990"/>
              <p:cNvSpPr>
                <a:spLocks/>
              </p:cNvSpPr>
              <p:nvPr/>
            </p:nvSpPr>
            <p:spPr bwMode="auto">
              <a:xfrm>
                <a:off x="3217" y="1250"/>
                <a:ext cx="6" cy="7"/>
              </a:xfrm>
              <a:custGeom>
                <a:avLst/>
                <a:gdLst>
                  <a:gd name="T0" fmla="*/ 0 w 57"/>
                  <a:gd name="T1" fmla="*/ 9 h 62"/>
                  <a:gd name="T2" fmla="*/ 5 w 57"/>
                  <a:gd name="T3" fmla="*/ 35 h 62"/>
                  <a:gd name="T4" fmla="*/ 11 w 57"/>
                  <a:gd name="T5" fmla="*/ 62 h 62"/>
                  <a:gd name="T6" fmla="*/ 57 w 57"/>
                  <a:gd name="T7" fmla="*/ 53 h 62"/>
                  <a:gd name="T8" fmla="*/ 51 w 57"/>
                  <a:gd name="T9" fmla="*/ 27 h 62"/>
                  <a:gd name="T10" fmla="*/ 46 w 57"/>
                  <a:gd name="T11" fmla="*/ 0 h 62"/>
                  <a:gd name="T12" fmla="*/ 0 w 57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0" y="9"/>
                    </a:moveTo>
                    <a:lnTo>
                      <a:pt x="5" y="35"/>
                    </a:lnTo>
                    <a:lnTo>
                      <a:pt x="11" y="62"/>
                    </a:lnTo>
                    <a:lnTo>
                      <a:pt x="57" y="53"/>
                    </a:ln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3" name="Freeform 3991"/>
              <p:cNvSpPr>
                <a:spLocks/>
              </p:cNvSpPr>
              <p:nvPr/>
            </p:nvSpPr>
            <p:spPr bwMode="auto">
              <a:xfrm>
                <a:off x="3222" y="1253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4" name="Line 3992"/>
              <p:cNvSpPr>
                <a:spLocks noChangeShapeType="1"/>
              </p:cNvSpPr>
              <p:nvPr/>
            </p:nvSpPr>
            <p:spPr bwMode="auto">
              <a:xfrm>
                <a:off x="3223" y="12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5" name="Freeform 3993"/>
              <p:cNvSpPr>
                <a:spLocks/>
              </p:cNvSpPr>
              <p:nvPr/>
            </p:nvSpPr>
            <p:spPr bwMode="auto">
              <a:xfrm>
                <a:off x="3222" y="1249"/>
                <a:ext cx="6" cy="7"/>
              </a:xfrm>
              <a:custGeom>
                <a:avLst/>
                <a:gdLst>
                  <a:gd name="T0" fmla="*/ 0 w 57"/>
                  <a:gd name="T1" fmla="*/ 9 h 62"/>
                  <a:gd name="T2" fmla="*/ 5 w 57"/>
                  <a:gd name="T3" fmla="*/ 36 h 62"/>
                  <a:gd name="T4" fmla="*/ 11 w 57"/>
                  <a:gd name="T5" fmla="*/ 62 h 62"/>
                  <a:gd name="T6" fmla="*/ 57 w 57"/>
                  <a:gd name="T7" fmla="*/ 53 h 62"/>
                  <a:gd name="T8" fmla="*/ 51 w 57"/>
                  <a:gd name="T9" fmla="*/ 27 h 62"/>
                  <a:gd name="T10" fmla="*/ 46 w 57"/>
                  <a:gd name="T11" fmla="*/ 0 h 62"/>
                  <a:gd name="T12" fmla="*/ 0 w 57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0" y="9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7" y="53"/>
                    </a:ln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6" name="Freeform 3994"/>
              <p:cNvSpPr>
                <a:spLocks/>
              </p:cNvSpPr>
              <p:nvPr/>
            </p:nvSpPr>
            <p:spPr bwMode="auto">
              <a:xfrm>
                <a:off x="3222" y="1249"/>
                <a:ext cx="6" cy="7"/>
              </a:xfrm>
              <a:custGeom>
                <a:avLst/>
                <a:gdLst>
                  <a:gd name="T0" fmla="*/ 0 w 57"/>
                  <a:gd name="T1" fmla="*/ 9 h 62"/>
                  <a:gd name="T2" fmla="*/ 5 w 57"/>
                  <a:gd name="T3" fmla="*/ 36 h 62"/>
                  <a:gd name="T4" fmla="*/ 11 w 57"/>
                  <a:gd name="T5" fmla="*/ 62 h 62"/>
                  <a:gd name="T6" fmla="*/ 57 w 57"/>
                  <a:gd name="T7" fmla="*/ 53 h 62"/>
                  <a:gd name="T8" fmla="*/ 51 w 57"/>
                  <a:gd name="T9" fmla="*/ 27 h 62"/>
                  <a:gd name="T10" fmla="*/ 46 w 57"/>
                  <a:gd name="T11" fmla="*/ 0 h 62"/>
                  <a:gd name="T12" fmla="*/ 0 w 57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0" y="9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7" y="53"/>
                    </a:ln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7" name="Freeform 3995"/>
              <p:cNvSpPr>
                <a:spLocks/>
              </p:cNvSpPr>
              <p:nvPr/>
            </p:nvSpPr>
            <p:spPr bwMode="auto">
              <a:xfrm>
                <a:off x="3227" y="1252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8" name="Line 3996"/>
              <p:cNvSpPr>
                <a:spLocks noChangeShapeType="1"/>
              </p:cNvSpPr>
              <p:nvPr/>
            </p:nvSpPr>
            <p:spPr bwMode="auto">
              <a:xfrm>
                <a:off x="3228" y="12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9" name="Freeform 3997"/>
              <p:cNvSpPr>
                <a:spLocks/>
              </p:cNvSpPr>
              <p:nvPr/>
            </p:nvSpPr>
            <p:spPr bwMode="auto">
              <a:xfrm>
                <a:off x="3227" y="1248"/>
                <a:ext cx="6" cy="7"/>
              </a:xfrm>
              <a:custGeom>
                <a:avLst/>
                <a:gdLst>
                  <a:gd name="T0" fmla="*/ 0 w 56"/>
                  <a:gd name="T1" fmla="*/ 9 h 62"/>
                  <a:gd name="T2" fmla="*/ 5 w 56"/>
                  <a:gd name="T3" fmla="*/ 36 h 62"/>
                  <a:gd name="T4" fmla="*/ 11 w 56"/>
                  <a:gd name="T5" fmla="*/ 62 h 62"/>
                  <a:gd name="T6" fmla="*/ 56 w 56"/>
                  <a:gd name="T7" fmla="*/ 52 h 62"/>
                  <a:gd name="T8" fmla="*/ 50 w 56"/>
                  <a:gd name="T9" fmla="*/ 26 h 62"/>
                  <a:gd name="T10" fmla="*/ 45 w 56"/>
                  <a:gd name="T11" fmla="*/ 0 h 62"/>
                  <a:gd name="T12" fmla="*/ 0 w 56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0" y="9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6" y="52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0" name="Freeform 3998"/>
              <p:cNvSpPr>
                <a:spLocks/>
              </p:cNvSpPr>
              <p:nvPr/>
            </p:nvSpPr>
            <p:spPr bwMode="auto">
              <a:xfrm>
                <a:off x="3227" y="1248"/>
                <a:ext cx="6" cy="7"/>
              </a:xfrm>
              <a:custGeom>
                <a:avLst/>
                <a:gdLst>
                  <a:gd name="T0" fmla="*/ 0 w 56"/>
                  <a:gd name="T1" fmla="*/ 9 h 62"/>
                  <a:gd name="T2" fmla="*/ 5 w 56"/>
                  <a:gd name="T3" fmla="*/ 36 h 62"/>
                  <a:gd name="T4" fmla="*/ 11 w 56"/>
                  <a:gd name="T5" fmla="*/ 62 h 62"/>
                  <a:gd name="T6" fmla="*/ 56 w 56"/>
                  <a:gd name="T7" fmla="*/ 52 h 62"/>
                  <a:gd name="T8" fmla="*/ 50 w 56"/>
                  <a:gd name="T9" fmla="*/ 26 h 62"/>
                  <a:gd name="T10" fmla="*/ 45 w 56"/>
                  <a:gd name="T11" fmla="*/ 0 h 62"/>
                  <a:gd name="T12" fmla="*/ 0 w 56"/>
                  <a:gd name="T13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2">
                    <a:moveTo>
                      <a:pt x="0" y="9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6" y="52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1" name="Freeform 3999"/>
              <p:cNvSpPr>
                <a:spLocks/>
              </p:cNvSpPr>
              <p:nvPr/>
            </p:nvSpPr>
            <p:spPr bwMode="auto">
              <a:xfrm>
                <a:off x="3232" y="1251"/>
                <a:ext cx="1" cy="3"/>
              </a:xfrm>
              <a:custGeom>
                <a:avLst/>
                <a:gdLst>
                  <a:gd name="T0" fmla="*/ 0 w 6"/>
                  <a:gd name="T1" fmla="*/ 0 h 26"/>
                  <a:gd name="T2" fmla="*/ 6 w 6"/>
                  <a:gd name="T3" fmla="*/ 26 h 26"/>
                  <a:gd name="T4" fmla="*/ 6 w 6"/>
                  <a:gd name="T5" fmla="*/ 26 h 26"/>
                  <a:gd name="T6" fmla="*/ 0 w 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lnTo>
                      <a:pt x="6" y="26"/>
                    </a:lnTo>
                    <a:lnTo>
                      <a:pt x="6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2" name="Line 4000"/>
              <p:cNvSpPr>
                <a:spLocks noChangeShapeType="1"/>
              </p:cNvSpPr>
              <p:nvPr/>
            </p:nvSpPr>
            <p:spPr bwMode="auto">
              <a:xfrm>
                <a:off x="3233" y="12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3" name="Freeform 4001"/>
              <p:cNvSpPr>
                <a:spLocks/>
              </p:cNvSpPr>
              <p:nvPr/>
            </p:nvSpPr>
            <p:spPr bwMode="auto">
              <a:xfrm>
                <a:off x="3232" y="1247"/>
                <a:ext cx="6" cy="7"/>
              </a:xfrm>
              <a:custGeom>
                <a:avLst/>
                <a:gdLst>
                  <a:gd name="T0" fmla="*/ 0 w 55"/>
                  <a:gd name="T1" fmla="*/ 10 h 62"/>
                  <a:gd name="T2" fmla="*/ 5 w 55"/>
                  <a:gd name="T3" fmla="*/ 36 h 62"/>
                  <a:gd name="T4" fmla="*/ 11 w 55"/>
                  <a:gd name="T5" fmla="*/ 62 h 62"/>
                  <a:gd name="T6" fmla="*/ 55 w 55"/>
                  <a:gd name="T7" fmla="*/ 52 h 62"/>
                  <a:gd name="T8" fmla="*/ 50 w 55"/>
                  <a:gd name="T9" fmla="*/ 26 h 62"/>
                  <a:gd name="T10" fmla="*/ 45 w 55"/>
                  <a:gd name="T11" fmla="*/ 0 h 62"/>
                  <a:gd name="T12" fmla="*/ 0 w 55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2">
                    <a:moveTo>
                      <a:pt x="0" y="10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5" y="52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4" name="Freeform 4002"/>
              <p:cNvSpPr>
                <a:spLocks/>
              </p:cNvSpPr>
              <p:nvPr/>
            </p:nvSpPr>
            <p:spPr bwMode="auto">
              <a:xfrm>
                <a:off x="3232" y="1247"/>
                <a:ext cx="6" cy="7"/>
              </a:xfrm>
              <a:custGeom>
                <a:avLst/>
                <a:gdLst>
                  <a:gd name="T0" fmla="*/ 0 w 55"/>
                  <a:gd name="T1" fmla="*/ 10 h 62"/>
                  <a:gd name="T2" fmla="*/ 5 w 55"/>
                  <a:gd name="T3" fmla="*/ 36 h 62"/>
                  <a:gd name="T4" fmla="*/ 11 w 55"/>
                  <a:gd name="T5" fmla="*/ 62 h 62"/>
                  <a:gd name="T6" fmla="*/ 55 w 55"/>
                  <a:gd name="T7" fmla="*/ 52 h 62"/>
                  <a:gd name="T8" fmla="*/ 50 w 55"/>
                  <a:gd name="T9" fmla="*/ 26 h 62"/>
                  <a:gd name="T10" fmla="*/ 45 w 55"/>
                  <a:gd name="T11" fmla="*/ 0 h 62"/>
                  <a:gd name="T12" fmla="*/ 0 w 55"/>
                  <a:gd name="T1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2">
                    <a:moveTo>
                      <a:pt x="0" y="10"/>
                    </a:moveTo>
                    <a:lnTo>
                      <a:pt x="5" y="36"/>
                    </a:lnTo>
                    <a:lnTo>
                      <a:pt x="11" y="62"/>
                    </a:lnTo>
                    <a:lnTo>
                      <a:pt x="55" y="52"/>
                    </a:lnTo>
                    <a:lnTo>
                      <a:pt x="50" y="26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5" name="Freeform 4003"/>
              <p:cNvSpPr>
                <a:spLocks/>
              </p:cNvSpPr>
              <p:nvPr/>
            </p:nvSpPr>
            <p:spPr bwMode="auto">
              <a:xfrm>
                <a:off x="3237" y="1250"/>
                <a:ext cx="1" cy="2"/>
              </a:xfrm>
              <a:custGeom>
                <a:avLst/>
                <a:gdLst>
                  <a:gd name="T0" fmla="*/ 0 w 7"/>
                  <a:gd name="T1" fmla="*/ 0 h 26"/>
                  <a:gd name="T2" fmla="*/ 5 w 7"/>
                  <a:gd name="T3" fmla="*/ 26 h 26"/>
                  <a:gd name="T4" fmla="*/ 7 w 7"/>
                  <a:gd name="T5" fmla="*/ 26 h 26"/>
                  <a:gd name="T6" fmla="*/ 0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lnTo>
                      <a:pt x="5" y="26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6" name="Line 4004"/>
              <p:cNvSpPr>
                <a:spLocks noChangeShapeType="1"/>
              </p:cNvSpPr>
              <p:nvPr/>
            </p:nvSpPr>
            <p:spPr bwMode="auto">
              <a:xfrm>
                <a:off x="3238" y="12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7" name="Freeform 4005"/>
              <p:cNvSpPr>
                <a:spLocks/>
              </p:cNvSpPr>
              <p:nvPr/>
            </p:nvSpPr>
            <p:spPr bwMode="auto">
              <a:xfrm>
                <a:off x="3237" y="1245"/>
                <a:ext cx="6" cy="7"/>
              </a:xfrm>
              <a:custGeom>
                <a:avLst/>
                <a:gdLst>
                  <a:gd name="T0" fmla="*/ 0 w 59"/>
                  <a:gd name="T1" fmla="*/ 11 h 63"/>
                  <a:gd name="T2" fmla="*/ 7 w 59"/>
                  <a:gd name="T3" fmla="*/ 37 h 63"/>
                  <a:gd name="T4" fmla="*/ 14 w 59"/>
                  <a:gd name="T5" fmla="*/ 63 h 63"/>
                  <a:gd name="T6" fmla="*/ 59 w 59"/>
                  <a:gd name="T7" fmla="*/ 52 h 63"/>
                  <a:gd name="T8" fmla="*/ 52 w 59"/>
                  <a:gd name="T9" fmla="*/ 26 h 63"/>
                  <a:gd name="T10" fmla="*/ 45 w 59"/>
                  <a:gd name="T11" fmla="*/ 0 h 63"/>
                  <a:gd name="T12" fmla="*/ 0 w 59"/>
                  <a:gd name="T13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0" y="11"/>
                    </a:moveTo>
                    <a:lnTo>
                      <a:pt x="7" y="37"/>
                    </a:lnTo>
                    <a:lnTo>
                      <a:pt x="14" y="63"/>
                    </a:lnTo>
                    <a:lnTo>
                      <a:pt x="59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8" name="Freeform 4006"/>
              <p:cNvSpPr>
                <a:spLocks/>
              </p:cNvSpPr>
              <p:nvPr/>
            </p:nvSpPr>
            <p:spPr bwMode="auto">
              <a:xfrm>
                <a:off x="3237" y="1245"/>
                <a:ext cx="6" cy="7"/>
              </a:xfrm>
              <a:custGeom>
                <a:avLst/>
                <a:gdLst>
                  <a:gd name="T0" fmla="*/ 0 w 59"/>
                  <a:gd name="T1" fmla="*/ 11 h 63"/>
                  <a:gd name="T2" fmla="*/ 7 w 59"/>
                  <a:gd name="T3" fmla="*/ 37 h 63"/>
                  <a:gd name="T4" fmla="*/ 14 w 59"/>
                  <a:gd name="T5" fmla="*/ 63 h 63"/>
                  <a:gd name="T6" fmla="*/ 59 w 59"/>
                  <a:gd name="T7" fmla="*/ 52 h 63"/>
                  <a:gd name="T8" fmla="*/ 52 w 59"/>
                  <a:gd name="T9" fmla="*/ 26 h 63"/>
                  <a:gd name="T10" fmla="*/ 45 w 59"/>
                  <a:gd name="T11" fmla="*/ 0 h 63"/>
                  <a:gd name="T12" fmla="*/ 0 w 59"/>
                  <a:gd name="T13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0" y="11"/>
                    </a:moveTo>
                    <a:lnTo>
                      <a:pt x="7" y="37"/>
                    </a:lnTo>
                    <a:lnTo>
                      <a:pt x="14" y="63"/>
                    </a:lnTo>
                    <a:lnTo>
                      <a:pt x="59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9" name="Freeform 4007"/>
              <p:cNvSpPr>
                <a:spLocks/>
              </p:cNvSpPr>
              <p:nvPr/>
            </p:nvSpPr>
            <p:spPr bwMode="auto">
              <a:xfrm>
                <a:off x="3242" y="1245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0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0" name="Line 4008"/>
              <p:cNvSpPr>
                <a:spLocks noChangeShapeType="1"/>
              </p:cNvSpPr>
              <p:nvPr/>
            </p:nvSpPr>
            <p:spPr bwMode="auto">
              <a:xfrm>
                <a:off x="3242" y="12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1" name="Freeform 4009"/>
              <p:cNvSpPr>
                <a:spLocks/>
              </p:cNvSpPr>
              <p:nvPr/>
            </p:nvSpPr>
            <p:spPr bwMode="auto">
              <a:xfrm>
                <a:off x="3242" y="1244"/>
                <a:ext cx="6" cy="7"/>
              </a:xfrm>
              <a:custGeom>
                <a:avLst/>
                <a:gdLst>
                  <a:gd name="T0" fmla="*/ 0 w 60"/>
                  <a:gd name="T1" fmla="*/ 11 h 63"/>
                  <a:gd name="T2" fmla="*/ 7 w 60"/>
                  <a:gd name="T3" fmla="*/ 37 h 63"/>
                  <a:gd name="T4" fmla="*/ 14 w 60"/>
                  <a:gd name="T5" fmla="*/ 63 h 63"/>
                  <a:gd name="T6" fmla="*/ 60 w 60"/>
                  <a:gd name="T7" fmla="*/ 52 h 63"/>
                  <a:gd name="T8" fmla="*/ 53 w 60"/>
                  <a:gd name="T9" fmla="*/ 26 h 63"/>
                  <a:gd name="T10" fmla="*/ 46 w 60"/>
                  <a:gd name="T11" fmla="*/ 0 h 63"/>
                  <a:gd name="T12" fmla="*/ 0 w 60"/>
                  <a:gd name="T13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0" y="11"/>
                    </a:moveTo>
                    <a:lnTo>
                      <a:pt x="7" y="37"/>
                    </a:lnTo>
                    <a:lnTo>
                      <a:pt x="14" y="63"/>
                    </a:lnTo>
                    <a:lnTo>
                      <a:pt x="60" y="52"/>
                    </a:lnTo>
                    <a:lnTo>
                      <a:pt x="53" y="26"/>
                    </a:lnTo>
                    <a:lnTo>
                      <a:pt x="4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2" name="Freeform 4010"/>
              <p:cNvSpPr>
                <a:spLocks/>
              </p:cNvSpPr>
              <p:nvPr/>
            </p:nvSpPr>
            <p:spPr bwMode="auto">
              <a:xfrm>
                <a:off x="3242" y="1244"/>
                <a:ext cx="6" cy="7"/>
              </a:xfrm>
              <a:custGeom>
                <a:avLst/>
                <a:gdLst>
                  <a:gd name="T0" fmla="*/ 0 w 60"/>
                  <a:gd name="T1" fmla="*/ 11 h 63"/>
                  <a:gd name="T2" fmla="*/ 7 w 60"/>
                  <a:gd name="T3" fmla="*/ 37 h 63"/>
                  <a:gd name="T4" fmla="*/ 14 w 60"/>
                  <a:gd name="T5" fmla="*/ 63 h 63"/>
                  <a:gd name="T6" fmla="*/ 60 w 60"/>
                  <a:gd name="T7" fmla="*/ 52 h 63"/>
                  <a:gd name="T8" fmla="*/ 53 w 60"/>
                  <a:gd name="T9" fmla="*/ 26 h 63"/>
                  <a:gd name="T10" fmla="*/ 46 w 60"/>
                  <a:gd name="T11" fmla="*/ 0 h 63"/>
                  <a:gd name="T12" fmla="*/ 0 w 60"/>
                  <a:gd name="T13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3">
                    <a:moveTo>
                      <a:pt x="0" y="11"/>
                    </a:moveTo>
                    <a:lnTo>
                      <a:pt x="7" y="37"/>
                    </a:lnTo>
                    <a:lnTo>
                      <a:pt x="14" y="63"/>
                    </a:lnTo>
                    <a:lnTo>
                      <a:pt x="60" y="52"/>
                    </a:lnTo>
                    <a:lnTo>
                      <a:pt x="53" y="26"/>
                    </a:lnTo>
                    <a:lnTo>
                      <a:pt x="46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3" name="Freeform 4011"/>
              <p:cNvSpPr>
                <a:spLocks/>
              </p:cNvSpPr>
              <p:nvPr/>
            </p:nvSpPr>
            <p:spPr bwMode="auto">
              <a:xfrm>
                <a:off x="3248" y="1247"/>
                <a:ext cx="1" cy="3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26 h 26"/>
                  <a:gd name="T4" fmla="*/ 7 w 7"/>
                  <a:gd name="T5" fmla="*/ 26 h 26"/>
                  <a:gd name="T6" fmla="*/ 0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lnTo>
                      <a:pt x="7" y="26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4" name="Line 4012"/>
              <p:cNvSpPr>
                <a:spLocks noChangeShapeType="1"/>
              </p:cNvSpPr>
              <p:nvPr/>
            </p:nvSpPr>
            <p:spPr bwMode="auto">
              <a:xfrm>
                <a:off x="3248" y="12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5" name="Freeform 4013"/>
              <p:cNvSpPr>
                <a:spLocks/>
              </p:cNvSpPr>
              <p:nvPr/>
            </p:nvSpPr>
            <p:spPr bwMode="auto">
              <a:xfrm>
                <a:off x="3247" y="1243"/>
                <a:ext cx="6" cy="7"/>
              </a:xfrm>
              <a:custGeom>
                <a:avLst/>
                <a:gdLst>
                  <a:gd name="T0" fmla="*/ 0 w 59"/>
                  <a:gd name="T1" fmla="*/ 12 h 64"/>
                  <a:gd name="T2" fmla="*/ 7 w 59"/>
                  <a:gd name="T3" fmla="*/ 38 h 64"/>
                  <a:gd name="T4" fmla="*/ 14 w 59"/>
                  <a:gd name="T5" fmla="*/ 64 h 64"/>
                  <a:gd name="T6" fmla="*/ 59 w 59"/>
                  <a:gd name="T7" fmla="*/ 52 h 64"/>
                  <a:gd name="T8" fmla="*/ 52 w 59"/>
                  <a:gd name="T9" fmla="*/ 26 h 64"/>
                  <a:gd name="T10" fmla="*/ 45 w 59"/>
                  <a:gd name="T11" fmla="*/ 0 h 64"/>
                  <a:gd name="T12" fmla="*/ 0 w 59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4">
                    <a:moveTo>
                      <a:pt x="0" y="12"/>
                    </a:moveTo>
                    <a:lnTo>
                      <a:pt x="7" y="38"/>
                    </a:lnTo>
                    <a:lnTo>
                      <a:pt x="14" y="64"/>
                    </a:lnTo>
                    <a:lnTo>
                      <a:pt x="59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6" name="Freeform 4014"/>
              <p:cNvSpPr>
                <a:spLocks/>
              </p:cNvSpPr>
              <p:nvPr/>
            </p:nvSpPr>
            <p:spPr bwMode="auto">
              <a:xfrm>
                <a:off x="3247" y="1243"/>
                <a:ext cx="6" cy="7"/>
              </a:xfrm>
              <a:custGeom>
                <a:avLst/>
                <a:gdLst>
                  <a:gd name="T0" fmla="*/ 0 w 59"/>
                  <a:gd name="T1" fmla="*/ 12 h 64"/>
                  <a:gd name="T2" fmla="*/ 7 w 59"/>
                  <a:gd name="T3" fmla="*/ 38 h 64"/>
                  <a:gd name="T4" fmla="*/ 14 w 59"/>
                  <a:gd name="T5" fmla="*/ 64 h 64"/>
                  <a:gd name="T6" fmla="*/ 59 w 59"/>
                  <a:gd name="T7" fmla="*/ 52 h 64"/>
                  <a:gd name="T8" fmla="*/ 52 w 59"/>
                  <a:gd name="T9" fmla="*/ 26 h 64"/>
                  <a:gd name="T10" fmla="*/ 45 w 59"/>
                  <a:gd name="T11" fmla="*/ 0 h 64"/>
                  <a:gd name="T12" fmla="*/ 0 w 59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4">
                    <a:moveTo>
                      <a:pt x="0" y="12"/>
                    </a:moveTo>
                    <a:lnTo>
                      <a:pt x="7" y="38"/>
                    </a:lnTo>
                    <a:lnTo>
                      <a:pt x="14" y="64"/>
                    </a:lnTo>
                    <a:lnTo>
                      <a:pt x="59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7" name="Freeform 4015"/>
              <p:cNvSpPr>
                <a:spLocks/>
              </p:cNvSpPr>
              <p:nvPr/>
            </p:nvSpPr>
            <p:spPr bwMode="auto">
              <a:xfrm>
                <a:off x="3253" y="1246"/>
                <a:ext cx="1" cy="3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26 h 26"/>
                  <a:gd name="T4" fmla="*/ 7 w 7"/>
                  <a:gd name="T5" fmla="*/ 26 h 26"/>
                  <a:gd name="T6" fmla="*/ 0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lnTo>
                      <a:pt x="7" y="26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8" name="Line 4016"/>
              <p:cNvSpPr>
                <a:spLocks noChangeShapeType="1"/>
              </p:cNvSpPr>
              <p:nvPr/>
            </p:nvSpPr>
            <p:spPr bwMode="auto">
              <a:xfrm>
                <a:off x="3253" y="12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9" name="Freeform 4017"/>
              <p:cNvSpPr>
                <a:spLocks/>
              </p:cNvSpPr>
              <p:nvPr/>
            </p:nvSpPr>
            <p:spPr bwMode="auto">
              <a:xfrm>
                <a:off x="3252" y="1242"/>
                <a:ext cx="6" cy="7"/>
              </a:xfrm>
              <a:custGeom>
                <a:avLst/>
                <a:gdLst>
                  <a:gd name="T0" fmla="*/ 0 w 57"/>
                  <a:gd name="T1" fmla="*/ 12 h 64"/>
                  <a:gd name="T2" fmla="*/ 7 w 57"/>
                  <a:gd name="T3" fmla="*/ 38 h 64"/>
                  <a:gd name="T4" fmla="*/ 14 w 57"/>
                  <a:gd name="T5" fmla="*/ 64 h 64"/>
                  <a:gd name="T6" fmla="*/ 57 w 57"/>
                  <a:gd name="T7" fmla="*/ 52 h 64"/>
                  <a:gd name="T8" fmla="*/ 51 w 57"/>
                  <a:gd name="T9" fmla="*/ 26 h 64"/>
                  <a:gd name="T10" fmla="*/ 44 w 57"/>
                  <a:gd name="T11" fmla="*/ 0 h 64"/>
                  <a:gd name="T12" fmla="*/ 0 w 57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4">
                    <a:moveTo>
                      <a:pt x="0" y="12"/>
                    </a:moveTo>
                    <a:lnTo>
                      <a:pt x="7" y="38"/>
                    </a:lnTo>
                    <a:lnTo>
                      <a:pt x="14" y="64"/>
                    </a:lnTo>
                    <a:lnTo>
                      <a:pt x="57" y="52"/>
                    </a:lnTo>
                    <a:lnTo>
                      <a:pt x="51" y="26"/>
                    </a:lnTo>
                    <a:lnTo>
                      <a:pt x="4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0" name="Freeform 4018"/>
              <p:cNvSpPr>
                <a:spLocks/>
              </p:cNvSpPr>
              <p:nvPr/>
            </p:nvSpPr>
            <p:spPr bwMode="auto">
              <a:xfrm>
                <a:off x="3252" y="1242"/>
                <a:ext cx="6" cy="7"/>
              </a:xfrm>
              <a:custGeom>
                <a:avLst/>
                <a:gdLst>
                  <a:gd name="T0" fmla="*/ 0 w 57"/>
                  <a:gd name="T1" fmla="*/ 12 h 64"/>
                  <a:gd name="T2" fmla="*/ 7 w 57"/>
                  <a:gd name="T3" fmla="*/ 38 h 64"/>
                  <a:gd name="T4" fmla="*/ 14 w 57"/>
                  <a:gd name="T5" fmla="*/ 64 h 64"/>
                  <a:gd name="T6" fmla="*/ 57 w 57"/>
                  <a:gd name="T7" fmla="*/ 52 h 64"/>
                  <a:gd name="T8" fmla="*/ 51 w 57"/>
                  <a:gd name="T9" fmla="*/ 26 h 64"/>
                  <a:gd name="T10" fmla="*/ 44 w 57"/>
                  <a:gd name="T11" fmla="*/ 0 h 64"/>
                  <a:gd name="T12" fmla="*/ 0 w 57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4">
                    <a:moveTo>
                      <a:pt x="0" y="12"/>
                    </a:moveTo>
                    <a:lnTo>
                      <a:pt x="7" y="38"/>
                    </a:lnTo>
                    <a:lnTo>
                      <a:pt x="14" y="64"/>
                    </a:lnTo>
                    <a:lnTo>
                      <a:pt x="57" y="52"/>
                    </a:lnTo>
                    <a:lnTo>
                      <a:pt x="51" y="26"/>
                    </a:lnTo>
                    <a:lnTo>
                      <a:pt x="44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1" name="Freeform 4019"/>
              <p:cNvSpPr>
                <a:spLocks/>
              </p:cNvSpPr>
              <p:nvPr/>
            </p:nvSpPr>
            <p:spPr bwMode="auto">
              <a:xfrm>
                <a:off x="3257" y="1242"/>
                <a:ext cx="1" cy="2"/>
              </a:xfrm>
              <a:custGeom>
                <a:avLst/>
                <a:gdLst>
                  <a:gd name="T0" fmla="*/ 7 w 7"/>
                  <a:gd name="T1" fmla="*/ 26 h 26"/>
                  <a:gd name="T2" fmla="*/ 0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2" name="Line 4020"/>
              <p:cNvSpPr>
                <a:spLocks noChangeShapeType="1"/>
              </p:cNvSpPr>
              <p:nvPr/>
            </p:nvSpPr>
            <p:spPr bwMode="auto">
              <a:xfrm>
                <a:off x="3257" y="12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3" name="Freeform 4021"/>
              <p:cNvSpPr>
                <a:spLocks/>
              </p:cNvSpPr>
              <p:nvPr/>
            </p:nvSpPr>
            <p:spPr bwMode="auto">
              <a:xfrm>
                <a:off x="3257" y="1240"/>
                <a:ext cx="6" cy="7"/>
              </a:xfrm>
              <a:custGeom>
                <a:avLst/>
                <a:gdLst>
                  <a:gd name="T0" fmla="*/ 0 w 58"/>
                  <a:gd name="T1" fmla="*/ 12 h 64"/>
                  <a:gd name="T2" fmla="*/ 7 w 58"/>
                  <a:gd name="T3" fmla="*/ 38 h 64"/>
                  <a:gd name="T4" fmla="*/ 13 w 58"/>
                  <a:gd name="T5" fmla="*/ 64 h 64"/>
                  <a:gd name="T6" fmla="*/ 58 w 58"/>
                  <a:gd name="T7" fmla="*/ 52 h 64"/>
                  <a:gd name="T8" fmla="*/ 52 w 58"/>
                  <a:gd name="T9" fmla="*/ 26 h 64"/>
                  <a:gd name="T10" fmla="*/ 45 w 58"/>
                  <a:gd name="T11" fmla="*/ 0 h 64"/>
                  <a:gd name="T12" fmla="*/ 0 w 58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0" y="12"/>
                    </a:moveTo>
                    <a:lnTo>
                      <a:pt x="7" y="38"/>
                    </a:lnTo>
                    <a:lnTo>
                      <a:pt x="13" y="64"/>
                    </a:lnTo>
                    <a:lnTo>
                      <a:pt x="58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4" name="Freeform 4022"/>
              <p:cNvSpPr>
                <a:spLocks/>
              </p:cNvSpPr>
              <p:nvPr/>
            </p:nvSpPr>
            <p:spPr bwMode="auto">
              <a:xfrm>
                <a:off x="3257" y="1240"/>
                <a:ext cx="6" cy="7"/>
              </a:xfrm>
              <a:custGeom>
                <a:avLst/>
                <a:gdLst>
                  <a:gd name="T0" fmla="*/ 0 w 58"/>
                  <a:gd name="T1" fmla="*/ 12 h 64"/>
                  <a:gd name="T2" fmla="*/ 7 w 58"/>
                  <a:gd name="T3" fmla="*/ 38 h 64"/>
                  <a:gd name="T4" fmla="*/ 13 w 58"/>
                  <a:gd name="T5" fmla="*/ 64 h 64"/>
                  <a:gd name="T6" fmla="*/ 58 w 58"/>
                  <a:gd name="T7" fmla="*/ 52 h 64"/>
                  <a:gd name="T8" fmla="*/ 52 w 58"/>
                  <a:gd name="T9" fmla="*/ 26 h 64"/>
                  <a:gd name="T10" fmla="*/ 45 w 58"/>
                  <a:gd name="T11" fmla="*/ 0 h 64"/>
                  <a:gd name="T12" fmla="*/ 0 w 58"/>
                  <a:gd name="T13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4">
                    <a:moveTo>
                      <a:pt x="0" y="12"/>
                    </a:moveTo>
                    <a:lnTo>
                      <a:pt x="7" y="38"/>
                    </a:lnTo>
                    <a:lnTo>
                      <a:pt x="13" y="64"/>
                    </a:lnTo>
                    <a:lnTo>
                      <a:pt x="58" y="52"/>
                    </a:lnTo>
                    <a:lnTo>
                      <a:pt x="52" y="26"/>
                    </a:lnTo>
                    <a:lnTo>
                      <a:pt x="45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5" name="Freeform 4023"/>
              <p:cNvSpPr>
                <a:spLocks/>
              </p:cNvSpPr>
              <p:nvPr/>
            </p:nvSpPr>
            <p:spPr bwMode="auto">
              <a:xfrm>
                <a:off x="3262" y="1243"/>
                <a:ext cx="1" cy="3"/>
              </a:xfrm>
              <a:custGeom>
                <a:avLst/>
                <a:gdLst>
                  <a:gd name="T0" fmla="*/ 0 w 7"/>
                  <a:gd name="T1" fmla="*/ 0 h 26"/>
                  <a:gd name="T2" fmla="*/ 6 w 7"/>
                  <a:gd name="T3" fmla="*/ 26 h 26"/>
                  <a:gd name="T4" fmla="*/ 7 w 7"/>
                  <a:gd name="T5" fmla="*/ 26 h 26"/>
                  <a:gd name="T6" fmla="*/ 0 w 7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lnTo>
                      <a:pt x="6" y="26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6" name="Line 4024"/>
              <p:cNvSpPr>
                <a:spLocks noChangeShapeType="1"/>
              </p:cNvSpPr>
              <p:nvPr/>
            </p:nvSpPr>
            <p:spPr bwMode="auto">
              <a:xfrm>
                <a:off x="3263" y="12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7" name="Freeform 4025"/>
              <p:cNvSpPr>
                <a:spLocks/>
              </p:cNvSpPr>
              <p:nvPr/>
            </p:nvSpPr>
            <p:spPr bwMode="auto">
              <a:xfrm>
                <a:off x="3262" y="1239"/>
                <a:ext cx="6" cy="7"/>
              </a:xfrm>
              <a:custGeom>
                <a:avLst/>
                <a:gdLst>
                  <a:gd name="T0" fmla="*/ 0 w 60"/>
                  <a:gd name="T1" fmla="*/ 14 h 66"/>
                  <a:gd name="T2" fmla="*/ 8 w 60"/>
                  <a:gd name="T3" fmla="*/ 40 h 66"/>
                  <a:gd name="T4" fmla="*/ 15 w 60"/>
                  <a:gd name="T5" fmla="*/ 66 h 66"/>
                  <a:gd name="T6" fmla="*/ 60 w 60"/>
                  <a:gd name="T7" fmla="*/ 53 h 66"/>
                  <a:gd name="T8" fmla="*/ 53 w 60"/>
                  <a:gd name="T9" fmla="*/ 27 h 66"/>
                  <a:gd name="T10" fmla="*/ 45 w 60"/>
                  <a:gd name="T11" fmla="*/ 0 h 66"/>
                  <a:gd name="T12" fmla="*/ 0 w 60"/>
                  <a:gd name="T13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0" y="14"/>
                    </a:moveTo>
                    <a:lnTo>
                      <a:pt x="8" y="40"/>
                    </a:lnTo>
                    <a:lnTo>
                      <a:pt x="15" y="66"/>
                    </a:lnTo>
                    <a:lnTo>
                      <a:pt x="60" y="53"/>
                    </a:lnTo>
                    <a:lnTo>
                      <a:pt x="53" y="27"/>
                    </a:lnTo>
                    <a:lnTo>
                      <a:pt x="4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8" name="Freeform 4026"/>
              <p:cNvSpPr>
                <a:spLocks/>
              </p:cNvSpPr>
              <p:nvPr/>
            </p:nvSpPr>
            <p:spPr bwMode="auto">
              <a:xfrm>
                <a:off x="3262" y="1239"/>
                <a:ext cx="6" cy="7"/>
              </a:xfrm>
              <a:custGeom>
                <a:avLst/>
                <a:gdLst>
                  <a:gd name="T0" fmla="*/ 0 w 60"/>
                  <a:gd name="T1" fmla="*/ 14 h 66"/>
                  <a:gd name="T2" fmla="*/ 8 w 60"/>
                  <a:gd name="T3" fmla="*/ 40 h 66"/>
                  <a:gd name="T4" fmla="*/ 15 w 60"/>
                  <a:gd name="T5" fmla="*/ 66 h 66"/>
                  <a:gd name="T6" fmla="*/ 60 w 60"/>
                  <a:gd name="T7" fmla="*/ 53 h 66"/>
                  <a:gd name="T8" fmla="*/ 53 w 60"/>
                  <a:gd name="T9" fmla="*/ 27 h 66"/>
                  <a:gd name="T10" fmla="*/ 45 w 60"/>
                  <a:gd name="T11" fmla="*/ 0 h 66"/>
                  <a:gd name="T12" fmla="*/ 0 w 60"/>
                  <a:gd name="T13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0" y="14"/>
                    </a:moveTo>
                    <a:lnTo>
                      <a:pt x="8" y="40"/>
                    </a:lnTo>
                    <a:lnTo>
                      <a:pt x="15" y="66"/>
                    </a:lnTo>
                    <a:lnTo>
                      <a:pt x="60" y="53"/>
                    </a:lnTo>
                    <a:lnTo>
                      <a:pt x="53" y="27"/>
                    </a:lnTo>
                    <a:lnTo>
                      <a:pt x="4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9" name="Freeform 4027"/>
              <p:cNvSpPr>
                <a:spLocks/>
              </p:cNvSpPr>
              <p:nvPr/>
            </p:nvSpPr>
            <p:spPr bwMode="auto">
              <a:xfrm>
                <a:off x="3267" y="1242"/>
                <a:ext cx="1" cy="3"/>
              </a:xfrm>
              <a:custGeom>
                <a:avLst/>
                <a:gdLst>
                  <a:gd name="T0" fmla="*/ 0 w 8"/>
                  <a:gd name="T1" fmla="*/ 0 h 26"/>
                  <a:gd name="T2" fmla="*/ 7 w 8"/>
                  <a:gd name="T3" fmla="*/ 26 h 26"/>
                  <a:gd name="T4" fmla="*/ 8 w 8"/>
                  <a:gd name="T5" fmla="*/ 25 h 26"/>
                  <a:gd name="T6" fmla="*/ 0 w 8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0" y="0"/>
                    </a:moveTo>
                    <a:lnTo>
                      <a:pt x="7" y="26"/>
                    </a:lnTo>
                    <a:lnTo>
                      <a:pt x="8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0" name="Line 4028"/>
              <p:cNvSpPr>
                <a:spLocks noChangeShapeType="1"/>
              </p:cNvSpPr>
              <p:nvPr/>
            </p:nvSpPr>
            <p:spPr bwMode="auto">
              <a:xfrm flipV="1">
                <a:off x="3268" y="1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1" name="Freeform 4029"/>
              <p:cNvSpPr>
                <a:spLocks/>
              </p:cNvSpPr>
              <p:nvPr/>
            </p:nvSpPr>
            <p:spPr bwMode="auto">
              <a:xfrm>
                <a:off x="3266" y="1237"/>
                <a:ext cx="7" cy="7"/>
              </a:xfrm>
              <a:custGeom>
                <a:avLst/>
                <a:gdLst>
                  <a:gd name="T0" fmla="*/ 0 w 61"/>
                  <a:gd name="T1" fmla="*/ 15 h 65"/>
                  <a:gd name="T2" fmla="*/ 9 w 61"/>
                  <a:gd name="T3" fmla="*/ 40 h 65"/>
                  <a:gd name="T4" fmla="*/ 17 w 61"/>
                  <a:gd name="T5" fmla="*/ 65 h 65"/>
                  <a:gd name="T6" fmla="*/ 61 w 61"/>
                  <a:gd name="T7" fmla="*/ 51 h 65"/>
                  <a:gd name="T8" fmla="*/ 53 w 61"/>
                  <a:gd name="T9" fmla="*/ 26 h 65"/>
                  <a:gd name="T10" fmla="*/ 44 w 61"/>
                  <a:gd name="T11" fmla="*/ 0 h 65"/>
                  <a:gd name="T12" fmla="*/ 0 w 61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5"/>
                    </a:moveTo>
                    <a:lnTo>
                      <a:pt x="9" y="40"/>
                    </a:lnTo>
                    <a:lnTo>
                      <a:pt x="17" y="65"/>
                    </a:lnTo>
                    <a:lnTo>
                      <a:pt x="61" y="51"/>
                    </a:lnTo>
                    <a:lnTo>
                      <a:pt x="53" y="26"/>
                    </a:lnTo>
                    <a:lnTo>
                      <a:pt x="4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2" name="Freeform 4030"/>
              <p:cNvSpPr>
                <a:spLocks/>
              </p:cNvSpPr>
              <p:nvPr/>
            </p:nvSpPr>
            <p:spPr bwMode="auto">
              <a:xfrm>
                <a:off x="3266" y="1237"/>
                <a:ext cx="7" cy="7"/>
              </a:xfrm>
              <a:custGeom>
                <a:avLst/>
                <a:gdLst>
                  <a:gd name="T0" fmla="*/ 0 w 61"/>
                  <a:gd name="T1" fmla="*/ 15 h 65"/>
                  <a:gd name="T2" fmla="*/ 9 w 61"/>
                  <a:gd name="T3" fmla="*/ 40 h 65"/>
                  <a:gd name="T4" fmla="*/ 17 w 61"/>
                  <a:gd name="T5" fmla="*/ 65 h 65"/>
                  <a:gd name="T6" fmla="*/ 61 w 61"/>
                  <a:gd name="T7" fmla="*/ 51 h 65"/>
                  <a:gd name="T8" fmla="*/ 53 w 61"/>
                  <a:gd name="T9" fmla="*/ 26 h 65"/>
                  <a:gd name="T10" fmla="*/ 44 w 61"/>
                  <a:gd name="T11" fmla="*/ 0 h 65"/>
                  <a:gd name="T12" fmla="*/ 0 w 61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5"/>
                    </a:moveTo>
                    <a:lnTo>
                      <a:pt x="9" y="40"/>
                    </a:lnTo>
                    <a:lnTo>
                      <a:pt x="17" y="65"/>
                    </a:lnTo>
                    <a:lnTo>
                      <a:pt x="61" y="51"/>
                    </a:lnTo>
                    <a:lnTo>
                      <a:pt x="53" y="26"/>
                    </a:lnTo>
                    <a:lnTo>
                      <a:pt x="44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3" name="Freeform 4031"/>
              <p:cNvSpPr>
                <a:spLocks/>
              </p:cNvSpPr>
              <p:nvPr/>
            </p:nvSpPr>
            <p:spPr bwMode="auto">
              <a:xfrm>
                <a:off x="3271" y="1236"/>
                <a:ext cx="7" cy="7"/>
              </a:xfrm>
              <a:custGeom>
                <a:avLst/>
                <a:gdLst>
                  <a:gd name="T0" fmla="*/ 0 w 61"/>
                  <a:gd name="T1" fmla="*/ 14 h 65"/>
                  <a:gd name="T2" fmla="*/ 9 w 61"/>
                  <a:gd name="T3" fmla="*/ 40 h 65"/>
                  <a:gd name="T4" fmla="*/ 17 w 61"/>
                  <a:gd name="T5" fmla="*/ 65 h 65"/>
                  <a:gd name="T6" fmla="*/ 61 w 61"/>
                  <a:gd name="T7" fmla="*/ 50 h 65"/>
                  <a:gd name="T8" fmla="*/ 52 w 61"/>
                  <a:gd name="T9" fmla="*/ 25 h 65"/>
                  <a:gd name="T10" fmla="*/ 44 w 61"/>
                  <a:gd name="T11" fmla="*/ 0 h 65"/>
                  <a:gd name="T12" fmla="*/ 0 w 61"/>
                  <a:gd name="T13" fmla="*/ 1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4"/>
                    </a:moveTo>
                    <a:lnTo>
                      <a:pt x="9" y="40"/>
                    </a:lnTo>
                    <a:lnTo>
                      <a:pt x="17" y="65"/>
                    </a:lnTo>
                    <a:lnTo>
                      <a:pt x="61" y="50"/>
                    </a:lnTo>
                    <a:lnTo>
                      <a:pt x="52" y="25"/>
                    </a:lnTo>
                    <a:lnTo>
                      <a:pt x="4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4" name="Freeform 4032"/>
              <p:cNvSpPr>
                <a:spLocks/>
              </p:cNvSpPr>
              <p:nvPr/>
            </p:nvSpPr>
            <p:spPr bwMode="auto">
              <a:xfrm>
                <a:off x="3271" y="1236"/>
                <a:ext cx="7" cy="7"/>
              </a:xfrm>
              <a:custGeom>
                <a:avLst/>
                <a:gdLst>
                  <a:gd name="T0" fmla="*/ 0 w 61"/>
                  <a:gd name="T1" fmla="*/ 14 h 65"/>
                  <a:gd name="T2" fmla="*/ 9 w 61"/>
                  <a:gd name="T3" fmla="*/ 40 h 65"/>
                  <a:gd name="T4" fmla="*/ 17 w 61"/>
                  <a:gd name="T5" fmla="*/ 65 h 65"/>
                  <a:gd name="T6" fmla="*/ 61 w 61"/>
                  <a:gd name="T7" fmla="*/ 50 h 65"/>
                  <a:gd name="T8" fmla="*/ 52 w 61"/>
                  <a:gd name="T9" fmla="*/ 25 h 65"/>
                  <a:gd name="T10" fmla="*/ 44 w 61"/>
                  <a:gd name="T11" fmla="*/ 0 h 65"/>
                  <a:gd name="T12" fmla="*/ 0 w 61"/>
                  <a:gd name="T13" fmla="*/ 1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4"/>
                    </a:moveTo>
                    <a:lnTo>
                      <a:pt x="9" y="40"/>
                    </a:lnTo>
                    <a:lnTo>
                      <a:pt x="17" y="65"/>
                    </a:lnTo>
                    <a:lnTo>
                      <a:pt x="61" y="50"/>
                    </a:lnTo>
                    <a:lnTo>
                      <a:pt x="52" y="25"/>
                    </a:lnTo>
                    <a:lnTo>
                      <a:pt x="44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5" name="Freeform 4033"/>
              <p:cNvSpPr>
                <a:spLocks/>
              </p:cNvSpPr>
              <p:nvPr/>
            </p:nvSpPr>
            <p:spPr bwMode="auto">
              <a:xfrm>
                <a:off x="3277" y="1238"/>
                <a:ext cx="1" cy="3"/>
              </a:xfrm>
              <a:custGeom>
                <a:avLst/>
                <a:gdLst>
                  <a:gd name="T0" fmla="*/ 0 w 9"/>
                  <a:gd name="T1" fmla="*/ 0 h 25"/>
                  <a:gd name="T2" fmla="*/ 9 w 9"/>
                  <a:gd name="T3" fmla="*/ 25 h 25"/>
                  <a:gd name="T4" fmla="*/ 9 w 9"/>
                  <a:gd name="T5" fmla="*/ 25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9" y="25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6" name="Line 4034"/>
              <p:cNvSpPr>
                <a:spLocks noChangeShapeType="1"/>
              </p:cNvSpPr>
              <p:nvPr/>
            </p:nvSpPr>
            <p:spPr bwMode="auto">
              <a:xfrm>
                <a:off x="3278" y="1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7" name="Freeform 4035"/>
              <p:cNvSpPr>
                <a:spLocks/>
              </p:cNvSpPr>
              <p:nvPr/>
            </p:nvSpPr>
            <p:spPr bwMode="auto">
              <a:xfrm>
                <a:off x="3276" y="1234"/>
                <a:ext cx="7" cy="7"/>
              </a:xfrm>
              <a:custGeom>
                <a:avLst/>
                <a:gdLst>
                  <a:gd name="T0" fmla="*/ 0 w 61"/>
                  <a:gd name="T1" fmla="*/ 15 h 65"/>
                  <a:gd name="T2" fmla="*/ 8 w 61"/>
                  <a:gd name="T3" fmla="*/ 40 h 65"/>
                  <a:gd name="T4" fmla="*/ 17 w 61"/>
                  <a:gd name="T5" fmla="*/ 65 h 65"/>
                  <a:gd name="T6" fmla="*/ 61 w 61"/>
                  <a:gd name="T7" fmla="*/ 50 h 65"/>
                  <a:gd name="T8" fmla="*/ 52 w 61"/>
                  <a:gd name="T9" fmla="*/ 25 h 65"/>
                  <a:gd name="T10" fmla="*/ 43 w 61"/>
                  <a:gd name="T11" fmla="*/ 0 h 65"/>
                  <a:gd name="T12" fmla="*/ 0 w 61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5"/>
                    </a:moveTo>
                    <a:lnTo>
                      <a:pt x="8" y="40"/>
                    </a:lnTo>
                    <a:lnTo>
                      <a:pt x="17" y="65"/>
                    </a:lnTo>
                    <a:lnTo>
                      <a:pt x="61" y="50"/>
                    </a:lnTo>
                    <a:lnTo>
                      <a:pt x="52" y="25"/>
                    </a:lnTo>
                    <a:lnTo>
                      <a:pt x="4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8" name="Freeform 4036"/>
              <p:cNvSpPr>
                <a:spLocks/>
              </p:cNvSpPr>
              <p:nvPr/>
            </p:nvSpPr>
            <p:spPr bwMode="auto">
              <a:xfrm>
                <a:off x="3276" y="1234"/>
                <a:ext cx="7" cy="7"/>
              </a:xfrm>
              <a:custGeom>
                <a:avLst/>
                <a:gdLst>
                  <a:gd name="T0" fmla="*/ 0 w 61"/>
                  <a:gd name="T1" fmla="*/ 15 h 65"/>
                  <a:gd name="T2" fmla="*/ 8 w 61"/>
                  <a:gd name="T3" fmla="*/ 40 h 65"/>
                  <a:gd name="T4" fmla="*/ 17 w 61"/>
                  <a:gd name="T5" fmla="*/ 65 h 65"/>
                  <a:gd name="T6" fmla="*/ 61 w 61"/>
                  <a:gd name="T7" fmla="*/ 50 h 65"/>
                  <a:gd name="T8" fmla="*/ 52 w 61"/>
                  <a:gd name="T9" fmla="*/ 25 h 65"/>
                  <a:gd name="T10" fmla="*/ 43 w 61"/>
                  <a:gd name="T11" fmla="*/ 0 h 65"/>
                  <a:gd name="T12" fmla="*/ 0 w 61"/>
                  <a:gd name="T13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5">
                    <a:moveTo>
                      <a:pt x="0" y="15"/>
                    </a:moveTo>
                    <a:lnTo>
                      <a:pt x="8" y="40"/>
                    </a:lnTo>
                    <a:lnTo>
                      <a:pt x="17" y="65"/>
                    </a:lnTo>
                    <a:lnTo>
                      <a:pt x="61" y="50"/>
                    </a:lnTo>
                    <a:lnTo>
                      <a:pt x="52" y="25"/>
                    </a:lnTo>
                    <a:lnTo>
                      <a:pt x="43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9" name="Freeform 4037"/>
              <p:cNvSpPr>
                <a:spLocks/>
              </p:cNvSpPr>
              <p:nvPr/>
            </p:nvSpPr>
            <p:spPr bwMode="auto">
              <a:xfrm>
                <a:off x="3282" y="1237"/>
                <a:ext cx="1" cy="3"/>
              </a:xfrm>
              <a:custGeom>
                <a:avLst/>
                <a:gdLst>
                  <a:gd name="T0" fmla="*/ 0 w 9"/>
                  <a:gd name="T1" fmla="*/ 0 h 25"/>
                  <a:gd name="T2" fmla="*/ 9 w 9"/>
                  <a:gd name="T3" fmla="*/ 25 h 25"/>
                  <a:gd name="T4" fmla="*/ 9 w 9"/>
                  <a:gd name="T5" fmla="*/ 25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9" y="25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0" name="Line 4038"/>
              <p:cNvSpPr>
                <a:spLocks noChangeShapeType="1"/>
              </p:cNvSpPr>
              <p:nvPr/>
            </p:nvSpPr>
            <p:spPr bwMode="auto">
              <a:xfrm>
                <a:off x="3283" y="1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1" name="Freeform 4039"/>
              <p:cNvSpPr>
                <a:spLocks/>
              </p:cNvSpPr>
              <p:nvPr/>
            </p:nvSpPr>
            <p:spPr bwMode="auto">
              <a:xfrm>
                <a:off x="3281" y="1232"/>
                <a:ext cx="7" cy="8"/>
              </a:xfrm>
              <a:custGeom>
                <a:avLst/>
                <a:gdLst>
                  <a:gd name="T0" fmla="*/ 0 w 62"/>
                  <a:gd name="T1" fmla="*/ 16 h 66"/>
                  <a:gd name="T2" fmla="*/ 9 w 62"/>
                  <a:gd name="T3" fmla="*/ 41 h 66"/>
                  <a:gd name="T4" fmla="*/ 18 w 62"/>
                  <a:gd name="T5" fmla="*/ 66 h 66"/>
                  <a:gd name="T6" fmla="*/ 62 w 62"/>
                  <a:gd name="T7" fmla="*/ 51 h 66"/>
                  <a:gd name="T8" fmla="*/ 53 w 62"/>
                  <a:gd name="T9" fmla="*/ 26 h 66"/>
                  <a:gd name="T10" fmla="*/ 44 w 62"/>
                  <a:gd name="T11" fmla="*/ 0 h 66"/>
                  <a:gd name="T12" fmla="*/ 0 w 62"/>
                  <a:gd name="T13" fmla="*/ 1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16"/>
                    </a:moveTo>
                    <a:lnTo>
                      <a:pt x="9" y="41"/>
                    </a:lnTo>
                    <a:lnTo>
                      <a:pt x="18" y="66"/>
                    </a:lnTo>
                    <a:lnTo>
                      <a:pt x="62" y="51"/>
                    </a:lnTo>
                    <a:lnTo>
                      <a:pt x="53" y="26"/>
                    </a:lnTo>
                    <a:lnTo>
                      <a:pt x="4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2" name="Freeform 4040"/>
              <p:cNvSpPr>
                <a:spLocks/>
              </p:cNvSpPr>
              <p:nvPr/>
            </p:nvSpPr>
            <p:spPr bwMode="auto">
              <a:xfrm>
                <a:off x="3281" y="1232"/>
                <a:ext cx="7" cy="8"/>
              </a:xfrm>
              <a:custGeom>
                <a:avLst/>
                <a:gdLst>
                  <a:gd name="T0" fmla="*/ 0 w 62"/>
                  <a:gd name="T1" fmla="*/ 16 h 66"/>
                  <a:gd name="T2" fmla="*/ 9 w 62"/>
                  <a:gd name="T3" fmla="*/ 41 h 66"/>
                  <a:gd name="T4" fmla="*/ 18 w 62"/>
                  <a:gd name="T5" fmla="*/ 66 h 66"/>
                  <a:gd name="T6" fmla="*/ 62 w 62"/>
                  <a:gd name="T7" fmla="*/ 51 h 66"/>
                  <a:gd name="T8" fmla="*/ 53 w 62"/>
                  <a:gd name="T9" fmla="*/ 26 h 66"/>
                  <a:gd name="T10" fmla="*/ 44 w 62"/>
                  <a:gd name="T11" fmla="*/ 0 h 66"/>
                  <a:gd name="T12" fmla="*/ 0 w 62"/>
                  <a:gd name="T13" fmla="*/ 1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16"/>
                    </a:moveTo>
                    <a:lnTo>
                      <a:pt x="9" y="41"/>
                    </a:lnTo>
                    <a:lnTo>
                      <a:pt x="18" y="66"/>
                    </a:lnTo>
                    <a:lnTo>
                      <a:pt x="62" y="51"/>
                    </a:lnTo>
                    <a:lnTo>
                      <a:pt x="53" y="26"/>
                    </a:lnTo>
                    <a:lnTo>
                      <a:pt x="44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3" name="Freeform 4041"/>
              <p:cNvSpPr>
                <a:spLocks/>
              </p:cNvSpPr>
              <p:nvPr/>
            </p:nvSpPr>
            <p:spPr bwMode="auto">
              <a:xfrm>
                <a:off x="3287" y="1235"/>
                <a:ext cx="1" cy="3"/>
              </a:xfrm>
              <a:custGeom>
                <a:avLst/>
                <a:gdLst>
                  <a:gd name="T0" fmla="*/ 0 w 9"/>
                  <a:gd name="T1" fmla="*/ 0 h 25"/>
                  <a:gd name="T2" fmla="*/ 9 w 9"/>
                  <a:gd name="T3" fmla="*/ 25 h 25"/>
                  <a:gd name="T4" fmla="*/ 9 w 9"/>
                  <a:gd name="T5" fmla="*/ 25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9" y="25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4" name="Line 4042"/>
              <p:cNvSpPr>
                <a:spLocks noChangeShapeType="1"/>
              </p:cNvSpPr>
              <p:nvPr/>
            </p:nvSpPr>
            <p:spPr bwMode="auto">
              <a:xfrm>
                <a:off x="3288" y="12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5" name="Freeform 4043"/>
              <p:cNvSpPr>
                <a:spLocks/>
              </p:cNvSpPr>
              <p:nvPr/>
            </p:nvSpPr>
            <p:spPr bwMode="auto">
              <a:xfrm>
                <a:off x="3286" y="1231"/>
                <a:ext cx="7" cy="7"/>
              </a:xfrm>
              <a:custGeom>
                <a:avLst/>
                <a:gdLst>
                  <a:gd name="T0" fmla="*/ 0 w 62"/>
                  <a:gd name="T1" fmla="*/ 15 h 66"/>
                  <a:gd name="T2" fmla="*/ 9 w 62"/>
                  <a:gd name="T3" fmla="*/ 41 h 66"/>
                  <a:gd name="T4" fmla="*/ 18 w 62"/>
                  <a:gd name="T5" fmla="*/ 66 h 66"/>
                  <a:gd name="T6" fmla="*/ 62 w 62"/>
                  <a:gd name="T7" fmla="*/ 50 h 66"/>
                  <a:gd name="T8" fmla="*/ 53 w 62"/>
                  <a:gd name="T9" fmla="*/ 25 h 66"/>
                  <a:gd name="T10" fmla="*/ 44 w 62"/>
                  <a:gd name="T11" fmla="*/ 0 h 66"/>
                  <a:gd name="T12" fmla="*/ 0 w 62"/>
                  <a:gd name="T13" fmla="*/ 1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15"/>
                    </a:moveTo>
                    <a:lnTo>
                      <a:pt x="9" y="41"/>
                    </a:lnTo>
                    <a:lnTo>
                      <a:pt x="18" y="66"/>
                    </a:lnTo>
                    <a:lnTo>
                      <a:pt x="62" y="50"/>
                    </a:lnTo>
                    <a:lnTo>
                      <a:pt x="53" y="25"/>
                    </a:lnTo>
                    <a:lnTo>
                      <a:pt x="4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6" name="Freeform 4044"/>
              <p:cNvSpPr>
                <a:spLocks/>
              </p:cNvSpPr>
              <p:nvPr/>
            </p:nvSpPr>
            <p:spPr bwMode="auto">
              <a:xfrm>
                <a:off x="3286" y="1231"/>
                <a:ext cx="7" cy="7"/>
              </a:xfrm>
              <a:custGeom>
                <a:avLst/>
                <a:gdLst>
                  <a:gd name="T0" fmla="*/ 0 w 62"/>
                  <a:gd name="T1" fmla="*/ 15 h 66"/>
                  <a:gd name="T2" fmla="*/ 9 w 62"/>
                  <a:gd name="T3" fmla="*/ 41 h 66"/>
                  <a:gd name="T4" fmla="*/ 18 w 62"/>
                  <a:gd name="T5" fmla="*/ 66 h 66"/>
                  <a:gd name="T6" fmla="*/ 62 w 62"/>
                  <a:gd name="T7" fmla="*/ 50 h 66"/>
                  <a:gd name="T8" fmla="*/ 53 w 62"/>
                  <a:gd name="T9" fmla="*/ 25 h 66"/>
                  <a:gd name="T10" fmla="*/ 44 w 62"/>
                  <a:gd name="T11" fmla="*/ 0 h 66"/>
                  <a:gd name="T12" fmla="*/ 0 w 62"/>
                  <a:gd name="T13" fmla="*/ 1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0" y="15"/>
                    </a:moveTo>
                    <a:lnTo>
                      <a:pt x="9" y="41"/>
                    </a:lnTo>
                    <a:lnTo>
                      <a:pt x="18" y="66"/>
                    </a:lnTo>
                    <a:lnTo>
                      <a:pt x="62" y="50"/>
                    </a:lnTo>
                    <a:lnTo>
                      <a:pt x="53" y="25"/>
                    </a:lnTo>
                    <a:lnTo>
                      <a:pt x="44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7" name="Freeform 4045"/>
              <p:cNvSpPr>
                <a:spLocks/>
              </p:cNvSpPr>
              <p:nvPr/>
            </p:nvSpPr>
            <p:spPr bwMode="auto">
              <a:xfrm>
                <a:off x="3292" y="1233"/>
                <a:ext cx="1" cy="3"/>
              </a:xfrm>
              <a:custGeom>
                <a:avLst/>
                <a:gdLst>
                  <a:gd name="T0" fmla="*/ 0 w 10"/>
                  <a:gd name="T1" fmla="*/ 0 h 25"/>
                  <a:gd name="T2" fmla="*/ 9 w 10"/>
                  <a:gd name="T3" fmla="*/ 25 h 25"/>
                  <a:gd name="T4" fmla="*/ 10 w 10"/>
                  <a:gd name="T5" fmla="*/ 25 h 25"/>
                  <a:gd name="T6" fmla="*/ 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lnTo>
                      <a:pt x="9" y="25"/>
                    </a:lnTo>
                    <a:lnTo>
                      <a:pt x="10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8" name="Line 4046"/>
              <p:cNvSpPr>
                <a:spLocks noChangeShapeType="1"/>
              </p:cNvSpPr>
              <p:nvPr/>
            </p:nvSpPr>
            <p:spPr bwMode="auto">
              <a:xfrm>
                <a:off x="3293" y="12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9" name="Freeform 4047"/>
              <p:cNvSpPr>
                <a:spLocks/>
              </p:cNvSpPr>
              <p:nvPr/>
            </p:nvSpPr>
            <p:spPr bwMode="auto">
              <a:xfrm>
                <a:off x="3291" y="1229"/>
                <a:ext cx="7" cy="7"/>
              </a:xfrm>
              <a:custGeom>
                <a:avLst/>
                <a:gdLst>
                  <a:gd name="T0" fmla="*/ 0 w 64"/>
                  <a:gd name="T1" fmla="*/ 16 h 66"/>
                  <a:gd name="T2" fmla="*/ 10 w 64"/>
                  <a:gd name="T3" fmla="*/ 41 h 66"/>
                  <a:gd name="T4" fmla="*/ 20 w 64"/>
                  <a:gd name="T5" fmla="*/ 66 h 66"/>
                  <a:gd name="T6" fmla="*/ 64 w 64"/>
                  <a:gd name="T7" fmla="*/ 50 h 66"/>
                  <a:gd name="T8" fmla="*/ 54 w 64"/>
                  <a:gd name="T9" fmla="*/ 25 h 66"/>
                  <a:gd name="T10" fmla="*/ 44 w 64"/>
                  <a:gd name="T11" fmla="*/ 0 h 66"/>
                  <a:gd name="T12" fmla="*/ 0 w 64"/>
                  <a:gd name="T13" fmla="*/ 1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6">
                    <a:moveTo>
                      <a:pt x="0" y="16"/>
                    </a:moveTo>
                    <a:lnTo>
                      <a:pt x="10" y="41"/>
                    </a:lnTo>
                    <a:lnTo>
                      <a:pt x="20" y="66"/>
                    </a:lnTo>
                    <a:lnTo>
                      <a:pt x="64" y="50"/>
                    </a:lnTo>
                    <a:lnTo>
                      <a:pt x="54" y="25"/>
                    </a:lnTo>
                    <a:lnTo>
                      <a:pt x="4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0" name="Freeform 4048"/>
              <p:cNvSpPr>
                <a:spLocks/>
              </p:cNvSpPr>
              <p:nvPr/>
            </p:nvSpPr>
            <p:spPr bwMode="auto">
              <a:xfrm>
                <a:off x="3291" y="1229"/>
                <a:ext cx="7" cy="7"/>
              </a:xfrm>
              <a:custGeom>
                <a:avLst/>
                <a:gdLst>
                  <a:gd name="T0" fmla="*/ 0 w 64"/>
                  <a:gd name="T1" fmla="*/ 16 h 66"/>
                  <a:gd name="T2" fmla="*/ 10 w 64"/>
                  <a:gd name="T3" fmla="*/ 41 h 66"/>
                  <a:gd name="T4" fmla="*/ 20 w 64"/>
                  <a:gd name="T5" fmla="*/ 66 h 66"/>
                  <a:gd name="T6" fmla="*/ 64 w 64"/>
                  <a:gd name="T7" fmla="*/ 50 h 66"/>
                  <a:gd name="T8" fmla="*/ 54 w 64"/>
                  <a:gd name="T9" fmla="*/ 25 h 66"/>
                  <a:gd name="T10" fmla="*/ 44 w 64"/>
                  <a:gd name="T11" fmla="*/ 0 h 66"/>
                  <a:gd name="T12" fmla="*/ 0 w 64"/>
                  <a:gd name="T13" fmla="*/ 1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6">
                    <a:moveTo>
                      <a:pt x="0" y="16"/>
                    </a:moveTo>
                    <a:lnTo>
                      <a:pt x="10" y="41"/>
                    </a:lnTo>
                    <a:lnTo>
                      <a:pt x="20" y="66"/>
                    </a:lnTo>
                    <a:lnTo>
                      <a:pt x="64" y="50"/>
                    </a:lnTo>
                    <a:lnTo>
                      <a:pt x="54" y="25"/>
                    </a:lnTo>
                    <a:lnTo>
                      <a:pt x="44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1" name="Freeform 4049"/>
              <p:cNvSpPr>
                <a:spLocks/>
              </p:cNvSpPr>
              <p:nvPr/>
            </p:nvSpPr>
            <p:spPr bwMode="auto">
              <a:xfrm>
                <a:off x="3297" y="1232"/>
                <a:ext cx="1" cy="2"/>
              </a:xfrm>
              <a:custGeom>
                <a:avLst/>
                <a:gdLst>
                  <a:gd name="T0" fmla="*/ 0 w 10"/>
                  <a:gd name="T1" fmla="*/ 0 h 25"/>
                  <a:gd name="T2" fmla="*/ 10 w 10"/>
                  <a:gd name="T3" fmla="*/ 25 h 25"/>
                  <a:gd name="T4" fmla="*/ 10 w 10"/>
                  <a:gd name="T5" fmla="*/ 25 h 25"/>
                  <a:gd name="T6" fmla="*/ 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lnTo>
                      <a:pt x="10" y="25"/>
                    </a:lnTo>
                    <a:lnTo>
                      <a:pt x="10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2" name="Line 4050"/>
              <p:cNvSpPr>
                <a:spLocks noChangeShapeType="1"/>
              </p:cNvSpPr>
              <p:nvPr/>
            </p:nvSpPr>
            <p:spPr bwMode="auto">
              <a:xfrm>
                <a:off x="3298" y="12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3" name="Freeform 4051"/>
              <p:cNvSpPr>
                <a:spLocks/>
              </p:cNvSpPr>
              <p:nvPr/>
            </p:nvSpPr>
            <p:spPr bwMode="auto">
              <a:xfrm>
                <a:off x="3296" y="1227"/>
                <a:ext cx="6" cy="7"/>
              </a:xfrm>
              <a:custGeom>
                <a:avLst/>
                <a:gdLst>
                  <a:gd name="T0" fmla="*/ 0 w 62"/>
                  <a:gd name="T1" fmla="*/ 17 h 67"/>
                  <a:gd name="T2" fmla="*/ 10 w 62"/>
                  <a:gd name="T3" fmla="*/ 42 h 67"/>
                  <a:gd name="T4" fmla="*/ 20 w 62"/>
                  <a:gd name="T5" fmla="*/ 67 h 67"/>
                  <a:gd name="T6" fmla="*/ 62 w 62"/>
                  <a:gd name="T7" fmla="*/ 51 h 67"/>
                  <a:gd name="T8" fmla="*/ 53 w 62"/>
                  <a:gd name="T9" fmla="*/ 25 h 67"/>
                  <a:gd name="T10" fmla="*/ 43 w 62"/>
                  <a:gd name="T11" fmla="*/ 0 h 67"/>
                  <a:gd name="T12" fmla="*/ 0 w 62"/>
                  <a:gd name="T13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0" y="17"/>
                    </a:moveTo>
                    <a:lnTo>
                      <a:pt x="10" y="42"/>
                    </a:lnTo>
                    <a:lnTo>
                      <a:pt x="20" y="67"/>
                    </a:lnTo>
                    <a:lnTo>
                      <a:pt x="62" y="51"/>
                    </a:lnTo>
                    <a:lnTo>
                      <a:pt x="53" y="25"/>
                    </a:lnTo>
                    <a:lnTo>
                      <a:pt x="43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4" name="Freeform 4052"/>
              <p:cNvSpPr>
                <a:spLocks/>
              </p:cNvSpPr>
              <p:nvPr/>
            </p:nvSpPr>
            <p:spPr bwMode="auto">
              <a:xfrm>
                <a:off x="3296" y="1227"/>
                <a:ext cx="6" cy="7"/>
              </a:xfrm>
              <a:custGeom>
                <a:avLst/>
                <a:gdLst>
                  <a:gd name="T0" fmla="*/ 0 w 62"/>
                  <a:gd name="T1" fmla="*/ 17 h 67"/>
                  <a:gd name="T2" fmla="*/ 10 w 62"/>
                  <a:gd name="T3" fmla="*/ 42 h 67"/>
                  <a:gd name="T4" fmla="*/ 20 w 62"/>
                  <a:gd name="T5" fmla="*/ 67 h 67"/>
                  <a:gd name="T6" fmla="*/ 62 w 62"/>
                  <a:gd name="T7" fmla="*/ 51 h 67"/>
                  <a:gd name="T8" fmla="*/ 53 w 62"/>
                  <a:gd name="T9" fmla="*/ 25 h 67"/>
                  <a:gd name="T10" fmla="*/ 43 w 62"/>
                  <a:gd name="T11" fmla="*/ 0 h 67"/>
                  <a:gd name="T12" fmla="*/ 0 w 62"/>
                  <a:gd name="T13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7">
                    <a:moveTo>
                      <a:pt x="0" y="17"/>
                    </a:moveTo>
                    <a:lnTo>
                      <a:pt x="10" y="42"/>
                    </a:lnTo>
                    <a:lnTo>
                      <a:pt x="20" y="67"/>
                    </a:lnTo>
                    <a:lnTo>
                      <a:pt x="62" y="51"/>
                    </a:lnTo>
                    <a:lnTo>
                      <a:pt x="53" y="25"/>
                    </a:lnTo>
                    <a:lnTo>
                      <a:pt x="43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5" name="Freeform 4053"/>
              <p:cNvSpPr>
                <a:spLocks/>
              </p:cNvSpPr>
              <p:nvPr/>
            </p:nvSpPr>
            <p:spPr bwMode="auto">
              <a:xfrm>
                <a:off x="3301" y="1230"/>
                <a:ext cx="1" cy="3"/>
              </a:xfrm>
              <a:custGeom>
                <a:avLst/>
                <a:gdLst>
                  <a:gd name="T0" fmla="*/ 0 w 9"/>
                  <a:gd name="T1" fmla="*/ 0 h 26"/>
                  <a:gd name="T2" fmla="*/ 9 w 9"/>
                  <a:gd name="T3" fmla="*/ 26 h 26"/>
                  <a:gd name="T4" fmla="*/ 9 w 9"/>
                  <a:gd name="T5" fmla="*/ 26 h 26"/>
                  <a:gd name="T6" fmla="*/ 0 w 9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6">
                    <a:moveTo>
                      <a:pt x="0" y="0"/>
                    </a:moveTo>
                    <a:lnTo>
                      <a:pt x="9" y="26"/>
                    </a:lnTo>
                    <a:lnTo>
                      <a:pt x="9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6" name="Line 4054"/>
              <p:cNvSpPr>
                <a:spLocks noChangeShapeType="1"/>
              </p:cNvSpPr>
              <p:nvPr/>
            </p:nvSpPr>
            <p:spPr bwMode="auto">
              <a:xfrm>
                <a:off x="3302" y="12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7" name="Freeform 4055"/>
              <p:cNvSpPr>
                <a:spLocks/>
              </p:cNvSpPr>
              <p:nvPr/>
            </p:nvSpPr>
            <p:spPr bwMode="auto">
              <a:xfrm>
                <a:off x="3300" y="1225"/>
                <a:ext cx="7" cy="8"/>
              </a:xfrm>
              <a:custGeom>
                <a:avLst/>
                <a:gdLst>
                  <a:gd name="T0" fmla="*/ 0 w 63"/>
                  <a:gd name="T1" fmla="*/ 17 h 68"/>
                  <a:gd name="T2" fmla="*/ 10 w 63"/>
                  <a:gd name="T3" fmla="*/ 42 h 68"/>
                  <a:gd name="T4" fmla="*/ 19 w 63"/>
                  <a:gd name="T5" fmla="*/ 68 h 68"/>
                  <a:gd name="T6" fmla="*/ 63 w 63"/>
                  <a:gd name="T7" fmla="*/ 50 h 68"/>
                  <a:gd name="T8" fmla="*/ 53 w 63"/>
                  <a:gd name="T9" fmla="*/ 25 h 68"/>
                  <a:gd name="T10" fmla="*/ 44 w 63"/>
                  <a:gd name="T11" fmla="*/ 0 h 68"/>
                  <a:gd name="T12" fmla="*/ 0 w 63"/>
                  <a:gd name="T13" fmla="*/ 1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0" y="17"/>
                    </a:moveTo>
                    <a:lnTo>
                      <a:pt x="10" y="42"/>
                    </a:lnTo>
                    <a:lnTo>
                      <a:pt x="19" y="68"/>
                    </a:lnTo>
                    <a:lnTo>
                      <a:pt x="63" y="50"/>
                    </a:lnTo>
                    <a:lnTo>
                      <a:pt x="53" y="25"/>
                    </a:lnTo>
                    <a:lnTo>
                      <a:pt x="44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8" name="Freeform 4056"/>
              <p:cNvSpPr>
                <a:spLocks/>
              </p:cNvSpPr>
              <p:nvPr/>
            </p:nvSpPr>
            <p:spPr bwMode="auto">
              <a:xfrm>
                <a:off x="3300" y="1225"/>
                <a:ext cx="7" cy="8"/>
              </a:xfrm>
              <a:custGeom>
                <a:avLst/>
                <a:gdLst>
                  <a:gd name="T0" fmla="*/ 0 w 63"/>
                  <a:gd name="T1" fmla="*/ 17 h 68"/>
                  <a:gd name="T2" fmla="*/ 10 w 63"/>
                  <a:gd name="T3" fmla="*/ 42 h 68"/>
                  <a:gd name="T4" fmla="*/ 19 w 63"/>
                  <a:gd name="T5" fmla="*/ 68 h 68"/>
                  <a:gd name="T6" fmla="*/ 63 w 63"/>
                  <a:gd name="T7" fmla="*/ 50 h 68"/>
                  <a:gd name="T8" fmla="*/ 53 w 63"/>
                  <a:gd name="T9" fmla="*/ 25 h 68"/>
                  <a:gd name="T10" fmla="*/ 44 w 63"/>
                  <a:gd name="T11" fmla="*/ 0 h 68"/>
                  <a:gd name="T12" fmla="*/ 0 w 63"/>
                  <a:gd name="T13" fmla="*/ 1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0" y="17"/>
                    </a:moveTo>
                    <a:lnTo>
                      <a:pt x="10" y="42"/>
                    </a:lnTo>
                    <a:lnTo>
                      <a:pt x="19" y="68"/>
                    </a:lnTo>
                    <a:lnTo>
                      <a:pt x="63" y="50"/>
                    </a:lnTo>
                    <a:lnTo>
                      <a:pt x="53" y="25"/>
                    </a:lnTo>
                    <a:lnTo>
                      <a:pt x="44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9" name="Freeform 4057"/>
              <p:cNvSpPr>
                <a:spLocks/>
              </p:cNvSpPr>
              <p:nvPr/>
            </p:nvSpPr>
            <p:spPr bwMode="auto">
              <a:xfrm>
                <a:off x="3306" y="1228"/>
                <a:ext cx="1" cy="3"/>
              </a:xfrm>
              <a:custGeom>
                <a:avLst/>
                <a:gdLst>
                  <a:gd name="T0" fmla="*/ 0 w 10"/>
                  <a:gd name="T1" fmla="*/ 0 h 25"/>
                  <a:gd name="T2" fmla="*/ 10 w 10"/>
                  <a:gd name="T3" fmla="*/ 25 h 25"/>
                  <a:gd name="T4" fmla="*/ 10 w 10"/>
                  <a:gd name="T5" fmla="*/ 25 h 25"/>
                  <a:gd name="T6" fmla="*/ 0 w 1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lnTo>
                      <a:pt x="10" y="25"/>
                    </a:lnTo>
                    <a:lnTo>
                      <a:pt x="10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0" name="Line 4058"/>
              <p:cNvSpPr>
                <a:spLocks noChangeShapeType="1"/>
              </p:cNvSpPr>
              <p:nvPr/>
            </p:nvSpPr>
            <p:spPr bwMode="auto">
              <a:xfrm>
                <a:off x="3307" y="1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1" name="Freeform 4059"/>
              <p:cNvSpPr>
                <a:spLocks/>
              </p:cNvSpPr>
              <p:nvPr/>
            </p:nvSpPr>
            <p:spPr bwMode="auto">
              <a:xfrm>
                <a:off x="3305" y="1223"/>
                <a:ext cx="7" cy="8"/>
              </a:xfrm>
              <a:custGeom>
                <a:avLst/>
                <a:gdLst>
                  <a:gd name="T0" fmla="*/ 0 w 62"/>
                  <a:gd name="T1" fmla="*/ 18 h 68"/>
                  <a:gd name="T2" fmla="*/ 9 w 62"/>
                  <a:gd name="T3" fmla="*/ 43 h 68"/>
                  <a:gd name="T4" fmla="*/ 19 w 62"/>
                  <a:gd name="T5" fmla="*/ 68 h 68"/>
                  <a:gd name="T6" fmla="*/ 62 w 62"/>
                  <a:gd name="T7" fmla="*/ 50 h 68"/>
                  <a:gd name="T8" fmla="*/ 52 w 62"/>
                  <a:gd name="T9" fmla="*/ 25 h 68"/>
                  <a:gd name="T10" fmla="*/ 42 w 62"/>
                  <a:gd name="T11" fmla="*/ 0 h 68"/>
                  <a:gd name="T12" fmla="*/ 0 w 62"/>
                  <a:gd name="T13" fmla="*/ 1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8">
                    <a:moveTo>
                      <a:pt x="0" y="18"/>
                    </a:moveTo>
                    <a:lnTo>
                      <a:pt x="9" y="43"/>
                    </a:lnTo>
                    <a:lnTo>
                      <a:pt x="19" y="68"/>
                    </a:lnTo>
                    <a:lnTo>
                      <a:pt x="62" y="50"/>
                    </a:lnTo>
                    <a:lnTo>
                      <a:pt x="52" y="25"/>
                    </a:lnTo>
                    <a:lnTo>
                      <a:pt x="4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2" name="Freeform 4060"/>
              <p:cNvSpPr>
                <a:spLocks/>
              </p:cNvSpPr>
              <p:nvPr/>
            </p:nvSpPr>
            <p:spPr bwMode="auto">
              <a:xfrm>
                <a:off x="3305" y="1223"/>
                <a:ext cx="7" cy="8"/>
              </a:xfrm>
              <a:custGeom>
                <a:avLst/>
                <a:gdLst>
                  <a:gd name="T0" fmla="*/ 0 w 62"/>
                  <a:gd name="T1" fmla="*/ 18 h 68"/>
                  <a:gd name="T2" fmla="*/ 9 w 62"/>
                  <a:gd name="T3" fmla="*/ 43 h 68"/>
                  <a:gd name="T4" fmla="*/ 19 w 62"/>
                  <a:gd name="T5" fmla="*/ 68 h 68"/>
                  <a:gd name="T6" fmla="*/ 62 w 62"/>
                  <a:gd name="T7" fmla="*/ 50 h 68"/>
                  <a:gd name="T8" fmla="*/ 52 w 62"/>
                  <a:gd name="T9" fmla="*/ 25 h 68"/>
                  <a:gd name="T10" fmla="*/ 42 w 62"/>
                  <a:gd name="T11" fmla="*/ 0 h 68"/>
                  <a:gd name="T12" fmla="*/ 0 w 62"/>
                  <a:gd name="T13" fmla="*/ 1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8">
                    <a:moveTo>
                      <a:pt x="0" y="18"/>
                    </a:moveTo>
                    <a:lnTo>
                      <a:pt x="9" y="43"/>
                    </a:lnTo>
                    <a:lnTo>
                      <a:pt x="19" y="68"/>
                    </a:lnTo>
                    <a:lnTo>
                      <a:pt x="62" y="50"/>
                    </a:lnTo>
                    <a:lnTo>
                      <a:pt x="52" y="25"/>
                    </a:lnTo>
                    <a:lnTo>
                      <a:pt x="42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3" name="Freeform 4061"/>
              <p:cNvSpPr>
                <a:spLocks/>
              </p:cNvSpPr>
              <p:nvPr/>
            </p:nvSpPr>
            <p:spPr bwMode="auto">
              <a:xfrm>
                <a:off x="3311" y="1226"/>
                <a:ext cx="1" cy="3"/>
              </a:xfrm>
              <a:custGeom>
                <a:avLst/>
                <a:gdLst>
                  <a:gd name="T0" fmla="*/ 0 w 11"/>
                  <a:gd name="T1" fmla="*/ 0 h 25"/>
                  <a:gd name="T2" fmla="*/ 10 w 11"/>
                  <a:gd name="T3" fmla="*/ 25 h 25"/>
                  <a:gd name="T4" fmla="*/ 11 w 11"/>
                  <a:gd name="T5" fmla="*/ 24 h 25"/>
                  <a:gd name="T6" fmla="*/ 0 w 1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0"/>
                    </a:moveTo>
                    <a:lnTo>
                      <a:pt x="10" y="25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4" name="Line 4062"/>
              <p:cNvSpPr>
                <a:spLocks noChangeShapeType="1"/>
              </p:cNvSpPr>
              <p:nvPr/>
            </p:nvSpPr>
            <p:spPr bwMode="auto">
              <a:xfrm flipV="1">
                <a:off x="3312" y="1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5" name="Freeform 4063"/>
              <p:cNvSpPr>
                <a:spLocks/>
              </p:cNvSpPr>
              <p:nvPr/>
            </p:nvSpPr>
            <p:spPr bwMode="auto">
              <a:xfrm>
                <a:off x="3310" y="1221"/>
                <a:ext cx="7" cy="7"/>
              </a:xfrm>
              <a:custGeom>
                <a:avLst/>
                <a:gdLst>
                  <a:gd name="T0" fmla="*/ 0 w 65"/>
                  <a:gd name="T1" fmla="*/ 18 h 66"/>
                  <a:gd name="T2" fmla="*/ 11 w 65"/>
                  <a:gd name="T3" fmla="*/ 42 h 66"/>
                  <a:gd name="T4" fmla="*/ 22 w 65"/>
                  <a:gd name="T5" fmla="*/ 66 h 66"/>
                  <a:gd name="T6" fmla="*/ 65 w 65"/>
                  <a:gd name="T7" fmla="*/ 48 h 66"/>
                  <a:gd name="T8" fmla="*/ 54 w 65"/>
                  <a:gd name="T9" fmla="*/ 24 h 66"/>
                  <a:gd name="T10" fmla="*/ 43 w 65"/>
                  <a:gd name="T11" fmla="*/ 0 h 66"/>
                  <a:gd name="T12" fmla="*/ 0 w 65"/>
                  <a:gd name="T13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6">
                    <a:moveTo>
                      <a:pt x="0" y="18"/>
                    </a:moveTo>
                    <a:lnTo>
                      <a:pt x="11" y="42"/>
                    </a:lnTo>
                    <a:lnTo>
                      <a:pt x="22" y="66"/>
                    </a:lnTo>
                    <a:lnTo>
                      <a:pt x="65" y="48"/>
                    </a:lnTo>
                    <a:lnTo>
                      <a:pt x="54" y="24"/>
                    </a:lnTo>
                    <a:lnTo>
                      <a:pt x="43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6" name="Freeform 4064"/>
              <p:cNvSpPr>
                <a:spLocks/>
              </p:cNvSpPr>
              <p:nvPr/>
            </p:nvSpPr>
            <p:spPr bwMode="auto">
              <a:xfrm>
                <a:off x="3310" y="1221"/>
                <a:ext cx="7" cy="7"/>
              </a:xfrm>
              <a:custGeom>
                <a:avLst/>
                <a:gdLst>
                  <a:gd name="T0" fmla="*/ 0 w 65"/>
                  <a:gd name="T1" fmla="*/ 18 h 66"/>
                  <a:gd name="T2" fmla="*/ 11 w 65"/>
                  <a:gd name="T3" fmla="*/ 42 h 66"/>
                  <a:gd name="T4" fmla="*/ 22 w 65"/>
                  <a:gd name="T5" fmla="*/ 66 h 66"/>
                  <a:gd name="T6" fmla="*/ 65 w 65"/>
                  <a:gd name="T7" fmla="*/ 48 h 66"/>
                  <a:gd name="T8" fmla="*/ 54 w 65"/>
                  <a:gd name="T9" fmla="*/ 24 h 66"/>
                  <a:gd name="T10" fmla="*/ 43 w 65"/>
                  <a:gd name="T11" fmla="*/ 0 h 66"/>
                  <a:gd name="T12" fmla="*/ 0 w 65"/>
                  <a:gd name="T13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6">
                    <a:moveTo>
                      <a:pt x="0" y="18"/>
                    </a:moveTo>
                    <a:lnTo>
                      <a:pt x="11" y="42"/>
                    </a:lnTo>
                    <a:lnTo>
                      <a:pt x="22" y="66"/>
                    </a:lnTo>
                    <a:lnTo>
                      <a:pt x="65" y="48"/>
                    </a:lnTo>
                    <a:lnTo>
                      <a:pt x="54" y="24"/>
                    </a:lnTo>
                    <a:lnTo>
                      <a:pt x="43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7" name="Freeform 4065"/>
              <p:cNvSpPr>
                <a:spLocks/>
              </p:cNvSpPr>
              <p:nvPr/>
            </p:nvSpPr>
            <p:spPr bwMode="auto">
              <a:xfrm>
                <a:off x="3316" y="1224"/>
                <a:ext cx="1" cy="2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8" name="Line 4066"/>
              <p:cNvSpPr>
                <a:spLocks noChangeShapeType="1"/>
              </p:cNvSpPr>
              <p:nvPr/>
            </p:nvSpPr>
            <p:spPr bwMode="auto">
              <a:xfrm>
                <a:off x="3317" y="1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9" name="Freeform 4067"/>
              <p:cNvSpPr>
                <a:spLocks/>
              </p:cNvSpPr>
              <p:nvPr/>
            </p:nvSpPr>
            <p:spPr bwMode="auto">
              <a:xfrm>
                <a:off x="3315" y="1219"/>
                <a:ext cx="7" cy="7"/>
              </a:xfrm>
              <a:custGeom>
                <a:avLst/>
                <a:gdLst>
                  <a:gd name="T0" fmla="*/ 0 w 64"/>
                  <a:gd name="T1" fmla="*/ 19 h 67"/>
                  <a:gd name="T2" fmla="*/ 11 w 64"/>
                  <a:gd name="T3" fmla="*/ 43 h 67"/>
                  <a:gd name="T4" fmla="*/ 22 w 64"/>
                  <a:gd name="T5" fmla="*/ 67 h 67"/>
                  <a:gd name="T6" fmla="*/ 64 w 64"/>
                  <a:gd name="T7" fmla="*/ 48 h 67"/>
                  <a:gd name="T8" fmla="*/ 53 w 64"/>
                  <a:gd name="T9" fmla="*/ 24 h 67"/>
                  <a:gd name="T10" fmla="*/ 42 w 64"/>
                  <a:gd name="T11" fmla="*/ 0 h 67"/>
                  <a:gd name="T12" fmla="*/ 0 w 64"/>
                  <a:gd name="T13" fmla="*/ 1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7">
                    <a:moveTo>
                      <a:pt x="0" y="19"/>
                    </a:moveTo>
                    <a:lnTo>
                      <a:pt x="11" y="43"/>
                    </a:lnTo>
                    <a:lnTo>
                      <a:pt x="22" y="67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0" name="Freeform 4068"/>
              <p:cNvSpPr>
                <a:spLocks/>
              </p:cNvSpPr>
              <p:nvPr/>
            </p:nvSpPr>
            <p:spPr bwMode="auto">
              <a:xfrm>
                <a:off x="3315" y="1219"/>
                <a:ext cx="7" cy="7"/>
              </a:xfrm>
              <a:custGeom>
                <a:avLst/>
                <a:gdLst>
                  <a:gd name="T0" fmla="*/ 0 w 64"/>
                  <a:gd name="T1" fmla="*/ 19 h 67"/>
                  <a:gd name="T2" fmla="*/ 11 w 64"/>
                  <a:gd name="T3" fmla="*/ 43 h 67"/>
                  <a:gd name="T4" fmla="*/ 22 w 64"/>
                  <a:gd name="T5" fmla="*/ 67 h 67"/>
                  <a:gd name="T6" fmla="*/ 64 w 64"/>
                  <a:gd name="T7" fmla="*/ 48 h 67"/>
                  <a:gd name="T8" fmla="*/ 53 w 64"/>
                  <a:gd name="T9" fmla="*/ 24 h 67"/>
                  <a:gd name="T10" fmla="*/ 42 w 64"/>
                  <a:gd name="T11" fmla="*/ 0 h 67"/>
                  <a:gd name="T12" fmla="*/ 0 w 64"/>
                  <a:gd name="T13" fmla="*/ 1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7">
                    <a:moveTo>
                      <a:pt x="0" y="19"/>
                    </a:moveTo>
                    <a:lnTo>
                      <a:pt x="11" y="43"/>
                    </a:lnTo>
                    <a:lnTo>
                      <a:pt x="22" y="67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1" name="Freeform 4069"/>
              <p:cNvSpPr>
                <a:spLocks/>
              </p:cNvSpPr>
              <p:nvPr/>
            </p:nvSpPr>
            <p:spPr bwMode="auto">
              <a:xfrm>
                <a:off x="3320" y="1222"/>
                <a:ext cx="2" cy="2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2" name="Line 4070"/>
              <p:cNvSpPr>
                <a:spLocks noChangeShapeType="1"/>
              </p:cNvSpPr>
              <p:nvPr/>
            </p:nvSpPr>
            <p:spPr bwMode="auto">
              <a:xfrm>
                <a:off x="3322" y="1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3" name="Freeform 4071"/>
              <p:cNvSpPr>
                <a:spLocks/>
              </p:cNvSpPr>
              <p:nvPr/>
            </p:nvSpPr>
            <p:spPr bwMode="auto">
              <a:xfrm>
                <a:off x="3319" y="1217"/>
                <a:ext cx="7" cy="7"/>
              </a:xfrm>
              <a:custGeom>
                <a:avLst/>
                <a:gdLst>
                  <a:gd name="T0" fmla="*/ 0 w 64"/>
                  <a:gd name="T1" fmla="*/ 20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8 h 68"/>
                  <a:gd name="T8" fmla="*/ 53 w 64"/>
                  <a:gd name="T9" fmla="*/ 24 h 68"/>
                  <a:gd name="T10" fmla="*/ 42 w 64"/>
                  <a:gd name="T11" fmla="*/ 0 h 68"/>
                  <a:gd name="T12" fmla="*/ 0 w 64"/>
                  <a:gd name="T13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20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4" name="Freeform 4072"/>
              <p:cNvSpPr>
                <a:spLocks/>
              </p:cNvSpPr>
              <p:nvPr/>
            </p:nvSpPr>
            <p:spPr bwMode="auto">
              <a:xfrm>
                <a:off x="3319" y="1217"/>
                <a:ext cx="7" cy="7"/>
              </a:xfrm>
              <a:custGeom>
                <a:avLst/>
                <a:gdLst>
                  <a:gd name="T0" fmla="*/ 0 w 64"/>
                  <a:gd name="T1" fmla="*/ 20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8 h 68"/>
                  <a:gd name="T8" fmla="*/ 53 w 64"/>
                  <a:gd name="T9" fmla="*/ 24 h 68"/>
                  <a:gd name="T10" fmla="*/ 42 w 64"/>
                  <a:gd name="T11" fmla="*/ 0 h 68"/>
                  <a:gd name="T12" fmla="*/ 0 w 64"/>
                  <a:gd name="T13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20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5" name="Freeform 4073"/>
              <p:cNvSpPr>
                <a:spLocks/>
              </p:cNvSpPr>
              <p:nvPr/>
            </p:nvSpPr>
            <p:spPr bwMode="auto">
              <a:xfrm>
                <a:off x="3325" y="1219"/>
                <a:ext cx="1" cy="3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6" name="Line 4074"/>
              <p:cNvSpPr>
                <a:spLocks noChangeShapeType="1"/>
              </p:cNvSpPr>
              <p:nvPr/>
            </p:nvSpPr>
            <p:spPr bwMode="auto">
              <a:xfrm>
                <a:off x="3326" y="1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7" name="Freeform 4075"/>
              <p:cNvSpPr>
                <a:spLocks/>
              </p:cNvSpPr>
              <p:nvPr/>
            </p:nvSpPr>
            <p:spPr bwMode="auto">
              <a:xfrm>
                <a:off x="3324" y="1215"/>
                <a:ext cx="7" cy="7"/>
              </a:xfrm>
              <a:custGeom>
                <a:avLst/>
                <a:gdLst>
                  <a:gd name="T0" fmla="*/ 0 w 64"/>
                  <a:gd name="T1" fmla="*/ 20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9 h 68"/>
                  <a:gd name="T8" fmla="*/ 53 w 64"/>
                  <a:gd name="T9" fmla="*/ 25 h 68"/>
                  <a:gd name="T10" fmla="*/ 42 w 64"/>
                  <a:gd name="T11" fmla="*/ 0 h 68"/>
                  <a:gd name="T12" fmla="*/ 0 w 64"/>
                  <a:gd name="T13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20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9"/>
                    </a:lnTo>
                    <a:lnTo>
                      <a:pt x="53" y="25"/>
                    </a:lnTo>
                    <a:lnTo>
                      <a:pt x="4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8" name="Freeform 4076"/>
              <p:cNvSpPr>
                <a:spLocks/>
              </p:cNvSpPr>
              <p:nvPr/>
            </p:nvSpPr>
            <p:spPr bwMode="auto">
              <a:xfrm>
                <a:off x="3324" y="1215"/>
                <a:ext cx="7" cy="7"/>
              </a:xfrm>
              <a:custGeom>
                <a:avLst/>
                <a:gdLst>
                  <a:gd name="T0" fmla="*/ 0 w 64"/>
                  <a:gd name="T1" fmla="*/ 20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9 h 68"/>
                  <a:gd name="T8" fmla="*/ 53 w 64"/>
                  <a:gd name="T9" fmla="*/ 25 h 68"/>
                  <a:gd name="T10" fmla="*/ 42 w 64"/>
                  <a:gd name="T11" fmla="*/ 0 h 68"/>
                  <a:gd name="T12" fmla="*/ 0 w 64"/>
                  <a:gd name="T13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20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9"/>
                    </a:lnTo>
                    <a:lnTo>
                      <a:pt x="53" y="25"/>
                    </a:lnTo>
                    <a:lnTo>
                      <a:pt x="42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9" name="Freeform 4077"/>
              <p:cNvSpPr>
                <a:spLocks/>
              </p:cNvSpPr>
              <p:nvPr/>
            </p:nvSpPr>
            <p:spPr bwMode="auto">
              <a:xfrm>
                <a:off x="3329" y="1212"/>
                <a:ext cx="7" cy="8"/>
              </a:xfrm>
              <a:custGeom>
                <a:avLst/>
                <a:gdLst>
                  <a:gd name="T0" fmla="*/ 0 w 64"/>
                  <a:gd name="T1" fmla="*/ 19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8 h 68"/>
                  <a:gd name="T8" fmla="*/ 53 w 64"/>
                  <a:gd name="T9" fmla="*/ 24 h 68"/>
                  <a:gd name="T10" fmla="*/ 42 w 64"/>
                  <a:gd name="T11" fmla="*/ 0 h 68"/>
                  <a:gd name="T12" fmla="*/ 0 w 64"/>
                  <a:gd name="T13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19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0" name="Freeform 4078"/>
              <p:cNvSpPr>
                <a:spLocks/>
              </p:cNvSpPr>
              <p:nvPr/>
            </p:nvSpPr>
            <p:spPr bwMode="auto">
              <a:xfrm>
                <a:off x="3329" y="1212"/>
                <a:ext cx="7" cy="8"/>
              </a:xfrm>
              <a:custGeom>
                <a:avLst/>
                <a:gdLst>
                  <a:gd name="T0" fmla="*/ 0 w 64"/>
                  <a:gd name="T1" fmla="*/ 19 h 68"/>
                  <a:gd name="T2" fmla="*/ 11 w 64"/>
                  <a:gd name="T3" fmla="*/ 44 h 68"/>
                  <a:gd name="T4" fmla="*/ 22 w 64"/>
                  <a:gd name="T5" fmla="*/ 68 h 68"/>
                  <a:gd name="T6" fmla="*/ 64 w 64"/>
                  <a:gd name="T7" fmla="*/ 48 h 68"/>
                  <a:gd name="T8" fmla="*/ 53 w 64"/>
                  <a:gd name="T9" fmla="*/ 24 h 68"/>
                  <a:gd name="T10" fmla="*/ 42 w 64"/>
                  <a:gd name="T11" fmla="*/ 0 h 68"/>
                  <a:gd name="T12" fmla="*/ 0 w 64"/>
                  <a:gd name="T13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0" y="19"/>
                    </a:moveTo>
                    <a:lnTo>
                      <a:pt x="11" y="44"/>
                    </a:lnTo>
                    <a:lnTo>
                      <a:pt x="22" y="68"/>
                    </a:lnTo>
                    <a:lnTo>
                      <a:pt x="64" y="48"/>
                    </a:lnTo>
                    <a:lnTo>
                      <a:pt x="53" y="24"/>
                    </a:lnTo>
                    <a:lnTo>
                      <a:pt x="4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1" name="Freeform 4079"/>
              <p:cNvSpPr>
                <a:spLocks/>
              </p:cNvSpPr>
              <p:nvPr/>
            </p:nvSpPr>
            <p:spPr bwMode="auto">
              <a:xfrm>
                <a:off x="3334" y="1215"/>
                <a:ext cx="2" cy="3"/>
              </a:xfrm>
              <a:custGeom>
                <a:avLst/>
                <a:gdLst>
                  <a:gd name="T0" fmla="*/ 0 w 12"/>
                  <a:gd name="T1" fmla="*/ 0 h 24"/>
                  <a:gd name="T2" fmla="*/ 11 w 12"/>
                  <a:gd name="T3" fmla="*/ 2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11" y="24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2" name="Line 4080"/>
              <p:cNvSpPr>
                <a:spLocks noChangeShapeType="1"/>
              </p:cNvSpPr>
              <p:nvPr/>
            </p:nvSpPr>
            <p:spPr bwMode="auto">
              <a:xfrm>
                <a:off x="3336" y="1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3" name="Freeform 4081"/>
              <p:cNvSpPr>
                <a:spLocks/>
              </p:cNvSpPr>
              <p:nvPr/>
            </p:nvSpPr>
            <p:spPr bwMode="auto">
              <a:xfrm>
                <a:off x="3333" y="1210"/>
                <a:ext cx="7" cy="8"/>
              </a:xfrm>
              <a:custGeom>
                <a:avLst/>
                <a:gdLst>
                  <a:gd name="T0" fmla="*/ 0 w 65"/>
                  <a:gd name="T1" fmla="*/ 21 h 69"/>
                  <a:gd name="T2" fmla="*/ 12 w 65"/>
                  <a:gd name="T3" fmla="*/ 45 h 69"/>
                  <a:gd name="T4" fmla="*/ 24 w 65"/>
                  <a:gd name="T5" fmla="*/ 69 h 69"/>
                  <a:gd name="T6" fmla="*/ 65 w 65"/>
                  <a:gd name="T7" fmla="*/ 48 h 69"/>
                  <a:gd name="T8" fmla="*/ 53 w 65"/>
                  <a:gd name="T9" fmla="*/ 24 h 69"/>
                  <a:gd name="T10" fmla="*/ 41 w 65"/>
                  <a:gd name="T11" fmla="*/ 0 h 69"/>
                  <a:gd name="T12" fmla="*/ 0 w 65"/>
                  <a:gd name="T13" fmla="*/ 2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0" y="21"/>
                    </a:moveTo>
                    <a:lnTo>
                      <a:pt x="12" y="45"/>
                    </a:lnTo>
                    <a:lnTo>
                      <a:pt x="24" y="69"/>
                    </a:lnTo>
                    <a:lnTo>
                      <a:pt x="65" y="48"/>
                    </a:lnTo>
                    <a:lnTo>
                      <a:pt x="53" y="24"/>
                    </a:lnTo>
                    <a:lnTo>
                      <a:pt x="4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4" name="Freeform 4082"/>
              <p:cNvSpPr>
                <a:spLocks/>
              </p:cNvSpPr>
              <p:nvPr/>
            </p:nvSpPr>
            <p:spPr bwMode="auto">
              <a:xfrm>
                <a:off x="3333" y="1210"/>
                <a:ext cx="7" cy="8"/>
              </a:xfrm>
              <a:custGeom>
                <a:avLst/>
                <a:gdLst>
                  <a:gd name="T0" fmla="*/ 0 w 65"/>
                  <a:gd name="T1" fmla="*/ 21 h 69"/>
                  <a:gd name="T2" fmla="*/ 12 w 65"/>
                  <a:gd name="T3" fmla="*/ 45 h 69"/>
                  <a:gd name="T4" fmla="*/ 24 w 65"/>
                  <a:gd name="T5" fmla="*/ 69 h 69"/>
                  <a:gd name="T6" fmla="*/ 65 w 65"/>
                  <a:gd name="T7" fmla="*/ 48 h 69"/>
                  <a:gd name="T8" fmla="*/ 53 w 65"/>
                  <a:gd name="T9" fmla="*/ 24 h 69"/>
                  <a:gd name="T10" fmla="*/ 41 w 65"/>
                  <a:gd name="T11" fmla="*/ 0 h 69"/>
                  <a:gd name="T12" fmla="*/ 0 w 65"/>
                  <a:gd name="T13" fmla="*/ 2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0" y="21"/>
                    </a:moveTo>
                    <a:lnTo>
                      <a:pt x="12" y="45"/>
                    </a:lnTo>
                    <a:lnTo>
                      <a:pt x="24" y="69"/>
                    </a:lnTo>
                    <a:lnTo>
                      <a:pt x="65" y="48"/>
                    </a:lnTo>
                    <a:lnTo>
                      <a:pt x="53" y="24"/>
                    </a:lnTo>
                    <a:lnTo>
                      <a:pt x="4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5" name="Freeform 4083"/>
              <p:cNvSpPr>
                <a:spLocks/>
              </p:cNvSpPr>
              <p:nvPr/>
            </p:nvSpPr>
            <p:spPr bwMode="auto">
              <a:xfrm>
                <a:off x="3339" y="1213"/>
                <a:ext cx="1" cy="2"/>
              </a:xfrm>
              <a:custGeom>
                <a:avLst/>
                <a:gdLst>
                  <a:gd name="T0" fmla="*/ 0 w 12"/>
                  <a:gd name="T1" fmla="*/ 0 h 24"/>
                  <a:gd name="T2" fmla="*/ 12 w 12"/>
                  <a:gd name="T3" fmla="*/ 2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12" y="24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6" name="Line 4084"/>
              <p:cNvSpPr>
                <a:spLocks noChangeShapeType="1"/>
              </p:cNvSpPr>
              <p:nvPr/>
            </p:nvSpPr>
            <p:spPr bwMode="auto">
              <a:xfrm>
                <a:off x="3340" y="12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7" name="Freeform 4085"/>
              <p:cNvSpPr>
                <a:spLocks/>
              </p:cNvSpPr>
              <p:nvPr/>
            </p:nvSpPr>
            <p:spPr bwMode="auto">
              <a:xfrm>
                <a:off x="3338" y="1208"/>
                <a:ext cx="7" cy="7"/>
              </a:xfrm>
              <a:custGeom>
                <a:avLst/>
                <a:gdLst>
                  <a:gd name="T0" fmla="*/ 0 w 66"/>
                  <a:gd name="T1" fmla="*/ 22 h 70"/>
                  <a:gd name="T2" fmla="*/ 12 w 66"/>
                  <a:gd name="T3" fmla="*/ 46 h 70"/>
                  <a:gd name="T4" fmla="*/ 24 w 66"/>
                  <a:gd name="T5" fmla="*/ 70 h 70"/>
                  <a:gd name="T6" fmla="*/ 66 w 66"/>
                  <a:gd name="T7" fmla="*/ 48 h 70"/>
                  <a:gd name="T8" fmla="*/ 54 w 66"/>
                  <a:gd name="T9" fmla="*/ 24 h 70"/>
                  <a:gd name="T10" fmla="*/ 42 w 66"/>
                  <a:gd name="T11" fmla="*/ 0 h 70"/>
                  <a:gd name="T12" fmla="*/ 0 w 66"/>
                  <a:gd name="T13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0" y="22"/>
                    </a:moveTo>
                    <a:lnTo>
                      <a:pt x="12" y="46"/>
                    </a:lnTo>
                    <a:lnTo>
                      <a:pt x="24" y="70"/>
                    </a:lnTo>
                    <a:lnTo>
                      <a:pt x="66" y="48"/>
                    </a:lnTo>
                    <a:lnTo>
                      <a:pt x="54" y="24"/>
                    </a:lnTo>
                    <a:lnTo>
                      <a:pt x="4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8" name="Freeform 4086"/>
              <p:cNvSpPr>
                <a:spLocks/>
              </p:cNvSpPr>
              <p:nvPr/>
            </p:nvSpPr>
            <p:spPr bwMode="auto">
              <a:xfrm>
                <a:off x="3338" y="1208"/>
                <a:ext cx="7" cy="7"/>
              </a:xfrm>
              <a:custGeom>
                <a:avLst/>
                <a:gdLst>
                  <a:gd name="T0" fmla="*/ 0 w 66"/>
                  <a:gd name="T1" fmla="*/ 22 h 70"/>
                  <a:gd name="T2" fmla="*/ 12 w 66"/>
                  <a:gd name="T3" fmla="*/ 46 h 70"/>
                  <a:gd name="T4" fmla="*/ 24 w 66"/>
                  <a:gd name="T5" fmla="*/ 70 h 70"/>
                  <a:gd name="T6" fmla="*/ 66 w 66"/>
                  <a:gd name="T7" fmla="*/ 48 h 70"/>
                  <a:gd name="T8" fmla="*/ 54 w 66"/>
                  <a:gd name="T9" fmla="*/ 24 h 70"/>
                  <a:gd name="T10" fmla="*/ 42 w 66"/>
                  <a:gd name="T11" fmla="*/ 0 h 70"/>
                  <a:gd name="T12" fmla="*/ 0 w 66"/>
                  <a:gd name="T13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0" y="22"/>
                    </a:moveTo>
                    <a:lnTo>
                      <a:pt x="12" y="46"/>
                    </a:lnTo>
                    <a:lnTo>
                      <a:pt x="24" y="70"/>
                    </a:lnTo>
                    <a:lnTo>
                      <a:pt x="66" y="48"/>
                    </a:lnTo>
                    <a:lnTo>
                      <a:pt x="54" y="24"/>
                    </a:lnTo>
                    <a:lnTo>
                      <a:pt x="4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9" name="Freeform 4087"/>
              <p:cNvSpPr>
                <a:spLocks/>
              </p:cNvSpPr>
              <p:nvPr/>
            </p:nvSpPr>
            <p:spPr bwMode="auto">
              <a:xfrm>
                <a:off x="3342" y="1208"/>
                <a:ext cx="2" cy="2"/>
              </a:xfrm>
              <a:custGeom>
                <a:avLst/>
                <a:gdLst>
                  <a:gd name="T0" fmla="*/ 12 w 12"/>
                  <a:gd name="T1" fmla="*/ 24 h 24"/>
                  <a:gd name="T2" fmla="*/ 0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0" name="Line 4088"/>
              <p:cNvSpPr>
                <a:spLocks noChangeShapeType="1"/>
              </p:cNvSpPr>
              <p:nvPr/>
            </p:nvSpPr>
            <p:spPr bwMode="auto">
              <a:xfrm>
                <a:off x="3342" y="12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1" name="Freeform 4089"/>
              <p:cNvSpPr>
                <a:spLocks/>
              </p:cNvSpPr>
              <p:nvPr/>
            </p:nvSpPr>
            <p:spPr bwMode="auto">
              <a:xfrm>
                <a:off x="3342" y="1205"/>
                <a:ext cx="8" cy="8"/>
              </a:xfrm>
              <a:custGeom>
                <a:avLst/>
                <a:gdLst>
                  <a:gd name="T0" fmla="*/ 0 w 65"/>
                  <a:gd name="T1" fmla="*/ 21 h 69"/>
                  <a:gd name="T2" fmla="*/ 12 w 65"/>
                  <a:gd name="T3" fmla="*/ 45 h 69"/>
                  <a:gd name="T4" fmla="*/ 24 w 65"/>
                  <a:gd name="T5" fmla="*/ 69 h 69"/>
                  <a:gd name="T6" fmla="*/ 65 w 65"/>
                  <a:gd name="T7" fmla="*/ 48 h 69"/>
                  <a:gd name="T8" fmla="*/ 53 w 65"/>
                  <a:gd name="T9" fmla="*/ 24 h 69"/>
                  <a:gd name="T10" fmla="*/ 40 w 65"/>
                  <a:gd name="T11" fmla="*/ 0 h 69"/>
                  <a:gd name="T12" fmla="*/ 0 w 65"/>
                  <a:gd name="T13" fmla="*/ 2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0" y="21"/>
                    </a:moveTo>
                    <a:lnTo>
                      <a:pt x="12" y="45"/>
                    </a:lnTo>
                    <a:lnTo>
                      <a:pt x="24" y="69"/>
                    </a:lnTo>
                    <a:lnTo>
                      <a:pt x="65" y="48"/>
                    </a:lnTo>
                    <a:lnTo>
                      <a:pt x="53" y="24"/>
                    </a:lnTo>
                    <a:lnTo>
                      <a:pt x="4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2" name="Freeform 4090"/>
              <p:cNvSpPr>
                <a:spLocks/>
              </p:cNvSpPr>
              <p:nvPr/>
            </p:nvSpPr>
            <p:spPr bwMode="auto">
              <a:xfrm>
                <a:off x="3342" y="1205"/>
                <a:ext cx="8" cy="8"/>
              </a:xfrm>
              <a:custGeom>
                <a:avLst/>
                <a:gdLst>
                  <a:gd name="T0" fmla="*/ 0 w 65"/>
                  <a:gd name="T1" fmla="*/ 21 h 69"/>
                  <a:gd name="T2" fmla="*/ 12 w 65"/>
                  <a:gd name="T3" fmla="*/ 45 h 69"/>
                  <a:gd name="T4" fmla="*/ 24 w 65"/>
                  <a:gd name="T5" fmla="*/ 69 h 69"/>
                  <a:gd name="T6" fmla="*/ 65 w 65"/>
                  <a:gd name="T7" fmla="*/ 48 h 69"/>
                  <a:gd name="T8" fmla="*/ 53 w 65"/>
                  <a:gd name="T9" fmla="*/ 24 h 69"/>
                  <a:gd name="T10" fmla="*/ 40 w 65"/>
                  <a:gd name="T11" fmla="*/ 0 h 69"/>
                  <a:gd name="T12" fmla="*/ 0 w 65"/>
                  <a:gd name="T13" fmla="*/ 2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0" y="21"/>
                    </a:moveTo>
                    <a:lnTo>
                      <a:pt x="12" y="45"/>
                    </a:lnTo>
                    <a:lnTo>
                      <a:pt x="24" y="69"/>
                    </a:lnTo>
                    <a:lnTo>
                      <a:pt x="65" y="48"/>
                    </a:lnTo>
                    <a:lnTo>
                      <a:pt x="53" y="24"/>
                    </a:lnTo>
                    <a:lnTo>
                      <a:pt x="4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3" name="Freeform 4091"/>
              <p:cNvSpPr>
                <a:spLocks/>
              </p:cNvSpPr>
              <p:nvPr/>
            </p:nvSpPr>
            <p:spPr bwMode="auto">
              <a:xfrm>
                <a:off x="3348" y="1208"/>
                <a:ext cx="2" cy="3"/>
              </a:xfrm>
              <a:custGeom>
                <a:avLst/>
                <a:gdLst>
                  <a:gd name="T0" fmla="*/ 0 w 13"/>
                  <a:gd name="T1" fmla="*/ 0 h 24"/>
                  <a:gd name="T2" fmla="*/ 12 w 13"/>
                  <a:gd name="T3" fmla="*/ 24 h 24"/>
                  <a:gd name="T4" fmla="*/ 13 w 13"/>
                  <a:gd name="T5" fmla="*/ 23 h 24"/>
                  <a:gd name="T6" fmla="*/ 0 w 1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0"/>
                    </a:moveTo>
                    <a:lnTo>
                      <a:pt x="12" y="24"/>
                    </a:lnTo>
                    <a:lnTo>
                      <a:pt x="1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4" name="Line 4092"/>
              <p:cNvSpPr>
                <a:spLocks noChangeShapeType="1"/>
              </p:cNvSpPr>
              <p:nvPr/>
            </p:nvSpPr>
            <p:spPr bwMode="auto">
              <a:xfrm flipV="1">
                <a:off x="3350" y="12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5" name="Freeform 4093"/>
              <p:cNvSpPr>
                <a:spLocks/>
              </p:cNvSpPr>
              <p:nvPr/>
            </p:nvSpPr>
            <p:spPr bwMode="auto">
              <a:xfrm>
                <a:off x="3347" y="1203"/>
                <a:ext cx="7" cy="8"/>
              </a:xfrm>
              <a:custGeom>
                <a:avLst/>
                <a:gdLst>
                  <a:gd name="T0" fmla="*/ 0 w 67"/>
                  <a:gd name="T1" fmla="*/ 23 h 69"/>
                  <a:gd name="T2" fmla="*/ 14 w 67"/>
                  <a:gd name="T3" fmla="*/ 46 h 69"/>
                  <a:gd name="T4" fmla="*/ 27 w 67"/>
                  <a:gd name="T5" fmla="*/ 69 h 69"/>
                  <a:gd name="T6" fmla="*/ 67 w 67"/>
                  <a:gd name="T7" fmla="*/ 46 h 69"/>
                  <a:gd name="T8" fmla="*/ 54 w 67"/>
                  <a:gd name="T9" fmla="*/ 23 h 69"/>
                  <a:gd name="T10" fmla="*/ 41 w 67"/>
                  <a:gd name="T11" fmla="*/ 0 h 69"/>
                  <a:gd name="T12" fmla="*/ 0 w 67"/>
                  <a:gd name="T13" fmla="*/ 2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0" y="23"/>
                    </a:moveTo>
                    <a:lnTo>
                      <a:pt x="14" y="46"/>
                    </a:lnTo>
                    <a:lnTo>
                      <a:pt x="27" y="69"/>
                    </a:lnTo>
                    <a:lnTo>
                      <a:pt x="67" y="46"/>
                    </a:lnTo>
                    <a:lnTo>
                      <a:pt x="54" y="23"/>
                    </a:lnTo>
                    <a:lnTo>
                      <a:pt x="4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6" name="Freeform 4094"/>
              <p:cNvSpPr>
                <a:spLocks/>
              </p:cNvSpPr>
              <p:nvPr/>
            </p:nvSpPr>
            <p:spPr bwMode="auto">
              <a:xfrm>
                <a:off x="3347" y="1203"/>
                <a:ext cx="7" cy="8"/>
              </a:xfrm>
              <a:custGeom>
                <a:avLst/>
                <a:gdLst>
                  <a:gd name="T0" fmla="*/ 0 w 67"/>
                  <a:gd name="T1" fmla="*/ 23 h 69"/>
                  <a:gd name="T2" fmla="*/ 14 w 67"/>
                  <a:gd name="T3" fmla="*/ 46 h 69"/>
                  <a:gd name="T4" fmla="*/ 27 w 67"/>
                  <a:gd name="T5" fmla="*/ 69 h 69"/>
                  <a:gd name="T6" fmla="*/ 67 w 67"/>
                  <a:gd name="T7" fmla="*/ 46 h 69"/>
                  <a:gd name="T8" fmla="*/ 54 w 67"/>
                  <a:gd name="T9" fmla="*/ 23 h 69"/>
                  <a:gd name="T10" fmla="*/ 41 w 67"/>
                  <a:gd name="T11" fmla="*/ 0 h 69"/>
                  <a:gd name="T12" fmla="*/ 0 w 67"/>
                  <a:gd name="T13" fmla="*/ 2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0" y="23"/>
                    </a:moveTo>
                    <a:lnTo>
                      <a:pt x="14" y="46"/>
                    </a:lnTo>
                    <a:lnTo>
                      <a:pt x="27" y="69"/>
                    </a:lnTo>
                    <a:lnTo>
                      <a:pt x="67" y="46"/>
                    </a:lnTo>
                    <a:lnTo>
                      <a:pt x="54" y="23"/>
                    </a:lnTo>
                    <a:lnTo>
                      <a:pt x="41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7" name="Freeform 4095"/>
              <p:cNvSpPr>
                <a:spLocks/>
              </p:cNvSpPr>
              <p:nvPr/>
            </p:nvSpPr>
            <p:spPr bwMode="auto">
              <a:xfrm>
                <a:off x="3351" y="1203"/>
                <a:ext cx="2" cy="2"/>
              </a:xfrm>
              <a:custGeom>
                <a:avLst/>
                <a:gdLst>
                  <a:gd name="T0" fmla="*/ 13 w 13"/>
                  <a:gd name="T1" fmla="*/ 24 h 24"/>
                  <a:gd name="T2" fmla="*/ 0 w 13"/>
                  <a:gd name="T3" fmla="*/ 1 h 24"/>
                  <a:gd name="T4" fmla="*/ 0 w 13"/>
                  <a:gd name="T5" fmla="*/ 0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8" name="Line 4096"/>
              <p:cNvSpPr>
                <a:spLocks noChangeShapeType="1"/>
              </p:cNvSpPr>
              <p:nvPr/>
            </p:nvSpPr>
            <p:spPr bwMode="auto">
              <a:xfrm flipV="1">
                <a:off x="3351" y="12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9" name="Freeform 4097"/>
              <p:cNvSpPr>
                <a:spLocks/>
              </p:cNvSpPr>
              <p:nvPr/>
            </p:nvSpPr>
            <p:spPr bwMode="auto">
              <a:xfrm>
                <a:off x="3351" y="1200"/>
                <a:ext cx="8" cy="8"/>
              </a:xfrm>
              <a:custGeom>
                <a:avLst/>
                <a:gdLst>
                  <a:gd name="T0" fmla="*/ 0 w 67"/>
                  <a:gd name="T1" fmla="*/ 22 h 70"/>
                  <a:gd name="T2" fmla="*/ 13 w 67"/>
                  <a:gd name="T3" fmla="*/ 46 h 70"/>
                  <a:gd name="T4" fmla="*/ 26 w 67"/>
                  <a:gd name="T5" fmla="*/ 70 h 70"/>
                  <a:gd name="T6" fmla="*/ 67 w 67"/>
                  <a:gd name="T7" fmla="*/ 48 h 70"/>
                  <a:gd name="T8" fmla="*/ 54 w 67"/>
                  <a:gd name="T9" fmla="*/ 24 h 70"/>
                  <a:gd name="T10" fmla="*/ 40 w 67"/>
                  <a:gd name="T11" fmla="*/ 0 h 70"/>
                  <a:gd name="T12" fmla="*/ 0 w 67"/>
                  <a:gd name="T13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0" y="22"/>
                    </a:moveTo>
                    <a:lnTo>
                      <a:pt x="13" y="46"/>
                    </a:lnTo>
                    <a:lnTo>
                      <a:pt x="26" y="70"/>
                    </a:lnTo>
                    <a:lnTo>
                      <a:pt x="67" y="48"/>
                    </a:lnTo>
                    <a:lnTo>
                      <a:pt x="54" y="24"/>
                    </a:lnTo>
                    <a:lnTo>
                      <a:pt x="4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" name="Freeform 4098"/>
              <p:cNvSpPr>
                <a:spLocks/>
              </p:cNvSpPr>
              <p:nvPr/>
            </p:nvSpPr>
            <p:spPr bwMode="auto">
              <a:xfrm>
                <a:off x="3351" y="1200"/>
                <a:ext cx="8" cy="8"/>
              </a:xfrm>
              <a:custGeom>
                <a:avLst/>
                <a:gdLst>
                  <a:gd name="T0" fmla="*/ 0 w 67"/>
                  <a:gd name="T1" fmla="*/ 22 h 70"/>
                  <a:gd name="T2" fmla="*/ 13 w 67"/>
                  <a:gd name="T3" fmla="*/ 46 h 70"/>
                  <a:gd name="T4" fmla="*/ 26 w 67"/>
                  <a:gd name="T5" fmla="*/ 70 h 70"/>
                  <a:gd name="T6" fmla="*/ 67 w 67"/>
                  <a:gd name="T7" fmla="*/ 48 h 70"/>
                  <a:gd name="T8" fmla="*/ 54 w 67"/>
                  <a:gd name="T9" fmla="*/ 24 h 70"/>
                  <a:gd name="T10" fmla="*/ 40 w 67"/>
                  <a:gd name="T11" fmla="*/ 0 h 70"/>
                  <a:gd name="T12" fmla="*/ 0 w 67"/>
                  <a:gd name="T13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0" y="22"/>
                    </a:moveTo>
                    <a:lnTo>
                      <a:pt x="13" y="46"/>
                    </a:lnTo>
                    <a:lnTo>
                      <a:pt x="26" y="70"/>
                    </a:lnTo>
                    <a:lnTo>
                      <a:pt x="67" y="48"/>
                    </a:lnTo>
                    <a:lnTo>
                      <a:pt x="54" y="24"/>
                    </a:lnTo>
                    <a:lnTo>
                      <a:pt x="40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" name="Freeform 4099"/>
              <p:cNvSpPr>
                <a:spLocks/>
              </p:cNvSpPr>
              <p:nvPr/>
            </p:nvSpPr>
            <p:spPr bwMode="auto">
              <a:xfrm>
                <a:off x="3357" y="1203"/>
                <a:ext cx="2" cy="3"/>
              </a:xfrm>
              <a:custGeom>
                <a:avLst/>
                <a:gdLst>
                  <a:gd name="T0" fmla="*/ 0 w 13"/>
                  <a:gd name="T1" fmla="*/ 0 h 24"/>
                  <a:gd name="T2" fmla="*/ 13 w 13"/>
                  <a:gd name="T3" fmla="*/ 24 h 24"/>
                  <a:gd name="T4" fmla="*/ 13 w 13"/>
                  <a:gd name="T5" fmla="*/ 23 h 24"/>
                  <a:gd name="T6" fmla="*/ 0 w 1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0"/>
                    </a:moveTo>
                    <a:lnTo>
                      <a:pt x="13" y="24"/>
                    </a:lnTo>
                    <a:lnTo>
                      <a:pt x="1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" name="Line 4100"/>
              <p:cNvSpPr>
                <a:spLocks noChangeShapeType="1"/>
              </p:cNvSpPr>
              <p:nvPr/>
            </p:nvSpPr>
            <p:spPr bwMode="auto">
              <a:xfrm flipV="1">
                <a:off x="3359" y="1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3" name="Freeform 4101"/>
              <p:cNvSpPr>
                <a:spLocks/>
              </p:cNvSpPr>
              <p:nvPr/>
            </p:nvSpPr>
            <p:spPr bwMode="auto">
              <a:xfrm>
                <a:off x="3356" y="1198"/>
                <a:ext cx="7" cy="8"/>
              </a:xfrm>
              <a:custGeom>
                <a:avLst/>
                <a:gdLst>
                  <a:gd name="T0" fmla="*/ 0 w 67"/>
                  <a:gd name="T1" fmla="*/ 23 h 69"/>
                  <a:gd name="T2" fmla="*/ 14 w 67"/>
                  <a:gd name="T3" fmla="*/ 46 h 69"/>
                  <a:gd name="T4" fmla="*/ 27 w 67"/>
                  <a:gd name="T5" fmla="*/ 69 h 69"/>
                  <a:gd name="T6" fmla="*/ 67 w 67"/>
                  <a:gd name="T7" fmla="*/ 46 h 69"/>
                  <a:gd name="T8" fmla="*/ 54 w 67"/>
                  <a:gd name="T9" fmla="*/ 23 h 69"/>
                  <a:gd name="T10" fmla="*/ 41 w 67"/>
                  <a:gd name="T11" fmla="*/ 0 h 69"/>
                  <a:gd name="T12" fmla="*/ 0 w 67"/>
                  <a:gd name="T13" fmla="*/ 2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0" y="23"/>
                    </a:moveTo>
                    <a:lnTo>
                      <a:pt x="14" y="46"/>
                    </a:lnTo>
                    <a:lnTo>
                      <a:pt x="27" y="69"/>
                    </a:lnTo>
                    <a:lnTo>
                      <a:pt x="67" y="46"/>
                    </a:lnTo>
                    <a:lnTo>
                      <a:pt x="54" y="23"/>
                    </a:lnTo>
                    <a:lnTo>
                      <a:pt x="4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4" name="Freeform 4102"/>
              <p:cNvSpPr>
                <a:spLocks/>
              </p:cNvSpPr>
              <p:nvPr/>
            </p:nvSpPr>
            <p:spPr bwMode="auto">
              <a:xfrm>
                <a:off x="3356" y="1198"/>
                <a:ext cx="7" cy="8"/>
              </a:xfrm>
              <a:custGeom>
                <a:avLst/>
                <a:gdLst>
                  <a:gd name="T0" fmla="*/ 0 w 67"/>
                  <a:gd name="T1" fmla="*/ 23 h 69"/>
                  <a:gd name="T2" fmla="*/ 14 w 67"/>
                  <a:gd name="T3" fmla="*/ 46 h 69"/>
                  <a:gd name="T4" fmla="*/ 27 w 67"/>
                  <a:gd name="T5" fmla="*/ 69 h 69"/>
                  <a:gd name="T6" fmla="*/ 67 w 67"/>
                  <a:gd name="T7" fmla="*/ 46 h 69"/>
                  <a:gd name="T8" fmla="*/ 54 w 67"/>
                  <a:gd name="T9" fmla="*/ 23 h 69"/>
                  <a:gd name="T10" fmla="*/ 41 w 67"/>
                  <a:gd name="T11" fmla="*/ 0 h 69"/>
                  <a:gd name="T12" fmla="*/ 0 w 67"/>
                  <a:gd name="T13" fmla="*/ 2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0" y="23"/>
                    </a:moveTo>
                    <a:lnTo>
                      <a:pt x="14" y="46"/>
                    </a:lnTo>
                    <a:lnTo>
                      <a:pt x="27" y="69"/>
                    </a:lnTo>
                    <a:lnTo>
                      <a:pt x="67" y="46"/>
                    </a:lnTo>
                    <a:lnTo>
                      <a:pt x="54" y="23"/>
                    </a:lnTo>
                    <a:lnTo>
                      <a:pt x="41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5" name="Freeform 4103"/>
              <p:cNvSpPr>
                <a:spLocks/>
              </p:cNvSpPr>
              <p:nvPr/>
            </p:nvSpPr>
            <p:spPr bwMode="auto">
              <a:xfrm>
                <a:off x="3362" y="1200"/>
                <a:ext cx="1" cy="3"/>
              </a:xfrm>
              <a:custGeom>
                <a:avLst/>
                <a:gdLst>
                  <a:gd name="T0" fmla="*/ 0 w 14"/>
                  <a:gd name="T1" fmla="*/ 0 h 23"/>
                  <a:gd name="T2" fmla="*/ 13 w 14"/>
                  <a:gd name="T3" fmla="*/ 23 h 23"/>
                  <a:gd name="T4" fmla="*/ 14 w 14"/>
                  <a:gd name="T5" fmla="*/ 23 h 23"/>
                  <a:gd name="T6" fmla="*/ 0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lnTo>
                      <a:pt x="13" y="23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6" name="Line 4104"/>
              <p:cNvSpPr>
                <a:spLocks noChangeShapeType="1"/>
              </p:cNvSpPr>
              <p:nvPr/>
            </p:nvSpPr>
            <p:spPr bwMode="auto">
              <a:xfrm>
                <a:off x="3363" y="12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7" name="Freeform 4105"/>
              <p:cNvSpPr>
                <a:spLocks/>
              </p:cNvSpPr>
              <p:nvPr/>
            </p:nvSpPr>
            <p:spPr bwMode="auto">
              <a:xfrm>
                <a:off x="3360" y="1195"/>
                <a:ext cx="8" cy="8"/>
              </a:xfrm>
              <a:custGeom>
                <a:avLst/>
                <a:gdLst>
                  <a:gd name="T0" fmla="*/ 0 w 68"/>
                  <a:gd name="T1" fmla="*/ 24 h 70"/>
                  <a:gd name="T2" fmla="*/ 14 w 68"/>
                  <a:gd name="T3" fmla="*/ 47 h 70"/>
                  <a:gd name="T4" fmla="*/ 28 w 68"/>
                  <a:gd name="T5" fmla="*/ 70 h 70"/>
                  <a:gd name="T6" fmla="*/ 68 w 68"/>
                  <a:gd name="T7" fmla="*/ 46 h 70"/>
                  <a:gd name="T8" fmla="*/ 54 w 68"/>
                  <a:gd name="T9" fmla="*/ 23 h 70"/>
                  <a:gd name="T10" fmla="*/ 39 w 68"/>
                  <a:gd name="T11" fmla="*/ 0 h 70"/>
                  <a:gd name="T12" fmla="*/ 0 w 68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0" y="24"/>
                    </a:moveTo>
                    <a:lnTo>
                      <a:pt x="14" y="47"/>
                    </a:lnTo>
                    <a:lnTo>
                      <a:pt x="28" y="70"/>
                    </a:lnTo>
                    <a:lnTo>
                      <a:pt x="68" y="46"/>
                    </a:lnTo>
                    <a:lnTo>
                      <a:pt x="54" y="23"/>
                    </a:lnTo>
                    <a:lnTo>
                      <a:pt x="39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8" name="Freeform 4106"/>
              <p:cNvSpPr>
                <a:spLocks/>
              </p:cNvSpPr>
              <p:nvPr/>
            </p:nvSpPr>
            <p:spPr bwMode="auto">
              <a:xfrm>
                <a:off x="3360" y="1195"/>
                <a:ext cx="8" cy="8"/>
              </a:xfrm>
              <a:custGeom>
                <a:avLst/>
                <a:gdLst>
                  <a:gd name="T0" fmla="*/ 0 w 68"/>
                  <a:gd name="T1" fmla="*/ 24 h 70"/>
                  <a:gd name="T2" fmla="*/ 14 w 68"/>
                  <a:gd name="T3" fmla="*/ 47 h 70"/>
                  <a:gd name="T4" fmla="*/ 28 w 68"/>
                  <a:gd name="T5" fmla="*/ 70 h 70"/>
                  <a:gd name="T6" fmla="*/ 68 w 68"/>
                  <a:gd name="T7" fmla="*/ 46 h 70"/>
                  <a:gd name="T8" fmla="*/ 54 w 68"/>
                  <a:gd name="T9" fmla="*/ 23 h 70"/>
                  <a:gd name="T10" fmla="*/ 39 w 68"/>
                  <a:gd name="T11" fmla="*/ 0 h 70"/>
                  <a:gd name="T12" fmla="*/ 0 w 68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0" y="24"/>
                    </a:moveTo>
                    <a:lnTo>
                      <a:pt x="14" y="47"/>
                    </a:lnTo>
                    <a:lnTo>
                      <a:pt x="28" y="70"/>
                    </a:lnTo>
                    <a:lnTo>
                      <a:pt x="68" y="46"/>
                    </a:lnTo>
                    <a:lnTo>
                      <a:pt x="54" y="23"/>
                    </a:lnTo>
                    <a:lnTo>
                      <a:pt x="39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9" name="Freeform 4107"/>
              <p:cNvSpPr>
                <a:spLocks/>
              </p:cNvSpPr>
              <p:nvPr/>
            </p:nvSpPr>
            <p:spPr bwMode="auto">
              <a:xfrm>
                <a:off x="3364" y="1195"/>
                <a:ext cx="2" cy="3"/>
              </a:xfrm>
              <a:custGeom>
                <a:avLst/>
                <a:gdLst>
                  <a:gd name="T0" fmla="*/ 15 w 15"/>
                  <a:gd name="T1" fmla="*/ 23 h 23"/>
                  <a:gd name="T2" fmla="*/ 0 w 15"/>
                  <a:gd name="T3" fmla="*/ 0 h 23"/>
                  <a:gd name="T4" fmla="*/ 0 w 15"/>
                  <a:gd name="T5" fmla="*/ 0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0" name="Line 4108"/>
              <p:cNvSpPr>
                <a:spLocks noChangeShapeType="1"/>
              </p:cNvSpPr>
              <p:nvPr/>
            </p:nvSpPr>
            <p:spPr bwMode="auto">
              <a:xfrm>
                <a:off x="3364" y="1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1" name="Freeform 4109"/>
              <p:cNvSpPr>
                <a:spLocks/>
              </p:cNvSpPr>
              <p:nvPr/>
            </p:nvSpPr>
            <p:spPr bwMode="auto">
              <a:xfrm>
                <a:off x="3364" y="1193"/>
                <a:ext cx="8" cy="7"/>
              </a:xfrm>
              <a:custGeom>
                <a:avLst/>
                <a:gdLst>
                  <a:gd name="T0" fmla="*/ 0 w 69"/>
                  <a:gd name="T1" fmla="*/ 24 h 70"/>
                  <a:gd name="T2" fmla="*/ 15 w 69"/>
                  <a:gd name="T3" fmla="*/ 47 h 70"/>
                  <a:gd name="T4" fmla="*/ 29 w 69"/>
                  <a:gd name="T5" fmla="*/ 70 h 70"/>
                  <a:gd name="T6" fmla="*/ 69 w 69"/>
                  <a:gd name="T7" fmla="*/ 46 h 70"/>
                  <a:gd name="T8" fmla="*/ 55 w 69"/>
                  <a:gd name="T9" fmla="*/ 23 h 70"/>
                  <a:gd name="T10" fmla="*/ 41 w 69"/>
                  <a:gd name="T11" fmla="*/ 0 h 70"/>
                  <a:gd name="T12" fmla="*/ 0 w 69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0" y="24"/>
                    </a:moveTo>
                    <a:lnTo>
                      <a:pt x="15" y="47"/>
                    </a:lnTo>
                    <a:lnTo>
                      <a:pt x="29" y="70"/>
                    </a:lnTo>
                    <a:lnTo>
                      <a:pt x="69" y="46"/>
                    </a:lnTo>
                    <a:lnTo>
                      <a:pt x="55" y="23"/>
                    </a:lnTo>
                    <a:lnTo>
                      <a:pt x="4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2" name="Freeform 4110"/>
              <p:cNvSpPr>
                <a:spLocks/>
              </p:cNvSpPr>
              <p:nvPr/>
            </p:nvSpPr>
            <p:spPr bwMode="auto">
              <a:xfrm>
                <a:off x="3364" y="1193"/>
                <a:ext cx="8" cy="7"/>
              </a:xfrm>
              <a:custGeom>
                <a:avLst/>
                <a:gdLst>
                  <a:gd name="T0" fmla="*/ 0 w 69"/>
                  <a:gd name="T1" fmla="*/ 24 h 70"/>
                  <a:gd name="T2" fmla="*/ 15 w 69"/>
                  <a:gd name="T3" fmla="*/ 47 h 70"/>
                  <a:gd name="T4" fmla="*/ 29 w 69"/>
                  <a:gd name="T5" fmla="*/ 70 h 70"/>
                  <a:gd name="T6" fmla="*/ 69 w 69"/>
                  <a:gd name="T7" fmla="*/ 46 h 70"/>
                  <a:gd name="T8" fmla="*/ 55 w 69"/>
                  <a:gd name="T9" fmla="*/ 23 h 70"/>
                  <a:gd name="T10" fmla="*/ 41 w 69"/>
                  <a:gd name="T11" fmla="*/ 0 h 70"/>
                  <a:gd name="T12" fmla="*/ 0 w 69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0" y="24"/>
                    </a:moveTo>
                    <a:lnTo>
                      <a:pt x="15" y="47"/>
                    </a:lnTo>
                    <a:lnTo>
                      <a:pt x="29" y="70"/>
                    </a:lnTo>
                    <a:lnTo>
                      <a:pt x="69" y="46"/>
                    </a:lnTo>
                    <a:lnTo>
                      <a:pt x="55" y="23"/>
                    </a:lnTo>
                    <a:lnTo>
                      <a:pt x="41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3" name="Freeform 4111"/>
              <p:cNvSpPr>
                <a:spLocks/>
              </p:cNvSpPr>
              <p:nvPr/>
            </p:nvSpPr>
            <p:spPr bwMode="auto">
              <a:xfrm>
                <a:off x="3371" y="1195"/>
                <a:ext cx="1" cy="3"/>
              </a:xfrm>
              <a:custGeom>
                <a:avLst/>
                <a:gdLst>
                  <a:gd name="T0" fmla="*/ 0 w 14"/>
                  <a:gd name="T1" fmla="*/ 0 h 23"/>
                  <a:gd name="T2" fmla="*/ 14 w 14"/>
                  <a:gd name="T3" fmla="*/ 23 h 23"/>
                  <a:gd name="T4" fmla="*/ 14 w 14"/>
                  <a:gd name="T5" fmla="*/ 23 h 23"/>
                  <a:gd name="T6" fmla="*/ 0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lnTo>
                      <a:pt x="14" y="23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4" name="Line 4112"/>
              <p:cNvSpPr>
                <a:spLocks noChangeShapeType="1"/>
              </p:cNvSpPr>
              <p:nvPr/>
            </p:nvSpPr>
            <p:spPr bwMode="auto">
              <a:xfrm>
                <a:off x="3372" y="11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" name="Freeform 4113"/>
              <p:cNvSpPr>
                <a:spLocks/>
              </p:cNvSpPr>
              <p:nvPr/>
            </p:nvSpPr>
            <p:spPr bwMode="auto">
              <a:xfrm>
                <a:off x="3369" y="1190"/>
                <a:ext cx="7" cy="8"/>
              </a:xfrm>
              <a:custGeom>
                <a:avLst/>
                <a:gdLst>
                  <a:gd name="T0" fmla="*/ 0 w 67"/>
                  <a:gd name="T1" fmla="*/ 24 h 70"/>
                  <a:gd name="T2" fmla="*/ 14 w 67"/>
                  <a:gd name="T3" fmla="*/ 47 h 70"/>
                  <a:gd name="T4" fmla="*/ 28 w 67"/>
                  <a:gd name="T5" fmla="*/ 70 h 70"/>
                  <a:gd name="T6" fmla="*/ 67 w 67"/>
                  <a:gd name="T7" fmla="*/ 46 h 70"/>
                  <a:gd name="T8" fmla="*/ 53 w 67"/>
                  <a:gd name="T9" fmla="*/ 23 h 70"/>
                  <a:gd name="T10" fmla="*/ 38 w 67"/>
                  <a:gd name="T11" fmla="*/ 0 h 70"/>
                  <a:gd name="T12" fmla="*/ 0 w 67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0" y="24"/>
                    </a:moveTo>
                    <a:lnTo>
                      <a:pt x="14" y="47"/>
                    </a:lnTo>
                    <a:lnTo>
                      <a:pt x="28" y="70"/>
                    </a:lnTo>
                    <a:lnTo>
                      <a:pt x="67" y="46"/>
                    </a:lnTo>
                    <a:lnTo>
                      <a:pt x="53" y="23"/>
                    </a:lnTo>
                    <a:lnTo>
                      <a:pt x="38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" name="Freeform 4114"/>
              <p:cNvSpPr>
                <a:spLocks/>
              </p:cNvSpPr>
              <p:nvPr/>
            </p:nvSpPr>
            <p:spPr bwMode="auto">
              <a:xfrm>
                <a:off x="3369" y="1190"/>
                <a:ext cx="7" cy="8"/>
              </a:xfrm>
              <a:custGeom>
                <a:avLst/>
                <a:gdLst>
                  <a:gd name="T0" fmla="*/ 0 w 67"/>
                  <a:gd name="T1" fmla="*/ 24 h 70"/>
                  <a:gd name="T2" fmla="*/ 14 w 67"/>
                  <a:gd name="T3" fmla="*/ 47 h 70"/>
                  <a:gd name="T4" fmla="*/ 28 w 67"/>
                  <a:gd name="T5" fmla="*/ 70 h 70"/>
                  <a:gd name="T6" fmla="*/ 67 w 67"/>
                  <a:gd name="T7" fmla="*/ 46 h 70"/>
                  <a:gd name="T8" fmla="*/ 53 w 67"/>
                  <a:gd name="T9" fmla="*/ 23 h 70"/>
                  <a:gd name="T10" fmla="*/ 38 w 67"/>
                  <a:gd name="T11" fmla="*/ 0 h 70"/>
                  <a:gd name="T12" fmla="*/ 0 w 67"/>
                  <a:gd name="T13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0" y="24"/>
                    </a:moveTo>
                    <a:lnTo>
                      <a:pt x="14" y="47"/>
                    </a:lnTo>
                    <a:lnTo>
                      <a:pt x="28" y="70"/>
                    </a:lnTo>
                    <a:lnTo>
                      <a:pt x="67" y="46"/>
                    </a:lnTo>
                    <a:lnTo>
                      <a:pt x="53" y="23"/>
                    </a:lnTo>
                    <a:lnTo>
                      <a:pt x="38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7" name="Freeform 4115"/>
              <p:cNvSpPr>
                <a:spLocks/>
              </p:cNvSpPr>
              <p:nvPr/>
            </p:nvSpPr>
            <p:spPr bwMode="auto">
              <a:xfrm>
                <a:off x="3375" y="1192"/>
                <a:ext cx="1" cy="3"/>
              </a:xfrm>
              <a:custGeom>
                <a:avLst/>
                <a:gdLst>
                  <a:gd name="T0" fmla="*/ 0 w 14"/>
                  <a:gd name="T1" fmla="*/ 0 h 23"/>
                  <a:gd name="T2" fmla="*/ 14 w 14"/>
                  <a:gd name="T3" fmla="*/ 23 h 23"/>
                  <a:gd name="T4" fmla="*/ 14 w 14"/>
                  <a:gd name="T5" fmla="*/ 23 h 23"/>
                  <a:gd name="T6" fmla="*/ 0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lnTo>
                      <a:pt x="14" y="23"/>
                    </a:lnTo>
                    <a:lnTo>
                      <a:pt x="1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8" name="Line 4116"/>
              <p:cNvSpPr>
                <a:spLocks noChangeShapeType="1"/>
              </p:cNvSpPr>
              <p:nvPr/>
            </p:nvSpPr>
            <p:spPr bwMode="auto">
              <a:xfrm>
                <a:off x="3376" y="1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" name="Freeform 4117"/>
              <p:cNvSpPr>
                <a:spLocks/>
              </p:cNvSpPr>
              <p:nvPr/>
            </p:nvSpPr>
            <p:spPr bwMode="auto">
              <a:xfrm>
                <a:off x="3373" y="1187"/>
                <a:ext cx="8" cy="8"/>
              </a:xfrm>
              <a:custGeom>
                <a:avLst/>
                <a:gdLst>
                  <a:gd name="T0" fmla="*/ 0 w 68"/>
                  <a:gd name="T1" fmla="*/ 25 h 71"/>
                  <a:gd name="T2" fmla="*/ 15 w 68"/>
                  <a:gd name="T3" fmla="*/ 48 h 71"/>
                  <a:gd name="T4" fmla="*/ 29 w 68"/>
                  <a:gd name="T5" fmla="*/ 71 h 71"/>
                  <a:gd name="T6" fmla="*/ 68 w 68"/>
                  <a:gd name="T7" fmla="*/ 46 h 71"/>
                  <a:gd name="T8" fmla="*/ 54 w 68"/>
                  <a:gd name="T9" fmla="*/ 23 h 71"/>
                  <a:gd name="T10" fmla="*/ 40 w 68"/>
                  <a:gd name="T11" fmla="*/ 0 h 71"/>
                  <a:gd name="T12" fmla="*/ 0 w 68"/>
                  <a:gd name="T13" fmla="*/ 2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0" y="25"/>
                    </a:moveTo>
                    <a:lnTo>
                      <a:pt x="15" y="48"/>
                    </a:lnTo>
                    <a:lnTo>
                      <a:pt x="29" y="71"/>
                    </a:lnTo>
                    <a:lnTo>
                      <a:pt x="68" y="46"/>
                    </a:lnTo>
                    <a:lnTo>
                      <a:pt x="54" y="23"/>
                    </a:lnTo>
                    <a:lnTo>
                      <a:pt x="4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" name="Freeform 4118"/>
              <p:cNvSpPr>
                <a:spLocks/>
              </p:cNvSpPr>
              <p:nvPr/>
            </p:nvSpPr>
            <p:spPr bwMode="auto">
              <a:xfrm>
                <a:off x="3373" y="1187"/>
                <a:ext cx="8" cy="8"/>
              </a:xfrm>
              <a:custGeom>
                <a:avLst/>
                <a:gdLst>
                  <a:gd name="T0" fmla="*/ 0 w 68"/>
                  <a:gd name="T1" fmla="*/ 25 h 71"/>
                  <a:gd name="T2" fmla="*/ 15 w 68"/>
                  <a:gd name="T3" fmla="*/ 48 h 71"/>
                  <a:gd name="T4" fmla="*/ 29 w 68"/>
                  <a:gd name="T5" fmla="*/ 71 h 71"/>
                  <a:gd name="T6" fmla="*/ 68 w 68"/>
                  <a:gd name="T7" fmla="*/ 46 h 71"/>
                  <a:gd name="T8" fmla="*/ 54 w 68"/>
                  <a:gd name="T9" fmla="*/ 23 h 71"/>
                  <a:gd name="T10" fmla="*/ 40 w 68"/>
                  <a:gd name="T11" fmla="*/ 0 h 71"/>
                  <a:gd name="T12" fmla="*/ 0 w 68"/>
                  <a:gd name="T13" fmla="*/ 2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0" y="25"/>
                    </a:moveTo>
                    <a:lnTo>
                      <a:pt x="15" y="48"/>
                    </a:lnTo>
                    <a:lnTo>
                      <a:pt x="29" y="71"/>
                    </a:lnTo>
                    <a:lnTo>
                      <a:pt x="68" y="46"/>
                    </a:lnTo>
                    <a:lnTo>
                      <a:pt x="54" y="23"/>
                    </a:lnTo>
                    <a:lnTo>
                      <a:pt x="40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791" name="Freeform 4119"/>
            <p:cNvSpPr>
              <a:spLocks/>
            </p:cNvSpPr>
            <p:nvPr/>
          </p:nvSpPr>
          <p:spPr bwMode="auto">
            <a:xfrm>
              <a:off x="3379" y="1190"/>
              <a:ext cx="2" cy="2"/>
            </a:xfrm>
            <a:custGeom>
              <a:avLst/>
              <a:gdLst>
                <a:gd name="T0" fmla="*/ 0 w 14"/>
                <a:gd name="T1" fmla="*/ 0 h 23"/>
                <a:gd name="T2" fmla="*/ 14 w 14"/>
                <a:gd name="T3" fmla="*/ 23 h 23"/>
                <a:gd name="T4" fmla="*/ 14 w 14"/>
                <a:gd name="T5" fmla="*/ 23 h 23"/>
                <a:gd name="T6" fmla="*/ 0 w 14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lnTo>
                    <a:pt x="14" y="23"/>
                  </a:lnTo>
                  <a:lnTo>
                    <a:pt x="14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Line 4120"/>
            <p:cNvSpPr>
              <a:spLocks noChangeShapeType="1"/>
            </p:cNvSpPr>
            <p:nvPr/>
          </p:nvSpPr>
          <p:spPr bwMode="auto">
            <a:xfrm>
              <a:off x="3381" y="119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4121"/>
            <p:cNvSpPr>
              <a:spLocks/>
            </p:cNvSpPr>
            <p:nvPr/>
          </p:nvSpPr>
          <p:spPr bwMode="auto">
            <a:xfrm>
              <a:off x="3378" y="1184"/>
              <a:ext cx="7" cy="8"/>
            </a:xfrm>
            <a:custGeom>
              <a:avLst/>
              <a:gdLst>
                <a:gd name="T0" fmla="*/ 0 w 68"/>
                <a:gd name="T1" fmla="*/ 25 h 71"/>
                <a:gd name="T2" fmla="*/ 14 w 68"/>
                <a:gd name="T3" fmla="*/ 48 h 71"/>
                <a:gd name="T4" fmla="*/ 28 w 68"/>
                <a:gd name="T5" fmla="*/ 71 h 71"/>
                <a:gd name="T6" fmla="*/ 68 w 68"/>
                <a:gd name="T7" fmla="*/ 46 h 71"/>
                <a:gd name="T8" fmla="*/ 54 w 68"/>
                <a:gd name="T9" fmla="*/ 23 h 71"/>
                <a:gd name="T10" fmla="*/ 39 w 68"/>
                <a:gd name="T11" fmla="*/ 0 h 71"/>
                <a:gd name="T12" fmla="*/ 0 w 68"/>
                <a:gd name="T13" fmla="*/ 2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1">
                  <a:moveTo>
                    <a:pt x="0" y="25"/>
                  </a:moveTo>
                  <a:lnTo>
                    <a:pt x="14" y="48"/>
                  </a:lnTo>
                  <a:lnTo>
                    <a:pt x="28" y="71"/>
                  </a:lnTo>
                  <a:lnTo>
                    <a:pt x="68" y="46"/>
                  </a:lnTo>
                  <a:lnTo>
                    <a:pt x="54" y="23"/>
                  </a:lnTo>
                  <a:lnTo>
                    <a:pt x="39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4122"/>
            <p:cNvSpPr>
              <a:spLocks/>
            </p:cNvSpPr>
            <p:nvPr/>
          </p:nvSpPr>
          <p:spPr bwMode="auto">
            <a:xfrm>
              <a:off x="3378" y="1184"/>
              <a:ext cx="7" cy="8"/>
            </a:xfrm>
            <a:custGeom>
              <a:avLst/>
              <a:gdLst>
                <a:gd name="T0" fmla="*/ 0 w 68"/>
                <a:gd name="T1" fmla="*/ 25 h 71"/>
                <a:gd name="T2" fmla="*/ 14 w 68"/>
                <a:gd name="T3" fmla="*/ 48 h 71"/>
                <a:gd name="T4" fmla="*/ 28 w 68"/>
                <a:gd name="T5" fmla="*/ 71 h 71"/>
                <a:gd name="T6" fmla="*/ 68 w 68"/>
                <a:gd name="T7" fmla="*/ 46 h 71"/>
                <a:gd name="T8" fmla="*/ 54 w 68"/>
                <a:gd name="T9" fmla="*/ 23 h 71"/>
                <a:gd name="T10" fmla="*/ 39 w 68"/>
                <a:gd name="T11" fmla="*/ 0 h 71"/>
                <a:gd name="T12" fmla="*/ 0 w 68"/>
                <a:gd name="T13" fmla="*/ 2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1">
                  <a:moveTo>
                    <a:pt x="0" y="25"/>
                  </a:moveTo>
                  <a:lnTo>
                    <a:pt x="14" y="48"/>
                  </a:lnTo>
                  <a:lnTo>
                    <a:pt x="28" y="71"/>
                  </a:lnTo>
                  <a:lnTo>
                    <a:pt x="68" y="46"/>
                  </a:lnTo>
                  <a:lnTo>
                    <a:pt x="54" y="23"/>
                  </a:lnTo>
                  <a:lnTo>
                    <a:pt x="39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4123"/>
            <p:cNvSpPr>
              <a:spLocks/>
            </p:cNvSpPr>
            <p:nvPr/>
          </p:nvSpPr>
          <p:spPr bwMode="auto">
            <a:xfrm>
              <a:off x="3384" y="1187"/>
              <a:ext cx="1" cy="2"/>
            </a:xfrm>
            <a:custGeom>
              <a:avLst/>
              <a:gdLst>
                <a:gd name="T0" fmla="*/ 0 w 15"/>
                <a:gd name="T1" fmla="*/ 0 h 23"/>
                <a:gd name="T2" fmla="*/ 14 w 15"/>
                <a:gd name="T3" fmla="*/ 23 h 23"/>
                <a:gd name="T4" fmla="*/ 15 w 15"/>
                <a:gd name="T5" fmla="*/ 21 h 23"/>
                <a:gd name="T6" fmla="*/ 0 w 15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3">
                  <a:moveTo>
                    <a:pt x="0" y="0"/>
                  </a:moveTo>
                  <a:lnTo>
                    <a:pt x="14" y="23"/>
                  </a:lnTo>
                  <a:lnTo>
                    <a:pt x="15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Line 4124"/>
            <p:cNvSpPr>
              <a:spLocks noChangeShapeType="1"/>
            </p:cNvSpPr>
            <p:nvPr/>
          </p:nvSpPr>
          <p:spPr bwMode="auto">
            <a:xfrm flipV="1">
              <a:off x="3385" y="118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4125"/>
            <p:cNvSpPr>
              <a:spLocks/>
            </p:cNvSpPr>
            <p:nvPr/>
          </p:nvSpPr>
          <p:spPr bwMode="auto">
            <a:xfrm>
              <a:off x="3382" y="1181"/>
              <a:ext cx="8" cy="8"/>
            </a:xfrm>
            <a:custGeom>
              <a:avLst/>
              <a:gdLst>
                <a:gd name="T0" fmla="*/ 0 w 69"/>
                <a:gd name="T1" fmla="*/ 27 h 70"/>
                <a:gd name="T2" fmla="*/ 16 w 69"/>
                <a:gd name="T3" fmla="*/ 49 h 70"/>
                <a:gd name="T4" fmla="*/ 31 w 69"/>
                <a:gd name="T5" fmla="*/ 70 h 70"/>
                <a:gd name="T6" fmla="*/ 69 w 69"/>
                <a:gd name="T7" fmla="*/ 44 h 70"/>
                <a:gd name="T8" fmla="*/ 54 w 69"/>
                <a:gd name="T9" fmla="*/ 22 h 70"/>
                <a:gd name="T10" fmla="*/ 39 w 69"/>
                <a:gd name="T11" fmla="*/ 0 h 70"/>
                <a:gd name="T12" fmla="*/ 0 w 69"/>
                <a:gd name="T13" fmla="*/ 2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70">
                  <a:moveTo>
                    <a:pt x="0" y="27"/>
                  </a:moveTo>
                  <a:lnTo>
                    <a:pt x="16" y="49"/>
                  </a:lnTo>
                  <a:lnTo>
                    <a:pt x="31" y="70"/>
                  </a:lnTo>
                  <a:lnTo>
                    <a:pt x="69" y="44"/>
                  </a:lnTo>
                  <a:lnTo>
                    <a:pt x="54" y="22"/>
                  </a:lnTo>
                  <a:lnTo>
                    <a:pt x="3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4126"/>
            <p:cNvSpPr>
              <a:spLocks/>
            </p:cNvSpPr>
            <p:nvPr/>
          </p:nvSpPr>
          <p:spPr bwMode="auto">
            <a:xfrm>
              <a:off x="3382" y="1181"/>
              <a:ext cx="8" cy="8"/>
            </a:xfrm>
            <a:custGeom>
              <a:avLst/>
              <a:gdLst>
                <a:gd name="T0" fmla="*/ 0 w 69"/>
                <a:gd name="T1" fmla="*/ 27 h 70"/>
                <a:gd name="T2" fmla="*/ 16 w 69"/>
                <a:gd name="T3" fmla="*/ 49 h 70"/>
                <a:gd name="T4" fmla="*/ 31 w 69"/>
                <a:gd name="T5" fmla="*/ 70 h 70"/>
                <a:gd name="T6" fmla="*/ 69 w 69"/>
                <a:gd name="T7" fmla="*/ 44 h 70"/>
                <a:gd name="T8" fmla="*/ 54 w 69"/>
                <a:gd name="T9" fmla="*/ 22 h 70"/>
                <a:gd name="T10" fmla="*/ 39 w 69"/>
                <a:gd name="T11" fmla="*/ 0 h 70"/>
                <a:gd name="T12" fmla="*/ 0 w 69"/>
                <a:gd name="T13" fmla="*/ 2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70">
                  <a:moveTo>
                    <a:pt x="0" y="27"/>
                  </a:moveTo>
                  <a:lnTo>
                    <a:pt x="16" y="49"/>
                  </a:lnTo>
                  <a:lnTo>
                    <a:pt x="31" y="70"/>
                  </a:lnTo>
                  <a:lnTo>
                    <a:pt x="69" y="44"/>
                  </a:lnTo>
                  <a:lnTo>
                    <a:pt x="54" y="22"/>
                  </a:lnTo>
                  <a:lnTo>
                    <a:pt x="39" y="0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4127"/>
            <p:cNvSpPr>
              <a:spLocks/>
            </p:cNvSpPr>
            <p:nvPr/>
          </p:nvSpPr>
          <p:spPr bwMode="auto">
            <a:xfrm>
              <a:off x="3388" y="1184"/>
              <a:ext cx="2" cy="2"/>
            </a:xfrm>
            <a:custGeom>
              <a:avLst/>
              <a:gdLst>
                <a:gd name="T0" fmla="*/ 0 w 15"/>
                <a:gd name="T1" fmla="*/ 0 h 22"/>
                <a:gd name="T2" fmla="*/ 15 w 15"/>
                <a:gd name="T3" fmla="*/ 22 h 22"/>
                <a:gd name="T4" fmla="*/ 15 w 15"/>
                <a:gd name="T5" fmla="*/ 22 h 22"/>
                <a:gd name="T6" fmla="*/ 0 w 15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2">
                  <a:moveTo>
                    <a:pt x="0" y="0"/>
                  </a:moveTo>
                  <a:lnTo>
                    <a:pt x="15" y="22"/>
                  </a:lnTo>
                  <a:lnTo>
                    <a:pt x="15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Line 4128"/>
            <p:cNvSpPr>
              <a:spLocks noChangeShapeType="1"/>
            </p:cNvSpPr>
            <p:nvPr/>
          </p:nvSpPr>
          <p:spPr bwMode="auto">
            <a:xfrm>
              <a:off x="3390" y="118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4129"/>
            <p:cNvSpPr>
              <a:spLocks/>
            </p:cNvSpPr>
            <p:nvPr/>
          </p:nvSpPr>
          <p:spPr bwMode="auto">
            <a:xfrm>
              <a:off x="3386" y="1179"/>
              <a:ext cx="8" cy="7"/>
            </a:xfrm>
            <a:custGeom>
              <a:avLst/>
              <a:gdLst>
                <a:gd name="T0" fmla="*/ 0 w 69"/>
                <a:gd name="T1" fmla="*/ 26 h 70"/>
                <a:gd name="T2" fmla="*/ 15 w 69"/>
                <a:gd name="T3" fmla="*/ 48 h 70"/>
                <a:gd name="T4" fmla="*/ 30 w 69"/>
                <a:gd name="T5" fmla="*/ 70 h 70"/>
                <a:gd name="T6" fmla="*/ 69 w 69"/>
                <a:gd name="T7" fmla="*/ 44 h 70"/>
                <a:gd name="T8" fmla="*/ 53 w 69"/>
                <a:gd name="T9" fmla="*/ 22 h 70"/>
                <a:gd name="T10" fmla="*/ 38 w 69"/>
                <a:gd name="T11" fmla="*/ 0 h 70"/>
                <a:gd name="T12" fmla="*/ 0 w 69"/>
                <a:gd name="T13" fmla="*/ 2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70">
                  <a:moveTo>
                    <a:pt x="0" y="26"/>
                  </a:moveTo>
                  <a:lnTo>
                    <a:pt x="15" y="48"/>
                  </a:lnTo>
                  <a:lnTo>
                    <a:pt x="30" y="70"/>
                  </a:lnTo>
                  <a:lnTo>
                    <a:pt x="69" y="44"/>
                  </a:lnTo>
                  <a:lnTo>
                    <a:pt x="53" y="22"/>
                  </a:lnTo>
                  <a:lnTo>
                    <a:pt x="38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4130"/>
            <p:cNvSpPr>
              <a:spLocks/>
            </p:cNvSpPr>
            <p:nvPr/>
          </p:nvSpPr>
          <p:spPr bwMode="auto">
            <a:xfrm>
              <a:off x="3386" y="1179"/>
              <a:ext cx="8" cy="7"/>
            </a:xfrm>
            <a:custGeom>
              <a:avLst/>
              <a:gdLst>
                <a:gd name="T0" fmla="*/ 0 w 69"/>
                <a:gd name="T1" fmla="*/ 26 h 70"/>
                <a:gd name="T2" fmla="*/ 15 w 69"/>
                <a:gd name="T3" fmla="*/ 48 h 70"/>
                <a:gd name="T4" fmla="*/ 30 w 69"/>
                <a:gd name="T5" fmla="*/ 70 h 70"/>
                <a:gd name="T6" fmla="*/ 69 w 69"/>
                <a:gd name="T7" fmla="*/ 44 h 70"/>
                <a:gd name="T8" fmla="*/ 53 w 69"/>
                <a:gd name="T9" fmla="*/ 22 h 70"/>
                <a:gd name="T10" fmla="*/ 38 w 69"/>
                <a:gd name="T11" fmla="*/ 0 h 70"/>
                <a:gd name="T12" fmla="*/ 0 w 69"/>
                <a:gd name="T13" fmla="*/ 2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70">
                  <a:moveTo>
                    <a:pt x="0" y="26"/>
                  </a:moveTo>
                  <a:lnTo>
                    <a:pt x="15" y="48"/>
                  </a:lnTo>
                  <a:lnTo>
                    <a:pt x="30" y="70"/>
                  </a:lnTo>
                  <a:lnTo>
                    <a:pt x="69" y="44"/>
                  </a:lnTo>
                  <a:lnTo>
                    <a:pt x="53" y="22"/>
                  </a:lnTo>
                  <a:lnTo>
                    <a:pt x="38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4131"/>
            <p:cNvSpPr>
              <a:spLocks/>
            </p:cNvSpPr>
            <p:nvPr/>
          </p:nvSpPr>
          <p:spPr bwMode="auto">
            <a:xfrm>
              <a:off x="3392" y="1181"/>
              <a:ext cx="2" cy="2"/>
            </a:xfrm>
            <a:custGeom>
              <a:avLst/>
              <a:gdLst>
                <a:gd name="T0" fmla="*/ 0 w 16"/>
                <a:gd name="T1" fmla="*/ 0 h 22"/>
                <a:gd name="T2" fmla="*/ 16 w 16"/>
                <a:gd name="T3" fmla="*/ 22 h 22"/>
                <a:gd name="T4" fmla="*/ 16 w 16"/>
                <a:gd name="T5" fmla="*/ 22 h 22"/>
                <a:gd name="T6" fmla="*/ 0 w 16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lnTo>
                    <a:pt x="16" y="22"/>
                  </a:lnTo>
                  <a:lnTo>
                    <a:pt x="1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Line 4132"/>
            <p:cNvSpPr>
              <a:spLocks noChangeShapeType="1"/>
            </p:cNvSpPr>
            <p:nvPr/>
          </p:nvSpPr>
          <p:spPr bwMode="auto">
            <a:xfrm>
              <a:off x="3394" y="118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4133"/>
            <p:cNvSpPr>
              <a:spLocks/>
            </p:cNvSpPr>
            <p:nvPr/>
          </p:nvSpPr>
          <p:spPr bwMode="auto">
            <a:xfrm>
              <a:off x="3390" y="1176"/>
              <a:ext cx="8" cy="7"/>
            </a:xfrm>
            <a:custGeom>
              <a:avLst/>
              <a:gdLst>
                <a:gd name="T0" fmla="*/ 0 w 68"/>
                <a:gd name="T1" fmla="*/ 26 h 70"/>
                <a:gd name="T2" fmla="*/ 15 w 68"/>
                <a:gd name="T3" fmla="*/ 48 h 70"/>
                <a:gd name="T4" fmla="*/ 31 w 68"/>
                <a:gd name="T5" fmla="*/ 70 h 70"/>
                <a:gd name="T6" fmla="*/ 68 w 68"/>
                <a:gd name="T7" fmla="*/ 44 h 70"/>
                <a:gd name="T8" fmla="*/ 53 w 68"/>
                <a:gd name="T9" fmla="*/ 22 h 70"/>
                <a:gd name="T10" fmla="*/ 37 w 68"/>
                <a:gd name="T11" fmla="*/ 0 h 70"/>
                <a:gd name="T12" fmla="*/ 0 w 68"/>
                <a:gd name="T13" fmla="*/ 2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0">
                  <a:moveTo>
                    <a:pt x="0" y="26"/>
                  </a:moveTo>
                  <a:lnTo>
                    <a:pt x="15" y="48"/>
                  </a:lnTo>
                  <a:lnTo>
                    <a:pt x="31" y="70"/>
                  </a:lnTo>
                  <a:lnTo>
                    <a:pt x="68" y="44"/>
                  </a:lnTo>
                  <a:lnTo>
                    <a:pt x="53" y="22"/>
                  </a:lnTo>
                  <a:lnTo>
                    <a:pt x="37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4134"/>
            <p:cNvSpPr>
              <a:spLocks/>
            </p:cNvSpPr>
            <p:nvPr/>
          </p:nvSpPr>
          <p:spPr bwMode="auto">
            <a:xfrm>
              <a:off x="3390" y="1176"/>
              <a:ext cx="8" cy="7"/>
            </a:xfrm>
            <a:custGeom>
              <a:avLst/>
              <a:gdLst>
                <a:gd name="T0" fmla="*/ 0 w 68"/>
                <a:gd name="T1" fmla="*/ 26 h 70"/>
                <a:gd name="T2" fmla="*/ 15 w 68"/>
                <a:gd name="T3" fmla="*/ 48 h 70"/>
                <a:gd name="T4" fmla="*/ 31 w 68"/>
                <a:gd name="T5" fmla="*/ 70 h 70"/>
                <a:gd name="T6" fmla="*/ 68 w 68"/>
                <a:gd name="T7" fmla="*/ 44 h 70"/>
                <a:gd name="T8" fmla="*/ 53 w 68"/>
                <a:gd name="T9" fmla="*/ 22 h 70"/>
                <a:gd name="T10" fmla="*/ 37 w 68"/>
                <a:gd name="T11" fmla="*/ 0 h 70"/>
                <a:gd name="T12" fmla="*/ 0 w 68"/>
                <a:gd name="T13" fmla="*/ 2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0">
                  <a:moveTo>
                    <a:pt x="0" y="26"/>
                  </a:moveTo>
                  <a:lnTo>
                    <a:pt x="15" y="48"/>
                  </a:lnTo>
                  <a:lnTo>
                    <a:pt x="31" y="70"/>
                  </a:lnTo>
                  <a:lnTo>
                    <a:pt x="68" y="44"/>
                  </a:lnTo>
                  <a:lnTo>
                    <a:pt x="53" y="22"/>
                  </a:lnTo>
                  <a:lnTo>
                    <a:pt x="37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4135"/>
            <p:cNvSpPr>
              <a:spLocks/>
            </p:cNvSpPr>
            <p:nvPr/>
          </p:nvSpPr>
          <p:spPr bwMode="auto">
            <a:xfrm>
              <a:off x="3396" y="1178"/>
              <a:ext cx="2" cy="3"/>
            </a:xfrm>
            <a:custGeom>
              <a:avLst/>
              <a:gdLst>
                <a:gd name="T0" fmla="*/ 0 w 16"/>
                <a:gd name="T1" fmla="*/ 0 h 22"/>
                <a:gd name="T2" fmla="*/ 15 w 16"/>
                <a:gd name="T3" fmla="*/ 22 h 22"/>
                <a:gd name="T4" fmla="*/ 16 w 16"/>
                <a:gd name="T5" fmla="*/ 22 h 22"/>
                <a:gd name="T6" fmla="*/ 0 w 16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lnTo>
                    <a:pt x="15" y="22"/>
                  </a:lnTo>
                  <a:lnTo>
                    <a:pt x="1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Line 4136"/>
            <p:cNvSpPr>
              <a:spLocks noChangeShapeType="1"/>
            </p:cNvSpPr>
            <p:nvPr/>
          </p:nvSpPr>
          <p:spPr bwMode="auto">
            <a:xfrm>
              <a:off x="3398" y="118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4137"/>
            <p:cNvSpPr>
              <a:spLocks/>
            </p:cNvSpPr>
            <p:nvPr/>
          </p:nvSpPr>
          <p:spPr bwMode="auto">
            <a:xfrm>
              <a:off x="3394" y="1173"/>
              <a:ext cx="8" cy="8"/>
            </a:xfrm>
            <a:custGeom>
              <a:avLst/>
              <a:gdLst>
                <a:gd name="T0" fmla="*/ 0 w 70"/>
                <a:gd name="T1" fmla="*/ 28 h 72"/>
                <a:gd name="T2" fmla="*/ 17 w 70"/>
                <a:gd name="T3" fmla="*/ 50 h 72"/>
                <a:gd name="T4" fmla="*/ 33 w 70"/>
                <a:gd name="T5" fmla="*/ 72 h 72"/>
                <a:gd name="T6" fmla="*/ 70 w 70"/>
                <a:gd name="T7" fmla="*/ 44 h 72"/>
                <a:gd name="T8" fmla="*/ 54 w 70"/>
                <a:gd name="T9" fmla="*/ 22 h 72"/>
                <a:gd name="T10" fmla="*/ 37 w 70"/>
                <a:gd name="T11" fmla="*/ 0 h 72"/>
                <a:gd name="T12" fmla="*/ 0 w 70"/>
                <a:gd name="T13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2">
                  <a:moveTo>
                    <a:pt x="0" y="28"/>
                  </a:moveTo>
                  <a:lnTo>
                    <a:pt x="17" y="50"/>
                  </a:lnTo>
                  <a:lnTo>
                    <a:pt x="33" y="72"/>
                  </a:lnTo>
                  <a:lnTo>
                    <a:pt x="70" y="44"/>
                  </a:lnTo>
                  <a:lnTo>
                    <a:pt x="54" y="22"/>
                  </a:lnTo>
                  <a:lnTo>
                    <a:pt x="37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4138"/>
            <p:cNvSpPr>
              <a:spLocks/>
            </p:cNvSpPr>
            <p:nvPr/>
          </p:nvSpPr>
          <p:spPr bwMode="auto">
            <a:xfrm>
              <a:off x="3394" y="1173"/>
              <a:ext cx="8" cy="8"/>
            </a:xfrm>
            <a:custGeom>
              <a:avLst/>
              <a:gdLst>
                <a:gd name="T0" fmla="*/ 0 w 70"/>
                <a:gd name="T1" fmla="*/ 28 h 72"/>
                <a:gd name="T2" fmla="*/ 17 w 70"/>
                <a:gd name="T3" fmla="*/ 50 h 72"/>
                <a:gd name="T4" fmla="*/ 33 w 70"/>
                <a:gd name="T5" fmla="*/ 72 h 72"/>
                <a:gd name="T6" fmla="*/ 70 w 70"/>
                <a:gd name="T7" fmla="*/ 44 h 72"/>
                <a:gd name="T8" fmla="*/ 54 w 70"/>
                <a:gd name="T9" fmla="*/ 22 h 72"/>
                <a:gd name="T10" fmla="*/ 37 w 70"/>
                <a:gd name="T11" fmla="*/ 0 h 72"/>
                <a:gd name="T12" fmla="*/ 0 w 70"/>
                <a:gd name="T13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2">
                  <a:moveTo>
                    <a:pt x="0" y="28"/>
                  </a:moveTo>
                  <a:lnTo>
                    <a:pt x="17" y="50"/>
                  </a:lnTo>
                  <a:lnTo>
                    <a:pt x="33" y="72"/>
                  </a:lnTo>
                  <a:lnTo>
                    <a:pt x="70" y="44"/>
                  </a:lnTo>
                  <a:lnTo>
                    <a:pt x="54" y="22"/>
                  </a:lnTo>
                  <a:lnTo>
                    <a:pt x="3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4139"/>
            <p:cNvSpPr>
              <a:spLocks/>
            </p:cNvSpPr>
            <p:nvPr/>
          </p:nvSpPr>
          <p:spPr bwMode="auto">
            <a:xfrm>
              <a:off x="3400" y="1175"/>
              <a:ext cx="2" cy="2"/>
            </a:xfrm>
            <a:custGeom>
              <a:avLst/>
              <a:gdLst>
                <a:gd name="T0" fmla="*/ 0 w 16"/>
                <a:gd name="T1" fmla="*/ 0 h 22"/>
                <a:gd name="T2" fmla="*/ 16 w 16"/>
                <a:gd name="T3" fmla="*/ 22 h 22"/>
                <a:gd name="T4" fmla="*/ 16 w 16"/>
                <a:gd name="T5" fmla="*/ 22 h 22"/>
                <a:gd name="T6" fmla="*/ 0 w 16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lnTo>
                    <a:pt x="16" y="22"/>
                  </a:lnTo>
                  <a:lnTo>
                    <a:pt x="1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Line 4140"/>
            <p:cNvSpPr>
              <a:spLocks noChangeShapeType="1"/>
            </p:cNvSpPr>
            <p:nvPr/>
          </p:nvSpPr>
          <p:spPr bwMode="auto">
            <a:xfrm>
              <a:off x="3402" y="117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4141"/>
            <p:cNvSpPr>
              <a:spLocks/>
            </p:cNvSpPr>
            <p:nvPr/>
          </p:nvSpPr>
          <p:spPr bwMode="auto">
            <a:xfrm>
              <a:off x="3399" y="1170"/>
              <a:ext cx="7" cy="7"/>
            </a:xfrm>
            <a:custGeom>
              <a:avLst/>
              <a:gdLst>
                <a:gd name="T0" fmla="*/ 0 w 71"/>
                <a:gd name="T1" fmla="*/ 27 h 71"/>
                <a:gd name="T2" fmla="*/ 17 w 71"/>
                <a:gd name="T3" fmla="*/ 49 h 71"/>
                <a:gd name="T4" fmla="*/ 33 w 71"/>
                <a:gd name="T5" fmla="*/ 71 h 71"/>
                <a:gd name="T6" fmla="*/ 71 w 71"/>
                <a:gd name="T7" fmla="*/ 44 h 71"/>
                <a:gd name="T8" fmla="*/ 54 w 71"/>
                <a:gd name="T9" fmla="*/ 22 h 71"/>
                <a:gd name="T10" fmla="*/ 38 w 71"/>
                <a:gd name="T11" fmla="*/ 0 h 71"/>
                <a:gd name="T12" fmla="*/ 0 w 71"/>
                <a:gd name="T13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1">
                  <a:moveTo>
                    <a:pt x="0" y="27"/>
                  </a:moveTo>
                  <a:lnTo>
                    <a:pt x="17" y="49"/>
                  </a:lnTo>
                  <a:lnTo>
                    <a:pt x="33" y="71"/>
                  </a:lnTo>
                  <a:lnTo>
                    <a:pt x="71" y="44"/>
                  </a:lnTo>
                  <a:lnTo>
                    <a:pt x="54" y="22"/>
                  </a:lnTo>
                  <a:lnTo>
                    <a:pt x="38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4142"/>
            <p:cNvSpPr>
              <a:spLocks/>
            </p:cNvSpPr>
            <p:nvPr/>
          </p:nvSpPr>
          <p:spPr bwMode="auto">
            <a:xfrm>
              <a:off x="3399" y="1170"/>
              <a:ext cx="7" cy="7"/>
            </a:xfrm>
            <a:custGeom>
              <a:avLst/>
              <a:gdLst>
                <a:gd name="T0" fmla="*/ 0 w 71"/>
                <a:gd name="T1" fmla="*/ 27 h 71"/>
                <a:gd name="T2" fmla="*/ 17 w 71"/>
                <a:gd name="T3" fmla="*/ 49 h 71"/>
                <a:gd name="T4" fmla="*/ 33 w 71"/>
                <a:gd name="T5" fmla="*/ 71 h 71"/>
                <a:gd name="T6" fmla="*/ 71 w 71"/>
                <a:gd name="T7" fmla="*/ 44 h 71"/>
                <a:gd name="T8" fmla="*/ 54 w 71"/>
                <a:gd name="T9" fmla="*/ 22 h 71"/>
                <a:gd name="T10" fmla="*/ 38 w 71"/>
                <a:gd name="T11" fmla="*/ 0 h 71"/>
                <a:gd name="T12" fmla="*/ 0 w 71"/>
                <a:gd name="T13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1">
                  <a:moveTo>
                    <a:pt x="0" y="27"/>
                  </a:moveTo>
                  <a:lnTo>
                    <a:pt x="17" y="49"/>
                  </a:lnTo>
                  <a:lnTo>
                    <a:pt x="33" y="71"/>
                  </a:lnTo>
                  <a:lnTo>
                    <a:pt x="71" y="44"/>
                  </a:lnTo>
                  <a:lnTo>
                    <a:pt x="54" y="22"/>
                  </a:lnTo>
                  <a:lnTo>
                    <a:pt x="38" y="0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4143"/>
            <p:cNvSpPr>
              <a:spLocks/>
            </p:cNvSpPr>
            <p:nvPr/>
          </p:nvSpPr>
          <p:spPr bwMode="auto">
            <a:xfrm>
              <a:off x="3405" y="1172"/>
              <a:ext cx="1" cy="2"/>
            </a:xfrm>
            <a:custGeom>
              <a:avLst/>
              <a:gdLst>
                <a:gd name="T0" fmla="*/ 0 w 17"/>
                <a:gd name="T1" fmla="*/ 0 h 22"/>
                <a:gd name="T2" fmla="*/ 17 w 17"/>
                <a:gd name="T3" fmla="*/ 22 h 22"/>
                <a:gd name="T4" fmla="*/ 17 w 17"/>
                <a:gd name="T5" fmla="*/ 21 h 22"/>
                <a:gd name="T6" fmla="*/ 0 w 17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lnTo>
                    <a:pt x="17" y="22"/>
                  </a:lnTo>
                  <a:lnTo>
                    <a:pt x="17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Line 4144"/>
            <p:cNvSpPr>
              <a:spLocks noChangeShapeType="1"/>
            </p:cNvSpPr>
            <p:nvPr/>
          </p:nvSpPr>
          <p:spPr bwMode="auto">
            <a:xfrm flipV="1">
              <a:off x="3406" y="117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4145"/>
            <p:cNvSpPr>
              <a:spLocks/>
            </p:cNvSpPr>
            <p:nvPr/>
          </p:nvSpPr>
          <p:spPr bwMode="auto">
            <a:xfrm>
              <a:off x="3403" y="1167"/>
              <a:ext cx="8" cy="7"/>
            </a:xfrm>
            <a:custGeom>
              <a:avLst/>
              <a:gdLst>
                <a:gd name="T0" fmla="*/ 0 w 70"/>
                <a:gd name="T1" fmla="*/ 28 h 70"/>
                <a:gd name="T2" fmla="*/ 16 w 70"/>
                <a:gd name="T3" fmla="*/ 49 h 70"/>
                <a:gd name="T4" fmla="*/ 33 w 70"/>
                <a:gd name="T5" fmla="*/ 70 h 70"/>
                <a:gd name="T6" fmla="*/ 70 w 70"/>
                <a:gd name="T7" fmla="*/ 41 h 70"/>
                <a:gd name="T8" fmla="*/ 53 w 70"/>
                <a:gd name="T9" fmla="*/ 20 h 70"/>
                <a:gd name="T10" fmla="*/ 37 w 70"/>
                <a:gd name="T11" fmla="*/ 0 h 70"/>
                <a:gd name="T12" fmla="*/ 0 w 70"/>
                <a:gd name="T13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0">
                  <a:moveTo>
                    <a:pt x="0" y="28"/>
                  </a:moveTo>
                  <a:lnTo>
                    <a:pt x="16" y="49"/>
                  </a:lnTo>
                  <a:lnTo>
                    <a:pt x="33" y="70"/>
                  </a:lnTo>
                  <a:lnTo>
                    <a:pt x="70" y="41"/>
                  </a:lnTo>
                  <a:lnTo>
                    <a:pt x="53" y="20"/>
                  </a:lnTo>
                  <a:lnTo>
                    <a:pt x="37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4146"/>
            <p:cNvSpPr>
              <a:spLocks/>
            </p:cNvSpPr>
            <p:nvPr/>
          </p:nvSpPr>
          <p:spPr bwMode="auto">
            <a:xfrm>
              <a:off x="3403" y="1167"/>
              <a:ext cx="8" cy="7"/>
            </a:xfrm>
            <a:custGeom>
              <a:avLst/>
              <a:gdLst>
                <a:gd name="T0" fmla="*/ 0 w 70"/>
                <a:gd name="T1" fmla="*/ 28 h 70"/>
                <a:gd name="T2" fmla="*/ 16 w 70"/>
                <a:gd name="T3" fmla="*/ 49 h 70"/>
                <a:gd name="T4" fmla="*/ 33 w 70"/>
                <a:gd name="T5" fmla="*/ 70 h 70"/>
                <a:gd name="T6" fmla="*/ 70 w 70"/>
                <a:gd name="T7" fmla="*/ 41 h 70"/>
                <a:gd name="T8" fmla="*/ 53 w 70"/>
                <a:gd name="T9" fmla="*/ 20 h 70"/>
                <a:gd name="T10" fmla="*/ 37 w 70"/>
                <a:gd name="T11" fmla="*/ 0 h 70"/>
                <a:gd name="T12" fmla="*/ 0 w 70"/>
                <a:gd name="T13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0">
                  <a:moveTo>
                    <a:pt x="0" y="28"/>
                  </a:moveTo>
                  <a:lnTo>
                    <a:pt x="16" y="49"/>
                  </a:lnTo>
                  <a:lnTo>
                    <a:pt x="33" y="70"/>
                  </a:lnTo>
                  <a:lnTo>
                    <a:pt x="70" y="41"/>
                  </a:lnTo>
                  <a:lnTo>
                    <a:pt x="53" y="20"/>
                  </a:lnTo>
                  <a:lnTo>
                    <a:pt x="3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4147"/>
            <p:cNvSpPr>
              <a:spLocks/>
            </p:cNvSpPr>
            <p:nvPr/>
          </p:nvSpPr>
          <p:spPr bwMode="auto">
            <a:xfrm>
              <a:off x="3407" y="1166"/>
              <a:ext cx="5" cy="5"/>
            </a:xfrm>
            <a:custGeom>
              <a:avLst/>
              <a:gdLst>
                <a:gd name="T0" fmla="*/ 16 w 43"/>
                <a:gd name="T1" fmla="*/ 26 h 47"/>
                <a:gd name="T2" fmla="*/ 0 w 43"/>
                <a:gd name="T3" fmla="*/ 6 h 47"/>
                <a:gd name="T4" fmla="*/ 8 w 43"/>
                <a:gd name="T5" fmla="*/ 1 h 47"/>
                <a:gd name="T6" fmla="*/ 15 w 43"/>
                <a:gd name="T7" fmla="*/ 0 h 47"/>
                <a:gd name="T8" fmla="*/ 24 w 43"/>
                <a:gd name="T9" fmla="*/ 1 h 47"/>
                <a:gd name="T10" fmla="*/ 32 w 43"/>
                <a:gd name="T11" fmla="*/ 4 h 47"/>
                <a:gd name="T12" fmla="*/ 37 w 43"/>
                <a:gd name="T13" fmla="*/ 10 h 47"/>
                <a:gd name="T14" fmla="*/ 42 w 43"/>
                <a:gd name="T15" fmla="*/ 18 h 47"/>
                <a:gd name="T16" fmla="*/ 43 w 43"/>
                <a:gd name="T17" fmla="*/ 25 h 47"/>
                <a:gd name="T18" fmla="*/ 42 w 43"/>
                <a:gd name="T19" fmla="*/ 34 h 47"/>
                <a:gd name="T20" fmla="*/ 38 w 43"/>
                <a:gd name="T21" fmla="*/ 42 h 47"/>
                <a:gd name="T22" fmla="*/ 33 w 43"/>
                <a:gd name="T23" fmla="*/ 47 h 47"/>
                <a:gd name="T24" fmla="*/ 16 w 43"/>
                <a:gd name="T25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7">
                  <a:moveTo>
                    <a:pt x="16" y="26"/>
                  </a:moveTo>
                  <a:lnTo>
                    <a:pt x="0" y="6"/>
                  </a:lnTo>
                  <a:lnTo>
                    <a:pt x="8" y="1"/>
                  </a:lnTo>
                  <a:lnTo>
                    <a:pt x="15" y="0"/>
                  </a:lnTo>
                  <a:lnTo>
                    <a:pt x="24" y="1"/>
                  </a:lnTo>
                  <a:lnTo>
                    <a:pt x="32" y="4"/>
                  </a:lnTo>
                  <a:lnTo>
                    <a:pt x="37" y="10"/>
                  </a:lnTo>
                  <a:lnTo>
                    <a:pt x="42" y="18"/>
                  </a:lnTo>
                  <a:lnTo>
                    <a:pt x="43" y="25"/>
                  </a:lnTo>
                  <a:lnTo>
                    <a:pt x="42" y="34"/>
                  </a:lnTo>
                  <a:lnTo>
                    <a:pt x="38" y="42"/>
                  </a:lnTo>
                  <a:lnTo>
                    <a:pt x="33" y="47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4148"/>
            <p:cNvSpPr>
              <a:spLocks/>
            </p:cNvSpPr>
            <p:nvPr/>
          </p:nvSpPr>
          <p:spPr bwMode="auto">
            <a:xfrm>
              <a:off x="3407" y="1166"/>
              <a:ext cx="5" cy="5"/>
            </a:xfrm>
            <a:custGeom>
              <a:avLst/>
              <a:gdLst>
                <a:gd name="T0" fmla="*/ 0 w 43"/>
                <a:gd name="T1" fmla="*/ 6 h 47"/>
                <a:gd name="T2" fmla="*/ 8 w 43"/>
                <a:gd name="T3" fmla="*/ 1 h 47"/>
                <a:gd name="T4" fmla="*/ 15 w 43"/>
                <a:gd name="T5" fmla="*/ 0 h 47"/>
                <a:gd name="T6" fmla="*/ 24 w 43"/>
                <a:gd name="T7" fmla="*/ 1 h 47"/>
                <a:gd name="T8" fmla="*/ 32 w 43"/>
                <a:gd name="T9" fmla="*/ 4 h 47"/>
                <a:gd name="T10" fmla="*/ 37 w 43"/>
                <a:gd name="T11" fmla="*/ 10 h 47"/>
                <a:gd name="T12" fmla="*/ 42 w 43"/>
                <a:gd name="T13" fmla="*/ 18 h 47"/>
                <a:gd name="T14" fmla="*/ 43 w 43"/>
                <a:gd name="T15" fmla="*/ 25 h 47"/>
                <a:gd name="T16" fmla="*/ 42 w 43"/>
                <a:gd name="T17" fmla="*/ 34 h 47"/>
                <a:gd name="T18" fmla="*/ 38 w 43"/>
                <a:gd name="T19" fmla="*/ 42 h 47"/>
                <a:gd name="T20" fmla="*/ 33 w 43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47">
                  <a:moveTo>
                    <a:pt x="0" y="6"/>
                  </a:moveTo>
                  <a:lnTo>
                    <a:pt x="8" y="1"/>
                  </a:lnTo>
                  <a:lnTo>
                    <a:pt x="15" y="0"/>
                  </a:lnTo>
                  <a:lnTo>
                    <a:pt x="24" y="1"/>
                  </a:lnTo>
                  <a:lnTo>
                    <a:pt x="32" y="4"/>
                  </a:lnTo>
                  <a:lnTo>
                    <a:pt x="37" y="10"/>
                  </a:lnTo>
                  <a:lnTo>
                    <a:pt x="42" y="18"/>
                  </a:lnTo>
                  <a:lnTo>
                    <a:pt x="43" y="25"/>
                  </a:lnTo>
                  <a:lnTo>
                    <a:pt x="42" y="34"/>
                  </a:lnTo>
                  <a:lnTo>
                    <a:pt x="38" y="42"/>
                  </a:lnTo>
                  <a:lnTo>
                    <a:pt x="33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821" name="Group 4149"/>
          <p:cNvGrpSpPr>
            <a:grpSpLocks/>
          </p:cNvGrpSpPr>
          <p:nvPr/>
        </p:nvGrpSpPr>
        <p:grpSpPr bwMode="auto">
          <a:xfrm>
            <a:off x="2152650" y="2451481"/>
            <a:ext cx="1755775" cy="9525"/>
            <a:chOff x="2585" y="1166"/>
            <a:chExt cx="1106" cy="6"/>
          </a:xfrm>
        </p:grpSpPr>
        <p:sp>
          <p:nvSpPr>
            <p:cNvPr id="32822" name="Freeform 4150"/>
            <p:cNvSpPr>
              <a:spLocks/>
            </p:cNvSpPr>
            <p:nvPr/>
          </p:nvSpPr>
          <p:spPr bwMode="auto">
            <a:xfrm>
              <a:off x="2585" y="1166"/>
              <a:ext cx="3" cy="6"/>
            </a:xfrm>
            <a:custGeom>
              <a:avLst/>
              <a:gdLst>
                <a:gd name="T0" fmla="*/ 26 w 26"/>
                <a:gd name="T1" fmla="*/ 27 h 54"/>
                <a:gd name="T2" fmla="*/ 26 w 26"/>
                <a:gd name="T3" fmla="*/ 54 h 54"/>
                <a:gd name="T4" fmla="*/ 18 w 26"/>
                <a:gd name="T5" fmla="*/ 53 h 54"/>
                <a:gd name="T6" fmla="*/ 11 w 26"/>
                <a:gd name="T7" fmla="*/ 49 h 54"/>
                <a:gd name="T8" fmla="*/ 5 w 26"/>
                <a:gd name="T9" fmla="*/ 43 h 54"/>
                <a:gd name="T10" fmla="*/ 1 w 26"/>
                <a:gd name="T11" fmla="*/ 36 h 54"/>
                <a:gd name="T12" fmla="*/ 0 w 26"/>
                <a:gd name="T13" fmla="*/ 27 h 54"/>
                <a:gd name="T14" fmla="*/ 1 w 26"/>
                <a:gd name="T15" fmla="*/ 19 h 54"/>
                <a:gd name="T16" fmla="*/ 5 w 26"/>
                <a:gd name="T17" fmla="*/ 12 h 54"/>
                <a:gd name="T18" fmla="*/ 11 w 26"/>
                <a:gd name="T19" fmla="*/ 5 h 54"/>
                <a:gd name="T20" fmla="*/ 18 w 26"/>
                <a:gd name="T21" fmla="*/ 2 h 54"/>
                <a:gd name="T22" fmla="*/ 26 w 26"/>
                <a:gd name="T23" fmla="*/ 0 h 54"/>
                <a:gd name="T24" fmla="*/ 26 w 26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7"/>
                  </a:moveTo>
                  <a:lnTo>
                    <a:pt x="26" y="54"/>
                  </a:lnTo>
                  <a:lnTo>
                    <a:pt x="18" y="53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6" y="0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4151"/>
            <p:cNvSpPr>
              <a:spLocks/>
            </p:cNvSpPr>
            <p:nvPr/>
          </p:nvSpPr>
          <p:spPr bwMode="auto">
            <a:xfrm>
              <a:off x="2585" y="1166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8 w 26"/>
                <a:gd name="T3" fmla="*/ 53 h 54"/>
                <a:gd name="T4" fmla="*/ 11 w 26"/>
                <a:gd name="T5" fmla="*/ 49 h 54"/>
                <a:gd name="T6" fmla="*/ 5 w 26"/>
                <a:gd name="T7" fmla="*/ 43 h 54"/>
                <a:gd name="T8" fmla="*/ 1 w 26"/>
                <a:gd name="T9" fmla="*/ 36 h 54"/>
                <a:gd name="T10" fmla="*/ 0 w 26"/>
                <a:gd name="T11" fmla="*/ 27 h 54"/>
                <a:gd name="T12" fmla="*/ 1 w 26"/>
                <a:gd name="T13" fmla="*/ 19 h 54"/>
                <a:gd name="T14" fmla="*/ 5 w 26"/>
                <a:gd name="T15" fmla="*/ 12 h 54"/>
                <a:gd name="T16" fmla="*/ 11 w 26"/>
                <a:gd name="T17" fmla="*/ 5 h 54"/>
                <a:gd name="T18" fmla="*/ 18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8" y="53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4152"/>
            <p:cNvSpPr>
              <a:spLocks/>
            </p:cNvSpPr>
            <p:nvPr/>
          </p:nvSpPr>
          <p:spPr bwMode="auto">
            <a:xfrm>
              <a:off x="2588" y="1166"/>
              <a:ext cx="279" cy="6"/>
            </a:xfrm>
            <a:custGeom>
              <a:avLst/>
              <a:gdLst>
                <a:gd name="T0" fmla="*/ 0 w 2512"/>
                <a:gd name="T1" fmla="*/ 0 h 54"/>
                <a:gd name="T2" fmla="*/ 0 w 2512"/>
                <a:gd name="T3" fmla="*/ 27 h 54"/>
                <a:gd name="T4" fmla="*/ 0 w 2512"/>
                <a:gd name="T5" fmla="*/ 54 h 54"/>
                <a:gd name="T6" fmla="*/ 2512 w 2512"/>
                <a:gd name="T7" fmla="*/ 54 h 54"/>
                <a:gd name="T8" fmla="*/ 2512 w 2512"/>
                <a:gd name="T9" fmla="*/ 27 h 54"/>
                <a:gd name="T10" fmla="*/ 2512 w 2512"/>
                <a:gd name="T11" fmla="*/ 0 h 54"/>
                <a:gd name="T12" fmla="*/ 0 w 2512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2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2512" y="54"/>
                  </a:lnTo>
                  <a:lnTo>
                    <a:pt x="2512" y="27"/>
                  </a:lnTo>
                  <a:lnTo>
                    <a:pt x="25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4153"/>
            <p:cNvSpPr>
              <a:spLocks/>
            </p:cNvSpPr>
            <p:nvPr/>
          </p:nvSpPr>
          <p:spPr bwMode="auto">
            <a:xfrm>
              <a:off x="2588" y="1166"/>
              <a:ext cx="279" cy="6"/>
            </a:xfrm>
            <a:custGeom>
              <a:avLst/>
              <a:gdLst>
                <a:gd name="T0" fmla="*/ 0 w 2512"/>
                <a:gd name="T1" fmla="*/ 0 h 54"/>
                <a:gd name="T2" fmla="*/ 0 w 2512"/>
                <a:gd name="T3" fmla="*/ 27 h 54"/>
                <a:gd name="T4" fmla="*/ 0 w 2512"/>
                <a:gd name="T5" fmla="*/ 54 h 54"/>
                <a:gd name="T6" fmla="*/ 2512 w 2512"/>
                <a:gd name="T7" fmla="*/ 54 h 54"/>
                <a:gd name="T8" fmla="*/ 2512 w 2512"/>
                <a:gd name="T9" fmla="*/ 27 h 54"/>
                <a:gd name="T10" fmla="*/ 2512 w 2512"/>
                <a:gd name="T11" fmla="*/ 0 h 54"/>
                <a:gd name="T12" fmla="*/ 0 w 2512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2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2512" y="54"/>
                  </a:lnTo>
                  <a:lnTo>
                    <a:pt x="2512" y="27"/>
                  </a:lnTo>
                  <a:lnTo>
                    <a:pt x="251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4154"/>
            <p:cNvSpPr>
              <a:spLocks/>
            </p:cNvSpPr>
            <p:nvPr/>
          </p:nvSpPr>
          <p:spPr bwMode="auto">
            <a:xfrm>
              <a:off x="2867" y="1166"/>
              <a:ext cx="3" cy="6"/>
            </a:xfrm>
            <a:custGeom>
              <a:avLst/>
              <a:gdLst>
                <a:gd name="T0" fmla="*/ 0 w 27"/>
                <a:gd name="T1" fmla="*/ 27 h 54"/>
                <a:gd name="T2" fmla="*/ 0 w 27"/>
                <a:gd name="T3" fmla="*/ 0 h 54"/>
                <a:gd name="T4" fmla="*/ 9 w 27"/>
                <a:gd name="T5" fmla="*/ 2 h 54"/>
                <a:gd name="T6" fmla="*/ 15 w 27"/>
                <a:gd name="T7" fmla="*/ 5 h 54"/>
                <a:gd name="T8" fmla="*/ 22 w 27"/>
                <a:gd name="T9" fmla="*/ 12 h 54"/>
                <a:gd name="T10" fmla="*/ 25 w 27"/>
                <a:gd name="T11" fmla="*/ 19 h 54"/>
                <a:gd name="T12" fmla="*/ 27 w 27"/>
                <a:gd name="T13" fmla="*/ 27 h 54"/>
                <a:gd name="T14" fmla="*/ 25 w 27"/>
                <a:gd name="T15" fmla="*/ 36 h 54"/>
                <a:gd name="T16" fmla="*/ 22 w 27"/>
                <a:gd name="T17" fmla="*/ 43 h 54"/>
                <a:gd name="T18" fmla="*/ 15 w 27"/>
                <a:gd name="T19" fmla="*/ 49 h 54"/>
                <a:gd name="T20" fmla="*/ 9 w 27"/>
                <a:gd name="T21" fmla="*/ 53 h 54"/>
                <a:gd name="T22" fmla="*/ 0 w 27"/>
                <a:gd name="T23" fmla="*/ 54 h 54"/>
                <a:gd name="T24" fmla="*/ 0 w 27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4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5" y="5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4155"/>
            <p:cNvSpPr>
              <a:spLocks/>
            </p:cNvSpPr>
            <p:nvPr/>
          </p:nvSpPr>
          <p:spPr bwMode="auto">
            <a:xfrm>
              <a:off x="2867" y="1166"/>
              <a:ext cx="3" cy="6"/>
            </a:xfrm>
            <a:custGeom>
              <a:avLst/>
              <a:gdLst>
                <a:gd name="T0" fmla="*/ 0 w 27"/>
                <a:gd name="T1" fmla="*/ 0 h 54"/>
                <a:gd name="T2" fmla="*/ 9 w 27"/>
                <a:gd name="T3" fmla="*/ 2 h 54"/>
                <a:gd name="T4" fmla="*/ 15 w 27"/>
                <a:gd name="T5" fmla="*/ 5 h 54"/>
                <a:gd name="T6" fmla="*/ 22 w 27"/>
                <a:gd name="T7" fmla="*/ 12 h 54"/>
                <a:gd name="T8" fmla="*/ 25 w 27"/>
                <a:gd name="T9" fmla="*/ 19 h 54"/>
                <a:gd name="T10" fmla="*/ 27 w 27"/>
                <a:gd name="T11" fmla="*/ 27 h 54"/>
                <a:gd name="T12" fmla="*/ 25 w 27"/>
                <a:gd name="T13" fmla="*/ 36 h 54"/>
                <a:gd name="T14" fmla="*/ 22 w 27"/>
                <a:gd name="T15" fmla="*/ 43 h 54"/>
                <a:gd name="T16" fmla="*/ 15 w 27"/>
                <a:gd name="T17" fmla="*/ 49 h 54"/>
                <a:gd name="T18" fmla="*/ 9 w 27"/>
                <a:gd name="T19" fmla="*/ 53 h 54"/>
                <a:gd name="T20" fmla="*/ 0 w 27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4">
                  <a:moveTo>
                    <a:pt x="0" y="0"/>
                  </a:moveTo>
                  <a:lnTo>
                    <a:pt x="9" y="2"/>
                  </a:lnTo>
                  <a:lnTo>
                    <a:pt x="15" y="5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4156"/>
            <p:cNvSpPr>
              <a:spLocks/>
            </p:cNvSpPr>
            <p:nvPr/>
          </p:nvSpPr>
          <p:spPr bwMode="auto">
            <a:xfrm>
              <a:off x="3406" y="1166"/>
              <a:ext cx="3" cy="6"/>
            </a:xfrm>
            <a:custGeom>
              <a:avLst/>
              <a:gdLst>
                <a:gd name="T0" fmla="*/ 26 w 26"/>
                <a:gd name="T1" fmla="*/ 27 h 54"/>
                <a:gd name="T2" fmla="*/ 26 w 26"/>
                <a:gd name="T3" fmla="*/ 54 h 54"/>
                <a:gd name="T4" fmla="*/ 18 w 26"/>
                <a:gd name="T5" fmla="*/ 53 h 54"/>
                <a:gd name="T6" fmla="*/ 11 w 26"/>
                <a:gd name="T7" fmla="*/ 49 h 54"/>
                <a:gd name="T8" fmla="*/ 4 w 26"/>
                <a:gd name="T9" fmla="*/ 43 h 54"/>
                <a:gd name="T10" fmla="*/ 1 w 26"/>
                <a:gd name="T11" fmla="*/ 36 h 54"/>
                <a:gd name="T12" fmla="*/ 0 w 26"/>
                <a:gd name="T13" fmla="*/ 27 h 54"/>
                <a:gd name="T14" fmla="*/ 1 w 26"/>
                <a:gd name="T15" fmla="*/ 19 h 54"/>
                <a:gd name="T16" fmla="*/ 4 w 26"/>
                <a:gd name="T17" fmla="*/ 12 h 54"/>
                <a:gd name="T18" fmla="*/ 11 w 26"/>
                <a:gd name="T19" fmla="*/ 5 h 54"/>
                <a:gd name="T20" fmla="*/ 18 w 26"/>
                <a:gd name="T21" fmla="*/ 2 h 54"/>
                <a:gd name="T22" fmla="*/ 26 w 26"/>
                <a:gd name="T23" fmla="*/ 0 h 54"/>
                <a:gd name="T24" fmla="*/ 26 w 26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7"/>
                  </a:moveTo>
                  <a:lnTo>
                    <a:pt x="26" y="54"/>
                  </a:lnTo>
                  <a:lnTo>
                    <a:pt x="18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6" y="0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4157"/>
            <p:cNvSpPr>
              <a:spLocks/>
            </p:cNvSpPr>
            <p:nvPr/>
          </p:nvSpPr>
          <p:spPr bwMode="auto">
            <a:xfrm>
              <a:off x="3406" y="1166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8 w 26"/>
                <a:gd name="T3" fmla="*/ 53 h 54"/>
                <a:gd name="T4" fmla="*/ 11 w 26"/>
                <a:gd name="T5" fmla="*/ 49 h 54"/>
                <a:gd name="T6" fmla="*/ 4 w 26"/>
                <a:gd name="T7" fmla="*/ 43 h 54"/>
                <a:gd name="T8" fmla="*/ 1 w 26"/>
                <a:gd name="T9" fmla="*/ 36 h 54"/>
                <a:gd name="T10" fmla="*/ 0 w 26"/>
                <a:gd name="T11" fmla="*/ 27 h 54"/>
                <a:gd name="T12" fmla="*/ 1 w 26"/>
                <a:gd name="T13" fmla="*/ 19 h 54"/>
                <a:gd name="T14" fmla="*/ 4 w 26"/>
                <a:gd name="T15" fmla="*/ 12 h 54"/>
                <a:gd name="T16" fmla="*/ 11 w 26"/>
                <a:gd name="T17" fmla="*/ 5 h 54"/>
                <a:gd name="T18" fmla="*/ 18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8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4158"/>
            <p:cNvSpPr>
              <a:spLocks/>
            </p:cNvSpPr>
            <p:nvPr/>
          </p:nvSpPr>
          <p:spPr bwMode="auto">
            <a:xfrm>
              <a:off x="3409" y="1166"/>
              <a:ext cx="279" cy="6"/>
            </a:xfrm>
            <a:custGeom>
              <a:avLst/>
              <a:gdLst>
                <a:gd name="T0" fmla="*/ 0 w 2513"/>
                <a:gd name="T1" fmla="*/ 0 h 54"/>
                <a:gd name="T2" fmla="*/ 0 w 2513"/>
                <a:gd name="T3" fmla="*/ 27 h 54"/>
                <a:gd name="T4" fmla="*/ 0 w 2513"/>
                <a:gd name="T5" fmla="*/ 54 h 54"/>
                <a:gd name="T6" fmla="*/ 2513 w 2513"/>
                <a:gd name="T7" fmla="*/ 54 h 54"/>
                <a:gd name="T8" fmla="*/ 2513 w 2513"/>
                <a:gd name="T9" fmla="*/ 27 h 54"/>
                <a:gd name="T10" fmla="*/ 2513 w 2513"/>
                <a:gd name="T11" fmla="*/ 0 h 54"/>
                <a:gd name="T12" fmla="*/ 0 w 2513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3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2513" y="54"/>
                  </a:lnTo>
                  <a:lnTo>
                    <a:pt x="2513" y="27"/>
                  </a:lnTo>
                  <a:lnTo>
                    <a:pt x="25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4159"/>
            <p:cNvSpPr>
              <a:spLocks/>
            </p:cNvSpPr>
            <p:nvPr/>
          </p:nvSpPr>
          <p:spPr bwMode="auto">
            <a:xfrm>
              <a:off x="3409" y="1166"/>
              <a:ext cx="279" cy="6"/>
            </a:xfrm>
            <a:custGeom>
              <a:avLst/>
              <a:gdLst>
                <a:gd name="T0" fmla="*/ 0 w 2513"/>
                <a:gd name="T1" fmla="*/ 0 h 54"/>
                <a:gd name="T2" fmla="*/ 0 w 2513"/>
                <a:gd name="T3" fmla="*/ 27 h 54"/>
                <a:gd name="T4" fmla="*/ 0 w 2513"/>
                <a:gd name="T5" fmla="*/ 54 h 54"/>
                <a:gd name="T6" fmla="*/ 2513 w 2513"/>
                <a:gd name="T7" fmla="*/ 54 h 54"/>
                <a:gd name="T8" fmla="*/ 2513 w 2513"/>
                <a:gd name="T9" fmla="*/ 27 h 54"/>
                <a:gd name="T10" fmla="*/ 2513 w 2513"/>
                <a:gd name="T11" fmla="*/ 0 h 54"/>
                <a:gd name="T12" fmla="*/ 0 w 2513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3" h="54">
                  <a:moveTo>
                    <a:pt x="0" y="0"/>
                  </a:moveTo>
                  <a:lnTo>
                    <a:pt x="0" y="27"/>
                  </a:lnTo>
                  <a:lnTo>
                    <a:pt x="0" y="54"/>
                  </a:lnTo>
                  <a:lnTo>
                    <a:pt x="2513" y="54"/>
                  </a:lnTo>
                  <a:lnTo>
                    <a:pt x="2513" y="27"/>
                  </a:lnTo>
                  <a:lnTo>
                    <a:pt x="25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4160"/>
            <p:cNvSpPr>
              <a:spLocks/>
            </p:cNvSpPr>
            <p:nvPr/>
          </p:nvSpPr>
          <p:spPr bwMode="auto">
            <a:xfrm>
              <a:off x="3688" y="1166"/>
              <a:ext cx="3" cy="6"/>
            </a:xfrm>
            <a:custGeom>
              <a:avLst/>
              <a:gdLst>
                <a:gd name="T0" fmla="*/ 0 w 27"/>
                <a:gd name="T1" fmla="*/ 27 h 54"/>
                <a:gd name="T2" fmla="*/ 0 w 27"/>
                <a:gd name="T3" fmla="*/ 0 h 54"/>
                <a:gd name="T4" fmla="*/ 9 w 27"/>
                <a:gd name="T5" fmla="*/ 2 h 54"/>
                <a:gd name="T6" fmla="*/ 15 w 27"/>
                <a:gd name="T7" fmla="*/ 5 h 54"/>
                <a:gd name="T8" fmla="*/ 22 w 27"/>
                <a:gd name="T9" fmla="*/ 12 h 54"/>
                <a:gd name="T10" fmla="*/ 25 w 27"/>
                <a:gd name="T11" fmla="*/ 19 h 54"/>
                <a:gd name="T12" fmla="*/ 27 w 27"/>
                <a:gd name="T13" fmla="*/ 27 h 54"/>
                <a:gd name="T14" fmla="*/ 25 w 27"/>
                <a:gd name="T15" fmla="*/ 36 h 54"/>
                <a:gd name="T16" fmla="*/ 22 w 27"/>
                <a:gd name="T17" fmla="*/ 43 h 54"/>
                <a:gd name="T18" fmla="*/ 15 w 27"/>
                <a:gd name="T19" fmla="*/ 49 h 54"/>
                <a:gd name="T20" fmla="*/ 9 w 27"/>
                <a:gd name="T21" fmla="*/ 53 h 54"/>
                <a:gd name="T22" fmla="*/ 0 w 27"/>
                <a:gd name="T23" fmla="*/ 54 h 54"/>
                <a:gd name="T24" fmla="*/ 0 w 27"/>
                <a:gd name="T2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4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5" y="5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4161"/>
            <p:cNvSpPr>
              <a:spLocks/>
            </p:cNvSpPr>
            <p:nvPr/>
          </p:nvSpPr>
          <p:spPr bwMode="auto">
            <a:xfrm>
              <a:off x="3688" y="1166"/>
              <a:ext cx="3" cy="6"/>
            </a:xfrm>
            <a:custGeom>
              <a:avLst/>
              <a:gdLst>
                <a:gd name="T0" fmla="*/ 0 w 27"/>
                <a:gd name="T1" fmla="*/ 0 h 54"/>
                <a:gd name="T2" fmla="*/ 9 w 27"/>
                <a:gd name="T3" fmla="*/ 2 h 54"/>
                <a:gd name="T4" fmla="*/ 15 w 27"/>
                <a:gd name="T5" fmla="*/ 5 h 54"/>
                <a:gd name="T6" fmla="*/ 22 w 27"/>
                <a:gd name="T7" fmla="*/ 12 h 54"/>
                <a:gd name="T8" fmla="*/ 25 w 27"/>
                <a:gd name="T9" fmla="*/ 19 h 54"/>
                <a:gd name="T10" fmla="*/ 27 w 27"/>
                <a:gd name="T11" fmla="*/ 27 h 54"/>
                <a:gd name="T12" fmla="*/ 25 w 27"/>
                <a:gd name="T13" fmla="*/ 36 h 54"/>
                <a:gd name="T14" fmla="*/ 22 w 27"/>
                <a:gd name="T15" fmla="*/ 43 h 54"/>
                <a:gd name="T16" fmla="*/ 15 w 27"/>
                <a:gd name="T17" fmla="*/ 49 h 54"/>
                <a:gd name="T18" fmla="*/ 9 w 27"/>
                <a:gd name="T19" fmla="*/ 53 h 54"/>
                <a:gd name="T20" fmla="*/ 0 w 27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4">
                  <a:moveTo>
                    <a:pt x="0" y="0"/>
                  </a:moveTo>
                  <a:lnTo>
                    <a:pt x="9" y="2"/>
                  </a:lnTo>
                  <a:lnTo>
                    <a:pt x="15" y="5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0" name="Group 2938"/>
          <p:cNvGrpSpPr>
            <a:grpSpLocks/>
          </p:cNvGrpSpPr>
          <p:nvPr/>
        </p:nvGrpSpPr>
        <p:grpSpPr bwMode="auto">
          <a:xfrm>
            <a:off x="5505958" y="443040"/>
            <a:ext cx="850900" cy="554037"/>
            <a:chOff x="3325" y="494"/>
            <a:chExt cx="536" cy="349"/>
          </a:xfrm>
        </p:grpSpPr>
        <p:sp>
          <p:nvSpPr>
            <p:cNvPr id="3271" name="Line 2939"/>
            <p:cNvSpPr>
              <a:spLocks noChangeShapeType="1"/>
            </p:cNvSpPr>
            <p:nvPr/>
          </p:nvSpPr>
          <p:spPr bwMode="auto">
            <a:xfrm flipV="1">
              <a:off x="3860" y="781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" name="Line 2940"/>
            <p:cNvSpPr>
              <a:spLocks noChangeShapeType="1"/>
            </p:cNvSpPr>
            <p:nvPr/>
          </p:nvSpPr>
          <p:spPr bwMode="auto">
            <a:xfrm flipV="1">
              <a:off x="3860" y="685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" name="Line 2941"/>
            <p:cNvSpPr>
              <a:spLocks noChangeShapeType="1"/>
            </p:cNvSpPr>
            <p:nvPr/>
          </p:nvSpPr>
          <p:spPr bwMode="auto">
            <a:xfrm flipV="1">
              <a:off x="3860" y="58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" name="Line 2942"/>
            <p:cNvSpPr>
              <a:spLocks noChangeShapeType="1"/>
            </p:cNvSpPr>
            <p:nvPr/>
          </p:nvSpPr>
          <p:spPr bwMode="auto">
            <a:xfrm flipV="1">
              <a:off x="3860" y="494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" name="Line 2943"/>
            <p:cNvSpPr>
              <a:spLocks noChangeShapeType="1"/>
            </p:cNvSpPr>
            <p:nvPr/>
          </p:nvSpPr>
          <p:spPr bwMode="auto">
            <a:xfrm flipV="1">
              <a:off x="3325" y="781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" name="Line 2944"/>
            <p:cNvSpPr>
              <a:spLocks noChangeShapeType="1"/>
            </p:cNvSpPr>
            <p:nvPr/>
          </p:nvSpPr>
          <p:spPr bwMode="auto">
            <a:xfrm flipV="1">
              <a:off x="3325" y="685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" name="Line 2945"/>
            <p:cNvSpPr>
              <a:spLocks noChangeShapeType="1"/>
            </p:cNvSpPr>
            <p:nvPr/>
          </p:nvSpPr>
          <p:spPr bwMode="auto">
            <a:xfrm flipV="1">
              <a:off x="3325" y="588"/>
              <a:ext cx="1" cy="64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" name="Line 2946"/>
            <p:cNvSpPr>
              <a:spLocks noChangeShapeType="1"/>
            </p:cNvSpPr>
            <p:nvPr/>
          </p:nvSpPr>
          <p:spPr bwMode="auto">
            <a:xfrm flipV="1">
              <a:off x="3325" y="494"/>
              <a:ext cx="1" cy="6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9" name="Group 2947"/>
          <p:cNvGrpSpPr>
            <a:grpSpLocks/>
          </p:cNvGrpSpPr>
          <p:nvPr/>
        </p:nvGrpSpPr>
        <p:grpSpPr bwMode="auto">
          <a:xfrm>
            <a:off x="5510721" y="436690"/>
            <a:ext cx="1920875" cy="1587"/>
            <a:chOff x="3325" y="494"/>
            <a:chExt cx="1210" cy="1"/>
          </a:xfrm>
        </p:grpSpPr>
        <p:grpSp>
          <p:nvGrpSpPr>
            <p:cNvPr id="3280" name="Group 2948"/>
            <p:cNvGrpSpPr>
              <a:grpSpLocks/>
            </p:cNvGrpSpPr>
            <p:nvPr/>
          </p:nvGrpSpPr>
          <p:grpSpPr bwMode="auto">
            <a:xfrm>
              <a:off x="3325" y="494"/>
              <a:ext cx="779" cy="1"/>
              <a:chOff x="3325" y="494"/>
              <a:chExt cx="779" cy="1"/>
            </a:xfrm>
          </p:grpSpPr>
          <p:sp>
            <p:nvSpPr>
              <p:cNvPr id="3341" name="Line 2949"/>
              <p:cNvSpPr>
                <a:spLocks noChangeShapeType="1"/>
              </p:cNvSpPr>
              <p:nvPr/>
            </p:nvSpPr>
            <p:spPr bwMode="auto">
              <a:xfrm>
                <a:off x="3325" y="494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" name="Line 2950"/>
              <p:cNvSpPr>
                <a:spLocks noChangeShapeType="1"/>
              </p:cNvSpPr>
              <p:nvPr/>
            </p:nvSpPr>
            <p:spPr bwMode="auto">
              <a:xfrm>
                <a:off x="333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" name="Line 2951"/>
              <p:cNvSpPr>
                <a:spLocks noChangeShapeType="1"/>
              </p:cNvSpPr>
              <p:nvPr/>
            </p:nvSpPr>
            <p:spPr bwMode="auto">
              <a:xfrm>
                <a:off x="3341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4" name="Line 2952"/>
              <p:cNvSpPr>
                <a:spLocks noChangeShapeType="1"/>
              </p:cNvSpPr>
              <p:nvPr/>
            </p:nvSpPr>
            <p:spPr bwMode="auto">
              <a:xfrm>
                <a:off x="334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" name="Line 2953"/>
              <p:cNvSpPr>
                <a:spLocks noChangeShapeType="1"/>
              </p:cNvSpPr>
              <p:nvPr/>
            </p:nvSpPr>
            <p:spPr bwMode="auto">
              <a:xfrm>
                <a:off x="335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" name="Line 2954"/>
              <p:cNvSpPr>
                <a:spLocks noChangeShapeType="1"/>
              </p:cNvSpPr>
              <p:nvPr/>
            </p:nvSpPr>
            <p:spPr bwMode="auto">
              <a:xfrm>
                <a:off x="336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" name="Line 2955"/>
              <p:cNvSpPr>
                <a:spLocks noChangeShapeType="1"/>
              </p:cNvSpPr>
              <p:nvPr/>
            </p:nvSpPr>
            <p:spPr bwMode="auto">
              <a:xfrm>
                <a:off x="337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" name="Line 2956"/>
              <p:cNvSpPr>
                <a:spLocks noChangeShapeType="1"/>
              </p:cNvSpPr>
              <p:nvPr/>
            </p:nvSpPr>
            <p:spPr bwMode="auto">
              <a:xfrm>
                <a:off x="337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" name="Line 2957"/>
              <p:cNvSpPr>
                <a:spLocks noChangeShapeType="1"/>
              </p:cNvSpPr>
              <p:nvPr/>
            </p:nvSpPr>
            <p:spPr bwMode="auto">
              <a:xfrm>
                <a:off x="338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" name="Line 2958"/>
              <p:cNvSpPr>
                <a:spLocks noChangeShapeType="1"/>
              </p:cNvSpPr>
              <p:nvPr/>
            </p:nvSpPr>
            <p:spPr bwMode="auto">
              <a:xfrm>
                <a:off x="339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" name="Line 2959"/>
              <p:cNvSpPr>
                <a:spLocks noChangeShapeType="1"/>
              </p:cNvSpPr>
              <p:nvPr/>
            </p:nvSpPr>
            <p:spPr bwMode="auto">
              <a:xfrm>
                <a:off x="339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" name="Line 2960"/>
              <p:cNvSpPr>
                <a:spLocks noChangeShapeType="1"/>
              </p:cNvSpPr>
              <p:nvPr/>
            </p:nvSpPr>
            <p:spPr bwMode="auto">
              <a:xfrm>
                <a:off x="340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" name="Line 2961"/>
              <p:cNvSpPr>
                <a:spLocks noChangeShapeType="1"/>
              </p:cNvSpPr>
              <p:nvPr/>
            </p:nvSpPr>
            <p:spPr bwMode="auto">
              <a:xfrm>
                <a:off x="341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" name="Line 2962"/>
              <p:cNvSpPr>
                <a:spLocks noChangeShapeType="1"/>
              </p:cNvSpPr>
              <p:nvPr/>
            </p:nvSpPr>
            <p:spPr bwMode="auto">
              <a:xfrm>
                <a:off x="342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" name="Line 2963"/>
              <p:cNvSpPr>
                <a:spLocks noChangeShapeType="1"/>
              </p:cNvSpPr>
              <p:nvPr/>
            </p:nvSpPr>
            <p:spPr bwMode="auto">
              <a:xfrm>
                <a:off x="342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" name="Line 2964"/>
              <p:cNvSpPr>
                <a:spLocks noChangeShapeType="1"/>
              </p:cNvSpPr>
              <p:nvPr/>
            </p:nvSpPr>
            <p:spPr bwMode="auto">
              <a:xfrm>
                <a:off x="343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" name="Line 2965"/>
              <p:cNvSpPr>
                <a:spLocks noChangeShapeType="1"/>
              </p:cNvSpPr>
              <p:nvPr/>
            </p:nvSpPr>
            <p:spPr bwMode="auto">
              <a:xfrm>
                <a:off x="344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" name="Line 2966"/>
              <p:cNvSpPr>
                <a:spLocks noChangeShapeType="1"/>
              </p:cNvSpPr>
              <p:nvPr/>
            </p:nvSpPr>
            <p:spPr bwMode="auto">
              <a:xfrm>
                <a:off x="345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" name="Line 2967"/>
              <p:cNvSpPr>
                <a:spLocks noChangeShapeType="1"/>
              </p:cNvSpPr>
              <p:nvPr/>
            </p:nvSpPr>
            <p:spPr bwMode="auto">
              <a:xfrm>
                <a:off x="345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" name="Line 2968"/>
              <p:cNvSpPr>
                <a:spLocks noChangeShapeType="1"/>
              </p:cNvSpPr>
              <p:nvPr/>
            </p:nvSpPr>
            <p:spPr bwMode="auto">
              <a:xfrm>
                <a:off x="346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" name="Line 2969"/>
              <p:cNvSpPr>
                <a:spLocks noChangeShapeType="1"/>
              </p:cNvSpPr>
              <p:nvPr/>
            </p:nvSpPr>
            <p:spPr bwMode="auto">
              <a:xfrm>
                <a:off x="347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" name="Line 2970"/>
              <p:cNvSpPr>
                <a:spLocks noChangeShapeType="1"/>
              </p:cNvSpPr>
              <p:nvPr/>
            </p:nvSpPr>
            <p:spPr bwMode="auto">
              <a:xfrm>
                <a:off x="347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" name="Line 2971"/>
              <p:cNvSpPr>
                <a:spLocks noChangeShapeType="1"/>
              </p:cNvSpPr>
              <p:nvPr/>
            </p:nvSpPr>
            <p:spPr bwMode="auto">
              <a:xfrm>
                <a:off x="3487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" name="Line 2972"/>
              <p:cNvSpPr>
                <a:spLocks noChangeShapeType="1"/>
              </p:cNvSpPr>
              <p:nvPr/>
            </p:nvSpPr>
            <p:spPr bwMode="auto">
              <a:xfrm>
                <a:off x="349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" name="Line 2973"/>
              <p:cNvSpPr>
                <a:spLocks noChangeShapeType="1"/>
              </p:cNvSpPr>
              <p:nvPr/>
            </p:nvSpPr>
            <p:spPr bwMode="auto">
              <a:xfrm>
                <a:off x="350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" name="Line 2974"/>
              <p:cNvSpPr>
                <a:spLocks noChangeShapeType="1"/>
              </p:cNvSpPr>
              <p:nvPr/>
            </p:nvSpPr>
            <p:spPr bwMode="auto">
              <a:xfrm>
                <a:off x="3509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" name="Line 2975"/>
              <p:cNvSpPr>
                <a:spLocks noChangeShapeType="1"/>
              </p:cNvSpPr>
              <p:nvPr/>
            </p:nvSpPr>
            <p:spPr bwMode="auto">
              <a:xfrm>
                <a:off x="351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" name="Line 2976"/>
              <p:cNvSpPr>
                <a:spLocks noChangeShapeType="1"/>
              </p:cNvSpPr>
              <p:nvPr/>
            </p:nvSpPr>
            <p:spPr bwMode="auto">
              <a:xfrm>
                <a:off x="352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" name="Line 2977"/>
              <p:cNvSpPr>
                <a:spLocks noChangeShapeType="1"/>
              </p:cNvSpPr>
              <p:nvPr/>
            </p:nvSpPr>
            <p:spPr bwMode="auto">
              <a:xfrm>
                <a:off x="353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" name="Line 2978"/>
              <p:cNvSpPr>
                <a:spLocks noChangeShapeType="1"/>
              </p:cNvSpPr>
              <p:nvPr/>
            </p:nvSpPr>
            <p:spPr bwMode="auto">
              <a:xfrm>
                <a:off x="3538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" name="Line 2979"/>
              <p:cNvSpPr>
                <a:spLocks noChangeShapeType="1"/>
              </p:cNvSpPr>
              <p:nvPr/>
            </p:nvSpPr>
            <p:spPr bwMode="auto">
              <a:xfrm>
                <a:off x="354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" name="Line 2980"/>
              <p:cNvSpPr>
                <a:spLocks noChangeShapeType="1"/>
              </p:cNvSpPr>
              <p:nvPr/>
            </p:nvSpPr>
            <p:spPr bwMode="auto">
              <a:xfrm>
                <a:off x="355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" name="Line 2981"/>
              <p:cNvSpPr>
                <a:spLocks noChangeShapeType="1"/>
              </p:cNvSpPr>
              <p:nvPr/>
            </p:nvSpPr>
            <p:spPr bwMode="auto">
              <a:xfrm>
                <a:off x="3560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" name="Line 2982"/>
              <p:cNvSpPr>
                <a:spLocks noChangeShapeType="1"/>
              </p:cNvSpPr>
              <p:nvPr/>
            </p:nvSpPr>
            <p:spPr bwMode="auto">
              <a:xfrm>
                <a:off x="356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" name="Line 2983"/>
              <p:cNvSpPr>
                <a:spLocks noChangeShapeType="1"/>
              </p:cNvSpPr>
              <p:nvPr/>
            </p:nvSpPr>
            <p:spPr bwMode="auto">
              <a:xfrm>
                <a:off x="357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" name="Line 2984"/>
              <p:cNvSpPr>
                <a:spLocks noChangeShapeType="1"/>
              </p:cNvSpPr>
              <p:nvPr/>
            </p:nvSpPr>
            <p:spPr bwMode="auto">
              <a:xfrm>
                <a:off x="358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" name="Line 2985"/>
              <p:cNvSpPr>
                <a:spLocks noChangeShapeType="1"/>
              </p:cNvSpPr>
              <p:nvPr/>
            </p:nvSpPr>
            <p:spPr bwMode="auto">
              <a:xfrm>
                <a:off x="358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" name="Line 2986"/>
              <p:cNvSpPr>
                <a:spLocks noChangeShapeType="1"/>
              </p:cNvSpPr>
              <p:nvPr/>
            </p:nvSpPr>
            <p:spPr bwMode="auto">
              <a:xfrm>
                <a:off x="359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" name="Line 2987"/>
              <p:cNvSpPr>
                <a:spLocks noChangeShapeType="1"/>
              </p:cNvSpPr>
              <p:nvPr/>
            </p:nvSpPr>
            <p:spPr bwMode="auto">
              <a:xfrm>
                <a:off x="360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" name="Line 2988"/>
              <p:cNvSpPr>
                <a:spLocks noChangeShapeType="1"/>
              </p:cNvSpPr>
              <p:nvPr/>
            </p:nvSpPr>
            <p:spPr bwMode="auto">
              <a:xfrm>
                <a:off x="3611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" name="Line 2989"/>
              <p:cNvSpPr>
                <a:spLocks noChangeShapeType="1"/>
              </p:cNvSpPr>
              <p:nvPr/>
            </p:nvSpPr>
            <p:spPr bwMode="auto">
              <a:xfrm>
                <a:off x="361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" name="Line 2990"/>
              <p:cNvSpPr>
                <a:spLocks noChangeShapeType="1"/>
              </p:cNvSpPr>
              <p:nvPr/>
            </p:nvSpPr>
            <p:spPr bwMode="auto">
              <a:xfrm>
                <a:off x="362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" name="Line 2991"/>
              <p:cNvSpPr>
                <a:spLocks noChangeShapeType="1"/>
              </p:cNvSpPr>
              <p:nvPr/>
            </p:nvSpPr>
            <p:spPr bwMode="auto">
              <a:xfrm>
                <a:off x="363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" name="Line 2992"/>
              <p:cNvSpPr>
                <a:spLocks noChangeShapeType="1"/>
              </p:cNvSpPr>
              <p:nvPr/>
            </p:nvSpPr>
            <p:spPr bwMode="auto">
              <a:xfrm>
                <a:off x="364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" name="Line 2993"/>
              <p:cNvSpPr>
                <a:spLocks noChangeShapeType="1"/>
              </p:cNvSpPr>
              <p:nvPr/>
            </p:nvSpPr>
            <p:spPr bwMode="auto">
              <a:xfrm>
                <a:off x="364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" name="Line 2994"/>
              <p:cNvSpPr>
                <a:spLocks noChangeShapeType="1"/>
              </p:cNvSpPr>
              <p:nvPr/>
            </p:nvSpPr>
            <p:spPr bwMode="auto">
              <a:xfrm>
                <a:off x="365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" name="Line 2995"/>
              <p:cNvSpPr>
                <a:spLocks noChangeShapeType="1"/>
              </p:cNvSpPr>
              <p:nvPr/>
            </p:nvSpPr>
            <p:spPr bwMode="auto">
              <a:xfrm>
                <a:off x="366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" name="Line 2996"/>
              <p:cNvSpPr>
                <a:spLocks noChangeShapeType="1"/>
              </p:cNvSpPr>
              <p:nvPr/>
            </p:nvSpPr>
            <p:spPr bwMode="auto">
              <a:xfrm>
                <a:off x="366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" name="Line 2997"/>
              <p:cNvSpPr>
                <a:spLocks noChangeShapeType="1"/>
              </p:cNvSpPr>
              <p:nvPr/>
            </p:nvSpPr>
            <p:spPr bwMode="auto">
              <a:xfrm>
                <a:off x="367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" name="Line 2998"/>
              <p:cNvSpPr>
                <a:spLocks noChangeShapeType="1"/>
              </p:cNvSpPr>
              <p:nvPr/>
            </p:nvSpPr>
            <p:spPr bwMode="auto">
              <a:xfrm>
                <a:off x="368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" name="Line 2999"/>
              <p:cNvSpPr>
                <a:spLocks noChangeShapeType="1"/>
              </p:cNvSpPr>
              <p:nvPr/>
            </p:nvSpPr>
            <p:spPr bwMode="auto">
              <a:xfrm>
                <a:off x="369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" name="Line 3000"/>
              <p:cNvSpPr>
                <a:spLocks noChangeShapeType="1"/>
              </p:cNvSpPr>
              <p:nvPr/>
            </p:nvSpPr>
            <p:spPr bwMode="auto">
              <a:xfrm>
                <a:off x="369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" name="Line 3001"/>
              <p:cNvSpPr>
                <a:spLocks noChangeShapeType="1"/>
              </p:cNvSpPr>
              <p:nvPr/>
            </p:nvSpPr>
            <p:spPr bwMode="auto">
              <a:xfrm>
                <a:off x="370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" name="Line 3002"/>
              <p:cNvSpPr>
                <a:spLocks noChangeShapeType="1"/>
              </p:cNvSpPr>
              <p:nvPr/>
            </p:nvSpPr>
            <p:spPr bwMode="auto">
              <a:xfrm>
                <a:off x="371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" name="Line 3003"/>
              <p:cNvSpPr>
                <a:spLocks noChangeShapeType="1"/>
              </p:cNvSpPr>
              <p:nvPr/>
            </p:nvSpPr>
            <p:spPr bwMode="auto">
              <a:xfrm>
                <a:off x="372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" name="Line 3004"/>
              <p:cNvSpPr>
                <a:spLocks noChangeShapeType="1"/>
              </p:cNvSpPr>
              <p:nvPr/>
            </p:nvSpPr>
            <p:spPr bwMode="auto">
              <a:xfrm>
                <a:off x="372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" name="Line 3005"/>
              <p:cNvSpPr>
                <a:spLocks noChangeShapeType="1"/>
              </p:cNvSpPr>
              <p:nvPr/>
            </p:nvSpPr>
            <p:spPr bwMode="auto">
              <a:xfrm>
                <a:off x="373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" name="Line 3006"/>
              <p:cNvSpPr>
                <a:spLocks noChangeShapeType="1"/>
              </p:cNvSpPr>
              <p:nvPr/>
            </p:nvSpPr>
            <p:spPr bwMode="auto">
              <a:xfrm>
                <a:off x="374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" name="Line 3007"/>
              <p:cNvSpPr>
                <a:spLocks noChangeShapeType="1"/>
              </p:cNvSpPr>
              <p:nvPr/>
            </p:nvSpPr>
            <p:spPr bwMode="auto">
              <a:xfrm>
                <a:off x="374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" name="Line 3008"/>
              <p:cNvSpPr>
                <a:spLocks noChangeShapeType="1"/>
              </p:cNvSpPr>
              <p:nvPr/>
            </p:nvSpPr>
            <p:spPr bwMode="auto">
              <a:xfrm>
                <a:off x="3757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" name="Line 3009"/>
              <p:cNvSpPr>
                <a:spLocks noChangeShapeType="1"/>
              </p:cNvSpPr>
              <p:nvPr/>
            </p:nvSpPr>
            <p:spPr bwMode="auto">
              <a:xfrm>
                <a:off x="376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" name="Line 3010"/>
              <p:cNvSpPr>
                <a:spLocks noChangeShapeType="1"/>
              </p:cNvSpPr>
              <p:nvPr/>
            </p:nvSpPr>
            <p:spPr bwMode="auto">
              <a:xfrm>
                <a:off x="377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" name="Line 3011"/>
              <p:cNvSpPr>
                <a:spLocks noChangeShapeType="1"/>
              </p:cNvSpPr>
              <p:nvPr/>
            </p:nvSpPr>
            <p:spPr bwMode="auto">
              <a:xfrm>
                <a:off x="377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" name="Line 3012"/>
              <p:cNvSpPr>
                <a:spLocks noChangeShapeType="1"/>
              </p:cNvSpPr>
              <p:nvPr/>
            </p:nvSpPr>
            <p:spPr bwMode="auto">
              <a:xfrm>
                <a:off x="378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" name="Line 3013"/>
              <p:cNvSpPr>
                <a:spLocks noChangeShapeType="1"/>
              </p:cNvSpPr>
              <p:nvPr/>
            </p:nvSpPr>
            <p:spPr bwMode="auto">
              <a:xfrm>
                <a:off x="379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" name="Line 3014"/>
              <p:cNvSpPr>
                <a:spLocks noChangeShapeType="1"/>
              </p:cNvSpPr>
              <p:nvPr/>
            </p:nvSpPr>
            <p:spPr bwMode="auto">
              <a:xfrm>
                <a:off x="380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" name="Line 3015"/>
              <p:cNvSpPr>
                <a:spLocks noChangeShapeType="1"/>
              </p:cNvSpPr>
              <p:nvPr/>
            </p:nvSpPr>
            <p:spPr bwMode="auto">
              <a:xfrm>
                <a:off x="3808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" name="Line 3016"/>
              <p:cNvSpPr>
                <a:spLocks noChangeShapeType="1"/>
              </p:cNvSpPr>
              <p:nvPr/>
            </p:nvSpPr>
            <p:spPr bwMode="auto">
              <a:xfrm>
                <a:off x="381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" name="Line 3017"/>
              <p:cNvSpPr>
                <a:spLocks noChangeShapeType="1"/>
              </p:cNvSpPr>
              <p:nvPr/>
            </p:nvSpPr>
            <p:spPr bwMode="auto">
              <a:xfrm>
                <a:off x="382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" name="Line 3018"/>
              <p:cNvSpPr>
                <a:spLocks noChangeShapeType="1"/>
              </p:cNvSpPr>
              <p:nvPr/>
            </p:nvSpPr>
            <p:spPr bwMode="auto">
              <a:xfrm>
                <a:off x="3830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" name="Line 3019"/>
              <p:cNvSpPr>
                <a:spLocks noChangeShapeType="1"/>
              </p:cNvSpPr>
              <p:nvPr/>
            </p:nvSpPr>
            <p:spPr bwMode="auto">
              <a:xfrm>
                <a:off x="383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" name="Line 3020"/>
              <p:cNvSpPr>
                <a:spLocks noChangeShapeType="1"/>
              </p:cNvSpPr>
              <p:nvPr/>
            </p:nvSpPr>
            <p:spPr bwMode="auto">
              <a:xfrm>
                <a:off x="384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" name="Line 3021"/>
              <p:cNvSpPr>
                <a:spLocks noChangeShapeType="1"/>
              </p:cNvSpPr>
              <p:nvPr/>
            </p:nvSpPr>
            <p:spPr bwMode="auto">
              <a:xfrm>
                <a:off x="385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" name="Line 3022"/>
              <p:cNvSpPr>
                <a:spLocks noChangeShapeType="1"/>
              </p:cNvSpPr>
              <p:nvPr/>
            </p:nvSpPr>
            <p:spPr bwMode="auto">
              <a:xfrm>
                <a:off x="385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" name="Line 3023"/>
              <p:cNvSpPr>
                <a:spLocks noChangeShapeType="1"/>
              </p:cNvSpPr>
              <p:nvPr/>
            </p:nvSpPr>
            <p:spPr bwMode="auto">
              <a:xfrm>
                <a:off x="386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" name="Line 3024"/>
              <p:cNvSpPr>
                <a:spLocks noChangeShapeType="1"/>
              </p:cNvSpPr>
              <p:nvPr/>
            </p:nvSpPr>
            <p:spPr bwMode="auto">
              <a:xfrm>
                <a:off x="387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" name="Line 3025"/>
              <p:cNvSpPr>
                <a:spLocks noChangeShapeType="1"/>
              </p:cNvSpPr>
              <p:nvPr/>
            </p:nvSpPr>
            <p:spPr bwMode="auto">
              <a:xfrm>
                <a:off x="3881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" name="Line 3026"/>
              <p:cNvSpPr>
                <a:spLocks noChangeShapeType="1"/>
              </p:cNvSpPr>
              <p:nvPr/>
            </p:nvSpPr>
            <p:spPr bwMode="auto">
              <a:xfrm>
                <a:off x="388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" name="Line 3027"/>
              <p:cNvSpPr>
                <a:spLocks noChangeShapeType="1"/>
              </p:cNvSpPr>
              <p:nvPr/>
            </p:nvSpPr>
            <p:spPr bwMode="auto">
              <a:xfrm>
                <a:off x="389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" name="Line 3028"/>
              <p:cNvSpPr>
                <a:spLocks noChangeShapeType="1"/>
              </p:cNvSpPr>
              <p:nvPr/>
            </p:nvSpPr>
            <p:spPr bwMode="auto">
              <a:xfrm>
                <a:off x="390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" name="Line 3029"/>
              <p:cNvSpPr>
                <a:spLocks noChangeShapeType="1"/>
              </p:cNvSpPr>
              <p:nvPr/>
            </p:nvSpPr>
            <p:spPr bwMode="auto">
              <a:xfrm>
                <a:off x="391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" name="Line 3030"/>
              <p:cNvSpPr>
                <a:spLocks noChangeShapeType="1"/>
              </p:cNvSpPr>
              <p:nvPr/>
            </p:nvSpPr>
            <p:spPr bwMode="auto">
              <a:xfrm>
                <a:off x="391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" name="Line 3031"/>
              <p:cNvSpPr>
                <a:spLocks noChangeShapeType="1"/>
              </p:cNvSpPr>
              <p:nvPr/>
            </p:nvSpPr>
            <p:spPr bwMode="auto">
              <a:xfrm>
                <a:off x="392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" name="Line 3032"/>
              <p:cNvSpPr>
                <a:spLocks noChangeShapeType="1"/>
              </p:cNvSpPr>
              <p:nvPr/>
            </p:nvSpPr>
            <p:spPr bwMode="auto">
              <a:xfrm>
                <a:off x="393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" name="Line 3033"/>
              <p:cNvSpPr>
                <a:spLocks noChangeShapeType="1"/>
              </p:cNvSpPr>
              <p:nvPr/>
            </p:nvSpPr>
            <p:spPr bwMode="auto">
              <a:xfrm>
                <a:off x="393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" name="Line 3034"/>
              <p:cNvSpPr>
                <a:spLocks noChangeShapeType="1"/>
              </p:cNvSpPr>
              <p:nvPr/>
            </p:nvSpPr>
            <p:spPr bwMode="auto">
              <a:xfrm>
                <a:off x="394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" name="Line 3035"/>
              <p:cNvSpPr>
                <a:spLocks noChangeShapeType="1"/>
              </p:cNvSpPr>
              <p:nvPr/>
            </p:nvSpPr>
            <p:spPr bwMode="auto">
              <a:xfrm>
                <a:off x="3954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" name="Line 3036"/>
              <p:cNvSpPr>
                <a:spLocks noChangeShapeType="1"/>
              </p:cNvSpPr>
              <p:nvPr/>
            </p:nvSpPr>
            <p:spPr bwMode="auto">
              <a:xfrm>
                <a:off x="396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" name="Line 3037"/>
              <p:cNvSpPr>
                <a:spLocks noChangeShapeType="1"/>
              </p:cNvSpPr>
              <p:nvPr/>
            </p:nvSpPr>
            <p:spPr bwMode="auto">
              <a:xfrm>
                <a:off x="396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" name="Line 3038"/>
              <p:cNvSpPr>
                <a:spLocks noChangeShapeType="1"/>
              </p:cNvSpPr>
              <p:nvPr/>
            </p:nvSpPr>
            <p:spPr bwMode="auto">
              <a:xfrm>
                <a:off x="397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" name="Line 3039"/>
              <p:cNvSpPr>
                <a:spLocks noChangeShapeType="1"/>
              </p:cNvSpPr>
              <p:nvPr/>
            </p:nvSpPr>
            <p:spPr bwMode="auto">
              <a:xfrm>
                <a:off x="398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" name="Line 3040"/>
              <p:cNvSpPr>
                <a:spLocks noChangeShapeType="1"/>
              </p:cNvSpPr>
              <p:nvPr/>
            </p:nvSpPr>
            <p:spPr bwMode="auto">
              <a:xfrm>
                <a:off x="399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" name="Line 3041"/>
              <p:cNvSpPr>
                <a:spLocks noChangeShapeType="1"/>
              </p:cNvSpPr>
              <p:nvPr/>
            </p:nvSpPr>
            <p:spPr bwMode="auto">
              <a:xfrm>
                <a:off x="399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" name="Line 3042"/>
              <p:cNvSpPr>
                <a:spLocks noChangeShapeType="1"/>
              </p:cNvSpPr>
              <p:nvPr/>
            </p:nvSpPr>
            <p:spPr bwMode="auto">
              <a:xfrm>
                <a:off x="400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" name="Line 3043"/>
              <p:cNvSpPr>
                <a:spLocks noChangeShapeType="1"/>
              </p:cNvSpPr>
              <p:nvPr/>
            </p:nvSpPr>
            <p:spPr bwMode="auto">
              <a:xfrm>
                <a:off x="401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" name="Line 3044"/>
              <p:cNvSpPr>
                <a:spLocks noChangeShapeType="1"/>
              </p:cNvSpPr>
              <p:nvPr/>
            </p:nvSpPr>
            <p:spPr bwMode="auto">
              <a:xfrm>
                <a:off x="401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" name="Line 3045"/>
              <p:cNvSpPr>
                <a:spLocks noChangeShapeType="1"/>
              </p:cNvSpPr>
              <p:nvPr/>
            </p:nvSpPr>
            <p:spPr bwMode="auto">
              <a:xfrm>
                <a:off x="4027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" name="Line 3046"/>
              <p:cNvSpPr>
                <a:spLocks noChangeShapeType="1"/>
              </p:cNvSpPr>
              <p:nvPr/>
            </p:nvSpPr>
            <p:spPr bwMode="auto">
              <a:xfrm>
                <a:off x="403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" name="Line 3047"/>
              <p:cNvSpPr>
                <a:spLocks noChangeShapeType="1"/>
              </p:cNvSpPr>
              <p:nvPr/>
            </p:nvSpPr>
            <p:spPr bwMode="auto">
              <a:xfrm>
                <a:off x="404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" name="Line 3048"/>
              <p:cNvSpPr>
                <a:spLocks noChangeShapeType="1"/>
              </p:cNvSpPr>
              <p:nvPr/>
            </p:nvSpPr>
            <p:spPr bwMode="auto">
              <a:xfrm>
                <a:off x="404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" name="Line 3049"/>
              <p:cNvSpPr>
                <a:spLocks noChangeShapeType="1"/>
              </p:cNvSpPr>
              <p:nvPr/>
            </p:nvSpPr>
            <p:spPr bwMode="auto">
              <a:xfrm>
                <a:off x="405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" name="Line 3050"/>
              <p:cNvSpPr>
                <a:spLocks noChangeShapeType="1"/>
              </p:cNvSpPr>
              <p:nvPr/>
            </p:nvSpPr>
            <p:spPr bwMode="auto">
              <a:xfrm>
                <a:off x="406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" name="Line 3051"/>
              <p:cNvSpPr>
                <a:spLocks noChangeShapeType="1"/>
              </p:cNvSpPr>
              <p:nvPr/>
            </p:nvSpPr>
            <p:spPr bwMode="auto">
              <a:xfrm>
                <a:off x="407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" name="Line 3052"/>
              <p:cNvSpPr>
                <a:spLocks noChangeShapeType="1"/>
              </p:cNvSpPr>
              <p:nvPr/>
            </p:nvSpPr>
            <p:spPr bwMode="auto">
              <a:xfrm>
                <a:off x="4078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" name="Line 3053"/>
              <p:cNvSpPr>
                <a:spLocks noChangeShapeType="1"/>
              </p:cNvSpPr>
              <p:nvPr/>
            </p:nvSpPr>
            <p:spPr bwMode="auto">
              <a:xfrm>
                <a:off x="408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" name="Line 3054"/>
              <p:cNvSpPr>
                <a:spLocks noChangeShapeType="1"/>
              </p:cNvSpPr>
              <p:nvPr/>
            </p:nvSpPr>
            <p:spPr bwMode="auto">
              <a:xfrm>
                <a:off x="409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" name="Line 3055"/>
              <p:cNvSpPr>
                <a:spLocks noChangeShapeType="1"/>
              </p:cNvSpPr>
              <p:nvPr/>
            </p:nvSpPr>
            <p:spPr bwMode="auto">
              <a:xfrm>
                <a:off x="4100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1" name="Group 3056"/>
            <p:cNvGrpSpPr>
              <a:grpSpLocks/>
            </p:cNvGrpSpPr>
            <p:nvPr/>
          </p:nvGrpSpPr>
          <p:grpSpPr bwMode="auto">
            <a:xfrm>
              <a:off x="4107" y="494"/>
              <a:ext cx="428" cy="1"/>
              <a:chOff x="4107" y="494"/>
              <a:chExt cx="428" cy="1"/>
            </a:xfrm>
          </p:grpSpPr>
          <p:sp>
            <p:nvSpPr>
              <p:cNvPr id="3282" name="Line 3057"/>
              <p:cNvSpPr>
                <a:spLocks noChangeShapeType="1"/>
              </p:cNvSpPr>
              <p:nvPr/>
            </p:nvSpPr>
            <p:spPr bwMode="auto">
              <a:xfrm>
                <a:off x="410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" name="Line 3058"/>
              <p:cNvSpPr>
                <a:spLocks noChangeShapeType="1"/>
              </p:cNvSpPr>
              <p:nvPr/>
            </p:nvSpPr>
            <p:spPr bwMode="auto">
              <a:xfrm>
                <a:off x="411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" name="Line 3059"/>
              <p:cNvSpPr>
                <a:spLocks noChangeShapeType="1"/>
              </p:cNvSpPr>
              <p:nvPr/>
            </p:nvSpPr>
            <p:spPr bwMode="auto">
              <a:xfrm>
                <a:off x="412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" name="Line 3060"/>
              <p:cNvSpPr>
                <a:spLocks noChangeShapeType="1"/>
              </p:cNvSpPr>
              <p:nvPr/>
            </p:nvSpPr>
            <p:spPr bwMode="auto">
              <a:xfrm>
                <a:off x="412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" name="Line 3061"/>
              <p:cNvSpPr>
                <a:spLocks noChangeShapeType="1"/>
              </p:cNvSpPr>
              <p:nvPr/>
            </p:nvSpPr>
            <p:spPr bwMode="auto">
              <a:xfrm>
                <a:off x="413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" name="Line 3062"/>
              <p:cNvSpPr>
                <a:spLocks noChangeShapeType="1"/>
              </p:cNvSpPr>
              <p:nvPr/>
            </p:nvSpPr>
            <p:spPr bwMode="auto">
              <a:xfrm>
                <a:off x="414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" name="Line 3063"/>
              <p:cNvSpPr>
                <a:spLocks noChangeShapeType="1"/>
              </p:cNvSpPr>
              <p:nvPr/>
            </p:nvSpPr>
            <p:spPr bwMode="auto">
              <a:xfrm>
                <a:off x="4151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" name="Line 3064"/>
              <p:cNvSpPr>
                <a:spLocks noChangeShapeType="1"/>
              </p:cNvSpPr>
              <p:nvPr/>
            </p:nvSpPr>
            <p:spPr bwMode="auto">
              <a:xfrm>
                <a:off x="415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" name="Line 3065"/>
              <p:cNvSpPr>
                <a:spLocks noChangeShapeType="1"/>
              </p:cNvSpPr>
              <p:nvPr/>
            </p:nvSpPr>
            <p:spPr bwMode="auto">
              <a:xfrm>
                <a:off x="416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" name="Line 3066"/>
              <p:cNvSpPr>
                <a:spLocks noChangeShapeType="1"/>
              </p:cNvSpPr>
              <p:nvPr/>
            </p:nvSpPr>
            <p:spPr bwMode="auto">
              <a:xfrm>
                <a:off x="417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" name="Line 3067"/>
              <p:cNvSpPr>
                <a:spLocks noChangeShapeType="1"/>
              </p:cNvSpPr>
              <p:nvPr/>
            </p:nvSpPr>
            <p:spPr bwMode="auto">
              <a:xfrm>
                <a:off x="418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" name="Line 3068"/>
              <p:cNvSpPr>
                <a:spLocks noChangeShapeType="1"/>
              </p:cNvSpPr>
              <p:nvPr/>
            </p:nvSpPr>
            <p:spPr bwMode="auto">
              <a:xfrm>
                <a:off x="418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" name="Line 3069"/>
              <p:cNvSpPr>
                <a:spLocks noChangeShapeType="1"/>
              </p:cNvSpPr>
              <p:nvPr/>
            </p:nvSpPr>
            <p:spPr bwMode="auto">
              <a:xfrm>
                <a:off x="419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" name="Line 3070"/>
              <p:cNvSpPr>
                <a:spLocks noChangeShapeType="1"/>
              </p:cNvSpPr>
              <p:nvPr/>
            </p:nvSpPr>
            <p:spPr bwMode="auto">
              <a:xfrm>
                <a:off x="420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" name="Line 3071"/>
              <p:cNvSpPr>
                <a:spLocks noChangeShapeType="1"/>
              </p:cNvSpPr>
              <p:nvPr/>
            </p:nvSpPr>
            <p:spPr bwMode="auto">
              <a:xfrm>
                <a:off x="420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" name="Line 3072"/>
              <p:cNvSpPr>
                <a:spLocks noChangeShapeType="1"/>
              </p:cNvSpPr>
              <p:nvPr/>
            </p:nvSpPr>
            <p:spPr bwMode="auto">
              <a:xfrm>
                <a:off x="421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" name="Line 3073"/>
              <p:cNvSpPr>
                <a:spLocks noChangeShapeType="1"/>
              </p:cNvSpPr>
              <p:nvPr/>
            </p:nvSpPr>
            <p:spPr bwMode="auto">
              <a:xfrm>
                <a:off x="4224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" name="Line 3074"/>
              <p:cNvSpPr>
                <a:spLocks noChangeShapeType="1"/>
              </p:cNvSpPr>
              <p:nvPr/>
            </p:nvSpPr>
            <p:spPr bwMode="auto">
              <a:xfrm>
                <a:off x="423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" name="Line 3075"/>
              <p:cNvSpPr>
                <a:spLocks noChangeShapeType="1"/>
              </p:cNvSpPr>
              <p:nvPr/>
            </p:nvSpPr>
            <p:spPr bwMode="auto">
              <a:xfrm>
                <a:off x="423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" name="Line 3076"/>
              <p:cNvSpPr>
                <a:spLocks noChangeShapeType="1"/>
              </p:cNvSpPr>
              <p:nvPr/>
            </p:nvSpPr>
            <p:spPr bwMode="auto">
              <a:xfrm>
                <a:off x="424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" name="Line 3077"/>
              <p:cNvSpPr>
                <a:spLocks noChangeShapeType="1"/>
              </p:cNvSpPr>
              <p:nvPr/>
            </p:nvSpPr>
            <p:spPr bwMode="auto">
              <a:xfrm>
                <a:off x="425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" name="Line 3078"/>
              <p:cNvSpPr>
                <a:spLocks noChangeShapeType="1"/>
              </p:cNvSpPr>
              <p:nvPr/>
            </p:nvSpPr>
            <p:spPr bwMode="auto">
              <a:xfrm>
                <a:off x="426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" name="Line 3079"/>
              <p:cNvSpPr>
                <a:spLocks noChangeShapeType="1"/>
              </p:cNvSpPr>
              <p:nvPr/>
            </p:nvSpPr>
            <p:spPr bwMode="auto">
              <a:xfrm>
                <a:off x="426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" name="Line 3080"/>
              <p:cNvSpPr>
                <a:spLocks noChangeShapeType="1"/>
              </p:cNvSpPr>
              <p:nvPr/>
            </p:nvSpPr>
            <p:spPr bwMode="auto">
              <a:xfrm>
                <a:off x="427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" name="Line 3081"/>
              <p:cNvSpPr>
                <a:spLocks noChangeShapeType="1"/>
              </p:cNvSpPr>
              <p:nvPr/>
            </p:nvSpPr>
            <p:spPr bwMode="auto">
              <a:xfrm>
                <a:off x="428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" name="Line 3082"/>
              <p:cNvSpPr>
                <a:spLocks noChangeShapeType="1"/>
              </p:cNvSpPr>
              <p:nvPr/>
            </p:nvSpPr>
            <p:spPr bwMode="auto">
              <a:xfrm>
                <a:off x="428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" name="Line 3083"/>
              <p:cNvSpPr>
                <a:spLocks noChangeShapeType="1"/>
              </p:cNvSpPr>
              <p:nvPr/>
            </p:nvSpPr>
            <p:spPr bwMode="auto">
              <a:xfrm>
                <a:off x="4297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" name="Line 3084"/>
              <p:cNvSpPr>
                <a:spLocks noChangeShapeType="1"/>
              </p:cNvSpPr>
              <p:nvPr/>
            </p:nvSpPr>
            <p:spPr bwMode="auto">
              <a:xfrm>
                <a:off x="430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" name="Line 3085"/>
              <p:cNvSpPr>
                <a:spLocks noChangeShapeType="1"/>
              </p:cNvSpPr>
              <p:nvPr/>
            </p:nvSpPr>
            <p:spPr bwMode="auto">
              <a:xfrm>
                <a:off x="431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" name="Line 3086"/>
              <p:cNvSpPr>
                <a:spLocks noChangeShapeType="1"/>
              </p:cNvSpPr>
              <p:nvPr/>
            </p:nvSpPr>
            <p:spPr bwMode="auto">
              <a:xfrm>
                <a:off x="431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" name="Line 3087"/>
              <p:cNvSpPr>
                <a:spLocks noChangeShapeType="1"/>
              </p:cNvSpPr>
              <p:nvPr/>
            </p:nvSpPr>
            <p:spPr bwMode="auto">
              <a:xfrm>
                <a:off x="432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" name="Line 3088"/>
              <p:cNvSpPr>
                <a:spLocks noChangeShapeType="1"/>
              </p:cNvSpPr>
              <p:nvPr/>
            </p:nvSpPr>
            <p:spPr bwMode="auto">
              <a:xfrm>
                <a:off x="433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" name="Line 3089"/>
              <p:cNvSpPr>
                <a:spLocks noChangeShapeType="1"/>
              </p:cNvSpPr>
              <p:nvPr/>
            </p:nvSpPr>
            <p:spPr bwMode="auto">
              <a:xfrm>
                <a:off x="434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" name="Line 3090"/>
              <p:cNvSpPr>
                <a:spLocks noChangeShapeType="1"/>
              </p:cNvSpPr>
              <p:nvPr/>
            </p:nvSpPr>
            <p:spPr bwMode="auto">
              <a:xfrm>
                <a:off x="4348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" name="Line 3091"/>
              <p:cNvSpPr>
                <a:spLocks noChangeShapeType="1"/>
              </p:cNvSpPr>
              <p:nvPr/>
            </p:nvSpPr>
            <p:spPr bwMode="auto">
              <a:xfrm>
                <a:off x="435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" name="Line 3092"/>
              <p:cNvSpPr>
                <a:spLocks noChangeShapeType="1"/>
              </p:cNvSpPr>
              <p:nvPr/>
            </p:nvSpPr>
            <p:spPr bwMode="auto">
              <a:xfrm>
                <a:off x="436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" name="Line 3093"/>
              <p:cNvSpPr>
                <a:spLocks noChangeShapeType="1"/>
              </p:cNvSpPr>
              <p:nvPr/>
            </p:nvSpPr>
            <p:spPr bwMode="auto">
              <a:xfrm>
                <a:off x="4370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" name="Line 3094"/>
              <p:cNvSpPr>
                <a:spLocks noChangeShapeType="1"/>
              </p:cNvSpPr>
              <p:nvPr/>
            </p:nvSpPr>
            <p:spPr bwMode="auto">
              <a:xfrm>
                <a:off x="437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" name="Line 3095"/>
              <p:cNvSpPr>
                <a:spLocks noChangeShapeType="1"/>
              </p:cNvSpPr>
              <p:nvPr/>
            </p:nvSpPr>
            <p:spPr bwMode="auto">
              <a:xfrm>
                <a:off x="438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" name="Line 3096"/>
              <p:cNvSpPr>
                <a:spLocks noChangeShapeType="1"/>
              </p:cNvSpPr>
              <p:nvPr/>
            </p:nvSpPr>
            <p:spPr bwMode="auto">
              <a:xfrm>
                <a:off x="439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" name="Line 3097"/>
              <p:cNvSpPr>
                <a:spLocks noChangeShapeType="1"/>
              </p:cNvSpPr>
              <p:nvPr/>
            </p:nvSpPr>
            <p:spPr bwMode="auto">
              <a:xfrm>
                <a:off x="439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" name="Line 3098"/>
              <p:cNvSpPr>
                <a:spLocks noChangeShapeType="1"/>
              </p:cNvSpPr>
              <p:nvPr/>
            </p:nvSpPr>
            <p:spPr bwMode="auto">
              <a:xfrm>
                <a:off x="440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" name="Line 3099"/>
              <p:cNvSpPr>
                <a:spLocks noChangeShapeType="1"/>
              </p:cNvSpPr>
              <p:nvPr/>
            </p:nvSpPr>
            <p:spPr bwMode="auto">
              <a:xfrm>
                <a:off x="441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" name="Line 3100"/>
              <p:cNvSpPr>
                <a:spLocks noChangeShapeType="1"/>
              </p:cNvSpPr>
              <p:nvPr/>
            </p:nvSpPr>
            <p:spPr bwMode="auto">
              <a:xfrm>
                <a:off x="4421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" name="Line 3101"/>
              <p:cNvSpPr>
                <a:spLocks noChangeShapeType="1"/>
              </p:cNvSpPr>
              <p:nvPr/>
            </p:nvSpPr>
            <p:spPr bwMode="auto">
              <a:xfrm>
                <a:off x="442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" name="Line 3102"/>
              <p:cNvSpPr>
                <a:spLocks noChangeShapeType="1"/>
              </p:cNvSpPr>
              <p:nvPr/>
            </p:nvSpPr>
            <p:spPr bwMode="auto">
              <a:xfrm>
                <a:off x="443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" name="Line 3103"/>
              <p:cNvSpPr>
                <a:spLocks noChangeShapeType="1"/>
              </p:cNvSpPr>
              <p:nvPr/>
            </p:nvSpPr>
            <p:spPr bwMode="auto">
              <a:xfrm>
                <a:off x="4443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" name="Line 3104"/>
              <p:cNvSpPr>
                <a:spLocks noChangeShapeType="1"/>
              </p:cNvSpPr>
              <p:nvPr/>
            </p:nvSpPr>
            <p:spPr bwMode="auto">
              <a:xfrm>
                <a:off x="445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" name="Line 3105"/>
              <p:cNvSpPr>
                <a:spLocks noChangeShapeType="1"/>
              </p:cNvSpPr>
              <p:nvPr/>
            </p:nvSpPr>
            <p:spPr bwMode="auto">
              <a:xfrm>
                <a:off x="4457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" name="Line 3106"/>
              <p:cNvSpPr>
                <a:spLocks noChangeShapeType="1"/>
              </p:cNvSpPr>
              <p:nvPr/>
            </p:nvSpPr>
            <p:spPr bwMode="auto">
              <a:xfrm>
                <a:off x="4464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" name="Line 3107"/>
              <p:cNvSpPr>
                <a:spLocks noChangeShapeType="1"/>
              </p:cNvSpPr>
              <p:nvPr/>
            </p:nvSpPr>
            <p:spPr bwMode="auto">
              <a:xfrm>
                <a:off x="4472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" name="Line 3108"/>
              <p:cNvSpPr>
                <a:spLocks noChangeShapeType="1"/>
              </p:cNvSpPr>
              <p:nvPr/>
            </p:nvSpPr>
            <p:spPr bwMode="auto">
              <a:xfrm>
                <a:off x="4479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" name="Line 3109"/>
              <p:cNvSpPr>
                <a:spLocks noChangeShapeType="1"/>
              </p:cNvSpPr>
              <p:nvPr/>
            </p:nvSpPr>
            <p:spPr bwMode="auto">
              <a:xfrm>
                <a:off x="4486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" name="Line 3110"/>
              <p:cNvSpPr>
                <a:spLocks noChangeShapeType="1"/>
              </p:cNvSpPr>
              <p:nvPr/>
            </p:nvSpPr>
            <p:spPr bwMode="auto">
              <a:xfrm>
                <a:off x="4494" y="494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" name="Line 3111"/>
              <p:cNvSpPr>
                <a:spLocks noChangeShapeType="1"/>
              </p:cNvSpPr>
              <p:nvPr/>
            </p:nvSpPr>
            <p:spPr bwMode="auto">
              <a:xfrm>
                <a:off x="4501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7" name="Line 3112"/>
              <p:cNvSpPr>
                <a:spLocks noChangeShapeType="1"/>
              </p:cNvSpPr>
              <p:nvPr/>
            </p:nvSpPr>
            <p:spPr bwMode="auto">
              <a:xfrm>
                <a:off x="4508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8" name="Line 3113"/>
              <p:cNvSpPr>
                <a:spLocks noChangeShapeType="1"/>
              </p:cNvSpPr>
              <p:nvPr/>
            </p:nvSpPr>
            <p:spPr bwMode="auto">
              <a:xfrm>
                <a:off x="4515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9" name="Line 3114"/>
              <p:cNvSpPr>
                <a:spLocks noChangeShapeType="1"/>
              </p:cNvSpPr>
              <p:nvPr/>
            </p:nvSpPr>
            <p:spPr bwMode="auto">
              <a:xfrm>
                <a:off x="4523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0" name="Line 3115"/>
              <p:cNvSpPr>
                <a:spLocks noChangeShapeType="1"/>
              </p:cNvSpPr>
              <p:nvPr/>
            </p:nvSpPr>
            <p:spPr bwMode="auto">
              <a:xfrm>
                <a:off x="4530" y="494"/>
                <a:ext cx="5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448" name="Group 3116"/>
          <p:cNvGrpSpPr>
            <a:grpSpLocks/>
          </p:cNvGrpSpPr>
          <p:nvPr/>
        </p:nvGrpSpPr>
        <p:grpSpPr bwMode="auto">
          <a:xfrm>
            <a:off x="5505958" y="1798765"/>
            <a:ext cx="860425" cy="908050"/>
            <a:chOff x="3331" y="1366"/>
            <a:chExt cx="542" cy="572"/>
          </a:xfrm>
        </p:grpSpPr>
        <p:sp>
          <p:nvSpPr>
            <p:cNvPr id="3449" name="Freeform 3117"/>
            <p:cNvSpPr>
              <a:spLocks/>
            </p:cNvSpPr>
            <p:nvPr/>
          </p:nvSpPr>
          <p:spPr bwMode="auto">
            <a:xfrm>
              <a:off x="3331" y="1369"/>
              <a:ext cx="6" cy="566"/>
            </a:xfrm>
            <a:custGeom>
              <a:avLst/>
              <a:gdLst>
                <a:gd name="T0" fmla="*/ 50 w 50"/>
                <a:gd name="T1" fmla="*/ 0 h 4525"/>
                <a:gd name="T2" fmla="*/ 25 w 50"/>
                <a:gd name="T3" fmla="*/ 0 h 4525"/>
                <a:gd name="T4" fmla="*/ 0 w 50"/>
                <a:gd name="T5" fmla="*/ 0 h 4525"/>
                <a:gd name="T6" fmla="*/ 0 w 50"/>
                <a:gd name="T7" fmla="*/ 4525 h 4525"/>
                <a:gd name="T8" fmla="*/ 25 w 50"/>
                <a:gd name="T9" fmla="*/ 4525 h 4525"/>
                <a:gd name="T10" fmla="*/ 50 w 50"/>
                <a:gd name="T11" fmla="*/ 4525 h 4525"/>
                <a:gd name="T12" fmla="*/ 50 w 50"/>
                <a:gd name="T13" fmla="*/ 0 h 4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4525">
                  <a:moveTo>
                    <a:pt x="50" y="0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4525"/>
                  </a:lnTo>
                  <a:lnTo>
                    <a:pt x="25" y="4525"/>
                  </a:lnTo>
                  <a:lnTo>
                    <a:pt x="50" y="452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0" name="Freeform 3118"/>
            <p:cNvSpPr>
              <a:spLocks/>
            </p:cNvSpPr>
            <p:nvPr/>
          </p:nvSpPr>
          <p:spPr bwMode="auto">
            <a:xfrm>
              <a:off x="3331" y="1369"/>
              <a:ext cx="6" cy="566"/>
            </a:xfrm>
            <a:custGeom>
              <a:avLst/>
              <a:gdLst>
                <a:gd name="T0" fmla="*/ 50 w 50"/>
                <a:gd name="T1" fmla="*/ 0 h 4525"/>
                <a:gd name="T2" fmla="*/ 25 w 50"/>
                <a:gd name="T3" fmla="*/ 0 h 4525"/>
                <a:gd name="T4" fmla="*/ 0 w 50"/>
                <a:gd name="T5" fmla="*/ 0 h 4525"/>
                <a:gd name="T6" fmla="*/ 0 w 50"/>
                <a:gd name="T7" fmla="*/ 4525 h 4525"/>
                <a:gd name="T8" fmla="*/ 25 w 50"/>
                <a:gd name="T9" fmla="*/ 4525 h 4525"/>
                <a:gd name="T10" fmla="*/ 50 w 50"/>
                <a:gd name="T11" fmla="*/ 4525 h 4525"/>
                <a:gd name="T12" fmla="*/ 50 w 50"/>
                <a:gd name="T13" fmla="*/ 0 h 4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4525">
                  <a:moveTo>
                    <a:pt x="50" y="0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4525"/>
                  </a:lnTo>
                  <a:lnTo>
                    <a:pt x="25" y="4525"/>
                  </a:lnTo>
                  <a:lnTo>
                    <a:pt x="50" y="4525"/>
                  </a:lnTo>
                  <a:lnTo>
                    <a:pt x="5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1" name="Freeform 3119"/>
            <p:cNvSpPr>
              <a:spLocks/>
            </p:cNvSpPr>
            <p:nvPr/>
          </p:nvSpPr>
          <p:spPr bwMode="auto">
            <a:xfrm>
              <a:off x="3866" y="1369"/>
              <a:ext cx="7" cy="566"/>
            </a:xfrm>
            <a:custGeom>
              <a:avLst/>
              <a:gdLst>
                <a:gd name="T0" fmla="*/ 49 w 49"/>
                <a:gd name="T1" fmla="*/ 0 h 4525"/>
                <a:gd name="T2" fmla="*/ 24 w 49"/>
                <a:gd name="T3" fmla="*/ 0 h 4525"/>
                <a:gd name="T4" fmla="*/ 0 w 49"/>
                <a:gd name="T5" fmla="*/ 0 h 4525"/>
                <a:gd name="T6" fmla="*/ 0 w 49"/>
                <a:gd name="T7" fmla="*/ 4525 h 4525"/>
                <a:gd name="T8" fmla="*/ 24 w 49"/>
                <a:gd name="T9" fmla="*/ 4525 h 4525"/>
                <a:gd name="T10" fmla="*/ 49 w 49"/>
                <a:gd name="T11" fmla="*/ 4525 h 4525"/>
                <a:gd name="T12" fmla="*/ 49 w 49"/>
                <a:gd name="T13" fmla="*/ 0 h 4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525">
                  <a:moveTo>
                    <a:pt x="49" y="0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0" y="4525"/>
                  </a:lnTo>
                  <a:lnTo>
                    <a:pt x="24" y="4525"/>
                  </a:lnTo>
                  <a:lnTo>
                    <a:pt x="49" y="45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2" name="Freeform 3120"/>
            <p:cNvSpPr>
              <a:spLocks/>
            </p:cNvSpPr>
            <p:nvPr/>
          </p:nvSpPr>
          <p:spPr bwMode="auto">
            <a:xfrm>
              <a:off x="3866" y="1369"/>
              <a:ext cx="7" cy="566"/>
            </a:xfrm>
            <a:custGeom>
              <a:avLst/>
              <a:gdLst>
                <a:gd name="T0" fmla="*/ 49 w 49"/>
                <a:gd name="T1" fmla="*/ 0 h 4525"/>
                <a:gd name="T2" fmla="*/ 24 w 49"/>
                <a:gd name="T3" fmla="*/ 0 h 4525"/>
                <a:gd name="T4" fmla="*/ 0 w 49"/>
                <a:gd name="T5" fmla="*/ 0 h 4525"/>
                <a:gd name="T6" fmla="*/ 0 w 49"/>
                <a:gd name="T7" fmla="*/ 4525 h 4525"/>
                <a:gd name="T8" fmla="*/ 24 w 49"/>
                <a:gd name="T9" fmla="*/ 4525 h 4525"/>
                <a:gd name="T10" fmla="*/ 49 w 49"/>
                <a:gd name="T11" fmla="*/ 4525 h 4525"/>
                <a:gd name="T12" fmla="*/ 49 w 49"/>
                <a:gd name="T13" fmla="*/ 0 h 4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525">
                  <a:moveTo>
                    <a:pt x="49" y="0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0" y="4525"/>
                  </a:lnTo>
                  <a:lnTo>
                    <a:pt x="24" y="4525"/>
                  </a:lnTo>
                  <a:lnTo>
                    <a:pt x="49" y="4525"/>
                  </a:lnTo>
                  <a:lnTo>
                    <a:pt x="4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3" name="Freeform 3121"/>
            <p:cNvSpPr>
              <a:spLocks/>
            </p:cNvSpPr>
            <p:nvPr/>
          </p:nvSpPr>
          <p:spPr bwMode="auto">
            <a:xfrm>
              <a:off x="3334" y="1366"/>
              <a:ext cx="535" cy="6"/>
            </a:xfrm>
            <a:custGeom>
              <a:avLst/>
              <a:gdLst>
                <a:gd name="T0" fmla="*/ 0 w 4282"/>
                <a:gd name="T1" fmla="*/ 0 h 50"/>
                <a:gd name="T2" fmla="*/ 0 w 4282"/>
                <a:gd name="T3" fmla="*/ 25 h 50"/>
                <a:gd name="T4" fmla="*/ 0 w 4282"/>
                <a:gd name="T5" fmla="*/ 50 h 50"/>
                <a:gd name="T6" fmla="*/ 4282 w 4282"/>
                <a:gd name="T7" fmla="*/ 50 h 50"/>
                <a:gd name="T8" fmla="*/ 4282 w 4282"/>
                <a:gd name="T9" fmla="*/ 25 h 50"/>
                <a:gd name="T10" fmla="*/ 4282 w 4282"/>
                <a:gd name="T11" fmla="*/ 0 h 50"/>
                <a:gd name="T12" fmla="*/ 0 w 428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282" y="50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4" name="Freeform 3122"/>
            <p:cNvSpPr>
              <a:spLocks/>
            </p:cNvSpPr>
            <p:nvPr/>
          </p:nvSpPr>
          <p:spPr bwMode="auto">
            <a:xfrm>
              <a:off x="3334" y="1366"/>
              <a:ext cx="535" cy="6"/>
            </a:xfrm>
            <a:custGeom>
              <a:avLst/>
              <a:gdLst>
                <a:gd name="T0" fmla="*/ 0 w 4282"/>
                <a:gd name="T1" fmla="*/ 0 h 50"/>
                <a:gd name="T2" fmla="*/ 0 w 4282"/>
                <a:gd name="T3" fmla="*/ 25 h 50"/>
                <a:gd name="T4" fmla="*/ 0 w 4282"/>
                <a:gd name="T5" fmla="*/ 50 h 50"/>
                <a:gd name="T6" fmla="*/ 4282 w 4282"/>
                <a:gd name="T7" fmla="*/ 50 h 50"/>
                <a:gd name="T8" fmla="*/ 4282 w 4282"/>
                <a:gd name="T9" fmla="*/ 25 h 50"/>
                <a:gd name="T10" fmla="*/ 4282 w 4282"/>
                <a:gd name="T11" fmla="*/ 0 h 50"/>
                <a:gd name="T12" fmla="*/ 0 w 428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282" y="50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5" name="Freeform 3123"/>
            <p:cNvSpPr>
              <a:spLocks/>
            </p:cNvSpPr>
            <p:nvPr/>
          </p:nvSpPr>
          <p:spPr bwMode="auto">
            <a:xfrm>
              <a:off x="3334" y="1932"/>
              <a:ext cx="535" cy="6"/>
            </a:xfrm>
            <a:custGeom>
              <a:avLst/>
              <a:gdLst>
                <a:gd name="T0" fmla="*/ 0 w 4282"/>
                <a:gd name="T1" fmla="*/ 0 h 49"/>
                <a:gd name="T2" fmla="*/ 0 w 4282"/>
                <a:gd name="T3" fmla="*/ 25 h 49"/>
                <a:gd name="T4" fmla="*/ 0 w 4282"/>
                <a:gd name="T5" fmla="*/ 49 h 49"/>
                <a:gd name="T6" fmla="*/ 4282 w 4282"/>
                <a:gd name="T7" fmla="*/ 49 h 49"/>
                <a:gd name="T8" fmla="*/ 4282 w 4282"/>
                <a:gd name="T9" fmla="*/ 25 h 49"/>
                <a:gd name="T10" fmla="*/ 4282 w 4282"/>
                <a:gd name="T11" fmla="*/ 0 h 49"/>
                <a:gd name="T12" fmla="*/ 0 w 4282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49">
                  <a:moveTo>
                    <a:pt x="0" y="0"/>
                  </a:moveTo>
                  <a:lnTo>
                    <a:pt x="0" y="25"/>
                  </a:lnTo>
                  <a:lnTo>
                    <a:pt x="0" y="49"/>
                  </a:lnTo>
                  <a:lnTo>
                    <a:pt x="4282" y="49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6" name="Freeform 3124"/>
            <p:cNvSpPr>
              <a:spLocks/>
            </p:cNvSpPr>
            <p:nvPr/>
          </p:nvSpPr>
          <p:spPr bwMode="auto">
            <a:xfrm>
              <a:off x="3334" y="1932"/>
              <a:ext cx="535" cy="6"/>
            </a:xfrm>
            <a:custGeom>
              <a:avLst/>
              <a:gdLst>
                <a:gd name="T0" fmla="*/ 0 w 4282"/>
                <a:gd name="T1" fmla="*/ 0 h 49"/>
                <a:gd name="T2" fmla="*/ 0 w 4282"/>
                <a:gd name="T3" fmla="*/ 25 h 49"/>
                <a:gd name="T4" fmla="*/ 0 w 4282"/>
                <a:gd name="T5" fmla="*/ 49 h 49"/>
                <a:gd name="T6" fmla="*/ 4282 w 4282"/>
                <a:gd name="T7" fmla="*/ 49 h 49"/>
                <a:gd name="T8" fmla="*/ 4282 w 4282"/>
                <a:gd name="T9" fmla="*/ 25 h 49"/>
                <a:gd name="T10" fmla="*/ 4282 w 4282"/>
                <a:gd name="T11" fmla="*/ 0 h 49"/>
                <a:gd name="T12" fmla="*/ 0 w 4282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49">
                  <a:moveTo>
                    <a:pt x="0" y="0"/>
                  </a:moveTo>
                  <a:lnTo>
                    <a:pt x="0" y="25"/>
                  </a:lnTo>
                  <a:lnTo>
                    <a:pt x="0" y="49"/>
                  </a:lnTo>
                  <a:lnTo>
                    <a:pt x="4282" y="49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57" name="Group 3125"/>
          <p:cNvGrpSpPr>
            <a:grpSpLocks/>
          </p:cNvGrpSpPr>
          <p:nvPr/>
        </p:nvGrpSpPr>
        <p:grpSpPr bwMode="auto">
          <a:xfrm>
            <a:off x="5232908" y="293815"/>
            <a:ext cx="3519488" cy="2827337"/>
            <a:chOff x="3150" y="400"/>
            <a:chExt cx="2217" cy="1781"/>
          </a:xfrm>
        </p:grpSpPr>
        <p:grpSp>
          <p:nvGrpSpPr>
            <p:cNvPr id="3458" name="Group 3126"/>
            <p:cNvGrpSpPr>
              <a:grpSpLocks/>
            </p:cNvGrpSpPr>
            <p:nvPr/>
          </p:nvGrpSpPr>
          <p:grpSpPr bwMode="auto">
            <a:xfrm>
              <a:off x="3150" y="1087"/>
              <a:ext cx="885" cy="1094"/>
              <a:chOff x="3150" y="1087"/>
              <a:chExt cx="885" cy="1094"/>
            </a:xfrm>
          </p:grpSpPr>
          <p:grpSp>
            <p:nvGrpSpPr>
              <p:cNvPr id="4649" name="Group 3127"/>
              <p:cNvGrpSpPr>
                <a:grpSpLocks/>
              </p:cNvGrpSpPr>
              <p:nvPr/>
            </p:nvGrpSpPr>
            <p:grpSpPr bwMode="auto">
              <a:xfrm>
                <a:off x="3153" y="1087"/>
                <a:ext cx="879" cy="6"/>
                <a:chOff x="3153" y="1087"/>
                <a:chExt cx="879" cy="6"/>
              </a:xfrm>
            </p:grpSpPr>
            <p:sp>
              <p:nvSpPr>
                <p:cNvPr id="4659" name="Freeform 3128"/>
                <p:cNvSpPr>
                  <a:spLocks/>
                </p:cNvSpPr>
                <p:nvPr/>
              </p:nvSpPr>
              <p:spPr bwMode="auto">
                <a:xfrm>
                  <a:off x="3153" y="1087"/>
                  <a:ext cx="879" cy="6"/>
                </a:xfrm>
                <a:custGeom>
                  <a:avLst/>
                  <a:gdLst>
                    <a:gd name="T0" fmla="*/ 7032 w 7032"/>
                    <a:gd name="T1" fmla="*/ 50 h 50"/>
                    <a:gd name="T2" fmla="*/ 7032 w 7032"/>
                    <a:gd name="T3" fmla="*/ 25 h 50"/>
                    <a:gd name="T4" fmla="*/ 7032 w 7032"/>
                    <a:gd name="T5" fmla="*/ 0 h 50"/>
                    <a:gd name="T6" fmla="*/ 0 w 7032"/>
                    <a:gd name="T7" fmla="*/ 0 h 50"/>
                    <a:gd name="T8" fmla="*/ 0 w 7032"/>
                    <a:gd name="T9" fmla="*/ 25 h 50"/>
                    <a:gd name="T10" fmla="*/ 0 w 7032"/>
                    <a:gd name="T11" fmla="*/ 50 h 50"/>
                    <a:gd name="T12" fmla="*/ 7032 w 7032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32" h="50">
                      <a:moveTo>
                        <a:pt x="7032" y="50"/>
                      </a:moveTo>
                      <a:lnTo>
                        <a:pt x="7032" y="25"/>
                      </a:lnTo>
                      <a:lnTo>
                        <a:pt x="7032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703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" name="Freeform 3129"/>
                <p:cNvSpPr>
                  <a:spLocks/>
                </p:cNvSpPr>
                <p:nvPr/>
              </p:nvSpPr>
              <p:spPr bwMode="auto">
                <a:xfrm>
                  <a:off x="3153" y="1087"/>
                  <a:ext cx="879" cy="6"/>
                </a:xfrm>
                <a:custGeom>
                  <a:avLst/>
                  <a:gdLst>
                    <a:gd name="T0" fmla="*/ 7032 w 7032"/>
                    <a:gd name="T1" fmla="*/ 50 h 50"/>
                    <a:gd name="T2" fmla="*/ 7032 w 7032"/>
                    <a:gd name="T3" fmla="*/ 25 h 50"/>
                    <a:gd name="T4" fmla="*/ 7032 w 7032"/>
                    <a:gd name="T5" fmla="*/ 0 h 50"/>
                    <a:gd name="T6" fmla="*/ 0 w 7032"/>
                    <a:gd name="T7" fmla="*/ 0 h 50"/>
                    <a:gd name="T8" fmla="*/ 0 w 7032"/>
                    <a:gd name="T9" fmla="*/ 25 h 50"/>
                    <a:gd name="T10" fmla="*/ 0 w 7032"/>
                    <a:gd name="T11" fmla="*/ 50 h 50"/>
                    <a:gd name="T12" fmla="*/ 7032 w 7032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32" h="50">
                      <a:moveTo>
                        <a:pt x="7032" y="50"/>
                      </a:moveTo>
                      <a:lnTo>
                        <a:pt x="7032" y="25"/>
                      </a:lnTo>
                      <a:lnTo>
                        <a:pt x="7032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7032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650" name="Group 3130"/>
              <p:cNvGrpSpPr>
                <a:grpSpLocks/>
              </p:cNvGrpSpPr>
              <p:nvPr/>
            </p:nvGrpSpPr>
            <p:grpSpPr bwMode="auto">
              <a:xfrm>
                <a:off x="3150" y="1090"/>
                <a:ext cx="6" cy="1088"/>
                <a:chOff x="3150" y="1090"/>
                <a:chExt cx="6" cy="1088"/>
              </a:xfrm>
            </p:grpSpPr>
            <p:sp>
              <p:nvSpPr>
                <p:cNvPr id="4657" name="Freeform 3131"/>
                <p:cNvSpPr>
                  <a:spLocks/>
                </p:cNvSpPr>
                <p:nvPr/>
              </p:nvSpPr>
              <p:spPr bwMode="auto">
                <a:xfrm>
                  <a:off x="3150" y="1090"/>
                  <a:ext cx="6" cy="1088"/>
                </a:xfrm>
                <a:custGeom>
                  <a:avLst/>
                  <a:gdLst>
                    <a:gd name="T0" fmla="*/ 50 w 50"/>
                    <a:gd name="T1" fmla="*/ 0 h 8700"/>
                    <a:gd name="T2" fmla="*/ 25 w 50"/>
                    <a:gd name="T3" fmla="*/ 0 h 8700"/>
                    <a:gd name="T4" fmla="*/ 0 w 50"/>
                    <a:gd name="T5" fmla="*/ 0 h 8700"/>
                    <a:gd name="T6" fmla="*/ 0 w 50"/>
                    <a:gd name="T7" fmla="*/ 8700 h 8700"/>
                    <a:gd name="T8" fmla="*/ 25 w 50"/>
                    <a:gd name="T9" fmla="*/ 8700 h 8700"/>
                    <a:gd name="T10" fmla="*/ 50 w 50"/>
                    <a:gd name="T11" fmla="*/ 8700 h 8700"/>
                    <a:gd name="T12" fmla="*/ 50 w 50"/>
                    <a:gd name="T13" fmla="*/ 0 h 87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8700">
                      <a:moveTo>
                        <a:pt x="50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8700"/>
                      </a:lnTo>
                      <a:lnTo>
                        <a:pt x="25" y="8700"/>
                      </a:lnTo>
                      <a:lnTo>
                        <a:pt x="50" y="870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" name="Freeform 3132"/>
                <p:cNvSpPr>
                  <a:spLocks/>
                </p:cNvSpPr>
                <p:nvPr/>
              </p:nvSpPr>
              <p:spPr bwMode="auto">
                <a:xfrm>
                  <a:off x="3150" y="1090"/>
                  <a:ext cx="6" cy="1088"/>
                </a:xfrm>
                <a:custGeom>
                  <a:avLst/>
                  <a:gdLst>
                    <a:gd name="T0" fmla="*/ 50 w 50"/>
                    <a:gd name="T1" fmla="*/ 0 h 8700"/>
                    <a:gd name="T2" fmla="*/ 25 w 50"/>
                    <a:gd name="T3" fmla="*/ 0 h 8700"/>
                    <a:gd name="T4" fmla="*/ 0 w 50"/>
                    <a:gd name="T5" fmla="*/ 0 h 8700"/>
                    <a:gd name="T6" fmla="*/ 0 w 50"/>
                    <a:gd name="T7" fmla="*/ 8700 h 8700"/>
                    <a:gd name="T8" fmla="*/ 25 w 50"/>
                    <a:gd name="T9" fmla="*/ 8700 h 8700"/>
                    <a:gd name="T10" fmla="*/ 50 w 50"/>
                    <a:gd name="T11" fmla="*/ 8700 h 8700"/>
                    <a:gd name="T12" fmla="*/ 50 w 50"/>
                    <a:gd name="T13" fmla="*/ 0 h 87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8700">
                      <a:moveTo>
                        <a:pt x="50" y="0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8700"/>
                      </a:lnTo>
                      <a:lnTo>
                        <a:pt x="25" y="8700"/>
                      </a:lnTo>
                      <a:lnTo>
                        <a:pt x="50" y="870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651" name="Group 3133"/>
              <p:cNvGrpSpPr>
                <a:grpSpLocks/>
              </p:cNvGrpSpPr>
              <p:nvPr/>
            </p:nvGrpSpPr>
            <p:grpSpPr bwMode="auto">
              <a:xfrm>
                <a:off x="3153" y="2175"/>
                <a:ext cx="879" cy="6"/>
                <a:chOff x="3153" y="2175"/>
                <a:chExt cx="879" cy="6"/>
              </a:xfrm>
            </p:grpSpPr>
            <p:sp>
              <p:nvSpPr>
                <p:cNvPr id="4655" name="Freeform 3134"/>
                <p:cNvSpPr>
                  <a:spLocks/>
                </p:cNvSpPr>
                <p:nvPr/>
              </p:nvSpPr>
              <p:spPr bwMode="auto">
                <a:xfrm>
                  <a:off x="3153" y="2175"/>
                  <a:ext cx="879" cy="6"/>
                </a:xfrm>
                <a:custGeom>
                  <a:avLst/>
                  <a:gdLst>
                    <a:gd name="T0" fmla="*/ 0 w 7032"/>
                    <a:gd name="T1" fmla="*/ 0 h 49"/>
                    <a:gd name="T2" fmla="*/ 0 w 7032"/>
                    <a:gd name="T3" fmla="*/ 25 h 49"/>
                    <a:gd name="T4" fmla="*/ 0 w 7032"/>
                    <a:gd name="T5" fmla="*/ 49 h 49"/>
                    <a:gd name="T6" fmla="*/ 7032 w 7032"/>
                    <a:gd name="T7" fmla="*/ 49 h 49"/>
                    <a:gd name="T8" fmla="*/ 7032 w 7032"/>
                    <a:gd name="T9" fmla="*/ 25 h 49"/>
                    <a:gd name="T10" fmla="*/ 7032 w 7032"/>
                    <a:gd name="T11" fmla="*/ 0 h 49"/>
                    <a:gd name="T12" fmla="*/ 0 w 7032"/>
                    <a:gd name="T1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32" h="49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0" y="49"/>
                      </a:lnTo>
                      <a:lnTo>
                        <a:pt x="7032" y="49"/>
                      </a:lnTo>
                      <a:lnTo>
                        <a:pt x="7032" y="25"/>
                      </a:lnTo>
                      <a:lnTo>
                        <a:pt x="703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" name="Freeform 3135"/>
                <p:cNvSpPr>
                  <a:spLocks/>
                </p:cNvSpPr>
                <p:nvPr/>
              </p:nvSpPr>
              <p:spPr bwMode="auto">
                <a:xfrm>
                  <a:off x="3153" y="2175"/>
                  <a:ext cx="879" cy="6"/>
                </a:xfrm>
                <a:custGeom>
                  <a:avLst/>
                  <a:gdLst>
                    <a:gd name="T0" fmla="*/ 0 w 7032"/>
                    <a:gd name="T1" fmla="*/ 0 h 49"/>
                    <a:gd name="T2" fmla="*/ 0 w 7032"/>
                    <a:gd name="T3" fmla="*/ 25 h 49"/>
                    <a:gd name="T4" fmla="*/ 0 w 7032"/>
                    <a:gd name="T5" fmla="*/ 49 h 49"/>
                    <a:gd name="T6" fmla="*/ 7032 w 7032"/>
                    <a:gd name="T7" fmla="*/ 49 h 49"/>
                    <a:gd name="T8" fmla="*/ 7032 w 7032"/>
                    <a:gd name="T9" fmla="*/ 25 h 49"/>
                    <a:gd name="T10" fmla="*/ 7032 w 7032"/>
                    <a:gd name="T11" fmla="*/ 0 h 49"/>
                    <a:gd name="T12" fmla="*/ 0 w 7032"/>
                    <a:gd name="T1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32" h="49">
                      <a:moveTo>
                        <a:pt x="0" y="0"/>
                      </a:moveTo>
                      <a:lnTo>
                        <a:pt x="0" y="25"/>
                      </a:lnTo>
                      <a:lnTo>
                        <a:pt x="0" y="49"/>
                      </a:lnTo>
                      <a:lnTo>
                        <a:pt x="7032" y="49"/>
                      </a:lnTo>
                      <a:lnTo>
                        <a:pt x="7032" y="25"/>
                      </a:lnTo>
                      <a:lnTo>
                        <a:pt x="703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652" name="Group 3136"/>
              <p:cNvGrpSpPr>
                <a:grpSpLocks/>
              </p:cNvGrpSpPr>
              <p:nvPr/>
            </p:nvGrpSpPr>
            <p:grpSpPr bwMode="auto">
              <a:xfrm>
                <a:off x="4029" y="1090"/>
                <a:ext cx="6" cy="1088"/>
                <a:chOff x="4029" y="1090"/>
                <a:chExt cx="6" cy="1088"/>
              </a:xfrm>
            </p:grpSpPr>
            <p:sp>
              <p:nvSpPr>
                <p:cNvPr id="4653" name="Freeform 3137"/>
                <p:cNvSpPr>
                  <a:spLocks/>
                </p:cNvSpPr>
                <p:nvPr/>
              </p:nvSpPr>
              <p:spPr bwMode="auto">
                <a:xfrm>
                  <a:off x="4029" y="1090"/>
                  <a:ext cx="6" cy="1088"/>
                </a:xfrm>
                <a:custGeom>
                  <a:avLst/>
                  <a:gdLst>
                    <a:gd name="T0" fmla="*/ 0 w 49"/>
                    <a:gd name="T1" fmla="*/ 8700 h 8700"/>
                    <a:gd name="T2" fmla="*/ 24 w 49"/>
                    <a:gd name="T3" fmla="*/ 8700 h 8700"/>
                    <a:gd name="T4" fmla="*/ 49 w 49"/>
                    <a:gd name="T5" fmla="*/ 8700 h 8700"/>
                    <a:gd name="T6" fmla="*/ 49 w 49"/>
                    <a:gd name="T7" fmla="*/ 0 h 8700"/>
                    <a:gd name="T8" fmla="*/ 24 w 49"/>
                    <a:gd name="T9" fmla="*/ 0 h 8700"/>
                    <a:gd name="T10" fmla="*/ 0 w 49"/>
                    <a:gd name="T11" fmla="*/ 0 h 8700"/>
                    <a:gd name="T12" fmla="*/ 0 w 49"/>
                    <a:gd name="T13" fmla="*/ 8700 h 87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8700">
                      <a:moveTo>
                        <a:pt x="0" y="8700"/>
                      </a:moveTo>
                      <a:lnTo>
                        <a:pt x="24" y="8700"/>
                      </a:lnTo>
                      <a:lnTo>
                        <a:pt x="49" y="8700"/>
                      </a:lnTo>
                      <a:lnTo>
                        <a:pt x="49" y="0"/>
                      </a:ln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0" y="87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" name="Freeform 3138"/>
                <p:cNvSpPr>
                  <a:spLocks/>
                </p:cNvSpPr>
                <p:nvPr/>
              </p:nvSpPr>
              <p:spPr bwMode="auto">
                <a:xfrm>
                  <a:off x="4029" y="1090"/>
                  <a:ext cx="6" cy="1088"/>
                </a:xfrm>
                <a:custGeom>
                  <a:avLst/>
                  <a:gdLst>
                    <a:gd name="T0" fmla="*/ 0 w 49"/>
                    <a:gd name="T1" fmla="*/ 8700 h 8700"/>
                    <a:gd name="T2" fmla="*/ 24 w 49"/>
                    <a:gd name="T3" fmla="*/ 8700 h 8700"/>
                    <a:gd name="T4" fmla="*/ 49 w 49"/>
                    <a:gd name="T5" fmla="*/ 8700 h 8700"/>
                    <a:gd name="T6" fmla="*/ 49 w 49"/>
                    <a:gd name="T7" fmla="*/ 0 h 8700"/>
                    <a:gd name="T8" fmla="*/ 24 w 49"/>
                    <a:gd name="T9" fmla="*/ 0 h 8700"/>
                    <a:gd name="T10" fmla="*/ 0 w 49"/>
                    <a:gd name="T11" fmla="*/ 0 h 8700"/>
                    <a:gd name="T12" fmla="*/ 0 w 49"/>
                    <a:gd name="T13" fmla="*/ 8700 h 87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8700">
                      <a:moveTo>
                        <a:pt x="0" y="8700"/>
                      </a:moveTo>
                      <a:lnTo>
                        <a:pt x="24" y="8700"/>
                      </a:lnTo>
                      <a:lnTo>
                        <a:pt x="49" y="8700"/>
                      </a:lnTo>
                      <a:lnTo>
                        <a:pt x="49" y="0"/>
                      </a:ln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0" y="870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459" name="Group 3139"/>
            <p:cNvGrpSpPr>
              <a:grpSpLocks/>
            </p:cNvGrpSpPr>
            <p:nvPr/>
          </p:nvGrpSpPr>
          <p:grpSpPr bwMode="auto">
            <a:xfrm>
              <a:off x="3150" y="400"/>
              <a:ext cx="886" cy="446"/>
              <a:chOff x="3150" y="400"/>
              <a:chExt cx="886" cy="446"/>
            </a:xfrm>
          </p:grpSpPr>
          <p:sp>
            <p:nvSpPr>
              <p:cNvPr id="3503" name="Freeform 3140"/>
              <p:cNvSpPr>
                <a:spLocks/>
              </p:cNvSpPr>
              <p:nvPr/>
            </p:nvSpPr>
            <p:spPr bwMode="auto">
              <a:xfrm>
                <a:off x="4029" y="843"/>
                <a:ext cx="6" cy="3"/>
              </a:xfrm>
              <a:custGeom>
                <a:avLst/>
                <a:gdLst>
                  <a:gd name="T0" fmla="*/ 24 w 48"/>
                  <a:gd name="T1" fmla="*/ 1 h 25"/>
                  <a:gd name="T2" fmla="*/ 48 w 48"/>
                  <a:gd name="T3" fmla="*/ 0 h 25"/>
                  <a:gd name="T4" fmla="*/ 48 w 48"/>
                  <a:gd name="T5" fmla="*/ 8 h 25"/>
                  <a:gd name="T6" fmla="*/ 44 w 48"/>
                  <a:gd name="T7" fmla="*/ 15 h 25"/>
                  <a:gd name="T8" fmla="*/ 39 w 48"/>
                  <a:gd name="T9" fmla="*/ 20 h 25"/>
                  <a:gd name="T10" fmla="*/ 32 w 48"/>
                  <a:gd name="T11" fmla="*/ 24 h 25"/>
                  <a:gd name="T12" fmla="*/ 25 w 48"/>
                  <a:gd name="T13" fmla="*/ 25 h 25"/>
                  <a:gd name="T14" fmla="*/ 17 w 48"/>
                  <a:gd name="T15" fmla="*/ 25 h 25"/>
                  <a:gd name="T16" fmla="*/ 10 w 48"/>
                  <a:gd name="T17" fmla="*/ 21 h 25"/>
                  <a:gd name="T18" fmla="*/ 5 w 48"/>
                  <a:gd name="T19" fmla="*/ 16 h 25"/>
                  <a:gd name="T20" fmla="*/ 1 w 48"/>
                  <a:gd name="T21" fmla="*/ 9 h 25"/>
                  <a:gd name="T22" fmla="*/ 0 w 48"/>
                  <a:gd name="T23" fmla="*/ 2 h 25"/>
                  <a:gd name="T24" fmla="*/ 24 w 48"/>
                  <a:gd name="T2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24" y="1"/>
                    </a:moveTo>
                    <a:lnTo>
                      <a:pt x="48" y="0"/>
                    </a:lnTo>
                    <a:lnTo>
                      <a:pt x="48" y="8"/>
                    </a:lnTo>
                    <a:lnTo>
                      <a:pt x="44" y="15"/>
                    </a:lnTo>
                    <a:lnTo>
                      <a:pt x="39" y="20"/>
                    </a:lnTo>
                    <a:lnTo>
                      <a:pt x="32" y="24"/>
                    </a:lnTo>
                    <a:lnTo>
                      <a:pt x="25" y="25"/>
                    </a:lnTo>
                    <a:lnTo>
                      <a:pt x="17" y="25"/>
                    </a:lnTo>
                    <a:lnTo>
                      <a:pt x="10" y="21"/>
                    </a:lnTo>
                    <a:lnTo>
                      <a:pt x="5" y="16"/>
                    </a:lnTo>
                    <a:lnTo>
                      <a:pt x="1" y="9"/>
                    </a:lnTo>
                    <a:lnTo>
                      <a:pt x="0" y="2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" name="Freeform 3141"/>
              <p:cNvSpPr>
                <a:spLocks/>
              </p:cNvSpPr>
              <p:nvPr/>
            </p:nvSpPr>
            <p:spPr bwMode="auto">
              <a:xfrm>
                <a:off x="4029" y="843"/>
                <a:ext cx="6" cy="3"/>
              </a:xfrm>
              <a:custGeom>
                <a:avLst/>
                <a:gdLst>
                  <a:gd name="T0" fmla="*/ 48 w 48"/>
                  <a:gd name="T1" fmla="*/ 0 h 25"/>
                  <a:gd name="T2" fmla="*/ 48 w 48"/>
                  <a:gd name="T3" fmla="*/ 8 h 25"/>
                  <a:gd name="T4" fmla="*/ 44 w 48"/>
                  <a:gd name="T5" fmla="*/ 15 h 25"/>
                  <a:gd name="T6" fmla="*/ 39 w 48"/>
                  <a:gd name="T7" fmla="*/ 20 h 25"/>
                  <a:gd name="T8" fmla="*/ 32 w 48"/>
                  <a:gd name="T9" fmla="*/ 24 h 25"/>
                  <a:gd name="T10" fmla="*/ 25 w 48"/>
                  <a:gd name="T11" fmla="*/ 25 h 25"/>
                  <a:gd name="T12" fmla="*/ 17 w 48"/>
                  <a:gd name="T13" fmla="*/ 25 h 25"/>
                  <a:gd name="T14" fmla="*/ 10 w 48"/>
                  <a:gd name="T15" fmla="*/ 21 h 25"/>
                  <a:gd name="T16" fmla="*/ 5 w 48"/>
                  <a:gd name="T17" fmla="*/ 16 h 25"/>
                  <a:gd name="T18" fmla="*/ 1 w 48"/>
                  <a:gd name="T19" fmla="*/ 9 h 25"/>
                  <a:gd name="T20" fmla="*/ 0 w 48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25">
                    <a:moveTo>
                      <a:pt x="48" y="0"/>
                    </a:moveTo>
                    <a:lnTo>
                      <a:pt x="48" y="8"/>
                    </a:lnTo>
                    <a:lnTo>
                      <a:pt x="44" y="15"/>
                    </a:lnTo>
                    <a:lnTo>
                      <a:pt x="39" y="20"/>
                    </a:lnTo>
                    <a:lnTo>
                      <a:pt x="32" y="24"/>
                    </a:lnTo>
                    <a:lnTo>
                      <a:pt x="25" y="25"/>
                    </a:lnTo>
                    <a:lnTo>
                      <a:pt x="17" y="25"/>
                    </a:lnTo>
                    <a:lnTo>
                      <a:pt x="10" y="21"/>
                    </a:lnTo>
                    <a:lnTo>
                      <a:pt x="5" y="16"/>
                    </a:lnTo>
                    <a:lnTo>
                      <a:pt x="1" y="9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" name="Freeform 3142"/>
              <p:cNvSpPr>
                <a:spLocks/>
              </p:cNvSpPr>
              <p:nvPr/>
            </p:nvSpPr>
            <p:spPr bwMode="auto">
              <a:xfrm>
                <a:off x="4029" y="838"/>
                <a:ext cx="6" cy="5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" name="Freeform 3143"/>
              <p:cNvSpPr>
                <a:spLocks/>
              </p:cNvSpPr>
              <p:nvPr/>
            </p:nvSpPr>
            <p:spPr bwMode="auto">
              <a:xfrm>
                <a:off x="4029" y="838"/>
                <a:ext cx="6" cy="5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" name="Freeform 3144"/>
              <p:cNvSpPr>
                <a:spLocks/>
              </p:cNvSpPr>
              <p:nvPr/>
            </p:nvSpPr>
            <p:spPr bwMode="auto">
              <a:xfrm>
                <a:off x="4029" y="839"/>
                <a:ext cx="3" cy="1"/>
              </a:xfrm>
              <a:custGeom>
                <a:avLst/>
                <a:gdLst>
                  <a:gd name="T0" fmla="*/ 24 w 24"/>
                  <a:gd name="T1" fmla="*/ 0 h 1"/>
                  <a:gd name="T2" fmla="*/ 0 w 24"/>
                  <a:gd name="T3" fmla="*/ 1 h 1"/>
                  <a:gd name="T4" fmla="*/ 0 w 24"/>
                  <a:gd name="T5" fmla="*/ 0 h 1"/>
                  <a:gd name="T6" fmla="*/ 24 w 2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24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" name="Line 3145"/>
              <p:cNvSpPr>
                <a:spLocks noChangeShapeType="1"/>
              </p:cNvSpPr>
              <p:nvPr/>
            </p:nvSpPr>
            <p:spPr bwMode="auto">
              <a:xfrm flipV="1">
                <a:off x="4029" y="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" name="Freeform 3146"/>
              <p:cNvSpPr>
                <a:spLocks/>
              </p:cNvSpPr>
              <p:nvPr/>
            </p:nvSpPr>
            <p:spPr bwMode="auto">
              <a:xfrm>
                <a:off x="4029" y="834"/>
                <a:ext cx="6" cy="5"/>
              </a:xfrm>
              <a:custGeom>
                <a:avLst/>
                <a:gdLst>
                  <a:gd name="T0" fmla="*/ 0 w 49"/>
                  <a:gd name="T1" fmla="*/ 35 h 35"/>
                  <a:gd name="T2" fmla="*/ 24 w 49"/>
                  <a:gd name="T3" fmla="*/ 35 h 35"/>
                  <a:gd name="T4" fmla="*/ 49 w 49"/>
                  <a:gd name="T5" fmla="*/ 35 h 35"/>
                  <a:gd name="T6" fmla="*/ 49 w 49"/>
                  <a:gd name="T7" fmla="*/ 0 h 35"/>
                  <a:gd name="T8" fmla="*/ 24 w 49"/>
                  <a:gd name="T9" fmla="*/ 0 h 35"/>
                  <a:gd name="T10" fmla="*/ 0 w 49"/>
                  <a:gd name="T11" fmla="*/ 0 h 35"/>
                  <a:gd name="T12" fmla="*/ 0 w 49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lnTo>
                      <a:pt x="24" y="35"/>
                    </a:lnTo>
                    <a:lnTo>
                      <a:pt x="49" y="35"/>
                    </a:lnTo>
                    <a:lnTo>
                      <a:pt x="49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" name="Freeform 3147"/>
              <p:cNvSpPr>
                <a:spLocks/>
              </p:cNvSpPr>
              <p:nvPr/>
            </p:nvSpPr>
            <p:spPr bwMode="auto">
              <a:xfrm>
                <a:off x="4029" y="834"/>
                <a:ext cx="6" cy="5"/>
              </a:xfrm>
              <a:custGeom>
                <a:avLst/>
                <a:gdLst>
                  <a:gd name="T0" fmla="*/ 0 w 49"/>
                  <a:gd name="T1" fmla="*/ 35 h 35"/>
                  <a:gd name="T2" fmla="*/ 24 w 49"/>
                  <a:gd name="T3" fmla="*/ 35 h 35"/>
                  <a:gd name="T4" fmla="*/ 49 w 49"/>
                  <a:gd name="T5" fmla="*/ 35 h 35"/>
                  <a:gd name="T6" fmla="*/ 49 w 49"/>
                  <a:gd name="T7" fmla="*/ 0 h 35"/>
                  <a:gd name="T8" fmla="*/ 24 w 49"/>
                  <a:gd name="T9" fmla="*/ 0 h 35"/>
                  <a:gd name="T10" fmla="*/ 0 w 49"/>
                  <a:gd name="T11" fmla="*/ 0 h 35"/>
                  <a:gd name="T12" fmla="*/ 0 w 49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lnTo>
                      <a:pt x="24" y="35"/>
                    </a:lnTo>
                    <a:lnTo>
                      <a:pt x="49" y="35"/>
                    </a:lnTo>
                    <a:lnTo>
                      <a:pt x="49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" name="Freeform 3148"/>
              <p:cNvSpPr>
                <a:spLocks/>
              </p:cNvSpPr>
              <p:nvPr/>
            </p:nvSpPr>
            <p:spPr bwMode="auto">
              <a:xfrm>
                <a:off x="4032" y="834"/>
                <a:ext cx="3" cy="1"/>
              </a:xfrm>
              <a:custGeom>
                <a:avLst/>
                <a:gdLst>
                  <a:gd name="T0" fmla="*/ 0 w 25"/>
                  <a:gd name="T1" fmla="*/ 1 h 1"/>
                  <a:gd name="T2" fmla="*/ 25 w 25"/>
                  <a:gd name="T3" fmla="*/ 1 h 1"/>
                  <a:gd name="T4" fmla="*/ 24 w 25"/>
                  <a:gd name="T5" fmla="*/ 0 h 1"/>
                  <a:gd name="T6" fmla="*/ 0 w 2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">
                    <a:moveTo>
                      <a:pt x="0" y="1"/>
                    </a:moveTo>
                    <a:lnTo>
                      <a:pt x="25" y="1"/>
                    </a:lnTo>
                    <a:lnTo>
                      <a:pt x="2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" name="Line 3149"/>
              <p:cNvSpPr>
                <a:spLocks noChangeShapeType="1"/>
              </p:cNvSpPr>
              <p:nvPr/>
            </p:nvSpPr>
            <p:spPr bwMode="auto">
              <a:xfrm flipH="1" flipV="1">
                <a:off x="4035" y="8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" name="Freeform 3150"/>
              <p:cNvSpPr>
                <a:spLocks/>
              </p:cNvSpPr>
              <p:nvPr/>
            </p:nvSpPr>
            <p:spPr bwMode="auto">
              <a:xfrm>
                <a:off x="4029" y="830"/>
                <a:ext cx="6" cy="4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" name="Freeform 3151"/>
              <p:cNvSpPr>
                <a:spLocks/>
              </p:cNvSpPr>
              <p:nvPr/>
            </p:nvSpPr>
            <p:spPr bwMode="auto">
              <a:xfrm>
                <a:off x="4029" y="830"/>
                <a:ext cx="6" cy="4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" name="Freeform 3152"/>
              <p:cNvSpPr>
                <a:spLocks/>
              </p:cNvSpPr>
              <p:nvPr/>
            </p:nvSpPr>
            <p:spPr bwMode="auto">
              <a:xfrm>
                <a:off x="4029" y="830"/>
                <a:ext cx="3" cy="1"/>
              </a:xfrm>
              <a:custGeom>
                <a:avLst/>
                <a:gdLst>
                  <a:gd name="T0" fmla="*/ 24 w 24"/>
                  <a:gd name="T1" fmla="*/ 0 h 1"/>
                  <a:gd name="T2" fmla="*/ 0 w 24"/>
                  <a:gd name="T3" fmla="*/ 1 h 1"/>
                  <a:gd name="T4" fmla="*/ 0 w 24"/>
                  <a:gd name="T5" fmla="*/ 1 h 1"/>
                  <a:gd name="T6" fmla="*/ 24 w 2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2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" name="Line 3153"/>
              <p:cNvSpPr>
                <a:spLocks noChangeShapeType="1"/>
              </p:cNvSpPr>
              <p:nvPr/>
            </p:nvSpPr>
            <p:spPr bwMode="auto">
              <a:xfrm>
                <a:off x="4029" y="8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" name="Freeform 3154"/>
              <p:cNvSpPr>
                <a:spLocks/>
              </p:cNvSpPr>
              <p:nvPr/>
            </p:nvSpPr>
            <p:spPr bwMode="auto">
              <a:xfrm>
                <a:off x="4029" y="825"/>
                <a:ext cx="6" cy="5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" name="Freeform 3155"/>
              <p:cNvSpPr>
                <a:spLocks/>
              </p:cNvSpPr>
              <p:nvPr/>
            </p:nvSpPr>
            <p:spPr bwMode="auto">
              <a:xfrm>
                <a:off x="4029" y="825"/>
                <a:ext cx="6" cy="5"/>
              </a:xfrm>
              <a:custGeom>
                <a:avLst/>
                <a:gdLst>
                  <a:gd name="T0" fmla="*/ 1 w 49"/>
                  <a:gd name="T1" fmla="*/ 37 h 37"/>
                  <a:gd name="T2" fmla="*/ 25 w 49"/>
                  <a:gd name="T3" fmla="*/ 36 h 37"/>
                  <a:gd name="T4" fmla="*/ 49 w 49"/>
                  <a:gd name="T5" fmla="*/ 35 h 37"/>
                  <a:gd name="T6" fmla="*/ 48 w 49"/>
                  <a:gd name="T7" fmla="*/ 0 h 37"/>
                  <a:gd name="T8" fmla="*/ 24 w 49"/>
                  <a:gd name="T9" fmla="*/ 1 h 37"/>
                  <a:gd name="T10" fmla="*/ 0 w 49"/>
                  <a:gd name="T11" fmla="*/ 2 h 37"/>
                  <a:gd name="T12" fmla="*/ 1 w 4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7">
                    <a:moveTo>
                      <a:pt x="1" y="37"/>
                    </a:moveTo>
                    <a:lnTo>
                      <a:pt x="25" y="36"/>
                    </a:lnTo>
                    <a:lnTo>
                      <a:pt x="49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1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" name="Freeform 3156"/>
              <p:cNvSpPr>
                <a:spLocks/>
              </p:cNvSpPr>
              <p:nvPr/>
            </p:nvSpPr>
            <p:spPr bwMode="auto">
              <a:xfrm>
                <a:off x="4032" y="825"/>
                <a:ext cx="3" cy="1"/>
              </a:xfrm>
              <a:custGeom>
                <a:avLst/>
                <a:gdLst>
                  <a:gd name="T0" fmla="*/ 0 w 24"/>
                  <a:gd name="T1" fmla="*/ 1 h 1"/>
                  <a:gd name="T2" fmla="*/ 24 w 24"/>
                  <a:gd name="T3" fmla="*/ 0 h 1"/>
                  <a:gd name="T4" fmla="*/ 24 w 24"/>
                  <a:gd name="T5" fmla="*/ 0 h 1"/>
                  <a:gd name="T6" fmla="*/ 0 w 2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" name="Line 3157"/>
              <p:cNvSpPr>
                <a:spLocks noChangeShapeType="1"/>
              </p:cNvSpPr>
              <p:nvPr/>
            </p:nvSpPr>
            <p:spPr bwMode="auto">
              <a:xfrm>
                <a:off x="4035" y="8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" name="Freeform 3158"/>
              <p:cNvSpPr>
                <a:spLocks/>
              </p:cNvSpPr>
              <p:nvPr/>
            </p:nvSpPr>
            <p:spPr bwMode="auto">
              <a:xfrm>
                <a:off x="4029" y="821"/>
                <a:ext cx="6" cy="5"/>
              </a:xfrm>
              <a:custGeom>
                <a:avLst/>
                <a:gdLst>
                  <a:gd name="T0" fmla="*/ 2 w 50"/>
                  <a:gd name="T1" fmla="*/ 37 h 37"/>
                  <a:gd name="T2" fmla="*/ 26 w 50"/>
                  <a:gd name="T3" fmla="*/ 36 h 37"/>
                  <a:gd name="T4" fmla="*/ 50 w 50"/>
                  <a:gd name="T5" fmla="*/ 35 h 37"/>
                  <a:gd name="T6" fmla="*/ 48 w 50"/>
                  <a:gd name="T7" fmla="*/ 0 h 37"/>
                  <a:gd name="T8" fmla="*/ 24 w 50"/>
                  <a:gd name="T9" fmla="*/ 2 h 37"/>
                  <a:gd name="T10" fmla="*/ 0 w 50"/>
                  <a:gd name="T11" fmla="*/ 3 h 37"/>
                  <a:gd name="T12" fmla="*/ 2 w 50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2" y="37"/>
                    </a:moveTo>
                    <a:lnTo>
                      <a:pt x="26" y="36"/>
                    </a:lnTo>
                    <a:lnTo>
                      <a:pt x="50" y="35"/>
                    </a:lnTo>
                    <a:lnTo>
                      <a:pt x="48" y="0"/>
                    </a:lnTo>
                    <a:lnTo>
                      <a:pt x="24" y="2"/>
                    </a:lnTo>
                    <a:lnTo>
                      <a:pt x="0" y="3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" name="Freeform 3159"/>
              <p:cNvSpPr>
                <a:spLocks/>
              </p:cNvSpPr>
              <p:nvPr/>
            </p:nvSpPr>
            <p:spPr bwMode="auto">
              <a:xfrm>
                <a:off x="4029" y="821"/>
                <a:ext cx="6" cy="5"/>
              </a:xfrm>
              <a:custGeom>
                <a:avLst/>
                <a:gdLst>
                  <a:gd name="T0" fmla="*/ 2 w 50"/>
                  <a:gd name="T1" fmla="*/ 37 h 37"/>
                  <a:gd name="T2" fmla="*/ 26 w 50"/>
                  <a:gd name="T3" fmla="*/ 36 h 37"/>
                  <a:gd name="T4" fmla="*/ 50 w 50"/>
                  <a:gd name="T5" fmla="*/ 35 h 37"/>
                  <a:gd name="T6" fmla="*/ 48 w 50"/>
                  <a:gd name="T7" fmla="*/ 0 h 37"/>
                  <a:gd name="T8" fmla="*/ 24 w 50"/>
                  <a:gd name="T9" fmla="*/ 2 h 37"/>
                  <a:gd name="T10" fmla="*/ 0 w 50"/>
                  <a:gd name="T11" fmla="*/ 3 h 37"/>
                  <a:gd name="T12" fmla="*/ 2 w 50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2" y="37"/>
                    </a:moveTo>
                    <a:lnTo>
                      <a:pt x="26" y="36"/>
                    </a:lnTo>
                    <a:lnTo>
                      <a:pt x="50" y="35"/>
                    </a:lnTo>
                    <a:lnTo>
                      <a:pt x="48" y="0"/>
                    </a:lnTo>
                    <a:lnTo>
                      <a:pt x="24" y="2"/>
                    </a:lnTo>
                    <a:lnTo>
                      <a:pt x="0" y="3"/>
                    </a:lnTo>
                    <a:lnTo>
                      <a:pt x="2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" name="Freeform 3160"/>
              <p:cNvSpPr>
                <a:spLocks/>
              </p:cNvSpPr>
              <p:nvPr/>
            </p:nvSpPr>
            <p:spPr bwMode="auto">
              <a:xfrm>
                <a:off x="4029" y="821"/>
                <a:ext cx="3" cy="1"/>
              </a:xfrm>
              <a:custGeom>
                <a:avLst/>
                <a:gdLst>
                  <a:gd name="T0" fmla="*/ 24 w 24"/>
                  <a:gd name="T1" fmla="*/ 0 h 1"/>
                  <a:gd name="T2" fmla="*/ 0 w 24"/>
                  <a:gd name="T3" fmla="*/ 1 h 1"/>
                  <a:gd name="T4" fmla="*/ 0 w 24"/>
                  <a:gd name="T5" fmla="*/ 1 h 1"/>
                  <a:gd name="T6" fmla="*/ 24 w 2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2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" name="Line 3161"/>
              <p:cNvSpPr>
                <a:spLocks noChangeShapeType="1"/>
              </p:cNvSpPr>
              <p:nvPr/>
            </p:nvSpPr>
            <p:spPr bwMode="auto">
              <a:xfrm>
                <a:off x="4029" y="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" name="Freeform 3162"/>
              <p:cNvSpPr>
                <a:spLocks/>
              </p:cNvSpPr>
              <p:nvPr/>
            </p:nvSpPr>
            <p:spPr bwMode="auto">
              <a:xfrm>
                <a:off x="4028" y="817"/>
                <a:ext cx="7" cy="4"/>
              </a:xfrm>
              <a:custGeom>
                <a:avLst/>
                <a:gdLst>
                  <a:gd name="T0" fmla="*/ 2 w 50"/>
                  <a:gd name="T1" fmla="*/ 38 h 38"/>
                  <a:gd name="T2" fmla="*/ 26 w 50"/>
                  <a:gd name="T3" fmla="*/ 37 h 38"/>
                  <a:gd name="T4" fmla="*/ 50 w 50"/>
                  <a:gd name="T5" fmla="*/ 35 h 38"/>
                  <a:gd name="T6" fmla="*/ 48 w 50"/>
                  <a:gd name="T7" fmla="*/ 0 h 38"/>
                  <a:gd name="T8" fmla="*/ 24 w 50"/>
                  <a:gd name="T9" fmla="*/ 1 h 38"/>
                  <a:gd name="T10" fmla="*/ 0 w 50"/>
                  <a:gd name="T11" fmla="*/ 2 h 38"/>
                  <a:gd name="T12" fmla="*/ 2 w 5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8">
                    <a:moveTo>
                      <a:pt x="2" y="38"/>
                    </a:moveTo>
                    <a:lnTo>
                      <a:pt x="26" y="37"/>
                    </a:lnTo>
                    <a:lnTo>
                      <a:pt x="50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" name="Freeform 3163"/>
              <p:cNvSpPr>
                <a:spLocks/>
              </p:cNvSpPr>
              <p:nvPr/>
            </p:nvSpPr>
            <p:spPr bwMode="auto">
              <a:xfrm>
                <a:off x="4028" y="817"/>
                <a:ext cx="7" cy="4"/>
              </a:xfrm>
              <a:custGeom>
                <a:avLst/>
                <a:gdLst>
                  <a:gd name="T0" fmla="*/ 2 w 50"/>
                  <a:gd name="T1" fmla="*/ 38 h 38"/>
                  <a:gd name="T2" fmla="*/ 26 w 50"/>
                  <a:gd name="T3" fmla="*/ 37 h 38"/>
                  <a:gd name="T4" fmla="*/ 50 w 50"/>
                  <a:gd name="T5" fmla="*/ 35 h 38"/>
                  <a:gd name="T6" fmla="*/ 48 w 50"/>
                  <a:gd name="T7" fmla="*/ 0 h 38"/>
                  <a:gd name="T8" fmla="*/ 24 w 50"/>
                  <a:gd name="T9" fmla="*/ 1 h 38"/>
                  <a:gd name="T10" fmla="*/ 0 w 50"/>
                  <a:gd name="T11" fmla="*/ 2 h 38"/>
                  <a:gd name="T12" fmla="*/ 2 w 5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8">
                    <a:moveTo>
                      <a:pt x="2" y="38"/>
                    </a:moveTo>
                    <a:lnTo>
                      <a:pt x="26" y="37"/>
                    </a:lnTo>
                    <a:lnTo>
                      <a:pt x="50" y="35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" name="Freeform 3164"/>
              <p:cNvSpPr>
                <a:spLocks/>
              </p:cNvSpPr>
              <p:nvPr/>
            </p:nvSpPr>
            <p:spPr bwMode="auto">
              <a:xfrm>
                <a:off x="4031" y="817"/>
                <a:ext cx="3" cy="1"/>
              </a:xfrm>
              <a:custGeom>
                <a:avLst/>
                <a:gdLst>
                  <a:gd name="T0" fmla="*/ 0 w 24"/>
                  <a:gd name="T1" fmla="*/ 1 h 1"/>
                  <a:gd name="T2" fmla="*/ 24 w 24"/>
                  <a:gd name="T3" fmla="*/ 0 h 1"/>
                  <a:gd name="T4" fmla="*/ 24 w 24"/>
                  <a:gd name="T5" fmla="*/ 0 h 1"/>
                  <a:gd name="T6" fmla="*/ 0 w 2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" name="Line 3165"/>
              <p:cNvSpPr>
                <a:spLocks noChangeShapeType="1"/>
              </p:cNvSpPr>
              <p:nvPr/>
            </p:nvSpPr>
            <p:spPr bwMode="auto">
              <a:xfrm>
                <a:off x="4034" y="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" name="Freeform 3166"/>
              <p:cNvSpPr>
                <a:spLocks/>
              </p:cNvSpPr>
              <p:nvPr/>
            </p:nvSpPr>
            <p:spPr bwMode="auto">
              <a:xfrm>
                <a:off x="4028" y="812"/>
                <a:ext cx="6" cy="5"/>
              </a:xfrm>
              <a:custGeom>
                <a:avLst/>
                <a:gdLst>
                  <a:gd name="T0" fmla="*/ 2 w 50"/>
                  <a:gd name="T1" fmla="*/ 36 h 36"/>
                  <a:gd name="T2" fmla="*/ 26 w 50"/>
                  <a:gd name="T3" fmla="*/ 35 h 36"/>
                  <a:gd name="T4" fmla="*/ 50 w 50"/>
                  <a:gd name="T5" fmla="*/ 34 h 36"/>
                  <a:gd name="T6" fmla="*/ 48 w 50"/>
                  <a:gd name="T7" fmla="*/ 0 h 36"/>
                  <a:gd name="T8" fmla="*/ 24 w 50"/>
                  <a:gd name="T9" fmla="*/ 1 h 36"/>
                  <a:gd name="T10" fmla="*/ 0 w 50"/>
                  <a:gd name="T11" fmla="*/ 2 h 36"/>
                  <a:gd name="T12" fmla="*/ 2 w 50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6">
                    <a:moveTo>
                      <a:pt x="2" y="36"/>
                    </a:moveTo>
                    <a:lnTo>
                      <a:pt x="26" y="35"/>
                    </a:lnTo>
                    <a:lnTo>
                      <a:pt x="50" y="34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" name="Freeform 3167"/>
              <p:cNvSpPr>
                <a:spLocks/>
              </p:cNvSpPr>
              <p:nvPr/>
            </p:nvSpPr>
            <p:spPr bwMode="auto">
              <a:xfrm>
                <a:off x="4028" y="812"/>
                <a:ext cx="6" cy="5"/>
              </a:xfrm>
              <a:custGeom>
                <a:avLst/>
                <a:gdLst>
                  <a:gd name="T0" fmla="*/ 2 w 50"/>
                  <a:gd name="T1" fmla="*/ 36 h 36"/>
                  <a:gd name="T2" fmla="*/ 26 w 50"/>
                  <a:gd name="T3" fmla="*/ 35 h 36"/>
                  <a:gd name="T4" fmla="*/ 50 w 50"/>
                  <a:gd name="T5" fmla="*/ 34 h 36"/>
                  <a:gd name="T6" fmla="*/ 48 w 50"/>
                  <a:gd name="T7" fmla="*/ 0 h 36"/>
                  <a:gd name="T8" fmla="*/ 24 w 50"/>
                  <a:gd name="T9" fmla="*/ 1 h 36"/>
                  <a:gd name="T10" fmla="*/ 0 w 50"/>
                  <a:gd name="T11" fmla="*/ 2 h 36"/>
                  <a:gd name="T12" fmla="*/ 2 w 50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6">
                    <a:moveTo>
                      <a:pt x="2" y="36"/>
                    </a:moveTo>
                    <a:lnTo>
                      <a:pt x="26" y="35"/>
                    </a:lnTo>
                    <a:lnTo>
                      <a:pt x="50" y="34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" name="Freeform 3168"/>
              <p:cNvSpPr>
                <a:spLocks/>
              </p:cNvSpPr>
              <p:nvPr/>
            </p:nvSpPr>
            <p:spPr bwMode="auto">
              <a:xfrm>
                <a:off x="4028" y="812"/>
                <a:ext cx="3" cy="1"/>
              </a:xfrm>
              <a:custGeom>
                <a:avLst/>
                <a:gdLst>
                  <a:gd name="T0" fmla="*/ 24 w 24"/>
                  <a:gd name="T1" fmla="*/ 0 h 1"/>
                  <a:gd name="T2" fmla="*/ 0 w 24"/>
                  <a:gd name="T3" fmla="*/ 1 h 1"/>
                  <a:gd name="T4" fmla="*/ 0 w 24"/>
                  <a:gd name="T5" fmla="*/ 1 h 1"/>
                  <a:gd name="T6" fmla="*/ 24 w 2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24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" name="Line 3169"/>
              <p:cNvSpPr>
                <a:spLocks noChangeShapeType="1"/>
              </p:cNvSpPr>
              <p:nvPr/>
            </p:nvSpPr>
            <p:spPr bwMode="auto">
              <a:xfrm>
                <a:off x="4028" y="8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" name="Freeform 3170"/>
              <p:cNvSpPr>
                <a:spLocks/>
              </p:cNvSpPr>
              <p:nvPr/>
            </p:nvSpPr>
            <p:spPr bwMode="auto">
              <a:xfrm>
                <a:off x="4028" y="808"/>
                <a:ext cx="6" cy="4"/>
              </a:xfrm>
              <a:custGeom>
                <a:avLst/>
                <a:gdLst>
                  <a:gd name="T0" fmla="*/ 2 w 50"/>
                  <a:gd name="T1" fmla="*/ 38 h 38"/>
                  <a:gd name="T2" fmla="*/ 26 w 50"/>
                  <a:gd name="T3" fmla="*/ 37 h 38"/>
                  <a:gd name="T4" fmla="*/ 50 w 50"/>
                  <a:gd name="T5" fmla="*/ 36 h 38"/>
                  <a:gd name="T6" fmla="*/ 48 w 50"/>
                  <a:gd name="T7" fmla="*/ 0 h 38"/>
                  <a:gd name="T8" fmla="*/ 24 w 50"/>
                  <a:gd name="T9" fmla="*/ 1 h 38"/>
                  <a:gd name="T10" fmla="*/ 0 w 50"/>
                  <a:gd name="T11" fmla="*/ 2 h 38"/>
                  <a:gd name="T12" fmla="*/ 2 w 5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8">
                    <a:moveTo>
                      <a:pt x="2" y="38"/>
                    </a:moveTo>
                    <a:lnTo>
                      <a:pt x="26" y="37"/>
                    </a:lnTo>
                    <a:lnTo>
                      <a:pt x="50" y="36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" name="Freeform 3171"/>
              <p:cNvSpPr>
                <a:spLocks/>
              </p:cNvSpPr>
              <p:nvPr/>
            </p:nvSpPr>
            <p:spPr bwMode="auto">
              <a:xfrm>
                <a:off x="4028" y="808"/>
                <a:ext cx="6" cy="4"/>
              </a:xfrm>
              <a:custGeom>
                <a:avLst/>
                <a:gdLst>
                  <a:gd name="T0" fmla="*/ 2 w 50"/>
                  <a:gd name="T1" fmla="*/ 38 h 38"/>
                  <a:gd name="T2" fmla="*/ 26 w 50"/>
                  <a:gd name="T3" fmla="*/ 37 h 38"/>
                  <a:gd name="T4" fmla="*/ 50 w 50"/>
                  <a:gd name="T5" fmla="*/ 36 h 38"/>
                  <a:gd name="T6" fmla="*/ 48 w 50"/>
                  <a:gd name="T7" fmla="*/ 0 h 38"/>
                  <a:gd name="T8" fmla="*/ 24 w 50"/>
                  <a:gd name="T9" fmla="*/ 1 h 38"/>
                  <a:gd name="T10" fmla="*/ 0 w 50"/>
                  <a:gd name="T11" fmla="*/ 2 h 38"/>
                  <a:gd name="T12" fmla="*/ 2 w 5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8">
                    <a:moveTo>
                      <a:pt x="2" y="38"/>
                    </a:moveTo>
                    <a:lnTo>
                      <a:pt x="26" y="37"/>
                    </a:lnTo>
                    <a:lnTo>
                      <a:pt x="50" y="36"/>
                    </a:lnTo>
                    <a:lnTo>
                      <a:pt x="48" y="0"/>
                    </a:lnTo>
                    <a:lnTo>
                      <a:pt x="24" y="1"/>
                    </a:lnTo>
                    <a:lnTo>
                      <a:pt x="0" y="2"/>
                    </a:lnTo>
                    <a:lnTo>
                      <a:pt x="2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" name="Freeform 3172"/>
              <p:cNvSpPr>
                <a:spLocks/>
              </p:cNvSpPr>
              <p:nvPr/>
            </p:nvSpPr>
            <p:spPr bwMode="auto">
              <a:xfrm>
                <a:off x="4031" y="808"/>
                <a:ext cx="3" cy="1"/>
              </a:xfrm>
              <a:custGeom>
                <a:avLst/>
                <a:gdLst>
                  <a:gd name="T0" fmla="*/ 0 w 24"/>
                  <a:gd name="T1" fmla="*/ 2 h 2"/>
                  <a:gd name="T2" fmla="*/ 24 w 24"/>
                  <a:gd name="T3" fmla="*/ 1 h 2"/>
                  <a:gd name="T4" fmla="*/ 24 w 24"/>
                  <a:gd name="T5" fmla="*/ 0 h 2"/>
                  <a:gd name="T6" fmla="*/ 0 w 2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" name="Line 3173"/>
              <p:cNvSpPr>
                <a:spLocks noChangeShapeType="1"/>
              </p:cNvSpPr>
              <p:nvPr/>
            </p:nvSpPr>
            <p:spPr bwMode="auto">
              <a:xfrm flipV="1">
                <a:off x="4034" y="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" name="Freeform 3174"/>
              <p:cNvSpPr>
                <a:spLocks/>
              </p:cNvSpPr>
              <p:nvPr/>
            </p:nvSpPr>
            <p:spPr bwMode="auto">
              <a:xfrm>
                <a:off x="4027" y="803"/>
                <a:ext cx="7" cy="5"/>
              </a:xfrm>
              <a:custGeom>
                <a:avLst/>
                <a:gdLst>
                  <a:gd name="T0" fmla="*/ 3 w 51"/>
                  <a:gd name="T1" fmla="*/ 38 h 38"/>
                  <a:gd name="T2" fmla="*/ 27 w 51"/>
                  <a:gd name="T3" fmla="*/ 36 h 38"/>
                  <a:gd name="T4" fmla="*/ 51 w 51"/>
                  <a:gd name="T5" fmla="*/ 34 h 38"/>
                  <a:gd name="T6" fmla="*/ 48 w 51"/>
                  <a:gd name="T7" fmla="*/ 0 h 38"/>
                  <a:gd name="T8" fmla="*/ 24 w 51"/>
                  <a:gd name="T9" fmla="*/ 2 h 38"/>
                  <a:gd name="T10" fmla="*/ 0 w 51"/>
                  <a:gd name="T11" fmla="*/ 4 h 38"/>
                  <a:gd name="T12" fmla="*/ 3 w 51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8">
                    <a:moveTo>
                      <a:pt x="3" y="38"/>
                    </a:moveTo>
                    <a:lnTo>
                      <a:pt x="27" y="36"/>
                    </a:lnTo>
                    <a:lnTo>
                      <a:pt x="51" y="34"/>
                    </a:lnTo>
                    <a:lnTo>
                      <a:pt x="48" y="0"/>
                    </a:lnTo>
                    <a:lnTo>
                      <a:pt x="24" y="2"/>
                    </a:lnTo>
                    <a:lnTo>
                      <a:pt x="0" y="4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" name="Freeform 3175"/>
              <p:cNvSpPr>
                <a:spLocks/>
              </p:cNvSpPr>
              <p:nvPr/>
            </p:nvSpPr>
            <p:spPr bwMode="auto">
              <a:xfrm>
                <a:off x="4027" y="803"/>
                <a:ext cx="7" cy="5"/>
              </a:xfrm>
              <a:custGeom>
                <a:avLst/>
                <a:gdLst>
                  <a:gd name="T0" fmla="*/ 3 w 51"/>
                  <a:gd name="T1" fmla="*/ 38 h 38"/>
                  <a:gd name="T2" fmla="*/ 27 w 51"/>
                  <a:gd name="T3" fmla="*/ 36 h 38"/>
                  <a:gd name="T4" fmla="*/ 51 w 51"/>
                  <a:gd name="T5" fmla="*/ 34 h 38"/>
                  <a:gd name="T6" fmla="*/ 48 w 51"/>
                  <a:gd name="T7" fmla="*/ 0 h 38"/>
                  <a:gd name="T8" fmla="*/ 24 w 51"/>
                  <a:gd name="T9" fmla="*/ 2 h 38"/>
                  <a:gd name="T10" fmla="*/ 0 w 51"/>
                  <a:gd name="T11" fmla="*/ 4 h 38"/>
                  <a:gd name="T12" fmla="*/ 3 w 51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8">
                    <a:moveTo>
                      <a:pt x="3" y="38"/>
                    </a:moveTo>
                    <a:lnTo>
                      <a:pt x="27" y="36"/>
                    </a:lnTo>
                    <a:lnTo>
                      <a:pt x="51" y="34"/>
                    </a:lnTo>
                    <a:lnTo>
                      <a:pt x="48" y="0"/>
                    </a:lnTo>
                    <a:lnTo>
                      <a:pt x="24" y="2"/>
                    </a:lnTo>
                    <a:lnTo>
                      <a:pt x="0" y="4"/>
                    </a:lnTo>
                    <a:lnTo>
                      <a:pt x="3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" name="Freeform 3176"/>
              <p:cNvSpPr>
                <a:spLocks/>
              </p:cNvSpPr>
              <p:nvPr/>
            </p:nvSpPr>
            <p:spPr bwMode="auto">
              <a:xfrm>
                <a:off x="4030" y="803"/>
                <a:ext cx="4" cy="1"/>
              </a:xfrm>
              <a:custGeom>
                <a:avLst/>
                <a:gdLst>
                  <a:gd name="T0" fmla="*/ 0 w 24"/>
                  <a:gd name="T1" fmla="*/ 3 h 3"/>
                  <a:gd name="T2" fmla="*/ 24 w 24"/>
                  <a:gd name="T3" fmla="*/ 1 h 3"/>
                  <a:gd name="T4" fmla="*/ 24 w 24"/>
                  <a:gd name="T5" fmla="*/ 0 h 3"/>
                  <a:gd name="T6" fmla="*/ 0 w 2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">
                    <a:moveTo>
                      <a:pt x="0" y="3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" name="Line 3177"/>
              <p:cNvSpPr>
                <a:spLocks noChangeShapeType="1"/>
              </p:cNvSpPr>
              <p:nvPr/>
            </p:nvSpPr>
            <p:spPr bwMode="auto">
              <a:xfrm flipV="1">
                <a:off x="4034" y="8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" name="Freeform 3178"/>
              <p:cNvSpPr>
                <a:spLocks/>
              </p:cNvSpPr>
              <p:nvPr/>
            </p:nvSpPr>
            <p:spPr bwMode="auto">
              <a:xfrm>
                <a:off x="4027" y="799"/>
                <a:ext cx="7" cy="5"/>
              </a:xfrm>
              <a:custGeom>
                <a:avLst/>
                <a:gdLst>
                  <a:gd name="T0" fmla="*/ 4 w 52"/>
                  <a:gd name="T1" fmla="*/ 41 h 41"/>
                  <a:gd name="T2" fmla="*/ 28 w 52"/>
                  <a:gd name="T3" fmla="*/ 38 h 41"/>
                  <a:gd name="T4" fmla="*/ 52 w 52"/>
                  <a:gd name="T5" fmla="*/ 35 h 41"/>
                  <a:gd name="T6" fmla="*/ 48 w 52"/>
                  <a:gd name="T7" fmla="*/ 0 h 41"/>
                  <a:gd name="T8" fmla="*/ 24 w 52"/>
                  <a:gd name="T9" fmla="*/ 3 h 41"/>
                  <a:gd name="T10" fmla="*/ 0 w 52"/>
                  <a:gd name="T11" fmla="*/ 6 h 41"/>
                  <a:gd name="T12" fmla="*/ 4 w 52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4" y="41"/>
                    </a:moveTo>
                    <a:lnTo>
                      <a:pt x="28" y="38"/>
                    </a:lnTo>
                    <a:lnTo>
                      <a:pt x="52" y="35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0" y="6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" name="Freeform 3179"/>
              <p:cNvSpPr>
                <a:spLocks/>
              </p:cNvSpPr>
              <p:nvPr/>
            </p:nvSpPr>
            <p:spPr bwMode="auto">
              <a:xfrm>
                <a:off x="4027" y="799"/>
                <a:ext cx="7" cy="5"/>
              </a:xfrm>
              <a:custGeom>
                <a:avLst/>
                <a:gdLst>
                  <a:gd name="T0" fmla="*/ 4 w 52"/>
                  <a:gd name="T1" fmla="*/ 41 h 41"/>
                  <a:gd name="T2" fmla="*/ 28 w 52"/>
                  <a:gd name="T3" fmla="*/ 38 h 41"/>
                  <a:gd name="T4" fmla="*/ 52 w 52"/>
                  <a:gd name="T5" fmla="*/ 35 h 41"/>
                  <a:gd name="T6" fmla="*/ 48 w 52"/>
                  <a:gd name="T7" fmla="*/ 0 h 41"/>
                  <a:gd name="T8" fmla="*/ 24 w 52"/>
                  <a:gd name="T9" fmla="*/ 3 h 41"/>
                  <a:gd name="T10" fmla="*/ 0 w 52"/>
                  <a:gd name="T11" fmla="*/ 6 h 41"/>
                  <a:gd name="T12" fmla="*/ 4 w 52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4" y="41"/>
                    </a:moveTo>
                    <a:lnTo>
                      <a:pt x="28" y="38"/>
                    </a:lnTo>
                    <a:lnTo>
                      <a:pt x="52" y="35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0" y="6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" name="Freeform 3180"/>
              <p:cNvSpPr>
                <a:spLocks/>
              </p:cNvSpPr>
              <p:nvPr/>
            </p:nvSpPr>
            <p:spPr bwMode="auto">
              <a:xfrm>
                <a:off x="4027" y="799"/>
                <a:ext cx="3" cy="1"/>
              </a:xfrm>
              <a:custGeom>
                <a:avLst/>
                <a:gdLst>
                  <a:gd name="T0" fmla="*/ 24 w 24"/>
                  <a:gd name="T1" fmla="*/ 0 h 3"/>
                  <a:gd name="T2" fmla="*/ 0 w 24"/>
                  <a:gd name="T3" fmla="*/ 3 h 3"/>
                  <a:gd name="T4" fmla="*/ 0 w 24"/>
                  <a:gd name="T5" fmla="*/ 2 h 3"/>
                  <a:gd name="T6" fmla="*/ 24 w 2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">
                    <a:moveTo>
                      <a:pt x="24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" name="Line 3181"/>
              <p:cNvSpPr>
                <a:spLocks noChangeShapeType="1"/>
              </p:cNvSpPr>
              <p:nvPr/>
            </p:nvSpPr>
            <p:spPr bwMode="auto">
              <a:xfrm flipV="1">
                <a:off x="4027" y="8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" name="Freeform 3182"/>
              <p:cNvSpPr>
                <a:spLocks/>
              </p:cNvSpPr>
              <p:nvPr/>
            </p:nvSpPr>
            <p:spPr bwMode="auto">
              <a:xfrm>
                <a:off x="4027" y="795"/>
                <a:ext cx="6" cy="5"/>
              </a:xfrm>
              <a:custGeom>
                <a:avLst/>
                <a:gdLst>
                  <a:gd name="T0" fmla="*/ 4 w 52"/>
                  <a:gd name="T1" fmla="*/ 39 h 39"/>
                  <a:gd name="T2" fmla="*/ 28 w 52"/>
                  <a:gd name="T3" fmla="*/ 37 h 39"/>
                  <a:gd name="T4" fmla="*/ 52 w 52"/>
                  <a:gd name="T5" fmla="*/ 35 h 39"/>
                  <a:gd name="T6" fmla="*/ 49 w 52"/>
                  <a:gd name="T7" fmla="*/ 0 h 39"/>
                  <a:gd name="T8" fmla="*/ 25 w 52"/>
                  <a:gd name="T9" fmla="*/ 2 h 39"/>
                  <a:gd name="T10" fmla="*/ 0 w 52"/>
                  <a:gd name="T11" fmla="*/ 4 h 39"/>
                  <a:gd name="T12" fmla="*/ 4 w 52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9">
                    <a:moveTo>
                      <a:pt x="4" y="39"/>
                    </a:moveTo>
                    <a:lnTo>
                      <a:pt x="28" y="37"/>
                    </a:lnTo>
                    <a:lnTo>
                      <a:pt x="52" y="35"/>
                    </a:lnTo>
                    <a:lnTo>
                      <a:pt x="49" y="0"/>
                    </a:lnTo>
                    <a:lnTo>
                      <a:pt x="25" y="2"/>
                    </a:lnTo>
                    <a:lnTo>
                      <a:pt x="0" y="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" name="Freeform 3183"/>
              <p:cNvSpPr>
                <a:spLocks/>
              </p:cNvSpPr>
              <p:nvPr/>
            </p:nvSpPr>
            <p:spPr bwMode="auto">
              <a:xfrm>
                <a:off x="4027" y="795"/>
                <a:ext cx="6" cy="5"/>
              </a:xfrm>
              <a:custGeom>
                <a:avLst/>
                <a:gdLst>
                  <a:gd name="T0" fmla="*/ 4 w 52"/>
                  <a:gd name="T1" fmla="*/ 39 h 39"/>
                  <a:gd name="T2" fmla="*/ 28 w 52"/>
                  <a:gd name="T3" fmla="*/ 37 h 39"/>
                  <a:gd name="T4" fmla="*/ 52 w 52"/>
                  <a:gd name="T5" fmla="*/ 35 h 39"/>
                  <a:gd name="T6" fmla="*/ 49 w 52"/>
                  <a:gd name="T7" fmla="*/ 0 h 39"/>
                  <a:gd name="T8" fmla="*/ 25 w 52"/>
                  <a:gd name="T9" fmla="*/ 2 h 39"/>
                  <a:gd name="T10" fmla="*/ 0 w 52"/>
                  <a:gd name="T11" fmla="*/ 4 h 39"/>
                  <a:gd name="T12" fmla="*/ 4 w 52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9">
                    <a:moveTo>
                      <a:pt x="4" y="39"/>
                    </a:moveTo>
                    <a:lnTo>
                      <a:pt x="28" y="37"/>
                    </a:lnTo>
                    <a:lnTo>
                      <a:pt x="52" y="35"/>
                    </a:lnTo>
                    <a:lnTo>
                      <a:pt x="49" y="0"/>
                    </a:lnTo>
                    <a:lnTo>
                      <a:pt x="25" y="2"/>
                    </a:lnTo>
                    <a:lnTo>
                      <a:pt x="0" y="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" name="Freeform 3184"/>
              <p:cNvSpPr>
                <a:spLocks/>
              </p:cNvSpPr>
              <p:nvPr/>
            </p:nvSpPr>
            <p:spPr bwMode="auto">
              <a:xfrm>
                <a:off x="4030" y="794"/>
                <a:ext cx="3" cy="1"/>
              </a:xfrm>
              <a:custGeom>
                <a:avLst/>
                <a:gdLst>
                  <a:gd name="T0" fmla="*/ 0 w 24"/>
                  <a:gd name="T1" fmla="*/ 3 h 3"/>
                  <a:gd name="T2" fmla="*/ 24 w 24"/>
                  <a:gd name="T3" fmla="*/ 1 h 3"/>
                  <a:gd name="T4" fmla="*/ 24 w 24"/>
                  <a:gd name="T5" fmla="*/ 0 h 3"/>
                  <a:gd name="T6" fmla="*/ 0 w 2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">
                    <a:moveTo>
                      <a:pt x="0" y="3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" name="Line 3185"/>
              <p:cNvSpPr>
                <a:spLocks noChangeShapeType="1"/>
              </p:cNvSpPr>
              <p:nvPr/>
            </p:nvSpPr>
            <p:spPr bwMode="auto">
              <a:xfrm flipV="1">
                <a:off x="4033" y="7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" name="Freeform 3186"/>
              <p:cNvSpPr>
                <a:spLocks/>
              </p:cNvSpPr>
              <p:nvPr/>
            </p:nvSpPr>
            <p:spPr bwMode="auto">
              <a:xfrm>
                <a:off x="4026" y="790"/>
                <a:ext cx="7" cy="5"/>
              </a:xfrm>
              <a:custGeom>
                <a:avLst/>
                <a:gdLst>
                  <a:gd name="T0" fmla="*/ 4 w 53"/>
                  <a:gd name="T1" fmla="*/ 41 h 41"/>
                  <a:gd name="T2" fmla="*/ 29 w 53"/>
                  <a:gd name="T3" fmla="*/ 38 h 41"/>
                  <a:gd name="T4" fmla="*/ 53 w 53"/>
                  <a:gd name="T5" fmla="*/ 35 h 41"/>
                  <a:gd name="T6" fmla="*/ 49 w 53"/>
                  <a:gd name="T7" fmla="*/ 0 h 41"/>
                  <a:gd name="T8" fmla="*/ 25 w 53"/>
                  <a:gd name="T9" fmla="*/ 3 h 41"/>
                  <a:gd name="T10" fmla="*/ 0 w 53"/>
                  <a:gd name="T11" fmla="*/ 6 h 41"/>
                  <a:gd name="T12" fmla="*/ 4 w 53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1">
                    <a:moveTo>
                      <a:pt x="4" y="41"/>
                    </a:moveTo>
                    <a:lnTo>
                      <a:pt x="29" y="38"/>
                    </a:lnTo>
                    <a:lnTo>
                      <a:pt x="53" y="35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" name="Freeform 3187"/>
              <p:cNvSpPr>
                <a:spLocks/>
              </p:cNvSpPr>
              <p:nvPr/>
            </p:nvSpPr>
            <p:spPr bwMode="auto">
              <a:xfrm>
                <a:off x="4026" y="790"/>
                <a:ext cx="7" cy="5"/>
              </a:xfrm>
              <a:custGeom>
                <a:avLst/>
                <a:gdLst>
                  <a:gd name="T0" fmla="*/ 4 w 53"/>
                  <a:gd name="T1" fmla="*/ 41 h 41"/>
                  <a:gd name="T2" fmla="*/ 29 w 53"/>
                  <a:gd name="T3" fmla="*/ 38 h 41"/>
                  <a:gd name="T4" fmla="*/ 53 w 53"/>
                  <a:gd name="T5" fmla="*/ 35 h 41"/>
                  <a:gd name="T6" fmla="*/ 49 w 53"/>
                  <a:gd name="T7" fmla="*/ 0 h 41"/>
                  <a:gd name="T8" fmla="*/ 25 w 53"/>
                  <a:gd name="T9" fmla="*/ 3 h 41"/>
                  <a:gd name="T10" fmla="*/ 0 w 53"/>
                  <a:gd name="T11" fmla="*/ 6 h 41"/>
                  <a:gd name="T12" fmla="*/ 4 w 53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1">
                    <a:moveTo>
                      <a:pt x="4" y="41"/>
                    </a:moveTo>
                    <a:lnTo>
                      <a:pt x="29" y="38"/>
                    </a:lnTo>
                    <a:lnTo>
                      <a:pt x="53" y="35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" name="Freeform 3188"/>
              <p:cNvSpPr>
                <a:spLocks/>
              </p:cNvSpPr>
              <p:nvPr/>
            </p:nvSpPr>
            <p:spPr bwMode="auto">
              <a:xfrm>
                <a:off x="4026" y="786"/>
                <a:ext cx="6" cy="5"/>
              </a:xfrm>
              <a:custGeom>
                <a:avLst/>
                <a:gdLst>
                  <a:gd name="T0" fmla="*/ 4 w 53"/>
                  <a:gd name="T1" fmla="*/ 40 h 40"/>
                  <a:gd name="T2" fmla="*/ 29 w 53"/>
                  <a:gd name="T3" fmla="*/ 37 h 40"/>
                  <a:gd name="T4" fmla="*/ 53 w 53"/>
                  <a:gd name="T5" fmla="*/ 34 h 40"/>
                  <a:gd name="T6" fmla="*/ 49 w 53"/>
                  <a:gd name="T7" fmla="*/ 0 h 40"/>
                  <a:gd name="T8" fmla="*/ 25 w 53"/>
                  <a:gd name="T9" fmla="*/ 3 h 40"/>
                  <a:gd name="T10" fmla="*/ 0 w 53"/>
                  <a:gd name="T11" fmla="*/ 6 h 40"/>
                  <a:gd name="T12" fmla="*/ 4 w 53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0">
                    <a:moveTo>
                      <a:pt x="4" y="40"/>
                    </a:moveTo>
                    <a:lnTo>
                      <a:pt x="29" y="37"/>
                    </a:lnTo>
                    <a:lnTo>
                      <a:pt x="53" y="34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" name="Freeform 3189"/>
              <p:cNvSpPr>
                <a:spLocks/>
              </p:cNvSpPr>
              <p:nvPr/>
            </p:nvSpPr>
            <p:spPr bwMode="auto">
              <a:xfrm>
                <a:off x="4026" y="786"/>
                <a:ext cx="6" cy="5"/>
              </a:xfrm>
              <a:custGeom>
                <a:avLst/>
                <a:gdLst>
                  <a:gd name="T0" fmla="*/ 4 w 53"/>
                  <a:gd name="T1" fmla="*/ 40 h 40"/>
                  <a:gd name="T2" fmla="*/ 29 w 53"/>
                  <a:gd name="T3" fmla="*/ 37 h 40"/>
                  <a:gd name="T4" fmla="*/ 53 w 53"/>
                  <a:gd name="T5" fmla="*/ 34 h 40"/>
                  <a:gd name="T6" fmla="*/ 49 w 53"/>
                  <a:gd name="T7" fmla="*/ 0 h 40"/>
                  <a:gd name="T8" fmla="*/ 25 w 53"/>
                  <a:gd name="T9" fmla="*/ 3 h 40"/>
                  <a:gd name="T10" fmla="*/ 0 w 53"/>
                  <a:gd name="T11" fmla="*/ 6 h 40"/>
                  <a:gd name="T12" fmla="*/ 4 w 53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0">
                    <a:moveTo>
                      <a:pt x="4" y="40"/>
                    </a:moveTo>
                    <a:lnTo>
                      <a:pt x="29" y="37"/>
                    </a:lnTo>
                    <a:lnTo>
                      <a:pt x="53" y="34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4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" name="Freeform 3190"/>
              <p:cNvSpPr>
                <a:spLocks/>
              </p:cNvSpPr>
              <p:nvPr/>
            </p:nvSpPr>
            <p:spPr bwMode="auto">
              <a:xfrm>
                <a:off x="4029" y="786"/>
                <a:ext cx="3" cy="1"/>
              </a:xfrm>
              <a:custGeom>
                <a:avLst/>
                <a:gdLst>
                  <a:gd name="T0" fmla="*/ 0 w 24"/>
                  <a:gd name="T1" fmla="*/ 4 h 4"/>
                  <a:gd name="T2" fmla="*/ 24 w 24"/>
                  <a:gd name="T3" fmla="*/ 1 h 4"/>
                  <a:gd name="T4" fmla="*/ 24 w 24"/>
                  <a:gd name="T5" fmla="*/ 0 h 4"/>
                  <a:gd name="T6" fmla="*/ 0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0" y="4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" name="Line 3191"/>
              <p:cNvSpPr>
                <a:spLocks noChangeShapeType="1"/>
              </p:cNvSpPr>
              <p:nvPr/>
            </p:nvSpPr>
            <p:spPr bwMode="auto">
              <a:xfrm flipV="1">
                <a:off x="4032" y="7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" name="Freeform 3192"/>
              <p:cNvSpPr>
                <a:spLocks/>
              </p:cNvSpPr>
              <p:nvPr/>
            </p:nvSpPr>
            <p:spPr bwMode="auto">
              <a:xfrm>
                <a:off x="4025" y="781"/>
                <a:ext cx="7" cy="6"/>
              </a:xfrm>
              <a:custGeom>
                <a:avLst/>
                <a:gdLst>
                  <a:gd name="T0" fmla="*/ 5 w 54"/>
                  <a:gd name="T1" fmla="*/ 43 h 43"/>
                  <a:gd name="T2" fmla="*/ 30 w 54"/>
                  <a:gd name="T3" fmla="*/ 39 h 43"/>
                  <a:gd name="T4" fmla="*/ 54 w 54"/>
                  <a:gd name="T5" fmla="*/ 35 h 43"/>
                  <a:gd name="T6" fmla="*/ 49 w 54"/>
                  <a:gd name="T7" fmla="*/ 0 h 43"/>
                  <a:gd name="T8" fmla="*/ 25 w 54"/>
                  <a:gd name="T9" fmla="*/ 4 h 43"/>
                  <a:gd name="T10" fmla="*/ 0 w 54"/>
                  <a:gd name="T11" fmla="*/ 8 h 43"/>
                  <a:gd name="T12" fmla="*/ 5 w 54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3">
                    <a:moveTo>
                      <a:pt x="5" y="43"/>
                    </a:moveTo>
                    <a:lnTo>
                      <a:pt x="30" y="39"/>
                    </a:lnTo>
                    <a:lnTo>
                      <a:pt x="54" y="35"/>
                    </a:lnTo>
                    <a:lnTo>
                      <a:pt x="49" y="0"/>
                    </a:lnTo>
                    <a:lnTo>
                      <a:pt x="25" y="4"/>
                    </a:lnTo>
                    <a:lnTo>
                      <a:pt x="0" y="8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" name="Freeform 3193"/>
              <p:cNvSpPr>
                <a:spLocks/>
              </p:cNvSpPr>
              <p:nvPr/>
            </p:nvSpPr>
            <p:spPr bwMode="auto">
              <a:xfrm>
                <a:off x="4025" y="781"/>
                <a:ext cx="7" cy="6"/>
              </a:xfrm>
              <a:custGeom>
                <a:avLst/>
                <a:gdLst>
                  <a:gd name="T0" fmla="*/ 5 w 54"/>
                  <a:gd name="T1" fmla="*/ 43 h 43"/>
                  <a:gd name="T2" fmla="*/ 30 w 54"/>
                  <a:gd name="T3" fmla="*/ 39 h 43"/>
                  <a:gd name="T4" fmla="*/ 54 w 54"/>
                  <a:gd name="T5" fmla="*/ 35 h 43"/>
                  <a:gd name="T6" fmla="*/ 49 w 54"/>
                  <a:gd name="T7" fmla="*/ 0 h 43"/>
                  <a:gd name="T8" fmla="*/ 25 w 54"/>
                  <a:gd name="T9" fmla="*/ 4 h 43"/>
                  <a:gd name="T10" fmla="*/ 0 w 54"/>
                  <a:gd name="T11" fmla="*/ 8 h 43"/>
                  <a:gd name="T12" fmla="*/ 5 w 54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3">
                    <a:moveTo>
                      <a:pt x="5" y="43"/>
                    </a:moveTo>
                    <a:lnTo>
                      <a:pt x="30" y="39"/>
                    </a:lnTo>
                    <a:lnTo>
                      <a:pt x="54" y="35"/>
                    </a:lnTo>
                    <a:lnTo>
                      <a:pt x="49" y="0"/>
                    </a:lnTo>
                    <a:lnTo>
                      <a:pt x="25" y="4"/>
                    </a:lnTo>
                    <a:lnTo>
                      <a:pt x="0" y="8"/>
                    </a:lnTo>
                    <a:lnTo>
                      <a:pt x="5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" name="Freeform 3194"/>
              <p:cNvSpPr>
                <a:spLocks/>
              </p:cNvSpPr>
              <p:nvPr/>
            </p:nvSpPr>
            <p:spPr bwMode="auto">
              <a:xfrm>
                <a:off x="4024" y="777"/>
                <a:ext cx="7" cy="5"/>
              </a:xfrm>
              <a:custGeom>
                <a:avLst/>
                <a:gdLst>
                  <a:gd name="T0" fmla="*/ 5 w 54"/>
                  <a:gd name="T1" fmla="*/ 42 h 42"/>
                  <a:gd name="T2" fmla="*/ 30 w 54"/>
                  <a:gd name="T3" fmla="*/ 38 h 42"/>
                  <a:gd name="T4" fmla="*/ 54 w 54"/>
                  <a:gd name="T5" fmla="*/ 34 h 42"/>
                  <a:gd name="T6" fmla="*/ 49 w 54"/>
                  <a:gd name="T7" fmla="*/ 0 h 42"/>
                  <a:gd name="T8" fmla="*/ 25 w 54"/>
                  <a:gd name="T9" fmla="*/ 4 h 42"/>
                  <a:gd name="T10" fmla="*/ 0 w 54"/>
                  <a:gd name="T11" fmla="*/ 8 h 42"/>
                  <a:gd name="T12" fmla="*/ 5 w 54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" y="42"/>
                    </a:moveTo>
                    <a:lnTo>
                      <a:pt x="30" y="38"/>
                    </a:lnTo>
                    <a:lnTo>
                      <a:pt x="54" y="34"/>
                    </a:lnTo>
                    <a:lnTo>
                      <a:pt x="49" y="0"/>
                    </a:lnTo>
                    <a:lnTo>
                      <a:pt x="25" y="4"/>
                    </a:lnTo>
                    <a:lnTo>
                      <a:pt x="0" y="8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" name="Freeform 3195"/>
              <p:cNvSpPr>
                <a:spLocks/>
              </p:cNvSpPr>
              <p:nvPr/>
            </p:nvSpPr>
            <p:spPr bwMode="auto">
              <a:xfrm>
                <a:off x="4024" y="777"/>
                <a:ext cx="7" cy="5"/>
              </a:xfrm>
              <a:custGeom>
                <a:avLst/>
                <a:gdLst>
                  <a:gd name="T0" fmla="*/ 5 w 54"/>
                  <a:gd name="T1" fmla="*/ 42 h 42"/>
                  <a:gd name="T2" fmla="*/ 30 w 54"/>
                  <a:gd name="T3" fmla="*/ 38 h 42"/>
                  <a:gd name="T4" fmla="*/ 54 w 54"/>
                  <a:gd name="T5" fmla="*/ 34 h 42"/>
                  <a:gd name="T6" fmla="*/ 49 w 54"/>
                  <a:gd name="T7" fmla="*/ 0 h 42"/>
                  <a:gd name="T8" fmla="*/ 25 w 54"/>
                  <a:gd name="T9" fmla="*/ 4 h 42"/>
                  <a:gd name="T10" fmla="*/ 0 w 54"/>
                  <a:gd name="T11" fmla="*/ 8 h 42"/>
                  <a:gd name="T12" fmla="*/ 5 w 54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" y="42"/>
                    </a:moveTo>
                    <a:lnTo>
                      <a:pt x="30" y="38"/>
                    </a:lnTo>
                    <a:lnTo>
                      <a:pt x="54" y="34"/>
                    </a:lnTo>
                    <a:lnTo>
                      <a:pt x="49" y="0"/>
                    </a:lnTo>
                    <a:lnTo>
                      <a:pt x="25" y="4"/>
                    </a:lnTo>
                    <a:lnTo>
                      <a:pt x="0" y="8"/>
                    </a:lnTo>
                    <a:lnTo>
                      <a:pt x="5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" name="Freeform 3196"/>
              <p:cNvSpPr>
                <a:spLocks/>
              </p:cNvSpPr>
              <p:nvPr/>
            </p:nvSpPr>
            <p:spPr bwMode="auto">
              <a:xfrm>
                <a:off x="4024" y="778"/>
                <a:ext cx="3" cy="1"/>
              </a:xfrm>
              <a:custGeom>
                <a:avLst/>
                <a:gdLst>
                  <a:gd name="T0" fmla="*/ 25 w 25"/>
                  <a:gd name="T1" fmla="*/ 0 h 4"/>
                  <a:gd name="T2" fmla="*/ 0 w 25"/>
                  <a:gd name="T3" fmla="*/ 4 h 4"/>
                  <a:gd name="T4" fmla="*/ 0 w 25"/>
                  <a:gd name="T5" fmla="*/ 3 h 4"/>
                  <a:gd name="T6" fmla="*/ 25 w 2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">
                    <a:moveTo>
                      <a:pt x="25" y="0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" name="Line 3197"/>
              <p:cNvSpPr>
                <a:spLocks noChangeShapeType="1"/>
              </p:cNvSpPr>
              <p:nvPr/>
            </p:nvSpPr>
            <p:spPr bwMode="auto">
              <a:xfrm flipV="1">
                <a:off x="4024" y="7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" name="Freeform 3198"/>
              <p:cNvSpPr>
                <a:spLocks/>
              </p:cNvSpPr>
              <p:nvPr/>
            </p:nvSpPr>
            <p:spPr bwMode="auto">
              <a:xfrm>
                <a:off x="4024" y="773"/>
                <a:ext cx="6" cy="5"/>
              </a:xfrm>
              <a:custGeom>
                <a:avLst/>
                <a:gdLst>
                  <a:gd name="T0" fmla="*/ 5 w 54"/>
                  <a:gd name="T1" fmla="*/ 42 h 42"/>
                  <a:gd name="T2" fmla="*/ 30 w 54"/>
                  <a:gd name="T3" fmla="*/ 39 h 42"/>
                  <a:gd name="T4" fmla="*/ 54 w 54"/>
                  <a:gd name="T5" fmla="*/ 36 h 42"/>
                  <a:gd name="T6" fmla="*/ 49 w 54"/>
                  <a:gd name="T7" fmla="*/ 0 h 42"/>
                  <a:gd name="T8" fmla="*/ 25 w 54"/>
                  <a:gd name="T9" fmla="*/ 3 h 42"/>
                  <a:gd name="T10" fmla="*/ 0 w 54"/>
                  <a:gd name="T11" fmla="*/ 6 h 42"/>
                  <a:gd name="T12" fmla="*/ 5 w 54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" y="42"/>
                    </a:moveTo>
                    <a:lnTo>
                      <a:pt x="30" y="39"/>
                    </a:lnTo>
                    <a:lnTo>
                      <a:pt x="54" y="36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" name="Freeform 3199"/>
              <p:cNvSpPr>
                <a:spLocks/>
              </p:cNvSpPr>
              <p:nvPr/>
            </p:nvSpPr>
            <p:spPr bwMode="auto">
              <a:xfrm>
                <a:off x="4024" y="773"/>
                <a:ext cx="6" cy="5"/>
              </a:xfrm>
              <a:custGeom>
                <a:avLst/>
                <a:gdLst>
                  <a:gd name="T0" fmla="*/ 5 w 54"/>
                  <a:gd name="T1" fmla="*/ 42 h 42"/>
                  <a:gd name="T2" fmla="*/ 30 w 54"/>
                  <a:gd name="T3" fmla="*/ 39 h 42"/>
                  <a:gd name="T4" fmla="*/ 54 w 54"/>
                  <a:gd name="T5" fmla="*/ 36 h 42"/>
                  <a:gd name="T6" fmla="*/ 49 w 54"/>
                  <a:gd name="T7" fmla="*/ 0 h 42"/>
                  <a:gd name="T8" fmla="*/ 25 w 54"/>
                  <a:gd name="T9" fmla="*/ 3 h 42"/>
                  <a:gd name="T10" fmla="*/ 0 w 54"/>
                  <a:gd name="T11" fmla="*/ 6 h 42"/>
                  <a:gd name="T12" fmla="*/ 5 w 54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" y="42"/>
                    </a:moveTo>
                    <a:lnTo>
                      <a:pt x="30" y="39"/>
                    </a:lnTo>
                    <a:lnTo>
                      <a:pt x="54" y="36"/>
                    </a:lnTo>
                    <a:lnTo>
                      <a:pt x="49" y="0"/>
                    </a:lnTo>
                    <a:lnTo>
                      <a:pt x="25" y="3"/>
                    </a:lnTo>
                    <a:lnTo>
                      <a:pt x="0" y="6"/>
                    </a:lnTo>
                    <a:lnTo>
                      <a:pt x="5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" name="Freeform 3200"/>
              <p:cNvSpPr>
                <a:spLocks/>
              </p:cNvSpPr>
              <p:nvPr/>
            </p:nvSpPr>
            <p:spPr bwMode="auto">
              <a:xfrm>
                <a:off x="4027" y="773"/>
                <a:ext cx="3" cy="1"/>
              </a:xfrm>
              <a:custGeom>
                <a:avLst/>
                <a:gdLst>
                  <a:gd name="T0" fmla="*/ 0 w 24"/>
                  <a:gd name="T1" fmla="*/ 4 h 4"/>
                  <a:gd name="T2" fmla="*/ 24 w 24"/>
                  <a:gd name="T3" fmla="*/ 1 h 4"/>
                  <a:gd name="T4" fmla="*/ 24 w 24"/>
                  <a:gd name="T5" fmla="*/ 0 h 4"/>
                  <a:gd name="T6" fmla="*/ 0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0" y="4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" name="Line 3201"/>
              <p:cNvSpPr>
                <a:spLocks noChangeShapeType="1"/>
              </p:cNvSpPr>
              <p:nvPr/>
            </p:nvSpPr>
            <p:spPr bwMode="auto">
              <a:xfrm flipV="1">
                <a:off x="4030" y="7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" name="Freeform 3202"/>
              <p:cNvSpPr>
                <a:spLocks/>
              </p:cNvSpPr>
              <p:nvPr/>
            </p:nvSpPr>
            <p:spPr bwMode="auto">
              <a:xfrm>
                <a:off x="4023" y="768"/>
                <a:ext cx="7" cy="6"/>
              </a:xfrm>
              <a:custGeom>
                <a:avLst/>
                <a:gdLst>
                  <a:gd name="T0" fmla="*/ 6 w 55"/>
                  <a:gd name="T1" fmla="*/ 42 h 42"/>
                  <a:gd name="T2" fmla="*/ 31 w 55"/>
                  <a:gd name="T3" fmla="*/ 38 h 42"/>
                  <a:gd name="T4" fmla="*/ 55 w 55"/>
                  <a:gd name="T5" fmla="*/ 34 h 42"/>
                  <a:gd name="T6" fmla="*/ 49 w 55"/>
                  <a:gd name="T7" fmla="*/ 0 h 42"/>
                  <a:gd name="T8" fmla="*/ 24 w 55"/>
                  <a:gd name="T9" fmla="*/ 4 h 42"/>
                  <a:gd name="T10" fmla="*/ 0 w 55"/>
                  <a:gd name="T11" fmla="*/ 8 h 42"/>
                  <a:gd name="T12" fmla="*/ 6 w 55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2">
                    <a:moveTo>
                      <a:pt x="6" y="42"/>
                    </a:moveTo>
                    <a:lnTo>
                      <a:pt x="31" y="38"/>
                    </a:lnTo>
                    <a:lnTo>
                      <a:pt x="55" y="34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" name="Freeform 3203"/>
              <p:cNvSpPr>
                <a:spLocks/>
              </p:cNvSpPr>
              <p:nvPr/>
            </p:nvSpPr>
            <p:spPr bwMode="auto">
              <a:xfrm>
                <a:off x="4023" y="768"/>
                <a:ext cx="7" cy="6"/>
              </a:xfrm>
              <a:custGeom>
                <a:avLst/>
                <a:gdLst>
                  <a:gd name="T0" fmla="*/ 6 w 55"/>
                  <a:gd name="T1" fmla="*/ 42 h 42"/>
                  <a:gd name="T2" fmla="*/ 31 w 55"/>
                  <a:gd name="T3" fmla="*/ 38 h 42"/>
                  <a:gd name="T4" fmla="*/ 55 w 55"/>
                  <a:gd name="T5" fmla="*/ 34 h 42"/>
                  <a:gd name="T6" fmla="*/ 49 w 55"/>
                  <a:gd name="T7" fmla="*/ 0 h 42"/>
                  <a:gd name="T8" fmla="*/ 24 w 55"/>
                  <a:gd name="T9" fmla="*/ 4 h 42"/>
                  <a:gd name="T10" fmla="*/ 0 w 55"/>
                  <a:gd name="T11" fmla="*/ 8 h 42"/>
                  <a:gd name="T12" fmla="*/ 6 w 55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2">
                    <a:moveTo>
                      <a:pt x="6" y="42"/>
                    </a:moveTo>
                    <a:lnTo>
                      <a:pt x="31" y="38"/>
                    </a:lnTo>
                    <a:lnTo>
                      <a:pt x="55" y="34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" name="Freeform 3204"/>
              <p:cNvSpPr>
                <a:spLocks/>
              </p:cNvSpPr>
              <p:nvPr/>
            </p:nvSpPr>
            <p:spPr bwMode="auto">
              <a:xfrm>
                <a:off x="4022" y="764"/>
                <a:ext cx="7" cy="5"/>
              </a:xfrm>
              <a:custGeom>
                <a:avLst/>
                <a:gdLst>
                  <a:gd name="T0" fmla="*/ 6 w 55"/>
                  <a:gd name="T1" fmla="*/ 43 h 43"/>
                  <a:gd name="T2" fmla="*/ 30 w 55"/>
                  <a:gd name="T3" fmla="*/ 39 h 43"/>
                  <a:gd name="T4" fmla="*/ 55 w 55"/>
                  <a:gd name="T5" fmla="*/ 35 h 43"/>
                  <a:gd name="T6" fmla="*/ 49 w 55"/>
                  <a:gd name="T7" fmla="*/ 0 h 43"/>
                  <a:gd name="T8" fmla="*/ 24 w 55"/>
                  <a:gd name="T9" fmla="*/ 4 h 43"/>
                  <a:gd name="T10" fmla="*/ 0 w 55"/>
                  <a:gd name="T11" fmla="*/ 8 h 43"/>
                  <a:gd name="T12" fmla="*/ 6 w 55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6" y="43"/>
                    </a:moveTo>
                    <a:lnTo>
                      <a:pt x="30" y="39"/>
                    </a:lnTo>
                    <a:lnTo>
                      <a:pt x="55" y="35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" name="Freeform 3205"/>
              <p:cNvSpPr>
                <a:spLocks/>
              </p:cNvSpPr>
              <p:nvPr/>
            </p:nvSpPr>
            <p:spPr bwMode="auto">
              <a:xfrm>
                <a:off x="4022" y="764"/>
                <a:ext cx="7" cy="5"/>
              </a:xfrm>
              <a:custGeom>
                <a:avLst/>
                <a:gdLst>
                  <a:gd name="T0" fmla="*/ 6 w 55"/>
                  <a:gd name="T1" fmla="*/ 43 h 43"/>
                  <a:gd name="T2" fmla="*/ 30 w 55"/>
                  <a:gd name="T3" fmla="*/ 39 h 43"/>
                  <a:gd name="T4" fmla="*/ 55 w 55"/>
                  <a:gd name="T5" fmla="*/ 35 h 43"/>
                  <a:gd name="T6" fmla="*/ 49 w 55"/>
                  <a:gd name="T7" fmla="*/ 0 h 43"/>
                  <a:gd name="T8" fmla="*/ 24 w 55"/>
                  <a:gd name="T9" fmla="*/ 4 h 43"/>
                  <a:gd name="T10" fmla="*/ 0 w 55"/>
                  <a:gd name="T11" fmla="*/ 8 h 43"/>
                  <a:gd name="T12" fmla="*/ 6 w 55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6" y="43"/>
                    </a:moveTo>
                    <a:lnTo>
                      <a:pt x="30" y="39"/>
                    </a:lnTo>
                    <a:lnTo>
                      <a:pt x="55" y="35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" name="Freeform 3206"/>
              <p:cNvSpPr>
                <a:spLocks/>
              </p:cNvSpPr>
              <p:nvPr/>
            </p:nvSpPr>
            <p:spPr bwMode="auto">
              <a:xfrm>
                <a:off x="4025" y="764"/>
                <a:ext cx="3" cy="1"/>
              </a:xfrm>
              <a:custGeom>
                <a:avLst/>
                <a:gdLst>
                  <a:gd name="T0" fmla="*/ 0 w 25"/>
                  <a:gd name="T1" fmla="*/ 4 h 4"/>
                  <a:gd name="T2" fmla="*/ 25 w 25"/>
                  <a:gd name="T3" fmla="*/ 0 h 4"/>
                  <a:gd name="T4" fmla="*/ 25 w 25"/>
                  <a:gd name="T5" fmla="*/ 0 h 4"/>
                  <a:gd name="T6" fmla="*/ 0 w 2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">
                    <a:moveTo>
                      <a:pt x="0" y="4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" name="Line 3207"/>
              <p:cNvSpPr>
                <a:spLocks noChangeShapeType="1"/>
              </p:cNvSpPr>
              <p:nvPr/>
            </p:nvSpPr>
            <p:spPr bwMode="auto">
              <a:xfrm>
                <a:off x="4028" y="7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" name="Freeform 3208"/>
              <p:cNvSpPr>
                <a:spLocks/>
              </p:cNvSpPr>
              <p:nvPr/>
            </p:nvSpPr>
            <p:spPr bwMode="auto">
              <a:xfrm>
                <a:off x="4021" y="760"/>
                <a:ext cx="7" cy="5"/>
              </a:xfrm>
              <a:custGeom>
                <a:avLst/>
                <a:gdLst>
                  <a:gd name="T0" fmla="*/ 6 w 55"/>
                  <a:gd name="T1" fmla="*/ 41 h 41"/>
                  <a:gd name="T2" fmla="*/ 30 w 55"/>
                  <a:gd name="T3" fmla="*/ 37 h 41"/>
                  <a:gd name="T4" fmla="*/ 55 w 55"/>
                  <a:gd name="T5" fmla="*/ 33 h 41"/>
                  <a:gd name="T6" fmla="*/ 49 w 55"/>
                  <a:gd name="T7" fmla="*/ 0 h 41"/>
                  <a:gd name="T8" fmla="*/ 24 w 55"/>
                  <a:gd name="T9" fmla="*/ 4 h 41"/>
                  <a:gd name="T10" fmla="*/ 0 w 55"/>
                  <a:gd name="T11" fmla="*/ 8 h 41"/>
                  <a:gd name="T12" fmla="*/ 6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6" y="41"/>
                    </a:moveTo>
                    <a:lnTo>
                      <a:pt x="30" y="37"/>
                    </a:lnTo>
                    <a:lnTo>
                      <a:pt x="55" y="33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" name="Freeform 3209"/>
              <p:cNvSpPr>
                <a:spLocks/>
              </p:cNvSpPr>
              <p:nvPr/>
            </p:nvSpPr>
            <p:spPr bwMode="auto">
              <a:xfrm>
                <a:off x="4021" y="760"/>
                <a:ext cx="7" cy="5"/>
              </a:xfrm>
              <a:custGeom>
                <a:avLst/>
                <a:gdLst>
                  <a:gd name="T0" fmla="*/ 6 w 55"/>
                  <a:gd name="T1" fmla="*/ 41 h 41"/>
                  <a:gd name="T2" fmla="*/ 30 w 55"/>
                  <a:gd name="T3" fmla="*/ 37 h 41"/>
                  <a:gd name="T4" fmla="*/ 55 w 55"/>
                  <a:gd name="T5" fmla="*/ 33 h 41"/>
                  <a:gd name="T6" fmla="*/ 49 w 55"/>
                  <a:gd name="T7" fmla="*/ 0 h 41"/>
                  <a:gd name="T8" fmla="*/ 24 w 55"/>
                  <a:gd name="T9" fmla="*/ 4 h 41"/>
                  <a:gd name="T10" fmla="*/ 0 w 55"/>
                  <a:gd name="T11" fmla="*/ 8 h 41"/>
                  <a:gd name="T12" fmla="*/ 6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6" y="41"/>
                    </a:moveTo>
                    <a:lnTo>
                      <a:pt x="30" y="37"/>
                    </a:lnTo>
                    <a:lnTo>
                      <a:pt x="55" y="33"/>
                    </a:lnTo>
                    <a:lnTo>
                      <a:pt x="49" y="0"/>
                    </a:lnTo>
                    <a:lnTo>
                      <a:pt x="24" y="4"/>
                    </a:lnTo>
                    <a:lnTo>
                      <a:pt x="0" y="8"/>
                    </a:lnTo>
                    <a:lnTo>
                      <a:pt x="6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" name="Freeform 3210"/>
              <p:cNvSpPr>
                <a:spLocks/>
              </p:cNvSpPr>
              <p:nvPr/>
            </p:nvSpPr>
            <p:spPr bwMode="auto">
              <a:xfrm>
                <a:off x="4024" y="760"/>
                <a:ext cx="3" cy="1"/>
              </a:xfrm>
              <a:custGeom>
                <a:avLst/>
                <a:gdLst>
                  <a:gd name="T0" fmla="*/ 0 w 25"/>
                  <a:gd name="T1" fmla="*/ 5 h 5"/>
                  <a:gd name="T2" fmla="*/ 25 w 25"/>
                  <a:gd name="T3" fmla="*/ 1 h 5"/>
                  <a:gd name="T4" fmla="*/ 25 w 25"/>
                  <a:gd name="T5" fmla="*/ 0 h 5"/>
                  <a:gd name="T6" fmla="*/ 0 w 2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">
                    <a:moveTo>
                      <a:pt x="0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" name="Line 3211"/>
              <p:cNvSpPr>
                <a:spLocks noChangeShapeType="1"/>
              </p:cNvSpPr>
              <p:nvPr/>
            </p:nvSpPr>
            <p:spPr bwMode="auto">
              <a:xfrm flipV="1">
                <a:off x="4027" y="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" name="Freeform 3212"/>
              <p:cNvSpPr>
                <a:spLocks/>
              </p:cNvSpPr>
              <p:nvPr/>
            </p:nvSpPr>
            <p:spPr bwMode="auto">
              <a:xfrm>
                <a:off x="4020" y="755"/>
                <a:ext cx="7" cy="6"/>
              </a:xfrm>
              <a:custGeom>
                <a:avLst/>
                <a:gdLst>
                  <a:gd name="T0" fmla="*/ 7 w 56"/>
                  <a:gd name="T1" fmla="*/ 45 h 45"/>
                  <a:gd name="T2" fmla="*/ 31 w 56"/>
                  <a:gd name="T3" fmla="*/ 40 h 45"/>
                  <a:gd name="T4" fmla="*/ 56 w 56"/>
                  <a:gd name="T5" fmla="*/ 35 h 45"/>
                  <a:gd name="T6" fmla="*/ 48 w 56"/>
                  <a:gd name="T7" fmla="*/ 0 h 45"/>
                  <a:gd name="T8" fmla="*/ 24 w 56"/>
                  <a:gd name="T9" fmla="*/ 5 h 45"/>
                  <a:gd name="T10" fmla="*/ 0 w 56"/>
                  <a:gd name="T11" fmla="*/ 10 h 45"/>
                  <a:gd name="T12" fmla="*/ 7 w 56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7" y="45"/>
                    </a:moveTo>
                    <a:lnTo>
                      <a:pt x="31" y="40"/>
                    </a:lnTo>
                    <a:lnTo>
                      <a:pt x="56" y="35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" name="Freeform 3213"/>
              <p:cNvSpPr>
                <a:spLocks/>
              </p:cNvSpPr>
              <p:nvPr/>
            </p:nvSpPr>
            <p:spPr bwMode="auto">
              <a:xfrm>
                <a:off x="4020" y="755"/>
                <a:ext cx="7" cy="6"/>
              </a:xfrm>
              <a:custGeom>
                <a:avLst/>
                <a:gdLst>
                  <a:gd name="T0" fmla="*/ 7 w 56"/>
                  <a:gd name="T1" fmla="*/ 45 h 45"/>
                  <a:gd name="T2" fmla="*/ 31 w 56"/>
                  <a:gd name="T3" fmla="*/ 40 h 45"/>
                  <a:gd name="T4" fmla="*/ 56 w 56"/>
                  <a:gd name="T5" fmla="*/ 35 h 45"/>
                  <a:gd name="T6" fmla="*/ 48 w 56"/>
                  <a:gd name="T7" fmla="*/ 0 h 45"/>
                  <a:gd name="T8" fmla="*/ 24 w 56"/>
                  <a:gd name="T9" fmla="*/ 5 h 45"/>
                  <a:gd name="T10" fmla="*/ 0 w 56"/>
                  <a:gd name="T11" fmla="*/ 10 h 45"/>
                  <a:gd name="T12" fmla="*/ 7 w 56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7" y="45"/>
                    </a:moveTo>
                    <a:lnTo>
                      <a:pt x="31" y="40"/>
                    </a:lnTo>
                    <a:lnTo>
                      <a:pt x="56" y="35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" name="Freeform 3214"/>
              <p:cNvSpPr>
                <a:spLocks/>
              </p:cNvSpPr>
              <p:nvPr/>
            </p:nvSpPr>
            <p:spPr bwMode="auto">
              <a:xfrm>
                <a:off x="4020" y="751"/>
                <a:ext cx="7" cy="6"/>
              </a:xfrm>
              <a:custGeom>
                <a:avLst/>
                <a:gdLst>
                  <a:gd name="T0" fmla="*/ 7 w 55"/>
                  <a:gd name="T1" fmla="*/ 44 h 44"/>
                  <a:gd name="T2" fmla="*/ 31 w 55"/>
                  <a:gd name="T3" fmla="*/ 39 h 44"/>
                  <a:gd name="T4" fmla="*/ 55 w 55"/>
                  <a:gd name="T5" fmla="*/ 34 h 44"/>
                  <a:gd name="T6" fmla="*/ 48 w 55"/>
                  <a:gd name="T7" fmla="*/ 0 h 44"/>
                  <a:gd name="T8" fmla="*/ 24 w 55"/>
                  <a:gd name="T9" fmla="*/ 5 h 44"/>
                  <a:gd name="T10" fmla="*/ 0 w 55"/>
                  <a:gd name="T11" fmla="*/ 10 h 44"/>
                  <a:gd name="T12" fmla="*/ 7 w 55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4">
                    <a:moveTo>
                      <a:pt x="7" y="44"/>
                    </a:moveTo>
                    <a:lnTo>
                      <a:pt x="31" y="39"/>
                    </a:lnTo>
                    <a:lnTo>
                      <a:pt x="55" y="34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8" name="Freeform 3215"/>
              <p:cNvSpPr>
                <a:spLocks/>
              </p:cNvSpPr>
              <p:nvPr/>
            </p:nvSpPr>
            <p:spPr bwMode="auto">
              <a:xfrm>
                <a:off x="4020" y="751"/>
                <a:ext cx="7" cy="6"/>
              </a:xfrm>
              <a:custGeom>
                <a:avLst/>
                <a:gdLst>
                  <a:gd name="T0" fmla="*/ 7 w 55"/>
                  <a:gd name="T1" fmla="*/ 44 h 44"/>
                  <a:gd name="T2" fmla="*/ 31 w 55"/>
                  <a:gd name="T3" fmla="*/ 39 h 44"/>
                  <a:gd name="T4" fmla="*/ 55 w 55"/>
                  <a:gd name="T5" fmla="*/ 34 h 44"/>
                  <a:gd name="T6" fmla="*/ 48 w 55"/>
                  <a:gd name="T7" fmla="*/ 0 h 44"/>
                  <a:gd name="T8" fmla="*/ 24 w 55"/>
                  <a:gd name="T9" fmla="*/ 5 h 44"/>
                  <a:gd name="T10" fmla="*/ 0 w 55"/>
                  <a:gd name="T11" fmla="*/ 10 h 44"/>
                  <a:gd name="T12" fmla="*/ 7 w 55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4">
                    <a:moveTo>
                      <a:pt x="7" y="44"/>
                    </a:moveTo>
                    <a:lnTo>
                      <a:pt x="31" y="39"/>
                    </a:lnTo>
                    <a:lnTo>
                      <a:pt x="55" y="34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" name="Freeform 3216"/>
              <p:cNvSpPr>
                <a:spLocks/>
              </p:cNvSpPr>
              <p:nvPr/>
            </p:nvSpPr>
            <p:spPr bwMode="auto">
              <a:xfrm>
                <a:off x="4019" y="747"/>
                <a:ext cx="7" cy="5"/>
              </a:xfrm>
              <a:custGeom>
                <a:avLst/>
                <a:gdLst>
                  <a:gd name="T0" fmla="*/ 7 w 55"/>
                  <a:gd name="T1" fmla="*/ 45 h 45"/>
                  <a:gd name="T2" fmla="*/ 31 w 55"/>
                  <a:gd name="T3" fmla="*/ 40 h 45"/>
                  <a:gd name="T4" fmla="*/ 55 w 55"/>
                  <a:gd name="T5" fmla="*/ 35 h 45"/>
                  <a:gd name="T6" fmla="*/ 48 w 55"/>
                  <a:gd name="T7" fmla="*/ 0 h 45"/>
                  <a:gd name="T8" fmla="*/ 24 w 55"/>
                  <a:gd name="T9" fmla="*/ 5 h 45"/>
                  <a:gd name="T10" fmla="*/ 0 w 55"/>
                  <a:gd name="T11" fmla="*/ 10 h 45"/>
                  <a:gd name="T12" fmla="*/ 7 w 55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5">
                    <a:moveTo>
                      <a:pt x="7" y="45"/>
                    </a:moveTo>
                    <a:lnTo>
                      <a:pt x="31" y="40"/>
                    </a:lnTo>
                    <a:lnTo>
                      <a:pt x="55" y="35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" name="Freeform 3217"/>
              <p:cNvSpPr>
                <a:spLocks/>
              </p:cNvSpPr>
              <p:nvPr/>
            </p:nvSpPr>
            <p:spPr bwMode="auto">
              <a:xfrm>
                <a:off x="4019" y="747"/>
                <a:ext cx="7" cy="5"/>
              </a:xfrm>
              <a:custGeom>
                <a:avLst/>
                <a:gdLst>
                  <a:gd name="T0" fmla="*/ 7 w 55"/>
                  <a:gd name="T1" fmla="*/ 45 h 45"/>
                  <a:gd name="T2" fmla="*/ 31 w 55"/>
                  <a:gd name="T3" fmla="*/ 40 h 45"/>
                  <a:gd name="T4" fmla="*/ 55 w 55"/>
                  <a:gd name="T5" fmla="*/ 35 h 45"/>
                  <a:gd name="T6" fmla="*/ 48 w 55"/>
                  <a:gd name="T7" fmla="*/ 0 h 45"/>
                  <a:gd name="T8" fmla="*/ 24 w 55"/>
                  <a:gd name="T9" fmla="*/ 5 h 45"/>
                  <a:gd name="T10" fmla="*/ 0 w 55"/>
                  <a:gd name="T11" fmla="*/ 10 h 45"/>
                  <a:gd name="T12" fmla="*/ 7 w 55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5">
                    <a:moveTo>
                      <a:pt x="7" y="45"/>
                    </a:moveTo>
                    <a:lnTo>
                      <a:pt x="31" y="40"/>
                    </a:lnTo>
                    <a:lnTo>
                      <a:pt x="55" y="35"/>
                    </a:lnTo>
                    <a:lnTo>
                      <a:pt x="48" y="0"/>
                    </a:lnTo>
                    <a:lnTo>
                      <a:pt x="24" y="5"/>
                    </a:lnTo>
                    <a:lnTo>
                      <a:pt x="0" y="10"/>
                    </a:lnTo>
                    <a:lnTo>
                      <a:pt x="7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" name="Freeform 3218"/>
              <p:cNvSpPr>
                <a:spLocks/>
              </p:cNvSpPr>
              <p:nvPr/>
            </p:nvSpPr>
            <p:spPr bwMode="auto">
              <a:xfrm>
                <a:off x="4022" y="747"/>
                <a:ext cx="3" cy="1"/>
              </a:xfrm>
              <a:custGeom>
                <a:avLst/>
                <a:gdLst>
                  <a:gd name="T0" fmla="*/ 0 w 24"/>
                  <a:gd name="T1" fmla="*/ 6 h 6"/>
                  <a:gd name="T2" fmla="*/ 24 w 24"/>
                  <a:gd name="T3" fmla="*/ 1 h 6"/>
                  <a:gd name="T4" fmla="*/ 24 w 24"/>
                  <a:gd name="T5" fmla="*/ 0 h 6"/>
                  <a:gd name="T6" fmla="*/ 0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0" y="6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" name="Line 3219"/>
              <p:cNvSpPr>
                <a:spLocks noChangeShapeType="1"/>
              </p:cNvSpPr>
              <p:nvPr/>
            </p:nvSpPr>
            <p:spPr bwMode="auto">
              <a:xfrm flipV="1">
                <a:off x="4025" y="7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" name="Freeform 3220"/>
              <p:cNvSpPr>
                <a:spLocks/>
              </p:cNvSpPr>
              <p:nvPr/>
            </p:nvSpPr>
            <p:spPr bwMode="auto">
              <a:xfrm>
                <a:off x="4018" y="742"/>
                <a:ext cx="7" cy="6"/>
              </a:xfrm>
              <a:custGeom>
                <a:avLst/>
                <a:gdLst>
                  <a:gd name="T0" fmla="*/ 8 w 56"/>
                  <a:gd name="T1" fmla="*/ 45 h 45"/>
                  <a:gd name="T2" fmla="*/ 32 w 56"/>
                  <a:gd name="T3" fmla="*/ 39 h 45"/>
                  <a:gd name="T4" fmla="*/ 56 w 56"/>
                  <a:gd name="T5" fmla="*/ 33 h 45"/>
                  <a:gd name="T6" fmla="*/ 48 w 56"/>
                  <a:gd name="T7" fmla="*/ 0 h 45"/>
                  <a:gd name="T8" fmla="*/ 24 w 56"/>
                  <a:gd name="T9" fmla="*/ 6 h 45"/>
                  <a:gd name="T10" fmla="*/ 0 w 56"/>
                  <a:gd name="T11" fmla="*/ 12 h 45"/>
                  <a:gd name="T12" fmla="*/ 8 w 56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8" y="45"/>
                    </a:moveTo>
                    <a:lnTo>
                      <a:pt x="32" y="39"/>
                    </a:lnTo>
                    <a:lnTo>
                      <a:pt x="56" y="33"/>
                    </a:lnTo>
                    <a:lnTo>
                      <a:pt x="48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" name="Freeform 3221"/>
              <p:cNvSpPr>
                <a:spLocks/>
              </p:cNvSpPr>
              <p:nvPr/>
            </p:nvSpPr>
            <p:spPr bwMode="auto">
              <a:xfrm>
                <a:off x="4018" y="742"/>
                <a:ext cx="7" cy="6"/>
              </a:xfrm>
              <a:custGeom>
                <a:avLst/>
                <a:gdLst>
                  <a:gd name="T0" fmla="*/ 8 w 56"/>
                  <a:gd name="T1" fmla="*/ 45 h 45"/>
                  <a:gd name="T2" fmla="*/ 32 w 56"/>
                  <a:gd name="T3" fmla="*/ 39 h 45"/>
                  <a:gd name="T4" fmla="*/ 56 w 56"/>
                  <a:gd name="T5" fmla="*/ 33 h 45"/>
                  <a:gd name="T6" fmla="*/ 48 w 56"/>
                  <a:gd name="T7" fmla="*/ 0 h 45"/>
                  <a:gd name="T8" fmla="*/ 24 w 56"/>
                  <a:gd name="T9" fmla="*/ 6 h 45"/>
                  <a:gd name="T10" fmla="*/ 0 w 56"/>
                  <a:gd name="T11" fmla="*/ 12 h 45"/>
                  <a:gd name="T12" fmla="*/ 8 w 56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8" y="45"/>
                    </a:moveTo>
                    <a:lnTo>
                      <a:pt x="32" y="39"/>
                    </a:lnTo>
                    <a:lnTo>
                      <a:pt x="56" y="33"/>
                    </a:lnTo>
                    <a:lnTo>
                      <a:pt x="48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8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5" name="Freeform 3222"/>
              <p:cNvSpPr>
                <a:spLocks/>
              </p:cNvSpPr>
              <p:nvPr/>
            </p:nvSpPr>
            <p:spPr bwMode="auto">
              <a:xfrm>
                <a:off x="4018" y="743"/>
                <a:ext cx="3" cy="1"/>
              </a:xfrm>
              <a:custGeom>
                <a:avLst/>
                <a:gdLst>
                  <a:gd name="T0" fmla="*/ 24 w 24"/>
                  <a:gd name="T1" fmla="*/ 0 h 6"/>
                  <a:gd name="T2" fmla="*/ 0 w 24"/>
                  <a:gd name="T3" fmla="*/ 6 h 6"/>
                  <a:gd name="T4" fmla="*/ 0 w 24"/>
                  <a:gd name="T5" fmla="*/ 6 h 6"/>
                  <a:gd name="T6" fmla="*/ 24 w 2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24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6" name="Line 3223"/>
              <p:cNvSpPr>
                <a:spLocks noChangeShapeType="1"/>
              </p:cNvSpPr>
              <p:nvPr/>
            </p:nvSpPr>
            <p:spPr bwMode="auto">
              <a:xfrm>
                <a:off x="4018" y="7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" name="Freeform 3224"/>
              <p:cNvSpPr>
                <a:spLocks/>
              </p:cNvSpPr>
              <p:nvPr/>
            </p:nvSpPr>
            <p:spPr bwMode="auto">
              <a:xfrm>
                <a:off x="4017" y="738"/>
                <a:ext cx="7" cy="6"/>
              </a:xfrm>
              <a:custGeom>
                <a:avLst/>
                <a:gdLst>
                  <a:gd name="T0" fmla="*/ 9 w 57"/>
                  <a:gd name="T1" fmla="*/ 47 h 47"/>
                  <a:gd name="T2" fmla="*/ 33 w 57"/>
                  <a:gd name="T3" fmla="*/ 41 h 47"/>
                  <a:gd name="T4" fmla="*/ 57 w 57"/>
                  <a:gd name="T5" fmla="*/ 35 h 47"/>
                  <a:gd name="T6" fmla="*/ 49 w 57"/>
                  <a:gd name="T7" fmla="*/ 0 h 47"/>
                  <a:gd name="T8" fmla="*/ 25 w 57"/>
                  <a:gd name="T9" fmla="*/ 6 h 47"/>
                  <a:gd name="T10" fmla="*/ 0 w 57"/>
                  <a:gd name="T11" fmla="*/ 12 h 47"/>
                  <a:gd name="T12" fmla="*/ 9 w 57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9" y="47"/>
                    </a:moveTo>
                    <a:lnTo>
                      <a:pt x="33" y="41"/>
                    </a:lnTo>
                    <a:lnTo>
                      <a:pt x="57" y="35"/>
                    </a:lnTo>
                    <a:lnTo>
                      <a:pt x="49" y="0"/>
                    </a:lnTo>
                    <a:lnTo>
                      <a:pt x="25" y="6"/>
                    </a:lnTo>
                    <a:lnTo>
                      <a:pt x="0" y="12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" name="Freeform 3225"/>
              <p:cNvSpPr>
                <a:spLocks/>
              </p:cNvSpPr>
              <p:nvPr/>
            </p:nvSpPr>
            <p:spPr bwMode="auto">
              <a:xfrm>
                <a:off x="4017" y="738"/>
                <a:ext cx="7" cy="6"/>
              </a:xfrm>
              <a:custGeom>
                <a:avLst/>
                <a:gdLst>
                  <a:gd name="T0" fmla="*/ 9 w 57"/>
                  <a:gd name="T1" fmla="*/ 47 h 47"/>
                  <a:gd name="T2" fmla="*/ 33 w 57"/>
                  <a:gd name="T3" fmla="*/ 41 h 47"/>
                  <a:gd name="T4" fmla="*/ 57 w 57"/>
                  <a:gd name="T5" fmla="*/ 35 h 47"/>
                  <a:gd name="T6" fmla="*/ 49 w 57"/>
                  <a:gd name="T7" fmla="*/ 0 h 47"/>
                  <a:gd name="T8" fmla="*/ 25 w 57"/>
                  <a:gd name="T9" fmla="*/ 6 h 47"/>
                  <a:gd name="T10" fmla="*/ 0 w 57"/>
                  <a:gd name="T11" fmla="*/ 12 h 47"/>
                  <a:gd name="T12" fmla="*/ 9 w 57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9" y="47"/>
                    </a:moveTo>
                    <a:lnTo>
                      <a:pt x="33" y="41"/>
                    </a:lnTo>
                    <a:lnTo>
                      <a:pt x="57" y="35"/>
                    </a:lnTo>
                    <a:lnTo>
                      <a:pt x="49" y="0"/>
                    </a:lnTo>
                    <a:lnTo>
                      <a:pt x="25" y="6"/>
                    </a:lnTo>
                    <a:lnTo>
                      <a:pt x="0" y="12"/>
                    </a:lnTo>
                    <a:lnTo>
                      <a:pt x="9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9" name="Freeform 3226"/>
              <p:cNvSpPr>
                <a:spLocks/>
              </p:cNvSpPr>
              <p:nvPr/>
            </p:nvSpPr>
            <p:spPr bwMode="auto">
              <a:xfrm>
                <a:off x="4020" y="738"/>
                <a:ext cx="3" cy="1"/>
              </a:xfrm>
              <a:custGeom>
                <a:avLst/>
                <a:gdLst>
                  <a:gd name="T0" fmla="*/ 0 w 24"/>
                  <a:gd name="T1" fmla="*/ 6 h 6"/>
                  <a:gd name="T2" fmla="*/ 24 w 24"/>
                  <a:gd name="T3" fmla="*/ 0 h 6"/>
                  <a:gd name="T4" fmla="*/ 24 w 24"/>
                  <a:gd name="T5" fmla="*/ 0 h 6"/>
                  <a:gd name="T6" fmla="*/ 0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0" y="6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" name="Line 3227"/>
              <p:cNvSpPr>
                <a:spLocks noChangeShapeType="1"/>
              </p:cNvSpPr>
              <p:nvPr/>
            </p:nvSpPr>
            <p:spPr bwMode="auto">
              <a:xfrm>
                <a:off x="4023" y="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" name="Freeform 3228"/>
              <p:cNvSpPr>
                <a:spLocks/>
              </p:cNvSpPr>
              <p:nvPr/>
            </p:nvSpPr>
            <p:spPr bwMode="auto">
              <a:xfrm>
                <a:off x="4016" y="734"/>
                <a:ext cx="7" cy="6"/>
              </a:xfrm>
              <a:custGeom>
                <a:avLst/>
                <a:gdLst>
                  <a:gd name="T0" fmla="*/ 8 w 57"/>
                  <a:gd name="T1" fmla="*/ 45 h 45"/>
                  <a:gd name="T2" fmla="*/ 33 w 57"/>
                  <a:gd name="T3" fmla="*/ 39 h 45"/>
                  <a:gd name="T4" fmla="*/ 57 w 57"/>
                  <a:gd name="T5" fmla="*/ 33 h 45"/>
                  <a:gd name="T6" fmla="*/ 49 w 57"/>
                  <a:gd name="T7" fmla="*/ 0 h 45"/>
                  <a:gd name="T8" fmla="*/ 25 w 57"/>
                  <a:gd name="T9" fmla="*/ 6 h 45"/>
                  <a:gd name="T10" fmla="*/ 0 w 57"/>
                  <a:gd name="T11" fmla="*/ 12 h 45"/>
                  <a:gd name="T12" fmla="*/ 8 w 5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5">
                    <a:moveTo>
                      <a:pt x="8" y="45"/>
                    </a:moveTo>
                    <a:lnTo>
                      <a:pt x="33" y="39"/>
                    </a:lnTo>
                    <a:lnTo>
                      <a:pt x="57" y="33"/>
                    </a:lnTo>
                    <a:lnTo>
                      <a:pt x="49" y="0"/>
                    </a:lnTo>
                    <a:lnTo>
                      <a:pt x="25" y="6"/>
                    </a:lnTo>
                    <a:lnTo>
                      <a:pt x="0" y="12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" name="Freeform 3229"/>
              <p:cNvSpPr>
                <a:spLocks/>
              </p:cNvSpPr>
              <p:nvPr/>
            </p:nvSpPr>
            <p:spPr bwMode="auto">
              <a:xfrm>
                <a:off x="4016" y="734"/>
                <a:ext cx="7" cy="6"/>
              </a:xfrm>
              <a:custGeom>
                <a:avLst/>
                <a:gdLst>
                  <a:gd name="T0" fmla="*/ 8 w 57"/>
                  <a:gd name="T1" fmla="*/ 45 h 45"/>
                  <a:gd name="T2" fmla="*/ 33 w 57"/>
                  <a:gd name="T3" fmla="*/ 39 h 45"/>
                  <a:gd name="T4" fmla="*/ 57 w 57"/>
                  <a:gd name="T5" fmla="*/ 33 h 45"/>
                  <a:gd name="T6" fmla="*/ 49 w 57"/>
                  <a:gd name="T7" fmla="*/ 0 h 45"/>
                  <a:gd name="T8" fmla="*/ 25 w 57"/>
                  <a:gd name="T9" fmla="*/ 6 h 45"/>
                  <a:gd name="T10" fmla="*/ 0 w 57"/>
                  <a:gd name="T11" fmla="*/ 12 h 45"/>
                  <a:gd name="T12" fmla="*/ 8 w 5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5">
                    <a:moveTo>
                      <a:pt x="8" y="45"/>
                    </a:moveTo>
                    <a:lnTo>
                      <a:pt x="33" y="39"/>
                    </a:lnTo>
                    <a:lnTo>
                      <a:pt x="57" y="33"/>
                    </a:lnTo>
                    <a:lnTo>
                      <a:pt x="49" y="0"/>
                    </a:lnTo>
                    <a:lnTo>
                      <a:pt x="25" y="6"/>
                    </a:lnTo>
                    <a:lnTo>
                      <a:pt x="0" y="12"/>
                    </a:lnTo>
                    <a:lnTo>
                      <a:pt x="8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" name="Freeform 3230"/>
              <p:cNvSpPr>
                <a:spLocks/>
              </p:cNvSpPr>
              <p:nvPr/>
            </p:nvSpPr>
            <p:spPr bwMode="auto">
              <a:xfrm>
                <a:off x="4019" y="734"/>
                <a:ext cx="3" cy="1"/>
              </a:xfrm>
              <a:custGeom>
                <a:avLst/>
                <a:gdLst>
                  <a:gd name="T0" fmla="*/ 0 w 24"/>
                  <a:gd name="T1" fmla="*/ 6 h 6"/>
                  <a:gd name="T2" fmla="*/ 24 w 24"/>
                  <a:gd name="T3" fmla="*/ 0 h 6"/>
                  <a:gd name="T4" fmla="*/ 24 w 24"/>
                  <a:gd name="T5" fmla="*/ 0 h 6"/>
                  <a:gd name="T6" fmla="*/ 0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0" y="6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" name="Line 3231"/>
              <p:cNvSpPr>
                <a:spLocks noChangeShapeType="1"/>
              </p:cNvSpPr>
              <p:nvPr/>
            </p:nvSpPr>
            <p:spPr bwMode="auto">
              <a:xfrm>
                <a:off x="4022" y="7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" name="Freeform 3232"/>
              <p:cNvSpPr>
                <a:spLocks/>
              </p:cNvSpPr>
              <p:nvPr/>
            </p:nvSpPr>
            <p:spPr bwMode="auto">
              <a:xfrm>
                <a:off x="4015" y="730"/>
                <a:ext cx="7" cy="6"/>
              </a:xfrm>
              <a:custGeom>
                <a:avLst/>
                <a:gdLst>
                  <a:gd name="T0" fmla="*/ 9 w 58"/>
                  <a:gd name="T1" fmla="*/ 47 h 47"/>
                  <a:gd name="T2" fmla="*/ 34 w 58"/>
                  <a:gd name="T3" fmla="*/ 41 h 47"/>
                  <a:gd name="T4" fmla="*/ 58 w 58"/>
                  <a:gd name="T5" fmla="*/ 35 h 47"/>
                  <a:gd name="T6" fmla="*/ 49 w 58"/>
                  <a:gd name="T7" fmla="*/ 0 h 47"/>
                  <a:gd name="T8" fmla="*/ 24 w 58"/>
                  <a:gd name="T9" fmla="*/ 6 h 47"/>
                  <a:gd name="T10" fmla="*/ 0 w 58"/>
                  <a:gd name="T11" fmla="*/ 13 h 47"/>
                  <a:gd name="T12" fmla="*/ 9 w 58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7">
                    <a:moveTo>
                      <a:pt x="9" y="47"/>
                    </a:moveTo>
                    <a:lnTo>
                      <a:pt x="34" y="41"/>
                    </a:lnTo>
                    <a:lnTo>
                      <a:pt x="58" y="35"/>
                    </a:lnTo>
                    <a:lnTo>
                      <a:pt x="49" y="0"/>
                    </a:lnTo>
                    <a:lnTo>
                      <a:pt x="24" y="6"/>
                    </a:lnTo>
                    <a:lnTo>
                      <a:pt x="0" y="13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" name="Freeform 3233"/>
              <p:cNvSpPr>
                <a:spLocks/>
              </p:cNvSpPr>
              <p:nvPr/>
            </p:nvSpPr>
            <p:spPr bwMode="auto">
              <a:xfrm>
                <a:off x="4015" y="730"/>
                <a:ext cx="7" cy="6"/>
              </a:xfrm>
              <a:custGeom>
                <a:avLst/>
                <a:gdLst>
                  <a:gd name="T0" fmla="*/ 9 w 58"/>
                  <a:gd name="T1" fmla="*/ 47 h 47"/>
                  <a:gd name="T2" fmla="*/ 34 w 58"/>
                  <a:gd name="T3" fmla="*/ 41 h 47"/>
                  <a:gd name="T4" fmla="*/ 58 w 58"/>
                  <a:gd name="T5" fmla="*/ 35 h 47"/>
                  <a:gd name="T6" fmla="*/ 49 w 58"/>
                  <a:gd name="T7" fmla="*/ 0 h 47"/>
                  <a:gd name="T8" fmla="*/ 24 w 58"/>
                  <a:gd name="T9" fmla="*/ 6 h 47"/>
                  <a:gd name="T10" fmla="*/ 0 w 58"/>
                  <a:gd name="T11" fmla="*/ 13 h 47"/>
                  <a:gd name="T12" fmla="*/ 9 w 58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7">
                    <a:moveTo>
                      <a:pt x="9" y="47"/>
                    </a:moveTo>
                    <a:lnTo>
                      <a:pt x="34" y="41"/>
                    </a:lnTo>
                    <a:lnTo>
                      <a:pt x="58" y="35"/>
                    </a:lnTo>
                    <a:lnTo>
                      <a:pt x="49" y="0"/>
                    </a:lnTo>
                    <a:lnTo>
                      <a:pt x="24" y="6"/>
                    </a:lnTo>
                    <a:lnTo>
                      <a:pt x="0" y="13"/>
                    </a:lnTo>
                    <a:lnTo>
                      <a:pt x="9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" name="Freeform 3234"/>
              <p:cNvSpPr>
                <a:spLocks/>
              </p:cNvSpPr>
              <p:nvPr/>
            </p:nvSpPr>
            <p:spPr bwMode="auto">
              <a:xfrm>
                <a:off x="4018" y="730"/>
                <a:ext cx="3" cy="1"/>
              </a:xfrm>
              <a:custGeom>
                <a:avLst/>
                <a:gdLst>
                  <a:gd name="T0" fmla="*/ 0 w 25"/>
                  <a:gd name="T1" fmla="*/ 6 h 6"/>
                  <a:gd name="T2" fmla="*/ 25 w 25"/>
                  <a:gd name="T3" fmla="*/ 0 h 6"/>
                  <a:gd name="T4" fmla="*/ 25 w 25"/>
                  <a:gd name="T5" fmla="*/ 0 h 6"/>
                  <a:gd name="T6" fmla="*/ 0 w 2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0" y="6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" name="Line 3235"/>
              <p:cNvSpPr>
                <a:spLocks noChangeShapeType="1"/>
              </p:cNvSpPr>
              <p:nvPr/>
            </p:nvSpPr>
            <p:spPr bwMode="auto">
              <a:xfrm>
                <a:off x="4021" y="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" name="Freeform 3236"/>
              <p:cNvSpPr>
                <a:spLocks/>
              </p:cNvSpPr>
              <p:nvPr/>
            </p:nvSpPr>
            <p:spPr bwMode="auto">
              <a:xfrm>
                <a:off x="4013" y="725"/>
                <a:ext cx="8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39 h 46"/>
                  <a:gd name="T4" fmla="*/ 58 w 58"/>
                  <a:gd name="T5" fmla="*/ 33 h 46"/>
                  <a:gd name="T6" fmla="*/ 49 w 58"/>
                  <a:gd name="T7" fmla="*/ 0 h 46"/>
                  <a:gd name="T8" fmla="*/ 24 w 58"/>
                  <a:gd name="T9" fmla="*/ 6 h 46"/>
                  <a:gd name="T10" fmla="*/ 0 w 58"/>
                  <a:gd name="T11" fmla="*/ 12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39"/>
                    </a:lnTo>
                    <a:lnTo>
                      <a:pt x="58" y="33"/>
                    </a:lnTo>
                    <a:lnTo>
                      <a:pt x="49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" name="Freeform 3237"/>
              <p:cNvSpPr>
                <a:spLocks/>
              </p:cNvSpPr>
              <p:nvPr/>
            </p:nvSpPr>
            <p:spPr bwMode="auto">
              <a:xfrm>
                <a:off x="4013" y="725"/>
                <a:ext cx="8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39 h 46"/>
                  <a:gd name="T4" fmla="*/ 58 w 58"/>
                  <a:gd name="T5" fmla="*/ 33 h 46"/>
                  <a:gd name="T6" fmla="*/ 49 w 58"/>
                  <a:gd name="T7" fmla="*/ 0 h 46"/>
                  <a:gd name="T8" fmla="*/ 24 w 58"/>
                  <a:gd name="T9" fmla="*/ 6 h 46"/>
                  <a:gd name="T10" fmla="*/ 0 w 58"/>
                  <a:gd name="T11" fmla="*/ 12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39"/>
                    </a:lnTo>
                    <a:lnTo>
                      <a:pt x="58" y="33"/>
                    </a:lnTo>
                    <a:lnTo>
                      <a:pt x="49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" name="Freeform 3238"/>
              <p:cNvSpPr>
                <a:spLocks/>
              </p:cNvSpPr>
              <p:nvPr/>
            </p:nvSpPr>
            <p:spPr bwMode="auto">
              <a:xfrm>
                <a:off x="4012" y="721"/>
                <a:ext cx="7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40 h 46"/>
                  <a:gd name="T4" fmla="*/ 58 w 58"/>
                  <a:gd name="T5" fmla="*/ 34 h 46"/>
                  <a:gd name="T6" fmla="*/ 49 w 58"/>
                  <a:gd name="T7" fmla="*/ 0 h 46"/>
                  <a:gd name="T8" fmla="*/ 24 w 58"/>
                  <a:gd name="T9" fmla="*/ 7 h 46"/>
                  <a:gd name="T10" fmla="*/ 0 w 58"/>
                  <a:gd name="T11" fmla="*/ 13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40"/>
                    </a:lnTo>
                    <a:lnTo>
                      <a:pt x="58" y="34"/>
                    </a:lnTo>
                    <a:lnTo>
                      <a:pt x="49" y="0"/>
                    </a:lnTo>
                    <a:lnTo>
                      <a:pt x="24" y="7"/>
                    </a:lnTo>
                    <a:lnTo>
                      <a:pt x="0" y="13"/>
                    </a:lnTo>
                    <a:lnTo>
                      <a:pt x="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" name="Freeform 3239"/>
              <p:cNvSpPr>
                <a:spLocks/>
              </p:cNvSpPr>
              <p:nvPr/>
            </p:nvSpPr>
            <p:spPr bwMode="auto">
              <a:xfrm>
                <a:off x="4012" y="721"/>
                <a:ext cx="7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40 h 46"/>
                  <a:gd name="T4" fmla="*/ 58 w 58"/>
                  <a:gd name="T5" fmla="*/ 34 h 46"/>
                  <a:gd name="T6" fmla="*/ 49 w 58"/>
                  <a:gd name="T7" fmla="*/ 0 h 46"/>
                  <a:gd name="T8" fmla="*/ 24 w 58"/>
                  <a:gd name="T9" fmla="*/ 7 h 46"/>
                  <a:gd name="T10" fmla="*/ 0 w 58"/>
                  <a:gd name="T11" fmla="*/ 13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40"/>
                    </a:lnTo>
                    <a:lnTo>
                      <a:pt x="58" y="34"/>
                    </a:lnTo>
                    <a:lnTo>
                      <a:pt x="49" y="0"/>
                    </a:lnTo>
                    <a:lnTo>
                      <a:pt x="24" y="7"/>
                    </a:lnTo>
                    <a:lnTo>
                      <a:pt x="0" y="13"/>
                    </a:lnTo>
                    <a:lnTo>
                      <a:pt x="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" name="Freeform 3240"/>
              <p:cNvSpPr>
                <a:spLocks/>
              </p:cNvSpPr>
              <p:nvPr/>
            </p:nvSpPr>
            <p:spPr bwMode="auto">
              <a:xfrm>
                <a:off x="4011" y="717"/>
                <a:ext cx="7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40 h 46"/>
                  <a:gd name="T4" fmla="*/ 58 w 58"/>
                  <a:gd name="T5" fmla="*/ 33 h 46"/>
                  <a:gd name="T6" fmla="*/ 48 w 58"/>
                  <a:gd name="T7" fmla="*/ 0 h 46"/>
                  <a:gd name="T8" fmla="*/ 24 w 58"/>
                  <a:gd name="T9" fmla="*/ 6 h 46"/>
                  <a:gd name="T10" fmla="*/ 0 w 58"/>
                  <a:gd name="T11" fmla="*/ 12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40"/>
                    </a:lnTo>
                    <a:lnTo>
                      <a:pt x="58" y="33"/>
                    </a:lnTo>
                    <a:lnTo>
                      <a:pt x="48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" name="Freeform 3241"/>
              <p:cNvSpPr>
                <a:spLocks/>
              </p:cNvSpPr>
              <p:nvPr/>
            </p:nvSpPr>
            <p:spPr bwMode="auto">
              <a:xfrm>
                <a:off x="4011" y="717"/>
                <a:ext cx="7" cy="6"/>
              </a:xfrm>
              <a:custGeom>
                <a:avLst/>
                <a:gdLst>
                  <a:gd name="T0" fmla="*/ 9 w 58"/>
                  <a:gd name="T1" fmla="*/ 46 h 46"/>
                  <a:gd name="T2" fmla="*/ 33 w 58"/>
                  <a:gd name="T3" fmla="*/ 40 h 46"/>
                  <a:gd name="T4" fmla="*/ 58 w 58"/>
                  <a:gd name="T5" fmla="*/ 33 h 46"/>
                  <a:gd name="T6" fmla="*/ 48 w 58"/>
                  <a:gd name="T7" fmla="*/ 0 h 46"/>
                  <a:gd name="T8" fmla="*/ 24 w 58"/>
                  <a:gd name="T9" fmla="*/ 6 h 46"/>
                  <a:gd name="T10" fmla="*/ 0 w 58"/>
                  <a:gd name="T11" fmla="*/ 12 h 46"/>
                  <a:gd name="T12" fmla="*/ 9 w 5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9" y="46"/>
                    </a:moveTo>
                    <a:lnTo>
                      <a:pt x="33" y="40"/>
                    </a:lnTo>
                    <a:lnTo>
                      <a:pt x="58" y="33"/>
                    </a:lnTo>
                    <a:lnTo>
                      <a:pt x="48" y="0"/>
                    </a:lnTo>
                    <a:lnTo>
                      <a:pt x="24" y="6"/>
                    </a:lnTo>
                    <a:lnTo>
                      <a:pt x="0" y="12"/>
                    </a:lnTo>
                    <a:lnTo>
                      <a:pt x="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" name="Freeform 3242"/>
              <p:cNvSpPr>
                <a:spLocks/>
              </p:cNvSpPr>
              <p:nvPr/>
            </p:nvSpPr>
            <p:spPr bwMode="auto">
              <a:xfrm>
                <a:off x="4014" y="717"/>
                <a:ext cx="3" cy="1"/>
              </a:xfrm>
              <a:custGeom>
                <a:avLst/>
                <a:gdLst>
                  <a:gd name="T0" fmla="*/ 0 w 24"/>
                  <a:gd name="T1" fmla="*/ 7 h 7"/>
                  <a:gd name="T2" fmla="*/ 24 w 24"/>
                  <a:gd name="T3" fmla="*/ 1 h 7"/>
                  <a:gd name="T4" fmla="*/ 23 w 24"/>
                  <a:gd name="T5" fmla="*/ 0 h 7"/>
                  <a:gd name="T6" fmla="*/ 0 w 24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7">
                    <a:moveTo>
                      <a:pt x="0" y="7"/>
                    </a:moveTo>
                    <a:lnTo>
                      <a:pt x="24" y="1"/>
                    </a:lnTo>
                    <a:lnTo>
                      <a:pt x="2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" name="Line 3243"/>
              <p:cNvSpPr>
                <a:spLocks noChangeShapeType="1"/>
              </p:cNvSpPr>
              <p:nvPr/>
            </p:nvSpPr>
            <p:spPr bwMode="auto">
              <a:xfrm flipH="1" flipV="1">
                <a:off x="4017" y="7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" name="Freeform 3244"/>
              <p:cNvSpPr>
                <a:spLocks/>
              </p:cNvSpPr>
              <p:nvPr/>
            </p:nvSpPr>
            <p:spPr bwMode="auto">
              <a:xfrm>
                <a:off x="4010" y="713"/>
                <a:ext cx="7" cy="6"/>
              </a:xfrm>
              <a:custGeom>
                <a:avLst/>
                <a:gdLst>
                  <a:gd name="T0" fmla="*/ 10 w 56"/>
                  <a:gd name="T1" fmla="*/ 47 h 47"/>
                  <a:gd name="T2" fmla="*/ 33 w 56"/>
                  <a:gd name="T3" fmla="*/ 40 h 47"/>
                  <a:gd name="T4" fmla="*/ 56 w 56"/>
                  <a:gd name="T5" fmla="*/ 33 h 47"/>
                  <a:gd name="T6" fmla="*/ 46 w 56"/>
                  <a:gd name="T7" fmla="*/ 0 h 47"/>
                  <a:gd name="T8" fmla="*/ 23 w 56"/>
                  <a:gd name="T9" fmla="*/ 7 h 47"/>
                  <a:gd name="T10" fmla="*/ 0 w 56"/>
                  <a:gd name="T11" fmla="*/ 14 h 47"/>
                  <a:gd name="T12" fmla="*/ 10 w 56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7">
                    <a:moveTo>
                      <a:pt x="10" y="47"/>
                    </a:moveTo>
                    <a:lnTo>
                      <a:pt x="33" y="40"/>
                    </a:lnTo>
                    <a:lnTo>
                      <a:pt x="56" y="33"/>
                    </a:lnTo>
                    <a:lnTo>
                      <a:pt x="46" y="0"/>
                    </a:lnTo>
                    <a:lnTo>
                      <a:pt x="23" y="7"/>
                    </a:lnTo>
                    <a:lnTo>
                      <a:pt x="0" y="14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" name="Freeform 3245"/>
              <p:cNvSpPr>
                <a:spLocks/>
              </p:cNvSpPr>
              <p:nvPr/>
            </p:nvSpPr>
            <p:spPr bwMode="auto">
              <a:xfrm>
                <a:off x="4010" y="713"/>
                <a:ext cx="7" cy="6"/>
              </a:xfrm>
              <a:custGeom>
                <a:avLst/>
                <a:gdLst>
                  <a:gd name="T0" fmla="*/ 10 w 56"/>
                  <a:gd name="T1" fmla="*/ 47 h 47"/>
                  <a:gd name="T2" fmla="*/ 33 w 56"/>
                  <a:gd name="T3" fmla="*/ 40 h 47"/>
                  <a:gd name="T4" fmla="*/ 56 w 56"/>
                  <a:gd name="T5" fmla="*/ 33 h 47"/>
                  <a:gd name="T6" fmla="*/ 46 w 56"/>
                  <a:gd name="T7" fmla="*/ 0 h 47"/>
                  <a:gd name="T8" fmla="*/ 23 w 56"/>
                  <a:gd name="T9" fmla="*/ 7 h 47"/>
                  <a:gd name="T10" fmla="*/ 0 w 56"/>
                  <a:gd name="T11" fmla="*/ 14 h 47"/>
                  <a:gd name="T12" fmla="*/ 10 w 56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7">
                    <a:moveTo>
                      <a:pt x="10" y="47"/>
                    </a:moveTo>
                    <a:lnTo>
                      <a:pt x="33" y="40"/>
                    </a:lnTo>
                    <a:lnTo>
                      <a:pt x="56" y="33"/>
                    </a:lnTo>
                    <a:lnTo>
                      <a:pt x="46" y="0"/>
                    </a:lnTo>
                    <a:lnTo>
                      <a:pt x="23" y="7"/>
                    </a:lnTo>
                    <a:lnTo>
                      <a:pt x="0" y="14"/>
                    </a:lnTo>
                    <a:lnTo>
                      <a:pt x="10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" name="Freeform 3246"/>
              <p:cNvSpPr>
                <a:spLocks/>
              </p:cNvSpPr>
              <p:nvPr/>
            </p:nvSpPr>
            <p:spPr bwMode="auto">
              <a:xfrm>
                <a:off x="4013" y="713"/>
                <a:ext cx="3" cy="1"/>
              </a:xfrm>
              <a:custGeom>
                <a:avLst/>
                <a:gdLst>
                  <a:gd name="T0" fmla="*/ 0 w 23"/>
                  <a:gd name="T1" fmla="*/ 9 h 9"/>
                  <a:gd name="T2" fmla="*/ 23 w 23"/>
                  <a:gd name="T3" fmla="*/ 2 h 9"/>
                  <a:gd name="T4" fmla="*/ 23 w 23"/>
                  <a:gd name="T5" fmla="*/ 0 h 9"/>
                  <a:gd name="T6" fmla="*/ 0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lnTo>
                      <a:pt x="23" y="2"/>
                    </a:lnTo>
                    <a:lnTo>
                      <a:pt x="2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" name="Line 3247"/>
              <p:cNvSpPr>
                <a:spLocks noChangeShapeType="1"/>
              </p:cNvSpPr>
              <p:nvPr/>
            </p:nvSpPr>
            <p:spPr bwMode="auto">
              <a:xfrm flipV="1">
                <a:off x="4016" y="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" name="Freeform 3248"/>
              <p:cNvSpPr>
                <a:spLocks/>
              </p:cNvSpPr>
              <p:nvPr/>
            </p:nvSpPr>
            <p:spPr bwMode="auto">
              <a:xfrm>
                <a:off x="4009" y="709"/>
                <a:ext cx="7" cy="6"/>
              </a:xfrm>
              <a:custGeom>
                <a:avLst/>
                <a:gdLst>
                  <a:gd name="T0" fmla="*/ 12 w 58"/>
                  <a:gd name="T1" fmla="*/ 50 h 50"/>
                  <a:gd name="T2" fmla="*/ 35 w 58"/>
                  <a:gd name="T3" fmla="*/ 42 h 50"/>
                  <a:gd name="T4" fmla="*/ 58 w 58"/>
                  <a:gd name="T5" fmla="*/ 33 h 50"/>
                  <a:gd name="T6" fmla="*/ 47 w 58"/>
                  <a:gd name="T7" fmla="*/ 0 h 50"/>
                  <a:gd name="T8" fmla="*/ 24 w 58"/>
                  <a:gd name="T9" fmla="*/ 8 h 50"/>
                  <a:gd name="T10" fmla="*/ 0 w 58"/>
                  <a:gd name="T11" fmla="*/ 16 h 50"/>
                  <a:gd name="T12" fmla="*/ 12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2" y="50"/>
                    </a:moveTo>
                    <a:lnTo>
                      <a:pt x="35" y="42"/>
                    </a:lnTo>
                    <a:lnTo>
                      <a:pt x="58" y="33"/>
                    </a:lnTo>
                    <a:lnTo>
                      <a:pt x="47" y="0"/>
                    </a:lnTo>
                    <a:lnTo>
                      <a:pt x="24" y="8"/>
                    </a:lnTo>
                    <a:lnTo>
                      <a:pt x="0" y="16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" name="Freeform 3249"/>
              <p:cNvSpPr>
                <a:spLocks/>
              </p:cNvSpPr>
              <p:nvPr/>
            </p:nvSpPr>
            <p:spPr bwMode="auto">
              <a:xfrm>
                <a:off x="4009" y="709"/>
                <a:ext cx="7" cy="6"/>
              </a:xfrm>
              <a:custGeom>
                <a:avLst/>
                <a:gdLst>
                  <a:gd name="T0" fmla="*/ 12 w 58"/>
                  <a:gd name="T1" fmla="*/ 50 h 50"/>
                  <a:gd name="T2" fmla="*/ 35 w 58"/>
                  <a:gd name="T3" fmla="*/ 42 h 50"/>
                  <a:gd name="T4" fmla="*/ 58 w 58"/>
                  <a:gd name="T5" fmla="*/ 33 h 50"/>
                  <a:gd name="T6" fmla="*/ 47 w 58"/>
                  <a:gd name="T7" fmla="*/ 0 h 50"/>
                  <a:gd name="T8" fmla="*/ 24 w 58"/>
                  <a:gd name="T9" fmla="*/ 8 h 50"/>
                  <a:gd name="T10" fmla="*/ 0 w 58"/>
                  <a:gd name="T11" fmla="*/ 16 h 50"/>
                  <a:gd name="T12" fmla="*/ 12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2" y="50"/>
                    </a:moveTo>
                    <a:lnTo>
                      <a:pt x="35" y="42"/>
                    </a:lnTo>
                    <a:lnTo>
                      <a:pt x="58" y="33"/>
                    </a:lnTo>
                    <a:lnTo>
                      <a:pt x="47" y="0"/>
                    </a:lnTo>
                    <a:lnTo>
                      <a:pt x="24" y="8"/>
                    </a:lnTo>
                    <a:lnTo>
                      <a:pt x="0" y="16"/>
                    </a:lnTo>
                    <a:lnTo>
                      <a:pt x="1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" name="Freeform 3250"/>
              <p:cNvSpPr>
                <a:spLocks/>
              </p:cNvSpPr>
              <p:nvPr/>
            </p:nvSpPr>
            <p:spPr bwMode="auto">
              <a:xfrm>
                <a:off x="4009" y="710"/>
                <a:ext cx="2" cy="1"/>
              </a:xfrm>
              <a:custGeom>
                <a:avLst/>
                <a:gdLst>
                  <a:gd name="T0" fmla="*/ 24 w 24"/>
                  <a:gd name="T1" fmla="*/ 0 h 8"/>
                  <a:gd name="T2" fmla="*/ 0 w 24"/>
                  <a:gd name="T3" fmla="*/ 8 h 8"/>
                  <a:gd name="T4" fmla="*/ 0 w 24"/>
                  <a:gd name="T5" fmla="*/ 7 h 8"/>
                  <a:gd name="T6" fmla="*/ 24 w 2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8">
                    <a:moveTo>
                      <a:pt x="24" y="0"/>
                    </a:moveTo>
                    <a:lnTo>
                      <a:pt x="0" y="8"/>
                    </a:lnTo>
                    <a:lnTo>
                      <a:pt x="0" y="7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" name="Line 3251"/>
              <p:cNvSpPr>
                <a:spLocks noChangeShapeType="1"/>
              </p:cNvSpPr>
              <p:nvPr/>
            </p:nvSpPr>
            <p:spPr bwMode="auto">
              <a:xfrm flipV="1">
                <a:off x="4009" y="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" name="Freeform 3252"/>
              <p:cNvSpPr>
                <a:spLocks/>
              </p:cNvSpPr>
              <p:nvPr/>
            </p:nvSpPr>
            <p:spPr bwMode="auto">
              <a:xfrm>
                <a:off x="4007" y="704"/>
                <a:ext cx="7" cy="6"/>
              </a:xfrm>
              <a:custGeom>
                <a:avLst/>
                <a:gdLst>
                  <a:gd name="T0" fmla="*/ 10 w 57"/>
                  <a:gd name="T1" fmla="*/ 47 h 47"/>
                  <a:gd name="T2" fmla="*/ 34 w 57"/>
                  <a:gd name="T3" fmla="*/ 40 h 47"/>
                  <a:gd name="T4" fmla="*/ 57 w 57"/>
                  <a:gd name="T5" fmla="*/ 33 h 47"/>
                  <a:gd name="T6" fmla="*/ 47 w 57"/>
                  <a:gd name="T7" fmla="*/ 0 h 47"/>
                  <a:gd name="T8" fmla="*/ 24 w 57"/>
                  <a:gd name="T9" fmla="*/ 7 h 47"/>
                  <a:gd name="T10" fmla="*/ 0 w 57"/>
                  <a:gd name="T11" fmla="*/ 14 h 47"/>
                  <a:gd name="T12" fmla="*/ 10 w 57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10" y="47"/>
                    </a:moveTo>
                    <a:lnTo>
                      <a:pt x="34" y="40"/>
                    </a:lnTo>
                    <a:lnTo>
                      <a:pt x="57" y="33"/>
                    </a:lnTo>
                    <a:lnTo>
                      <a:pt x="47" y="0"/>
                    </a:lnTo>
                    <a:lnTo>
                      <a:pt x="24" y="7"/>
                    </a:lnTo>
                    <a:lnTo>
                      <a:pt x="0" y="14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" name="Freeform 3253"/>
              <p:cNvSpPr>
                <a:spLocks/>
              </p:cNvSpPr>
              <p:nvPr/>
            </p:nvSpPr>
            <p:spPr bwMode="auto">
              <a:xfrm>
                <a:off x="4007" y="704"/>
                <a:ext cx="7" cy="6"/>
              </a:xfrm>
              <a:custGeom>
                <a:avLst/>
                <a:gdLst>
                  <a:gd name="T0" fmla="*/ 10 w 57"/>
                  <a:gd name="T1" fmla="*/ 47 h 47"/>
                  <a:gd name="T2" fmla="*/ 34 w 57"/>
                  <a:gd name="T3" fmla="*/ 40 h 47"/>
                  <a:gd name="T4" fmla="*/ 57 w 57"/>
                  <a:gd name="T5" fmla="*/ 33 h 47"/>
                  <a:gd name="T6" fmla="*/ 47 w 57"/>
                  <a:gd name="T7" fmla="*/ 0 h 47"/>
                  <a:gd name="T8" fmla="*/ 24 w 57"/>
                  <a:gd name="T9" fmla="*/ 7 h 47"/>
                  <a:gd name="T10" fmla="*/ 0 w 57"/>
                  <a:gd name="T11" fmla="*/ 14 h 47"/>
                  <a:gd name="T12" fmla="*/ 10 w 57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10" y="47"/>
                    </a:moveTo>
                    <a:lnTo>
                      <a:pt x="34" y="40"/>
                    </a:lnTo>
                    <a:lnTo>
                      <a:pt x="57" y="33"/>
                    </a:lnTo>
                    <a:lnTo>
                      <a:pt x="47" y="0"/>
                    </a:lnTo>
                    <a:lnTo>
                      <a:pt x="24" y="7"/>
                    </a:lnTo>
                    <a:lnTo>
                      <a:pt x="0" y="14"/>
                    </a:lnTo>
                    <a:lnTo>
                      <a:pt x="10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" name="Freeform 3254"/>
              <p:cNvSpPr>
                <a:spLocks/>
              </p:cNvSpPr>
              <p:nvPr/>
            </p:nvSpPr>
            <p:spPr bwMode="auto">
              <a:xfrm>
                <a:off x="4010" y="704"/>
                <a:ext cx="3" cy="1"/>
              </a:xfrm>
              <a:custGeom>
                <a:avLst/>
                <a:gdLst>
                  <a:gd name="T0" fmla="*/ 0 w 23"/>
                  <a:gd name="T1" fmla="*/ 8 h 8"/>
                  <a:gd name="T2" fmla="*/ 23 w 23"/>
                  <a:gd name="T3" fmla="*/ 1 h 8"/>
                  <a:gd name="T4" fmla="*/ 23 w 23"/>
                  <a:gd name="T5" fmla="*/ 0 h 8"/>
                  <a:gd name="T6" fmla="*/ 0 w 2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8">
                    <a:moveTo>
                      <a:pt x="0" y="8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" name="Line 3255"/>
              <p:cNvSpPr>
                <a:spLocks noChangeShapeType="1"/>
              </p:cNvSpPr>
              <p:nvPr/>
            </p:nvSpPr>
            <p:spPr bwMode="auto">
              <a:xfrm flipV="1">
                <a:off x="4013" y="7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" name="Freeform 3256"/>
              <p:cNvSpPr>
                <a:spLocks/>
              </p:cNvSpPr>
              <p:nvPr/>
            </p:nvSpPr>
            <p:spPr bwMode="auto">
              <a:xfrm>
                <a:off x="4006" y="700"/>
                <a:ext cx="7" cy="6"/>
              </a:xfrm>
              <a:custGeom>
                <a:avLst/>
                <a:gdLst>
                  <a:gd name="T0" fmla="*/ 11 w 58"/>
                  <a:gd name="T1" fmla="*/ 50 h 50"/>
                  <a:gd name="T2" fmla="*/ 35 w 58"/>
                  <a:gd name="T3" fmla="*/ 42 h 50"/>
                  <a:gd name="T4" fmla="*/ 58 w 58"/>
                  <a:gd name="T5" fmla="*/ 34 h 50"/>
                  <a:gd name="T6" fmla="*/ 47 w 58"/>
                  <a:gd name="T7" fmla="*/ 0 h 50"/>
                  <a:gd name="T8" fmla="*/ 24 w 58"/>
                  <a:gd name="T9" fmla="*/ 8 h 50"/>
                  <a:gd name="T10" fmla="*/ 0 w 58"/>
                  <a:gd name="T11" fmla="*/ 16 h 50"/>
                  <a:gd name="T12" fmla="*/ 11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1" y="50"/>
                    </a:moveTo>
                    <a:lnTo>
                      <a:pt x="35" y="42"/>
                    </a:lnTo>
                    <a:lnTo>
                      <a:pt x="58" y="34"/>
                    </a:lnTo>
                    <a:lnTo>
                      <a:pt x="47" y="0"/>
                    </a:lnTo>
                    <a:lnTo>
                      <a:pt x="24" y="8"/>
                    </a:lnTo>
                    <a:lnTo>
                      <a:pt x="0" y="16"/>
                    </a:lnTo>
                    <a:lnTo>
                      <a:pt x="11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" name="Freeform 3257"/>
              <p:cNvSpPr>
                <a:spLocks/>
              </p:cNvSpPr>
              <p:nvPr/>
            </p:nvSpPr>
            <p:spPr bwMode="auto">
              <a:xfrm>
                <a:off x="4006" y="700"/>
                <a:ext cx="7" cy="6"/>
              </a:xfrm>
              <a:custGeom>
                <a:avLst/>
                <a:gdLst>
                  <a:gd name="T0" fmla="*/ 11 w 58"/>
                  <a:gd name="T1" fmla="*/ 50 h 50"/>
                  <a:gd name="T2" fmla="*/ 35 w 58"/>
                  <a:gd name="T3" fmla="*/ 42 h 50"/>
                  <a:gd name="T4" fmla="*/ 58 w 58"/>
                  <a:gd name="T5" fmla="*/ 34 h 50"/>
                  <a:gd name="T6" fmla="*/ 47 w 58"/>
                  <a:gd name="T7" fmla="*/ 0 h 50"/>
                  <a:gd name="T8" fmla="*/ 24 w 58"/>
                  <a:gd name="T9" fmla="*/ 8 h 50"/>
                  <a:gd name="T10" fmla="*/ 0 w 58"/>
                  <a:gd name="T11" fmla="*/ 16 h 50"/>
                  <a:gd name="T12" fmla="*/ 11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1" y="50"/>
                    </a:moveTo>
                    <a:lnTo>
                      <a:pt x="35" y="42"/>
                    </a:lnTo>
                    <a:lnTo>
                      <a:pt x="58" y="34"/>
                    </a:lnTo>
                    <a:lnTo>
                      <a:pt x="47" y="0"/>
                    </a:lnTo>
                    <a:lnTo>
                      <a:pt x="24" y="8"/>
                    </a:lnTo>
                    <a:lnTo>
                      <a:pt x="0" y="16"/>
                    </a:lnTo>
                    <a:lnTo>
                      <a:pt x="11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" name="Freeform 3258"/>
              <p:cNvSpPr>
                <a:spLocks/>
              </p:cNvSpPr>
              <p:nvPr/>
            </p:nvSpPr>
            <p:spPr bwMode="auto">
              <a:xfrm>
                <a:off x="4009" y="700"/>
                <a:ext cx="3" cy="1"/>
              </a:xfrm>
              <a:custGeom>
                <a:avLst/>
                <a:gdLst>
                  <a:gd name="T0" fmla="*/ 0 w 23"/>
                  <a:gd name="T1" fmla="*/ 9 h 9"/>
                  <a:gd name="T2" fmla="*/ 23 w 23"/>
                  <a:gd name="T3" fmla="*/ 1 h 9"/>
                  <a:gd name="T4" fmla="*/ 23 w 23"/>
                  <a:gd name="T5" fmla="*/ 0 h 9"/>
                  <a:gd name="T6" fmla="*/ 0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" name="Line 3259"/>
              <p:cNvSpPr>
                <a:spLocks noChangeShapeType="1"/>
              </p:cNvSpPr>
              <p:nvPr/>
            </p:nvSpPr>
            <p:spPr bwMode="auto">
              <a:xfrm flipV="1">
                <a:off x="4012" y="7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" name="Freeform 3260"/>
              <p:cNvSpPr>
                <a:spLocks/>
              </p:cNvSpPr>
              <p:nvPr/>
            </p:nvSpPr>
            <p:spPr bwMode="auto">
              <a:xfrm>
                <a:off x="4004" y="696"/>
                <a:ext cx="8" cy="6"/>
              </a:xfrm>
              <a:custGeom>
                <a:avLst/>
                <a:gdLst>
                  <a:gd name="T0" fmla="*/ 12 w 59"/>
                  <a:gd name="T1" fmla="*/ 50 h 50"/>
                  <a:gd name="T2" fmla="*/ 36 w 59"/>
                  <a:gd name="T3" fmla="*/ 41 h 50"/>
                  <a:gd name="T4" fmla="*/ 59 w 59"/>
                  <a:gd name="T5" fmla="*/ 32 h 50"/>
                  <a:gd name="T6" fmla="*/ 47 w 59"/>
                  <a:gd name="T7" fmla="*/ 0 h 50"/>
                  <a:gd name="T8" fmla="*/ 23 w 59"/>
                  <a:gd name="T9" fmla="*/ 9 h 50"/>
                  <a:gd name="T10" fmla="*/ 0 w 59"/>
                  <a:gd name="T11" fmla="*/ 18 h 50"/>
                  <a:gd name="T12" fmla="*/ 12 w 59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12" y="50"/>
                    </a:moveTo>
                    <a:lnTo>
                      <a:pt x="36" y="41"/>
                    </a:lnTo>
                    <a:lnTo>
                      <a:pt x="59" y="32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" name="Freeform 3261"/>
              <p:cNvSpPr>
                <a:spLocks/>
              </p:cNvSpPr>
              <p:nvPr/>
            </p:nvSpPr>
            <p:spPr bwMode="auto">
              <a:xfrm>
                <a:off x="4004" y="696"/>
                <a:ext cx="8" cy="6"/>
              </a:xfrm>
              <a:custGeom>
                <a:avLst/>
                <a:gdLst>
                  <a:gd name="T0" fmla="*/ 12 w 59"/>
                  <a:gd name="T1" fmla="*/ 50 h 50"/>
                  <a:gd name="T2" fmla="*/ 36 w 59"/>
                  <a:gd name="T3" fmla="*/ 41 h 50"/>
                  <a:gd name="T4" fmla="*/ 59 w 59"/>
                  <a:gd name="T5" fmla="*/ 32 h 50"/>
                  <a:gd name="T6" fmla="*/ 47 w 59"/>
                  <a:gd name="T7" fmla="*/ 0 h 50"/>
                  <a:gd name="T8" fmla="*/ 23 w 59"/>
                  <a:gd name="T9" fmla="*/ 9 h 50"/>
                  <a:gd name="T10" fmla="*/ 0 w 59"/>
                  <a:gd name="T11" fmla="*/ 18 h 50"/>
                  <a:gd name="T12" fmla="*/ 12 w 59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12" y="50"/>
                    </a:moveTo>
                    <a:lnTo>
                      <a:pt x="36" y="41"/>
                    </a:lnTo>
                    <a:lnTo>
                      <a:pt x="59" y="32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" name="Freeform 3262"/>
              <p:cNvSpPr>
                <a:spLocks/>
              </p:cNvSpPr>
              <p:nvPr/>
            </p:nvSpPr>
            <p:spPr bwMode="auto">
              <a:xfrm>
                <a:off x="4004" y="697"/>
                <a:ext cx="3" cy="1"/>
              </a:xfrm>
              <a:custGeom>
                <a:avLst/>
                <a:gdLst>
                  <a:gd name="T0" fmla="*/ 23 w 23"/>
                  <a:gd name="T1" fmla="*/ 0 h 9"/>
                  <a:gd name="T2" fmla="*/ 0 w 23"/>
                  <a:gd name="T3" fmla="*/ 9 h 9"/>
                  <a:gd name="T4" fmla="*/ 0 w 23"/>
                  <a:gd name="T5" fmla="*/ 8 h 9"/>
                  <a:gd name="T6" fmla="*/ 23 w 2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0" y="9"/>
                    </a:lnTo>
                    <a:lnTo>
                      <a:pt x="0" y="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" name="Line 3263"/>
              <p:cNvSpPr>
                <a:spLocks noChangeShapeType="1"/>
              </p:cNvSpPr>
              <p:nvPr/>
            </p:nvSpPr>
            <p:spPr bwMode="auto">
              <a:xfrm flipV="1">
                <a:off x="4004" y="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" name="Freeform 3264"/>
              <p:cNvSpPr>
                <a:spLocks/>
              </p:cNvSpPr>
              <p:nvPr/>
            </p:nvSpPr>
            <p:spPr bwMode="auto">
              <a:xfrm>
                <a:off x="4003" y="692"/>
                <a:ext cx="7" cy="6"/>
              </a:xfrm>
              <a:custGeom>
                <a:avLst/>
                <a:gdLst>
                  <a:gd name="T0" fmla="*/ 11 w 58"/>
                  <a:gd name="T1" fmla="*/ 50 h 50"/>
                  <a:gd name="T2" fmla="*/ 34 w 58"/>
                  <a:gd name="T3" fmla="*/ 42 h 50"/>
                  <a:gd name="T4" fmla="*/ 58 w 58"/>
                  <a:gd name="T5" fmla="*/ 34 h 50"/>
                  <a:gd name="T6" fmla="*/ 47 w 58"/>
                  <a:gd name="T7" fmla="*/ 0 h 50"/>
                  <a:gd name="T8" fmla="*/ 23 w 58"/>
                  <a:gd name="T9" fmla="*/ 8 h 50"/>
                  <a:gd name="T10" fmla="*/ 0 w 58"/>
                  <a:gd name="T11" fmla="*/ 16 h 50"/>
                  <a:gd name="T12" fmla="*/ 11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1" y="50"/>
                    </a:moveTo>
                    <a:lnTo>
                      <a:pt x="34" y="42"/>
                    </a:lnTo>
                    <a:lnTo>
                      <a:pt x="58" y="34"/>
                    </a:lnTo>
                    <a:lnTo>
                      <a:pt x="47" y="0"/>
                    </a:lnTo>
                    <a:lnTo>
                      <a:pt x="23" y="8"/>
                    </a:lnTo>
                    <a:lnTo>
                      <a:pt x="0" y="16"/>
                    </a:lnTo>
                    <a:lnTo>
                      <a:pt x="11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" name="Freeform 3265"/>
              <p:cNvSpPr>
                <a:spLocks/>
              </p:cNvSpPr>
              <p:nvPr/>
            </p:nvSpPr>
            <p:spPr bwMode="auto">
              <a:xfrm>
                <a:off x="4003" y="692"/>
                <a:ext cx="7" cy="6"/>
              </a:xfrm>
              <a:custGeom>
                <a:avLst/>
                <a:gdLst>
                  <a:gd name="T0" fmla="*/ 11 w 58"/>
                  <a:gd name="T1" fmla="*/ 50 h 50"/>
                  <a:gd name="T2" fmla="*/ 34 w 58"/>
                  <a:gd name="T3" fmla="*/ 42 h 50"/>
                  <a:gd name="T4" fmla="*/ 58 w 58"/>
                  <a:gd name="T5" fmla="*/ 34 h 50"/>
                  <a:gd name="T6" fmla="*/ 47 w 58"/>
                  <a:gd name="T7" fmla="*/ 0 h 50"/>
                  <a:gd name="T8" fmla="*/ 23 w 58"/>
                  <a:gd name="T9" fmla="*/ 8 h 50"/>
                  <a:gd name="T10" fmla="*/ 0 w 58"/>
                  <a:gd name="T11" fmla="*/ 16 h 50"/>
                  <a:gd name="T12" fmla="*/ 11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1" y="50"/>
                    </a:moveTo>
                    <a:lnTo>
                      <a:pt x="34" y="42"/>
                    </a:lnTo>
                    <a:lnTo>
                      <a:pt x="58" y="34"/>
                    </a:lnTo>
                    <a:lnTo>
                      <a:pt x="47" y="0"/>
                    </a:lnTo>
                    <a:lnTo>
                      <a:pt x="23" y="8"/>
                    </a:lnTo>
                    <a:lnTo>
                      <a:pt x="0" y="16"/>
                    </a:lnTo>
                    <a:lnTo>
                      <a:pt x="11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" name="Freeform 3266"/>
              <p:cNvSpPr>
                <a:spLocks/>
              </p:cNvSpPr>
              <p:nvPr/>
            </p:nvSpPr>
            <p:spPr bwMode="auto">
              <a:xfrm>
                <a:off x="4006" y="692"/>
                <a:ext cx="3" cy="1"/>
              </a:xfrm>
              <a:custGeom>
                <a:avLst/>
                <a:gdLst>
                  <a:gd name="T0" fmla="*/ 0 w 24"/>
                  <a:gd name="T1" fmla="*/ 9 h 9"/>
                  <a:gd name="T2" fmla="*/ 24 w 24"/>
                  <a:gd name="T3" fmla="*/ 1 h 9"/>
                  <a:gd name="T4" fmla="*/ 24 w 24"/>
                  <a:gd name="T5" fmla="*/ 0 h 9"/>
                  <a:gd name="T6" fmla="*/ 0 w 24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0" y="9"/>
                    </a:moveTo>
                    <a:lnTo>
                      <a:pt x="24" y="1"/>
                    </a:lnTo>
                    <a:lnTo>
                      <a:pt x="2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" name="Line 3267"/>
              <p:cNvSpPr>
                <a:spLocks noChangeShapeType="1"/>
              </p:cNvSpPr>
              <p:nvPr/>
            </p:nvSpPr>
            <p:spPr bwMode="auto">
              <a:xfrm flipV="1">
                <a:off x="4009" y="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" name="Freeform 3268"/>
              <p:cNvSpPr>
                <a:spLocks/>
              </p:cNvSpPr>
              <p:nvPr/>
            </p:nvSpPr>
            <p:spPr bwMode="auto">
              <a:xfrm>
                <a:off x="4001" y="688"/>
                <a:ext cx="8" cy="6"/>
              </a:xfrm>
              <a:custGeom>
                <a:avLst/>
                <a:gdLst>
                  <a:gd name="T0" fmla="*/ 12 w 59"/>
                  <a:gd name="T1" fmla="*/ 50 h 50"/>
                  <a:gd name="T2" fmla="*/ 35 w 59"/>
                  <a:gd name="T3" fmla="*/ 41 h 50"/>
                  <a:gd name="T4" fmla="*/ 59 w 59"/>
                  <a:gd name="T5" fmla="*/ 32 h 50"/>
                  <a:gd name="T6" fmla="*/ 46 w 59"/>
                  <a:gd name="T7" fmla="*/ 0 h 50"/>
                  <a:gd name="T8" fmla="*/ 23 w 59"/>
                  <a:gd name="T9" fmla="*/ 9 h 50"/>
                  <a:gd name="T10" fmla="*/ 0 w 59"/>
                  <a:gd name="T11" fmla="*/ 18 h 50"/>
                  <a:gd name="T12" fmla="*/ 12 w 59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12" y="50"/>
                    </a:moveTo>
                    <a:lnTo>
                      <a:pt x="35" y="41"/>
                    </a:lnTo>
                    <a:lnTo>
                      <a:pt x="59" y="32"/>
                    </a:lnTo>
                    <a:lnTo>
                      <a:pt x="46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" name="Freeform 3269"/>
              <p:cNvSpPr>
                <a:spLocks/>
              </p:cNvSpPr>
              <p:nvPr/>
            </p:nvSpPr>
            <p:spPr bwMode="auto">
              <a:xfrm>
                <a:off x="4001" y="688"/>
                <a:ext cx="8" cy="6"/>
              </a:xfrm>
              <a:custGeom>
                <a:avLst/>
                <a:gdLst>
                  <a:gd name="T0" fmla="*/ 12 w 59"/>
                  <a:gd name="T1" fmla="*/ 50 h 50"/>
                  <a:gd name="T2" fmla="*/ 35 w 59"/>
                  <a:gd name="T3" fmla="*/ 41 h 50"/>
                  <a:gd name="T4" fmla="*/ 59 w 59"/>
                  <a:gd name="T5" fmla="*/ 32 h 50"/>
                  <a:gd name="T6" fmla="*/ 46 w 59"/>
                  <a:gd name="T7" fmla="*/ 0 h 50"/>
                  <a:gd name="T8" fmla="*/ 23 w 59"/>
                  <a:gd name="T9" fmla="*/ 9 h 50"/>
                  <a:gd name="T10" fmla="*/ 0 w 59"/>
                  <a:gd name="T11" fmla="*/ 18 h 50"/>
                  <a:gd name="T12" fmla="*/ 12 w 59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12" y="50"/>
                    </a:moveTo>
                    <a:lnTo>
                      <a:pt x="35" y="41"/>
                    </a:lnTo>
                    <a:lnTo>
                      <a:pt x="59" y="32"/>
                    </a:lnTo>
                    <a:lnTo>
                      <a:pt x="46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" name="Freeform 3270"/>
              <p:cNvSpPr>
                <a:spLocks/>
              </p:cNvSpPr>
              <p:nvPr/>
            </p:nvSpPr>
            <p:spPr bwMode="auto">
              <a:xfrm>
                <a:off x="4001" y="689"/>
                <a:ext cx="3" cy="1"/>
              </a:xfrm>
              <a:custGeom>
                <a:avLst/>
                <a:gdLst>
                  <a:gd name="T0" fmla="*/ 23 w 23"/>
                  <a:gd name="T1" fmla="*/ 0 h 9"/>
                  <a:gd name="T2" fmla="*/ 0 w 23"/>
                  <a:gd name="T3" fmla="*/ 9 h 9"/>
                  <a:gd name="T4" fmla="*/ 0 w 23"/>
                  <a:gd name="T5" fmla="*/ 8 h 9"/>
                  <a:gd name="T6" fmla="*/ 23 w 2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0" y="9"/>
                    </a:lnTo>
                    <a:lnTo>
                      <a:pt x="0" y="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" name="Line 3271"/>
              <p:cNvSpPr>
                <a:spLocks noChangeShapeType="1"/>
              </p:cNvSpPr>
              <p:nvPr/>
            </p:nvSpPr>
            <p:spPr bwMode="auto">
              <a:xfrm flipV="1">
                <a:off x="4001" y="6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" name="Freeform 3272"/>
              <p:cNvSpPr>
                <a:spLocks/>
              </p:cNvSpPr>
              <p:nvPr/>
            </p:nvSpPr>
            <p:spPr bwMode="auto">
              <a:xfrm>
                <a:off x="4000" y="684"/>
                <a:ext cx="7" cy="6"/>
              </a:xfrm>
              <a:custGeom>
                <a:avLst/>
                <a:gdLst>
                  <a:gd name="T0" fmla="*/ 12 w 58"/>
                  <a:gd name="T1" fmla="*/ 50 h 50"/>
                  <a:gd name="T2" fmla="*/ 35 w 58"/>
                  <a:gd name="T3" fmla="*/ 42 h 50"/>
                  <a:gd name="T4" fmla="*/ 58 w 58"/>
                  <a:gd name="T5" fmla="*/ 34 h 50"/>
                  <a:gd name="T6" fmla="*/ 46 w 58"/>
                  <a:gd name="T7" fmla="*/ 0 h 50"/>
                  <a:gd name="T8" fmla="*/ 23 w 58"/>
                  <a:gd name="T9" fmla="*/ 8 h 50"/>
                  <a:gd name="T10" fmla="*/ 0 w 58"/>
                  <a:gd name="T11" fmla="*/ 16 h 50"/>
                  <a:gd name="T12" fmla="*/ 12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2" y="50"/>
                    </a:moveTo>
                    <a:lnTo>
                      <a:pt x="35" y="42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23" y="8"/>
                    </a:lnTo>
                    <a:lnTo>
                      <a:pt x="0" y="16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" name="Freeform 3273"/>
              <p:cNvSpPr>
                <a:spLocks/>
              </p:cNvSpPr>
              <p:nvPr/>
            </p:nvSpPr>
            <p:spPr bwMode="auto">
              <a:xfrm>
                <a:off x="4000" y="684"/>
                <a:ext cx="7" cy="6"/>
              </a:xfrm>
              <a:custGeom>
                <a:avLst/>
                <a:gdLst>
                  <a:gd name="T0" fmla="*/ 12 w 58"/>
                  <a:gd name="T1" fmla="*/ 50 h 50"/>
                  <a:gd name="T2" fmla="*/ 35 w 58"/>
                  <a:gd name="T3" fmla="*/ 42 h 50"/>
                  <a:gd name="T4" fmla="*/ 58 w 58"/>
                  <a:gd name="T5" fmla="*/ 34 h 50"/>
                  <a:gd name="T6" fmla="*/ 46 w 58"/>
                  <a:gd name="T7" fmla="*/ 0 h 50"/>
                  <a:gd name="T8" fmla="*/ 23 w 58"/>
                  <a:gd name="T9" fmla="*/ 8 h 50"/>
                  <a:gd name="T10" fmla="*/ 0 w 58"/>
                  <a:gd name="T11" fmla="*/ 16 h 50"/>
                  <a:gd name="T12" fmla="*/ 12 w 58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12" y="50"/>
                    </a:moveTo>
                    <a:lnTo>
                      <a:pt x="35" y="42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23" y="8"/>
                    </a:lnTo>
                    <a:lnTo>
                      <a:pt x="0" y="16"/>
                    </a:lnTo>
                    <a:lnTo>
                      <a:pt x="1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" name="Freeform 3274"/>
              <p:cNvSpPr>
                <a:spLocks/>
              </p:cNvSpPr>
              <p:nvPr/>
            </p:nvSpPr>
            <p:spPr bwMode="auto">
              <a:xfrm>
                <a:off x="4003" y="684"/>
                <a:ext cx="3" cy="1"/>
              </a:xfrm>
              <a:custGeom>
                <a:avLst/>
                <a:gdLst>
                  <a:gd name="T0" fmla="*/ 0 w 23"/>
                  <a:gd name="T1" fmla="*/ 9 h 9"/>
                  <a:gd name="T2" fmla="*/ 23 w 23"/>
                  <a:gd name="T3" fmla="*/ 1 h 9"/>
                  <a:gd name="T4" fmla="*/ 23 w 23"/>
                  <a:gd name="T5" fmla="*/ 0 h 9"/>
                  <a:gd name="T6" fmla="*/ 0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" name="Line 3275"/>
              <p:cNvSpPr>
                <a:spLocks noChangeShapeType="1"/>
              </p:cNvSpPr>
              <p:nvPr/>
            </p:nvSpPr>
            <p:spPr bwMode="auto">
              <a:xfrm flipV="1">
                <a:off x="4006" y="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" name="Freeform 3276"/>
              <p:cNvSpPr>
                <a:spLocks/>
              </p:cNvSpPr>
              <p:nvPr/>
            </p:nvSpPr>
            <p:spPr bwMode="auto">
              <a:xfrm>
                <a:off x="3998" y="679"/>
                <a:ext cx="8" cy="7"/>
              </a:xfrm>
              <a:custGeom>
                <a:avLst/>
                <a:gdLst>
                  <a:gd name="T0" fmla="*/ 14 w 60"/>
                  <a:gd name="T1" fmla="*/ 51 h 51"/>
                  <a:gd name="T2" fmla="*/ 37 w 60"/>
                  <a:gd name="T3" fmla="*/ 41 h 51"/>
                  <a:gd name="T4" fmla="*/ 60 w 60"/>
                  <a:gd name="T5" fmla="*/ 32 h 51"/>
                  <a:gd name="T6" fmla="*/ 47 w 60"/>
                  <a:gd name="T7" fmla="*/ 0 h 51"/>
                  <a:gd name="T8" fmla="*/ 24 w 60"/>
                  <a:gd name="T9" fmla="*/ 9 h 51"/>
                  <a:gd name="T10" fmla="*/ 0 w 60"/>
                  <a:gd name="T11" fmla="*/ 18 h 51"/>
                  <a:gd name="T12" fmla="*/ 14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4" y="51"/>
                    </a:moveTo>
                    <a:lnTo>
                      <a:pt x="37" y="41"/>
                    </a:lnTo>
                    <a:lnTo>
                      <a:pt x="60" y="32"/>
                    </a:lnTo>
                    <a:lnTo>
                      <a:pt x="47" y="0"/>
                    </a:lnTo>
                    <a:lnTo>
                      <a:pt x="24" y="9"/>
                    </a:lnTo>
                    <a:lnTo>
                      <a:pt x="0" y="18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" name="Freeform 3277"/>
              <p:cNvSpPr>
                <a:spLocks/>
              </p:cNvSpPr>
              <p:nvPr/>
            </p:nvSpPr>
            <p:spPr bwMode="auto">
              <a:xfrm>
                <a:off x="3998" y="679"/>
                <a:ext cx="8" cy="7"/>
              </a:xfrm>
              <a:custGeom>
                <a:avLst/>
                <a:gdLst>
                  <a:gd name="T0" fmla="*/ 14 w 60"/>
                  <a:gd name="T1" fmla="*/ 51 h 51"/>
                  <a:gd name="T2" fmla="*/ 37 w 60"/>
                  <a:gd name="T3" fmla="*/ 41 h 51"/>
                  <a:gd name="T4" fmla="*/ 60 w 60"/>
                  <a:gd name="T5" fmla="*/ 32 h 51"/>
                  <a:gd name="T6" fmla="*/ 47 w 60"/>
                  <a:gd name="T7" fmla="*/ 0 h 51"/>
                  <a:gd name="T8" fmla="*/ 24 w 60"/>
                  <a:gd name="T9" fmla="*/ 9 h 51"/>
                  <a:gd name="T10" fmla="*/ 0 w 60"/>
                  <a:gd name="T11" fmla="*/ 18 h 51"/>
                  <a:gd name="T12" fmla="*/ 14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4" y="51"/>
                    </a:moveTo>
                    <a:lnTo>
                      <a:pt x="37" y="41"/>
                    </a:lnTo>
                    <a:lnTo>
                      <a:pt x="60" y="32"/>
                    </a:lnTo>
                    <a:lnTo>
                      <a:pt x="47" y="0"/>
                    </a:lnTo>
                    <a:lnTo>
                      <a:pt x="24" y="9"/>
                    </a:lnTo>
                    <a:lnTo>
                      <a:pt x="0" y="18"/>
                    </a:lnTo>
                    <a:lnTo>
                      <a:pt x="1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" name="Freeform 3278"/>
              <p:cNvSpPr>
                <a:spLocks/>
              </p:cNvSpPr>
              <p:nvPr/>
            </p:nvSpPr>
            <p:spPr bwMode="auto">
              <a:xfrm>
                <a:off x="4001" y="679"/>
                <a:ext cx="3" cy="2"/>
              </a:xfrm>
              <a:custGeom>
                <a:avLst/>
                <a:gdLst>
                  <a:gd name="T0" fmla="*/ 0 w 23"/>
                  <a:gd name="T1" fmla="*/ 9 h 9"/>
                  <a:gd name="T2" fmla="*/ 23 w 23"/>
                  <a:gd name="T3" fmla="*/ 0 h 9"/>
                  <a:gd name="T4" fmla="*/ 23 w 23"/>
                  <a:gd name="T5" fmla="*/ 0 h 9"/>
                  <a:gd name="T6" fmla="*/ 0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" name="Line 3279"/>
              <p:cNvSpPr>
                <a:spLocks noChangeShapeType="1"/>
              </p:cNvSpPr>
              <p:nvPr/>
            </p:nvSpPr>
            <p:spPr bwMode="auto">
              <a:xfrm>
                <a:off x="4004" y="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" name="Freeform 3280"/>
              <p:cNvSpPr>
                <a:spLocks/>
              </p:cNvSpPr>
              <p:nvPr/>
            </p:nvSpPr>
            <p:spPr bwMode="auto">
              <a:xfrm>
                <a:off x="3997" y="675"/>
                <a:ext cx="7" cy="7"/>
              </a:xfrm>
              <a:custGeom>
                <a:avLst/>
                <a:gdLst>
                  <a:gd name="T0" fmla="*/ 13 w 60"/>
                  <a:gd name="T1" fmla="*/ 51 h 51"/>
                  <a:gd name="T2" fmla="*/ 37 w 60"/>
                  <a:gd name="T3" fmla="*/ 42 h 51"/>
                  <a:gd name="T4" fmla="*/ 60 w 60"/>
                  <a:gd name="T5" fmla="*/ 33 h 51"/>
                  <a:gd name="T6" fmla="*/ 47 w 60"/>
                  <a:gd name="T7" fmla="*/ 0 h 51"/>
                  <a:gd name="T8" fmla="*/ 23 w 60"/>
                  <a:gd name="T9" fmla="*/ 9 h 51"/>
                  <a:gd name="T10" fmla="*/ 0 w 60"/>
                  <a:gd name="T11" fmla="*/ 19 h 51"/>
                  <a:gd name="T12" fmla="*/ 13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3" y="51"/>
                    </a:moveTo>
                    <a:lnTo>
                      <a:pt x="37" y="42"/>
                    </a:lnTo>
                    <a:lnTo>
                      <a:pt x="60" y="33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9"/>
                    </a:lnTo>
                    <a:lnTo>
                      <a:pt x="1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" name="Freeform 3281"/>
              <p:cNvSpPr>
                <a:spLocks/>
              </p:cNvSpPr>
              <p:nvPr/>
            </p:nvSpPr>
            <p:spPr bwMode="auto">
              <a:xfrm>
                <a:off x="3997" y="675"/>
                <a:ext cx="7" cy="7"/>
              </a:xfrm>
              <a:custGeom>
                <a:avLst/>
                <a:gdLst>
                  <a:gd name="T0" fmla="*/ 13 w 60"/>
                  <a:gd name="T1" fmla="*/ 51 h 51"/>
                  <a:gd name="T2" fmla="*/ 37 w 60"/>
                  <a:gd name="T3" fmla="*/ 42 h 51"/>
                  <a:gd name="T4" fmla="*/ 60 w 60"/>
                  <a:gd name="T5" fmla="*/ 33 h 51"/>
                  <a:gd name="T6" fmla="*/ 47 w 60"/>
                  <a:gd name="T7" fmla="*/ 0 h 51"/>
                  <a:gd name="T8" fmla="*/ 23 w 60"/>
                  <a:gd name="T9" fmla="*/ 9 h 51"/>
                  <a:gd name="T10" fmla="*/ 0 w 60"/>
                  <a:gd name="T11" fmla="*/ 19 h 51"/>
                  <a:gd name="T12" fmla="*/ 13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3" y="51"/>
                    </a:moveTo>
                    <a:lnTo>
                      <a:pt x="37" y="42"/>
                    </a:lnTo>
                    <a:lnTo>
                      <a:pt x="60" y="33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9"/>
                    </a:lnTo>
                    <a:lnTo>
                      <a:pt x="1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" name="Freeform 3282"/>
              <p:cNvSpPr>
                <a:spLocks/>
              </p:cNvSpPr>
              <p:nvPr/>
            </p:nvSpPr>
            <p:spPr bwMode="auto">
              <a:xfrm>
                <a:off x="4000" y="675"/>
                <a:ext cx="2" cy="2"/>
              </a:xfrm>
              <a:custGeom>
                <a:avLst/>
                <a:gdLst>
                  <a:gd name="T0" fmla="*/ 0 w 24"/>
                  <a:gd name="T1" fmla="*/ 9 h 9"/>
                  <a:gd name="T2" fmla="*/ 24 w 24"/>
                  <a:gd name="T3" fmla="*/ 0 h 9"/>
                  <a:gd name="T4" fmla="*/ 24 w 24"/>
                  <a:gd name="T5" fmla="*/ 0 h 9"/>
                  <a:gd name="T6" fmla="*/ 0 w 24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0" y="9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" name="Line 3283"/>
              <p:cNvSpPr>
                <a:spLocks noChangeShapeType="1"/>
              </p:cNvSpPr>
              <p:nvPr/>
            </p:nvSpPr>
            <p:spPr bwMode="auto">
              <a:xfrm>
                <a:off x="4002" y="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" name="Freeform 3284"/>
              <p:cNvSpPr>
                <a:spLocks/>
              </p:cNvSpPr>
              <p:nvPr/>
            </p:nvSpPr>
            <p:spPr bwMode="auto">
              <a:xfrm>
                <a:off x="3995" y="671"/>
                <a:ext cx="7" cy="7"/>
              </a:xfrm>
              <a:custGeom>
                <a:avLst/>
                <a:gdLst>
                  <a:gd name="T0" fmla="*/ 13 w 60"/>
                  <a:gd name="T1" fmla="*/ 51 h 51"/>
                  <a:gd name="T2" fmla="*/ 36 w 60"/>
                  <a:gd name="T3" fmla="*/ 41 h 51"/>
                  <a:gd name="T4" fmla="*/ 60 w 60"/>
                  <a:gd name="T5" fmla="*/ 32 h 51"/>
                  <a:gd name="T6" fmla="*/ 47 w 60"/>
                  <a:gd name="T7" fmla="*/ 0 h 51"/>
                  <a:gd name="T8" fmla="*/ 23 w 60"/>
                  <a:gd name="T9" fmla="*/ 9 h 51"/>
                  <a:gd name="T10" fmla="*/ 0 w 60"/>
                  <a:gd name="T11" fmla="*/ 18 h 51"/>
                  <a:gd name="T12" fmla="*/ 13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3" y="51"/>
                    </a:moveTo>
                    <a:lnTo>
                      <a:pt x="36" y="41"/>
                    </a:lnTo>
                    <a:lnTo>
                      <a:pt x="60" y="32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" name="Freeform 3285"/>
              <p:cNvSpPr>
                <a:spLocks/>
              </p:cNvSpPr>
              <p:nvPr/>
            </p:nvSpPr>
            <p:spPr bwMode="auto">
              <a:xfrm>
                <a:off x="3995" y="671"/>
                <a:ext cx="7" cy="7"/>
              </a:xfrm>
              <a:custGeom>
                <a:avLst/>
                <a:gdLst>
                  <a:gd name="T0" fmla="*/ 13 w 60"/>
                  <a:gd name="T1" fmla="*/ 51 h 51"/>
                  <a:gd name="T2" fmla="*/ 36 w 60"/>
                  <a:gd name="T3" fmla="*/ 41 h 51"/>
                  <a:gd name="T4" fmla="*/ 60 w 60"/>
                  <a:gd name="T5" fmla="*/ 32 h 51"/>
                  <a:gd name="T6" fmla="*/ 47 w 60"/>
                  <a:gd name="T7" fmla="*/ 0 h 51"/>
                  <a:gd name="T8" fmla="*/ 23 w 60"/>
                  <a:gd name="T9" fmla="*/ 9 h 51"/>
                  <a:gd name="T10" fmla="*/ 0 w 60"/>
                  <a:gd name="T11" fmla="*/ 18 h 51"/>
                  <a:gd name="T12" fmla="*/ 13 w 6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13" y="51"/>
                    </a:moveTo>
                    <a:lnTo>
                      <a:pt x="36" y="41"/>
                    </a:lnTo>
                    <a:lnTo>
                      <a:pt x="60" y="32"/>
                    </a:lnTo>
                    <a:lnTo>
                      <a:pt x="47" y="0"/>
                    </a:lnTo>
                    <a:lnTo>
                      <a:pt x="23" y="9"/>
                    </a:lnTo>
                    <a:lnTo>
                      <a:pt x="0" y="18"/>
                    </a:lnTo>
                    <a:lnTo>
                      <a:pt x="1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" name="Freeform 3286"/>
              <p:cNvSpPr>
                <a:spLocks/>
              </p:cNvSpPr>
              <p:nvPr/>
            </p:nvSpPr>
            <p:spPr bwMode="auto">
              <a:xfrm>
                <a:off x="3998" y="671"/>
                <a:ext cx="3" cy="2"/>
              </a:xfrm>
              <a:custGeom>
                <a:avLst/>
                <a:gdLst>
                  <a:gd name="T0" fmla="*/ 0 w 24"/>
                  <a:gd name="T1" fmla="*/ 9 h 9"/>
                  <a:gd name="T2" fmla="*/ 24 w 24"/>
                  <a:gd name="T3" fmla="*/ 0 h 9"/>
                  <a:gd name="T4" fmla="*/ 24 w 24"/>
                  <a:gd name="T5" fmla="*/ 0 h 9"/>
                  <a:gd name="T6" fmla="*/ 0 w 24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0" y="9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" name="Line 3287"/>
              <p:cNvSpPr>
                <a:spLocks noChangeShapeType="1"/>
              </p:cNvSpPr>
              <p:nvPr/>
            </p:nvSpPr>
            <p:spPr bwMode="auto">
              <a:xfrm>
                <a:off x="4001" y="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" name="Freeform 3288"/>
              <p:cNvSpPr>
                <a:spLocks/>
              </p:cNvSpPr>
              <p:nvPr/>
            </p:nvSpPr>
            <p:spPr bwMode="auto">
              <a:xfrm>
                <a:off x="3993" y="667"/>
                <a:ext cx="8" cy="7"/>
              </a:xfrm>
              <a:custGeom>
                <a:avLst/>
                <a:gdLst>
                  <a:gd name="T0" fmla="*/ 13 w 60"/>
                  <a:gd name="T1" fmla="*/ 50 h 50"/>
                  <a:gd name="T2" fmla="*/ 36 w 60"/>
                  <a:gd name="T3" fmla="*/ 41 h 50"/>
                  <a:gd name="T4" fmla="*/ 60 w 60"/>
                  <a:gd name="T5" fmla="*/ 32 h 50"/>
                  <a:gd name="T6" fmla="*/ 46 w 60"/>
                  <a:gd name="T7" fmla="*/ 0 h 50"/>
                  <a:gd name="T8" fmla="*/ 23 w 60"/>
                  <a:gd name="T9" fmla="*/ 10 h 50"/>
                  <a:gd name="T10" fmla="*/ 0 w 60"/>
                  <a:gd name="T11" fmla="*/ 19 h 50"/>
                  <a:gd name="T12" fmla="*/ 13 w 60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0">
                    <a:moveTo>
                      <a:pt x="13" y="50"/>
                    </a:moveTo>
                    <a:lnTo>
                      <a:pt x="36" y="41"/>
                    </a:lnTo>
                    <a:lnTo>
                      <a:pt x="60" y="32"/>
                    </a:lnTo>
                    <a:lnTo>
                      <a:pt x="46" y="0"/>
                    </a:lnTo>
                    <a:lnTo>
                      <a:pt x="23" y="10"/>
                    </a:lnTo>
                    <a:lnTo>
                      <a:pt x="0" y="19"/>
                    </a:lnTo>
                    <a:lnTo>
                      <a:pt x="13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" name="Freeform 3289"/>
              <p:cNvSpPr>
                <a:spLocks/>
              </p:cNvSpPr>
              <p:nvPr/>
            </p:nvSpPr>
            <p:spPr bwMode="auto">
              <a:xfrm>
                <a:off x="3993" y="667"/>
                <a:ext cx="8" cy="7"/>
              </a:xfrm>
              <a:custGeom>
                <a:avLst/>
                <a:gdLst>
                  <a:gd name="T0" fmla="*/ 13 w 60"/>
                  <a:gd name="T1" fmla="*/ 50 h 50"/>
                  <a:gd name="T2" fmla="*/ 36 w 60"/>
                  <a:gd name="T3" fmla="*/ 41 h 50"/>
                  <a:gd name="T4" fmla="*/ 60 w 60"/>
                  <a:gd name="T5" fmla="*/ 32 h 50"/>
                  <a:gd name="T6" fmla="*/ 46 w 60"/>
                  <a:gd name="T7" fmla="*/ 0 h 50"/>
                  <a:gd name="T8" fmla="*/ 23 w 60"/>
                  <a:gd name="T9" fmla="*/ 10 h 50"/>
                  <a:gd name="T10" fmla="*/ 0 w 60"/>
                  <a:gd name="T11" fmla="*/ 19 h 50"/>
                  <a:gd name="T12" fmla="*/ 13 w 60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0">
                    <a:moveTo>
                      <a:pt x="13" y="50"/>
                    </a:moveTo>
                    <a:lnTo>
                      <a:pt x="36" y="41"/>
                    </a:lnTo>
                    <a:lnTo>
                      <a:pt x="60" y="32"/>
                    </a:lnTo>
                    <a:lnTo>
                      <a:pt x="46" y="0"/>
                    </a:lnTo>
                    <a:lnTo>
                      <a:pt x="23" y="10"/>
                    </a:lnTo>
                    <a:lnTo>
                      <a:pt x="0" y="19"/>
                    </a:lnTo>
                    <a:lnTo>
                      <a:pt x="13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" name="Freeform 3290"/>
              <p:cNvSpPr>
                <a:spLocks/>
              </p:cNvSpPr>
              <p:nvPr/>
            </p:nvSpPr>
            <p:spPr bwMode="auto">
              <a:xfrm>
                <a:off x="3996" y="667"/>
                <a:ext cx="3" cy="2"/>
              </a:xfrm>
              <a:custGeom>
                <a:avLst/>
                <a:gdLst>
                  <a:gd name="T0" fmla="*/ 0 w 23"/>
                  <a:gd name="T1" fmla="*/ 11 h 11"/>
                  <a:gd name="T2" fmla="*/ 23 w 23"/>
                  <a:gd name="T3" fmla="*/ 1 h 11"/>
                  <a:gd name="T4" fmla="*/ 22 w 23"/>
                  <a:gd name="T5" fmla="*/ 0 h 11"/>
                  <a:gd name="T6" fmla="*/ 0 w 23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1">
                    <a:moveTo>
                      <a:pt x="0" y="11"/>
                    </a:moveTo>
                    <a:lnTo>
                      <a:pt x="23" y="1"/>
                    </a:lnTo>
                    <a:lnTo>
                      <a:pt x="2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" name="Line 3291"/>
              <p:cNvSpPr>
                <a:spLocks noChangeShapeType="1"/>
              </p:cNvSpPr>
              <p:nvPr/>
            </p:nvSpPr>
            <p:spPr bwMode="auto">
              <a:xfrm flipH="1" flipV="1">
                <a:off x="3999" y="6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" name="Freeform 3292"/>
              <p:cNvSpPr>
                <a:spLocks/>
              </p:cNvSpPr>
              <p:nvPr/>
            </p:nvSpPr>
            <p:spPr bwMode="auto">
              <a:xfrm>
                <a:off x="3992" y="663"/>
                <a:ext cx="7" cy="7"/>
              </a:xfrm>
              <a:custGeom>
                <a:avLst/>
                <a:gdLst>
                  <a:gd name="T0" fmla="*/ 14 w 58"/>
                  <a:gd name="T1" fmla="*/ 53 h 53"/>
                  <a:gd name="T2" fmla="*/ 36 w 58"/>
                  <a:gd name="T3" fmla="*/ 43 h 53"/>
                  <a:gd name="T4" fmla="*/ 58 w 58"/>
                  <a:gd name="T5" fmla="*/ 32 h 53"/>
                  <a:gd name="T6" fmla="*/ 44 w 58"/>
                  <a:gd name="T7" fmla="*/ 0 h 53"/>
                  <a:gd name="T8" fmla="*/ 22 w 58"/>
                  <a:gd name="T9" fmla="*/ 10 h 53"/>
                  <a:gd name="T10" fmla="*/ 0 w 58"/>
                  <a:gd name="T11" fmla="*/ 20 h 53"/>
                  <a:gd name="T12" fmla="*/ 14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14" y="53"/>
                    </a:moveTo>
                    <a:lnTo>
                      <a:pt x="36" y="43"/>
                    </a:lnTo>
                    <a:lnTo>
                      <a:pt x="58" y="32"/>
                    </a:lnTo>
                    <a:lnTo>
                      <a:pt x="44" y="0"/>
                    </a:lnTo>
                    <a:lnTo>
                      <a:pt x="22" y="10"/>
                    </a:lnTo>
                    <a:lnTo>
                      <a:pt x="0" y="20"/>
                    </a:lnTo>
                    <a:lnTo>
                      <a:pt x="14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" name="Freeform 3293"/>
              <p:cNvSpPr>
                <a:spLocks/>
              </p:cNvSpPr>
              <p:nvPr/>
            </p:nvSpPr>
            <p:spPr bwMode="auto">
              <a:xfrm>
                <a:off x="3992" y="663"/>
                <a:ext cx="7" cy="7"/>
              </a:xfrm>
              <a:custGeom>
                <a:avLst/>
                <a:gdLst>
                  <a:gd name="T0" fmla="*/ 14 w 58"/>
                  <a:gd name="T1" fmla="*/ 53 h 53"/>
                  <a:gd name="T2" fmla="*/ 36 w 58"/>
                  <a:gd name="T3" fmla="*/ 43 h 53"/>
                  <a:gd name="T4" fmla="*/ 58 w 58"/>
                  <a:gd name="T5" fmla="*/ 32 h 53"/>
                  <a:gd name="T6" fmla="*/ 44 w 58"/>
                  <a:gd name="T7" fmla="*/ 0 h 53"/>
                  <a:gd name="T8" fmla="*/ 22 w 58"/>
                  <a:gd name="T9" fmla="*/ 10 h 53"/>
                  <a:gd name="T10" fmla="*/ 0 w 58"/>
                  <a:gd name="T11" fmla="*/ 20 h 53"/>
                  <a:gd name="T12" fmla="*/ 14 w 58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14" y="53"/>
                    </a:moveTo>
                    <a:lnTo>
                      <a:pt x="36" y="43"/>
                    </a:lnTo>
                    <a:lnTo>
                      <a:pt x="58" y="32"/>
                    </a:lnTo>
                    <a:lnTo>
                      <a:pt x="44" y="0"/>
                    </a:lnTo>
                    <a:lnTo>
                      <a:pt x="22" y="10"/>
                    </a:lnTo>
                    <a:lnTo>
                      <a:pt x="0" y="20"/>
                    </a:lnTo>
                    <a:lnTo>
                      <a:pt x="14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" name="Freeform 3294"/>
              <p:cNvSpPr>
                <a:spLocks/>
              </p:cNvSpPr>
              <p:nvPr/>
            </p:nvSpPr>
            <p:spPr bwMode="auto">
              <a:xfrm>
                <a:off x="3994" y="663"/>
                <a:ext cx="3" cy="2"/>
              </a:xfrm>
              <a:custGeom>
                <a:avLst/>
                <a:gdLst>
                  <a:gd name="T0" fmla="*/ 0 w 22"/>
                  <a:gd name="T1" fmla="*/ 10 h 10"/>
                  <a:gd name="T2" fmla="*/ 22 w 22"/>
                  <a:gd name="T3" fmla="*/ 0 h 10"/>
                  <a:gd name="T4" fmla="*/ 22 w 22"/>
                  <a:gd name="T5" fmla="*/ 0 h 10"/>
                  <a:gd name="T6" fmla="*/ 0 w 22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">
                    <a:moveTo>
                      <a:pt x="0" y="1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" name="Line 3295"/>
              <p:cNvSpPr>
                <a:spLocks noChangeShapeType="1"/>
              </p:cNvSpPr>
              <p:nvPr/>
            </p:nvSpPr>
            <p:spPr bwMode="auto">
              <a:xfrm>
                <a:off x="3997" y="6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" name="Freeform 3296"/>
              <p:cNvSpPr>
                <a:spLocks/>
              </p:cNvSpPr>
              <p:nvPr/>
            </p:nvSpPr>
            <p:spPr bwMode="auto">
              <a:xfrm>
                <a:off x="3990" y="659"/>
                <a:ext cx="7" cy="7"/>
              </a:xfrm>
              <a:custGeom>
                <a:avLst/>
                <a:gdLst>
                  <a:gd name="T0" fmla="*/ 15 w 59"/>
                  <a:gd name="T1" fmla="*/ 51 h 51"/>
                  <a:gd name="T2" fmla="*/ 37 w 59"/>
                  <a:gd name="T3" fmla="*/ 41 h 51"/>
                  <a:gd name="T4" fmla="*/ 59 w 59"/>
                  <a:gd name="T5" fmla="*/ 31 h 51"/>
                  <a:gd name="T6" fmla="*/ 45 w 59"/>
                  <a:gd name="T7" fmla="*/ 0 h 51"/>
                  <a:gd name="T8" fmla="*/ 23 w 59"/>
                  <a:gd name="T9" fmla="*/ 10 h 51"/>
                  <a:gd name="T10" fmla="*/ 0 w 59"/>
                  <a:gd name="T11" fmla="*/ 20 h 51"/>
                  <a:gd name="T12" fmla="*/ 15 w 59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1">
                    <a:moveTo>
                      <a:pt x="15" y="51"/>
                    </a:moveTo>
                    <a:lnTo>
                      <a:pt x="37" y="41"/>
                    </a:lnTo>
                    <a:lnTo>
                      <a:pt x="59" y="31"/>
                    </a:lnTo>
                    <a:lnTo>
                      <a:pt x="45" y="0"/>
                    </a:lnTo>
                    <a:lnTo>
                      <a:pt x="23" y="10"/>
                    </a:lnTo>
                    <a:lnTo>
                      <a:pt x="0" y="20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" name="Freeform 3297"/>
              <p:cNvSpPr>
                <a:spLocks/>
              </p:cNvSpPr>
              <p:nvPr/>
            </p:nvSpPr>
            <p:spPr bwMode="auto">
              <a:xfrm>
                <a:off x="3990" y="659"/>
                <a:ext cx="7" cy="7"/>
              </a:xfrm>
              <a:custGeom>
                <a:avLst/>
                <a:gdLst>
                  <a:gd name="T0" fmla="*/ 15 w 59"/>
                  <a:gd name="T1" fmla="*/ 51 h 51"/>
                  <a:gd name="T2" fmla="*/ 37 w 59"/>
                  <a:gd name="T3" fmla="*/ 41 h 51"/>
                  <a:gd name="T4" fmla="*/ 59 w 59"/>
                  <a:gd name="T5" fmla="*/ 31 h 51"/>
                  <a:gd name="T6" fmla="*/ 45 w 59"/>
                  <a:gd name="T7" fmla="*/ 0 h 51"/>
                  <a:gd name="T8" fmla="*/ 23 w 59"/>
                  <a:gd name="T9" fmla="*/ 10 h 51"/>
                  <a:gd name="T10" fmla="*/ 0 w 59"/>
                  <a:gd name="T11" fmla="*/ 20 h 51"/>
                  <a:gd name="T12" fmla="*/ 15 w 59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1">
                    <a:moveTo>
                      <a:pt x="15" y="51"/>
                    </a:moveTo>
                    <a:lnTo>
                      <a:pt x="37" y="41"/>
                    </a:lnTo>
                    <a:lnTo>
                      <a:pt x="59" y="31"/>
                    </a:lnTo>
                    <a:lnTo>
                      <a:pt x="45" y="0"/>
                    </a:lnTo>
                    <a:lnTo>
                      <a:pt x="23" y="10"/>
                    </a:lnTo>
                    <a:lnTo>
                      <a:pt x="0" y="20"/>
                    </a:lnTo>
                    <a:lnTo>
                      <a:pt x="15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" name="Freeform 3298"/>
              <p:cNvSpPr>
                <a:spLocks/>
              </p:cNvSpPr>
              <p:nvPr/>
            </p:nvSpPr>
            <p:spPr bwMode="auto">
              <a:xfrm>
                <a:off x="3993" y="659"/>
                <a:ext cx="3" cy="2"/>
              </a:xfrm>
              <a:custGeom>
                <a:avLst/>
                <a:gdLst>
                  <a:gd name="T0" fmla="*/ 0 w 22"/>
                  <a:gd name="T1" fmla="*/ 10 h 10"/>
                  <a:gd name="T2" fmla="*/ 22 w 22"/>
                  <a:gd name="T3" fmla="*/ 0 h 10"/>
                  <a:gd name="T4" fmla="*/ 22 w 22"/>
                  <a:gd name="T5" fmla="*/ 0 h 10"/>
                  <a:gd name="T6" fmla="*/ 0 w 22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">
                    <a:moveTo>
                      <a:pt x="0" y="1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" name="Line 3299"/>
              <p:cNvSpPr>
                <a:spLocks noChangeShapeType="1"/>
              </p:cNvSpPr>
              <p:nvPr/>
            </p:nvSpPr>
            <p:spPr bwMode="auto">
              <a:xfrm>
                <a:off x="3996" y="6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" name="Freeform 3300"/>
              <p:cNvSpPr>
                <a:spLocks/>
              </p:cNvSpPr>
              <p:nvPr/>
            </p:nvSpPr>
            <p:spPr bwMode="auto">
              <a:xfrm>
                <a:off x="3988" y="655"/>
                <a:ext cx="8" cy="7"/>
              </a:xfrm>
              <a:custGeom>
                <a:avLst/>
                <a:gdLst>
                  <a:gd name="T0" fmla="*/ 15 w 60"/>
                  <a:gd name="T1" fmla="*/ 53 h 53"/>
                  <a:gd name="T2" fmla="*/ 38 w 60"/>
                  <a:gd name="T3" fmla="*/ 43 h 53"/>
                  <a:gd name="T4" fmla="*/ 60 w 60"/>
                  <a:gd name="T5" fmla="*/ 33 h 53"/>
                  <a:gd name="T6" fmla="*/ 45 w 60"/>
                  <a:gd name="T7" fmla="*/ 0 h 53"/>
                  <a:gd name="T8" fmla="*/ 23 w 60"/>
                  <a:gd name="T9" fmla="*/ 10 h 53"/>
                  <a:gd name="T10" fmla="*/ 0 w 60"/>
                  <a:gd name="T11" fmla="*/ 20 h 53"/>
                  <a:gd name="T12" fmla="*/ 15 w 60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3">
                    <a:moveTo>
                      <a:pt x="15" y="53"/>
                    </a:moveTo>
                    <a:lnTo>
                      <a:pt x="38" y="43"/>
                    </a:lnTo>
                    <a:lnTo>
                      <a:pt x="60" y="33"/>
                    </a:lnTo>
                    <a:lnTo>
                      <a:pt x="45" y="0"/>
                    </a:lnTo>
                    <a:lnTo>
                      <a:pt x="23" y="10"/>
                    </a:lnTo>
                    <a:lnTo>
                      <a:pt x="0" y="20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" name="Freeform 3301"/>
              <p:cNvSpPr>
                <a:spLocks/>
              </p:cNvSpPr>
              <p:nvPr/>
            </p:nvSpPr>
            <p:spPr bwMode="auto">
              <a:xfrm>
                <a:off x="3988" y="655"/>
                <a:ext cx="8" cy="7"/>
              </a:xfrm>
              <a:custGeom>
                <a:avLst/>
                <a:gdLst>
                  <a:gd name="T0" fmla="*/ 15 w 60"/>
                  <a:gd name="T1" fmla="*/ 53 h 53"/>
                  <a:gd name="T2" fmla="*/ 38 w 60"/>
                  <a:gd name="T3" fmla="*/ 43 h 53"/>
                  <a:gd name="T4" fmla="*/ 60 w 60"/>
                  <a:gd name="T5" fmla="*/ 33 h 53"/>
                  <a:gd name="T6" fmla="*/ 45 w 60"/>
                  <a:gd name="T7" fmla="*/ 0 h 53"/>
                  <a:gd name="T8" fmla="*/ 23 w 60"/>
                  <a:gd name="T9" fmla="*/ 10 h 53"/>
                  <a:gd name="T10" fmla="*/ 0 w 60"/>
                  <a:gd name="T11" fmla="*/ 20 h 53"/>
                  <a:gd name="T12" fmla="*/ 15 w 60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3">
                    <a:moveTo>
                      <a:pt x="15" y="53"/>
                    </a:moveTo>
                    <a:lnTo>
                      <a:pt x="38" y="43"/>
                    </a:lnTo>
                    <a:lnTo>
                      <a:pt x="60" y="33"/>
                    </a:lnTo>
                    <a:lnTo>
                      <a:pt x="45" y="0"/>
                    </a:lnTo>
                    <a:lnTo>
                      <a:pt x="23" y="10"/>
                    </a:lnTo>
                    <a:lnTo>
                      <a:pt x="0" y="20"/>
                    </a:lnTo>
                    <a:lnTo>
                      <a:pt x="1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" name="Freeform 3302"/>
              <p:cNvSpPr>
                <a:spLocks/>
              </p:cNvSpPr>
              <p:nvPr/>
            </p:nvSpPr>
            <p:spPr bwMode="auto">
              <a:xfrm>
                <a:off x="3991" y="655"/>
                <a:ext cx="3" cy="2"/>
              </a:xfrm>
              <a:custGeom>
                <a:avLst/>
                <a:gdLst>
                  <a:gd name="T0" fmla="*/ 0 w 22"/>
                  <a:gd name="T1" fmla="*/ 11 h 11"/>
                  <a:gd name="T2" fmla="*/ 22 w 22"/>
                  <a:gd name="T3" fmla="*/ 1 h 11"/>
                  <a:gd name="T4" fmla="*/ 22 w 22"/>
                  <a:gd name="T5" fmla="*/ 0 h 11"/>
                  <a:gd name="T6" fmla="*/ 0 w 22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lnTo>
                      <a:pt x="22" y="1"/>
                    </a:lnTo>
                    <a:lnTo>
                      <a:pt x="2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6" name="Line 3303"/>
              <p:cNvSpPr>
                <a:spLocks noChangeShapeType="1"/>
              </p:cNvSpPr>
              <p:nvPr/>
            </p:nvSpPr>
            <p:spPr bwMode="auto">
              <a:xfrm flipV="1">
                <a:off x="3994" y="6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7" name="Freeform 3304"/>
              <p:cNvSpPr>
                <a:spLocks/>
              </p:cNvSpPr>
              <p:nvPr/>
            </p:nvSpPr>
            <p:spPr bwMode="auto">
              <a:xfrm>
                <a:off x="3986" y="651"/>
                <a:ext cx="8" cy="7"/>
              </a:xfrm>
              <a:custGeom>
                <a:avLst/>
                <a:gdLst>
                  <a:gd name="T0" fmla="*/ 15 w 60"/>
                  <a:gd name="T1" fmla="*/ 53 h 53"/>
                  <a:gd name="T2" fmla="*/ 38 w 60"/>
                  <a:gd name="T3" fmla="*/ 42 h 53"/>
                  <a:gd name="T4" fmla="*/ 60 w 60"/>
                  <a:gd name="T5" fmla="*/ 31 h 53"/>
                  <a:gd name="T6" fmla="*/ 45 w 60"/>
                  <a:gd name="T7" fmla="*/ 0 h 53"/>
                  <a:gd name="T8" fmla="*/ 22 w 60"/>
                  <a:gd name="T9" fmla="*/ 11 h 53"/>
                  <a:gd name="T10" fmla="*/ 0 w 60"/>
                  <a:gd name="T11" fmla="*/ 22 h 53"/>
                  <a:gd name="T12" fmla="*/ 15 w 60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3">
                    <a:moveTo>
                      <a:pt x="15" y="53"/>
                    </a:moveTo>
                    <a:lnTo>
                      <a:pt x="38" y="42"/>
                    </a:lnTo>
                    <a:lnTo>
                      <a:pt x="60" y="31"/>
                    </a:lnTo>
                    <a:lnTo>
                      <a:pt x="45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8" name="Freeform 3305"/>
              <p:cNvSpPr>
                <a:spLocks/>
              </p:cNvSpPr>
              <p:nvPr/>
            </p:nvSpPr>
            <p:spPr bwMode="auto">
              <a:xfrm>
                <a:off x="3986" y="651"/>
                <a:ext cx="8" cy="7"/>
              </a:xfrm>
              <a:custGeom>
                <a:avLst/>
                <a:gdLst>
                  <a:gd name="T0" fmla="*/ 15 w 60"/>
                  <a:gd name="T1" fmla="*/ 53 h 53"/>
                  <a:gd name="T2" fmla="*/ 38 w 60"/>
                  <a:gd name="T3" fmla="*/ 42 h 53"/>
                  <a:gd name="T4" fmla="*/ 60 w 60"/>
                  <a:gd name="T5" fmla="*/ 31 h 53"/>
                  <a:gd name="T6" fmla="*/ 45 w 60"/>
                  <a:gd name="T7" fmla="*/ 0 h 53"/>
                  <a:gd name="T8" fmla="*/ 22 w 60"/>
                  <a:gd name="T9" fmla="*/ 11 h 53"/>
                  <a:gd name="T10" fmla="*/ 0 w 60"/>
                  <a:gd name="T11" fmla="*/ 22 h 53"/>
                  <a:gd name="T12" fmla="*/ 15 w 60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3">
                    <a:moveTo>
                      <a:pt x="15" y="53"/>
                    </a:moveTo>
                    <a:lnTo>
                      <a:pt x="38" y="42"/>
                    </a:lnTo>
                    <a:lnTo>
                      <a:pt x="60" y="31"/>
                    </a:lnTo>
                    <a:lnTo>
                      <a:pt x="45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9" name="Freeform 3306"/>
              <p:cNvSpPr>
                <a:spLocks/>
              </p:cNvSpPr>
              <p:nvPr/>
            </p:nvSpPr>
            <p:spPr bwMode="auto">
              <a:xfrm>
                <a:off x="3984" y="647"/>
                <a:ext cx="8" cy="7"/>
              </a:xfrm>
              <a:custGeom>
                <a:avLst/>
                <a:gdLst>
                  <a:gd name="T0" fmla="*/ 15 w 60"/>
                  <a:gd name="T1" fmla="*/ 54 h 54"/>
                  <a:gd name="T2" fmla="*/ 37 w 60"/>
                  <a:gd name="T3" fmla="*/ 43 h 54"/>
                  <a:gd name="T4" fmla="*/ 60 w 60"/>
                  <a:gd name="T5" fmla="*/ 32 h 54"/>
                  <a:gd name="T6" fmla="*/ 44 w 60"/>
                  <a:gd name="T7" fmla="*/ 0 h 54"/>
                  <a:gd name="T8" fmla="*/ 22 w 60"/>
                  <a:gd name="T9" fmla="*/ 11 h 54"/>
                  <a:gd name="T10" fmla="*/ 0 w 60"/>
                  <a:gd name="T11" fmla="*/ 23 h 54"/>
                  <a:gd name="T12" fmla="*/ 15 w 6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4">
                    <a:moveTo>
                      <a:pt x="15" y="54"/>
                    </a:moveTo>
                    <a:lnTo>
                      <a:pt x="37" y="43"/>
                    </a:lnTo>
                    <a:lnTo>
                      <a:pt x="60" y="32"/>
                    </a:lnTo>
                    <a:lnTo>
                      <a:pt x="44" y="0"/>
                    </a:lnTo>
                    <a:lnTo>
                      <a:pt x="22" y="11"/>
                    </a:lnTo>
                    <a:lnTo>
                      <a:pt x="0" y="23"/>
                    </a:lnTo>
                    <a:lnTo>
                      <a:pt x="1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0" name="Freeform 3307"/>
              <p:cNvSpPr>
                <a:spLocks/>
              </p:cNvSpPr>
              <p:nvPr/>
            </p:nvSpPr>
            <p:spPr bwMode="auto">
              <a:xfrm>
                <a:off x="3984" y="647"/>
                <a:ext cx="8" cy="7"/>
              </a:xfrm>
              <a:custGeom>
                <a:avLst/>
                <a:gdLst>
                  <a:gd name="T0" fmla="*/ 15 w 60"/>
                  <a:gd name="T1" fmla="*/ 54 h 54"/>
                  <a:gd name="T2" fmla="*/ 37 w 60"/>
                  <a:gd name="T3" fmla="*/ 43 h 54"/>
                  <a:gd name="T4" fmla="*/ 60 w 60"/>
                  <a:gd name="T5" fmla="*/ 32 h 54"/>
                  <a:gd name="T6" fmla="*/ 44 w 60"/>
                  <a:gd name="T7" fmla="*/ 0 h 54"/>
                  <a:gd name="T8" fmla="*/ 22 w 60"/>
                  <a:gd name="T9" fmla="*/ 11 h 54"/>
                  <a:gd name="T10" fmla="*/ 0 w 60"/>
                  <a:gd name="T11" fmla="*/ 23 h 54"/>
                  <a:gd name="T12" fmla="*/ 15 w 6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4">
                    <a:moveTo>
                      <a:pt x="15" y="54"/>
                    </a:moveTo>
                    <a:lnTo>
                      <a:pt x="37" y="43"/>
                    </a:lnTo>
                    <a:lnTo>
                      <a:pt x="60" y="32"/>
                    </a:lnTo>
                    <a:lnTo>
                      <a:pt x="44" y="0"/>
                    </a:lnTo>
                    <a:lnTo>
                      <a:pt x="22" y="11"/>
                    </a:lnTo>
                    <a:lnTo>
                      <a:pt x="0" y="23"/>
                    </a:lnTo>
                    <a:lnTo>
                      <a:pt x="15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1" name="Freeform 3308"/>
              <p:cNvSpPr>
                <a:spLocks/>
              </p:cNvSpPr>
              <p:nvPr/>
            </p:nvSpPr>
            <p:spPr bwMode="auto">
              <a:xfrm>
                <a:off x="3982" y="643"/>
                <a:ext cx="8" cy="7"/>
              </a:xfrm>
              <a:custGeom>
                <a:avLst/>
                <a:gdLst>
                  <a:gd name="T0" fmla="*/ 15 w 59"/>
                  <a:gd name="T1" fmla="*/ 54 h 54"/>
                  <a:gd name="T2" fmla="*/ 37 w 59"/>
                  <a:gd name="T3" fmla="*/ 42 h 54"/>
                  <a:gd name="T4" fmla="*/ 59 w 59"/>
                  <a:gd name="T5" fmla="*/ 31 h 54"/>
                  <a:gd name="T6" fmla="*/ 44 w 59"/>
                  <a:gd name="T7" fmla="*/ 0 h 54"/>
                  <a:gd name="T8" fmla="*/ 22 w 59"/>
                  <a:gd name="T9" fmla="*/ 11 h 54"/>
                  <a:gd name="T10" fmla="*/ 0 w 59"/>
                  <a:gd name="T11" fmla="*/ 22 h 54"/>
                  <a:gd name="T12" fmla="*/ 15 w 5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15" y="54"/>
                    </a:moveTo>
                    <a:lnTo>
                      <a:pt x="37" y="4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2" name="Freeform 3309"/>
              <p:cNvSpPr>
                <a:spLocks/>
              </p:cNvSpPr>
              <p:nvPr/>
            </p:nvSpPr>
            <p:spPr bwMode="auto">
              <a:xfrm>
                <a:off x="3982" y="643"/>
                <a:ext cx="8" cy="7"/>
              </a:xfrm>
              <a:custGeom>
                <a:avLst/>
                <a:gdLst>
                  <a:gd name="T0" fmla="*/ 15 w 59"/>
                  <a:gd name="T1" fmla="*/ 54 h 54"/>
                  <a:gd name="T2" fmla="*/ 37 w 59"/>
                  <a:gd name="T3" fmla="*/ 42 h 54"/>
                  <a:gd name="T4" fmla="*/ 59 w 59"/>
                  <a:gd name="T5" fmla="*/ 31 h 54"/>
                  <a:gd name="T6" fmla="*/ 44 w 59"/>
                  <a:gd name="T7" fmla="*/ 0 h 54"/>
                  <a:gd name="T8" fmla="*/ 22 w 59"/>
                  <a:gd name="T9" fmla="*/ 11 h 54"/>
                  <a:gd name="T10" fmla="*/ 0 w 59"/>
                  <a:gd name="T11" fmla="*/ 22 h 54"/>
                  <a:gd name="T12" fmla="*/ 15 w 5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15" y="54"/>
                    </a:moveTo>
                    <a:lnTo>
                      <a:pt x="37" y="4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5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3" name="Freeform 3310"/>
              <p:cNvSpPr>
                <a:spLocks/>
              </p:cNvSpPr>
              <p:nvPr/>
            </p:nvSpPr>
            <p:spPr bwMode="auto">
              <a:xfrm>
                <a:off x="3985" y="643"/>
                <a:ext cx="3" cy="2"/>
              </a:xfrm>
              <a:custGeom>
                <a:avLst/>
                <a:gdLst>
                  <a:gd name="T0" fmla="*/ 0 w 22"/>
                  <a:gd name="T1" fmla="*/ 12 h 12"/>
                  <a:gd name="T2" fmla="*/ 22 w 22"/>
                  <a:gd name="T3" fmla="*/ 1 h 12"/>
                  <a:gd name="T4" fmla="*/ 22 w 22"/>
                  <a:gd name="T5" fmla="*/ 0 h 12"/>
                  <a:gd name="T6" fmla="*/ 0 w 2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lnTo>
                      <a:pt x="22" y="1"/>
                    </a:lnTo>
                    <a:lnTo>
                      <a:pt x="2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4" name="Line 3311"/>
              <p:cNvSpPr>
                <a:spLocks noChangeShapeType="1"/>
              </p:cNvSpPr>
              <p:nvPr/>
            </p:nvSpPr>
            <p:spPr bwMode="auto">
              <a:xfrm flipV="1">
                <a:off x="3988" y="6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5" name="Freeform 3312"/>
              <p:cNvSpPr>
                <a:spLocks/>
              </p:cNvSpPr>
              <p:nvPr/>
            </p:nvSpPr>
            <p:spPr bwMode="auto">
              <a:xfrm>
                <a:off x="3980" y="639"/>
                <a:ext cx="8" cy="7"/>
              </a:xfrm>
              <a:custGeom>
                <a:avLst/>
                <a:gdLst>
                  <a:gd name="T0" fmla="*/ 17 w 61"/>
                  <a:gd name="T1" fmla="*/ 55 h 55"/>
                  <a:gd name="T2" fmla="*/ 39 w 61"/>
                  <a:gd name="T3" fmla="*/ 43 h 55"/>
                  <a:gd name="T4" fmla="*/ 61 w 61"/>
                  <a:gd name="T5" fmla="*/ 31 h 55"/>
                  <a:gd name="T6" fmla="*/ 45 w 61"/>
                  <a:gd name="T7" fmla="*/ 0 h 55"/>
                  <a:gd name="T8" fmla="*/ 23 w 61"/>
                  <a:gd name="T9" fmla="*/ 13 h 55"/>
                  <a:gd name="T10" fmla="*/ 0 w 61"/>
                  <a:gd name="T11" fmla="*/ 25 h 55"/>
                  <a:gd name="T12" fmla="*/ 17 w 61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17" y="55"/>
                    </a:moveTo>
                    <a:lnTo>
                      <a:pt x="39" y="43"/>
                    </a:lnTo>
                    <a:lnTo>
                      <a:pt x="61" y="31"/>
                    </a:lnTo>
                    <a:lnTo>
                      <a:pt x="45" y="0"/>
                    </a:lnTo>
                    <a:lnTo>
                      <a:pt x="23" y="13"/>
                    </a:lnTo>
                    <a:lnTo>
                      <a:pt x="0" y="25"/>
                    </a:lnTo>
                    <a:lnTo>
                      <a:pt x="17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6" name="Freeform 3313"/>
              <p:cNvSpPr>
                <a:spLocks/>
              </p:cNvSpPr>
              <p:nvPr/>
            </p:nvSpPr>
            <p:spPr bwMode="auto">
              <a:xfrm>
                <a:off x="3980" y="639"/>
                <a:ext cx="8" cy="7"/>
              </a:xfrm>
              <a:custGeom>
                <a:avLst/>
                <a:gdLst>
                  <a:gd name="T0" fmla="*/ 17 w 61"/>
                  <a:gd name="T1" fmla="*/ 55 h 55"/>
                  <a:gd name="T2" fmla="*/ 39 w 61"/>
                  <a:gd name="T3" fmla="*/ 43 h 55"/>
                  <a:gd name="T4" fmla="*/ 61 w 61"/>
                  <a:gd name="T5" fmla="*/ 31 h 55"/>
                  <a:gd name="T6" fmla="*/ 45 w 61"/>
                  <a:gd name="T7" fmla="*/ 0 h 55"/>
                  <a:gd name="T8" fmla="*/ 23 w 61"/>
                  <a:gd name="T9" fmla="*/ 13 h 55"/>
                  <a:gd name="T10" fmla="*/ 0 w 61"/>
                  <a:gd name="T11" fmla="*/ 25 h 55"/>
                  <a:gd name="T12" fmla="*/ 17 w 61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5">
                    <a:moveTo>
                      <a:pt x="17" y="55"/>
                    </a:moveTo>
                    <a:lnTo>
                      <a:pt x="39" y="43"/>
                    </a:lnTo>
                    <a:lnTo>
                      <a:pt x="61" y="31"/>
                    </a:lnTo>
                    <a:lnTo>
                      <a:pt x="45" y="0"/>
                    </a:lnTo>
                    <a:lnTo>
                      <a:pt x="23" y="13"/>
                    </a:lnTo>
                    <a:lnTo>
                      <a:pt x="0" y="25"/>
                    </a:lnTo>
                    <a:lnTo>
                      <a:pt x="17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7" name="Freeform 3314"/>
              <p:cNvSpPr>
                <a:spLocks/>
              </p:cNvSpPr>
              <p:nvPr/>
            </p:nvSpPr>
            <p:spPr bwMode="auto">
              <a:xfrm>
                <a:off x="3980" y="641"/>
                <a:ext cx="3" cy="1"/>
              </a:xfrm>
              <a:custGeom>
                <a:avLst/>
                <a:gdLst>
                  <a:gd name="T0" fmla="*/ 23 w 23"/>
                  <a:gd name="T1" fmla="*/ 0 h 12"/>
                  <a:gd name="T2" fmla="*/ 0 w 23"/>
                  <a:gd name="T3" fmla="*/ 12 h 12"/>
                  <a:gd name="T4" fmla="*/ 0 w 23"/>
                  <a:gd name="T5" fmla="*/ 11 h 12"/>
                  <a:gd name="T6" fmla="*/ 23 w 2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23" y="0"/>
                    </a:moveTo>
                    <a:lnTo>
                      <a:pt x="0" y="12"/>
                    </a:lnTo>
                    <a:lnTo>
                      <a:pt x="0" y="1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8" name="Line 3315"/>
              <p:cNvSpPr>
                <a:spLocks noChangeShapeType="1"/>
              </p:cNvSpPr>
              <p:nvPr/>
            </p:nvSpPr>
            <p:spPr bwMode="auto">
              <a:xfrm flipV="1">
                <a:off x="3980" y="6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9" name="Freeform 3316"/>
              <p:cNvSpPr>
                <a:spLocks/>
              </p:cNvSpPr>
              <p:nvPr/>
            </p:nvSpPr>
            <p:spPr bwMode="auto">
              <a:xfrm>
                <a:off x="3978" y="636"/>
                <a:ext cx="8" cy="6"/>
              </a:xfrm>
              <a:custGeom>
                <a:avLst/>
                <a:gdLst>
                  <a:gd name="T0" fmla="*/ 16 w 61"/>
                  <a:gd name="T1" fmla="*/ 54 h 54"/>
                  <a:gd name="T2" fmla="*/ 39 w 61"/>
                  <a:gd name="T3" fmla="*/ 43 h 54"/>
                  <a:gd name="T4" fmla="*/ 61 w 61"/>
                  <a:gd name="T5" fmla="*/ 31 h 54"/>
                  <a:gd name="T6" fmla="*/ 45 w 61"/>
                  <a:gd name="T7" fmla="*/ 0 h 54"/>
                  <a:gd name="T8" fmla="*/ 22 w 61"/>
                  <a:gd name="T9" fmla="*/ 11 h 54"/>
                  <a:gd name="T10" fmla="*/ 0 w 61"/>
                  <a:gd name="T11" fmla="*/ 22 h 54"/>
                  <a:gd name="T12" fmla="*/ 16 w 6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4">
                    <a:moveTo>
                      <a:pt x="16" y="54"/>
                    </a:moveTo>
                    <a:lnTo>
                      <a:pt x="39" y="43"/>
                    </a:lnTo>
                    <a:lnTo>
                      <a:pt x="61" y="31"/>
                    </a:lnTo>
                    <a:lnTo>
                      <a:pt x="45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6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0" name="Freeform 3317"/>
              <p:cNvSpPr>
                <a:spLocks/>
              </p:cNvSpPr>
              <p:nvPr/>
            </p:nvSpPr>
            <p:spPr bwMode="auto">
              <a:xfrm>
                <a:off x="3978" y="636"/>
                <a:ext cx="8" cy="6"/>
              </a:xfrm>
              <a:custGeom>
                <a:avLst/>
                <a:gdLst>
                  <a:gd name="T0" fmla="*/ 16 w 61"/>
                  <a:gd name="T1" fmla="*/ 54 h 54"/>
                  <a:gd name="T2" fmla="*/ 39 w 61"/>
                  <a:gd name="T3" fmla="*/ 43 h 54"/>
                  <a:gd name="T4" fmla="*/ 61 w 61"/>
                  <a:gd name="T5" fmla="*/ 31 h 54"/>
                  <a:gd name="T6" fmla="*/ 45 w 61"/>
                  <a:gd name="T7" fmla="*/ 0 h 54"/>
                  <a:gd name="T8" fmla="*/ 22 w 61"/>
                  <a:gd name="T9" fmla="*/ 11 h 54"/>
                  <a:gd name="T10" fmla="*/ 0 w 61"/>
                  <a:gd name="T11" fmla="*/ 22 h 54"/>
                  <a:gd name="T12" fmla="*/ 16 w 6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4">
                    <a:moveTo>
                      <a:pt x="16" y="54"/>
                    </a:moveTo>
                    <a:lnTo>
                      <a:pt x="39" y="43"/>
                    </a:lnTo>
                    <a:lnTo>
                      <a:pt x="61" y="31"/>
                    </a:lnTo>
                    <a:lnTo>
                      <a:pt x="45" y="0"/>
                    </a:lnTo>
                    <a:lnTo>
                      <a:pt x="22" y="11"/>
                    </a:lnTo>
                    <a:lnTo>
                      <a:pt x="0" y="22"/>
                    </a:lnTo>
                    <a:lnTo>
                      <a:pt x="16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1" name="Freeform 3318"/>
              <p:cNvSpPr>
                <a:spLocks/>
              </p:cNvSpPr>
              <p:nvPr/>
            </p:nvSpPr>
            <p:spPr bwMode="auto">
              <a:xfrm>
                <a:off x="3981" y="635"/>
                <a:ext cx="3" cy="2"/>
              </a:xfrm>
              <a:custGeom>
                <a:avLst/>
                <a:gdLst>
                  <a:gd name="T0" fmla="*/ 0 w 23"/>
                  <a:gd name="T1" fmla="*/ 12 h 12"/>
                  <a:gd name="T2" fmla="*/ 23 w 23"/>
                  <a:gd name="T3" fmla="*/ 1 h 12"/>
                  <a:gd name="T4" fmla="*/ 23 w 23"/>
                  <a:gd name="T5" fmla="*/ 0 h 12"/>
                  <a:gd name="T6" fmla="*/ 0 w 23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0" y="12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2" name="Line 3319"/>
              <p:cNvSpPr>
                <a:spLocks noChangeShapeType="1"/>
              </p:cNvSpPr>
              <p:nvPr/>
            </p:nvSpPr>
            <p:spPr bwMode="auto">
              <a:xfrm flipV="1">
                <a:off x="3984" y="6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3" name="Freeform 3320"/>
              <p:cNvSpPr>
                <a:spLocks/>
              </p:cNvSpPr>
              <p:nvPr/>
            </p:nvSpPr>
            <p:spPr bwMode="auto">
              <a:xfrm>
                <a:off x="3976" y="632"/>
                <a:ext cx="8" cy="7"/>
              </a:xfrm>
              <a:custGeom>
                <a:avLst/>
                <a:gdLst>
                  <a:gd name="T0" fmla="*/ 16 w 61"/>
                  <a:gd name="T1" fmla="*/ 54 h 54"/>
                  <a:gd name="T2" fmla="*/ 38 w 61"/>
                  <a:gd name="T3" fmla="*/ 42 h 54"/>
                  <a:gd name="T4" fmla="*/ 61 w 61"/>
                  <a:gd name="T5" fmla="*/ 30 h 54"/>
                  <a:gd name="T6" fmla="*/ 45 w 61"/>
                  <a:gd name="T7" fmla="*/ 0 h 54"/>
                  <a:gd name="T8" fmla="*/ 22 w 61"/>
                  <a:gd name="T9" fmla="*/ 12 h 54"/>
                  <a:gd name="T10" fmla="*/ 0 w 61"/>
                  <a:gd name="T11" fmla="*/ 24 h 54"/>
                  <a:gd name="T12" fmla="*/ 16 w 6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4">
                    <a:moveTo>
                      <a:pt x="16" y="54"/>
                    </a:moveTo>
                    <a:lnTo>
                      <a:pt x="38" y="42"/>
                    </a:lnTo>
                    <a:lnTo>
                      <a:pt x="61" y="30"/>
                    </a:lnTo>
                    <a:lnTo>
                      <a:pt x="45" y="0"/>
                    </a:lnTo>
                    <a:lnTo>
                      <a:pt x="22" y="12"/>
                    </a:lnTo>
                    <a:lnTo>
                      <a:pt x="0" y="24"/>
                    </a:lnTo>
                    <a:lnTo>
                      <a:pt x="16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4" name="Freeform 3321"/>
              <p:cNvSpPr>
                <a:spLocks/>
              </p:cNvSpPr>
              <p:nvPr/>
            </p:nvSpPr>
            <p:spPr bwMode="auto">
              <a:xfrm>
                <a:off x="3976" y="632"/>
                <a:ext cx="8" cy="7"/>
              </a:xfrm>
              <a:custGeom>
                <a:avLst/>
                <a:gdLst>
                  <a:gd name="T0" fmla="*/ 16 w 61"/>
                  <a:gd name="T1" fmla="*/ 54 h 54"/>
                  <a:gd name="T2" fmla="*/ 38 w 61"/>
                  <a:gd name="T3" fmla="*/ 42 h 54"/>
                  <a:gd name="T4" fmla="*/ 61 w 61"/>
                  <a:gd name="T5" fmla="*/ 30 h 54"/>
                  <a:gd name="T6" fmla="*/ 45 w 61"/>
                  <a:gd name="T7" fmla="*/ 0 h 54"/>
                  <a:gd name="T8" fmla="*/ 22 w 61"/>
                  <a:gd name="T9" fmla="*/ 12 h 54"/>
                  <a:gd name="T10" fmla="*/ 0 w 61"/>
                  <a:gd name="T11" fmla="*/ 24 h 54"/>
                  <a:gd name="T12" fmla="*/ 16 w 6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4">
                    <a:moveTo>
                      <a:pt x="16" y="54"/>
                    </a:moveTo>
                    <a:lnTo>
                      <a:pt x="38" y="42"/>
                    </a:lnTo>
                    <a:lnTo>
                      <a:pt x="61" y="30"/>
                    </a:lnTo>
                    <a:lnTo>
                      <a:pt x="45" y="0"/>
                    </a:lnTo>
                    <a:lnTo>
                      <a:pt x="22" y="12"/>
                    </a:lnTo>
                    <a:lnTo>
                      <a:pt x="0" y="24"/>
                    </a:lnTo>
                    <a:lnTo>
                      <a:pt x="16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5" name="Freeform 3322"/>
              <p:cNvSpPr>
                <a:spLocks/>
              </p:cNvSpPr>
              <p:nvPr/>
            </p:nvSpPr>
            <p:spPr bwMode="auto">
              <a:xfrm>
                <a:off x="3979" y="632"/>
                <a:ext cx="3" cy="1"/>
              </a:xfrm>
              <a:custGeom>
                <a:avLst/>
                <a:gdLst>
                  <a:gd name="T0" fmla="*/ 0 w 23"/>
                  <a:gd name="T1" fmla="*/ 12 h 12"/>
                  <a:gd name="T2" fmla="*/ 23 w 23"/>
                  <a:gd name="T3" fmla="*/ 0 h 12"/>
                  <a:gd name="T4" fmla="*/ 22 w 23"/>
                  <a:gd name="T5" fmla="*/ 0 h 12"/>
                  <a:gd name="T6" fmla="*/ 0 w 23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0" y="12"/>
                    </a:moveTo>
                    <a:lnTo>
                      <a:pt x="23" y="0"/>
                    </a:lnTo>
                    <a:lnTo>
                      <a:pt x="2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6" name="Line 3323"/>
              <p:cNvSpPr>
                <a:spLocks noChangeShapeType="1"/>
              </p:cNvSpPr>
              <p:nvPr/>
            </p:nvSpPr>
            <p:spPr bwMode="auto">
              <a:xfrm flipH="1">
                <a:off x="3982" y="6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87" name="Group 3324"/>
              <p:cNvGrpSpPr>
                <a:grpSpLocks/>
              </p:cNvGrpSpPr>
              <p:nvPr/>
            </p:nvGrpSpPr>
            <p:grpSpPr bwMode="auto">
              <a:xfrm>
                <a:off x="3812" y="460"/>
                <a:ext cx="170" cy="175"/>
                <a:chOff x="3665" y="482"/>
                <a:chExt cx="170" cy="175"/>
              </a:xfrm>
            </p:grpSpPr>
            <p:sp>
              <p:nvSpPr>
                <p:cNvPr id="4449" name="Freeform 3325"/>
                <p:cNvSpPr>
                  <a:spLocks/>
                </p:cNvSpPr>
                <p:nvPr/>
              </p:nvSpPr>
              <p:spPr bwMode="auto">
                <a:xfrm>
                  <a:off x="3827" y="650"/>
                  <a:ext cx="8" cy="7"/>
                </a:xfrm>
                <a:custGeom>
                  <a:avLst/>
                  <a:gdLst>
                    <a:gd name="T0" fmla="*/ 17 w 60"/>
                    <a:gd name="T1" fmla="*/ 56 h 56"/>
                    <a:gd name="T2" fmla="*/ 38 w 60"/>
                    <a:gd name="T3" fmla="*/ 44 h 56"/>
                    <a:gd name="T4" fmla="*/ 60 w 60"/>
                    <a:gd name="T5" fmla="*/ 32 h 56"/>
                    <a:gd name="T6" fmla="*/ 42 w 60"/>
                    <a:gd name="T7" fmla="*/ 0 h 56"/>
                    <a:gd name="T8" fmla="*/ 21 w 60"/>
                    <a:gd name="T9" fmla="*/ 12 h 56"/>
                    <a:gd name="T10" fmla="*/ 0 w 60"/>
                    <a:gd name="T11" fmla="*/ 24 h 56"/>
                    <a:gd name="T12" fmla="*/ 17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7" y="56"/>
                      </a:moveTo>
                      <a:lnTo>
                        <a:pt x="38" y="44"/>
                      </a:lnTo>
                      <a:lnTo>
                        <a:pt x="60" y="32"/>
                      </a:lnTo>
                      <a:lnTo>
                        <a:pt x="42" y="0"/>
                      </a:lnTo>
                      <a:lnTo>
                        <a:pt x="21" y="12"/>
                      </a:lnTo>
                      <a:lnTo>
                        <a:pt x="0" y="24"/>
                      </a:lnTo>
                      <a:lnTo>
                        <a:pt x="17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" name="Freeform 3326"/>
                <p:cNvSpPr>
                  <a:spLocks/>
                </p:cNvSpPr>
                <p:nvPr/>
              </p:nvSpPr>
              <p:spPr bwMode="auto">
                <a:xfrm>
                  <a:off x="3827" y="650"/>
                  <a:ext cx="8" cy="7"/>
                </a:xfrm>
                <a:custGeom>
                  <a:avLst/>
                  <a:gdLst>
                    <a:gd name="T0" fmla="*/ 17 w 60"/>
                    <a:gd name="T1" fmla="*/ 56 h 56"/>
                    <a:gd name="T2" fmla="*/ 38 w 60"/>
                    <a:gd name="T3" fmla="*/ 44 h 56"/>
                    <a:gd name="T4" fmla="*/ 60 w 60"/>
                    <a:gd name="T5" fmla="*/ 32 h 56"/>
                    <a:gd name="T6" fmla="*/ 42 w 60"/>
                    <a:gd name="T7" fmla="*/ 0 h 56"/>
                    <a:gd name="T8" fmla="*/ 21 w 60"/>
                    <a:gd name="T9" fmla="*/ 12 h 56"/>
                    <a:gd name="T10" fmla="*/ 0 w 60"/>
                    <a:gd name="T11" fmla="*/ 24 h 56"/>
                    <a:gd name="T12" fmla="*/ 17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7" y="56"/>
                      </a:moveTo>
                      <a:lnTo>
                        <a:pt x="38" y="44"/>
                      </a:lnTo>
                      <a:lnTo>
                        <a:pt x="60" y="32"/>
                      </a:lnTo>
                      <a:lnTo>
                        <a:pt x="42" y="0"/>
                      </a:lnTo>
                      <a:lnTo>
                        <a:pt x="21" y="12"/>
                      </a:lnTo>
                      <a:lnTo>
                        <a:pt x="0" y="24"/>
                      </a:lnTo>
                      <a:lnTo>
                        <a:pt x="17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" name="Freeform 3327"/>
                <p:cNvSpPr>
                  <a:spLocks/>
                </p:cNvSpPr>
                <p:nvPr/>
              </p:nvSpPr>
              <p:spPr bwMode="auto">
                <a:xfrm>
                  <a:off x="3827" y="651"/>
                  <a:ext cx="3" cy="2"/>
                </a:xfrm>
                <a:custGeom>
                  <a:avLst/>
                  <a:gdLst>
                    <a:gd name="T0" fmla="*/ 22 w 22"/>
                    <a:gd name="T1" fmla="*/ 0 h 12"/>
                    <a:gd name="T2" fmla="*/ 1 w 22"/>
                    <a:gd name="T3" fmla="*/ 12 h 12"/>
                    <a:gd name="T4" fmla="*/ 0 w 22"/>
                    <a:gd name="T5" fmla="*/ 12 h 12"/>
                    <a:gd name="T6" fmla="*/ 22 w 22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2">
                      <a:moveTo>
                        <a:pt x="22" y="0"/>
                      </a:move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" name="Line 3328"/>
                <p:cNvSpPr>
                  <a:spLocks noChangeShapeType="1"/>
                </p:cNvSpPr>
                <p:nvPr/>
              </p:nvSpPr>
              <p:spPr bwMode="auto">
                <a:xfrm flipH="1">
                  <a:off x="3827" y="6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" name="Freeform 3329"/>
                <p:cNvSpPr>
                  <a:spLocks/>
                </p:cNvSpPr>
                <p:nvPr/>
              </p:nvSpPr>
              <p:spPr bwMode="auto">
                <a:xfrm>
                  <a:off x="3825" y="646"/>
                  <a:ext cx="8" cy="7"/>
                </a:xfrm>
                <a:custGeom>
                  <a:avLst/>
                  <a:gdLst>
                    <a:gd name="T0" fmla="*/ 17 w 61"/>
                    <a:gd name="T1" fmla="*/ 54 h 54"/>
                    <a:gd name="T2" fmla="*/ 39 w 61"/>
                    <a:gd name="T3" fmla="*/ 42 h 54"/>
                    <a:gd name="T4" fmla="*/ 61 w 61"/>
                    <a:gd name="T5" fmla="*/ 30 h 54"/>
                    <a:gd name="T6" fmla="*/ 45 w 61"/>
                    <a:gd name="T7" fmla="*/ 0 h 54"/>
                    <a:gd name="T8" fmla="*/ 23 w 61"/>
                    <a:gd name="T9" fmla="*/ 12 h 54"/>
                    <a:gd name="T10" fmla="*/ 0 w 61"/>
                    <a:gd name="T11" fmla="*/ 24 h 54"/>
                    <a:gd name="T12" fmla="*/ 17 w 61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17" y="54"/>
                      </a:moveTo>
                      <a:lnTo>
                        <a:pt x="39" y="42"/>
                      </a:lnTo>
                      <a:lnTo>
                        <a:pt x="61" y="30"/>
                      </a:lnTo>
                      <a:lnTo>
                        <a:pt x="45" y="0"/>
                      </a:lnTo>
                      <a:lnTo>
                        <a:pt x="23" y="12"/>
                      </a:lnTo>
                      <a:lnTo>
                        <a:pt x="0" y="24"/>
                      </a:lnTo>
                      <a:lnTo>
                        <a:pt x="17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" name="Freeform 3330"/>
                <p:cNvSpPr>
                  <a:spLocks/>
                </p:cNvSpPr>
                <p:nvPr/>
              </p:nvSpPr>
              <p:spPr bwMode="auto">
                <a:xfrm>
                  <a:off x="3825" y="646"/>
                  <a:ext cx="8" cy="7"/>
                </a:xfrm>
                <a:custGeom>
                  <a:avLst/>
                  <a:gdLst>
                    <a:gd name="T0" fmla="*/ 17 w 61"/>
                    <a:gd name="T1" fmla="*/ 54 h 54"/>
                    <a:gd name="T2" fmla="*/ 39 w 61"/>
                    <a:gd name="T3" fmla="*/ 42 h 54"/>
                    <a:gd name="T4" fmla="*/ 61 w 61"/>
                    <a:gd name="T5" fmla="*/ 30 h 54"/>
                    <a:gd name="T6" fmla="*/ 45 w 61"/>
                    <a:gd name="T7" fmla="*/ 0 h 54"/>
                    <a:gd name="T8" fmla="*/ 23 w 61"/>
                    <a:gd name="T9" fmla="*/ 12 h 54"/>
                    <a:gd name="T10" fmla="*/ 0 w 61"/>
                    <a:gd name="T11" fmla="*/ 24 h 54"/>
                    <a:gd name="T12" fmla="*/ 17 w 61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17" y="54"/>
                      </a:moveTo>
                      <a:lnTo>
                        <a:pt x="39" y="42"/>
                      </a:lnTo>
                      <a:lnTo>
                        <a:pt x="61" y="30"/>
                      </a:lnTo>
                      <a:lnTo>
                        <a:pt x="45" y="0"/>
                      </a:lnTo>
                      <a:lnTo>
                        <a:pt x="23" y="12"/>
                      </a:lnTo>
                      <a:lnTo>
                        <a:pt x="0" y="24"/>
                      </a:lnTo>
                      <a:lnTo>
                        <a:pt x="17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" name="Freeform 3331"/>
                <p:cNvSpPr>
                  <a:spLocks/>
                </p:cNvSpPr>
                <p:nvPr/>
              </p:nvSpPr>
              <p:spPr bwMode="auto">
                <a:xfrm>
                  <a:off x="3828" y="646"/>
                  <a:ext cx="3" cy="1"/>
                </a:xfrm>
                <a:custGeom>
                  <a:avLst/>
                  <a:gdLst>
                    <a:gd name="T0" fmla="*/ 0 w 22"/>
                    <a:gd name="T1" fmla="*/ 13 h 13"/>
                    <a:gd name="T2" fmla="*/ 22 w 22"/>
                    <a:gd name="T3" fmla="*/ 1 h 13"/>
                    <a:gd name="T4" fmla="*/ 21 w 22"/>
                    <a:gd name="T5" fmla="*/ 0 h 13"/>
                    <a:gd name="T6" fmla="*/ 0 w 2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3">
                      <a:moveTo>
                        <a:pt x="0" y="13"/>
                      </a:move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" name="Line 33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31" y="64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" name="Freeform 3333"/>
                <p:cNvSpPr>
                  <a:spLocks/>
                </p:cNvSpPr>
                <p:nvPr/>
              </p:nvSpPr>
              <p:spPr bwMode="auto">
                <a:xfrm>
                  <a:off x="3823" y="642"/>
                  <a:ext cx="8" cy="7"/>
                </a:xfrm>
                <a:custGeom>
                  <a:avLst/>
                  <a:gdLst>
                    <a:gd name="T0" fmla="*/ 18 w 61"/>
                    <a:gd name="T1" fmla="*/ 57 h 57"/>
                    <a:gd name="T2" fmla="*/ 40 w 61"/>
                    <a:gd name="T3" fmla="*/ 44 h 57"/>
                    <a:gd name="T4" fmla="*/ 61 w 61"/>
                    <a:gd name="T5" fmla="*/ 31 h 57"/>
                    <a:gd name="T6" fmla="*/ 43 w 61"/>
                    <a:gd name="T7" fmla="*/ 0 h 57"/>
                    <a:gd name="T8" fmla="*/ 22 w 61"/>
                    <a:gd name="T9" fmla="*/ 13 h 57"/>
                    <a:gd name="T10" fmla="*/ 0 w 61"/>
                    <a:gd name="T11" fmla="*/ 27 h 57"/>
                    <a:gd name="T12" fmla="*/ 18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18" y="57"/>
                      </a:moveTo>
                      <a:lnTo>
                        <a:pt x="40" y="44"/>
                      </a:lnTo>
                      <a:lnTo>
                        <a:pt x="61" y="31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7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" name="Freeform 3334"/>
                <p:cNvSpPr>
                  <a:spLocks/>
                </p:cNvSpPr>
                <p:nvPr/>
              </p:nvSpPr>
              <p:spPr bwMode="auto">
                <a:xfrm>
                  <a:off x="3823" y="642"/>
                  <a:ext cx="8" cy="7"/>
                </a:xfrm>
                <a:custGeom>
                  <a:avLst/>
                  <a:gdLst>
                    <a:gd name="T0" fmla="*/ 18 w 61"/>
                    <a:gd name="T1" fmla="*/ 57 h 57"/>
                    <a:gd name="T2" fmla="*/ 40 w 61"/>
                    <a:gd name="T3" fmla="*/ 44 h 57"/>
                    <a:gd name="T4" fmla="*/ 61 w 61"/>
                    <a:gd name="T5" fmla="*/ 31 h 57"/>
                    <a:gd name="T6" fmla="*/ 43 w 61"/>
                    <a:gd name="T7" fmla="*/ 0 h 57"/>
                    <a:gd name="T8" fmla="*/ 22 w 61"/>
                    <a:gd name="T9" fmla="*/ 13 h 57"/>
                    <a:gd name="T10" fmla="*/ 0 w 61"/>
                    <a:gd name="T11" fmla="*/ 27 h 57"/>
                    <a:gd name="T12" fmla="*/ 18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18" y="57"/>
                      </a:moveTo>
                      <a:lnTo>
                        <a:pt x="40" y="44"/>
                      </a:lnTo>
                      <a:lnTo>
                        <a:pt x="61" y="31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7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" name="Freeform 3335"/>
                <p:cNvSpPr>
                  <a:spLocks/>
                </p:cNvSpPr>
                <p:nvPr/>
              </p:nvSpPr>
              <p:spPr bwMode="auto">
                <a:xfrm>
                  <a:off x="3823" y="644"/>
                  <a:ext cx="3" cy="1"/>
                </a:xfrm>
                <a:custGeom>
                  <a:avLst/>
                  <a:gdLst>
                    <a:gd name="T0" fmla="*/ 22 w 22"/>
                    <a:gd name="T1" fmla="*/ 0 h 14"/>
                    <a:gd name="T2" fmla="*/ 0 w 22"/>
                    <a:gd name="T3" fmla="*/ 14 h 14"/>
                    <a:gd name="T4" fmla="*/ 0 w 22"/>
                    <a:gd name="T5" fmla="*/ 13 h 14"/>
                    <a:gd name="T6" fmla="*/ 22 w 22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4">
                      <a:moveTo>
                        <a:pt x="22" y="0"/>
                      </a:move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" name="Line 3336"/>
                <p:cNvSpPr>
                  <a:spLocks noChangeShapeType="1"/>
                </p:cNvSpPr>
                <p:nvPr/>
              </p:nvSpPr>
              <p:spPr bwMode="auto">
                <a:xfrm flipV="1">
                  <a:off x="3823" y="64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" name="Freeform 3337"/>
                <p:cNvSpPr>
                  <a:spLocks/>
                </p:cNvSpPr>
                <p:nvPr/>
              </p:nvSpPr>
              <p:spPr bwMode="auto">
                <a:xfrm>
                  <a:off x="3821" y="638"/>
                  <a:ext cx="7" cy="7"/>
                </a:xfrm>
                <a:custGeom>
                  <a:avLst/>
                  <a:gdLst>
                    <a:gd name="T0" fmla="*/ 17 w 60"/>
                    <a:gd name="T1" fmla="*/ 54 h 54"/>
                    <a:gd name="T2" fmla="*/ 39 w 60"/>
                    <a:gd name="T3" fmla="*/ 41 h 54"/>
                    <a:gd name="T4" fmla="*/ 60 w 60"/>
                    <a:gd name="T5" fmla="*/ 29 h 54"/>
                    <a:gd name="T6" fmla="*/ 43 w 60"/>
                    <a:gd name="T7" fmla="*/ 0 h 54"/>
                    <a:gd name="T8" fmla="*/ 21 w 60"/>
                    <a:gd name="T9" fmla="*/ 12 h 54"/>
                    <a:gd name="T10" fmla="*/ 0 w 60"/>
                    <a:gd name="T11" fmla="*/ 24 h 54"/>
                    <a:gd name="T12" fmla="*/ 17 w 60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17" y="54"/>
                      </a:moveTo>
                      <a:lnTo>
                        <a:pt x="39" y="41"/>
                      </a:lnTo>
                      <a:lnTo>
                        <a:pt x="60" y="29"/>
                      </a:lnTo>
                      <a:lnTo>
                        <a:pt x="43" y="0"/>
                      </a:lnTo>
                      <a:lnTo>
                        <a:pt x="21" y="12"/>
                      </a:lnTo>
                      <a:lnTo>
                        <a:pt x="0" y="24"/>
                      </a:lnTo>
                      <a:lnTo>
                        <a:pt x="17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" name="Freeform 3338"/>
                <p:cNvSpPr>
                  <a:spLocks/>
                </p:cNvSpPr>
                <p:nvPr/>
              </p:nvSpPr>
              <p:spPr bwMode="auto">
                <a:xfrm>
                  <a:off x="3821" y="638"/>
                  <a:ext cx="7" cy="7"/>
                </a:xfrm>
                <a:custGeom>
                  <a:avLst/>
                  <a:gdLst>
                    <a:gd name="T0" fmla="*/ 17 w 60"/>
                    <a:gd name="T1" fmla="*/ 54 h 54"/>
                    <a:gd name="T2" fmla="*/ 39 w 60"/>
                    <a:gd name="T3" fmla="*/ 41 h 54"/>
                    <a:gd name="T4" fmla="*/ 60 w 60"/>
                    <a:gd name="T5" fmla="*/ 29 h 54"/>
                    <a:gd name="T6" fmla="*/ 43 w 60"/>
                    <a:gd name="T7" fmla="*/ 0 h 54"/>
                    <a:gd name="T8" fmla="*/ 21 w 60"/>
                    <a:gd name="T9" fmla="*/ 12 h 54"/>
                    <a:gd name="T10" fmla="*/ 0 w 60"/>
                    <a:gd name="T11" fmla="*/ 24 h 54"/>
                    <a:gd name="T12" fmla="*/ 17 w 60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17" y="54"/>
                      </a:moveTo>
                      <a:lnTo>
                        <a:pt x="39" y="41"/>
                      </a:lnTo>
                      <a:lnTo>
                        <a:pt x="60" y="29"/>
                      </a:lnTo>
                      <a:lnTo>
                        <a:pt x="43" y="0"/>
                      </a:lnTo>
                      <a:lnTo>
                        <a:pt x="21" y="12"/>
                      </a:lnTo>
                      <a:lnTo>
                        <a:pt x="0" y="24"/>
                      </a:lnTo>
                      <a:lnTo>
                        <a:pt x="17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" name="Freeform 3339"/>
                <p:cNvSpPr>
                  <a:spLocks/>
                </p:cNvSpPr>
                <p:nvPr/>
              </p:nvSpPr>
              <p:spPr bwMode="auto">
                <a:xfrm>
                  <a:off x="3823" y="638"/>
                  <a:ext cx="3" cy="2"/>
                </a:xfrm>
                <a:custGeom>
                  <a:avLst/>
                  <a:gdLst>
                    <a:gd name="T0" fmla="*/ 0 w 22"/>
                    <a:gd name="T1" fmla="*/ 13 h 13"/>
                    <a:gd name="T2" fmla="*/ 22 w 22"/>
                    <a:gd name="T3" fmla="*/ 1 h 13"/>
                    <a:gd name="T4" fmla="*/ 22 w 22"/>
                    <a:gd name="T5" fmla="*/ 0 h 13"/>
                    <a:gd name="T6" fmla="*/ 0 w 2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3">
                      <a:moveTo>
                        <a:pt x="0" y="13"/>
                      </a:moveTo>
                      <a:lnTo>
                        <a:pt x="22" y="1"/>
                      </a:lnTo>
                      <a:lnTo>
                        <a:pt x="22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" name="Line 3340"/>
                <p:cNvSpPr>
                  <a:spLocks noChangeShapeType="1"/>
                </p:cNvSpPr>
                <p:nvPr/>
              </p:nvSpPr>
              <p:spPr bwMode="auto">
                <a:xfrm flipV="1">
                  <a:off x="3826" y="63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" name="Freeform 3341"/>
                <p:cNvSpPr>
                  <a:spLocks/>
                </p:cNvSpPr>
                <p:nvPr/>
              </p:nvSpPr>
              <p:spPr bwMode="auto">
                <a:xfrm>
                  <a:off x="3818" y="635"/>
                  <a:ext cx="8" cy="7"/>
                </a:xfrm>
                <a:custGeom>
                  <a:avLst/>
                  <a:gdLst>
                    <a:gd name="T0" fmla="*/ 18 w 61"/>
                    <a:gd name="T1" fmla="*/ 57 h 57"/>
                    <a:gd name="T2" fmla="*/ 39 w 61"/>
                    <a:gd name="T3" fmla="*/ 44 h 57"/>
                    <a:gd name="T4" fmla="*/ 61 w 61"/>
                    <a:gd name="T5" fmla="*/ 31 h 57"/>
                    <a:gd name="T6" fmla="*/ 42 w 61"/>
                    <a:gd name="T7" fmla="*/ 0 h 57"/>
                    <a:gd name="T8" fmla="*/ 21 w 61"/>
                    <a:gd name="T9" fmla="*/ 14 h 57"/>
                    <a:gd name="T10" fmla="*/ 0 w 61"/>
                    <a:gd name="T11" fmla="*/ 27 h 57"/>
                    <a:gd name="T12" fmla="*/ 18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18" y="57"/>
                      </a:moveTo>
                      <a:lnTo>
                        <a:pt x="39" y="44"/>
                      </a:lnTo>
                      <a:lnTo>
                        <a:pt x="61" y="31"/>
                      </a:lnTo>
                      <a:lnTo>
                        <a:pt x="42" y="0"/>
                      </a:lnTo>
                      <a:lnTo>
                        <a:pt x="21" y="14"/>
                      </a:lnTo>
                      <a:lnTo>
                        <a:pt x="0" y="27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" name="Freeform 3342"/>
                <p:cNvSpPr>
                  <a:spLocks/>
                </p:cNvSpPr>
                <p:nvPr/>
              </p:nvSpPr>
              <p:spPr bwMode="auto">
                <a:xfrm>
                  <a:off x="3818" y="635"/>
                  <a:ext cx="8" cy="7"/>
                </a:xfrm>
                <a:custGeom>
                  <a:avLst/>
                  <a:gdLst>
                    <a:gd name="T0" fmla="*/ 18 w 61"/>
                    <a:gd name="T1" fmla="*/ 57 h 57"/>
                    <a:gd name="T2" fmla="*/ 39 w 61"/>
                    <a:gd name="T3" fmla="*/ 44 h 57"/>
                    <a:gd name="T4" fmla="*/ 61 w 61"/>
                    <a:gd name="T5" fmla="*/ 31 h 57"/>
                    <a:gd name="T6" fmla="*/ 42 w 61"/>
                    <a:gd name="T7" fmla="*/ 0 h 57"/>
                    <a:gd name="T8" fmla="*/ 21 w 61"/>
                    <a:gd name="T9" fmla="*/ 14 h 57"/>
                    <a:gd name="T10" fmla="*/ 0 w 61"/>
                    <a:gd name="T11" fmla="*/ 27 h 57"/>
                    <a:gd name="T12" fmla="*/ 18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18" y="57"/>
                      </a:moveTo>
                      <a:lnTo>
                        <a:pt x="39" y="44"/>
                      </a:lnTo>
                      <a:lnTo>
                        <a:pt x="61" y="31"/>
                      </a:lnTo>
                      <a:lnTo>
                        <a:pt x="42" y="0"/>
                      </a:lnTo>
                      <a:lnTo>
                        <a:pt x="21" y="14"/>
                      </a:lnTo>
                      <a:lnTo>
                        <a:pt x="0" y="27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" name="Freeform 3343"/>
                <p:cNvSpPr>
                  <a:spLocks/>
                </p:cNvSpPr>
                <p:nvPr/>
              </p:nvSpPr>
              <p:spPr bwMode="auto">
                <a:xfrm>
                  <a:off x="3821" y="635"/>
                  <a:ext cx="3" cy="1"/>
                </a:xfrm>
                <a:custGeom>
                  <a:avLst/>
                  <a:gdLst>
                    <a:gd name="T0" fmla="*/ 0 w 21"/>
                    <a:gd name="T1" fmla="*/ 14 h 14"/>
                    <a:gd name="T2" fmla="*/ 21 w 21"/>
                    <a:gd name="T3" fmla="*/ 0 h 14"/>
                    <a:gd name="T4" fmla="*/ 21 w 21"/>
                    <a:gd name="T5" fmla="*/ 0 h 14"/>
                    <a:gd name="T6" fmla="*/ 0 w 21"/>
                    <a:gd name="T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4">
                      <a:moveTo>
                        <a:pt x="0" y="14"/>
                      </a:move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" name="Line 3344"/>
                <p:cNvSpPr>
                  <a:spLocks noChangeShapeType="1"/>
                </p:cNvSpPr>
                <p:nvPr/>
              </p:nvSpPr>
              <p:spPr bwMode="auto">
                <a:xfrm>
                  <a:off x="3824" y="63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" name="Freeform 3345"/>
                <p:cNvSpPr>
                  <a:spLocks/>
                </p:cNvSpPr>
                <p:nvPr/>
              </p:nvSpPr>
              <p:spPr bwMode="auto">
                <a:xfrm>
                  <a:off x="3816" y="631"/>
                  <a:ext cx="8" cy="7"/>
                </a:xfrm>
                <a:custGeom>
                  <a:avLst/>
                  <a:gdLst>
                    <a:gd name="T0" fmla="*/ 19 w 61"/>
                    <a:gd name="T1" fmla="*/ 56 h 56"/>
                    <a:gd name="T2" fmla="*/ 40 w 61"/>
                    <a:gd name="T3" fmla="*/ 43 h 56"/>
                    <a:gd name="T4" fmla="*/ 61 w 61"/>
                    <a:gd name="T5" fmla="*/ 29 h 56"/>
                    <a:gd name="T6" fmla="*/ 43 w 61"/>
                    <a:gd name="T7" fmla="*/ 0 h 56"/>
                    <a:gd name="T8" fmla="*/ 22 w 61"/>
                    <a:gd name="T9" fmla="*/ 13 h 56"/>
                    <a:gd name="T10" fmla="*/ 0 w 61"/>
                    <a:gd name="T11" fmla="*/ 26 h 56"/>
                    <a:gd name="T12" fmla="*/ 19 w 61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19" y="56"/>
                      </a:moveTo>
                      <a:lnTo>
                        <a:pt x="40" y="43"/>
                      </a:lnTo>
                      <a:lnTo>
                        <a:pt x="61" y="29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6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" name="Freeform 3346"/>
                <p:cNvSpPr>
                  <a:spLocks/>
                </p:cNvSpPr>
                <p:nvPr/>
              </p:nvSpPr>
              <p:spPr bwMode="auto">
                <a:xfrm>
                  <a:off x="3816" y="631"/>
                  <a:ext cx="8" cy="7"/>
                </a:xfrm>
                <a:custGeom>
                  <a:avLst/>
                  <a:gdLst>
                    <a:gd name="T0" fmla="*/ 19 w 61"/>
                    <a:gd name="T1" fmla="*/ 56 h 56"/>
                    <a:gd name="T2" fmla="*/ 40 w 61"/>
                    <a:gd name="T3" fmla="*/ 43 h 56"/>
                    <a:gd name="T4" fmla="*/ 61 w 61"/>
                    <a:gd name="T5" fmla="*/ 29 h 56"/>
                    <a:gd name="T6" fmla="*/ 43 w 61"/>
                    <a:gd name="T7" fmla="*/ 0 h 56"/>
                    <a:gd name="T8" fmla="*/ 22 w 61"/>
                    <a:gd name="T9" fmla="*/ 13 h 56"/>
                    <a:gd name="T10" fmla="*/ 0 w 61"/>
                    <a:gd name="T11" fmla="*/ 26 h 56"/>
                    <a:gd name="T12" fmla="*/ 19 w 61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19" y="56"/>
                      </a:moveTo>
                      <a:lnTo>
                        <a:pt x="40" y="43"/>
                      </a:lnTo>
                      <a:lnTo>
                        <a:pt x="61" y="29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6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" name="Freeform 3347"/>
                <p:cNvSpPr>
                  <a:spLocks/>
                </p:cNvSpPr>
                <p:nvPr/>
              </p:nvSpPr>
              <p:spPr bwMode="auto">
                <a:xfrm>
                  <a:off x="3814" y="627"/>
                  <a:ext cx="8" cy="7"/>
                </a:xfrm>
                <a:custGeom>
                  <a:avLst/>
                  <a:gdLst>
                    <a:gd name="T0" fmla="*/ 18 w 61"/>
                    <a:gd name="T1" fmla="*/ 55 h 55"/>
                    <a:gd name="T2" fmla="*/ 40 w 61"/>
                    <a:gd name="T3" fmla="*/ 42 h 55"/>
                    <a:gd name="T4" fmla="*/ 61 w 61"/>
                    <a:gd name="T5" fmla="*/ 29 h 55"/>
                    <a:gd name="T6" fmla="*/ 43 w 61"/>
                    <a:gd name="T7" fmla="*/ 0 h 55"/>
                    <a:gd name="T8" fmla="*/ 22 w 61"/>
                    <a:gd name="T9" fmla="*/ 13 h 55"/>
                    <a:gd name="T10" fmla="*/ 0 w 61"/>
                    <a:gd name="T11" fmla="*/ 26 h 55"/>
                    <a:gd name="T12" fmla="*/ 18 w 61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5">
                      <a:moveTo>
                        <a:pt x="18" y="55"/>
                      </a:moveTo>
                      <a:lnTo>
                        <a:pt x="40" y="42"/>
                      </a:lnTo>
                      <a:lnTo>
                        <a:pt x="61" y="29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6"/>
                      </a:lnTo>
                      <a:lnTo>
                        <a:pt x="18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" name="Freeform 3348"/>
                <p:cNvSpPr>
                  <a:spLocks/>
                </p:cNvSpPr>
                <p:nvPr/>
              </p:nvSpPr>
              <p:spPr bwMode="auto">
                <a:xfrm>
                  <a:off x="3814" y="627"/>
                  <a:ext cx="8" cy="7"/>
                </a:xfrm>
                <a:custGeom>
                  <a:avLst/>
                  <a:gdLst>
                    <a:gd name="T0" fmla="*/ 18 w 61"/>
                    <a:gd name="T1" fmla="*/ 55 h 55"/>
                    <a:gd name="T2" fmla="*/ 40 w 61"/>
                    <a:gd name="T3" fmla="*/ 42 h 55"/>
                    <a:gd name="T4" fmla="*/ 61 w 61"/>
                    <a:gd name="T5" fmla="*/ 29 h 55"/>
                    <a:gd name="T6" fmla="*/ 43 w 61"/>
                    <a:gd name="T7" fmla="*/ 0 h 55"/>
                    <a:gd name="T8" fmla="*/ 22 w 61"/>
                    <a:gd name="T9" fmla="*/ 13 h 55"/>
                    <a:gd name="T10" fmla="*/ 0 w 61"/>
                    <a:gd name="T11" fmla="*/ 26 h 55"/>
                    <a:gd name="T12" fmla="*/ 18 w 61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5">
                      <a:moveTo>
                        <a:pt x="18" y="55"/>
                      </a:moveTo>
                      <a:lnTo>
                        <a:pt x="40" y="42"/>
                      </a:lnTo>
                      <a:lnTo>
                        <a:pt x="61" y="29"/>
                      </a:lnTo>
                      <a:lnTo>
                        <a:pt x="43" y="0"/>
                      </a:lnTo>
                      <a:lnTo>
                        <a:pt x="22" y="13"/>
                      </a:lnTo>
                      <a:lnTo>
                        <a:pt x="0" y="26"/>
                      </a:lnTo>
                      <a:lnTo>
                        <a:pt x="18" y="5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" name="Freeform 3349"/>
                <p:cNvSpPr>
                  <a:spLocks/>
                </p:cNvSpPr>
                <p:nvPr/>
              </p:nvSpPr>
              <p:spPr bwMode="auto">
                <a:xfrm>
                  <a:off x="3817" y="627"/>
                  <a:ext cx="2" cy="2"/>
                </a:xfrm>
                <a:custGeom>
                  <a:avLst/>
                  <a:gdLst>
                    <a:gd name="T0" fmla="*/ 0 w 21"/>
                    <a:gd name="T1" fmla="*/ 13 h 13"/>
                    <a:gd name="T2" fmla="*/ 21 w 21"/>
                    <a:gd name="T3" fmla="*/ 0 h 13"/>
                    <a:gd name="T4" fmla="*/ 20 w 21"/>
                    <a:gd name="T5" fmla="*/ 0 h 13"/>
                    <a:gd name="T6" fmla="*/ 0 w 21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3">
                      <a:moveTo>
                        <a:pt x="0" y="13"/>
                      </a:move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" name="Line 3350"/>
                <p:cNvSpPr>
                  <a:spLocks noChangeShapeType="1"/>
                </p:cNvSpPr>
                <p:nvPr/>
              </p:nvSpPr>
              <p:spPr bwMode="auto">
                <a:xfrm flipH="1">
                  <a:off x="3819" y="62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" name="Freeform 3351"/>
                <p:cNvSpPr>
                  <a:spLocks/>
                </p:cNvSpPr>
                <p:nvPr/>
              </p:nvSpPr>
              <p:spPr bwMode="auto">
                <a:xfrm>
                  <a:off x="3812" y="624"/>
                  <a:ext cx="7" cy="6"/>
                </a:xfrm>
                <a:custGeom>
                  <a:avLst/>
                  <a:gdLst>
                    <a:gd name="T0" fmla="*/ 19 w 60"/>
                    <a:gd name="T1" fmla="*/ 56 h 56"/>
                    <a:gd name="T2" fmla="*/ 40 w 60"/>
                    <a:gd name="T3" fmla="*/ 43 h 56"/>
                    <a:gd name="T4" fmla="*/ 60 w 60"/>
                    <a:gd name="T5" fmla="*/ 30 h 56"/>
                    <a:gd name="T6" fmla="*/ 41 w 60"/>
                    <a:gd name="T7" fmla="*/ 0 h 56"/>
                    <a:gd name="T8" fmla="*/ 20 w 60"/>
                    <a:gd name="T9" fmla="*/ 13 h 56"/>
                    <a:gd name="T10" fmla="*/ 0 w 60"/>
                    <a:gd name="T11" fmla="*/ 27 h 56"/>
                    <a:gd name="T12" fmla="*/ 19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9" y="56"/>
                      </a:moveTo>
                      <a:lnTo>
                        <a:pt x="40" y="43"/>
                      </a:lnTo>
                      <a:lnTo>
                        <a:pt x="60" y="30"/>
                      </a:lnTo>
                      <a:lnTo>
                        <a:pt x="41" y="0"/>
                      </a:lnTo>
                      <a:lnTo>
                        <a:pt x="20" y="13"/>
                      </a:lnTo>
                      <a:lnTo>
                        <a:pt x="0" y="27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" name="Freeform 3352"/>
                <p:cNvSpPr>
                  <a:spLocks/>
                </p:cNvSpPr>
                <p:nvPr/>
              </p:nvSpPr>
              <p:spPr bwMode="auto">
                <a:xfrm>
                  <a:off x="3812" y="624"/>
                  <a:ext cx="7" cy="6"/>
                </a:xfrm>
                <a:custGeom>
                  <a:avLst/>
                  <a:gdLst>
                    <a:gd name="T0" fmla="*/ 19 w 60"/>
                    <a:gd name="T1" fmla="*/ 56 h 56"/>
                    <a:gd name="T2" fmla="*/ 40 w 60"/>
                    <a:gd name="T3" fmla="*/ 43 h 56"/>
                    <a:gd name="T4" fmla="*/ 60 w 60"/>
                    <a:gd name="T5" fmla="*/ 30 h 56"/>
                    <a:gd name="T6" fmla="*/ 41 w 60"/>
                    <a:gd name="T7" fmla="*/ 0 h 56"/>
                    <a:gd name="T8" fmla="*/ 20 w 60"/>
                    <a:gd name="T9" fmla="*/ 13 h 56"/>
                    <a:gd name="T10" fmla="*/ 0 w 60"/>
                    <a:gd name="T11" fmla="*/ 27 h 56"/>
                    <a:gd name="T12" fmla="*/ 19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9" y="56"/>
                      </a:moveTo>
                      <a:lnTo>
                        <a:pt x="40" y="43"/>
                      </a:lnTo>
                      <a:lnTo>
                        <a:pt x="60" y="30"/>
                      </a:lnTo>
                      <a:lnTo>
                        <a:pt x="41" y="0"/>
                      </a:lnTo>
                      <a:lnTo>
                        <a:pt x="20" y="13"/>
                      </a:lnTo>
                      <a:lnTo>
                        <a:pt x="0" y="27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" name="Freeform 3353"/>
                <p:cNvSpPr>
                  <a:spLocks/>
                </p:cNvSpPr>
                <p:nvPr/>
              </p:nvSpPr>
              <p:spPr bwMode="auto">
                <a:xfrm>
                  <a:off x="3809" y="620"/>
                  <a:ext cx="8" cy="7"/>
                </a:xfrm>
                <a:custGeom>
                  <a:avLst/>
                  <a:gdLst>
                    <a:gd name="T0" fmla="*/ 19 w 60"/>
                    <a:gd name="T1" fmla="*/ 56 h 56"/>
                    <a:gd name="T2" fmla="*/ 39 w 60"/>
                    <a:gd name="T3" fmla="*/ 42 h 56"/>
                    <a:gd name="T4" fmla="*/ 60 w 60"/>
                    <a:gd name="T5" fmla="*/ 29 h 56"/>
                    <a:gd name="T6" fmla="*/ 40 w 60"/>
                    <a:gd name="T7" fmla="*/ 0 h 56"/>
                    <a:gd name="T8" fmla="*/ 20 w 60"/>
                    <a:gd name="T9" fmla="*/ 13 h 56"/>
                    <a:gd name="T10" fmla="*/ 0 w 60"/>
                    <a:gd name="T11" fmla="*/ 26 h 56"/>
                    <a:gd name="T12" fmla="*/ 19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9" y="56"/>
                      </a:moveTo>
                      <a:lnTo>
                        <a:pt x="39" y="42"/>
                      </a:lnTo>
                      <a:lnTo>
                        <a:pt x="60" y="29"/>
                      </a:lnTo>
                      <a:lnTo>
                        <a:pt x="40" y="0"/>
                      </a:lnTo>
                      <a:lnTo>
                        <a:pt x="20" y="13"/>
                      </a:lnTo>
                      <a:lnTo>
                        <a:pt x="0" y="26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" name="Freeform 3354"/>
                <p:cNvSpPr>
                  <a:spLocks/>
                </p:cNvSpPr>
                <p:nvPr/>
              </p:nvSpPr>
              <p:spPr bwMode="auto">
                <a:xfrm>
                  <a:off x="3809" y="620"/>
                  <a:ext cx="8" cy="7"/>
                </a:xfrm>
                <a:custGeom>
                  <a:avLst/>
                  <a:gdLst>
                    <a:gd name="T0" fmla="*/ 19 w 60"/>
                    <a:gd name="T1" fmla="*/ 56 h 56"/>
                    <a:gd name="T2" fmla="*/ 39 w 60"/>
                    <a:gd name="T3" fmla="*/ 42 h 56"/>
                    <a:gd name="T4" fmla="*/ 60 w 60"/>
                    <a:gd name="T5" fmla="*/ 29 h 56"/>
                    <a:gd name="T6" fmla="*/ 40 w 60"/>
                    <a:gd name="T7" fmla="*/ 0 h 56"/>
                    <a:gd name="T8" fmla="*/ 20 w 60"/>
                    <a:gd name="T9" fmla="*/ 13 h 56"/>
                    <a:gd name="T10" fmla="*/ 0 w 60"/>
                    <a:gd name="T11" fmla="*/ 26 h 56"/>
                    <a:gd name="T12" fmla="*/ 19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19" y="56"/>
                      </a:moveTo>
                      <a:lnTo>
                        <a:pt x="39" y="42"/>
                      </a:lnTo>
                      <a:lnTo>
                        <a:pt x="60" y="29"/>
                      </a:lnTo>
                      <a:lnTo>
                        <a:pt x="40" y="0"/>
                      </a:lnTo>
                      <a:lnTo>
                        <a:pt x="20" y="13"/>
                      </a:lnTo>
                      <a:lnTo>
                        <a:pt x="0" y="26"/>
                      </a:lnTo>
                      <a:lnTo>
                        <a:pt x="19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" name="Freeform 3355"/>
                <p:cNvSpPr>
                  <a:spLocks/>
                </p:cNvSpPr>
                <p:nvPr/>
              </p:nvSpPr>
              <p:spPr bwMode="auto">
                <a:xfrm>
                  <a:off x="3807" y="616"/>
                  <a:ext cx="7" cy="7"/>
                </a:xfrm>
                <a:custGeom>
                  <a:avLst/>
                  <a:gdLst>
                    <a:gd name="T0" fmla="*/ 20 w 60"/>
                    <a:gd name="T1" fmla="*/ 56 h 56"/>
                    <a:gd name="T2" fmla="*/ 40 w 60"/>
                    <a:gd name="T3" fmla="*/ 43 h 56"/>
                    <a:gd name="T4" fmla="*/ 60 w 60"/>
                    <a:gd name="T5" fmla="*/ 30 h 56"/>
                    <a:gd name="T6" fmla="*/ 41 w 60"/>
                    <a:gd name="T7" fmla="*/ 0 h 56"/>
                    <a:gd name="T8" fmla="*/ 21 w 60"/>
                    <a:gd name="T9" fmla="*/ 14 h 56"/>
                    <a:gd name="T10" fmla="*/ 0 w 60"/>
                    <a:gd name="T11" fmla="*/ 27 h 56"/>
                    <a:gd name="T12" fmla="*/ 20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20" y="56"/>
                      </a:moveTo>
                      <a:lnTo>
                        <a:pt x="40" y="43"/>
                      </a:lnTo>
                      <a:lnTo>
                        <a:pt x="60" y="30"/>
                      </a:lnTo>
                      <a:lnTo>
                        <a:pt x="41" y="0"/>
                      </a:lnTo>
                      <a:lnTo>
                        <a:pt x="21" y="14"/>
                      </a:lnTo>
                      <a:lnTo>
                        <a:pt x="0" y="27"/>
                      </a:lnTo>
                      <a:lnTo>
                        <a:pt x="20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" name="Freeform 3356"/>
                <p:cNvSpPr>
                  <a:spLocks/>
                </p:cNvSpPr>
                <p:nvPr/>
              </p:nvSpPr>
              <p:spPr bwMode="auto">
                <a:xfrm>
                  <a:off x="3807" y="616"/>
                  <a:ext cx="7" cy="7"/>
                </a:xfrm>
                <a:custGeom>
                  <a:avLst/>
                  <a:gdLst>
                    <a:gd name="T0" fmla="*/ 20 w 60"/>
                    <a:gd name="T1" fmla="*/ 56 h 56"/>
                    <a:gd name="T2" fmla="*/ 40 w 60"/>
                    <a:gd name="T3" fmla="*/ 43 h 56"/>
                    <a:gd name="T4" fmla="*/ 60 w 60"/>
                    <a:gd name="T5" fmla="*/ 30 h 56"/>
                    <a:gd name="T6" fmla="*/ 41 w 60"/>
                    <a:gd name="T7" fmla="*/ 0 h 56"/>
                    <a:gd name="T8" fmla="*/ 21 w 60"/>
                    <a:gd name="T9" fmla="*/ 14 h 56"/>
                    <a:gd name="T10" fmla="*/ 0 w 60"/>
                    <a:gd name="T11" fmla="*/ 27 h 56"/>
                    <a:gd name="T12" fmla="*/ 20 w 60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20" y="56"/>
                      </a:moveTo>
                      <a:lnTo>
                        <a:pt x="40" y="43"/>
                      </a:lnTo>
                      <a:lnTo>
                        <a:pt x="60" y="30"/>
                      </a:lnTo>
                      <a:lnTo>
                        <a:pt x="41" y="0"/>
                      </a:lnTo>
                      <a:lnTo>
                        <a:pt x="21" y="14"/>
                      </a:lnTo>
                      <a:lnTo>
                        <a:pt x="0" y="27"/>
                      </a:lnTo>
                      <a:lnTo>
                        <a:pt x="20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" name="Freeform 3357"/>
                <p:cNvSpPr>
                  <a:spLocks/>
                </p:cNvSpPr>
                <p:nvPr/>
              </p:nvSpPr>
              <p:spPr bwMode="auto">
                <a:xfrm>
                  <a:off x="3809" y="616"/>
                  <a:ext cx="3" cy="2"/>
                </a:xfrm>
                <a:custGeom>
                  <a:avLst/>
                  <a:gdLst>
                    <a:gd name="T0" fmla="*/ 0 w 20"/>
                    <a:gd name="T1" fmla="*/ 15 h 15"/>
                    <a:gd name="T2" fmla="*/ 20 w 20"/>
                    <a:gd name="T3" fmla="*/ 1 h 15"/>
                    <a:gd name="T4" fmla="*/ 20 w 20"/>
                    <a:gd name="T5" fmla="*/ 0 h 15"/>
                    <a:gd name="T6" fmla="*/ 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lnTo>
                        <a:pt x="20" y="1"/>
                      </a:lnTo>
                      <a:lnTo>
                        <a:pt x="2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" name="Line 3358"/>
                <p:cNvSpPr>
                  <a:spLocks noChangeShapeType="1"/>
                </p:cNvSpPr>
                <p:nvPr/>
              </p:nvSpPr>
              <p:spPr bwMode="auto">
                <a:xfrm flipV="1">
                  <a:off x="3812" y="61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" name="Freeform 3359"/>
                <p:cNvSpPr>
                  <a:spLocks/>
                </p:cNvSpPr>
                <p:nvPr/>
              </p:nvSpPr>
              <p:spPr bwMode="auto">
                <a:xfrm>
                  <a:off x="3804" y="612"/>
                  <a:ext cx="8" cy="8"/>
                </a:xfrm>
                <a:custGeom>
                  <a:avLst/>
                  <a:gdLst>
                    <a:gd name="T0" fmla="*/ 20 w 61"/>
                    <a:gd name="T1" fmla="*/ 57 h 57"/>
                    <a:gd name="T2" fmla="*/ 41 w 61"/>
                    <a:gd name="T3" fmla="*/ 43 h 57"/>
                    <a:gd name="T4" fmla="*/ 61 w 61"/>
                    <a:gd name="T5" fmla="*/ 28 h 57"/>
                    <a:gd name="T6" fmla="*/ 41 w 61"/>
                    <a:gd name="T7" fmla="*/ 0 h 57"/>
                    <a:gd name="T8" fmla="*/ 20 w 61"/>
                    <a:gd name="T9" fmla="*/ 14 h 57"/>
                    <a:gd name="T10" fmla="*/ 0 w 61"/>
                    <a:gd name="T11" fmla="*/ 28 h 57"/>
                    <a:gd name="T12" fmla="*/ 20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0" y="57"/>
                      </a:moveTo>
                      <a:lnTo>
                        <a:pt x="41" y="43"/>
                      </a:lnTo>
                      <a:lnTo>
                        <a:pt x="61" y="28"/>
                      </a:lnTo>
                      <a:lnTo>
                        <a:pt x="41" y="0"/>
                      </a:lnTo>
                      <a:lnTo>
                        <a:pt x="20" y="14"/>
                      </a:lnTo>
                      <a:lnTo>
                        <a:pt x="0" y="28"/>
                      </a:lnTo>
                      <a:lnTo>
                        <a:pt x="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" name="Freeform 3360"/>
                <p:cNvSpPr>
                  <a:spLocks/>
                </p:cNvSpPr>
                <p:nvPr/>
              </p:nvSpPr>
              <p:spPr bwMode="auto">
                <a:xfrm>
                  <a:off x="3804" y="612"/>
                  <a:ext cx="8" cy="8"/>
                </a:xfrm>
                <a:custGeom>
                  <a:avLst/>
                  <a:gdLst>
                    <a:gd name="T0" fmla="*/ 20 w 61"/>
                    <a:gd name="T1" fmla="*/ 57 h 57"/>
                    <a:gd name="T2" fmla="*/ 41 w 61"/>
                    <a:gd name="T3" fmla="*/ 43 h 57"/>
                    <a:gd name="T4" fmla="*/ 61 w 61"/>
                    <a:gd name="T5" fmla="*/ 28 h 57"/>
                    <a:gd name="T6" fmla="*/ 41 w 61"/>
                    <a:gd name="T7" fmla="*/ 0 h 57"/>
                    <a:gd name="T8" fmla="*/ 20 w 61"/>
                    <a:gd name="T9" fmla="*/ 14 h 57"/>
                    <a:gd name="T10" fmla="*/ 0 w 61"/>
                    <a:gd name="T11" fmla="*/ 28 h 57"/>
                    <a:gd name="T12" fmla="*/ 20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0" y="57"/>
                      </a:moveTo>
                      <a:lnTo>
                        <a:pt x="41" y="43"/>
                      </a:lnTo>
                      <a:lnTo>
                        <a:pt x="61" y="28"/>
                      </a:lnTo>
                      <a:lnTo>
                        <a:pt x="41" y="0"/>
                      </a:lnTo>
                      <a:lnTo>
                        <a:pt x="20" y="14"/>
                      </a:lnTo>
                      <a:lnTo>
                        <a:pt x="0" y="28"/>
                      </a:lnTo>
                      <a:lnTo>
                        <a:pt x="20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" name="Freeform 3361"/>
                <p:cNvSpPr>
                  <a:spLocks/>
                </p:cNvSpPr>
                <p:nvPr/>
              </p:nvSpPr>
              <p:spPr bwMode="auto">
                <a:xfrm>
                  <a:off x="3804" y="614"/>
                  <a:ext cx="3" cy="2"/>
                </a:xfrm>
                <a:custGeom>
                  <a:avLst/>
                  <a:gdLst>
                    <a:gd name="T0" fmla="*/ 20 w 20"/>
                    <a:gd name="T1" fmla="*/ 0 h 14"/>
                    <a:gd name="T2" fmla="*/ 0 w 20"/>
                    <a:gd name="T3" fmla="*/ 14 h 14"/>
                    <a:gd name="T4" fmla="*/ 0 w 20"/>
                    <a:gd name="T5" fmla="*/ 13 h 14"/>
                    <a:gd name="T6" fmla="*/ 20 w 20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4">
                      <a:moveTo>
                        <a:pt x="20" y="0"/>
                      </a:move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" name="Line 3362"/>
                <p:cNvSpPr>
                  <a:spLocks noChangeShapeType="1"/>
                </p:cNvSpPr>
                <p:nvPr/>
              </p:nvSpPr>
              <p:spPr bwMode="auto">
                <a:xfrm flipV="1">
                  <a:off x="3804" y="61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" name="Freeform 3363"/>
                <p:cNvSpPr>
                  <a:spLocks/>
                </p:cNvSpPr>
                <p:nvPr/>
              </p:nvSpPr>
              <p:spPr bwMode="auto">
                <a:xfrm>
                  <a:off x="3802" y="609"/>
                  <a:ext cx="7" cy="7"/>
                </a:xfrm>
                <a:custGeom>
                  <a:avLst/>
                  <a:gdLst>
                    <a:gd name="T0" fmla="*/ 19 w 60"/>
                    <a:gd name="T1" fmla="*/ 55 h 55"/>
                    <a:gd name="T2" fmla="*/ 39 w 60"/>
                    <a:gd name="T3" fmla="*/ 42 h 55"/>
                    <a:gd name="T4" fmla="*/ 60 w 60"/>
                    <a:gd name="T5" fmla="*/ 29 h 55"/>
                    <a:gd name="T6" fmla="*/ 40 w 60"/>
                    <a:gd name="T7" fmla="*/ 0 h 55"/>
                    <a:gd name="T8" fmla="*/ 20 w 60"/>
                    <a:gd name="T9" fmla="*/ 13 h 55"/>
                    <a:gd name="T10" fmla="*/ 0 w 60"/>
                    <a:gd name="T11" fmla="*/ 26 h 55"/>
                    <a:gd name="T12" fmla="*/ 19 w 60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19" y="55"/>
                      </a:moveTo>
                      <a:lnTo>
                        <a:pt x="39" y="42"/>
                      </a:lnTo>
                      <a:lnTo>
                        <a:pt x="60" y="29"/>
                      </a:lnTo>
                      <a:lnTo>
                        <a:pt x="40" y="0"/>
                      </a:lnTo>
                      <a:lnTo>
                        <a:pt x="20" y="13"/>
                      </a:lnTo>
                      <a:lnTo>
                        <a:pt x="0" y="26"/>
                      </a:lnTo>
                      <a:lnTo>
                        <a:pt x="19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" name="Freeform 3364"/>
                <p:cNvSpPr>
                  <a:spLocks/>
                </p:cNvSpPr>
                <p:nvPr/>
              </p:nvSpPr>
              <p:spPr bwMode="auto">
                <a:xfrm>
                  <a:off x="3802" y="609"/>
                  <a:ext cx="7" cy="7"/>
                </a:xfrm>
                <a:custGeom>
                  <a:avLst/>
                  <a:gdLst>
                    <a:gd name="T0" fmla="*/ 19 w 60"/>
                    <a:gd name="T1" fmla="*/ 55 h 55"/>
                    <a:gd name="T2" fmla="*/ 39 w 60"/>
                    <a:gd name="T3" fmla="*/ 42 h 55"/>
                    <a:gd name="T4" fmla="*/ 60 w 60"/>
                    <a:gd name="T5" fmla="*/ 29 h 55"/>
                    <a:gd name="T6" fmla="*/ 40 w 60"/>
                    <a:gd name="T7" fmla="*/ 0 h 55"/>
                    <a:gd name="T8" fmla="*/ 20 w 60"/>
                    <a:gd name="T9" fmla="*/ 13 h 55"/>
                    <a:gd name="T10" fmla="*/ 0 w 60"/>
                    <a:gd name="T11" fmla="*/ 26 h 55"/>
                    <a:gd name="T12" fmla="*/ 19 w 60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19" y="55"/>
                      </a:moveTo>
                      <a:lnTo>
                        <a:pt x="39" y="42"/>
                      </a:lnTo>
                      <a:lnTo>
                        <a:pt x="60" y="29"/>
                      </a:lnTo>
                      <a:lnTo>
                        <a:pt x="40" y="0"/>
                      </a:lnTo>
                      <a:lnTo>
                        <a:pt x="20" y="13"/>
                      </a:lnTo>
                      <a:lnTo>
                        <a:pt x="0" y="26"/>
                      </a:lnTo>
                      <a:lnTo>
                        <a:pt x="19" y="5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" name="Freeform 3365"/>
                <p:cNvSpPr>
                  <a:spLocks/>
                </p:cNvSpPr>
                <p:nvPr/>
              </p:nvSpPr>
              <p:spPr bwMode="auto">
                <a:xfrm>
                  <a:off x="3804" y="609"/>
                  <a:ext cx="3" cy="2"/>
                </a:xfrm>
                <a:custGeom>
                  <a:avLst/>
                  <a:gdLst>
                    <a:gd name="T0" fmla="*/ 0 w 20"/>
                    <a:gd name="T1" fmla="*/ 15 h 15"/>
                    <a:gd name="T2" fmla="*/ 20 w 20"/>
                    <a:gd name="T3" fmla="*/ 2 h 15"/>
                    <a:gd name="T4" fmla="*/ 20 w 20"/>
                    <a:gd name="T5" fmla="*/ 0 h 15"/>
                    <a:gd name="T6" fmla="*/ 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lnTo>
                        <a:pt x="20" y="2"/>
                      </a:lnTo>
                      <a:lnTo>
                        <a:pt x="2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" name="Line 3366"/>
                <p:cNvSpPr>
                  <a:spLocks noChangeShapeType="1"/>
                </p:cNvSpPr>
                <p:nvPr/>
              </p:nvSpPr>
              <p:spPr bwMode="auto">
                <a:xfrm flipV="1">
                  <a:off x="3807" y="60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" name="Freeform 3367"/>
                <p:cNvSpPr>
                  <a:spLocks/>
                </p:cNvSpPr>
                <p:nvPr/>
              </p:nvSpPr>
              <p:spPr bwMode="auto">
                <a:xfrm>
                  <a:off x="3799" y="605"/>
                  <a:ext cx="8" cy="7"/>
                </a:xfrm>
                <a:custGeom>
                  <a:avLst/>
                  <a:gdLst>
                    <a:gd name="T0" fmla="*/ 21 w 61"/>
                    <a:gd name="T1" fmla="*/ 59 h 59"/>
                    <a:gd name="T2" fmla="*/ 41 w 61"/>
                    <a:gd name="T3" fmla="*/ 44 h 59"/>
                    <a:gd name="T4" fmla="*/ 61 w 61"/>
                    <a:gd name="T5" fmla="*/ 29 h 59"/>
                    <a:gd name="T6" fmla="*/ 40 w 61"/>
                    <a:gd name="T7" fmla="*/ 0 h 59"/>
                    <a:gd name="T8" fmla="*/ 20 w 61"/>
                    <a:gd name="T9" fmla="*/ 15 h 59"/>
                    <a:gd name="T10" fmla="*/ 0 w 61"/>
                    <a:gd name="T11" fmla="*/ 31 h 59"/>
                    <a:gd name="T12" fmla="*/ 21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1" y="59"/>
                      </a:moveTo>
                      <a:lnTo>
                        <a:pt x="41" y="44"/>
                      </a:lnTo>
                      <a:lnTo>
                        <a:pt x="61" y="29"/>
                      </a:lnTo>
                      <a:lnTo>
                        <a:pt x="40" y="0"/>
                      </a:lnTo>
                      <a:lnTo>
                        <a:pt x="20" y="15"/>
                      </a:lnTo>
                      <a:lnTo>
                        <a:pt x="0" y="31"/>
                      </a:lnTo>
                      <a:lnTo>
                        <a:pt x="21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" name="Freeform 3368"/>
                <p:cNvSpPr>
                  <a:spLocks/>
                </p:cNvSpPr>
                <p:nvPr/>
              </p:nvSpPr>
              <p:spPr bwMode="auto">
                <a:xfrm>
                  <a:off x="3799" y="605"/>
                  <a:ext cx="8" cy="7"/>
                </a:xfrm>
                <a:custGeom>
                  <a:avLst/>
                  <a:gdLst>
                    <a:gd name="T0" fmla="*/ 21 w 61"/>
                    <a:gd name="T1" fmla="*/ 59 h 59"/>
                    <a:gd name="T2" fmla="*/ 41 w 61"/>
                    <a:gd name="T3" fmla="*/ 44 h 59"/>
                    <a:gd name="T4" fmla="*/ 61 w 61"/>
                    <a:gd name="T5" fmla="*/ 29 h 59"/>
                    <a:gd name="T6" fmla="*/ 40 w 61"/>
                    <a:gd name="T7" fmla="*/ 0 h 59"/>
                    <a:gd name="T8" fmla="*/ 20 w 61"/>
                    <a:gd name="T9" fmla="*/ 15 h 59"/>
                    <a:gd name="T10" fmla="*/ 0 w 61"/>
                    <a:gd name="T11" fmla="*/ 31 h 59"/>
                    <a:gd name="T12" fmla="*/ 21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1" y="59"/>
                      </a:moveTo>
                      <a:lnTo>
                        <a:pt x="41" y="44"/>
                      </a:lnTo>
                      <a:lnTo>
                        <a:pt x="61" y="29"/>
                      </a:lnTo>
                      <a:lnTo>
                        <a:pt x="40" y="0"/>
                      </a:lnTo>
                      <a:lnTo>
                        <a:pt x="20" y="15"/>
                      </a:lnTo>
                      <a:lnTo>
                        <a:pt x="0" y="31"/>
                      </a:lnTo>
                      <a:lnTo>
                        <a:pt x="21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" name="Freeform 3369"/>
                <p:cNvSpPr>
                  <a:spLocks/>
                </p:cNvSpPr>
                <p:nvPr/>
              </p:nvSpPr>
              <p:spPr bwMode="auto">
                <a:xfrm>
                  <a:off x="3799" y="607"/>
                  <a:ext cx="3" cy="2"/>
                </a:xfrm>
                <a:custGeom>
                  <a:avLst/>
                  <a:gdLst>
                    <a:gd name="T0" fmla="*/ 20 w 20"/>
                    <a:gd name="T1" fmla="*/ 0 h 16"/>
                    <a:gd name="T2" fmla="*/ 0 w 20"/>
                    <a:gd name="T3" fmla="*/ 16 h 16"/>
                    <a:gd name="T4" fmla="*/ 0 w 20"/>
                    <a:gd name="T5" fmla="*/ 16 h 16"/>
                    <a:gd name="T6" fmla="*/ 20 w 20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6">
                      <a:moveTo>
                        <a:pt x="20" y="0"/>
                      </a:move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" name="Line 3370"/>
                <p:cNvSpPr>
                  <a:spLocks noChangeShapeType="1"/>
                </p:cNvSpPr>
                <p:nvPr/>
              </p:nvSpPr>
              <p:spPr bwMode="auto">
                <a:xfrm>
                  <a:off x="3799" y="60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" name="Freeform 3371"/>
                <p:cNvSpPr>
                  <a:spLocks/>
                </p:cNvSpPr>
                <p:nvPr/>
              </p:nvSpPr>
              <p:spPr bwMode="auto">
                <a:xfrm>
                  <a:off x="3797" y="602"/>
                  <a:ext cx="7" cy="7"/>
                </a:xfrm>
                <a:custGeom>
                  <a:avLst/>
                  <a:gdLst>
                    <a:gd name="T0" fmla="*/ 21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41 w 61"/>
                    <a:gd name="T7" fmla="*/ 0 h 58"/>
                    <a:gd name="T8" fmla="*/ 21 w 61"/>
                    <a:gd name="T9" fmla="*/ 15 h 58"/>
                    <a:gd name="T10" fmla="*/ 0 w 61"/>
                    <a:gd name="T11" fmla="*/ 30 h 58"/>
                    <a:gd name="T12" fmla="*/ 21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1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41" y="0"/>
                      </a:lnTo>
                      <a:lnTo>
                        <a:pt x="21" y="15"/>
                      </a:lnTo>
                      <a:lnTo>
                        <a:pt x="0" y="30"/>
                      </a:lnTo>
                      <a:lnTo>
                        <a:pt x="2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" name="Freeform 3372"/>
                <p:cNvSpPr>
                  <a:spLocks/>
                </p:cNvSpPr>
                <p:nvPr/>
              </p:nvSpPr>
              <p:spPr bwMode="auto">
                <a:xfrm>
                  <a:off x="3797" y="602"/>
                  <a:ext cx="7" cy="7"/>
                </a:xfrm>
                <a:custGeom>
                  <a:avLst/>
                  <a:gdLst>
                    <a:gd name="T0" fmla="*/ 21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41 w 61"/>
                    <a:gd name="T7" fmla="*/ 0 h 58"/>
                    <a:gd name="T8" fmla="*/ 21 w 61"/>
                    <a:gd name="T9" fmla="*/ 15 h 58"/>
                    <a:gd name="T10" fmla="*/ 0 w 61"/>
                    <a:gd name="T11" fmla="*/ 30 h 58"/>
                    <a:gd name="T12" fmla="*/ 21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1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41" y="0"/>
                      </a:lnTo>
                      <a:lnTo>
                        <a:pt x="21" y="15"/>
                      </a:lnTo>
                      <a:lnTo>
                        <a:pt x="0" y="30"/>
                      </a:lnTo>
                      <a:lnTo>
                        <a:pt x="21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" name="Freeform 3373"/>
                <p:cNvSpPr>
                  <a:spLocks/>
                </p:cNvSpPr>
                <p:nvPr/>
              </p:nvSpPr>
              <p:spPr bwMode="auto">
                <a:xfrm>
                  <a:off x="3799" y="602"/>
                  <a:ext cx="3" cy="2"/>
                </a:xfrm>
                <a:custGeom>
                  <a:avLst/>
                  <a:gdLst>
                    <a:gd name="T0" fmla="*/ 0 w 20"/>
                    <a:gd name="T1" fmla="*/ 15 h 15"/>
                    <a:gd name="T2" fmla="*/ 20 w 20"/>
                    <a:gd name="T3" fmla="*/ 0 h 15"/>
                    <a:gd name="T4" fmla="*/ 20 w 20"/>
                    <a:gd name="T5" fmla="*/ 0 h 15"/>
                    <a:gd name="T6" fmla="*/ 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" name="Line 3374"/>
                <p:cNvSpPr>
                  <a:spLocks noChangeShapeType="1"/>
                </p:cNvSpPr>
                <p:nvPr/>
              </p:nvSpPr>
              <p:spPr bwMode="auto">
                <a:xfrm>
                  <a:off x="3802" y="60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" name="Freeform 3375"/>
                <p:cNvSpPr>
                  <a:spLocks/>
                </p:cNvSpPr>
                <p:nvPr/>
              </p:nvSpPr>
              <p:spPr bwMode="auto">
                <a:xfrm>
                  <a:off x="3794" y="598"/>
                  <a:ext cx="8" cy="8"/>
                </a:xfrm>
                <a:custGeom>
                  <a:avLst/>
                  <a:gdLst>
                    <a:gd name="T0" fmla="*/ 21 w 62"/>
                    <a:gd name="T1" fmla="*/ 59 h 59"/>
                    <a:gd name="T2" fmla="*/ 42 w 62"/>
                    <a:gd name="T3" fmla="*/ 44 h 59"/>
                    <a:gd name="T4" fmla="*/ 62 w 62"/>
                    <a:gd name="T5" fmla="*/ 29 h 59"/>
                    <a:gd name="T6" fmla="*/ 41 w 62"/>
                    <a:gd name="T7" fmla="*/ 0 h 59"/>
                    <a:gd name="T8" fmla="*/ 20 w 62"/>
                    <a:gd name="T9" fmla="*/ 16 h 59"/>
                    <a:gd name="T10" fmla="*/ 0 w 62"/>
                    <a:gd name="T11" fmla="*/ 31 h 59"/>
                    <a:gd name="T12" fmla="*/ 21 w 62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21" y="59"/>
                      </a:moveTo>
                      <a:lnTo>
                        <a:pt x="42" y="44"/>
                      </a:lnTo>
                      <a:lnTo>
                        <a:pt x="62" y="29"/>
                      </a:lnTo>
                      <a:lnTo>
                        <a:pt x="41" y="0"/>
                      </a:lnTo>
                      <a:lnTo>
                        <a:pt x="20" y="16"/>
                      </a:lnTo>
                      <a:lnTo>
                        <a:pt x="0" y="31"/>
                      </a:lnTo>
                      <a:lnTo>
                        <a:pt x="21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" name="Freeform 3376"/>
                <p:cNvSpPr>
                  <a:spLocks/>
                </p:cNvSpPr>
                <p:nvPr/>
              </p:nvSpPr>
              <p:spPr bwMode="auto">
                <a:xfrm>
                  <a:off x="3794" y="598"/>
                  <a:ext cx="8" cy="8"/>
                </a:xfrm>
                <a:custGeom>
                  <a:avLst/>
                  <a:gdLst>
                    <a:gd name="T0" fmla="*/ 21 w 62"/>
                    <a:gd name="T1" fmla="*/ 59 h 59"/>
                    <a:gd name="T2" fmla="*/ 42 w 62"/>
                    <a:gd name="T3" fmla="*/ 44 h 59"/>
                    <a:gd name="T4" fmla="*/ 62 w 62"/>
                    <a:gd name="T5" fmla="*/ 29 h 59"/>
                    <a:gd name="T6" fmla="*/ 41 w 62"/>
                    <a:gd name="T7" fmla="*/ 0 h 59"/>
                    <a:gd name="T8" fmla="*/ 20 w 62"/>
                    <a:gd name="T9" fmla="*/ 16 h 59"/>
                    <a:gd name="T10" fmla="*/ 0 w 62"/>
                    <a:gd name="T11" fmla="*/ 31 h 59"/>
                    <a:gd name="T12" fmla="*/ 21 w 62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21" y="59"/>
                      </a:moveTo>
                      <a:lnTo>
                        <a:pt x="42" y="44"/>
                      </a:lnTo>
                      <a:lnTo>
                        <a:pt x="62" y="29"/>
                      </a:lnTo>
                      <a:lnTo>
                        <a:pt x="41" y="0"/>
                      </a:lnTo>
                      <a:lnTo>
                        <a:pt x="20" y="16"/>
                      </a:lnTo>
                      <a:lnTo>
                        <a:pt x="0" y="31"/>
                      </a:lnTo>
                      <a:lnTo>
                        <a:pt x="21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" name="Freeform 3377"/>
                <p:cNvSpPr>
                  <a:spLocks/>
                </p:cNvSpPr>
                <p:nvPr/>
              </p:nvSpPr>
              <p:spPr bwMode="auto">
                <a:xfrm>
                  <a:off x="3794" y="600"/>
                  <a:ext cx="3" cy="2"/>
                </a:xfrm>
                <a:custGeom>
                  <a:avLst/>
                  <a:gdLst>
                    <a:gd name="T0" fmla="*/ 20 w 20"/>
                    <a:gd name="T1" fmla="*/ 0 h 15"/>
                    <a:gd name="T2" fmla="*/ 0 w 20"/>
                    <a:gd name="T3" fmla="*/ 15 h 15"/>
                    <a:gd name="T4" fmla="*/ 0 w 20"/>
                    <a:gd name="T5" fmla="*/ 14 h 15"/>
                    <a:gd name="T6" fmla="*/ 20 w 20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20" y="0"/>
                      </a:move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" name="Line 3378"/>
                <p:cNvSpPr>
                  <a:spLocks noChangeShapeType="1"/>
                </p:cNvSpPr>
                <p:nvPr/>
              </p:nvSpPr>
              <p:spPr bwMode="auto">
                <a:xfrm flipV="1">
                  <a:off x="3794" y="60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" name="Freeform 3379"/>
                <p:cNvSpPr>
                  <a:spLocks/>
                </p:cNvSpPr>
                <p:nvPr/>
              </p:nvSpPr>
              <p:spPr bwMode="auto">
                <a:xfrm>
                  <a:off x="3791" y="595"/>
                  <a:ext cx="8" cy="7"/>
                </a:xfrm>
                <a:custGeom>
                  <a:avLst/>
                  <a:gdLst>
                    <a:gd name="T0" fmla="*/ 20 w 61"/>
                    <a:gd name="T1" fmla="*/ 57 h 57"/>
                    <a:gd name="T2" fmla="*/ 40 w 61"/>
                    <a:gd name="T3" fmla="*/ 43 h 57"/>
                    <a:gd name="T4" fmla="*/ 61 w 61"/>
                    <a:gd name="T5" fmla="*/ 28 h 57"/>
                    <a:gd name="T6" fmla="*/ 40 w 61"/>
                    <a:gd name="T7" fmla="*/ 0 h 57"/>
                    <a:gd name="T8" fmla="*/ 20 w 61"/>
                    <a:gd name="T9" fmla="*/ 14 h 57"/>
                    <a:gd name="T10" fmla="*/ 0 w 61"/>
                    <a:gd name="T11" fmla="*/ 28 h 57"/>
                    <a:gd name="T12" fmla="*/ 20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0" y="57"/>
                      </a:moveTo>
                      <a:lnTo>
                        <a:pt x="40" y="43"/>
                      </a:lnTo>
                      <a:lnTo>
                        <a:pt x="61" y="28"/>
                      </a:lnTo>
                      <a:lnTo>
                        <a:pt x="40" y="0"/>
                      </a:lnTo>
                      <a:lnTo>
                        <a:pt x="20" y="14"/>
                      </a:lnTo>
                      <a:lnTo>
                        <a:pt x="0" y="28"/>
                      </a:lnTo>
                      <a:lnTo>
                        <a:pt x="2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" name="Freeform 3380"/>
                <p:cNvSpPr>
                  <a:spLocks/>
                </p:cNvSpPr>
                <p:nvPr/>
              </p:nvSpPr>
              <p:spPr bwMode="auto">
                <a:xfrm>
                  <a:off x="3791" y="595"/>
                  <a:ext cx="8" cy="7"/>
                </a:xfrm>
                <a:custGeom>
                  <a:avLst/>
                  <a:gdLst>
                    <a:gd name="T0" fmla="*/ 20 w 61"/>
                    <a:gd name="T1" fmla="*/ 57 h 57"/>
                    <a:gd name="T2" fmla="*/ 40 w 61"/>
                    <a:gd name="T3" fmla="*/ 43 h 57"/>
                    <a:gd name="T4" fmla="*/ 61 w 61"/>
                    <a:gd name="T5" fmla="*/ 28 h 57"/>
                    <a:gd name="T6" fmla="*/ 40 w 61"/>
                    <a:gd name="T7" fmla="*/ 0 h 57"/>
                    <a:gd name="T8" fmla="*/ 20 w 61"/>
                    <a:gd name="T9" fmla="*/ 14 h 57"/>
                    <a:gd name="T10" fmla="*/ 0 w 61"/>
                    <a:gd name="T11" fmla="*/ 28 h 57"/>
                    <a:gd name="T12" fmla="*/ 20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0" y="57"/>
                      </a:moveTo>
                      <a:lnTo>
                        <a:pt x="40" y="43"/>
                      </a:lnTo>
                      <a:lnTo>
                        <a:pt x="61" y="28"/>
                      </a:lnTo>
                      <a:lnTo>
                        <a:pt x="40" y="0"/>
                      </a:lnTo>
                      <a:lnTo>
                        <a:pt x="20" y="14"/>
                      </a:lnTo>
                      <a:lnTo>
                        <a:pt x="0" y="28"/>
                      </a:lnTo>
                      <a:lnTo>
                        <a:pt x="20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" name="Freeform 3381"/>
                <p:cNvSpPr>
                  <a:spLocks/>
                </p:cNvSpPr>
                <p:nvPr/>
              </p:nvSpPr>
              <p:spPr bwMode="auto">
                <a:xfrm>
                  <a:off x="3794" y="595"/>
                  <a:ext cx="3" cy="2"/>
                </a:xfrm>
                <a:custGeom>
                  <a:avLst/>
                  <a:gdLst>
                    <a:gd name="T0" fmla="*/ 0 w 20"/>
                    <a:gd name="T1" fmla="*/ 15 h 15"/>
                    <a:gd name="T2" fmla="*/ 20 w 20"/>
                    <a:gd name="T3" fmla="*/ 1 h 15"/>
                    <a:gd name="T4" fmla="*/ 19 w 20"/>
                    <a:gd name="T5" fmla="*/ 0 h 15"/>
                    <a:gd name="T6" fmla="*/ 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lnTo>
                        <a:pt x="20" y="1"/>
                      </a:lnTo>
                      <a:lnTo>
                        <a:pt x="19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" name="Line 3382"/>
                <p:cNvSpPr>
                  <a:spLocks noChangeShapeType="1"/>
                </p:cNvSpPr>
                <p:nvPr/>
              </p:nvSpPr>
              <p:spPr bwMode="auto">
                <a:xfrm flipH="1" flipV="1">
                  <a:off x="3796" y="59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" name="Freeform 3383"/>
                <p:cNvSpPr>
                  <a:spLocks/>
                </p:cNvSpPr>
                <p:nvPr/>
              </p:nvSpPr>
              <p:spPr bwMode="auto">
                <a:xfrm>
                  <a:off x="3789" y="591"/>
                  <a:ext cx="7" cy="7"/>
                </a:xfrm>
                <a:custGeom>
                  <a:avLst/>
                  <a:gdLst>
                    <a:gd name="T0" fmla="*/ 23 w 61"/>
                    <a:gd name="T1" fmla="*/ 57 h 57"/>
                    <a:gd name="T2" fmla="*/ 42 w 61"/>
                    <a:gd name="T3" fmla="*/ 42 h 57"/>
                    <a:gd name="T4" fmla="*/ 61 w 61"/>
                    <a:gd name="T5" fmla="*/ 27 h 57"/>
                    <a:gd name="T6" fmla="*/ 39 w 61"/>
                    <a:gd name="T7" fmla="*/ 0 h 57"/>
                    <a:gd name="T8" fmla="*/ 20 w 61"/>
                    <a:gd name="T9" fmla="*/ 15 h 57"/>
                    <a:gd name="T10" fmla="*/ 0 w 61"/>
                    <a:gd name="T11" fmla="*/ 30 h 57"/>
                    <a:gd name="T12" fmla="*/ 23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3" y="57"/>
                      </a:moveTo>
                      <a:lnTo>
                        <a:pt x="42" y="42"/>
                      </a:lnTo>
                      <a:lnTo>
                        <a:pt x="61" y="27"/>
                      </a:lnTo>
                      <a:lnTo>
                        <a:pt x="39" y="0"/>
                      </a:lnTo>
                      <a:lnTo>
                        <a:pt x="20" y="15"/>
                      </a:lnTo>
                      <a:lnTo>
                        <a:pt x="0" y="30"/>
                      </a:lnTo>
                      <a:lnTo>
                        <a:pt x="23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" name="Freeform 3384"/>
                <p:cNvSpPr>
                  <a:spLocks/>
                </p:cNvSpPr>
                <p:nvPr/>
              </p:nvSpPr>
              <p:spPr bwMode="auto">
                <a:xfrm>
                  <a:off x="3789" y="591"/>
                  <a:ext cx="7" cy="7"/>
                </a:xfrm>
                <a:custGeom>
                  <a:avLst/>
                  <a:gdLst>
                    <a:gd name="T0" fmla="*/ 23 w 61"/>
                    <a:gd name="T1" fmla="*/ 57 h 57"/>
                    <a:gd name="T2" fmla="*/ 42 w 61"/>
                    <a:gd name="T3" fmla="*/ 42 h 57"/>
                    <a:gd name="T4" fmla="*/ 61 w 61"/>
                    <a:gd name="T5" fmla="*/ 27 h 57"/>
                    <a:gd name="T6" fmla="*/ 39 w 61"/>
                    <a:gd name="T7" fmla="*/ 0 h 57"/>
                    <a:gd name="T8" fmla="*/ 20 w 61"/>
                    <a:gd name="T9" fmla="*/ 15 h 57"/>
                    <a:gd name="T10" fmla="*/ 0 w 61"/>
                    <a:gd name="T11" fmla="*/ 30 h 57"/>
                    <a:gd name="T12" fmla="*/ 23 w 61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23" y="57"/>
                      </a:moveTo>
                      <a:lnTo>
                        <a:pt x="42" y="42"/>
                      </a:lnTo>
                      <a:lnTo>
                        <a:pt x="61" y="27"/>
                      </a:lnTo>
                      <a:lnTo>
                        <a:pt x="39" y="0"/>
                      </a:lnTo>
                      <a:lnTo>
                        <a:pt x="20" y="15"/>
                      </a:lnTo>
                      <a:lnTo>
                        <a:pt x="0" y="30"/>
                      </a:lnTo>
                      <a:lnTo>
                        <a:pt x="23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" name="Freeform 3385"/>
                <p:cNvSpPr>
                  <a:spLocks/>
                </p:cNvSpPr>
                <p:nvPr/>
              </p:nvSpPr>
              <p:spPr bwMode="auto">
                <a:xfrm>
                  <a:off x="3789" y="593"/>
                  <a:ext cx="2" cy="2"/>
                </a:xfrm>
                <a:custGeom>
                  <a:avLst/>
                  <a:gdLst>
                    <a:gd name="T0" fmla="*/ 20 w 20"/>
                    <a:gd name="T1" fmla="*/ 0 h 15"/>
                    <a:gd name="T2" fmla="*/ 0 w 20"/>
                    <a:gd name="T3" fmla="*/ 15 h 15"/>
                    <a:gd name="T4" fmla="*/ 0 w 20"/>
                    <a:gd name="T5" fmla="*/ 15 h 15"/>
                    <a:gd name="T6" fmla="*/ 20 w 20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20" y="0"/>
                      </a:move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" name="Line 3386"/>
                <p:cNvSpPr>
                  <a:spLocks noChangeShapeType="1"/>
                </p:cNvSpPr>
                <p:nvPr/>
              </p:nvSpPr>
              <p:spPr bwMode="auto">
                <a:xfrm>
                  <a:off x="3789" y="59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" name="Freeform 3387"/>
                <p:cNvSpPr>
                  <a:spLocks/>
                </p:cNvSpPr>
                <p:nvPr/>
              </p:nvSpPr>
              <p:spPr bwMode="auto">
                <a:xfrm>
                  <a:off x="3786" y="588"/>
                  <a:ext cx="8" cy="7"/>
                </a:xfrm>
                <a:custGeom>
                  <a:avLst/>
                  <a:gdLst>
                    <a:gd name="T0" fmla="*/ 21 w 60"/>
                    <a:gd name="T1" fmla="*/ 58 h 58"/>
                    <a:gd name="T2" fmla="*/ 41 w 60"/>
                    <a:gd name="T3" fmla="*/ 43 h 58"/>
                    <a:gd name="T4" fmla="*/ 60 w 60"/>
                    <a:gd name="T5" fmla="*/ 28 h 58"/>
                    <a:gd name="T6" fmla="*/ 39 w 60"/>
                    <a:gd name="T7" fmla="*/ 0 h 58"/>
                    <a:gd name="T8" fmla="*/ 19 w 60"/>
                    <a:gd name="T9" fmla="*/ 15 h 58"/>
                    <a:gd name="T10" fmla="*/ 0 w 60"/>
                    <a:gd name="T11" fmla="*/ 31 h 58"/>
                    <a:gd name="T12" fmla="*/ 21 w 6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21" y="58"/>
                      </a:moveTo>
                      <a:lnTo>
                        <a:pt x="41" y="43"/>
                      </a:lnTo>
                      <a:lnTo>
                        <a:pt x="60" y="28"/>
                      </a:lnTo>
                      <a:lnTo>
                        <a:pt x="39" y="0"/>
                      </a:lnTo>
                      <a:lnTo>
                        <a:pt x="19" y="15"/>
                      </a:lnTo>
                      <a:lnTo>
                        <a:pt x="0" y="31"/>
                      </a:lnTo>
                      <a:lnTo>
                        <a:pt x="2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" name="Freeform 3388"/>
                <p:cNvSpPr>
                  <a:spLocks/>
                </p:cNvSpPr>
                <p:nvPr/>
              </p:nvSpPr>
              <p:spPr bwMode="auto">
                <a:xfrm>
                  <a:off x="3786" y="588"/>
                  <a:ext cx="8" cy="7"/>
                </a:xfrm>
                <a:custGeom>
                  <a:avLst/>
                  <a:gdLst>
                    <a:gd name="T0" fmla="*/ 21 w 60"/>
                    <a:gd name="T1" fmla="*/ 58 h 58"/>
                    <a:gd name="T2" fmla="*/ 41 w 60"/>
                    <a:gd name="T3" fmla="*/ 43 h 58"/>
                    <a:gd name="T4" fmla="*/ 60 w 60"/>
                    <a:gd name="T5" fmla="*/ 28 h 58"/>
                    <a:gd name="T6" fmla="*/ 39 w 60"/>
                    <a:gd name="T7" fmla="*/ 0 h 58"/>
                    <a:gd name="T8" fmla="*/ 19 w 60"/>
                    <a:gd name="T9" fmla="*/ 15 h 58"/>
                    <a:gd name="T10" fmla="*/ 0 w 60"/>
                    <a:gd name="T11" fmla="*/ 31 h 58"/>
                    <a:gd name="T12" fmla="*/ 21 w 6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21" y="58"/>
                      </a:moveTo>
                      <a:lnTo>
                        <a:pt x="41" y="43"/>
                      </a:lnTo>
                      <a:lnTo>
                        <a:pt x="60" y="28"/>
                      </a:lnTo>
                      <a:lnTo>
                        <a:pt x="39" y="0"/>
                      </a:lnTo>
                      <a:lnTo>
                        <a:pt x="19" y="15"/>
                      </a:lnTo>
                      <a:lnTo>
                        <a:pt x="0" y="31"/>
                      </a:lnTo>
                      <a:lnTo>
                        <a:pt x="21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" name="Freeform 3389"/>
                <p:cNvSpPr>
                  <a:spLocks/>
                </p:cNvSpPr>
                <p:nvPr/>
              </p:nvSpPr>
              <p:spPr bwMode="auto">
                <a:xfrm>
                  <a:off x="3789" y="588"/>
                  <a:ext cx="2" cy="2"/>
                </a:xfrm>
                <a:custGeom>
                  <a:avLst/>
                  <a:gdLst>
                    <a:gd name="T0" fmla="*/ 0 w 20"/>
                    <a:gd name="T1" fmla="*/ 15 h 15"/>
                    <a:gd name="T2" fmla="*/ 20 w 20"/>
                    <a:gd name="T3" fmla="*/ 0 h 15"/>
                    <a:gd name="T4" fmla="*/ 20 w 20"/>
                    <a:gd name="T5" fmla="*/ 0 h 15"/>
                    <a:gd name="T6" fmla="*/ 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" name="Line 3390"/>
                <p:cNvSpPr>
                  <a:spLocks noChangeShapeType="1"/>
                </p:cNvSpPr>
                <p:nvPr/>
              </p:nvSpPr>
              <p:spPr bwMode="auto">
                <a:xfrm>
                  <a:off x="3791" y="58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" name="Freeform 3391"/>
                <p:cNvSpPr>
                  <a:spLocks/>
                </p:cNvSpPr>
                <p:nvPr/>
              </p:nvSpPr>
              <p:spPr bwMode="auto">
                <a:xfrm>
                  <a:off x="3783" y="584"/>
                  <a:ext cx="8" cy="8"/>
                </a:xfrm>
                <a:custGeom>
                  <a:avLst/>
                  <a:gdLst>
                    <a:gd name="T0" fmla="*/ 22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38 w 61"/>
                    <a:gd name="T7" fmla="*/ 0 h 58"/>
                    <a:gd name="T8" fmla="*/ 19 w 61"/>
                    <a:gd name="T9" fmla="*/ 15 h 58"/>
                    <a:gd name="T10" fmla="*/ 0 w 61"/>
                    <a:gd name="T11" fmla="*/ 30 h 58"/>
                    <a:gd name="T12" fmla="*/ 22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2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38" y="0"/>
                      </a:lnTo>
                      <a:lnTo>
                        <a:pt x="19" y="15"/>
                      </a:lnTo>
                      <a:lnTo>
                        <a:pt x="0" y="30"/>
                      </a:lnTo>
                      <a:lnTo>
                        <a:pt x="22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" name="Freeform 3392"/>
                <p:cNvSpPr>
                  <a:spLocks/>
                </p:cNvSpPr>
                <p:nvPr/>
              </p:nvSpPr>
              <p:spPr bwMode="auto">
                <a:xfrm>
                  <a:off x="3783" y="584"/>
                  <a:ext cx="8" cy="8"/>
                </a:xfrm>
                <a:custGeom>
                  <a:avLst/>
                  <a:gdLst>
                    <a:gd name="T0" fmla="*/ 22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38 w 61"/>
                    <a:gd name="T7" fmla="*/ 0 h 58"/>
                    <a:gd name="T8" fmla="*/ 19 w 61"/>
                    <a:gd name="T9" fmla="*/ 15 h 58"/>
                    <a:gd name="T10" fmla="*/ 0 w 61"/>
                    <a:gd name="T11" fmla="*/ 30 h 58"/>
                    <a:gd name="T12" fmla="*/ 22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2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38" y="0"/>
                      </a:lnTo>
                      <a:lnTo>
                        <a:pt x="19" y="15"/>
                      </a:lnTo>
                      <a:lnTo>
                        <a:pt x="0" y="30"/>
                      </a:lnTo>
                      <a:lnTo>
                        <a:pt x="22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" name="Freeform 3393"/>
                <p:cNvSpPr>
                  <a:spLocks/>
                </p:cNvSpPr>
                <p:nvPr/>
              </p:nvSpPr>
              <p:spPr bwMode="auto">
                <a:xfrm>
                  <a:off x="3786" y="584"/>
                  <a:ext cx="2" cy="2"/>
                </a:xfrm>
                <a:custGeom>
                  <a:avLst/>
                  <a:gdLst>
                    <a:gd name="T0" fmla="*/ 0 w 19"/>
                    <a:gd name="T1" fmla="*/ 16 h 16"/>
                    <a:gd name="T2" fmla="*/ 19 w 19"/>
                    <a:gd name="T3" fmla="*/ 1 h 16"/>
                    <a:gd name="T4" fmla="*/ 19 w 19"/>
                    <a:gd name="T5" fmla="*/ 0 h 16"/>
                    <a:gd name="T6" fmla="*/ 0 w 19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6">
                      <a:moveTo>
                        <a:pt x="0" y="16"/>
                      </a:move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" name="Line 3394"/>
                <p:cNvSpPr>
                  <a:spLocks noChangeShapeType="1"/>
                </p:cNvSpPr>
                <p:nvPr/>
              </p:nvSpPr>
              <p:spPr bwMode="auto">
                <a:xfrm flipV="1">
                  <a:off x="3788" y="58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" name="Freeform 3395"/>
                <p:cNvSpPr>
                  <a:spLocks/>
                </p:cNvSpPr>
                <p:nvPr/>
              </p:nvSpPr>
              <p:spPr bwMode="auto">
                <a:xfrm>
                  <a:off x="3781" y="581"/>
                  <a:ext cx="7" cy="7"/>
                </a:xfrm>
                <a:custGeom>
                  <a:avLst/>
                  <a:gdLst>
                    <a:gd name="T0" fmla="*/ 22 w 60"/>
                    <a:gd name="T1" fmla="*/ 59 h 59"/>
                    <a:gd name="T2" fmla="*/ 41 w 60"/>
                    <a:gd name="T3" fmla="*/ 43 h 59"/>
                    <a:gd name="T4" fmla="*/ 60 w 60"/>
                    <a:gd name="T5" fmla="*/ 27 h 59"/>
                    <a:gd name="T6" fmla="*/ 38 w 60"/>
                    <a:gd name="T7" fmla="*/ 0 h 59"/>
                    <a:gd name="T8" fmla="*/ 19 w 60"/>
                    <a:gd name="T9" fmla="*/ 17 h 59"/>
                    <a:gd name="T10" fmla="*/ 0 w 60"/>
                    <a:gd name="T11" fmla="*/ 33 h 59"/>
                    <a:gd name="T12" fmla="*/ 22 w 60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22" y="59"/>
                      </a:moveTo>
                      <a:lnTo>
                        <a:pt x="41" y="43"/>
                      </a:lnTo>
                      <a:lnTo>
                        <a:pt x="60" y="27"/>
                      </a:lnTo>
                      <a:lnTo>
                        <a:pt x="38" y="0"/>
                      </a:lnTo>
                      <a:lnTo>
                        <a:pt x="19" y="17"/>
                      </a:lnTo>
                      <a:lnTo>
                        <a:pt x="0" y="33"/>
                      </a:lnTo>
                      <a:lnTo>
                        <a:pt x="2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" name="Freeform 3396"/>
                <p:cNvSpPr>
                  <a:spLocks/>
                </p:cNvSpPr>
                <p:nvPr/>
              </p:nvSpPr>
              <p:spPr bwMode="auto">
                <a:xfrm>
                  <a:off x="3781" y="581"/>
                  <a:ext cx="7" cy="7"/>
                </a:xfrm>
                <a:custGeom>
                  <a:avLst/>
                  <a:gdLst>
                    <a:gd name="T0" fmla="*/ 22 w 60"/>
                    <a:gd name="T1" fmla="*/ 59 h 59"/>
                    <a:gd name="T2" fmla="*/ 41 w 60"/>
                    <a:gd name="T3" fmla="*/ 43 h 59"/>
                    <a:gd name="T4" fmla="*/ 60 w 60"/>
                    <a:gd name="T5" fmla="*/ 27 h 59"/>
                    <a:gd name="T6" fmla="*/ 38 w 60"/>
                    <a:gd name="T7" fmla="*/ 0 h 59"/>
                    <a:gd name="T8" fmla="*/ 19 w 60"/>
                    <a:gd name="T9" fmla="*/ 17 h 59"/>
                    <a:gd name="T10" fmla="*/ 0 w 60"/>
                    <a:gd name="T11" fmla="*/ 33 h 59"/>
                    <a:gd name="T12" fmla="*/ 22 w 60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22" y="59"/>
                      </a:moveTo>
                      <a:lnTo>
                        <a:pt x="41" y="43"/>
                      </a:lnTo>
                      <a:lnTo>
                        <a:pt x="60" y="27"/>
                      </a:lnTo>
                      <a:lnTo>
                        <a:pt x="38" y="0"/>
                      </a:lnTo>
                      <a:lnTo>
                        <a:pt x="19" y="17"/>
                      </a:lnTo>
                      <a:lnTo>
                        <a:pt x="0" y="33"/>
                      </a:lnTo>
                      <a:lnTo>
                        <a:pt x="2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" name="Freeform 3397"/>
                <p:cNvSpPr>
                  <a:spLocks/>
                </p:cNvSpPr>
                <p:nvPr/>
              </p:nvSpPr>
              <p:spPr bwMode="auto">
                <a:xfrm>
                  <a:off x="3778" y="578"/>
                  <a:ext cx="7" cy="7"/>
                </a:xfrm>
                <a:custGeom>
                  <a:avLst/>
                  <a:gdLst>
                    <a:gd name="T0" fmla="*/ 23 w 61"/>
                    <a:gd name="T1" fmla="*/ 59 h 59"/>
                    <a:gd name="T2" fmla="*/ 42 w 61"/>
                    <a:gd name="T3" fmla="*/ 43 h 59"/>
                    <a:gd name="T4" fmla="*/ 61 w 61"/>
                    <a:gd name="T5" fmla="*/ 26 h 59"/>
                    <a:gd name="T6" fmla="*/ 39 w 61"/>
                    <a:gd name="T7" fmla="*/ 0 h 59"/>
                    <a:gd name="T8" fmla="*/ 19 w 61"/>
                    <a:gd name="T9" fmla="*/ 16 h 59"/>
                    <a:gd name="T10" fmla="*/ 0 w 61"/>
                    <a:gd name="T11" fmla="*/ 33 h 59"/>
                    <a:gd name="T12" fmla="*/ 23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3" y="59"/>
                      </a:moveTo>
                      <a:lnTo>
                        <a:pt x="42" y="43"/>
                      </a:lnTo>
                      <a:lnTo>
                        <a:pt x="61" y="26"/>
                      </a:lnTo>
                      <a:lnTo>
                        <a:pt x="39" y="0"/>
                      </a:lnTo>
                      <a:lnTo>
                        <a:pt x="19" y="16"/>
                      </a:lnTo>
                      <a:lnTo>
                        <a:pt x="0" y="33"/>
                      </a:lnTo>
                      <a:lnTo>
                        <a:pt x="23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" name="Freeform 3398"/>
                <p:cNvSpPr>
                  <a:spLocks/>
                </p:cNvSpPr>
                <p:nvPr/>
              </p:nvSpPr>
              <p:spPr bwMode="auto">
                <a:xfrm>
                  <a:off x="3778" y="578"/>
                  <a:ext cx="7" cy="7"/>
                </a:xfrm>
                <a:custGeom>
                  <a:avLst/>
                  <a:gdLst>
                    <a:gd name="T0" fmla="*/ 23 w 61"/>
                    <a:gd name="T1" fmla="*/ 59 h 59"/>
                    <a:gd name="T2" fmla="*/ 42 w 61"/>
                    <a:gd name="T3" fmla="*/ 43 h 59"/>
                    <a:gd name="T4" fmla="*/ 61 w 61"/>
                    <a:gd name="T5" fmla="*/ 26 h 59"/>
                    <a:gd name="T6" fmla="*/ 39 w 61"/>
                    <a:gd name="T7" fmla="*/ 0 h 59"/>
                    <a:gd name="T8" fmla="*/ 19 w 61"/>
                    <a:gd name="T9" fmla="*/ 16 h 59"/>
                    <a:gd name="T10" fmla="*/ 0 w 61"/>
                    <a:gd name="T11" fmla="*/ 33 h 59"/>
                    <a:gd name="T12" fmla="*/ 23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3" y="59"/>
                      </a:moveTo>
                      <a:lnTo>
                        <a:pt x="42" y="43"/>
                      </a:lnTo>
                      <a:lnTo>
                        <a:pt x="61" y="26"/>
                      </a:lnTo>
                      <a:lnTo>
                        <a:pt x="39" y="0"/>
                      </a:lnTo>
                      <a:lnTo>
                        <a:pt x="19" y="16"/>
                      </a:lnTo>
                      <a:lnTo>
                        <a:pt x="0" y="33"/>
                      </a:lnTo>
                      <a:lnTo>
                        <a:pt x="23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" name="Freeform 3399"/>
                <p:cNvSpPr>
                  <a:spLocks/>
                </p:cNvSpPr>
                <p:nvPr/>
              </p:nvSpPr>
              <p:spPr bwMode="auto">
                <a:xfrm>
                  <a:off x="3778" y="580"/>
                  <a:ext cx="2" cy="2"/>
                </a:xfrm>
                <a:custGeom>
                  <a:avLst/>
                  <a:gdLst>
                    <a:gd name="T0" fmla="*/ 19 w 19"/>
                    <a:gd name="T1" fmla="*/ 0 h 17"/>
                    <a:gd name="T2" fmla="*/ 0 w 19"/>
                    <a:gd name="T3" fmla="*/ 17 h 17"/>
                    <a:gd name="T4" fmla="*/ 0 w 19"/>
                    <a:gd name="T5" fmla="*/ 16 h 17"/>
                    <a:gd name="T6" fmla="*/ 19 w 19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7">
                      <a:moveTo>
                        <a:pt x="19" y="0"/>
                      </a:move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" name="Line 3400"/>
                <p:cNvSpPr>
                  <a:spLocks noChangeShapeType="1"/>
                </p:cNvSpPr>
                <p:nvPr/>
              </p:nvSpPr>
              <p:spPr bwMode="auto">
                <a:xfrm flipV="1">
                  <a:off x="3778" y="5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" name="Freeform 3401"/>
                <p:cNvSpPr>
                  <a:spLocks/>
                </p:cNvSpPr>
                <p:nvPr/>
              </p:nvSpPr>
              <p:spPr bwMode="auto">
                <a:xfrm>
                  <a:off x="3775" y="574"/>
                  <a:ext cx="8" cy="8"/>
                </a:xfrm>
                <a:custGeom>
                  <a:avLst/>
                  <a:gdLst>
                    <a:gd name="T0" fmla="*/ 22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38 w 61"/>
                    <a:gd name="T7" fmla="*/ 0 h 58"/>
                    <a:gd name="T8" fmla="*/ 19 w 61"/>
                    <a:gd name="T9" fmla="*/ 15 h 58"/>
                    <a:gd name="T10" fmla="*/ 0 w 61"/>
                    <a:gd name="T11" fmla="*/ 30 h 58"/>
                    <a:gd name="T12" fmla="*/ 22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2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38" y="0"/>
                      </a:lnTo>
                      <a:lnTo>
                        <a:pt x="19" y="15"/>
                      </a:lnTo>
                      <a:lnTo>
                        <a:pt x="0" y="30"/>
                      </a:lnTo>
                      <a:lnTo>
                        <a:pt x="22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" name="Freeform 3402"/>
                <p:cNvSpPr>
                  <a:spLocks/>
                </p:cNvSpPr>
                <p:nvPr/>
              </p:nvSpPr>
              <p:spPr bwMode="auto">
                <a:xfrm>
                  <a:off x="3775" y="574"/>
                  <a:ext cx="8" cy="8"/>
                </a:xfrm>
                <a:custGeom>
                  <a:avLst/>
                  <a:gdLst>
                    <a:gd name="T0" fmla="*/ 22 w 61"/>
                    <a:gd name="T1" fmla="*/ 58 h 58"/>
                    <a:gd name="T2" fmla="*/ 41 w 61"/>
                    <a:gd name="T3" fmla="*/ 42 h 58"/>
                    <a:gd name="T4" fmla="*/ 61 w 61"/>
                    <a:gd name="T5" fmla="*/ 27 h 58"/>
                    <a:gd name="T6" fmla="*/ 38 w 61"/>
                    <a:gd name="T7" fmla="*/ 0 h 58"/>
                    <a:gd name="T8" fmla="*/ 19 w 61"/>
                    <a:gd name="T9" fmla="*/ 15 h 58"/>
                    <a:gd name="T10" fmla="*/ 0 w 61"/>
                    <a:gd name="T11" fmla="*/ 30 h 58"/>
                    <a:gd name="T12" fmla="*/ 22 w 61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22" y="58"/>
                      </a:moveTo>
                      <a:lnTo>
                        <a:pt x="41" y="42"/>
                      </a:lnTo>
                      <a:lnTo>
                        <a:pt x="61" y="27"/>
                      </a:lnTo>
                      <a:lnTo>
                        <a:pt x="38" y="0"/>
                      </a:lnTo>
                      <a:lnTo>
                        <a:pt x="19" y="15"/>
                      </a:lnTo>
                      <a:lnTo>
                        <a:pt x="0" y="30"/>
                      </a:lnTo>
                      <a:lnTo>
                        <a:pt x="22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" name="Freeform 3403"/>
                <p:cNvSpPr>
                  <a:spLocks/>
                </p:cNvSpPr>
                <p:nvPr/>
              </p:nvSpPr>
              <p:spPr bwMode="auto">
                <a:xfrm>
                  <a:off x="3777" y="574"/>
                  <a:ext cx="3" cy="2"/>
                </a:xfrm>
                <a:custGeom>
                  <a:avLst/>
                  <a:gdLst>
                    <a:gd name="T0" fmla="*/ 0 w 19"/>
                    <a:gd name="T1" fmla="*/ 16 h 16"/>
                    <a:gd name="T2" fmla="*/ 19 w 19"/>
                    <a:gd name="T3" fmla="*/ 1 h 16"/>
                    <a:gd name="T4" fmla="*/ 18 w 19"/>
                    <a:gd name="T5" fmla="*/ 0 h 16"/>
                    <a:gd name="T6" fmla="*/ 0 w 19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6">
                      <a:moveTo>
                        <a:pt x="0" y="16"/>
                      </a:moveTo>
                      <a:lnTo>
                        <a:pt x="19" y="1"/>
                      </a:lnTo>
                      <a:lnTo>
                        <a:pt x="18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" name="Line 3404"/>
                <p:cNvSpPr>
                  <a:spLocks noChangeShapeType="1"/>
                </p:cNvSpPr>
                <p:nvPr/>
              </p:nvSpPr>
              <p:spPr bwMode="auto">
                <a:xfrm flipH="1" flipV="1">
                  <a:off x="3780" y="57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" name="Freeform 3405"/>
                <p:cNvSpPr>
                  <a:spLocks/>
                </p:cNvSpPr>
                <p:nvPr/>
              </p:nvSpPr>
              <p:spPr bwMode="auto">
                <a:xfrm>
                  <a:off x="3772" y="571"/>
                  <a:ext cx="8" cy="7"/>
                </a:xfrm>
                <a:custGeom>
                  <a:avLst/>
                  <a:gdLst>
                    <a:gd name="T0" fmla="*/ 23 w 59"/>
                    <a:gd name="T1" fmla="*/ 59 h 59"/>
                    <a:gd name="T2" fmla="*/ 41 w 59"/>
                    <a:gd name="T3" fmla="*/ 43 h 59"/>
                    <a:gd name="T4" fmla="*/ 59 w 59"/>
                    <a:gd name="T5" fmla="*/ 27 h 59"/>
                    <a:gd name="T6" fmla="*/ 36 w 59"/>
                    <a:gd name="T7" fmla="*/ 0 h 59"/>
                    <a:gd name="T8" fmla="*/ 18 w 59"/>
                    <a:gd name="T9" fmla="*/ 17 h 59"/>
                    <a:gd name="T10" fmla="*/ 0 w 59"/>
                    <a:gd name="T11" fmla="*/ 33 h 59"/>
                    <a:gd name="T12" fmla="*/ 23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3" y="59"/>
                      </a:moveTo>
                      <a:lnTo>
                        <a:pt x="41" y="43"/>
                      </a:lnTo>
                      <a:lnTo>
                        <a:pt x="59" y="27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3"/>
                      </a:lnTo>
                      <a:lnTo>
                        <a:pt x="23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" name="Freeform 3406"/>
                <p:cNvSpPr>
                  <a:spLocks/>
                </p:cNvSpPr>
                <p:nvPr/>
              </p:nvSpPr>
              <p:spPr bwMode="auto">
                <a:xfrm>
                  <a:off x="3772" y="571"/>
                  <a:ext cx="8" cy="7"/>
                </a:xfrm>
                <a:custGeom>
                  <a:avLst/>
                  <a:gdLst>
                    <a:gd name="T0" fmla="*/ 23 w 59"/>
                    <a:gd name="T1" fmla="*/ 59 h 59"/>
                    <a:gd name="T2" fmla="*/ 41 w 59"/>
                    <a:gd name="T3" fmla="*/ 43 h 59"/>
                    <a:gd name="T4" fmla="*/ 59 w 59"/>
                    <a:gd name="T5" fmla="*/ 27 h 59"/>
                    <a:gd name="T6" fmla="*/ 36 w 59"/>
                    <a:gd name="T7" fmla="*/ 0 h 59"/>
                    <a:gd name="T8" fmla="*/ 18 w 59"/>
                    <a:gd name="T9" fmla="*/ 17 h 59"/>
                    <a:gd name="T10" fmla="*/ 0 w 59"/>
                    <a:gd name="T11" fmla="*/ 33 h 59"/>
                    <a:gd name="T12" fmla="*/ 23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3" y="59"/>
                      </a:moveTo>
                      <a:lnTo>
                        <a:pt x="41" y="43"/>
                      </a:lnTo>
                      <a:lnTo>
                        <a:pt x="59" y="27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3"/>
                      </a:lnTo>
                      <a:lnTo>
                        <a:pt x="23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" name="Freeform 3407"/>
                <p:cNvSpPr>
                  <a:spLocks/>
                </p:cNvSpPr>
                <p:nvPr/>
              </p:nvSpPr>
              <p:spPr bwMode="auto">
                <a:xfrm>
                  <a:off x="3774" y="571"/>
                  <a:ext cx="3" cy="2"/>
                </a:xfrm>
                <a:custGeom>
                  <a:avLst/>
                  <a:gdLst>
                    <a:gd name="T0" fmla="*/ 0 w 18"/>
                    <a:gd name="T1" fmla="*/ 18 h 18"/>
                    <a:gd name="T2" fmla="*/ 18 w 18"/>
                    <a:gd name="T3" fmla="*/ 1 h 18"/>
                    <a:gd name="T4" fmla="*/ 18 w 18"/>
                    <a:gd name="T5" fmla="*/ 0 h 18"/>
                    <a:gd name="T6" fmla="*/ 0 w 18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" name="Line 3408"/>
                <p:cNvSpPr>
                  <a:spLocks noChangeShapeType="1"/>
                </p:cNvSpPr>
                <p:nvPr/>
              </p:nvSpPr>
              <p:spPr bwMode="auto">
                <a:xfrm flipV="1">
                  <a:off x="3777" y="57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" name="Freeform 3409"/>
                <p:cNvSpPr>
                  <a:spLocks/>
                </p:cNvSpPr>
                <p:nvPr/>
              </p:nvSpPr>
              <p:spPr bwMode="auto">
                <a:xfrm>
                  <a:off x="3769" y="568"/>
                  <a:ext cx="8" cy="7"/>
                </a:xfrm>
                <a:custGeom>
                  <a:avLst/>
                  <a:gdLst>
                    <a:gd name="T0" fmla="*/ 24 w 60"/>
                    <a:gd name="T1" fmla="*/ 60 h 60"/>
                    <a:gd name="T2" fmla="*/ 42 w 60"/>
                    <a:gd name="T3" fmla="*/ 43 h 60"/>
                    <a:gd name="T4" fmla="*/ 60 w 60"/>
                    <a:gd name="T5" fmla="*/ 25 h 60"/>
                    <a:gd name="T6" fmla="*/ 37 w 60"/>
                    <a:gd name="T7" fmla="*/ 0 h 60"/>
                    <a:gd name="T8" fmla="*/ 19 w 60"/>
                    <a:gd name="T9" fmla="*/ 17 h 60"/>
                    <a:gd name="T10" fmla="*/ 0 w 60"/>
                    <a:gd name="T11" fmla="*/ 34 h 60"/>
                    <a:gd name="T12" fmla="*/ 24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4" y="60"/>
                      </a:moveTo>
                      <a:lnTo>
                        <a:pt x="42" y="43"/>
                      </a:lnTo>
                      <a:lnTo>
                        <a:pt x="60" y="25"/>
                      </a:lnTo>
                      <a:lnTo>
                        <a:pt x="37" y="0"/>
                      </a:lnTo>
                      <a:lnTo>
                        <a:pt x="19" y="17"/>
                      </a:lnTo>
                      <a:lnTo>
                        <a:pt x="0" y="34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" name="Freeform 3410"/>
                <p:cNvSpPr>
                  <a:spLocks/>
                </p:cNvSpPr>
                <p:nvPr/>
              </p:nvSpPr>
              <p:spPr bwMode="auto">
                <a:xfrm>
                  <a:off x="3769" y="568"/>
                  <a:ext cx="8" cy="7"/>
                </a:xfrm>
                <a:custGeom>
                  <a:avLst/>
                  <a:gdLst>
                    <a:gd name="T0" fmla="*/ 24 w 60"/>
                    <a:gd name="T1" fmla="*/ 60 h 60"/>
                    <a:gd name="T2" fmla="*/ 42 w 60"/>
                    <a:gd name="T3" fmla="*/ 43 h 60"/>
                    <a:gd name="T4" fmla="*/ 60 w 60"/>
                    <a:gd name="T5" fmla="*/ 25 h 60"/>
                    <a:gd name="T6" fmla="*/ 37 w 60"/>
                    <a:gd name="T7" fmla="*/ 0 h 60"/>
                    <a:gd name="T8" fmla="*/ 19 w 60"/>
                    <a:gd name="T9" fmla="*/ 17 h 60"/>
                    <a:gd name="T10" fmla="*/ 0 w 60"/>
                    <a:gd name="T11" fmla="*/ 34 h 60"/>
                    <a:gd name="T12" fmla="*/ 24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4" y="60"/>
                      </a:moveTo>
                      <a:lnTo>
                        <a:pt x="42" y="43"/>
                      </a:lnTo>
                      <a:lnTo>
                        <a:pt x="60" y="25"/>
                      </a:lnTo>
                      <a:lnTo>
                        <a:pt x="37" y="0"/>
                      </a:lnTo>
                      <a:lnTo>
                        <a:pt x="19" y="17"/>
                      </a:lnTo>
                      <a:lnTo>
                        <a:pt x="0" y="34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" name="Freeform 3411"/>
                <p:cNvSpPr>
                  <a:spLocks/>
                </p:cNvSpPr>
                <p:nvPr/>
              </p:nvSpPr>
              <p:spPr bwMode="auto">
                <a:xfrm>
                  <a:off x="3769" y="570"/>
                  <a:ext cx="3" cy="2"/>
                </a:xfrm>
                <a:custGeom>
                  <a:avLst/>
                  <a:gdLst>
                    <a:gd name="T0" fmla="*/ 19 w 19"/>
                    <a:gd name="T1" fmla="*/ 0 h 17"/>
                    <a:gd name="T2" fmla="*/ 0 w 19"/>
                    <a:gd name="T3" fmla="*/ 17 h 17"/>
                    <a:gd name="T4" fmla="*/ 0 w 19"/>
                    <a:gd name="T5" fmla="*/ 16 h 17"/>
                    <a:gd name="T6" fmla="*/ 19 w 19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7">
                      <a:moveTo>
                        <a:pt x="19" y="0"/>
                      </a:move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" name="Line 3412"/>
                <p:cNvSpPr>
                  <a:spLocks noChangeShapeType="1"/>
                </p:cNvSpPr>
                <p:nvPr/>
              </p:nvSpPr>
              <p:spPr bwMode="auto">
                <a:xfrm flipV="1">
                  <a:off x="3769" y="57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" name="Freeform 3413"/>
                <p:cNvSpPr>
                  <a:spLocks/>
                </p:cNvSpPr>
                <p:nvPr/>
              </p:nvSpPr>
              <p:spPr bwMode="auto">
                <a:xfrm>
                  <a:off x="3766" y="564"/>
                  <a:ext cx="8" cy="8"/>
                </a:xfrm>
                <a:custGeom>
                  <a:avLst/>
                  <a:gdLst>
                    <a:gd name="T0" fmla="*/ 23 w 60"/>
                    <a:gd name="T1" fmla="*/ 58 h 58"/>
                    <a:gd name="T2" fmla="*/ 42 w 60"/>
                    <a:gd name="T3" fmla="*/ 42 h 58"/>
                    <a:gd name="T4" fmla="*/ 60 w 60"/>
                    <a:gd name="T5" fmla="*/ 26 h 58"/>
                    <a:gd name="T6" fmla="*/ 36 w 60"/>
                    <a:gd name="T7" fmla="*/ 0 h 58"/>
                    <a:gd name="T8" fmla="*/ 18 w 60"/>
                    <a:gd name="T9" fmla="*/ 16 h 58"/>
                    <a:gd name="T10" fmla="*/ 0 w 60"/>
                    <a:gd name="T11" fmla="*/ 32 h 58"/>
                    <a:gd name="T12" fmla="*/ 23 w 6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23" y="58"/>
                      </a:moveTo>
                      <a:lnTo>
                        <a:pt x="42" y="42"/>
                      </a:lnTo>
                      <a:lnTo>
                        <a:pt x="60" y="26"/>
                      </a:lnTo>
                      <a:lnTo>
                        <a:pt x="36" y="0"/>
                      </a:lnTo>
                      <a:lnTo>
                        <a:pt x="18" y="16"/>
                      </a:lnTo>
                      <a:lnTo>
                        <a:pt x="0" y="32"/>
                      </a:lnTo>
                      <a:lnTo>
                        <a:pt x="23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" name="Freeform 3414"/>
                <p:cNvSpPr>
                  <a:spLocks/>
                </p:cNvSpPr>
                <p:nvPr/>
              </p:nvSpPr>
              <p:spPr bwMode="auto">
                <a:xfrm>
                  <a:off x="3766" y="564"/>
                  <a:ext cx="8" cy="8"/>
                </a:xfrm>
                <a:custGeom>
                  <a:avLst/>
                  <a:gdLst>
                    <a:gd name="T0" fmla="*/ 23 w 60"/>
                    <a:gd name="T1" fmla="*/ 58 h 58"/>
                    <a:gd name="T2" fmla="*/ 42 w 60"/>
                    <a:gd name="T3" fmla="*/ 42 h 58"/>
                    <a:gd name="T4" fmla="*/ 60 w 60"/>
                    <a:gd name="T5" fmla="*/ 26 h 58"/>
                    <a:gd name="T6" fmla="*/ 36 w 60"/>
                    <a:gd name="T7" fmla="*/ 0 h 58"/>
                    <a:gd name="T8" fmla="*/ 18 w 60"/>
                    <a:gd name="T9" fmla="*/ 16 h 58"/>
                    <a:gd name="T10" fmla="*/ 0 w 60"/>
                    <a:gd name="T11" fmla="*/ 32 h 58"/>
                    <a:gd name="T12" fmla="*/ 23 w 6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23" y="58"/>
                      </a:moveTo>
                      <a:lnTo>
                        <a:pt x="42" y="42"/>
                      </a:lnTo>
                      <a:lnTo>
                        <a:pt x="60" y="26"/>
                      </a:lnTo>
                      <a:lnTo>
                        <a:pt x="36" y="0"/>
                      </a:lnTo>
                      <a:lnTo>
                        <a:pt x="18" y="16"/>
                      </a:lnTo>
                      <a:lnTo>
                        <a:pt x="0" y="32"/>
                      </a:lnTo>
                      <a:lnTo>
                        <a:pt x="23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" name="Freeform 3415"/>
                <p:cNvSpPr>
                  <a:spLocks/>
                </p:cNvSpPr>
                <p:nvPr/>
              </p:nvSpPr>
              <p:spPr bwMode="auto">
                <a:xfrm>
                  <a:off x="3769" y="564"/>
                  <a:ext cx="2" cy="2"/>
                </a:xfrm>
                <a:custGeom>
                  <a:avLst/>
                  <a:gdLst>
                    <a:gd name="T0" fmla="*/ 0 w 18"/>
                    <a:gd name="T1" fmla="*/ 17 h 17"/>
                    <a:gd name="T2" fmla="*/ 18 w 18"/>
                    <a:gd name="T3" fmla="*/ 1 h 17"/>
                    <a:gd name="T4" fmla="*/ 18 w 18"/>
                    <a:gd name="T5" fmla="*/ 0 h 17"/>
                    <a:gd name="T6" fmla="*/ 0 w 18"/>
                    <a:gd name="T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" name="Line 3416"/>
                <p:cNvSpPr>
                  <a:spLocks noChangeShapeType="1"/>
                </p:cNvSpPr>
                <p:nvPr/>
              </p:nvSpPr>
              <p:spPr bwMode="auto">
                <a:xfrm flipV="1">
                  <a:off x="3771" y="5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" name="Freeform 3417"/>
                <p:cNvSpPr>
                  <a:spLocks/>
                </p:cNvSpPr>
                <p:nvPr/>
              </p:nvSpPr>
              <p:spPr bwMode="auto">
                <a:xfrm>
                  <a:off x="3763" y="561"/>
                  <a:ext cx="8" cy="8"/>
                </a:xfrm>
                <a:custGeom>
                  <a:avLst/>
                  <a:gdLst>
                    <a:gd name="T0" fmla="*/ 24 w 60"/>
                    <a:gd name="T1" fmla="*/ 60 h 60"/>
                    <a:gd name="T2" fmla="*/ 42 w 60"/>
                    <a:gd name="T3" fmla="*/ 43 h 60"/>
                    <a:gd name="T4" fmla="*/ 60 w 60"/>
                    <a:gd name="T5" fmla="*/ 26 h 60"/>
                    <a:gd name="T6" fmla="*/ 36 w 60"/>
                    <a:gd name="T7" fmla="*/ 0 h 60"/>
                    <a:gd name="T8" fmla="*/ 18 w 60"/>
                    <a:gd name="T9" fmla="*/ 17 h 60"/>
                    <a:gd name="T10" fmla="*/ 0 w 60"/>
                    <a:gd name="T11" fmla="*/ 35 h 60"/>
                    <a:gd name="T12" fmla="*/ 24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4" y="60"/>
                      </a:moveTo>
                      <a:lnTo>
                        <a:pt x="42" y="43"/>
                      </a:lnTo>
                      <a:lnTo>
                        <a:pt x="60" y="26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5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" name="Freeform 3418"/>
                <p:cNvSpPr>
                  <a:spLocks/>
                </p:cNvSpPr>
                <p:nvPr/>
              </p:nvSpPr>
              <p:spPr bwMode="auto">
                <a:xfrm>
                  <a:off x="3763" y="561"/>
                  <a:ext cx="8" cy="8"/>
                </a:xfrm>
                <a:custGeom>
                  <a:avLst/>
                  <a:gdLst>
                    <a:gd name="T0" fmla="*/ 24 w 60"/>
                    <a:gd name="T1" fmla="*/ 60 h 60"/>
                    <a:gd name="T2" fmla="*/ 42 w 60"/>
                    <a:gd name="T3" fmla="*/ 43 h 60"/>
                    <a:gd name="T4" fmla="*/ 60 w 60"/>
                    <a:gd name="T5" fmla="*/ 26 h 60"/>
                    <a:gd name="T6" fmla="*/ 36 w 60"/>
                    <a:gd name="T7" fmla="*/ 0 h 60"/>
                    <a:gd name="T8" fmla="*/ 18 w 60"/>
                    <a:gd name="T9" fmla="*/ 17 h 60"/>
                    <a:gd name="T10" fmla="*/ 0 w 60"/>
                    <a:gd name="T11" fmla="*/ 35 h 60"/>
                    <a:gd name="T12" fmla="*/ 24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4" y="60"/>
                      </a:moveTo>
                      <a:lnTo>
                        <a:pt x="42" y="43"/>
                      </a:lnTo>
                      <a:lnTo>
                        <a:pt x="60" y="26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5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" name="Freeform 3419"/>
                <p:cNvSpPr>
                  <a:spLocks/>
                </p:cNvSpPr>
                <p:nvPr/>
              </p:nvSpPr>
              <p:spPr bwMode="auto">
                <a:xfrm>
                  <a:off x="3760" y="558"/>
                  <a:ext cx="8" cy="7"/>
                </a:xfrm>
                <a:custGeom>
                  <a:avLst/>
                  <a:gdLst>
                    <a:gd name="T0" fmla="*/ 25 w 61"/>
                    <a:gd name="T1" fmla="*/ 60 h 60"/>
                    <a:gd name="T2" fmla="*/ 43 w 61"/>
                    <a:gd name="T3" fmla="*/ 42 h 60"/>
                    <a:gd name="T4" fmla="*/ 61 w 61"/>
                    <a:gd name="T5" fmla="*/ 25 h 60"/>
                    <a:gd name="T6" fmla="*/ 37 w 61"/>
                    <a:gd name="T7" fmla="*/ 0 h 60"/>
                    <a:gd name="T8" fmla="*/ 19 w 61"/>
                    <a:gd name="T9" fmla="*/ 17 h 60"/>
                    <a:gd name="T10" fmla="*/ 0 w 61"/>
                    <a:gd name="T11" fmla="*/ 34 h 60"/>
                    <a:gd name="T12" fmla="*/ 25 w 61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60">
                      <a:moveTo>
                        <a:pt x="25" y="60"/>
                      </a:moveTo>
                      <a:lnTo>
                        <a:pt x="43" y="42"/>
                      </a:lnTo>
                      <a:lnTo>
                        <a:pt x="61" y="25"/>
                      </a:lnTo>
                      <a:lnTo>
                        <a:pt x="37" y="0"/>
                      </a:lnTo>
                      <a:lnTo>
                        <a:pt x="19" y="17"/>
                      </a:lnTo>
                      <a:lnTo>
                        <a:pt x="0" y="34"/>
                      </a:lnTo>
                      <a:lnTo>
                        <a:pt x="25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" name="Freeform 3420"/>
                <p:cNvSpPr>
                  <a:spLocks/>
                </p:cNvSpPr>
                <p:nvPr/>
              </p:nvSpPr>
              <p:spPr bwMode="auto">
                <a:xfrm>
                  <a:off x="3760" y="558"/>
                  <a:ext cx="8" cy="7"/>
                </a:xfrm>
                <a:custGeom>
                  <a:avLst/>
                  <a:gdLst>
                    <a:gd name="T0" fmla="*/ 25 w 61"/>
                    <a:gd name="T1" fmla="*/ 60 h 60"/>
                    <a:gd name="T2" fmla="*/ 43 w 61"/>
                    <a:gd name="T3" fmla="*/ 42 h 60"/>
                    <a:gd name="T4" fmla="*/ 61 w 61"/>
                    <a:gd name="T5" fmla="*/ 25 h 60"/>
                    <a:gd name="T6" fmla="*/ 37 w 61"/>
                    <a:gd name="T7" fmla="*/ 0 h 60"/>
                    <a:gd name="T8" fmla="*/ 19 w 61"/>
                    <a:gd name="T9" fmla="*/ 17 h 60"/>
                    <a:gd name="T10" fmla="*/ 0 w 61"/>
                    <a:gd name="T11" fmla="*/ 34 h 60"/>
                    <a:gd name="T12" fmla="*/ 25 w 61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60">
                      <a:moveTo>
                        <a:pt x="25" y="60"/>
                      </a:moveTo>
                      <a:lnTo>
                        <a:pt x="43" y="42"/>
                      </a:lnTo>
                      <a:lnTo>
                        <a:pt x="61" y="25"/>
                      </a:lnTo>
                      <a:lnTo>
                        <a:pt x="37" y="0"/>
                      </a:lnTo>
                      <a:lnTo>
                        <a:pt x="19" y="17"/>
                      </a:lnTo>
                      <a:lnTo>
                        <a:pt x="0" y="34"/>
                      </a:lnTo>
                      <a:lnTo>
                        <a:pt x="25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" name="Freeform 3421"/>
                <p:cNvSpPr>
                  <a:spLocks/>
                </p:cNvSpPr>
                <p:nvPr/>
              </p:nvSpPr>
              <p:spPr bwMode="auto">
                <a:xfrm>
                  <a:off x="3757" y="555"/>
                  <a:ext cx="8" cy="7"/>
                </a:xfrm>
                <a:custGeom>
                  <a:avLst/>
                  <a:gdLst>
                    <a:gd name="T0" fmla="*/ 24 w 61"/>
                    <a:gd name="T1" fmla="*/ 59 h 59"/>
                    <a:gd name="T2" fmla="*/ 43 w 61"/>
                    <a:gd name="T3" fmla="*/ 42 h 59"/>
                    <a:gd name="T4" fmla="*/ 61 w 61"/>
                    <a:gd name="T5" fmla="*/ 25 h 59"/>
                    <a:gd name="T6" fmla="*/ 36 w 61"/>
                    <a:gd name="T7" fmla="*/ 0 h 59"/>
                    <a:gd name="T8" fmla="*/ 18 w 61"/>
                    <a:gd name="T9" fmla="*/ 17 h 59"/>
                    <a:gd name="T10" fmla="*/ 0 w 61"/>
                    <a:gd name="T11" fmla="*/ 34 h 59"/>
                    <a:gd name="T12" fmla="*/ 24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4" y="59"/>
                      </a:moveTo>
                      <a:lnTo>
                        <a:pt x="43" y="42"/>
                      </a:lnTo>
                      <a:lnTo>
                        <a:pt x="61" y="25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4"/>
                      </a:lnTo>
                      <a:lnTo>
                        <a:pt x="24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" name="Freeform 3422"/>
                <p:cNvSpPr>
                  <a:spLocks/>
                </p:cNvSpPr>
                <p:nvPr/>
              </p:nvSpPr>
              <p:spPr bwMode="auto">
                <a:xfrm>
                  <a:off x="3757" y="555"/>
                  <a:ext cx="8" cy="7"/>
                </a:xfrm>
                <a:custGeom>
                  <a:avLst/>
                  <a:gdLst>
                    <a:gd name="T0" fmla="*/ 24 w 61"/>
                    <a:gd name="T1" fmla="*/ 59 h 59"/>
                    <a:gd name="T2" fmla="*/ 43 w 61"/>
                    <a:gd name="T3" fmla="*/ 42 h 59"/>
                    <a:gd name="T4" fmla="*/ 61 w 61"/>
                    <a:gd name="T5" fmla="*/ 25 h 59"/>
                    <a:gd name="T6" fmla="*/ 36 w 61"/>
                    <a:gd name="T7" fmla="*/ 0 h 59"/>
                    <a:gd name="T8" fmla="*/ 18 w 61"/>
                    <a:gd name="T9" fmla="*/ 17 h 59"/>
                    <a:gd name="T10" fmla="*/ 0 w 61"/>
                    <a:gd name="T11" fmla="*/ 34 h 59"/>
                    <a:gd name="T12" fmla="*/ 24 w 6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24" y="59"/>
                      </a:moveTo>
                      <a:lnTo>
                        <a:pt x="43" y="42"/>
                      </a:lnTo>
                      <a:lnTo>
                        <a:pt x="61" y="25"/>
                      </a:lnTo>
                      <a:lnTo>
                        <a:pt x="36" y="0"/>
                      </a:lnTo>
                      <a:lnTo>
                        <a:pt x="18" y="17"/>
                      </a:lnTo>
                      <a:lnTo>
                        <a:pt x="0" y="34"/>
                      </a:lnTo>
                      <a:lnTo>
                        <a:pt x="24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" name="Freeform 3423"/>
                <p:cNvSpPr>
                  <a:spLocks/>
                </p:cNvSpPr>
                <p:nvPr/>
              </p:nvSpPr>
              <p:spPr bwMode="auto">
                <a:xfrm>
                  <a:off x="3760" y="555"/>
                  <a:ext cx="2" cy="2"/>
                </a:xfrm>
                <a:custGeom>
                  <a:avLst/>
                  <a:gdLst>
                    <a:gd name="T0" fmla="*/ 0 w 18"/>
                    <a:gd name="T1" fmla="*/ 17 h 17"/>
                    <a:gd name="T2" fmla="*/ 18 w 18"/>
                    <a:gd name="T3" fmla="*/ 0 h 17"/>
                    <a:gd name="T4" fmla="*/ 17 w 18"/>
                    <a:gd name="T5" fmla="*/ 0 h 17"/>
                    <a:gd name="T6" fmla="*/ 0 w 18"/>
                    <a:gd name="T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" name="Line 3424"/>
                <p:cNvSpPr>
                  <a:spLocks noChangeShapeType="1"/>
                </p:cNvSpPr>
                <p:nvPr/>
              </p:nvSpPr>
              <p:spPr bwMode="auto">
                <a:xfrm flipH="1">
                  <a:off x="3762" y="55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" name="Freeform 3425"/>
                <p:cNvSpPr>
                  <a:spLocks/>
                </p:cNvSpPr>
                <p:nvPr/>
              </p:nvSpPr>
              <p:spPr bwMode="auto">
                <a:xfrm>
                  <a:off x="3754" y="552"/>
                  <a:ext cx="8" cy="7"/>
                </a:xfrm>
                <a:custGeom>
                  <a:avLst/>
                  <a:gdLst>
                    <a:gd name="T0" fmla="*/ 24 w 58"/>
                    <a:gd name="T1" fmla="*/ 59 h 59"/>
                    <a:gd name="T2" fmla="*/ 41 w 58"/>
                    <a:gd name="T3" fmla="*/ 42 h 59"/>
                    <a:gd name="T4" fmla="*/ 58 w 58"/>
                    <a:gd name="T5" fmla="*/ 25 h 59"/>
                    <a:gd name="T6" fmla="*/ 34 w 58"/>
                    <a:gd name="T7" fmla="*/ 0 h 59"/>
                    <a:gd name="T8" fmla="*/ 17 w 58"/>
                    <a:gd name="T9" fmla="*/ 17 h 59"/>
                    <a:gd name="T10" fmla="*/ 0 w 58"/>
                    <a:gd name="T11" fmla="*/ 35 h 59"/>
                    <a:gd name="T12" fmla="*/ 24 w 58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9">
                      <a:moveTo>
                        <a:pt x="24" y="59"/>
                      </a:moveTo>
                      <a:lnTo>
                        <a:pt x="41" y="42"/>
                      </a:lnTo>
                      <a:lnTo>
                        <a:pt x="58" y="25"/>
                      </a:lnTo>
                      <a:lnTo>
                        <a:pt x="34" y="0"/>
                      </a:lnTo>
                      <a:lnTo>
                        <a:pt x="17" y="17"/>
                      </a:lnTo>
                      <a:lnTo>
                        <a:pt x="0" y="35"/>
                      </a:lnTo>
                      <a:lnTo>
                        <a:pt x="24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" name="Freeform 3426"/>
                <p:cNvSpPr>
                  <a:spLocks/>
                </p:cNvSpPr>
                <p:nvPr/>
              </p:nvSpPr>
              <p:spPr bwMode="auto">
                <a:xfrm>
                  <a:off x="3754" y="552"/>
                  <a:ext cx="8" cy="7"/>
                </a:xfrm>
                <a:custGeom>
                  <a:avLst/>
                  <a:gdLst>
                    <a:gd name="T0" fmla="*/ 24 w 58"/>
                    <a:gd name="T1" fmla="*/ 59 h 59"/>
                    <a:gd name="T2" fmla="*/ 41 w 58"/>
                    <a:gd name="T3" fmla="*/ 42 h 59"/>
                    <a:gd name="T4" fmla="*/ 58 w 58"/>
                    <a:gd name="T5" fmla="*/ 25 h 59"/>
                    <a:gd name="T6" fmla="*/ 34 w 58"/>
                    <a:gd name="T7" fmla="*/ 0 h 59"/>
                    <a:gd name="T8" fmla="*/ 17 w 58"/>
                    <a:gd name="T9" fmla="*/ 17 h 59"/>
                    <a:gd name="T10" fmla="*/ 0 w 58"/>
                    <a:gd name="T11" fmla="*/ 35 h 59"/>
                    <a:gd name="T12" fmla="*/ 24 w 58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9">
                      <a:moveTo>
                        <a:pt x="24" y="59"/>
                      </a:moveTo>
                      <a:lnTo>
                        <a:pt x="41" y="42"/>
                      </a:lnTo>
                      <a:lnTo>
                        <a:pt x="58" y="25"/>
                      </a:lnTo>
                      <a:lnTo>
                        <a:pt x="34" y="0"/>
                      </a:lnTo>
                      <a:lnTo>
                        <a:pt x="17" y="17"/>
                      </a:lnTo>
                      <a:lnTo>
                        <a:pt x="0" y="35"/>
                      </a:lnTo>
                      <a:lnTo>
                        <a:pt x="24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" name="Freeform 3427"/>
                <p:cNvSpPr>
                  <a:spLocks/>
                </p:cNvSpPr>
                <p:nvPr/>
              </p:nvSpPr>
              <p:spPr bwMode="auto">
                <a:xfrm>
                  <a:off x="3751" y="549"/>
                  <a:ext cx="8" cy="7"/>
                </a:xfrm>
                <a:custGeom>
                  <a:avLst/>
                  <a:gdLst>
                    <a:gd name="T0" fmla="*/ 25 w 59"/>
                    <a:gd name="T1" fmla="*/ 59 h 59"/>
                    <a:gd name="T2" fmla="*/ 42 w 59"/>
                    <a:gd name="T3" fmla="*/ 41 h 59"/>
                    <a:gd name="T4" fmla="*/ 59 w 59"/>
                    <a:gd name="T5" fmla="*/ 24 h 59"/>
                    <a:gd name="T6" fmla="*/ 35 w 59"/>
                    <a:gd name="T7" fmla="*/ 0 h 59"/>
                    <a:gd name="T8" fmla="*/ 18 w 59"/>
                    <a:gd name="T9" fmla="*/ 17 h 59"/>
                    <a:gd name="T10" fmla="*/ 0 w 59"/>
                    <a:gd name="T11" fmla="*/ 34 h 59"/>
                    <a:gd name="T12" fmla="*/ 25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5" y="59"/>
                      </a:moveTo>
                      <a:lnTo>
                        <a:pt x="42" y="41"/>
                      </a:lnTo>
                      <a:lnTo>
                        <a:pt x="59" y="24"/>
                      </a:lnTo>
                      <a:lnTo>
                        <a:pt x="35" y="0"/>
                      </a:lnTo>
                      <a:lnTo>
                        <a:pt x="18" y="17"/>
                      </a:lnTo>
                      <a:lnTo>
                        <a:pt x="0" y="34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" name="Freeform 3428"/>
                <p:cNvSpPr>
                  <a:spLocks/>
                </p:cNvSpPr>
                <p:nvPr/>
              </p:nvSpPr>
              <p:spPr bwMode="auto">
                <a:xfrm>
                  <a:off x="3751" y="549"/>
                  <a:ext cx="8" cy="7"/>
                </a:xfrm>
                <a:custGeom>
                  <a:avLst/>
                  <a:gdLst>
                    <a:gd name="T0" fmla="*/ 25 w 59"/>
                    <a:gd name="T1" fmla="*/ 59 h 59"/>
                    <a:gd name="T2" fmla="*/ 42 w 59"/>
                    <a:gd name="T3" fmla="*/ 41 h 59"/>
                    <a:gd name="T4" fmla="*/ 59 w 59"/>
                    <a:gd name="T5" fmla="*/ 24 h 59"/>
                    <a:gd name="T6" fmla="*/ 35 w 59"/>
                    <a:gd name="T7" fmla="*/ 0 h 59"/>
                    <a:gd name="T8" fmla="*/ 18 w 59"/>
                    <a:gd name="T9" fmla="*/ 17 h 59"/>
                    <a:gd name="T10" fmla="*/ 0 w 59"/>
                    <a:gd name="T11" fmla="*/ 34 h 59"/>
                    <a:gd name="T12" fmla="*/ 25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5" y="59"/>
                      </a:moveTo>
                      <a:lnTo>
                        <a:pt x="42" y="41"/>
                      </a:lnTo>
                      <a:lnTo>
                        <a:pt x="59" y="24"/>
                      </a:lnTo>
                      <a:lnTo>
                        <a:pt x="35" y="0"/>
                      </a:lnTo>
                      <a:lnTo>
                        <a:pt x="18" y="17"/>
                      </a:lnTo>
                      <a:lnTo>
                        <a:pt x="0" y="34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" name="Freeform 3429"/>
                <p:cNvSpPr>
                  <a:spLocks/>
                </p:cNvSpPr>
                <p:nvPr/>
              </p:nvSpPr>
              <p:spPr bwMode="auto">
                <a:xfrm>
                  <a:off x="3753" y="549"/>
                  <a:ext cx="3" cy="2"/>
                </a:xfrm>
                <a:custGeom>
                  <a:avLst/>
                  <a:gdLst>
                    <a:gd name="T0" fmla="*/ 0 w 17"/>
                    <a:gd name="T1" fmla="*/ 18 h 18"/>
                    <a:gd name="T2" fmla="*/ 17 w 17"/>
                    <a:gd name="T3" fmla="*/ 1 h 18"/>
                    <a:gd name="T4" fmla="*/ 17 w 17"/>
                    <a:gd name="T5" fmla="*/ 0 h 18"/>
                    <a:gd name="T6" fmla="*/ 0 w 17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0" y="18"/>
                      </a:moveTo>
                      <a:lnTo>
                        <a:pt x="17" y="1"/>
                      </a:lnTo>
                      <a:lnTo>
                        <a:pt x="1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" name="Line 3430"/>
                <p:cNvSpPr>
                  <a:spLocks noChangeShapeType="1"/>
                </p:cNvSpPr>
                <p:nvPr/>
              </p:nvSpPr>
              <p:spPr bwMode="auto">
                <a:xfrm flipV="1">
                  <a:off x="3756" y="54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" name="Freeform 3431"/>
                <p:cNvSpPr>
                  <a:spLocks/>
                </p:cNvSpPr>
                <p:nvPr/>
              </p:nvSpPr>
              <p:spPr bwMode="auto">
                <a:xfrm>
                  <a:off x="3748" y="546"/>
                  <a:ext cx="8" cy="7"/>
                </a:xfrm>
                <a:custGeom>
                  <a:avLst/>
                  <a:gdLst>
                    <a:gd name="T0" fmla="*/ 25 w 60"/>
                    <a:gd name="T1" fmla="*/ 60 h 60"/>
                    <a:gd name="T2" fmla="*/ 43 w 60"/>
                    <a:gd name="T3" fmla="*/ 42 h 60"/>
                    <a:gd name="T4" fmla="*/ 60 w 60"/>
                    <a:gd name="T5" fmla="*/ 24 h 60"/>
                    <a:gd name="T6" fmla="*/ 34 w 60"/>
                    <a:gd name="T7" fmla="*/ 0 h 60"/>
                    <a:gd name="T8" fmla="*/ 17 w 60"/>
                    <a:gd name="T9" fmla="*/ 18 h 60"/>
                    <a:gd name="T10" fmla="*/ 0 w 60"/>
                    <a:gd name="T11" fmla="*/ 36 h 60"/>
                    <a:gd name="T12" fmla="*/ 25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5" y="60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4" y="0"/>
                      </a:lnTo>
                      <a:lnTo>
                        <a:pt x="17" y="18"/>
                      </a:lnTo>
                      <a:lnTo>
                        <a:pt x="0" y="36"/>
                      </a:lnTo>
                      <a:lnTo>
                        <a:pt x="25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" name="Freeform 3432"/>
                <p:cNvSpPr>
                  <a:spLocks/>
                </p:cNvSpPr>
                <p:nvPr/>
              </p:nvSpPr>
              <p:spPr bwMode="auto">
                <a:xfrm>
                  <a:off x="3748" y="546"/>
                  <a:ext cx="8" cy="7"/>
                </a:xfrm>
                <a:custGeom>
                  <a:avLst/>
                  <a:gdLst>
                    <a:gd name="T0" fmla="*/ 25 w 60"/>
                    <a:gd name="T1" fmla="*/ 60 h 60"/>
                    <a:gd name="T2" fmla="*/ 43 w 60"/>
                    <a:gd name="T3" fmla="*/ 42 h 60"/>
                    <a:gd name="T4" fmla="*/ 60 w 60"/>
                    <a:gd name="T5" fmla="*/ 24 h 60"/>
                    <a:gd name="T6" fmla="*/ 34 w 60"/>
                    <a:gd name="T7" fmla="*/ 0 h 60"/>
                    <a:gd name="T8" fmla="*/ 17 w 60"/>
                    <a:gd name="T9" fmla="*/ 18 h 60"/>
                    <a:gd name="T10" fmla="*/ 0 w 60"/>
                    <a:gd name="T11" fmla="*/ 36 h 60"/>
                    <a:gd name="T12" fmla="*/ 25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5" y="60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4" y="0"/>
                      </a:lnTo>
                      <a:lnTo>
                        <a:pt x="17" y="18"/>
                      </a:lnTo>
                      <a:lnTo>
                        <a:pt x="0" y="36"/>
                      </a:lnTo>
                      <a:lnTo>
                        <a:pt x="25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" name="Freeform 3433"/>
                <p:cNvSpPr>
                  <a:spLocks/>
                </p:cNvSpPr>
                <p:nvPr/>
              </p:nvSpPr>
              <p:spPr bwMode="auto">
                <a:xfrm>
                  <a:off x="3745" y="543"/>
                  <a:ext cx="7" cy="7"/>
                </a:xfrm>
                <a:custGeom>
                  <a:avLst/>
                  <a:gdLst>
                    <a:gd name="T0" fmla="*/ 25 w 59"/>
                    <a:gd name="T1" fmla="*/ 61 h 61"/>
                    <a:gd name="T2" fmla="*/ 42 w 59"/>
                    <a:gd name="T3" fmla="*/ 43 h 61"/>
                    <a:gd name="T4" fmla="*/ 59 w 59"/>
                    <a:gd name="T5" fmla="*/ 25 h 61"/>
                    <a:gd name="T6" fmla="*/ 34 w 59"/>
                    <a:gd name="T7" fmla="*/ 0 h 61"/>
                    <a:gd name="T8" fmla="*/ 17 w 59"/>
                    <a:gd name="T9" fmla="*/ 18 h 61"/>
                    <a:gd name="T10" fmla="*/ 0 w 59"/>
                    <a:gd name="T11" fmla="*/ 37 h 61"/>
                    <a:gd name="T12" fmla="*/ 25 w 59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1">
                      <a:moveTo>
                        <a:pt x="25" y="61"/>
                      </a:moveTo>
                      <a:lnTo>
                        <a:pt x="42" y="43"/>
                      </a:lnTo>
                      <a:lnTo>
                        <a:pt x="59" y="25"/>
                      </a:lnTo>
                      <a:lnTo>
                        <a:pt x="34" y="0"/>
                      </a:lnTo>
                      <a:lnTo>
                        <a:pt x="17" y="18"/>
                      </a:lnTo>
                      <a:lnTo>
                        <a:pt x="0" y="37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" name="Freeform 3434"/>
                <p:cNvSpPr>
                  <a:spLocks/>
                </p:cNvSpPr>
                <p:nvPr/>
              </p:nvSpPr>
              <p:spPr bwMode="auto">
                <a:xfrm>
                  <a:off x="3745" y="543"/>
                  <a:ext cx="7" cy="7"/>
                </a:xfrm>
                <a:custGeom>
                  <a:avLst/>
                  <a:gdLst>
                    <a:gd name="T0" fmla="*/ 25 w 59"/>
                    <a:gd name="T1" fmla="*/ 61 h 61"/>
                    <a:gd name="T2" fmla="*/ 42 w 59"/>
                    <a:gd name="T3" fmla="*/ 43 h 61"/>
                    <a:gd name="T4" fmla="*/ 59 w 59"/>
                    <a:gd name="T5" fmla="*/ 25 h 61"/>
                    <a:gd name="T6" fmla="*/ 34 w 59"/>
                    <a:gd name="T7" fmla="*/ 0 h 61"/>
                    <a:gd name="T8" fmla="*/ 17 w 59"/>
                    <a:gd name="T9" fmla="*/ 18 h 61"/>
                    <a:gd name="T10" fmla="*/ 0 w 59"/>
                    <a:gd name="T11" fmla="*/ 37 h 61"/>
                    <a:gd name="T12" fmla="*/ 25 w 59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1">
                      <a:moveTo>
                        <a:pt x="25" y="61"/>
                      </a:moveTo>
                      <a:lnTo>
                        <a:pt x="42" y="43"/>
                      </a:lnTo>
                      <a:lnTo>
                        <a:pt x="59" y="25"/>
                      </a:lnTo>
                      <a:lnTo>
                        <a:pt x="34" y="0"/>
                      </a:lnTo>
                      <a:lnTo>
                        <a:pt x="17" y="18"/>
                      </a:lnTo>
                      <a:lnTo>
                        <a:pt x="0" y="37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" name="Freeform 3435"/>
                <p:cNvSpPr>
                  <a:spLocks/>
                </p:cNvSpPr>
                <p:nvPr/>
              </p:nvSpPr>
              <p:spPr bwMode="auto">
                <a:xfrm>
                  <a:off x="3742" y="539"/>
                  <a:ext cx="7" cy="8"/>
                </a:xfrm>
                <a:custGeom>
                  <a:avLst/>
                  <a:gdLst>
                    <a:gd name="T0" fmla="*/ 26 w 60"/>
                    <a:gd name="T1" fmla="*/ 61 h 61"/>
                    <a:gd name="T2" fmla="*/ 43 w 60"/>
                    <a:gd name="T3" fmla="*/ 42 h 61"/>
                    <a:gd name="T4" fmla="*/ 60 w 60"/>
                    <a:gd name="T5" fmla="*/ 24 h 61"/>
                    <a:gd name="T6" fmla="*/ 35 w 60"/>
                    <a:gd name="T7" fmla="*/ 0 h 61"/>
                    <a:gd name="T8" fmla="*/ 17 w 60"/>
                    <a:gd name="T9" fmla="*/ 18 h 61"/>
                    <a:gd name="T10" fmla="*/ 0 w 60"/>
                    <a:gd name="T11" fmla="*/ 36 h 61"/>
                    <a:gd name="T12" fmla="*/ 26 w 60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26" y="61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5" y="0"/>
                      </a:lnTo>
                      <a:lnTo>
                        <a:pt x="17" y="18"/>
                      </a:lnTo>
                      <a:lnTo>
                        <a:pt x="0" y="36"/>
                      </a:lnTo>
                      <a:lnTo>
                        <a:pt x="26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" name="Freeform 3436"/>
                <p:cNvSpPr>
                  <a:spLocks/>
                </p:cNvSpPr>
                <p:nvPr/>
              </p:nvSpPr>
              <p:spPr bwMode="auto">
                <a:xfrm>
                  <a:off x="3742" y="539"/>
                  <a:ext cx="7" cy="8"/>
                </a:xfrm>
                <a:custGeom>
                  <a:avLst/>
                  <a:gdLst>
                    <a:gd name="T0" fmla="*/ 26 w 60"/>
                    <a:gd name="T1" fmla="*/ 61 h 61"/>
                    <a:gd name="T2" fmla="*/ 43 w 60"/>
                    <a:gd name="T3" fmla="*/ 42 h 61"/>
                    <a:gd name="T4" fmla="*/ 60 w 60"/>
                    <a:gd name="T5" fmla="*/ 24 h 61"/>
                    <a:gd name="T6" fmla="*/ 35 w 60"/>
                    <a:gd name="T7" fmla="*/ 0 h 61"/>
                    <a:gd name="T8" fmla="*/ 17 w 60"/>
                    <a:gd name="T9" fmla="*/ 18 h 61"/>
                    <a:gd name="T10" fmla="*/ 0 w 60"/>
                    <a:gd name="T11" fmla="*/ 36 h 61"/>
                    <a:gd name="T12" fmla="*/ 26 w 60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26" y="61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5" y="0"/>
                      </a:lnTo>
                      <a:lnTo>
                        <a:pt x="17" y="18"/>
                      </a:lnTo>
                      <a:lnTo>
                        <a:pt x="0" y="36"/>
                      </a:lnTo>
                      <a:lnTo>
                        <a:pt x="26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" name="Freeform 3437"/>
                <p:cNvSpPr>
                  <a:spLocks/>
                </p:cNvSpPr>
                <p:nvPr/>
              </p:nvSpPr>
              <p:spPr bwMode="auto">
                <a:xfrm>
                  <a:off x="3744" y="539"/>
                  <a:ext cx="2" cy="3"/>
                </a:xfrm>
                <a:custGeom>
                  <a:avLst/>
                  <a:gdLst>
                    <a:gd name="T0" fmla="*/ 0 w 18"/>
                    <a:gd name="T1" fmla="*/ 18 h 18"/>
                    <a:gd name="T2" fmla="*/ 18 w 18"/>
                    <a:gd name="T3" fmla="*/ 0 h 18"/>
                    <a:gd name="T4" fmla="*/ 17 w 18"/>
                    <a:gd name="T5" fmla="*/ 0 h 18"/>
                    <a:gd name="T6" fmla="*/ 0 w 18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" name="Line 3438"/>
                <p:cNvSpPr>
                  <a:spLocks noChangeShapeType="1"/>
                </p:cNvSpPr>
                <p:nvPr/>
              </p:nvSpPr>
              <p:spPr bwMode="auto">
                <a:xfrm flipH="1">
                  <a:off x="3746" y="53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" name="Freeform 3439"/>
                <p:cNvSpPr>
                  <a:spLocks/>
                </p:cNvSpPr>
                <p:nvPr/>
              </p:nvSpPr>
              <p:spPr bwMode="auto">
                <a:xfrm>
                  <a:off x="3739" y="537"/>
                  <a:ext cx="7" cy="7"/>
                </a:xfrm>
                <a:custGeom>
                  <a:avLst/>
                  <a:gdLst>
                    <a:gd name="T0" fmla="*/ 26 w 59"/>
                    <a:gd name="T1" fmla="*/ 59 h 59"/>
                    <a:gd name="T2" fmla="*/ 42 w 59"/>
                    <a:gd name="T3" fmla="*/ 41 h 59"/>
                    <a:gd name="T4" fmla="*/ 59 w 59"/>
                    <a:gd name="T5" fmla="*/ 23 h 59"/>
                    <a:gd name="T6" fmla="*/ 32 w 59"/>
                    <a:gd name="T7" fmla="*/ 0 h 59"/>
                    <a:gd name="T8" fmla="*/ 16 w 59"/>
                    <a:gd name="T9" fmla="*/ 18 h 59"/>
                    <a:gd name="T10" fmla="*/ 0 w 59"/>
                    <a:gd name="T11" fmla="*/ 36 h 59"/>
                    <a:gd name="T12" fmla="*/ 26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6" y="59"/>
                      </a:moveTo>
                      <a:lnTo>
                        <a:pt x="42" y="41"/>
                      </a:lnTo>
                      <a:lnTo>
                        <a:pt x="59" y="23"/>
                      </a:lnTo>
                      <a:lnTo>
                        <a:pt x="32" y="0"/>
                      </a:lnTo>
                      <a:lnTo>
                        <a:pt x="16" y="18"/>
                      </a:lnTo>
                      <a:lnTo>
                        <a:pt x="0" y="36"/>
                      </a:lnTo>
                      <a:lnTo>
                        <a:pt x="26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" name="Freeform 3440"/>
                <p:cNvSpPr>
                  <a:spLocks/>
                </p:cNvSpPr>
                <p:nvPr/>
              </p:nvSpPr>
              <p:spPr bwMode="auto">
                <a:xfrm>
                  <a:off x="3739" y="537"/>
                  <a:ext cx="7" cy="7"/>
                </a:xfrm>
                <a:custGeom>
                  <a:avLst/>
                  <a:gdLst>
                    <a:gd name="T0" fmla="*/ 26 w 59"/>
                    <a:gd name="T1" fmla="*/ 59 h 59"/>
                    <a:gd name="T2" fmla="*/ 42 w 59"/>
                    <a:gd name="T3" fmla="*/ 41 h 59"/>
                    <a:gd name="T4" fmla="*/ 59 w 59"/>
                    <a:gd name="T5" fmla="*/ 23 h 59"/>
                    <a:gd name="T6" fmla="*/ 32 w 59"/>
                    <a:gd name="T7" fmla="*/ 0 h 59"/>
                    <a:gd name="T8" fmla="*/ 16 w 59"/>
                    <a:gd name="T9" fmla="*/ 18 h 59"/>
                    <a:gd name="T10" fmla="*/ 0 w 59"/>
                    <a:gd name="T11" fmla="*/ 36 h 59"/>
                    <a:gd name="T12" fmla="*/ 26 w 59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26" y="59"/>
                      </a:moveTo>
                      <a:lnTo>
                        <a:pt x="42" y="41"/>
                      </a:lnTo>
                      <a:lnTo>
                        <a:pt x="59" y="23"/>
                      </a:lnTo>
                      <a:lnTo>
                        <a:pt x="32" y="0"/>
                      </a:lnTo>
                      <a:lnTo>
                        <a:pt x="16" y="18"/>
                      </a:lnTo>
                      <a:lnTo>
                        <a:pt x="0" y="36"/>
                      </a:lnTo>
                      <a:lnTo>
                        <a:pt x="26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" name="Freeform 3441"/>
                <p:cNvSpPr>
                  <a:spLocks/>
                </p:cNvSpPr>
                <p:nvPr/>
              </p:nvSpPr>
              <p:spPr bwMode="auto">
                <a:xfrm>
                  <a:off x="3738" y="539"/>
                  <a:ext cx="3" cy="2"/>
                </a:xfrm>
                <a:custGeom>
                  <a:avLst/>
                  <a:gdLst>
                    <a:gd name="T0" fmla="*/ 17 w 17"/>
                    <a:gd name="T1" fmla="*/ 0 h 18"/>
                    <a:gd name="T2" fmla="*/ 1 w 17"/>
                    <a:gd name="T3" fmla="*/ 18 h 18"/>
                    <a:gd name="T4" fmla="*/ 0 w 17"/>
                    <a:gd name="T5" fmla="*/ 18 h 18"/>
                    <a:gd name="T6" fmla="*/ 17 w 17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17" y="0"/>
                      </a:moveTo>
                      <a:lnTo>
                        <a:pt x="1" y="18"/>
                      </a:lnTo>
                      <a:lnTo>
                        <a:pt x="0" y="18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" name="Line 3442"/>
                <p:cNvSpPr>
                  <a:spLocks noChangeShapeType="1"/>
                </p:cNvSpPr>
                <p:nvPr/>
              </p:nvSpPr>
              <p:spPr bwMode="auto">
                <a:xfrm flipH="1">
                  <a:off x="3738" y="54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" name="Freeform 3443"/>
                <p:cNvSpPr>
                  <a:spLocks/>
                </p:cNvSpPr>
                <p:nvPr/>
              </p:nvSpPr>
              <p:spPr bwMode="auto">
                <a:xfrm>
                  <a:off x="3735" y="534"/>
                  <a:ext cx="8" cy="7"/>
                </a:xfrm>
                <a:custGeom>
                  <a:avLst/>
                  <a:gdLst>
                    <a:gd name="T0" fmla="*/ 26 w 60"/>
                    <a:gd name="T1" fmla="*/ 60 h 60"/>
                    <a:gd name="T2" fmla="*/ 43 w 60"/>
                    <a:gd name="T3" fmla="*/ 42 h 60"/>
                    <a:gd name="T4" fmla="*/ 60 w 60"/>
                    <a:gd name="T5" fmla="*/ 24 h 60"/>
                    <a:gd name="T6" fmla="*/ 35 w 60"/>
                    <a:gd name="T7" fmla="*/ 0 h 60"/>
                    <a:gd name="T8" fmla="*/ 18 w 60"/>
                    <a:gd name="T9" fmla="*/ 18 h 60"/>
                    <a:gd name="T10" fmla="*/ 0 w 60"/>
                    <a:gd name="T11" fmla="*/ 37 h 60"/>
                    <a:gd name="T12" fmla="*/ 26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6" y="60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5" y="0"/>
                      </a:lnTo>
                      <a:lnTo>
                        <a:pt x="18" y="18"/>
                      </a:lnTo>
                      <a:lnTo>
                        <a:pt x="0" y="37"/>
                      </a:lnTo>
                      <a:lnTo>
                        <a:pt x="26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" name="Freeform 3444"/>
                <p:cNvSpPr>
                  <a:spLocks/>
                </p:cNvSpPr>
                <p:nvPr/>
              </p:nvSpPr>
              <p:spPr bwMode="auto">
                <a:xfrm>
                  <a:off x="3735" y="534"/>
                  <a:ext cx="8" cy="7"/>
                </a:xfrm>
                <a:custGeom>
                  <a:avLst/>
                  <a:gdLst>
                    <a:gd name="T0" fmla="*/ 26 w 60"/>
                    <a:gd name="T1" fmla="*/ 60 h 60"/>
                    <a:gd name="T2" fmla="*/ 43 w 60"/>
                    <a:gd name="T3" fmla="*/ 42 h 60"/>
                    <a:gd name="T4" fmla="*/ 60 w 60"/>
                    <a:gd name="T5" fmla="*/ 24 h 60"/>
                    <a:gd name="T6" fmla="*/ 35 w 60"/>
                    <a:gd name="T7" fmla="*/ 0 h 60"/>
                    <a:gd name="T8" fmla="*/ 18 w 60"/>
                    <a:gd name="T9" fmla="*/ 18 h 60"/>
                    <a:gd name="T10" fmla="*/ 0 w 60"/>
                    <a:gd name="T11" fmla="*/ 37 h 60"/>
                    <a:gd name="T12" fmla="*/ 26 w 6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26" y="60"/>
                      </a:moveTo>
                      <a:lnTo>
                        <a:pt x="43" y="42"/>
                      </a:lnTo>
                      <a:lnTo>
                        <a:pt x="60" y="24"/>
                      </a:lnTo>
                      <a:lnTo>
                        <a:pt x="35" y="0"/>
                      </a:lnTo>
                      <a:lnTo>
                        <a:pt x="18" y="18"/>
                      </a:lnTo>
                      <a:lnTo>
                        <a:pt x="0" y="37"/>
                      </a:lnTo>
                      <a:lnTo>
                        <a:pt x="26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" name="Freeform 3445"/>
                <p:cNvSpPr>
                  <a:spLocks/>
                </p:cNvSpPr>
                <p:nvPr/>
              </p:nvSpPr>
              <p:spPr bwMode="auto">
                <a:xfrm>
                  <a:off x="3737" y="534"/>
                  <a:ext cx="3" cy="2"/>
                </a:xfrm>
                <a:custGeom>
                  <a:avLst/>
                  <a:gdLst>
                    <a:gd name="T0" fmla="*/ 0 w 17"/>
                    <a:gd name="T1" fmla="*/ 18 h 18"/>
                    <a:gd name="T2" fmla="*/ 17 w 17"/>
                    <a:gd name="T3" fmla="*/ 0 h 18"/>
                    <a:gd name="T4" fmla="*/ 16 w 17"/>
                    <a:gd name="T5" fmla="*/ 0 h 18"/>
                    <a:gd name="T6" fmla="*/ 0 w 17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0" y="18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" name="Line 3446"/>
                <p:cNvSpPr>
                  <a:spLocks noChangeShapeType="1"/>
                </p:cNvSpPr>
                <p:nvPr/>
              </p:nvSpPr>
              <p:spPr bwMode="auto">
                <a:xfrm flipH="1">
                  <a:off x="3739" y="5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" name="Freeform 3447"/>
                <p:cNvSpPr>
                  <a:spLocks/>
                </p:cNvSpPr>
                <p:nvPr/>
              </p:nvSpPr>
              <p:spPr bwMode="auto">
                <a:xfrm>
                  <a:off x="3732" y="531"/>
                  <a:ext cx="7" cy="7"/>
                </a:xfrm>
                <a:custGeom>
                  <a:avLst/>
                  <a:gdLst>
                    <a:gd name="T0" fmla="*/ 27 w 59"/>
                    <a:gd name="T1" fmla="*/ 60 h 60"/>
                    <a:gd name="T2" fmla="*/ 43 w 59"/>
                    <a:gd name="T3" fmla="*/ 41 h 60"/>
                    <a:gd name="T4" fmla="*/ 59 w 59"/>
                    <a:gd name="T5" fmla="*/ 23 h 60"/>
                    <a:gd name="T6" fmla="*/ 33 w 59"/>
                    <a:gd name="T7" fmla="*/ 0 h 60"/>
                    <a:gd name="T8" fmla="*/ 16 w 59"/>
                    <a:gd name="T9" fmla="*/ 18 h 60"/>
                    <a:gd name="T10" fmla="*/ 0 w 59"/>
                    <a:gd name="T11" fmla="*/ 36 h 60"/>
                    <a:gd name="T12" fmla="*/ 27 w 59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27" y="60"/>
                      </a:moveTo>
                      <a:lnTo>
                        <a:pt x="43" y="41"/>
                      </a:lnTo>
                      <a:lnTo>
                        <a:pt x="59" y="23"/>
                      </a:lnTo>
                      <a:lnTo>
                        <a:pt x="33" y="0"/>
                      </a:lnTo>
                      <a:lnTo>
                        <a:pt x="16" y="18"/>
                      </a:lnTo>
                      <a:lnTo>
                        <a:pt x="0" y="36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" name="Freeform 3448"/>
                <p:cNvSpPr>
                  <a:spLocks/>
                </p:cNvSpPr>
                <p:nvPr/>
              </p:nvSpPr>
              <p:spPr bwMode="auto">
                <a:xfrm>
                  <a:off x="3732" y="531"/>
                  <a:ext cx="7" cy="7"/>
                </a:xfrm>
                <a:custGeom>
                  <a:avLst/>
                  <a:gdLst>
                    <a:gd name="T0" fmla="*/ 27 w 59"/>
                    <a:gd name="T1" fmla="*/ 60 h 60"/>
                    <a:gd name="T2" fmla="*/ 43 w 59"/>
                    <a:gd name="T3" fmla="*/ 41 h 60"/>
                    <a:gd name="T4" fmla="*/ 59 w 59"/>
                    <a:gd name="T5" fmla="*/ 23 h 60"/>
                    <a:gd name="T6" fmla="*/ 33 w 59"/>
                    <a:gd name="T7" fmla="*/ 0 h 60"/>
                    <a:gd name="T8" fmla="*/ 16 w 59"/>
                    <a:gd name="T9" fmla="*/ 18 h 60"/>
                    <a:gd name="T10" fmla="*/ 0 w 59"/>
                    <a:gd name="T11" fmla="*/ 36 h 60"/>
                    <a:gd name="T12" fmla="*/ 27 w 59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27" y="60"/>
                      </a:moveTo>
                      <a:lnTo>
                        <a:pt x="43" y="41"/>
                      </a:lnTo>
                      <a:lnTo>
                        <a:pt x="59" y="23"/>
                      </a:lnTo>
                      <a:lnTo>
                        <a:pt x="33" y="0"/>
                      </a:lnTo>
                      <a:lnTo>
                        <a:pt x="16" y="18"/>
                      </a:lnTo>
                      <a:lnTo>
                        <a:pt x="0" y="36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" name="Freeform 3449"/>
                <p:cNvSpPr>
                  <a:spLocks/>
                </p:cNvSpPr>
                <p:nvPr/>
              </p:nvSpPr>
              <p:spPr bwMode="auto">
                <a:xfrm>
                  <a:off x="3734" y="531"/>
                  <a:ext cx="2" cy="2"/>
                </a:xfrm>
                <a:custGeom>
                  <a:avLst/>
                  <a:gdLst>
                    <a:gd name="T0" fmla="*/ 0 w 17"/>
                    <a:gd name="T1" fmla="*/ 19 h 19"/>
                    <a:gd name="T2" fmla="*/ 17 w 17"/>
                    <a:gd name="T3" fmla="*/ 1 h 19"/>
                    <a:gd name="T4" fmla="*/ 16 w 17"/>
                    <a:gd name="T5" fmla="*/ 0 h 19"/>
                    <a:gd name="T6" fmla="*/ 0 w 17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9">
                      <a:moveTo>
                        <a:pt x="0" y="19"/>
                      </a:move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" name="Line 3450"/>
                <p:cNvSpPr>
                  <a:spLocks noChangeShapeType="1"/>
                </p:cNvSpPr>
                <p:nvPr/>
              </p:nvSpPr>
              <p:spPr bwMode="auto">
                <a:xfrm flipH="1" flipV="1">
                  <a:off x="3736" y="53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" name="Freeform 3451"/>
                <p:cNvSpPr>
                  <a:spLocks/>
                </p:cNvSpPr>
                <p:nvPr/>
              </p:nvSpPr>
              <p:spPr bwMode="auto">
                <a:xfrm>
                  <a:off x="3729" y="528"/>
                  <a:ext cx="7" cy="7"/>
                </a:xfrm>
                <a:custGeom>
                  <a:avLst/>
                  <a:gdLst>
                    <a:gd name="T0" fmla="*/ 27 w 58"/>
                    <a:gd name="T1" fmla="*/ 60 h 60"/>
                    <a:gd name="T2" fmla="*/ 42 w 58"/>
                    <a:gd name="T3" fmla="*/ 41 h 60"/>
                    <a:gd name="T4" fmla="*/ 58 w 58"/>
                    <a:gd name="T5" fmla="*/ 22 h 60"/>
                    <a:gd name="T6" fmla="*/ 30 w 58"/>
                    <a:gd name="T7" fmla="*/ 0 h 60"/>
                    <a:gd name="T8" fmla="*/ 15 w 58"/>
                    <a:gd name="T9" fmla="*/ 19 h 60"/>
                    <a:gd name="T10" fmla="*/ 0 w 58"/>
                    <a:gd name="T11" fmla="*/ 38 h 60"/>
                    <a:gd name="T12" fmla="*/ 27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7" y="60"/>
                      </a:moveTo>
                      <a:lnTo>
                        <a:pt x="42" y="41"/>
                      </a:lnTo>
                      <a:lnTo>
                        <a:pt x="58" y="22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8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" name="Freeform 3452"/>
                <p:cNvSpPr>
                  <a:spLocks/>
                </p:cNvSpPr>
                <p:nvPr/>
              </p:nvSpPr>
              <p:spPr bwMode="auto">
                <a:xfrm>
                  <a:off x="3729" y="528"/>
                  <a:ext cx="7" cy="7"/>
                </a:xfrm>
                <a:custGeom>
                  <a:avLst/>
                  <a:gdLst>
                    <a:gd name="T0" fmla="*/ 27 w 58"/>
                    <a:gd name="T1" fmla="*/ 60 h 60"/>
                    <a:gd name="T2" fmla="*/ 42 w 58"/>
                    <a:gd name="T3" fmla="*/ 41 h 60"/>
                    <a:gd name="T4" fmla="*/ 58 w 58"/>
                    <a:gd name="T5" fmla="*/ 22 h 60"/>
                    <a:gd name="T6" fmla="*/ 30 w 58"/>
                    <a:gd name="T7" fmla="*/ 0 h 60"/>
                    <a:gd name="T8" fmla="*/ 15 w 58"/>
                    <a:gd name="T9" fmla="*/ 19 h 60"/>
                    <a:gd name="T10" fmla="*/ 0 w 58"/>
                    <a:gd name="T11" fmla="*/ 38 h 60"/>
                    <a:gd name="T12" fmla="*/ 27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7" y="60"/>
                      </a:moveTo>
                      <a:lnTo>
                        <a:pt x="42" y="41"/>
                      </a:lnTo>
                      <a:lnTo>
                        <a:pt x="58" y="22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8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" name="Freeform 3453"/>
                <p:cNvSpPr>
                  <a:spLocks/>
                </p:cNvSpPr>
                <p:nvPr/>
              </p:nvSpPr>
              <p:spPr bwMode="auto">
                <a:xfrm>
                  <a:off x="3729" y="530"/>
                  <a:ext cx="2" cy="3"/>
                </a:xfrm>
                <a:custGeom>
                  <a:avLst/>
                  <a:gdLst>
                    <a:gd name="T0" fmla="*/ 16 w 16"/>
                    <a:gd name="T1" fmla="*/ 0 h 19"/>
                    <a:gd name="T2" fmla="*/ 1 w 16"/>
                    <a:gd name="T3" fmla="*/ 19 h 19"/>
                    <a:gd name="T4" fmla="*/ 0 w 16"/>
                    <a:gd name="T5" fmla="*/ 18 h 19"/>
                    <a:gd name="T6" fmla="*/ 16 w 16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16" y="0"/>
                      </a:moveTo>
                      <a:lnTo>
                        <a:pt x="1" y="19"/>
                      </a:lnTo>
                      <a:lnTo>
                        <a:pt x="0" y="18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" name="Line 3454"/>
                <p:cNvSpPr>
                  <a:spLocks noChangeShapeType="1"/>
                </p:cNvSpPr>
                <p:nvPr/>
              </p:nvSpPr>
              <p:spPr bwMode="auto">
                <a:xfrm flipH="1" flipV="1">
                  <a:off x="3729" y="5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" name="Freeform 3455"/>
                <p:cNvSpPr>
                  <a:spLocks/>
                </p:cNvSpPr>
                <p:nvPr/>
              </p:nvSpPr>
              <p:spPr bwMode="auto">
                <a:xfrm>
                  <a:off x="3725" y="525"/>
                  <a:ext cx="8" cy="8"/>
                </a:xfrm>
                <a:custGeom>
                  <a:avLst/>
                  <a:gdLst>
                    <a:gd name="T0" fmla="*/ 27 w 59"/>
                    <a:gd name="T1" fmla="*/ 60 h 60"/>
                    <a:gd name="T2" fmla="*/ 43 w 59"/>
                    <a:gd name="T3" fmla="*/ 42 h 60"/>
                    <a:gd name="T4" fmla="*/ 59 w 59"/>
                    <a:gd name="T5" fmla="*/ 24 h 60"/>
                    <a:gd name="T6" fmla="*/ 33 w 59"/>
                    <a:gd name="T7" fmla="*/ 0 h 60"/>
                    <a:gd name="T8" fmla="*/ 17 w 59"/>
                    <a:gd name="T9" fmla="*/ 18 h 60"/>
                    <a:gd name="T10" fmla="*/ 0 w 59"/>
                    <a:gd name="T11" fmla="*/ 37 h 60"/>
                    <a:gd name="T12" fmla="*/ 27 w 59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27" y="60"/>
                      </a:moveTo>
                      <a:lnTo>
                        <a:pt x="43" y="42"/>
                      </a:lnTo>
                      <a:lnTo>
                        <a:pt x="59" y="24"/>
                      </a:lnTo>
                      <a:lnTo>
                        <a:pt x="33" y="0"/>
                      </a:lnTo>
                      <a:lnTo>
                        <a:pt x="17" y="18"/>
                      </a:lnTo>
                      <a:lnTo>
                        <a:pt x="0" y="37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" name="Freeform 3456"/>
                <p:cNvSpPr>
                  <a:spLocks/>
                </p:cNvSpPr>
                <p:nvPr/>
              </p:nvSpPr>
              <p:spPr bwMode="auto">
                <a:xfrm>
                  <a:off x="3725" y="525"/>
                  <a:ext cx="8" cy="8"/>
                </a:xfrm>
                <a:custGeom>
                  <a:avLst/>
                  <a:gdLst>
                    <a:gd name="T0" fmla="*/ 27 w 59"/>
                    <a:gd name="T1" fmla="*/ 60 h 60"/>
                    <a:gd name="T2" fmla="*/ 43 w 59"/>
                    <a:gd name="T3" fmla="*/ 42 h 60"/>
                    <a:gd name="T4" fmla="*/ 59 w 59"/>
                    <a:gd name="T5" fmla="*/ 24 h 60"/>
                    <a:gd name="T6" fmla="*/ 33 w 59"/>
                    <a:gd name="T7" fmla="*/ 0 h 60"/>
                    <a:gd name="T8" fmla="*/ 17 w 59"/>
                    <a:gd name="T9" fmla="*/ 18 h 60"/>
                    <a:gd name="T10" fmla="*/ 0 w 59"/>
                    <a:gd name="T11" fmla="*/ 37 h 60"/>
                    <a:gd name="T12" fmla="*/ 27 w 59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27" y="60"/>
                      </a:moveTo>
                      <a:lnTo>
                        <a:pt x="43" y="42"/>
                      </a:lnTo>
                      <a:lnTo>
                        <a:pt x="59" y="24"/>
                      </a:lnTo>
                      <a:lnTo>
                        <a:pt x="33" y="0"/>
                      </a:lnTo>
                      <a:lnTo>
                        <a:pt x="17" y="18"/>
                      </a:lnTo>
                      <a:lnTo>
                        <a:pt x="0" y="37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" name="Freeform 3457"/>
                <p:cNvSpPr>
                  <a:spLocks/>
                </p:cNvSpPr>
                <p:nvPr/>
              </p:nvSpPr>
              <p:spPr bwMode="auto">
                <a:xfrm>
                  <a:off x="3727" y="525"/>
                  <a:ext cx="2" cy="2"/>
                </a:xfrm>
                <a:custGeom>
                  <a:avLst/>
                  <a:gdLst>
                    <a:gd name="T0" fmla="*/ 0 w 16"/>
                    <a:gd name="T1" fmla="*/ 19 h 19"/>
                    <a:gd name="T2" fmla="*/ 16 w 16"/>
                    <a:gd name="T3" fmla="*/ 1 h 19"/>
                    <a:gd name="T4" fmla="*/ 16 w 16"/>
                    <a:gd name="T5" fmla="*/ 0 h 19"/>
                    <a:gd name="T6" fmla="*/ 0 w 16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0" y="19"/>
                      </a:moveTo>
                      <a:lnTo>
                        <a:pt x="16" y="1"/>
                      </a:lnTo>
                      <a:lnTo>
                        <a:pt x="16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" name="Line 3458"/>
                <p:cNvSpPr>
                  <a:spLocks noChangeShapeType="1"/>
                </p:cNvSpPr>
                <p:nvPr/>
              </p:nvSpPr>
              <p:spPr bwMode="auto">
                <a:xfrm flipV="1">
                  <a:off x="3729" y="5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" name="Freeform 3459"/>
                <p:cNvSpPr>
                  <a:spLocks/>
                </p:cNvSpPr>
                <p:nvPr/>
              </p:nvSpPr>
              <p:spPr bwMode="auto">
                <a:xfrm>
                  <a:off x="3722" y="522"/>
                  <a:ext cx="7" cy="8"/>
                </a:xfrm>
                <a:custGeom>
                  <a:avLst/>
                  <a:gdLst>
                    <a:gd name="T0" fmla="*/ 26 w 59"/>
                    <a:gd name="T1" fmla="*/ 61 h 61"/>
                    <a:gd name="T2" fmla="*/ 43 w 59"/>
                    <a:gd name="T3" fmla="*/ 41 h 61"/>
                    <a:gd name="T4" fmla="*/ 59 w 59"/>
                    <a:gd name="T5" fmla="*/ 22 h 61"/>
                    <a:gd name="T6" fmla="*/ 32 w 59"/>
                    <a:gd name="T7" fmla="*/ 0 h 61"/>
                    <a:gd name="T8" fmla="*/ 16 w 59"/>
                    <a:gd name="T9" fmla="*/ 19 h 61"/>
                    <a:gd name="T10" fmla="*/ 0 w 59"/>
                    <a:gd name="T11" fmla="*/ 38 h 61"/>
                    <a:gd name="T12" fmla="*/ 26 w 59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1">
                      <a:moveTo>
                        <a:pt x="26" y="61"/>
                      </a:moveTo>
                      <a:lnTo>
                        <a:pt x="43" y="41"/>
                      </a:lnTo>
                      <a:lnTo>
                        <a:pt x="59" y="22"/>
                      </a:lnTo>
                      <a:lnTo>
                        <a:pt x="32" y="0"/>
                      </a:lnTo>
                      <a:lnTo>
                        <a:pt x="16" y="19"/>
                      </a:lnTo>
                      <a:lnTo>
                        <a:pt x="0" y="38"/>
                      </a:lnTo>
                      <a:lnTo>
                        <a:pt x="26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" name="Freeform 3460"/>
                <p:cNvSpPr>
                  <a:spLocks/>
                </p:cNvSpPr>
                <p:nvPr/>
              </p:nvSpPr>
              <p:spPr bwMode="auto">
                <a:xfrm>
                  <a:off x="3722" y="522"/>
                  <a:ext cx="7" cy="8"/>
                </a:xfrm>
                <a:custGeom>
                  <a:avLst/>
                  <a:gdLst>
                    <a:gd name="T0" fmla="*/ 26 w 59"/>
                    <a:gd name="T1" fmla="*/ 61 h 61"/>
                    <a:gd name="T2" fmla="*/ 43 w 59"/>
                    <a:gd name="T3" fmla="*/ 41 h 61"/>
                    <a:gd name="T4" fmla="*/ 59 w 59"/>
                    <a:gd name="T5" fmla="*/ 22 h 61"/>
                    <a:gd name="T6" fmla="*/ 32 w 59"/>
                    <a:gd name="T7" fmla="*/ 0 h 61"/>
                    <a:gd name="T8" fmla="*/ 16 w 59"/>
                    <a:gd name="T9" fmla="*/ 19 h 61"/>
                    <a:gd name="T10" fmla="*/ 0 w 59"/>
                    <a:gd name="T11" fmla="*/ 38 h 61"/>
                    <a:gd name="T12" fmla="*/ 26 w 59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1">
                      <a:moveTo>
                        <a:pt x="26" y="61"/>
                      </a:moveTo>
                      <a:lnTo>
                        <a:pt x="43" y="41"/>
                      </a:lnTo>
                      <a:lnTo>
                        <a:pt x="59" y="22"/>
                      </a:lnTo>
                      <a:lnTo>
                        <a:pt x="32" y="0"/>
                      </a:lnTo>
                      <a:lnTo>
                        <a:pt x="16" y="19"/>
                      </a:lnTo>
                      <a:lnTo>
                        <a:pt x="0" y="38"/>
                      </a:lnTo>
                      <a:lnTo>
                        <a:pt x="26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" name="Freeform 3461"/>
                <p:cNvSpPr>
                  <a:spLocks/>
                </p:cNvSpPr>
                <p:nvPr/>
              </p:nvSpPr>
              <p:spPr bwMode="auto">
                <a:xfrm>
                  <a:off x="3724" y="522"/>
                  <a:ext cx="2" cy="3"/>
                </a:xfrm>
                <a:custGeom>
                  <a:avLst/>
                  <a:gdLst>
                    <a:gd name="T0" fmla="*/ 0 w 16"/>
                    <a:gd name="T1" fmla="*/ 19 h 19"/>
                    <a:gd name="T2" fmla="*/ 16 w 16"/>
                    <a:gd name="T3" fmla="*/ 0 h 19"/>
                    <a:gd name="T4" fmla="*/ 15 w 16"/>
                    <a:gd name="T5" fmla="*/ 0 h 19"/>
                    <a:gd name="T6" fmla="*/ 0 w 16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0" y="19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" name="Line 3462"/>
                <p:cNvSpPr>
                  <a:spLocks noChangeShapeType="1"/>
                </p:cNvSpPr>
                <p:nvPr/>
              </p:nvSpPr>
              <p:spPr bwMode="auto">
                <a:xfrm flipH="1">
                  <a:off x="3726" y="5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" name="Freeform 3463"/>
                <p:cNvSpPr>
                  <a:spLocks/>
                </p:cNvSpPr>
                <p:nvPr/>
              </p:nvSpPr>
              <p:spPr bwMode="auto">
                <a:xfrm>
                  <a:off x="3719" y="519"/>
                  <a:ext cx="7" cy="8"/>
                </a:xfrm>
                <a:custGeom>
                  <a:avLst/>
                  <a:gdLst>
                    <a:gd name="T0" fmla="*/ 27 w 57"/>
                    <a:gd name="T1" fmla="*/ 59 h 59"/>
                    <a:gd name="T2" fmla="*/ 42 w 57"/>
                    <a:gd name="T3" fmla="*/ 40 h 59"/>
                    <a:gd name="T4" fmla="*/ 57 w 57"/>
                    <a:gd name="T5" fmla="*/ 21 h 59"/>
                    <a:gd name="T6" fmla="*/ 30 w 57"/>
                    <a:gd name="T7" fmla="*/ 0 h 59"/>
                    <a:gd name="T8" fmla="*/ 15 w 57"/>
                    <a:gd name="T9" fmla="*/ 19 h 59"/>
                    <a:gd name="T10" fmla="*/ 0 w 57"/>
                    <a:gd name="T11" fmla="*/ 38 h 59"/>
                    <a:gd name="T12" fmla="*/ 27 w 57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59">
                      <a:moveTo>
                        <a:pt x="27" y="59"/>
                      </a:moveTo>
                      <a:lnTo>
                        <a:pt x="42" y="40"/>
                      </a:lnTo>
                      <a:lnTo>
                        <a:pt x="57" y="21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8"/>
                      </a:lnTo>
                      <a:lnTo>
                        <a:pt x="27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" name="Freeform 3464"/>
                <p:cNvSpPr>
                  <a:spLocks/>
                </p:cNvSpPr>
                <p:nvPr/>
              </p:nvSpPr>
              <p:spPr bwMode="auto">
                <a:xfrm>
                  <a:off x="3719" y="519"/>
                  <a:ext cx="7" cy="8"/>
                </a:xfrm>
                <a:custGeom>
                  <a:avLst/>
                  <a:gdLst>
                    <a:gd name="T0" fmla="*/ 27 w 57"/>
                    <a:gd name="T1" fmla="*/ 59 h 59"/>
                    <a:gd name="T2" fmla="*/ 42 w 57"/>
                    <a:gd name="T3" fmla="*/ 40 h 59"/>
                    <a:gd name="T4" fmla="*/ 57 w 57"/>
                    <a:gd name="T5" fmla="*/ 21 h 59"/>
                    <a:gd name="T6" fmla="*/ 30 w 57"/>
                    <a:gd name="T7" fmla="*/ 0 h 59"/>
                    <a:gd name="T8" fmla="*/ 15 w 57"/>
                    <a:gd name="T9" fmla="*/ 19 h 59"/>
                    <a:gd name="T10" fmla="*/ 0 w 57"/>
                    <a:gd name="T11" fmla="*/ 38 h 59"/>
                    <a:gd name="T12" fmla="*/ 27 w 57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59">
                      <a:moveTo>
                        <a:pt x="27" y="59"/>
                      </a:moveTo>
                      <a:lnTo>
                        <a:pt x="42" y="40"/>
                      </a:lnTo>
                      <a:lnTo>
                        <a:pt x="57" y="21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8"/>
                      </a:lnTo>
                      <a:lnTo>
                        <a:pt x="27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" name="Freeform 3465"/>
                <p:cNvSpPr>
                  <a:spLocks/>
                </p:cNvSpPr>
                <p:nvPr/>
              </p:nvSpPr>
              <p:spPr bwMode="auto">
                <a:xfrm>
                  <a:off x="3719" y="522"/>
                  <a:ext cx="2" cy="2"/>
                </a:xfrm>
                <a:custGeom>
                  <a:avLst/>
                  <a:gdLst>
                    <a:gd name="T0" fmla="*/ 15 w 15"/>
                    <a:gd name="T1" fmla="*/ 0 h 19"/>
                    <a:gd name="T2" fmla="*/ 0 w 15"/>
                    <a:gd name="T3" fmla="*/ 19 h 19"/>
                    <a:gd name="T4" fmla="*/ 0 w 15"/>
                    <a:gd name="T5" fmla="*/ 19 h 19"/>
                    <a:gd name="T6" fmla="*/ 15 w 15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19">
                      <a:moveTo>
                        <a:pt x="15" y="0"/>
                      </a:move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" name="Line 3466"/>
                <p:cNvSpPr>
                  <a:spLocks noChangeShapeType="1"/>
                </p:cNvSpPr>
                <p:nvPr/>
              </p:nvSpPr>
              <p:spPr bwMode="auto">
                <a:xfrm>
                  <a:off x="3719" y="52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" name="Freeform 3467"/>
                <p:cNvSpPr>
                  <a:spLocks/>
                </p:cNvSpPr>
                <p:nvPr/>
              </p:nvSpPr>
              <p:spPr bwMode="auto">
                <a:xfrm>
                  <a:off x="3715" y="517"/>
                  <a:ext cx="8" cy="7"/>
                </a:xfrm>
                <a:custGeom>
                  <a:avLst/>
                  <a:gdLst>
                    <a:gd name="T0" fmla="*/ 28 w 58"/>
                    <a:gd name="T1" fmla="*/ 61 h 61"/>
                    <a:gd name="T2" fmla="*/ 43 w 58"/>
                    <a:gd name="T3" fmla="*/ 42 h 61"/>
                    <a:gd name="T4" fmla="*/ 58 w 58"/>
                    <a:gd name="T5" fmla="*/ 23 h 61"/>
                    <a:gd name="T6" fmla="*/ 31 w 58"/>
                    <a:gd name="T7" fmla="*/ 0 h 61"/>
                    <a:gd name="T8" fmla="*/ 16 w 58"/>
                    <a:gd name="T9" fmla="*/ 20 h 61"/>
                    <a:gd name="T10" fmla="*/ 0 w 58"/>
                    <a:gd name="T11" fmla="*/ 39 h 61"/>
                    <a:gd name="T12" fmla="*/ 28 w 58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28" y="61"/>
                      </a:moveTo>
                      <a:lnTo>
                        <a:pt x="43" y="42"/>
                      </a:lnTo>
                      <a:lnTo>
                        <a:pt x="58" y="23"/>
                      </a:lnTo>
                      <a:lnTo>
                        <a:pt x="31" y="0"/>
                      </a:lnTo>
                      <a:lnTo>
                        <a:pt x="16" y="20"/>
                      </a:lnTo>
                      <a:lnTo>
                        <a:pt x="0" y="39"/>
                      </a:lnTo>
                      <a:lnTo>
                        <a:pt x="2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" name="Freeform 3468"/>
                <p:cNvSpPr>
                  <a:spLocks/>
                </p:cNvSpPr>
                <p:nvPr/>
              </p:nvSpPr>
              <p:spPr bwMode="auto">
                <a:xfrm>
                  <a:off x="3715" y="517"/>
                  <a:ext cx="8" cy="7"/>
                </a:xfrm>
                <a:custGeom>
                  <a:avLst/>
                  <a:gdLst>
                    <a:gd name="T0" fmla="*/ 28 w 58"/>
                    <a:gd name="T1" fmla="*/ 61 h 61"/>
                    <a:gd name="T2" fmla="*/ 43 w 58"/>
                    <a:gd name="T3" fmla="*/ 42 h 61"/>
                    <a:gd name="T4" fmla="*/ 58 w 58"/>
                    <a:gd name="T5" fmla="*/ 23 h 61"/>
                    <a:gd name="T6" fmla="*/ 31 w 58"/>
                    <a:gd name="T7" fmla="*/ 0 h 61"/>
                    <a:gd name="T8" fmla="*/ 16 w 58"/>
                    <a:gd name="T9" fmla="*/ 20 h 61"/>
                    <a:gd name="T10" fmla="*/ 0 w 58"/>
                    <a:gd name="T11" fmla="*/ 39 h 61"/>
                    <a:gd name="T12" fmla="*/ 28 w 58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28" y="61"/>
                      </a:moveTo>
                      <a:lnTo>
                        <a:pt x="43" y="42"/>
                      </a:lnTo>
                      <a:lnTo>
                        <a:pt x="58" y="23"/>
                      </a:lnTo>
                      <a:lnTo>
                        <a:pt x="31" y="0"/>
                      </a:lnTo>
                      <a:lnTo>
                        <a:pt x="16" y="20"/>
                      </a:lnTo>
                      <a:lnTo>
                        <a:pt x="0" y="39"/>
                      </a:lnTo>
                      <a:lnTo>
                        <a:pt x="28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" name="Freeform 3469"/>
                <p:cNvSpPr>
                  <a:spLocks/>
                </p:cNvSpPr>
                <p:nvPr/>
              </p:nvSpPr>
              <p:spPr bwMode="auto">
                <a:xfrm>
                  <a:off x="3717" y="517"/>
                  <a:ext cx="2" cy="2"/>
                </a:xfrm>
                <a:custGeom>
                  <a:avLst/>
                  <a:gdLst>
                    <a:gd name="T0" fmla="*/ 0 w 15"/>
                    <a:gd name="T1" fmla="*/ 20 h 20"/>
                    <a:gd name="T2" fmla="*/ 15 w 15"/>
                    <a:gd name="T3" fmla="*/ 0 h 20"/>
                    <a:gd name="T4" fmla="*/ 15 w 15"/>
                    <a:gd name="T5" fmla="*/ 0 h 20"/>
                    <a:gd name="T6" fmla="*/ 0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0" y="20"/>
                      </a:move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" name="Line 3470"/>
                <p:cNvSpPr>
                  <a:spLocks noChangeShapeType="1"/>
                </p:cNvSpPr>
                <p:nvPr/>
              </p:nvSpPr>
              <p:spPr bwMode="auto">
                <a:xfrm>
                  <a:off x="3719" y="51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" name="Freeform 3471"/>
                <p:cNvSpPr>
                  <a:spLocks/>
                </p:cNvSpPr>
                <p:nvPr/>
              </p:nvSpPr>
              <p:spPr bwMode="auto">
                <a:xfrm>
                  <a:off x="3712" y="514"/>
                  <a:ext cx="7" cy="7"/>
                </a:xfrm>
                <a:custGeom>
                  <a:avLst/>
                  <a:gdLst>
                    <a:gd name="T0" fmla="*/ 27 w 58"/>
                    <a:gd name="T1" fmla="*/ 60 h 60"/>
                    <a:gd name="T2" fmla="*/ 43 w 58"/>
                    <a:gd name="T3" fmla="*/ 41 h 60"/>
                    <a:gd name="T4" fmla="*/ 58 w 58"/>
                    <a:gd name="T5" fmla="*/ 21 h 60"/>
                    <a:gd name="T6" fmla="*/ 30 w 58"/>
                    <a:gd name="T7" fmla="*/ 0 h 60"/>
                    <a:gd name="T8" fmla="*/ 15 w 58"/>
                    <a:gd name="T9" fmla="*/ 19 h 60"/>
                    <a:gd name="T10" fmla="*/ 0 w 58"/>
                    <a:gd name="T11" fmla="*/ 39 h 60"/>
                    <a:gd name="T12" fmla="*/ 27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7" y="60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9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" name="Freeform 3472"/>
                <p:cNvSpPr>
                  <a:spLocks/>
                </p:cNvSpPr>
                <p:nvPr/>
              </p:nvSpPr>
              <p:spPr bwMode="auto">
                <a:xfrm>
                  <a:off x="3712" y="514"/>
                  <a:ext cx="7" cy="7"/>
                </a:xfrm>
                <a:custGeom>
                  <a:avLst/>
                  <a:gdLst>
                    <a:gd name="T0" fmla="*/ 27 w 58"/>
                    <a:gd name="T1" fmla="*/ 60 h 60"/>
                    <a:gd name="T2" fmla="*/ 43 w 58"/>
                    <a:gd name="T3" fmla="*/ 41 h 60"/>
                    <a:gd name="T4" fmla="*/ 58 w 58"/>
                    <a:gd name="T5" fmla="*/ 21 h 60"/>
                    <a:gd name="T6" fmla="*/ 30 w 58"/>
                    <a:gd name="T7" fmla="*/ 0 h 60"/>
                    <a:gd name="T8" fmla="*/ 15 w 58"/>
                    <a:gd name="T9" fmla="*/ 19 h 60"/>
                    <a:gd name="T10" fmla="*/ 0 w 58"/>
                    <a:gd name="T11" fmla="*/ 39 h 60"/>
                    <a:gd name="T12" fmla="*/ 27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7" y="60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0" y="0"/>
                      </a:lnTo>
                      <a:lnTo>
                        <a:pt x="15" y="19"/>
                      </a:lnTo>
                      <a:lnTo>
                        <a:pt x="0" y="39"/>
                      </a:lnTo>
                      <a:lnTo>
                        <a:pt x="27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" name="Freeform 3473"/>
                <p:cNvSpPr>
                  <a:spLocks/>
                </p:cNvSpPr>
                <p:nvPr/>
              </p:nvSpPr>
              <p:spPr bwMode="auto">
                <a:xfrm>
                  <a:off x="3714" y="514"/>
                  <a:ext cx="2" cy="2"/>
                </a:xfrm>
                <a:custGeom>
                  <a:avLst/>
                  <a:gdLst>
                    <a:gd name="T0" fmla="*/ 0 w 15"/>
                    <a:gd name="T1" fmla="*/ 20 h 20"/>
                    <a:gd name="T2" fmla="*/ 15 w 15"/>
                    <a:gd name="T3" fmla="*/ 1 h 20"/>
                    <a:gd name="T4" fmla="*/ 15 w 15"/>
                    <a:gd name="T5" fmla="*/ 0 h 20"/>
                    <a:gd name="T6" fmla="*/ 0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0" y="20"/>
                      </a:move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" name="Line 3474"/>
                <p:cNvSpPr>
                  <a:spLocks noChangeShapeType="1"/>
                </p:cNvSpPr>
                <p:nvPr/>
              </p:nvSpPr>
              <p:spPr bwMode="auto">
                <a:xfrm flipV="1">
                  <a:off x="3716" y="5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" name="Freeform 3475"/>
                <p:cNvSpPr>
                  <a:spLocks/>
                </p:cNvSpPr>
                <p:nvPr/>
              </p:nvSpPr>
              <p:spPr bwMode="auto">
                <a:xfrm>
                  <a:off x="3708" y="511"/>
                  <a:ext cx="8" cy="8"/>
                </a:xfrm>
                <a:custGeom>
                  <a:avLst/>
                  <a:gdLst>
                    <a:gd name="T0" fmla="*/ 28 w 58"/>
                    <a:gd name="T1" fmla="*/ 62 h 62"/>
                    <a:gd name="T2" fmla="*/ 43 w 58"/>
                    <a:gd name="T3" fmla="*/ 41 h 62"/>
                    <a:gd name="T4" fmla="*/ 58 w 58"/>
                    <a:gd name="T5" fmla="*/ 21 h 62"/>
                    <a:gd name="T6" fmla="*/ 30 w 58"/>
                    <a:gd name="T7" fmla="*/ 0 h 62"/>
                    <a:gd name="T8" fmla="*/ 15 w 58"/>
                    <a:gd name="T9" fmla="*/ 20 h 62"/>
                    <a:gd name="T10" fmla="*/ 0 w 58"/>
                    <a:gd name="T11" fmla="*/ 40 h 62"/>
                    <a:gd name="T12" fmla="*/ 28 w 58"/>
                    <a:gd name="T13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2">
                      <a:moveTo>
                        <a:pt x="28" y="62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0" y="0"/>
                      </a:lnTo>
                      <a:lnTo>
                        <a:pt x="15" y="20"/>
                      </a:lnTo>
                      <a:lnTo>
                        <a:pt x="0" y="40"/>
                      </a:lnTo>
                      <a:lnTo>
                        <a:pt x="28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" name="Freeform 3476"/>
                <p:cNvSpPr>
                  <a:spLocks/>
                </p:cNvSpPr>
                <p:nvPr/>
              </p:nvSpPr>
              <p:spPr bwMode="auto">
                <a:xfrm>
                  <a:off x="3708" y="511"/>
                  <a:ext cx="8" cy="8"/>
                </a:xfrm>
                <a:custGeom>
                  <a:avLst/>
                  <a:gdLst>
                    <a:gd name="T0" fmla="*/ 28 w 58"/>
                    <a:gd name="T1" fmla="*/ 62 h 62"/>
                    <a:gd name="T2" fmla="*/ 43 w 58"/>
                    <a:gd name="T3" fmla="*/ 41 h 62"/>
                    <a:gd name="T4" fmla="*/ 58 w 58"/>
                    <a:gd name="T5" fmla="*/ 21 h 62"/>
                    <a:gd name="T6" fmla="*/ 30 w 58"/>
                    <a:gd name="T7" fmla="*/ 0 h 62"/>
                    <a:gd name="T8" fmla="*/ 15 w 58"/>
                    <a:gd name="T9" fmla="*/ 20 h 62"/>
                    <a:gd name="T10" fmla="*/ 0 w 58"/>
                    <a:gd name="T11" fmla="*/ 40 h 62"/>
                    <a:gd name="T12" fmla="*/ 28 w 58"/>
                    <a:gd name="T13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2">
                      <a:moveTo>
                        <a:pt x="28" y="62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0" y="0"/>
                      </a:lnTo>
                      <a:lnTo>
                        <a:pt x="15" y="20"/>
                      </a:lnTo>
                      <a:lnTo>
                        <a:pt x="0" y="40"/>
                      </a:lnTo>
                      <a:lnTo>
                        <a:pt x="28" y="6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" name="Freeform 3477"/>
                <p:cNvSpPr>
                  <a:spLocks/>
                </p:cNvSpPr>
                <p:nvPr/>
              </p:nvSpPr>
              <p:spPr bwMode="auto">
                <a:xfrm>
                  <a:off x="3710" y="511"/>
                  <a:ext cx="2" cy="3"/>
                </a:xfrm>
                <a:custGeom>
                  <a:avLst/>
                  <a:gdLst>
                    <a:gd name="T0" fmla="*/ 0 w 15"/>
                    <a:gd name="T1" fmla="*/ 20 h 20"/>
                    <a:gd name="T2" fmla="*/ 15 w 15"/>
                    <a:gd name="T3" fmla="*/ 0 h 20"/>
                    <a:gd name="T4" fmla="*/ 15 w 15"/>
                    <a:gd name="T5" fmla="*/ 0 h 20"/>
                    <a:gd name="T6" fmla="*/ 0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0" y="20"/>
                      </a:move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" name="Line 3478"/>
                <p:cNvSpPr>
                  <a:spLocks noChangeShapeType="1"/>
                </p:cNvSpPr>
                <p:nvPr/>
              </p:nvSpPr>
              <p:spPr bwMode="auto">
                <a:xfrm>
                  <a:off x="3712" y="51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" name="Freeform 3479"/>
                <p:cNvSpPr>
                  <a:spLocks/>
                </p:cNvSpPr>
                <p:nvPr/>
              </p:nvSpPr>
              <p:spPr bwMode="auto">
                <a:xfrm>
                  <a:off x="3705" y="509"/>
                  <a:ext cx="7" cy="7"/>
                </a:xfrm>
                <a:custGeom>
                  <a:avLst/>
                  <a:gdLst>
                    <a:gd name="T0" fmla="*/ 28 w 58"/>
                    <a:gd name="T1" fmla="*/ 61 h 61"/>
                    <a:gd name="T2" fmla="*/ 43 w 58"/>
                    <a:gd name="T3" fmla="*/ 41 h 61"/>
                    <a:gd name="T4" fmla="*/ 58 w 58"/>
                    <a:gd name="T5" fmla="*/ 21 h 61"/>
                    <a:gd name="T6" fmla="*/ 31 w 58"/>
                    <a:gd name="T7" fmla="*/ 0 h 61"/>
                    <a:gd name="T8" fmla="*/ 15 w 58"/>
                    <a:gd name="T9" fmla="*/ 21 h 61"/>
                    <a:gd name="T10" fmla="*/ 0 w 58"/>
                    <a:gd name="T11" fmla="*/ 41 h 61"/>
                    <a:gd name="T12" fmla="*/ 28 w 58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28" y="61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1" y="0"/>
                      </a:lnTo>
                      <a:lnTo>
                        <a:pt x="15" y="21"/>
                      </a:lnTo>
                      <a:lnTo>
                        <a:pt x="0" y="41"/>
                      </a:lnTo>
                      <a:lnTo>
                        <a:pt x="2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" name="Freeform 3480"/>
                <p:cNvSpPr>
                  <a:spLocks/>
                </p:cNvSpPr>
                <p:nvPr/>
              </p:nvSpPr>
              <p:spPr bwMode="auto">
                <a:xfrm>
                  <a:off x="3705" y="509"/>
                  <a:ext cx="7" cy="7"/>
                </a:xfrm>
                <a:custGeom>
                  <a:avLst/>
                  <a:gdLst>
                    <a:gd name="T0" fmla="*/ 28 w 58"/>
                    <a:gd name="T1" fmla="*/ 61 h 61"/>
                    <a:gd name="T2" fmla="*/ 43 w 58"/>
                    <a:gd name="T3" fmla="*/ 41 h 61"/>
                    <a:gd name="T4" fmla="*/ 58 w 58"/>
                    <a:gd name="T5" fmla="*/ 21 h 61"/>
                    <a:gd name="T6" fmla="*/ 31 w 58"/>
                    <a:gd name="T7" fmla="*/ 0 h 61"/>
                    <a:gd name="T8" fmla="*/ 15 w 58"/>
                    <a:gd name="T9" fmla="*/ 21 h 61"/>
                    <a:gd name="T10" fmla="*/ 0 w 58"/>
                    <a:gd name="T11" fmla="*/ 41 h 61"/>
                    <a:gd name="T12" fmla="*/ 28 w 58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28" y="61"/>
                      </a:moveTo>
                      <a:lnTo>
                        <a:pt x="43" y="41"/>
                      </a:lnTo>
                      <a:lnTo>
                        <a:pt x="58" y="21"/>
                      </a:lnTo>
                      <a:lnTo>
                        <a:pt x="31" y="0"/>
                      </a:lnTo>
                      <a:lnTo>
                        <a:pt x="15" y="21"/>
                      </a:lnTo>
                      <a:lnTo>
                        <a:pt x="0" y="41"/>
                      </a:lnTo>
                      <a:lnTo>
                        <a:pt x="28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" name="Freeform 3481"/>
                <p:cNvSpPr>
                  <a:spLocks/>
                </p:cNvSpPr>
                <p:nvPr/>
              </p:nvSpPr>
              <p:spPr bwMode="auto">
                <a:xfrm>
                  <a:off x="3705" y="511"/>
                  <a:ext cx="2" cy="3"/>
                </a:xfrm>
                <a:custGeom>
                  <a:avLst/>
                  <a:gdLst>
                    <a:gd name="T0" fmla="*/ 15 w 15"/>
                    <a:gd name="T1" fmla="*/ 0 h 20"/>
                    <a:gd name="T2" fmla="*/ 0 w 15"/>
                    <a:gd name="T3" fmla="*/ 20 h 20"/>
                    <a:gd name="T4" fmla="*/ 0 w 15"/>
                    <a:gd name="T5" fmla="*/ 20 h 20"/>
                    <a:gd name="T6" fmla="*/ 15 w 15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15" y="0"/>
                      </a:move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" name="Line 3482"/>
                <p:cNvSpPr>
                  <a:spLocks noChangeShapeType="1"/>
                </p:cNvSpPr>
                <p:nvPr/>
              </p:nvSpPr>
              <p:spPr bwMode="auto">
                <a:xfrm>
                  <a:off x="3705" y="5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" name="Freeform 3483"/>
                <p:cNvSpPr>
                  <a:spLocks/>
                </p:cNvSpPr>
                <p:nvPr/>
              </p:nvSpPr>
              <p:spPr bwMode="auto">
                <a:xfrm>
                  <a:off x="3701" y="506"/>
                  <a:ext cx="8" cy="8"/>
                </a:xfrm>
                <a:custGeom>
                  <a:avLst/>
                  <a:gdLst>
                    <a:gd name="T0" fmla="*/ 28 w 59"/>
                    <a:gd name="T1" fmla="*/ 62 h 62"/>
                    <a:gd name="T2" fmla="*/ 43 w 59"/>
                    <a:gd name="T3" fmla="*/ 42 h 62"/>
                    <a:gd name="T4" fmla="*/ 59 w 59"/>
                    <a:gd name="T5" fmla="*/ 21 h 62"/>
                    <a:gd name="T6" fmla="*/ 30 w 59"/>
                    <a:gd name="T7" fmla="*/ 0 h 62"/>
                    <a:gd name="T8" fmla="*/ 15 w 59"/>
                    <a:gd name="T9" fmla="*/ 20 h 62"/>
                    <a:gd name="T10" fmla="*/ 0 w 59"/>
                    <a:gd name="T11" fmla="*/ 41 h 62"/>
                    <a:gd name="T12" fmla="*/ 28 w 59"/>
                    <a:gd name="T13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2">
                      <a:moveTo>
                        <a:pt x="28" y="62"/>
                      </a:moveTo>
                      <a:lnTo>
                        <a:pt x="43" y="42"/>
                      </a:lnTo>
                      <a:lnTo>
                        <a:pt x="59" y="21"/>
                      </a:lnTo>
                      <a:lnTo>
                        <a:pt x="30" y="0"/>
                      </a:lnTo>
                      <a:lnTo>
                        <a:pt x="15" y="20"/>
                      </a:lnTo>
                      <a:lnTo>
                        <a:pt x="0" y="41"/>
                      </a:lnTo>
                      <a:lnTo>
                        <a:pt x="28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" name="Freeform 3484"/>
                <p:cNvSpPr>
                  <a:spLocks/>
                </p:cNvSpPr>
                <p:nvPr/>
              </p:nvSpPr>
              <p:spPr bwMode="auto">
                <a:xfrm>
                  <a:off x="3701" y="506"/>
                  <a:ext cx="8" cy="8"/>
                </a:xfrm>
                <a:custGeom>
                  <a:avLst/>
                  <a:gdLst>
                    <a:gd name="T0" fmla="*/ 28 w 59"/>
                    <a:gd name="T1" fmla="*/ 62 h 62"/>
                    <a:gd name="T2" fmla="*/ 43 w 59"/>
                    <a:gd name="T3" fmla="*/ 42 h 62"/>
                    <a:gd name="T4" fmla="*/ 59 w 59"/>
                    <a:gd name="T5" fmla="*/ 21 h 62"/>
                    <a:gd name="T6" fmla="*/ 30 w 59"/>
                    <a:gd name="T7" fmla="*/ 0 h 62"/>
                    <a:gd name="T8" fmla="*/ 15 w 59"/>
                    <a:gd name="T9" fmla="*/ 20 h 62"/>
                    <a:gd name="T10" fmla="*/ 0 w 59"/>
                    <a:gd name="T11" fmla="*/ 41 h 62"/>
                    <a:gd name="T12" fmla="*/ 28 w 59"/>
                    <a:gd name="T13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2">
                      <a:moveTo>
                        <a:pt x="28" y="62"/>
                      </a:moveTo>
                      <a:lnTo>
                        <a:pt x="43" y="42"/>
                      </a:lnTo>
                      <a:lnTo>
                        <a:pt x="59" y="21"/>
                      </a:lnTo>
                      <a:lnTo>
                        <a:pt x="30" y="0"/>
                      </a:lnTo>
                      <a:lnTo>
                        <a:pt x="15" y="20"/>
                      </a:lnTo>
                      <a:lnTo>
                        <a:pt x="0" y="41"/>
                      </a:lnTo>
                      <a:lnTo>
                        <a:pt x="28" y="6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" name="Freeform 3485"/>
                <p:cNvSpPr>
                  <a:spLocks/>
                </p:cNvSpPr>
                <p:nvPr/>
              </p:nvSpPr>
              <p:spPr bwMode="auto">
                <a:xfrm>
                  <a:off x="3703" y="506"/>
                  <a:ext cx="2" cy="3"/>
                </a:xfrm>
                <a:custGeom>
                  <a:avLst/>
                  <a:gdLst>
                    <a:gd name="T0" fmla="*/ 0 w 15"/>
                    <a:gd name="T1" fmla="*/ 20 h 20"/>
                    <a:gd name="T2" fmla="*/ 15 w 15"/>
                    <a:gd name="T3" fmla="*/ 0 h 20"/>
                    <a:gd name="T4" fmla="*/ 14 w 15"/>
                    <a:gd name="T5" fmla="*/ 0 h 20"/>
                    <a:gd name="T6" fmla="*/ 0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0" y="2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" name="Line 3486"/>
                <p:cNvSpPr>
                  <a:spLocks noChangeShapeType="1"/>
                </p:cNvSpPr>
                <p:nvPr/>
              </p:nvSpPr>
              <p:spPr bwMode="auto">
                <a:xfrm flipH="1">
                  <a:off x="3705" y="50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" name="Freeform 3487"/>
                <p:cNvSpPr>
                  <a:spLocks/>
                </p:cNvSpPr>
                <p:nvPr/>
              </p:nvSpPr>
              <p:spPr bwMode="auto">
                <a:xfrm>
                  <a:off x="3698" y="503"/>
                  <a:ext cx="7" cy="8"/>
                </a:xfrm>
                <a:custGeom>
                  <a:avLst/>
                  <a:gdLst>
                    <a:gd name="T0" fmla="*/ 29 w 57"/>
                    <a:gd name="T1" fmla="*/ 61 h 61"/>
                    <a:gd name="T2" fmla="*/ 43 w 57"/>
                    <a:gd name="T3" fmla="*/ 40 h 61"/>
                    <a:gd name="T4" fmla="*/ 57 w 57"/>
                    <a:gd name="T5" fmla="*/ 20 h 61"/>
                    <a:gd name="T6" fmla="*/ 29 w 57"/>
                    <a:gd name="T7" fmla="*/ 0 h 61"/>
                    <a:gd name="T8" fmla="*/ 15 w 57"/>
                    <a:gd name="T9" fmla="*/ 20 h 61"/>
                    <a:gd name="T10" fmla="*/ 0 w 57"/>
                    <a:gd name="T11" fmla="*/ 40 h 61"/>
                    <a:gd name="T12" fmla="*/ 29 w 57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29" y="61"/>
                      </a:moveTo>
                      <a:lnTo>
                        <a:pt x="43" y="40"/>
                      </a:lnTo>
                      <a:lnTo>
                        <a:pt x="57" y="20"/>
                      </a:lnTo>
                      <a:lnTo>
                        <a:pt x="29" y="0"/>
                      </a:lnTo>
                      <a:lnTo>
                        <a:pt x="15" y="20"/>
                      </a:lnTo>
                      <a:lnTo>
                        <a:pt x="0" y="40"/>
                      </a:lnTo>
                      <a:lnTo>
                        <a:pt x="29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" name="Freeform 3488"/>
                <p:cNvSpPr>
                  <a:spLocks/>
                </p:cNvSpPr>
                <p:nvPr/>
              </p:nvSpPr>
              <p:spPr bwMode="auto">
                <a:xfrm>
                  <a:off x="3698" y="503"/>
                  <a:ext cx="7" cy="8"/>
                </a:xfrm>
                <a:custGeom>
                  <a:avLst/>
                  <a:gdLst>
                    <a:gd name="T0" fmla="*/ 29 w 57"/>
                    <a:gd name="T1" fmla="*/ 61 h 61"/>
                    <a:gd name="T2" fmla="*/ 43 w 57"/>
                    <a:gd name="T3" fmla="*/ 40 h 61"/>
                    <a:gd name="T4" fmla="*/ 57 w 57"/>
                    <a:gd name="T5" fmla="*/ 20 h 61"/>
                    <a:gd name="T6" fmla="*/ 29 w 57"/>
                    <a:gd name="T7" fmla="*/ 0 h 61"/>
                    <a:gd name="T8" fmla="*/ 15 w 57"/>
                    <a:gd name="T9" fmla="*/ 20 h 61"/>
                    <a:gd name="T10" fmla="*/ 0 w 57"/>
                    <a:gd name="T11" fmla="*/ 40 h 61"/>
                    <a:gd name="T12" fmla="*/ 29 w 57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29" y="61"/>
                      </a:moveTo>
                      <a:lnTo>
                        <a:pt x="43" y="40"/>
                      </a:lnTo>
                      <a:lnTo>
                        <a:pt x="57" y="20"/>
                      </a:lnTo>
                      <a:lnTo>
                        <a:pt x="29" y="0"/>
                      </a:lnTo>
                      <a:lnTo>
                        <a:pt x="15" y="20"/>
                      </a:lnTo>
                      <a:lnTo>
                        <a:pt x="0" y="40"/>
                      </a:lnTo>
                      <a:lnTo>
                        <a:pt x="29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" name="Freeform 3489"/>
                <p:cNvSpPr>
                  <a:spLocks/>
                </p:cNvSpPr>
                <p:nvPr/>
              </p:nvSpPr>
              <p:spPr bwMode="auto">
                <a:xfrm>
                  <a:off x="3700" y="503"/>
                  <a:ext cx="2" cy="3"/>
                </a:xfrm>
                <a:custGeom>
                  <a:avLst/>
                  <a:gdLst>
                    <a:gd name="T0" fmla="*/ 0 w 14"/>
                    <a:gd name="T1" fmla="*/ 20 h 20"/>
                    <a:gd name="T2" fmla="*/ 14 w 14"/>
                    <a:gd name="T3" fmla="*/ 0 h 20"/>
                    <a:gd name="T4" fmla="*/ 14 w 14"/>
                    <a:gd name="T5" fmla="*/ 0 h 20"/>
                    <a:gd name="T6" fmla="*/ 0 w 14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0" y="20"/>
                      </a:move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" name="Line 3490"/>
                <p:cNvSpPr>
                  <a:spLocks noChangeShapeType="1"/>
                </p:cNvSpPr>
                <p:nvPr/>
              </p:nvSpPr>
              <p:spPr bwMode="auto">
                <a:xfrm>
                  <a:off x="3702" y="50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" name="Freeform 3491"/>
                <p:cNvSpPr>
                  <a:spLocks/>
                </p:cNvSpPr>
                <p:nvPr/>
              </p:nvSpPr>
              <p:spPr bwMode="auto">
                <a:xfrm>
                  <a:off x="3694" y="501"/>
                  <a:ext cx="8" cy="8"/>
                </a:xfrm>
                <a:custGeom>
                  <a:avLst/>
                  <a:gdLst>
                    <a:gd name="T0" fmla="*/ 29 w 58"/>
                    <a:gd name="T1" fmla="*/ 60 h 60"/>
                    <a:gd name="T2" fmla="*/ 44 w 58"/>
                    <a:gd name="T3" fmla="*/ 40 h 60"/>
                    <a:gd name="T4" fmla="*/ 58 w 58"/>
                    <a:gd name="T5" fmla="*/ 20 h 60"/>
                    <a:gd name="T6" fmla="*/ 28 w 58"/>
                    <a:gd name="T7" fmla="*/ 0 h 60"/>
                    <a:gd name="T8" fmla="*/ 14 w 58"/>
                    <a:gd name="T9" fmla="*/ 20 h 60"/>
                    <a:gd name="T10" fmla="*/ 0 w 58"/>
                    <a:gd name="T11" fmla="*/ 40 h 60"/>
                    <a:gd name="T12" fmla="*/ 29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9" y="60"/>
                      </a:moveTo>
                      <a:lnTo>
                        <a:pt x="44" y="40"/>
                      </a:lnTo>
                      <a:lnTo>
                        <a:pt x="58" y="20"/>
                      </a:lnTo>
                      <a:lnTo>
                        <a:pt x="28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29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" name="Freeform 3492"/>
                <p:cNvSpPr>
                  <a:spLocks/>
                </p:cNvSpPr>
                <p:nvPr/>
              </p:nvSpPr>
              <p:spPr bwMode="auto">
                <a:xfrm>
                  <a:off x="3694" y="501"/>
                  <a:ext cx="8" cy="8"/>
                </a:xfrm>
                <a:custGeom>
                  <a:avLst/>
                  <a:gdLst>
                    <a:gd name="T0" fmla="*/ 29 w 58"/>
                    <a:gd name="T1" fmla="*/ 60 h 60"/>
                    <a:gd name="T2" fmla="*/ 44 w 58"/>
                    <a:gd name="T3" fmla="*/ 40 h 60"/>
                    <a:gd name="T4" fmla="*/ 58 w 58"/>
                    <a:gd name="T5" fmla="*/ 20 h 60"/>
                    <a:gd name="T6" fmla="*/ 28 w 58"/>
                    <a:gd name="T7" fmla="*/ 0 h 60"/>
                    <a:gd name="T8" fmla="*/ 14 w 58"/>
                    <a:gd name="T9" fmla="*/ 20 h 60"/>
                    <a:gd name="T10" fmla="*/ 0 w 58"/>
                    <a:gd name="T11" fmla="*/ 40 h 60"/>
                    <a:gd name="T12" fmla="*/ 29 w 58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29" y="60"/>
                      </a:moveTo>
                      <a:lnTo>
                        <a:pt x="44" y="40"/>
                      </a:lnTo>
                      <a:lnTo>
                        <a:pt x="58" y="20"/>
                      </a:lnTo>
                      <a:lnTo>
                        <a:pt x="28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29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" name="Freeform 3493"/>
                <p:cNvSpPr>
                  <a:spLocks/>
                </p:cNvSpPr>
                <p:nvPr/>
              </p:nvSpPr>
              <p:spPr bwMode="auto">
                <a:xfrm>
                  <a:off x="3696" y="501"/>
                  <a:ext cx="2" cy="2"/>
                </a:xfrm>
                <a:custGeom>
                  <a:avLst/>
                  <a:gdLst>
                    <a:gd name="T0" fmla="*/ 0 w 14"/>
                    <a:gd name="T1" fmla="*/ 20 h 20"/>
                    <a:gd name="T2" fmla="*/ 14 w 14"/>
                    <a:gd name="T3" fmla="*/ 0 h 20"/>
                    <a:gd name="T4" fmla="*/ 14 w 14"/>
                    <a:gd name="T5" fmla="*/ 0 h 20"/>
                    <a:gd name="T6" fmla="*/ 0 w 14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0" y="20"/>
                      </a:move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" name="Line 3494"/>
                <p:cNvSpPr>
                  <a:spLocks noChangeShapeType="1"/>
                </p:cNvSpPr>
                <p:nvPr/>
              </p:nvSpPr>
              <p:spPr bwMode="auto">
                <a:xfrm>
                  <a:off x="3698" y="50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" name="Freeform 3495"/>
                <p:cNvSpPr>
                  <a:spLocks/>
                </p:cNvSpPr>
                <p:nvPr/>
              </p:nvSpPr>
              <p:spPr bwMode="auto">
                <a:xfrm>
                  <a:off x="3691" y="499"/>
                  <a:ext cx="7" cy="7"/>
                </a:xfrm>
                <a:custGeom>
                  <a:avLst/>
                  <a:gdLst>
                    <a:gd name="T0" fmla="*/ 28 w 56"/>
                    <a:gd name="T1" fmla="*/ 60 h 60"/>
                    <a:gd name="T2" fmla="*/ 42 w 56"/>
                    <a:gd name="T3" fmla="*/ 40 h 60"/>
                    <a:gd name="T4" fmla="*/ 56 w 56"/>
                    <a:gd name="T5" fmla="*/ 20 h 60"/>
                    <a:gd name="T6" fmla="*/ 28 w 56"/>
                    <a:gd name="T7" fmla="*/ 0 h 60"/>
                    <a:gd name="T8" fmla="*/ 14 w 56"/>
                    <a:gd name="T9" fmla="*/ 21 h 60"/>
                    <a:gd name="T10" fmla="*/ 0 w 56"/>
                    <a:gd name="T11" fmla="*/ 41 h 60"/>
                    <a:gd name="T12" fmla="*/ 28 w 56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28" y="60"/>
                      </a:moveTo>
                      <a:lnTo>
                        <a:pt x="42" y="40"/>
                      </a:lnTo>
                      <a:lnTo>
                        <a:pt x="56" y="20"/>
                      </a:lnTo>
                      <a:lnTo>
                        <a:pt x="28" y="0"/>
                      </a:lnTo>
                      <a:lnTo>
                        <a:pt x="14" y="21"/>
                      </a:lnTo>
                      <a:lnTo>
                        <a:pt x="0" y="41"/>
                      </a:lnTo>
                      <a:lnTo>
                        <a:pt x="28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" name="Freeform 3496"/>
                <p:cNvSpPr>
                  <a:spLocks/>
                </p:cNvSpPr>
                <p:nvPr/>
              </p:nvSpPr>
              <p:spPr bwMode="auto">
                <a:xfrm>
                  <a:off x="3691" y="499"/>
                  <a:ext cx="7" cy="7"/>
                </a:xfrm>
                <a:custGeom>
                  <a:avLst/>
                  <a:gdLst>
                    <a:gd name="T0" fmla="*/ 28 w 56"/>
                    <a:gd name="T1" fmla="*/ 60 h 60"/>
                    <a:gd name="T2" fmla="*/ 42 w 56"/>
                    <a:gd name="T3" fmla="*/ 40 h 60"/>
                    <a:gd name="T4" fmla="*/ 56 w 56"/>
                    <a:gd name="T5" fmla="*/ 20 h 60"/>
                    <a:gd name="T6" fmla="*/ 28 w 56"/>
                    <a:gd name="T7" fmla="*/ 0 h 60"/>
                    <a:gd name="T8" fmla="*/ 14 w 56"/>
                    <a:gd name="T9" fmla="*/ 21 h 60"/>
                    <a:gd name="T10" fmla="*/ 0 w 56"/>
                    <a:gd name="T11" fmla="*/ 41 h 60"/>
                    <a:gd name="T12" fmla="*/ 28 w 56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28" y="60"/>
                      </a:moveTo>
                      <a:lnTo>
                        <a:pt x="42" y="40"/>
                      </a:lnTo>
                      <a:lnTo>
                        <a:pt x="56" y="20"/>
                      </a:lnTo>
                      <a:lnTo>
                        <a:pt x="28" y="0"/>
                      </a:lnTo>
                      <a:lnTo>
                        <a:pt x="14" y="21"/>
                      </a:lnTo>
                      <a:lnTo>
                        <a:pt x="0" y="41"/>
                      </a:lnTo>
                      <a:lnTo>
                        <a:pt x="28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" name="Freeform 3497"/>
                <p:cNvSpPr>
                  <a:spLocks/>
                </p:cNvSpPr>
                <p:nvPr/>
              </p:nvSpPr>
              <p:spPr bwMode="auto">
                <a:xfrm>
                  <a:off x="3693" y="499"/>
                  <a:ext cx="1" cy="2"/>
                </a:xfrm>
                <a:custGeom>
                  <a:avLst/>
                  <a:gdLst>
                    <a:gd name="T0" fmla="*/ 0 w 14"/>
                    <a:gd name="T1" fmla="*/ 21 h 21"/>
                    <a:gd name="T2" fmla="*/ 14 w 14"/>
                    <a:gd name="T3" fmla="*/ 0 h 21"/>
                    <a:gd name="T4" fmla="*/ 13 w 14"/>
                    <a:gd name="T5" fmla="*/ 0 h 21"/>
                    <a:gd name="T6" fmla="*/ 0 w 14"/>
                    <a:gd name="T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1">
                      <a:moveTo>
                        <a:pt x="0" y="21"/>
                      </a:move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" name="Line 3498"/>
                <p:cNvSpPr>
                  <a:spLocks noChangeShapeType="1"/>
                </p:cNvSpPr>
                <p:nvPr/>
              </p:nvSpPr>
              <p:spPr bwMode="auto">
                <a:xfrm flipH="1">
                  <a:off x="3694" y="49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" name="Freeform 3499"/>
                <p:cNvSpPr>
                  <a:spLocks/>
                </p:cNvSpPr>
                <p:nvPr/>
              </p:nvSpPr>
              <p:spPr bwMode="auto">
                <a:xfrm>
                  <a:off x="3687" y="496"/>
                  <a:ext cx="7" cy="8"/>
                </a:xfrm>
                <a:custGeom>
                  <a:avLst/>
                  <a:gdLst>
                    <a:gd name="T0" fmla="*/ 30 w 56"/>
                    <a:gd name="T1" fmla="*/ 60 h 60"/>
                    <a:gd name="T2" fmla="*/ 43 w 56"/>
                    <a:gd name="T3" fmla="*/ 40 h 60"/>
                    <a:gd name="T4" fmla="*/ 56 w 56"/>
                    <a:gd name="T5" fmla="*/ 19 h 60"/>
                    <a:gd name="T6" fmla="*/ 27 w 56"/>
                    <a:gd name="T7" fmla="*/ 0 h 60"/>
                    <a:gd name="T8" fmla="*/ 13 w 56"/>
                    <a:gd name="T9" fmla="*/ 20 h 60"/>
                    <a:gd name="T10" fmla="*/ 0 w 56"/>
                    <a:gd name="T11" fmla="*/ 41 h 60"/>
                    <a:gd name="T12" fmla="*/ 30 w 56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30" y="60"/>
                      </a:moveTo>
                      <a:lnTo>
                        <a:pt x="43" y="40"/>
                      </a:lnTo>
                      <a:lnTo>
                        <a:pt x="56" y="19"/>
                      </a:lnTo>
                      <a:lnTo>
                        <a:pt x="27" y="0"/>
                      </a:lnTo>
                      <a:lnTo>
                        <a:pt x="13" y="20"/>
                      </a:lnTo>
                      <a:lnTo>
                        <a:pt x="0" y="41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" name="Freeform 3500"/>
                <p:cNvSpPr>
                  <a:spLocks/>
                </p:cNvSpPr>
                <p:nvPr/>
              </p:nvSpPr>
              <p:spPr bwMode="auto">
                <a:xfrm>
                  <a:off x="3687" y="496"/>
                  <a:ext cx="7" cy="8"/>
                </a:xfrm>
                <a:custGeom>
                  <a:avLst/>
                  <a:gdLst>
                    <a:gd name="T0" fmla="*/ 30 w 56"/>
                    <a:gd name="T1" fmla="*/ 60 h 60"/>
                    <a:gd name="T2" fmla="*/ 43 w 56"/>
                    <a:gd name="T3" fmla="*/ 40 h 60"/>
                    <a:gd name="T4" fmla="*/ 56 w 56"/>
                    <a:gd name="T5" fmla="*/ 19 h 60"/>
                    <a:gd name="T6" fmla="*/ 27 w 56"/>
                    <a:gd name="T7" fmla="*/ 0 h 60"/>
                    <a:gd name="T8" fmla="*/ 13 w 56"/>
                    <a:gd name="T9" fmla="*/ 20 h 60"/>
                    <a:gd name="T10" fmla="*/ 0 w 56"/>
                    <a:gd name="T11" fmla="*/ 41 h 60"/>
                    <a:gd name="T12" fmla="*/ 30 w 56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30" y="60"/>
                      </a:moveTo>
                      <a:lnTo>
                        <a:pt x="43" y="40"/>
                      </a:lnTo>
                      <a:lnTo>
                        <a:pt x="56" y="19"/>
                      </a:lnTo>
                      <a:lnTo>
                        <a:pt x="27" y="0"/>
                      </a:lnTo>
                      <a:lnTo>
                        <a:pt x="13" y="20"/>
                      </a:lnTo>
                      <a:lnTo>
                        <a:pt x="0" y="41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" name="Freeform 3501"/>
                <p:cNvSpPr>
                  <a:spLocks/>
                </p:cNvSpPr>
                <p:nvPr/>
              </p:nvSpPr>
              <p:spPr bwMode="auto">
                <a:xfrm>
                  <a:off x="3687" y="499"/>
                  <a:ext cx="2" cy="2"/>
                </a:xfrm>
                <a:custGeom>
                  <a:avLst/>
                  <a:gdLst>
                    <a:gd name="T0" fmla="*/ 14 w 14"/>
                    <a:gd name="T1" fmla="*/ 0 h 21"/>
                    <a:gd name="T2" fmla="*/ 1 w 14"/>
                    <a:gd name="T3" fmla="*/ 21 h 21"/>
                    <a:gd name="T4" fmla="*/ 0 w 14"/>
                    <a:gd name="T5" fmla="*/ 21 h 21"/>
                    <a:gd name="T6" fmla="*/ 14 w 14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1">
                      <a:moveTo>
                        <a:pt x="14" y="0"/>
                      </a:move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" name="Line 3502"/>
                <p:cNvSpPr>
                  <a:spLocks noChangeShapeType="1"/>
                </p:cNvSpPr>
                <p:nvPr/>
              </p:nvSpPr>
              <p:spPr bwMode="auto">
                <a:xfrm flipH="1">
                  <a:off x="3687" y="50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" name="Freeform 3503"/>
                <p:cNvSpPr>
                  <a:spLocks/>
                </p:cNvSpPr>
                <p:nvPr/>
              </p:nvSpPr>
              <p:spPr bwMode="auto">
                <a:xfrm>
                  <a:off x="3684" y="494"/>
                  <a:ext cx="7" cy="7"/>
                </a:xfrm>
                <a:custGeom>
                  <a:avLst/>
                  <a:gdLst>
                    <a:gd name="T0" fmla="*/ 28 w 57"/>
                    <a:gd name="T1" fmla="*/ 60 h 60"/>
                    <a:gd name="T2" fmla="*/ 42 w 57"/>
                    <a:gd name="T3" fmla="*/ 39 h 60"/>
                    <a:gd name="T4" fmla="*/ 57 w 57"/>
                    <a:gd name="T5" fmla="*/ 19 h 60"/>
                    <a:gd name="T6" fmla="*/ 28 w 57"/>
                    <a:gd name="T7" fmla="*/ 0 h 60"/>
                    <a:gd name="T8" fmla="*/ 14 w 57"/>
                    <a:gd name="T9" fmla="*/ 20 h 60"/>
                    <a:gd name="T10" fmla="*/ 0 w 57"/>
                    <a:gd name="T11" fmla="*/ 40 h 60"/>
                    <a:gd name="T12" fmla="*/ 28 w 57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28" y="60"/>
                      </a:moveTo>
                      <a:lnTo>
                        <a:pt x="42" y="39"/>
                      </a:lnTo>
                      <a:lnTo>
                        <a:pt x="57" y="19"/>
                      </a:lnTo>
                      <a:lnTo>
                        <a:pt x="28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28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" name="Freeform 3504"/>
                <p:cNvSpPr>
                  <a:spLocks/>
                </p:cNvSpPr>
                <p:nvPr/>
              </p:nvSpPr>
              <p:spPr bwMode="auto">
                <a:xfrm>
                  <a:off x="3684" y="494"/>
                  <a:ext cx="7" cy="7"/>
                </a:xfrm>
                <a:custGeom>
                  <a:avLst/>
                  <a:gdLst>
                    <a:gd name="T0" fmla="*/ 28 w 57"/>
                    <a:gd name="T1" fmla="*/ 60 h 60"/>
                    <a:gd name="T2" fmla="*/ 42 w 57"/>
                    <a:gd name="T3" fmla="*/ 39 h 60"/>
                    <a:gd name="T4" fmla="*/ 57 w 57"/>
                    <a:gd name="T5" fmla="*/ 19 h 60"/>
                    <a:gd name="T6" fmla="*/ 28 w 57"/>
                    <a:gd name="T7" fmla="*/ 0 h 60"/>
                    <a:gd name="T8" fmla="*/ 14 w 57"/>
                    <a:gd name="T9" fmla="*/ 20 h 60"/>
                    <a:gd name="T10" fmla="*/ 0 w 57"/>
                    <a:gd name="T11" fmla="*/ 40 h 60"/>
                    <a:gd name="T12" fmla="*/ 28 w 57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28" y="60"/>
                      </a:moveTo>
                      <a:lnTo>
                        <a:pt x="42" y="39"/>
                      </a:lnTo>
                      <a:lnTo>
                        <a:pt x="57" y="19"/>
                      </a:lnTo>
                      <a:lnTo>
                        <a:pt x="28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28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" name="Freeform 3505"/>
                <p:cNvSpPr>
                  <a:spLocks/>
                </p:cNvSpPr>
                <p:nvPr/>
              </p:nvSpPr>
              <p:spPr bwMode="auto">
                <a:xfrm>
                  <a:off x="3685" y="494"/>
                  <a:ext cx="2" cy="2"/>
                </a:xfrm>
                <a:custGeom>
                  <a:avLst/>
                  <a:gdLst>
                    <a:gd name="T0" fmla="*/ 0 w 14"/>
                    <a:gd name="T1" fmla="*/ 20 h 20"/>
                    <a:gd name="T2" fmla="*/ 14 w 14"/>
                    <a:gd name="T3" fmla="*/ 0 h 20"/>
                    <a:gd name="T4" fmla="*/ 13 w 14"/>
                    <a:gd name="T5" fmla="*/ 0 h 20"/>
                    <a:gd name="T6" fmla="*/ 0 w 14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0">
                      <a:moveTo>
                        <a:pt x="0" y="20"/>
                      </a:move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" name="Line 3506"/>
                <p:cNvSpPr>
                  <a:spLocks noChangeShapeType="1"/>
                </p:cNvSpPr>
                <p:nvPr/>
              </p:nvSpPr>
              <p:spPr bwMode="auto">
                <a:xfrm flipH="1">
                  <a:off x="3687" y="49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" name="Freeform 3507"/>
                <p:cNvSpPr>
                  <a:spLocks/>
                </p:cNvSpPr>
                <p:nvPr/>
              </p:nvSpPr>
              <p:spPr bwMode="auto">
                <a:xfrm>
                  <a:off x="3680" y="491"/>
                  <a:ext cx="7" cy="8"/>
                </a:xfrm>
                <a:custGeom>
                  <a:avLst/>
                  <a:gdLst>
                    <a:gd name="T0" fmla="*/ 30 w 56"/>
                    <a:gd name="T1" fmla="*/ 59 h 59"/>
                    <a:gd name="T2" fmla="*/ 43 w 56"/>
                    <a:gd name="T3" fmla="*/ 39 h 59"/>
                    <a:gd name="T4" fmla="*/ 56 w 56"/>
                    <a:gd name="T5" fmla="*/ 19 h 59"/>
                    <a:gd name="T6" fmla="*/ 27 w 56"/>
                    <a:gd name="T7" fmla="*/ 0 h 59"/>
                    <a:gd name="T8" fmla="*/ 14 w 56"/>
                    <a:gd name="T9" fmla="*/ 20 h 59"/>
                    <a:gd name="T10" fmla="*/ 0 w 56"/>
                    <a:gd name="T11" fmla="*/ 40 h 59"/>
                    <a:gd name="T12" fmla="*/ 30 w 56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59">
                      <a:moveTo>
                        <a:pt x="30" y="59"/>
                      </a:moveTo>
                      <a:lnTo>
                        <a:pt x="43" y="39"/>
                      </a:lnTo>
                      <a:lnTo>
                        <a:pt x="56" y="19"/>
                      </a:lnTo>
                      <a:lnTo>
                        <a:pt x="27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30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" name="Freeform 3508"/>
                <p:cNvSpPr>
                  <a:spLocks/>
                </p:cNvSpPr>
                <p:nvPr/>
              </p:nvSpPr>
              <p:spPr bwMode="auto">
                <a:xfrm>
                  <a:off x="3680" y="491"/>
                  <a:ext cx="7" cy="8"/>
                </a:xfrm>
                <a:custGeom>
                  <a:avLst/>
                  <a:gdLst>
                    <a:gd name="T0" fmla="*/ 30 w 56"/>
                    <a:gd name="T1" fmla="*/ 59 h 59"/>
                    <a:gd name="T2" fmla="*/ 43 w 56"/>
                    <a:gd name="T3" fmla="*/ 39 h 59"/>
                    <a:gd name="T4" fmla="*/ 56 w 56"/>
                    <a:gd name="T5" fmla="*/ 19 h 59"/>
                    <a:gd name="T6" fmla="*/ 27 w 56"/>
                    <a:gd name="T7" fmla="*/ 0 h 59"/>
                    <a:gd name="T8" fmla="*/ 14 w 56"/>
                    <a:gd name="T9" fmla="*/ 20 h 59"/>
                    <a:gd name="T10" fmla="*/ 0 w 56"/>
                    <a:gd name="T11" fmla="*/ 40 h 59"/>
                    <a:gd name="T12" fmla="*/ 30 w 56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59">
                      <a:moveTo>
                        <a:pt x="30" y="59"/>
                      </a:moveTo>
                      <a:lnTo>
                        <a:pt x="43" y="39"/>
                      </a:lnTo>
                      <a:lnTo>
                        <a:pt x="56" y="19"/>
                      </a:lnTo>
                      <a:lnTo>
                        <a:pt x="27" y="0"/>
                      </a:lnTo>
                      <a:lnTo>
                        <a:pt x="14" y="20"/>
                      </a:lnTo>
                      <a:lnTo>
                        <a:pt x="0" y="40"/>
                      </a:lnTo>
                      <a:lnTo>
                        <a:pt x="30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" name="Freeform 3509"/>
                <p:cNvSpPr>
                  <a:spLocks/>
                </p:cNvSpPr>
                <p:nvPr/>
              </p:nvSpPr>
              <p:spPr bwMode="auto">
                <a:xfrm>
                  <a:off x="3682" y="491"/>
                  <a:ext cx="1" cy="3"/>
                </a:xfrm>
                <a:custGeom>
                  <a:avLst/>
                  <a:gdLst>
                    <a:gd name="T0" fmla="*/ 0 w 13"/>
                    <a:gd name="T1" fmla="*/ 22 h 22"/>
                    <a:gd name="T2" fmla="*/ 13 w 13"/>
                    <a:gd name="T3" fmla="*/ 2 h 22"/>
                    <a:gd name="T4" fmla="*/ 13 w 13"/>
                    <a:gd name="T5" fmla="*/ 0 h 22"/>
                    <a:gd name="T6" fmla="*/ 0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" name="Line 3510"/>
                <p:cNvSpPr>
                  <a:spLocks noChangeShapeType="1"/>
                </p:cNvSpPr>
                <p:nvPr/>
              </p:nvSpPr>
              <p:spPr bwMode="auto">
                <a:xfrm flipV="1">
                  <a:off x="3683" y="49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" name="Freeform 3511"/>
                <p:cNvSpPr>
                  <a:spLocks/>
                </p:cNvSpPr>
                <p:nvPr/>
              </p:nvSpPr>
              <p:spPr bwMode="auto">
                <a:xfrm>
                  <a:off x="3676" y="489"/>
                  <a:ext cx="7" cy="8"/>
                </a:xfrm>
                <a:custGeom>
                  <a:avLst/>
                  <a:gdLst>
                    <a:gd name="T0" fmla="*/ 30 w 57"/>
                    <a:gd name="T1" fmla="*/ 61 h 61"/>
                    <a:gd name="T2" fmla="*/ 44 w 57"/>
                    <a:gd name="T3" fmla="*/ 40 h 61"/>
                    <a:gd name="T4" fmla="*/ 57 w 57"/>
                    <a:gd name="T5" fmla="*/ 18 h 61"/>
                    <a:gd name="T6" fmla="*/ 26 w 57"/>
                    <a:gd name="T7" fmla="*/ 0 h 61"/>
                    <a:gd name="T8" fmla="*/ 13 w 57"/>
                    <a:gd name="T9" fmla="*/ 22 h 61"/>
                    <a:gd name="T10" fmla="*/ 0 w 57"/>
                    <a:gd name="T11" fmla="*/ 43 h 61"/>
                    <a:gd name="T12" fmla="*/ 30 w 57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30" y="61"/>
                      </a:moveTo>
                      <a:lnTo>
                        <a:pt x="44" y="40"/>
                      </a:lnTo>
                      <a:lnTo>
                        <a:pt x="57" y="18"/>
                      </a:lnTo>
                      <a:lnTo>
                        <a:pt x="26" y="0"/>
                      </a:lnTo>
                      <a:lnTo>
                        <a:pt x="13" y="22"/>
                      </a:lnTo>
                      <a:lnTo>
                        <a:pt x="0" y="43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" name="Freeform 3512"/>
                <p:cNvSpPr>
                  <a:spLocks/>
                </p:cNvSpPr>
                <p:nvPr/>
              </p:nvSpPr>
              <p:spPr bwMode="auto">
                <a:xfrm>
                  <a:off x="3676" y="489"/>
                  <a:ext cx="7" cy="8"/>
                </a:xfrm>
                <a:custGeom>
                  <a:avLst/>
                  <a:gdLst>
                    <a:gd name="T0" fmla="*/ 30 w 57"/>
                    <a:gd name="T1" fmla="*/ 61 h 61"/>
                    <a:gd name="T2" fmla="*/ 44 w 57"/>
                    <a:gd name="T3" fmla="*/ 40 h 61"/>
                    <a:gd name="T4" fmla="*/ 57 w 57"/>
                    <a:gd name="T5" fmla="*/ 18 h 61"/>
                    <a:gd name="T6" fmla="*/ 26 w 57"/>
                    <a:gd name="T7" fmla="*/ 0 h 61"/>
                    <a:gd name="T8" fmla="*/ 13 w 57"/>
                    <a:gd name="T9" fmla="*/ 22 h 61"/>
                    <a:gd name="T10" fmla="*/ 0 w 57"/>
                    <a:gd name="T11" fmla="*/ 43 h 61"/>
                    <a:gd name="T12" fmla="*/ 30 w 57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30" y="61"/>
                      </a:moveTo>
                      <a:lnTo>
                        <a:pt x="44" y="40"/>
                      </a:lnTo>
                      <a:lnTo>
                        <a:pt x="57" y="18"/>
                      </a:lnTo>
                      <a:lnTo>
                        <a:pt x="26" y="0"/>
                      </a:lnTo>
                      <a:lnTo>
                        <a:pt x="13" y="22"/>
                      </a:lnTo>
                      <a:lnTo>
                        <a:pt x="0" y="43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" name="Freeform 3513"/>
                <p:cNvSpPr>
                  <a:spLocks/>
                </p:cNvSpPr>
                <p:nvPr/>
              </p:nvSpPr>
              <p:spPr bwMode="auto">
                <a:xfrm>
                  <a:off x="3676" y="492"/>
                  <a:ext cx="2" cy="2"/>
                </a:xfrm>
                <a:custGeom>
                  <a:avLst/>
                  <a:gdLst>
                    <a:gd name="T0" fmla="*/ 13 w 13"/>
                    <a:gd name="T1" fmla="*/ 0 h 21"/>
                    <a:gd name="T2" fmla="*/ 0 w 13"/>
                    <a:gd name="T3" fmla="*/ 21 h 21"/>
                    <a:gd name="T4" fmla="*/ 0 w 13"/>
                    <a:gd name="T5" fmla="*/ 21 h 21"/>
                    <a:gd name="T6" fmla="*/ 13 w 13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1">
                      <a:moveTo>
                        <a:pt x="13" y="0"/>
                      </a:move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" name="Line 3514"/>
                <p:cNvSpPr>
                  <a:spLocks noChangeShapeType="1"/>
                </p:cNvSpPr>
                <p:nvPr/>
              </p:nvSpPr>
              <p:spPr bwMode="auto">
                <a:xfrm>
                  <a:off x="3676" y="49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" name="Freeform 3515"/>
                <p:cNvSpPr>
                  <a:spLocks/>
                </p:cNvSpPr>
                <p:nvPr/>
              </p:nvSpPr>
              <p:spPr bwMode="auto">
                <a:xfrm>
                  <a:off x="3673" y="487"/>
                  <a:ext cx="7" cy="7"/>
                </a:xfrm>
                <a:custGeom>
                  <a:avLst/>
                  <a:gdLst>
                    <a:gd name="T0" fmla="*/ 29 w 55"/>
                    <a:gd name="T1" fmla="*/ 61 h 61"/>
                    <a:gd name="T2" fmla="*/ 42 w 55"/>
                    <a:gd name="T3" fmla="*/ 40 h 61"/>
                    <a:gd name="T4" fmla="*/ 55 w 55"/>
                    <a:gd name="T5" fmla="*/ 18 h 61"/>
                    <a:gd name="T6" fmla="*/ 26 w 55"/>
                    <a:gd name="T7" fmla="*/ 0 h 61"/>
                    <a:gd name="T8" fmla="*/ 13 w 55"/>
                    <a:gd name="T9" fmla="*/ 21 h 61"/>
                    <a:gd name="T10" fmla="*/ 0 w 55"/>
                    <a:gd name="T11" fmla="*/ 43 h 61"/>
                    <a:gd name="T12" fmla="*/ 29 w 55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1">
                      <a:moveTo>
                        <a:pt x="29" y="61"/>
                      </a:moveTo>
                      <a:lnTo>
                        <a:pt x="42" y="40"/>
                      </a:lnTo>
                      <a:lnTo>
                        <a:pt x="55" y="18"/>
                      </a:lnTo>
                      <a:lnTo>
                        <a:pt x="26" y="0"/>
                      </a:lnTo>
                      <a:lnTo>
                        <a:pt x="13" y="21"/>
                      </a:lnTo>
                      <a:lnTo>
                        <a:pt x="0" y="43"/>
                      </a:lnTo>
                      <a:lnTo>
                        <a:pt x="29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" name="Freeform 3516"/>
                <p:cNvSpPr>
                  <a:spLocks/>
                </p:cNvSpPr>
                <p:nvPr/>
              </p:nvSpPr>
              <p:spPr bwMode="auto">
                <a:xfrm>
                  <a:off x="3673" y="487"/>
                  <a:ext cx="7" cy="7"/>
                </a:xfrm>
                <a:custGeom>
                  <a:avLst/>
                  <a:gdLst>
                    <a:gd name="T0" fmla="*/ 29 w 55"/>
                    <a:gd name="T1" fmla="*/ 61 h 61"/>
                    <a:gd name="T2" fmla="*/ 42 w 55"/>
                    <a:gd name="T3" fmla="*/ 40 h 61"/>
                    <a:gd name="T4" fmla="*/ 55 w 55"/>
                    <a:gd name="T5" fmla="*/ 18 h 61"/>
                    <a:gd name="T6" fmla="*/ 26 w 55"/>
                    <a:gd name="T7" fmla="*/ 0 h 61"/>
                    <a:gd name="T8" fmla="*/ 13 w 55"/>
                    <a:gd name="T9" fmla="*/ 21 h 61"/>
                    <a:gd name="T10" fmla="*/ 0 w 55"/>
                    <a:gd name="T11" fmla="*/ 43 h 61"/>
                    <a:gd name="T12" fmla="*/ 29 w 55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1">
                      <a:moveTo>
                        <a:pt x="29" y="61"/>
                      </a:moveTo>
                      <a:lnTo>
                        <a:pt x="42" y="40"/>
                      </a:lnTo>
                      <a:lnTo>
                        <a:pt x="55" y="18"/>
                      </a:lnTo>
                      <a:lnTo>
                        <a:pt x="26" y="0"/>
                      </a:lnTo>
                      <a:lnTo>
                        <a:pt x="13" y="21"/>
                      </a:lnTo>
                      <a:lnTo>
                        <a:pt x="0" y="43"/>
                      </a:lnTo>
                      <a:lnTo>
                        <a:pt x="29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" name="Freeform 3517"/>
                <p:cNvSpPr>
                  <a:spLocks/>
                </p:cNvSpPr>
                <p:nvPr/>
              </p:nvSpPr>
              <p:spPr bwMode="auto">
                <a:xfrm>
                  <a:off x="3669" y="484"/>
                  <a:ext cx="7" cy="8"/>
                </a:xfrm>
                <a:custGeom>
                  <a:avLst/>
                  <a:gdLst>
                    <a:gd name="T0" fmla="*/ 30 w 56"/>
                    <a:gd name="T1" fmla="*/ 61 h 61"/>
                    <a:gd name="T2" fmla="*/ 43 w 56"/>
                    <a:gd name="T3" fmla="*/ 39 h 61"/>
                    <a:gd name="T4" fmla="*/ 56 w 56"/>
                    <a:gd name="T5" fmla="*/ 18 h 61"/>
                    <a:gd name="T6" fmla="*/ 26 w 56"/>
                    <a:gd name="T7" fmla="*/ 0 h 61"/>
                    <a:gd name="T8" fmla="*/ 13 w 56"/>
                    <a:gd name="T9" fmla="*/ 21 h 61"/>
                    <a:gd name="T10" fmla="*/ 0 w 56"/>
                    <a:gd name="T11" fmla="*/ 42 h 61"/>
                    <a:gd name="T12" fmla="*/ 30 w 56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30" y="61"/>
                      </a:moveTo>
                      <a:lnTo>
                        <a:pt x="43" y="39"/>
                      </a:lnTo>
                      <a:lnTo>
                        <a:pt x="56" y="18"/>
                      </a:lnTo>
                      <a:lnTo>
                        <a:pt x="26" y="0"/>
                      </a:lnTo>
                      <a:lnTo>
                        <a:pt x="13" y="21"/>
                      </a:lnTo>
                      <a:lnTo>
                        <a:pt x="0" y="42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" name="Freeform 3518"/>
                <p:cNvSpPr>
                  <a:spLocks/>
                </p:cNvSpPr>
                <p:nvPr/>
              </p:nvSpPr>
              <p:spPr bwMode="auto">
                <a:xfrm>
                  <a:off x="3669" y="484"/>
                  <a:ext cx="7" cy="8"/>
                </a:xfrm>
                <a:custGeom>
                  <a:avLst/>
                  <a:gdLst>
                    <a:gd name="T0" fmla="*/ 30 w 56"/>
                    <a:gd name="T1" fmla="*/ 61 h 61"/>
                    <a:gd name="T2" fmla="*/ 43 w 56"/>
                    <a:gd name="T3" fmla="*/ 39 h 61"/>
                    <a:gd name="T4" fmla="*/ 56 w 56"/>
                    <a:gd name="T5" fmla="*/ 18 h 61"/>
                    <a:gd name="T6" fmla="*/ 26 w 56"/>
                    <a:gd name="T7" fmla="*/ 0 h 61"/>
                    <a:gd name="T8" fmla="*/ 13 w 56"/>
                    <a:gd name="T9" fmla="*/ 21 h 61"/>
                    <a:gd name="T10" fmla="*/ 0 w 56"/>
                    <a:gd name="T11" fmla="*/ 42 h 61"/>
                    <a:gd name="T12" fmla="*/ 30 w 56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30" y="61"/>
                      </a:moveTo>
                      <a:lnTo>
                        <a:pt x="43" y="39"/>
                      </a:lnTo>
                      <a:lnTo>
                        <a:pt x="56" y="18"/>
                      </a:lnTo>
                      <a:lnTo>
                        <a:pt x="26" y="0"/>
                      </a:lnTo>
                      <a:lnTo>
                        <a:pt x="13" y="21"/>
                      </a:lnTo>
                      <a:lnTo>
                        <a:pt x="0" y="42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" name="Freeform 3519"/>
                <p:cNvSpPr>
                  <a:spLocks/>
                </p:cNvSpPr>
                <p:nvPr/>
              </p:nvSpPr>
              <p:spPr bwMode="auto">
                <a:xfrm>
                  <a:off x="3671" y="484"/>
                  <a:ext cx="1" cy="3"/>
                </a:xfrm>
                <a:custGeom>
                  <a:avLst/>
                  <a:gdLst>
                    <a:gd name="T0" fmla="*/ 0 w 13"/>
                    <a:gd name="T1" fmla="*/ 21 h 21"/>
                    <a:gd name="T2" fmla="*/ 13 w 13"/>
                    <a:gd name="T3" fmla="*/ 0 h 21"/>
                    <a:gd name="T4" fmla="*/ 13 w 13"/>
                    <a:gd name="T5" fmla="*/ 0 h 21"/>
                    <a:gd name="T6" fmla="*/ 0 w 13"/>
                    <a:gd name="T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1">
                      <a:moveTo>
                        <a:pt x="0" y="21"/>
                      </a:move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" name="Line 3520"/>
                <p:cNvSpPr>
                  <a:spLocks noChangeShapeType="1"/>
                </p:cNvSpPr>
                <p:nvPr/>
              </p:nvSpPr>
              <p:spPr bwMode="auto">
                <a:xfrm>
                  <a:off x="3672" y="48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" name="Freeform 3521"/>
                <p:cNvSpPr>
                  <a:spLocks/>
                </p:cNvSpPr>
                <p:nvPr/>
              </p:nvSpPr>
              <p:spPr bwMode="auto">
                <a:xfrm>
                  <a:off x="3665" y="482"/>
                  <a:ext cx="7" cy="8"/>
                </a:xfrm>
                <a:custGeom>
                  <a:avLst/>
                  <a:gdLst>
                    <a:gd name="T0" fmla="*/ 30 w 56"/>
                    <a:gd name="T1" fmla="*/ 61 h 61"/>
                    <a:gd name="T2" fmla="*/ 43 w 56"/>
                    <a:gd name="T3" fmla="*/ 40 h 61"/>
                    <a:gd name="T4" fmla="*/ 56 w 56"/>
                    <a:gd name="T5" fmla="*/ 19 h 61"/>
                    <a:gd name="T6" fmla="*/ 26 w 56"/>
                    <a:gd name="T7" fmla="*/ 0 h 61"/>
                    <a:gd name="T8" fmla="*/ 13 w 56"/>
                    <a:gd name="T9" fmla="*/ 22 h 61"/>
                    <a:gd name="T10" fmla="*/ 0 w 56"/>
                    <a:gd name="T11" fmla="*/ 43 h 61"/>
                    <a:gd name="T12" fmla="*/ 30 w 56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30" y="61"/>
                      </a:moveTo>
                      <a:lnTo>
                        <a:pt x="43" y="40"/>
                      </a:lnTo>
                      <a:lnTo>
                        <a:pt x="56" y="19"/>
                      </a:lnTo>
                      <a:lnTo>
                        <a:pt x="26" y="0"/>
                      </a:lnTo>
                      <a:lnTo>
                        <a:pt x="13" y="22"/>
                      </a:lnTo>
                      <a:lnTo>
                        <a:pt x="0" y="43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" name="Freeform 3522"/>
                <p:cNvSpPr>
                  <a:spLocks/>
                </p:cNvSpPr>
                <p:nvPr/>
              </p:nvSpPr>
              <p:spPr bwMode="auto">
                <a:xfrm>
                  <a:off x="3665" y="482"/>
                  <a:ext cx="7" cy="8"/>
                </a:xfrm>
                <a:custGeom>
                  <a:avLst/>
                  <a:gdLst>
                    <a:gd name="T0" fmla="*/ 30 w 56"/>
                    <a:gd name="T1" fmla="*/ 61 h 61"/>
                    <a:gd name="T2" fmla="*/ 43 w 56"/>
                    <a:gd name="T3" fmla="*/ 40 h 61"/>
                    <a:gd name="T4" fmla="*/ 56 w 56"/>
                    <a:gd name="T5" fmla="*/ 19 h 61"/>
                    <a:gd name="T6" fmla="*/ 26 w 56"/>
                    <a:gd name="T7" fmla="*/ 0 h 61"/>
                    <a:gd name="T8" fmla="*/ 13 w 56"/>
                    <a:gd name="T9" fmla="*/ 22 h 61"/>
                    <a:gd name="T10" fmla="*/ 0 w 56"/>
                    <a:gd name="T11" fmla="*/ 43 h 61"/>
                    <a:gd name="T12" fmla="*/ 30 w 56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30" y="61"/>
                      </a:moveTo>
                      <a:lnTo>
                        <a:pt x="43" y="40"/>
                      </a:lnTo>
                      <a:lnTo>
                        <a:pt x="56" y="19"/>
                      </a:lnTo>
                      <a:lnTo>
                        <a:pt x="26" y="0"/>
                      </a:lnTo>
                      <a:lnTo>
                        <a:pt x="13" y="22"/>
                      </a:lnTo>
                      <a:lnTo>
                        <a:pt x="0" y="43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" name="Freeform 3523"/>
                <p:cNvSpPr>
                  <a:spLocks/>
                </p:cNvSpPr>
                <p:nvPr/>
              </p:nvSpPr>
              <p:spPr bwMode="auto">
                <a:xfrm>
                  <a:off x="3667" y="482"/>
                  <a:ext cx="1" cy="3"/>
                </a:xfrm>
                <a:custGeom>
                  <a:avLst/>
                  <a:gdLst>
                    <a:gd name="T0" fmla="*/ 0 w 13"/>
                    <a:gd name="T1" fmla="*/ 22 h 22"/>
                    <a:gd name="T2" fmla="*/ 13 w 13"/>
                    <a:gd name="T3" fmla="*/ 0 h 22"/>
                    <a:gd name="T4" fmla="*/ 12 w 13"/>
                    <a:gd name="T5" fmla="*/ 0 h 22"/>
                    <a:gd name="T6" fmla="*/ 0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" name="Line 3524"/>
                <p:cNvSpPr>
                  <a:spLocks noChangeShapeType="1"/>
                </p:cNvSpPr>
                <p:nvPr/>
              </p:nvSpPr>
              <p:spPr bwMode="auto">
                <a:xfrm flipH="1">
                  <a:off x="3668" y="4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88" name="Group 3525"/>
              <p:cNvGrpSpPr>
                <a:grpSpLocks/>
              </p:cNvGrpSpPr>
              <p:nvPr/>
            </p:nvGrpSpPr>
            <p:grpSpPr bwMode="auto">
              <a:xfrm>
                <a:off x="3571" y="400"/>
                <a:ext cx="244" cy="65"/>
                <a:chOff x="3424" y="422"/>
                <a:chExt cx="244" cy="65"/>
              </a:xfrm>
            </p:grpSpPr>
            <p:sp>
              <p:nvSpPr>
                <p:cNvPr id="4249" name="Freeform 3526"/>
                <p:cNvSpPr>
                  <a:spLocks/>
                </p:cNvSpPr>
                <p:nvPr/>
              </p:nvSpPr>
              <p:spPr bwMode="auto">
                <a:xfrm>
                  <a:off x="3661" y="480"/>
                  <a:ext cx="7" cy="7"/>
                </a:xfrm>
                <a:custGeom>
                  <a:avLst/>
                  <a:gdLst>
                    <a:gd name="T0" fmla="*/ 31 w 55"/>
                    <a:gd name="T1" fmla="*/ 60 h 60"/>
                    <a:gd name="T2" fmla="*/ 43 w 55"/>
                    <a:gd name="T3" fmla="*/ 39 h 60"/>
                    <a:gd name="T4" fmla="*/ 55 w 55"/>
                    <a:gd name="T5" fmla="*/ 17 h 60"/>
                    <a:gd name="T6" fmla="*/ 25 w 55"/>
                    <a:gd name="T7" fmla="*/ 0 h 60"/>
                    <a:gd name="T8" fmla="*/ 12 w 55"/>
                    <a:gd name="T9" fmla="*/ 22 h 60"/>
                    <a:gd name="T10" fmla="*/ 0 w 55"/>
                    <a:gd name="T11" fmla="*/ 43 h 60"/>
                    <a:gd name="T12" fmla="*/ 31 w 55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0">
                      <a:moveTo>
                        <a:pt x="31" y="60"/>
                      </a:moveTo>
                      <a:lnTo>
                        <a:pt x="43" y="39"/>
                      </a:lnTo>
                      <a:lnTo>
                        <a:pt x="55" y="17"/>
                      </a:lnTo>
                      <a:lnTo>
                        <a:pt x="25" y="0"/>
                      </a:lnTo>
                      <a:lnTo>
                        <a:pt x="12" y="22"/>
                      </a:lnTo>
                      <a:lnTo>
                        <a:pt x="0" y="43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" name="Freeform 3527"/>
                <p:cNvSpPr>
                  <a:spLocks/>
                </p:cNvSpPr>
                <p:nvPr/>
              </p:nvSpPr>
              <p:spPr bwMode="auto">
                <a:xfrm>
                  <a:off x="3661" y="480"/>
                  <a:ext cx="7" cy="7"/>
                </a:xfrm>
                <a:custGeom>
                  <a:avLst/>
                  <a:gdLst>
                    <a:gd name="T0" fmla="*/ 31 w 55"/>
                    <a:gd name="T1" fmla="*/ 60 h 60"/>
                    <a:gd name="T2" fmla="*/ 43 w 55"/>
                    <a:gd name="T3" fmla="*/ 39 h 60"/>
                    <a:gd name="T4" fmla="*/ 55 w 55"/>
                    <a:gd name="T5" fmla="*/ 17 h 60"/>
                    <a:gd name="T6" fmla="*/ 25 w 55"/>
                    <a:gd name="T7" fmla="*/ 0 h 60"/>
                    <a:gd name="T8" fmla="*/ 12 w 55"/>
                    <a:gd name="T9" fmla="*/ 22 h 60"/>
                    <a:gd name="T10" fmla="*/ 0 w 55"/>
                    <a:gd name="T11" fmla="*/ 43 h 60"/>
                    <a:gd name="T12" fmla="*/ 31 w 55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0">
                      <a:moveTo>
                        <a:pt x="31" y="60"/>
                      </a:moveTo>
                      <a:lnTo>
                        <a:pt x="43" y="39"/>
                      </a:lnTo>
                      <a:lnTo>
                        <a:pt x="55" y="17"/>
                      </a:lnTo>
                      <a:lnTo>
                        <a:pt x="25" y="0"/>
                      </a:lnTo>
                      <a:lnTo>
                        <a:pt x="12" y="22"/>
                      </a:lnTo>
                      <a:lnTo>
                        <a:pt x="0" y="43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" name="Freeform 3528"/>
                <p:cNvSpPr>
                  <a:spLocks/>
                </p:cNvSpPr>
                <p:nvPr/>
              </p:nvSpPr>
              <p:spPr bwMode="auto">
                <a:xfrm>
                  <a:off x="3663" y="480"/>
                  <a:ext cx="1" cy="3"/>
                </a:xfrm>
                <a:custGeom>
                  <a:avLst/>
                  <a:gdLst>
                    <a:gd name="T0" fmla="*/ 0 w 13"/>
                    <a:gd name="T1" fmla="*/ 22 h 22"/>
                    <a:gd name="T2" fmla="*/ 13 w 13"/>
                    <a:gd name="T3" fmla="*/ 0 h 22"/>
                    <a:gd name="T4" fmla="*/ 13 w 13"/>
                    <a:gd name="T5" fmla="*/ 0 h 22"/>
                    <a:gd name="T6" fmla="*/ 0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" name="Line 3529"/>
                <p:cNvSpPr>
                  <a:spLocks noChangeShapeType="1"/>
                </p:cNvSpPr>
                <p:nvPr/>
              </p:nvSpPr>
              <p:spPr bwMode="auto">
                <a:xfrm>
                  <a:off x="3664" y="48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" name="Freeform 3530"/>
                <p:cNvSpPr>
                  <a:spLocks/>
                </p:cNvSpPr>
                <p:nvPr/>
              </p:nvSpPr>
              <p:spPr bwMode="auto">
                <a:xfrm>
                  <a:off x="3658" y="478"/>
                  <a:ext cx="6" cy="7"/>
                </a:xfrm>
                <a:custGeom>
                  <a:avLst/>
                  <a:gdLst>
                    <a:gd name="T0" fmla="*/ 30 w 55"/>
                    <a:gd name="T1" fmla="*/ 60 h 60"/>
                    <a:gd name="T2" fmla="*/ 42 w 55"/>
                    <a:gd name="T3" fmla="*/ 39 h 60"/>
                    <a:gd name="T4" fmla="*/ 55 w 55"/>
                    <a:gd name="T5" fmla="*/ 17 h 60"/>
                    <a:gd name="T6" fmla="*/ 24 w 55"/>
                    <a:gd name="T7" fmla="*/ 0 h 60"/>
                    <a:gd name="T8" fmla="*/ 12 w 55"/>
                    <a:gd name="T9" fmla="*/ 21 h 60"/>
                    <a:gd name="T10" fmla="*/ 0 w 55"/>
                    <a:gd name="T11" fmla="*/ 43 h 60"/>
                    <a:gd name="T12" fmla="*/ 30 w 55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0">
                      <a:moveTo>
                        <a:pt x="30" y="60"/>
                      </a:moveTo>
                      <a:lnTo>
                        <a:pt x="42" y="39"/>
                      </a:lnTo>
                      <a:lnTo>
                        <a:pt x="55" y="17"/>
                      </a:lnTo>
                      <a:lnTo>
                        <a:pt x="24" y="0"/>
                      </a:lnTo>
                      <a:lnTo>
                        <a:pt x="12" y="21"/>
                      </a:lnTo>
                      <a:lnTo>
                        <a:pt x="0" y="43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" name="Freeform 3531"/>
                <p:cNvSpPr>
                  <a:spLocks/>
                </p:cNvSpPr>
                <p:nvPr/>
              </p:nvSpPr>
              <p:spPr bwMode="auto">
                <a:xfrm>
                  <a:off x="3658" y="478"/>
                  <a:ext cx="6" cy="7"/>
                </a:xfrm>
                <a:custGeom>
                  <a:avLst/>
                  <a:gdLst>
                    <a:gd name="T0" fmla="*/ 30 w 55"/>
                    <a:gd name="T1" fmla="*/ 60 h 60"/>
                    <a:gd name="T2" fmla="*/ 42 w 55"/>
                    <a:gd name="T3" fmla="*/ 39 h 60"/>
                    <a:gd name="T4" fmla="*/ 55 w 55"/>
                    <a:gd name="T5" fmla="*/ 17 h 60"/>
                    <a:gd name="T6" fmla="*/ 24 w 55"/>
                    <a:gd name="T7" fmla="*/ 0 h 60"/>
                    <a:gd name="T8" fmla="*/ 12 w 55"/>
                    <a:gd name="T9" fmla="*/ 21 h 60"/>
                    <a:gd name="T10" fmla="*/ 0 w 55"/>
                    <a:gd name="T11" fmla="*/ 43 h 60"/>
                    <a:gd name="T12" fmla="*/ 30 w 55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0">
                      <a:moveTo>
                        <a:pt x="30" y="60"/>
                      </a:moveTo>
                      <a:lnTo>
                        <a:pt x="42" y="39"/>
                      </a:lnTo>
                      <a:lnTo>
                        <a:pt x="55" y="17"/>
                      </a:lnTo>
                      <a:lnTo>
                        <a:pt x="24" y="0"/>
                      </a:lnTo>
                      <a:lnTo>
                        <a:pt x="12" y="21"/>
                      </a:lnTo>
                      <a:lnTo>
                        <a:pt x="0" y="43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" name="Freeform 3532"/>
                <p:cNvSpPr>
                  <a:spLocks/>
                </p:cNvSpPr>
                <p:nvPr/>
              </p:nvSpPr>
              <p:spPr bwMode="auto">
                <a:xfrm>
                  <a:off x="3659" y="478"/>
                  <a:ext cx="2" cy="2"/>
                </a:xfrm>
                <a:custGeom>
                  <a:avLst/>
                  <a:gdLst>
                    <a:gd name="T0" fmla="*/ 0 w 12"/>
                    <a:gd name="T1" fmla="*/ 22 h 22"/>
                    <a:gd name="T2" fmla="*/ 12 w 12"/>
                    <a:gd name="T3" fmla="*/ 1 h 22"/>
                    <a:gd name="T4" fmla="*/ 12 w 12"/>
                    <a:gd name="T5" fmla="*/ 0 h 22"/>
                    <a:gd name="T6" fmla="*/ 0 w 12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" name="Line 3533"/>
                <p:cNvSpPr>
                  <a:spLocks noChangeShapeType="1"/>
                </p:cNvSpPr>
                <p:nvPr/>
              </p:nvSpPr>
              <p:spPr bwMode="auto">
                <a:xfrm flipV="1">
                  <a:off x="3661" y="4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" name="Freeform 3534"/>
                <p:cNvSpPr>
                  <a:spLocks/>
                </p:cNvSpPr>
                <p:nvPr/>
              </p:nvSpPr>
              <p:spPr bwMode="auto">
                <a:xfrm>
                  <a:off x="3654" y="476"/>
                  <a:ext cx="7" cy="7"/>
                </a:xfrm>
                <a:custGeom>
                  <a:avLst/>
                  <a:gdLst>
                    <a:gd name="T0" fmla="*/ 31 w 55"/>
                    <a:gd name="T1" fmla="*/ 61 h 61"/>
                    <a:gd name="T2" fmla="*/ 43 w 55"/>
                    <a:gd name="T3" fmla="*/ 38 h 61"/>
                    <a:gd name="T4" fmla="*/ 55 w 55"/>
                    <a:gd name="T5" fmla="*/ 16 h 61"/>
                    <a:gd name="T6" fmla="*/ 25 w 55"/>
                    <a:gd name="T7" fmla="*/ 0 h 61"/>
                    <a:gd name="T8" fmla="*/ 13 w 55"/>
                    <a:gd name="T9" fmla="*/ 22 h 61"/>
                    <a:gd name="T10" fmla="*/ 0 w 55"/>
                    <a:gd name="T11" fmla="*/ 44 h 61"/>
                    <a:gd name="T12" fmla="*/ 31 w 55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1">
                      <a:moveTo>
                        <a:pt x="31" y="61"/>
                      </a:moveTo>
                      <a:lnTo>
                        <a:pt x="43" y="38"/>
                      </a:lnTo>
                      <a:lnTo>
                        <a:pt x="55" y="16"/>
                      </a:lnTo>
                      <a:lnTo>
                        <a:pt x="25" y="0"/>
                      </a:lnTo>
                      <a:lnTo>
                        <a:pt x="13" y="22"/>
                      </a:lnTo>
                      <a:lnTo>
                        <a:pt x="0" y="44"/>
                      </a:lnTo>
                      <a:lnTo>
                        <a:pt x="31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" name="Freeform 3535"/>
                <p:cNvSpPr>
                  <a:spLocks/>
                </p:cNvSpPr>
                <p:nvPr/>
              </p:nvSpPr>
              <p:spPr bwMode="auto">
                <a:xfrm>
                  <a:off x="3654" y="476"/>
                  <a:ext cx="7" cy="7"/>
                </a:xfrm>
                <a:custGeom>
                  <a:avLst/>
                  <a:gdLst>
                    <a:gd name="T0" fmla="*/ 31 w 55"/>
                    <a:gd name="T1" fmla="*/ 61 h 61"/>
                    <a:gd name="T2" fmla="*/ 43 w 55"/>
                    <a:gd name="T3" fmla="*/ 38 h 61"/>
                    <a:gd name="T4" fmla="*/ 55 w 55"/>
                    <a:gd name="T5" fmla="*/ 16 h 61"/>
                    <a:gd name="T6" fmla="*/ 25 w 55"/>
                    <a:gd name="T7" fmla="*/ 0 h 61"/>
                    <a:gd name="T8" fmla="*/ 13 w 55"/>
                    <a:gd name="T9" fmla="*/ 22 h 61"/>
                    <a:gd name="T10" fmla="*/ 0 w 55"/>
                    <a:gd name="T11" fmla="*/ 44 h 61"/>
                    <a:gd name="T12" fmla="*/ 31 w 55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61">
                      <a:moveTo>
                        <a:pt x="31" y="61"/>
                      </a:moveTo>
                      <a:lnTo>
                        <a:pt x="43" y="38"/>
                      </a:lnTo>
                      <a:lnTo>
                        <a:pt x="55" y="16"/>
                      </a:lnTo>
                      <a:lnTo>
                        <a:pt x="25" y="0"/>
                      </a:lnTo>
                      <a:lnTo>
                        <a:pt x="13" y="22"/>
                      </a:lnTo>
                      <a:lnTo>
                        <a:pt x="0" y="44"/>
                      </a:lnTo>
                      <a:lnTo>
                        <a:pt x="31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" name="Freeform 3536"/>
                <p:cNvSpPr>
                  <a:spLocks/>
                </p:cNvSpPr>
                <p:nvPr/>
              </p:nvSpPr>
              <p:spPr bwMode="auto">
                <a:xfrm>
                  <a:off x="3654" y="478"/>
                  <a:ext cx="1" cy="3"/>
                </a:xfrm>
                <a:custGeom>
                  <a:avLst/>
                  <a:gdLst>
                    <a:gd name="T0" fmla="*/ 13 w 13"/>
                    <a:gd name="T1" fmla="*/ 0 h 22"/>
                    <a:gd name="T2" fmla="*/ 0 w 13"/>
                    <a:gd name="T3" fmla="*/ 22 h 22"/>
                    <a:gd name="T4" fmla="*/ 0 w 13"/>
                    <a:gd name="T5" fmla="*/ 21 h 22"/>
                    <a:gd name="T6" fmla="*/ 13 w 13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13" y="0"/>
                      </a:moveTo>
                      <a:lnTo>
                        <a:pt x="0" y="22"/>
                      </a:lnTo>
                      <a:lnTo>
                        <a:pt x="0" y="2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" name="Line 3537"/>
                <p:cNvSpPr>
                  <a:spLocks noChangeShapeType="1"/>
                </p:cNvSpPr>
                <p:nvPr/>
              </p:nvSpPr>
              <p:spPr bwMode="auto">
                <a:xfrm flipV="1">
                  <a:off x="3654" y="48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" name="Freeform 3538"/>
                <p:cNvSpPr>
                  <a:spLocks/>
                </p:cNvSpPr>
                <p:nvPr/>
              </p:nvSpPr>
              <p:spPr bwMode="auto">
                <a:xfrm>
                  <a:off x="3650" y="474"/>
                  <a:ext cx="7" cy="7"/>
                </a:xfrm>
                <a:custGeom>
                  <a:avLst/>
                  <a:gdLst>
                    <a:gd name="T0" fmla="*/ 31 w 56"/>
                    <a:gd name="T1" fmla="*/ 59 h 59"/>
                    <a:gd name="T2" fmla="*/ 44 w 56"/>
                    <a:gd name="T3" fmla="*/ 38 h 59"/>
                    <a:gd name="T4" fmla="*/ 56 w 56"/>
                    <a:gd name="T5" fmla="*/ 17 h 59"/>
                    <a:gd name="T6" fmla="*/ 24 w 56"/>
                    <a:gd name="T7" fmla="*/ 0 h 59"/>
                    <a:gd name="T8" fmla="*/ 12 w 56"/>
                    <a:gd name="T9" fmla="*/ 21 h 59"/>
                    <a:gd name="T10" fmla="*/ 0 w 56"/>
                    <a:gd name="T11" fmla="*/ 42 h 59"/>
                    <a:gd name="T12" fmla="*/ 31 w 56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59">
                      <a:moveTo>
                        <a:pt x="31" y="59"/>
                      </a:moveTo>
                      <a:lnTo>
                        <a:pt x="44" y="38"/>
                      </a:lnTo>
                      <a:lnTo>
                        <a:pt x="56" y="17"/>
                      </a:lnTo>
                      <a:lnTo>
                        <a:pt x="24" y="0"/>
                      </a:lnTo>
                      <a:lnTo>
                        <a:pt x="12" y="21"/>
                      </a:lnTo>
                      <a:lnTo>
                        <a:pt x="0" y="42"/>
                      </a:lnTo>
                      <a:lnTo>
                        <a:pt x="31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" name="Freeform 3539"/>
                <p:cNvSpPr>
                  <a:spLocks/>
                </p:cNvSpPr>
                <p:nvPr/>
              </p:nvSpPr>
              <p:spPr bwMode="auto">
                <a:xfrm>
                  <a:off x="3650" y="474"/>
                  <a:ext cx="7" cy="7"/>
                </a:xfrm>
                <a:custGeom>
                  <a:avLst/>
                  <a:gdLst>
                    <a:gd name="T0" fmla="*/ 31 w 56"/>
                    <a:gd name="T1" fmla="*/ 59 h 59"/>
                    <a:gd name="T2" fmla="*/ 44 w 56"/>
                    <a:gd name="T3" fmla="*/ 38 h 59"/>
                    <a:gd name="T4" fmla="*/ 56 w 56"/>
                    <a:gd name="T5" fmla="*/ 17 h 59"/>
                    <a:gd name="T6" fmla="*/ 24 w 56"/>
                    <a:gd name="T7" fmla="*/ 0 h 59"/>
                    <a:gd name="T8" fmla="*/ 12 w 56"/>
                    <a:gd name="T9" fmla="*/ 21 h 59"/>
                    <a:gd name="T10" fmla="*/ 0 w 56"/>
                    <a:gd name="T11" fmla="*/ 42 h 59"/>
                    <a:gd name="T12" fmla="*/ 31 w 56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59">
                      <a:moveTo>
                        <a:pt x="31" y="59"/>
                      </a:moveTo>
                      <a:lnTo>
                        <a:pt x="44" y="38"/>
                      </a:lnTo>
                      <a:lnTo>
                        <a:pt x="56" y="17"/>
                      </a:lnTo>
                      <a:lnTo>
                        <a:pt x="24" y="0"/>
                      </a:lnTo>
                      <a:lnTo>
                        <a:pt x="12" y="21"/>
                      </a:lnTo>
                      <a:lnTo>
                        <a:pt x="0" y="42"/>
                      </a:lnTo>
                      <a:lnTo>
                        <a:pt x="31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" name="Freeform 3540"/>
                <p:cNvSpPr>
                  <a:spLocks/>
                </p:cNvSpPr>
                <p:nvPr/>
              </p:nvSpPr>
              <p:spPr bwMode="auto">
                <a:xfrm>
                  <a:off x="3651" y="473"/>
                  <a:ext cx="2" cy="3"/>
                </a:xfrm>
                <a:custGeom>
                  <a:avLst/>
                  <a:gdLst>
                    <a:gd name="T0" fmla="*/ 0 w 12"/>
                    <a:gd name="T1" fmla="*/ 22 h 22"/>
                    <a:gd name="T2" fmla="*/ 12 w 12"/>
                    <a:gd name="T3" fmla="*/ 1 h 22"/>
                    <a:gd name="T4" fmla="*/ 12 w 12"/>
                    <a:gd name="T5" fmla="*/ 0 h 22"/>
                    <a:gd name="T6" fmla="*/ 0 w 12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" name="Line 3541"/>
                <p:cNvSpPr>
                  <a:spLocks noChangeShapeType="1"/>
                </p:cNvSpPr>
                <p:nvPr/>
              </p:nvSpPr>
              <p:spPr bwMode="auto">
                <a:xfrm flipV="1">
                  <a:off x="3653" y="47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" name="Freeform 3542"/>
                <p:cNvSpPr>
                  <a:spLocks/>
                </p:cNvSpPr>
                <p:nvPr/>
              </p:nvSpPr>
              <p:spPr bwMode="auto">
                <a:xfrm>
                  <a:off x="3646" y="471"/>
                  <a:ext cx="7" cy="8"/>
                </a:xfrm>
                <a:custGeom>
                  <a:avLst/>
                  <a:gdLst>
                    <a:gd name="T0" fmla="*/ 30 w 54"/>
                    <a:gd name="T1" fmla="*/ 61 h 61"/>
                    <a:gd name="T2" fmla="*/ 42 w 54"/>
                    <a:gd name="T3" fmla="*/ 39 h 61"/>
                    <a:gd name="T4" fmla="*/ 54 w 54"/>
                    <a:gd name="T5" fmla="*/ 17 h 61"/>
                    <a:gd name="T6" fmla="*/ 24 w 54"/>
                    <a:gd name="T7" fmla="*/ 0 h 61"/>
                    <a:gd name="T8" fmla="*/ 12 w 54"/>
                    <a:gd name="T9" fmla="*/ 23 h 61"/>
                    <a:gd name="T10" fmla="*/ 0 w 54"/>
                    <a:gd name="T11" fmla="*/ 45 h 61"/>
                    <a:gd name="T12" fmla="*/ 30 w 54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30" y="61"/>
                      </a:moveTo>
                      <a:lnTo>
                        <a:pt x="42" y="39"/>
                      </a:lnTo>
                      <a:lnTo>
                        <a:pt x="54" y="17"/>
                      </a:lnTo>
                      <a:lnTo>
                        <a:pt x="24" y="0"/>
                      </a:lnTo>
                      <a:lnTo>
                        <a:pt x="12" y="23"/>
                      </a:lnTo>
                      <a:lnTo>
                        <a:pt x="0" y="45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" name="Freeform 3543"/>
                <p:cNvSpPr>
                  <a:spLocks/>
                </p:cNvSpPr>
                <p:nvPr/>
              </p:nvSpPr>
              <p:spPr bwMode="auto">
                <a:xfrm>
                  <a:off x="3646" y="471"/>
                  <a:ext cx="7" cy="8"/>
                </a:xfrm>
                <a:custGeom>
                  <a:avLst/>
                  <a:gdLst>
                    <a:gd name="T0" fmla="*/ 30 w 54"/>
                    <a:gd name="T1" fmla="*/ 61 h 61"/>
                    <a:gd name="T2" fmla="*/ 42 w 54"/>
                    <a:gd name="T3" fmla="*/ 39 h 61"/>
                    <a:gd name="T4" fmla="*/ 54 w 54"/>
                    <a:gd name="T5" fmla="*/ 17 h 61"/>
                    <a:gd name="T6" fmla="*/ 24 w 54"/>
                    <a:gd name="T7" fmla="*/ 0 h 61"/>
                    <a:gd name="T8" fmla="*/ 12 w 54"/>
                    <a:gd name="T9" fmla="*/ 23 h 61"/>
                    <a:gd name="T10" fmla="*/ 0 w 54"/>
                    <a:gd name="T11" fmla="*/ 45 h 61"/>
                    <a:gd name="T12" fmla="*/ 30 w 54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30" y="61"/>
                      </a:moveTo>
                      <a:lnTo>
                        <a:pt x="42" y="39"/>
                      </a:lnTo>
                      <a:lnTo>
                        <a:pt x="54" y="17"/>
                      </a:lnTo>
                      <a:lnTo>
                        <a:pt x="24" y="0"/>
                      </a:lnTo>
                      <a:lnTo>
                        <a:pt x="12" y="23"/>
                      </a:lnTo>
                      <a:lnTo>
                        <a:pt x="0" y="45"/>
                      </a:lnTo>
                      <a:lnTo>
                        <a:pt x="30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" name="Freeform 3544"/>
                <p:cNvSpPr>
                  <a:spLocks/>
                </p:cNvSpPr>
                <p:nvPr/>
              </p:nvSpPr>
              <p:spPr bwMode="auto">
                <a:xfrm>
                  <a:off x="3648" y="471"/>
                  <a:ext cx="1" cy="3"/>
                </a:xfrm>
                <a:custGeom>
                  <a:avLst/>
                  <a:gdLst>
                    <a:gd name="T0" fmla="*/ 0 w 12"/>
                    <a:gd name="T1" fmla="*/ 23 h 23"/>
                    <a:gd name="T2" fmla="*/ 12 w 12"/>
                    <a:gd name="T3" fmla="*/ 0 h 23"/>
                    <a:gd name="T4" fmla="*/ 11 w 12"/>
                    <a:gd name="T5" fmla="*/ 0 h 23"/>
                    <a:gd name="T6" fmla="*/ 0 w 12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3">
                      <a:moveTo>
                        <a:pt x="0" y="23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" name="Line 3545"/>
                <p:cNvSpPr>
                  <a:spLocks noChangeShapeType="1"/>
                </p:cNvSpPr>
                <p:nvPr/>
              </p:nvSpPr>
              <p:spPr bwMode="auto">
                <a:xfrm flipH="1">
                  <a:off x="3649" y="47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" name="Freeform 3546"/>
                <p:cNvSpPr>
                  <a:spLocks/>
                </p:cNvSpPr>
                <p:nvPr/>
              </p:nvSpPr>
              <p:spPr bwMode="auto">
                <a:xfrm>
                  <a:off x="3642" y="470"/>
                  <a:ext cx="7" cy="7"/>
                </a:xfrm>
                <a:custGeom>
                  <a:avLst/>
                  <a:gdLst>
                    <a:gd name="T0" fmla="*/ 32 w 54"/>
                    <a:gd name="T1" fmla="*/ 60 h 60"/>
                    <a:gd name="T2" fmla="*/ 43 w 54"/>
                    <a:gd name="T3" fmla="*/ 38 h 60"/>
                    <a:gd name="T4" fmla="*/ 54 w 54"/>
                    <a:gd name="T5" fmla="*/ 15 h 60"/>
                    <a:gd name="T6" fmla="*/ 22 w 54"/>
                    <a:gd name="T7" fmla="*/ 0 h 60"/>
                    <a:gd name="T8" fmla="*/ 11 w 54"/>
                    <a:gd name="T9" fmla="*/ 22 h 60"/>
                    <a:gd name="T10" fmla="*/ 0 w 54"/>
                    <a:gd name="T11" fmla="*/ 45 h 60"/>
                    <a:gd name="T12" fmla="*/ 32 w 54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32" y="60"/>
                      </a:moveTo>
                      <a:lnTo>
                        <a:pt x="43" y="38"/>
                      </a:lnTo>
                      <a:lnTo>
                        <a:pt x="54" y="15"/>
                      </a:lnTo>
                      <a:lnTo>
                        <a:pt x="22" y="0"/>
                      </a:lnTo>
                      <a:lnTo>
                        <a:pt x="11" y="22"/>
                      </a:lnTo>
                      <a:lnTo>
                        <a:pt x="0" y="45"/>
                      </a:lnTo>
                      <a:lnTo>
                        <a:pt x="3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" name="Freeform 3547"/>
                <p:cNvSpPr>
                  <a:spLocks/>
                </p:cNvSpPr>
                <p:nvPr/>
              </p:nvSpPr>
              <p:spPr bwMode="auto">
                <a:xfrm>
                  <a:off x="3642" y="470"/>
                  <a:ext cx="7" cy="7"/>
                </a:xfrm>
                <a:custGeom>
                  <a:avLst/>
                  <a:gdLst>
                    <a:gd name="T0" fmla="*/ 32 w 54"/>
                    <a:gd name="T1" fmla="*/ 60 h 60"/>
                    <a:gd name="T2" fmla="*/ 43 w 54"/>
                    <a:gd name="T3" fmla="*/ 38 h 60"/>
                    <a:gd name="T4" fmla="*/ 54 w 54"/>
                    <a:gd name="T5" fmla="*/ 15 h 60"/>
                    <a:gd name="T6" fmla="*/ 22 w 54"/>
                    <a:gd name="T7" fmla="*/ 0 h 60"/>
                    <a:gd name="T8" fmla="*/ 11 w 54"/>
                    <a:gd name="T9" fmla="*/ 22 h 60"/>
                    <a:gd name="T10" fmla="*/ 0 w 54"/>
                    <a:gd name="T11" fmla="*/ 45 h 60"/>
                    <a:gd name="T12" fmla="*/ 32 w 54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32" y="60"/>
                      </a:moveTo>
                      <a:lnTo>
                        <a:pt x="43" y="38"/>
                      </a:lnTo>
                      <a:lnTo>
                        <a:pt x="54" y="15"/>
                      </a:lnTo>
                      <a:lnTo>
                        <a:pt x="22" y="0"/>
                      </a:lnTo>
                      <a:lnTo>
                        <a:pt x="11" y="22"/>
                      </a:lnTo>
                      <a:lnTo>
                        <a:pt x="0" y="45"/>
                      </a:lnTo>
                      <a:lnTo>
                        <a:pt x="32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" name="Freeform 3548"/>
                <p:cNvSpPr>
                  <a:spLocks/>
                </p:cNvSpPr>
                <p:nvPr/>
              </p:nvSpPr>
              <p:spPr bwMode="auto">
                <a:xfrm>
                  <a:off x="3642" y="472"/>
                  <a:ext cx="2" cy="3"/>
                </a:xfrm>
                <a:custGeom>
                  <a:avLst/>
                  <a:gdLst>
                    <a:gd name="T0" fmla="*/ 11 w 11"/>
                    <a:gd name="T1" fmla="*/ 0 h 23"/>
                    <a:gd name="T2" fmla="*/ 0 w 11"/>
                    <a:gd name="T3" fmla="*/ 23 h 23"/>
                    <a:gd name="T4" fmla="*/ 0 w 11"/>
                    <a:gd name="T5" fmla="*/ 23 h 23"/>
                    <a:gd name="T6" fmla="*/ 11 w 11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3">
                      <a:moveTo>
                        <a:pt x="11" y="0"/>
                      </a:move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" name="Line 3549"/>
                <p:cNvSpPr>
                  <a:spLocks noChangeShapeType="1"/>
                </p:cNvSpPr>
                <p:nvPr/>
              </p:nvSpPr>
              <p:spPr bwMode="auto">
                <a:xfrm>
                  <a:off x="3642" y="47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" name="Freeform 3550"/>
                <p:cNvSpPr>
                  <a:spLocks/>
                </p:cNvSpPr>
                <p:nvPr/>
              </p:nvSpPr>
              <p:spPr bwMode="auto">
                <a:xfrm>
                  <a:off x="3638" y="467"/>
                  <a:ext cx="7" cy="8"/>
                </a:xfrm>
                <a:custGeom>
                  <a:avLst/>
                  <a:gdLst>
                    <a:gd name="T0" fmla="*/ 31 w 53"/>
                    <a:gd name="T1" fmla="*/ 61 h 61"/>
                    <a:gd name="T2" fmla="*/ 42 w 53"/>
                    <a:gd name="T3" fmla="*/ 38 h 61"/>
                    <a:gd name="T4" fmla="*/ 53 w 53"/>
                    <a:gd name="T5" fmla="*/ 16 h 61"/>
                    <a:gd name="T6" fmla="*/ 22 w 53"/>
                    <a:gd name="T7" fmla="*/ 0 h 61"/>
                    <a:gd name="T8" fmla="*/ 11 w 53"/>
                    <a:gd name="T9" fmla="*/ 22 h 61"/>
                    <a:gd name="T10" fmla="*/ 0 w 53"/>
                    <a:gd name="T11" fmla="*/ 44 h 61"/>
                    <a:gd name="T12" fmla="*/ 31 w 53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1">
                      <a:moveTo>
                        <a:pt x="31" y="61"/>
                      </a:moveTo>
                      <a:lnTo>
                        <a:pt x="42" y="38"/>
                      </a:lnTo>
                      <a:lnTo>
                        <a:pt x="53" y="16"/>
                      </a:lnTo>
                      <a:lnTo>
                        <a:pt x="22" y="0"/>
                      </a:lnTo>
                      <a:lnTo>
                        <a:pt x="11" y="22"/>
                      </a:lnTo>
                      <a:lnTo>
                        <a:pt x="0" y="44"/>
                      </a:lnTo>
                      <a:lnTo>
                        <a:pt x="31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" name="Freeform 3551"/>
                <p:cNvSpPr>
                  <a:spLocks/>
                </p:cNvSpPr>
                <p:nvPr/>
              </p:nvSpPr>
              <p:spPr bwMode="auto">
                <a:xfrm>
                  <a:off x="3638" y="467"/>
                  <a:ext cx="7" cy="8"/>
                </a:xfrm>
                <a:custGeom>
                  <a:avLst/>
                  <a:gdLst>
                    <a:gd name="T0" fmla="*/ 31 w 53"/>
                    <a:gd name="T1" fmla="*/ 61 h 61"/>
                    <a:gd name="T2" fmla="*/ 42 w 53"/>
                    <a:gd name="T3" fmla="*/ 38 h 61"/>
                    <a:gd name="T4" fmla="*/ 53 w 53"/>
                    <a:gd name="T5" fmla="*/ 16 h 61"/>
                    <a:gd name="T6" fmla="*/ 22 w 53"/>
                    <a:gd name="T7" fmla="*/ 0 h 61"/>
                    <a:gd name="T8" fmla="*/ 11 w 53"/>
                    <a:gd name="T9" fmla="*/ 22 h 61"/>
                    <a:gd name="T10" fmla="*/ 0 w 53"/>
                    <a:gd name="T11" fmla="*/ 44 h 61"/>
                    <a:gd name="T12" fmla="*/ 31 w 53"/>
                    <a:gd name="T13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1">
                      <a:moveTo>
                        <a:pt x="31" y="61"/>
                      </a:moveTo>
                      <a:lnTo>
                        <a:pt x="42" y="38"/>
                      </a:lnTo>
                      <a:lnTo>
                        <a:pt x="53" y="16"/>
                      </a:lnTo>
                      <a:lnTo>
                        <a:pt x="22" y="0"/>
                      </a:lnTo>
                      <a:lnTo>
                        <a:pt x="11" y="22"/>
                      </a:lnTo>
                      <a:lnTo>
                        <a:pt x="0" y="44"/>
                      </a:lnTo>
                      <a:lnTo>
                        <a:pt x="31" y="6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" name="Freeform 3552"/>
                <p:cNvSpPr>
                  <a:spLocks/>
                </p:cNvSpPr>
                <p:nvPr/>
              </p:nvSpPr>
              <p:spPr bwMode="auto">
                <a:xfrm>
                  <a:off x="3640" y="467"/>
                  <a:ext cx="1" cy="3"/>
                </a:xfrm>
                <a:custGeom>
                  <a:avLst/>
                  <a:gdLst>
                    <a:gd name="T0" fmla="*/ 0 w 11"/>
                    <a:gd name="T1" fmla="*/ 22 h 22"/>
                    <a:gd name="T2" fmla="*/ 11 w 11"/>
                    <a:gd name="T3" fmla="*/ 0 h 22"/>
                    <a:gd name="T4" fmla="*/ 11 w 11"/>
                    <a:gd name="T5" fmla="*/ 0 h 22"/>
                    <a:gd name="T6" fmla="*/ 0 w 11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2">
                      <a:moveTo>
                        <a:pt x="0" y="22"/>
                      </a:move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" name="Line 3553"/>
                <p:cNvSpPr>
                  <a:spLocks noChangeShapeType="1"/>
                </p:cNvSpPr>
                <p:nvPr/>
              </p:nvSpPr>
              <p:spPr bwMode="auto">
                <a:xfrm>
                  <a:off x="3641" y="46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" name="Freeform 3554"/>
                <p:cNvSpPr>
                  <a:spLocks/>
                </p:cNvSpPr>
                <p:nvPr/>
              </p:nvSpPr>
              <p:spPr bwMode="auto">
                <a:xfrm>
                  <a:off x="3634" y="466"/>
                  <a:ext cx="7" cy="7"/>
                </a:xfrm>
                <a:custGeom>
                  <a:avLst/>
                  <a:gdLst>
                    <a:gd name="T0" fmla="*/ 32 w 54"/>
                    <a:gd name="T1" fmla="*/ 59 h 59"/>
                    <a:gd name="T2" fmla="*/ 43 w 54"/>
                    <a:gd name="T3" fmla="*/ 37 h 59"/>
                    <a:gd name="T4" fmla="*/ 54 w 54"/>
                    <a:gd name="T5" fmla="*/ 15 h 59"/>
                    <a:gd name="T6" fmla="*/ 23 w 54"/>
                    <a:gd name="T7" fmla="*/ 0 h 59"/>
                    <a:gd name="T8" fmla="*/ 11 w 54"/>
                    <a:gd name="T9" fmla="*/ 22 h 59"/>
                    <a:gd name="T10" fmla="*/ 0 w 54"/>
                    <a:gd name="T11" fmla="*/ 44 h 59"/>
                    <a:gd name="T12" fmla="*/ 32 w 54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59">
                      <a:moveTo>
                        <a:pt x="32" y="59"/>
                      </a:moveTo>
                      <a:lnTo>
                        <a:pt x="43" y="37"/>
                      </a:lnTo>
                      <a:lnTo>
                        <a:pt x="54" y="15"/>
                      </a:lnTo>
                      <a:lnTo>
                        <a:pt x="23" y="0"/>
                      </a:lnTo>
                      <a:lnTo>
                        <a:pt x="11" y="22"/>
                      </a:lnTo>
                      <a:lnTo>
                        <a:pt x="0" y="44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" name="Freeform 3555"/>
                <p:cNvSpPr>
                  <a:spLocks/>
                </p:cNvSpPr>
                <p:nvPr/>
              </p:nvSpPr>
              <p:spPr bwMode="auto">
                <a:xfrm>
                  <a:off x="3634" y="466"/>
                  <a:ext cx="7" cy="7"/>
                </a:xfrm>
                <a:custGeom>
                  <a:avLst/>
                  <a:gdLst>
                    <a:gd name="T0" fmla="*/ 32 w 54"/>
                    <a:gd name="T1" fmla="*/ 59 h 59"/>
                    <a:gd name="T2" fmla="*/ 43 w 54"/>
                    <a:gd name="T3" fmla="*/ 37 h 59"/>
                    <a:gd name="T4" fmla="*/ 54 w 54"/>
                    <a:gd name="T5" fmla="*/ 15 h 59"/>
                    <a:gd name="T6" fmla="*/ 23 w 54"/>
                    <a:gd name="T7" fmla="*/ 0 h 59"/>
                    <a:gd name="T8" fmla="*/ 11 w 54"/>
                    <a:gd name="T9" fmla="*/ 22 h 59"/>
                    <a:gd name="T10" fmla="*/ 0 w 54"/>
                    <a:gd name="T11" fmla="*/ 44 h 59"/>
                    <a:gd name="T12" fmla="*/ 32 w 54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59">
                      <a:moveTo>
                        <a:pt x="32" y="59"/>
                      </a:moveTo>
                      <a:lnTo>
                        <a:pt x="43" y="37"/>
                      </a:lnTo>
                      <a:lnTo>
                        <a:pt x="54" y="15"/>
                      </a:lnTo>
                      <a:lnTo>
                        <a:pt x="23" y="0"/>
                      </a:lnTo>
                      <a:lnTo>
                        <a:pt x="11" y="22"/>
                      </a:lnTo>
                      <a:lnTo>
                        <a:pt x="0" y="44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" name="Freeform 3556"/>
                <p:cNvSpPr>
                  <a:spLocks/>
                </p:cNvSpPr>
                <p:nvPr/>
              </p:nvSpPr>
              <p:spPr bwMode="auto">
                <a:xfrm>
                  <a:off x="3630" y="464"/>
                  <a:ext cx="7" cy="7"/>
                </a:xfrm>
                <a:custGeom>
                  <a:avLst/>
                  <a:gdLst>
                    <a:gd name="T0" fmla="*/ 31 w 54"/>
                    <a:gd name="T1" fmla="*/ 60 h 60"/>
                    <a:gd name="T2" fmla="*/ 42 w 54"/>
                    <a:gd name="T3" fmla="*/ 38 h 60"/>
                    <a:gd name="T4" fmla="*/ 54 w 54"/>
                    <a:gd name="T5" fmla="*/ 16 h 60"/>
                    <a:gd name="T6" fmla="*/ 22 w 54"/>
                    <a:gd name="T7" fmla="*/ 0 h 60"/>
                    <a:gd name="T8" fmla="*/ 11 w 54"/>
                    <a:gd name="T9" fmla="*/ 23 h 60"/>
                    <a:gd name="T10" fmla="*/ 0 w 54"/>
                    <a:gd name="T11" fmla="*/ 45 h 60"/>
                    <a:gd name="T12" fmla="*/ 31 w 54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31" y="60"/>
                      </a:moveTo>
                      <a:lnTo>
                        <a:pt x="42" y="38"/>
                      </a:lnTo>
                      <a:lnTo>
                        <a:pt x="54" y="16"/>
                      </a:lnTo>
                      <a:lnTo>
                        <a:pt x="22" y="0"/>
                      </a:lnTo>
                      <a:lnTo>
                        <a:pt x="11" y="23"/>
                      </a:lnTo>
                      <a:lnTo>
                        <a:pt x="0" y="45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" name="Freeform 3557"/>
                <p:cNvSpPr>
                  <a:spLocks/>
                </p:cNvSpPr>
                <p:nvPr/>
              </p:nvSpPr>
              <p:spPr bwMode="auto">
                <a:xfrm>
                  <a:off x="3630" y="464"/>
                  <a:ext cx="7" cy="7"/>
                </a:xfrm>
                <a:custGeom>
                  <a:avLst/>
                  <a:gdLst>
                    <a:gd name="T0" fmla="*/ 31 w 54"/>
                    <a:gd name="T1" fmla="*/ 60 h 60"/>
                    <a:gd name="T2" fmla="*/ 42 w 54"/>
                    <a:gd name="T3" fmla="*/ 38 h 60"/>
                    <a:gd name="T4" fmla="*/ 54 w 54"/>
                    <a:gd name="T5" fmla="*/ 16 h 60"/>
                    <a:gd name="T6" fmla="*/ 22 w 54"/>
                    <a:gd name="T7" fmla="*/ 0 h 60"/>
                    <a:gd name="T8" fmla="*/ 11 w 54"/>
                    <a:gd name="T9" fmla="*/ 23 h 60"/>
                    <a:gd name="T10" fmla="*/ 0 w 54"/>
                    <a:gd name="T11" fmla="*/ 45 h 60"/>
                    <a:gd name="T12" fmla="*/ 31 w 54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31" y="60"/>
                      </a:moveTo>
                      <a:lnTo>
                        <a:pt x="42" y="38"/>
                      </a:lnTo>
                      <a:lnTo>
                        <a:pt x="54" y="16"/>
                      </a:lnTo>
                      <a:lnTo>
                        <a:pt x="22" y="0"/>
                      </a:lnTo>
                      <a:lnTo>
                        <a:pt x="11" y="23"/>
                      </a:lnTo>
                      <a:lnTo>
                        <a:pt x="0" y="45"/>
                      </a:lnTo>
                      <a:lnTo>
                        <a:pt x="31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" name="Freeform 3558"/>
                <p:cNvSpPr>
                  <a:spLocks/>
                </p:cNvSpPr>
                <p:nvPr/>
              </p:nvSpPr>
              <p:spPr bwMode="auto">
                <a:xfrm>
                  <a:off x="3632" y="464"/>
                  <a:ext cx="1" cy="2"/>
                </a:xfrm>
                <a:custGeom>
                  <a:avLst/>
                  <a:gdLst>
                    <a:gd name="T0" fmla="*/ 0 w 11"/>
                    <a:gd name="T1" fmla="*/ 23 h 23"/>
                    <a:gd name="T2" fmla="*/ 11 w 11"/>
                    <a:gd name="T3" fmla="*/ 0 h 23"/>
                    <a:gd name="T4" fmla="*/ 10 w 11"/>
                    <a:gd name="T5" fmla="*/ 0 h 23"/>
                    <a:gd name="T6" fmla="*/ 0 w 11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3">
                      <a:moveTo>
                        <a:pt x="0" y="23"/>
                      </a:move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" name="Line 3559"/>
                <p:cNvSpPr>
                  <a:spLocks noChangeShapeType="1"/>
                </p:cNvSpPr>
                <p:nvPr/>
              </p:nvSpPr>
              <p:spPr bwMode="auto">
                <a:xfrm flipH="1">
                  <a:off x="3633" y="4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" name="Freeform 3560"/>
                <p:cNvSpPr>
                  <a:spLocks/>
                </p:cNvSpPr>
                <p:nvPr/>
              </p:nvSpPr>
              <p:spPr bwMode="auto">
                <a:xfrm>
                  <a:off x="3627" y="462"/>
                  <a:ext cx="6" cy="7"/>
                </a:xfrm>
                <a:custGeom>
                  <a:avLst/>
                  <a:gdLst>
                    <a:gd name="T0" fmla="*/ 32 w 52"/>
                    <a:gd name="T1" fmla="*/ 59 h 59"/>
                    <a:gd name="T2" fmla="*/ 42 w 52"/>
                    <a:gd name="T3" fmla="*/ 37 h 59"/>
                    <a:gd name="T4" fmla="*/ 52 w 52"/>
                    <a:gd name="T5" fmla="*/ 14 h 59"/>
                    <a:gd name="T6" fmla="*/ 21 w 52"/>
                    <a:gd name="T7" fmla="*/ 0 h 59"/>
                    <a:gd name="T8" fmla="*/ 11 w 52"/>
                    <a:gd name="T9" fmla="*/ 23 h 59"/>
                    <a:gd name="T10" fmla="*/ 0 w 52"/>
                    <a:gd name="T11" fmla="*/ 45 h 59"/>
                    <a:gd name="T12" fmla="*/ 32 w 52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32" y="59"/>
                      </a:moveTo>
                      <a:lnTo>
                        <a:pt x="42" y="37"/>
                      </a:lnTo>
                      <a:lnTo>
                        <a:pt x="52" y="14"/>
                      </a:lnTo>
                      <a:lnTo>
                        <a:pt x="21" y="0"/>
                      </a:lnTo>
                      <a:lnTo>
                        <a:pt x="11" y="23"/>
                      </a:lnTo>
                      <a:lnTo>
                        <a:pt x="0" y="45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" name="Freeform 3561"/>
                <p:cNvSpPr>
                  <a:spLocks/>
                </p:cNvSpPr>
                <p:nvPr/>
              </p:nvSpPr>
              <p:spPr bwMode="auto">
                <a:xfrm>
                  <a:off x="3627" y="462"/>
                  <a:ext cx="6" cy="7"/>
                </a:xfrm>
                <a:custGeom>
                  <a:avLst/>
                  <a:gdLst>
                    <a:gd name="T0" fmla="*/ 32 w 52"/>
                    <a:gd name="T1" fmla="*/ 59 h 59"/>
                    <a:gd name="T2" fmla="*/ 42 w 52"/>
                    <a:gd name="T3" fmla="*/ 37 h 59"/>
                    <a:gd name="T4" fmla="*/ 52 w 52"/>
                    <a:gd name="T5" fmla="*/ 14 h 59"/>
                    <a:gd name="T6" fmla="*/ 21 w 52"/>
                    <a:gd name="T7" fmla="*/ 0 h 59"/>
                    <a:gd name="T8" fmla="*/ 11 w 52"/>
                    <a:gd name="T9" fmla="*/ 23 h 59"/>
                    <a:gd name="T10" fmla="*/ 0 w 52"/>
                    <a:gd name="T11" fmla="*/ 45 h 59"/>
                    <a:gd name="T12" fmla="*/ 32 w 52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32" y="59"/>
                      </a:moveTo>
                      <a:lnTo>
                        <a:pt x="42" y="37"/>
                      </a:lnTo>
                      <a:lnTo>
                        <a:pt x="52" y="14"/>
                      </a:lnTo>
                      <a:lnTo>
                        <a:pt x="21" y="0"/>
                      </a:lnTo>
                      <a:lnTo>
                        <a:pt x="11" y="23"/>
                      </a:lnTo>
                      <a:lnTo>
                        <a:pt x="0" y="45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" name="Freeform 3562"/>
                <p:cNvSpPr>
                  <a:spLocks/>
                </p:cNvSpPr>
                <p:nvPr/>
              </p:nvSpPr>
              <p:spPr bwMode="auto">
                <a:xfrm>
                  <a:off x="3628" y="462"/>
                  <a:ext cx="1" cy="3"/>
                </a:xfrm>
                <a:custGeom>
                  <a:avLst/>
                  <a:gdLst>
                    <a:gd name="T0" fmla="*/ 0 w 10"/>
                    <a:gd name="T1" fmla="*/ 23 h 23"/>
                    <a:gd name="T2" fmla="*/ 10 w 10"/>
                    <a:gd name="T3" fmla="*/ 0 h 23"/>
                    <a:gd name="T4" fmla="*/ 10 w 10"/>
                    <a:gd name="T5" fmla="*/ 0 h 23"/>
                    <a:gd name="T6" fmla="*/ 0 w 10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3">
                      <a:moveTo>
                        <a:pt x="0" y="23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" name="Line 3563"/>
                <p:cNvSpPr>
                  <a:spLocks noChangeShapeType="1"/>
                </p:cNvSpPr>
                <p:nvPr/>
              </p:nvSpPr>
              <p:spPr bwMode="auto">
                <a:xfrm>
                  <a:off x="3629" y="46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" name="Freeform 3564"/>
                <p:cNvSpPr>
                  <a:spLocks/>
                </p:cNvSpPr>
                <p:nvPr/>
              </p:nvSpPr>
              <p:spPr bwMode="auto">
                <a:xfrm>
                  <a:off x="3623" y="460"/>
                  <a:ext cx="6" cy="7"/>
                </a:xfrm>
                <a:custGeom>
                  <a:avLst/>
                  <a:gdLst>
                    <a:gd name="T0" fmla="*/ 32 w 53"/>
                    <a:gd name="T1" fmla="*/ 59 h 59"/>
                    <a:gd name="T2" fmla="*/ 43 w 53"/>
                    <a:gd name="T3" fmla="*/ 37 h 59"/>
                    <a:gd name="T4" fmla="*/ 53 w 53"/>
                    <a:gd name="T5" fmla="*/ 14 h 59"/>
                    <a:gd name="T6" fmla="*/ 20 w 53"/>
                    <a:gd name="T7" fmla="*/ 0 h 59"/>
                    <a:gd name="T8" fmla="*/ 10 w 53"/>
                    <a:gd name="T9" fmla="*/ 22 h 59"/>
                    <a:gd name="T10" fmla="*/ 0 w 53"/>
                    <a:gd name="T11" fmla="*/ 45 h 59"/>
                    <a:gd name="T12" fmla="*/ 32 w 53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32" y="59"/>
                      </a:moveTo>
                      <a:lnTo>
                        <a:pt x="43" y="37"/>
                      </a:lnTo>
                      <a:lnTo>
                        <a:pt x="53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5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" name="Freeform 3565"/>
                <p:cNvSpPr>
                  <a:spLocks/>
                </p:cNvSpPr>
                <p:nvPr/>
              </p:nvSpPr>
              <p:spPr bwMode="auto">
                <a:xfrm>
                  <a:off x="3623" y="460"/>
                  <a:ext cx="6" cy="7"/>
                </a:xfrm>
                <a:custGeom>
                  <a:avLst/>
                  <a:gdLst>
                    <a:gd name="T0" fmla="*/ 32 w 53"/>
                    <a:gd name="T1" fmla="*/ 59 h 59"/>
                    <a:gd name="T2" fmla="*/ 43 w 53"/>
                    <a:gd name="T3" fmla="*/ 37 h 59"/>
                    <a:gd name="T4" fmla="*/ 53 w 53"/>
                    <a:gd name="T5" fmla="*/ 14 h 59"/>
                    <a:gd name="T6" fmla="*/ 20 w 53"/>
                    <a:gd name="T7" fmla="*/ 0 h 59"/>
                    <a:gd name="T8" fmla="*/ 10 w 53"/>
                    <a:gd name="T9" fmla="*/ 22 h 59"/>
                    <a:gd name="T10" fmla="*/ 0 w 53"/>
                    <a:gd name="T11" fmla="*/ 45 h 59"/>
                    <a:gd name="T12" fmla="*/ 32 w 53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32" y="59"/>
                      </a:moveTo>
                      <a:lnTo>
                        <a:pt x="43" y="37"/>
                      </a:lnTo>
                      <a:lnTo>
                        <a:pt x="53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5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" name="Freeform 3566"/>
                <p:cNvSpPr>
                  <a:spLocks/>
                </p:cNvSpPr>
                <p:nvPr/>
              </p:nvSpPr>
              <p:spPr bwMode="auto">
                <a:xfrm>
                  <a:off x="3623" y="463"/>
                  <a:ext cx="1" cy="3"/>
                </a:xfrm>
                <a:custGeom>
                  <a:avLst/>
                  <a:gdLst>
                    <a:gd name="T0" fmla="*/ 10 w 10"/>
                    <a:gd name="T1" fmla="*/ 0 h 23"/>
                    <a:gd name="T2" fmla="*/ 0 w 10"/>
                    <a:gd name="T3" fmla="*/ 23 h 23"/>
                    <a:gd name="T4" fmla="*/ 0 w 10"/>
                    <a:gd name="T5" fmla="*/ 23 h 23"/>
                    <a:gd name="T6" fmla="*/ 10 w 10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3">
                      <a:moveTo>
                        <a:pt x="10" y="0"/>
                      </a:move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" name="Line 3567"/>
                <p:cNvSpPr>
                  <a:spLocks noChangeShapeType="1"/>
                </p:cNvSpPr>
                <p:nvPr/>
              </p:nvSpPr>
              <p:spPr bwMode="auto">
                <a:xfrm>
                  <a:off x="3623" y="46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" name="Freeform 3568"/>
                <p:cNvSpPr>
                  <a:spLocks/>
                </p:cNvSpPr>
                <p:nvPr/>
              </p:nvSpPr>
              <p:spPr bwMode="auto">
                <a:xfrm>
                  <a:off x="3619" y="458"/>
                  <a:ext cx="6" cy="8"/>
                </a:xfrm>
                <a:custGeom>
                  <a:avLst/>
                  <a:gdLst>
                    <a:gd name="T0" fmla="*/ 31 w 51"/>
                    <a:gd name="T1" fmla="*/ 59 h 59"/>
                    <a:gd name="T2" fmla="*/ 41 w 51"/>
                    <a:gd name="T3" fmla="*/ 36 h 59"/>
                    <a:gd name="T4" fmla="*/ 51 w 51"/>
                    <a:gd name="T5" fmla="*/ 14 h 59"/>
                    <a:gd name="T6" fmla="*/ 20 w 51"/>
                    <a:gd name="T7" fmla="*/ 0 h 59"/>
                    <a:gd name="T8" fmla="*/ 10 w 51"/>
                    <a:gd name="T9" fmla="*/ 22 h 59"/>
                    <a:gd name="T10" fmla="*/ 0 w 51"/>
                    <a:gd name="T11" fmla="*/ 44 h 59"/>
                    <a:gd name="T12" fmla="*/ 31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1" y="59"/>
                      </a:moveTo>
                      <a:lnTo>
                        <a:pt x="41" y="36"/>
                      </a:lnTo>
                      <a:lnTo>
                        <a:pt x="51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4"/>
                      </a:lnTo>
                      <a:lnTo>
                        <a:pt x="31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" name="Freeform 3569"/>
                <p:cNvSpPr>
                  <a:spLocks/>
                </p:cNvSpPr>
                <p:nvPr/>
              </p:nvSpPr>
              <p:spPr bwMode="auto">
                <a:xfrm>
                  <a:off x="3619" y="458"/>
                  <a:ext cx="6" cy="8"/>
                </a:xfrm>
                <a:custGeom>
                  <a:avLst/>
                  <a:gdLst>
                    <a:gd name="T0" fmla="*/ 31 w 51"/>
                    <a:gd name="T1" fmla="*/ 59 h 59"/>
                    <a:gd name="T2" fmla="*/ 41 w 51"/>
                    <a:gd name="T3" fmla="*/ 36 h 59"/>
                    <a:gd name="T4" fmla="*/ 51 w 51"/>
                    <a:gd name="T5" fmla="*/ 14 h 59"/>
                    <a:gd name="T6" fmla="*/ 20 w 51"/>
                    <a:gd name="T7" fmla="*/ 0 h 59"/>
                    <a:gd name="T8" fmla="*/ 10 w 51"/>
                    <a:gd name="T9" fmla="*/ 22 h 59"/>
                    <a:gd name="T10" fmla="*/ 0 w 51"/>
                    <a:gd name="T11" fmla="*/ 44 h 59"/>
                    <a:gd name="T12" fmla="*/ 31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1" y="59"/>
                      </a:moveTo>
                      <a:lnTo>
                        <a:pt x="41" y="36"/>
                      </a:lnTo>
                      <a:lnTo>
                        <a:pt x="51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4"/>
                      </a:lnTo>
                      <a:lnTo>
                        <a:pt x="31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" name="Freeform 3570"/>
                <p:cNvSpPr>
                  <a:spLocks/>
                </p:cNvSpPr>
                <p:nvPr/>
              </p:nvSpPr>
              <p:spPr bwMode="auto">
                <a:xfrm>
                  <a:off x="3620" y="458"/>
                  <a:ext cx="1" cy="3"/>
                </a:xfrm>
                <a:custGeom>
                  <a:avLst/>
                  <a:gdLst>
                    <a:gd name="T0" fmla="*/ 0 w 10"/>
                    <a:gd name="T1" fmla="*/ 22 h 22"/>
                    <a:gd name="T2" fmla="*/ 10 w 10"/>
                    <a:gd name="T3" fmla="*/ 0 h 22"/>
                    <a:gd name="T4" fmla="*/ 10 w 10"/>
                    <a:gd name="T5" fmla="*/ 0 h 22"/>
                    <a:gd name="T6" fmla="*/ 0 w 10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2">
                      <a:moveTo>
                        <a:pt x="0" y="22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" name="Line 3571"/>
                <p:cNvSpPr>
                  <a:spLocks noChangeShapeType="1"/>
                </p:cNvSpPr>
                <p:nvPr/>
              </p:nvSpPr>
              <p:spPr bwMode="auto">
                <a:xfrm>
                  <a:off x="3621" y="45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" name="Freeform 3572"/>
                <p:cNvSpPr>
                  <a:spLocks/>
                </p:cNvSpPr>
                <p:nvPr/>
              </p:nvSpPr>
              <p:spPr bwMode="auto">
                <a:xfrm>
                  <a:off x="3615" y="457"/>
                  <a:ext cx="6" cy="7"/>
                </a:xfrm>
                <a:custGeom>
                  <a:avLst/>
                  <a:gdLst>
                    <a:gd name="T0" fmla="*/ 33 w 53"/>
                    <a:gd name="T1" fmla="*/ 58 h 58"/>
                    <a:gd name="T2" fmla="*/ 43 w 53"/>
                    <a:gd name="T3" fmla="*/ 36 h 58"/>
                    <a:gd name="T4" fmla="*/ 53 w 53"/>
                    <a:gd name="T5" fmla="*/ 14 h 58"/>
                    <a:gd name="T6" fmla="*/ 20 w 53"/>
                    <a:gd name="T7" fmla="*/ 0 h 58"/>
                    <a:gd name="T8" fmla="*/ 10 w 53"/>
                    <a:gd name="T9" fmla="*/ 22 h 58"/>
                    <a:gd name="T10" fmla="*/ 0 w 53"/>
                    <a:gd name="T11" fmla="*/ 44 h 58"/>
                    <a:gd name="T12" fmla="*/ 33 w 53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8">
                      <a:moveTo>
                        <a:pt x="33" y="58"/>
                      </a:moveTo>
                      <a:lnTo>
                        <a:pt x="43" y="36"/>
                      </a:lnTo>
                      <a:lnTo>
                        <a:pt x="53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4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" name="Freeform 3573"/>
                <p:cNvSpPr>
                  <a:spLocks/>
                </p:cNvSpPr>
                <p:nvPr/>
              </p:nvSpPr>
              <p:spPr bwMode="auto">
                <a:xfrm>
                  <a:off x="3615" y="457"/>
                  <a:ext cx="6" cy="7"/>
                </a:xfrm>
                <a:custGeom>
                  <a:avLst/>
                  <a:gdLst>
                    <a:gd name="T0" fmla="*/ 33 w 53"/>
                    <a:gd name="T1" fmla="*/ 58 h 58"/>
                    <a:gd name="T2" fmla="*/ 43 w 53"/>
                    <a:gd name="T3" fmla="*/ 36 h 58"/>
                    <a:gd name="T4" fmla="*/ 53 w 53"/>
                    <a:gd name="T5" fmla="*/ 14 h 58"/>
                    <a:gd name="T6" fmla="*/ 20 w 53"/>
                    <a:gd name="T7" fmla="*/ 0 h 58"/>
                    <a:gd name="T8" fmla="*/ 10 w 53"/>
                    <a:gd name="T9" fmla="*/ 22 h 58"/>
                    <a:gd name="T10" fmla="*/ 0 w 53"/>
                    <a:gd name="T11" fmla="*/ 44 h 58"/>
                    <a:gd name="T12" fmla="*/ 33 w 53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8">
                      <a:moveTo>
                        <a:pt x="33" y="58"/>
                      </a:moveTo>
                      <a:lnTo>
                        <a:pt x="43" y="36"/>
                      </a:lnTo>
                      <a:lnTo>
                        <a:pt x="53" y="14"/>
                      </a:lnTo>
                      <a:lnTo>
                        <a:pt x="20" y="0"/>
                      </a:lnTo>
                      <a:lnTo>
                        <a:pt x="10" y="22"/>
                      </a:lnTo>
                      <a:lnTo>
                        <a:pt x="0" y="44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" name="Freeform 3574"/>
                <p:cNvSpPr>
                  <a:spLocks/>
                </p:cNvSpPr>
                <p:nvPr/>
              </p:nvSpPr>
              <p:spPr bwMode="auto">
                <a:xfrm>
                  <a:off x="3616" y="456"/>
                  <a:ext cx="1" cy="3"/>
                </a:xfrm>
                <a:custGeom>
                  <a:avLst/>
                  <a:gdLst>
                    <a:gd name="T0" fmla="*/ 0 w 10"/>
                    <a:gd name="T1" fmla="*/ 23 h 23"/>
                    <a:gd name="T2" fmla="*/ 10 w 10"/>
                    <a:gd name="T3" fmla="*/ 1 h 23"/>
                    <a:gd name="T4" fmla="*/ 9 w 10"/>
                    <a:gd name="T5" fmla="*/ 0 h 23"/>
                    <a:gd name="T6" fmla="*/ 0 w 10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3">
                      <a:moveTo>
                        <a:pt x="0" y="23"/>
                      </a:move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" name="Line 3575"/>
                <p:cNvSpPr>
                  <a:spLocks noChangeShapeType="1"/>
                </p:cNvSpPr>
                <p:nvPr/>
              </p:nvSpPr>
              <p:spPr bwMode="auto">
                <a:xfrm flipH="1" flipV="1">
                  <a:off x="3617" y="45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" name="Freeform 3576"/>
                <p:cNvSpPr>
                  <a:spLocks/>
                </p:cNvSpPr>
                <p:nvPr/>
              </p:nvSpPr>
              <p:spPr bwMode="auto">
                <a:xfrm>
                  <a:off x="3611" y="455"/>
                  <a:ext cx="6" cy="7"/>
                </a:xfrm>
                <a:custGeom>
                  <a:avLst/>
                  <a:gdLst>
                    <a:gd name="T0" fmla="*/ 32 w 50"/>
                    <a:gd name="T1" fmla="*/ 60 h 60"/>
                    <a:gd name="T2" fmla="*/ 41 w 50"/>
                    <a:gd name="T3" fmla="*/ 37 h 60"/>
                    <a:gd name="T4" fmla="*/ 50 w 50"/>
                    <a:gd name="T5" fmla="*/ 14 h 60"/>
                    <a:gd name="T6" fmla="*/ 18 w 50"/>
                    <a:gd name="T7" fmla="*/ 0 h 60"/>
                    <a:gd name="T8" fmla="*/ 9 w 50"/>
                    <a:gd name="T9" fmla="*/ 24 h 60"/>
                    <a:gd name="T10" fmla="*/ 0 w 50"/>
                    <a:gd name="T11" fmla="*/ 47 h 60"/>
                    <a:gd name="T12" fmla="*/ 32 w 5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60">
                      <a:moveTo>
                        <a:pt x="32" y="60"/>
                      </a:moveTo>
                      <a:lnTo>
                        <a:pt x="41" y="37"/>
                      </a:lnTo>
                      <a:lnTo>
                        <a:pt x="50" y="14"/>
                      </a:lnTo>
                      <a:lnTo>
                        <a:pt x="18" y="0"/>
                      </a:lnTo>
                      <a:lnTo>
                        <a:pt x="9" y="24"/>
                      </a:lnTo>
                      <a:lnTo>
                        <a:pt x="0" y="47"/>
                      </a:lnTo>
                      <a:lnTo>
                        <a:pt x="3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" name="Freeform 3577"/>
                <p:cNvSpPr>
                  <a:spLocks/>
                </p:cNvSpPr>
                <p:nvPr/>
              </p:nvSpPr>
              <p:spPr bwMode="auto">
                <a:xfrm>
                  <a:off x="3611" y="455"/>
                  <a:ext cx="6" cy="7"/>
                </a:xfrm>
                <a:custGeom>
                  <a:avLst/>
                  <a:gdLst>
                    <a:gd name="T0" fmla="*/ 32 w 50"/>
                    <a:gd name="T1" fmla="*/ 60 h 60"/>
                    <a:gd name="T2" fmla="*/ 41 w 50"/>
                    <a:gd name="T3" fmla="*/ 37 h 60"/>
                    <a:gd name="T4" fmla="*/ 50 w 50"/>
                    <a:gd name="T5" fmla="*/ 14 h 60"/>
                    <a:gd name="T6" fmla="*/ 18 w 50"/>
                    <a:gd name="T7" fmla="*/ 0 h 60"/>
                    <a:gd name="T8" fmla="*/ 9 w 50"/>
                    <a:gd name="T9" fmla="*/ 24 h 60"/>
                    <a:gd name="T10" fmla="*/ 0 w 50"/>
                    <a:gd name="T11" fmla="*/ 47 h 60"/>
                    <a:gd name="T12" fmla="*/ 32 w 50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60">
                      <a:moveTo>
                        <a:pt x="32" y="60"/>
                      </a:moveTo>
                      <a:lnTo>
                        <a:pt x="41" y="37"/>
                      </a:lnTo>
                      <a:lnTo>
                        <a:pt x="50" y="14"/>
                      </a:lnTo>
                      <a:lnTo>
                        <a:pt x="18" y="0"/>
                      </a:lnTo>
                      <a:lnTo>
                        <a:pt x="9" y="24"/>
                      </a:lnTo>
                      <a:lnTo>
                        <a:pt x="0" y="47"/>
                      </a:lnTo>
                      <a:lnTo>
                        <a:pt x="32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" name="Freeform 3578"/>
                <p:cNvSpPr>
                  <a:spLocks/>
                </p:cNvSpPr>
                <p:nvPr/>
              </p:nvSpPr>
              <p:spPr bwMode="auto">
                <a:xfrm>
                  <a:off x="3612" y="455"/>
                  <a:ext cx="1" cy="3"/>
                </a:xfrm>
                <a:custGeom>
                  <a:avLst/>
                  <a:gdLst>
                    <a:gd name="T0" fmla="*/ 0 w 9"/>
                    <a:gd name="T1" fmla="*/ 24 h 24"/>
                    <a:gd name="T2" fmla="*/ 9 w 9"/>
                    <a:gd name="T3" fmla="*/ 0 h 24"/>
                    <a:gd name="T4" fmla="*/ 9 w 9"/>
                    <a:gd name="T5" fmla="*/ 0 h 24"/>
                    <a:gd name="T6" fmla="*/ 0 w 9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4">
                      <a:moveTo>
                        <a:pt x="0" y="24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" name="Line 3579"/>
                <p:cNvSpPr>
                  <a:spLocks noChangeShapeType="1"/>
                </p:cNvSpPr>
                <p:nvPr/>
              </p:nvSpPr>
              <p:spPr bwMode="auto">
                <a:xfrm>
                  <a:off x="3613" y="45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" name="Freeform 3580"/>
                <p:cNvSpPr>
                  <a:spLocks/>
                </p:cNvSpPr>
                <p:nvPr/>
              </p:nvSpPr>
              <p:spPr bwMode="auto">
                <a:xfrm>
                  <a:off x="3607" y="453"/>
                  <a:ext cx="6" cy="8"/>
                </a:xfrm>
                <a:custGeom>
                  <a:avLst/>
                  <a:gdLst>
                    <a:gd name="T0" fmla="*/ 33 w 51"/>
                    <a:gd name="T1" fmla="*/ 60 h 60"/>
                    <a:gd name="T2" fmla="*/ 42 w 51"/>
                    <a:gd name="T3" fmla="*/ 37 h 60"/>
                    <a:gd name="T4" fmla="*/ 51 w 51"/>
                    <a:gd name="T5" fmla="*/ 13 h 60"/>
                    <a:gd name="T6" fmla="*/ 18 w 51"/>
                    <a:gd name="T7" fmla="*/ 0 h 60"/>
                    <a:gd name="T8" fmla="*/ 9 w 51"/>
                    <a:gd name="T9" fmla="*/ 24 h 60"/>
                    <a:gd name="T10" fmla="*/ 0 w 51"/>
                    <a:gd name="T11" fmla="*/ 47 h 60"/>
                    <a:gd name="T12" fmla="*/ 33 w 51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33" y="60"/>
                      </a:moveTo>
                      <a:lnTo>
                        <a:pt x="42" y="37"/>
                      </a:lnTo>
                      <a:lnTo>
                        <a:pt x="51" y="13"/>
                      </a:lnTo>
                      <a:lnTo>
                        <a:pt x="18" y="0"/>
                      </a:lnTo>
                      <a:lnTo>
                        <a:pt x="9" y="24"/>
                      </a:lnTo>
                      <a:lnTo>
                        <a:pt x="0" y="47"/>
                      </a:lnTo>
                      <a:lnTo>
                        <a:pt x="33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" name="Freeform 3581"/>
                <p:cNvSpPr>
                  <a:spLocks/>
                </p:cNvSpPr>
                <p:nvPr/>
              </p:nvSpPr>
              <p:spPr bwMode="auto">
                <a:xfrm>
                  <a:off x="3607" y="453"/>
                  <a:ext cx="6" cy="8"/>
                </a:xfrm>
                <a:custGeom>
                  <a:avLst/>
                  <a:gdLst>
                    <a:gd name="T0" fmla="*/ 33 w 51"/>
                    <a:gd name="T1" fmla="*/ 60 h 60"/>
                    <a:gd name="T2" fmla="*/ 42 w 51"/>
                    <a:gd name="T3" fmla="*/ 37 h 60"/>
                    <a:gd name="T4" fmla="*/ 51 w 51"/>
                    <a:gd name="T5" fmla="*/ 13 h 60"/>
                    <a:gd name="T6" fmla="*/ 18 w 51"/>
                    <a:gd name="T7" fmla="*/ 0 h 60"/>
                    <a:gd name="T8" fmla="*/ 9 w 51"/>
                    <a:gd name="T9" fmla="*/ 24 h 60"/>
                    <a:gd name="T10" fmla="*/ 0 w 51"/>
                    <a:gd name="T11" fmla="*/ 47 h 60"/>
                    <a:gd name="T12" fmla="*/ 33 w 51"/>
                    <a:gd name="T13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33" y="60"/>
                      </a:moveTo>
                      <a:lnTo>
                        <a:pt x="42" y="37"/>
                      </a:lnTo>
                      <a:lnTo>
                        <a:pt x="51" y="13"/>
                      </a:lnTo>
                      <a:lnTo>
                        <a:pt x="18" y="0"/>
                      </a:lnTo>
                      <a:lnTo>
                        <a:pt x="9" y="24"/>
                      </a:lnTo>
                      <a:lnTo>
                        <a:pt x="0" y="47"/>
                      </a:lnTo>
                      <a:lnTo>
                        <a:pt x="33" y="6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" name="Freeform 3582"/>
                <p:cNvSpPr>
                  <a:spLocks/>
                </p:cNvSpPr>
                <p:nvPr/>
              </p:nvSpPr>
              <p:spPr bwMode="auto">
                <a:xfrm>
                  <a:off x="3608" y="453"/>
                  <a:ext cx="1" cy="3"/>
                </a:xfrm>
                <a:custGeom>
                  <a:avLst/>
                  <a:gdLst>
                    <a:gd name="T0" fmla="*/ 0 w 9"/>
                    <a:gd name="T1" fmla="*/ 24 h 24"/>
                    <a:gd name="T2" fmla="*/ 9 w 9"/>
                    <a:gd name="T3" fmla="*/ 0 h 24"/>
                    <a:gd name="T4" fmla="*/ 9 w 9"/>
                    <a:gd name="T5" fmla="*/ 0 h 24"/>
                    <a:gd name="T6" fmla="*/ 0 w 9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4">
                      <a:moveTo>
                        <a:pt x="0" y="24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" name="Line 3583"/>
                <p:cNvSpPr>
                  <a:spLocks noChangeShapeType="1"/>
                </p:cNvSpPr>
                <p:nvPr/>
              </p:nvSpPr>
              <p:spPr bwMode="auto">
                <a:xfrm>
                  <a:off x="3609" y="4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" name="Freeform 3584"/>
                <p:cNvSpPr>
                  <a:spLocks/>
                </p:cNvSpPr>
                <p:nvPr/>
              </p:nvSpPr>
              <p:spPr bwMode="auto">
                <a:xfrm>
                  <a:off x="3603" y="452"/>
                  <a:ext cx="6" cy="7"/>
                </a:xfrm>
                <a:custGeom>
                  <a:avLst/>
                  <a:gdLst>
                    <a:gd name="T0" fmla="*/ 32 w 50"/>
                    <a:gd name="T1" fmla="*/ 59 h 59"/>
                    <a:gd name="T2" fmla="*/ 41 w 50"/>
                    <a:gd name="T3" fmla="*/ 36 h 59"/>
                    <a:gd name="T4" fmla="*/ 50 w 50"/>
                    <a:gd name="T5" fmla="*/ 12 h 59"/>
                    <a:gd name="T6" fmla="*/ 18 w 50"/>
                    <a:gd name="T7" fmla="*/ 0 h 59"/>
                    <a:gd name="T8" fmla="*/ 9 w 50"/>
                    <a:gd name="T9" fmla="*/ 23 h 59"/>
                    <a:gd name="T10" fmla="*/ 0 w 50"/>
                    <a:gd name="T11" fmla="*/ 47 h 59"/>
                    <a:gd name="T12" fmla="*/ 32 w 50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9">
                      <a:moveTo>
                        <a:pt x="32" y="59"/>
                      </a:moveTo>
                      <a:lnTo>
                        <a:pt x="41" y="36"/>
                      </a:lnTo>
                      <a:lnTo>
                        <a:pt x="50" y="12"/>
                      </a:lnTo>
                      <a:lnTo>
                        <a:pt x="18" y="0"/>
                      </a:lnTo>
                      <a:lnTo>
                        <a:pt x="9" y="23"/>
                      </a:lnTo>
                      <a:lnTo>
                        <a:pt x="0" y="47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" name="Freeform 3585"/>
                <p:cNvSpPr>
                  <a:spLocks/>
                </p:cNvSpPr>
                <p:nvPr/>
              </p:nvSpPr>
              <p:spPr bwMode="auto">
                <a:xfrm>
                  <a:off x="3603" y="452"/>
                  <a:ext cx="6" cy="7"/>
                </a:xfrm>
                <a:custGeom>
                  <a:avLst/>
                  <a:gdLst>
                    <a:gd name="T0" fmla="*/ 32 w 50"/>
                    <a:gd name="T1" fmla="*/ 59 h 59"/>
                    <a:gd name="T2" fmla="*/ 41 w 50"/>
                    <a:gd name="T3" fmla="*/ 36 h 59"/>
                    <a:gd name="T4" fmla="*/ 50 w 50"/>
                    <a:gd name="T5" fmla="*/ 12 h 59"/>
                    <a:gd name="T6" fmla="*/ 18 w 50"/>
                    <a:gd name="T7" fmla="*/ 0 h 59"/>
                    <a:gd name="T8" fmla="*/ 9 w 50"/>
                    <a:gd name="T9" fmla="*/ 23 h 59"/>
                    <a:gd name="T10" fmla="*/ 0 w 50"/>
                    <a:gd name="T11" fmla="*/ 47 h 59"/>
                    <a:gd name="T12" fmla="*/ 32 w 50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9">
                      <a:moveTo>
                        <a:pt x="32" y="59"/>
                      </a:moveTo>
                      <a:lnTo>
                        <a:pt x="41" y="36"/>
                      </a:lnTo>
                      <a:lnTo>
                        <a:pt x="50" y="12"/>
                      </a:lnTo>
                      <a:lnTo>
                        <a:pt x="18" y="0"/>
                      </a:lnTo>
                      <a:lnTo>
                        <a:pt x="9" y="23"/>
                      </a:lnTo>
                      <a:lnTo>
                        <a:pt x="0" y="47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" name="Freeform 3586"/>
                <p:cNvSpPr>
                  <a:spLocks/>
                </p:cNvSpPr>
                <p:nvPr/>
              </p:nvSpPr>
              <p:spPr bwMode="auto">
                <a:xfrm>
                  <a:off x="3599" y="450"/>
                  <a:ext cx="6" cy="7"/>
                </a:xfrm>
                <a:custGeom>
                  <a:avLst/>
                  <a:gdLst>
                    <a:gd name="T0" fmla="*/ 33 w 51"/>
                    <a:gd name="T1" fmla="*/ 59 h 59"/>
                    <a:gd name="T2" fmla="*/ 42 w 51"/>
                    <a:gd name="T3" fmla="*/ 35 h 59"/>
                    <a:gd name="T4" fmla="*/ 51 w 51"/>
                    <a:gd name="T5" fmla="*/ 12 h 59"/>
                    <a:gd name="T6" fmla="*/ 19 w 51"/>
                    <a:gd name="T7" fmla="*/ 0 h 59"/>
                    <a:gd name="T8" fmla="*/ 9 w 51"/>
                    <a:gd name="T9" fmla="*/ 23 h 59"/>
                    <a:gd name="T10" fmla="*/ 0 w 51"/>
                    <a:gd name="T11" fmla="*/ 47 h 59"/>
                    <a:gd name="T12" fmla="*/ 33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3" y="59"/>
                      </a:moveTo>
                      <a:lnTo>
                        <a:pt x="42" y="35"/>
                      </a:lnTo>
                      <a:lnTo>
                        <a:pt x="51" y="12"/>
                      </a:lnTo>
                      <a:lnTo>
                        <a:pt x="19" y="0"/>
                      </a:lnTo>
                      <a:lnTo>
                        <a:pt x="9" y="23"/>
                      </a:lnTo>
                      <a:lnTo>
                        <a:pt x="0" y="47"/>
                      </a:lnTo>
                      <a:lnTo>
                        <a:pt x="33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" name="Freeform 3587"/>
                <p:cNvSpPr>
                  <a:spLocks/>
                </p:cNvSpPr>
                <p:nvPr/>
              </p:nvSpPr>
              <p:spPr bwMode="auto">
                <a:xfrm>
                  <a:off x="3599" y="450"/>
                  <a:ext cx="6" cy="7"/>
                </a:xfrm>
                <a:custGeom>
                  <a:avLst/>
                  <a:gdLst>
                    <a:gd name="T0" fmla="*/ 33 w 51"/>
                    <a:gd name="T1" fmla="*/ 59 h 59"/>
                    <a:gd name="T2" fmla="*/ 42 w 51"/>
                    <a:gd name="T3" fmla="*/ 35 h 59"/>
                    <a:gd name="T4" fmla="*/ 51 w 51"/>
                    <a:gd name="T5" fmla="*/ 12 h 59"/>
                    <a:gd name="T6" fmla="*/ 19 w 51"/>
                    <a:gd name="T7" fmla="*/ 0 h 59"/>
                    <a:gd name="T8" fmla="*/ 9 w 51"/>
                    <a:gd name="T9" fmla="*/ 23 h 59"/>
                    <a:gd name="T10" fmla="*/ 0 w 51"/>
                    <a:gd name="T11" fmla="*/ 47 h 59"/>
                    <a:gd name="T12" fmla="*/ 33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3" y="59"/>
                      </a:moveTo>
                      <a:lnTo>
                        <a:pt x="42" y="35"/>
                      </a:lnTo>
                      <a:lnTo>
                        <a:pt x="51" y="12"/>
                      </a:lnTo>
                      <a:lnTo>
                        <a:pt x="19" y="0"/>
                      </a:lnTo>
                      <a:lnTo>
                        <a:pt x="9" y="23"/>
                      </a:lnTo>
                      <a:lnTo>
                        <a:pt x="0" y="47"/>
                      </a:lnTo>
                      <a:lnTo>
                        <a:pt x="33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" name="Freeform 3588"/>
                <p:cNvSpPr>
                  <a:spLocks/>
                </p:cNvSpPr>
                <p:nvPr/>
              </p:nvSpPr>
              <p:spPr bwMode="auto">
                <a:xfrm>
                  <a:off x="3594" y="449"/>
                  <a:ext cx="7" cy="7"/>
                </a:xfrm>
                <a:custGeom>
                  <a:avLst/>
                  <a:gdLst>
                    <a:gd name="T0" fmla="*/ 32 w 51"/>
                    <a:gd name="T1" fmla="*/ 59 h 59"/>
                    <a:gd name="T2" fmla="*/ 41 w 51"/>
                    <a:gd name="T3" fmla="*/ 35 h 59"/>
                    <a:gd name="T4" fmla="*/ 51 w 51"/>
                    <a:gd name="T5" fmla="*/ 12 h 59"/>
                    <a:gd name="T6" fmla="*/ 18 w 51"/>
                    <a:gd name="T7" fmla="*/ 0 h 59"/>
                    <a:gd name="T8" fmla="*/ 9 w 51"/>
                    <a:gd name="T9" fmla="*/ 23 h 59"/>
                    <a:gd name="T10" fmla="*/ 0 w 51"/>
                    <a:gd name="T11" fmla="*/ 46 h 59"/>
                    <a:gd name="T12" fmla="*/ 32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2" y="59"/>
                      </a:moveTo>
                      <a:lnTo>
                        <a:pt x="41" y="35"/>
                      </a:lnTo>
                      <a:lnTo>
                        <a:pt x="51" y="12"/>
                      </a:lnTo>
                      <a:lnTo>
                        <a:pt x="18" y="0"/>
                      </a:lnTo>
                      <a:lnTo>
                        <a:pt x="9" y="23"/>
                      </a:lnTo>
                      <a:lnTo>
                        <a:pt x="0" y="46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" name="Freeform 3589"/>
                <p:cNvSpPr>
                  <a:spLocks/>
                </p:cNvSpPr>
                <p:nvPr/>
              </p:nvSpPr>
              <p:spPr bwMode="auto">
                <a:xfrm>
                  <a:off x="3594" y="449"/>
                  <a:ext cx="7" cy="7"/>
                </a:xfrm>
                <a:custGeom>
                  <a:avLst/>
                  <a:gdLst>
                    <a:gd name="T0" fmla="*/ 32 w 51"/>
                    <a:gd name="T1" fmla="*/ 59 h 59"/>
                    <a:gd name="T2" fmla="*/ 41 w 51"/>
                    <a:gd name="T3" fmla="*/ 35 h 59"/>
                    <a:gd name="T4" fmla="*/ 51 w 51"/>
                    <a:gd name="T5" fmla="*/ 12 h 59"/>
                    <a:gd name="T6" fmla="*/ 18 w 51"/>
                    <a:gd name="T7" fmla="*/ 0 h 59"/>
                    <a:gd name="T8" fmla="*/ 9 w 51"/>
                    <a:gd name="T9" fmla="*/ 23 h 59"/>
                    <a:gd name="T10" fmla="*/ 0 w 51"/>
                    <a:gd name="T11" fmla="*/ 46 h 59"/>
                    <a:gd name="T12" fmla="*/ 32 w 51"/>
                    <a:gd name="T1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32" y="59"/>
                      </a:moveTo>
                      <a:lnTo>
                        <a:pt x="41" y="35"/>
                      </a:lnTo>
                      <a:lnTo>
                        <a:pt x="51" y="12"/>
                      </a:lnTo>
                      <a:lnTo>
                        <a:pt x="18" y="0"/>
                      </a:lnTo>
                      <a:lnTo>
                        <a:pt x="9" y="23"/>
                      </a:lnTo>
                      <a:lnTo>
                        <a:pt x="0" y="46"/>
                      </a:lnTo>
                      <a:lnTo>
                        <a:pt x="32" y="5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" name="Freeform 3590"/>
                <p:cNvSpPr>
                  <a:spLocks/>
                </p:cNvSpPr>
                <p:nvPr/>
              </p:nvSpPr>
              <p:spPr bwMode="auto">
                <a:xfrm>
                  <a:off x="3596" y="449"/>
                  <a:ext cx="1" cy="3"/>
                </a:xfrm>
                <a:custGeom>
                  <a:avLst/>
                  <a:gdLst>
                    <a:gd name="T0" fmla="*/ 0 w 9"/>
                    <a:gd name="T1" fmla="*/ 23 h 23"/>
                    <a:gd name="T2" fmla="*/ 9 w 9"/>
                    <a:gd name="T3" fmla="*/ 0 h 23"/>
                    <a:gd name="T4" fmla="*/ 8 w 9"/>
                    <a:gd name="T5" fmla="*/ 0 h 23"/>
                    <a:gd name="T6" fmla="*/ 0 w 9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3">
                      <a:moveTo>
                        <a:pt x="0" y="23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" name="Line 3591"/>
                <p:cNvSpPr>
                  <a:spLocks noChangeShapeType="1"/>
                </p:cNvSpPr>
                <p:nvPr/>
              </p:nvSpPr>
              <p:spPr bwMode="auto">
                <a:xfrm flipH="1">
                  <a:off x="3597" y="44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" name="Freeform 3592"/>
                <p:cNvSpPr>
                  <a:spLocks/>
                </p:cNvSpPr>
                <p:nvPr/>
              </p:nvSpPr>
              <p:spPr bwMode="auto">
                <a:xfrm>
                  <a:off x="3590" y="447"/>
                  <a:ext cx="7" cy="7"/>
                </a:xfrm>
                <a:custGeom>
                  <a:avLst/>
                  <a:gdLst>
                    <a:gd name="T0" fmla="*/ 34 w 50"/>
                    <a:gd name="T1" fmla="*/ 58 h 58"/>
                    <a:gd name="T2" fmla="*/ 42 w 50"/>
                    <a:gd name="T3" fmla="*/ 35 h 58"/>
                    <a:gd name="T4" fmla="*/ 50 w 50"/>
                    <a:gd name="T5" fmla="*/ 12 h 58"/>
                    <a:gd name="T6" fmla="*/ 17 w 50"/>
                    <a:gd name="T7" fmla="*/ 0 h 58"/>
                    <a:gd name="T8" fmla="*/ 9 w 50"/>
                    <a:gd name="T9" fmla="*/ 23 h 58"/>
                    <a:gd name="T10" fmla="*/ 0 w 50"/>
                    <a:gd name="T11" fmla="*/ 46 h 58"/>
                    <a:gd name="T12" fmla="*/ 34 w 5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34" y="58"/>
                      </a:moveTo>
                      <a:lnTo>
                        <a:pt x="42" y="35"/>
                      </a:lnTo>
                      <a:lnTo>
                        <a:pt x="50" y="12"/>
                      </a:lnTo>
                      <a:lnTo>
                        <a:pt x="17" y="0"/>
                      </a:lnTo>
                      <a:lnTo>
                        <a:pt x="9" y="23"/>
                      </a:lnTo>
                      <a:lnTo>
                        <a:pt x="0" y="46"/>
                      </a:lnTo>
                      <a:lnTo>
                        <a:pt x="34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" name="Freeform 3593"/>
                <p:cNvSpPr>
                  <a:spLocks/>
                </p:cNvSpPr>
                <p:nvPr/>
              </p:nvSpPr>
              <p:spPr bwMode="auto">
                <a:xfrm>
                  <a:off x="3590" y="447"/>
                  <a:ext cx="7" cy="7"/>
                </a:xfrm>
                <a:custGeom>
                  <a:avLst/>
                  <a:gdLst>
                    <a:gd name="T0" fmla="*/ 34 w 50"/>
                    <a:gd name="T1" fmla="*/ 58 h 58"/>
                    <a:gd name="T2" fmla="*/ 42 w 50"/>
                    <a:gd name="T3" fmla="*/ 35 h 58"/>
                    <a:gd name="T4" fmla="*/ 50 w 50"/>
                    <a:gd name="T5" fmla="*/ 12 h 58"/>
                    <a:gd name="T6" fmla="*/ 17 w 50"/>
                    <a:gd name="T7" fmla="*/ 0 h 58"/>
                    <a:gd name="T8" fmla="*/ 9 w 50"/>
                    <a:gd name="T9" fmla="*/ 23 h 58"/>
                    <a:gd name="T10" fmla="*/ 0 w 50"/>
                    <a:gd name="T11" fmla="*/ 46 h 58"/>
                    <a:gd name="T12" fmla="*/ 34 w 5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34" y="58"/>
                      </a:moveTo>
                      <a:lnTo>
                        <a:pt x="42" y="35"/>
                      </a:lnTo>
                      <a:lnTo>
                        <a:pt x="50" y="12"/>
                      </a:lnTo>
                      <a:lnTo>
                        <a:pt x="17" y="0"/>
                      </a:lnTo>
                      <a:lnTo>
                        <a:pt x="9" y="23"/>
                      </a:lnTo>
                      <a:lnTo>
                        <a:pt x="0" y="46"/>
                      </a:lnTo>
                      <a:lnTo>
                        <a:pt x="34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" name="Freeform 3594"/>
                <p:cNvSpPr>
                  <a:spLocks/>
                </p:cNvSpPr>
                <p:nvPr/>
              </p:nvSpPr>
              <p:spPr bwMode="auto">
                <a:xfrm>
                  <a:off x="3591" y="447"/>
                  <a:ext cx="1" cy="3"/>
                </a:xfrm>
                <a:custGeom>
                  <a:avLst/>
                  <a:gdLst>
                    <a:gd name="T0" fmla="*/ 0 w 8"/>
                    <a:gd name="T1" fmla="*/ 23 h 23"/>
                    <a:gd name="T2" fmla="*/ 8 w 8"/>
                    <a:gd name="T3" fmla="*/ 0 h 23"/>
                    <a:gd name="T4" fmla="*/ 8 w 8"/>
                    <a:gd name="T5" fmla="*/ 0 h 23"/>
                    <a:gd name="T6" fmla="*/ 0 w 8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3">
                      <a:moveTo>
                        <a:pt x="0" y="23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" name="Line 3595"/>
                <p:cNvSpPr>
                  <a:spLocks noChangeShapeType="1"/>
                </p:cNvSpPr>
                <p:nvPr/>
              </p:nvSpPr>
              <p:spPr bwMode="auto">
                <a:xfrm>
                  <a:off x="3592" y="4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" name="Freeform 3596"/>
                <p:cNvSpPr>
                  <a:spLocks/>
                </p:cNvSpPr>
                <p:nvPr/>
              </p:nvSpPr>
              <p:spPr bwMode="auto">
                <a:xfrm>
                  <a:off x="3586" y="446"/>
                  <a:ext cx="6" cy="7"/>
                </a:xfrm>
                <a:custGeom>
                  <a:avLst/>
                  <a:gdLst>
                    <a:gd name="T0" fmla="*/ 32 w 49"/>
                    <a:gd name="T1" fmla="*/ 58 h 58"/>
                    <a:gd name="T2" fmla="*/ 41 w 49"/>
                    <a:gd name="T3" fmla="*/ 35 h 58"/>
                    <a:gd name="T4" fmla="*/ 49 w 49"/>
                    <a:gd name="T5" fmla="*/ 12 h 58"/>
                    <a:gd name="T6" fmla="*/ 16 w 49"/>
                    <a:gd name="T7" fmla="*/ 0 h 58"/>
                    <a:gd name="T8" fmla="*/ 8 w 49"/>
                    <a:gd name="T9" fmla="*/ 24 h 58"/>
                    <a:gd name="T10" fmla="*/ 0 w 49"/>
                    <a:gd name="T11" fmla="*/ 47 h 58"/>
                    <a:gd name="T12" fmla="*/ 32 w 49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32" y="58"/>
                      </a:moveTo>
                      <a:lnTo>
                        <a:pt x="41" y="35"/>
                      </a:lnTo>
                      <a:lnTo>
                        <a:pt x="49" y="12"/>
                      </a:lnTo>
                      <a:lnTo>
                        <a:pt x="16" y="0"/>
                      </a:lnTo>
                      <a:lnTo>
                        <a:pt x="8" y="24"/>
                      </a:lnTo>
                      <a:lnTo>
                        <a:pt x="0" y="47"/>
                      </a:lnTo>
                      <a:lnTo>
                        <a:pt x="32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" name="Freeform 3597"/>
                <p:cNvSpPr>
                  <a:spLocks/>
                </p:cNvSpPr>
                <p:nvPr/>
              </p:nvSpPr>
              <p:spPr bwMode="auto">
                <a:xfrm>
                  <a:off x="3586" y="446"/>
                  <a:ext cx="6" cy="7"/>
                </a:xfrm>
                <a:custGeom>
                  <a:avLst/>
                  <a:gdLst>
                    <a:gd name="T0" fmla="*/ 32 w 49"/>
                    <a:gd name="T1" fmla="*/ 58 h 58"/>
                    <a:gd name="T2" fmla="*/ 41 w 49"/>
                    <a:gd name="T3" fmla="*/ 35 h 58"/>
                    <a:gd name="T4" fmla="*/ 49 w 49"/>
                    <a:gd name="T5" fmla="*/ 12 h 58"/>
                    <a:gd name="T6" fmla="*/ 16 w 49"/>
                    <a:gd name="T7" fmla="*/ 0 h 58"/>
                    <a:gd name="T8" fmla="*/ 8 w 49"/>
                    <a:gd name="T9" fmla="*/ 24 h 58"/>
                    <a:gd name="T10" fmla="*/ 0 w 49"/>
                    <a:gd name="T11" fmla="*/ 47 h 58"/>
                    <a:gd name="T12" fmla="*/ 32 w 49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32" y="58"/>
                      </a:moveTo>
                      <a:lnTo>
                        <a:pt x="41" y="35"/>
                      </a:lnTo>
                      <a:lnTo>
                        <a:pt x="49" y="12"/>
                      </a:lnTo>
                      <a:lnTo>
                        <a:pt x="16" y="0"/>
                      </a:lnTo>
                      <a:lnTo>
                        <a:pt x="8" y="24"/>
                      </a:lnTo>
                      <a:lnTo>
                        <a:pt x="0" y="47"/>
                      </a:lnTo>
                      <a:lnTo>
                        <a:pt x="32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" name="Freeform 3598"/>
                <p:cNvSpPr>
                  <a:spLocks/>
                </p:cNvSpPr>
                <p:nvPr/>
              </p:nvSpPr>
              <p:spPr bwMode="auto">
                <a:xfrm>
                  <a:off x="3587" y="446"/>
                  <a:ext cx="1" cy="3"/>
                </a:xfrm>
                <a:custGeom>
                  <a:avLst/>
                  <a:gdLst>
                    <a:gd name="T0" fmla="*/ 0 w 8"/>
                    <a:gd name="T1" fmla="*/ 24 h 24"/>
                    <a:gd name="T2" fmla="*/ 8 w 8"/>
                    <a:gd name="T3" fmla="*/ 0 h 24"/>
                    <a:gd name="T4" fmla="*/ 8 w 8"/>
                    <a:gd name="T5" fmla="*/ 0 h 24"/>
                    <a:gd name="T6" fmla="*/ 0 w 8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4">
                      <a:moveTo>
                        <a:pt x="0" y="24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" name="Line 3599"/>
                <p:cNvSpPr>
                  <a:spLocks noChangeShapeType="1"/>
                </p:cNvSpPr>
                <p:nvPr/>
              </p:nvSpPr>
              <p:spPr bwMode="auto">
                <a:xfrm>
                  <a:off x="3588" y="44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" name="Freeform 3600"/>
                <p:cNvSpPr>
                  <a:spLocks/>
                </p:cNvSpPr>
                <p:nvPr/>
              </p:nvSpPr>
              <p:spPr bwMode="auto">
                <a:xfrm>
                  <a:off x="3582" y="444"/>
                  <a:ext cx="6" cy="8"/>
                </a:xfrm>
                <a:custGeom>
                  <a:avLst/>
                  <a:gdLst>
                    <a:gd name="T0" fmla="*/ 33 w 49"/>
                    <a:gd name="T1" fmla="*/ 58 h 58"/>
                    <a:gd name="T2" fmla="*/ 41 w 49"/>
                    <a:gd name="T3" fmla="*/ 35 h 58"/>
                    <a:gd name="T4" fmla="*/ 49 w 49"/>
                    <a:gd name="T5" fmla="*/ 11 h 58"/>
                    <a:gd name="T6" fmla="*/ 16 w 49"/>
                    <a:gd name="T7" fmla="*/ 0 h 58"/>
                    <a:gd name="T8" fmla="*/ 8 w 49"/>
                    <a:gd name="T9" fmla="*/ 24 h 58"/>
                    <a:gd name="T10" fmla="*/ 0 w 49"/>
                    <a:gd name="T11" fmla="*/ 47 h 58"/>
                    <a:gd name="T12" fmla="*/ 33 w 49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33" y="58"/>
                      </a:moveTo>
                      <a:lnTo>
                        <a:pt x="41" y="35"/>
                      </a:lnTo>
                      <a:lnTo>
                        <a:pt x="49" y="11"/>
                      </a:lnTo>
                      <a:lnTo>
                        <a:pt x="16" y="0"/>
                      </a:lnTo>
                      <a:lnTo>
                        <a:pt x="8" y="24"/>
                      </a:lnTo>
                      <a:lnTo>
                        <a:pt x="0" y="47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" name="Freeform 3601"/>
                <p:cNvSpPr>
                  <a:spLocks/>
                </p:cNvSpPr>
                <p:nvPr/>
              </p:nvSpPr>
              <p:spPr bwMode="auto">
                <a:xfrm>
                  <a:off x="3582" y="444"/>
                  <a:ext cx="6" cy="8"/>
                </a:xfrm>
                <a:custGeom>
                  <a:avLst/>
                  <a:gdLst>
                    <a:gd name="T0" fmla="*/ 33 w 49"/>
                    <a:gd name="T1" fmla="*/ 58 h 58"/>
                    <a:gd name="T2" fmla="*/ 41 w 49"/>
                    <a:gd name="T3" fmla="*/ 35 h 58"/>
                    <a:gd name="T4" fmla="*/ 49 w 49"/>
                    <a:gd name="T5" fmla="*/ 11 h 58"/>
                    <a:gd name="T6" fmla="*/ 16 w 49"/>
                    <a:gd name="T7" fmla="*/ 0 h 58"/>
                    <a:gd name="T8" fmla="*/ 8 w 49"/>
                    <a:gd name="T9" fmla="*/ 24 h 58"/>
                    <a:gd name="T10" fmla="*/ 0 w 49"/>
                    <a:gd name="T11" fmla="*/ 47 h 58"/>
                    <a:gd name="T12" fmla="*/ 33 w 49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33" y="58"/>
                      </a:moveTo>
                      <a:lnTo>
                        <a:pt x="41" y="35"/>
                      </a:lnTo>
                      <a:lnTo>
                        <a:pt x="49" y="11"/>
                      </a:lnTo>
                      <a:lnTo>
                        <a:pt x="16" y="0"/>
                      </a:lnTo>
                      <a:lnTo>
                        <a:pt x="8" y="24"/>
                      </a:lnTo>
                      <a:lnTo>
                        <a:pt x="0" y="47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" name="Freeform 3602"/>
                <p:cNvSpPr>
                  <a:spLocks/>
                </p:cNvSpPr>
                <p:nvPr/>
              </p:nvSpPr>
              <p:spPr bwMode="auto">
                <a:xfrm>
                  <a:off x="3578" y="443"/>
                  <a:ext cx="6" cy="7"/>
                </a:xfrm>
                <a:custGeom>
                  <a:avLst/>
                  <a:gdLst>
                    <a:gd name="T0" fmla="*/ 34 w 50"/>
                    <a:gd name="T1" fmla="*/ 58 h 58"/>
                    <a:gd name="T2" fmla="*/ 42 w 50"/>
                    <a:gd name="T3" fmla="*/ 35 h 58"/>
                    <a:gd name="T4" fmla="*/ 50 w 50"/>
                    <a:gd name="T5" fmla="*/ 11 h 58"/>
                    <a:gd name="T6" fmla="*/ 16 w 50"/>
                    <a:gd name="T7" fmla="*/ 0 h 58"/>
                    <a:gd name="T8" fmla="*/ 8 w 50"/>
                    <a:gd name="T9" fmla="*/ 23 h 58"/>
                    <a:gd name="T10" fmla="*/ 0 w 50"/>
                    <a:gd name="T11" fmla="*/ 47 h 58"/>
                    <a:gd name="T12" fmla="*/ 34 w 5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34" y="58"/>
                      </a:moveTo>
                      <a:lnTo>
                        <a:pt x="42" y="35"/>
                      </a:lnTo>
                      <a:lnTo>
                        <a:pt x="50" y="11"/>
                      </a:lnTo>
                      <a:lnTo>
                        <a:pt x="16" y="0"/>
                      </a:lnTo>
                      <a:lnTo>
                        <a:pt x="8" y="23"/>
                      </a:lnTo>
                      <a:lnTo>
                        <a:pt x="0" y="47"/>
                      </a:lnTo>
                      <a:lnTo>
                        <a:pt x="34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" name="Freeform 3603"/>
                <p:cNvSpPr>
                  <a:spLocks/>
                </p:cNvSpPr>
                <p:nvPr/>
              </p:nvSpPr>
              <p:spPr bwMode="auto">
                <a:xfrm>
                  <a:off x="3578" y="443"/>
                  <a:ext cx="6" cy="7"/>
                </a:xfrm>
                <a:custGeom>
                  <a:avLst/>
                  <a:gdLst>
                    <a:gd name="T0" fmla="*/ 34 w 50"/>
                    <a:gd name="T1" fmla="*/ 58 h 58"/>
                    <a:gd name="T2" fmla="*/ 42 w 50"/>
                    <a:gd name="T3" fmla="*/ 35 h 58"/>
                    <a:gd name="T4" fmla="*/ 50 w 50"/>
                    <a:gd name="T5" fmla="*/ 11 h 58"/>
                    <a:gd name="T6" fmla="*/ 16 w 50"/>
                    <a:gd name="T7" fmla="*/ 0 h 58"/>
                    <a:gd name="T8" fmla="*/ 8 w 50"/>
                    <a:gd name="T9" fmla="*/ 23 h 58"/>
                    <a:gd name="T10" fmla="*/ 0 w 50"/>
                    <a:gd name="T11" fmla="*/ 47 h 58"/>
                    <a:gd name="T12" fmla="*/ 34 w 50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34" y="58"/>
                      </a:moveTo>
                      <a:lnTo>
                        <a:pt x="42" y="35"/>
                      </a:lnTo>
                      <a:lnTo>
                        <a:pt x="50" y="11"/>
                      </a:lnTo>
                      <a:lnTo>
                        <a:pt x="16" y="0"/>
                      </a:lnTo>
                      <a:lnTo>
                        <a:pt x="8" y="23"/>
                      </a:lnTo>
                      <a:lnTo>
                        <a:pt x="0" y="47"/>
                      </a:lnTo>
                      <a:lnTo>
                        <a:pt x="34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" name="Freeform 3604"/>
                <p:cNvSpPr>
                  <a:spLocks/>
                </p:cNvSpPr>
                <p:nvPr/>
              </p:nvSpPr>
              <p:spPr bwMode="auto">
                <a:xfrm>
                  <a:off x="3579" y="443"/>
                  <a:ext cx="1" cy="3"/>
                </a:xfrm>
                <a:custGeom>
                  <a:avLst/>
                  <a:gdLst>
                    <a:gd name="T0" fmla="*/ 0 w 8"/>
                    <a:gd name="T1" fmla="*/ 23 h 23"/>
                    <a:gd name="T2" fmla="*/ 8 w 8"/>
                    <a:gd name="T3" fmla="*/ 0 h 23"/>
                    <a:gd name="T4" fmla="*/ 7 w 8"/>
                    <a:gd name="T5" fmla="*/ 0 h 23"/>
                    <a:gd name="T6" fmla="*/ 0 w 8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3">
                      <a:moveTo>
                        <a:pt x="0" y="23"/>
                      </a:move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" name="Line 3605"/>
                <p:cNvSpPr>
                  <a:spLocks noChangeShapeType="1"/>
                </p:cNvSpPr>
                <p:nvPr/>
              </p:nvSpPr>
              <p:spPr bwMode="auto">
                <a:xfrm flipH="1">
                  <a:off x="3580" y="44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" name="Freeform 3606"/>
                <p:cNvSpPr>
                  <a:spLocks/>
                </p:cNvSpPr>
                <p:nvPr/>
              </p:nvSpPr>
              <p:spPr bwMode="auto">
                <a:xfrm>
                  <a:off x="3574" y="442"/>
                  <a:ext cx="6" cy="7"/>
                </a:xfrm>
                <a:custGeom>
                  <a:avLst/>
                  <a:gdLst>
                    <a:gd name="T0" fmla="*/ 33 w 47"/>
                    <a:gd name="T1" fmla="*/ 57 h 57"/>
                    <a:gd name="T2" fmla="*/ 40 w 47"/>
                    <a:gd name="T3" fmla="*/ 33 h 57"/>
                    <a:gd name="T4" fmla="*/ 47 w 47"/>
                    <a:gd name="T5" fmla="*/ 10 h 57"/>
                    <a:gd name="T6" fmla="*/ 14 w 47"/>
                    <a:gd name="T7" fmla="*/ 0 h 57"/>
                    <a:gd name="T8" fmla="*/ 7 w 47"/>
                    <a:gd name="T9" fmla="*/ 23 h 57"/>
                    <a:gd name="T10" fmla="*/ 0 w 47"/>
                    <a:gd name="T11" fmla="*/ 47 h 57"/>
                    <a:gd name="T12" fmla="*/ 33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3" y="57"/>
                      </a:moveTo>
                      <a:lnTo>
                        <a:pt x="40" y="33"/>
                      </a:lnTo>
                      <a:lnTo>
                        <a:pt x="47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7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" name="Freeform 3607"/>
                <p:cNvSpPr>
                  <a:spLocks/>
                </p:cNvSpPr>
                <p:nvPr/>
              </p:nvSpPr>
              <p:spPr bwMode="auto">
                <a:xfrm>
                  <a:off x="3574" y="442"/>
                  <a:ext cx="6" cy="7"/>
                </a:xfrm>
                <a:custGeom>
                  <a:avLst/>
                  <a:gdLst>
                    <a:gd name="T0" fmla="*/ 33 w 47"/>
                    <a:gd name="T1" fmla="*/ 57 h 57"/>
                    <a:gd name="T2" fmla="*/ 40 w 47"/>
                    <a:gd name="T3" fmla="*/ 33 h 57"/>
                    <a:gd name="T4" fmla="*/ 47 w 47"/>
                    <a:gd name="T5" fmla="*/ 10 h 57"/>
                    <a:gd name="T6" fmla="*/ 14 w 47"/>
                    <a:gd name="T7" fmla="*/ 0 h 57"/>
                    <a:gd name="T8" fmla="*/ 7 w 47"/>
                    <a:gd name="T9" fmla="*/ 23 h 57"/>
                    <a:gd name="T10" fmla="*/ 0 w 47"/>
                    <a:gd name="T11" fmla="*/ 47 h 57"/>
                    <a:gd name="T12" fmla="*/ 33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3" y="57"/>
                      </a:moveTo>
                      <a:lnTo>
                        <a:pt x="40" y="33"/>
                      </a:lnTo>
                      <a:lnTo>
                        <a:pt x="47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7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" name="Freeform 3608"/>
                <p:cNvSpPr>
                  <a:spLocks/>
                </p:cNvSpPr>
                <p:nvPr/>
              </p:nvSpPr>
              <p:spPr bwMode="auto">
                <a:xfrm>
                  <a:off x="3570" y="440"/>
                  <a:ext cx="6" cy="7"/>
                </a:xfrm>
                <a:custGeom>
                  <a:avLst/>
                  <a:gdLst>
                    <a:gd name="T0" fmla="*/ 34 w 48"/>
                    <a:gd name="T1" fmla="*/ 57 h 57"/>
                    <a:gd name="T2" fmla="*/ 41 w 48"/>
                    <a:gd name="T3" fmla="*/ 33 h 57"/>
                    <a:gd name="T4" fmla="*/ 48 w 48"/>
                    <a:gd name="T5" fmla="*/ 10 h 57"/>
                    <a:gd name="T6" fmla="*/ 14 w 48"/>
                    <a:gd name="T7" fmla="*/ 0 h 57"/>
                    <a:gd name="T8" fmla="*/ 7 w 48"/>
                    <a:gd name="T9" fmla="*/ 23 h 57"/>
                    <a:gd name="T10" fmla="*/ 0 w 48"/>
                    <a:gd name="T11" fmla="*/ 47 h 57"/>
                    <a:gd name="T12" fmla="*/ 34 w 48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34" y="57"/>
                      </a:moveTo>
                      <a:lnTo>
                        <a:pt x="41" y="33"/>
                      </a:lnTo>
                      <a:lnTo>
                        <a:pt x="48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7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" name="Freeform 3609"/>
                <p:cNvSpPr>
                  <a:spLocks/>
                </p:cNvSpPr>
                <p:nvPr/>
              </p:nvSpPr>
              <p:spPr bwMode="auto">
                <a:xfrm>
                  <a:off x="3570" y="440"/>
                  <a:ext cx="6" cy="7"/>
                </a:xfrm>
                <a:custGeom>
                  <a:avLst/>
                  <a:gdLst>
                    <a:gd name="T0" fmla="*/ 34 w 48"/>
                    <a:gd name="T1" fmla="*/ 57 h 57"/>
                    <a:gd name="T2" fmla="*/ 41 w 48"/>
                    <a:gd name="T3" fmla="*/ 33 h 57"/>
                    <a:gd name="T4" fmla="*/ 48 w 48"/>
                    <a:gd name="T5" fmla="*/ 10 h 57"/>
                    <a:gd name="T6" fmla="*/ 14 w 48"/>
                    <a:gd name="T7" fmla="*/ 0 h 57"/>
                    <a:gd name="T8" fmla="*/ 7 w 48"/>
                    <a:gd name="T9" fmla="*/ 23 h 57"/>
                    <a:gd name="T10" fmla="*/ 0 w 48"/>
                    <a:gd name="T11" fmla="*/ 47 h 57"/>
                    <a:gd name="T12" fmla="*/ 34 w 48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34" y="57"/>
                      </a:moveTo>
                      <a:lnTo>
                        <a:pt x="41" y="33"/>
                      </a:lnTo>
                      <a:lnTo>
                        <a:pt x="48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7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" name="Freeform 3610"/>
                <p:cNvSpPr>
                  <a:spLocks/>
                </p:cNvSpPr>
                <p:nvPr/>
              </p:nvSpPr>
              <p:spPr bwMode="auto">
                <a:xfrm>
                  <a:off x="3566" y="439"/>
                  <a:ext cx="6" cy="7"/>
                </a:xfrm>
                <a:custGeom>
                  <a:avLst/>
                  <a:gdLst>
                    <a:gd name="T0" fmla="*/ 33 w 47"/>
                    <a:gd name="T1" fmla="*/ 57 h 57"/>
                    <a:gd name="T2" fmla="*/ 40 w 47"/>
                    <a:gd name="T3" fmla="*/ 33 h 57"/>
                    <a:gd name="T4" fmla="*/ 47 w 47"/>
                    <a:gd name="T5" fmla="*/ 10 h 57"/>
                    <a:gd name="T6" fmla="*/ 14 w 47"/>
                    <a:gd name="T7" fmla="*/ 0 h 57"/>
                    <a:gd name="T8" fmla="*/ 7 w 47"/>
                    <a:gd name="T9" fmla="*/ 23 h 57"/>
                    <a:gd name="T10" fmla="*/ 0 w 47"/>
                    <a:gd name="T11" fmla="*/ 46 h 57"/>
                    <a:gd name="T12" fmla="*/ 33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3" y="57"/>
                      </a:moveTo>
                      <a:lnTo>
                        <a:pt x="40" y="33"/>
                      </a:lnTo>
                      <a:lnTo>
                        <a:pt x="47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6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" name="Freeform 3611"/>
                <p:cNvSpPr>
                  <a:spLocks/>
                </p:cNvSpPr>
                <p:nvPr/>
              </p:nvSpPr>
              <p:spPr bwMode="auto">
                <a:xfrm>
                  <a:off x="3566" y="439"/>
                  <a:ext cx="6" cy="7"/>
                </a:xfrm>
                <a:custGeom>
                  <a:avLst/>
                  <a:gdLst>
                    <a:gd name="T0" fmla="*/ 33 w 47"/>
                    <a:gd name="T1" fmla="*/ 57 h 57"/>
                    <a:gd name="T2" fmla="*/ 40 w 47"/>
                    <a:gd name="T3" fmla="*/ 33 h 57"/>
                    <a:gd name="T4" fmla="*/ 47 w 47"/>
                    <a:gd name="T5" fmla="*/ 10 h 57"/>
                    <a:gd name="T6" fmla="*/ 14 w 47"/>
                    <a:gd name="T7" fmla="*/ 0 h 57"/>
                    <a:gd name="T8" fmla="*/ 7 w 47"/>
                    <a:gd name="T9" fmla="*/ 23 h 57"/>
                    <a:gd name="T10" fmla="*/ 0 w 47"/>
                    <a:gd name="T11" fmla="*/ 46 h 57"/>
                    <a:gd name="T12" fmla="*/ 33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3" y="57"/>
                      </a:moveTo>
                      <a:lnTo>
                        <a:pt x="40" y="33"/>
                      </a:lnTo>
                      <a:lnTo>
                        <a:pt x="47" y="10"/>
                      </a:lnTo>
                      <a:lnTo>
                        <a:pt x="14" y="0"/>
                      </a:lnTo>
                      <a:lnTo>
                        <a:pt x="7" y="23"/>
                      </a:lnTo>
                      <a:lnTo>
                        <a:pt x="0" y="46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" name="Freeform 3612"/>
                <p:cNvSpPr>
                  <a:spLocks/>
                </p:cNvSpPr>
                <p:nvPr/>
              </p:nvSpPr>
              <p:spPr bwMode="auto">
                <a:xfrm>
                  <a:off x="3566" y="439"/>
                  <a:ext cx="1" cy="3"/>
                </a:xfrm>
                <a:custGeom>
                  <a:avLst/>
                  <a:gdLst>
                    <a:gd name="T0" fmla="*/ 0 w 7"/>
                    <a:gd name="T1" fmla="*/ 24 h 24"/>
                    <a:gd name="T2" fmla="*/ 7 w 7"/>
                    <a:gd name="T3" fmla="*/ 1 h 24"/>
                    <a:gd name="T4" fmla="*/ 6 w 7"/>
                    <a:gd name="T5" fmla="*/ 0 h 24"/>
                    <a:gd name="T6" fmla="*/ 0 w 7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4">
                      <a:moveTo>
                        <a:pt x="0" y="24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" name="Line 3613"/>
                <p:cNvSpPr>
                  <a:spLocks noChangeShapeType="1"/>
                </p:cNvSpPr>
                <p:nvPr/>
              </p:nvSpPr>
              <p:spPr bwMode="auto">
                <a:xfrm flipH="1" flipV="1">
                  <a:off x="3567" y="43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" name="Freeform 3614"/>
                <p:cNvSpPr>
                  <a:spLocks/>
                </p:cNvSpPr>
                <p:nvPr/>
              </p:nvSpPr>
              <p:spPr bwMode="auto">
                <a:xfrm>
                  <a:off x="3562" y="438"/>
                  <a:ext cx="5" cy="7"/>
                </a:xfrm>
                <a:custGeom>
                  <a:avLst/>
                  <a:gdLst>
                    <a:gd name="T0" fmla="*/ 34 w 46"/>
                    <a:gd name="T1" fmla="*/ 57 h 57"/>
                    <a:gd name="T2" fmla="*/ 40 w 46"/>
                    <a:gd name="T3" fmla="*/ 33 h 57"/>
                    <a:gd name="T4" fmla="*/ 46 w 46"/>
                    <a:gd name="T5" fmla="*/ 9 h 57"/>
                    <a:gd name="T6" fmla="*/ 12 w 46"/>
                    <a:gd name="T7" fmla="*/ 0 h 57"/>
                    <a:gd name="T8" fmla="*/ 6 w 46"/>
                    <a:gd name="T9" fmla="*/ 24 h 57"/>
                    <a:gd name="T10" fmla="*/ 0 w 46"/>
                    <a:gd name="T11" fmla="*/ 48 h 57"/>
                    <a:gd name="T12" fmla="*/ 34 w 46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7">
                      <a:moveTo>
                        <a:pt x="34" y="57"/>
                      </a:moveTo>
                      <a:lnTo>
                        <a:pt x="40" y="33"/>
                      </a:lnTo>
                      <a:lnTo>
                        <a:pt x="46" y="9"/>
                      </a:lnTo>
                      <a:lnTo>
                        <a:pt x="12" y="0"/>
                      </a:lnTo>
                      <a:lnTo>
                        <a:pt x="6" y="24"/>
                      </a:lnTo>
                      <a:lnTo>
                        <a:pt x="0" y="48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" name="Freeform 3615"/>
                <p:cNvSpPr>
                  <a:spLocks/>
                </p:cNvSpPr>
                <p:nvPr/>
              </p:nvSpPr>
              <p:spPr bwMode="auto">
                <a:xfrm>
                  <a:off x="3562" y="438"/>
                  <a:ext cx="5" cy="7"/>
                </a:xfrm>
                <a:custGeom>
                  <a:avLst/>
                  <a:gdLst>
                    <a:gd name="T0" fmla="*/ 34 w 46"/>
                    <a:gd name="T1" fmla="*/ 57 h 57"/>
                    <a:gd name="T2" fmla="*/ 40 w 46"/>
                    <a:gd name="T3" fmla="*/ 33 h 57"/>
                    <a:gd name="T4" fmla="*/ 46 w 46"/>
                    <a:gd name="T5" fmla="*/ 9 h 57"/>
                    <a:gd name="T6" fmla="*/ 12 w 46"/>
                    <a:gd name="T7" fmla="*/ 0 h 57"/>
                    <a:gd name="T8" fmla="*/ 6 w 46"/>
                    <a:gd name="T9" fmla="*/ 24 h 57"/>
                    <a:gd name="T10" fmla="*/ 0 w 46"/>
                    <a:gd name="T11" fmla="*/ 48 h 57"/>
                    <a:gd name="T12" fmla="*/ 34 w 46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7">
                      <a:moveTo>
                        <a:pt x="34" y="57"/>
                      </a:moveTo>
                      <a:lnTo>
                        <a:pt x="40" y="33"/>
                      </a:lnTo>
                      <a:lnTo>
                        <a:pt x="46" y="9"/>
                      </a:lnTo>
                      <a:lnTo>
                        <a:pt x="12" y="0"/>
                      </a:lnTo>
                      <a:lnTo>
                        <a:pt x="6" y="24"/>
                      </a:lnTo>
                      <a:lnTo>
                        <a:pt x="0" y="48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" name="Freeform 3616"/>
                <p:cNvSpPr>
                  <a:spLocks/>
                </p:cNvSpPr>
                <p:nvPr/>
              </p:nvSpPr>
              <p:spPr bwMode="auto">
                <a:xfrm>
                  <a:off x="3557" y="437"/>
                  <a:ext cx="6" cy="7"/>
                </a:xfrm>
                <a:custGeom>
                  <a:avLst/>
                  <a:gdLst>
                    <a:gd name="T0" fmla="*/ 33 w 45"/>
                    <a:gd name="T1" fmla="*/ 58 h 58"/>
                    <a:gd name="T2" fmla="*/ 39 w 45"/>
                    <a:gd name="T3" fmla="*/ 34 h 58"/>
                    <a:gd name="T4" fmla="*/ 45 w 45"/>
                    <a:gd name="T5" fmla="*/ 10 h 58"/>
                    <a:gd name="T6" fmla="*/ 12 w 45"/>
                    <a:gd name="T7" fmla="*/ 0 h 58"/>
                    <a:gd name="T8" fmla="*/ 6 w 45"/>
                    <a:gd name="T9" fmla="*/ 25 h 58"/>
                    <a:gd name="T10" fmla="*/ 0 w 45"/>
                    <a:gd name="T11" fmla="*/ 49 h 58"/>
                    <a:gd name="T12" fmla="*/ 33 w 45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8">
                      <a:moveTo>
                        <a:pt x="33" y="58"/>
                      </a:moveTo>
                      <a:lnTo>
                        <a:pt x="39" y="34"/>
                      </a:lnTo>
                      <a:lnTo>
                        <a:pt x="45" y="10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" name="Freeform 3617"/>
                <p:cNvSpPr>
                  <a:spLocks/>
                </p:cNvSpPr>
                <p:nvPr/>
              </p:nvSpPr>
              <p:spPr bwMode="auto">
                <a:xfrm>
                  <a:off x="3557" y="437"/>
                  <a:ext cx="6" cy="7"/>
                </a:xfrm>
                <a:custGeom>
                  <a:avLst/>
                  <a:gdLst>
                    <a:gd name="T0" fmla="*/ 33 w 45"/>
                    <a:gd name="T1" fmla="*/ 58 h 58"/>
                    <a:gd name="T2" fmla="*/ 39 w 45"/>
                    <a:gd name="T3" fmla="*/ 34 h 58"/>
                    <a:gd name="T4" fmla="*/ 45 w 45"/>
                    <a:gd name="T5" fmla="*/ 10 h 58"/>
                    <a:gd name="T6" fmla="*/ 12 w 45"/>
                    <a:gd name="T7" fmla="*/ 0 h 58"/>
                    <a:gd name="T8" fmla="*/ 6 w 45"/>
                    <a:gd name="T9" fmla="*/ 25 h 58"/>
                    <a:gd name="T10" fmla="*/ 0 w 45"/>
                    <a:gd name="T11" fmla="*/ 49 h 58"/>
                    <a:gd name="T12" fmla="*/ 33 w 45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8">
                      <a:moveTo>
                        <a:pt x="33" y="58"/>
                      </a:moveTo>
                      <a:lnTo>
                        <a:pt x="39" y="34"/>
                      </a:lnTo>
                      <a:lnTo>
                        <a:pt x="45" y="10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3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" name="Freeform 3618"/>
                <p:cNvSpPr>
                  <a:spLocks/>
                </p:cNvSpPr>
                <p:nvPr/>
              </p:nvSpPr>
              <p:spPr bwMode="auto">
                <a:xfrm>
                  <a:off x="3558" y="437"/>
                  <a:ext cx="1" cy="3"/>
                </a:xfrm>
                <a:custGeom>
                  <a:avLst/>
                  <a:gdLst>
                    <a:gd name="T0" fmla="*/ 0 w 6"/>
                    <a:gd name="T1" fmla="*/ 25 h 25"/>
                    <a:gd name="T2" fmla="*/ 6 w 6"/>
                    <a:gd name="T3" fmla="*/ 0 h 25"/>
                    <a:gd name="T4" fmla="*/ 6 w 6"/>
                    <a:gd name="T5" fmla="*/ 0 h 25"/>
                    <a:gd name="T6" fmla="*/ 0 w 6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5">
                      <a:moveTo>
                        <a:pt x="0" y="25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" name="Line 3619"/>
                <p:cNvSpPr>
                  <a:spLocks noChangeShapeType="1"/>
                </p:cNvSpPr>
                <p:nvPr/>
              </p:nvSpPr>
              <p:spPr bwMode="auto">
                <a:xfrm>
                  <a:off x="3559" y="43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" name="Freeform 3620"/>
                <p:cNvSpPr>
                  <a:spLocks/>
                </p:cNvSpPr>
                <p:nvPr/>
              </p:nvSpPr>
              <p:spPr bwMode="auto">
                <a:xfrm>
                  <a:off x="3553" y="436"/>
                  <a:ext cx="6" cy="7"/>
                </a:xfrm>
                <a:custGeom>
                  <a:avLst/>
                  <a:gdLst>
                    <a:gd name="T0" fmla="*/ 35 w 47"/>
                    <a:gd name="T1" fmla="*/ 58 h 58"/>
                    <a:gd name="T2" fmla="*/ 41 w 47"/>
                    <a:gd name="T3" fmla="*/ 34 h 58"/>
                    <a:gd name="T4" fmla="*/ 47 w 47"/>
                    <a:gd name="T5" fmla="*/ 9 h 58"/>
                    <a:gd name="T6" fmla="*/ 12 w 47"/>
                    <a:gd name="T7" fmla="*/ 0 h 58"/>
                    <a:gd name="T8" fmla="*/ 6 w 47"/>
                    <a:gd name="T9" fmla="*/ 25 h 58"/>
                    <a:gd name="T10" fmla="*/ 0 w 47"/>
                    <a:gd name="T11" fmla="*/ 49 h 58"/>
                    <a:gd name="T12" fmla="*/ 35 w 47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8">
                      <a:moveTo>
                        <a:pt x="35" y="58"/>
                      </a:moveTo>
                      <a:lnTo>
                        <a:pt x="41" y="34"/>
                      </a:lnTo>
                      <a:lnTo>
                        <a:pt x="47" y="9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5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" name="Freeform 3621"/>
                <p:cNvSpPr>
                  <a:spLocks/>
                </p:cNvSpPr>
                <p:nvPr/>
              </p:nvSpPr>
              <p:spPr bwMode="auto">
                <a:xfrm>
                  <a:off x="3553" y="436"/>
                  <a:ext cx="6" cy="7"/>
                </a:xfrm>
                <a:custGeom>
                  <a:avLst/>
                  <a:gdLst>
                    <a:gd name="T0" fmla="*/ 35 w 47"/>
                    <a:gd name="T1" fmla="*/ 58 h 58"/>
                    <a:gd name="T2" fmla="*/ 41 w 47"/>
                    <a:gd name="T3" fmla="*/ 34 h 58"/>
                    <a:gd name="T4" fmla="*/ 47 w 47"/>
                    <a:gd name="T5" fmla="*/ 9 h 58"/>
                    <a:gd name="T6" fmla="*/ 12 w 47"/>
                    <a:gd name="T7" fmla="*/ 0 h 58"/>
                    <a:gd name="T8" fmla="*/ 6 w 47"/>
                    <a:gd name="T9" fmla="*/ 25 h 58"/>
                    <a:gd name="T10" fmla="*/ 0 w 47"/>
                    <a:gd name="T11" fmla="*/ 49 h 58"/>
                    <a:gd name="T12" fmla="*/ 35 w 47"/>
                    <a:gd name="T1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8">
                      <a:moveTo>
                        <a:pt x="35" y="58"/>
                      </a:moveTo>
                      <a:lnTo>
                        <a:pt x="41" y="34"/>
                      </a:lnTo>
                      <a:lnTo>
                        <a:pt x="47" y="9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5" y="5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" name="Freeform 3622"/>
                <p:cNvSpPr>
                  <a:spLocks/>
                </p:cNvSpPr>
                <p:nvPr/>
              </p:nvSpPr>
              <p:spPr bwMode="auto">
                <a:xfrm>
                  <a:off x="3554" y="436"/>
                  <a:ext cx="1" cy="3"/>
                </a:xfrm>
                <a:custGeom>
                  <a:avLst/>
                  <a:gdLst>
                    <a:gd name="T0" fmla="*/ 0 w 6"/>
                    <a:gd name="T1" fmla="*/ 25 h 25"/>
                    <a:gd name="T2" fmla="*/ 6 w 6"/>
                    <a:gd name="T3" fmla="*/ 0 h 25"/>
                    <a:gd name="T4" fmla="*/ 6 w 6"/>
                    <a:gd name="T5" fmla="*/ 0 h 25"/>
                    <a:gd name="T6" fmla="*/ 0 w 6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5">
                      <a:moveTo>
                        <a:pt x="0" y="25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" name="Line 3623"/>
                <p:cNvSpPr>
                  <a:spLocks noChangeShapeType="1"/>
                </p:cNvSpPr>
                <p:nvPr/>
              </p:nvSpPr>
              <p:spPr bwMode="auto">
                <a:xfrm>
                  <a:off x="3555" y="43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" name="Freeform 3624"/>
                <p:cNvSpPr>
                  <a:spLocks/>
                </p:cNvSpPr>
                <p:nvPr/>
              </p:nvSpPr>
              <p:spPr bwMode="auto">
                <a:xfrm>
                  <a:off x="3549" y="435"/>
                  <a:ext cx="6" cy="7"/>
                </a:xfrm>
                <a:custGeom>
                  <a:avLst/>
                  <a:gdLst>
                    <a:gd name="T0" fmla="*/ 33 w 45"/>
                    <a:gd name="T1" fmla="*/ 57 h 57"/>
                    <a:gd name="T2" fmla="*/ 39 w 45"/>
                    <a:gd name="T3" fmla="*/ 33 h 57"/>
                    <a:gd name="T4" fmla="*/ 45 w 45"/>
                    <a:gd name="T5" fmla="*/ 8 h 57"/>
                    <a:gd name="T6" fmla="*/ 12 w 45"/>
                    <a:gd name="T7" fmla="*/ 0 h 57"/>
                    <a:gd name="T8" fmla="*/ 6 w 45"/>
                    <a:gd name="T9" fmla="*/ 25 h 57"/>
                    <a:gd name="T10" fmla="*/ 0 w 45"/>
                    <a:gd name="T11" fmla="*/ 49 h 57"/>
                    <a:gd name="T12" fmla="*/ 33 w 45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7">
                      <a:moveTo>
                        <a:pt x="33" y="57"/>
                      </a:moveTo>
                      <a:lnTo>
                        <a:pt x="39" y="33"/>
                      </a:lnTo>
                      <a:lnTo>
                        <a:pt x="45" y="8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" name="Freeform 3625"/>
                <p:cNvSpPr>
                  <a:spLocks/>
                </p:cNvSpPr>
                <p:nvPr/>
              </p:nvSpPr>
              <p:spPr bwMode="auto">
                <a:xfrm>
                  <a:off x="3549" y="435"/>
                  <a:ext cx="6" cy="7"/>
                </a:xfrm>
                <a:custGeom>
                  <a:avLst/>
                  <a:gdLst>
                    <a:gd name="T0" fmla="*/ 33 w 45"/>
                    <a:gd name="T1" fmla="*/ 57 h 57"/>
                    <a:gd name="T2" fmla="*/ 39 w 45"/>
                    <a:gd name="T3" fmla="*/ 33 h 57"/>
                    <a:gd name="T4" fmla="*/ 45 w 45"/>
                    <a:gd name="T5" fmla="*/ 8 h 57"/>
                    <a:gd name="T6" fmla="*/ 12 w 45"/>
                    <a:gd name="T7" fmla="*/ 0 h 57"/>
                    <a:gd name="T8" fmla="*/ 6 w 45"/>
                    <a:gd name="T9" fmla="*/ 25 h 57"/>
                    <a:gd name="T10" fmla="*/ 0 w 45"/>
                    <a:gd name="T11" fmla="*/ 49 h 57"/>
                    <a:gd name="T12" fmla="*/ 33 w 45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7">
                      <a:moveTo>
                        <a:pt x="33" y="57"/>
                      </a:moveTo>
                      <a:lnTo>
                        <a:pt x="39" y="33"/>
                      </a:lnTo>
                      <a:lnTo>
                        <a:pt x="45" y="8"/>
                      </a:lnTo>
                      <a:lnTo>
                        <a:pt x="12" y="0"/>
                      </a:lnTo>
                      <a:lnTo>
                        <a:pt x="6" y="25"/>
                      </a:lnTo>
                      <a:lnTo>
                        <a:pt x="0" y="49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" name="Freeform 3626"/>
                <p:cNvSpPr>
                  <a:spLocks/>
                </p:cNvSpPr>
                <p:nvPr/>
              </p:nvSpPr>
              <p:spPr bwMode="auto">
                <a:xfrm>
                  <a:off x="3550" y="435"/>
                  <a:ext cx="1" cy="3"/>
                </a:xfrm>
                <a:custGeom>
                  <a:avLst/>
                  <a:gdLst>
                    <a:gd name="T0" fmla="*/ 0 w 6"/>
                    <a:gd name="T1" fmla="*/ 25 h 25"/>
                    <a:gd name="T2" fmla="*/ 6 w 6"/>
                    <a:gd name="T3" fmla="*/ 0 h 25"/>
                    <a:gd name="T4" fmla="*/ 6 w 6"/>
                    <a:gd name="T5" fmla="*/ 0 h 25"/>
                    <a:gd name="T6" fmla="*/ 0 w 6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5">
                      <a:moveTo>
                        <a:pt x="0" y="25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" name="Line 3627"/>
                <p:cNvSpPr>
                  <a:spLocks noChangeShapeType="1"/>
                </p:cNvSpPr>
                <p:nvPr/>
              </p:nvSpPr>
              <p:spPr bwMode="auto">
                <a:xfrm>
                  <a:off x="3550" y="43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" name="Freeform 3628"/>
                <p:cNvSpPr>
                  <a:spLocks/>
                </p:cNvSpPr>
                <p:nvPr/>
              </p:nvSpPr>
              <p:spPr bwMode="auto">
                <a:xfrm>
                  <a:off x="3545" y="434"/>
                  <a:ext cx="5" cy="7"/>
                </a:xfrm>
                <a:custGeom>
                  <a:avLst/>
                  <a:gdLst>
                    <a:gd name="T0" fmla="*/ 35 w 47"/>
                    <a:gd name="T1" fmla="*/ 57 h 57"/>
                    <a:gd name="T2" fmla="*/ 41 w 47"/>
                    <a:gd name="T3" fmla="*/ 33 h 57"/>
                    <a:gd name="T4" fmla="*/ 47 w 47"/>
                    <a:gd name="T5" fmla="*/ 8 h 57"/>
                    <a:gd name="T6" fmla="*/ 13 w 47"/>
                    <a:gd name="T7" fmla="*/ 0 h 57"/>
                    <a:gd name="T8" fmla="*/ 6 w 47"/>
                    <a:gd name="T9" fmla="*/ 24 h 57"/>
                    <a:gd name="T10" fmla="*/ 0 w 47"/>
                    <a:gd name="T11" fmla="*/ 49 h 57"/>
                    <a:gd name="T12" fmla="*/ 35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5" y="57"/>
                      </a:moveTo>
                      <a:lnTo>
                        <a:pt x="41" y="33"/>
                      </a:lnTo>
                      <a:lnTo>
                        <a:pt x="47" y="8"/>
                      </a:lnTo>
                      <a:lnTo>
                        <a:pt x="13" y="0"/>
                      </a:lnTo>
                      <a:lnTo>
                        <a:pt x="6" y="24"/>
                      </a:lnTo>
                      <a:lnTo>
                        <a:pt x="0" y="49"/>
                      </a:lnTo>
                      <a:lnTo>
                        <a:pt x="35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" name="Freeform 3629"/>
                <p:cNvSpPr>
                  <a:spLocks/>
                </p:cNvSpPr>
                <p:nvPr/>
              </p:nvSpPr>
              <p:spPr bwMode="auto">
                <a:xfrm>
                  <a:off x="3545" y="434"/>
                  <a:ext cx="5" cy="7"/>
                </a:xfrm>
                <a:custGeom>
                  <a:avLst/>
                  <a:gdLst>
                    <a:gd name="T0" fmla="*/ 35 w 47"/>
                    <a:gd name="T1" fmla="*/ 57 h 57"/>
                    <a:gd name="T2" fmla="*/ 41 w 47"/>
                    <a:gd name="T3" fmla="*/ 33 h 57"/>
                    <a:gd name="T4" fmla="*/ 47 w 47"/>
                    <a:gd name="T5" fmla="*/ 8 h 57"/>
                    <a:gd name="T6" fmla="*/ 13 w 47"/>
                    <a:gd name="T7" fmla="*/ 0 h 57"/>
                    <a:gd name="T8" fmla="*/ 6 w 47"/>
                    <a:gd name="T9" fmla="*/ 24 h 57"/>
                    <a:gd name="T10" fmla="*/ 0 w 47"/>
                    <a:gd name="T11" fmla="*/ 49 h 57"/>
                    <a:gd name="T12" fmla="*/ 35 w 47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35" y="57"/>
                      </a:moveTo>
                      <a:lnTo>
                        <a:pt x="41" y="33"/>
                      </a:lnTo>
                      <a:lnTo>
                        <a:pt x="47" y="8"/>
                      </a:lnTo>
                      <a:lnTo>
                        <a:pt x="13" y="0"/>
                      </a:lnTo>
                      <a:lnTo>
                        <a:pt x="6" y="24"/>
                      </a:lnTo>
                      <a:lnTo>
                        <a:pt x="0" y="49"/>
                      </a:lnTo>
                      <a:lnTo>
                        <a:pt x="35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" name="Freeform 3630"/>
                <p:cNvSpPr>
                  <a:spLocks/>
                </p:cNvSpPr>
                <p:nvPr/>
              </p:nvSpPr>
              <p:spPr bwMode="auto">
                <a:xfrm>
                  <a:off x="3545" y="437"/>
                  <a:ext cx="1" cy="3"/>
                </a:xfrm>
                <a:custGeom>
                  <a:avLst/>
                  <a:gdLst>
                    <a:gd name="T0" fmla="*/ 6 w 6"/>
                    <a:gd name="T1" fmla="*/ 0 h 25"/>
                    <a:gd name="T2" fmla="*/ 0 w 6"/>
                    <a:gd name="T3" fmla="*/ 25 h 25"/>
                    <a:gd name="T4" fmla="*/ 0 w 6"/>
                    <a:gd name="T5" fmla="*/ 25 h 25"/>
                    <a:gd name="T6" fmla="*/ 6 w 6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5">
                      <a:moveTo>
                        <a:pt x="6" y="0"/>
                      </a:move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" name="Line 3631"/>
                <p:cNvSpPr>
                  <a:spLocks noChangeShapeType="1"/>
                </p:cNvSpPr>
                <p:nvPr/>
              </p:nvSpPr>
              <p:spPr bwMode="auto">
                <a:xfrm>
                  <a:off x="3545" y="44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" name="Freeform 3632"/>
                <p:cNvSpPr>
                  <a:spLocks/>
                </p:cNvSpPr>
                <p:nvPr/>
              </p:nvSpPr>
              <p:spPr bwMode="auto">
                <a:xfrm>
                  <a:off x="3540" y="432"/>
                  <a:ext cx="6" cy="8"/>
                </a:xfrm>
                <a:custGeom>
                  <a:avLst/>
                  <a:gdLst>
                    <a:gd name="T0" fmla="*/ 33 w 46"/>
                    <a:gd name="T1" fmla="*/ 57 h 57"/>
                    <a:gd name="T2" fmla="*/ 39 w 46"/>
                    <a:gd name="T3" fmla="*/ 32 h 57"/>
                    <a:gd name="T4" fmla="*/ 46 w 46"/>
                    <a:gd name="T5" fmla="*/ 8 h 57"/>
                    <a:gd name="T6" fmla="*/ 12 w 46"/>
                    <a:gd name="T7" fmla="*/ 0 h 57"/>
                    <a:gd name="T8" fmla="*/ 6 w 46"/>
                    <a:gd name="T9" fmla="*/ 24 h 57"/>
                    <a:gd name="T10" fmla="*/ 0 w 46"/>
                    <a:gd name="T11" fmla="*/ 49 h 57"/>
                    <a:gd name="T12" fmla="*/ 33 w 46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7">
                      <a:moveTo>
                        <a:pt x="33" y="57"/>
                      </a:moveTo>
                      <a:lnTo>
                        <a:pt x="39" y="32"/>
                      </a:lnTo>
                      <a:lnTo>
                        <a:pt x="46" y="8"/>
                      </a:lnTo>
                      <a:lnTo>
                        <a:pt x="12" y="0"/>
                      </a:lnTo>
                      <a:lnTo>
                        <a:pt x="6" y="24"/>
                      </a:lnTo>
                      <a:lnTo>
                        <a:pt x="0" y="49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" name="Freeform 3633"/>
                <p:cNvSpPr>
                  <a:spLocks/>
                </p:cNvSpPr>
                <p:nvPr/>
              </p:nvSpPr>
              <p:spPr bwMode="auto">
                <a:xfrm>
                  <a:off x="3540" y="432"/>
                  <a:ext cx="6" cy="8"/>
                </a:xfrm>
                <a:custGeom>
                  <a:avLst/>
                  <a:gdLst>
                    <a:gd name="T0" fmla="*/ 33 w 46"/>
                    <a:gd name="T1" fmla="*/ 57 h 57"/>
                    <a:gd name="T2" fmla="*/ 39 w 46"/>
                    <a:gd name="T3" fmla="*/ 32 h 57"/>
                    <a:gd name="T4" fmla="*/ 46 w 46"/>
                    <a:gd name="T5" fmla="*/ 8 h 57"/>
                    <a:gd name="T6" fmla="*/ 12 w 46"/>
                    <a:gd name="T7" fmla="*/ 0 h 57"/>
                    <a:gd name="T8" fmla="*/ 6 w 46"/>
                    <a:gd name="T9" fmla="*/ 24 h 57"/>
                    <a:gd name="T10" fmla="*/ 0 w 46"/>
                    <a:gd name="T11" fmla="*/ 49 h 57"/>
                    <a:gd name="T12" fmla="*/ 33 w 46"/>
                    <a:gd name="T1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7">
                      <a:moveTo>
                        <a:pt x="33" y="57"/>
                      </a:moveTo>
                      <a:lnTo>
                        <a:pt x="39" y="32"/>
                      </a:lnTo>
                      <a:lnTo>
                        <a:pt x="46" y="8"/>
                      </a:lnTo>
                      <a:lnTo>
                        <a:pt x="12" y="0"/>
                      </a:lnTo>
                      <a:lnTo>
                        <a:pt x="6" y="24"/>
                      </a:lnTo>
                      <a:lnTo>
                        <a:pt x="0" y="49"/>
                      </a:lnTo>
                      <a:lnTo>
                        <a:pt x="33" y="5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" name="Freeform 3634"/>
                <p:cNvSpPr>
                  <a:spLocks/>
                </p:cNvSpPr>
                <p:nvPr/>
              </p:nvSpPr>
              <p:spPr bwMode="auto">
                <a:xfrm>
                  <a:off x="3541" y="432"/>
                  <a:ext cx="1" cy="4"/>
                </a:xfrm>
                <a:custGeom>
                  <a:avLst/>
                  <a:gdLst>
                    <a:gd name="T0" fmla="*/ 0 w 6"/>
                    <a:gd name="T1" fmla="*/ 24 h 24"/>
                    <a:gd name="T2" fmla="*/ 6 w 6"/>
                    <a:gd name="T3" fmla="*/ 0 h 24"/>
                    <a:gd name="T4" fmla="*/ 5 w 6"/>
                    <a:gd name="T5" fmla="*/ 0 h 24"/>
                    <a:gd name="T6" fmla="*/ 0 w 6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4">
                      <a:moveTo>
                        <a:pt x="0" y="24"/>
                      </a:move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" name="Line 3635"/>
                <p:cNvSpPr>
                  <a:spLocks noChangeShapeType="1"/>
                </p:cNvSpPr>
                <p:nvPr/>
              </p:nvSpPr>
              <p:spPr bwMode="auto">
                <a:xfrm flipH="1">
                  <a:off x="3542" y="4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" name="Freeform 3636"/>
                <p:cNvSpPr>
                  <a:spLocks/>
                </p:cNvSpPr>
                <p:nvPr/>
              </p:nvSpPr>
              <p:spPr bwMode="auto">
                <a:xfrm>
                  <a:off x="3536" y="432"/>
                  <a:ext cx="6" cy="7"/>
                </a:xfrm>
                <a:custGeom>
                  <a:avLst/>
                  <a:gdLst>
                    <a:gd name="T0" fmla="*/ 35 w 45"/>
                    <a:gd name="T1" fmla="*/ 56 h 56"/>
                    <a:gd name="T2" fmla="*/ 40 w 45"/>
                    <a:gd name="T3" fmla="*/ 31 h 56"/>
                    <a:gd name="T4" fmla="*/ 45 w 45"/>
                    <a:gd name="T5" fmla="*/ 7 h 56"/>
                    <a:gd name="T6" fmla="*/ 11 w 45"/>
                    <a:gd name="T7" fmla="*/ 0 h 56"/>
                    <a:gd name="T8" fmla="*/ 5 w 45"/>
                    <a:gd name="T9" fmla="*/ 24 h 56"/>
                    <a:gd name="T10" fmla="*/ 0 w 45"/>
                    <a:gd name="T11" fmla="*/ 49 h 56"/>
                    <a:gd name="T12" fmla="*/ 35 w 45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6">
                      <a:moveTo>
                        <a:pt x="35" y="56"/>
                      </a:moveTo>
                      <a:lnTo>
                        <a:pt x="40" y="31"/>
                      </a:lnTo>
                      <a:lnTo>
                        <a:pt x="45" y="7"/>
                      </a:lnTo>
                      <a:lnTo>
                        <a:pt x="11" y="0"/>
                      </a:lnTo>
                      <a:lnTo>
                        <a:pt x="5" y="24"/>
                      </a:lnTo>
                      <a:lnTo>
                        <a:pt x="0" y="49"/>
                      </a:lnTo>
                      <a:lnTo>
                        <a:pt x="35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" name="Freeform 3637"/>
                <p:cNvSpPr>
                  <a:spLocks/>
                </p:cNvSpPr>
                <p:nvPr/>
              </p:nvSpPr>
              <p:spPr bwMode="auto">
                <a:xfrm>
                  <a:off x="3536" y="432"/>
                  <a:ext cx="6" cy="7"/>
                </a:xfrm>
                <a:custGeom>
                  <a:avLst/>
                  <a:gdLst>
                    <a:gd name="T0" fmla="*/ 35 w 45"/>
                    <a:gd name="T1" fmla="*/ 56 h 56"/>
                    <a:gd name="T2" fmla="*/ 40 w 45"/>
                    <a:gd name="T3" fmla="*/ 31 h 56"/>
                    <a:gd name="T4" fmla="*/ 45 w 45"/>
                    <a:gd name="T5" fmla="*/ 7 h 56"/>
                    <a:gd name="T6" fmla="*/ 11 w 45"/>
                    <a:gd name="T7" fmla="*/ 0 h 56"/>
                    <a:gd name="T8" fmla="*/ 5 w 45"/>
                    <a:gd name="T9" fmla="*/ 24 h 56"/>
                    <a:gd name="T10" fmla="*/ 0 w 45"/>
                    <a:gd name="T11" fmla="*/ 49 h 56"/>
                    <a:gd name="T12" fmla="*/ 35 w 45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6">
                      <a:moveTo>
                        <a:pt x="35" y="56"/>
                      </a:moveTo>
                      <a:lnTo>
                        <a:pt x="40" y="31"/>
                      </a:lnTo>
                      <a:lnTo>
                        <a:pt x="45" y="7"/>
                      </a:lnTo>
                      <a:lnTo>
                        <a:pt x="11" y="0"/>
                      </a:lnTo>
                      <a:lnTo>
                        <a:pt x="5" y="24"/>
                      </a:lnTo>
                      <a:lnTo>
                        <a:pt x="0" y="49"/>
                      </a:lnTo>
                      <a:lnTo>
                        <a:pt x="35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" name="Freeform 3638"/>
                <p:cNvSpPr>
                  <a:spLocks/>
                </p:cNvSpPr>
                <p:nvPr/>
              </p:nvSpPr>
              <p:spPr bwMode="auto">
                <a:xfrm>
                  <a:off x="3532" y="431"/>
                  <a:ext cx="5" cy="7"/>
                </a:xfrm>
                <a:custGeom>
                  <a:avLst/>
                  <a:gdLst>
                    <a:gd name="T0" fmla="*/ 34 w 45"/>
                    <a:gd name="T1" fmla="*/ 56 h 56"/>
                    <a:gd name="T2" fmla="*/ 39 w 45"/>
                    <a:gd name="T3" fmla="*/ 31 h 56"/>
                    <a:gd name="T4" fmla="*/ 45 w 45"/>
                    <a:gd name="T5" fmla="*/ 7 h 56"/>
                    <a:gd name="T6" fmla="*/ 10 w 45"/>
                    <a:gd name="T7" fmla="*/ 0 h 56"/>
                    <a:gd name="T8" fmla="*/ 5 w 45"/>
                    <a:gd name="T9" fmla="*/ 24 h 56"/>
                    <a:gd name="T10" fmla="*/ 0 w 45"/>
                    <a:gd name="T11" fmla="*/ 48 h 56"/>
                    <a:gd name="T12" fmla="*/ 34 w 45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6">
                      <a:moveTo>
                        <a:pt x="34" y="56"/>
                      </a:moveTo>
                      <a:lnTo>
                        <a:pt x="39" y="31"/>
                      </a:lnTo>
                      <a:lnTo>
                        <a:pt x="45" y="7"/>
                      </a:lnTo>
                      <a:lnTo>
                        <a:pt x="10" y="0"/>
                      </a:lnTo>
                      <a:lnTo>
                        <a:pt x="5" y="24"/>
                      </a:lnTo>
                      <a:lnTo>
                        <a:pt x="0" y="48"/>
                      </a:lnTo>
                      <a:lnTo>
                        <a:pt x="34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" name="Freeform 3639"/>
                <p:cNvSpPr>
                  <a:spLocks/>
                </p:cNvSpPr>
                <p:nvPr/>
              </p:nvSpPr>
              <p:spPr bwMode="auto">
                <a:xfrm>
                  <a:off x="3532" y="431"/>
                  <a:ext cx="5" cy="7"/>
                </a:xfrm>
                <a:custGeom>
                  <a:avLst/>
                  <a:gdLst>
                    <a:gd name="T0" fmla="*/ 34 w 45"/>
                    <a:gd name="T1" fmla="*/ 56 h 56"/>
                    <a:gd name="T2" fmla="*/ 39 w 45"/>
                    <a:gd name="T3" fmla="*/ 31 h 56"/>
                    <a:gd name="T4" fmla="*/ 45 w 45"/>
                    <a:gd name="T5" fmla="*/ 7 h 56"/>
                    <a:gd name="T6" fmla="*/ 10 w 45"/>
                    <a:gd name="T7" fmla="*/ 0 h 56"/>
                    <a:gd name="T8" fmla="*/ 5 w 45"/>
                    <a:gd name="T9" fmla="*/ 24 h 56"/>
                    <a:gd name="T10" fmla="*/ 0 w 45"/>
                    <a:gd name="T11" fmla="*/ 48 h 56"/>
                    <a:gd name="T12" fmla="*/ 34 w 45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6">
                      <a:moveTo>
                        <a:pt x="34" y="56"/>
                      </a:moveTo>
                      <a:lnTo>
                        <a:pt x="39" y="31"/>
                      </a:lnTo>
                      <a:lnTo>
                        <a:pt x="45" y="7"/>
                      </a:lnTo>
                      <a:lnTo>
                        <a:pt x="10" y="0"/>
                      </a:lnTo>
                      <a:lnTo>
                        <a:pt x="5" y="24"/>
                      </a:lnTo>
                      <a:lnTo>
                        <a:pt x="0" y="48"/>
                      </a:lnTo>
                      <a:lnTo>
                        <a:pt x="34" y="5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" name="Freeform 3640"/>
                <p:cNvSpPr>
                  <a:spLocks/>
                </p:cNvSpPr>
                <p:nvPr/>
              </p:nvSpPr>
              <p:spPr bwMode="auto">
                <a:xfrm>
                  <a:off x="3528" y="430"/>
                  <a:ext cx="5" cy="7"/>
                </a:xfrm>
                <a:custGeom>
                  <a:avLst/>
                  <a:gdLst>
                    <a:gd name="T0" fmla="*/ 35 w 45"/>
                    <a:gd name="T1" fmla="*/ 55 h 55"/>
                    <a:gd name="T2" fmla="*/ 40 w 45"/>
                    <a:gd name="T3" fmla="*/ 31 h 55"/>
                    <a:gd name="T4" fmla="*/ 45 w 45"/>
                    <a:gd name="T5" fmla="*/ 7 h 55"/>
                    <a:gd name="T6" fmla="*/ 11 w 45"/>
                    <a:gd name="T7" fmla="*/ 0 h 55"/>
                    <a:gd name="T8" fmla="*/ 6 w 45"/>
                    <a:gd name="T9" fmla="*/ 24 h 55"/>
                    <a:gd name="T10" fmla="*/ 0 w 45"/>
                    <a:gd name="T11" fmla="*/ 48 h 55"/>
                    <a:gd name="T12" fmla="*/ 35 w 45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5">
                      <a:moveTo>
                        <a:pt x="35" y="55"/>
                      </a:moveTo>
                      <a:lnTo>
                        <a:pt x="40" y="31"/>
                      </a:lnTo>
                      <a:lnTo>
                        <a:pt x="45" y="7"/>
                      </a:lnTo>
                      <a:lnTo>
                        <a:pt x="11" y="0"/>
                      </a:lnTo>
                      <a:lnTo>
                        <a:pt x="6" y="24"/>
                      </a:lnTo>
                      <a:lnTo>
                        <a:pt x="0" y="48"/>
                      </a:lnTo>
                      <a:lnTo>
                        <a:pt x="35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" name="Freeform 3641"/>
                <p:cNvSpPr>
                  <a:spLocks/>
                </p:cNvSpPr>
                <p:nvPr/>
              </p:nvSpPr>
              <p:spPr bwMode="auto">
                <a:xfrm>
                  <a:off x="3528" y="430"/>
                  <a:ext cx="5" cy="7"/>
                </a:xfrm>
                <a:custGeom>
                  <a:avLst/>
                  <a:gdLst>
                    <a:gd name="T0" fmla="*/ 35 w 45"/>
                    <a:gd name="T1" fmla="*/ 55 h 55"/>
                    <a:gd name="T2" fmla="*/ 40 w 45"/>
                    <a:gd name="T3" fmla="*/ 31 h 55"/>
                    <a:gd name="T4" fmla="*/ 45 w 45"/>
                    <a:gd name="T5" fmla="*/ 7 h 55"/>
                    <a:gd name="T6" fmla="*/ 11 w 45"/>
                    <a:gd name="T7" fmla="*/ 0 h 55"/>
                    <a:gd name="T8" fmla="*/ 6 w 45"/>
                    <a:gd name="T9" fmla="*/ 24 h 55"/>
                    <a:gd name="T10" fmla="*/ 0 w 45"/>
                    <a:gd name="T11" fmla="*/ 48 h 55"/>
                    <a:gd name="T12" fmla="*/ 35 w 45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5">
                      <a:moveTo>
                        <a:pt x="35" y="55"/>
                      </a:moveTo>
                      <a:lnTo>
                        <a:pt x="40" y="31"/>
                      </a:lnTo>
                      <a:lnTo>
                        <a:pt x="45" y="7"/>
                      </a:lnTo>
                      <a:lnTo>
                        <a:pt x="11" y="0"/>
                      </a:lnTo>
                      <a:lnTo>
                        <a:pt x="6" y="24"/>
                      </a:lnTo>
                      <a:lnTo>
                        <a:pt x="0" y="48"/>
                      </a:lnTo>
                      <a:lnTo>
                        <a:pt x="35" y="5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" name="Freeform 3642"/>
                <p:cNvSpPr>
                  <a:spLocks/>
                </p:cNvSpPr>
                <p:nvPr/>
              </p:nvSpPr>
              <p:spPr bwMode="auto">
                <a:xfrm>
                  <a:off x="3528" y="430"/>
                  <a:ext cx="1" cy="3"/>
                </a:xfrm>
                <a:custGeom>
                  <a:avLst/>
                  <a:gdLst>
                    <a:gd name="T0" fmla="*/ 0 w 5"/>
                    <a:gd name="T1" fmla="*/ 24 h 24"/>
                    <a:gd name="T2" fmla="*/ 5 w 5"/>
                    <a:gd name="T3" fmla="*/ 0 h 24"/>
                    <a:gd name="T4" fmla="*/ 4 w 5"/>
                    <a:gd name="T5" fmla="*/ 0 h 24"/>
                    <a:gd name="T6" fmla="*/ 0 w 5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4">
                      <a:moveTo>
                        <a:pt x="0" y="24"/>
                      </a:move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" name="Line 3643"/>
                <p:cNvSpPr>
                  <a:spLocks noChangeShapeType="1"/>
                </p:cNvSpPr>
                <p:nvPr/>
              </p:nvSpPr>
              <p:spPr bwMode="auto">
                <a:xfrm flipH="1">
                  <a:off x="3529" y="4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" name="Freeform 3644"/>
                <p:cNvSpPr>
                  <a:spLocks/>
                </p:cNvSpPr>
                <p:nvPr/>
              </p:nvSpPr>
              <p:spPr bwMode="auto">
                <a:xfrm>
                  <a:off x="3523" y="429"/>
                  <a:ext cx="6" cy="7"/>
                </a:xfrm>
                <a:custGeom>
                  <a:avLst/>
                  <a:gdLst>
                    <a:gd name="T0" fmla="*/ 34 w 43"/>
                    <a:gd name="T1" fmla="*/ 54 h 54"/>
                    <a:gd name="T2" fmla="*/ 39 w 43"/>
                    <a:gd name="T3" fmla="*/ 30 h 54"/>
                    <a:gd name="T4" fmla="*/ 43 w 43"/>
                    <a:gd name="T5" fmla="*/ 6 h 54"/>
                    <a:gd name="T6" fmla="*/ 8 w 43"/>
                    <a:gd name="T7" fmla="*/ 0 h 54"/>
                    <a:gd name="T8" fmla="*/ 4 w 43"/>
                    <a:gd name="T9" fmla="*/ 24 h 54"/>
                    <a:gd name="T10" fmla="*/ 0 w 43"/>
                    <a:gd name="T11" fmla="*/ 48 h 54"/>
                    <a:gd name="T12" fmla="*/ 34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4" y="54"/>
                      </a:moveTo>
                      <a:lnTo>
                        <a:pt x="39" y="30"/>
                      </a:lnTo>
                      <a:lnTo>
                        <a:pt x="43" y="6"/>
                      </a:lnTo>
                      <a:lnTo>
                        <a:pt x="8" y="0"/>
                      </a:lnTo>
                      <a:lnTo>
                        <a:pt x="4" y="24"/>
                      </a:lnTo>
                      <a:lnTo>
                        <a:pt x="0" y="48"/>
                      </a:lnTo>
                      <a:lnTo>
                        <a:pt x="34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" name="Freeform 3645"/>
                <p:cNvSpPr>
                  <a:spLocks/>
                </p:cNvSpPr>
                <p:nvPr/>
              </p:nvSpPr>
              <p:spPr bwMode="auto">
                <a:xfrm>
                  <a:off x="3523" y="429"/>
                  <a:ext cx="6" cy="7"/>
                </a:xfrm>
                <a:custGeom>
                  <a:avLst/>
                  <a:gdLst>
                    <a:gd name="T0" fmla="*/ 34 w 43"/>
                    <a:gd name="T1" fmla="*/ 54 h 54"/>
                    <a:gd name="T2" fmla="*/ 39 w 43"/>
                    <a:gd name="T3" fmla="*/ 30 h 54"/>
                    <a:gd name="T4" fmla="*/ 43 w 43"/>
                    <a:gd name="T5" fmla="*/ 6 h 54"/>
                    <a:gd name="T6" fmla="*/ 8 w 43"/>
                    <a:gd name="T7" fmla="*/ 0 h 54"/>
                    <a:gd name="T8" fmla="*/ 4 w 43"/>
                    <a:gd name="T9" fmla="*/ 24 h 54"/>
                    <a:gd name="T10" fmla="*/ 0 w 43"/>
                    <a:gd name="T11" fmla="*/ 48 h 54"/>
                    <a:gd name="T12" fmla="*/ 34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4" y="54"/>
                      </a:moveTo>
                      <a:lnTo>
                        <a:pt x="39" y="30"/>
                      </a:lnTo>
                      <a:lnTo>
                        <a:pt x="43" y="6"/>
                      </a:lnTo>
                      <a:lnTo>
                        <a:pt x="8" y="0"/>
                      </a:lnTo>
                      <a:lnTo>
                        <a:pt x="4" y="24"/>
                      </a:lnTo>
                      <a:lnTo>
                        <a:pt x="0" y="48"/>
                      </a:lnTo>
                      <a:lnTo>
                        <a:pt x="34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" name="Freeform 3646"/>
                <p:cNvSpPr>
                  <a:spLocks/>
                </p:cNvSpPr>
                <p:nvPr/>
              </p:nvSpPr>
              <p:spPr bwMode="auto">
                <a:xfrm>
                  <a:off x="3519" y="428"/>
                  <a:ext cx="5" cy="7"/>
                </a:xfrm>
                <a:custGeom>
                  <a:avLst/>
                  <a:gdLst>
                    <a:gd name="T0" fmla="*/ 34 w 42"/>
                    <a:gd name="T1" fmla="*/ 54 h 54"/>
                    <a:gd name="T2" fmla="*/ 38 w 42"/>
                    <a:gd name="T3" fmla="*/ 30 h 54"/>
                    <a:gd name="T4" fmla="*/ 42 w 42"/>
                    <a:gd name="T5" fmla="*/ 6 h 54"/>
                    <a:gd name="T6" fmla="*/ 8 w 42"/>
                    <a:gd name="T7" fmla="*/ 0 h 54"/>
                    <a:gd name="T8" fmla="*/ 4 w 42"/>
                    <a:gd name="T9" fmla="*/ 24 h 54"/>
                    <a:gd name="T10" fmla="*/ 0 w 42"/>
                    <a:gd name="T11" fmla="*/ 48 h 54"/>
                    <a:gd name="T12" fmla="*/ 34 w 42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34" y="54"/>
                      </a:moveTo>
                      <a:lnTo>
                        <a:pt x="38" y="30"/>
                      </a:lnTo>
                      <a:lnTo>
                        <a:pt x="42" y="6"/>
                      </a:lnTo>
                      <a:lnTo>
                        <a:pt x="8" y="0"/>
                      </a:lnTo>
                      <a:lnTo>
                        <a:pt x="4" y="24"/>
                      </a:lnTo>
                      <a:lnTo>
                        <a:pt x="0" y="48"/>
                      </a:lnTo>
                      <a:lnTo>
                        <a:pt x="34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" name="Freeform 3647"/>
                <p:cNvSpPr>
                  <a:spLocks/>
                </p:cNvSpPr>
                <p:nvPr/>
              </p:nvSpPr>
              <p:spPr bwMode="auto">
                <a:xfrm>
                  <a:off x="3519" y="428"/>
                  <a:ext cx="5" cy="7"/>
                </a:xfrm>
                <a:custGeom>
                  <a:avLst/>
                  <a:gdLst>
                    <a:gd name="T0" fmla="*/ 34 w 42"/>
                    <a:gd name="T1" fmla="*/ 54 h 54"/>
                    <a:gd name="T2" fmla="*/ 38 w 42"/>
                    <a:gd name="T3" fmla="*/ 30 h 54"/>
                    <a:gd name="T4" fmla="*/ 42 w 42"/>
                    <a:gd name="T5" fmla="*/ 6 h 54"/>
                    <a:gd name="T6" fmla="*/ 8 w 42"/>
                    <a:gd name="T7" fmla="*/ 0 h 54"/>
                    <a:gd name="T8" fmla="*/ 4 w 42"/>
                    <a:gd name="T9" fmla="*/ 24 h 54"/>
                    <a:gd name="T10" fmla="*/ 0 w 42"/>
                    <a:gd name="T11" fmla="*/ 48 h 54"/>
                    <a:gd name="T12" fmla="*/ 34 w 42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34" y="54"/>
                      </a:moveTo>
                      <a:lnTo>
                        <a:pt x="38" y="30"/>
                      </a:lnTo>
                      <a:lnTo>
                        <a:pt x="42" y="6"/>
                      </a:lnTo>
                      <a:lnTo>
                        <a:pt x="8" y="0"/>
                      </a:lnTo>
                      <a:lnTo>
                        <a:pt x="4" y="24"/>
                      </a:lnTo>
                      <a:lnTo>
                        <a:pt x="0" y="48"/>
                      </a:lnTo>
                      <a:lnTo>
                        <a:pt x="34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" name="Freeform 3648"/>
                <p:cNvSpPr>
                  <a:spLocks/>
                </p:cNvSpPr>
                <p:nvPr/>
              </p:nvSpPr>
              <p:spPr bwMode="auto">
                <a:xfrm>
                  <a:off x="3520" y="428"/>
                  <a:ext cx="1" cy="3"/>
                </a:xfrm>
                <a:custGeom>
                  <a:avLst/>
                  <a:gdLst>
                    <a:gd name="T0" fmla="*/ 0 w 4"/>
                    <a:gd name="T1" fmla="*/ 24 h 24"/>
                    <a:gd name="T2" fmla="*/ 4 w 4"/>
                    <a:gd name="T3" fmla="*/ 0 h 24"/>
                    <a:gd name="T4" fmla="*/ 4 w 4"/>
                    <a:gd name="T5" fmla="*/ 0 h 24"/>
                    <a:gd name="T6" fmla="*/ 0 w 4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4">
                      <a:moveTo>
                        <a:pt x="0" y="24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" name="Line 3649"/>
                <p:cNvSpPr>
                  <a:spLocks noChangeShapeType="1"/>
                </p:cNvSpPr>
                <p:nvPr/>
              </p:nvSpPr>
              <p:spPr bwMode="auto">
                <a:xfrm>
                  <a:off x="3520" y="42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" name="Freeform 3650"/>
                <p:cNvSpPr>
                  <a:spLocks/>
                </p:cNvSpPr>
                <p:nvPr/>
              </p:nvSpPr>
              <p:spPr bwMode="auto">
                <a:xfrm>
                  <a:off x="3515" y="428"/>
                  <a:ext cx="5" cy="6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6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6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" name="Freeform 3651"/>
                <p:cNvSpPr>
                  <a:spLocks/>
                </p:cNvSpPr>
                <p:nvPr/>
              </p:nvSpPr>
              <p:spPr bwMode="auto">
                <a:xfrm>
                  <a:off x="3515" y="428"/>
                  <a:ext cx="5" cy="6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6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6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" name="Freeform 3652"/>
                <p:cNvSpPr>
                  <a:spLocks/>
                </p:cNvSpPr>
                <p:nvPr/>
              </p:nvSpPr>
              <p:spPr bwMode="auto">
                <a:xfrm>
                  <a:off x="3515" y="431"/>
                  <a:ext cx="1" cy="3"/>
                </a:xfrm>
                <a:custGeom>
                  <a:avLst/>
                  <a:gdLst>
                    <a:gd name="T0" fmla="*/ 4 w 4"/>
                    <a:gd name="T1" fmla="*/ 0 h 24"/>
                    <a:gd name="T2" fmla="*/ 0 w 4"/>
                    <a:gd name="T3" fmla="*/ 24 h 24"/>
                    <a:gd name="T4" fmla="*/ 0 w 4"/>
                    <a:gd name="T5" fmla="*/ 24 h 24"/>
                    <a:gd name="T6" fmla="*/ 4 w 4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4">
                      <a:moveTo>
                        <a:pt x="4" y="0"/>
                      </a:move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" name="Line 3653"/>
                <p:cNvSpPr>
                  <a:spLocks noChangeShapeType="1"/>
                </p:cNvSpPr>
                <p:nvPr/>
              </p:nvSpPr>
              <p:spPr bwMode="auto">
                <a:xfrm>
                  <a:off x="3515" y="4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" name="Freeform 3654"/>
                <p:cNvSpPr>
                  <a:spLocks/>
                </p:cNvSpPr>
                <p:nvPr/>
              </p:nvSpPr>
              <p:spPr bwMode="auto">
                <a:xfrm>
                  <a:off x="3510" y="427"/>
                  <a:ext cx="6" cy="7"/>
                </a:xfrm>
                <a:custGeom>
                  <a:avLst/>
                  <a:gdLst>
                    <a:gd name="T0" fmla="*/ 34 w 42"/>
                    <a:gd name="T1" fmla="*/ 55 h 55"/>
                    <a:gd name="T2" fmla="*/ 38 w 42"/>
                    <a:gd name="T3" fmla="*/ 31 h 55"/>
                    <a:gd name="T4" fmla="*/ 42 w 42"/>
                    <a:gd name="T5" fmla="*/ 6 h 55"/>
                    <a:gd name="T6" fmla="*/ 8 w 42"/>
                    <a:gd name="T7" fmla="*/ 0 h 55"/>
                    <a:gd name="T8" fmla="*/ 4 w 42"/>
                    <a:gd name="T9" fmla="*/ 25 h 55"/>
                    <a:gd name="T10" fmla="*/ 0 w 42"/>
                    <a:gd name="T11" fmla="*/ 49 h 55"/>
                    <a:gd name="T12" fmla="*/ 34 w 42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5">
                      <a:moveTo>
                        <a:pt x="34" y="55"/>
                      </a:moveTo>
                      <a:lnTo>
                        <a:pt x="38" y="31"/>
                      </a:lnTo>
                      <a:lnTo>
                        <a:pt x="42" y="6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" name="Freeform 3655"/>
                <p:cNvSpPr>
                  <a:spLocks/>
                </p:cNvSpPr>
                <p:nvPr/>
              </p:nvSpPr>
              <p:spPr bwMode="auto">
                <a:xfrm>
                  <a:off x="3510" y="427"/>
                  <a:ext cx="6" cy="7"/>
                </a:xfrm>
                <a:custGeom>
                  <a:avLst/>
                  <a:gdLst>
                    <a:gd name="T0" fmla="*/ 34 w 42"/>
                    <a:gd name="T1" fmla="*/ 55 h 55"/>
                    <a:gd name="T2" fmla="*/ 38 w 42"/>
                    <a:gd name="T3" fmla="*/ 31 h 55"/>
                    <a:gd name="T4" fmla="*/ 42 w 42"/>
                    <a:gd name="T5" fmla="*/ 6 h 55"/>
                    <a:gd name="T6" fmla="*/ 8 w 42"/>
                    <a:gd name="T7" fmla="*/ 0 h 55"/>
                    <a:gd name="T8" fmla="*/ 4 w 42"/>
                    <a:gd name="T9" fmla="*/ 25 h 55"/>
                    <a:gd name="T10" fmla="*/ 0 w 42"/>
                    <a:gd name="T11" fmla="*/ 49 h 55"/>
                    <a:gd name="T12" fmla="*/ 34 w 42"/>
                    <a:gd name="T13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5">
                      <a:moveTo>
                        <a:pt x="34" y="55"/>
                      </a:moveTo>
                      <a:lnTo>
                        <a:pt x="38" y="31"/>
                      </a:lnTo>
                      <a:lnTo>
                        <a:pt x="42" y="6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" name="Freeform 3656"/>
                <p:cNvSpPr>
                  <a:spLocks/>
                </p:cNvSpPr>
                <p:nvPr/>
              </p:nvSpPr>
              <p:spPr bwMode="auto">
                <a:xfrm>
                  <a:off x="3511" y="427"/>
                  <a:ext cx="1" cy="3"/>
                </a:xfrm>
                <a:custGeom>
                  <a:avLst/>
                  <a:gdLst>
                    <a:gd name="T0" fmla="*/ 0 w 4"/>
                    <a:gd name="T1" fmla="*/ 25 h 25"/>
                    <a:gd name="T2" fmla="*/ 4 w 4"/>
                    <a:gd name="T3" fmla="*/ 0 h 25"/>
                    <a:gd name="T4" fmla="*/ 4 w 4"/>
                    <a:gd name="T5" fmla="*/ 0 h 25"/>
                    <a:gd name="T6" fmla="*/ 0 w 4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5">
                      <a:moveTo>
                        <a:pt x="0" y="25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" name="Line 3657"/>
                <p:cNvSpPr>
                  <a:spLocks noChangeShapeType="1"/>
                </p:cNvSpPr>
                <p:nvPr/>
              </p:nvSpPr>
              <p:spPr bwMode="auto">
                <a:xfrm>
                  <a:off x="3511" y="42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" name="Freeform 3658"/>
                <p:cNvSpPr>
                  <a:spLocks/>
                </p:cNvSpPr>
                <p:nvPr/>
              </p:nvSpPr>
              <p:spPr bwMode="auto">
                <a:xfrm>
                  <a:off x="3506" y="426"/>
                  <a:ext cx="5" cy="7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5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5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" name="Freeform 3659"/>
                <p:cNvSpPr>
                  <a:spLocks/>
                </p:cNvSpPr>
                <p:nvPr/>
              </p:nvSpPr>
              <p:spPr bwMode="auto">
                <a:xfrm>
                  <a:off x="3506" y="426"/>
                  <a:ext cx="5" cy="7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5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5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" name="Freeform 3660"/>
                <p:cNvSpPr>
                  <a:spLocks/>
                </p:cNvSpPr>
                <p:nvPr/>
              </p:nvSpPr>
              <p:spPr bwMode="auto">
                <a:xfrm>
                  <a:off x="3507" y="426"/>
                  <a:ext cx="1" cy="3"/>
                </a:xfrm>
                <a:custGeom>
                  <a:avLst/>
                  <a:gdLst>
                    <a:gd name="T0" fmla="*/ 0 w 4"/>
                    <a:gd name="T1" fmla="*/ 25 h 25"/>
                    <a:gd name="T2" fmla="*/ 4 w 4"/>
                    <a:gd name="T3" fmla="*/ 0 h 25"/>
                    <a:gd name="T4" fmla="*/ 3 w 4"/>
                    <a:gd name="T5" fmla="*/ 0 h 25"/>
                    <a:gd name="T6" fmla="*/ 0 w 4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5">
                      <a:moveTo>
                        <a:pt x="0" y="25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" name="Line 3661"/>
                <p:cNvSpPr>
                  <a:spLocks noChangeShapeType="1"/>
                </p:cNvSpPr>
                <p:nvPr/>
              </p:nvSpPr>
              <p:spPr bwMode="auto">
                <a:xfrm flipH="1">
                  <a:off x="3507" y="42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" name="Freeform 3662"/>
                <p:cNvSpPr>
                  <a:spLocks/>
                </p:cNvSpPr>
                <p:nvPr/>
              </p:nvSpPr>
              <p:spPr bwMode="auto">
                <a:xfrm>
                  <a:off x="3502" y="426"/>
                  <a:ext cx="5" cy="6"/>
                </a:xfrm>
                <a:custGeom>
                  <a:avLst/>
                  <a:gdLst>
                    <a:gd name="T0" fmla="*/ 34 w 40"/>
                    <a:gd name="T1" fmla="*/ 53 h 53"/>
                    <a:gd name="T2" fmla="*/ 37 w 40"/>
                    <a:gd name="T3" fmla="*/ 29 h 53"/>
                    <a:gd name="T4" fmla="*/ 40 w 40"/>
                    <a:gd name="T5" fmla="*/ 4 h 53"/>
                    <a:gd name="T6" fmla="*/ 6 w 40"/>
                    <a:gd name="T7" fmla="*/ 0 h 53"/>
                    <a:gd name="T8" fmla="*/ 3 w 40"/>
                    <a:gd name="T9" fmla="*/ 25 h 53"/>
                    <a:gd name="T10" fmla="*/ 0 w 40"/>
                    <a:gd name="T11" fmla="*/ 49 h 53"/>
                    <a:gd name="T12" fmla="*/ 34 w 40"/>
                    <a:gd name="T13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34" y="53"/>
                      </a:moveTo>
                      <a:lnTo>
                        <a:pt x="37" y="29"/>
                      </a:lnTo>
                      <a:lnTo>
                        <a:pt x="40" y="4"/>
                      </a:lnTo>
                      <a:lnTo>
                        <a:pt x="6" y="0"/>
                      </a:lnTo>
                      <a:lnTo>
                        <a:pt x="3" y="25"/>
                      </a:lnTo>
                      <a:lnTo>
                        <a:pt x="0" y="49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" name="Freeform 3663"/>
                <p:cNvSpPr>
                  <a:spLocks/>
                </p:cNvSpPr>
                <p:nvPr/>
              </p:nvSpPr>
              <p:spPr bwMode="auto">
                <a:xfrm>
                  <a:off x="3502" y="426"/>
                  <a:ext cx="5" cy="6"/>
                </a:xfrm>
                <a:custGeom>
                  <a:avLst/>
                  <a:gdLst>
                    <a:gd name="T0" fmla="*/ 34 w 40"/>
                    <a:gd name="T1" fmla="*/ 53 h 53"/>
                    <a:gd name="T2" fmla="*/ 37 w 40"/>
                    <a:gd name="T3" fmla="*/ 29 h 53"/>
                    <a:gd name="T4" fmla="*/ 40 w 40"/>
                    <a:gd name="T5" fmla="*/ 4 h 53"/>
                    <a:gd name="T6" fmla="*/ 6 w 40"/>
                    <a:gd name="T7" fmla="*/ 0 h 53"/>
                    <a:gd name="T8" fmla="*/ 3 w 40"/>
                    <a:gd name="T9" fmla="*/ 25 h 53"/>
                    <a:gd name="T10" fmla="*/ 0 w 40"/>
                    <a:gd name="T11" fmla="*/ 49 h 53"/>
                    <a:gd name="T12" fmla="*/ 34 w 40"/>
                    <a:gd name="T13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34" y="53"/>
                      </a:moveTo>
                      <a:lnTo>
                        <a:pt x="37" y="29"/>
                      </a:lnTo>
                      <a:lnTo>
                        <a:pt x="40" y="4"/>
                      </a:lnTo>
                      <a:lnTo>
                        <a:pt x="6" y="0"/>
                      </a:lnTo>
                      <a:lnTo>
                        <a:pt x="3" y="25"/>
                      </a:lnTo>
                      <a:lnTo>
                        <a:pt x="0" y="49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" name="Freeform 3664"/>
                <p:cNvSpPr>
                  <a:spLocks/>
                </p:cNvSpPr>
                <p:nvPr/>
              </p:nvSpPr>
              <p:spPr bwMode="auto">
                <a:xfrm>
                  <a:off x="3502" y="429"/>
                  <a:ext cx="1" cy="3"/>
                </a:xfrm>
                <a:custGeom>
                  <a:avLst/>
                  <a:gdLst>
                    <a:gd name="T0" fmla="*/ 4 w 4"/>
                    <a:gd name="T1" fmla="*/ 0 h 24"/>
                    <a:gd name="T2" fmla="*/ 1 w 4"/>
                    <a:gd name="T3" fmla="*/ 24 h 24"/>
                    <a:gd name="T4" fmla="*/ 0 w 4"/>
                    <a:gd name="T5" fmla="*/ 24 h 24"/>
                    <a:gd name="T6" fmla="*/ 4 w 4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4">
                      <a:moveTo>
                        <a:pt x="4" y="0"/>
                      </a:move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" name="Line 3665"/>
                <p:cNvSpPr>
                  <a:spLocks noChangeShapeType="1"/>
                </p:cNvSpPr>
                <p:nvPr/>
              </p:nvSpPr>
              <p:spPr bwMode="auto">
                <a:xfrm flipH="1">
                  <a:off x="3502" y="4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" name="Freeform 3666"/>
                <p:cNvSpPr>
                  <a:spLocks/>
                </p:cNvSpPr>
                <p:nvPr/>
              </p:nvSpPr>
              <p:spPr bwMode="auto">
                <a:xfrm>
                  <a:off x="3498" y="425"/>
                  <a:ext cx="5" cy="7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5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5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" name="Freeform 3667"/>
                <p:cNvSpPr>
                  <a:spLocks/>
                </p:cNvSpPr>
                <p:nvPr/>
              </p:nvSpPr>
              <p:spPr bwMode="auto">
                <a:xfrm>
                  <a:off x="3498" y="425"/>
                  <a:ext cx="5" cy="7"/>
                </a:xfrm>
                <a:custGeom>
                  <a:avLst/>
                  <a:gdLst>
                    <a:gd name="T0" fmla="*/ 35 w 43"/>
                    <a:gd name="T1" fmla="*/ 54 h 54"/>
                    <a:gd name="T2" fmla="*/ 39 w 43"/>
                    <a:gd name="T3" fmla="*/ 30 h 54"/>
                    <a:gd name="T4" fmla="*/ 43 w 43"/>
                    <a:gd name="T5" fmla="*/ 5 h 54"/>
                    <a:gd name="T6" fmla="*/ 8 w 43"/>
                    <a:gd name="T7" fmla="*/ 0 h 54"/>
                    <a:gd name="T8" fmla="*/ 4 w 43"/>
                    <a:gd name="T9" fmla="*/ 25 h 54"/>
                    <a:gd name="T10" fmla="*/ 0 w 43"/>
                    <a:gd name="T11" fmla="*/ 49 h 54"/>
                    <a:gd name="T12" fmla="*/ 35 w 43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35" y="54"/>
                      </a:moveTo>
                      <a:lnTo>
                        <a:pt x="39" y="30"/>
                      </a:lnTo>
                      <a:lnTo>
                        <a:pt x="43" y="5"/>
                      </a:lnTo>
                      <a:lnTo>
                        <a:pt x="8" y="0"/>
                      </a:lnTo>
                      <a:lnTo>
                        <a:pt x="4" y="25"/>
                      </a:lnTo>
                      <a:lnTo>
                        <a:pt x="0" y="49"/>
                      </a:lnTo>
                      <a:lnTo>
                        <a:pt x="35" y="5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" name="Freeform 3668"/>
                <p:cNvSpPr>
                  <a:spLocks/>
                </p:cNvSpPr>
                <p:nvPr/>
              </p:nvSpPr>
              <p:spPr bwMode="auto">
                <a:xfrm>
                  <a:off x="3498" y="425"/>
                  <a:ext cx="1" cy="3"/>
                </a:xfrm>
                <a:custGeom>
                  <a:avLst/>
                  <a:gdLst>
                    <a:gd name="T0" fmla="*/ 0 w 4"/>
                    <a:gd name="T1" fmla="*/ 25 h 25"/>
                    <a:gd name="T2" fmla="*/ 4 w 4"/>
                    <a:gd name="T3" fmla="*/ 0 h 25"/>
                    <a:gd name="T4" fmla="*/ 3 w 4"/>
                    <a:gd name="T5" fmla="*/ 0 h 25"/>
                    <a:gd name="T6" fmla="*/ 0 w 4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5">
                      <a:moveTo>
                        <a:pt x="0" y="25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" name="Line 3669"/>
                <p:cNvSpPr>
                  <a:spLocks noChangeShapeType="1"/>
                </p:cNvSpPr>
                <p:nvPr/>
              </p:nvSpPr>
              <p:spPr bwMode="auto">
                <a:xfrm flipH="1">
                  <a:off x="3498" y="4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" name="Freeform 3670"/>
                <p:cNvSpPr>
                  <a:spLocks/>
                </p:cNvSpPr>
                <p:nvPr/>
              </p:nvSpPr>
              <p:spPr bwMode="auto">
                <a:xfrm>
                  <a:off x="3493" y="425"/>
                  <a:ext cx="5" cy="6"/>
                </a:xfrm>
                <a:custGeom>
                  <a:avLst/>
                  <a:gdLst>
                    <a:gd name="T0" fmla="*/ 34 w 40"/>
                    <a:gd name="T1" fmla="*/ 53 h 53"/>
                    <a:gd name="T2" fmla="*/ 37 w 40"/>
                    <a:gd name="T3" fmla="*/ 29 h 53"/>
                    <a:gd name="T4" fmla="*/ 40 w 40"/>
                    <a:gd name="T5" fmla="*/ 4 h 53"/>
                    <a:gd name="T6" fmla="*/ 6 w 40"/>
                    <a:gd name="T7" fmla="*/ 0 h 53"/>
                    <a:gd name="T8" fmla="*/ 3 w 40"/>
                    <a:gd name="T9" fmla="*/ 24 h 53"/>
                    <a:gd name="T10" fmla="*/ 0 w 40"/>
                    <a:gd name="T11" fmla="*/ 49 h 53"/>
                    <a:gd name="T12" fmla="*/ 34 w 40"/>
                    <a:gd name="T13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34" y="53"/>
                      </a:moveTo>
                      <a:lnTo>
                        <a:pt x="37" y="29"/>
                      </a:lnTo>
                      <a:lnTo>
                        <a:pt x="40" y="4"/>
                      </a:lnTo>
                      <a:lnTo>
                        <a:pt x="6" y="0"/>
                      </a:lnTo>
                      <a:lnTo>
                        <a:pt x="3" y="24"/>
                      </a:lnTo>
                      <a:lnTo>
                        <a:pt x="0" y="49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" name="Freeform 3671"/>
                <p:cNvSpPr>
                  <a:spLocks/>
                </p:cNvSpPr>
                <p:nvPr/>
              </p:nvSpPr>
              <p:spPr bwMode="auto">
                <a:xfrm>
                  <a:off x="3493" y="425"/>
                  <a:ext cx="5" cy="6"/>
                </a:xfrm>
                <a:custGeom>
                  <a:avLst/>
                  <a:gdLst>
                    <a:gd name="T0" fmla="*/ 34 w 40"/>
                    <a:gd name="T1" fmla="*/ 53 h 53"/>
                    <a:gd name="T2" fmla="*/ 37 w 40"/>
                    <a:gd name="T3" fmla="*/ 29 h 53"/>
                    <a:gd name="T4" fmla="*/ 40 w 40"/>
                    <a:gd name="T5" fmla="*/ 4 h 53"/>
                    <a:gd name="T6" fmla="*/ 6 w 40"/>
                    <a:gd name="T7" fmla="*/ 0 h 53"/>
                    <a:gd name="T8" fmla="*/ 3 w 40"/>
                    <a:gd name="T9" fmla="*/ 24 h 53"/>
                    <a:gd name="T10" fmla="*/ 0 w 40"/>
                    <a:gd name="T11" fmla="*/ 49 h 53"/>
                    <a:gd name="T12" fmla="*/ 34 w 40"/>
                    <a:gd name="T13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34" y="53"/>
                      </a:moveTo>
                      <a:lnTo>
                        <a:pt x="37" y="29"/>
                      </a:lnTo>
                      <a:lnTo>
                        <a:pt x="40" y="4"/>
                      </a:lnTo>
                      <a:lnTo>
                        <a:pt x="6" y="0"/>
                      </a:lnTo>
                      <a:lnTo>
                        <a:pt x="3" y="24"/>
                      </a:lnTo>
                      <a:lnTo>
                        <a:pt x="0" y="49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" name="Freeform 3672"/>
                <p:cNvSpPr>
                  <a:spLocks/>
                </p:cNvSpPr>
                <p:nvPr/>
              </p:nvSpPr>
              <p:spPr bwMode="auto">
                <a:xfrm>
                  <a:off x="3494" y="425"/>
                  <a:ext cx="1" cy="3"/>
                </a:xfrm>
                <a:custGeom>
                  <a:avLst/>
                  <a:gdLst>
                    <a:gd name="T0" fmla="*/ 0 w 3"/>
                    <a:gd name="T1" fmla="*/ 24 h 24"/>
                    <a:gd name="T2" fmla="*/ 3 w 3"/>
                    <a:gd name="T3" fmla="*/ 0 h 24"/>
                    <a:gd name="T4" fmla="*/ 2 w 3"/>
                    <a:gd name="T5" fmla="*/ 0 h 24"/>
                    <a:gd name="T6" fmla="*/ 0 w 3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4">
                      <a:moveTo>
                        <a:pt x="0" y="2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" name="Line 3673"/>
                <p:cNvSpPr>
                  <a:spLocks noChangeShapeType="1"/>
                </p:cNvSpPr>
                <p:nvPr/>
              </p:nvSpPr>
              <p:spPr bwMode="auto">
                <a:xfrm flipH="1">
                  <a:off x="3494" y="4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" name="Freeform 3674"/>
                <p:cNvSpPr>
                  <a:spLocks/>
                </p:cNvSpPr>
                <p:nvPr/>
              </p:nvSpPr>
              <p:spPr bwMode="auto">
                <a:xfrm>
                  <a:off x="3489" y="424"/>
                  <a:ext cx="5" cy="7"/>
                </a:xfrm>
                <a:custGeom>
                  <a:avLst/>
                  <a:gdLst>
                    <a:gd name="T0" fmla="*/ 36 w 40"/>
                    <a:gd name="T1" fmla="*/ 52 h 52"/>
                    <a:gd name="T2" fmla="*/ 38 w 40"/>
                    <a:gd name="T3" fmla="*/ 27 h 52"/>
                    <a:gd name="T4" fmla="*/ 40 w 40"/>
                    <a:gd name="T5" fmla="*/ 3 h 52"/>
                    <a:gd name="T6" fmla="*/ 4 w 40"/>
                    <a:gd name="T7" fmla="*/ 0 h 52"/>
                    <a:gd name="T8" fmla="*/ 2 w 40"/>
                    <a:gd name="T9" fmla="*/ 24 h 52"/>
                    <a:gd name="T10" fmla="*/ 0 w 40"/>
                    <a:gd name="T11" fmla="*/ 49 h 52"/>
                    <a:gd name="T12" fmla="*/ 36 w 40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2">
                      <a:moveTo>
                        <a:pt x="36" y="52"/>
                      </a:moveTo>
                      <a:lnTo>
                        <a:pt x="38" y="27"/>
                      </a:lnTo>
                      <a:lnTo>
                        <a:pt x="40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" name="Freeform 3675"/>
                <p:cNvSpPr>
                  <a:spLocks/>
                </p:cNvSpPr>
                <p:nvPr/>
              </p:nvSpPr>
              <p:spPr bwMode="auto">
                <a:xfrm>
                  <a:off x="3489" y="424"/>
                  <a:ext cx="5" cy="7"/>
                </a:xfrm>
                <a:custGeom>
                  <a:avLst/>
                  <a:gdLst>
                    <a:gd name="T0" fmla="*/ 36 w 40"/>
                    <a:gd name="T1" fmla="*/ 52 h 52"/>
                    <a:gd name="T2" fmla="*/ 38 w 40"/>
                    <a:gd name="T3" fmla="*/ 27 h 52"/>
                    <a:gd name="T4" fmla="*/ 40 w 40"/>
                    <a:gd name="T5" fmla="*/ 3 h 52"/>
                    <a:gd name="T6" fmla="*/ 4 w 40"/>
                    <a:gd name="T7" fmla="*/ 0 h 52"/>
                    <a:gd name="T8" fmla="*/ 2 w 40"/>
                    <a:gd name="T9" fmla="*/ 24 h 52"/>
                    <a:gd name="T10" fmla="*/ 0 w 40"/>
                    <a:gd name="T11" fmla="*/ 49 h 52"/>
                    <a:gd name="T12" fmla="*/ 36 w 40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2">
                      <a:moveTo>
                        <a:pt x="36" y="52"/>
                      </a:moveTo>
                      <a:lnTo>
                        <a:pt x="38" y="27"/>
                      </a:lnTo>
                      <a:lnTo>
                        <a:pt x="40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6" y="5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" name="Freeform 3676"/>
                <p:cNvSpPr>
                  <a:spLocks/>
                </p:cNvSpPr>
                <p:nvPr/>
              </p:nvSpPr>
              <p:spPr bwMode="auto">
                <a:xfrm>
                  <a:off x="3489" y="427"/>
                  <a:ext cx="1" cy="3"/>
                </a:xfrm>
                <a:custGeom>
                  <a:avLst/>
                  <a:gdLst>
                    <a:gd name="T0" fmla="*/ 2 w 2"/>
                    <a:gd name="T1" fmla="*/ 0 h 25"/>
                    <a:gd name="T2" fmla="*/ 0 w 2"/>
                    <a:gd name="T3" fmla="*/ 25 h 25"/>
                    <a:gd name="T4" fmla="*/ 0 w 2"/>
                    <a:gd name="T5" fmla="*/ 25 h 25"/>
                    <a:gd name="T6" fmla="*/ 2 w 2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5">
                      <a:moveTo>
                        <a:pt x="2" y="0"/>
                      </a:move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" name="Line 3677"/>
                <p:cNvSpPr>
                  <a:spLocks noChangeShapeType="1"/>
                </p:cNvSpPr>
                <p:nvPr/>
              </p:nvSpPr>
              <p:spPr bwMode="auto">
                <a:xfrm>
                  <a:off x="3489" y="4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" name="Freeform 3678"/>
                <p:cNvSpPr>
                  <a:spLocks/>
                </p:cNvSpPr>
                <p:nvPr/>
              </p:nvSpPr>
              <p:spPr bwMode="auto">
                <a:xfrm>
                  <a:off x="3485" y="424"/>
                  <a:ext cx="5" cy="6"/>
                </a:xfrm>
                <a:custGeom>
                  <a:avLst/>
                  <a:gdLst>
                    <a:gd name="T0" fmla="*/ 34 w 38"/>
                    <a:gd name="T1" fmla="*/ 52 h 52"/>
                    <a:gd name="T2" fmla="*/ 36 w 38"/>
                    <a:gd name="T3" fmla="*/ 27 h 52"/>
                    <a:gd name="T4" fmla="*/ 38 w 38"/>
                    <a:gd name="T5" fmla="*/ 3 h 52"/>
                    <a:gd name="T6" fmla="*/ 4 w 38"/>
                    <a:gd name="T7" fmla="*/ 0 h 52"/>
                    <a:gd name="T8" fmla="*/ 2 w 38"/>
                    <a:gd name="T9" fmla="*/ 24 h 52"/>
                    <a:gd name="T10" fmla="*/ 0 w 38"/>
                    <a:gd name="T11" fmla="*/ 49 h 52"/>
                    <a:gd name="T12" fmla="*/ 34 w 38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2">
                      <a:moveTo>
                        <a:pt x="34" y="52"/>
                      </a:moveTo>
                      <a:lnTo>
                        <a:pt x="36" y="27"/>
                      </a:lnTo>
                      <a:lnTo>
                        <a:pt x="38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4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" name="Freeform 3679"/>
                <p:cNvSpPr>
                  <a:spLocks/>
                </p:cNvSpPr>
                <p:nvPr/>
              </p:nvSpPr>
              <p:spPr bwMode="auto">
                <a:xfrm>
                  <a:off x="3485" y="424"/>
                  <a:ext cx="5" cy="6"/>
                </a:xfrm>
                <a:custGeom>
                  <a:avLst/>
                  <a:gdLst>
                    <a:gd name="T0" fmla="*/ 34 w 38"/>
                    <a:gd name="T1" fmla="*/ 52 h 52"/>
                    <a:gd name="T2" fmla="*/ 36 w 38"/>
                    <a:gd name="T3" fmla="*/ 27 h 52"/>
                    <a:gd name="T4" fmla="*/ 38 w 38"/>
                    <a:gd name="T5" fmla="*/ 3 h 52"/>
                    <a:gd name="T6" fmla="*/ 4 w 38"/>
                    <a:gd name="T7" fmla="*/ 0 h 52"/>
                    <a:gd name="T8" fmla="*/ 2 w 38"/>
                    <a:gd name="T9" fmla="*/ 24 h 52"/>
                    <a:gd name="T10" fmla="*/ 0 w 38"/>
                    <a:gd name="T11" fmla="*/ 49 h 52"/>
                    <a:gd name="T12" fmla="*/ 34 w 38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2">
                      <a:moveTo>
                        <a:pt x="34" y="52"/>
                      </a:moveTo>
                      <a:lnTo>
                        <a:pt x="36" y="27"/>
                      </a:lnTo>
                      <a:lnTo>
                        <a:pt x="38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4" y="5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" name="Freeform 3680"/>
                <p:cNvSpPr>
                  <a:spLocks/>
                </p:cNvSpPr>
                <p:nvPr/>
              </p:nvSpPr>
              <p:spPr bwMode="auto">
                <a:xfrm>
                  <a:off x="3480" y="423"/>
                  <a:ext cx="5" cy="7"/>
                </a:xfrm>
                <a:custGeom>
                  <a:avLst/>
                  <a:gdLst>
                    <a:gd name="T0" fmla="*/ 35 w 39"/>
                    <a:gd name="T1" fmla="*/ 52 h 52"/>
                    <a:gd name="T2" fmla="*/ 37 w 39"/>
                    <a:gd name="T3" fmla="*/ 27 h 52"/>
                    <a:gd name="T4" fmla="*/ 39 w 39"/>
                    <a:gd name="T5" fmla="*/ 3 h 52"/>
                    <a:gd name="T6" fmla="*/ 4 w 39"/>
                    <a:gd name="T7" fmla="*/ 0 h 52"/>
                    <a:gd name="T8" fmla="*/ 2 w 39"/>
                    <a:gd name="T9" fmla="*/ 24 h 52"/>
                    <a:gd name="T10" fmla="*/ 0 w 39"/>
                    <a:gd name="T11" fmla="*/ 49 h 52"/>
                    <a:gd name="T12" fmla="*/ 35 w 39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5" y="52"/>
                      </a:moveTo>
                      <a:lnTo>
                        <a:pt x="37" y="27"/>
                      </a:lnTo>
                      <a:lnTo>
                        <a:pt x="39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5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" name="Freeform 3681"/>
                <p:cNvSpPr>
                  <a:spLocks/>
                </p:cNvSpPr>
                <p:nvPr/>
              </p:nvSpPr>
              <p:spPr bwMode="auto">
                <a:xfrm>
                  <a:off x="3480" y="423"/>
                  <a:ext cx="5" cy="7"/>
                </a:xfrm>
                <a:custGeom>
                  <a:avLst/>
                  <a:gdLst>
                    <a:gd name="T0" fmla="*/ 35 w 39"/>
                    <a:gd name="T1" fmla="*/ 52 h 52"/>
                    <a:gd name="T2" fmla="*/ 37 w 39"/>
                    <a:gd name="T3" fmla="*/ 27 h 52"/>
                    <a:gd name="T4" fmla="*/ 39 w 39"/>
                    <a:gd name="T5" fmla="*/ 3 h 52"/>
                    <a:gd name="T6" fmla="*/ 4 w 39"/>
                    <a:gd name="T7" fmla="*/ 0 h 52"/>
                    <a:gd name="T8" fmla="*/ 2 w 39"/>
                    <a:gd name="T9" fmla="*/ 24 h 52"/>
                    <a:gd name="T10" fmla="*/ 0 w 39"/>
                    <a:gd name="T11" fmla="*/ 49 h 52"/>
                    <a:gd name="T12" fmla="*/ 35 w 39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5" y="52"/>
                      </a:moveTo>
                      <a:lnTo>
                        <a:pt x="37" y="27"/>
                      </a:lnTo>
                      <a:lnTo>
                        <a:pt x="39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5" y="5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" name="Freeform 3682"/>
                <p:cNvSpPr>
                  <a:spLocks/>
                </p:cNvSpPr>
                <p:nvPr/>
              </p:nvSpPr>
              <p:spPr bwMode="auto">
                <a:xfrm>
                  <a:off x="3481" y="423"/>
                  <a:ext cx="1" cy="4"/>
                </a:xfrm>
                <a:custGeom>
                  <a:avLst/>
                  <a:gdLst>
                    <a:gd name="T0" fmla="*/ 0 w 2"/>
                    <a:gd name="T1" fmla="*/ 24 h 24"/>
                    <a:gd name="T2" fmla="*/ 2 w 2"/>
                    <a:gd name="T3" fmla="*/ 0 h 24"/>
                    <a:gd name="T4" fmla="*/ 2 w 2"/>
                    <a:gd name="T5" fmla="*/ 0 h 24"/>
                    <a:gd name="T6" fmla="*/ 0 w 2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4">
                      <a:moveTo>
                        <a:pt x="0" y="24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" name="Line 3683"/>
                <p:cNvSpPr>
                  <a:spLocks noChangeShapeType="1"/>
                </p:cNvSpPr>
                <p:nvPr/>
              </p:nvSpPr>
              <p:spPr bwMode="auto">
                <a:xfrm>
                  <a:off x="3481" y="42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" name="Freeform 3684"/>
                <p:cNvSpPr>
                  <a:spLocks/>
                </p:cNvSpPr>
                <p:nvPr/>
              </p:nvSpPr>
              <p:spPr bwMode="auto">
                <a:xfrm>
                  <a:off x="3476" y="423"/>
                  <a:ext cx="5" cy="7"/>
                </a:xfrm>
                <a:custGeom>
                  <a:avLst/>
                  <a:gdLst>
                    <a:gd name="T0" fmla="*/ 35 w 39"/>
                    <a:gd name="T1" fmla="*/ 52 h 52"/>
                    <a:gd name="T2" fmla="*/ 37 w 39"/>
                    <a:gd name="T3" fmla="*/ 27 h 52"/>
                    <a:gd name="T4" fmla="*/ 39 w 39"/>
                    <a:gd name="T5" fmla="*/ 3 h 52"/>
                    <a:gd name="T6" fmla="*/ 4 w 39"/>
                    <a:gd name="T7" fmla="*/ 0 h 52"/>
                    <a:gd name="T8" fmla="*/ 2 w 39"/>
                    <a:gd name="T9" fmla="*/ 24 h 52"/>
                    <a:gd name="T10" fmla="*/ 0 w 39"/>
                    <a:gd name="T11" fmla="*/ 49 h 52"/>
                    <a:gd name="T12" fmla="*/ 35 w 39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5" y="52"/>
                      </a:moveTo>
                      <a:lnTo>
                        <a:pt x="37" y="27"/>
                      </a:lnTo>
                      <a:lnTo>
                        <a:pt x="39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5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" name="Freeform 3685"/>
                <p:cNvSpPr>
                  <a:spLocks/>
                </p:cNvSpPr>
                <p:nvPr/>
              </p:nvSpPr>
              <p:spPr bwMode="auto">
                <a:xfrm>
                  <a:off x="3476" y="423"/>
                  <a:ext cx="5" cy="7"/>
                </a:xfrm>
                <a:custGeom>
                  <a:avLst/>
                  <a:gdLst>
                    <a:gd name="T0" fmla="*/ 35 w 39"/>
                    <a:gd name="T1" fmla="*/ 52 h 52"/>
                    <a:gd name="T2" fmla="*/ 37 w 39"/>
                    <a:gd name="T3" fmla="*/ 27 h 52"/>
                    <a:gd name="T4" fmla="*/ 39 w 39"/>
                    <a:gd name="T5" fmla="*/ 3 h 52"/>
                    <a:gd name="T6" fmla="*/ 4 w 39"/>
                    <a:gd name="T7" fmla="*/ 0 h 52"/>
                    <a:gd name="T8" fmla="*/ 2 w 39"/>
                    <a:gd name="T9" fmla="*/ 24 h 52"/>
                    <a:gd name="T10" fmla="*/ 0 w 39"/>
                    <a:gd name="T11" fmla="*/ 49 h 52"/>
                    <a:gd name="T12" fmla="*/ 35 w 39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5" y="52"/>
                      </a:moveTo>
                      <a:lnTo>
                        <a:pt x="37" y="27"/>
                      </a:lnTo>
                      <a:lnTo>
                        <a:pt x="39" y="3"/>
                      </a:lnTo>
                      <a:lnTo>
                        <a:pt x="4" y="0"/>
                      </a:lnTo>
                      <a:lnTo>
                        <a:pt x="2" y="24"/>
                      </a:lnTo>
                      <a:lnTo>
                        <a:pt x="0" y="49"/>
                      </a:lnTo>
                      <a:lnTo>
                        <a:pt x="35" y="5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" name="Freeform 3686"/>
                <p:cNvSpPr>
                  <a:spLocks/>
                </p:cNvSpPr>
                <p:nvPr/>
              </p:nvSpPr>
              <p:spPr bwMode="auto">
                <a:xfrm>
                  <a:off x="3476" y="423"/>
                  <a:ext cx="1" cy="3"/>
                </a:xfrm>
                <a:custGeom>
                  <a:avLst/>
                  <a:gdLst>
                    <a:gd name="T0" fmla="*/ 0 w 2"/>
                    <a:gd name="T1" fmla="*/ 24 h 24"/>
                    <a:gd name="T2" fmla="*/ 2 w 2"/>
                    <a:gd name="T3" fmla="*/ 0 h 24"/>
                    <a:gd name="T4" fmla="*/ 1 w 2"/>
                    <a:gd name="T5" fmla="*/ 0 h 24"/>
                    <a:gd name="T6" fmla="*/ 0 w 2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4">
                      <a:moveTo>
                        <a:pt x="0" y="24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" name="Line 3687"/>
                <p:cNvSpPr>
                  <a:spLocks noChangeShapeType="1"/>
                </p:cNvSpPr>
                <p:nvPr/>
              </p:nvSpPr>
              <p:spPr bwMode="auto">
                <a:xfrm flipH="1">
                  <a:off x="3476" y="42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" name="Freeform 3688"/>
                <p:cNvSpPr>
                  <a:spLocks/>
                </p:cNvSpPr>
                <p:nvPr/>
              </p:nvSpPr>
              <p:spPr bwMode="auto">
                <a:xfrm>
                  <a:off x="3472" y="423"/>
                  <a:ext cx="4" cy="6"/>
                </a:xfrm>
                <a:custGeom>
                  <a:avLst/>
                  <a:gdLst>
                    <a:gd name="T0" fmla="*/ 35 w 37"/>
                    <a:gd name="T1" fmla="*/ 51 h 51"/>
                    <a:gd name="T2" fmla="*/ 36 w 37"/>
                    <a:gd name="T3" fmla="*/ 26 h 51"/>
                    <a:gd name="T4" fmla="*/ 37 w 37"/>
                    <a:gd name="T5" fmla="*/ 2 h 51"/>
                    <a:gd name="T6" fmla="*/ 2 w 37"/>
                    <a:gd name="T7" fmla="*/ 0 h 51"/>
                    <a:gd name="T8" fmla="*/ 1 w 37"/>
                    <a:gd name="T9" fmla="*/ 24 h 51"/>
                    <a:gd name="T10" fmla="*/ 0 w 37"/>
                    <a:gd name="T11" fmla="*/ 49 h 51"/>
                    <a:gd name="T12" fmla="*/ 35 w 37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35" y="51"/>
                      </a:moveTo>
                      <a:lnTo>
                        <a:pt x="36" y="26"/>
                      </a:lnTo>
                      <a:lnTo>
                        <a:pt x="37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5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" name="Freeform 3689"/>
                <p:cNvSpPr>
                  <a:spLocks/>
                </p:cNvSpPr>
                <p:nvPr/>
              </p:nvSpPr>
              <p:spPr bwMode="auto">
                <a:xfrm>
                  <a:off x="3472" y="423"/>
                  <a:ext cx="4" cy="6"/>
                </a:xfrm>
                <a:custGeom>
                  <a:avLst/>
                  <a:gdLst>
                    <a:gd name="T0" fmla="*/ 35 w 37"/>
                    <a:gd name="T1" fmla="*/ 51 h 51"/>
                    <a:gd name="T2" fmla="*/ 36 w 37"/>
                    <a:gd name="T3" fmla="*/ 26 h 51"/>
                    <a:gd name="T4" fmla="*/ 37 w 37"/>
                    <a:gd name="T5" fmla="*/ 2 h 51"/>
                    <a:gd name="T6" fmla="*/ 2 w 37"/>
                    <a:gd name="T7" fmla="*/ 0 h 51"/>
                    <a:gd name="T8" fmla="*/ 1 w 37"/>
                    <a:gd name="T9" fmla="*/ 24 h 51"/>
                    <a:gd name="T10" fmla="*/ 0 w 37"/>
                    <a:gd name="T11" fmla="*/ 49 h 51"/>
                    <a:gd name="T12" fmla="*/ 35 w 37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35" y="51"/>
                      </a:moveTo>
                      <a:lnTo>
                        <a:pt x="36" y="26"/>
                      </a:lnTo>
                      <a:lnTo>
                        <a:pt x="37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5" y="5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" name="Freeform 3690"/>
                <p:cNvSpPr>
                  <a:spLocks/>
                </p:cNvSpPr>
                <p:nvPr/>
              </p:nvSpPr>
              <p:spPr bwMode="auto">
                <a:xfrm>
                  <a:off x="3467" y="423"/>
                  <a:ext cx="5" cy="6"/>
                </a:xfrm>
                <a:custGeom>
                  <a:avLst/>
                  <a:gdLst>
                    <a:gd name="T0" fmla="*/ 34 w 36"/>
                    <a:gd name="T1" fmla="*/ 51 h 51"/>
                    <a:gd name="T2" fmla="*/ 35 w 36"/>
                    <a:gd name="T3" fmla="*/ 26 h 51"/>
                    <a:gd name="T4" fmla="*/ 36 w 36"/>
                    <a:gd name="T5" fmla="*/ 2 h 51"/>
                    <a:gd name="T6" fmla="*/ 2 w 36"/>
                    <a:gd name="T7" fmla="*/ 0 h 51"/>
                    <a:gd name="T8" fmla="*/ 1 w 36"/>
                    <a:gd name="T9" fmla="*/ 24 h 51"/>
                    <a:gd name="T10" fmla="*/ 0 w 36"/>
                    <a:gd name="T11" fmla="*/ 49 h 51"/>
                    <a:gd name="T12" fmla="*/ 34 w 36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1">
                      <a:moveTo>
                        <a:pt x="34" y="51"/>
                      </a:moveTo>
                      <a:lnTo>
                        <a:pt x="35" y="26"/>
                      </a:lnTo>
                      <a:lnTo>
                        <a:pt x="36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4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" name="Freeform 3691"/>
                <p:cNvSpPr>
                  <a:spLocks/>
                </p:cNvSpPr>
                <p:nvPr/>
              </p:nvSpPr>
              <p:spPr bwMode="auto">
                <a:xfrm>
                  <a:off x="3467" y="423"/>
                  <a:ext cx="5" cy="6"/>
                </a:xfrm>
                <a:custGeom>
                  <a:avLst/>
                  <a:gdLst>
                    <a:gd name="T0" fmla="*/ 34 w 36"/>
                    <a:gd name="T1" fmla="*/ 51 h 51"/>
                    <a:gd name="T2" fmla="*/ 35 w 36"/>
                    <a:gd name="T3" fmla="*/ 26 h 51"/>
                    <a:gd name="T4" fmla="*/ 36 w 36"/>
                    <a:gd name="T5" fmla="*/ 2 h 51"/>
                    <a:gd name="T6" fmla="*/ 2 w 36"/>
                    <a:gd name="T7" fmla="*/ 0 h 51"/>
                    <a:gd name="T8" fmla="*/ 1 w 36"/>
                    <a:gd name="T9" fmla="*/ 24 h 51"/>
                    <a:gd name="T10" fmla="*/ 0 w 36"/>
                    <a:gd name="T11" fmla="*/ 49 h 51"/>
                    <a:gd name="T12" fmla="*/ 34 w 36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1">
                      <a:moveTo>
                        <a:pt x="34" y="51"/>
                      </a:moveTo>
                      <a:lnTo>
                        <a:pt x="35" y="26"/>
                      </a:lnTo>
                      <a:lnTo>
                        <a:pt x="36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4" y="5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" name="Freeform 3692"/>
                <p:cNvSpPr>
                  <a:spLocks/>
                </p:cNvSpPr>
                <p:nvPr/>
              </p:nvSpPr>
              <p:spPr bwMode="auto">
                <a:xfrm>
                  <a:off x="3468" y="423"/>
                  <a:ext cx="1" cy="3"/>
                </a:xfrm>
                <a:custGeom>
                  <a:avLst/>
                  <a:gdLst>
                    <a:gd name="T0" fmla="*/ 0 w 1"/>
                    <a:gd name="T1" fmla="*/ 24 h 24"/>
                    <a:gd name="T2" fmla="*/ 1 w 1"/>
                    <a:gd name="T3" fmla="*/ 0 h 24"/>
                    <a:gd name="T4" fmla="*/ 1 w 1"/>
                    <a:gd name="T5" fmla="*/ 0 h 24"/>
                    <a:gd name="T6" fmla="*/ 0 w 1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4">
                      <a:moveTo>
                        <a:pt x="0" y="2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" name="Line 3693"/>
                <p:cNvSpPr>
                  <a:spLocks noChangeShapeType="1"/>
                </p:cNvSpPr>
                <p:nvPr/>
              </p:nvSpPr>
              <p:spPr bwMode="auto">
                <a:xfrm>
                  <a:off x="3468" y="42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" name="Freeform 3694"/>
                <p:cNvSpPr>
                  <a:spLocks/>
                </p:cNvSpPr>
                <p:nvPr/>
              </p:nvSpPr>
              <p:spPr bwMode="auto">
                <a:xfrm>
                  <a:off x="3463" y="422"/>
                  <a:ext cx="5" cy="7"/>
                </a:xfrm>
                <a:custGeom>
                  <a:avLst/>
                  <a:gdLst>
                    <a:gd name="T0" fmla="*/ 36 w 38"/>
                    <a:gd name="T1" fmla="*/ 51 h 51"/>
                    <a:gd name="T2" fmla="*/ 37 w 38"/>
                    <a:gd name="T3" fmla="*/ 26 h 51"/>
                    <a:gd name="T4" fmla="*/ 38 w 38"/>
                    <a:gd name="T5" fmla="*/ 2 h 51"/>
                    <a:gd name="T6" fmla="*/ 2 w 38"/>
                    <a:gd name="T7" fmla="*/ 0 h 51"/>
                    <a:gd name="T8" fmla="*/ 1 w 38"/>
                    <a:gd name="T9" fmla="*/ 24 h 51"/>
                    <a:gd name="T10" fmla="*/ 0 w 38"/>
                    <a:gd name="T11" fmla="*/ 49 h 51"/>
                    <a:gd name="T12" fmla="*/ 36 w 38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1">
                      <a:moveTo>
                        <a:pt x="36" y="51"/>
                      </a:moveTo>
                      <a:lnTo>
                        <a:pt x="37" y="26"/>
                      </a:lnTo>
                      <a:lnTo>
                        <a:pt x="38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6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" name="Freeform 3695"/>
                <p:cNvSpPr>
                  <a:spLocks/>
                </p:cNvSpPr>
                <p:nvPr/>
              </p:nvSpPr>
              <p:spPr bwMode="auto">
                <a:xfrm>
                  <a:off x="3463" y="422"/>
                  <a:ext cx="5" cy="7"/>
                </a:xfrm>
                <a:custGeom>
                  <a:avLst/>
                  <a:gdLst>
                    <a:gd name="T0" fmla="*/ 36 w 38"/>
                    <a:gd name="T1" fmla="*/ 51 h 51"/>
                    <a:gd name="T2" fmla="*/ 37 w 38"/>
                    <a:gd name="T3" fmla="*/ 26 h 51"/>
                    <a:gd name="T4" fmla="*/ 38 w 38"/>
                    <a:gd name="T5" fmla="*/ 2 h 51"/>
                    <a:gd name="T6" fmla="*/ 2 w 38"/>
                    <a:gd name="T7" fmla="*/ 0 h 51"/>
                    <a:gd name="T8" fmla="*/ 1 w 38"/>
                    <a:gd name="T9" fmla="*/ 24 h 51"/>
                    <a:gd name="T10" fmla="*/ 0 w 38"/>
                    <a:gd name="T11" fmla="*/ 49 h 51"/>
                    <a:gd name="T12" fmla="*/ 36 w 38"/>
                    <a:gd name="T1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1">
                      <a:moveTo>
                        <a:pt x="36" y="51"/>
                      </a:moveTo>
                      <a:lnTo>
                        <a:pt x="37" y="26"/>
                      </a:lnTo>
                      <a:lnTo>
                        <a:pt x="38" y="2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6" y="5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" name="Freeform 3696"/>
                <p:cNvSpPr>
                  <a:spLocks/>
                </p:cNvSpPr>
                <p:nvPr/>
              </p:nvSpPr>
              <p:spPr bwMode="auto">
                <a:xfrm>
                  <a:off x="3463" y="422"/>
                  <a:ext cx="1" cy="3"/>
                </a:xfrm>
                <a:custGeom>
                  <a:avLst/>
                  <a:gdLst>
                    <a:gd name="T0" fmla="*/ 0 w 1"/>
                    <a:gd name="T1" fmla="*/ 24 h 24"/>
                    <a:gd name="T2" fmla="*/ 1 w 1"/>
                    <a:gd name="T3" fmla="*/ 0 h 24"/>
                    <a:gd name="T4" fmla="*/ 1 w 1"/>
                    <a:gd name="T5" fmla="*/ 0 h 24"/>
                    <a:gd name="T6" fmla="*/ 0 w 1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4">
                      <a:moveTo>
                        <a:pt x="0" y="2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" name="Line 3697"/>
                <p:cNvSpPr>
                  <a:spLocks noChangeShapeType="1"/>
                </p:cNvSpPr>
                <p:nvPr/>
              </p:nvSpPr>
              <p:spPr bwMode="auto">
                <a:xfrm>
                  <a:off x="3463" y="4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" name="Freeform 3698"/>
                <p:cNvSpPr>
                  <a:spLocks/>
                </p:cNvSpPr>
                <p:nvPr/>
              </p:nvSpPr>
              <p:spPr bwMode="auto">
                <a:xfrm>
                  <a:off x="3459" y="422"/>
                  <a:ext cx="4" cy="6"/>
                </a:xfrm>
                <a:custGeom>
                  <a:avLst/>
                  <a:gdLst>
                    <a:gd name="T0" fmla="*/ 34 w 36"/>
                    <a:gd name="T1" fmla="*/ 50 h 50"/>
                    <a:gd name="T2" fmla="*/ 35 w 36"/>
                    <a:gd name="T3" fmla="*/ 25 h 50"/>
                    <a:gd name="T4" fmla="*/ 36 w 36"/>
                    <a:gd name="T5" fmla="*/ 1 h 50"/>
                    <a:gd name="T6" fmla="*/ 2 w 36"/>
                    <a:gd name="T7" fmla="*/ 0 h 50"/>
                    <a:gd name="T8" fmla="*/ 1 w 36"/>
                    <a:gd name="T9" fmla="*/ 24 h 50"/>
                    <a:gd name="T10" fmla="*/ 0 w 36"/>
                    <a:gd name="T11" fmla="*/ 49 h 50"/>
                    <a:gd name="T12" fmla="*/ 34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4" y="50"/>
                      </a:moveTo>
                      <a:lnTo>
                        <a:pt x="35" y="25"/>
                      </a:lnTo>
                      <a:lnTo>
                        <a:pt x="36" y="1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" name="Freeform 3699"/>
                <p:cNvSpPr>
                  <a:spLocks/>
                </p:cNvSpPr>
                <p:nvPr/>
              </p:nvSpPr>
              <p:spPr bwMode="auto">
                <a:xfrm>
                  <a:off x="3459" y="422"/>
                  <a:ext cx="4" cy="6"/>
                </a:xfrm>
                <a:custGeom>
                  <a:avLst/>
                  <a:gdLst>
                    <a:gd name="T0" fmla="*/ 34 w 36"/>
                    <a:gd name="T1" fmla="*/ 50 h 50"/>
                    <a:gd name="T2" fmla="*/ 35 w 36"/>
                    <a:gd name="T3" fmla="*/ 25 h 50"/>
                    <a:gd name="T4" fmla="*/ 36 w 36"/>
                    <a:gd name="T5" fmla="*/ 1 h 50"/>
                    <a:gd name="T6" fmla="*/ 2 w 36"/>
                    <a:gd name="T7" fmla="*/ 0 h 50"/>
                    <a:gd name="T8" fmla="*/ 1 w 36"/>
                    <a:gd name="T9" fmla="*/ 24 h 50"/>
                    <a:gd name="T10" fmla="*/ 0 w 36"/>
                    <a:gd name="T11" fmla="*/ 49 h 50"/>
                    <a:gd name="T12" fmla="*/ 34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4" y="50"/>
                      </a:moveTo>
                      <a:lnTo>
                        <a:pt x="35" y="25"/>
                      </a:lnTo>
                      <a:lnTo>
                        <a:pt x="36" y="1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" name="Freeform 3700"/>
                <p:cNvSpPr>
                  <a:spLocks/>
                </p:cNvSpPr>
                <p:nvPr/>
              </p:nvSpPr>
              <p:spPr bwMode="auto">
                <a:xfrm>
                  <a:off x="3459" y="422"/>
                  <a:ext cx="1" cy="3"/>
                </a:xfrm>
                <a:custGeom>
                  <a:avLst/>
                  <a:gdLst>
                    <a:gd name="T0" fmla="*/ 0 w 1"/>
                    <a:gd name="T1" fmla="*/ 24 h 24"/>
                    <a:gd name="T2" fmla="*/ 1 w 1"/>
                    <a:gd name="T3" fmla="*/ 0 h 24"/>
                    <a:gd name="T4" fmla="*/ 1 w 1"/>
                    <a:gd name="T5" fmla="*/ 0 h 24"/>
                    <a:gd name="T6" fmla="*/ 0 w 1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4">
                      <a:moveTo>
                        <a:pt x="0" y="24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" name="Line 3701"/>
                <p:cNvSpPr>
                  <a:spLocks noChangeShapeType="1"/>
                </p:cNvSpPr>
                <p:nvPr/>
              </p:nvSpPr>
              <p:spPr bwMode="auto">
                <a:xfrm>
                  <a:off x="3459" y="4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" name="Freeform 3702"/>
                <p:cNvSpPr>
                  <a:spLocks/>
                </p:cNvSpPr>
                <p:nvPr/>
              </p:nvSpPr>
              <p:spPr bwMode="auto">
                <a:xfrm>
                  <a:off x="3454" y="422"/>
                  <a:ext cx="5" cy="6"/>
                </a:xfrm>
                <a:custGeom>
                  <a:avLst/>
                  <a:gdLst>
                    <a:gd name="T0" fmla="*/ 36 w 38"/>
                    <a:gd name="T1" fmla="*/ 50 h 50"/>
                    <a:gd name="T2" fmla="*/ 37 w 38"/>
                    <a:gd name="T3" fmla="*/ 25 h 50"/>
                    <a:gd name="T4" fmla="*/ 38 w 38"/>
                    <a:gd name="T5" fmla="*/ 1 h 50"/>
                    <a:gd name="T6" fmla="*/ 2 w 38"/>
                    <a:gd name="T7" fmla="*/ 0 h 50"/>
                    <a:gd name="T8" fmla="*/ 1 w 38"/>
                    <a:gd name="T9" fmla="*/ 24 h 50"/>
                    <a:gd name="T10" fmla="*/ 0 w 38"/>
                    <a:gd name="T11" fmla="*/ 49 h 50"/>
                    <a:gd name="T12" fmla="*/ 36 w 38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0">
                      <a:moveTo>
                        <a:pt x="36" y="50"/>
                      </a:moveTo>
                      <a:lnTo>
                        <a:pt x="37" y="25"/>
                      </a:lnTo>
                      <a:lnTo>
                        <a:pt x="38" y="1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" name="Freeform 3703"/>
                <p:cNvSpPr>
                  <a:spLocks/>
                </p:cNvSpPr>
                <p:nvPr/>
              </p:nvSpPr>
              <p:spPr bwMode="auto">
                <a:xfrm>
                  <a:off x="3454" y="422"/>
                  <a:ext cx="5" cy="6"/>
                </a:xfrm>
                <a:custGeom>
                  <a:avLst/>
                  <a:gdLst>
                    <a:gd name="T0" fmla="*/ 36 w 38"/>
                    <a:gd name="T1" fmla="*/ 50 h 50"/>
                    <a:gd name="T2" fmla="*/ 37 w 38"/>
                    <a:gd name="T3" fmla="*/ 25 h 50"/>
                    <a:gd name="T4" fmla="*/ 38 w 38"/>
                    <a:gd name="T5" fmla="*/ 1 h 50"/>
                    <a:gd name="T6" fmla="*/ 2 w 38"/>
                    <a:gd name="T7" fmla="*/ 0 h 50"/>
                    <a:gd name="T8" fmla="*/ 1 w 38"/>
                    <a:gd name="T9" fmla="*/ 24 h 50"/>
                    <a:gd name="T10" fmla="*/ 0 w 38"/>
                    <a:gd name="T11" fmla="*/ 49 h 50"/>
                    <a:gd name="T12" fmla="*/ 36 w 38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0">
                      <a:moveTo>
                        <a:pt x="36" y="50"/>
                      </a:moveTo>
                      <a:lnTo>
                        <a:pt x="37" y="25"/>
                      </a:lnTo>
                      <a:lnTo>
                        <a:pt x="38" y="1"/>
                      </a:lnTo>
                      <a:lnTo>
                        <a:pt x="2" y="0"/>
                      </a:lnTo>
                      <a:lnTo>
                        <a:pt x="1" y="24"/>
                      </a:lnTo>
                      <a:lnTo>
                        <a:pt x="0" y="49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" name="Freeform 3704"/>
                <p:cNvSpPr>
                  <a:spLocks/>
                </p:cNvSpPr>
                <p:nvPr/>
              </p:nvSpPr>
              <p:spPr bwMode="auto">
                <a:xfrm>
                  <a:off x="3454" y="422"/>
                  <a:ext cx="1" cy="3"/>
                </a:xfrm>
                <a:custGeom>
                  <a:avLst/>
                  <a:gdLst>
                    <a:gd name="T0" fmla="*/ 0 w 1"/>
                    <a:gd name="T1" fmla="*/ 25 h 25"/>
                    <a:gd name="T2" fmla="*/ 1 w 1"/>
                    <a:gd name="T3" fmla="*/ 1 h 25"/>
                    <a:gd name="T4" fmla="*/ 0 w 1"/>
                    <a:gd name="T5" fmla="*/ 0 h 25"/>
                    <a:gd name="T6" fmla="*/ 0 w 1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5">
                      <a:moveTo>
                        <a:pt x="0" y="2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" name="Line 3705"/>
                <p:cNvSpPr>
                  <a:spLocks noChangeShapeType="1"/>
                </p:cNvSpPr>
                <p:nvPr/>
              </p:nvSpPr>
              <p:spPr bwMode="auto">
                <a:xfrm flipH="1" flipV="1">
                  <a:off x="3454" y="4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" name="Freeform 3706"/>
                <p:cNvSpPr>
                  <a:spLocks/>
                </p:cNvSpPr>
                <p:nvPr/>
              </p:nvSpPr>
              <p:spPr bwMode="auto">
                <a:xfrm>
                  <a:off x="3450" y="422"/>
                  <a:ext cx="4" cy="6"/>
                </a:xfrm>
                <a:custGeom>
                  <a:avLst/>
                  <a:gdLst>
                    <a:gd name="T0" fmla="*/ 34 w 34"/>
                    <a:gd name="T1" fmla="*/ 50 h 50"/>
                    <a:gd name="T2" fmla="*/ 34 w 34"/>
                    <a:gd name="T3" fmla="*/ 25 h 50"/>
                    <a:gd name="T4" fmla="*/ 34 w 34"/>
                    <a:gd name="T5" fmla="*/ 0 h 50"/>
                    <a:gd name="T6" fmla="*/ 0 w 34"/>
                    <a:gd name="T7" fmla="*/ 0 h 50"/>
                    <a:gd name="T8" fmla="*/ 0 w 34"/>
                    <a:gd name="T9" fmla="*/ 25 h 50"/>
                    <a:gd name="T10" fmla="*/ 0 w 34"/>
                    <a:gd name="T11" fmla="*/ 50 h 50"/>
                    <a:gd name="T12" fmla="*/ 34 w 34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50">
                      <a:moveTo>
                        <a:pt x="34" y="50"/>
                      </a:moveTo>
                      <a:lnTo>
                        <a:pt x="34" y="25"/>
                      </a:lnTo>
                      <a:lnTo>
                        <a:pt x="34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" name="Freeform 3707"/>
                <p:cNvSpPr>
                  <a:spLocks/>
                </p:cNvSpPr>
                <p:nvPr/>
              </p:nvSpPr>
              <p:spPr bwMode="auto">
                <a:xfrm>
                  <a:off x="3450" y="422"/>
                  <a:ext cx="4" cy="6"/>
                </a:xfrm>
                <a:custGeom>
                  <a:avLst/>
                  <a:gdLst>
                    <a:gd name="T0" fmla="*/ 34 w 34"/>
                    <a:gd name="T1" fmla="*/ 50 h 50"/>
                    <a:gd name="T2" fmla="*/ 34 w 34"/>
                    <a:gd name="T3" fmla="*/ 25 h 50"/>
                    <a:gd name="T4" fmla="*/ 34 w 34"/>
                    <a:gd name="T5" fmla="*/ 0 h 50"/>
                    <a:gd name="T6" fmla="*/ 0 w 34"/>
                    <a:gd name="T7" fmla="*/ 0 h 50"/>
                    <a:gd name="T8" fmla="*/ 0 w 34"/>
                    <a:gd name="T9" fmla="*/ 25 h 50"/>
                    <a:gd name="T10" fmla="*/ 0 w 34"/>
                    <a:gd name="T11" fmla="*/ 50 h 50"/>
                    <a:gd name="T12" fmla="*/ 34 w 34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50">
                      <a:moveTo>
                        <a:pt x="34" y="50"/>
                      </a:moveTo>
                      <a:lnTo>
                        <a:pt x="34" y="25"/>
                      </a:lnTo>
                      <a:lnTo>
                        <a:pt x="34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" name="Freeform 3708"/>
                <p:cNvSpPr>
                  <a:spLocks/>
                </p:cNvSpPr>
                <p:nvPr/>
              </p:nvSpPr>
              <p:spPr bwMode="auto">
                <a:xfrm>
                  <a:off x="3446" y="422"/>
                  <a:ext cx="4" cy="6"/>
                </a:xfrm>
                <a:custGeom>
                  <a:avLst/>
                  <a:gdLst>
                    <a:gd name="T0" fmla="*/ 36 w 36"/>
                    <a:gd name="T1" fmla="*/ 50 h 50"/>
                    <a:gd name="T2" fmla="*/ 36 w 36"/>
                    <a:gd name="T3" fmla="*/ 25 h 50"/>
                    <a:gd name="T4" fmla="*/ 36 w 36"/>
                    <a:gd name="T5" fmla="*/ 0 h 50"/>
                    <a:gd name="T6" fmla="*/ 0 w 36"/>
                    <a:gd name="T7" fmla="*/ 0 h 50"/>
                    <a:gd name="T8" fmla="*/ 0 w 36"/>
                    <a:gd name="T9" fmla="*/ 25 h 50"/>
                    <a:gd name="T10" fmla="*/ 0 w 36"/>
                    <a:gd name="T11" fmla="*/ 50 h 50"/>
                    <a:gd name="T12" fmla="*/ 36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50"/>
                      </a:moveTo>
                      <a:lnTo>
                        <a:pt x="36" y="25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" name="Freeform 3709"/>
                <p:cNvSpPr>
                  <a:spLocks/>
                </p:cNvSpPr>
                <p:nvPr/>
              </p:nvSpPr>
              <p:spPr bwMode="auto">
                <a:xfrm>
                  <a:off x="3446" y="422"/>
                  <a:ext cx="4" cy="6"/>
                </a:xfrm>
                <a:custGeom>
                  <a:avLst/>
                  <a:gdLst>
                    <a:gd name="T0" fmla="*/ 36 w 36"/>
                    <a:gd name="T1" fmla="*/ 50 h 50"/>
                    <a:gd name="T2" fmla="*/ 36 w 36"/>
                    <a:gd name="T3" fmla="*/ 25 h 50"/>
                    <a:gd name="T4" fmla="*/ 36 w 36"/>
                    <a:gd name="T5" fmla="*/ 0 h 50"/>
                    <a:gd name="T6" fmla="*/ 0 w 36"/>
                    <a:gd name="T7" fmla="*/ 0 h 50"/>
                    <a:gd name="T8" fmla="*/ 0 w 36"/>
                    <a:gd name="T9" fmla="*/ 25 h 50"/>
                    <a:gd name="T10" fmla="*/ 0 w 36"/>
                    <a:gd name="T11" fmla="*/ 50 h 50"/>
                    <a:gd name="T12" fmla="*/ 36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50"/>
                      </a:moveTo>
                      <a:lnTo>
                        <a:pt x="36" y="25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" name="Freeform 3710"/>
                <p:cNvSpPr>
                  <a:spLocks/>
                </p:cNvSpPr>
                <p:nvPr/>
              </p:nvSpPr>
              <p:spPr bwMode="auto">
                <a:xfrm>
                  <a:off x="3441" y="422"/>
                  <a:ext cx="5" cy="6"/>
                </a:xfrm>
                <a:custGeom>
                  <a:avLst/>
                  <a:gdLst>
                    <a:gd name="T0" fmla="*/ 34 w 34"/>
                    <a:gd name="T1" fmla="*/ 50 h 50"/>
                    <a:gd name="T2" fmla="*/ 34 w 34"/>
                    <a:gd name="T3" fmla="*/ 25 h 50"/>
                    <a:gd name="T4" fmla="*/ 34 w 34"/>
                    <a:gd name="T5" fmla="*/ 0 h 50"/>
                    <a:gd name="T6" fmla="*/ 0 w 34"/>
                    <a:gd name="T7" fmla="*/ 0 h 50"/>
                    <a:gd name="T8" fmla="*/ 0 w 34"/>
                    <a:gd name="T9" fmla="*/ 25 h 50"/>
                    <a:gd name="T10" fmla="*/ 0 w 34"/>
                    <a:gd name="T11" fmla="*/ 50 h 50"/>
                    <a:gd name="T12" fmla="*/ 34 w 34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50">
                      <a:moveTo>
                        <a:pt x="34" y="50"/>
                      </a:moveTo>
                      <a:lnTo>
                        <a:pt x="34" y="25"/>
                      </a:lnTo>
                      <a:lnTo>
                        <a:pt x="34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" name="Freeform 3711"/>
                <p:cNvSpPr>
                  <a:spLocks/>
                </p:cNvSpPr>
                <p:nvPr/>
              </p:nvSpPr>
              <p:spPr bwMode="auto">
                <a:xfrm>
                  <a:off x="3441" y="422"/>
                  <a:ext cx="5" cy="6"/>
                </a:xfrm>
                <a:custGeom>
                  <a:avLst/>
                  <a:gdLst>
                    <a:gd name="T0" fmla="*/ 34 w 34"/>
                    <a:gd name="T1" fmla="*/ 50 h 50"/>
                    <a:gd name="T2" fmla="*/ 34 w 34"/>
                    <a:gd name="T3" fmla="*/ 25 h 50"/>
                    <a:gd name="T4" fmla="*/ 34 w 34"/>
                    <a:gd name="T5" fmla="*/ 0 h 50"/>
                    <a:gd name="T6" fmla="*/ 0 w 34"/>
                    <a:gd name="T7" fmla="*/ 0 h 50"/>
                    <a:gd name="T8" fmla="*/ 0 w 34"/>
                    <a:gd name="T9" fmla="*/ 25 h 50"/>
                    <a:gd name="T10" fmla="*/ 0 w 34"/>
                    <a:gd name="T11" fmla="*/ 50 h 50"/>
                    <a:gd name="T12" fmla="*/ 34 w 34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50">
                      <a:moveTo>
                        <a:pt x="34" y="50"/>
                      </a:moveTo>
                      <a:lnTo>
                        <a:pt x="34" y="25"/>
                      </a:lnTo>
                      <a:lnTo>
                        <a:pt x="34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4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" name="Freeform 3712"/>
                <p:cNvSpPr>
                  <a:spLocks/>
                </p:cNvSpPr>
                <p:nvPr/>
              </p:nvSpPr>
              <p:spPr bwMode="auto">
                <a:xfrm>
                  <a:off x="3437" y="422"/>
                  <a:ext cx="4" cy="6"/>
                </a:xfrm>
                <a:custGeom>
                  <a:avLst/>
                  <a:gdLst>
                    <a:gd name="T0" fmla="*/ 36 w 36"/>
                    <a:gd name="T1" fmla="*/ 50 h 50"/>
                    <a:gd name="T2" fmla="*/ 36 w 36"/>
                    <a:gd name="T3" fmla="*/ 25 h 50"/>
                    <a:gd name="T4" fmla="*/ 36 w 36"/>
                    <a:gd name="T5" fmla="*/ 0 h 50"/>
                    <a:gd name="T6" fmla="*/ 0 w 36"/>
                    <a:gd name="T7" fmla="*/ 0 h 50"/>
                    <a:gd name="T8" fmla="*/ 0 w 36"/>
                    <a:gd name="T9" fmla="*/ 25 h 50"/>
                    <a:gd name="T10" fmla="*/ 0 w 36"/>
                    <a:gd name="T11" fmla="*/ 50 h 50"/>
                    <a:gd name="T12" fmla="*/ 36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50"/>
                      </a:moveTo>
                      <a:lnTo>
                        <a:pt x="36" y="25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" name="Freeform 3713"/>
                <p:cNvSpPr>
                  <a:spLocks/>
                </p:cNvSpPr>
                <p:nvPr/>
              </p:nvSpPr>
              <p:spPr bwMode="auto">
                <a:xfrm>
                  <a:off x="3437" y="422"/>
                  <a:ext cx="4" cy="6"/>
                </a:xfrm>
                <a:custGeom>
                  <a:avLst/>
                  <a:gdLst>
                    <a:gd name="T0" fmla="*/ 36 w 36"/>
                    <a:gd name="T1" fmla="*/ 50 h 50"/>
                    <a:gd name="T2" fmla="*/ 36 w 36"/>
                    <a:gd name="T3" fmla="*/ 25 h 50"/>
                    <a:gd name="T4" fmla="*/ 36 w 36"/>
                    <a:gd name="T5" fmla="*/ 0 h 50"/>
                    <a:gd name="T6" fmla="*/ 0 w 36"/>
                    <a:gd name="T7" fmla="*/ 0 h 50"/>
                    <a:gd name="T8" fmla="*/ 0 w 36"/>
                    <a:gd name="T9" fmla="*/ 25 h 50"/>
                    <a:gd name="T10" fmla="*/ 0 w 36"/>
                    <a:gd name="T11" fmla="*/ 50 h 50"/>
                    <a:gd name="T12" fmla="*/ 36 w 36"/>
                    <a:gd name="T1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50"/>
                      </a:moveTo>
                      <a:lnTo>
                        <a:pt x="36" y="25"/>
                      </a:ln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0" y="50"/>
                      </a:lnTo>
                      <a:lnTo>
                        <a:pt x="36" y="5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" name="Freeform 3714"/>
                <p:cNvSpPr>
                  <a:spLocks/>
                </p:cNvSpPr>
                <p:nvPr/>
              </p:nvSpPr>
              <p:spPr bwMode="auto">
                <a:xfrm>
                  <a:off x="3437" y="422"/>
                  <a:ext cx="1" cy="3"/>
                </a:xfrm>
                <a:custGeom>
                  <a:avLst/>
                  <a:gdLst>
                    <a:gd name="T0" fmla="*/ 1 w 1"/>
                    <a:gd name="T1" fmla="*/ 25 h 25"/>
                    <a:gd name="T2" fmla="*/ 1 w 1"/>
                    <a:gd name="T3" fmla="*/ 0 h 25"/>
                    <a:gd name="T4" fmla="*/ 0 w 1"/>
                    <a:gd name="T5" fmla="*/ 1 h 25"/>
                    <a:gd name="T6" fmla="*/ 1 w 1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5">
                      <a:moveTo>
                        <a:pt x="1" y="25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" name="Line 3715"/>
                <p:cNvSpPr>
                  <a:spLocks noChangeShapeType="1"/>
                </p:cNvSpPr>
                <p:nvPr/>
              </p:nvSpPr>
              <p:spPr bwMode="auto">
                <a:xfrm flipH="1">
                  <a:off x="3437" y="4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" name="Freeform 3716"/>
                <p:cNvSpPr>
                  <a:spLocks/>
                </p:cNvSpPr>
                <p:nvPr/>
              </p:nvSpPr>
              <p:spPr bwMode="auto">
                <a:xfrm>
                  <a:off x="3432" y="422"/>
                  <a:ext cx="5" cy="6"/>
                </a:xfrm>
                <a:custGeom>
                  <a:avLst/>
                  <a:gdLst>
                    <a:gd name="T0" fmla="*/ 36 w 36"/>
                    <a:gd name="T1" fmla="*/ 49 h 50"/>
                    <a:gd name="T2" fmla="*/ 35 w 36"/>
                    <a:gd name="T3" fmla="*/ 24 h 50"/>
                    <a:gd name="T4" fmla="*/ 34 w 36"/>
                    <a:gd name="T5" fmla="*/ 0 h 50"/>
                    <a:gd name="T6" fmla="*/ 0 w 36"/>
                    <a:gd name="T7" fmla="*/ 1 h 50"/>
                    <a:gd name="T8" fmla="*/ 1 w 36"/>
                    <a:gd name="T9" fmla="*/ 25 h 50"/>
                    <a:gd name="T10" fmla="*/ 2 w 36"/>
                    <a:gd name="T11" fmla="*/ 50 h 50"/>
                    <a:gd name="T12" fmla="*/ 36 w 36"/>
                    <a:gd name="T1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49"/>
                      </a:moveTo>
                      <a:lnTo>
                        <a:pt x="35" y="24"/>
                      </a:lnTo>
                      <a:lnTo>
                        <a:pt x="34" y="0"/>
                      </a:lnTo>
                      <a:lnTo>
                        <a:pt x="0" y="1"/>
                      </a:lnTo>
                      <a:lnTo>
                        <a:pt x="1" y="25"/>
                      </a:lnTo>
                      <a:lnTo>
                        <a:pt x="2" y="50"/>
                      </a:lnTo>
                      <a:lnTo>
                        <a:pt x="36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" name="Freeform 3717"/>
                <p:cNvSpPr>
                  <a:spLocks/>
                </p:cNvSpPr>
                <p:nvPr/>
              </p:nvSpPr>
              <p:spPr bwMode="auto">
                <a:xfrm>
                  <a:off x="3432" y="422"/>
                  <a:ext cx="5" cy="6"/>
                </a:xfrm>
                <a:custGeom>
                  <a:avLst/>
                  <a:gdLst>
                    <a:gd name="T0" fmla="*/ 36 w 36"/>
                    <a:gd name="T1" fmla="*/ 49 h 50"/>
                    <a:gd name="T2" fmla="*/ 35 w 36"/>
                    <a:gd name="T3" fmla="*/ 24 h 50"/>
                    <a:gd name="T4" fmla="*/ 34 w 36"/>
                    <a:gd name="T5" fmla="*/ 0 h 50"/>
                    <a:gd name="T6" fmla="*/ 0 w 36"/>
                    <a:gd name="T7" fmla="*/ 1 h 50"/>
                    <a:gd name="T8" fmla="*/ 1 w 36"/>
                    <a:gd name="T9" fmla="*/ 25 h 50"/>
                    <a:gd name="T10" fmla="*/ 2 w 36"/>
                    <a:gd name="T11" fmla="*/ 50 h 50"/>
                    <a:gd name="T12" fmla="*/ 36 w 36"/>
                    <a:gd name="T1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0">
                      <a:moveTo>
                        <a:pt x="36" y="49"/>
                      </a:moveTo>
                      <a:lnTo>
                        <a:pt x="35" y="24"/>
                      </a:lnTo>
                      <a:lnTo>
                        <a:pt x="34" y="0"/>
                      </a:lnTo>
                      <a:lnTo>
                        <a:pt x="0" y="1"/>
                      </a:lnTo>
                      <a:lnTo>
                        <a:pt x="1" y="25"/>
                      </a:lnTo>
                      <a:lnTo>
                        <a:pt x="2" y="50"/>
                      </a:lnTo>
                      <a:lnTo>
                        <a:pt x="36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" name="Freeform 3718"/>
                <p:cNvSpPr>
                  <a:spLocks/>
                </p:cNvSpPr>
                <p:nvPr/>
              </p:nvSpPr>
              <p:spPr bwMode="auto">
                <a:xfrm>
                  <a:off x="3433" y="425"/>
                  <a:ext cx="1" cy="3"/>
                </a:xfrm>
                <a:custGeom>
                  <a:avLst/>
                  <a:gdLst>
                    <a:gd name="T0" fmla="*/ 0 w 1"/>
                    <a:gd name="T1" fmla="*/ 0 h 25"/>
                    <a:gd name="T2" fmla="*/ 1 w 1"/>
                    <a:gd name="T3" fmla="*/ 25 h 25"/>
                    <a:gd name="T4" fmla="*/ 1 w 1"/>
                    <a:gd name="T5" fmla="*/ 25 h 25"/>
                    <a:gd name="T6" fmla="*/ 0 w 1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5">
                      <a:moveTo>
                        <a:pt x="0" y="0"/>
                      </a:moveTo>
                      <a:lnTo>
                        <a:pt x="1" y="25"/>
                      </a:lnTo>
                      <a:lnTo>
                        <a:pt x="1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" name="Line 3719"/>
                <p:cNvSpPr>
                  <a:spLocks noChangeShapeType="1"/>
                </p:cNvSpPr>
                <p:nvPr/>
              </p:nvSpPr>
              <p:spPr bwMode="auto">
                <a:xfrm>
                  <a:off x="3433" y="42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" name="Freeform 3720"/>
                <p:cNvSpPr>
                  <a:spLocks/>
                </p:cNvSpPr>
                <p:nvPr/>
              </p:nvSpPr>
              <p:spPr bwMode="auto">
                <a:xfrm>
                  <a:off x="3428" y="422"/>
                  <a:ext cx="5" cy="6"/>
                </a:xfrm>
                <a:custGeom>
                  <a:avLst/>
                  <a:gdLst>
                    <a:gd name="T0" fmla="*/ 38 w 38"/>
                    <a:gd name="T1" fmla="*/ 49 h 50"/>
                    <a:gd name="T2" fmla="*/ 37 w 38"/>
                    <a:gd name="T3" fmla="*/ 24 h 50"/>
                    <a:gd name="T4" fmla="*/ 36 w 38"/>
                    <a:gd name="T5" fmla="*/ 0 h 50"/>
                    <a:gd name="T6" fmla="*/ 0 w 38"/>
                    <a:gd name="T7" fmla="*/ 1 h 50"/>
                    <a:gd name="T8" fmla="*/ 1 w 38"/>
                    <a:gd name="T9" fmla="*/ 25 h 50"/>
                    <a:gd name="T10" fmla="*/ 2 w 38"/>
                    <a:gd name="T11" fmla="*/ 50 h 50"/>
                    <a:gd name="T12" fmla="*/ 38 w 38"/>
                    <a:gd name="T1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0">
                      <a:moveTo>
                        <a:pt x="38" y="49"/>
                      </a:moveTo>
                      <a:lnTo>
                        <a:pt x="37" y="24"/>
                      </a:lnTo>
                      <a:lnTo>
                        <a:pt x="36" y="0"/>
                      </a:lnTo>
                      <a:lnTo>
                        <a:pt x="0" y="1"/>
                      </a:lnTo>
                      <a:lnTo>
                        <a:pt x="1" y="25"/>
                      </a:lnTo>
                      <a:lnTo>
                        <a:pt x="2" y="50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" name="Freeform 3721"/>
                <p:cNvSpPr>
                  <a:spLocks/>
                </p:cNvSpPr>
                <p:nvPr/>
              </p:nvSpPr>
              <p:spPr bwMode="auto">
                <a:xfrm>
                  <a:off x="3428" y="422"/>
                  <a:ext cx="5" cy="6"/>
                </a:xfrm>
                <a:custGeom>
                  <a:avLst/>
                  <a:gdLst>
                    <a:gd name="T0" fmla="*/ 38 w 38"/>
                    <a:gd name="T1" fmla="*/ 49 h 50"/>
                    <a:gd name="T2" fmla="*/ 37 w 38"/>
                    <a:gd name="T3" fmla="*/ 24 h 50"/>
                    <a:gd name="T4" fmla="*/ 36 w 38"/>
                    <a:gd name="T5" fmla="*/ 0 h 50"/>
                    <a:gd name="T6" fmla="*/ 0 w 38"/>
                    <a:gd name="T7" fmla="*/ 1 h 50"/>
                    <a:gd name="T8" fmla="*/ 1 w 38"/>
                    <a:gd name="T9" fmla="*/ 25 h 50"/>
                    <a:gd name="T10" fmla="*/ 2 w 38"/>
                    <a:gd name="T11" fmla="*/ 50 h 50"/>
                    <a:gd name="T12" fmla="*/ 38 w 38"/>
                    <a:gd name="T1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0">
                      <a:moveTo>
                        <a:pt x="38" y="49"/>
                      </a:moveTo>
                      <a:lnTo>
                        <a:pt x="37" y="24"/>
                      </a:lnTo>
                      <a:lnTo>
                        <a:pt x="36" y="0"/>
                      </a:lnTo>
                      <a:lnTo>
                        <a:pt x="0" y="1"/>
                      </a:lnTo>
                      <a:lnTo>
                        <a:pt x="1" y="25"/>
                      </a:lnTo>
                      <a:lnTo>
                        <a:pt x="2" y="50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" name="Freeform 3722"/>
                <p:cNvSpPr>
                  <a:spLocks/>
                </p:cNvSpPr>
                <p:nvPr/>
              </p:nvSpPr>
              <p:spPr bwMode="auto">
                <a:xfrm>
                  <a:off x="3428" y="422"/>
                  <a:ext cx="1" cy="3"/>
                </a:xfrm>
                <a:custGeom>
                  <a:avLst/>
                  <a:gdLst>
                    <a:gd name="T0" fmla="*/ 1 w 1"/>
                    <a:gd name="T1" fmla="*/ 24 h 24"/>
                    <a:gd name="T2" fmla="*/ 0 w 1"/>
                    <a:gd name="T3" fmla="*/ 0 h 24"/>
                    <a:gd name="T4" fmla="*/ 0 w 1"/>
                    <a:gd name="T5" fmla="*/ 0 h 24"/>
                    <a:gd name="T6" fmla="*/ 1 w 1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4">
                      <a:moveTo>
                        <a:pt x="1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" name="Line 3723"/>
                <p:cNvSpPr>
                  <a:spLocks noChangeShapeType="1"/>
                </p:cNvSpPr>
                <p:nvPr/>
              </p:nvSpPr>
              <p:spPr bwMode="auto">
                <a:xfrm>
                  <a:off x="3428" y="4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" name="Freeform 3724"/>
                <p:cNvSpPr>
                  <a:spLocks/>
                </p:cNvSpPr>
                <p:nvPr/>
              </p:nvSpPr>
              <p:spPr bwMode="auto">
                <a:xfrm>
                  <a:off x="3424" y="422"/>
                  <a:ext cx="4" cy="7"/>
                </a:xfrm>
                <a:custGeom>
                  <a:avLst/>
                  <a:gdLst>
                    <a:gd name="T0" fmla="*/ 36 w 36"/>
                    <a:gd name="T1" fmla="*/ 49 h 51"/>
                    <a:gd name="T2" fmla="*/ 35 w 36"/>
                    <a:gd name="T3" fmla="*/ 24 h 51"/>
                    <a:gd name="T4" fmla="*/ 34 w 36"/>
                    <a:gd name="T5" fmla="*/ 0 h 51"/>
                    <a:gd name="T6" fmla="*/ 0 w 36"/>
                    <a:gd name="T7" fmla="*/ 2 h 51"/>
                    <a:gd name="T8" fmla="*/ 1 w 36"/>
                    <a:gd name="T9" fmla="*/ 26 h 51"/>
                    <a:gd name="T10" fmla="*/ 2 w 36"/>
                    <a:gd name="T11" fmla="*/ 51 h 51"/>
                    <a:gd name="T12" fmla="*/ 36 w 36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1">
                      <a:moveTo>
                        <a:pt x="36" y="49"/>
                      </a:moveTo>
                      <a:lnTo>
                        <a:pt x="35" y="24"/>
                      </a:lnTo>
                      <a:lnTo>
                        <a:pt x="34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2" y="51"/>
                      </a:lnTo>
                      <a:lnTo>
                        <a:pt x="36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" name="Freeform 3725"/>
                <p:cNvSpPr>
                  <a:spLocks/>
                </p:cNvSpPr>
                <p:nvPr/>
              </p:nvSpPr>
              <p:spPr bwMode="auto">
                <a:xfrm>
                  <a:off x="3424" y="422"/>
                  <a:ext cx="4" cy="7"/>
                </a:xfrm>
                <a:custGeom>
                  <a:avLst/>
                  <a:gdLst>
                    <a:gd name="T0" fmla="*/ 36 w 36"/>
                    <a:gd name="T1" fmla="*/ 49 h 51"/>
                    <a:gd name="T2" fmla="*/ 35 w 36"/>
                    <a:gd name="T3" fmla="*/ 24 h 51"/>
                    <a:gd name="T4" fmla="*/ 34 w 36"/>
                    <a:gd name="T5" fmla="*/ 0 h 51"/>
                    <a:gd name="T6" fmla="*/ 0 w 36"/>
                    <a:gd name="T7" fmla="*/ 2 h 51"/>
                    <a:gd name="T8" fmla="*/ 1 w 36"/>
                    <a:gd name="T9" fmla="*/ 26 h 51"/>
                    <a:gd name="T10" fmla="*/ 2 w 36"/>
                    <a:gd name="T11" fmla="*/ 51 h 51"/>
                    <a:gd name="T12" fmla="*/ 36 w 36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51">
                      <a:moveTo>
                        <a:pt x="36" y="49"/>
                      </a:moveTo>
                      <a:lnTo>
                        <a:pt x="35" y="24"/>
                      </a:lnTo>
                      <a:lnTo>
                        <a:pt x="34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2" y="51"/>
                      </a:lnTo>
                      <a:lnTo>
                        <a:pt x="36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89" name="Group 3726"/>
              <p:cNvGrpSpPr>
                <a:grpSpLocks/>
              </p:cNvGrpSpPr>
              <p:nvPr/>
            </p:nvGrpSpPr>
            <p:grpSpPr bwMode="auto">
              <a:xfrm>
                <a:off x="3340" y="401"/>
                <a:ext cx="231" cy="83"/>
                <a:chOff x="3193" y="423"/>
                <a:chExt cx="231" cy="83"/>
              </a:xfrm>
            </p:grpSpPr>
            <p:sp>
              <p:nvSpPr>
                <p:cNvPr id="4049" name="Freeform 3727"/>
                <p:cNvSpPr>
                  <a:spLocks/>
                </p:cNvSpPr>
                <p:nvPr/>
              </p:nvSpPr>
              <p:spPr bwMode="auto">
                <a:xfrm>
                  <a:off x="3419" y="423"/>
                  <a:ext cx="5" cy="6"/>
                </a:xfrm>
                <a:custGeom>
                  <a:avLst/>
                  <a:gdLst>
                    <a:gd name="T0" fmla="*/ 37 w 37"/>
                    <a:gd name="T1" fmla="*/ 49 h 51"/>
                    <a:gd name="T2" fmla="*/ 36 w 37"/>
                    <a:gd name="T3" fmla="*/ 24 h 51"/>
                    <a:gd name="T4" fmla="*/ 35 w 37"/>
                    <a:gd name="T5" fmla="*/ 0 h 51"/>
                    <a:gd name="T6" fmla="*/ 0 w 37"/>
                    <a:gd name="T7" fmla="*/ 2 h 51"/>
                    <a:gd name="T8" fmla="*/ 1 w 37"/>
                    <a:gd name="T9" fmla="*/ 26 h 51"/>
                    <a:gd name="T10" fmla="*/ 3 w 37"/>
                    <a:gd name="T11" fmla="*/ 51 h 51"/>
                    <a:gd name="T12" fmla="*/ 37 w 37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37" y="49"/>
                      </a:moveTo>
                      <a:lnTo>
                        <a:pt x="36" y="24"/>
                      </a:lnTo>
                      <a:lnTo>
                        <a:pt x="35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3" y="51"/>
                      </a:lnTo>
                      <a:lnTo>
                        <a:pt x="3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" name="Freeform 3728"/>
                <p:cNvSpPr>
                  <a:spLocks/>
                </p:cNvSpPr>
                <p:nvPr/>
              </p:nvSpPr>
              <p:spPr bwMode="auto">
                <a:xfrm>
                  <a:off x="3419" y="423"/>
                  <a:ext cx="5" cy="6"/>
                </a:xfrm>
                <a:custGeom>
                  <a:avLst/>
                  <a:gdLst>
                    <a:gd name="T0" fmla="*/ 37 w 37"/>
                    <a:gd name="T1" fmla="*/ 49 h 51"/>
                    <a:gd name="T2" fmla="*/ 36 w 37"/>
                    <a:gd name="T3" fmla="*/ 24 h 51"/>
                    <a:gd name="T4" fmla="*/ 35 w 37"/>
                    <a:gd name="T5" fmla="*/ 0 h 51"/>
                    <a:gd name="T6" fmla="*/ 0 w 37"/>
                    <a:gd name="T7" fmla="*/ 2 h 51"/>
                    <a:gd name="T8" fmla="*/ 1 w 37"/>
                    <a:gd name="T9" fmla="*/ 26 h 51"/>
                    <a:gd name="T10" fmla="*/ 3 w 37"/>
                    <a:gd name="T11" fmla="*/ 51 h 51"/>
                    <a:gd name="T12" fmla="*/ 37 w 37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37" y="49"/>
                      </a:moveTo>
                      <a:lnTo>
                        <a:pt x="36" y="24"/>
                      </a:lnTo>
                      <a:lnTo>
                        <a:pt x="35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3" y="51"/>
                      </a:lnTo>
                      <a:lnTo>
                        <a:pt x="37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" name="Freeform 3729"/>
                <p:cNvSpPr>
                  <a:spLocks/>
                </p:cNvSpPr>
                <p:nvPr/>
              </p:nvSpPr>
              <p:spPr bwMode="auto">
                <a:xfrm>
                  <a:off x="3420" y="426"/>
                  <a:ext cx="1" cy="3"/>
                </a:xfrm>
                <a:custGeom>
                  <a:avLst/>
                  <a:gdLst>
                    <a:gd name="T0" fmla="*/ 0 w 2"/>
                    <a:gd name="T1" fmla="*/ 0 h 25"/>
                    <a:gd name="T2" fmla="*/ 2 w 2"/>
                    <a:gd name="T3" fmla="*/ 25 h 25"/>
                    <a:gd name="T4" fmla="*/ 2 w 2"/>
                    <a:gd name="T5" fmla="*/ 25 h 25"/>
                    <a:gd name="T6" fmla="*/ 0 w 2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5">
                      <a:moveTo>
                        <a:pt x="0" y="0"/>
                      </a:move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" name="Line 3730"/>
                <p:cNvSpPr>
                  <a:spLocks noChangeShapeType="1"/>
                </p:cNvSpPr>
                <p:nvPr/>
              </p:nvSpPr>
              <p:spPr bwMode="auto">
                <a:xfrm>
                  <a:off x="3420" y="42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" name="Freeform 3731"/>
                <p:cNvSpPr>
                  <a:spLocks/>
                </p:cNvSpPr>
                <p:nvPr/>
              </p:nvSpPr>
              <p:spPr bwMode="auto">
                <a:xfrm>
                  <a:off x="3415" y="423"/>
                  <a:ext cx="5" cy="6"/>
                </a:xfrm>
                <a:custGeom>
                  <a:avLst/>
                  <a:gdLst>
                    <a:gd name="T0" fmla="*/ 38 w 38"/>
                    <a:gd name="T1" fmla="*/ 49 h 51"/>
                    <a:gd name="T2" fmla="*/ 36 w 38"/>
                    <a:gd name="T3" fmla="*/ 24 h 51"/>
                    <a:gd name="T4" fmla="*/ 35 w 38"/>
                    <a:gd name="T5" fmla="*/ 0 h 51"/>
                    <a:gd name="T6" fmla="*/ 0 w 38"/>
                    <a:gd name="T7" fmla="*/ 2 h 51"/>
                    <a:gd name="T8" fmla="*/ 1 w 38"/>
                    <a:gd name="T9" fmla="*/ 26 h 51"/>
                    <a:gd name="T10" fmla="*/ 2 w 38"/>
                    <a:gd name="T11" fmla="*/ 51 h 51"/>
                    <a:gd name="T12" fmla="*/ 38 w 38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1">
                      <a:moveTo>
                        <a:pt x="38" y="49"/>
                      </a:moveTo>
                      <a:lnTo>
                        <a:pt x="36" y="24"/>
                      </a:lnTo>
                      <a:lnTo>
                        <a:pt x="35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2" y="51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" name="Freeform 3732"/>
                <p:cNvSpPr>
                  <a:spLocks/>
                </p:cNvSpPr>
                <p:nvPr/>
              </p:nvSpPr>
              <p:spPr bwMode="auto">
                <a:xfrm>
                  <a:off x="3415" y="423"/>
                  <a:ext cx="5" cy="6"/>
                </a:xfrm>
                <a:custGeom>
                  <a:avLst/>
                  <a:gdLst>
                    <a:gd name="T0" fmla="*/ 38 w 38"/>
                    <a:gd name="T1" fmla="*/ 49 h 51"/>
                    <a:gd name="T2" fmla="*/ 36 w 38"/>
                    <a:gd name="T3" fmla="*/ 24 h 51"/>
                    <a:gd name="T4" fmla="*/ 35 w 38"/>
                    <a:gd name="T5" fmla="*/ 0 h 51"/>
                    <a:gd name="T6" fmla="*/ 0 w 38"/>
                    <a:gd name="T7" fmla="*/ 2 h 51"/>
                    <a:gd name="T8" fmla="*/ 1 w 38"/>
                    <a:gd name="T9" fmla="*/ 26 h 51"/>
                    <a:gd name="T10" fmla="*/ 2 w 38"/>
                    <a:gd name="T11" fmla="*/ 51 h 51"/>
                    <a:gd name="T12" fmla="*/ 38 w 38"/>
                    <a:gd name="T13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1">
                      <a:moveTo>
                        <a:pt x="38" y="49"/>
                      </a:moveTo>
                      <a:lnTo>
                        <a:pt x="36" y="24"/>
                      </a:lnTo>
                      <a:lnTo>
                        <a:pt x="35" y="0"/>
                      </a:lnTo>
                      <a:lnTo>
                        <a:pt x="0" y="2"/>
                      </a:lnTo>
                      <a:lnTo>
                        <a:pt x="1" y="26"/>
                      </a:lnTo>
                      <a:lnTo>
                        <a:pt x="2" y="51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" name="Freeform 3733"/>
                <p:cNvSpPr>
                  <a:spLocks/>
                </p:cNvSpPr>
                <p:nvPr/>
              </p:nvSpPr>
              <p:spPr bwMode="auto">
                <a:xfrm>
                  <a:off x="3415" y="423"/>
                  <a:ext cx="1" cy="3"/>
                </a:xfrm>
                <a:custGeom>
                  <a:avLst/>
                  <a:gdLst>
                    <a:gd name="T0" fmla="*/ 2 w 2"/>
                    <a:gd name="T1" fmla="*/ 24 h 24"/>
                    <a:gd name="T2" fmla="*/ 1 w 2"/>
                    <a:gd name="T3" fmla="*/ 0 h 24"/>
                    <a:gd name="T4" fmla="*/ 0 w 2"/>
                    <a:gd name="T5" fmla="*/ 0 h 24"/>
                    <a:gd name="T6" fmla="*/ 2 w 2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4">
                      <a:moveTo>
                        <a:pt x="2" y="2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" name="Line 3734"/>
                <p:cNvSpPr>
                  <a:spLocks noChangeShapeType="1"/>
                </p:cNvSpPr>
                <p:nvPr/>
              </p:nvSpPr>
              <p:spPr bwMode="auto">
                <a:xfrm flipH="1">
                  <a:off x="3415" y="42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" name="Freeform 3735"/>
                <p:cNvSpPr>
                  <a:spLocks/>
                </p:cNvSpPr>
                <p:nvPr/>
              </p:nvSpPr>
              <p:spPr bwMode="auto">
                <a:xfrm>
                  <a:off x="3411" y="423"/>
                  <a:ext cx="4" cy="7"/>
                </a:xfrm>
                <a:custGeom>
                  <a:avLst/>
                  <a:gdLst>
                    <a:gd name="T0" fmla="*/ 39 w 39"/>
                    <a:gd name="T1" fmla="*/ 49 h 52"/>
                    <a:gd name="T2" fmla="*/ 37 w 39"/>
                    <a:gd name="T3" fmla="*/ 24 h 52"/>
                    <a:gd name="T4" fmla="*/ 35 w 39"/>
                    <a:gd name="T5" fmla="*/ 0 h 52"/>
                    <a:gd name="T6" fmla="*/ 0 w 39"/>
                    <a:gd name="T7" fmla="*/ 3 h 52"/>
                    <a:gd name="T8" fmla="*/ 3 w 39"/>
                    <a:gd name="T9" fmla="*/ 27 h 52"/>
                    <a:gd name="T10" fmla="*/ 5 w 39"/>
                    <a:gd name="T11" fmla="*/ 52 h 52"/>
                    <a:gd name="T12" fmla="*/ 39 w 39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9" y="49"/>
                      </a:moveTo>
                      <a:lnTo>
                        <a:pt x="37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3" y="27"/>
                      </a:lnTo>
                      <a:lnTo>
                        <a:pt x="5" y="52"/>
                      </a:lnTo>
                      <a:lnTo>
                        <a:pt x="3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" name="Freeform 3736"/>
                <p:cNvSpPr>
                  <a:spLocks/>
                </p:cNvSpPr>
                <p:nvPr/>
              </p:nvSpPr>
              <p:spPr bwMode="auto">
                <a:xfrm>
                  <a:off x="3411" y="423"/>
                  <a:ext cx="4" cy="7"/>
                </a:xfrm>
                <a:custGeom>
                  <a:avLst/>
                  <a:gdLst>
                    <a:gd name="T0" fmla="*/ 39 w 39"/>
                    <a:gd name="T1" fmla="*/ 49 h 52"/>
                    <a:gd name="T2" fmla="*/ 37 w 39"/>
                    <a:gd name="T3" fmla="*/ 24 h 52"/>
                    <a:gd name="T4" fmla="*/ 35 w 39"/>
                    <a:gd name="T5" fmla="*/ 0 h 52"/>
                    <a:gd name="T6" fmla="*/ 0 w 39"/>
                    <a:gd name="T7" fmla="*/ 3 h 52"/>
                    <a:gd name="T8" fmla="*/ 3 w 39"/>
                    <a:gd name="T9" fmla="*/ 27 h 52"/>
                    <a:gd name="T10" fmla="*/ 5 w 39"/>
                    <a:gd name="T11" fmla="*/ 52 h 52"/>
                    <a:gd name="T12" fmla="*/ 39 w 39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9" y="49"/>
                      </a:moveTo>
                      <a:lnTo>
                        <a:pt x="37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3" y="27"/>
                      </a:lnTo>
                      <a:lnTo>
                        <a:pt x="5" y="52"/>
                      </a:lnTo>
                      <a:lnTo>
                        <a:pt x="39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" name="Freeform 3737"/>
                <p:cNvSpPr>
                  <a:spLocks/>
                </p:cNvSpPr>
                <p:nvPr/>
              </p:nvSpPr>
              <p:spPr bwMode="auto">
                <a:xfrm>
                  <a:off x="3411" y="427"/>
                  <a:ext cx="1" cy="3"/>
                </a:xfrm>
                <a:custGeom>
                  <a:avLst/>
                  <a:gdLst>
                    <a:gd name="T0" fmla="*/ 0 w 2"/>
                    <a:gd name="T1" fmla="*/ 0 h 25"/>
                    <a:gd name="T2" fmla="*/ 2 w 2"/>
                    <a:gd name="T3" fmla="*/ 25 h 25"/>
                    <a:gd name="T4" fmla="*/ 2 w 2"/>
                    <a:gd name="T5" fmla="*/ 25 h 25"/>
                    <a:gd name="T6" fmla="*/ 0 w 2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5">
                      <a:moveTo>
                        <a:pt x="0" y="0"/>
                      </a:move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" name="Line 3738"/>
                <p:cNvSpPr>
                  <a:spLocks noChangeShapeType="1"/>
                </p:cNvSpPr>
                <p:nvPr/>
              </p:nvSpPr>
              <p:spPr bwMode="auto">
                <a:xfrm>
                  <a:off x="3411" y="4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" name="Freeform 3739"/>
                <p:cNvSpPr>
                  <a:spLocks/>
                </p:cNvSpPr>
                <p:nvPr/>
              </p:nvSpPr>
              <p:spPr bwMode="auto">
                <a:xfrm>
                  <a:off x="3406" y="423"/>
                  <a:ext cx="5" cy="7"/>
                </a:xfrm>
                <a:custGeom>
                  <a:avLst/>
                  <a:gdLst>
                    <a:gd name="T0" fmla="*/ 40 w 40"/>
                    <a:gd name="T1" fmla="*/ 49 h 52"/>
                    <a:gd name="T2" fmla="*/ 38 w 40"/>
                    <a:gd name="T3" fmla="*/ 24 h 52"/>
                    <a:gd name="T4" fmla="*/ 35 w 40"/>
                    <a:gd name="T5" fmla="*/ 0 h 52"/>
                    <a:gd name="T6" fmla="*/ 0 w 40"/>
                    <a:gd name="T7" fmla="*/ 3 h 52"/>
                    <a:gd name="T8" fmla="*/ 2 w 40"/>
                    <a:gd name="T9" fmla="*/ 27 h 52"/>
                    <a:gd name="T10" fmla="*/ 4 w 40"/>
                    <a:gd name="T11" fmla="*/ 52 h 52"/>
                    <a:gd name="T12" fmla="*/ 40 w 40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2">
                      <a:moveTo>
                        <a:pt x="40" y="49"/>
                      </a:moveTo>
                      <a:lnTo>
                        <a:pt x="38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" name="Freeform 3740"/>
                <p:cNvSpPr>
                  <a:spLocks/>
                </p:cNvSpPr>
                <p:nvPr/>
              </p:nvSpPr>
              <p:spPr bwMode="auto">
                <a:xfrm>
                  <a:off x="3406" y="423"/>
                  <a:ext cx="5" cy="7"/>
                </a:xfrm>
                <a:custGeom>
                  <a:avLst/>
                  <a:gdLst>
                    <a:gd name="T0" fmla="*/ 40 w 40"/>
                    <a:gd name="T1" fmla="*/ 49 h 52"/>
                    <a:gd name="T2" fmla="*/ 38 w 40"/>
                    <a:gd name="T3" fmla="*/ 24 h 52"/>
                    <a:gd name="T4" fmla="*/ 35 w 40"/>
                    <a:gd name="T5" fmla="*/ 0 h 52"/>
                    <a:gd name="T6" fmla="*/ 0 w 40"/>
                    <a:gd name="T7" fmla="*/ 3 h 52"/>
                    <a:gd name="T8" fmla="*/ 2 w 40"/>
                    <a:gd name="T9" fmla="*/ 27 h 52"/>
                    <a:gd name="T10" fmla="*/ 4 w 40"/>
                    <a:gd name="T11" fmla="*/ 52 h 52"/>
                    <a:gd name="T12" fmla="*/ 40 w 40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2">
                      <a:moveTo>
                        <a:pt x="40" y="49"/>
                      </a:moveTo>
                      <a:lnTo>
                        <a:pt x="38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" name="Freeform 3741"/>
                <p:cNvSpPr>
                  <a:spLocks/>
                </p:cNvSpPr>
                <p:nvPr/>
              </p:nvSpPr>
              <p:spPr bwMode="auto">
                <a:xfrm>
                  <a:off x="3406" y="424"/>
                  <a:ext cx="1" cy="3"/>
                </a:xfrm>
                <a:custGeom>
                  <a:avLst/>
                  <a:gdLst>
                    <a:gd name="T0" fmla="*/ 2 w 2"/>
                    <a:gd name="T1" fmla="*/ 24 h 24"/>
                    <a:gd name="T2" fmla="*/ 0 w 2"/>
                    <a:gd name="T3" fmla="*/ 0 h 24"/>
                    <a:gd name="T4" fmla="*/ 0 w 2"/>
                    <a:gd name="T5" fmla="*/ 0 h 24"/>
                    <a:gd name="T6" fmla="*/ 2 w 2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4">
                      <a:moveTo>
                        <a:pt x="2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" name="Line 3742"/>
                <p:cNvSpPr>
                  <a:spLocks noChangeShapeType="1"/>
                </p:cNvSpPr>
                <p:nvPr/>
              </p:nvSpPr>
              <p:spPr bwMode="auto">
                <a:xfrm>
                  <a:off x="3406" y="42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" name="Freeform 3743"/>
                <p:cNvSpPr>
                  <a:spLocks/>
                </p:cNvSpPr>
                <p:nvPr/>
              </p:nvSpPr>
              <p:spPr bwMode="auto">
                <a:xfrm>
                  <a:off x="3402" y="424"/>
                  <a:ext cx="5" cy="6"/>
                </a:xfrm>
                <a:custGeom>
                  <a:avLst/>
                  <a:gdLst>
                    <a:gd name="T0" fmla="*/ 38 w 38"/>
                    <a:gd name="T1" fmla="*/ 49 h 52"/>
                    <a:gd name="T2" fmla="*/ 36 w 38"/>
                    <a:gd name="T3" fmla="*/ 24 h 52"/>
                    <a:gd name="T4" fmla="*/ 34 w 38"/>
                    <a:gd name="T5" fmla="*/ 0 h 52"/>
                    <a:gd name="T6" fmla="*/ 0 w 38"/>
                    <a:gd name="T7" fmla="*/ 3 h 52"/>
                    <a:gd name="T8" fmla="*/ 2 w 38"/>
                    <a:gd name="T9" fmla="*/ 27 h 52"/>
                    <a:gd name="T10" fmla="*/ 4 w 38"/>
                    <a:gd name="T11" fmla="*/ 52 h 52"/>
                    <a:gd name="T12" fmla="*/ 38 w 38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2">
                      <a:moveTo>
                        <a:pt x="38" y="49"/>
                      </a:moveTo>
                      <a:lnTo>
                        <a:pt x="36" y="24"/>
                      </a:lnTo>
                      <a:lnTo>
                        <a:pt x="34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" name="Freeform 3744"/>
                <p:cNvSpPr>
                  <a:spLocks/>
                </p:cNvSpPr>
                <p:nvPr/>
              </p:nvSpPr>
              <p:spPr bwMode="auto">
                <a:xfrm>
                  <a:off x="3402" y="424"/>
                  <a:ext cx="5" cy="6"/>
                </a:xfrm>
                <a:custGeom>
                  <a:avLst/>
                  <a:gdLst>
                    <a:gd name="T0" fmla="*/ 38 w 38"/>
                    <a:gd name="T1" fmla="*/ 49 h 52"/>
                    <a:gd name="T2" fmla="*/ 36 w 38"/>
                    <a:gd name="T3" fmla="*/ 24 h 52"/>
                    <a:gd name="T4" fmla="*/ 34 w 38"/>
                    <a:gd name="T5" fmla="*/ 0 h 52"/>
                    <a:gd name="T6" fmla="*/ 0 w 38"/>
                    <a:gd name="T7" fmla="*/ 3 h 52"/>
                    <a:gd name="T8" fmla="*/ 2 w 38"/>
                    <a:gd name="T9" fmla="*/ 27 h 52"/>
                    <a:gd name="T10" fmla="*/ 4 w 38"/>
                    <a:gd name="T11" fmla="*/ 52 h 52"/>
                    <a:gd name="T12" fmla="*/ 38 w 38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52">
                      <a:moveTo>
                        <a:pt x="38" y="49"/>
                      </a:moveTo>
                      <a:lnTo>
                        <a:pt x="36" y="24"/>
                      </a:lnTo>
                      <a:lnTo>
                        <a:pt x="34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38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" name="Freeform 3745"/>
                <p:cNvSpPr>
                  <a:spLocks/>
                </p:cNvSpPr>
                <p:nvPr/>
              </p:nvSpPr>
              <p:spPr bwMode="auto">
                <a:xfrm>
                  <a:off x="3398" y="424"/>
                  <a:ext cx="4" cy="7"/>
                </a:xfrm>
                <a:custGeom>
                  <a:avLst/>
                  <a:gdLst>
                    <a:gd name="T0" fmla="*/ 39 w 39"/>
                    <a:gd name="T1" fmla="*/ 49 h 52"/>
                    <a:gd name="T2" fmla="*/ 37 w 39"/>
                    <a:gd name="T3" fmla="*/ 24 h 52"/>
                    <a:gd name="T4" fmla="*/ 35 w 39"/>
                    <a:gd name="T5" fmla="*/ 0 h 52"/>
                    <a:gd name="T6" fmla="*/ 0 w 39"/>
                    <a:gd name="T7" fmla="*/ 3 h 52"/>
                    <a:gd name="T8" fmla="*/ 2 w 39"/>
                    <a:gd name="T9" fmla="*/ 27 h 52"/>
                    <a:gd name="T10" fmla="*/ 4 w 39"/>
                    <a:gd name="T11" fmla="*/ 52 h 52"/>
                    <a:gd name="T12" fmla="*/ 39 w 39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9" y="49"/>
                      </a:moveTo>
                      <a:lnTo>
                        <a:pt x="37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3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" name="Freeform 3746"/>
                <p:cNvSpPr>
                  <a:spLocks/>
                </p:cNvSpPr>
                <p:nvPr/>
              </p:nvSpPr>
              <p:spPr bwMode="auto">
                <a:xfrm>
                  <a:off x="3398" y="424"/>
                  <a:ext cx="4" cy="7"/>
                </a:xfrm>
                <a:custGeom>
                  <a:avLst/>
                  <a:gdLst>
                    <a:gd name="T0" fmla="*/ 39 w 39"/>
                    <a:gd name="T1" fmla="*/ 49 h 52"/>
                    <a:gd name="T2" fmla="*/ 37 w 39"/>
                    <a:gd name="T3" fmla="*/ 24 h 52"/>
                    <a:gd name="T4" fmla="*/ 35 w 39"/>
                    <a:gd name="T5" fmla="*/ 0 h 52"/>
                    <a:gd name="T6" fmla="*/ 0 w 39"/>
                    <a:gd name="T7" fmla="*/ 3 h 52"/>
                    <a:gd name="T8" fmla="*/ 2 w 39"/>
                    <a:gd name="T9" fmla="*/ 27 h 52"/>
                    <a:gd name="T10" fmla="*/ 4 w 39"/>
                    <a:gd name="T11" fmla="*/ 52 h 52"/>
                    <a:gd name="T12" fmla="*/ 39 w 39"/>
                    <a:gd name="T13" fmla="*/ 49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52">
                      <a:moveTo>
                        <a:pt x="39" y="49"/>
                      </a:moveTo>
                      <a:lnTo>
                        <a:pt x="37" y="24"/>
                      </a:lnTo>
                      <a:lnTo>
                        <a:pt x="35" y="0"/>
                      </a:lnTo>
                      <a:lnTo>
                        <a:pt x="0" y="3"/>
                      </a:lnTo>
                      <a:lnTo>
                        <a:pt x="2" y="27"/>
                      </a:lnTo>
                      <a:lnTo>
                        <a:pt x="4" y="52"/>
                      </a:lnTo>
                      <a:lnTo>
                        <a:pt x="39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" name="Freeform 3747"/>
                <p:cNvSpPr>
                  <a:spLocks/>
                </p:cNvSpPr>
                <p:nvPr/>
              </p:nvSpPr>
              <p:spPr bwMode="auto">
                <a:xfrm>
                  <a:off x="3397" y="425"/>
                  <a:ext cx="1" cy="3"/>
                </a:xfrm>
                <a:custGeom>
                  <a:avLst/>
                  <a:gdLst>
                    <a:gd name="T0" fmla="*/ 3 w 3"/>
                    <a:gd name="T1" fmla="*/ 24 h 24"/>
                    <a:gd name="T2" fmla="*/ 1 w 3"/>
                    <a:gd name="T3" fmla="*/ 0 h 24"/>
                    <a:gd name="T4" fmla="*/ 0 w 3"/>
                    <a:gd name="T5" fmla="*/ 0 h 24"/>
                    <a:gd name="T6" fmla="*/ 3 w 3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4">
                      <a:moveTo>
                        <a:pt x="3" y="2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" name="Line 3748"/>
                <p:cNvSpPr>
                  <a:spLocks noChangeShapeType="1"/>
                </p:cNvSpPr>
                <p:nvPr/>
              </p:nvSpPr>
              <p:spPr bwMode="auto">
                <a:xfrm flipH="1">
                  <a:off x="3397" y="4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" name="Freeform 3749"/>
                <p:cNvSpPr>
                  <a:spLocks/>
                </p:cNvSpPr>
                <p:nvPr/>
              </p:nvSpPr>
              <p:spPr bwMode="auto">
                <a:xfrm>
                  <a:off x="3393" y="425"/>
                  <a:ext cx="5" cy="6"/>
                </a:xfrm>
                <a:custGeom>
                  <a:avLst/>
                  <a:gdLst>
                    <a:gd name="T0" fmla="*/ 40 w 40"/>
                    <a:gd name="T1" fmla="*/ 49 h 53"/>
                    <a:gd name="T2" fmla="*/ 37 w 40"/>
                    <a:gd name="T3" fmla="*/ 24 h 53"/>
                    <a:gd name="T4" fmla="*/ 34 w 40"/>
                    <a:gd name="T5" fmla="*/ 0 h 53"/>
                    <a:gd name="T6" fmla="*/ 0 w 40"/>
                    <a:gd name="T7" fmla="*/ 4 h 53"/>
                    <a:gd name="T8" fmla="*/ 3 w 40"/>
                    <a:gd name="T9" fmla="*/ 29 h 53"/>
                    <a:gd name="T10" fmla="*/ 6 w 40"/>
                    <a:gd name="T11" fmla="*/ 53 h 53"/>
                    <a:gd name="T12" fmla="*/ 40 w 40"/>
                    <a:gd name="T13" fmla="*/ 49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40" y="49"/>
                      </a:moveTo>
                      <a:lnTo>
                        <a:pt x="37" y="24"/>
                      </a:lnTo>
                      <a:lnTo>
                        <a:pt x="34" y="0"/>
                      </a:lnTo>
                      <a:lnTo>
                        <a:pt x="0" y="4"/>
                      </a:lnTo>
                      <a:lnTo>
                        <a:pt x="3" y="29"/>
                      </a:lnTo>
                      <a:lnTo>
                        <a:pt x="6" y="53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" name="Freeform 3750"/>
                <p:cNvSpPr>
                  <a:spLocks/>
                </p:cNvSpPr>
                <p:nvPr/>
              </p:nvSpPr>
              <p:spPr bwMode="auto">
                <a:xfrm>
                  <a:off x="3393" y="425"/>
                  <a:ext cx="5" cy="6"/>
                </a:xfrm>
                <a:custGeom>
                  <a:avLst/>
                  <a:gdLst>
                    <a:gd name="T0" fmla="*/ 40 w 40"/>
                    <a:gd name="T1" fmla="*/ 49 h 53"/>
                    <a:gd name="T2" fmla="*/ 37 w 40"/>
                    <a:gd name="T3" fmla="*/ 24 h 53"/>
                    <a:gd name="T4" fmla="*/ 34 w 40"/>
                    <a:gd name="T5" fmla="*/ 0 h 53"/>
                    <a:gd name="T6" fmla="*/ 0 w 40"/>
                    <a:gd name="T7" fmla="*/ 4 h 53"/>
                    <a:gd name="T8" fmla="*/ 3 w 40"/>
                    <a:gd name="T9" fmla="*/ 29 h 53"/>
                    <a:gd name="T10" fmla="*/ 6 w 40"/>
                    <a:gd name="T11" fmla="*/ 53 h 53"/>
                    <a:gd name="T12" fmla="*/ 40 w 40"/>
                    <a:gd name="T13" fmla="*/ 49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40" y="49"/>
                      </a:moveTo>
                      <a:lnTo>
                        <a:pt x="37" y="24"/>
                      </a:lnTo>
                      <a:lnTo>
                        <a:pt x="34" y="0"/>
                      </a:lnTo>
                      <a:lnTo>
                        <a:pt x="0" y="4"/>
                      </a:lnTo>
                      <a:lnTo>
                        <a:pt x="3" y="29"/>
                      </a:lnTo>
                      <a:lnTo>
                        <a:pt x="6" y="53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" name="Freeform 3751"/>
                <p:cNvSpPr>
                  <a:spLocks/>
                </p:cNvSpPr>
                <p:nvPr/>
              </p:nvSpPr>
              <p:spPr bwMode="auto">
                <a:xfrm>
                  <a:off x="3393" y="425"/>
                  <a:ext cx="1" cy="3"/>
                </a:xfrm>
                <a:custGeom>
                  <a:avLst/>
                  <a:gdLst>
                    <a:gd name="T0" fmla="*/ 3 w 3"/>
                    <a:gd name="T1" fmla="*/ 25 h 25"/>
                    <a:gd name="T2" fmla="*/ 0 w 3"/>
                    <a:gd name="T3" fmla="*/ 0 h 25"/>
                    <a:gd name="T4" fmla="*/ 0 w 3"/>
                    <a:gd name="T5" fmla="*/ 0 h 25"/>
                    <a:gd name="T6" fmla="*/ 3 w 3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5">
                      <a:moveTo>
                        <a:pt x="3" y="25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" name="Line 3752"/>
                <p:cNvSpPr>
                  <a:spLocks noChangeShapeType="1"/>
                </p:cNvSpPr>
                <p:nvPr/>
              </p:nvSpPr>
              <p:spPr bwMode="auto">
                <a:xfrm>
                  <a:off x="3393" y="4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" name="Freeform 3753"/>
                <p:cNvSpPr>
                  <a:spLocks/>
                </p:cNvSpPr>
                <p:nvPr/>
              </p:nvSpPr>
              <p:spPr bwMode="auto">
                <a:xfrm>
                  <a:off x="3389" y="425"/>
                  <a:ext cx="5" cy="7"/>
                </a:xfrm>
                <a:custGeom>
                  <a:avLst/>
                  <a:gdLst>
                    <a:gd name="T0" fmla="*/ 42 w 42"/>
                    <a:gd name="T1" fmla="*/ 49 h 54"/>
                    <a:gd name="T2" fmla="*/ 39 w 42"/>
                    <a:gd name="T3" fmla="*/ 25 h 54"/>
                    <a:gd name="T4" fmla="*/ 36 w 42"/>
                    <a:gd name="T5" fmla="*/ 0 h 54"/>
                    <a:gd name="T6" fmla="*/ 0 w 42"/>
                    <a:gd name="T7" fmla="*/ 5 h 54"/>
                    <a:gd name="T8" fmla="*/ 3 w 42"/>
                    <a:gd name="T9" fmla="*/ 30 h 54"/>
                    <a:gd name="T10" fmla="*/ 6 w 42"/>
                    <a:gd name="T11" fmla="*/ 54 h 54"/>
                    <a:gd name="T12" fmla="*/ 42 w 42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42" y="49"/>
                      </a:moveTo>
                      <a:lnTo>
                        <a:pt x="39" y="25"/>
                      </a:lnTo>
                      <a:lnTo>
                        <a:pt x="36" y="0"/>
                      </a:lnTo>
                      <a:lnTo>
                        <a:pt x="0" y="5"/>
                      </a:lnTo>
                      <a:lnTo>
                        <a:pt x="3" y="30"/>
                      </a:lnTo>
                      <a:lnTo>
                        <a:pt x="6" y="54"/>
                      </a:lnTo>
                      <a:lnTo>
                        <a:pt x="4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" name="Freeform 3754"/>
                <p:cNvSpPr>
                  <a:spLocks/>
                </p:cNvSpPr>
                <p:nvPr/>
              </p:nvSpPr>
              <p:spPr bwMode="auto">
                <a:xfrm>
                  <a:off x="3389" y="425"/>
                  <a:ext cx="5" cy="7"/>
                </a:xfrm>
                <a:custGeom>
                  <a:avLst/>
                  <a:gdLst>
                    <a:gd name="T0" fmla="*/ 42 w 42"/>
                    <a:gd name="T1" fmla="*/ 49 h 54"/>
                    <a:gd name="T2" fmla="*/ 39 w 42"/>
                    <a:gd name="T3" fmla="*/ 25 h 54"/>
                    <a:gd name="T4" fmla="*/ 36 w 42"/>
                    <a:gd name="T5" fmla="*/ 0 h 54"/>
                    <a:gd name="T6" fmla="*/ 0 w 42"/>
                    <a:gd name="T7" fmla="*/ 5 h 54"/>
                    <a:gd name="T8" fmla="*/ 3 w 42"/>
                    <a:gd name="T9" fmla="*/ 30 h 54"/>
                    <a:gd name="T10" fmla="*/ 6 w 42"/>
                    <a:gd name="T11" fmla="*/ 54 h 54"/>
                    <a:gd name="T12" fmla="*/ 42 w 42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42" y="49"/>
                      </a:moveTo>
                      <a:lnTo>
                        <a:pt x="39" y="25"/>
                      </a:lnTo>
                      <a:lnTo>
                        <a:pt x="36" y="0"/>
                      </a:lnTo>
                      <a:lnTo>
                        <a:pt x="0" y="5"/>
                      </a:lnTo>
                      <a:lnTo>
                        <a:pt x="3" y="30"/>
                      </a:lnTo>
                      <a:lnTo>
                        <a:pt x="6" y="54"/>
                      </a:lnTo>
                      <a:lnTo>
                        <a:pt x="42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" name="Freeform 3755"/>
                <p:cNvSpPr>
                  <a:spLocks/>
                </p:cNvSpPr>
                <p:nvPr/>
              </p:nvSpPr>
              <p:spPr bwMode="auto">
                <a:xfrm>
                  <a:off x="3389" y="429"/>
                  <a:ext cx="1" cy="3"/>
                </a:xfrm>
                <a:custGeom>
                  <a:avLst/>
                  <a:gdLst>
                    <a:gd name="T0" fmla="*/ 0 w 3"/>
                    <a:gd name="T1" fmla="*/ 0 h 24"/>
                    <a:gd name="T2" fmla="*/ 3 w 3"/>
                    <a:gd name="T3" fmla="*/ 24 h 24"/>
                    <a:gd name="T4" fmla="*/ 3 w 3"/>
                    <a:gd name="T5" fmla="*/ 24 h 24"/>
                    <a:gd name="T6" fmla="*/ 0 w 3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4">
                      <a:moveTo>
                        <a:pt x="0" y="0"/>
                      </a:move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" name="Line 3756"/>
                <p:cNvSpPr>
                  <a:spLocks noChangeShapeType="1"/>
                </p:cNvSpPr>
                <p:nvPr/>
              </p:nvSpPr>
              <p:spPr bwMode="auto">
                <a:xfrm>
                  <a:off x="3389" y="4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" name="Freeform 3757"/>
                <p:cNvSpPr>
                  <a:spLocks/>
                </p:cNvSpPr>
                <p:nvPr/>
              </p:nvSpPr>
              <p:spPr bwMode="auto">
                <a:xfrm>
                  <a:off x="3384" y="426"/>
                  <a:ext cx="5" cy="6"/>
                </a:xfrm>
                <a:custGeom>
                  <a:avLst/>
                  <a:gdLst>
                    <a:gd name="T0" fmla="*/ 40 w 40"/>
                    <a:gd name="T1" fmla="*/ 49 h 53"/>
                    <a:gd name="T2" fmla="*/ 37 w 40"/>
                    <a:gd name="T3" fmla="*/ 25 h 53"/>
                    <a:gd name="T4" fmla="*/ 34 w 40"/>
                    <a:gd name="T5" fmla="*/ 0 h 53"/>
                    <a:gd name="T6" fmla="*/ 0 w 40"/>
                    <a:gd name="T7" fmla="*/ 4 h 53"/>
                    <a:gd name="T8" fmla="*/ 3 w 40"/>
                    <a:gd name="T9" fmla="*/ 29 h 53"/>
                    <a:gd name="T10" fmla="*/ 6 w 40"/>
                    <a:gd name="T11" fmla="*/ 53 h 53"/>
                    <a:gd name="T12" fmla="*/ 40 w 40"/>
                    <a:gd name="T13" fmla="*/ 49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40" y="49"/>
                      </a:moveTo>
                      <a:lnTo>
                        <a:pt x="37" y="25"/>
                      </a:lnTo>
                      <a:lnTo>
                        <a:pt x="34" y="0"/>
                      </a:lnTo>
                      <a:lnTo>
                        <a:pt x="0" y="4"/>
                      </a:lnTo>
                      <a:lnTo>
                        <a:pt x="3" y="29"/>
                      </a:lnTo>
                      <a:lnTo>
                        <a:pt x="6" y="53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" name="Freeform 3758"/>
                <p:cNvSpPr>
                  <a:spLocks/>
                </p:cNvSpPr>
                <p:nvPr/>
              </p:nvSpPr>
              <p:spPr bwMode="auto">
                <a:xfrm>
                  <a:off x="3384" y="426"/>
                  <a:ext cx="5" cy="6"/>
                </a:xfrm>
                <a:custGeom>
                  <a:avLst/>
                  <a:gdLst>
                    <a:gd name="T0" fmla="*/ 40 w 40"/>
                    <a:gd name="T1" fmla="*/ 49 h 53"/>
                    <a:gd name="T2" fmla="*/ 37 w 40"/>
                    <a:gd name="T3" fmla="*/ 25 h 53"/>
                    <a:gd name="T4" fmla="*/ 34 w 40"/>
                    <a:gd name="T5" fmla="*/ 0 h 53"/>
                    <a:gd name="T6" fmla="*/ 0 w 40"/>
                    <a:gd name="T7" fmla="*/ 4 h 53"/>
                    <a:gd name="T8" fmla="*/ 3 w 40"/>
                    <a:gd name="T9" fmla="*/ 29 h 53"/>
                    <a:gd name="T10" fmla="*/ 6 w 40"/>
                    <a:gd name="T11" fmla="*/ 53 h 53"/>
                    <a:gd name="T12" fmla="*/ 40 w 40"/>
                    <a:gd name="T13" fmla="*/ 49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53">
                      <a:moveTo>
                        <a:pt x="40" y="49"/>
                      </a:moveTo>
                      <a:lnTo>
                        <a:pt x="37" y="25"/>
                      </a:lnTo>
                      <a:lnTo>
                        <a:pt x="34" y="0"/>
                      </a:lnTo>
                      <a:lnTo>
                        <a:pt x="0" y="4"/>
                      </a:lnTo>
                      <a:lnTo>
                        <a:pt x="3" y="29"/>
                      </a:lnTo>
                      <a:lnTo>
                        <a:pt x="6" y="53"/>
                      </a:lnTo>
                      <a:lnTo>
                        <a:pt x="40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" name="Freeform 3759"/>
                <p:cNvSpPr>
                  <a:spLocks/>
                </p:cNvSpPr>
                <p:nvPr/>
              </p:nvSpPr>
              <p:spPr bwMode="auto">
                <a:xfrm>
                  <a:off x="3384" y="426"/>
                  <a:ext cx="1" cy="3"/>
                </a:xfrm>
                <a:custGeom>
                  <a:avLst/>
                  <a:gdLst>
                    <a:gd name="T0" fmla="*/ 4 w 4"/>
                    <a:gd name="T1" fmla="*/ 25 h 25"/>
                    <a:gd name="T2" fmla="*/ 1 w 4"/>
                    <a:gd name="T3" fmla="*/ 0 h 25"/>
                    <a:gd name="T4" fmla="*/ 0 w 4"/>
                    <a:gd name="T5" fmla="*/ 0 h 25"/>
                    <a:gd name="T6" fmla="*/ 4 w 4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5">
                      <a:moveTo>
                        <a:pt x="4" y="25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" name="Line 3760"/>
                <p:cNvSpPr>
                  <a:spLocks noChangeShapeType="1"/>
                </p:cNvSpPr>
                <p:nvPr/>
              </p:nvSpPr>
              <p:spPr bwMode="auto">
                <a:xfrm flipH="1">
                  <a:off x="3384" y="42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" name="Freeform 3761"/>
                <p:cNvSpPr>
                  <a:spLocks/>
                </p:cNvSpPr>
                <p:nvPr/>
              </p:nvSpPr>
              <p:spPr bwMode="auto">
                <a:xfrm>
                  <a:off x="3380" y="426"/>
                  <a:ext cx="5" cy="7"/>
                </a:xfrm>
                <a:custGeom>
                  <a:avLst/>
                  <a:gdLst>
                    <a:gd name="T0" fmla="*/ 43 w 43"/>
                    <a:gd name="T1" fmla="*/ 49 h 54"/>
                    <a:gd name="T2" fmla="*/ 39 w 43"/>
                    <a:gd name="T3" fmla="*/ 25 h 54"/>
                    <a:gd name="T4" fmla="*/ 35 w 43"/>
                    <a:gd name="T5" fmla="*/ 0 h 54"/>
                    <a:gd name="T6" fmla="*/ 0 w 43"/>
                    <a:gd name="T7" fmla="*/ 5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9"/>
                      </a:moveTo>
                      <a:lnTo>
                        <a:pt x="39" y="25"/>
                      </a:lnTo>
                      <a:lnTo>
                        <a:pt x="35" y="0"/>
                      </a:lnTo>
                      <a:lnTo>
                        <a:pt x="0" y="5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" name="Freeform 3762"/>
                <p:cNvSpPr>
                  <a:spLocks/>
                </p:cNvSpPr>
                <p:nvPr/>
              </p:nvSpPr>
              <p:spPr bwMode="auto">
                <a:xfrm>
                  <a:off x="3380" y="426"/>
                  <a:ext cx="5" cy="7"/>
                </a:xfrm>
                <a:custGeom>
                  <a:avLst/>
                  <a:gdLst>
                    <a:gd name="T0" fmla="*/ 43 w 43"/>
                    <a:gd name="T1" fmla="*/ 49 h 54"/>
                    <a:gd name="T2" fmla="*/ 39 w 43"/>
                    <a:gd name="T3" fmla="*/ 25 h 54"/>
                    <a:gd name="T4" fmla="*/ 35 w 43"/>
                    <a:gd name="T5" fmla="*/ 0 h 54"/>
                    <a:gd name="T6" fmla="*/ 0 w 43"/>
                    <a:gd name="T7" fmla="*/ 5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9"/>
                      </a:moveTo>
                      <a:lnTo>
                        <a:pt x="39" y="25"/>
                      </a:lnTo>
                      <a:lnTo>
                        <a:pt x="35" y="0"/>
                      </a:lnTo>
                      <a:lnTo>
                        <a:pt x="0" y="5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" name="Freeform 3763"/>
                <p:cNvSpPr>
                  <a:spLocks/>
                </p:cNvSpPr>
                <p:nvPr/>
              </p:nvSpPr>
              <p:spPr bwMode="auto">
                <a:xfrm>
                  <a:off x="3380" y="427"/>
                  <a:ext cx="1" cy="3"/>
                </a:xfrm>
                <a:custGeom>
                  <a:avLst/>
                  <a:gdLst>
                    <a:gd name="T0" fmla="*/ 4 w 4"/>
                    <a:gd name="T1" fmla="*/ 25 h 25"/>
                    <a:gd name="T2" fmla="*/ 0 w 4"/>
                    <a:gd name="T3" fmla="*/ 0 h 25"/>
                    <a:gd name="T4" fmla="*/ 0 w 4"/>
                    <a:gd name="T5" fmla="*/ 0 h 25"/>
                    <a:gd name="T6" fmla="*/ 4 w 4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5">
                      <a:moveTo>
                        <a:pt x="4" y="25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" name="Line 3764"/>
                <p:cNvSpPr>
                  <a:spLocks noChangeShapeType="1"/>
                </p:cNvSpPr>
                <p:nvPr/>
              </p:nvSpPr>
              <p:spPr bwMode="auto">
                <a:xfrm>
                  <a:off x="3380" y="42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" name="Freeform 3765"/>
                <p:cNvSpPr>
                  <a:spLocks/>
                </p:cNvSpPr>
                <p:nvPr/>
              </p:nvSpPr>
              <p:spPr bwMode="auto">
                <a:xfrm>
                  <a:off x="3376" y="427"/>
                  <a:ext cx="5" cy="7"/>
                </a:xfrm>
                <a:custGeom>
                  <a:avLst/>
                  <a:gdLst>
                    <a:gd name="T0" fmla="*/ 42 w 42"/>
                    <a:gd name="T1" fmla="*/ 49 h 55"/>
                    <a:gd name="T2" fmla="*/ 38 w 42"/>
                    <a:gd name="T3" fmla="*/ 25 h 55"/>
                    <a:gd name="T4" fmla="*/ 34 w 42"/>
                    <a:gd name="T5" fmla="*/ 0 h 55"/>
                    <a:gd name="T6" fmla="*/ 0 w 42"/>
                    <a:gd name="T7" fmla="*/ 6 h 55"/>
                    <a:gd name="T8" fmla="*/ 4 w 42"/>
                    <a:gd name="T9" fmla="*/ 31 h 55"/>
                    <a:gd name="T10" fmla="*/ 8 w 42"/>
                    <a:gd name="T11" fmla="*/ 55 h 55"/>
                    <a:gd name="T12" fmla="*/ 42 w 42"/>
                    <a:gd name="T13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5">
                      <a:moveTo>
                        <a:pt x="42" y="49"/>
                      </a:moveTo>
                      <a:lnTo>
                        <a:pt x="38" y="25"/>
                      </a:lnTo>
                      <a:lnTo>
                        <a:pt x="34" y="0"/>
                      </a:lnTo>
                      <a:lnTo>
                        <a:pt x="0" y="6"/>
                      </a:lnTo>
                      <a:lnTo>
                        <a:pt x="4" y="31"/>
                      </a:lnTo>
                      <a:lnTo>
                        <a:pt x="8" y="55"/>
                      </a:lnTo>
                      <a:lnTo>
                        <a:pt x="4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" name="Freeform 3766"/>
                <p:cNvSpPr>
                  <a:spLocks/>
                </p:cNvSpPr>
                <p:nvPr/>
              </p:nvSpPr>
              <p:spPr bwMode="auto">
                <a:xfrm>
                  <a:off x="3376" y="427"/>
                  <a:ext cx="5" cy="7"/>
                </a:xfrm>
                <a:custGeom>
                  <a:avLst/>
                  <a:gdLst>
                    <a:gd name="T0" fmla="*/ 42 w 42"/>
                    <a:gd name="T1" fmla="*/ 49 h 55"/>
                    <a:gd name="T2" fmla="*/ 38 w 42"/>
                    <a:gd name="T3" fmla="*/ 25 h 55"/>
                    <a:gd name="T4" fmla="*/ 34 w 42"/>
                    <a:gd name="T5" fmla="*/ 0 h 55"/>
                    <a:gd name="T6" fmla="*/ 0 w 42"/>
                    <a:gd name="T7" fmla="*/ 6 h 55"/>
                    <a:gd name="T8" fmla="*/ 4 w 42"/>
                    <a:gd name="T9" fmla="*/ 31 h 55"/>
                    <a:gd name="T10" fmla="*/ 8 w 42"/>
                    <a:gd name="T11" fmla="*/ 55 h 55"/>
                    <a:gd name="T12" fmla="*/ 42 w 42"/>
                    <a:gd name="T13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5">
                      <a:moveTo>
                        <a:pt x="42" y="49"/>
                      </a:moveTo>
                      <a:lnTo>
                        <a:pt x="38" y="25"/>
                      </a:lnTo>
                      <a:lnTo>
                        <a:pt x="34" y="0"/>
                      </a:lnTo>
                      <a:lnTo>
                        <a:pt x="0" y="6"/>
                      </a:lnTo>
                      <a:lnTo>
                        <a:pt x="4" y="31"/>
                      </a:lnTo>
                      <a:lnTo>
                        <a:pt x="8" y="55"/>
                      </a:lnTo>
                      <a:lnTo>
                        <a:pt x="42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" name="Freeform 3767"/>
                <p:cNvSpPr>
                  <a:spLocks/>
                </p:cNvSpPr>
                <p:nvPr/>
              </p:nvSpPr>
              <p:spPr bwMode="auto">
                <a:xfrm>
                  <a:off x="3376" y="431"/>
                  <a:ext cx="1" cy="3"/>
                </a:xfrm>
                <a:custGeom>
                  <a:avLst/>
                  <a:gdLst>
                    <a:gd name="T0" fmla="*/ 0 w 4"/>
                    <a:gd name="T1" fmla="*/ 0 h 24"/>
                    <a:gd name="T2" fmla="*/ 4 w 4"/>
                    <a:gd name="T3" fmla="*/ 24 h 24"/>
                    <a:gd name="T4" fmla="*/ 4 w 4"/>
                    <a:gd name="T5" fmla="*/ 24 h 24"/>
                    <a:gd name="T6" fmla="*/ 0 w 4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4">
                      <a:moveTo>
                        <a:pt x="0" y="0"/>
                      </a:move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" name="Line 3768"/>
                <p:cNvSpPr>
                  <a:spLocks noChangeShapeType="1"/>
                </p:cNvSpPr>
                <p:nvPr/>
              </p:nvSpPr>
              <p:spPr bwMode="auto">
                <a:xfrm>
                  <a:off x="3377" y="4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" name="Freeform 3769"/>
                <p:cNvSpPr>
                  <a:spLocks/>
                </p:cNvSpPr>
                <p:nvPr/>
              </p:nvSpPr>
              <p:spPr bwMode="auto">
                <a:xfrm>
                  <a:off x="3371" y="428"/>
                  <a:ext cx="6" cy="6"/>
                </a:xfrm>
                <a:custGeom>
                  <a:avLst/>
                  <a:gdLst>
                    <a:gd name="T0" fmla="*/ 43 w 43"/>
                    <a:gd name="T1" fmla="*/ 49 h 54"/>
                    <a:gd name="T2" fmla="*/ 39 w 43"/>
                    <a:gd name="T3" fmla="*/ 25 h 54"/>
                    <a:gd name="T4" fmla="*/ 35 w 43"/>
                    <a:gd name="T5" fmla="*/ 0 h 54"/>
                    <a:gd name="T6" fmla="*/ 0 w 43"/>
                    <a:gd name="T7" fmla="*/ 6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9"/>
                      </a:moveTo>
                      <a:lnTo>
                        <a:pt x="39" y="25"/>
                      </a:lnTo>
                      <a:lnTo>
                        <a:pt x="35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" name="Freeform 3770"/>
                <p:cNvSpPr>
                  <a:spLocks/>
                </p:cNvSpPr>
                <p:nvPr/>
              </p:nvSpPr>
              <p:spPr bwMode="auto">
                <a:xfrm>
                  <a:off x="3371" y="428"/>
                  <a:ext cx="6" cy="6"/>
                </a:xfrm>
                <a:custGeom>
                  <a:avLst/>
                  <a:gdLst>
                    <a:gd name="T0" fmla="*/ 43 w 43"/>
                    <a:gd name="T1" fmla="*/ 49 h 54"/>
                    <a:gd name="T2" fmla="*/ 39 w 43"/>
                    <a:gd name="T3" fmla="*/ 25 h 54"/>
                    <a:gd name="T4" fmla="*/ 35 w 43"/>
                    <a:gd name="T5" fmla="*/ 0 h 54"/>
                    <a:gd name="T6" fmla="*/ 0 w 43"/>
                    <a:gd name="T7" fmla="*/ 6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9"/>
                      </a:moveTo>
                      <a:lnTo>
                        <a:pt x="39" y="25"/>
                      </a:lnTo>
                      <a:lnTo>
                        <a:pt x="35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" name="Freeform 3771"/>
                <p:cNvSpPr>
                  <a:spLocks/>
                </p:cNvSpPr>
                <p:nvPr/>
              </p:nvSpPr>
              <p:spPr bwMode="auto">
                <a:xfrm>
                  <a:off x="3371" y="428"/>
                  <a:ext cx="1" cy="3"/>
                </a:xfrm>
                <a:custGeom>
                  <a:avLst/>
                  <a:gdLst>
                    <a:gd name="T0" fmla="*/ 4 w 4"/>
                    <a:gd name="T1" fmla="*/ 24 h 24"/>
                    <a:gd name="T2" fmla="*/ 0 w 4"/>
                    <a:gd name="T3" fmla="*/ 0 h 24"/>
                    <a:gd name="T4" fmla="*/ 0 w 4"/>
                    <a:gd name="T5" fmla="*/ 0 h 24"/>
                    <a:gd name="T6" fmla="*/ 4 w 4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4">
                      <a:moveTo>
                        <a:pt x="4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" name="Line 3772"/>
                <p:cNvSpPr>
                  <a:spLocks noChangeShapeType="1"/>
                </p:cNvSpPr>
                <p:nvPr/>
              </p:nvSpPr>
              <p:spPr bwMode="auto">
                <a:xfrm>
                  <a:off x="3371" y="42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" name="Freeform 3773"/>
                <p:cNvSpPr>
                  <a:spLocks/>
                </p:cNvSpPr>
                <p:nvPr/>
              </p:nvSpPr>
              <p:spPr bwMode="auto">
                <a:xfrm>
                  <a:off x="3367" y="428"/>
                  <a:ext cx="5" cy="7"/>
                </a:xfrm>
                <a:custGeom>
                  <a:avLst/>
                  <a:gdLst>
                    <a:gd name="T0" fmla="*/ 42 w 42"/>
                    <a:gd name="T1" fmla="*/ 48 h 54"/>
                    <a:gd name="T2" fmla="*/ 38 w 42"/>
                    <a:gd name="T3" fmla="*/ 24 h 54"/>
                    <a:gd name="T4" fmla="*/ 34 w 42"/>
                    <a:gd name="T5" fmla="*/ 0 h 54"/>
                    <a:gd name="T6" fmla="*/ 0 w 42"/>
                    <a:gd name="T7" fmla="*/ 6 h 54"/>
                    <a:gd name="T8" fmla="*/ 4 w 42"/>
                    <a:gd name="T9" fmla="*/ 30 h 54"/>
                    <a:gd name="T10" fmla="*/ 8 w 42"/>
                    <a:gd name="T11" fmla="*/ 54 h 54"/>
                    <a:gd name="T12" fmla="*/ 42 w 42"/>
                    <a:gd name="T13" fmla="*/ 4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42" y="48"/>
                      </a:moveTo>
                      <a:lnTo>
                        <a:pt x="38" y="24"/>
                      </a:lnTo>
                      <a:lnTo>
                        <a:pt x="34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2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" name="Freeform 3774"/>
                <p:cNvSpPr>
                  <a:spLocks/>
                </p:cNvSpPr>
                <p:nvPr/>
              </p:nvSpPr>
              <p:spPr bwMode="auto">
                <a:xfrm>
                  <a:off x="3367" y="428"/>
                  <a:ext cx="5" cy="7"/>
                </a:xfrm>
                <a:custGeom>
                  <a:avLst/>
                  <a:gdLst>
                    <a:gd name="T0" fmla="*/ 42 w 42"/>
                    <a:gd name="T1" fmla="*/ 48 h 54"/>
                    <a:gd name="T2" fmla="*/ 38 w 42"/>
                    <a:gd name="T3" fmla="*/ 24 h 54"/>
                    <a:gd name="T4" fmla="*/ 34 w 42"/>
                    <a:gd name="T5" fmla="*/ 0 h 54"/>
                    <a:gd name="T6" fmla="*/ 0 w 42"/>
                    <a:gd name="T7" fmla="*/ 6 h 54"/>
                    <a:gd name="T8" fmla="*/ 4 w 42"/>
                    <a:gd name="T9" fmla="*/ 30 h 54"/>
                    <a:gd name="T10" fmla="*/ 8 w 42"/>
                    <a:gd name="T11" fmla="*/ 54 h 54"/>
                    <a:gd name="T12" fmla="*/ 42 w 42"/>
                    <a:gd name="T13" fmla="*/ 4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54">
                      <a:moveTo>
                        <a:pt x="42" y="48"/>
                      </a:moveTo>
                      <a:lnTo>
                        <a:pt x="38" y="24"/>
                      </a:lnTo>
                      <a:lnTo>
                        <a:pt x="34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2" y="4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" name="Freeform 3775"/>
                <p:cNvSpPr>
                  <a:spLocks/>
                </p:cNvSpPr>
                <p:nvPr/>
              </p:nvSpPr>
              <p:spPr bwMode="auto">
                <a:xfrm>
                  <a:off x="3363" y="429"/>
                  <a:ext cx="5" cy="7"/>
                </a:xfrm>
                <a:custGeom>
                  <a:avLst/>
                  <a:gdLst>
                    <a:gd name="T0" fmla="*/ 43 w 43"/>
                    <a:gd name="T1" fmla="*/ 48 h 54"/>
                    <a:gd name="T2" fmla="*/ 39 w 43"/>
                    <a:gd name="T3" fmla="*/ 24 h 54"/>
                    <a:gd name="T4" fmla="*/ 35 w 43"/>
                    <a:gd name="T5" fmla="*/ 0 h 54"/>
                    <a:gd name="T6" fmla="*/ 0 w 43"/>
                    <a:gd name="T7" fmla="*/ 6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8"/>
                      </a:moveTo>
                      <a:lnTo>
                        <a:pt x="39" y="24"/>
                      </a:lnTo>
                      <a:lnTo>
                        <a:pt x="35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" name="Freeform 3776"/>
                <p:cNvSpPr>
                  <a:spLocks/>
                </p:cNvSpPr>
                <p:nvPr/>
              </p:nvSpPr>
              <p:spPr bwMode="auto">
                <a:xfrm>
                  <a:off x="3363" y="429"/>
                  <a:ext cx="5" cy="7"/>
                </a:xfrm>
                <a:custGeom>
                  <a:avLst/>
                  <a:gdLst>
                    <a:gd name="T0" fmla="*/ 43 w 43"/>
                    <a:gd name="T1" fmla="*/ 48 h 54"/>
                    <a:gd name="T2" fmla="*/ 39 w 43"/>
                    <a:gd name="T3" fmla="*/ 24 h 54"/>
                    <a:gd name="T4" fmla="*/ 35 w 43"/>
                    <a:gd name="T5" fmla="*/ 0 h 54"/>
                    <a:gd name="T6" fmla="*/ 0 w 43"/>
                    <a:gd name="T7" fmla="*/ 6 h 54"/>
                    <a:gd name="T8" fmla="*/ 4 w 43"/>
                    <a:gd name="T9" fmla="*/ 30 h 54"/>
                    <a:gd name="T10" fmla="*/ 8 w 43"/>
                    <a:gd name="T11" fmla="*/ 54 h 54"/>
                    <a:gd name="T12" fmla="*/ 43 w 43"/>
                    <a:gd name="T13" fmla="*/ 4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54">
                      <a:moveTo>
                        <a:pt x="43" y="48"/>
                      </a:moveTo>
                      <a:lnTo>
                        <a:pt x="39" y="24"/>
                      </a:lnTo>
                      <a:lnTo>
                        <a:pt x="35" y="0"/>
                      </a:lnTo>
                      <a:lnTo>
                        <a:pt x="0" y="6"/>
                      </a:lnTo>
                      <a:lnTo>
                        <a:pt x="4" y="30"/>
                      </a:lnTo>
                      <a:lnTo>
                        <a:pt x="8" y="54"/>
                      </a:lnTo>
                      <a:lnTo>
                        <a:pt x="43" y="4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" name="Freeform 3777"/>
                <p:cNvSpPr>
                  <a:spLocks/>
                </p:cNvSpPr>
                <p:nvPr/>
              </p:nvSpPr>
              <p:spPr bwMode="auto">
                <a:xfrm>
                  <a:off x="3363" y="430"/>
                  <a:ext cx="1" cy="3"/>
                </a:xfrm>
                <a:custGeom>
                  <a:avLst/>
                  <a:gdLst>
                    <a:gd name="T0" fmla="*/ 5 w 5"/>
                    <a:gd name="T1" fmla="*/ 24 h 24"/>
                    <a:gd name="T2" fmla="*/ 1 w 5"/>
                    <a:gd name="T3" fmla="*/ 0 h 24"/>
                    <a:gd name="T4" fmla="*/ 0 w 5"/>
                    <a:gd name="T5" fmla="*/ 0 h 24"/>
                    <a:gd name="T6" fmla="*/ 5 w 5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4">
                      <a:moveTo>
                        <a:pt x="5" y="2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5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" name="Line 3778"/>
                <p:cNvSpPr>
                  <a:spLocks noChangeShapeType="1"/>
                </p:cNvSpPr>
                <p:nvPr/>
              </p:nvSpPr>
              <p:spPr bwMode="auto">
                <a:xfrm flipH="1">
                  <a:off x="3363" y="4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" name="Freeform 3779"/>
                <p:cNvSpPr>
                  <a:spLocks/>
                </p:cNvSpPr>
                <p:nvPr/>
              </p:nvSpPr>
              <p:spPr bwMode="auto">
                <a:xfrm>
                  <a:off x="3358" y="430"/>
                  <a:ext cx="6" cy="7"/>
                </a:xfrm>
                <a:custGeom>
                  <a:avLst/>
                  <a:gdLst>
                    <a:gd name="T0" fmla="*/ 44 w 44"/>
                    <a:gd name="T1" fmla="*/ 48 h 55"/>
                    <a:gd name="T2" fmla="*/ 39 w 44"/>
                    <a:gd name="T3" fmla="*/ 24 h 55"/>
                    <a:gd name="T4" fmla="*/ 34 w 44"/>
                    <a:gd name="T5" fmla="*/ 0 h 55"/>
                    <a:gd name="T6" fmla="*/ 0 w 44"/>
                    <a:gd name="T7" fmla="*/ 7 h 55"/>
                    <a:gd name="T8" fmla="*/ 5 w 44"/>
                    <a:gd name="T9" fmla="*/ 31 h 55"/>
                    <a:gd name="T10" fmla="*/ 10 w 44"/>
                    <a:gd name="T11" fmla="*/ 55 h 55"/>
                    <a:gd name="T12" fmla="*/ 44 w 44"/>
                    <a:gd name="T13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5">
                      <a:moveTo>
                        <a:pt x="44" y="48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5"/>
                      </a:lnTo>
                      <a:lnTo>
                        <a:pt x="44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" name="Freeform 3780"/>
                <p:cNvSpPr>
                  <a:spLocks/>
                </p:cNvSpPr>
                <p:nvPr/>
              </p:nvSpPr>
              <p:spPr bwMode="auto">
                <a:xfrm>
                  <a:off x="3358" y="430"/>
                  <a:ext cx="6" cy="7"/>
                </a:xfrm>
                <a:custGeom>
                  <a:avLst/>
                  <a:gdLst>
                    <a:gd name="T0" fmla="*/ 44 w 44"/>
                    <a:gd name="T1" fmla="*/ 48 h 55"/>
                    <a:gd name="T2" fmla="*/ 39 w 44"/>
                    <a:gd name="T3" fmla="*/ 24 h 55"/>
                    <a:gd name="T4" fmla="*/ 34 w 44"/>
                    <a:gd name="T5" fmla="*/ 0 h 55"/>
                    <a:gd name="T6" fmla="*/ 0 w 44"/>
                    <a:gd name="T7" fmla="*/ 7 h 55"/>
                    <a:gd name="T8" fmla="*/ 5 w 44"/>
                    <a:gd name="T9" fmla="*/ 31 h 55"/>
                    <a:gd name="T10" fmla="*/ 10 w 44"/>
                    <a:gd name="T11" fmla="*/ 55 h 55"/>
                    <a:gd name="T12" fmla="*/ 44 w 44"/>
                    <a:gd name="T13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5">
                      <a:moveTo>
                        <a:pt x="44" y="48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5"/>
                      </a:lnTo>
                      <a:lnTo>
                        <a:pt x="44" y="4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" name="Freeform 3781"/>
                <p:cNvSpPr>
                  <a:spLocks/>
                </p:cNvSpPr>
                <p:nvPr/>
              </p:nvSpPr>
              <p:spPr bwMode="auto">
                <a:xfrm>
                  <a:off x="3358" y="431"/>
                  <a:ext cx="1" cy="3"/>
                </a:xfrm>
                <a:custGeom>
                  <a:avLst/>
                  <a:gdLst>
                    <a:gd name="T0" fmla="*/ 5 w 5"/>
                    <a:gd name="T1" fmla="*/ 24 h 24"/>
                    <a:gd name="T2" fmla="*/ 0 w 5"/>
                    <a:gd name="T3" fmla="*/ 0 h 24"/>
                    <a:gd name="T4" fmla="*/ 0 w 5"/>
                    <a:gd name="T5" fmla="*/ 0 h 24"/>
                    <a:gd name="T6" fmla="*/ 5 w 5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4">
                      <a:moveTo>
                        <a:pt x="5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" name="Line 3782"/>
                <p:cNvSpPr>
                  <a:spLocks noChangeShapeType="1"/>
                </p:cNvSpPr>
                <p:nvPr/>
              </p:nvSpPr>
              <p:spPr bwMode="auto">
                <a:xfrm>
                  <a:off x="3358" y="43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" name="Freeform 3783"/>
                <p:cNvSpPr>
                  <a:spLocks/>
                </p:cNvSpPr>
                <p:nvPr/>
              </p:nvSpPr>
              <p:spPr bwMode="auto">
                <a:xfrm>
                  <a:off x="3354" y="431"/>
                  <a:ext cx="5" cy="7"/>
                </a:xfrm>
                <a:custGeom>
                  <a:avLst/>
                  <a:gdLst>
                    <a:gd name="T0" fmla="*/ 44 w 44"/>
                    <a:gd name="T1" fmla="*/ 48 h 56"/>
                    <a:gd name="T2" fmla="*/ 39 w 44"/>
                    <a:gd name="T3" fmla="*/ 24 h 56"/>
                    <a:gd name="T4" fmla="*/ 34 w 44"/>
                    <a:gd name="T5" fmla="*/ 0 h 56"/>
                    <a:gd name="T6" fmla="*/ 0 w 44"/>
                    <a:gd name="T7" fmla="*/ 7 h 56"/>
                    <a:gd name="T8" fmla="*/ 5 w 44"/>
                    <a:gd name="T9" fmla="*/ 31 h 56"/>
                    <a:gd name="T10" fmla="*/ 10 w 44"/>
                    <a:gd name="T11" fmla="*/ 56 h 56"/>
                    <a:gd name="T12" fmla="*/ 44 w 44"/>
                    <a:gd name="T13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6">
                      <a:moveTo>
                        <a:pt x="44" y="48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6"/>
                      </a:lnTo>
                      <a:lnTo>
                        <a:pt x="44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" name="Freeform 3784"/>
                <p:cNvSpPr>
                  <a:spLocks/>
                </p:cNvSpPr>
                <p:nvPr/>
              </p:nvSpPr>
              <p:spPr bwMode="auto">
                <a:xfrm>
                  <a:off x="3354" y="431"/>
                  <a:ext cx="5" cy="7"/>
                </a:xfrm>
                <a:custGeom>
                  <a:avLst/>
                  <a:gdLst>
                    <a:gd name="T0" fmla="*/ 44 w 44"/>
                    <a:gd name="T1" fmla="*/ 48 h 56"/>
                    <a:gd name="T2" fmla="*/ 39 w 44"/>
                    <a:gd name="T3" fmla="*/ 24 h 56"/>
                    <a:gd name="T4" fmla="*/ 34 w 44"/>
                    <a:gd name="T5" fmla="*/ 0 h 56"/>
                    <a:gd name="T6" fmla="*/ 0 w 44"/>
                    <a:gd name="T7" fmla="*/ 7 h 56"/>
                    <a:gd name="T8" fmla="*/ 5 w 44"/>
                    <a:gd name="T9" fmla="*/ 31 h 56"/>
                    <a:gd name="T10" fmla="*/ 10 w 44"/>
                    <a:gd name="T11" fmla="*/ 56 h 56"/>
                    <a:gd name="T12" fmla="*/ 44 w 44"/>
                    <a:gd name="T13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6">
                      <a:moveTo>
                        <a:pt x="44" y="48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6"/>
                      </a:lnTo>
                      <a:lnTo>
                        <a:pt x="44" y="4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" name="Freeform 3785"/>
                <p:cNvSpPr>
                  <a:spLocks/>
                </p:cNvSpPr>
                <p:nvPr/>
              </p:nvSpPr>
              <p:spPr bwMode="auto">
                <a:xfrm>
                  <a:off x="3355" y="435"/>
                  <a:ext cx="1" cy="3"/>
                </a:xfrm>
                <a:custGeom>
                  <a:avLst/>
                  <a:gdLst>
                    <a:gd name="T0" fmla="*/ 0 w 5"/>
                    <a:gd name="T1" fmla="*/ 0 h 25"/>
                    <a:gd name="T2" fmla="*/ 5 w 5"/>
                    <a:gd name="T3" fmla="*/ 25 h 25"/>
                    <a:gd name="T4" fmla="*/ 5 w 5"/>
                    <a:gd name="T5" fmla="*/ 25 h 25"/>
                    <a:gd name="T6" fmla="*/ 0 w 5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5">
                      <a:moveTo>
                        <a:pt x="0" y="0"/>
                      </a:move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" name="Line 3786"/>
                <p:cNvSpPr>
                  <a:spLocks noChangeShapeType="1"/>
                </p:cNvSpPr>
                <p:nvPr/>
              </p:nvSpPr>
              <p:spPr bwMode="auto">
                <a:xfrm>
                  <a:off x="3355" y="43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" name="Freeform 3787"/>
                <p:cNvSpPr>
                  <a:spLocks/>
                </p:cNvSpPr>
                <p:nvPr/>
              </p:nvSpPr>
              <p:spPr bwMode="auto">
                <a:xfrm>
                  <a:off x="3350" y="432"/>
                  <a:ext cx="5" cy="7"/>
                </a:xfrm>
                <a:custGeom>
                  <a:avLst/>
                  <a:gdLst>
                    <a:gd name="T0" fmla="*/ 44 w 44"/>
                    <a:gd name="T1" fmla="*/ 49 h 56"/>
                    <a:gd name="T2" fmla="*/ 39 w 44"/>
                    <a:gd name="T3" fmla="*/ 24 h 56"/>
                    <a:gd name="T4" fmla="*/ 34 w 44"/>
                    <a:gd name="T5" fmla="*/ 0 h 56"/>
                    <a:gd name="T6" fmla="*/ 0 w 44"/>
                    <a:gd name="T7" fmla="*/ 7 h 56"/>
                    <a:gd name="T8" fmla="*/ 5 w 44"/>
                    <a:gd name="T9" fmla="*/ 31 h 56"/>
                    <a:gd name="T10" fmla="*/ 10 w 44"/>
                    <a:gd name="T11" fmla="*/ 56 h 56"/>
                    <a:gd name="T12" fmla="*/ 44 w 44"/>
                    <a:gd name="T13" fmla="*/ 49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6">
                      <a:moveTo>
                        <a:pt x="44" y="49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6"/>
                      </a:lnTo>
                      <a:lnTo>
                        <a:pt x="4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" name="Freeform 3788"/>
                <p:cNvSpPr>
                  <a:spLocks/>
                </p:cNvSpPr>
                <p:nvPr/>
              </p:nvSpPr>
              <p:spPr bwMode="auto">
                <a:xfrm>
                  <a:off x="3350" y="432"/>
                  <a:ext cx="5" cy="7"/>
                </a:xfrm>
                <a:custGeom>
                  <a:avLst/>
                  <a:gdLst>
                    <a:gd name="T0" fmla="*/ 44 w 44"/>
                    <a:gd name="T1" fmla="*/ 49 h 56"/>
                    <a:gd name="T2" fmla="*/ 39 w 44"/>
                    <a:gd name="T3" fmla="*/ 24 h 56"/>
                    <a:gd name="T4" fmla="*/ 34 w 44"/>
                    <a:gd name="T5" fmla="*/ 0 h 56"/>
                    <a:gd name="T6" fmla="*/ 0 w 44"/>
                    <a:gd name="T7" fmla="*/ 7 h 56"/>
                    <a:gd name="T8" fmla="*/ 5 w 44"/>
                    <a:gd name="T9" fmla="*/ 31 h 56"/>
                    <a:gd name="T10" fmla="*/ 10 w 44"/>
                    <a:gd name="T11" fmla="*/ 56 h 56"/>
                    <a:gd name="T12" fmla="*/ 44 w 44"/>
                    <a:gd name="T13" fmla="*/ 49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6">
                      <a:moveTo>
                        <a:pt x="44" y="49"/>
                      </a:moveTo>
                      <a:lnTo>
                        <a:pt x="39" y="24"/>
                      </a:lnTo>
                      <a:lnTo>
                        <a:pt x="34" y="0"/>
                      </a:lnTo>
                      <a:lnTo>
                        <a:pt x="0" y="7"/>
                      </a:lnTo>
                      <a:lnTo>
                        <a:pt x="5" y="31"/>
                      </a:lnTo>
                      <a:lnTo>
                        <a:pt x="10" y="56"/>
                      </a:lnTo>
                      <a:lnTo>
                        <a:pt x="44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" name="Freeform 3789"/>
                <p:cNvSpPr>
                  <a:spLocks/>
                </p:cNvSpPr>
                <p:nvPr/>
              </p:nvSpPr>
              <p:spPr bwMode="auto">
                <a:xfrm>
                  <a:off x="3350" y="432"/>
                  <a:ext cx="1" cy="4"/>
                </a:xfrm>
                <a:custGeom>
                  <a:avLst/>
                  <a:gdLst>
                    <a:gd name="T0" fmla="*/ 6 w 6"/>
                    <a:gd name="T1" fmla="*/ 24 h 24"/>
                    <a:gd name="T2" fmla="*/ 1 w 6"/>
                    <a:gd name="T3" fmla="*/ 0 h 24"/>
                    <a:gd name="T4" fmla="*/ 0 w 6"/>
                    <a:gd name="T5" fmla="*/ 0 h 24"/>
                    <a:gd name="T6" fmla="*/ 6 w 6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4">
                      <a:moveTo>
                        <a:pt x="6" y="2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6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" name="Line 3790"/>
                <p:cNvSpPr>
                  <a:spLocks noChangeShapeType="1"/>
                </p:cNvSpPr>
                <p:nvPr/>
              </p:nvSpPr>
              <p:spPr bwMode="auto">
                <a:xfrm flipH="1">
                  <a:off x="3350" y="43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" name="Freeform 3791"/>
                <p:cNvSpPr>
                  <a:spLocks/>
                </p:cNvSpPr>
                <p:nvPr/>
              </p:nvSpPr>
              <p:spPr bwMode="auto">
                <a:xfrm>
                  <a:off x="3345" y="432"/>
                  <a:ext cx="6" cy="8"/>
                </a:xfrm>
                <a:custGeom>
                  <a:avLst/>
                  <a:gdLst>
                    <a:gd name="T0" fmla="*/ 47 w 47"/>
                    <a:gd name="T1" fmla="*/ 49 h 57"/>
                    <a:gd name="T2" fmla="*/ 41 w 47"/>
                    <a:gd name="T3" fmla="*/ 24 h 57"/>
                    <a:gd name="T4" fmla="*/ 35 w 47"/>
                    <a:gd name="T5" fmla="*/ 0 h 57"/>
                    <a:gd name="T6" fmla="*/ 0 w 47"/>
                    <a:gd name="T7" fmla="*/ 8 h 57"/>
                    <a:gd name="T8" fmla="*/ 6 w 47"/>
                    <a:gd name="T9" fmla="*/ 32 h 57"/>
                    <a:gd name="T10" fmla="*/ 12 w 47"/>
                    <a:gd name="T11" fmla="*/ 57 h 57"/>
                    <a:gd name="T12" fmla="*/ 47 w 47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9"/>
                      </a:moveTo>
                      <a:lnTo>
                        <a:pt x="41" y="24"/>
                      </a:lnTo>
                      <a:lnTo>
                        <a:pt x="35" y="0"/>
                      </a:lnTo>
                      <a:lnTo>
                        <a:pt x="0" y="8"/>
                      </a:lnTo>
                      <a:lnTo>
                        <a:pt x="6" y="32"/>
                      </a:lnTo>
                      <a:lnTo>
                        <a:pt x="12" y="57"/>
                      </a:lnTo>
                      <a:lnTo>
                        <a:pt x="4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" name="Freeform 3792"/>
                <p:cNvSpPr>
                  <a:spLocks/>
                </p:cNvSpPr>
                <p:nvPr/>
              </p:nvSpPr>
              <p:spPr bwMode="auto">
                <a:xfrm>
                  <a:off x="3345" y="432"/>
                  <a:ext cx="6" cy="8"/>
                </a:xfrm>
                <a:custGeom>
                  <a:avLst/>
                  <a:gdLst>
                    <a:gd name="T0" fmla="*/ 47 w 47"/>
                    <a:gd name="T1" fmla="*/ 49 h 57"/>
                    <a:gd name="T2" fmla="*/ 41 w 47"/>
                    <a:gd name="T3" fmla="*/ 24 h 57"/>
                    <a:gd name="T4" fmla="*/ 35 w 47"/>
                    <a:gd name="T5" fmla="*/ 0 h 57"/>
                    <a:gd name="T6" fmla="*/ 0 w 47"/>
                    <a:gd name="T7" fmla="*/ 8 h 57"/>
                    <a:gd name="T8" fmla="*/ 6 w 47"/>
                    <a:gd name="T9" fmla="*/ 32 h 57"/>
                    <a:gd name="T10" fmla="*/ 12 w 47"/>
                    <a:gd name="T11" fmla="*/ 57 h 57"/>
                    <a:gd name="T12" fmla="*/ 47 w 47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9"/>
                      </a:moveTo>
                      <a:lnTo>
                        <a:pt x="41" y="24"/>
                      </a:lnTo>
                      <a:lnTo>
                        <a:pt x="35" y="0"/>
                      </a:lnTo>
                      <a:lnTo>
                        <a:pt x="0" y="8"/>
                      </a:lnTo>
                      <a:lnTo>
                        <a:pt x="6" y="32"/>
                      </a:lnTo>
                      <a:lnTo>
                        <a:pt x="12" y="57"/>
                      </a:lnTo>
                      <a:lnTo>
                        <a:pt x="47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" name="Freeform 3793"/>
                <p:cNvSpPr>
                  <a:spLocks/>
                </p:cNvSpPr>
                <p:nvPr/>
              </p:nvSpPr>
              <p:spPr bwMode="auto">
                <a:xfrm>
                  <a:off x="3345" y="434"/>
                  <a:ext cx="1" cy="3"/>
                </a:xfrm>
                <a:custGeom>
                  <a:avLst/>
                  <a:gdLst>
                    <a:gd name="T0" fmla="*/ 6 w 6"/>
                    <a:gd name="T1" fmla="*/ 24 h 24"/>
                    <a:gd name="T2" fmla="*/ 0 w 6"/>
                    <a:gd name="T3" fmla="*/ 0 h 24"/>
                    <a:gd name="T4" fmla="*/ 0 w 6"/>
                    <a:gd name="T5" fmla="*/ 0 h 24"/>
                    <a:gd name="T6" fmla="*/ 6 w 6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4">
                      <a:moveTo>
                        <a:pt x="6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" name="Line 3794"/>
                <p:cNvSpPr>
                  <a:spLocks noChangeShapeType="1"/>
                </p:cNvSpPr>
                <p:nvPr/>
              </p:nvSpPr>
              <p:spPr bwMode="auto">
                <a:xfrm>
                  <a:off x="3345" y="43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" name="Freeform 3795"/>
                <p:cNvSpPr>
                  <a:spLocks/>
                </p:cNvSpPr>
                <p:nvPr/>
              </p:nvSpPr>
              <p:spPr bwMode="auto">
                <a:xfrm>
                  <a:off x="3341" y="434"/>
                  <a:ext cx="6" cy="7"/>
                </a:xfrm>
                <a:custGeom>
                  <a:avLst/>
                  <a:gdLst>
                    <a:gd name="T0" fmla="*/ 45 w 45"/>
                    <a:gd name="T1" fmla="*/ 49 h 57"/>
                    <a:gd name="T2" fmla="*/ 39 w 45"/>
                    <a:gd name="T3" fmla="*/ 24 h 57"/>
                    <a:gd name="T4" fmla="*/ 33 w 45"/>
                    <a:gd name="T5" fmla="*/ 0 h 57"/>
                    <a:gd name="T6" fmla="*/ 0 w 45"/>
                    <a:gd name="T7" fmla="*/ 8 h 57"/>
                    <a:gd name="T8" fmla="*/ 6 w 45"/>
                    <a:gd name="T9" fmla="*/ 33 h 57"/>
                    <a:gd name="T10" fmla="*/ 12 w 45"/>
                    <a:gd name="T11" fmla="*/ 57 h 57"/>
                    <a:gd name="T12" fmla="*/ 45 w 45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7">
                      <a:moveTo>
                        <a:pt x="45" y="49"/>
                      </a:moveTo>
                      <a:lnTo>
                        <a:pt x="39" y="24"/>
                      </a:lnTo>
                      <a:lnTo>
                        <a:pt x="33" y="0"/>
                      </a:lnTo>
                      <a:lnTo>
                        <a:pt x="0" y="8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5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" name="Freeform 3796"/>
                <p:cNvSpPr>
                  <a:spLocks/>
                </p:cNvSpPr>
                <p:nvPr/>
              </p:nvSpPr>
              <p:spPr bwMode="auto">
                <a:xfrm>
                  <a:off x="3341" y="434"/>
                  <a:ext cx="6" cy="7"/>
                </a:xfrm>
                <a:custGeom>
                  <a:avLst/>
                  <a:gdLst>
                    <a:gd name="T0" fmla="*/ 45 w 45"/>
                    <a:gd name="T1" fmla="*/ 49 h 57"/>
                    <a:gd name="T2" fmla="*/ 39 w 45"/>
                    <a:gd name="T3" fmla="*/ 24 h 57"/>
                    <a:gd name="T4" fmla="*/ 33 w 45"/>
                    <a:gd name="T5" fmla="*/ 0 h 57"/>
                    <a:gd name="T6" fmla="*/ 0 w 45"/>
                    <a:gd name="T7" fmla="*/ 8 h 57"/>
                    <a:gd name="T8" fmla="*/ 6 w 45"/>
                    <a:gd name="T9" fmla="*/ 33 h 57"/>
                    <a:gd name="T10" fmla="*/ 12 w 45"/>
                    <a:gd name="T11" fmla="*/ 57 h 57"/>
                    <a:gd name="T12" fmla="*/ 45 w 45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7">
                      <a:moveTo>
                        <a:pt x="45" y="49"/>
                      </a:moveTo>
                      <a:lnTo>
                        <a:pt x="39" y="24"/>
                      </a:lnTo>
                      <a:lnTo>
                        <a:pt x="33" y="0"/>
                      </a:lnTo>
                      <a:lnTo>
                        <a:pt x="0" y="8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5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" name="Freeform 3797"/>
                <p:cNvSpPr>
                  <a:spLocks/>
                </p:cNvSpPr>
                <p:nvPr/>
              </p:nvSpPr>
              <p:spPr bwMode="auto">
                <a:xfrm>
                  <a:off x="3342" y="438"/>
                  <a:ext cx="1" cy="3"/>
                </a:xfrm>
                <a:custGeom>
                  <a:avLst/>
                  <a:gdLst>
                    <a:gd name="T0" fmla="*/ 0 w 6"/>
                    <a:gd name="T1" fmla="*/ 0 h 24"/>
                    <a:gd name="T2" fmla="*/ 6 w 6"/>
                    <a:gd name="T3" fmla="*/ 24 h 24"/>
                    <a:gd name="T4" fmla="*/ 6 w 6"/>
                    <a:gd name="T5" fmla="*/ 24 h 24"/>
                    <a:gd name="T6" fmla="*/ 0 w 6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4">
                      <a:moveTo>
                        <a:pt x="0" y="0"/>
                      </a:move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" name="Line 3798"/>
                <p:cNvSpPr>
                  <a:spLocks noChangeShapeType="1"/>
                </p:cNvSpPr>
                <p:nvPr/>
              </p:nvSpPr>
              <p:spPr bwMode="auto">
                <a:xfrm>
                  <a:off x="3343" y="44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" name="Freeform 3799"/>
                <p:cNvSpPr>
                  <a:spLocks/>
                </p:cNvSpPr>
                <p:nvPr/>
              </p:nvSpPr>
              <p:spPr bwMode="auto">
                <a:xfrm>
                  <a:off x="3337" y="435"/>
                  <a:ext cx="6" cy="7"/>
                </a:xfrm>
                <a:custGeom>
                  <a:avLst/>
                  <a:gdLst>
                    <a:gd name="T0" fmla="*/ 47 w 47"/>
                    <a:gd name="T1" fmla="*/ 49 h 57"/>
                    <a:gd name="T2" fmla="*/ 41 w 47"/>
                    <a:gd name="T3" fmla="*/ 25 h 57"/>
                    <a:gd name="T4" fmla="*/ 35 w 47"/>
                    <a:gd name="T5" fmla="*/ 0 h 57"/>
                    <a:gd name="T6" fmla="*/ 0 w 47"/>
                    <a:gd name="T7" fmla="*/ 8 h 57"/>
                    <a:gd name="T8" fmla="*/ 6 w 47"/>
                    <a:gd name="T9" fmla="*/ 33 h 57"/>
                    <a:gd name="T10" fmla="*/ 12 w 47"/>
                    <a:gd name="T11" fmla="*/ 57 h 57"/>
                    <a:gd name="T12" fmla="*/ 47 w 47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9"/>
                      </a:moveTo>
                      <a:lnTo>
                        <a:pt x="41" y="25"/>
                      </a:lnTo>
                      <a:lnTo>
                        <a:pt x="35" y="0"/>
                      </a:lnTo>
                      <a:lnTo>
                        <a:pt x="0" y="8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7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" name="Freeform 3800"/>
                <p:cNvSpPr>
                  <a:spLocks/>
                </p:cNvSpPr>
                <p:nvPr/>
              </p:nvSpPr>
              <p:spPr bwMode="auto">
                <a:xfrm>
                  <a:off x="3337" y="435"/>
                  <a:ext cx="6" cy="7"/>
                </a:xfrm>
                <a:custGeom>
                  <a:avLst/>
                  <a:gdLst>
                    <a:gd name="T0" fmla="*/ 47 w 47"/>
                    <a:gd name="T1" fmla="*/ 49 h 57"/>
                    <a:gd name="T2" fmla="*/ 41 w 47"/>
                    <a:gd name="T3" fmla="*/ 25 h 57"/>
                    <a:gd name="T4" fmla="*/ 35 w 47"/>
                    <a:gd name="T5" fmla="*/ 0 h 57"/>
                    <a:gd name="T6" fmla="*/ 0 w 47"/>
                    <a:gd name="T7" fmla="*/ 8 h 57"/>
                    <a:gd name="T8" fmla="*/ 6 w 47"/>
                    <a:gd name="T9" fmla="*/ 33 h 57"/>
                    <a:gd name="T10" fmla="*/ 12 w 47"/>
                    <a:gd name="T11" fmla="*/ 57 h 57"/>
                    <a:gd name="T12" fmla="*/ 47 w 47"/>
                    <a:gd name="T13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9"/>
                      </a:moveTo>
                      <a:lnTo>
                        <a:pt x="41" y="25"/>
                      </a:lnTo>
                      <a:lnTo>
                        <a:pt x="35" y="0"/>
                      </a:lnTo>
                      <a:lnTo>
                        <a:pt x="0" y="8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7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" name="Freeform 3801"/>
                <p:cNvSpPr>
                  <a:spLocks/>
                </p:cNvSpPr>
                <p:nvPr/>
              </p:nvSpPr>
              <p:spPr bwMode="auto">
                <a:xfrm>
                  <a:off x="3337" y="436"/>
                  <a:ext cx="1" cy="3"/>
                </a:xfrm>
                <a:custGeom>
                  <a:avLst/>
                  <a:gdLst>
                    <a:gd name="T0" fmla="*/ 6 w 6"/>
                    <a:gd name="T1" fmla="*/ 25 h 25"/>
                    <a:gd name="T2" fmla="*/ 0 w 6"/>
                    <a:gd name="T3" fmla="*/ 0 h 25"/>
                    <a:gd name="T4" fmla="*/ 0 w 6"/>
                    <a:gd name="T5" fmla="*/ 0 h 25"/>
                    <a:gd name="T6" fmla="*/ 6 w 6"/>
                    <a:gd name="T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5">
                      <a:moveTo>
                        <a:pt x="6" y="25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" name="Line 3802"/>
                <p:cNvSpPr>
                  <a:spLocks noChangeShapeType="1"/>
                </p:cNvSpPr>
                <p:nvPr/>
              </p:nvSpPr>
              <p:spPr bwMode="auto">
                <a:xfrm>
                  <a:off x="3337" y="43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" name="Freeform 3803"/>
                <p:cNvSpPr>
                  <a:spLocks/>
                </p:cNvSpPr>
                <p:nvPr/>
              </p:nvSpPr>
              <p:spPr bwMode="auto">
                <a:xfrm>
                  <a:off x="3333" y="436"/>
                  <a:ext cx="5" cy="7"/>
                </a:xfrm>
                <a:custGeom>
                  <a:avLst/>
                  <a:gdLst>
                    <a:gd name="T0" fmla="*/ 45 w 45"/>
                    <a:gd name="T1" fmla="*/ 49 h 58"/>
                    <a:gd name="T2" fmla="*/ 39 w 45"/>
                    <a:gd name="T3" fmla="*/ 25 h 58"/>
                    <a:gd name="T4" fmla="*/ 33 w 45"/>
                    <a:gd name="T5" fmla="*/ 0 h 58"/>
                    <a:gd name="T6" fmla="*/ 0 w 45"/>
                    <a:gd name="T7" fmla="*/ 9 h 58"/>
                    <a:gd name="T8" fmla="*/ 6 w 45"/>
                    <a:gd name="T9" fmla="*/ 34 h 58"/>
                    <a:gd name="T10" fmla="*/ 12 w 45"/>
                    <a:gd name="T11" fmla="*/ 58 h 58"/>
                    <a:gd name="T12" fmla="*/ 45 w 45"/>
                    <a:gd name="T13" fmla="*/ 4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8">
                      <a:moveTo>
                        <a:pt x="45" y="49"/>
                      </a:moveTo>
                      <a:lnTo>
                        <a:pt x="39" y="25"/>
                      </a:lnTo>
                      <a:lnTo>
                        <a:pt x="33" y="0"/>
                      </a:lnTo>
                      <a:lnTo>
                        <a:pt x="0" y="9"/>
                      </a:lnTo>
                      <a:lnTo>
                        <a:pt x="6" y="34"/>
                      </a:lnTo>
                      <a:lnTo>
                        <a:pt x="12" y="58"/>
                      </a:lnTo>
                      <a:lnTo>
                        <a:pt x="45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" name="Freeform 3804"/>
                <p:cNvSpPr>
                  <a:spLocks/>
                </p:cNvSpPr>
                <p:nvPr/>
              </p:nvSpPr>
              <p:spPr bwMode="auto">
                <a:xfrm>
                  <a:off x="3333" y="436"/>
                  <a:ext cx="5" cy="7"/>
                </a:xfrm>
                <a:custGeom>
                  <a:avLst/>
                  <a:gdLst>
                    <a:gd name="T0" fmla="*/ 45 w 45"/>
                    <a:gd name="T1" fmla="*/ 49 h 58"/>
                    <a:gd name="T2" fmla="*/ 39 w 45"/>
                    <a:gd name="T3" fmla="*/ 25 h 58"/>
                    <a:gd name="T4" fmla="*/ 33 w 45"/>
                    <a:gd name="T5" fmla="*/ 0 h 58"/>
                    <a:gd name="T6" fmla="*/ 0 w 45"/>
                    <a:gd name="T7" fmla="*/ 9 h 58"/>
                    <a:gd name="T8" fmla="*/ 6 w 45"/>
                    <a:gd name="T9" fmla="*/ 34 h 58"/>
                    <a:gd name="T10" fmla="*/ 12 w 45"/>
                    <a:gd name="T11" fmla="*/ 58 h 58"/>
                    <a:gd name="T12" fmla="*/ 45 w 45"/>
                    <a:gd name="T13" fmla="*/ 4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8">
                      <a:moveTo>
                        <a:pt x="45" y="49"/>
                      </a:moveTo>
                      <a:lnTo>
                        <a:pt x="39" y="25"/>
                      </a:lnTo>
                      <a:lnTo>
                        <a:pt x="33" y="0"/>
                      </a:lnTo>
                      <a:lnTo>
                        <a:pt x="0" y="9"/>
                      </a:lnTo>
                      <a:lnTo>
                        <a:pt x="6" y="34"/>
                      </a:lnTo>
                      <a:lnTo>
                        <a:pt x="12" y="58"/>
                      </a:lnTo>
                      <a:lnTo>
                        <a:pt x="45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" name="Freeform 3805"/>
                <p:cNvSpPr>
                  <a:spLocks/>
                </p:cNvSpPr>
                <p:nvPr/>
              </p:nvSpPr>
              <p:spPr bwMode="auto">
                <a:xfrm>
                  <a:off x="3328" y="437"/>
                  <a:ext cx="6" cy="7"/>
                </a:xfrm>
                <a:custGeom>
                  <a:avLst/>
                  <a:gdLst>
                    <a:gd name="T0" fmla="*/ 46 w 46"/>
                    <a:gd name="T1" fmla="*/ 49 h 58"/>
                    <a:gd name="T2" fmla="*/ 40 w 46"/>
                    <a:gd name="T3" fmla="*/ 25 h 58"/>
                    <a:gd name="T4" fmla="*/ 34 w 46"/>
                    <a:gd name="T5" fmla="*/ 0 h 58"/>
                    <a:gd name="T6" fmla="*/ 0 w 46"/>
                    <a:gd name="T7" fmla="*/ 10 h 58"/>
                    <a:gd name="T8" fmla="*/ 6 w 46"/>
                    <a:gd name="T9" fmla="*/ 34 h 58"/>
                    <a:gd name="T10" fmla="*/ 13 w 46"/>
                    <a:gd name="T11" fmla="*/ 58 h 58"/>
                    <a:gd name="T12" fmla="*/ 46 w 46"/>
                    <a:gd name="T13" fmla="*/ 4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46" y="49"/>
                      </a:moveTo>
                      <a:lnTo>
                        <a:pt x="40" y="25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6" y="34"/>
                      </a:lnTo>
                      <a:lnTo>
                        <a:pt x="13" y="58"/>
                      </a:lnTo>
                      <a:lnTo>
                        <a:pt x="46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" name="Freeform 3806"/>
                <p:cNvSpPr>
                  <a:spLocks/>
                </p:cNvSpPr>
                <p:nvPr/>
              </p:nvSpPr>
              <p:spPr bwMode="auto">
                <a:xfrm>
                  <a:off x="3328" y="437"/>
                  <a:ext cx="6" cy="7"/>
                </a:xfrm>
                <a:custGeom>
                  <a:avLst/>
                  <a:gdLst>
                    <a:gd name="T0" fmla="*/ 46 w 46"/>
                    <a:gd name="T1" fmla="*/ 49 h 58"/>
                    <a:gd name="T2" fmla="*/ 40 w 46"/>
                    <a:gd name="T3" fmla="*/ 25 h 58"/>
                    <a:gd name="T4" fmla="*/ 34 w 46"/>
                    <a:gd name="T5" fmla="*/ 0 h 58"/>
                    <a:gd name="T6" fmla="*/ 0 w 46"/>
                    <a:gd name="T7" fmla="*/ 10 h 58"/>
                    <a:gd name="T8" fmla="*/ 6 w 46"/>
                    <a:gd name="T9" fmla="*/ 34 h 58"/>
                    <a:gd name="T10" fmla="*/ 13 w 46"/>
                    <a:gd name="T11" fmla="*/ 58 h 58"/>
                    <a:gd name="T12" fmla="*/ 46 w 46"/>
                    <a:gd name="T13" fmla="*/ 4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58">
                      <a:moveTo>
                        <a:pt x="46" y="49"/>
                      </a:moveTo>
                      <a:lnTo>
                        <a:pt x="40" y="25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6" y="34"/>
                      </a:lnTo>
                      <a:lnTo>
                        <a:pt x="13" y="58"/>
                      </a:lnTo>
                      <a:lnTo>
                        <a:pt x="46" y="4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" name="Freeform 3807"/>
                <p:cNvSpPr>
                  <a:spLocks/>
                </p:cNvSpPr>
                <p:nvPr/>
              </p:nvSpPr>
              <p:spPr bwMode="auto">
                <a:xfrm>
                  <a:off x="3329" y="441"/>
                  <a:ext cx="1" cy="3"/>
                </a:xfrm>
                <a:custGeom>
                  <a:avLst/>
                  <a:gdLst>
                    <a:gd name="T0" fmla="*/ 0 w 7"/>
                    <a:gd name="T1" fmla="*/ 0 h 24"/>
                    <a:gd name="T2" fmla="*/ 7 w 7"/>
                    <a:gd name="T3" fmla="*/ 24 h 24"/>
                    <a:gd name="T4" fmla="*/ 7 w 7"/>
                    <a:gd name="T5" fmla="*/ 24 h 24"/>
                    <a:gd name="T6" fmla="*/ 0 w 7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4">
                      <a:moveTo>
                        <a:pt x="0" y="0"/>
                      </a:move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" name="Line 3808"/>
                <p:cNvSpPr>
                  <a:spLocks noChangeShapeType="1"/>
                </p:cNvSpPr>
                <p:nvPr/>
              </p:nvSpPr>
              <p:spPr bwMode="auto">
                <a:xfrm>
                  <a:off x="3330" y="44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" name="Freeform 3809"/>
                <p:cNvSpPr>
                  <a:spLocks/>
                </p:cNvSpPr>
                <p:nvPr/>
              </p:nvSpPr>
              <p:spPr bwMode="auto">
                <a:xfrm>
                  <a:off x="3324" y="438"/>
                  <a:ext cx="6" cy="7"/>
                </a:xfrm>
                <a:custGeom>
                  <a:avLst/>
                  <a:gdLst>
                    <a:gd name="T0" fmla="*/ 47 w 47"/>
                    <a:gd name="T1" fmla="*/ 48 h 57"/>
                    <a:gd name="T2" fmla="*/ 40 w 47"/>
                    <a:gd name="T3" fmla="*/ 24 h 57"/>
                    <a:gd name="T4" fmla="*/ 34 w 47"/>
                    <a:gd name="T5" fmla="*/ 0 h 57"/>
                    <a:gd name="T6" fmla="*/ 0 w 47"/>
                    <a:gd name="T7" fmla="*/ 9 h 57"/>
                    <a:gd name="T8" fmla="*/ 6 w 47"/>
                    <a:gd name="T9" fmla="*/ 33 h 57"/>
                    <a:gd name="T10" fmla="*/ 12 w 47"/>
                    <a:gd name="T11" fmla="*/ 57 h 57"/>
                    <a:gd name="T12" fmla="*/ 47 w 47"/>
                    <a:gd name="T13" fmla="*/ 4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8"/>
                      </a:moveTo>
                      <a:lnTo>
                        <a:pt x="40" y="24"/>
                      </a:lnTo>
                      <a:lnTo>
                        <a:pt x="34" y="0"/>
                      </a:lnTo>
                      <a:lnTo>
                        <a:pt x="0" y="9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7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" name="Freeform 3810"/>
                <p:cNvSpPr>
                  <a:spLocks/>
                </p:cNvSpPr>
                <p:nvPr/>
              </p:nvSpPr>
              <p:spPr bwMode="auto">
                <a:xfrm>
                  <a:off x="3324" y="438"/>
                  <a:ext cx="6" cy="7"/>
                </a:xfrm>
                <a:custGeom>
                  <a:avLst/>
                  <a:gdLst>
                    <a:gd name="T0" fmla="*/ 47 w 47"/>
                    <a:gd name="T1" fmla="*/ 48 h 57"/>
                    <a:gd name="T2" fmla="*/ 40 w 47"/>
                    <a:gd name="T3" fmla="*/ 24 h 57"/>
                    <a:gd name="T4" fmla="*/ 34 w 47"/>
                    <a:gd name="T5" fmla="*/ 0 h 57"/>
                    <a:gd name="T6" fmla="*/ 0 w 47"/>
                    <a:gd name="T7" fmla="*/ 9 h 57"/>
                    <a:gd name="T8" fmla="*/ 6 w 47"/>
                    <a:gd name="T9" fmla="*/ 33 h 57"/>
                    <a:gd name="T10" fmla="*/ 12 w 47"/>
                    <a:gd name="T11" fmla="*/ 57 h 57"/>
                    <a:gd name="T12" fmla="*/ 47 w 47"/>
                    <a:gd name="T13" fmla="*/ 4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8"/>
                      </a:moveTo>
                      <a:lnTo>
                        <a:pt x="40" y="24"/>
                      </a:lnTo>
                      <a:lnTo>
                        <a:pt x="34" y="0"/>
                      </a:lnTo>
                      <a:lnTo>
                        <a:pt x="0" y="9"/>
                      </a:lnTo>
                      <a:lnTo>
                        <a:pt x="6" y="33"/>
                      </a:lnTo>
                      <a:lnTo>
                        <a:pt x="12" y="57"/>
                      </a:lnTo>
                      <a:lnTo>
                        <a:pt x="47" y="4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" name="Freeform 3811"/>
                <p:cNvSpPr>
                  <a:spLocks/>
                </p:cNvSpPr>
                <p:nvPr/>
              </p:nvSpPr>
              <p:spPr bwMode="auto">
                <a:xfrm>
                  <a:off x="3324" y="439"/>
                  <a:ext cx="1" cy="3"/>
                </a:xfrm>
                <a:custGeom>
                  <a:avLst/>
                  <a:gdLst>
                    <a:gd name="T0" fmla="*/ 7 w 7"/>
                    <a:gd name="T1" fmla="*/ 24 h 24"/>
                    <a:gd name="T2" fmla="*/ 1 w 7"/>
                    <a:gd name="T3" fmla="*/ 0 h 24"/>
                    <a:gd name="T4" fmla="*/ 0 w 7"/>
                    <a:gd name="T5" fmla="*/ 1 h 24"/>
                    <a:gd name="T6" fmla="*/ 7 w 7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4">
                      <a:moveTo>
                        <a:pt x="7" y="24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" name="Line 3812"/>
                <p:cNvSpPr>
                  <a:spLocks noChangeShapeType="1"/>
                </p:cNvSpPr>
                <p:nvPr/>
              </p:nvSpPr>
              <p:spPr bwMode="auto">
                <a:xfrm flipH="1">
                  <a:off x="3324" y="43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" name="Freeform 3813"/>
                <p:cNvSpPr>
                  <a:spLocks/>
                </p:cNvSpPr>
                <p:nvPr/>
              </p:nvSpPr>
              <p:spPr bwMode="auto">
                <a:xfrm>
                  <a:off x="3320" y="439"/>
                  <a:ext cx="6" cy="7"/>
                </a:xfrm>
                <a:custGeom>
                  <a:avLst/>
                  <a:gdLst>
                    <a:gd name="T0" fmla="*/ 48 w 48"/>
                    <a:gd name="T1" fmla="*/ 46 h 57"/>
                    <a:gd name="T2" fmla="*/ 41 w 48"/>
                    <a:gd name="T3" fmla="*/ 23 h 57"/>
                    <a:gd name="T4" fmla="*/ 34 w 48"/>
                    <a:gd name="T5" fmla="*/ 0 h 57"/>
                    <a:gd name="T6" fmla="*/ 0 w 48"/>
                    <a:gd name="T7" fmla="*/ 10 h 57"/>
                    <a:gd name="T8" fmla="*/ 8 w 48"/>
                    <a:gd name="T9" fmla="*/ 33 h 57"/>
                    <a:gd name="T10" fmla="*/ 15 w 48"/>
                    <a:gd name="T11" fmla="*/ 57 h 57"/>
                    <a:gd name="T12" fmla="*/ 48 w 48"/>
                    <a:gd name="T13" fmla="*/ 4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48" y="46"/>
                      </a:moveTo>
                      <a:lnTo>
                        <a:pt x="41" y="23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8" y="33"/>
                      </a:lnTo>
                      <a:lnTo>
                        <a:pt x="15" y="57"/>
                      </a:lnTo>
                      <a:lnTo>
                        <a:pt x="48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" name="Freeform 3814"/>
                <p:cNvSpPr>
                  <a:spLocks/>
                </p:cNvSpPr>
                <p:nvPr/>
              </p:nvSpPr>
              <p:spPr bwMode="auto">
                <a:xfrm>
                  <a:off x="3320" y="439"/>
                  <a:ext cx="6" cy="7"/>
                </a:xfrm>
                <a:custGeom>
                  <a:avLst/>
                  <a:gdLst>
                    <a:gd name="T0" fmla="*/ 48 w 48"/>
                    <a:gd name="T1" fmla="*/ 46 h 57"/>
                    <a:gd name="T2" fmla="*/ 41 w 48"/>
                    <a:gd name="T3" fmla="*/ 23 h 57"/>
                    <a:gd name="T4" fmla="*/ 34 w 48"/>
                    <a:gd name="T5" fmla="*/ 0 h 57"/>
                    <a:gd name="T6" fmla="*/ 0 w 48"/>
                    <a:gd name="T7" fmla="*/ 10 h 57"/>
                    <a:gd name="T8" fmla="*/ 8 w 48"/>
                    <a:gd name="T9" fmla="*/ 33 h 57"/>
                    <a:gd name="T10" fmla="*/ 15 w 48"/>
                    <a:gd name="T11" fmla="*/ 57 h 57"/>
                    <a:gd name="T12" fmla="*/ 48 w 48"/>
                    <a:gd name="T13" fmla="*/ 4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48" y="46"/>
                      </a:moveTo>
                      <a:lnTo>
                        <a:pt x="41" y="23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8" y="33"/>
                      </a:lnTo>
                      <a:lnTo>
                        <a:pt x="15" y="57"/>
                      </a:lnTo>
                      <a:lnTo>
                        <a:pt x="48" y="4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" name="Freeform 3815"/>
                <p:cNvSpPr>
                  <a:spLocks/>
                </p:cNvSpPr>
                <p:nvPr/>
              </p:nvSpPr>
              <p:spPr bwMode="auto">
                <a:xfrm>
                  <a:off x="3316" y="440"/>
                  <a:ext cx="6" cy="7"/>
                </a:xfrm>
                <a:custGeom>
                  <a:avLst/>
                  <a:gdLst>
                    <a:gd name="T0" fmla="*/ 48 w 48"/>
                    <a:gd name="T1" fmla="*/ 47 h 57"/>
                    <a:gd name="T2" fmla="*/ 41 w 48"/>
                    <a:gd name="T3" fmla="*/ 23 h 57"/>
                    <a:gd name="T4" fmla="*/ 33 w 48"/>
                    <a:gd name="T5" fmla="*/ 0 h 57"/>
                    <a:gd name="T6" fmla="*/ 0 w 48"/>
                    <a:gd name="T7" fmla="*/ 10 h 57"/>
                    <a:gd name="T8" fmla="*/ 7 w 48"/>
                    <a:gd name="T9" fmla="*/ 33 h 57"/>
                    <a:gd name="T10" fmla="*/ 14 w 48"/>
                    <a:gd name="T11" fmla="*/ 57 h 57"/>
                    <a:gd name="T12" fmla="*/ 48 w 48"/>
                    <a:gd name="T13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48" y="47"/>
                      </a:moveTo>
                      <a:lnTo>
                        <a:pt x="41" y="23"/>
                      </a:lnTo>
                      <a:lnTo>
                        <a:pt x="33" y="0"/>
                      </a:lnTo>
                      <a:lnTo>
                        <a:pt x="0" y="10"/>
                      </a:lnTo>
                      <a:lnTo>
                        <a:pt x="7" y="33"/>
                      </a:lnTo>
                      <a:lnTo>
                        <a:pt x="14" y="57"/>
                      </a:lnTo>
                      <a:lnTo>
                        <a:pt x="48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" name="Freeform 3816"/>
                <p:cNvSpPr>
                  <a:spLocks/>
                </p:cNvSpPr>
                <p:nvPr/>
              </p:nvSpPr>
              <p:spPr bwMode="auto">
                <a:xfrm>
                  <a:off x="3316" y="440"/>
                  <a:ext cx="6" cy="7"/>
                </a:xfrm>
                <a:custGeom>
                  <a:avLst/>
                  <a:gdLst>
                    <a:gd name="T0" fmla="*/ 48 w 48"/>
                    <a:gd name="T1" fmla="*/ 47 h 57"/>
                    <a:gd name="T2" fmla="*/ 41 w 48"/>
                    <a:gd name="T3" fmla="*/ 23 h 57"/>
                    <a:gd name="T4" fmla="*/ 33 w 48"/>
                    <a:gd name="T5" fmla="*/ 0 h 57"/>
                    <a:gd name="T6" fmla="*/ 0 w 48"/>
                    <a:gd name="T7" fmla="*/ 10 h 57"/>
                    <a:gd name="T8" fmla="*/ 7 w 48"/>
                    <a:gd name="T9" fmla="*/ 33 h 57"/>
                    <a:gd name="T10" fmla="*/ 14 w 48"/>
                    <a:gd name="T11" fmla="*/ 57 h 57"/>
                    <a:gd name="T12" fmla="*/ 48 w 48"/>
                    <a:gd name="T13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57">
                      <a:moveTo>
                        <a:pt x="48" y="47"/>
                      </a:moveTo>
                      <a:lnTo>
                        <a:pt x="41" y="23"/>
                      </a:lnTo>
                      <a:lnTo>
                        <a:pt x="33" y="0"/>
                      </a:lnTo>
                      <a:lnTo>
                        <a:pt x="0" y="10"/>
                      </a:lnTo>
                      <a:lnTo>
                        <a:pt x="7" y="33"/>
                      </a:lnTo>
                      <a:lnTo>
                        <a:pt x="14" y="57"/>
                      </a:lnTo>
                      <a:lnTo>
                        <a:pt x="48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" name="Freeform 3817"/>
                <p:cNvSpPr>
                  <a:spLocks/>
                </p:cNvSpPr>
                <p:nvPr/>
              </p:nvSpPr>
              <p:spPr bwMode="auto">
                <a:xfrm>
                  <a:off x="3311" y="442"/>
                  <a:ext cx="6" cy="7"/>
                </a:xfrm>
                <a:custGeom>
                  <a:avLst/>
                  <a:gdLst>
                    <a:gd name="T0" fmla="*/ 47 w 47"/>
                    <a:gd name="T1" fmla="*/ 47 h 57"/>
                    <a:gd name="T2" fmla="*/ 40 w 47"/>
                    <a:gd name="T3" fmla="*/ 23 h 57"/>
                    <a:gd name="T4" fmla="*/ 33 w 47"/>
                    <a:gd name="T5" fmla="*/ 0 h 57"/>
                    <a:gd name="T6" fmla="*/ 0 w 47"/>
                    <a:gd name="T7" fmla="*/ 10 h 57"/>
                    <a:gd name="T8" fmla="*/ 7 w 47"/>
                    <a:gd name="T9" fmla="*/ 33 h 57"/>
                    <a:gd name="T10" fmla="*/ 14 w 47"/>
                    <a:gd name="T11" fmla="*/ 57 h 57"/>
                    <a:gd name="T12" fmla="*/ 47 w 47"/>
                    <a:gd name="T13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7"/>
                      </a:moveTo>
                      <a:lnTo>
                        <a:pt x="40" y="23"/>
                      </a:lnTo>
                      <a:lnTo>
                        <a:pt x="33" y="0"/>
                      </a:lnTo>
                      <a:lnTo>
                        <a:pt x="0" y="10"/>
                      </a:lnTo>
                      <a:lnTo>
                        <a:pt x="7" y="33"/>
                      </a:lnTo>
                      <a:lnTo>
                        <a:pt x="14" y="57"/>
                      </a:lnTo>
                      <a:lnTo>
                        <a:pt x="47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" name="Freeform 3818"/>
                <p:cNvSpPr>
                  <a:spLocks/>
                </p:cNvSpPr>
                <p:nvPr/>
              </p:nvSpPr>
              <p:spPr bwMode="auto">
                <a:xfrm>
                  <a:off x="3311" y="442"/>
                  <a:ext cx="6" cy="7"/>
                </a:xfrm>
                <a:custGeom>
                  <a:avLst/>
                  <a:gdLst>
                    <a:gd name="T0" fmla="*/ 47 w 47"/>
                    <a:gd name="T1" fmla="*/ 47 h 57"/>
                    <a:gd name="T2" fmla="*/ 40 w 47"/>
                    <a:gd name="T3" fmla="*/ 23 h 57"/>
                    <a:gd name="T4" fmla="*/ 33 w 47"/>
                    <a:gd name="T5" fmla="*/ 0 h 57"/>
                    <a:gd name="T6" fmla="*/ 0 w 47"/>
                    <a:gd name="T7" fmla="*/ 10 h 57"/>
                    <a:gd name="T8" fmla="*/ 7 w 47"/>
                    <a:gd name="T9" fmla="*/ 33 h 57"/>
                    <a:gd name="T10" fmla="*/ 14 w 47"/>
                    <a:gd name="T11" fmla="*/ 57 h 57"/>
                    <a:gd name="T12" fmla="*/ 47 w 47"/>
                    <a:gd name="T13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7">
                      <a:moveTo>
                        <a:pt x="47" y="47"/>
                      </a:moveTo>
                      <a:lnTo>
                        <a:pt x="40" y="23"/>
                      </a:lnTo>
                      <a:lnTo>
                        <a:pt x="33" y="0"/>
                      </a:lnTo>
                      <a:lnTo>
                        <a:pt x="0" y="10"/>
                      </a:lnTo>
                      <a:lnTo>
                        <a:pt x="7" y="33"/>
                      </a:lnTo>
                      <a:lnTo>
                        <a:pt x="14" y="57"/>
                      </a:lnTo>
                      <a:lnTo>
                        <a:pt x="47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" name="Freeform 3819"/>
                <p:cNvSpPr>
                  <a:spLocks/>
                </p:cNvSpPr>
                <p:nvPr/>
              </p:nvSpPr>
              <p:spPr bwMode="auto">
                <a:xfrm>
                  <a:off x="3311" y="443"/>
                  <a:ext cx="1" cy="3"/>
                </a:xfrm>
                <a:custGeom>
                  <a:avLst/>
                  <a:gdLst>
                    <a:gd name="T0" fmla="*/ 9 w 9"/>
                    <a:gd name="T1" fmla="*/ 23 h 23"/>
                    <a:gd name="T2" fmla="*/ 2 w 9"/>
                    <a:gd name="T3" fmla="*/ 0 h 23"/>
                    <a:gd name="T4" fmla="*/ 0 w 9"/>
                    <a:gd name="T5" fmla="*/ 0 h 23"/>
                    <a:gd name="T6" fmla="*/ 9 w 9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3">
                      <a:moveTo>
                        <a:pt x="9" y="2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" name="Line 3820"/>
                <p:cNvSpPr>
                  <a:spLocks noChangeShapeType="1"/>
                </p:cNvSpPr>
                <p:nvPr/>
              </p:nvSpPr>
              <p:spPr bwMode="auto">
                <a:xfrm flipH="1">
                  <a:off x="3311" y="44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" name="Freeform 3821"/>
                <p:cNvSpPr>
                  <a:spLocks/>
                </p:cNvSpPr>
                <p:nvPr/>
              </p:nvSpPr>
              <p:spPr bwMode="auto">
                <a:xfrm>
                  <a:off x="3307" y="443"/>
                  <a:ext cx="6" cy="7"/>
                </a:xfrm>
                <a:custGeom>
                  <a:avLst/>
                  <a:gdLst>
                    <a:gd name="T0" fmla="*/ 49 w 49"/>
                    <a:gd name="T1" fmla="*/ 47 h 58"/>
                    <a:gd name="T2" fmla="*/ 41 w 49"/>
                    <a:gd name="T3" fmla="*/ 23 h 58"/>
                    <a:gd name="T4" fmla="*/ 32 w 49"/>
                    <a:gd name="T5" fmla="*/ 0 h 58"/>
                    <a:gd name="T6" fmla="*/ 0 w 49"/>
                    <a:gd name="T7" fmla="*/ 11 h 58"/>
                    <a:gd name="T8" fmla="*/ 8 w 49"/>
                    <a:gd name="T9" fmla="*/ 35 h 58"/>
                    <a:gd name="T10" fmla="*/ 16 w 49"/>
                    <a:gd name="T11" fmla="*/ 58 h 58"/>
                    <a:gd name="T12" fmla="*/ 49 w 49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49" y="47"/>
                      </a:moveTo>
                      <a:lnTo>
                        <a:pt x="41" y="23"/>
                      </a:lnTo>
                      <a:lnTo>
                        <a:pt x="32" y="0"/>
                      </a:lnTo>
                      <a:lnTo>
                        <a:pt x="0" y="11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" name="Freeform 3822"/>
                <p:cNvSpPr>
                  <a:spLocks/>
                </p:cNvSpPr>
                <p:nvPr/>
              </p:nvSpPr>
              <p:spPr bwMode="auto">
                <a:xfrm>
                  <a:off x="3307" y="443"/>
                  <a:ext cx="6" cy="7"/>
                </a:xfrm>
                <a:custGeom>
                  <a:avLst/>
                  <a:gdLst>
                    <a:gd name="T0" fmla="*/ 49 w 49"/>
                    <a:gd name="T1" fmla="*/ 47 h 58"/>
                    <a:gd name="T2" fmla="*/ 41 w 49"/>
                    <a:gd name="T3" fmla="*/ 23 h 58"/>
                    <a:gd name="T4" fmla="*/ 32 w 49"/>
                    <a:gd name="T5" fmla="*/ 0 h 58"/>
                    <a:gd name="T6" fmla="*/ 0 w 49"/>
                    <a:gd name="T7" fmla="*/ 11 h 58"/>
                    <a:gd name="T8" fmla="*/ 8 w 49"/>
                    <a:gd name="T9" fmla="*/ 35 h 58"/>
                    <a:gd name="T10" fmla="*/ 16 w 49"/>
                    <a:gd name="T11" fmla="*/ 58 h 58"/>
                    <a:gd name="T12" fmla="*/ 49 w 49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49" y="47"/>
                      </a:moveTo>
                      <a:lnTo>
                        <a:pt x="41" y="23"/>
                      </a:lnTo>
                      <a:lnTo>
                        <a:pt x="32" y="0"/>
                      </a:lnTo>
                      <a:lnTo>
                        <a:pt x="0" y="11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" name="Freeform 3823"/>
                <p:cNvSpPr>
                  <a:spLocks/>
                </p:cNvSpPr>
                <p:nvPr/>
              </p:nvSpPr>
              <p:spPr bwMode="auto">
                <a:xfrm>
                  <a:off x="3308" y="447"/>
                  <a:ext cx="1" cy="3"/>
                </a:xfrm>
                <a:custGeom>
                  <a:avLst/>
                  <a:gdLst>
                    <a:gd name="T0" fmla="*/ 0 w 8"/>
                    <a:gd name="T1" fmla="*/ 0 h 23"/>
                    <a:gd name="T2" fmla="*/ 8 w 8"/>
                    <a:gd name="T3" fmla="*/ 23 h 23"/>
                    <a:gd name="T4" fmla="*/ 8 w 8"/>
                    <a:gd name="T5" fmla="*/ 23 h 23"/>
                    <a:gd name="T6" fmla="*/ 0 w 8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3">
                      <a:moveTo>
                        <a:pt x="0" y="0"/>
                      </a:moveTo>
                      <a:lnTo>
                        <a:pt x="8" y="23"/>
                      </a:lnTo>
                      <a:lnTo>
                        <a:pt x="8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" name="Line 3824"/>
                <p:cNvSpPr>
                  <a:spLocks noChangeShapeType="1"/>
                </p:cNvSpPr>
                <p:nvPr/>
              </p:nvSpPr>
              <p:spPr bwMode="auto">
                <a:xfrm>
                  <a:off x="3309" y="45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" name="Freeform 3825"/>
                <p:cNvSpPr>
                  <a:spLocks/>
                </p:cNvSpPr>
                <p:nvPr/>
              </p:nvSpPr>
              <p:spPr bwMode="auto">
                <a:xfrm>
                  <a:off x="3303" y="444"/>
                  <a:ext cx="6" cy="8"/>
                </a:xfrm>
                <a:custGeom>
                  <a:avLst/>
                  <a:gdLst>
                    <a:gd name="T0" fmla="*/ 49 w 49"/>
                    <a:gd name="T1" fmla="*/ 47 h 58"/>
                    <a:gd name="T2" fmla="*/ 41 w 49"/>
                    <a:gd name="T3" fmla="*/ 24 h 58"/>
                    <a:gd name="T4" fmla="*/ 33 w 49"/>
                    <a:gd name="T5" fmla="*/ 0 h 58"/>
                    <a:gd name="T6" fmla="*/ 0 w 49"/>
                    <a:gd name="T7" fmla="*/ 11 h 58"/>
                    <a:gd name="T8" fmla="*/ 8 w 49"/>
                    <a:gd name="T9" fmla="*/ 35 h 58"/>
                    <a:gd name="T10" fmla="*/ 16 w 49"/>
                    <a:gd name="T11" fmla="*/ 58 h 58"/>
                    <a:gd name="T12" fmla="*/ 49 w 49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49" y="47"/>
                      </a:moveTo>
                      <a:lnTo>
                        <a:pt x="41" y="24"/>
                      </a:lnTo>
                      <a:lnTo>
                        <a:pt x="33" y="0"/>
                      </a:lnTo>
                      <a:lnTo>
                        <a:pt x="0" y="11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" name="Freeform 3826"/>
                <p:cNvSpPr>
                  <a:spLocks/>
                </p:cNvSpPr>
                <p:nvPr/>
              </p:nvSpPr>
              <p:spPr bwMode="auto">
                <a:xfrm>
                  <a:off x="3303" y="444"/>
                  <a:ext cx="6" cy="8"/>
                </a:xfrm>
                <a:custGeom>
                  <a:avLst/>
                  <a:gdLst>
                    <a:gd name="T0" fmla="*/ 49 w 49"/>
                    <a:gd name="T1" fmla="*/ 47 h 58"/>
                    <a:gd name="T2" fmla="*/ 41 w 49"/>
                    <a:gd name="T3" fmla="*/ 24 h 58"/>
                    <a:gd name="T4" fmla="*/ 33 w 49"/>
                    <a:gd name="T5" fmla="*/ 0 h 58"/>
                    <a:gd name="T6" fmla="*/ 0 w 49"/>
                    <a:gd name="T7" fmla="*/ 11 h 58"/>
                    <a:gd name="T8" fmla="*/ 8 w 49"/>
                    <a:gd name="T9" fmla="*/ 35 h 58"/>
                    <a:gd name="T10" fmla="*/ 16 w 49"/>
                    <a:gd name="T11" fmla="*/ 58 h 58"/>
                    <a:gd name="T12" fmla="*/ 49 w 49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8">
                      <a:moveTo>
                        <a:pt x="49" y="47"/>
                      </a:moveTo>
                      <a:lnTo>
                        <a:pt x="41" y="24"/>
                      </a:lnTo>
                      <a:lnTo>
                        <a:pt x="33" y="0"/>
                      </a:lnTo>
                      <a:lnTo>
                        <a:pt x="0" y="11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" name="Freeform 3827"/>
                <p:cNvSpPr>
                  <a:spLocks/>
                </p:cNvSpPr>
                <p:nvPr/>
              </p:nvSpPr>
              <p:spPr bwMode="auto">
                <a:xfrm>
                  <a:off x="3299" y="446"/>
                  <a:ext cx="6" cy="7"/>
                </a:xfrm>
                <a:custGeom>
                  <a:avLst/>
                  <a:gdLst>
                    <a:gd name="T0" fmla="*/ 50 w 50"/>
                    <a:gd name="T1" fmla="*/ 47 h 58"/>
                    <a:gd name="T2" fmla="*/ 42 w 50"/>
                    <a:gd name="T3" fmla="*/ 24 h 58"/>
                    <a:gd name="T4" fmla="*/ 34 w 50"/>
                    <a:gd name="T5" fmla="*/ 0 h 58"/>
                    <a:gd name="T6" fmla="*/ 0 w 50"/>
                    <a:gd name="T7" fmla="*/ 12 h 58"/>
                    <a:gd name="T8" fmla="*/ 8 w 50"/>
                    <a:gd name="T9" fmla="*/ 35 h 58"/>
                    <a:gd name="T10" fmla="*/ 16 w 50"/>
                    <a:gd name="T11" fmla="*/ 58 h 58"/>
                    <a:gd name="T12" fmla="*/ 50 w 50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50" y="47"/>
                      </a:moveTo>
                      <a:lnTo>
                        <a:pt x="42" y="24"/>
                      </a:ln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5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" name="Freeform 3828"/>
                <p:cNvSpPr>
                  <a:spLocks/>
                </p:cNvSpPr>
                <p:nvPr/>
              </p:nvSpPr>
              <p:spPr bwMode="auto">
                <a:xfrm>
                  <a:off x="3299" y="446"/>
                  <a:ext cx="6" cy="7"/>
                </a:xfrm>
                <a:custGeom>
                  <a:avLst/>
                  <a:gdLst>
                    <a:gd name="T0" fmla="*/ 50 w 50"/>
                    <a:gd name="T1" fmla="*/ 47 h 58"/>
                    <a:gd name="T2" fmla="*/ 42 w 50"/>
                    <a:gd name="T3" fmla="*/ 24 h 58"/>
                    <a:gd name="T4" fmla="*/ 34 w 50"/>
                    <a:gd name="T5" fmla="*/ 0 h 58"/>
                    <a:gd name="T6" fmla="*/ 0 w 50"/>
                    <a:gd name="T7" fmla="*/ 12 h 58"/>
                    <a:gd name="T8" fmla="*/ 8 w 50"/>
                    <a:gd name="T9" fmla="*/ 35 h 58"/>
                    <a:gd name="T10" fmla="*/ 16 w 50"/>
                    <a:gd name="T11" fmla="*/ 58 h 58"/>
                    <a:gd name="T12" fmla="*/ 50 w 50"/>
                    <a:gd name="T13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50" y="47"/>
                      </a:moveTo>
                      <a:lnTo>
                        <a:pt x="42" y="24"/>
                      </a:ln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8" y="35"/>
                      </a:lnTo>
                      <a:lnTo>
                        <a:pt x="16" y="58"/>
                      </a:lnTo>
                      <a:lnTo>
                        <a:pt x="50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" name="Freeform 3829"/>
                <p:cNvSpPr>
                  <a:spLocks/>
                </p:cNvSpPr>
                <p:nvPr/>
              </p:nvSpPr>
              <p:spPr bwMode="auto">
                <a:xfrm>
                  <a:off x="3299" y="447"/>
                  <a:ext cx="1" cy="3"/>
                </a:xfrm>
                <a:custGeom>
                  <a:avLst/>
                  <a:gdLst>
                    <a:gd name="T0" fmla="*/ 9 w 9"/>
                    <a:gd name="T1" fmla="*/ 23 h 23"/>
                    <a:gd name="T2" fmla="*/ 1 w 9"/>
                    <a:gd name="T3" fmla="*/ 0 h 23"/>
                    <a:gd name="T4" fmla="*/ 0 w 9"/>
                    <a:gd name="T5" fmla="*/ 0 h 23"/>
                    <a:gd name="T6" fmla="*/ 9 w 9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3">
                      <a:moveTo>
                        <a:pt x="9" y="2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" name="Line 3830"/>
                <p:cNvSpPr>
                  <a:spLocks noChangeShapeType="1"/>
                </p:cNvSpPr>
                <p:nvPr/>
              </p:nvSpPr>
              <p:spPr bwMode="auto">
                <a:xfrm flipH="1">
                  <a:off x="3299" y="44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" name="Freeform 3831"/>
                <p:cNvSpPr>
                  <a:spLocks/>
                </p:cNvSpPr>
                <p:nvPr/>
              </p:nvSpPr>
              <p:spPr bwMode="auto">
                <a:xfrm>
                  <a:off x="3295" y="447"/>
                  <a:ext cx="6" cy="7"/>
                </a:xfrm>
                <a:custGeom>
                  <a:avLst/>
                  <a:gdLst>
                    <a:gd name="T0" fmla="*/ 50 w 50"/>
                    <a:gd name="T1" fmla="*/ 46 h 58"/>
                    <a:gd name="T2" fmla="*/ 41 w 50"/>
                    <a:gd name="T3" fmla="*/ 23 h 58"/>
                    <a:gd name="T4" fmla="*/ 32 w 50"/>
                    <a:gd name="T5" fmla="*/ 0 h 58"/>
                    <a:gd name="T6" fmla="*/ 0 w 50"/>
                    <a:gd name="T7" fmla="*/ 12 h 58"/>
                    <a:gd name="T8" fmla="*/ 9 w 50"/>
                    <a:gd name="T9" fmla="*/ 35 h 58"/>
                    <a:gd name="T10" fmla="*/ 18 w 50"/>
                    <a:gd name="T11" fmla="*/ 58 h 58"/>
                    <a:gd name="T12" fmla="*/ 50 w 50"/>
                    <a:gd name="T13" fmla="*/ 4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50" y="46"/>
                      </a:moveTo>
                      <a:lnTo>
                        <a:pt x="41" y="23"/>
                      </a:ln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9" y="35"/>
                      </a:lnTo>
                      <a:lnTo>
                        <a:pt x="18" y="58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" name="Freeform 3832"/>
                <p:cNvSpPr>
                  <a:spLocks/>
                </p:cNvSpPr>
                <p:nvPr/>
              </p:nvSpPr>
              <p:spPr bwMode="auto">
                <a:xfrm>
                  <a:off x="3295" y="447"/>
                  <a:ext cx="6" cy="7"/>
                </a:xfrm>
                <a:custGeom>
                  <a:avLst/>
                  <a:gdLst>
                    <a:gd name="T0" fmla="*/ 50 w 50"/>
                    <a:gd name="T1" fmla="*/ 46 h 58"/>
                    <a:gd name="T2" fmla="*/ 41 w 50"/>
                    <a:gd name="T3" fmla="*/ 23 h 58"/>
                    <a:gd name="T4" fmla="*/ 32 w 50"/>
                    <a:gd name="T5" fmla="*/ 0 h 58"/>
                    <a:gd name="T6" fmla="*/ 0 w 50"/>
                    <a:gd name="T7" fmla="*/ 12 h 58"/>
                    <a:gd name="T8" fmla="*/ 9 w 50"/>
                    <a:gd name="T9" fmla="*/ 35 h 58"/>
                    <a:gd name="T10" fmla="*/ 18 w 50"/>
                    <a:gd name="T11" fmla="*/ 58 h 58"/>
                    <a:gd name="T12" fmla="*/ 50 w 50"/>
                    <a:gd name="T13" fmla="*/ 4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58">
                      <a:moveTo>
                        <a:pt x="50" y="46"/>
                      </a:moveTo>
                      <a:lnTo>
                        <a:pt x="41" y="23"/>
                      </a:ln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9" y="35"/>
                      </a:lnTo>
                      <a:lnTo>
                        <a:pt x="18" y="58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" name="Freeform 3833"/>
                <p:cNvSpPr>
                  <a:spLocks/>
                </p:cNvSpPr>
                <p:nvPr/>
              </p:nvSpPr>
              <p:spPr bwMode="auto">
                <a:xfrm>
                  <a:off x="3291" y="449"/>
                  <a:ext cx="6" cy="7"/>
                </a:xfrm>
                <a:custGeom>
                  <a:avLst/>
                  <a:gdLst>
                    <a:gd name="T0" fmla="*/ 51 w 51"/>
                    <a:gd name="T1" fmla="*/ 46 h 59"/>
                    <a:gd name="T2" fmla="*/ 42 w 51"/>
                    <a:gd name="T3" fmla="*/ 23 h 59"/>
                    <a:gd name="T4" fmla="*/ 33 w 51"/>
                    <a:gd name="T5" fmla="*/ 0 h 59"/>
                    <a:gd name="T6" fmla="*/ 0 w 51"/>
                    <a:gd name="T7" fmla="*/ 12 h 59"/>
                    <a:gd name="T8" fmla="*/ 9 w 51"/>
                    <a:gd name="T9" fmla="*/ 35 h 59"/>
                    <a:gd name="T10" fmla="*/ 18 w 51"/>
                    <a:gd name="T11" fmla="*/ 59 h 59"/>
                    <a:gd name="T12" fmla="*/ 51 w 51"/>
                    <a:gd name="T13" fmla="*/ 4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51" y="46"/>
                      </a:moveTo>
                      <a:lnTo>
                        <a:pt x="42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9" y="35"/>
                      </a:lnTo>
                      <a:lnTo>
                        <a:pt x="18" y="59"/>
                      </a:lnTo>
                      <a:lnTo>
                        <a:pt x="51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" name="Freeform 3834"/>
                <p:cNvSpPr>
                  <a:spLocks/>
                </p:cNvSpPr>
                <p:nvPr/>
              </p:nvSpPr>
              <p:spPr bwMode="auto">
                <a:xfrm>
                  <a:off x="3291" y="449"/>
                  <a:ext cx="6" cy="7"/>
                </a:xfrm>
                <a:custGeom>
                  <a:avLst/>
                  <a:gdLst>
                    <a:gd name="T0" fmla="*/ 51 w 51"/>
                    <a:gd name="T1" fmla="*/ 46 h 59"/>
                    <a:gd name="T2" fmla="*/ 42 w 51"/>
                    <a:gd name="T3" fmla="*/ 23 h 59"/>
                    <a:gd name="T4" fmla="*/ 33 w 51"/>
                    <a:gd name="T5" fmla="*/ 0 h 59"/>
                    <a:gd name="T6" fmla="*/ 0 w 51"/>
                    <a:gd name="T7" fmla="*/ 12 h 59"/>
                    <a:gd name="T8" fmla="*/ 9 w 51"/>
                    <a:gd name="T9" fmla="*/ 35 h 59"/>
                    <a:gd name="T10" fmla="*/ 18 w 51"/>
                    <a:gd name="T11" fmla="*/ 59 h 59"/>
                    <a:gd name="T12" fmla="*/ 51 w 51"/>
                    <a:gd name="T13" fmla="*/ 4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51" y="46"/>
                      </a:moveTo>
                      <a:lnTo>
                        <a:pt x="42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9" y="35"/>
                      </a:lnTo>
                      <a:lnTo>
                        <a:pt x="18" y="59"/>
                      </a:lnTo>
                      <a:lnTo>
                        <a:pt x="51" y="4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" name="Freeform 3835"/>
                <p:cNvSpPr>
                  <a:spLocks/>
                </p:cNvSpPr>
                <p:nvPr/>
              </p:nvSpPr>
              <p:spPr bwMode="auto">
                <a:xfrm>
                  <a:off x="3292" y="453"/>
                  <a:ext cx="1" cy="3"/>
                </a:xfrm>
                <a:custGeom>
                  <a:avLst/>
                  <a:gdLst>
                    <a:gd name="T0" fmla="*/ 0 w 9"/>
                    <a:gd name="T1" fmla="*/ 0 h 24"/>
                    <a:gd name="T2" fmla="*/ 9 w 9"/>
                    <a:gd name="T3" fmla="*/ 24 h 24"/>
                    <a:gd name="T4" fmla="*/ 8 w 9"/>
                    <a:gd name="T5" fmla="*/ 24 h 24"/>
                    <a:gd name="T6" fmla="*/ 0 w 9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4">
                      <a:moveTo>
                        <a:pt x="0" y="0"/>
                      </a:moveTo>
                      <a:lnTo>
                        <a:pt x="9" y="24"/>
                      </a:lnTo>
                      <a:lnTo>
                        <a:pt x="8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" name="Line 3836"/>
                <p:cNvSpPr>
                  <a:spLocks noChangeShapeType="1"/>
                </p:cNvSpPr>
                <p:nvPr/>
              </p:nvSpPr>
              <p:spPr bwMode="auto">
                <a:xfrm flipH="1">
                  <a:off x="3293" y="45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" name="Freeform 3837"/>
                <p:cNvSpPr>
                  <a:spLocks/>
                </p:cNvSpPr>
                <p:nvPr/>
              </p:nvSpPr>
              <p:spPr bwMode="auto">
                <a:xfrm>
                  <a:off x="3287" y="450"/>
                  <a:ext cx="6" cy="7"/>
                </a:xfrm>
                <a:custGeom>
                  <a:avLst/>
                  <a:gdLst>
                    <a:gd name="T0" fmla="*/ 49 w 49"/>
                    <a:gd name="T1" fmla="*/ 47 h 59"/>
                    <a:gd name="T2" fmla="*/ 41 w 49"/>
                    <a:gd name="T3" fmla="*/ 23 h 59"/>
                    <a:gd name="T4" fmla="*/ 33 w 49"/>
                    <a:gd name="T5" fmla="*/ 0 h 59"/>
                    <a:gd name="T6" fmla="*/ 0 w 49"/>
                    <a:gd name="T7" fmla="*/ 12 h 59"/>
                    <a:gd name="T8" fmla="*/ 8 w 49"/>
                    <a:gd name="T9" fmla="*/ 35 h 59"/>
                    <a:gd name="T10" fmla="*/ 16 w 49"/>
                    <a:gd name="T11" fmla="*/ 59 h 59"/>
                    <a:gd name="T12" fmla="*/ 49 w 49"/>
                    <a:gd name="T13" fmla="*/ 4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9">
                      <a:moveTo>
                        <a:pt x="49" y="47"/>
                      </a:moveTo>
                      <a:lnTo>
                        <a:pt x="41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8" y="35"/>
                      </a:lnTo>
                      <a:lnTo>
                        <a:pt x="16" y="59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" name="Freeform 3838"/>
                <p:cNvSpPr>
                  <a:spLocks/>
                </p:cNvSpPr>
                <p:nvPr/>
              </p:nvSpPr>
              <p:spPr bwMode="auto">
                <a:xfrm>
                  <a:off x="3287" y="450"/>
                  <a:ext cx="6" cy="7"/>
                </a:xfrm>
                <a:custGeom>
                  <a:avLst/>
                  <a:gdLst>
                    <a:gd name="T0" fmla="*/ 49 w 49"/>
                    <a:gd name="T1" fmla="*/ 47 h 59"/>
                    <a:gd name="T2" fmla="*/ 41 w 49"/>
                    <a:gd name="T3" fmla="*/ 23 h 59"/>
                    <a:gd name="T4" fmla="*/ 33 w 49"/>
                    <a:gd name="T5" fmla="*/ 0 h 59"/>
                    <a:gd name="T6" fmla="*/ 0 w 49"/>
                    <a:gd name="T7" fmla="*/ 12 h 59"/>
                    <a:gd name="T8" fmla="*/ 8 w 49"/>
                    <a:gd name="T9" fmla="*/ 35 h 59"/>
                    <a:gd name="T10" fmla="*/ 16 w 49"/>
                    <a:gd name="T11" fmla="*/ 59 h 59"/>
                    <a:gd name="T12" fmla="*/ 49 w 49"/>
                    <a:gd name="T13" fmla="*/ 4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59">
                      <a:moveTo>
                        <a:pt x="49" y="47"/>
                      </a:moveTo>
                      <a:lnTo>
                        <a:pt x="41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8" y="35"/>
                      </a:lnTo>
                      <a:lnTo>
                        <a:pt x="16" y="59"/>
                      </a:lnTo>
                      <a:lnTo>
                        <a:pt x="49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" name="Freeform 3839"/>
                <p:cNvSpPr>
                  <a:spLocks/>
                </p:cNvSpPr>
                <p:nvPr/>
              </p:nvSpPr>
              <p:spPr bwMode="auto">
                <a:xfrm>
                  <a:off x="3286" y="452"/>
                  <a:ext cx="2" cy="3"/>
                </a:xfrm>
                <a:custGeom>
                  <a:avLst/>
                  <a:gdLst>
                    <a:gd name="T0" fmla="*/ 9 w 9"/>
                    <a:gd name="T1" fmla="*/ 23 h 23"/>
                    <a:gd name="T2" fmla="*/ 1 w 9"/>
                    <a:gd name="T3" fmla="*/ 0 h 23"/>
                    <a:gd name="T4" fmla="*/ 0 w 9"/>
                    <a:gd name="T5" fmla="*/ 0 h 23"/>
                    <a:gd name="T6" fmla="*/ 9 w 9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3">
                      <a:moveTo>
                        <a:pt x="9" y="2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" name="Line 3840"/>
                <p:cNvSpPr>
                  <a:spLocks noChangeShapeType="1"/>
                </p:cNvSpPr>
                <p:nvPr/>
              </p:nvSpPr>
              <p:spPr bwMode="auto">
                <a:xfrm flipH="1">
                  <a:off x="3286" y="4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" name="Freeform 3841"/>
                <p:cNvSpPr>
                  <a:spLocks/>
                </p:cNvSpPr>
                <p:nvPr/>
              </p:nvSpPr>
              <p:spPr bwMode="auto">
                <a:xfrm>
                  <a:off x="3282" y="452"/>
                  <a:ext cx="7" cy="7"/>
                </a:xfrm>
                <a:custGeom>
                  <a:avLst/>
                  <a:gdLst>
                    <a:gd name="T0" fmla="*/ 51 w 51"/>
                    <a:gd name="T1" fmla="*/ 47 h 59"/>
                    <a:gd name="T2" fmla="*/ 42 w 51"/>
                    <a:gd name="T3" fmla="*/ 23 h 59"/>
                    <a:gd name="T4" fmla="*/ 33 w 51"/>
                    <a:gd name="T5" fmla="*/ 0 h 59"/>
                    <a:gd name="T6" fmla="*/ 0 w 51"/>
                    <a:gd name="T7" fmla="*/ 12 h 59"/>
                    <a:gd name="T8" fmla="*/ 9 w 51"/>
                    <a:gd name="T9" fmla="*/ 36 h 59"/>
                    <a:gd name="T10" fmla="*/ 19 w 51"/>
                    <a:gd name="T11" fmla="*/ 59 h 59"/>
                    <a:gd name="T12" fmla="*/ 51 w 51"/>
                    <a:gd name="T13" fmla="*/ 4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51" y="47"/>
                      </a:moveTo>
                      <a:lnTo>
                        <a:pt x="42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9" y="36"/>
                      </a:lnTo>
                      <a:lnTo>
                        <a:pt x="19" y="59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" name="Freeform 3842"/>
                <p:cNvSpPr>
                  <a:spLocks/>
                </p:cNvSpPr>
                <p:nvPr/>
              </p:nvSpPr>
              <p:spPr bwMode="auto">
                <a:xfrm>
                  <a:off x="3282" y="452"/>
                  <a:ext cx="7" cy="7"/>
                </a:xfrm>
                <a:custGeom>
                  <a:avLst/>
                  <a:gdLst>
                    <a:gd name="T0" fmla="*/ 51 w 51"/>
                    <a:gd name="T1" fmla="*/ 47 h 59"/>
                    <a:gd name="T2" fmla="*/ 42 w 51"/>
                    <a:gd name="T3" fmla="*/ 23 h 59"/>
                    <a:gd name="T4" fmla="*/ 33 w 51"/>
                    <a:gd name="T5" fmla="*/ 0 h 59"/>
                    <a:gd name="T6" fmla="*/ 0 w 51"/>
                    <a:gd name="T7" fmla="*/ 12 h 59"/>
                    <a:gd name="T8" fmla="*/ 9 w 51"/>
                    <a:gd name="T9" fmla="*/ 36 h 59"/>
                    <a:gd name="T10" fmla="*/ 19 w 51"/>
                    <a:gd name="T11" fmla="*/ 59 h 59"/>
                    <a:gd name="T12" fmla="*/ 51 w 51"/>
                    <a:gd name="T13" fmla="*/ 4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59">
                      <a:moveTo>
                        <a:pt x="51" y="47"/>
                      </a:moveTo>
                      <a:lnTo>
                        <a:pt x="42" y="23"/>
                      </a:lnTo>
                      <a:lnTo>
                        <a:pt x="33" y="0"/>
                      </a:lnTo>
                      <a:lnTo>
                        <a:pt x="0" y="12"/>
                      </a:lnTo>
                      <a:lnTo>
                        <a:pt x="9" y="36"/>
                      </a:lnTo>
                      <a:lnTo>
                        <a:pt x="19" y="59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" name="Freeform 3843"/>
                <p:cNvSpPr>
                  <a:spLocks/>
                </p:cNvSpPr>
                <p:nvPr/>
              </p:nvSpPr>
              <p:spPr bwMode="auto">
                <a:xfrm>
                  <a:off x="3282" y="453"/>
                  <a:ext cx="2" cy="3"/>
                </a:xfrm>
                <a:custGeom>
                  <a:avLst/>
                  <a:gdLst>
                    <a:gd name="T0" fmla="*/ 9 w 9"/>
                    <a:gd name="T1" fmla="*/ 24 h 24"/>
                    <a:gd name="T2" fmla="*/ 0 w 9"/>
                    <a:gd name="T3" fmla="*/ 0 h 24"/>
                    <a:gd name="T4" fmla="*/ 0 w 9"/>
                    <a:gd name="T5" fmla="*/ 0 h 24"/>
                    <a:gd name="T6" fmla="*/ 9 w 9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4">
                      <a:moveTo>
                        <a:pt x="9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" name="Line 3844"/>
                <p:cNvSpPr>
                  <a:spLocks noChangeShapeType="1"/>
                </p:cNvSpPr>
                <p:nvPr/>
              </p:nvSpPr>
              <p:spPr bwMode="auto">
                <a:xfrm>
                  <a:off x="3282" y="45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" name="Freeform 3845"/>
                <p:cNvSpPr>
                  <a:spLocks/>
                </p:cNvSpPr>
                <p:nvPr/>
              </p:nvSpPr>
              <p:spPr bwMode="auto">
                <a:xfrm>
                  <a:off x="3278" y="453"/>
                  <a:ext cx="7" cy="8"/>
                </a:xfrm>
                <a:custGeom>
                  <a:avLst/>
                  <a:gdLst>
                    <a:gd name="T0" fmla="*/ 51 w 51"/>
                    <a:gd name="T1" fmla="*/ 47 h 60"/>
                    <a:gd name="T2" fmla="*/ 41 w 51"/>
                    <a:gd name="T3" fmla="*/ 24 h 60"/>
                    <a:gd name="T4" fmla="*/ 32 w 51"/>
                    <a:gd name="T5" fmla="*/ 0 h 60"/>
                    <a:gd name="T6" fmla="*/ 0 w 51"/>
                    <a:gd name="T7" fmla="*/ 13 h 60"/>
                    <a:gd name="T8" fmla="*/ 9 w 51"/>
                    <a:gd name="T9" fmla="*/ 37 h 60"/>
                    <a:gd name="T10" fmla="*/ 18 w 51"/>
                    <a:gd name="T11" fmla="*/ 60 h 60"/>
                    <a:gd name="T12" fmla="*/ 51 w 51"/>
                    <a:gd name="T13" fmla="*/ 4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51" y="47"/>
                      </a:moveTo>
                      <a:lnTo>
                        <a:pt x="41" y="24"/>
                      </a:lnTo>
                      <a:lnTo>
                        <a:pt x="32" y="0"/>
                      </a:lnTo>
                      <a:lnTo>
                        <a:pt x="0" y="13"/>
                      </a:lnTo>
                      <a:lnTo>
                        <a:pt x="9" y="37"/>
                      </a:lnTo>
                      <a:lnTo>
                        <a:pt x="18" y="60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" name="Freeform 3846"/>
                <p:cNvSpPr>
                  <a:spLocks/>
                </p:cNvSpPr>
                <p:nvPr/>
              </p:nvSpPr>
              <p:spPr bwMode="auto">
                <a:xfrm>
                  <a:off x="3278" y="453"/>
                  <a:ext cx="7" cy="8"/>
                </a:xfrm>
                <a:custGeom>
                  <a:avLst/>
                  <a:gdLst>
                    <a:gd name="T0" fmla="*/ 51 w 51"/>
                    <a:gd name="T1" fmla="*/ 47 h 60"/>
                    <a:gd name="T2" fmla="*/ 41 w 51"/>
                    <a:gd name="T3" fmla="*/ 24 h 60"/>
                    <a:gd name="T4" fmla="*/ 32 w 51"/>
                    <a:gd name="T5" fmla="*/ 0 h 60"/>
                    <a:gd name="T6" fmla="*/ 0 w 51"/>
                    <a:gd name="T7" fmla="*/ 13 h 60"/>
                    <a:gd name="T8" fmla="*/ 9 w 51"/>
                    <a:gd name="T9" fmla="*/ 37 h 60"/>
                    <a:gd name="T10" fmla="*/ 18 w 51"/>
                    <a:gd name="T11" fmla="*/ 60 h 60"/>
                    <a:gd name="T12" fmla="*/ 51 w 51"/>
                    <a:gd name="T13" fmla="*/ 4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51" y="47"/>
                      </a:moveTo>
                      <a:lnTo>
                        <a:pt x="41" y="24"/>
                      </a:lnTo>
                      <a:lnTo>
                        <a:pt x="32" y="0"/>
                      </a:lnTo>
                      <a:lnTo>
                        <a:pt x="0" y="13"/>
                      </a:lnTo>
                      <a:lnTo>
                        <a:pt x="9" y="37"/>
                      </a:lnTo>
                      <a:lnTo>
                        <a:pt x="18" y="60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" name="Freeform 3847"/>
                <p:cNvSpPr>
                  <a:spLocks/>
                </p:cNvSpPr>
                <p:nvPr/>
              </p:nvSpPr>
              <p:spPr bwMode="auto">
                <a:xfrm>
                  <a:off x="3278" y="455"/>
                  <a:ext cx="1" cy="3"/>
                </a:xfrm>
                <a:custGeom>
                  <a:avLst/>
                  <a:gdLst>
                    <a:gd name="T0" fmla="*/ 9 w 9"/>
                    <a:gd name="T1" fmla="*/ 24 h 24"/>
                    <a:gd name="T2" fmla="*/ 0 w 9"/>
                    <a:gd name="T3" fmla="*/ 0 h 24"/>
                    <a:gd name="T4" fmla="*/ 0 w 9"/>
                    <a:gd name="T5" fmla="*/ 0 h 24"/>
                    <a:gd name="T6" fmla="*/ 9 w 9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24">
                      <a:moveTo>
                        <a:pt x="9" y="2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" name="Line 3848"/>
                <p:cNvSpPr>
                  <a:spLocks noChangeShapeType="1"/>
                </p:cNvSpPr>
                <p:nvPr/>
              </p:nvSpPr>
              <p:spPr bwMode="auto">
                <a:xfrm>
                  <a:off x="3278" y="45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" name="Freeform 3849"/>
                <p:cNvSpPr>
                  <a:spLocks/>
                </p:cNvSpPr>
                <p:nvPr/>
              </p:nvSpPr>
              <p:spPr bwMode="auto">
                <a:xfrm>
                  <a:off x="3274" y="455"/>
                  <a:ext cx="7" cy="7"/>
                </a:xfrm>
                <a:custGeom>
                  <a:avLst/>
                  <a:gdLst>
                    <a:gd name="T0" fmla="*/ 51 w 51"/>
                    <a:gd name="T1" fmla="*/ 47 h 60"/>
                    <a:gd name="T2" fmla="*/ 42 w 51"/>
                    <a:gd name="T3" fmla="*/ 24 h 60"/>
                    <a:gd name="T4" fmla="*/ 33 w 51"/>
                    <a:gd name="T5" fmla="*/ 0 h 60"/>
                    <a:gd name="T6" fmla="*/ 0 w 51"/>
                    <a:gd name="T7" fmla="*/ 14 h 60"/>
                    <a:gd name="T8" fmla="*/ 10 w 51"/>
                    <a:gd name="T9" fmla="*/ 37 h 60"/>
                    <a:gd name="T10" fmla="*/ 19 w 51"/>
                    <a:gd name="T11" fmla="*/ 60 h 60"/>
                    <a:gd name="T12" fmla="*/ 51 w 51"/>
                    <a:gd name="T13" fmla="*/ 4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51" y="47"/>
                      </a:moveTo>
                      <a:lnTo>
                        <a:pt x="42" y="24"/>
                      </a:lnTo>
                      <a:lnTo>
                        <a:pt x="33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19" y="60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" name="Freeform 3850"/>
                <p:cNvSpPr>
                  <a:spLocks/>
                </p:cNvSpPr>
                <p:nvPr/>
              </p:nvSpPr>
              <p:spPr bwMode="auto">
                <a:xfrm>
                  <a:off x="3274" y="455"/>
                  <a:ext cx="7" cy="7"/>
                </a:xfrm>
                <a:custGeom>
                  <a:avLst/>
                  <a:gdLst>
                    <a:gd name="T0" fmla="*/ 51 w 51"/>
                    <a:gd name="T1" fmla="*/ 47 h 60"/>
                    <a:gd name="T2" fmla="*/ 42 w 51"/>
                    <a:gd name="T3" fmla="*/ 24 h 60"/>
                    <a:gd name="T4" fmla="*/ 33 w 51"/>
                    <a:gd name="T5" fmla="*/ 0 h 60"/>
                    <a:gd name="T6" fmla="*/ 0 w 51"/>
                    <a:gd name="T7" fmla="*/ 14 h 60"/>
                    <a:gd name="T8" fmla="*/ 10 w 51"/>
                    <a:gd name="T9" fmla="*/ 37 h 60"/>
                    <a:gd name="T10" fmla="*/ 19 w 51"/>
                    <a:gd name="T11" fmla="*/ 60 h 60"/>
                    <a:gd name="T12" fmla="*/ 51 w 51"/>
                    <a:gd name="T13" fmla="*/ 4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60">
                      <a:moveTo>
                        <a:pt x="51" y="47"/>
                      </a:moveTo>
                      <a:lnTo>
                        <a:pt x="42" y="24"/>
                      </a:lnTo>
                      <a:lnTo>
                        <a:pt x="33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19" y="60"/>
                      </a:lnTo>
                      <a:lnTo>
                        <a:pt x="51" y="4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" name="Freeform 3851"/>
                <p:cNvSpPr>
                  <a:spLocks/>
                </p:cNvSpPr>
                <p:nvPr/>
              </p:nvSpPr>
              <p:spPr bwMode="auto">
                <a:xfrm>
                  <a:off x="3274" y="456"/>
                  <a:ext cx="1" cy="3"/>
                </a:xfrm>
                <a:custGeom>
                  <a:avLst/>
                  <a:gdLst>
                    <a:gd name="T0" fmla="*/ 11 w 11"/>
                    <a:gd name="T1" fmla="*/ 23 h 23"/>
                    <a:gd name="T2" fmla="*/ 1 w 11"/>
                    <a:gd name="T3" fmla="*/ 0 h 23"/>
                    <a:gd name="T4" fmla="*/ 0 w 11"/>
                    <a:gd name="T5" fmla="*/ 1 h 23"/>
                    <a:gd name="T6" fmla="*/ 11 w 11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3">
                      <a:moveTo>
                        <a:pt x="11" y="2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1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" name="Line 3852"/>
                <p:cNvSpPr>
                  <a:spLocks noChangeShapeType="1"/>
                </p:cNvSpPr>
                <p:nvPr/>
              </p:nvSpPr>
              <p:spPr bwMode="auto">
                <a:xfrm flipH="1">
                  <a:off x="3274" y="45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" name="Freeform 3853"/>
                <p:cNvSpPr>
                  <a:spLocks/>
                </p:cNvSpPr>
                <p:nvPr/>
              </p:nvSpPr>
              <p:spPr bwMode="auto">
                <a:xfrm>
                  <a:off x="3270" y="457"/>
                  <a:ext cx="7" cy="7"/>
                </a:xfrm>
                <a:custGeom>
                  <a:avLst/>
                  <a:gdLst>
                    <a:gd name="T0" fmla="*/ 52 w 52"/>
                    <a:gd name="T1" fmla="*/ 44 h 58"/>
                    <a:gd name="T2" fmla="*/ 42 w 52"/>
                    <a:gd name="T3" fmla="*/ 22 h 58"/>
                    <a:gd name="T4" fmla="*/ 31 w 52"/>
                    <a:gd name="T5" fmla="*/ 0 h 58"/>
                    <a:gd name="T6" fmla="*/ 0 w 52"/>
                    <a:gd name="T7" fmla="*/ 14 h 58"/>
                    <a:gd name="T8" fmla="*/ 10 w 52"/>
                    <a:gd name="T9" fmla="*/ 36 h 58"/>
                    <a:gd name="T10" fmla="*/ 20 w 52"/>
                    <a:gd name="T11" fmla="*/ 58 h 58"/>
                    <a:gd name="T12" fmla="*/ 52 w 52"/>
                    <a:gd name="T13" fmla="*/ 4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8">
                      <a:moveTo>
                        <a:pt x="52" y="44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4"/>
                      </a:lnTo>
                      <a:lnTo>
                        <a:pt x="10" y="36"/>
                      </a:lnTo>
                      <a:lnTo>
                        <a:pt x="20" y="58"/>
                      </a:lnTo>
                      <a:lnTo>
                        <a:pt x="52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" name="Freeform 3854"/>
                <p:cNvSpPr>
                  <a:spLocks/>
                </p:cNvSpPr>
                <p:nvPr/>
              </p:nvSpPr>
              <p:spPr bwMode="auto">
                <a:xfrm>
                  <a:off x="3270" y="457"/>
                  <a:ext cx="7" cy="7"/>
                </a:xfrm>
                <a:custGeom>
                  <a:avLst/>
                  <a:gdLst>
                    <a:gd name="T0" fmla="*/ 52 w 52"/>
                    <a:gd name="T1" fmla="*/ 44 h 58"/>
                    <a:gd name="T2" fmla="*/ 42 w 52"/>
                    <a:gd name="T3" fmla="*/ 22 h 58"/>
                    <a:gd name="T4" fmla="*/ 31 w 52"/>
                    <a:gd name="T5" fmla="*/ 0 h 58"/>
                    <a:gd name="T6" fmla="*/ 0 w 52"/>
                    <a:gd name="T7" fmla="*/ 14 h 58"/>
                    <a:gd name="T8" fmla="*/ 10 w 52"/>
                    <a:gd name="T9" fmla="*/ 36 h 58"/>
                    <a:gd name="T10" fmla="*/ 20 w 52"/>
                    <a:gd name="T11" fmla="*/ 58 h 58"/>
                    <a:gd name="T12" fmla="*/ 52 w 52"/>
                    <a:gd name="T13" fmla="*/ 4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8">
                      <a:moveTo>
                        <a:pt x="52" y="44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4"/>
                      </a:lnTo>
                      <a:lnTo>
                        <a:pt x="10" y="36"/>
                      </a:lnTo>
                      <a:lnTo>
                        <a:pt x="20" y="58"/>
                      </a:lnTo>
                      <a:lnTo>
                        <a:pt x="52" y="4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" name="Freeform 3855"/>
                <p:cNvSpPr>
                  <a:spLocks/>
                </p:cNvSpPr>
                <p:nvPr/>
              </p:nvSpPr>
              <p:spPr bwMode="auto">
                <a:xfrm>
                  <a:off x="3272" y="461"/>
                  <a:ext cx="1" cy="3"/>
                </a:xfrm>
                <a:custGeom>
                  <a:avLst/>
                  <a:gdLst>
                    <a:gd name="T0" fmla="*/ 0 w 10"/>
                    <a:gd name="T1" fmla="*/ 0 h 22"/>
                    <a:gd name="T2" fmla="*/ 10 w 10"/>
                    <a:gd name="T3" fmla="*/ 22 h 22"/>
                    <a:gd name="T4" fmla="*/ 10 w 10"/>
                    <a:gd name="T5" fmla="*/ 22 h 22"/>
                    <a:gd name="T6" fmla="*/ 0 w 10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2">
                      <a:moveTo>
                        <a:pt x="0" y="0"/>
                      </a:move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" name="Line 3856"/>
                <p:cNvSpPr>
                  <a:spLocks noChangeShapeType="1"/>
                </p:cNvSpPr>
                <p:nvPr/>
              </p:nvSpPr>
              <p:spPr bwMode="auto">
                <a:xfrm>
                  <a:off x="3273" y="4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" name="Freeform 3857"/>
                <p:cNvSpPr>
                  <a:spLocks/>
                </p:cNvSpPr>
                <p:nvPr/>
              </p:nvSpPr>
              <p:spPr bwMode="auto">
                <a:xfrm>
                  <a:off x="3266" y="458"/>
                  <a:ext cx="7" cy="8"/>
                </a:xfrm>
                <a:custGeom>
                  <a:avLst/>
                  <a:gdLst>
                    <a:gd name="T0" fmla="*/ 53 w 53"/>
                    <a:gd name="T1" fmla="*/ 44 h 59"/>
                    <a:gd name="T2" fmla="*/ 43 w 53"/>
                    <a:gd name="T3" fmla="*/ 22 h 59"/>
                    <a:gd name="T4" fmla="*/ 33 w 53"/>
                    <a:gd name="T5" fmla="*/ 0 h 59"/>
                    <a:gd name="T6" fmla="*/ 0 w 53"/>
                    <a:gd name="T7" fmla="*/ 14 h 59"/>
                    <a:gd name="T8" fmla="*/ 11 w 53"/>
                    <a:gd name="T9" fmla="*/ 36 h 59"/>
                    <a:gd name="T10" fmla="*/ 21 w 53"/>
                    <a:gd name="T11" fmla="*/ 59 h 59"/>
                    <a:gd name="T12" fmla="*/ 53 w 53"/>
                    <a:gd name="T13" fmla="*/ 4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53" y="44"/>
                      </a:moveTo>
                      <a:lnTo>
                        <a:pt x="43" y="22"/>
                      </a:lnTo>
                      <a:lnTo>
                        <a:pt x="33" y="0"/>
                      </a:lnTo>
                      <a:lnTo>
                        <a:pt x="0" y="14"/>
                      </a:lnTo>
                      <a:lnTo>
                        <a:pt x="11" y="36"/>
                      </a:lnTo>
                      <a:lnTo>
                        <a:pt x="21" y="59"/>
                      </a:lnTo>
                      <a:lnTo>
                        <a:pt x="53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" name="Freeform 3858"/>
                <p:cNvSpPr>
                  <a:spLocks/>
                </p:cNvSpPr>
                <p:nvPr/>
              </p:nvSpPr>
              <p:spPr bwMode="auto">
                <a:xfrm>
                  <a:off x="3266" y="458"/>
                  <a:ext cx="7" cy="8"/>
                </a:xfrm>
                <a:custGeom>
                  <a:avLst/>
                  <a:gdLst>
                    <a:gd name="T0" fmla="*/ 53 w 53"/>
                    <a:gd name="T1" fmla="*/ 44 h 59"/>
                    <a:gd name="T2" fmla="*/ 43 w 53"/>
                    <a:gd name="T3" fmla="*/ 22 h 59"/>
                    <a:gd name="T4" fmla="*/ 33 w 53"/>
                    <a:gd name="T5" fmla="*/ 0 h 59"/>
                    <a:gd name="T6" fmla="*/ 0 w 53"/>
                    <a:gd name="T7" fmla="*/ 14 h 59"/>
                    <a:gd name="T8" fmla="*/ 11 w 53"/>
                    <a:gd name="T9" fmla="*/ 36 h 59"/>
                    <a:gd name="T10" fmla="*/ 21 w 53"/>
                    <a:gd name="T11" fmla="*/ 59 h 59"/>
                    <a:gd name="T12" fmla="*/ 53 w 53"/>
                    <a:gd name="T13" fmla="*/ 4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53" y="44"/>
                      </a:moveTo>
                      <a:lnTo>
                        <a:pt x="43" y="22"/>
                      </a:lnTo>
                      <a:lnTo>
                        <a:pt x="33" y="0"/>
                      </a:lnTo>
                      <a:lnTo>
                        <a:pt x="0" y="14"/>
                      </a:lnTo>
                      <a:lnTo>
                        <a:pt x="11" y="36"/>
                      </a:lnTo>
                      <a:lnTo>
                        <a:pt x="21" y="59"/>
                      </a:lnTo>
                      <a:lnTo>
                        <a:pt x="53" y="4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" name="Freeform 3859"/>
                <p:cNvSpPr>
                  <a:spLocks/>
                </p:cNvSpPr>
                <p:nvPr/>
              </p:nvSpPr>
              <p:spPr bwMode="auto">
                <a:xfrm>
                  <a:off x="3266" y="460"/>
                  <a:ext cx="1" cy="3"/>
                </a:xfrm>
                <a:custGeom>
                  <a:avLst/>
                  <a:gdLst>
                    <a:gd name="T0" fmla="*/ 11 w 11"/>
                    <a:gd name="T1" fmla="*/ 22 h 22"/>
                    <a:gd name="T2" fmla="*/ 0 w 11"/>
                    <a:gd name="T3" fmla="*/ 0 h 22"/>
                    <a:gd name="T4" fmla="*/ 0 w 11"/>
                    <a:gd name="T5" fmla="*/ 0 h 22"/>
                    <a:gd name="T6" fmla="*/ 11 w 11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2">
                      <a:moveTo>
                        <a:pt x="11" y="2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" name="Line 3860"/>
                <p:cNvSpPr>
                  <a:spLocks noChangeShapeType="1"/>
                </p:cNvSpPr>
                <p:nvPr/>
              </p:nvSpPr>
              <p:spPr bwMode="auto">
                <a:xfrm>
                  <a:off x="3266" y="46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" name="Freeform 3861"/>
                <p:cNvSpPr>
                  <a:spLocks/>
                </p:cNvSpPr>
                <p:nvPr/>
              </p:nvSpPr>
              <p:spPr bwMode="auto">
                <a:xfrm>
                  <a:off x="3262" y="460"/>
                  <a:ext cx="7" cy="7"/>
                </a:xfrm>
                <a:custGeom>
                  <a:avLst/>
                  <a:gdLst>
                    <a:gd name="T0" fmla="*/ 52 w 52"/>
                    <a:gd name="T1" fmla="*/ 45 h 59"/>
                    <a:gd name="T2" fmla="*/ 42 w 52"/>
                    <a:gd name="T3" fmla="*/ 22 h 59"/>
                    <a:gd name="T4" fmla="*/ 31 w 52"/>
                    <a:gd name="T5" fmla="*/ 0 h 59"/>
                    <a:gd name="T6" fmla="*/ 0 w 52"/>
                    <a:gd name="T7" fmla="*/ 14 h 59"/>
                    <a:gd name="T8" fmla="*/ 10 w 52"/>
                    <a:gd name="T9" fmla="*/ 37 h 59"/>
                    <a:gd name="T10" fmla="*/ 20 w 52"/>
                    <a:gd name="T11" fmla="*/ 59 h 59"/>
                    <a:gd name="T12" fmla="*/ 52 w 52"/>
                    <a:gd name="T13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52" y="45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20" y="59"/>
                      </a:lnTo>
                      <a:lnTo>
                        <a:pt x="52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" name="Freeform 3862"/>
                <p:cNvSpPr>
                  <a:spLocks/>
                </p:cNvSpPr>
                <p:nvPr/>
              </p:nvSpPr>
              <p:spPr bwMode="auto">
                <a:xfrm>
                  <a:off x="3262" y="460"/>
                  <a:ext cx="7" cy="7"/>
                </a:xfrm>
                <a:custGeom>
                  <a:avLst/>
                  <a:gdLst>
                    <a:gd name="T0" fmla="*/ 52 w 52"/>
                    <a:gd name="T1" fmla="*/ 45 h 59"/>
                    <a:gd name="T2" fmla="*/ 42 w 52"/>
                    <a:gd name="T3" fmla="*/ 22 h 59"/>
                    <a:gd name="T4" fmla="*/ 31 w 52"/>
                    <a:gd name="T5" fmla="*/ 0 h 59"/>
                    <a:gd name="T6" fmla="*/ 0 w 52"/>
                    <a:gd name="T7" fmla="*/ 14 h 59"/>
                    <a:gd name="T8" fmla="*/ 10 w 52"/>
                    <a:gd name="T9" fmla="*/ 37 h 59"/>
                    <a:gd name="T10" fmla="*/ 20 w 52"/>
                    <a:gd name="T11" fmla="*/ 59 h 59"/>
                    <a:gd name="T12" fmla="*/ 52 w 52"/>
                    <a:gd name="T13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52" y="45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20" y="59"/>
                      </a:lnTo>
                      <a:lnTo>
                        <a:pt x="52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" name="Freeform 3863"/>
                <p:cNvSpPr>
                  <a:spLocks/>
                </p:cNvSpPr>
                <p:nvPr/>
              </p:nvSpPr>
              <p:spPr bwMode="auto">
                <a:xfrm>
                  <a:off x="3264" y="465"/>
                  <a:ext cx="1" cy="2"/>
                </a:xfrm>
                <a:custGeom>
                  <a:avLst/>
                  <a:gdLst>
                    <a:gd name="T0" fmla="*/ 0 w 10"/>
                    <a:gd name="T1" fmla="*/ 0 h 22"/>
                    <a:gd name="T2" fmla="*/ 10 w 10"/>
                    <a:gd name="T3" fmla="*/ 22 h 22"/>
                    <a:gd name="T4" fmla="*/ 10 w 10"/>
                    <a:gd name="T5" fmla="*/ 22 h 22"/>
                    <a:gd name="T6" fmla="*/ 0 w 10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2">
                      <a:moveTo>
                        <a:pt x="0" y="0"/>
                      </a:move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" name="Line 3864"/>
                <p:cNvSpPr>
                  <a:spLocks noChangeShapeType="1"/>
                </p:cNvSpPr>
                <p:nvPr/>
              </p:nvSpPr>
              <p:spPr bwMode="auto">
                <a:xfrm>
                  <a:off x="3265" y="46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" name="Freeform 3865"/>
                <p:cNvSpPr>
                  <a:spLocks/>
                </p:cNvSpPr>
                <p:nvPr/>
              </p:nvSpPr>
              <p:spPr bwMode="auto">
                <a:xfrm>
                  <a:off x="3258" y="462"/>
                  <a:ext cx="7" cy="7"/>
                </a:xfrm>
                <a:custGeom>
                  <a:avLst/>
                  <a:gdLst>
                    <a:gd name="T0" fmla="*/ 52 w 52"/>
                    <a:gd name="T1" fmla="*/ 45 h 59"/>
                    <a:gd name="T2" fmla="*/ 42 w 52"/>
                    <a:gd name="T3" fmla="*/ 23 h 59"/>
                    <a:gd name="T4" fmla="*/ 32 w 52"/>
                    <a:gd name="T5" fmla="*/ 0 h 59"/>
                    <a:gd name="T6" fmla="*/ 0 w 52"/>
                    <a:gd name="T7" fmla="*/ 14 h 59"/>
                    <a:gd name="T8" fmla="*/ 10 w 52"/>
                    <a:gd name="T9" fmla="*/ 37 h 59"/>
                    <a:gd name="T10" fmla="*/ 20 w 52"/>
                    <a:gd name="T11" fmla="*/ 59 h 59"/>
                    <a:gd name="T12" fmla="*/ 52 w 52"/>
                    <a:gd name="T13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52" y="45"/>
                      </a:moveTo>
                      <a:lnTo>
                        <a:pt x="42" y="23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20" y="59"/>
                      </a:lnTo>
                      <a:lnTo>
                        <a:pt x="52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" name="Freeform 3866"/>
                <p:cNvSpPr>
                  <a:spLocks/>
                </p:cNvSpPr>
                <p:nvPr/>
              </p:nvSpPr>
              <p:spPr bwMode="auto">
                <a:xfrm>
                  <a:off x="3258" y="462"/>
                  <a:ext cx="7" cy="7"/>
                </a:xfrm>
                <a:custGeom>
                  <a:avLst/>
                  <a:gdLst>
                    <a:gd name="T0" fmla="*/ 52 w 52"/>
                    <a:gd name="T1" fmla="*/ 45 h 59"/>
                    <a:gd name="T2" fmla="*/ 42 w 52"/>
                    <a:gd name="T3" fmla="*/ 23 h 59"/>
                    <a:gd name="T4" fmla="*/ 32 w 52"/>
                    <a:gd name="T5" fmla="*/ 0 h 59"/>
                    <a:gd name="T6" fmla="*/ 0 w 52"/>
                    <a:gd name="T7" fmla="*/ 14 h 59"/>
                    <a:gd name="T8" fmla="*/ 10 w 52"/>
                    <a:gd name="T9" fmla="*/ 37 h 59"/>
                    <a:gd name="T10" fmla="*/ 20 w 52"/>
                    <a:gd name="T11" fmla="*/ 59 h 59"/>
                    <a:gd name="T12" fmla="*/ 52 w 52"/>
                    <a:gd name="T13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9">
                      <a:moveTo>
                        <a:pt x="52" y="45"/>
                      </a:moveTo>
                      <a:lnTo>
                        <a:pt x="42" y="23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10" y="37"/>
                      </a:lnTo>
                      <a:lnTo>
                        <a:pt x="20" y="59"/>
                      </a:lnTo>
                      <a:lnTo>
                        <a:pt x="52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" name="Freeform 3867"/>
                <p:cNvSpPr>
                  <a:spLocks/>
                </p:cNvSpPr>
                <p:nvPr/>
              </p:nvSpPr>
              <p:spPr bwMode="auto">
                <a:xfrm>
                  <a:off x="3258" y="464"/>
                  <a:ext cx="1" cy="2"/>
                </a:xfrm>
                <a:custGeom>
                  <a:avLst/>
                  <a:gdLst>
                    <a:gd name="T0" fmla="*/ 11 w 11"/>
                    <a:gd name="T1" fmla="*/ 23 h 23"/>
                    <a:gd name="T2" fmla="*/ 1 w 11"/>
                    <a:gd name="T3" fmla="*/ 0 h 23"/>
                    <a:gd name="T4" fmla="*/ 0 w 11"/>
                    <a:gd name="T5" fmla="*/ 0 h 23"/>
                    <a:gd name="T6" fmla="*/ 11 w 11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3">
                      <a:moveTo>
                        <a:pt x="11" y="2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1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" name="Line 3868"/>
                <p:cNvSpPr>
                  <a:spLocks noChangeShapeType="1"/>
                </p:cNvSpPr>
                <p:nvPr/>
              </p:nvSpPr>
              <p:spPr bwMode="auto">
                <a:xfrm flipH="1">
                  <a:off x="3258" y="4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" name="Freeform 3869"/>
                <p:cNvSpPr>
                  <a:spLocks/>
                </p:cNvSpPr>
                <p:nvPr/>
              </p:nvSpPr>
              <p:spPr bwMode="auto">
                <a:xfrm>
                  <a:off x="3254" y="464"/>
                  <a:ext cx="7" cy="7"/>
                </a:xfrm>
                <a:custGeom>
                  <a:avLst/>
                  <a:gdLst>
                    <a:gd name="T0" fmla="*/ 54 w 54"/>
                    <a:gd name="T1" fmla="*/ 45 h 60"/>
                    <a:gd name="T2" fmla="*/ 43 w 54"/>
                    <a:gd name="T3" fmla="*/ 23 h 60"/>
                    <a:gd name="T4" fmla="*/ 32 w 54"/>
                    <a:gd name="T5" fmla="*/ 0 h 60"/>
                    <a:gd name="T6" fmla="*/ 0 w 54"/>
                    <a:gd name="T7" fmla="*/ 16 h 60"/>
                    <a:gd name="T8" fmla="*/ 11 w 54"/>
                    <a:gd name="T9" fmla="*/ 38 h 60"/>
                    <a:gd name="T10" fmla="*/ 22 w 54"/>
                    <a:gd name="T11" fmla="*/ 60 h 60"/>
                    <a:gd name="T12" fmla="*/ 54 w 54"/>
                    <a:gd name="T13" fmla="*/ 4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54" y="45"/>
                      </a:moveTo>
                      <a:lnTo>
                        <a:pt x="43" y="23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11" y="38"/>
                      </a:lnTo>
                      <a:lnTo>
                        <a:pt x="22" y="60"/>
                      </a:lnTo>
                      <a:lnTo>
                        <a:pt x="54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" name="Freeform 3870"/>
                <p:cNvSpPr>
                  <a:spLocks/>
                </p:cNvSpPr>
                <p:nvPr/>
              </p:nvSpPr>
              <p:spPr bwMode="auto">
                <a:xfrm>
                  <a:off x="3254" y="464"/>
                  <a:ext cx="7" cy="7"/>
                </a:xfrm>
                <a:custGeom>
                  <a:avLst/>
                  <a:gdLst>
                    <a:gd name="T0" fmla="*/ 54 w 54"/>
                    <a:gd name="T1" fmla="*/ 45 h 60"/>
                    <a:gd name="T2" fmla="*/ 43 w 54"/>
                    <a:gd name="T3" fmla="*/ 23 h 60"/>
                    <a:gd name="T4" fmla="*/ 32 w 54"/>
                    <a:gd name="T5" fmla="*/ 0 h 60"/>
                    <a:gd name="T6" fmla="*/ 0 w 54"/>
                    <a:gd name="T7" fmla="*/ 16 h 60"/>
                    <a:gd name="T8" fmla="*/ 11 w 54"/>
                    <a:gd name="T9" fmla="*/ 38 h 60"/>
                    <a:gd name="T10" fmla="*/ 22 w 54"/>
                    <a:gd name="T11" fmla="*/ 60 h 60"/>
                    <a:gd name="T12" fmla="*/ 54 w 54"/>
                    <a:gd name="T13" fmla="*/ 4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0">
                      <a:moveTo>
                        <a:pt x="54" y="45"/>
                      </a:moveTo>
                      <a:lnTo>
                        <a:pt x="43" y="23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11" y="38"/>
                      </a:lnTo>
                      <a:lnTo>
                        <a:pt x="22" y="60"/>
                      </a:lnTo>
                      <a:lnTo>
                        <a:pt x="54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" name="Freeform 3871"/>
                <p:cNvSpPr>
                  <a:spLocks/>
                </p:cNvSpPr>
                <p:nvPr/>
              </p:nvSpPr>
              <p:spPr bwMode="auto">
                <a:xfrm>
                  <a:off x="3250" y="466"/>
                  <a:ext cx="7" cy="7"/>
                </a:xfrm>
                <a:custGeom>
                  <a:avLst/>
                  <a:gdLst>
                    <a:gd name="T0" fmla="*/ 53 w 53"/>
                    <a:gd name="T1" fmla="*/ 44 h 59"/>
                    <a:gd name="T2" fmla="*/ 42 w 53"/>
                    <a:gd name="T3" fmla="*/ 22 h 59"/>
                    <a:gd name="T4" fmla="*/ 31 w 53"/>
                    <a:gd name="T5" fmla="*/ 0 h 59"/>
                    <a:gd name="T6" fmla="*/ 0 w 53"/>
                    <a:gd name="T7" fmla="*/ 15 h 59"/>
                    <a:gd name="T8" fmla="*/ 11 w 53"/>
                    <a:gd name="T9" fmla="*/ 37 h 59"/>
                    <a:gd name="T10" fmla="*/ 22 w 53"/>
                    <a:gd name="T11" fmla="*/ 59 h 59"/>
                    <a:gd name="T12" fmla="*/ 53 w 53"/>
                    <a:gd name="T13" fmla="*/ 4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53" y="44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5"/>
                      </a:lnTo>
                      <a:lnTo>
                        <a:pt x="11" y="37"/>
                      </a:lnTo>
                      <a:lnTo>
                        <a:pt x="22" y="59"/>
                      </a:lnTo>
                      <a:lnTo>
                        <a:pt x="53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" name="Freeform 3872"/>
                <p:cNvSpPr>
                  <a:spLocks/>
                </p:cNvSpPr>
                <p:nvPr/>
              </p:nvSpPr>
              <p:spPr bwMode="auto">
                <a:xfrm>
                  <a:off x="3250" y="466"/>
                  <a:ext cx="7" cy="7"/>
                </a:xfrm>
                <a:custGeom>
                  <a:avLst/>
                  <a:gdLst>
                    <a:gd name="T0" fmla="*/ 53 w 53"/>
                    <a:gd name="T1" fmla="*/ 44 h 59"/>
                    <a:gd name="T2" fmla="*/ 42 w 53"/>
                    <a:gd name="T3" fmla="*/ 22 h 59"/>
                    <a:gd name="T4" fmla="*/ 31 w 53"/>
                    <a:gd name="T5" fmla="*/ 0 h 59"/>
                    <a:gd name="T6" fmla="*/ 0 w 53"/>
                    <a:gd name="T7" fmla="*/ 15 h 59"/>
                    <a:gd name="T8" fmla="*/ 11 w 53"/>
                    <a:gd name="T9" fmla="*/ 37 h 59"/>
                    <a:gd name="T10" fmla="*/ 22 w 53"/>
                    <a:gd name="T11" fmla="*/ 59 h 59"/>
                    <a:gd name="T12" fmla="*/ 53 w 53"/>
                    <a:gd name="T13" fmla="*/ 4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59">
                      <a:moveTo>
                        <a:pt x="53" y="44"/>
                      </a:moveTo>
                      <a:lnTo>
                        <a:pt x="42" y="22"/>
                      </a:lnTo>
                      <a:lnTo>
                        <a:pt x="31" y="0"/>
                      </a:lnTo>
                      <a:lnTo>
                        <a:pt x="0" y="15"/>
                      </a:lnTo>
                      <a:lnTo>
                        <a:pt x="11" y="37"/>
                      </a:lnTo>
                      <a:lnTo>
                        <a:pt x="22" y="59"/>
                      </a:lnTo>
                      <a:lnTo>
                        <a:pt x="53" y="4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" name="Freeform 3873"/>
                <p:cNvSpPr>
                  <a:spLocks/>
                </p:cNvSpPr>
                <p:nvPr/>
              </p:nvSpPr>
              <p:spPr bwMode="auto">
                <a:xfrm>
                  <a:off x="3250" y="467"/>
                  <a:ext cx="2" cy="3"/>
                </a:xfrm>
                <a:custGeom>
                  <a:avLst/>
                  <a:gdLst>
                    <a:gd name="T0" fmla="*/ 11 w 11"/>
                    <a:gd name="T1" fmla="*/ 22 h 22"/>
                    <a:gd name="T2" fmla="*/ 0 w 11"/>
                    <a:gd name="T3" fmla="*/ 0 h 22"/>
                    <a:gd name="T4" fmla="*/ 0 w 11"/>
                    <a:gd name="T5" fmla="*/ 0 h 22"/>
                    <a:gd name="T6" fmla="*/ 11 w 11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2">
                      <a:moveTo>
                        <a:pt x="11" y="2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" name="Line 3874"/>
                <p:cNvSpPr>
                  <a:spLocks noChangeShapeType="1"/>
                </p:cNvSpPr>
                <p:nvPr/>
              </p:nvSpPr>
              <p:spPr bwMode="auto">
                <a:xfrm>
                  <a:off x="3250" y="46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" name="Freeform 3875"/>
                <p:cNvSpPr>
                  <a:spLocks/>
                </p:cNvSpPr>
                <p:nvPr/>
              </p:nvSpPr>
              <p:spPr bwMode="auto">
                <a:xfrm>
                  <a:off x="3246" y="467"/>
                  <a:ext cx="7" cy="8"/>
                </a:xfrm>
                <a:custGeom>
                  <a:avLst/>
                  <a:gdLst>
                    <a:gd name="T0" fmla="*/ 54 w 54"/>
                    <a:gd name="T1" fmla="*/ 44 h 61"/>
                    <a:gd name="T2" fmla="*/ 43 w 54"/>
                    <a:gd name="T3" fmla="*/ 22 h 61"/>
                    <a:gd name="T4" fmla="*/ 32 w 54"/>
                    <a:gd name="T5" fmla="*/ 0 h 61"/>
                    <a:gd name="T6" fmla="*/ 0 w 54"/>
                    <a:gd name="T7" fmla="*/ 16 h 61"/>
                    <a:gd name="T8" fmla="*/ 11 w 54"/>
                    <a:gd name="T9" fmla="*/ 38 h 61"/>
                    <a:gd name="T10" fmla="*/ 23 w 54"/>
                    <a:gd name="T11" fmla="*/ 61 h 61"/>
                    <a:gd name="T12" fmla="*/ 54 w 54"/>
                    <a:gd name="T13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4"/>
                      </a:moveTo>
                      <a:lnTo>
                        <a:pt x="43" y="2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11" y="38"/>
                      </a:lnTo>
                      <a:lnTo>
                        <a:pt x="23" y="61"/>
                      </a:lnTo>
                      <a:lnTo>
                        <a:pt x="5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" name="Freeform 3876"/>
                <p:cNvSpPr>
                  <a:spLocks/>
                </p:cNvSpPr>
                <p:nvPr/>
              </p:nvSpPr>
              <p:spPr bwMode="auto">
                <a:xfrm>
                  <a:off x="3246" y="467"/>
                  <a:ext cx="7" cy="8"/>
                </a:xfrm>
                <a:custGeom>
                  <a:avLst/>
                  <a:gdLst>
                    <a:gd name="T0" fmla="*/ 54 w 54"/>
                    <a:gd name="T1" fmla="*/ 44 h 61"/>
                    <a:gd name="T2" fmla="*/ 43 w 54"/>
                    <a:gd name="T3" fmla="*/ 22 h 61"/>
                    <a:gd name="T4" fmla="*/ 32 w 54"/>
                    <a:gd name="T5" fmla="*/ 0 h 61"/>
                    <a:gd name="T6" fmla="*/ 0 w 54"/>
                    <a:gd name="T7" fmla="*/ 16 h 61"/>
                    <a:gd name="T8" fmla="*/ 11 w 54"/>
                    <a:gd name="T9" fmla="*/ 38 h 61"/>
                    <a:gd name="T10" fmla="*/ 23 w 54"/>
                    <a:gd name="T11" fmla="*/ 61 h 61"/>
                    <a:gd name="T12" fmla="*/ 54 w 54"/>
                    <a:gd name="T13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4"/>
                      </a:moveTo>
                      <a:lnTo>
                        <a:pt x="43" y="2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11" y="38"/>
                      </a:lnTo>
                      <a:lnTo>
                        <a:pt x="23" y="61"/>
                      </a:lnTo>
                      <a:lnTo>
                        <a:pt x="54" y="4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" name="Freeform 3877"/>
                <p:cNvSpPr>
                  <a:spLocks/>
                </p:cNvSpPr>
                <p:nvPr/>
              </p:nvSpPr>
              <p:spPr bwMode="auto">
                <a:xfrm>
                  <a:off x="3248" y="472"/>
                  <a:ext cx="1" cy="3"/>
                </a:xfrm>
                <a:custGeom>
                  <a:avLst/>
                  <a:gdLst>
                    <a:gd name="T0" fmla="*/ 0 w 12"/>
                    <a:gd name="T1" fmla="*/ 0 h 23"/>
                    <a:gd name="T2" fmla="*/ 12 w 12"/>
                    <a:gd name="T3" fmla="*/ 23 h 23"/>
                    <a:gd name="T4" fmla="*/ 12 w 12"/>
                    <a:gd name="T5" fmla="*/ 23 h 23"/>
                    <a:gd name="T6" fmla="*/ 0 w 12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3">
                      <a:moveTo>
                        <a:pt x="0" y="0"/>
                      </a:moveTo>
                      <a:lnTo>
                        <a:pt x="12" y="23"/>
                      </a:lnTo>
                      <a:lnTo>
                        <a:pt x="12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" name="Line 3878"/>
                <p:cNvSpPr>
                  <a:spLocks noChangeShapeType="1"/>
                </p:cNvSpPr>
                <p:nvPr/>
              </p:nvSpPr>
              <p:spPr bwMode="auto">
                <a:xfrm>
                  <a:off x="3249" y="47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" name="Freeform 3879"/>
                <p:cNvSpPr>
                  <a:spLocks/>
                </p:cNvSpPr>
                <p:nvPr/>
              </p:nvSpPr>
              <p:spPr bwMode="auto">
                <a:xfrm>
                  <a:off x="3242" y="470"/>
                  <a:ext cx="7" cy="7"/>
                </a:xfrm>
                <a:custGeom>
                  <a:avLst/>
                  <a:gdLst>
                    <a:gd name="T0" fmla="*/ 53 w 53"/>
                    <a:gd name="T1" fmla="*/ 45 h 60"/>
                    <a:gd name="T2" fmla="*/ 41 w 53"/>
                    <a:gd name="T3" fmla="*/ 22 h 60"/>
                    <a:gd name="T4" fmla="*/ 30 w 53"/>
                    <a:gd name="T5" fmla="*/ 0 h 60"/>
                    <a:gd name="T6" fmla="*/ 0 w 53"/>
                    <a:gd name="T7" fmla="*/ 15 h 60"/>
                    <a:gd name="T8" fmla="*/ 11 w 53"/>
                    <a:gd name="T9" fmla="*/ 38 h 60"/>
                    <a:gd name="T10" fmla="*/ 22 w 53"/>
                    <a:gd name="T11" fmla="*/ 60 h 60"/>
                    <a:gd name="T12" fmla="*/ 53 w 53"/>
                    <a:gd name="T13" fmla="*/ 4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0">
                      <a:moveTo>
                        <a:pt x="53" y="45"/>
                      </a:moveTo>
                      <a:lnTo>
                        <a:pt x="41" y="22"/>
                      </a:lnTo>
                      <a:lnTo>
                        <a:pt x="30" y="0"/>
                      </a:lnTo>
                      <a:lnTo>
                        <a:pt x="0" y="15"/>
                      </a:lnTo>
                      <a:lnTo>
                        <a:pt x="11" y="38"/>
                      </a:lnTo>
                      <a:lnTo>
                        <a:pt x="22" y="60"/>
                      </a:lnTo>
                      <a:lnTo>
                        <a:pt x="53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" name="Freeform 3880"/>
                <p:cNvSpPr>
                  <a:spLocks/>
                </p:cNvSpPr>
                <p:nvPr/>
              </p:nvSpPr>
              <p:spPr bwMode="auto">
                <a:xfrm>
                  <a:off x="3242" y="470"/>
                  <a:ext cx="7" cy="7"/>
                </a:xfrm>
                <a:custGeom>
                  <a:avLst/>
                  <a:gdLst>
                    <a:gd name="T0" fmla="*/ 53 w 53"/>
                    <a:gd name="T1" fmla="*/ 45 h 60"/>
                    <a:gd name="T2" fmla="*/ 41 w 53"/>
                    <a:gd name="T3" fmla="*/ 22 h 60"/>
                    <a:gd name="T4" fmla="*/ 30 w 53"/>
                    <a:gd name="T5" fmla="*/ 0 h 60"/>
                    <a:gd name="T6" fmla="*/ 0 w 53"/>
                    <a:gd name="T7" fmla="*/ 15 h 60"/>
                    <a:gd name="T8" fmla="*/ 11 w 53"/>
                    <a:gd name="T9" fmla="*/ 38 h 60"/>
                    <a:gd name="T10" fmla="*/ 22 w 53"/>
                    <a:gd name="T11" fmla="*/ 60 h 60"/>
                    <a:gd name="T12" fmla="*/ 53 w 53"/>
                    <a:gd name="T13" fmla="*/ 4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0">
                      <a:moveTo>
                        <a:pt x="53" y="45"/>
                      </a:moveTo>
                      <a:lnTo>
                        <a:pt x="41" y="22"/>
                      </a:lnTo>
                      <a:lnTo>
                        <a:pt x="30" y="0"/>
                      </a:lnTo>
                      <a:lnTo>
                        <a:pt x="0" y="15"/>
                      </a:lnTo>
                      <a:lnTo>
                        <a:pt x="11" y="38"/>
                      </a:lnTo>
                      <a:lnTo>
                        <a:pt x="22" y="60"/>
                      </a:lnTo>
                      <a:lnTo>
                        <a:pt x="53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" name="Freeform 3881"/>
                <p:cNvSpPr>
                  <a:spLocks/>
                </p:cNvSpPr>
                <p:nvPr/>
              </p:nvSpPr>
              <p:spPr bwMode="auto">
                <a:xfrm>
                  <a:off x="3242" y="471"/>
                  <a:ext cx="2" cy="3"/>
                </a:xfrm>
                <a:custGeom>
                  <a:avLst/>
                  <a:gdLst>
                    <a:gd name="T0" fmla="*/ 11 w 11"/>
                    <a:gd name="T1" fmla="*/ 23 h 23"/>
                    <a:gd name="T2" fmla="*/ 0 w 11"/>
                    <a:gd name="T3" fmla="*/ 0 h 23"/>
                    <a:gd name="T4" fmla="*/ 0 w 11"/>
                    <a:gd name="T5" fmla="*/ 0 h 23"/>
                    <a:gd name="T6" fmla="*/ 11 w 11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3">
                      <a:moveTo>
                        <a:pt x="11" y="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" name="Line 3882"/>
                <p:cNvSpPr>
                  <a:spLocks noChangeShapeType="1"/>
                </p:cNvSpPr>
                <p:nvPr/>
              </p:nvSpPr>
              <p:spPr bwMode="auto">
                <a:xfrm>
                  <a:off x="3242" y="47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" name="Freeform 3883"/>
                <p:cNvSpPr>
                  <a:spLocks/>
                </p:cNvSpPr>
                <p:nvPr/>
              </p:nvSpPr>
              <p:spPr bwMode="auto">
                <a:xfrm>
                  <a:off x="3239" y="471"/>
                  <a:ext cx="6" cy="8"/>
                </a:xfrm>
                <a:custGeom>
                  <a:avLst/>
                  <a:gdLst>
                    <a:gd name="T0" fmla="*/ 54 w 54"/>
                    <a:gd name="T1" fmla="*/ 45 h 61"/>
                    <a:gd name="T2" fmla="*/ 43 w 54"/>
                    <a:gd name="T3" fmla="*/ 23 h 61"/>
                    <a:gd name="T4" fmla="*/ 32 w 54"/>
                    <a:gd name="T5" fmla="*/ 0 h 61"/>
                    <a:gd name="T6" fmla="*/ 0 w 54"/>
                    <a:gd name="T7" fmla="*/ 17 h 61"/>
                    <a:gd name="T8" fmla="*/ 12 w 54"/>
                    <a:gd name="T9" fmla="*/ 39 h 61"/>
                    <a:gd name="T10" fmla="*/ 23 w 54"/>
                    <a:gd name="T11" fmla="*/ 61 h 61"/>
                    <a:gd name="T12" fmla="*/ 54 w 54"/>
                    <a:gd name="T13" fmla="*/ 45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5"/>
                      </a:moveTo>
                      <a:lnTo>
                        <a:pt x="43" y="23"/>
                      </a:lnTo>
                      <a:lnTo>
                        <a:pt x="32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3" y="61"/>
                      </a:lnTo>
                      <a:lnTo>
                        <a:pt x="54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" name="Freeform 3884"/>
                <p:cNvSpPr>
                  <a:spLocks/>
                </p:cNvSpPr>
                <p:nvPr/>
              </p:nvSpPr>
              <p:spPr bwMode="auto">
                <a:xfrm>
                  <a:off x="3239" y="471"/>
                  <a:ext cx="6" cy="8"/>
                </a:xfrm>
                <a:custGeom>
                  <a:avLst/>
                  <a:gdLst>
                    <a:gd name="T0" fmla="*/ 54 w 54"/>
                    <a:gd name="T1" fmla="*/ 45 h 61"/>
                    <a:gd name="T2" fmla="*/ 43 w 54"/>
                    <a:gd name="T3" fmla="*/ 23 h 61"/>
                    <a:gd name="T4" fmla="*/ 32 w 54"/>
                    <a:gd name="T5" fmla="*/ 0 h 61"/>
                    <a:gd name="T6" fmla="*/ 0 w 54"/>
                    <a:gd name="T7" fmla="*/ 17 h 61"/>
                    <a:gd name="T8" fmla="*/ 12 w 54"/>
                    <a:gd name="T9" fmla="*/ 39 h 61"/>
                    <a:gd name="T10" fmla="*/ 23 w 54"/>
                    <a:gd name="T11" fmla="*/ 61 h 61"/>
                    <a:gd name="T12" fmla="*/ 54 w 54"/>
                    <a:gd name="T13" fmla="*/ 45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5"/>
                      </a:moveTo>
                      <a:lnTo>
                        <a:pt x="43" y="23"/>
                      </a:lnTo>
                      <a:lnTo>
                        <a:pt x="32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3" y="61"/>
                      </a:lnTo>
                      <a:lnTo>
                        <a:pt x="54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" name="Freeform 3885"/>
                <p:cNvSpPr>
                  <a:spLocks/>
                </p:cNvSpPr>
                <p:nvPr/>
              </p:nvSpPr>
              <p:spPr bwMode="auto">
                <a:xfrm>
                  <a:off x="3238" y="473"/>
                  <a:ext cx="2" cy="3"/>
                </a:xfrm>
                <a:custGeom>
                  <a:avLst/>
                  <a:gdLst>
                    <a:gd name="T0" fmla="*/ 13 w 13"/>
                    <a:gd name="T1" fmla="*/ 22 h 22"/>
                    <a:gd name="T2" fmla="*/ 1 w 13"/>
                    <a:gd name="T3" fmla="*/ 0 h 22"/>
                    <a:gd name="T4" fmla="*/ 0 w 13"/>
                    <a:gd name="T5" fmla="*/ 1 h 22"/>
                    <a:gd name="T6" fmla="*/ 13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13" y="2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" name="Line 3886"/>
                <p:cNvSpPr>
                  <a:spLocks noChangeShapeType="1"/>
                </p:cNvSpPr>
                <p:nvPr/>
              </p:nvSpPr>
              <p:spPr bwMode="auto">
                <a:xfrm flipH="1">
                  <a:off x="3238" y="47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" name="Freeform 3887"/>
                <p:cNvSpPr>
                  <a:spLocks/>
                </p:cNvSpPr>
                <p:nvPr/>
              </p:nvSpPr>
              <p:spPr bwMode="auto">
                <a:xfrm>
                  <a:off x="3235" y="474"/>
                  <a:ext cx="6" cy="7"/>
                </a:xfrm>
                <a:custGeom>
                  <a:avLst/>
                  <a:gdLst>
                    <a:gd name="T0" fmla="*/ 55 w 55"/>
                    <a:gd name="T1" fmla="*/ 42 h 59"/>
                    <a:gd name="T2" fmla="*/ 43 w 55"/>
                    <a:gd name="T3" fmla="*/ 21 h 59"/>
                    <a:gd name="T4" fmla="*/ 30 w 55"/>
                    <a:gd name="T5" fmla="*/ 0 h 59"/>
                    <a:gd name="T6" fmla="*/ 0 w 55"/>
                    <a:gd name="T7" fmla="*/ 17 h 59"/>
                    <a:gd name="T8" fmla="*/ 12 w 55"/>
                    <a:gd name="T9" fmla="*/ 38 h 59"/>
                    <a:gd name="T10" fmla="*/ 24 w 55"/>
                    <a:gd name="T11" fmla="*/ 59 h 59"/>
                    <a:gd name="T12" fmla="*/ 55 w 55"/>
                    <a:gd name="T13" fmla="*/ 4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9">
                      <a:moveTo>
                        <a:pt x="55" y="42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7"/>
                      </a:lnTo>
                      <a:lnTo>
                        <a:pt x="12" y="38"/>
                      </a:lnTo>
                      <a:lnTo>
                        <a:pt x="24" y="59"/>
                      </a:lnTo>
                      <a:lnTo>
                        <a:pt x="55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" name="Freeform 3888"/>
                <p:cNvSpPr>
                  <a:spLocks/>
                </p:cNvSpPr>
                <p:nvPr/>
              </p:nvSpPr>
              <p:spPr bwMode="auto">
                <a:xfrm>
                  <a:off x="3235" y="474"/>
                  <a:ext cx="6" cy="7"/>
                </a:xfrm>
                <a:custGeom>
                  <a:avLst/>
                  <a:gdLst>
                    <a:gd name="T0" fmla="*/ 55 w 55"/>
                    <a:gd name="T1" fmla="*/ 42 h 59"/>
                    <a:gd name="T2" fmla="*/ 43 w 55"/>
                    <a:gd name="T3" fmla="*/ 21 h 59"/>
                    <a:gd name="T4" fmla="*/ 30 w 55"/>
                    <a:gd name="T5" fmla="*/ 0 h 59"/>
                    <a:gd name="T6" fmla="*/ 0 w 55"/>
                    <a:gd name="T7" fmla="*/ 17 h 59"/>
                    <a:gd name="T8" fmla="*/ 12 w 55"/>
                    <a:gd name="T9" fmla="*/ 38 h 59"/>
                    <a:gd name="T10" fmla="*/ 24 w 55"/>
                    <a:gd name="T11" fmla="*/ 59 h 59"/>
                    <a:gd name="T12" fmla="*/ 55 w 55"/>
                    <a:gd name="T13" fmla="*/ 4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9">
                      <a:moveTo>
                        <a:pt x="55" y="42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7"/>
                      </a:lnTo>
                      <a:lnTo>
                        <a:pt x="12" y="38"/>
                      </a:lnTo>
                      <a:lnTo>
                        <a:pt x="24" y="59"/>
                      </a:lnTo>
                      <a:lnTo>
                        <a:pt x="55" y="4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" name="Freeform 3889"/>
                <p:cNvSpPr>
                  <a:spLocks/>
                </p:cNvSpPr>
                <p:nvPr/>
              </p:nvSpPr>
              <p:spPr bwMode="auto">
                <a:xfrm>
                  <a:off x="3236" y="478"/>
                  <a:ext cx="2" cy="3"/>
                </a:xfrm>
                <a:custGeom>
                  <a:avLst/>
                  <a:gdLst>
                    <a:gd name="T0" fmla="*/ 0 w 12"/>
                    <a:gd name="T1" fmla="*/ 0 h 22"/>
                    <a:gd name="T2" fmla="*/ 12 w 12"/>
                    <a:gd name="T3" fmla="*/ 21 h 22"/>
                    <a:gd name="T4" fmla="*/ 12 w 12"/>
                    <a:gd name="T5" fmla="*/ 22 h 22"/>
                    <a:gd name="T6" fmla="*/ 0 w 1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2">
                      <a:moveTo>
                        <a:pt x="0" y="0"/>
                      </a:moveTo>
                      <a:lnTo>
                        <a:pt x="12" y="21"/>
                      </a:lnTo>
                      <a:lnTo>
                        <a:pt x="12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" name="Line 3890"/>
                <p:cNvSpPr>
                  <a:spLocks noChangeShapeType="1"/>
                </p:cNvSpPr>
                <p:nvPr/>
              </p:nvSpPr>
              <p:spPr bwMode="auto">
                <a:xfrm>
                  <a:off x="3238" y="48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" name="Freeform 3891"/>
                <p:cNvSpPr>
                  <a:spLocks/>
                </p:cNvSpPr>
                <p:nvPr/>
              </p:nvSpPr>
              <p:spPr bwMode="auto">
                <a:xfrm>
                  <a:off x="3231" y="476"/>
                  <a:ext cx="7" cy="7"/>
                </a:xfrm>
                <a:custGeom>
                  <a:avLst/>
                  <a:gdLst>
                    <a:gd name="T0" fmla="*/ 54 w 54"/>
                    <a:gd name="T1" fmla="*/ 44 h 61"/>
                    <a:gd name="T2" fmla="*/ 42 w 54"/>
                    <a:gd name="T3" fmla="*/ 22 h 61"/>
                    <a:gd name="T4" fmla="*/ 30 w 54"/>
                    <a:gd name="T5" fmla="*/ 0 h 61"/>
                    <a:gd name="T6" fmla="*/ 0 w 54"/>
                    <a:gd name="T7" fmla="*/ 16 h 61"/>
                    <a:gd name="T8" fmla="*/ 12 w 54"/>
                    <a:gd name="T9" fmla="*/ 38 h 61"/>
                    <a:gd name="T10" fmla="*/ 24 w 54"/>
                    <a:gd name="T11" fmla="*/ 61 h 61"/>
                    <a:gd name="T12" fmla="*/ 54 w 54"/>
                    <a:gd name="T13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4"/>
                      </a:moveTo>
                      <a:lnTo>
                        <a:pt x="42" y="2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12" y="38"/>
                      </a:lnTo>
                      <a:lnTo>
                        <a:pt x="24" y="61"/>
                      </a:lnTo>
                      <a:lnTo>
                        <a:pt x="5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" name="Freeform 3892"/>
                <p:cNvSpPr>
                  <a:spLocks/>
                </p:cNvSpPr>
                <p:nvPr/>
              </p:nvSpPr>
              <p:spPr bwMode="auto">
                <a:xfrm>
                  <a:off x="3231" y="476"/>
                  <a:ext cx="7" cy="7"/>
                </a:xfrm>
                <a:custGeom>
                  <a:avLst/>
                  <a:gdLst>
                    <a:gd name="T0" fmla="*/ 54 w 54"/>
                    <a:gd name="T1" fmla="*/ 44 h 61"/>
                    <a:gd name="T2" fmla="*/ 42 w 54"/>
                    <a:gd name="T3" fmla="*/ 22 h 61"/>
                    <a:gd name="T4" fmla="*/ 30 w 54"/>
                    <a:gd name="T5" fmla="*/ 0 h 61"/>
                    <a:gd name="T6" fmla="*/ 0 w 54"/>
                    <a:gd name="T7" fmla="*/ 16 h 61"/>
                    <a:gd name="T8" fmla="*/ 12 w 54"/>
                    <a:gd name="T9" fmla="*/ 38 h 61"/>
                    <a:gd name="T10" fmla="*/ 24 w 54"/>
                    <a:gd name="T11" fmla="*/ 61 h 61"/>
                    <a:gd name="T12" fmla="*/ 54 w 54"/>
                    <a:gd name="T13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61">
                      <a:moveTo>
                        <a:pt x="54" y="44"/>
                      </a:moveTo>
                      <a:lnTo>
                        <a:pt x="42" y="2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12" y="38"/>
                      </a:lnTo>
                      <a:lnTo>
                        <a:pt x="24" y="61"/>
                      </a:lnTo>
                      <a:lnTo>
                        <a:pt x="54" y="4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" name="Freeform 3893"/>
                <p:cNvSpPr>
                  <a:spLocks/>
                </p:cNvSpPr>
                <p:nvPr/>
              </p:nvSpPr>
              <p:spPr bwMode="auto">
                <a:xfrm>
                  <a:off x="3231" y="478"/>
                  <a:ext cx="1" cy="2"/>
                </a:xfrm>
                <a:custGeom>
                  <a:avLst/>
                  <a:gdLst>
                    <a:gd name="T0" fmla="*/ 12 w 12"/>
                    <a:gd name="T1" fmla="*/ 22 h 22"/>
                    <a:gd name="T2" fmla="*/ 0 w 12"/>
                    <a:gd name="T3" fmla="*/ 0 h 22"/>
                    <a:gd name="T4" fmla="*/ 0 w 12"/>
                    <a:gd name="T5" fmla="*/ 1 h 22"/>
                    <a:gd name="T6" fmla="*/ 12 w 12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2">
                      <a:moveTo>
                        <a:pt x="12" y="2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2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" name="Line 3894"/>
                <p:cNvSpPr>
                  <a:spLocks noChangeShapeType="1"/>
                </p:cNvSpPr>
                <p:nvPr/>
              </p:nvSpPr>
              <p:spPr bwMode="auto">
                <a:xfrm>
                  <a:off x="3231" y="4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" name="Freeform 3895"/>
                <p:cNvSpPr>
                  <a:spLocks/>
                </p:cNvSpPr>
                <p:nvPr/>
              </p:nvSpPr>
              <p:spPr bwMode="auto">
                <a:xfrm>
                  <a:off x="3227" y="478"/>
                  <a:ext cx="7" cy="7"/>
                </a:xfrm>
                <a:custGeom>
                  <a:avLst/>
                  <a:gdLst>
                    <a:gd name="T0" fmla="*/ 56 w 56"/>
                    <a:gd name="T1" fmla="*/ 43 h 60"/>
                    <a:gd name="T2" fmla="*/ 44 w 56"/>
                    <a:gd name="T3" fmla="*/ 21 h 60"/>
                    <a:gd name="T4" fmla="*/ 32 w 56"/>
                    <a:gd name="T5" fmla="*/ 0 h 60"/>
                    <a:gd name="T6" fmla="*/ 0 w 56"/>
                    <a:gd name="T7" fmla="*/ 17 h 60"/>
                    <a:gd name="T8" fmla="*/ 12 w 56"/>
                    <a:gd name="T9" fmla="*/ 39 h 60"/>
                    <a:gd name="T10" fmla="*/ 24 w 56"/>
                    <a:gd name="T11" fmla="*/ 60 h 60"/>
                    <a:gd name="T12" fmla="*/ 56 w 56"/>
                    <a:gd name="T13" fmla="*/ 4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3"/>
                      </a:moveTo>
                      <a:lnTo>
                        <a:pt x="44" y="21"/>
                      </a:lnTo>
                      <a:lnTo>
                        <a:pt x="32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4" y="60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" name="Freeform 3896"/>
                <p:cNvSpPr>
                  <a:spLocks/>
                </p:cNvSpPr>
                <p:nvPr/>
              </p:nvSpPr>
              <p:spPr bwMode="auto">
                <a:xfrm>
                  <a:off x="3227" y="478"/>
                  <a:ext cx="7" cy="7"/>
                </a:xfrm>
                <a:custGeom>
                  <a:avLst/>
                  <a:gdLst>
                    <a:gd name="T0" fmla="*/ 56 w 56"/>
                    <a:gd name="T1" fmla="*/ 43 h 60"/>
                    <a:gd name="T2" fmla="*/ 44 w 56"/>
                    <a:gd name="T3" fmla="*/ 21 h 60"/>
                    <a:gd name="T4" fmla="*/ 32 w 56"/>
                    <a:gd name="T5" fmla="*/ 0 h 60"/>
                    <a:gd name="T6" fmla="*/ 0 w 56"/>
                    <a:gd name="T7" fmla="*/ 17 h 60"/>
                    <a:gd name="T8" fmla="*/ 12 w 56"/>
                    <a:gd name="T9" fmla="*/ 39 h 60"/>
                    <a:gd name="T10" fmla="*/ 24 w 56"/>
                    <a:gd name="T11" fmla="*/ 60 h 60"/>
                    <a:gd name="T12" fmla="*/ 56 w 56"/>
                    <a:gd name="T13" fmla="*/ 4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3"/>
                      </a:moveTo>
                      <a:lnTo>
                        <a:pt x="44" y="21"/>
                      </a:lnTo>
                      <a:lnTo>
                        <a:pt x="32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4" y="60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" name="Freeform 3897"/>
                <p:cNvSpPr>
                  <a:spLocks/>
                </p:cNvSpPr>
                <p:nvPr/>
              </p:nvSpPr>
              <p:spPr bwMode="auto">
                <a:xfrm>
                  <a:off x="3227" y="480"/>
                  <a:ext cx="1" cy="3"/>
                </a:xfrm>
                <a:custGeom>
                  <a:avLst/>
                  <a:gdLst>
                    <a:gd name="T0" fmla="*/ 12 w 12"/>
                    <a:gd name="T1" fmla="*/ 22 h 22"/>
                    <a:gd name="T2" fmla="*/ 0 w 12"/>
                    <a:gd name="T3" fmla="*/ 0 h 22"/>
                    <a:gd name="T4" fmla="*/ 0 w 12"/>
                    <a:gd name="T5" fmla="*/ 0 h 22"/>
                    <a:gd name="T6" fmla="*/ 12 w 12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2">
                      <a:moveTo>
                        <a:pt x="12" y="2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2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" name="Line 3898"/>
                <p:cNvSpPr>
                  <a:spLocks noChangeShapeType="1"/>
                </p:cNvSpPr>
                <p:nvPr/>
              </p:nvSpPr>
              <p:spPr bwMode="auto">
                <a:xfrm>
                  <a:off x="3227" y="48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" name="Freeform 3899"/>
                <p:cNvSpPr>
                  <a:spLocks/>
                </p:cNvSpPr>
                <p:nvPr/>
              </p:nvSpPr>
              <p:spPr bwMode="auto">
                <a:xfrm>
                  <a:off x="3223" y="480"/>
                  <a:ext cx="7" cy="7"/>
                </a:xfrm>
                <a:custGeom>
                  <a:avLst/>
                  <a:gdLst>
                    <a:gd name="T0" fmla="*/ 53 w 53"/>
                    <a:gd name="T1" fmla="*/ 43 h 60"/>
                    <a:gd name="T2" fmla="*/ 41 w 53"/>
                    <a:gd name="T3" fmla="*/ 22 h 60"/>
                    <a:gd name="T4" fmla="*/ 29 w 53"/>
                    <a:gd name="T5" fmla="*/ 0 h 60"/>
                    <a:gd name="T6" fmla="*/ 0 w 53"/>
                    <a:gd name="T7" fmla="*/ 17 h 60"/>
                    <a:gd name="T8" fmla="*/ 12 w 53"/>
                    <a:gd name="T9" fmla="*/ 39 h 60"/>
                    <a:gd name="T10" fmla="*/ 24 w 53"/>
                    <a:gd name="T11" fmla="*/ 60 h 60"/>
                    <a:gd name="T12" fmla="*/ 53 w 53"/>
                    <a:gd name="T13" fmla="*/ 4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0">
                      <a:moveTo>
                        <a:pt x="53" y="43"/>
                      </a:moveTo>
                      <a:lnTo>
                        <a:pt x="41" y="22"/>
                      </a:lnTo>
                      <a:lnTo>
                        <a:pt x="29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4" y="60"/>
                      </a:lnTo>
                      <a:lnTo>
                        <a:pt x="53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" name="Freeform 3900"/>
                <p:cNvSpPr>
                  <a:spLocks/>
                </p:cNvSpPr>
                <p:nvPr/>
              </p:nvSpPr>
              <p:spPr bwMode="auto">
                <a:xfrm>
                  <a:off x="3223" y="480"/>
                  <a:ext cx="7" cy="7"/>
                </a:xfrm>
                <a:custGeom>
                  <a:avLst/>
                  <a:gdLst>
                    <a:gd name="T0" fmla="*/ 53 w 53"/>
                    <a:gd name="T1" fmla="*/ 43 h 60"/>
                    <a:gd name="T2" fmla="*/ 41 w 53"/>
                    <a:gd name="T3" fmla="*/ 22 h 60"/>
                    <a:gd name="T4" fmla="*/ 29 w 53"/>
                    <a:gd name="T5" fmla="*/ 0 h 60"/>
                    <a:gd name="T6" fmla="*/ 0 w 53"/>
                    <a:gd name="T7" fmla="*/ 17 h 60"/>
                    <a:gd name="T8" fmla="*/ 12 w 53"/>
                    <a:gd name="T9" fmla="*/ 39 h 60"/>
                    <a:gd name="T10" fmla="*/ 24 w 53"/>
                    <a:gd name="T11" fmla="*/ 60 h 60"/>
                    <a:gd name="T12" fmla="*/ 53 w 53"/>
                    <a:gd name="T13" fmla="*/ 4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60">
                      <a:moveTo>
                        <a:pt x="53" y="43"/>
                      </a:moveTo>
                      <a:lnTo>
                        <a:pt x="41" y="22"/>
                      </a:lnTo>
                      <a:lnTo>
                        <a:pt x="29" y="0"/>
                      </a:lnTo>
                      <a:lnTo>
                        <a:pt x="0" y="17"/>
                      </a:lnTo>
                      <a:lnTo>
                        <a:pt x="12" y="39"/>
                      </a:lnTo>
                      <a:lnTo>
                        <a:pt x="24" y="60"/>
                      </a:lnTo>
                      <a:lnTo>
                        <a:pt x="53" y="4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" name="Freeform 3901"/>
                <p:cNvSpPr>
                  <a:spLocks/>
                </p:cNvSpPr>
                <p:nvPr/>
              </p:nvSpPr>
              <p:spPr bwMode="auto">
                <a:xfrm>
                  <a:off x="3223" y="482"/>
                  <a:ext cx="2" cy="3"/>
                </a:xfrm>
                <a:custGeom>
                  <a:avLst/>
                  <a:gdLst>
                    <a:gd name="T0" fmla="*/ 13 w 13"/>
                    <a:gd name="T1" fmla="*/ 22 h 22"/>
                    <a:gd name="T2" fmla="*/ 1 w 13"/>
                    <a:gd name="T3" fmla="*/ 0 h 22"/>
                    <a:gd name="T4" fmla="*/ 0 w 13"/>
                    <a:gd name="T5" fmla="*/ 0 h 22"/>
                    <a:gd name="T6" fmla="*/ 13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13" y="2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" name="Line 3902"/>
                <p:cNvSpPr>
                  <a:spLocks noChangeShapeType="1"/>
                </p:cNvSpPr>
                <p:nvPr/>
              </p:nvSpPr>
              <p:spPr bwMode="auto">
                <a:xfrm flipH="1">
                  <a:off x="3223" y="48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" name="Freeform 3903"/>
                <p:cNvSpPr>
                  <a:spLocks/>
                </p:cNvSpPr>
                <p:nvPr/>
              </p:nvSpPr>
              <p:spPr bwMode="auto">
                <a:xfrm>
                  <a:off x="3219" y="482"/>
                  <a:ext cx="7" cy="8"/>
                </a:xfrm>
                <a:custGeom>
                  <a:avLst/>
                  <a:gdLst>
                    <a:gd name="T0" fmla="*/ 57 w 57"/>
                    <a:gd name="T1" fmla="*/ 43 h 61"/>
                    <a:gd name="T2" fmla="*/ 44 w 57"/>
                    <a:gd name="T3" fmla="*/ 22 h 61"/>
                    <a:gd name="T4" fmla="*/ 31 w 57"/>
                    <a:gd name="T5" fmla="*/ 0 h 61"/>
                    <a:gd name="T6" fmla="*/ 0 w 57"/>
                    <a:gd name="T7" fmla="*/ 19 h 61"/>
                    <a:gd name="T8" fmla="*/ 13 w 57"/>
                    <a:gd name="T9" fmla="*/ 40 h 61"/>
                    <a:gd name="T10" fmla="*/ 27 w 57"/>
                    <a:gd name="T11" fmla="*/ 61 h 61"/>
                    <a:gd name="T12" fmla="*/ 57 w 57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3"/>
                      </a:moveTo>
                      <a:lnTo>
                        <a:pt x="44" y="22"/>
                      </a:lnTo>
                      <a:lnTo>
                        <a:pt x="31" y="0"/>
                      </a:lnTo>
                      <a:lnTo>
                        <a:pt x="0" y="19"/>
                      </a:lnTo>
                      <a:lnTo>
                        <a:pt x="13" y="40"/>
                      </a:lnTo>
                      <a:lnTo>
                        <a:pt x="27" y="61"/>
                      </a:lnTo>
                      <a:lnTo>
                        <a:pt x="57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" name="Freeform 3904"/>
                <p:cNvSpPr>
                  <a:spLocks/>
                </p:cNvSpPr>
                <p:nvPr/>
              </p:nvSpPr>
              <p:spPr bwMode="auto">
                <a:xfrm>
                  <a:off x="3219" y="482"/>
                  <a:ext cx="7" cy="8"/>
                </a:xfrm>
                <a:custGeom>
                  <a:avLst/>
                  <a:gdLst>
                    <a:gd name="T0" fmla="*/ 57 w 57"/>
                    <a:gd name="T1" fmla="*/ 43 h 61"/>
                    <a:gd name="T2" fmla="*/ 44 w 57"/>
                    <a:gd name="T3" fmla="*/ 22 h 61"/>
                    <a:gd name="T4" fmla="*/ 31 w 57"/>
                    <a:gd name="T5" fmla="*/ 0 h 61"/>
                    <a:gd name="T6" fmla="*/ 0 w 57"/>
                    <a:gd name="T7" fmla="*/ 19 h 61"/>
                    <a:gd name="T8" fmla="*/ 13 w 57"/>
                    <a:gd name="T9" fmla="*/ 40 h 61"/>
                    <a:gd name="T10" fmla="*/ 27 w 57"/>
                    <a:gd name="T11" fmla="*/ 61 h 61"/>
                    <a:gd name="T12" fmla="*/ 57 w 57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3"/>
                      </a:moveTo>
                      <a:lnTo>
                        <a:pt x="44" y="22"/>
                      </a:lnTo>
                      <a:lnTo>
                        <a:pt x="31" y="0"/>
                      </a:lnTo>
                      <a:lnTo>
                        <a:pt x="0" y="19"/>
                      </a:lnTo>
                      <a:lnTo>
                        <a:pt x="13" y="40"/>
                      </a:lnTo>
                      <a:lnTo>
                        <a:pt x="27" y="61"/>
                      </a:lnTo>
                      <a:lnTo>
                        <a:pt x="57" y="4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" name="Freeform 3905"/>
                <p:cNvSpPr>
                  <a:spLocks/>
                </p:cNvSpPr>
                <p:nvPr/>
              </p:nvSpPr>
              <p:spPr bwMode="auto">
                <a:xfrm>
                  <a:off x="3215" y="484"/>
                  <a:ext cx="8" cy="8"/>
                </a:xfrm>
                <a:custGeom>
                  <a:avLst/>
                  <a:gdLst>
                    <a:gd name="T0" fmla="*/ 57 w 57"/>
                    <a:gd name="T1" fmla="*/ 42 h 61"/>
                    <a:gd name="T2" fmla="*/ 43 w 57"/>
                    <a:gd name="T3" fmla="*/ 21 h 61"/>
                    <a:gd name="T4" fmla="*/ 30 w 57"/>
                    <a:gd name="T5" fmla="*/ 0 h 61"/>
                    <a:gd name="T6" fmla="*/ 0 w 57"/>
                    <a:gd name="T7" fmla="*/ 18 h 61"/>
                    <a:gd name="T8" fmla="*/ 13 w 57"/>
                    <a:gd name="T9" fmla="*/ 39 h 61"/>
                    <a:gd name="T10" fmla="*/ 26 w 57"/>
                    <a:gd name="T11" fmla="*/ 61 h 61"/>
                    <a:gd name="T12" fmla="*/ 57 w 57"/>
                    <a:gd name="T13" fmla="*/ 4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2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13" y="39"/>
                      </a:lnTo>
                      <a:lnTo>
                        <a:pt x="26" y="61"/>
                      </a:lnTo>
                      <a:lnTo>
                        <a:pt x="57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" name="Freeform 3906"/>
                <p:cNvSpPr>
                  <a:spLocks/>
                </p:cNvSpPr>
                <p:nvPr/>
              </p:nvSpPr>
              <p:spPr bwMode="auto">
                <a:xfrm>
                  <a:off x="3215" y="484"/>
                  <a:ext cx="8" cy="8"/>
                </a:xfrm>
                <a:custGeom>
                  <a:avLst/>
                  <a:gdLst>
                    <a:gd name="T0" fmla="*/ 57 w 57"/>
                    <a:gd name="T1" fmla="*/ 42 h 61"/>
                    <a:gd name="T2" fmla="*/ 43 w 57"/>
                    <a:gd name="T3" fmla="*/ 21 h 61"/>
                    <a:gd name="T4" fmla="*/ 30 w 57"/>
                    <a:gd name="T5" fmla="*/ 0 h 61"/>
                    <a:gd name="T6" fmla="*/ 0 w 57"/>
                    <a:gd name="T7" fmla="*/ 18 h 61"/>
                    <a:gd name="T8" fmla="*/ 13 w 57"/>
                    <a:gd name="T9" fmla="*/ 39 h 61"/>
                    <a:gd name="T10" fmla="*/ 26 w 57"/>
                    <a:gd name="T11" fmla="*/ 61 h 61"/>
                    <a:gd name="T12" fmla="*/ 57 w 57"/>
                    <a:gd name="T13" fmla="*/ 4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2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13" y="39"/>
                      </a:lnTo>
                      <a:lnTo>
                        <a:pt x="26" y="61"/>
                      </a:lnTo>
                      <a:lnTo>
                        <a:pt x="57" y="4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" name="Freeform 3907"/>
                <p:cNvSpPr>
                  <a:spLocks/>
                </p:cNvSpPr>
                <p:nvPr/>
              </p:nvSpPr>
              <p:spPr bwMode="auto">
                <a:xfrm>
                  <a:off x="3215" y="487"/>
                  <a:ext cx="2" cy="2"/>
                </a:xfrm>
                <a:custGeom>
                  <a:avLst/>
                  <a:gdLst>
                    <a:gd name="T0" fmla="*/ 13 w 13"/>
                    <a:gd name="T1" fmla="*/ 21 h 21"/>
                    <a:gd name="T2" fmla="*/ 0 w 13"/>
                    <a:gd name="T3" fmla="*/ 0 h 21"/>
                    <a:gd name="T4" fmla="*/ 0 w 13"/>
                    <a:gd name="T5" fmla="*/ 0 h 21"/>
                    <a:gd name="T6" fmla="*/ 13 w 13"/>
                    <a:gd name="T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1">
                      <a:moveTo>
                        <a:pt x="13" y="2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3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" name="Line 3908"/>
                <p:cNvSpPr>
                  <a:spLocks noChangeShapeType="1"/>
                </p:cNvSpPr>
                <p:nvPr/>
              </p:nvSpPr>
              <p:spPr bwMode="auto">
                <a:xfrm>
                  <a:off x="3215" y="48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" name="Freeform 3909"/>
                <p:cNvSpPr>
                  <a:spLocks/>
                </p:cNvSpPr>
                <p:nvPr/>
              </p:nvSpPr>
              <p:spPr bwMode="auto">
                <a:xfrm>
                  <a:off x="3212" y="487"/>
                  <a:ext cx="7" cy="7"/>
                </a:xfrm>
                <a:custGeom>
                  <a:avLst/>
                  <a:gdLst>
                    <a:gd name="T0" fmla="*/ 56 w 56"/>
                    <a:gd name="T1" fmla="*/ 43 h 61"/>
                    <a:gd name="T2" fmla="*/ 43 w 56"/>
                    <a:gd name="T3" fmla="*/ 21 h 61"/>
                    <a:gd name="T4" fmla="*/ 30 w 56"/>
                    <a:gd name="T5" fmla="*/ 0 h 61"/>
                    <a:gd name="T6" fmla="*/ 0 w 56"/>
                    <a:gd name="T7" fmla="*/ 18 h 61"/>
                    <a:gd name="T8" fmla="*/ 14 w 56"/>
                    <a:gd name="T9" fmla="*/ 40 h 61"/>
                    <a:gd name="T10" fmla="*/ 27 w 56"/>
                    <a:gd name="T11" fmla="*/ 61 h 61"/>
                    <a:gd name="T12" fmla="*/ 56 w 56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3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14" y="40"/>
                      </a:lnTo>
                      <a:lnTo>
                        <a:pt x="27" y="61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" name="Freeform 3910"/>
                <p:cNvSpPr>
                  <a:spLocks/>
                </p:cNvSpPr>
                <p:nvPr/>
              </p:nvSpPr>
              <p:spPr bwMode="auto">
                <a:xfrm>
                  <a:off x="3212" y="487"/>
                  <a:ext cx="7" cy="7"/>
                </a:xfrm>
                <a:custGeom>
                  <a:avLst/>
                  <a:gdLst>
                    <a:gd name="T0" fmla="*/ 56 w 56"/>
                    <a:gd name="T1" fmla="*/ 43 h 61"/>
                    <a:gd name="T2" fmla="*/ 43 w 56"/>
                    <a:gd name="T3" fmla="*/ 21 h 61"/>
                    <a:gd name="T4" fmla="*/ 30 w 56"/>
                    <a:gd name="T5" fmla="*/ 0 h 61"/>
                    <a:gd name="T6" fmla="*/ 0 w 56"/>
                    <a:gd name="T7" fmla="*/ 18 h 61"/>
                    <a:gd name="T8" fmla="*/ 14 w 56"/>
                    <a:gd name="T9" fmla="*/ 40 h 61"/>
                    <a:gd name="T10" fmla="*/ 27 w 56"/>
                    <a:gd name="T11" fmla="*/ 61 h 61"/>
                    <a:gd name="T12" fmla="*/ 56 w 56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3"/>
                      </a:moveTo>
                      <a:lnTo>
                        <a:pt x="43" y="21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14" y="40"/>
                      </a:lnTo>
                      <a:lnTo>
                        <a:pt x="27" y="61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" name="Freeform 3911"/>
                <p:cNvSpPr>
                  <a:spLocks/>
                </p:cNvSpPr>
                <p:nvPr/>
              </p:nvSpPr>
              <p:spPr bwMode="auto">
                <a:xfrm>
                  <a:off x="3208" y="489"/>
                  <a:ext cx="7" cy="8"/>
                </a:xfrm>
                <a:custGeom>
                  <a:avLst/>
                  <a:gdLst>
                    <a:gd name="T0" fmla="*/ 56 w 56"/>
                    <a:gd name="T1" fmla="*/ 43 h 61"/>
                    <a:gd name="T2" fmla="*/ 43 w 56"/>
                    <a:gd name="T3" fmla="*/ 22 h 61"/>
                    <a:gd name="T4" fmla="*/ 29 w 56"/>
                    <a:gd name="T5" fmla="*/ 0 h 61"/>
                    <a:gd name="T6" fmla="*/ 0 w 56"/>
                    <a:gd name="T7" fmla="*/ 18 h 61"/>
                    <a:gd name="T8" fmla="*/ 13 w 56"/>
                    <a:gd name="T9" fmla="*/ 40 h 61"/>
                    <a:gd name="T10" fmla="*/ 26 w 56"/>
                    <a:gd name="T11" fmla="*/ 61 h 61"/>
                    <a:gd name="T12" fmla="*/ 56 w 56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3"/>
                      </a:moveTo>
                      <a:lnTo>
                        <a:pt x="43" y="22"/>
                      </a:lnTo>
                      <a:lnTo>
                        <a:pt x="29" y="0"/>
                      </a:lnTo>
                      <a:lnTo>
                        <a:pt x="0" y="18"/>
                      </a:lnTo>
                      <a:lnTo>
                        <a:pt x="13" y="40"/>
                      </a:lnTo>
                      <a:lnTo>
                        <a:pt x="26" y="61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" name="Freeform 3912"/>
                <p:cNvSpPr>
                  <a:spLocks/>
                </p:cNvSpPr>
                <p:nvPr/>
              </p:nvSpPr>
              <p:spPr bwMode="auto">
                <a:xfrm>
                  <a:off x="3208" y="489"/>
                  <a:ext cx="7" cy="8"/>
                </a:xfrm>
                <a:custGeom>
                  <a:avLst/>
                  <a:gdLst>
                    <a:gd name="T0" fmla="*/ 56 w 56"/>
                    <a:gd name="T1" fmla="*/ 43 h 61"/>
                    <a:gd name="T2" fmla="*/ 43 w 56"/>
                    <a:gd name="T3" fmla="*/ 22 h 61"/>
                    <a:gd name="T4" fmla="*/ 29 w 56"/>
                    <a:gd name="T5" fmla="*/ 0 h 61"/>
                    <a:gd name="T6" fmla="*/ 0 w 56"/>
                    <a:gd name="T7" fmla="*/ 18 h 61"/>
                    <a:gd name="T8" fmla="*/ 13 w 56"/>
                    <a:gd name="T9" fmla="*/ 40 h 61"/>
                    <a:gd name="T10" fmla="*/ 26 w 56"/>
                    <a:gd name="T11" fmla="*/ 61 h 61"/>
                    <a:gd name="T12" fmla="*/ 56 w 56"/>
                    <a:gd name="T13" fmla="*/ 4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3"/>
                      </a:moveTo>
                      <a:lnTo>
                        <a:pt x="43" y="22"/>
                      </a:lnTo>
                      <a:lnTo>
                        <a:pt x="29" y="0"/>
                      </a:lnTo>
                      <a:lnTo>
                        <a:pt x="0" y="18"/>
                      </a:lnTo>
                      <a:lnTo>
                        <a:pt x="13" y="40"/>
                      </a:lnTo>
                      <a:lnTo>
                        <a:pt x="26" y="61"/>
                      </a:lnTo>
                      <a:lnTo>
                        <a:pt x="56" y="4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" name="Freeform 3913"/>
                <p:cNvSpPr>
                  <a:spLocks/>
                </p:cNvSpPr>
                <p:nvPr/>
              </p:nvSpPr>
              <p:spPr bwMode="auto">
                <a:xfrm>
                  <a:off x="3208" y="491"/>
                  <a:ext cx="2" cy="3"/>
                </a:xfrm>
                <a:custGeom>
                  <a:avLst/>
                  <a:gdLst>
                    <a:gd name="T0" fmla="*/ 13 w 13"/>
                    <a:gd name="T1" fmla="*/ 22 h 22"/>
                    <a:gd name="T2" fmla="*/ 0 w 13"/>
                    <a:gd name="T3" fmla="*/ 0 h 22"/>
                    <a:gd name="T4" fmla="*/ 0 w 13"/>
                    <a:gd name="T5" fmla="*/ 2 h 22"/>
                    <a:gd name="T6" fmla="*/ 13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13" y="2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" name="Line 3914"/>
                <p:cNvSpPr>
                  <a:spLocks noChangeShapeType="1"/>
                </p:cNvSpPr>
                <p:nvPr/>
              </p:nvSpPr>
              <p:spPr bwMode="auto">
                <a:xfrm>
                  <a:off x="3208" y="49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" name="Freeform 3915"/>
                <p:cNvSpPr>
                  <a:spLocks/>
                </p:cNvSpPr>
                <p:nvPr/>
              </p:nvSpPr>
              <p:spPr bwMode="auto">
                <a:xfrm>
                  <a:off x="3204" y="491"/>
                  <a:ext cx="7" cy="8"/>
                </a:xfrm>
                <a:custGeom>
                  <a:avLst/>
                  <a:gdLst>
                    <a:gd name="T0" fmla="*/ 55 w 55"/>
                    <a:gd name="T1" fmla="*/ 40 h 59"/>
                    <a:gd name="T2" fmla="*/ 42 w 55"/>
                    <a:gd name="T3" fmla="*/ 20 h 59"/>
                    <a:gd name="T4" fmla="*/ 29 w 55"/>
                    <a:gd name="T5" fmla="*/ 0 h 59"/>
                    <a:gd name="T6" fmla="*/ 0 w 55"/>
                    <a:gd name="T7" fmla="*/ 19 h 59"/>
                    <a:gd name="T8" fmla="*/ 13 w 55"/>
                    <a:gd name="T9" fmla="*/ 39 h 59"/>
                    <a:gd name="T10" fmla="*/ 26 w 55"/>
                    <a:gd name="T11" fmla="*/ 59 h 59"/>
                    <a:gd name="T12" fmla="*/ 55 w 55"/>
                    <a:gd name="T13" fmla="*/ 4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9">
                      <a:moveTo>
                        <a:pt x="55" y="40"/>
                      </a:moveTo>
                      <a:lnTo>
                        <a:pt x="42" y="20"/>
                      </a:lnTo>
                      <a:lnTo>
                        <a:pt x="29" y="0"/>
                      </a:lnTo>
                      <a:lnTo>
                        <a:pt x="0" y="19"/>
                      </a:lnTo>
                      <a:lnTo>
                        <a:pt x="13" y="39"/>
                      </a:lnTo>
                      <a:lnTo>
                        <a:pt x="26" y="59"/>
                      </a:lnTo>
                      <a:lnTo>
                        <a:pt x="55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" name="Freeform 3916"/>
                <p:cNvSpPr>
                  <a:spLocks/>
                </p:cNvSpPr>
                <p:nvPr/>
              </p:nvSpPr>
              <p:spPr bwMode="auto">
                <a:xfrm>
                  <a:off x="3204" y="491"/>
                  <a:ext cx="7" cy="8"/>
                </a:xfrm>
                <a:custGeom>
                  <a:avLst/>
                  <a:gdLst>
                    <a:gd name="T0" fmla="*/ 55 w 55"/>
                    <a:gd name="T1" fmla="*/ 40 h 59"/>
                    <a:gd name="T2" fmla="*/ 42 w 55"/>
                    <a:gd name="T3" fmla="*/ 20 h 59"/>
                    <a:gd name="T4" fmla="*/ 29 w 55"/>
                    <a:gd name="T5" fmla="*/ 0 h 59"/>
                    <a:gd name="T6" fmla="*/ 0 w 55"/>
                    <a:gd name="T7" fmla="*/ 19 h 59"/>
                    <a:gd name="T8" fmla="*/ 13 w 55"/>
                    <a:gd name="T9" fmla="*/ 39 h 59"/>
                    <a:gd name="T10" fmla="*/ 26 w 55"/>
                    <a:gd name="T11" fmla="*/ 59 h 59"/>
                    <a:gd name="T12" fmla="*/ 55 w 55"/>
                    <a:gd name="T13" fmla="*/ 4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9">
                      <a:moveTo>
                        <a:pt x="55" y="40"/>
                      </a:moveTo>
                      <a:lnTo>
                        <a:pt x="42" y="20"/>
                      </a:lnTo>
                      <a:lnTo>
                        <a:pt x="29" y="0"/>
                      </a:lnTo>
                      <a:lnTo>
                        <a:pt x="0" y="19"/>
                      </a:lnTo>
                      <a:lnTo>
                        <a:pt x="13" y="39"/>
                      </a:lnTo>
                      <a:lnTo>
                        <a:pt x="26" y="59"/>
                      </a:lnTo>
                      <a:lnTo>
                        <a:pt x="55" y="4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" name="Freeform 3917"/>
                <p:cNvSpPr>
                  <a:spLocks/>
                </p:cNvSpPr>
                <p:nvPr/>
              </p:nvSpPr>
              <p:spPr bwMode="auto">
                <a:xfrm>
                  <a:off x="3201" y="494"/>
                  <a:ext cx="7" cy="7"/>
                </a:xfrm>
                <a:custGeom>
                  <a:avLst/>
                  <a:gdLst>
                    <a:gd name="T0" fmla="*/ 56 w 56"/>
                    <a:gd name="T1" fmla="*/ 40 h 60"/>
                    <a:gd name="T2" fmla="*/ 43 w 56"/>
                    <a:gd name="T3" fmla="*/ 20 h 60"/>
                    <a:gd name="T4" fmla="*/ 30 w 56"/>
                    <a:gd name="T5" fmla="*/ 0 h 60"/>
                    <a:gd name="T6" fmla="*/ 0 w 56"/>
                    <a:gd name="T7" fmla="*/ 19 h 60"/>
                    <a:gd name="T8" fmla="*/ 13 w 56"/>
                    <a:gd name="T9" fmla="*/ 39 h 60"/>
                    <a:gd name="T10" fmla="*/ 27 w 56"/>
                    <a:gd name="T11" fmla="*/ 60 h 60"/>
                    <a:gd name="T12" fmla="*/ 56 w 56"/>
                    <a:gd name="T13" fmla="*/ 4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0"/>
                      </a:moveTo>
                      <a:lnTo>
                        <a:pt x="43" y="20"/>
                      </a:lnTo>
                      <a:lnTo>
                        <a:pt x="30" y="0"/>
                      </a:lnTo>
                      <a:lnTo>
                        <a:pt x="0" y="19"/>
                      </a:lnTo>
                      <a:lnTo>
                        <a:pt x="13" y="39"/>
                      </a:lnTo>
                      <a:lnTo>
                        <a:pt x="27" y="60"/>
                      </a:lnTo>
                      <a:lnTo>
                        <a:pt x="56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" name="Freeform 3918"/>
                <p:cNvSpPr>
                  <a:spLocks/>
                </p:cNvSpPr>
                <p:nvPr/>
              </p:nvSpPr>
              <p:spPr bwMode="auto">
                <a:xfrm>
                  <a:off x="3201" y="494"/>
                  <a:ext cx="7" cy="7"/>
                </a:xfrm>
                <a:custGeom>
                  <a:avLst/>
                  <a:gdLst>
                    <a:gd name="T0" fmla="*/ 56 w 56"/>
                    <a:gd name="T1" fmla="*/ 40 h 60"/>
                    <a:gd name="T2" fmla="*/ 43 w 56"/>
                    <a:gd name="T3" fmla="*/ 20 h 60"/>
                    <a:gd name="T4" fmla="*/ 30 w 56"/>
                    <a:gd name="T5" fmla="*/ 0 h 60"/>
                    <a:gd name="T6" fmla="*/ 0 w 56"/>
                    <a:gd name="T7" fmla="*/ 19 h 60"/>
                    <a:gd name="T8" fmla="*/ 13 w 56"/>
                    <a:gd name="T9" fmla="*/ 39 h 60"/>
                    <a:gd name="T10" fmla="*/ 27 w 56"/>
                    <a:gd name="T11" fmla="*/ 60 h 60"/>
                    <a:gd name="T12" fmla="*/ 56 w 56"/>
                    <a:gd name="T13" fmla="*/ 4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0"/>
                      </a:moveTo>
                      <a:lnTo>
                        <a:pt x="43" y="20"/>
                      </a:lnTo>
                      <a:lnTo>
                        <a:pt x="30" y="0"/>
                      </a:lnTo>
                      <a:lnTo>
                        <a:pt x="0" y="19"/>
                      </a:lnTo>
                      <a:lnTo>
                        <a:pt x="13" y="39"/>
                      </a:lnTo>
                      <a:lnTo>
                        <a:pt x="27" y="60"/>
                      </a:lnTo>
                      <a:lnTo>
                        <a:pt x="56" y="4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" name="Freeform 3919"/>
                <p:cNvSpPr>
                  <a:spLocks/>
                </p:cNvSpPr>
                <p:nvPr/>
              </p:nvSpPr>
              <p:spPr bwMode="auto">
                <a:xfrm>
                  <a:off x="3197" y="496"/>
                  <a:ext cx="7" cy="8"/>
                </a:xfrm>
                <a:custGeom>
                  <a:avLst/>
                  <a:gdLst>
                    <a:gd name="T0" fmla="*/ 56 w 56"/>
                    <a:gd name="T1" fmla="*/ 41 h 60"/>
                    <a:gd name="T2" fmla="*/ 42 w 56"/>
                    <a:gd name="T3" fmla="*/ 20 h 60"/>
                    <a:gd name="T4" fmla="*/ 29 w 56"/>
                    <a:gd name="T5" fmla="*/ 0 h 60"/>
                    <a:gd name="T6" fmla="*/ 0 w 56"/>
                    <a:gd name="T7" fmla="*/ 19 h 60"/>
                    <a:gd name="T8" fmla="*/ 13 w 56"/>
                    <a:gd name="T9" fmla="*/ 40 h 60"/>
                    <a:gd name="T10" fmla="*/ 26 w 56"/>
                    <a:gd name="T11" fmla="*/ 60 h 60"/>
                    <a:gd name="T12" fmla="*/ 56 w 56"/>
                    <a:gd name="T13" fmla="*/ 4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1"/>
                      </a:moveTo>
                      <a:lnTo>
                        <a:pt x="42" y="20"/>
                      </a:lnTo>
                      <a:lnTo>
                        <a:pt x="29" y="0"/>
                      </a:lnTo>
                      <a:lnTo>
                        <a:pt x="0" y="19"/>
                      </a:lnTo>
                      <a:lnTo>
                        <a:pt x="13" y="40"/>
                      </a:lnTo>
                      <a:lnTo>
                        <a:pt x="26" y="60"/>
                      </a:lnTo>
                      <a:lnTo>
                        <a:pt x="56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" name="Freeform 3920"/>
                <p:cNvSpPr>
                  <a:spLocks/>
                </p:cNvSpPr>
                <p:nvPr/>
              </p:nvSpPr>
              <p:spPr bwMode="auto">
                <a:xfrm>
                  <a:off x="3197" y="496"/>
                  <a:ext cx="7" cy="8"/>
                </a:xfrm>
                <a:custGeom>
                  <a:avLst/>
                  <a:gdLst>
                    <a:gd name="T0" fmla="*/ 56 w 56"/>
                    <a:gd name="T1" fmla="*/ 41 h 60"/>
                    <a:gd name="T2" fmla="*/ 42 w 56"/>
                    <a:gd name="T3" fmla="*/ 20 h 60"/>
                    <a:gd name="T4" fmla="*/ 29 w 56"/>
                    <a:gd name="T5" fmla="*/ 0 h 60"/>
                    <a:gd name="T6" fmla="*/ 0 w 56"/>
                    <a:gd name="T7" fmla="*/ 19 h 60"/>
                    <a:gd name="T8" fmla="*/ 13 w 56"/>
                    <a:gd name="T9" fmla="*/ 40 h 60"/>
                    <a:gd name="T10" fmla="*/ 26 w 56"/>
                    <a:gd name="T11" fmla="*/ 60 h 60"/>
                    <a:gd name="T12" fmla="*/ 56 w 56"/>
                    <a:gd name="T13" fmla="*/ 4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">
                      <a:moveTo>
                        <a:pt x="56" y="41"/>
                      </a:moveTo>
                      <a:lnTo>
                        <a:pt x="42" y="20"/>
                      </a:lnTo>
                      <a:lnTo>
                        <a:pt x="29" y="0"/>
                      </a:lnTo>
                      <a:lnTo>
                        <a:pt x="0" y="19"/>
                      </a:lnTo>
                      <a:lnTo>
                        <a:pt x="13" y="40"/>
                      </a:lnTo>
                      <a:lnTo>
                        <a:pt x="26" y="60"/>
                      </a:lnTo>
                      <a:lnTo>
                        <a:pt x="56" y="4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" name="Freeform 3921"/>
                <p:cNvSpPr>
                  <a:spLocks/>
                </p:cNvSpPr>
                <p:nvPr/>
              </p:nvSpPr>
              <p:spPr bwMode="auto">
                <a:xfrm>
                  <a:off x="3197" y="499"/>
                  <a:ext cx="2" cy="2"/>
                </a:xfrm>
                <a:custGeom>
                  <a:avLst/>
                  <a:gdLst>
                    <a:gd name="T0" fmla="*/ 14 w 14"/>
                    <a:gd name="T1" fmla="*/ 21 h 21"/>
                    <a:gd name="T2" fmla="*/ 1 w 14"/>
                    <a:gd name="T3" fmla="*/ 0 h 21"/>
                    <a:gd name="T4" fmla="*/ 0 w 14"/>
                    <a:gd name="T5" fmla="*/ 0 h 21"/>
                    <a:gd name="T6" fmla="*/ 14 w 14"/>
                    <a:gd name="T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21">
                      <a:moveTo>
                        <a:pt x="14" y="2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4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" name="Line 3922"/>
                <p:cNvSpPr>
                  <a:spLocks noChangeShapeType="1"/>
                </p:cNvSpPr>
                <p:nvPr/>
              </p:nvSpPr>
              <p:spPr bwMode="auto">
                <a:xfrm flipH="1">
                  <a:off x="3197" y="49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" name="Freeform 3923"/>
                <p:cNvSpPr>
                  <a:spLocks/>
                </p:cNvSpPr>
                <p:nvPr/>
              </p:nvSpPr>
              <p:spPr bwMode="auto">
                <a:xfrm>
                  <a:off x="3193" y="499"/>
                  <a:ext cx="8" cy="7"/>
                </a:xfrm>
                <a:custGeom>
                  <a:avLst/>
                  <a:gdLst>
                    <a:gd name="T0" fmla="*/ 57 w 57"/>
                    <a:gd name="T1" fmla="*/ 41 h 60"/>
                    <a:gd name="T2" fmla="*/ 43 w 57"/>
                    <a:gd name="T3" fmla="*/ 21 h 60"/>
                    <a:gd name="T4" fmla="*/ 29 w 57"/>
                    <a:gd name="T5" fmla="*/ 0 h 60"/>
                    <a:gd name="T6" fmla="*/ 0 w 57"/>
                    <a:gd name="T7" fmla="*/ 20 h 60"/>
                    <a:gd name="T8" fmla="*/ 15 w 57"/>
                    <a:gd name="T9" fmla="*/ 40 h 60"/>
                    <a:gd name="T10" fmla="*/ 29 w 57"/>
                    <a:gd name="T11" fmla="*/ 60 h 60"/>
                    <a:gd name="T12" fmla="*/ 57 w 57"/>
                    <a:gd name="T13" fmla="*/ 4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57" y="41"/>
                      </a:moveTo>
                      <a:lnTo>
                        <a:pt x="43" y="21"/>
                      </a:lnTo>
                      <a:lnTo>
                        <a:pt x="29" y="0"/>
                      </a:lnTo>
                      <a:lnTo>
                        <a:pt x="0" y="20"/>
                      </a:lnTo>
                      <a:lnTo>
                        <a:pt x="15" y="40"/>
                      </a:lnTo>
                      <a:lnTo>
                        <a:pt x="29" y="60"/>
                      </a:lnTo>
                      <a:lnTo>
                        <a:pt x="57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" name="Freeform 3924"/>
                <p:cNvSpPr>
                  <a:spLocks/>
                </p:cNvSpPr>
                <p:nvPr/>
              </p:nvSpPr>
              <p:spPr bwMode="auto">
                <a:xfrm>
                  <a:off x="3193" y="499"/>
                  <a:ext cx="8" cy="7"/>
                </a:xfrm>
                <a:custGeom>
                  <a:avLst/>
                  <a:gdLst>
                    <a:gd name="T0" fmla="*/ 57 w 57"/>
                    <a:gd name="T1" fmla="*/ 41 h 60"/>
                    <a:gd name="T2" fmla="*/ 43 w 57"/>
                    <a:gd name="T3" fmla="*/ 21 h 60"/>
                    <a:gd name="T4" fmla="*/ 29 w 57"/>
                    <a:gd name="T5" fmla="*/ 0 h 60"/>
                    <a:gd name="T6" fmla="*/ 0 w 57"/>
                    <a:gd name="T7" fmla="*/ 20 h 60"/>
                    <a:gd name="T8" fmla="*/ 15 w 57"/>
                    <a:gd name="T9" fmla="*/ 40 h 60"/>
                    <a:gd name="T10" fmla="*/ 29 w 57"/>
                    <a:gd name="T11" fmla="*/ 60 h 60"/>
                    <a:gd name="T12" fmla="*/ 57 w 57"/>
                    <a:gd name="T13" fmla="*/ 4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57" y="41"/>
                      </a:moveTo>
                      <a:lnTo>
                        <a:pt x="43" y="21"/>
                      </a:lnTo>
                      <a:lnTo>
                        <a:pt x="29" y="0"/>
                      </a:lnTo>
                      <a:lnTo>
                        <a:pt x="0" y="20"/>
                      </a:lnTo>
                      <a:lnTo>
                        <a:pt x="15" y="40"/>
                      </a:lnTo>
                      <a:lnTo>
                        <a:pt x="29" y="60"/>
                      </a:lnTo>
                      <a:lnTo>
                        <a:pt x="57" y="4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" name="Freeform 3925"/>
                <p:cNvSpPr>
                  <a:spLocks/>
                </p:cNvSpPr>
                <p:nvPr/>
              </p:nvSpPr>
              <p:spPr bwMode="auto">
                <a:xfrm>
                  <a:off x="3193" y="501"/>
                  <a:ext cx="2" cy="2"/>
                </a:xfrm>
                <a:custGeom>
                  <a:avLst/>
                  <a:gdLst>
                    <a:gd name="T0" fmla="*/ 15 w 15"/>
                    <a:gd name="T1" fmla="*/ 20 h 20"/>
                    <a:gd name="T2" fmla="*/ 0 w 15"/>
                    <a:gd name="T3" fmla="*/ 0 h 20"/>
                    <a:gd name="T4" fmla="*/ 0 w 15"/>
                    <a:gd name="T5" fmla="*/ 0 h 20"/>
                    <a:gd name="T6" fmla="*/ 15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15" y="2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" name="Line 3926"/>
                <p:cNvSpPr>
                  <a:spLocks noChangeShapeType="1"/>
                </p:cNvSpPr>
                <p:nvPr/>
              </p:nvSpPr>
              <p:spPr bwMode="auto">
                <a:xfrm>
                  <a:off x="3193" y="50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90" name="Group 3927"/>
              <p:cNvGrpSpPr>
                <a:grpSpLocks/>
              </p:cNvGrpSpPr>
              <p:nvPr/>
            </p:nvGrpSpPr>
            <p:grpSpPr bwMode="auto">
              <a:xfrm>
                <a:off x="3186" y="479"/>
                <a:ext cx="158" cy="191"/>
                <a:chOff x="3039" y="501"/>
                <a:chExt cx="158" cy="191"/>
              </a:xfrm>
            </p:grpSpPr>
            <p:sp>
              <p:nvSpPr>
                <p:cNvPr id="3849" name="Freeform 3928"/>
                <p:cNvSpPr>
                  <a:spLocks/>
                </p:cNvSpPr>
                <p:nvPr/>
              </p:nvSpPr>
              <p:spPr bwMode="auto">
                <a:xfrm>
                  <a:off x="3190" y="501"/>
                  <a:ext cx="7" cy="8"/>
                </a:xfrm>
                <a:custGeom>
                  <a:avLst/>
                  <a:gdLst>
                    <a:gd name="T0" fmla="*/ 57 w 57"/>
                    <a:gd name="T1" fmla="*/ 40 h 60"/>
                    <a:gd name="T2" fmla="*/ 43 w 57"/>
                    <a:gd name="T3" fmla="*/ 20 h 60"/>
                    <a:gd name="T4" fmla="*/ 28 w 57"/>
                    <a:gd name="T5" fmla="*/ 0 h 60"/>
                    <a:gd name="T6" fmla="*/ 0 w 57"/>
                    <a:gd name="T7" fmla="*/ 20 h 60"/>
                    <a:gd name="T8" fmla="*/ 14 w 57"/>
                    <a:gd name="T9" fmla="*/ 40 h 60"/>
                    <a:gd name="T10" fmla="*/ 28 w 57"/>
                    <a:gd name="T11" fmla="*/ 60 h 60"/>
                    <a:gd name="T12" fmla="*/ 57 w 57"/>
                    <a:gd name="T13" fmla="*/ 4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57" y="40"/>
                      </a:moveTo>
                      <a:lnTo>
                        <a:pt x="43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14" y="40"/>
                      </a:lnTo>
                      <a:lnTo>
                        <a:pt x="28" y="60"/>
                      </a:lnTo>
                      <a:lnTo>
                        <a:pt x="5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" name="Freeform 3929"/>
                <p:cNvSpPr>
                  <a:spLocks/>
                </p:cNvSpPr>
                <p:nvPr/>
              </p:nvSpPr>
              <p:spPr bwMode="auto">
                <a:xfrm>
                  <a:off x="3190" y="501"/>
                  <a:ext cx="7" cy="8"/>
                </a:xfrm>
                <a:custGeom>
                  <a:avLst/>
                  <a:gdLst>
                    <a:gd name="T0" fmla="*/ 57 w 57"/>
                    <a:gd name="T1" fmla="*/ 40 h 60"/>
                    <a:gd name="T2" fmla="*/ 43 w 57"/>
                    <a:gd name="T3" fmla="*/ 20 h 60"/>
                    <a:gd name="T4" fmla="*/ 28 w 57"/>
                    <a:gd name="T5" fmla="*/ 0 h 60"/>
                    <a:gd name="T6" fmla="*/ 0 w 57"/>
                    <a:gd name="T7" fmla="*/ 20 h 60"/>
                    <a:gd name="T8" fmla="*/ 14 w 57"/>
                    <a:gd name="T9" fmla="*/ 40 h 60"/>
                    <a:gd name="T10" fmla="*/ 28 w 57"/>
                    <a:gd name="T11" fmla="*/ 60 h 60"/>
                    <a:gd name="T12" fmla="*/ 57 w 57"/>
                    <a:gd name="T13" fmla="*/ 4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">
                      <a:moveTo>
                        <a:pt x="57" y="40"/>
                      </a:moveTo>
                      <a:lnTo>
                        <a:pt x="43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14" y="40"/>
                      </a:lnTo>
                      <a:lnTo>
                        <a:pt x="28" y="60"/>
                      </a:lnTo>
                      <a:lnTo>
                        <a:pt x="57" y="4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" name="Freeform 3930"/>
                <p:cNvSpPr>
                  <a:spLocks/>
                </p:cNvSpPr>
                <p:nvPr/>
              </p:nvSpPr>
              <p:spPr bwMode="auto">
                <a:xfrm>
                  <a:off x="3186" y="503"/>
                  <a:ext cx="7" cy="8"/>
                </a:xfrm>
                <a:custGeom>
                  <a:avLst/>
                  <a:gdLst>
                    <a:gd name="T0" fmla="*/ 56 w 56"/>
                    <a:gd name="T1" fmla="*/ 40 h 61"/>
                    <a:gd name="T2" fmla="*/ 42 w 56"/>
                    <a:gd name="T3" fmla="*/ 20 h 61"/>
                    <a:gd name="T4" fmla="*/ 28 w 56"/>
                    <a:gd name="T5" fmla="*/ 0 h 61"/>
                    <a:gd name="T6" fmla="*/ 0 w 56"/>
                    <a:gd name="T7" fmla="*/ 20 h 61"/>
                    <a:gd name="T8" fmla="*/ 14 w 56"/>
                    <a:gd name="T9" fmla="*/ 40 h 61"/>
                    <a:gd name="T10" fmla="*/ 28 w 56"/>
                    <a:gd name="T11" fmla="*/ 61 h 61"/>
                    <a:gd name="T12" fmla="*/ 56 w 56"/>
                    <a:gd name="T13" fmla="*/ 4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0"/>
                      </a:moveTo>
                      <a:lnTo>
                        <a:pt x="42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14" y="40"/>
                      </a:lnTo>
                      <a:lnTo>
                        <a:pt x="28" y="61"/>
                      </a:lnTo>
                      <a:lnTo>
                        <a:pt x="56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" name="Freeform 3931"/>
                <p:cNvSpPr>
                  <a:spLocks/>
                </p:cNvSpPr>
                <p:nvPr/>
              </p:nvSpPr>
              <p:spPr bwMode="auto">
                <a:xfrm>
                  <a:off x="3186" y="503"/>
                  <a:ext cx="7" cy="8"/>
                </a:xfrm>
                <a:custGeom>
                  <a:avLst/>
                  <a:gdLst>
                    <a:gd name="T0" fmla="*/ 56 w 56"/>
                    <a:gd name="T1" fmla="*/ 40 h 61"/>
                    <a:gd name="T2" fmla="*/ 42 w 56"/>
                    <a:gd name="T3" fmla="*/ 20 h 61"/>
                    <a:gd name="T4" fmla="*/ 28 w 56"/>
                    <a:gd name="T5" fmla="*/ 0 h 61"/>
                    <a:gd name="T6" fmla="*/ 0 w 56"/>
                    <a:gd name="T7" fmla="*/ 20 h 61"/>
                    <a:gd name="T8" fmla="*/ 14 w 56"/>
                    <a:gd name="T9" fmla="*/ 40 h 61"/>
                    <a:gd name="T10" fmla="*/ 28 w 56"/>
                    <a:gd name="T11" fmla="*/ 61 h 61"/>
                    <a:gd name="T12" fmla="*/ 56 w 56"/>
                    <a:gd name="T13" fmla="*/ 4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1">
                      <a:moveTo>
                        <a:pt x="56" y="40"/>
                      </a:moveTo>
                      <a:lnTo>
                        <a:pt x="42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14" y="40"/>
                      </a:lnTo>
                      <a:lnTo>
                        <a:pt x="28" y="61"/>
                      </a:lnTo>
                      <a:lnTo>
                        <a:pt x="56" y="4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" name="Freeform 3932"/>
                <p:cNvSpPr>
                  <a:spLocks/>
                </p:cNvSpPr>
                <p:nvPr/>
              </p:nvSpPr>
              <p:spPr bwMode="auto">
                <a:xfrm>
                  <a:off x="3186" y="506"/>
                  <a:ext cx="2" cy="3"/>
                </a:xfrm>
                <a:custGeom>
                  <a:avLst/>
                  <a:gdLst>
                    <a:gd name="T0" fmla="*/ 15 w 15"/>
                    <a:gd name="T1" fmla="*/ 20 h 20"/>
                    <a:gd name="T2" fmla="*/ 1 w 15"/>
                    <a:gd name="T3" fmla="*/ 0 h 20"/>
                    <a:gd name="T4" fmla="*/ 0 w 15"/>
                    <a:gd name="T5" fmla="*/ 0 h 20"/>
                    <a:gd name="T6" fmla="*/ 15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15" y="2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" name="Line 3933"/>
                <p:cNvSpPr>
                  <a:spLocks noChangeShapeType="1"/>
                </p:cNvSpPr>
                <p:nvPr/>
              </p:nvSpPr>
              <p:spPr bwMode="auto">
                <a:xfrm flipH="1">
                  <a:off x="3186" y="50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" name="Freeform 3934"/>
                <p:cNvSpPr>
                  <a:spLocks/>
                </p:cNvSpPr>
                <p:nvPr/>
              </p:nvSpPr>
              <p:spPr bwMode="auto">
                <a:xfrm>
                  <a:off x="3183" y="506"/>
                  <a:ext cx="7" cy="8"/>
                </a:xfrm>
                <a:custGeom>
                  <a:avLst/>
                  <a:gdLst>
                    <a:gd name="T0" fmla="*/ 59 w 59"/>
                    <a:gd name="T1" fmla="*/ 41 h 62"/>
                    <a:gd name="T2" fmla="*/ 44 w 59"/>
                    <a:gd name="T3" fmla="*/ 20 h 62"/>
                    <a:gd name="T4" fmla="*/ 29 w 59"/>
                    <a:gd name="T5" fmla="*/ 0 h 62"/>
                    <a:gd name="T6" fmla="*/ 0 w 59"/>
                    <a:gd name="T7" fmla="*/ 21 h 62"/>
                    <a:gd name="T8" fmla="*/ 15 w 59"/>
                    <a:gd name="T9" fmla="*/ 42 h 62"/>
                    <a:gd name="T10" fmla="*/ 31 w 59"/>
                    <a:gd name="T11" fmla="*/ 62 h 62"/>
                    <a:gd name="T12" fmla="*/ 59 w 59"/>
                    <a:gd name="T13" fmla="*/ 4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2">
                      <a:moveTo>
                        <a:pt x="59" y="41"/>
                      </a:moveTo>
                      <a:lnTo>
                        <a:pt x="44" y="20"/>
                      </a:lnTo>
                      <a:lnTo>
                        <a:pt x="29" y="0"/>
                      </a:lnTo>
                      <a:lnTo>
                        <a:pt x="0" y="21"/>
                      </a:lnTo>
                      <a:lnTo>
                        <a:pt x="15" y="42"/>
                      </a:lnTo>
                      <a:lnTo>
                        <a:pt x="31" y="62"/>
                      </a:lnTo>
                      <a:lnTo>
                        <a:pt x="59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" name="Freeform 3935"/>
                <p:cNvSpPr>
                  <a:spLocks/>
                </p:cNvSpPr>
                <p:nvPr/>
              </p:nvSpPr>
              <p:spPr bwMode="auto">
                <a:xfrm>
                  <a:off x="3183" y="506"/>
                  <a:ext cx="7" cy="8"/>
                </a:xfrm>
                <a:custGeom>
                  <a:avLst/>
                  <a:gdLst>
                    <a:gd name="T0" fmla="*/ 59 w 59"/>
                    <a:gd name="T1" fmla="*/ 41 h 62"/>
                    <a:gd name="T2" fmla="*/ 44 w 59"/>
                    <a:gd name="T3" fmla="*/ 20 h 62"/>
                    <a:gd name="T4" fmla="*/ 29 w 59"/>
                    <a:gd name="T5" fmla="*/ 0 h 62"/>
                    <a:gd name="T6" fmla="*/ 0 w 59"/>
                    <a:gd name="T7" fmla="*/ 21 h 62"/>
                    <a:gd name="T8" fmla="*/ 15 w 59"/>
                    <a:gd name="T9" fmla="*/ 42 h 62"/>
                    <a:gd name="T10" fmla="*/ 31 w 59"/>
                    <a:gd name="T11" fmla="*/ 62 h 62"/>
                    <a:gd name="T12" fmla="*/ 59 w 59"/>
                    <a:gd name="T13" fmla="*/ 4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2">
                      <a:moveTo>
                        <a:pt x="59" y="41"/>
                      </a:moveTo>
                      <a:lnTo>
                        <a:pt x="44" y="20"/>
                      </a:lnTo>
                      <a:lnTo>
                        <a:pt x="29" y="0"/>
                      </a:lnTo>
                      <a:lnTo>
                        <a:pt x="0" y="21"/>
                      </a:lnTo>
                      <a:lnTo>
                        <a:pt x="15" y="42"/>
                      </a:lnTo>
                      <a:lnTo>
                        <a:pt x="31" y="62"/>
                      </a:lnTo>
                      <a:lnTo>
                        <a:pt x="59" y="4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" name="Freeform 3936"/>
                <p:cNvSpPr>
                  <a:spLocks/>
                </p:cNvSpPr>
                <p:nvPr/>
              </p:nvSpPr>
              <p:spPr bwMode="auto">
                <a:xfrm>
                  <a:off x="3185" y="511"/>
                  <a:ext cx="1" cy="3"/>
                </a:xfrm>
                <a:custGeom>
                  <a:avLst/>
                  <a:gdLst>
                    <a:gd name="T0" fmla="*/ 0 w 16"/>
                    <a:gd name="T1" fmla="*/ 0 h 20"/>
                    <a:gd name="T2" fmla="*/ 16 w 16"/>
                    <a:gd name="T3" fmla="*/ 20 h 20"/>
                    <a:gd name="T4" fmla="*/ 15 w 16"/>
                    <a:gd name="T5" fmla="*/ 20 h 20"/>
                    <a:gd name="T6" fmla="*/ 0 w 1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20">
                      <a:moveTo>
                        <a:pt x="0" y="0"/>
                      </a:moveTo>
                      <a:lnTo>
                        <a:pt x="16" y="20"/>
                      </a:lnTo>
                      <a:lnTo>
                        <a:pt x="15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" name="Line 3937"/>
                <p:cNvSpPr>
                  <a:spLocks noChangeShapeType="1"/>
                </p:cNvSpPr>
                <p:nvPr/>
              </p:nvSpPr>
              <p:spPr bwMode="auto">
                <a:xfrm flipH="1">
                  <a:off x="3186" y="51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" name="Freeform 3938"/>
                <p:cNvSpPr>
                  <a:spLocks/>
                </p:cNvSpPr>
                <p:nvPr/>
              </p:nvSpPr>
              <p:spPr bwMode="auto">
                <a:xfrm>
                  <a:off x="3179" y="509"/>
                  <a:ext cx="7" cy="7"/>
                </a:xfrm>
                <a:custGeom>
                  <a:avLst/>
                  <a:gdLst>
                    <a:gd name="T0" fmla="*/ 57 w 57"/>
                    <a:gd name="T1" fmla="*/ 41 h 61"/>
                    <a:gd name="T2" fmla="*/ 42 w 57"/>
                    <a:gd name="T3" fmla="*/ 21 h 61"/>
                    <a:gd name="T4" fmla="*/ 28 w 57"/>
                    <a:gd name="T5" fmla="*/ 0 h 61"/>
                    <a:gd name="T6" fmla="*/ 0 w 57"/>
                    <a:gd name="T7" fmla="*/ 21 h 61"/>
                    <a:gd name="T8" fmla="*/ 14 w 57"/>
                    <a:gd name="T9" fmla="*/ 41 h 61"/>
                    <a:gd name="T10" fmla="*/ 28 w 57"/>
                    <a:gd name="T11" fmla="*/ 61 h 61"/>
                    <a:gd name="T12" fmla="*/ 57 w 57"/>
                    <a:gd name="T13" fmla="*/ 4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1"/>
                      </a:moveTo>
                      <a:lnTo>
                        <a:pt x="42" y="21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4" y="41"/>
                      </a:lnTo>
                      <a:lnTo>
                        <a:pt x="28" y="61"/>
                      </a:lnTo>
                      <a:lnTo>
                        <a:pt x="57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" name="Freeform 3939"/>
                <p:cNvSpPr>
                  <a:spLocks/>
                </p:cNvSpPr>
                <p:nvPr/>
              </p:nvSpPr>
              <p:spPr bwMode="auto">
                <a:xfrm>
                  <a:off x="3179" y="509"/>
                  <a:ext cx="7" cy="7"/>
                </a:xfrm>
                <a:custGeom>
                  <a:avLst/>
                  <a:gdLst>
                    <a:gd name="T0" fmla="*/ 57 w 57"/>
                    <a:gd name="T1" fmla="*/ 41 h 61"/>
                    <a:gd name="T2" fmla="*/ 42 w 57"/>
                    <a:gd name="T3" fmla="*/ 21 h 61"/>
                    <a:gd name="T4" fmla="*/ 28 w 57"/>
                    <a:gd name="T5" fmla="*/ 0 h 61"/>
                    <a:gd name="T6" fmla="*/ 0 w 57"/>
                    <a:gd name="T7" fmla="*/ 21 h 61"/>
                    <a:gd name="T8" fmla="*/ 14 w 57"/>
                    <a:gd name="T9" fmla="*/ 41 h 61"/>
                    <a:gd name="T10" fmla="*/ 28 w 57"/>
                    <a:gd name="T11" fmla="*/ 61 h 61"/>
                    <a:gd name="T12" fmla="*/ 57 w 57"/>
                    <a:gd name="T13" fmla="*/ 4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41"/>
                      </a:moveTo>
                      <a:lnTo>
                        <a:pt x="42" y="21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4" y="41"/>
                      </a:lnTo>
                      <a:lnTo>
                        <a:pt x="28" y="61"/>
                      </a:lnTo>
                      <a:lnTo>
                        <a:pt x="57" y="4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" name="Freeform 3940"/>
                <p:cNvSpPr>
                  <a:spLocks/>
                </p:cNvSpPr>
                <p:nvPr/>
              </p:nvSpPr>
              <p:spPr bwMode="auto">
                <a:xfrm>
                  <a:off x="3179" y="511"/>
                  <a:ext cx="2" cy="3"/>
                </a:xfrm>
                <a:custGeom>
                  <a:avLst/>
                  <a:gdLst>
                    <a:gd name="T0" fmla="*/ 15 w 15"/>
                    <a:gd name="T1" fmla="*/ 20 h 20"/>
                    <a:gd name="T2" fmla="*/ 1 w 15"/>
                    <a:gd name="T3" fmla="*/ 0 h 20"/>
                    <a:gd name="T4" fmla="*/ 0 w 15"/>
                    <a:gd name="T5" fmla="*/ 1 h 20"/>
                    <a:gd name="T6" fmla="*/ 15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15" y="2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" name="Line 3941"/>
                <p:cNvSpPr>
                  <a:spLocks noChangeShapeType="1"/>
                </p:cNvSpPr>
                <p:nvPr/>
              </p:nvSpPr>
              <p:spPr bwMode="auto">
                <a:xfrm flipH="1">
                  <a:off x="3179" y="51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" name="Freeform 3942"/>
                <p:cNvSpPr>
                  <a:spLocks/>
                </p:cNvSpPr>
                <p:nvPr/>
              </p:nvSpPr>
              <p:spPr bwMode="auto">
                <a:xfrm>
                  <a:off x="3176" y="511"/>
                  <a:ext cx="7" cy="8"/>
                </a:xfrm>
                <a:custGeom>
                  <a:avLst/>
                  <a:gdLst>
                    <a:gd name="T0" fmla="*/ 58 w 58"/>
                    <a:gd name="T1" fmla="*/ 38 h 60"/>
                    <a:gd name="T2" fmla="*/ 43 w 58"/>
                    <a:gd name="T3" fmla="*/ 19 h 60"/>
                    <a:gd name="T4" fmla="*/ 28 w 58"/>
                    <a:gd name="T5" fmla="*/ 0 h 60"/>
                    <a:gd name="T6" fmla="*/ 0 w 58"/>
                    <a:gd name="T7" fmla="*/ 21 h 60"/>
                    <a:gd name="T8" fmla="*/ 16 w 58"/>
                    <a:gd name="T9" fmla="*/ 40 h 60"/>
                    <a:gd name="T10" fmla="*/ 31 w 58"/>
                    <a:gd name="T11" fmla="*/ 60 h 60"/>
                    <a:gd name="T12" fmla="*/ 58 w 58"/>
                    <a:gd name="T13" fmla="*/ 3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6" y="40"/>
                      </a:lnTo>
                      <a:lnTo>
                        <a:pt x="31" y="6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" name="Freeform 3943"/>
                <p:cNvSpPr>
                  <a:spLocks/>
                </p:cNvSpPr>
                <p:nvPr/>
              </p:nvSpPr>
              <p:spPr bwMode="auto">
                <a:xfrm>
                  <a:off x="3176" y="511"/>
                  <a:ext cx="7" cy="8"/>
                </a:xfrm>
                <a:custGeom>
                  <a:avLst/>
                  <a:gdLst>
                    <a:gd name="T0" fmla="*/ 58 w 58"/>
                    <a:gd name="T1" fmla="*/ 38 h 60"/>
                    <a:gd name="T2" fmla="*/ 43 w 58"/>
                    <a:gd name="T3" fmla="*/ 19 h 60"/>
                    <a:gd name="T4" fmla="*/ 28 w 58"/>
                    <a:gd name="T5" fmla="*/ 0 h 60"/>
                    <a:gd name="T6" fmla="*/ 0 w 58"/>
                    <a:gd name="T7" fmla="*/ 21 h 60"/>
                    <a:gd name="T8" fmla="*/ 16 w 58"/>
                    <a:gd name="T9" fmla="*/ 40 h 60"/>
                    <a:gd name="T10" fmla="*/ 31 w 58"/>
                    <a:gd name="T11" fmla="*/ 60 h 60"/>
                    <a:gd name="T12" fmla="*/ 58 w 58"/>
                    <a:gd name="T13" fmla="*/ 3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6" y="40"/>
                      </a:lnTo>
                      <a:lnTo>
                        <a:pt x="31" y="6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" name="Freeform 3944"/>
                <p:cNvSpPr>
                  <a:spLocks/>
                </p:cNvSpPr>
                <p:nvPr/>
              </p:nvSpPr>
              <p:spPr bwMode="auto">
                <a:xfrm>
                  <a:off x="3172" y="514"/>
                  <a:ext cx="7" cy="7"/>
                </a:xfrm>
                <a:custGeom>
                  <a:avLst/>
                  <a:gdLst>
                    <a:gd name="T0" fmla="*/ 58 w 58"/>
                    <a:gd name="T1" fmla="*/ 39 h 60"/>
                    <a:gd name="T2" fmla="*/ 43 w 58"/>
                    <a:gd name="T3" fmla="*/ 19 h 60"/>
                    <a:gd name="T4" fmla="*/ 27 w 58"/>
                    <a:gd name="T5" fmla="*/ 0 h 60"/>
                    <a:gd name="T6" fmla="*/ 0 w 58"/>
                    <a:gd name="T7" fmla="*/ 21 h 60"/>
                    <a:gd name="T8" fmla="*/ 15 w 58"/>
                    <a:gd name="T9" fmla="*/ 41 h 60"/>
                    <a:gd name="T10" fmla="*/ 30 w 58"/>
                    <a:gd name="T11" fmla="*/ 60 h 60"/>
                    <a:gd name="T12" fmla="*/ 58 w 58"/>
                    <a:gd name="T13" fmla="*/ 39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9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1"/>
                      </a:lnTo>
                      <a:lnTo>
                        <a:pt x="15" y="41"/>
                      </a:lnTo>
                      <a:lnTo>
                        <a:pt x="30" y="6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" name="Freeform 3945"/>
                <p:cNvSpPr>
                  <a:spLocks/>
                </p:cNvSpPr>
                <p:nvPr/>
              </p:nvSpPr>
              <p:spPr bwMode="auto">
                <a:xfrm>
                  <a:off x="3172" y="514"/>
                  <a:ext cx="7" cy="7"/>
                </a:xfrm>
                <a:custGeom>
                  <a:avLst/>
                  <a:gdLst>
                    <a:gd name="T0" fmla="*/ 58 w 58"/>
                    <a:gd name="T1" fmla="*/ 39 h 60"/>
                    <a:gd name="T2" fmla="*/ 43 w 58"/>
                    <a:gd name="T3" fmla="*/ 19 h 60"/>
                    <a:gd name="T4" fmla="*/ 27 w 58"/>
                    <a:gd name="T5" fmla="*/ 0 h 60"/>
                    <a:gd name="T6" fmla="*/ 0 w 58"/>
                    <a:gd name="T7" fmla="*/ 21 h 60"/>
                    <a:gd name="T8" fmla="*/ 15 w 58"/>
                    <a:gd name="T9" fmla="*/ 41 h 60"/>
                    <a:gd name="T10" fmla="*/ 30 w 58"/>
                    <a:gd name="T11" fmla="*/ 60 h 60"/>
                    <a:gd name="T12" fmla="*/ 58 w 58"/>
                    <a:gd name="T13" fmla="*/ 39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9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1"/>
                      </a:lnTo>
                      <a:lnTo>
                        <a:pt x="15" y="41"/>
                      </a:lnTo>
                      <a:lnTo>
                        <a:pt x="30" y="6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" name="Freeform 3946"/>
                <p:cNvSpPr>
                  <a:spLocks/>
                </p:cNvSpPr>
                <p:nvPr/>
              </p:nvSpPr>
              <p:spPr bwMode="auto">
                <a:xfrm>
                  <a:off x="3172" y="517"/>
                  <a:ext cx="2" cy="2"/>
                </a:xfrm>
                <a:custGeom>
                  <a:avLst/>
                  <a:gdLst>
                    <a:gd name="T0" fmla="*/ 15 w 15"/>
                    <a:gd name="T1" fmla="*/ 20 h 20"/>
                    <a:gd name="T2" fmla="*/ 0 w 15"/>
                    <a:gd name="T3" fmla="*/ 0 h 20"/>
                    <a:gd name="T4" fmla="*/ 0 w 15"/>
                    <a:gd name="T5" fmla="*/ 0 h 20"/>
                    <a:gd name="T6" fmla="*/ 15 w 15"/>
                    <a:gd name="T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0">
                      <a:moveTo>
                        <a:pt x="15" y="2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" name="Line 3947"/>
                <p:cNvSpPr>
                  <a:spLocks noChangeShapeType="1"/>
                </p:cNvSpPr>
                <p:nvPr/>
              </p:nvSpPr>
              <p:spPr bwMode="auto">
                <a:xfrm>
                  <a:off x="3172" y="51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" name="Freeform 3948"/>
                <p:cNvSpPr>
                  <a:spLocks/>
                </p:cNvSpPr>
                <p:nvPr/>
              </p:nvSpPr>
              <p:spPr bwMode="auto">
                <a:xfrm>
                  <a:off x="3169" y="517"/>
                  <a:ext cx="7" cy="7"/>
                </a:xfrm>
                <a:custGeom>
                  <a:avLst/>
                  <a:gdLst>
                    <a:gd name="T0" fmla="*/ 57 w 57"/>
                    <a:gd name="T1" fmla="*/ 39 h 61"/>
                    <a:gd name="T2" fmla="*/ 42 w 57"/>
                    <a:gd name="T3" fmla="*/ 20 h 61"/>
                    <a:gd name="T4" fmla="*/ 27 w 57"/>
                    <a:gd name="T5" fmla="*/ 0 h 61"/>
                    <a:gd name="T6" fmla="*/ 0 w 57"/>
                    <a:gd name="T7" fmla="*/ 23 h 61"/>
                    <a:gd name="T8" fmla="*/ 15 w 57"/>
                    <a:gd name="T9" fmla="*/ 42 h 61"/>
                    <a:gd name="T10" fmla="*/ 30 w 57"/>
                    <a:gd name="T11" fmla="*/ 61 h 61"/>
                    <a:gd name="T12" fmla="*/ 57 w 57"/>
                    <a:gd name="T13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39"/>
                      </a:moveTo>
                      <a:lnTo>
                        <a:pt x="42" y="20"/>
                      </a:lnTo>
                      <a:lnTo>
                        <a:pt x="27" y="0"/>
                      </a:lnTo>
                      <a:lnTo>
                        <a:pt x="0" y="23"/>
                      </a:lnTo>
                      <a:lnTo>
                        <a:pt x="15" y="42"/>
                      </a:lnTo>
                      <a:lnTo>
                        <a:pt x="30" y="61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" name="Freeform 3949"/>
                <p:cNvSpPr>
                  <a:spLocks/>
                </p:cNvSpPr>
                <p:nvPr/>
              </p:nvSpPr>
              <p:spPr bwMode="auto">
                <a:xfrm>
                  <a:off x="3169" y="517"/>
                  <a:ext cx="7" cy="7"/>
                </a:xfrm>
                <a:custGeom>
                  <a:avLst/>
                  <a:gdLst>
                    <a:gd name="T0" fmla="*/ 57 w 57"/>
                    <a:gd name="T1" fmla="*/ 39 h 61"/>
                    <a:gd name="T2" fmla="*/ 42 w 57"/>
                    <a:gd name="T3" fmla="*/ 20 h 61"/>
                    <a:gd name="T4" fmla="*/ 27 w 57"/>
                    <a:gd name="T5" fmla="*/ 0 h 61"/>
                    <a:gd name="T6" fmla="*/ 0 w 57"/>
                    <a:gd name="T7" fmla="*/ 23 h 61"/>
                    <a:gd name="T8" fmla="*/ 15 w 57"/>
                    <a:gd name="T9" fmla="*/ 42 h 61"/>
                    <a:gd name="T10" fmla="*/ 30 w 57"/>
                    <a:gd name="T11" fmla="*/ 61 h 61"/>
                    <a:gd name="T12" fmla="*/ 57 w 57"/>
                    <a:gd name="T13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1">
                      <a:moveTo>
                        <a:pt x="57" y="39"/>
                      </a:moveTo>
                      <a:lnTo>
                        <a:pt x="42" y="20"/>
                      </a:lnTo>
                      <a:lnTo>
                        <a:pt x="27" y="0"/>
                      </a:lnTo>
                      <a:lnTo>
                        <a:pt x="0" y="23"/>
                      </a:lnTo>
                      <a:lnTo>
                        <a:pt x="15" y="42"/>
                      </a:lnTo>
                      <a:lnTo>
                        <a:pt x="30" y="61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" name="Freeform 3950"/>
                <p:cNvSpPr>
                  <a:spLocks/>
                </p:cNvSpPr>
                <p:nvPr/>
              </p:nvSpPr>
              <p:spPr bwMode="auto">
                <a:xfrm>
                  <a:off x="3171" y="522"/>
                  <a:ext cx="2" cy="2"/>
                </a:xfrm>
                <a:custGeom>
                  <a:avLst/>
                  <a:gdLst>
                    <a:gd name="T0" fmla="*/ 0 w 15"/>
                    <a:gd name="T1" fmla="*/ 0 h 19"/>
                    <a:gd name="T2" fmla="*/ 15 w 15"/>
                    <a:gd name="T3" fmla="*/ 19 h 19"/>
                    <a:gd name="T4" fmla="*/ 15 w 15"/>
                    <a:gd name="T5" fmla="*/ 19 h 19"/>
                    <a:gd name="T6" fmla="*/ 0 w 15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19">
                      <a:moveTo>
                        <a:pt x="0" y="0"/>
                      </a:moveTo>
                      <a:lnTo>
                        <a:pt x="15" y="19"/>
                      </a:lnTo>
                      <a:lnTo>
                        <a:pt x="15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" name="Line 3951"/>
                <p:cNvSpPr>
                  <a:spLocks noChangeShapeType="1"/>
                </p:cNvSpPr>
                <p:nvPr/>
              </p:nvSpPr>
              <p:spPr bwMode="auto">
                <a:xfrm>
                  <a:off x="3173" y="52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" name="Freeform 3952"/>
                <p:cNvSpPr>
                  <a:spLocks/>
                </p:cNvSpPr>
                <p:nvPr/>
              </p:nvSpPr>
              <p:spPr bwMode="auto">
                <a:xfrm>
                  <a:off x="3165" y="519"/>
                  <a:ext cx="8" cy="8"/>
                </a:xfrm>
                <a:custGeom>
                  <a:avLst/>
                  <a:gdLst>
                    <a:gd name="T0" fmla="*/ 58 w 58"/>
                    <a:gd name="T1" fmla="*/ 38 h 59"/>
                    <a:gd name="T2" fmla="*/ 43 w 58"/>
                    <a:gd name="T3" fmla="*/ 19 h 59"/>
                    <a:gd name="T4" fmla="*/ 28 w 58"/>
                    <a:gd name="T5" fmla="*/ 0 h 59"/>
                    <a:gd name="T6" fmla="*/ 0 w 58"/>
                    <a:gd name="T7" fmla="*/ 21 h 59"/>
                    <a:gd name="T8" fmla="*/ 16 w 58"/>
                    <a:gd name="T9" fmla="*/ 40 h 59"/>
                    <a:gd name="T10" fmla="*/ 31 w 58"/>
                    <a:gd name="T11" fmla="*/ 59 h 59"/>
                    <a:gd name="T12" fmla="*/ 58 w 58"/>
                    <a:gd name="T13" fmla="*/ 3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9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6" y="40"/>
                      </a:lnTo>
                      <a:lnTo>
                        <a:pt x="31" y="59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" name="Freeform 3953"/>
                <p:cNvSpPr>
                  <a:spLocks/>
                </p:cNvSpPr>
                <p:nvPr/>
              </p:nvSpPr>
              <p:spPr bwMode="auto">
                <a:xfrm>
                  <a:off x="3165" y="519"/>
                  <a:ext cx="8" cy="8"/>
                </a:xfrm>
                <a:custGeom>
                  <a:avLst/>
                  <a:gdLst>
                    <a:gd name="T0" fmla="*/ 58 w 58"/>
                    <a:gd name="T1" fmla="*/ 38 h 59"/>
                    <a:gd name="T2" fmla="*/ 43 w 58"/>
                    <a:gd name="T3" fmla="*/ 19 h 59"/>
                    <a:gd name="T4" fmla="*/ 28 w 58"/>
                    <a:gd name="T5" fmla="*/ 0 h 59"/>
                    <a:gd name="T6" fmla="*/ 0 w 58"/>
                    <a:gd name="T7" fmla="*/ 21 h 59"/>
                    <a:gd name="T8" fmla="*/ 16 w 58"/>
                    <a:gd name="T9" fmla="*/ 40 h 59"/>
                    <a:gd name="T10" fmla="*/ 31 w 58"/>
                    <a:gd name="T11" fmla="*/ 59 h 59"/>
                    <a:gd name="T12" fmla="*/ 58 w 58"/>
                    <a:gd name="T13" fmla="*/ 3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9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8" y="0"/>
                      </a:lnTo>
                      <a:lnTo>
                        <a:pt x="0" y="21"/>
                      </a:lnTo>
                      <a:lnTo>
                        <a:pt x="16" y="40"/>
                      </a:lnTo>
                      <a:lnTo>
                        <a:pt x="31" y="59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" name="Freeform 3954"/>
                <p:cNvSpPr>
                  <a:spLocks/>
                </p:cNvSpPr>
                <p:nvPr/>
              </p:nvSpPr>
              <p:spPr bwMode="auto">
                <a:xfrm>
                  <a:off x="3165" y="522"/>
                  <a:ext cx="2" cy="3"/>
                </a:xfrm>
                <a:custGeom>
                  <a:avLst/>
                  <a:gdLst>
                    <a:gd name="T0" fmla="*/ 16 w 16"/>
                    <a:gd name="T1" fmla="*/ 19 h 19"/>
                    <a:gd name="T2" fmla="*/ 0 w 16"/>
                    <a:gd name="T3" fmla="*/ 0 h 19"/>
                    <a:gd name="T4" fmla="*/ 0 w 16"/>
                    <a:gd name="T5" fmla="*/ 0 h 19"/>
                    <a:gd name="T6" fmla="*/ 16 w 16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16" y="19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" name="Line 3955"/>
                <p:cNvSpPr>
                  <a:spLocks noChangeShapeType="1"/>
                </p:cNvSpPr>
                <p:nvPr/>
              </p:nvSpPr>
              <p:spPr bwMode="auto">
                <a:xfrm>
                  <a:off x="3165" y="5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" name="Freeform 3956"/>
                <p:cNvSpPr>
                  <a:spLocks/>
                </p:cNvSpPr>
                <p:nvPr/>
              </p:nvSpPr>
              <p:spPr bwMode="auto">
                <a:xfrm>
                  <a:off x="3162" y="522"/>
                  <a:ext cx="7" cy="8"/>
                </a:xfrm>
                <a:custGeom>
                  <a:avLst/>
                  <a:gdLst>
                    <a:gd name="T0" fmla="*/ 58 w 58"/>
                    <a:gd name="T1" fmla="*/ 38 h 61"/>
                    <a:gd name="T2" fmla="*/ 43 w 58"/>
                    <a:gd name="T3" fmla="*/ 19 h 61"/>
                    <a:gd name="T4" fmla="*/ 27 w 58"/>
                    <a:gd name="T5" fmla="*/ 0 h 61"/>
                    <a:gd name="T6" fmla="*/ 0 w 58"/>
                    <a:gd name="T7" fmla="*/ 22 h 61"/>
                    <a:gd name="T8" fmla="*/ 15 w 58"/>
                    <a:gd name="T9" fmla="*/ 41 h 61"/>
                    <a:gd name="T10" fmla="*/ 30 w 58"/>
                    <a:gd name="T11" fmla="*/ 61 h 61"/>
                    <a:gd name="T12" fmla="*/ 58 w 58"/>
                    <a:gd name="T13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2"/>
                      </a:lnTo>
                      <a:lnTo>
                        <a:pt x="15" y="41"/>
                      </a:lnTo>
                      <a:lnTo>
                        <a:pt x="30" y="61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" name="Freeform 3957"/>
                <p:cNvSpPr>
                  <a:spLocks/>
                </p:cNvSpPr>
                <p:nvPr/>
              </p:nvSpPr>
              <p:spPr bwMode="auto">
                <a:xfrm>
                  <a:off x="3162" y="522"/>
                  <a:ext cx="7" cy="8"/>
                </a:xfrm>
                <a:custGeom>
                  <a:avLst/>
                  <a:gdLst>
                    <a:gd name="T0" fmla="*/ 58 w 58"/>
                    <a:gd name="T1" fmla="*/ 38 h 61"/>
                    <a:gd name="T2" fmla="*/ 43 w 58"/>
                    <a:gd name="T3" fmla="*/ 19 h 61"/>
                    <a:gd name="T4" fmla="*/ 27 w 58"/>
                    <a:gd name="T5" fmla="*/ 0 h 61"/>
                    <a:gd name="T6" fmla="*/ 0 w 58"/>
                    <a:gd name="T7" fmla="*/ 22 h 61"/>
                    <a:gd name="T8" fmla="*/ 15 w 58"/>
                    <a:gd name="T9" fmla="*/ 41 h 61"/>
                    <a:gd name="T10" fmla="*/ 30 w 58"/>
                    <a:gd name="T11" fmla="*/ 61 h 61"/>
                    <a:gd name="T12" fmla="*/ 58 w 58"/>
                    <a:gd name="T13" fmla="*/ 3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1">
                      <a:moveTo>
                        <a:pt x="58" y="38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2"/>
                      </a:lnTo>
                      <a:lnTo>
                        <a:pt x="15" y="41"/>
                      </a:lnTo>
                      <a:lnTo>
                        <a:pt x="30" y="61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" name="Freeform 3958"/>
                <p:cNvSpPr>
                  <a:spLocks/>
                </p:cNvSpPr>
                <p:nvPr/>
              </p:nvSpPr>
              <p:spPr bwMode="auto">
                <a:xfrm>
                  <a:off x="3162" y="525"/>
                  <a:ext cx="2" cy="2"/>
                </a:xfrm>
                <a:custGeom>
                  <a:avLst/>
                  <a:gdLst>
                    <a:gd name="T0" fmla="*/ 16 w 16"/>
                    <a:gd name="T1" fmla="*/ 19 h 19"/>
                    <a:gd name="T2" fmla="*/ 1 w 16"/>
                    <a:gd name="T3" fmla="*/ 0 h 19"/>
                    <a:gd name="T4" fmla="*/ 0 w 16"/>
                    <a:gd name="T5" fmla="*/ 1 h 19"/>
                    <a:gd name="T6" fmla="*/ 16 w 16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16" y="19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" name="Line 3959"/>
                <p:cNvSpPr>
                  <a:spLocks noChangeShapeType="1"/>
                </p:cNvSpPr>
                <p:nvPr/>
              </p:nvSpPr>
              <p:spPr bwMode="auto">
                <a:xfrm flipH="1">
                  <a:off x="3162" y="5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" name="Freeform 3960"/>
                <p:cNvSpPr>
                  <a:spLocks/>
                </p:cNvSpPr>
                <p:nvPr/>
              </p:nvSpPr>
              <p:spPr bwMode="auto">
                <a:xfrm>
                  <a:off x="3159" y="525"/>
                  <a:ext cx="7" cy="8"/>
                </a:xfrm>
                <a:custGeom>
                  <a:avLst/>
                  <a:gdLst>
                    <a:gd name="T0" fmla="*/ 58 w 58"/>
                    <a:gd name="T1" fmla="*/ 37 h 60"/>
                    <a:gd name="T2" fmla="*/ 42 w 58"/>
                    <a:gd name="T3" fmla="*/ 18 h 60"/>
                    <a:gd name="T4" fmla="*/ 26 w 58"/>
                    <a:gd name="T5" fmla="*/ 0 h 60"/>
                    <a:gd name="T6" fmla="*/ 0 w 58"/>
                    <a:gd name="T7" fmla="*/ 24 h 60"/>
                    <a:gd name="T8" fmla="*/ 16 w 58"/>
                    <a:gd name="T9" fmla="*/ 42 h 60"/>
                    <a:gd name="T10" fmla="*/ 32 w 58"/>
                    <a:gd name="T11" fmla="*/ 60 h 60"/>
                    <a:gd name="T12" fmla="*/ 58 w 58"/>
                    <a:gd name="T13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7"/>
                      </a:moveTo>
                      <a:lnTo>
                        <a:pt x="42" y="18"/>
                      </a:lnTo>
                      <a:lnTo>
                        <a:pt x="26" y="0"/>
                      </a:lnTo>
                      <a:lnTo>
                        <a:pt x="0" y="24"/>
                      </a:lnTo>
                      <a:lnTo>
                        <a:pt x="16" y="42"/>
                      </a:lnTo>
                      <a:lnTo>
                        <a:pt x="32" y="60"/>
                      </a:lnTo>
                      <a:lnTo>
                        <a:pt x="5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" name="Freeform 3961"/>
                <p:cNvSpPr>
                  <a:spLocks/>
                </p:cNvSpPr>
                <p:nvPr/>
              </p:nvSpPr>
              <p:spPr bwMode="auto">
                <a:xfrm>
                  <a:off x="3159" y="525"/>
                  <a:ext cx="7" cy="8"/>
                </a:xfrm>
                <a:custGeom>
                  <a:avLst/>
                  <a:gdLst>
                    <a:gd name="T0" fmla="*/ 58 w 58"/>
                    <a:gd name="T1" fmla="*/ 37 h 60"/>
                    <a:gd name="T2" fmla="*/ 42 w 58"/>
                    <a:gd name="T3" fmla="*/ 18 h 60"/>
                    <a:gd name="T4" fmla="*/ 26 w 58"/>
                    <a:gd name="T5" fmla="*/ 0 h 60"/>
                    <a:gd name="T6" fmla="*/ 0 w 58"/>
                    <a:gd name="T7" fmla="*/ 24 h 60"/>
                    <a:gd name="T8" fmla="*/ 16 w 58"/>
                    <a:gd name="T9" fmla="*/ 42 h 60"/>
                    <a:gd name="T10" fmla="*/ 32 w 58"/>
                    <a:gd name="T11" fmla="*/ 60 h 60"/>
                    <a:gd name="T12" fmla="*/ 58 w 58"/>
                    <a:gd name="T13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60">
                      <a:moveTo>
                        <a:pt x="58" y="37"/>
                      </a:moveTo>
                      <a:lnTo>
                        <a:pt x="42" y="18"/>
                      </a:lnTo>
                      <a:lnTo>
                        <a:pt x="26" y="0"/>
                      </a:lnTo>
                      <a:lnTo>
                        <a:pt x="0" y="24"/>
                      </a:lnTo>
                      <a:lnTo>
                        <a:pt x="16" y="42"/>
                      </a:lnTo>
                      <a:lnTo>
                        <a:pt x="32" y="60"/>
                      </a:lnTo>
                      <a:lnTo>
                        <a:pt x="58" y="3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" name="Freeform 3962"/>
                <p:cNvSpPr>
                  <a:spLocks/>
                </p:cNvSpPr>
                <p:nvPr/>
              </p:nvSpPr>
              <p:spPr bwMode="auto">
                <a:xfrm>
                  <a:off x="3161" y="530"/>
                  <a:ext cx="2" cy="3"/>
                </a:xfrm>
                <a:custGeom>
                  <a:avLst/>
                  <a:gdLst>
                    <a:gd name="T0" fmla="*/ 0 w 16"/>
                    <a:gd name="T1" fmla="*/ 0 h 19"/>
                    <a:gd name="T2" fmla="*/ 16 w 16"/>
                    <a:gd name="T3" fmla="*/ 18 h 19"/>
                    <a:gd name="T4" fmla="*/ 16 w 16"/>
                    <a:gd name="T5" fmla="*/ 19 h 19"/>
                    <a:gd name="T6" fmla="*/ 0 w 16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0" y="0"/>
                      </a:moveTo>
                      <a:lnTo>
                        <a:pt x="16" y="18"/>
                      </a:lnTo>
                      <a:lnTo>
                        <a:pt x="16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" name="Line 3963"/>
                <p:cNvSpPr>
                  <a:spLocks noChangeShapeType="1"/>
                </p:cNvSpPr>
                <p:nvPr/>
              </p:nvSpPr>
              <p:spPr bwMode="auto">
                <a:xfrm>
                  <a:off x="3163" y="533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" name="Freeform 3964"/>
                <p:cNvSpPr>
                  <a:spLocks/>
                </p:cNvSpPr>
                <p:nvPr/>
              </p:nvSpPr>
              <p:spPr bwMode="auto">
                <a:xfrm>
                  <a:off x="3155" y="528"/>
                  <a:ext cx="8" cy="7"/>
                </a:xfrm>
                <a:custGeom>
                  <a:avLst/>
                  <a:gdLst>
                    <a:gd name="T0" fmla="*/ 59 w 59"/>
                    <a:gd name="T1" fmla="*/ 38 h 60"/>
                    <a:gd name="T2" fmla="*/ 43 w 59"/>
                    <a:gd name="T3" fmla="*/ 19 h 60"/>
                    <a:gd name="T4" fmla="*/ 27 w 59"/>
                    <a:gd name="T5" fmla="*/ 0 h 60"/>
                    <a:gd name="T6" fmla="*/ 0 w 59"/>
                    <a:gd name="T7" fmla="*/ 22 h 60"/>
                    <a:gd name="T8" fmla="*/ 16 w 59"/>
                    <a:gd name="T9" fmla="*/ 41 h 60"/>
                    <a:gd name="T10" fmla="*/ 33 w 59"/>
                    <a:gd name="T11" fmla="*/ 60 h 60"/>
                    <a:gd name="T12" fmla="*/ 59 w 59"/>
                    <a:gd name="T13" fmla="*/ 3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8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2"/>
                      </a:lnTo>
                      <a:lnTo>
                        <a:pt x="16" y="41"/>
                      </a:lnTo>
                      <a:lnTo>
                        <a:pt x="33" y="60"/>
                      </a:lnTo>
                      <a:lnTo>
                        <a:pt x="5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" name="Freeform 3965"/>
                <p:cNvSpPr>
                  <a:spLocks/>
                </p:cNvSpPr>
                <p:nvPr/>
              </p:nvSpPr>
              <p:spPr bwMode="auto">
                <a:xfrm>
                  <a:off x="3155" y="528"/>
                  <a:ext cx="8" cy="7"/>
                </a:xfrm>
                <a:custGeom>
                  <a:avLst/>
                  <a:gdLst>
                    <a:gd name="T0" fmla="*/ 59 w 59"/>
                    <a:gd name="T1" fmla="*/ 38 h 60"/>
                    <a:gd name="T2" fmla="*/ 43 w 59"/>
                    <a:gd name="T3" fmla="*/ 19 h 60"/>
                    <a:gd name="T4" fmla="*/ 27 w 59"/>
                    <a:gd name="T5" fmla="*/ 0 h 60"/>
                    <a:gd name="T6" fmla="*/ 0 w 59"/>
                    <a:gd name="T7" fmla="*/ 22 h 60"/>
                    <a:gd name="T8" fmla="*/ 16 w 59"/>
                    <a:gd name="T9" fmla="*/ 41 h 60"/>
                    <a:gd name="T10" fmla="*/ 33 w 59"/>
                    <a:gd name="T11" fmla="*/ 60 h 60"/>
                    <a:gd name="T12" fmla="*/ 59 w 59"/>
                    <a:gd name="T13" fmla="*/ 3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8"/>
                      </a:moveTo>
                      <a:lnTo>
                        <a:pt x="43" y="19"/>
                      </a:lnTo>
                      <a:lnTo>
                        <a:pt x="27" y="0"/>
                      </a:lnTo>
                      <a:lnTo>
                        <a:pt x="0" y="22"/>
                      </a:lnTo>
                      <a:lnTo>
                        <a:pt x="16" y="41"/>
                      </a:lnTo>
                      <a:lnTo>
                        <a:pt x="33" y="60"/>
                      </a:lnTo>
                      <a:lnTo>
                        <a:pt x="59" y="3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" name="Freeform 3966"/>
                <p:cNvSpPr>
                  <a:spLocks/>
                </p:cNvSpPr>
                <p:nvPr/>
              </p:nvSpPr>
              <p:spPr bwMode="auto">
                <a:xfrm>
                  <a:off x="3155" y="531"/>
                  <a:ext cx="2" cy="2"/>
                </a:xfrm>
                <a:custGeom>
                  <a:avLst/>
                  <a:gdLst>
                    <a:gd name="T0" fmla="*/ 16 w 16"/>
                    <a:gd name="T1" fmla="*/ 19 h 19"/>
                    <a:gd name="T2" fmla="*/ 0 w 16"/>
                    <a:gd name="T3" fmla="*/ 0 h 19"/>
                    <a:gd name="T4" fmla="*/ 0 w 16"/>
                    <a:gd name="T5" fmla="*/ 1 h 19"/>
                    <a:gd name="T6" fmla="*/ 16 w 16"/>
                    <a:gd name="T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9">
                      <a:moveTo>
                        <a:pt x="16" y="19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" name="Line 3967"/>
                <p:cNvSpPr>
                  <a:spLocks noChangeShapeType="1"/>
                </p:cNvSpPr>
                <p:nvPr/>
              </p:nvSpPr>
              <p:spPr bwMode="auto">
                <a:xfrm>
                  <a:off x="3155" y="53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" name="Freeform 3968"/>
                <p:cNvSpPr>
                  <a:spLocks/>
                </p:cNvSpPr>
                <p:nvPr/>
              </p:nvSpPr>
              <p:spPr bwMode="auto">
                <a:xfrm>
                  <a:off x="3152" y="531"/>
                  <a:ext cx="7" cy="7"/>
                </a:xfrm>
                <a:custGeom>
                  <a:avLst/>
                  <a:gdLst>
                    <a:gd name="T0" fmla="*/ 59 w 59"/>
                    <a:gd name="T1" fmla="*/ 36 h 60"/>
                    <a:gd name="T2" fmla="*/ 42 w 59"/>
                    <a:gd name="T3" fmla="*/ 18 h 60"/>
                    <a:gd name="T4" fmla="*/ 26 w 59"/>
                    <a:gd name="T5" fmla="*/ 0 h 60"/>
                    <a:gd name="T6" fmla="*/ 0 w 59"/>
                    <a:gd name="T7" fmla="*/ 23 h 60"/>
                    <a:gd name="T8" fmla="*/ 16 w 59"/>
                    <a:gd name="T9" fmla="*/ 41 h 60"/>
                    <a:gd name="T10" fmla="*/ 32 w 59"/>
                    <a:gd name="T11" fmla="*/ 60 h 60"/>
                    <a:gd name="T12" fmla="*/ 59 w 59"/>
                    <a:gd name="T13" fmla="*/ 3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6"/>
                      </a:moveTo>
                      <a:lnTo>
                        <a:pt x="42" y="18"/>
                      </a:lnTo>
                      <a:lnTo>
                        <a:pt x="26" y="0"/>
                      </a:lnTo>
                      <a:lnTo>
                        <a:pt x="0" y="23"/>
                      </a:lnTo>
                      <a:lnTo>
                        <a:pt x="16" y="41"/>
                      </a:lnTo>
                      <a:lnTo>
                        <a:pt x="32" y="60"/>
                      </a:lnTo>
                      <a:lnTo>
                        <a:pt x="59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" name="Freeform 3969"/>
                <p:cNvSpPr>
                  <a:spLocks/>
                </p:cNvSpPr>
                <p:nvPr/>
              </p:nvSpPr>
              <p:spPr bwMode="auto">
                <a:xfrm>
                  <a:off x="3152" y="531"/>
                  <a:ext cx="7" cy="7"/>
                </a:xfrm>
                <a:custGeom>
                  <a:avLst/>
                  <a:gdLst>
                    <a:gd name="T0" fmla="*/ 59 w 59"/>
                    <a:gd name="T1" fmla="*/ 36 h 60"/>
                    <a:gd name="T2" fmla="*/ 42 w 59"/>
                    <a:gd name="T3" fmla="*/ 18 h 60"/>
                    <a:gd name="T4" fmla="*/ 26 w 59"/>
                    <a:gd name="T5" fmla="*/ 0 h 60"/>
                    <a:gd name="T6" fmla="*/ 0 w 59"/>
                    <a:gd name="T7" fmla="*/ 23 h 60"/>
                    <a:gd name="T8" fmla="*/ 16 w 59"/>
                    <a:gd name="T9" fmla="*/ 41 h 60"/>
                    <a:gd name="T10" fmla="*/ 32 w 59"/>
                    <a:gd name="T11" fmla="*/ 60 h 60"/>
                    <a:gd name="T12" fmla="*/ 59 w 59"/>
                    <a:gd name="T13" fmla="*/ 3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6"/>
                      </a:moveTo>
                      <a:lnTo>
                        <a:pt x="42" y="18"/>
                      </a:lnTo>
                      <a:lnTo>
                        <a:pt x="26" y="0"/>
                      </a:lnTo>
                      <a:lnTo>
                        <a:pt x="0" y="23"/>
                      </a:lnTo>
                      <a:lnTo>
                        <a:pt x="16" y="41"/>
                      </a:lnTo>
                      <a:lnTo>
                        <a:pt x="32" y="60"/>
                      </a:lnTo>
                      <a:lnTo>
                        <a:pt x="59" y="3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" name="Freeform 3970"/>
                <p:cNvSpPr>
                  <a:spLocks/>
                </p:cNvSpPr>
                <p:nvPr/>
              </p:nvSpPr>
              <p:spPr bwMode="auto">
                <a:xfrm>
                  <a:off x="3149" y="534"/>
                  <a:ext cx="7" cy="7"/>
                </a:xfrm>
                <a:custGeom>
                  <a:avLst/>
                  <a:gdLst>
                    <a:gd name="T0" fmla="*/ 59 w 59"/>
                    <a:gd name="T1" fmla="*/ 37 h 60"/>
                    <a:gd name="T2" fmla="*/ 43 w 59"/>
                    <a:gd name="T3" fmla="*/ 18 h 60"/>
                    <a:gd name="T4" fmla="*/ 27 w 59"/>
                    <a:gd name="T5" fmla="*/ 0 h 60"/>
                    <a:gd name="T6" fmla="*/ 0 w 59"/>
                    <a:gd name="T7" fmla="*/ 24 h 60"/>
                    <a:gd name="T8" fmla="*/ 17 w 59"/>
                    <a:gd name="T9" fmla="*/ 42 h 60"/>
                    <a:gd name="T10" fmla="*/ 33 w 59"/>
                    <a:gd name="T11" fmla="*/ 60 h 60"/>
                    <a:gd name="T12" fmla="*/ 59 w 59"/>
                    <a:gd name="T13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7"/>
                      </a:moveTo>
                      <a:lnTo>
                        <a:pt x="43" y="18"/>
                      </a:lnTo>
                      <a:lnTo>
                        <a:pt x="27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3" y="60"/>
                      </a:lnTo>
                      <a:lnTo>
                        <a:pt x="5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" name="Freeform 3971"/>
                <p:cNvSpPr>
                  <a:spLocks/>
                </p:cNvSpPr>
                <p:nvPr/>
              </p:nvSpPr>
              <p:spPr bwMode="auto">
                <a:xfrm>
                  <a:off x="3149" y="534"/>
                  <a:ext cx="7" cy="7"/>
                </a:xfrm>
                <a:custGeom>
                  <a:avLst/>
                  <a:gdLst>
                    <a:gd name="T0" fmla="*/ 59 w 59"/>
                    <a:gd name="T1" fmla="*/ 37 h 60"/>
                    <a:gd name="T2" fmla="*/ 43 w 59"/>
                    <a:gd name="T3" fmla="*/ 18 h 60"/>
                    <a:gd name="T4" fmla="*/ 27 w 59"/>
                    <a:gd name="T5" fmla="*/ 0 h 60"/>
                    <a:gd name="T6" fmla="*/ 0 w 59"/>
                    <a:gd name="T7" fmla="*/ 24 h 60"/>
                    <a:gd name="T8" fmla="*/ 17 w 59"/>
                    <a:gd name="T9" fmla="*/ 42 h 60"/>
                    <a:gd name="T10" fmla="*/ 33 w 59"/>
                    <a:gd name="T11" fmla="*/ 60 h 60"/>
                    <a:gd name="T12" fmla="*/ 59 w 59"/>
                    <a:gd name="T13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9" y="37"/>
                      </a:moveTo>
                      <a:lnTo>
                        <a:pt x="43" y="18"/>
                      </a:lnTo>
                      <a:lnTo>
                        <a:pt x="27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3" y="60"/>
                      </a:lnTo>
                      <a:lnTo>
                        <a:pt x="59" y="3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" name="Freeform 3972"/>
                <p:cNvSpPr>
                  <a:spLocks/>
                </p:cNvSpPr>
                <p:nvPr/>
              </p:nvSpPr>
              <p:spPr bwMode="auto">
                <a:xfrm>
                  <a:off x="3149" y="537"/>
                  <a:ext cx="2" cy="2"/>
                </a:xfrm>
                <a:custGeom>
                  <a:avLst/>
                  <a:gdLst>
                    <a:gd name="T0" fmla="*/ 18 w 18"/>
                    <a:gd name="T1" fmla="*/ 18 h 18"/>
                    <a:gd name="T2" fmla="*/ 1 w 18"/>
                    <a:gd name="T3" fmla="*/ 0 h 18"/>
                    <a:gd name="T4" fmla="*/ 0 w 18"/>
                    <a:gd name="T5" fmla="*/ 0 h 18"/>
                    <a:gd name="T6" fmla="*/ 18 w 18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" name="Line 3973"/>
                <p:cNvSpPr>
                  <a:spLocks noChangeShapeType="1"/>
                </p:cNvSpPr>
                <p:nvPr/>
              </p:nvSpPr>
              <p:spPr bwMode="auto">
                <a:xfrm flipH="1">
                  <a:off x="3149" y="53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" name="Freeform 3974"/>
                <p:cNvSpPr>
                  <a:spLocks/>
                </p:cNvSpPr>
                <p:nvPr/>
              </p:nvSpPr>
              <p:spPr bwMode="auto">
                <a:xfrm>
                  <a:off x="3145" y="537"/>
                  <a:ext cx="8" cy="7"/>
                </a:xfrm>
                <a:custGeom>
                  <a:avLst/>
                  <a:gdLst>
                    <a:gd name="T0" fmla="*/ 60 w 60"/>
                    <a:gd name="T1" fmla="*/ 36 h 59"/>
                    <a:gd name="T2" fmla="*/ 43 w 60"/>
                    <a:gd name="T3" fmla="*/ 18 h 59"/>
                    <a:gd name="T4" fmla="*/ 25 w 60"/>
                    <a:gd name="T5" fmla="*/ 0 h 59"/>
                    <a:gd name="T6" fmla="*/ 0 w 60"/>
                    <a:gd name="T7" fmla="*/ 23 h 59"/>
                    <a:gd name="T8" fmla="*/ 17 w 60"/>
                    <a:gd name="T9" fmla="*/ 41 h 59"/>
                    <a:gd name="T10" fmla="*/ 35 w 60"/>
                    <a:gd name="T11" fmla="*/ 59 h 59"/>
                    <a:gd name="T12" fmla="*/ 60 w 60"/>
                    <a:gd name="T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60" y="36"/>
                      </a:moveTo>
                      <a:lnTo>
                        <a:pt x="43" y="18"/>
                      </a:lnTo>
                      <a:lnTo>
                        <a:pt x="25" y="0"/>
                      </a:lnTo>
                      <a:lnTo>
                        <a:pt x="0" y="23"/>
                      </a:lnTo>
                      <a:lnTo>
                        <a:pt x="17" y="41"/>
                      </a:lnTo>
                      <a:lnTo>
                        <a:pt x="35" y="59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" name="Freeform 3975"/>
                <p:cNvSpPr>
                  <a:spLocks/>
                </p:cNvSpPr>
                <p:nvPr/>
              </p:nvSpPr>
              <p:spPr bwMode="auto">
                <a:xfrm>
                  <a:off x="3145" y="537"/>
                  <a:ext cx="8" cy="7"/>
                </a:xfrm>
                <a:custGeom>
                  <a:avLst/>
                  <a:gdLst>
                    <a:gd name="T0" fmla="*/ 60 w 60"/>
                    <a:gd name="T1" fmla="*/ 36 h 59"/>
                    <a:gd name="T2" fmla="*/ 43 w 60"/>
                    <a:gd name="T3" fmla="*/ 18 h 59"/>
                    <a:gd name="T4" fmla="*/ 25 w 60"/>
                    <a:gd name="T5" fmla="*/ 0 h 59"/>
                    <a:gd name="T6" fmla="*/ 0 w 60"/>
                    <a:gd name="T7" fmla="*/ 23 h 59"/>
                    <a:gd name="T8" fmla="*/ 17 w 60"/>
                    <a:gd name="T9" fmla="*/ 41 h 59"/>
                    <a:gd name="T10" fmla="*/ 35 w 60"/>
                    <a:gd name="T11" fmla="*/ 59 h 59"/>
                    <a:gd name="T12" fmla="*/ 60 w 60"/>
                    <a:gd name="T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60" y="36"/>
                      </a:moveTo>
                      <a:lnTo>
                        <a:pt x="43" y="18"/>
                      </a:lnTo>
                      <a:lnTo>
                        <a:pt x="25" y="0"/>
                      </a:lnTo>
                      <a:lnTo>
                        <a:pt x="0" y="23"/>
                      </a:lnTo>
                      <a:lnTo>
                        <a:pt x="17" y="41"/>
                      </a:lnTo>
                      <a:lnTo>
                        <a:pt x="35" y="59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" name="Freeform 3976"/>
                <p:cNvSpPr>
                  <a:spLocks/>
                </p:cNvSpPr>
                <p:nvPr/>
              </p:nvSpPr>
              <p:spPr bwMode="auto">
                <a:xfrm>
                  <a:off x="3145" y="539"/>
                  <a:ext cx="3" cy="3"/>
                </a:xfrm>
                <a:custGeom>
                  <a:avLst/>
                  <a:gdLst>
                    <a:gd name="T0" fmla="*/ 17 w 17"/>
                    <a:gd name="T1" fmla="*/ 18 h 18"/>
                    <a:gd name="T2" fmla="*/ 0 w 17"/>
                    <a:gd name="T3" fmla="*/ 0 h 18"/>
                    <a:gd name="T4" fmla="*/ 0 w 17"/>
                    <a:gd name="T5" fmla="*/ 0 h 18"/>
                    <a:gd name="T6" fmla="*/ 17 w 17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17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7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" name="Line 3977"/>
                <p:cNvSpPr>
                  <a:spLocks noChangeShapeType="1"/>
                </p:cNvSpPr>
                <p:nvPr/>
              </p:nvSpPr>
              <p:spPr bwMode="auto">
                <a:xfrm>
                  <a:off x="3145" y="53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" name="Freeform 3978"/>
                <p:cNvSpPr>
                  <a:spLocks/>
                </p:cNvSpPr>
                <p:nvPr/>
              </p:nvSpPr>
              <p:spPr bwMode="auto">
                <a:xfrm>
                  <a:off x="3142" y="539"/>
                  <a:ext cx="8" cy="8"/>
                </a:xfrm>
                <a:custGeom>
                  <a:avLst/>
                  <a:gdLst>
                    <a:gd name="T0" fmla="*/ 60 w 60"/>
                    <a:gd name="T1" fmla="*/ 36 h 61"/>
                    <a:gd name="T2" fmla="*/ 42 w 60"/>
                    <a:gd name="T3" fmla="*/ 18 h 61"/>
                    <a:gd name="T4" fmla="*/ 25 w 60"/>
                    <a:gd name="T5" fmla="*/ 0 h 61"/>
                    <a:gd name="T6" fmla="*/ 0 w 60"/>
                    <a:gd name="T7" fmla="*/ 24 h 61"/>
                    <a:gd name="T8" fmla="*/ 17 w 60"/>
                    <a:gd name="T9" fmla="*/ 42 h 61"/>
                    <a:gd name="T10" fmla="*/ 34 w 60"/>
                    <a:gd name="T11" fmla="*/ 61 h 61"/>
                    <a:gd name="T12" fmla="*/ 60 w 60"/>
                    <a:gd name="T13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6"/>
                      </a:moveTo>
                      <a:lnTo>
                        <a:pt x="42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4" y="61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" name="Freeform 3979"/>
                <p:cNvSpPr>
                  <a:spLocks/>
                </p:cNvSpPr>
                <p:nvPr/>
              </p:nvSpPr>
              <p:spPr bwMode="auto">
                <a:xfrm>
                  <a:off x="3142" y="539"/>
                  <a:ext cx="8" cy="8"/>
                </a:xfrm>
                <a:custGeom>
                  <a:avLst/>
                  <a:gdLst>
                    <a:gd name="T0" fmla="*/ 60 w 60"/>
                    <a:gd name="T1" fmla="*/ 36 h 61"/>
                    <a:gd name="T2" fmla="*/ 42 w 60"/>
                    <a:gd name="T3" fmla="*/ 18 h 61"/>
                    <a:gd name="T4" fmla="*/ 25 w 60"/>
                    <a:gd name="T5" fmla="*/ 0 h 61"/>
                    <a:gd name="T6" fmla="*/ 0 w 60"/>
                    <a:gd name="T7" fmla="*/ 24 h 61"/>
                    <a:gd name="T8" fmla="*/ 17 w 60"/>
                    <a:gd name="T9" fmla="*/ 42 h 61"/>
                    <a:gd name="T10" fmla="*/ 34 w 60"/>
                    <a:gd name="T11" fmla="*/ 61 h 61"/>
                    <a:gd name="T12" fmla="*/ 60 w 60"/>
                    <a:gd name="T13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6"/>
                      </a:moveTo>
                      <a:lnTo>
                        <a:pt x="42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4" y="61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" name="Freeform 3980"/>
                <p:cNvSpPr>
                  <a:spLocks/>
                </p:cNvSpPr>
                <p:nvPr/>
              </p:nvSpPr>
              <p:spPr bwMode="auto">
                <a:xfrm>
                  <a:off x="3139" y="543"/>
                  <a:ext cx="8" cy="7"/>
                </a:xfrm>
                <a:custGeom>
                  <a:avLst/>
                  <a:gdLst>
                    <a:gd name="T0" fmla="*/ 60 w 60"/>
                    <a:gd name="T1" fmla="*/ 37 h 61"/>
                    <a:gd name="T2" fmla="*/ 43 w 60"/>
                    <a:gd name="T3" fmla="*/ 18 h 61"/>
                    <a:gd name="T4" fmla="*/ 26 w 60"/>
                    <a:gd name="T5" fmla="*/ 0 h 61"/>
                    <a:gd name="T6" fmla="*/ 0 w 60"/>
                    <a:gd name="T7" fmla="*/ 25 h 61"/>
                    <a:gd name="T8" fmla="*/ 18 w 60"/>
                    <a:gd name="T9" fmla="*/ 43 h 61"/>
                    <a:gd name="T10" fmla="*/ 35 w 60"/>
                    <a:gd name="T11" fmla="*/ 61 h 61"/>
                    <a:gd name="T12" fmla="*/ 60 w 60"/>
                    <a:gd name="T13" fmla="*/ 3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7"/>
                      </a:moveTo>
                      <a:lnTo>
                        <a:pt x="43" y="18"/>
                      </a:lnTo>
                      <a:lnTo>
                        <a:pt x="26" y="0"/>
                      </a:lnTo>
                      <a:lnTo>
                        <a:pt x="0" y="25"/>
                      </a:lnTo>
                      <a:lnTo>
                        <a:pt x="18" y="43"/>
                      </a:lnTo>
                      <a:lnTo>
                        <a:pt x="35" y="61"/>
                      </a:lnTo>
                      <a:lnTo>
                        <a:pt x="6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" name="Freeform 3981"/>
                <p:cNvSpPr>
                  <a:spLocks/>
                </p:cNvSpPr>
                <p:nvPr/>
              </p:nvSpPr>
              <p:spPr bwMode="auto">
                <a:xfrm>
                  <a:off x="3139" y="543"/>
                  <a:ext cx="8" cy="7"/>
                </a:xfrm>
                <a:custGeom>
                  <a:avLst/>
                  <a:gdLst>
                    <a:gd name="T0" fmla="*/ 60 w 60"/>
                    <a:gd name="T1" fmla="*/ 37 h 61"/>
                    <a:gd name="T2" fmla="*/ 43 w 60"/>
                    <a:gd name="T3" fmla="*/ 18 h 61"/>
                    <a:gd name="T4" fmla="*/ 26 w 60"/>
                    <a:gd name="T5" fmla="*/ 0 h 61"/>
                    <a:gd name="T6" fmla="*/ 0 w 60"/>
                    <a:gd name="T7" fmla="*/ 25 h 61"/>
                    <a:gd name="T8" fmla="*/ 18 w 60"/>
                    <a:gd name="T9" fmla="*/ 43 h 61"/>
                    <a:gd name="T10" fmla="*/ 35 w 60"/>
                    <a:gd name="T11" fmla="*/ 61 h 61"/>
                    <a:gd name="T12" fmla="*/ 60 w 60"/>
                    <a:gd name="T13" fmla="*/ 3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7"/>
                      </a:moveTo>
                      <a:lnTo>
                        <a:pt x="43" y="18"/>
                      </a:lnTo>
                      <a:lnTo>
                        <a:pt x="26" y="0"/>
                      </a:lnTo>
                      <a:lnTo>
                        <a:pt x="0" y="25"/>
                      </a:lnTo>
                      <a:lnTo>
                        <a:pt x="18" y="43"/>
                      </a:lnTo>
                      <a:lnTo>
                        <a:pt x="35" y="61"/>
                      </a:lnTo>
                      <a:lnTo>
                        <a:pt x="60" y="3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" name="Freeform 3982"/>
                <p:cNvSpPr>
                  <a:spLocks/>
                </p:cNvSpPr>
                <p:nvPr/>
              </p:nvSpPr>
              <p:spPr bwMode="auto">
                <a:xfrm>
                  <a:off x="3136" y="546"/>
                  <a:ext cx="7" cy="7"/>
                </a:xfrm>
                <a:custGeom>
                  <a:avLst/>
                  <a:gdLst>
                    <a:gd name="T0" fmla="*/ 60 w 60"/>
                    <a:gd name="T1" fmla="*/ 36 h 60"/>
                    <a:gd name="T2" fmla="*/ 43 w 60"/>
                    <a:gd name="T3" fmla="*/ 18 h 60"/>
                    <a:gd name="T4" fmla="*/ 25 w 60"/>
                    <a:gd name="T5" fmla="*/ 0 h 60"/>
                    <a:gd name="T6" fmla="*/ 0 w 60"/>
                    <a:gd name="T7" fmla="*/ 24 h 60"/>
                    <a:gd name="T8" fmla="*/ 17 w 60"/>
                    <a:gd name="T9" fmla="*/ 42 h 60"/>
                    <a:gd name="T10" fmla="*/ 35 w 60"/>
                    <a:gd name="T11" fmla="*/ 60 h 60"/>
                    <a:gd name="T12" fmla="*/ 60 w 60"/>
                    <a:gd name="T13" fmla="*/ 3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6"/>
                      </a:moveTo>
                      <a:lnTo>
                        <a:pt x="43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5" y="60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" name="Freeform 3983"/>
                <p:cNvSpPr>
                  <a:spLocks/>
                </p:cNvSpPr>
                <p:nvPr/>
              </p:nvSpPr>
              <p:spPr bwMode="auto">
                <a:xfrm>
                  <a:off x="3136" y="546"/>
                  <a:ext cx="7" cy="7"/>
                </a:xfrm>
                <a:custGeom>
                  <a:avLst/>
                  <a:gdLst>
                    <a:gd name="T0" fmla="*/ 60 w 60"/>
                    <a:gd name="T1" fmla="*/ 36 h 60"/>
                    <a:gd name="T2" fmla="*/ 43 w 60"/>
                    <a:gd name="T3" fmla="*/ 18 h 60"/>
                    <a:gd name="T4" fmla="*/ 25 w 60"/>
                    <a:gd name="T5" fmla="*/ 0 h 60"/>
                    <a:gd name="T6" fmla="*/ 0 w 60"/>
                    <a:gd name="T7" fmla="*/ 24 h 60"/>
                    <a:gd name="T8" fmla="*/ 17 w 60"/>
                    <a:gd name="T9" fmla="*/ 42 h 60"/>
                    <a:gd name="T10" fmla="*/ 35 w 60"/>
                    <a:gd name="T11" fmla="*/ 60 h 60"/>
                    <a:gd name="T12" fmla="*/ 60 w 60"/>
                    <a:gd name="T13" fmla="*/ 3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6"/>
                      </a:moveTo>
                      <a:lnTo>
                        <a:pt x="43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5" y="60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" name="Freeform 3984"/>
                <p:cNvSpPr>
                  <a:spLocks/>
                </p:cNvSpPr>
                <p:nvPr/>
              </p:nvSpPr>
              <p:spPr bwMode="auto">
                <a:xfrm>
                  <a:off x="3133" y="549"/>
                  <a:ext cx="7" cy="7"/>
                </a:xfrm>
                <a:custGeom>
                  <a:avLst/>
                  <a:gdLst>
                    <a:gd name="T0" fmla="*/ 60 w 60"/>
                    <a:gd name="T1" fmla="*/ 36 h 61"/>
                    <a:gd name="T2" fmla="*/ 42 w 60"/>
                    <a:gd name="T3" fmla="*/ 18 h 61"/>
                    <a:gd name="T4" fmla="*/ 25 w 60"/>
                    <a:gd name="T5" fmla="*/ 0 h 61"/>
                    <a:gd name="T6" fmla="*/ 0 w 60"/>
                    <a:gd name="T7" fmla="*/ 24 h 61"/>
                    <a:gd name="T8" fmla="*/ 17 w 60"/>
                    <a:gd name="T9" fmla="*/ 42 h 61"/>
                    <a:gd name="T10" fmla="*/ 34 w 60"/>
                    <a:gd name="T11" fmla="*/ 61 h 61"/>
                    <a:gd name="T12" fmla="*/ 60 w 60"/>
                    <a:gd name="T13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6"/>
                      </a:moveTo>
                      <a:lnTo>
                        <a:pt x="42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4" y="61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" name="Freeform 3985"/>
                <p:cNvSpPr>
                  <a:spLocks/>
                </p:cNvSpPr>
                <p:nvPr/>
              </p:nvSpPr>
              <p:spPr bwMode="auto">
                <a:xfrm>
                  <a:off x="3133" y="549"/>
                  <a:ext cx="7" cy="7"/>
                </a:xfrm>
                <a:custGeom>
                  <a:avLst/>
                  <a:gdLst>
                    <a:gd name="T0" fmla="*/ 60 w 60"/>
                    <a:gd name="T1" fmla="*/ 36 h 61"/>
                    <a:gd name="T2" fmla="*/ 42 w 60"/>
                    <a:gd name="T3" fmla="*/ 18 h 61"/>
                    <a:gd name="T4" fmla="*/ 25 w 60"/>
                    <a:gd name="T5" fmla="*/ 0 h 61"/>
                    <a:gd name="T6" fmla="*/ 0 w 60"/>
                    <a:gd name="T7" fmla="*/ 24 h 61"/>
                    <a:gd name="T8" fmla="*/ 17 w 60"/>
                    <a:gd name="T9" fmla="*/ 42 h 61"/>
                    <a:gd name="T10" fmla="*/ 34 w 60"/>
                    <a:gd name="T11" fmla="*/ 61 h 61"/>
                    <a:gd name="T12" fmla="*/ 60 w 60"/>
                    <a:gd name="T13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1">
                      <a:moveTo>
                        <a:pt x="60" y="36"/>
                      </a:moveTo>
                      <a:lnTo>
                        <a:pt x="42" y="18"/>
                      </a:lnTo>
                      <a:lnTo>
                        <a:pt x="25" y="0"/>
                      </a:lnTo>
                      <a:lnTo>
                        <a:pt x="0" y="24"/>
                      </a:lnTo>
                      <a:lnTo>
                        <a:pt x="17" y="42"/>
                      </a:lnTo>
                      <a:lnTo>
                        <a:pt x="34" y="61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" name="Freeform 3986"/>
                <p:cNvSpPr>
                  <a:spLocks/>
                </p:cNvSpPr>
                <p:nvPr/>
              </p:nvSpPr>
              <p:spPr bwMode="auto">
                <a:xfrm>
                  <a:off x="3133" y="552"/>
                  <a:ext cx="2" cy="2"/>
                </a:xfrm>
                <a:custGeom>
                  <a:avLst/>
                  <a:gdLst>
                    <a:gd name="T0" fmla="*/ 17 w 17"/>
                    <a:gd name="T1" fmla="*/ 18 h 18"/>
                    <a:gd name="T2" fmla="*/ 0 w 17"/>
                    <a:gd name="T3" fmla="*/ 0 h 18"/>
                    <a:gd name="T4" fmla="*/ 0 w 17"/>
                    <a:gd name="T5" fmla="*/ 1 h 18"/>
                    <a:gd name="T6" fmla="*/ 17 w 17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17" y="18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7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" name="Line 3987"/>
                <p:cNvSpPr>
                  <a:spLocks noChangeShapeType="1"/>
                </p:cNvSpPr>
                <p:nvPr/>
              </p:nvSpPr>
              <p:spPr bwMode="auto">
                <a:xfrm>
                  <a:off x="3133" y="55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" name="Freeform 3988"/>
                <p:cNvSpPr>
                  <a:spLocks/>
                </p:cNvSpPr>
                <p:nvPr/>
              </p:nvSpPr>
              <p:spPr bwMode="auto">
                <a:xfrm>
                  <a:off x="3130" y="552"/>
                  <a:ext cx="7" cy="7"/>
                </a:xfrm>
                <a:custGeom>
                  <a:avLst/>
                  <a:gdLst>
                    <a:gd name="T0" fmla="*/ 59 w 59"/>
                    <a:gd name="T1" fmla="*/ 35 h 59"/>
                    <a:gd name="T2" fmla="*/ 42 w 59"/>
                    <a:gd name="T3" fmla="*/ 17 h 59"/>
                    <a:gd name="T4" fmla="*/ 25 w 59"/>
                    <a:gd name="T5" fmla="*/ 0 h 59"/>
                    <a:gd name="T6" fmla="*/ 0 w 59"/>
                    <a:gd name="T7" fmla="*/ 25 h 59"/>
                    <a:gd name="T8" fmla="*/ 18 w 59"/>
                    <a:gd name="T9" fmla="*/ 42 h 59"/>
                    <a:gd name="T10" fmla="*/ 35 w 59"/>
                    <a:gd name="T11" fmla="*/ 59 h 59"/>
                    <a:gd name="T12" fmla="*/ 59 w 59"/>
                    <a:gd name="T13" fmla="*/ 3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59" y="35"/>
                      </a:moveTo>
                      <a:lnTo>
                        <a:pt x="42" y="17"/>
                      </a:lnTo>
                      <a:lnTo>
                        <a:pt x="25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5" y="59"/>
                      </a:lnTo>
                      <a:lnTo>
                        <a:pt x="59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" name="Freeform 3989"/>
                <p:cNvSpPr>
                  <a:spLocks/>
                </p:cNvSpPr>
                <p:nvPr/>
              </p:nvSpPr>
              <p:spPr bwMode="auto">
                <a:xfrm>
                  <a:off x="3130" y="552"/>
                  <a:ext cx="7" cy="7"/>
                </a:xfrm>
                <a:custGeom>
                  <a:avLst/>
                  <a:gdLst>
                    <a:gd name="T0" fmla="*/ 59 w 59"/>
                    <a:gd name="T1" fmla="*/ 35 h 59"/>
                    <a:gd name="T2" fmla="*/ 42 w 59"/>
                    <a:gd name="T3" fmla="*/ 17 h 59"/>
                    <a:gd name="T4" fmla="*/ 25 w 59"/>
                    <a:gd name="T5" fmla="*/ 0 h 59"/>
                    <a:gd name="T6" fmla="*/ 0 w 59"/>
                    <a:gd name="T7" fmla="*/ 25 h 59"/>
                    <a:gd name="T8" fmla="*/ 18 w 59"/>
                    <a:gd name="T9" fmla="*/ 42 h 59"/>
                    <a:gd name="T10" fmla="*/ 35 w 59"/>
                    <a:gd name="T11" fmla="*/ 59 h 59"/>
                    <a:gd name="T12" fmla="*/ 59 w 59"/>
                    <a:gd name="T13" fmla="*/ 3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9">
                      <a:moveTo>
                        <a:pt x="59" y="35"/>
                      </a:moveTo>
                      <a:lnTo>
                        <a:pt x="42" y="17"/>
                      </a:lnTo>
                      <a:lnTo>
                        <a:pt x="25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5" y="59"/>
                      </a:lnTo>
                      <a:lnTo>
                        <a:pt x="59" y="3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" name="Freeform 3990"/>
                <p:cNvSpPr>
                  <a:spLocks/>
                </p:cNvSpPr>
                <p:nvPr/>
              </p:nvSpPr>
              <p:spPr bwMode="auto">
                <a:xfrm>
                  <a:off x="3130" y="555"/>
                  <a:ext cx="2" cy="2"/>
                </a:xfrm>
                <a:custGeom>
                  <a:avLst/>
                  <a:gdLst>
                    <a:gd name="T0" fmla="*/ 19 w 19"/>
                    <a:gd name="T1" fmla="*/ 17 h 17"/>
                    <a:gd name="T2" fmla="*/ 1 w 19"/>
                    <a:gd name="T3" fmla="*/ 0 h 17"/>
                    <a:gd name="T4" fmla="*/ 0 w 19"/>
                    <a:gd name="T5" fmla="*/ 0 h 17"/>
                    <a:gd name="T6" fmla="*/ 19 w 19"/>
                    <a:gd name="T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7">
                      <a:moveTo>
                        <a:pt x="19" y="17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" name="Line 3991"/>
                <p:cNvSpPr>
                  <a:spLocks noChangeShapeType="1"/>
                </p:cNvSpPr>
                <p:nvPr/>
              </p:nvSpPr>
              <p:spPr bwMode="auto">
                <a:xfrm flipH="1">
                  <a:off x="3130" y="55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" name="Freeform 3992"/>
                <p:cNvSpPr>
                  <a:spLocks/>
                </p:cNvSpPr>
                <p:nvPr/>
              </p:nvSpPr>
              <p:spPr bwMode="auto">
                <a:xfrm>
                  <a:off x="3127" y="555"/>
                  <a:ext cx="7" cy="7"/>
                </a:xfrm>
                <a:custGeom>
                  <a:avLst/>
                  <a:gdLst>
                    <a:gd name="T0" fmla="*/ 61 w 61"/>
                    <a:gd name="T1" fmla="*/ 34 h 59"/>
                    <a:gd name="T2" fmla="*/ 43 w 61"/>
                    <a:gd name="T3" fmla="*/ 17 h 59"/>
                    <a:gd name="T4" fmla="*/ 24 w 61"/>
                    <a:gd name="T5" fmla="*/ 0 h 59"/>
                    <a:gd name="T6" fmla="*/ 0 w 61"/>
                    <a:gd name="T7" fmla="*/ 25 h 59"/>
                    <a:gd name="T8" fmla="*/ 18 w 61"/>
                    <a:gd name="T9" fmla="*/ 42 h 59"/>
                    <a:gd name="T10" fmla="*/ 37 w 61"/>
                    <a:gd name="T11" fmla="*/ 59 h 59"/>
                    <a:gd name="T12" fmla="*/ 61 w 61"/>
                    <a:gd name="T13" fmla="*/ 3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4"/>
                      </a:moveTo>
                      <a:lnTo>
                        <a:pt x="43" y="17"/>
                      </a:lnTo>
                      <a:lnTo>
                        <a:pt x="24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7" y="59"/>
                      </a:lnTo>
                      <a:lnTo>
                        <a:pt x="61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" name="Freeform 3993"/>
                <p:cNvSpPr>
                  <a:spLocks/>
                </p:cNvSpPr>
                <p:nvPr/>
              </p:nvSpPr>
              <p:spPr bwMode="auto">
                <a:xfrm>
                  <a:off x="3127" y="555"/>
                  <a:ext cx="7" cy="7"/>
                </a:xfrm>
                <a:custGeom>
                  <a:avLst/>
                  <a:gdLst>
                    <a:gd name="T0" fmla="*/ 61 w 61"/>
                    <a:gd name="T1" fmla="*/ 34 h 59"/>
                    <a:gd name="T2" fmla="*/ 43 w 61"/>
                    <a:gd name="T3" fmla="*/ 17 h 59"/>
                    <a:gd name="T4" fmla="*/ 24 w 61"/>
                    <a:gd name="T5" fmla="*/ 0 h 59"/>
                    <a:gd name="T6" fmla="*/ 0 w 61"/>
                    <a:gd name="T7" fmla="*/ 25 h 59"/>
                    <a:gd name="T8" fmla="*/ 18 w 61"/>
                    <a:gd name="T9" fmla="*/ 42 h 59"/>
                    <a:gd name="T10" fmla="*/ 37 w 61"/>
                    <a:gd name="T11" fmla="*/ 59 h 59"/>
                    <a:gd name="T12" fmla="*/ 61 w 61"/>
                    <a:gd name="T13" fmla="*/ 3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4"/>
                      </a:moveTo>
                      <a:lnTo>
                        <a:pt x="43" y="17"/>
                      </a:lnTo>
                      <a:lnTo>
                        <a:pt x="24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7" y="59"/>
                      </a:lnTo>
                      <a:lnTo>
                        <a:pt x="61" y="3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" name="Freeform 3994"/>
                <p:cNvSpPr>
                  <a:spLocks/>
                </p:cNvSpPr>
                <p:nvPr/>
              </p:nvSpPr>
              <p:spPr bwMode="auto">
                <a:xfrm>
                  <a:off x="3123" y="558"/>
                  <a:ext cx="8" cy="7"/>
                </a:xfrm>
                <a:custGeom>
                  <a:avLst/>
                  <a:gdLst>
                    <a:gd name="T0" fmla="*/ 61 w 61"/>
                    <a:gd name="T1" fmla="*/ 34 h 60"/>
                    <a:gd name="T2" fmla="*/ 42 w 61"/>
                    <a:gd name="T3" fmla="*/ 17 h 60"/>
                    <a:gd name="T4" fmla="*/ 24 w 61"/>
                    <a:gd name="T5" fmla="*/ 0 h 60"/>
                    <a:gd name="T6" fmla="*/ 0 w 61"/>
                    <a:gd name="T7" fmla="*/ 25 h 60"/>
                    <a:gd name="T8" fmla="*/ 18 w 61"/>
                    <a:gd name="T9" fmla="*/ 42 h 60"/>
                    <a:gd name="T10" fmla="*/ 36 w 61"/>
                    <a:gd name="T11" fmla="*/ 60 h 60"/>
                    <a:gd name="T12" fmla="*/ 61 w 61"/>
                    <a:gd name="T13" fmla="*/ 3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60">
                      <a:moveTo>
                        <a:pt x="61" y="34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6" y="60"/>
                      </a:lnTo>
                      <a:lnTo>
                        <a:pt x="61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" name="Freeform 3995"/>
                <p:cNvSpPr>
                  <a:spLocks/>
                </p:cNvSpPr>
                <p:nvPr/>
              </p:nvSpPr>
              <p:spPr bwMode="auto">
                <a:xfrm>
                  <a:off x="3123" y="558"/>
                  <a:ext cx="8" cy="7"/>
                </a:xfrm>
                <a:custGeom>
                  <a:avLst/>
                  <a:gdLst>
                    <a:gd name="T0" fmla="*/ 61 w 61"/>
                    <a:gd name="T1" fmla="*/ 34 h 60"/>
                    <a:gd name="T2" fmla="*/ 42 w 61"/>
                    <a:gd name="T3" fmla="*/ 17 h 60"/>
                    <a:gd name="T4" fmla="*/ 24 w 61"/>
                    <a:gd name="T5" fmla="*/ 0 h 60"/>
                    <a:gd name="T6" fmla="*/ 0 w 61"/>
                    <a:gd name="T7" fmla="*/ 25 h 60"/>
                    <a:gd name="T8" fmla="*/ 18 w 61"/>
                    <a:gd name="T9" fmla="*/ 42 h 60"/>
                    <a:gd name="T10" fmla="*/ 36 w 61"/>
                    <a:gd name="T11" fmla="*/ 60 h 60"/>
                    <a:gd name="T12" fmla="*/ 61 w 61"/>
                    <a:gd name="T13" fmla="*/ 3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60">
                      <a:moveTo>
                        <a:pt x="61" y="34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5"/>
                      </a:lnTo>
                      <a:lnTo>
                        <a:pt x="18" y="42"/>
                      </a:lnTo>
                      <a:lnTo>
                        <a:pt x="36" y="60"/>
                      </a:lnTo>
                      <a:lnTo>
                        <a:pt x="61" y="3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" name="Freeform 3996"/>
                <p:cNvSpPr>
                  <a:spLocks/>
                </p:cNvSpPr>
                <p:nvPr/>
              </p:nvSpPr>
              <p:spPr bwMode="auto">
                <a:xfrm>
                  <a:off x="3123" y="561"/>
                  <a:ext cx="3" cy="2"/>
                </a:xfrm>
                <a:custGeom>
                  <a:avLst/>
                  <a:gdLst>
                    <a:gd name="T0" fmla="*/ 18 w 18"/>
                    <a:gd name="T1" fmla="*/ 17 h 17"/>
                    <a:gd name="T2" fmla="*/ 0 w 18"/>
                    <a:gd name="T3" fmla="*/ 0 h 17"/>
                    <a:gd name="T4" fmla="*/ 0 w 18"/>
                    <a:gd name="T5" fmla="*/ 0 h 17"/>
                    <a:gd name="T6" fmla="*/ 18 w 18"/>
                    <a:gd name="T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" name="Line 3997"/>
                <p:cNvSpPr>
                  <a:spLocks noChangeShapeType="1"/>
                </p:cNvSpPr>
                <p:nvPr/>
              </p:nvSpPr>
              <p:spPr bwMode="auto">
                <a:xfrm>
                  <a:off x="3123" y="56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" name="Freeform 3998"/>
                <p:cNvSpPr>
                  <a:spLocks/>
                </p:cNvSpPr>
                <p:nvPr/>
              </p:nvSpPr>
              <p:spPr bwMode="auto">
                <a:xfrm>
                  <a:off x="3121" y="561"/>
                  <a:ext cx="7" cy="8"/>
                </a:xfrm>
                <a:custGeom>
                  <a:avLst/>
                  <a:gdLst>
                    <a:gd name="T0" fmla="*/ 60 w 60"/>
                    <a:gd name="T1" fmla="*/ 35 h 60"/>
                    <a:gd name="T2" fmla="*/ 42 w 60"/>
                    <a:gd name="T3" fmla="*/ 17 h 60"/>
                    <a:gd name="T4" fmla="*/ 24 w 60"/>
                    <a:gd name="T5" fmla="*/ 0 h 60"/>
                    <a:gd name="T6" fmla="*/ 0 w 60"/>
                    <a:gd name="T7" fmla="*/ 26 h 60"/>
                    <a:gd name="T8" fmla="*/ 19 w 60"/>
                    <a:gd name="T9" fmla="*/ 43 h 60"/>
                    <a:gd name="T10" fmla="*/ 37 w 60"/>
                    <a:gd name="T11" fmla="*/ 60 h 60"/>
                    <a:gd name="T12" fmla="*/ 60 w 60"/>
                    <a:gd name="T13" fmla="*/ 3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5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19" y="43"/>
                      </a:lnTo>
                      <a:lnTo>
                        <a:pt x="37" y="60"/>
                      </a:lnTo>
                      <a:lnTo>
                        <a:pt x="6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" name="Freeform 3999"/>
                <p:cNvSpPr>
                  <a:spLocks/>
                </p:cNvSpPr>
                <p:nvPr/>
              </p:nvSpPr>
              <p:spPr bwMode="auto">
                <a:xfrm>
                  <a:off x="3121" y="561"/>
                  <a:ext cx="7" cy="8"/>
                </a:xfrm>
                <a:custGeom>
                  <a:avLst/>
                  <a:gdLst>
                    <a:gd name="T0" fmla="*/ 60 w 60"/>
                    <a:gd name="T1" fmla="*/ 35 h 60"/>
                    <a:gd name="T2" fmla="*/ 42 w 60"/>
                    <a:gd name="T3" fmla="*/ 17 h 60"/>
                    <a:gd name="T4" fmla="*/ 24 w 60"/>
                    <a:gd name="T5" fmla="*/ 0 h 60"/>
                    <a:gd name="T6" fmla="*/ 0 w 60"/>
                    <a:gd name="T7" fmla="*/ 26 h 60"/>
                    <a:gd name="T8" fmla="*/ 19 w 60"/>
                    <a:gd name="T9" fmla="*/ 43 h 60"/>
                    <a:gd name="T10" fmla="*/ 37 w 60"/>
                    <a:gd name="T11" fmla="*/ 60 h 60"/>
                    <a:gd name="T12" fmla="*/ 60 w 60"/>
                    <a:gd name="T13" fmla="*/ 3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5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19" y="43"/>
                      </a:lnTo>
                      <a:lnTo>
                        <a:pt x="37" y="60"/>
                      </a:lnTo>
                      <a:lnTo>
                        <a:pt x="60" y="3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" name="Freeform 4000"/>
                <p:cNvSpPr>
                  <a:spLocks/>
                </p:cNvSpPr>
                <p:nvPr/>
              </p:nvSpPr>
              <p:spPr bwMode="auto">
                <a:xfrm>
                  <a:off x="3121" y="564"/>
                  <a:ext cx="2" cy="2"/>
                </a:xfrm>
                <a:custGeom>
                  <a:avLst/>
                  <a:gdLst>
                    <a:gd name="T0" fmla="*/ 19 w 19"/>
                    <a:gd name="T1" fmla="*/ 17 h 17"/>
                    <a:gd name="T2" fmla="*/ 0 w 19"/>
                    <a:gd name="T3" fmla="*/ 0 h 17"/>
                    <a:gd name="T4" fmla="*/ 0 w 19"/>
                    <a:gd name="T5" fmla="*/ 1 h 17"/>
                    <a:gd name="T6" fmla="*/ 19 w 19"/>
                    <a:gd name="T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7">
                      <a:moveTo>
                        <a:pt x="19" y="17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" name="Line 4001"/>
                <p:cNvSpPr>
                  <a:spLocks noChangeShapeType="1"/>
                </p:cNvSpPr>
                <p:nvPr/>
              </p:nvSpPr>
              <p:spPr bwMode="auto">
                <a:xfrm>
                  <a:off x="3121" y="5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" name="Freeform 4002"/>
                <p:cNvSpPr>
                  <a:spLocks/>
                </p:cNvSpPr>
                <p:nvPr/>
              </p:nvSpPr>
              <p:spPr bwMode="auto">
                <a:xfrm>
                  <a:off x="3118" y="564"/>
                  <a:ext cx="7" cy="8"/>
                </a:xfrm>
                <a:custGeom>
                  <a:avLst/>
                  <a:gdLst>
                    <a:gd name="T0" fmla="*/ 60 w 60"/>
                    <a:gd name="T1" fmla="*/ 32 h 58"/>
                    <a:gd name="T2" fmla="*/ 42 w 60"/>
                    <a:gd name="T3" fmla="*/ 16 h 58"/>
                    <a:gd name="T4" fmla="*/ 23 w 60"/>
                    <a:gd name="T5" fmla="*/ 0 h 58"/>
                    <a:gd name="T6" fmla="*/ 0 w 60"/>
                    <a:gd name="T7" fmla="*/ 26 h 58"/>
                    <a:gd name="T8" fmla="*/ 18 w 60"/>
                    <a:gd name="T9" fmla="*/ 42 h 58"/>
                    <a:gd name="T10" fmla="*/ 37 w 60"/>
                    <a:gd name="T11" fmla="*/ 58 h 58"/>
                    <a:gd name="T12" fmla="*/ 60 w 60"/>
                    <a:gd name="T13" fmla="*/ 3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2"/>
                      </a:moveTo>
                      <a:lnTo>
                        <a:pt x="42" y="16"/>
                      </a:lnTo>
                      <a:lnTo>
                        <a:pt x="23" y="0"/>
                      </a:lnTo>
                      <a:lnTo>
                        <a:pt x="0" y="26"/>
                      </a:lnTo>
                      <a:lnTo>
                        <a:pt x="18" y="42"/>
                      </a:lnTo>
                      <a:lnTo>
                        <a:pt x="37" y="58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" name="Freeform 4003"/>
                <p:cNvSpPr>
                  <a:spLocks/>
                </p:cNvSpPr>
                <p:nvPr/>
              </p:nvSpPr>
              <p:spPr bwMode="auto">
                <a:xfrm>
                  <a:off x="3118" y="564"/>
                  <a:ext cx="7" cy="8"/>
                </a:xfrm>
                <a:custGeom>
                  <a:avLst/>
                  <a:gdLst>
                    <a:gd name="T0" fmla="*/ 60 w 60"/>
                    <a:gd name="T1" fmla="*/ 32 h 58"/>
                    <a:gd name="T2" fmla="*/ 42 w 60"/>
                    <a:gd name="T3" fmla="*/ 16 h 58"/>
                    <a:gd name="T4" fmla="*/ 23 w 60"/>
                    <a:gd name="T5" fmla="*/ 0 h 58"/>
                    <a:gd name="T6" fmla="*/ 0 w 60"/>
                    <a:gd name="T7" fmla="*/ 26 h 58"/>
                    <a:gd name="T8" fmla="*/ 18 w 60"/>
                    <a:gd name="T9" fmla="*/ 42 h 58"/>
                    <a:gd name="T10" fmla="*/ 37 w 60"/>
                    <a:gd name="T11" fmla="*/ 58 h 58"/>
                    <a:gd name="T12" fmla="*/ 60 w 60"/>
                    <a:gd name="T13" fmla="*/ 3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2"/>
                      </a:moveTo>
                      <a:lnTo>
                        <a:pt x="42" y="16"/>
                      </a:lnTo>
                      <a:lnTo>
                        <a:pt x="23" y="0"/>
                      </a:lnTo>
                      <a:lnTo>
                        <a:pt x="0" y="26"/>
                      </a:lnTo>
                      <a:lnTo>
                        <a:pt x="18" y="42"/>
                      </a:lnTo>
                      <a:lnTo>
                        <a:pt x="37" y="58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" name="Freeform 4004"/>
                <p:cNvSpPr>
                  <a:spLocks/>
                </p:cNvSpPr>
                <p:nvPr/>
              </p:nvSpPr>
              <p:spPr bwMode="auto">
                <a:xfrm>
                  <a:off x="3120" y="570"/>
                  <a:ext cx="2" cy="2"/>
                </a:xfrm>
                <a:custGeom>
                  <a:avLst/>
                  <a:gdLst>
                    <a:gd name="T0" fmla="*/ 0 w 19"/>
                    <a:gd name="T1" fmla="*/ 0 h 17"/>
                    <a:gd name="T2" fmla="*/ 19 w 19"/>
                    <a:gd name="T3" fmla="*/ 16 h 17"/>
                    <a:gd name="T4" fmla="*/ 19 w 19"/>
                    <a:gd name="T5" fmla="*/ 17 h 17"/>
                    <a:gd name="T6" fmla="*/ 0 w 19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7">
                      <a:moveTo>
                        <a:pt x="0" y="0"/>
                      </a:move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" name="Line 4005"/>
                <p:cNvSpPr>
                  <a:spLocks noChangeShapeType="1"/>
                </p:cNvSpPr>
                <p:nvPr/>
              </p:nvSpPr>
              <p:spPr bwMode="auto">
                <a:xfrm>
                  <a:off x="3122" y="57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" name="Freeform 4006"/>
                <p:cNvSpPr>
                  <a:spLocks/>
                </p:cNvSpPr>
                <p:nvPr/>
              </p:nvSpPr>
              <p:spPr bwMode="auto">
                <a:xfrm>
                  <a:off x="3115" y="568"/>
                  <a:ext cx="7" cy="7"/>
                </a:xfrm>
                <a:custGeom>
                  <a:avLst/>
                  <a:gdLst>
                    <a:gd name="T0" fmla="*/ 60 w 60"/>
                    <a:gd name="T1" fmla="*/ 34 h 60"/>
                    <a:gd name="T2" fmla="*/ 41 w 60"/>
                    <a:gd name="T3" fmla="*/ 17 h 60"/>
                    <a:gd name="T4" fmla="*/ 23 w 60"/>
                    <a:gd name="T5" fmla="*/ 0 h 60"/>
                    <a:gd name="T6" fmla="*/ 0 w 60"/>
                    <a:gd name="T7" fmla="*/ 25 h 60"/>
                    <a:gd name="T8" fmla="*/ 18 w 60"/>
                    <a:gd name="T9" fmla="*/ 43 h 60"/>
                    <a:gd name="T10" fmla="*/ 36 w 60"/>
                    <a:gd name="T11" fmla="*/ 60 h 60"/>
                    <a:gd name="T12" fmla="*/ 60 w 60"/>
                    <a:gd name="T13" fmla="*/ 3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4"/>
                      </a:moveTo>
                      <a:lnTo>
                        <a:pt x="41" y="17"/>
                      </a:lnTo>
                      <a:lnTo>
                        <a:pt x="23" y="0"/>
                      </a:lnTo>
                      <a:lnTo>
                        <a:pt x="0" y="25"/>
                      </a:lnTo>
                      <a:lnTo>
                        <a:pt x="18" y="43"/>
                      </a:lnTo>
                      <a:lnTo>
                        <a:pt x="36" y="60"/>
                      </a:lnTo>
                      <a:lnTo>
                        <a:pt x="6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" name="Freeform 4007"/>
                <p:cNvSpPr>
                  <a:spLocks/>
                </p:cNvSpPr>
                <p:nvPr/>
              </p:nvSpPr>
              <p:spPr bwMode="auto">
                <a:xfrm>
                  <a:off x="3115" y="568"/>
                  <a:ext cx="7" cy="7"/>
                </a:xfrm>
                <a:custGeom>
                  <a:avLst/>
                  <a:gdLst>
                    <a:gd name="T0" fmla="*/ 60 w 60"/>
                    <a:gd name="T1" fmla="*/ 34 h 60"/>
                    <a:gd name="T2" fmla="*/ 41 w 60"/>
                    <a:gd name="T3" fmla="*/ 17 h 60"/>
                    <a:gd name="T4" fmla="*/ 23 w 60"/>
                    <a:gd name="T5" fmla="*/ 0 h 60"/>
                    <a:gd name="T6" fmla="*/ 0 w 60"/>
                    <a:gd name="T7" fmla="*/ 25 h 60"/>
                    <a:gd name="T8" fmla="*/ 18 w 60"/>
                    <a:gd name="T9" fmla="*/ 43 h 60"/>
                    <a:gd name="T10" fmla="*/ 36 w 60"/>
                    <a:gd name="T11" fmla="*/ 60 h 60"/>
                    <a:gd name="T12" fmla="*/ 60 w 60"/>
                    <a:gd name="T13" fmla="*/ 3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60">
                      <a:moveTo>
                        <a:pt x="60" y="34"/>
                      </a:moveTo>
                      <a:lnTo>
                        <a:pt x="41" y="17"/>
                      </a:lnTo>
                      <a:lnTo>
                        <a:pt x="23" y="0"/>
                      </a:lnTo>
                      <a:lnTo>
                        <a:pt x="0" y="25"/>
                      </a:lnTo>
                      <a:lnTo>
                        <a:pt x="18" y="43"/>
                      </a:lnTo>
                      <a:lnTo>
                        <a:pt x="36" y="60"/>
                      </a:lnTo>
                      <a:lnTo>
                        <a:pt x="60" y="3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" name="Freeform 4008"/>
                <p:cNvSpPr>
                  <a:spLocks/>
                </p:cNvSpPr>
                <p:nvPr/>
              </p:nvSpPr>
              <p:spPr bwMode="auto">
                <a:xfrm>
                  <a:off x="3115" y="571"/>
                  <a:ext cx="2" cy="2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0 h 18"/>
                    <a:gd name="T4" fmla="*/ 0 w 18"/>
                    <a:gd name="T5" fmla="*/ 1 h 18"/>
                    <a:gd name="T6" fmla="*/ 18 w 18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" name="Line 4009"/>
                <p:cNvSpPr>
                  <a:spLocks noChangeShapeType="1"/>
                </p:cNvSpPr>
                <p:nvPr/>
              </p:nvSpPr>
              <p:spPr bwMode="auto">
                <a:xfrm>
                  <a:off x="3115" y="57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" name="Freeform 4010"/>
                <p:cNvSpPr>
                  <a:spLocks/>
                </p:cNvSpPr>
                <p:nvPr/>
              </p:nvSpPr>
              <p:spPr bwMode="auto">
                <a:xfrm>
                  <a:off x="3112" y="571"/>
                  <a:ext cx="7" cy="7"/>
                </a:xfrm>
                <a:custGeom>
                  <a:avLst/>
                  <a:gdLst>
                    <a:gd name="T0" fmla="*/ 60 w 60"/>
                    <a:gd name="T1" fmla="*/ 33 h 59"/>
                    <a:gd name="T2" fmla="*/ 42 w 60"/>
                    <a:gd name="T3" fmla="*/ 17 h 59"/>
                    <a:gd name="T4" fmla="*/ 24 w 60"/>
                    <a:gd name="T5" fmla="*/ 0 h 59"/>
                    <a:gd name="T6" fmla="*/ 0 w 60"/>
                    <a:gd name="T7" fmla="*/ 27 h 59"/>
                    <a:gd name="T8" fmla="*/ 19 w 60"/>
                    <a:gd name="T9" fmla="*/ 43 h 59"/>
                    <a:gd name="T10" fmla="*/ 37 w 60"/>
                    <a:gd name="T11" fmla="*/ 59 h 59"/>
                    <a:gd name="T12" fmla="*/ 60 w 60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60" y="33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7"/>
                      </a:lnTo>
                      <a:lnTo>
                        <a:pt x="19" y="43"/>
                      </a:lnTo>
                      <a:lnTo>
                        <a:pt x="37" y="59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" name="Freeform 4011"/>
                <p:cNvSpPr>
                  <a:spLocks/>
                </p:cNvSpPr>
                <p:nvPr/>
              </p:nvSpPr>
              <p:spPr bwMode="auto">
                <a:xfrm>
                  <a:off x="3112" y="571"/>
                  <a:ext cx="7" cy="7"/>
                </a:xfrm>
                <a:custGeom>
                  <a:avLst/>
                  <a:gdLst>
                    <a:gd name="T0" fmla="*/ 60 w 60"/>
                    <a:gd name="T1" fmla="*/ 33 h 59"/>
                    <a:gd name="T2" fmla="*/ 42 w 60"/>
                    <a:gd name="T3" fmla="*/ 17 h 59"/>
                    <a:gd name="T4" fmla="*/ 24 w 60"/>
                    <a:gd name="T5" fmla="*/ 0 h 59"/>
                    <a:gd name="T6" fmla="*/ 0 w 60"/>
                    <a:gd name="T7" fmla="*/ 27 h 59"/>
                    <a:gd name="T8" fmla="*/ 19 w 60"/>
                    <a:gd name="T9" fmla="*/ 43 h 59"/>
                    <a:gd name="T10" fmla="*/ 37 w 60"/>
                    <a:gd name="T11" fmla="*/ 59 h 59"/>
                    <a:gd name="T12" fmla="*/ 60 w 60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9">
                      <a:moveTo>
                        <a:pt x="60" y="33"/>
                      </a:moveTo>
                      <a:lnTo>
                        <a:pt x="42" y="17"/>
                      </a:lnTo>
                      <a:lnTo>
                        <a:pt x="24" y="0"/>
                      </a:lnTo>
                      <a:lnTo>
                        <a:pt x="0" y="27"/>
                      </a:lnTo>
                      <a:lnTo>
                        <a:pt x="19" y="43"/>
                      </a:lnTo>
                      <a:lnTo>
                        <a:pt x="37" y="59"/>
                      </a:lnTo>
                      <a:lnTo>
                        <a:pt x="60" y="3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" name="Freeform 4012"/>
                <p:cNvSpPr>
                  <a:spLocks/>
                </p:cNvSpPr>
                <p:nvPr/>
              </p:nvSpPr>
              <p:spPr bwMode="auto">
                <a:xfrm>
                  <a:off x="3112" y="574"/>
                  <a:ext cx="2" cy="2"/>
                </a:xfrm>
                <a:custGeom>
                  <a:avLst/>
                  <a:gdLst>
                    <a:gd name="T0" fmla="*/ 20 w 20"/>
                    <a:gd name="T1" fmla="*/ 16 h 16"/>
                    <a:gd name="T2" fmla="*/ 1 w 20"/>
                    <a:gd name="T3" fmla="*/ 0 h 16"/>
                    <a:gd name="T4" fmla="*/ 0 w 20"/>
                    <a:gd name="T5" fmla="*/ 0 h 16"/>
                    <a:gd name="T6" fmla="*/ 20 w 20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6">
                      <a:moveTo>
                        <a:pt x="20" y="16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" name="Line 4013"/>
                <p:cNvSpPr>
                  <a:spLocks noChangeShapeType="1"/>
                </p:cNvSpPr>
                <p:nvPr/>
              </p:nvSpPr>
              <p:spPr bwMode="auto">
                <a:xfrm flipH="1">
                  <a:off x="3112" y="57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" name="Freeform 4014"/>
                <p:cNvSpPr>
                  <a:spLocks/>
                </p:cNvSpPr>
                <p:nvPr/>
              </p:nvSpPr>
              <p:spPr bwMode="auto">
                <a:xfrm>
                  <a:off x="3109" y="574"/>
                  <a:ext cx="7" cy="8"/>
                </a:xfrm>
                <a:custGeom>
                  <a:avLst/>
                  <a:gdLst>
                    <a:gd name="T0" fmla="*/ 62 w 62"/>
                    <a:gd name="T1" fmla="*/ 32 h 60"/>
                    <a:gd name="T2" fmla="*/ 43 w 62"/>
                    <a:gd name="T3" fmla="*/ 16 h 60"/>
                    <a:gd name="T4" fmla="*/ 23 w 62"/>
                    <a:gd name="T5" fmla="*/ 0 h 60"/>
                    <a:gd name="T6" fmla="*/ 0 w 62"/>
                    <a:gd name="T7" fmla="*/ 27 h 60"/>
                    <a:gd name="T8" fmla="*/ 19 w 62"/>
                    <a:gd name="T9" fmla="*/ 43 h 60"/>
                    <a:gd name="T10" fmla="*/ 39 w 62"/>
                    <a:gd name="T11" fmla="*/ 60 h 60"/>
                    <a:gd name="T12" fmla="*/ 62 w 62"/>
                    <a:gd name="T13" fmla="*/ 3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60">
                      <a:moveTo>
                        <a:pt x="62" y="32"/>
                      </a:moveTo>
                      <a:lnTo>
                        <a:pt x="43" y="16"/>
                      </a:lnTo>
                      <a:lnTo>
                        <a:pt x="23" y="0"/>
                      </a:lnTo>
                      <a:lnTo>
                        <a:pt x="0" y="27"/>
                      </a:lnTo>
                      <a:lnTo>
                        <a:pt x="19" y="43"/>
                      </a:lnTo>
                      <a:lnTo>
                        <a:pt x="39" y="60"/>
                      </a:lnTo>
                      <a:lnTo>
                        <a:pt x="62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" name="Freeform 4015"/>
                <p:cNvSpPr>
                  <a:spLocks/>
                </p:cNvSpPr>
                <p:nvPr/>
              </p:nvSpPr>
              <p:spPr bwMode="auto">
                <a:xfrm>
                  <a:off x="3109" y="574"/>
                  <a:ext cx="7" cy="8"/>
                </a:xfrm>
                <a:custGeom>
                  <a:avLst/>
                  <a:gdLst>
                    <a:gd name="T0" fmla="*/ 62 w 62"/>
                    <a:gd name="T1" fmla="*/ 32 h 60"/>
                    <a:gd name="T2" fmla="*/ 43 w 62"/>
                    <a:gd name="T3" fmla="*/ 16 h 60"/>
                    <a:gd name="T4" fmla="*/ 23 w 62"/>
                    <a:gd name="T5" fmla="*/ 0 h 60"/>
                    <a:gd name="T6" fmla="*/ 0 w 62"/>
                    <a:gd name="T7" fmla="*/ 27 h 60"/>
                    <a:gd name="T8" fmla="*/ 19 w 62"/>
                    <a:gd name="T9" fmla="*/ 43 h 60"/>
                    <a:gd name="T10" fmla="*/ 39 w 62"/>
                    <a:gd name="T11" fmla="*/ 60 h 60"/>
                    <a:gd name="T12" fmla="*/ 62 w 62"/>
                    <a:gd name="T13" fmla="*/ 3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60">
                      <a:moveTo>
                        <a:pt x="62" y="32"/>
                      </a:moveTo>
                      <a:lnTo>
                        <a:pt x="43" y="16"/>
                      </a:lnTo>
                      <a:lnTo>
                        <a:pt x="23" y="0"/>
                      </a:lnTo>
                      <a:lnTo>
                        <a:pt x="0" y="27"/>
                      </a:lnTo>
                      <a:lnTo>
                        <a:pt x="19" y="43"/>
                      </a:lnTo>
                      <a:lnTo>
                        <a:pt x="39" y="60"/>
                      </a:lnTo>
                      <a:lnTo>
                        <a:pt x="62" y="3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" name="Freeform 4016"/>
                <p:cNvSpPr>
                  <a:spLocks/>
                </p:cNvSpPr>
                <p:nvPr/>
              </p:nvSpPr>
              <p:spPr bwMode="auto">
                <a:xfrm>
                  <a:off x="3109" y="578"/>
                  <a:ext cx="2" cy="2"/>
                </a:xfrm>
                <a:custGeom>
                  <a:avLst/>
                  <a:gdLst>
                    <a:gd name="T0" fmla="*/ 19 w 19"/>
                    <a:gd name="T1" fmla="*/ 16 h 16"/>
                    <a:gd name="T2" fmla="*/ 0 w 19"/>
                    <a:gd name="T3" fmla="*/ 0 h 16"/>
                    <a:gd name="T4" fmla="*/ 0 w 19"/>
                    <a:gd name="T5" fmla="*/ 0 h 16"/>
                    <a:gd name="T6" fmla="*/ 19 w 19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6">
                      <a:moveTo>
                        <a:pt x="19" y="16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" name="Line 4017"/>
                <p:cNvSpPr>
                  <a:spLocks noChangeShapeType="1"/>
                </p:cNvSpPr>
                <p:nvPr/>
              </p:nvSpPr>
              <p:spPr bwMode="auto">
                <a:xfrm>
                  <a:off x="3109" y="57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" name="Freeform 4018"/>
                <p:cNvSpPr>
                  <a:spLocks/>
                </p:cNvSpPr>
                <p:nvPr/>
              </p:nvSpPr>
              <p:spPr bwMode="auto">
                <a:xfrm>
                  <a:off x="3106" y="578"/>
                  <a:ext cx="8" cy="7"/>
                </a:xfrm>
                <a:custGeom>
                  <a:avLst/>
                  <a:gdLst>
                    <a:gd name="T0" fmla="*/ 61 w 61"/>
                    <a:gd name="T1" fmla="*/ 33 h 59"/>
                    <a:gd name="T2" fmla="*/ 41 w 61"/>
                    <a:gd name="T3" fmla="*/ 16 h 59"/>
                    <a:gd name="T4" fmla="*/ 22 w 61"/>
                    <a:gd name="T5" fmla="*/ 0 h 59"/>
                    <a:gd name="T6" fmla="*/ 0 w 61"/>
                    <a:gd name="T7" fmla="*/ 26 h 59"/>
                    <a:gd name="T8" fmla="*/ 19 w 61"/>
                    <a:gd name="T9" fmla="*/ 43 h 59"/>
                    <a:gd name="T10" fmla="*/ 38 w 61"/>
                    <a:gd name="T11" fmla="*/ 59 h 59"/>
                    <a:gd name="T12" fmla="*/ 61 w 61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3"/>
                      </a:moveTo>
                      <a:lnTo>
                        <a:pt x="41" y="16"/>
                      </a:lnTo>
                      <a:lnTo>
                        <a:pt x="22" y="0"/>
                      </a:lnTo>
                      <a:lnTo>
                        <a:pt x="0" y="26"/>
                      </a:lnTo>
                      <a:lnTo>
                        <a:pt x="19" y="43"/>
                      </a:lnTo>
                      <a:lnTo>
                        <a:pt x="38" y="59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" name="Freeform 4019"/>
                <p:cNvSpPr>
                  <a:spLocks/>
                </p:cNvSpPr>
                <p:nvPr/>
              </p:nvSpPr>
              <p:spPr bwMode="auto">
                <a:xfrm>
                  <a:off x="3106" y="578"/>
                  <a:ext cx="8" cy="7"/>
                </a:xfrm>
                <a:custGeom>
                  <a:avLst/>
                  <a:gdLst>
                    <a:gd name="T0" fmla="*/ 61 w 61"/>
                    <a:gd name="T1" fmla="*/ 33 h 59"/>
                    <a:gd name="T2" fmla="*/ 41 w 61"/>
                    <a:gd name="T3" fmla="*/ 16 h 59"/>
                    <a:gd name="T4" fmla="*/ 22 w 61"/>
                    <a:gd name="T5" fmla="*/ 0 h 59"/>
                    <a:gd name="T6" fmla="*/ 0 w 61"/>
                    <a:gd name="T7" fmla="*/ 26 h 59"/>
                    <a:gd name="T8" fmla="*/ 19 w 61"/>
                    <a:gd name="T9" fmla="*/ 43 h 59"/>
                    <a:gd name="T10" fmla="*/ 38 w 61"/>
                    <a:gd name="T11" fmla="*/ 59 h 59"/>
                    <a:gd name="T12" fmla="*/ 61 w 61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3"/>
                      </a:moveTo>
                      <a:lnTo>
                        <a:pt x="41" y="16"/>
                      </a:lnTo>
                      <a:lnTo>
                        <a:pt x="22" y="0"/>
                      </a:lnTo>
                      <a:lnTo>
                        <a:pt x="0" y="26"/>
                      </a:lnTo>
                      <a:lnTo>
                        <a:pt x="19" y="43"/>
                      </a:lnTo>
                      <a:lnTo>
                        <a:pt x="38" y="59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" name="Freeform 4020"/>
                <p:cNvSpPr>
                  <a:spLocks/>
                </p:cNvSpPr>
                <p:nvPr/>
              </p:nvSpPr>
              <p:spPr bwMode="auto">
                <a:xfrm>
                  <a:off x="3103" y="581"/>
                  <a:ext cx="8" cy="7"/>
                </a:xfrm>
                <a:custGeom>
                  <a:avLst/>
                  <a:gdLst>
                    <a:gd name="T0" fmla="*/ 61 w 61"/>
                    <a:gd name="T1" fmla="*/ 33 h 59"/>
                    <a:gd name="T2" fmla="*/ 42 w 61"/>
                    <a:gd name="T3" fmla="*/ 17 h 59"/>
                    <a:gd name="T4" fmla="*/ 23 w 61"/>
                    <a:gd name="T5" fmla="*/ 0 h 59"/>
                    <a:gd name="T6" fmla="*/ 0 w 61"/>
                    <a:gd name="T7" fmla="*/ 27 h 59"/>
                    <a:gd name="T8" fmla="*/ 20 w 61"/>
                    <a:gd name="T9" fmla="*/ 43 h 59"/>
                    <a:gd name="T10" fmla="*/ 39 w 61"/>
                    <a:gd name="T11" fmla="*/ 59 h 59"/>
                    <a:gd name="T12" fmla="*/ 61 w 61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3"/>
                      </a:moveTo>
                      <a:lnTo>
                        <a:pt x="42" y="17"/>
                      </a:lnTo>
                      <a:lnTo>
                        <a:pt x="23" y="0"/>
                      </a:lnTo>
                      <a:lnTo>
                        <a:pt x="0" y="27"/>
                      </a:lnTo>
                      <a:lnTo>
                        <a:pt x="20" y="43"/>
                      </a:lnTo>
                      <a:lnTo>
                        <a:pt x="39" y="59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" name="Freeform 4021"/>
                <p:cNvSpPr>
                  <a:spLocks/>
                </p:cNvSpPr>
                <p:nvPr/>
              </p:nvSpPr>
              <p:spPr bwMode="auto">
                <a:xfrm>
                  <a:off x="3103" y="581"/>
                  <a:ext cx="8" cy="7"/>
                </a:xfrm>
                <a:custGeom>
                  <a:avLst/>
                  <a:gdLst>
                    <a:gd name="T0" fmla="*/ 61 w 61"/>
                    <a:gd name="T1" fmla="*/ 33 h 59"/>
                    <a:gd name="T2" fmla="*/ 42 w 61"/>
                    <a:gd name="T3" fmla="*/ 17 h 59"/>
                    <a:gd name="T4" fmla="*/ 23 w 61"/>
                    <a:gd name="T5" fmla="*/ 0 h 59"/>
                    <a:gd name="T6" fmla="*/ 0 w 61"/>
                    <a:gd name="T7" fmla="*/ 27 h 59"/>
                    <a:gd name="T8" fmla="*/ 20 w 61"/>
                    <a:gd name="T9" fmla="*/ 43 h 59"/>
                    <a:gd name="T10" fmla="*/ 39 w 61"/>
                    <a:gd name="T11" fmla="*/ 59 h 59"/>
                    <a:gd name="T12" fmla="*/ 61 w 61"/>
                    <a:gd name="T13" fmla="*/ 3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9">
                      <a:moveTo>
                        <a:pt x="61" y="33"/>
                      </a:moveTo>
                      <a:lnTo>
                        <a:pt x="42" y="17"/>
                      </a:lnTo>
                      <a:lnTo>
                        <a:pt x="23" y="0"/>
                      </a:lnTo>
                      <a:lnTo>
                        <a:pt x="0" y="27"/>
                      </a:lnTo>
                      <a:lnTo>
                        <a:pt x="20" y="43"/>
                      </a:lnTo>
                      <a:lnTo>
                        <a:pt x="39" y="59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" name="Freeform 4022"/>
                <p:cNvSpPr>
                  <a:spLocks/>
                </p:cNvSpPr>
                <p:nvPr/>
              </p:nvSpPr>
              <p:spPr bwMode="auto">
                <a:xfrm>
                  <a:off x="3103" y="584"/>
                  <a:ext cx="3" cy="2"/>
                </a:xfrm>
                <a:custGeom>
                  <a:avLst/>
                  <a:gdLst>
                    <a:gd name="T0" fmla="*/ 20 w 20"/>
                    <a:gd name="T1" fmla="*/ 16 h 16"/>
                    <a:gd name="T2" fmla="*/ 0 w 20"/>
                    <a:gd name="T3" fmla="*/ 0 h 16"/>
                    <a:gd name="T4" fmla="*/ 0 w 20"/>
                    <a:gd name="T5" fmla="*/ 1 h 16"/>
                    <a:gd name="T6" fmla="*/ 20 w 20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6">
                      <a:moveTo>
                        <a:pt x="20" y="16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" name="Line 4023"/>
                <p:cNvSpPr>
                  <a:spLocks noChangeShapeType="1"/>
                </p:cNvSpPr>
                <p:nvPr/>
              </p:nvSpPr>
              <p:spPr bwMode="auto">
                <a:xfrm>
                  <a:off x="3103" y="58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" name="Freeform 4024"/>
                <p:cNvSpPr>
                  <a:spLocks/>
                </p:cNvSpPr>
                <p:nvPr/>
              </p:nvSpPr>
              <p:spPr bwMode="auto">
                <a:xfrm>
                  <a:off x="3100" y="584"/>
                  <a:ext cx="8" cy="8"/>
                </a:xfrm>
                <a:custGeom>
                  <a:avLst/>
                  <a:gdLst>
                    <a:gd name="T0" fmla="*/ 61 w 61"/>
                    <a:gd name="T1" fmla="*/ 30 h 58"/>
                    <a:gd name="T2" fmla="*/ 42 w 61"/>
                    <a:gd name="T3" fmla="*/ 15 h 58"/>
                    <a:gd name="T4" fmla="*/ 22 w 61"/>
                    <a:gd name="T5" fmla="*/ 0 h 58"/>
                    <a:gd name="T6" fmla="*/ 0 w 61"/>
                    <a:gd name="T7" fmla="*/ 27 h 58"/>
                    <a:gd name="T8" fmla="*/ 19 w 61"/>
                    <a:gd name="T9" fmla="*/ 42 h 58"/>
                    <a:gd name="T10" fmla="*/ 39 w 61"/>
                    <a:gd name="T11" fmla="*/ 58 h 58"/>
                    <a:gd name="T12" fmla="*/ 61 w 61"/>
                    <a:gd name="T13" fmla="*/ 3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61" y="30"/>
                      </a:moveTo>
                      <a:lnTo>
                        <a:pt x="42" y="15"/>
                      </a:lnTo>
                      <a:lnTo>
                        <a:pt x="22" y="0"/>
                      </a:lnTo>
                      <a:lnTo>
                        <a:pt x="0" y="27"/>
                      </a:lnTo>
                      <a:lnTo>
                        <a:pt x="19" y="42"/>
                      </a:lnTo>
                      <a:lnTo>
                        <a:pt x="39" y="58"/>
                      </a:lnTo>
                      <a:lnTo>
                        <a:pt x="61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" name="Freeform 4025"/>
                <p:cNvSpPr>
                  <a:spLocks/>
                </p:cNvSpPr>
                <p:nvPr/>
              </p:nvSpPr>
              <p:spPr bwMode="auto">
                <a:xfrm>
                  <a:off x="3100" y="584"/>
                  <a:ext cx="8" cy="8"/>
                </a:xfrm>
                <a:custGeom>
                  <a:avLst/>
                  <a:gdLst>
                    <a:gd name="T0" fmla="*/ 61 w 61"/>
                    <a:gd name="T1" fmla="*/ 30 h 58"/>
                    <a:gd name="T2" fmla="*/ 42 w 61"/>
                    <a:gd name="T3" fmla="*/ 15 h 58"/>
                    <a:gd name="T4" fmla="*/ 22 w 61"/>
                    <a:gd name="T5" fmla="*/ 0 h 58"/>
                    <a:gd name="T6" fmla="*/ 0 w 61"/>
                    <a:gd name="T7" fmla="*/ 27 h 58"/>
                    <a:gd name="T8" fmla="*/ 19 w 61"/>
                    <a:gd name="T9" fmla="*/ 42 h 58"/>
                    <a:gd name="T10" fmla="*/ 39 w 61"/>
                    <a:gd name="T11" fmla="*/ 58 h 58"/>
                    <a:gd name="T12" fmla="*/ 61 w 61"/>
                    <a:gd name="T13" fmla="*/ 3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8">
                      <a:moveTo>
                        <a:pt x="61" y="30"/>
                      </a:moveTo>
                      <a:lnTo>
                        <a:pt x="42" y="15"/>
                      </a:lnTo>
                      <a:lnTo>
                        <a:pt x="22" y="0"/>
                      </a:lnTo>
                      <a:lnTo>
                        <a:pt x="0" y="27"/>
                      </a:lnTo>
                      <a:lnTo>
                        <a:pt x="19" y="42"/>
                      </a:lnTo>
                      <a:lnTo>
                        <a:pt x="39" y="58"/>
                      </a:lnTo>
                      <a:lnTo>
                        <a:pt x="61" y="3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" name="Freeform 4026"/>
                <p:cNvSpPr>
                  <a:spLocks/>
                </p:cNvSpPr>
                <p:nvPr/>
              </p:nvSpPr>
              <p:spPr bwMode="auto">
                <a:xfrm>
                  <a:off x="3100" y="588"/>
                  <a:ext cx="3" cy="2"/>
                </a:xfrm>
                <a:custGeom>
                  <a:avLst/>
                  <a:gdLst>
                    <a:gd name="T0" fmla="*/ 19 w 19"/>
                    <a:gd name="T1" fmla="*/ 15 h 15"/>
                    <a:gd name="T2" fmla="*/ 0 w 19"/>
                    <a:gd name="T3" fmla="*/ 0 h 15"/>
                    <a:gd name="T4" fmla="*/ 0 w 19"/>
                    <a:gd name="T5" fmla="*/ 0 h 15"/>
                    <a:gd name="T6" fmla="*/ 19 w 19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5">
                      <a:moveTo>
                        <a:pt x="19" y="15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" name="Line 4027"/>
                <p:cNvSpPr>
                  <a:spLocks noChangeShapeType="1"/>
                </p:cNvSpPr>
                <p:nvPr/>
              </p:nvSpPr>
              <p:spPr bwMode="auto">
                <a:xfrm>
                  <a:off x="3100" y="58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" name="Freeform 4028"/>
                <p:cNvSpPr>
                  <a:spLocks/>
                </p:cNvSpPr>
                <p:nvPr/>
              </p:nvSpPr>
              <p:spPr bwMode="auto">
                <a:xfrm>
                  <a:off x="3098" y="588"/>
                  <a:ext cx="7" cy="7"/>
                </a:xfrm>
                <a:custGeom>
                  <a:avLst/>
                  <a:gdLst>
                    <a:gd name="T0" fmla="*/ 60 w 60"/>
                    <a:gd name="T1" fmla="*/ 31 h 58"/>
                    <a:gd name="T2" fmla="*/ 40 w 60"/>
                    <a:gd name="T3" fmla="*/ 15 h 58"/>
                    <a:gd name="T4" fmla="*/ 21 w 60"/>
                    <a:gd name="T5" fmla="*/ 0 h 58"/>
                    <a:gd name="T6" fmla="*/ 0 w 60"/>
                    <a:gd name="T7" fmla="*/ 28 h 58"/>
                    <a:gd name="T8" fmla="*/ 19 w 60"/>
                    <a:gd name="T9" fmla="*/ 43 h 58"/>
                    <a:gd name="T10" fmla="*/ 38 w 60"/>
                    <a:gd name="T11" fmla="*/ 58 h 58"/>
                    <a:gd name="T12" fmla="*/ 60 w 60"/>
                    <a:gd name="T13" fmla="*/ 31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1"/>
                      </a:moveTo>
                      <a:lnTo>
                        <a:pt x="40" y="15"/>
                      </a:lnTo>
                      <a:lnTo>
                        <a:pt x="21" y="0"/>
                      </a:lnTo>
                      <a:lnTo>
                        <a:pt x="0" y="28"/>
                      </a:lnTo>
                      <a:lnTo>
                        <a:pt x="19" y="43"/>
                      </a:lnTo>
                      <a:lnTo>
                        <a:pt x="38" y="58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" name="Freeform 4029"/>
                <p:cNvSpPr>
                  <a:spLocks/>
                </p:cNvSpPr>
                <p:nvPr/>
              </p:nvSpPr>
              <p:spPr bwMode="auto">
                <a:xfrm>
                  <a:off x="3098" y="588"/>
                  <a:ext cx="7" cy="7"/>
                </a:xfrm>
                <a:custGeom>
                  <a:avLst/>
                  <a:gdLst>
                    <a:gd name="T0" fmla="*/ 60 w 60"/>
                    <a:gd name="T1" fmla="*/ 31 h 58"/>
                    <a:gd name="T2" fmla="*/ 40 w 60"/>
                    <a:gd name="T3" fmla="*/ 15 h 58"/>
                    <a:gd name="T4" fmla="*/ 21 w 60"/>
                    <a:gd name="T5" fmla="*/ 0 h 58"/>
                    <a:gd name="T6" fmla="*/ 0 w 60"/>
                    <a:gd name="T7" fmla="*/ 28 h 58"/>
                    <a:gd name="T8" fmla="*/ 19 w 60"/>
                    <a:gd name="T9" fmla="*/ 43 h 58"/>
                    <a:gd name="T10" fmla="*/ 38 w 60"/>
                    <a:gd name="T11" fmla="*/ 58 h 58"/>
                    <a:gd name="T12" fmla="*/ 60 w 60"/>
                    <a:gd name="T13" fmla="*/ 31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1"/>
                      </a:moveTo>
                      <a:lnTo>
                        <a:pt x="40" y="15"/>
                      </a:lnTo>
                      <a:lnTo>
                        <a:pt x="21" y="0"/>
                      </a:lnTo>
                      <a:lnTo>
                        <a:pt x="0" y="28"/>
                      </a:lnTo>
                      <a:lnTo>
                        <a:pt x="19" y="43"/>
                      </a:lnTo>
                      <a:lnTo>
                        <a:pt x="38" y="58"/>
                      </a:lnTo>
                      <a:lnTo>
                        <a:pt x="60" y="3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" name="Freeform 4030"/>
                <p:cNvSpPr>
                  <a:spLocks/>
                </p:cNvSpPr>
                <p:nvPr/>
              </p:nvSpPr>
              <p:spPr bwMode="auto">
                <a:xfrm>
                  <a:off x="3095" y="591"/>
                  <a:ext cx="8" cy="7"/>
                </a:xfrm>
                <a:custGeom>
                  <a:avLst/>
                  <a:gdLst>
                    <a:gd name="T0" fmla="*/ 59 w 59"/>
                    <a:gd name="T1" fmla="*/ 30 h 57"/>
                    <a:gd name="T2" fmla="*/ 40 w 59"/>
                    <a:gd name="T3" fmla="*/ 15 h 57"/>
                    <a:gd name="T4" fmla="*/ 21 w 59"/>
                    <a:gd name="T5" fmla="*/ 0 h 57"/>
                    <a:gd name="T6" fmla="*/ 0 w 59"/>
                    <a:gd name="T7" fmla="*/ 27 h 57"/>
                    <a:gd name="T8" fmla="*/ 19 w 59"/>
                    <a:gd name="T9" fmla="*/ 42 h 57"/>
                    <a:gd name="T10" fmla="*/ 38 w 59"/>
                    <a:gd name="T11" fmla="*/ 57 h 57"/>
                    <a:gd name="T12" fmla="*/ 59 w 59"/>
                    <a:gd name="T13" fmla="*/ 3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7">
                      <a:moveTo>
                        <a:pt x="59" y="30"/>
                      </a:moveTo>
                      <a:lnTo>
                        <a:pt x="40" y="15"/>
                      </a:lnTo>
                      <a:lnTo>
                        <a:pt x="21" y="0"/>
                      </a:lnTo>
                      <a:lnTo>
                        <a:pt x="0" y="27"/>
                      </a:lnTo>
                      <a:lnTo>
                        <a:pt x="19" y="42"/>
                      </a:lnTo>
                      <a:lnTo>
                        <a:pt x="38" y="57"/>
                      </a:lnTo>
                      <a:lnTo>
                        <a:pt x="59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" name="Freeform 4031"/>
                <p:cNvSpPr>
                  <a:spLocks/>
                </p:cNvSpPr>
                <p:nvPr/>
              </p:nvSpPr>
              <p:spPr bwMode="auto">
                <a:xfrm>
                  <a:off x="3095" y="591"/>
                  <a:ext cx="8" cy="7"/>
                </a:xfrm>
                <a:custGeom>
                  <a:avLst/>
                  <a:gdLst>
                    <a:gd name="T0" fmla="*/ 59 w 59"/>
                    <a:gd name="T1" fmla="*/ 30 h 57"/>
                    <a:gd name="T2" fmla="*/ 40 w 59"/>
                    <a:gd name="T3" fmla="*/ 15 h 57"/>
                    <a:gd name="T4" fmla="*/ 21 w 59"/>
                    <a:gd name="T5" fmla="*/ 0 h 57"/>
                    <a:gd name="T6" fmla="*/ 0 w 59"/>
                    <a:gd name="T7" fmla="*/ 27 h 57"/>
                    <a:gd name="T8" fmla="*/ 19 w 59"/>
                    <a:gd name="T9" fmla="*/ 42 h 57"/>
                    <a:gd name="T10" fmla="*/ 38 w 59"/>
                    <a:gd name="T11" fmla="*/ 57 h 57"/>
                    <a:gd name="T12" fmla="*/ 59 w 59"/>
                    <a:gd name="T13" fmla="*/ 3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7">
                      <a:moveTo>
                        <a:pt x="59" y="30"/>
                      </a:moveTo>
                      <a:lnTo>
                        <a:pt x="40" y="15"/>
                      </a:lnTo>
                      <a:lnTo>
                        <a:pt x="21" y="0"/>
                      </a:lnTo>
                      <a:lnTo>
                        <a:pt x="0" y="27"/>
                      </a:lnTo>
                      <a:lnTo>
                        <a:pt x="19" y="42"/>
                      </a:lnTo>
                      <a:lnTo>
                        <a:pt x="38" y="57"/>
                      </a:lnTo>
                      <a:lnTo>
                        <a:pt x="59" y="3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" name="Freeform 4032"/>
                <p:cNvSpPr>
                  <a:spLocks/>
                </p:cNvSpPr>
                <p:nvPr/>
              </p:nvSpPr>
              <p:spPr bwMode="auto">
                <a:xfrm>
                  <a:off x="3095" y="595"/>
                  <a:ext cx="2" cy="2"/>
                </a:xfrm>
                <a:custGeom>
                  <a:avLst/>
                  <a:gdLst>
                    <a:gd name="T0" fmla="*/ 20 w 20"/>
                    <a:gd name="T1" fmla="*/ 15 h 15"/>
                    <a:gd name="T2" fmla="*/ 1 w 20"/>
                    <a:gd name="T3" fmla="*/ 0 h 15"/>
                    <a:gd name="T4" fmla="*/ 0 w 20"/>
                    <a:gd name="T5" fmla="*/ 0 h 15"/>
                    <a:gd name="T6" fmla="*/ 2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20" y="15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" name="Line 4033"/>
                <p:cNvSpPr>
                  <a:spLocks noChangeShapeType="1"/>
                </p:cNvSpPr>
                <p:nvPr/>
              </p:nvSpPr>
              <p:spPr bwMode="auto">
                <a:xfrm flipH="1">
                  <a:off x="3095" y="59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" name="Freeform 4034"/>
                <p:cNvSpPr>
                  <a:spLocks/>
                </p:cNvSpPr>
                <p:nvPr/>
              </p:nvSpPr>
              <p:spPr bwMode="auto">
                <a:xfrm>
                  <a:off x="3092" y="595"/>
                  <a:ext cx="8" cy="7"/>
                </a:xfrm>
                <a:custGeom>
                  <a:avLst/>
                  <a:gdLst>
                    <a:gd name="T0" fmla="*/ 62 w 62"/>
                    <a:gd name="T1" fmla="*/ 30 h 59"/>
                    <a:gd name="T2" fmla="*/ 42 w 62"/>
                    <a:gd name="T3" fmla="*/ 15 h 59"/>
                    <a:gd name="T4" fmla="*/ 22 w 62"/>
                    <a:gd name="T5" fmla="*/ 0 h 59"/>
                    <a:gd name="T6" fmla="*/ 0 w 62"/>
                    <a:gd name="T7" fmla="*/ 28 h 59"/>
                    <a:gd name="T8" fmla="*/ 20 w 62"/>
                    <a:gd name="T9" fmla="*/ 44 h 59"/>
                    <a:gd name="T10" fmla="*/ 41 w 62"/>
                    <a:gd name="T11" fmla="*/ 59 h 59"/>
                    <a:gd name="T12" fmla="*/ 62 w 62"/>
                    <a:gd name="T13" fmla="*/ 3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62" y="30"/>
                      </a:moveTo>
                      <a:lnTo>
                        <a:pt x="42" y="15"/>
                      </a:lnTo>
                      <a:lnTo>
                        <a:pt x="22" y="0"/>
                      </a:lnTo>
                      <a:lnTo>
                        <a:pt x="0" y="28"/>
                      </a:lnTo>
                      <a:lnTo>
                        <a:pt x="20" y="44"/>
                      </a:lnTo>
                      <a:lnTo>
                        <a:pt x="41" y="59"/>
                      </a:lnTo>
                      <a:lnTo>
                        <a:pt x="62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" name="Freeform 4035"/>
                <p:cNvSpPr>
                  <a:spLocks/>
                </p:cNvSpPr>
                <p:nvPr/>
              </p:nvSpPr>
              <p:spPr bwMode="auto">
                <a:xfrm>
                  <a:off x="3092" y="595"/>
                  <a:ext cx="8" cy="7"/>
                </a:xfrm>
                <a:custGeom>
                  <a:avLst/>
                  <a:gdLst>
                    <a:gd name="T0" fmla="*/ 62 w 62"/>
                    <a:gd name="T1" fmla="*/ 30 h 59"/>
                    <a:gd name="T2" fmla="*/ 42 w 62"/>
                    <a:gd name="T3" fmla="*/ 15 h 59"/>
                    <a:gd name="T4" fmla="*/ 22 w 62"/>
                    <a:gd name="T5" fmla="*/ 0 h 59"/>
                    <a:gd name="T6" fmla="*/ 0 w 62"/>
                    <a:gd name="T7" fmla="*/ 28 h 59"/>
                    <a:gd name="T8" fmla="*/ 20 w 62"/>
                    <a:gd name="T9" fmla="*/ 44 h 59"/>
                    <a:gd name="T10" fmla="*/ 41 w 62"/>
                    <a:gd name="T11" fmla="*/ 59 h 59"/>
                    <a:gd name="T12" fmla="*/ 62 w 62"/>
                    <a:gd name="T13" fmla="*/ 3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62" y="30"/>
                      </a:moveTo>
                      <a:lnTo>
                        <a:pt x="42" y="15"/>
                      </a:lnTo>
                      <a:lnTo>
                        <a:pt x="22" y="0"/>
                      </a:lnTo>
                      <a:lnTo>
                        <a:pt x="0" y="28"/>
                      </a:lnTo>
                      <a:lnTo>
                        <a:pt x="20" y="44"/>
                      </a:lnTo>
                      <a:lnTo>
                        <a:pt x="41" y="59"/>
                      </a:lnTo>
                      <a:lnTo>
                        <a:pt x="62" y="3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" name="Freeform 4036"/>
                <p:cNvSpPr>
                  <a:spLocks/>
                </p:cNvSpPr>
                <p:nvPr/>
              </p:nvSpPr>
              <p:spPr bwMode="auto">
                <a:xfrm>
                  <a:off x="3090" y="598"/>
                  <a:ext cx="7" cy="8"/>
                </a:xfrm>
                <a:custGeom>
                  <a:avLst/>
                  <a:gdLst>
                    <a:gd name="T0" fmla="*/ 62 w 62"/>
                    <a:gd name="T1" fmla="*/ 31 h 59"/>
                    <a:gd name="T2" fmla="*/ 41 w 62"/>
                    <a:gd name="T3" fmla="*/ 16 h 59"/>
                    <a:gd name="T4" fmla="*/ 21 w 62"/>
                    <a:gd name="T5" fmla="*/ 0 h 59"/>
                    <a:gd name="T6" fmla="*/ 0 w 62"/>
                    <a:gd name="T7" fmla="*/ 29 h 59"/>
                    <a:gd name="T8" fmla="*/ 20 w 62"/>
                    <a:gd name="T9" fmla="*/ 44 h 59"/>
                    <a:gd name="T10" fmla="*/ 40 w 62"/>
                    <a:gd name="T11" fmla="*/ 59 h 59"/>
                    <a:gd name="T12" fmla="*/ 62 w 62"/>
                    <a:gd name="T13" fmla="*/ 3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62" y="31"/>
                      </a:moveTo>
                      <a:lnTo>
                        <a:pt x="41" y="16"/>
                      </a:lnTo>
                      <a:lnTo>
                        <a:pt x="21" y="0"/>
                      </a:lnTo>
                      <a:lnTo>
                        <a:pt x="0" y="29"/>
                      </a:lnTo>
                      <a:lnTo>
                        <a:pt x="20" y="44"/>
                      </a:lnTo>
                      <a:lnTo>
                        <a:pt x="40" y="59"/>
                      </a:lnTo>
                      <a:lnTo>
                        <a:pt x="62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" name="Freeform 4037"/>
                <p:cNvSpPr>
                  <a:spLocks/>
                </p:cNvSpPr>
                <p:nvPr/>
              </p:nvSpPr>
              <p:spPr bwMode="auto">
                <a:xfrm>
                  <a:off x="3090" y="598"/>
                  <a:ext cx="7" cy="8"/>
                </a:xfrm>
                <a:custGeom>
                  <a:avLst/>
                  <a:gdLst>
                    <a:gd name="T0" fmla="*/ 62 w 62"/>
                    <a:gd name="T1" fmla="*/ 31 h 59"/>
                    <a:gd name="T2" fmla="*/ 41 w 62"/>
                    <a:gd name="T3" fmla="*/ 16 h 59"/>
                    <a:gd name="T4" fmla="*/ 21 w 62"/>
                    <a:gd name="T5" fmla="*/ 0 h 59"/>
                    <a:gd name="T6" fmla="*/ 0 w 62"/>
                    <a:gd name="T7" fmla="*/ 29 h 59"/>
                    <a:gd name="T8" fmla="*/ 20 w 62"/>
                    <a:gd name="T9" fmla="*/ 44 h 59"/>
                    <a:gd name="T10" fmla="*/ 40 w 62"/>
                    <a:gd name="T11" fmla="*/ 59 h 59"/>
                    <a:gd name="T12" fmla="*/ 62 w 62"/>
                    <a:gd name="T13" fmla="*/ 3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59">
                      <a:moveTo>
                        <a:pt x="62" y="31"/>
                      </a:moveTo>
                      <a:lnTo>
                        <a:pt x="41" y="16"/>
                      </a:lnTo>
                      <a:lnTo>
                        <a:pt x="21" y="0"/>
                      </a:lnTo>
                      <a:lnTo>
                        <a:pt x="0" y="29"/>
                      </a:lnTo>
                      <a:lnTo>
                        <a:pt x="20" y="44"/>
                      </a:lnTo>
                      <a:lnTo>
                        <a:pt x="40" y="59"/>
                      </a:lnTo>
                      <a:lnTo>
                        <a:pt x="62" y="3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" name="Freeform 4038"/>
                <p:cNvSpPr>
                  <a:spLocks/>
                </p:cNvSpPr>
                <p:nvPr/>
              </p:nvSpPr>
              <p:spPr bwMode="auto">
                <a:xfrm>
                  <a:off x="3090" y="602"/>
                  <a:ext cx="2" cy="2"/>
                </a:xfrm>
                <a:custGeom>
                  <a:avLst/>
                  <a:gdLst>
                    <a:gd name="T0" fmla="*/ 20 w 20"/>
                    <a:gd name="T1" fmla="*/ 15 h 15"/>
                    <a:gd name="T2" fmla="*/ 0 w 20"/>
                    <a:gd name="T3" fmla="*/ 0 h 15"/>
                    <a:gd name="T4" fmla="*/ 0 w 20"/>
                    <a:gd name="T5" fmla="*/ 0 h 15"/>
                    <a:gd name="T6" fmla="*/ 2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20" y="15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" name="Line 4039"/>
                <p:cNvSpPr>
                  <a:spLocks noChangeShapeType="1"/>
                </p:cNvSpPr>
                <p:nvPr/>
              </p:nvSpPr>
              <p:spPr bwMode="auto">
                <a:xfrm>
                  <a:off x="3090" y="60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1" name="Freeform 4040"/>
                <p:cNvSpPr>
                  <a:spLocks/>
                </p:cNvSpPr>
                <p:nvPr/>
              </p:nvSpPr>
              <p:spPr bwMode="auto">
                <a:xfrm>
                  <a:off x="3087" y="602"/>
                  <a:ext cx="8" cy="7"/>
                </a:xfrm>
                <a:custGeom>
                  <a:avLst/>
                  <a:gdLst>
                    <a:gd name="T0" fmla="*/ 60 w 60"/>
                    <a:gd name="T1" fmla="*/ 30 h 58"/>
                    <a:gd name="T2" fmla="*/ 40 w 60"/>
                    <a:gd name="T3" fmla="*/ 15 h 58"/>
                    <a:gd name="T4" fmla="*/ 20 w 60"/>
                    <a:gd name="T5" fmla="*/ 0 h 58"/>
                    <a:gd name="T6" fmla="*/ 0 w 60"/>
                    <a:gd name="T7" fmla="*/ 27 h 58"/>
                    <a:gd name="T8" fmla="*/ 20 w 60"/>
                    <a:gd name="T9" fmla="*/ 42 h 58"/>
                    <a:gd name="T10" fmla="*/ 40 w 60"/>
                    <a:gd name="T11" fmla="*/ 58 h 58"/>
                    <a:gd name="T12" fmla="*/ 60 w 60"/>
                    <a:gd name="T13" fmla="*/ 3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0"/>
                      </a:moveTo>
                      <a:lnTo>
                        <a:pt x="40" y="15"/>
                      </a:lnTo>
                      <a:lnTo>
                        <a:pt x="20" y="0"/>
                      </a:lnTo>
                      <a:lnTo>
                        <a:pt x="0" y="27"/>
                      </a:lnTo>
                      <a:lnTo>
                        <a:pt x="20" y="42"/>
                      </a:lnTo>
                      <a:lnTo>
                        <a:pt x="40" y="58"/>
                      </a:lnTo>
                      <a:lnTo>
                        <a:pt x="6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2" name="Freeform 4041"/>
                <p:cNvSpPr>
                  <a:spLocks/>
                </p:cNvSpPr>
                <p:nvPr/>
              </p:nvSpPr>
              <p:spPr bwMode="auto">
                <a:xfrm>
                  <a:off x="3087" y="602"/>
                  <a:ext cx="8" cy="7"/>
                </a:xfrm>
                <a:custGeom>
                  <a:avLst/>
                  <a:gdLst>
                    <a:gd name="T0" fmla="*/ 60 w 60"/>
                    <a:gd name="T1" fmla="*/ 30 h 58"/>
                    <a:gd name="T2" fmla="*/ 40 w 60"/>
                    <a:gd name="T3" fmla="*/ 15 h 58"/>
                    <a:gd name="T4" fmla="*/ 20 w 60"/>
                    <a:gd name="T5" fmla="*/ 0 h 58"/>
                    <a:gd name="T6" fmla="*/ 0 w 60"/>
                    <a:gd name="T7" fmla="*/ 27 h 58"/>
                    <a:gd name="T8" fmla="*/ 20 w 60"/>
                    <a:gd name="T9" fmla="*/ 42 h 58"/>
                    <a:gd name="T10" fmla="*/ 40 w 60"/>
                    <a:gd name="T11" fmla="*/ 58 h 58"/>
                    <a:gd name="T12" fmla="*/ 60 w 60"/>
                    <a:gd name="T13" fmla="*/ 3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30"/>
                      </a:moveTo>
                      <a:lnTo>
                        <a:pt x="40" y="15"/>
                      </a:lnTo>
                      <a:lnTo>
                        <a:pt x="20" y="0"/>
                      </a:lnTo>
                      <a:lnTo>
                        <a:pt x="0" y="27"/>
                      </a:lnTo>
                      <a:lnTo>
                        <a:pt x="20" y="42"/>
                      </a:lnTo>
                      <a:lnTo>
                        <a:pt x="40" y="58"/>
                      </a:lnTo>
                      <a:lnTo>
                        <a:pt x="60" y="3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" name="Freeform 4042"/>
                <p:cNvSpPr>
                  <a:spLocks/>
                </p:cNvSpPr>
                <p:nvPr/>
              </p:nvSpPr>
              <p:spPr bwMode="auto">
                <a:xfrm>
                  <a:off x="3087" y="605"/>
                  <a:ext cx="3" cy="2"/>
                </a:xfrm>
                <a:custGeom>
                  <a:avLst/>
                  <a:gdLst>
                    <a:gd name="T0" fmla="*/ 20 w 20"/>
                    <a:gd name="T1" fmla="*/ 15 h 15"/>
                    <a:gd name="T2" fmla="*/ 0 w 20"/>
                    <a:gd name="T3" fmla="*/ 0 h 15"/>
                    <a:gd name="T4" fmla="*/ 0 w 20"/>
                    <a:gd name="T5" fmla="*/ 1 h 15"/>
                    <a:gd name="T6" fmla="*/ 20 w 20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5">
                      <a:moveTo>
                        <a:pt x="20" y="15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" name="Line 4043"/>
                <p:cNvSpPr>
                  <a:spLocks noChangeShapeType="1"/>
                </p:cNvSpPr>
                <p:nvPr/>
              </p:nvSpPr>
              <p:spPr bwMode="auto">
                <a:xfrm>
                  <a:off x="3087" y="60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" name="Freeform 4044"/>
                <p:cNvSpPr>
                  <a:spLocks/>
                </p:cNvSpPr>
                <p:nvPr/>
              </p:nvSpPr>
              <p:spPr bwMode="auto">
                <a:xfrm>
                  <a:off x="3085" y="605"/>
                  <a:ext cx="7" cy="7"/>
                </a:xfrm>
                <a:custGeom>
                  <a:avLst/>
                  <a:gdLst>
                    <a:gd name="T0" fmla="*/ 61 w 61"/>
                    <a:gd name="T1" fmla="*/ 29 h 57"/>
                    <a:gd name="T2" fmla="*/ 41 w 61"/>
                    <a:gd name="T3" fmla="*/ 14 h 57"/>
                    <a:gd name="T4" fmla="*/ 21 w 61"/>
                    <a:gd name="T5" fmla="*/ 0 h 57"/>
                    <a:gd name="T6" fmla="*/ 0 w 61"/>
                    <a:gd name="T7" fmla="*/ 29 h 57"/>
                    <a:gd name="T8" fmla="*/ 21 w 61"/>
                    <a:gd name="T9" fmla="*/ 43 h 57"/>
                    <a:gd name="T10" fmla="*/ 41 w 61"/>
                    <a:gd name="T11" fmla="*/ 57 h 57"/>
                    <a:gd name="T12" fmla="*/ 61 w 61"/>
                    <a:gd name="T13" fmla="*/ 2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61" y="29"/>
                      </a:moveTo>
                      <a:lnTo>
                        <a:pt x="41" y="14"/>
                      </a:lnTo>
                      <a:lnTo>
                        <a:pt x="21" y="0"/>
                      </a:lnTo>
                      <a:lnTo>
                        <a:pt x="0" y="29"/>
                      </a:lnTo>
                      <a:lnTo>
                        <a:pt x="21" y="43"/>
                      </a:lnTo>
                      <a:lnTo>
                        <a:pt x="41" y="57"/>
                      </a:lnTo>
                      <a:lnTo>
                        <a:pt x="61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" name="Freeform 4045"/>
                <p:cNvSpPr>
                  <a:spLocks/>
                </p:cNvSpPr>
                <p:nvPr/>
              </p:nvSpPr>
              <p:spPr bwMode="auto">
                <a:xfrm>
                  <a:off x="3085" y="605"/>
                  <a:ext cx="7" cy="7"/>
                </a:xfrm>
                <a:custGeom>
                  <a:avLst/>
                  <a:gdLst>
                    <a:gd name="T0" fmla="*/ 61 w 61"/>
                    <a:gd name="T1" fmla="*/ 29 h 57"/>
                    <a:gd name="T2" fmla="*/ 41 w 61"/>
                    <a:gd name="T3" fmla="*/ 14 h 57"/>
                    <a:gd name="T4" fmla="*/ 21 w 61"/>
                    <a:gd name="T5" fmla="*/ 0 h 57"/>
                    <a:gd name="T6" fmla="*/ 0 w 61"/>
                    <a:gd name="T7" fmla="*/ 29 h 57"/>
                    <a:gd name="T8" fmla="*/ 21 w 61"/>
                    <a:gd name="T9" fmla="*/ 43 h 57"/>
                    <a:gd name="T10" fmla="*/ 41 w 61"/>
                    <a:gd name="T11" fmla="*/ 57 h 57"/>
                    <a:gd name="T12" fmla="*/ 61 w 61"/>
                    <a:gd name="T13" fmla="*/ 2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61" y="29"/>
                      </a:moveTo>
                      <a:lnTo>
                        <a:pt x="41" y="14"/>
                      </a:lnTo>
                      <a:lnTo>
                        <a:pt x="21" y="0"/>
                      </a:lnTo>
                      <a:lnTo>
                        <a:pt x="0" y="29"/>
                      </a:lnTo>
                      <a:lnTo>
                        <a:pt x="21" y="43"/>
                      </a:lnTo>
                      <a:lnTo>
                        <a:pt x="41" y="57"/>
                      </a:lnTo>
                      <a:lnTo>
                        <a:pt x="61" y="2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" name="Freeform 4046"/>
                <p:cNvSpPr>
                  <a:spLocks/>
                </p:cNvSpPr>
                <p:nvPr/>
              </p:nvSpPr>
              <p:spPr bwMode="auto">
                <a:xfrm>
                  <a:off x="3085" y="609"/>
                  <a:ext cx="2" cy="2"/>
                </a:xfrm>
                <a:custGeom>
                  <a:avLst/>
                  <a:gdLst>
                    <a:gd name="T0" fmla="*/ 21 w 21"/>
                    <a:gd name="T1" fmla="*/ 14 h 14"/>
                    <a:gd name="T2" fmla="*/ 0 w 21"/>
                    <a:gd name="T3" fmla="*/ 0 h 14"/>
                    <a:gd name="T4" fmla="*/ 0 w 21"/>
                    <a:gd name="T5" fmla="*/ 0 h 14"/>
                    <a:gd name="T6" fmla="*/ 21 w 21"/>
                    <a:gd name="T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4">
                      <a:moveTo>
                        <a:pt x="21" y="1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1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" name="Line 4047"/>
                <p:cNvSpPr>
                  <a:spLocks noChangeShapeType="1"/>
                </p:cNvSpPr>
                <p:nvPr/>
              </p:nvSpPr>
              <p:spPr bwMode="auto">
                <a:xfrm>
                  <a:off x="3085" y="60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" name="Freeform 4048"/>
                <p:cNvSpPr>
                  <a:spLocks/>
                </p:cNvSpPr>
                <p:nvPr/>
              </p:nvSpPr>
              <p:spPr bwMode="auto">
                <a:xfrm>
                  <a:off x="3082" y="609"/>
                  <a:ext cx="8" cy="7"/>
                </a:xfrm>
                <a:custGeom>
                  <a:avLst/>
                  <a:gdLst>
                    <a:gd name="T0" fmla="*/ 61 w 61"/>
                    <a:gd name="T1" fmla="*/ 28 h 57"/>
                    <a:gd name="T2" fmla="*/ 41 w 61"/>
                    <a:gd name="T3" fmla="*/ 14 h 57"/>
                    <a:gd name="T4" fmla="*/ 20 w 61"/>
                    <a:gd name="T5" fmla="*/ 0 h 57"/>
                    <a:gd name="T6" fmla="*/ 0 w 61"/>
                    <a:gd name="T7" fmla="*/ 29 h 57"/>
                    <a:gd name="T8" fmla="*/ 20 w 61"/>
                    <a:gd name="T9" fmla="*/ 43 h 57"/>
                    <a:gd name="T10" fmla="*/ 41 w 61"/>
                    <a:gd name="T11" fmla="*/ 57 h 57"/>
                    <a:gd name="T12" fmla="*/ 61 w 61"/>
                    <a:gd name="T13" fmla="*/ 2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61" y="28"/>
                      </a:moveTo>
                      <a:lnTo>
                        <a:pt x="41" y="14"/>
                      </a:lnTo>
                      <a:lnTo>
                        <a:pt x="20" y="0"/>
                      </a:lnTo>
                      <a:lnTo>
                        <a:pt x="0" y="29"/>
                      </a:lnTo>
                      <a:lnTo>
                        <a:pt x="20" y="43"/>
                      </a:lnTo>
                      <a:lnTo>
                        <a:pt x="41" y="57"/>
                      </a:lnTo>
                      <a:lnTo>
                        <a:pt x="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" name="Freeform 4049"/>
                <p:cNvSpPr>
                  <a:spLocks/>
                </p:cNvSpPr>
                <p:nvPr/>
              </p:nvSpPr>
              <p:spPr bwMode="auto">
                <a:xfrm>
                  <a:off x="3082" y="609"/>
                  <a:ext cx="8" cy="7"/>
                </a:xfrm>
                <a:custGeom>
                  <a:avLst/>
                  <a:gdLst>
                    <a:gd name="T0" fmla="*/ 61 w 61"/>
                    <a:gd name="T1" fmla="*/ 28 h 57"/>
                    <a:gd name="T2" fmla="*/ 41 w 61"/>
                    <a:gd name="T3" fmla="*/ 14 h 57"/>
                    <a:gd name="T4" fmla="*/ 20 w 61"/>
                    <a:gd name="T5" fmla="*/ 0 h 57"/>
                    <a:gd name="T6" fmla="*/ 0 w 61"/>
                    <a:gd name="T7" fmla="*/ 29 h 57"/>
                    <a:gd name="T8" fmla="*/ 20 w 61"/>
                    <a:gd name="T9" fmla="*/ 43 h 57"/>
                    <a:gd name="T10" fmla="*/ 41 w 61"/>
                    <a:gd name="T11" fmla="*/ 57 h 57"/>
                    <a:gd name="T12" fmla="*/ 61 w 61"/>
                    <a:gd name="T13" fmla="*/ 2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7">
                      <a:moveTo>
                        <a:pt x="61" y="28"/>
                      </a:moveTo>
                      <a:lnTo>
                        <a:pt x="41" y="14"/>
                      </a:lnTo>
                      <a:lnTo>
                        <a:pt x="20" y="0"/>
                      </a:lnTo>
                      <a:lnTo>
                        <a:pt x="0" y="29"/>
                      </a:lnTo>
                      <a:lnTo>
                        <a:pt x="20" y="43"/>
                      </a:lnTo>
                      <a:lnTo>
                        <a:pt x="41" y="57"/>
                      </a:lnTo>
                      <a:lnTo>
                        <a:pt x="61" y="2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" name="Freeform 4050"/>
                <p:cNvSpPr>
                  <a:spLocks/>
                </p:cNvSpPr>
                <p:nvPr/>
              </p:nvSpPr>
              <p:spPr bwMode="auto">
                <a:xfrm>
                  <a:off x="3082" y="612"/>
                  <a:ext cx="3" cy="2"/>
                </a:xfrm>
                <a:custGeom>
                  <a:avLst/>
                  <a:gdLst>
                    <a:gd name="T0" fmla="*/ 20 w 20"/>
                    <a:gd name="T1" fmla="*/ 14 h 14"/>
                    <a:gd name="T2" fmla="*/ 0 w 20"/>
                    <a:gd name="T3" fmla="*/ 0 h 14"/>
                    <a:gd name="T4" fmla="*/ 0 w 20"/>
                    <a:gd name="T5" fmla="*/ 0 h 14"/>
                    <a:gd name="T6" fmla="*/ 20 w 20"/>
                    <a:gd name="T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4">
                      <a:moveTo>
                        <a:pt x="20" y="14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" name="Line 4051"/>
                <p:cNvSpPr>
                  <a:spLocks noChangeShapeType="1"/>
                </p:cNvSpPr>
                <p:nvPr/>
              </p:nvSpPr>
              <p:spPr bwMode="auto">
                <a:xfrm>
                  <a:off x="3082" y="61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" name="Freeform 4052"/>
                <p:cNvSpPr>
                  <a:spLocks/>
                </p:cNvSpPr>
                <p:nvPr/>
              </p:nvSpPr>
              <p:spPr bwMode="auto">
                <a:xfrm>
                  <a:off x="3080" y="612"/>
                  <a:ext cx="7" cy="8"/>
                </a:xfrm>
                <a:custGeom>
                  <a:avLst/>
                  <a:gdLst>
                    <a:gd name="T0" fmla="*/ 60 w 60"/>
                    <a:gd name="T1" fmla="*/ 28 h 57"/>
                    <a:gd name="T2" fmla="*/ 39 w 60"/>
                    <a:gd name="T3" fmla="*/ 14 h 57"/>
                    <a:gd name="T4" fmla="*/ 19 w 60"/>
                    <a:gd name="T5" fmla="*/ 0 h 57"/>
                    <a:gd name="T6" fmla="*/ 0 w 60"/>
                    <a:gd name="T7" fmla="*/ 28 h 57"/>
                    <a:gd name="T8" fmla="*/ 20 w 60"/>
                    <a:gd name="T9" fmla="*/ 43 h 57"/>
                    <a:gd name="T10" fmla="*/ 40 w 60"/>
                    <a:gd name="T11" fmla="*/ 57 h 57"/>
                    <a:gd name="T12" fmla="*/ 60 w 60"/>
                    <a:gd name="T13" fmla="*/ 2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7">
                      <a:moveTo>
                        <a:pt x="60" y="28"/>
                      </a:moveTo>
                      <a:lnTo>
                        <a:pt x="39" y="14"/>
                      </a:lnTo>
                      <a:lnTo>
                        <a:pt x="19" y="0"/>
                      </a:lnTo>
                      <a:lnTo>
                        <a:pt x="0" y="28"/>
                      </a:lnTo>
                      <a:lnTo>
                        <a:pt x="20" y="43"/>
                      </a:lnTo>
                      <a:lnTo>
                        <a:pt x="40" y="57"/>
                      </a:lnTo>
                      <a:lnTo>
                        <a:pt x="6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" name="Freeform 4053"/>
                <p:cNvSpPr>
                  <a:spLocks/>
                </p:cNvSpPr>
                <p:nvPr/>
              </p:nvSpPr>
              <p:spPr bwMode="auto">
                <a:xfrm>
                  <a:off x="3080" y="612"/>
                  <a:ext cx="7" cy="8"/>
                </a:xfrm>
                <a:custGeom>
                  <a:avLst/>
                  <a:gdLst>
                    <a:gd name="T0" fmla="*/ 60 w 60"/>
                    <a:gd name="T1" fmla="*/ 28 h 57"/>
                    <a:gd name="T2" fmla="*/ 39 w 60"/>
                    <a:gd name="T3" fmla="*/ 14 h 57"/>
                    <a:gd name="T4" fmla="*/ 19 w 60"/>
                    <a:gd name="T5" fmla="*/ 0 h 57"/>
                    <a:gd name="T6" fmla="*/ 0 w 60"/>
                    <a:gd name="T7" fmla="*/ 28 h 57"/>
                    <a:gd name="T8" fmla="*/ 20 w 60"/>
                    <a:gd name="T9" fmla="*/ 43 h 57"/>
                    <a:gd name="T10" fmla="*/ 40 w 60"/>
                    <a:gd name="T11" fmla="*/ 57 h 57"/>
                    <a:gd name="T12" fmla="*/ 60 w 60"/>
                    <a:gd name="T13" fmla="*/ 2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7">
                      <a:moveTo>
                        <a:pt x="60" y="28"/>
                      </a:moveTo>
                      <a:lnTo>
                        <a:pt x="39" y="14"/>
                      </a:lnTo>
                      <a:lnTo>
                        <a:pt x="19" y="0"/>
                      </a:lnTo>
                      <a:lnTo>
                        <a:pt x="0" y="28"/>
                      </a:lnTo>
                      <a:lnTo>
                        <a:pt x="20" y="43"/>
                      </a:lnTo>
                      <a:lnTo>
                        <a:pt x="40" y="57"/>
                      </a:lnTo>
                      <a:lnTo>
                        <a:pt x="60" y="2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" name="Freeform 4054"/>
                <p:cNvSpPr>
                  <a:spLocks/>
                </p:cNvSpPr>
                <p:nvPr/>
              </p:nvSpPr>
              <p:spPr bwMode="auto">
                <a:xfrm>
                  <a:off x="3082" y="618"/>
                  <a:ext cx="3" cy="2"/>
                </a:xfrm>
                <a:custGeom>
                  <a:avLst/>
                  <a:gdLst>
                    <a:gd name="T0" fmla="*/ 0 w 20"/>
                    <a:gd name="T1" fmla="*/ 0 h 14"/>
                    <a:gd name="T2" fmla="*/ 20 w 20"/>
                    <a:gd name="T3" fmla="*/ 14 h 14"/>
                    <a:gd name="T4" fmla="*/ 20 w 20"/>
                    <a:gd name="T5" fmla="*/ 14 h 14"/>
                    <a:gd name="T6" fmla="*/ 0 w 20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4">
                      <a:moveTo>
                        <a:pt x="0" y="0"/>
                      </a:move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" name="Line 4055"/>
                <p:cNvSpPr>
                  <a:spLocks noChangeShapeType="1"/>
                </p:cNvSpPr>
                <p:nvPr/>
              </p:nvSpPr>
              <p:spPr bwMode="auto">
                <a:xfrm>
                  <a:off x="3085" y="62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7" name="Freeform 4056"/>
                <p:cNvSpPr>
                  <a:spLocks/>
                </p:cNvSpPr>
                <p:nvPr/>
              </p:nvSpPr>
              <p:spPr bwMode="auto">
                <a:xfrm>
                  <a:off x="3077" y="616"/>
                  <a:ext cx="8" cy="7"/>
                </a:xfrm>
                <a:custGeom>
                  <a:avLst/>
                  <a:gdLst>
                    <a:gd name="T0" fmla="*/ 60 w 60"/>
                    <a:gd name="T1" fmla="*/ 29 h 58"/>
                    <a:gd name="T2" fmla="*/ 40 w 60"/>
                    <a:gd name="T3" fmla="*/ 15 h 58"/>
                    <a:gd name="T4" fmla="*/ 20 w 60"/>
                    <a:gd name="T5" fmla="*/ 0 h 58"/>
                    <a:gd name="T6" fmla="*/ 0 w 60"/>
                    <a:gd name="T7" fmla="*/ 30 h 58"/>
                    <a:gd name="T8" fmla="*/ 20 w 60"/>
                    <a:gd name="T9" fmla="*/ 44 h 58"/>
                    <a:gd name="T10" fmla="*/ 40 w 60"/>
                    <a:gd name="T11" fmla="*/ 58 h 58"/>
                    <a:gd name="T12" fmla="*/ 60 w 60"/>
                    <a:gd name="T13" fmla="*/ 2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29"/>
                      </a:moveTo>
                      <a:lnTo>
                        <a:pt x="40" y="15"/>
                      </a:lnTo>
                      <a:lnTo>
                        <a:pt x="20" y="0"/>
                      </a:lnTo>
                      <a:lnTo>
                        <a:pt x="0" y="30"/>
                      </a:lnTo>
                      <a:lnTo>
                        <a:pt x="20" y="44"/>
                      </a:lnTo>
                      <a:lnTo>
                        <a:pt x="40" y="58"/>
                      </a:lnTo>
                      <a:lnTo>
                        <a:pt x="6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8" name="Freeform 4057"/>
                <p:cNvSpPr>
                  <a:spLocks/>
                </p:cNvSpPr>
                <p:nvPr/>
              </p:nvSpPr>
              <p:spPr bwMode="auto">
                <a:xfrm>
                  <a:off x="3077" y="616"/>
                  <a:ext cx="8" cy="7"/>
                </a:xfrm>
                <a:custGeom>
                  <a:avLst/>
                  <a:gdLst>
                    <a:gd name="T0" fmla="*/ 60 w 60"/>
                    <a:gd name="T1" fmla="*/ 29 h 58"/>
                    <a:gd name="T2" fmla="*/ 40 w 60"/>
                    <a:gd name="T3" fmla="*/ 15 h 58"/>
                    <a:gd name="T4" fmla="*/ 20 w 60"/>
                    <a:gd name="T5" fmla="*/ 0 h 58"/>
                    <a:gd name="T6" fmla="*/ 0 w 60"/>
                    <a:gd name="T7" fmla="*/ 30 h 58"/>
                    <a:gd name="T8" fmla="*/ 20 w 60"/>
                    <a:gd name="T9" fmla="*/ 44 h 58"/>
                    <a:gd name="T10" fmla="*/ 40 w 60"/>
                    <a:gd name="T11" fmla="*/ 58 h 58"/>
                    <a:gd name="T12" fmla="*/ 60 w 60"/>
                    <a:gd name="T13" fmla="*/ 29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8">
                      <a:moveTo>
                        <a:pt x="60" y="29"/>
                      </a:moveTo>
                      <a:lnTo>
                        <a:pt x="40" y="15"/>
                      </a:lnTo>
                      <a:lnTo>
                        <a:pt x="20" y="0"/>
                      </a:lnTo>
                      <a:lnTo>
                        <a:pt x="0" y="30"/>
                      </a:lnTo>
                      <a:lnTo>
                        <a:pt x="20" y="44"/>
                      </a:lnTo>
                      <a:lnTo>
                        <a:pt x="40" y="58"/>
                      </a:lnTo>
                      <a:lnTo>
                        <a:pt x="60" y="2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9" name="Freeform 4058"/>
                <p:cNvSpPr>
                  <a:spLocks/>
                </p:cNvSpPr>
                <p:nvPr/>
              </p:nvSpPr>
              <p:spPr bwMode="auto">
                <a:xfrm>
                  <a:off x="3077" y="620"/>
                  <a:ext cx="3" cy="1"/>
                </a:xfrm>
                <a:custGeom>
                  <a:avLst/>
                  <a:gdLst>
                    <a:gd name="T0" fmla="*/ 20 w 20"/>
                    <a:gd name="T1" fmla="*/ 14 h 14"/>
                    <a:gd name="T2" fmla="*/ 0 w 20"/>
                    <a:gd name="T3" fmla="*/ 0 h 14"/>
                    <a:gd name="T4" fmla="*/ 0 w 20"/>
                    <a:gd name="T5" fmla="*/ 1 h 14"/>
                    <a:gd name="T6" fmla="*/ 20 w 20"/>
                    <a:gd name="T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4">
                      <a:moveTo>
                        <a:pt x="20" y="14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0" name="Line 4059"/>
                <p:cNvSpPr>
                  <a:spLocks noChangeShapeType="1"/>
                </p:cNvSpPr>
                <p:nvPr/>
              </p:nvSpPr>
              <p:spPr bwMode="auto">
                <a:xfrm>
                  <a:off x="3077" y="62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1" name="Freeform 4060"/>
                <p:cNvSpPr>
                  <a:spLocks/>
                </p:cNvSpPr>
                <p:nvPr/>
              </p:nvSpPr>
              <p:spPr bwMode="auto">
                <a:xfrm>
                  <a:off x="3075" y="620"/>
                  <a:ext cx="7" cy="7"/>
                </a:xfrm>
                <a:custGeom>
                  <a:avLst/>
                  <a:gdLst>
                    <a:gd name="T0" fmla="*/ 60 w 60"/>
                    <a:gd name="T1" fmla="*/ 26 h 56"/>
                    <a:gd name="T2" fmla="*/ 40 w 60"/>
                    <a:gd name="T3" fmla="*/ 13 h 56"/>
                    <a:gd name="T4" fmla="*/ 20 w 60"/>
                    <a:gd name="T5" fmla="*/ 0 h 56"/>
                    <a:gd name="T6" fmla="*/ 0 w 60"/>
                    <a:gd name="T7" fmla="*/ 29 h 56"/>
                    <a:gd name="T8" fmla="*/ 21 w 60"/>
                    <a:gd name="T9" fmla="*/ 42 h 56"/>
                    <a:gd name="T10" fmla="*/ 41 w 60"/>
                    <a:gd name="T11" fmla="*/ 56 h 56"/>
                    <a:gd name="T12" fmla="*/ 60 w 60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60" y="26"/>
                      </a:moveTo>
                      <a:lnTo>
                        <a:pt x="40" y="13"/>
                      </a:lnTo>
                      <a:lnTo>
                        <a:pt x="20" y="0"/>
                      </a:lnTo>
                      <a:lnTo>
                        <a:pt x="0" y="29"/>
                      </a:lnTo>
                      <a:lnTo>
                        <a:pt x="21" y="42"/>
                      </a:lnTo>
                      <a:lnTo>
                        <a:pt x="41" y="56"/>
                      </a:lnTo>
                      <a:lnTo>
                        <a:pt x="6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2" name="Freeform 4061"/>
                <p:cNvSpPr>
                  <a:spLocks/>
                </p:cNvSpPr>
                <p:nvPr/>
              </p:nvSpPr>
              <p:spPr bwMode="auto">
                <a:xfrm>
                  <a:off x="3075" y="620"/>
                  <a:ext cx="7" cy="7"/>
                </a:xfrm>
                <a:custGeom>
                  <a:avLst/>
                  <a:gdLst>
                    <a:gd name="T0" fmla="*/ 60 w 60"/>
                    <a:gd name="T1" fmla="*/ 26 h 56"/>
                    <a:gd name="T2" fmla="*/ 40 w 60"/>
                    <a:gd name="T3" fmla="*/ 13 h 56"/>
                    <a:gd name="T4" fmla="*/ 20 w 60"/>
                    <a:gd name="T5" fmla="*/ 0 h 56"/>
                    <a:gd name="T6" fmla="*/ 0 w 60"/>
                    <a:gd name="T7" fmla="*/ 29 h 56"/>
                    <a:gd name="T8" fmla="*/ 21 w 60"/>
                    <a:gd name="T9" fmla="*/ 42 h 56"/>
                    <a:gd name="T10" fmla="*/ 41 w 60"/>
                    <a:gd name="T11" fmla="*/ 56 h 56"/>
                    <a:gd name="T12" fmla="*/ 60 w 60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60" y="26"/>
                      </a:moveTo>
                      <a:lnTo>
                        <a:pt x="40" y="13"/>
                      </a:lnTo>
                      <a:lnTo>
                        <a:pt x="20" y="0"/>
                      </a:lnTo>
                      <a:lnTo>
                        <a:pt x="0" y="29"/>
                      </a:lnTo>
                      <a:lnTo>
                        <a:pt x="21" y="42"/>
                      </a:lnTo>
                      <a:lnTo>
                        <a:pt x="41" y="56"/>
                      </a:lnTo>
                      <a:lnTo>
                        <a:pt x="60" y="2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" name="Freeform 4062"/>
                <p:cNvSpPr>
                  <a:spLocks/>
                </p:cNvSpPr>
                <p:nvPr/>
              </p:nvSpPr>
              <p:spPr bwMode="auto">
                <a:xfrm>
                  <a:off x="3075" y="624"/>
                  <a:ext cx="2" cy="1"/>
                </a:xfrm>
                <a:custGeom>
                  <a:avLst/>
                  <a:gdLst>
                    <a:gd name="T0" fmla="*/ 22 w 22"/>
                    <a:gd name="T1" fmla="*/ 13 h 13"/>
                    <a:gd name="T2" fmla="*/ 1 w 22"/>
                    <a:gd name="T3" fmla="*/ 0 h 13"/>
                    <a:gd name="T4" fmla="*/ 0 w 22"/>
                    <a:gd name="T5" fmla="*/ 0 h 13"/>
                    <a:gd name="T6" fmla="*/ 22 w 2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3">
                      <a:moveTo>
                        <a:pt x="22" y="1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" name="Line 4063"/>
                <p:cNvSpPr>
                  <a:spLocks noChangeShapeType="1"/>
                </p:cNvSpPr>
                <p:nvPr/>
              </p:nvSpPr>
              <p:spPr bwMode="auto">
                <a:xfrm flipH="1">
                  <a:off x="3075" y="62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" name="Freeform 4064"/>
                <p:cNvSpPr>
                  <a:spLocks/>
                </p:cNvSpPr>
                <p:nvPr/>
              </p:nvSpPr>
              <p:spPr bwMode="auto">
                <a:xfrm>
                  <a:off x="3072" y="624"/>
                  <a:ext cx="8" cy="6"/>
                </a:xfrm>
                <a:custGeom>
                  <a:avLst/>
                  <a:gdLst>
                    <a:gd name="T0" fmla="*/ 61 w 61"/>
                    <a:gd name="T1" fmla="*/ 27 h 56"/>
                    <a:gd name="T2" fmla="*/ 40 w 61"/>
                    <a:gd name="T3" fmla="*/ 13 h 56"/>
                    <a:gd name="T4" fmla="*/ 18 w 61"/>
                    <a:gd name="T5" fmla="*/ 0 h 56"/>
                    <a:gd name="T6" fmla="*/ 0 w 61"/>
                    <a:gd name="T7" fmla="*/ 30 h 56"/>
                    <a:gd name="T8" fmla="*/ 21 w 61"/>
                    <a:gd name="T9" fmla="*/ 43 h 56"/>
                    <a:gd name="T10" fmla="*/ 43 w 61"/>
                    <a:gd name="T11" fmla="*/ 56 h 56"/>
                    <a:gd name="T12" fmla="*/ 61 w 61"/>
                    <a:gd name="T13" fmla="*/ 2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7"/>
                      </a:moveTo>
                      <a:lnTo>
                        <a:pt x="40" y="13"/>
                      </a:lnTo>
                      <a:lnTo>
                        <a:pt x="18" y="0"/>
                      </a:lnTo>
                      <a:lnTo>
                        <a:pt x="0" y="30"/>
                      </a:lnTo>
                      <a:lnTo>
                        <a:pt x="21" y="43"/>
                      </a:lnTo>
                      <a:lnTo>
                        <a:pt x="43" y="56"/>
                      </a:lnTo>
                      <a:lnTo>
                        <a:pt x="61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" name="Freeform 4065"/>
                <p:cNvSpPr>
                  <a:spLocks/>
                </p:cNvSpPr>
                <p:nvPr/>
              </p:nvSpPr>
              <p:spPr bwMode="auto">
                <a:xfrm>
                  <a:off x="3072" y="624"/>
                  <a:ext cx="8" cy="6"/>
                </a:xfrm>
                <a:custGeom>
                  <a:avLst/>
                  <a:gdLst>
                    <a:gd name="T0" fmla="*/ 61 w 61"/>
                    <a:gd name="T1" fmla="*/ 27 h 56"/>
                    <a:gd name="T2" fmla="*/ 40 w 61"/>
                    <a:gd name="T3" fmla="*/ 13 h 56"/>
                    <a:gd name="T4" fmla="*/ 18 w 61"/>
                    <a:gd name="T5" fmla="*/ 0 h 56"/>
                    <a:gd name="T6" fmla="*/ 0 w 61"/>
                    <a:gd name="T7" fmla="*/ 30 h 56"/>
                    <a:gd name="T8" fmla="*/ 21 w 61"/>
                    <a:gd name="T9" fmla="*/ 43 h 56"/>
                    <a:gd name="T10" fmla="*/ 43 w 61"/>
                    <a:gd name="T11" fmla="*/ 56 h 56"/>
                    <a:gd name="T12" fmla="*/ 61 w 61"/>
                    <a:gd name="T13" fmla="*/ 2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7"/>
                      </a:moveTo>
                      <a:lnTo>
                        <a:pt x="40" y="13"/>
                      </a:lnTo>
                      <a:lnTo>
                        <a:pt x="18" y="0"/>
                      </a:lnTo>
                      <a:lnTo>
                        <a:pt x="0" y="30"/>
                      </a:lnTo>
                      <a:lnTo>
                        <a:pt x="21" y="43"/>
                      </a:lnTo>
                      <a:lnTo>
                        <a:pt x="43" y="56"/>
                      </a:lnTo>
                      <a:lnTo>
                        <a:pt x="61" y="27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" name="Freeform 4066"/>
                <p:cNvSpPr>
                  <a:spLocks/>
                </p:cNvSpPr>
                <p:nvPr/>
              </p:nvSpPr>
              <p:spPr bwMode="auto">
                <a:xfrm>
                  <a:off x="3075" y="629"/>
                  <a:ext cx="3" cy="1"/>
                </a:xfrm>
                <a:custGeom>
                  <a:avLst/>
                  <a:gdLst>
                    <a:gd name="T0" fmla="*/ 0 w 22"/>
                    <a:gd name="T1" fmla="*/ 0 h 13"/>
                    <a:gd name="T2" fmla="*/ 22 w 22"/>
                    <a:gd name="T3" fmla="*/ 13 h 13"/>
                    <a:gd name="T4" fmla="*/ 21 w 22"/>
                    <a:gd name="T5" fmla="*/ 13 h 13"/>
                    <a:gd name="T6" fmla="*/ 0 w 22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3">
                      <a:moveTo>
                        <a:pt x="0" y="0"/>
                      </a:move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" name="Line 4067"/>
                <p:cNvSpPr>
                  <a:spLocks noChangeShapeType="1"/>
                </p:cNvSpPr>
                <p:nvPr/>
              </p:nvSpPr>
              <p:spPr bwMode="auto">
                <a:xfrm flipH="1">
                  <a:off x="3077" y="63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" name="Freeform 4068"/>
                <p:cNvSpPr>
                  <a:spLocks/>
                </p:cNvSpPr>
                <p:nvPr/>
              </p:nvSpPr>
              <p:spPr bwMode="auto">
                <a:xfrm>
                  <a:off x="3070" y="627"/>
                  <a:ext cx="7" cy="7"/>
                </a:xfrm>
                <a:custGeom>
                  <a:avLst/>
                  <a:gdLst>
                    <a:gd name="T0" fmla="*/ 60 w 60"/>
                    <a:gd name="T1" fmla="*/ 26 h 55"/>
                    <a:gd name="T2" fmla="*/ 39 w 60"/>
                    <a:gd name="T3" fmla="*/ 13 h 55"/>
                    <a:gd name="T4" fmla="*/ 19 w 60"/>
                    <a:gd name="T5" fmla="*/ 0 h 55"/>
                    <a:gd name="T6" fmla="*/ 0 w 60"/>
                    <a:gd name="T7" fmla="*/ 29 h 55"/>
                    <a:gd name="T8" fmla="*/ 20 w 60"/>
                    <a:gd name="T9" fmla="*/ 42 h 55"/>
                    <a:gd name="T10" fmla="*/ 40 w 60"/>
                    <a:gd name="T11" fmla="*/ 55 h 55"/>
                    <a:gd name="T12" fmla="*/ 60 w 60"/>
                    <a:gd name="T13" fmla="*/ 26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6"/>
                      </a:moveTo>
                      <a:lnTo>
                        <a:pt x="39" y="13"/>
                      </a:lnTo>
                      <a:lnTo>
                        <a:pt x="19" y="0"/>
                      </a:lnTo>
                      <a:lnTo>
                        <a:pt x="0" y="29"/>
                      </a:lnTo>
                      <a:lnTo>
                        <a:pt x="20" y="42"/>
                      </a:lnTo>
                      <a:lnTo>
                        <a:pt x="40" y="55"/>
                      </a:lnTo>
                      <a:lnTo>
                        <a:pt x="6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" name="Freeform 4069"/>
                <p:cNvSpPr>
                  <a:spLocks/>
                </p:cNvSpPr>
                <p:nvPr/>
              </p:nvSpPr>
              <p:spPr bwMode="auto">
                <a:xfrm>
                  <a:off x="3070" y="627"/>
                  <a:ext cx="7" cy="7"/>
                </a:xfrm>
                <a:custGeom>
                  <a:avLst/>
                  <a:gdLst>
                    <a:gd name="T0" fmla="*/ 60 w 60"/>
                    <a:gd name="T1" fmla="*/ 26 h 55"/>
                    <a:gd name="T2" fmla="*/ 39 w 60"/>
                    <a:gd name="T3" fmla="*/ 13 h 55"/>
                    <a:gd name="T4" fmla="*/ 19 w 60"/>
                    <a:gd name="T5" fmla="*/ 0 h 55"/>
                    <a:gd name="T6" fmla="*/ 0 w 60"/>
                    <a:gd name="T7" fmla="*/ 29 h 55"/>
                    <a:gd name="T8" fmla="*/ 20 w 60"/>
                    <a:gd name="T9" fmla="*/ 42 h 55"/>
                    <a:gd name="T10" fmla="*/ 40 w 60"/>
                    <a:gd name="T11" fmla="*/ 55 h 55"/>
                    <a:gd name="T12" fmla="*/ 60 w 60"/>
                    <a:gd name="T13" fmla="*/ 26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6"/>
                      </a:moveTo>
                      <a:lnTo>
                        <a:pt x="39" y="13"/>
                      </a:lnTo>
                      <a:lnTo>
                        <a:pt x="19" y="0"/>
                      </a:lnTo>
                      <a:lnTo>
                        <a:pt x="0" y="29"/>
                      </a:lnTo>
                      <a:lnTo>
                        <a:pt x="20" y="42"/>
                      </a:lnTo>
                      <a:lnTo>
                        <a:pt x="40" y="55"/>
                      </a:lnTo>
                      <a:lnTo>
                        <a:pt x="60" y="2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" name="Freeform 4070"/>
                <p:cNvSpPr>
                  <a:spLocks/>
                </p:cNvSpPr>
                <p:nvPr/>
              </p:nvSpPr>
              <p:spPr bwMode="auto">
                <a:xfrm>
                  <a:off x="3070" y="631"/>
                  <a:ext cx="3" cy="2"/>
                </a:xfrm>
                <a:custGeom>
                  <a:avLst/>
                  <a:gdLst>
                    <a:gd name="T0" fmla="*/ 21 w 21"/>
                    <a:gd name="T1" fmla="*/ 13 h 13"/>
                    <a:gd name="T2" fmla="*/ 1 w 21"/>
                    <a:gd name="T3" fmla="*/ 0 h 13"/>
                    <a:gd name="T4" fmla="*/ 0 w 21"/>
                    <a:gd name="T5" fmla="*/ 0 h 13"/>
                    <a:gd name="T6" fmla="*/ 21 w 21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3">
                      <a:moveTo>
                        <a:pt x="21" y="1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" name="Line 4071"/>
                <p:cNvSpPr>
                  <a:spLocks noChangeShapeType="1"/>
                </p:cNvSpPr>
                <p:nvPr/>
              </p:nvSpPr>
              <p:spPr bwMode="auto">
                <a:xfrm flipH="1">
                  <a:off x="3070" y="631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" name="Freeform 4072"/>
                <p:cNvSpPr>
                  <a:spLocks/>
                </p:cNvSpPr>
                <p:nvPr/>
              </p:nvSpPr>
              <p:spPr bwMode="auto">
                <a:xfrm>
                  <a:off x="3068" y="631"/>
                  <a:ext cx="7" cy="7"/>
                </a:xfrm>
                <a:custGeom>
                  <a:avLst/>
                  <a:gdLst>
                    <a:gd name="T0" fmla="*/ 61 w 61"/>
                    <a:gd name="T1" fmla="*/ 26 h 56"/>
                    <a:gd name="T2" fmla="*/ 40 w 61"/>
                    <a:gd name="T3" fmla="*/ 13 h 56"/>
                    <a:gd name="T4" fmla="*/ 19 w 61"/>
                    <a:gd name="T5" fmla="*/ 0 h 56"/>
                    <a:gd name="T6" fmla="*/ 0 w 61"/>
                    <a:gd name="T7" fmla="*/ 29 h 56"/>
                    <a:gd name="T8" fmla="*/ 22 w 61"/>
                    <a:gd name="T9" fmla="*/ 43 h 56"/>
                    <a:gd name="T10" fmla="*/ 43 w 61"/>
                    <a:gd name="T11" fmla="*/ 56 h 56"/>
                    <a:gd name="T12" fmla="*/ 61 w 61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6"/>
                      </a:moveTo>
                      <a:lnTo>
                        <a:pt x="40" y="13"/>
                      </a:lnTo>
                      <a:lnTo>
                        <a:pt x="19" y="0"/>
                      </a:lnTo>
                      <a:lnTo>
                        <a:pt x="0" y="29"/>
                      </a:lnTo>
                      <a:lnTo>
                        <a:pt x="22" y="43"/>
                      </a:lnTo>
                      <a:lnTo>
                        <a:pt x="43" y="56"/>
                      </a:lnTo>
                      <a:lnTo>
                        <a:pt x="61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" name="Freeform 4073"/>
                <p:cNvSpPr>
                  <a:spLocks/>
                </p:cNvSpPr>
                <p:nvPr/>
              </p:nvSpPr>
              <p:spPr bwMode="auto">
                <a:xfrm>
                  <a:off x="3068" y="631"/>
                  <a:ext cx="7" cy="7"/>
                </a:xfrm>
                <a:custGeom>
                  <a:avLst/>
                  <a:gdLst>
                    <a:gd name="T0" fmla="*/ 61 w 61"/>
                    <a:gd name="T1" fmla="*/ 26 h 56"/>
                    <a:gd name="T2" fmla="*/ 40 w 61"/>
                    <a:gd name="T3" fmla="*/ 13 h 56"/>
                    <a:gd name="T4" fmla="*/ 19 w 61"/>
                    <a:gd name="T5" fmla="*/ 0 h 56"/>
                    <a:gd name="T6" fmla="*/ 0 w 61"/>
                    <a:gd name="T7" fmla="*/ 29 h 56"/>
                    <a:gd name="T8" fmla="*/ 22 w 61"/>
                    <a:gd name="T9" fmla="*/ 43 h 56"/>
                    <a:gd name="T10" fmla="*/ 43 w 61"/>
                    <a:gd name="T11" fmla="*/ 56 h 56"/>
                    <a:gd name="T12" fmla="*/ 61 w 61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6"/>
                      </a:moveTo>
                      <a:lnTo>
                        <a:pt x="40" y="13"/>
                      </a:lnTo>
                      <a:lnTo>
                        <a:pt x="19" y="0"/>
                      </a:lnTo>
                      <a:lnTo>
                        <a:pt x="0" y="29"/>
                      </a:lnTo>
                      <a:lnTo>
                        <a:pt x="22" y="43"/>
                      </a:lnTo>
                      <a:lnTo>
                        <a:pt x="43" y="56"/>
                      </a:lnTo>
                      <a:lnTo>
                        <a:pt x="61" y="2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" name="Freeform 4074"/>
                <p:cNvSpPr>
                  <a:spLocks/>
                </p:cNvSpPr>
                <p:nvPr/>
              </p:nvSpPr>
              <p:spPr bwMode="auto">
                <a:xfrm>
                  <a:off x="3068" y="635"/>
                  <a:ext cx="2" cy="1"/>
                </a:xfrm>
                <a:custGeom>
                  <a:avLst/>
                  <a:gdLst>
                    <a:gd name="T0" fmla="*/ 22 w 22"/>
                    <a:gd name="T1" fmla="*/ 14 h 14"/>
                    <a:gd name="T2" fmla="*/ 0 w 22"/>
                    <a:gd name="T3" fmla="*/ 0 h 14"/>
                    <a:gd name="T4" fmla="*/ 0 w 22"/>
                    <a:gd name="T5" fmla="*/ 1 h 14"/>
                    <a:gd name="T6" fmla="*/ 22 w 22"/>
                    <a:gd name="T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4">
                      <a:moveTo>
                        <a:pt x="22" y="14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" name="Line 4075"/>
                <p:cNvSpPr>
                  <a:spLocks noChangeShapeType="1"/>
                </p:cNvSpPr>
                <p:nvPr/>
              </p:nvSpPr>
              <p:spPr bwMode="auto">
                <a:xfrm>
                  <a:off x="3068" y="63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" name="Freeform 4076"/>
                <p:cNvSpPr>
                  <a:spLocks/>
                </p:cNvSpPr>
                <p:nvPr/>
              </p:nvSpPr>
              <p:spPr bwMode="auto">
                <a:xfrm>
                  <a:off x="3065" y="635"/>
                  <a:ext cx="8" cy="7"/>
                </a:xfrm>
                <a:custGeom>
                  <a:avLst/>
                  <a:gdLst>
                    <a:gd name="T0" fmla="*/ 60 w 60"/>
                    <a:gd name="T1" fmla="*/ 25 h 55"/>
                    <a:gd name="T2" fmla="*/ 39 w 60"/>
                    <a:gd name="T3" fmla="*/ 13 h 55"/>
                    <a:gd name="T4" fmla="*/ 17 w 60"/>
                    <a:gd name="T5" fmla="*/ 0 h 55"/>
                    <a:gd name="T6" fmla="*/ 0 w 60"/>
                    <a:gd name="T7" fmla="*/ 31 h 55"/>
                    <a:gd name="T8" fmla="*/ 22 w 60"/>
                    <a:gd name="T9" fmla="*/ 43 h 55"/>
                    <a:gd name="T10" fmla="*/ 43 w 60"/>
                    <a:gd name="T11" fmla="*/ 55 h 55"/>
                    <a:gd name="T12" fmla="*/ 60 w 60"/>
                    <a:gd name="T13" fmla="*/ 2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5"/>
                      </a:moveTo>
                      <a:lnTo>
                        <a:pt x="39" y="13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2" y="43"/>
                      </a:lnTo>
                      <a:lnTo>
                        <a:pt x="43" y="55"/>
                      </a:lnTo>
                      <a:lnTo>
                        <a:pt x="6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" name="Freeform 4077"/>
                <p:cNvSpPr>
                  <a:spLocks/>
                </p:cNvSpPr>
                <p:nvPr/>
              </p:nvSpPr>
              <p:spPr bwMode="auto">
                <a:xfrm>
                  <a:off x="3065" y="635"/>
                  <a:ext cx="8" cy="7"/>
                </a:xfrm>
                <a:custGeom>
                  <a:avLst/>
                  <a:gdLst>
                    <a:gd name="T0" fmla="*/ 60 w 60"/>
                    <a:gd name="T1" fmla="*/ 25 h 55"/>
                    <a:gd name="T2" fmla="*/ 39 w 60"/>
                    <a:gd name="T3" fmla="*/ 13 h 55"/>
                    <a:gd name="T4" fmla="*/ 17 w 60"/>
                    <a:gd name="T5" fmla="*/ 0 h 55"/>
                    <a:gd name="T6" fmla="*/ 0 w 60"/>
                    <a:gd name="T7" fmla="*/ 31 h 55"/>
                    <a:gd name="T8" fmla="*/ 22 w 60"/>
                    <a:gd name="T9" fmla="*/ 43 h 55"/>
                    <a:gd name="T10" fmla="*/ 43 w 60"/>
                    <a:gd name="T11" fmla="*/ 55 h 55"/>
                    <a:gd name="T12" fmla="*/ 60 w 60"/>
                    <a:gd name="T13" fmla="*/ 2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5"/>
                      </a:moveTo>
                      <a:lnTo>
                        <a:pt x="39" y="13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2" y="43"/>
                      </a:lnTo>
                      <a:lnTo>
                        <a:pt x="43" y="55"/>
                      </a:lnTo>
                      <a:lnTo>
                        <a:pt x="60" y="2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" name="Freeform 4078"/>
                <p:cNvSpPr>
                  <a:spLocks/>
                </p:cNvSpPr>
                <p:nvPr/>
              </p:nvSpPr>
              <p:spPr bwMode="auto">
                <a:xfrm>
                  <a:off x="3068" y="640"/>
                  <a:ext cx="3" cy="2"/>
                </a:xfrm>
                <a:custGeom>
                  <a:avLst/>
                  <a:gdLst>
                    <a:gd name="T0" fmla="*/ 0 w 21"/>
                    <a:gd name="T1" fmla="*/ 0 h 13"/>
                    <a:gd name="T2" fmla="*/ 21 w 21"/>
                    <a:gd name="T3" fmla="*/ 12 h 13"/>
                    <a:gd name="T4" fmla="*/ 21 w 21"/>
                    <a:gd name="T5" fmla="*/ 13 h 13"/>
                    <a:gd name="T6" fmla="*/ 0 w 21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3">
                      <a:moveTo>
                        <a:pt x="0" y="0"/>
                      </a:moveTo>
                      <a:lnTo>
                        <a:pt x="21" y="12"/>
                      </a:lnTo>
                      <a:lnTo>
                        <a:pt x="21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" name="Line 4079"/>
                <p:cNvSpPr>
                  <a:spLocks noChangeShapeType="1"/>
                </p:cNvSpPr>
                <p:nvPr/>
              </p:nvSpPr>
              <p:spPr bwMode="auto">
                <a:xfrm>
                  <a:off x="3071" y="64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" name="Freeform 4080"/>
                <p:cNvSpPr>
                  <a:spLocks/>
                </p:cNvSpPr>
                <p:nvPr/>
              </p:nvSpPr>
              <p:spPr bwMode="auto">
                <a:xfrm>
                  <a:off x="3063" y="638"/>
                  <a:ext cx="8" cy="7"/>
                </a:xfrm>
                <a:custGeom>
                  <a:avLst/>
                  <a:gdLst>
                    <a:gd name="T0" fmla="*/ 61 w 61"/>
                    <a:gd name="T1" fmla="*/ 26 h 56"/>
                    <a:gd name="T2" fmla="*/ 40 w 61"/>
                    <a:gd name="T3" fmla="*/ 13 h 56"/>
                    <a:gd name="T4" fmla="*/ 18 w 61"/>
                    <a:gd name="T5" fmla="*/ 0 h 56"/>
                    <a:gd name="T6" fmla="*/ 0 w 61"/>
                    <a:gd name="T7" fmla="*/ 29 h 56"/>
                    <a:gd name="T8" fmla="*/ 21 w 61"/>
                    <a:gd name="T9" fmla="*/ 42 h 56"/>
                    <a:gd name="T10" fmla="*/ 43 w 61"/>
                    <a:gd name="T11" fmla="*/ 56 h 56"/>
                    <a:gd name="T12" fmla="*/ 61 w 61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6"/>
                      </a:moveTo>
                      <a:lnTo>
                        <a:pt x="40" y="13"/>
                      </a:lnTo>
                      <a:lnTo>
                        <a:pt x="18" y="0"/>
                      </a:lnTo>
                      <a:lnTo>
                        <a:pt x="0" y="29"/>
                      </a:lnTo>
                      <a:lnTo>
                        <a:pt x="21" y="42"/>
                      </a:lnTo>
                      <a:lnTo>
                        <a:pt x="43" y="56"/>
                      </a:lnTo>
                      <a:lnTo>
                        <a:pt x="61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" name="Freeform 4081"/>
                <p:cNvSpPr>
                  <a:spLocks/>
                </p:cNvSpPr>
                <p:nvPr/>
              </p:nvSpPr>
              <p:spPr bwMode="auto">
                <a:xfrm>
                  <a:off x="3063" y="638"/>
                  <a:ext cx="8" cy="7"/>
                </a:xfrm>
                <a:custGeom>
                  <a:avLst/>
                  <a:gdLst>
                    <a:gd name="T0" fmla="*/ 61 w 61"/>
                    <a:gd name="T1" fmla="*/ 26 h 56"/>
                    <a:gd name="T2" fmla="*/ 40 w 61"/>
                    <a:gd name="T3" fmla="*/ 13 h 56"/>
                    <a:gd name="T4" fmla="*/ 18 w 61"/>
                    <a:gd name="T5" fmla="*/ 0 h 56"/>
                    <a:gd name="T6" fmla="*/ 0 w 61"/>
                    <a:gd name="T7" fmla="*/ 29 h 56"/>
                    <a:gd name="T8" fmla="*/ 21 w 61"/>
                    <a:gd name="T9" fmla="*/ 42 h 56"/>
                    <a:gd name="T10" fmla="*/ 43 w 61"/>
                    <a:gd name="T11" fmla="*/ 56 h 56"/>
                    <a:gd name="T12" fmla="*/ 61 w 61"/>
                    <a:gd name="T13" fmla="*/ 2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6">
                      <a:moveTo>
                        <a:pt x="61" y="26"/>
                      </a:moveTo>
                      <a:lnTo>
                        <a:pt x="40" y="13"/>
                      </a:lnTo>
                      <a:lnTo>
                        <a:pt x="18" y="0"/>
                      </a:lnTo>
                      <a:lnTo>
                        <a:pt x="0" y="29"/>
                      </a:lnTo>
                      <a:lnTo>
                        <a:pt x="21" y="42"/>
                      </a:lnTo>
                      <a:lnTo>
                        <a:pt x="43" y="56"/>
                      </a:lnTo>
                      <a:lnTo>
                        <a:pt x="61" y="2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" name="Freeform 4082"/>
                <p:cNvSpPr>
                  <a:spLocks/>
                </p:cNvSpPr>
                <p:nvPr/>
              </p:nvSpPr>
              <p:spPr bwMode="auto">
                <a:xfrm>
                  <a:off x="3063" y="642"/>
                  <a:ext cx="3" cy="2"/>
                </a:xfrm>
                <a:custGeom>
                  <a:avLst/>
                  <a:gdLst>
                    <a:gd name="T0" fmla="*/ 21 w 21"/>
                    <a:gd name="T1" fmla="*/ 13 h 13"/>
                    <a:gd name="T2" fmla="*/ 0 w 21"/>
                    <a:gd name="T3" fmla="*/ 0 h 13"/>
                    <a:gd name="T4" fmla="*/ 0 w 21"/>
                    <a:gd name="T5" fmla="*/ 1 h 13"/>
                    <a:gd name="T6" fmla="*/ 21 w 21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3">
                      <a:moveTo>
                        <a:pt x="21" y="13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" name="Line 4083"/>
                <p:cNvSpPr>
                  <a:spLocks noChangeShapeType="1"/>
                </p:cNvSpPr>
                <p:nvPr/>
              </p:nvSpPr>
              <p:spPr bwMode="auto">
                <a:xfrm>
                  <a:off x="3063" y="64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" name="Freeform 4084"/>
                <p:cNvSpPr>
                  <a:spLocks/>
                </p:cNvSpPr>
                <p:nvPr/>
              </p:nvSpPr>
              <p:spPr bwMode="auto">
                <a:xfrm>
                  <a:off x="3061" y="642"/>
                  <a:ext cx="7" cy="7"/>
                </a:xfrm>
                <a:custGeom>
                  <a:avLst/>
                  <a:gdLst>
                    <a:gd name="T0" fmla="*/ 60 w 60"/>
                    <a:gd name="T1" fmla="*/ 25 h 55"/>
                    <a:gd name="T2" fmla="*/ 38 w 60"/>
                    <a:gd name="T3" fmla="*/ 12 h 55"/>
                    <a:gd name="T4" fmla="*/ 17 w 60"/>
                    <a:gd name="T5" fmla="*/ 0 h 55"/>
                    <a:gd name="T6" fmla="*/ 0 w 60"/>
                    <a:gd name="T7" fmla="*/ 31 h 55"/>
                    <a:gd name="T8" fmla="*/ 21 w 60"/>
                    <a:gd name="T9" fmla="*/ 43 h 55"/>
                    <a:gd name="T10" fmla="*/ 42 w 60"/>
                    <a:gd name="T11" fmla="*/ 55 h 55"/>
                    <a:gd name="T12" fmla="*/ 60 w 60"/>
                    <a:gd name="T13" fmla="*/ 2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5"/>
                      </a:moveTo>
                      <a:lnTo>
                        <a:pt x="38" y="12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1" y="43"/>
                      </a:lnTo>
                      <a:lnTo>
                        <a:pt x="42" y="55"/>
                      </a:lnTo>
                      <a:lnTo>
                        <a:pt x="6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" name="Freeform 4085"/>
                <p:cNvSpPr>
                  <a:spLocks/>
                </p:cNvSpPr>
                <p:nvPr/>
              </p:nvSpPr>
              <p:spPr bwMode="auto">
                <a:xfrm>
                  <a:off x="3061" y="642"/>
                  <a:ext cx="7" cy="7"/>
                </a:xfrm>
                <a:custGeom>
                  <a:avLst/>
                  <a:gdLst>
                    <a:gd name="T0" fmla="*/ 60 w 60"/>
                    <a:gd name="T1" fmla="*/ 25 h 55"/>
                    <a:gd name="T2" fmla="*/ 38 w 60"/>
                    <a:gd name="T3" fmla="*/ 12 h 55"/>
                    <a:gd name="T4" fmla="*/ 17 w 60"/>
                    <a:gd name="T5" fmla="*/ 0 h 55"/>
                    <a:gd name="T6" fmla="*/ 0 w 60"/>
                    <a:gd name="T7" fmla="*/ 31 h 55"/>
                    <a:gd name="T8" fmla="*/ 21 w 60"/>
                    <a:gd name="T9" fmla="*/ 43 h 55"/>
                    <a:gd name="T10" fmla="*/ 42 w 60"/>
                    <a:gd name="T11" fmla="*/ 55 h 55"/>
                    <a:gd name="T12" fmla="*/ 60 w 60"/>
                    <a:gd name="T13" fmla="*/ 2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5">
                      <a:moveTo>
                        <a:pt x="60" y="25"/>
                      </a:moveTo>
                      <a:lnTo>
                        <a:pt x="38" y="12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1" y="43"/>
                      </a:lnTo>
                      <a:lnTo>
                        <a:pt x="42" y="55"/>
                      </a:lnTo>
                      <a:lnTo>
                        <a:pt x="60" y="2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" name="Freeform 4086"/>
                <p:cNvSpPr>
                  <a:spLocks/>
                </p:cNvSpPr>
                <p:nvPr/>
              </p:nvSpPr>
              <p:spPr bwMode="auto">
                <a:xfrm>
                  <a:off x="3061" y="646"/>
                  <a:ext cx="3" cy="1"/>
                </a:xfrm>
                <a:custGeom>
                  <a:avLst/>
                  <a:gdLst>
                    <a:gd name="T0" fmla="*/ 21 w 21"/>
                    <a:gd name="T1" fmla="*/ 12 h 12"/>
                    <a:gd name="T2" fmla="*/ 0 w 21"/>
                    <a:gd name="T3" fmla="*/ 0 h 12"/>
                    <a:gd name="T4" fmla="*/ 0 w 21"/>
                    <a:gd name="T5" fmla="*/ 0 h 12"/>
                    <a:gd name="T6" fmla="*/ 21 w 21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2">
                      <a:moveTo>
                        <a:pt x="21" y="1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" name="Line 4087"/>
                <p:cNvSpPr>
                  <a:spLocks noChangeShapeType="1"/>
                </p:cNvSpPr>
                <p:nvPr/>
              </p:nvSpPr>
              <p:spPr bwMode="auto">
                <a:xfrm>
                  <a:off x="3061" y="646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" name="Freeform 4088"/>
                <p:cNvSpPr>
                  <a:spLocks/>
                </p:cNvSpPr>
                <p:nvPr/>
              </p:nvSpPr>
              <p:spPr bwMode="auto">
                <a:xfrm>
                  <a:off x="3059" y="646"/>
                  <a:ext cx="7" cy="7"/>
                </a:xfrm>
                <a:custGeom>
                  <a:avLst/>
                  <a:gdLst>
                    <a:gd name="T0" fmla="*/ 60 w 60"/>
                    <a:gd name="T1" fmla="*/ 24 h 54"/>
                    <a:gd name="T2" fmla="*/ 39 w 60"/>
                    <a:gd name="T3" fmla="*/ 12 h 54"/>
                    <a:gd name="T4" fmla="*/ 18 w 60"/>
                    <a:gd name="T5" fmla="*/ 0 h 54"/>
                    <a:gd name="T6" fmla="*/ 0 w 60"/>
                    <a:gd name="T7" fmla="*/ 30 h 54"/>
                    <a:gd name="T8" fmla="*/ 22 w 60"/>
                    <a:gd name="T9" fmla="*/ 42 h 54"/>
                    <a:gd name="T10" fmla="*/ 43 w 60"/>
                    <a:gd name="T11" fmla="*/ 54 h 54"/>
                    <a:gd name="T12" fmla="*/ 60 w 60"/>
                    <a:gd name="T13" fmla="*/ 2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60" y="24"/>
                      </a:moveTo>
                      <a:lnTo>
                        <a:pt x="39" y="12"/>
                      </a:lnTo>
                      <a:lnTo>
                        <a:pt x="18" y="0"/>
                      </a:lnTo>
                      <a:lnTo>
                        <a:pt x="0" y="30"/>
                      </a:lnTo>
                      <a:lnTo>
                        <a:pt x="22" y="42"/>
                      </a:lnTo>
                      <a:lnTo>
                        <a:pt x="43" y="54"/>
                      </a:lnTo>
                      <a:lnTo>
                        <a:pt x="6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" name="Freeform 4089"/>
                <p:cNvSpPr>
                  <a:spLocks/>
                </p:cNvSpPr>
                <p:nvPr/>
              </p:nvSpPr>
              <p:spPr bwMode="auto">
                <a:xfrm>
                  <a:off x="3059" y="646"/>
                  <a:ext cx="7" cy="7"/>
                </a:xfrm>
                <a:custGeom>
                  <a:avLst/>
                  <a:gdLst>
                    <a:gd name="T0" fmla="*/ 60 w 60"/>
                    <a:gd name="T1" fmla="*/ 24 h 54"/>
                    <a:gd name="T2" fmla="*/ 39 w 60"/>
                    <a:gd name="T3" fmla="*/ 12 h 54"/>
                    <a:gd name="T4" fmla="*/ 18 w 60"/>
                    <a:gd name="T5" fmla="*/ 0 h 54"/>
                    <a:gd name="T6" fmla="*/ 0 w 60"/>
                    <a:gd name="T7" fmla="*/ 30 h 54"/>
                    <a:gd name="T8" fmla="*/ 22 w 60"/>
                    <a:gd name="T9" fmla="*/ 42 h 54"/>
                    <a:gd name="T10" fmla="*/ 43 w 60"/>
                    <a:gd name="T11" fmla="*/ 54 h 54"/>
                    <a:gd name="T12" fmla="*/ 60 w 60"/>
                    <a:gd name="T13" fmla="*/ 2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60" y="24"/>
                      </a:moveTo>
                      <a:lnTo>
                        <a:pt x="39" y="12"/>
                      </a:lnTo>
                      <a:lnTo>
                        <a:pt x="18" y="0"/>
                      </a:lnTo>
                      <a:lnTo>
                        <a:pt x="0" y="30"/>
                      </a:lnTo>
                      <a:lnTo>
                        <a:pt x="22" y="42"/>
                      </a:lnTo>
                      <a:lnTo>
                        <a:pt x="43" y="54"/>
                      </a:lnTo>
                      <a:lnTo>
                        <a:pt x="60" y="2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" name="Freeform 4090"/>
                <p:cNvSpPr>
                  <a:spLocks/>
                </p:cNvSpPr>
                <p:nvPr/>
              </p:nvSpPr>
              <p:spPr bwMode="auto">
                <a:xfrm>
                  <a:off x="3059" y="650"/>
                  <a:ext cx="2" cy="1"/>
                </a:xfrm>
                <a:custGeom>
                  <a:avLst/>
                  <a:gdLst>
                    <a:gd name="T0" fmla="*/ 22 w 22"/>
                    <a:gd name="T1" fmla="*/ 12 h 12"/>
                    <a:gd name="T2" fmla="*/ 0 w 22"/>
                    <a:gd name="T3" fmla="*/ 0 h 12"/>
                    <a:gd name="T4" fmla="*/ 0 w 22"/>
                    <a:gd name="T5" fmla="*/ 0 h 12"/>
                    <a:gd name="T6" fmla="*/ 22 w 2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2">
                      <a:moveTo>
                        <a:pt x="22" y="1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" name="Line 4091"/>
                <p:cNvSpPr>
                  <a:spLocks noChangeShapeType="1"/>
                </p:cNvSpPr>
                <p:nvPr/>
              </p:nvSpPr>
              <p:spPr bwMode="auto">
                <a:xfrm>
                  <a:off x="3059" y="650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" name="Freeform 4092"/>
                <p:cNvSpPr>
                  <a:spLocks/>
                </p:cNvSpPr>
                <p:nvPr/>
              </p:nvSpPr>
              <p:spPr bwMode="auto">
                <a:xfrm>
                  <a:off x="3057" y="650"/>
                  <a:ext cx="7" cy="7"/>
                </a:xfrm>
                <a:custGeom>
                  <a:avLst/>
                  <a:gdLst>
                    <a:gd name="T0" fmla="*/ 60 w 60"/>
                    <a:gd name="T1" fmla="*/ 24 h 56"/>
                    <a:gd name="T2" fmla="*/ 39 w 60"/>
                    <a:gd name="T3" fmla="*/ 12 h 56"/>
                    <a:gd name="T4" fmla="*/ 17 w 60"/>
                    <a:gd name="T5" fmla="*/ 0 h 56"/>
                    <a:gd name="T6" fmla="*/ 0 w 60"/>
                    <a:gd name="T7" fmla="*/ 32 h 56"/>
                    <a:gd name="T8" fmla="*/ 22 w 60"/>
                    <a:gd name="T9" fmla="*/ 44 h 56"/>
                    <a:gd name="T10" fmla="*/ 43 w 60"/>
                    <a:gd name="T11" fmla="*/ 56 h 56"/>
                    <a:gd name="T12" fmla="*/ 60 w 60"/>
                    <a:gd name="T13" fmla="*/ 2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60" y="24"/>
                      </a:moveTo>
                      <a:lnTo>
                        <a:pt x="39" y="12"/>
                      </a:lnTo>
                      <a:lnTo>
                        <a:pt x="17" y="0"/>
                      </a:lnTo>
                      <a:lnTo>
                        <a:pt x="0" y="32"/>
                      </a:lnTo>
                      <a:lnTo>
                        <a:pt x="22" y="44"/>
                      </a:lnTo>
                      <a:lnTo>
                        <a:pt x="43" y="56"/>
                      </a:lnTo>
                      <a:lnTo>
                        <a:pt x="6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" name="Freeform 4093"/>
                <p:cNvSpPr>
                  <a:spLocks/>
                </p:cNvSpPr>
                <p:nvPr/>
              </p:nvSpPr>
              <p:spPr bwMode="auto">
                <a:xfrm>
                  <a:off x="3057" y="650"/>
                  <a:ext cx="7" cy="7"/>
                </a:xfrm>
                <a:custGeom>
                  <a:avLst/>
                  <a:gdLst>
                    <a:gd name="T0" fmla="*/ 60 w 60"/>
                    <a:gd name="T1" fmla="*/ 24 h 56"/>
                    <a:gd name="T2" fmla="*/ 39 w 60"/>
                    <a:gd name="T3" fmla="*/ 12 h 56"/>
                    <a:gd name="T4" fmla="*/ 17 w 60"/>
                    <a:gd name="T5" fmla="*/ 0 h 56"/>
                    <a:gd name="T6" fmla="*/ 0 w 60"/>
                    <a:gd name="T7" fmla="*/ 32 h 56"/>
                    <a:gd name="T8" fmla="*/ 22 w 60"/>
                    <a:gd name="T9" fmla="*/ 44 h 56"/>
                    <a:gd name="T10" fmla="*/ 43 w 60"/>
                    <a:gd name="T11" fmla="*/ 56 h 56"/>
                    <a:gd name="T12" fmla="*/ 60 w 60"/>
                    <a:gd name="T13" fmla="*/ 2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60" y="24"/>
                      </a:moveTo>
                      <a:lnTo>
                        <a:pt x="39" y="12"/>
                      </a:lnTo>
                      <a:lnTo>
                        <a:pt x="17" y="0"/>
                      </a:lnTo>
                      <a:lnTo>
                        <a:pt x="0" y="32"/>
                      </a:lnTo>
                      <a:lnTo>
                        <a:pt x="22" y="44"/>
                      </a:lnTo>
                      <a:lnTo>
                        <a:pt x="43" y="56"/>
                      </a:lnTo>
                      <a:lnTo>
                        <a:pt x="60" y="2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" name="Freeform 4094"/>
                <p:cNvSpPr>
                  <a:spLocks/>
                </p:cNvSpPr>
                <p:nvPr/>
              </p:nvSpPr>
              <p:spPr bwMode="auto">
                <a:xfrm>
                  <a:off x="3057" y="654"/>
                  <a:ext cx="2" cy="1"/>
                </a:xfrm>
                <a:custGeom>
                  <a:avLst/>
                  <a:gdLst>
                    <a:gd name="T0" fmla="*/ 23 w 23"/>
                    <a:gd name="T1" fmla="*/ 12 h 12"/>
                    <a:gd name="T2" fmla="*/ 1 w 23"/>
                    <a:gd name="T3" fmla="*/ 0 h 12"/>
                    <a:gd name="T4" fmla="*/ 0 w 23"/>
                    <a:gd name="T5" fmla="*/ 0 h 12"/>
                    <a:gd name="T6" fmla="*/ 23 w 23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2">
                      <a:moveTo>
                        <a:pt x="23" y="1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" name="Line 4095"/>
                <p:cNvSpPr>
                  <a:spLocks noChangeShapeType="1"/>
                </p:cNvSpPr>
                <p:nvPr/>
              </p:nvSpPr>
              <p:spPr bwMode="auto">
                <a:xfrm flipH="1">
                  <a:off x="3057" y="65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" name="Freeform 4096"/>
                <p:cNvSpPr>
                  <a:spLocks/>
                </p:cNvSpPr>
                <p:nvPr/>
              </p:nvSpPr>
              <p:spPr bwMode="auto">
                <a:xfrm>
                  <a:off x="3055" y="654"/>
                  <a:ext cx="7" cy="7"/>
                </a:xfrm>
                <a:custGeom>
                  <a:avLst/>
                  <a:gdLst>
                    <a:gd name="T0" fmla="*/ 61 w 61"/>
                    <a:gd name="T1" fmla="*/ 24 h 54"/>
                    <a:gd name="T2" fmla="*/ 39 w 61"/>
                    <a:gd name="T3" fmla="*/ 12 h 54"/>
                    <a:gd name="T4" fmla="*/ 16 w 61"/>
                    <a:gd name="T5" fmla="*/ 0 h 54"/>
                    <a:gd name="T6" fmla="*/ 0 w 61"/>
                    <a:gd name="T7" fmla="*/ 30 h 54"/>
                    <a:gd name="T8" fmla="*/ 22 w 61"/>
                    <a:gd name="T9" fmla="*/ 42 h 54"/>
                    <a:gd name="T10" fmla="*/ 45 w 61"/>
                    <a:gd name="T11" fmla="*/ 54 h 54"/>
                    <a:gd name="T12" fmla="*/ 61 w 61"/>
                    <a:gd name="T13" fmla="*/ 2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4"/>
                      </a:moveTo>
                      <a:lnTo>
                        <a:pt x="39" y="12"/>
                      </a:lnTo>
                      <a:lnTo>
                        <a:pt x="16" y="0"/>
                      </a:lnTo>
                      <a:lnTo>
                        <a:pt x="0" y="30"/>
                      </a:lnTo>
                      <a:lnTo>
                        <a:pt x="22" y="42"/>
                      </a:lnTo>
                      <a:lnTo>
                        <a:pt x="45" y="54"/>
                      </a:lnTo>
                      <a:lnTo>
                        <a:pt x="61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" name="Freeform 4097"/>
                <p:cNvSpPr>
                  <a:spLocks/>
                </p:cNvSpPr>
                <p:nvPr/>
              </p:nvSpPr>
              <p:spPr bwMode="auto">
                <a:xfrm>
                  <a:off x="3055" y="654"/>
                  <a:ext cx="7" cy="7"/>
                </a:xfrm>
                <a:custGeom>
                  <a:avLst/>
                  <a:gdLst>
                    <a:gd name="T0" fmla="*/ 61 w 61"/>
                    <a:gd name="T1" fmla="*/ 24 h 54"/>
                    <a:gd name="T2" fmla="*/ 39 w 61"/>
                    <a:gd name="T3" fmla="*/ 12 h 54"/>
                    <a:gd name="T4" fmla="*/ 16 w 61"/>
                    <a:gd name="T5" fmla="*/ 0 h 54"/>
                    <a:gd name="T6" fmla="*/ 0 w 61"/>
                    <a:gd name="T7" fmla="*/ 30 h 54"/>
                    <a:gd name="T8" fmla="*/ 22 w 61"/>
                    <a:gd name="T9" fmla="*/ 42 h 54"/>
                    <a:gd name="T10" fmla="*/ 45 w 61"/>
                    <a:gd name="T11" fmla="*/ 54 h 54"/>
                    <a:gd name="T12" fmla="*/ 61 w 61"/>
                    <a:gd name="T13" fmla="*/ 2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4"/>
                      </a:moveTo>
                      <a:lnTo>
                        <a:pt x="39" y="12"/>
                      </a:lnTo>
                      <a:lnTo>
                        <a:pt x="16" y="0"/>
                      </a:lnTo>
                      <a:lnTo>
                        <a:pt x="0" y="30"/>
                      </a:lnTo>
                      <a:lnTo>
                        <a:pt x="22" y="42"/>
                      </a:lnTo>
                      <a:lnTo>
                        <a:pt x="45" y="54"/>
                      </a:lnTo>
                      <a:lnTo>
                        <a:pt x="61" y="2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" name="Freeform 4098"/>
                <p:cNvSpPr>
                  <a:spLocks/>
                </p:cNvSpPr>
                <p:nvPr/>
              </p:nvSpPr>
              <p:spPr bwMode="auto">
                <a:xfrm>
                  <a:off x="3055" y="657"/>
                  <a:ext cx="2" cy="2"/>
                </a:xfrm>
                <a:custGeom>
                  <a:avLst/>
                  <a:gdLst>
                    <a:gd name="T0" fmla="*/ 22 w 22"/>
                    <a:gd name="T1" fmla="*/ 12 h 12"/>
                    <a:gd name="T2" fmla="*/ 0 w 22"/>
                    <a:gd name="T3" fmla="*/ 0 h 12"/>
                    <a:gd name="T4" fmla="*/ 0 w 22"/>
                    <a:gd name="T5" fmla="*/ 1 h 12"/>
                    <a:gd name="T6" fmla="*/ 22 w 2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2">
                      <a:moveTo>
                        <a:pt x="22" y="1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2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" name="Line 4099"/>
                <p:cNvSpPr>
                  <a:spLocks noChangeShapeType="1"/>
                </p:cNvSpPr>
                <p:nvPr/>
              </p:nvSpPr>
              <p:spPr bwMode="auto">
                <a:xfrm>
                  <a:off x="3055" y="65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" name="Freeform 4100"/>
                <p:cNvSpPr>
                  <a:spLocks/>
                </p:cNvSpPr>
                <p:nvPr/>
              </p:nvSpPr>
              <p:spPr bwMode="auto">
                <a:xfrm>
                  <a:off x="3052" y="658"/>
                  <a:ext cx="8" cy="6"/>
                </a:xfrm>
                <a:custGeom>
                  <a:avLst/>
                  <a:gdLst>
                    <a:gd name="T0" fmla="*/ 61 w 61"/>
                    <a:gd name="T1" fmla="*/ 22 h 54"/>
                    <a:gd name="T2" fmla="*/ 38 w 61"/>
                    <a:gd name="T3" fmla="*/ 11 h 54"/>
                    <a:gd name="T4" fmla="*/ 16 w 61"/>
                    <a:gd name="T5" fmla="*/ 0 h 54"/>
                    <a:gd name="T6" fmla="*/ 0 w 61"/>
                    <a:gd name="T7" fmla="*/ 31 h 54"/>
                    <a:gd name="T8" fmla="*/ 22 w 61"/>
                    <a:gd name="T9" fmla="*/ 43 h 54"/>
                    <a:gd name="T10" fmla="*/ 44 w 61"/>
                    <a:gd name="T11" fmla="*/ 54 h 54"/>
                    <a:gd name="T12" fmla="*/ 61 w 61"/>
                    <a:gd name="T13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2"/>
                      </a:move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0" y="31"/>
                      </a:lnTo>
                      <a:lnTo>
                        <a:pt x="22" y="43"/>
                      </a:lnTo>
                      <a:lnTo>
                        <a:pt x="44" y="54"/>
                      </a:lnTo>
                      <a:lnTo>
                        <a:pt x="6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" name="Freeform 4101"/>
                <p:cNvSpPr>
                  <a:spLocks/>
                </p:cNvSpPr>
                <p:nvPr/>
              </p:nvSpPr>
              <p:spPr bwMode="auto">
                <a:xfrm>
                  <a:off x="3052" y="658"/>
                  <a:ext cx="8" cy="6"/>
                </a:xfrm>
                <a:custGeom>
                  <a:avLst/>
                  <a:gdLst>
                    <a:gd name="T0" fmla="*/ 61 w 61"/>
                    <a:gd name="T1" fmla="*/ 22 h 54"/>
                    <a:gd name="T2" fmla="*/ 38 w 61"/>
                    <a:gd name="T3" fmla="*/ 11 h 54"/>
                    <a:gd name="T4" fmla="*/ 16 w 61"/>
                    <a:gd name="T5" fmla="*/ 0 h 54"/>
                    <a:gd name="T6" fmla="*/ 0 w 61"/>
                    <a:gd name="T7" fmla="*/ 31 h 54"/>
                    <a:gd name="T8" fmla="*/ 22 w 61"/>
                    <a:gd name="T9" fmla="*/ 43 h 54"/>
                    <a:gd name="T10" fmla="*/ 44 w 61"/>
                    <a:gd name="T11" fmla="*/ 54 h 54"/>
                    <a:gd name="T12" fmla="*/ 61 w 61"/>
                    <a:gd name="T13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2"/>
                      </a:move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0" y="31"/>
                      </a:lnTo>
                      <a:lnTo>
                        <a:pt x="22" y="43"/>
                      </a:lnTo>
                      <a:lnTo>
                        <a:pt x="44" y="54"/>
                      </a:lnTo>
                      <a:lnTo>
                        <a:pt x="61" y="2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" name="Freeform 4102"/>
                <p:cNvSpPr>
                  <a:spLocks/>
                </p:cNvSpPr>
                <p:nvPr/>
              </p:nvSpPr>
              <p:spPr bwMode="auto">
                <a:xfrm>
                  <a:off x="3052" y="662"/>
                  <a:ext cx="3" cy="1"/>
                </a:xfrm>
                <a:custGeom>
                  <a:avLst/>
                  <a:gdLst>
                    <a:gd name="T0" fmla="*/ 22 w 22"/>
                    <a:gd name="T1" fmla="*/ 12 h 12"/>
                    <a:gd name="T2" fmla="*/ 0 w 22"/>
                    <a:gd name="T3" fmla="*/ 0 h 12"/>
                    <a:gd name="T4" fmla="*/ 0 w 22"/>
                    <a:gd name="T5" fmla="*/ 0 h 12"/>
                    <a:gd name="T6" fmla="*/ 22 w 2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2">
                      <a:moveTo>
                        <a:pt x="22" y="1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" name="Line 4103"/>
                <p:cNvSpPr>
                  <a:spLocks noChangeShapeType="1"/>
                </p:cNvSpPr>
                <p:nvPr/>
              </p:nvSpPr>
              <p:spPr bwMode="auto">
                <a:xfrm>
                  <a:off x="3052" y="66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" name="Freeform 4104"/>
                <p:cNvSpPr>
                  <a:spLocks/>
                </p:cNvSpPr>
                <p:nvPr/>
              </p:nvSpPr>
              <p:spPr bwMode="auto">
                <a:xfrm>
                  <a:off x="3051" y="662"/>
                  <a:ext cx="7" cy="6"/>
                </a:xfrm>
                <a:custGeom>
                  <a:avLst/>
                  <a:gdLst>
                    <a:gd name="T0" fmla="*/ 59 w 59"/>
                    <a:gd name="T1" fmla="*/ 23 h 53"/>
                    <a:gd name="T2" fmla="*/ 37 w 59"/>
                    <a:gd name="T3" fmla="*/ 12 h 53"/>
                    <a:gd name="T4" fmla="*/ 15 w 59"/>
                    <a:gd name="T5" fmla="*/ 0 h 53"/>
                    <a:gd name="T6" fmla="*/ 0 w 59"/>
                    <a:gd name="T7" fmla="*/ 31 h 53"/>
                    <a:gd name="T8" fmla="*/ 22 w 59"/>
                    <a:gd name="T9" fmla="*/ 42 h 53"/>
                    <a:gd name="T10" fmla="*/ 44 w 59"/>
                    <a:gd name="T11" fmla="*/ 53 h 53"/>
                    <a:gd name="T12" fmla="*/ 59 w 59"/>
                    <a:gd name="T13" fmla="*/ 2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3"/>
                      </a:moveTo>
                      <a:lnTo>
                        <a:pt x="37" y="12"/>
                      </a:lnTo>
                      <a:lnTo>
                        <a:pt x="15" y="0"/>
                      </a:lnTo>
                      <a:lnTo>
                        <a:pt x="0" y="31"/>
                      </a:lnTo>
                      <a:lnTo>
                        <a:pt x="22" y="42"/>
                      </a:lnTo>
                      <a:lnTo>
                        <a:pt x="44" y="53"/>
                      </a:lnTo>
                      <a:lnTo>
                        <a:pt x="5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" name="Freeform 4105"/>
                <p:cNvSpPr>
                  <a:spLocks/>
                </p:cNvSpPr>
                <p:nvPr/>
              </p:nvSpPr>
              <p:spPr bwMode="auto">
                <a:xfrm>
                  <a:off x="3051" y="662"/>
                  <a:ext cx="7" cy="6"/>
                </a:xfrm>
                <a:custGeom>
                  <a:avLst/>
                  <a:gdLst>
                    <a:gd name="T0" fmla="*/ 59 w 59"/>
                    <a:gd name="T1" fmla="*/ 23 h 53"/>
                    <a:gd name="T2" fmla="*/ 37 w 59"/>
                    <a:gd name="T3" fmla="*/ 12 h 53"/>
                    <a:gd name="T4" fmla="*/ 15 w 59"/>
                    <a:gd name="T5" fmla="*/ 0 h 53"/>
                    <a:gd name="T6" fmla="*/ 0 w 59"/>
                    <a:gd name="T7" fmla="*/ 31 h 53"/>
                    <a:gd name="T8" fmla="*/ 22 w 59"/>
                    <a:gd name="T9" fmla="*/ 42 h 53"/>
                    <a:gd name="T10" fmla="*/ 44 w 59"/>
                    <a:gd name="T11" fmla="*/ 53 h 53"/>
                    <a:gd name="T12" fmla="*/ 59 w 59"/>
                    <a:gd name="T13" fmla="*/ 2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3"/>
                      </a:moveTo>
                      <a:lnTo>
                        <a:pt x="37" y="12"/>
                      </a:lnTo>
                      <a:lnTo>
                        <a:pt x="15" y="0"/>
                      </a:lnTo>
                      <a:lnTo>
                        <a:pt x="0" y="31"/>
                      </a:lnTo>
                      <a:lnTo>
                        <a:pt x="22" y="42"/>
                      </a:lnTo>
                      <a:lnTo>
                        <a:pt x="44" y="53"/>
                      </a:lnTo>
                      <a:lnTo>
                        <a:pt x="59" y="2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" name="Freeform 4106"/>
                <p:cNvSpPr>
                  <a:spLocks/>
                </p:cNvSpPr>
                <p:nvPr/>
              </p:nvSpPr>
              <p:spPr bwMode="auto">
                <a:xfrm>
                  <a:off x="3053" y="667"/>
                  <a:ext cx="3" cy="1"/>
                </a:xfrm>
                <a:custGeom>
                  <a:avLst/>
                  <a:gdLst>
                    <a:gd name="T0" fmla="*/ 0 w 22"/>
                    <a:gd name="T1" fmla="*/ 0 h 11"/>
                    <a:gd name="T2" fmla="*/ 22 w 22"/>
                    <a:gd name="T3" fmla="*/ 11 h 11"/>
                    <a:gd name="T4" fmla="*/ 22 w 22"/>
                    <a:gd name="T5" fmla="*/ 11 h 11"/>
                    <a:gd name="T6" fmla="*/ 0 w 22"/>
                    <a:gd name="T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1">
                      <a:moveTo>
                        <a:pt x="0" y="0"/>
                      </a:move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" name="Line 4107"/>
                <p:cNvSpPr>
                  <a:spLocks noChangeShapeType="1"/>
                </p:cNvSpPr>
                <p:nvPr/>
              </p:nvSpPr>
              <p:spPr bwMode="auto">
                <a:xfrm>
                  <a:off x="3056" y="668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" name="Freeform 4108"/>
                <p:cNvSpPr>
                  <a:spLocks/>
                </p:cNvSpPr>
                <p:nvPr/>
              </p:nvSpPr>
              <p:spPr bwMode="auto">
                <a:xfrm>
                  <a:off x="3049" y="665"/>
                  <a:ext cx="7" cy="7"/>
                </a:xfrm>
                <a:custGeom>
                  <a:avLst/>
                  <a:gdLst>
                    <a:gd name="T0" fmla="*/ 61 w 61"/>
                    <a:gd name="T1" fmla="*/ 22 h 54"/>
                    <a:gd name="T2" fmla="*/ 39 w 61"/>
                    <a:gd name="T3" fmla="*/ 11 h 54"/>
                    <a:gd name="T4" fmla="*/ 17 w 61"/>
                    <a:gd name="T5" fmla="*/ 0 h 54"/>
                    <a:gd name="T6" fmla="*/ 0 w 61"/>
                    <a:gd name="T7" fmla="*/ 31 h 54"/>
                    <a:gd name="T8" fmla="*/ 23 w 61"/>
                    <a:gd name="T9" fmla="*/ 42 h 54"/>
                    <a:gd name="T10" fmla="*/ 45 w 61"/>
                    <a:gd name="T11" fmla="*/ 54 h 54"/>
                    <a:gd name="T12" fmla="*/ 61 w 61"/>
                    <a:gd name="T13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2"/>
                      </a:moveTo>
                      <a:lnTo>
                        <a:pt x="39" y="11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3" y="42"/>
                      </a:lnTo>
                      <a:lnTo>
                        <a:pt x="45" y="54"/>
                      </a:lnTo>
                      <a:lnTo>
                        <a:pt x="6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" name="Freeform 4109"/>
                <p:cNvSpPr>
                  <a:spLocks/>
                </p:cNvSpPr>
                <p:nvPr/>
              </p:nvSpPr>
              <p:spPr bwMode="auto">
                <a:xfrm>
                  <a:off x="3049" y="665"/>
                  <a:ext cx="7" cy="7"/>
                </a:xfrm>
                <a:custGeom>
                  <a:avLst/>
                  <a:gdLst>
                    <a:gd name="T0" fmla="*/ 61 w 61"/>
                    <a:gd name="T1" fmla="*/ 22 h 54"/>
                    <a:gd name="T2" fmla="*/ 39 w 61"/>
                    <a:gd name="T3" fmla="*/ 11 h 54"/>
                    <a:gd name="T4" fmla="*/ 17 w 61"/>
                    <a:gd name="T5" fmla="*/ 0 h 54"/>
                    <a:gd name="T6" fmla="*/ 0 w 61"/>
                    <a:gd name="T7" fmla="*/ 31 h 54"/>
                    <a:gd name="T8" fmla="*/ 23 w 61"/>
                    <a:gd name="T9" fmla="*/ 42 h 54"/>
                    <a:gd name="T10" fmla="*/ 45 w 61"/>
                    <a:gd name="T11" fmla="*/ 54 h 54"/>
                    <a:gd name="T12" fmla="*/ 61 w 61"/>
                    <a:gd name="T13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54">
                      <a:moveTo>
                        <a:pt x="61" y="22"/>
                      </a:moveTo>
                      <a:lnTo>
                        <a:pt x="39" y="11"/>
                      </a:lnTo>
                      <a:lnTo>
                        <a:pt x="17" y="0"/>
                      </a:lnTo>
                      <a:lnTo>
                        <a:pt x="0" y="31"/>
                      </a:lnTo>
                      <a:lnTo>
                        <a:pt x="23" y="42"/>
                      </a:lnTo>
                      <a:lnTo>
                        <a:pt x="45" y="54"/>
                      </a:lnTo>
                      <a:lnTo>
                        <a:pt x="61" y="2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" name="Freeform 4110"/>
                <p:cNvSpPr>
                  <a:spLocks/>
                </p:cNvSpPr>
                <p:nvPr/>
              </p:nvSpPr>
              <p:spPr bwMode="auto">
                <a:xfrm>
                  <a:off x="3049" y="669"/>
                  <a:ext cx="2" cy="2"/>
                </a:xfrm>
                <a:custGeom>
                  <a:avLst/>
                  <a:gdLst>
                    <a:gd name="T0" fmla="*/ 23 w 23"/>
                    <a:gd name="T1" fmla="*/ 11 h 11"/>
                    <a:gd name="T2" fmla="*/ 0 w 23"/>
                    <a:gd name="T3" fmla="*/ 0 h 11"/>
                    <a:gd name="T4" fmla="*/ 0 w 23"/>
                    <a:gd name="T5" fmla="*/ 0 h 11"/>
                    <a:gd name="T6" fmla="*/ 23 w 23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1">
                      <a:moveTo>
                        <a:pt x="23" y="1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" name="Line 4111"/>
                <p:cNvSpPr>
                  <a:spLocks noChangeShapeType="1"/>
                </p:cNvSpPr>
                <p:nvPr/>
              </p:nvSpPr>
              <p:spPr bwMode="auto">
                <a:xfrm>
                  <a:off x="3049" y="669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" name="Freeform 4112"/>
                <p:cNvSpPr>
                  <a:spLocks/>
                </p:cNvSpPr>
                <p:nvPr/>
              </p:nvSpPr>
              <p:spPr bwMode="auto">
                <a:xfrm>
                  <a:off x="3047" y="669"/>
                  <a:ext cx="7" cy="7"/>
                </a:xfrm>
                <a:custGeom>
                  <a:avLst/>
                  <a:gdLst>
                    <a:gd name="T0" fmla="*/ 60 w 60"/>
                    <a:gd name="T1" fmla="*/ 23 h 54"/>
                    <a:gd name="T2" fmla="*/ 38 w 60"/>
                    <a:gd name="T3" fmla="*/ 11 h 54"/>
                    <a:gd name="T4" fmla="*/ 15 w 60"/>
                    <a:gd name="T5" fmla="*/ 0 h 54"/>
                    <a:gd name="T6" fmla="*/ 0 w 60"/>
                    <a:gd name="T7" fmla="*/ 32 h 54"/>
                    <a:gd name="T8" fmla="*/ 22 w 60"/>
                    <a:gd name="T9" fmla="*/ 43 h 54"/>
                    <a:gd name="T10" fmla="*/ 45 w 60"/>
                    <a:gd name="T11" fmla="*/ 54 h 54"/>
                    <a:gd name="T12" fmla="*/ 60 w 60"/>
                    <a:gd name="T13" fmla="*/ 2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60" y="23"/>
                      </a:moveTo>
                      <a:lnTo>
                        <a:pt x="38" y="11"/>
                      </a:lnTo>
                      <a:lnTo>
                        <a:pt x="15" y="0"/>
                      </a:lnTo>
                      <a:lnTo>
                        <a:pt x="0" y="32"/>
                      </a:lnTo>
                      <a:lnTo>
                        <a:pt x="22" y="43"/>
                      </a:lnTo>
                      <a:lnTo>
                        <a:pt x="45" y="54"/>
                      </a:lnTo>
                      <a:lnTo>
                        <a:pt x="6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" name="Freeform 4113"/>
                <p:cNvSpPr>
                  <a:spLocks/>
                </p:cNvSpPr>
                <p:nvPr/>
              </p:nvSpPr>
              <p:spPr bwMode="auto">
                <a:xfrm>
                  <a:off x="3047" y="669"/>
                  <a:ext cx="7" cy="7"/>
                </a:xfrm>
                <a:custGeom>
                  <a:avLst/>
                  <a:gdLst>
                    <a:gd name="T0" fmla="*/ 60 w 60"/>
                    <a:gd name="T1" fmla="*/ 23 h 54"/>
                    <a:gd name="T2" fmla="*/ 38 w 60"/>
                    <a:gd name="T3" fmla="*/ 11 h 54"/>
                    <a:gd name="T4" fmla="*/ 15 w 60"/>
                    <a:gd name="T5" fmla="*/ 0 h 54"/>
                    <a:gd name="T6" fmla="*/ 0 w 60"/>
                    <a:gd name="T7" fmla="*/ 32 h 54"/>
                    <a:gd name="T8" fmla="*/ 22 w 60"/>
                    <a:gd name="T9" fmla="*/ 43 h 54"/>
                    <a:gd name="T10" fmla="*/ 45 w 60"/>
                    <a:gd name="T11" fmla="*/ 54 h 54"/>
                    <a:gd name="T12" fmla="*/ 60 w 60"/>
                    <a:gd name="T13" fmla="*/ 2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4">
                      <a:moveTo>
                        <a:pt x="60" y="23"/>
                      </a:moveTo>
                      <a:lnTo>
                        <a:pt x="38" y="11"/>
                      </a:lnTo>
                      <a:lnTo>
                        <a:pt x="15" y="0"/>
                      </a:lnTo>
                      <a:lnTo>
                        <a:pt x="0" y="32"/>
                      </a:lnTo>
                      <a:lnTo>
                        <a:pt x="22" y="43"/>
                      </a:lnTo>
                      <a:lnTo>
                        <a:pt x="45" y="54"/>
                      </a:lnTo>
                      <a:lnTo>
                        <a:pt x="60" y="23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" name="Freeform 4114"/>
                <p:cNvSpPr>
                  <a:spLocks/>
                </p:cNvSpPr>
                <p:nvPr/>
              </p:nvSpPr>
              <p:spPr bwMode="auto">
                <a:xfrm>
                  <a:off x="3045" y="673"/>
                  <a:ext cx="7" cy="7"/>
                </a:xfrm>
                <a:custGeom>
                  <a:avLst/>
                  <a:gdLst>
                    <a:gd name="T0" fmla="*/ 60 w 60"/>
                    <a:gd name="T1" fmla="*/ 22 h 53"/>
                    <a:gd name="T2" fmla="*/ 37 w 60"/>
                    <a:gd name="T3" fmla="*/ 11 h 53"/>
                    <a:gd name="T4" fmla="*/ 15 w 60"/>
                    <a:gd name="T5" fmla="*/ 0 h 53"/>
                    <a:gd name="T6" fmla="*/ 0 w 60"/>
                    <a:gd name="T7" fmla="*/ 31 h 53"/>
                    <a:gd name="T8" fmla="*/ 22 w 60"/>
                    <a:gd name="T9" fmla="*/ 42 h 53"/>
                    <a:gd name="T10" fmla="*/ 45 w 60"/>
                    <a:gd name="T11" fmla="*/ 53 h 53"/>
                    <a:gd name="T12" fmla="*/ 60 w 60"/>
                    <a:gd name="T13" fmla="*/ 2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3">
                      <a:moveTo>
                        <a:pt x="60" y="22"/>
                      </a:moveTo>
                      <a:lnTo>
                        <a:pt x="37" y="11"/>
                      </a:lnTo>
                      <a:lnTo>
                        <a:pt x="15" y="0"/>
                      </a:lnTo>
                      <a:lnTo>
                        <a:pt x="0" y="31"/>
                      </a:lnTo>
                      <a:lnTo>
                        <a:pt x="22" y="42"/>
                      </a:lnTo>
                      <a:lnTo>
                        <a:pt x="45" y="53"/>
                      </a:lnTo>
                      <a:lnTo>
                        <a:pt x="6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" name="Freeform 4115"/>
                <p:cNvSpPr>
                  <a:spLocks/>
                </p:cNvSpPr>
                <p:nvPr/>
              </p:nvSpPr>
              <p:spPr bwMode="auto">
                <a:xfrm>
                  <a:off x="3045" y="673"/>
                  <a:ext cx="7" cy="7"/>
                </a:xfrm>
                <a:custGeom>
                  <a:avLst/>
                  <a:gdLst>
                    <a:gd name="T0" fmla="*/ 60 w 60"/>
                    <a:gd name="T1" fmla="*/ 22 h 53"/>
                    <a:gd name="T2" fmla="*/ 37 w 60"/>
                    <a:gd name="T3" fmla="*/ 11 h 53"/>
                    <a:gd name="T4" fmla="*/ 15 w 60"/>
                    <a:gd name="T5" fmla="*/ 0 h 53"/>
                    <a:gd name="T6" fmla="*/ 0 w 60"/>
                    <a:gd name="T7" fmla="*/ 31 h 53"/>
                    <a:gd name="T8" fmla="*/ 22 w 60"/>
                    <a:gd name="T9" fmla="*/ 42 h 53"/>
                    <a:gd name="T10" fmla="*/ 45 w 60"/>
                    <a:gd name="T11" fmla="*/ 53 h 53"/>
                    <a:gd name="T12" fmla="*/ 60 w 60"/>
                    <a:gd name="T13" fmla="*/ 2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3">
                      <a:moveTo>
                        <a:pt x="60" y="22"/>
                      </a:moveTo>
                      <a:lnTo>
                        <a:pt x="37" y="11"/>
                      </a:lnTo>
                      <a:lnTo>
                        <a:pt x="15" y="0"/>
                      </a:lnTo>
                      <a:lnTo>
                        <a:pt x="0" y="31"/>
                      </a:lnTo>
                      <a:lnTo>
                        <a:pt x="22" y="42"/>
                      </a:lnTo>
                      <a:lnTo>
                        <a:pt x="45" y="53"/>
                      </a:lnTo>
                      <a:lnTo>
                        <a:pt x="60" y="2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" name="Freeform 4116"/>
                <p:cNvSpPr>
                  <a:spLocks/>
                </p:cNvSpPr>
                <p:nvPr/>
              </p:nvSpPr>
              <p:spPr bwMode="auto">
                <a:xfrm>
                  <a:off x="3045" y="677"/>
                  <a:ext cx="3" cy="2"/>
                </a:xfrm>
                <a:custGeom>
                  <a:avLst/>
                  <a:gdLst>
                    <a:gd name="T0" fmla="*/ 22 w 22"/>
                    <a:gd name="T1" fmla="*/ 11 h 11"/>
                    <a:gd name="T2" fmla="*/ 0 w 22"/>
                    <a:gd name="T3" fmla="*/ 0 h 11"/>
                    <a:gd name="T4" fmla="*/ 0 w 22"/>
                    <a:gd name="T5" fmla="*/ 1 h 11"/>
                    <a:gd name="T6" fmla="*/ 22 w 22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1">
                      <a:moveTo>
                        <a:pt x="22" y="1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" name="Line 4117"/>
                <p:cNvSpPr>
                  <a:spLocks noChangeShapeType="1"/>
                </p:cNvSpPr>
                <p:nvPr/>
              </p:nvSpPr>
              <p:spPr bwMode="auto">
                <a:xfrm>
                  <a:off x="3045" y="677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" name="Freeform 4118"/>
                <p:cNvSpPr>
                  <a:spLocks/>
                </p:cNvSpPr>
                <p:nvPr/>
              </p:nvSpPr>
              <p:spPr bwMode="auto">
                <a:xfrm>
                  <a:off x="3043" y="677"/>
                  <a:ext cx="7" cy="7"/>
                </a:xfrm>
                <a:custGeom>
                  <a:avLst/>
                  <a:gdLst>
                    <a:gd name="T0" fmla="*/ 59 w 59"/>
                    <a:gd name="T1" fmla="*/ 20 h 53"/>
                    <a:gd name="T2" fmla="*/ 36 w 59"/>
                    <a:gd name="T3" fmla="*/ 10 h 53"/>
                    <a:gd name="T4" fmla="*/ 14 w 59"/>
                    <a:gd name="T5" fmla="*/ 0 h 53"/>
                    <a:gd name="T6" fmla="*/ 0 w 59"/>
                    <a:gd name="T7" fmla="*/ 33 h 53"/>
                    <a:gd name="T8" fmla="*/ 22 w 59"/>
                    <a:gd name="T9" fmla="*/ 43 h 53"/>
                    <a:gd name="T10" fmla="*/ 44 w 59"/>
                    <a:gd name="T11" fmla="*/ 53 h 53"/>
                    <a:gd name="T12" fmla="*/ 59 w 59"/>
                    <a:gd name="T13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0"/>
                      </a:moveTo>
                      <a:lnTo>
                        <a:pt x="36" y="10"/>
                      </a:lnTo>
                      <a:lnTo>
                        <a:pt x="14" y="0"/>
                      </a:lnTo>
                      <a:lnTo>
                        <a:pt x="0" y="33"/>
                      </a:lnTo>
                      <a:lnTo>
                        <a:pt x="22" y="43"/>
                      </a:lnTo>
                      <a:lnTo>
                        <a:pt x="44" y="53"/>
                      </a:lnTo>
                      <a:lnTo>
                        <a:pt x="59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" name="Freeform 4119"/>
                <p:cNvSpPr>
                  <a:spLocks/>
                </p:cNvSpPr>
                <p:nvPr/>
              </p:nvSpPr>
              <p:spPr bwMode="auto">
                <a:xfrm>
                  <a:off x="3043" y="677"/>
                  <a:ext cx="7" cy="7"/>
                </a:xfrm>
                <a:custGeom>
                  <a:avLst/>
                  <a:gdLst>
                    <a:gd name="T0" fmla="*/ 59 w 59"/>
                    <a:gd name="T1" fmla="*/ 20 h 53"/>
                    <a:gd name="T2" fmla="*/ 36 w 59"/>
                    <a:gd name="T3" fmla="*/ 10 h 53"/>
                    <a:gd name="T4" fmla="*/ 14 w 59"/>
                    <a:gd name="T5" fmla="*/ 0 h 53"/>
                    <a:gd name="T6" fmla="*/ 0 w 59"/>
                    <a:gd name="T7" fmla="*/ 33 h 53"/>
                    <a:gd name="T8" fmla="*/ 22 w 59"/>
                    <a:gd name="T9" fmla="*/ 43 h 53"/>
                    <a:gd name="T10" fmla="*/ 44 w 59"/>
                    <a:gd name="T11" fmla="*/ 53 h 53"/>
                    <a:gd name="T12" fmla="*/ 59 w 59"/>
                    <a:gd name="T13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0"/>
                      </a:moveTo>
                      <a:lnTo>
                        <a:pt x="36" y="10"/>
                      </a:lnTo>
                      <a:lnTo>
                        <a:pt x="14" y="0"/>
                      </a:lnTo>
                      <a:lnTo>
                        <a:pt x="0" y="33"/>
                      </a:lnTo>
                      <a:lnTo>
                        <a:pt x="22" y="43"/>
                      </a:lnTo>
                      <a:lnTo>
                        <a:pt x="44" y="53"/>
                      </a:lnTo>
                      <a:lnTo>
                        <a:pt x="59" y="2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" name="Freeform 4120"/>
                <p:cNvSpPr>
                  <a:spLocks/>
                </p:cNvSpPr>
                <p:nvPr/>
              </p:nvSpPr>
              <p:spPr bwMode="auto">
                <a:xfrm>
                  <a:off x="3046" y="683"/>
                  <a:ext cx="3" cy="1"/>
                </a:xfrm>
                <a:custGeom>
                  <a:avLst/>
                  <a:gdLst>
                    <a:gd name="T0" fmla="*/ 0 w 22"/>
                    <a:gd name="T1" fmla="*/ 0 h 10"/>
                    <a:gd name="T2" fmla="*/ 22 w 22"/>
                    <a:gd name="T3" fmla="*/ 10 h 10"/>
                    <a:gd name="T4" fmla="*/ 22 w 22"/>
                    <a:gd name="T5" fmla="*/ 10 h 10"/>
                    <a:gd name="T6" fmla="*/ 0 w 22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0">
                      <a:moveTo>
                        <a:pt x="0" y="0"/>
                      </a:move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" name="Line 4121"/>
                <p:cNvSpPr>
                  <a:spLocks noChangeShapeType="1"/>
                </p:cNvSpPr>
                <p:nvPr/>
              </p:nvSpPr>
              <p:spPr bwMode="auto">
                <a:xfrm>
                  <a:off x="3049" y="68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" name="Freeform 4122"/>
                <p:cNvSpPr>
                  <a:spLocks/>
                </p:cNvSpPr>
                <p:nvPr/>
              </p:nvSpPr>
              <p:spPr bwMode="auto">
                <a:xfrm>
                  <a:off x="3041" y="681"/>
                  <a:ext cx="8" cy="7"/>
                </a:xfrm>
                <a:custGeom>
                  <a:avLst/>
                  <a:gdLst>
                    <a:gd name="T0" fmla="*/ 58 w 58"/>
                    <a:gd name="T1" fmla="*/ 20 h 51"/>
                    <a:gd name="T2" fmla="*/ 36 w 58"/>
                    <a:gd name="T3" fmla="*/ 10 h 51"/>
                    <a:gd name="T4" fmla="*/ 14 w 58"/>
                    <a:gd name="T5" fmla="*/ 0 h 51"/>
                    <a:gd name="T6" fmla="*/ 0 w 58"/>
                    <a:gd name="T7" fmla="*/ 31 h 51"/>
                    <a:gd name="T8" fmla="*/ 22 w 58"/>
                    <a:gd name="T9" fmla="*/ 41 h 51"/>
                    <a:gd name="T10" fmla="*/ 44 w 58"/>
                    <a:gd name="T11" fmla="*/ 51 h 51"/>
                    <a:gd name="T12" fmla="*/ 58 w 58"/>
                    <a:gd name="T13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1">
                      <a:moveTo>
                        <a:pt x="58" y="20"/>
                      </a:moveTo>
                      <a:lnTo>
                        <a:pt x="36" y="10"/>
                      </a:lnTo>
                      <a:lnTo>
                        <a:pt x="14" y="0"/>
                      </a:lnTo>
                      <a:lnTo>
                        <a:pt x="0" y="31"/>
                      </a:lnTo>
                      <a:lnTo>
                        <a:pt x="22" y="41"/>
                      </a:lnTo>
                      <a:lnTo>
                        <a:pt x="44" y="51"/>
                      </a:lnTo>
                      <a:lnTo>
                        <a:pt x="58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" name="Freeform 4123"/>
                <p:cNvSpPr>
                  <a:spLocks/>
                </p:cNvSpPr>
                <p:nvPr/>
              </p:nvSpPr>
              <p:spPr bwMode="auto">
                <a:xfrm>
                  <a:off x="3041" y="681"/>
                  <a:ext cx="8" cy="7"/>
                </a:xfrm>
                <a:custGeom>
                  <a:avLst/>
                  <a:gdLst>
                    <a:gd name="T0" fmla="*/ 58 w 58"/>
                    <a:gd name="T1" fmla="*/ 20 h 51"/>
                    <a:gd name="T2" fmla="*/ 36 w 58"/>
                    <a:gd name="T3" fmla="*/ 10 h 51"/>
                    <a:gd name="T4" fmla="*/ 14 w 58"/>
                    <a:gd name="T5" fmla="*/ 0 h 51"/>
                    <a:gd name="T6" fmla="*/ 0 w 58"/>
                    <a:gd name="T7" fmla="*/ 31 h 51"/>
                    <a:gd name="T8" fmla="*/ 22 w 58"/>
                    <a:gd name="T9" fmla="*/ 41 h 51"/>
                    <a:gd name="T10" fmla="*/ 44 w 58"/>
                    <a:gd name="T11" fmla="*/ 51 h 51"/>
                    <a:gd name="T12" fmla="*/ 58 w 58"/>
                    <a:gd name="T13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51">
                      <a:moveTo>
                        <a:pt x="58" y="20"/>
                      </a:moveTo>
                      <a:lnTo>
                        <a:pt x="36" y="10"/>
                      </a:lnTo>
                      <a:lnTo>
                        <a:pt x="14" y="0"/>
                      </a:lnTo>
                      <a:lnTo>
                        <a:pt x="0" y="31"/>
                      </a:lnTo>
                      <a:lnTo>
                        <a:pt x="22" y="41"/>
                      </a:lnTo>
                      <a:lnTo>
                        <a:pt x="44" y="51"/>
                      </a:lnTo>
                      <a:lnTo>
                        <a:pt x="58" y="2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" name="Freeform 4124"/>
                <p:cNvSpPr>
                  <a:spLocks/>
                </p:cNvSpPr>
                <p:nvPr/>
              </p:nvSpPr>
              <p:spPr bwMode="auto">
                <a:xfrm>
                  <a:off x="3041" y="685"/>
                  <a:ext cx="3" cy="2"/>
                </a:xfrm>
                <a:custGeom>
                  <a:avLst/>
                  <a:gdLst>
                    <a:gd name="T0" fmla="*/ 22 w 22"/>
                    <a:gd name="T1" fmla="*/ 10 h 10"/>
                    <a:gd name="T2" fmla="*/ 0 w 22"/>
                    <a:gd name="T3" fmla="*/ 0 h 10"/>
                    <a:gd name="T4" fmla="*/ 0 w 22"/>
                    <a:gd name="T5" fmla="*/ 0 h 10"/>
                    <a:gd name="T6" fmla="*/ 22 w 22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0">
                      <a:moveTo>
                        <a:pt x="22" y="1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" name="Line 4125"/>
                <p:cNvSpPr>
                  <a:spLocks noChangeShapeType="1"/>
                </p:cNvSpPr>
                <p:nvPr/>
              </p:nvSpPr>
              <p:spPr bwMode="auto">
                <a:xfrm>
                  <a:off x="3041" y="68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" name="Freeform 4126"/>
                <p:cNvSpPr>
                  <a:spLocks/>
                </p:cNvSpPr>
                <p:nvPr/>
              </p:nvSpPr>
              <p:spPr bwMode="auto">
                <a:xfrm>
                  <a:off x="3039" y="685"/>
                  <a:ext cx="8" cy="7"/>
                </a:xfrm>
                <a:custGeom>
                  <a:avLst/>
                  <a:gdLst>
                    <a:gd name="T0" fmla="*/ 59 w 59"/>
                    <a:gd name="T1" fmla="*/ 20 h 53"/>
                    <a:gd name="T2" fmla="*/ 37 w 59"/>
                    <a:gd name="T3" fmla="*/ 10 h 53"/>
                    <a:gd name="T4" fmla="*/ 15 w 59"/>
                    <a:gd name="T5" fmla="*/ 0 h 53"/>
                    <a:gd name="T6" fmla="*/ 0 w 59"/>
                    <a:gd name="T7" fmla="*/ 32 h 53"/>
                    <a:gd name="T8" fmla="*/ 23 w 59"/>
                    <a:gd name="T9" fmla="*/ 43 h 53"/>
                    <a:gd name="T10" fmla="*/ 45 w 59"/>
                    <a:gd name="T11" fmla="*/ 53 h 53"/>
                    <a:gd name="T12" fmla="*/ 59 w 59"/>
                    <a:gd name="T13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0"/>
                      </a:moveTo>
                      <a:lnTo>
                        <a:pt x="37" y="10"/>
                      </a:lnTo>
                      <a:lnTo>
                        <a:pt x="15" y="0"/>
                      </a:lnTo>
                      <a:lnTo>
                        <a:pt x="0" y="32"/>
                      </a:lnTo>
                      <a:lnTo>
                        <a:pt x="23" y="43"/>
                      </a:lnTo>
                      <a:lnTo>
                        <a:pt x="45" y="53"/>
                      </a:lnTo>
                      <a:lnTo>
                        <a:pt x="59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" name="Freeform 4127"/>
                <p:cNvSpPr>
                  <a:spLocks/>
                </p:cNvSpPr>
                <p:nvPr/>
              </p:nvSpPr>
              <p:spPr bwMode="auto">
                <a:xfrm>
                  <a:off x="3039" y="685"/>
                  <a:ext cx="8" cy="7"/>
                </a:xfrm>
                <a:custGeom>
                  <a:avLst/>
                  <a:gdLst>
                    <a:gd name="T0" fmla="*/ 59 w 59"/>
                    <a:gd name="T1" fmla="*/ 20 h 53"/>
                    <a:gd name="T2" fmla="*/ 37 w 59"/>
                    <a:gd name="T3" fmla="*/ 10 h 53"/>
                    <a:gd name="T4" fmla="*/ 15 w 59"/>
                    <a:gd name="T5" fmla="*/ 0 h 53"/>
                    <a:gd name="T6" fmla="*/ 0 w 59"/>
                    <a:gd name="T7" fmla="*/ 32 h 53"/>
                    <a:gd name="T8" fmla="*/ 23 w 59"/>
                    <a:gd name="T9" fmla="*/ 43 h 53"/>
                    <a:gd name="T10" fmla="*/ 45 w 59"/>
                    <a:gd name="T11" fmla="*/ 53 h 53"/>
                    <a:gd name="T12" fmla="*/ 59 w 59"/>
                    <a:gd name="T13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3">
                      <a:moveTo>
                        <a:pt x="59" y="20"/>
                      </a:moveTo>
                      <a:lnTo>
                        <a:pt x="37" y="10"/>
                      </a:lnTo>
                      <a:lnTo>
                        <a:pt x="15" y="0"/>
                      </a:lnTo>
                      <a:lnTo>
                        <a:pt x="0" y="32"/>
                      </a:lnTo>
                      <a:lnTo>
                        <a:pt x="23" y="43"/>
                      </a:lnTo>
                      <a:lnTo>
                        <a:pt x="45" y="53"/>
                      </a:lnTo>
                      <a:lnTo>
                        <a:pt x="59" y="2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91" name="Freeform 4128"/>
              <p:cNvSpPr>
                <a:spLocks/>
              </p:cNvSpPr>
              <p:nvPr/>
            </p:nvSpPr>
            <p:spPr bwMode="auto">
              <a:xfrm>
                <a:off x="3189" y="669"/>
                <a:ext cx="3" cy="1"/>
              </a:xfrm>
              <a:custGeom>
                <a:avLst/>
                <a:gdLst>
                  <a:gd name="T0" fmla="*/ 0 w 22"/>
                  <a:gd name="T1" fmla="*/ 0 h 10"/>
                  <a:gd name="T2" fmla="*/ 22 w 22"/>
                  <a:gd name="T3" fmla="*/ 10 h 10"/>
                  <a:gd name="T4" fmla="*/ 22 w 22"/>
                  <a:gd name="T5" fmla="*/ 10 h 10"/>
                  <a:gd name="T6" fmla="*/ 0 w 22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lnTo>
                      <a:pt x="22" y="10"/>
                    </a:lnTo>
                    <a:lnTo>
                      <a:pt x="2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" name="Line 4129"/>
              <p:cNvSpPr>
                <a:spLocks noChangeShapeType="1"/>
              </p:cNvSpPr>
              <p:nvPr/>
            </p:nvSpPr>
            <p:spPr bwMode="auto">
              <a:xfrm>
                <a:off x="3192" y="6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" name="Freeform 4130"/>
              <p:cNvSpPr>
                <a:spLocks/>
              </p:cNvSpPr>
              <p:nvPr/>
            </p:nvSpPr>
            <p:spPr bwMode="auto">
              <a:xfrm>
                <a:off x="3185" y="667"/>
                <a:ext cx="7" cy="7"/>
              </a:xfrm>
              <a:custGeom>
                <a:avLst/>
                <a:gdLst>
                  <a:gd name="T0" fmla="*/ 59 w 59"/>
                  <a:gd name="T1" fmla="*/ 21 h 52"/>
                  <a:gd name="T2" fmla="*/ 37 w 59"/>
                  <a:gd name="T3" fmla="*/ 11 h 52"/>
                  <a:gd name="T4" fmla="*/ 14 w 59"/>
                  <a:gd name="T5" fmla="*/ 0 h 52"/>
                  <a:gd name="T6" fmla="*/ 0 w 59"/>
                  <a:gd name="T7" fmla="*/ 32 h 52"/>
                  <a:gd name="T8" fmla="*/ 22 w 59"/>
                  <a:gd name="T9" fmla="*/ 42 h 52"/>
                  <a:gd name="T10" fmla="*/ 45 w 59"/>
                  <a:gd name="T11" fmla="*/ 52 h 52"/>
                  <a:gd name="T12" fmla="*/ 59 w 59"/>
                  <a:gd name="T13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2">
                    <a:moveTo>
                      <a:pt x="59" y="21"/>
                    </a:moveTo>
                    <a:lnTo>
                      <a:pt x="37" y="11"/>
                    </a:lnTo>
                    <a:lnTo>
                      <a:pt x="14" y="0"/>
                    </a:lnTo>
                    <a:lnTo>
                      <a:pt x="0" y="32"/>
                    </a:lnTo>
                    <a:lnTo>
                      <a:pt x="22" y="42"/>
                    </a:lnTo>
                    <a:lnTo>
                      <a:pt x="45" y="52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" name="Freeform 4131"/>
              <p:cNvSpPr>
                <a:spLocks/>
              </p:cNvSpPr>
              <p:nvPr/>
            </p:nvSpPr>
            <p:spPr bwMode="auto">
              <a:xfrm>
                <a:off x="3185" y="667"/>
                <a:ext cx="7" cy="7"/>
              </a:xfrm>
              <a:custGeom>
                <a:avLst/>
                <a:gdLst>
                  <a:gd name="T0" fmla="*/ 59 w 59"/>
                  <a:gd name="T1" fmla="*/ 21 h 52"/>
                  <a:gd name="T2" fmla="*/ 37 w 59"/>
                  <a:gd name="T3" fmla="*/ 11 h 52"/>
                  <a:gd name="T4" fmla="*/ 14 w 59"/>
                  <a:gd name="T5" fmla="*/ 0 h 52"/>
                  <a:gd name="T6" fmla="*/ 0 w 59"/>
                  <a:gd name="T7" fmla="*/ 32 h 52"/>
                  <a:gd name="T8" fmla="*/ 22 w 59"/>
                  <a:gd name="T9" fmla="*/ 42 h 52"/>
                  <a:gd name="T10" fmla="*/ 45 w 59"/>
                  <a:gd name="T11" fmla="*/ 52 h 52"/>
                  <a:gd name="T12" fmla="*/ 59 w 59"/>
                  <a:gd name="T13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2">
                    <a:moveTo>
                      <a:pt x="59" y="21"/>
                    </a:moveTo>
                    <a:lnTo>
                      <a:pt x="37" y="11"/>
                    </a:lnTo>
                    <a:lnTo>
                      <a:pt x="14" y="0"/>
                    </a:lnTo>
                    <a:lnTo>
                      <a:pt x="0" y="32"/>
                    </a:lnTo>
                    <a:lnTo>
                      <a:pt x="22" y="42"/>
                    </a:lnTo>
                    <a:lnTo>
                      <a:pt x="45" y="52"/>
                    </a:lnTo>
                    <a:lnTo>
                      <a:pt x="59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" name="Freeform 4132"/>
              <p:cNvSpPr>
                <a:spLocks/>
              </p:cNvSpPr>
              <p:nvPr/>
            </p:nvSpPr>
            <p:spPr bwMode="auto">
              <a:xfrm>
                <a:off x="3185" y="671"/>
                <a:ext cx="2" cy="2"/>
              </a:xfrm>
              <a:custGeom>
                <a:avLst/>
                <a:gdLst>
                  <a:gd name="T0" fmla="*/ 23 w 23"/>
                  <a:gd name="T1" fmla="*/ 10 h 10"/>
                  <a:gd name="T2" fmla="*/ 1 w 23"/>
                  <a:gd name="T3" fmla="*/ 0 h 10"/>
                  <a:gd name="T4" fmla="*/ 0 w 23"/>
                  <a:gd name="T5" fmla="*/ 1 h 10"/>
                  <a:gd name="T6" fmla="*/ 23 w 2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0">
                    <a:moveTo>
                      <a:pt x="23" y="1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" name="Line 4133"/>
              <p:cNvSpPr>
                <a:spLocks noChangeShapeType="1"/>
              </p:cNvSpPr>
              <p:nvPr/>
            </p:nvSpPr>
            <p:spPr bwMode="auto">
              <a:xfrm flipH="1">
                <a:off x="3185" y="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" name="Freeform 4134"/>
              <p:cNvSpPr>
                <a:spLocks/>
              </p:cNvSpPr>
              <p:nvPr/>
            </p:nvSpPr>
            <p:spPr bwMode="auto">
              <a:xfrm>
                <a:off x="3183" y="671"/>
                <a:ext cx="7" cy="7"/>
              </a:xfrm>
              <a:custGeom>
                <a:avLst/>
                <a:gdLst>
                  <a:gd name="T0" fmla="*/ 60 w 60"/>
                  <a:gd name="T1" fmla="*/ 18 h 51"/>
                  <a:gd name="T2" fmla="*/ 36 w 60"/>
                  <a:gd name="T3" fmla="*/ 9 h 51"/>
                  <a:gd name="T4" fmla="*/ 13 w 60"/>
                  <a:gd name="T5" fmla="*/ 0 h 51"/>
                  <a:gd name="T6" fmla="*/ 0 w 60"/>
                  <a:gd name="T7" fmla="*/ 32 h 51"/>
                  <a:gd name="T8" fmla="*/ 23 w 60"/>
                  <a:gd name="T9" fmla="*/ 41 h 51"/>
                  <a:gd name="T10" fmla="*/ 47 w 60"/>
                  <a:gd name="T11" fmla="*/ 51 h 51"/>
                  <a:gd name="T12" fmla="*/ 60 w 60"/>
                  <a:gd name="T1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60" y="18"/>
                    </a:moveTo>
                    <a:lnTo>
                      <a:pt x="36" y="9"/>
                    </a:lnTo>
                    <a:lnTo>
                      <a:pt x="13" y="0"/>
                    </a:lnTo>
                    <a:lnTo>
                      <a:pt x="0" y="32"/>
                    </a:lnTo>
                    <a:lnTo>
                      <a:pt x="23" y="41"/>
                    </a:lnTo>
                    <a:lnTo>
                      <a:pt x="47" y="51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" name="Freeform 4135"/>
              <p:cNvSpPr>
                <a:spLocks/>
              </p:cNvSpPr>
              <p:nvPr/>
            </p:nvSpPr>
            <p:spPr bwMode="auto">
              <a:xfrm>
                <a:off x="3183" y="671"/>
                <a:ext cx="7" cy="7"/>
              </a:xfrm>
              <a:custGeom>
                <a:avLst/>
                <a:gdLst>
                  <a:gd name="T0" fmla="*/ 60 w 60"/>
                  <a:gd name="T1" fmla="*/ 18 h 51"/>
                  <a:gd name="T2" fmla="*/ 36 w 60"/>
                  <a:gd name="T3" fmla="*/ 9 h 51"/>
                  <a:gd name="T4" fmla="*/ 13 w 60"/>
                  <a:gd name="T5" fmla="*/ 0 h 51"/>
                  <a:gd name="T6" fmla="*/ 0 w 60"/>
                  <a:gd name="T7" fmla="*/ 32 h 51"/>
                  <a:gd name="T8" fmla="*/ 23 w 60"/>
                  <a:gd name="T9" fmla="*/ 41 h 51"/>
                  <a:gd name="T10" fmla="*/ 47 w 60"/>
                  <a:gd name="T11" fmla="*/ 51 h 51"/>
                  <a:gd name="T12" fmla="*/ 60 w 60"/>
                  <a:gd name="T1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60" y="18"/>
                    </a:moveTo>
                    <a:lnTo>
                      <a:pt x="36" y="9"/>
                    </a:lnTo>
                    <a:lnTo>
                      <a:pt x="13" y="0"/>
                    </a:lnTo>
                    <a:lnTo>
                      <a:pt x="0" y="32"/>
                    </a:lnTo>
                    <a:lnTo>
                      <a:pt x="23" y="41"/>
                    </a:lnTo>
                    <a:lnTo>
                      <a:pt x="47" y="51"/>
                    </a:lnTo>
                    <a:lnTo>
                      <a:pt x="6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9" name="Freeform 4136"/>
              <p:cNvSpPr>
                <a:spLocks/>
              </p:cNvSpPr>
              <p:nvPr/>
            </p:nvSpPr>
            <p:spPr bwMode="auto">
              <a:xfrm>
                <a:off x="3183" y="675"/>
                <a:ext cx="3" cy="2"/>
              </a:xfrm>
              <a:custGeom>
                <a:avLst/>
                <a:gdLst>
                  <a:gd name="T0" fmla="*/ 23 w 23"/>
                  <a:gd name="T1" fmla="*/ 9 h 9"/>
                  <a:gd name="T2" fmla="*/ 0 w 23"/>
                  <a:gd name="T3" fmla="*/ 0 h 9"/>
                  <a:gd name="T4" fmla="*/ 0 w 23"/>
                  <a:gd name="T5" fmla="*/ 0 h 9"/>
                  <a:gd name="T6" fmla="*/ 23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23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0" name="Line 4137"/>
              <p:cNvSpPr>
                <a:spLocks noChangeShapeType="1"/>
              </p:cNvSpPr>
              <p:nvPr/>
            </p:nvSpPr>
            <p:spPr bwMode="auto">
              <a:xfrm>
                <a:off x="3183" y="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1" name="Freeform 4138"/>
              <p:cNvSpPr>
                <a:spLocks/>
              </p:cNvSpPr>
              <p:nvPr/>
            </p:nvSpPr>
            <p:spPr bwMode="auto">
              <a:xfrm>
                <a:off x="3181" y="675"/>
                <a:ext cx="8" cy="7"/>
              </a:xfrm>
              <a:custGeom>
                <a:avLst/>
                <a:gdLst>
                  <a:gd name="T0" fmla="*/ 60 w 60"/>
                  <a:gd name="T1" fmla="*/ 19 h 51"/>
                  <a:gd name="T2" fmla="*/ 36 w 60"/>
                  <a:gd name="T3" fmla="*/ 9 h 51"/>
                  <a:gd name="T4" fmla="*/ 13 w 60"/>
                  <a:gd name="T5" fmla="*/ 0 h 51"/>
                  <a:gd name="T6" fmla="*/ 0 w 60"/>
                  <a:gd name="T7" fmla="*/ 33 h 51"/>
                  <a:gd name="T8" fmla="*/ 23 w 60"/>
                  <a:gd name="T9" fmla="*/ 42 h 51"/>
                  <a:gd name="T10" fmla="*/ 46 w 60"/>
                  <a:gd name="T11" fmla="*/ 51 h 51"/>
                  <a:gd name="T12" fmla="*/ 60 w 60"/>
                  <a:gd name="T13" fmla="*/ 1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60" y="19"/>
                    </a:moveTo>
                    <a:lnTo>
                      <a:pt x="36" y="9"/>
                    </a:lnTo>
                    <a:lnTo>
                      <a:pt x="13" y="0"/>
                    </a:lnTo>
                    <a:lnTo>
                      <a:pt x="0" y="33"/>
                    </a:lnTo>
                    <a:lnTo>
                      <a:pt x="23" y="42"/>
                    </a:lnTo>
                    <a:lnTo>
                      <a:pt x="46" y="51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2" name="Freeform 4139"/>
              <p:cNvSpPr>
                <a:spLocks/>
              </p:cNvSpPr>
              <p:nvPr/>
            </p:nvSpPr>
            <p:spPr bwMode="auto">
              <a:xfrm>
                <a:off x="3181" y="675"/>
                <a:ext cx="8" cy="7"/>
              </a:xfrm>
              <a:custGeom>
                <a:avLst/>
                <a:gdLst>
                  <a:gd name="T0" fmla="*/ 60 w 60"/>
                  <a:gd name="T1" fmla="*/ 19 h 51"/>
                  <a:gd name="T2" fmla="*/ 36 w 60"/>
                  <a:gd name="T3" fmla="*/ 9 h 51"/>
                  <a:gd name="T4" fmla="*/ 13 w 60"/>
                  <a:gd name="T5" fmla="*/ 0 h 51"/>
                  <a:gd name="T6" fmla="*/ 0 w 60"/>
                  <a:gd name="T7" fmla="*/ 33 h 51"/>
                  <a:gd name="T8" fmla="*/ 23 w 60"/>
                  <a:gd name="T9" fmla="*/ 42 h 51"/>
                  <a:gd name="T10" fmla="*/ 46 w 60"/>
                  <a:gd name="T11" fmla="*/ 51 h 51"/>
                  <a:gd name="T12" fmla="*/ 60 w 60"/>
                  <a:gd name="T13" fmla="*/ 1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1">
                    <a:moveTo>
                      <a:pt x="60" y="19"/>
                    </a:moveTo>
                    <a:lnTo>
                      <a:pt x="36" y="9"/>
                    </a:lnTo>
                    <a:lnTo>
                      <a:pt x="13" y="0"/>
                    </a:lnTo>
                    <a:lnTo>
                      <a:pt x="0" y="33"/>
                    </a:lnTo>
                    <a:lnTo>
                      <a:pt x="23" y="42"/>
                    </a:lnTo>
                    <a:lnTo>
                      <a:pt x="46" y="51"/>
                    </a:lnTo>
                    <a:lnTo>
                      <a:pt x="6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3" name="Freeform 4140"/>
              <p:cNvSpPr>
                <a:spLocks/>
              </p:cNvSpPr>
              <p:nvPr/>
            </p:nvSpPr>
            <p:spPr bwMode="auto">
              <a:xfrm>
                <a:off x="3181" y="679"/>
                <a:ext cx="3" cy="2"/>
              </a:xfrm>
              <a:custGeom>
                <a:avLst/>
                <a:gdLst>
                  <a:gd name="T0" fmla="*/ 23 w 23"/>
                  <a:gd name="T1" fmla="*/ 9 h 9"/>
                  <a:gd name="T2" fmla="*/ 0 w 23"/>
                  <a:gd name="T3" fmla="*/ 0 h 9"/>
                  <a:gd name="T4" fmla="*/ 0 w 23"/>
                  <a:gd name="T5" fmla="*/ 0 h 9"/>
                  <a:gd name="T6" fmla="*/ 23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23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4" name="Line 4141"/>
              <p:cNvSpPr>
                <a:spLocks noChangeShapeType="1"/>
              </p:cNvSpPr>
              <p:nvPr/>
            </p:nvSpPr>
            <p:spPr bwMode="auto">
              <a:xfrm>
                <a:off x="3181" y="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5" name="Freeform 4142"/>
              <p:cNvSpPr>
                <a:spLocks/>
              </p:cNvSpPr>
              <p:nvPr/>
            </p:nvSpPr>
            <p:spPr bwMode="auto">
              <a:xfrm>
                <a:off x="3180" y="679"/>
                <a:ext cx="7" cy="7"/>
              </a:xfrm>
              <a:custGeom>
                <a:avLst/>
                <a:gdLst>
                  <a:gd name="T0" fmla="*/ 58 w 58"/>
                  <a:gd name="T1" fmla="*/ 18 h 51"/>
                  <a:gd name="T2" fmla="*/ 35 w 58"/>
                  <a:gd name="T3" fmla="*/ 9 h 51"/>
                  <a:gd name="T4" fmla="*/ 12 w 58"/>
                  <a:gd name="T5" fmla="*/ 0 h 51"/>
                  <a:gd name="T6" fmla="*/ 0 w 58"/>
                  <a:gd name="T7" fmla="*/ 32 h 51"/>
                  <a:gd name="T8" fmla="*/ 23 w 58"/>
                  <a:gd name="T9" fmla="*/ 41 h 51"/>
                  <a:gd name="T10" fmla="*/ 46 w 58"/>
                  <a:gd name="T11" fmla="*/ 51 h 51"/>
                  <a:gd name="T12" fmla="*/ 58 w 58"/>
                  <a:gd name="T1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1">
                    <a:moveTo>
                      <a:pt x="58" y="18"/>
                    </a:moveTo>
                    <a:lnTo>
                      <a:pt x="35" y="9"/>
                    </a:lnTo>
                    <a:lnTo>
                      <a:pt x="12" y="0"/>
                    </a:lnTo>
                    <a:lnTo>
                      <a:pt x="0" y="32"/>
                    </a:lnTo>
                    <a:lnTo>
                      <a:pt x="23" y="41"/>
                    </a:lnTo>
                    <a:lnTo>
                      <a:pt x="46" y="51"/>
                    </a:lnTo>
                    <a:lnTo>
                      <a:pt x="5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6" name="Freeform 4143"/>
              <p:cNvSpPr>
                <a:spLocks/>
              </p:cNvSpPr>
              <p:nvPr/>
            </p:nvSpPr>
            <p:spPr bwMode="auto">
              <a:xfrm>
                <a:off x="3180" y="679"/>
                <a:ext cx="7" cy="7"/>
              </a:xfrm>
              <a:custGeom>
                <a:avLst/>
                <a:gdLst>
                  <a:gd name="T0" fmla="*/ 58 w 58"/>
                  <a:gd name="T1" fmla="*/ 18 h 51"/>
                  <a:gd name="T2" fmla="*/ 35 w 58"/>
                  <a:gd name="T3" fmla="*/ 9 h 51"/>
                  <a:gd name="T4" fmla="*/ 12 w 58"/>
                  <a:gd name="T5" fmla="*/ 0 h 51"/>
                  <a:gd name="T6" fmla="*/ 0 w 58"/>
                  <a:gd name="T7" fmla="*/ 32 h 51"/>
                  <a:gd name="T8" fmla="*/ 23 w 58"/>
                  <a:gd name="T9" fmla="*/ 41 h 51"/>
                  <a:gd name="T10" fmla="*/ 46 w 58"/>
                  <a:gd name="T11" fmla="*/ 51 h 51"/>
                  <a:gd name="T12" fmla="*/ 58 w 58"/>
                  <a:gd name="T1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1">
                    <a:moveTo>
                      <a:pt x="58" y="18"/>
                    </a:moveTo>
                    <a:lnTo>
                      <a:pt x="35" y="9"/>
                    </a:lnTo>
                    <a:lnTo>
                      <a:pt x="12" y="0"/>
                    </a:lnTo>
                    <a:lnTo>
                      <a:pt x="0" y="32"/>
                    </a:lnTo>
                    <a:lnTo>
                      <a:pt x="23" y="41"/>
                    </a:lnTo>
                    <a:lnTo>
                      <a:pt x="46" y="51"/>
                    </a:lnTo>
                    <a:lnTo>
                      <a:pt x="58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7" name="Freeform 4144"/>
              <p:cNvSpPr>
                <a:spLocks/>
              </p:cNvSpPr>
              <p:nvPr/>
            </p:nvSpPr>
            <p:spPr bwMode="auto">
              <a:xfrm>
                <a:off x="3180" y="684"/>
                <a:ext cx="3" cy="1"/>
              </a:xfrm>
              <a:custGeom>
                <a:avLst/>
                <a:gdLst>
                  <a:gd name="T0" fmla="*/ 23 w 23"/>
                  <a:gd name="T1" fmla="*/ 9 h 9"/>
                  <a:gd name="T2" fmla="*/ 0 w 23"/>
                  <a:gd name="T3" fmla="*/ 0 h 9"/>
                  <a:gd name="T4" fmla="*/ 0 w 23"/>
                  <a:gd name="T5" fmla="*/ 1 h 9"/>
                  <a:gd name="T6" fmla="*/ 23 w 2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23" y="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8" name="Line 4145"/>
              <p:cNvSpPr>
                <a:spLocks noChangeShapeType="1"/>
              </p:cNvSpPr>
              <p:nvPr/>
            </p:nvSpPr>
            <p:spPr bwMode="auto">
              <a:xfrm>
                <a:off x="3180" y="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9" name="Freeform 4146"/>
              <p:cNvSpPr>
                <a:spLocks/>
              </p:cNvSpPr>
              <p:nvPr/>
            </p:nvSpPr>
            <p:spPr bwMode="auto">
              <a:xfrm>
                <a:off x="3178" y="684"/>
                <a:ext cx="8" cy="6"/>
              </a:xfrm>
              <a:custGeom>
                <a:avLst/>
                <a:gdLst>
                  <a:gd name="T0" fmla="*/ 59 w 59"/>
                  <a:gd name="T1" fmla="*/ 16 h 50"/>
                  <a:gd name="T2" fmla="*/ 36 w 59"/>
                  <a:gd name="T3" fmla="*/ 8 h 50"/>
                  <a:gd name="T4" fmla="*/ 13 w 59"/>
                  <a:gd name="T5" fmla="*/ 0 h 50"/>
                  <a:gd name="T6" fmla="*/ 0 w 59"/>
                  <a:gd name="T7" fmla="*/ 34 h 50"/>
                  <a:gd name="T8" fmla="*/ 24 w 59"/>
                  <a:gd name="T9" fmla="*/ 42 h 50"/>
                  <a:gd name="T10" fmla="*/ 47 w 59"/>
                  <a:gd name="T11" fmla="*/ 50 h 50"/>
                  <a:gd name="T12" fmla="*/ 59 w 59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6"/>
                    </a:moveTo>
                    <a:lnTo>
                      <a:pt x="36" y="8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4" y="42"/>
                    </a:lnTo>
                    <a:lnTo>
                      <a:pt x="47" y="50"/>
                    </a:lnTo>
                    <a:lnTo>
                      <a:pt x="5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0" name="Freeform 4147"/>
              <p:cNvSpPr>
                <a:spLocks/>
              </p:cNvSpPr>
              <p:nvPr/>
            </p:nvSpPr>
            <p:spPr bwMode="auto">
              <a:xfrm>
                <a:off x="3178" y="684"/>
                <a:ext cx="8" cy="6"/>
              </a:xfrm>
              <a:custGeom>
                <a:avLst/>
                <a:gdLst>
                  <a:gd name="T0" fmla="*/ 59 w 59"/>
                  <a:gd name="T1" fmla="*/ 16 h 50"/>
                  <a:gd name="T2" fmla="*/ 36 w 59"/>
                  <a:gd name="T3" fmla="*/ 8 h 50"/>
                  <a:gd name="T4" fmla="*/ 13 w 59"/>
                  <a:gd name="T5" fmla="*/ 0 h 50"/>
                  <a:gd name="T6" fmla="*/ 0 w 59"/>
                  <a:gd name="T7" fmla="*/ 34 h 50"/>
                  <a:gd name="T8" fmla="*/ 24 w 59"/>
                  <a:gd name="T9" fmla="*/ 42 h 50"/>
                  <a:gd name="T10" fmla="*/ 47 w 59"/>
                  <a:gd name="T11" fmla="*/ 50 h 50"/>
                  <a:gd name="T12" fmla="*/ 59 w 59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6"/>
                    </a:moveTo>
                    <a:lnTo>
                      <a:pt x="36" y="8"/>
                    </a:lnTo>
                    <a:lnTo>
                      <a:pt x="13" y="0"/>
                    </a:lnTo>
                    <a:lnTo>
                      <a:pt x="0" y="34"/>
                    </a:lnTo>
                    <a:lnTo>
                      <a:pt x="24" y="42"/>
                    </a:lnTo>
                    <a:lnTo>
                      <a:pt x="47" y="50"/>
                    </a:lnTo>
                    <a:lnTo>
                      <a:pt x="59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1" name="Freeform 4148"/>
              <p:cNvSpPr>
                <a:spLocks/>
              </p:cNvSpPr>
              <p:nvPr/>
            </p:nvSpPr>
            <p:spPr bwMode="auto">
              <a:xfrm>
                <a:off x="3181" y="689"/>
                <a:ext cx="3" cy="1"/>
              </a:xfrm>
              <a:custGeom>
                <a:avLst/>
                <a:gdLst>
                  <a:gd name="T0" fmla="*/ 0 w 23"/>
                  <a:gd name="T1" fmla="*/ 0 h 9"/>
                  <a:gd name="T2" fmla="*/ 23 w 23"/>
                  <a:gd name="T3" fmla="*/ 8 h 9"/>
                  <a:gd name="T4" fmla="*/ 23 w 23"/>
                  <a:gd name="T5" fmla="*/ 9 h 9"/>
                  <a:gd name="T6" fmla="*/ 0 w 2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0"/>
                    </a:moveTo>
                    <a:lnTo>
                      <a:pt x="23" y="8"/>
                    </a:lnTo>
                    <a:lnTo>
                      <a:pt x="23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" name="Line 4149"/>
              <p:cNvSpPr>
                <a:spLocks noChangeShapeType="1"/>
              </p:cNvSpPr>
              <p:nvPr/>
            </p:nvSpPr>
            <p:spPr bwMode="auto">
              <a:xfrm>
                <a:off x="3184" y="6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" name="Freeform 4150"/>
              <p:cNvSpPr>
                <a:spLocks/>
              </p:cNvSpPr>
              <p:nvPr/>
            </p:nvSpPr>
            <p:spPr bwMode="auto">
              <a:xfrm>
                <a:off x="3177" y="688"/>
                <a:ext cx="7" cy="6"/>
              </a:xfrm>
              <a:custGeom>
                <a:avLst/>
                <a:gdLst>
                  <a:gd name="T0" fmla="*/ 59 w 59"/>
                  <a:gd name="T1" fmla="*/ 18 h 50"/>
                  <a:gd name="T2" fmla="*/ 36 w 59"/>
                  <a:gd name="T3" fmla="*/ 9 h 50"/>
                  <a:gd name="T4" fmla="*/ 12 w 59"/>
                  <a:gd name="T5" fmla="*/ 0 h 50"/>
                  <a:gd name="T6" fmla="*/ 0 w 59"/>
                  <a:gd name="T7" fmla="*/ 32 h 50"/>
                  <a:gd name="T8" fmla="*/ 24 w 59"/>
                  <a:gd name="T9" fmla="*/ 41 h 50"/>
                  <a:gd name="T10" fmla="*/ 47 w 59"/>
                  <a:gd name="T11" fmla="*/ 50 h 50"/>
                  <a:gd name="T12" fmla="*/ 59 w 59"/>
                  <a:gd name="T13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8"/>
                    </a:moveTo>
                    <a:lnTo>
                      <a:pt x="36" y="9"/>
                    </a:lnTo>
                    <a:lnTo>
                      <a:pt x="12" y="0"/>
                    </a:lnTo>
                    <a:lnTo>
                      <a:pt x="0" y="32"/>
                    </a:lnTo>
                    <a:lnTo>
                      <a:pt x="24" y="41"/>
                    </a:lnTo>
                    <a:lnTo>
                      <a:pt x="47" y="50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" name="Freeform 4151"/>
              <p:cNvSpPr>
                <a:spLocks/>
              </p:cNvSpPr>
              <p:nvPr/>
            </p:nvSpPr>
            <p:spPr bwMode="auto">
              <a:xfrm>
                <a:off x="3177" y="688"/>
                <a:ext cx="7" cy="6"/>
              </a:xfrm>
              <a:custGeom>
                <a:avLst/>
                <a:gdLst>
                  <a:gd name="T0" fmla="*/ 59 w 59"/>
                  <a:gd name="T1" fmla="*/ 18 h 50"/>
                  <a:gd name="T2" fmla="*/ 36 w 59"/>
                  <a:gd name="T3" fmla="*/ 9 h 50"/>
                  <a:gd name="T4" fmla="*/ 12 w 59"/>
                  <a:gd name="T5" fmla="*/ 0 h 50"/>
                  <a:gd name="T6" fmla="*/ 0 w 59"/>
                  <a:gd name="T7" fmla="*/ 32 h 50"/>
                  <a:gd name="T8" fmla="*/ 24 w 59"/>
                  <a:gd name="T9" fmla="*/ 41 h 50"/>
                  <a:gd name="T10" fmla="*/ 47 w 59"/>
                  <a:gd name="T11" fmla="*/ 50 h 50"/>
                  <a:gd name="T12" fmla="*/ 59 w 59"/>
                  <a:gd name="T13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8"/>
                    </a:moveTo>
                    <a:lnTo>
                      <a:pt x="36" y="9"/>
                    </a:lnTo>
                    <a:lnTo>
                      <a:pt x="12" y="0"/>
                    </a:lnTo>
                    <a:lnTo>
                      <a:pt x="0" y="32"/>
                    </a:lnTo>
                    <a:lnTo>
                      <a:pt x="24" y="41"/>
                    </a:lnTo>
                    <a:lnTo>
                      <a:pt x="47" y="50"/>
                    </a:lnTo>
                    <a:lnTo>
                      <a:pt x="59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" name="Freeform 4152"/>
              <p:cNvSpPr>
                <a:spLocks/>
              </p:cNvSpPr>
              <p:nvPr/>
            </p:nvSpPr>
            <p:spPr bwMode="auto">
              <a:xfrm>
                <a:off x="3177" y="692"/>
                <a:ext cx="3" cy="1"/>
              </a:xfrm>
              <a:custGeom>
                <a:avLst/>
                <a:gdLst>
                  <a:gd name="T0" fmla="*/ 24 w 24"/>
                  <a:gd name="T1" fmla="*/ 9 h 9"/>
                  <a:gd name="T2" fmla="*/ 0 w 24"/>
                  <a:gd name="T3" fmla="*/ 0 h 9"/>
                  <a:gd name="T4" fmla="*/ 0 w 24"/>
                  <a:gd name="T5" fmla="*/ 1 h 9"/>
                  <a:gd name="T6" fmla="*/ 24 w 24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24" y="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6" name="Line 4153"/>
              <p:cNvSpPr>
                <a:spLocks noChangeShapeType="1"/>
              </p:cNvSpPr>
              <p:nvPr/>
            </p:nvSpPr>
            <p:spPr bwMode="auto">
              <a:xfrm>
                <a:off x="3177" y="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" name="Freeform 4154"/>
              <p:cNvSpPr>
                <a:spLocks/>
              </p:cNvSpPr>
              <p:nvPr/>
            </p:nvSpPr>
            <p:spPr bwMode="auto">
              <a:xfrm>
                <a:off x="3175" y="692"/>
                <a:ext cx="7" cy="6"/>
              </a:xfrm>
              <a:custGeom>
                <a:avLst/>
                <a:gdLst>
                  <a:gd name="T0" fmla="*/ 59 w 59"/>
                  <a:gd name="T1" fmla="*/ 16 h 50"/>
                  <a:gd name="T2" fmla="*/ 36 w 59"/>
                  <a:gd name="T3" fmla="*/ 8 h 50"/>
                  <a:gd name="T4" fmla="*/ 12 w 59"/>
                  <a:gd name="T5" fmla="*/ 0 h 50"/>
                  <a:gd name="T6" fmla="*/ 0 w 59"/>
                  <a:gd name="T7" fmla="*/ 34 h 50"/>
                  <a:gd name="T8" fmla="*/ 23 w 59"/>
                  <a:gd name="T9" fmla="*/ 42 h 50"/>
                  <a:gd name="T10" fmla="*/ 47 w 59"/>
                  <a:gd name="T11" fmla="*/ 50 h 50"/>
                  <a:gd name="T12" fmla="*/ 59 w 59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6"/>
                    </a:moveTo>
                    <a:lnTo>
                      <a:pt x="36" y="8"/>
                    </a:lnTo>
                    <a:lnTo>
                      <a:pt x="12" y="0"/>
                    </a:lnTo>
                    <a:lnTo>
                      <a:pt x="0" y="34"/>
                    </a:lnTo>
                    <a:lnTo>
                      <a:pt x="23" y="42"/>
                    </a:lnTo>
                    <a:lnTo>
                      <a:pt x="47" y="50"/>
                    </a:lnTo>
                    <a:lnTo>
                      <a:pt x="5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" name="Freeform 4155"/>
              <p:cNvSpPr>
                <a:spLocks/>
              </p:cNvSpPr>
              <p:nvPr/>
            </p:nvSpPr>
            <p:spPr bwMode="auto">
              <a:xfrm>
                <a:off x="3175" y="692"/>
                <a:ext cx="7" cy="6"/>
              </a:xfrm>
              <a:custGeom>
                <a:avLst/>
                <a:gdLst>
                  <a:gd name="T0" fmla="*/ 59 w 59"/>
                  <a:gd name="T1" fmla="*/ 16 h 50"/>
                  <a:gd name="T2" fmla="*/ 36 w 59"/>
                  <a:gd name="T3" fmla="*/ 8 h 50"/>
                  <a:gd name="T4" fmla="*/ 12 w 59"/>
                  <a:gd name="T5" fmla="*/ 0 h 50"/>
                  <a:gd name="T6" fmla="*/ 0 w 59"/>
                  <a:gd name="T7" fmla="*/ 34 h 50"/>
                  <a:gd name="T8" fmla="*/ 23 w 59"/>
                  <a:gd name="T9" fmla="*/ 42 h 50"/>
                  <a:gd name="T10" fmla="*/ 47 w 59"/>
                  <a:gd name="T11" fmla="*/ 50 h 50"/>
                  <a:gd name="T12" fmla="*/ 59 w 59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0">
                    <a:moveTo>
                      <a:pt x="59" y="16"/>
                    </a:moveTo>
                    <a:lnTo>
                      <a:pt x="36" y="8"/>
                    </a:lnTo>
                    <a:lnTo>
                      <a:pt x="12" y="0"/>
                    </a:lnTo>
                    <a:lnTo>
                      <a:pt x="0" y="34"/>
                    </a:lnTo>
                    <a:lnTo>
                      <a:pt x="23" y="42"/>
                    </a:lnTo>
                    <a:lnTo>
                      <a:pt x="47" y="50"/>
                    </a:lnTo>
                    <a:lnTo>
                      <a:pt x="59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" name="Freeform 4156"/>
              <p:cNvSpPr>
                <a:spLocks/>
              </p:cNvSpPr>
              <p:nvPr/>
            </p:nvSpPr>
            <p:spPr bwMode="auto">
              <a:xfrm>
                <a:off x="3175" y="696"/>
                <a:ext cx="3" cy="1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0 h 8"/>
                  <a:gd name="T4" fmla="*/ 0 w 23"/>
                  <a:gd name="T5" fmla="*/ 0 h 8"/>
                  <a:gd name="T6" fmla="*/ 23 w 2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" name="Line 4157"/>
              <p:cNvSpPr>
                <a:spLocks noChangeShapeType="1"/>
              </p:cNvSpPr>
              <p:nvPr/>
            </p:nvSpPr>
            <p:spPr bwMode="auto">
              <a:xfrm>
                <a:off x="3175" y="6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" name="Freeform 4158"/>
              <p:cNvSpPr>
                <a:spLocks/>
              </p:cNvSpPr>
              <p:nvPr/>
            </p:nvSpPr>
            <p:spPr bwMode="auto">
              <a:xfrm>
                <a:off x="3174" y="696"/>
                <a:ext cx="7" cy="6"/>
              </a:xfrm>
              <a:custGeom>
                <a:avLst/>
                <a:gdLst>
                  <a:gd name="T0" fmla="*/ 58 w 58"/>
                  <a:gd name="T1" fmla="*/ 16 h 48"/>
                  <a:gd name="T2" fmla="*/ 34 w 58"/>
                  <a:gd name="T3" fmla="*/ 8 h 48"/>
                  <a:gd name="T4" fmla="*/ 11 w 58"/>
                  <a:gd name="T5" fmla="*/ 0 h 48"/>
                  <a:gd name="T6" fmla="*/ 0 w 58"/>
                  <a:gd name="T7" fmla="*/ 32 h 48"/>
                  <a:gd name="T8" fmla="*/ 23 w 58"/>
                  <a:gd name="T9" fmla="*/ 40 h 48"/>
                  <a:gd name="T10" fmla="*/ 47 w 58"/>
                  <a:gd name="T11" fmla="*/ 48 h 48"/>
                  <a:gd name="T12" fmla="*/ 58 w 58"/>
                  <a:gd name="T13" fmla="*/ 1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58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2"/>
                    </a:lnTo>
                    <a:lnTo>
                      <a:pt x="23" y="40"/>
                    </a:lnTo>
                    <a:lnTo>
                      <a:pt x="47" y="48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" name="Freeform 4159"/>
              <p:cNvSpPr>
                <a:spLocks/>
              </p:cNvSpPr>
              <p:nvPr/>
            </p:nvSpPr>
            <p:spPr bwMode="auto">
              <a:xfrm>
                <a:off x="3174" y="696"/>
                <a:ext cx="7" cy="6"/>
              </a:xfrm>
              <a:custGeom>
                <a:avLst/>
                <a:gdLst>
                  <a:gd name="T0" fmla="*/ 58 w 58"/>
                  <a:gd name="T1" fmla="*/ 16 h 48"/>
                  <a:gd name="T2" fmla="*/ 34 w 58"/>
                  <a:gd name="T3" fmla="*/ 8 h 48"/>
                  <a:gd name="T4" fmla="*/ 11 w 58"/>
                  <a:gd name="T5" fmla="*/ 0 h 48"/>
                  <a:gd name="T6" fmla="*/ 0 w 58"/>
                  <a:gd name="T7" fmla="*/ 32 h 48"/>
                  <a:gd name="T8" fmla="*/ 23 w 58"/>
                  <a:gd name="T9" fmla="*/ 40 h 48"/>
                  <a:gd name="T10" fmla="*/ 47 w 58"/>
                  <a:gd name="T11" fmla="*/ 48 h 48"/>
                  <a:gd name="T12" fmla="*/ 58 w 58"/>
                  <a:gd name="T13" fmla="*/ 1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58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2"/>
                    </a:lnTo>
                    <a:lnTo>
                      <a:pt x="23" y="40"/>
                    </a:lnTo>
                    <a:lnTo>
                      <a:pt x="47" y="48"/>
                    </a:lnTo>
                    <a:lnTo>
                      <a:pt x="58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" name="Freeform 4160"/>
              <p:cNvSpPr>
                <a:spLocks/>
              </p:cNvSpPr>
              <p:nvPr/>
            </p:nvSpPr>
            <p:spPr bwMode="auto">
              <a:xfrm>
                <a:off x="3174" y="700"/>
                <a:ext cx="3" cy="1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0 h 8"/>
                  <a:gd name="T4" fmla="*/ 0 w 23"/>
                  <a:gd name="T5" fmla="*/ 0 h 8"/>
                  <a:gd name="T6" fmla="*/ 23 w 2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" name="Line 4161"/>
              <p:cNvSpPr>
                <a:spLocks noChangeShapeType="1"/>
              </p:cNvSpPr>
              <p:nvPr/>
            </p:nvSpPr>
            <p:spPr bwMode="auto">
              <a:xfrm>
                <a:off x="3174" y="7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5" name="Freeform 4162"/>
              <p:cNvSpPr>
                <a:spLocks/>
              </p:cNvSpPr>
              <p:nvPr/>
            </p:nvSpPr>
            <p:spPr bwMode="auto">
              <a:xfrm>
                <a:off x="3172" y="700"/>
                <a:ext cx="8" cy="6"/>
              </a:xfrm>
              <a:custGeom>
                <a:avLst/>
                <a:gdLst>
                  <a:gd name="T0" fmla="*/ 58 w 58"/>
                  <a:gd name="T1" fmla="*/ 16 h 50"/>
                  <a:gd name="T2" fmla="*/ 34 w 58"/>
                  <a:gd name="T3" fmla="*/ 8 h 50"/>
                  <a:gd name="T4" fmla="*/ 11 w 58"/>
                  <a:gd name="T5" fmla="*/ 0 h 50"/>
                  <a:gd name="T6" fmla="*/ 0 w 58"/>
                  <a:gd name="T7" fmla="*/ 34 h 50"/>
                  <a:gd name="T8" fmla="*/ 23 w 58"/>
                  <a:gd name="T9" fmla="*/ 42 h 50"/>
                  <a:gd name="T10" fmla="*/ 46 w 58"/>
                  <a:gd name="T11" fmla="*/ 50 h 50"/>
                  <a:gd name="T12" fmla="*/ 58 w 58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58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3" y="42"/>
                    </a:lnTo>
                    <a:lnTo>
                      <a:pt x="46" y="50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" name="Freeform 4163"/>
              <p:cNvSpPr>
                <a:spLocks/>
              </p:cNvSpPr>
              <p:nvPr/>
            </p:nvSpPr>
            <p:spPr bwMode="auto">
              <a:xfrm>
                <a:off x="3172" y="700"/>
                <a:ext cx="8" cy="6"/>
              </a:xfrm>
              <a:custGeom>
                <a:avLst/>
                <a:gdLst>
                  <a:gd name="T0" fmla="*/ 58 w 58"/>
                  <a:gd name="T1" fmla="*/ 16 h 50"/>
                  <a:gd name="T2" fmla="*/ 34 w 58"/>
                  <a:gd name="T3" fmla="*/ 8 h 50"/>
                  <a:gd name="T4" fmla="*/ 11 w 58"/>
                  <a:gd name="T5" fmla="*/ 0 h 50"/>
                  <a:gd name="T6" fmla="*/ 0 w 58"/>
                  <a:gd name="T7" fmla="*/ 34 h 50"/>
                  <a:gd name="T8" fmla="*/ 23 w 58"/>
                  <a:gd name="T9" fmla="*/ 42 h 50"/>
                  <a:gd name="T10" fmla="*/ 46 w 58"/>
                  <a:gd name="T11" fmla="*/ 50 h 50"/>
                  <a:gd name="T12" fmla="*/ 58 w 58"/>
                  <a:gd name="T13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0">
                    <a:moveTo>
                      <a:pt x="58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3" y="42"/>
                    </a:lnTo>
                    <a:lnTo>
                      <a:pt x="46" y="50"/>
                    </a:lnTo>
                    <a:lnTo>
                      <a:pt x="58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" name="Freeform 4164"/>
              <p:cNvSpPr>
                <a:spLocks/>
              </p:cNvSpPr>
              <p:nvPr/>
            </p:nvSpPr>
            <p:spPr bwMode="auto">
              <a:xfrm>
                <a:off x="3171" y="704"/>
                <a:ext cx="7" cy="7"/>
              </a:xfrm>
              <a:custGeom>
                <a:avLst/>
                <a:gdLst>
                  <a:gd name="T0" fmla="*/ 57 w 57"/>
                  <a:gd name="T1" fmla="*/ 16 h 49"/>
                  <a:gd name="T2" fmla="*/ 34 w 57"/>
                  <a:gd name="T3" fmla="*/ 8 h 49"/>
                  <a:gd name="T4" fmla="*/ 11 w 57"/>
                  <a:gd name="T5" fmla="*/ 0 h 49"/>
                  <a:gd name="T6" fmla="*/ 0 w 57"/>
                  <a:gd name="T7" fmla="*/ 33 h 49"/>
                  <a:gd name="T8" fmla="*/ 23 w 57"/>
                  <a:gd name="T9" fmla="*/ 41 h 49"/>
                  <a:gd name="T10" fmla="*/ 46 w 57"/>
                  <a:gd name="T11" fmla="*/ 49 h 49"/>
                  <a:gd name="T12" fmla="*/ 57 w 57"/>
                  <a:gd name="T13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9">
                    <a:moveTo>
                      <a:pt x="57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3"/>
                    </a:lnTo>
                    <a:lnTo>
                      <a:pt x="23" y="41"/>
                    </a:lnTo>
                    <a:lnTo>
                      <a:pt x="46" y="49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" name="Freeform 4165"/>
              <p:cNvSpPr>
                <a:spLocks/>
              </p:cNvSpPr>
              <p:nvPr/>
            </p:nvSpPr>
            <p:spPr bwMode="auto">
              <a:xfrm>
                <a:off x="3171" y="704"/>
                <a:ext cx="7" cy="7"/>
              </a:xfrm>
              <a:custGeom>
                <a:avLst/>
                <a:gdLst>
                  <a:gd name="T0" fmla="*/ 57 w 57"/>
                  <a:gd name="T1" fmla="*/ 16 h 49"/>
                  <a:gd name="T2" fmla="*/ 34 w 57"/>
                  <a:gd name="T3" fmla="*/ 8 h 49"/>
                  <a:gd name="T4" fmla="*/ 11 w 57"/>
                  <a:gd name="T5" fmla="*/ 0 h 49"/>
                  <a:gd name="T6" fmla="*/ 0 w 57"/>
                  <a:gd name="T7" fmla="*/ 33 h 49"/>
                  <a:gd name="T8" fmla="*/ 23 w 57"/>
                  <a:gd name="T9" fmla="*/ 41 h 49"/>
                  <a:gd name="T10" fmla="*/ 46 w 57"/>
                  <a:gd name="T11" fmla="*/ 49 h 49"/>
                  <a:gd name="T12" fmla="*/ 57 w 57"/>
                  <a:gd name="T13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9">
                    <a:moveTo>
                      <a:pt x="57" y="16"/>
                    </a:moveTo>
                    <a:lnTo>
                      <a:pt x="34" y="8"/>
                    </a:lnTo>
                    <a:lnTo>
                      <a:pt x="11" y="0"/>
                    </a:lnTo>
                    <a:lnTo>
                      <a:pt x="0" y="33"/>
                    </a:lnTo>
                    <a:lnTo>
                      <a:pt x="23" y="41"/>
                    </a:lnTo>
                    <a:lnTo>
                      <a:pt x="46" y="49"/>
                    </a:lnTo>
                    <a:lnTo>
                      <a:pt x="5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" name="Freeform 4166"/>
              <p:cNvSpPr>
                <a:spLocks/>
              </p:cNvSpPr>
              <p:nvPr/>
            </p:nvSpPr>
            <p:spPr bwMode="auto">
              <a:xfrm>
                <a:off x="3171" y="709"/>
                <a:ext cx="3" cy="1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0 h 8"/>
                  <a:gd name="T4" fmla="*/ 0 w 23"/>
                  <a:gd name="T5" fmla="*/ 1 h 8"/>
                  <a:gd name="T6" fmla="*/ 23 w 2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" name="Line 4167"/>
              <p:cNvSpPr>
                <a:spLocks noChangeShapeType="1"/>
              </p:cNvSpPr>
              <p:nvPr/>
            </p:nvSpPr>
            <p:spPr bwMode="auto">
              <a:xfrm>
                <a:off x="3171" y="7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" name="Freeform 4168"/>
              <p:cNvSpPr>
                <a:spLocks/>
              </p:cNvSpPr>
              <p:nvPr/>
            </p:nvSpPr>
            <p:spPr bwMode="auto">
              <a:xfrm>
                <a:off x="3170" y="709"/>
                <a:ext cx="7" cy="6"/>
              </a:xfrm>
              <a:custGeom>
                <a:avLst/>
                <a:gdLst>
                  <a:gd name="T0" fmla="*/ 57 w 57"/>
                  <a:gd name="T1" fmla="*/ 14 h 48"/>
                  <a:gd name="T2" fmla="*/ 34 w 57"/>
                  <a:gd name="T3" fmla="*/ 7 h 48"/>
                  <a:gd name="T4" fmla="*/ 11 w 57"/>
                  <a:gd name="T5" fmla="*/ 0 h 48"/>
                  <a:gd name="T6" fmla="*/ 0 w 57"/>
                  <a:gd name="T7" fmla="*/ 34 h 48"/>
                  <a:gd name="T8" fmla="*/ 24 w 57"/>
                  <a:gd name="T9" fmla="*/ 41 h 48"/>
                  <a:gd name="T10" fmla="*/ 47 w 57"/>
                  <a:gd name="T11" fmla="*/ 48 h 48"/>
                  <a:gd name="T12" fmla="*/ 57 w 57"/>
                  <a:gd name="T13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57" y="14"/>
                    </a:moveTo>
                    <a:lnTo>
                      <a:pt x="34" y="7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4" y="41"/>
                    </a:lnTo>
                    <a:lnTo>
                      <a:pt x="47" y="48"/>
                    </a:lnTo>
                    <a:lnTo>
                      <a:pt x="5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" name="Freeform 4169"/>
              <p:cNvSpPr>
                <a:spLocks/>
              </p:cNvSpPr>
              <p:nvPr/>
            </p:nvSpPr>
            <p:spPr bwMode="auto">
              <a:xfrm>
                <a:off x="3170" y="709"/>
                <a:ext cx="7" cy="6"/>
              </a:xfrm>
              <a:custGeom>
                <a:avLst/>
                <a:gdLst>
                  <a:gd name="T0" fmla="*/ 57 w 57"/>
                  <a:gd name="T1" fmla="*/ 14 h 48"/>
                  <a:gd name="T2" fmla="*/ 34 w 57"/>
                  <a:gd name="T3" fmla="*/ 7 h 48"/>
                  <a:gd name="T4" fmla="*/ 11 w 57"/>
                  <a:gd name="T5" fmla="*/ 0 h 48"/>
                  <a:gd name="T6" fmla="*/ 0 w 57"/>
                  <a:gd name="T7" fmla="*/ 34 h 48"/>
                  <a:gd name="T8" fmla="*/ 24 w 57"/>
                  <a:gd name="T9" fmla="*/ 41 h 48"/>
                  <a:gd name="T10" fmla="*/ 47 w 57"/>
                  <a:gd name="T11" fmla="*/ 48 h 48"/>
                  <a:gd name="T12" fmla="*/ 57 w 57"/>
                  <a:gd name="T13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57" y="14"/>
                    </a:moveTo>
                    <a:lnTo>
                      <a:pt x="34" y="7"/>
                    </a:lnTo>
                    <a:lnTo>
                      <a:pt x="11" y="0"/>
                    </a:lnTo>
                    <a:lnTo>
                      <a:pt x="0" y="34"/>
                    </a:lnTo>
                    <a:lnTo>
                      <a:pt x="24" y="41"/>
                    </a:lnTo>
                    <a:lnTo>
                      <a:pt x="47" y="48"/>
                    </a:lnTo>
                    <a:lnTo>
                      <a:pt x="57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" name="Freeform 4170"/>
              <p:cNvSpPr>
                <a:spLocks/>
              </p:cNvSpPr>
              <p:nvPr/>
            </p:nvSpPr>
            <p:spPr bwMode="auto">
              <a:xfrm>
                <a:off x="3168" y="713"/>
                <a:ext cx="8" cy="6"/>
              </a:xfrm>
              <a:custGeom>
                <a:avLst/>
                <a:gdLst>
                  <a:gd name="T0" fmla="*/ 57 w 57"/>
                  <a:gd name="T1" fmla="*/ 14 h 47"/>
                  <a:gd name="T2" fmla="*/ 34 w 57"/>
                  <a:gd name="T3" fmla="*/ 7 h 47"/>
                  <a:gd name="T4" fmla="*/ 10 w 57"/>
                  <a:gd name="T5" fmla="*/ 0 h 47"/>
                  <a:gd name="T6" fmla="*/ 0 w 57"/>
                  <a:gd name="T7" fmla="*/ 33 h 47"/>
                  <a:gd name="T8" fmla="*/ 24 w 57"/>
                  <a:gd name="T9" fmla="*/ 40 h 47"/>
                  <a:gd name="T10" fmla="*/ 47 w 57"/>
                  <a:gd name="T11" fmla="*/ 47 h 47"/>
                  <a:gd name="T12" fmla="*/ 57 w 57"/>
                  <a:gd name="T13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57" y="14"/>
                    </a:moveTo>
                    <a:lnTo>
                      <a:pt x="34" y="7"/>
                    </a:lnTo>
                    <a:lnTo>
                      <a:pt x="10" y="0"/>
                    </a:lnTo>
                    <a:lnTo>
                      <a:pt x="0" y="33"/>
                    </a:lnTo>
                    <a:lnTo>
                      <a:pt x="24" y="40"/>
                    </a:lnTo>
                    <a:lnTo>
                      <a:pt x="47" y="47"/>
                    </a:lnTo>
                    <a:lnTo>
                      <a:pt x="5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" name="Freeform 4171"/>
              <p:cNvSpPr>
                <a:spLocks/>
              </p:cNvSpPr>
              <p:nvPr/>
            </p:nvSpPr>
            <p:spPr bwMode="auto">
              <a:xfrm>
                <a:off x="3168" y="713"/>
                <a:ext cx="8" cy="6"/>
              </a:xfrm>
              <a:custGeom>
                <a:avLst/>
                <a:gdLst>
                  <a:gd name="T0" fmla="*/ 57 w 57"/>
                  <a:gd name="T1" fmla="*/ 14 h 47"/>
                  <a:gd name="T2" fmla="*/ 34 w 57"/>
                  <a:gd name="T3" fmla="*/ 7 h 47"/>
                  <a:gd name="T4" fmla="*/ 10 w 57"/>
                  <a:gd name="T5" fmla="*/ 0 h 47"/>
                  <a:gd name="T6" fmla="*/ 0 w 57"/>
                  <a:gd name="T7" fmla="*/ 33 h 47"/>
                  <a:gd name="T8" fmla="*/ 24 w 57"/>
                  <a:gd name="T9" fmla="*/ 40 h 47"/>
                  <a:gd name="T10" fmla="*/ 47 w 57"/>
                  <a:gd name="T11" fmla="*/ 47 h 47"/>
                  <a:gd name="T12" fmla="*/ 57 w 57"/>
                  <a:gd name="T13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57" y="14"/>
                    </a:moveTo>
                    <a:lnTo>
                      <a:pt x="34" y="7"/>
                    </a:lnTo>
                    <a:lnTo>
                      <a:pt x="10" y="0"/>
                    </a:lnTo>
                    <a:lnTo>
                      <a:pt x="0" y="33"/>
                    </a:lnTo>
                    <a:lnTo>
                      <a:pt x="24" y="40"/>
                    </a:lnTo>
                    <a:lnTo>
                      <a:pt x="47" y="47"/>
                    </a:lnTo>
                    <a:lnTo>
                      <a:pt x="57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" name="Freeform 4172"/>
              <p:cNvSpPr>
                <a:spLocks/>
              </p:cNvSpPr>
              <p:nvPr/>
            </p:nvSpPr>
            <p:spPr bwMode="auto">
              <a:xfrm>
                <a:off x="3167" y="717"/>
                <a:ext cx="7" cy="6"/>
              </a:xfrm>
              <a:custGeom>
                <a:avLst/>
                <a:gdLst>
                  <a:gd name="T0" fmla="*/ 57 w 57"/>
                  <a:gd name="T1" fmla="*/ 14 h 48"/>
                  <a:gd name="T2" fmla="*/ 34 w 57"/>
                  <a:gd name="T3" fmla="*/ 7 h 48"/>
                  <a:gd name="T4" fmla="*/ 10 w 57"/>
                  <a:gd name="T5" fmla="*/ 0 h 48"/>
                  <a:gd name="T6" fmla="*/ 0 w 57"/>
                  <a:gd name="T7" fmla="*/ 33 h 48"/>
                  <a:gd name="T8" fmla="*/ 24 w 57"/>
                  <a:gd name="T9" fmla="*/ 41 h 48"/>
                  <a:gd name="T10" fmla="*/ 47 w 57"/>
                  <a:gd name="T11" fmla="*/ 48 h 48"/>
                  <a:gd name="T12" fmla="*/ 57 w 57"/>
                  <a:gd name="T13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57" y="14"/>
                    </a:moveTo>
                    <a:lnTo>
                      <a:pt x="34" y="7"/>
                    </a:lnTo>
                    <a:lnTo>
                      <a:pt x="10" y="0"/>
                    </a:lnTo>
                    <a:lnTo>
                      <a:pt x="0" y="33"/>
                    </a:lnTo>
                    <a:lnTo>
                      <a:pt x="24" y="41"/>
                    </a:lnTo>
                    <a:lnTo>
                      <a:pt x="47" y="48"/>
                    </a:lnTo>
                    <a:lnTo>
                      <a:pt x="5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6" name="Freeform 4173"/>
              <p:cNvSpPr>
                <a:spLocks/>
              </p:cNvSpPr>
              <p:nvPr/>
            </p:nvSpPr>
            <p:spPr bwMode="auto">
              <a:xfrm>
                <a:off x="3167" y="717"/>
                <a:ext cx="7" cy="6"/>
              </a:xfrm>
              <a:custGeom>
                <a:avLst/>
                <a:gdLst>
                  <a:gd name="T0" fmla="*/ 57 w 57"/>
                  <a:gd name="T1" fmla="*/ 14 h 48"/>
                  <a:gd name="T2" fmla="*/ 34 w 57"/>
                  <a:gd name="T3" fmla="*/ 7 h 48"/>
                  <a:gd name="T4" fmla="*/ 10 w 57"/>
                  <a:gd name="T5" fmla="*/ 0 h 48"/>
                  <a:gd name="T6" fmla="*/ 0 w 57"/>
                  <a:gd name="T7" fmla="*/ 33 h 48"/>
                  <a:gd name="T8" fmla="*/ 24 w 57"/>
                  <a:gd name="T9" fmla="*/ 41 h 48"/>
                  <a:gd name="T10" fmla="*/ 47 w 57"/>
                  <a:gd name="T11" fmla="*/ 48 h 48"/>
                  <a:gd name="T12" fmla="*/ 57 w 57"/>
                  <a:gd name="T13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57" y="14"/>
                    </a:moveTo>
                    <a:lnTo>
                      <a:pt x="34" y="7"/>
                    </a:lnTo>
                    <a:lnTo>
                      <a:pt x="10" y="0"/>
                    </a:lnTo>
                    <a:lnTo>
                      <a:pt x="0" y="33"/>
                    </a:lnTo>
                    <a:lnTo>
                      <a:pt x="24" y="41"/>
                    </a:lnTo>
                    <a:lnTo>
                      <a:pt x="47" y="48"/>
                    </a:lnTo>
                    <a:lnTo>
                      <a:pt x="57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7" name="Freeform 4174"/>
              <p:cNvSpPr>
                <a:spLocks/>
              </p:cNvSpPr>
              <p:nvPr/>
            </p:nvSpPr>
            <p:spPr bwMode="auto">
              <a:xfrm>
                <a:off x="3167" y="721"/>
                <a:ext cx="3" cy="1"/>
              </a:xfrm>
              <a:custGeom>
                <a:avLst/>
                <a:gdLst>
                  <a:gd name="T0" fmla="*/ 25 w 25"/>
                  <a:gd name="T1" fmla="*/ 8 h 8"/>
                  <a:gd name="T2" fmla="*/ 1 w 25"/>
                  <a:gd name="T3" fmla="*/ 0 h 8"/>
                  <a:gd name="T4" fmla="*/ 0 w 25"/>
                  <a:gd name="T5" fmla="*/ 1 h 8"/>
                  <a:gd name="T6" fmla="*/ 25 w 2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25" y="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8" name="Line 4175"/>
              <p:cNvSpPr>
                <a:spLocks noChangeShapeType="1"/>
              </p:cNvSpPr>
              <p:nvPr/>
            </p:nvSpPr>
            <p:spPr bwMode="auto">
              <a:xfrm flipH="1">
                <a:off x="3167" y="7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" name="Freeform 4176"/>
              <p:cNvSpPr>
                <a:spLocks/>
              </p:cNvSpPr>
              <p:nvPr/>
            </p:nvSpPr>
            <p:spPr bwMode="auto">
              <a:xfrm>
                <a:off x="3166" y="721"/>
                <a:ext cx="7" cy="6"/>
              </a:xfrm>
              <a:custGeom>
                <a:avLst/>
                <a:gdLst>
                  <a:gd name="T0" fmla="*/ 58 w 58"/>
                  <a:gd name="T1" fmla="*/ 13 h 46"/>
                  <a:gd name="T2" fmla="*/ 34 w 58"/>
                  <a:gd name="T3" fmla="*/ 7 h 46"/>
                  <a:gd name="T4" fmla="*/ 9 w 58"/>
                  <a:gd name="T5" fmla="*/ 0 h 46"/>
                  <a:gd name="T6" fmla="*/ 0 w 58"/>
                  <a:gd name="T7" fmla="*/ 34 h 46"/>
                  <a:gd name="T8" fmla="*/ 24 w 58"/>
                  <a:gd name="T9" fmla="*/ 40 h 46"/>
                  <a:gd name="T10" fmla="*/ 49 w 58"/>
                  <a:gd name="T11" fmla="*/ 46 h 46"/>
                  <a:gd name="T12" fmla="*/ 58 w 58"/>
                  <a:gd name="T13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58" y="13"/>
                    </a:moveTo>
                    <a:lnTo>
                      <a:pt x="34" y="7"/>
                    </a:lnTo>
                    <a:lnTo>
                      <a:pt x="9" y="0"/>
                    </a:lnTo>
                    <a:lnTo>
                      <a:pt x="0" y="34"/>
                    </a:lnTo>
                    <a:lnTo>
                      <a:pt x="24" y="40"/>
                    </a:lnTo>
                    <a:lnTo>
                      <a:pt x="49" y="46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" name="Freeform 4177"/>
              <p:cNvSpPr>
                <a:spLocks/>
              </p:cNvSpPr>
              <p:nvPr/>
            </p:nvSpPr>
            <p:spPr bwMode="auto">
              <a:xfrm>
                <a:off x="3166" y="721"/>
                <a:ext cx="7" cy="6"/>
              </a:xfrm>
              <a:custGeom>
                <a:avLst/>
                <a:gdLst>
                  <a:gd name="T0" fmla="*/ 58 w 58"/>
                  <a:gd name="T1" fmla="*/ 13 h 46"/>
                  <a:gd name="T2" fmla="*/ 34 w 58"/>
                  <a:gd name="T3" fmla="*/ 7 h 46"/>
                  <a:gd name="T4" fmla="*/ 9 w 58"/>
                  <a:gd name="T5" fmla="*/ 0 h 46"/>
                  <a:gd name="T6" fmla="*/ 0 w 58"/>
                  <a:gd name="T7" fmla="*/ 34 h 46"/>
                  <a:gd name="T8" fmla="*/ 24 w 58"/>
                  <a:gd name="T9" fmla="*/ 40 h 46"/>
                  <a:gd name="T10" fmla="*/ 49 w 58"/>
                  <a:gd name="T11" fmla="*/ 46 h 46"/>
                  <a:gd name="T12" fmla="*/ 58 w 58"/>
                  <a:gd name="T13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58" y="13"/>
                    </a:moveTo>
                    <a:lnTo>
                      <a:pt x="34" y="7"/>
                    </a:lnTo>
                    <a:lnTo>
                      <a:pt x="9" y="0"/>
                    </a:lnTo>
                    <a:lnTo>
                      <a:pt x="0" y="34"/>
                    </a:lnTo>
                    <a:lnTo>
                      <a:pt x="24" y="40"/>
                    </a:lnTo>
                    <a:lnTo>
                      <a:pt x="49" y="46"/>
                    </a:lnTo>
                    <a:lnTo>
                      <a:pt x="58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" name="Freeform 4178"/>
              <p:cNvSpPr>
                <a:spLocks/>
              </p:cNvSpPr>
              <p:nvPr/>
            </p:nvSpPr>
            <p:spPr bwMode="auto">
              <a:xfrm>
                <a:off x="3165" y="725"/>
                <a:ext cx="7" cy="6"/>
              </a:xfrm>
              <a:custGeom>
                <a:avLst/>
                <a:gdLst>
                  <a:gd name="T0" fmla="*/ 58 w 58"/>
                  <a:gd name="T1" fmla="*/ 12 h 46"/>
                  <a:gd name="T2" fmla="*/ 33 w 58"/>
                  <a:gd name="T3" fmla="*/ 6 h 46"/>
                  <a:gd name="T4" fmla="*/ 9 w 58"/>
                  <a:gd name="T5" fmla="*/ 0 h 46"/>
                  <a:gd name="T6" fmla="*/ 0 w 58"/>
                  <a:gd name="T7" fmla="*/ 33 h 46"/>
                  <a:gd name="T8" fmla="*/ 24 w 58"/>
                  <a:gd name="T9" fmla="*/ 39 h 46"/>
                  <a:gd name="T10" fmla="*/ 49 w 58"/>
                  <a:gd name="T11" fmla="*/ 46 h 46"/>
                  <a:gd name="T12" fmla="*/ 58 w 58"/>
                  <a:gd name="T13" fmla="*/ 1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58" y="12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3"/>
                    </a:lnTo>
                    <a:lnTo>
                      <a:pt x="24" y="39"/>
                    </a:lnTo>
                    <a:lnTo>
                      <a:pt x="49" y="46"/>
                    </a:lnTo>
                    <a:lnTo>
                      <a:pt x="5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" name="Freeform 4179"/>
              <p:cNvSpPr>
                <a:spLocks/>
              </p:cNvSpPr>
              <p:nvPr/>
            </p:nvSpPr>
            <p:spPr bwMode="auto">
              <a:xfrm>
                <a:off x="3165" y="725"/>
                <a:ext cx="7" cy="6"/>
              </a:xfrm>
              <a:custGeom>
                <a:avLst/>
                <a:gdLst>
                  <a:gd name="T0" fmla="*/ 58 w 58"/>
                  <a:gd name="T1" fmla="*/ 12 h 46"/>
                  <a:gd name="T2" fmla="*/ 33 w 58"/>
                  <a:gd name="T3" fmla="*/ 6 h 46"/>
                  <a:gd name="T4" fmla="*/ 9 w 58"/>
                  <a:gd name="T5" fmla="*/ 0 h 46"/>
                  <a:gd name="T6" fmla="*/ 0 w 58"/>
                  <a:gd name="T7" fmla="*/ 33 h 46"/>
                  <a:gd name="T8" fmla="*/ 24 w 58"/>
                  <a:gd name="T9" fmla="*/ 39 h 46"/>
                  <a:gd name="T10" fmla="*/ 49 w 58"/>
                  <a:gd name="T11" fmla="*/ 46 h 46"/>
                  <a:gd name="T12" fmla="*/ 58 w 58"/>
                  <a:gd name="T13" fmla="*/ 1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6">
                    <a:moveTo>
                      <a:pt x="58" y="12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3"/>
                    </a:lnTo>
                    <a:lnTo>
                      <a:pt x="24" y="39"/>
                    </a:lnTo>
                    <a:lnTo>
                      <a:pt x="49" y="46"/>
                    </a:lnTo>
                    <a:lnTo>
                      <a:pt x="58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" name="Freeform 4180"/>
              <p:cNvSpPr>
                <a:spLocks/>
              </p:cNvSpPr>
              <p:nvPr/>
            </p:nvSpPr>
            <p:spPr bwMode="auto">
              <a:xfrm>
                <a:off x="3165" y="730"/>
                <a:ext cx="3" cy="1"/>
              </a:xfrm>
              <a:custGeom>
                <a:avLst/>
                <a:gdLst>
                  <a:gd name="T0" fmla="*/ 24 w 24"/>
                  <a:gd name="T1" fmla="*/ 6 h 6"/>
                  <a:gd name="T2" fmla="*/ 0 w 24"/>
                  <a:gd name="T3" fmla="*/ 0 h 6"/>
                  <a:gd name="T4" fmla="*/ 0 w 24"/>
                  <a:gd name="T5" fmla="*/ 0 h 6"/>
                  <a:gd name="T6" fmla="*/ 24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24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" name="Line 4181"/>
              <p:cNvSpPr>
                <a:spLocks noChangeShapeType="1"/>
              </p:cNvSpPr>
              <p:nvPr/>
            </p:nvSpPr>
            <p:spPr bwMode="auto">
              <a:xfrm>
                <a:off x="3165" y="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" name="Freeform 4182"/>
              <p:cNvSpPr>
                <a:spLocks/>
              </p:cNvSpPr>
              <p:nvPr/>
            </p:nvSpPr>
            <p:spPr bwMode="auto">
              <a:xfrm>
                <a:off x="3164" y="730"/>
                <a:ext cx="7" cy="6"/>
              </a:xfrm>
              <a:custGeom>
                <a:avLst/>
                <a:gdLst>
                  <a:gd name="T0" fmla="*/ 58 w 58"/>
                  <a:gd name="T1" fmla="*/ 13 h 47"/>
                  <a:gd name="T2" fmla="*/ 33 w 58"/>
                  <a:gd name="T3" fmla="*/ 6 h 47"/>
                  <a:gd name="T4" fmla="*/ 9 w 58"/>
                  <a:gd name="T5" fmla="*/ 0 h 47"/>
                  <a:gd name="T6" fmla="*/ 0 w 58"/>
                  <a:gd name="T7" fmla="*/ 35 h 47"/>
                  <a:gd name="T8" fmla="*/ 24 w 58"/>
                  <a:gd name="T9" fmla="*/ 41 h 47"/>
                  <a:gd name="T10" fmla="*/ 48 w 58"/>
                  <a:gd name="T11" fmla="*/ 47 h 47"/>
                  <a:gd name="T12" fmla="*/ 58 w 58"/>
                  <a:gd name="T13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7">
                    <a:moveTo>
                      <a:pt x="58" y="13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5"/>
                    </a:lnTo>
                    <a:lnTo>
                      <a:pt x="24" y="41"/>
                    </a:lnTo>
                    <a:lnTo>
                      <a:pt x="48" y="47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" name="Freeform 4183"/>
              <p:cNvSpPr>
                <a:spLocks/>
              </p:cNvSpPr>
              <p:nvPr/>
            </p:nvSpPr>
            <p:spPr bwMode="auto">
              <a:xfrm>
                <a:off x="3164" y="730"/>
                <a:ext cx="7" cy="6"/>
              </a:xfrm>
              <a:custGeom>
                <a:avLst/>
                <a:gdLst>
                  <a:gd name="T0" fmla="*/ 58 w 58"/>
                  <a:gd name="T1" fmla="*/ 13 h 47"/>
                  <a:gd name="T2" fmla="*/ 33 w 58"/>
                  <a:gd name="T3" fmla="*/ 6 h 47"/>
                  <a:gd name="T4" fmla="*/ 9 w 58"/>
                  <a:gd name="T5" fmla="*/ 0 h 47"/>
                  <a:gd name="T6" fmla="*/ 0 w 58"/>
                  <a:gd name="T7" fmla="*/ 35 h 47"/>
                  <a:gd name="T8" fmla="*/ 24 w 58"/>
                  <a:gd name="T9" fmla="*/ 41 h 47"/>
                  <a:gd name="T10" fmla="*/ 48 w 58"/>
                  <a:gd name="T11" fmla="*/ 47 h 47"/>
                  <a:gd name="T12" fmla="*/ 58 w 58"/>
                  <a:gd name="T13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7">
                    <a:moveTo>
                      <a:pt x="58" y="13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5"/>
                    </a:lnTo>
                    <a:lnTo>
                      <a:pt x="24" y="41"/>
                    </a:lnTo>
                    <a:lnTo>
                      <a:pt x="48" y="47"/>
                    </a:lnTo>
                    <a:lnTo>
                      <a:pt x="58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" name="Freeform 4184"/>
              <p:cNvSpPr>
                <a:spLocks/>
              </p:cNvSpPr>
              <p:nvPr/>
            </p:nvSpPr>
            <p:spPr bwMode="auto">
              <a:xfrm>
                <a:off x="3164" y="734"/>
                <a:ext cx="3" cy="1"/>
              </a:xfrm>
              <a:custGeom>
                <a:avLst/>
                <a:gdLst>
                  <a:gd name="T0" fmla="*/ 24 w 24"/>
                  <a:gd name="T1" fmla="*/ 6 h 6"/>
                  <a:gd name="T2" fmla="*/ 0 w 24"/>
                  <a:gd name="T3" fmla="*/ 0 h 6"/>
                  <a:gd name="T4" fmla="*/ 0 w 24"/>
                  <a:gd name="T5" fmla="*/ 0 h 6"/>
                  <a:gd name="T6" fmla="*/ 24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24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" name="Line 4185"/>
              <p:cNvSpPr>
                <a:spLocks noChangeShapeType="1"/>
              </p:cNvSpPr>
              <p:nvPr/>
            </p:nvSpPr>
            <p:spPr bwMode="auto">
              <a:xfrm>
                <a:off x="3164" y="7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" name="Freeform 4186"/>
              <p:cNvSpPr>
                <a:spLocks/>
              </p:cNvSpPr>
              <p:nvPr/>
            </p:nvSpPr>
            <p:spPr bwMode="auto">
              <a:xfrm>
                <a:off x="3163" y="734"/>
                <a:ext cx="7" cy="6"/>
              </a:xfrm>
              <a:custGeom>
                <a:avLst/>
                <a:gdLst>
                  <a:gd name="T0" fmla="*/ 56 w 56"/>
                  <a:gd name="T1" fmla="*/ 12 h 45"/>
                  <a:gd name="T2" fmla="*/ 32 w 56"/>
                  <a:gd name="T3" fmla="*/ 6 h 45"/>
                  <a:gd name="T4" fmla="*/ 8 w 56"/>
                  <a:gd name="T5" fmla="*/ 0 h 45"/>
                  <a:gd name="T6" fmla="*/ 0 w 56"/>
                  <a:gd name="T7" fmla="*/ 33 h 45"/>
                  <a:gd name="T8" fmla="*/ 24 w 56"/>
                  <a:gd name="T9" fmla="*/ 39 h 45"/>
                  <a:gd name="T10" fmla="*/ 48 w 56"/>
                  <a:gd name="T11" fmla="*/ 45 h 45"/>
                  <a:gd name="T12" fmla="*/ 56 w 56"/>
                  <a:gd name="T13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2"/>
                    </a:moveTo>
                    <a:lnTo>
                      <a:pt x="32" y="6"/>
                    </a:lnTo>
                    <a:lnTo>
                      <a:pt x="8" y="0"/>
                    </a:lnTo>
                    <a:lnTo>
                      <a:pt x="0" y="33"/>
                    </a:lnTo>
                    <a:lnTo>
                      <a:pt x="24" y="39"/>
                    </a:lnTo>
                    <a:lnTo>
                      <a:pt x="48" y="45"/>
                    </a:lnTo>
                    <a:lnTo>
                      <a:pt x="5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" name="Freeform 4187"/>
              <p:cNvSpPr>
                <a:spLocks/>
              </p:cNvSpPr>
              <p:nvPr/>
            </p:nvSpPr>
            <p:spPr bwMode="auto">
              <a:xfrm>
                <a:off x="3163" y="734"/>
                <a:ext cx="7" cy="6"/>
              </a:xfrm>
              <a:custGeom>
                <a:avLst/>
                <a:gdLst>
                  <a:gd name="T0" fmla="*/ 56 w 56"/>
                  <a:gd name="T1" fmla="*/ 12 h 45"/>
                  <a:gd name="T2" fmla="*/ 32 w 56"/>
                  <a:gd name="T3" fmla="*/ 6 h 45"/>
                  <a:gd name="T4" fmla="*/ 8 w 56"/>
                  <a:gd name="T5" fmla="*/ 0 h 45"/>
                  <a:gd name="T6" fmla="*/ 0 w 56"/>
                  <a:gd name="T7" fmla="*/ 33 h 45"/>
                  <a:gd name="T8" fmla="*/ 24 w 56"/>
                  <a:gd name="T9" fmla="*/ 39 h 45"/>
                  <a:gd name="T10" fmla="*/ 48 w 56"/>
                  <a:gd name="T11" fmla="*/ 45 h 45"/>
                  <a:gd name="T12" fmla="*/ 56 w 56"/>
                  <a:gd name="T13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2"/>
                    </a:moveTo>
                    <a:lnTo>
                      <a:pt x="32" y="6"/>
                    </a:lnTo>
                    <a:lnTo>
                      <a:pt x="8" y="0"/>
                    </a:lnTo>
                    <a:lnTo>
                      <a:pt x="0" y="33"/>
                    </a:lnTo>
                    <a:lnTo>
                      <a:pt x="24" y="39"/>
                    </a:lnTo>
                    <a:lnTo>
                      <a:pt x="48" y="45"/>
                    </a:lnTo>
                    <a:lnTo>
                      <a:pt x="56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" name="Freeform 4188"/>
              <p:cNvSpPr>
                <a:spLocks/>
              </p:cNvSpPr>
              <p:nvPr/>
            </p:nvSpPr>
            <p:spPr bwMode="auto">
              <a:xfrm>
                <a:off x="3163" y="738"/>
                <a:ext cx="3" cy="1"/>
              </a:xfrm>
              <a:custGeom>
                <a:avLst/>
                <a:gdLst>
                  <a:gd name="T0" fmla="*/ 24 w 24"/>
                  <a:gd name="T1" fmla="*/ 6 h 6"/>
                  <a:gd name="T2" fmla="*/ 0 w 24"/>
                  <a:gd name="T3" fmla="*/ 0 h 6"/>
                  <a:gd name="T4" fmla="*/ 0 w 24"/>
                  <a:gd name="T5" fmla="*/ 0 h 6"/>
                  <a:gd name="T6" fmla="*/ 24 w 2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24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" name="Line 4189"/>
              <p:cNvSpPr>
                <a:spLocks noChangeShapeType="1"/>
              </p:cNvSpPr>
              <p:nvPr/>
            </p:nvSpPr>
            <p:spPr bwMode="auto">
              <a:xfrm>
                <a:off x="3163" y="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" name="Freeform 4190"/>
              <p:cNvSpPr>
                <a:spLocks/>
              </p:cNvSpPr>
              <p:nvPr/>
            </p:nvSpPr>
            <p:spPr bwMode="auto">
              <a:xfrm>
                <a:off x="3162" y="738"/>
                <a:ext cx="7" cy="6"/>
              </a:xfrm>
              <a:custGeom>
                <a:avLst/>
                <a:gdLst>
                  <a:gd name="T0" fmla="*/ 56 w 56"/>
                  <a:gd name="T1" fmla="*/ 12 h 47"/>
                  <a:gd name="T2" fmla="*/ 32 w 56"/>
                  <a:gd name="T3" fmla="*/ 6 h 47"/>
                  <a:gd name="T4" fmla="*/ 8 w 56"/>
                  <a:gd name="T5" fmla="*/ 0 h 47"/>
                  <a:gd name="T6" fmla="*/ 0 w 56"/>
                  <a:gd name="T7" fmla="*/ 35 h 47"/>
                  <a:gd name="T8" fmla="*/ 24 w 56"/>
                  <a:gd name="T9" fmla="*/ 41 h 47"/>
                  <a:gd name="T10" fmla="*/ 48 w 56"/>
                  <a:gd name="T11" fmla="*/ 47 h 47"/>
                  <a:gd name="T12" fmla="*/ 56 w 56"/>
                  <a:gd name="T13" fmla="*/ 1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7">
                    <a:moveTo>
                      <a:pt x="56" y="12"/>
                    </a:moveTo>
                    <a:lnTo>
                      <a:pt x="32" y="6"/>
                    </a:lnTo>
                    <a:lnTo>
                      <a:pt x="8" y="0"/>
                    </a:lnTo>
                    <a:lnTo>
                      <a:pt x="0" y="35"/>
                    </a:lnTo>
                    <a:lnTo>
                      <a:pt x="24" y="41"/>
                    </a:lnTo>
                    <a:lnTo>
                      <a:pt x="48" y="47"/>
                    </a:lnTo>
                    <a:lnTo>
                      <a:pt x="5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" name="Freeform 4191"/>
              <p:cNvSpPr>
                <a:spLocks/>
              </p:cNvSpPr>
              <p:nvPr/>
            </p:nvSpPr>
            <p:spPr bwMode="auto">
              <a:xfrm>
                <a:off x="3162" y="738"/>
                <a:ext cx="7" cy="6"/>
              </a:xfrm>
              <a:custGeom>
                <a:avLst/>
                <a:gdLst>
                  <a:gd name="T0" fmla="*/ 56 w 56"/>
                  <a:gd name="T1" fmla="*/ 12 h 47"/>
                  <a:gd name="T2" fmla="*/ 32 w 56"/>
                  <a:gd name="T3" fmla="*/ 6 h 47"/>
                  <a:gd name="T4" fmla="*/ 8 w 56"/>
                  <a:gd name="T5" fmla="*/ 0 h 47"/>
                  <a:gd name="T6" fmla="*/ 0 w 56"/>
                  <a:gd name="T7" fmla="*/ 35 h 47"/>
                  <a:gd name="T8" fmla="*/ 24 w 56"/>
                  <a:gd name="T9" fmla="*/ 41 h 47"/>
                  <a:gd name="T10" fmla="*/ 48 w 56"/>
                  <a:gd name="T11" fmla="*/ 47 h 47"/>
                  <a:gd name="T12" fmla="*/ 56 w 56"/>
                  <a:gd name="T13" fmla="*/ 1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7">
                    <a:moveTo>
                      <a:pt x="56" y="12"/>
                    </a:moveTo>
                    <a:lnTo>
                      <a:pt x="32" y="6"/>
                    </a:lnTo>
                    <a:lnTo>
                      <a:pt x="8" y="0"/>
                    </a:lnTo>
                    <a:lnTo>
                      <a:pt x="0" y="35"/>
                    </a:lnTo>
                    <a:lnTo>
                      <a:pt x="24" y="41"/>
                    </a:lnTo>
                    <a:lnTo>
                      <a:pt x="48" y="47"/>
                    </a:lnTo>
                    <a:lnTo>
                      <a:pt x="56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" name="Freeform 4192"/>
              <p:cNvSpPr>
                <a:spLocks/>
              </p:cNvSpPr>
              <p:nvPr/>
            </p:nvSpPr>
            <p:spPr bwMode="auto">
              <a:xfrm>
                <a:off x="3165" y="743"/>
                <a:ext cx="3" cy="1"/>
              </a:xfrm>
              <a:custGeom>
                <a:avLst/>
                <a:gdLst>
                  <a:gd name="T0" fmla="*/ 0 w 24"/>
                  <a:gd name="T1" fmla="*/ 0 h 6"/>
                  <a:gd name="T2" fmla="*/ 24 w 24"/>
                  <a:gd name="T3" fmla="*/ 6 h 6"/>
                  <a:gd name="T4" fmla="*/ 24 w 24"/>
                  <a:gd name="T5" fmla="*/ 6 h 6"/>
                  <a:gd name="T6" fmla="*/ 0 w 2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lnTo>
                      <a:pt x="24" y="6"/>
                    </a:lnTo>
                    <a:lnTo>
                      <a:pt x="2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" name="Line 4193"/>
              <p:cNvSpPr>
                <a:spLocks noChangeShapeType="1"/>
              </p:cNvSpPr>
              <p:nvPr/>
            </p:nvSpPr>
            <p:spPr bwMode="auto">
              <a:xfrm>
                <a:off x="3168" y="7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" name="Freeform 4194"/>
              <p:cNvSpPr>
                <a:spLocks/>
              </p:cNvSpPr>
              <p:nvPr/>
            </p:nvSpPr>
            <p:spPr bwMode="auto">
              <a:xfrm>
                <a:off x="3161" y="742"/>
                <a:ext cx="7" cy="6"/>
              </a:xfrm>
              <a:custGeom>
                <a:avLst/>
                <a:gdLst>
                  <a:gd name="T0" fmla="*/ 57 w 57"/>
                  <a:gd name="T1" fmla="*/ 12 h 45"/>
                  <a:gd name="T2" fmla="*/ 33 w 57"/>
                  <a:gd name="T3" fmla="*/ 6 h 45"/>
                  <a:gd name="T4" fmla="*/ 9 w 57"/>
                  <a:gd name="T5" fmla="*/ 0 h 45"/>
                  <a:gd name="T6" fmla="*/ 0 w 57"/>
                  <a:gd name="T7" fmla="*/ 33 h 45"/>
                  <a:gd name="T8" fmla="*/ 25 w 57"/>
                  <a:gd name="T9" fmla="*/ 39 h 45"/>
                  <a:gd name="T10" fmla="*/ 49 w 57"/>
                  <a:gd name="T11" fmla="*/ 45 h 45"/>
                  <a:gd name="T12" fmla="*/ 57 w 57"/>
                  <a:gd name="T13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5">
                    <a:moveTo>
                      <a:pt x="57" y="12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3"/>
                    </a:lnTo>
                    <a:lnTo>
                      <a:pt x="25" y="39"/>
                    </a:lnTo>
                    <a:lnTo>
                      <a:pt x="49" y="45"/>
                    </a:lnTo>
                    <a:lnTo>
                      <a:pt x="5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" name="Freeform 4195"/>
              <p:cNvSpPr>
                <a:spLocks/>
              </p:cNvSpPr>
              <p:nvPr/>
            </p:nvSpPr>
            <p:spPr bwMode="auto">
              <a:xfrm>
                <a:off x="3161" y="742"/>
                <a:ext cx="7" cy="6"/>
              </a:xfrm>
              <a:custGeom>
                <a:avLst/>
                <a:gdLst>
                  <a:gd name="T0" fmla="*/ 57 w 57"/>
                  <a:gd name="T1" fmla="*/ 12 h 45"/>
                  <a:gd name="T2" fmla="*/ 33 w 57"/>
                  <a:gd name="T3" fmla="*/ 6 h 45"/>
                  <a:gd name="T4" fmla="*/ 9 w 57"/>
                  <a:gd name="T5" fmla="*/ 0 h 45"/>
                  <a:gd name="T6" fmla="*/ 0 w 57"/>
                  <a:gd name="T7" fmla="*/ 33 h 45"/>
                  <a:gd name="T8" fmla="*/ 25 w 57"/>
                  <a:gd name="T9" fmla="*/ 39 h 45"/>
                  <a:gd name="T10" fmla="*/ 49 w 57"/>
                  <a:gd name="T11" fmla="*/ 45 h 45"/>
                  <a:gd name="T12" fmla="*/ 57 w 57"/>
                  <a:gd name="T13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5">
                    <a:moveTo>
                      <a:pt x="57" y="12"/>
                    </a:moveTo>
                    <a:lnTo>
                      <a:pt x="33" y="6"/>
                    </a:lnTo>
                    <a:lnTo>
                      <a:pt x="9" y="0"/>
                    </a:lnTo>
                    <a:lnTo>
                      <a:pt x="0" y="33"/>
                    </a:lnTo>
                    <a:lnTo>
                      <a:pt x="25" y="39"/>
                    </a:lnTo>
                    <a:lnTo>
                      <a:pt x="49" y="45"/>
                    </a:lnTo>
                    <a:lnTo>
                      <a:pt x="57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" name="Freeform 4196"/>
              <p:cNvSpPr>
                <a:spLocks/>
              </p:cNvSpPr>
              <p:nvPr/>
            </p:nvSpPr>
            <p:spPr bwMode="auto">
              <a:xfrm>
                <a:off x="3161" y="747"/>
                <a:ext cx="3" cy="1"/>
              </a:xfrm>
              <a:custGeom>
                <a:avLst/>
                <a:gdLst>
                  <a:gd name="T0" fmla="*/ 25 w 25"/>
                  <a:gd name="T1" fmla="*/ 6 h 6"/>
                  <a:gd name="T2" fmla="*/ 0 w 25"/>
                  <a:gd name="T3" fmla="*/ 0 h 6"/>
                  <a:gd name="T4" fmla="*/ 0 w 25"/>
                  <a:gd name="T5" fmla="*/ 1 h 6"/>
                  <a:gd name="T6" fmla="*/ 25 w 2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25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" name="Line 4197"/>
              <p:cNvSpPr>
                <a:spLocks noChangeShapeType="1"/>
              </p:cNvSpPr>
              <p:nvPr/>
            </p:nvSpPr>
            <p:spPr bwMode="auto">
              <a:xfrm>
                <a:off x="3161" y="7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" name="Freeform 4198"/>
              <p:cNvSpPr>
                <a:spLocks/>
              </p:cNvSpPr>
              <p:nvPr/>
            </p:nvSpPr>
            <p:spPr bwMode="auto">
              <a:xfrm>
                <a:off x="3160" y="747"/>
                <a:ext cx="7" cy="5"/>
              </a:xfrm>
              <a:custGeom>
                <a:avLst/>
                <a:gdLst>
                  <a:gd name="T0" fmla="*/ 56 w 56"/>
                  <a:gd name="T1" fmla="*/ 10 h 45"/>
                  <a:gd name="T2" fmla="*/ 32 w 56"/>
                  <a:gd name="T3" fmla="*/ 5 h 45"/>
                  <a:gd name="T4" fmla="*/ 7 w 56"/>
                  <a:gd name="T5" fmla="*/ 0 h 45"/>
                  <a:gd name="T6" fmla="*/ 0 w 56"/>
                  <a:gd name="T7" fmla="*/ 35 h 45"/>
                  <a:gd name="T8" fmla="*/ 25 w 56"/>
                  <a:gd name="T9" fmla="*/ 40 h 45"/>
                  <a:gd name="T10" fmla="*/ 49 w 56"/>
                  <a:gd name="T11" fmla="*/ 45 h 45"/>
                  <a:gd name="T12" fmla="*/ 56 w 56"/>
                  <a:gd name="T13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5" y="40"/>
                    </a:lnTo>
                    <a:lnTo>
                      <a:pt x="49" y="45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2" name="Freeform 4199"/>
              <p:cNvSpPr>
                <a:spLocks/>
              </p:cNvSpPr>
              <p:nvPr/>
            </p:nvSpPr>
            <p:spPr bwMode="auto">
              <a:xfrm>
                <a:off x="3160" y="747"/>
                <a:ext cx="7" cy="5"/>
              </a:xfrm>
              <a:custGeom>
                <a:avLst/>
                <a:gdLst>
                  <a:gd name="T0" fmla="*/ 56 w 56"/>
                  <a:gd name="T1" fmla="*/ 10 h 45"/>
                  <a:gd name="T2" fmla="*/ 32 w 56"/>
                  <a:gd name="T3" fmla="*/ 5 h 45"/>
                  <a:gd name="T4" fmla="*/ 7 w 56"/>
                  <a:gd name="T5" fmla="*/ 0 h 45"/>
                  <a:gd name="T6" fmla="*/ 0 w 56"/>
                  <a:gd name="T7" fmla="*/ 35 h 45"/>
                  <a:gd name="T8" fmla="*/ 25 w 56"/>
                  <a:gd name="T9" fmla="*/ 40 h 45"/>
                  <a:gd name="T10" fmla="*/ 49 w 56"/>
                  <a:gd name="T11" fmla="*/ 45 h 45"/>
                  <a:gd name="T12" fmla="*/ 56 w 56"/>
                  <a:gd name="T13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5" y="40"/>
                    </a:lnTo>
                    <a:lnTo>
                      <a:pt x="49" y="45"/>
                    </a:lnTo>
                    <a:lnTo>
                      <a:pt x="56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" name="Freeform 4200"/>
              <p:cNvSpPr>
                <a:spLocks/>
              </p:cNvSpPr>
              <p:nvPr/>
            </p:nvSpPr>
            <p:spPr bwMode="auto">
              <a:xfrm>
                <a:off x="3159" y="751"/>
                <a:ext cx="7" cy="6"/>
              </a:xfrm>
              <a:custGeom>
                <a:avLst/>
                <a:gdLst>
                  <a:gd name="T0" fmla="*/ 56 w 56"/>
                  <a:gd name="T1" fmla="*/ 10 h 44"/>
                  <a:gd name="T2" fmla="*/ 32 w 56"/>
                  <a:gd name="T3" fmla="*/ 5 h 44"/>
                  <a:gd name="T4" fmla="*/ 7 w 56"/>
                  <a:gd name="T5" fmla="*/ 0 h 44"/>
                  <a:gd name="T6" fmla="*/ 0 w 56"/>
                  <a:gd name="T7" fmla="*/ 34 h 44"/>
                  <a:gd name="T8" fmla="*/ 25 w 56"/>
                  <a:gd name="T9" fmla="*/ 39 h 44"/>
                  <a:gd name="T10" fmla="*/ 49 w 56"/>
                  <a:gd name="T11" fmla="*/ 44 h 44"/>
                  <a:gd name="T12" fmla="*/ 56 w 56"/>
                  <a:gd name="T13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4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4"/>
                    </a:lnTo>
                    <a:lnTo>
                      <a:pt x="25" y="39"/>
                    </a:lnTo>
                    <a:lnTo>
                      <a:pt x="49" y="44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" name="Freeform 4201"/>
              <p:cNvSpPr>
                <a:spLocks/>
              </p:cNvSpPr>
              <p:nvPr/>
            </p:nvSpPr>
            <p:spPr bwMode="auto">
              <a:xfrm>
                <a:off x="3159" y="751"/>
                <a:ext cx="7" cy="6"/>
              </a:xfrm>
              <a:custGeom>
                <a:avLst/>
                <a:gdLst>
                  <a:gd name="T0" fmla="*/ 56 w 56"/>
                  <a:gd name="T1" fmla="*/ 10 h 44"/>
                  <a:gd name="T2" fmla="*/ 32 w 56"/>
                  <a:gd name="T3" fmla="*/ 5 h 44"/>
                  <a:gd name="T4" fmla="*/ 7 w 56"/>
                  <a:gd name="T5" fmla="*/ 0 h 44"/>
                  <a:gd name="T6" fmla="*/ 0 w 56"/>
                  <a:gd name="T7" fmla="*/ 34 h 44"/>
                  <a:gd name="T8" fmla="*/ 25 w 56"/>
                  <a:gd name="T9" fmla="*/ 39 h 44"/>
                  <a:gd name="T10" fmla="*/ 49 w 56"/>
                  <a:gd name="T11" fmla="*/ 44 h 44"/>
                  <a:gd name="T12" fmla="*/ 56 w 56"/>
                  <a:gd name="T13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4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4"/>
                    </a:lnTo>
                    <a:lnTo>
                      <a:pt x="25" y="39"/>
                    </a:lnTo>
                    <a:lnTo>
                      <a:pt x="49" y="44"/>
                    </a:lnTo>
                    <a:lnTo>
                      <a:pt x="56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" name="Freeform 4202"/>
              <p:cNvSpPr>
                <a:spLocks/>
              </p:cNvSpPr>
              <p:nvPr/>
            </p:nvSpPr>
            <p:spPr bwMode="auto">
              <a:xfrm>
                <a:off x="3158" y="755"/>
                <a:ext cx="7" cy="6"/>
              </a:xfrm>
              <a:custGeom>
                <a:avLst/>
                <a:gdLst>
                  <a:gd name="T0" fmla="*/ 56 w 56"/>
                  <a:gd name="T1" fmla="*/ 10 h 45"/>
                  <a:gd name="T2" fmla="*/ 32 w 56"/>
                  <a:gd name="T3" fmla="*/ 5 h 45"/>
                  <a:gd name="T4" fmla="*/ 7 w 56"/>
                  <a:gd name="T5" fmla="*/ 0 h 45"/>
                  <a:gd name="T6" fmla="*/ 0 w 56"/>
                  <a:gd name="T7" fmla="*/ 35 h 45"/>
                  <a:gd name="T8" fmla="*/ 25 w 56"/>
                  <a:gd name="T9" fmla="*/ 40 h 45"/>
                  <a:gd name="T10" fmla="*/ 49 w 56"/>
                  <a:gd name="T11" fmla="*/ 45 h 45"/>
                  <a:gd name="T12" fmla="*/ 56 w 56"/>
                  <a:gd name="T13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5" y="40"/>
                    </a:lnTo>
                    <a:lnTo>
                      <a:pt x="49" y="45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" name="Freeform 4203"/>
              <p:cNvSpPr>
                <a:spLocks/>
              </p:cNvSpPr>
              <p:nvPr/>
            </p:nvSpPr>
            <p:spPr bwMode="auto">
              <a:xfrm>
                <a:off x="3158" y="755"/>
                <a:ext cx="7" cy="6"/>
              </a:xfrm>
              <a:custGeom>
                <a:avLst/>
                <a:gdLst>
                  <a:gd name="T0" fmla="*/ 56 w 56"/>
                  <a:gd name="T1" fmla="*/ 10 h 45"/>
                  <a:gd name="T2" fmla="*/ 32 w 56"/>
                  <a:gd name="T3" fmla="*/ 5 h 45"/>
                  <a:gd name="T4" fmla="*/ 7 w 56"/>
                  <a:gd name="T5" fmla="*/ 0 h 45"/>
                  <a:gd name="T6" fmla="*/ 0 w 56"/>
                  <a:gd name="T7" fmla="*/ 35 h 45"/>
                  <a:gd name="T8" fmla="*/ 25 w 56"/>
                  <a:gd name="T9" fmla="*/ 40 h 45"/>
                  <a:gd name="T10" fmla="*/ 49 w 56"/>
                  <a:gd name="T11" fmla="*/ 45 h 45"/>
                  <a:gd name="T12" fmla="*/ 56 w 56"/>
                  <a:gd name="T13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5">
                    <a:moveTo>
                      <a:pt x="56" y="10"/>
                    </a:moveTo>
                    <a:lnTo>
                      <a:pt x="32" y="5"/>
                    </a:lnTo>
                    <a:lnTo>
                      <a:pt x="7" y="0"/>
                    </a:lnTo>
                    <a:lnTo>
                      <a:pt x="0" y="35"/>
                    </a:lnTo>
                    <a:lnTo>
                      <a:pt x="25" y="40"/>
                    </a:lnTo>
                    <a:lnTo>
                      <a:pt x="49" y="45"/>
                    </a:lnTo>
                    <a:lnTo>
                      <a:pt x="56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" name="Freeform 4204"/>
              <p:cNvSpPr>
                <a:spLocks/>
              </p:cNvSpPr>
              <p:nvPr/>
            </p:nvSpPr>
            <p:spPr bwMode="auto">
              <a:xfrm>
                <a:off x="3158" y="760"/>
                <a:ext cx="3" cy="1"/>
              </a:xfrm>
              <a:custGeom>
                <a:avLst/>
                <a:gdLst>
                  <a:gd name="T0" fmla="*/ 25 w 25"/>
                  <a:gd name="T1" fmla="*/ 5 h 5"/>
                  <a:gd name="T2" fmla="*/ 0 w 25"/>
                  <a:gd name="T3" fmla="*/ 0 h 5"/>
                  <a:gd name="T4" fmla="*/ 0 w 25"/>
                  <a:gd name="T5" fmla="*/ 1 h 5"/>
                  <a:gd name="T6" fmla="*/ 25 w 2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">
                    <a:moveTo>
                      <a:pt x="25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8" name="Line 4205"/>
              <p:cNvSpPr>
                <a:spLocks noChangeShapeType="1"/>
              </p:cNvSpPr>
              <p:nvPr/>
            </p:nvSpPr>
            <p:spPr bwMode="auto">
              <a:xfrm>
                <a:off x="3158" y="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" name="Freeform 4206"/>
              <p:cNvSpPr>
                <a:spLocks/>
              </p:cNvSpPr>
              <p:nvPr/>
            </p:nvSpPr>
            <p:spPr bwMode="auto">
              <a:xfrm>
                <a:off x="3157" y="760"/>
                <a:ext cx="7" cy="5"/>
              </a:xfrm>
              <a:custGeom>
                <a:avLst/>
                <a:gdLst>
                  <a:gd name="T0" fmla="*/ 55 w 55"/>
                  <a:gd name="T1" fmla="*/ 8 h 41"/>
                  <a:gd name="T2" fmla="*/ 31 w 55"/>
                  <a:gd name="T3" fmla="*/ 4 h 41"/>
                  <a:gd name="T4" fmla="*/ 6 w 55"/>
                  <a:gd name="T5" fmla="*/ 0 h 41"/>
                  <a:gd name="T6" fmla="*/ 0 w 55"/>
                  <a:gd name="T7" fmla="*/ 33 h 41"/>
                  <a:gd name="T8" fmla="*/ 24 w 55"/>
                  <a:gd name="T9" fmla="*/ 37 h 41"/>
                  <a:gd name="T10" fmla="*/ 49 w 55"/>
                  <a:gd name="T11" fmla="*/ 41 h 41"/>
                  <a:gd name="T12" fmla="*/ 55 w 55"/>
                  <a:gd name="T13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55" y="8"/>
                    </a:moveTo>
                    <a:lnTo>
                      <a:pt x="31" y="4"/>
                    </a:lnTo>
                    <a:lnTo>
                      <a:pt x="6" y="0"/>
                    </a:lnTo>
                    <a:lnTo>
                      <a:pt x="0" y="33"/>
                    </a:lnTo>
                    <a:lnTo>
                      <a:pt x="24" y="37"/>
                    </a:lnTo>
                    <a:lnTo>
                      <a:pt x="49" y="41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" name="Freeform 4207"/>
              <p:cNvSpPr>
                <a:spLocks/>
              </p:cNvSpPr>
              <p:nvPr/>
            </p:nvSpPr>
            <p:spPr bwMode="auto">
              <a:xfrm>
                <a:off x="3157" y="760"/>
                <a:ext cx="7" cy="5"/>
              </a:xfrm>
              <a:custGeom>
                <a:avLst/>
                <a:gdLst>
                  <a:gd name="T0" fmla="*/ 55 w 55"/>
                  <a:gd name="T1" fmla="*/ 8 h 41"/>
                  <a:gd name="T2" fmla="*/ 31 w 55"/>
                  <a:gd name="T3" fmla="*/ 4 h 41"/>
                  <a:gd name="T4" fmla="*/ 6 w 55"/>
                  <a:gd name="T5" fmla="*/ 0 h 41"/>
                  <a:gd name="T6" fmla="*/ 0 w 55"/>
                  <a:gd name="T7" fmla="*/ 33 h 41"/>
                  <a:gd name="T8" fmla="*/ 24 w 55"/>
                  <a:gd name="T9" fmla="*/ 37 h 41"/>
                  <a:gd name="T10" fmla="*/ 49 w 55"/>
                  <a:gd name="T11" fmla="*/ 41 h 41"/>
                  <a:gd name="T12" fmla="*/ 55 w 55"/>
                  <a:gd name="T13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55" y="8"/>
                    </a:moveTo>
                    <a:lnTo>
                      <a:pt x="31" y="4"/>
                    </a:lnTo>
                    <a:lnTo>
                      <a:pt x="6" y="0"/>
                    </a:lnTo>
                    <a:lnTo>
                      <a:pt x="0" y="33"/>
                    </a:lnTo>
                    <a:lnTo>
                      <a:pt x="24" y="37"/>
                    </a:lnTo>
                    <a:lnTo>
                      <a:pt x="49" y="41"/>
                    </a:lnTo>
                    <a:lnTo>
                      <a:pt x="55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" name="Freeform 4208"/>
              <p:cNvSpPr>
                <a:spLocks/>
              </p:cNvSpPr>
              <p:nvPr/>
            </p:nvSpPr>
            <p:spPr bwMode="auto">
              <a:xfrm>
                <a:off x="3157" y="764"/>
                <a:ext cx="3" cy="1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0 h 4"/>
                  <a:gd name="T4" fmla="*/ 0 w 24"/>
                  <a:gd name="T5" fmla="*/ 0 h 4"/>
                  <a:gd name="T6" fmla="*/ 24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" name="Line 4209"/>
              <p:cNvSpPr>
                <a:spLocks noChangeShapeType="1"/>
              </p:cNvSpPr>
              <p:nvPr/>
            </p:nvSpPr>
            <p:spPr bwMode="auto">
              <a:xfrm>
                <a:off x="3157" y="7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" name="Freeform 4210"/>
              <p:cNvSpPr>
                <a:spLocks/>
              </p:cNvSpPr>
              <p:nvPr/>
            </p:nvSpPr>
            <p:spPr bwMode="auto">
              <a:xfrm>
                <a:off x="3156" y="764"/>
                <a:ext cx="7" cy="5"/>
              </a:xfrm>
              <a:custGeom>
                <a:avLst/>
                <a:gdLst>
                  <a:gd name="T0" fmla="*/ 55 w 55"/>
                  <a:gd name="T1" fmla="*/ 8 h 43"/>
                  <a:gd name="T2" fmla="*/ 30 w 55"/>
                  <a:gd name="T3" fmla="*/ 4 h 43"/>
                  <a:gd name="T4" fmla="*/ 6 w 55"/>
                  <a:gd name="T5" fmla="*/ 0 h 43"/>
                  <a:gd name="T6" fmla="*/ 0 w 55"/>
                  <a:gd name="T7" fmla="*/ 35 h 43"/>
                  <a:gd name="T8" fmla="*/ 24 w 55"/>
                  <a:gd name="T9" fmla="*/ 39 h 43"/>
                  <a:gd name="T10" fmla="*/ 49 w 55"/>
                  <a:gd name="T11" fmla="*/ 43 h 43"/>
                  <a:gd name="T12" fmla="*/ 55 w 55"/>
                  <a:gd name="T13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55" y="8"/>
                    </a:moveTo>
                    <a:lnTo>
                      <a:pt x="30" y="4"/>
                    </a:lnTo>
                    <a:lnTo>
                      <a:pt x="6" y="0"/>
                    </a:lnTo>
                    <a:lnTo>
                      <a:pt x="0" y="35"/>
                    </a:lnTo>
                    <a:lnTo>
                      <a:pt x="24" y="39"/>
                    </a:lnTo>
                    <a:lnTo>
                      <a:pt x="49" y="43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" name="Freeform 4211"/>
              <p:cNvSpPr>
                <a:spLocks/>
              </p:cNvSpPr>
              <p:nvPr/>
            </p:nvSpPr>
            <p:spPr bwMode="auto">
              <a:xfrm>
                <a:off x="3156" y="764"/>
                <a:ext cx="7" cy="5"/>
              </a:xfrm>
              <a:custGeom>
                <a:avLst/>
                <a:gdLst>
                  <a:gd name="T0" fmla="*/ 55 w 55"/>
                  <a:gd name="T1" fmla="*/ 8 h 43"/>
                  <a:gd name="T2" fmla="*/ 30 w 55"/>
                  <a:gd name="T3" fmla="*/ 4 h 43"/>
                  <a:gd name="T4" fmla="*/ 6 w 55"/>
                  <a:gd name="T5" fmla="*/ 0 h 43"/>
                  <a:gd name="T6" fmla="*/ 0 w 55"/>
                  <a:gd name="T7" fmla="*/ 35 h 43"/>
                  <a:gd name="T8" fmla="*/ 24 w 55"/>
                  <a:gd name="T9" fmla="*/ 39 h 43"/>
                  <a:gd name="T10" fmla="*/ 49 w 55"/>
                  <a:gd name="T11" fmla="*/ 43 h 43"/>
                  <a:gd name="T12" fmla="*/ 55 w 55"/>
                  <a:gd name="T13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55" y="8"/>
                    </a:moveTo>
                    <a:lnTo>
                      <a:pt x="30" y="4"/>
                    </a:lnTo>
                    <a:lnTo>
                      <a:pt x="6" y="0"/>
                    </a:lnTo>
                    <a:lnTo>
                      <a:pt x="0" y="35"/>
                    </a:lnTo>
                    <a:lnTo>
                      <a:pt x="24" y="39"/>
                    </a:lnTo>
                    <a:lnTo>
                      <a:pt x="49" y="43"/>
                    </a:lnTo>
                    <a:lnTo>
                      <a:pt x="55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" name="Freeform 4212"/>
              <p:cNvSpPr>
                <a:spLocks/>
              </p:cNvSpPr>
              <p:nvPr/>
            </p:nvSpPr>
            <p:spPr bwMode="auto">
              <a:xfrm>
                <a:off x="3156" y="768"/>
                <a:ext cx="3" cy="1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0 h 4"/>
                  <a:gd name="T4" fmla="*/ 0 w 24"/>
                  <a:gd name="T5" fmla="*/ 0 h 4"/>
                  <a:gd name="T6" fmla="*/ 24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" name="Line 4213"/>
              <p:cNvSpPr>
                <a:spLocks noChangeShapeType="1"/>
              </p:cNvSpPr>
              <p:nvPr/>
            </p:nvSpPr>
            <p:spPr bwMode="auto">
              <a:xfrm>
                <a:off x="3156" y="7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" name="Freeform 4214"/>
              <p:cNvSpPr>
                <a:spLocks/>
              </p:cNvSpPr>
              <p:nvPr/>
            </p:nvSpPr>
            <p:spPr bwMode="auto">
              <a:xfrm>
                <a:off x="3156" y="768"/>
                <a:ext cx="6" cy="6"/>
              </a:xfrm>
              <a:custGeom>
                <a:avLst/>
                <a:gdLst>
                  <a:gd name="T0" fmla="*/ 54 w 54"/>
                  <a:gd name="T1" fmla="*/ 8 h 42"/>
                  <a:gd name="T2" fmla="*/ 29 w 54"/>
                  <a:gd name="T3" fmla="*/ 4 h 42"/>
                  <a:gd name="T4" fmla="*/ 5 w 54"/>
                  <a:gd name="T5" fmla="*/ 0 h 42"/>
                  <a:gd name="T6" fmla="*/ 0 w 54"/>
                  <a:gd name="T7" fmla="*/ 34 h 42"/>
                  <a:gd name="T8" fmla="*/ 24 w 54"/>
                  <a:gd name="T9" fmla="*/ 38 h 42"/>
                  <a:gd name="T10" fmla="*/ 49 w 54"/>
                  <a:gd name="T11" fmla="*/ 42 h 42"/>
                  <a:gd name="T12" fmla="*/ 54 w 54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9" y="42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8" name="Freeform 4215"/>
              <p:cNvSpPr>
                <a:spLocks/>
              </p:cNvSpPr>
              <p:nvPr/>
            </p:nvSpPr>
            <p:spPr bwMode="auto">
              <a:xfrm>
                <a:off x="3156" y="768"/>
                <a:ext cx="6" cy="6"/>
              </a:xfrm>
              <a:custGeom>
                <a:avLst/>
                <a:gdLst>
                  <a:gd name="T0" fmla="*/ 54 w 54"/>
                  <a:gd name="T1" fmla="*/ 8 h 42"/>
                  <a:gd name="T2" fmla="*/ 29 w 54"/>
                  <a:gd name="T3" fmla="*/ 4 h 42"/>
                  <a:gd name="T4" fmla="*/ 5 w 54"/>
                  <a:gd name="T5" fmla="*/ 0 h 42"/>
                  <a:gd name="T6" fmla="*/ 0 w 54"/>
                  <a:gd name="T7" fmla="*/ 34 h 42"/>
                  <a:gd name="T8" fmla="*/ 24 w 54"/>
                  <a:gd name="T9" fmla="*/ 38 h 42"/>
                  <a:gd name="T10" fmla="*/ 49 w 54"/>
                  <a:gd name="T11" fmla="*/ 42 h 42"/>
                  <a:gd name="T12" fmla="*/ 54 w 54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9" y="42"/>
                    </a:lnTo>
                    <a:lnTo>
                      <a:pt x="54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9" name="Freeform 4216"/>
              <p:cNvSpPr>
                <a:spLocks/>
              </p:cNvSpPr>
              <p:nvPr/>
            </p:nvSpPr>
            <p:spPr bwMode="auto">
              <a:xfrm>
                <a:off x="3159" y="773"/>
                <a:ext cx="3" cy="1"/>
              </a:xfrm>
              <a:custGeom>
                <a:avLst/>
                <a:gdLst>
                  <a:gd name="T0" fmla="*/ 0 w 25"/>
                  <a:gd name="T1" fmla="*/ 0 h 4"/>
                  <a:gd name="T2" fmla="*/ 25 w 25"/>
                  <a:gd name="T3" fmla="*/ 4 h 4"/>
                  <a:gd name="T4" fmla="*/ 25 w 25"/>
                  <a:gd name="T5" fmla="*/ 4 h 4"/>
                  <a:gd name="T6" fmla="*/ 0 w 2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">
                    <a:moveTo>
                      <a:pt x="0" y="0"/>
                    </a:moveTo>
                    <a:lnTo>
                      <a:pt x="25" y="4"/>
                    </a:lnTo>
                    <a:lnTo>
                      <a:pt x="2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0" name="Line 4217"/>
              <p:cNvSpPr>
                <a:spLocks noChangeShapeType="1"/>
              </p:cNvSpPr>
              <p:nvPr/>
            </p:nvSpPr>
            <p:spPr bwMode="auto">
              <a:xfrm>
                <a:off x="3162" y="7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1" name="Freeform 4218"/>
              <p:cNvSpPr>
                <a:spLocks/>
              </p:cNvSpPr>
              <p:nvPr/>
            </p:nvSpPr>
            <p:spPr bwMode="auto">
              <a:xfrm>
                <a:off x="3155" y="773"/>
                <a:ext cx="7" cy="5"/>
              </a:xfrm>
              <a:custGeom>
                <a:avLst/>
                <a:gdLst>
                  <a:gd name="T0" fmla="*/ 55 w 55"/>
                  <a:gd name="T1" fmla="*/ 8 h 44"/>
                  <a:gd name="T2" fmla="*/ 30 w 55"/>
                  <a:gd name="T3" fmla="*/ 4 h 44"/>
                  <a:gd name="T4" fmla="*/ 6 w 55"/>
                  <a:gd name="T5" fmla="*/ 0 h 44"/>
                  <a:gd name="T6" fmla="*/ 0 w 55"/>
                  <a:gd name="T7" fmla="*/ 36 h 44"/>
                  <a:gd name="T8" fmla="*/ 24 w 55"/>
                  <a:gd name="T9" fmla="*/ 40 h 44"/>
                  <a:gd name="T10" fmla="*/ 49 w 55"/>
                  <a:gd name="T11" fmla="*/ 44 h 44"/>
                  <a:gd name="T12" fmla="*/ 55 w 55"/>
                  <a:gd name="T13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4">
                    <a:moveTo>
                      <a:pt x="55" y="8"/>
                    </a:moveTo>
                    <a:lnTo>
                      <a:pt x="30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4" y="40"/>
                    </a:lnTo>
                    <a:lnTo>
                      <a:pt x="49" y="4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2" name="Freeform 4219"/>
              <p:cNvSpPr>
                <a:spLocks/>
              </p:cNvSpPr>
              <p:nvPr/>
            </p:nvSpPr>
            <p:spPr bwMode="auto">
              <a:xfrm>
                <a:off x="3155" y="773"/>
                <a:ext cx="7" cy="5"/>
              </a:xfrm>
              <a:custGeom>
                <a:avLst/>
                <a:gdLst>
                  <a:gd name="T0" fmla="*/ 55 w 55"/>
                  <a:gd name="T1" fmla="*/ 8 h 44"/>
                  <a:gd name="T2" fmla="*/ 30 w 55"/>
                  <a:gd name="T3" fmla="*/ 4 h 44"/>
                  <a:gd name="T4" fmla="*/ 6 w 55"/>
                  <a:gd name="T5" fmla="*/ 0 h 44"/>
                  <a:gd name="T6" fmla="*/ 0 w 55"/>
                  <a:gd name="T7" fmla="*/ 36 h 44"/>
                  <a:gd name="T8" fmla="*/ 24 w 55"/>
                  <a:gd name="T9" fmla="*/ 40 h 44"/>
                  <a:gd name="T10" fmla="*/ 49 w 55"/>
                  <a:gd name="T11" fmla="*/ 44 h 44"/>
                  <a:gd name="T12" fmla="*/ 55 w 55"/>
                  <a:gd name="T13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4">
                    <a:moveTo>
                      <a:pt x="55" y="8"/>
                    </a:moveTo>
                    <a:lnTo>
                      <a:pt x="30" y="4"/>
                    </a:lnTo>
                    <a:lnTo>
                      <a:pt x="6" y="0"/>
                    </a:lnTo>
                    <a:lnTo>
                      <a:pt x="0" y="36"/>
                    </a:lnTo>
                    <a:lnTo>
                      <a:pt x="24" y="40"/>
                    </a:lnTo>
                    <a:lnTo>
                      <a:pt x="49" y="44"/>
                    </a:lnTo>
                    <a:lnTo>
                      <a:pt x="55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3" name="Freeform 4220"/>
              <p:cNvSpPr>
                <a:spLocks/>
              </p:cNvSpPr>
              <p:nvPr/>
            </p:nvSpPr>
            <p:spPr bwMode="auto">
              <a:xfrm>
                <a:off x="3155" y="777"/>
                <a:ext cx="3" cy="1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0 h 4"/>
                  <a:gd name="T4" fmla="*/ 0 w 24"/>
                  <a:gd name="T5" fmla="*/ 0 h 4"/>
                  <a:gd name="T6" fmla="*/ 24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4" name="Line 4221"/>
              <p:cNvSpPr>
                <a:spLocks noChangeShapeType="1"/>
              </p:cNvSpPr>
              <p:nvPr/>
            </p:nvSpPr>
            <p:spPr bwMode="auto">
              <a:xfrm>
                <a:off x="3155" y="7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5" name="Freeform 4222"/>
              <p:cNvSpPr>
                <a:spLocks/>
              </p:cNvSpPr>
              <p:nvPr/>
            </p:nvSpPr>
            <p:spPr bwMode="auto">
              <a:xfrm>
                <a:off x="3154" y="777"/>
                <a:ext cx="7" cy="5"/>
              </a:xfrm>
              <a:custGeom>
                <a:avLst/>
                <a:gdLst>
                  <a:gd name="T0" fmla="*/ 54 w 54"/>
                  <a:gd name="T1" fmla="*/ 8 h 42"/>
                  <a:gd name="T2" fmla="*/ 29 w 54"/>
                  <a:gd name="T3" fmla="*/ 4 h 42"/>
                  <a:gd name="T4" fmla="*/ 5 w 54"/>
                  <a:gd name="T5" fmla="*/ 0 h 42"/>
                  <a:gd name="T6" fmla="*/ 0 w 54"/>
                  <a:gd name="T7" fmla="*/ 34 h 42"/>
                  <a:gd name="T8" fmla="*/ 24 w 54"/>
                  <a:gd name="T9" fmla="*/ 38 h 42"/>
                  <a:gd name="T10" fmla="*/ 48 w 54"/>
                  <a:gd name="T11" fmla="*/ 42 h 42"/>
                  <a:gd name="T12" fmla="*/ 54 w 54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8" y="42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6" name="Freeform 4223"/>
              <p:cNvSpPr>
                <a:spLocks/>
              </p:cNvSpPr>
              <p:nvPr/>
            </p:nvSpPr>
            <p:spPr bwMode="auto">
              <a:xfrm>
                <a:off x="3154" y="777"/>
                <a:ext cx="7" cy="5"/>
              </a:xfrm>
              <a:custGeom>
                <a:avLst/>
                <a:gdLst>
                  <a:gd name="T0" fmla="*/ 54 w 54"/>
                  <a:gd name="T1" fmla="*/ 8 h 42"/>
                  <a:gd name="T2" fmla="*/ 29 w 54"/>
                  <a:gd name="T3" fmla="*/ 4 h 42"/>
                  <a:gd name="T4" fmla="*/ 5 w 54"/>
                  <a:gd name="T5" fmla="*/ 0 h 42"/>
                  <a:gd name="T6" fmla="*/ 0 w 54"/>
                  <a:gd name="T7" fmla="*/ 34 h 42"/>
                  <a:gd name="T8" fmla="*/ 24 w 54"/>
                  <a:gd name="T9" fmla="*/ 38 h 42"/>
                  <a:gd name="T10" fmla="*/ 48 w 54"/>
                  <a:gd name="T11" fmla="*/ 42 h 42"/>
                  <a:gd name="T12" fmla="*/ 54 w 54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8" y="42"/>
                    </a:lnTo>
                    <a:lnTo>
                      <a:pt x="54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7" name="Freeform 4224"/>
              <p:cNvSpPr>
                <a:spLocks/>
              </p:cNvSpPr>
              <p:nvPr/>
            </p:nvSpPr>
            <p:spPr bwMode="auto">
              <a:xfrm>
                <a:off x="3154" y="781"/>
                <a:ext cx="3" cy="1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0 h 4"/>
                  <a:gd name="T4" fmla="*/ 0 w 24"/>
                  <a:gd name="T5" fmla="*/ 1 h 4"/>
                  <a:gd name="T6" fmla="*/ 24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8" name="Line 4225"/>
              <p:cNvSpPr>
                <a:spLocks noChangeShapeType="1"/>
              </p:cNvSpPr>
              <p:nvPr/>
            </p:nvSpPr>
            <p:spPr bwMode="auto">
              <a:xfrm>
                <a:off x="3154" y="7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" name="Freeform 4226"/>
              <p:cNvSpPr>
                <a:spLocks/>
              </p:cNvSpPr>
              <p:nvPr/>
            </p:nvSpPr>
            <p:spPr bwMode="auto">
              <a:xfrm>
                <a:off x="3154" y="782"/>
                <a:ext cx="6" cy="5"/>
              </a:xfrm>
              <a:custGeom>
                <a:avLst/>
                <a:gdLst>
                  <a:gd name="T0" fmla="*/ 52 w 52"/>
                  <a:gd name="T1" fmla="*/ 6 h 41"/>
                  <a:gd name="T2" fmla="*/ 28 w 52"/>
                  <a:gd name="T3" fmla="*/ 3 h 41"/>
                  <a:gd name="T4" fmla="*/ 4 w 52"/>
                  <a:gd name="T5" fmla="*/ 0 h 41"/>
                  <a:gd name="T6" fmla="*/ 0 w 52"/>
                  <a:gd name="T7" fmla="*/ 35 h 41"/>
                  <a:gd name="T8" fmla="*/ 24 w 52"/>
                  <a:gd name="T9" fmla="*/ 38 h 41"/>
                  <a:gd name="T10" fmla="*/ 48 w 52"/>
                  <a:gd name="T11" fmla="*/ 41 h 41"/>
                  <a:gd name="T12" fmla="*/ 52 w 52"/>
                  <a:gd name="T1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52" y="6"/>
                    </a:moveTo>
                    <a:lnTo>
                      <a:pt x="28" y="3"/>
                    </a:lnTo>
                    <a:lnTo>
                      <a:pt x="4" y="0"/>
                    </a:lnTo>
                    <a:lnTo>
                      <a:pt x="0" y="35"/>
                    </a:lnTo>
                    <a:lnTo>
                      <a:pt x="24" y="38"/>
                    </a:lnTo>
                    <a:lnTo>
                      <a:pt x="48" y="41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" name="Freeform 4227"/>
              <p:cNvSpPr>
                <a:spLocks/>
              </p:cNvSpPr>
              <p:nvPr/>
            </p:nvSpPr>
            <p:spPr bwMode="auto">
              <a:xfrm>
                <a:off x="3154" y="782"/>
                <a:ext cx="6" cy="5"/>
              </a:xfrm>
              <a:custGeom>
                <a:avLst/>
                <a:gdLst>
                  <a:gd name="T0" fmla="*/ 52 w 52"/>
                  <a:gd name="T1" fmla="*/ 6 h 41"/>
                  <a:gd name="T2" fmla="*/ 28 w 52"/>
                  <a:gd name="T3" fmla="*/ 3 h 41"/>
                  <a:gd name="T4" fmla="*/ 4 w 52"/>
                  <a:gd name="T5" fmla="*/ 0 h 41"/>
                  <a:gd name="T6" fmla="*/ 0 w 52"/>
                  <a:gd name="T7" fmla="*/ 35 h 41"/>
                  <a:gd name="T8" fmla="*/ 24 w 52"/>
                  <a:gd name="T9" fmla="*/ 38 h 41"/>
                  <a:gd name="T10" fmla="*/ 48 w 52"/>
                  <a:gd name="T11" fmla="*/ 41 h 41"/>
                  <a:gd name="T12" fmla="*/ 52 w 52"/>
                  <a:gd name="T1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52" y="6"/>
                    </a:moveTo>
                    <a:lnTo>
                      <a:pt x="28" y="3"/>
                    </a:lnTo>
                    <a:lnTo>
                      <a:pt x="4" y="0"/>
                    </a:lnTo>
                    <a:lnTo>
                      <a:pt x="0" y="35"/>
                    </a:lnTo>
                    <a:lnTo>
                      <a:pt x="24" y="38"/>
                    </a:lnTo>
                    <a:lnTo>
                      <a:pt x="48" y="41"/>
                    </a:lnTo>
                    <a:lnTo>
                      <a:pt x="52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" name="Freeform 4228"/>
              <p:cNvSpPr>
                <a:spLocks/>
              </p:cNvSpPr>
              <p:nvPr/>
            </p:nvSpPr>
            <p:spPr bwMode="auto">
              <a:xfrm>
                <a:off x="3157" y="786"/>
                <a:ext cx="3" cy="1"/>
              </a:xfrm>
              <a:custGeom>
                <a:avLst/>
                <a:gdLst>
                  <a:gd name="T0" fmla="*/ 0 w 24"/>
                  <a:gd name="T1" fmla="*/ 0 h 4"/>
                  <a:gd name="T2" fmla="*/ 24 w 24"/>
                  <a:gd name="T3" fmla="*/ 3 h 4"/>
                  <a:gd name="T4" fmla="*/ 24 w 24"/>
                  <a:gd name="T5" fmla="*/ 4 h 4"/>
                  <a:gd name="T6" fmla="*/ 0 w 2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0" y="0"/>
                    </a:moveTo>
                    <a:lnTo>
                      <a:pt x="24" y="3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" name="Line 4229"/>
              <p:cNvSpPr>
                <a:spLocks noChangeShapeType="1"/>
              </p:cNvSpPr>
              <p:nvPr/>
            </p:nvSpPr>
            <p:spPr bwMode="auto">
              <a:xfrm>
                <a:off x="3160" y="7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3" name="Freeform 4230"/>
              <p:cNvSpPr>
                <a:spLocks/>
              </p:cNvSpPr>
              <p:nvPr/>
            </p:nvSpPr>
            <p:spPr bwMode="auto">
              <a:xfrm>
                <a:off x="3153" y="786"/>
                <a:ext cx="7" cy="5"/>
              </a:xfrm>
              <a:custGeom>
                <a:avLst/>
                <a:gdLst>
                  <a:gd name="T0" fmla="*/ 53 w 53"/>
                  <a:gd name="T1" fmla="*/ 8 h 42"/>
                  <a:gd name="T2" fmla="*/ 29 w 53"/>
                  <a:gd name="T3" fmla="*/ 4 h 42"/>
                  <a:gd name="T4" fmla="*/ 5 w 53"/>
                  <a:gd name="T5" fmla="*/ 0 h 42"/>
                  <a:gd name="T6" fmla="*/ 0 w 53"/>
                  <a:gd name="T7" fmla="*/ 34 h 42"/>
                  <a:gd name="T8" fmla="*/ 24 w 53"/>
                  <a:gd name="T9" fmla="*/ 38 h 42"/>
                  <a:gd name="T10" fmla="*/ 48 w 53"/>
                  <a:gd name="T11" fmla="*/ 42 h 42"/>
                  <a:gd name="T12" fmla="*/ 53 w 53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2">
                    <a:moveTo>
                      <a:pt x="53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8" y="42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" name="Freeform 4231"/>
              <p:cNvSpPr>
                <a:spLocks/>
              </p:cNvSpPr>
              <p:nvPr/>
            </p:nvSpPr>
            <p:spPr bwMode="auto">
              <a:xfrm>
                <a:off x="3153" y="786"/>
                <a:ext cx="7" cy="5"/>
              </a:xfrm>
              <a:custGeom>
                <a:avLst/>
                <a:gdLst>
                  <a:gd name="T0" fmla="*/ 53 w 53"/>
                  <a:gd name="T1" fmla="*/ 8 h 42"/>
                  <a:gd name="T2" fmla="*/ 29 w 53"/>
                  <a:gd name="T3" fmla="*/ 4 h 42"/>
                  <a:gd name="T4" fmla="*/ 5 w 53"/>
                  <a:gd name="T5" fmla="*/ 0 h 42"/>
                  <a:gd name="T6" fmla="*/ 0 w 53"/>
                  <a:gd name="T7" fmla="*/ 34 h 42"/>
                  <a:gd name="T8" fmla="*/ 24 w 53"/>
                  <a:gd name="T9" fmla="*/ 38 h 42"/>
                  <a:gd name="T10" fmla="*/ 48 w 53"/>
                  <a:gd name="T11" fmla="*/ 42 h 42"/>
                  <a:gd name="T12" fmla="*/ 53 w 53"/>
                  <a:gd name="T1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2">
                    <a:moveTo>
                      <a:pt x="53" y="8"/>
                    </a:moveTo>
                    <a:lnTo>
                      <a:pt x="29" y="4"/>
                    </a:lnTo>
                    <a:lnTo>
                      <a:pt x="5" y="0"/>
                    </a:lnTo>
                    <a:lnTo>
                      <a:pt x="0" y="34"/>
                    </a:lnTo>
                    <a:lnTo>
                      <a:pt x="24" y="38"/>
                    </a:lnTo>
                    <a:lnTo>
                      <a:pt x="48" y="42"/>
                    </a:lnTo>
                    <a:lnTo>
                      <a:pt x="53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" name="Freeform 4232"/>
              <p:cNvSpPr>
                <a:spLocks/>
              </p:cNvSpPr>
              <p:nvPr/>
            </p:nvSpPr>
            <p:spPr bwMode="auto">
              <a:xfrm>
                <a:off x="3153" y="790"/>
                <a:ext cx="3" cy="1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0 h 4"/>
                  <a:gd name="T4" fmla="*/ 0 w 24"/>
                  <a:gd name="T5" fmla="*/ 2 h 4"/>
                  <a:gd name="T6" fmla="*/ 24 w 2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" name="Line 4233"/>
              <p:cNvSpPr>
                <a:spLocks noChangeShapeType="1"/>
              </p:cNvSpPr>
              <p:nvPr/>
            </p:nvSpPr>
            <p:spPr bwMode="auto">
              <a:xfrm>
                <a:off x="3153" y="7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" name="Freeform 4234"/>
              <p:cNvSpPr>
                <a:spLocks/>
              </p:cNvSpPr>
              <p:nvPr/>
            </p:nvSpPr>
            <p:spPr bwMode="auto">
              <a:xfrm>
                <a:off x="3153" y="790"/>
                <a:ext cx="6" cy="5"/>
              </a:xfrm>
              <a:custGeom>
                <a:avLst/>
                <a:gdLst>
                  <a:gd name="T0" fmla="*/ 51 w 51"/>
                  <a:gd name="T1" fmla="*/ 4 h 39"/>
                  <a:gd name="T2" fmla="*/ 27 w 51"/>
                  <a:gd name="T3" fmla="*/ 2 h 39"/>
                  <a:gd name="T4" fmla="*/ 3 w 51"/>
                  <a:gd name="T5" fmla="*/ 0 h 39"/>
                  <a:gd name="T6" fmla="*/ 0 w 51"/>
                  <a:gd name="T7" fmla="*/ 35 h 39"/>
                  <a:gd name="T8" fmla="*/ 24 w 51"/>
                  <a:gd name="T9" fmla="*/ 37 h 39"/>
                  <a:gd name="T10" fmla="*/ 48 w 51"/>
                  <a:gd name="T11" fmla="*/ 39 h 39"/>
                  <a:gd name="T12" fmla="*/ 51 w 51"/>
                  <a:gd name="T1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9">
                    <a:moveTo>
                      <a:pt x="51" y="4"/>
                    </a:moveTo>
                    <a:lnTo>
                      <a:pt x="27" y="2"/>
                    </a:lnTo>
                    <a:lnTo>
                      <a:pt x="3" y="0"/>
                    </a:lnTo>
                    <a:lnTo>
                      <a:pt x="0" y="35"/>
                    </a:lnTo>
                    <a:lnTo>
                      <a:pt x="24" y="37"/>
                    </a:lnTo>
                    <a:lnTo>
                      <a:pt x="48" y="39"/>
                    </a:lnTo>
                    <a:lnTo>
                      <a:pt x="5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" name="Freeform 4235"/>
              <p:cNvSpPr>
                <a:spLocks/>
              </p:cNvSpPr>
              <p:nvPr/>
            </p:nvSpPr>
            <p:spPr bwMode="auto">
              <a:xfrm>
                <a:off x="3153" y="790"/>
                <a:ext cx="6" cy="5"/>
              </a:xfrm>
              <a:custGeom>
                <a:avLst/>
                <a:gdLst>
                  <a:gd name="T0" fmla="*/ 51 w 51"/>
                  <a:gd name="T1" fmla="*/ 4 h 39"/>
                  <a:gd name="T2" fmla="*/ 27 w 51"/>
                  <a:gd name="T3" fmla="*/ 2 h 39"/>
                  <a:gd name="T4" fmla="*/ 3 w 51"/>
                  <a:gd name="T5" fmla="*/ 0 h 39"/>
                  <a:gd name="T6" fmla="*/ 0 w 51"/>
                  <a:gd name="T7" fmla="*/ 35 h 39"/>
                  <a:gd name="T8" fmla="*/ 24 w 51"/>
                  <a:gd name="T9" fmla="*/ 37 h 39"/>
                  <a:gd name="T10" fmla="*/ 48 w 51"/>
                  <a:gd name="T11" fmla="*/ 39 h 39"/>
                  <a:gd name="T12" fmla="*/ 51 w 51"/>
                  <a:gd name="T1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9">
                    <a:moveTo>
                      <a:pt x="51" y="4"/>
                    </a:moveTo>
                    <a:lnTo>
                      <a:pt x="27" y="2"/>
                    </a:lnTo>
                    <a:lnTo>
                      <a:pt x="3" y="0"/>
                    </a:lnTo>
                    <a:lnTo>
                      <a:pt x="0" y="35"/>
                    </a:lnTo>
                    <a:lnTo>
                      <a:pt x="24" y="37"/>
                    </a:lnTo>
                    <a:lnTo>
                      <a:pt x="48" y="39"/>
                    </a:lnTo>
                    <a:lnTo>
                      <a:pt x="51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" name="Freeform 4236"/>
              <p:cNvSpPr>
                <a:spLocks/>
              </p:cNvSpPr>
              <p:nvPr/>
            </p:nvSpPr>
            <p:spPr bwMode="auto">
              <a:xfrm>
                <a:off x="3156" y="795"/>
                <a:ext cx="3" cy="1"/>
              </a:xfrm>
              <a:custGeom>
                <a:avLst/>
                <a:gdLst>
                  <a:gd name="T0" fmla="*/ 0 w 24"/>
                  <a:gd name="T1" fmla="*/ 0 h 3"/>
                  <a:gd name="T2" fmla="*/ 24 w 24"/>
                  <a:gd name="T3" fmla="*/ 2 h 3"/>
                  <a:gd name="T4" fmla="*/ 24 w 24"/>
                  <a:gd name="T5" fmla="*/ 3 h 3"/>
                  <a:gd name="T6" fmla="*/ 0 w 2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">
                    <a:moveTo>
                      <a:pt x="0" y="0"/>
                    </a:moveTo>
                    <a:lnTo>
                      <a:pt x="24" y="2"/>
                    </a:lnTo>
                    <a:lnTo>
                      <a:pt x="2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" name="Line 4237"/>
              <p:cNvSpPr>
                <a:spLocks noChangeShapeType="1"/>
              </p:cNvSpPr>
              <p:nvPr/>
            </p:nvSpPr>
            <p:spPr bwMode="auto">
              <a:xfrm>
                <a:off x="3159" y="7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" name="Freeform 4238"/>
              <p:cNvSpPr>
                <a:spLocks/>
              </p:cNvSpPr>
              <p:nvPr/>
            </p:nvSpPr>
            <p:spPr bwMode="auto">
              <a:xfrm>
                <a:off x="3152" y="794"/>
                <a:ext cx="7" cy="6"/>
              </a:xfrm>
              <a:custGeom>
                <a:avLst/>
                <a:gdLst>
                  <a:gd name="T0" fmla="*/ 52 w 52"/>
                  <a:gd name="T1" fmla="*/ 6 h 41"/>
                  <a:gd name="T2" fmla="*/ 28 w 52"/>
                  <a:gd name="T3" fmla="*/ 3 h 41"/>
                  <a:gd name="T4" fmla="*/ 4 w 52"/>
                  <a:gd name="T5" fmla="*/ 0 h 41"/>
                  <a:gd name="T6" fmla="*/ 0 w 52"/>
                  <a:gd name="T7" fmla="*/ 35 h 41"/>
                  <a:gd name="T8" fmla="*/ 24 w 52"/>
                  <a:gd name="T9" fmla="*/ 38 h 41"/>
                  <a:gd name="T10" fmla="*/ 48 w 52"/>
                  <a:gd name="T11" fmla="*/ 41 h 41"/>
                  <a:gd name="T12" fmla="*/ 52 w 52"/>
                  <a:gd name="T1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52" y="6"/>
                    </a:moveTo>
                    <a:lnTo>
                      <a:pt x="28" y="3"/>
                    </a:lnTo>
                    <a:lnTo>
                      <a:pt x="4" y="0"/>
                    </a:lnTo>
                    <a:lnTo>
                      <a:pt x="0" y="35"/>
                    </a:lnTo>
                    <a:lnTo>
                      <a:pt x="24" y="38"/>
                    </a:lnTo>
                    <a:lnTo>
                      <a:pt x="48" y="41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" name="Freeform 4239"/>
              <p:cNvSpPr>
                <a:spLocks/>
              </p:cNvSpPr>
              <p:nvPr/>
            </p:nvSpPr>
            <p:spPr bwMode="auto">
              <a:xfrm>
                <a:off x="3152" y="794"/>
                <a:ext cx="7" cy="6"/>
              </a:xfrm>
              <a:custGeom>
                <a:avLst/>
                <a:gdLst>
                  <a:gd name="T0" fmla="*/ 52 w 52"/>
                  <a:gd name="T1" fmla="*/ 6 h 41"/>
                  <a:gd name="T2" fmla="*/ 28 w 52"/>
                  <a:gd name="T3" fmla="*/ 3 h 41"/>
                  <a:gd name="T4" fmla="*/ 4 w 52"/>
                  <a:gd name="T5" fmla="*/ 0 h 41"/>
                  <a:gd name="T6" fmla="*/ 0 w 52"/>
                  <a:gd name="T7" fmla="*/ 35 h 41"/>
                  <a:gd name="T8" fmla="*/ 24 w 52"/>
                  <a:gd name="T9" fmla="*/ 38 h 41"/>
                  <a:gd name="T10" fmla="*/ 48 w 52"/>
                  <a:gd name="T11" fmla="*/ 41 h 41"/>
                  <a:gd name="T12" fmla="*/ 52 w 52"/>
                  <a:gd name="T1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52" y="6"/>
                    </a:moveTo>
                    <a:lnTo>
                      <a:pt x="28" y="3"/>
                    </a:lnTo>
                    <a:lnTo>
                      <a:pt x="4" y="0"/>
                    </a:lnTo>
                    <a:lnTo>
                      <a:pt x="0" y="35"/>
                    </a:lnTo>
                    <a:lnTo>
                      <a:pt x="24" y="38"/>
                    </a:lnTo>
                    <a:lnTo>
                      <a:pt x="48" y="41"/>
                    </a:lnTo>
                    <a:lnTo>
                      <a:pt x="52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" name="Freeform 4240"/>
              <p:cNvSpPr>
                <a:spLocks/>
              </p:cNvSpPr>
              <p:nvPr/>
            </p:nvSpPr>
            <p:spPr bwMode="auto">
              <a:xfrm>
                <a:off x="3152" y="799"/>
                <a:ext cx="3" cy="1"/>
              </a:xfrm>
              <a:custGeom>
                <a:avLst/>
                <a:gdLst>
                  <a:gd name="T0" fmla="*/ 24 w 24"/>
                  <a:gd name="T1" fmla="*/ 3 h 3"/>
                  <a:gd name="T2" fmla="*/ 0 w 24"/>
                  <a:gd name="T3" fmla="*/ 0 h 3"/>
                  <a:gd name="T4" fmla="*/ 0 w 24"/>
                  <a:gd name="T5" fmla="*/ 1 h 3"/>
                  <a:gd name="T6" fmla="*/ 24 w 2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">
                    <a:moveTo>
                      <a:pt x="24" y="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" name="Line 4241"/>
              <p:cNvSpPr>
                <a:spLocks noChangeShapeType="1"/>
              </p:cNvSpPr>
              <p:nvPr/>
            </p:nvSpPr>
            <p:spPr bwMode="auto">
              <a:xfrm>
                <a:off x="3152" y="7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" name="Freeform 4242"/>
              <p:cNvSpPr>
                <a:spLocks/>
              </p:cNvSpPr>
              <p:nvPr/>
            </p:nvSpPr>
            <p:spPr bwMode="auto">
              <a:xfrm>
                <a:off x="3152" y="799"/>
                <a:ext cx="6" cy="5"/>
              </a:xfrm>
              <a:custGeom>
                <a:avLst/>
                <a:gdLst>
                  <a:gd name="T0" fmla="*/ 51 w 51"/>
                  <a:gd name="T1" fmla="*/ 4 h 39"/>
                  <a:gd name="T2" fmla="*/ 27 w 51"/>
                  <a:gd name="T3" fmla="*/ 2 h 39"/>
                  <a:gd name="T4" fmla="*/ 3 w 51"/>
                  <a:gd name="T5" fmla="*/ 0 h 39"/>
                  <a:gd name="T6" fmla="*/ 0 w 51"/>
                  <a:gd name="T7" fmla="*/ 35 h 39"/>
                  <a:gd name="T8" fmla="*/ 24 w 51"/>
                  <a:gd name="T9" fmla="*/ 37 h 39"/>
                  <a:gd name="T10" fmla="*/ 48 w 51"/>
                  <a:gd name="T11" fmla="*/ 39 h 39"/>
                  <a:gd name="T12" fmla="*/ 51 w 51"/>
                  <a:gd name="T1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9">
                    <a:moveTo>
                      <a:pt x="51" y="4"/>
                    </a:moveTo>
                    <a:lnTo>
                      <a:pt x="27" y="2"/>
                    </a:lnTo>
                    <a:lnTo>
                      <a:pt x="3" y="0"/>
                    </a:lnTo>
                    <a:lnTo>
                      <a:pt x="0" y="35"/>
                    </a:lnTo>
                    <a:lnTo>
                      <a:pt x="24" y="37"/>
                    </a:lnTo>
                    <a:lnTo>
                      <a:pt x="48" y="39"/>
                    </a:lnTo>
                    <a:lnTo>
                      <a:pt x="5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" name="Freeform 4243"/>
              <p:cNvSpPr>
                <a:spLocks/>
              </p:cNvSpPr>
              <p:nvPr/>
            </p:nvSpPr>
            <p:spPr bwMode="auto">
              <a:xfrm>
                <a:off x="3152" y="799"/>
                <a:ext cx="6" cy="5"/>
              </a:xfrm>
              <a:custGeom>
                <a:avLst/>
                <a:gdLst>
                  <a:gd name="T0" fmla="*/ 51 w 51"/>
                  <a:gd name="T1" fmla="*/ 4 h 39"/>
                  <a:gd name="T2" fmla="*/ 27 w 51"/>
                  <a:gd name="T3" fmla="*/ 2 h 39"/>
                  <a:gd name="T4" fmla="*/ 3 w 51"/>
                  <a:gd name="T5" fmla="*/ 0 h 39"/>
                  <a:gd name="T6" fmla="*/ 0 w 51"/>
                  <a:gd name="T7" fmla="*/ 35 h 39"/>
                  <a:gd name="T8" fmla="*/ 24 w 51"/>
                  <a:gd name="T9" fmla="*/ 37 h 39"/>
                  <a:gd name="T10" fmla="*/ 48 w 51"/>
                  <a:gd name="T11" fmla="*/ 39 h 39"/>
                  <a:gd name="T12" fmla="*/ 51 w 51"/>
                  <a:gd name="T1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9">
                    <a:moveTo>
                      <a:pt x="51" y="4"/>
                    </a:moveTo>
                    <a:lnTo>
                      <a:pt x="27" y="2"/>
                    </a:lnTo>
                    <a:lnTo>
                      <a:pt x="3" y="0"/>
                    </a:lnTo>
                    <a:lnTo>
                      <a:pt x="0" y="35"/>
                    </a:lnTo>
                    <a:lnTo>
                      <a:pt x="24" y="37"/>
                    </a:lnTo>
                    <a:lnTo>
                      <a:pt x="48" y="39"/>
                    </a:lnTo>
                    <a:lnTo>
                      <a:pt x="51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" name="Freeform 4244"/>
              <p:cNvSpPr>
                <a:spLocks/>
              </p:cNvSpPr>
              <p:nvPr/>
            </p:nvSpPr>
            <p:spPr bwMode="auto">
              <a:xfrm>
                <a:off x="3152" y="803"/>
                <a:ext cx="6" cy="5"/>
              </a:xfrm>
              <a:custGeom>
                <a:avLst/>
                <a:gdLst>
                  <a:gd name="T0" fmla="*/ 52 w 52"/>
                  <a:gd name="T1" fmla="*/ 4 h 38"/>
                  <a:gd name="T2" fmla="*/ 28 w 52"/>
                  <a:gd name="T3" fmla="*/ 2 h 38"/>
                  <a:gd name="T4" fmla="*/ 4 w 52"/>
                  <a:gd name="T5" fmla="*/ 0 h 38"/>
                  <a:gd name="T6" fmla="*/ 0 w 52"/>
                  <a:gd name="T7" fmla="*/ 34 h 38"/>
                  <a:gd name="T8" fmla="*/ 25 w 52"/>
                  <a:gd name="T9" fmla="*/ 36 h 38"/>
                  <a:gd name="T10" fmla="*/ 49 w 52"/>
                  <a:gd name="T11" fmla="*/ 38 h 38"/>
                  <a:gd name="T12" fmla="*/ 52 w 52"/>
                  <a:gd name="T13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8">
                    <a:moveTo>
                      <a:pt x="52" y="4"/>
                    </a:moveTo>
                    <a:lnTo>
                      <a:pt x="28" y="2"/>
                    </a:lnTo>
                    <a:lnTo>
                      <a:pt x="4" y="0"/>
                    </a:lnTo>
                    <a:lnTo>
                      <a:pt x="0" y="34"/>
                    </a:lnTo>
                    <a:lnTo>
                      <a:pt x="25" y="36"/>
                    </a:lnTo>
                    <a:lnTo>
                      <a:pt x="49" y="3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" name="Freeform 4245"/>
              <p:cNvSpPr>
                <a:spLocks/>
              </p:cNvSpPr>
              <p:nvPr/>
            </p:nvSpPr>
            <p:spPr bwMode="auto">
              <a:xfrm>
                <a:off x="3152" y="803"/>
                <a:ext cx="6" cy="5"/>
              </a:xfrm>
              <a:custGeom>
                <a:avLst/>
                <a:gdLst>
                  <a:gd name="T0" fmla="*/ 52 w 52"/>
                  <a:gd name="T1" fmla="*/ 4 h 38"/>
                  <a:gd name="T2" fmla="*/ 28 w 52"/>
                  <a:gd name="T3" fmla="*/ 2 h 38"/>
                  <a:gd name="T4" fmla="*/ 4 w 52"/>
                  <a:gd name="T5" fmla="*/ 0 h 38"/>
                  <a:gd name="T6" fmla="*/ 0 w 52"/>
                  <a:gd name="T7" fmla="*/ 34 h 38"/>
                  <a:gd name="T8" fmla="*/ 25 w 52"/>
                  <a:gd name="T9" fmla="*/ 36 h 38"/>
                  <a:gd name="T10" fmla="*/ 49 w 52"/>
                  <a:gd name="T11" fmla="*/ 38 h 38"/>
                  <a:gd name="T12" fmla="*/ 52 w 52"/>
                  <a:gd name="T13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8">
                    <a:moveTo>
                      <a:pt x="52" y="4"/>
                    </a:moveTo>
                    <a:lnTo>
                      <a:pt x="28" y="2"/>
                    </a:lnTo>
                    <a:lnTo>
                      <a:pt x="4" y="0"/>
                    </a:lnTo>
                    <a:lnTo>
                      <a:pt x="0" y="34"/>
                    </a:lnTo>
                    <a:lnTo>
                      <a:pt x="25" y="36"/>
                    </a:lnTo>
                    <a:lnTo>
                      <a:pt x="49" y="38"/>
                    </a:lnTo>
                    <a:lnTo>
                      <a:pt x="52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" name="Freeform 4246"/>
              <p:cNvSpPr>
                <a:spLocks/>
              </p:cNvSpPr>
              <p:nvPr/>
            </p:nvSpPr>
            <p:spPr bwMode="auto">
              <a:xfrm>
                <a:off x="3152" y="808"/>
                <a:ext cx="3" cy="1"/>
              </a:xfrm>
              <a:custGeom>
                <a:avLst/>
                <a:gdLst>
                  <a:gd name="T0" fmla="*/ 25 w 25"/>
                  <a:gd name="T1" fmla="*/ 2 h 2"/>
                  <a:gd name="T2" fmla="*/ 0 w 25"/>
                  <a:gd name="T3" fmla="*/ 0 h 2"/>
                  <a:gd name="T4" fmla="*/ 0 w 25"/>
                  <a:gd name="T5" fmla="*/ 0 h 2"/>
                  <a:gd name="T6" fmla="*/ 25 w 2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" name="Line 4247"/>
              <p:cNvSpPr>
                <a:spLocks noChangeShapeType="1"/>
              </p:cNvSpPr>
              <p:nvPr/>
            </p:nvSpPr>
            <p:spPr bwMode="auto">
              <a:xfrm>
                <a:off x="3152" y="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" name="Freeform 4248"/>
              <p:cNvSpPr>
                <a:spLocks/>
              </p:cNvSpPr>
              <p:nvPr/>
            </p:nvSpPr>
            <p:spPr bwMode="auto">
              <a:xfrm>
                <a:off x="3151" y="808"/>
                <a:ext cx="7" cy="5"/>
              </a:xfrm>
              <a:custGeom>
                <a:avLst/>
                <a:gdLst>
                  <a:gd name="T0" fmla="*/ 52 w 52"/>
                  <a:gd name="T1" fmla="*/ 4 h 40"/>
                  <a:gd name="T2" fmla="*/ 28 w 52"/>
                  <a:gd name="T3" fmla="*/ 2 h 40"/>
                  <a:gd name="T4" fmla="*/ 3 w 52"/>
                  <a:gd name="T5" fmla="*/ 0 h 40"/>
                  <a:gd name="T6" fmla="*/ 0 w 52"/>
                  <a:gd name="T7" fmla="*/ 36 h 40"/>
                  <a:gd name="T8" fmla="*/ 25 w 52"/>
                  <a:gd name="T9" fmla="*/ 38 h 40"/>
                  <a:gd name="T10" fmla="*/ 49 w 52"/>
                  <a:gd name="T11" fmla="*/ 40 h 40"/>
                  <a:gd name="T12" fmla="*/ 52 w 52"/>
                  <a:gd name="T13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0">
                    <a:moveTo>
                      <a:pt x="52" y="4"/>
                    </a:moveTo>
                    <a:lnTo>
                      <a:pt x="28" y="2"/>
                    </a:lnTo>
                    <a:lnTo>
                      <a:pt x="3" y="0"/>
                    </a:lnTo>
                    <a:lnTo>
                      <a:pt x="0" y="36"/>
                    </a:lnTo>
                    <a:lnTo>
                      <a:pt x="25" y="38"/>
                    </a:lnTo>
                    <a:lnTo>
                      <a:pt x="49" y="4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" name="Freeform 4249"/>
              <p:cNvSpPr>
                <a:spLocks/>
              </p:cNvSpPr>
              <p:nvPr/>
            </p:nvSpPr>
            <p:spPr bwMode="auto">
              <a:xfrm>
                <a:off x="3151" y="808"/>
                <a:ext cx="7" cy="5"/>
              </a:xfrm>
              <a:custGeom>
                <a:avLst/>
                <a:gdLst>
                  <a:gd name="T0" fmla="*/ 52 w 52"/>
                  <a:gd name="T1" fmla="*/ 4 h 40"/>
                  <a:gd name="T2" fmla="*/ 28 w 52"/>
                  <a:gd name="T3" fmla="*/ 2 h 40"/>
                  <a:gd name="T4" fmla="*/ 3 w 52"/>
                  <a:gd name="T5" fmla="*/ 0 h 40"/>
                  <a:gd name="T6" fmla="*/ 0 w 52"/>
                  <a:gd name="T7" fmla="*/ 36 h 40"/>
                  <a:gd name="T8" fmla="*/ 25 w 52"/>
                  <a:gd name="T9" fmla="*/ 38 h 40"/>
                  <a:gd name="T10" fmla="*/ 49 w 52"/>
                  <a:gd name="T11" fmla="*/ 40 h 40"/>
                  <a:gd name="T12" fmla="*/ 52 w 52"/>
                  <a:gd name="T13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0">
                    <a:moveTo>
                      <a:pt x="52" y="4"/>
                    </a:moveTo>
                    <a:lnTo>
                      <a:pt x="28" y="2"/>
                    </a:lnTo>
                    <a:lnTo>
                      <a:pt x="3" y="0"/>
                    </a:lnTo>
                    <a:lnTo>
                      <a:pt x="0" y="36"/>
                    </a:lnTo>
                    <a:lnTo>
                      <a:pt x="25" y="38"/>
                    </a:lnTo>
                    <a:lnTo>
                      <a:pt x="49" y="40"/>
                    </a:lnTo>
                    <a:lnTo>
                      <a:pt x="52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" name="Freeform 4250"/>
              <p:cNvSpPr>
                <a:spLocks/>
              </p:cNvSpPr>
              <p:nvPr/>
            </p:nvSpPr>
            <p:spPr bwMode="auto">
              <a:xfrm>
                <a:off x="3151" y="812"/>
                <a:ext cx="3" cy="1"/>
              </a:xfrm>
              <a:custGeom>
                <a:avLst/>
                <a:gdLst>
                  <a:gd name="T0" fmla="*/ 25 w 25"/>
                  <a:gd name="T1" fmla="*/ 2 h 2"/>
                  <a:gd name="T2" fmla="*/ 0 w 25"/>
                  <a:gd name="T3" fmla="*/ 0 h 2"/>
                  <a:gd name="T4" fmla="*/ 0 w 25"/>
                  <a:gd name="T5" fmla="*/ 1 h 2"/>
                  <a:gd name="T6" fmla="*/ 25 w 2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" name="Line 4251"/>
              <p:cNvSpPr>
                <a:spLocks noChangeShapeType="1"/>
              </p:cNvSpPr>
              <p:nvPr/>
            </p:nvSpPr>
            <p:spPr bwMode="auto">
              <a:xfrm>
                <a:off x="3151" y="8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" name="Freeform 4252"/>
              <p:cNvSpPr>
                <a:spLocks/>
              </p:cNvSpPr>
              <p:nvPr/>
            </p:nvSpPr>
            <p:spPr bwMode="auto">
              <a:xfrm>
                <a:off x="3151" y="812"/>
                <a:ext cx="6" cy="5"/>
              </a:xfrm>
              <a:custGeom>
                <a:avLst/>
                <a:gdLst>
                  <a:gd name="T0" fmla="*/ 51 w 51"/>
                  <a:gd name="T1" fmla="*/ 2 h 36"/>
                  <a:gd name="T2" fmla="*/ 27 w 51"/>
                  <a:gd name="T3" fmla="*/ 1 h 36"/>
                  <a:gd name="T4" fmla="*/ 2 w 51"/>
                  <a:gd name="T5" fmla="*/ 0 h 36"/>
                  <a:gd name="T6" fmla="*/ 0 w 51"/>
                  <a:gd name="T7" fmla="*/ 34 h 36"/>
                  <a:gd name="T8" fmla="*/ 25 w 51"/>
                  <a:gd name="T9" fmla="*/ 35 h 36"/>
                  <a:gd name="T10" fmla="*/ 49 w 51"/>
                  <a:gd name="T11" fmla="*/ 36 h 36"/>
                  <a:gd name="T12" fmla="*/ 51 w 51"/>
                  <a:gd name="T13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6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4"/>
                    </a:lnTo>
                    <a:lnTo>
                      <a:pt x="25" y="35"/>
                    </a:lnTo>
                    <a:lnTo>
                      <a:pt x="49" y="36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" name="Freeform 4253"/>
              <p:cNvSpPr>
                <a:spLocks/>
              </p:cNvSpPr>
              <p:nvPr/>
            </p:nvSpPr>
            <p:spPr bwMode="auto">
              <a:xfrm>
                <a:off x="3151" y="812"/>
                <a:ext cx="6" cy="5"/>
              </a:xfrm>
              <a:custGeom>
                <a:avLst/>
                <a:gdLst>
                  <a:gd name="T0" fmla="*/ 51 w 51"/>
                  <a:gd name="T1" fmla="*/ 2 h 36"/>
                  <a:gd name="T2" fmla="*/ 27 w 51"/>
                  <a:gd name="T3" fmla="*/ 1 h 36"/>
                  <a:gd name="T4" fmla="*/ 2 w 51"/>
                  <a:gd name="T5" fmla="*/ 0 h 36"/>
                  <a:gd name="T6" fmla="*/ 0 w 51"/>
                  <a:gd name="T7" fmla="*/ 34 h 36"/>
                  <a:gd name="T8" fmla="*/ 25 w 51"/>
                  <a:gd name="T9" fmla="*/ 35 h 36"/>
                  <a:gd name="T10" fmla="*/ 49 w 51"/>
                  <a:gd name="T11" fmla="*/ 36 h 36"/>
                  <a:gd name="T12" fmla="*/ 51 w 51"/>
                  <a:gd name="T13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6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4"/>
                    </a:lnTo>
                    <a:lnTo>
                      <a:pt x="25" y="35"/>
                    </a:lnTo>
                    <a:lnTo>
                      <a:pt x="49" y="36"/>
                    </a:lnTo>
                    <a:lnTo>
                      <a:pt x="51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" name="Freeform 4254"/>
              <p:cNvSpPr>
                <a:spLocks/>
              </p:cNvSpPr>
              <p:nvPr/>
            </p:nvSpPr>
            <p:spPr bwMode="auto">
              <a:xfrm>
                <a:off x="3151" y="817"/>
                <a:ext cx="3" cy="1"/>
              </a:xfrm>
              <a:custGeom>
                <a:avLst/>
                <a:gdLst>
                  <a:gd name="T0" fmla="*/ 25 w 25"/>
                  <a:gd name="T1" fmla="*/ 1 h 1"/>
                  <a:gd name="T2" fmla="*/ 0 w 25"/>
                  <a:gd name="T3" fmla="*/ 0 h 1"/>
                  <a:gd name="T4" fmla="*/ 0 w 25"/>
                  <a:gd name="T5" fmla="*/ 0 h 1"/>
                  <a:gd name="T6" fmla="*/ 25 w 2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">
                    <a:moveTo>
                      <a:pt x="25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" name="Line 4255"/>
              <p:cNvSpPr>
                <a:spLocks noChangeShapeType="1"/>
              </p:cNvSpPr>
              <p:nvPr/>
            </p:nvSpPr>
            <p:spPr bwMode="auto">
              <a:xfrm>
                <a:off x="3151" y="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" name="Freeform 4256"/>
              <p:cNvSpPr>
                <a:spLocks/>
              </p:cNvSpPr>
              <p:nvPr/>
            </p:nvSpPr>
            <p:spPr bwMode="auto">
              <a:xfrm>
                <a:off x="3151" y="817"/>
                <a:ext cx="6" cy="4"/>
              </a:xfrm>
              <a:custGeom>
                <a:avLst/>
                <a:gdLst>
                  <a:gd name="T0" fmla="*/ 51 w 51"/>
                  <a:gd name="T1" fmla="*/ 2 h 38"/>
                  <a:gd name="T2" fmla="*/ 27 w 51"/>
                  <a:gd name="T3" fmla="*/ 1 h 38"/>
                  <a:gd name="T4" fmla="*/ 2 w 51"/>
                  <a:gd name="T5" fmla="*/ 0 h 38"/>
                  <a:gd name="T6" fmla="*/ 0 w 51"/>
                  <a:gd name="T7" fmla="*/ 35 h 38"/>
                  <a:gd name="T8" fmla="*/ 25 w 51"/>
                  <a:gd name="T9" fmla="*/ 37 h 38"/>
                  <a:gd name="T10" fmla="*/ 49 w 51"/>
                  <a:gd name="T11" fmla="*/ 38 h 38"/>
                  <a:gd name="T12" fmla="*/ 51 w 51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8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5"/>
                    </a:lnTo>
                    <a:lnTo>
                      <a:pt x="25" y="37"/>
                    </a:lnTo>
                    <a:lnTo>
                      <a:pt x="49" y="38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" name="Freeform 4257"/>
              <p:cNvSpPr>
                <a:spLocks/>
              </p:cNvSpPr>
              <p:nvPr/>
            </p:nvSpPr>
            <p:spPr bwMode="auto">
              <a:xfrm>
                <a:off x="3151" y="817"/>
                <a:ext cx="6" cy="4"/>
              </a:xfrm>
              <a:custGeom>
                <a:avLst/>
                <a:gdLst>
                  <a:gd name="T0" fmla="*/ 51 w 51"/>
                  <a:gd name="T1" fmla="*/ 2 h 38"/>
                  <a:gd name="T2" fmla="*/ 27 w 51"/>
                  <a:gd name="T3" fmla="*/ 1 h 38"/>
                  <a:gd name="T4" fmla="*/ 2 w 51"/>
                  <a:gd name="T5" fmla="*/ 0 h 38"/>
                  <a:gd name="T6" fmla="*/ 0 w 51"/>
                  <a:gd name="T7" fmla="*/ 35 h 38"/>
                  <a:gd name="T8" fmla="*/ 25 w 51"/>
                  <a:gd name="T9" fmla="*/ 37 h 38"/>
                  <a:gd name="T10" fmla="*/ 49 w 51"/>
                  <a:gd name="T11" fmla="*/ 38 h 38"/>
                  <a:gd name="T12" fmla="*/ 51 w 51"/>
                  <a:gd name="T1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8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5"/>
                    </a:lnTo>
                    <a:lnTo>
                      <a:pt x="25" y="37"/>
                    </a:lnTo>
                    <a:lnTo>
                      <a:pt x="49" y="38"/>
                    </a:lnTo>
                    <a:lnTo>
                      <a:pt x="51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" name="Freeform 4258"/>
              <p:cNvSpPr>
                <a:spLocks/>
              </p:cNvSpPr>
              <p:nvPr/>
            </p:nvSpPr>
            <p:spPr bwMode="auto">
              <a:xfrm>
                <a:off x="3151" y="821"/>
                <a:ext cx="3" cy="1"/>
              </a:xfrm>
              <a:custGeom>
                <a:avLst/>
                <a:gdLst>
                  <a:gd name="T0" fmla="*/ 25 w 25"/>
                  <a:gd name="T1" fmla="*/ 2 h 2"/>
                  <a:gd name="T2" fmla="*/ 0 w 25"/>
                  <a:gd name="T3" fmla="*/ 0 h 2"/>
                  <a:gd name="T4" fmla="*/ 0 w 25"/>
                  <a:gd name="T5" fmla="*/ 0 h 2"/>
                  <a:gd name="T6" fmla="*/ 25 w 2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" name="Line 4259"/>
              <p:cNvSpPr>
                <a:spLocks noChangeShapeType="1"/>
              </p:cNvSpPr>
              <p:nvPr/>
            </p:nvSpPr>
            <p:spPr bwMode="auto">
              <a:xfrm>
                <a:off x="3151" y="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" name="Freeform 4260"/>
              <p:cNvSpPr>
                <a:spLocks/>
              </p:cNvSpPr>
              <p:nvPr/>
            </p:nvSpPr>
            <p:spPr bwMode="auto">
              <a:xfrm>
                <a:off x="3151" y="821"/>
                <a:ext cx="6" cy="5"/>
              </a:xfrm>
              <a:custGeom>
                <a:avLst/>
                <a:gdLst>
                  <a:gd name="T0" fmla="*/ 50 w 50"/>
                  <a:gd name="T1" fmla="*/ 3 h 37"/>
                  <a:gd name="T2" fmla="*/ 26 w 50"/>
                  <a:gd name="T3" fmla="*/ 2 h 37"/>
                  <a:gd name="T4" fmla="*/ 1 w 50"/>
                  <a:gd name="T5" fmla="*/ 0 h 37"/>
                  <a:gd name="T6" fmla="*/ 0 w 50"/>
                  <a:gd name="T7" fmla="*/ 35 h 37"/>
                  <a:gd name="T8" fmla="*/ 25 w 50"/>
                  <a:gd name="T9" fmla="*/ 36 h 37"/>
                  <a:gd name="T10" fmla="*/ 49 w 50"/>
                  <a:gd name="T11" fmla="*/ 37 h 37"/>
                  <a:gd name="T12" fmla="*/ 50 w 50"/>
                  <a:gd name="T13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50" y="3"/>
                    </a:moveTo>
                    <a:lnTo>
                      <a:pt x="26" y="2"/>
                    </a:lnTo>
                    <a:lnTo>
                      <a:pt x="1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" name="Freeform 4261"/>
              <p:cNvSpPr>
                <a:spLocks/>
              </p:cNvSpPr>
              <p:nvPr/>
            </p:nvSpPr>
            <p:spPr bwMode="auto">
              <a:xfrm>
                <a:off x="3151" y="821"/>
                <a:ext cx="6" cy="5"/>
              </a:xfrm>
              <a:custGeom>
                <a:avLst/>
                <a:gdLst>
                  <a:gd name="T0" fmla="*/ 50 w 50"/>
                  <a:gd name="T1" fmla="*/ 3 h 37"/>
                  <a:gd name="T2" fmla="*/ 26 w 50"/>
                  <a:gd name="T3" fmla="*/ 2 h 37"/>
                  <a:gd name="T4" fmla="*/ 1 w 50"/>
                  <a:gd name="T5" fmla="*/ 0 h 37"/>
                  <a:gd name="T6" fmla="*/ 0 w 50"/>
                  <a:gd name="T7" fmla="*/ 35 h 37"/>
                  <a:gd name="T8" fmla="*/ 25 w 50"/>
                  <a:gd name="T9" fmla="*/ 36 h 37"/>
                  <a:gd name="T10" fmla="*/ 49 w 50"/>
                  <a:gd name="T11" fmla="*/ 37 h 37"/>
                  <a:gd name="T12" fmla="*/ 50 w 50"/>
                  <a:gd name="T13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50" y="3"/>
                    </a:moveTo>
                    <a:lnTo>
                      <a:pt x="26" y="2"/>
                    </a:lnTo>
                    <a:lnTo>
                      <a:pt x="1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" name="Freeform 4262"/>
              <p:cNvSpPr>
                <a:spLocks/>
              </p:cNvSpPr>
              <p:nvPr/>
            </p:nvSpPr>
            <p:spPr bwMode="auto">
              <a:xfrm>
                <a:off x="3154" y="825"/>
                <a:ext cx="3" cy="1"/>
              </a:xfrm>
              <a:custGeom>
                <a:avLst/>
                <a:gdLst>
                  <a:gd name="T0" fmla="*/ 0 w 24"/>
                  <a:gd name="T1" fmla="*/ 0 h 1"/>
                  <a:gd name="T2" fmla="*/ 24 w 24"/>
                  <a:gd name="T3" fmla="*/ 1 h 1"/>
                  <a:gd name="T4" fmla="*/ 24 w 24"/>
                  <a:gd name="T5" fmla="*/ 1 h 1"/>
                  <a:gd name="T6" fmla="*/ 0 w 2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">
                    <a:moveTo>
                      <a:pt x="0" y="0"/>
                    </a:moveTo>
                    <a:lnTo>
                      <a:pt x="24" y="1"/>
                    </a:lnTo>
                    <a:lnTo>
                      <a:pt x="2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" name="Line 4263"/>
              <p:cNvSpPr>
                <a:spLocks noChangeShapeType="1"/>
              </p:cNvSpPr>
              <p:nvPr/>
            </p:nvSpPr>
            <p:spPr bwMode="auto">
              <a:xfrm>
                <a:off x="3157" y="8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" name="Freeform 4264"/>
              <p:cNvSpPr>
                <a:spLocks/>
              </p:cNvSpPr>
              <p:nvPr/>
            </p:nvSpPr>
            <p:spPr bwMode="auto">
              <a:xfrm>
                <a:off x="3150" y="825"/>
                <a:ext cx="7" cy="5"/>
              </a:xfrm>
              <a:custGeom>
                <a:avLst/>
                <a:gdLst>
                  <a:gd name="T0" fmla="*/ 51 w 51"/>
                  <a:gd name="T1" fmla="*/ 2 h 37"/>
                  <a:gd name="T2" fmla="*/ 27 w 51"/>
                  <a:gd name="T3" fmla="*/ 1 h 37"/>
                  <a:gd name="T4" fmla="*/ 2 w 51"/>
                  <a:gd name="T5" fmla="*/ 0 h 37"/>
                  <a:gd name="T6" fmla="*/ 0 w 51"/>
                  <a:gd name="T7" fmla="*/ 35 h 37"/>
                  <a:gd name="T8" fmla="*/ 25 w 51"/>
                  <a:gd name="T9" fmla="*/ 36 h 37"/>
                  <a:gd name="T10" fmla="*/ 49 w 51"/>
                  <a:gd name="T11" fmla="*/ 37 h 37"/>
                  <a:gd name="T12" fmla="*/ 51 w 51"/>
                  <a:gd name="T13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7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" name="Freeform 4265"/>
              <p:cNvSpPr>
                <a:spLocks/>
              </p:cNvSpPr>
              <p:nvPr/>
            </p:nvSpPr>
            <p:spPr bwMode="auto">
              <a:xfrm>
                <a:off x="3150" y="825"/>
                <a:ext cx="7" cy="5"/>
              </a:xfrm>
              <a:custGeom>
                <a:avLst/>
                <a:gdLst>
                  <a:gd name="T0" fmla="*/ 51 w 51"/>
                  <a:gd name="T1" fmla="*/ 2 h 37"/>
                  <a:gd name="T2" fmla="*/ 27 w 51"/>
                  <a:gd name="T3" fmla="*/ 1 h 37"/>
                  <a:gd name="T4" fmla="*/ 2 w 51"/>
                  <a:gd name="T5" fmla="*/ 0 h 37"/>
                  <a:gd name="T6" fmla="*/ 0 w 51"/>
                  <a:gd name="T7" fmla="*/ 35 h 37"/>
                  <a:gd name="T8" fmla="*/ 25 w 51"/>
                  <a:gd name="T9" fmla="*/ 36 h 37"/>
                  <a:gd name="T10" fmla="*/ 49 w 51"/>
                  <a:gd name="T11" fmla="*/ 37 h 37"/>
                  <a:gd name="T12" fmla="*/ 51 w 51"/>
                  <a:gd name="T13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7">
                    <a:moveTo>
                      <a:pt x="51" y="2"/>
                    </a:moveTo>
                    <a:lnTo>
                      <a:pt x="27" y="1"/>
                    </a:lnTo>
                    <a:lnTo>
                      <a:pt x="2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1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" name="Freeform 4266"/>
              <p:cNvSpPr>
                <a:spLocks/>
              </p:cNvSpPr>
              <p:nvPr/>
            </p:nvSpPr>
            <p:spPr bwMode="auto">
              <a:xfrm>
                <a:off x="3150" y="830"/>
                <a:ext cx="3" cy="1"/>
              </a:xfrm>
              <a:custGeom>
                <a:avLst/>
                <a:gdLst>
                  <a:gd name="T0" fmla="*/ 25 w 25"/>
                  <a:gd name="T1" fmla="*/ 1 h 1"/>
                  <a:gd name="T2" fmla="*/ 0 w 25"/>
                  <a:gd name="T3" fmla="*/ 0 h 1"/>
                  <a:gd name="T4" fmla="*/ 0 w 25"/>
                  <a:gd name="T5" fmla="*/ 1 h 1"/>
                  <a:gd name="T6" fmla="*/ 25 w 2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">
                    <a:moveTo>
                      <a:pt x="25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" name="Line 4267"/>
              <p:cNvSpPr>
                <a:spLocks noChangeShapeType="1"/>
              </p:cNvSpPr>
              <p:nvPr/>
            </p:nvSpPr>
            <p:spPr bwMode="auto">
              <a:xfrm>
                <a:off x="3150" y="8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" name="Freeform 4268"/>
              <p:cNvSpPr>
                <a:spLocks/>
              </p:cNvSpPr>
              <p:nvPr/>
            </p:nvSpPr>
            <p:spPr bwMode="auto">
              <a:xfrm>
                <a:off x="3150" y="830"/>
                <a:ext cx="7" cy="4"/>
              </a:xfrm>
              <a:custGeom>
                <a:avLst/>
                <a:gdLst>
                  <a:gd name="T0" fmla="*/ 50 w 50"/>
                  <a:gd name="T1" fmla="*/ 0 h 35"/>
                  <a:gd name="T2" fmla="*/ 25 w 50"/>
                  <a:gd name="T3" fmla="*/ 0 h 35"/>
                  <a:gd name="T4" fmla="*/ 0 w 50"/>
                  <a:gd name="T5" fmla="*/ 0 h 35"/>
                  <a:gd name="T6" fmla="*/ 0 w 50"/>
                  <a:gd name="T7" fmla="*/ 35 h 35"/>
                  <a:gd name="T8" fmla="*/ 25 w 50"/>
                  <a:gd name="T9" fmla="*/ 35 h 35"/>
                  <a:gd name="T10" fmla="*/ 50 w 50"/>
                  <a:gd name="T11" fmla="*/ 35 h 35"/>
                  <a:gd name="T12" fmla="*/ 50 w 5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5" y="35"/>
                    </a:lnTo>
                    <a:lnTo>
                      <a:pt x="50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" name="Freeform 4269"/>
              <p:cNvSpPr>
                <a:spLocks/>
              </p:cNvSpPr>
              <p:nvPr/>
            </p:nvSpPr>
            <p:spPr bwMode="auto">
              <a:xfrm>
                <a:off x="3150" y="830"/>
                <a:ext cx="7" cy="4"/>
              </a:xfrm>
              <a:custGeom>
                <a:avLst/>
                <a:gdLst>
                  <a:gd name="T0" fmla="*/ 50 w 50"/>
                  <a:gd name="T1" fmla="*/ 0 h 35"/>
                  <a:gd name="T2" fmla="*/ 25 w 50"/>
                  <a:gd name="T3" fmla="*/ 0 h 35"/>
                  <a:gd name="T4" fmla="*/ 0 w 50"/>
                  <a:gd name="T5" fmla="*/ 0 h 35"/>
                  <a:gd name="T6" fmla="*/ 0 w 50"/>
                  <a:gd name="T7" fmla="*/ 35 h 35"/>
                  <a:gd name="T8" fmla="*/ 25 w 50"/>
                  <a:gd name="T9" fmla="*/ 35 h 35"/>
                  <a:gd name="T10" fmla="*/ 50 w 50"/>
                  <a:gd name="T11" fmla="*/ 35 h 35"/>
                  <a:gd name="T12" fmla="*/ 50 w 5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5" y="35"/>
                    </a:lnTo>
                    <a:lnTo>
                      <a:pt x="50" y="35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" name="Freeform 4270"/>
              <p:cNvSpPr>
                <a:spLocks/>
              </p:cNvSpPr>
              <p:nvPr/>
            </p:nvSpPr>
            <p:spPr bwMode="auto">
              <a:xfrm>
                <a:off x="3153" y="834"/>
                <a:ext cx="4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4 w 25"/>
                  <a:gd name="T5" fmla="*/ 1 h 1"/>
                  <a:gd name="T6" fmla="*/ 0 w 2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" name="Line 4271"/>
              <p:cNvSpPr>
                <a:spLocks noChangeShapeType="1"/>
              </p:cNvSpPr>
              <p:nvPr/>
            </p:nvSpPr>
            <p:spPr bwMode="auto">
              <a:xfrm flipH="1">
                <a:off x="3156" y="8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" name="Freeform 4272"/>
              <p:cNvSpPr>
                <a:spLocks/>
              </p:cNvSpPr>
              <p:nvPr/>
            </p:nvSpPr>
            <p:spPr bwMode="auto">
              <a:xfrm>
                <a:off x="3150" y="834"/>
                <a:ext cx="6" cy="5"/>
              </a:xfrm>
              <a:custGeom>
                <a:avLst/>
                <a:gdLst>
                  <a:gd name="T0" fmla="*/ 50 w 50"/>
                  <a:gd name="T1" fmla="*/ 2 h 37"/>
                  <a:gd name="T2" fmla="*/ 26 w 50"/>
                  <a:gd name="T3" fmla="*/ 1 h 37"/>
                  <a:gd name="T4" fmla="*/ 1 w 50"/>
                  <a:gd name="T5" fmla="*/ 0 h 37"/>
                  <a:gd name="T6" fmla="*/ 0 w 50"/>
                  <a:gd name="T7" fmla="*/ 35 h 37"/>
                  <a:gd name="T8" fmla="*/ 25 w 50"/>
                  <a:gd name="T9" fmla="*/ 36 h 37"/>
                  <a:gd name="T10" fmla="*/ 49 w 50"/>
                  <a:gd name="T11" fmla="*/ 37 h 37"/>
                  <a:gd name="T12" fmla="*/ 50 w 50"/>
                  <a:gd name="T13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50" y="2"/>
                    </a:moveTo>
                    <a:lnTo>
                      <a:pt x="26" y="1"/>
                    </a:lnTo>
                    <a:lnTo>
                      <a:pt x="1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" name="Freeform 4273"/>
              <p:cNvSpPr>
                <a:spLocks/>
              </p:cNvSpPr>
              <p:nvPr/>
            </p:nvSpPr>
            <p:spPr bwMode="auto">
              <a:xfrm>
                <a:off x="3150" y="834"/>
                <a:ext cx="6" cy="5"/>
              </a:xfrm>
              <a:custGeom>
                <a:avLst/>
                <a:gdLst>
                  <a:gd name="T0" fmla="*/ 50 w 50"/>
                  <a:gd name="T1" fmla="*/ 2 h 37"/>
                  <a:gd name="T2" fmla="*/ 26 w 50"/>
                  <a:gd name="T3" fmla="*/ 1 h 37"/>
                  <a:gd name="T4" fmla="*/ 1 w 50"/>
                  <a:gd name="T5" fmla="*/ 0 h 37"/>
                  <a:gd name="T6" fmla="*/ 0 w 50"/>
                  <a:gd name="T7" fmla="*/ 35 h 37"/>
                  <a:gd name="T8" fmla="*/ 25 w 50"/>
                  <a:gd name="T9" fmla="*/ 36 h 37"/>
                  <a:gd name="T10" fmla="*/ 49 w 50"/>
                  <a:gd name="T11" fmla="*/ 37 h 37"/>
                  <a:gd name="T12" fmla="*/ 50 w 50"/>
                  <a:gd name="T13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7">
                    <a:moveTo>
                      <a:pt x="50" y="2"/>
                    </a:moveTo>
                    <a:lnTo>
                      <a:pt x="26" y="1"/>
                    </a:lnTo>
                    <a:lnTo>
                      <a:pt x="1" y="0"/>
                    </a:lnTo>
                    <a:lnTo>
                      <a:pt x="0" y="35"/>
                    </a:lnTo>
                    <a:lnTo>
                      <a:pt x="25" y="36"/>
                    </a:lnTo>
                    <a:lnTo>
                      <a:pt x="49" y="37"/>
                    </a:lnTo>
                    <a:lnTo>
                      <a:pt x="5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" name="Freeform 4274"/>
              <p:cNvSpPr>
                <a:spLocks/>
              </p:cNvSpPr>
              <p:nvPr/>
            </p:nvSpPr>
            <p:spPr bwMode="auto">
              <a:xfrm>
                <a:off x="3150" y="838"/>
                <a:ext cx="3" cy="1"/>
              </a:xfrm>
              <a:custGeom>
                <a:avLst/>
                <a:gdLst>
                  <a:gd name="T0" fmla="*/ 25 w 25"/>
                  <a:gd name="T1" fmla="*/ 1 h 1"/>
                  <a:gd name="T2" fmla="*/ 0 w 25"/>
                  <a:gd name="T3" fmla="*/ 0 h 1"/>
                  <a:gd name="T4" fmla="*/ 0 w 25"/>
                  <a:gd name="T5" fmla="*/ 1 h 1"/>
                  <a:gd name="T6" fmla="*/ 25 w 2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">
                    <a:moveTo>
                      <a:pt x="25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" name="Line 4275"/>
              <p:cNvSpPr>
                <a:spLocks noChangeShapeType="1"/>
              </p:cNvSpPr>
              <p:nvPr/>
            </p:nvSpPr>
            <p:spPr bwMode="auto">
              <a:xfrm>
                <a:off x="3150" y="8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" name="Freeform 4276"/>
              <p:cNvSpPr>
                <a:spLocks/>
              </p:cNvSpPr>
              <p:nvPr/>
            </p:nvSpPr>
            <p:spPr bwMode="auto">
              <a:xfrm>
                <a:off x="3150" y="839"/>
                <a:ext cx="6" cy="4"/>
              </a:xfrm>
              <a:custGeom>
                <a:avLst/>
                <a:gdLst>
                  <a:gd name="T0" fmla="*/ 50 w 50"/>
                  <a:gd name="T1" fmla="*/ 0 h 35"/>
                  <a:gd name="T2" fmla="*/ 25 w 50"/>
                  <a:gd name="T3" fmla="*/ 0 h 35"/>
                  <a:gd name="T4" fmla="*/ 0 w 50"/>
                  <a:gd name="T5" fmla="*/ 0 h 35"/>
                  <a:gd name="T6" fmla="*/ 0 w 50"/>
                  <a:gd name="T7" fmla="*/ 35 h 35"/>
                  <a:gd name="T8" fmla="*/ 25 w 50"/>
                  <a:gd name="T9" fmla="*/ 35 h 35"/>
                  <a:gd name="T10" fmla="*/ 50 w 50"/>
                  <a:gd name="T11" fmla="*/ 35 h 35"/>
                  <a:gd name="T12" fmla="*/ 50 w 5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5" y="35"/>
                    </a:lnTo>
                    <a:lnTo>
                      <a:pt x="50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" name="Freeform 4277"/>
              <p:cNvSpPr>
                <a:spLocks/>
              </p:cNvSpPr>
              <p:nvPr/>
            </p:nvSpPr>
            <p:spPr bwMode="auto">
              <a:xfrm>
                <a:off x="3150" y="839"/>
                <a:ext cx="6" cy="4"/>
              </a:xfrm>
              <a:custGeom>
                <a:avLst/>
                <a:gdLst>
                  <a:gd name="T0" fmla="*/ 50 w 50"/>
                  <a:gd name="T1" fmla="*/ 0 h 35"/>
                  <a:gd name="T2" fmla="*/ 25 w 50"/>
                  <a:gd name="T3" fmla="*/ 0 h 35"/>
                  <a:gd name="T4" fmla="*/ 0 w 50"/>
                  <a:gd name="T5" fmla="*/ 0 h 35"/>
                  <a:gd name="T6" fmla="*/ 0 w 50"/>
                  <a:gd name="T7" fmla="*/ 35 h 35"/>
                  <a:gd name="T8" fmla="*/ 25 w 50"/>
                  <a:gd name="T9" fmla="*/ 35 h 35"/>
                  <a:gd name="T10" fmla="*/ 50 w 50"/>
                  <a:gd name="T11" fmla="*/ 35 h 35"/>
                  <a:gd name="T12" fmla="*/ 50 w 5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25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5" y="35"/>
                    </a:lnTo>
                    <a:lnTo>
                      <a:pt x="50" y="35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" name="Freeform 4278"/>
              <p:cNvSpPr>
                <a:spLocks/>
              </p:cNvSpPr>
              <p:nvPr/>
            </p:nvSpPr>
            <p:spPr bwMode="auto">
              <a:xfrm>
                <a:off x="3150" y="843"/>
                <a:ext cx="6" cy="3"/>
              </a:xfrm>
              <a:custGeom>
                <a:avLst/>
                <a:gdLst>
                  <a:gd name="T0" fmla="*/ 25 w 50"/>
                  <a:gd name="T1" fmla="*/ 0 h 24"/>
                  <a:gd name="T2" fmla="*/ 50 w 50"/>
                  <a:gd name="T3" fmla="*/ 0 h 24"/>
                  <a:gd name="T4" fmla="*/ 48 w 50"/>
                  <a:gd name="T5" fmla="*/ 8 h 24"/>
                  <a:gd name="T6" fmla="*/ 45 w 50"/>
                  <a:gd name="T7" fmla="*/ 14 h 24"/>
                  <a:gd name="T8" fmla="*/ 39 w 50"/>
                  <a:gd name="T9" fmla="*/ 20 h 24"/>
                  <a:gd name="T10" fmla="*/ 33 w 50"/>
                  <a:gd name="T11" fmla="*/ 23 h 24"/>
                  <a:gd name="T12" fmla="*/ 25 w 50"/>
                  <a:gd name="T13" fmla="*/ 24 h 24"/>
                  <a:gd name="T14" fmla="*/ 17 w 50"/>
                  <a:gd name="T15" fmla="*/ 23 h 24"/>
                  <a:gd name="T16" fmla="*/ 10 w 50"/>
                  <a:gd name="T17" fmla="*/ 20 h 24"/>
                  <a:gd name="T18" fmla="*/ 4 w 50"/>
                  <a:gd name="T19" fmla="*/ 14 h 24"/>
                  <a:gd name="T20" fmla="*/ 1 w 50"/>
                  <a:gd name="T21" fmla="*/ 8 h 24"/>
                  <a:gd name="T22" fmla="*/ 0 w 50"/>
                  <a:gd name="T23" fmla="*/ 0 h 24"/>
                  <a:gd name="T24" fmla="*/ 25 w 50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4">
                    <a:moveTo>
                      <a:pt x="25" y="0"/>
                    </a:moveTo>
                    <a:lnTo>
                      <a:pt x="50" y="0"/>
                    </a:lnTo>
                    <a:lnTo>
                      <a:pt x="48" y="8"/>
                    </a:lnTo>
                    <a:lnTo>
                      <a:pt x="45" y="14"/>
                    </a:lnTo>
                    <a:lnTo>
                      <a:pt x="39" y="20"/>
                    </a:lnTo>
                    <a:lnTo>
                      <a:pt x="33" y="23"/>
                    </a:lnTo>
                    <a:lnTo>
                      <a:pt x="25" y="24"/>
                    </a:lnTo>
                    <a:lnTo>
                      <a:pt x="17" y="23"/>
                    </a:lnTo>
                    <a:lnTo>
                      <a:pt x="10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" name="Freeform 4279"/>
              <p:cNvSpPr>
                <a:spLocks/>
              </p:cNvSpPr>
              <p:nvPr/>
            </p:nvSpPr>
            <p:spPr bwMode="auto">
              <a:xfrm>
                <a:off x="3150" y="843"/>
                <a:ext cx="6" cy="3"/>
              </a:xfrm>
              <a:custGeom>
                <a:avLst/>
                <a:gdLst>
                  <a:gd name="T0" fmla="*/ 50 w 50"/>
                  <a:gd name="T1" fmla="*/ 0 h 24"/>
                  <a:gd name="T2" fmla="*/ 48 w 50"/>
                  <a:gd name="T3" fmla="*/ 8 h 24"/>
                  <a:gd name="T4" fmla="*/ 45 w 50"/>
                  <a:gd name="T5" fmla="*/ 14 h 24"/>
                  <a:gd name="T6" fmla="*/ 39 w 50"/>
                  <a:gd name="T7" fmla="*/ 20 h 24"/>
                  <a:gd name="T8" fmla="*/ 33 w 50"/>
                  <a:gd name="T9" fmla="*/ 23 h 24"/>
                  <a:gd name="T10" fmla="*/ 25 w 50"/>
                  <a:gd name="T11" fmla="*/ 24 h 24"/>
                  <a:gd name="T12" fmla="*/ 17 w 50"/>
                  <a:gd name="T13" fmla="*/ 23 h 24"/>
                  <a:gd name="T14" fmla="*/ 10 w 50"/>
                  <a:gd name="T15" fmla="*/ 20 h 24"/>
                  <a:gd name="T16" fmla="*/ 4 w 50"/>
                  <a:gd name="T17" fmla="*/ 14 h 24"/>
                  <a:gd name="T18" fmla="*/ 1 w 50"/>
                  <a:gd name="T19" fmla="*/ 8 h 24"/>
                  <a:gd name="T20" fmla="*/ 0 w 50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4">
                    <a:moveTo>
                      <a:pt x="50" y="0"/>
                    </a:moveTo>
                    <a:lnTo>
                      <a:pt x="48" y="8"/>
                    </a:lnTo>
                    <a:lnTo>
                      <a:pt x="45" y="14"/>
                    </a:lnTo>
                    <a:lnTo>
                      <a:pt x="39" y="20"/>
                    </a:lnTo>
                    <a:lnTo>
                      <a:pt x="33" y="23"/>
                    </a:lnTo>
                    <a:lnTo>
                      <a:pt x="25" y="24"/>
                    </a:lnTo>
                    <a:lnTo>
                      <a:pt x="17" y="23"/>
                    </a:lnTo>
                    <a:lnTo>
                      <a:pt x="10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" name="Freeform 4280"/>
              <p:cNvSpPr>
                <a:spLocks/>
              </p:cNvSpPr>
              <p:nvPr/>
            </p:nvSpPr>
            <p:spPr bwMode="auto">
              <a:xfrm>
                <a:off x="3150" y="840"/>
                <a:ext cx="3" cy="6"/>
              </a:xfrm>
              <a:custGeom>
                <a:avLst/>
                <a:gdLst>
                  <a:gd name="T0" fmla="*/ 25 w 25"/>
                  <a:gd name="T1" fmla="*/ 25 h 49"/>
                  <a:gd name="T2" fmla="*/ 25 w 25"/>
                  <a:gd name="T3" fmla="*/ 49 h 49"/>
                  <a:gd name="T4" fmla="*/ 17 w 25"/>
                  <a:gd name="T5" fmla="*/ 48 h 49"/>
                  <a:gd name="T6" fmla="*/ 10 w 25"/>
                  <a:gd name="T7" fmla="*/ 45 h 49"/>
                  <a:gd name="T8" fmla="*/ 4 w 25"/>
                  <a:gd name="T9" fmla="*/ 39 h 49"/>
                  <a:gd name="T10" fmla="*/ 1 w 25"/>
                  <a:gd name="T11" fmla="*/ 33 h 49"/>
                  <a:gd name="T12" fmla="*/ 0 w 25"/>
                  <a:gd name="T13" fmla="*/ 25 h 49"/>
                  <a:gd name="T14" fmla="*/ 1 w 25"/>
                  <a:gd name="T15" fmla="*/ 17 h 49"/>
                  <a:gd name="T16" fmla="*/ 4 w 25"/>
                  <a:gd name="T17" fmla="*/ 11 h 49"/>
                  <a:gd name="T18" fmla="*/ 10 w 25"/>
                  <a:gd name="T19" fmla="*/ 5 h 49"/>
                  <a:gd name="T20" fmla="*/ 17 w 25"/>
                  <a:gd name="T21" fmla="*/ 2 h 49"/>
                  <a:gd name="T22" fmla="*/ 25 w 25"/>
                  <a:gd name="T23" fmla="*/ 0 h 49"/>
                  <a:gd name="T24" fmla="*/ 25 w 25"/>
                  <a:gd name="T25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9">
                    <a:moveTo>
                      <a:pt x="25" y="25"/>
                    </a:moveTo>
                    <a:lnTo>
                      <a:pt x="25" y="49"/>
                    </a:lnTo>
                    <a:lnTo>
                      <a:pt x="17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" name="Freeform 4281"/>
              <p:cNvSpPr>
                <a:spLocks/>
              </p:cNvSpPr>
              <p:nvPr/>
            </p:nvSpPr>
            <p:spPr bwMode="auto">
              <a:xfrm>
                <a:off x="3150" y="840"/>
                <a:ext cx="3" cy="6"/>
              </a:xfrm>
              <a:custGeom>
                <a:avLst/>
                <a:gdLst>
                  <a:gd name="T0" fmla="*/ 25 w 25"/>
                  <a:gd name="T1" fmla="*/ 49 h 49"/>
                  <a:gd name="T2" fmla="*/ 17 w 25"/>
                  <a:gd name="T3" fmla="*/ 48 h 49"/>
                  <a:gd name="T4" fmla="*/ 10 w 25"/>
                  <a:gd name="T5" fmla="*/ 45 h 49"/>
                  <a:gd name="T6" fmla="*/ 4 w 25"/>
                  <a:gd name="T7" fmla="*/ 39 h 49"/>
                  <a:gd name="T8" fmla="*/ 1 w 25"/>
                  <a:gd name="T9" fmla="*/ 33 h 49"/>
                  <a:gd name="T10" fmla="*/ 0 w 25"/>
                  <a:gd name="T11" fmla="*/ 25 h 49"/>
                  <a:gd name="T12" fmla="*/ 1 w 25"/>
                  <a:gd name="T13" fmla="*/ 17 h 49"/>
                  <a:gd name="T14" fmla="*/ 4 w 25"/>
                  <a:gd name="T15" fmla="*/ 11 h 49"/>
                  <a:gd name="T16" fmla="*/ 10 w 25"/>
                  <a:gd name="T17" fmla="*/ 5 h 49"/>
                  <a:gd name="T18" fmla="*/ 17 w 25"/>
                  <a:gd name="T19" fmla="*/ 2 h 49"/>
                  <a:gd name="T20" fmla="*/ 25 w 25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9">
                    <a:moveTo>
                      <a:pt x="25" y="49"/>
                    </a:moveTo>
                    <a:lnTo>
                      <a:pt x="17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7" y="2"/>
                    </a:lnTo>
                    <a:lnTo>
                      <a:pt x="2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" name="Freeform 4282"/>
              <p:cNvSpPr>
                <a:spLocks/>
              </p:cNvSpPr>
              <p:nvPr/>
            </p:nvSpPr>
            <p:spPr bwMode="auto">
              <a:xfrm>
                <a:off x="3153" y="840"/>
                <a:ext cx="879" cy="6"/>
              </a:xfrm>
              <a:custGeom>
                <a:avLst/>
                <a:gdLst>
                  <a:gd name="T0" fmla="*/ 0 w 7032"/>
                  <a:gd name="T1" fmla="*/ 0 h 49"/>
                  <a:gd name="T2" fmla="*/ 0 w 7032"/>
                  <a:gd name="T3" fmla="*/ 25 h 49"/>
                  <a:gd name="T4" fmla="*/ 0 w 7032"/>
                  <a:gd name="T5" fmla="*/ 49 h 49"/>
                  <a:gd name="T6" fmla="*/ 7032 w 7032"/>
                  <a:gd name="T7" fmla="*/ 49 h 49"/>
                  <a:gd name="T8" fmla="*/ 7032 w 7032"/>
                  <a:gd name="T9" fmla="*/ 25 h 49"/>
                  <a:gd name="T10" fmla="*/ 7032 w 7032"/>
                  <a:gd name="T11" fmla="*/ 0 h 49"/>
                  <a:gd name="T12" fmla="*/ 0 w 7032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32" h="49">
                    <a:moveTo>
                      <a:pt x="0" y="0"/>
                    </a:moveTo>
                    <a:lnTo>
                      <a:pt x="0" y="25"/>
                    </a:lnTo>
                    <a:lnTo>
                      <a:pt x="0" y="49"/>
                    </a:lnTo>
                    <a:lnTo>
                      <a:pt x="7032" y="49"/>
                    </a:lnTo>
                    <a:lnTo>
                      <a:pt x="7032" y="25"/>
                    </a:lnTo>
                    <a:lnTo>
                      <a:pt x="703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" name="Freeform 4283"/>
              <p:cNvSpPr>
                <a:spLocks/>
              </p:cNvSpPr>
              <p:nvPr/>
            </p:nvSpPr>
            <p:spPr bwMode="auto">
              <a:xfrm>
                <a:off x="3153" y="840"/>
                <a:ext cx="879" cy="6"/>
              </a:xfrm>
              <a:custGeom>
                <a:avLst/>
                <a:gdLst>
                  <a:gd name="T0" fmla="*/ 0 w 7032"/>
                  <a:gd name="T1" fmla="*/ 0 h 49"/>
                  <a:gd name="T2" fmla="*/ 0 w 7032"/>
                  <a:gd name="T3" fmla="*/ 25 h 49"/>
                  <a:gd name="T4" fmla="*/ 0 w 7032"/>
                  <a:gd name="T5" fmla="*/ 49 h 49"/>
                  <a:gd name="T6" fmla="*/ 7032 w 7032"/>
                  <a:gd name="T7" fmla="*/ 49 h 49"/>
                  <a:gd name="T8" fmla="*/ 7032 w 7032"/>
                  <a:gd name="T9" fmla="*/ 25 h 49"/>
                  <a:gd name="T10" fmla="*/ 7032 w 7032"/>
                  <a:gd name="T11" fmla="*/ 0 h 49"/>
                  <a:gd name="T12" fmla="*/ 0 w 7032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32" h="49">
                    <a:moveTo>
                      <a:pt x="0" y="0"/>
                    </a:moveTo>
                    <a:lnTo>
                      <a:pt x="0" y="25"/>
                    </a:lnTo>
                    <a:lnTo>
                      <a:pt x="0" y="49"/>
                    </a:lnTo>
                    <a:lnTo>
                      <a:pt x="7032" y="49"/>
                    </a:lnTo>
                    <a:lnTo>
                      <a:pt x="7032" y="25"/>
                    </a:lnTo>
                    <a:lnTo>
                      <a:pt x="703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" name="Freeform 4284"/>
              <p:cNvSpPr>
                <a:spLocks/>
              </p:cNvSpPr>
              <p:nvPr/>
            </p:nvSpPr>
            <p:spPr bwMode="auto">
              <a:xfrm>
                <a:off x="4032" y="840"/>
                <a:ext cx="3" cy="6"/>
              </a:xfrm>
              <a:custGeom>
                <a:avLst/>
                <a:gdLst>
                  <a:gd name="T0" fmla="*/ 0 w 25"/>
                  <a:gd name="T1" fmla="*/ 25 h 49"/>
                  <a:gd name="T2" fmla="*/ 0 w 25"/>
                  <a:gd name="T3" fmla="*/ 0 h 49"/>
                  <a:gd name="T4" fmla="*/ 8 w 25"/>
                  <a:gd name="T5" fmla="*/ 2 h 49"/>
                  <a:gd name="T6" fmla="*/ 14 w 25"/>
                  <a:gd name="T7" fmla="*/ 5 h 49"/>
                  <a:gd name="T8" fmla="*/ 20 w 25"/>
                  <a:gd name="T9" fmla="*/ 11 h 49"/>
                  <a:gd name="T10" fmla="*/ 23 w 25"/>
                  <a:gd name="T11" fmla="*/ 17 h 49"/>
                  <a:gd name="T12" fmla="*/ 25 w 25"/>
                  <a:gd name="T13" fmla="*/ 25 h 49"/>
                  <a:gd name="T14" fmla="*/ 23 w 25"/>
                  <a:gd name="T15" fmla="*/ 33 h 49"/>
                  <a:gd name="T16" fmla="*/ 20 w 25"/>
                  <a:gd name="T17" fmla="*/ 39 h 49"/>
                  <a:gd name="T18" fmla="*/ 14 w 25"/>
                  <a:gd name="T19" fmla="*/ 45 h 49"/>
                  <a:gd name="T20" fmla="*/ 8 w 25"/>
                  <a:gd name="T21" fmla="*/ 48 h 49"/>
                  <a:gd name="T22" fmla="*/ 0 w 25"/>
                  <a:gd name="T23" fmla="*/ 49 h 49"/>
                  <a:gd name="T24" fmla="*/ 0 w 25"/>
                  <a:gd name="T25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9">
                    <a:moveTo>
                      <a:pt x="0" y="25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4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" name="Freeform 4285"/>
              <p:cNvSpPr>
                <a:spLocks/>
              </p:cNvSpPr>
              <p:nvPr/>
            </p:nvSpPr>
            <p:spPr bwMode="auto">
              <a:xfrm>
                <a:off x="4032" y="840"/>
                <a:ext cx="3" cy="6"/>
              </a:xfrm>
              <a:custGeom>
                <a:avLst/>
                <a:gdLst>
                  <a:gd name="T0" fmla="*/ 0 w 25"/>
                  <a:gd name="T1" fmla="*/ 0 h 49"/>
                  <a:gd name="T2" fmla="*/ 8 w 25"/>
                  <a:gd name="T3" fmla="*/ 2 h 49"/>
                  <a:gd name="T4" fmla="*/ 14 w 25"/>
                  <a:gd name="T5" fmla="*/ 5 h 49"/>
                  <a:gd name="T6" fmla="*/ 20 w 25"/>
                  <a:gd name="T7" fmla="*/ 11 h 49"/>
                  <a:gd name="T8" fmla="*/ 23 w 25"/>
                  <a:gd name="T9" fmla="*/ 17 h 49"/>
                  <a:gd name="T10" fmla="*/ 25 w 25"/>
                  <a:gd name="T11" fmla="*/ 25 h 49"/>
                  <a:gd name="T12" fmla="*/ 23 w 25"/>
                  <a:gd name="T13" fmla="*/ 33 h 49"/>
                  <a:gd name="T14" fmla="*/ 20 w 25"/>
                  <a:gd name="T15" fmla="*/ 39 h 49"/>
                  <a:gd name="T16" fmla="*/ 14 w 25"/>
                  <a:gd name="T17" fmla="*/ 45 h 49"/>
                  <a:gd name="T18" fmla="*/ 8 w 25"/>
                  <a:gd name="T19" fmla="*/ 48 h 49"/>
                  <a:gd name="T20" fmla="*/ 0 w 25"/>
                  <a:gd name="T2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9">
                    <a:moveTo>
                      <a:pt x="0" y="0"/>
                    </a:move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4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0" name="Group 4286"/>
            <p:cNvGrpSpPr>
              <a:grpSpLocks/>
            </p:cNvGrpSpPr>
            <p:nvPr/>
          </p:nvGrpSpPr>
          <p:grpSpPr bwMode="auto">
            <a:xfrm>
              <a:off x="5361" y="403"/>
              <a:ext cx="6" cy="440"/>
              <a:chOff x="5361" y="403"/>
              <a:chExt cx="6" cy="440"/>
            </a:xfrm>
          </p:grpSpPr>
          <p:sp>
            <p:nvSpPr>
              <p:cNvPr id="3501" name="Freeform 4287"/>
              <p:cNvSpPr>
                <a:spLocks/>
              </p:cNvSpPr>
              <p:nvPr/>
            </p:nvSpPr>
            <p:spPr bwMode="auto">
              <a:xfrm>
                <a:off x="5361" y="403"/>
                <a:ext cx="6" cy="440"/>
              </a:xfrm>
              <a:custGeom>
                <a:avLst/>
                <a:gdLst>
                  <a:gd name="T0" fmla="*/ 0 w 50"/>
                  <a:gd name="T1" fmla="*/ 3518 h 3518"/>
                  <a:gd name="T2" fmla="*/ 25 w 50"/>
                  <a:gd name="T3" fmla="*/ 3518 h 3518"/>
                  <a:gd name="T4" fmla="*/ 50 w 50"/>
                  <a:gd name="T5" fmla="*/ 3518 h 3518"/>
                  <a:gd name="T6" fmla="*/ 50 w 50"/>
                  <a:gd name="T7" fmla="*/ 0 h 3518"/>
                  <a:gd name="T8" fmla="*/ 25 w 50"/>
                  <a:gd name="T9" fmla="*/ 0 h 3518"/>
                  <a:gd name="T10" fmla="*/ 0 w 50"/>
                  <a:gd name="T11" fmla="*/ 0 h 3518"/>
                  <a:gd name="T12" fmla="*/ 0 w 50"/>
                  <a:gd name="T13" fmla="*/ 3518 h 3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18">
                    <a:moveTo>
                      <a:pt x="0" y="3518"/>
                    </a:moveTo>
                    <a:lnTo>
                      <a:pt x="25" y="3518"/>
                    </a:lnTo>
                    <a:lnTo>
                      <a:pt x="50" y="3518"/>
                    </a:lnTo>
                    <a:lnTo>
                      <a:pt x="50" y="0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35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" name="Freeform 4288"/>
              <p:cNvSpPr>
                <a:spLocks/>
              </p:cNvSpPr>
              <p:nvPr/>
            </p:nvSpPr>
            <p:spPr bwMode="auto">
              <a:xfrm>
                <a:off x="5361" y="403"/>
                <a:ext cx="6" cy="440"/>
              </a:xfrm>
              <a:custGeom>
                <a:avLst/>
                <a:gdLst>
                  <a:gd name="T0" fmla="*/ 0 w 50"/>
                  <a:gd name="T1" fmla="*/ 3518 h 3518"/>
                  <a:gd name="T2" fmla="*/ 25 w 50"/>
                  <a:gd name="T3" fmla="*/ 3518 h 3518"/>
                  <a:gd name="T4" fmla="*/ 50 w 50"/>
                  <a:gd name="T5" fmla="*/ 3518 h 3518"/>
                  <a:gd name="T6" fmla="*/ 50 w 50"/>
                  <a:gd name="T7" fmla="*/ 0 h 3518"/>
                  <a:gd name="T8" fmla="*/ 25 w 50"/>
                  <a:gd name="T9" fmla="*/ 0 h 3518"/>
                  <a:gd name="T10" fmla="*/ 0 w 50"/>
                  <a:gd name="T11" fmla="*/ 0 h 3518"/>
                  <a:gd name="T12" fmla="*/ 0 w 50"/>
                  <a:gd name="T13" fmla="*/ 3518 h 3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18">
                    <a:moveTo>
                      <a:pt x="0" y="3518"/>
                    </a:moveTo>
                    <a:lnTo>
                      <a:pt x="25" y="3518"/>
                    </a:lnTo>
                    <a:lnTo>
                      <a:pt x="50" y="3518"/>
                    </a:lnTo>
                    <a:lnTo>
                      <a:pt x="50" y="0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35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1" name="Group 4289"/>
            <p:cNvGrpSpPr>
              <a:grpSpLocks/>
            </p:cNvGrpSpPr>
            <p:nvPr/>
          </p:nvGrpSpPr>
          <p:grpSpPr bwMode="auto">
            <a:xfrm>
              <a:off x="4274" y="403"/>
              <a:ext cx="6" cy="443"/>
              <a:chOff x="4274" y="403"/>
              <a:chExt cx="6" cy="443"/>
            </a:xfrm>
          </p:grpSpPr>
          <p:sp>
            <p:nvSpPr>
              <p:cNvPr id="3495" name="Freeform 4290"/>
              <p:cNvSpPr>
                <a:spLocks/>
              </p:cNvSpPr>
              <p:nvPr/>
            </p:nvSpPr>
            <p:spPr bwMode="auto">
              <a:xfrm>
                <a:off x="4274" y="843"/>
                <a:ext cx="6" cy="3"/>
              </a:xfrm>
              <a:custGeom>
                <a:avLst/>
                <a:gdLst>
                  <a:gd name="T0" fmla="*/ 24 w 50"/>
                  <a:gd name="T1" fmla="*/ 0 h 24"/>
                  <a:gd name="T2" fmla="*/ 50 w 50"/>
                  <a:gd name="T3" fmla="*/ 0 h 24"/>
                  <a:gd name="T4" fmla="*/ 48 w 50"/>
                  <a:gd name="T5" fmla="*/ 8 h 24"/>
                  <a:gd name="T6" fmla="*/ 45 w 50"/>
                  <a:gd name="T7" fmla="*/ 14 h 24"/>
                  <a:gd name="T8" fmla="*/ 38 w 50"/>
                  <a:gd name="T9" fmla="*/ 20 h 24"/>
                  <a:gd name="T10" fmla="*/ 32 w 50"/>
                  <a:gd name="T11" fmla="*/ 23 h 24"/>
                  <a:gd name="T12" fmla="*/ 24 w 50"/>
                  <a:gd name="T13" fmla="*/ 24 h 24"/>
                  <a:gd name="T14" fmla="*/ 16 w 50"/>
                  <a:gd name="T15" fmla="*/ 23 h 24"/>
                  <a:gd name="T16" fmla="*/ 10 w 50"/>
                  <a:gd name="T17" fmla="*/ 20 h 24"/>
                  <a:gd name="T18" fmla="*/ 4 w 50"/>
                  <a:gd name="T19" fmla="*/ 14 h 24"/>
                  <a:gd name="T20" fmla="*/ 1 w 50"/>
                  <a:gd name="T21" fmla="*/ 8 h 24"/>
                  <a:gd name="T22" fmla="*/ 0 w 50"/>
                  <a:gd name="T23" fmla="*/ 0 h 24"/>
                  <a:gd name="T24" fmla="*/ 24 w 50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4">
                    <a:moveTo>
                      <a:pt x="24" y="0"/>
                    </a:moveTo>
                    <a:lnTo>
                      <a:pt x="50" y="0"/>
                    </a:lnTo>
                    <a:lnTo>
                      <a:pt x="48" y="8"/>
                    </a:lnTo>
                    <a:lnTo>
                      <a:pt x="45" y="14"/>
                    </a:lnTo>
                    <a:lnTo>
                      <a:pt x="38" y="20"/>
                    </a:lnTo>
                    <a:lnTo>
                      <a:pt x="32" y="23"/>
                    </a:lnTo>
                    <a:lnTo>
                      <a:pt x="24" y="24"/>
                    </a:lnTo>
                    <a:lnTo>
                      <a:pt x="16" y="23"/>
                    </a:lnTo>
                    <a:lnTo>
                      <a:pt x="10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" name="Freeform 4291"/>
              <p:cNvSpPr>
                <a:spLocks/>
              </p:cNvSpPr>
              <p:nvPr/>
            </p:nvSpPr>
            <p:spPr bwMode="auto">
              <a:xfrm>
                <a:off x="4274" y="843"/>
                <a:ext cx="6" cy="3"/>
              </a:xfrm>
              <a:custGeom>
                <a:avLst/>
                <a:gdLst>
                  <a:gd name="T0" fmla="*/ 50 w 50"/>
                  <a:gd name="T1" fmla="*/ 0 h 24"/>
                  <a:gd name="T2" fmla="*/ 48 w 50"/>
                  <a:gd name="T3" fmla="*/ 8 h 24"/>
                  <a:gd name="T4" fmla="*/ 45 w 50"/>
                  <a:gd name="T5" fmla="*/ 14 h 24"/>
                  <a:gd name="T6" fmla="*/ 38 w 50"/>
                  <a:gd name="T7" fmla="*/ 20 h 24"/>
                  <a:gd name="T8" fmla="*/ 32 w 50"/>
                  <a:gd name="T9" fmla="*/ 23 h 24"/>
                  <a:gd name="T10" fmla="*/ 24 w 50"/>
                  <a:gd name="T11" fmla="*/ 24 h 24"/>
                  <a:gd name="T12" fmla="*/ 16 w 50"/>
                  <a:gd name="T13" fmla="*/ 23 h 24"/>
                  <a:gd name="T14" fmla="*/ 10 w 50"/>
                  <a:gd name="T15" fmla="*/ 20 h 24"/>
                  <a:gd name="T16" fmla="*/ 4 w 50"/>
                  <a:gd name="T17" fmla="*/ 14 h 24"/>
                  <a:gd name="T18" fmla="*/ 1 w 50"/>
                  <a:gd name="T19" fmla="*/ 8 h 24"/>
                  <a:gd name="T20" fmla="*/ 0 w 50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4">
                    <a:moveTo>
                      <a:pt x="50" y="0"/>
                    </a:moveTo>
                    <a:lnTo>
                      <a:pt x="48" y="8"/>
                    </a:lnTo>
                    <a:lnTo>
                      <a:pt x="45" y="14"/>
                    </a:lnTo>
                    <a:lnTo>
                      <a:pt x="38" y="20"/>
                    </a:lnTo>
                    <a:lnTo>
                      <a:pt x="32" y="23"/>
                    </a:lnTo>
                    <a:lnTo>
                      <a:pt x="24" y="24"/>
                    </a:lnTo>
                    <a:lnTo>
                      <a:pt x="16" y="23"/>
                    </a:lnTo>
                    <a:lnTo>
                      <a:pt x="10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" name="Freeform 4292"/>
              <p:cNvSpPr>
                <a:spLocks/>
              </p:cNvSpPr>
              <p:nvPr/>
            </p:nvSpPr>
            <p:spPr bwMode="auto">
              <a:xfrm>
                <a:off x="4274" y="403"/>
                <a:ext cx="6" cy="440"/>
              </a:xfrm>
              <a:custGeom>
                <a:avLst/>
                <a:gdLst>
                  <a:gd name="T0" fmla="*/ 0 w 50"/>
                  <a:gd name="T1" fmla="*/ 3518 h 3518"/>
                  <a:gd name="T2" fmla="*/ 24 w 50"/>
                  <a:gd name="T3" fmla="*/ 3518 h 3518"/>
                  <a:gd name="T4" fmla="*/ 50 w 50"/>
                  <a:gd name="T5" fmla="*/ 3518 h 3518"/>
                  <a:gd name="T6" fmla="*/ 50 w 50"/>
                  <a:gd name="T7" fmla="*/ 0 h 3518"/>
                  <a:gd name="T8" fmla="*/ 24 w 50"/>
                  <a:gd name="T9" fmla="*/ 0 h 3518"/>
                  <a:gd name="T10" fmla="*/ 0 w 50"/>
                  <a:gd name="T11" fmla="*/ 0 h 3518"/>
                  <a:gd name="T12" fmla="*/ 0 w 50"/>
                  <a:gd name="T13" fmla="*/ 3518 h 3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18">
                    <a:moveTo>
                      <a:pt x="0" y="3518"/>
                    </a:moveTo>
                    <a:lnTo>
                      <a:pt x="24" y="3518"/>
                    </a:lnTo>
                    <a:lnTo>
                      <a:pt x="50" y="3518"/>
                    </a:lnTo>
                    <a:lnTo>
                      <a:pt x="50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35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" name="Freeform 4293"/>
              <p:cNvSpPr>
                <a:spLocks/>
              </p:cNvSpPr>
              <p:nvPr/>
            </p:nvSpPr>
            <p:spPr bwMode="auto">
              <a:xfrm>
                <a:off x="4274" y="403"/>
                <a:ext cx="6" cy="440"/>
              </a:xfrm>
              <a:custGeom>
                <a:avLst/>
                <a:gdLst>
                  <a:gd name="T0" fmla="*/ 0 w 50"/>
                  <a:gd name="T1" fmla="*/ 3518 h 3518"/>
                  <a:gd name="T2" fmla="*/ 24 w 50"/>
                  <a:gd name="T3" fmla="*/ 3518 h 3518"/>
                  <a:gd name="T4" fmla="*/ 50 w 50"/>
                  <a:gd name="T5" fmla="*/ 3518 h 3518"/>
                  <a:gd name="T6" fmla="*/ 50 w 50"/>
                  <a:gd name="T7" fmla="*/ 0 h 3518"/>
                  <a:gd name="T8" fmla="*/ 24 w 50"/>
                  <a:gd name="T9" fmla="*/ 0 h 3518"/>
                  <a:gd name="T10" fmla="*/ 0 w 50"/>
                  <a:gd name="T11" fmla="*/ 0 h 3518"/>
                  <a:gd name="T12" fmla="*/ 0 w 50"/>
                  <a:gd name="T13" fmla="*/ 3518 h 3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518">
                    <a:moveTo>
                      <a:pt x="0" y="3518"/>
                    </a:moveTo>
                    <a:lnTo>
                      <a:pt x="24" y="3518"/>
                    </a:lnTo>
                    <a:lnTo>
                      <a:pt x="50" y="3518"/>
                    </a:lnTo>
                    <a:lnTo>
                      <a:pt x="50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35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" name="Freeform 4294"/>
              <p:cNvSpPr>
                <a:spLocks/>
              </p:cNvSpPr>
              <p:nvPr/>
            </p:nvSpPr>
            <p:spPr bwMode="auto">
              <a:xfrm>
                <a:off x="4274" y="840"/>
                <a:ext cx="3" cy="6"/>
              </a:xfrm>
              <a:custGeom>
                <a:avLst/>
                <a:gdLst>
                  <a:gd name="T0" fmla="*/ 24 w 24"/>
                  <a:gd name="T1" fmla="*/ 25 h 49"/>
                  <a:gd name="T2" fmla="*/ 24 w 24"/>
                  <a:gd name="T3" fmla="*/ 49 h 49"/>
                  <a:gd name="T4" fmla="*/ 16 w 24"/>
                  <a:gd name="T5" fmla="*/ 48 h 49"/>
                  <a:gd name="T6" fmla="*/ 10 w 24"/>
                  <a:gd name="T7" fmla="*/ 45 h 49"/>
                  <a:gd name="T8" fmla="*/ 4 w 24"/>
                  <a:gd name="T9" fmla="*/ 39 h 49"/>
                  <a:gd name="T10" fmla="*/ 1 w 24"/>
                  <a:gd name="T11" fmla="*/ 33 h 49"/>
                  <a:gd name="T12" fmla="*/ 0 w 24"/>
                  <a:gd name="T13" fmla="*/ 25 h 49"/>
                  <a:gd name="T14" fmla="*/ 1 w 24"/>
                  <a:gd name="T15" fmla="*/ 17 h 49"/>
                  <a:gd name="T16" fmla="*/ 4 w 24"/>
                  <a:gd name="T17" fmla="*/ 11 h 49"/>
                  <a:gd name="T18" fmla="*/ 10 w 24"/>
                  <a:gd name="T19" fmla="*/ 5 h 49"/>
                  <a:gd name="T20" fmla="*/ 16 w 24"/>
                  <a:gd name="T21" fmla="*/ 2 h 49"/>
                  <a:gd name="T22" fmla="*/ 24 w 24"/>
                  <a:gd name="T23" fmla="*/ 0 h 49"/>
                  <a:gd name="T24" fmla="*/ 24 w 24"/>
                  <a:gd name="T25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49">
                    <a:moveTo>
                      <a:pt x="24" y="25"/>
                    </a:moveTo>
                    <a:lnTo>
                      <a:pt x="24" y="49"/>
                    </a:ln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" name="Freeform 4295"/>
              <p:cNvSpPr>
                <a:spLocks/>
              </p:cNvSpPr>
              <p:nvPr/>
            </p:nvSpPr>
            <p:spPr bwMode="auto">
              <a:xfrm>
                <a:off x="4274" y="840"/>
                <a:ext cx="3" cy="6"/>
              </a:xfrm>
              <a:custGeom>
                <a:avLst/>
                <a:gdLst>
                  <a:gd name="T0" fmla="*/ 24 w 24"/>
                  <a:gd name="T1" fmla="*/ 49 h 49"/>
                  <a:gd name="T2" fmla="*/ 16 w 24"/>
                  <a:gd name="T3" fmla="*/ 48 h 49"/>
                  <a:gd name="T4" fmla="*/ 10 w 24"/>
                  <a:gd name="T5" fmla="*/ 45 h 49"/>
                  <a:gd name="T6" fmla="*/ 4 w 24"/>
                  <a:gd name="T7" fmla="*/ 39 h 49"/>
                  <a:gd name="T8" fmla="*/ 1 w 24"/>
                  <a:gd name="T9" fmla="*/ 33 h 49"/>
                  <a:gd name="T10" fmla="*/ 0 w 24"/>
                  <a:gd name="T11" fmla="*/ 25 h 49"/>
                  <a:gd name="T12" fmla="*/ 1 w 24"/>
                  <a:gd name="T13" fmla="*/ 17 h 49"/>
                  <a:gd name="T14" fmla="*/ 4 w 24"/>
                  <a:gd name="T15" fmla="*/ 11 h 49"/>
                  <a:gd name="T16" fmla="*/ 10 w 24"/>
                  <a:gd name="T17" fmla="*/ 5 h 49"/>
                  <a:gd name="T18" fmla="*/ 16 w 24"/>
                  <a:gd name="T19" fmla="*/ 2 h 49"/>
                  <a:gd name="T20" fmla="*/ 24 w 24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9">
                    <a:moveTo>
                      <a:pt x="24" y="49"/>
                    </a:move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2" name="Group 4296"/>
            <p:cNvGrpSpPr>
              <a:grpSpLocks/>
            </p:cNvGrpSpPr>
            <p:nvPr/>
          </p:nvGrpSpPr>
          <p:grpSpPr bwMode="auto">
            <a:xfrm>
              <a:off x="4277" y="840"/>
              <a:ext cx="1090" cy="6"/>
              <a:chOff x="4277" y="840"/>
              <a:chExt cx="1090" cy="6"/>
            </a:xfrm>
          </p:grpSpPr>
          <p:sp>
            <p:nvSpPr>
              <p:cNvPr id="3489" name="Freeform 4297"/>
              <p:cNvSpPr>
                <a:spLocks/>
              </p:cNvSpPr>
              <p:nvPr/>
            </p:nvSpPr>
            <p:spPr bwMode="auto">
              <a:xfrm>
                <a:off x="5361" y="843"/>
                <a:ext cx="6" cy="3"/>
              </a:xfrm>
              <a:custGeom>
                <a:avLst/>
                <a:gdLst>
                  <a:gd name="T0" fmla="*/ 25 w 50"/>
                  <a:gd name="T1" fmla="*/ 0 h 24"/>
                  <a:gd name="T2" fmla="*/ 50 w 50"/>
                  <a:gd name="T3" fmla="*/ 0 h 24"/>
                  <a:gd name="T4" fmla="*/ 48 w 50"/>
                  <a:gd name="T5" fmla="*/ 8 h 24"/>
                  <a:gd name="T6" fmla="*/ 45 w 50"/>
                  <a:gd name="T7" fmla="*/ 14 h 24"/>
                  <a:gd name="T8" fmla="*/ 39 w 50"/>
                  <a:gd name="T9" fmla="*/ 20 h 24"/>
                  <a:gd name="T10" fmla="*/ 33 w 50"/>
                  <a:gd name="T11" fmla="*/ 23 h 24"/>
                  <a:gd name="T12" fmla="*/ 25 w 50"/>
                  <a:gd name="T13" fmla="*/ 24 h 24"/>
                  <a:gd name="T14" fmla="*/ 17 w 50"/>
                  <a:gd name="T15" fmla="*/ 23 h 24"/>
                  <a:gd name="T16" fmla="*/ 11 w 50"/>
                  <a:gd name="T17" fmla="*/ 20 h 24"/>
                  <a:gd name="T18" fmla="*/ 4 w 50"/>
                  <a:gd name="T19" fmla="*/ 14 h 24"/>
                  <a:gd name="T20" fmla="*/ 1 w 50"/>
                  <a:gd name="T21" fmla="*/ 8 h 24"/>
                  <a:gd name="T22" fmla="*/ 0 w 50"/>
                  <a:gd name="T23" fmla="*/ 0 h 24"/>
                  <a:gd name="T24" fmla="*/ 25 w 50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4">
                    <a:moveTo>
                      <a:pt x="25" y="0"/>
                    </a:moveTo>
                    <a:lnTo>
                      <a:pt x="50" y="0"/>
                    </a:lnTo>
                    <a:lnTo>
                      <a:pt x="48" y="8"/>
                    </a:lnTo>
                    <a:lnTo>
                      <a:pt x="45" y="14"/>
                    </a:lnTo>
                    <a:lnTo>
                      <a:pt x="39" y="20"/>
                    </a:lnTo>
                    <a:lnTo>
                      <a:pt x="33" y="23"/>
                    </a:lnTo>
                    <a:lnTo>
                      <a:pt x="25" y="24"/>
                    </a:lnTo>
                    <a:lnTo>
                      <a:pt x="17" y="23"/>
                    </a:lnTo>
                    <a:lnTo>
                      <a:pt x="11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" name="Freeform 4298"/>
              <p:cNvSpPr>
                <a:spLocks/>
              </p:cNvSpPr>
              <p:nvPr/>
            </p:nvSpPr>
            <p:spPr bwMode="auto">
              <a:xfrm>
                <a:off x="5361" y="843"/>
                <a:ext cx="6" cy="3"/>
              </a:xfrm>
              <a:custGeom>
                <a:avLst/>
                <a:gdLst>
                  <a:gd name="T0" fmla="*/ 50 w 50"/>
                  <a:gd name="T1" fmla="*/ 0 h 24"/>
                  <a:gd name="T2" fmla="*/ 48 w 50"/>
                  <a:gd name="T3" fmla="*/ 8 h 24"/>
                  <a:gd name="T4" fmla="*/ 45 w 50"/>
                  <a:gd name="T5" fmla="*/ 14 h 24"/>
                  <a:gd name="T6" fmla="*/ 39 w 50"/>
                  <a:gd name="T7" fmla="*/ 20 h 24"/>
                  <a:gd name="T8" fmla="*/ 33 w 50"/>
                  <a:gd name="T9" fmla="*/ 23 h 24"/>
                  <a:gd name="T10" fmla="*/ 25 w 50"/>
                  <a:gd name="T11" fmla="*/ 24 h 24"/>
                  <a:gd name="T12" fmla="*/ 17 w 50"/>
                  <a:gd name="T13" fmla="*/ 23 h 24"/>
                  <a:gd name="T14" fmla="*/ 11 w 50"/>
                  <a:gd name="T15" fmla="*/ 20 h 24"/>
                  <a:gd name="T16" fmla="*/ 4 w 50"/>
                  <a:gd name="T17" fmla="*/ 14 h 24"/>
                  <a:gd name="T18" fmla="*/ 1 w 50"/>
                  <a:gd name="T19" fmla="*/ 8 h 24"/>
                  <a:gd name="T20" fmla="*/ 0 w 50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4">
                    <a:moveTo>
                      <a:pt x="50" y="0"/>
                    </a:moveTo>
                    <a:lnTo>
                      <a:pt x="48" y="8"/>
                    </a:lnTo>
                    <a:lnTo>
                      <a:pt x="45" y="14"/>
                    </a:lnTo>
                    <a:lnTo>
                      <a:pt x="39" y="20"/>
                    </a:lnTo>
                    <a:lnTo>
                      <a:pt x="33" y="23"/>
                    </a:lnTo>
                    <a:lnTo>
                      <a:pt x="25" y="24"/>
                    </a:lnTo>
                    <a:lnTo>
                      <a:pt x="17" y="23"/>
                    </a:lnTo>
                    <a:lnTo>
                      <a:pt x="11" y="20"/>
                    </a:lnTo>
                    <a:lnTo>
                      <a:pt x="4" y="14"/>
                    </a:lnTo>
                    <a:lnTo>
                      <a:pt x="1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" name="Freeform 4299"/>
              <p:cNvSpPr>
                <a:spLocks/>
              </p:cNvSpPr>
              <p:nvPr/>
            </p:nvSpPr>
            <p:spPr bwMode="auto">
              <a:xfrm>
                <a:off x="4277" y="840"/>
                <a:ext cx="1087" cy="6"/>
              </a:xfrm>
              <a:custGeom>
                <a:avLst/>
                <a:gdLst>
                  <a:gd name="T0" fmla="*/ 0 w 8696"/>
                  <a:gd name="T1" fmla="*/ 0 h 49"/>
                  <a:gd name="T2" fmla="*/ 0 w 8696"/>
                  <a:gd name="T3" fmla="*/ 25 h 49"/>
                  <a:gd name="T4" fmla="*/ 0 w 8696"/>
                  <a:gd name="T5" fmla="*/ 49 h 49"/>
                  <a:gd name="T6" fmla="*/ 8696 w 8696"/>
                  <a:gd name="T7" fmla="*/ 49 h 49"/>
                  <a:gd name="T8" fmla="*/ 8696 w 8696"/>
                  <a:gd name="T9" fmla="*/ 25 h 49"/>
                  <a:gd name="T10" fmla="*/ 8696 w 8696"/>
                  <a:gd name="T11" fmla="*/ 0 h 49"/>
                  <a:gd name="T12" fmla="*/ 0 w 8696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6" h="49">
                    <a:moveTo>
                      <a:pt x="0" y="0"/>
                    </a:moveTo>
                    <a:lnTo>
                      <a:pt x="0" y="25"/>
                    </a:lnTo>
                    <a:lnTo>
                      <a:pt x="0" y="49"/>
                    </a:lnTo>
                    <a:lnTo>
                      <a:pt x="8696" y="49"/>
                    </a:lnTo>
                    <a:lnTo>
                      <a:pt x="8696" y="25"/>
                    </a:lnTo>
                    <a:lnTo>
                      <a:pt x="86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" name="Freeform 4300"/>
              <p:cNvSpPr>
                <a:spLocks/>
              </p:cNvSpPr>
              <p:nvPr/>
            </p:nvSpPr>
            <p:spPr bwMode="auto">
              <a:xfrm>
                <a:off x="4277" y="840"/>
                <a:ext cx="1087" cy="6"/>
              </a:xfrm>
              <a:custGeom>
                <a:avLst/>
                <a:gdLst>
                  <a:gd name="T0" fmla="*/ 0 w 8696"/>
                  <a:gd name="T1" fmla="*/ 0 h 49"/>
                  <a:gd name="T2" fmla="*/ 0 w 8696"/>
                  <a:gd name="T3" fmla="*/ 25 h 49"/>
                  <a:gd name="T4" fmla="*/ 0 w 8696"/>
                  <a:gd name="T5" fmla="*/ 49 h 49"/>
                  <a:gd name="T6" fmla="*/ 8696 w 8696"/>
                  <a:gd name="T7" fmla="*/ 49 h 49"/>
                  <a:gd name="T8" fmla="*/ 8696 w 8696"/>
                  <a:gd name="T9" fmla="*/ 25 h 49"/>
                  <a:gd name="T10" fmla="*/ 8696 w 8696"/>
                  <a:gd name="T11" fmla="*/ 0 h 49"/>
                  <a:gd name="T12" fmla="*/ 0 w 8696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96" h="49">
                    <a:moveTo>
                      <a:pt x="0" y="0"/>
                    </a:moveTo>
                    <a:lnTo>
                      <a:pt x="0" y="25"/>
                    </a:lnTo>
                    <a:lnTo>
                      <a:pt x="0" y="49"/>
                    </a:lnTo>
                    <a:lnTo>
                      <a:pt x="8696" y="49"/>
                    </a:lnTo>
                    <a:lnTo>
                      <a:pt x="8696" y="25"/>
                    </a:lnTo>
                    <a:lnTo>
                      <a:pt x="86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" name="Freeform 4301"/>
              <p:cNvSpPr>
                <a:spLocks/>
              </p:cNvSpPr>
              <p:nvPr/>
            </p:nvSpPr>
            <p:spPr bwMode="auto">
              <a:xfrm>
                <a:off x="5364" y="840"/>
                <a:ext cx="3" cy="6"/>
              </a:xfrm>
              <a:custGeom>
                <a:avLst/>
                <a:gdLst>
                  <a:gd name="T0" fmla="*/ 0 w 25"/>
                  <a:gd name="T1" fmla="*/ 25 h 49"/>
                  <a:gd name="T2" fmla="*/ 0 w 25"/>
                  <a:gd name="T3" fmla="*/ 0 h 49"/>
                  <a:gd name="T4" fmla="*/ 8 w 25"/>
                  <a:gd name="T5" fmla="*/ 2 h 49"/>
                  <a:gd name="T6" fmla="*/ 14 w 25"/>
                  <a:gd name="T7" fmla="*/ 5 h 49"/>
                  <a:gd name="T8" fmla="*/ 20 w 25"/>
                  <a:gd name="T9" fmla="*/ 11 h 49"/>
                  <a:gd name="T10" fmla="*/ 23 w 25"/>
                  <a:gd name="T11" fmla="*/ 17 h 49"/>
                  <a:gd name="T12" fmla="*/ 25 w 25"/>
                  <a:gd name="T13" fmla="*/ 25 h 49"/>
                  <a:gd name="T14" fmla="*/ 23 w 25"/>
                  <a:gd name="T15" fmla="*/ 33 h 49"/>
                  <a:gd name="T16" fmla="*/ 20 w 25"/>
                  <a:gd name="T17" fmla="*/ 39 h 49"/>
                  <a:gd name="T18" fmla="*/ 14 w 25"/>
                  <a:gd name="T19" fmla="*/ 45 h 49"/>
                  <a:gd name="T20" fmla="*/ 8 w 25"/>
                  <a:gd name="T21" fmla="*/ 48 h 49"/>
                  <a:gd name="T22" fmla="*/ 0 w 25"/>
                  <a:gd name="T23" fmla="*/ 49 h 49"/>
                  <a:gd name="T24" fmla="*/ 0 w 25"/>
                  <a:gd name="T25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9">
                    <a:moveTo>
                      <a:pt x="0" y="25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4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" name="Freeform 4302"/>
              <p:cNvSpPr>
                <a:spLocks/>
              </p:cNvSpPr>
              <p:nvPr/>
            </p:nvSpPr>
            <p:spPr bwMode="auto">
              <a:xfrm>
                <a:off x="5364" y="840"/>
                <a:ext cx="3" cy="6"/>
              </a:xfrm>
              <a:custGeom>
                <a:avLst/>
                <a:gdLst>
                  <a:gd name="T0" fmla="*/ 0 w 25"/>
                  <a:gd name="T1" fmla="*/ 0 h 49"/>
                  <a:gd name="T2" fmla="*/ 8 w 25"/>
                  <a:gd name="T3" fmla="*/ 2 h 49"/>
                  <a:gd name="T4" fmla="*/ 14 w 25"/>
                  <a:gd name="T5" fmla="*/ 5 h 49"/>
                  <a:gd name="T6" fmla="*/ 20 w 25"/>
                  <a:gd name="T7" fmla="*/ 11 h 49"/>
                  <a:gd name="T8" fmla="*/ 23 w 25"/>
                  <a:gd name="T9" fmla="*/ 17 h 49"/>
                  <a:gd name="T10" fmla="*/ 25 w 25"/>
                  <a:gd name="T11" fmla="*/ 25 h 49"/>
                  <a:gd name="T12" fmla="*/ 23 w 25"/>
                  <a:gd name="T13" fmla="*/ 33 h 49"/>
                  <a:gd name="T14" fmla="*/ 20 w 25"/>
                  <a:gd name="T15" fmla="*/ 39 h 49"/>
                  <a:gd name="T16" fmla="*/ 14 w 25"/>
                  <a:gd name="T17" fmla="*/ 45 h 49"/>
                  <a:gd name="T18" fmla="*/ 8 w 25"/>
                  <a:gd name="T19" fmla="*/ 48 h 49"/>
                  <a:gd name="T20" fmla="*/ 0 w 25"/>
                  <a:gd name="T2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9">
                    <a:moveTo>
                      <a:pt x="0" y="0"/>
                    </a:move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4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3" name="Group 4303"/>
            <p:cNvGrpSpPr>
              <a:grpSpLocks/>
            </p:cNvGrpSpPr>
            <p:nvPr/>
          </p:nvGrpSpPr>
          <p:grpSpPr bwMode="auto">
            <a:xfrm>
              <a:off x="5101" y="400"/>
              <a:ext cx="265" cy="6"/>
              <a:chOff x="5085" y="400"/>
              <a:chExt cx="282" cy="6"/>
            </a:xfrm>
          </p:grpSpPr>
          <p:sp>
            <p:nvSpPr>
              <p:cNvPr id="3477" name="Freeform 4304"/>
              <p:cNvSpPr>
                <a:spLocks/>
              </p:cNvSpPr>
              <p:nvPr/>
            </p:nvSpPr>
            <p:spPr bwMode="auto">
              <a:xfrm>
                <a:off x="5361" y="400"/>
                <a:ext cx="6" cy="3"/>
              </a:xfrm>
              <a:custGeom>
                <a:avLst/>
                <a:gdLst>
                  <a:gd name="T0" fmla="*/ 25 w 50"/>
                  <a:gd name="T1" fmla="*/ 25 h 25"/>
                  <a:gd name="T2" fmla="*/ 0 w 50"/>
                  <a:gd name="T3" fmla="*/ 25 h 25"/>
                  <a:gd name="T4" fmla="*/ 1 w 50"/>
                  <a:gd name="T5" fmla="*/ 17 h 25"/>
                  <a:gd name="T6" fmla="*/ 4 w 50"/>
                  <a:gd name="T7" fmla="*/ 11 h 25"/>
                  <a:gd name="T8" fmla="*/ 11 w 50"/>
                  <a:gd name="T9" fmla="*/ 5 h 25"/>
                  <a:gd name="T10" fmla="*/ 17 w 50"/>
                  <a:gd name="T11" fmla="*/ 2 h 25"/>
                  <a:gd name="T12" fmla="*/ 25 w 50"/>
                  <a:gd name="T13" fmla="*/ 0 h 25"/>
                  <a:gd name="T14" fmla="*/ 33 w 50"/>
                  <a:gd name="T15" fmla="*/ 2 h 25"/>
                  <a:gd name="T16" fmla="*/ 39 w 50"/>
                  <a:gd name="T17" fmla="*/ 5 h 25"/>
                  <a:gd name="T18" fmla="*/ 45 w 50"/>
                  <a:gd name="T19" fmla="*/ 11 h 25"/>
                  <a:gd name="T20" fmla="*/ 48 w 50"/>
                  <a:gd name="T21" fmla="*/ 17 h 25"/>
                  <a:gd name="T22" fmla="*/ 50 w 50"/>
                  <a:gd name="T23" fmla="*/ 25 h 25"/>
                  <a:gd name="T24" fmla="*/ 25 w 50"/>
                  <a:gd name="T2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25" y="25"/>
                    </a:move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9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" name="Freeform 4305"/>
              <p:cNvSpPr>
                <a:spLocks/>
              </p:cNvSpPr>
              <p:nvPr/>
            </p:nvSpPr>
            <p:spPr bwMode="auto">
              <a:xfrm>
                <a:off x="5361" y="400"/>
                <a:ext cx="6" cy="3"/>
              </a:xfrm>
              <a:custGeom>
                <a:avLst/>
                <a:gdLst>
                  <a:gd name="T0" fmla="*/ 0 w 50"/>
                  <a:gd name="T1" fmla="*/ 25 h 25"/>
                  <a:gd name="T2" fmla="*/ 1 w 50"/>
                  <a:gd name="T3" fmla="*/ 17 h 25"/>
                  <a:gd name="T4" fmla="*/ 4 w 50"/>
                  <a:gd name="T5" fmla="*/ 11 h 25"/>
                  <a:gd name="T6" fmla="*/ 11 w 50"/>
                  <a:gd name="T7" fmla="*/ 5 h 25"/>
                  <a:gd name="T8" fmla="*/ 17 w 50"/>
                  <a:gd name="T9" fmla="*/ 2 h 25"/>
                  <a:gd name="T10" fmla="*/ 25 w 50"/>
                  <a:gd name="T11" fmla="*/ 0 h 25"/>
                  <a:gd name="T12" fmla="*/ 33 w 50"/>
                  <a:gd name="T13" fmla="*/ 2 h 25"/>
                  <a:gd name="T14" fmla="*/ 39 w 50"/>
                  <a:gd name="T15" fmla="*/ 5 h 25"/>
                  <a:gd name="T16" fmla="*/ 45 w 50"/>
                  <a:gd name="T17" fmla="*/ 11 h 25"/>
                  <a:gd name="T18" fmla="*/ 48 w 50"/>
                  <a:gd name="T19" fmla="*/ 17 h 25"/>
                  <a:gd name="T20" fmla="*/ 50 w 50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lnTo>
                      <a:pt x="1" y="17"/>
                    </a:lnTo>
                    <a:lnTo>
                      <a:pt x="4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9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" name="Freeform 4306"/>
              <p:cNvSpPr>
                <a:spLocks/>
              </p:cNvSpPr>
              <p:nvPr/>
            </p:nvSpPr>
            <p:spPr bwMode="auto">
              <a:xfrm>
                <a:off x="5085" y="400"/>
                <a:ext cx="3" cy="6"/>
              </a:xfrm>
              <a:custGeom>
                <a:avLst/>
                <a:gdLst>
                  <a:gd name="T0" fmla="*/ 24 w 24"/>
                  <a:gd name="T1" fmla="*/ 25 h 50"/>
                  <a:gd name="T2" fmla="*/ 24 w 24"/>
                  <a:gd name="T3" fmla="*/ 50 h 50"/>
                  <a:gd name="T4" fmla="*/ 16 w 24"/>
                  <a:gd name="T5" fmla="*/ 48 h 50"/>
                  <a:gd name="T6" fmla="*/ 10 w 24"/>
                  <a:gd name="T7" fmla="*/ 45 h 50"/>
                  <a:gd name="T8" fmla="*/ 4 w 24"/>
                  <a:gd name="T9" fmla="*/ 39 h 50"/>
                  <a:gd name="T10" fmla="*/ 1 w 24"/>
                  <a:gd name="T11" fmla="*/ 33 h 50"/>
                  <a:gd name="T12" fmla="*/ 0 w 24"/>
                  <a:gd name="T13" fmla="*/ 25 h 50"/>
                  <a:gd name="T14" fmla="*/ 1 w 24"/>
                  <a:gd name="T15" fmla="*/ 17 h 50"/>
                  <a:gd name="T16" fmla="*/ 4 w 24"/>
                  <a:gd name="T17" fmla="*/ 11 h 50"/>
                  <a:gd name="T18" fmla="*/ 10 w 24"/>
                  <a:gd name="T19" fmla="*/ 5 h 50"/>
                  <a:gd name="T20" fmla="*/ 16 w 24"/>
                  <a:gd name="T21" fmla="*/ 2 h 50"/>
                  <a:gd name="T22" fmla="*/ 24 w 24"/>
                  <a:gd name="T23" fmla="*/ 0 h 50"/>
                  <a:gd name="T24" fmla="*/ 24 w 24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50">
                    <a:moveTo>
                      <a:pt x="24" y="25"/>
                    </a:moveTo>
                    <a:lnTo>
                      <a:pt x="24" y="50"/>
                    </a:ln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" name="Freeform 4307"/>
              <p:cNvSpPr>
                <a:spLocks/>
              </p:cNvSpPr>
              <p:nvPr/>
            </p:nvSpPr>
            <p:spPr bwMode="auto">
              <a:xfrm>
                <a:off x="5085" y="400"/>
                <a:ext cx="3" cy="6"/>
              </a:xfrm>
              <a:custGeom>
                <a:avLst/>
                <a:gdLst>
                  <a:gd name="T0" fmla="*/ 24 w 24"/>
                  <a:gd name="T1" fmla="*/ 50 h 50"/>
                  <a:gd name="T2" fmla="*/ 16 w 24"/>
                  <a:gd name="T3" fmla="*/ 48 h 50"/>
                  <a:gd name="T4" fmla="*/ 10 w 24"/>
                  <a:gd name="T5" fmla="*/ 45 h 50"/>
                  <a:gd name="T6" fmla="*/ 4 w 24"/>
                  <a:gd name="T7" fmla="*/ 39 h 50"/>
                  <a:gd name="T8" fmla="*/ 1 w 24"/>
                  <a:gd name="T9" fmla="*/ 33 h 50"/>
                  <a:gd name="T10" fmla="*/ 0 w 24"/>
                  <a:gd name="T11" fmla="*/ 25 h 50"/>
                  <a:gd name="T12" fmla="*/ 1 w 24"/>
                  <a:gd name="T13" fmla="*/ 17 h 50"/>
                  <a:gd name="T14" fmla="*/ 4 w 24"/>
                  <a:gd name="T15" fmla="*/ 11 h 50"/>
                  <a:gd name="T16" fmla="*/ 10 w 24"/>
                  <a:gd name="T17" fmla="*/ 5 h 50"/>
                  <a:gd name="T18" fmla="*/ 16 w 24"/>
                  <a:gd name="T19" fmla="*/ 2 h 50"/>
                  <a:gd name="T20" fmla="*/ 24 w 24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50">
                    <a:moveTo>
                      <a:pt x="24" y="50"/>
                    </a:move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" name="Freeform 4308"/>
              <p:cNvSpPr>
                <a:spLocks/>
              </p:cNvSpPr>
              <p:nvPr/>
            </p:nvSpPr>
            <p:spPr bwMode="auto">
              <a:xfrm>
                <a:off x="5088" y="400"/>
                <a:ext cx="276" cy="6"/>
              </a:xfrm>
              <a:custGeom>
                <a:avLst/>
                <a:gdLst>
                  <a:gd name="T0" fmla="*/ 0 w 2207"/>
                  <a:gd name="T1" fmla="*/ 0 h 50"/>
                  <a:gd name="T2" fmla="*/ 0 w 2207"/>
                  <a:gd name="T3" fmla="*/ 25 h 50"/>
                  <a:gd name="T4" fmla="*/ 0 w 2207"/>
                  <a:gd name="T5" fmla="*/ 50 h 50"/>
                  <a:gd name="T6" fmla="*/ 2207 w 2207"/>
                  <a:gd name="T7" fmla="*/ 50 h 50"/>
                  <a:gd name="T8" fmla="*/ 2207 w 2207"/>
                  <a:gd name="T9" fmla="*/ 25 h 50"/>
                  <a:gd name="T10" fmla="*/ 2207 w 2207"/>
                  <a:gd name="T11" fmla="*/ 0 h 50"/>
                  <a:gd name="T12" fmla="*/ 0 w 2207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7" h="50">
                    <a:moveTo>
                      <a:pt x="0" y="0"/>
                    </a:moveTo>
                    <a:lnTo>
                      <a:pt x="0" y="25"/>
                    </a:lnTo>
                    <a:lnTo>
                      <a:pt x="0" y="50"/>
                    </a:lnTo>
                    <a:lnTo>
                      <a:pt x="2207" y="50"/>
                    </a:lnTo>
                    <a:lnTo>
                      <a:pt x="2207" y="25"/>
                    </a:lnTo>
                    <a:lnTo>
                      <a:pt x="220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" name="Freeform 4309"/>
              <p:cNvSpPr>
                <a:spLocks/>
              </p:cNvSpPr>
              <p:nvPr/>
            </p:nvSpPr>
            <p:spPr bwMode="auto">
              <a:xfrm>
                <a:off x="5088" y="400"/>
                <a:ext cx="276" cy="6"/>
              </a:xfrm>
              <a:custGeom>
                <a:avLst/>
                <a:gdLst>
                  <a:gd name="T0" fmla="*/ 0 w 2207"/>
                  <a:gd name="T1" fmla="*/ 0 h 50"/>
                  <a:gd name="T2" fmla="*/ 0 w 2207"/>
                  <a:gd name="T3" fmla="*/ 25 h 50"/>
                  <a:gd name="T4" fmla="*/ 0 w 2207"/>
                  <a:gd name="T5" fmla="*/ 50 h 50"/>
                  <a:gd name="T6" fmla="*/ 2207 w 2207"/>
                  <a:gd name="T7" fmla="*/ 50 h 50"/>
                  <a:gd name="T8" fmla="*/ 2207 w 2207"/>
                  <a:gd name="T9" fmla="*/ 25 h 50"/>
                  <a:gd name="T10" fmla="*/ 2207 w 2207"/>
                  <a:gd name="T11" fmla="*/ 0 h 50"/>
                  <a:gd name="T12" fmla="*/ 0 w 2207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7" h="50">
                    <a:moveTo>
                      <a:pt x="0" y="0"/>
                    </a:moveTo>
                    <a:lnTo>
                      <a:pt x="0" y="25"/>
                    </a:lnTo>
                    <a:lnTo>
                      <a:pt x="0" y="50"/>
                    </a:lnTo>
                    <a:lnTo>
                      <a:pt x="2207" y="50"/>
                    </a:lnTo>
                    <a:lnTo>
                      <a:pt x="2207" y="25"/>
                    </a:lnTo>
                    <a:lnTo>
                      <a:pt x="220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" name="Freeform 4310"/>
              <p:cNvSpPr>
                <a:spLocks/>
              </p:cNvSpPr>
              <p:nvPr/>
            </p:nvSpPr>
            <p:spPr bwMode="auto">
              <a:xfrm>
                <a:off x="5364" y="400"/>
                <a:ext cx="3" cy="6"/>
              </a:xfrm>
              <a:custGeom>
                <a:avLst/>
                <a:gdLst>
                  <a:gd name="T0" fmla="*/ 0 w 25"/>
                  <a:gd name="T1" fmla="*/ 25 h 50"/>
                  <a:gd name="T2" fmla="*/ 0 w 25"/>
                  <a:gd name="T3" fmla="*/ 0 h 50"/>
                  <a:gd name="T4" fmla="*/ 8 w 25"/>
                  <a:gd name="T5" fmla="*/ 2 h 50"/>
                  <a:gd name="T6" fmla="*/ 14 w 25"/>
                  <a:gd name="T7" fmla="*/ 5 h 50"/>
                  <a:gd name="T8" fmla="*/ 20 w 25"/>
                  <a:gd name="T9" fmla="*/ 11 h 50"/>
                  <a:gd name="T10" fmla="*/ 23 w 25"/>
                  <a:gd name="T11" fmla="*/ 17 h 50"/>
                  <a:gd name="T12" fmla="*/ 25 w 25"/>
                  <a:gd name="T13" fmla="*/ 25 h 50"/>
                  <a:gd name="T14" fmla="*/ 23 w 25"/>
                  <a:gd name="T15" fmla="*/ 33 h 50"/>
                  <a:gd name="T16" fmla="*/ 20 w 25"/>
                  <a:gd name="T17" fmla="*/ 39 h 50"/>
                  <a:gd name="T18" fmla="*/ 14 w 25"/>
                  <a:gd name="T19" fmla="*/ 45 h 50"/>
                  <a:gd name="T20" fmla="*/ 8 w 25"/>
                  <a:gd name="T21" fmla="*/ 48 h 50"/>
                  <a:gd name="T22" fmla="*/ 0 w 25"/>
                  <a:gd name="T23" fmla="*/ 50 h 50"/>
                  <a:gd name="T24" fmla="*/ 0 w 25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50">
                    <a:moveTo>
                      <a:pt x="0" y="25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" name="Freeform 4311"/>
              <p:cNvSpPr>
                <a:spLocks/>
              </p:cNvSpPr>
              <p:nvPr/>
            </p:nvSpPr>
            <p:spPr bwMode="auto">
              <a:xfrm>
                <a:off x="5364" y="400"/>
                <a:ext cx="3" cy="6"/>
              </a:xfrm>
              <a:custGeom>
                <a:avLst/>
                <a:gdLst>
                  <a:gd name="T0" fmla="*/ 0 w 25"/>
                  <a:gd name="T1" fmla="*/ 0 h 50"/>
                  <a:gd name="T2" fmla="*/ 8 w 25"/>
                  <a:gd name="T3" fmla="*/ 2 h 50"/>
                  <a:gd name="T4" fmla="*/ 14 w 25"/>
                  <a:gd name="T5" fmla="*/ 5 h 50"/>
                  <a:gd name="T6" fmla="*/ 20 w 25"/>
                  <a:gd name="T7" fmla="*/ 11 h 50"/>
                  <a:gd name="T8" fmla="*/ 23 w 25"/>
                  <a:gd name="T9" fmla="*/ 17 h 50"/>
                  <a:gd name="T10" fmla="*/ 25 w 25"/>
                  <a:gd name="T11" fmla="*/ 25 h 50"/>
                  <a:gd name="T12" fmla="*/ 23 w 25"/>
                  <a:gd name="T13" fmla="*/ 33 h 50"/>
                  <a:gd name="T14" fmla="*/ 20 w 25"/>
                  <a:gd name="T15" fmla="*/ 39 h 50"/>
                  <a:gd name="T16" fmla="*/ 14 w 25"/>
                  <a:gd name="T17" fmla="*/ 45 h 50"/>
                  <a:gd name="T18" fmla="*/ 8 w 25"/>
                  <a:gd name="T19" fmla="*/ 48 h 50"/>
                  <a:gd name="T20" fmla="*/ 0 w 25"/>
                  <a:gd name="T2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50">
                    <a:moveTo>
                      <a:pt x="0" y="0"/>
                    </a:move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" name="Freeform 4312"/>
              <p:cNvSpPr>
                <a:spLocks/>
              </p:cNvSpPr>
              <p:nvPr/>
            </p:nvSpPr>
            <p:spPr bwMode="auto">
              <a:xfrm>
                <a:off x="5088" y="400"/>
                <a:ext cx="3" cy="6"/>
              </a:xfrm>
              <a:custGeom>
                <a:avLst/>
                <a:gdLst>
                  <a:gd name="T0" fmla="*/ 0 w 26"/>
                  <a:gd name="T1" fmla="*/ 25 h 50"/>
                  <a:gd name="T2" fmla="*/ 0 w 26"/>
                  <a:gd name="T3" fmla="*/ 0 h 50"/>
                  <a:gd name="T4" fmla="*/ 8 w 26"/>
                  <a:gd name="T5" fmla="*/ 2 h 50"/>
                  <a:gd name="T6" fmla="*/ 14 w 26"/>
                  <a:gd name="T7" fmla="*/ 5 h 50"/>
                  <a:gd name="T8" fmla="*/ 20 w 26"/>
                  <a:gd name="T9" fmla="*/ 11 h 50"/>
                  <a:gd name="T10" fmla="*/ 23 w 26"/>
                  <a:gd name="T11" fmla="*/ 17 h 50"/>
                  <a:gd name="T12" fmla="*/ 26 w 26"/>
                  <a:gd name="T13" fmla="*/ 25 h 50"/>
                  <a:gd name="T14" fmla="*/ 23 w 26"/>
                  <a:gd name="T15" fmla="*/ 33 h 50"/>
                  <a:gd name="T16" fmla="*/ 20 w 26"/>
                  <a:gd name="T17" fmla="*/ 39 h 50"/>
                  <a:gd name="T18" fmla="*/ 14 w 26"/>
                  <a:gd name="T19" fmla="*/ 45 h 50"/>
                  <a:gd name="T20" fmla="*/ 8 w 26"/>
                  <a:gd name="T21" fmla="*/ 48 h 50"/>
                  <a:gd name="T22" fmla="*/ 0 w 26"/>
                  <a:gd name="T23" fmla="*/ 50 h 50"/>
                  <a:gd name="T24" fmla="*/ 0 w 26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50">
                    <a:moveTo>
                      <a:pt x="0" y="25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6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" name="Freeform 4313"/>
              <p:cNvSpPr>
                <a:spLocks/>
              </p:cNvSpPr>
              <p:nvPr/>
            </p:nvSpPr>
            <p:spPr bwMode="auto">
              <a:xfrm>
                <a:off x="5088" y="400"/>
                <a:ext cx="3" cy="6"/>
              </a:xfrm>
              <a:custGeom>
                <a:avLst/>
                <a:gdLst>
                  <a:gd name="T0" fmla="*/ 0 w 26"/>
                  <a:gd name="T1" fmla="*/ 0 h 50"/>
                  <a:gd name="T2" fmla="*/ 8 w 26"/>
                  <a:gd name="T3" fmla="*/ 2 h 50"/>
                  <a:gd name="T4" fmla="*/ 14 w 26"/>
                  <a:gd name="T5" fmla="*/ 5 h 50"/>
                  <a:gd name="T6" fmla="*/ 20 w 26"/>
                  <a:gd name="T7" fmla="*/ 11 h 50"/>
                  <a:gd name="T8" fmla="*/ 23 w 26"/>
                  <a:gd name="T9" fmla="*/ 17 h 50"/>
                  <a:gd name="T10" fmla="*/ 26 w 26"/>
                  <a:gd name="T11" fmla="*/ 25 h 50"/>
                  <a:gd name="T12" fmla="*/ 23 w 26"/>
                  <a:gd name="T13" fmla="*/ 33 h 50"/>
                  <a:gd name="T14" fmla="*/ 20 w 26"/>
                  <a:gd name="T15" fmla="*/ 39 h 50"/>
                  <a:gd name="T16" fmla="*/ 14 w 26"/>
                  <a:gd name="T17" fmla="*/ 45 h 50"/>
                  <a:gd name="T18" fmla="*/ 8 w 26"/>
                  <a:gd name="T19" fmla="*/ 48 h 50"/>
                  <a:gd name="T20" fmla="*/ 0 w 26"/>
                  <a:gd name="T2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50">
                    <a:moveTo>
                      <a:pt x="0" y="0"/>
                    </a:move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6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" name="Freeform 4314"/>
              <p:cNvSpPr>
                <a:spLocks/>
              </p:cNvSpPr>
              <p:nvPr/>
            </p:nvSpPr>
            <p:spPr bwMode="auto">
              <a:xfrm>
                <a:off x="5100" y="400"/>
                <a:ext cx="6" cy="3"/>
              </a:xfrm>
              <a:custGeom>
                <a:avLst/>
                <a:gdLst>
                  <a:gd name="T0" fmla="*/ 25 w 50"/>
                  <a:gd name="T1" fmla="*/ 25 h 25"/>
                  <a:gd name="T2" fmla="*/ 0 w 50"/>
                  <a:gd name="T3" fmla="*/ 25 h 25"/>
                  <a:gd name="T4" fmla="*/ 2 w 50"/>
                  <a:gd name="T5" fmla="*/ 17 h 25"/>
                  <a:gd name="T6" fmla="*/ 5 w 50"/>
                  <a:gd name="T7" fmla="*/ 11 h 25"/>
                  <a:gd name="T8" fmla="*/ 11 w 50"/>
                  <a:gd name="T9" fmla="*/ 5 h 25"/>
                  <a:gd name="T10" fmla="*/ 17 w 50"/>
                  <a:gd name="T11" fmla="*/ 2 h 25"/>
                  <a:gd name="T12" fmla="*/ 25 w 50"/>
                  <a:gd name="T13" fmla="*/ 0 h 25"/>
                  <a:gd name="T14" fmla="*/ 33 w 50"/>
                  <a:gd name="T15" fmla="*/ 2 h 25"/>
                  <a:gd name="T16" fmla="*/ 39 w 50"/>
                  <a:gd name="T17" fmla="*/ 5 h 25"/>
                  <a:gd name="T18" fmla="*/ 45 w 50"/>
                  <a:gd name="T19" fmla="*/ 11 h 25"/>
                  <a:gd name="T20" fmla="*/ 48 w 50"/>
                  <a:gd name="T21" fmla="*/ 17 h 25"/>
                  <a:gd name="T22" fmla="*/ 50 w 50"/>
                  <a:gd name="T23" fmla="*/ 25 h 25"/>
                  <a:gd name="T24" fmla="*/ 25 w 50"/>
                  <a:gd name="T2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25" y="25"/>
                    </a:moveTo>
                    <a:lnTo>
                      <a:pt x="0" y="25"/>
                    </a:lnTo>
                    <a:lnTo>
                      <a:pt x="2" y="17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9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" name="Freeform 4315"/>
              <p:cNvSpPr>
                <a:spLocks/>
              </p:cNvSpPr>
              <p:nvPr/>
            </p:nvSpPr>
            <p:spPr bwMode="auto">
              <a:xfrm>
                <a:off x="5100" y="400"/>
                <a:ext cx="6" cy="3"/>
              </a:xfrm>
              <a:custGeom>
                <a:avLst/>
                <a:gdLst>
                  <a:gd name="T0" fmla="*/ 0 w 50"/>
                  <a:gd name="T1" fmla="*/ 25 h 25"/>
                  <a:gd name="T2" fmla="*/ 2 w 50"/>
                  <a:gd name="T3" fmla="*/ 17 h 25"/>
                  <a:gd name="T4" fmla="*/ 5 w 50"/>
                  <a:gd name="T5" fmla="*/ 11 h 25"/>
                  <a:gd name="T6" fmla="*/ 11 w 50"/>
                  <a:gd name="T7" fmla="*/ 5 h 25"/>
                  <a:gd name="T8" fmla="*/ 17 w 50"/>
                  <a:gd name="T9" fmla="*/ 2 h 25"/>
                  <a:gd name="T10" fmla="*/ 25 w 50"/>
                  <a:gd name="T11" fmla="*/ 0 h 25"/>
                  <a:gd name="T12" fmla="*/ 33 w 50"/>
                  <a:gd name="T13" fmla="*/ 2 h 25"/>
                  <a:gd name="T14" fmla="*/ 39 w 50"/>
                  <a:gd name="T15" fmla="*/ 5 h 25"/>
                  <a:gd name="T16" fmla="*/ 45 w 50"/>
                  <a:gd name="T17" fmla="*/ 11 h 25"/>
                  <a:gd name="T18" fmla="*/ 48 w 50"/>
                  <a:gd name="T19" fmla="*/ 17 h 25"/>
                  <a:gd name="T20" fmla="*/ 50 w 50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lnTo>
                      <a:pt x="2" y="17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9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4" name="Group 4316"/>
            <p:cNvGrpSpPr>
              <a:grpSpLocks/>
            </p:cNvGrpSpPr>
            <p:nvPr/>
          </p:nvGrpSpPr>
          <p:grpSpPr bwMode="auto">
            <a:xfrm>
              <a:off x="4274" y="400"/>
              <a:ext cx="265" cy="6"/>
              <a:chOff x="4274" y="400"/>
              <a:chExt cx="282" cy="6"/>
            </a:xfrm>
          </p:grpSpPr>
          <p:sp>
            <p:nvSpPr>
              <p:cNvPr id="3465" name="Freeform 4317"/>
              <p:cNvSpPr>
                <a:spLocks/>
              </p:cNvSpPr>
              <p:nvPr/>
            </p:nvSpPr>
            <p:spPr bwMode="auto">
              <a:xfrm>
                <a:off x="4274" y="400"/>
                <a:ext cx="6" cy="3"/>
              </a:xfrm>
              <a:custGeom>
                <a:avLst/>
                <a:gdLst>
                  <a:gd name="T0" fmla="*/ 24 w 50"/>
                  <a:gd name="T1" fmla="*/ 25 h 25"/>
                  <a:gd name="T2" fmla="*/ 0 w 50"/>
                  <a:gd name="T3" fmla="*/ 25 h 25"/>
                  <a:gd name="T4" fmla="*/ 1 w 50"/>
                  <a:gd name="T5" fmla="*/ 17 h 25"/>
                  <a:gd name="T6" fmla="*/ 4 w 50"/>
                  <a:gd name="T7" fmla="*/ 11 h 25"/>
                  <a:gd name="T8" fmla="*/ 10 w 50"/>
                  <a:gd name="T9" fmla="*/ 5 h 25"/>
                  <a:gd name="T10" fmla="*/ 16 w 50"/>
                  <a:gd name="T11" fmla="*/ 2 h 25"/>
                  <a:gd name="T12" fmla="*/ 24 w 50"/>
                  <a:gd name="T13" fmla="*/ 0 h 25"/>
                  <a:gd name="T14" fmla="*/ 32 w 50"/>
                  <a:gd name="T15" fmla="*/ 2 h 25"/>
                  <a:gd name="T16" fmla="*/ 38 w 50"/>
                  <a:gd name="T17" fmla="*/ 5 h 25"/>
                  <a:gd name="T18" fmla="*/ 45 w 50"/>
                  <a:gd name="T19" fmla="*/ 11 h 25"/>
                  <a:gd name="T20" fmla="*/ 48 w 50"/>
                  <a:gd name="T21" fmla="*/ 17 h 25"/>
                  <a:gd name="T22" fmla="*/ 50 w 50"/>
                  <a:gd name="T23" fmla="*/ 25 h 25"/>
                  <a:gd name="T24" fmla="*/ 24 w 50"/>
                  <a:gd name="T2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24" y="25"/>
                    </a:move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2" y="2"/>
                    </a:lnTo>
                    <a:lnTo>
                      <a:pt x="38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6" name="Freeform 4318"/>
              <p:cNvSpPr>
                <a:spLocks/>
              </p:cNvSpPr>
              <p:nvPr/>
            </p:nvSpPr>
            <p:spPr bwMode="auto">
              <a:xfrm>
                <a:off x="4274" y="400"/>
                <a:ext cx="6" cy="3"/>
              </a:xfrm>
              <a:custGeom>
                <a:avLst/>
                <a:gdLst>
                  <a:gd name="T0" fmla="*/ 0 w 50"/>
                  <a:gd name="T1" fmla="*/ 25 h 25"/>
                  <a:gd name="T2" fmla="*/ 1 w 50"/>
                  <a:gd name="T3" fmla="*/ 17 h 25"/>
                  <a:gd name="T4" fmla="*/ 4 w 50"/>
                  <a:gd name="T5" fmla="*/ 11 h 25"/>
                  <a:gd name="T6" fmla="*/ 10 w 50"/>
                  <a:gd name="T7" fmla="*/ 5 h 25"/>
                  <a:gd name="T8" fmla="*/ 16 w 50"/>
                  <a:gd name="T9" fmla="*/ 2 h 25"/>
                  <a:gd name="T10" fmla="*/ 24 w 50"/>
                  <a:gd name="T11" fmla="*/ 0 h 25"/>
                  <a:gd name="T12" fmla="*/ 32 w 50"/>
                  <a:gd name="T13" fmla="*/ 2 h 25"/>
                  <a:gd name="T14" fmla="*/ 38 w 50"/>
                  <a:gd name="T15" fmla="*/ 5 h 25"/>
                  <a:gd name="T16" fmla="*/ 45 w 50"/>
                  <a:gd name="T17" fmla="*/ 11 h 25"/>
                  <a:gd name="T18" fmla="*/ 48 w 50"/>
                  <a:gd name="T19" fmla="*/ 17 h 25"/>
                  <a:gd name="T20" fmla="*/ 50 w 50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2" y="2"/>
                    </a:lnTo>
                    <a:lnTo>
                      <a:pt x="38" y="5"/>
                    </a:lnTo>
                    <a:lnTo>
                      <a:pt x="45" y="11"/>
                    </a:lnTo>
                    <a:lnTo>
                      <a:pt x="48" y="17"/>
                    </a:lnTo>
                    <a:lnTo>
                      <a:pt x="50" y="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7" name="Freeform 4319"/>
              <p:cNvSpPr>
                <a:spLocks/>
              </p:cNvSpPr>
              <p:nvPr/>
            </p:nvSpPr>
            <p:spPr bwMode="auto">
              <a:xfrm>
                <a:off x="4274" y="400"/>
                <a:ext cx="3" cy="6"/>
              </a:xfrm>
              <a:custGeom>
                <a:avLst/>
                <a:gdLst>
                  <a:gd name="T0" fmla="*/ 24 w 24"/>
                  <a:gd name="T1" fmla="*/ 25 h 50"/>
                  <a:gd name="T2" fmla="*/ 24 w 24"/>
                  <a:gd name="T3" fmla="*/ 50 h 50"/>
                  <a:gd name="T4" fmla="*/ 16 w 24"/>
                  <a:gd name="T5" fmla="*/ 48 h 50"/>
                  <a:gd name="T6" fmla="*/ 10 w 24"/>
                  <a:gd name="T7" fmla="*/ 45 h 50"/>
                  <a:gd name="T8" fmla="*/ 4 w 24"/>
                  <a:gd name="T9" fmla="*/ 39 h 50"/>
                  <a:gd name="T10" fmla="*/ 1 w 24"/>
                  <a:gd name="T11" fmla="*/ 33 h 50"/>
                  <a:gd name="T12" fmla="*/ 0 w 24"/>
                  <a:gd name="T13" fmla="*/ 25 h 50"/>
                  <a:gd name="T14" fmla="*/ 1 w 24"/>
                  <a:gd name="T15" fmla="*/ 17 h 50"/>
                  <a:gd name="T16" fmla="*/ 4 w 24"/>
                  <a:gd name="T17" fmla="*/ 11 h 50"/>
                  <a:gd name="T18" fmla="*/ 10 w 24"/>
                  <a:gd name="T19" fmla="*/ 5 h 50"/>
                  <a:gd name="T20" fmla="*/ 16 w 24"/>
                  <a:gd name="T21" fmla="*/ 2 h 50"/>
                  <a:gd name="T22" fmla="*/ 24 w 24"/>
                  <a:gd name="T23" fmla="*/ 0 h 50"/>
                  <a:gd name="T24" fmla="*/ 24 w 24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50">
                    <a:moveTo>
                      <a:pt x="24" y="25"/>
                    </a:moveTo>
                    <a:lnTo>
                      <a:pt x="24" y="50"/>
                    </a:ln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8" name="Freeform 4320"/>
              <p:cNvSpPr>
                <a:spLocks/>
              </p:cNvSpPr>
              <p:nvPr/>
            </p:nvSpPr>
            <p:spPr bwMode="auto">
              <a:xfrm>
                <a:off x="4274" y="400"/>
                <a:ext cx="3" cy="6"/>
              </a:xfrm>
              <a:custGeom>
                <a:avLst/>
                <a:gdLst>
                  <a:gd name="T0" fmla="*/ 24 w 24"/>
                  <a:gd name="T1" fmla="*/ 50 h 50"/>
                  <a:gd name="T2" fmla="*/ 16 w 24"/>
                  <a:gd name="T3" fmla="*/ 48 h 50"/>
                  <a:gd name="T4" fmla="*/ 10 w 24"/>
                  <a:gd name="T5" fmla="*/ 45 h 50"/>
                  <a:gd name="T6" fmla="*/ 4 w 24"/>
                  <a:gd name="T7" fmla="*/ 39 h 50"/>
                  <a:gd name="T8" fmla="*/ 1 w 24"/>
                  <a:gd name="T9" fmla="*/ 33 h 50"/>
                  <a:gd name="T10" fmla="*/ 0 w 24"/>
                  <a:gd name="T11" fmla="*/ 25 h 50"/>
                  <a:gd name="T12" fmla="*/ 1 w 24"/>
                  <a:gd name="T13" fmla="*/ 17 h 50"/>
                  <a:gd name="T14" fmla="*/ 4 w 24"/>
                  <a:gd name="T15" fmla="*/ 11 h 50"/>
                  <a:gd name="T16" fmla="*/ 10 w 24"/>
                  <a:gd name="T17" fmla="*/ 5 h 50"/>
                  <a:gd name="T18" fmla="*/ 16 w 24"/>
                  <a:gd name="T19" fmla="*/ 2 h 50"/>
                  <a:gd name="T20" fmla="*/ 24 w 24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50">
                    <a:moveTo>
                      <a:pt x="24" y="50"/>
                    </a:moveTo>
                    <a:lnTo>
                      <a:pt x="16" y="48"/>
                    </a:lnTo>
                    <a:lnTo>
                      <a:pt x="10" y="45"/>
                    </a:lnTo>
                    <a:lnTo>
                      <a:pt x="4" y="39"/>
                    </a:lnTo>
                    <a:lnTo>
                      <a:pt x="1" y="33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" name="Freeform 4321"/>
              <p:cNvSpPr>
                <a:spLocks/>
              </p:cNvSpPr>
              <p:nvPr/>
            </p:nvSpPr>
            <p:spPr bwMode="auto">
              <a:xfrm>
                <a:off x="4277" y="400"/>
                <a:ext cx="276" cy="6"/>
              </a:xfrm>
              <a:custGeom>
                <a:avLst/>
                <a:gdLst>
                  <a:gd name="T0" fmla="*/ 0 w 2207"/>
                  <a:gd name="T1" fmla="*/ 0 h 50"/>
                  <a:gd name="T2" fmla="*/ 0 w 2207"/>
                  <a:gd name="T3" fmla="*/ 25 h 50"/>
                  <a:gd name="T4" fmla="*/ 0 w 2207"/>
                  <a:gd name="T5" fmla="*/ 50 h 50"/>
                  <a:gd name="T6" fmla="*/ 2207 w 2207"/>
                  <a:gd name="T7" fmla="*/ 50 h 50"/>
                  <a:gd name="T8" fmla="*/ 2207 w 2207"/>
                  <a:gd name="T9" fmla="*/ 25 h 50"/>
                  <a:gd name="T10" fmla="*/ 2207 w 2207"/>
                  <a:gd name="T11" fmla="*/ 0 h 50"/>
                  <a:gd name="T12" fmla="*/ 0 w 2207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7" h="50">
                    <a:moveTo>
                      <a:pt x="0" y="0"/>
                    </a:moveTo>
                    <a:lnTo>
                      <a:pt x="0" y="25"/>
                    </a:lnTo>
                    <a:lnTo>
                      <a:pt x="0" y="50"/>
                    </a:lnTo>
                    <a:lnTo>
                      <a:pt x="2207" y="50"/>
                    </a:lnTo>
                    <a:lnTo>
                      <a:pt x="2207" y="25"/>
                    </a:lnTo>
                    <a:lnTo>
                      <a:pt x="220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" name="Freeform 4322"/>
              <p:cNvSpPr>
                <a:spLocks/>
              </p:cNvSpPr>
              <p:nvPr/>
            </p:nvSpPr>
            <p:spPr bwMode="auto">
              <a:xfrm>
                <a:off x="4277" y="400"/>
                <a:ext cx="276" cy="6"/>
              </a:xfrm>
              <a:custGeom>
                <a:avLst/>
                <a:gdLst>
                  <a:gd name="T0" fmla="*/ 0 w 2207"/>
                  <a:gd name="T1" fmla="*/ 0 h 50"/>
                  <a:gd name="T2" fmla="*/ 0 w 2207"/>
                  <a:gd name="T3" fmla="*/ 25 h 50"/>
                  <a:gd name="T4" fmla="*/ 0 w 2207"/>
                  <a:gd name="T5" fmla="*/ 50 h 50"/>
                  <a:gd name="T6" fmla="*/ 2207 w 2207"/>
                  <a:gd name="T7" fmla="*/ 50 h 50"/>
                  <a:gd name="T8" fmla="*/ 2207 w 2207"/>
                  <a:gd name="T9" fmla="*/ 25 h 50"/>
                  <a:gd name="T10" fmla="*/ 2207 w 2207"/>
                  <a:gd name="T11" fmla="*/ 0 h 50"/>
                  <a:gd name="T12" fmla="*/ 0 w 2207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7" h="50">
                    <a:moveTo>
                      <a:pt x="0" y="0"/>
                    </a:moveTo>
                    <a:lnTo>
                      <a:pt x="0" y="25"/>
                    </a:lnTo>
                    <a:lnTo>
                      <a:pt x="0" y="50"/>
                    </a:lnTo>
                    <a:lnTo>
                      <a:pt x="2207" y="50"/>
                    </a:lnTo>
                    <a:lnTo>
                      <a:pt x="2207" y="25"/>
                    </a:lnTo>
                    <a:lnTo>
                      <a:pt x="220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" name="Freeform 4323"/>
              <p:cNvSpPr>
                <a:spLocks/>
              </p:cNvSpPr>
              <p:nvPr/>
            </p:nvSpPr>
            <p:spPr bwMode="auto">
              <a:xfrm>
                <a:off x="4553" y="400"/>
                <a:ext cx="3" cy="6"/>
              </a:xfrm>
              <a:custGeom>
                <a:avLst/>
                <a:gdLst>
                  <a:gd name="T0" fmla="*/ 0 w 25"/>
                  <a:gd name="T1" fmla="*/ 25 h 50"/>
                  <a:gd name="T2" fmla="*/ 0 w 25"/>
                  <a:gd name="T3" fmla="*/ 0 h 50"/>
                  <a:gd name="T4" fmla="*/ 8 w 25"/>
                  <a:gd name="T5" fmla="*/ 2 h 50"/>
                  <a:gd name="T6" fmla="*/ 14 w 25"/>
                  <a:gd name="T7" fmla="*/ 5 h 50"/>
                  <a:gd name="T8" fmla="*/ 20 w 25"/>
                  <a:gd name="T9" fmla="*/ 11 h 50"/>
                  <a:gd name="T10" fmla="*/ 23 w 25"/>
                  <a:gd name="T11" fmla="*/ 17 h 50"/>
                  <a:gd name="T12" fmla="*/ 25 w 25"/>
                  <a:gd name="T13" fmla="*/ 25 h 50"/>
                  <a:gd name="T14" fmla="*/ 23 w 25"/>
                  <a:gd name="T15" fmla="*/ 33 h 50"/>
                  <a:gd name="T16" fmla="*/ 20 w 25"/>
                  <a:gd name="T17" fmla="*/ 39 h 50"/>
                  <a:gd name="T18" fmla="*/ 14 w 25"/>
                  <a:gd name="T19" fmla="*/ 45 h 50"/>
                  <a:gd name="T20" fmla="*/ 8 w 25"/>
                  <a:gd name="T21" fmla="*/ 48 h 50"/>
                  <a:gd name="T22" fmla="*/ 0 w 25"/>
                  <a:gd name="T23" fmla="*/ 50 h 50"/>
                  <a:gd name="T24" fmla="*/ 0 w 25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50">
                    <a:moveTo>
                      <a:pt x="0" y="25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" name="Freeform 4324"/>
              <p:cNvSpPr>
                <a:spLocks/>
              </p:cNvSpPr>
              <p:nvPr/>
            </p:nvSpPr>
            <p:spPr bwMode="auto">
              <a:xfrm>
                <a:off x="4553" y="400"/>
                <a:ext cx="3" cy="6"/>
              </a:xfrm>
              <a:custGeom>
                <a:avLst/>
                <a:gdLst>
                  <a:gd name="T0" fmla="*/ 0 w 25"/>
                  <a:gd name="T1" fmla="*/ 0 h 50"/>
                  <a:gd name="T2" fmla="*/ 8 w 25"/>
                  <a:gd name="T3" fmla="*/ 2 h 50"/>
                  <a:gd name="T4" fmla="*/ 14 w 25"/>
                  <a:gd name="T5" fmla="*/ 5 h 50"/>
                  <a:gd name="T6" fmla="*/ 20 w 25"/>
                  <a:gd name="T7" fmla="*/ 11 h 50"/>
                  <a:gd name="T8" fmla="*/ 23 w 25"/>
                  <a:gd name="T9" fmla="*/ 17 h 50"/>
                  <a:gd name="T10" fmla="*/ 25 w 25"/>
                  <a:gd name="T11" fmla="*/ 25 h 50"/>
                  <a:gd name="T12" fmla="*/ 23 w 25"/>
                  <a:gd name="T13" fmla="*/ 33 h 50"/>
                  <a:gd name="T14" fmla="*/ 20 w 25"/>
                  <a:gd name="T15" fmla="*/ 39 h 50"/>
                  <a:gd name="T16" fmla="*/ 14 w 25"/>
                  <a:gd name="T17" fmla="*/ 45 h 50"/>
                  <a:gd name="T18" fmla="*/ 8 w 25"/>
                  <a:gd name="T19" fmla="*/ 48 h 50"/>
                  <a:gd name="T20" fmla="*/ 0 w 25"/>
                  <a:gd name="T2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50">
                    <a:moveTo>
                      <a:pt x="0" y="0"/>
                    </a:moveTo>
                    <a:lnTo>
                      <a:pt x="8" y="2"/>
                    </a:lnTo>
                    <a:lnTo>
                      <a:pt x="14" y="5"/>
                    </a:lnTo>
                    <a:lnTo>
                      <a:pt x="20" y="11"/>
                    </a:lnTo>
                    <a:lnTo>
                      <a:pt x="23" y="17"/>
                    </a:lnTo>
                    <a:lnTo>
                      <a:pt x="25" y="25"/>
                    </a:lnTo>
                    <a:lnTo>
                      <a:pt x="23" y="33"/>
                    </a:lnTo>
                    <a:lnTo>
                      <a:pt x="20" y="39"/>
                    </a:lnTo>
                    <a:lnTo>
                      <a:pt x="14" y="45"/>
                    </a:lnTo>
                    <a:lnTo>
                      <a:pt x="8" y="48"/>
                    </a:lnTo>
                    <a:lnTo>
                      <a:pt x="0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" name="Freeform 4325"/>
              <p:cNvSpPr>
                <a:spLocks/>
              </p:cNvSpPr>
              <p:nvPr/>
            </p:nvSpPr>
            <p:spPr bwMode="auto">
              <a:xfrm>
                <a:off x="4550" y="400"/>
                <a:ext cx="3" cy="6"/>
              </a:xfrm>
              <a:custGeom>
                <a:avLst/>
                <a:gdLst>
                  <a:gd name="T0" fmla="*/ 25 w 25"/>
                  <a:gd name="T1" fmla="*/ 25 h 50"/>
                  <a:gd name="T2" fmla="*/ 25 w 25"/>
                  <a:gd name="T3" fmla="*/ 50 h 50"/>
                  <a:gd name="T4" fmla="*/ 17 w 25"/>
                  <a:gd name="T5" fmla="*/ 48 h 50"/>
                  <a:gd name="T6" fmla="*/ 11 w 25"/>
                  <a:gd name="T7" fmla="*/ 45 h 50"/>
                  <a:gd name="T8" fmla="*/ 5 w 25"/>
                  <a:gd name="T9" fmla="*/ 39 h 50"/>
                  <a:gd name="T10" fmla="*/ 2 w 25"/>
                  <a:gd name="T11" fmla="*/ 33 h 50"/>
                  <a:gd name="T12" fmla="*/ 0 w 25"/>
                  <a:gd name="T13" fmla="*/ 25 h 50"/>
                  <a:gd name="T14" fmla="*/ 2 w 25"/>
                  <a:gd name="T15" fmla="*/ 17 h 50"/>
                  <a:gd name="T16" fmla="*/ 5 w 25"/>
                  <a:gd name="T17" fmla="*/ 11 h 50"/>
                  <a:gd name="T18" fmla="*/ 11 w 25"/>
                  <a:gd name="T19" fmla="*/ 5 h 50"/>
                  <a:gd name="T20" fmla="*/ 17 w 25"/>
                  <a:gd name="T21" fmla="*/ 2 h 50"/>
                  <a:gd name="T22" fmla="*/ 25 w 25"/>
                  <a:gd name="T23" fmla="*/ 0 h 50"/>
                  <a:gd name="T24" fmla="*/ 25 w 25"/>
                  <a:gd name="T2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50">
                    <a:moveTo>
                      <a:pt x="25" y="25"/>
                    </a:moveTo>
                    <a:lnTo>
                      <a:pt x="25" y="50"/>
                    </a:lnTo>
                    <a:lnTo>
                      <a:pt x="17" y="48"/>
                    </a:lnTo>
                    <a:lnTo>
                      <a:pt x="11" y="45"/>
                    </a:lnTo>
                    <a:lnTo>
                      <a:pt x="5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2" y="17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" name="Freeform 4326"/>
              <p:cNvSpPr>
                <a:spLocks/>
              </p:cNvSpPr>
              <p:nvPr/>
            </p:nvSpPr>
            <p:spPr bwMode="auto">
              <a:xfrm>
                <a:off x="4550" y="400"/>
                <a:ext cx="3" cy="6"/>
              </a:xfrm>
              <a:custGeom>
                <a:avLst/>
                <a:gdLst>
                  <a:gd name="T0" fmla="*/ 25 w 25"/>
                  <a:gd name="T1" fmla="*/ 50 h 50"/>
                  <a:gd name="T2" fmla="*/ 17 w 25"/>
                  <a:gd name="T3" fmla="*/ 48 h 50"/>
                  <a:gd name="T4" fmla="*/ 11 w 25"/>
                  <a:gd name="T5" fmla="*/ 45 h 50"/>
                  <a:gd name="T6" fmla="*/ 5 w 25"/>
                  <a:gd name="T7" fmla="*/ 39 h 50"/>
                  <a:gd name="T8" fmla="*/ 2 w 25"/>
                  <a:gd name="T9" fmla="*/ 33 h 50"/>
                  <a:gd name="T10" fmla="*/ 0 w 25"/>
                  <a:gd name="T11" fmla="*/ 25 h 50"/>
                  <a:gd name="T12" fmla="*/ 2 w 25"/>
                  <a:gd name="T13" fmla="*/ 17 h 50"/>
                  <a:gd name="T14" fmla="*/ 5 w 25"/>
                  <a:gd name="T15" fmla="*/ 11 h 50"/>
                  <a:gd name="T16" fmla="*/ 11 w 25"/>
                  <a:gd name="T17" fmla="*/ 5 h 50"/>
                  <a:gd name="T18" fmla="*/ 17 w 25"/>
                  <a:gd name="T19" fmla="*/ 2 h 50"/>
                  <a:gd name="T20" fmla="*/ 25 w 25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50">
                    <a:moveTo>
                      <a:pt x="25" y="50"/>
                    </a:moveTo>
                    <a:lnTo>
                      <a:pt x="17" y="48"/>
                    </a:lnTo>
                    <a:lnTo>
                      <a:pt x="11" y="45"/>
                    </a:lnTo>
                    <a:lnTo>
                      <a:pt x="5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2" y="17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" name="Freeform 4327"/>
              <p:cNvSpPr>
                <a:spLocks/>
              </p:cNvSpPr>
              <p:nvPr/>
            </p:nvSpPr>
            <p:spPr bwMode="auto">
              <a:xfrm>
                <a:off x="4535" y="400"/>
                <a:ext cx="6" cy="3"/>
              </a:xfrm>
              <a:custGeom>
                <a:avLst/>
                <a:gdLst>
                  <a:gd name="T0" fmla="*/ 24 w 50"/>
                  <a:gd name="T1" fmla="*/ 25 h 25"/>
                  <a:gd name="T2" fmla="*/ 0 w 50"/>
                  <a:gd name="T3" fmla="*/ 25 h 25"/>
                  <a:gd name="T4" fmla="*/ 1 w 50"/>
                  <a:gd name="T5" fmla="*/ 17 h 25"/>
                  <a:gd name="T6" fmla="*/ 4 w 50"/>
                  <a:gd name="T7" fmla="*/ 11 h 25"/>
                  <a:gd name="T8" fmla="*/ 10 w 50"/>
                  <a:gd name="T9" fmla="*/ 5 h 25"/>
                  <a:gd name="T10" fmla="*/ 16 w 50"/>
                  <a:gd name="T11" fmla="*/ 2 h 25"/>
                  <a:gd name="T12" fmla="*/ 24 w 50"/>
                  <a:gd name="T13" fmla="*/ 0 h 25"/>
                  <a:gd name="T14" fmla="*/ 32 w 50"/>
                  <a:gd name="T15" fmla="*/ 2 h 25"/>
                  <a:gd name="T16" fmla="*/ 38 w 50"/>
                  <a:gd name="T17" fmla="*/ 5 h 25"/>
                  <a:gd name="T18" fmla="*/ 44 w 50"/>
                  <a:gd name="T19" fmla="*/ 11 h 25"/>
                  <a:gd name="T20" fmla="*/ 47 w 50"/>
                  <a:gd name="T21" fmla="*/ 17 h 25"/>
                  <a:gd name="T22" fmla="*/ 50 w 50"/>
                  <a:gd name="T23" fmla="*/ 25 h 25"/>
                  <a:gd name="T24" fmla="*/ 24 w 50"/>
                  <a:gd name="T2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24" y="25"/>
                    </a:moveTo>
                    <a:lnTo>
                      <a:pt x="0" y="25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2" y="2"/>
                    </a:lnTo>
                    <a:lnTo>
                      <a:pt x="38" y="5"/>
                    </a:lnTo>
                    <a:lnTo>
                      <a:pt x="44" y="11"/>
                    </a:lnTo>
                    <a:lnTo>
                      <a:pt x="47" y="17"/>
                    </a:lnTo>
                    <a:lnTo>
                      <a:pt x="50" y="25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" name="Freeform 4328"/>
              <p:cNvSpPr>
                <a:spLocks/>
              </p:cNvSpPr>
              <p:nvPr/>
            </p:nvSpPr>
            <p:spPr bwMode="auto">
              <a:xfrm>
                <a:off x="4535" y="400"/>
                <a:ext cx="6" cy="3"/>
              </a:xfrm>
              <a:custGeom>
                <a:avLst/>
                <a:gdLst>
                  <a:gd name="T0" fmla="*/ 0 w 50"/>
                  <a:gd name="T1" fmla="*/ 25 h 25"/>
                  <a:gd name="T2" fmla="*/ 1 w 50"/>
                  <a:gd name="T3" fmla="*/ 17 h 25"/>
                  <a:gd name="T4" fmla="*/ 4 w 50"/>
                  <a:gd name="T5" fmla="*/ 11 h 25"/>
                  <a:gd name="T6" fmla="*/ 10 w 50"/>
                  <a:gd name="T7" fmla="*/ 5 h 25"/>
                  <a:gd name="T8" fmla="*/ 16 w 50"/>
                  <a:gd name="T9" fmla="*/ 2 h 25"/>
                  <a:gd name="T10" fmla="*/ 24 w 50"/>
                  <a:gd name="T11" fmla="*/ 0 h 25"/>
                  <a:gd name="T12" fmla="*/ 32 w 50"/>
                  <a:gd name="T13" fmla="*/ 2 h 25"/>
                  <a:gd name="T14" fmla="*/ 38 w 50"/>
                  <a:gd name="T15" fmla="*/ 5 h 25"/>
                  <a:gd name="T16" fmla="*/ 44 w 50"/>
                  <a:gd name="T17" fmla="*/ 11 h 25"/>
                  <a:gd name="T18" fmla="*/ 47 w 50"/>
                  <a:gd name="T19" fmla="*/ 17 h 25"/>
                  <a:gd name="T20" fmla="*/ 50 w 50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lnTo>
                      <a:pt x="1" y="17"/>
                    </a:lnTo>
                    <a:lnTo>
                      <a:pt x="4" y="11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2" y="2"/>
                    </a:lnTo>
                    <a:lnTo>
                      <a:pt x="38" y="5"/>
                    </a:lnTo>
                    <a:lnTo>
                      <a:pt x="44" y="11"/>
                    </a:lnTo>
                    <a:lnTo>
                      <a:pt x="47" y="17"/>
                    </a:lnTo>
                    <a:lnTo>
                      <a:pt x="50" y="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661" name="Group 4329"/>
          <p:cNvGrpSpPr>
            <a:grpSpLocks/>
          </p:cNvGrpSpPr>
          <p:nvPr/>
        </p:nvGrpSpPr>
        <p:grpSpPr bwMode="auto">
          <a:xfrm>
            <a:off x="7436358" y="306515"/>
            <a:ext cx="898525" cy="690562"/>
            <a:chOff x="4538" y="408"/>
            <a:chExt cx="566" cy="435"/>
          </a:xfrm>
        </p:grpSpPr>
        <p:grpSp>
          <p:nvGrpSpPr>
            <p:cNvPr id="4662" name="Group 4330"/>
            <p:cNvGrpSpPr>
              <a:grpSpLocks/>
            </p:cNvGrpSpPr>
            <p:nvPr/>
          </p:nvGrpSpPr>
          <p:grpSpPr bwMode="auto">
            <a:xfrm>
              <a:off x="4538" y="408"/>
              <a:ext cx="1" cy="435"/>
              <a:chOff x="4538" y="408"/>
              <a:chExt cx="1" cy="435"/>
            </a:xfrm>
          </p:grpSpPr>
          <p:sp>
            <p:nvSpPr>
              <p:cNvPr id="4669" name="Line 4331"/>
              <p:cNvSpPr>
                <a:spLocks noChangeShapeType="1"/>
              </p:cNvSpPr>
              <p:nvPr/>
            </p:nvSpPr>
            <p:spPr bwMode="auto">
              <a:xfrm flipV="1">
                <a:off x="4538" y="793"/>
                <a:ext cx="1" cy="50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" name="Line 4332"/>
              <p:cNvSpPr>
                <a:spLocks noChangeShapeType="1"/>
              </p:cNvSpPr>
              <p:nvPr/>
            </p:nvSpPr>
            <p:spPr bwMode="auto">
              <a:xfrm flipV="1">
                <a:off x="4538" y="696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" name="Line 4333"/>
              <p:cNvSpPr>
                <a:spLocks noChangeShapeType="1"/>
              </p:cNvSpPr>
              <p:nvPr/>
            </p:nvSpPr>
            <p:spPr bwMode="auto">
              <a:xfrm flipV="1">
                <a:off x="4538" y="600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" name="Line 4334"/>
              <p:cNvSpPr>
                <a:spLocks noChangeShapeType="1"/>
              </p:cNvSpPr>
              <p:nvPr/>
            </p:nvSpPr>
            <p:spPr bwMode="auto">
              <a:xfrm flipV="1">
                <a:off x="4538" y="518"/>
                <a:ext cx="1" cy="50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" name="Line 4335"/>
              <p:cNvSpPr>
                <a:spLocks noChangeShapeType="1"/>
              </p:cNvSpPr>
              <p:nvPr/>
            </p:nvSpPr>
            <p:spPr bwMode="auto">
              <a:xfrm flipV="1">
                <a:off x="4538" y="408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63" name="Group 4336"/>
            <p:cNvGrpSpPr>
              <a:grpSpLocks/>
            </p:cNvGrpSpPr>
            <p:nvPr/>
          </p:nvGrpSpPr>
          <p:grpSpPr bwMode="auto">
            <a:xfrm>
              <a:off x="5103" y="409"/>
              <a:ext cx="1" cy="434"/>
              <a:chOff x="5103" y="409"/>
              <a:chExt cx="1" cy="434"/>
            </a:xfrm>
          </p:grpSpPr>
          <p:sp>
            <p:nvSpPr>
              <p:cNvPr id="4664" name="Line 4337"/>
              <p:cNvSpPr>
                <a:spLocks noChangeShapeType="1"/>
              </p:cNvSpPr>
              <p:nvPr/>
            </p:nvSpPr>
            <p:spPr bwMode="auto">
              <a:xfrm flipV="1">
                <a:off x="5103" y="794"/>
                <a:ext cx="1" cy="49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" name="Line 4338"/>
              <p:cNvSpPr>
                <a:spLocks noChangeShapeType="1"/>
              </p:cNvSpPr>
              <p:nvPr/>
            </p:nvSpPr>
            <p:spPr bwMode="auto">
              <a:xfrm flipV="1">
                <a:off x="5103" y="697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" name="Line 4339"/>
              <p:cNvSpPr>
                <a:spLocks noChangeShapeType="1"/>
              </p:cNvSpPr>
              <p:nvPr/>
            </p:nvSpPr>
            <p:spPr bwMode="auto">
              <a:xfrm flipV="1">
                <a:off x="5103" y="601"/>
                <a:ext cx="1" cy="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" name="Line 4340"/>
              <p:cNvSpPr>
                <a:spLocks noChangeShapeType="1"/>
              </p:cNvSpPr>
              <p:nvPr/>
            </p:nvSpPr>
            <p:spPr bwMode="auto">
              <a:xfrm flipV="1">
                <a:off x="5103" y="515"/>
                <a:ext cx="1" cy="49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" name="Line 4341"/>
              <p:cNvSpPr>
                <a:spLocks noChangeShapeType="1"/>
              </p:cNvSpPr>
              <p:nvPr/>
            </p:nvSpPr>
            <p:spPr bwMode="auto">
              <a:xfrm flipV="1">
                <a:off x="5103" y="409"/>
                <a:ext cx="1" cy="6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674" name="Group 4342"/>
          <p:cNvGrpSpPr>
            <a:grpSpLocks/>
          </p:cNvGrpSpPr>
          <p:nvPr/>
        </p:nvGrpSpPr>
        <p:grpSpPr bwMode="auto">
          <a:xfrm>
            <a:off x="7434771" y="293815"/>
            <a:ext cx="904875" cy="9525"/>
            <a:chOff x="4553" y="400"/>
            <a:chExt cx="535" cy="6"/>
          </a:xfrm>
        </p:grpSpPr>
        <p:sp>
          <p:nvSpPr>
            <p:cNvPr id="4675" name="Freeform 4343"/>
            <p:cNvSpPr>
              <a:spLocks/>
            </p:cNvSpPr>
            <p:nvPr/>
          </p:nvSpPr>
          <p:spPr bwMode="auto">
            <a:xfrm>
              <a:off x="4553" y="400"/>
              <a:ext cx="535" cy="6"/>
            </a:xfrm>
            <a:custGeom>
              <a:avLst/>
              <a:gdLst>
                <a:gd name="T0" fmla="*/ 0 w 4282"/>
                <a:gd name="T1" fmla="*/ 0 h 50"/>
                <a:gd name="T2" fmla="*/ 0 w 4282"/>
                <a:gd name="T3" fmla="*/ 25 h 50"/>
                <a:gd name="T4" fmla="*/ 0 w 4282"/>
                <a:gd name="T5" fmla="*/ 50 h 50"/>
                <a:gd name="T6" fmla="*/ 4282 w 4282"/>
                <a:gd name="T7" fmla="*/ 50 h 50"/>
                <a:gd name="T8" fmla="*/ 4282 w 4282"/>
                <a:gd name="T9" fmla="*/ 25 h 50"/>
                <a:gd name="T10" fmla="*/ 4282 w 4282"/>
                <a:gd name="T11" fmla="*/ 0 h 50"/>
                <a:gd name="T12" fmla="*/ 0 w 428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282" y="50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" name="Freeform 4344"/>
            <p:cNvSpPr>
              <a:spLocks/>
            </p:cNvSpPr>
            <p:nvPr/>
          </p:nvSpPr>
          <p:spPr bwMode="auto">
            <a:xfrm>
              <a:off x="4553" y="400"/>
              <a:ext cx="535" cy="6"/>
            </a:xfrm>
            <a:custGeom>
              <a:avLst/>
              <a:gdLst>
                <a:gd name="T0" fmla="*/ 0 w 4282"/>
                <a:gd name="T1" fmla="*/ 0 h 50"/>
                <a:gd name="T2" fmla="*/ 0 w 4282"/>
                <a:gd name="T3" fmla="*/ 25 h 50"/>
                <a:gd name="T4" fmla="*/ 0 w 4282"/>
                <a:gd name="T5" fmla="*/ 50 h 50"/>
                <a:gd name="T6" fmla="*/ 4282 w 4282"/>
                <a:gd name="T7" fmla="*/ 50 h 50"/>
                <a:gd name="T8" fmla="*/ 4282 w 4282"/>
                <a:gd name="T9" fmla="*/ 25 h 50"/>
                <a:gd name="T10" fmla="*/ 4282 w 4282"/>
                <a:gd name="T11" fmla="*/ 0 h 50"/>
                <a:gd name="T12" fmla="*/ 0 w 428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282" y="50"/>
                  </a:lnTo>
                  <a:lnTo>
                    <a:pt x="4282" y="25"/>
                  </a:lnTo>
                  <a:lnTo>
                    <a:pt x="42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77" name="Group 4345"/>
          <p:cNvGrpSpPr>
            <a:grpSpLocks/>
          </p:cNvGrpSpPr>
          <p:nvPr/>
        </p:nvGrpSpPr>
        <p:grpSpPr bwMode="auto">
          <a:xfrm>
            <a:off x="7439533" y="431927"/>
            <a:ext cx="901700" cy="9525"/>
            <a:chOff x="4538" y="491"/>
            <a:chExt cx="568" cy="6"/>
          </a:xfrm>
        </p:grpSpPr>
        <p:sp>
          <p:nvSpPr>
            <p:cNvPr id="4678" name="Line 4346"/>
            <p:cNvSpPr>
              <a:spLocks noChangeShapeType="1"/>
            </p:cNvSpPr>
            <p:nvPr/>
          </p:nvSpPr>
          <p:spPr bwMode="auto">
            <a:xfrm>
              <a:off x="4545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" name="Line 4347"/>
            <p:cNvSpPr>
              <a:spLocks noChangeShapeType="1"/>
            </p:cNvSpPr>
            <p:nvPr/>
          </p:nvSpPr>
          <p:spPr bwMode="auto">
            <a:xfrm>
              <a:off x="4552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" name="Line 4348"/>
            <p:cNvSpPr>
              <a:spLocks noChangeShapeType="1"/>
            </p:cNvSpPr>
            <p:nvPr/>
          </p:nvSpPr>
          <p:spPr bwMode="auto">
            <a:xfrm>
              <a:off x="4559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" name="Line 4349"/>
            <p:cNvSpPr>
              <a:spLocks noChangeShapeType="1"/>
            </p:cNvSpPr>
            <p:nvPr/>
          </p:nvSpPr>
          <p:spPr bwMode="auto">
            <a:xfrm>
              <a:off x="4567" y="494"/>
              <a:ext cx="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2" name="Line 4350"/>
            <p:cNvSpPr>
              <a:spLocks noChangeShapeType="1"/>
            </p:cNvSpPr>
            <p:nvPr/>
          </p:nvSpPr>
          <p:spPr bwMode="auto">
            <a:xfrm>
              <a:off x="4574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3" name="Line 4351"/>
            <p:cNvSpPr>
              <a:spLocks noChangeShapeType="1"/>
            </p:cNvSpPr>
            <p:nvPr/>
          </p:nvSpPr>
          <p:spPr bwMode="auto">
            <a:xfrm>
              <a:off x="4581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4" name="Line 4352"/>
            <p:cNvSpPr>
              <a:spLocks noChangeShapeType="1"/>
            </p:cNvSpPr>
            <p:nvPr/>
          </p:nvSpPr>
          <p:spPr bwMode="auto">
            <a:xfrm>
              <a:off x="4588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5" name="Line 4353"/>
            <p:cNvSpPr>
              <a:spLocks noChangeShapeType="1"/>
            </p:cNvSpPr>
            <p:nvPr/>
          </p:nvSpPr>
          <p:spPr bwMode="auto">
            <a:xfrm>
              <a:off x="4596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6" name="Line 4354"/>
            <p:cNvSpPr>
              <a:spLocks noChangeShapeType="1"/>
            </p:cNvSpPr>
            <p:nvPr/>
          </p:nvSpPr>
          <p:spPr bwMode="auto">
            <a:xfrm>
              <a:off x="4603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7" name="Line 4355"/>
            <p:cNvSpPr>
              <a:spLocks noChangeShapeType="1"/>
            </p:cNvSpPr>
            <p:nvPr/>
          </p:nvSpPr>
          <p:spPr bwMode="auto">
            <a:xfrm>
              <a:off x="4610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8" name="Line 4356"/>
            <p:cNvSpPr>
              <a:spLocks noChangeShapeType="1"/>
            </p:cNvSpPr>
            <p:nvPr/>
          </p:nvSpPr>
          <p:spPr bwMode="auto">
            <a:xfrm>
              <a:off x="4618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9" name="Line 4357"/>
            <p:cNvSpPr>
              <a:spLocks noChangeShapeType="1"/>
            </p:cNvSpPr>
            <p:nvPr/>
          </p:nvSpPr>
          <p:spPr bwMode="auto">
            <a:xfrm>
              <a:off x="4625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0" name="Line 4358"/>
            <p:cNvSpPr>
              <a:spLocks noChangeShapeType="1"/>
            </p:cNvSpPr>
            <p:nvPr/>
          </p:nvSpPr>
          <p:spPr bwMode="auto">
            <a:xfrm>
              <a:off x="4632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" name="Line 4359"/>
            <p:cNvSpPr>
              <a:spLocks noChangeShapeType="1"/>
            </p:cNvSpPr>
            <p:nvPr/>
          </p:nvSpPr>
          <p:spPr bwMode="auto">
            <a:xfrm>
              <a:off x="4640" y="494"/>
              <a:ext cx="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" name="Line 4360"/>
            <p:cNvSpPr>
              <a:spLocks noChangeShapeType="1"/>
            </p:cNvSpPr>
            <p:nvPr/>
          </p:nvSpPr>
          <p:spPr bwMode="auto">
            <a:xfrm>
              <a:off x="4647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3" name="Line 4361"/>
            <p:cNvSpPr>
              <a:spLocks noChangeShapeType="1"/>
            </p:cNvSpPr>
            <p:nvPr/>
          </p:nvSpPr>
          <p:spPr bwMode="auto">
            <a:xfrm>
              <a:off x="4654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4" name="Line 4362"/>
            <p:cNvSpPr>
              <a:spLocks noChangeShapeType="1"/>
            </p:cNvSpPr>
            <p:nvPr/>
          </p:nvSpPr>
          <p:spPr bwMode="auto">
            <a:xfrm>
              <a:off x="4661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5" name="Line 4363"/>
            <p:cNvSpPr>
              <a:spLocks noChangeShapeType="1"/>
            </p:cNvSpPr>
            <p:nvPr/>
          </p:nvSpPr>
          <p:spPr bwMode="auto">
            <a:xfrm>
              <a:off x="4669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6" name="Line 4364"/>
            <p:cNvSpPr>
              <a:spLocks noChangeShapeType="1"/>
            </p:cNvSpPr>
            <p:nvPr/>
          </p:nvSpPr>
          <p:spPr bwMode="auto">
            <a:xfrm>
              <a:off x="4676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7" name="Line 4365"/>
            <p:cNvSpPr>
              <a:spLocks noChangeShapeType="1"/>
            </p:cNvSpPr>
            <p:nvPr/>
          </p:nvSpPr>
          <p:spPr bwMode="auto">
            <a:xfrm>
              <a:off x="4683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8" name="Line 4366"/>
            <p:cNvSpPr>
              <a:spLocks noChangeShapeType="1"/>
            </p:cNvSpPr>
            <p:nvPr/>
          </p:nvSpPr>
          <p:spPr bwMode="auto">
            <a:xfrm>
              <a:off x="4691" y="494"/>
              <a:ext cx="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9" name="Line 4367"/>
            <p:cNvSpPr>
              <a:spLocks noChangeShapeType="1"/>
            </p:cNvSpPr>
            <p:nvPr/>
          </p:nvSpPr>
          <p:spPr bwMode="auto">
            <a:xfrm>
              <a:off x="4698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0" name="Line 4368"/>
            <p:cNvSpPr>
              <a:spLocks noChangeShapeType="1"/>
            </p:cNvSpPr>
            <p:nvPr/>
          </p:nvSpPr>
          <p:spPr bwMode="auto">
            <a:xfrm>
              <a:off x="4705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1" name="Line 4369"/>
            <p:cNvSpPr>
              <a:spLocks noChangeShapeType="1"/>
            </p:cNvSpPr>
            <p:nvPr/>
          </p:nvSpPr>
          <p:spPr bwMode="auto">
            <a:xfrm>
              <a:off x="4713" y="494"/>
              <a:ext cx="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2" name="Line 4370"/>
            <p:cNvSpPr>
              <a:spLocks noChangeShapeType="1"/>
            </p:cNvSpPr>
            <p:nvPr/>
          </p:nvSpPr>
          <p:spPr bwMode="auto">
            <a:xfrm>
              <a:off x="4720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3" name="Line 4371"/>
            <p:cNvSpPr>
              <a:spLocks noChangeShapeType="1"/>
            </p:cNvSpPr>
            <p:nvPr/>
          </p:nvSpPr>
          <p:spPr bwMode="auto">
            <a:xfrm>
              <a:off x="4727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4" name="Line 4372"/>
            <p:cNvSpPr>
              <a:spLocks noChangeShapeType="1"/>
            </p:cNvSpPr>
            <p:nvPr/>
          </p:nvSpPr>
          <p:spPr bwMode="auto">
            <a:xfrm>
              <a:off x="4734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5" name="Line 4373"/>
            <p:cNvSpPr>
              <a:spLocks noChangeShapeType="1"/>
            </p:cNvSpPr>
            <p:nvPr/>
          </p:nvSpPr>
          <p:spPr bwMode="auto">
            <a:xfrm>
              <a:off x="4742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6" name="Line 4374"/>
            <p:cNvSpPr>
              <a:spLocks noChangeShapeType="1"/>
            </p:cNvSpPr>
            <p:nvPr/>
          </p:nvSpPr>
          <p:spPr bwMode="auto">
            <a:xfrm>
              <a:off x="4749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7" name="Line 4375"/>
            <p:cNvSpPr>
              <a:spLocks noChangeShapeType="1"/>
            </p:cNvSpPr>
            <p:nvPr/>
          </p:nvSpPr>
          <p:spPr bwMode="auto">
            <a:xfrm>
              <a:off x="4756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8" name="Line 4376"/>
            <p:cNvSpPr>
              <a:spLocks noChangeShapeType="1"/>
            </p:cNvSpPr>
            <p:nvPr/>
          </p:nvSpPr>
          <p:spPr bwMode="auto">
            <a:xfrm>
              <a:off x="4764" y="494"/>
              <a:ext cx="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9" name="Line 4377"/>
            <p:cNvSpPr>
              <a:spLocks noChangeShapeType="1"/>
            </p:cNvSpPr>
            <p:nvPr/>
          </p:nvSpPr>
          <p:spPr bwMode="auto">
            <a:xfrm>
              <a:off x="4771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0" name="Line 4378"/>
            <p:cNvSpPr>
              <a:spLocks noChangeShapeType="1"/>
            </p:cNvSpPr>
            <p:nvPr/>
          </p:nvSpPr>
          <p:spPr bwMode="auto">
            <a:xfrm>
              <a:off x="4778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" name="Line 4379"/>
            <p:cNvSpPr>
              <a:spLocks noChangeShapeType="1"/>
            </p:cNvSpPr>
            <p:nvPr/>
          </p:nvSpPr>
          <p:spPr bwMode="auto">
            <a:xfrm>
              <a:off x="4785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" name="Line 4380"/>
            <p:cNvSpPr>
              <a:spLocks noChangeShapeType="1"/>
            </p:cNvSpPr>
            <p:nvPr/>
          </p:nvSpPr>
          <p:spPr bwMode="auto">
            <a:xfrm>
              <a:off x="4793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" name="Line 4381"/>
            <p:cNvSpPr>
              <a:spLocks noChangeShapeType="1"/>
            </p:cNvSpPr>
            <p:nvPr/>
          </p:nvSpPr>
          <p:spPr bwMode="auto">
            <a:xfrm>
              <a:off x="4800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" name="Line 4382"/>
            <p:cNvSpPr>
              <a:spLocks noChangeShapeType="1"/>
            </p:cNvSpPr>
            <p:nvPr/>
          </p:nvSpPr>
          <p:spPr bwMode="auto">
            <a:xfrm>
              <a:off x="4807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" name="Line 4383"/>
            <p:cNvSpPr>
              <a:spLocks noChangeShapeType="1"/>
            </p:cNvSpPr>
            <p:nvPr/>
          </p:nvSpPr>
          <p:spPr bwMode="auto">
            <a:xfrm>
              <a:off x="4815" y="494"/>
              <a:ext cx="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" name="Freeform 4384"/>
            <p:cNvSpPr>
              <a:spLocks/>
            </p:cNvSpPr>
            <p:nvPr/>
          </p:nvSpPr>
          <p:spPr bwMode="auto">
            <a:xfrm>
              <a:off x="4538" y="491"/>
              <a:ext cx="565" cy="6"/>
            </a:xfrm>
            <a:custGeom>
              <a:avLst/>
              <a:gdLst>
                <a:gd name="T0" fmla="*/ 0 w 4522"/>
                <a:gd name="T1" fmla="*/ 0 h 50"/>
                <a:gd name="T2" fmla="*/ 0 w 4522"/>
                <a:gd name="T3" fmla="*/ 25 h 50"/>
                <a:gd name="T4" fmla="*/ 0 w 4522"/>
                <a:gd name="T5" fmla="*/ 50 h 50"/>
                <a:gd name="T6" fmla="*/ 4522 w 4522"/>
                <a:gd name="T7" fmla="*/ 50 h 50"/>
                <a:gd name="T8" fmla="*/ 4522 w 4522"/>
                <a:gd name="T9" fmla="*/ 25 h 50"/>
                <a:gd name="T10" fmla="*/ 4522 w 4522"/>
                <a:gd name="T11" fmla="*/ 0 h 50"/>
                <a:gd name="T12" fmla="*/ 0 w 452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522" y="50"/>
                  </a:lnTo>
                  <a:lnTo>
                    <a:pt x="4522" y="25"/>
                  </a:lnTo>
                  <a:lnTo>
                    <a:pt x="4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" name="Freeform 4385"/>
            <p:cNvSpPr>
              <a:spLocks/>
            </p:cNvSpPr>
            <p:nvPr/>
          </p:nvSpPr>
          <p:spPr bwMode="auto">
            <a:xfrm>
              <a:off x="4538" y="491"/>
              <a:ext cx="565" cy="6"/>
            </a:xfrm>
            <a:custGeom>
              <a:avLst/>
              <a:gdLst>
                <a:gd name="T0" fmla="*/ 0 w 4522"/>
                <a:gd name="T1" fmla="*/ 0 h 50"/>
                <a:gd name="T2" fmla="*/ 0 w 4522"/>
                <a:gd name="T3" fmla="*/ 25 h 50"/>
                <a:gd name="T4" fmla="*/ 0 w 4522"/>
                <a:gd name="T5" fmla="*/ 50 h 50"/>
                <a:gd name="T6" fmla="*/ 4522 w 4522"/>
                <a:gd name="T7" fmla="*/ 50 h 50"/>
                <a:gd name="T8" fmla="*/ 4522 w 4522"/>
                <a:gd name="T9" fmla="*/ 25 h 50"/>
                <a:gd name="T10" fmla="*/ 4522 w 4522"/>
                <a:gd name="T11" fmla="*/ 0 h 50"/>
                <a:gd name="T12" fmla="*/ 0 w 452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2" h="50">
                  <a:moveTo>
                    <a:pt x="0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4522" y="50"/>
                  </a:lnTo>
                  <a:lnTo>
                    <a:pt x="4522" y="25"/>
                  </a:lnTo>
                  <a:lnTo>
                    <a:pt x="452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" name="Freeform 4386"/>
            <p:cNvSpPr>
              <a:spLocks/>
            </p:cNvSpPr>
            <p:nvPr/>
          </p:nvSpPr>
          <p:spPr bwMode="auto">
            <a:xfrm>
              <a:off x="5103" y="491"/>
              <a:ext cx="3" cy="6"/>
            </a:xfrm>
            <a:custGeom>
              <a:avLst/>
              <a:gdLst>
                <a:gd name="T0" fmla="*/ 0 w 25"/>
                <a:gd name="T1" fmla="*/ 25 h 50"/>
                <a:gd name="T2" fmla="*/ 0 w 25"/>
                <a:gd name="T3" fmla="*/ 0 h 50"/>
                <a:gd name="T4" fmla="*/ 8 w 25"/>
                <a:gd name="T5" fmla="*/ 2 h 50"/>
                <a:gd name="T6" fmla="*/ 14 w 25"/>
                <a:gd name="T7" fmla="*/ 5 h 50"/>
                <a:gd name="T8" fmla="*/ 20 w 25"/>
                <a:gd name="T9" fmla="*/ 11 h 50"/>
                <a:gd name="T10" fmla="*/ 23 w 25"/>
                <a:gd name="T11" fmla="*/ 17 h 50"/>
                <a:gd name="T12" fmla="*/ 25 w 25"/>
                <a:gd name="T13" fmla="*/ 25 h 50"/>
                <a:gd name="T14" fmla="*/ 23 w 25"/>
                <a:gd name="T15" fmla="*/ 33 h 50"/>
                <a:gd name="T16" fmla="*/ 20 w 25"/>
                <a:gd name="T17" fmla="*/ 39 h 50"/>
                <a:gd name="T18" fmla="*/ 14 w 25"/>
                <a:gd name="T19" fmla="*/ 46 h 50"/>
                <a:gd name="T20" fmla="*/ 8 w 25"/>
                <a:gd name="T21" fmla="*/ 49 h 50"/>
                <a:gd name="T22" fmla="*/ 0 w 25"/>
                <a:gd name="T23" fmla="*/ 50 h 50"/>
                <a:gd name="T24" fmla="*/ 0 w 25"/>
                <a:gd name="T2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50">
                  <a:moveTo>
                    <a:pt x="0" y="25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5"/>
                  </a:lnTo>
                  <a:lnTo>
                    <a:pt x="20" y="11"/>
                  </a:lnTo>
                  <a:lnTo>
                    <a:pt x="23" y="17"/>
                  </a:lnTo>
                  <a:lnTo>
                    <a:pt x="25" y="25"/>
                  </a:lnTo>
                  <a:lnTo>
                    <a:pt x="23" y="33"/>
                  </a:lnTo>
                  <a:lnTo>
                    <a:pt x="20" y="39"/>
                  </a:lnTo>
                  <a:lnTo>
                    <a:pt x="14" y="46"/>
                  </a:lnTo>
                  <a:lnTo>
                    <a:pt x="8" y="49"/>
                  </a:lnTo>
                  <a:lnTo>
                    <a:pt x="0" y="5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" name="Freeform 4387"/>
            <p:cNvSpPr>
              <a:spLocks/>
            </p:cNvSpPr>
            <p:nvPr/>
          </p:nvSpPr>
          <p:spPr bwMode="auto">
            <a:xfrm>
              <a:off x="5103" y="491"/>
              <a:ext cx="3" cy="6"/>
            </a:xfrm>
            <a:custGeom>
              <a:avLst/>
              <a:gdLst>
                <a:gd name="T0" fmla="*/ 0 w 25"/>
                <a:gd name="T1" fmla="*/ 0 h 50"/>
                <a:gd name="T2" fmla="*/ 8 w 25"/>
                <a:gd name="T3" fmla="*/ 2 h 50"/>
                <a:gd name="T4" fmla="*/ 14 w 25"/>
                <a:gd name="T5" fmla="*/ 5 h 50"/>
                <a:gd name="T6" fmla="*/ 20 w 25"/>
                <a:gd name="T7" fmla="*/ 11 h 50"/>
                <a:gd name="T8" fmla="*/ 23 w 25"/>
                <a:gd name="T9" fmla="*/ 17 h 50"/>
                <a:gd name="T10" fmla="*/ 25 w 25"/>
                <a:gd name="T11" fmla="*/ 25 h 50"/>
                <a:gd name="T12" fmla="*/ 23 w 25"/>
                <a:gd name="T13" fmla="*/ 33 h 50"/>
                <a:gd name="T14" fmla="*/ 20 w 25"/>
                <a:gd name="T15" fmla="*/ 39 h 50"/>
                <a:gd name="T16" fmla="*/ 14 w 25"/>
                <a:gd name="T17" fmla="*/ 46 h 50"/>
                <a:gd name="T18" fmla="*/ 8 w 25"/>
                <a:gd name="T19" fmla="*/ 49 h 50"/>
                <a:gd name="T20" fmla="*/ 0 w 25"/>
                <a:gd name="T2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50">
                  <a:moveTo>
                    <a:pt x="0" y="0"/>
                  </a:moveTo>
                  <a:lnTo>
                    <a:pt x="8" y="2"/>
                  </a:lnTo>
                  <a:lnTo>
                    <a:pt x="14" y="5"/>
                  </a:lnTo>
                  <a:lnTo>
                    <a:pt x="20" y="11"/>
                  </a:lnTo>
                  <a:lnTo>
                    <a:pt x="23" y="17"/>
                  </a:lnTo>
                  <a:lnTo>
                    <a:pt x="25" y="25"/>
                  </a:lnTo>
                  <a:lnTo>
                    <a:pt x="23" y="33"/>
                  </a:lnTo>
                  <a:lnTo>
                    <a:pt x="20" y="39"/>
                  </a:lnTo>
                  <a:lnTo>
                    <a:pt x="14" y="46"/>
                  </a:lnTo>
                  <a:lnTo>
                    <a:pt x="8" y="49"/>
                  </a:lnTo>
                  <a:lnTo>
                    <a:pt x="0" y="5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" name="Freeform 4388"/>
            <p:cNvSpPr>
              <a:spLocks/>
            </p:cNvSpPr>
            <p:nvPr/>
          </p:nvSpPr>
          <p:spPr bwMode="auto">
            <a:xfrm>
              <a:off x="5100" y="494"/>
              <a:ext cx="6" cy="3"/>
            </a:xfrm>
            <a:custGeom>
              <a:avLst/>
              <a:gdLst>
                <a:gd name="T0" fmla="*/ 25 w 50"/>
                <a:gd name="T1" fmla="*/ 0 h 25"/>
                <a:gd name="T2" fmla="*/ 50 w 50"/>
                <a:gd name="T3" fmla="*/ 0 h 25"/>
                <a:gd name="T4" fmla="*/ 48 w 50"/>
                <a:gd name="T5" fmla="*/ 8 h 25"/>
                <a:gd name="T6" fmla="*/ 45 w 50"/>
                <a:gd name="T7" fmla="*/ 14 h 25"/>
                <a:gd name="T8" fmla="*/ 39 w 50"/>
                <a:gd name="T9" fmla="*/ 21 h 25"/>
                <a:gd name="T10" fmla="*/ 33 w 50"/>
                <a:gd name="T11" fmla="*/ 24 h 25"/>
                <a:gd name="T12" fmla="*/ 25 w 50"/>
                <a:gd name="T13" fmla="*/ 25 h 25"/>
                <a:gd name="T14" fmla="*/ 17 w 50"/>
                <a:gd name="T15" fmla="*/ 24 h 25"/>
                <a:gd name="T16" fmla="*/ 11 w 50"/>
                <a:gd name="T17" fmla="*/ 21 h 25"/>
                <a:gd name="T18" fmla="*/ 5 w 50"/>
                <a:gd name="T19" fmla="*/ 14 h 25"/>
                <a:gd name="T20" fmla="*/ 2 w 50"/>
                <a:gd name="T21" fmla="*/ 8 h 25"/>
                <a:gd name="T22" fmla="*/ 0 w 50"/>
                <a:gd name="T23" fmla="*/ 0 h 25"/>
                <a:gd name="T24" fmla="*/ 25 w 50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25">
                  <a:moveTo>
                    <a:pt x="25" y="0"/>
                  </a:moveTo>
                  <a:lnTo>
                    <a:pt x="50" y="0"/>
                  </a:lnTo>
                  <a:lnTo>
                    <a:pt x="48" y="8"/>
                  </a:lnTo>
                  <a:lnTo>
                    <a:pt x="45" y="14"/>
                  </a:lnTo>
                  <a:lnTo>
                    <a:pt x="39" y="21"/>
                  </a:lnTo>
                  <a:lnTo>
                    <a:pt x="33" y="24"/>
                  </a:lnTo>
                  <a:lnTo>
                    <a:pt x="25" y="25"/>
                  </a:lnTo>
                  <a:lnTo>
                    <a:pt x="17" y="24"/>
                  </a:lnTo>
                  <a:lnTo>
                    <a:pt x="11" y="21"/>
                  </a:lnTo>
                  <a:lnTo>
                    <a:pt x="5" y="14"/>
                  </a:lnTo>
                  <a:lnTo>
                    <a:pt x="2" y="8"/>
                  </a:lnTo>
                  <a:lnTo>
                    <a:pt x="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" name="Freeform 4389"/>
            <p:cNvSpPr>
              <a:spLocks/>
            </p:cNvSpPr>
            <p:nvPr/>
          </p:nvSpPr>
          <p:spPr bwMode="auto">
            <a:xfrm>
              <a:off x="5100" y="494"/>
              <a:ext cx="6" cy="3"/>
            </a:xfrm>
            <a:custGeom>
              <a:avLst/>
              <a:gdLst>
                <a:gd name="T0" fmla="*/ 50 w 50"/>
                <a:gd name="T1" fmla="*/ 0 h 25"/>
                <a:gd name="T2" fmla="*/ 48 w 50"/>
                <a:gd name="T3" fmla="*/ 8 h 25"/>
                <a:gd name="T4" fmla="*/ 45 w 50"/>
                <a:gd name="T5" fmla="*/ 14 h 25"/>
                <a:gd name="T6" fmla="*/ 39 w 50"/>
                <a:gd name="T7" fmla="*/ 21 h 25"/>
                <a:gd name="T8" fmla="*/ 33 w 50"/>
                <a:gd name="T9" fmla="*/ 24 h 25"/>
                <a:gd name="T10" fmla="*/ 25 w 50"/>
                <a:gd name="T11" fmla="*/ 25 h 25"/>
                <a:gd name="T12" fmla="*/ 17 w 50"/>
                <a:gd name="T13" fmla="*/ 24 h 25"/>
                <a:gd name="T14" fmla="*/ 11 w 50"/>
                <a:gd name="T15" fmla="*/ 21 h 25"/>
                <a:gd name="T16" fmla="*/ 5 w 50"/>
                <a:gd name="T17" fmla="*/ 14 h 25"/>
                <a:gd name="T18" fmla="*/ 2 w 50"/>
                <a:gd name="T19" fmla="*/ 8 h 25"/>
                <a:gd name="T20" fmla="*/ 0 w 50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5">
                  <a:moveTo>
                    <a:pt x="50" y="0"/>
                  </a:moveTo>
                  <a:lnTo>
                    <a:pt x="48" y="8"/>
                  </a:lnTo>
                  <a:lnTo>
                    <a:pt x="45" y="14"/>
                  </a:lnTo>
                  <a:lnTo>
                    <a:pt x="39" y="21"/>
                  </a:lnTo>
                  <a:lnTo>
                    <a:pt x="33" y="24"/>
                  </a:lnTo>
                  <a:lnTo>
                    <a:pt x="25" y="25"/>
                  </a:lnTo>
                  <a:lnTo>
                    <a:pt x="17" y="24"/>
                  </a:lnTo>
                  <a:lnTo>
                    <a:pt x="11" y="21"/>
                  </a:lnTo>
                  <a:lnTo>
                    <a:pt x="5" y="14"/>
                  </a:lnTo>
                  <a:lnTo>
                    <a:pt x="2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22" name="Group 4390"/>
          <p:cNvGrpSpPr>
            <a:grpSpLocks/>
          </p:cNvGrpSpPr>
          <p:nvPr/>
        </p:nvGrpSpPr>
        <p:grpSpPr bwMode="auto">
          <a:xfrm>
            <a:off x="8331708" y="298577"/>
            <a:ext cx="9525" cy="144463"/>
            <a:chOff x="5100" y="403"/>
            <a:chExt cx="6" cy="91"/>
          </a:xfrm>
        </p:grpSpPr>
        <p:sp>
          <p:nvSpPr>
            <p:cNvPr id="4723" name="Freeform 4391"/>
            <p:cNvSpPr>
              <a:spLocks/>
            </p:cNvSpPr>
            <p:nvPr/>
          </p:nvSpPr>
          <p:spPr bwMode="auto">
            <a:xfrm>
              <a:off x="5100" y="403"/>
              <a:ext cx="6" cy="91"/>
            </a:xfrm>
            <a:custGeom>
              <a:avLst/>
              <a:gdLst>
                <a:gd name="T0" fmla="*/ 0 w 50"/>
                <a:gd name="T1" fmla="*/ 727 h 727"/>
                <a:gd name="T2" fmla="*/ 25 w 50"/>
                <a:gd name="T3" fmla="*/ 727 h 727"/>
                <a:gd name="T4" fmla="*/ 50 w 50"/>
                <a:gd name="T5" fmla="*/ 727 h 727"/>
                <a:gd name="T6" fmla="*/ 50 w 50"/>
                <a:gd name="T7" fmla="*/ 0 h 727"/>
                <a:gd name="T8" fmla="*/ 25 w 50"/>
                <a:gd name="T9" fmla="*/ 0 h 727"/>
                <a:gd name="T10" fmla="*/ 0 w 50"/>
                <a:gd name="T11" fmla="*/ 0 h 727"/>
                <a:gd name="T12" fmla="*/ 0 w 50"/>
                <a:gd name="T13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7">
                  <a:moveTo>
                    <a:pt x="0" y="727"/>
                  </a:moveTo>
                  <a:lnTo>
                    <a:pt x="25" y="727"/>
                  </a:lnTo>
                  <a:lnTo>
                    <a:pt x="50" y="727"/>
                  </a:lnTo>
                  <a:lnTo>
                    <a:pt x="50" y="0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" name="Freeform 4392"/>
            <p:cNvSpPr>
              <a:spLocks/>
            </p:cNvSpPr>
            <p:nvPr/>
          </p:nvSpPr>
          <p:spPr bwMode="auto">
            <a:xfrm>
              <a:off x="5100" y="403"/>
              <a:ext cx="6" cy="91"/>
            </a:xfrm>
            <a:custGeom>
              <a:avLst/>
              <a:gdLst>
                <a:gd name="T0" fmla="*/ 0 w 50"/>
                <a:gd name="T1" fmla="*/ 727 h 727"/>
                <a:gd name="T2" fmla="*/ 25 w 50"/>
                <a:gd name="T3" fmla="*/ 727 h 727"/>
                <a:gd name="T4" fmla="*/ 50 w 50"/>
                <a:gd name="T5" fmla="*/ 727 h 727"/>
                <a:gd name="T6" fmla="*/ 50 w 50"/>
                <a:gd name="T7" fmla="*/ 0 h 727"/>
                <a:gd name="T8" fmla="*/ 25 w 50"/>
                <a:gd name="T9" fmla="*/ 0 h 727"/>
                <a:gd name="T10" fmla="*/ 0 w 50"/>
                <a:gd name="T11" fmla="*/ 0 h 727"/>
                <a:gd name="T12" fmla="*/ 0 w 50"/>
                <a:gd name="T13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7">
                  <a:moveTo>
                    <a:pt x="0" y="727"/>
                  </a:moveTo>
                  <a:lnTo>
                    <a:pt x="25" y="727"/>
                  </a:lnTo>
                  <a:lnTo>
                    <a:pt x="50" y="727"/>
                  </a:lnTo>
                  <a:lnTo>
                    <a:pt x="50" y="0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72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25" name="Group 4393"/>
          <p:cNvGrpSpPr>
            <a:grpSpLocks/>
          </p:cNvGrpSpPr>
          <p:nvPr/>
        </p:nvGrpSpPr>
        <p:grpSpPr bwMode="auto">
          <a:xfrm>
            <a:off x="7434771" y="298577"/>
            <a:ext cx="11112" cy="149225"/>
            <a:chOff x="4535" y="403"/>
            <a:chExt cx="7" cy="94"/>
          </a:xfrm>
        </p:grpSpPr>
        <p:sp>
          <p:nvSpPr>
            <p:cNvPr id="4726" name="Line 4394"/>
            <p:cNvSpPr>
              <a:spLocks noChangeShapeType="1"/>
            </p:cNvSpPr>
            <p:nvPr/>
          </p:nvSpPr>
          <p:spPr bwMode="auto">
            <a:xfrm>
              <a:off x="4537" y="494"/>
              <a:ext cx="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" name="Freeform 4395"/>
            <p:cNvSpPr>
              <a:spLocks/>
            </p:cNvSpPr>
            <p:nvPr/>
          </p:nvSpPr>
          <p:spPr bwMode="auto">
            <a:xfrm>
              <a:off x="4535" y="491"/>
              <a:ext cx="3" cy="6"/>
            </a:xfrm>
            <a:custGeom>
              <a:avLst/>
              <a:gdLst>
                <a:gd name="T0" fmla="*/ 24 w 24"/>
                <a:gd name="T1" fmla="*/ 25 h 50"/>
                <a:gd name="T2" fmla="*/ 24 w 24"/>
                <a:gd name="T3" fmla="*/ 50 h 50"/>
                <a:gd name="T4" fmla="*/ 16 w 24"/>
                <a:gd name="T5" fmla="*/ 49 h 50"/>
                <a:gd name="T6" fmla="*/ 10 w 24"/>
                <a:gd name="T7" fmla="*/ 46 h 50"/>
                <a:gd name="T8" fmla="*/ 4 w 24"/>
                <a:gd name="T9" fmla="*/ 39 h 50"/>
                <a:gd name="T10" fmla="*/ 1 w 24"/>
                <a:gd name="T11" fmla="*/ 33 h 50"/>
                <a:gd name="T12" fmla="*/ 0 w 24"/>
                <a:gd name="T13" fmla="*/ 25 h 50"/>
                <a:gd name="T14" fmla="*/ 1 w 24"/>
                <a:gd name="T15" fmla="*/ 17 h 50"/>
                <a:gd name="T16" fmla="*/ 4 w 24"/>
                <a:gd name="T17" fmla="*/ 11 h 50"/>
                <a:gd name="T18" fmla="*/ 10 w 24"/>
                <a:gd name="T19" fmla="*/ 5 h 50"/>
                <a:gd name="T20" fmla="*/ 16 w 24"/>
                <a:gd name="T21" fmla="*/ 2 h 50"/>
                <a:gd name="T22" fmla="*/ 24 w 24"/>
                <a:gd name="T23" fmla="*/ 0 h 50"/>
                <a:gd name="T24" fmla="*/ 24 w 24"/>
                <a:gd name="T2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50">
                  <a:moveTo>
                    <a:pt x="24" y="25"/>
                  </a:moveTo>
                  <a:lnTo>
                    <a:pt x="24" y="50"/>
                  </a:lnTo>
                  <a:lnTo>
                    <a:pt x="16" y="49"/>
                  </a:lnTo>
                  <a:lnTo>
                    <a:pt x="10" y="46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5"/>
                  </a:lnTo>
                  <a:lnTo>
                    <a:pt x="1" y="17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" name="Freeform 4396"/>
            <p:cNvSpPr>
              <a:spLocks/>
            </p:cNvSpPr>
            <p:nvPr/>
          </p:nvSpPr>
          <p:spPr bwMode="auto">
            <a:xfrm>
              <a:off x="4535" y="491"/>
              <a:ext cx="3" cy="6"/>
            </a:xfrm>
            <a:custGeom>
              <a:avLst/>
              <a:gdLst>
                <a:gd name="T0" fmla="*/ 24 w 24"/>
                <a:gd name="T1" fmla="*/ 50 h 50"/>
                <a:gd name="T2" fmla="*/ 16 w 24"/>
                <a:gd name="T3" fmla="*/ 49 h 50"/>
                <a:gd name="T4" fmla="*/ 10 w 24"/>
                <a:gd name="T5" fmla="*/ 46 h 50"/>
                <a:gd name="T6" fmla="*/ 4 w 24"/>
                <a:gd name="T7" fmla="*/ 39 h 50"/>
                <a:gd name="T8" fmla="*/ 1 w 24"/>
                <a:gd name="T9" fmla="*/ 33 h 50"/>
                <a:gd name="T10" fmla="*/ 0 w 24"/>
                <a:gd name="T11" fmla="*/ 25 h 50"/>
                <a:gd name="T12" fmla="*/ 1 w 24"/>
                <a:gd name="T13" fmla="*/ 17 h 50"/>
                <a:gd name="T14" fmla="*/ 4 w 24"/>
                <a:gd name="T15" fmla="*/ 11 h 50"/>
                <a:gd name="T16" fmla="*/ 10 w 24"/>
                <a:gd name="T17" fmla="*/ 5 h 50"/>
                <a:gd name="T18" fmla="*/ 16 w 24"/>
                <a:gd name="T19" fmla="*/ 2 h 50"/>
                <a:gd name="T20" fmla="*/ 24 w 24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50">
                  <a:moveTo>
                    <a:pt x="24" y="50"/>
                  </a:moveTo>
                  <a:lnTo>
                    <a:pt x="16" y="49"/>
                  </a:lnTo>
                  <a:lnTo>
                    <a:pt x="10" y="46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5"/>
                  </a:lnTo>
                  <a:lnTo>
                    <a:pt x="1" y="17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" name="Freeform 4397"/>
            <p:cNvSpPr>
              <a:spLocks/>
            </p:cNvSpPr>
            <p:nvPr/>
          </p:nvSpPr>
          <p:spPr bwMode="auto">
            <a:xfrm>
              <a:off x="4535" y="494"/>
              <a:ext cx="6" cy="3"/>
            </a:xfrm>
            <a:custGeom>
              <a:avLst/>
              <a:gdLst>
                <a:gd name="T0" fmla="*/ 24 w 50"/>
                <a:gd name="T1" fmla="*/ 0 h 25"/>
                <a:gd name="T2" fmla="*/ 50 w 50"/>
                <a:gd name="T3" fmla="*/ 0 h 25"/>
                <a:gd name="T4" fmla="*/ 47 w 50"/>
                <a:gd name="T5" fmla="*/ 8 h 25"/>
                <a:gd name="T6" fmla="*/ 44 w 50"/>
                <a:gd name="T7" fmla="*/ 14 h 25"/>
                <a:gd name="T8" fmla="*/ 38 w 50"/>
                <a:gd name="T9" fmla="*/ 21 h 25"/>
                <a:gd name="T10" fmla="*/ 32 w 50"/>
                <a:gd name="T11" fmla="*/ 24 h 25"/>
                <a:gd name="T12" fmla="*/ 24 w 50"/>
                <a:gd name="T13" fmla="*/ 25 h 25"/>
                <a:gd name="T14" fmla="*/ 16 w 50"/>
                <a:gd name="T15" fmla="*/ 24 h 25"/>
                <a:gd name="T16" fmla="*/ 10 w 50"/>
                <a:gd name="T17" fmla="*/ 21 h 25"/>
                <a:gd name="T18" fmla="*/ 4 w 50"/>
                <a:gd name="T19" fmla="*/ 14 h 25"/>
                <a:gd name="T20" fmla="*/ 1 w 50"/>
                <a:gd name="T21" fmla="*/ 8 h 25"/>
                <a:gd name="T22" fmla="*/ 0 w 50"/>
                <a:gd name="T23" fmla="*/ 0 h 25"/>
                <a:gd name="T24" fmla="*/ 24 w 50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25">
                  <a:moveTo>
                    <a:pt x="24" y="0"/>
                  </a:moveTo>
                  <a:lnTo>
                    <a:pt x="50" y="0"/>
                  </a:lnTo>
                  <a:lnTo>
                    <a:pt x="47" y="8"/>
                  </a:lnTo>
                  <a:lnTo>
                    <a:pt x="44" y="14"/>
                  </a:lnTo>
                  <a:lnTo>
                    <a:pt x="38" y="21"/>
                  </a:lnTo>
                  <a:lnTo>
                    <a:pt x="32" y="24"/>
                  </a:lnTo>
                  <a:lnTo>
                    <a:pt x="24" y="25"/>
                  </a:lnTo>
                  <a:lnTo>
                    <a:pt x="16" y="24"/>
                  </a:lnTo>
                  <a:lnTo>
                    <a:pt x="10" y="21"/>
                  </a:lnTo>
                  <a:lnTo>
                    <a:pt x="4" y="14"/>
                  </a:lnTo>
                  <a:lnTo>
                    <a:pt x="1" y="8"/>
                  </a:ln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" name="Freeform 4398"/>
            <p:cNvSpPr>
              <a:spLocks/>
            </p:cNvSpPr>
            <p:nvPr/>
          </p:nvSpPr>
          <p:spPr bwMode="auto">
            <a:xfrm>
              <a:off x="4535" y="494"/>
              <a:ext cx="6" cy="3"/>
            </a:xfrm>
            <a:custGeom>
              <a:avLst/>
              <a:gdLst>
                <a:gd name="T0" fmla="*/ 50 w 50"/>
                <a:gd name="T1" fmla="*/ 0 h 25"/>
                <a:gd name="T2" fmla="*/ 47 w 50"/>
                <a:gd name="T3" fmla="*/ 8 h 25"/>
                <a:gd name="T4" fmla="*/ 44 w 50"/>
                <a:gd name="T5" fmla="*/ 14 h 25"/>
                <a:gd name="T6" fmla="*/ 38 w 50"/>
                <a:gd name="T7" fmla="*/ 21 h 25"/>
                <a:gd name="T8" fmla="*/ 32 w 50"/>
                <a:gd name="T9" fmla="*/ 24 h 25"/>
                <a:gd name="T10" fmla="*/ 24 w 50"/>
                <a:gd name="T11" fmla="*/ 25 h 25"/>
                <a:gd name="T12" fmla="*/ 16 w 50"/>
                <a:gd name="T13" fmla="*/ 24 h 25"/>
                <a:gd name="T14" fmla="*/ 10 w 50"/>
                <a:gd name="T15" fmla="*/ 21 h 25"/>
                <a:gd name="T16" fmla="*/ 4 w 50"/>
                <a:gd name="T17" fmla="*/ 14 h 25"/>
                <a:gd name="T18" fmla="*/ 1 w 50"/>
                <a:gd name="T19" fmla="*/ 8 h 25"/>
                <a:gd name="T20" fmla="*/ 0 w 50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5">
                  <a:moveTo>
                    <a:pt x="50" y="0"/>
                  </a:moveTo>
                  <a:lnTo>
                    <a:pt x="47" y="8"/>
                  </a:lnTo>
                  <a:lnTo>
                    <a:pt x="44" y="14"/>
                  </a:lnTo>
                  <a:lnTo>
                    <a:pt x="38" y="21"/>
                  </a:lnTo>
                  <a:lnTo>
                    <a:pt x="32" y="24"/>
                  </a:lnTo>
                  <a:lnTo>
                    <a:pt x="24" y="25"/>
                  </a:lnTo>
                  <a:lnTo>
                    <a:pt x="16" y="24"/>
                  </a:lnTo>
                  <a:lnTo>
                    <a:pt x="10" y="21"/>
                  </a:lnTo>
                  <a:lnTo>
                    <a:pt x="4" y="14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" name="Freeform 4399"/>
            <p:cNvSpPr>
              <a:spLocks/>
            </p:cNvSpPr>
            <p:nvPr/>
          </p:nvSpPr>
          <p:spPr bwMode="auto">
            <a:xfrm>
              <a:off x="4535" y="403"/>
              <a:ext cx="6" cy="91"/>
            </a:xfrm>
            <a:custGeom>
              <a:avLst/>
              <a:gdLst>
                <a:gd name="T0" fmla="*/ 0 w 50"/>
                <a:gd name="T1" fmla="*/ 727 h 727"/>
                <a:gd name="T2" fmla="*/ 24 w 50"/>
                <a:gd name="T3" fmla="*/ 727 h 727"/>
                <a:gd name="T4" fmla="*/ 50 w 50"/>
                <a:gd name="T5" fmla="*/ 727 h 727"/>
                <a:gd name="T6" fmla="*/ 50 w 50"/>
                <a:gd name="T7" fmla="*/ 0 h 727"/>
                <a:gd name="T8" fmla="*/ 24 w 50"/>
                <a:gd name="T9" fmla="*/ 0 h 727"/>
                <a:gd name="T10" fmla="*/ 0 w 50"/>
                <a:gd name="T11" fmla="*/ 0 h 727"/>
                <a:gd name="T12" fmla="*/ 0 w 50"/>
                <a:gd name="T13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7">
                  <a:moveTo>
                    <a:pt x="0" y="727"/>
                  </a:moveTo>
                  <a:lnTo>
                    <a:pt x="24" y="727"/>
                  </a:lnTo>
                  <a:lnTo>
                    <a:pt x="50" y="727"/>
                  </a:lnTo>
                  <a:lnTo>
                    <a:pt x="50" y="0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" name="Freeform 4400"/>
            <p:cNvSpPr>
              <a:spLocks/>
            </p:cNvSpPr>
            <p:nvPr/>
          </p:nvSpPr>
          <p:spPr bwMode="auto">
            <a:xfrm>
              <a:off x="4535" y="403"/>
              <a:ext cx="6" cy="91"/>
            </a:xfrm>
            <a:custGeom>
              <a:avLst/>
              <a:gdLst>
                <a:gd name="T0" fmla="*/ 0 w 50"/>
                <a:gd name="T1" fmla="*/ 727 h 727"/>
                <a:gd name="T2" fmla="*/ 24 w 50"/>
                <a:gd name="T3" fmla="*/ 727 h 727"/>
                <a:gd name="T4" fmla="*/ 50 w 50"/>
                <a:gd name="T5" fmla="*/ 727 h 727"/>
                <a:gd name="T6" fmla="*/ 50 w 50"/>
                <a:gd name="T7" fmla="*/ 0 h 727"/>
                <a:gd name="T8" fmla="*/ 24 w 50"/>
                <a:gd name="T9" fmla="*/ 0 h 727"/>
                <a:gd name="T10" fmla="*/ 0 w 50"/>
                <a:gd name="T11" fmla="*/ 0 h 727"/>
                <a:gd name="T12" fmla="*/ 0 w 50"/>
                <a:gd name="T13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7">
                  <a:moveTo>
                    <a:pt x="0" y="727"/>
                  </a:moveTo>
                  <a:lnTo>
                    <a:pt x="24" y="727"/>
                  </a:lnTo>
                  <a:lnTo>
                    <a:pt x="50" y="727"/>
                  </a:lnTo>
                  <a:lnTo>
                    <a:pt x="50" y="0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72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aphicFrame>
        <p:nvGraphicFramePr>
          <p:cNvPr id="4733" name="Object 440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33127937"/>
              </p:ext>
            </p:extLst>
          </p:nvPr>
        </p:nvGraphicFramePr>
        <p:xfrm>
          <a:off x="4864608" y="27432"/>
          <a:ext cx="3124200" cy="327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5" name="AutoCAD Drawing" r:id="rId5" imgW="12011040" imgH="7048440" progId="AutoCAD.Drawing.22">
                  <p:embed/>
                </p:oleObj>
              </mc:Choice>
              <mc:Fallback>
                <p:oleObj name="AutoCAD Drawing" r:id="rId5" imgW="12011040" imgH="7048440" progId="AutoCAD.Drawing.2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30029" t="5032" r="20721" b="6950"/>
                      <a:stretch>
                        <a:fillRect/>
                      </a:stretch>
                    </p:blipFill>
                    <p:spPr bwMode="auto">
                      <a:xfrm>
                        <a:off x="4864608" y="27432"/>
                        <a:ext cx="3124200" cy="327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34" name="Object 440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56916334"/>
              </p:ext>
            </p:extLst>
          </p:nvPr>
        </p:nvGraphicFramePr>
        <p:xfrm>
          <a:off x="5230685" y="3465576"/>
          <a:ext cx="3124200" cy="3402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6" name="AutoCAD Drawing" r:id="rId7" imgW="12011040" imgH="6800760" progId="AutoCAD.Drawing.17">
                  <p:embed/>
                </p:oleObj>
              </mc:Choice>
              <mc:Fallback>
                <p:oleObj name="AutoCAD Drawing" r:id="rId7" imgW="12011040" imgH="6800760" progId="AutoCAD.Drawing.17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25000" r="23750" b="1427"/>
                      <a:stretch>
                        <a:fillRect/>
                      </a:stretch>
                    </p:blipFill>
                    <p:spPr bwMode="auto">
                      <a:xfrm>
                        <a:off x="5230685" y="3465576"/>
                        <a:ext cx="3124200" cy="34020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735" name="Group 4403"/>
          <p:cNvGrpSpPr>
            <a:grpSpLocks/>
          </p:cNvGrpSpPr>
          <p:nvPr/>
        </p:nvGrpSpPr>
        <p:grpSpPr bwMode="auto">
          <a:xfrm>
            <a:off x="5473573" y="3801554"/>
            <a:ext cx="3597275" cy="2889250"/>
            <a:chOff x="2073" y="1264"/>
            <a:chExt cx="2266" cy="1820"/>
          </a:xfrm>
        </p:grpSpPr>
        <p:grpSp>
          <p:nvGrpSpPr>
            <p:cNvPr id="4736" name="Group 4404"/>
            <p:cNvGrpSpPr>
              <a:grpSpLocks/>
            </p:cNvGrpSpPr>
            <p:nvPr/>
          </p:nvGrpSpPr>
          <p:grpSpPr bwMode="auto">
            <a:xfrm>
              <a:off x="2073" y="1355"/>
              <a:ext cx="905" cy="1729"/>
              <a:chOff x="2073" y="1355"/>
              <a:chExt cx="905" cy="1729"/>
            </a:xfrm>
          </p:grpSpPr>
          <p:sp>
            <p:nvSpPr>
              <p:cNvPr id="5211" name="Freeform 4405"/>
              <p:cNvSpPr>
                <a:spLocks/>
              </p:cNvSpPr>
              <p:nvPr/>
            </p:nvSpPr>
            <p:spPr bwMode="auto">
              <a:xfrm>
                <a:off x="2076" y="1966"/>
                <a:ext cx="898" cy="6"/>
              </a:xfrm>
              <a:custGeom>
                <a:avLst/>
                <a:gdLst>
                  <a:gd name="T0" fmla="*/ 8090 w 8090"/>
                  <a:gd name="T1" fmla="*/ 54 h 54"/>
                  <a:gd name="T2" fmla="*/ 8090 w 8090"/>
                  <a:gd name="T3" fmla="*/ 28 h 54"/>
                  <a:gd name="T4" fmla="*/ 8090 w 8090"/>
                  <a:gd name="T5" fmla="*/ 0 h 54"/>
                  <a:gd name="T6" fmla="*/ 0 w 8090"/>
                  <a:gd name="T7" fmla="*/ 0 h 54"/>
                  <a:gd name="T8" fmla="*/ 0 w 8090"/>
                  <a:gd name="T9" fmla="*/ 28 h 54"/>
                  <a:gd name="T10" fmla="*/ 0 w 8090"/>
                  <a:gd name="T11" fmla="*/ 54 h 54"/>
                  <a:gd name="T12" fmla="*/ 8090 w 809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90" h="54">
                    <a:moveTo>
                      <a:pt x="8090" y="54"/>
                    </a:moveTo>
                    <a:lnTo>
                      <a:pt x="8090" y="28"/>
                    </a:lnTo>
                    <a:lnTo>
                      <a:pt x="8090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809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2" name="Freeform 4406"/>
              <p:cNvSpPr>
                <a:spLocks/>
              </p:cNvSpPr>
              <p:nvPr/>
            </p:nvSpPr>
            <p:spPr bwMode="auto">
              <a:xfrm>
                <a:off x="2076" y="1966"/>
                <a:ext cx="898" cy="6"/>
              </a:xfrm>
              <a:custGeom>
                <a:avLst/>
                <a:gdLst>
                  <a:gd name="T0" fmla="*/ 8090 w 8090"/>
                  <a:gd name="T1" fmla="*/ 54 h 54"/>
                  <a:gd name="T2" fmla="*/ 8090 w 8090"/>
                  <a:gd name="T3" fmla="*/ 28 h 54"/>
                  <a:gd name="T4" fmla="*/ 8090 w 8090"/>
                  <a:gd name="T5" fmla="*/ 0 h 54"/>
                  <a:gd name="T6" fmla="*/ 0 w 8090"/>
                  <a:gd name="T7" fmla="*/ 0 h 54"/>
                  <a:gd name="T8" fmla="*/ 0 w 8090"/>
                  <a:gd name="T9" fmla="*/ 28 h 54"/>
                  <a:gd name="T10" fmla="*/ 0 w 8090"/>
                  <a:gd name="T11" fmla="*/ 54 h 54"/>
                  <a:gd name="T12" fmla="*/ 8090 w 809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90" h="54">
                    <a:moveTo>
                      <a:pt x="8090" y="54"/>
                    </a:moveTo>
                    <a:lnTo>
                      <a:pt x="8090" y="28"/>
                    </a:lnTo>
                    <a:lnTo>
                      <a:pt x="8090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8090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3" name="Freeform 4407"/>
              <p:cNvSpPr>
                <a:spLocks/>
              </p:cNvSpPr>
              <p:nvPr/>
            </p:nvSpPr>
            <p:spPr bwMode="auto">
              <a:xfrm>
                <a:off x="2073" y="1966"/>
                <a:ext cx="3" cy="3"/>
              </a:xfrm>
              <a:custGeom>
                <a:avLst/>
                <a:gdLst>
                  <a:gd name="T0" fmla="*/ 27 w 27"/>
                  <a:gd name="T1" fmla="*/ 28 h 28"/>
                  <a:gd name="T2" fmla="*/ 27 w 27"/>
                  <a:gd name="T3" fmla="*/ 0 h 28"/>
                  <a:gd name="T4" fmla="*/ 22 w 27"/>
                  <a:gd name="T5" fmla="*/ 1 h 28"/>
                  <a:gd name="T6" fmla="*/ 18 w 27"/>
                  <a:gd name="T7" fmla="*/ 2 h 28"/>
                  <a:gd name="T8" fmla="*/ 14 w 27"/>
                  <a:gd name="T9" fmla="*/ 4 h 28"/>
                  <a:gd name="T10" fmla="*/ 10 w 27"/>
                  <a:gd name="T11" fmla="*/ 7 h 28"/>
                  <a:gd name="T12" fmla="*/ 7 w 27"/>
                  <a:gd name="T13" fmla="*/ 9 h 28"/>
                  <a:gd name="T14" fmla="*/ 4 w 27"/>
                  <a:gd name="T15" fmla="*/ 13 h 28"/>
                  <a:gd name="T16" fmla="*/ 3 w 27"/>
                  <a:gd name="T17" fmla="*/ 17 h 28"/>
                  <a:gd name="T18" fmla="*/ 0 w 27"/>
                  <a:gd name="T19" fmla="*/ 21 h 28"/>
                  <a:gd name="T20" fmla="*/ 0 w 27"/>
                  <a:gd name="T21" fmla="*/ 28 h 28"/>
                  <a:gd name="T22" fmla="*/ 27 w 27"/>
                  <a:gd name="T2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27" y="0"/>
                    </a:lnTo>
                    <a:lnTo>
                      <a:pt x="22" y="1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" name="Freeform 4408"/>
              <p:cNvSpPr>
                <a:spLocks/>
              </p:cNvSpPr>
              <p:nvPr/>
            </p:nvSpPr>
            <p:spPr bwMode="auto">
              <a:xfrm>
                <a:off x="2073" y="1966"/>
                <a:ext cx="3" cy="3"/>
              </a:xfrm>
              <a:custGeom>
                <a:avLst/>
                <a:gdLst>
                  <a:gd name="T0" fmla="*/ 27 w 27"/>
                  <a:gd name="T1" fmla="*/ 0 h 28"/>
                  <a:gd name="T2" fmla="*/ 22 w 27"/>
                  <a:gd name="T3" fmla="*/ 1 h 28"/>
                  <a:gd name="T4" fmla="*/ 18 w 27"/>
                  <a:gd name="T5" fmla="*/ 2 h 28"/>
                  <a:gd name="T6" fmla="*/ 14 w 27"/>
                  <a:gd name="T7" fmla="*/ 4 h 28"/>
                  <a:gd name="T8" fmla="*/ 10 w 27"/>
                  <a:gd name="T9" fmla="*/ 7 h 28"/>
                  <a:gd name="T10" fmla="*/ 7 w 27"/>
                  <a:gd name="T11" fmla="*/ 9 h 28"/>
                  <a:gd name="T12" fmla="*/ 4 w 27"/>
                  <a:gd name="T13" fmla="*/ 13 h 28"/>
                  <a:gd name="T14" fmla="*/ 3 w 27"/>
                  <a:gd name="T15" fmla="*/ 17 h 28"/>
                  <a:gd name="T16" fmla="*/ 0 w 27"/>
                  <a:gd name="T17" fmla="*/ 21 h 28"/>
                  <a:gd name="T18" fmla="*/ 0 w 27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8">
                    <a:moveTo>
                      <a:pt x="27" y="0"/>
                    </a:moveTo>
                    <a:lnTo>
                      <a:pt x="22" y="1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" name="Freeform 4409"/>
              <p:cNvSpPr>
                <a:spLocks/>
              </p:cNvSpPr>
              <p:nvPr/>
            </p:nvSpPr>
            <p:spPr bwMode="auto">
              <a:xfrm>
                <a:off x="2073" y="1969"/>
                <a:ext cx="6" cy="1112"/>
              </a:xfrm>
              <a:custGeom>
                <a:avLst/>
                <a:gdLst>
                  <a:gd name="T0" fmla="*/ 54 w 54"/>
                  <a:gd name="T1" fmla="*/ 0 h 10007"/>
                  <a:gd name="T2" fmla="*/ 27 w 54"/>
                  <a:gd name="T3" fmla="*/ 0 h 10007"/>
                  <a:gd name="T4" fmla="*/ 0 w 54"/>
                  <a:gd name="T5" fmla="*/ 0 h 10007"/>
                  <a:gd name="T6" fmla="*/ 0 w 54"/>
                  <a:gd name="T7" fmla="*/ 10007 h 10007"/>
                  <a:gd name="T8" fmla="*/ 27 w 54"/>
                  <a:gd name="T9" fmla="*/ 10007 h 10007"/>
                  <a:gd name="T10" fmla="*/ 54 w 54"/>
                  <a:gd name="T11" fmla="*/ 10007 h 10007"/>
                  <a:gd name="T12" fmla="*/ 54 w 54"/>
                  <a:gd name="T13" fmla="*/ 0 h 10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0007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10007"/>
                    </a:lnTo>
                    <a:lnTo>
                      <a:pt x="27" y="10007"/>
                    </a:lnTo>
                    <a:lnTo>
                      <a:pt x="54" y="10007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" name="Freeform 4410"/>
              <p:cNvSpPr>
                <a:spLocks/>
              </p:cNvSpPr>
              <p:nvPr/>
            </p:nvSpPr>
            <p:spPr bwMode="auto">
              <a:xfrm>
                <a:off x="2073" y="1969"/>
                <a:ext cx="6" cy="1112"/>
              </a:xfrm>
              <a:custGeom>
                <a:avLst/>
                <a:gdLst>
                  <a:gd name="T0" fmla="*/ 54 w 54"/>
                  <a:gd name="T1" fmla="*/ 0 h 10007"/>
                  <a:gd name="T2" fmla="*/ 27 w 54"/>
                  <a:gd name="T3" fmla="*/ 0 h 10007"/>
                  <a:gd name="T4" fmla="*/ 0 w 54"/>
                  <a:gd name="T5" fmla="*/ 0 h 10007"/>
                  <a:gd name="T6" fmla="*/ 0 w 54"/>
                  <a:gd name="T7" fmla="*/ 10007 h 10007"/>
                  <a:gd name="T8" fmla="*/ 27 w 54"/>
                  <a:gd name="T9" fmla="*/ 10007 h 10007"/>
                  <a:gd name="T10" fmla="*/ 54 w 54"/>
                  <a:gd name="T11" fmla="*/ 10007 h 10007"/>
                  <a:gd name="T12" fmla="*/ 54 w 54"/>
                  <a:gd name="T13" fmla="*/ 0 h 10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0007">
                    <a:moveTo>
                      <a:pt x="54" y="0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0" y="10007"/>
                    </a:lnTo>
                    <a:lnTo>
                      <a:pt x="27" y="10007"/>
                    </a:lnTo>
                    <a:lnTo>
                      <a:pt x="54" y="10007"/>
                    </a:lnTo>
                    <a:lnTo>
                      <a:pt x="5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" name="Freeform 4411"/>
              <p:cNvSpPr>
                <a:spLocks/>
              </p:cNvSpPr>
              <p:nvPr/>
            </p:nvSpPr>
            <p:spPr bwMode="auto">
              <a:xfrm>
                <a:off x="2073" y="3081"/>
                <a:ext cx="3" cy="3"/>
              </a:xfrm>
              <a:custGeom>
                <a:avLst/>
                <a:gdLst>
                  <a:gd name="T0" fmla="*/ 27 w 27"/>
                  <a:gd name="T1" fmla="*/ 0 h 26"/>
                  <a:gd name="T2" fmla="*/ 0 w 27"/>
                  <a:gd name="T3" fmla="*/ 0 h 26"/>
                  <a:gd name="T4" fmla="*/ 0 w 27"/>
                  <a:gd name="T5" fmla="*/ 4 h 26"/>
                  <a:gd name="T6" fmla="*/ 1 w 27"/>
                  <a:gd name="T7" fmla="*/ 8 h 26"/>
                  <a:gd name="T8" fmla="*/ 3 w 27"/>
                  <a:gd name="T9" fmla="*/ 13 h 26"/>
                  <a:gd name="T10" fmla="*/ 6 w 27"/>
                  <a:gd name="T11" fmla="*/ 16 h 26"/>
                  <a:gd name="T12" fmla="*/ 8 w 27"/>
                  <a:gd name="T13" fmla="*/ 19 h 26"/>
                  <a:gd name="T14" fmla="*/ 12 w 27"/>
                  <a:gd name="T15" fmla="*/ 23 h 26"/>
                  <a:gd name="T16" fmla="*/ 16 w 27"/>
                  <a:gd name="T17" fmla="*/ 24 h 26"/>
                  <a:gd name="T18" fmla="*/ 20 w 27"/>
                  <a:gd name="T19" fmla="*/ 26 h 26"/>
                  <a:gd name="T20" fmla="*/ 27 w 27"/>
                  <a:gd name="T21" fmla="*/ 26 h 26"/>
                  <a:gd name="T22" fmla="*/ 27 w 27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26">
                    <a:moveTo>
                      <a:pt x="2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3" y="13"/>
                    </a:lnTo>
                    <a:lnTo>
                      <a:pt x="6" y="16"/>
                    </a:lnTo>
                    <a:lnTo>
                      <a:pt x="8" y="19"/>
                    </a:lnTo>
                    <a:lnTo>
                      <a:pt x="12" y="23"/>
                    </a:lnTo>
                    <a:lnTo>
                      <a:pt x="16" y="24"/>
                    </a:lnTo>
                    <a:lnTo>
                      <a:pt x="20" y="26"/>
                    </a:lnTo>
                    <a:lnTo>
                      <a:pt x="27" y="2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" name="Freeform 4412"/>
              <p:cNvSpPr>
                <a:spLocks/>
              </p:cNvSpPr>
              <p:nvPr/>
            </p:nvSpPr>
            <p:spPr bwMode="auto">
              <a:xfrm>
                <a:off x="2073" y="3081"/>
                <a:ext cx="3" cy="3"/>
              </a:xfrm>
              <a:custGeom>
                <a:avLst/>
                <a:gdLst>
                  <a:gd name="T0" fmla="*/ 0 w 27"/>
                  <a:gd name="T1" fmla="*/ 0 h 26"/>
                  <a:gd name="T2" fmla="*/ 0 w 27"/>
                  <a:gd name="T3" fmla="*/ 4 h 26"/>
                  <a:gd name="T4" fmla="*/ 1 w 27"/>
                  <a:gd name="T5" fmla="*/ 8 h 26"/>
                  <a:gd name="T6" fmla="*/ 3 w 27"/>
                  <a:gd name="T7" fmla="*/ 13 h 26"/>
                  <a:gd name="T8" fmla="*/ 6 w 27"/>
                  <a:gd name="T9" fmla="*/ 16 h 26"/>
                  <a:gd name="T10" fmla="*/ 8 w 27"/>
                  <a:gd name="T11" fmla="*/ 19 h 26"/>
                  <a:gd name="T12" fmla="*/ 12 w 27"/>
                  <a:gd name="T13" fmla="*/ 23 h 26"/>
                  <a:gd name="T14" fmla="*/ 16 w 27"/>
                  <a:gd name="T15" fmla="*/ 24 h 26"/>
                  <a:gd name="T16" fmla="*/ 20 w 27"/>
                  <a:gd name="T17" fmla="*/ 26 h 26"/>
                  <a:gd name="T18" fmla="*/ 27 w 27"/>
                  <a:gd name="T1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0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3" y="13"/>
                    </a:lnTo>
                    <a:lnTo>
                      <a:pt x="6" y="16"/>
                    </a:lnTo>
                    <a:lnTo>
                      <a:pt x="8" y="19"/>
                    </a:lnTo>
                    <a:lnTo>
                      <a:pt x="12" y="23"/>
                    </a:lnTo>
                    <a:lnTo>
                      <a:pt x="16" y="24"/>
                    </a:lnTo>
                    <a:lnTo>
                      <a:pt x="20" y="26"/>
                    </a:lnTo>
                    <a:lnTo>
                      <a:pt x="27" y="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" name="Freeform 4413"/>
              <p:cNvSpPr>
                <a:spLocks/>
              </p:cNvSpPr>
              <p:nvPr/>
            </p:nvSpPr>
            <p:spPr bwMode="auto">
              <a:xfrm>
                <a:off x="2076" y="3078"/>
                <a:ext cx="898" cy="6"/>
              </a:xfrm>
              <a:custGeom>
                <a:avLst/>
                <a:gdLst>
                  <a:gd name="T0" fmla="*/ 0 w 8090"/>
                  <a:gd name="T1" fmla="*/ 0 h 54"/>
                  <a:gd name="T2" fmla="*/ 0 w 8090"/>
                  <a:gd name="T3" fmla="*/ 28 h 54"/>
                  <a:gd name="T4" fmla="*/ 0 w 8090"/>
                  <a:gd name="T5" fmla="*/ 54 h 54"/>
                  <a:gd name="T6" fmla="*/ 8090 w 8090"/>
                  <a:gd name="T7" fmla="*/ 54 h 54"/>
                  <a:gd name="T8" fmla="*/ 8090 w 8090"/>
                  <a:gd name="T9" fmla="*/ 28 h 54"/>
                  <a:gd name="T10" fmla="*/ 8090 w 8090"/>
                  <a:gd name="T11" fmla="*/ 0 h 54"/>
                  <a:gd name="T12" fmla="*/ 0 w 8090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90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8090" y="54"/>
                    </a:lnTo>
                    <a:lnTo>
                      <a:pt x="8090" y="28"/>
                    </a:lnTo>
                    <a:lnTo>
                      <a:pt x="80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" name="Freeform 4414"/>
              <p:cNvSpPr>
                <a:spLocks/>
              </p:cNvSpPr>
              <p:nvPr/>
            </p:nvSpPr>
            <p:spPr bwMode="auto">
              <a:xfrm>
                <a:off x="2076" y="3078"/>
                <a:ext cx="898" cy="6"/>
              </a:xfrm>
              <a:custGeom>
                <a:avLst/>
                <a:gdLst>
                  <a:gd name="T0" fmla="*/ 0 w 8090"/>
                  <a:gd name="T1" fmla="*/ 0 h 54"/>
                  <a:gd name="T2" fmla="*/ 0 w 8090"/>
                  <a:gd name="T3" fmla="*/ 28 h 54"/>
                  <a:gd name="T4" fmla="*/ 0 w 8090"/>
                  <a:gd name="T5" fmla="*/ 54 h 54"/>
                  <a:gd name="T6" fmla="*/ 8090 w 8090"/>
                  <a:gd name="T7" fmla="*/ 54 h 54"/>
                  <a:gd name="T8" fmla="*/ 8090 w 8090"/>
                  <a:gd name="T9" fmla="*/ 28 h 54"/>
                  <a:gd name="T10" fmla="*/ 8090 w 8090"/>
                  <a:gd name="T11" fmla="*/ 0 h 54"/>
                  <a:gd name="T12" fmla="*/ 0 w 8090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90" h="54">
                    <a:moveTo>
                      <a:pt x="0" y="0"/>
                    </a:moveTo>
                    <a:lnTo>
                      <a:pt x="0" y="28"/>
                    </a:lnTo>
                    <a:lnTo>
                      <a:pt x="0" y="54"/>
                    </a:lnTo>
                    <a:lnTo>
                      <a:pt x="8090" y="54"/>
                    </a:lnTo>
                    <a:lnTo>
                      <a:pt x="8090" y="28"/>
                    </a:lnTo>
                    <a:lnTo>
                      <a:pt x="809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" name="Freeform 4415"/>
              <p:cNvSpPr>
                <a:spLocks/>
              </p:cNvSpPr>
              <p:nvPr/>
            </p:nvSpPr>
            <p:spPr bwMode="auto">
              <a:xfrm>
                <a:off x="2974" y="3081"/>
                <a:ext cx="4" cy="3"/>
              </a:xfrm>
              <a:custGeom>
                <a:avLst/>
                <a:gdLst>
                  <a:gd name="T0" fmla="*/ 0 w 28"/>
                  <a:gd name="T1" fmla="*/ 0 h 26"/>
                  <a:gd name="T2" fmla="*/ 0 w 28"/>
                  <a:gd name="T3" fmla="*/ 26 h 26"/>
                  <a:gd name="T4" fmla="*/ 5 w 28"/>
                  <a:gd name="T5" fmla="*/ 26 h 26"/>
                  <a:gd name="T6" fmla="*/ 9 w 28"/>
                  <a:gd name="T7" fmla="*/ 25 h 26"/>
                  <a:gd name="T8" fmla="*/ 13 w 28"/>
                  <a:gd name="T9" fmla="*/ 24 h 26"/>
                  <a:gd name="T10" fmla="*/ 17 w 28"/>
                  <a:gd name="T11" fmla="*/ 20 h 26"/>
                  <a:gd name="T12" fmla="*/ 20 w 28"/>
                  <a:gd name="T13" fmla="*/ 18 h 26"/>
                  <a:gd name="T14" fmla="*/ 23 w 28"/>
                  <a:gd name="T15" fmla="*/ 14 h 26"/>
                  <a:gd name="T16" fmla="*/ 24 w 28"/>
                  <a:gd name="T17" fmla="*/ 11 h 26"/>
                  <a:gd name="T18" fmla="*/ 26 w 28"/>
                  <a:gd name="T19" fmla="*/ 6 h 26"/>
                  <a:gd name="T20" fmla="*/ 28 w 28"/>
                  <a:gd name="T21" fmla="*/ 0 h 26"/>
                  <a:gd name="T22" fmla="*/ 0 w 28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26">
                    <a:moveTo>
                      <a:pt x="0" y="0"/>
                    </a:moveTo>
                    <a:lnTo>
                      <a:pt x="0" y="26"/>
                    </a:lnTo>
                    <a:lnTo>
                      <a:pt x="5" y="26"/>
                    </a:lnTo>
                    <a:lnTo>
                      <a:pt x="9" y="25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3" y="14"/>
                    </a:lnTo>
                    <a:lnTo>
                      <a:pt x="24" y="11"/>
                    </a:lnTo>
                    <a:lnTo>
                      <a:pt x="26" y="6"/>
                    </a:lnTo>
                    <a:lnTo>
                      <a:pt x="2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" name="Freeform 4416"/>
              <p:cNvSpPr>
                <a:spLocks/>
              </p:cNvSpPr>
              <p:nvPr/>
            </p:nvSpPr>
            <p:spPr bwMode="auto">
              <a:xfrm>
                <a:off x="2974" y="3081"/>
                <a:ext cx="4" cy="3"/>
              </a:xfrm>
              <a:custGeom>
                <a:avLst/>
                <a:gdLst>
                  <a:gd name="T0" fmla="*/ 0 w 28"/>
                  <a:gd name="T1" fmla="*/ 26 h 26"/>
                  <a:gd name="T2" fmla="*/ 5 w 28"/>
                  <a:gd name="T3" fmla="*/ 26 h 26"/>
                  <a:gd name="T4" fmla="*/ 9 w 28"/>
                  <a:gd name="T5" fmla="*/ 25 h 26"/>
                  <a:gd name="T6" fmla="*/ 13 w 28"/>
                  <a:gd name="T7" fmla="*/ 24 h 26"/>
                  <a:gd name="T8" fmla="*/ 17 w 28"/>
                  <a:gd name="T9" fmla="*/ 20 h 26"/>
                  <a:gd name="T10" fmla="*/ 20 w 28"/>
                  <a:gd name="T11" fmla="*/ 18 h 26"/>
                  <a:gd name="T12" fmla="*/ 23 w 28"/>
                  <a:gd name="T13" fmla="*/ 14 h 26"/>
                  <a:gd name="T14" fmla="*/ 24 w 28"/>
                  <a:gd name="T15" fmla="*/ 11 h 26"/>
                  <a:gd name="T16" fmla="*/ 26 w 28"/>
                  <a:gd name="T17" fmla="*/ 6 h 26"/>
                  <a:gd name="T18" fmla="*/ 28 w 28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5" y="26"/>
                    </a:lnTo>
                    <a:lnTo>
                      <a:pt x="9" y="25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3" y="14"/>
                    </a:lnTo>
                    <a:lnTo>
                      <a:pt x="24" y="11"/>
                    </a:lnTo>
                    <a:lnTo>
                      <a:pt x="26" y="6"/>
                    </a:lnTo>
                    <a:lnTo>
                      <a:pt x="2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" name="Freeform 4417"/>
              <p:cNvSpPr>
                <a:spLocks/>
              </p:cNvSpPr>
              <p:nvPr/>
            </p:nvSpPr>
            <p:spPr bwMode="auto">
              <a:xfrm>
                <a:off x="2972" y="1969"/>
                <a:ext cx="6" cy="1112"/>
              </a:xfrm>
              <a:custGeom>
                <a:avLst/>
                <a:gdLst>
                  <a:gd name="T0" fmla="*/ 0 w 54"/>
                  <a:gd name="T1" fmla="*/ 10007 h 10007"/>
                  <a:gd name="T2" fmla="*/ 26 w 54"/>
                  <a:gd name="T3" fmla="*/ 10007 h 10007"/>
                  <a:gd name="T4" fmla="*/ 54 w 54"/>
                  <a:gd name="T5" fmla="*/ 10007 h 10007"/>
                  <a:gd name="T6" fmla="*/ 54 w 54"/>
                  <a:gd name="T7" fmla="*/ 0 h 10007"/>
                  <a:gd name="T8" fmla="*/ 26 w 54"/>
                  <a:gd name="T9" fmla="*/ 0 h 10007"/>
                  <a:gd name="T10" fmla="*/ 0 w 54"/>
                  <a:gd name="T11" fmla="*/ 0 h 10007"/>
                  <a:gd name="T12" fmla="*/ 0 w 54"/>
                  <a:gd name="T13" fmla="*/ 10007 h 10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0007">
                    <a:moveTo>
                      <a:pt x="0" y="10007"/>
                    </a:moveTo>
                    <a:lnTo>
                      <a:pt x="26" y="10007"/>
                    </a:lnTo>
                    <a:lnTo>
                      <a:pt x="54" y="10007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100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" name="Freeform 4418"/>
              <p:cNvSpPr>
                <a:spLocks/>
              </p:cNvSpPr>
              <p:nvPr/>
            </p:nvSpPr>
            <p:spPr bwMode="auto">
              <a:xfrm>
                <a:off x="2972" y="1969"/>
                <a:ext cx="6" cy="1112"/>
              </a:xfrm>
              <a:custGeom>
                <a:avLst/>
                <a:gdLst>
                  <a:gd name="T0" fmla="*/ 0 w 54"/>
                  <a:gd name="T1" fmla="*/ 10007 h 10007"/>
                  <a:gd name="T2" fmla="*/ 26 w 54"/>
                  <a:gd name="T3" fmla="*/ 10007 h 10007"/>
                  <a:gd name="T4" fmla="*/ 54 w 54"/>
                  <a:gd name="T5" fmla="*/ 10007 h 10007"/>
                  <a:gd name="T6" fmla="*/ 54 w 54"/>
                  <a:gd name="T7" fmla="*/ 0 h 10007"/>
                  <a:gd name="T8" fmla="*/ 26 w 54"/>
                  <a:gd name="T9" fmla="*/ 0 h 10007"/>
                  <a:gd name="T10" fmla="*/ 0 w 54"/>
                  <a:gd name="T11" fmla="*/ 0 h 10007"/>
                  <a:gd name="T12" fmla="*/ 0 w 54"/>
                  <a:gd name="T13" fmla="*/ 10007 h 10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0007">
                    <a:moveTo>
                      <a:pt x="0" y="10007"/>
                    </a:moveTo>
                    <a:lnTo>
                      <a:pt x="26" y="10007"/>
                    </a:lnTo>
                    <a:lnTo>
                      <a:pt x="54" y="10007"/>
                    </a:lnTo>
                    <a:lnTo>
                      <a:pt x="54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100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" name="Freeform 4419"/>
              <p:cNvSpPr>
                <a:spLocks/>
              </p:cNvSpPr>
              <p:nvPr/>
            </p:nvSpPr>
            <p:spPr bwMode="auto">
              <a:xfrm>
                <a:off x="2974" y="1966"/>
                <a:ext cx="4" cy="3"/>
              </a:xfrm>
              <a:custGeom>
                <a:avLst/>
                <a:gdLst>
                  <a:gd name="T0" fmla="*/ 0 w 28"/>
                  <a:gd name="T1" fmla="*/ 28 h 28"/>
                  <a:gd name="T2" fmla="*/ 28 w 28"/>
                  <a:gd name="T3" fmla="*/ 28 h 28"/>
                  <a:gd name="T4" fmla="*/ 26 w 28"/>
                  <a:gd name="T5" fmla="*/ 23 h 28"/>
                  <a:gd name="T6" fmla="*/ 25 w 28"/>
                  <a:gd name="T7" fmla="*/ 19 h 28"/>
                  <a:gd name="T8" fmla="*/ 24 w 28"/>
                  <a:gd name="T9" fmla="*/ 15 h 28"/>
                  <a:gd name="T10" fmla="*/ 21 w 28"/>
                  <a:gd name="T11" fmla="*/ 11 h 28"/>
                  <a:gd name="T12" fmla="*/ 19 w 28"/>
                  <a:gd name="T13" fmla="*/ 8 h 28"/>
                  <a:gd name="T14" fmla="*/ 14 w 28"/>
                  <a:gd name="T15" fmla="*/ 5 h 28"/>
                  <a:gd name="T16" fmla="*/ 11 w 28"/>
                  <a:gd name="T17" fmla="*/ 4 h 28"/>
                  <a:gd name="T18" fmla="*/ 7 w 28"/>
                  <a:gd name="T19" fmla="*/ 1 h 28"/>
                  <a:gd name="T20" fmla="*/ 0 w 28"/>
                  <a:gd name="T21" fmla="*/ 0 h 28"/>
                  <a:gd name="T22" fmla="*/ 0 w 28"/>
                  <a:gd name="T2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28">
                    <a:moveTo>
                      <a:pt x="0" y="28"/>
                    </a:moveTo>
                    <a:lnTo>
                      <a:pt x="28" y="28"/>
                    </a:lnTo>
                    <a:lnTo>
                      <a:pt x="26" y="23"/>
                    </a:lnTo>
                    <a:lnTo>
                      <a:pt x="25" y="19"/>
                    </a:lnTo>
                    <a:lnTo>
                      <a:pt x="24" y="15"/>
                    </a:lnTo>
                    <a:lnTo>
                      <a:pt x="21" y="11"/>
                    </a:lnTo>
                    <a:lnTo>
                      <a:pt x="19" y="8"/>
                    </a:lnTo>
                    <a:lnTo>
                      <a:pt x="14" y="5"/>
                    </a:lnTo>
                    <a:lnTo>
                      <a:pt x="11" y="4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" name="Freeform 4420"/>
              <p:cNvSpPr>
                <a:spLocks/>
              </p:cNvSpPr>
              <p:nvPr/>
            </p:nvSpPr>
            <p:spPr bwMode="auto">
              <a:xfrm>
                <a:off x="2974" y="1966"/>
                <a:ext cx="4" cy="3"/>
              </a:xfrm>
              <a:custGeom>
                <a:avLst/>
                <a:gdLst>
                  <a:gd name="T0" fmla="*/ 28 w 28"/>
                  <a:gd name="T1" fmla="*/ 28 h 28"/>
                  <a:gd name="T2" fmla="*/ 26 w 28"/>
                  <a:gd name="T3" fmla="*/ 23 h 28"/>
                  <a:gd name="T4" fmla="*/ 25 w 28"/>
                  <a:gd name="T5" fmla="*/ 19 h 28"/>
                  <a:gd name="T6" fmla="*/ 24 w 28"/>
                  <a:gd name="T7" fmla="*/ 15 h 28"/>
                  <a:gd name="T8" fmla="*/ 21 w 28"/>
                  <a:gd name="T9" fmla="*/ 11 h 28"/>
                  <a:gd name="T10" fmla="*/ 19 w 28"/>
                  <a:gd name="T11" fmla="*/ 8 h 28"/>
                  <a:gd name="T12" fmla="*/ 14 w 28"/>
                  <a:gd name="T13" fmla="*/ 5 h 28"/>
                  <a:gd name="T14" fmla="*/ 11 w 28"/>
                  <a:gd name="T15" fmla="*/ 4 h 28"/>
                  <a:gd name="T16" fmla="*/ 7 w 28"/>
                  <a:gd name="T17" fmla="*/ 1 h 28"/>
                  <a:gd name="T18" fmla="*/ 0 w 28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28" y="28"/>
                    </a:moveTo>
                    <a:lnTo>
                      <a:pt x="26" y="23"/>
                    </a:lnTo>
                    <a:lnTo>
                      <a:pt x="25" y="19"/>
                    </a:lnTo>
                    <a:lnTo>
                      <a:pt x="24" y="15"/>
                    </a:lnTo>
                    <a:lnTo>
                      <a:pt x="21" y="11"/>
                    </a:lnTo>
                    <a:lnTo>
                      <a:pt x="19" y="8"/>
                    </a:lnTo>
                    <a:lnTo>
                      <a:pt x="14" y="5"/>
                    </a:lnTo>
                    <a:lnTo>
                      <a:pt x="11" y="4"/>
                    </a:lnTo>
                    <a:lnTo>
                      <a:pt x="7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" name="Freeform 4421"/>
              <p:cNvSpPr>
                <a:spLocks/>
              </p:cNvSpPr>
              <p:nvPr/>
            </p:nvSpPr>
            <p:spPr bwMode="auto">
              <a:xfrm>
                <a:off x="2972" y="1716"/>
                <a:ext cx="5" cy="3"/>
              </a:xfrm>
              <a:custGeom>
                <a:avLst/>
                <a:gdLst>
                  <a:gd name="T0" fmla="*/ 26 w 52"/>
                  <a:gd name="T1" fmla="*/ 0 h 26"/>
                  <a:gd name="T2" fmla="*/ 52 w 52"/>
                  <a:gd name="T3" fmla="*/ 0 h 26"/>
                  <a:gd name="T4" fmla="*/ 51 w 52"/>
                  <a:gd name="T5" fmla="*/ 8 h 26"/>
                  <a:gd name="T6" fmla="*/ 48 w 52"/>
                  <a:gd name="T7" fmla="*/ 16 h 26"/>
                  <a:gd name="T8" fmla="*/ 43 w 52"/>
                  <a:gd name="T9" fmla="*/ 22 h 26"/>
                  <a:gd name="T10" fmla="*/ 35 w 52"/>
                  <a:gd name="T11" fmla="*/ 25 h 26"/>
                  <a:gd name="T12" fmla="*/ 26 w 52"/>
                  <a:gd name="T13" fmla="*/ 26 h 26"/>
                  <a:gd name="T14" fmla="*/ 18 w 52"/>
                  <a:gd name="T15" fmla="*/ 25 h 26"/>
                  <a:gd name="T16" fmla="*/ 11 w 52"/>
                  <a:gd name="T17" fmla="*/ 22 h 26"/>
                  <a:gd name="T18" fmla="*/ 4 w 52"/>
                  <a:gd name="T19" fmla="*/ 17 h 26"/>
                  <a:gd name="T20" fmla="*/ 1 w 52"/>
                  <a:gd name="T21" fmla="*/ 9 h 26"/>
                  <a:gd name="T22" fmla="*/ 0 w 52"/>
                  <a:gd name="T23" fmla="*/ 0 h 26"/>
                  <a:gd name="T24" fmla="*/ 26 w 52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6">
                    <a:moveTo>
                      <a:pt x="26" y="0"/>
                    </a:moveTo>
                    <a:lnTo>
                      <a:pt x="52" y="0"/>
                    </a:lnTo>
                    <a:lnTo>
                      <a:pt x="51" y="8"/>
                    </a:lnTo>
                    <a:lnTo>
                      <a:pt x="48" y="16"/>
                    </a:lnTo>
                    <a:lnTo>
                      <a:pt x="43" y="22"/>
                    </a:lnTo>
                    <a:lnTo>
                      <a:pt x="35" y="25"/>
                    </a:lnTo>
                    <a:lnTo>
                      <a:pt x="26" y="26"/>
                    </a:lnTo>
                    <a:lnTo>
                      <a:pt x="18" y="25"/>
                    </a:lnTo>
                    <a:lnTo>
                      <a:pt x="11" y="22"/>
                    </a:lnTo>
                    <a:lnTo>
                      <a:pt x="4" y="17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" name="Freeform 4422"/>
              <p:cNvSpPr>
                <a:spLocks/>
              </p:cNvSpPr>
              <p:nvPr/>
            </p:nvSpPr>
            <p:spPr bwMode="auto">
              <a:xfrm>
                <a:off x="2972" y="1716"/>
                <a:ext cx="5" cy="3"/>
              </a:xfrm>
              <a:custGeom>
                <a:avLst/>
                <a:gdLst>
                  <a:gd name="T0" fmla="*/ 52 w 52"/>
                  <a:gd name="T1" fmla="*/ 0 h 26"/>
                  <a:gd name="T2" fmla="*/ 51 w 52"/>
                  <a:gd name="T3" fmla="*/ 8 h 26"/>
                  <a:gd name="T4" fmla="*/ 48 w 52"/>
                  <a:gd name="T5" fmla="*/ 16 h 26"/>
                  <a:gd name="T6" fmla="*/ 43 w 52"/>
                  <a:gd name="T7" fmla="*/ 22 h 26"/>
                  <a:gd name="T8" fmla="*/ 35 w 52"/>
                  <a:gd name="T9" fmla="*/ 25 h 26"/>
                  <a:gd name="T10" fmla="*/ 26 w 52"/>
                  <a:gd name="T11" fmla="*/ 26 h 26"/>
                  <a:gd name="T12" fmla="*/ 18 w 52"/>
                  <a:gd name="T13" fmla="*/ 25 h 26"/>
                  <a:gd name="T14" fmla="*/ 11 w 52"/>
                  <a:gd name="T15" fmla="*/ 22 h 26"/>
                  <a:gd name="T16" fmla="*/ 4 w 52"/>
                  <a:gd name="T17" fmla="*/ 17 h 26"/>
                  <a:gd name="T18" fmla="*/ 1 w 52"/>
                  <a:gd name="T19" fmla="*/ 9 h 26"/>
                  <a:gd name="T20" fmla="*/ 0 w 52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26">
                    <a:moveTo>
                      <a:pt x="52" y="0"/>
                    </a:moveTo>
                    <a:lnTo>
                      <a:pt x="51" y="8"/>
                    </a:lnTo>
                    <a:lnTo>
                      <a:pt x="48" y="16"/>
                    </a:lnTo>
                    <a:lnTo>
                      <a:pt x="43" y="22"/>
                    </a:lnTo>
                    <a:lnTo>
                      <a:pt x="35" y="25"/>
                    </a:lnTo>
                    <a:lnTo>
                      <a:pt x="26" y="26"/>
                    </a:lnTo>
                    <a:lnTo>
                      <a:pt x="18" y="25"/>
                    </a:lnTo>
                    <a:lnTo>
                      <a:pt x="11" y="22"/>
                    </a:lnTo>
                    <a:lnTo>
                      <a:pt x="4" y="17"/>
                    </a:ln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" name="Freeform 4423"/>
              <p:cNvSpPr>
                <a:spLocks/>
              </p:cNvSpPr>
              <p:nvPr/>
            </p:nvSpPr>
            <p:spPr bwMode="auto">
              <a:xfrm>
                <a:off x="2971" y="1707"/>
                <a:ext cx="6" cy="9"/>
              </a:xfrm>
              <a:custGeom>
                <a:avLst/>
                <a:gdLst>
                  <a:gd name="T0" fmla="*/ 1 w 53"/>
                  <a:gd name="T1" fmla="*/ 81 h 81"/>
                  <a:gd name="T2" fmla="*/ 27 w 53"/>
                  <a:gd name="T3" fmla="*/ 81 h 81"/>
                  <a:gd name="T4" fmla="*/ 53 w 53"/>
                  <a:gd name="T5" fmla="*/ 81 h 81"/>
                  <a:gd name="T6" fmla="*/ 52 w 53"/>
                  <a:gd name="T7" fmla="*/ 0 h 81"/>
                  <a:gd name="T8" fmla="*/ 26 w 53"/>
                  <a:gd name="T9" fmla="*/ 0 h 81"/>
                  <a:gd name="T10" fmla="*/ 0 w 53"/>
                  <a:gd name="T11" fmla="*/ 0 h 81"/>
                  <a:gd name="T12" fmla="*/ 1 w 53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1">
                    <a:moveTo>
                      <a:pt x="1" y="81"/>
                    </a:moveTo>
                    <a:lnTo>
                      <a:pt x="27" y="81"/>
                    </a:lnTo>
                    <a:lnTo>
                      <a:pt x="53" y="81"/>
                    </a:lnTo>
                    <a:lnTo>
                      <a:pt x="52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" name="Freeform 4424"/>
              <p:cNvSpPr>
                <a:spLocks/>
              </p:cNvSpPr>
              <p:nvPr/>
            </p:nvSpPr>
            <p:spPr bwMode="auto">
              <a:xfrm>
                <a:off x="2971" y="1707"/>
                <a:ext cx="6" cy="9"/>
              </a:xfrm>
              <a:custGeom>
                <a:avLst/>
                <a:gdLst>
                  <a:gd name="T0" fmla="*/ 1 w 53"/>
                  <a:gd name="T1" fmla="*/ 81 h 81"/>
                  <a:gd name="T2" fmla="*/ 27 w 53"/>
                  <a:gd name="T3" fmla="*/ 81 h 81"/>
                  <a:gd name="T4" fmla="*/ 53 w 53"/>
                  <a:gd name="T5" fmla="*/ 81 h 81"/>
                  <a:gd name="T6" fmla="*/ 52 w 53"/>
                  <a:gd name="T7" fmla="*/ 0 h 81"/>
                  <a:gd name="T8" fmla="*/ 26 w 53"/>
                  <a:gd name="T9" fmla="*/ 0 h 81"/>
                  <a:gd name="T10" fmla="*/ 0 w 53"/>
                  <a:gd name="T11" fmla="*/ 0 h 81"/>
                  <a:gd name="T12" fmla="*/ 1 w 53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1">
                    <a:moveTo>
                      <a:pt x="1" y="81"/>
                    </a:moveTo>
                    <a:lnTo>
                      <a:pt x="27" y="81"/>
                    </a:lnTo>
                    <a:lnTo>
                      <a:pt x="53" y="81"/>
                    </a:lnTo>
                    <a:lnTo>
                      <a:pt x="52" y="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1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" name="Freeform 4425"/>
              <p:cNvSpPr>
                <a:spLocks/>
              </p:cNvSpPr>
              <p:nvPr/>
            </p:nvSpPr>
            <p:spPr bwMode="auto">
              <a:xfrm>
                <a:off x="2974" y="1707"/>
                <a:ext cx="3" cy="1"/>
              </a:xfrm>
              <a:custGeom>
                <a:avLst/>
                <a:gdLst>
                  <a:gd name="T0" fmla="*/ 0 w 26"/>
                  <a:gd name="T1" fmla="*/ 1 h 1"/>
                  <a:gd name="T2" fmla="*/ 26 w 26"/>
                  <a:gd name="T3" fmla="*/ 1 h 1"/>
                  <a:gd name="T4" fmla="*/ 26 w 26"/>
                  <a:gd name="T5" fmla="*/ 0 h 1"/>
                  <a:gd name="T6" fmla="*/ 0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0" y="1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" name="Line 4426"/>
              <p:cNvSpPr>
                <a:spLocks noChangeShapeType="1"/>
              </p:cNvSpPr>
              <p:nvPr/>
            </p:nvSpPr>
            <p:spPr bwMode="auto">
              <a:xfrm flipV="1">
                <a:off x="2977" y="1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" name="Freeform 4427"/>
              <p:cNvSpPr>
                <a:spLocks/>
              </p:cNvSpPr>
              <p:nvPr/>
            </p:nvSpPr>
            <p:spPr bwMode="auto">
              <a:xfrm>
                <a:off x="2971" y="1698"/>
                <a:ext cx="6" cy="9"/>
              </a:xfrm>
              <a:custGeom>
                <a:avLst/>
                <a:gdLst>
                  <a:gd name="T0" fmla="*/ 2 w 54"/>
                  <a:gd name="T1" fmla="*/ 83 h 83"/>
                  <a:gd name="T2" fmla="*/ 28 w 54"/>
                  <a:gd name="T3" fmla="*/ 82 h 83"/>
                  <a:gd name="T4" fmla="*/ 54 w 54"/>
                  <a:gd name="T5" fmla="*/ 81 h 83"/>
                  <a:gd name="T6" fmla="*/ 52 w 54"/>
                  <a:gd name="T7" fmla="*/ 0 h 83"/>
                  <a:gd name="T8" fmla="*/ 26 w 54"/>
                  <a:gd name="T9" fmla="*/ 1 h 83"/>
                  <a:gd name="T10" fmla="*/ 0 w 54"/>
                  <a:gd name="T11" fmla="*/ 2 h 83"/>
                  <a:gd name="T12" fmla="*/ 2 w 54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83">
                    <a:moveTo>
                      <a:pt x="2" y="83"/>
                    </a:moveTo>
                    <a:lnTo>
                      <a:pt x="28" y="82"/>
                    </a:lnTo>
                    <a:lnTo>
                      <a:pt x="54" y="81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" name="Freeform 4428"/>
              <p:cNvSpPr>
                <a:spLocks/>
              </p:cNvSpPr>
              <p:nvPr/>
            </p:nvSpPr>
            <p:spPr bwMode="auto">
              <a:xfrm>
                <a:off x="2971" y="1698"/>
                <a:ext cx="6" cy="9"/>
              </a:xfrm>
              <a:custGeom>
                <a:avLst/>
                <a:gdLst>
                  <a:gd name="T0" fmla="*/ 2 w 54"/>
                  <a:gd name="T1" fmla="*/ 83 h 83"/>
                  <a:gd name="T2" fmla="*/ 28 w 54"/>
                  <a:gd name="T3" fmla="*/ 82 h 83"/>
                  <a:gd name="T4" fmla="*/ 54 w 54"/>
                  <a:gd name="T5" fmla="*/ 81 h 83"/>
                  <a:gd name="T6" fmla="*/ 52 w 54"/>
                  <a:gd name="T7" fmla="*/ 0 h 83"/>
                  <a:gd name="T8" fmla="*/ 26 w 54"/>
                  <a:gd name="T9" fmla="*/ 1 h 83"/>
                  <a:gd name="T10" fmla="*/ 0 w 54"/>
                  <a:gd name="T11" fmla="*/ 2 h 83"/>
                  <a:gd name="T12" fmla="*/ 2 w 54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83">
                    <a:moveTo>
                      <a:pt x="2" y="83"/>
                    </a:moveTo>
                    <a:lnTo>
                      <a:pt x="28" y="82"/>
                    </a:lnTo>
                    <a:lnTo>
                      <a:pt x="54" y="81"/>
                    </a:lnTo>
                    <a:lnTo>
                      <a:pt x="52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" name="Freeform 4429"/>
              <p:cNvSpPr>
                <a:spLocks/>
              </p:cNvSpPr>
              <p:nvPr/>
            </p:nvSpPr>
            <p:spPr bwMode="auto">
              <a:xfrm>
                <a:off x="2974" y="1698"/>
                <a:ext cx="3" cy="1"/>
              </a:xfrm>
              <a:custGeom>
                <a:avLst/>
                <a:gdLst>
                  <a:gd name="T0" fmla="*/ 0 w 26"/>
                  <a:gd name="T1" fmla="*/ 1 h 1"/>
                  <a:gd name="T2" fmla="*/ 26 w 26"/>
                  <a:gd name="T3" fmla="*/ 0 h 1"/>
                  <a:gd name="T4" fmla="*/ 26 w 26"/>
                  <a:gd name="T5" fmla="*/ 0 h 1"/>
                  <a:gd name="T6" fmla="*/ 0 w 2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">
                    <a:moveTo>
                      <a:pt x="0" y="1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" name="Line 4430"/>
              <p:cNvSpPr>
                <a:spLocks noChangeShapeType="1"/>
              </p:cNvSpPr>
              <p:nvPr/>
            </p:nvSpPr>
            <p:spPr bwMode="auto">
              <a:xfrm>
                <a:off x="2977" y="1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" name="Freeform 4431"/>
              <p:cNvSpPr>
                <a:spLocks/>
              </p:cNvSpPr>
              <p:nvPr/>
            </p:nvSpPr>
            <p:spPr bwMode="auto">
              <a:xfrm>
                <a:off x="2971" y="1689"/>
                <a:ext cx="6" cy="9"/>
              </a:xfrm>
              <a:custGeom>
                <a:avLst/>
                <a:gdLst>
                  <a:gd name="T0" fmla="*/ 5 w 57"/>
                  <a:gd name="T1" fmla="*/ 84 h 84"/>
                  <a:gd name="T2" fmla="*/ 31 w 57"/>
                  <a:gd name="T3" fmla="*/ 83 h 84"/>
                  <a:gd name="T4" fmla="*/ 57 w 57"/>
                  <a:gd name="T5" fmla="*/ 82 h 84"/>
                  <a:gd name="T6" fmla="*/ 53 w 57"/>
                  <a:gd name="T7" fmla="*/ 0 h 84"/>
                  <a:gd name="T8" fmla="*/ 26 w 57"/>
                  <a:gd name="T9" fmla="*/ 1 h 84"/>
                  <a:gd name="T10" fmla="*/ 0 w 57"/>
                  <a:gd name="T11" fmla="*/ 2 h 84"/>
                  <a:gd name="T12" fmla="*/ 5 w 57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84">
                    <a:moveTo>
                      <a:pt x="5" y="84"/>
                    </a:moveTo>
                    <a:lnTo>
                      <a:pt x="31" y="83"/>
                    </a:lnTo>
                    <a:lnTo>
                      <a:pt x="57" y="82"/>
                    </a:lnTo>
                    <a:lnTo>
                      <a:pt x="53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5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" name="Freeform 4432"/>
              <p:cNvSpPr>
                <a:spLocks/>
              </p:cNvSpPr>
              <p:nvPr/>
            </p:nvSpPr>
            <p:spPr bwMode="auto">
              <a:xfrm>
                <a:off x="2971" y="1689"/>
                <a:ext cx="6" cy="9"/>
              </a:xfrm>
              <a:custGeom>
                <a:avLst/>
                <a:gdLst>
                  <a:gd name="T0" fmla="*/ 5 w 57"/>
                  <a:gd name="T1" fmla="*/ 84 h 84"/>
                  <a:gd name="T2" fmla="*/ 31 w 57"/>
                  <a:gd name="T3" fmla="*/ 83 h 84"/>
                  <a:gd name="T4" fmla="*/ 57 w 57"/>
                  <a:gd name="T5" fmla="*/ 82 h 84"/>
                  <a:gd name="T6" fmla="*/ 53 w 57"/>
                  <a:gd name="T7" fmla="*/ 0 h 84"/>
                  <a:gd name="T8" fmla="*/ 26 w 57"/>
                  <a:gd name="T9" fmla="*/ 1 h 84"/>
                  <a:gd name="T10" fmla="*/ 0 w 57"/>
                  <a:gd name="T11" fmla="*/ 2 h 84"/>
                  <a:gd name="T12" fmla="*/ 5 w 57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84">
                    <a:moveTo>
                      <a:pt x="5" y="84"/>
                    </a:moveTo>
                    <a:lnTo>
                      <a:pt x="31" y="83"/>
                    </a:lnTo>
                    <a:lnTo>
                      <a:pt x="57" y="82"/>
                    </a:lnTo>
                    <a:lnTo>
                      <a:pt x="53" y="0"/>
                    </a:lnTo>
                    <a:lnTo>
                      <a:pt x="26" y="1"/>
                    </a:lnTo>
                    <a:lnTo>
                      <a:pt x="0" y="2"/>
                    </a:lnTo>
                    <a:lnTo>
                      <a:pt x="5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" name="Freeform 4433"/>
              <p:cNvSpPr>
                <a:spLocks/>
              </p:cNvSpPr>
              <p:nvPr/>
            </p:nvSpPr>
            <p:spPr bwMode="auto">
              <a:xfrm>
                <a:off x="2974" y="1689"/>
                <a:ext cx="3" cy="1"/>
              </a:xfrm>
              <a:custGeom>
                <a:avLst/>
                <a:gdLst>
                  <a:gd name="T0" fmla="*/ 0 w 27"/>
                  <a:gd name="T1" fmla="*/ 2 h 2"/>
                  <a:gd name="T2" fmla="*/ 27 w 27"/>
                  <a:gd name="T3" fmla="*/ 1 h 2"/>
                  <a:gd name="T4" fmla="*/ 27 w 27"/>
                  <a:gd name="T5" fmla="*/ 0 h 2"/>
                  <a:gd name="T6" fmla="*/ 0 w 2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">
                    <a:moveTo>
                      <a:pt x="0" y="2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" name="Line 4434"/>
              <p:cNvSpPr>
                <a:spLocks noChangeShapeType="1"/>
              </p:cNvSpPr>
              <p:nvPr/>
            </p:nvSpPr>
            <p:spPr bwMode="auto">
              <a:xfrm flipV="1">
                <a:off x="2977" y="16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" name="Freeform 4435"/>
              <p:cNvSpPr>
                <a:spLocks/>
              </p:cNvSpPr>
              <p:nvPr/>
            </p:nvSpPr>
            <p:spPr bwMode="auto">
              <a:xfrm>
                <a:off x="2970" y="1680"/>
                <a:ext cx="7" cy="9"/>
              </a:xfrm>
              <a:custGeom>
                <a:avLst/>
                <a:gdLst>
                  <a:gd name="T0" fmla="*/ 5 w 58"/>
                  <a:gd name="T1" fmla="*/ 86 h 86"/>
                  <a:gd name="T2" fmla="*/ 31 w 58"/>
                  <a:gd name="T3" fmla="*/ 84 h 86"/>
                  <a:gd name="T4" fmla="*/ 58 w 58"/>
                  <a:gd name="T5" fmla="*/ 82 h 86"/>
                  <a:gd name="T6" fmla="*/ 52 w 58"/>
                  <a:gd name="T7" fmla="*/ 0 h 86"/>
                  <a:gd name="T8" fmla="*/ 26 w 58"/>
                  <a:gd name="T9" fmla="*/ 3 h 86"/>
                  <a:gd name="T10" fmla="*/ 0 w 58"/>
                  <a:gd name="T11" fmla="*/ 5 h 86"/>
                  <a:gd name="T12" fmla="*/ 5 w 58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86">
                    <a:moveTo>
                      <a:pt x="5" y="86"/>
                    </a:moveTo>
                    <a:lnTo>
                      <a:pt x="31" y="84"/>
                    </a:lnTo>
                    <a:lnTo>
                      <a:pt x="58" y="82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5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" name="Freeform 4436"/>
              <p:cNvSpPr>
                <a:spLocks/>
              </p:cNvSpPr>
              <p:nvPr/>
            </p:nvSpPr>
            <p:spPr bwMode="auto">
              <a:xfrm>
                <a:off x="2970" y="1680"/>
                <a:ext cx="7" cy="9"/>
              </a:xfrm>
              <a:custGeom>
                <a:avLst/>
                <a:gdLst>
                  <a:gd name="T0" fmla="*/ 5 w 58"/>
                  <a:gd name="T1" fmla="*/ 86 h 86"/>
                  <a:gd name="T2" fmla="*/ 31 w 58"/>
                  <a:gd name="T3" fmla="*/ 84 h 86"/>
                  <a:gd name="T4" fmla="*/ 58 w 58"/>
                  <a:gd name="T5" fmla="*/ 82 h 86"/>
                  <a:gd name="T6" fmla="*/ 52 w 58"/>
                  <a:gd name="T7" fmla="*/ 0 h 86"/>
                  <a:gd name="T8" fmla="*/ 26 w 58"/>
                  <a:gd name="T9" fmla="*/ 3 h 86"/>
                  <a:gd name="T10" fmla="*/ 0 w 58"/>
                  <a:gd name="T11" fmla="*/ 5 h 86"/>
                  <a:gd name="T12" fmla="*/ 5 w 58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86">
                    <a:moveTo>
                      <a:pt x="5" y="86"/>
                    </a:moveTo>
                    <a:lnTo>
                      <a:pt x="31" y="84"/>
                    </a:lnTo>
                    <a:lnTo>
                      <a:pt x="58" y="82"/>
                    </a:lnTo>
                    <a:lnTo>
                      <a:pt x="52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5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" name="Freeform 4437"/>
              <p:cNvSpPr>
                <a:spLocks/>
              </p:cNvSpPr>
              <p:nvPr/>
            </p:nvSpPr>
            <p:spPr bwMode="auto">
              <a:xfrm>
                <a:off x="2973" y="1680"/>
                <a:ext cx="3" cy="1"/>
              </a:xfrm>
              <a:custGeom>
                <a:avLst/>
                <a:gdLst>
                  <a:gd name="T0" fmla="*/ 0 w 26"/>
                  <a:gd name="T1" fmla="*/ 3 h 3"/>
                  <a:gd name="T2" fmla="*/ 26 w 26"/>
                  <a:gd name="T3" fmla="*/ 0 h 3"/>
                  <a:gd name="T4" fmla="*/ 26 w 26"/>
                  <a:gd name="T5" fmla="*/ 0 h 3"/>
                  <a:gd name="T6" fmla="*/ 0 w 2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">
                    <a:moveTo>
                      <a:pt x="0" y="3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" name="Line 4438"/>
              <p:cNvSpPr>
                <a:spLocks noChangeShapeType="1"/>
              </p:cNvSpPr>
              <p:nvPr/>
            </p:nvSpPr>
            <p:spPr bwMode="auto">
              <a:xfrm>
                <a:off x="2976" y="16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" name="Freeform 4439"/>
              <p:cNvSpPr>
                <a:spLocks/>
              </p:cNvSpPr>
              <p:nvPr/>
            </p:nvSpPr>
            <p:spPr bwMode="auto">
              <a:xfrm>
                <a:off x="2969" y="1671"/>
                <a:ext cx="7" cy="9"/>
              </a:xfrm>
              <a:custGeom>
                <a:avLst/>
                <a:gdLst>
                  <a:gd name="T0" fmla="*/ 8 w 60"/>
                  <a:gd name="T1" fmla="*/ 86 h 86"/>
                  <a:gd name="T2" fmla="*/ 34 w 60"/>
                  <a:gd name="T3" fmla="*/ 84 h 86"/>
                  <a:gd name="T4" fmla="*/ 60 w 60"/>
                  <a:gd name="T5" fmla="*/ 81 h 86"/>
                  <a:gd name="T6" fmla="*/ 53 w 60"/>
                  <a:gd name="T7" fmla="*/ 0 h 86"/>
                  <a:gd name="T8" fmla="*/ 26 w 60"/>
                  <a:gd name="T9" fmla="*/ 3 h 86"/>
                  <a:gd name="T10" fmla="*/ 0 w 60"/>
                  <a:gd name="T11" fmla="*/ 5 h 86"/>
                  <a:gd name="T12" fmla="*/ 8 w 60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86">
                    <a:moveTo>
                      <a:pt x="8" y="86"/>
                    </a:moveTo>
                    <a:lnTo>
                      <a:pt x="34" y="84"/>
                    </a:lnTo>
                    <a:lnTo>
                      <a:pt x="60" y="81"/>
                    </a:lnTo>
                    <a:lnTo>
                      <a:pt x="53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8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" name="Freeform 4440"/>
              <p:cNvSpPr>
                <a:spLocks/>
              </p:cNvSpPr>
              <p:nvPr/>
            </p:nvSpPr>
            <p:spPr bwMode="auto">
              <a:xfrm>
                <a:off x="2969" y="1671"/>
                <a:ext cx="7" cy="9"/>
              </a:xfrm>
              <a:custGeom>
                <a:avLst/>
                <a:gdLst>
                  <a:gd name="T0" fmla="*/ 8 w 60"/>
                  <a:gd name="T1" fmla="*/ 86 h 86"/>
                  <a:gd name="T2" fmla="*/ 34 w 60"/>
                  <a:gd name="T3" fmla="*/ 84 h 86"/>
                  <a:gd name="T4" fmla="*/ 60 w 60"/>
                  <a:gd name="T5" fmla="*/ 81 h 86"/>
                  <a:gd name="T6" fmla="*/ 53 w 60"/>
                  <a:gd name="T7" fmla="*/ 0 h 86"/>
                  <a:gd name="T8" fmla="*/ 26 w 60"/>
                  <a:gd name="T9" fmla="*/ 3 h 86"/>
                  <a:gd name="T10" fmla="*/ 0 w 60"/>
                  <a:gd name="T11" fmla="*/ 5 h 86"/>
                  <a:gd name="T12" fmla="*/ 8 w 60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86">
                    <a:moveTo>
                      <a:pt x="8" y="86"/>
                    </a:moveTo>
                    <a:lnTo>
                      <a:pt x="34" y="84"/>
                    </a:lnTo>
                    <a:lnTo>
                      <a:pt x="60" y="81"/>
                    </a:lnTo>
                    <a:lnTo>
                      <a:pt x="53" y="0"/>
                    </a:lnTo>
                    <a:lnTo>
                      <a:pt x="26" y="3"/>
                    </a:lnTo>
                    <a:lnTo>
                      <a:pt x="0" y="5"/>
                    </a:lnTo>
                    <a:lnTo>
                      <a:pt x="8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" name="Freeform 4441"/>
              <p:cNvSpPr>
                <a:spLocks/>
              </p:cNvSpPr>
              <p:nvPr/>
            </p:nvSpPr>
            <p:spPr bwMode="auto">
              <a:xfrm>
                <a:off x="2972" y="1671"/>
                <a:ext cx="3" cy="1"/>
              </a:xfrm>
              <a:custGeom>
                <a:avLst/>
                <a:gdLst>
                  <a:gd name="T0" fmla="*/ 0 w 27"/>
                  <a:gd name="T1" fmla="*/ 4 h 4"/>
                  <a:gd name="T2" fmla="*/ 27 w 27"/>
                  <a:gd name="T3" fmla="*/ 1 h 4"/>
                  <a:gd name="T4" fmla="*/ 27 w 27"/>
                  <a:gd name="T5" fmla="*/ 0 h 4"/>
                  <a:gd name="T6" fmla="*/ 0 w 2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">
                    <a:moveTo>
                      <a:pt x="0" y="4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" name="Line 4442"/>
              <p:cNvSpPr>
                <a:spLocks noChangeShapeType="1"/>
              </p:cNvSpPr>
              <p:nvPr/>
            </p:nvSpPr>
            <p:spPr bwMode="auto">
              <a:xfrm flipV="1">
                <a:off x="2975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" name="Freeform 4443"/>
              <p:cNvSpPr>
                <a:spLocks/>
              </p:cNvSpPr>
              <p:nvPr/>
            </p:nvSpPr>
            <p:spPr bwMode="auto">
              <a:xfrm>
                <a:off x="2968" y="1662"/>
                <a:ext cx="7" cy="10"/>
              </a:xfrm>
              <a:custGeom>
                <a:avLst/>
                <a:gdLst>
                  <a:gd name="T0" fmla="*/ 9 w 62"/>
                  <a:gd name="T1" fmla="*/ 88 h 88"/>
                  <a:gd name="T2" fmla="*/ 35 w 62"/>
                  <a:gd name="T3" fmla="*/ 85 h 88"/>
                  <a:gd name="T4" fmla="*/ 62 w 62"/>
                  <a:gd name="T5" fmla="*/ 81 h 88"/>
                  <a:gd name="T6" fmla="*/ 53 w 62"/>
                  <a:gd name="T7" fmla="*/ 0 h 88"/>
                  <a:gd name="T8" fmla="*/ 27 w 62"/>
                  <a:gd name="T9" fmla="*/ 3 h 88"/>
                  <a:gd name="T10" fmla="*/ 0 w 62"/>
                  <a:gd name="T11" fmla="*/ 7 h 88"/>
                  <a:gd name="T12" fmla="*/ 9 w 62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88">
                    <a:moveTo>
                      <a:pt x="9" y="88"/>
                    </a:moveTo>
                    <a:lnTo>
                      <a:pt x="35" y="85"/>
                    </a:lnTo>
                    <a:lnTo>
                      <a:pt x="62" y="81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9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" name="Freeform 4444"/>
              <p:cNvSpPr>
                <a:spLocks/>
              </p:cNvSpPr>
              <p:nvPr/>
            </p:nvSpPr>
            <p:spPr bwMode="auto">
              <a:xfrm>
                <a:off x="2968" y="1662"/>
                <a:ext cx="7" cy="10"/>
              </a:xfrm>
              <a:custGeom>
                <a:avLst/>
                <a:gdLst>
                  <a:gd name="T0" fmla="*/ 9 w 62"/>
                  <a:gd name="T1" fmla="*/ 88 h 88"/>
                  <a:gd name="T2" fmla="*/ 35 w 62"/>
                  <a:gd name="T3" fmla="*/ 85 h 88"/>
                  <a:gd name="T4" fmla="*/ 62 w 62"/>
                  <a:gd name="T5" fmla="*/ 81 h 88"/>
                  <a:gd name="T6" fmla="*/ 53 w 62"/>
                  <a:gd name="T7" fmla="*/ 0 h 88"/>
                  <a:gd name="T8" fmla="*/ 27 w 62"/>
                  <a:gd name="T9" fmla="*/ 3 h 88"/>
                  <a:gd name="T10" fmla="*/ 0 w 62"/>
                  <a:gd name="T11" fmla="*/ 7 h 88"/>
                  <a:gd name="T12" fmla="*/ 9 w 62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88">
                    <a:moveTo>
                      <a:pt x="9" y="88"/>
                    </a:moveTo>
                    <a:lnTo>
                      <a:pt x="35" y="85"/>
                    </a:lnTo>
                    <a:lnTo>
                      <a:pt x="62" y="81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9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" name="Freeform 4445"/>
              <p:cNvSpPr>
                <a:spLocks/>
              </p:cNvSpPr>
              <p:nvPr/>
            </p:nvSpPr>
            <p:spPr bwMode="auto">
              <a:xfrm>
                <a:off x="2971" y="1662"/>
                <a:ext cx="3" cy="1"/>
              </a:xfrm>
              <a:custGeom>
                <a:avLst/>
                <a:gdLst>
                  <a:gd name="T0" fmla="*/ 0 w 26"/>
                  <a:gd name="T1" fmla="*/ 3 h 3"/>
                  <a:gd name="T2" fmla="*/ 26 w 26"/>
                  <a:gd name="T3" fmla="*/ 0 h 3"/>
                  <a:gd name="T4" fmla="*/ 26 w 26"/>
                  <a:gd name="T5" fmla="*/ 0 h 3"/>
                  <a:gd name="T6" fmla="*/ 0 w 2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">
                    <a:moveTo>
                      <a:pt x="0" y="3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" name="Line 4446"/>
              <p:cNvSpPr>
                <a:spLocks noChangeShapeType="1"/>
              </p:cNvSpPr>
              <p:nvPr/>
            </p:nvSpPr>
            <p:spPr bwMode="auto">
              <a:xfrm>
                <a:off x="2974" y="16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" name="Freeform 4447"/>
              <p:cNvSpPr>
                <a:spLocks/>
              </p:cNvSpPr>
              <p:nvPr/>
            </p:nvSpPr>
            <p:spPr bwMode="auto">
              <a:xfrm>
                <a:off x="2967" y="1653"/>
                <a:ext cx="7" cy="10"/>
              </a:xfrm>
              <a:custGeom>
                <a:avLst/>
                <a:gdLst>
                  <a:gd name="T0" fmla="*/ 11 w 64"/>
                  <a:gd name="T1" fmla="*/ 87 h 87"/>
                  <a:gd name="T2" fmla="*/ 38 w 64"/>
                  <a:gd name="T3" fmla="*/ 83 h 87"/>
                  <a:gd name="T4" fmla="*/ 64 w 64"/>
                  <a:gd name="T5" fmla="*/ 80 h 87"/>
                  <a:gd name="T6" fmla="*/ 53 w 64"/>
                  <a:gd name="T7" fmla="*/ 0 h 87"/>
                  <a:gd name="T8" fmla="*/ 27 w 64"/>
                  <a:gd name="T9" fmla="*/ 3 h 87"/>
                  <a:gd name="T10" fmla="*/ 0 w 64"/>
                  <a:gd name="T11" fmla="*/ 7 h 87"/>
                  <a:gd name="T12" fmla="*/ 11 w 64"/>
                  <a:gd name="T1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7">
                    <a:moveTo>
                      <a:pt x="11" y="87"/>
                    </a:moveTo>
                    <a:lnTo>
                      <a:pt x="38" y="83"/>
                    </a:lnTo>
                    <a:lnTo>
                      <a:pt x="64" y="80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1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" name="Freeform 4448"/>
              <p:cNvSpPr>
                <a:spLocks/>
              </p:cNvSpPr>
              <p:nvPr/>
            </p:nvSpPr>
            <p:spPr bwMode="auto">
              <a:xfrm>
                <a:off x="2967" y="1653"/>
                <a:ext cx="7" cy="10"/>
              </a:xfrm>
              <a:custGeom>
                <a:avLst/>
                <a:gdLst>
                  <a:gd name="T0" fmla="*/ 11 w 64"/>
                  <a:gd name="T1" fmla="*/ 87 h 87"/>
                  <a:gd name="T2" fmla="*/ 38 w 64"/>
                  <a:gd name="T3" fmla="*/ 83 h 87"/>
                  <a:gd name="T4" fmla="*/ 64 w 64"/>
                  <a:gd name="T5" fmla="*/ 80 h 87"/>
                  <a:gd name="T6" fmla="*/ 53 w 64"/>
                  <a:gd name="T7" fmla="*/ 0 h 87"/>
                  <a:gd name="T8" fmla="*/ 27 w 64"/>
                  <a:gd name="T9" fmla="*/ 3 h 87"/>
                  <a:gd name="T10" fmla="*/ 0 w 64"/>
                  <a:gd name="T11" fmla="*/ 7 h 87"/>
                  <a:gd name="T12" fmla="*/ 11 w 64"/>
                  <a:gd name="T1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7">
                    <a:moveTo>
                      <a:pt x="11" y="87"/>
                    </a:moveTo>
                    <a:lnTo>
                      <a:pt x="38" y="83"/>
                    </a:lnTo>
                    <a:lnTo>
                      <a:pt x="64" y="80"/>
                    </a:lnTo>
                    <a:lnTo>
                      <a:pt x="53" y="0"/>
                    </a:lnTo>
                    <a:lnTo>
                      <a:pt x="27" y="3"/>
                    </a:lnTo>
                    <a:lnTo>
                      <a:pt x="0" y="7"/>
                    </a:lnTo>
                    <a:lnTo>
                      <a:pt x="11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" name="Freeform 4449"/>
              <p:cNvSpPr>
                <a:spLocks/>
              </p:cNvSpPr>
              <p:nvPr/>
            </p:nvSpPr>
            <p:spPr bwMode="auto">
              <a:xfrm>
                <a:off x="2970" y="1653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1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" name="Line 4450"/>
              <p:cNvSpPr>
                <a:spLocks noChangeShapeType="1"/>
              </p:cNvSpPr>
              <p:nvPr/>
            </p:nvSpPr>
            <p:spPr bwMode="auto">
              <a:xfrm flipV="1">
                <a:off x="2973" y="1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" name="Freeform 4451"/>
              <p:cNvSpPr>
                <a:spLocks/>
              </p:cNvSpPr>
              <p:nvPr/>
            </p:nvSpPr>
            <p:spPr bwMode="auto">
              <a:xfrm>
                <a:off x="2966" y="1644"/>
                <a:ext cx="7" cy="10"/>
              </a:xfrm>
              <a:custGeom>
                <a:avLst/>
                <a:gdLst>
                  <a:gd name="T0" fmla="*/ 12 w 65"/>
                  <a:gd name="T1" fmla="*/ 90 h 90"/>
                  <a:gd name="T2" fmla="*/ 39 w 65"/>
                  <a:gd name="T3" fmla="*/ 85 h 90"/>
                  <a:gd name="T4" fmla="*/ 65 w 65"/>
                  <a:gd name="T5" fmla="*/ 81 h 90"/>
                  <a:gd name="T6" fmla="*/ 53 w 65"/>
                  <a:gd name="T7" fmla="*/ 0 h 90"/>
                  <a:gd name="T8" fmla="*/ 27 w 65"/>
                  <a:gd name="T9" fmla="*/ 4 h 90"/>
                  <a:gd name="T10" fmla="*/ 0 w 65"/>
                  <a:gd name="T11" fmla="*/ 9 h 90"/>
                  <a:gd name="T12" fmla="*/ 12 w 65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90">
                    <a:moveTo>
                      <a:pt x="12" y="90"/>
                    </a:moveTo>
                    <a:lnTo>
                      <a:pt x="39" y="85"/>
                    </a:lnTo>
                    <a:lnTo>
                      <a:pt x="65" y="81"/>
                    </a:lnTo>
                    <a:lnTo>
                      <a:pt x="53" y="0"/>
                    </a:lnTo>
                    <a:lnTo>
                      <a:pt x="27" y="4"/>
                    </a:lnTo>
                    <a:lnTo>
                      <a:pt x="0" y="9"/>
                    </a:lnTo>
                    <a:lnTo>
                      <a:pt x="12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" name="Freeform 4452"/>
              <p:cNvSpPr>
                <a:spLocks/>
              </p:cNvSpPr>
              <p:nvPr/>
            </p:nvSpPr>
            <p:spPr bwMode="auto">
              <a:xfrm>
                <a:off x="2966" y="1644"/>
                <a:ext cx="7" cy="10"/>
              </a:xfrm>
              <a:custGeom>
                <a:avLst/>
                <a:gdLst>
                  <a:gd name="T0" fmla="*/ 12 w 65"/>
                  <a:gd name="T1" fmla="*/ 90 h 90"/>
                  <a:gd name="T2" fmla="*/ 39 w 65"/>
                  <a:gd name="T3" fmla="*/ 85 h 90"/>
                  <a:gd name="T4" fmla="*/ 65 w 65"/>
                  <a:gd name="T5" fmla="*/ 81 h 90"/>
                  <a:gd name="T6" fmla="*/ 53 w 65"/>
                  <a:gd name="T7" fmla="*/ 0 h 90"/>
                  <a:gd name="T8" fmla="*/ 27 w 65"/>
                  <a:gd name="T9" fmla="*/ 4 h 90"/>
                  <a:gd name="T10" fmla="*/ 0 w 65"/>
                  <a:gd name="T11" fmla="*/ 9 h 90"/>
                  <a:gd name="T12" fmla="*/ 12 w 65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90">
                    <a:moveTo>
                      <a:pt x="12" y="90"/>
                    </a:moveTo>
                    <a:lnTo>
                      <a:pt x="39" y="85"/>
                    </a:lnTo>
                    <a:lnTo>
                      <a:pt x="65" y="81"/>
                    </a:lnTo>
                    <a:lnTo>
                      <a:pt x="53" y="0"/>
                    </a:lnTo>
                    <a:lnTo>
                      <a:pt x="27" y="4"/>
                    </a:lnTo>
                    <a:lnTo>
                      <a:pt x="0" y="9"/>
                    </a:lnTo>
                    <a:lnTo>
                      <a:pt x="12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" name="Freeform 4453"/>
              <p:cNvSpPr>
                <a:spLocks/>
              </p:cNvSpPr>
              <p:nvPr/>
            </p:nvSpPr>
            <p:spPr bwMode="auto">
              <a:xfrm>
                <a:off x="2969" y="1644"/>
                <a:ext cx="3" cy="1"/>
              </a:xfrm>
              <a:custGeom>
                <a:avLst/>
                <a:gdLst>
                  <a:gd name="T0" fmla="*/ 0 w 26"/>
                  <a:gd name="T1" fmla="*/ 4 h 4"/>
                  <a:gd name="T2" fmla="*/ 26 w 26"/>
                  <a:gd name="T3" fmla="*/ 0 h 4"/>
                  <a:gd name="T4" fmla="*/ 26 w 26"/>
                  <a:gd name="T5" fmla="*/ 0 h 4"/>
                  <a:gd name="T6" fmla="*/ 0 w 2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">
                    <a:moveTo>
                      <a:pt x="0" y="4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" name="Line 4454"/>
              <p:cNvSpPr>
                <a:spLocks noChangeShapeType="1"/>
              </p:cNvSpPr>
              <p:nvPr/>
            </p:nvSpPr>
            <p:spPr bwMode="auto">
              <a:xfrm>
                <a:off x="2972" y="16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" name="Freeform 4455"/>
              <p:cNvSpPr>
                <a:spLocks/>
              </p:cNvSpPr>
              <p:nvPr/>
            </p:nvSpPr>
            <p:spPr bwMode="auto">
              <a:xfrm>
                <a:off x="2964" y="1635"/>
                <a:ext cx="8" cy="10"/>
              </a:xfrm>
              <a:custGeom>
                <a:avLst/>
                <a:gdLst>
                  <a:gd name="T0" fmla="*/ 14 w 67"/>
                  <a:gd name="T1" fmla="*/ 89 h 89"/>
                  <a:gd name="T2" fmla="*/ 41 w 67"/>
                  <a:gd name="T3" fmla="*/ 84 h 89"/>
                  <a:gd name="T4" fmla="*/ 67 w 67"/>
                  <a:gd name="T5" fmla="*/ 80 h 89"/>
                  <a:gd name="T6" fmla="*/ 53 w 67"/>
                  <a:gd name="T7" fmla="*/ 0 h 89"/>
                  <a:gd name="T8" fmla="*/ 26 w 67"/>
                  <a:gd name="T9" fmla="*/ 4 h 89"/>
                  <a:gd name="T10" fmla="*/ 0 w 67"/>
                  <a:gd name="T11" fmla="*/ 9 h 89"/>
                  <a:gd name="T12" fmla="*/ 14 w 67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9">
                    <a:moveTo>
                      <a:pt x="14" y="89"/>
                    </a:moveTo>
                    <a:lnTo>
                      <a:pt x="41" y="84"/>
                    </a:lnTo>
                    <a:lnTo>
                      <a:pt x="67" y="80"/>
                    </a:lnTo>
                    <a:lnTo>
                      <a:pt x="53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4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" name="Freeform 4456"/>
              <p:cNvSpPr>
                <a:spLocks/>
              </p:cNvSpPr>
              <p:nvPr/>
            </p:nvSpPr>
            <p:spPr bwMode="auto">
              <a:xfrm>
                <a:off x="2964" y="1635"/>
                <a:ext cx="8" cy="10"/>
              </a:xfrm>
              <a:custGeom>
                <a:avLst/>
                <a:gdLst>
                  <a:gd name="T0" fmla="*/ 14 w 67"/>
                  <a:gd name="T1" fmla="*/ 89 h 89"/>
                  <a:gd name="T2" fmla="*/ 41 w 67"/>
                  <a:gd name="T3" fmla="*/ 84 h 89"/>
                  <a:gd name="T4" fmla="*/ 67 w 67"/>
                  <a:gd name="T5" fmla="*/ 80 h 89"/>
                  <a:gd name="T6" fmla="*/ 53 w 67"/>
                  <a:gd name="T7" fmla="*/ 0 h 89"/>
                  <a:gd name="T8" fmla="*/ 26 w 67"/>
                  <a:gd name="T9" fmla="*/ 4 h 89"/>
                  <a:gd name="T10" fmla="*/ 0 w 67"/>
                  <a:gd name="T11" fmla="*/ 9 h 89"/>
                  <a:gd name="T12" fmla="*/ 14 w 67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9">
                    <a:moveTo>
                      <a:pt x="14" y="89"/>
                    </a:moveTo>
                    <a:lnTo>
                      <a:pt x="41" y="84"/>
                    </a:lnTo>
                    <a:lnTo>
                      <a:pt x="67" y="80"/>
                    </a:lnTo>
                    <a:lnTo>
                      <a:pt x="53" y="0"/>
                    </a:lnTo>
                    <a:lnTo>
                      <a:pt x="26" y="4"/>
                    </a:lnTo>
                    <a:lnTo>
                      <a:pt x="0" y="9"/>
                    </a:lnTo>
                    <a:lnTo>
                      <a:pt x="14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" name="Freeform 4457"/>
              <p:cNvSpPr>
                <a:spLocks/>
              </p:cNvSpPr>
              <p:nvPr/>
            </p:nvSpPr>
            <p:spPr bwMode="auto">
              <a:xfrm>
                <a:off x="2967" y="1635"/>
                <a:ext cx="3" cy="1"/>
              </a:xfrm>
              <a:custGeom>
                <a:avLst/>
                <a:gdLst>
                  <a:gd name="T0" fmla="*/ 0 w 27"/>
                  <a:gd name="T1" fmla="*/ 5 h 5"/>
                  <a:gd name="T2" fmla="*/ 27 w 27"/>
                  <a:gd name="T3" fmla="*/ 1 h 5"/>
                  <a:gd name="T4" fmla="*/ 27 w 27"/>
                  <a:gd name="T5" fmla="*/ 0 h 5"/>
                  <a:gd name="T6" fmla="*/ 0 w 2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0" y="5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" name="Line 4458"/>
              <p:cNvSpPr>
                <a:spLocks noChangeShapeType="1"/>
              </p:cNvSpPr>
              <p:nvPr/>
            </p:nvSpPr>
            <p:spPr bwMode="auto">
              <a:xfrm flipV="1">
                <a:off x="2970" y="16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" name="Freeform 4459"/>
              <p:cNvSpPr>
                <a:spLocks/>
              </p:cNvSpPr>
              <p:nvPr/>
            </p:nvSpPr>
            <p:spPr bwMode="auto">
              <a:xfrm>
                <a:off x="2962" y="1626"/>
                <a:ext cx="8" cy="10"/>
              </a:xfrm>
              <a:custGeom>
                <a:avLst/>
                <a:gdLst>
                  <a:gd name="T0" fmla="*/ 15 w 68"/>
                  <a:gd name="T1" fmla="*/ 91 h 91"/>
                  <a:gd name="T2" fmla="*/ 41 w 68"/>
                  <a:gd name="T3" fmla="*/ 85 h 91"/>
                  <a:gd name="T4" fmla="*/ 68 w 68"/>
                  <a:gd name="T5" fmla="*/ 80 h 91"/>
                  <a:gd name="T6" fmla="*/ 52 w 68"/>
                  <a:gd name="T7" fmla="*/ 0 h 91"/>
                  <a:gd name="T8" fmla="*/ 26 w 68"/>
                  <a:gd name="T9" fmla="*/ 5 h 91"/>
                  <a:gd name="T10" fmla="*/ 0 w 68"/>
                  <a:gd name="T11" fmla="*/ 11 h 91"/>
                  <a:gd name="T12" fmla="*/ 15 w 68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91">
                    <a:moveTo>
                      <a:pt x="15" y="91"/>
                    </a:moveTo>
                    <a:lnTo>
                      <a:pt x="41" y="85"/>
                    </a:lnTo>
                    <a:lnTo>
                      <a:pt x="68" y="80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5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" name="Freeform 4460"/>
              <p:cNvSpPr>
                <a:spLocks/>
              </p:cNvSpPr>
              <p:nvPr/>
            </p:nvSpPr>
            <p:spPr bwMode="auto">
              <a:xfrm>
                <a:off x="2962" y="1626"/>
                <a:ext cx="8" cy="10"/>
              </a:xfrm>
              <a:custGeom>
                <a:avLst/>
                <a:gdLst>
                  <a:gd name="T0" fmla="*/ 15 w 68"/>
                  <a:gd name="T1" fmla="*/ 91 h 91"/>
                  <a:gd name="T2" fmla="*/ 41 w 68"/>
                  <a:gd name="T3" fmla="*/ 85 h 91"/>
                  <a:gd name="T4" fmla="*/ 68 w 68"/>
                  <a:gd name="T5" fmla="*/ 80 h 91"/>
                  <a:gd name="T6" fmla="*/ 52 w 68"/>
                  <a:gd name="T7" fmla="*/ 0 h 91"/>
                  <a:gd name="T8" fmla="*/ 26 w 68"/>
                  <a:gd name="T9" fmla="*/ 5 h 91"/>
                  <a:gd name="T10" fmla="*/ 0 w 68"/>
                  <a:gd name="T11" fmla="*/ 11 h 91"/>
                  <a:gd name="T12" fmla="*/ 15 w 68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91">
                    <a:moveTo>
                      <a:pt x="15" y="91"/>
                    </a:moveTo>
                    <a:lnTo>
                      <a:pt x="41" y="85"/>
                    </a:lnTo>
                    <a:lnTo>
                      <a:pt x="68" y="80"/>
                    </a:lnTo>
                    <a:lnTo>
                      <a:pt x="52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5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" name="Freeform 4461"/>
              <p:cNvSpPr>
                <a:spLocks/>
              </p:cNvSpPr>
              <p:nvPr/>
            </p:nvSpPr>
            <p:spPr bwMode="auto">
              <a:xfrm>
                <a:off x="2965" y="1626"/>
                <a:ext cx="3" cy="1"/>
              </a:xfrm>
              <a:custGeom>
                <a:avLst/>
                <a:gdLst>
                  <a:gd name="T0" fmla="*/ 0 w 26"/>
                  <a:gd name="T1" fmla="*/ 5 h 5"/>
                  <a:gd name="T2" fmla="*/ 26 w 26"/>
                  <a:gd name="T3" fmla="*/ 0 h 5"/>
                  <a:gd name="T4" fmla="*/ 26 w 26"/>
                  <a:gd name="T5" fmla="*/ 0 h 5"/>
                  <a:gd name="T6" fmla="*/ 0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0" y="5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" name="Line 4462"/>
              <p:cNvSpPr>
                <a:spLocks noChangeShapeType="1"/>
              </p:cNvSpPr>
              <p:nvPr/>
            </p:nvSpPr>
            <p:spPr bwMode="auto">
              <a:xfrm>
                <a:off x="2968" y="1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" name="Freeform 4463"/>
              <p:cNvSpPr>
                <a:spLocks/>
              </p:cNvSpPr>
              <p:nvPr/>
            </p:nvSpPr>
            <p:spPr bwMode="auto">
              <a:xfrm>
                <a:off x="2960" y="1617"/>
                <a:ext cx="8" cy="10"/>
              </a:xfrm>
              <a:custGeom>
                <a:avLst/>
                <a:gdLst>
                  <a:gd name="T0" fmla="*/ 18 w 70"/>
                  <a:gd name="T1" fmla="*/ 91 h 91"/>
                  <a:gd name="T2" fmla="*/ 44 w 70"/>
                  <a:gd name="T3" fmla="*/ 85 h 91"/>
                  <a:gd name="T4" fmla="*/ 70 w 70"/>
                  <a:gd name="T5" fmla="*/ 80 h 91"/>
                  <a:gd name="T6" fmla="*/ 53 w 70"/>
                  <a:gd name="T7" fmla="*/ 0 h 91"/>
                  <a:gd name="T8" fmla="*/ 26 w 70"/>
                  <a:gd name="T9" fmla="*/ 5 h 91"/>
                  <a:gd name="T10" fmla="*/ 0 w 70"/>
                  <a:gd name="T11" fmla="*/ 11 h 91"/>
                  <a:gd name="T12" fmla="*/ 18 w 70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91">
                    <a:moveTo>
                      <a:pt x="18" y="91"/>
                    </a:moveTo>
                    <a:lnTo>
                      <a:pt x="44" y="85"/>
                    </a:lnTo>
                    <a:lnTo>
                      <a:pt x="70" y="80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" name="Freeform 4464"/>
              <p:cNvSpPr>
                <a:spLocks/>
              </p:cNvSpPr>
              <p:nvPr/>
            </p:nvSpPr>
            <p:spPr bwMode="auto">
              <a:xfrm>
                <a:off x="2960" y="1617"/>
                <a:ext cx="8" cy="10"/>
              </a:xfrm>
              <a:custGeom>
                <a:avLst/>
                <a:gdLst>
                  <a:gd name="T0" fmla="*/ 18 w 70"/>
                  <a:gd name="T1" fmla="*/ 91 h 91"/>
                  <a:gd name="T2" fmla="*/ 44 w 70"/>
                  <a:gd name="T3" fmla="*/ 85 h 91"/>
                  <a:gd name="T4" fmla="*/ 70 w 70"/>
                  <a:gd name="T5" fmla="*/ 80 h 91"/>
                  <a:gd name="T6" fmla="*/ 53 w 70"/>
                  <a:gd name="T7" fmla="*/ 0 h 91"/>
                  <a:gd name="T8" fmla="*/ 26 w 70"/>
                  <a:gd name="T9" fmla="*/ 5 h 91"/>
                  <a:gd name="T10" fmla="*/ 0 w 70"/>
                  <a:gd name="T11" fmla="*/ 11 h 91"/>
                  <a:gd name="T12" fmla="*/ 18 w 70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91">
                    <a:moveTo>
                      <a:pt x="18" y="91"/>
                    </a:moveTo>
                    <a:lnTo>
                      <a:pt x="44" y="85"/>
                    </a:lnTo>
                    <a:lnTo>
                      <a:pt x="70" y="80"/>
                    </a:lnTo>
                    <a:lnTo>
                      <a:pt x="53" y="0"/>
                    </a:lnTo>
                    <a:lnTo>
                      <a:pt x="26" y="5"/>
                    </a:lnTo>
                    <a:lnTo>
                      <a:pt x="0" y="11"/>
                    </a:lnTo>
                    <a:lnTo>
                      <a:pt x="18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" name="Freeform 4465"/>
              <p:cNvSpPr>
                <a:spLocks/>
              </p:cNvSpPr>
              <p:nvPr/>
            </p:nvSpPr>
            <p:spPr bwMode="auto">
              <a:xfrm>
                <a:off x="2963" y="1617"/>
                <a:ext cx="3" cy="1"/>
              </a:xfrm>
              <a:custGeom>
                <a:avLst/>
                <a:gdLst>
                  <a:gd name="T0" fmla="*/ 0 w 27"/>
                  <a:gd name="T1" fmla="*/ 6 h 6"/>
                  <a:gd name="T2" fmla="*/ 27 w 27"/>
                  <a:gd name="T3" fmla="*/ 1 h 6"/>
                  <a:gd name="T4" fmla="*/ 27 w 27"/>
                  <a:gd name="T5" fmla="*/ 0 h 6"/>
                  <a:gd name="T6" fmla="*/ 0 w 2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6">
                    <a:moveTo>
                      <a:pt x="0" y="6"/>
                    </a:moveTo>
                    <a:lnTo>
                      <a:pt x="27" y="1"/>
                    </a:lnTo>
                    <a:lnTo>
                      <a:pt x="2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" name="Line 4466"/>
              <p:cNvSpPr>
                <a:spLocks noChangeShapeType="1"/>
              </p:cNvSpPr>
              <p:nvPr/>
            </p:nvSpPr>
            <p:spPr bwMode="auto">
              <a:xfrm flipV="1">
                <a:off x="2966" y="16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" name="Freeform 4467"/>
              <p:cNvSpPr>
                <a:spLocks/>
              </p:cNvSpPr>
              <p:nvPr/>
            </p:nvSpPr>
            <p:spPr bwMode="auto">
              <a:xfrm>
                <a:off x="2958" y="1608"/>
                <a:ext cx="8" cy="10"/>
              </a:xfrm>
              <a:custGeom>
                <a:avLst/>
                <a:gdLst>
                  <a:gd name="T0" fmla="*/ 19 w 72"/>
                  <a:gd name="T1" fmla="*/ 92 h 92"/>
                  <a:gd name="T2" fmla="*/ 45 w 72"/>
                  <a:gd name="T3" fmla="*/ 85 h 92"/>
                  <a:gd name="T4" fmla="*/ 72 w 72"/>
                  <a:gd name="T5" fmla="*/ 79 h 92"/>
                  <a:gd name="T6" fmla="*/ 53 w 72"/>
                  <a:gd name="T7" fmla="*/ 0 h 92"/>
                  <a:gd name="T8" fmla="*/ 27 w 72"/>
                  <a:gd name="T9" fmla="*/ 6 h 92"/>
                  <a:gd name="T10" fmla="*/ 0 w 72"/>
                  <a:gd name="T11" fmla="*/ 13 h 92"/>
                  <a:gd name="T12" fmla="*/ 19 w 7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92">
                    <a:moveTo>
                      <a:pt x="19" y="92"/>
                    </a:moveTo>
                    <a:lnTo>
                      <a:pt x="45" y="85"/>
                    </a:lnTo>
                    <a:lnTo>
                      <a:pt x="72" y="79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3"/>
                    </a:lnTo>
                    <a:lnTo>
                      <a:pt x="19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" name="Freeform 4468"/>
              <p:cNvSpPr>
                <a:spLocks/>
              </p:cNvSpPr>
              <p:nvPr/>
            </p:nvSpPr>
            <p:spPr bwMode="auto">
              <a:xfrm>
                <a:off x="2958" y="1608"/>
                <a:ext cx="8" cy="10"/>
              </a:xfrm>
              <a:custGeom>
                <a:avLst/>
                <a:gdLst>
                  <a:gd name="T0" fmla="*/ 19 w 72"/>
                  <a:gd name="T1" fmla="*/ 92 h 92"/>
                  <a:gd name="T2" fmla="*/ 45 w 72"/>
                  <a:gd name="T3" fmla="*/ 85 h 92"/>
                  <a:gd name="T4" fmla="*/ 72 w 72"/>
                  <a:gd name="T5" fmla="*/ 79 h 92"/>
                  <a:gd name="T6" fmla="*/ 53 w 72"/>
                  <a:gd name="T7" fmla="*/ 0 h 92"/>
                  <a:gd name="T8" fmla="*/ 27 w 72"/>
                  <a:gd name="T9" fmla="*/ 6 h 92"/>
                  <a:gd name="T10" fmla="*/ 0 w 72"/>
                  <a:gd name="T11" fmla="*/ 13 h 92"/>
                  <a:gd name="T12" fmla="*/ 19 w 7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92">
                    <a:moveTo>
                      <a:pt x="19" y="92"/>
                    </a:moveTo>
                    <a:lnTo>
                      <a:pt x="45" y="85"/>
                    </a:lnTo>
                    <a:lnTo>
                      <a:pt x="72" y="79"/>
                    </a:lnTo>
                    <a:lnTo>
                      <a:pt x="53" y="0"/>
                    </a:lnTo>
                    <a:lnTo>
                      <a:pt x="27" y="6"/>
                    </a:lnTo>
                    <a:lnTo>
                      <a:pt x="0" y="13"/>
                    </a:lnTo>
                    <a:lnTo>
                      <a:pt x="19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" name="Freeform 4469"/>
              <p:cNvSpPr>
                <a:spLocks/>
              </p:cNvSpPr>
              <p:nvPr/>
            </p:nvSpPr>
            <p:spPr bwMode="auto">
              <a:xfrm>
                <a:off x="2961" y="1608"/>
                <a:ext cx="3" cy="1"/>
              </a:xfrm>
              <a:custGeom>
                <a:avLst/>
                <a:gdLst>
                  <a:gd name="T0" fmla="*/ 0 w 26"/>
                  <a:gd name="T1" fmla="*/ 6 h 6"/>
                  <a:gd name="T2" fmla="*/ 26 w 26"/>
                  <a:gd name="T3" fmla="*/ 0 h 6"/>
                  <a:gd name="T4" fmla="*/ 26 w 26"/>
                  <a:gd name="T5" fmla="*/ 0 h 6"/>
                  <a:gd name="T6" fmla="*/ 0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0" y="6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" name="Line 4470"/>
              <p:cNvSpPr>
                <a:spLocks noChangeShapeType="1"/>
              </p:cNvSpPr>
              <p:nvPr/>
            </p:nvSpPr>
            <p:spPr bwMode="auto">
              <a:xfrm>
                <a:off x="2964" y="16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" name="Freeform 4471"/>
              <p:cNvSpPr>
                <a:spLocks/>
              </p:cNvSpPr>
              <p:nvPr/>
            </p:nvSpPr>
            <p:spPr bwMode="auto">
              <a:xfrm>
                <a:off x="2956" y="1599"/>
                <a:ext cx="8" cy="11"/>
              </a:xfrm>
              <a:custGeom>
                <a:avLst/>
                <a:gdLst>
                  <a:gd name="T0" fmla="*/ 19 w 72"/>
                  <a:gd name="T1" fmla="*/ 92 h 92"/>
                  <a:gd name="T2" fmla="*/ 46 w 72"/>
                  <a:gd name="T3" fmla="*/ 85 h 92"/>
                  <a:gd name="T4" fmla="*/ 72 w 72"/>
                  <a:gd name="T5" fmla="*/ 79 h 92"/>
                  <a:gd name="T6" fmla="*/ 52 w 72"/>
                  <a:gd name="T7" fmla="*/ 0 h 92"/>
                  <a:gd name="T8" fmla="*/ 26 w 72"/>
                  <a:gd name="T9" fmla="*/ 6 h 92"/>
                  <a:gd name="T10" fmla="*/ 0 w 72"/>
                  <a:gd name="T11" fmla="*/ 13 h 92"/>
                  <a:gd name="T12" fmla="*/ 19 w 7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92">
                    <a:moveTo>
                      <a:pt x="19" y="92"/>
                    </a:moveTo>
                    <a:lnTo>
                      <a:pt x="46" y="85"/>
                    </a:lnTo>
                    <a:lnTo>
                      <a:pt x="72" y="79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9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" name="Freeform 4472"/>
              <p:cNvSpPr>
                <a:spLocks/>
              </p:cNvSpPr>
              <p:nvPr/>
            </p:nvSpPr>
            <p:spPr bwMode="auto">
              <a:xfrm>
                <a:off x="2956" y="1599"/>
                <a:ext cx="8" cy="11"/>
              </a:xfrm>
              <a:custGeom>
                <a:avLst/>
                <a:gdLst>
                  <a:gd name="T0" fmla="*/ 19 w 72"/>
                  <a:gd name="T1" fmla="*/ 92 h 92"/>
                  <a:gd name="T2" fmla="*/ 46 w 72"/>
                  <a:gd name="T3" fmla="*/ 85 h 92"/>
                  <a:gd name="T4" fmla="*/ 72 w 72"/>
                  <a:gd name="T5" fmla="*/ 79 h 92"/>
                  <a:gd name="T6" fmla="*/ 52 w 72"/>
                  <a:gd name="T7" fmla="*/ 0 h 92"/>
                  <a:gd name="T8" fmla="*/ 26 w 72"/>
                  <a:gd name="T9" fmla="*/ 6 h 92"/>
                  <a:gd name="T10" fmla="*/ 0 w 72"/>
                  <a:gd name="T11" fmla="*/ 13 h 92"/>
                  <a:gd name="T12" fmla="*/ 19 w 7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92">
                    <a:moveTo>
                      <a:pt x="19" y="92"/>
                    </a:moveTo>
                    <a:lnTo>
                      <a:pt x="46" y="85"/>
                    </a:lnTo>
                    <a:lnTo>
                      <a:pt x="72" y="79"/>
                    </a:lnTo>
                    <a:lnTo>
                      <a:pt x="52" y="0"/>
                    </a:lnTo>
                    <a:lnTo>
                      <a:pt x="26" y="6"/>
                    </a:lnTo>
                    <a:lnTo>
                      <a:pt x="0" y="13"/>
                    </a:lnTo>
                    <a:lnTo>
                      <a:pt x="19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" name="Freeform 4473"/>
              <p:cNvSpPr>
                <a:spLocks/>
              </p:cNvSpPr>
              <p:nvPr/>
            </p:nvSpPr>
            <p:spPr bwMode="auto">
              <a:xfrm>
                <a:off x="2959" y="1599"/>
                <a:ext cx="3" cy="1"/>
              </a:xfrm>
              <a:custGeom>
                <a:avLst/>
                <a:gdLst>
                  <a:gd name="T0" fmla="*/ 0 w 26"/>
                  <a:gd name="T1" fmla="*/ 7 h 7"/>
                  <a:gd name="T2" fmla="*/ 26 w 26"/>
                  <a:gd name="T3" fmla="*/ 1 h 7"/>
                  <a:gd name="T4" fmla="*/ 26 w 26"/>
                  <a:gd name="T5" fmla="*/ 0 h 7"/>
                  <a:gd name="T6" fmla="*/ 0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0" y="7"/>
                    </a:moveTo>
                    <a:lnTo>
                      <a:pt x="26" y="1"/>
                    </a:lnTo>
                    <a:lnTo>
                      <a:pt x="2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" name="Line 4474"/>
              <p:cNvSpPr>
                <a:spLocks noChangeShapeType="1"/>
              </p:cNvSpPr>
              <p:nvPr/>
            </p:nvSpPr>
            <p:spPr bwMode="auto">
              <a:xfrm flipV="1">
                <a:off x="2962" y="15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" name="Freeform 4475"/>
              <p:cNvSpPr>
                <a:spLocks/>
              </p:cNvSpPr>
              <p:nvPr/>
            </p:nvSpPr>
            <p:spPr bwMode="auto">
              <a:xfrm>
                <a:off x="2954" y="1590"/>
                <a:ext cx="8" cy="11"/>
              </a:xfrm>
              <a:custGeom>
                <a:avLst/>
                <a:gdLst>
                  <a:gd name="T0" fmla="*/ 22 w 74"/>
                  <a:gd name="T1" fmla="*/ 94 h 94"/>
                  <a:gd name="T2" fmla="*/ 48 w 74"/>
                  <a:gd name="T3" fmla="*/ 86 h 94"/>
                  <a:gd name="T4" fmla="*/ 74 w 74"/>
                  <a:gd name="T5" fmla="*/ 79 h 94"/>
                  <a:gd name="T6" fmla="*/ 52 w 74"/>
                  <a:gd name="T7" fmla="*/ 0 h 94"/>
                  <a:gd name="T8" fmla="*/ 26 w 74"/>
                  <a:gd name="T9" fmla="*/ 8 h 94"/>
                  <a:gd name="T10" fmla="*/ 0 w 74"/>
                  <a:gd name="T11" fmla="*/ 15 h 94"/>
                  <a:gd name="T12" fmla="*/ 22 w 74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94">
                    <a:moveTo>
                      <a:pt x="22" y="94"/>
                    </a:moveTo>
                    <a:lnTo>
                      <a:pt x="48" y="86"/>
                    </a:lnTo>
                    <a:lnTo>
                      <a:pt x="74" y="79"/>
                    </a:lnTo>
                    <a:lnTo>
                      <a:pt x="52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22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" name="Freeform 4476"/>
              <p:cNvSpPr>
                <a:spLocks/>
              </p:cNvSpPr>
              <p:nvPr/>
            </p:nvSpPr>
            <p:spPr bwMode="auto">
              <a:xfrm>
                <a:off x="2954" y="1590"/>
                <a:ext cx="8" cy="11"/>
              </a:xfrm>
              <a:custGeom>
                <a:avLst/>
                <a:gdLst>
                  <a:gd name="T0" fmla="*/ 22 w 74"/>
                  <a:gd name="T1" fmla="*/ 94 h 94"/>
                  <a:gd name="T2" fmla="*/ 48 w 74"/>
                  <a:gd name="T3" fmla="*/ 86 h 94"/>
                  <a:gd name="T4" fmla="*/ 74 w 74"/>
                  <a:gd name="T5" fmla="*/ 79 h 94"/>
                  <a:gd name="T6" fmla="*/ 52 w 74"/>
                  <a:gd name="T7" fmla="*/ 0 h 94"/>
                  <a:gd name="T8" fmla="*/ 26 w 74"/>
                  <a:gd name="T9" fmla="*/ 8 h 94"/>
                  <a:gd name="T10" fmla="*/ 0 w 74"/>
                  <a:gd name="T11" fmla="*/ 15 h 94"/>
                  <a:gd name="T12" fmla="*/ 22 w 74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94">
                    <a:moveTo>
                      <a:pt x="22" y="94"/>
                    </a:moveTo>
                    <a:lnTo>
                      <a:pt x="48" y="86"/>
                    </a:lnTo>
                    <a:lnTo>
                      <a:pt x="74" y="79"/>
                    </a:lnTo>
                    <a:lnTo>
                      <a:pt x="52" y="0"/>
                    </a:lnTo>
                    <a:lnTo>
                      <a:pt x="26" y="8"/>
                    </a:lnTo>
                    <a:lnTo>
                      <a:pt x="0" y="15"/>
                    </a:lnTo>
                    <a:lnTo>
                      <a:pt x="22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" name="Freeform 4477"/>
              <p:cNvSpPr>
                <a:spLocks/>
              </p:cNvSpPr>
              <p:nvPr/>
            </p:nvSpPr>
            <p:spPr bwMode="auto">
              <a:xfrm>
                <a:off x="2957" y="1590"/>
                <a:ext cx="3" cy="1"/>
              </a:xfrm>
              <a:custGeom>
                <a:avLst/>
                <a:gdLst>
                  <a:gd name="T0" fmla="*/ 0 w 26"/>
                  <a:gd name="T1" fmla="*/ 8 h 8"/>
                  <a:gd name="T2" fmla="*/ 26 w 26"/>
                  <a:gd name="T3" fmla="*/ 0 h 8"/>
                  <a:gd name="T4" fmla="*/ 25 w 26"/>
                  <a:gd name="T5" fmla="*/ 0 h 8"/>
                  <a:gd name="T6" fmla="*/ 0 w 2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8">
                    <a:moveTo>
                      <a:pt x="0" y="8"/>
                    </a:moveTo>
                    <a:lnTo>
                      <a:pt x="26" y="0"/>
                    </a:lnTo>
                    <a:lnTo>
                      <a:pt x="2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" name="Line 4478"/>
              <p:cNvSpPr>
                <a:spLocks noChangeShapeType="1"/>
              </p:cNvSpPr>
              <p:nvPr/>
            </p:nvSpPr>
            <p:spPr bwMode="auto">
              <a:xfrm flipH="1">
                <a:off x="2959" y="15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" name="Freeform 4479"/>
              <p:cNvSpPr>
                <a:spLocks/>
              </p:cNvSpPr>
              <p:nvPr/>
            </p:nvSpPr>
            <p:spPr bwMode="auto">
              <a:xfrm>
                <a:off x="2951" y="1582"/>
                <a:ext cx="8" cy="10"/>
              </a:xfrm>
              <a:custGeom>
                <a:avLst/>
                <a:gdLst>
                  <a:gd name="T0" fmla="*/ 23 w 73"/>
                  <a:gd name="T1" fmla="*/ 93 h 93"/>
                  <a:gd name="T2" fmla="*/ 48 w 73"/>
                  <a:gd name="T3" fmla="*/ 86 h 93"/>
                  <a:gd name="T4" fmla="*/ 73 w 73"/>
                  <a:gd name="T5" fmla="*/ 78 h 93"/>
                  <a:gd name="T6" fmla="*/ 50 w 73"/>
                  <a:gd name="T7" fmla="*/ 0 h 93"/>
                  <a:gd name="T8" fmla="*/ 25 w 73"/>
                  <a:gd name="T9" fmla="*/ 8 h 93"/>
                  <a:gd name="T10" fmla="*/ 0 w 73"/>
                  <a:gd name="T11" fmla="*/ 15 h 93"/>
                  <a:gd name="T12" fmla="*/ 23 w 73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3">
                    <a:moveTo>
                      <a:pt x="23" y="93"/>
                    </a:moveTo>
                    <a:lnTo>
                      <a:pt x="48" y="86"/>
                    </a:lnTo>
                    <a:lnTo>
                      <a:pt x="73" y="78"/>
                    </a:lnTo>
                    <a:lnTo>
                      <a:pt x="50" y="0"/>
                    </a:lnTo>
                    <a:lnTo>
                      <a:pt x="25" y="8"/>
                    </a:lnTo>
                    <a:lnTo>
                      <a:pt x="0" y="15"/>
                    </a:lnTo>
                    <a:lnTo>
                      <a:pt x="23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" name="Freeform 4480"/>
              <p:cNvSpPr>
                <a:spLocks/>
              </p:cNvSpPr>
              <p:nvPr/>
            </p:nvSpPr>
            <p:spPr bwMode="auto">
              <a:xfrm>
                <a:off x="2951" y="1582"/>
                <a:ext cx="8" cy="10"/>
              </a:xfrm>
              <a:custGeom>
                <a:avLst/>
                <a:gdLst>
                  <a:gd name="T0" fmla="*/ 23 w 73"/>
                  <a:gd name="T1" fmla="*/ 93 h 93"/>
                  <a:gd name="T2" fmla="*/ 48 w 73"/>
                  <a:gd name="T3" fmla="*/ 86 h 93"/>
                  <a:gd name="T4" fmla="*/ 73 w 73"/>
                  <a:gd name="T5" fmla="*/ 78 h 93"/>
                  <a:gd name="T6" fmla="*/ 50 w 73"/>
                  <a:gd name="T7" fmla="*/ 0 h 93"/>
                  <a:gd name="T8" fmla="*/ 25 w 73"/>
                  <a:gd name="T9" fmla="*/ 8 h 93"/>
                  <a:gd name="T10" fmla="*/ 0 w 73"/>
                  <a:gd name="T11" fmla="*/ 15 h 93"/>
                  <a:gd name="T12" fmla="*/ 23 w 73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3">
                    <a:moveTo>
                      <a:pt x="23" y="93"/>
                    </a:moveTo>
                    <a:lnTo>
                      <a:pt x="48" y="86"/>
                    </a:lnTo>
                    <a:lnTo>
                      <a:pt x="73" y="78"/>
                    </a:lnTo>
                    <a:lnTo>
                      <a:pt x="50" y="0"/>
                    </a:lnTo>
                    <a:lnTo>
                      <a:pt x="25" y="8"/>
                    </a:lnTo>
                    <a:lnTo>
                      <a:pt x="0" y="15"/>
                    </a:lnTo>
                    <a:lnTo>
                      <a:pt x="23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" name="Freeform 4481"/>
              <p:cNvSpPr>
                <a:spLocks/>
              </p:cNvSpPr>
              <p:nvPr/>
            </p:nvSpPr>
            <p:spPr bwMode="auto">
              <a:xfrm>
                <a:off x="2954" y="1582"/>
                <a:ext cx="3" cy="1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1 h 9"/>
                  <a:gd name="T4" fmla="*/ 25 w 25"/>
                  <a:gd name="T5" fmla="*/ 0 h 9"/>
                  <a:gd name="T6" fmla="*/ 0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" name="Line 4482"/>
              <p:cNvSpPr>
                <a:spLocks noChangeShapeType="1"/>
              </p:cNvSpPr>
              <p:nvPr/>
            </p:nvSpPr>
            <p:spPr bwMode="auto">
              <a:xfrm flipV="1">
                <a:off x="2957" y="1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" name="Freeform 4483"/>
              <p:cNvSpPr>
                <a:spLocks/>
              </p:cNvSpPr>
              <p:nvPr/>
            </p:nvSpPr>
            <p:spPr bwMode="auto">
              <a:xfrm>
                <a:off x="2949" y="1573"/>
                <a:ext cx="8" cy="11"/>
              </a:xfrm>
              <a:custGeom>
                <a:avLst/>
                <a:gdLst>
                  <a:gd name="T0" fmla="*/ 25 w 75"/>
                  <a:gd name="T1" fmla="*/ 95 h 95"/>
                  <a:gd name="T2" fmla="*/ 50 w 75"/>
                  <a:gd name="T3" fmla="*/ 87 h 95"/>
                  <a:gd name="T4" fmla="*/ 75 w 75"/>
                  <a:gd name="T5" fmla="*/ 78 h 95"/>
                  <a:gd name="T6" fmla="*/ 50 w 75"/>
                  <a:gd name="T7" fmla="*/ 0 h 95"/>
                  <a:gd name="T8" fmla="*/ 25 w 75"/>
                  <a:gd name="T9" fmla="*/ 9 h 95"/>
                  <a:gd name="T10" fmla="*/ 0 w 75"/>
                  <a:gd name="T11" fmla="*/ 18 h 95"/>
                  <a:gd name="T12" fmla="*/ 25 w 75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5">
                    <a:moveTo>
                      <a:pt x="25" y="95"/>
                    </a:moveTo>
                    <a:lnTo>
                      <a:pt x="50" y="87"/>
                    </a:lnTo>
                    <a:lnTo>
                      <a:pt x="75" y="78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5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" name="Freeform 4484"/>
              <p:cNvSpPr>
                <a:spLocks/>
              </p:cNvSpPr>
              <p:nvPr/>
            </p:nvSpPr>
            <p:spPr bwMode="auto">
              <a:xfrm>
                <a:off x="2949" y="1573"/>
                <a:ext cx="8" cy="11"/>
              </a:xfrm>
              <a:custGeom>
                <a:avLst/>
                <a:gdLst>
                  <a:gd name="T0" fmla="*/ 25 w 75"/>
                  <a:gd name="T1" fmla="*/ 95 h 95"/>
                  <a:gd name="T2" fmla="*/ 50 w 75"/>
                  <a:gd name="T3" fmla="*/ 87 h 95"/>
                  <a:gd name="T4" fmla="*/ 75 w 75"/>
                  <a:gd name="T5" fmla="*/ 78 h 95"/>
                  <a:gd name="T6" fmla="*/ 50 w 75"/>
                  <a:gd name="T7" fmla="*/ 0 h 95"/>
                  <a:gd name="T8" fmla="*/ 25 w 75"/>
                  <a:gd name="T9" fmla="*/ 9 h 95"/>
                  <a:gd name="T10" fmla="*/ 0 w 75"/>
                  <a:gd name="T11" fmla="*/ 18 h 95"/>
                  <a:gd name="T12" fmla="*/ 25 w 75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5">
                    <a:moveTo>
                      <a:pt x="25" y="95"/>
                    </a:moveTo>
                    <a:lnTo>
                      <a:pt x="50" y="87"/>
                    </a:lnTo>
                    <a:lnTo>
                      <a:pt x="75" y="78"/>
                    </a:lnTo>
                    <a:lnTo>
                      <a:pt x="50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5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" name="Freeform 4485"/>
              <p:cNvSpPr>
                <a:spLocks/>
              </p:cNvSpPr>
              <p:nvPr/>
            </p:nvSpPr>
            <p:spPr bwMode="auto">
              <a:xfrm>
                <a:off x="2951" y="1573"/>
                <a:ext cx="3" cy="1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0 h 9"/>
                  <a:gd name="T4" fmla="*/ 25 w 25"/>
                  <a:gd name="T5" fmla="*/ 0 h 9"/>
                  <a:gd name="T6" fmla="*/ 0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" name="Line 4486"/>
              <p:cNvSpPr>
                <a:spLocks noChangeShapeType="1"/>
              </p:cNvSpPr>
              <p:nvPr/>
            </p:nvSpPr>
            <p:spPr bwMode="auto">
              <a:xfrm>
                <a:off x="2954" y="15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" name="Freeform 4487"/>
              <p:cNvSpPr>
                <a:spLocks/>
              </p:cNvSpPr>
              <p:nvPr/>
            </p:nvSpPr>
            <p:spPr bwMode="auto">
              <a:xfrm>
                <a:off x="2945" y="1564"/>
                <a:ext cx="9" cy="11"/>
              </a:xfrm>
              <a:custGeom>
                <a:avLst/>
                <a:gdLst>
                  <a:gd name="T0" fmla="*/ 28 w 78"/>
                  <a:gd name="T1" fmla="*/ 95 h 95"/>
                  <a:gd name="T2" fmla="*/ 53 w 78"/>
                  <a:gd name="T3" fmla="*/ 86 h 95"/>
                  <a:gd name="T4" fmla="*/ 78 w 78"/>
                  <a:gd name="T5" fmla="*/ 77 h 95"/>
                  <a:gd name="T6" fmla="*/ 51 w 78"/>
                  <a:gd name="T7" fmla="*/ 0 h 95"/>
                  <a:gd name="T8" fmla="*/ 25 w 78"/>
                  <a:gd name="T9" fmla="*/ 9 h 95"/>
                  <a:gd name="T10" fmla="*/ 0 w 78"/>
                  <a:gd name="T11" fmla="*/ 18 h 95"/>
                  <a:gd name="T12" fmla="*/ 28 w 78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5">
                    <a:moveTo>
                      <a:pt x="28" y="95"/>
                    </a:moveTo>
                    <a:lnTo>
                      <a:pt x="53" y="86"/>
                    </a:lnTo>
                    <a:lnTo>
                      <a:pt x="78" y="77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8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" name="Freeform 4488"/>
              <p:cNvSpPr>
                <a:spLocks/>
              </p:cNvSpPr>
              <p:nvPr/>
            </p:nvSpPr>
            <p:spPr bwMode="auto">
              <a:xfrm>
                <a:off x="2945" y="1564"/>
                <a:ext cx="9" cy="11"/>
              </a:xfrm>
              <a:custGeom>
                <a:avLst/>
                <a:gdLst>
                  <a:gd name="T0" fmla="*/ 28 w 78"/>
                  <a:gd name="T1" fmla="*/ 95 h 95"/>
                  <a:gd name="T2" fmla="*/ 53 w 78"/>
                  <a:gd name="T3" fmla="*/ 86 h 95"/>
                  <a:gd name="T4" fmla="*/ 78 w 78"/>
                  <a:gd name="T5" fmla="*/ 77 h 95"/>
                  <a:gd name="T6" fmla="*/ 51 w 78"/>
                  <a:gd name="T7" fmla="*/ 0 h 95"/>
                  <a:gd name="T8" fmla="*/ 25 w 78"/>
                  <a:gd name="T9" fmla="*/ 9 h 95"/>
                  <a:gd name="T10" fmla="*/ 0 w 78"/>
                  <a:gd name="T11" fmla="*/ 18 h 95"/>
                  <a:gd name="T12" fmla="*/ 28 w 78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5">
                    <a:moveTo>
                      <a:pt x="28" y="95"/>
                    </a:moveTo>
                    <a:lnTo>
                      <a:pt x="53" y="86"/>
                    </a:lnTo>
                    <a:lnTo>
                      <a:pt x="78" y="77"/>
                    </a:lnTo>
                    <a:lnTo>
                      <a:pt x="51" y="0"/>
                    </a:lnTo>
                    <a:lnTo>
                      <a:pt x="25" y="9"/>
                    </a:lnTo>
                    <a:lnTo>
                      <a:pt x="0" y="18"/>
                    </a:lnTo>
                    <a:lnTo>
                      <a:pt x="28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" name="Freeform 4489"/>
              <p:cNvSpPr>
                <a:spLocks/>
              </p:cNvSpPr>
              <p:nvPr/>
            </p:nvSpPr>
            <p:spPr bwMode="auto">
              <a:xfrm>
                <a:off x="2948" y="1564"/>
                <a:ext cx="3" cy="1"/>
              </a:xfrm>
              <a:custGeom>
                <a:avLst/>
                <a:gdLst>
                  <a:gd name="T0" fmla="*/ 0 w 26"/>
                  <a:gd name="T1" fmla="*/ 9 h 9"/>
                  <a:gd name="T2" fmla="*/ 26 w 26"/>
                  <a:gd name="T3" fmla="*/ 0 h 9"/>
                  <a:gd name="T4" fmla="*/ 26 w 26"/>
                  <a:gd name="T5" fmla="*/ 0 h 9"/>
                  <a:gd name="T6" fmla="*/ 0 w 2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9">
                    <a:moveTo>
                      <a:pt x="0" y="9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" name="Line 4490"/>
              <p:cNvSpPr>
                <a:spLocks noChangeShapeType="1"/>
              </p:cNvSpPr>
              <p:nvPr/>
            </p:nvSpPr>
            <p:spPr bwMode="auto">
              <a:xfrm>
                <a:off x="2951" y="15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" name="Freeform 4491"/>
              <p:cNvSpPr>
                <a:spLocks/>
              </p:cNvSpPr>
              <p:nvPr/>
            </p:nvSpPr>
            <p:spPr bwMode="auto">
              <a:xfrm>
                <a:off x="2942" y="1556"/>
                <a:ext cx="9" cy="10"/>
              </a:xfrm>
              <a:custGeom>
                <a:avLst/>
                <a:gdLst>
                  <a:gd name="T0" fmla="*/ 27 w 78"/>
                  <a:gd name="T1" fmla="*/ 94 h 94"/>
                  <a:gd name="T2" fmla="*/ 52 w 78"/>
                  <a:gd name="T3" fmla="*/ 85 h 94"/>
                  <a:gd name="T4" fmla="*/ 78 w 78"/>
                  <a:gd name="T5" fmla="*/ 76 h 94"/>
                  <a:gd name="T6" fmla="*/ 50 w 78"/>
                  <a:gd name="T7" fmla="*/ 0 h 94"/>
                  <a:gd name="T8" fmla="*/ 25 w 78"/>
                  <a:gd name="T9" fmla="*/ 8 h 94"/>
                  <a:gd name="T10" fmla="*/ 0 w 78"/>
                  <a:gd name="T11" fmla="*/ 17 h 94"/>
                  <a:gd name="T12" fmla="*/ 27 w 78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4">
                    <a:moveTo>
                      <a:pt x="27" y="94"/>
                    </a:moveTo>
                    <a:lnTo>
                      <a:pt x="52" y="85"/>
                    </a:lnTo>
                    <a:lnTo>
                      <a:pt x="78" y="76"/>
                    </a:lnTo>
                    <a:lnTo>
                      <a:pt x="50" y="0"/>
                    </a:lnTo>
                    <a:lnTo>
                      <a:pt x="25" y="8"/>
                    </a:lnTo>
                    <a:lnTo>
                      <a:pt x="0" y="17"/>
                    </a:lnTo>
                    <a:lnTo>
                      <a:pt x="27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" name="Freeform 4492"/>
              <p:cNvSpPr>
                <a:spLocks/>
              </p:cNvSpPr>
              <p:nvPr/>
            </p:nvSpPr>
            <p:spPr bwMode="auto">
              <a:xfrm>
                <a:off x="2942" y="1556"/>
                <a:ext cx="9" cy="10"/>
              </a:xfrm>
              <a:custGeom>
                <a:avLst/>
                <a:gdLst>
                  <a:gd name="T0" fmla="*/ 27 w 78"/>
                  <a:gd name="T1" fmla="*/ 94 h 94"/>
                  <a:gd name="T2" fmla="*/ 52 w 78"/>
                  <a:gd name="T3" fmla="*/ 85 h 94"/>
                  <a:gd name="T4" fmla="*/ 78 w 78"/>
                  <a:gd name="T5" fmla="*/ 76 h 94"/>
                  <a:gd name="T6" fmla="*/ 50 w 78"/>
                  <a:gd name="T7" fmla="*/ 0 h 94"/>
                  <a:gd name="T8" fmla="*/ 25 w 78"/>
                  <a:gd name="T9" fmla="*/ 8 h 94"/>
                  <a:gd name="T10" fmla="*/ 0 w 78"/>
                  <a:gd name="T11" fmla="*/ 17 h 94"/>
                  <a:gd name="T12" fmla="*/ 27 w 78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4">
                    <a:moveTo>
                      <a:pt x="27" y="94"/>
                    </a:moveTo>
                    <a:lnTo>
                      <a:pt x="52" y="85"/>
                    </a:lnTo>
                    <a:lnTo>
                      <a:pt x="78" y="76"/>
                    </a:lnTo>
                    <a:lnTo>
                      <a:pt x="50" y="0"/>
                    </a:lnTo>
                    <a:lnTo>
                      <a:pt x="25" y="8"/>
                    </a:lnTo>
                    <a:lnTo>
                      <a:pt x="0" y="17"/>
                    </a:lnTo>
                    <a:lnTo>
                      <a:pt x="27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" name="Freeform 4493"/>
              <p:cNvSpPr>
                <a:spLocks/>
              </p:cNvSpPr>
              <p:nvPr/>
            </p:nvSpPr>
            <p:spPr bwMode="auto">
              <a:xfrm>
                <a:off x="2945" y="1556"/>
                <a:ext cx="3" cy="1"/>
              </a:xfrm>
              <a:custGeom>
                <a:avLst/>
                <a:gdLst>
                  <a:gd name="T0" fmla="*/ 0 w 25"/>
                  <a:gd name="T1" fmla="*/ 9 h 9"/>
                  <a:gd name="T2" fmla="*/ 25 w 25"/>
                  <a:gd name="T3" fmla="*/ 1 h 9"/>
                  <a:gd name="T4" fmla="*/ 25 w 25"/>
                  <a:gd name="T5" fmla="*/ 0 h 9"/>
                  <a:gd name="T6" fmla="*/ 0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0" y="9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" name="Line 4494"/>
              <p:cNvSpPr>
                <a:spLocks noChangeShapeType="1"/>
              </p:cNvSpPr>
              <p:nvPr/>
            </p:nvSpPr>
            <p:spPr bwMode="auto">
              <a:xfrm flipV="1">
                <a:off x="2948" y="15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" name="Freeform 4495"/>
              <p:cNvSpPr>
                <a:spLocks/>
              </p:cNvSpPr>
              <p:nvPr/>
            </p:nvSpPr>
            <p:spPr bwMode="auto">
              <a:xfrm>
                <a:off x="2939" y="1547"/>
                <a:ext cx="9" cy="11"/>
              </a:xfrm>
              <a:custGeom>
                <a:avLst/>
                <a:gdLst>
                  <a:gd name="T0" fmla="*/ 30 w 80"/>
                  <a:gd name="T1" fmla="*/ 95 h 95"/>
                  <a:gd name="T2" fmla="*/ 55 w 80"/>
                  <a:gd name="T3" fmla="*/ 85 h 95"/>
                  <a:gd name="T4" fmla="*/ 80 w 80"/>
                  <a:gd name="T5" fmla="*/ 76 h 95"/>
                  <a:gd name="T6" fmla="*/ 51 w 80"/>
                  <a:gd name="T7" fmla="*/ 0 h 95"/>
                  <a:gd name="T8" fmla="*/ 25 w 80"/>
                  <a:gd name="T9" fmla="*/ 10 h 95"/>
                  <a:gd name="T10" fmla="*/ 0 w 80"/>
                  <a:gd name="T11" fmla="*/ 20 h 95"/>
                  <a:gd name="T12" fmla="*/ 30 w 80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95">
                    <a:moveTo>
                      <a:pt x="30" y="95"/>
                    </a:moveTo>
                    <a:lnTo>
                      <a:pt x="55" y="85"/>
                    </a:lnTo>
                    <a:lnTo>
                      <a:pt x="80" y="76"/>
                    </a:lnTo>
                    <a:lnTo>
                      <a:pt x="51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30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" name="Freeform 4496"/>
              <p:cNvSpPr>
                <a:spLocks/>
              </p:cNvSpPr>
              <p:nvPr/>
            </p:nvSpPr>
            <p:spPr bwMode="auto">
              <a:xfrm>
                <a:off x="2939" y="1547"/>
                <a:ext cx="9" cy="11"/>
              </a:xfrm>
              <a:custGeom>
                <a:avLst/>
                <a:gdLst>
                  <a:gd name="T0" fmla="*/ 30 w 80"/>
                  <a:gd name="T1" fmla="*/ 95 h 95"/>
                  <a:gd name="T2" fmla="*/ 55 w 80"/>
                  <a:gd name="T3" fmla="*/ 85 h 95"/>
                  <a:gd name="T4" fmla="*/ 80 w 80"/>
                  <a:gd name="T5" fmla="*/ 76 h 95"/>
                  <a:gd name="T6" fmla="*/ 51 w 80"/>
                  <a:gd name="T7" fmla="*/ 0 h 95"/>
                  <a:gd name="T8" fmla="*/ 25 w 80"/>
                  <a:gd name="T9" fmla="*/ 10 h 95"/>
                  <a:gd name="T10" fmla="*/ 0 w 80"/>
                  <a:gd name="T11" fmla="*/ 20 h 95"/>
                  <a:gd name="T12" fmla="*/ 30 w 80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95">
                    <a:moveTo>
                      <a:pt x="30" y="95"/>
                    </a:moveTo>
                    <a:lnTo>
                      <a:pt x="55" y="85"/>
                    </a:lnTo>
                    <a:lnTo>
                      <a:pt x="80" y="76"/>
                    </a:lnTo>
                    <a:lnTo>
                      <a:pt x="51" y="0"/>
                    </a:lnTo>
                    <a:lnTo>
                      <a:pt x="25" y="10"/>
                    </a:lnTo>
                    <a:lnTo>
                      <a:pt x="0" y="20"/>
                    </a:lnTo>
                    <a:lnTo>
                      <a:pt x="30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" name="Freeform 4497"/>
              <p:cNvSpPr>
                <a:spLocks/>
              </p:cNvSpPr>
              <p:nvPr/>
            </p:nvSpPr>
            <p:spPr bwMode="auto">
              <a:xfrm>
                <a:off x="2942" y="1547"/>
                <a:ext cx="3" cy="2"/>
              </a:xfrm>
              <a:custGeom>
                <a:avLst/>
                <a:gdLst>
                  <a:gd name="T0" fmla="*/ 0 w 26"/>
                  <a:gd name="T1" fmla="*/ 10 h 10"/>
                  <a:gd name="T2" fmla="*/ 26 w 26"/>
                  <a:gd name="T3" fmla="*/ 0 h 10"/>
                  <a:gd name="T4" fmla="*/ 26 w 26"/>
                  <a:gd name="T5" fmla="*/ 0 h 10"/>
                  <a:gd name="T6" fmla="*/ 0 w 26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" name="Line 4498"/>
              <p:cNvSpPr>
                <a:spLocks noChangeShapeType="1"/>
              </p:cNvSpPr>
              <p:nvPr/>
            </p:nvSpPr>
            <p:spPr bwMode="auto">
              <a:xfrm>
                <a:off x="2945" y="15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" name="Freeform 4499"/>
              <p:cNvSpPr>
                <a:spLocks/>
              </p:cNvSpPr>
              <p:nvPr/>
            </p:nvSpPr>
            <p:spPr bwMode="auto">
              <a:xfrm>
                <a:off x="2936" y="1539"/>
                <a:ext cx="9" cy="11"/>
              </a:xfrm>
              <a:custGeom>
                <a:avLst/>
                <a:gdLst>
                  <a:gd name="T0" fmla="*/ 32 w 83"/>
                  <a:gd name="T1" fmla="*/ 96 h 96"/>
                  <a:gd name="T2" fmla="*/ 57 w 83"/>
                  <a:gd name="T3" fmla="*/ 86 h 96"/>
                  <a:gd name="T4" fmla="*/ 83 w 83"/>
                  <a:gd name="T5" fmla="*/ 76 h 96"/>
                  <a:gd name="T6" fmla="*/ 51 w 83"/>
                  <a:gd name="T7" fmla="*/ 0 h 96"/>
                  <a:gd name="T8" fmla="*/ 26 w 83"/>
                  <a:gd name="T9" fmla="*/ 10 h 96"/>
                  <a:gd name="T10" fmla="*/ 0 w 83"/>
                  <a:gd name="T11" fmla="*/ 20 h 96"/>
                  <a:gd name="T12" fmla="*/ 32 w 83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6">
                    <a:moveTo>
                      <a:pt x="32" y="96"/>
                    </a:moveTo>
                    <a:lnTo>
                      <a:pt x="57" y="86"/>
                    </a:lnTo>
                    <a:lnTo>
                      <a:pt x="83" y="76"/>
                    </a:lnTo>
                    <a:lnTo>
                      <a:pt x="51" y="0"/>
                    </a:lnTo>
                    <a:lnTo>
                      <a:pt x="26" y="10"/>
                    </a:lnTo>
                    <a:lnTo>
                      <a:pt x="0" y="20"/>
                    </a:lnTo>
                    <a:lnTo>
                      <a:pt x="32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" name="Freeform 4500"/>
              <p:cNvSpPr>
                <a:spLocks/>
              </p:cNvSpPr>
              <p:nvPr/>
            </p:nvSpPr>
            <p:spPr bwMode="auto">
              <a:xfrm>
                <a:off x="2936" y="1539"/>
                <a:ext cx="9" cy="11"/>
              </a:xfrm>
              <a:custGeom>
                <a:avLst/>
                <a:gdLst>
                  <a:gd name="T0" fmla="*/ 32 w 83"/>
                  <a:gd name="T1" fmla="*/ 96 h 96"/>
                  <a:gd name="T2" fmla="*/ 57 w 83"/>
                  <a:gd name="T3" fmla="*/ 86 h 96"/>
                  <a:gd name="T4" fmla="*/ 83 w 83"/>
                  <a:gd name="T5" fmla="*/ 76 h 96"/>
                  <a:gd name="T6" fmla="*/ 51 w 83"/>
                  <a:gd name="T7" fmla="*/ 0 h 96"/>
                  <a:gd name="T8" fmla="*/ 26 w 83"/>
                  <a:gd name="T9" fmla="*/ 10 h 96"/>
                  <a:gd name="T10" fmla="*/ 0 w 83"/>
                  <a:gd name="T11" fmla="*/ 20 h 96"/>
                  <a:gd name="T12" fmla="*/ 32 w 83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6">
                    <a:moveTo>
                      <a:pt x="32" y="96"/>
                    </a:moveTo>
                    <a:lnTo>
                      <a:pt x="57" y="86"/>
                    </a:lnTo>
                    <a:lnTo>
                      <a:pt x="83" y="76"/>
                    </a:lnTo>
                    <a:lnTo>
                      <a:pt x="51" y="0"/>
                    </a:lnTo>
                    <a:lnTo>
                      <a:pt x="26" y="10"/>
                    </a:lnTo>
                    <a:lnTo>
                      <a:pt x="0" y="20"/>
                    </a:lnTo>
                    <a:lnTo>
                      <a:pt x="32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" name="Freeform 4501"/>
              <p:cNvSpPr>
                <a:spLocks/>
              </p:cNvSpPr>
              <p:nvPr/>
            </p:nvSpPr>
            <p:spPr bwMode="auto">
              <a:xfrm>
                <a:off x="2938" y="1539"/>
                <a:ext cx="3" cy="1"/>
              </a:xfrm>
              <a:custGeom>
                <a:avLst/>
                <a:gdLst>
                  <a:gd name="T0" fmla="*/ 0 w 25"/>
                  <a:gd name="T1" fmla="*/ 11 h 11"/>
                  <a:gd name="T2" fmla="*/ 25 w 25"/>
                  <a:gd name="T3" fmla="*/ 1 h 11"/>
                  <a:gd name="T4" fmla="*/ 25 w 25"/>
                  <a:gd name="T5" fmla="*/ 0 h 11"/>
                  <a:gd name="T6" fmla="*/ 0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0" y="11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" name="Line 4502"/>
              <p:cNvSpPr>
                <a:spLocks noChangeShapeType="1"/>
              </p:cNvSpPr>
              <p:nvPr/>
            </p:nvSpPr>
            <p:spPr bwMode="auto">
              <a:xfrm flipV="1">
                <a:off x="2941" y="15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" name="Freeform 4503"/>
              <p:cNvSpPr>
                <a:spLocks/>
              </p:cNvSpPr>
              <p:nvPr/>
            </p:nvSpPr>
            <p:spPr bwMode="auto">
              <a:xfrm>
                <a:off x="2932" y="1531"/>
                <a:ext cx="9" cy="10"/>
              </a:xfrm>
              <a:custGeom>
                <a:avLst/>
                <a:gdLst>
                  <a:gd name="T0" fmla="*/ 31 w 82"/>
                  <a:gd name="T1" fmla="*/ 96 h 96"/>
                  <a:gd name="T2" fmla="*/ 57 w 82"/>
                  <a:gd name="T3" fmla="*/ 85 h 96"/>
                  <a:gd name="T4" fmla="*/ 82 w 82"/>
                  <a:gd name="T5" fmla="*/ 74 h 96"/>
                  <a:gd name="T6" fmla="*/ 50 w 82"/>
                  <a:gd name="T7" fmla="*/ 0 h 96"/>
                  <a:gd name="T8" fmla="*/ 25 w 82"/>
                  <a:gd name="T9" fmla="*/ 11 h 96"/>
                  <a:gd name="T10" fmla="*/ 0 w 82"/>
                  <a:gd name="T11" fmla="*/ 22 h 96"/>
                  <a:gd name="T12" fmla="*/ 31 w 82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96">
                    <a:moveTo>
                      <a:pt x="31" y="96"/>
                    </a:moveTo>
                    <a:lnTo>
                      <a:pt x="57" y="85"/>
                    </a:lnTo>
                    <a:lnTo>
                      <a:pt x="82" y="74"/>
                    </a:lnTo>
                    <a:lnTo>
                      <a:pt x="50" y="0"/>
                    </a:lnTo>
                    <a:lnTo>
                      <a:pt x="25" y="11"/>
                    </a:lnTo>
                    <a:lnTo>
                      <a:pt x="0" y="22"/>
                    </a:lnTo>
                    <a:lnTo>
                      <a:pt x="31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" name="Freeform 4504"/>
              <p:cNvSpPr>
                <a:spLocks/>
              </p:cNvSpPr>
              <p:nvPr/>
            </p:nvSpPr>
            <p:spPr bwMode="auto">
              <a:xfrm>
                <a:off x="2932" y="1531"/>
                <a:ext cx="9" cy="10"/>
              </a:xfrm>
              <a:custGeom>
                <a:avLst/>
                <a:gdLst>
                  <a:gd name="T0" fmla="*/ 31 w 82"/>
                  <a:gd name="T1" fmla="*/ 96 h 96"/>
                  <a:gd name="T2" fmla="*/ 57 w 82"/>
                  <a:gd name="T3" fmla="*/ 85 h 96"/>
                  <a:gd name="T4" fmla="*/ 82 w 82"/>
                  <a:gd name="T5" fmla="*/ 74 h 96"/>
                  <a:gd name="T6" fmla="*/ 50 w 82"/>
                  <a:gd name="T7" fmla="*/ 0 h 96"/>
                  <a:gd name="T8" fmla="*/ 25 w 82"/>
                  <a:gd name="T9" fmla="*/ 11 h 96"/>
                  <a:gd name="T10" fmla="*/ 0 w 82"/>
                  <a:gd name="T11" fmla="*/ 22 h 96"/>
                  <a:gd name="T12" fmla="*/ 31 w 82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96">
                    <a:moveTo>
                      <a:pt x="31" y="96"/>
                    </a:moveTo>
                    <a:lnTo>
                      <a:pt x="57" y="85"/>
                    </a:lnTo>
                    <a:lnTo>
                      <a:pt x="82" y="74"/>
                    </a:lnTo>
                    <a:lnTo>
                      <a:pt x="50" y="0"/>
                    </a:lnTo>
                    <a:lnTo>
                      <a:pt x="25" y="11"/>
                    </a:lnTo>
                    <a:lnTo>
                      <a:pt x="0" y="22"/>
                    </a:lnTo>
                    <a:lnTo>
                      <a:pt x="31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" name="Freeform 4505"/>
              <p:cNvSpPr>
                <a:spLocks/>
              </p:cNvSpPr>
              <p:nvPr/>
            </p:nvSpPr>
            <p:spPr bwMode="auto">
              <a:xfrm>
                <a:off x="2935" y="1531"/>
                <a:ext cx="3" cy="1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1 h 12"/>
                  <a:gd name="T4" fmla="*/ 24 w 25"/>
                  <a:gd name="T5" fmla="*/ 0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lnTo>
                      <a:pt x="25" y="1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" name="Line 4506"/>
              <p:cNvSpPr>
                <a:spLocks noChangeShapeType="1"/>
              </p:cNvSpPr>
              <p:nvPr/>
            </p:nvSpPr>
            <p:spPr bwMode="auto">
              <a:xfrm flipH="1" flipV="1">
                <a:off x="2938" y="15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" name="Freeform 4507"/>
              <p:cNvSpPr>
                <a:spLocks/>
              </p:cNvSpPr>
              <p:nvPr/>
            </p:nvSpPr>
            <p:spPr bwMode="auto">
              <a:xfrm>
                <a:off x="2928" y="1522"/>
                <a:ext cx="10" cy="11"/>
              </a:xfrm>
              <a:custGeom>
                <a:avLst/>
                <a:gdLst>
                  <a:gd name="T0" fmla="*/ 35 w 83"/>
                  <a:gd name="T1" fmla="*/ 98 h 98"/>
                  <a:gd name="T2" fmla="*/ 59 w 83"/>
                  <a:gd name="T3" fmla="*/ 86 h 98"/>
                  <a:gd name="T4" fmla="*/ 83 w 83"/>
                  <a:gd name="T5" fmla="*/ 74 h 98"/>
                  <a:gd name="T6" fmla="*/ 48 w 83"/>
                  <a:gd name="T7" fmla="*/ 0 h 98"/>
                  <a:gd name="T8" fmla="*/ 24 w 83"/>
                  <a:gd name="T9" fmla="*/ 12 h 98"/>
                  <a:gd name="T10" fmla="*/ 0 w 83"/>
                  <a:gd name="T11" fmla="*/ 24 h 98"/>
                  <a:gd name="T12" fmla="*/ 35 w 83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8">
                    <a:moveTo>
                      <a:pt x="35" y="98"/>
                    </a:moveTo>
                    <a:lnTo>
                      <a:pt x="59" y="86"/>
                    </a:lnTo>
                    <a:lnTo>
                      <a:pt x="83" y="74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5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" name="Freeform 4508"/>
              <p:cNvSpPr>
                <a:spLocks/>
              </p:cNvSpPr>
              <p:nvPr/>
            </p:nvSpPr>
            <p:spPr bwMode="auto">
              <a:xfrm>
                <a:off x="2928" y="1522"/>
                <a:ext cx="10" cy="11"/>
              </a:xfrm>
              <a:custGeom>
                <a:avLst/>
                <a:gdLst>
                  <a:gd name="T0" fmla="*/ 35 w 83"/>
                  <a:gd name="T1" fmla="*/ 98 h 98"/>
                  <a:gd name="T2" fmla="*/ 59 w 83"/>
                  <a:gd name="T3" fmla="*/ 86 h 98"/>
                  <a:gd name="T4" fmla="*/ 83 w 83"/>
                  <a:gd name="T5" fmla="*/ 74 h 98"/>
                  <a:gd name="T6" fmla="*/ 48 w 83"/>
                  <a:gd name="T7" fmla="*/ 0 h 98"/>
                  <a:gd name="T8" fmla="*/ 24 w 83"/>
                  <a:gd name="T9" fmla="*/ 12 h 98"/>
                  <a:gd name="T10" fmla="*/ 0 w 83"/>
                  <a:gd name="T11" fmla="*/ 24 h 98"/>
                  <a:gd name="T12" fmla="*/ 35 w 83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8">
                    <a:moveTo>
                      <a:pt x="35" y="98"/>
                    </a:moveTo>
                    <a:lnTo>
                      <a:pt x="59" y="86"/>
                    </a:lnTo>
                    <a:lnTo>
                      <a:pt x="83" y="74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5" y="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" name="Freeform 4509"/>
              <p:cNvSpPr>
                <a:spLocks/>
              </p:cNvSpPr>
              <p:nvPr/>
            </p:nvSpPr>
            <p:spPr bwMode="auto">
              <a:xfrm>
                <a:off x="2931" y="1522"/>
                <a:ext cx="3" cy="2"/>
              </a:xfrm>
              <a:custGeom>
                <a:avLst/>
                <a:gdLst>
                  <a:gd name="T0" fmla="*/ 0 w 24"/>
                  <a:gd name="T1" fmla="*/ 12 h 12"/>
                  <a:gd name="T2" fmla="*/ 24 w 24"/>
                  <a:gd name="T3" fmla="*/ 0 h 12"/>
                  <a:gd name="T4" fmla="*/ 24 w 24"/>
                  <a:gd name="T5" fmla="*/ 0 h 12"/>
                  <a:gd name="T6" fmla="*/ 0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12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" name="Line 4510"/>
              <p:cNvSpPr>
                <a:spLocks noChangeShapeType="1"/>
              </p:cNvSpPr>
              <p:nvPr/>
            </p:nvSpPr>
            <p:spPr bwMode="auto">
              <a:xfrm>
                <a:off x="2934" y="15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" name="Freeform 4511"/>
              <p:cNvSpPr>
                <a:spLocks/>
              </p:cNvSpPr>
              <p:nvPr/>
            </p:nvSpPr>
            <p:spPr bwMode="auto">
              <a:xfrm>
                <a:off x="2924" y="1514"/>
                <a:ext cx="10" cy="11"/>
              </a:xfrm>
              <a:custGeom>
                <a:avLst/>
                <a:gdLst>
                  <a:gd name="T0" fmla="*/ 35 w 83"/>
                  <a:gd name="T1" fmla="*/ 97 h 97"/>
                  <a:gd name="T2" fmla="*/ 59 w 83"/>
                  <a:gd name="T3" fmla="*/ 85 h 97"/>
                  <a:gd name="T4" fmla="*/ 83 w 83"/>
                  <a:gd name="T5" fmla="*/ 73 h 97"/>
                  <a:gd name="T6" fmla="*/ 48 w 83"/>
                  <a:gd name="T7" fmla="*/ 0 h 97"/>
                  <a:gd name="T8" fmla="*/ 24 w 83"/>
                  <a:gd name="T9" fmla="*/ 12 h 97"/>
                  <a:gd name="T10" fmla="*/ 0 w 83"/>
                  <a:gd name="T11" fmla="*/ 24 h 97"/>
                  <a:gd name="T12" fmla="*/ 35 w 83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7">
                    <a:moveTo>
                      <a:pt x="35" y="97"/>
                    </a:moveTo>
                    <a:lnTo>
                      <a:pt x="59" y="85"/>
                    </a:lnTo>
                    <a:lnTo>
                      <a:pt x="83" y="73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5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" name="Freeform 4512"/>
              <p:cNvSpPr>
                <a:spLocks/>
              </p:cNvSpPr>
              <p:nvPr/>
            </p:nvSpPr>
            <p:spPr bwMode="auto">
              <a:xfrm>
                <a:off x="2924" y="1514"/>
                <a:ext cx="10" cy="11"/>
              </a:xfrm>
              <a:custGeom>
                <a:avLst/>
                <a:gdLst>
                  <a:gd name="T0" fmla="*/ 35 w 83"/>
                  <a:gd name="T1" fmla="*/ 97 h 97"/>
                  <a:gd name="T2" fmla="*/ 59 w 83"/>
                  <a:gd name="T3" fmla="*/ 85 h 97"/>
                  <a:gd name="T4" fmla="*/ 83 w 83"/>
                  <a:gd name="T5" fmla="*/ 73 h 97"/>
                  <a:gd name="T6" fmla="*/ 48 w 83"/>
                  <a:gd name="T7" fmla="*/ 0 h 97"/>
                  <a:gd name="T8" fmla="*/ 24 w 83"/>
                  <a:gd name="T9" fmla="*/ 12 h 97"/>
                  <a:gd name="T10" fmla="*/ 0 w 83"/>
                  <a:gd name="T11" fmla="*/ 24 h 97"/>
                  <a:gd name="T12" fmla="*/ 35 w 83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7">
                    <a:moveTo>
                      <a:pt x="35" y="97"/>
                    </a:moveTo>
                    <a:lnTo>
                      <a:pt x="59" y="85"/>
                    </a:lnTo>
                    <a:lnTo>
                      <a:pt x="83" y="73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5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" name="Freeform 4513"/>
              <p:cNvSpPr>
                <a:spLocks/>
              </p:cNvSpPr>
              <p:nvPr/>
            </p:nvSpPr>
            <p:spPr bwMode="auto">
              <a:xfrm>
                <a:off x="2927" y="1514"/>
                <a:ext cx="3" cy="2"/>
              </a:xfrm>
              <a:custGeom>
                <a:avLst/>
                <a:gdLst>
                  <a:gd name="T0" fmla="*/ 0 w 24"/>
                  <a:gd name="T1" fmla="*/ 12 h 12"/>
                  <a:gd name="T2" fmla="*/ 24 w 24"/>
                  <a:gd name="T3" fmla="*/ 0 h 12"/>
                  <a:gd name="T4" fmla="*/ 24 w 24"/>
                  <a:gd name="T5" fmla="*/ 0 h 12"/>
                  <a:gd name="T6" fmla="*/ 0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0" y="12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" name="Line 4514"/>
              <p:cNvSpPr>
                <a:spLocks noChangeShapeType="1"/>
              </p:cNvSpPr>
              <p:nvPr/>
            </p:nvSpPr>
            <p:spPr bwMode="auto">
              <a:xfrm>
                <a:off x="2930" y="15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" name="Freeform 4515"/>
              <p:cNvSpPr>
                <a:spLocks/>
              </p:cNvSpPr>
              <p:nvPr/>
            </p:nvSpPr>
            <p:spPr bwMode="auto">
              <a:xfrm>
                <a:off x="2920" y="1506"/>
                <a:ext cx="10" cy="11"/>
              </a:xfrm>
              <a:custGeom>
                <a:avLst/>
                <a:gdLst>
                  <a:gd name="T0" fmla="*/ 38 w 86"/>
                  <a:gd name="T1" fmla="*/ 97 h 97"/>
                  <a:gd name="T2" fmla="*/ 62 w 86"/>
                  <a:gd name="T3" fmla="*/ 85 h 97"/>
                  <a:gd name="T4" fmla="*/ 86 w 86"/>
                  <a:gd name="T5" fmla="*/ 73 h 97"/>
                  <a:gd name="T6" fmla="*/ 49 w 86"/>
                  <a:gd name="T7" fmla="*/ 0 h 97"/>
                  <a:gd name="T8" fmla="*/ 24 w 86"/>
                  <a:gd name="T9" fmla="*/ 12 h 97"/>
                  <a:gd name="T10" fmla="*/ 0 w 86"/>
                  <a:gd name="T11" fmla="*/ 25 h 97"/>
                  <a:gd name="T12" fmla="*/ 38 w 86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97">
                    <a:moveTo>
                      <a:pt x="38" y="97"/>
                    </a:moveTo>
                    <a:lnTo>
                      <a:pt x="62" y="85"/>
                    </a:lnTo>
                    <a:lnTo>
                      <a:pt x="86" y="73"/>
                    </a:lnTo>
                    <a:lnTo>
                      <a:pt x="49" y="0"/>
                    </a:lnTo>
                    <a:lnTo>
                      <a:pt x="24" y="12"/>
                    </a:lnTo>
                    <a:lnTo>
                      <a:pt x="0" y="25"/>
                    </a:lnTo>
                    <a:lnTo>
                      <a:pt x="38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" name="Freeform 4516"/>
              <p:cNvSpPr>
                <a:spLocks/>
              </p:cNvSpPr>
              <p:nvPr/>
            </p:nvSpPr>
            <p:spPr bwMode="auto">
              <a:xfrm>
                <a:off x="2920" y="1506"/>
                <a:ext cx="10" cy="11"/>
              </a:xfrm>
              <a:custGeom>
                <a:avLst/>
                <a:gdLst>
                  <a:gd name="T0" fmla="*/ 38 w 86"/>
                  <a:gd name="T1" fmla="*/ 97 h 97"/>
                  <a:gd name="T2" fmla="*/ 62 w 86"/>
                  <a:gd name="T3" fmla="*/ 85 h 97"/>
                  <a:gd name="T4" fmla="*/ 86 w 86"/>
                  <a:gd name="T5" fmla="*/ 73 h 97"/>
                  <a:gd name="T6" fmla="*/ 49 w 86"/>
                  <a:gd name="T7" fmla="*/ 0 h 97"/>
                  <a:gd name="T8" fmla="*/ 24 w 86"/>
                  <a:gd name="T9" fmla="*/ 12 h 97"/>
                  <a:gd name="T10" fmla="*/ 0 w 86"/>
                  <a:gd name="T11" fmla="*/ 25 h 97"/>
                  <a:gd name="T12" fmla="*/ 38 w 86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97">
                    <a:moveTo>
                      <a:pt x="38" y="97"/>
                    </a:moveTo>
                    <a:lnTo>
                      <a:pt x="62" y="85"/>
                    </a:lnTo>
                    <a:lnTo>
                      <a:pt x="86" y="73"/>
                    </a:lnTo>
                    <a:lnTo>
                      <a:pt x="49" y="0"/>
                    </a:lnTo>
                    <a:lnTo>
                      <a:pt x="24" y="12"/>
                    </a:lnTo>
                    <a:lnTo>
                      <a:pt x="0" y="25"/>
                    </a:lnTo>
                    <a:lnTo>
                      <a:pt x="38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" name="Freeform 4517"/>
              <p:cNvSpPr>
                <a:spLocks/>
              </p:cNvSpPr>
              <p:nvPr/>
            </p:nvSpPr>
            <p:spPr bwMode="auto">
              <a:xfrm>
                <a:off x="2923" y="1506"/>
                <a:ext cx="3" cy="1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0 h 12"/>
                  <a:gd name="T4" fmla="*/ 25 w 25"/>
                  <a:gd name="T5" fmla="*/ 0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" name="Line 4518"/>
              <p:cNvSpPr>
                <a:spLocks noChangeShapeType="1"/>
              </p:cNvSpPr>
              <p:nvPr/>
            </p:nvSpPr>
            <p:spPr bwMode="auto">
              <a:xfrm>
                <a:off x="2926" y="15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5" name="Freeform 4519"/>
              <p:cNvSpPr>
                <a:spLocks/>
              </p:cNvSpPr>
              <p:nvPr/>
            </p:nvSpPr>
            <p:spPr bwMode="auto">
              <a:xfrm>
                <a:off x="2916" y="1498"/>
                <a:ext cx="10" cy="11"/>
              </a:xfrm>
              <a:custGeom>
                <a:avLst/>
                <a:gdLst>
                  <a:gd name="T0" fmla="*/ 38 w 87"/>
                  <a:gd name="T1" fmla="*/ 97 h 97"/>
                  <a:gd name="T2" fmla="*/ 62 w 87"/>
                  <a:gd name="T3" fmla="*/ 84 h 97"/>
                  <a:gd name="T4" fmla="*/ 87 w 87"/>
                  <a:gd name="T5" fmla="*/ 72 h 97"/>
                  <a:gd name="T6" fmla="*/ 48 w 87"/>
                  <a:gd name="T7" fmla="*/ 0 h 97"/>
                  <a:gd name="T8" fmla="*/ 24 w 87"/>
                  <a:gd name="T9" fmla="*/ 12 h 97"/>
                  <a:gd name="T10" fmla="*/ 0 w 87"/>
                  <a:gd name="T11" fmla="*/ 24 h 97"/>
                  <a:gd name="T12" fmla="*/ 38 w 8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38" y="97"/>
                    </a:moveTo>
                    <a:lnTo>
                      <a:pt x="62" y="84"/>
                    </a:lnTo>
                    <a:lnTo>
                      <a:pt x="87" y="7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8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" name="Freeform 4520"/>
              <p:cNvSpPr>
                <a:spLocks/>
              </p:cNvSpPr>
              <p:nvPr/>
            </p:nvSpPr>
            <p:spPr bwMode="auto">
              <a:xfrm>
                <a:off x="2916" y="1498"/>
                <a:ext cx="10" cy="11"/>
              </a:xfrm>
              <a:custGeom>
                <a:avLst/>
                <a:gdLst>
                  <a:gd name="T0" fmla="*/ 38 w 87"/>
                  <a:gd name="T1" fmla="*/ 97 h 97"/>
                  <a:gd name="T2" fmla="*/ 62 w 87"/>
                  <a:gd name="T3" fmla="*/ 84 h 97"/>
                  <a:gd name="T4" fmla="*/ 87 w 87"/>
                  <a:gd name="T5" fmla="*/ 72 h 97"/>
                  <a:gd name="T6" fmla="*/ 48 w 87"/>
                  <a:gd name="T7" fmla="*/ 0 h 97"/>
                  <a:gd name="T8" fmla="*/ 24 w 87"/>
                  <a:gd name="T9" fmla="*/ 12 h 97"/>
                  <a:gd name="T10" fmla="*/ 0 w 87"/>
                  <a:gd name="T11" fmla="*/ 24 h 97"/>
                  <a:gd name="T12" fmla="*/ 38 w 8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38" y="97"/>
                    </a:moveTo>
                    <a:lnTo>
                      <a:pt x="62" y="84"/>
                    </a:lnTo>
                    <a:lnTo>
                      <a:pt x="87" y="72"/>
                    </a:lnTo>
                    <a:lnTo>
                      <a:pt x="48" y="0"/>
                    </a:lnTo>
                    <a:lnTo>
                      <a:pt x="24" y="12"/>
                    </a:lnTo>
                    <a:lnTo>
                      <a:pt x="0" y="24"/>
                    </a:lnTo>
                    <a:lnTo>
                      <a:pt x="38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" name="Freeform 4521"/>
              <p:cNvSpPr>
                <a:spLocks/>
              </p:cNvSpPr>
              <p:nvPr/>
            </p:nvSpPr>
            <p:spPr bwMode="auto">
              <a:xfrm>
                <a:off x="2919" y="1498"/>
                <a:ext cx="2" cy="1"/>
              </a:xfrm>
              <a:custGeom>
                <a:avLst/>
                <a:gdLst>
                  <a:gd name="T0" fmla="*/ 0 w 24"/>
                  <a:gd name="T1" fmla="*/ 13 h 13"/>
                  <a:gd name="T2" fmla="*/ 24 w 24"/>
                  <a:gd name="T3" fmla="*/ 1 h 13"/>
                  <a:gd name="T4" fmla="*/ 23 w 24"/>
                  <a:gd name="T5" fmla="*/ 0 h 13"/>
                  <a:gd name="T6" fmla="*/ 0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lnTo>
                      <a:pt x="24" y="1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" name="Line 4522"/>
              <p:cNvSpPr>
                <a:spLocks noChangeShapeType="1"/>
              </p:cNvSpPr>
              <p:nvPr/>
            </p:nvSpPr>
            <p:spPr bwMode="auto">
              <a:xfrm flipH="1" flipV="1">
                <a:off x="2921" y="14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" name="Freeform 4523"/>
              <p:cNvSpPr>
                <a:spLocks/>
              </p:cNvSpPr>
              <p:nvPr/>
            </p:nvSpPr>
            <p:spPr bwMode="auto">
              <a:xfrm>
                <a:off x="2912" y="1490"/>
                <a:ext cx="9" cy="11"/>
              </a:xfrm>
              <a:custGeom>
                <a:avLst/>
                <a:gdLst>
                  <a:gd name="T0" fmla="*/ 41 w 87"/>
                  <a:gd name="T1" fmla="*/ 97 h 97"/>
                  <a:gd name="T2" fmla="*/ 64 w 87"/>
                  <a:gd name="T3" fmla="*/ 84 h 97"/>
                  <a:gd name="T4" fmla="*/ 87 w 87"/>
                  <a:gd name="T5" fmla="*/ 71 h 97"/>
                  <a:gd name="T6" fmla="*/ 47 w 87"/>
                  <a:gd name="T7" fmla="*/ 0 h 97"/>
                  <a:gd name="T8" fmla="*/ 24 w 87"/>
                  <a:gd name="T9" fmla="*/ 13 h 97"/>
                  <a:gd name="T10" fmla="*/ 0 w 87"/>
                  <a:gd name="T11" fmla="*/ 26 h 97"/>
                  <a:gd name="T12" fmla="*/ 41 w 8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41" y="97"/>
                    </a:moveTo>
                    <a:lnTo>
                      <a:pt x="64" y="84"/>
                    </a:lnTo>
                    <a:lnTo>
                      <a:pt x="87" y="71"/>
                    </a:lnTo>
                    <a:lnTo>
                      <a:pt x="47" y="0"/>
                    </a:lnTo>
                    <a:lnTo>
                      <a:pt x="24" y="13"/>
                    </a:lnTo>
                    <a:lnTo>
                      <a:pt x="0" y="26"/>
                    </a:lnTo>
                    <a:lnTo>
                      <a:pt x="41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" name="Freeform 4524"/>
              <p:cNvSpPr>
                <a:spLocks/>
              </p:cNvSpPr>
              <p:nvPr/>
            </p:nvSpPr>
            <p:spPr bwMode="auto">
              <a:xfrm>
                <a:off x="2912" y="1490"/>
                <a:ext cx="9" cy="11"/>
              </a:xfrm>
              <a:custGeom>
                <a:avLst/>
                <a:gdLst>
                  <a:gd name="T0" fmla="*/ 41 w 87"/>
                  <a:gd name="T1" fmla="*/ 97 h 97"/>
                  <a:gd name="T2" fmla="*/ 64 w 87"/>
                  <a:gd name="T3" fmla="*/ 84 h 97"/>
                  <a:gd name="T4" fmla="*/ 87 w 87"/>
                  <a:gd name="T5" fmla="*/ 71 h 97"/>
                  <a:gd name="T6" fmla="*/ 47 w 87"/>
                  <a:gd name="T7" fmla="*/ 0 h 97"/>
                  <a:gd name="T8" fmla="*/ 24 w 87"/>
                  <a:gd name="T9" fmla="*/ 13 h 97"/>
                  <a:gd name="T10" fmla="*/ 0 w 87"/>
                  <a:gd name="T11" fmla="*/ 26 h 97"/>
                  <a:gd name="T12" fmla="*/ 41 w 8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41" y="97"/>
                    </a:moveTo>
                    <a:lnTo>
                      <a:pt x="64" y="84"/>
                    </a:lnTo>
                    <a:lnTo>
                      <a:pt x="87" y="71"/>
                    </a:lnTo>
                    <a:lnTo>
                      <a:pt x="47" y="0"/>
                    </a:lnTo>
                    <a:lnTo>
                      <a:pt x="24" y="13"/>
                    </a:lnTo>
                    <a:lnTo>
                      <a:pt x="0" y="26"/>
                    </a:lnTo>
                    <a:lnTo>
                      <a:pt x="41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" name="Freeform 4525"/>
              <p:cNvSpPr>
                <a:spLocks/>
              </p:cNvSpPr>
              <p:nvPr/>
            </p:nvSpPr>
            <p:spPr bwMode="auto">
              <a:xfrm>
                <a:off x="2914" y="1490"/>
                <a:ext cx="3" cy="2"/>
              </a:xfrm>
              <a:custGeom>
                <a:avLst/>
                <a:gdLst>
                  <a:gd name="T0" fmla="*/ 0 w 23"/>
                  <a:gd name="T1" fmla="*/ 14 h 14"/>
                  <a:gd name="T2" fmla="*/ 23 w 23"/>
                  <a:gd name="T3" fmla="*/ 1 h 14"/>
                  <a:gd name="T4" fmla="*/ 23 w 23"/>
                  <a:gd name="T5" fmla="*/ 0 h 14"/>
                  <a:gd name="T6" fmla="*/ 0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23" y="1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" name="Line 4526"/>
              <p:cNvSpPr>
                <a:spLocks noChangeShapeType="1"/>
              </p:cNvSpPr>
              <p:nvPr/>
            </p:nvSpPr>
            <p:spPr bwMode="auto">
              <a:xfrm flipV="1">
                <a:off x="2917" y="14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" name="Freeform 4527"/>
              <p:cNvSpPr>
                <a:spLocks/>
              </p:cNvSpPr>
              <p:nvPr/>
            </p:nvSpPr>
            <p:spPr bwMode="auto">
              <a:xfrm>
                <a:off x="2907" y="1482"/>
                <a:ext cx="10" cy="11"/>
              </a:xfrm>
              <a:custGeom>
                <a:avLst/>
                <a:gdLst>
                  <a:gd name="T0" fmla="*/ 41 w 88"/>
                  <a:gd name="T1" fmla="*/ 99 h 99"/>
                  <a:gd name="T2" fmla="*/ 65 w 88"/>
                  <a:gd name="T3" fmla="*/ 85 h 99"/>
                  <a:gd name="T4" fmla="*/ 88 w 88"/>
                  <a:gd name="T5" fmla="*/ 71 h 99"/>
                  <a:gd name="T6" fmla="*/ 46 w 88"/>
                  <a:gd name="T7" fmla="*/ 0 h 99"/>
                  <a:gd name="T8" fmla="*/ 23 w 88"/>
                  <a:gd name="T9" fmla="*/ 15 h 99"/>
                  <a:gd name="T10" fmla="*/ 0 w 88"/>
                  <a:gd name="T11" fmla="*/ 29 h 99"/>
                  <a:gd name="T12" fmla="*/ 41 w 88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99">
                    <a:moveTo>
                      <a:pt x="41" y="99"/>
                    </a:moveTo>
                    <a:lnTo>
                      <a:pt x="65" y="85"/>
                    </a:lnTo>
                    <a:lnTo>
                      <a:pt x="88" y="71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1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" name="Freeform 4528"/>
              <p:cNvSpPr>
                <a:spLocks/>
              </p:cNvSpPr>
              <p:nvPr/>
            </p:nvSpPr>
            <p:spPr bwMode="auto">
              <a:xfrm>
                <a:off x="2907" y="1482"/>
                <a:ext cx="10" cy="11"/>
              </a:xfrm>
              <a:custGeom>
                <a:avLst/>
                <a:gdLst>
                  <a:gd name="T0" fmla="*/ 41 w 88"/>
                  <a:gd name="T1" fmla="*/ 99 h 99"/>
                  <a:gd name="T2" fmla="*/ 65 w 88"/>
                  <a:gd name="T3" fmla="*/ 85 h 99"/>
                  <a:gd name="T4" fmla="*/ 88 w 88"/>
                  <a:gd name="T5" fmla="*/ 71 h 99"/>
                  <a:gd name="T6" fmla="*/ 46 w 88"/>
                  <a:gd name="T7" fmla="*/ 0 h 99"/>
                  <a:gd name="T8" fmla="*/ 23 w 88"/>
                  <a:gd name="T9" fmla="*/ 15 h 99"/>
                  <a:gd name="T10" fmla="*/ 0 w 88"/>
                  <a:gd name="T11" fmla="*/ 29 h 99"/>
                  <a:gd name="T12" fmla="*/ 41 w 88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99">
                    <a:moveTo>
                      <a:pt x="41" y="99"/>
                    </a:moveTo>
                    <a:lnTo>
                      <a:pt x="65" y="85"/>
                    </a:lnTo>
                    <a:lnTo>
                      <a:pt x="88" y="71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1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" name="Freeform 4529"/>
              <p:cNvSpPr>
                <a:spLocks/>
              </p:cNvSpPr>
              <p:nvPr/>
            </p:nvSpPr>
            <p:spPr bwMode="auto">
              <a:xfrm>
                <a:off x="2910" y="1482"/>
                <a:ext cx="2" cy="2"/>
              </a:xfrm>
              <a:custGeom>
                <a:avLst/>
                <a:gdLst>
                  <a:gd name="T0" fmla="*/ 0 w 23"/>
                  <a:gd name="T1" fmla="*/ 15 h 15"/>
                  <a:gd name="T2" fmla="*/ 23 w 23"/>
                  <a:gd name="T3" fmla="*/ 0 h 15"/>
                  <a:gd name="T4" fmla="*/ 23 w 23"/>
                  <a:gd name="T5" fmla="*/ 0 h 15"/>
                  <a:gd name="T6" fmla="*/ 0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" name="Line 4530"/>
              <p:cNvSpPr>
                <a:spLocks noChangeShapeType="1"/>
              </p:cNvSpPr>
              <p:nvPr/>
            </p:nvSpPr>
            <p:spPr bwMode="auto">
              <a:xfrm>
                <a:off x="2912" y="14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" name="Freeform 4531"/>
              <p:cNvSpPr>
                <a:spLocks/>
              </p:cNvSpPr>
              <p:nvPr/>
            </p:nvSpPr>
            <p:spPr bwMode="auto">
              <a:xfrm>
                <a:off x="2902" y="1474"/>
                <a:ext cx="10" cy="11"/>
              </a:xfrm>
              <a:custGeom>
                <a:avLst/>
                <a:gdLst>
                  <a:gd name="T0" fmla="*/ 43 w 89"/>
                  <a:gd name="T1" fmla="*/ 98 h 98"/>
                  <a:gd name="T2" fmla="*/ 66 w 89"/>
                  <a:gd name="T3" fmla="*/ 84 h 98"/>
                  <a:gd name="T4" fmla="*/ 89 w 89"/>
                  <a:gd name="T5" fmla="*/ 69 h 98"/>
                  <a:gd name="T6" fmla="*/ 46 w 89"/>
                  <a:gd name="T7" fmla="*/ 0 h 98"/>
                  <a:gd name="T8" fmla="*/ 23 w 89"/>
                  <a:gd name="T9" fmla="*/ 15 h 98"/>
                  <a:gd name="T10" fmla="*/ 0 w 89"/>
                  <a:gd name="T11" fmla="*/ 29 h 98"/>
                  <a:gd name="T12" fmla="*/ 43 w 89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8">
                    <a:moveTo>
                      <a:pt x="43" y="98"/>
                    </a:moveTo>
                    <a:lnTo>
                      <a:pt x="66" y="84"/>
                    </a:lnTo>
                    <a:lnTo>
                      <a:pt x="89" y="69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" name="Freeform 4532"/>
              <p:cNvSpPr>
                <a:spLocks/>
              </p:cNvSpPr>
              <p:nvPr/>
            </p:nvSpPr>
            <p:spPr bwMode="auto">
              <a:xfrm>
                <a:off x="2902" y="1474"/>
                <a:ext cx="10" cy="11"/>
              </a:xfrm>
              <a:custGeom>
                <a:avLst/>
                <a:gdLst>
                  <a:gd name="T0" fmla="*/ 43 w 89"/>
                  <a:gd name="T1" fmla="*/ 98 h 98"/>
                  <a:gd name="T2" fmla="*/ 66 w 89"/>
                  <a:gd name="T3" fmla="*/ 84 h 98"/>
                  <a:gd name="T4" fmla="*/ 89 w 89"/>
                  <a:gd name="T5" fmla="*/ 69 h 98"/>
                  <a:gd name="T6" fmla="*/ 46 w 89"/>
                  <a:gd name="T7" fmla="*/ 0 h 98"/>
                  <a:gd name="T8" fmla="*/ 23 w 89"/>
                  <a:gd name="T9" fmla="*/ 15 h 98"/>
                  <a:gd name="T10" fmla="*/ 0 w 89"/>
                  <a:gd name="T11" fmla="*/ 29 h 98"/>
                  <a:gd name="T12" fmla="*/ 43 w 89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8">
                    <a:moveTo>
                      <a:pt x="43" y="98"/>
                    </a:moveTo>
                    <a:lnTo>
                      <a:pt x="66" y="84"/>
                    </a:lnTo>
                    <a:lnTo>
                      <a:pt x="89" y="69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3" y="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" name="Freeform 4533"/>
              <p:cNvSpPr>
                <a:spLocks/>
              </p:cNvSpPr>
              <p:nvPr/>
            </p:nvSpPr>
            <p:spPr bwMode="auto">
              <a:xfrm>
                <a:off x="2905" y="1474"/>
                <a:ext cx="2" cy="2"/>
              </a:xfrm>
              <a:custGeom>
                <a:avLst/>
                <a:gdLst>
                  <a:gd name="T0" fmla="*/ 0 w 23"/>
                  <a:gd name="T1" fmla="*/ 15 h 15"/>
                  <a:gd name="T2" fmla="*/ 23 w 23"/>
                  <a:gd name="T3" fmla="*/ 0 h 15"/>
                  <a:gd name="T4" fmla="*/ 23 w 23"/>
                  <a:gd name="T5" fmla="*/ 0 h 15"/>
                  <a:gd name="T6" fmla="*/ 0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" name="Line 4534"/>
              <p:cNvSpPr>
                <a:spLocks noChangeShapeType="1"/>
              </p:cNvSpPr>
              <p:nvPr/>
            </p:nvSpPr>
            <p:spPr bwMode="auto">
              <a:xfrm>
                <a:off x="2907" y="14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" name="Freeform 4535"/>
              <p:cNvSpPr>
                <a:spLocks/>
              </p:cNvSpPr>
              <p:nvPr/>
            </p:nvSpPr>
            <p:spPr bwMode="auto">
              <a:xfrm>
                <a:off x="2897" y="1467"/>
                <a:ext cx="10" cy="11"/>
              </a:xfrm>
              <a:custGeom>
                <a:avLst/>
                <a:gdLst>
                  <a:gd name="T0" fmla="*/ 44 w 90"/>
                  <a:gd name="T1" fmla="*/ 97 h 97"/>
                  <a:gd name="T2" fmla="*/ 67 w 90"/>
                  <a:gd name="T3" fmla="*/ 83 h 97"/>
                  <a:gd name="T4" fmla="*/ 90 w 90"/>
                  <a:gd name="T5" fmla="*/ 68 h 97"/>
                  <a:gd name="T6" fmla="*/ 46 w 90"/>
                  <a:gd name="T7" fmla="*/ 0 h 97"/>
                  <a:gd name="T8" fmla="*/ 23 w 90"/>
                  <a:gd name="T9" fmla="*/ 15 h 97"/>
                  <a:gd name="T10" fmla="*/ 0 w 90"/>
                  <a:gd name="T11" fmla="*/ 29 h 97"/>
                  <a:gd name="T12" fmla="*/ 44 w 9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44" y="97"/>
                    </a:moveTo>
                    <a:lnTo>
                      <a:pt x="67" y="83"/>
                    </a:lnTo>
                    <a:lnTo>
                      <a:pt x="90" y="68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4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" name="Freeform 4536"/>
              <p:cNvSpPr>
                <a:spLocks/>
              </p:cNvSpPr>
              <p:nvPr/>
            </p:nvSpPr>
            <p:spPr bwMode="auto">
              <a:xfrm>
                <a:off x="2897" y="1467"/>
                <a:ext cx="10" cy="11"/>
              </a:xfrm>
              <a:custGeom>
                <a:avLst/>
                <a:gdLst>
                  <a:gd name="T0" fmla="*/ 44 w 90"/>
                  <a:gd name="T1" fmla="*/ 97 h 97"/>
                  <a:gd name="T2" fmla="*/ 67 w 90"/>
                  <a:gd name="T3" fmla="*/ 83 h 97"/>
                  <a:gd name="T4" fmla="*/ 90 w 90"/>
                  <a:gd name="T5" fmla="*/ 68 h 97"/>
                  <a:gd name="T6" fmla="*/ 46 w 90"/>
                  <a:gd name="T7" fmla="*/ 0 h 97"/>
                  <a:gd name="T8" fmla="*/ 23 w 90"/>
                  <a:gd name="T9" fmla="*/ 15 h 97"/>
                  <a:gd name="T10" fmla="*/ 0 w 90"/>
                  <a:gd name="T11" fmla="*/ 29 h 97"/>
                  <a:gd name="T12" fmla="*/ 44 w 9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44" y="97"/>
                    </a:moveTo>
                    <a:lnTo>
                      <a:pt x="67" y="83"/>
                    </a:lnTo>
                    <a:lnTo>
                      <a:pt x="90" y="68"/>
                    </a:lnTo>
                    <a:lnTo>
                      <a:pt x="46" y="0"/>
                    </a:lnTo>
                    <a:lnTo>
                      <a:pt x="23" y="15"/>
                    </a:lnTo>
                    <a:lnTo>
                      <a:pt x="0" y="29"/>
                    </a:lnTo>
                    <a:lnTo>
                      <a:pt x="44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" name="Freeform 4537"/>
              <p:cNvSpPr>
                <a:spLocks/>
              </p:cNvSpPr>
              <p:nvPr/>
            </p:nvSpPr>
            <p:spPr bwMode="auto">
              <a:xfrm>
                <a:off x="2900" y="1467"/>
                <a:ext cx="2" cy="2"/>
              </a:xfrm>
              <a:custGeom>
                <a:avLst/>
                <a:gdLst>
                  <a:gd name="T0" fmla="*/ 0 w 23"/>
                  <a:gd name="T1" fmla="*/ 16 h 16"/>
                  <a:gd name="T2" fmla="*/ 23 w 23"/>
                  <a:gd name="T3" fmla="*/ 1 h 16"/>
                  <a:gd name="T4" fmla="*/ 22 w 23"/>
                  <a:gd name="T5" fmla="*/ 0 h 16"/>
                  <a:gd name="T6" fmla="*/ 0 w 23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6">
                    <a:moveTo>
                      <a:pt x="0" y="16"/>
                    </a:moveTo>
                    <a:lnTo>
                      <a:pt x="23" y="1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" name="Line 4538"/>
              <p:cNvSpPr>
                <a:spLocks noChangeShapeType="1"/>
              </p:cNvSpPr>
              <p:nvPr/>
            </p:nvSpPr>
            <p:spPr bwMode="auto">
              <a:xfrm flipH="1" flipV="1">
                <a:off x="2902" y="14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" name="Freeform 4539"/>
              <p:cNvSpPr>
                <a:spLocks/>
              </p:cNvSpPr>
              <p:nvPr/>
            </p:nvSpPr>
            <p:spPr bwMode="auto">
              <a:xfrm>
                <a:off x="2892" y="1459"/>
                <a:ext cx="10" cy="11"/>
              </a:xfrm>
              <a:custGeom>
                <a:avLst/>
                <a:gdLst>
                  <a:gd name="T0" fmla="*/ 46 w 90"/>
                  <a:gd name="T1" fmla="*/ 99 h 99"/>
                  <a:gd name="T2" fmla="*/ 68 w 90"/>
                  <a:gd name="T3" fmla="*/ 84 h 99"/>
                  <a:gd name="T4" fmla="*/ 90 w 90"/>
                  <a:gd name="T5" fmla="*/ 68 h 99"/>
                  <a:gd name="T6" fmla="*/ 44 w 90"/>
                  <a:gd name="T7" fmla="*/ 0 h 99"/>
                  <a:gd name="T8" fmla="*/ 22 w 90"/>
                  <a:gd name="T9" fmla="*/ 16 h 99"/>
                  <a:gd name="T10" fmla="*/ 0 w 90"/>
                  <a:gd name="T11" fmla="*/ 31 h 99"/>
                  <a:gd name="T12" fmla="*/ 46 w 90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9">
                    <a:moveTo>
                      <a:pt x="46" y="99"/>
                    </a:moveTo>
                    <a:lnTo>
                      <a:pt x="68" y="84"/>
                    </a:lnTo>
                    <a:lnTo>
                      <a:pt x="90" y="68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46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" name="Freeform 4540"/>
              <p:cNvSpPr>
                <a:spLocks/>
              </p:cNvSpPr>
              <p:nvPr/>
            </p:nvSpPr>
            <p:spPr bwMode="auto">
              <a:xfrm>
                <a:off x="2892" y="1459"/>
                <a:ext cx="10" cy="11"/>
              </a:xfrm>
              <a:custGeom>
                <a:avLst/>
                <a:gdLst>
                  <a:gd name="T0" fmla="*/ 46 w 90"/>
                  <a:gd name="T1" fmla="*/ 99 h 99"/>
                  <a:gd name="T2" fmla="*/ 68 w 90"/>
                  <a:gd name="T3" fmla="*/ 84 h 99"/>
                  <a:gd name="T4" fmla="*/ 90 w 90"/>
                  <a:gd name="T5" fmla="*/ 68 h 99"/>
                  <a:gd name="T6" fmla="*/ 44 w 90"/>
                  <a:gd name="T7" fmla="*/ 0 h 99"/>
                  <a:gd name="T8" fmla="*/ 22 w 90"/>
                  <a:gd name="T9" fmla="*/ 16 h 99"/>
                  <a:gd name="T10" fmla="*/ 0 w 90"/>
                  <a:gd name="T11" fmla="*/ 31 h 99"/>
                  <a:gd name="T12" fmla="*/ 46 w 90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9">
                    <a:moveTo>
                      <a:pt x="46" y="99"/>
                    </a:moveTo>
                    <a:lnTo>
                      <a:pt x="68" y="84"/>
                    </a:lnTo>
                    <a:lnTo>
                      <a:pt x="90" y="68"/>
                    </a:lnTo>
                    <a:lnTo>
                      <a:pt x="44" y="0"/>
                    </a:lnTo>
                    <a:lnTo>
                      <a:pt x="22" y="16"/>
                    </a:lnTo>
                    <a:lnTo>
                      <a:pt x="0" y="31"/>
                    </a:lnTo>
                    <a:lnTo>
                      <a:pt x="46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" name="Freeform 4541"/>
              <p:cNvSpPr>
                <a:spLocks/>
              </p:cNvSpPr>
              <p:nvPr/>
            </p:nvSpPr>
            <p:spPr bwMode="auto">
              <a:xfrm>
                <a:off x="2895" y="1459"/>
                <a:ext cx="2" cy="2"/>
              </a:xfrm>
              <a:custGeom>
                <a:avLst/>
                <a:gdLst>
                  <a:gd name="T0" fmla="*/ 0 w 22"/>
                  <a:gd name="T1" fmla="*/ 16 h 16"/>
                  <a:gd name="T2" fmla="*/ 22 w 22"/>
                  <a:gd name="T3" fmla="*/ 0 h 16"/>
                  <a:gd name="T4" fmla="*/ 22 w 22"/>
                  <a:gd name="T5" fmla="*/ 0 h 16"/>
                  <a:gd name="T6" fmla="*/ 0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" name="Line 4542"/>
              <p:cNvSpPr>
                <a:spLocks noChangeShapeType="1"/>
              </p:cNvSpPr>
              <p:nvPr/>
            </p:nvSpPr>
            <p:spPr bwMode="auto">
              <a:xfrm>
                <a:off x="2897" y="14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" name="Freeform 4543"/>
              <p:cNvSpPr>
                <a:spLocks/>
              </p:cNvSpPr>
              <p:nvPr/>
            </p:nvSpPr>
            <p:spPr bwMode="auto">
              <a:xfrm>
                <a:off x="2887" y="1452"/>
                <a:ext cx="10" cy="11"/>
              </a:xfrm>
              <a:custGeom>
                <a:avLst/>
                <a:gdLst>
                  <a:gd name="T0" fmla="*/ 46 w 90"/>
                  <a:gd name="T1" fmla="*/ 97 h 97"/>
                  <a:gd name="T2" fmla="*/ 68 w 90"/>
                  <a:gd name="T3" fmla="*/ 82 h 97"/>
                  <a:gd name="T4" fmla="*/ 90 w 90"/>
                  <a:gd name="T5" fmla="*/ 66 h 97"/>
                  <a:gd name="T6" fmla="*/ 44 w 90"/>
                  <a:gd name="T7" fmla="*/ 0 h 97"/>
                  <a:gd name="T8" fmla="*/ 22 w 90"/>
                  <a:gd name="T9" fmla="*/ 15 h 97"/>
                  <a:gd name="T10" fmla="*/ 0 w 90"/>
                  <a:gd name="T11" fmla="*/ 30 h 97"/>
                  <a:gd name="T12" fmla="*/ 46 w 9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46" y="97"/>
                    </a:moveTo>
                    <a:lnTo>
                      <a:pt x="68" y="82"/>
                    </a:lnTo>
                    <a:lnTo>
                      <a:pt x="90" y="66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46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" name="Freeform 4544"/>
              <p:cNvSpPr>
                <a:spLocks/>
              </p:cNvSpPr>
              <p:nvPr/>
            </p:nvSpPr>
            <p:spPr bwMode="auto">
              <a:xfrm>
                <a:off x="2887" y="1452"/>
                <a:ext cx="10" cy="11"/>
              </a:xfrm>
              <a:custGeom>
                <a:avLst/>
                <a:gdLst>
                  <a:gd name="T0" fmla="*/ 46 w 90"/>
                  <a:gd name="T1" fmla="*/ 97 h 97"/>
                  <a:gd name="T2" fmla="*/ 68 w 90"/>
                  <a:gd name="T3" fmla="*/ 82 h 97"/>
                  <a:gd name="T4" fmla="*/ 90 w 90"/>
                  <a:gd name="T5" fmla="*/ 66 h 97"/>
                  <a:gd name="T6" fmla="*/ 44 w 90"/>
                  <a:gd name="T7" fmla="*/ 0 h 97"/>
                  <a:gd name="T8" fmla="*/ 22 w 90"/>
                  <a:gd name="T9" fmla="*/ 15 h 97"/>
                  <a:gd name="T10" fmla="*/ 0 w 90"/>
                  <a:gd name="T11" fmla="*/ 30 h 97"/>
                  <a:gd name="T12" fmla="*/ 46 w 9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46" y="97"/>
                    </a:moveTo>
                    <a:lnTo>
                      <a:pt x="68" y="82"/>
                    </a:lnTo>
                    <a:lnTo>
                      <a:pt x="90" y="66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4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" name="Freeform 4545"/>
              <p:cNvSpPr>
                <a:spLocks/>
              </p:cNvSpPr>
              <p:nvPr/>
            </p:nvSpPr>
            <p:spPr bwMode="auto">
              <a:xfrm>
                <a:off x="2890" y="1452"/>
                <a:ext cx="2" cy="2"/>
              </a:xfrm>
              <a:custGeom>
                <a:avLst/>
                <a:gdLst>
                  <a:gd name="T0" fmla="*/ 0 w 22"/>
                  <a:gd name="T1" fmla="*/ 15 h 15"/>
                  <a:gd name="T2" fmla="*/ 22 w 22"/>
                  <a:gd name="T3" fmla="*/ 0 h 15"/>
                  <a:gd name="T4" fmla="*/ 22 w 22"/>
                  <a:gd name="T5" fmla="*/ 0 h 15"/>
                  <a:gd name="T6" fmla="*/ 0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0" y="15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" name="Line 4546"/>
              <p:cNvSpPr>
                <a:spLocks noChangeShapeType="1"/>
              </p:cNvSpPr>
              <p:nvPr/>
            </p:nvSpPr>
            <p:spPr bwMode="auto">
              <a:xfrm>
                <a:off x="2892" y="14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" name="Freeform 4547"/>
              <p:cNvSpPr>
                <a:spLocks/>
              </p:cNvSpPr>
              <p:nvPr/>
            </p:nvSpPr>
            <p:spPr bwMode="auto">
              <a:xfrm>
                <a:off x="2882" y="1445"/>
                <a:ext cx="10" cy="10"/>
              </a:xfrm>
              <a:custGeom>
                <a:avLst/>
                <a:gdLst>
                  <a:gd name="T0" fmla="*/ 48 w 92"/>
                  <a:gd name="T1" fmla="*/ 96 h 96"/>
                  <a:gd name="T2" fmla="*/ 70 w 92"/>
                  <a:gd name="T3" fmla="*/ 81 h 96"/>
                  <a:gd name="T4" fmla="*/ 92 w 92"/>
                  <a:gd name="T5" fmla="*/ 66 h 96"/>
                  <a:gd name="T6" fmla="*/ 44 w 92"/>
                  <a:gd name="T7" fmla="*/ 0 h 96"/>
                  <a:gd name="T8" fmla="*/ 22 w 92"/>
                  <a:gd name="T9" fmla="*/ 15 h 96"/>
                  <a:gd name="T10" fmla="*/ 0 w 92"/>
                  <a:gd name="T11" fmla="*/ 30 h 96"/>
                  <a:gd name="T12" fmla="*/ 48 w 92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6">
                    <a:moveTo>
                      <a:pt x="48" y="96"/>
                    </a:moveTo>
                    <a:lnTo>
                      <a:pt x="70" y="81"/>
                    </a:lnTo>
                    <a:lnTo>
                      <a:pt x="92" y="66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48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" name="Freeform 4548"/>
              <p:cNvSpPr>
                <a:spLocks/>
              </p:cNvSpPr>
              <p:nvPr/>
            </p:nvSpPr>
            <p:spPr bwMode="auto">
              <a:xfrm>
                <a:off x="2882" y="1445"/>
                <a:ext cx="10" cy="10"/>
              </a:xfrm>
              <a:custGeom>
                <a:avLst/>
                <a:gdLst>
                  <a:gd name="T0" fmla="*/ 48 w 92"/>
                  <a:gd name="T1" fmla="*/ 96 h 96"/>
                  <a:gd name="T2" fmla="*/ 70 w 92"/>
                  <a:gd name="T3" fmla="*/ 81 h 96"/>
                  <a:gd name="T4" fmla="*/ 92 w 92"/>
                  <a:gd name="T5" fmla="*/ 66 h 96"/>
                  <a:gd name="T6" fmla="*/ 44 w 92"/>
                  <a:gd name="T7" fmla="*/ 0 h 96"/>
                  <a:gd name="T8" fmla="*/ 22 w 92"/>
                  <a:gd name="T9" fmla="*/ 15 h 96"/>
                  <a:gd name="T10" fmla="*/ 0 w 92"/>
                  <a:gd name="T11" fmla="*/ 30 h 96"/>
                  <a:gd name="T12" fmla="*/ 48 w 92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6">
                    <a:moveTo>
                      <a:pt x="48" y="96"/>
                    </a:moveTo>
                    <a:lnTo>
                      <a:pt x="70" y="81"/>
                    </a:lnTo>
                    <a:lnTo>
                      <a:pt x="92" y="66"/>
                    </a:lnTo>
                    <a:lnTo>
                      <a:pt x="44" y="0"/>
                    </a:lnTo>
                    <a:lnTo>
                      <a:pt x="22" y="15"/>
                    </a:lnTo>
                    <a:lnTo>
                      <a:pt x="0" y="30"/>
                    </a:lnTo>
                    <a:lnTo>
                      <a:pt x="48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" name="Freeform 4549"/>
              <p:cNvSpPr>
                <a:spLocks/>
              </p:cNvSpPr>
              <p:nvPr/>
            </p:nvSpPr>
            <p:spPr bwMode="auto">
              <a:xfrm>
                <a:off x="2884" y="1444"/>
                <a:ext cx="3" cy="2"/>
              </a:xfrm>
              <a:custGeom>
                <a:avLst/>
                <a:gdLst>
                  <a:gd name="T0" fmla="*/ 0 w 22"/>
                  <a:gd name="T1" fmla="*/ 16 h 16"/>
                  <a:gd name="T2" fmla="*/ 22 w 22"/>
                  <a:gd name="T3" fmla="*/ 1 h 16"/>
                  <a:gd name="T4" fmla="*/ 21 w 22"/>
                  <a:gd name="T5" fmla="*/ 0 h 16"/>
                  <a:gd name="T6" fmla="*/ 0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lnTo>
                      <a:pt x="22" y="1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" name="Line 4550"/>
              <p:cNvSpPr>
                <a:spLocks noChangeShapeType="1"/>
              </p:cNvSpPr>
              <p:nvPr/>
            </p:nvSpPr>
            <p:spPr bwMode="auto">
              <a:xfrm flipH="1" flipV="1">
                <a:off x="2887" y="14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" name="Freeform 4551"/>
              <p:cNvSpPr>
                <a:spLocks/>
              </p:cNvSpPr>
              <p:nvPr/>
            </p:nvSpPr>
            <p:spPr bwMode="auto">
              <a:xfrm>
                <a:off x="2876" y="1437"/>
                <a:ext cx="11" cy="11"/>
              </a:xfrm>
              <a:custGeom>
                <a:avLst/>
                <a:gdLst>
                  <a:gd name="T0" fmla="*/ 50 w 92"/>
                  <a:gd name="T1" fmla="*/ 98 h 98"/>
                  <a:gd name="T2" fmla="*/ 71 w 92"/>
                  <a:gd name="T3" fmla="*/ 81 h 98"/>
                  <a:gd name="T4" fmla="*/ 92 w 92"/>
                  <a:gd name="T5" fmla="*/ 65 h 98"/>
                  <a:gd name="T6" fmla="*/ 41 w 92"/>
                  <a:gd name="T7" fmla="*/ 0 h 98"/>
                  <a:gd name="T8" fmla="*/ 20 w 92"/>
                  <a:gd name="T9" fmla="*/ 16 h 98"/>
                  <a:gd name="T10" fmla="*/ 0 w 92"/>
                  <a:gd name="T11" fmla="*/ 33 h 98"/>
                  <a:gd name="T12" fmla="*/ 50 w 92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8">
                    <a:moveTo>
                      <a:pt x="50" y="98"/>
                    </a:moveTo>
                    <a:lnTo>
                      <a:pt x="71" y="81"/>
                    </a:lnTo>
                    <a:lnTo>
                      <a:pt x="92" y="65"/>
                    </a:lnTo>
                    <a:lnTo>
                      <a:pt x="41" y="0"/>
                    </a:lnTo>
                    <a:lnTo>
                      <a:pt x="20" y="16"/>
                    </a:lnTo>
                    <a:lnTo>
                      <a:pt x="0" y="33"/>
                    </a:lnTo>
                    <a:lnTo>
                      <a:pt x="50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" name="Freeform 4552"/>
              <p:cNvSpPr>
                <a:spLocks/>
              </p:cNvSpPr>
              <p:nvPr/>
            </p:nvSpPr>
            <p:spPr bwMode="auto">
              <a:xfrm>
                <a:off x="2876" y="1437"/>
                <a:ext cx="11" cy="11"/>
              </a:xfrm>
              <a:custGeom>
                <a:avLst/>
                <a:gdLst>
                  <a:gd name="T0" fmla="*/ 50 w 92"/>
                  <a:gd name="T1" fmla="*/ 98 h 98"/>
                  <a:gd name="T2" fmla="*/ 71 w 92"/>
                  <a:gd name="T3" fmla="*/ 81 h 98"/>
                  <a:gd name="T4" fmla="*/ 92 w 92"/>
                  <a:gd name="T5" fmla="*/ 65 h 98"/>
                  <a:gd name="T6" fmla="*/ 41 w 92"/>
                  <a:gd name="T7" fmla="*/ 0 h 98"/>
                  <a:gd name="T8" fmla="*/ 20 w 92"/>
                  <a:gd name="T9" fmla="*/ 16 h 98"/>
                  <a:gd name="T10" fmla="*/ 0 w 92"/>
                  <a:gd name="T11" fmla="*/ 33 h 98"/>
                  <a:gd name="T12" fmla="*/ 50 w 92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8">
                    <a:moveTo>
                      <a:pt x="50" y="98"/>
                    </a:moveTo>
                    <a:lnTo>
                      <a:pt x="71" y="81"/>
                    </a:lnTo>
                    <a:lnTo>
                      <a:pt x="92" y="65"/>
                    </a:lnTo>
                    <a:lnTo>
                      <a:pt x="41" y="0"/>
                    </a:lnTo>
                    <a:lnTo>
                      <a:pt x="20" y="16"/>
                    </a:lnTo>
                    <a:lnTo>
                      <a:pt x="0" y="33"/>
                    </a:lnTo>
                    <a:lnTo>
                      <a:pt x="50" y="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" name="Freeform 4553"/>
              <p:cNvSpPr>
                <a:spLocks/>
              </p:cNvSpPr>
              <p:nvPr/>
            </p:nvSpPr>
            <p:spPr bwMode="auto">
              <a:xfrm>
                <a:off x="2879" y="1437"/>
                <a:ext cx="2" cy="2"/>
              </a:xfrm>
              <a:custGeom>
                <a:avLst/>
                <a:gdLst>
                  <a:gd name="T0" fmla="*/ 0 w 21"/>
                  <a:gd name="T1" fmla="*/ 16 h 16"/>
                  <a:gd name="T2" fmla="*/ 21 w 21"/>
                  <a:gd name="T3" fmla="*/ 0 h 16"/>
                  <a:gd name="T4" fmla="*/ 21 w 21"/>
                  <a:gd name="T5" fmla="*/ 0 h 16"/>
                  <a:gd name="T6" fmla="*/ 0 w 21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" name="Line 4554"/>
              <p:cNvSpPr>
                <a:spLocks noChangeShapeType="1"/>
              </p:cNvSpPr>
              <p:nvPr/>
            </p:nvSpPr>
            <p:spPr bwMode="auto">
              <a:xfrm>
                <a:off x="2881" y="1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" name="Freeform 4555"/>
              <p:cNvSpPr>
                <a:spLocks/>
              </p:cNvSpPr>
              <p:nvPr/>
            </p:nvSpPr>
            <p:spPr bwMode="auto">
              <a:xfrm>
                <a:off x="2871" y="1430"/>
                <a:ext cx="10" cy="11"/>
              </a:xfrm>
              <a:custGeom>
                <a:avLst/>
                <a:gdLst>
                  <a:gd name="T0" fmla="*/ 51 w 92"/>
                  <a:gd name="T1" fmla="*/ 97 h 97"/>
                  <a:gd name="T2" fmla="*/ 71 w 92"/>
                  <a:gd name="T3" fmla="*/ 80 h 97"/>
                  <a:gd name="T4" fmla="*/ 92 w 92"/>
                  <a:gd name="T5" fmla="*/ 64 h 97"/>
                  <a:gd name="T6" fmla="*/ 42 w 92"/>
                  <a:gd name="T7" fmla="*/ 0 h 97"/>
                  <a:gd name="T8" fmla="*/ 21 w 92"/>
                  <a:gd name="T9" fmla="*/ 17 h 97"/>
                  <a:gd name="T10" fmla="*/ 0 w 92"/>
                  <a:gd name="T11" fmla="*/ 33 h 97"/>
                  <a:gd name="T12" fmla="*/ 51 w 92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7">
                    <a:moveTo>
                      <a:pt x="51" y="97"/>
                    </a:moveTo>
                    <a:lnTo>
                      <a:pt x="71" y="80"/>
                    </a:lnTo>
                    <a:lnTo>
                      <a:pt x="92" y="64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3"/>
                    </a:lnTo>
                    <a:lnTo>
                      <a:pt x="51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" name="Freeform 4556"/>
              <p:cNvSpPr>
                <a:spLocks/>
              </p:cNvSpPr>
              <p:nvPr/>
            </p:nvSpPr>
            <p:spPr bwMode="auto">
              <a:xfrm>
                <a:off x="2871" y="1430"/>
                <a:ext cx="10" cy="11"/>
              </a:xfrm>
              <a:custGeom>
                <a:avLst/>
                <a:gdLst>
                  <a:gd name="T0" fmla="*/ 51 w 92"/>
                  <a:gd name="T1" fmla="*/ 97 h 97"/>
                  <a:gd name="T2" fmla="*/ 71 w 92"/>
                  <a:gd name="T3" fmla="*/ 80 h 97"/>
                  <a:gd name="T4" fmla="*/ 92 w 92"/>
                  <a:gd name="T5" fmla="*/ 64 h 97"/>
                  <a:gd name="T6" fmla="*/ 42 w 92"/>
                  <a:gd name="T7" fmla="*/ 0 h 97"/>
                  <a:gd name="T8" fmla="*/ 21 w 92"/>
                  <a:gd name="T9" fmla="*/ 17 h 97"/>
                  <a:gd name="T10" fmla="*/ 0 w 92"/>
                  <a:gd name="T11" fmla="*/ 33 h 97"/>
                  <a:gd name="T12" fmla="*/ 51 w 92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7">
                    <a:moveTo>
                      <a:pt x="51" y="97"/>
                    </a:moveTo>
                    <a:lnTo>
                      <a:pt x="71" y="80"/>
                    </a:lnTo>
                    <a:lnTo>
                      <a:pt x="92" y="64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3"/>
                    </a:lnTo>
                    <a:lnTo>
                      <a:pt x="51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" name="Freeform 4557"/>
              <p:cNvSpPr>
                <a:spLocks/>
              </p:cNvSpPr>
              <p:nvPr/>
            </p:nvSpPr>
            <p:spPr bwMode="auto">
              <a:xfrm>
                <a:off x="2873" y="1430"/>
                <a:ext cx="2" cy="2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1 h 18"/>
                  <a:gd name="T4" fmla="*/ 21 w 21"/>
                  <a:gd name="T5" fmla="*/ 0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lnTo>
                      <a:pt x="21" y="1"/>
                    </a:lnTo>
                    <a:lnTo>
                      <a:pt x="21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" name="Line 4558"/>
              <p:cNvSpPr>
                <a:spLocks noChangeShapeType="1"/>
              </p:cNvSpPr>
              <p:nvPr/>
            </p:nvSpPr>
            <p:spPr bwMode="auto">
              <a:xfrm flipV="1">
                <a:off x="2875" y="14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" name="Freeform 4559"/>
              <p:cNvSpPr>
                <a:spLocks/>
              </p:cNvSpPr>
              <p:nvPr/>
            </p:nvSpPr>
            <p:spPr bwMode="auto">
              <a:xfrm>
                <a:off x="2865" y="1423"/>
                <a:ext cx="10" cy="11"/>
              </a:xfrm>
              <a:custGeom>
                <a:avLst/>
                <a:gdLst>
                  <a:gd name="T0" fmla="*/ 52 w 94"/>
                  <a:gd name="T1" fmla="*/ 97 h 97"/>
                  <a:gd name="T2" fmla="*/ 73 w 94"/>
                  <a:gd name="T3" fmla="*/ 80 h 97"/>
                  <a:gd name="T4" fmla="*/ 94 w 94"/>
                  <a:gd name="T5" fmla="*/ 62 h 97"/>
                  <a:gd name="T6" fmla="*/ 41 w 94"/>
                  <a:gd name="T7" fmla="*/ 0 h 97"/>
                  <a:gd name="T8" fmla="*/ 20 w 94"/>
                  <a:gd name="T9" fmla="*/ 17 h 97"/>
                  <a:gd name="T10" fmla="*/ 0 w 94"/>
                  <a:gd name="T11" fmla="*/ 35 h 97"/>
                  <a:gd name="T12" fmla="*/ 52 w 94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7">
                    <a:moveTo>
                      <a:pt x="52" y="97"/>
                    </a:moveTo>
                    <a:lnTo>
                      <a:pt x="73" y="80"/>
                    </a:lnTo>
                    <a:lnTo>
                      <a:pt x="94" y="62"/>
                    </a:lnTo>
                    <a:lnTo>
                      <a:pt x="41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52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" name="Freeform 4560"/>
              <p:cNvSpPr>
                <a:spLocks/>
              </p:cNvSpPr>
              <p:nvPr/>
            </p:nvSpPr>
            <p:spPr bwMode="auto">
              <a:xfrm>
                <a:off x="2865" y="1423"/>
                <a:ext cx="10" cy="11"/>
              </a:xfrm>
              <a:custGeom>
                <a:avLst/>
                <a:gdLst>
                  <a:gd name="T0" fmla="*/ 52 w 94"/>
                  <a:gd name="T1" fmla="*/ 97 h 97"/>
                  <a:gd name="T2" fmla="*/ 73 w 94"/>
                  <a:gd name="T3" fmla="*/ 80 h 97"/>
                  <a:gd name="T4" fmla="*/ 94 w 94"/>
                  <a:gd name="T5" fmla="*/ 62 h 97"/>
                  <a:gd name="T6" fmla="*/ 41 w 94"/>
                  <a:gd name="T7" fmla="*/ 0 h 97"/>
                  <a:gd name="T8" fmla="*/ 20 w 94"/>
                  <a:gd name="T9" fmla="*/ 17 h 97"/>
                  <a:gd name="T10" fmla="*/ 0 w 94"/>
                  <a:gd name="T11" fmla="*/ 35 h 97"/>
                  <a:gd name="T12" fmla="*/ 52 w 94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7">
                    <a:moveTo>
                      <a:pt x="52" y="97"/>
                    </a:moveTo>
                    <a:lnTo>
                      <a:pt x="73" y="80"/>
                    </a:lnTo>
                    <a:lnTo>
                      <a:pt x="94" y="62"/>
                    </a:lnTo>
                    <a:lnTo>
                      <a:pt x="41" y="0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52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" name="Freeform 4561"/>
              <p:cNvSpPr>
                <a:spLocks/>
              </p:cNvSpPr>
              <p:nvPr/>
            </p:nvSpPr>
            <p:spPr bwMode="auto">
              <a:xfrm>
                <a:off x="2867" y="1423"/>
                <a:ext cx="3" cy="2"/>
              </a:xfrm>
              <a:custGeom>
                <a:avLst/>
                <a:gdLst>
                  <a:gd name="T0" fmla="*/ 0 w 21"/>
                  <a:gd name="T1" fmla="*/ 17 h 17"/>
                  <a:gd name="T2" fmla="*/ 21 w 21"/>
                  <a:gd name="T3" fmla="*/ 0 h 17"/>
                  <a:gd name="T4" fmla="*/ 21 w 21"/>
                  <a:gd name="T5" fmla="*/ 0 h 17"/>
                  <a:gd name="T6" fmla="*/ 0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" name="Line 4562"/>
              <p:cNvSpPr>
                <a:spLocks noChangeShapeType="1"/>
              </p:cNvSpPr>
              <p:nvPr/>
            </p:nvSpPr>
            <p:spPr bwMode="auto">
              <a:xfrm>
                <a:off x="2870" y="14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" name="Freeform 4563"/>
              <p:cNvSpPr>
                <a:spLocks/>
              </p:cNvSpPr>
              <p:nvPr/>
            </p:nvSpPr>
            <p:spPr bwMode="auto">
              <a:xfrm>
                <a:off x="2859" y="1416"/>
                <a:ext cx="11" cy="11"/>
              </a:xfrm>
              <a:custGeom>
                <a:avLst/>
                <a:gdLst>
                  <a:gd name="T0" fmla="*/ 53 w 94"/>
                  <a:gd name="T1" fmla="*/ 96 h 96"/>
                  <a:gd name="T2" fmla="*/ 73 w 94"/>
                  <a:gd name="T3" fmla="*/ 78 h 96"/>
                  <a:gd name="T4" fmla="*/ 94 w 94"/>
                  <a:gd name="T5" fmla="*/ 61 h 96"/>
                  <a:gd name="T6" fmla="*/ 42 w 94"/>
                  <a:gd name="T7" fmla="*/ 0 h 96"/>
                  <a:gd name="T8" fmla="*/ 21 w 94"/>
                  <a:gd name="T9" fmla="*/ 17 h 96"/>
                  <a:gd name="T10" fmla="*/ 0 w 94"/>
                  <a:gd name="T11" fmla="*/ 35 h 96"/>
                  <a:gd name="T12" fmla="*/ 53 w 94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6">
                    <a:moveTo>
                      <a:pt x="53" y="96"/>
                    </a:moveTo>
                    <a:lnTo>
                      <a:pt x="73" y="78"/>
                    </a:lnTo>
                    <a:lnTo>
                      <a:pt x="94" y="61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5"/>
                    </a:lnTo>
                    <a:lnTo>
                      <a:pt x="5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" name="Freeform 4564"/>
              <p:cNvSpPr>
                <a:spLocks/>
              </p:cNvSpPr>
              <p:nvPr/>
            </p:nvSpPr>
            <p:spPr bwMode="auto">
              <a:xfrm>
                <a:off x="2859" y="1416"/>
                <a:ext cx="11" cy="11"/>
              </a:xfrm>
              <a:custGeom>
                <a:avLst/>
                <a:gdLst>
                  <a:gd name="T0" fmla="*/ 53 w 94"/>
                  <a:gd name="T1" fmla="*/ 96 h 96"/>
                  <a:gd name="T2" fmla="*/ 73 w 94"/>
                  <a:gd name="T3" fmla="*/ 78 h 96"/>
                  <a:gd name="T4" fmla="*/ 94 w 94"/>
                  <a:gd name="T5" fmla="*/ 61 h 96"/>
                  <a:gd name="T6" fmla="*/ 42 w 94"/>
                  <a:gd name="T7" fmla="*/ 0 h 96"/>
                  <a:gd name="T8" fmla="*/ 21 w 94"/>
                  <a:gd name="T9" fmla="*/ 17 h 96"/>
                  <a:gd name="T10" fmla="*/ 0 w 94"/>
                  <a:gd name="T11" fmla="*/ 35 h 96"/>
                  <a:gd name="T12" fmla="*/ 53 w 94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6">
                    <a:moveTo>
                      <a:pt x="53" y="96"/>
                    </a:moveTo>
                    <a:lnTo>
                      <a:pt x="73" y="78"/>
                    </a:lnTo>
                    <a:lnTo>
                      <a:pt x="94" y="61"/>
                    </a:lnTo>
                    <a:lnTo>
                      <a:pt x="42" y="0"/>
                    </a:lnTo>
                    <a:lnTo>
                      <a:pt x="21" y="17"/>
                    </a:lnTo>
                    <a:lnTo>
                      <a:pt x="0" y="35"/>
                    </a:lnTo>
                    <a:lnTo>
                      <a:pt x="53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" name="Freeform 4565"/>
              <p:cNvSpPr>
                <a:spLocks/>
              </p:cNvSpPr>
              <p:nvPr/>
            </p:nvSpPr>
            <p:spPr bwMode="auto">
              <a:xfrm>
                <a:off x="2861" y="1416"/>
                <a:ext cx="3" cy="2"/>
              </a:xfrm>
              <a:custGeom>
                <a:avLst/>
                <a:gdLst>
                  <a:gd name="T0" fmla="*/ 0 w 21"/>
                  <a:gd name="T1" fmla="*/ 17 h 17"/>
                  <a:gd name="T2" fmla="*/ 21 w 21"/>
                  <a:gd name="T3" fmla="*/ 0 h 17"/>
                  <a:gd name="T4" fmla="*/ 20 w 21"/>
                  <a:gd name="T5" fmla="*/ 0 h 17"/>
                  <a:gd name="T6" fmla="*/ 0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1" y="0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" name="Line 4566"/>
              <p:cNvSpPr>
                <a:spLocks noChangeShapeType="1"/>
              </p:cNvSpPr>
              <p:nvPr/>
            </p:nvSpPr>
            <p:spPr bwMode="auto">
              <a:xfrm flipH="1">
                <a:off x="2864" y="14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" name="Freeform 4567"/>
              <p:cNvSpPr>
                <a:spLocks/>
              </p:cNvSpPr>
              <p:nvPr/>
            </p:nvSpPr>
            <p:spPr bwMode="auto">
              <a:xfrm>
                <a:off x="2853" y="1410"/>
                <a:ext cx="11" cy="10"/>
              </a:xfrm>
              <a:custGeom>
                <a:avLst/>
                <a:gdLst>
                  <a:gd name="T0" fmla="*/ 55 w 95"/>
                  <a:gd name="T1" fmla="*/ 96 h 96"/>
                  <a:gd name="T2" fmla="*/ 75 w 95"/>
                  <a:gd name="T3" fmla="*/ 78 h 96"/>
                  <a:gd name="T4" fmla="*/ 95 w 95"/>
                  <a:gd name="T5" fmla="*/ 61 h 96"/>
                  <a:gd name="T6" fmla="*/ 40 w 95"/>
                  <a:gd name="T7" fmla="*/ 0 h 96"/>
                  <a:gd name="T8" fmla="*/ 20 w 95"/>
                  <a:gd name="T9" fmla="*/ 18 h 96"/>
                  <a:gd name="T10" fmla="*/ 0 w 95"/>
                  <a:gd name="T11" fmla="*/ 35 h 96"/>
                  <a:gd name="T12" fmla="*/ 55 w 95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55" y="96"/>
                    </a:moveTo>
                    <a:lnTo>
                      <a:pt x="75" y="78"/>
                    </a:lnTo>
                    <a:lnTo>
                      <a:pt x="95" y="61"/>
                    </a:lnTo>
                    <a:lnTo>
                      <a:pt x="40" y="0"/>
                    </a:lnTo>
                    <a:lnTo>
                      <a:pt x="20" y="18"/>
                    </a:lnTo>
                    <a:lnTo>
                      <a:pt x="0" y="35"/>
                    </a:lnTo>
                    <a:lnTo>
                      <a:pt x="55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" name="Freeform 4568"/>
              <p:cNvSpPr>
                <a:spLocks/>
              </p:cNvSpPr>
              <p:nvPr/>
            </p:nvSpPr>
            <p:spPr bwMode="auto">
              <a:xfrm>
                <a:off x="2853" y="1410"/>
                <a:ext cx="11" cy="10"/>
              </a:xfrm>
              <a:custGeom>
                <a:avLst/>
                <a:gdLst>
                  <a:gd name="T0" fmla="*/ 55 w 95"/>
                  <a:gd name="T1" fmla="*/ 96 h 96"/>
                  <a:gd name="T2" fmla="*/ 75 w 95"/>
                  <a:gd name="T3" fmla="*/ 78 h 96"/>
                  <a:gd name="T4" fmla="*/ 95 w 95"/>
                  <a:gd name="T5" fmla="*/ 61 h 96"/>
                  <a:gd name="T6" fmla="*/ 40 w 95"/>
                  <a:gd name="T7" fmla="*/ 0 h 96"/>
                  <a:gd name="T8" fmla="*/ 20 w 95"/>
                  <a:gd name="T9" fmla="*/ 18 h 96"/>
                  <a:gd name="T10" fmla="*/ 0 w 95"/>
                  <a:gd name="T11" fmla="*/ 35 h 96"/>
                  <a:gd name="T12" fmla="*/ 55 w 95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55" y="96"/>
                    </a:moveTo>
                    <a:lnTo>
                      <a:pt x="75" y="78"/>
                    </a:lnTo>
                    <a:lnTo>
                      <a:pt x="95" y="61"/>
                    </a:lnTo>
                    <a:lnTo>
                      <a:pt x="40" y="0"/>
                    </a:lnTo>
                    <a:lnTo>
                      <a:pt x="20" y="18"/>
                    </a:lnTo>
                    <a:lnTo>
                      <a:pt x="0" y="35"/>
                    </a:lnTo>
                    <a:lnTo>
                      <a:pt x="55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" name="Freeform 4569"/>
              <p:cNvSpPr>
                <a:spLocks/>
              </p:cNvSpPr>
              <p:nvPr/>
            </p:nvSpPr>
            <p:spPr bwMode="auto">
              <a:xfrm>
                <a:off x="2855" y="1409"/>
                <a:ext cx="3" cy="3"/>
              </a:xfrm>
              <a:custGeom>
                <a:avLst/>
                <a:gdLst>
                  <a:gd name="T0" fmla="*/ 0 w 20"/>
                  <a:gd name="T1" fmla="*/ 19 h 19"/>
                  <a:gd name="T2" fmla="*/ 20 w 20"/>
                  <a:gd name="T3" fmla="*/ 1 h 19"/>
                  <a:gd name="T4" fmla="*/ 20 w 20"/>
                  <a:gd name="T5" fmla="*/ 0 h 19"/>
                  <a:gd name="T6" fmla="*/ 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19"/>
                    </a:moveTo>
                    <a:lnTo>
                      <a:pt x="20" y="1"/>
                    </a:lnTo>
                    <a:lnTo>
                      <a:pt x="2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" name="Line 4570"/>
              <p:cNvSpPr>
                <a:spLocks noChangeShapeType="1"/>
              </p:cNvSpPr>
              <p:nvPr/>
            </p:nvSpPr>
            <p:spPr bwMode="auto">
              <a:xfrm flipV="1">
                <a:off x="2858" y="14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" name="Freeform 4571"/>
              <p:cNvSpPr>
                <a:spLocks/>
              </p:cNvSpPr>
              <p:nvPr/>
            </p:nvSpPr>
            <p:spPr bwMode="auto">
              <a:xfrm>
                <a:off x="2847" y="1403"/>
                <a:ext cx="11" cy="11"/>
              </a:xfrm>
              <a:custGeom>
                <a:avLst/>
                <a:gdLst>
                  <a:gd name="T0" fmla="*/ 56 w 96"/>
                  <a:gd name="T1" fmla="*/ 96 h 96"/>
                  <a:gd name="T2" fmla="*/ 76 w 96"/>
                  <a:gd name="T3" fmla="*/ 78 h 96"/>
                  <a:gd name="T4" fmla="*/ 96 w 96"/>
                  <a:gd name="T5" fmla="*/ 59 h 96"/>
                  <a:gd name="T6" fmla="*/ 40 w 96"/>
                  <a:gd name="T7" fmla="*/ 0 h 96"/>
                  <a:gd name="T8" fmla="*/ 20 w 96"/>
                  <a:gd name="T9" fmla="*/ 19 h 96"/>
                  <a:gd name="T10" fmla="*/ 0 w 96"/>
                  <a:gd name="T11" fmla="*/ 37 h 96"/>
                  <a:gd name="T12" fmla="*/ 56 w 96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6">
                    <a:moveTo>
                      <a:pt x="56" y="96"/>
                    </a:moveTo>
                    <a:lnTo>
                      <a:pt x="76" y="78"/>
                    </a:lnTo>
                    <a:lnTo>
                      <a:pt x="96" y="59"/>
                    </a:lnTo>
                    <a:lnTo>
                      <a:pt x="40" y="0"/>
                    </a:lnTo>
                    <a:lnTo>
                      <a:pt x="20" y="19"/>
                    </a:lnTo>
                    <a:lnTo>
                      <a:pt x="0" y="37"/>
                    </a:lnTo>
                    <a:lnTo>
                      <a:pt x="56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" name="Freeform 4572"/>
              <p:cNvSpPr>
                <a:spLocks/>
              </p:cNvSpPr>
              <p:nvPr/>
            </p:nvSpPr>
            <p:spPr bwMode="auto">
              <a:xfrm>
                <a:off x="2847" y="1403"/>
                <a:ext cx="11" cy="11"/>
              </a:xfrm>
              <a:custGeom>
                <a:avLst/>
                <a:gdLst>
                  <a:gd name="T0" fmla="*/ 56 w 96"/>
                  <a:gd name="T1" fmla="*/ 96 h 96"/>
                  <a:gd name="T2" fmla="*/ 76 w 96"/>
                  <a:gd name="T3" fmla="*/ 78 h 96"/>
                  <a:gd name="T4" fmla="*/ 96 w 96"/>
                  <a:gd name="T5" fmla="*/ 59 h 96"/>
                  <a:gd name="T6" fmla="*/ 40 w 96"/>
                  <a:gd name="T7" fmla="*/ 0 h 96"/>
                  <a:gd name="T8" fmla="*/ 20 w 96"/>
                  <a:gd name="T9" fmla="*/ 19 h 96"/>
                  <a:gd name="T10" fmla="*/ 0 w 96"/>
                  <a:gd name="T11" fmla="*/ 37 h 96"/>
                  <a:gd name="T12" fmla="*/ 56 w 96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6">
                    <a:moveTo>
                      <a:pt x="56" y="96"/>
                    </a:moveTo>
                    <a:lnTo>
                      <a:pt x="76" y="78"/>
                    </a:lnTo>
                    <a:lnTo>
                      <a:pt x="96" y="59"/>
                    </a:lnTo>
                    <a:lnTo>
                      <a:pt x="40" y="0"/>
                    </a:lnTo>
                    <a:lnTo>
                      <a:pt x="20" y="19"/>
                    </a:lnTo>
                    <a:lnTo>
                      <a:pt x="0" y="37"/>
                    </a:lnTo>
                    <a:lnTo>
                      <a:pt x="56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" name="Freeform 4573"/>
              <p:cNvSpPr>
                <a:spLocks/>
              </p:cNvSpPr>
              <p:nvPr/>
            </p:nvSpPr>
            <p:spPr bwMode="auto">
              <a:xfrm>
                <a:off x="2849" y="1403"/>
                <a:ext cx="2" cy="2"/>
              </a:xfrm>
              <a:custGeom>
                <a:avLst/>
                <a:gdLst>
                  <a:gd name="T0" fmla="*/ 0 w 20"/>
                  <a:gd name="T1" fmla="*/ 19 h 19"/>
                  <a:gd name="T2" fmla="*/ 20 w 20"/>
                  <a:gd name="T3" fmla="*/ 0 h 19"/>
                  <a:gd name="T4" fmla="*/ 19 w 20"/>
                  <a:gd name="T5" fmla="*/ 0 h 19"/>
                  <a:gd name="T6" fmla="*/ 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19"/>
                    </a:moveTo>
                    <a:lnTo>
                      <a:pt x="20" y="0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" name="Line 4574"/>
              <p:cNvSpPr>
                <a:spLocks noChangeShapeType="1"/>
              </p:cNvSpPr>
              <p:nvPr/>
            </p:nvSpPr>
            <p:spPr bwMode="auto">
              <a:xfrm flipH="1">
                <a:off x="2851" y="14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" name="Freeform 4575"/>
              <p:cNvSpPr>
                <a:spLocks/>
              </p:cNvSpPr>
              <p:nvPr/>
            </p:nvSpPr>
            <p:spPr bwMode="auto">
              <a:xfrm>
                <a:off x="2841" y="1396"/>
                <a:ext cx="10" cy="11"/>
              </a:xfrm>
              <a:custGeom>
                <a:avLst/>
                <a:gdLst>
                  <a:gd name="T0" fmla="*/ 57 w 95"/>
                  <a:gd name="T1" fmla="*/ 95 h 95"/>
                  <a:gd name="T2" fmla="*/ 76 w 95"/>
                  <a:gd name="T3" fmla="*/ 77 h 95"/>
                  <a:gd name="T4" fmla="*/ 95 w 95"/>
                  <a:gd name="T5" fmla="*/ 58 h 95"/>
                  <a:gd name="T6" fmla="*/ 38 w 95"/>
                  <a:gd name="T7" fmla="*/ 0 h 95"/>
                  <a:gd name="T8" fmla="*/ 19 w 95"/>
                  <a:gd name="T9" fmla="*/ 18 h 95"/>
                  <a:gd name="T10" fmla="*/ 0 w 95"/>
                  <a:gd name="T11" fmla="*/ 37 h 95"/>
                  <a:gd name="T12" fmla="*/ 57 w 95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5">
                    <a:moveTo>
                      <a:pt x="57" y="95"/>
                    </a:moveTo>
                    <a:lnTo>
                      <a:pt x="76" y="77"/>
                    </a:lnTo>
                    <a:lnTo>
                      <a:pt x="95" y="58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57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" name="Freeform 4576"/>
              <p:cNvSpPr>
                <a:spLocks/>
              </p:cNvSpPr>
              <p:nvPr/>
            </p:nvSpPr>
            <p:spPr bwMode="auto">
              <a:xfrm>
                <a:off x="2841" y="1396"/>
                <a:ext cx="10" cy="11"/>
              </a:xfrm>
              <a:custGeom>
                <a:avLst/>
                <a:gdLst>
                  <a:gd name="T0" fmla="*/ 57 w 95"/>
                  <a:gd name="T1" fmla="*/ 95 h 95"/>
                  <a:gd name="T2" fmla="*/ 76 w 95"/>
                  <a:gd name="T3" fmla="*/ 77 h 95"/>
                  <a:gd name="T4" fmla="*/ 95 w 95"/>
                  <a:gd name="T5" fmla="*/ 58 h 95"/>
                  <a:gd name="T6" fmla="*/ 38 w 95"/>
                  <a:gd name="T7" fmla="*/ 0 h 95"/>
                  <a:gd name="T8" fmla="*/ 19 w 95"/>
                  <a:gd name="T9" fmla="*/ 18 h 95"/>
                  <a:gd name="T10" fmla="*/ 0 w 95"/>
                  <a:gd name="T11" fmla="*/ 37 h 95"/>
                  <a:gd name="T12" fmla="*/ 57 w 95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5">
                    <a:moveTo>
                      <a:pt x="57" y="95"/>
                    </a:moveTo>
                    <a:lnTo>
                      <a:pt x="76" y="77"/>
                    </a:lnTo>
                    <a:lnTo>
                      <a:pt x="95" y="58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57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" name="Freeform 4577"/>
              <p:cNvSpPr>
                <a:spLocks/>
              </p:cNvSpPr>
              <p:nvPr/>
            </p:nvSpPr>
            <p:spPr bwMode="auto">
              <a:xfrm>
                <a:off x="2843" y="1396"/>
                <a:ext cx="2" cy="2"/>
              </a:xfrm>
              <a:custGeom>
                <a:avLst/>
                <a:gdLst>
                  <a:gd name="T0" fmla="*/ 0 w 19"/>
                  <a:gd name="T1" fmla="*/ 18 h 18"/>
                  <a:gd name="T2" fmla="*/ 19 w 19"/>
                  <a:gd name="T3" fmla="*/ 0 h 18"/>
                  <a:gd name="T4" fmla="*/ 19 w 19"/>
                  <a:gd name="T5" fmla="*/ 0 h 18"/>
                  <a:gd name="T6" fmla="*/ 0 w 19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0" y="18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" name="Line 4578"/>
              <p:cNvSpPr>
                <a:spLocks noChangeShapeType="1"/>
              </p:cNvSpPr>
              <p:nvPr/>
            </p:nvSpPr>
            <p:spPr bwMode="auto">
              <a:xfrm>
                <a:off x="2845" y="13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" name="Freeform 4579"/>
              <p:cNvSpPr>
                <a:spLocks/>
              </p:cNvSpPr>
              <p:nvPr/>
            </p:nvSpPr>
            <p:spPr bwMode="auto">
              <a:xfrm>
                <a:off x="2834" y="1390"/>
                <a:ext cx="11" cy="11"/>
              </a:xfrm>
              <a:custGeom>
                <a:avLst/>
                <a:gdLst>
                  <a:gd name="T0" fmla="*/ 58 w 96"/>
                  <a:gd name="T1" fmla="*/ 94 h 94"/>
                  <a:gd name="T2" fmla="*/ 77 w 96"/>
                  <a:gd name="T3" fmla="*/ 75 h 94"/>
                  <a:gd name="T4" fmla="*/ 96 w 96"/>
                  <a:gd name="T5" fmla="*/ 57 h 94"/>
                  <a:gd name="T6" fmla="*/ 38 w 96"/>
                  <a:gd name="T7" fmla="*/ 0 h 94"/>
                  <a:gd name="T8" fmla="*/ 19 w 96"/>
                  <a:gd name="T9" fmla="*/ 18 h 94"/>
                  <a:gd name="T10" fmla="*/ 0 w 96"/>
                  <a:gd name="T11" fmla="*/ 37 h 94"/>
                  <a:gd name="T12" fmla="*/ 58 w 96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58" y="94"/>
                    </a:moveTo>
                    <a:lnTo>
                      <a:pt x="77" y="75"/>
                    </a:lnTo>
                    <a:lnTo>
                      <a:pt x="96" y="57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5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" name="Freeform 4580"/>
              <p:cNvSpPr>
                <a:spLocks/>
              </p:cNvSpPr>
              <p:nvPr/>
            </p:nvSpPr>
            <p:spPr bwMode="auto">
              <a:xfrm>
                <a:off x="2834" y="1390"/>
                <a:ext cx="11" cy="11"/>
              </a:xfrm>
              <a:custGeom>
                <a:avLst/>
                <a:gdLst>
                  <a:gd name="T0" fmla="*/ 58 w 96"/>
                  <a:gd name="T1" fmla="*/ 94 h 94"/>
                  <a:gd name="T2" fmla="*/ 77 w 96"/>
                  <a:gd name="T3" fmla="*/ 75 h 94"/>
                  <a:gd name="T4" fmla="*/ 96 w 96"/>
                  <a:gd name="T5" fmla="*/ 57 h 94"/>
                  <a:gd name="T6" fmla="*/ 38 w 96"/>
                  <a:gd name="T7" fmla="*/ 0 h 94"/>
                  <a:gd name="T8" fmla="*/ 19 w 96"/>
                  <a:gd name="T9" fmla="*/ 18 h 94"/>
                  <a:gd name="T10" fmla="*/ 0 w 96"/>
                  <a:gd name="T11" fmla="*/ 37 h 94"/>
                  <a:gd name="T12" fmla="*/ 58 w 96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58" y="94"/>
                    </a:moveTo>
                    <a:lnTo>
                      <a:pt x="77" y="75"/>
                    </a:lnTo>
                    <a:lnTo>
                      <a:pt x="96" y="57"/>
                    </a:lnTo>
                    <a:lnTo>
                      <a:pt x="38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58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" name="Freeform 4581"/>
              <p:cNvSpPr>
                <a:spLocks/>
              </p:cNvSpPr>
              <p:nvPr/>
            </p:nvSpPr>
            <p:spPr bwMode="auto">
              <a:xfrm>
                <a:off x="2836" y="1390"/>
                <a:ext cx="2" cy="2"/>
              </a:xfrm>
              <a:custGeom>
                <a:avLst/>
                <a:gdLst>
                  <a:gd name="T0" fmla="*/ 0 w 19"/>
                  <a:gd name="T1" fmla="*/ 19 h 19"/>
                  <a:gd name="T2" fmla="*/ 19 w 19"/>
                  <a:gd name="T3" fmla="*/ 1 h 19"/>
                  <a:gd name="T4" fmla="*/ 19 w 19"/>
                  <a:gd name="T5" fmla="*/ 0 h 19"/>
                  <a:gd name="T6" fmla="*/ 0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19"/>
                    </a:moveTo>
                    <a:lnTo>
                      <a:pt x="19" y="1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" name="Line 4582"/>
              <p:cNvSpPr>
                <a:spLocks noChangeShapeType="1"/>
              </p:cNvSpPr>
              <p:nvPr/>
            </p:nvSpPr>
            <p:spPr bwMode="auto">
              <a:xfrm flipV="1">
                <a:off x="2838" y="1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" name="Freeform 4583"/>
              <p:cNvSpPr>
                <a:spLocks/>
              </p:cNvSpPr>
              <p:nvPr/>
            </p:nvSpPr>
            <p:spPr bwMode="auto">
              <a:xfrm>
                <a:off x="2828" y="1384"/>
                <a:ext cx="10" cy="10"/>
              </a:xfrm>
              <a:custGeom>
                <a:avLst/>
                <a:gdLst>
                  <a:gd name="T0" fmla="*/ 59 w 97"/>
                  <a:gd name="T1" fmla="*/ 95 h 95"/>
                  <a:gd name="T2" fmla="*/ 78 w 97"/>
                  <a:gd name="T3" fmla="*/ 75 h 95"/>
                  <a:gd name="T4" fmla="*/ 97 w 97"/>
                  <a:gd name="T5" fmla="*/ 56 h 95"/>
                  <a:gd name="T6" fmla="*/ 37 w 97"/>
                  <a:gd name="T7" fmla="*/ 0 h 95"/>
                  <a:gd name="T8" fmla="*/ 19 w 97"/>
                  <a:gd name="T9" fmla="*/ 20 h 95"/>
                  <a:gd name="T10" fmla="*/ 0 w 97"/>
                  <a:gd name="T11" fmla="*/ 39 h 95"/>
                  <a:gd name="T12" fmla="*/ 59 w 97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5">
                    <a:moveTo>
                      <a:pt x="59" y="95"/>
                    </a:moveTo>
                    <a:lnTo>
                      <a:pt x="78" y="75"/>
                    </a:lnTo>
                    <a:lnTo>
                      <a:pt x="97" y="56"/>
                    </a:lnTo>
                    <a:lnTo>
                      <a:pt x="37" y="0"/>
                    </a:lnTo>
                    <a:lnTo>
                      <a:pt x="19" y="20"/>
                    </a:lnTo>
                    <a:lnTo>
                      <a:pt x="0" y="39"/>
                    </a:lnTo>
                    <a:lnTo>
                      <a:pt x="59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" name="Freeform 4584"/>
              <p:cNvSpPr>
                <a:spLocks/>
              </p:cNvSpPr>
              <p:nvPr/>
            </p:nvSpPr>
            <p:spPr bwMode="auto">
              <a:xfrm>
                <a:off x="2828" y="1384"/>
                <a:ext cx="10" cy="10"/>
              </a:xfrm>
              <a:custGeom>
                <a:avLst/>
                <a:gdLst>
                  <a:gd name="T0" fmla="*/ 59 w 97"/>
                  <a:gd name="T1" fmla="*/ 95 h 95"/>
                  <a:gd name="T2" fmla="*/ 78 w 97"/>
                  <a:gd name="T3" fmla="*/ 75 h 95"/>
                  <a:gd name="T4" fmla="*/ 97 w 97"/>
                  <a:gd name="T5" fmla="*/ 56 h 95"/>
                  <a:gd name="T6" fmla="*/ 37 w 97"/>
                  <a:gd name="T7" fmla="*/ 0 h 95"/>
                  <a:gd name="T8" fmla="*/ 19 w 97"/>
                  <a:gd name="T9" fmla="*/ 20 h 95"/>
                  <a:gd name="T10" fmla="*/ 0 w 97"/>
                  <a:gd name="T11" fmla="*/ 39 h 95"/>
                  <a:gd name="T12" fmla="*/ 59 w 97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5">
                    <a:moveTo>
                      <a:pt x="59" y="95"/>
                    </a:moveTo>
                    <a:lnTo>
                      <a:pt x="78" y="75"/>
                    </a:lnTo>
                    <a:lnTo>
                      <a:pt x="97" y="56"/>
                    </a:lnTo>
                    <a:lnTo>
                      <a:pt x="37" y="0"/>
                    </a:lnTo>
                    <a:lnTo>
                      <a:pt x="19" y="20"/>
                    </a:lnTo>
                    <a:lnTo>
                      <a:pt x="0" y="39"/>
                    </a:lnTo>
                    <a:lnTo>
                      <a:pt x="59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" name="Freeform 4585"/>
              <p:cNvSpPr>
                <a:spLocks/>
              </p:cNvSpPr>
              <p:nvPr/>
            </p:nvSpPr>
            <p:spPr bwMode="auto">
              <a:xfrm>
                <a:off x="2830" y="1384"/>
                <a:ext cx="2" cy="2"/>
              </a:xfrm>
              <a:custGeom>
                <a:avLst/>
                <a:gdLst>
                  <a:gd name="T0" fmla="*/ 0 w 18"/>
                  <a:gd name="T1" fmla="*/ 20 h 20"/>
                  <a:gd name="T2" fmla="*/ 18 w 18"/>
                  <a:gd name="T3" fmla="*/ 0 h 20"/>
                  <a:gd name="T4" fmla="*/ 17 w 18"/>
                  <a:gd name="T5" fmla="*/ 0 h 20"/>
                  <a:gd name="T6" fmla="*/ 0 w 18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0" y="20"/>
                    </a:moveTo>
                    <a:lnTo>
                      <a:pt x="18" y="0"/>
                    </a:lnTo>
                    <a:lnTo>
                      <a:pt x="17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" name="Line 4586"/>
              <p:cNvSpPr>
                <a:spLocks noChangeShapeType="1"/>
              </p:cNvSpPr>
              <p:nvPr/>
            </p:nvSpPr>
            <p:spPr bwMode="auto">
              <a:xfrm flipH="1">
                <a:off x="2832" y="1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" name="Freeform 4587"/>
              <p:cNvSpPr>
                <a:spLocks/>
              </p:cNvSpPr>
              <p:nvPr/>
            </p:nvSpPr>
            <p:spPr bwMode="auto">
              <a:xfrm>
                <a:off x="2821" y="1378"/>
                <a:ext cx="11" cy="10"/>
              </a:xfrm>
              <a:custGeom>
                <a:avLst/>
                <a:gdLst>
                  <a:gd name="T0" fmla="*/ 60 w 95"/>
                  <a:gd name="T1" fmla="*/ 94 h 94"/>
                  <a:gd name="T2" fmla="*/ 78 w 95"/>
                  <a:gd name="T3" fmla="*/ 75 h 94"/>
                  <a:gd name="T4" fmla="*/ 95 w 95"/>
                  <a:gd name="T5" fmla="*/ 55 h 94"/>
                  <a:gd name="T6" fmla="*/ 35 w 95"/>
                  <a:gd name="T7" fmla="*/ 0 h 94"/>
                  <a:gd name="T8" fmla="*/ 17 w 95"/>
                  <a:gd name="T9" fmla="*/ 20 h 94"/>
                  <a:gd name="T10" fmla="*/ 0 w 95"/>
                  <a:gd name="T11" fmla="*/ 40 h 94"/>
                  <a:gd name="T12" fmla="*/ 60 w 95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4">
                    <a:moveTo>
                      <a:pt x="60" y="94"/>
                    </a:moveTo>
                    <a:lnTo>
                      <a:pt x="78" y="75"/>
                    </a:lnTo>
                    <a:lnTo>
                      <a:pt x="95" y="55"/>
                    </a:lnTo>
                    <a:lnTo>
                      <a:pt x="35" y="0"/>
                    </a:lnTo>
                    <a:lnTo>
                      <a:pt x="17" y="20"/>
                    </a:lnTo>
                    <a:lnTo>
                      <a:pt x="0" y="40"/>
                    </a:lnTo>
                    <a:lnTo>
                      <a:pt x="6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" name="Freeform 4588"/>
              <p:cNvSpPr>
                <a:spLocks/>
              </p:cNvSpPr>
              <p:nvPr/>
            </p:nvSpPr>
            <p:spPr bwMode="auto">
              <a:xfrm>
                <a:off x="2821" y="1378"/>
                <a:ext cx="11" cy="10"/>
              </a:xfrm>
              <a:custGeom>
                <a:avLst/>
                <a:gdLst>
                  <a:gd name="T0" fmla="*/ 60 w 95"/>
                  <a:gd name="T1" fmla="*/ 94 h 94"/>
                  <a:gd name="T2" fmla="*/ 78 w 95"/>
                  <a:gd name="T3" fmla="*/ 75 h 94"/>
                  <a:gd name="T4" fmla="*/ 95 w 95"/>
                  <a:gd name="T5" fmla="*/ 55 h 94"/>
                  <a:gd name="T6" fmla="*/ 35 w 95"/>
                  <a:gd name="T7" fmla="*/ 0 h 94"/>
                  <a:gd name="T8" fmla="*/ 17 w 95"/>
                  <a:gd name="T9" fmla="*/ 20 h 94"/>
                  <a:gd name="T10" fmla="*/ 0 w 95"/>
                  <a:gd name="T11" fmla="*/ 40 h 94"/>
                  <a:gd name="T12" fmla="*/ 60 w 95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4">
                    <a:moveTo>
                      <a:pt x="60" y="94"/>
                    </a:moveTo>
                    <a:lnTo>
                      <a:pt x="78" y="75"/>
                    </a:lnTo>
                    <a:lnTo>
                      <a:pt x="95" y="55"/>
                    </a:lnTo>
                    <a:lnTo>
                      <a:pt x="35" y="0"/>
                    </a:lnTo>
                    <a:lnTo>
                      <a:pt x="17" y="20"/>
                    </a:lnTo>
                    <a:lnTo>
                      <a:pt x="0" y="40"/>
                    </a:lnTo>
                    <a:lnTo>
                      <a:pt x="60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" name="Freeform 4589"/>
              <p:cNvSpPr>
                <a:spLocks/>
              </p:cNvSpPr>
              <p:nvPr/>
            </p:nvSpPr>
            <p:spPr bwMode="auto">
              <a:xfrm>
                <a:off x="2823" y="1378"/>
                <a:ext cx="2" cy="2"/>
              </a:xfrm>
              <a:custGeom>
                <a:avLst/>
                <a:gdLst>
                  <a:gd name="T0" fmla="*/ 0 w 18"/>
                  <a:gd name="T1" fmla="*/ 21 h 21"/>
                  <a:gd name="T2" fmla="*/ 18 w 18"/>
                  <a:gd name="T3" fmla="*/ 1 h 21"/>
                  <a:gd name="T4" fmla="*/ 18 w 18"/>
                  <a:gd name="T5" fmla="*/ 0 h 21"/>
                  <a:gd name="T6" fmla="*/ 0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0" y="21"/>
                    </a:moveTo>
                    <a:lnTo>
                      <a:pt x="18" y="1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6" name="Line 4590"/>
              <p:cNvSpPr>
                <a:spLocks noChangeShapeType="1"/>
              </p:cNvSpPr>
              <p:nvPr/>
            </p:nvSpPr>
            <p:spPr bwMode="auto">
              <a:xfrm flipV="1">
                <a:off x="2825" y="1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7" name="Freeform 4591"/>
              <p:cNvSpPr>
                <a:spLocks/>
              </p:cNvSpPr>
              <p:nvPr/>
            </p:nvSpPr>
            <p:spPr bwMode="auto">
              <a:xfrm>
                <a:off x="2814" y="1372"/>
                <a:ext cx="11" cy="10"/>
              </a:xfrm>
              <a:custGeom>
                <a:avLst/>
                <a:gdLst>
                  <a:gd name="T0" fmla="*/ 63 w 98"/>
                  <a:gd name="T1" fmla="*/ 96 h 96"/>
                  <a:gd name="T2" fmla="*/ 80 w 98"/>
                  <a:gd name="T3" fmla="*/ 75 h 96"/>
                  <a:gd name="T4" fmla="*/ 98 w 98"/>
                  <a:gd name="T5" fmla="*/ 54 h 96"/>
                  <a:gd name="T6" fmla="*/ 36 w 98"/>
                  <a:gd name="T7" fmla="*/ 0 h 96"/>
                  <a:gd name="T8" fmla="*/ 18 w 98"/>
                  <a:gd name="T9" fmla="*/ 21 h 96"/>
                  <a:gd name="T10" fmla="*/ 0 w 98"/>
                  <a:gd name="T11" fmla="*/ 42 h 96"/>
                  <a:gd name="T12" fmla="*/ 63 w 9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6">
                    <a:moveTo>
                      <a:pt x="63" y="96"/>
                    </a:moveTo>
                    <a:lnTo>
                      <a:pt x="80" y="75"/>
                    </a:lnTo>
                    <a:lnTo>
                      <a:pt x="98" y="54"/>
                    </a:lnTo>
                    <a:lnTo>
                      <a:pt x="36" y="0"/>
                    </a:lnTo>
                    <a:lnTo>
                      <a:pt x="18" y="21"/>
                    </a:lnTo>
                    <a:lnTo>
                      <a:pt x="0" y="42"/>
                    </a:lnTo>
                    <a:lnTo>
                      <a:pt x="6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8" name="Freeform 4592"/>
              <p:cNvSpPr>
                <a:spLocks/>
              </p:cNvSpPr>
              <p:nvPr/>
            </p:nvSpPr>
            <p:spPr bwMode="auto">
              <a:xfrm>
                <a:off x="2814" y="1372"/>
                <a:ext cx="11" cy="10"/>
              </a:xfrm>
              <a:custGeom>
                <a:avLst/>
                <a:gdLst>
                  <a:gd name="T0" fmla="*/ 63 w 98"/>
                  <a:gd name="T1" fmla="*/ 96 h 96"/>
                  <a:gd name="T2" fmla="*/ 80 w 98"/>
                  <a:gd name="T3" fmla="*/ 75 h 96"/>
                  <a:gd name="T4" fmla="*/ 98 w 98"/>
                  <a:gd name="T5" fmla="*/ 54 h 96"/>
                  <a:gd name="T6" fmla="*/ 36 w 98"/>
                  <a:gd name="T7" fmla="*/ 0 h 96"/>
                  <a:gd name="T8" fmla="*/ 18 w 98"/>
                  <a:gd name="T9" fmla="*/ 21 h 96"/>
                  <a:gd name="T10" fmla="*/ 0 w 98"/>
                  <a:gd name="T11" fmla="*/ 42 h 96"/>
                  <a:gd name="T12" fmla="*/ 63 w 9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6">
                    <a:moveTo>
                      <a:pt x="63" y="96"/>
                    </a:moveTo>
                    <a:lnTo>
                      <a:pt x="80" y="75"/>
                    </a:lnTo>
                    <a:lnTo>
                      <a:pt x="98" y="54"/>
                    </a:lnTo>
                    <a:lnTo>
                      <a:pt x="36" y="0"/>
                    </a:lnTo>
                    <a:lnTo>
                      <a:pt x="18" y="21"/>
                    </a:lnTo>
                    <a:lnTo>
                      <a:pt x="0" y="42"/>
                    </a:lnTo>
                    <a:lnTo>
                      <a:pt x="63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9" name="Freeform 4593"/>
              <p:cNvSpPr>
                <a:spLocks/>
              </p:cNvSpPr>
              <p:nvPr/>
            </p:nvSpPr>
            <p:spPr bwMode="auto">
              <a:xfrm>
                <a:off x="2816" y="1372"/>
                <a:ext cx="2" cy="2"/>
              </a:xfrm>
              <a:custGeom>
                <a:avLst/>
                <a:gdLst>
                  <a:gd name="T0" fmla="*/ 0 w 18"/>
                  <a:gd name="T1" fmla="*/ 21 h 21"/>
                  <a:gd name="T2" fmla="*/ 18 w 18"/>
                  <a:gd name="T3" fmla="*/ 0 h 21"/>
                  <a:gd name="T4" fmla="*/ 18 w 18"/>
                  <a:gd name="T5" fmla="*/ 0 h 21"/>
                  <a:gd name="T6" fmla="*/ 0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0" y="21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0" name="Line 4594"/>
              <p:cNvSpPr>
                <a:spLocks noChangeShapeType="1"/>
              </p:cNvSpPr>
              <p:nvPr/>
            </p:nvSpPr>
            <p:spPr bwMode="auto">
              <a:xfrm>
                <a:off x="2818" y="1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1" name="Freeform 4595"/>
              <p:cNvSpPr>
                <a:spLocks/>
              </p:cNvSpPr>
              <p:nvPr/>
            </p:nvSpPr>
            <p:spPr bwMode="auto">
              <a:xfrm>
                <a:off x="2807" y="1366"/>
                <a:ext cx="11" cy="10"/>
              </a:xfrm>
              <a:custGeom>
                <a:avLst/>
                <a:gdLst>
                  <a:gd name="T0" fmla="*/ 62 w 98"/>
                  <a:gd name="T1" fmla="*/ 93 h 93"/>
                  <a:gd name="T2" fmla="*/ 80 w 98"/>
                  <a:gd name="T3" fmla="*/ 72 h 93"/>
                  <a:gd name="T4" fmla="*/ 98 w 98"/>
                  <a:gd name="T5" fmla="*/ 51 h 93"/>
                  <a:gd name="T6" fmla="*/ 35 w 98"/>
                  <a:gd name="T7" fmla="*/ 0 h 93"/>
                  <a:gd name="T8" fmla="*/ 18 w 98"/>
                  <a:gd name="T9" fmla="*/ 21 h 93"/>
                  <a:gd name="T10" fmla="*/ 0 w 98"/>
                  <a:gd name="T11" fmla="*/ 41 h 93"/>
                  <a:gd name="T12" fmla="*/ 62 w 98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3">
                    <a:moveTo>
                      <a:pt x="62" y="93"/>
                    </a:moveTo>
                    <a:lnTo>
                      <a:pt x="80" y="72"/>
                    </a:lnTo>
                    <a:lnTo>
                      <a:pt x="98" y="51"/>
                    </a:lnTo>
                    <a:lnTo>
                      <a:pt x="35" y="0"/>
                    </a:lnTo>
                    <a:lnTo>
                      <a:pt x="18" y="21"/>
                    </a:lnTo>
                    <a:lnTo>
                      <a:pt x="0" y="41"/>
                    </a:lnTo>
                    <a:lnTo>
                      <a:pt x="62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2" name="Freeform 4596"/>
              <p:cNvSpPr>
                <a:spLocks/>
              </p:cNvSpPr>
              <p:nvPr/>
            </p:nvSpPr>
            <p:spPr bwMode="auto">
              <a:xfrm>
                <a:off x="2807" y="1366"/>
                <a:ext cx="11" cy="10"/>
              </a:xfrm>
              <a:custGeom>
                <a:avLst/>
                <a:gdLst>
                  <a:gd name="T0" fmla="*/ 62 w 98"/>
                  <a:gd name="T1" fmla="*/ 93 h 93"/>
                  <a:gd name="T2" fmla="*/ 80 w 98"/>
                  <a:gd name="T3" fmla="*/ 72 h 93"/>
                  <a:gd name="T4" fmla="*/ 98 w 98"/>
                  <a:gd name="T5" fmla="*/ 51 h 93"/>
                  <a:gd name="T6" fmla="*/ 35 w 98"/>
                  <a:gd name="T7" fmla="*/ 0 h 93"/>
                  <a:gd name="T8" fmla="*/ 18 w 98"/>
                  <a:gd name="T9" fmla="*/ 21 h 93"/>
                  <a:gd name="T10" fmla="*/ 0 w 98"/>
                  <a:gd name="T11" fmla="*/ 41 h 93"/>
                  <a:gd name="T12" fmla="*/ 62 w 98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3">
                    <a:moveTo>
                      <a:pt x="62" y="93"/>
                    </a:moveTo>
                    <a:lnTo>
                      <a:pt x="80" y="72"/>
                    </a:lnTo>
                    <a:lnTo>
                      <a:pt x="98" y="51"/>
                    </a:lnTo>
                    <a:lnTo>
                      <a:pt x="35" y="0"/>
                    </a:lnTo>
                    <a:lnTo>
                      <a:pt x="18" y="21"/>
                    </a:lnTo>
                    <a:lnTo>
                      <a:pt x="0" y="41"/>
                    </a:lnTo>
                    <a:lnTo>
                      <a:pt x="62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3" name="Freeform 4597"/>
              <p:cNvSpPr>
                <a:spLocks/>
              </p:cNvSpPr>
              <p:nvPr/>
            </p:nvSpPr>
            <p:spPr bwMode="auto">
              <a:xfrm>
                <a:off x="2809" y="1366"/>
                <a:ext cx="2" cy="2"/>
              </a:xfrm>
              <a:custGeom>
                <a:avLst/>
                <a:gdLst>
                  <a:gd name="T0" fmla="*/ 0 w 17"/>
                  <a:gd name="T1" fmla="*/ 21 h 21"/>
                  <a:gd name="T2" fmla="*/ 17 w 17"/>
                  <a:gd name="T3" fmla="*/ 0 h 21"/>
                  <a:gd name="T4" fmla="*/ 16 w 17"/>
                  <a:gd name="T5" fmla="*/ 0 h 21"/>
                  <a:gd name="T6" fmla="*/ 0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4" name="Line 4598"/>
              <p:cNvSpPr>
                <a:spLocks noChangeShapeType="1"/>
              </p:cNvSpPr>
              <p:nvPr/>
            </p:nvSpPr>
            <p:spPr bwMode="auto">
              <a:xfrm flipH="1">
                <a:off x="2811" y="13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5" name="Freeform 4599"/>
              <p:cNvSpPr>
                <a:spLocks/>
              </p:cNvSpPr>
              <p:nvPr/>
            </p:nvSpPr>
            <p:spPr bwMode="auto">
              <a:xfrm>
                <a:off x="2800" y="1360"/>
                <a:ext cx="11" cy="10"/>
              </a:xfrm>
              <a:custGeom>
                <a:avLst/>
                <a:gdLst>
                  <a:gd name="T0" fmla="*/ 64 w 97"/>
                  <a:gd name="T1" fmla="*/ 93 h 93"/>
                  <a:gd name="T2" fmla="*/ 81 w 97"/>
                  <a:gd name="T3" fmla="*/ 73 h 93"/>
                  <a:gd name="T4" fmla="*/ 97 w 97"/>
                  <a:gd name="T5" fmla="*/ 52 h 93"/>
                  <a:gd name="T6" fmla="*/ 33 w 97"/>
                  <a:gd name="T7" fmla="*/ 0 h 93"/>
                  <a:gd name="T8" fmla="*/ 17 w 97"/>
                  <a:gd name="T9" fmla="*/ 21 h 93"/>
                  <a:gd name="T10" fmla="*/ 0 w 97"/>
                  <a:gd name="T11" fmla="*/ 42 h 93"/>
                  <a:gd name="T12" fmla="*/ 64 w 97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3">
                    <a:moveTo>
                      <a:pt x="64" y="93"/>
                    </a:moveTo>
                    <a:lnTo>
                      <a:pt x="81" y="73"/>
                    </a:lnTo>
                    <a:lnTo>
                      <a:pt x="97" y="52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64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6" name="Freeform 4600"/>
              <p:cNvSpPr>
                <a:spLocks/>
              </p:cNvSpPr>
              <p:nvPr/>
            </p:nvSpPr>
            <p:spPr bwMode="auto">
              <a:xfrm>
                <a:off x="2800" y="1360"/>
                <a:ext cx="11" cy="10"/>
              </a:xfrm>
              <a:custGeom>
                <a:avLst/>
                <a:gdLst>
                  <a:gd name="T0" fmla="*/ 64 w 97"/>
                  <a:gd name="T1" fmla="*/ 93 h 93"/>
                  <a:gd name="T2" fmla="*/ 81 w 97"/>
                  <a:gd name="T3" fmla="*/ 73 h 93"/>
                  <a:gd name="T4" fmla="*/ 97 w 97"/>
                  <a:gd name="T5" fmla="*/ 52 h 93"/>
                  <a:gd name="T6" fmla="*/ 33 w 97"/>
                  <a:gd name="T7" fmla="*/ 0 h 93"/>
                  <a:gd name="T8" fmla="*/ 17 w 97"/>
                  <a:gd name="T9" fmla="*/ 21 h 93"/>
                  <a:gd name="T10" fmla="*/ 0 w 97"/>
                  <a:gd name="T11" fmla="*/ 42 h 93"/>
                  <a:gd name="T12" fmla="*/ 64 w 97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3">
                    <a:moveTo>
                      <a:pt x="64" y="93"/>
                    </a:moveTo>
                    <a:lnTo>
                      <a:pt x="81" y="73"/>
                    </a:lnTo>
                    <a:lnTo>
                      <a:pt x="97" y="52"/>
                    </a:lnTo>
                    <a:lnTo>
                      <a:pt x="33" y="0"/>
                    </a:lnTo>
                    <a:lnTo>
                      <a:pt x="17" y="21"/>
                    </a:lnTo>
                    <a:lnTo>
                      <a:pt x="0" y="42"/>
                    </a:lnTo>
                    <a:lnTo>
                      <a:pt x="64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7" name="Freeform 4601"/>
              <p:cNvSpPr>
                <a:spLocks/>
              </p:cNvSpPr>
              <p:nvPr/>
            </p:nvSpPr>
            <p:spPr bwMode="auto">
              <a:xfrm>
                <a:off x="2802" y="1360"/>
                <a:ext cx="2" cy="2"/>
              </a:xfrm>
              <a:custGeom>
                <a:avLst/>
                <a:gdLst>
                  <a:gd name="T0" fmla="*/ 0 w 16"/>
                  <a:gd name="T1" fmla="*/ 21 h 21"/>
                  <a:gd name="T2" fmla="*/ 16 w 16"/>
                  <a:gd name="T3" fmla="*/ 0 h 21"/>
                  <a:gd name="T4" fmla="*/ 16 w 16"/>
                  <a:gd name="T5" fmla="*/ 0 h 21"/>
                  <a:gd name="T6" fmla="*/ 0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8" name="Line 4602"/>
              <p:cNvSpPr>
                <a:spLocks noChangeShapeType="1"/>
              </p:cNvSpPr>
              <p:nvPr/>
            </p:nvSpPr>
            <p:spPr bwMode="auto">
              <a:xfrm>
                <a:off x="2804" y="13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9" name="Freeform 4603"/>
              <p:cNvSpPr>
                <a:spLocks/>
              </p:cNvSpPr>
              <p:nvPr/>
            </p:nvSpPr>
            <p:spPr bwMode="auto">
              <a:xfrm>
                <a:off x="2793" y="1355"/>
                <a:ext cx="11" cy="10"/>
              </a:xfrm>
              <a:custGeom>
                <a:avLst/>
                <a:gdLst>
                  <a:gd name="T0" fmla="*/ 64 w 97"/>
                  <a:gd name="T1" fmla="*/ 91 h 91"/>
                  <a:gd name="T2" fmla="*/ 81 w 97"/>
                  <a:gd name="T3" fmla="*/ 70 h 91"/>
                  <a:gd name="T4" fmla="*/ 97 w 97"/>
                  <a:gd name="T5" fmla="*/ 49 h 91"/>
                  <a:gd name="T6" fmla="*/ 33 w 97"/>
                  <a:gd name="T7" fmla="*/ 0 h 91"/>
                  <a:gd name="T8" fmla="*/ 16 w 97"/>
                  <a:gd name="T9" fmla="*/ 21 h 91"/>
                  <a:gd name="T10" fmla="*/ 0 w 97"/>
                  <a:gd name="T11" fmla="*/ 42 h 91"/>
                  <a:gd name="T12" fmla="*/ 64 w 97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1">
                    <a:moveTo>
                      <a:pt x="64" y="91"/>
                    </a:moveTo>
                    <a:lnTo>
                      <a:pt x="81" y="70"/>
                    </a:lnTo>
                    <a:lnTo>
                      <a:pt x="97" y="49"/>
                    </a:lnTo>
                    <a:lnTo>
                      <a:pt x="33" y="0"/>
                    </a:lnTo>
                    <a:lnTo>
                      <a:pt x="16" y="21"/>
                    </a:lnTo>
                    <a:lnTo>
                      <a:pt x="0" y="42"/>
                    </a:lnTo>
                    <a:lnTo>
                      <a:pt x="64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0" name="Freeform 4604"/>
              <p:cNvSpPr>
                <a:spLocks/>
              </p:cNvSpPr>
              <p:nvPr/>
            </p:nvSpPr>
            <p:spPr bwMode="auto">
              <a:xfrm>
                <a:off x="2793" y="1355"/>
                <a:ext cx="11" cy="10"/>
              </a:xfrm>
              <a:custGeom>
                <a:avLst/>
                <a:gdLst>
                  <a:gd name="T0" fmla="*/ 64 w 97"/>
                  <a:gd name="T1" fmla="*/ 91 h 91"/>
                  <a:gd name="T2" fmla="*/ 81 w 97"/>
                  <a:gd name="T3" fmla="*/ 70 h 91"/>
                  <a:gd name="T4" fmla="*/ 97 w 97"/>
                  <a:gd name="T5" fmla="*/ 49 h 91"/>
                  <a:gd name="T6" fmla="*/ 33 w 97"/>
                  <a:gd name="T7" fmla="*/ 0 h 91"/>
                  <a:gd name="T8" fmla="*/ 16 w 97"/>
                  <a:gd name="T9" fmla="*/ 21 h 91"/>
                  <a:gd name="T10" fmla="*/ 0 w 97"/>
                  <a:gd name="T11" fmla="*/ 42 h 91"/>
                  <a:gd name="T12" fmla="*/ 64 w 97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1">
                    <a:moveTo>
                      <a:pt x="64" y="91"/>
                    </a:moveTo>
                    <a:lnTo>
                      <a:pt x="81" y="70"/>
                    </a:lnTo>
                    <a:lnTo>
                      <a:pt x="97" y="49"/>
                    </a:lnTo>
                    <a:lnTo>
                      <a:pt x="33" y="0"/>
                    </a:lnTo>
                    <a:lnTo>
                      <a:pt x="16" y="21"/>
                    </a:lnTo>
                    <a:lnTo>
                      <a:pt x="0" y="42"/>
                    </a:lnTo>
                    <a:lnTo>
                      <a:pt x="64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7" name="Group 4605"/>
            <p:cNvGrpSpPr>
              <a:grpSpLocks/>
            </p:cNvGrpSpPr>
            <p:nvPr/>
          </p:nvGrpSpPr>
          <p:grpSpPr bwMode="auto">
            <a:xfrm>
              <a:off x="2356" y="1264"/>
              <a:ext cx="442" cy="95"/>
              <a:chOff x="2356" y="1264"/>
              <a:chExt cx="442" cy="95"/>
            </a:xfrm>
          </p:grpSpPr>
          <p:sp>
            <p:nvSpPr>
              <p:cNvPr id="5011" name="Freeform 4606"/>
              <p:cNvSpPr>
                <a:spLocks/>
              </p:cNvSpPr>
              <p:nvPr/>
            </p:nvSpPr>
            <p:spPr bwMode="auto">
              <a:xfrm>
                <a:off x="2795" y="1355"/>
                <a:ext cx="2" cy="2"/>
              </a:xfrm>
              <a:custGeom>
                <a:avLst/>
                <a:gdLst>
                  <a:gd name="T0" fmla="*/ 0 w 17"/>
                  <a:gd name="T1" fmla="*/ 22 h 22"/>
                  <a:gd name="T2" fmla="*/ 17 w 17"/>
                  <a:gd name="T3" fmla="*/ 1 h 22"/>
                  <a:gd name="T4" fmla="*/ 17 w 17"/>
                  <a:gd name="T5" fmla="*/ 0 h 22"/>
                  <a:gd name="T6" fmla="*/ 0 w 1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0" y="22"/>
                    </a:moveTo>
                    <a:lnTo>
                      <a:pt x="17" y="1"/>
                    </a:lnTo>
                    <a:lnTo>
                      <a:pt x="1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2" name="Line 4607"/>
              <p:cNvSpPr>
                <a:spLocks noChangeShapeType="1"/>
              </p:cNvSpPr>
              <p:nvPr/>
            </p:nvSpPr>
            <p:spPr bwMode="auto">
              <a:xfrm flipV="1">
                <a:off x="2797" y="1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3" name="Freeform 4608"/>
              <p:cNvSpPr>
                <a:spLocks/>
              </p:cNvSpPr>
              <p:nvPr/>
            </p:nvSpPr>
            <p:spPr bwMode="auto">
              <a:xfrm>
                <a:off x="2786" y="1349"/>
                <a:ext cx="11" cy="10"/>
              </a:xfrm>
              <a:custGeom>
                <a:avLst/>
                <a:gdLst>
                  <a:gd name="T0" fmla="*/ 65 w 98"/>
                  <a:gd name="T1" fmla="*/ 92 h 92"/>
                  <a:gd name="T2" fmla="*/ 81 w 98"/>
                  <a:gd name="T3" fmla="*/ 70 h 92"/>
                  <a:gd name="T4" fmla="*/ 98 w 98"/>
                  <a:gd name="T5" fmla="*/ 48 h 92"/>
                  <a:gd name="T6" fmla="*/ 33 w 98"/>
                  <a:gd name="T7" fmla="*/ 0 h 92"/>
                  <a:gd name="T8" fmla="*/ 17 w 98"/>
                  <a:gd name="T9" fmla="*/ 22 h 92"/>
                  <a:gd name="T10" fmla="*/ 0 w 98"/>
                  <a:gd name="T11" fmla="*/ 43 h 92"/>
                  <a:gd name="T12" fmla="*/ 65 w 98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2">
                    <a:moveTo>
                      <a:pt x="65" y="92"/>
                    </a:moveTo>
                    <a:lnTo>
                      <a:pt x="81" y="70"/>
                    </a:lnTo>
                    <a:lnTo>
                      <a:pt x="98" y="48"/>
                    </a:lnTo>
                    <a:lnTo>
                      <a:pt x="33" y="0"/>
                    </a:lnTo>
                    <a:lnTo>
                      <a:pt x="17" y="22"/>
                    </a:lnTo>
                    <a:lnTo>
                      <a:pt x="0" y="43"/>
                    </a:lnTo>
                    <a:lnTo>
                      <a:pt x="65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4" name="Freeform 4609"/>
              <p:cNvSpPr>
                <a:spLocks/>
              </p:cNvSpPr>
              <p:nvPr/>
            </p:nvSpPr>
            <p:spPr bwMode="auto">
              <a:xfrm>
                <a:off x="2786" y="1349"/>
                <a:ext cx="11" cy="10"/>
              </a:xfrm>
              <a:custGeom>
                <a:avLst/>
                <a:gdLst>
                  <a:gd name="T0" fmla="*/ 65 w 98"/>
                  <a:gd name="T1" fmla="*/ 92 h 92"/>
                  <a:gd name="T2" fmla="*/ 81 w 98"/>
                  <a:gd name="T3" fmla="*/ 70 h 92"/>
                  <a:gd name="T4" fmla="*/ 98 w 98"/>
                  <a:gd name="T5" fmla="*/ 48 h 92"/>
                  <a:gd name="T6" fmla="*/ 33 w 98"/>
                  <a:gd name="T7" fmla="*/ 0 h 92"/>
                  <a:gd name="T8" fmla="*/ 17 w 98"/>
                  <a:gd name="T9" fmla="*/ 22 h 92"/>
                  <a:gd name="T10" fmla="*/ 0 w 98"/>
                  <a:gd name="T11" fmla="*/ 43 h 92"/>
                  <a:gd name="T12" fmla="*/ 65 w 98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2">
                    <a:moveTo>
                      <a:pt x="65" y="92"/>
                    </a:moveTo>
                    <a:lnTo>
                      <a:pt x="81" y="70"/>
                    </a:lnTo>
                    <a:lnTo>
                      <a:pt x="98" y="48"/>
                    </a:lnTo>
                    <a:lnTo>
                      <a:pt x="33" y="0"/>
                    </a:lnTo>
                    <a:lnTo>
                      <a:pt x="17" y="22"/>
                    </a:lnTo>
                    <a:lnTo>
                      <a:pt x="0" y="43"/>
                    </a:lnTo>
                    <a:lnTo>
                      <a:pt x="65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5" name="Freeform 4610"/>
              <p:cNvSpPr>
                <a:spLocks/>
              </p:cNvSpPr>
              <p:nvPr/>
            </p:nvSpPr>
            <p:spPr bwMode="auto">
              <a:xfrm>
                <a:off x="2788" y="1349"/>
                <a:ext cx="2" cy="3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0 h 22"/>
                  <a:gd name="T4" fmla="*/ 15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6" name="Line 4611"/>
              <p:cNvSpPr>
                <a:spLocks noChangeShapeType="1"/>
              </p:cNvSpPr>
              <p:nvPr/>
            </p:nvSpPr>
            <p:spPr bwMode="auto">
              <a:xfrm flipH="1">
                <a:off x="2789" y="13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" name="Freeform 4612"/>
              <p:cNvSpPr>
                <a:spLocks/>
              </p:cNvSpPr>
              <p:nvPr/>
            </p:nvSpPr>
            <p:spPr bwMode="auto">
              <a:xfrm>
                <a:off x="2779" y="1344"/>
                <a:ext cx="10" cy="10"/>
              </a:xfrm>
              <a:custGeom>
                <a:avLst/>
                <a:gdLst>
                  <a:gd name="T0" fmla="*/ 67 w 98"/>
                  <a:gd name="T1" fmla="*/ 91 h 91"/>
                  <a:gd name="T2" fmla="*/ 83 w 98"/>
                  <a:gd name="T3" fmla="*/ 70 h 91"/>
                  <a:gd name="T4" fmla="*/ 98 w 98"/>
                  <a:gd name="T5" fmla="*/ 48 h 91"/>
                  <a:gd name="T6" fmla="*/ 31 w 98"/>
                  <a:gd name="T7" fmla="*/ 0 h 91"/>
                  <a:gd name="T8" fmla="*/ 16 w 98"/>
                  <a:gd name="T9" fmla="*/ 22 h 91"/>
                  <a:gd name="T10" fmla="*/ 0 w 98"/>
                  <a:gd name="T11" fmla="*/ 44 h 91"/>
                  <a:gd name="T12" fmla="*/ 67 w 98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1">
                    <a:moveTo>
                      <a:pt x="67" y="91"/>
                    </a:moveTo>
                    <a:lnTo>
                      <a:pt x="83" y="70"/>
                    </a:lnTo>
                    <a:lnTo>
                      <a:pt x="98" y="48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6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" name="Freeform 4613"/>
              <p:cNvSpPr>
                <a:spLocks/>
              </p:cNvSpPr>
              <p:nvPr/>
            </p:nvSpPr>
            <p:spPr bwMode="auto">
              <a:xfrm>
                <a:off x="2779" y="1344"/>
                <a:ext cx="10" cy="10"/>
              </a:xfrm>
              <a:custGeom>
                <a:avLst/>
                <a:gdLst>
                  <a:gd name="T0" fmla="*/ 67 w 98"/>
                  <a:gd name="T1" fmla="*/ 91 h 91"/>
                  <a:gd name="T2" fmla="*/ 83 w 98"/>
                  <a:gd name="T3" fmla="*/ 70 h 91"/>
                  <a:gd name="T4" fmla="*/ 98 w 98"/>
                  <a:gd name="T5" fmla="*/ 48 h 91"/>
                  <a:gd name="T6" fmla="*/ 31 w 98"/>
                  <a:gd name="T7" fmla="*/ 0 h 91"/>
                  <a:gd name="T8" fmla="*/ 16 w 98"/>
                  <a:gd name="T9" fmla="*/ 22 h 91"/>
                  <a:gd name="T10" fmla="*/ 0 w 98"/>
                  <a:gd name="T11" fmla="*/ 44 h 91"/>
                  <a:gd name="T12" fmla="*/ 67 w 98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1">
                    <a:moveTo>
                      <a:pt x="67" y="91"/>
                    </a:moveTo>
                    <a:lnTo>
                      <a:pt x="83" y="70"/>
                    </a:lnTo>
                    <a:lnTo>
                      <a:pt x="98" y="48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67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" name="Freeform 4614"/>
              <p:cNvSpPr>
                <a:spLocks/>
              </p:cNvSpPr>
              <p:nvPr/>
            </p:nvSpPr>
            <p:spPr bwMode="auto">
              <a:xfrm>
                <a:off x="2780" y="1344"/>
                <a:ext cx="2" cy="2"/>
              </a:xfrm>
              <a:custGeom>
                <a:avLst/>
                <a:gdLst>
                  <a:gd name="T0" fmla="*/ 0 w 15"/>
                  <a:gd name="T1" fmla="*/ 22 h 22"/>
                  <a:gd name="T2" fmla="*/ 15 w 15"/>
                  <a:gd name="T3" fmla="*/ 0 h 22"/>
                  <a:gd name="T4" fmla="*/ 15 w 15"/>
                  <a:gd name="T5" fmla="*/ 0 h 22"/>
                  <a:gd name="T6" fmla="*/ 0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" name="Line 4615"/>
              <p:cNvSpPr>
                <a:spLocks noChangeShapeType="1"/>
              </p:cNvSpPr>
              <p:nvPr/>
            </p:nvSpPr>
            <p:spPr bwMode="auto">
              <a:xfrm>
                <a:off x="2782" y="13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" name="Freeform 4616"/>
              <p:cNvSpPr>
                <a:spLocks/>
              </p:cNvSpPr>
              <p:nvPr/>
            </p:nvSpPr>
            <p:spPr bwMode="auto">
              <a:xfrm>
                <a:off x="2771" y="1339"/>
                <a:ext cx="11" cy="10"/>
              </a:xfrm>
              <a:custGeom>
                <a:avLst/>
                <a:gdLst>
                  <a:gd name="T0" fmla="*/ 68 w 99"/>
                  <a:gd name="T1" fmla="*/ 90 h 90"/>
                  <a:gd name="T2" fmla="*/ 84 w 99"/>
                  <a:gd name="T3" fmla="*/ 68 h 90"/>
                  <a:gd name="T4" fmla="*/ 99 w 99"/>
                  <a:gd name="T5" fmla="*/ 46 h 90"/>
                  <a:gd name="T6" fmla="*/ 31 w 99"/>
                  <a:gd name="T7" fmla="*/ 0 h 90"/>
                  <a:gd name="T8" fmla="*/ 16 w 99"/>
                  <a:gd name="T9" fmla="*/ 22 h 90"/>
                  <a:gd name="T10" fmla="*/ 0 w 99"/>
                  <a:gd name="T11" fmla="*/ 44 h 90"/>
                  <a:gd name="T12" fmla="*/ 68 w 99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90">
                    <a:moveTo>
                      <a:pt x="68" y="90"/>
                    </a:moveTo>
                    <a:lnTo>
                      <a:pt x="84" y="68"/>
                    </a:lnTo>
                    <a:lnTo>
                      <a:pt x="99" y="46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68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" name="Freeform 4617"/>
              <p:cNvSpPr>
                <a:spLocks/>
              </p:cNvSpPr>
              <p:nvPr/>
            </p:nvSpPr>
            <p:spPr bwMode="auto">
              <a:xfrm>
                <a:off x="2771" y="1339"/>
                <a:ext cx="11" cy="10"/>
              </a:xfrm>
              <a:custGeom>
                <a:avLst/>
                <a:gdLst>
                  <a:gd name="T0" fmla="*/ 68 w 99"/>
                  <a:gd name="T1" fmla="*/ 90 h 90"/>
                  <a:gd name="T2" fmla="*/ 84 w 99"/>
                  <a:gd name="T3" fmla="*/ 68 h 90"/>
                  <a:gd name="T4" fmla="*/ 99 w 99"/>
                  <a:gd name="T5" fmla="*/ 46 h 90"/>
                  <a:gd name="T6" fmla="*/ 31 w 99"/>
                  <a:gd name="T7" fmla="*/ 0 h 90"/>
                  <a:gd name="T8" fmla="*/ 16 w 99"/>
                  <a:gd name="T9" fmla="*/ 22 h 90"/>
                  <a:gd name="T10" fmla="*/ 0 w 99"/>
                  <a:gd name="T11" fmla="*/ 44 h 90"/>
                  <a:gd name="T12" fmla="*/ 68 w 99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90">
                    <a:moveTo>
                      <a:pt x="68" y="90"/>
                    </a:moveTo>
                    <a:lnTo>
                      <a:pt x="84" y="68"/>
                    </a:lnTo>
                    <a:lnTo>
                      <a:pt x="99" y="46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6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" name="Freeform 4618"/>
              <p:cNvSpPr>
                <a:spLocks/>
              </p:cNvSpPr>
              <p:nvPr/>
            </p:nvSpPr>
            <p:spPr bwMode="auto">
              <a:xfrm>
                <a:off x="2773" y="1339"/>
                <a:ext cx="1" cy="2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1 h 23"/>
                  <a:gd name="T4" fmla="*/ 14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1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" name="Line 4619"/>
              <p:cNvSpPr>
                <a:spLocks noChangeShapeType="1"/>
              </p:cNvSpPr>
              <p:nvPr/>
            </p:nvSpPr>
            <p:spPr bwMode="auto">
              <a:xfrm flipH="1" flipV="1">
                <a:off x="2774" y="1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" name="Freeform 4620"/>
              <p:cNvSpPr>
                <a:spLocks/>
              </p:cNvSpPr>
              <p:nvPr/>
            </p:nvSpPr>
            <p:spPr bwMode="auto">
              <a:xfrm>
                <a:off x="2764" y="1334"/>
                <a:ext cx="10" cy="10"/>
              </a:xfrm>
              <a:custGeom>
                <a:avLst/>
                <a:gdLst>
                  <a:gd name="T0" fmla="*/ 67 w 96"/>
                  <a:gd name="T1" fmla="*/ 90 h 90"/>
                  <a:gd name="T2" fmla="*/ 82 w 96"/>
                  <a:gd name="T3" fmla="*/ 67 h 90"/>
                  <a:gd name="T4" fmla="*/ 96 w 96"/>
                  <a:gd name="T5" fmla="*/ 44 h 90"/>
                  <a:gd name="T6" fmla="*/ 28 w 96"/>
                  <a:gd name="T7" fmla="*/ 0 h 90"/>
                  <a:gd name="T8" fmla="*/ 14 w 96"/>
                  <a:gd name="T9" fmla="*/ 24 h 90"/>
                  <a:gd name="T10" fmla="*/ 0 w 96"/>
                  <a:gd name="T11" fmla="*/ 47 h 90"/>
                  <a:gd name="T12" fmla="*/ 67 w 96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0">
                    <a:moveTo>
                      <a:pt x="67" y="90"/>
                    </a:moveTo>
                    <a:lnTo>
                      <a:pt x="82" y="67"/>
                    </a:lnTo>
                    <a:lnTo>
                      <a:pt x="96" y="44"/>
                    </a:lnTo>
                    <a:lnTo>
                      <a:pt x="28" y="0"/>
                    </a:lnTo>
                    <a:lnTo>
                      <a:pt x="14" y="24"/>
                    </a:lnTo>
                    <a:lnTo>
                      <a:pt x="0" y="47"/>
                    </a:lnTo>
                    <a:lnTo>
                      <a:pt x="67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" name="Freeform 4621"/>
              <p:cNvSpPr>
                <a:spLocks/>
              </p:cNvSpPr>
              <p:nvPr/>
            </p:nvSpPr>
            <p:spPr bwMode="auto">
              <a:xfrm>
                <a:off x="2764" y="1334"/>
                <a:ext cx="10" cy="10"/>
              </a:xfrm>
              <a:custGeom>
                <a:avLst/>
                <a:gdLst>
                  <a:gd name="T0" fmla="*/ 67 w 96"/>
                  <a:gd name="T1" fmla="*/ 90 h 90"/>
                  <a:gd name="T2" fmla="*/ 82 w 96"/>
                  <a:gd name="T3" fmla="*/ 67 h 90"/>
                  <a:gd name="T4" fmla="*/ 96 w 96"/>
                  <a:gd name="T5" fmla="*/ 44 h 90"/>
                  <a:gd name="T6" fmla="*/ 28 w 96"/>
                  <a:gd name="T7" fmla="*/ 0 h 90"/>
                  <a:gd name="T8" fmla="*/ 14 w 96"/>
                  <a:gd name="T9" fmla="*/ 24 h 90"/>
                  <a:gd name="T10" fmla="*/ 0 w 96"/>
                  <a:gd name="T11" fmla="*/ 47 h 90"/>
                  <a:gd name="T12" fmla="*/ 67 w 96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0">
                    <a:moveTo>
                      <a:pt x="67" y="90"/>
                    </a:moveTo>
                    <a:lnTo>
                      <a:pt x="82" y="67"/>
                    </a:lnTo>
                    <a:lnTo>
                      <a:pt x="96" y="44"/>
                    </a:lnTo>
                    <a:lnTo>
                      <a:pt x="28" y="0"/>
                    </a:lnTo>
                    <a:lnTo>
                      <a:pt x="14" y="24"/>
                    </a:lnTo>
                    <a:lnTo>
                      <a:pt x="0" y="47"/>
                    </a:lnTo>
                    <a:lnTo>
                      <a:pt x="67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" name="Freeform 4622"/>
              <p:cNvSpPr>
                <a:spLocks/>
              </p:cNvSpPr>
              <p:nvPr/>
            </p:nvSpPr>
            <p:spPr bwMode="auto">
              <a:xfrm>
                <a:off x="2765" y="1334"/>
                <a:ext cx="2" cy="2"/>
              </a:xfrm>
              <a:custGeom>
                <a:avLst/>
                <a:gdLst>
                  <a:gd name="T0" fmla="*/ 0 w 14"/>
                  <a:gd name="T1" fmla="*/ 24 h 24"/>
                  <a:gd name="T2" fmla="*/ 14 w 14"/>
                  <a:gd name="T3" fmla="*/ 0 h 24"/>
                  <a:gd name="T4" fmla="*/ 14 w 14"/>
                  <a:gd name="T5" fmla="*/ 0 h 24"/>
                  <a:gd name="T6" fmla="*/ 0 w 14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0" y="24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" name="Line 4623"/>
              <p:cNvSpPr>
                <a:spLocks noChangeShapeType="1"/>
              </p:cNvSpPr>
              <p:nvPr/>
            </p:nvSpPr>
            <p:spPr bwMode="auto">
              <a:xfrm>
                <a:off x="2767" y="13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" name="Freeform 4624"/>
              <p:cNvSpPr>
                <a:spLocks/>
              </p:cNvSpPr>
              <p:nvPr/>
            </p:nvSpPr>
            <p:spPr bwMode="auto">
              <a:xfrm>
                <a:off x="2756" y="1329"/>
                <a:ext cx="11" cy="10"/>
              </a:xfrm>
              <a:custGeom>
                <a:avLst/>
                <a:gdLst>
                  <a:gd name="T0" fmla="*/ 70 w 98"/>
                  <a:gd name="T1" fmla="*/ 89 h 89"/>
                  <a:gd name="T2" fmla="*/ 84 w 98"/>
                  <a:gd name="T3" fmla="*/ 66 h 89"/>
                  <a:gd name="T4" fmla="*/ 98 w 98"/>
                  <a:gd name="T5" fmla="*/ 42 h 89"/>
                  <a:gd name="T6" fmla="*/ 29 w 98"/>
                  <a:gd name="T7" fmla="*/ 0 h 89"/>
                  <a:gd name="T8" fmla="*/ 15 w 98"/>
                  <a:gd name="T9" fmla="*/ 23 h 89"/>
                  <a:gd name="T10" fmla="*/ 0 w 98"/>
                  <a:gd name="T11" fmla="*/ 46 h 89"/>
                  <a:gd name="T12" fmla="*/ 70 w 98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9">
                    <a:moveTo>
                      <a:pt x="70" y="89"/>
                    </a:moveTo>
                    <a:lnTo>
                      <a:pt x="84" y="66"/>
                    </a:lnTo>
                    <a:lnTo>
                      <a:pt x="98" y="42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70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" name="Freeform 4625"/>
              <p:cNvSpPr>
                <a:spLocks/>
              </p:cNvSpPr>
              <p:nvPr/>
            </p:nvSpPr>
            <p:spPr bwMode="auto">
              <a:xfrm>
                <a:off x="2756" y="1329"/>
                <a:ext cx="11" cy="10"/>
              </a:xfrm>
              <a:custGeom>
                <a:avLst/>
                <a:gdLst>
                  <a:gd name="T0" fmla="*/ 70 w 98"/>
                  <a:gd name="T1" fmla="*/ 89 h 89"/>
                  <a:gd name="T2" fmla="*/ 84 w 98"/>
                  <a:gd name="T3" fmla="*/ 66 h 89"/>
                  <a:gd name="T4" fmla="*/ 98 w 98"/>
                  <a:gd name="T5" fmla="*/ 42 h 89"/>
                  <a:gd name="T6" fmla="*/ 29 w 98"/>
                  <a:gd name="T7" fmla="*/ 0 h 89"/>
                  <a:gd name="T8" fmla="*/ 15 w 98"/>
                  <a:gd name="T9" fmla="*/ 23 h 89"/>
                  <a:gd name="T10" fmla="*/ 0 w 98"/>
                  <a:gd name="T11" fmla="*/ 46 h 89"/>
                  <a:gd name="T12" fmla="*/ 70 w 98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9">
                    <a:moveTo>
                      <a:pt x="70" y="89"/>
                    </a:moveTo>
                    <a:lnTo>
                      <a:pt x="84" y="66"/>
                    </a:lnTo>
                    <a:lnTo>
                      <a:pt x="98" y="42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70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" name="Freeform 4626"/>
              <p:cNvSpPr>
                <a:spLocks/>
              </p:cNvSpPr>
              <p:nvPr/>
            </p:nvSpPr>
            <p:spPr bwMode="auto">
              <a:xfrm>
                <a:off x="2758" y="1329"/>
                <a:ext cx="1" cy="3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4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" name="Line 4627"/>
              <p:cNvSpPr>
                <a:spLocks noChangeShapeType="1"/>
              </p:cNvSpPr>
              <p:nvPr/>
            </p:nvSpPr>
            <p:spPr bwMode="auto">
              <a:xfrm>
                <a:off x="2759" y="13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" name="Freeform 4628"/>
              <p:cNvSpPr>
                <a:spLocks/>
              </p:cNvSpPr>
              <p:nvPr/>
            </p:nvSpPr>
            <p:spPr bwMode="auto">
              <a:xfrm>
                <a:off x="2748" y="1324"/>
                <a:ext cx="11" cy="10"/>
              </a:xfrm>
              <a:custGeom>
                <a:avLst/>
                <a:gdLst>
                  <a:gd name="T0" fmla="*/ 70 w 99"/>
                  <a:gd name="T1" fmla="*/ 88 h 88"/>
                  <a:gd name="T2" fmla="*/ 85 w 99"/>
                  <a:gd name="T3" fmla="*/ 65 h 88"/>
                  <a:gd name="T4" fmla="*/ 99 w 99"/>
                  <a:gd name="T5" fmla="*/ 42 h 88"/>
                  <a:gd name="T6" fmla="*/ 29 w 99"/>
                  <a:gd name="T7" fmla="*/ 0 h 88"/>
                  <a:gd name="T8" fmla="*/ 15 w 99"/>
                  <a:gd name="T9" fmla="*/ 23 h 88"/>
                  <a:gd name="T10" fmla="*/ 0 w 99"/>
                  <a:gd name="T11" fmla="*/ 46 h 88"/>
                  <a:gd name="T12" fmla="*/ 70 w 99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88">
                    <a:moveTo>
                      <a:pt x="70" y="88"/>
                    </a:moveTo>
                    <a:lnTo>
                      <a:pt x="85" y="65"/>
                    </a:lnTo>
                    <a:lnTo>
                      <a:pt x="99" y="42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70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" name="Freeform 4629"/>
              <p:cNvSpPr>
                <a:spLocks/>
              </p:cNvSpPr>
              <p:nvPr/>
            </p:nvSpPr>
            <p:spPr bwMode="auto">
              <a:xfrm>
                <a:off x="2748" y="1324"/>
                <a:ext cx="11" cy="10"/>
              </a:xfrm>
              <a:custGeom>
                <a:avLst/>
                <a:gdLst>
                  <a:gd name="T0" fmla="*/ 70 w 99"/>
                  <a:gd name="T1" fmla="*/ 88 h 88"/>
                  <a:gd name="T2" fmla="*/ 85 w 99"/>
                  <a:gd name="T3" fmla="*/ 65 h 88"/>
                  <a:gd name="T4" fmla="*/ 99 w 99"/>
                  <a:gd name="T5" fmla="*/ 42 h 88"/>
                  <a:gd name="T6" fmla="*/ 29 w 99"/>
                  <a:gd name="T7" fmla="*/ 0 h 88"/>
                  <a:gd name="T8" fmla="*/ 15 w 99"/>
                  <a:gd name="T9" fmla="*/ 23 h 88"/>
                  <a:gd name="T10" fmla="*/ 0 w 99"/>
                  <a:gd name="T11" fmla="*/ 46 h 88"/>
                  <a:gd name="T12" fmla="*/ 70 w 99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88">
                    <a:moveTo>
                      <a:pt x="70" y="88"/>
                    </a:moveTo>
                    <a:lnTo>
                      <a:pt x="85" y="65"/>
                    </a:lnTo>
                    <a:lnTo>
                      <a:pt x="99" y="42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70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" name="Freeform 4630"/>
              <p:cNvSpPr>
                <a:spLocks/>
              </p:cNvSpPr>
              <p:nvPr/>
            </p:nvSpPr>
            <p:spPr bwMode="auto">
              <a:xfrm>
                <a:off x="2750" y="1324"/>
                <a:ext cx="1" cy="3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3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" name="Line 4631"/>
              <p:cNvSpPr>
                <a:spLocks noChangeShapeType="1"/>
              </p:cNvSpPr>
              <p:nvPr/>
            </p:nvSpPr>
            <p:spPr bwMode="auto">
              <a:xfrm flipH="1">
                <a:off x="2751" y="13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" name="Freeform 4632"/>
              <p:cNvSpPr>
                <a:spLocks/>
              </p:cNvSpPr>
              <p:nvPr/>
            </p:nvSpPr>
            <p:spPr bwMode="auto">
              <a:xfrm>
                <a:off x="2740" y="1320"/>
                <a:ext cx="11" cy="10"/>
              </a:xfrm>
              <a:custGeom>
                <a:avLst/>
                <a:gdLst>
                  <a:gd name="T0" fmla="*/ 71 w 98"/>
                  <a:gd name="T1" fmla="*/ 85 h 85"/>
                  <a:gd name="T2" fmla="*/ 85 w 98"/>
                  <a:gd name="T3" fmla="*/ 62 h 85"/>
                  <a:gd name="T4" fmla="*/ 98 w 98"/>
                  <a:gd name="T5" fmla="*/ 39 h 85"/>
                  <a:gd name="T6" fmla="*/ 26 w 98"/>
                  <a:gd name="T7" fmla="*/ 0 h 85"/>
                  <a:gd name="T8" fmla="*/ 13 w 98"/>
                  <a:gd name="T9" fmla="*/ 23 h 85"/>
                  <a:gd name="T10" fmla="*/ 0 w 98"/>
                  <a:gd name="T11" fmla="*/ 46 h 85"/>
                  <a:gd name="T12" fmla="*/ 71 w 98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5">
                    <a:moveTo>
                      <a:pt x="71" y="85"/>
                    </a:moveTo>
                    <a:lnTo>
                      <a:pt x="85" y="62"/>
                    </a:lnTo>
                    <a:lnTo>
                      <a:pt x="98" y="39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71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" name="Freeform 4633"/>
              <p:cNvSpPr>
                <a:spLocks/>
              </p:cNvSpPr>
              <p:nvPr/>
            </p:nvSpPr>
            <p:spPr bwMode="auto">
              <a:xfrm>
                <a:off x="2740" y="1320"/>
                <a:ext cx="11" cy="10"/>
              </a:xfrm>
              <a:custGeom>
                <a:avLst/>
                <a:gdLst>
                  <a:gd name="T0" fmla="*/ 71 w 98"/>
                  <a:gd name="T1" fmla="*/ 85 h 85"/>
                  <a:gd name="T2" fmla="*/ 85 w 98"/>
                  <a:gd name="T3" fmla="*/ 62 h 85"/>
                  <a:gd name="T4" fmla="*/ 98 w 98"/>
                  <a:gd name="T5" fmla="*/ 39 h 85"/>
                  <a:gd name="T6" fmla="*/ 26 w 98"/>
                  <a:gd name="T7" fmla="*/ 0 h 85"/>
                  <a:gd name="T8" fmla="*/ 13 w 98"/>
                  <a:gd name="T9" fmla="*/ 23 h 85"/>
                  <a:gd name="T10" fmla="*/ 0 w 98"/>
                  <a:gd name="T11" fmla="*/ 46 h 85"/>
                  <a:gd name="T12" fmla="*/ 71 w 98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5">
                    <a:moveTo>
                      <a:pt x="71" y="85"/>
                    </a:moveTo>
                    <a:lnTo>
                      <a:pt x="85" y="62"/>
                    </a:lnTo>
                    <a:lnTo>
                      <a:pt x="98" y="39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71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" name="Freeform 4634"/>
              <p:cNvSpPr>
                <a:spLocks/>
              </p:cNvSpPr>
              <p:nvPr/>
            </p:nvSpPr>
            <p:spPr bwMode="auto">
              <a:xfrm>
                <a:off x="2732" y="1316"/>
                <a:ext cx="11" cy="9"/>
              </a:xfrm>
              <a:custGeom>
                <a:avLst/>
                <a:gdLst>
                  <a:gd name="T0" fmla="*/ 71 w 97"/>
                  <a:gd name="T1" fmla="*/ 86 h 86"/>
                  <a:gd name="T2" fmla="*/ 84 w 97"/>
                  <a:gd name="T3" fmla="*/ 63 h 86"/>
                  <a:gd name="T4" fmla="*/ 97 w 97"/>
                  <a:gd name="T5" fmla="*/ 40 h 86"/>
                  <a:gd name="T6" fmla="*/ 26 w 97"/>
                  <a:gd name="T7" fmla="*/ 0 h 86"/>
                  <a:gd name="T8" fmla="*/ 13 w 97"/>
                  <a:gd name="T9" fmla="*/ 23 h 86"/>
                  <a:gd name="T10" fmla="*/ 0 w 97"/>
                  <a:gd name="T11" fmla="*/ 46 h 86"/>
                  <a:gd name="T12" fmla="*/ 71 w 97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6">
                    <a:moveTo>
                      <a:pt x="71" y="86"/>
                    </a:moveTo>
                    <a:lnTo>
                      <a:pt x="84" y="63"/>
                    </a:lnTo>
                    <a:lnTo>
                      <a:pt x="97" y="40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71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" name="Freeform 4635"/>
              <p:cNvSpPr>
                <a:spLocks/>
              </p:cNvSpPr>
              <p:nvPr/>
            </p:nvSpPr>
            <p:spPr bwMode="auto">
              <a:xfrm>
                <a:off x="2732" y="1316"/>
                <a:ext cx="11" cy="9"/>
              </a:xfrm>
              <a:custGeom>
                <a:avLst/>
                <a:gdLst>
                  <a:gd name="T0" fmla="*/ 71 w 97"/>
                  <a:gd name="T1" fmla="*/ 86 h 86"/>
                  <a:gd name="T2" fmla="*/ 84 w 97"/>
                  <a:gd name="T3" fmla="*/ 63 h 86"/>
                  <a:gd name="T4" fmla="*/ 97 w 97"/>
                  <a:gd name="T5" fmla="*/ 40 h 86"/>
                  <a:gd name="T6" fmla="*/ 26 w 97"/>
                  <a:gd name="T7" fmla="*/ 0 h 86"/>
                  <a:gd name="T8" fmla="*/ 13 w 97"/>
                  <a:gd name="T9" fmla="*/ 23 h 86"/>
                  <a:gd name="T10" fmla="*/ 0 w 97"/>
                  <a:gd name="T11" fmla="*/ 46 h 86"/>
                  <a:gd name="T12" fmla="*/ 71 w 97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6">
                    <a:moveTo>
                      <a:pt x="71" y="86"/>
                    </a:moveTo>
                    <a:lnTo>
                      <a:pt x="84" y="63"/>
                    </a:lnTo>
                    <a:lnTo>
                      <a:pt x="97" y="40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7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" name="Freeform 4636"/>
              <p:cNvSpPr>
                <a:spLocks/>
              </p:cNvSpPr>
              <p:nvPr/>
            </p:nvSpPr>
            <p:spPr bwMode="auto">
              <a:xfrm>
                <a:off x="2734" y="1316"/>
                <a:ext cx="1" cy="2"/>
              </a:xfrm>
              <a:custGeom>
                <a:avLst/>
                <a:gdLst>
                  <a:gd name="T0" fmla="*/ 0 w 13"/>
                  <a:gd name="T1" fmla="*/ 24 h 24"/>
                  <a:gd name="T2" fmla="*/ 13 w 13"/>
                  <a:gd name="T3" fmla="*/ 1 h 24"/>
                  <a:gd name="T4" fmla="*/ 12 w 13"/>
                  <a:gd name="T5" fmla="*/ 0 h 24"/>
                  <a:gd name="T6" fmla="*/ 0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3" y="1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" name="Line 4637"/>
              <p:cNvSpPr>
                <a:spLocks noChangeShapeType="1"/>
              </p:cNvSpPr>
              <p:nvPr/>
            </p:nvSpPr>
            <p:spPr bwMode="auto">
              <a:xfrm flipH="1" flipV="1">
                <a:off x="2735" y="13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" name="Freeform 4638"/>
              <p:cNvSpPr>
                <a:spLocks/>
              </p:cNvSpPr>
              <p:nvPr/>
            </p:nvSpPr>
            <p:spPr bwMode="auto">
              <a:xfrm>
                <a:off x="2724" y="1311"/>
                <a:ext cx="11" cy="10"/>
              </a:xfrm>
              <a:custGeom>
                <a:avLst/>
                <a:gdLst>
                  <a:gd name="T0" fmla="*/ 73 w 97"/>
                  <a:gd name="T1" fmla="*/ 85 h 85"/>
                  <a:gd name="T2" fmla="*/ 85 w 97"/>
                  <a:gd name="T3" fmla="*/ 61 h 85"/>
                  <a:gd name="T4" fmla="*/ 97 w 97"/>
                  <a:gd name="T5" fmla="*/ 37 h 85"/>
                  <a:gd name="T6" fmla="*/ 24 w 97"/>
                  <a:gd name="T7" fmla="*/ 0 h 85"/>
                  <a:gd name="T8" fmla="*/ 12 w 97"/>
                  <a:gd name="T9" fmla="*/ 24 h 85"/>
                  <a:gd name="T10" fmla="*/ 0 w 97"/>
                  <a:gd name="T11" fmla="*/ 48 h 85"/>
                  <a:gd name="T12" fmla="*/ 73 w 97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5">
                    <a:moveTo>
                      <a:pt x="73" y="85"/>
                    </a:moveTo>
                    <a:lnTo>
                      <a:pt x="85" y="61"/>
                    </a:lnTo>
                    <a:lnTo>
                      <a:pt x="97" y="37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73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" name="Freeform 4639"/>
              <p:cNvSpPr>
                <a:spLocks/>
              </p:cNvSpPr>
              <p:nvPr/>
            </p:nvSpPr>
            <p:spPr bwMode="auto">
              <a:xfrm>
                <a:off x="2724" y="1311"/>
                <a:ext cx="11" cy="10"/>
              </a:xfrm>
              <a:custGeom>
                <a:avLst/>
                <a:gdLst>
                  <a:gd name="T0" fmla="*/ 73 w 97"/>
                  <a:gd name="T1" fmla="*/ 85 h 85"/>
                  <a:gd name="T2" fmla="*/ 85 w 97"/>
                  <a:gd name="T3" fmla="*/ 61 h 85"/>
                  <a:gd name="T4" fmla="*/ 97 w 97"/>
                  <a:gd name="T5" fmla="*/ 37 h 85"/>
                  <a:gd name="T6" fmla="*/ 24 w 97"/>
                  <a:gd name="T7" fmla="*/ 0 h 85"/>
                  <a:gd name="T8" fmla="*/ 12 w 97"/>
                  <a:gd name="T9" fmla="*/ 24 h 85"/>
                  <a:gd name="T10" fmla="*/ 0 w 97"/>
                  <a:gd name="T11" fmla="*/ 48 h 85"/>
                  <a:gd name="T12" fmla="*/ 73 w 97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5">
                    <a:moveTo>
                      <a:pt x="73" y="85"/>
                    </a:moveTo>
                    <a:lnTo>
                      <a:pt x="85" y="61"/>
                    </a:lnTo>
                    <a:lnTo>
                      <a:pt x="97" y="37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73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5" name="Freeform 4640"/>
              <p:cNvSpPr>
                <a:spLocks/>
              </p:cNvSpPr>
              <p:nvPr/>
            </p:nvSpPr>
            <p:spPr bwMode="auto">
              <a:xfrm>
                <a:off x="2726" y="1311"/>
                <a:ext cx="1" cy="3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2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6" name="Line 4641"/>
              <p:cNvSpPr>
                <a:spLocks noChangeShapeType="1"/>
              </p:cNvSpPr>
              <p:nvPr/>
            </p:nvSpPr>
            <p:spPr bwMode="auto">
              <a:xfrm>
                <a:off x="2727" y="1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7" name="Freeform 4642"/>
              <p:cNvSpPr>
                <a:spLocks/>
              </p:cNvSpPr>
              <p:nvPr/>
            </p:nvSpPr>
            <p:spPr bwMode="auto">
              <a:xfrm>
                <a:off x="2716" y="1308"/>
                <a:ext cx="11" cy="9"/>
              </a:xfrm>
              <a:custGeom>
                <a:avLst/>
                <a:gdLst>
                  <a:gd name="T0" fmla="*/ 73 w 97"/>
                  <a:gd name="T1" fmla="*/ 83 h 83"/>
                  <a:gd name="T2" fmla="*/ 85 w 97"/>
                  <a:gd name="T3" fmla="*/ 59 h 83"/>
                  <a:gd name="T4" fmla="*/ 97 w 97"/>
                  <a:gd name="T5" fmla="*/ 35 h 83"/>
                  <a:gd name="T6" fmla="*/ 24 w 97"/>
                  <a:gd name="T7" fmla="*/ 0 h 83"/>
                  <a:gd name="T8" fmla="*/ 12 w 97"/>
                  <a:gd name="T9" fmla="*/ 24 h 83"/>
                  <a:gd name="T10" fmla="*/ 0 w 97"/>
                  <a:gd name="T11" fmla="*/ 48 h 83"/>
                  <a:gd name="T12" fmla="*/ 73 w 97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3">
                    <a:moveTo>
                      <a:pt x="73" y="83"/>
                    </a:moveTo>
                    <a:lnTo>
                      <a:pt x="85" y="59"/>
                    </a:lnTo>
                    <a:lnTo>
                      <a:pt x="97" y="35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73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8" name="Freeform 4643"/>
              <p:cNvSpPr>
                <a:spLocks/>
              </p:cNvSpPr>
              <p:nvPr/>
            </p:nvSpPr>
            <p:spPr bwMode="auto">
              <a:xfrm>
                <a:off x="2716" y="1308"/>
                <a:ext cx="11" cy="9"/>
              </a:xfrm>
              <a:custGeom>
                <a:avLst/>
                <a:gdLst>
                  <a:gd name="T0" fmla="*/ 73 w 97"/>
                  <a:gd name="T1" fmla="*/ 83 h 83"/>
                  <a:gd name="T2" fmla="*/ 85 w 97"/>
                  <a:gd name="T3" fmla="*/ 59 h 83"/>
                  <a:gd name="T4" fmla="*/ 97 w 97"/>
                  <a:gd name="T5" fmla="*/ 35 h 83"/>
                  <a:gd name="T6" fmla="*/ 24 w 97"/>
                  <a:gd name="T7" fmla="*/ 0 h 83"/>
                  <a:gd name="T8" fmla="*/ 12 w 97"/>
                  <a:gd name="T9" fmla="*/ 24 h 83"/>
                  <a:gd name="T10" fmla="*/ 0 w 97"/>
                  <a:gd name="T11" fmla="*/ 48 h 83"/>
                  <a:gd name="T12" fmla="*/ 73 w 97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3">
                    <a:moveTo>
                      <a:pt x="73" y="83"/>
                    </a:moveTo>
                    <a:lnTo>
                      <a:pt x="85" y="59"/>
                    </a:lnTo>
                    <a:lnTo>
                      <a:pt x="97" y="35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73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9" name="Freeform 4644"/>
              <p:cNvSpPr>
                <a:spLocks/>
              </p:cNvSpPr>
              <p:nvPr/>
            </p:nvSpPr>
            <p:spPr bwMode="auto">
              <a:xfrm>
                <a:off x="2718" y="1308"/>
                <a:ext cx="1" cy="2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1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" name="Line 4645"/>
              <p:cNvSpPr>
                <a:spLocks noChangeShapeType="1"/>
              </p:cNvSpPr>
              <p:nvPr/>
            </p:nvSpPr>
            <p:spPr bwMode="auto">
              <a:xfrm flipH="1">
                <a:off x="2719" y="13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" name="Freeform 4646"/>
              <p:cNvSpPr>
                <a:spLocks/>
              </p:cNvSpPr>
              <p:nvPr/>
            </p:nvSpPr>
            <p:spPr bwMode="auto">
              <a:xfrm>
                <a:off x="2708" y="1304"/>
                <a:ext cx="11" cy="9"/>
              </a:xfrm>
              <a:custGeom>
                <a:avLst/>
                <a:gdLst>
                  <a:gd name="T0" fmla="*/ 74 w 96"/>
                  <a:gd name="T1" fmla="*/ 82 h 82"/>
                  <a:gd name="T2" fmla="*/ 85 w 96"/>
                  <a:gd name="T3" fmla="*/ 58 h 82"/>
                  <a:gd name="T4" fmla="*/ 96 w 96"/>
                  <a:gd name="T5" fmla="*/ 34 h 82"/>
                  <a:gd name="T6" fmla="*/ 22 w 96"/>
                  <a:gd name="T7" fmla="*/ 0 h 82"/>
                  <a:gd name="T8" fmla="*/ 11 w 96"/>
                  <a:gd name="T9" fmla="*/ 24 h 82"/>
                  <a:gd name="T10" fmla="*/ 0 w 96"/>
                  <a:gd name="T11" fmla="*/ 48 h 82"/>
                  <a:gd name="T12" fmla="*/ 74 w 96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2">
                    <a:moveTo>
                      <a:pt x="74" y="82"/>
                    </a:moveTo>
                    <a:lnTo>
                      <a:pt x="85" y="58"/>
                    </a:lnTo>
                    <a:lnTo>
                      <a:pt x="96" y="3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74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" name="Freeform 4647"/>
              <p:cNvSpPr>
                <a:spLocks/>
              </p:cNvSpPr>
              <p:nvPr/>
            </p:nvSpPr>
            <p:spPr bwMode="auto">
              <a:xfrm>
                <a:off x="2708" y="1304"/>
                <a:ext cx="11" cy="9"/>
              </a:xfrm>
              <a:custGeom>
                <a:avLst/>
                <a:gdLst>
                  <a:gd name="T0" fmla="*/ 74 w 96"/>
                  <a:gd name="T1" fmla="*/ 82 h 82"/>
                  <a:gd name="T2" fmla="*/ 85 w 96"/>
                  <a:gd name="T3" fmla="*/ 58 h 82"/>
                  <a:gd name="T4" fmla="*/ 96 w 96"/>
                  <a:gd name="T5" fmla="*/ 34 h 82"/>
                  <a:gd name="T6" fmla="*/ 22 w 96"/>
                  <a:gd name="T7" fmla="*/ 0 h 82"/>
                  <a:gd name="T8" fmla="*/ 11 w 96"/>
                  <a:gd name="T9" fmla="*/ 24 h 82"/>
                  <a:gd name="T10" fmla="*/ 0 w 96"/>
                  <a:gd name="T11" fmla="*/ 48 h 82"/>
                  <a:gd name="T12" fmla="*/ 74 w 96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2">
                    <a:moveTo>
                      <a:pt x="74" y="82"/>
                    </a:moveTo>
                    <a:lnTo>
                      <a:pt x="85" y="58"/>
                    </a:lnTo>
                    <a:lnTo>
                      <a:pt x="96" y="34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74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" name="Freeform 4648"/>
              <p:cNvSpPr>
                <a:spLocks/>
              </p:cNvSpPr>
              <p:nvPr/>
            </p:nvSpPr>
            <p:spPr bwMode="auto">
              <a:xfrm>
                <a:off x="2709" y="1304"/>
                <a:ext cx="2" cy="2"/>
              </a:xfrm>
              <a:custGeom>
                <a:avLst/>
                <a:gdLst>
                  <a:gd name="T0" fmla="*/ 0 w 11"/>
                  <a:gd name="T1" fmla="*/ 24 h 24"/>
                  <a:gd name="T2" fmla="*/ 11 w 11"/>
                  <a:gd name="T3" fmla="*/ 0 h 24"/>
                  <a:gd name="T4" fmla="*/ 11 w 11"/>
                  <a:gd name="T5" fmla="*/ 0 h 24"/>
                  <a:gd name="T6" fmla="*/ 0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" name="Line 4649"/>
              <p:cNvSpPr>
                <a:spLocks noChangeShapeType="1"/>
              </p:cNvSpPr>
              <p:nvPr/>
            </p:nvSpPr>
            <p:spPr bwMode="auto">
              <a:xfrm>
                <a:off x="2711" y="13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" name="Freeform 4650"/>
              <p:cNvSpPr>
                <a:spLocks/>
              </p:cNvSpPr>
              <p:nvPr/>
            </p:nvSpPr>
            <p:spPr bwMode="auto">
              <a:xfrm>
                <a:off x="2700" y="1300"/>
                <a:ext cx="11" cy="9"/>
              </a:xfrm>
              <a:custGeom>
                <a:avLst/>
                <a:gdLst>
                  <a:gd name="T0" fmla="*/ 75 w 97"/>
                  <a:gd name="T1" fmla="*/ 81 h 81"/>
                  <a:gd name="T2" fmla="*/ 86 w 97"/>
                  <a:gd name="T3" fmla="*/ 57 h 81"/>
                  <a:gd name="T4" fmla="*/ 97 w 97"/>
                  <a:gd name="T5" fmla="*/ 33 h 81"/>
                  <a:gd name="T6" fmla="*/ 22 w 97"/>
                  <a:gd name="T7" fmla="*/ 0 h 81"/>
                  <a:gd name="T8" fmla="*/ 11 w 97"/>
                  <a:gd name="T9" fmla="*/ 24 h 81"/>
                  <a:gd name="T10" fmla="*/ 0 w 97"/>
                  <a:gd name="T11" fmla="*/ 48 h 81"/>
                  <a:gd name="T12" fmla="*/ 75 w 97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1">
                    <a:moveTo>
                      <a:pt x="75" y="81"/>
                    </a:moveTo>
                    <a:lnTo>
                      <a:pt x="86" y="57"/>
                    </a:lnTo>
                    <a:lnTo>
                      <a:pt x="97" y="33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75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" name="Freeform 4651"/>
              <p:cNvSpPr>
                <a:spLocks/>
              </p:cNvSpPr>
              <p:nvPr/>
            </p:nvSpPr>
            <p:spPr bwMode="auto">
              <a:xfrm>
                <a:off x="2700" y="1300"/>
                <a:ext cx="11" cy="9"/>
              </a:xfrm>
              <a:custGeom>
                <a:avLst/>
                <a:gdLst>
                  <a:gd name="T0" fmla="*/ 75 w 97"/>
                  <a:gd name="T1" fmla="*/ 81 h 81"/>
                  <a:gd name="T2" fmla="*/ 86 w 97"/>
                  <a:gd name="T3" fmla="*/ 57 h 81"/>
                  <a:gd name="T4" fmla="*/ 97 w 97"/>
                  <a:gd name="T5" fmla="*/ 33 h 81"/>
                  <a:gd name="T6" fmla="*/ 22 w 97"/>
                  <a:gd name="T7" fmla="*/ 0 h 81"/>
                  <a:gd name="T8" fmla="*/ 11 w 97"/>
                  <a:gd name="T9" fmla="*/ 24 h 81"/>
                  <a:gd name="T10" fmla="*/ 0 w 97"/>
                  <a:gd name="T11" fmla="*/ 48 h 81"/>
                  <a:gd name="T12" fmla="*/ 75 w 97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1">
                    <a:moveTo>
                      <a:pt x="75" y="81"/>
                    </a:moveTo>
                    <a:lnTo>
                      <a:pt x="86" y="57"/>
                    </a:lnTo>
                    <a:lnTo>
                      <a:pt x="97" y="33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7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" name="Freeform 4652"/>
              <p:cNvSpPr>
                <a:spLocks/>
              </p:cNvSpPr>
              <p:nvPr/>
            </p:nvSpPr>
            <p:spPr bwMode="auto">
              <a:xfrm>
                <a:off x="2701" y="1300"/>
                <a:ext cx="1" cy="3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1 h 25"/>
                  <a:gd name="T4" fmla="*/ 10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1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" name="Line 4653"/>
              <p:cNvSpPr>
                <a:spLocks noChangeShapeType="1"/>
              </p:cNvSpPr>
              <p:nvPr/>
            </p:nvSpPr>
            <p:spPr bwMode="auto">
              <a:xfrm flipH="1" flipV="1">
                <a:off x="2702" y="13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" name="Freeform 4654"/>
              <p:cNvSpPr>
                <a:spLocks/>
              </p:cNvSpPr>
              <p:nvPr/>
            </p:nvSpPr>
            <p:spPr bwMode="auto">
              <a:xfrm>
                <a:off x="2692" y="1296"/>
                <a:ext cx="10" cy="10"/>
              </a:xfrm>
              <a:custGeom>
                <a:avLst/>
                <a:gdLst>
                  <a:gd name="T0" fmla="*/ 75 w 95"/>
                  <a:gd name="T1" fmla="*/ 82 h 82"/>
                  <a:gd name="T2" fmla="*/ 85 w 95"/>
                  <a:gd name="T3" fmla="*/ 57 h 82"/>
                  <a:gd name="T4" fmla="*/ 95 w 95"/>
                  <a:gd name="T5" fmla="*/ 32 h 82"/>
                  <a:gd name="T6" fmla="*/ 19 w 95"/>
                  <a:gd name="T7" fmla="*/ 0 h 82"/>
                  <a:gd name="T8" fmla="*/ 9 w 95"/>
                  <a:gd name="T9" fmla="*/ 25 h 82"/>
                  <a:gd name="T10" fmla="*/ 0 w 95"/>
                  <a:gd name="T11" fmla="*/ 50 h 82"/>
                  <a:gd name="T12" fmla="*/ 75 w 95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75" y="82"/>
                    </a:moveTo>
                    <a:lnTo>
                      <a:pt x="85" y="57"/>
                    </a:lnTo>
                    <a:lnTo>
                      <a:pt x="95" y="32"/>
                    </a:lnTo>
                    <a:lnTo>
                      <a:pt x="19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75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" name="Freeform 4655"/>
              <p:cNvSpPr>
                <a:spLocks/>
              </p:cNvSpPr>
              <p:nvPr/>
            </p:nvSpPr>
            <p:spPr bwMode="auto">
              <a:xfrm>
                <a:off x="2692" y="1296"/>
                <a:ext cx="10" cy="10"/>
              </a:xfrm>
              <a:custGeom>
                <a:avLst/>
                <a:gdLst>
                  <a:gd name="T0" fmla="*/ 75 w 95"/>
                  <a:gd name="T1" fmla="*/ 82 h 82"/>
                  <a:gd name="T2" fmla="*/ 85 w 95"/>
                  <a:gd name="T3" fmla="*/ 57 h 82"/>
                  <a:gd name="T4" fmla="*/ 95 w 95"/>
                  <a:gd name="T5" fmla="*/ 32 h 82"/>
                  <a:gd name="T6" fmla="*/ 19 w 95"/>
                  <a:gd name="T7" fmla="*/ 0 h 82"/>
                  <a:gd name="T8" fmla="*/ 9 w 95"/>
                  <a:gd name="T9" fmla="*/ 25 h 82"/>
                  <a:gd name="T10" fmla="*/ 0 w 95"/>
                  <a:gd name="T11" fmla="*/ 50 h 82"/>
                  <a:gd name="T12" fmla="*/ 75 w 95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75" y="82"/>
                    </a:moveTo>
                    <a:lnTo>
                      <a:pt x="85" y="57"/>
                    </a:lnTo>
                    <a:lnTo>
                      <a:pt x="95" y="32"/>
                    </a:lnTo>
                    <a:lnTo>
                      <a:pt x="19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75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" name="Freeform 4656"/>
              <p:cNvSpPr>
                <a:spLocks/>
              </p:cNvSpPr>
              <p:nvPr/>
            </p:nvSpPr>
            <p:spPr bwMode="auto">
              <a:xfrm>
                <a:off x="2693" y="1296"/>
                <a:ext cx="1" cy="3"/>
              </a:xfrm>
              <a:custGeom>
                <a:avLst/>
                <a:gdLst>
                  <a:gd name="T0" fmla="*/ 0 w 10"/>
                  <a:gd name="T1" fmla="*/ 25 h 25"/>
                  <a:gd name="T2" fmla="*/ 10 w 10"/>
                  <a:gd name="T3" fmla="*/ 0 h 25"/>
                  <a:gd name="T4" fmla="*/ 10 w 10"/>
                  <a:gd name="T5" fmla="*/ 0 h 25"/>
                  <a:gd name="T6" fmla="*/ 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0" y="25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" name="Line 4657"/>
              <p:cNvSpPr>
                <a:spLocks noChangeShapeType="1"/>
              </p:cNvSpPr>
              <p:nvPr/>
            </p:nvSpPr>
            <p:spPr bwMode="auto">
              <a:xfrm>
                <a:off x="2694" y="12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" name="Freeform 4658"/>
              <p:cNvSpPr>
                <a:spLocks/>
              </p:cNvSpPr>
              <p:nvPr/>
            </p:nvSpPr>
            <p:spPr bwMode="auto">
              <a:xfrm>
                <a:off x="2683" y="1293"/>
                <a:ext cx="11" cy="9"/>
              </a:xfrm>
              <a:custGeom>
                <a:avLst/>
                <a:gdLst>
                  <a:gd name="T0" fmla="*/ 76 w 95"/>
                  <a:gd name="T1" fmla="*/ 80 h 80"/>
                  <a:gd name="T2" fmla="*/ 85 w 95"/>
                  <a:gd name="T3" fmla="*/ 55 h 80"/>
                  <a:gd name="T4" fmla="*/ 95 w 95"/>
                  <a:gd name="T5" fmla="*/ 30 h 80"/>
                  <a:gd name="T6" fmla="*/ 20 w 95"/>
                  <a:gd name="T7" fmla="*/ 0 h 80"/>
                  <a:gd name="T8" fmla="*/ 10 w 95"/>
                  <a:gd name="T9" fmla="*/ 26 h 80"/>
                  <a:gd name="T10" fmla="*/ 0 w 95"/>
                  <a:gd name="T11" fmla="*/ 51 h 80"/>
                  <a:gd name="T12" fmla="*/ 76 w 95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0">
                    <a:moveTo>
                      <a:pt x="76" y="80"/>
                    </a:moveTo>
                    <a:lnTo>
                      <a:pt x="85" y="55"/>
                    </a:lnTo>
                    <a:lnTo>
                      <a:pt x="95" y="30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76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" name="Freeform 4659"/>
              <p:cNvSpPr>
                <a:spLocks/>
              </p:cNvSpPr>
              <p:nvPr/>
            </p:nvSpPr>
            <p:spPr bwMode="auto">
              <a:xfrm>
                <a:off x="2683" y="1293"/>
                <a:ext cx="11" cy="9"/>
              </a:xfrm>
              <a:custGeom>
                <a:avLst/>
                <a:gdLst>
                  <a:gd name="T0" fmla="*/ 76 w 95"/>
                  <a:gd name="T1" fmla="*/ 80 h 80"/>
                  <a:gd name="T2" fmla="*/ 85 w 95"/>
                  <a:gd name="T3" fmla="*/ 55 h 80"/>
                  <a:gd name="T4" fmla="*/ 95 w 95"/>
                  <a:gd name="T5" fmla="*/ 30 h 80"/>
                  <a:gd name="T6" fmla="*/ 20 w 95"/>
                  <a:gd name="T7" fmla="*/ 0 h 80"/>
                  <a:gd name="T8" fmla="*/ 10 w 95"/>
                  <a:gd name="T9" fmla="*/ 26 h 80"/>
                  <a:gd name="T10" fmla="*/ 0 w 95"/>
                  <a:gd name="T11" fmla="*/ 51 h 80"/>
                  <a:gd name="T12" fmla="*/ 76 w 95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0">
                    <a:moveTo>
                      <a:pt x="76" y="80"/>
                    </a:moveTo>
                    <a:lnTo>
                      <a:pt x="85" y="55"/>
                    </a:lnTo>
                    <a:lnTo>
                      <a:pt x="95" y="30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76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5" name="Freeform 4660"/>
              <p:cNvSpPr>
                <a:spLocks/>
              </p:cNvSpPr>
              <p:nvPr/>
            </p:nvSpPr>
            <p:spPr bwMode="auto">
              <a:xfrm>
                <a:off x="2684" y="1293"/>
                <a:ext cx="1" cy="3"/>
              </a:xfrm>
              <a:custGeom>
                <a:avLst/>
                <a:gdLst>
                  <a:gd name="T0" fmla="*/ 0 w 10"/>
                  <a:gd name="T1" fmla="*/ 26 h 26"/>
                  <a:gd name="T2" fmla="*/ 10 w 10"/>
                  <a:gd name="T3" fmla="*/ 0 h 26"/>
                  <a:gd name="T4" fmla="*/ 9 w 10"/>
                  <a:gd name="T5" fmla="*/ 0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6" name="Line 4661"/>
              <p:cNvSpPr>
                <a:spLocks noChangeShapeType="1"/>
              </p:cNvSpPr>
              <p:nvPr/>
            </p:nvSpPr>
            <p:spPr bwMode="auto">
              <a:xfrm flipH="1">
                <a:off x="2685" y="12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" name="Freeform 4662"/>
              <p:cNvSpPr>
                <a:spLocks/>
              </p:cNvSpPr>
              <p:nvPr/>
            </p:nvSpPr>
            <p:spPr bwMode="auto">
              <a:xfrm>
                <a:off x="2675" y="1290"/>
                <a:ext cx="10" cy="9"/>
              </a:xfrm>
              <a:custGeom>
                <a:avLst/>
                <a:gdLst>
                  <a:gd name="T0" fmla="*/ 77 w 95"/>
                  <a:gd name="T1" fmla="*/ 78 h 78"/>
                  <a:gd name="T2" fmla="*/ 86 w 95"/>
                  <a:gd name="T3" fmla="*/ 53 h 78"/>
                  <a:gd name="T4" fmla="*/ 95 w 95"/>
                  <a:gd name="T5" fmla="*/ 27 h 78"/>
                  <a:gd name="T6" fmla="*/ 18 w 95"/>
                  <a:gd name="T7" fmla="*/ 0 h 78"/>
                  <a:gd name="T8" fmla="*/ 9 w 95"/>
                  <a:gd name="T9" fmla="*/ 25 h 78"/>
                  <a:gd name="T10" fmla="*/ 0 w 95"/>
                  <a:gd name="T11" fmla="*/ 50 h 78"/>
                  <a:gd name="T12" fmla="*/ 77 w 95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78">
                    <a:moveTo>
                      <a:pt x="77" y="78"/>
                    </a:moveTo>
                    <a:lnTo>
                      <a:pt x="86" y="53"/>
                    </a:lnTo>
                    <a:lnTo>
                      <a:pt x="95" y="27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77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" name="Freeform 4663"/>
              <p:cNvSpPr>
                <a:spLocks/>
              </p:cNvSpPr>
              <p:nvPr/>
            </p:nvSpPr>
            <p:spPr bwMode="auto">
              <a:xfrm>
                <a:off x="2675" y="1290"/>
                <a:ext cx="10" cy="9"/>
              </a:xfrm>
              <a:custGeom>
                <a:avLst/>
                <a:gdLst>
                  <a:gd name="T0" fmla="*/ 77 w 95"/>
                  <a:gd name="T1" fmla="*/ 78 h 78"/>
                  <a:gd name="T2" fmla="*/ 86 w 95"/>
                  <a:gd name="T3" fmla="*/ 53 h 78"/>
                  <a:gd name="T4" fmla="*/ 95 w 95"/>
                  <a:gd name="T5" fmla="*/ 27 h 78"/>
                  <a:gd name="T6" fmla="*/ 18 w 95"/>
                  <a:gd name="T7" fmla="*/ 0 h 78"/>
                  <a:gd name="T8" fmla="*/ 9 w 95"/>
                  <a:gd name="T9" fmla="*/ 25 h 78"/>
                  <a:gd name="T10" fmla="*/ 0 w 95"/>
                  <a:gd name="T11" fmla="*/ 50 h 78"/>
                  <a:gd name="T12" fmla="*/ 77 w 95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78">
                    <a:moveTo>
                      <a:pt x="77" y="78"/>
                    </a:moveTo>
                    <a:lnTo>
                      <a:pt x="86" y="53"/>
                    </a:lnTo>
                    <a:lnTo>
                      <a:pt x="95" y="27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77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" name="Freeform 4664"/>
              <p:cNvSpPr>
                <a:spLocks/>
              </p:cNvSpPr>
              <p:nvPr/>
            </p:nvSpPr>
            <p:spPr bwMode="auto">
              <a:xfrm>
                <a:off x="2676" y="1290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9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" name="Line 4665"/>
              <p:cNvSpPr>
                <a:spLocks noChangeShapeType="1"/>
              </p:cNvSpPr>
              <p:nvPr/>
            </p:nvSpPr>
            <p:spPr bwMode="auto">
              <a:xfrm>
                <a:off x="2677" y="12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" name="Freeform 4666"/>
              <p:cNvSpPr>
                <a:spLocks/>
              </p:cNvSpPr>
              <p:nvPr/>
            </p:nvSpPr>
            <p:spPr bwMode="auto">
              <a:xfrm>
                <a:off x="2666" y="1287"/>
                <a:ext cx="11" cy="9"/>
              </a:xfrm>
              <a:custGeom>
                <a:avLst/>
                <a:gdLst>
                  <a:gd name="T0" fmla="*/ 76 w 94"/>
                  <a:gd name="T1" fmla="*/ 77 h 77"/>
                  <a:gd name="T2" fmla="*/ 85 w 94"/>
                  <a:gd name="T3" fmla="*/ 52 h 77"/>
                  <a:gd name="T4" fmla="*/ 94 w 94"/>
                  <a:gd name="T5" fmla="*/ 27 h 77"/>
                  <a:gd name="T6" fmla="*/ 17 w 94"/>
                  <a:gd name="T7" fmla="*/ 0 h 77"/>
                  <a:gd name="T8" fmla="*/ 8 w 94"/>
                  <a:gd name="T9" fmla="*/ 25 h 77"/>
                  <a:gd name="T10" fmla="*/ 0 w 94"/>
                  <a:gd name="T11" fmla="*/ 50 h 77"/>
                  <a:gd name="T12" fmla="*/ 76 w 94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7">
                    <a:moveTo>
                      <a:pt x="76" y="77"/>
                    </a:moveTo>
                    <a:lnTo>
                      <a:pt x="85" y="52"/>
                    </a:lnTo>
                    <a:lnTo>
                      <a:pt x="94" y="27"/>
                    </a:lnTo>
                    <a:lnTo>
                      <a:pt x="17" y="0"/>
                    </a:lnTo>
                    <a:lnTo>
                      <a:pt x="8" y="25"/>
                    </a:lnTo>
                    <a:lnTo>
                      <a:pt x="0" y="50"/>
                    </a:lnTo>
                    <a:lnTo>
                      <a:pt x="76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" name="Freeform 4667"/>
              <p:cNvSpPr>
                <a:spLocks/>
              </p:cNvSpPr>
              <p:nvPr/>
            </p:nvSpPr>
            <p:spPr bwMode="auto">
              <a:xfrm>
                <a:off x="2666" y="1287"/>
                <a:ext cx="11" cy="9"/>
              </a:xfrm>
              <a:custGeom>
                <a:avLst/>
                <a:gdLst>
                  <a:gd name="T0" fmla="*/ 76 w 94"/>
                  <a:gd name="T1" fmla="*/ 77 h 77"/>
                  <a:gd name="T2" fmla="*/ 85 w 94"/>
                  <a:gd name="T3" fmla="*/ 52 h 77"/>
                  <a:gd name="T4" fmla="*/ 94 w 94"/>
                  <a:gd name="T5" fmla="*/ 27 h 77"/>
                  <a:gd name="T6" fmla="*/ 17 w 94"/>
                  <a:gd name="T7" fmla="*/ 0 h 77"/>
                  <a:gd name="T8" fmla="*/ 8 w 94"/>
                  <a:gd name="T9" fmla="*/ 25 h 77"/>
                  <a:gd name="T10" fmla="*/ 0 w 94"/>
                  <a:gd name="T11" fmla="*/ 50 h 77"/>
                  <a:gd name="T12" fmla="*/ 76 w 94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7">
                    <a:moveTo>
                      <a:pt x="76" y="77"/>
                    </a:moveTo>
                    <a:lnTo>
                      <a:pt x="85" y="52"/>
                    </a:lnTo>
                    <a:lnTo>
                      <a:pt x="94" y="27"/>
                    </a:lnTo>
                    <a:lnTo>
                      <a:pt x="17" y="0"/>
                    </a:lnTo>
                    <a:lnTo>
                      <a:pt x="8" y="25"/>
                    </a:lnTo>
                    <a:lnTo>
                      <a:pt x="0" y="50"/>
                    </a:lnTo>
                    <a:lnTo>
                      <a:pt x="76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" name="Freeform 4668"/>
              <p:cNvSpPr>
                <a:spLocks/>
              </p:cNvSpPr>
              <p:nvPr/>
            </p:nvSpPr>
            <p:spPr bwMode="auto">
              <a:xfrm>
                <a:off x="2667" y="1287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8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" name="Line 4669"/>
              <p:cNvSpPr>
                <a:spLocks noChangeShapeType="1"/>
              </p:cNvSpPr>
              <p:nvPr/>
            </p:nvSpPr>
            <p:spPr bwMode="auto">
              <a:xfrm flipH="1">
                <a:off x="2668" y="12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" name="Freeform 4670"/>
              <p:cNvSpPr>
                <a:spLocks/>
              </p:cNvSpPr>
              <p:nvPr/>
            </p:nvSpPr>
            <p:spPr bwMode="auto">
              <a:xfrm>
                <a:off x="2658" y="1284"/>
                <a:ext cx="10" cy="9"/>
              </a:xfrm>
              <a:custGeom>
                <a:avLst/>
                <a:gdLst>
                  <a:gd name="T0" fmla="*/ 77 w 92"/>
                  <a:gd name="T1" fmla="*/ 75 h 75"/>
                  <a:gd name="T2" fmla="*/ 84 w 92"/>
                  <a:gd name="T3" fmla="*/ 50 h 75"/>
                  <a:gd name="T4" fmla="*/ 92 w 92"/>
                  <a:gd name="T5" fmla="*/ 25 h 75"/>
                  <a:gd name="T6" fmla="*/ 15 w 92"/>
                  <a:gd name="T7" fmla="*/ 0 h 75"/>
                  <a:gd name="T8" fmla="*/ 8 w 92"/>
                  <a:gd name="T9" fmla="*/ 26 h 75"/>
                  <a:gd name="T10" fmla="*/ 0 w 92"/>
                  <a:gd name="T11" fmla="*/ 51 h 75"/>
                  <a:gd name="T12" fmla="*/ 77 w 92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5">
                    <a:moveTo>
                      <a:pt x="77" y="75"/>
                    </a:moveTo>
                    <a:lnTo>
                      <a:pt x="84" y="50"/>
                    </a:lnTo>
                    <a:lnTo>
                      <a:pt x="92" y="25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77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" name="Freeform 4671"/>
              <p:cNvSpPr>
                <a:spLocks/>
              </p:cNvSpPr>
              <p:nvPr/>
            </p:nvSpPr>
            <p:spPr bwMode="auto">
              <a:xfrm>
                <a:off x="2658" y="1284"/>
                <a:ext cx="10" cy="9"/>
              </a:xfrm>
              <a:custGeom>
                <a:avLst/>
                <a:gdLst>
                  <a:gd name="T0" fmla="*/ 77 w 92"/>
                  <a:gd name="T1" fmla="*/ 75 h 75"/>
                  <a:gd name="T2" fmla="*/ 84 w 92"/>
                  <a:gd name="T3" fmla="*/ 50 h 75"/>
                  <a:gd name="T4" fmla="*/ 92 w 92"/>
                  <a:gd name="T5" fmla="*/ 25 h 75"/>
                  <a:gd name="T6" fmla="*/ 15 w 92"/>
                  <a:gd name="T7" fmla="*/ 0 h 75"/>
                  <a:gd name="T8" fmla="*/ 8 w 92"/>
                  <a:gd name="T9" fmla="*/ 26 h 75"/>
                  <a:gd name="T10" fmla="*/ 0 w 92"/>
                  <a:gd name="T11" fmla="*/ 51 h 75"/>
                  <a:gd name="T12" fmla="*/ 77 w 92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5">
                    <a:moveTo>
                      <a:pt x="77" y="75"/>
                    </a:moveTo>
                    <a:lnTo>
                      <a:pt x="84" y="50"/>
                    </a:lnTo>
                    <a:lnTo>
                      <a:pt x="92" y="25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77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" name="Freeform 4672"/>
              <p:cNvSpPr>
                <a:spLocks/>
              </p:cNvSpPr>
              <p:nvPr/>
            </p:nvSpPr>
            <p:spPr bwMode="auto">
              <a:xfrm>
                <a:off x="2659" y="1284"/>
                <a:ext cx="1" cy="3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7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" name="Line 4673"/>
              <p:cNvSpPr>
                <a:spLocks noChangeShapeType="1"/>
              </p:cNvSpPr>
              <p:nvPr/>
            </p:nvSpPr>
            <p:spPr bwMode="auto">
              <a:xfrm>
                <a:off x="2660" y="12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" name="Freeform 4674"/>
              <p:cNvSpPr>
                <a:spLocks/>
              </p:cNvSpPr>
              <p:nvPr/>
            </p:nvSpPr>
            <p:spPr bwMode="auto">
              <a:xfrm>
                <a:off x="2649" y="1282"/>
                <a:ext cx="11" cy="8"/>
              </a:xfrm>
              <a:custGeom>
                <a:avLst/>
                <a:gdLst>
                  <a:gd name="T0" fmla="*/ 79 w 94"/>
                  <a:gd name="T1" fmla="*/ 75 h 75"/>
                  <a:gd name="T2" fmla="*/ 87 w 94"/>
                  <a:gd name="T3" fmla="*/ 50 h 75"/>
                  <a:gd name="T4" fmla="*/ 94 w 94"/>
                  <a:gd name="T5" fmla="*/ 24 h 75"/>
                  <a:gd name="T6" fmla="*/ 15 w 94"/>
                  <a:gd name="T7" fmla="*/ 0 h 75"/>
                  <a:gd name="T8" fmla="*/ 8 w 94"/>
                  <a:gd name="T9" fmla="*/ 26 h 75"/>
                  <a:gd name="T10" fmla="*/ 0 w 94"/>
                  <a:gd name="T11" fmla="*/ 51 h 75"/>
                  <a:gd name="T12" fmla="*/ 79 w 94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5">
                    <a:moveTo>
                      <a:pt x="79" y="75"/>
                    </a:moveTo>
                    <a:lnTo>
                      <a:pt x="87" y="50"/>
                    </a:lnTo>
                    <a:lnTo>
                      <a:pt x="94" y="24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79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" name="Freeform 4675"/>
              <p:cNvSpPr>
                <a:spLocks/>
              </p:cNvSpPr>
              <p:nvPr/>
            </p:nvSpPr>
            <p:spPr bwMode="auto">
              <a:xfrm>
                <a:off x="2649" y="1282"/>
                <a:ext cx="11" cy="8"/>
              </a:xfrm>
              <a:custGeom>
                <a:avLst/>
                <a:gdLst>
                  <a:gd name="T0" fmla="*/ 79 w 94"/>
                  <a:gd name="T1" fmla="*/ 75 h 75"/>
                  <a:gd name="T2" fmla="*/ 87 w 94"/>
                  <a:gd name="T3" fmla="*/ 50 h 75"/>
                  <a:gd name="T4" fmla="*/ 94 w 94"/>
                  <a:gd name="T5" fmla="*/ 24 h 75"/>
                  <a:gd name="T6" fmla="*/ 15 w 94"/>
                  <a:gd name="T7" fmla="*/ 0 h 75"/>
                  <a:gd name="T8" fmla="*/ 8 w 94"/>
                  <a:gd name="T9" fmla="*/ 26 h 75"/>
                  <a:gd name="T10" fmla="*/ 0 w 94"/>
                  <a:gd name="T11" fmla="*/ 51 h 75"/>
                  <a:gd name="T12" fmla="*/ 79 w 94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5">
                    <a:moveTo>
                      <a:pt x="79" y="75"/>
                    </a:moveTo>
                    <a:lnTo>
                      <a:pt x="87" y="50"/>
                    </a:lnTo>
                    <a:lnTo>
                      <a:pt x="94" y="24"/>
                    </a:lnTo>
                    <a:lnTo>
                      <a:pt x="15" y="0"/>
                    </a:lnTo>
                    <a:lnTo>
                      <a:pt x="8" y="26"/>
                    </a:lnTo>
                    <a:lnTo>
                      <a:pt x="0" y="51"/>
                    </a:lnTo>
                    <a:lnTo>
                      <a:pt x="79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" name="Freeform 4676"/>
              <p:cNvSpPr>
                <a:spLocks/>
              </p:cNvSpPr>
              <p:nvPr/>
            </p:nvSpPr>
            <p:spPr bwMode="auto">
              <a:xfrm>
                <a:off x="2650" y="1282"/>
                <a:ext cx="1" cy="3"/>
              </a:xfrm>
              <a:custGeom>
                <a:avLst/>
                <a:gdLst>
                  <a:gd name="T0" fmla="*/ 0 w 7"/>
                  <a:gd name="T1" fmla="*/ 27 h 27"/>
                  <a:gd name="T2" fmla="*/ 7 w 7"/>
                  <a:gd name="T3" fmla="*/ 1 h 27"/>
                  <a:gd name="T4" fmla="*/ 7 w 7"/>
                  <a:gd name="T5" fmla="*/ 0 h 27"/>
                  <a:gd name="T6" fmla="*/ 0 w 7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0" y="27"/>
                    </a:moveTo>
                    <a:lnTo>
                      <a:pt x="7" y="1"/>
                    </a:lnTo>
                    <a:lnTo>
                      <a:pt x="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" name="Line 4677"/>
              <p:cNvSpPr>
                <a:spLocks noChangeShapeType="1"/>
              </p:cNvSpPr>
              <p:nvPr/>
            </p:nvSpPr>
            <p:spPr bwMode="auto">
              <a:xfrm flipV="1">
                <a:off x="2651" y="12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" name="Freeform 4678"/>
              <p:cNvSpPr>
                <a:spLocks/>
              </p:cNvSpPr>
              <p:nvPr/>
            </p:nvSpPr>
            <p:spPr bwMode="auto">
              <a:xfrm>
                <a:off x="2640" y="1279"/>
                <a:ext cx="11" cy="8"/>
              </a:xfrm>
              <a:custGeom>
                <a:avLst/>
                <a:gdLst>
                  <a:gd name="T0" fmla="*/ 78 w 93"/>
                  <a:gd name="T1" fmla="*/ 75 h 75"/>
                  <a:gd name="T2" fmla="*/ 86 w 93"/>
                  <a:gd name="T3" fmla="*/ 49 h 75"/>
                  <a:gd name="T4" fmla="*/ 93 w 93"/>
                  <a:gd name="T5" fmla="*/ 22 h 75"/>
                  <a:gd name="T6" fmla="*/ 16 w 93"/>
                  <a:gd name="T7" fmla="*/ 0 h 75"/>
                  <a:gd name="T8" fmla="*/ 8 w 93"/>
                  <a:gd name="T9" fmla="*/ 27 h 75"/>
                  <a:gd name="T10" fmla="*/ 0 w 93"/>
                  <a:gd name="T11" fmla="*/ 53 h 75"/>
                  <a:gd name="T12" fmla="*/ 78 w 9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78" y="75"/>
                    </a:moveTo>
                    <a:lnTo>
                      <a:pt x="86" y="49"/>
                    </a:lnTo>
                    <a:lnTo>
                      <a:pt x="93" y="22"/>
                    </a:lnTo>
                    <a:lnTo>
                      <a:pt x="16" y="0"/>
                    </a:lnTo>
                    <a:lnTo>
                      <a:pt x="8" y="27"/>
                    </a:lnTo>
                    <a:lnTo>
                      <a:pt x="0" y="53"/>
                    </a:lnTo>
                    <a:lnTo>
                      <a:pt x="78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" name="Freeform 4679"/>
              <p:cNvSpPr>
                <a:spLocks/>
              </p:cNvSpPr>
              <p:nvPr/>
            </p:nvSpPr>
            <p:spPr bwMode="auto">
              <a:xfrm>
                <a:off x="2640" y="1279"/>
                <a:ext cx="11" cy="8"/>
              </a:xfrm>
              <a:custGeom>
                <a:avLst/>
                <a:gdLst>
                  <a:gd name="T0" fmla="*/ 78 w 93"/>
                  <a:gd name="T1" fmla="*/ 75 h 75"/>
                  <a:gd name="T2" fmla="*/ 86 w 93"/>
                  <a:gd name="T3" fmla="*/ 49 h 75"/>
                  <a:gd name="T4" fmla="*/ 93 w 93"/>
                  <a:gd name="T5" fmla="*/ 22 h 75"/>
                  <a:gd name="T6" fmla="*/ 16 w 93"/>
                  <a:gd name="T7" fmla="*/ 0 h 75"/>
                  <a:gd name="T8" fmla="*/ 8 w 93"/>
                  <a:gd name="T9" fmla="*/ 27 h 75"/>
                  <a:gd name="T10" fmla="*/ 0 w 93"/>
                  <a:gd name="T11" fmla="*/ 53 h 75"/>
                  <a:gd name="T12" fmla="*/ 78 w 93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78" y="75"/>
                    </a:moveTo>
                    <a:lnTo>
                      <a:pt x="86" y="49"/>
                    </a:lnTo>
                    <a:lnTo>
                      <a:pt x="93" y="22"/>
                    </a:lnTo>
                    <a:lnTo>
                      <a:pt x="16" y="0"/>
                    </a:lnTo>
                    <a:lnTo>
                      <a:pt x="8" y="27"/>
                    </a:lnTo>
                    <a:lnTo>
                      <a:pt x="0" y="53"/>
                    </a:lnTo>
                    <a:lnTo>
                      <a:pt x="78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" name="Freeform 4680"/>
              <p:cNvSpPr>
                <a:spLocks/>
              </p:cNvSpPr>
              <p:nvPr/>
            </p:nvSpPr>
            <p:spPr bwMode="auto">
              <a:xfrm>
                <a:off x="2641" y="1279"/>
                <a:ext cx="1" cy="3"/>
              </a:xfrm>
              <a:custGeom>
                <a:avLst/>
                <a:gdLst>
                  <a:gd name="T0" fmla="*/ 0 w 8"/>
                  <a:gd name="T1" fmla="*/ 27 h 27"/>
                  <a:gd name="T2" fmla="*/ 8 w 8"/>
                  <a:gd name="T3" fmla="*/ 0 h 27"/>
                  <a:gd name="T4" fmla="*/ 6 w 8"/>
                  <a:gd name="T5" fmla="*/ 0 h 27"/>
                  <a:gd name="T6" fmla="*/ 0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27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" name="Line 4681"/>
              <p:cNvSpPr>
                <a:spLocks noChangeShapeType="1"/>
              </p:cNvSpPr>
              <p:nvPr/>
            </p:nvSpPr>
            <p:spPr bwMode="auto">
              <a:xfrm flipH="1">
                <a:off x="2642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" name="Freeform 4682"/>
              <p:cNvSpPr>
                <a:spLocks/>
              </p:cNvSpPr>
              <p:nvPr/>
            </p:nvSpPr>
            <p:spPr bwMode="auto">
              <a:xfrm>
                <a:off x="2632" y="1277"/>
                <a:ext cx="10" cy="8"/>
              </a:xfrm>
              <a:custGeom>
                <a:avLst/>
                <a:gdLst>
                  <a:gd name="T0" fmla="*/ 79 w 92"/>
                  <a:gd name="T1" fmla="*/ 72 h 72"/>
                  <a:gd name="T2" fmla="*/ 86 w 92"/>
                  <a:gd name="T3" fmla="*/ 46 h 72"/>
                  <a:gd name="T4" fmla="*/ 92 w 92"/>
                  <a:gd name="T5" fmla="*/ 19 h 72"/>
                  <a:gd name="T6" fmla="*/ 13 w 92"/>
                  <a:gd name="T7" fmla="*/ 0 h 72"/>
                  <a:gd name="T8" fmla="*/ 7 w 92"/>
                  <a:gd name="T9" fmla="*/ 26 h 72"/>
                  <a:gd name="T10" fmla="*/ 0 w 92"/>
                  <a:gd name="T11" fmla="*/ 52 h 72"/>
                  <a:gd name="T12" fmla="*/ 79 w 92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2">
                    <a:moveTo>
                      <a:pt x="79" y="72"/>
                    </a:moveTo>
                    <a:lnTo>
                      <a:pt x="86" y="46"/>
                    </a:lnTo>
                    <a:lnTo>
                      <a:pt x="92" y="1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2"/>
                    </a:lnTo>
                    <a:lnTo>
                      <a:pt x="79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" name="Freeform 4683"/>
              <p:cNvSpPr>
                <a:spLocks/>
              </p:cNvSpPr>
              <p:nvPr/>
            </p:nvSpPr>
            <p:spPr bwMode="auto">
              <a:xfrm>
                <a:off x="2632" y="1277"/>
                <a:ext cx="10" cy="8"/>
              </a:xfrm>
              <a:custGeom>
                <a:avLst/>
                <a:gdLst>
                  <a:gd name="T0" fmla="*/ 79 w 92"/>
                  <a:gd name="T1" fmla="*/ 72 h 72"/>
                  <a:gd name="T2" fmla="*/ 86 w 92"/>
                  <a:gd name="T3" fmla="*/ 46 h 72"/>
                  <a:gd name="T4" fmla="*/ 92 w 92"/>
                  <a:gd name="T5" fmla="*/ 19 h 72"/>
                  <a:gd name="T6" fmla="*/ 13 w 92"/>
                  <a:gd name="T7" fmla="*/ 0 h 72"/>
                  <a:gd name="T8" fmla="*/ 7 w 92"/>
                  <a:gd name="T9" fmla="*/ 26 h 72"/>
                  <a:gd name="T10" fmla="*/ 0 w 92"/>
                  <a:gd name="T11" fmla="*/ 52 h 72"/>
                  <a:gd name="T12" fmla="*/ 79 w 92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2">
                    <a:moveTo>
                      <a:pt x="79" y="72"/>
                    </a:moveTo>
                    <a:lnTo>
                      <a:pt x="86" y="46"/>
                    </a:lnTo>
                    <a:lnTo>
                      <a:pt x="92" y="1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2"/>
                    </a:lnTo>
                    <a:lnTo>
                      <a:pt x="7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" name="Freeform 4684"/>
              <p:cNvSpPr>
                <a:spLocks/>
              </p:cNvSpPr>
              <p:nvPr/>
            </p:nvSpPr>
            <p:spPr bwMode="auto">
              <a:xfrm>
                <a:off x="2633" y="1277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" name="Line 4685"/>
              <p:cNvSpPr>
                <a:spLocks noChangeShapeType="1"/>
              </p:cNvSpPr>
              <p:nvPr/>
            </p:nvSpPr>
            <p:spPr bwMode="auto">
              <a:xfrm>
                <a:off x="2633" y="1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" name="Freeform 4686"/>
              <p:cNvSpPr>
                <a:spLocks/>
              </p:cNvSpPr>
              <p:nvPr/>
            </p:nvSpPr>
            <p:spPr bwMode="auto">
              <a:xfrm>
                <a:off x="2623" y="1275"/>
                <a:ext cx="10" cy="8"/>
              </a:xfrm>
              <a:custGeom>
                <a:avLst/>
                <a:gdLst>
                  <a:gd name="T0" fmla="*/ 80 w 93"/>
                  <a:gd name="T1" fmla="*/ 71 h 71"/>
                  <a:gd name="T2" fmla="*/ 87 w 93"/>
                  <a:gd name="T3" fmla="*/ 45 h 71"/>
                  <a:gd name="T4" fmla="*/ 93 w 93"/>
                  <a:gd name="T5" fmla="*/ 19 h 71"/>
                  <a:gd name="T6" fmla="*/ 13 w 93"/>
                  <a:gd name="T7" fmla="*/ 0 h 71"/>
                  <a:gd name="T8" fmla="*/ 7 w 93"/>
                  <a:gd name="T9" fmla="*/ 26 h 71"/>
                  <a:gd name="T10" fmla="*/ 0 w 93"/>
                  <a:gd name="T11" fmla="*/ 53 h 71"/>
                  <a:gd name="T12" fmla="*/ 80 w 9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1">
                    <a:moveTo>
                      <a:pt x="80" y="71"/>
                    </a:moveTo>
                    <a:lnTo>
                      <a:pt x="87" y="45"/>
                    </a:lnTo>
                    <a:lnTo>
                      <a:pt x="93" y="1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8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" name="Freeform 4687"/>
              <p:cNvSpPr>
                <a:spLocks/>
              </p:cNvSpPr>
              <p:nvPr/>
            </p:nvSpPr>
            <p:spPr bwMode="auto">
              <a:xfrm>
                <a:off x="2623" y="1275"/>
                <a:ext cx="10" cy="8"/>
              </a:xfrm>
              <a:custGeom>
                <a:avLst/>
                <a:gdLst>
                  <a:gd name="T0" fmla="*/ 80 w 93"/>
                  <a:gd name="T1" fmla="*/ 71 h 71"/>
                  <a:gd name="T2" fmla="*/ 87 w 93"/>
                  <a:gd name="T3" fmla="*/ 45 h 71"/>
                  <a:gd name="T4" fmla="*/ 93 w 93"/>
                  <a:gd name="T5" fmla="*/ 19 h 71"/>
                  <a:gd name="T6" fmla="*/ 13 w 93"/>
                  <a:gd name="T7" fmla="*/ 0 h 71"/>
                  <a:gd name="T8" fmla="*/ 7 w 93"/>
                  <a:gd name="T9" fmla="*/ 26 h 71"/>
                  <a:gd name="T10" fmla="*/ 0 w 93"/>
                  <a:gd name="T11" fmla="*/ 53 h 71"/>
                  <a:gd name="T12" fmla="*/ 80 w 93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1">
                    <a:moveTo>
                      <a:pt x="80" y="71"/>
                    </a:moveTo>
                    <a:lnTo>
                      <a:pt x="87" y="45"/>
                    </a:lnTo>
                    <a:lnTo>
                      <a:pt x="93" y="19"/>
                    </a:lnTo>
                    <a:lnTo>
                      <a:pt x="13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8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" name="Freeform 4688"/>
              <p:cNvSpPr>
                <a:spLocks/>
              </p:cNvSpPr>
              <p:nvPr/>
            </p:nvSpPr>
            <p:spPr bwMode="auto">
              <a:xfrm>
                <a:off x="2624" y="1275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5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" name="Line 4689"/>
              <p:cNvSpPr>
                <a:spLocks noChangeShapeType="1"/>
              </p:cNvSpPr>
              <p:nvPr/>
            </p:nvSpPr>
            <p:spPr bwMode="auto">
              <a:xfrm flipH="1">
                <a:off x="2624" y="12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" name="Freeform 4690"/>
              <p:cNvSpPr>
                <a:spLocks/>
              </p:cNvSpPr>
              <p:nvPr/>
            </p:nvSpPr>
            <p:spPr bwMode="auto">
              <a:xfrm>
                <a:off x="2614" y="1273"/>
                <a:ext cx="10" cy="8"/>
              </a:xfrm>
              <a:custGeom>
                <a:avLst/>
                <a:gdLst>
                  <a:gd name="T0" fmla="*/ 79 w 90"/>
                  <a:gd name="T1" fmla="*/ 71 h 71"/>
                  <a:gd name="T2" fmla="*/ 85 w 90"/>
                  <a:gd name="T3" fmla="*/ 44 h 71"/>
                  <a:gd name="T4" fmla="*/ 90 w 90"/>
                  <a:gd name="T5" fmla="*/ 18 h 71"/>
                  <a:gd name="T6" fmla="*/ 11 w 90"/>
                  <a:gd name="T7" fmla="*/ 0 h 71"/>
                  <a:gd name="T8" fmla="*/ 6 w 90"/>
                  <a:gd name="T9" fmla="*/ 27 h 71"/>
                  <a:gd name="T10" fmla="*/ 0 w 90"/>
                  <a:gd name="T11" fmla="*/ 53 h 71"/>
                  <a:gd name="T12" fmla="*/ 79 w 9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71">
                    <a:moveTo>
                      <a:pt x="79" y="71"/>
                    </a:moveTo>
                    <a:lnTo>
                      <a:pt x="85" y="44"/>
                    </a:lnTo>
                    <a:lnTo>
                      <a:pt x="90" y="18"/>
                    </a:lnTo>
                    <a:lnTo>
                      <a:pt x="11" y="0"/>
                    </a:lnTo>
                    <a:lnTo>
                      <a:pt x="6" y="27"/>
                    </a:lnTo>
                    <a:lnTo>
                      <a:pt x="0" y="53"/>
                    </a:lnTo>
                    <a:lnTo>
                      <a:pt x="79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" name="Freeform 4691"/>
              <p:cNvSpPr>
                <a:spLocks/>
              </p:cNvSpPr>
              <p:nvPr/>
            </p:nvSpPr>
            <p:spPr bwMode="auto">
              <a:xfrm>
                <a:off x="2614" y="1273"/>
                <a:ext cx="10" cy="8"/>
              </a:xfrm>
              <a:custGeom>
                <a:avLst/>
                <a:gdLst>
                  <a:gd name="T0" fmla="*/ 79 w 90"/>
                  <a:gd name="T1" fmla="*/ 71 h 71"/>
                  <a:gd name="T2" fmla="*/ 85 w 90"/>
                  <a:gd name="T3" fmla="*/ 44 h 71"/>
                  <a:gd name="T4" fmla="*/ 90 w 90"/>
                  <a:gd name="T5" fmla="*/ 18 h 71"/>
                  <a:gd name="T6" fmla="*/ 11 w 90"/>
                  <a:gd name="T7" fmla="*/ 0 h 71"/>
                  <a:gd name="T8" fmla="*/ 6 w 90"/>
                  <a:gd name="T9" fmla="*/ 27 h 71"/>
                  <a:gd name="T10" fmla="*/ 0 w 90"/>
                  <a:gd name="T11" fmla="*/ 53 h 71"/>
                  <a:gd name="T12" fmla="*/ 79 w 9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71">
                    <a:moveTo>
                      <a:pt x="79" y="71"/>
                    </a:moveTo>
                    <a:lnTo>
                      <a:pt x="85" y="44"/>
                    </a:lnTo>
                    <a:lnTo>
                      <a:pt x="90" y="18"/>
                    </a:lnTo>
                    <a:lnTo>
                      <a:pt x="11" y="0"/>
                    </a:lnTo>
                    <a:lnTo>
                      <a:pt x="6" y="27"/>
                    </a:lnTo>
                    <a:lnTo>
                      <a:pt x="0" y="53"/>
                    </a:lnTo>
                    <a:lnTo>
                      <a:pt x="79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" name="Freeform 4692"/>
              <p:cNvSpPr>
                <a:spLocks/>
              </p:cNvSpPr>
              <p:nvPr/>
            </p:nvSpPr>
            <p:spPr bwMode="auto">
              <a:xfrm>
                <a:off x="2615" y="1273"/>
                <a:ext cx="1" cy="3"/>
              </a:xfrm>
              <a:custGeom>
                <a:avLst/>
                <a:gdLst>
                  <a:gd name="T0" fmla="*/ 0 w 5"/>
                  <a:gd name="T1" fmla="*/ 27 h 27"/>
                  <a:gd name="T2" fmla="*/ 5 w 5"/>
                  <a:gd name="T3" fmla="*/ 0 h 27"/>
                  <a:gd name="T4" fmla="*/ 5 w 5"/>
                  <a:gd name="T5" fmla="*/ 0 h 27"/>
                  <a:gd name="T6" fmla="*/ 0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0" y="27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" name="Line 4693"/>
              <p:cNvSpPr>
                <a:spLocks noChangeShapeType="1"/>
              </p:cNvSpPr>
              <p:nvPr/>
            </p:nvSpPr>
            <p:spPr bwMode="auto">
              <a:xfrm>
                <a:off x="2615" y="12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9" name="Freeform 4694"/>
              <p:cNvSpPr>
                <a:spLocks/>
              </p:cNvSpPr>
              <p:nvPr/>
            </p:nvSpPr>
            <p:spPr bwMode="auto">
              <a:xfrm>
                <a:off x="2605" y="1271"/>
                <a:ext cx="10" cy="8"/>
              </a:xfrm>
              <a:custGeom>
                <a:avLst/>
                <a:gdLst>
                  <a:gd name="T0" fmla="*/ 80 w 91"/>
                  <a:gd name="T1" fmla="*/ 68 h 68"/>
                  <a:gd name="T2" fmla="*/ 86 w 91"/>
                  <a:gd name="T3" fmla="*/ 42 h 68"/>
                  <a:gd name="T4" fmla="*/ 91 w 91"/>
                  <a:gd name="T5" fmla="*/ 15 h 68"/>
                  <a:gd name="T6" fmla="*/ 11 w 91"/>
                  <a:gd name="T7" fmla="*/ 0 h 68"/>
                  <a:gd name="T8" fmla="*/ 6 w 91"/>
                  <a:gd name="T9" fmla="*/ 26 h 68"/>
                  <a:gd name="T10" fmla="*/ 0 w 91"/>
                  <a:gd name="T11" fmla="*/ 53 h 68"/>
                  <a:gd name="T12" fmla="*/ 80 w 91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68">
                    <a:moveTo>
                      <a:pt x="80" y="68"/>
                    </a:moveTo>
                    <a:lnTo>
                      <a:pt x="86" y="42"/>
                    </a:lnTo>
                    <a:lnTo>
                      <a:pt x="91" y="15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8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" name="Freeform 4695"/>
              <p:cNvSpPr>
                <a:spLocks/>
              </p:cNvSpPr>
              <p:nvPr/>
            </p:nvSpPr>
            <p:spPr bwMode="auto">
              <a:xfrm>
                <a:off x="2605" y="1271"/>
                <a:ext cx="10" cy="8"/>
              </a:xfrm>
              <a:custGeom>
                <a:avLst/>
                <a:gdLst>
                  <a:gd name="T0" fmla="*/ 80 w 91"/>
                  <a:gd name="T1" fmla="*/ 68 h 68"/>
                  <a:gd name="T2" fmla="*/ 86 w 91"/>
                  <a:gd name="T3" fmla="*/ 42 h 68"/>
                  <a:gd name="T4" fmla="*/ 91 w 91"/>
                  <a:gd name="T5" fmla="*/ 15 h 68"/>
                  <a:gd name="T6" fmla="*/ 11 w 91"/>
                  <a:gd name="T7" fmla="*/ 0 h 68"/>
                  <a:gd name="T8" fmla="*/ 6 w 91"/>
                  <a:gd name="T9" fmla="*/ 26 h 68"/>
                  <a:gd name="T10" fmla="*/ 0 w 91"/>
                  <a:gd name="T11" fmla="*/ 53 h 68"/>
                  <a:gd name="T12" fmla="*/ 80 w 91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68">
                    <a:moveTo>
                      <a:pt x="80" y="68"/>
                    </a:moveTo>
                    <a:lnTo>
                      <a:pt x="86" y="42"/>
                    </a:lnTo>
                    <a:lnTo>
                      <a:pt x="91" y="15"/>
                    </a:lnTo>
                    <a:lnTo>
                      <a:pt x="11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80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1" name="Freeform 4696"/>
              <p:cNvSpPr>
                <a:spLocks/>
              </p:cNvSpPr>
              <p:nvPr/>
            </p:nvSpPr>
            <p:spPr bwMode="auto">
              <a:xfrm>
                <a:off x="2606" y="1271"/>
                <a:ext cx="1" cy="3"/>
              </a:xfrm>
              <a:custGeom>
                <a:avLst/>
                <a:gdLst>
                  <a:gd name="T0" fmla="*/ 0 w 5"/>
                  <a:gd name="T1" fmla="*/ 26 h 26"/>
                  <a:gd name="T2" fmla="*/ 5 w 5"/>
                  <a:gd name="T3" fmla="*/ 0 h 26"/>
                  <a:gd name="T4" fmla="*/ 4 w 5"/>
                  <a:gd name="T5" fmla="*/ 0 h 26"/>
                  <a:gd name="T6" fmla="*/ 0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0" y="26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2" name="Line 4697"/>
              <p:cNvSpPr>
                <a:spLocks noChangeShapeType="1"/>
              </p:cNvSpPr>
              <p:nvPr/>
            </p:nvSpPr>
            <p:spPr bwMode="auto">
              <a:xfrm flipH="1">
                <a:off x="2606" y="12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3" name="Freeform 4698"/>
              <p:cNvSpPr>
                <a:spLocks/>
              </p:cNvSpPr>
              <p:nvPr/>
            </p:nvSpPr>
            <p:spPr bwMode="auto">
              <a:xfrm>
                <a:off x="2597" y="1270"/>
                <a:ext cx="9" cy="7"/>
              </a:xfrm>
              <a:custGeom>
                <a:avLst/>
                <a:gdLst>
                  <a:gd name="T0" fmla="*/ 80 w 88"/>
                  <a:gd name="T1" fmla="*/ 67 h 67"/>
                  <a:gd name="T2" fmla="*/ 84 w 88"/>
                  <a:gd name="T3" fmla="*/ 40 h 67"/>
                  <a:gd name="T4" fmla="*/ 88 w 88"/>
                  <a:gd name="T5" fmla="*/ 14 h 67"/>
                  <a:gd name="T6" fmla="*/ 8 w 88"/>
                  <a:gd name="T7" fmla="*/ 0 h 67"/>
                  <a:gd name="T8" fmla="*/ 4 w 88"/>
                  <a:gd name="T9" fmla="*/ 26 h 67"/>
                  <a:gd name="T10" fmla="*/ 0 w 88"/>
                  <a:gd name="T11" fmla="*/ 52 h 67"/>
                  <a:gd name="T12" fmla="*/ 80 w 88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7">
                    <a:moveTo>
                      <a:pt x="80" y="67"/>
                    </a:moveTo>
                    <a:lnTo>
                      <a:pt x="84" y="40"/>
                    </a:lnTo>
                    <a:lnTo>
                      <a:pt x="88" y="14"/>
                    </a:lnTo>
                    <a:lnTo>
                      <a:pt x="8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8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4" name="Freeform 4699"/>
              <p:cNvSpPr>
                <a:spLocks/>
              </p:cNvSpPr>
              <p:nvPr/>
            </p:nvSpPr>
            <p:spPr bwMode="auto">
              <a:xfrm>
                <a:off x="2597" y="1270"/>
                <a:ext cx="9" cy="7"/>
              </a:xfrm>
              <a:custGeom>
                <a:avLst/>
                <a:gdLst>
                  <a:gd name="T0" fmla="*/ 80 w 88"/>
                  <a:gd name="T1" fmla="*/ 67 h 67"/>
                  <a:gd name="T2" fmla="*/ 84 w 88"/>
                  <a:gd name="T3" fmla="*/ 40 h 67"/>
                  <a:gd name="T4" fmla="*/ 88 w 88"/>
                  <a:gd name="T5" fmla="*/ 14 h 67"/>
                  <a:gd name="T6" fmla="*/ 8 w 88"/>
                  <a:gd name="T7" fmla="*/ 0 h 67"/>
                  <a:gd name="T8" fmla="*/ 4 w 88"/>
                  <a:gd name="T9" fmla="*/ 26 h 67"/>
                  <a:gd name="T10" fmla="*/ 0 w 88"/>
                  <a:gd name="T11" fmla="*/ 52 h 67"/>
                  <a:gd name="T12" fmla="*/ 80 w 88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7">
                    <a:moveTo>
                      <a:pt x="80" y="67"/>
                    </a:moveTo>
                    <a:lnTo>
                      <a:pt x="84" y="40"/>
                    </a:lnTo>
                    <a:lnTo>
                      <a:pt x="88" y="14"/>
                    </a:lnTo>
                    <a:lnTo>
                      <a:pt x="8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80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" name="Freeform 4700"/>
              <p:cNvSpPr>
                <a:spLocks/>
              </p:cNvSpPr>
              <p:nvPr/>
            </p:nvSpPr>
            <p:spPr bwMode="auto">
              <a:xfrm>
                <a:off x="2597" y="1270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4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" name="Line 4701"/>
              <p:cNvSpPr>
                <a:spLocks noChangeShapeType="1"/>
              </p:cNvSpPr>
              <p:nvPr/>
            </p:nvSpPr>
            <p:spPr bwMode="auto">
              <a:xfrm>
                <a:off x="2598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" name="Freeform 4702"/>
              <p:cNvSpPr>
                <a:spLocks/>
              </p:cNvSpPr>
              <p:nvPr/>
            </p:nvSpPr>
            <p:spPr bwMode="auto">
              <a:xfrm>
                <a:off x="2588" y="1268"/>
                <a:ext cx="10" cy="7"/>
              </a:xfrm>
              <a:custGeom>
                <a:avLst/>
                <a:gdLst>
                  <a:gd name="T0" fmla="*/ 82 w 90"/>
                  <a:gd name="T1" fmla="*/ 64 h 64"/>
                  <a:gd name="T2" fmla="*/ 86 w 90"/>
                  <a:gd name="T3" fmla="*/ 38 h 64"/>
                  <a:gd name="T4" fmla="*/ 90 w 90"/>
                  <a:gd name="T5" fmla="*/ 12 h 64"/>
                  <a:gd name="T6" fmla="*/ 9 w 90"/>
                  <a:gd name="T7" fmla="*/ 0 h 64"/>
                  <a:gd name="T8" fmla="*/ 5 w 90"/>
                  <a:gd name="T9" fmla="*/ 26 h 64"/>
                  <a:gd name="T10" fmla="*/ 0 w 90"/>
                  <a:gd name="T11" fmla="*/ 52 h 64"/>
                  <a:gd name="T12" fmla="*/ 82 w 90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64">
                    <a:moveTo>
                      <a:pt x="82" y="64"/>
                    </a:moveTo>
                    <a:lnTo>
                      <a:pt x="86" y="38"/>
                    </a:lnTo>
                    <a:lnTo>
                      <a:pt x="90" y="12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82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" name="Freeform 4703"/>
              <p:cNvSpPr>
                <a:spLocks/>
              </p:cNvSpPr>
              <p:nvPr/>
            </p:nvSpPr>
            <p:spPr bwMode="auto">
              <a:xfrm>
                <a:off x="2588" y="1268"/>
                <a:ext cx="10" cy="7"/>
              </a:xfrm>
              <a:custGeom>
                <a:avLst/>
                <a:gdLst>
                  <a:gd name="T0" fmla="*/ 82 w 90"/>
                  <a:gd name="T1" fmla="*/ 64 h 64"/>
                  <a:gd name="T2" fmla="*/ 86 w 90"/>
                  <a:gd name="T3" fmla="*/ 38 h 64"/>
                  <a:gd name="T4" fmla="*/ 90 w 90"/>
                  <a:gd name="T5" fmla="*/ 12 h 64"/>
                  <a:gd name="T6" fmla="*/ 9 w 90"/>
                  <a:gd name="T7" fmla="*/ 0 h 64"/>
                  <a:gd name="T8" fmla="*/ 5 w 90"/>
                  <a:gd name="T9" fmla="*/ 26 h 64"/>
                  <a:gd name="T10" fmla="*/ 0 w 90"/>
                  <a:gd name="T11" fmla="*/ 52 h 64"/>
                  <a:gd name="T12" fmla="*/ 82 w 90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64">
                    <a:moveTo>
                      <a:pt x="82" y="64"/>
                    </a:moveTo>
                    <a:lnTo>
                      <a:pt x="86" y="38"/>
                    </a:lnTo>
                    <a:lnTo>
                      <a:pt x="90" y="12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82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" name="Freeform 4704"/>
              <p:cNvSpPr>
                <a:spLocks/>
              </p:cNvSpPr>
              <p:nvPr/>
            </p:nvSpPr>
            <p:spPr bwMode="auto">
              <a:xfrm>
                <a:off x="2588" y="1268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3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" name="Line 4705"/>
              <p:cNvSpPr>
                <a:spLocks noChangeShapeType="1"/>
              </p:cNvSpPr>
              <p:nvPr/>
            </p:nvSpPr>
            <p:spPr bwMode="auto">
              <a:xfrm flipH="1">
                <a:off x="2588" y="1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" name="Freeform 4706"/>
              <p:cNvSpPr>
                <a:spLocks/>
              </p:cNvSpPr>
              <p:nvPr/>
            </p:nvSpPr>
            <p:spPr bwMode="auto">
              <a:xfrm>
                <a:off x="2579" y="1267"/>
                <a:ext cx="9" cy="7"/>
              </a:xfrm>
              <a:custGeom>
                <a:avLst/>
                <a:gdLst>
                  <a:gd name="T0" fmla="*/ 80 w 87"/>
                  <a:gd name="T1" fmla="*/ 63 h 63"/>
                  <a:gd name="T2" fmla="*/ 84 w 87"/>
                  <a:gd name="T3" fmla="*/ 37 h 63"/>
                  <a:gd name="T4" fmla="*/ 87 w 87"/>
                  <a:gd name="T5" fmla="*/ 11 h 63"/>
                  <a:gd name="T6" fmla="*/ 7 w 87"/>
                  <a:gd name="T7" fmla="*/ 0 h 63"/>
                  <a:gd name="T8" fmla="*/ 4 w 87"/>
                  <a:gd name="T9" fmla="*/ 26 h 63"/>
                  <a:gd name="T10" fmla="*/ 0 w 87"/>
                  <a:gd name="T11" fmla="*/ 52 h 63"/>
                  <a:gd name="T12" fmla="*/ 80 w 8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3">
                    <a:moveTo>
                      <a:pt x="80" y="63"/>
                    </a:moveTo>
                    <a:lnTo>
                      <a:pt x="84" y="37"/>
                    </a:lnTo>
                    <a:lnTo>
                      <a:pt x="87" y="11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80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" name="Freeform 4707"/>
              <p:cNvSpPr>
                <a:spLocks/>
              </p:cNvSpPr>
              <p:nvPr/>
            </p:nvSpPr>
            <p:spPr bwMode="auto">
              <a:xfrm>
                <a:off x="2579" y="1267"/>
                <a:ext cx="9" cy="7"/>
              </a:xfrm>
              <a:custGeom>
                <a:avLst/>
                <a:gdLst>
                  <a:gd name="T0" fmla="*/ 80 w 87"/>
                  <a:gd name="T1" fmla="*/ 63 h 63"/>
                  <a:gd name="T2" fmla="*/ 84 w 87"/>
                  <a:gd name="T3" fmla="*/ 37 h 63"/>
                  <a:gd name="T4" fmla="*/ 87 w 87"/>
                  <a:gd name="T5" fmla="*/ 11 h 63"/>
                  <a:gd name="T6" fmla="*/ 7 w 87"/>
                  <a:gd name="T7" fmla="*/ 0 h 63"/>
                  <a:gd name="T8" fmla="*/ 4 w 87"/>
                  <a:gd name="T9" fmla="*/ 26 h 63"/>
                  <a:gd name="T10" fmla="*/ 0 w 87"/>
                  <a:gd name="T11" fmla="*/ 52 h 63"/>
                  <a:gd name="T12" fmla="*/ 80 w 8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3">
                    <a:moveTo>
                      <a:pt x="80" y="63"/>
                    </a:moveTo>
                    <a:lnTo>
                      <a:pt x="84" y="37"/>
                    </a:lnTo>
                    <a:lnTo>
                      <a:pt x="87" y="11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80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" name="Freeform 4708"/>
              <p:cNvSpPr>
                <a:spLocks/>
              </p:cNvSpPr>
              <p:nvPr/>
            </p:nvSpPr>
            <p:spPr bwMode="auto">
              <a:xfrm>
                <a:off x="2579" y="1267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3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" name="Line 4709"/>
              <p:cNvSpPr>
                <a:spLocks noChangeShapeType="1"/>
              </p:cNvSpPr>
              <p:nvPr/>
            </p:nvSpPr>
            <p:spPr bwMode="auto">
              <a:xfrm>
                <a:off x="2580" y="12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5" name="Freeform 4710"/>
              <p:cNvSpPr>
                <a:spLocks/>
              </p:cNvSpPr>
              <p:nvPr/>
            </p:nvSpPr>
            <p:spPr bwMode="auto">
              <a:xfrm>
                <a:off x="2570" y="1266"/>
                <a:ext cx="10" cy="7"/>
              </a:xfrm>
              <a:custGeom>
                <a:avLst/>
                <a:gdLst>
                  <a:gd name="T0" fmla="*/ 81 w 88"/>
                  <a:gd name="T1" fmla="*/ 61 h 61"/>
                  <a:gd name="T2" fmla="*/ 85 w 88"/>
                  <a:gd name="T3" fmla="*/ 35 h 61"/>
                  <a:gd name="T4" fmla="*/ 88 w 88"/>
                  <a:gd name="T5" fmla="*/ 9 h 61"/>
                  <a:gd name="T6" fmla="*/ 7 w 88"/>
                  <a:gd name="T7" fmla="*/ 0 h 61"/>
                  <a:gd name="T8" fmla="*/ 4 w 88"/>
                  <a:gd name="T9" fmla="*/ 26 h 61"/>
                  <a:gd name="T10" fmla="*/ 0 w 88"/>
                  <a:gd name="T11" fmla="*/ 53 h 61"/>
                  <a:gd name="T12" fmla="*/ 81 w 88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1">
                    <a:moveTo>
                      <a:pt x="81" y="61"/>
                    </a:moveTo>
                    <a:lnTo>
                      <a:pt x="85" y="35"/>
                    </a:lnTo>
                    <a:lnTo>
                      <a:pt x="88" y="9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3"/>
                    </a:lnTo>
                    <a:lnTo>
                      <a:pt x="8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6" name="Freeform 4711"/>
              <p:cNvSpPr>
                <a:spLocks/>
              </p:cNvSpPr>
              <p:nvPr/>
            </p:nvSpPr>
            <p:spPr bwMode="auto">
              <a:xfrm>
                <a:off x="2570" y="1266"/>
                <a:ext cx="10" cy="7"/>
              </a:xfrm>
              <a:custGeom>
                <a:avLst/>
                <a:gdLst>
                  <a:gd name="T0" fmla="*/ 81 w 88"/>
                  <a:gd name="T1" fmla="*/ 61 h 61"/>
                  <a:gd name="T2" fmla="*/ 85 w 88"/>
                  <a:gd name="T3" fmla="*/ 35 h 61"/>
                  <a:gd name="T4" fmla="*/ 88 w 88"/>
                  <a:gd name="T5" fmla="*/ 9 h 61"/>
                  <a:gd name="T6" fmla="*/ 7 w 88"/>
                  <a:gd name="T7" fmla="*/ 0 h 61"/>
                  <a:gd name="T8" fmla="*/ 4 w 88"/>
                  <a:gd name="T9" fmla="*/ 26 h 61"/>
                  <a:gd name="T10" fmla="*/ 0 w 88"/>
                  <a:gd name="T11" fmla="*/ 53 h 61"/>
                  <a:gd name="T12" fmla="*/ 81 w 88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1">
                    <a:moveTo>
                      <a:pt x="81" y="61"/>
                    </a:moveTo>
                    <a:lnTo>
                      <a:pt x="85" y="35"/>
                    </a:lnTo>
                    <a:lnTo>
                      <a:pt x="88" y="9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3"/>
                    </a:lnTo>
                    <a:lnTo>
                      <a:pt x="81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7" name="Freeform 4712"/>
              <p:cNvSpPr>
                <a:spLocks/>
              </p:cNvSpPr>
              <p:nvPr/>
            </p:nvSpPr>
            <p:spPr bwMode="auto">
              <a:xfrm>
                <a:off x="2570" y="1266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2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8" name="Line 4713"/>
              <p:cNvSpPr>
                <a:spLocks noChangeShapeType="1"/>
              </p:cNvSpPr>
              <p:nvPr/>
            </p:nvSpPr>
            <p:spPr bwMode="auto">
              <a:xfrm flipH="1">
                <a:off x="2570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9" name="Freeform 4714"/>
              <p:cNvSpPr>
                <a:spLocks/>
              </p:cNvSpPr>
              <p:nvPr/>
            </p:nvSpPr>
            <p:spPr bwMode="auto">
              <a:xfrm>
                <a:off x="2561" y="1265"/>
                <a:ext cx="9" cy="7"/>
              </a:xfrm>
              <a:custGeom>
                <a:avLst/>
                <a:gdLst>
                  <a:gd name="T0" fmla="*/ 81 w 86"/>
                  <a:gd name="T1" fmla="*/ 61 h 61"/>
                  <a:gd name="T2" fmla="*/ 84 w 86"/>
                  <a:gd name="T3" fmla="*/ 34 h 61"/>
                  <a:gd name="T4" fmla="*/ 86 w 86"/>
                  <a:gd name="T5" fmla="*/ 8 h 61"/>
                  <a:gd name="T6" fmla="*/ 5 w 86"/>
                  <a:gd name="T7" fmla="*/ 0 h 61"/>
                  <a:gd name="T8" fmla="*/ 3 w 86"/>
                  <a:gd name="T9" fmla="*/ 27 h 61"/>
                  <a:gd name="T10" fmla="*/ 0 w 86"/>
                  <a:gd name="T11" fmla="*/ 53 h 61"/>
                  <a:gd name="T12" fmla="*/ 81 w 8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61">
                    <a:moveTo>
                      <a:pt x="81" y="61"/>
                    </a:moveTo>
                    <a:lnTo>
                      <a:pt x="84" y="34"/>
                    </a:lnTo>
                    <a:lnTo>
                      <a:pt x="86" y="8"/>
                    </a:lnTo>
                    <a:lnTo>
                      <a:pt x="5" y="0"/>
                    </a:lnTo>
                    <a:lnTo>
                      <a:pt x="3" y="27"/>
                    </a:lnTo>
                    <a:lnTo>
                      <a:pt x="0" y="53"/>
                    </a:lnTo>
                    <a:lnTo>
                      <a:pt x="81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" name="Freeform 4715"/>
              <p:cNvSpPr>
                <a:spLocks/>
              </p:cNvSpPr>
              <p:nvPr/>
            </p:nvSpPr>
            <p:spPr bwMode="auto">
              <a:xfrm>
                <a:off x="2561" y="1265"/>
                <a:ext cx="9" cy="7"/>
              </a:xfrm>
              <a:custGeom>
                <a:avLst/>
                <a:gdLst>
                  <a:gd name="T0" fmla="*/ 81 w 86"/>
                  <a:gd name="T1" fmla="*/ 61 h 61"/>
                  <a:gd name="T2" fmla="*/ 84 w 86"/>
                  <a:gd name="T3" fmla="*/ 34 h 61"/>
                  <a:gd name="T4" fmla="*/ 86 w 86"/>
                  <a:gd name="T5" fmla="*/ 8 h 61"/>
                  <a:gd name="T6" fmla="*/ 5 w 86"/>
                  <a:gd name="T7" fmla="*/ 0 h 61"/>
                  <a:gd name="T8" fmla="*/ 3 w 86"/>
                  <a:gd name="T9" fmla="*/ 27 h 61"/>
                  <a:gd name="T10" fmla="*/ 0 w 86"/>
                  <a:gd name="T11" fmla="*/ 53 h 61"/>
                  <a:gd name="T12" fmla="*/ 81 w 8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61">
                    <a:moveTo>
                      <a:pt x="81" y="61"/>
                    </a:moveTo>
                    <a:lnTo>
                      <a:pt x="84" y="34"/>
                    </a:lnTo>
                    <a:lnTo>
                      <a:pt x="86" y="8"/>
                    </a:lnTo>
                    <a:lnTo>
                      <a:pt x="5" y="0"/>
                    </a:lnTo>
                    <a:lnTo>
                      <a:pt x="3" y="27"/>
                    </a:lnTo>
                    <a:lnTo>
                      <a:pt x="0" y="53"/>
                    </a:lnTo>
                    <a:lnTo>
                      <a:pt x="81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" name="Freeform 4716"/>
              <p:cNvSpPr>
                <a:spLocks/>
              </p:cNvSpPr>
              <p:nvPr/>
            </p:nvSpPr>
            <p:spPr bwMode="auto">
              <a:xfrm>
                <a:off x="2561" y="1265"/>
                <a:ext cx="1" cy="3"/>
              </a:xfrm>
              <a:custGeom>
                <a:avLst/>
                <a:gdLst>
                  <a:gd name="T0" fmla="*/ 0 w 2"/>
                  <a:gd name="T1" fmla="*/ 27 h 27"/>
                  <a:gd name="T2" fmla="*/ 2 w 2"/>
                  <a:gd name="T3" fmla="*/ 0 h 27"/>
                  <a:gd name="T4" fmla="*/ 2 w 2"/>
                  <a:gd name="T5" fmla="*/ 0 h 27"/>
                  <a:gd name="T6" fmla="*/ 0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0" y="27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" name="Line 4717"/>
              <p:cNvSpPr>
                <a:spLocks noChangeShapeType="1"/>
              </p:cNvSpPr>
              <p:nvPr/>
            </p:nvSpPr>
            <p:spPr bwMode="auto">
              <a:xfrm>
                <a:off x="2561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" name="Freeform 4718"/>
              <p:cNvSpPr>
                <a:spLocks/>
              </p:cNvSpPr>
              <p:nvPr/>
            </p:nvSpPr>
            <p:spPr bwMode="auto">
              <a:xfrm>
                <a:off x="2552" y="1265"/>
                <a:ext cx="9" cy="6"/>
              </a:xfrm>
              <a:custGeom>
                <a:avLst/>
                <a:gdLst>
                  <a:gd name="T0" fmla="*/ 81 w 86"/>
                  <a:gd name="T1" fmla="*/ 58 h 58"/>
                  <a:gd name="T2" fmla="*/ 84 w 86"/>
                  <a:gd name="T3" fmla="*/ 32 h 58"/>
                  <a:gd name="T4" fmla="*/ 86 w 86"/>
                  <a:gd name="T5" fmla="*/ 5 h 58"/>
                  <a:gd name="T6" fmla="*/ 5 w 86"/>
                  <a:gd name="T7" fmla="*/ 0 h 58"/>
                  <a:gd name="T8" fmla="*/ 2 w 86"/>
                  <a:gd name="T9" fmla="*/ 26 h 58"/>
                  <a:gd name="T10" fmla="*/ 0 w 86"/>
                  <a:gd name="T11" fmla="*/ 53 h 58"/>
                  <a:gd name="T12" fmla="*/ 81 w 86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8">
                    <a:moveTo>
                      <a:pt x="81" y="58"/>
                    </a:moveTo>
                    <a:lnTo>
                      <a:pt x="84" y="32"/>
                    </a:lnTo>
                    <a:lnTo>
                      <a:pt x="86" y="5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8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" name="Freeform 4719"/>
              <p:cNvSpPr>
                <a:spLocks/>
              </p:cNvSpPr>
              <p:nvPr/>
            </p:nvSpPr>
            <p:spPr bwMode="auto">
              <a:xfrm>
                <a:off x="2552" y="1265"/>
                <a:ext cx="9" cy="6"/>
              </a:xfrm>
              <a:custGeom>
                <a:avLst/>
                <a:gdLst>
                  <a:gd name="T0" fmla="*/ 81 w 86"/>
                  <a:gd name="T1" fmla="*/ 58 h 58"/>
                  <a:gd name="T2" fmla="*/ 84 w 86"/>
                  <a:gd name="T3" fmla="*/ 32 h 58"/>
                  <a:gd name="T4" fmla="*/ 86 w 86"/>
                  <a:gd name="T5" fmla="*/ 5 h 58"/>
                  <a:gd name="T6" fmla="*/ 5 w 86"/>
                  <a:gd name="T7" fmla="*/ 0 h 58"/>
                  <a:gd name="T8" fmla="*/ 2 w 86"/>
                  <a:gd name="T9" fmla="*/ 26 h 58"/>
                  <a:gd name="T10" fmla="*/ 0 w 86"/>
                  <a:gd name="T11" fmla="*/ 53 h 58"/>
                  <a:gd name="T12" fmla="*/ 81 w 86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8">
                    <a:moveTo>
                      <a:pt x="81" y="58"/>
                    </a:moveTo>
                    <a:lnTo>
                      <a:pt x="84" y="32"/>
                    </a:lnTo>
                    <a:lnTo>
                      <a:pt x="86" y="5"/>
                    </a:lnTo>
                    <a:lnTo>
                      <a:pt x="5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81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" name="Freeform 4720"/>
              <p:cNvSpPr>
                <a:spLocks/>
              </p:cNvSpPr>
              <p:nvPr/>
            </p:nvSpPr>
            <p:spPr bwMode="auto">
              <a:xfrm>
                <a:off x="2552" y="1265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1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" name="Line 4721"/>
              <p:cNvSpPr>
                <a:spLocks noChangeShapeType="1"/>
              </p:cNvSpPr>
              <p:nvPr/>
            </p:nvSpPr>
            <p:spPr bwMode="auto">
              <a:xfrm flipH="1">
                <a:off x="2552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" name="Freeform 4722"/>
              <p:cNvSpPr>
                <a:spLocks/>
              </p:cNvSpPr>
              <p:nvPr/>
            </p:nvSpPr>
            <p:spPr bwMode="auto">
              <a:xfrm>
                <a:off x="2543" y="1264"/>
                <a:ext cx="9" cy="7"/>
              </a:xfrm>
              <a:custGeom>
                <a:avLst/>
                <a:gdLst>
                  <a:gd name="T0" fmla="*/ 82 w 84"/>
                  <a:gd name="T1" fmla="*/ 57 h 57"/>
                  <a:gd name="T2" fmla="*/ 83 w 84"/>
                  <a:gd name="T3" fmla="*/ 30 h 57"/>
                  <a:gd name="T4" fmla="*/ 84 w 84"/>
                  <a:gd name="T5" fmla="*/ 4 h 57"/>
                  <a:gd name="T6" fmla="*/ 2 w 84"/>
                  <a:gd name="T7" fmla="*/ 0 h 57"/>
                  <a:gd name="T8" fmla="*/ 1 w 84"/>
                  <a:gd name="T9" fmla="*/ 26 h 57"/>
                  <a:gd name="T10" fmla="*/ 0 w 84"/>
                  <a:gd name="T11" fmla="*/ 52 h 57"/>
                  <a:gd name="T12" fmla="*/ 82 w 84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82" y="57"/>
                    </a:moveTo>
                    <a:lnTo>
                      <a:pt x="83" y="30"/>
                    </a:lnTo>
                    <a:lnTo>
                      <a:pt x="84" y="4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8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" name="Freeform 4723"/>
              <p:cNvSpPr>
                <a:spLocks/>
              </p:cNvSpPr>
              <p:nvPr/>
            </p:nvSpPr>
            <p:spPr bwMode="auto">
              <a:xfrm>
                <a:off x="2543" y="1264"/>
                <a:ext cx="9" cy="7"/>
              </a:xfrm>
              <a:custGeom>
                <a:avLst/>
                <a:gdLst>
                  <a:gd name="T0" fmla="*/ 82 w 84"/>
                  <a:gd name="T1" fmla="*/ 57 h 57"/>
                  <a:gd name="T2" fmla="*/ 83 w 84"/>
                  <a:gd name="T3" fmla="*/ 30 h 57"/>
                  <a:gd name="T4" fmla="*/ 84 w 84"/>
                  <a:gd name="T5" fmla="*/ 4 h 57"/>
                  <a:gd name="T6" fmla="*/ 2 w 84"/>
                  <a:gd name="T7" fmla="*/ 0 h 57"/>
                  <a:gd name="T8" fmla="*/ 1 w 84"/>
                  <a:gd name="T9" fmla="*/ 26 h 57"/>
                  <a:gd name="T10" fmla="*/ 0 w 84"/>
                  <a:gd name="T11" fmla="*/ 52 h 57"/>
                  <a:gd name="T12" fmla="*/ 82 w 84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82" y="57"/>
                    </a:moveTo>
                    <a:lnTo>
                      <a:pt x="83" y="30"/>
                    </a:lnTo>
                    <a:lnTo>
                      <a:pt x="84" y="4"/>
                    </a:lnTo>
                    <a:lnTo>
                      <a:pt x="2" y="0"/>
                    </a:lnTo>
                    <a:lnTo>
                      <a:pt x="1" y="26"/>
                    </a:lnTo>
                    <a:lnTo>
                      <a:pt x="0" y="52"/>
                    </a:lnTo>
                    <a:lnTo>
                      <a:pt x="82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" name="Freeform 4724"/>
              <p:cNvSpPr>
                <a:spLocks/>
              </p:cNvSpPr>
              <p:nvPr/>
            </p:nvSpPr>
            <p:spPr bwMode="auto">
              <a:xfrm>
                <a:off x="2543" y="1264"/>
                <a:ext cx="1" cy="3"/>
              </a:xfrm>
              <a:custGeom>
                <a:avLst/>
                <a:gdLst>
                  <a:gd name="T0" fmla="*/ 0 w 1"/>
                  <a:gd name="T1" fmla="*/ 26 h 26"/>
                  <a:gd name="T2" fmla="*/ 1 w 1"/>
                  <a:gd name="T3" fmla="*/ 0 h 26"/>
                  <a:gd name="T4" fmla="*/ 1 w 1"/>
                  <a:gd name="T5" fmla="*/ 0 h 26"/>
                  <a:gd name="T6" fmla="*/ 0 w 1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6">
                    <a:moveTo>
                      <a:pt x="0" y="2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" name="Line 4725"/>
              <p:cNvSpPr>
                <a:spLocks noChangeShapeType="1"/>
              </p:cNvSpPr>
              <p:nvPr/>
            </p:nvSpPr>
            <p:spPr bwMode="auto">
              <a:xfrm>
                <a:off x="2543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" name="Freeform 4726"/>
              <p:cNvSpPr>
                <a:spLocks/>
              </p:cNvSpPr>
              <p:nvPr/>
            </p:nvSpPr>
            <p:spPr bwMode="auto">
              <a:xfrm>
                <a:off x="2534" y="1264"/>
                <a:ext cx="9" cy="6"/>
              </a:xfrm>
              <a:custGeom>
                <a:avLst/>
                <a:gdLst>
                  <a:gd name="T0" fmla="*/ 81 w 83"/>
                  <a:gd name="T1" fmla="*/ 55 h 55"/>
                  <a:gd name="T2" fmla="*/ 82 w 83"/>
                  <a:gd name="T3" fmla="*/ 29 h 55"/>
                  <a:gd name="T4" fmla="*/ 83 w 83"/>
                  <a:gd name="T5" fmla="*/ 3 h 55"/>
                  <a:gd name="T6" fmla="*/ 2 w 83"/>
                  <a:gd name="T7" fmla="*/ 0 h 55"/>
                  <a:gd name="T8" fmla="*/ 1 w 83"/>
                  <a:gd name="T9" fmla="*/ 27 h 55"/>
                  <a:gd name="T10" fmla="*/ 0 w 83"/>
                  <a:gd name="T11" fmla="*/ 53 h 55"/>
                  <a:gd name="T12" fmla="*/ 81 w 83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55">
                    <a:moveTo>
                      <a:pt x="81" y="55"/>
                    </a:moveTo>
                    <a:lnTo>
                      <a:pt x="82" y="29"/>
                    </a:lnTo>
                    <a:lnTo>
                      <a:pt x="83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81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" name="Freeform 4727"/>
              <p:cNvSpPr>
                <a:spLocks/>
              </p:cNvSpPr>
              <p:nvPr/>
            </p:nvSpPr>
            <p:spPr bwMode="auto">
              <a:xfrm>
                <a:off x="2534" y="1264"/>
                <a:ext cx="9" cy="6"/>
              </a:xfrm>
              <a:custGeom>
                <a:avLst/>
                <a:gdLst>
                  <a:gd name="T0" fmla="*/ 81 w 83"/>
                  <a:gd name="T1" fmla="*/ 55 h 55"/>
                  <a:gd name="T2" fmla="*/ 82 w 83"/>
                  <a:gd name="T3" fmla="*/ 29 h 55"/>
                  <a:gd name="T4" fmla="*/ 83 w 83"/>
                  <a:gd name="T5" fmla="*/ 3 h 55"/>
                  <a:gd name="T6" fmla="*/ 2 w 83"/>
                  <a:gd name="T7" fmla="*/ 0 h 55"/>
                  <a:gd name="T8" fmla="*/ 1 w 83"/>
                  <a:gd name="T9" fmla="*/ 27 h 55"/>
                  <a:gd name="T10" fmla="*/ 0 w 83"/>
                  <a:gd name="T11" fmla="*/ 53 h 55"/>
                  <a:gd name="T12" fmla="*/ 81 w 83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55">
                    <a:moveTo>
                      <a:pt x="81" y="55"/>
                    </a:moveTo>
                    <a:lnTo>
                      <a:pt x="82" y="29"/>
                    </a:lnTo>
                    <a:lnTo>
                      <a:pt x="83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81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" name="Freeform 4728"/>
              <p:cNvSpPr>
                <a:spLocks/>
              </p:cNvSpPr>
              <p:nvPr/>
            </p:nvSpPr>
            <p:spPr bwMode="auto">
              <a:xfrm>
                <a:off x="2534" y="1264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0 h 27"/>
                  <a:gd name="T4" fmla="*/ 0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" name="Line 4729"/>
              <p:cNvSpPr>
                <a:spLocks noChangeShapeType="1"/>
              </p:cNvSpPr>
              <p:nvPr/>
            </p:nvSpPr>
            <p:spPr bwMode="auto">
              <a:xfrm flipH="1">
                <a:off x="2534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" name="Freeform 4730"/>
              <p:cNvSpPr>
                <a:spLocks/>
              </p:cNvSpPr>
              <p:nvPr/>
            </p:nvSpPr>
            <p:spPr bwMode="auto">
              <a:xfrm>
                <a:off x="2525" y="1264"/>
                <a:ext cx="9" cy="6"/>
              </a:xfrm>
              <a:custGeom>
                <a:avLst/>
                <a:gdLst>
                  <a:gd name="T0" fmla="*/ 81 w 81"/>
                  <a:gd name="T1" fmla="*/ 54 h 54"/>
                  <a:gd name="T2" fmla="*/ 81 w 81"/>
                  <a:gd name="T3" fmla="*/ 28 h 54"/>
                  <a:gd name="T4" fmla="*/ 81 w 81"/>
                  <a:gd name="T5" fmla="*/ 1 h 54"/>
                  <a:gd name="T6" fmla="*/ 0 w 81"/>
                  <a:gd name="T7" fmla="*/ 0 h 54"/>
                  <a:gd name="T8" fmla="*/ 0 w 81"/>
                  <a:gd name="T9" fmla="*/ 27 h 54"/>
                  <a:gd name="T10" fmla="*/ 0 w 81"/>
                  <a:gd name="T11" fmla="*/ 53 h 54"/>
                  <a:gd name="T12" fmla="*/ 81 w 8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54">
                    <a:moveTo>
                      <a:pt x="81" y="54"/>
                    </a:moveTo>
                    <a:lnTo>
                      <a:pt x="81" y="28"/>
                    </a:lnTo>
                    <a:lnTo>
                      <a:pt x="81" y="1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8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" name="Freeform 4731"/>
              <p:cNvSpPr>
                <a:spLocks/>
              </p:cNvSpPr>
              <p:nvPr/>
            </p:nvSpPr>
            <p:spPr bwMode="auto">
              <a:xfrm>
                <a:off x="2525" y="1264"/>
                <a:ext cx="9" cy="6"/>
              </a:xfrm>
              <a:custGeom>
                <a:avLst/>
                <a:gdLst>
                  <a:gd name="T0" fmla="*/ 81 w 81"/>
                  <a:gd name="T1" fmla="*/ 54 h 54"/>
                  <a:gd name="T2" fmla="*/ 81 w 81"/>
                  <a:gd name="T3" fmla="*/ 28 h 54"/>
                  <a:gd name="T4" fmla="*/ 81 w 81"/>
                  <a:gd name="T5" fmla="*/ 1 h 54"/>
                  <a:gd name="T6" fmla="*/ 0 w 81"/>
                  <a:gd name="T7" fmla="*/ 0 h 54"/>
                  <a:gd name="T8" fmla="*/ 0 w 81"/>
                  <a:gd name="T9" fmla="*/ 27 h 54"/>
                  <a:gd name="T10" fmla="*/ 0 w 81"/>
                  <a:gd name="T11" fmla="*/ 53 h 54"/>
                  <a:gd name="T12" fmla="*/ 81 w 81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54">
                    <a:moveTo>
                      <a:pt x="81" y="54"/>
                    </a:moveTo>
                    <a:lnTo>
                      <a:pt x="81" y="28"/>
                    </a:lnTo>
                    <a:lnTo>
                      <a:pt x="81" y="1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53"/>
                    </a:lnTo>
                    <a:lnTo>
                      <a:pt x="81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" name="Rectangle 4732"/>
              <p:cNvSpPr>
                <a:spLocks noChangeArrowheads="1"/>
              </p:cNvSpPr>
              <p:nvPr/>
            </p:nvSpPr>
            <p:spPr bwMode="auto">
              <a:xfrm>
                <a:off x="2525" y="1264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" name="Line 4733"/>
              <p:cNvSpPr>
                <a:spLocks noChangeShapeType="1"/>
              </p:cNvSpPr>
              <p:nvPr/>
            </p:nvSpPr>
            <p:spPr bwMode="auto">
              <a:xfrm>
                <a:off x="2525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" name="Freeform 4734"/>
              <p:cNvSpPr>
                <a:spLocks/>
              </p:cNvSpPr>
              <p:nvPr/>
            </p:nvSpPr>
            <p:spPr bwMode="auto">
              <a:xfrm>
                <a:off x="2516" y="1264"/>
                <a:ext cx="9" cy="6"/>
              </a:xfrm>
              <a:custGeom>
                <a:avLst/>
                <a:gdLst>
                  <a:gd name="T0" fmla="*/ 82 w 82"/>
                  <a:gd name="T1" fmla="*/ 53 h 54"/>
                  <a:gd name="T2" fmla="*/ 82 w 82"/>
                  <a:gd name="T3" fmla="*/ 27 h 54"/>
                  <a:gd name="T4" fmla="*/ 82 w 82"/>
                  <a:gd name="T5" fmla="*/ 0 h 54"/>
                  <a:gd name="T6" fmla="*/ 0 w 82"/>
                  <a:gd name="T7" fmla="*/ 1 h 54"/>
                  <a:gd name="T8" fmla="*/ 0 w 82"/>
                  <a:gd name="T9" fmla="*/ 28 h 54"/>
                  <a:gd name="T10" fmla="*/ 0 w 82"/>
                  <a:gd name="T11" fmla="*/ 54 h 54"/>
                  <a:gd name="T12" fmla="*/ 82 w 82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54">
                    <a:moveTo>
                      <a:pt x="82" y="53"/>
                    </a:moveTo>
                    <a:lnTo>
                      <a:pt x="82" y="27"/>
                    </a:lnTo>
                    <a:lnTo>
                      <a:pt x="82" y="0"/>
                    </a:lnTo>
                    <a:lnTo>
                      <a:pt x="0" y="1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8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" name="Freeform 4735"/>
              <p:cNvSpPr>
                <a:spLocks/>
              </p:cNvSpPr>
              <p:nvPr/>
            </p:nvSpPr>
            <p:spPr bwMode="auto">
              <a:xfrm>
                <a:off x="2516" y="1264"/>
                <a:ext cx="9" cy="6"/>
              </a:xfrm>
              <a:custGeom>
                <a:avLst/>
                <a:gdLst>
                  <a:gd name="T0" fmla="*/ 82 w 82"/>
                  <a:gd name="T1" fmla="*/ 53 h 54"/>
                  <a:gd name="T2" fmla="*/ 82 w 82"/>
                  <a:gd name="T3" fmla="*/ 27 h 54"/>
                  <a:gd name="T4" fmla="*/ 82 w 82"/>
                  <a:gd name="T5" fmla="*/ 0 h 54"/>
                  <a:gd name="T6" fmla="*/ 0 w 82"/>
                  <a:gd name="T7" fmla="*/ 1 h 54"/>
                  <a:gd name="T8" fmla="*/ 0 w 82"/>
                  <a:gd name="T9" fmla="*/ 28 h 54"/>
                  <a:gd name="T10" fmla="*/ 0 w 82"/>
                  <a:gd name="T11" fmla="*/ 54 h 54"/>
                  <a:gd name="T12" fmla="*/ 82 w 82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54">
                    <a:moveTo>
                      <a:pt x="82" y="53"/>
                    </a:moveTo>
                    <a:lnTo>
                      <a:pt x="82" y="27"/>
                    </a:lnTo>
                    <a:lnTo>
                      <a:pt x="82" y="0"/>
                    </a:lnTo>
                    <a:lnTo>
                      <a:pt x="0" y="1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8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" name="Freeform 4736"/>
              <p:cNvSpPr>
                <a:spLocks/>
              </p:cNvSpPr>
              <p:nvPr/>
            </p:nvSpPr>
            <p:spPr bwMode="auto">
              <a:xfrm>
                <a:off x="2516" y="1264"/>
                <a:ext cx="1" cy="3"/>
              </a:xfrm>
              <a:custGeom>
                <a:avLst/>
                <a:gdLst>
                  <a:gd name="T0" fmla="*/ 1 w 1"/>
                  <a:gd name="T1" fmla="*/ 27 h 27"/>
                  <a:gd name="T2" fmla="*/ 1 w 1"/>
                  <a:gd name="T3" fmla="*/ 0 h 27"/>
                  <a:gd name="T4" fmla="*/ 0 w 1"/>
                  <a:gd name="T5" fmla="*/ 0 h 27"/>
                  <a:gd name="T6" fmla="*/ 1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2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" name="Line 4737"/>
              <p:cNvSpPr>
                <a:spLocks noChangeShapeType="1"/>
              </p:cNvSpPr>
              <p:nvPr/>
            </p:nvSpPr>
            <p:spPr bwMode="auto">
              <a:xfrm flipH="1">
                <a:off x="2516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" name="Freeform 4738"/>
              <p:cNvSpPr>
                <a:spLocks/>
              </p:cNvSpPr>
              <p:nvPr/>
            </p:nvSpPr>
            <p:spPr bwMode="auto">
              <a:xfrm>
                <a:off x="2507" y="1264"/>
                <a:ext cx="9" cy="6"/>
              </a:xfrm>
              <a:custGeom>
                <a:avLst/>
                <a:gdLst>
                  <a:gd name="T0" fmla="*/ 84 w 84"/>
                  <a:gd name="T1" fmla="*/ 53 h 55"/>
                  <a:gd name="T2" fmla="*/ 83 w 84"/>
                  <a:gd name="T3" fmla="*/ 27 h 55"/>
                  <a:gd name="T4" fmla="*/ 82 w 84"/>
                  <a:gd name="T5" fmla="*/ 0 h 55"/>
                  <a:gd name="T6" fmla="*/ 0 w 84"/>
                  <a:gd name="T7" fmla="*/ 3 h 55"/>
                  <a:gd name="T8" fmla="*/ 2 w 84"/>
                  <a:gd name="T9" fmla="*/ 29 h 55"/>
                  <a:gd name="T10" fmla="*/ 3 w 84"/>
                  <a:gd name="T11" fmla="*/ 55 h 55"/>
                  <a:gd name="T12" fmla="*/ 84 w 84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5">
                    <a:moveTo>
                      <a:pt x="84" y="53"/>
                    </a:moveTo>
                    <a:lnTo>
                      <a:pt x="83" y="27"/>
                    </a:lnTo>
                    <a:lnTo>
                      <a:pt x="82" y="0"/>
                    </a:lnTo>
                    <a:lnTo>
                      <a:pt x="0" y="3"/>
                    </a:lnTo>
                    <a:lnTo>
                      <a:pt x="2" y="29"/>
                    </a:lnTo>
                    <a:lnTo>
                      <a:pt x="3" y="55"/>
                    </a:lnTo>
                    <a:lnTo>
                      <a:pt x="84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" name="Freeform 4739"/>
              <p:cNvSpPr>
                <a:spLocks/>
              </p:cNvSpPr>
              <p:nvPr/>
            </p:nvSpPr>
            <p:spPr bwMode="auto">
              <a:xfrm>
                <a:off x="2507" y="1264"/>
                <a:ext cx="9" cy="6"/>
              </a:xfrm>
              <a:custGeom>
                <a:avLst/>
                <a:gdLst>
                  <a:gd name="T0" fmla="*/ 84 w 84"/>
                  <a:gd name="T1" fmla="*/ 53 h 55"/>
                  <a:gd name="T2" fmla="*/ 83 w 84"/>
                  <a:gd name="T3" fmla="*/ 27 h 55"/>
                  <a:gd name="T4" fmla="*/ 82 w 84"/>
                  <a:gd name="T5" fmla="*/ 0 h 55"/>
                  <a:gd name="T6" fmla="*/ 0 w 84"/>
                  <a:gd name="T7" fmla="*/ 3 h 55"/>
                  <a:gd name="T8" fmla="*/ 2 w 84"/>
                  <a:gd name="T9" fmla="*/ 29 h 55"/>
                  <a:gd name="T10" fmla="*/ 3 w 84"/>
                  <a:gd name="T11" fmla="*/ 55 h 55"/>
                  <a:gd name="T12" fmla="*/ 84 w 84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5">
                    <a:moveTo>
                      <a:pt x="84" y="53"/>
                    </a:moveTo>
                    <a:lnTo>
                      <a:pt x="83" y="27"/>
                    </a:lnTo>
                    <a:lnTo>
                      <a:pt x="82" y="0"/>
                    </a:lnTo>
                    <a:lnTo>
                      <a:pt x="0" y="3"/>
                    </a:lnTo>
                    <a:lnTo>
                      <a:pt x="2" y="29"/>
                    </a:lnTo>
                    <a:lnTo>
                      <a:pt x="3" y="55"/>
                    </a:lnTo>
                    <a:lnTo>
                      <a:pt x="84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" name="Freeform 4740"/>
              <p:cNvSpPr>
                <a:spLocks/>
              </p:cNvSpPr>
              <p:nvPr/>
            </p:nvSpPr>
            <p:spPr bwMode="auto">
              <a:xfrm>
                <a:off x="2507" y="1264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" name="Line 4741"/>
              <p:cNvSpPr>
                <a:spLocks noChangeShapeType="1"/>
              </p:cNvSpPr>
              <p:nvPr/>
            </p:nvSpPr>
            <p:spPr bwMode="auto">
              <a:xfrm>
                <a:off x="2507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" name="Freeform 4742"/>
              <p:cNvSpPr>
                <a:spLocks/>
              </p:cNvSpPr>
              <p:nvPr/>
            </p:nvSpPr>
            <p:spPr bwMode="auto">
              <a:xfrm>
                <a:off x="2498" y="1264"/>
                <a:ext cx="9" cy="7"/>
              </a:xfrm>
              <a:custGeom>
                <a:avLst/>
                <a:gdLst>
                  <a:gd name="T0" fmla="*/ 84 w 84"/>
                  <a:gd name="T1" fmla="*/ 52 h 57"/>
                  <a:gd name="T2" fmla="*/ 83 w 84"/>
                  <a:gd name="T3" fmla="*/ 26 h 57"/>
                  <a:gd name="T4" fmla="*/ 81 w 84"/>
                  <a:gd name="T5" fmla="*/ 0 h 57"/>
                  <a:gd name="T6" fmla="*/ 0 w 84"/>
                  <a:gd name="T7" fmla="*/ 4 h 57"/>
                  <a:gd name="T8" fmla="*/ 1 w 84"/>
                  <a:gd name="T9" fmla="*/ 30 h 57"/>
                  <a:gd name="T10" fmla="*/ 3 w 84"/>
                  <a:gd name="T11" fmla="*/ 57 h 57"/>
                  <a:gd name="T12" fmla="*/ 84 w 84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84" y="52"/>
                    </a:moveTo>
                    <a:lnTo>
                      <a:pt x="83" y="26"/>
                    </a:lnTo>
                    <a:lnTo>
                      <a:pt x="81" y="0"/>
                    </a:lnTo>
                    <a:lnTo>
                      <a:pt x="0" y="4"/>
                    </a:lnTo>
                    <a:lnTo>
                      <a:pt x="1" y="30"/>
                    </a:lnTo>
                    <a:lnTo>
                      <a:pt x="3" y="57"/>
                    </a:lnTo>
                    <a:lnTo>
                      <a:pt x="84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" name="Freeform 4743"/>
              <p:cNvSpPr>
                <a:spLocks/>
              </p:cNvSpPr>
              <p:nvPr/>
            </p:nvSpPr>
            <p:spPr bwMode="auto">
              <a:xfrm>
                <a:off x="2498" y="1264"/>
                <a:ext cx="9" cy="7"/>
              </a:xfrm>
              <a:custGeom>
                <a:avLst/>
                <a:gdLst>
                  <a:gd name="T0" fmla="*/ 84 w 84"/>
                  <a:gd name="T1" fmla="*/ 52 h 57"/>
                  <a:gd name="T2" fmla="*/ 83 w 84"/>
                  <a:gd name="T3" fmla="*/ 26 h 57"/>
                  <a:gd name="T4" fmla="*/ 81 w 84"/>
                  <a:gd name="T5" fmla="*/ 0 h 57"/>
                  <a:gd name="T6" fmla="*/ 0 w 84"/>
                  <a:gd name="T7" fmla="*/ 4 h 57"/>
                  <a:gd name="T8" fmla="*/ 1 w 84"/>
                  <a:gd name="T9" fmla="*/ 30 h 57"/>
                  <a:gd name="T10" fmla="*/ 3 w 84"/>
                  <a:gd name="T11" fmla="*/ 57 h 57"/>
                  <a:gd name="T12" fmla="*/ 84 w 84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84" y="52"/>
                    </a:moveTo>
                    <a:lnTo>
                      <a:pt x="83" y="26"/>
                    </a:lnTo>
                    <a:lnTo>
                      <a:pt x="81" y="0"/>
                    </a:lnTo>
                    <a:lnTo>
                      <a:pt x="0" y="4"/>
                    </a:lnTo>
                    <a:lnTo>
                      <a:pt x="1" y="30"/>
                    </a:lnTo>
                    <a:lnTo>
                      <a:pt x="3" y="57"/>
                    </a:lnTo>
                    <a:lnTo>
                      <a:pt x="84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" name="Freeform 4744"/>
              <p:cNvSpPr>
                <a:spLocks/>
              </p:cNvSpPr>
              <p:nvPr/>
            </p:nvSpPr>
            <p:spPr bwMode="auto">
              <a:xfrm>
                <a:off x="2498" y="1265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1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" name="Line 4745"/>
              <p:cNvSpPr>
                <a:spLocks noChangeShapeType="1"/>
              </p:cNvSpPr>
              <p:nvPr/>
            </p:nvSpPr>
            <p:spPr bwMode="auto">
              <a:xfrm flipH="1">
                <a:off x="2498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" name="Freeform 4746"/>
              <p:cNvSpPr>
                <a:spLocks/>
              </p:cNvSpPr>
              <p:nvPr/>
            </p:nvSpPr>
            <p:spPr bwMode="auto">
              <a:xfrm>
                <a:off x="2489" y="1265"/>
                <a:ext cx="9" cy="6"/>
              </a:xfrm>
              <a:custGeom>
                <a:avLst/>
                <a:gdLst>
                  <a:gd name="T0" fmla="*/ 86 w 86"/>
                  <a:gd name="T1" fmla="*/ 53 h 58"/>
                  <a:gd name="T2" fmla="*/ 83 w 86"/>
                  <a:gd name="T3" fmla="*/ 26 h 58"/>
                  <a:gd name="T4" fmla="*/ 81 w 86"/>
                  <a:gd name="T5" fmla="*/ 0 h 58"/>
                  <a:gd name="T6" fmla="*/ 0 w 86"/>
                  <a:gd name="T7" fmla="*/ 5 h 58"/>
                  <a:gd name="T8" fmla="*/ 2 w 86"/>
                  <a:gd name="T9" fmla="*/ 32 h 58"/>
                  <a:gd name="T10" fmla="*/ 5 w 86"/>
                  <a:gd name="T11" fmla="*/ 58 h 58"/>
                  <a:gd name="T12" fmla="*/ 86 w 86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8">
                    <a:moveTo>
                      <a:pt x="86" y="53"/>
                    </a:moveTo>
                    <a:lnTo>
                      <a:pt x="83" y="26"/>
                    </a:lnTo>
                    <a:lnTo>
                      <a:pt x="81" y="0"/>
                    </a:lnTo>
                    <a:lnTo>
                      <a:pt x="0" y="5"/>
                    </a:lnTo>
                    <a:lnTo>
                      <a:pt x="2" y="32"/>
                    </a:lnTo>
                    <a:lnTo>
                      <a:pt x="5" y="58"/>
                    </a:lnTo>
                    <a:lnTo>
                      <a:pt x="8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" name="Freeform 4747"/>
              <p:cNvSpPr>
                <a:spLocks/>
              </p:cNvSpPr>
              <p:nvPr/>
            </p:nvSpPr>
            <p:spPr bwMode="auto">
              <a:xfrm>
                <a:off x="2489" y="1265"/>
                <a:ext cx="9" cy="6"/>
              </a:xfrm>
              <a:custGeom>
                <a:avLst/>
                <a:gdLst>
                  <a:gd name="T0" fmla="*/ 86 w 86"/>
                  <a:gd name="T1" fmla="*/ 53 h 58"/>
                  <a:gd name="T2" fmla="*/ 83 w 86"/>
                  <a:gd name="T3" fmla="*/ 26 h 58"/>
                  <a:gd name="T4" fmla="*/ 81 w 86"/>
                  <a:gd name="T5" fmla="*/ 0 h 58"/>
                  <a:gd name="T6" fmla="*/ 0 w 86"/>
                  <a:gd name="T7" fmla="*/ 5 h 58"/>
                  <a:gd name="T8" fmla="*/ 2 w 86"/>
                  <a:gd name="T9" fmla="*/ 32 h 58"/>
                  <a:gd name="T10" fmla="*/ 5 w 86"/>
                  <a:gd name="T11" fmla="*/ 58 h 58"/>
                  <a:gd name="T12" fmla="*/ 86 w 86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8">
                    <a:moveTo>
                      <a:pt x="86" y="53"/>
                    </a:moveTo>
                    <a:lnTo>
                      <a:pt x="83" y="26"/>
                    </a:lnTo>
                    <a:lnTo>
                      <a:pt x="81" y="0"/>
                    </a:lnTo>
                    <a:lnTo>
                      <a:pt x="0" y="5"/>
                    </a:lnTo>
                    <a:lnTo>
                      <a:pt x="2" y="32"/>
                    </a:lnTo>
                    <a:lnTo>
                      <a:pt x="5" y="58"/>
                    </a:lnTo>
                    <a:lnTo>
                      <a:pt x="8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" name="Freeform 4748"/>
              <p:cNvSpPr>
                <a:spLocks/>
              </p:cNvSpPr>
              <p:nvPr/>
            </p:nvSpPr>
            <p:spPr bwMode="auto">
              <a:xfrm>
                <a:off x="2489" y="1265"/>
                <a:ext cx="1" cy="3"/>
              </a:xfrm>
              <a:custGeom>
                <a:avLst/>
                <a:gdLst>
                  <a:gd name="T0" fmla="*/ 2 w 2"/>
                  <a:gd name="T1" fmla="*/ 27 h 27"/>
                  <a:gd name="T2" fmla="*/ 0 w 2"/>
                  <a:gd name="T3" fmla="*/ 0 h 27"/>
                  <a:gd name="T4" fmla="*/ 0 w 2"/>
                  <a:gd name="T5" fmla="*/ 0 h 27"/>
                  <a:gd name="T6" fmla="*/ 2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2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" name="Line 4749"/>
              <p:cNvSpPr>
                <a:spLocks noChangeShapeType="1"/>
              </p:cNvSpPr>
              <p:nvPr/>
            </p:nvSpPr>
            <p:spPr bwMode="auto">
              <a:xfrm>
                <a:off x="2489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" name="Freeform 4750"/>
              <p:cNvSpPr>
                <a:spLocks/>
              </p:cNvSpPr>
              <p:nvPr/>
            </p:nvSpPr>
            <p:spPr bwMode="auto">
              <a:xfrm>
                <a:off x="2480" y="1265"/>
                <a:ext cx="9" cy="7"/>
              </a:xfrm>
              <a:custGeom>
                <a:avLst/>
                <a:gdLst>
                  <a:gd name="T0" fmla="*/ 86 w 86"/>
                  <a:gd name="T1" fmla="*/ 53 h 61"/>
                  <a:gd name="T2" fmla="*/ 83 w 86"/>
                  <a:gd name="T3" fmla="*/ 27 h 61"/>
                  <a:gd name="T4" fmla="*/ 81 w 86"/>
                  <a:gd name="T5" fmla="*/ 0 h 61"/>
                  <a:gd name="T6" fmla="*/ 0 w 86"/>
                  <a:gd name="T7" fmla="*/ 8 h 61"/>
                  <a:gd name="T8" fmla="*/ 2 w 86"/>
                  <a:gd name="T9" fmla="*/ 34 h 61"/>
                  <a:gd name="T10" fmla="*/ 4 w 86"/>
                  <a:gd name="T11" fmla="*/ 61 h 61"/>
                  <a:gd name="T12" fmla="*/ 86 w 86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61">
                    <a:moveTo>
                      <a:pt x="86" y="53"/>
                    </a:moveTo>
                    <a:lnTo>
                      <a:pt x="83" y="27"/>
                    </a:lnTo>
                    <a:lnTo>
                      <a:pt x="81" y="0"/>
                    </a:lnTo>
                    <a:lnTo>
                      <a:pt x="0" y="8"/>
                    </a:lnTo>
                    <a:lnTo>
                      <a:pt x="2" y="34"/>
                    </a:lnTo>
                    <a:lnTo>
                      <a:pt x="4" y="61"/>
                    </a:lnTo>
                    <a:lnTo>
                      <a:pt x="8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" name="Freeform 4751"/>
              <p:cNvSpPr>
                <a:spLocks/>
              </p:cNvSpPr>
              <p:nvPr/>
            </p:nvSpPr>
            <p:spPr bwMode="auto">
              <a:xfrm>
                <a:off x="2480" y="1265"/>
                <a:ext cx="9" cy="7"/>
              </a:xfrm>
              <a:custGeom>
                <a:avLst/>
                <a:gdLst>
                  <a:gd name="T0" fmla="*/ 86 w 86"/>
                  <a:gd name="T1" fmla="*/ 53 h 61"/>
                  <a:gd name="T2" fmla="*/ 83 w 86"/>
                  <a:gd name="T3" fmla="*/ 27 h 61"/>
                  <a:gd name="T4" fmla="*/ 81 w 86"/>
                  <a:gd name="T5" fmla="*/ 0 h 61"/>
                  <a:gd name="T6" fmla="*/ 0 w 86"/>
                  <a:gd name="T7" fmla="*/ 8 h 61"/>
                  <a:gd name="T8" fmla="*/ 2 w 86"/>
                  <a:gd name="T9" fmla="*/ 34 h 61"/>
                  <a:gd name="T10" fmla="*/ 4 w 86"/>
                  <a:gd name="T11" fmla="*/ 61 h 61"/>
                  <a:gd name="T12" fmla="*/ 86 w 86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61">
                    <a:moveTo>
                      <a:pt x="86" y="53"/>
                    </a:moveTo>
                    <a:lnTo>
                      <a:pt x="83" y="27"/>
                    </a:lnTo>
                    <a:lnTo>
                      <a:pt x="81" y="0"/>
                    </a:lnTo>
                    <a:lnTo>
                      <a:pt x="0" y="8"/>
                    </a:lnTo>
                    <a:lnTo>
                      <a:pt x="2" y="34"/>
                    </a:lnTo>
                    <a:lnTo>
                      <a:pt x="4" y="61"/>
                    </a:lnTo>
                    <a:lnTo>
                      <a:pt x="8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" name="Freeform 4752"/>
              <p:cNvSpPr>
                <a:spLocks/>
              </p:cNvSpPr>
              <p:nvPr/>
            </p:nvSpPr>
            <p:spPr bwMode="auto">
              <a:xfrm>
                <a:off x="2479" y="1266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1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" name="Line 4753"/>
              <p:cNvSpPr>
                <a:spLocks noChangeShapeType="1"/>
              </p:cNvSpPr>
              <p:nvPr/>
            </p:nvSpPr>
            <p:spPr bwMode="auto">
              <a:xfrm flipH="1">
                <a:off x="2479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" name="Freeform 4754"/>
              <p:cNvSpPr>
                <a:spLocks/>
              </p:cNvSpPr>
              <p:nvPr/>
            </p:nvSpPr>
            <p:spPr bwMode="auto">
              <a:xfrm>
                <a:off x="2470" y="1266"/>
                <a:ext cx="10" cy="7"/>
              </a:xfrm>
              <a:custGeom>
                <a:avLst/>
                <a:gdLst>
                  <a:gd name="T0" fmla="*/ 87 w 87"/>
                  <a:gd name="T1" fmla="*/ 53 h 61"/>
                  <a:gd name="T2" fmla="*/ 84 w 87"/>
                  <a:gd name="T3" fmla="*/ 26 h 61"/>
                  <a:gd name="T4" fmla="*/ 81 w 87"/>
                  <a:gd name="T5" fmla="*/ 0 h 61"/>
                  <a:gd name="T6" fmla="*/ 0 w 87"/>
                  <a:gd name="T7" fmla="*/ 9 h 61"/>
                  <a:gd name="T8" fmla="*/ 3 w 87"/>
                  <a:gd name="T9" fmla="*/ 35 h 61"/>
                  <a:gd name="T10" fmla="*/ 6 w 87"/>
                  <a:gd name="T11" fmla="*/ 61 h 61"/>
                  <a:gd name="T12" fmla="*/ 87 w 87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1">
                    <a:moveTo>
                      <a:pt x="87" y="53"/>
                    </a:moveTo>
                    <a:lnTo>
                      <a:pt x="84" y="26"/>
                    </a:lnTo>
                    <a:lnTo>
                      <a:pt x="81" y="0"/>
                    </a:lnTo>
                    <a:lnTo>
                      <a:pt x="0" y="9"/>
                    </a:lnTo>
                    <a:lnTo>
                      <a:pt x="3" y="35"/>
                    </a:lnTo>
                    <a:lnTo>
                      <a:pt x="6" y="61"/>
                    </a:lnTo>
                    <a:lnTo>
                      <a:pt x="8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" name="Freeform 4755"/>
              <p:cNvSpPr>
                <a:spLocks/>
              </p:cNvSpPr>
              <p:nvPr/>
            </p:nvSpPr>
            <p:spPr bwMode="auto">
              <a:xfrm>
                <a:off x="2470" y="1266"/>
                <a:ext cx="10" cy="7"/>
              </a:xfrm>
              <a:custGeom>
                <a:avLst/>
                <a:gdLst>
                  <a:gd name="T0" fmla="*/ 87 w 87"/>
                  <a:gd name="T1" fmla="*/ 53 h 61"/>
                  <a:gd name="T2" fmla="*/ 84 w 87"/>
                  <a:gd name="T3" fmla="*/ 26 h 61"/>
                  <a:gd name="T4" fmla="*/ 81 w 87"/>
                  <a:gd name="T5" fmla="*/ 0 h 61"/>
                  <a:gd name="T6" fmla="*/ 0 w 87"/>
                  <a:gd name="T7" fmla="*/ 9 h 61"/>
                  <a:gd name="T8" fmla="*/ 3 w 87"/>
                  <a:gd name="T9" fmla="*/ 35 h 61"/>
                  <a:gd name="T10" fmla="*/ 6 w 87"/>
                  <a:gd name="T11" fmla="*/ 61 h 61"/>
                  <a:gd name="T12" fmla="*/ 87 w 87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1">
                    <a:moveTo>
                      <a:pt x="87" y="53"/>
                    </a:moveTo>
                    <a:lnTo>
                      <a:pt x="84" y="26"/>
                    </a:lnTo>
                    <a:lnTo>
                      <a:pt x="81" y="0"/>
                    </a:lnTo>
                    <a:lnTo>
                      <a:pt x="0" y="9"/>
                    </a:lnTo>
                    <a:lnTo>
                      <a:pt x="3" y="35"/>
                    </a:lnTo>
                    <a:lnTo>
                      <a:pt x="6" y="61"/>
                    </a:lnTo>
                    <a:lnTo>
                      <a:pt x="87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" name="Freeform 4756"/>
              <p:cNvSpPr>
                <a:spLocks/>
              </p:cNvSpPr>
              <p:nvPr/>
            </p:nvSpPr>
            <p:spPr bwMode="auto">
              <a:xfrm>
                <a:off x="2470" y="1267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" name="Line 4757"/>
              <p:cNvSpPr>
                <a:spLocks noChangeShapeType="1"/>
              </p:cNvSpPr>
              <p:nvPr/>
            </p:nvSpPr>
            <p:spPr bwMode="auto">
              <a:xfrm>
                <a:off x="2470" y="12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" name="Freeform 4758"/>
              <p:cNvSpPr>
                <a:spLocks/>
              </p:cNvSpPr>
              <p:nvPr/>
            </p:nvSpPr>
            <p:spPr bwMode="auto">
              <a:xfrm>
                <a:off x="2461" y="1267"/>
                <a:ext cx="10" cy="7"/>
              </a:xfrm>
              <a:custGeom>
                <a:avLst/>
                <a:gdLst>
                  <a:gd name="T0" fmla="*/ 87 w 87"/>
                  <a:gd name="T1" fmla="*/ 52 h 63"/>
                  <a:gd name="T2" fmla="*/ 84 w 87"/>
                  <a:gd name="T3" fmla="*/ 26 h 63"/>
                  <a:gd name="T4" fmla="*/ 81 w 87"/>
                  <a:gd name="T5" fmla="*/ 0 h 63"/>
                  <a:gd name="T6" fmla="*/ 0 w 87"/>
                  <a:gd name="T7" fmla="*/ 11 h 63"/>
                  <a:gd name="T8" fmla="*/ 3 w 87"/>
                  <a:gd name="T9" fmla="*/ 37 h 63"/>
                  <a:gd name="T10" fmla="*/ 6 w 87"/>
                  <a:gd name="T11" fmla="*/ 63 h 63"/>
                  <a:gd name="T12" fmla="*/ 87 w 87"/>
                  <a:gd name="T13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3">
                    <a:moveTo>
                      <a:pt x="87" y="52"/>
                    </a:moveTo>
                    <a:lnTo>
                      <a:pt x="84" y="26"/>
                    </a:lnTo>
                    <a:lnTo>
                      <a:pt x="81" y="0"/>
                    </a:lnTo>
                    <a:lnTo>
                      <a:pt x="0" y="11"/>
                    </a:lnTo>
                    <a:lnTo>
                      <a:pt x="3" y="37"/>
                    </a:lnTo>
                    <a:lnTo>
                      <a:pt x="6" y="63"/>
                    </a:lnTo>
                    <a:lnTo>
                      <a:pt x="87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" name="Freeform 4759"/>
              <p:cNvSpPr>
                <a:spLocks/>
              </p:cNvSpPr>
              <p:nvPr/>
            </p:nvSpPr>
            <p:spPr bwMode="auto">
              <a:xfrm>
                <a:off x="2461" y="1267"/>
                <a:ext cx="10" cy="7"/>
              </a:xfrm>
              <a:custGeom>
                <a:avLst/>
                <a:gdLst>
                  <a:gd name="T0" fmla="*/ 87 w 87"/>
                  <a:gd name="T1" fmla="*/ 52 h 63"/>
                  <a:gd name="T2" fmla="*/ 84 w 87"/>
                  <a:gd name="T3" fmla="*/ 26 h 63"/>
                  <a:gd name="T4" fmla="*/ 81 w 87"/>
                  <a:gd name="T5" fmla="*/ 0 h 63"/>
                  <a:gd name="T6" fmla="*/ 0 w 87"/>
                  <a:gd name="T7" fmla="*/ 11 h 63"/>
                  <a:gd name="T8" fmla="*/ 3 w 87"/>
                  <a:gd name="T9" fmla="*/ 37 h 63"/>
                  <a:gd name="T10" fmla="*/ 6 w 87"/>
                  <a:gd name="T11" fmla="*/ 63 h 63"/>
                  <a:gd name="T12" fmla="*/ 87 w 87"/>
                  <a:gd name="T13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63">
                    <a:moveTo>
                      <a:pt x="87" y="52"/>
                    </a:moveTo>
                    <a:lnTo>
                      <a:pt x="84" y="26"/>
                    </a:lnTo>
                    <a:lnTo>
                      <a:pt x="81" y="0"/>
                    </a:lnTo>
                    <a:lnTo>
                      <a:pt x="0" y="11"/>
                    </a:lnTo>
                    <a:lnTo>
                      <a:pt x="3" y="37"/>
                    </a:lnTo>
                    <a:lnTo>
                      <a:pt x="6" y="63"/>
                    </a:lnTo>
                    <a:lnTo>
                      <a:pt x="87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5" name="Freeform 4760"/>
              <p:cNvSpPr>
                <a:spLocks/>
              </p:cNvSpPr>
              <p:nvPr/>
            </p:nvSpPr>
            <p:spPr bwMode="auto">
              <a:xfrm>
                <a:off x="2461" y="1268"/>
                <a:ext cx="1" cy="3"/>
              </a:xfrm>
              <a:custGeom>
                <a:avLst/>
                <a:gdLst>
                  <a:gd name="T0" fmla="*/ 4 w 4"/>
                  <a:gd name="T1" fmla="*/ 26 h 26"/>
                  <a:gd name="T2" fmla="*/ 1 w 4"/>
                  <a:gd name="T3" fmla="*/ 0 h 26"/>
                  <a:gd name="T4" fmla="*/ 0 w 4"/>
                  <a:gd name="T5" fmla="*/ 0 h 26"/>
                  <a:gd name="T6" fmla="*/ 4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6" name="Line 4761"/>
              <p:cNvSpPr>
                <a:spLocks noChangeShapeType="1"/>
              </p:cNvSpPr>
              <p:nvPr/>
            </p:nvSpPr>
            <p:spPr bwMode="auto">
              <a:xfrm flipH="1">
                <a:off x="2461" y="1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7" name="Freeform 4762"/>
              <p:cNvSpPr>
                <a:spLocks/>
              </p:cNvSpPr>
              <p:nvPr/>
            </p:nvSpPr>
            <p:spPr bwMode="auto">
              <a:xfrm>
                <a:off x="2452" y="1268"/>
                <a:ext cx="10" cy="7"/>
              </a:xfrm>
              <a:custGeom>
                <a:avLst/>
                <a:gdLst>
                  <a:gd name="T0" fmla="*/ 88 w 88"/>
                  <a:gd name="T1" fmla="*/ 52 h 64"/>
                  <a:gd name="T2" fmla="*/ 84 w 88"/>
                  <a:gd name="T3" fmla="*/ 26 h 64"/>
                  <a:gd name="T4" fmla="*/ 80 w 88"/>
                  <a:gd name="T5" fmla="*/ 0 h 64"/>
                  <a:gd name="T6" fmla="*/ 0 w 88"/>
                  <a:gd name="T7" fmla="*/ 12 h 64"/>
                  <a:gd name="T8" fmla="*/ 4 w 88"/>
                  <a:gd name="T9" fmla="*/ 38 h 64"/>
                  <a:gd name="T10" fmla="*/ 8 w 88"/>
                  <a:gd name="T11" fmla="*/ 64 h 64"/>
                  <a:gd name="T12" fmla="*/ 88 w 88"/>
                  <a:gd name="T13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4">
                    <a:moveTo>
                      <a:pt x="88" y="52"/>
                    </a:moveTo>
                    <a:lnTo>
                      <a:pt x="84" y="26"/>
                    </a:lnTo>
                    <a:lnTo>
                      <a:pt x="80" y="0"/>
                    </a:lnTo>
                    <a:lnTo>
                      <a:pt x="0" y="12"/>
                    </a:lnTo>
                    <a:lnTo>
                      <a:pt x="4" y="38"/>
                    </a:lnTo>
                    <a:lnTo>
                      <a:pt x="8" y="64"/>
                    </a:lnTo>
                    <a:lnTo>
                      <a:pt x="8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8" name="Freeform 4763"/>
              <p:cNvSpPr>
                <a:spLocks/>
              </p:cNvSpPr>
              <p:nvPr/>
            </p:nvSpPr>
            <p:spPr bwMode="auto">
              <a:xfrm>
                <a:off x="2452" y="1268"/>
                <a:ext cx="10" cy="7"/>
              </a:xfrm>
              <a:custGeom>
                <a:avLst/>
                <a:gdLst>
                  <a:gd name="T0" fmla="*/ 88 w 88"/>
                  <a:gd name="T1" fmla="*/ 52 h 64"/>
                  <a:gd name="T2" fmla="*/ 84 w 88"/>
                  <a:gd name="T3" fmla="*/ 26 h 64"/>
                  <a:gd name="T4" fmla="*/ 80 w 88"/>
                  <a:gd name="T5" fmla="*/ 0 h 64"/>
                  <a:gd name="T6" fmla="*/ 0 w 88"/>
                  <a:gd name="T7" fmla="*/ 12 h 64"/>
                  <a:gd name="T8" fmla="*/ 4 w 88"/>
                  <a:gd name="T9" fmla="*/ 38 h 64"/>
                  <a:gd name="T10" fmla="*/ 8 w 88"/>
                  <a:gd name="T11" fmla="*/ 64 h 64"/>
                  <a:gd name="T12" fmla="*/ 88 w 88"/>
                  <a:gd name="T13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4">
                    <a:moveTo>
                      <a:pt x="88" y="52"/>
                    </a:moveTo>
                    <a:lnTo>
                      <a:pt x="84" y="26"/>
                    </a:lnTo>
                    <a:lnTo>
                      <a:pt x="80" y="0"/>
                    </a:lnTo>
                    <a:lnTo>
                      <a:pt x="0" y="12"/>
                    </a:lnTo>
                    <a:lnTo>
                      <a:pt x="4" y="38"/>
                    </a:lnTo>
                    <a:lnTo>
                      <a:pt x="8" y="64"/>
                    </a:lnTo>
                    <a:lnTo>
                      <a:pt x="88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9" name="Freeform 4764"/>
              <p:cNvSpPr>
                <a:spLocks/>
              </p:cNvSpPr>
              <p:nvPr/>
            </p:nvSpPr>
            <p:spPr bwMode="auto">
              <a:xfrm>
                <a:off x="2452" y="1270"/>
                <a:ext cx="1" cy="3"/>
              </a:xfrm>
              <a:custGeom>
                <a:avLst/>
                <a:gdLst>
                  <a:gd name="T0" fmla="*/ 4 w 4"/>
                  <a:gd name="T1" fmla="*/ 26 h 26"/>
                  <a:gd name="T2" fmla="*/ 0 w 4"/>
                  <a:gd name="T3" fmla="*/ 0 h 26"/>
                  <a:gd name="T4" fmla="*/ 0 w 4"/>
                  <a:gd name="T5" fmla="*/ 0 h 26"/>
                  <a:gd name="T6" fmla="*/ 4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0" name="Line 4765"/>
              <p:cNvSpPr>
                <a:spLocks noChangeShapeType="1"/>
              </p:cNvSpPr>
              <p:nvPr/>
            </p:nvSpPr>
            <p:spPr bwMode="auto">
              <a:xfrm>
                <a:off x="2452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1" name="Freeform 4766"/>
              <p:cNvSpPr>
                <a:spLocks/>
              </p:cNvSpPr>
              <p:nvPr/>
            </p:nvSpPr>
            <p:spPr bwMode="auto">
              <a:xfrm>
                <a:off x="2444" y="1270"/>
                <a:ext cx="9" cy="7"/>
              </a:xfrm>
              <a:custGeom>
                <a:avLst/>
                <a:gdLst>
                  <a:gd name="T0" fmla="*/ 88 w 88"/>
                  <a:gd name="T1" fmla="*/ 52 h 67"/>
                  <a:gd name="T2" fmla="*/ 84 w 88"/>
                  <a:gd name="T3" fmla="*/ 26 h 67"/>
                  <a:gd name="T4" fmla="*/ 80 w 88"/>
                  <a:gd name="T5" fmla="*/ 0 h 67"/>
                  <a:gd name="T6" fmla="*/ 0 w 88"/>
                  <a:gd name="T7" fmla="*/ 14 h 67"/>
                  <a:gd name="T8" fmla="*/ 4 w 88"/>
                  <a:gd name="T9" fmla="*/ 40 h 67"/>
                  <a:gd name="T10" fmla="*/ 8 w 88"/>
                  <a:gd name="T11" fmla="*/ 67 h 67"/>
                  <a:gd name="T12" fmla="*/ 88 w 88"/>
                  <a:gd name="T13" fmla="*/ 5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7">
                    <a:moveTo>
                      <a:pt x="88" y="52"/>
                    </a:moveTo>
                    <a:lnTo>
                      <a:pt x="84" y="26"/>
                    </a:lnTo>
                    <a:lnTo>
                      <a:pt x="80" y="0"/>
                    </a:lnTo>
                    <a:lnTo>
                      <a:pt x="0" y="14"/>
                    </a:lnTo>
                    <a:lnTo>
                      <a:pt x="4" y="40"/>
                    </a:lnTo>
                    <a:lnTo>
                      <a:pt x="8" y="67"/>
                    </a:lnTo>
                    <a:lnTo>
                      <a:pt x="8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2" name="Freeform 4767"/>
              <p:cNvSpPr>
                <a:spLocks/>
              </p:cNvSpPr>
              <p:nvPr/>
            </p:nvSpPr>
            <p:spPr bwMode="auto">
              <a:xfrm>
                <a:off x="2444" y="1270"/>
                <a:ext cx="9" cy="7"/>
              </a:xfrm>
              <a:custGeom>
                <a:avLst/>
                <a:gdLst>
                  <a:gd name="T0" fmla="*/ 88 w 88"/>
                  <a:gd name="T1" fmla="*/ 52 h 67"/>
                  <a:gd name="T2" fmla="*/ 84 w 88"/>
                  <a:gd name="T3" fmla="*/ 26 h 67"/>
                  <a:gd name="T4" fmla="*/ 80 w 88"/>
                  <a:gd name="T5" fmla="*/ 0 h 67"/>
                  <a:gd name="T6" fmla="*/ 0 w 88"/>
                  <a:gd name="T7" fmla="*/ 14 h 67"/>
                  <a:gd name="T8" fmla="*/ 4 w 88"/>
                  <a:gd name="T9" fmla="*/ 40 h 67"/>
                  <a:gd name="T10" fmla="*/ 8 w 88"/>
                  <a:gd name="T11" fmla="*/ 67 h 67"/>
                  <a:gd name="T12" fmla="*/ 88 w 88"/>
                  <a:gd name="T13" fmla="*/ 5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7">
                    <a:moveTo>
                      <a:pt x="88" y="52"/>
                    </a:moveTo>
                    <a:lnTo>
                      <a:pt x="84" y="26"/>
                    </a:lnTo>
                    <a:lnTo>
                      <a:pt x="80" y="0"/>
                    </a:lnTo>
                    <a:lnTo>
                      <a:pt x="0" y="14"/>
                    </a:lnTo>
                    <a:lnTo>
                      <a:pt x="4" y="40"/>
                    </a:lnTo>
                    <a:lnTo>
                      <a:pt x="8" y="67"/>
                    </a:lnTo>
                    <a:lnTo>
                      <a:pt x="88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3" name="Freeform 4768"/>
              <p:cNvSpPr>
                <a:spLocks/>
              </p:cNvSpPr>
              <p:nvPr/>
            </p:nvSpPr>
            <p:spPr bwMode="auto">
              <a:xfrm>
                <a:off x="2443" y="1271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2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4" name="Line 4769"/>
              <p:cNvSpPr>
                <a:spLocks noChangeShapeType="1"/>
              </p:cNvSpPr>
              <p:nvPr/>
            </p:nvSpPr>
            <p:spPr bwMode="auto">
              <a:xfrm flipH="1">
                <a:off x="2443" y="12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5" name="Freeform 4770"/>
              <p:cNvSpPr>
                <a:spLocks/>
              </p:cNvSpPr>
              <p:nvPr/>
            </p:nvSpPr>
            <p:spPr bwMode="auto">
              <a:xfrm>
                <a:off x="2434" y="1271"/>
                <a:ext cx="11" cy="8"/>
              </a:xfrm>
              <a:custGeom>
                <a:avLst/>
                <a:gdLst>
                  <a:gd name="T0" fmla="*/ 91 w 91"/>
                  <a:gd name="T1" fmla="*/ 53 h 68"/>
                  <a:gd name="T2" fmla="*/ 86 w 91"/>
                  <a:gd name="T3" fmla="*/ 26 h 68"/>
                  <a:gd name="T4" fmla="*/ 80 w 91"/>
                  <a:gd name="T5" fmla="*/ 0 h 68"/>
                  <a:gd name="T6" fmla="*/ 0 w 91"/>
                  <a:gd name="T7" fmla="*/ 15 h 68"/>
                  <a:gd name="T8" fmla="*/ 6 w 91"/>
                  <a:gd name="T9" fmla="*/ 42 h 68"/>
                  <a:gd name="T10" fmla="*/ 11 w 91"/>
                  <a:gd name="T11" fmla="*/ 68 h 68"/>
                  <a:gd name="T12" fmla="*/ 91 w 91"/>
                  <a:gd name="T13" fmla="*/ 5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68">
                    <a:moveTo>
                      <a:pt x="91" y="53"/>
                    </a:moveTo>
                    <a:lnTo>
                      <a:pt x="86" y="26"/>
                    </a:lnTo>
                    <a:lnTo>
                      <a:pt x="80" y="0"/>
                    </a:lnTo>
                    <a:lnTo>
                      <a:pt x="0" y="15"/>
                    </a:lnTo>
                    <a:lnTo>
                      <a:pt x="6" y="42"/>
                    </a:lnTo>
                    <a:lnTo>
                      <a:pt x="11" y="68"/>
                    </a:lnTo>
                    <a:lnTo>
                      <a:pt x="91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6" name="Freeform 4771"/>
              <p:cNvSpPr>
                <a:spLocks/>
              </p:cNvSpPr>
              <p:nvPr/>
            </p:nvSpPr>
            <p:spPr bwMode="auto">
              <a:xfrm>
                <a:off x="2434" y="1271"/>
                <a:ext cx="11" cy="8"/>
              </a:xfrm>
              <a:custGeom>
                <a:avLst/>
                <a:gdLst>
                  <a:gd name="T0" fmla="*/ 91 w 91"/>
                  <a:gd name="T1" fmla="*/ 53 h 68"/>
                  <a:gd name="T2" fmla="*/ 86 w 91"/>
                  <a:gd name="T3" fmla="*/ 26 h 68"/>
                  <a:gd name="T4" fmla="*/ 80 w 91"/>
                  <a:gd name="T5" fmla="*/ 0 h 68"/>
                  <a:gd name="T6" fmla="*/ 0 w 91"/>
                  <a:gd name="T7" fmla="*/ 15 h 68"/>
                  <a:gd name="T8" fmla="*/ 6 w 91"/>
                  <a:gd name="T9" fmla="*/ 42 h 68"/>
                  <a:gd name="T10" fmla="*/ 11 w 91"/>
                  <a:gd name="T11" fmla="*/ 68 h 68"/>
                  <a:gd name="T12" fmla="*/ 91 w 91"/>
                  <a:gd name="T13" fmla="*/ 5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68">
                    <a:moveTo>
                      <a:pt x="91" y="53"/>
                    </a:moveTo>
                    <a:lnTo>
                      <a:pt x="86" y="26"/>
                    </a:lnTo>
                    <a:lnTo>
                      <a:pt x="80" y="0"/>
                    </a:lnTo>
                    <a:lnTo>
                      <a:pt x="0" y="15"/>
                    </a:lnTo>
                    <a:lnTo>
                      <a:pt x="6" y="42"/>
                    </a:lnTo>
                    <a:lnTo>
                      <a:pt x="11" y="68"/>
                    </a:lnTo>
                    <a:lnTo>
                      <a:pt x="91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7" name="Freeform 4772"/>
              <p:cNvSpPr>
                <a:spLocks/>
              </p:cNvSpPr>
              <p:nvPr/>
            </p:nvSpPr>
            <p:spPr bwMode="auto">
              <a:xfrm>
                <a:off x="2434" y="1273"/>
                <a:ext cx="1" cy="3"/>
              </a:xfrm>
              <a:custGeom>
                <a:avLst/>
                <a:gdLst>
                  <a:gd name="T0" fmla="*/ 6 w 6"/>
                  <a:gd name="T1" fmla="*/ 27 h 27"/>
                  <a:gd name="T2" fmla="*/ 0 w 6"/>
                  <a:gd name="T3" fmla="*/ 0 h 27"/>
                  <a:gd name="T4" fmla="*/ 0 w 6"/>
                  <a:gd name="T5" fmla="*/ 0 h 27"/>
                  <a:gd name="T6" fmla="*/ 6 w 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6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8" name="Line 4773"/>
              <p:cNvSpPr>
                <a:spLocks noChangeShapeType="1"/>
              </p:cNvSpPr>
              <p:nvPr/>
            </p:nvSpPr>
            <p:spPr bwMode="auto">
              <a:xfrm>
                <a:off x="2434" y="12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9" name="Freeform 4774"/>
              <p:cNvSpPr>
                <a:spLocks/>
              </p:cNvSpPr>
              <p:nvPr/>
            </p:nvSpPr>
            <p:spPr bwMode="auto">
              <a:xfrm>
                <a:off x="2426" y="1273"/>
                <a:ext cx="10" cy="8"/>
              </a:xfrm>
              <a:custGeom>
                <a:avLst/>
                <a:gdLst>
                  <a:gd name="T0" fmla="*/ 91 w 91"/>
                  <a:gd name="T1" fmla="*/ 53 h 71"/>
                  <a:gd name="T2" fmla="*/ 86 w 91"/>
                  <a:gd name="T3" fmla="*/ 27 h 71"/>
                  <a:gd name="T4" fmla="*/ 80 w 91"/>
                  <a:gd name="T5" fmla="*/ 0 h 71"/>
                  <a:gd name="T6" fmla="*/ 0 w 91"/>
                  <a:gd name="T7" fmla="*/ 18 h 71"/>
                  <a:gd name="T8" fmla="*/ 6 w 91"/>
                  <a:gd name="T9" fmla="*/ 44 h 71"/>
                  <a:gd name="T10" fmla="*/ 11 w 91"/>
                  <a:gd name="T11" fmla="*/ 71 h 71"/>
                  <a:gd name="T12" fmla="*/ 91 w 91"/>
                  <a:gd name="T13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71">
                    <a:moveTo>
                      <a:pt x="91" y="53"/>
                    </a:moveTo>
                    <a:lnTo>
                      <a:pt x="86" y="27"/>
                    </a:lnTo>
                    <a:lnTo>
                      <a:pt x="80" y="0"/>
                    </a:lnTo>
                    <a:lnTo>
                      <a:pt x="0" y="18"/>
                    </a:lnTo>
                    <a:lnTo>
                      <a:pt x="6" y="44"/>
                    </a:lnTo>
                    <a:lnTo>
                      <a:pt x="11" y="71"/>
                    </a:lnTo>
                    <a:lnTo>
                      <a:pt x="91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0" name="Freeform 4775"/>
              <p:cNvSpPr>
                <a:spLocks/>
              </p:cNvSpPr>
              <p:nvPr/>
            </p:nvSpPr>
            <p:spPr bwMode="auto">
              <a:xfrm>
                <a:off x="2426" y="1273"/>
                <a:ext cx="10" cy="8"/>
              </a:xfrm>
              <a:custGeom>
                <a:avLst/>
                <a:gdLst>
                  <a:gd name="T0" fmla="*/ 91 w 91"/>
                  <a:gd name="T1" fmla="*/ 53 h 71"/>
                  <a:gd name="T2" fmla="*/ 86 w 91"/>
                  <a:gd name="T3" fmla="*/ 27 h 71"/>
                  <a:gd name="T4" fmla="*/ 80 w 91"/>
                  <a:gd name="T5" fmla="*/ 0 h 71"/>
                  <a:gd name="T6" fmla="*/ 0 w 91"/>
                  <a:gd name="T7" fmla="*/ 18 h 71"/>
                  <a:gd name="T8" fmla="*/ 6 w 91"/>
                  <a:gd name="T9" fmla="*/ 44 h 71"/>
                  <a:gd name="T10" fmla="*/ 11 w 91"/>
                  <a:gd name="T11" fmla="*/ 71 h 71"/>
                  <a:gd name="T12" fmla="*/ 91 w 91"/>
                  <a:gd name="T13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71">
                    <a:moveTo>
                      <a:pt x="91" y="53"/>
                    </a:moveTo>
                    <a:lnTo>
                      <a:pt x="86" y="27"/>
                    </a:lnTo>
                    <a:lnTo>
                      <a:pt x="80" y="0"/>
                    </a:lnTo>
                    <a:lnTo>
                      <a:pt x="0" y="18"/>
                    </a:lnTo>
                    <a:lnTo>
                      <a:pt x="6" y="44"/>
                    </a:lnTo>
                    <a:lnTo>
                      <a:pt x="11" y="71"/>
                    </a:lnTo>
                    <a:lnTo>
                      <a:pt x="91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1" name="Freeform 4776"/>
              <p:cNvSpPr>
                <a:spLocks/>
              </p:cNvSpPr>
              <p:nvPr/>
            </p:nvSpPr>
            <p:spPr bwMode="auto">
              <a:xfrm>
                <a:off x="2425" y="1275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1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2" name="Line 4777"/>
              <p:cNvSpPr>
                <a:spLocks noChangeShapeType="1"/>
              </p:cNvSpPr>
              <p:nvPr/>
            </p:nvSpPr>
            <p:spPr bwMode="auto">
              <a:xfrm flipH="1">
                <a:off x="2425" y="12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" name="Freeform 4778"/>
              <p:cNvSpPr>
                <a:spLocks/>
              </p:cNvSpPr>
              <p:nvPr/>
            </p:nvSpPr>
            <p:spPr bwMode="auto">
              <a:xfrm>
                <a:off x="2417" y="1275"/>
                <a:ext cx="10" cy="8"/>
              </a:xfrm>
              <a:custGeom>
                <a:avLst/>
                <a:gdLst>
                  <a:gd name="T0" fmla="*/ 92 w 92"/>
                  <a:gd name="T1" fmla="*/ 53 h 71"/>
                  <a:gd name="T2" fmla="*/ 86 w 92"/>
                  <a:gd name="T3" fmla="*/ 26 h 71"/>
                  <a:gd name="T4" fmla="*/ 79 w 92"/>
                  <a:gd name="T5" fmla="*/ 0 h 71"/>
                  <a:gd name="T6" fmla="*/ 0 w 92"/>
                  <a:gd name="T7" fmla="*/ 19 h 71"/>
                  <a:gd name="T8" fmla="*/ 7 w 92"/>
                  <a:gd name="T9" fmla="*/ 45 h 71"/>
                  <a:gd name="T10" fmla="*/ 13 w 92"/>
                  <a:gd name="T11" fmla="*/ 71 h 71"/>
                  <a:gd name="T12" fmla="*/ 92 w 92"/>
                  <a:gd name="T13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1">
                    <a:moveTo>
                      <a:pt x="92" y="53"/>
                    </a:moveTo>
                    <a:lnTo>
                      <a:pt x="86" y="26"/>
                    </a:lnTo>
                    <a:lnTo>
                      <a:pt x="79" y="0"/>
                    </a:lnTo>
                    <a:lnTo>
                      <a:pt x="0" y="19"/>
                    </a:lnTo>
                    <a:lnTo>
                      <a:pt x="7" y="45"/>
                    </a:lnTo>
                    <a:lnTo>
                      <a:pt x="13" y="71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" name="Freeform 4779"/>
              <p:cNvSpPr>
                <a:spLocks/>
              </p:cNvSpPr>
              <p:nvPr/>
            </p:nvSpPr>
            <p:spPr bwMode="auto">
              <a:xfrm>
                <a:off x="2417" y="1275"/>
                <a:ext cx="10" cy="8"/>
              </a:xfrm>
              <a:custGeom>
                <a:avLst/>
                <a:gdLst>
                  <a:gd name="T0" fmla="*/ 92 w 92"/>
                  <a:gd name="T1" fmla="*/ 53 h 71"/>
                  <a:gd name="T2" fmla="*/ 86 w 92"/>
                  <a:gd name="T3" fmla="*/ 26 h 71"/>
                  <a:gd name="T4" fmla="*/ 79 w 92"/>
                  <a:gd name="T5" fmla="*/ 0 h 71"/>
                  <a:gd name="T6" fmla="*/ 0 w 92"/>
                  <a:gd name="T7" fmla="*/ 19 h 71"/>
                  <a:gd name="T8" fmla="*/ 7 w 92"/>
                  <a:gd name="T9" fmla="*/ 45 h 71"/>
                  <a:gd name="T10" fmla="*/ 13 w 92"/>
                  <a:gd name="T11" fmla="*/ 71 h 71"/>
                  <a:gd name="T12" fmla="*/ 92 w 92"/>
                  <a:gd name="T13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1">
                    <a:moveTo>
                      <a:pt x="92" y="53"/>
                    </a:moveTo>
                    <a:lnTo>
                      <a:pt x="86" y="26"/>
                    </a:lnTo>
                    <a:lnTo>
                      <a:pt x="79" y="0"/>
                    </a:lnTo>
                    <a:lnTo>
                      <a:pt x="0" y="19"/>
                    </a:lnTo>
                    <a:lnTo>
                      <a:pt x="7" y="45"/>
                    </a:lnTo>
                    <a:lnTo>
                      <a:pt x="13" y="71"/>
                    </a:lnTo>
                    <a:lnTo>
                      <a:pt x="9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" name="Freeform 4780"/>
              <p:cNvSpPr>
                <a:spLocks/>
              </p:cNvSpPr>
              <p:nvPr/>
            </p:nvSpPr>
            <p:spPr bwMode="auto">
              <a:xfrm>
                <a:off x="2417" y="1277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0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6" name="Line 4781"/>
              <p:cNvSpPr>
                <a:spLocks noChangeShapeType="1"/>
              </p:cNvSpPr>
              <p:nvPr/>
            </p:nvSpPr>
            <p:spPr bwMode="auto">
              <a:xfrm>
                <a:off x="2417" y="1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7" name="Freeform 4782"/>
              <p:cNvSpPr>
                <a:spLocks/>
              </p:cNvSpPr>
              <p:nvPr/>
            </p:nvSpPr>
            <p:spPr bwMode="auto">
              <a:xfrm>
                <a:off x="2408" y="1277"/>
                <a:ext cx="10" cy="8"/>
              </a:xfrm>
              <a:custGeom>
                <a:avLst/>
                <a:gdLst>
                  <a:gd name="T0" fmla="*/ 92 w 92"/>
                  <a:gd name="T1" fmla="*/ 52 h 72"/>
                  <a:gd name="T2" fmla="*/ 86 w 92"/>
                  <a:gd name="T3" fmla="*/ 26 h 72"/>
                  <a:gd name="T4" fmla="*/ 79 w 92"/>
                  <a:gd name="T5" fmla="*/ 0 h 72"/>
                  <a:gd name="T6" fmla="*/ 0 w 92"/>
                  <a:gd name="T7" fmla="*/ 19 h 72"/>
                  <a:gd name="T8" fmla="*/ 7 w 92"/>
                  <a:gd name="T9" fmla="*/ 46 h 72"/>
                  <a:gd name="T10" fmla="*/ 14 w 92"/>
                  <a:gd name="T11" fmla="*/ 72 h 72"/>
                  <a:gd name="T12" fmla="*/ 92 w 92"/>
                  <a:gd name="T13" fmla="*/ 5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2">
                    <a:moveTo>
                      <a:pt x="92" y="52"/>
                    </a:moveTo>
                    <a:lnTo>
                      <a:pt x="86" y="26"/>
                    </a:lnTo>
                    <a:lnTo>
                      <a:pt x="79" y="0"/>
                    </a:lnTo>
                    <a:lnTo>
                      <a:pt x="0" y="19"/>
                    </a:lnTo>
                    <a:lnTo>
                      <a:pt x="7" y="46"/>
                    </a:lnTo>
                    <a:lnTo>
                      <a:pt x="14" y="72"/>
                    </a:lnTo>
                    <a:lnTo>
                      <a:pt x="9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8" name="Freeform 4783"/>
              <p:cNvSpPr>
                <a:spLocks/>
              </p:cNvSpPr>
              <p:nvPr/>
            </p:nvSpPr>
            <p:spPr bwMode="auto">
              <a:xfrm>
                <a:off x="2408" y="1277"/>
                <a:ext cx="10" cy="8"/>
              </a:xfrm>
              <a:custGeom>
                <a:avLst/>
                <a:gdLst>
                  <a:gd name="T0" fmla="*/ 92 w 92"/>
                  <a:gd name="T1" fmla="*/ 52 h 72"/>
                  <a:gd name="T2" fmla="*/ 86 w 92"/>
                  <a:gd name="T3" fmla="*/ 26 h 72"/>
                  <a:gd name="T4" fmla="*/ 79 w 92"/>
                  <a:gd name="T5" fmla="*/ 0 h 72"/>
                  <a:gd name="T6" fmla="*/ 0 w 92"/>
                  <a:gd name="T7" fmla="*/ 19 h 72"/>
                  <a:gd name="T8" fmla="*/ 7 w 92"/>
                  <a:gd name="T9" fmla="*/ 46 h 72"/>
                  <a:gd name="T10" fmla="*/ 14 w 92"/>
                  <a:gd name="T11" fmla="*/ 72 h 72"/>
                  <a:gd name="T12" fmla="*/ 92 w 92"/>
                  <a:gd name="T13" fmla="*/ 5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2">
                    <a:moveTo>
                      <a:pt x="92" y="52"/>
                    </a:moveTo>
                    <a:lnTo>
                      <a:pt x="86" y="26"/>
                    </a:lnTo>
                    <a:lnTo>
                      <a:pt x="79" y="0"/>
                    </a:lnTo>
                    <a:lnTo>
                      <a:pt x="0" y="19"/>
                    </a:lnTo>
                    <a:lnTo>
                      <a:pt x="7" y="46"/>
                    </a:lnTo>
                    <a:lnTo>
                      <a:pt x="14" y="72"/>
                    </a:lnTo>
                    <a:lnTo>
                      <a:pt x="9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9" name="Freeform 4784"/>
              <p:cNvSpPr>
                <a:spLocks/>
              </p:cNvSpPr>
              <p:nvPr/>
            </p:nvSpPr>
            <p:spPr bwMode="auto">
              <a:xfrm>
                <a:off x="2408" y="1279"/>
                <a:ext cx="1" cy="3"/>
              </a:xfrm>
              <a:custGeom>
                <a:avLst/>
                <a:gdLst>
                  <a:gd name="T0" fmla="*/ 8 w 8"/>
                  <a:gd name="T1" fmla="*/ 27 h 27"/>
                  <a:gd name="T2" fmla="*/ 1 w 8"/>
                  <a:gd name="T3" fmla="*/ 0 h 27"/>
                  <a:gd name="T4" fmla="*/ 0 w 8"/>
                  <a:gd name="T5" fmla="*/ 0 h 27"/>
                  <a:gd name="T6" fmla="*/ 8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8" y="2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" name="Line 4785"/>
              <p:cNvSpPr>
                <a:spLocks noChangeShapeType="1"/>
              </p:cNvSpPr>
              <p:nvPr/>
            </p:nvSpPr>
            <p:spPr bwMode="auto">
              <a:xfrm flipH="1">
                <a:off x="2408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" name="Freeform 4786"/>
              <p:cNvSpPr>
                <a:spLocks/>
              </p:cNvSpPr>
              <p:nvPr/>
            </p:nvSpPr>
            <p:spPr bwMode="auto">
              <a:xfrm>
                <a:off x="2399" y="1279"/>
                <a:ext cx="11" cy="8"/>
              </a:xfrm>
              <a:custGeom>
                <a:avLst/>
                <a:gdLst>
                  <a:gd name="T0" fmla="*/ 95 w 95"/>
                  <a:gd name="T1" fmla="*/ 53 h 75"/>
                  <a:gd name="T2" fmla="*/ 87 w 95"/>
                  <a:gd name="T3" fmla="*/ 27 h 75"/>
                  <a:gd name="T4" fmla="*/ 79 w 95"/>
                  <a:gd name="T5" fmla="*/ 0 h 75"/>
                  <a:gd name="T6" fmla="*/ 0 w 95"/>
                  <a:gd name="T7" fmla="*/ 22 h 75"/>
                  <a:gd name="T8" fmla="*/ 8 w 95"/>
                  <a:gd name="T9" fmla="*/ 49 h 75"/>
                  <a:gd name="T10" fmla="*/ 16 w 95"/>
                  <a:gd name="T11" fmla="*/ 75 h 75"/>
                  <a:gd name="T12" fmla="*/ 95 w 95"/>
                  <a:gd name="T13" fmla="*/ 5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75">
                    <a:moveTo>
                      <a:pt x="95" y="53"/>
                    </a:moveTo>
                    <a:lnTo>
                      <a:pt x="87" y="27"/>
                    </a:lnTo>
                    <a:lnTo>
                      <a:pt x="79" y="0"/>
                    </a:lnTo>
                    <a:lnTo>
                      <a:pt x="0" y="22"/>
                    </a:lnTo>
                    <a:lnTo>
                      <a:pt x="8" y="49"/>
                    </a:lnTo>
                    <a:lnTo>
                      <a:pt x="16" y="75"/>
                    </a:lnTo>
                    <a:lnTo>
                      <a:pt x="9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" name="Freeform 4787"/>
              <p:cNvSpPr>
                <a:spLocks/>
              </p:cNvSpPr>
              <p:nvPr/>
            </p:nvSpPr>
            <p:spPr bwMode="auto">
              <a:xfrm>
                <a:off x="2399" y="1279"/>
                <a:ext cx="11" cy="8"/>
              </a:xfrm>
              <a:custGeom>
                <a:avLst/>
                <a:gdLst>
                  <a:gd name="T0" fmla="*/ 95 w 95"/>
                  <a:gd name="T1" fmla="*/ 53 h 75"/>
                  <a:gd name="T2" fmla="*/ 87 w 95"/>
                  <a:gd name="T3" fmla="*/ 27 h 75"/>
                  <a:gd name="T4" fmla="*/ 79 w 95"/>
                  <a:gd name="T5" fmla="*/ 0 h 75"/>
                  <a:gd name="T6" fmla="*/ 0 w 95"/>
                  <a:gd name="T7" fmla="*/ 22 h 75"/>
                  <a:gd name="T8" fmla="*/ 8 w 95"/>
                  <a:gd name="T9" fmla="*/ 49 h 75"/>
                  <a:gd name="T10" fmla="*/ 16 w 95"/>
                  <a:gd name="T11" fmla="*/ 75 h 75"/>
                  <a:gd name="T12" fmla="*/ 95 w 95"/>
                  <a:gd name="T13" fmla="*/ 5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75">
                    <a:moveTo>
                      <a:pt x="95" y="53"/>
                    </a:moveTo>
                    <a:lnTo>
                      <a:pt x="87" y="27"/>
                    </a:lnTo>
                    <a:lnTo>
                      <a:pt x="79" y="0"/>
                    </a:lnTo>
                    <a:lnTo>
                      <a:pt x="0" y="22"/>
                    </a:lnTo>
                    <a:lnTo>
                      <a:pt x="8" y="49"/>
                    </a:lnTo>
                    <a:lnTo>
                      <a:pt x="16" y="75"/>
                    </a:lnTo>
                    <a:lnTo>
                      <a:pt x="9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" name="Freeform 4788"/>
              <p:cNvSpPr>
                <a:spLocks/>
              </p:cNvSpPr>
              <p:nvPr/>
            </p:nvSpPr>
            <p:spPr bwMode="auto">
              <a:xfrm>
                <a:off x="2399" y="1282"/>
                <a:ext cx="1" cy="3"/>
              </a:xfrm>
              <a:custGeom>
                <a:avLst/>
                <a:gdLst>
                  <a:gd name="T0" fmla="*/ 8 w 8"/>
                  <a:gd name="T1" fmla="*/ 27 h 27"/>
                  <a:gd name="T2" fmla="*/ 0 w 8"/>
                  <a:gd name="T3" fmla="*/ 0 h 27"/>
                  <a:gd name="T4" fmla="*/ 0 w 8"/>
                  <a:gd name="T5" fmla="*/ 1 h 27"/>
                  <a:gd name="T6" fmla="*/ 8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8" y="2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" name="Line 4789"/>
              <p:cNvSpPr>
                <a:spLocks noChangeShapeType="1"/>
              </p:cNvSpPr>
              <p:nvPr/>
            </p:nvSpPr>
            <p:spPr bwMode="auto">
              <a:xfrm>
                <a:off x="2399" y="12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" name="Freeform 4790"/>
              <p:cNvSpPr>
                <a:spLocks/>
              </p:cNvSpPr>
              <p:nvPr/>
            </p:nvSpPr>
            <p:spPr bwMode="auto">
              <a:xfrm>
                <a:off x="2390" y="1282"/>
                <a:ext cx="11" cy="8"/>
              </a:xfrm>
              <a:custGeom>
                <a:avLst/>
                <a:gdLst>
                  <a:gd name="T0" fmla="*/ 93 w 93"/>
                  <a:gd name="T1" fmla="*/ 51 h 75"/>
                  <a:gd name="T2" fmla="*/ 85 w 93"/>
                  <a:gd name="T3" fmla="*/ 26 h 75"/>
                  <a:gd name="T4" fmla="*/ 77 w 93"/>
                  <a:gd name="T5" fmla="*/ 0 h 75"/>
                  <a:gd name="T6" fmla="*/ 0 w 93"/>
                  <a:gd name="T7" fmla="*/ 24 h 75"/>
                  <a:gd name="T8" fmla="*/ 7 w 93"/>
                  <a:gd name="T9" fmla="*/ 50 h 75"/>
                  <a:gd name="T10" fmla="*/ 15 w 93"/>
                  <a:gd name="T11" fmla="*/ 75 h 75"/>
                  <a:gd name="T12" fmla="*/ 93 w 93"/>
                  <a:gd name="T13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93" y="51"/>
                    </a:moveTo>
                    <a:lnTo>
                      <a:pt x="85" y="26"/>
                    </a:lnTo>
                    <a:lnTo>
                      <a:pt x="77" y="0"/>
                    </a:lnTo>
                    <a:lnTo>
                      <a:pt x="0" y="24"/>
                    </a:lnTo>
                    <a:lnTo>
                      <a:pt x="7" y="50"/>
                    </a:lnTo>
                    <a:lnTo>
                      <a:pt x="15" y="75"/>
                    </a:lnTo>
                    <a:lnTo>
                      <a:pt x="9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" name="Freeform 4791"/>
              <p:cNvSpPr>
                <a:spLocks/>
              </p:cNvSpPr>
              <p:nvPr/>
            </p:nvSpPr>
            <p:spPr bwMode="auto">
              <a:xfrm>
                <a:off x="2390" y="1282"/>
                <a:ext cx="11" cy="8"/>
              </a:xfrm>
              <a:custGeom>
                <a:avLst/>
                <a:gdLst>
                  <a:gd name="T0" fmla="*/ 93 w 93"/>
                  <a:gd name="T1" fmla="*/ 51 h 75"/>
                  <a:gd name="T2" fmla="*/ 85 w 93"/>
                  <a:gd name="T3" fmla="*/ 26 h 75"/>
                  <a:gd name="T4" fmla="*/ 77 w 93"/>
                  <a:gd name="T5" fmla="*/ 0 h 75"/>
                  <a:gd name="T6" fmla="*/ 0 w 93"/>
                  <a:gd name="T7" fmla="*/ 24 h 75"/>
                  <a:gd name="T8" fmla="*/ 7 w 93"/>
                  <a:gd name="T9" fmla="*/ 50 h 75"/>
                  <a:gd name="T10" fmla="*/ 15 w 93"/>
                  <a:gd name="T11" fmla="*/ 75 h 75"/>
                  <a:gd name="T12" fmla="*/ 93 w 93"/>
                  <a:gd name="T13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93" y="51"/>
                    </a:moveTo>
                    <a:lnTo>
                      <a:pt x="85" y="26"/>
                    </a:lnTo>
                    <a:lnTo>
                      <a:pt x="77" y="0"/>
                    </a:lnTo>
                    <a:lnTo>
                      <a:pt x="0" y="24"/>
                    </a:lnTo>
                    <a:lnTo>
                      <a:pt x="7" y="50"/>
                    </a:lnTo>
                    <a:lnTo>
                      <a:pt x="15" y="75"/>
                    </a:lnTo>
                    <a:lnTo>
                      <a:pt x="9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" name="Freeform 4792"/>
              <p:cNvSpPr>
                <a:spLocks/>
              </p:cNvSpPr>
              <p:nvPr/>
            </p:nvSpPr>
            <p:spPr bwMode="auto">
              <a:xfrm>
                <a:off x="2382" y="1284"/>
                <a:ext cx="10" cy="9"/>
              </a:xfrm>
              <a:custGeom>
                <a:avLst/>
                <a:gdLst>
                  <a:gd name="T0" fmla="*/ 93 w 93"/>
                  <a:gd name="T1" fmla="*/ 51 h 75"/>
                  <a:gd name="T2" fmla="*/ 85 w 93"/>
                  <a:gd name="T3" fmla="*/ 26 h 75"/>
                  <a:gd name="T4" fmla="*/ 78 w 93"/>
                  <a:gd name="T5" fmla="*/ 0 h 75"/>
                  <a:gd name="T6" fmla="*/ 0 w 93"/>
                  <a:gd name="T7" fmla="*/ 25 h 75"/>
                  <a:gd name="T8" fmla="*/ 7 w 93"/>
                  <a:gd name="T9" fmla="*/ 50 h 75"/>
                  <a:gd name="T10" fmla="*/ 15 w 93"/>
                  <a:gd name="T11" fmla="*/ 75 h 75"/>
                  <a:gd name="T12" fmla="*/ 93 w 93"/>
                  <a:gd name="T13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93" y="51"/>
                    </a:moveTo>
                    <a:lnTo>
                      <a:pt x="85" y="26"/>
                    </a:lnTo>
                    <a:lnTo>
                      <a:pt x="78" y="0"/>
                    </a:lnTo>
                    <a:lnTo>
                      <a:pt x="0" y="25"/>
                    </a:lnTo>
                    <a:lnTo>
                      <a:pt x="7" y="50"/>
                    </a:lnTo>
                    <a:lnTo>
                      <a:pt x="15" y="75"/>
                    </a:lnTo>
                    <a:lnTo>
                      <a:pt x="9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" name="Freeform 4793"/>
              <p:cNvSpPr>
                <a:spLocks/>
              </p:cNvSpPr>
              <p:nvPr/>
            </p:nvSpPr>
            <p:spPr bwMode="auto">
              <a:xfrm>
                <a:off x="2382" y="1284"/>
                <a:ext cx="10" cy="9"/>
              </a:xfrm>
              <a:custGeom>
                <a:avLst/>
                <a:gdLst>
                  <a:gd name="T0" fmla="*/ 93 w 93"/>
                  <a:gd name="T1" fmla="*/ 51 h 75"/>
                  <a:gd name="T2" fmla="*/ 85 w 93"/>
                  <a:gd name="T3" fmla="*/ 26 h 75"/>
                  <a:gd name="T4" fmla="*/ 78 w 93"/>
                  <a:gd name="T5" fmla="*/ 0 h 75"/>
                  <a:gd name="T6" fmla="*/ 0 w 93"/>
                  <a:gd name="T7" fmla="*/ 25 h 75"/>
                  <a:gd name="T8" fmla="*/ 7 w 93"/>
                  <a:gd name="T9" fmla="*/ 50 h 75"/>
                  <a:gd name="T10" fmla="*/ 15 w 93"/>
                  <a:gd name="T11" fmla="*/ 75 h 75"/>
                  <a:gd name="T12" fmla="*/ 93 w 93"/>
                  <a:gd name="T13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5">
                    <a:moveTo>
                      <a:pt x="93" y="51"/>
                    </a:moveTo>
                    <a:lnTo>
                      <a:pt x="85" y="26"/>
                    </a:lnTo>
                    <a:lnTo>
                      <a:pt x="78" y="0"/>
                    </a:lnTo>
                    <a:lnTo>
                      <a:pt x="0" y="25"/>
                    </a:lnTo>
                    <a:lnTo>
                      <a:pt x="7" y="50"/>
                    </a:lnTo>
                    <a:lnTo>
                      <a:pt x="15" y="75"/>
                    </a:lnTo>
                    <a:lnTo>
                      <a:pt x="9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" name="Freeform 4794"/>
              <p:cNvSpPr>
                <a:spLocks/>
              </p:cNvSpPr>
              <p:nvPr/>
            </p:nvSpPr>
            <p:spPr bwMode="auto">
              <a:xfrm>
                <a:off x="2382" y="1287"/>
                <a:ext cx="1" cy="3"/>
              </a:xfrm>
              <a:custGeom>
                <a:avLst/>
                <a:gdLst>
                  <a:gd name="T0" fmla="*/ 8 w 8"/>
                  <a:gd name="T1" fmla="*/ 25 h 25"/>
                  <a:gd name="T2" fmla="*/ 1 w 8"/>
                  <a:gd name="T3" fmla="*/ 0 h 25"/>
                  <a:gd name="T4" fmla="*/ 0 w 8"/>
                  <a:gd name="T5" fmla="*/ 0 h 25"/>
                  <a:gd name="T6" fmla="*/ 8 w 8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" name="Line 4795"/>
              <p:cNvSpPr>
                <a:spLocks noChangeShapeType="1"/>
              </p:cNvSpPr>
              <p:nvPr/>
            </p:nvSpPr>
            <p:spPr bwMode="auto">
              <a:xfrm flipH="1">
                <a:off x="2382" y="12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" name="Freeform 4796"/>
              <p:cNvSpPr>
                <a:spLocks/>
              </p:cNvSpPr>
              <p:nvPr/>
            </p:nvSpPr>
            <p:spPr bwMode="auto">
              <a:xfrm>
                <a:off x="2373" y="1287"/>
                <a:ext cx="11" cy="9"/>
              </a:xfrm>
              <a:custGeom>
                <a:avLst/>
                <a:gdLst>
                  <a:gd name="T0" fmla="*/ 94 w 94"/>
                  <a:gd name="T1" fmla="*/ 50 h 77"/>
                  <a:gd name="T2" fmla="*/ 85 w 94"/>
                  <a:gd name="T3" fmla="*/ 25 h 77"/>
                  <a:gd name="T4" fmla="*/ 77 w 94"/>
                  <a:gd name="T5" fmla="*/ 0 h 77"/>
                  <a:gd name="T6" fmla="*/ 0 w 94"/>
                  <a:gd name="T7" fmla="*/ 27 h 77"/>
                  <a:gd name="T8" fmla="*/ 9 w 94"/>
                  <a:gd name="T9" fmla="*/ 52 h 77"/>
                  <a:gd name="T10" fmla="*/ 17 w 94"/>
                  <a:gd name="T11" fmla="*/ 77 h 77"/>
                  <a:gd name="T12" fmla="*/ 94 w 94"/>
                  <a:gd name="T1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7">
                    <a:moveTo>
                      <a:pt x="94" y="50"/>
                    </a:moveTo>
                    <a:lnTo>
                      <a:pt x="85" y="25"/>
                    </a:lnTo>
                    <a:lnTo>
                      <a:pt x="77" y="0"/>
                    </a:lnTo>
                    <a:lnTo>
                      <a:pt x="0" y="27"/>
                    </a:lnTo>
                    <a:lnTo>
                      <a:pt x="9" y="52"/>
                    </a:lnTo>
                    <a:lnTo>
                      <a:pt x="17" y="77"/>
                    </a:lnTo>
                    <a:lnTo>
                      <a:pt x="9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" name="Freeform 4797"/>
              <p:cNvSpPr>
                <a:spLocks/>
              </p:cNvSpPr>
              <p:nvPr/>
            </p:nvSpPr>
            <p:spPr bwMode="auto">
              <a:xfrm>
                <a:off x="2373" y="1287"/>
                <a:ext cx="11" cy="9"/>
              </a:xfrm>
              <a:custGeom>
                <a:avLst/>
                <a:gdLst>
                  <a:gd name="T0" fmla="*/ 94 w 94"/>
                  <a:gd name="T1" fmla="*/ 50 h 77"/>
                  <a:gd name="T2" fmla="*/ 85 w 94"/>
                  <a:gd name="T3" fmla="*/ 25 h 77"/>
                  <a:gd name="T4" fmla="*/ 77 w 94"/>
                  <a:gd name="T5" fmla="*/ 0 h 77"/>
                  <a:gd name="T6" fmla="*/ 0 w 94"/>
                  <a:gd name="T7" fmla="*/ 27 h 77"/>
                  <a:gd name="T8" fmla="*/ 9 w 94"/>
                  <a:gd name="T9" fmla="*/ 52 h 77"/>
                  <a:gd name="T10" fmla="*/ 17 w 94"/>
                  <a:gd name="T11" fmla="*/ 77 h 77"/>
                  <a:gd name="T12" fmla="*/ 94 w 94"/>
                  <a:gd name="T13" fmla="*/ 5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7">
                    <a:moveTo>
                      <a:pt x="94" y="50"/>
                    </a:moveTo>
                    <a:lnTo>
                      <a:pt x="85" y="25"/>
                    </a:lnTo>
                    <a:lnTo>
                      <a:pt x="77" y="0"/>
                    </a:lnTo>
                    <a:lnTo>
                      <a:pt x="0" y="27"/>
                    </a:lnTo>
                    <a:lnTo>
                      <a:pt x="9" y="52"/>
                    </a:lnTo>
                    <a:lnTo>
                      <a:pt x="17" y="77"/>
                    </a:lnTo>
                    <a:lnTo>
                      <a:pt x="9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" name="Freeform 4798"/>
              <p:cNvSpPr>
                <a:spLocks/>
              </p:cNvSpPr>
              <p:nvPr/>
            </p:nvSpPr>
            <p:spPr bwMode="auto">
              <a:xfrm>
                <a:off x="2373" y="1290"/>
                <a:ext cx="1" cy="3"/>
              </a:xfrm>
              <a:custGeom>
                <a:avLst/>
                <a:gdLst>
                  <a:gd name="T0" fmla="*/ 9 w 9"/>
                  <a:gd name="T1" fmla="*/ 25 h 25"/>
                  <a:gd name="T2" fmla="*/ 0 w 9"/>
                  <a:gd name="T3" fmla="*/ 0 h 25"/>
                  <a:gd name="T4" fmla="*/ 0 w 9"/>
                  <a:gd name="T5" fmla="*/ 0 h 25"/>
                  <a:gd name="T6" fmla="*/ 9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" name="Line 4799"/>
              <p:cNvSpPr>
                <a:spLocks noChangeShapeType="1"/>
              </p:cNvSpPr>
              <p:nvPr/>
            </p:nvSpPr>
            <p:spPr bwMode="auto">
              <a:xfrm>
                <a:off x="2373" y="12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" name="Freeform 4800"/>
              <p:cNvSpPr>
                <a:spLocks/>
              </p:cNvSpPr>
              <p:nvPr/>
            </p:nvSpPr>
            <p:spPr bwMode="auto">
              <a:xfrm>
                <a:off x="2365" y="1290"/>
                <a:ext cx="10" cy="9"/>
              </a:xfrm>
              <a:custGeom>
                <a:avLst/>
                <a:gdLst>
                  <a:gd name="T0" fmla="*/ 94 w 94"/>
                  <a:gd name="T1" fmla="*/ 50 h 78"/>
                  <a:gd name="T2" fmla="*/ 86 w 94"/>
                  <a:gd name="T3" fmla="*/ 25 h 78"/>
                  <a:gd name="T4" fmla="*/ 77 w 94"/>
                  <a:gd name="T5" fmla="*/ 0 h 78"/>
                  <a:gd name="T6" fmla="*/ 0 w 94"/>
                  <a:gd name="T7" fmla="*/ 27 h 78"/>
                  <a:gd name="T8" fmla="*/ 9 w 94"/>
                  <a:gd name="T9" fmla="*/ 53 h 78"/>
                  <a:gd name="T10" fmla="*/ 18 w 94"/>
                  <a:gd name="T11" fmla="*/ 78 h 78"/>
                  <a:gd name="T12" fmla="*/ 94 w 94"/>
                  <a:gd name="T13" fmla="*/ 5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8">
                    <a:moveTo>
                      <a:pt x="94" y="50"/>
                    </a:moveTo>
                    <a:lnTo>
                      <a:pt x="86" y="25"/>
                    </a:lnTo>
                    <a:lnTo>
                      <a:pt x="77" y="0"/>
                    </a:lnTo>
                    <a:lnTo>
                      <a:pt x="0" y="27"/>
                    </a:lnTo>
                    <a:lnTo>
                      <a:pt x="9" y="53"/>
                    </a:lnTo>
                    <a:lnTo>
                      <a:pt x="18" y="78"/>
                    </a:lnTo>
                    <a:lnTo>
                      <a:pt x="9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" name="Freeform 4801"/>
              <p:cNvSpPr>
                <a:spLocks/>
              </p:cNvSpPr>
              <p:nvPr/>
            </p:nvSpPr>
            <p:spPr bwMode="auto">
              <a:xfrm>
                <a:off x="2365" y="1290"/>
                <a:ext cx="10" cy="9"/>
              </a:xfrm>
              <a:custGeom>
                <a:avLst/>
                <a:gdLst>
                  <a:gd name="T0" fmla="*/ 94 w 94"/>
                  <a:gd name="T1" fmla="*/ 50 h 78"/>
                  <a:gd name="T2" fmla="*/ 86 w 94"/>
                  <a:gd name="T3" fmla="*/ 25 h 78"/>
                  <a:gd name="T4" fmla="*/ 77 w 94"/>
                  <a:gd name="T5" fmla="*/ 0 h 78"/>
                  <a:gd name="T6" fmla="*/ 0 w 94"/>
                  <a:gd name="T7" fmla="*/ 27 h 78"/>
                  <a:gd name="T8" fmla="*/ 9 w 94"/>
                  <a:gd name="T9" fmla="*/ 53 h 78"/>
                  <a:gd name="T10" fmla="*/ 18 w 94"/>
                  <a:gd name="T11" fmla="*/ 78 h 78"/>
                  <a:gd name="T12" fmla="*/ 94 w 94"/>
                  <a:gd name="T13" fmla="*/ 5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78">
                    <a:moveTo>
                      <a:pt x="94" y="50"/>
                    </a:moveTo>
                    <a:lnTo>
                      <a:pt x="86" y="25"/>
                    </a:lnTo>
                    <a:lnTo>
                      <a:pt x="77" y="0"/>
                    </a:lnTo>
                    <a:lnTo>
                      <a:pt x="0" y="27"/>
                    </a:lnTo>
                    <a:lnTo>
                      <a:pt x="9" y="53"/>
                    </a:lnTo>
                    <a:lnTo>
                      <a:pt x="18" y="78"/>
                    </a:lnTo>
                    <a:lnTo>
                      <a:pt x="9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" name="Freeform 4802"/>
              <p:cNvSpPr>
                <a:spLocks/>
              </p:cNvSpPr>
              <p:nvPr/>
            </p:nvSpPr>
            <p:spPr bwMode="auto">
              <a:xfrm>
                <a:off x="2364" y="1293"/>
                <a:ext cx="2" cy="3"/>
              </a:xfrm>
              <a:custGeom>
                <a:avLst/>
                <a:gdLst>
                  <a:gd name="T0" fmla="*/ 10 w 10"/>
                  <a:gd name="T1" fmla="*/ 26 h 26"/>
                  <a:gd name="T2" fmla="*/ 1 w 10"/>
                  <a:gd name="T3" fmla="*/ 0 h 26"/>
                  <a:gd name="T4" fmla="*/ 0 w 10"/>
                  <a:gd name="T5" fmla="*/ 0 h 26"/>
                  <a:gd name="T6" fmla="*/ 1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10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" name="Line 4803"/>
              <p:cNvSpPr>
                <a:spLocks noChangeShapeType="1"/>
              </p:cNvSpPr>
              <p:nvPr/>
            </p:nvSpPr>
            <p:spPr bwMode="auto">
              <a:xfrm flipH="1">
                <a:off x="2364" y="12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" name="Freeform 4804"/>
              <p:cNvSpPr>
                <a:spLocks/>
              </p:cNvSpPr>
              <p:nvPr/>
            </p:nvSpPr>
            <p:spPr bwMode="auto">
              <a:xfrm>
                <a:off x="2356" y="1293"/>
                <a:ext cx="11" cy="9"/>
              </a:xfrm>
              <a:custGeom>
                <a:avLst/>
                <a:gdLst>
                  <a:gd name="T0" fmla="*/ 96 w 96"/>
                  <a:gd name="T1" fmla="*/ 51 h 80"/>
                  <a:gd name="T2" fmla="*/ 86 w 96"/>
                  <a:gd name="T3" fmla="*/ 26 h 80"/>
                  <a:gd name="T4" fmla="*/ 76 w 96"/>
                  <a:gd name="T5" fmla="*/ 0 h 80"/>
                  <a:gd name="T6" fmla="*/ 0 w 96"/>
                  <a:gd name="T7" fmla="*/ 30 h 80"/>
                  <a:gd name="T8" fmla="*/ 10 w 96"/>
                  <a:gd name="T9" fmla="*/ 55 h 80"/>
                  <a:gd name="T10" fmla="*/ 20 w 96"/>
                  <a:gd name="T11" fmla="*/ 80 h 80"/>
                  <a:gd name="T12" fmla="*/ 96 w 96"/>
                  <a:gd name="T13" fmla="*/ 5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0">
                    <a:moveTo>
                      <a:pt x="96" y="51"/>
                    </a:moveTo>
                    <a:lnTo>
                      <a:pt x="86" y="26"/>
                    </a:lnTo>
                    <a:lnTo>
                      <a:pt x="76" y="0"/>
                    </a:lnTo>
                    <a:lnTo>
                      <a:pt x="0" y="30"/>
                    </a:lnTo>
                    <a:lnTo>
                      <a:pt x="10" y="55"/>
                    </a:lnTo>
                    <a:lnTo>
                      <a:pt x="20" y="80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0" name="Freeform 4805"/>
              <p:cNvSpPr>
                <a:spLocks/>
              </p:cNvSpPr>
              <p:nvPr/>
            </p:nvSpPr>
            <p:spPr bwMode="auto">
              <a:xfrm>
                <a:off x="2356" y="1293"/>
                <a:ext cx="11" cy="9"/>
              </a:xfrm>
              <a:custGeom>
                <a:avLst/>
                <a:gdLst>
                  <a:gd name="T0" fmla="*/ 96 w 96"/>
                  <a:gd name="T1" fmla="*/ 51 h 80"/>
                  <a:gd name="T2" fmla="*/ 86 w 96"/>
                  <a:gd name="T3" fmla="*/ 26 h 80"/>
                  <a:gd name="T4" fmla="*/ 76 w 96"/>
                  <a:gd name="T5" fmla="*/ 0 h 80"/>
                  <a:gd name="T6" fmla="*/ 0 w 96"/>
                  <a:gd name="T7" fmla="*/ 30 h 80"/>
                  <a:gd name="T8" fmla="*/ 10 w 96"/>
                  <a:gd name="T9" fmla="*/ 55 h 80"/>
                  <a:gd name="T10" fmla="*/ 20 w 96"/>
                  <a:gd name="T11" fmla="*/ 80 h 80"/>
                  <a:gd name="T12" fmla="*/ 96 w 96"/>
                  <a:gd name="T13" fmla="*/ 5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0">
                    <a:moveTo>
                      <a:pt x="96" y="51"/>
                    </a:moveTo>
                    <a:lnTo>
                      <a:pt x="86" y="26"/>
                    </a:lnTo>
                    <a:lnTo>
                      <a:pt x="76" y="0"/>
                    </a:lnTo>
                    <a:lnTo>
                      <a:pt x="0" y="30"/>
                    </a:lnTo>
                    <a:lnTo>
                      <a:pt x="10" y="55"/>
                    </a:lnTo>
                    <a:lnTo>
                      <a:pt x="20" y="80"/>
                    </a:lnTo>
                    <a:lnTo>
                      <a:pt x="96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38" name="Group 4806"/>
            <p:cNvGrpSpPr>
              <a:grpSpLocks/>
            </p:cNvGrpSpPr>
            <p:nvPr/>
          </p:nvGrpSpPr>
          <p:grpSpPr bwMode="auto">
            <a:xfrm>
              <a:off x="2080" y="1296"/>
              <a:ext cx="278" cy="340"/>
              <a:chOff x="2080" y="1296"/>
              <a:chExt cx="278" cy="340"/>
            </a:xfrm>
          </p:grpSpPr>
          <p:sp>
            <p:nvSpPr>
              <p:cNvPr id="4811" name="Freeform 4807"/>
              <p:cNvSpPr>
                <a:spLocks/>
              </p:cNvSpPr>
              <p:nvPr/>
            </p:nvSpPr>
            <p:spPr bwMode="auto">
              <a:xfrm>
                <a:off x="2356" y="1296"/>
                <a:ext cx="1" cy="3"/>
              </a:xfrm>
              <a:custGeom>
                <a:avLst/>
                <a:gdLst>
                  <a:gd name="T0" fmla="*/ 10 w 10"/>
                  <a:gd name="T1" fmla="*/ 25 h 25"/>
                  <a:gd name="T2" fmla="*/ 0 w 10"/>
                  <a:gd name="T3" fmla="*/ 0 h 25"/>
                  <a:gd name="T4" fmla="*/ 0 w 10"/>
                  <a:gd name="T5" fmla="*/ 0 h 25"/>
                  <a:gd name="T6" fmla="*/ 10 w 10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10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2" name="Line 4808"/>
              <p:cNvSpPr>
                <a:spLocks noChangeShapeType="1"/>
              </p:cNvSpPr>
              <p:nvPr/>
            </p:nvSpPr>
            <p:spPr bwMode="auto">
              <a:xfrm>
                <a:off x="2356" y="12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3" name="Freeform 4809"/>
              <p:cNvSpPr>
                <a:spLocks/>
              </p:cNvSpPr>
              <p:nvPr/>
            </p:nvSpPr>
            <p:spPr bwMode="auto">
              <a:xfrm>
                <a:off x="2348" y="1296"/>
                <a:ext cx="10" cy="10"/>
              </a:xfrm>
              <a:custGeom>
                <a:avLst/>
                <a:gdLst>
                  <a:gd name="T0" fmla="*/ 95 w 95"/>
                  <a:gd name="T1" fmla="*/ 50 h 82"/>
                  <a:gd name="T2" fmla="*/ 85 w 95"/>
                  <a:gd name="T3" fmla="*/ 25 h 82"/>
                  <a:gd name="T4" fmla="*/ 75 w 95"/>
                  <a:gd name="T5" fmla="*/ 0 h 82"/>
                  <a:gd name="T6" fmla="*/ 0 w 95"/>
                  <a:gd name="T7" fmla="*/ 32 h 82"/>
                  <a:gd name="T8" fmla="*/ 10 w 95"/>
                  <a:gd name="T9" fmla="*/ 57 h 82"/>
                  <a:gd name="T10" fmla="*/ 19 w 95"/>
                  <a:gd name="T11" fmla="*/ 82 h 82"/>
                  <a:gd name="T12" fmla="*/ 95 w 95"/>
                  <a:gd name="T13" fmla="*/ 5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95" y="50"/>
                    </a:moveTo>
                    <a:lnTo>
                      <a:pt x="85" y="25"/>
                    </a:lnTo>
                    <a:lnTo>
                      <a:pt x="75" y="0"/>
                    </a:lnTo>
                    <a:lnTo>
                      <a:pt x="0" y="32"/>
                    </a:lnTo>
                    <a:lnTo>
                      <a:pt x="10" y="57"/>
                    </a:lnTo>
                    <a:lnTo>
                      <a:pt x="19" y="82"/>
                    </a:lnTo>
                    <a:lnTo>
                      <a:pt x="9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" name="Freeform 4810"/>
              <p:cNvSpPr>
                <a:spLocks/>
              </p:cNvSpPr>
              <p:nvPr/>
            </p:nvSpPr>
            <p:spPr bwMode="auto">
              <a:xfrm>
                <a:off x="2348" y="1296"/>
                <a:ext cx="10" cy="10"/>
              </a:xfrm>
              <a:custGeom>
                <a:avLst/>
                <a:gdLst>
                  <a:gd name="T0" fmla="*/ 95 w 95"/>
                  <a:gd name="T1" fmla="*/ 50 h 82"/>
                  <a:gd name="T2" fmla="*/ 85 w 95"/>
                  <a:gd name="T3" fmla="*/ 25 h 82"/>
                  <a:gd name="T4" fmla="*/ 75 w 95"/>
                  <a:gd name="T5" fmla="*/ 0 h 82"/>
                  <a:gd name="T6" fmla="*/ 0 w 95"/>
                  <a:gd name="T7" fmla="*/ 32 h 82"/>
                  <a:gd name="T8" fmla="*/ 10 w 95"/>
                  <a:gd name="T9" fmla="*/ 57 h 82"/>
                  <a:gd name="T10" fmla="*/ 19 w 95"/>
                  <a:gd name="T11" fmla="*/ 82 h 82"/>
                  <a:gd name="T12" fmla="*/ 95 w 95"/>
                  <a:gd name="T13" fmla="*/ 5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95" y="50"/>
                    </a:moveTo>
                    <a:lnTo>
                      <a:pt x="85" y="25"/>
                    </a:lnTo>
                    <a:lnTo>
                      <a:pt x="75" y="0"/>
                    </a:lnTo>
                    <a:lnTo>
                      <a:pt x="0" y="32"/>
                    </a:lnTo>
                    <a:lnTo>
                      <a:pt x="10" y="57"/>
                    </a:lnTo>
                    <a:lnTo>
                      <a:pt x="19" y="82"/>
                    </a:lnTo>
                    <a:lnTo>
                      <a:pt x="95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" name="Freeform 4811"/>
              <p:cNvSpPr>
                <a:spLocks/>
              </p:cNvSpPr>
              <p:nvPr/>
            </p:nvSpPr>
            <p:spPr bwMode="auto">
              <a:xfrm>
                <a:off x="2348" y="1300"/>
                <a:ext cx="1" cy="3"/>
              </a:xfrm>
              <a:custGeom>
                <a:avLst/>
                <a:gdLst>
                  <a:gd name="T0" fmla="*/ 11 w 11"/>
                  <a:gd name="T1" fmla="*/ 25 h 25"/>
                  <a:gd name="T2" fmla="*/ 1 w 11"/>
                  <a:gd name="T3" fmla="*/ 0 h 25"/>
                  <a:gd name="T4" fmla="*/ 0 w 11"/>
                  <a:gd name="T5" fmla="*/ 1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" name="Line 4812"/>
              <p:cNvSpPr>
                <a:spLocks noChangeShapeType="1"/>
              </p:cNvSpPr>
              <p:nvPr/>
            </p:nvSpPr>
            <p:spPr bwMode="auto">
              <a:xfrm flipH="1">
                <a:off x="2348" y="13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7" name="Freeform 4813"/>
              <p:cNvSpPr>
                <a:spLocks/>
              </p:cNvSpPr>
              <p:nvPr/>
            </p:nvSpPr>
            <p:spPr bwMode="auto">
              <a:xfrm>
                <a:off x="2339" y="1300"/>
                <a:ext cx="11" cy="9"/>
              </a:xfrm>
              <a:custGeom>
                <a:avLst/>
                <a:gdLst>
                  <a:gd name="T0" fmla="*/ 97 w 97"/>
                  <a:gd name="T1" fmla="*/ 48 h 81"/>
                  <a:gd name="T2" fmla="*/ 86 w 97"/>
                  <a:gd name="T3" fmla="*/ 24 h 81"/>
                  <a:gd name="T4" fmla="*/ 75 w 97"/>
                  <a:gd name="T5" fmla="*/ 0 h 81"/>
                  <a:gd name="T6" fmla="*/ 0 w 97"/>
                  <a:gd name="T7" fmla="*/ 33 h 81"/>
                  <a:gd name="T8" fmla="*/ 11 w 97"/>
                  <a:gd name="T9" fmla="*/ 57 h 81"/>
                  <a:gd name="T10" fmla="*/ 22 w 97"/>
                  <a:gd name="T11" fmla="*/ 81 h 81"/>
                  <a:gd name="T12" fmla="*/ 97 w 97"/>
                  <a:gd name="T13" fmla="*/ 4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1">
                    <a:moveTo>
                      <a:pt x="97" y="48"/>
                    </a:moveTo>
                    <a:lnTo>
                      <a:pt x="86" y="24"/>
                    </a:lnTo>
                    <a:lnTo>
                      <a:pt x="75" y="0"/>
                    </a:lnTo>
                    <a:lnTo>
                      <a:pt x="0" y="33"/>
                    </a:lnTo>
                    <a:lnTo>
                      <a:pt x="11" y="57"/>
                    </a:lnTo>
                    <a:lnTo>
                      <a:pt x="22" y="81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" name="Freeform 4814"/>
              <p:cNvSpPr>
                <a:spLocks/>
              </p:cNvSpPr>
              <p:nvPr/>
            </p:nvSpPr>
            <p:spPr bwMode="auto">
              <a:xfrm>
                <a:off x="2339" y="1300"/>
                <a:ext cx="11" cy="9"/>
              </a:xfrm>
              <a:custGeom>
                <a:avLst/>
                <a:gdLst>
                  <a:gd name="T0" fmla="*/ 97 w 97"/>
                  <a:gd name="T1" fmla="*/ 48 h 81"/>
                  <a:gd name="T2" fmla="*/ 86 w 97"/>
                  <a:gd name="T3" fmla="*/ 24 h 81"/>
                  <a:gd name="T4" fmla="*/ 75 w 97"/>
                  <a:gd name="T5" fmla="*/ 0 h 81"/>
                  <a:gd name="T6" fmla="*/ 0 w 97"/>
                  <a:gd name="T7" fmla="*/ 33 h 81"/>
                  <a:gd name="T8" fmla="*/ 11 w 97"/>
                  <a:gd name="T9" fmla="*/ 57 h 81"/>
                  <a:gd name="T10" fmla="*/ 22 w 97"/>
                  <a:gd name="T11" fmla="*/ 81 h 81"/>
                  <a:gd name="T12" fmla="*/ 97 w 97"/>
                  <a:gd name="T13" fmla="*/ 4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1">
                    <a:moveTo>
                      <a:pt x="97" y="48"/>
                    </a:moveTo>
                    <a:lnTo>
                      <a:pt x="86" y="24"/>
                    </a:lnTo>
                    <a:lnTo>
                      <a:pt x="75" y="0"/>
                    </a:lnTo>
                    <a:lnTo>
                      <a:pt x="0" y="33"/>
                    </a:lnTo>
                    <a:lnTo>
                      <a:pt x="11" y="57"/>
                    </a:lnTo>
                    <a:lnTo>
                      <a:pt x="22" y="81"/>
                    </a:lnTo>
                    <a:lnTo>
                      <a:pt x="97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" name="Freeform 4815"/>
              <p:cNvSpPr>
                <a:spLocks/>
              </p:cNvSpPr>
              <p:nvPr/>
            </p:nvSpPr>
            <p:spPr bwMode="auto">
              <a:xfrm>
                <a:off x="2339" y="1304"/>
                <a:ext cx="1" cy="2"/>
              </a:xfrm>
              <a:custGeom>
                <a:avLst/>
                <a:gdLst>
                  <a:gd name="T0" fmla="*/ 11 w 11"/>
                  <a:gd name="T1" fmla="*/ 24 h 24"/>
                  <a:gd name="T2" fmla="*/ 0 w 11"/>
                  <a:gd name="T3" fmla="*/ 0 h 24"/>
                  <a:gd name="T4" fmla="*/ 0 w 11"/>
                  <a:gd name="T5" fmla="*/ 0 h 24"/>
                  <a:gd name="T6" fmla="*/ 11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0" name="Line 4816"/>
              <p:cNvSpPr>
                <a:spLocks noChangeShapeType="1"/>
              </p:cNvSpPr>
              <p:nvPr/>
            </p:nvSpPr>
            <p:spPr bwMode="auto">
              <a:xfrm>
                <a:off x="2339" y="13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1" name="Freeform 4817"/>
              <p:cNvSpPr>
                <a:spLocks/>
              </p:cNvSpPr>
              <p:nvPr/>
            </p:nvSpPr>
            <p:spPr bwMode="auto">
              <a:xfrm>
                <a:off x="2331" y="1304"/>
                <a:ext cx="11" cy="9"/>
              </a:xfrm>
              <a:custGeom>
                <a:avLst/>
                <a:gdLst>
                  <a:gd name="T0" fmla="*/ 95 w 95"/>
                  <a:gd name="T1" fmla="*/ 48 h 82"/>
                  <a:gd name="T2" fmla="*/ 84 w 95"/>
                  <a:gd name="T3" fmla="*/ 24 h 82"/>
                  <a:gd name="T4" fmla="*/ 73 w 95"/>
                  <a:gd name="T5" fmla="*/ 0 h 82"/>
                  <a:gd name="T6" fmla="*/ 0 w 95"/>
                  <a:gd name="T7" fmla="*/ 34 h 82"/>
                  <a:gd name="T8" fmla="*/ 11 w 95"/>
                  <a:gd name="T9" fmla="*/ 58 h 82"/>
                  <a:gd name="T10" fmla="*/ 22 w 95"/>
                  <a:gd name="T11" fmla="*/ 82 h 82"/>
                  <a:gd name="T12" fmla="*/ 95 w 95"/>
                  <a:gd name="T13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95" y="48"/>
                    </a:moveTo>
                    <a:lnTo>
                      <a:pt x="84" y="24"/>
                    </a:lnTo>
                    <a:lnTo>
                      <a:pt x="73" y="0"/>
                    </a:lnTo>
                    <a:lnTo>
                      <a:pt x="0" y="34"/>
                    </a:lnTo>
                    <a:lnTo>
                      <a:pt x="11" y="58"/>
                    </a:lnTo>
                    <a:lnTo>
                      <a:pt x="22" y="82"/>
                    </a:lnTo>
                    <a:lnTo>
                      <a:pt x="9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" name="Freeform 4818"/>
              <p:cNvSpPr>
                <a:spLocks/>
              </p:cNvSpPr>
              <p:nvPr/>
            </p:nvSpPr>
            <p:spPr bwMode="auto">
              <a:xfrm>
                <a:off x="2331" y="1304"/>
                <a:ext cx="11" cy="9"/>
              </a:xfrm>
              <a:custGeom>
                <a:avLst/>
                <a:gdLst>
                  <a:gd name="T0" fmla="*/ 95 w 95"/>
                  <a:gd name="T1" fmla="*/ 48 h 82"/>
                  <a:gd name="T2" fmla="*/ 84 w 95"/>
                  <a:gd name="T3" fmla="*/ 24 h 82"/>
                  <a:gd name="T4" fmla="*/ 73 w 95"/>
                  <a:gd name="T5" fmla="*/ 0 h 82"/>
                  <a:gd name="T6" fmla="*/ 0 w 95"/>
                  <a:gd name="T7" fmla="*/ 34 h 82"/>
                  <a:gd name="T8" fmla="*/ 11 w 95"/>
                  <a:gd name="T9" fmla="*/ 58 h 82"/>
                  <a:gd name="T10" fmla="*/ 22 w 95"/>
                  <a:gd name="T11" fmla="*/ 82 h 82"/>
                  <a:gd name="T12" fmla="*/ 95 w 95"/>
                  <a:gd name="T13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82">
                    <a:moveTo>
                      <a:pt x="95" y="48"/>
                    </a:moveTo>
                    <a:lnTo>
                      <a:pt x="84" y="24"/>
                    </a:lnTo>
                    <a:lnTo>
                      <a:pt x="73" y="0"/>
                    </a:lnTo>
                    <a:lnTo>
                      <a:pt x="0" y="34"/>
                    </a:lnTo>
                    <a:lnTo>
                      <a:pt x="11" y="58"/>
                    </a:lnTo>
                    <a:lnTo>
                      <a:pt x="22" y="82"/>
                    </a:lnTo>
                    <a:lnTo>
                      <a:pt x="9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" name="Freeform 4819"/>
              <p:cNvSpPr>
                <a:spLocks/>
              </p:cNvSpPr>
              <p:nvPr/>
            </p:nvSpPr>
            <p:spPr bwMode="auto">
              <a:xfrm>
                <a:off x="2331" y="1308"/>
                <a:ext cx="1" cy="2"/>
              </a:xfrm>
              <a:custGeom>
                <a:avLst/>
                <a:gdLst>
                  <a:gd name="T0" fmla="*/ 12 w 12"/>
                  <a:gd name="T1" fmla="*/ 24 h 24"/>
                  <a:gd name="T2" fmla="*/ 1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" name="Line 4820"/>
              <p:cNvSpPr>
                <a:spLocks noChangeShapeType="1"/>
              </p:cNvSpPr>
              <p:nvPr/>
            </p:nvSpPr>
            <p:spPr bwMode="auto">
              <a:xfrm flipH="1">
                <a:off x="2331" y="13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" name="Freeform 4821"/>
              <p:cNvSpPr>
                <a:spLocks/>
              </p:cNvSpPr>
              <p:nvPr/>
            </p:nvSpPr>
            <p:spPr bwMode="auto">
              <a:xfrm>
                <a:off x="2323" y="1308"/>
                <a:ext cx="11" cy="9"/>
              </a:xfrm>
              <a:custGeom>
                <a:avLst/>
                <a:gdLst>
                  <a:gd name="T0" fmla="*/ 98 w 98"/>
                  <a:gd name="T1" fmla="*/ 48 h 83"/>
                  <a:gd name="T2" fmla="*/ 86 w 98"/>
                  <a:gd name="T3" fmla="*/ 24 h 83"/>
                  <a:gd name="T4" fmla="*/ 74 w 98"/>
                  <a:gd name="T5" fmla="*/ 0 h 83"/>
                  <a:gd name="T6" fmla="*/ 0 w 98"/>
                  <a:gd name="T7" fmla="*/ 35 h 83"/>
                  <a:gd name="T8" fmla="*/ 12 w 98"/>
                  <a:gd name="T9" fmla="*/ 59 h 83"/>
                  <a:gd name="T10" fmla="*/ 24 w 98"/>
                  <a:gd name="T11" fmla="*/ 83 h 83"/>
                  <a:gd name="T12" fmla="*/ 98 w 98"/>
                  <a:gd name="T13" fmla="*/ 4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3">
                    <a:moveTo>
                      <a:pt x="98" y="48"/>
                    </a:moveTo>
                    <a:lnTo>
                      <a:pt x="86" y="24"/>
                    </a:lnTo>
                    <a:lnTo>
                      <a:pt x="74" y="0"/>
                    </a:lnTo>
                    <a:lnTo>
                      <a:pt x="0" y="35"/>
                    </a:lnTo>
                    <a:lnTo>
                      <a:pt x="12" y="59"/>
                    </a:lnTo>
                    <a:lnTo>
                      <a:pt x="24" y="83"/>
                    </a:lnTo>
                    <a:lnTo>
                      <a:pt x="9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6" name="Freeform 4822"/>
              <p:cNvSpPr>
                <a:spLocks/>
              </p:cNvSpPr>
              <p:nvPr/>
            </p:nvSpPr>
            <p:spPr bwMode="auto">
              <a:xfrm>
                <a:off x="2323" y="1308"/>
                <a:ext cx="11" cy="9"/>
              </a:xfrm>
              <a:custGeom>
                <a:avLst/>
                <a:gdLst>
                  <a:gd name="T0" fmla="*/ 98 w 98"/>
                  <a:gd name="T1" fmla="*/ 48 h 83"/>
                  <a:gd name="T2" fmla="*/ 86 w 98"/>
                  <a:gd name="T3" fmla="*/ 24 h 83"/>
                  <a:gd name="T4" fmla="*/ 74 w 98"/>
                  <a:gd name="T5" fmla="*/ 0 h 83"/>
                  <a:gd name="T6" fmla="*/ 0 w 98"/>
                  <a:gd name="T7" fmla="*/ 35 h 83"/>
                  <a:gd name="T8" fmla="*/ 12 w 98"/>
                  <a:gd name="T9" fmla="*/ 59 h 83"/>
                  <a:gd name="T10" fmla="*/ 24 w 98"/>
                  <a:gd name="T11" fmla="*/ 83 h 83"/>
                  <a:gd name="T12" fmla="*/ 98 w 98"/>
                  <a:gd name="T13" fmla="*/ 4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3">
                    <a:moveTo>
                      <a:pt x="98" y="48"/>
                    </a:moveTo>
                    <a:lnTo>
                      <a:pt x="86" y="24"/>
                    </a:lnTo>
                    <a:lnTo>
                      <a:pt x="74" y="0"/>
                    </a:lnTo>
                    <a:lnTo>
                      <a:pt x="0" y="35"/>
                    </a:lnTo>
                    <a:lnTo>
                      <a:pt x="12" y="59"/>
                    </a:lnTo>
                    <a:lnTo>
                      <a:pt x="24" y="83"/>
                    </a:lnTo>
                    <a:lnTo>
                      <a:pt x="98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" name="Freeform 4823"/>
              <p:cNvSpPr>
                <a:spLocks/>
              </p:cNvSpPr>
              <p:nvPr/>
            </p:nvSpPr>
            <p:spPr bwMode="auto">
              <a:xfrm>
                <a:off x="2323" y="1311"/>
                <a:ext cx="1" cy="3"/>
              </a:xfrm>
              <a:custGeom>
                <a:avLst/>
                <a:gdLst>
                  <a:gd name="T0" fmla="*/ 12 w 12"/>
                  <a:gd name="T1" fmla="*/ 24 h 24"/>
                  <a:gd name="T2" fmla="*/ 0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8" name="Line 4824"/>
              <p:cNvSpPr>
                <a:spLocks noChangeShapeType="1"/>
              </p:cNvSpPr>
              <p:nvPr/>
            </p:nvSpPr>
            <p:spPr bwMode="auto">
              <a:xfrm>
                <a:off x="2323" y="1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9" name="Freeform 4825"/>
              <p:cNvSpPr>
                <a:spLocks/>
              </p:cNvSpPr>
              <p:nvPr/>
            </p:nvSpPr>
            <p:spPr bwMode="auto">
              <a:xfrm>
                <a:off x="2315" y="1311"/>
                <a:ext cx="10" cy="10"/>
              </a:xfrm>
              <a:custGeom>
                <a:avLst/>
                <a:gdLst>
                  <a:gd name="T0" fmla="*/ 96 w 96"/>
                  <a:gd name="T1" fmla="*/ 48 h 85"/>
                  <a:gd name="T2" fmla="*/ 84 w 96"/>
                  <a:gd name="T3" fmla="*/ 24 h 85"/>
                  <a:gd name="T4" fmla="*/ 72 w 96"/>
                  <a:gd name="T5" fmla="*/ 0 h 85"/>
                  <a:gd name="T6" fmla="*/ 0 w 96"/>
                  <a:gd name="T7" fmla="*/ 37 h 85"/>
                  <a:gd name="T8" fmla="*/ 12 w 96"/>
                  <a:gd name="T9" fmla="*/ 61 h 85"/>
                  <a:gd name="T10" fmla="*/ 24 w 96"/>
                  <a:gd name="T11" fmla="*/ 85 h 85"/>
                  <a:gd name="T12" fmla="*/ 96 w 96"/>
                  <a:gd name="T13" fmla="*/ 4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96" y="48"/>
                    </a:moveTo>
                    <a:lnTo>
                      <a:pt x="84" y="24"/>
                    </a:lnTo>
                    <a:lnTo>
                      <a:pt x="72" y="0"/>
                    </a:lnTo>
                    <a:lnTo>
                      <a:pt x="0" y="37"/>
                    </a:lnTo>
                    <a:lnTo>
                      <a:pt x="12" y="61"/>
                    </a:lnTo>
                    <a:lnTo>
                      <a:pt x="24" y="85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0" name="Freeform 4826"/>
              <p:cNvSpPr>
                <a:spLocks/>
              </p:cNvSpPr>
              <p:nvPr/>
            </p:nvSpPr>
            <p:spPr bwMode="auto">
              <a:xfrm>
                <a:off x="2315" y="1311"/>
                <a:ext cx="10" cy="10"/>
              </a:xfrm>
              <a:custGeom>
                <a:avLst/>
                <a:gdLst>
                  <a:gd name="T0" fmla="*/ 96 w 96"/>
                  <a:gd name="T1" fmla="*/ 48 h 85"/>
                  <a:gd name="T2" fmla="*/ 84 w 96"/>
                  <a:gd name="T3" fmla="*/ 24 h 85"/>
                  <a:gd name="T4" fmla="*/ 72 w 96"/>
                  <a:gd name="T5" fmla="*/ 0 h 85"/>
                  <a:gd name="T6" fmla="*/ 0 w 96"/>
                  <a:gd name="T7" fmla="*/ 37 h 85"/>
                  <a:gd name="T8" fmla="*/ 12 w 96"/>
                  <a:gd name="T9" fmla="*/ 61 h 85"/>
                  <a:gd name="T10" fmla="*/ 24 w 96"/>
                  <a:gd name="T11" fmla="*/ 85 h 85"/>
                  <a:gd name="T12" fmla="*/ 96 w 96"/>
                  <a:gd name="T13" fmla="*/ 4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96" y="48"/>
                    </a:moveTo>
                    <a:lnTo>
                      <a:pt x="84" y="24"/>
                    </a:lnTo>
                    <a:lnTo>
                      <a:pt x="72" y="0"/>
                    </a:lnTo>
                    <a:lnTo>
                      <a:pt x="0" y="37"/>
                    </a:lnTo>
                    <a:lnTo>
                      <a:pt x="12" y="61"/>
                    </a:lnTo>
                    <a:lnTo>
                      <a:pt x="24" y="85"/>
                    </a:lnTo>
                    <a:lnTo>
                      <a:pt x="96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" name="Freeform 4827"/>
              <p:cNvSpPr>
                <a:spLocks/>
              </p:cNvSpPr>
              <p:nvPr/>
            </p:nvSpPr>
            <p:spPr bwMode="auto">
              <a:xfrm>
                <a:off x="2315" y="1316"/>
                <a:ext cx="1" cy="2"/>
              </a:xfrm>
              <a:custGeom>
                <a:avLst/>
                <a:gdLst>
                  <a:gd name="T0" fmla="*/ 13 w 13"/>
                  <a:gd name="T1" fmla="*/ 24 h 24"/>
                  <a:gd name="T2" fmla="*/ 1 w 13"/>
                  <a:gd name="T3" fmla="*/ 0 h 24"/>
                  <a:gd name="T4" fmla="*/ 0 w 13"/>
                  <a:gd name="T5" fmla="*/ 1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" name="Line 4828"/>
              <p:cNvSpPr>
                <a:spLocks noChangeShapeType="1"/>
              </p:cNvSpPr>
              <p:nvPr/>
            </p:nvSpPr>
            <p:spPr bwMode="auto">
              <a:xfrm flipH="1">
                <a:off x="2315" y="13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" name="Freeform 4829"/>
              <p:cNvSpPr>
                <a:spLocks/>
              </p:cNvSpPr>
              <p:nvPr/>
            </p:nvSpPr>
            <p:spPr bwMode="auto">
              <a:xfrm>
                <a:off x="2307" y="1316"/>
                <a:ext cx="11" cy="9"/>
              </a:xfrm>
              <a:custGeom>
                <a:avLst/>
                <a:gdLst>
                  <a:gd name="T0" fmla="*/ 98 w 98"/>
                  <a:gd name="T1" fmla="*/ 46 h 86"/>
                  <a:gd name="T2" fmla="*/ 85 w 98"/>
                  <a:gd name="T3" fmla="*/ 23 h 86"/>
                  <a:gd name="T4" fmla="*/ 72 w 98"/>
                  <a:gd name="T5" fmla="*/ 0 h 86"/>
                  <a:gd name="T6" fmla="*/ 0 w 98"/>
                  <a:gd name="T7" fmla="*/ 40 h 86"/>
                  <a:gd name="T8" fmla="*/ 14 w 98"/>
                  <a:gd name="T9" fmla="*/ 63 h 86"/>
                  <a:gd name="T10" fmla="*/ 27 w 98"/>
                  <a:gd name="T11" fmla="*/ 86 h 86"/>
                  <a:gd name="T12" fmla="*/ 98 w 98"/>
                  <a:gd name="T13" fmla="*/ 4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6">
                    <a:moveTo>
                      <a:pt x="98" y="46"/>
                    </a:moveTo>
                    <a:lnTo>
                      <a:pt x="85" y="23"/>
                    </a:lnTo>
                    <a:lnTo>
                      <a:pt x="72" y="0"/>
                    </a:lnTo>
                    <a:lnTo>
                      <a:pt x="0" y="40"/>
                    </a:lnTo>
                    <a:lnTo>
                      <a:pt x="14" y="63"/>
                    </a:lnTo>
                    <a:lnTo>
                      <a:pt x="27" y="86"/>
                    </a:lnTo>
                    <a:lnTo>
                      <a:pt x="9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4" name="Freeform 4830"/>
              <p:cNvSpPr>
                <a:spLocks/>
              </p:cNvSpPr>
              <p:nvPr/>
            </p:nvSpPr>
            <p:spPr bwMode="auto">
              <a:xfrm>
                <a:off x="2307" y="1316"/>
                <a:ext cx="11" cy="9"/>
              </a:xfrm>
              <a:custGeom>
                <a:avLst/>
                <a:gdLst>
                  <a:gd name="T0" fmla="*/ 98 w 98"/>
                  <a:gd name="T1" fmla="*/ 46 h 86"/>
                  <a:gd name="T2" fmla="*/ 85 w 98"/>
                  <a:gd name="T3" fmla="*/ 23 h 86"/>
                  <a:gd name="T4" fmla="*/ 72 w 98"/>
                  <a:gd name="T5" fmla="*/ 0 h 86"/>
                  <a:gd name="T6" fmla="*/ 0 w 98"/>
                  <a:gd name="T7" fmla="*/ 40 h 86"/>
                  <a:gd name="T8" fmla="*/ 14 w 98"/>
                  <a:gd name="T9" fmla="*/ 63 h 86"/>
                  <a:gd name="T10" fmla="*/ 27 w 98"/>
                  <a:gd name="T11" fmla="*/ 86 h 86"/>
                  <a:gd name="T12" fmla="*/ 98 w 98"/>
                  <a:gd name="T13" fmla="*/ 4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6">
                    <a:moveTo>
                      <a:pt x="98" y="46"/>
                    </a:moveTo>
                    <a:lnTo>
                      <a:pt x="85" y="23"/>
                    </a:lnTo>
                    <a:lnTo>
                      <a:pt x="72" y="0"/>
                    </a:lnTo>
                    <a:lnTo>
                      <a:pt x="0" y="40"/>
                    </a:lnTo>
                    <a:lnTo>
                      <a:pt x="14" y="63"/>
                    </a:lnTo>
                    <a:lnTo>
                      <a:pt x="27" y="86"/>
                    </a:lnTo>
                    <a:lnTo>
                      <a:pt x="9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" name="Freeform 4831"/>
              <p:cNvSpPr>
                <a:spLocks/>
              </p:cNvSpPr>
              <p:nvPr/>
            </p:nvSpPr>
            <p:spPr bwMode="auto">
              <a:xfrm>
                <a:off x="2299" y="1320"/>
                <a:ext cx="11" cy="10"/>
              </a:xfrm>
              <a:custGeom>
                <a:avLst/>
                <a:gdLst>
                  <a:gd name="T0" fmla="*/ 98 w 98"/>
                  <a:gd name="T1" fmla="*/ 46 h 85"/>
                  <a:gd name="T2" fmla="*/ 85 w 98"/>
                  <a:gd name="T3" fmla="*/ 23 h 85"/>
                  <a:gd name="T4" fmla="*/ 71 w 98"/>
                  <a:gd name="T5" fmla="*/ 0 h 85"/>
                  <a:gd name="T6" fmla="*/ 0 w 98"/>
                  <a:gd name="T7" fmla="*/ 39 h 85"/>
                  <a:gd name="T8" fmla="*/ 13 w 98"/>
                  <a:gd name="T9" fmla="*/ 62 h 85"/>
                  <a:gd name="T10" fmla="*/ 26 w 98"/>
                  <a:gd name="T11" fmla="*/ 85 h 85"/>
                  <a:gd name="T12" fmla="*/ 98 w 98"/>
                  <a:gd name="T13" fmla="*/ 4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5">
                    <a:moveTo>
                      <a:pt x="98" y="46"/>
                    </a:moveTo>
                    <a:lnTo>
                      <a:pt x="85" y="23"/>
                    </a:lnTo>
                    <a:lnTo>
                      <a:pt x="71" y="0"/>
                    </a:lnTo>
                    <a:lnTo>
                      <a:pt x="0" y="39"/>
                    </a:lnTo>
                    <a:lnTo>
                      <a:pt x="13" y="62"/>
                    </a:lnTo>
                    <a:lnTo>
                      <a:pt x="26" y="85"/>
                    </a:lnTo>
                    <a:lnTo>
                      <a:pt x="9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" name="Freeform 4832"/>
              <p:cNvSpPr>
                <a:spLocks/>
              </p:cNvSpPr>
              <p:nvPr/>
            </p:nvSpPr>
            <p:spPr bwMode="auto">
              <a:xfrm>
                <a:off x="2299" y="1320"/>
                <a:ext cx="11" cy="10"/>
              </a:xfrm>
              <a:custGeom>
                <a:avLst/>
                <a:gdLst>
                  <a:gd name="T0" fmla="*/ 98 w 98"/>
                  <a:gd name="T1" fmla="*/ 46 h 85"/>
                  <a:gd name="T2" fmla="*/ 85 w 98"/>
                  <a:gd name="T3" fmla="*/ 23 h 85"/>
                  <a:gd name="T4" fmla="*/ 71 w 98"/>
                  <a:gd name="T5" fmla="*/ 0 h 85"/>
                  <a:gd name="T6" fmla="*/ 0 w 98"/>
                  <a:gd name="T7" fmla="*/ 39 h 85"/>
                  <a:gd name="T8" fmla="*/ 13 w 98"/>
                  <a:gd name="T9" fmla="*/ 62 h 85"/>
                  <a:gd name="T10" fmla="*/ 26 w 98"/>
                  <a:gd name="T11" fmla="*/ 85 h 85"/>
                  <a:gd name="T12" fmla="*/ 98 w 98"/>
                  <a:gd name="T13" fmla="*/ 4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85">
                    <a:moveTo>
                      <a:pt x="98" y="46"/>
                    </a:moveTo>
                    <a:lnTo>
                      <a:pt x="85" y="23"/>
                    </a:lnTo>
                    <a:lnTo>
                      <a:pt x="71" y="0"/>
                    </a:lnTo>
                    <a:lnTo>
                      <a:pt x="0" y="39"/>
                    </a:lnTo>
                    <a:lnTo>
                      <a:pt x="13" y="62"/>
                    </a:lnTo>
                    <a:lnTo>
                      <a:pt x="26" y="85"/>
                    </a:lnTo>
                    <a:lnTo>
                      <a:pt x="9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" name="Freeform 4833"/>
              <p:cNvSpPr>
                <a:spLocks/>
              </p:cNvSpPr>
              <p:nvPr/>
            </p:nvSpPr>
            <p:spPr bwMode="auto">
              <a:xfrm>
                <a:off x="2299" y="1324"/>
                <a:ext cx="1" cy="3"/>
              </a:xfrm>
              <a:custGeom>
                <a:avLst/>
                <a:gdLst>
                  <a:gd name="T0" fmla="*/ 14 w 14"/>
                  <a:gd name="T1" fmla="*/ 23 h 23"/>
                  <a:gd name="T2" fmla="*/ 1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" name="Line 4834"/>
              <p:cNvSpPr>
                <a:spLocks noChangeShapeType="1"/>
              </p:cNvSpPr>
              <p:nvPr/>
            </p:nvSpPr>
            <p:spPr bwMode="auto">
              <a:xfrm flipH="1">
                <a:off x="2299" y="13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" name="Freeform 4835"/>
              <p:cNvSpPr>
                <a:spLocks/>
              </p:cNvSpPr>
              <p:nvPr/>
            </p:nvSpPr>
            <p:spPr bwMode="auto">
              <a:xfrm>
                <a:off x="2291" y="1324"/>
                <a:ext cx="11" cy="10"/>
              </a:xfrm>
              <a:custGeom>
                <a:avLst/>
                <a:gdLst>
                  <a:gd name="T0" fmla="*/ 99 w 99"/>
                  <a:gd name="T1" fmla="*/ 46 h 88"/>
                  <a:gd name="T2" fmla="*/ 84 w 99"/>
                  <a:gd name="T3" fmla="*/ 23 h 88"/>
                  <a:gd name="T4" fmla="*/ 70 w 99"/>
                  <a:gd name="T5" fmla="*/ 0 h 88"/>
                  <a:gd name="T6" fmla="*/ 0 w 99"/>
                  <a:gd name="T7" fmla="*/ 42 h 88"/>
                  <a:gd name="T8" fmla="*/ 14 w 99"/>
                  <a:gd name="T9" fmla="*/ 65 h 88"/>
                  <a:gd name="T10" fmla="*/ 28 w 99"/>
                  <a:gd name="T11" fmla="*/ 88 h 88"/>
                  <a:gd name="T12" fmla="*/ 99 w 99"/>
                  <a:gd name="T13" fmla="*/ 4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88">
                    <a:moveTo>
                      <a:pt x="99" y="46"/>
                    </a:moveTo>
                    <a:lnTo>
                      <a:pt x="84" y="23"/>
                    </a:lnTo>
                    <a:lnTo>
                      <a:pt x="70" y="0"/>
                    </a:lnTo>
                    <a:lnTo>
                      <a:pt x="0" y="42"/>
                    </a:lnTo>
                    <a:lnTo>
                      <a:pt x="14" y="65"/>
                    </a:lnTo>
                    <a:lnTo>
                      <a:pt x="28" y="88"/>
                    </a:lnTo>
                    <a:lnTo>
                      <a:pt x="9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" name="Freeform 4836"/>
              <p:cNvSpPr>
                <a:spLocks/>
              </p:cNvSpPr>
              <p:nvPr/>
            </p:nvSpPr>
            <p:spPr bwMode="auto">
              <a:xfrm>
                <a:off x="2291" y="1324"/>
                <a:ext cx="11" cy="10"/>
              </a:xfrm>
              <a:custGeom>
                <a:avLst/>
                <a:gdLst>
                  <a:gd name="T0" fmla="*/ 99 w 99"/>
                  <a:gd name="T1" fmla="*/ 46 h 88"/>
                  <a:gd name="T2" fmla="*/ 84 w 99"/>
                  <a:gd name="T3" fmla="*/ 23 h 88"/>
                  <a:gd name="T4" fmla="*/ 70 w 99"/>
                  <a:gd name="T5" fmla="*/ 0 h 88"/>
                  <a:gd name="T6" fmla="*/ 0 w 99"/>
                  <a:gd name="T7" fmla="*/ 42 h 88"/>
                  <a:gd name="T8" fmla="*/ 14 w 99"/>
                  <a:gd name="T9" fmla="*/ 65 h 88"/>
                  <a:gd name="T10" fmla="*/ 28 w 99"/>
                  <a:gd name="T11" fmla="*/ 88 h 88"/>
                  <a:gd name="T12" fmla="*/ 99 w 99"/>
                  <a:gd name="T13" fmla="*/ 4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88">
                    <a:moveTo>
                      <a:pt x="99" y="46"/>
                    </a:moveTo>
                    <a:lnTo>
                      <a:pt x="84" y="23"/>
                    </a:lnTo>
                    <a:lnTo>
                      <a:pt x="70" y="0"/>
                    </a:lnTo>
                    <a:lnTo>
                      <a:pt x="0" y="42"/>
                    </a:lnTo>
                    <a:lnTo>
                      <a:pt x="14" y="65"/>
                    </a:lnTo>
                    <a:lnTo>
                      <a:pt x="28" y="88"/>
                    </a:lnTo>
                    <a:lnTo>
                      <a:pt x="9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" name="Freeform 4837"/>
              <p:cNvSpPr>
                <a:spLocks/>
              </p:cNvSpPr>
              <p:nvPr/>
            </p:nvSpPr>
            <p:spPr bwMode="auto">
              <a:xfrm>
                <a:off x="2291" y="1329"/>
                <a:ext cx="1" cy="3"/>
              </a:xfrm>
              <a:custGeom>
                <a:avLst/>
                <a:gdLst>
                  <a:gd name="T0" fmla="*/ 14 w 14"/>
                  <a:gd name="T1" fmla="*/ 23 h 23"/>
                  <a:gd name="T2" fmla="*/ 0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" name="Line 4838"/>
              <p:cNvSpPr>
                <a:spLocks noChangeShapeType="1"/>
              </p:cNvSpPr>
              <p:nvPr/>
            </p:nvSpPr>
            <p:spPr bwMode="auto">
              <a:xfrm>
                <a:off x="2291" y="13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" name="Freeform 4839"/>
              <p:cNvSpPr>
                <a:spLocks/>
              </p:cNvSpPr>
              <p:nvPr/>
            </p:nvSpPr>
            <p:spPr bwMode="auto">
              <a:xfrm>
                <a:off x="2283" y="1329"/>
                <a:ext cx="11" cy="10"/>
              </a:xfrm>
              <a:custGeom>
                <a:avLst/>
                <a:gdLst>
                  <a:gd name="T0" fmla="*/ 97 w 97"/>
                  <a:gd name="T1" fmla="*/ 46 h 89"/>
                  <a:gd name="T2" fmla="*/ 83 w 97"/>
                  <a:gd name="T3" fmla="*/ 23 h 89"/>
                  <a:gd name="T4" fmla="*/ 69 w 97"/>
                  <a:gd name="T5" fmla="*/ 0 h 89"/>
                  <a:gd name="T6" fmla="*/ 0 w 97"/>
                  <a:gd name="T7" fmla="*/ 42 h 89"/>
                  <a:gd name="T8" fmla="*/ 14 w 97"/>
                  <a:gd name="T9" fmla="*/ 66 h 89"/>
                  <a:gd name="T10" fmla="*/ 28 w 97"/>
                  <a:gd name="T11" fmla="*/ 89 h 89"/>
                  <a:gd name="T12" fmla="*/ 97 w 97"/>
                  <a:gd name="T13" fmla="*/ 4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9">
                    <a:moveTo>
                      <a:pt x="97" y="46"/>
                    </a:moveTo>
                    <a:lnTo>
                      <a:pt x="83" y="23"/>
                    </a:lnTo>
                    <a:lnTo>
                      <a:pt x="69" y="0"/>
                    </a:lnTo>
                    <a:lnTo>
                      <a:pt x="0" y="42"/>
                    </a:lnTo>
                    <a:lnTo>
                      <a:pt x="14" y="66"/>
                    </a:lnTo>
                    <a:lnTo>
                      <a:pt x="28" y="89"/>
                    </a:lnTo>
                    <a:lnTo>
                      <a:pt x="9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" name="Freeform 4840"/>
              <p:cNvSpPr>
                <a:spLocks/>
              </p:cNvSpPr>
              <p:nvPr/>
            </p:nvSpPr>
            <p:spPr bwMode="auto">
              <a:xfrm>
                <a:off x="2283" y="1329"/>
                <a:ext cx="11" cy="10"/>
              </a:xfrm>
              <a:custGeom>
                <a:avLst/>
                <a:gdLst>
                  <a:gd name="T0" fmla="*/ 97 w 97"/>
                  <a:gd name="T1" fmla="*/ 46 h 89"/>
                  <a:gd name="T2" fmla="*/ 83 w 97"/>
                  <a:gd name="T3" fmla="*/ 23 h 89"/>
                  <a:gd name="T4" fmla="*/ 69 w 97"/>
                  <a:gd name="T5" fmla="*/ 0 h 89"/>
                  <a:gd name="T6" fmla="*/ 0 w 97"/>
                  <a:gd name="T7" fmla="*/ 42 h 89"/>
                  <a:gd name="T8" fmla="*/ 14 w 97"/>
                  <a:gd name="T9" fmla="*/ 66 h 89"/>
                  <a:gd name="T10" fmla="*/ 28 w 97"/>
                  <a:gd name="T11" fmla="*/ 89 h 89"/>
                  <a:gd name="T12" fmla="*/ 97 w 97"/>
                  <a:gd name="T13" fmla="*/ 4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89">
                    <a:moveTo>
                      <a:pt x="97" y="46"/>
                    </a:moveTo>
                    <a:lnTo>
                      <a:pt x="83" y="23"/>
                    </a:lnTo>
                    <a:lnTo>
                      <a:pt x="69" y="0"/>
                    </a:lnTo>
                    <a:lnTo>
                      <a:pt x="0" y="42"/>
                    </a:lnTo>
                    <a:lnTo>
                      <a:pt x="14" y="66"/>
                    </a:lnTo>
                    <a:lnTo>
                      <a:pt x="28" y="89"/>
                    </a:lnTo>
                    <a:lnTo>
                      <a:pt x="9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" name="Freeform 4841"/>
              <p:cNvSpPr>
                <a:spLocks/>
              </p:cNvSpPr>
              <p:nvPr/>
            </p:nvSpPr>
            <p:spPr bwMode="auto">
              <a:xfrm>
                <a:off x="2283" y="1334"/>
                <a:ext cx="2" cy="2"/>
              </a:xfrm>
              <a:custGeom>
                <a:avLst/>
                <a:gdLst>
                  <a:gd name="T0" fmla="*/ 14 w 14"/>
                  <a:gd name="T1" fmla="*/ 24 h 24"/>
                  <a:gd name="T2" fmla="*/ 0 w 14"/>
                  <a:gd name="T3" fmla="*/ 0 h 24"/>
                  <a:gd name="T4" fmla="*/ 0 w 14"/>
                  <a:gd name="T5" fmla="*/ 0 h 24"/>
                  <a:gd name="T6" fmla="*/ 14 w 14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14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" name="Line 4842"/>
              <p:cNvSpPr>
                <a:spLocks noChangeShapeType="1"/>
              </p:cNvSpPr>
              <p:nvPr/>
            </p:nvSpPr>
            <p:spPr bwMode="auto">
              <a:xfrm>
                <a:off x="2283" y="13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" name="Freeform 4843"/>
              <p:cNvSpPr>
                <a:spLocks/>
              </p:cNvSpPr>
              <p:nvPr/>
            </p:nvSpPr>
            <p:spPr bwMode="auto">
              <a:xfrm>
                <a:off x="2276" y="1334"/>
                <a:ext cx="10" cy="10"/>
              </a:xfrm>
              <a:custGeom>
                <a:avLst/>
                <a:gdLst>
                  <a:gd name="T0" fmla="*/ 97 w 97"/>
                  <a:gd name="T1" fmla="*/ 47 h 90"/>
                  <a:gd name="T2" fmla="*/ 83 w 97"/>
                  <a:gd name="T3" fmla="*/ 24 h 90"/>
                  <a:gd name="T4" fmla="*/ 69 w 97"/>
                  <a:gd name="T5" fmla="*/ 0 h 90"/>
                  <a:gd name="T6" fmla="*/ 0 w 97"/>
                  <a:gd name="T7" fmla="*/ 44 h 90"/>
                  <a:gd name="T8" fmla="*/ 14 w 97"/>
                  <a:gd name="T9" fmla="*/ 67 h 90"/>
                  <a:gd name="T10" fmla="*/ 28 w 97"/>
                  <a:gd name="T11" fmla="*/ 90 h 90"/>
                  <a:gd name="T12" fmla="*/ 97 w 97"/>
                  <a:gd name="T13" fmla="*/ 4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0">
                    <a:moveTo>
                      <a:pt x="97" y="47"/>
                    </a:moveTo>
                    <a:lnTo>
                      <a:pt x="83" y="24"/>
                    </a:lnTo>
                    <a:lnTo>
                      <a:pt x="69" y="0"/>
                    </a:lnTo>
                    <a:lnTo>
                      <a:pt x="0" y="44"/>
                    </a:lnTo>
                    <a:lnTo>
                      <a:pt x="14" y="67"/>
                    </a:lnTo>
                    <a:lnTo>
                      <a:pt x="28" y="90"/>
                    </a:lnTo>
                    <a:lnTo>
                      <a:pt x="97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" name="Freeform 4844"/>
              <p:cNvSpPr>
                <a:spLocks/>
              </p:cNvSpPr>
              <p:nvPr/>
            </p:nvSpPr>
            <p:spPr bwMode="auto">
              <a:xfrm>
                <a:off x="2276" y="1334"/>
                <a:ext cx="10" cy="10"/>
              </a:xfrm>
              <a:custGeom>
                <a:avLst/>
                <a:gdLst>
                  <a:gd name="T0" fmla="*/ 97 w 97"/>
                  <a:gd name="T1" fmla="*/ 47 h 90"/>
                  <a:gd name="T2" fmla="*/ 83 w 97"/>
                  <a:gd name="T3" fmla="*/ 24 h 90"/>
                  <a:gd name="T4" fmla="*/ 69 w 97"/>
                  <a:gd name="T5" fmla="*/ 0 h 90"/>
                  <a:gd name="T6" fmla="*/ 0 w 97"/>
                  <a:gd name="T7" fmla="*/ 44 h 90"/>
                  <a:gd name="T8" fmla="*/ 14 w 97"/>
                  <a:gd name="T9" fmla="*/ 67 h 90"/>
                  <a:gd name="T10" fmla="*/ 28 w 97"/>
                  <a:gd name="T11" fmla="*/ 90 h 90"/>
                  <a:gd name="T12" fmla="*/ 97 w 97"/>
                  <a:gd name="T13" fmla="*/ 4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0">
                    <a:moveTo>
                      <a:pt x="97" y="47"/>
                    </a:moveTo>
                    <a:lnTo>
                      <a:pt x="83" y="24"/>
                    </a:lnTo>
                    <a:lnTo>
                      <a:pt x="69" y="0"/>
                    </a:lnTo>
                    <a:lnTo>
                      <a:pt x="0" y="44"/>
                    </a:lnTo>
                    <a:lnTo>
                      <a:pt x="14" y="67"/>
                    </a:lnTo>
                    <a:lnTo>
                      <a:pt x="28" y="90"/>
                    </a:lnTo>
                    <a:lnTo>
                      <a:pt x="97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" name="Freeform 4845"/>
              <p:cNvSpPr>
                <a:spLocks/>
              </p:cNvSpPr>
              <p:nvPr/>
            </p:nvSpPr>
            <p:spPr bwMode="auto">
              <a:xfrm>
                <a:off x="2275" y="1339"/>
                <a:ext cx="2" cy="2"/>
              </a:xfrm>
              <a:custGeom>
                <a:avLst/>
                <a:gdLst>
                  <a:gd name="T0" fmla="*/ 15 w 15"/>
                  <a:gd name="T1" fmla="*/ 23 h 23"/>
                  <a:gd name="T2" fmla="*/ 1 w 15"/>
                  <a:gd name="T3" fmla="*/ 0 h 23"/>
                  <a:gd name="T4" fmla="*/ 0 w 15"/>
                  <a:gd name="T5" fmla="*/ 1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" name="Line 4846"/>
              <p:cNvSpPr>
                <a:spLocks noChangeShapeType="1"/>
              </p:cNvSpPr>
              <p:nvPr/>
            </p:nvSpPr>
            <p:spPr bwMode="auto">
              <a:xfrm flipH="1">
                <a:off x="2275" y="1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" name="Freeform 4847"/>
              <p:cNvSpPr>
                <a:spLocks/>
              </p:cNvSpPr>
              <p:nvPr/>
            </p:nvSpPr>
            <p:spPr bwMode="auto">
              <a:xfrm>
                <a:off x="2268" y="1339"/>
                <a:ext cx="11" cy="10"/>
              </a:xfrm>
              <a:custGeom>
                <a:avLst/>
                <a:gdLst>
                  <a:gd name="T0" fmla="*/ 97 w 97"/>
                  <a:gd name="T1" fmla="*/ 44 h 90"/>
                  <a:gd name="T2" fmla="*/ 82 w 97"/>
                  <a:gd name="T3" fmla="*/ 22 h 90"/>
                  <a:gd name="T4" fmla="*/ 67 w 97"/>
                  <a:gd name="T5" fmla="*/ 0 h 90"/>
                  <a:gd name="T6" fmla="*/ 0 w 97"/>
                  <a:gd name="T7" fmla="*/ 46 h 90"/>
                  <a:gd name="T8" fmla="*/ 15 w 97"/>
                  <a:gd name="T9" fmla="*/ 68 h 90"/>
                  <a:gd name="T10" fmla="*/ 30 w 97"/>
                  <a:gd name="T11" fmla="*/ 90 h 90"/>
                  <a:gd name="T12" fmla="*/ 97 w 97"/>
                  <a:gd name="T13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0">
                    <a:moveTo>
                      <a:pt x="97" y="44"/>
                    </a:moveTo>
                    <a:lnTo>
                      <a:pt x="82" y="22"/>
                    </a:lnTo>
                    <a:lnTo>
                      <a:pt x="67" y="0"/>
                    </a:lnTo>
                    <a:lnTo>
                      <a:pt x="0" y="46"/>
                    </a:lnTo>
                    <a:lnTo>
                      <a:pt x="15" y="68"/>
                    </a:lnTo>
                    <a:lnTo>
                      <a:pt x="30" y="90"/>
                    </a:lnTo>
                    <a:lnTo>
                      <a:pt x="9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" name="Freeform 4848"/>
              <p:cNvSpPr>
                <a:spLocks/>
              </p:cNvSpPr>
              <p:nvPr/>
            </p:nvSpPr>
            <p:spPr bwMode="auto">
              <a:xfrm>
                <a:off x="2268" y="1339"/>
                <a:ext cx="11" cy="10"/>
              </a:xfrm>
              <a:custGeom>
                <a:avLst/>
                <a:gdLst>
                  <a:gd name="T0" fmla="*/ 97 w 97"/>
                  <a:gd name="T1" fmla="*/ 44 h 90"/>
                  <a:gd name="T2" fmla="*/ 82 w 97"/>
                  <a:gd name="T3" fmla="*/ 22 h 90"/>
                  <a:gd name="T4" fmla="*/ 67 w 97"/>
                  <a:gd name="T5" fmla="*/ 0 h 90"/>
                  <a:gd name="T6" fmla="*/ 0 w 97"/>
                  <a:gd name="T7" fmla="*/ 46 h 90"/>
                  <a:gd name="T8" fmla="*/ 15 w 97"/>
                  <a:gd name="T9" fmla="*/ 68 h 90"/>
                  <a:gd name="T10" fmla="*/ 30 w 97"/>
                  <a:gd name="T11" fmla="*/ 90 h 90"/>
                  <a:gd name="T12" fmla="*/ 97 w 97"/>
                  <a:gd name="T13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0">
                    <a:moveTo>
                      <a:pt x="97" y="44"/>
                    </a:moveTo>
                    <a:lnTo>
                      <a:pt x="82" y="22"/>
                    </a:lnTo>
                    <a:lnTo>
                      <a:pt x="67" y="0"/>
                    </a:lnTo>
                    <a:lnTo>
                      <a:pt x="0" y="46"/>
                    </a:lnTo>
                    <a:lnTo>
                      <a:pt x="15" y="68"/>
                    </a:lnTo>
                    <a:lnTo>
                      <a:pt x="30" y="90"/>
                    </a:lnTo>
                    <a:lnTo>
                      <a:pt x="97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" name="Freeform 4849"/>
              <p:cNvSpPr>
                <a:spLocks/>
              </p:cNvSpPr>
              <p:nvPr/>
            </p:nvSpPr>
            <p:spPr bwMode="auto">
              <a:xfrm>
                <a:off x="2268" y="1344"/>
                <a:ext cx="2" cy="2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" name="Line 4850"/>
              <p:cNvSpPr>
                <a:spLocks noChangeShapeType="1"/>
              </p:cNvSpPr>
              <p:nvPr/>
            </p:nvSpPr>
            <p:spPr bwMode="auto">
              <a:xfrm>
                <a:off x="2268" y="13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" name="Freeform 4851"/>
              <p:cNvSpPr>
                <a:spLocks/>
              </p:cNvSpPr>
              <p:nvPr/>
            </p:nvSpPr>
            <p:spPr bwMode="auto">
              <a:xfrm>
                <a:off x="2261" y="1344"/>
                <a:ext cx="10" cy="10"/>
              </a:xfrm>
              <a:custGeom>
                <a:avLst/>
                <a:gdLst>
                  <a:gd name="T0" fmla="*/ 97 w 97"/>
                  <a:gd name="T1" fmla="*/ 44 h 91"/>
                  <a:gd name="T2" fmla="*/ 82 w 97"/>
                  <a:gd name="T3" fmla="*/ 22 h 91"/>
                  <a:gd name="T4" fmla="*/ 67 w 97"/>
                  <a:gd name="T5" fmla="*/ 0 h 91"/>
                  <a:gd name="T6" fmla="*/ 0 w 97"/>
                  <a:gd name="T7" fmla="*/ 48 h 91"/>
                  <a:gd name="T8" fmla="*/ 15 w 97"/>
                  <a:gd name="T9" fmla="*/ 70 h 91"/>
                  <a:gd name="T10" fmla="*/ 31 w 97"/>
                  <a:gd name="T11" fmla="*/ 91 h 91"/>
                  <a:gd name="T12" fmla="*/ 97 w 97"/>
                  <a:gd name="T13" fmla="*/ 4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1">
                    <a:moveTo>
                      <a:pt x="97" y="44"/>
                    </a:moveTo>
                    <a:lnTo>
                      <a:pt x="82" y="22"/>
                    </a:lnTo>
                    <a:lnTo>
                      <a:pt x="67" y="0"/>
                    </a:lnTo>
                    <a:lnTo>
                      <a:pt x="0" y="48"/>
                    </a:lnTo>
                    <a:lnTo>
                      <a:pt x="15" y="70"/>
                    </a:lnTo>
                    <a:lnTo>
                      <a:pt x="31" y="91"/>
                    </a:lnTo>
                    <a:lnTo>
                      <a:pt x="9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" name="Freeform 4852"/>
              <p:cNvSpPr>
                <a:spLocks/>
              </p:cNvSpPr>
              <p:nvPr/>
            </p:nvSpPr>
            <p:spPr bwMode="auto">
              <a:xfrm>
                <a:off x="2261" y="1344"/>
                <a:ext cx="10" cy="10"/>
              </a:xfrm>
              <a:custGeom>
                <a:avLst/>
                <a:gdLst>
                  <a:gd name="T0" fmla="*/ 97 w 97"/>
                  <a:gd name="T1" fmla="*/ 44 h 91"/>
                  <a:gd name="T2" fmla="*/ 82 w 97"/>
                  <a:gd name="T3" fmla="*/ 22 h 91"/>
                  <a:gd name="T4" fmla="*/ 67 w 97"/>
                  <a:gd name="T5" fmla="*/ 0 h 91"/>
                  <a:gd name="T6" fmla="*/ 0 w 97"/>
                  <a:gd name="T7" fmla="*/ 48 h 91"/>
                  <a:gd name="T8" fmla="*/ 15 w 97"/>
                  <a:gd name="T9" fmla="*/ 70 h 91"/>
                  <a:gd name="T10" fmla="*/ 31 w 97"/>
                  <a:gd name="T11" fmla="*/ 91 h 91"/>
                  <a:gd name="T12" fmla="*/ 97 w 97"/>
                  <a:gd name="T13" fmla="*/ 4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1">
                    <a:moveTo>
                      <a:pt x="97" y="44"/>
                    </a:moveTo>
                    <a:lnTo>
                      <a:pt x="82" y="22"/>
                    </a:lnTo>
                    <a:lnTo>
                      <a:pt x="67" y="0"/>
                    </a:lnTo>
                    <a:lnTo>
                      <a:pt x="0" y="48"/>
                    </a:lnTo>
                    <a:lnTo>
                      <a:pt x="15" y="70"/>
                    </a:lnTo>
                    <a:lnTo>
                      <a:pt x="31" y="91"/>
                    </a:lnTo>
                    <a:lnTo>
                      <a:pt x="97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" name="Freeform 4853"/>
              <p:cNvSpPr>
                <a:spLocks/>
              </p:cNvSpPr>
              <p:nvPr/>
            </p:nvSpPr>
            <p:spPr bwMode="auto">
              <a:xfrm>
                <a:off x="2261" y="1349"/>
                <a:ext cx="1" cy="3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" name="Line 4854"/>
              <p:cNvSpPr>
                <a:spLocks noChangeShapeType="1"/>
              </p:cNvSpPr>
              <p:nvPr/>
            </p:nvSpPr>
            <p:spPr bwMode="auto">
              <a:xfrm>
                <a:off x="2261" y="13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" name="Freeform 4855"/>
              <p:cNvSpPr>
                <a:spLocks/>
              </p:cNvSpPr>
              <p:nvPr/>
            </p:nvSpPr>
            <p:spPr bwMode="auto">
              <a:xfrm>
                <a:off x="2253" y="1349"/>
                <a:ext cx="11" cy="10"/>
              </a:xfrm>
              <a:custGeom>
                <a:avLst/>
                <a:gdLst>
                  <a:gd name="T0" fmla="*/ 97 w 97"/>
                  <a:gd name="T1" fmla="*/ 43 h 92"/>
                  <a:gd name="T2" fmla="*/ 81 w 97"/>
                  <a:gd name="T3" fmla="*/ 22 h 92"/>
                  <a:gd name="T4" fmla="*/ 66 w 97"/>
                  <a:gd name="T5" fmla="*/ 0 h 92"/>
                  <a:gd name="T6" fmla="*/ 0 w 97"/>
                  <a:gd name="T7" fmla="*/ 48 h 92"/>
                  <a:gd name="T8" fmla="*/ 15 w 97"/>
                  <a:gd name="T9" fmla="*/ 70 h 92"/>
                  <a:gd name="T10" fmla="*/ 31 w 97"/>
                  <a:gd name="T11" fmla="*/ 92 h 92"/>
                  <a:gd name="T12" fmla="*/ 97 w 97"/>
                  <a:gd name="T13" fmla="*/ 4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2">
                    <a:moveTo>
                      <a:pt x="97" y="43"/>
                    </a:moveTo>
                    <a:lnTo>
                      <a:pt x="81" y="22"/>
                    </a:lnTo>
                    <a:lnTo>
                      <a:pt x="66" y="0"/>
                    </a:lnTo>
                    <a:lnTo>
                      <a:pt x="0" y="48"/>
                    </a:lnTo>
                    <a:lnTo>
                      <a:pt x="15" y="70"/>
                    </a:lnTo>
                    <a:lnTo>
                      <a:pt x="31" y="92"/>
                    </a:lnTo>
                    <a:lnTo>
                      <a:pt x="97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" name="Freeform 4856"/>
              <p:cNvSpPr>
                <a:spLocks/>
              </p:cNvSpPr>
              <p:nvPr/>
            </p:nvSpPr>
            <p:spPr bwMode="auto">
              <a:xfrm>
                <a:off x="2253" y="1349"/>
                <a:ext cx="11" cy="10"/>
              </a:xfrm>
              <a:custGeom>
                <a:avLst/>
                <a:gdLst>
                  <a:gd name="T0" fmla="*/ 97 w 97"/>
                  <a:gd name="T1" fmla="*/ 43 h 92"/>
                  <a:gd name="T2" fmla="*/ 81 w 97"/>
                  <a:gd name="T3" fmla="*/ 22 h 92"/>
                  <a:gd name="T4" fmla="*/ 66 w 97"/>
                  <a:gd name="T5" fmla="*/ 0 h 92"/>
                  <a:gd name="T6" fmla="*/ 0 w 97"/>
                  <a:gd name="T7" fmla="*/ 48 h 92"/>
                  <a:gd name="T8" fmla="*/ 15 w 97"/>
                  <a:gd name="T9" fmla="*/ 70 h 92"/>
                  <a:gd name="T10" fmla="*/ 31 w 97"/>
                  <a:gd name="T11" fmla="*/ 92 h 92"/>
                  <a:gd name="T12" fmla="*/ 97 w 97"/>
                  <a:gd name="T13" fmla="*/ 4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2">
                    <a:moveTo>
                      <a:pt x="97" y="43"/>
                    </a:moveTo>
                    <a:lnTo>
                      <a:pt x="81" y="22"/>
                    </a:lnTo>
                    <a:lnTo>
                      <a:pt x="66" y="0"/>
                    </a:lnTo>
                    <a:lnTo>
                      <a:pt x="0" y="48"/>
                    </a:lnTo>
                    <a:lnTo>
                      <a:pt x="15" y="70"/>
                    </a:lnTo>
                    <a:lnTo>
                      <a:pt x="31" y="92"/>
                    </a:lnTo>
                    <a:lnTo>
                      <a:pt x="97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" name="Freeform 4857"/>
              <p:cNvSpPr>
                <a:spLocks/>
              </p:cNvSpPr>
              <p:nvPr/>
            </p:nvSpPr>
            <p:spPr bwMode="auto">
              <a:xfrm>
                <a:off x="2253" y="1355"/>
                <a:ext cx="2" cy="2"/>
              </a:xfrm>
              <a:custGeom>
                <a:avLst/>
                <a:gdLst>
                  <a:gd name="T0" fmla="*/ 16 w 16"/>
                  <a:gd name="T1" fmla="*/ 22 h 22"/>
                  <a:gd name="T2" fmla="*/ 1 w 16"/>
                  <a:gd name="T3" fmla="*/ 0 h 22"/>
                  <a:gd name="T4" fmla="*/ 0 w 16"/>
                  <a:gd name="T5" fmla="*/ 1 h 22"/>
                  <a:gd name="T6" fmla="*/ 16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2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" name="Line 4858"/>
              <p:cNvSpPr>
                <a:spLocks noChangeShapeType="1"/>
              </p:cNvSpPr>
              <p:nvPr/>
            </p:nvSpPr>
            <p:spPr bwMode="auto">
              <a:xfrm flipH="1">
                <a:off x="2253" y="1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" name="Freeform 4859"/>
              <p:cNvSpPr>
                <a:spLocks/>
              </p:cNvSpPr>
              <p:nvPr/>
            </p:nvSpPr>
            <p:spPr bwMode="auto">
              <a:xfrm>
                <a:off x="2246" y="1355"/>
                <a:ext cx="11" cy="10"/>
              </a:xfrm>
              <a:custGeom>
                <a:avLst/>
                <a:gdLst>
                  <a:gd name="T0" fmla="*/ 98 w 98"/>
                  <a:gd name="T1" fmla="*/ 42 h 91"/>
                  <a:gd name="T2" fmla="*/ 81 w 98"/>
                  <a:gd name="T3" fmla="*/ 21 h 91"/>
                  <a:gd name="T4" fmla="*/ 65 w 98"/>
                  <a:gd name="T5" fmla="*/ 0 h 91"/>
                  <a:gd name="T6" fmla="*/ 0 w 98"/>
                  <a:gd name="T7" fmla="*/ 49 h 91"/>
                  <a:gd name="T8" fmla="*/ 17 w 98"/>
                  <a:gd name="T9" fmla="*/ 70 h 91"/>
                  <a:gd name="T10" fmla="*/ 33 w 98"/>
                  <a:gd name="T11" fmla="*/ 91 h 91"/>
                  <a:gd name="T12" fmla="*/ 98 w 98"/>
                  <a:gd name="T13" fmla="*/ 4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1">
                    <a:moveTo>
                      <a:pt x="98" y="42"/>
                    </a:moveTo>
                    <a:lnTo>
                      <a:pt x="81" y="21"/>
                    </a:lnTo>
                    <a:lnTo>
                      <a:pt x="65" y="0"/>
                    </a:lnTo>
                    <a:lnTo>
                      <a:pt x="0" y="49"/>
                    </a:lnTo>
                    <a:lnTo>
                      <a:pt x="17" y="70"/>
                    </a:lnTo>
                    <a:lnTo>
                      <a:pt x="33" y="91"/>
                    </a:lnTo>
                    <a:lnTo>
                      <a:pt x="9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" name="Freeform 4860"/>
              <p:cNvSpPr>
                <a:spLocks/>
              </p:cNvSpPr>
              <p:nvPr/>
            </p:nvSpPr>
            <p:spPr bwMode="auto">
              <a:xfrm>
                <a:off x="2246" y="1355"/>
                <a:ext cx="11" cy="10"/>
              </a:xfrm>
              <a:custGeom>
                <a:avLst/>
                <a:gdLst>
                  <a:gd name="T0" fmla="*/ 98 w 98"/>
                  <a:gd name="T1" fmla="*/ 42 h 91"/>
                  <a:gd name="T2" fmla="*/ 81 w 98"/>
                  <a:gd name="T3" fmla="*/ 21 h 91"/>
                  <a:gd name="T4" fmla="*/ 65 w 98"/>
                  <a:gd name="T5" fmla="*/ 0 h 91"/>
                  <a:gd name="T6" fmla="*/ 0 w 98"/>
                  <a:gd name="T7" fmla="*/ 49 h 91"/>
                  <a:gd name="T8" fmla="*/ 17 w 98"/>
                  <a:gd name="T9" fmla="*/ 70 h 91"/>
                  <a:gd name="T10" fmla="*/ 33 w 98"/>
                  <a:gd name="T11" fmla="*/ 91 h 91"/>
                  <a:gd name="T12" fmla="*/ 98 w 98"/>
                  <a:gd name="T13" fmla="*/ 4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1">
                    <a:moveTo>
                      <a:pt x="98" y="42"/>
                    </a:moveTo>
                    <a:lnTo>
                      <a:pt x="81" y="21"/>
                    </a:lnTo>
                    <a:lnTo>
                      <a:pt x="65" y="0"/>
                    </a:lnTo>
                    <a:lnTo>
                      <a:pt x="0" y="49"/>
                    </a:lnTo>
                    <a:lnTo>
                      <a:pt x="17" y="70"/>
                    </a:lnTo>
                    <a:lnTo>
                      <a:pt x="33" y="91"/>
                    </a:lnTo>
                    <a:lnTo>
                      <a:pt x="98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" name="Freeform 4861"/>
              <p:cNvSpPr>
                <a:spLocks/>
              </p:cNvSpPr>
              <p:nvPr/>
            </p:nvSpPr>
            <p:spPr bwMode="auto">
              <a:xfrm>
                <a:off x="2246" y="1360"/>
                <a:ext cx="2" cy="2"/>
              </a:xfrm>
              <a:custGeom>
                <a:avLst/>
                <a:gdLst>
                  <a:gd name="T0" fmla="*/ 17 w 17"/>
                  <a:gd name="T1" fmla="*/ 21 h 21"/>
                  <a:gd name="T2" fmla="*/ 0 w 17"/>
                  <a:gd name="T3" fmla="*/ 0 h 21"/>
                  <a:gd name="T4" fmla="*/ 0 w 17"/>
                  <a:gd name="T5" fmla="*/ 0 h 21"/>
                  <a:gd name="T6" fmla="*/ 17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" name="Line 4862"/>
              <p:cNvSpPr>
                <a:spLocks noChangeShapeType="1"/>
              </p:cNvSpPr>
              <p:nvPr/>
            </p:nvSpPr>
            <p:spPr bwMode="auto">
              <a:xfrm>
                <a:off x="2246" y="13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" name="Freeform 4863"/>
              <p:cNvSpPr>
                <a:spLocks/>
              </p:cNvSpPr>
              <p:nvPr/>
            </p:nvSpPr>
            <p:spPr bwMode="auto">
              <a:xfrm>
                <a:off x="2239" y="1360"/>
                <a:ext cx="11" cy="10"/>
              </a:xfrm>
              <a:custGeom>
                <a:avLst/>
                <a:gdLst>
                  <a:gd name="T0" fmla="*/ 96 w 96"/>
                  <a:gd name="T1" fmla="*/ 42 h 93"/>
                  <a:gd name="T2" fmla="*/ 80 w 96"/>
                  <a:gd name="T3" fmla="*/ 21 h 93"/>
                  <a:gd name="T4" fmla="*/ 63 w 96"/>
                  <a:gd name="T5" fmla="*/ 0 h 93"/>
                  <a:gd name="T6" fmla="*/ 0 w 96"/>
                  <a:gd name="T7" fmla="*/ 52 h 93"/>
                  <a:gd name="T8" fmla="*/ 16 w 96"/>
                  <a:gd name="T9" fmla="*/ 73 h 93"/>
                  <a:gd name="T10" fmla="*/ 33 w 96"/>
                  <a:gd name="T11" fmla="*/ 93 h 93"/>
                  <a:gd name="T12" fmla="*/ 96 w 96"/>
                  <a:gd name="T13" fmla="*/ 4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3">
                    <a:moveTo>
                      <a:pt x="96" y="42"/>
                    </a:moveTo>
                    <a:lnTo>
                      <a:pt x="80" y="21"/>
                    </a:lnTo>
                    <a:lnTo>
                      <a:pt x="63" y="0"/>
                    </a:lnTo>
                    <a:lnTo>
                      <a:pt x="0" y="52"/>
                    </a:lnTo>
                    <a:lnTo>
                      <a:pt x="16" y="73"/>
                    </a:lnTo>
                    <a:lnTo>
                      <a:pt x="33" y="93"/>
                    </a:lnTo>
                    <a:lnTo>
                      <a:pt x="9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" name="Freeform 4864"/>
              <p:cNvSpPr>
                <a:spLocks/>
              </p:cNvSpPr>
              <p:nvPr/>
            </p:nvSpPr>
            <p:spPr bwMode="auto">
              <a:xfrm>
                <a:off x="2239" y="1360"/>
                <a:ext cx="11" cy="10"/>
              </a:xfrm>
              <a:custGeom>
                <a:avLst/>
                <a:gdLst>
                  <a:gd name="T0" fmla="*/ 96 w 96"/>
                  <a:gd name="T1" fmla="*/ 42 h 93"/>
                  <a:gd name="T2" fmla="*/ 80 w 96"/>
                  <a:gd name="T3" fmla="*/ 21 h 93"/>
                  <a:gd name="T4" fmla="*/ 63 w 96"/>
                  <a:gd name="T5" fmla="*/ 0 h 93"/>
                  <a:gd name="T6" fmla="*/ 0 w 96"/>
                  <a:gd name="T7" fmla="*/ 52 h 93"/>
                  <a:gd name="T8" fmla="*/ 16 w 96"/>
                  <a:gd name="T9" fmla="*/ 73 h 93"/>
                  <a:gd name="T10" fmla="*/ 33 w 96"/>
                  <a:gd name="T11" fmla="*/ 93 h 93"/>
                  <a:gd name="T12" fmla="*/ 96 w 96"/>
                  <a:gd name="T13" fmla="*/ 4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3">
                    <a:moveTo>
                      <a:pt x="96" y="42"/>
                    </a:moveTo>
                    <a:lnTo>
                      <a:pt x="80" y="21"/>
                    </a:lnTo>
                    <a:lnTo>
                      <a:pt x="63" y="0"/>
                    </a:lnTo>
                    <a:lnTo>
                      <a:pt x="0" y="52"/>
                    </a:lnTo>
                    <a:lnTo>
                      <a:pt x="16" y="73"/>
                    </a:lnTo>
                    <a:lnTo>
                      <a:pt x="33" y="93"/>
                    </a:lnTo>
                    <a:lnTo>
                      <a:pt x="96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" name="Freeform 4865"/>
              <p:cNvSpPr>
                <a:spLocks/>
              </p:cNvSpPr>
              <p:nvPr/>
            </p:nvSpPr>
            <p:spPr bwMode="auto">
              <a:xfrm>
                <a:off x="2239" y="1366"/>
                <a:ext cx="2" cy="2"/>
              </a:xfrm>
              <a:custGeom>
                <a:avLst/>
                <a:gdLst>
                  <a:gd name="T0" fmla="*/ 17 w 17"/>
                  <a:gd name="T1" fmla="*/ 21 h 21"/>
                  <a:gd name="T2" fmla="*/ 1 w 17"/>
                  <a:gd name="T3" fmla="*/ 0 h 21"/>
                  <a:gd name="T4" fmla="*/ 0 w 17"/>
                  <a:gd name="T5" fmla="*/ 0 h 21"/>
                  <a:gd name="T6" fmla="*/ 17 w 17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2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" name="Line 4866"/>
              <p:cNvSpPr>
                <a:spLocks noChangeShapeType="1"/>
              </p:cNvSpPr>
              <p:nvPr/>
            </p:nvSpPr>
            <p:spPr bwMode="auto">
              <a:xfrm flipH="1">
                <a:off x="2239" y="13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" name="Freeform 4867"/>
              <p:cNvSpPr>
                <a:spLocks/>
              </p:cNvSpPr>
              <p:nvPr/>
            </p:nvSpPr>
            <p:spPr bwMode="auto">
              <a:xfrm>
                <a:off x="2232" y="1366"/>
                <a:ext cx="11" cy="10"/>
              </a:xfrm>
              <a:custGeom>
                <a:avLst/>
                <a:gdLst>
                  <a:gd name="T0" fmla="*/ 98 w 98"/>
                  <a:gd name="T1" fmla="*/ 41 h 93"/>
                  <a:gd name="T2" fmla="*/ 80 w 98"/>
                  <a:gd name="T3" fmla="*/ 21 h 93"/>
                  <a:gd name="T4" fmla="*/ 63 w 98"/>
                  <a:gd name="T5" fmla="*/ 0 h 93"/>
                  <a:gd name="T6" fmla="*/ 0 w 98"/>
                  <a:gd name="T7" fmla="*/ 51 h 93"/>
                  <a:gd name="T8" fmla="*/ 18 w 98"/>
                  <a:gd name="T9" fmla="*/ 72 h 93"/>
                  <a:gd name="T10" fmla="*/ 35 w 98"/>
                  <a:gd name="T11" fmla="*/ 93 h 93"/>
                  <a:gd name="T12" fmla="*/ 98 w 98"/>
                  <a:gd name="T13" fmla="*/ 4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3">
                    <a:moveTo>
                      <a:pt x="98" y="41"/>
                    </a:moveTo>
                    <a:lnTo>
                      <a:pt x="80" y="21"/>
                    </a:lnTo>
                    <a:lnTo>
                      <a:pt x="63" y="0"/>
                    </a:lnTo>
                    <a:lnTo>
                      <a:pt x="0" y="51"/>
                    </a:lnTo>
                    <a:lnTo>
                      <a:pt x="18" y="72"/>
                    </a:lnTo>
                    <a:lnTo>
                      <a:pt x="35" y="93"/>
                    </a:lnTo>
                    <a:lnTo>
                      <a:pt x="98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" name="Freeform 4868"/>
              <p:cNvSpPr>
                <a:spLocks/>
              </p:cNvSpPr>
              <p:nvPr/>
            </p:nvSpPr>
            <p:spPr bwMode="auto">
              <a:xfrm>
                <a:off x="2232" y="1366"/>
                <a:ext cx="11" cy="10"/>
              </a:xfrm>
              <a:custGeom>
                <a:avLst/>
                <a:gdLst>
                  <a:gd name="T0" fmla="*/ 98 w 98"/>
                  <a:gd name="T1" fmla="*/ 41 h 93"/>
                  <a:gd name="T2" fmla="*/ 80 w 98"/>
                  <a:gd name="T3" fmla="*/ 21 h 93"/>
                  <a:gd name="T4" fmla="*/ 63 w 98"/>
                  <a:gd name="T5" fmla="*/ 0 h 93"/>
                  <a:gd name="T6" fmla="*/ 0 w 98"/>
                  <a:gd name="T7" fmla="*/ 51 h 93"/>
                  <a:gd name="T8" fmla="*/ 18 w 98"/>
                  <a:gd name="T9" fmla="*/ 72 h 93"/>
                  <a:gd name="T10" fmla="*/ 35 w 98"/>
                  <a:gd name="T11" fmla="*/ 93 h 93"/>
                  <a:gd name="T12" fmla="*/ 98 w 98"/>
                  <a:gd name="T13" fmla="*/ 4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93">
                    <a:moveTo>
                      <a:pt x="98" y="41"/>
                    </a:moveTo>
                    <a:lnTo>
                      <a:pt x="80" y="21"/>
                    </a:lnTo>
                    <a:lnTo>
                      <a:pt x="63" y="0"/>
                    </a:lnTo>
                    <a:lnTo>
                      <a:pt x="0" y="51"/>
                    </a:lnTo>
                    <a:lnTo>
                      <a:pt x="18" y="72"/>
                    </a:lnTo>
                    <a:lnTo>
                      <a:pt x="35" y="93"/>
                    </a:lnTo>
                    <a:lnTo>
                      <a:pt x="98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" name="Freeform 4869"/>
              <p:cNvSpPr>
                <a:spLocks/>
              </p:cNvSpPr>
              <p:nvPr/>
            </p:nvSpPr>
            <p:spPr bwMode="auto">
              <a:xfrm>
                <a:off x="2232" y="1372"/>
                <a:ext cx="2" cy="2"/>
              </a:xfrm>
              <a:custGeom>
                <a:avLst/>
                <a:gdLst>
                  <a:gd name="T0" fmla="*/ 18 w 18"/>
                  <a:gd name="T1" fmla="*/ 21 h 21"/>
                  <a:gd name="T2" fmla="*/ 0 w 18"/>
                  <a:gd name="T3" fmla="*/ 0 h 21"/>
                  <a:gd name="T4" fmla="*/ 0 w 18"/>
                  <a:gd name="T5" fmla="*/ 1 h 21"/>
                  <a:gd name="T6" fmla="*/ 18 w 18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" name="Line 4870"/>
              <p:cNvSpPr>
                <a:spLocks noChangeShapeType="1"/>
              </p:cNvSpPr>
              <p:nvPr/>
            </p:nvSpPr>
            <p:spPr bwMode="auto">
              <a:xfrm>
                <a:off x="2232" y="1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5" name="Freeform 4871"/>
              <p:cNvSpPr>
                <a:spLocks/>
              </p:cNvSpPr>
              <p:nvPr/>
            </p:nvSpPr>
            <p:spPr bwMode="auto">
              <a:xfrm>
                <a:off x="2225" y="1372"/>
                <a:ext cx="11" cy="10"/>
              </a:xfrm>
              <a:custGeom>
                <a:avLst/>
                <a:gdLst>
                  <a:gd name="T0" fmla="*/ 96 w 96"/>
                  <a:gd name="T1" fmla="*/ 40 h 94"/>
                  <a:gd name="T2" fmla="*/ 79 w 96"/>
                  <a:gd name="T3" fmla="*/ 20 h 94"/>
                  <a:gd name="T4" fmla="*/ 61 w 96"/>
                  <a:gd name="T5" fmla="*/ 0 h 94"/>
                  <a:gd name="T6" fmla="*/ 0 w 96"/>
                  <a:gd name="T7" fmla="*/ 54 h 94"/>
                  <a:gd name="T8" fmla="*/ 17 w 96"/>
                  <a:gd name="T9" fmla="*/ 74 h 94"/>
                  <a:gd name="T10" fmla="*/ 35 w 96"/>
                  <a:gd name="T11" fmla="*/ 94 h 94"/>
                  <a:gd name="T12" fmla="*/ 96 w 96"/>
                  <a:gd name="T13" fmla="*/ 4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96" y="40"/>
                    </a:moveTo>
                    <a:lnTo>
                      <a:pt x="79" y="20"/>
                    </a:lnTo>
                    <a:lnTo>
                      <a:pt x="61" y="0"/>
                    </a:lnTo>
                    <a:lnTo>
                      <a:pt x="0" y="54"/>
                    </a:lnTo>
                    <a:lnTo>
                      <a:pt x="17" y="74"/>
                    </a:lnTo>
                    <a:lnTo>
                      <a:pt x="35" y="94"/>
                    </a:lnTo>
                    <a:lnTo>
                      <a:pt x="9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6" name="Freeform 4872"/>
              <p:cNvSpPr>
                <a:spLocks/>
              </p:cNvSpPr>
              <p:nvPr/>
            </p:nvSpPr>
            <p:spPr bwMode="auto">
              <a:xfrm>
                <a:off x="2225" y="1372"/>
                <a:ext cx="11" cy="10"/>
              </a:xfrm>
              <a:custGeom>
                <a:avLst/>
                <a:gdLst>
                  <a:gd name="T0" fmla="*/ 96 w 96"/>
                  <a:gd name="T1" fmla="*/ 40 h 94"/>
                  <a:gd name="T2" fmla="*/ 79 w 96"/>
                  <a:gd name="T3" fmla="*/ 20 h 94"/>
                  <a:gd name="T4" fmla="*/ 61 w 96"/>
                  <a:gd name="T5" fmla="*/ 0 h 94"/>
                  <a:gd name="T6" fmla="*/ 0 w 96"/>
                  <a:gd name="T7" fmla="*/ 54 h 94"/>
                  <a:gd name="T8" fmla="*/ 17 w 96"/>
                  <a:gd name="T9" fmla="*/ 74 h 94"/>
                  <a:gd name="T10" fmla="*/ 35 w 96"/>
                  <a:gd name="T11" fmla="*/ 94 h 94"/>
                  <a:gd name="T12" fmla="*/ 96 w 96"/>
                  <a:gd name="T13" fmla="*/ 4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96" y="40"/>
                    </a:moveTo>
                    <a:lnTo>
                      <a:pt x="79" y="20"/>
                    </a:lnTo>
                    <a:lnTo>
                      <a:pt x="61" y="0"/>
                    </a:lnTo>
                    <a:lnTo>
                      <a:pt x="0" y="54"/>
                    </a:lnTo>
                    <a:lnTo>
                      <a:pt x="17" y="74"/>
                    </a:lnTo>
                    <a:lnTo>
                      <a:pt x="35" y="94"/>
                    </a:lnTo>
                    <a:lnTo>
                      <a:pt x="96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7" name="Freeform 4873"/>
              <p:cNvSpPr>
                <a:spLocks/>
              </p:cNvSpPr>
              <p:nvPr/>
            </p:nvSpPr>
            <p:spPr bwMode="auto">
              <a:xfrm>
                <a:off x="2225" y="1378"/>
                <a:ext cx="2" cy="2"/>
              </a:xfrm>
              <a:custGeom>
                <a:avLst/>
                <a:gdLst>
                  <a:gd name="T0" fmla="*/ 17 w 17"/>
                  <a:gd name="T1" fmla="*/ 20 h 20"/>
                  <a:gd name="T2" fmla="*/ 0 w 17"/>
                  <a:gd name="T3" fmla="*/ 0 h 20"/>
                  <a:gd name="T4" fmla="*/ 0 w 17"/>
                  <a:gd name="T5" fmla="*/ 0 h 20"/>
                  <a:gd name="T6" fmla="*/ 17 w 17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17" y="2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" name="Line 4874"/>
              <p:cNvSpPr>
                <a:spLocks noChangeShapeType="1"/>
              </p:cNvSpPr>
              <p:nvPr/>
            </p:nvSpPr>
            <p:spPr bwMode="auto">
              <a:xfrm>
                <a:off x="2225" y="1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" name="Freeform 4875"/>
              <p:cNvSpPr>
                <a:spLocks/>
              </p:cNvSpPr>
              <p:nvPr/>
            </p:nvSpPr>
            <p:spPr bwMode="auto">
              <a:xfrm>
                <a:off x="2218" y="1378"/>
                <a:ext cx="11" cy="10"/>
              </a:xfrm>
              <a:custGeom>
                <a:avLst/>
                <a:gdLst>
                  <a:gd name="T0" fmla="*/ 96 w 96"/>
                  <a:gd name="T1" fmla="*/ 40 h 94"/>
                  <a:gd name="T2" fmla="*/ 78 w 96"/>
                  <a:gd name="T3" fmla="*/ 20 h 94"/>
                  <a:gd name="T4" fmla="*/ 61 w 96"/>
                  <a:gd name="T5" fmla="*/ 0 h 94"/>
                  <a:gd name="T6" fmla="*/ 0 w 96"/>
                  <a:gd name="T7" fmla="*/ 55 h 94"/>
                  <a:gd name="T8" fmla="*/ 18 w 96"/>
                  <a:gd name="T9" fmla="*/ 75 h 94"/>
                  <a:gd name="T10" fmla="*/ 36 w 96"/>
                  <a:gd name="T11" fmla="*/ 94 h 94"/>
                  <a:gd name="T12" fmla="*/ 96 w 96"/>
                  <a:gd name="T13" fmla="*/ 4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96" y="40"/>
                    </a:moveTo>
                    <a:lnTo>
                      <a:pt x="78" y="20"/>
                    </a:lnTo>
                    <a:lnTo>
                      <a:pt x="61" y="0"/>
                    </a:lnTo>
                    <a:lnTo>
                      <a:pt x="0" y="55"/>
                    </a:lnTo>
                    <a:lnTo>
                      <a:pt x="18" y="75"/>
                    </a:lnTo>
                    <a:lnTo>
                      <a:pt x="36" y="94"/>
                    </a:lnTo>
                    <a:lnTo>
                      <a:pt x="9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" name="Freeform 4876"/>
              <p:cNvSpPr>
                <a:spLocks/>
              </p:cNvSpPr>
              <p:nvPr/>
            </p:nvSpPr>
            <p:spPr bwMode="auto">
              <a:xfrm>
                <a:off x="2218" y="1378"/>
                <a:ext cx="11" cy="10"/>
              </a:xfrm>
              <a:custGeom>
                <a:avLst/>
                <a:gdLst>
                  <a:gd name="T0" fmla="*/ 96 w 96"/>
                  <a:gd name="T1" fmla="*/ 40 h 94"/>
                  <a:gd name="T2" fmla="*/ 78 w 96"/>
                  <a:gd name="T3" fmla="*/ 20 h 94"/>
                  <a:gd name="T4" fmla="*/ 61 w 96"/>
                  <a:gd name="T5" fmla="*/ 0 h 94"/>
                  <a:gd name="T6" fmla="*/ 0 w 96"/>
                  <a:gd name="T7" fmla="*/ 55 h 94"/>
                  <a:gd name="T8" fmla="*/ 18 w 96"/>
                  <a:gd name="T9" fmla="*/ 75 h 94"/>
                  <a:gd name="T10" fmla="*/ 36 w 96"/>
                  <a:gd name="T11" fmla="*/ 94 h 94"/>
                  <a:gd name="T12" fmla="*/ 96 w 96"/>
                  <a:gd name="T13" fmla="*/ 4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4">
                    <a:moveTo>
                      <a:pt x="96" y="40"/>
                    </a:moveTo>
                    <a:lnTo>
                      <a:pt x="78" y="20"/>
                    </a:lnTo>
                    <a:lnTo>
                      <a:pt x="61" y="0"/>
                    </a:lnTo>
                    <a:lnTo>
                      <a:pt x="0" y="55"/>
                    </a:lnTo>
                    <a:lnTo>
                      <a:pt x="18" y="75"/>
                    </a:lnTo>
                    <a:lnTo>
                      <a:pt x="36" y="94"/>
                    </a:lnTo>
                    <a:lnTo>
                      <a:pt x="96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" name="Freeform 4877"/>
              <p:cNvSpPr>
                <a:spLocks/>
              </p:cNvSpPr>
              <p:nvPr/>
            </p:nvSpPr>
            <p:spPr bwMode="auto">
              <a:xfrm>
                <a:off x="2218" y="1384"/>
                <a:ext cx="2" cy="2"/>
              </a:xfrm>
              <a:custGeom>
                <a:avLst/>
                <a:gdLst>
                  <a:gd name="T0" fmla="*/ 19 w 19"/>
                  <a:gd name="T1" fmla="*/ 20 h 20"/>
                  <a:gd name="T2" fmla="*/ 1 w 19"/>
                  <a:gd name="T3" fmla="*/ 0 h 20"/>
                  <a:gd name="T4" fmla="*/ 0 w 19"/>
                  <a:gd name="T5" fmla="*/ 0 h 20"/>
                  <a:gd name="T6" fmla="*/ 19 w 19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" name="Line 4878"/>
              <p:cNvSpPr>
                <a:spLocks noChangeShapeType="1"/>
              </p:cNvSpPr>
              <p:nvPr/>
            </p:nvSpPr>
            <p:spPr bwMode="auto">
              <a:xfrm flipH="1">
                <a:off x="2218" y="1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" name="Freeform 4879"/>
              <p:cNvSpPr>
                <a:spLocks/>
              </p:cNvSpPr>
              <p:nvPr/>
            </p:nvSpPr>
            <p:spPr bwMode="auto">
              <a:xfrm>
                <a:off x="2212" y="1384"/>
                <a:ext cx="10" cy="10"/>
              </a:xfrm>
              <a:custGeom>
                <a:avLst/>
                <a:gdLst>
                  <a:gd name="T0" fmla="*/ 97 w 97"/>
                  <a:gd name="T1" fmla="*/ 39 h 95"/>
                  <a:gd name="T2" fmla="*/ 78 w 97"/>
                  <a:gd name="T3" fmla="*/ 20 h 95"/>
                  <a:gd name="T4" fmla="*/ 59 w 97"/>
                  <a:gd name="T5" fmla="*/ 0 h 95"/>
                  <a:gd name="T6" fmla="*/ 0 w 97"/>
                  <a:gd name="T7" fmla="*/ 56 h 95"/>
                  <a:gd name="T8" fmla="*/ 19 w 97"/>
                  <a:gd name="T9" fmla="*/ 75 h 95"/>
                  <a:gd name="T10" fmla="*/ 37 w 97"/>
                  <a:gd name="T11" fmla="*/ 95 h 95"/>
                  <a:gd name="T12" fmla="*/ 97 w 97"/>
                  <a:gd name="T13" fmla="*/ 3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5">
                    <a:moveTo>
                      <a:pt x="97" y="39"/>
                    </a:moveTo>
                    <a:lnTo>
                      <a:pt x="78" y="20"/>
                    </a:lnTo>
                    <a:lnTo>
                      <a:pt x="59" y="0"/>
                    </a:lnTo>
                    <a:lnTo>
                      <a:pt x="0" y="56"/>
                    </a:lnTo>
                    <a:lnTo>
                      <a:pt x="19" y="75"/>
                    </a:lnTo>
                    <a:lnTo>
                      <a:pt x="37" y="95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" name="Freeform 4880"/>
              <p:cNvSpPr>
                <a:spLocks/>
              </p:cNvSpPr>
              <p:nvPr/>
            </p:nvSpPr>
            <p:spPr bwMode="auto">
              <a:xfrm>
                <a:off x="2212" y="1384"/>
                <a:ext cx="10" cy="10"/>
              </a:xfrm>
              <a:custGeom>
                <a:avLst/>
                <a:gdLst>
                  <a:gd name="T0" fmla="*/ 97 w 97"/>
                  <a:gd name="T1" fmla="*/ 39 h 95"/>
                  <a:gd name="T2" fmla="*/ 78 w 97"/>
                  <a:gd name="T3" fmla="*/ 20 h 95"/>
                  <a:gd name="T4" fmla="*/ 59 w 97"/>
                  <a:gd name="T5" fmla="*/ 0 h 95"/>
                  <a:gd name="T6" fmla="*/ 0 w 97"/>
                  <a:gd name="T7" fmla="*/ 56 h 95"/>
                  <a:gd name="T8" fmla="*/ 19 w 97"/>
                  <a:gd name="T9" fmla="*/ 75 h 95"/>
                  <a:gd name="T10" fmla="*/ 37 w 97"/>
                  <a:gd name="T11" fmla="*/ 95 h 95"/>
                  <a:gd name="T12" fmla="*/ 97 w 97"/>
                  <a:gd name="T13" fmla="*/ 3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5">
                    <a:moveTo>
                      <a:pt x="97" y="39"/>
                    </a:moveTo>
                    <a:lnTo>
                      <a:pt x="78" y="20"/>
                    </a:lnTo>
                    <a:lnTo>
                      <a:pt x="59" y="0"/>
                    </a:lnTo>
                    <a:lnTo>
                      <a:pt x="0" y="56"/>
                    </a:lnTo>
                    <a:lnTo>
                      <a:pt x="19" y="75"/>
                    </a:lnTo>
                    <a:lnTo>
                      <a:pt x="37" y="95"/>
                    </a:lnTo>
                    <a:lnTo>
                      <a:pt x="97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" name="Freeform 4881"/>
              <p:cNvSpPr>
                <a:spLocks/>
              </p:cNvSpPr>
              <p:nvPr/>
            </p:nvSpPr>
            <p:spPr bwMode="auto">
              <a:xfrm>
                <a:off x="2212" y="1390"/>
                <a:ext cx="2" cy="2"/>
              </a:xfrm>
              <a:custGeom>
                <a:avLst/>
                <a:gdLst>
                  <a:gd name="T0" fmla="*/ 19 w 19"/>
                  <a:gd name="T1" fmla="*/ 19 h 19"/>
                  <a:gd name="T2" fmla="*/ 0 w 19"/>
                  <a:gd name="T3" fmla="*/ 0 h 19"/>
                  <a:gd name="T4" fmla="*/ 0 w 19"/>
                  <a:gd name="T5" fmla="*/ 1 h 19"/>
                  <a:gd name="T6" fmla="*/ 19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" name="Line 4882"/>
              <p:cNvSpPr>
                <a:spLocks noChangeShapeType="1"/>
              </p:cNvSpPr>
              <p:nvPr/>
            </p:nvSpPr>
            <p:spPr bwMode="auto">
              <a:xfrm>
                <a:off x="2212" y="1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" name="Freeform 4883"/>
              <p:cNvSpPr>
                <a:spLocks/>
              </p:cNvSpPr>
              <p:nvPr/>
            </p:nvSpPr>
            <p:spPr bwMode="auto">
              <a:xfrm>
                <a:off x="2205" y="1390"/>
                <a:ext cx="11" cy="11"/>
              </a:xfrm>
              <a:custGeom>
                <a:avLst/>
                <a:gdLst>
                  <a:gd name="T0" fmla="*/ 95 w 95"/>
                  <a:gd name="T1" fmla="*/ 37 h 94"/>
                  <a:gd name="T2" fmla="*/ 77 w 95"/>
                  <a:gd name="T3" fmla="*/ 18 h 94"/>
                  <a:gd name="T4" fmla="*/ 58 w 95"/>
                  <a:gd name="T5" fmla="*/ 0 h 94"/>
                  <a:gd name="T6" fmla="*/ 0 w 95"/>
                  <a:gd name="T7" fmla="*/ 57 h 94"/>
                  <a:gd name="T8" fmla="*/ 19 w 95"/>
                  <a:gd name="T9" fmla="*/ 75 h 94"/>
                  <a:gd name="T10" fmla="*/ 37 w 95"/>
                  <a:gd name="T11" fmla="*/ 94 h 94"/>
                  <a:gd name="T12" fmla="*/ 95 w 95"/>
                  <a:gd name="T13" fmla="*/ 3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4">
                    <a:moveTo>
                      <a:pt x="95" y="37"/>
                    </a:moveTo>
                    <a:lnTo>
                      <a:pt x="77" y="18"/>
                    </a:lnTo>
                    <a:lnTo>
                      <a:pt x="58" y="0"/>
                    </a:lnTo>
                    <a:lnTo>
                      <a:pt x="0" y="57"/>
                    </a:lnTo>
                    <a:lnTo>
                      <a:pt x="19" y="75"/>
                    </a:lnTo>
                    <a:lnTo>
                      <a:pt x="37" y="94"/>
                    </a:lnTo>
                    <a:lnTo>
                      <a:pt x="9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" name="Freeform 4884"/>
              <p:cNvSpPr>
                <a:spLocks/>
              </p:cNvSpPr>
              <p:nvPr/>
            </p:nvSpPr>
            <p:spPr bwMode="auto">
              <a:xfrm>
                <a:off x="2205" y="1390"/>
                <a:ext cx="11" cy="11"/>
              </a:xfrm>
              <a:custGeom>
                <a:avLst/>
                <a:gdLst>
                  <a:gd name="T0" fmla="*/ 95 w 95"/>
                  <a:gd name="T1" fmla="*/ 37 h 94"/>
                  <a:gd name="T2" fmla="*/ 77 w 95"/>
                  <a:gd name="T3" fmla="*/ 18 h 94"/>
                  <a:gd name="T4" fmla="*/ 58 w 95"/>
                  <a:gd name="T5" fmla="*/ 0 h 94"/>
                  <a:gd name="T6" fmla="*/ 0 w 95"/>
                  <a:gd name="T7" fmla="*/ 57 h 94"/>
                  <a:gd name="T8" fmla="*/ 19 w 95"/>
                  <a:gd name="T9" fmla="*/ 75 h 94"/>
                  <a:gd name="T10" fmla="*/ 37 w 95"/>
                  <a:gd name="T11" fmla="*/ 94 h 94"/>
                  <a:gd name="T12" fmla="*/ 95 w 95"/>
                  <a:gd name="T13" fmla="*/ 3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4">
                    <a:moveTo>
                      <a:pt x="95" y="37"/>
                    </a:moveTo>
                    <a:lnTo>
                      <a:pt x="77" y="18"/>
                    </a:lnTo>
                    <a:lnTo>
                      <a:pt x="58" y="0"/>
                    </a:lnTo>
                    <a:lnTo>
                      <a:pt x="0" y="57"/>
                    </a:lnTo>
                    <a:lnTo>
                      <a:pt x="19" y="75"/>
                    </a:lnTo>
                    <a:lnTo>
                      <a:pt x="37" y="94"/>
                    </a:lnTo>
                    <a:lnTo>
                      <a:pt x="9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" name="Freeform 4885"/>
              <p:cNvSpPr>
                <a:spLocks/>
              </p:cNvSpPr>
              <p:nvPr/>
            </p:nvSpPr>
            <p:spPr bwMode="auto">
              <a:xfrm>
                <a:off x="2205" y="1396"/>
                <a:ext cx="2" cy="2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0 w 19"/>
                  <a:gd name="T5" fmla="*/ 0 h 18"/>
                  <a:gd name="T6" fmla="*/ 19 w 19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" name="Line 4886"/>
              <p:cNvSpPr>
                <a:spLocks noChangeShapeType="1"/>
              </p:cNvSpPr>
              <p:nvPr/>
            </p:nvSpPr>
            <p:spPr bwMode="auto">
              <a:xfrm>
                <a:off x="2205" y="13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" name="Freeform 4887"/>
              <p:cNvSpPr>
                <a:spLocks/>
              </p:cNvSpPr>
              <p:nvPr/>
            </p:nvSpPr>
            <p:spPr bwMode="auto">
              <a:xfrm>
                <a:off x="2199" y="1396"/>
                <a:ext cx="10" cy="11"/>
              </a:xfrm>
              <a:custGeom>
                <a:avLst/>
                <a:gdLst>
                  <a:gd name="T0" fmla="*/ 94 w 94"/>
                  <a:gd name="T1" fmla="*/ 37 h 95"/>
                  <a:gd name="T2" fmla="*/ 76 w 94"/>
                  <a:gd name="T3" fmla="*/ 18 h 95"/>
                  <a:gd name="T4" fmla="*/ 57 w 94"/>
                  <a:gd name="T5" fmla="*/ 0 h 95"/>
                  <a:gd name="T6" fmla="*/ 0 w 94"/>
                  <a:gd name="T7" fmla="*/ 58 h 95"/>
                  <a:gd name="T8" fmla="*/ 19 w 94"/>
                  <a:gd name="T9" fmla="*/ 77 h 95"/>
                  <a:gd name="T10" fmla="*/ 37 w 94"/>
                  <a:gd name="T11" fmla="*/ 95 h 95"/>
                  <a:gd name="T12" fmla="*/ 94 w 94"/>
                  <a:gd name="T13" fmla="*/ 3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5">
                    <a:moveTo>
                      <a:pt x="94" y="37"/>
                    </a:moveTo>
                    <a:lnTo>
                      <a:pt x="76" y="18"/>
                    </a:lnTo>
                    <a:lnTo>
                      <a:pt x="57" y="0"/>
                    </a:lnTo>
                    <a:lnTo>
                      <a:pt x="0" y="58"/>
                    </a:lnTo>
                    <a:lnTo>
                      <a:pt x="19" y="77"/>
                    </a:lnTo>
                    <a:lnTo>
                      <a:pt x="37" y="95"/>
                    </a:lnTo>
                    <a:lnTo>
                      <a:pt x="9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" name="Freeform 4888"/>
              <p:cNvSpPr>
                <a:spLocks/>
              </p:cNvSpPr>
              <p:nvPr/>
            </p:nvSpPr>
            <p:spPr bwMode="auto">
              <a:xfrm>
                <a:off x="2199" y="1396"/>
                <a:ext cx="10" cy="11"/>
              </a:xfrm>
              <a:custGeom>
                <a:avLst/>
                <a:gdLst>
                  <a:gd name="T0" fmla="*/ 94 w 94"/>
                  <a:gd name="T1" fmla="*/ 37 h 95"/>
                  <a:gd name="T2" fmla="*/ 76 w 94"/>
                  <a:gd name="T3" fmla="*/ 18 h 95"/>
                  <a:gd name="T4" fmla="*/ 57 w 94"/>
                  <a:gd name="T5" fmla="*/ 0 h 95"/>
                  <a:gd name="T6" fmla="*/ 0 w 94"/>
                  <a:gd name="T7" fmla="*/ 58 h 95"/>
                  <a:gd name="T8" fmla="*/ 19 w 94"/>
                  <a:gd name="T9" fmla="*/ 77 h 95"/>
                  <a:gd name="T10" fmla="*/ 37 w 94"/>
                  <a:gd name="T11" fmla="*/ 95 h 95"/>
                  <a:gd name="T12" fmla="*/ 94 w 94"/>
                  <a:gd name="T13" fmla="*/ 3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5">
                    <a:moveTo>
                      <a:pt x="94" y="37"/>
                    </a:moveTo>
                    <a:lnTo>
                      <a:pt x="76" y="18"/>
                    </a:lnTo>
                    <a:lnTo>
                      <a:pt x="57" y="0"/>
                    </a:lnTo>
                    <a:lnTo>
                      <a:pt x="0" y="58"/>
                    </a:lnTo>
                    <a:lnTo>
                      <a:pt x="19" y="77"/>
                    </a:lnTo>
                    <a:lnTo>
                      <a:pt x="37" y="95"/>
                    </a:lnTo>
                    <a:lnTo>
                      <a:pt x="9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" name="Freeform 4889"/>
              <p:cNvSpPr>
                <a:spLocks/>
              </p:cNvSpPr>
              <p:nvPr/>
            </p:nvSpPr>
            <p:spPr bwMode="auto">
              <a:xfrm>
                <a:off x="2199" y="1403"/>
                <a:ext cx="2" cy="2"/>
              </a:xfrm>
              <a:custGeom>
                <a:avLst/>
                <a:gdLst>
                  <a:gd name="T0" fmla="*/ 20 w 20"/>
                  <a:gd name="T1" fmla="*/ 19 h 19"/>
                  <a:gd name="T2" fmla="*/ 1 w 20"/>
                  <a:gd name="T3" fmla="*/ 0 h 19"/>
                  <a:gd name="T4" fmla="*/ 0 w 20"/>
                  <a:gd name="T5" fmla="*/ 0 h 19"/>
                  <a:gd name="T6" fmla="*/ 2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9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" name="Line 4890"/>
              <p:cNvSpPr>
                <a:spLocks noChangeShapeType="1"/>
              </p:cNvSpPr>
              <p:nvPr/>
            </p:nvSpPr>
            <p:spPr bwMode="auto">
              <a:xfrm flipH="1">
                <a:off x="2199" y="14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" name="Freeform 4891"/>
              <p:cNvSpPr>
                <a:spLocks/>
              </p:cNvSpPr>
              <p:nvPr/>
            </p:nvSpPr>
            <p:spPr bwMode="auto">
              <a:xfrm>
                <a:off x="2192" y="1403"/>
                <a:ext cx="11" cy="11"/>
              </a:xfrm>
              <a:custGeom>
                <a:avLst/>
                <a:gdLst>
                  <a:gd name="T0" fmla="*/ 95 w 95"/>
                  <a:gd name="T1" fmla="*/ 37 h 96"/>
                  <a:gd name="T2" fmla="*/ 76 w 95"/>
                  <a:gd name="T3" fmla="*/ 19 h 96"/>
                  <a:gd name="T4" fmla="*/ 56 w 95"/>
                  <a:gd name="T5" fmla="*/ 0 h 96"/>
                  <a:gd name="T6" fmla="*/ 0 w 95"/>
                  <a:gd name="T7" fmla="*/ 59 h 96"/>
                  <a:gd name="T8" fmla="*/ 20 w 95"/>
                  <a:gd name="T9" fmla="*/ 78 h 96"/>
                  <a:gd name="T10" fmla="*/ 40 w 95"/>
                  <a:gd name="T11" fmla="*/ 96 h 96"/>
                  <a:gd name="T12" fmla="*/ 95 w 95"/>
                  <a:gd name="T13" fmla="*/ 3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95" y="37"/>
                    </a:moveTo>
                    <a:lnTo>
                      <a:pt x="76" y="19"/>
                    </a:lnTo>
                    <a:lnTo>
                      <a:pt x="56" y="0"/>
                    </a:lnTo>
                    <a:lnTo>
                      <a:pt x="0" y="59"/>
                    </a:lnTo>
                    <a:lnTo>
                      <a:pt x="20" y="78"/>
                    </a:lnTo>
                    <a:lnTo>
                      <a:pt x="40" y="96"/>
                    </a:lnTo>
                    <a:lnTo>
                      <a:pt x="9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6" name="Freeform 4892"/>
              <p:cNvSpPr>
                <a:spLocks/>
              </p:cNvSpPr>
              <p:nvPr/>
            </p:nvSpPr>
            <p:spPr bwMode="auto">
              <a:xfrm>
                <a:off x="2192" y="1403"/>
                <a:ext cx="11" cy="11"/>
              </a:xfrm>
              <a:custGeom>
                <a:avLst/>
                <a:gdLst>
                  <a:gd name="T0" fmla="*/ 95 w 95"/>
                  <a:gd name="T1" fmla="*/ 37 h 96"/>
                  <a:gd name="T2" fmla="*/ 76 w 95"/>
                  <a:gd name="T3" fmla="*/ 19 h 96"/>
                  <a:gd name="T4" fmla="*/ 56 w 95"/>
                  <a:gd name="T5" fmla="*/ 0 h 96"/>
                  <a:gd name="T6" fmla="*/ 0 w 95"/>
                  <a:gd name="T7" fmla="*/ 59 h 96"/>
                  <a:gd name="T8" fmla="*/ 20 w 95"/>
                  <a:gd name="T9" fmla="*/ 78 h 96"/>
                  <a:gd name="T10" fmla="*/ 40 w 95"/>
                  <a:gd name="T11" fmla="*/ 96 h 96"/>
                  <a:gd name="T12" fmla="*/ 95 w 95"/>
                  <a:gd name="T13" fmla="*/ 3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95" y="37"/>
                    </a:moveTo>
                    <a:lnTo>
                      <a:pt x="76" y="19"/>
                    </a:lnTo>
                    <a:lnTo>
                      <a:pt x="56" y="0"/>
                    </a:lnTo>
                    <a:lnTo>
                      <a:pt x="0" y="59"/>
                    </a:lnTo>
                    <a:lnTo>
                      <a:pt x="20" y="78"/>
                    </a:lnTo>
                    <a:lnTo>
                      <a:pt x="40" y="96"/>
                    </a:lnTo>
                    <a:lnTo>
                      <a:pt x="9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7" name="Freeform 4893"/>
              <p:cNvSpPr>
                <a:spLocks/>
              </p:cNvSpPr>
              <p:nvPr/>
            </p:nvSpPr>
            <p:spPr bwMode="auto">
              <a:xfrm>
                <a:off x="2192" y="1409"/>
                <a:ext cx="3" cy="3"/>
              </a:xfrm>
              <a:custGeom>
                <a:avLst/>
                <a:gdLst>
                  <a:gd name="T0" fmla="*/ 20 w 20"/>
                  <a:gd name="T1" fmla="*/ 19 h 19"/>
                  <a:gd name="T2" fmla="*/ 0 w 20"/>
                  <a:gd name="T3" fmla="*/ 0 h 19"/>
                  <a:gd name="T4" fmla="*/ 0 w 20"/>
                  <a:gd name="T5" fmla="*/ 1 h 19"/>
                  <a:gd name="T6" fmla="*/ 20 w 2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" name="Line 4894"/>
              <p:cNvSpPr>
                <a:spLocks noChangeShapeType="1"/>
              </p:cNvSpPr>
              <p:nvPr/>
            </p:nvSpPr>
            <p:spPr bwMode="auto">
              <a:xfrm>
                <a:off x="2192" y="14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" name="Freeform 4895"/>
              <p:cNvSpPr>
                <a:spLocks/>
              </p:cNvSpPr>
              <p:nvPr/>
            </p:nvSpPr>
            <p:spPr bwMode="auto">
              <a:xfrm>
                <a:off x="2186" y="1410"/>
                <a:ext cx="11" cy="10"/>
              </a:xfrm>
              <a:custGeom>
                <a:avLst/>
                <a:gdLst>
                  <a:gd name="T0" fmla="*/ 95 w 95"/>
                  <a:gd name="T1" fmla="*/ 35 h 96"/>
                  <a:gd name="T2" fmla="*/ 75 w 95"/>
                  <a:gd name="T3" fmla="*/ 18 h 96"/>
                  <a:gd name="T4" fmla="*/ 55 w 95"/>
                  <a:gd name="T5" fmla="*/ 0 h 96"/>
                  <a:gd name="T6" fmla="*/ 0 w 95"/>
                  <a:gd name="T7" fmla="*/ 61 h 96"/>
                  <a:gd name="T8" fmla="*/ 20 w 95"/>
                  <a:gd name="T9" fmla="*/ 78 h 96"/>
                  <a:gd name="T10" fmla="*/ 40 w 95"/>
                  <a:gd name="T11" fmla="*/ 96 h 96"/>
                  <a:gd name="T12" fmla="*/ 95 w 95"/>
                  <a:gd name="T13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95" y="35"/>
                    </a:moveTo>
                    <a:lnTo>
                      <a:pt x="75" y="18"/>
                    </a:lnTo>
                    <a:lnTo>
                      <a:pt x="55" y="0"/>
                    </a:lnTo>
                    <a:lnTo>
                      <a:pt x="0" y="61"/>
                    </a:lnTo>
                    <a:lnTo>
                      <a:pt x="20" y="78"/>
                    </a:lnTo>
                    <a:lnTo>
                      <a:pt x="40" y="96"/>
                    </a:lnTo>
                    <a:lnTo>
                      <a:pt x="9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" name="Freeform 4896"/>
              <p:cNvSpPr>
                <a:spLocks/>
              </p:cNvSpPr>
              <p:nvPr/>
            </p:nvSpPr>
            <p:spPr bwMode="auto">
              <a:xfrm>
                <a:off x="2186" y="1410"/>
                <a:ext cx="11" cy="10"/>
              </a:xfrm>
              <a:custGeom>
                <a:avLst/>
                <a:gdLst>
                  <a:gd name="T0" fmla="*/ 95 w 95"/>
                  <a:gd name="T1" fmla="*/ 35 h 96"/>
                  <a:gd name="T2" fmla="*/ 75 w 95"/>
                  <a:gd name="T3" fmla="*/ 18 h 96"/>
                  <a:gd name="T4" fmla="*/ 55 w 95"/>
                  <a:gd name="T5" fmla="*/ 0 h 96"/>
                  <a:gd name="T6" fmla="*/ 0 w 95"/>
                  <a:gd name="T7" fmla="*/ 61 h 96"/>
                  <a:gd name="T8" fmla="*/ 20 w 95"/>
                  <a:gd name="T9" fmla="*/ 78 h 96"/>
                  <a:gd name="T10" fmla="*/ 40 w 95"/>
                  <a:gd name="T11" fmla="*/ 96 h 96"/>
                  <a:gd name="T12" fmla="*/ 95 w 95"/>
                  <a:gd name="T13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95" y="35"/>
                    </a:moveTo>
                    <a:lnTo>
                      <a:pt x="75" y="18"/>
                    </a:lnTo>
                    <a:lnTo>
                      <a:pt x="55" y="0"/>
                    </a:lnTo>
                    <a:lnTo>
                      <a:pt x="0" y="61"/>
                    </a:lnTo>
                    <a:lnTo>
                      <a:pt x="20" y="78"/>
                    </a:lnTo>
                    <a:lnTo>
                      <a:pt x="40" y="96"/>
                    </a:lnTo>
                    <a:lnTo>
                      <a:pt x="95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" name="Freeform 4897"/>
              <p:cNvSpPr>
                <a:spLocks/>
              </p:cNvSpPr>
              <p:nvPr/>
            </p:nvSpPr>
            <p:spPr bwMode="auto">
              <a:xfrm>
                <a:off x="2186" y="1416"/>
                <a:ext cx="3" cy="2"/>
              </a:xfrm>
              <a:custGeom>
                <a:avLst/>
                <a:gdLst>
                  <a:gd name="T0" fmla="*/ 20 w 20"/>
                  <a:gd name="T1" fmla="*/ 17 h 17"/>
                  <a:gd name="T2" fmla="*/ 0 w 20"/>
                  <a:gd name="T3" fmla="*/ 0 h 17"/>
                  <a:gd name="T4" fmla="*/ 0 w 20"/>
                  <a:gd name="T5" fmla="*/ 0 h 17"/>
                  <a:gd name="T6" fmla="*/ 20 w 20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" name="Line 4898"/>
              <p:cNvSpPr>
                <a:spLocks noChangeShapeType="1"/>
              </p:cNvSpPr>
              <p:nvPr/>
            </p:nvSpPr>
            <p:spPr bwMode="auto">
              <a:xfrm>
                <a:off x="2186" y="14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" name="Freeform 4899"/>
              <p:cNvSpPr>
                <a:spLocks/>
              </p:cNvSpPr>
              <p:nvPr/>
            </p:nvSpPr>
            <p:spPr bwMode="auto">
              <a:xfrm>
                <a:off x="2180" y="1416"/>
                <a:ext cx="11" cy="11"/>
              </a:xfrm>
              <a:custGeom>
                <a:avLst/>
                <a:gdLst>
                  <a:gd name="T0" fmla="*/ 93 w 93"/>
                  <a:gd name="T1" fmla="*/ 35 h 96"/>
                  <a:gd name="T2" fmla="*/ 73 w 93"/>
                  <a:gd name="T3" fmla="*/ 17 h 96"/>
                  <a:gd name="T4" fmla="*/ 53 w 93"/>
                  <a:gd name="T5" fmla="*/ 0 h 96"/>
                  <a:gd name="T6" fmla="*/ 0 w 93"/>
                  <a:gd name="T7" fmla="*/ 61 h 96"/>
                  <a:gd name="T8" fmla="*/ 19 w 93"/>
                  <a:gd name="T9" fmla="*/ 78 h 96"/>
                  <a:gd name="T10" fmla="*/ 39 w 93"/>
                  <a:gd name="T11" fmla="*/ 96 h 96"/>
                  <a:gd name="T12" fmla="*/ 93 w 93"/>
                  <a:gd name="T13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96">
                    <a:moveTo>
                      <a:pt x="93" y="35"/>
                    </a:moveTo>
                    <a:lnTo>
                      <a:pt x="73" y="17"/>
                    </a:lnTo>
                    <a:lnTo>
                      <a:pt x="53" y="0"/>
                    </a:lnTo>
                    <a:lnTo>
                      <a:pt x="0" y="61"/>
                    </a:lnTo>
                    <a:lnTo>
                      <a:pt x="19" y="78"/>
                    </a:lnTo>
                    <a:lnTo>
                      <a:pt x="39" y="96"/>
                    </a:lnTo>
                    <a:lnTo>
                      <a:pt x="9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" name="Freeform 4900"/>
              <p:cNvSpPr>
                <a:spLocks/>
              </p:cNvSpPr>
              <p:nvPr/>
            </p:nvSpPr>
            <p:spPr bwMode="auto">
              <a:xfrm>
                <a:off x="2180" y="1416"/>
                <a:ext cx="11" cy="11"/>
              </a:xfrm>
              <a:custGeom>
                <a:avLst/>
                <a:gdLst>
                  <a:gd name="T0" fmla="*/ 93 w 93"/>
                  <a:gd name="T1" fmla="*/ 35 h 96"/>
                  <a:gd name="T2" fmla="*/ 73 w 93"/>
                  <a:gd name="T3" fmla="*/ 17 h 96"/>
                  <a:gd name="T4" fmla="*/ 53 w 93"/>
                  <a:gd name="T5" fmla="*/ 0 h 96"/>
                  <a:gd name="T6" fmla="*/ 0 w 93"/>
                  <a:gd name="T7" fmla="*/ 61 h 96"/>
                  <a:gd name="T8" fmla="*/ 19 w 93"/>
                  <a:gd name="T9" fmla="*/ 78 h 96"/>
                  <a:gd name="T10" fmla="*/ 39 w 93"/>
                  <a:gd name="T11" fmla="*/ 96 h 96"/>
                  <a:gd name="T12" fmla="*/ 93 w 93"/>
                  <a:gd name="T13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96">
                    <a:moveTo>
                      <a:pt x="93" y="35"/>
                    </a:moveTo>
                    <a:lnTo>
                      <a:pt x="73" y="17"/>
                    </a:lnTo>
                    <a:lnTo>
                      <a:pt x="53" y="0"/>
                    </a:lnTo>
                    <a:lnTo>
                      <a:pt x="0" y="61"/>
                    </a:lnTo>
                    <a:lnTo>
                      <a:pt x="19" y="78"/>
                    </a:lnTo>
                    <a:lnTo>
                      <a:pt x="39" y="96"/>
                    </a:lnTo>
                    <a:lnTo>
                      <a:pt x="93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" name="Freeform 4901"/>
              <p:cNvSpPr>
                <a:spLocks/>
              </p:cNvSpPr>
              <p:nvPr/>
            </p:nvSpPr>
            <p:spPr bwMode="auto">
              <a:xfrm>
                <a:off x="2180" y="1423"/>
                <a:ext cx="3" cy="2"/>
              </a:xfrm>
              <a:custGeom>
                <a:avLst/>
                <a:gdLst>
                  <a:gd name="T0" fmla="*/ 21 w 21"/>
                  <a:gd name="T1" fmla="*/ 17 h 17"/>
                  <a:gd name="T2" fmla="*/ 2 w 21"/>
                  <a:gd name="T3" fmla="*/ 0 h 17"/>
                  <a:gd name="T4" fmla="*/ 0 w 21"/>
                  <a:gd name="T5" fmla="*/ 0 h 17"/>
                  <a:gd name="T6" fmla="*/ 21 w 2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1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" name="Line 4902"/>
              <p:cNvSpPr>
                <a:spLocks noChangeShapeType="1"/>
              </p:cNvSpPr>
              <p:nvPr/>
            </p:nvSpPr>
            <p:spPr bwMode="auto">
              <a:xfrm flipH="1">
                <a:off x="2180" y="14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" name="Freeform 4903"/>
              <p:cNvSpPr>
                <a:spLocks/>
              </p:cNvSpPr>
              <p:nvPr/>
            </p:nvSpPr>
            <p:spPr bwMode="auto">
              <a:xfrm>
                <a:off x="2175" y="1423"/>
                <a:ext cx="10" cy="11"/>
              </a:xfrm>
              <a:custGeom>
                <a:avLst/>
                <a:gdLst>
                  <a:gd name="T0" fmla="*/ 93 w 93"/>
                  <a:gd name="T1" fmla="*/ 35 h 97"/>
                  <a:gd name="T2" fmla="*/ 72 w 93"/>
                  <a:gd name="T3" fmla="*/ 17 h 97"/>
                  <a:gd name="T4" fmla="*/ 51 w 93"/>
                  <a:gd name="T5" fmla="*/ 0 h 97"/>
                  <a:gd name="T6" fmla="*/ 0 w 93"/>
                  <a:gd name="T7" fmla="*/ 62 h 97"/>
                  <a:gd name="T8" fmla="*/ 21 w 93"/>
                  <a:gd name="T9" fmla="*/ 80 h 97"/>
                  <a:gd name="T10" fmla="*/ 42 w 93"/>
                  <a:gd name="T11" fmla="*/ 97 h 97"/>
                  <a:gd name="T12" fmla="*/ 93 w 93"/>
                  <a:gd name="T13" fmla="*/ 3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97">
                    <a:moveTo>
                      <a:pt x="93" y="35"/>
                    </a:moveTo>
                    <a:lnTo>
                      <a:pt x="72" y="17"/>
                    </a:lnTo>
                    <a:lnTo>
                      <a:pt x="51" y="0"/>
                    </a:lnTo>
                    <a:lnTo>
                      <a:pt x="0" y="62"/>
                    </a:lnTo>
                    <a:lnTo>
                      <a:pt x="21" y="80"/>
                    </a:lnTo>
                    <a:lnTo>
                      <a:pt x="42" y="97"/>
                    </a:lnTo>
                    <a:lnTo>
                      <a:pt x="9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" name="Freeform 4904"/>
              <p:cNvSpPr>
                <a:spLocks/>
              </p:cNvSpPr>
              <p:nvPr/>
            </p:nvSpPr>
            <p:spPr bwMode="auto">
              <a:xfrm>
                <a:off x="2175" y="1423"/>
                <a:ext cx="10" cy="11"/>
              </a:xfrm>
              <a:custGeom>
                <a:avLst/>
                <a:gdLst>
                  <a:gd name="T0" fmla="*/ 93 w 93"/>
                  <a:gd name="T1" fmla="*/ 35 h 97"/>
                  <a:gd name="T2" fmla="*/ 72 w 93"/>
                  <a:gd name="T3" fmla="*/ 17 h 97"/>
                  <a:gd name="T4" fmla="*/ 51 w 93"/>
                  <a:gd name="T5" fmla="*/ 0 h 97"/>
                  <a:gd name="T6" fmla="*/ 0 w 93"/>
                  <a:gd name="T7" fmla="*/ 62 h 97"/>
                  <a:gd name="T8" fmla="*/ 21 w 93"/>
                  <a:gd name="T9" fmla="*/ 80 h 97"/>
                  <a:gd name="T10" fmla="*/ 42 w 93"/>
                  <a:gd name="T11" fmla="*/ 97 h 97"/>
                  <a:gd name="T12" fmla="*/ 93 w 93"/>
                  <a:gd name="T13" fmla="*/ 3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97">
                    <a:moveTo>
                      <a:pt x="93" y="35"/>
                    </a:moveTo>
                    <a:lnTo>
                      <a:pt x="72" y="17"/>
                    </a:lnTo>
                    <a:lnTo>
                      <a:pt x="51" y="0"/>
                    </a:lnTo>
                    <a:lnTo>
                      <a:pt x="0" y="62"/>
                    </a:lnTo>
                    <a:lnTo>
                      <a:pt x="21" y="80"/>
                    </a:lnTo>
                    <a:lnTo>
                      <a:pt x="42" y="97"/>
                    </a:lnTo>
                    <a:lnTo>
                      <a:pt x="93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" name="Freeform 4905"/>
              <p:cNvSpPr>
                <a:spLocks/>
              </p:cNvSpPr>
              <p:nvPr/>
            </p:nvSpPr>
            <p:spPr bwMode="auto">
              <a:xfrm>
                <a:off x="2175" y="1430"/>
                <a:ext cx="2" cy="2"/>
              </a:xfrm>
              <a:custGeom>
                <a:avLst/>
                <a:gdLst>
                  <a:gd name="T0" fmla="*/ 21 w 21"/>
                  <a:gd name="T1" fmla="*/ 18 h 18"/>
                  <a:gd name="T2" fmla="*/ 0 w 21"/>
                  <a:gd name="T3" fmla="*/ 0 h 18"/>
                  <a:gd name="T4" fmla="*/ 0 w 21"/>
                  <a:gd name="T5" fmla="*/ 1 h 18"/>
                  <a:gd name="T6" fmla="*/ 21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21" y="1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" name="Line 4906"/>
              <p:cNvSpPr>
                <a:spLocks noChangeShapeType="1"/>
              </p:cNvSpPr>
              <p:nvPr/>
            </p:nvSpPr>
            <p:spPr bwMode="auto">
              <a:xfrm>
                <a:off x="2175" y="14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" name="Freeform 4907"/>
              <p:cNvSpPr>
                <a:spLocks/>
              </p:cNvSpPr>
              <p:nvPr/>
            </p:nvSpPr>
            <p:spPr bwMode="auto">
              <a:xfrm>
                <a:off x="2169" y="1430"/>
                <a:ext cx="10" cy="11"/>
              </a:xfrm>
              <a:custGeom>
                <a:avLst/>
                <a:gdLst>
                  <a:gd name="T0" fmla="*/ 94 w 94"/>
                  <a:gd name="T1" fmla="*/ 33 h 97"/>
                  <a:gd name="T2" fmla="*/ 73 w 94"/>
                  <a:gd name="T3" fmla="*/ 17 h 97"/>
                  <a:gd name="T4" fmla="*/ 52 w 94"/>
                  <a:gd name="T5" fmla="*/ 0 h 97"/>
                  <a:gd name="T6" fmla="*/ 0 w 94"/>
                  <a:gd name="T7" fmla="*/ 64 h 97"/>
                  <a:gd name="T8" fmla="*/ 21 w 94"/>
                  <a:gd name="T9" fmla="*/ 80 h 97"/>
                  <a:gd name="T10" fmla="*/ 42 w 94"/>
                  <a:gd name="T11" fmla="*/ 97 h 97"/>
                  <a:gd name="T12" fmla="*/ 94 w 94"/>
                  <a:gd name="T13" fmla="*/ 3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7">
                    <a:moveTo>
                      <a:pt x="94" y="33"/>
                    </a:moveTo>
                    <a:lnTo>
                      <a:pt x="73" y="17"/>
                    </a:lnTo>
                    <a:lnTo>
                      <a:pt x="52" y="0"/>
                    </a:lnTo>
                    <a:lnTo>
                      <a:pt x="0" y="64"/>
                    </a:lnTo>
                    <a:lnTo>
                      <a:pt x="21" y="80"/>
                    </a:lnTo>
                    <a:lnTo>
                      <a:pt x="42" y="97"/>
                    </a:lnTo>
                    <a:lnTo>
                      <a:pt x="9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" name="Freeform 4908"/>
              <p:cNvSpPr>
                <a:spLocks/>
              </p:cNvSpPr>
              <p:nvPr/>
            </p:nvSpPr>
            <p:spPr bwMode="auto">
              <a:xfrm>
                <a:off x="2169" y="1430"/>
                <a:ext cx="10" cy="11"/>
              </a:xfrm>
              <a:custGeom>
                <a:avLst/>
                <a:gdLst>
                  <a:gd name="T0" fmla="*/ 94 w 94"/>
                  <a:gd name="T1" fmla="*/ 33 h 97"/>
                  <a:gd name="T2" fmla="*/ 73 w 94"/>
                  <a:gd name="T3" fmla="*/ 17 h 97"/>
                  <a:gd name="T4" fmla="*/ 52 w 94"/>
                  <a:gd name="T5" fmla="*/ 0 h 97"/>
                  <a:gd name="T6" fmla="*/ 0 w 94"/>
                  <a:gd name="T7" fmla="*/ 64 h 97"/>
                  <a:gd name="T8" fmla="*/ 21 w 94"/>
                  <a:gd name="T9" fmla="*/ 80 h 97"/>
                  <a:gd name="T10" fmla="*/ 42 w 94"/>
                  <a:gd name="T11" fmla="*/ 97 h 97"/>
                  <a:gd name="T12" fmla="*/ 94 w 94"/>
                  <a:gd name="T13" fmla="*/ 3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97">
                    <a:moveTo>
                      <a:pt x="94" y="33"/>
                    </a:moveTo>
                    <a:lnTo>
                      <a:pt x="73" y="17"/>
                    </a:lnTo>
                    <a:lnTo>
                      <a:pt x="52" y="0"/>
                    </a:lnTo>
                    <a:lnTo>
                      <a:pt x="0" y="64"/>
                    </a:lnTo>
                    <a:lnTo>
                      <a:pt x="21" y="80"/>
                    </a:lnTo>
                    <a:lnTo>
                      <a:pt x="42" y="97"/>
                    </a:lnTo>
                    <a:lnTo>
                      <a:pt x="94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" name="Freeform 4909"/>
              <p:cNvSpPr>
                <a:spLocks/>
              </p:cNvSpPr>
              <p:nvPr/>
            </p:nvSpPr>
            <p:spPr bwMode="auto">
              <a:xfrm>
                <a:off x="2169" y="1437"/>
                <a:ext cx="2" cy="2"/>
              </a:xfrm>
              <a:custGeom>
                <a:avLst/>
                <a:gdLst>
                  <a:gd name="T0" fmla="*/ 21 w 21"/>
                  <a:gd name="T1" fmla="*/ 16 h 16"/>
                  <a:gd name="T2" fmla="*/ 0 w 21"/>
                  <a:gd name="T3" fmla="*/ 0 h 16"/>
                  <a:gd name="T4" fmla="*/ 0 w 21"/>
                  <a:gd name="T5" fmla="*/ 0 h 16"/>
                  <a:gd name="T6" fmla="*/ 21 w 21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21" y="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" name="Line 4910"/>
              <p:cNvSpPr>
                <a:spLocks noChangeShapeType="1"/>
              </p:cNvSpPr>
              <p:nvPr/>
            </p:nvSpPr>
            <p:spPr bwMode="auto">
              <a:xfrm>
                <a:off x="2169" y="1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" name="Freeform 4911"/>
              <p:cNvSpPr>
                <a:spLocks/>
              </p:cNvSpPr>
              <p:nvPr/>
            </p:nvSpPr>
            <p:spPr bwMode="auto">
              <a:xfrm>
                <a:off x="2163" y="1437"/>
                <a:ext cx="10" cy="11"/>
              </a:xfrm>
              <a:custGeom>
                <a:avLst/>
                <a:gdLst>
                  <a:gd name="T0" fmla="*/ 91 w 91"/>
                  <a:gd name="T1" fmla="*/ 33 h 98"/>
                  <a:gd name="T2" fmla="*/ 70 w 91"/>
                  <a:gd name="T3" fmla="*/ 16 h 98"/>
                  <a:gd name="T4" fmla="*/ 49 w 91"/>
                  <a:gd name="T5" fmla="*/ 0 h 98"/>
                  <a:gd name="T6" fmla="*/ 0 w 91"/>
                  <a:gd name="T7" fmla="*/ 65 h 98"/>
                  <a:gd name="T8" fmla="*/ 21 w 91"/>
                  <a:gd name="T9" fmla="*/ 81 h 98"/>
                  <a:gd name="T10" fmla="*/ 42 w 91"/>
                  <a:gd name="T11" fmla="*/ 98 h 98"/>
                  <a:gd name="T12" fmla="*/ 91 w 91"/>
                  <a:gd name="T13" fmla="*/ 3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98">
                    <a:moveTo>
                      <a:pt x="91" y="33"/>
                    </a:moveTo>
                    <a:lnTo>
                      <a:pt x="70" y="16"/>
                    </a:lnTo>
                    <a:lnTo>
                      <a:pt x="49" y="0"/>
                    </a:lnTo>
                    <a:lnTo>
                      <a:pt x="0" y="65"/>
                    </a:lnTo>
                    <a:lnTo>
                      <a:pt x="21" y="81"/>
                    </a:lnTo>
                    <a:lnTo>
                      <a:pt x="42" y="98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" name="Freeform 4912"/>
              <p:cNvSpPr>
                <a:spLocks/>
              </p:cNvSpPr>
              <p:nvPr/>
            </p:nvSpPr>
            <p:spPr bwMode="auto">
              <a:xfrm>
                <a:off x="2163" y="1437"/>
                <a:ext cx="10" cy="11"/>
              </a:xfrm>
              <a:custGeom>
                <a:avLst/>
                <a:gdLst>
                  <a:gd name="T0" fmla="*/ 91 w 91"/>
                  <a:gd name="T1" fmla="*/ 33 h 98"/>
                  <a:gd name="T2" fmla="*/ 70 w 91"/>
                  <a:gd name="T3" fmla="*/ 16 h 98"/>
                  <a:gd name="T4" fmla="*/ 49 w 91"/>
                  <a:gd name="T5" fmla="*/ 0 h 98"/>
                  <a:gd name="T6" fmla="*/ 0 w 91"/>
                  <a:gd name="T7" fmla="*/ 65 h 98"/>
                  <a:gd name="T8" fmla="*/ 21 w 91"/>
                  <a:gd name="T9" fmla="*/ 81 h 98"/>
                  <a:gd name="T10" fmla="*/ 42 w 91"/>
                  <a:gd name="T11" fmla="*/ 98 h 98"/>
                  <a:gd name="T12" fmla="*/ 91 w 91"/>
                  <a:gd name="T13" fmla="*/ 3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98">
                    <a:moveTo>
                      <a:pt x="91" y="33"/>
                    </a:moveTo>
                    <a:lnTo>
                      <a:pt x="70" y="16"/>
                    </a:lnTo>
                    <a:lnTo>
                      <a:pt x="49" y="0"/>
                    </a:lnTo>
                    <a:lnTo>
                      <a:pt x="0" y="65"/>
                    </a:lnTo>
                    <a:lnTo>
                      <a:pt x="21" y="81"/>
                    </a:lnTo>
                    <a:lnTo>
                      <a:pt x="42" y="98"/>
                    </a:lnTo>
                    <a:lnTo>
                      <a:pt x="91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" name="Freeform 4913"/>
              <p:cNvSpPr>
                <a:spLocks/>
              </p:cNvSpPr>
              <p:nvPr/>
            </p:nvSpPr>
            <p:spPr bwMode="auto">
              <a:xfrm>
                <a:off x="2163" y="1444"/>
                <a:ext cx="3" cy="2"/>
              </a:xfrm>
              <a:custGeom>
                <a:avLst/>
                <a:gdLst>
                  <a:gd name="T0" fmla="*/ 22 w 22"/>
                  <a:gd name="T1" fmla="*/ 16 h 16"/>
                  <a:gd name="T2" fmla="*/ 1 w 22"/>
                  <a:gd name="T3" fmla="*/ 0 h 16"/>
                  <a:gd name="T4" fmla="*/ 0 w 22"/>
                  <a:gd name="T5" fmla="*/ 1 h 16"/>
                  <a:gd name="T6" fmla="*/ 22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22" y="1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" name="Line 4914"/>
              <p:cNvSpPr>
                <a:spLocks noChangeShapeType="1"/>
              </p:cNvSpPr>
              <p:nvPr/>
            </p:nvSpPr>
            <p:spPr bwMode="auto">
              <a:xfrm flipH="1">
                <a:off x="2163" y="14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" name="Freeform 4915"/>
              <p:cNvSpPr>
                <a:spLocks/>
              </p:cNvSpPr>
              <p:nvPr/>
            </p:nvSpPr>
            <p:spPr bwMode="auto">
              <a:xfrm>
                <a:off x="2158" y="1445"/>
                <a:ext cx="10" cy="10"/>
              </a:xfrm>
              <a:custGeom>
                <a:avLst/>
                <a:gdLst>
                  <a:gd name="T0" fmla="*/ 92 w 92"/>
                  <a:gd name="T1" fmla="*/ 30 h 96"/>
                  <a:gd name="T2" fmla="*/ 70 w 92"/>
                  <a:gd name="T3" fmla="*/ 15 h 96"/>
                  <a:gd name="T4" fmla="*/ 48 w 92"/>
                  <a:gd name="T5" fmla="*/ 0 h 96"/>
                  <a:gd name="T6" fmla="*/ 0 w 92"/>
                  <a:gd name="T7" fmla="*/ 66 h 96"/>
                  <a:gd name="T8" fmla="*/ 22 w 92"/>
                  <a:gd name="T9" fmla="*/ 81 h 96"/>
                  <a:gd name="T10" fmla="*/ 44 w 92"/>
                  <a:gd name="T11" fmla="*/ 96 h 96"/>
                  <a:gd name="T12" fmla="*/ 92 w 92"/>
                  <a:gd name="T13" fmla="*/ 3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6">
                    <a:moveTo>
                      <a:pt x="92" y="30"/>
                    </a:moveTo>
                    <a:lnTo>
                      <a:pt x="70" y="15"/>
                    </a:lnTo>
                    <a:lnTo>
                      <a:pt x="48" y="0"/>
                    </a:lnTo>
                    <a:lnTo>
                      <a:pt x="0" y="66"/>
                    </a:lnTo>
                    <a:lnTo>
                      <a:pt x="22" y="81"/>
                    </a:lnTo>
                    <a:lnTo>
                      <a:pt x="44" y="96"/>
                    </a:lnTo>
                    <a:lnTo>
                      <a:pt x="9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" name="Freeform 4916"/>
              <p:cNvSpPr>
                <a:spLocks/>
              </p:cNvSpPr>
              <p:nvPr/>
            </p:nvSpPr>
            <p:spPr bwMode="auto">
              <a:xfrm>
                <a:off x="2158" y="1445"/>
                <a:ext cx="10" cy="10"/>
              </a:xfrm>
              <a:custGeom>
                <a:avLst/>
                <a:gdLst>
                  <a:gd name="T0" fmla="*/ 92 w 92"/>
                  <a:gd name="T1" fmla="*/ 30 h 96"/>
                  <a:gd name="T2" fmla="*/ 70 w 92"/>
                  <a:gd name="T3" fmla="*/ 15 h 96"/>
                  <a:gd name="T4" fmla="*/ 48 w 92"/>
                  <a:gd name="T5" fmla="*/ 0 h 96"/>
                  <a:gd name="T6" fmla="*/ 0 w 92"/>
                  <a:gd name="T7" fmla="*/ 66 h 96"/>
                  <a:gd name="T8" fmla="*/ 22 w 92"/>
                  <a:gd name="T9" fmla="*/ 81 h 96"/>
                  <a:gd name="T10" fmla="*/ 44 w 92"/>
                  <a:gd name="T11" fmla="*/ 96 h 96"/>
                  <a:gd name="T12" fmla="*/ 92 w 92"/>
                  <a:gd name="T13" fmla="*/ 3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96">
                    <a:moveTo>
                      <a:pt x="92" y="30"/>
                    </a:moveTo>
                    <a:lnTo>
                      <a:pt x="70" y="15"/>
                    </a:lnTo>
                    <a:lnTo>
                      <a:pt x="48" y="0"/>
                    </a:lnTo>
                    <a:lnTo>
                      <a:pt x="0" y="66"/>
                    </a:lnTo>
                    <a:lnTo>
                      <a:pt x="22" y="81"/>
                    </a:lnTo>
                    <a:lnTo>
                      <a:pt x="44" y="96"/>
                    </a:lnTo>
                    <a:lnTo>
                      <a:pt x="92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" name="Freeform 4917"/>
              <p:cNvSpPr>
                <a:spLocks/>
              </p:cNvSpPr>
              <p:nvPr/>
            </p:nvSpPr>
            <p:spPr bwMode="auto">
              <a:xfrm>
                <a:off x="2158" y="1452"/>
                <a:ext cx="2" cy="2"/>
              </a:xfrm>
              <a:custGeom>
                <a:avLst/>
                <a:gdLst>
                  <a:gd name="T0" fmla="*/ 22 w 22"/>
                  <a:gd name="T1" fmla="*/ 15 h 15"/>
                  <a:gd name="T2" fmla="*/ 0 w 22"/>
                  <a:gd name="T3" fmla="*/ 0 h 15"/>
                  <a:gd name="T4" fmla="*/ 0 w 22"/>
                  <a:gd name="T5" fmla="*/ 0 h 15"/>
                  <a:gd name="T6" fmla="*/ 22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22" y="1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" name="Line 4918"/>
              <p:cNvSpPr>
                <a:spLocks noChangeShapeType="1"/>
              </p:cNvSpPr>
              <p:nvPr/>
            </p:nvSpPr>
            <p:spPr bwMode="auto">
              <a:xfrm>
                <a:off x="2158" y="14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" name="Freeform 4919"/>
              <p:cNvSpPr>
                <a:spLocks/>
              </p:cNvSpPr>
              <p:nvPr/>
            </p:nvSpPr>
            <p:spPr bwMode="auto">
              <a:xfrm>
                <a:off x="2153" y="1452"/>
                <a:ext cx="10" cy="11"/>
              </a:xfrm>
              <a:custGeom>
                <a:avLst/>
                <a:gdLst>
                  <a:gd name="T0" fmla="*/ 91 w 91"/>
                  <a:gd name="T1" fmla="*/ 30 h 97"/>
                  <a:gd name="T2" fmla="*/ 69 w 91"/>
                  <a:gd name="T3" fmla="*/ 15 h 97"/>
                  <a:gd name="T4" fmla="*/ 47 w 91"/>
                  <a:gd name="T5" fmla="*/ 0 h 97"/>
                  <a:gd name="T6" fmla="*/ 0 w 91"/>
                  <a:gd name="T7" fmla="*/ 66 h 97"/>
                  <a:gd name="T8" fmla="*/ 22 w 91"/>
                  <a:gd name="T9" fmla="*/ 82 h 97"/>
                  <a:gd name="T10" fmla="*/ 43 w 91"/>
                  <a:gd name="T11" fmla="*/ 97 h 97"/>
                  <a:gd name="T12" fmla="*/ 91 w 91"/>
                  <a:gd name="T13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97">
                    <a:moveTo>
                      <a:pt x="91" y="30"/>
                    </a:moveTo>
                    <a:lnTo>
                      <a:pt x="69" y="15"/>
                    </a:lnTo>
                    <a:lnTo>
                      <a:pt x="47" y="0"/>
                    </a:lnTo>
                    <a:lnTo>
                      <a:pt x="0" y="66"/>
                    </a:lnTo>
                    <a:lnTo>
                      <a:pt x="22" y="82"/>
                    </a:lnTo>
                    <a:lnTo>
                      <a:pt x="43" y="97"/>
                    </a:lnTo>
                    <a:lnTo>
                      <a:pt x="9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" name="Freeform 4920"/>
              <p:cNvSpPr>
                <a:spLocks/>
              </p:cNvSpPr>
              <p:nvPr/>
            </p:nvSpPr>
            <p:spPr bwMode="auto">
              <a:xfrm>
                <a:off x="2153" y="1452"/>
                <a:ext cx="10" cy="11"/>
              </a:xfrm>
              <a:custGeom>
                <a:avLst/>
                <a:gdLst>
                  <a:gd name="T0" fmla="*/ 91 w 91"/>
                  <a:gd name="T1" fmla="*/ 30 h 97"/>
                  <a:gd name="T2" fmla="*/ 69 w 91"/>
                  <a:gd name="T3" fmla="*/ 15 h 97"/>
                  <a:gd name="T4" fmla="*/ 47 w 91"/>
                  <a:gd name="T5" fmla="*/ 0 h 97"/>
                  <a:gd name="T6" fmla="*/ 0 w 91"/>
                  <a:gd name="T7" fmla="*/ 66 h 97"/>
                  <a:gd name="T8" fmla="*/ 22 w 91"/>
                  <a:gd name="T9" fmla="*/ 82 h 97"/>
                  <a:gd name="T10" fmla="*/ 43 w 91"/>
                  <a:gd name="T11" fmla="*/ 97 h 97"/>
                  <a:gd name="T12" fmla="*/ 91 w 91"/>
                  <a:gd name="T13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97">
                    <a:moveTo>
                      <a:pt x="91" y="30"/>
                    </a:moveTo>
                    <a:lnTo>
                      <a:pt x="69" y="15"/>
                    </a:lnTo>
                    <a:lnTo>
                      <a:pt x="47" y="0"/>
                    </a:lnTo>
                    <a:lnTo>
                      <a:pt x="0" y="66"/>
                    </a:lnTo>
                    <a:lnTo>
                      <a:pt x="22" y="82"/>
                    </a:lnTo>
                    <a:lnTo>
                      <a:pt x="43" y="97"/>
                    </a:lnTo>
                    <a:lnTo>
                      <a:pt x="91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" name="Freeform 4921"/>
              <p:cNvSpPr>
                <a:spLocks/>
              </p:cNvSpPr>
              <p:nvPr/>
            </p:nvSpPr>
            <p:spPr bwMode="auto">
              <a:xfrm>
                <a:off x="2153" y="1459"/>
                <a:ext cx="2" cy="2"/>
              </a:xfrm>
              <a:custGeom>
                <a:avLst/>
                <a:gdLst>
                  <a:gd name="T0" fmla="*/ 22 w 22"/>
                  <a:gd name="T1" fmla="*/ 16 h 16"/>
                  <a:gd name="T2" fmla="*/ 0 w 22"/>
                  <a:gd name="T3" fmla="*/ 0 h 16"/>
                  <a:gd name="T4" fmla="*/ 0 w 22"/>
                  <a:gd name="T5" fmla="*/ 0 h 16"/>
                  <a:gd name="T6" fmla="*/ 22 w 2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22" y="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" name="Line 4922"/>
              <p:cNvSpPr>
                <a:spLocks noChangeShapeType="1"/>
              </p:cNvSpPr>
              <p:nvPr/>
            </p:nvSpPr>
            <p:spPr bwMode="auto">
              <a:xfrm>
                <a:off x="2153" y="14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" name="Freeform 4923"/>
              <p:cNvSpPr>
                <a:spLocks/>
              </p:cNvSpPr>
              <p:nvPr/>
            </p:nvSpPr>
            <p:spPr bwMode="auto">
              <a:xfrm>
                <a:off x="2148" y="1459"/>
                <a:ext cx="9" cy="11"/>
              </a:xfrm>
              <a:custGeom>
                <a:avLst/>
                <a:gdLst>
                  <a:gd name="T0" fmla="*/ 89 w 89"/>
                  <a:gd name="T1" fmla="*/ 31 h 99"/>
                  <a:gd name="T2" fmla="*/ 68 w 89"/>
                  <a:gd name="T3" fmla="*/ 16 h 99"/>
                  <a:gd name="T4" fmla="*/ 46 w 89"/>
                  <a:gd name="T5" fmla="*/ 0 h 99"/>
                  <a:gd name="T6" fmla="*/ 0 w 89"/>
                  <a:gd name="T7" fmla="*/ 68 h 99"/>
                  <a:gd name="T8" fmla="*/ 21 w 89"/>
                  <a:gd name="T9" fmla="*/ 84 h 99"/>
                  <a:gd name="T10" fmla="*/ 43 w 89"/>
                  <a:gd name="T11" fmla="*/ 99 h 99"/>
                  <a:gd name="T12" fmla="*/ 89 w 89"/>
                  <a:gd name="T13" fmla="*/ 3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68" y="16"/>
                    </a:lnTo>
                    <a:lnTo>
                      <a:pt x="46" y="0"/>
                    </a:lnTo>
                    <a:lnTo>
                      <a:pt x="0" y="68"/>
                    </a:lnTo>
                    <a:lnTo>
                      <a:pt x="21" y="84"/>
                    </a:lnTo>
                    <a:lnTo>
                      <a:pt x="43" y="99"/>
                    </a:lnTo>
                    <a:lnTo>
                      <a:pt x="89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" name="Freeform 4924"/>
              <p:cNvSpPr>
                <a:spLocks/>
              </p:cNvSpPr>
              <p:nvPr/>
            </p:nvSpPr>
            <p:spPr bwMode="auto">
              <a:xfrm>
                <a:off x="2148" y="1459"/>
                <a:ext cx="9" cy="11"/>
              </a:xfrm>
              <a:custGeom>
                <a:avLst/>
                <a:gdLst>
                  <a:gd name="T0" fmla="*/ 89 w 89"/>
                  <a:gd name="T1" fmla="*/ 31 h 99"/>
                  <a:gd name="T2" fmla="*/ 68 w 89"/>
                  <a:gd name="T3" fmla="*/ 16 h 99"/>
                  <a:gd name="T4" fmla="*/ 46 w 89"/>
                  <a:gd name="T5" fmla="*/ 0 h 99"/>
                  <a:gd name="T6" fmla="*/ 0 w 89"/>
                  <a:gd name="T7" fmla="*/ 68 h 99"/>
                  <a:gd name="T8" fmla="*/ 21 w 89"/>
                  <a:gd name="T9" fmla="*/ 84 h 99"/>
                  <a:gd name="T10" fmla="*/ 43 w 89"/>
                  <a:gd name="T11" fmla="*/ 99 h 99"/>
                  <a:gd name="T12" fmla="*/ 89 w 89"/>
                  <a:gd name="T13" fmla="*/ 3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68" y="16"/>
                    </a:lnTo>
                    <a:lnTo>
                      <a:pt x="46" y="0"/>
                    </a:lnTo>
                    <a:lnTo>
                      <a:pt x="0" y="68"/>
                    </a:lnTo>
                    <a:lnTo>
                      <a:pt x="21" y="84"/>
                    </a:lnTo>
                    <a:lnTo>
                      <a:pt x="43" y="99"/>
                    </a:lnTo>
                    <a:lnTo>
                      <a:pt x="89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" name="Freeform 4925"/>
              <p:cNvSpPr>
                <a:spLocks/>
              </p:cNvSpPr>
              <p:nvPr/>
            </p:nvSpPr>
            <p:spPr bwMode="auto">
              <a:xfrm>
                <a:off x="2147" y="1467"/>
                <a:ext cx="3" cy="2"/>
              </a:xfrm>
              <a:custGeom>
                <a:avLst/>
                <a:gdLst>
                  <a:gd name="T0" fmla="*/ 23 w 23"/>
                  <a:gd name="T1" fmla="*/ 16 h 16"/>
                  <a:gd name="T2" fmla="*/ 2 w 23"/>
                  <a:gd name="T3" fmla="*/ 0 h 16"/>
                  <a:gd name="T4" fmla="*/ 0 w 23"/>
                  <a:gd name="T5" fmla="*/ 1 h 16"/>
                  <a:gd name="T6" fmla="*/ 23 w 23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6">
                    <a:moveTo>
                      <a:pt x="23" y="1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" name="Line 4926"/>
              <p:cNvSpPr>
                <a:spLocks noChangeShapeType="1"/>
              </p:cNvSpPr>
              <p:nvPr/>
            </p:nvSpPr>
            <p:spPr bwMode="auto">
              <a:xfrm flipH="1">
                <a:off x="2147" y="14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" name="Freeform 4927"/>
              <p:cNvSpPr>
                <a:spLocks/>
              </p:cNvSpPr>
              <p:nvPr/>
            </p:nvSpPr>
            <p:spPr bwMode="auto">
              <a:xfrm>
                <a:off x="2143" y="1467"/>
                <a:ext cx="10" cy="11"/>
              </a:xfrm>
              <a:custGeom>
                <a:avLst/>
                <a:gdLst>
                  <a:gd name="T0" fmla="*/ 90 w 90"/>
                  <a:gd name="T1" fmla="*/ 29 h 97"/>
                  <a:gd name="T2" fmla="*/ 66 w 90"/>
                  <a:gd name="T3" fmla="*/ 15 h 97"/>
                  <a:gd name="T4" fmla="*/ 43 w 90"/>
                  <a:gd name="T5" fmla="*/ 0 h 97"/>
                  <a:gd name="T6" fmla="*/ 0 w 90"/>
                  <a:gd name="T7" fmla="*/ 68 h 97"/>
                  <a:gd name="T8" fmla="*/ 23 w 90"/>
                  <a:gd name="T9" fmla="*/ 83 h 97"/>
                  <a:gd name="T10" fmla="*/ 46 w 90"/>
                  <a:gd name="T11" fmla="*/ 97 h 97"/>
                  <a:gd name="T12" fmla="*/ 90 w 90"/>
                  <a:gd name="T13" fmla="*/ 2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90" y="29"/>
                    </a:moveTo>
                    <a:lnTo>
                      <a:pt x="66" y="15"/>
                    </a:lnTo>
                    <a:lnTo>
                      <a:pt x="43" y="0"/>
                    </a:lnTo>
                    <a:lnTo>
                      <a:pt x="0" y="68"/>
                    </a:lnTo>
                    <a:lnTo>
                      <a:pt x="23" y="83"/>
                    </a:lnTo>
                    <a:lnTo>
                      <a:pt x="46" y="97"/>
                    </a:lnTo>
                    <a:lnTo>
                      <a:pt x="9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" name="Freeform 4928"/>
              <p:cNvSpPr>
                <a:spLocks/>
              </p:cNvSpPr>
              <p:nvPr/>
            </p:nvSpPr>
            <p:spPr bwMode="auto">
              <a:xfrm>
                <a:off x="2143" y="1467"/>
                <a:ext cx="10" cy="11"/>
              </a:xfrm>
              <a:custGeom>
                <a:avLst/>
                <a:gdLst>
                  <a:gd name="T0" fmla="*/ 90 w 90"/>
                  <a:gd name="T1" fmla="*/ 29 h 97"/>
                  <a:gd name="T2" fmla="*/ 66 w 90"/>
                  <a:gd name="T3" fmla="*/ 15 h 97"/>
                  <a:gd name="T4" fmla="*/ 43 w 90"/>
                  <a:gd name="T5" fmla="*/ 0 h 97"/>
                  <a:gd name="T6" fmla="*/ 0 w 90"/>
                  <a:gd name="T7" fmla="*/ 68 h 97"/>
                  <a:gd name="T8" fmla="*/ 23 w 90"/>
                  <a:gd name="T9" fmla="*/ 83 h 97"/>
                  <a:gd name="T10" fmla="*/ 46 w 90"/>
                  <a:gd name="T11" fmla="*/ 97 h 97"/>
                  <a:gd name="T12" fmla="*/ 90 w 90"/>
                  <a:gd name="T13" fmla="*/ 2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97">
                    <a:moveTo>
                      <a:pt x="90" y="29"/>
                    </a:moveTo>
                    <a:lnTo>
                      <a:pt x="66" y="15"/>
                    </a:lnTo>
                    <a:lnTo>
                      <a:pt x="43" y="0"/>
                    </a:lnTo>
                    <a:lnTo>
                      <a:pt x="0" y="68"/>
                    </a:lnTo>
                    <a:lnTo>
                      <a:pt x="23" y="83"/>
                    </a:lnTo>
                    <a:lnTo>
                      <a:pt x="46" y="97"/>
                    </a:lnTo>
                    <a:lnTo>
                      <a:pt x="9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" name="Freeform 4929"/>
              <p:cNvSpPr>
                <a:spLocks/>
              </p:cNvSpPr>
              <p:nvPr/>
            </p:nvSpPr>
            <p:spPr bwMode="auto">
              <a:xfrm>
                <a:off x="2143" y="1474"/>
                <a:ext cx="2" cy="2"/>
              </a:xfrm>
              <a:custGeom>
                <a:avLst/>
                <a:gdLst>
                  <a:gd name="T0" fmla="*/ 23 w 23"/>
                  <a:gd name="T1" fmla="*/ 15 h 15"/>
                  <a:gd name="T2" fmla="*/ 0 w 23"/>
                  <a:gd name="T3" fmla="*/ 0 h 15"/>
                  <a:gd name="T4" fmla="*/ 0 w 23"/>
                  <a:gd name="T5" fmla="*/ 0 h 15"/>
                  <a:gd name="T6" fmla="*/ 23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" name="Line 4930"/>
              <p:cNvSpPr>
                <a:spLocks noChangeShapeType="1"/>
              </p:cNvSpPr>
              <p:nvPr/>
            </p:nvSpPr>
            <p:spPr bwMode="auto">
              <a:xfrm>
                <a:off x="2143" y="14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" name="Freeform 4931"/>
              <p:cNvSpPr>
                <a:spLocks/>
              </p:cNvSpPr>
              <p:nvPr/>
            </p:nvSpPr>
            <p:spPr bwMode="auto">
              <a:xfrm>
                <a:off x="2138" y="1474"/>
                <a:ext cx="10" cy="11"/>
              </a:xfrm>
              <a:custGeom>
                <a:avLst/>
                <a:gdLst>
                  <a:gd name="T0" fmla="*/ 89 w 89"/>
                  <a:gd name="T1" fmla="*/ 29 h 98"/>
                  <a:gd name="T2" fmla="*/ 66 w 89"/>
                  <a:gd name="T3" fmla="*/ 15 h 98"/>
                  <a:gd name="T4" fmla="*/ 43 w 89"/>
                  <a:gd name="T5" fmla="*/ 0 h 98"/>
                  <a:gd name="T6" fmla="*/ 0 w 89"/>
                  <a:gd name="T7" fmla="*/ 69 h 98"/>
                  <a:gd name="T8" fmla="*/ 23 w 89"/>
                  <a:gd name="T9" fmla="*/ 84 h 98"/>
                  <a:gd name="T10" fmla="*/ 46 w 89"/>
                  <a:gd name="T11" fmla="*/ 98 h 98"/>
                  <a:gd name="T12" fmla="*/ 89 w 89"/>
                  <a:gd name="T13" fmla="*/ 2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8">
                    <a:moveTo>
                      <a:pt x="89" y="29"/>
                    </a:moveTo>
                    <a:lnTo>
                      <a:pt x="66" y="15"/>
                    </a:lnTo>
                    <a:lnTo>
                      <a:pt x="43" y="0"/>
                    </a:lnTo>
                    <a:lnTo>
                      <a:pt x="0" y="69"/>
                    </a:lnTo>
                    <a:lnTo>
                      <a:pt x="23" y="84"/>
                    </a:lnTo>
                    <a:lnTo>
                      <a:pt x="46" y="9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" name="Freeform 4932"/>
              <p:cNvSpPr>
                <a:spLocks/>
              </p:cNvSpPr>
              <p:nvPr/>
            </p:nvSpPr>
            <p:spPr bwMode="auto">
              <a:xfrm>
                <a:off x="2138" y="1474"/>
                <a:ext cx="10" cy="11"/>
              </a:xfrm>
              <a:custGeom>
                <a:avLst/>
                <a:gdLst>
                  <a:gd name="T0" fmla="*/ 89 w 89"/>
                  <a:gd name="T1" fmla="*/ 29 h 98"/>
                  <a:gd name="T2" fmla="*/ 66 w 89"/>
                  <a:gd name="T3" fmla="*/ 15 h 98"/>
                  <a:gd name="T4" fmla="*/ 43 w 89"/>
                  <a:gd name="T5" fmla="*/ 0 h 98"/>
                  <a:gd name="T6" fmla="*/ 0 w 89"/>
                  <a:gd name="T7" fmla="*/ 69 h 98"/>
                  <a:gd name="T8" fmla="*/ 23 w 89"/>
                  <a:gd name="T9" fmla="*/ 84 h 98"/>
                  <a:gd name="T10" fmla="*/ 46 w 89"/>
                  <a:gd name="T11" fmla="*/ 98 h 98"/>
                  <a:gd name="T12" fmla="*/ 89 w 89"/>
                  <a:gd name="T13" fmla="*/ 2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98">
                    <a:moveTo>
                      <a:pt x="89" y="29"/>
                    </a:moveTo>
                    <a:lnTo>
                      <a:pt x="66" y="15"/>
                    </a:lnTo>
                    <a:lnTo>
                      <a:pt x="43" y="0"/>
                    </a:lnTo>
                    <a:lnTo>
                      <a:pt x="0" y="69"/>
                    </a:lnTo>
                    <a:lnTo>
                      <a:pt x="23" y="84"/>
                    </a:lnTo>
                    <a:lnTo>
                      <a:pt x="46" y="98"/>
                    </a:lnTo>
                    <a:lnTo>
                      <a:pt x="89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" name="Freeform 4933"/>
              <p:cNvSpPr>
                <a:spLocks/>
              </p:cNvSpPr>
              <p:nvPr/>
            </p:nvSpPr>
            <p:spPr bwMode="auto">
              <a:xfrm>
                <a:off x="2138" y="1482"/>
                <a:ext cx="2" cy="2"/>
              </a:xfrm>
              <a:custGeom>
                <a:avLst/>
                <a:gdLst>
                  <a:gd name="T0" fmla="*/ 23 w 23"/>
                  <a:gd name="T1" fmla="*/ 15 h 15"/>
                  <a:gd name="T2" fmla="*/ 0 w 23"/>
                  <a:gd name="T3" fmla="*/ 0 h 15"/>
                  <a:gd name="T4" fmla="*/ 0 w 23"/>
                  <a:gd name="T5" fmla="*/ 0 h 15"/>
                  <a:gd name="T6" fmla="*/ 23 w 23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" name="Line 4934"/>
              <p:cNvSpPr>
                <a:spLocks noChangeShapeType="1"/>
              </p:cNvSpPr>
              <p:nvPr/>
            </p:nvSpPr>
            <p:spPr bwMode="auto">
              <a:xfrm>
                <a:off x="2138" y="14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" name="Freeform 4935"/>
              <p:cNvSpPr>
                <a:spLocks/>
              </p:cNvSpPr>
              <p:nvPr/>
            </p:nvSpPr>
            <p:spPr bwMode="auto">
              <a:xfrm>
                <a:off x="2133" y="1482"/>
                <a:ext cx="10" cy="11"/>
              </a:xfrm>
              <a:custGeom>
                <a:avLst/>
                <a:gdLst>
                  <a:gd name="T0" fmla="*/ 88 w 88"/>
                  <a:gd name="T1" fmla="*/ 29 h 99"/>
                  <a:gd name="T2" fmla="*/ 65 w 88"/>
                  <a:gd name="T3" fmla="*/ 15 h 99"/>
                  <a:gd name="T4" fmla="*/ 42 w 88"/>
                  <a:gd name="T5" fmla="*/ 0 h 99"/>
                  <a:gd name="T6" fmla="*/ 0 w 88"/>
                  <a:gd name="T7" fmla="*/ 71 h 99"/>
                  <a:gd name="T8" fmla="*/ 23 w 88"/>
                  <a:gd name="T9" fmla="*/ 85 h 99"/>
                  <a:gd name="T10" fmla="*/ 46 w 88"/>
                  <a:gd name="T11" fmla="*/ 99 h 99"/>
                  <a:gd name="T12" fmla="*/ 88 w 88"/>
                  <a:gd name="T13" fmla="*/ 2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99">
                    <a:moveTo>
                      <a:pt x="88" y="29"/>
                    </a:moveTo>
                    <a:lnTo>
                      <a:pt x="65" y="15"/>
                    </a:lnTo>
                    <a:lnTo>
                      <a:pt x="42" y="0"/>
                    </a:lnTo>
                    <a:lnTo>
                      <a:pt x="0" y="71"/>
                    </a:lnTo>
                    <a:lnTo>
                      <a:pt x="23" y="85"/>
                    </a:lnTo>
                    <a:lnTo>
                      <a:pt x="46" y="99"/>
                    </a:lnTo>
                    <a:lnTo>
                      <a:pt x="8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" name="Freeform 4936"/>
              <p:cNvSpPr>
                <a:spLocks/>
              </p:cNvSpPr>
              <p:nvPr/>
            </p:nvSpPr>
            <p:spPr bwMode="auto">
              <a:xfrm>
                <a:off x="2133" y="1482"/>
                <a:ext cx="10" cy="11"/>
              </a:xfrm>
              <a:custGeom>
                <a:avLst/>
                <a:gdLst>
                  <a:gd name="T0" fmla="*/ 88 w 88"/>
                  <a:gd name="T1" fmla="*/ 29 h 99"/>
                  <a:gd name="T2" fmla="*/ 65 w 88"/>
                  <a:gd name="T3" fmla="*/ 15 h 99"/>
                  <a:gd name="T4" fmla="*/ 42 w 88"/>
                  <a:gd name="T5" fmla="*/ 0 h 99"/>
                  <a:gd name="T6" fmla="*/ 0 w 88"/>
                  <a:gd name="T7" fmla="*/ 71 h 99"/>
                  <a:gd name="T8" fmla="*/ 23 w 88"/>
                  <a:gd name="T9" fmla="*/ 85 h 99"/>
                  <a:gd name="T10" fmla="*/ 46 w 88"/>
                  <a:gd name="T11" fmla="*/ 99 h 99"/>
                  <a:gd name="T12" fmla="*/ 88 w 88"/>
                  <a:gd name="T13" fmla="*/ 2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99">
                    <a:moveTo>
                      <a:pt x="88" y="29"/>
                    </a:moveTo>
                    <a:lnTo>
                      <a:pt x="65" y="15"/>
                    </a:lnTo>
                    <a:lnTo>
                      <a:pt x="42" y="0"/>
                    </a:lnTo>
                    <a:lnTo>
                      <a:pt x="0" y="71"/>
                    </a:lnTo>
                    <a:lnTo>
                      <a:pt x="23" y="85"/>
                    </a:lnTo>
                    <a:lnTo>
                      <a:pt x="46" y="99"/>
                    </a:lnTo>
                    <a:lnTo>
                      <a:pt x="88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" name="Freeform 4937"/>
              <p:cNvSpPr>
                <a:spLocks/>
              </p:cNvSpPr>
              <p:nvPr/>
            </p:nvSpPr>
            <p:spPr bwMode="auto">
              <a:xfrm>
                <a:off x="2133" y="1490"/>
                <a:ext cx="3" cy="2"/>
              </a:xfrm>
              <a:custGeom>
                <a:avLst/>
                <a:gdLst>
                  <a:gd name="T0" fmla="*/ 23 w 23"/>
                  <a:gd name="T1" fmla="*/ 14 h 14"/>
                  <a:gd name="T2" fmla="*/ 0 w 23"/>
                  <a:gd name="T3" fmla="*/ 0 h 14"/>
                  <a:gd name="T4" fmla="*/ 0 w 23"/>
                  <a:gd name="T5" fmla="*/ 1 h 14"/>
                  <a:gd name="T6" fmla="*/ 23 w 2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23" y="1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" name="Line 4938"/>
              <p:cNvSpPr>
                <a:spLocks noChangeShapeType="1"/>
              </p:cNvSpPr>
              <p:nvPr/>
            </p:nvSpPr>
            <p:spPr bwMode="auto">
              <a:xfrm>
                <a:off x="2133" y="14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" name="Freeform 4939"/>
              <p:cNvSpPr>
                <a:spLocks/>
              </p:cNvSpPr>
              <p:nvPr/>
            </p:nvSpPr>
            <p:spPr bwMode="auto">
              <a:xfrm>
                <a:off x="2129" y="1490"/>
                <a:ext cx="9" cy="11"/>
              </a:xfrm>
              <a:custGeom>
                <a:avLst/>
                <a:gdLst>
                  <a:gd name="T0" fmla="*/ 85 w 85"/>
                  <a:gd name="T1" fmla="*/ 26 h 97"/>
                  <a:gd name="T2" fmla="*/ 62 w 85"/>
                  <a:gd name="T3" fmla="*/ 13 h 97"/>
                  <a:gd name="T4" fmla="*/ 39 w 85"/>
                  <a:gd name="T5" fmla="*/ 0 h 97"/>
                  <a:gd name="T6" fmla="*/ 0 w 85"/>
                  <a:gd name="T7" fmla="*/ 71 h 97"/>
                  <a:gd name="T8" fmla="*/ 23 w 85"/>
                  <a:gd name="T9" fmla="*/ 84 h 97"/>
                  <a:gd name="T10" fmla="*/ 46 w 85"/>
                  <a:gd name="T11" fmla="*/ 97 h 97"/>
                  <a:gd name="T12" fmla="*/ 85 w 85"/>
                  <a:gd name="T13" fmla="*/ 2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97">
                    <a:moveTo>
                      <a:pt x="85" y="26"/>
                    </a:moveTo>
                    <a:lnTo>
                      <a:pt x="62" y="13"/>
                    </a:lnTo>
                    <a:lnTo>
                      <a:pt x="39" y="0"/>
                    </a:lnTo>
                    <a:lnTo>
                      <a:pt x="0" y="71"/>
                    </a:lnTo>
                    <a:lnTo>
                      <a:pt x="23" y="84"/>
                    </a:lnTo>
                    <a:lnTo>
                      <a:pt x="46" y="97"/>
                    </a:lnTo>
                    <a:lnTo>
                      <a:pt x="8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" name="Freeform 4940"/>
              <p:cNvSpPr>
                <a:spLocks/>
              </p:cNvSpPr>
              <p:nvPr/>
            </p:nvSpPr>
            <p:spPr bwMode="auto">
              <a:xfrm>
                <a:off x="2129" y="1490"/>
                <a:ext cx="9" cy="11"/>
              </a:xfrm>
              <a:custGeom>
                <a:avLst/>
                <a:gdLst>
                  <a:gd name="T0" fmla="*/ 85 w 85"/>
                  <a:gd name="T1" fmla="*/ 26 h 97"/>
                  <a:gd name="T2" fmla="*/ 62 w 85"/>
                  <a:gd name="T3" fmla="*/ 13 h 97"/>
                  <a:gd name="T4" fmla="*/ 39 w 85"/>
                  <a:gd name="T5" fmla="*/ 0 h 97"/>
                  <a:gd name="T6" fmla="*/ 0 w 85"/>
                  <a:gd name="T7" fmla="*/ 71 h 97"/>
                  <a:gd name="T8" fmla="*/ 23 w 85"/>
                  <a:gd name="T9" fmla="*/ 84 h 97"/>
                  <a:gd name="T10" fmla="*/ 46 w 85"/>
                  <a:gd name="T11" fmla="*/ 97 h 97"/>
                  <a:gd name="T12" fmla="*/ 85 w 85"/>
                  <a:gd name="T13" fmla="*/ 2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97">
                    <a:moveTo>
                      <a:pt x="85" y="26"/>
                    </a:moveTo>
                    <a:lnTo>
                      <a:pt x="62" y="13"/>
                    </a:lnTo>
                    <a:lnTo>
                      <a:pt x="39" y="0"/>
                    </a:lnTo>
                    <a:lnTo>
                      <a:pt x="0" y="71"/>
                    </a:lnTo>
                    <a:lnTo>
                      <a:pt x="23" y="84"/>
                    </a:lnTo>
                    <a:lnTo>
                      <a:pt x="46" y="97"/>
                    </a:lnTo>
                    <a:lnTo>
                      <a:pt x="85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" name="Freeform 4941"/>
              <p:cNvSpPr>
                <a:spLocks/>
              </p:cNvSpPr>
              <p:nvPr/>
            </p:nvSpPr>
            <p:spPr bwMode="auto">
              <a:xfrm>
                <a:off x="2129" y="1498"/>
                <a:ext cx="2" cy="1"/>
              </a:xfrm>
              <a:custGeom>
                <a:avLst/>
                <a:gdLst>
                  <a:gd name="T0" fmla="*/ 24 w 24"/>
                  <a:gd name="T1" fmla="*/ 13 h 13"/>
                  <a:gd name="T2" fmla="*/ 1 w 24"/>
                  <a:gd name="T3" fmla="*/ 0 h 13"/>
                  <a:gd name="T4" fmla="*/ 0 w 24"/>
                  <a:gd name="T5" fmla="*/ 1 h 13"/>
                  <a:gd name="T6" fmla="*/ 24 w 2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24" y="1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" name="Line 4942"/>
              <p:cNvSpPr>
                <a:spLocks noChangeShapeType="1"/>
              </p:cNvSpPr>
              <p:nvPr/>
            </p:nvSpPr>
            <p:spPr bwMode="auto">
              <a:xfrm flipH="1">
                <a:off x="2129" y="14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" name="Freeform 4943"/>
              <p:cNvSpPr>
                <a:spLocks/>
              </p:cNvSpPr>
              <p:nvPr/>
            </p:nvSpPr>
            <p:spPr bwMode="auto">
              <a:xfrm>
                <a:off x="2124" y="1498"/>
                <a:ext cx="10" cy="11"/>
              </a:xfrm>
              <a:custGeom>
                <a:avLst/>
                <a:gdLst>
                  <a:gd name="T0" fmla="*/ 87 w 87"/>
                  <a:gd name="T1" fmla="*/ 24 h 97"/>
                  <a:gd name="T2" fmla="*/ 63 w 87"/>
                  <a:gd name="T3" fmla="*/ 12 h 97"/>
                  <a:gd name="T4" fmla="*/ 39 w 87"/>
                  <a:gd name="T5" fmla="*/ 0 h 97"/>
                  <a:gd name="T6" fmla="*/ 0 w 87"/>
                  <a:gd name="T7" fmla="*/ 72 h 97"/>
                  <a:gd name="T8" fmla="*/ 24 w 87"/>
                  <a:gd name="T9" fmla="*/ 84 h 97"/>
                  <a:gd name="T10" fmla="*/ 49 w 87"/>
                  <a:gd name="T11" fmla="*/ 97 h 97"/>
                  <a:gd name="T12" fmla="*/ 87 w 87"/>
                  <a:gd name="T13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87" y="24"/>
                    </a:moveTo>
                    <a:lnTo>
                      <a:pt x="63" y="12"/>
                    </a:lnTo>
                    <a:lnTo>
                      <a:pt x="39" y="0"/>
                    </a:lnTo>
                    <a:lnTo>
                      <a:pt x="0" y="72"/>
                    </a:lnTo>
                    <a:lnTo>
                      <a:pt x="24" y="84"/>
                    </a:lnTo>
                    <a:lnTo>
                      <a:pt x="49" y="97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" name="Freeform 4944"/>
              <p:cNvSpPr>
                <a:spLocks/>
              </p:cNvSpPr>
              <p:nvPr/>
            </p:nvSpPr>
            <p:spPr bwMode="auto">
              <a:xfrm>
                <a:off x="2124" y="1498"/>
                <a:ext cx="10" cy="11"/>
              </a:xfrm>
              <a:custGeom>
                <a:avLst/>
                <a:gdLst>
                  <a:gd name="T0" fmla="*/ 87 w 87"/>
                  <a:gd name="T1" fmla="*/ 24 h 97"/>
                  <a:gd name="T2" fmla="*/ 63 w 87"/>
                  <a:gd name="T3" fmla="*/ 12 h 97"/>
                  <a:gd name="T4" fmla="*/ 39 w 87"/>
                  <a:gd name="T5" fmla="*/ 0 h 97"/>
                  <a:gd name="T6" fmla="*/ 0 w 87"/>
                  <a:gd name="T7" fmla="*/ 72 h 97"/>
                  <a:gd name="T8" fmla="*/ 24 w 87"/>
                  <a:gd name="T9" fmla="*/ 84 h 97"/>
                  <a:gd name="T10" fmla="*/ 49 w 87"/>
                  <a:gd name="T11" fmla="*/ 97 h 97"/>
                  <a:gd name="T12" fmla="*/ 87 w 87"/>
                  <a:gd name="T13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7">
                    <a:moveTo>
                      <a:pt x="87" y="24"/>
                    </a:moveTo>
                    <a:lnTo>
                      <a:pt x="63" y="12"/>
                    </a:lnTo>
                    <a:lnTo>
                      <a:pt x="39" y="0"/>
                    </a:lnTo>
                    <a:lnTo>
                      <a:pt x="0" y="72"/>
                    </a:lnTo>
                    <a:lnTo>
                      <a:pt x="24" y="84"/>
                    </a:lnTo>
                    <a:lnTo>
                      <a:pt x="49" y="97"/>
                    </a:lnTo>
                    <a:lnTo>
                      <a:pt x="87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" name="Freeform 4945"/>
              <p:cNvSpPr>
                <a:spLocks/>
              </p:cNvSpPr>
              <p:nvPr/>
            </p:nvSpPr>
            <p:spPr bwMode="auto">
              <a:xfrm>
                <a:off x="2124" y="1506"/>
                <a:ext cx="3" cy="1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0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" name="Line 4946"/>
              <p:cNvSpPr>
                <a:spLocks noChangeShapeType="1"/>
              </p:cNvSpPr>
              <p:nvPr/>
            </p:nvSpPr>
            <p:spPr bwMode="auto">
              <a:xfrm>
                <a:off x="2124" y="15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" name="Freeform 4947"/>
              <p:cNvSpPr>
                <a:spLocks/>
              </p:cNvSpPr>
              <p:nvPr/>
            </p:nvSpPr>
            <p:spPr bwMode="auto">
              <a:xfrm>
                <a:off x="2120" y="1506"/>
                <a:ext cx="10" cy="11"/>
              </a:xfrm>
              <a:custGeom>
                <a:avLst/>
                <a:gdLst>
                  <a:gd name="T0" fmla="*/ 86 w 86"/>
                  <a:gd name="T1" fmla="*/ 25 h 97"/>
                  <a:gd name="T2" fmla="*/ 61 w 86"/>
                  <a:gd name="T3" fmla="*/ 12 h 97"/>
                  <a:gd name="T4" fmla="*/ 37 w 86"/>
                  <a:gd name="T5" fmla="*/ 0 h 97"/>
                  <a:gd name="T6" fmla="*/ 0 w 86"/>
                  <a:gd name="T7" fmla="*/ 73 h 97"/>
                  <a:gd name="T8" fmla="*/ 24 w 86"/>
                  <a:gd name="T9" fmla="*/ 85 h 97"/>
                  <a:gd name="T10" fmla="*/ 48 w 86"/>
                  <a:gd name="T11" fmla="*/ 97 h 97"/>
                  <a:gd name="T12" fmla="*/ 86 w 86"/>
                  <a:gd name="T13" fmla="*/ 2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97">
                    <a:moveTo>
                      <a:pt x="86" y="25"/>
                    </a:moveTo>
                    <a:lnTo>
                      <a:pt x="61" y="12"/>
                    </a:lnTo>
                    <a:lnTo>
                      <a:pt x="37" y="0"/>
                    </a:lnTo>
                    <a:lnTo>
                      <a:pt x="0" y="73"/>
                    </a:lnTo>
                    <a:lnTo>
                      <a:pt x="24" y="85"/>
                    </a:lnTo>
                    <a:lnTo>
                      <a:pt x="48" y="97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" name="Freeform 4948"/>
              <p:cNvSpPr>
                <a:spLocks/>
              </p:cNvSpPr>
              <p:nvPr/>
            </p:nvSpPr>
            <p:spPr bwMode="auto">
              <a:xfrm>
                <a:off x="2120" y="1506"/>
                <a:ext cx="10" cy="11"/>
              </a:xfrm>
              <a:custGeom>
                <a:avLst/>
                <a:gdLst>
                  <a:gd name="T0" fmla="*/ 86 w 86"/>
                  <a:gd name="T1" fmla="*/ 25 h 97"/>
                  <a:gd name="T2" fmla="*/ 61 w 86"/>
                  <a:gd name="T3" fmla="*/ 12 h 97"/>
                  <a:gd name="T4" fmla="*/ 37 w 86"/>
                  <a:gd name="T5" fmla="*/ 0 h 97"/>
                  <a:gd name="T6" fmla="*/ 0 w 86"/>
                  <a:gd name="T7" fmla="*/ 73 h 97"/>
                  <a:gd name="T8" fmla="*/ 24 w 86"/>
                  <a:gd name="T9" fmla="*/ 85 h 97"/>
                  <a:gd name="T10" fmla="*/ 48 w 86"/>
                  <a:gd name="T11" fmla="*/ 97 h 97"/>
                  <a:gd name="T12" fmla="*/ 86 w 86"/>
                  <a:gd name="T13" fmla="*/ 2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97">
                    <a:moveTo>
                      <a:pt x="86" y="25"/>
                    </a:moveTo>
                    <a:lnTo>
                      <a:pt x="61" y="12"/>
                    </a:lnTo>
                    <a:lnTo>
                      <a:pt x="37" y="0"/>
                    </a:lnTo>
                    <a:lnTo>
                      <a:pt x="0" y="73"/>
                    </a:lnTo>
                    <a:lnTo>
                      <a:pt x="24" y="85"/>
                    </a:lnTo>
                    <a:lnTo>
                      <a:pt x="48" y="97"/>
                    </a:lnTo>
                    <a:lnTo>
                      <a:pt x="86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3" name="Freeform 4949"/>
              <p:cNvSpPr>
                <a:spLocks/>
              </p:cNvSpPr>
              <p:nvPr/>
            </p:nvSpPr>
            <p:spPr bwMode="auto">
              <a:xfrm>
                <a:off x="2120" y="1514"/>
                <a:ext cx="3" cy="2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0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4" name="Line 4950"/>
              <p:cNvSpPr>
                <a:spLocks noChangeShapeType="1"/>
              </p:cNvSpPr>
              <p:nvPr/>
            </p:nvSpPr>
            <p:spPr bwMode="auto">
              <a:xfrm>
                <a:off x="2120" y="15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5" name="Freeform 4951"/>
              <p:cNvSpPr>
                <a:spLocks/>
              </p:cNvSpPr>
              <p:nvPr/>
            </p:nvSpPr>
            <p:spPr bwMode="auto">
              <a:xfrm>
                <a:off x="2116" y="1514"/>
                <a:ext cx="10" cy="11"/>
              </a:xfrm>
              <a:custGeom>
                <a:avLst/>
                <a:gdLst>
                  <a:gd name="T0" fmla="*/ 84 w 84"/>
                  <a:gd name="T1" fmla="*/ 24 h 97"/>
                  <a:gd name="T2" fmla="*/ 60 w 84"/>
                  <a:gd name="T3" fmla="*/ 12 h 97"/>
                  <a:gd name="T4" fmla="*/ 36 w 84"/>
                  <a:gd name="T5" fmla="*/ 0 h 97"/>
                  <a:gd name="T6" fmla="*/ 0 w 84"/>
                  <a:gd name="T7" fmla="*/ 73 h 97"/>
                  <a:gd name="T8" fmla="*/ 24 w 84"/>
                  <a:gd name="T9" fmla="*/ 85 h 97"/>
                  <a:gd name="T10" fmla="*/ 48 w 84"/>
                  <a:gd name="T11" fmla="*/ 97 h 97"/>
                  <a:gd name="T12" fmla="*/ 84 w 84"/>
                  <a:gd name="T13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97">
                    <a:moveTo>
                      <a:pt x="84" y="24"/>
                    </a:moveTo>
                    <a:lnTo>
                      <a:pt x="60" y="12"/>
                    </a:lnTo>
                    <a:lnTo>
                      <a:pt x="36" y="0"/>
                    </a:lnTo>
                    <a:lnTo>
                      <a:pt x="0" y="73"/>
                    </a:lnTo>
                    <a:lnTo>
                      <a:pt x="24" y="85"/>
                    </a:lnTo>
                    <a:lnTo>
                      <a:pt x="48" y="97"/>
                    </a:lnTo>
                    <a:lnTo>
                      <a:pt x="8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6" name="Freeform 4952"/>
              <p:cNvSpPr>
                <a:spLocks/>
              </p:cNvSpPr>
              <p:nvPr/>
            </p:nvSpPr>
            <p:spPr bwMode="auto">
              <a:xfrm>
                <a:off x="2116" y="1514"/>
                <a:ext cx="10" cy="11"/>
              </a:xfrm>
              <a:custGeom>
                <a:avLst/>
                <a:gdLst>
                  <a:gd name="T0" fmla="*/ 84 w 84"/>
                  <a:gd name="T1" fmla="*/ 24 h 97"/>
                  <a:gd name="T2" fmla="*/ 60 w 84"/>
                  <a:gd name="T3" fmla="*/ 12 h 97"/>
                  <a:gd name="T4" fmla="*/ 36 w 84"/>
                  <a:gd name="T5" fmla="*/ 0 h 97"/>
                  <a:gd name="T6" fmla="*/ 0 w 84"/>
                  <a:gd name="T7" fmla="*/ 73 h 97"/>
                  <a:gd name="T8" fmla="*/ 24 w 84"/>
                  <a:gd name="T9" fmla="*/ 85 h 97"/>
                  <a:gd name="T10" fmla="*/ 48 w 84"/>
                  <a:gd name="T11" fmla="*/ 97 h 97"/>
                  <a:gd name="T12" fmla="*/ 84 w 84"/>
                  <a:gd name="T13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97">
                    <a:moveTo>
                      <a:pt x="84" y="24"/>
                    </a:moveTo>
                    <a:lnTo>
                      <a:pt x="60" y="12"/>
                    </a:lnTo>
                    <a:lnTo>
                      <a:pt x="36" y="0"/>
                    </a:lnTo>
                    <a:lnTo>
                      <a:pt x="0" y="73"/>
                    </a:lnTo>
                    <a:lnTo>
                      <a:pt x="24" y="85"/>
                    </a:lnTo>
                    <a:lnTo>
                      <a:pt x="48" y="97"/>
                    </a:lnTo>
                    <a:lnTo>
                      <a:pt x="84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7" name="Freeform 4953"/>
              <p:cNvSpPr>
                <a:spLocks/>
              </p:cNvSpPr>
              <p:nvPr/>
            </p:nvSpPr>
            <p:spPr bwMode="auto">
              <a:xfrm>
                <a:off x="2116" y="1522"/>
                <a:ext cx="3" cy="2"/>
              </a:xfrm>
              <a:custGeom>
                <a:avLst/>
                <a:gdLst>
                  <a:gd name="T0" fmla="*/ 24 w 24"/>
                  <a:gd name="T1" fmla="*/ 12 h 12"/>
                  <a:gd name="T2" fmla="*/ 0 w 24"/>
                  <a:gd name="T3" fmla="*/ 0 h 12"/>
                  <a:gd name="T4" fmla="*/ 0 w 24"/>
                  <a:gd name="T5" fmla="*/ 1 h 12"/>
                  <a:gd name="T6" fmla="*/ 24 w 2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8" name="Line 4954"/>
              <p:cNvSpPr>
                <a:spLocks noChangeShapeType="1"/>
              </p:cNvSpPr>
              <p:nvPr/>
            </p:nvSpPr>
            <p:spPr bwMode="auto">
              <a:xfrm>
                <a:off x="2116" y="15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9" name="Freeform 4955"/>
              <p:cNvSpPr>
                <a:spLocks/>
              </p:cNvSpPr>
              <p:nvPr/>
            </p:nvSpPr>
            <p:spPr bwMode="auto">
              <a:xfrm>
                <a:off x="2112" y="1522"/>
                <a:ext cx="10" cy="11"/>
              </a:xfrm>
              <a:custGeom>
                <a:avLst/>
                <a:gdLst>
                  <a:gd name="T0" fmla="*/ 82 w 82"/>
                  <a:gd name="T1" fmla="*/ 22 h 96"/>
                  <a:gd name="T2" fmla="*/ 58 w 82"/>
                  <a:gd name="T3" fmla="*/ 11 h 96"/>
                  <a:gd name="T4" fmla="*/ 34 w 82"/>
                  <a:gd name="T5" fmla="*/ 0 h 96"/>
                  <a:gd name="T6" fmla="*/ 0 w 82"/>
                  <a:gd name="T7" fmla="*/ 74 h 96"/>
                  <a:gd name="T8" fmla="*/ 24 w 82"/>
                  <a:gd name="T9" fmla="*/ 85 h 96"/>
                  <a:gd name="T10" fmla="*/ 48 w 82"/>
                  <a:gd name="T11" fmla="*/ 96 h 96"/>
                  <a:gd name="T12" fmla="*/ 82 w 82"/>
                  <a:gd name="T13" fmla="*/ 2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96">
                    <a:moveTo>
                      <a:pt x="82" y="22"/>
                    </a:moveTo>
                    <a:lnTo>
                      <a:pt x="58" y="11"/>
                    </a:lnTo>
                    <a:lnTo>
                      <a:pt x="34" y="0"/>
                    </a:lnTo>
                    <a:lnTo>
                      <a:pt x="0" y="74"/>
                    </a:lnTo>
                    <a:lnTo>
                      <a:pt x="24" y="85"/>
                    </a:lnTo>
                    <a:lnTo>
                      <a:pt x="48" y="96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0" name="Freeform 4956"/>
              <p:cNvSpPr>
                <a:spLocks/>
              </p:cNvSpPr>
              <p:nvPr/>
            </p:nvSpPr>
            <p:spPr bwMode="auto">
              <a:xfrm>
                <a:off x="2112" y="1522"/>
                <a:ext cx="10" cy="11"/>
              </a:xfrm>
              <a:custGeom>
                <a:avLst/>
                <a:gdLst>
                  <a:gd name="T0" fmla="*/ 82 w 82"/>
                  <a:gd name="T1" fmla="*/ 22 h 96"/>
                  <a:gd name="T2" fmla="*/ 58 w 82"/>
                  <a:gd name="T3" fmla="*/ 11 h 96"/>
                  <a:gd name="T4" fmla="*/ 34 w 82"/>
                  <a:gd name="T5" fmla="*/ 0 h 96"/>
                  <a:gd name="T6" fmla="*/ 0 w 82"/>
                  <a:gd name="T7" fmla="*/ 74 h 96"/>
                  <a:gd name="T8" fmla="*/ 24 w 82"/>
                  <a:gd name="T9" fmla="*/ 85 h 96"/>
                  <a:gd name="T10" fmla="*/ 48 w 82"/>
                  <a:gd name="T11" fmla="*/ 96 h 96"/>
                  <a:gd name="T12" fmla="*/ 82 w 82"/>
                  <a:gd name="T13" fmla="*/ 2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96">
                    <a:moveTo>
                      <a:pt x="82" y="22"/>
                    </a:moveTo>
                    <a:lnTo>
                      <a:pt x="58" y="11"/>
                    </a:lnTo>
                    <a:lnTo>
                      <a:pt x="34" y="0"/>
                    </a:lnTo>
                    <a:lnTo>
                      <a:pt x="0" y="74"/>
                    </a:lnTo>
                    <a:lnTo>
                      <a:pt x="24" y="85"/>
                    </a:lnTo>
                    <a:lnTo>
                      <a:pt x="48" y="96"/>
                    </a:lnTo>
                    <a:lnTo>
                      <a:pt x="82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1" name="Freeform 4957"/>
              <p:cNvSpPr>
                <a:spLocks/>
              </p:cNvSpPr>
              <p:nvPr/>
            </p:nvSpPr>
            <p:spPr bwMode="auto">
              <a:xfrm>
                <a:off x="2112" y="1531"/>
                <a:ext cx="3" cy="1"/>
              </a:xfrm>
              <a:custGeom>
                <a:avLst/>
                <a:gdLst>
                  <a:gd name="T0" fmla="*/ 24 w 24"/>
                  <a:gd name="T1" fmla="*/ 11 h 11"/>
                  <a:gd name="T2" fmla="*/ 0 w 24"/>
                  <a:gd name="T3" fmla="*/ 0 h 11"/>
                  <a:gd name="T4" fmla="*/ 0 w 24"/>
                  <a:gd name="T5" fmla="*/ 0 h 11"/>
                  <a:gd name="T6" fmla="*/ 24 w 24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1">
                    <a:moveTo>
                      <a:pt x="24" y="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2" name="Line 4958"/>
              <p:cNvSpPr>
                <a:spLocks noChangeShapeType="1"/>
              </p:cNvSpPr>
              <p:nvPr/>
            </p:nvSpPr>
            <p:spPr bwMode="auto">
              <a:xfrm>
                <a:off x="2112" y="15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3" name="Freeform 4959"/>
              <p:cNvSpPr>
                <a:spLocks/>
              </p:cNvSpPr>
              <p:nvPr/>
            </p:nvSpPr>
            <p:spPr bwMode="auto">
              <a:xfrm>
                <a:off x="2109" y="1531"/>
                <a:ext cx="9" cy="10"/>
              </a:xfrm>
              <a:custGeom>
                <a:avLst/>
                <a:gdLst>
                  <a:gd name="T0" fmla="*/ 81 w 81"/>
                  <a:gd name="T1" fmla="*/ 22 h 96"/>
                  <a:gd name="T2" fmla="*/ 57 w 81"/>
                  <a:gd name="T3" fmla="*/ 11 h 96"/>
                  <a:gd name="T4" fmla="*/ 33 w 81"/>
                  <a:gd name="T5" fmla="*/ 0 h 96"/>
                  <a:gd name="T6" fmla="*/ 0 w 81"/>
                  <a:gd name="T7" fmla="*/ 74 h 96"/>
                  <a:gd name="T8" fmla="*/ 24 w 81"/>
                  <a:gd name="T9" fmla="*/ 85 h 96"/>
                  <a:gd name="T10" fmla="*/ 48 w 81"/>
                  <a:gd name="T11" fmla="*/ 96 h 96"/>
                  <a:gd name="T12" fmla="*/ 81 w 81"/>
                  <a:gd name="T13" fmla="*/ 2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6">
                    <a:moveTo>
                      <a:pt x="81" y="22"/>
                    </a:moveTo>
                    <a:lnTo>
                      <a:pt x="57" y="11"/>
                    </a:lnTo>
                    <a:lnTo>
                      <a:pt x="33" y="0"/>
                    </a:lnTo>
                    <a:lnTo>
                      <a:pt x="0" y="74"/>
                    </a:lnTo>
                    <a:lnTo>
                      <a:pt x="24" y="85"/>
                    </a:lnTo>
                    <a:lnTo>
                      <a:pt x="48" y="96"/>
                    </a:lnTo>
                    <a:lnTo>
                      <a:pt x="8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4" name="Freeform 4960"/>
              <p:cNvSpPr>
                <a:spLocks/>
              </p:cNvSpPr>
              <p:nvPr/>
            </p:nvSpPr>
            <p:spPr bwMode="auto">
              <a:xfrm>
                <a:off x="2109" y="1531"/>
                <a:ext cx="9" cy="10"/>
              </a:xfrm>
              <a:custGeom>
                <a:avLst/>
                <a:gdLst>
                  <a:gd name="T0" fmla="*/ 81 w 81"/>
                  <a:gd name="T1" fmla="*/ 22 h 96"/>
                  <a:gd name="T2" fmla="*/ 57 w 81"/>
                  <a:gd name="T3" fmla="*/ 11 h 96"/>
                  <a:gd name="T4" fmla="*/ 33 w 81"/>
                  <a:gd name="T5" fmla="*/ 0 h 96"/>
                  <a:gd name="T6" fmla="*/ 0 w 81"/>
                  <a:gd name="T7" fmla="*/ 74 h 96"/>
                  <a:gd name="T8" fmla="*/ 24 w 81"/>
                  <a:gd name="T9" fmla="*/ 85 h 96"/>
                  <a:gd name="T10" fmla="*/ 48 w 81"/>
                  <a:gd name="T11" fmla="*/ 96 h 96"/>
                  <a:gd name="T12" fmla="*/ 81 w 81"/>
                  <a:gd name="T13" fmla="*/ 2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6">
                    <a:moveTo>
                      <a:pt x="81" y="22"/>
                    </a:moveTo>
                    <a:lnTo>
                      <a:pt x="57" y="11"/>
                    </a:lnTo>
                    <a:lnTo>
                      <a:pt x="33" y="0"/>
                    </a:lnTo>
                    <a:lnTo>
                      <a:pt x="0" y="74"/>
                    </a:lnTo>
                    <a:lnTo>
                      <a:pt x="24" y="85"/>
                    </a:lnTo>
                    <a:lnTo>
                      <a:pt x="48" y="96"/>
                    </a:lnTo>
                    <a:lnTo>
                      <a:pt x="81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5" name="Freeform 4961"/>
              <p:cNvSpPr>
                <a:spLocks/>
              </p:cNvSpPr>
              <p:nvPr/>
            </p:nvSpPr>
            <p:spPr bwMode="auto">
              <a:xfrm>
                <a:off x="2109" y="1539"/>
                <a:ext cx="2" cy="1"/>
              </a:xfrm>
              <a:custGeom>
                <a:avLst/>
                <a:gdLst>
                  <a:gd name="T0" fmla="*/ 25 w 25"/>
                  <a:gd name="T1" fmla="*/ 11 h 11"/>
                  <a:gd name="T2" fmla="*/ 1 w 25"/>
                  <a:gd name="T3" fmla="*/ 0 h 11"/>
                  <a:gd name="T4" fmla="*/ 0 w 25"/>
                  <a:gd name="T5" fmla="*/ 1 h 11"/>
                  <a:gd name="T6" fmla="*/ 25 w 2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6" name="Line 4962"/>
              <p:cNvSpPr>
                <a:spLocks noChangeShapeType="1"/>
              </p:cNvSpPr>
              <p:nvPr/>
            </p:nvSpPr>
            <p:spPr bwMode="auto">
              <a:xfrm flipH="1">
                <a:off x="2109" y="15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7" name="Freeform 4963"/>
              <p:cNvSpPr>
                <a:spLocks/>
              </p:cNvSpPr>
              <p:nvPr/>
            </p:nvSpPr>
            <p:spPr bwMode="auto">
              <a:xfrm>
                <a:off x="2105" y="1539"/>
                <a:ext cx="9" cy="11"/>
              </a:xfrm>
              <a:custGeom>
                <a:avLst/>
                <a:gdLst>
                  <a:gd name="T0" fmla="*/ 81 w 81"/>
                  <a:gd name="T1" fmla="*/ 20 h 96"/>
                  <a:gd name="T2" fmla="*/ 56 w 81"/>
                  <a:gd name="T3" fmla="*/ 10 h 96"/>
                  <a:gd name="T4" fmla="*/ 31 w 81"/>
                  <a:gd name="T5" fmla="*/ 0 h 96"/>
                  <a:gd name="T6" fmla="*/ 0 w 81"/>
                  <a:gd name="T7" fmla="*/ 76 h 96"/>
                  <a:gd name="T8" fmla="*/ 25 w 81"/>
                  <a:gd name="T9" fmla="*/ 86 h 96"/>
                  <a:gd name="T10" fmla="*/ 51 w 81"/>
                  <a:gd name="T11" fmla="*/ 96 h 96"/>
                  <a:gd name="T12" fmla="*/ 81 w 81"/>
                  <a:gd name="T13" fmla="*/ 2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6">
                    <a:moveTo>
                      <a:pt x="81" y="20"/>
                    </a:moveTo>
                    <a:lnTo>
                      <a:pt x="56" y="10"/>
                    </a:lnTo>
                    <a:lnTo>
                      <a:pt x="31" y="0"/>
                    </a:lnTo>
                    <a:lnTo>
                      <a:pt x="0" y="76"/>
                    </a:lnTo>
                    <a:lnTo>
                      <a:pt x="25" y="86"/>
                    </a:lnTo>
                    <a:lnTo>
                      <a:pt x="51" y="96"/>
                    </a:lnTo>
                    <a:lnTo>
                      <a:pt x="8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" name="Freeform 4964"/>
              <p:cNvSpPr>
                <a:spLocks/>
              </p:cNvSpPr>
              <p:nvPr/>
            </p:nvSpPr>
            <p:spPr bwMode="auto">
              <a:xfrm>
                <a:off x="2105" y="1539"/>
                <a:ext cx="9" cy="11"/>
              </a:xfrm>
              <a:custGeom>
                <a:avLst/>
                <a:gdLst>
                  <a:gd name="T0" fmla="*/ 81 w 81"/>
                  <a:gd name="T1" fmla="*/ 20 h 96"/>
                  <a:gd name="T2" fmla="*/ 56 w 81"/>
                  <a:gd name="T3" fmla="*/ 10 h 96"/>
                  <a:gd name="T4" fmla="*/ 31 w 81"/>
                  <a:gd name="T5" fmla="*/ 0 h 96"/>
                  <a:gd name="T6" fmla="*/ 0 w 81"/>
                  <a:gd name="T7" fmla="*/ 76 h 96"/>
                  <a:gd name="T8" fmla="*/ 25 w 81"/>
                  <a:gd name="T9" fmla="*/ 86 h 96"/>
                  <a:gd name="T10" fmla="*/ 51 w 81"/>
                  <a:gd name="T11" fmla="*/ 96 h 96"/>
                  <a:gd name="T12" fmla="*/ 81 w 81"/>
                  <a:gd name="T13" fmla="*/ 2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6">
                    <a:moveTo>
                      <a:pt x="81" y="20"/>
                    </a:moveTo>
                    <a:lnTo>
                      <a:pt x="56" y="10"/>
                    </a:lnTo>
                    <a:lnTo>
                      <a:pt x="31" y="0"/>
                    </a:lnTo>
                    <a:lnTo>
                      <a:pt x="0" y="76"/>
                    </a:lnTo>
                    <a:lnTo>
                      <a:pt x="25" y="86"/>
                    </a:lnTo>
                    <a:lnTo>
                      <a:pt x="51" y="96"/>
                    </a:lnTo>
                    <a:lnTo>
                      <a:pt x="81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" name="Freeform 4965"/>
              <p:cNvSpPr>
                <a:spLocks/>
              </p:cNvSpPr>
              <p:nvPr/>
            </p:nvSpPr>
            <p:spPr bwMode="auto">
              <a:xfrm>
                <a:off x="2105" y="1547"/>
                <a:ext cx="3" cy="2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0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" name="Line 4966"/>
              <p:cNvSpPr>
                <a:spLocks noChangeShapeType="1"/>
              </p:cNvSpPr>
              <p:nvPr/>
            </p:nvSpPr>
            <p:spPr bwMode="auto">
              <a:xfrm>
                <a:off x="2105" y="15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" name="Freeform 4967"/>
              <p:cNvSpPr>
                <a:spLocks/>
              </p:cNvSpPr>
              <p:nvPr/>
            </p:nvSpPr>
            <p:spPr bwMode="auto">
              <a:xfrm>
                <a:off x="2102" y="1547"/>
                <a:ext cx="9" cy="11"/>
              </a:xfrm>
              <a:custGeom>
                <a:avLst/>
                <a:gdLst>
                  <a:gd name="T0" fmla="*/ 80 w 80"/>
                  <a:gd name="T1" fmla="*/ 20 h 95"/>
                  <a:gd name="T2" fmla="*/ 54 w 80"/>
                  <a:gd name="T3" fmla="*/ 10 h 95"/>
                  <a:gd name="T4" fmla="*/ 29 w 80"/>
                  <a:gd name="T5" fmla="*/ 0 h 95"/>
                  <a:gd name="T6" fmla="*/ 0 w 80"/>
                  <a:gd name="T7" fmla="*/ 76 h 95"/>
                  <a:gd name="T8" fmla="*/ 25 w 80"/>
                  <a:gd name="T9" fmla="*/ 85 h 95"/>
                  <a:gd name="T10" fmla="*/ 50 w 80"/>
                  <a:gd name="T11" fmla="*/ 95 h 95"/>
                  <a:gd name="T12" fmla="*/ 80 w 80"/>
                  <a:gd name="T13" fmla="*/ 2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95">
                    <a:moveTo>
                      <a:pt x="80" y="20"/>
                    </a:moveTo>
                    <a:lnTo>
                      <a:pt x="54" y="10"/>
                    </a:lnTo>
                    <a:lnTo>
                      <a:pt x="29" y="0"/>
                    </a:lnTo>
                    <a:lnTo>
                      <a:pt x="0" y="76"/>
                    </a:lnTo>
                    <a:lnTo>
                      <a:pt x="25" y="85"/>
                    </a:lnTo>
                    <a:lnTo>
                      <a:pt x="50" y="95"/>
                    </a:lnTo>
                    <a:lnTo>
                      <a:pt x="8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" name="Freeform 4968"/>
              <p:cNvSpPr>
                <a:spLocks/>
              </p:cNvSpPr>
              <p:nvPr/>
            </p:nvSpPr>
            <p:spPr bwMode="auto">
              <a:xfrm>
                <a:off x="2102" y="1547"/>
                <a:ext cx="9" cy="11"/>
              </a:xfrm>
              <a:custGeom>
                <a:avLst/>
                <a:gdLst>
                  <a:gd name="T0" fmla="*/ 80 w 80"/>
                  <a:gd name="T1" fmla="*/ 20 h 95"/>
                  <a:gd name="T2" fmla="*/ 54 w 80"/>
                  <a:gd name="T3" fmla="*/ 10 h 95"/>
                  <a:gd name="T4" fmla="*/ 29 w 80"/>
                  <a:gd name="T5" fmla="*/ 0 h 95"/>
                  <a:gd name="T6" fmla="*/ 0 w 80"/>
                  <a:gd name="T7" fmla="*/ 76 h 95"/>
                  <a:gd name="T8" fmla="*/ 25 w 80"/>
                  <a:gd name="T9" fmla="*/ 85 h 95"/>
                  <a:gd name="T10" fmla="*/ 50 w 80"/>
                  <a:gd name="T11" fmla="*/ 95 h 95"/>
                  <a:gd name="T12" fmla="*/ 80 w 80"/>
                  <a:gd name="T13" fmla="*/ 2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95">
                    <a:moveTo>
                      <a:pt x="80" y="20"/>
                    </a:moveTo>
                    <a:lnTo>
                      <a:pt x="54" y="10"/>
                    </a:lnTo>
                    <a:lnTo>
                      <a:pt x="29" y="0"/>
                    </a:lnTo>
                    <a:lnTo>
                      <a:pt x="0" y="76"/>
                    </a:lnTo>
                    <a:lnTo>
                      <a:pt x="25" y="85"/>
                    </a:lnTo>
                    <a:lnTo>
                      <a:pt x="50" y="95"/>
                    </a:lnTo>
                    <a:lnTo>
                      <a:pt x="8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" name="Freeform 4969"/>
              <p:cNvSpPr>
                <a:spLocks/>
              </p:cNvSpPr>
              <p:nvPr/>
            </p:nvSpPr>
            <p:spPr bwMode="auto">
              <a:xfrm>
                <a:off x="2102" y="1556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0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" name="Line 4970"/>
              <p:cNvSpPr>
                <a:spLocks noChangeShapeType="1"/>
              </p:cNvSpPr>
              <p:nvPr/>
            </p:nvSpPr>
            <p:spPr bwMode="auto">
              <a:xfrm>
                <a:off x="2102" y="15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" name="Freeform 4971"/>
              <p:cNvSpPr>
                <a:spLocks/>
              </p:cNvSpPr>
              <p:nvPr/>
            </p:nvSpPr>
            <p:spPr bwMode="auto">
              <a:xfrm>
                <a:off x="2099" y="1556"/>
                <a:ext cx="9" cy="11"/>
              </a:xfrm>
              <a:custGeom>
                <a:avLst/>
                <a:gdLst>
                  <a:gd name="T0" fmla="*/ 79 w 79"/>
                  <a:gd name="T1" fmla="*/ 19 h 96"/>
                  <a:gd name="T2" fmla="*/ 54 w 79"/>
                  <a:gd name="T3" fmla="*/ 9 h 96"/>
                  <a:gd name="T4" fmla="*/ 29 w 79"/>
                  <a:gd name="T5" fmla="*/ 0 h 96"/>
                  <a:gd name="T6" fmla="*/ 0 w 79"/>
                  <a:gd name="T7" fmla="*/ 76 h 96"/>
                  <a:gd name="T8" fmla="*/ 25 w 79"/>
                  <a:gd name="T9" fmla="*/ 86 h 96"/>
                  <a:gd name="T10" fmla="*/ 50 w 79"/>
                  <a:gd name="T11" fmla="*/ 96 h 96"/>
                  <a:gd name="T12" fmla="*/ 79 w 79"/>
                  <a:gd name="T13" fmla="*/ 1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96">
                    <a:moveTo>
                      <a:pt x="79" y="19"/>
                    </a:moveTo>
                    <a:lnTo>
                      <a:pt x="54" y="9"/>
                    </a:lnTo>
                    <a:lnTo>
                      <a:pt x="29" y="0"/>
                    </a:lnTo>
                    <a:lnTo>
                      <a:pt x="0" y="76"/>
                    </a:lnTo>
                    <a:lnTo>
                      <a:pt x="25" y="86"/>
                    </a:lnTo>
                    <a:lnTo>
                      <a:pt x="50" y="96"/>
                    </a:lnTo>
                    <a:lnTo>
                      <a:pt x="7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" name="Freeform 4972"/>
              <p:cNvSpPr>
                <a:spLocks/>
              </p:cNvSpPr>
              <p:nvPr/>
            </p:nvSpPr>
            <p:spPr bwMode="auto">
              <a:xfrm>
                <a:off x="2099" y="1556"/>
                <a:ext cx="9" cy="11"/>
              </a:xfrm>
              <a:custGeom>
                <a:avLst/>
                <a:gdLst>
                  <a:gd name="T0" fmla="*/ 79 w 79"/>
                  <a:gd name="T1" fmla="*/ 19 h 96"/>
                  <a:gd name="T2" fmla="*/ 54 w 79"/>
                  <a:gd name="T3" fmla="*/ 9 h 96"/>
                  <a:gd name="T4" fmla="*/ 29 w 79"/>
                  <a:gd name="T5" fmla="*/ 0 h 96"/>
                  <a:gd name="T6" fmla="*/ 0 w 79"/>
                  <a:gd name="T7" fmla="*/ 76 h 96"/>
                  <a:gd name="T8" fmla="*/ 25 w 79"/>
                  <a:gd name="T9" fmla="*/ 86 h 96"/>
                  <a:gd name="T10" fmla="*/ 50 w 79"/>
                  <a:gd name="T11" fmla="*/ 96 h 96"/>
                  <a:gd name="T12" fmla="*/ 79 w 79"/>
                  <a:gd name="T13" fmla="*/ 1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96">
                    <a:moveTo>
                      <a:pt x="79" y="19"/>
                    </a:moveTo>
                    <a:lnTo>
                      <a:pt x="54" y="9"/>
                    </a:lnTo>
                    <a:lnTo>
                      <a:pt x="29" y="0"/>
                    </a:lnTo>
                    <a:lnTo>
                      <a:pt x="0" y="76"/>
                    </a:lnTo>
                    <a:lnTo>
                      <a:pt x="25" y="86"/>
                    </a:lnTo>
                    <a:lnTo>
                      <a:pt x="50" y="96"/>
                    </a:lnTo>
                    <a:lnTo>
                      <a:pt x="79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" name="Freeform 4973"/>
              <p:cNvSpPr>
                <a:spLocks/>
              </p:cNvSpPr>
              <p:nvPr/>
            </p:nvSpPr>
            <p:spPr bwMode="auto">
              <a:xfrm>
                <a:off x="2099" y="1564"/>
                <a:ext cx="3" cy="1"/>
              </a:xfrm>
              <a:custGeom>
                <a:avLst/>
                <a:gdLst>
                  <a:gd name="T0" fmla="*/ 25 w 25"/>
                  <a:gd name="T1" fmla="*/ 10 h 10"/>
                  <a:gd name="T2" fmla="*/ 0 w 25"/>
                  <a:gd name="T3" fmla="*/ 0 h 10"/>
                  <a:gd name="T4" fmla="*/ 0 w 25"/>
                  <a:gd name="T5" fmla="*/ 1 h 10"/>
                  <a:gd name="T6" fmla="*/ 25 w 25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25" y="1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" name="Line 4974"/>
              <p:cNvSpPr>
                <a:spLocks noChangeShapeType="1"/>
              </p:cNvSpPr>
              <p:nvPr/>
            </p:nvSpPr>
            <p:spPr bwMode="auto">
              <a:xfrm>
                <a:off x="2099" y="15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" name="Freeform 4975"/>
              <p:cNvSpPr>
                <a:spLocks/>
              </p:cNvSpPr>
              <p:nvPr/>
            </p:nvSpPr>
            <p:spPr bwMode="auto">
              <a:xfrm>
                <a:off x="2096" y="1564"/>
                <a:ext cx="8" cy="11"/>
              </a:xfrm>
              <a:custGeom>
                <a:avLst/>
                <a:gdLst>
                  <a:gd name="T0" fmla="*/ 76 w 76"/>
                  <a:gd name="T1" fmla="*/ 18 h 95"/>
                  <a:gd name="T2" fmla="*/ 51 w 76"/>
                  <a:gd name="T3" fmla="*/ 9 h 95"/>
                  <a:gd name="T4" fmla="*/ 26 w 76"/>
                  <a:gd name="T5" fmla="*/ 0 h 95"/>
                  <a:gd name="T6" fmla="*/ 0 w 76"/>
                  <a:gd name="T7" fmla="*/ 77 h 95"/>
                  <a:gd name="T8" fmla="*/ 25 w 76"/>
                  <a:gd name="T9" fmla="*/ 86 h 95"/>
                  <a:gd name="T10" fmla="*/ 50 w 76"/>
                  <a:gd name="T11" fmla="*/ 95 h 95"/>
                  <a:gd name="T12" fmla="*/ 76 w 76"/>
                  <a:gd name="T13" fmla="*/ 1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95">
                    <a:moveTo>
                      <a:pt x="76" y="18"/>
                    </a:moveTo>
                    <a:lnTo>
                      <a:pt x="51" y="9"/>
                    </a:lnTo>
                    <a:lnTo>
                      <a:pt x="26" y="0"/>
                    </a:lnTo>
                    <a:lnTo>
                      <a:pt x="0" y="77"/>
                    </a:lnTo>
                    <a:lnTo>
                      <a:pt x="25" y="86"/>
                    </a:lnTo>
                    <a:lnTo>
                      <a:pt x="50" y="95"/>
                    </a:ln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" name="Freeform 4976"/>
              <p:cNvSpPr>
                <a:spLocks/>
              </p:cNvSpPr>
              <p:nvPr/>
            </p:nvSpPr>
            <p:spPr bwMode="auto">
              <a:xfrm>
                <a:off x="2096" y="1564"/>
                <a:ext cx="8" cy="11"/>
              </a:xfrm>
              <a:custGeom>
                <a:avLst/>
                <a:gdLst>
                  <a:gd name="T0" fmla="*/ 76 w 76"/>
                  <a:gd name="T1" fmla="*/ 18 h 95"/>
                  <a:gd name="T2" fmla="*/ 51 w 76"/>
                  <a:gd name="T3" fmla="*/ 9 h 95"/>
                  <a:gd name="T4" fmla="*/ 26 w 76"/>
                  <a:gd name="T5" fmla="*/ 0 h 95"/>
                  <a:gd name="T6" fmla="*/ 0 w 76"/>
                  <a:gd name="T7" fmla="*/ 77 h 95"/>
                  <a:gd name="T8" fmla="*/ 25 w 76"/>
                  <a:gd name="T9" fmla="*/ 86 h 95"/>
                  <a:gd name="T10" fmla="*/ 50 w 76"/>
                  <a:gd name="T11" fmla="*/ 95 h 95"/>
                  <a:gd name="T12" fmla="*/ 76 w 76"/>
                  <a:gd name="T13" fmla="*/ 1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95">
                    <a:moveTo>
                      <a:pt x="76" y="18"/>
                    </a:moveTo>
                    <a:lnTo>
                      <a:pt x="51" y="9"/>
                    </a:lnTo>
                    <a:lnTo>
                      <a:pt x="26" y="0"/>
                    </a:lnTo>
                    <a:lnTo>
                      <a:pt x="0" y="77"/>
                    </a:lnTo>
                    <a:lnTo>
                      <a:pt x="25" y="86"/>
                    </a:lnTo>
                    <a:lnTo>
                      <a:pt x="50" y="95"/>
                    </a:lnTo>
                    <a:lnTo>
                      <a:pt x="76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" name="Freeform 4977"/>
              <p:cNvSpPr>
                <a:spLocks/>
              </p:cNvSpPr>
              <p:nvPr/>
            </p:nvSpPr>
            <p:spPr bwMode="auto">
              <a:xfrm>
                <a:off x="2096" y="1573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0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" name="Line 4978"/>
              <p:cNvSpPr>
                <a:spLocks noChangeShapeType="1"/>
              </p:cNvSpPr>
              <p:nvPr/>
            </p:nvSpPr>
            <p:spPr bwMode="auto">
              <a:xfrm>
                <a:off x="2096" y="15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" name="Freeform 4979"/>
              <p:cNvSpPr>
                <a:spLocks/>
              </p:cNvSpPr>
              <p:nvPr/>
            </p:nvSpPr>
            <p:spPr bwMode="auto">
              <a:xfrm>
                <a:off x="2093" y="1573"/>
                <a:ext cx="8" cy="11"/>
              </a:xfrm>
              <a:custGeom>
                <a:avLst/>
                <a:gdLst>
                  <a:gd name="T0" fmla="*/ 75 w 75"/>
                  <a:gd name="T1" fmla="*/ 18 h 95"/>
                  <a:gd name="T2" fmla="*/ 50 w 75"/>
                  <a:gd name="T3" fmla="*/ 9 h 95"/>
                  <a:gd name="T4" fmla="*/ 25 w 75"/>
                  <a:gd name="T5" fmla="*/ 0 h 95"/>
                  <a:gd name="T6" fmla="*/ 0 w 75"/>
                  <a:gd name="T7" fmla="*/ 78 h 95"/>
                  <a:gd name="T8" fmla="*/ 25 w 75"/>
                  <a:gd name="T9" fmla="*/ 87 h 95"/>
                  <a:gd name="T10" fmla="*/ 50 w 75"/>
                  <a:gd name="T11" fmla="*/ 95 h 95"/>
                  <a:gd name="T12" fmla="*/ 75 w 75"/>
                  <a:gd name="T13" fmla="*/ 1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5">
                    <a:moveTo>
                      <a:pt x="75" y="18"/>
                    </a:moveTo>
                    <a:lnTo>
                      <a:pt x="50" y="9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25" y="87"/>
                    </a:lnTo>
                    <a:lnTo>
                      <a:pt x="50" y="95"/>
                    </a:lnTo>
                    <a:lnTo>
                      <a:pt x="7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" name="Freeform 4980"/>
              <p:cNvSpPr>
                <a:spLocks/>
              </p:cNvSpPr>
              <p:nvPr/>
            </p:nvSpPr>
            <p:spPr bwMode="auto">
              <a:xfrm>
                <a:off x="2093" y="1573"/>
                <a:ext cx="8" cy="11"/>
              </a:xfrm>
              <a:custGeom>
                <a:avLst/>
                <a:gdLst>
                  <a:gd name="T0" fmla="*/ 75 w 75"/>
                  <a:gd name="T1" fmla="*/ 18 h 95"/>
                  <a:gd name="T2" fmla="*/ 50 w 75"/>
                  <a:gd name="T3" fmla="*/ 9 h 95"/>
                  <a:gd name="T4" fmla="*/ 25 w 75"/>
                  <a:gd name="T5" fmla="*/ 0 h 95"/>
                  <a:gd name="T6" fmla="*/ 0 w 75"/>
                  <a:gd name="T7" fmla="*/ 78 h 95"/>
                  <a:gd name="T8" fmla="*/ 25 w 75"/>
                  <a:gd name="T9" fmla="*/ 87 h 95"/>
                  <a:gd name="T10" fmla="*/ 50 w 75"/>
                  <a:gd name="T11" fmla="*/ 95 h 95"/>
                  <a:gd name="T12" fmla="*/ 75 w 75"/>
                  <a:gd name="T13" fmla="*/ 1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5">
                    <a:moveTo>
                      <a:pt x="75" y="18"/>
                    </a:moveTo>
                    <a:lnTo>
                      <a:pt x="50" y="9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25" y="87"/>
                    </a:lnTo>
                    <a:lnTo>
                      <a:pt x="50" y="95"/>
                    </a:lnTo>
                    <a:lnTo>
                      <a:pt x="75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" name="Freeform 4981"/>
              <p:cNvSpPr>
                <a:spLocks/>
              </p:cNvSpPr>
              <p:nvPr/>
            </p:nvSpPr>
            <p:spPr bwMode="auto">
              <a:xfrm>
                <a:off x="2093" y="1582"/>
                <a:ext cx="3" cy="1"/>
              </a:xfrm>
              <a:custGeom>
                <a:avLst/>
                <a:gdLst>
                  <a:gd name="T0" fmla="*/ 25 w 25"/>
                  <a:gd name="T1" fmla="*/ 9 h 9"/>
                  <a:gd name="T2" fmla="*/ 0 w 25"/>
                  <a:gd name="T3" fmla="*/ 0 h 9"/>
                  <a:gd name="T4" fmla="*/ 0 w 25"/>
                  <a:gd name="T5" fmla="*/ 1 h 9"/>
                  <a:gd name="T6" fmla="*/ 25 w 2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9">
                    <a:moveTo>
                      <a:pt x="25" y="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" name="Line 4982"/>
              <p:cNvSpPr>
                <a:spLocks noChangeShapeType="1"/>
              </p:cNvSpPr>
              <p:nvPr/>
            </p:nvSpPr>
            <p:spPr bwMode="auto">
              <a:xfrm>
                <a:off x="2093" y="1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" name="Freeform 4983"/>
              <p:cNvSpPr>
                <a:spLocks/>
              </p:cNvSpPr>
              <p:nvPr/>
            </p:nvSpPr>
            <p:spPr bwMode="auto">
              <a:xfrm>
                <a:off x="2091" y="1582"/>
                <a:ext cx="8" cy="10"/>
              </a:xfrm>
              <a:custGeom>
                <a:avLst/>
                <a:gdLst>
                  <a:gd name="T0" fmla="*/ 73 w 73"/>
                  <a:gd name="T1" fmla="*/ 15 h 93"/>
                  <a:gd name="T2" fmla="*/ 48 w 73"/>
                  <a:gd name="T3" fmla="*/ 8 h 93"/>
                  <a:gd name="T4" fmla="*/ 23 w 73"/>
                  <a:gd name="T5" fmla="*/ 0 h 93"/>
                  <a:gd name="T6" fmla="*/ 0 w 73"/>
                  <a:gd name="T7" fmla="*/ 78 h 93"/>
                  <a:gd name="T8" fmla="*/ 25 w 73"/>
                  <a:gd name="T9" fmla="*/ 86 h 93"/>
                  <a:gd name="T10" fmla="*/ 50 w 73"/>
                  <a:gd name="T11" fmla="*/ 93 h 93"/>
                  <a:gd name="T12" fmla="*/ 73 w 73"/>
                  <a:gd name="T13" fmla="*/ 1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3">
                    <a:moveTo>
                      <a:pt x="73" y="15"/>
                    </a:moveTo>
                    <a:lnTo>
                      <a:pt x="48" y="8"/>
                    </a:lnTo>
                    <a:lnTo>
                      <a:pt x="23" y="0"/>
                    </a:lnTo>
                    <a:lnTo>
                      <a:pt x="0" y="78"/>
                    </a:lnTo>
                    <a:lnTo>
                      <a:pt x="25" y="86"/>
                    </a:lnTo>
                    <a:lnTo>
                      <a:pt x="50" y="93"/>
                    </a:lnTo>
                    <a:lnTo>
                      <a:pt x="73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8" name="Freeform 4984"/>
              <p:cNvSpPr>
                <a:spLocks/>
              </p:cNvSpPr>
              <p:nvPr/>
            </p:nvSpPr>
            <p:spPr bwMode="auto">
              <a:xfrm>
                <a:off x="2091" y="1582"/>
                <a:ext cx="8" cy="10"/>
              </a:xfrm>
              <a:custGeom>
                <a:avLst/>
                <a:gdLst>
                  <a:gd name="T0" fmla="*/ 73 w 73"/>
                  <a:gd name="T1" fmla="*/ 15 h 93"/>
                  <a:gd name="T2" fmla="*/ 48 w 73"/>
                  <a:gd name="T3" fmla="*/ 8 h 93"/>
                  <a:gd name="T4" fmla="*/ 23 w 73"/>
                  <a:gd name="T5" fmla="*/ 0 h 93"/>
                  <a:gd name="T6" fmla="*/ 0 w 73"/>
                  <a:gd name="T7" fmla="*/ 78 h 93"/>
                  <a:gd name="T8" fmla="*/ 25 w 73"/>
                  <a:gd name="T9" fmla="*/ 86 h 93"/>
                  <a:gd name="T10" fmla="*/ 50 w 73"/>
                  <a:gd name="T11" fmla="*/ 93 h 93"/>
                  <a:gd name="T12" fmla="*/ 73 w 73"/>
                  <a:gd name="T13" fmla="*/ 1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3">
                    <a:moveTo>
                      <a:pt x="73" y="15"/>
                    </a:moveTo>
                    <a:lnTo>
                      <a:pt x="48" y="8"/>
                    </a:lnTo>
                    <a:lnTo>
                      <a:pt x="23" y="0"/>
                    </a:lnTo>
                    <a:lnTo>
                      <a:pt x="0" y="78"/>
                    </a:lnTo>
                    <a:lnTo>
                      <a:pt x="25" y="86"/>
                    </a:lnTo>
                    <a:lnTo>
                      <a:pt x="50" y="93"/>
                    </a:lnTo>
                    <a:lnTo>
                      <a:pt x="73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9" name="Freeform 4985"/>
              <p:cNvSpPr>
                <a:spLocks/>
              </p:cNvSpPr>
              <p:nvPr/>
            </p:nvSpPr>
            <p:spPr bwMode="auto">
              <a:xfrm>
                <a:off x="2090" y="1590"/>
                <a:ext cx="3" cy="1"/>
              </a:xfrm>
              <a:custGeom>
                <a:avLst/>
                <a:gdLst>
                  <a:gd name="T0" fmla="*/ 27 w 27"/>
                  <a:gd name="T1" fmla="*/ 8 h 8"/>
                  <a:gd name="T2" fmla="*/ 2 w 27"/>
                  <a:gd name="T3" fmla="*/ 0 h 8"/>
                  <a:gd name="T4" fmla="*/ 0 w 27"/>
                  <a:gd name="T5" fmla="*/ 0 h 8"/>
                  <a:gd name="T6" fmla="*/ 27 w 2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8">
                    <a:moveTo>
                      <a:pt x="27" y="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0" name="Line 4986"/>
              <p:cNvSpPr>
                <a:spLocks noChangeShapeType="1"/>
              </p:cNvSpPr>
              <p:nvPr/>
            </p:nvSpPr>
            <p:spPr bwMode="auto">
              <a:xfrm flipH="1">
                <a:off x="2090" y="15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1" name="Freeform 4987"/>
              <p:cNvSpPr>
                <a:spLocks/>
              </p:cNvSpPr>
              <p:nvPr/>
            </p:nvSpPr>
            <p:spPr bwMode="auto">
              <a:xfrm>
                <a:off x="2088" y="1590"/>
                <a:ext cx="8" cy="11"/>
              </a:xfrm>
              <a:custGeom>
                <a:avLst/>
                <a:gdLst>
                  <a:gd name="T0" fmla="*/ 75 w 75"/>
                  <a:gd name="T1" fmla="*/ 15 h 94"/>
                  <a:gd name="T2" fmla="*/ 49 w 75"/>
                  <a:gd name="T3" fmla="*/ 8 h 94"/>
                  <a:gd name="T4" fmla="*/ 22 w 75"/>
                  <a:gd name="T5" fmla="*/ 0 h 94"/>
                  <a:gd name="T6" fmla="*/ 0 w 75"/>
                  <a:gd name="T7" fmla="*/ 79 h 94"/>
                  <a:gd name="T8" fmla="*/ 27 w 75"/>
                  <a:gd name="T9" fmla="*/ 86 h 94"/>
                  <a:gd name="T10" fmla="*/ 53 w 75"/>
                  <a:gd name="T11" fmla="*/ 94 h 94"/>
                  <a:gd name="T12" fmla="*/ 75 w 75"/>
                  <a:gd name="T13" fmla="*/ 1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4">
                    <a:moveTo>
                      <a:pt x="75" y="15"/>
                    </a:moveTo>
                    <a:lnTo>
                      <a:pt x="49" y="8"/>
                    </a:lnTo>
                    <a:lnTo>
                      <a:pt x="22" y="0"/>
                    </a:lnTo>
                    <a:lnTo>
                      <a:pt x="0" y="79"/>
                    </a:lnTo>
                    <a:lnTo>
                      <a:pt x="27" y="86"/>
                    </a:lnTo>
                    <a:lnTo>
                      <a:pt x="53" y="94"/>
                    </a:lnTo>
                    <a:lnTo>
                      <a:pt x="7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2" name="Freeform 4988"/>
              <p:cNvSpPr>
                <a:spLocks/>
              </p:cNvSpPr>
              <p:nvPr/>
            </p:nvSpPr>
            <p:spPr bwMode="auto">
              <a:xfrm>
                <a:off x="2088" y="1590"/>
                <a:ext cx="8" cy="11"/>
              </a:xfrm>
              <a:custGeom>
                <a:avLst/>
                <a:gdLst>
                  <a:gd name="T0" fmla="*/ 75 w 75"/>
                  <a:gd name="T1" fmla="*/ 15 h 94"/>
                  <a:gd name="T2" fmla="*/ 49 w 75"/>
                  <a:gd name="T3" fmla="*/ 8 h 94"/>
                  <a:gd name="T4" fmla="*/ 22 w 75"/>
                  <a:gd name="T5" fmla="*/ 0 h 94"/>
                  <a:gd name="T6" fmla="*/ 0 w 75"/>
                  <a:gd name="T7" fmla="*/ 79 h 94"/>
                  <a:gd name="T8" fmla="*/ 27 w 75"/>
                  <a:gd name="T9" fmla="*/ 86 h 94"/>
                  <a:gd name="T10" fmla="*/ 53 w 75"/>
                  <a:gd name="T11" fmla="*/ 94 h 94"/>
                  <a:gd name="T12" fmla="*/ 75 w 75"/>
                  <a:gd name="T13" fmla="*/ 1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4">
                    <a:moveTo>
                      <a:pt x="75" y="15"/>
                    </a:moveTo>
                    <a:lnTo>
                      <a:pt x="49" y="8"/>
                    </a:lnTo>
                    <a:lnTo>
                      <a:pt x="22" y="0"/>
                    </a:lnTo>
                    <a:lnTo>
                      <a:pt x="0" y="79"/>
                    </a:lnTo>
                    <a:lnTo>
                      <a:pt x="27" y="86"/>
                    </a:lnTo>
                    <a:lnTo>
                      <a:pt x="53" y="94"/>
                    </a:lnTo>
                    <a:lnTo>
                      <a:pt x="75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3" name="Freeform 4989"/>
              <p:cNvSpPr>
                <a:spLocks/>
              </p:cNvSpPr>
              <p:nvPr/>
            </p:nvSpPr>
            <p:spPr bwMode="auto">
              <a:xfrm>
                <a:off x="2088" y="1599"/>
                <a:ext cx="3" cy="1"/>
              </a:xfrm>
              <a:custGeom>
                <a:avLst/>
                <a:gdLst>
                  <a:gd name="T0" fmla="*/ 27 w 27"/>
                  <a:gd name="T1" fmla="*/ 7 h 7"/>
                  <a:gd name="T2" fmla="*/ 0 w 27"/>
                  <a:gd name="T3" fmla="*/ 0 h 7"/>
                  <a:gd name="T4" fmla="*/ 0 w 27"/>
                  <a:gd name="T5" fmla="*/ 1 h 7"/>
                  <a:gd name="T6" fmla="*/ 27 w 2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7">
                    <a:moveTo>
                      <a:pt x="27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4" name="Line 4990"/>
              <p:cNvSpPr>
                <a:spLocks noChangeShapeType="1"/>
              </p:cNvSpPr>
              <p:nvPr/>
            </p:nvSpPr>
            <p:spPr bwMode="auto">
              <a:xfrm>
                <a:off x="2088" y="15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5" name="Freeform 4991"/>
              <p:cNvSpPr>
                <a:spLocks/>
              </p:cNvSpPr>
              <p:nvPr/>
            </p:nvSpPr>
            <p:spPr bwMode="auto">
              <a:xfrm>
                <a:off x="2086" y="1599"/>
                <a:ext cx="8" cy="11"/>
              </a:xfrm>
              <a:custGeom>
                <a:avLst/>
                <a:gdLst>
                  <a:gd name="T0" fmla="*/ 73 w 73"/>
                  <a:gd name="T1" fmla="*/ 13 h 92"/>
                  <a:gd name="T2" fmla="*/ 47 w 73"/>
                  <a:gd name="T3" fmla="*/ 6 h 92"/>
                  <a:gd name="T4" fmla="*/ 20 w 73"/>
                  <a:gd name="T5" fmla="*/ 0 h 92"/>
                  <a:gd name="T6" fmla="*/ 0 w 73"/>
                  <a:gd name="T7" fmla="*/ 79 h 92"/>
                  <a:gd name="T8" fmla="*/ 26 w 73"/>
                  <a:gd name="T9" fmla="*/ 85 h 92"/>
                  <a:gd name="T10" fmla="*/ 52 w 73"/>
                  <a:gd name="T11" fmla="*/ 92 h 92"/>
                  <a:gd name="T12" fmla="*/ 73 w 73"/>
                  <a:gd name="T13" fmla="*/ 1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2">
                    <a:moveTo>
                      <a:pt x="73" y="13"/>
                    </a:moveTo>
                    <a:lnTo>
                      <a:pt x="47" y="6"/>
                    </a:lnTo>
                    <a:lnTo>
                      <a:pt x="20" y="0"/>
                    </a:lnTo>
                    <a:lnTo>
                      <a:pt x="0" y="79"/>
                    </a:lnTo>
                    <a:lnTo>
                      <a:pt x="26" y="85"/>
                    </a:lnTo>
                    <a:lnTo>
                      <a:pt x="52" y="92"/>
                    </a:lnTo>
                    <a:lnTo>
                      <a:pt x="7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6" name="Freeform 4992"/>
              <p:cNvSpPr>
                <a:spLocks/>
              </p:cNvSpPr>
              <p:nvPr/>
            </p:nvSpPr>
            <p:spPr bwMode="auto">
              <a:xfrm>
                <a:off x="2086" y="1599"/>
                <a:ext cx="8" cy="11"/>
              </a:xfrm>
              <a:custGeom>
                <a:avLst/>
                <a:gdLst>
                  <a:gd name="T0" fmla="*/ 73 w 73"/>
                  <a:gd name="T1" fmla="*/ 13 h 92"/>
                  <a:gd name="T2" fmla="*/ 47 w 73"/>
                  <a:gd name="T3" fmla="*/ 6 h 92"/>
                  <a:gd name="T4" fmla="*/ 20 w 73"/>
                  <a:gd name="T5" fmla="*/ 0 h 92"/>
                  <a:gd name="T6" fmla="*/ 0 w 73"/>
                  <a:gd name="T7" fmla="*/ 79 h 92"/>
                  <a:gd name="T8" fmla="*/ 26 w 73"/>
                  <a:gd name="T9" fmla="*/ 85 h 92"/>
                  <a:gd name="T10" fmla="*/ 52 w 73"/>
                  <a:gd name="T11" fmla="*/ 92 h 92"/>
                  <a:gd name="T12" fmla="*/ 73 w 73"/>
                  <a:gd name="T13" fmla="*/ 1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92">
                    <a:moveTo>
                      <a:pt x="73" y="13"/>
                    </a:moveTo>
                    <a:lnTo>
                      <a:pt x="47" y="6"/>
                    </a:lnTo>
                    <a:lnTo>
                      <a:pt x="20" y="0"/>
                    </a:lnTo>
                    <a:lnTo>
                      <a:pt x="0" y="79"/>
                    </a:lnTo>
                    <a:lnTo>
                      <a:pt x="26" y="85"/>
                    </a:lnTo>
                    <a:lnTo>
                      <a:pt x="52" y="92"/>
                    </a:lnTo>
                    <a:lnTo>
                      <a:pt x="73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7" name="Freeform 4993"/>
              <p:cNvSpPr>
                <a:spLocks/>
              </p:cNvSpPr>
              <p:nvPr/>
            </p:nvSpPr>
            <p:spPr bwMode="auto">
              <a:xfrm>
                <a:off x="2086" y="1608"/>
                <a:ext cx="3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0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8" name="Line 4994"/>
              <p:cNvSpPr>
                <a:spLocks noChangeShapeType="1"/>
              </p:cNvSpPr>
              <p:nvPr/>
            </p:nvSpPr>
            <p:spPr bwMode="auto">
              <a:xfrm>
                <a:off x="2086" y="16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9" name="Freeform 4995"/>
              <p:cNvSpPr>
                <a:spLocks/>
              </p:cNvSpPr>
              <p:nvPr/>
            </p:nvSpPr>
            <p:spPr bwMode="auto">
              <a:xfrm>
                <a:off x="2084" y="1608"/>
                <a:ext cx="7" cy="10"/>
              </a:xfrm>
              <a:custGeom>
                <a:avLst/>
                <a:gdLst>
                  <a:gd name="T0" fmla="*/ 71 w 71"/>
                  <a:gd name="T1" fmla="*/ 13 h 92"/>
                  <a:gd name="T2" fmla="*/ 45 w 71"/>
                  <a:gd name="T3" fmla="*/ 6 h 92"/>
                  <a:gd name="T4" fmla="*/ 19 w 71"/>
                  <a:gd name="T5" fmla="*/ 0 h 92"/>
                  <a:gd name="T6" fmla="*/ 0 w 71"/>
                  <a:gd name="T7" fmla="*/ 79 h 92"/>
                  <a:gd name="T8" fmla="*/ 26 w 71"/>
                  <a:gd name="T9" fmla="*/ 85 h 92"/>
                  <a:gd name="T10" fmla="*/ 53 w 71"/>
                  <a:gd name="T11" fmla="*/ 92 h 92"/>
                  <a:gd name="T12" fmla="*/ 71 w 71"/>
                  <a:gd name="T13" fmla="*/ 1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92">
                    <a:moveTo>
                      <a:pt x="71" y="13"/>
                    </a:moveTo>
                    <a:lnTo>
                      <a:pt x="45" y="6"/>
                    </a:lnTo>
                    <a:lnTo>
                      <a:pt x="19" y="0"/>
                    </a:lnTo>
                    <a:lnTo>
                      <a:pt x="0" y="79"/>
                    </a:lnTo>
                    <a:lnTo>
                      <a:pt x="26" y="85"/>
                    </a:lnTo>
                    <a:lnTo>
                      <a:pt x="53" y="92"/>
                    </a:lnTo>
                    <a:lnTo>
                      <a:pt x="7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0" name="Freeform 4996"/>
              <p:cNvSpPr>
                <a:spLocks/>
              </p:cNvSpPr>
              <p:nvPr/>
            </p:nvSpPr>
            <p:spPr bwMode="auto">
              <a:xfrm>
                <a:off x="2084" y="1608"/>
                <a:ext cx="7" cy="10"/>
              </a:xfrm>
              <a:custGeom>
                <a:avLst/>
                <a:gdLst>
                  <a:gd name="T0" fmla="*/ 71 w 71"/>
                  <a:gd name="T1" fmla="*/ 13 h 92"/>
                  <a:gd name="T2" fmla="*/ 45 w 71"/>
                  <a:gd name="T3" fmla="*/ 6 h 92"/>
                  <a:gd name="T4" fmla="*/ 19 w 71"/>
                  <a:gd name="T5" fmla="*/ 0 h 92"/>
                  <a:gd name="T6" fmla="*/ 0 w 71"/>
                  <a:gd name="T7" fmla="*/ 79 h 92"/>
                  <a:gd name="T8" fmla="*/ 26 w 71"/>
                  <a:gd name="T9" fmla="*/ 85 h 92"/>
                  <a:gd name="T10" fmla="*/ 53 w 71"/>
                  <a:gd name="T11" fmla="*/ 92 h 92"/>
                  <a:gd name="T12" fmla="*/ 71 w 71"/>
                  <a:gd name="T13" fmla="*/ 1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92">
                    <a:moveTo>
                      <a:pt x="71" y="13"/>
                    </a:moveTo>
                    <a:lnTo>
                      <a:pt x="45" y="6"/>
                    </a:lnTo>
                    <a:lnTo>
                      <a:pt x="19" y="0"/>
                    </a:lnTo>
                    <a:lnTo>
                      <a:pt x="0" y="79"/>
                    </a:lnTo>
                    <a:lnTo>
                      <a:pt x="26" y="85"/>
                    </a:lnTo>
                    <a:lnTo>
                      <a:pt x="53" y="92"/>
                    </a:lnTo>
                    <a:lnTo>
                      <a:pt x="71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1" name="Freeform 4997"/>
              <p:cNvSpPr>
                <a:spLocks/>
              </p:cNvSpPr>
              <p:nvPr/>
            </p:nvSpPr>
            <p:spPr bwMode="auto">
              <a:xfrm>
                <a:off x="2084" y="1617"/>
                <a:ext cx="2" cy="1"/>
              </a:xfrm>
              <a:custGeom>
                <a:avLst/>
                <a:gdLst>
                  <a:gd name="T0" fmla="*/ 26 w 26"/>
                  <a:gd name="T1" fmla="*/ 6 h 6"/>
                  <a:gd name="T2" fmla="*/ 0 w 26"/>
                  <a:gd name="T3" fmla="*/ 0 h 6"/>
                  <a:gd name="T4" fmla="*/ 0 w 26"/>
                  <a:gd name="T5" fmla="*/ 1 h 6"/>
                  <a:gd name="T6" fmla="*/ 26 w 2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2" name="Line 4998"/>
              <p:cNvSpPr>
                <a:spLocks noChangeShapeType="1"/>
              </p:cNvSpPr>
              <p:nvPr/>
            </p:nvSpPr>
            <p:spPr bwMode="auto">
              <a:xfrm>
                <a:off x="2084" y="16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3" name="Freeform 4999"/>
              <p:cNvSpPr>
                <a:spLocks/>
              </p:cNvSpPr>
              <p:nvPr/>
            </p:nvSpPr>
            <p:spPr bwMode="auto">
              <a:xfrm>
                <a:off x="2082" y="1617"/>
                <a:ext cx="7" cy="10"/>
              </a:xfrm>
              <a:custGeom>
                <a:avLst/>
                <a:gdLst>
                  <a:gd name="T0" fmla="*/ 71 w 71"/>
                  <a:gd name="T1" fmla="*/ 11 h 91"/>
                  <a:gd name="T2" fmla="*/ 44 w 71"/>
                  <a:gd name="T3" fmla="*/ 5 h 91"/>
                  <a:gd name="T4" fmla="*/ 18 w 71"/>
                  <a:gd name="T5" fmla="*/ 0 h 91"/>
                  <a:gd name="T6" fmla="*/ 0 w 71"/>
                  <a:gd name="T7" fmla="*/ 80 h 91"/>
                  <a:gd name="T8" fmla="*/ 27 w 71"/>
                  <a:gd name="T9" fmla="*/ 85 h 91"/>
                  <a:gd name="T10" fmla="*/ 53 w 71"/>
                  <a:gd name="T11" fmla="*/ 91 h 91"/>
                  <a:gd name="T12" fmla="*/ 71 w 71"/>
                  <a:gd name="T13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91">
                    <a:moveTo>
                      <a:pt x="71" y="11"/>
                    </a:moveTo>
                    <a:lnTo>
                      <a:pt x="44" y="5"/>
                    </a:lnTo>
                    <a:lnTo>
                      <a:pt x="18" y="0"/>
                    </a:lnTo>
                    <a:lnTo>
                      <a:pt x="0" y="80"/>
                    </a:lnTo>
                    <a:lnTo>
                      <a:pt x="27" y="85"/>
                    </a:lnTo>
                    <a:lnTo>
                      <a:pt x="53" y="91"/>
                    </a:lnTo>
                    <a:lnTo>
                      <a:pt x="7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4" name="Freeform 5000"/>
              <p:cNvSpPr>
                <a:spLocks/>
              </p:cNvSpPr>
              <p:nvPr/>
            </p:nvSpPr>
            <p:spPr bwMode="auto">
              <a:xfrm>
                <a:off x="2082" y="1617"/>
                <a:ext cx="7" cy="10"/>
              </a:xfrm>
              <a:custGeom>
                <a:avLst/>
                <a:gdLst>
                  <a:gd name="T0" fmla="*/ 71 w 71"/>
                  <a:gd name="T1" fmla="*/ 11 h 91"/>
                  <a:gd name="T2" fmla="*/ 44 w 71"/>
                  <a:gd name="T3" fmla="*/ 5 h 91"/>
                  <a:gd name="T4" fmla="*/ 18 w 71"/>
                  <a:gd name="T5" fmla="*/ 0 h 91"/>
                  <a:gd name="T6" fmla="*/ 0 w 71"/>
                  <a:gd name="T7" fmla="*/ 80 h 91"/>
                  <a:gd name="T8" fmla="*/ 27 w 71"/>
                  <a:gd name="T9" fmla="*/ 85 h 91"/>
                  <a:gd name="T10" fmla="*/ 53 w 71"/>
                  <a:gd name="T11" fmla="*/ 91 h 91"/>
                  <a:gd name="T12" fmla="*/ 71 w 71"/>
                  <a:gd name="T13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91">
                    <a:moveTo>
                      <a:pt x="71" y="11"/>
                    </a:moveTo>
                    <a:lnTo>
                      <a:pt x="44" y="5"/>
                    </a:lnTo>
                    <a:lnTo>
                      <a:pt x="18" y="0"/>
                    </a:lnTo>
                    <a:lnTo>
                      <a:pt x="0" y="80"/>
                    </a:lnTo>
                    <a:lnTo>
                      <a:pt x="27" y="85"/>
                    </a:lnTo>
                    <a:lnTo>
                      <a:pt x="53" y="91"/>
                    </a:lnTo>
                    <a:lnTo>
                      <a:pt x="71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5" name="Freeform 5001"/>
              <p:cNvSpPr>
                <a:spLocks/>
              </p:cNvSpPr>
              <p:nvPr/>
            </p:nvSpPr>
            <p:spPr bwMode="auto">
              <a:xfrm>
                <a:off x="2082" y="1626"/>
                <a:ext cx="3" cy="1"/>
              </a:xfrm>
              <a:custGeom>
                <a:avLst/>
                <a:gdLst>
                  <a:gd name="T0" fmla="*/ 27 w 27"/>
                  <a:gd name="T1" fmla="*/ 5 h 5"/>
                  <a:gd name="T2" fmla="*/ 0 w 27"/>
                  <a:gd name="T3" fmla="*/ 0 h 5"/>
                  <a:gd name="T4" fmla="*/ 0 w 27"/>
                  <a:gd name="T5" fmla="*/ 0 h 5"/>
                  <a:gd name="T6" fmla="*/ 27 w 2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">
                    <a:moveTo>
                      <a:pt x="27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6" name="Line 5002"/>
              <p:cNvSpPr>
                <a:spLocks noChangeShapeType="1"/>
              </p:cNvSpPr>
              <p:nvPr/>
            </p:nvSpPr>
            <p:spPr bwMode="auto">
              <a:xfrm>
                <a:off x="2082" y="1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7" name="Freeform 5003"/>
              <p:cNvSpPr>
                <a:spLocks/>
              </p:cNvSpPr>
              <p:nvPr/>
            </p:nvSpPr>
            <p:spPr bwMode="auto">
              <a:xfrm>
                <a:off x="2080" y="1626"/>
                <a:ext cx="7" cy="10"/>
              </a:xfrm>
              <a:custGeom>
                <a:avLst/>
                <a:gdLst>
                  <a:gd name="T0" fmla="*/ 68 w 68"/>
                  <a:gd name="T1" fmla="*/ 11 h 91"/>
                  <a:gd name="T2" fmla="*/ 42 w 68"/>
                  <a:gd name="T3" fmla="*/ 5 h 91"/>
                  <a:gd name="T4" fmla="*/ 15 w 68"/>
                  <a:gd name="T5" fmla="*/ 0 h 91"/>
                  <a:gd name="T6" fmla="*/ 0 w 68"/>
                  <a:gd name="T7" fmla="*/ 80 h 91"/>
                  <a:gd name="T8" fmla="*/ 26 w 68"/>
                  <a:gd name="T9" fmla="*/ 85 h 91"/>
                  <a:gd name="T10" fmla="*/ 53 w 68"/>
                  <a:gd name="T11" fmla="*/ 91 h 91"/>
                  <a:gd name="T12" fmla="*/ 68 w 68"/>
                  <a:gd name="T13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91">
                    <a:moveTo>
                      <a:pt x="68" y="11"/>
                    </a:moveTo>
                    <a:lnTo>
                      <a:pt x="42" y="5"/>
                    </a:lnTo>
                    <a:lnTo>
                      <a:pt x="15" y="0"/>
                    </a:lnTo>
                    <a:lnTo>
                      <a:pt x="0" y="80"/>
                    </a:lnTo>
                    <a:lnTo>
                      <a:pt x="26" y="85"/>
                    </a:lnTo>
                    <a:lnTo>
                      <a:pt x="53" y="91"/>
                    </a:lnTo>
                    <a:lnTo>
                      <a:pt x="6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8" name="Freeform 5004"/>
              <p:cNvSpPr>
                <a:spLocks/>
              </p:cNvSpPr>
              <p:nvPr/>
            </p:nvSpPr>
            <p:spPr bwMode="auto">
              <a:xfrm>
                <a:off x="2080" y="1626"/>
                <a:ext cx="7" cy="10"/>
              </a:xfrm>
              <a:custGeom>
                <a:avLst/>
                <a:gdLst>
                  <a:gd name="T0" fmla="*/ 68 w 68"/>
                  <a:gd name="T1" fmla="*/ 11 h 91"/>
                  <a:gd name="T2" fmla="*/ 42 w 68"/>
                  <a:gd name="T3" fmla="*/ 5 h 91"/>
                  <a:gd name="T4" fmla="*/ 15 w 68"/>
                  <a:gd name="T5" fmla="*/ 0 h 91"/>
                  <a:gd name="T6" fmla="*/ 0 w 68"/>
                  <a:gd name="T7" fmla="*/ 80 h 91"/>
                  <a:gd name="T8" fmla="*/ 26 w 68"/>
                  <a:gd name="T9" fmla="*/ 85 h 91"/>
                  <a:gd name="T10" fmla="*/ 53 w 68"/>
                  <a:gd name="T11" fmla="*/ 91 h 91"/>
                  <a:gd name="T12" fmla="*/ 68 w 68"/>
                  <a:gd name="T13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91">
                    <a:moveTo>
                      <a:pt x="68" y="11"/>
                    </a:moveTo>
                    <a:lnTo>
                      <a:pt x="42" y="5"/>
                    </a:lnTo>
                    <a:lnTo>
                      <a:pt x="15" y="0"/>
                    </a:lnTo>
                    <a:lnTo>
                      <a:pt x="0" y="80"/>
                    </a:lnTo>
                    <a:lnTo>
                      <a:pt x="26" y="85"/>
                    </a:lnTo>
                    <a:lnTo>
                      <a:pt x="53" y="91"/>
                    </a:lnTo>
                    <a:lnTo>
                      <a:pt x="68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9" name="Freeform 5005"/>
              <p:cNvSpPr>
                <a:spLocks/>
              </p:cNvSpPr>
              <p:nvPr/>
            </p:nvSpPr>
            <p:spPr bwMode="auto">
              <a:xfrm>
                <a:off x="2080" y="1635"/>
                <a:ext cx="3" cy="1"/>
              </a:xfrm>
              <a:custGeom>
                <a:avLst/>
                <a:gdLst>
                  <a:gd name="T0" fmla="*/ 26 w 26"/>
                  <a:gd name="T1" fmla="*/ 5 h 5"/>
                  <a:gd name="T2" fmla="*/ 0 w 26"/>
                  <a:gd name="T3" fmla="*/ 0 h 5"/>
                  <a:gd name="T4" fmla="*/ 0 w 26"/>
                  <a:gd name="T5" fmla="*/ 1 h 5"/>
                  <a:gd name="T6" fmla="*/ 26 w 2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">
                    <a:moveTo>
                      <a:pt x="26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0" name="Line 5006"/>
              <p:cNvSpPr>
                <a:spLocks noChangeShapeType="1"/>
              </p:cNvSpPr>
              <p:nvPr/>
            </p:nvSpPr>
            <p:spPr bwMode="auto">
              <a:xfrm>
                <a:off x="2080" y="16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739" name="Freeform 5007"/>
            <p:cNvSpPr>
              <a:spLocks/>
            </p:cNvSpPr>
            <p:nvPr/>
          </p:nvSpPr>
          <p:spPr bwMode="auto">
            <a:xfrm>
              <a:off x="2078" y="1635"/>
              <a:ext cx="8" cy="10"/>
            </a:xfrm>
            <a:custGeom>
              <a:avLst/>
              <a:gdLst>
                <a:gd name="T0" fmla="*/ 66 w 66"/>
                <a:gd name="T1" fmla="*/ 9 h 89"/>
                <a:gd name="T2" fmla="*/ 39 w 66"/>
                <a:gd name="T3" fmla="*/ 4 h 89"/>
                <a:gd name="T4" fmla="*/ 13 w 66"/>
                <a:gd name="T5" fmla="*/ 0 h 89"/>
                <a:gd name="T6" fmla="*/ 0 w 66"/>
                <a:gd name="T7" fmla="*/ 80 h 89"/>
                <a:gd name="T8" fmla="*/ 26 w 66"/>
                <a:gd name="T9" fmla="*/ 84 h 89"/>
                <a:gd name="T10" fmla="*/ 53 w 66"/>
                <a:gd name="T11" fmla="*/ 89 h 89"/>
                <a:gd name="T12" fmla="*/ 66 w 66"/>
                <a:gd name="T13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89">
                  <a:moveTo>
                    <a:pt x="66" y="9"/>
                  </a:moveTo>
                  <a:lnTo>
                    <a:pt x="39" y="4"/>
                  </a:lnTo>
                  <a:lnTo>
                    <a:pt x="13" y="0"/>
                  </a:lnTo>
                  <a:lnTo>
                    <a:pt x="0" y="80"/>
                  </a:lnTo>
                  <a:lnTo>
                    <a:pt x="26" y="84"/>
                  </a:lnTo>
                  <a:lnTo>
                    <a:pt x="53" y="89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" name="Freeform 5008"/>
            <p:cNvSpPr>
              <a:spLocks/>
            </p:cNvSpPr>
            <p:nvPr/>
          </p:nvSpPr>
          <p:spPr bwMode="auto">
            <a:xfrm>
              <a:off x="2078" y="1635"/>
              <a:ext cx="8" cy="10"/>
            </a:xfrm>
            <a:custGeom>
              <a:avLst/>
              <a:gdLst>
                <a:gd name="T0" fmla="*/ 66 w 66"/>
                <a:gd name="T1" fmla="*/ 9 h 89"/>
                <a:gd name="T2" fmla="*/ 39 w 66"/>
                <a:gd name="T3" fmla="*/ 4 h 89"/>
                <a:gd name="T4" fmla="*/ 13 w 66"/>
                <a:gd name="T5" fmla="*/ 0 h 89"/>
                <a:gd name="T6" fmla="*/ 0 w 66"/>
                <a:gd name="T7" fmla="*/ 80 h 89"/>
                <a:gd name="T8" fmla="*/ 26 w 66"/>
                <a:gd name="T9" fmla="*/ 84 h 89"/>
                <a:gd name="T10" fmla="*/ 53 w 66"/>
                <a:gd name="T11" fmla="*/ 89 h 89"/>
                <a:gd name="T12" fmla="*/ 66 w 66"/>
                <a:gd name="T13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89">
                  <a:moveTo>
                    <a:pt x="66" y="9"/>
                  </a:moveTo>
                  <a:lnTo>
                    <a:pt x="39" y="4"/>
                  </a:lnTo>
                  <a:lnTo>
                    <a:pt x="13" y="0"/>
                  </a:lnTo>
                  <a:lnTo>
                    <a:pt x="0" y="80"/>
                  </a:lnTo>
                  <a:lnTo>
                    <a:pt x="26" y="84"/>
                  </a:lnTo>
                  <a:lnTo>
                    <a:pt x="53" y="89"/>
                  </a:lnTo>
                  <a:lnTo>
                    <a:pt x="66" y="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" name="Freeform 5009"/>
            <p:cNvSpPr>
              <a:spLocks/>
            </p:cNvSpPr>
            <p:nvPr/>
          </p:nvSpPr>
          <p:spPr bwMode="auto">
            <a:xfrm>
              <a:off x="2078" y="1644"/>
              <a:ext cx="3" cy="1"/>
            </a:xfrm>
            <a:custGeom>
              <a:avLst/>
              <a:gdLst>
                <a:gd name="T0" fmla="*/ 26 w 26"/>
                <a:gd name="T1" fmla="*/ 4 h 4"/>
                <a:gd name="T2" fmla="*/ 0 w 26"/>
                <a:gd name="T3" fmla="*/ 0 h 4"/>
                <a:gd name="T4" fmla="*/ 0 w 26"/>
                <a:gd name="T5" fmla="*/ 0 h 4"/>
                <a:gd name="T6" fmla="*/ 26 w 2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" name="Line 5010"/>
            <p:cNvSpPr>
              <a:spLocks noChangeShapeType="1"/>
            </p:cNvSpPr>
            <p:nvPr/>
          </p:nvSpPr>
          <p:spPr bwMode="auto">
            <a:xfrm>
              <a:off x="2078" y="164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" name="Freeform 5011"/>
            <p:cNvSpPr>
              <a:spLocks/>
            </p:cNvSpPr>
            <p:nvPr/>
          </p:nvSpPr>
          <p:spPr bwMode="auto">
            <a:xfrm>
              <a:off x="2077" y="1644"/>
              <a:ext cx="7" cy="10"/>
            </a:xfrm>
            <a:custGeom>
              <a:avLst/>
              <a:gdLst>
                <a:gd name="T0" fmla="*/ 65 w 65"/>
                <a:gd name="T1" fmla="*/ 9 h 90"/>
                <a:gd name="T2" fmla="*/ 38 w 65"/>
                <a:gd name="T3" fmla="*/ 4 h 90"/>
                <a:gd name="T4" fmla="*/ 12 w 65"/>
                <a:gd name="T5" fmla="*/ 0 h 90"/>
                <a:gd name="T6" fmla="*/ 0 w 65"/>
                <a:gd name="T7" fmla="*/ 81 h 90"/>
                <a:gd name="T8" fmla="*/ 26 w 65"/>
                <a:gd name="T9" fmla="*/ 85 h 90"/>
                <a:gd name="T10" fmla="*/ 53 w 65"/>
                <a:gd name="T11" fmla="*/ 90 h 90"/>
                <a:gd name="T12" fmla="*/ 65 w 65"/>
                <a:gd name="T13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90">
                  <a:moveTo>
                    <a:pt x="65" y="9"/>
                  </a:moveTo>
                  <a:lnTo>
                    <a:pt x="38" y="4"/>
                  </a:lnTo>
                  <a:lnTo>
                    <a:pt x="12" y="0"/>
                  </a:lnTo>
                  <a:lnTo>
                    <a:pt x="0" y="81"/>
                  </a:lnTo>
                  <a:lnTo>
                    <a:pt x="26" y="85"/>
                  </a:lnTo>
                  <a:lnTo>
                    <a:pt x="53" y="90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" name="Freeform 5012"/>
            <p:cNvSpPr>
              <a:spLocks/>
            </p:cNvSpPr>
            <p:nvPr/>
          </p:nvSpPr>
          <p:spPr bwMode="auto">
            <a:xfrm>
              <a:off x="2077" y="1644"/>
              <a:ext cx="7" cy="10"/>
            </a:xfrm>
            <a:custGeom>
              <a:avLst/>
              <a:gdLst>
                <a:gd name="T0" fmla="*/ 65 w 65"/>
                <a:gd name="T1" fmla="*/ 9 h 90"/>
                <a:gd name="T2" fmla="*/ 38 w 65"/>
                <a:gd name="T3" fmla="*/ 4 h 90"/>
                <a:gd name="T4" fmla="*/ 12 w 65"/>
                <a:gd name="T5" fmla="*/ 0 h 90"/>
                <a:gd name="T6" fmla="*/ 0 w 65"/>
                <a:gd name="T7" fmla="*/ 81 h 90"/>
                <a:gd name="T8" fmla="*/ 26 w 65"/>
                <a:gd name="T9" fmla="*/ 85 h 90"/>
                <a:gd name="T10" fmla="*/ 53 w 65"/>
                <a:gd name="T11" fmla="*/ 90 h 90"/>
                <a:gd name="T12" fmla="*/ 65 w 65"/>
                <a:gd name="T13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90">
                  <a:moveTo>
                    <a:pt x="65" y="9"/>
                  </a:moveTo>
                  <a:lnTo>
                    <a:pt x="38" y="4"/>
                  </a:lnTo>
                  <a:lnTo>
                    <a:pt x="12" y="0"/>
                  </a:lnTo>
                  <a:lnTo>
                    <a:pt x="0" y="81"/>
                  </a:lnTo>
                  <a:lnTo>
                    <a:pt x="26" y="85"/>
                  </a:lnTo>
                  <a:lnTo>
                    <a:pt x="53" y="90"/>
                  </a:lnTo>
                  <a:lnTo>
                    <a:pt x="65" y="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" name="Freeform 5013"/>
            <p:cNvSpPr>
              <a:spLocks/>
            </p:cNvSpPr>
            <p:nvPr/>
          </p:nvSpPr>
          <p:spPr bwMode="auto">
            <a:xfrm>
              <a:off x="2077" y="1653"/>
              <a:ext cx="3" cy="1"/>
            </a:xfrm>
            <a:custGeom>
              <a:avLst/>
              <a:gdLst>
                <a:gd name="T0" fmla="*/ 26 w 26"/>
                <a:gd name="T1" fmla="*/ 4 h 4"/>
                <a:gd name="T2" fmla="*/ 0 w 26"/>
                <a:gd name="T3" fmla="*/ 0 h 4"/>
                <a:gd name="T4" fmla="*/ 0 w 26"/>
                <a:gd name="T5" fmla="*/ 1 h 4"/>
                <a:gd name="T6" fmla="*/ 26 w 2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" name="Line 5014"/>
            <p:cNvSpPr>
              <a:spLocks noChangeShapeType="1"/>
            </p:cNvSpPr>
            <p:nvPr/>
          </p:nvSpPr>
          <p:spPr bwMode="auto">
            <a:xfrm>
              <a:off x="2077" y="165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" name="Freeform 5015"/>
            <p:cNvSpPr>
              <a:spLocks/>
            </p:cNvSpPr>
            <p:nvPr/>
          </p:nvSpPr>
          <p:spPr bwMode="auto">
            <a:xfrm>
              <a:off x="2076" y="1653"/>
              <a:ext cx="7" cy="10"/>
            </a:xfrm>
            <a:custGeom>
              <a:avLst/>
              <a:gdLst>
                <a:gd name="T0" fmla="*/ 64 w 64"/>
                <a:gd name="T1" fmla="*/ 7 h 87"/>
                <a:gd name="T2" fmla="*/ 37 w 64"/>
                <a:gd name="T3" fmla="*/ 3 h 87"/>
                <a:gd name="T4" fmla="*/ 11 w 64"/>
                <a:gd name="T5" fmla="*/ 0 h 87"/>
                <a:gd name="T6" fmla="*/ 0 w 64"/>
                <a:gd name="T7" fmla="*/ 80 h 87"/>
                <a:gd name="T8" fmla="*/ 26 w 64"/>
                <a:gd name="T9" fmla="*/ 83 h 87"/>
                <a:gd name="T10" fmla="*/ 53 w 64"/>
                <a:gd name="T11" fmla="*/ 87 h 87"/>
                <a:gd name="T12" fmla="*/ 64 w 64"/>
                <a:gd name="T13" fmla="*/ 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7">
                  <a:moveTo>
                    <a:pt x="64" y="7"/>
                  </a:moveTo>
                  <a:lnTo>
                    <a:pt x="37" y="3"/>
                  </a:lnTo>
                  <a:lnTo>
                    <a:pt x="11" y="0"/>
                  </a:lnTo>
                  <a:lnTo>
                    <a:pt x="0" y="80"/>
                  </a:lnTo>
                  <a:lnTo>
                    <a:pt x="26" y="83"/>
                  </a:lnTo>
                  <a:lnTo>
                    <a:pt x="53" y="87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" name="Freeform 5016"/>
            <p:cNvSpPr>
              <a:spLocks/>
            </p:cNvSpPr>
            <p:nvPr/>
          </p:nvSpPr>
          <p:spPr bwMode="auto">
            <a:xfrm>
              <a:off x="2076" y="1653"/>
              <a:ext cx="7" cy="10"/>
            </a:xfrm>
            <a:custGeom>
              <a:avLst/>
              <a:gdLst>
                <a:gd name="T0" fmla="*/ 64 w 64"/>
                <a:gd name="T1" fmla="*/ 7 h 87"/>
                <a:gd name="T2" fmla="*/ 37 w 64"/>
                <a:gd name="T3" fmla="*/ 3 h 87"/>
                <a:gd name="T4" fmla="*/ 11 w 64"/>
                <a:gd name="T5" fmla="*/ 0 h 87"/>
                <a:gd name="T6" fmla="*/ 0 w 64"/>
                <a:gd name="T7" fmla="*/ 80 h 87"/>
                <a:gd name="T8" fmla="*/ 26 w 64"/>
                <a:gd name="T9" fmla="*/ 83 h 87"/>
                <a:gd name="T10" fmla="*/ 53 w 64"/>
                <a:gd name="T11" fmla="*/ 87 h 87"/>
                <a:gd name="T12" fmla="*/ 64 w 64"/>
                <a:gd name="T13" fmla="*/ 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7">
                  <a:moveTo>
                    <a:pt x="64" y="7"/>
                  </a:moveTo>
                  <a:lnTo>
                    <a:pt x="37" y="3"/>
                  </a:lnTo>
                  <a:lnTo>
                    <a:pt x="11" y="0"/>
                  </a:lnTo>
                  <a:lnTo>
                    <a:pt x="0" y="80"/>
                  </a:lnTo>
                  <a:lnTo>
                    <a:pt x="26" y="83"/>
                  </a:lnTo>
                  <a:lnTo>
                    <a:pt x="53" y="87"/>
                  </a:lnTo>
                  <a:lnTo>
                    <a:pt x="64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" name="Freeform 5017"/>
            <p:cNvSpPr>
              <a:spLocks/>
            </p:cNvSpPr>
            <p:nvPr/>
          </p:nvSpPr>
          <p:spPr bwMode="auto">
            <a:xfrm>
              <a:off x="2076" y="1662"/>
              <a:ext cx="3" cy="1"/>
            </a:xfrm>
            <a:custGeom>
              <a:avLst/>
              <a:gdLst>
                <a:gd name="T0" fmla="*/ 26 w 26"/>
                <a:gd name="T1" fmla="*/ 3 h 3"/>
                <a:gd name="T2" fmla="*/ 0 w 26"/>
                <a:gd name="T3" fmla="*/ 0 h 3"/>
                <a:gd name="T4" fmla="*/ 0 w 26"/>
                <a:gd name="T5" fmla="*/ 0 h 3"/>
                <a:gd name="T6" fmla="*/ 26 w 2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" name="Line 5018"/>
            <p:cNvSpPr>
              <a:spLocks noChangeShapeType="1"/>
            </p:cNvSpPr>
            <p:nvPr/>
          </p:nvSpPr>
          <p:spPr bwMode="auto">
            <a:xfrm>
              <a:off x="2076" y="16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" name="Freeform 5019"/>
            <p:cNvSpPr>
              <a:spLocks/>
            </p:cNvSpPr>
            <p:nvPr/>
          </p:nvSpPr>
          <p:spPr bwMode="auto">
            <a:xfrm>
              <a:off x="2075" y="1662"/>
              <a:ext cx="7" cy="10"/>
            </a:xfrm>
            <a:custGeom>
              <a:avLst/>
              <a:gdLst>
                <a:gd name="T0" fmla="*/ 62 w 62"/>
                <a:gd name="T1" fmla="*/ 7 h 88"/>
                <a:gd name="T2" fmla="*/ 35 w 62"/>
                <a:gd name="T3" fmla="*/ 3 h 88"/>
                <a:gd name="T4" fmla="*/ 9 w 62"/>
                <a:gd name="T5" fmla="*/ 0 h 88"/>
                <a:gd name="T6" fmla="*/ 0 w 62"/>
                <a:gd name="T7" fmla="*/ 81 h 88"/>
                <a:gd name="T8" fmla="*/ 26 w 62"/>
                <a:gd name="T9" fmla="*/ 85 h 88"/>
                <a:gd name="T10" fmla="*/ 53 w 62"/>
                <a:gd name="T11" fmla="*/ 88 h 88"/>
                <a:gd name="T12" fmla="*/ 62 w 62"/>
                <a:gd name="T13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88">
                  <a:moveTo>
                    <a:pt x="62" y="7"/>
                  </a:moveTo>
                  <a:lnTo>
                    <a:pt x="35" y="3"/>
                  </a:lnTo>
                  <a:lnTo>
                    <a:pt x="9" y="0"/>
                  </a:lnTo>
                  <a:lnTo>
                    <a:pt x="0" y="81"/>
                  </a:lnTo>
                  <a:lnTo>
                    <a:pt x="26" y="85"/>
                  </a:lnTo>
                  <a:lnTo>
                    <a:pt x="53" y="88"/>
                  </a:lnTo>
                  <a:lnTo>
                    <a:pt x="6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" name="Freeform 5020"/>
            <p:cNvSpPr>
              <a:spLocks/>
            </p:cNvSpPr>
            <p:nvPr/>
          </p:nvSpPr>
          <p:spPr bwMode="auto">
            <a:xfrm>
              <a:off x="2075" y="1662"/>
              <a:ext cx="7" cy="10"/>
            </a:xfrm>
            <a:custGeom>
              <a:avLst/>
              <a:gdLst>
                <a:gd name="T0" fmla="*/ 62 w 62"/>
                <a:gd name="T1" fmla="*/ 7 h 88"/>
                <a:gd name="T2" fmla="*/ 35 w 62"/>
                <a:gd name="T3" fmla="*/ 3 h 88"/>
                <a:gd name="T4" fmla="*/ 9 w 62"/>
                <a:gd name="T5" fmla="*/ 0 h 88"/>
                <a:gd name="T6" fmla="*/ 0 w 62"/>
                <a:gd name="T7" fmla="*/ 81 h 88"/>
                <a:gd name="T8" fmla="*/ 26 w 62"/>
                <a:gd name="T9" fmla="*/ 85 h 88"/>
                <a:gd name="T10" fmla="*/ 53 w 62"/>
                <a:gd name="T11" fmla="*/ 88 h 88"/>
                <a:gd name="T12" fmla="*/ 62 w 62"/>
                <a:gd name="T13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88">
                  <a:moveTo>
                    <a:pt x="62" y="7"/>
                  </a:moveTo>
                  <a:lnTo>
                    <a:pt x="35" y="3"/>
                  </a:lnTo>
                  <a:lnTo>
                    <a:pt x="9" y="0"/>
                  </a:lnTo>
                  <a:lnTo>
                    <a:pt x="0" y="81"/>
                  </a:lnTo>
                  <a:lnTo>
                    <a:pt x="26" y="85"/>
                  </a:lnTo>
                  <a:lnTo>
                    <a:pt x="53" y="88"/>
                  </a:lnTo>
                  <a:lnTo>
                    <a:pt x="62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" name="Freeform 5021"/>
            <p:cNvSpPr>
              <a:spLocks/>
            </p:cNvSpPr>
            <p:nvPr/>
          </p:nvSpPr>
          <p:spPr bwMode="auto">
            <a:xfrm>
              <a:off x="2075" y="1671"/>
              <a:ext cx="3" cy="1"/>
            </a:xfrm>
            <a:custGeom>
              <a:avLst/>
              <a:gdLst>
                <a:gd name="T0" fmla="*/ 26 w 26"/>
                <a:gd name="T1" fmla="*/ 4 h 4"/>
                <a:gd name="T2" fmla="*/ 0 w 26"/>
                <a:gd name="T3" fmla="*/ 0 h 4"/>
                <a:gd name="T4" fmla="*/ 0 w 26"/>
                <a:gd name="T5" fmla="*/ 1 h 4"/>
                <a:gd name="T6" fmla="*/ 26 w 2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" name="Line 5022"/>
            <p:cNvSpPr>
              <a:spLocks noChangeShapeType="1"/>
            </p:cNvSpPr>
            <p:nvPr/>
          </p:nvSpPr>
          <p:spPr bwMode="auto">
            <a:xfrm>
              <a:off x="2075" y="167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" name="Freeform 5023"/>
            <p:cNvSpPr>
              <a:spLocks/>
            </p:cNvSpPr>
            <p:nvPr/>
          </p:nvSpPr>
          <p:spPr bwMode="auto">
            <a:xfrm>
              <a:off x="2074" y="1671"/>
              <a:ext cx="7" cy="9"/>
            </a:xfrm>
            <a:custGeom>
              <a:avLst/>
              <a:gdLst>
                <a:gd name="T0" fmla="*/ 60 w 60"/>
                <a:gd name="T1" fmla="*/ 5 h 86"/>
                <a:gd name="T2" fmla="*/ 33 w 60"/>
                <a:gd name="T3" fmla="*/ 3 h 86"/>
                <a:gd name="T4" fmla="*/ 7 w 60"/>
                <a:gd name="T5" fmla="*/ 0 h 86"/>
                <a:gd name="T6" fmla="*/ 0 w 60"/>
                <a:gd name="T7" fmla="*/ 81 h 86"/>
                <a:gd name="T8" fmla="*/ 26 w 60"/>
                <a:gd name="T9" fmla="*/ 84 h 86"/>
                <a:gd name="T10" fmla="*/ 52 w 60"/>
                <a:gd name="T11" fmla="*/ 86 h 86"/>
                <a:gd name="T12" fmla="*/ 60 w 60"/>
                <a:gd name="T13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86">
                  <a:moveTo>
                    <a:pt x="60" y="5"/>
                  </a:moveTo>
                  <a:lnTo>
                    <a:pt x="33" y="3"/>
                  </a:lnTo>
                  <a:lnTo>
                    <a:pt x="7" y="0"/>
                  </a:lnTo>
                  <a:lnTo>
                    <a:pt x="0" y="81"/>
                  </a:lnTo>
                  <a:lnTo>
                    <a:pt x="26" y="84"/>
                  </a:lnTo>
                  <a:lnTo>
                    <a:pt x="52" y="86"/>
                  </a:lnTo>
                  <a:lnTo>
                    <a:pt x="6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" name="Freeform 5024"/>
            <p:cNvSpPr>
              <a:spLocks/>
            </p:cNvSpPr>
            <p:nvPr/>
          </p:nvSpPr>
          <p:spPr bwMode="auto">
            <a:xfrm>
              <a:off x="2074" y="1671"/>
              <a:ext cx="7" cy="9"/>
            </a:xfrm>
            <a:custGeom>
              <a:avLst/>
              <a:gdLst>
                <a:gd name="T0" fmla="*/ 60 w 60"/>
                <a:gd name="T1" fmla="*/ 5 h 86"/>
                <a:gd name="T2" fmla="*/ 33 w 60"/>
                <a:gd name="T3" fmla="*/ 3 h 86"/>
                <a:gd name="T4" fmla="*/ 7 w 60"/>
                <a:gd name="T5" fmla="*/ 0 h 86"/>
                <a:gd name="T6" fmla="*/ 0 w 60"/>
                <a:gd name="T7" fmla="*/ 81 h 86"/>
                <a:gd name="T8" fmla="*/ 26 w 60"/>
                <a:gd name="T9" fmla="*/ 84 h 86"/>
                <a:gd name="T10" fmla="*/ 52 w 60"/>
                <a:gd name="T11" fmla="*/ 86 h 86"/>
                <a:gd name="T12" fmla="*/ 60 w 60"/>
                <a:gd name="T13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86">
                  <a:moveTo>
                    <a:pt x="60" y="5"/>
                  </a:moveTo>
                  <a:lnTo>
                    <a:pt x="33" y="3"/>
                  </a:lnTo>
                  <a:lnTo>
                    <a:pt x="7" y="0"/>
                  </a:lnTo>
                  <a:lnTo>
                    <a:pt x="0" y="81"/>
                  </a:lnTo>
                  <a:lnTo>
                    <a:pt x="26" y="84"/>
                  </a:lnTo>
                  <a:lnTo>
                    <a:pt x="52" y="86"/>
                  </a:lnTo>
                  <a:lnTo>
                    <a:pt x="6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" name="Freeform 5025"/>
            <p:cNvSpPr>
              <a:spLocks/>
            </p:cNvSpPr>
            <p:nvPr/>
          </p:nvSpPr>
          <p:spPr bwMode="auto">
            <a:xfrm>
              <a:off x="2074" y="1680"/>
              <a:ext cx="3" cy="1"/>
            </a:xfrm>
            <a:custGeom>
              <a:avLst/>
              <a:gdLst>
                <a:gd name="T0" fmla="*/ 26 w 26"/>
                <a:gd name="T1" fmla="*/ 3 h 3"/>
                <a:gd name="T2" fmla="*/ 0 w 26"/>
                <a:gd name="T3" fmla="*/ 0 h 3"/>
                <a:gd name="T4" fmla="*/ 0 w 26"/>
                <a:gd name="T5" fmla="*/ 0 h 3"/>
                <a:gd name="T6" fmla="*/ 26 w 2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" name="Line 5026"/>
            <p:cNvSpPr>
              <a:spLocks noChangeShapeType="1"/>
            </p:cNvSpPr>
            <p:nvPr/>
          </p:nvSpPr>
          <p:spPr bwMode="auto">
            <a:xfrm>
              <a:off x="2074" y="168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" name="Freeform 5027"/>
            <p:cNvSpPr>
              <a:spLocks/>
            </p:cNvSpPr>
            <p:nvPr/>
          </p:nvSpPr>
          <p:spPr bwMode="auto">
            <a:xfrm>
              <a:off x="2073" y="1680"/>
              <a:ext cx="7" cy="9"/>
            </a:xfrm>
            <a:custGeom>
              <a:avLst/>
              <a:gdLst>
                <a:gd name="T0" fmla="*/ 58 w 58"/>
                <a:gd name="T1" fmla="*/ 5 h 86"/>
                <a:gd name="T2" fmla="*/ 32 w 58"/>
                <a:gd name="T3" fmla="*/ 3 h 86"/>
                <a:gd name="T4" fmla="*/ 6 w 58"/>
                <a:gd name="T5" fmla="*/ 0 h 86"/>
                <a:gd name="T6" fmla="*/ 0 w 58"/>
                <a:gd name="T7" fmla="*/ 82 h 86"/>
                <a:gd name="T8" fmla="*/ 26 w 58"/>
                <a:gd name="T9" fmla="*/ 84 h 86"/>
                <a:gd name="T10" fmla="*/ 53 w 58"/>
                <a:gd name="T11" fmla="*/ 86 h 86"/>
                <a:gd name="T12" fmla="*/ 58 w 58"/>
                <a:gd name="T13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86">
                  <a:moveTo>
                    <a:pt x="58" y="5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82"/>
                  </a:lnTo>
                  <a:lnTo>
                    <a:pt x="26" y="84"/>
                  </a:lnTo>
                  <a:lnTo>
                    <a:pt x="53" y="86"/>
                  </a:lnTo>
                  <a:lnTo>
                    <a:pt x="5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" name="Freeform 5028"/>
            <p:cNvSpPr>
              <a:spLocks/>
            </p:cNvSpPr>
            <p:nvPr/>
          </p:nvSpPr>
          <p:spPr bwMode="auto">
            <a:xfrm>
              <a:off x="2073" y="1680"/>
              <a:ext cx="7" cy="9"/>
            </a:xfrm>
            <a:custGeom>
              <a:avLst/>
              <a:gdLst>
                <a:gd name="T0" fmla="*/ 58 w 58"/>
                <a:gd name="T1" fmla="*/ 5 h 86"/>
                <a:gd name="T2" fmla="*/ 32 w 58"/>
                <a:gd name="T3" fmla="*/ 3 h 86"/>
                <a:gd name="T4" fmla="*/ 6 w 58"/>
                <a:gd name="T5" fmla="*/ 0 h 86"/>
                <a:gd name="T6" fmla="*/ 0 w 58"/>
                <a:gd name="T7" fmla="*/ 82 h 86"/>
                <a:gd name="T8" fmla="*/ 26 w 58"/>
                <a:gd name="T9" fmla="*/ 84 h 86"/>
                <a:gd name="T10" fmla="*/ 53 w 58"/>
                <a:gd name="T11" fmla="*/ 86 h 86"/>
                <a:gd name="T12" fmla="*/ 58 w 58"/>
                <a:gd name="T13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86">
                  <a:moveTo>
                    <a:pt x="58" y="5"/>
                  </a:moveTo>
                  <a:lnTo>
                    <a:pt x="32" y="3"/>
                  </a:lnTo>
                  <a:lnTo>
                    <a:pt x="6" y="0"/>
                  </a:lnTo>
                  <a:lnTo>
                    <a:pt x="0" y="82"/>
                  </a:lnTo>
                  <a:lnTo>
                    <a:pt x="26" y="84"/>
                  </a:lnTo>
                  <a:lnTo>
                    <a:pt x="53" y="86"/>
                  </a:lnTo>
                  <a:lnTo>
                    <a:pt x="58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" name="Freeform 5029"/>
            <p:cNvSpPr>
              <a:spLocks/>
            </p:cNvSpPr>
            <p:nvPr/>
          </p:nvSpPr>
          <p:spPr bwMode="auto">
            <a:xfrm>
              <a:off x="2073" y="1689"/>
              <a:ext cx="3" cy="1"/>
            </a:xfrm>
            <a:custGeom>
              <a:avLst/>
              <a:gdLst>
                <a:gd name="T0" fmla="*/ 26 w 26"/>
                <a:gd name="T1" fmla="*/ 2 h 2"/>
                <a:gd name="T2" fmla="*/ 0 w 26"/>
                <a:gd name="T3" fmla="*/ 0 h 2"/>
                <a:gd name="T4" fmla="*/ 0 w 26"/>
                <a:gd name="T5" fmla="*/ 1 h 2"/>
                <a:gd name="T6" fmla="*/ 26 w 2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" name="Line 5030"/>
            <p:cNvSpPr>
              <a:spLocks noChangeShapeType="1"/>
            </p:cNvSpPr>
            <p:nvPr/>
          </p:nvSpPr>
          <p:spPr bwMode="auto">
            <a:xfrm>
              <a:off x="2073" y="168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" name="Freeform 5031"/>
            <p:cNvSpPr>
              <a:spLocks/>
            </p:cNvSpPr>
            <p:nvPr/>
          </p:nvSpPr>
          <p:spPr bwMode="auto">
            <a:xfrm>
              <a:off x="2073" y="1689"/>
              <a:ext cx="6" cy="9"/>
            </a:xfrm>
            <a:custGeom>
              <a:avLst/>
              <a:gdLst>
                <a:gd name="T0" fmla="*/ 57 w 57"/>
                <a:gd name="T1" fmla="*/ 2 h 84"/>
                <a:gd name="T2" fmla="*/ 30 w 57"/>
                <a:gd name="T3" fmla="*/ 1 h 84"/>
                <a:gd name="T4" fmla="*/ 4 w 57"/>
                <a:gd name="T5" fmla="*/ 0 h 84"/>
                <a:gd name="T6" fmla="*/ 0 w 57"/>
                <a:gd name="T7" fmla="*/ 82 h 84"/>
                <a:gd name="T8" fmla="*/ 26 w 57"/>
                <a:gd name="T9" fmla="*/ 83 h 84"/>
                <a:gd name="T10" fmla="*/ 52 w 57"/>
                <a:gd name="T11" fmla="*/ 84 h 84"/>
                <a:gd name="T12" fmla="*/ 57 w 57"/>
                <a:gd name="T13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84">
                  <a:moveTo>
                    <a:pt x="57" y="2"/>
                  </a:moveTo>
                  <a:lnTo>
                    <a:pt x="30" y="1"/>
                  </a:lnTo>
                  <a:lnTo>
                    <a:pt x="4" y="0"/>
                  </a:lnTo>
                  <a:lnTo>
                    <a:pt x="0" y="82"/>
                  </a:lnTo>
                  <a:lnTo>
                    <a:pt x="26" y="83"/>
                  </a:lnTo>
                  <a:lnTo>
                    <a:pt x="52" y="84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" name="Freeform 5032"/>
            <p:cNvSpPr>
              <a:spLocks/>
            </p:cNvSpPr>
            <p:nvPr/>
          </p:nvSpPr>
          <p:spPr bwMode="auto">
            <a:xfrm>
              <a:off x="2073" y="1689"/>
              <a:ext cx="6" cy="9"/>
            </a:xfrm>
            <a:custGeom>
              <a:avLst/>
              <a:gdLst>
                <a:gd name="T0" fmla="*/ 57 w 57"/>
                <a:gd name="T1" fmla="*/ 2 h 84"/>
                <a:gd name="T2" fmla="*/ 30 w 57"/>
                <a:gd name="T3" fmla="*/ 1 h 84"/>
                <a:gd name="T4" fmla="*/ 4 w 57"/>
                <a:gd name="T5" fmla="*/ 0 h 84"/>
                <a:gd name="T6" fmla="*/ 0 w 57"/>
                <a:gd name="T7" fmla="*/ 82 h 84"/>
                <a:gd name="T8" fmla="*/ 26 w 57"/>
                <a:gd name="T9" fmla="*/ 83 h 84"/>
                <a:gd name="T10" fmla="*/ 52 w 57"/>
                <a:gd name="T11" fmla="*/ 84 h 84"/>
                <a:gd name="T12" fmla="*/ 57 w 57"/>
                <a:gd name="T13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84">
                  <a:moveTo>
                    <a:pt x="57" y="2"/>
                  </a:moveTo>
                  <a:lnTo>
                    <a:pt x="30" y="1"/>
                  </a:lnTo>
                  <a:lnTo>
                    <a:pt x="4" y="0"/>
                  </a:lnTo>
                  <a:lnTo>
                    <a:pt x="0" y="82"/>
                  </a:lnTo>
                  <a:lnTo>
                    <a:pt x="26" y="83"/>
                  </a:lnTo>
                  <a:lnTo>
                    <a:pt x="52" y="84"/>
                  </a:lnTo>
                  <a:lnTo>
                    <a:pt x="57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" name="Freeform 5033"/>
            <p:cNvSpPr>
              <a:spLocks/>
            </p:cNvSpPr>
            <p:nvPr/>
          </p:nvSpPr>
          <p:spPr bwMode="auto">
            <a:xfrm>
              <a:off x="2073" y="1698"/>
              <a:ext cx="3" cy="1"/>
            </a:xfrm>
            <a:custGeom>
              <a:avLst/>
              <a:gdLst>
                <a:gd name="T0" fmla="*/ 26 w 26"/>
                <a:gd name="T1" fmla="*/ 1 h 1"/>
                <a:gd name="T2" fmla="*/ 0 w 26"/>
                <a:gd name="T3" fmla="*/ 0 h 1"/>
                <a:gd name="T4" fmla="*/ 0 w 26"/>
                <a:gd name="T5" fmla="*/ 0 h 1"/>
                <a:gd name="T6" fmla="*/ 26 w 2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" name="Line 5034"/>
            <p:cNvSpPr>
              <a:spLocks noChangeShapeType="1"/>
            </p:cNvSpPr>
            <p:nvPr/>
          </p:nvSpPr>
          <p:spPr bwMode="auto">
            <a:xfrm>
              <a:off x="2073" y="169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" name="Freeform 5035"/>
            <p:cNvSpPr>
              <a:spLocks/>
            </p:cNvSpPr>
            <p:nvPr/>
          </p:nvSpPr>
          <p:spPr bwMode="auto">
            <a:xfrm>
              <a:off x="2073" y="1698"/>
              <a:ext cx="6" cy="9"/>
            </a:xfrm>
            <a:custGeom>
              <a:avLst/>
              <a:gdLst>
                <a:gd name="T0" fmla="*/ 55 w 55"/>
                <a:gd name="T1" fmla="*/ 2 h 83"/>
                <a:gd name="T2" fmla="*/ 29 w 55"/>
                <a:gd name="T3" fmla="*/ 1 h 83"/>
                <a:gd name="T4" fmla="*/ 3 w 55"/>
                <a:gd name="T5" fmla="*/ 0 h 83"/>
                <a:gd name="T6" fmla="*/ 0 w 55"/>
                <a:gd name="T7" fmla="*/ 81 h 83"/>
                <a:gd name="T8" fmla="*/ 27 w 55"/>
                <a:gd name="T9" fmla="*/ 82 h 83"/>
                <a:gd name="T10" fmla="*/ 53 w 55"/>
                <a:gd name="T11" fmla="*/ 83 h 83"/>
                <a:gd name="T12" fmla="*/ 55 w 55"/>
                <a:gd name="T13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3">
                  <a:moveTo>
                    <a:pt x="55" y="2"/>
                  </a:moveTo>
                  <a:lnTo>
                    <a:pt x="29" y="1"/>
                  </a:lnTo>
                  <a:lnTo>
                    <a:pt x="3" y="0"/>
                  </a:lnTo>
                  <a:lnTo>
                    <a:pt x="0" y="81"/>
                  </a:lnTo>
                  <a:lnTo>
                    <a:pt x="27" y="82"/>
                  </a:lnTo>
                  <a:lnTo>
                    <a:pt x="53" y="83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" name="Freeform 5036"/>
            <p:cNvSpPr>
              <a:spLocks/>
            </p:cNvSpPr>
            <p:nvPr/>
          </p:nvSpPr>
          <p:spPr bwMode="auto">
            <a:xfrm>
              <a:off x="2073" y="1698"/>
              <a:ext cx="6" cy="9"/>
            </a:xfrm>
            <a:custGeom>
              <a:avLst/>
              <a:gdLst>
                <a:gd name="T0" fmla="*/ 55 w 55"/>
                <a:gd name="T1" fmla="*/ 2 h 83"/>
                <a:gd name="T2" fmla="*/ 29 w 55"/>
                <a:gd name="T3" fmla="*/ 1 h 83"/>
                <a:gd name="T4" fmla="*/ 3 w 55"/>
                <a:gd name="T5" fmla="*/ 0 h 83"/>
                <a:gd name="T6" fmla="*/ 0 w 55"/>
                <a:gd name="T7" fmla="*/ 81 h 83"/>
                <a:gd name="T8" fmla="*/ 27 w 55"/>
                <a:gd name="T9" fmla="*/ 82 h 83"/>
                <a:gd name="T10" fmla="*/ 53 w 55"/>
                <a:gd name="T11" fmla="*/ 83 h 83"/>
                <a:gd name="T12" fmla="*/ 55 w 55"/>
                <a:gd name="T13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3">
                  <a:moveTo>
                    <a:pt x="55" y="2"/>
                  </a:moveTo>
                  <a:lnTo>
                    <a:pt x="29" y="1"/>
                  </a:lnTo>
                  <a:lnTo>
                    <a:pt x="3" y="0"/>
                  </a:lnTo>
                  <a:lnTo>
                    <a:pt x="0" y="81"/>
                  </a:lnTo>
                  <a:lnTo>
                    <a:pt x="27" y="82"/>
                  </a:lnTo>
                  <a:lnTo>
                    <a:pt x="53" y="83"/>
                  </a:lnTo>
                  <a:lnTo>
                    <a:pt x="55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" name="Freeform 5037"/>
            <p:cNvSpPr>
              <a:spLocks/>
            </p:cNvSpPr>
            <p:nvPr/>
          </p:nvSpPr>
          <p:spPr bwMode="auto">
            <a:xfrm>
              <a:off x="2073" y="1707"/>
              <a:ext cx="3" cy="1"/>
            </a:xfrm>
            <a:custGeom>
              <a:avLst/>
              <a:gdLst>
                <a:gd name="T0" fmla="*/ 27 w 27"/>
                <a:gd name="T1" fmla="*/ 1 h 1"/>
                <a:gd name="T2" fmla="*/ 0 w 27"/>
                <a:gd name="T3" fmla="*/ 0 h 1"/>
                <a:gd name="T4" fmla="*/ 0 w 27"/>
                <a:gd name="T5" fmla="*/ 1 h 1"/>
                <a:gd name="T6" fmla="*/ 27 w 2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">
                  <a:moveTo>
                    <a:pt x="27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" name="Line 5038"/>
            <p:cNvSpPr>
              <a:spLocks noChangeShapeType="1"/>
            </p:cNvSpPr>
            <p:nvPr/>
          </p:nvSpPr>
          <p:spPr bwMode="auto">
            <a:xfrm>
              <a:off x="2073" y="170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" name="Freeform 5039"/>
            <p:cNvSpPr>
              <a:spLocks/>
            </p:cNvSpPr>
            <p:nvPr/>
          </p:nvSpPr>
          <p:spPr bwMode="auto">
            <a:xfrm>
              <a:off x="2073" y="1707"/>
              <a:ext cx="6" cy="9"/>
            </a:xfrm>
            <a:custGeom>
              <a:avLst/>
              <a:gdLst>
                <a:gd name="T0" fmla="*/ 54 w 54"/>
                <a:gd name="T1" fmla="*/ 0 h 81"/>
                <a:gd name="T2" fmla="*/ 28 w 54"/>
                <a:gd name="T3" fmla="*/ 0 h 81"/>
                <a:gd name="T4" fmla="*/ 1 w 54"/>
                <a:gd name="T5" fmla="*/ 0 h 81"/>
                <a:gd name="T6" fmla="*/ 0 w 54"/>
                <a:gd name="T7" fmla="*/ 81 h 81"/>
                <a:gd name="T8" fmla="*/ 27 w 54"/>
                <a:gd name="T9" fmla="*/ 81 h 81"/>
                <a:gd name="T10" fmla="*/ 53 w 54"/>
                <a:gd name="T11" fmla="*/ 81 h 81"/>
                <a:gd name="T12" fmla="*/ 54 w 54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81">
                  <a:moveTo>
                    <a:pt x="54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0" y="81"/>
                  </a:lnTo>
                  <a:lnTo>
                    <a:pt x="27" y="81"/>
                  </a:lnTo>
                  <a:lnTo>
                    <a:pt x="53" y="8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" name="Freeform 5040"/>
            <p:cNvSpPr>
              <a:spLocks/>
            </p:cNvSpPr>
            <p:nvPr/>
          </p:nvSpPr>
          <p:spPr bwMode="auto">
            <a:xfrm>
              <a:off x="2073" y="1707"/>
              <a:ext cx="6" cy="9"/>
            </a:xfrm>
            <a:custGeom>
              <a:avLst/>
              <a:gdLst>
                <a:gd name="T0" fmla="*/ 54 w 54"/>
                <a:gd name="T1" fmla="*/ 0 h 81"/>
                <a:gd name="T2" fmla="*/ 28 w 54"/>
                <a:gd name="T3" fmla="*/ 0 h 81"/>
                <a:gd name="T4" fmla="*/ 1 w 54"/>
                <a:gd name="T5" fmla="*/ 0 h 81"/>
                <a:gd name="T6" fmla="*/ 0 w 54"/>
                <a:gd name="T7" fmla="*/ 81 h 81"/>
                <a:gd name="T8" fmla="*/ 27 w 54"/>
                <a:gd name="T9" fmla="*/ 81 h 81"/>
                <a:gd name="T10" fmla="*/ 53 w 54"/>
                <a:gd name="T11" fmla="*/ 81 h 81"/>
                <a:gd name="T12" fmla="*/ 54 w 54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81">
                  <a:moveTo>
                    <a:pt x="54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0" y="81"/>
                  </a:lnTo>
                  <a:lnTo>
                    <a:pt x="27" y="81"/>
                  </a:lnTo>
                  <a:lnTo>
                    <a:pt x="53" y="81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" name="Freeform 5041"/>
            <p:cNvSpPr>
              <a:spLocks/>
            </p:cNvSpPr>
            <p:nvPr/>
          </p:nvSpPr>
          <p:spPr bwMode="auto">
            <a:xfrm>
              <a:off x="2073" y="1716"/>
              <a:ext cx="5" cy="3"/>
            </a:xfrm>
            <a:custGeom>
              <a:avLst/>
              <a:gdLst>
                <a:gd name="T0" fmla="*/ 27 w 53"/>
                <a:gd name="T1" fmla="*/ 0 h 26"/>
                <a:gd name="T2" fmla="*/ 53 w 53"/>
                <a:gd name="T3" fmla="*/ 0 h 26"/>
                <a:gd name="T4" fmla="*/ 52 w 53"/>
                <a:gd name="T5" fmla="*/ 9 h 26"/>
                <a:gd name="T6" fmla="*/ 49 w 53"/>
                <a:gd name="T7" fmla="*/ 17 h 26"/>
                <a:gd name="T8" fmla="*/ 42 w 53"/>
                <a:gd name="T9" fmla="*/ 22 h 26"/>
                <a:gd name="T10" fmla="*/ 34 w 53"/>
                <a:gd name="T11" fmla="*/ 25 h 26"/>
                <a:gd name="T12" fmla="*/ 27 w 53"/>
                <a:gd name="T13" fmla="*/ 26 h 26"/>
                <a:gd name="T14" fmla="*/ 18 w 53"/>
                <a:gd name="T15" fmla="*/ 25 h 26"/>
                <a:gd name="T16" fmla="*/ 10 w 53"/>
                <a:gd name="T17" fmla="*/ 22 h 26"/>
                <a:gd name="T18" fmla="*/ 5 w 53"/>
                <a:gd name="T19" fmla="*/ 16 h 26"/>
                <a:gd name="T20" fmla="*/ 1 w 53"/>
                <a:gd name="T21" fmla="*/ 8 h 26"/>
                <a:gd name="T22" fmla="*/ 0 w 53"/>
                <a:gd name="T23" fmla="*/ 0 h 26"/>
                <a:gd name="T24" fmla="*/ 27 w 5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6">
                  <a:moveTo>
                    <a:pt x="27" y="0"/>
                  </a:moveTo>
                  <a:lnTo>
                    <a:pt x="53" y="0"/>
                  </a:lnTo>
                  <a:lnTo>
                    <a:pt x="52" y="9"/>
                  </a:lnTo>
                  <a:lnTo>
                    <a:pt x="49" y="17"/>
                  </a:lnTo>
                  <a:lnTo>
                    <a:pt x="42" y="22"/>
                  </a:lnTo>
                  <a:lnTo>
                    <a:pt x="34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0" y="22"/>
                  </a:lnTo>
                  <a:lnTo>
                    <a:pt x="5" y="16"/>
                  </a:lnTo>
                  <a:lnTo>
                    <a:pt x="1" y="8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" name="Freeform 5042"/>
            <p:cNvSpPr>
              <a:spLocks/>
            </p:cNvSpPr>
            <p:nvPr/>
          </p:nvSpPr>
          <p:spPr bwMode="auto">
            <a:xfrm>
              <a:off x="2073" y="1716"/>
              <a:ext cx="5" cy="3"/>
            </a:xfrm>
            <a:custGeom>
              <a:avLst/>
              <a:gdLst>
                <a:gd name="T0" fmla="*/ 53 w 53"/>
                <a:gd name="T1" fmla="*/ 0 h 26"/>
                <a:gd name="T2" fmla="*/ 52 w 53"/>
                <a:gd name="T3" fmla="*/ 9 h 26"/>
                <a:gd name="T4" fmla="*/ 49 w 53"/>
                <a:gd name="T5" fmla="*/ 17 h 26"/>
                <a:gd name="T6" fmla="*/ 42 w 53"/>
                <a:gd name="T7" fmla="*/ 22 h 26"/>
                <a:gd name="T8" fmla="*/ 34 w 53"/>
                <a:gd name="T9" fmla="*/ 25 h 26"/>
                <a:gd name="T10" fmla="*/ 27 w 53"/>
                <a:gd name="T11" fmla="*/ 26 h 26"/>
                <a:gd name="T12" fmla="*/ 18 w 53"/>
                <a:gd name="T13" fmla="*/ 25 h 26"/>
                <a:gd name="T14" fmla="*/ 10 w 53"/>
                <a:gd name="T15" fmla="*/ 22 h 26"/>
                <a:gd name="T16" fmla="*/ 5 w 53"/>
                <a:gd name="T17" fmla="*/ 16 h 26"/>
                <a:gd name="T18" fmla="*/ 1 w 53"/>
                <a:gd name="T19" fmla="*/ 8 h 26"/>
                <a:gd name="T20" fmla="*/ 0 w 5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6">
                  <a:moveTo>
                    <a:pt x="53" y="0"/>
                  </a:moveTo>
                  <a:lnTo>
                    <a:pt x="52" y="9"/>
                  </a:lnTo>
                  <a:lnTo>
                    <a:pt x="49" y="17"/>
                  </a:lnTo>
                  <a:lnTo>
                    <a:pt x="42" y="22"/>
                  </a:lnTo>
                  <a:lnTo>
                    <a:pt x="34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0" y="22"/>
                  </a:lnTo>
                  <a:lnTo>
                    <a:pt x="5" y="16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" name="Freeform 5043"/>
            <p:cNvSpPr>
              <a:spLocks/>
            </p:cNvSpPr>
            <p:nvPr/>
          </p:nvSpPr>
          <p:spPr bwMode="auto">
            <a:xfrm>
              <a:off x="2073" y="1713"/>
              <a:ext cx="3" cy="6"/>
            </a:xfrm>
            <a:custGeom>
              <a:avLst/>
              <a:gdLst>
                <a:gd name="T0" fmla="*/ 27 w 27"/>
                <a:gd name="T1" fmla="*/ 27 h 53"/>
                <a:gd name="T2" fmla="*/ 27 w 27"/>
                <a:gd name="T3" fmla="*/ 53 h 53"/>
                <a:gd name="T4" fmla="*/ 18 w 27"/>
                <a:gd name="T5" fmla="*/ 52 h 53"/>
                <a:gd name="T6" fmla="*/ 11 w 27"/>
                <a:gd name="T7" fmla="*/ 49 h 53"/>
                <a:gd name="T8" fmla="*/ 5 w 27"/>
                <a:gd name="T9" fmla="*/ 43 h 53"/>
                <a:gd name="T10" fmla="*/ 1 w 27"/>
                <a:gd name="T11" fmla="*/ 36 h 53"/>
                <a:gd name="T12" fmla="*/ 0 w 27"/>
                <a:gd name="T13" fmla="*/ 27 h 53"/>
                <a:gd name="T14" fmla="*/ 1 w 27"/>
                <a:gd name="T15" fmla="*/ 18 h 53"/>
                <a:gd name="T16" fmla="*/ 5 w 27"/>
                <a:gd name="T17" fmla="*/ 12 h 53"/>
                <a:gd name="T18" fmla="*/ 11 w 27"/>
                <a:gd name="T19" fmla="*/ 5 h 53"/>
                <a:gd name="T20" fmla="*/ 18 w 27"/>
                <a:gd name="T21" fmla="*/ 2 h 53"/>
                <a:gd name="T22" fmla="*/ 27 w 27"/>
                <a:gd name="T23" fmla="*/ 0 h 53"/>
                <a:gd name="T24" fmla="*/ 27 w 27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3">
                  <a:moveTo>
                    <a:pt x="27" y="27"/>
                  </a:moveTo>
                  <a:lnTo>
                    <a:pt x="27" y="53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" name="Freeform 5044"/>
            <p:cNvSpPr>
              <a:spLocks/>
            </p:cNvSpPr>
            <p:nvPr/>
          </p:nvSpPr>
          <p:spPr bwMode="auto">
            <a:xfrm>
              <a:off x="2073" y="1713"/>
              <a:ext cx="3" cy="6"/>
            </a:xfrm>
            <a:custGeom>
              <a:avLst/>
              <a:gdLst>
                <a:gd name="T0" fmla="*/ 27 w 27"/>
                <a:gd name="T1" fmla="*/ 53 h 53"/>
                <a:gd name="T2" fmla="*/ 18 w 27"/>
                <a:gd name="T3" fmla="*/ 52 h 53"/>
                <a:gd name="T4" fmla="*/ 11 w 27"/>
                <a:gd name="T5" fmla="*/ 49 h 53"/>
                <a:gd name="T6" fmla="*/ 5 w 27"/>
                <a:gd name="T7" fmla="*/ 43 h 53"/>
                <a:gd name="T8" fmla="*/ 1 w 27"/>
                <a:gd name="T9" fmla="*/ 36 h 53"/>
                <a:gd name="T10" fmla="*/ 0 w 27"/>
                <a:gd name="T11" fmla="*/ 27 h 53"/>
                <a:gd name="T12" fmla="*/ 1 w 27"/>
                <a:gd name="T13" fmla="*/ 18 h 53"/>
                <a:gd name="T14" fmla="*/ 5 w 27"/>
                <a:gd name="T15" fmla="*/ 12 h 53"/>
                <a:gd name="T16" fmla="*/ 11 w 27"/>
                <a:gd name="T17" fmla="*/ 5 h 53"/>
                <a:gd name="T18" fmla="*/ 18 w 27"/>
                <a:gd name="T19" fmla="*/ 2 h 53"/>
                <a:gd name="T20" fmla="*/ 27 w 27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3">
                  <a:moveTo>
                    <a:pt x="27" y="53"/>
                  </a:moveTo>
                  <a:lnTo>
                    <a:pt x="18" y="52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" name="Freeform 5045"/>
            <p:cNvSpPr>
              <a:spLocks/>
            </p:cNvSpPr>
            <p:nvPr/>
          </p:nvSpPr>
          <p:spPr bwMode="auto">
            <a:xfrm>
              <a:off x="2076" y="1713"/>
              <a:ext cx="898" cy="6"/>
            </a:xfrm>
            <a:custGeom>
              <a:avLst/>
              <a:gdLst>
                <a:gd name="T0" fmla="*/ 0 w 8090"/>
                <a:gd name="T1" fmla="*/ 0 h 53"/>
                <a:gd name="T2" fmla="*/ 0 w 8090"/>
                <a:gd name="T3" fmla="*/ 27 h 53"/>
                <a:gd name="T4" fmla="*/ 0 w 8090"/>
                <a:gd name="T5" fmla="*/ 53 h 53"/>
                <a:gd name="T6" fmla="*/ 8090 w 8090"/>
                <a:gd name="T7" fmla="*/ 53 h 53"/>
                <a:gd name="T8" fmla="*/ 8090 w 8090"/>
                <a:gd name="T9" fmla="*/ 27 h 53"/>
                <a:gd name="T10" fmla="*/ 8090 w 8090"/>
                <a:gd name="T11" fmla="*/ 0 h 53"/>
                <a:gd name="T12" fmla="*/ 0 w 8090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90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8090" y="53"/>
                  </a:lnTo>
                  <a:lnTo>
                    <a:pt x="8090" y="27"/>
                  </a:lnTo>
                  <a:lnTo>
                    <a:pt x="80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" name="Freeform 5046"/>
            <p:cNvSpPr>
              <a:spLocks/>
            </p:cNvSpPr>
            <p:nvPr/>
          </p:nvSpPr>
          <p:spPr bwMode="auto">
            <a:xfrm>
              <a:off x="2076" y="1713"/>
              <a:ext cx="898" cy="6"/>
            </a:xfrm>
            <a:custGeom>
              <a:avLst/>
              <a:gdLst>
                <a:gd name="T0" fmla="*/ 0 w 8090"/>
                <a:gd name="T1" fmla="*/ 0 h 53"/>
                <a:gd name="T2" fmla="*/ 0 w 8090"/>
                <a:gd name="T3" fmla="*/ 27 h 53"/>
                <a:gd name="T4" fmla="*/ 0 w 8090"/>
                <a:gd name="T5" fmla="*/ 53 h 53"/>
                <a:gd name="T6" fmla="*/ 8090 w 8090"/>
                <a:gd name="T7" fmla="*/ 53 h 53"/>
                <a:gd name="T8" fmla="*/ 8090 w 8090"/>
                <a:gd name="T9" fmla="*/ 27 h 53"/>
                <a:gd name="T10" fmla="*/ 8090 w 8090"/>
                <a:gd name="T11" fmla="*/ 0 h 53"/>
                <a:gd name="T12" fmla="*/ 0 w 8090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90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8090" y="53"/>
                  </a:lnTo>
                  <a:lnTo>
                    <a:pt x="8090" y="27"/>
                  </a:lnTo>
                  <a:lnTo>
                    <a:pt x="809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" name="Freeform 5047"/>
            <p:cNvSpPr>
              <a:spLocks/>
            </p:cNvSpPr>
            <p:nvPr/>
          </p:nvSpPr>
          <p:spPr bwMode="auto">
            <a:xfrm>
              <a:off x="2974" y="1713"/>
              <a:ext cx="4" cy="6"/>
            </a:xfrm>
            <a:custGeom>
              <a:avLst/>
              <a:gdLst>
                <a:gd name="T0" fmla="*/ 0 w 28"/>
                <a:gd name="T1" fmla="*/ 27 h 53"/>
                <a:gd name="T2" fmla="*/ 0 w 28"/>
                <a:gd name="T3" fmla="*/ 0 h 53"/>
                <a:gd name="T4" fmla="*/ 9 w 28"/>
                <a:gd name="T5" fmla="*/ 2 h 53"/>
                <a:gd name="T6" fmla="*/ 16 w 28"/>
                <a:gd name="T7" fmla="*/ 5 h 53"/>
                <a:gd name="T8" fmla="*/ 22 w 28"/>
                <a:gd name="T9" fmla="*/ 12 h 53"/>
                <a:gd name="T10" fmla="*/ 25 w 28"/>
                <a:gd name="T11" fmla="*/ 18 h 53"/>
                <a:gd name="T12" fmla="*/ 28 w 28"/>
                <a:gd name="T13" fmla="*/ 27 h 53"/>
                <a:gd name="T14" fmla="*/ 25 w 28"/>
                <a:gd name="T15" fmla="*/ 36 h 53"/>
                <a:gd name="T16" fmla="*/ 22 w 28"/>
                <a:gd name="T17" fmla="*/ 43 h 53"/>
                <a:gd name="T18" fmla="*/ 16 w 28"/>
                <a:gd name="T19" fmla="*/ 49 h 53"/>
                <a:gd name="T20" fmla="*/ 9 w 28"/>
                <a:gd name="T21" fmla="*/ 52 h 53"/>
                <a:gd name="T22" fmla="*/ 0 w 28"/>
                <a:gd name="T23" fmla="*/ 53 h 53"/>
                <a:gd name="T24" fmla="*/ 0 w 28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3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5" y="18"/>
                  </a:lnTo>
                  <a:lnTo>
                    <a:pt x="28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" name="Freeform 5048"/>
            <p:cNvSpPr>
              <a:spLocks/>
            </p:cNvSpPr>
            <p:nvPr/>
          </p:nvSpPr>
          <p:spPr bwMode="auto">
            <a:xfrm>
              <a:off x="2974" y="1713"/>
              <a:ext cx="4" cy="6"/>
            </a:xfrm>
            <a:custGeom>
              <a:avLst/>
              <a:gdLst>
                <a:gd name="T0" fmla="*/ 0 w 28"/>
                <a:gd name="T1" fmla="*/ 0 h 53"/>
                <a:gd name="T2" fmla="*/ 9 w 28"/>
                <a:gd name="T3" fmla="*/ 2 h 53"/>
                <a:gd name="T4" fmla="*/ 16 w 28"/>
                <a:gd name="T5" fmla="*/ 5 h 53"/>
                <a:gd name="T6" fmla="*/ 22 w 28"/>
                <a:gd name="T7" fmla="*/ 12 h 53"/>
                <a:gd name="T8" fmla="*/ 25 w 28"/>
                <a:gd name="T9" fmla="*/ 18 h 53"/>
                <a:gd name="T10" fmla="*/ 28 w 28"/>
                <a:gd name="T11" fmla="*/ 27 h 53"/>
                <a:gd name="T12" fmla="*/ 25 w 28"/>
                <a:gd name="T13" fmla="*/ 36 h 53"/>
                <a:gd name="T14" fmla="*/ 22 w 28"/>
                <a:gd name="T15" fmla="*/ 43 h 53"/>
                <a:gd name="T16" fmla="*/ 16 w 28"/>
                <a:gd name="T17" fmla="*/ 49 h 53"/>
                <a:gd name="T18" fmla="*/ 9 w 28"/>
                <a:gd name="T19" fmla="*/ 52 h 53"/>
                <a:gd name="T20" fmla="*/ 0 w 28"/>
                <a:gd name="T2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3">
                  <a:moveTo>
                    <a:pt x="0" y="0"/>
                  </a:move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5" y="18"/>
                  </a:lnTo>
                  <a:lnTo>
                    <a:pt x="28" y="27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" name="Freeform 5049"/>
            <p:cNvSpPr>
              <a:spLocks/>
            </p:cNvSpPr>
            <p:nvPr/>
          </p:nvSpPr>
          <p:spPr bwMode="auto">
            <a:xfrm>
              <a:off x="3222" y="1716"/>
              <a:ext cx="6" cy="3"/>
            </a:xfrm>
            <a:custGeom>
              <a:avLst/>
              <a:gdLst>
                <a:gd name="T0" fmla="*/ 26 w 53"/>
                <a:gd name="T1" fmla="*/ 0 h 26"/>
                <a:gd name="T2" fmla="*/ 53 w 53"/>
                <a:gd name="T3" fmla="*/ 0 h 26"/>
                <a:gd name="T4" fmla="*/ 51 w 53"/>
                <a:gd name="T5" fmla="*/ 9 h 26"/>
                <a:gd name="T6" fmla="*/ 48 w 53"/>
                <a:gd name="T7" fmla="*/ 16 h 26"/>
                <a:gd name="T8" fmla="*/ 41 w 53"/>
                <a:gd name="T9" fmla="*/ 22 h 26"/>
                <a:gd name="T10" fmla="*/ 35 w 53"/>
                <a:gd name="T11" fmla="*/ 25 h 26"/>
                <a:gd name="T12" fmla="*/ 26 w 53"/>
                <a:gd name="T13" fmla="*/ 26 h 26"/>
                <a:gd name="T14" fmla="*/ 17 w 53"/>
                <a:gd name="T15" fmla="*/ 25 h 26"/>
                <a:gd name="T16" fmla="*/ 11 w 53"/>
                <a:gd name="T17" fmla="*/ 22 h 26"/>
                <a:gd name="T18" fmla="*/ 4 w 53"/>
                <a:gd name="T19" fmla="*/ 16 h 26"/>
                <a:gd name="T20" fmla="*/ 1 w 53"/>
                <a:gd name="T21" fmla="*/ 9 h 26"/>
                <a:gd name="T22" fmla="*/ 0 w 53"/>
                <a:gd name="T23" fmla="*/ 0 h 26"/>
                <a:gd name="T24" fmla="*/ 26 w 5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6">
                  <a:moveTo>
                    <a:pt x="26" y="0"/>
                  </a:moveTo>
                  <a:lnTo>
                    <a:pt x="53" y="0"/>
                  </a:lnTo>
                  <a:lnTo>
                    <a:pt x="51" y="9"/>
                  </a:lnTo>
                  <a:lnTo>
                    <a:pt x="48" y="16"/>
                  </a:lnTo>
                  <a:lnTo>
                    <a:pt x="41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6"/>
                  </a:lnTo>
                  <a:lnTo>
                    <a:pt x="1" y="9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" name="Freeform 5050"/>
            <p:cNvSpPr>
              <a:spLocks/>
            </p:cNvSpPr>
            <p:nvPr/>
          </p:nvSpPr>
          <p:spPr bwMode="auto">
            <a:xfrm>
              <a:off x="3222" y="1716"/>
              <a:ext cx="6" cy="3"/>
            </a:xfrm>
            <a:custGeom>
              <a:avLst/>
              <a:gdLst>
                <a:gd name="T0" fmla="*/ 53 w 53"/>
                <a:gd name="T1" fmla="*/ 0 h 26"/>
                <a:gd name="T2" fmla="*/ 51 w 53"/>
                <a:gd name="T3" fmla="*/ 9 h 26"/>
                <a:gd name="T4" fmla="*/ 48 w 53"/>
                <a:gd name="T5" fmla="*/ 16 h 26"/>
                <a:gd name="T6" fmla="*/ 41 w 53"/>
                <a:gd name="T7" fmla="*/ 22 h 26"/>
                <a:gd name="T8" fmla="*/ 35 w 53"/>
                <a:gd name="T9" fmla="*/ 25 h 26"/>
                <a:gd name="T10" fmla="*/ 26 w 53"/>
                <a:gd name="T11" fmla="*/ 26 h 26"/>
                <a:gd name="T12" fmla="*/ 17 w 53"/>
                <a:gd name="T13" fmla="*/ 25 h 26"/>
                <a:gd name="T14" fmla="*/ 11 w 53"/>
                <a:gd name="T15" fmla="*/ 22 h 26"/>
                <a:gd name="T16" fmla="*/ 4 w 53"/>
                <a:gd name="T17" fmla="*/ 16 h 26"/>
                <a:gd name="T18" fmla="*/ 1 w 53"/>
                <a:gd name="T19" fmla="*/ 9 h 26"/>
                <a:gd name="T20" fmla="*/ 0 w 5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6">
                  <a:moveTo>
                    <a:pt x="53" y="0"/>
                  </a:moveTo>
                  <a:lnTo>
                    <a:pt x="51" y="9"/>
                  </a:lnTo>
                  <a:lnTo>
                    <a:pt x="48" y="16"/>
                  </a:lnTo>
                  <a:lnTo>
                    <a:pt x="41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6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" name="Freeform 5051"/>
            <p:cNvSpPr>
              <a:spLocks/>
            </p:cNvSpPr>
            <p:nvPr/>
          </p:nvSpPr>
          <p:spPr bwMode="auto">
            <a:xfrm>
              <a:off x="3222" y="1267"/>
              <a:ext cx="6" cy="449"/>
            </a:xfrm>
            <a:custGeom>
              <a:avLst/>
              <a:gdLst>
                <a:gd name="T0" fmla="*/ 0 w 53"/>
                <a:gd name="T1" fmla="*/ 4046 h 4046"/>
                <a:gd name="T2" fmla="*/ 26 w 53"/>
                <a:gd name="T3" fmla="*/ 4046 h 4046"/>
                <a:gd name="T4" fmla="*/ 53 w 53"/>
                <a:gd name="T5" fmla="*/ 4046 h 4046"/>
                <a:gd name="T6" fmla="*/ 53 w 53"/>
                <a:gd name="T7" fmla="*/ 0 h 4046"/>
                <a:gd name="T8" fmla="*/ 26 w 53"/>
                <a:gd name="T9" fmla="*/ 0 h 4046"/>
                <a:gd name="T10" fmla="*/ 0 w 53"/>
                <a:gd name="T11" fmla="*/ 0 h 4046"/>
                <a:gd name="T12" fmla="*/ 0 w 53"/>
                <a:gd name="T13" fmla="*/ 4046 h 4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046">
                  <a:moveTo>
                    <a:pt x="0" y="4046"/>
                  </a:moveTo>
                  <a:lnTo>
                    <a:pt x="26" y="4046"/>
                  </a:lnTo>
                  <a:lnTo>
                    <a:pt x="53" y="404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0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" name="Freeform 5052"/>
            <p:cNvSpPr>
              <a:spLocks/>
            </p:cNvSpPr>
            <p:nvPr/>
          </p:nvSpPr>
          <p:spPr bwMode="auto">
            <a:xfrm>
              <a:off x="3222" y="1267"/>
              <a:ext cx="6" cy="449"/>
            </a:xfrm>
            <a:custGeom>
              <a:avLst/>
              <a:gdLst>
                <a:gd name="T0" fmla="*/ 0 w 53"/>
                <a:gd name="T1" fmla="*/ 4046 h 4046"/>
                <a:gd name="T2" fmla="*/ 26 w 53"/>
                <a:gd name="T3" fmla="*/ 4046 h 4046"/>
                <a:gd name="T4" fmla="*/ 53 w 53"/>
                <a:gd name="T5" fmla="*/ 4046 h 4046"/>
                <a:gd name="T6" fmla="*/ 53 w 53"/>
                <a:gd name="T7" fmla="*/ 0 h 4046"/>
                <a:gd name="T8" fmla="*/ 26 w 53"/>
                <a:gd name="T9" fmla="*/ 0 h 4046"/>
                <a:gd name="T10" fmla="*/ 0 w 53"/>
                <a:gd name="T11" fmla="*/ 0 h 4046"/>
                <a:gd name="T12" fmla="*/ 0 w 53"/>
                <a:gd name="T13" fmla="*/ 4046 h 4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046">
                  <a:moveTo>
                    <a:pt x="0" y="4046"/>
                  </a:moveTo>
                  <a:lnTo>
                    <a:pt x="26" y="4046"/>
                  </a:lnTo>
                  <a:lnTo>
                    <a:pt x="53" y="4046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04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" name="Freeform 5053"/>
            <p:cNvSpPr>
              <a:spLocks/>
            </p:cNvSpPr>
            <p:nvPr/>
          </p:nvSpPr>
          <p:spPr bwMode="auto">
            <a:xfrm>
              <a:off x="3222" y="1264"/>
              <a:ext cx="6" cy="3"/>
            </a:xfrm>
            <a:custGeom>
              <a:avLst/>
              <a:gdLst>
                <a:gd name="T0" fmla="*/ 26 w 53"/>
                <a:gd name="T1" fmla="*/ 28 h 28"/>
                <a:gd name="T2" fmla="*/ 0 w 53"/>
                <a:gd name="T3" fmla="*/ 28 h 28"/>
                <a:gd name="T4" fmla="*/ 1 w 53"/>
                <a:gd name="T5" fmla="*/ 19 h 28"/>
                <a:gd name="T6" fmla="*/ 4 w 53"/>
                <a:gd name="T7" fmla="*/ 12 h 28"/>
                <a:gd name="T8" fmla="*/ 11 w 53"/>
                <a:gd name="T9" fmla="*/ 6 h 28"/>
                <a:gd name="T10" fmla="*/ 17 w 53"/>
                <a:gd name="T11" fmla="*/ 2 h 28"/>
                <a:gd name="T12" fmla="*/ 26 w 53"/>
                <a:gd name="T13" fmla="*/ 0 h 28"/>
                <a:gd name="T14" fmla="*/ 35 w 53"/>
                <a:gd name="T15" fmla="*/ 2 h 28"/>
                <a:gd name="T16" fmla="*/ 41 w 53"/>
                <a:gd name="T17" fmla="*/ 6 h 28"/>
                <a:gd name="T18" fmla="*/ 48 w 53"/>
                <a:gd name="T19" fmla="*/ 12 h 28"/>
                <a:gd name="T20" fmla="*/ 51 w 53"/>
                <a:gd name="T21" fmla="*/ 19 h 28"/>
                <a:gd name="T22" fmla="*/ 53 w 53"/>
                <a:gd name="T23" fmla="*/ 28 h 28"/>
                <a:gd name="T24" fmla="*/ 26 w 53"/>
                <a:gd name="T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8">
                  <a:moveTo>
                    <a:pt x="26" y="28"/>
                  </a:move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6"/>
                  </a:lnTo>
                  <a:lnTo>
                    <a:pt x="48" y="12"/>
                  </a:lnTo>
                  <a:lnTo>
                    <a:pt x="51" y="19"/>
                  </a:lnTo>
                  <a:lnTo>
                    <a:pt x="53" y="28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" name="Freeform 5054"/>
            <p:cNvSpPr>
              <a:spLocks/>
            </p:cNvSpPr>
            <p:nvPr/>
          </p:nvSpPr>
          <p:spPr bwMode="auto">
            <a:xfrm>
              <a:off x="3222" y="1264"/>
              <a:ext cx="6" cy="3"/>
            </a:xfrm>
            <a:custGeom>
              <a:avLst/>
              <a:gdLst>
                <a:gd name="T0" fmla="*/ 0 w 53"/>
                <a:gd name="T1" fmla="*/ 28 h 28"/>
                <a:gd name="T2" fmla="*/ 1 w 53"/>
                <a:gd name="T3" fmla="*/ 19 h 28"/>
                <a:gd name="T4" fmla="*/ 4 w 53"/>
                <a:gd name="T5" fmla="*/ 12 h 28"/>
                <a:gd name="T6" fmla="*/ 11 w 53"/>
                <a:gd name="T7" fmla="*/ 6 h 28"/>
                <a:gd name="T8" fmla="*/ 17 w 53"/>
                <a:gd name="T9" fmla="*/ 2 h 28"/>
                <a:gd name="T10" fmla="*/ 26 w 53"/>
                <a:gd name="T11" fmla="*/ 0 h 28"/>
                <a:gd name="T12" fmla="*/ 35 w 53"/>
                <a:gd name="T13" fmla="*/ 2 h 28"/>
                <a:gd name="T14" fmla="*/ 41 w 53"/>
                <a:gd name="T15" fmla="*/ 6 h 28"/>
                <a:gd name="T16" fmla="*/ 48 w 53"/>
                <a:gd name="T17" fmla="*/ 12 h 28"/>
                <a:gd name="T18" fmla="*/ 51 w 53"/>
                <a:gd name="T19" fmla="*/ 19 h 28"/>
                <a:gd name="T20" fmla="*/ 53 w 53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8">
                  <a:moveTo>
                    <a:pt x="0" y="28"/>
                  </a:move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6"/>
                  </a:lnTo>
                  <a:lnTo>
                    <a:pt x="48" y="12"/>
                  </a:lnTo>
                  <a:lnTo>
                    <a:pt x="51" y="19"/>
                  </a:lnTo>
                  <a:lnTo>
                    <a:pt x="5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" name="Freeform 5055"/>
            <p:cNvSpPr>
              <a:spLocks/>
            </p:cNvSpPr>
            <p:nvPr/>
          </p:nvSpPr>
          <p:spPr bwMode="auto">
            <a:xfrm>
              <a:off x="4333" y="1716"/>
              <a:ext cx="6" cy="3"/>
            </a:xfrm>
            <a:custGeom>
              <a:avLst/>
              <a:gdLst>
                <a:gd name="T0" fmla="*/ 26 w 54"/>
                <a:gd name="T1" fmla="*/ 0 h 26"/>
                <a:gd name="T2" fmla="*/ 54 w 54"/>
                <a:gd name="T3" fmla="*/ 0 h 26"/>
                <a:gd name="T4" fmla="*/ 52 w 54"/>
                <a:gd name="T5" fmla="*/ 9 h 26"/>
                <a:gd name="T6" fmla="*/ 48 w 54"/>
                <a:gd name="T7" fmla="*/ 16 h 26"/>
                <a:gd name="T8" fmla="*/ 42 w 54"/>
                <a:gd name="T9" fmla="*/ 22 h 26"/>
                <a:gd name="T10" fmla="*/ 35 w 54"/>
                <a:gd name="T11" fmla="*/ 25 h 26"/>
                <a:gd name="T12" fmla="*/ 26 w 54"/>
                <a:gd name="T13" fmla="*/ 26 h 26"/>
                <a:gd name="T14" fmla="*/ 18 w 54"/>
                <a:gd name="T15" fmla="*/ 25 h 26"/>
                <a:gd name="T16" fmla="*/ 11 w 54"/>
                <a:gd name="T17" fmla="*/ 22 h 26"/>
                <a:gd name="T18" fmla="*/ 5 w 54"/>
                <a:gd name="T19" fmla="*/ 16 h 26"/>
                <a:gd name="T20" fmla="*/ 1 w 54"/>
                <a:gd name="T21" fmla="*/ 9 h 26"/>
                <a:gd name="T22" fmla="*/ 0 w 54"/>
                <a:gd name="T23" fmla="*/ 0 h 26"/>
                <a:gd name="T24" fmla="*/ 26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6" y="0"/>
                  </a:moveTo>
                  <a:lnTo>
                    <a:pt x="54" y="0"/>
                  </a:lnTo>
                  <a:lnTo>
                    <a:pt x="52" y="9"/>
                  </a:lnTo>
                  <a:lnTo>
                    <a:pt x="48" y="16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8" y="25"/>
                  </a:lnTo>
                  <a:lnTo>
                    <a:pt x="11" y="22"/>
                  </a:lnTo>
                  <a:lnTo>
                    <a:pt x="5" y="16"/>
                  </a:lnTo>
                  <a:lnTo>
                    <a:pt x="1" y="9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" name="Freeform 5056"/>
            <p:cNvSpPr>
              <a:spLocks/>
            </p:cNvSpPr>
            <p:nvPr/>
          </p:nvSpPr>
          <p:spPr bwMode="auto">
            <a:xfrm>
              <a:off x="4333" y="1716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2 w 54"/>
                <a:gd name="T3" fmla="*/ 9 h 26"/>
                <a:gd name="T4" fmla="*/ 48 w 54"/>
                <a:gd name="T5" fmla="*/ 16 h 26"/>
                <a:gd name="T6" fmla="*/ 42 w 54"/>
                <a:gd name="T7" fmla="*/ 22 h 26"/>
                <a:gd name="T8" fmla="*/ 35 w 54"/>
                <a:gd name="T9" fmla="*/ 25 h 26"/>
                <a:gd name="T10" fmla="*/ 26 w 54"/>
                <a:gd name="T11" fmla="*/ 26 h 26"/>
                <a:gd name="T12" fmla="*/ 18 w 54"/>
                <a:gd name="T13" fmla="*/ 25 h 26"/>
                <a:gd name="T14" fmla="*/ 11 w 54"/>
                <a:gd name="T15" fmla="*/ 22 h 26"/>
                <a:gd name="T16" fmla="*/ 5 w 54"/>
                <a:gd name="T17" fmla="*/ 16 h 26"/>
                <a:gd name="T18" fmla="*/ 1 w 54"/>
                <a:gd name="T19" fmla="*/ 9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2" y="9"/>
                  </a:lnTo>
                  <a:lnTo>
                    <a:pt x="48" y="16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8" y="25"/>
                  </a:lnTo>
                  <a:lnTo>
                    <a:pt x="11" y="22"/>
                  </a:lnTo>
                  <a:lnTo>
                    <a:pt x="5" y="16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" name="Freeform 5057"/>
            <p:cNvSpPr>
              <a:spLocks/>
            </p:cNvSpPr>
            <p:nvPr/>
          </p:nvSpPr>
          <p:spPr bwMode="auto">
            <a:xfrm>
              <a:off x="4333" y="1267"/>
              <a:ext cx="6" cy="449"/>
            </a:xfrm>
            <a:custGeom>
              <a:avLst/>
              <a:gdLst>
                <a:gd name="T0" fmla="*/ 0 w 54"/>
                <a:gd name="T1" fmla="*/ 4046 h 4046"/>
                <a:gd name="T2" fmla="*/ 26 w 54"/>
                <a:gd name="T3" fmla="*/ 4046 h 4046"/>
                <a:gd name="T4" fmla="*/ 54 w 54"/>
                <a:gd name="T5" fmla="*/ 4046 h 4046"/>
                <a:gd name="T6" fmla="*/ 54 w 54"/>
                <a:gd name="T7" fmla="*/ 0 h 4046"/>
                <a:gd name="T8" fmla="*/ 26 w 54"/>
                <a:gd name="T9" fmla="*/ 0 h 4046"/>
                <a:gd name="T10" fmla="*/ 0 w 54"/>
                <a:gd name="T11" fmla="*/ 0 h 4046"/>
                <a:gd name="T12" fmla="*/ 0 w 54"/>
                <a:gd name="T13" fmla="*/ 4046 h 4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4046">
                  <a:moveTo>
                    <a:pt x="0" y="4046"/>
                  </a:moveTo>
                  <a:lnTo>
                    <a:pt x="26" y="4046"/>
                  </a:lnTo>
                  <a:lnTo>
                    <a:pt x="54" y="4046"/>
                  </a:lnTo>
                  <a:lnTo>
                    <a:pt x="54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0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" name="Freeform 5058"/>
            <p:cNvSpPr>
              <a:spLocks/>
            </p:cNvSpPr>
            <p:nvPr/>
          </p:nvSpPr>
          <p:spPr bwMode="auto">
            <a:xfrm>
              <a:off x="4333" y="1267"/>
              <a:ext cx="6" cy="449"/>
            </a:xfrm>
            <a:custGeom>
              <a:avLst/>
              <a:gdLst>
                <a:gd name="T0" fmla="*/ 0 w 54"/>
                <a:gd name="T1" fmla="*/ 4046 h 4046"/>
                <a:gd name="T2" fmla="*/ 26 w 54"/>
                <a:gd name="T3" fmla="*/ 4046 h 4046"/>
                <a:gd name="T4" fmla="*/ 54 w 54"/>
                <a:gd name="T5" fmla="*/ 4046 h 4046"/>
                <a:gd name="T6" fmla="*/ 54 w 54"/>
                <a:gd name="T7" fmla="*/ 0 h 4046"/>
                <a:gd name="T8" fmla="*/ 26 w 54"/>
                <a:gd name="T9" fmla="*/ 0 h 4046"/>
                <a:gd name="T10" fmla="*/ 0 w 54"/>
                <a:gd name="T11" fmla="*/ 0 h 4046"/>
                <a:gd name="T12" fmla="*/ 0 w 54"/>
                <a:gd name="T13" fmla="*/ 4046 h 4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4046">
                  <a:moveTo>
                    <a:pt x="0" y="4046"/>
                  </a:moveTo>
                  <a:lnTo>
                    <a:pt x="26" y="4046"/>
                  </a:lnTo>
                  <a:lnTo>
                    <a:pt x="54" y="4046"/>
                  </a:lnTo>
                  <a:lnTo>
                    <a:pt x="54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404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" name="Freeform 5059"/>
            <p:cNvSpPr>
              <a:spLocks/>
            </p:cNvSpPr>
            <p:nvPr/>
          </p:nvSpPr>
          <p:spPr bwMode="auto">
            <a:xfrm>
              <a:off x="4333" y="1264"/>
              <a:ext cx="6" cy="3"/>
            </a:xfrm>
            <a:custGeom>
              <a:avLst/>
              <a:gdLst>
                <a:gd name="T0" fmla="*/ 26 w 54"/>
                <a:gd name="T1" fmla="*/ 28 h 28"/>
                <a:gd name="T2" fmla="*/ 0 w 54"/>
                <a:gd name="T3" fmla="*/ 28 h 28"/>
                <a:gd name="T4" fmla="*/ 1 w 54"/>
                <a:gd name="T5" fmla="*/ 19 h 28"/>
                <a:gd name="T6" fmla="*/ 5 w 54"/>
                <a:gd name="T7" fmla="*/ 12 h 28"/>
                <a:gd name="T8" fmla="*/ 11 w 54"/>
                <a:gd name="T9" fmla="*/ 6 h 28"/>
                <a:gd name="T10" fmla="*/ 18 w 54"/>
                <a:gd name="T11" fmla="*/ 2 h 28"/>
                <a:gd name="T12" fmla="*/ 26 w 54"/>
                <a:gd name="T13" fmla="*/ 0 h 28"/>
                <a:gd name="T14" fmla="*/ 35 w 54"/>
                <a:gd name="T15" fmla="*/ 2 h 28"/>
                <a:gd name="T16" fmla="*/ 42 w 54"/>
                <a:gd name="T17" fmla="*/ 6 h 28"/>
                <a:gd name="T18" fmla="*/ 48 w 54"/>
                <a:gd name="T19" fmla="*/ 12 h 28"/>
                <a:gd name="T20" fmla="*/ 52 w 54"/>
                <a:gd name="T21" fmla="*/ 19 h 28"/>
                <a:gd name="T22" fmla="*/ 54 w 54"/>
                <a:gd name="T23" fmla="*/ 28 h 28"/>
                <a:gd name="T24" fmla="*/ 26 w 54"/>
                <a:gd name="T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8">
                  <a:moveTo>
                    <a:pt x="26" y="28"/>
                  </a:moveTo>
                  <a:lnTo>
                    <a:pt x="0" y="28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2" y="19"/>
                  </a:lnTo>
                  <a:lnTo>
                    <a:pt x="54" y="28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" name="Freeform 5060"/>
            <p:cNvSpPr>
              <a:spLocks/>
            </p:cNvSpPr>
            <p:nvPr/>
          </p:nvSpPr>
          <p:spPr bwMode="auto">
            <a:xfrm>
              <a:off x="4333" y="1264"/>
              <a:ext cx="6" cy="3"/>
            </a:xfrm>
            <a:custGeom>
              <a:avLst/>
              <a:gdLst>
                <a:gd name="T0" fmla="*/ 0 w 54"/>
                <a:gd name="T1" fmla="*/ 28 h 28"/>
                <a:gd name="T2" fmla="*/ 1 w 54"/>
                <a:gd name="T3" fmla="*/ 19 h 28"/>
                <a:gd name="T4" fmla="*/ 5 w 54"/>
                <a:gd name="T5" fmla="*/ 12 h 28"/>
                <a:gd name="T6" fmla="*/ 11 w 54"/>
                <a:gd name="T7" fmla="*/ 6 h 28"/>
                <a:gd name="T8" fmla="*/ 18 w 54"/>
                <a:gd name="T9" fmla="*/ 2 h 28"/>
                <a:gd name="T10" fmla="*/ 26 w 54"/>
                <a:gd name="T11" fmla="*/ 0 h 28"/>
                <a:gd name="T12" fmla="*/ 35 w 54"/>
                <a:gd name="T13" fmla="*/ 2 h 28"/>
                <a:gd name="T14" fmla="*/ 42 w 54"/>
                <a:gd name="T15" fmla="*/ 6 h 28"/>
                <a:gd name="T16" fmla="*/ 48 w 54"/>
                <a:gd name="T17" fmla="*/ 12 h 28"/>
                <a:gd name="T18" fmla="*/ 52 w 54"/>
                <a:gd name="T19" fmla="*/ 19 h 28"/>
                <a:gd name="T20" fmla="*/ 54 w 54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8">
                  <a:moveTo>
                    <a:pt x="0" y="28"/>
                  </a:moveTo>
                  <a:lnTo>
                    <a:pt x="1" y="19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2" y="19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" name="Freeform 5061"/>
            <p:cNvSpPr>
              <a:spLocks/>
            </p:cNvSpPr>
            <p:nvPr/>
          </p:nvSpPr>
          <p:spPr bwMode="auto">
            <a:xfrm>
              <a:off x="3222" y="1713"/>
              <a:ext cx="3" cy="6"/>
            </a:xfrm>
            <a:custGeom>
              <a:avLst/>
              <a:gdLst>
                <a:gd name="T0" fmla="*/ 26 w 26"/>
                <a:gd name="T1" fmla="*/ 27 h 53"/>
                <a:gd name="T2" fmla="*/ 26 w 26"/>
                <a:gd name="T3" fmla="*/ 53 h 53"/>
                <a:gd name="T4" fmla="*/ 17 w 26"/>
                <a:gd name="T5" fmla="*/ 52 h 53"/>
                <a:gd name="T6" fmla="*/ 11 w 26"/>
                <a:gd name="T7" fmla="*/ 49 h 53"/>
                <a:gd name="T8" fmla="*/ 4 w 26"/>
                <a:gd name="T9" fmla="*/ 43 h 53"/>
                <a:gd name="T10" fmla="*/ 1 w 26"/>
                <a:gd name="T11" fmla="*/ 36 h 53"/>
                <a:gd name="T12" fmla="*/ 0 w 26"/>
                <a:gd name="T13" fmla="*/ 27 h 53"/>
                <a:gd name="T14" fmla="*/ 1 w 26"/>
                <a:gd name="T15" fmla="*/ 18 h 53"/>
                <a:gd name="T16" fmla="*/ 4 w 26"/>
                <a:gd name="T17" fmla="*/ 12 h 53"/>
                <a:gd name="T18" fmla="*/ 11 w 26"/>
                <a:gd name="T19" fmla="*/ 5 h 53"/>
                <a:gd name="T20" fmla="*/ 17 w 26"/>
                <a:gd name="T21" fmla="*/ 2 h 53"/>
                <a:gd name="T22" fmla="*/ 26 w 26"/>
                <a:gd name="T23" fmla="*/ 0 h 53"/>
                <a:gd name="T24" fmla="*/ 26 w 26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3">
                  <a:moveTo>
                    <a:pt x="26" y="27"/>
                  </a:moveTo>
                  <a:lnTo>
                    <a:pt x="26" y="53"/>
                  </a:lnTo>
                  <a:lnTo>
                    <a:pt x="17" y="52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" name="Freeform 5062"/>
            <p:cNvSpPr>
              <a:spLocks/>
            </p:cNvSpPr>
            <p:nvPr/>
          </p:nvSpPr>
          <p:spPr bwMode="auto">
            <a:xfrm>
              <a:off x="3222" y="1713"/>
              <a:ext cx="3" cy="6"/>
            </a:xfrm>
            <a:custGeom>
              <a:avLst/>
              <a:gdLst>
                <a:gd name="T0" fmla="*/ 26 w 26"/>
                <a:gd name="T1" fmla="*/ 53 h 53"/>
                <a:gd name="T2" fmla="*/ 17 w 26"/>
                <a:gd name="T3" fmla="*/ 52 h 53"/>
                <a:gd name="T4" fmla="*/ 11 w 26"/>
                <a:gd name="T5" fmla="*/ 49 h 53"/>
                <a:gd name="T6" fmla="*/ 4 w 26"/>
                <a:gd name="T7" fmla="*/ 43 h 53"/>
                <a:gd name="T8" fmla="*/ 1 w 26"/>
                <a:gd name="T9" fmla="*/ 36 h 53"/>
                <a:gd name="T10" fmla="*/ 0 w 26"/>
                <a:gd name="T11" fmla="*/ 27 h 53"/>
                <a:gd name="T12" fmla="*/ 1 w 26"/>
                <a:gd name="T13" fmla="*/ 18 h 53"/>
                <a:gd name="T14" fmla="*/ 4 w 26"/>
                <a:gd name="T15" fmla="*/ 12 h 53"/>
                <a:gd name="T16" fmla="*/ 11 w 26"/>
                <a:gd name="T17" fmla="*/ 5 h 53"/>
                <a:gd name="T18" fmla="*/ 17 w 26"/>
                <a:gd name="T19" fmla="*/ 2 h 53"/>
                <a:gd name="T20" fmla="*/ 26 w 26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3">
                  <a:moveTo>
                    <a:pt x="26" y="53"/>
                  </a:moveTo>
                  <a:lnTo>
                    <a:pt x="17" y="52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" name="Freeform 5063"/>
            <p:cNvSpPr>
              <a:spLocks/>
            </p:cNvSpPr>
            <p:nvPr/>
          </p:nvSpPr>
          <p:spPr bwMode="auto">
            <a:xfrm>
              <a:off x="3225" y="1713"/>
              <a:ext cx="1111" cy="6"/>
            </a:xfrm>
            <a:custGeom>
              <a:avLst/>
              <a:gdLst>
                <a:gd name="T0" fmla="*/ 0 w 10003"/>
                <a:gd name="T1" fmla="*/ 0 h 53"/>
                <a:gd name="T2" fmla="*/ 0 w 10003"/>
                <a:gd name="T3" fmla="*/ 27 h 53"/>
                <a:gd name="T4" fmla="*/ 0 w 10003"/>
                <a:gd name="T5" fmla="*/ 53 h 53"/>
                <a:gd name="T6" fmla="*/ 10003 w 10003"/>
                <a:gd name="T7" fmla="*/ 53 h 53"/>
                <a:gd name="T8" fmla="*/ 10003 w 10003"/>
                <a:gd name="T9" fmla="*/ 27 h 53"/>
                <a:gd name="T10" fmla="*/ 10003 w 10003"/>
                <a:gd name="T11" fmla="*/ 0 h 53"/>
                <a:gd name="T12" fmla="*/ 0 w 10003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03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10003" y="53"/>
                  </a:lnTo>
                  <a:lnTo>
                    <a:pt x="10003" y="27"/>
                  </a:lnTo>
                  <a:lnTo>
                    <a:pt x="10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" name="Freeform 5064"/>
            <p:cNvSpPr>
              <a:spLocks/>
            </p:cNvSpPr>
            <p:nvPr/>
          </p:nvSpPr>
          <p:spPr bwMode="auto">
            <a:xfrm>
              <a:off x="3225" y="1713"/>
              <a:ext cx="1111" cy="6"/>
            </a:xfrm>
            <a:custGeom>
              <a:avLst/>
              <a:gdLst>
                <a:gd name="T0" fmla="*/ 0 w 10003"/>
                <a:gd name="T1" fmla="*/ 0 h 53"/>
                <a:gd name="T2" fmla="*/ 0 w 10003"/>
                <a:gd name="T3" fmla="*/ 27 h 53"/>
                <a:gd name="T4" fmla="*/ 0 w 10003"/>
                <a:gd name="T5" fmla="*/ 53 h 53"/>
                <a:gd name="T6" fmla="*/ 10003 w 10003"/>
                <a:gd name="T7" fmla="*/ 53 h 53"/>
                <a:gd name="T8" fmla="*/ 10003 w 10003"/>
                <a:gd name="T9" fmla="*/ 27 h 53"/>
                <a:gd name="T10" fmla="*/ 10003 w 10003"/>
                <a:gd name="T11" fmla="*/ 0 h 53"/>
                <a:gd name="T12" fmla="*/ 0 w 10003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03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10003" y="53"/>
                  </a:lnTo>
                  <a:lnTo>
                    <a:pt x="10003" y="27"/>
                  </a:lnTo>
                  <a:lnTo>
                    <a:pt x="1000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" name="Freeform 5065"/>
            <p:cNvSpPr>
              <a:spLocks/>
            </p:cNvSpPr>
            <p:nvPr/>
          </p:nvSpPr>
          <p:spPr bwMode="auto">
            <a:xfrm>
              <a:off x="4336" y="1713"/>
              <a:ext cx="3" cy="6"/>
            </a:xfrm>
            <a:custGeom>
              <a:avLst/>
              <a:gdLst>
                <a:gd name="T0" fmla="*/ 0 w 28"/>
                <a:gd name="T1" fmla="*/ 27 h 53"/>
                <a:gd name="T2" fmla="*/ 0 w 28"/>
                <a:gd name="T3" fmla="*/ 0 h 53"/>
                <a:gd name="T4" fmla="*/ 9 w 28"/>
                <a:gd name="T5" fmla="*/ 2 h 53"/>
                <a:gd name="T6" fmla="*/ 16 w 28"/>
                <a:gd name="T7" fmla="*/ 5 h 53"/>
                <a:gd name="T8" fmla="*/ 22 w 28"/>
                <a:gd name="T9" fmla="*/ 12 h 53"/>
                <a:gd name="T10" fmla="*/ 26 w 28"/>
                <a:gd name="T11" fmla="*/ 18 h 53"/>
                <a:gd name="T12" fmla="*/ 28 w 28"/>
                <a:gd name="T13" fmla="*/ 27 h 53"/>
                <a:gd name="T14" fmla="*/ 26 w 28"/>
                <a:gd name="T15" fmla="*/ 36 h 53"/>
                <a:gd name="T16" fmla="*/ 22 w 28"/>
                <a:gd name="T17" fmla="*/ 43 h 53"/>
                <a:gd name="T18" fmla="*/ 16 w 28"/>
                <a:gd name="T19" fmla="*/ 49 h 53"/>
                <a:gd name="T20" fmla="*/ 9 w 28"/>
                <a:gd name="T21" fmla="*/ 52 h 53"/>
                <a:gd name="T22" fmla="*/ 0 w 28"/>
                <a:gd name="T23" fmla="*/ 53 h 53"/>
                <a:gd name="T24" fmla="*/ 0 w 28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3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6" y="18"/>
                  </a:lnTo>
                  <a:lnTo>
                    <a:pt x="28" y="27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" name="Freeform 5066"/>
            <p:cNvSpPr>
              <a:spLocks/>
            </p:cNvSpPr>
            <p:nvPr/>
          </p:nvSpPr>
          <p:spPr bwMode="auto">
            <a:xfrm>
              <a:off x="4336" y="1713"/>
              <a:ext cx="3" cy="6"/>
            </a:xfrm>
            <a:custGeom>
              <a:avLst/>
              <a:gdLst>
                <a:gd name="T0" fmla="*/ 0 w 28"/>
                <a:gd name="T1" fmla="*/ 0 h 53"/>
                <a:gd name="T2" fmla="*/ 9 w 28"/>
                <a:gd name="T3" fmla="*/ 2 h 53"/>
                <a:gd name="T4" fmla="*/ 16 w 28"/>
                <a:gd name="T5" fmla="*/ 5 h 53"/>
                <a:gd name="T6" fmla="*/ 22 w 28"/>
                <a:gd name="T7" fmla="*/ 12 h 53"/>
                <a:gd name="T8" fmla="*/ 26 w 28"/>
                <a:gd name="T9" fmla="*/ 18 h 53"/>
                <a:gd name="T10" fmla="*/ 28 w 28"/>
                <a:gd name="T11" fmla="*/ 27 h 53"/>
                <a:gd name="T12" fmla="*/ 26 w 28"/>
                <a:gd name="T13" fmla="*/ 36 h 53"/>
                <a:gd name="T14" fmla="*/ 22 w 28"/>
                <a:gd name="T15" fmla="*/ 43 h 53"/>
                <a:gd name="T16" fmla="*/ 16 w 28"/>
                <a:gd name="T17" fmla="*/ 49 h 53"/>
                <a:gd name="T18" fmla="*/ 9 w 28"/>
                <a:gd name="T19" fmla="*/ 52 h 53"/>
                <a:gd name="T20" fmla="*/ 0 w 28"/>
                <a:gd name="T2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3">
                  <a:moveTo>
                    <a:pt x="0" y="0"/>
                  </a:move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6" y="18"/>
                  </a:lnTo>
                  <a:lnTo>
                    <a:pt x="28" y="27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" name="Freeform 5067"/>
            <p:cNvSpPr>
              <a:spLocks/>
            </p:cNvSpPr>
            <p:nvPr/>
          </p:nvSpPr>
          <p:spPr bwMode="auto">
            <a:xfrm>
              <a:off x="3222" y="1264"/>
              <a:ext cx="3" cy="6"/>
            </a:xfrm>
            <a:custGeom>
              <a:avLst/>
              <a:gdLst>
                <a:gd name="T0" fmla="*/ 26 w 26"/>
                <a:gd name="T1" fmla="*/ 28 h 54"/>
                <a:gd name="T2" fmla="*/ 26 w 26"/>
                <a:gd name="T3" fmla="*/ 54 h 54"/>
                <a:gd name="T4" fmla="*/ 17 w 26"/>
                <a:gd name="T5" fmla="*/ 53 h 54"/>
                <a:gd name="T6" fmla="*/ 11 w 26"/>
                <a:gd name="T7" fmla="*/ 49 h 54"/>
                <a:gd name="T8" fmla="*/ 4 w 26"/>
                <a:gd name="T9" fmla="*/ 43 h 54"/>
                <a:gd name="T10" fmla="*/ 1 w 26"/>
                <a:gd name="T11" fmla="*/ 36 h 54"/>
                <a:gd name="T12" fmla="*/ 0 w 26"/>
                <a:gd name="T13" fmla="*/ 28 h 54"/>
                <a:gd name="T14" fmla="*/ 1 w 26"/>
                <a:gd name="T15" fmla="*/ 19 h 54"/>
                <a:gd name="T16" fmla="*/ 4 w 26"/>
                <a:gd name="T17" fmla="*/ 12 h 54"/>
                <a:gd name="T18" fmla="*/ 11 w 26"/>
                <a:gd name="T19" fmla="*/ 6 h 54"/>
                <a:gd name="T20" fmla="*/ 17 w 26"/>
                <a:gd name="T21" fmla="*/ 2 h 54"/>
                <a:gd name="T22" fmla="*/ 26 w 26"/>
                <a:gd name="T23" fmla="*/ 0 h 54"/>
                <a:gd name="T24" fmla="*/ 26 w 26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8"/>
                  </a:moveTo>
                  <a:lnTo>
                    <a:pt x="26" y="54"/>
                  </a:ln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" name="Freeform 5068"/>
            <p:cNvSpPr>
              <a:spLocks/>
            </p:cNvSpPr>
            <p:nvPr/>
          </p:nvSpPr>
          <p:spPr bwMode="auto">
            <a:xfrm>
              <a:off x="3222" y="1264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7 w 26"/>
                <a:gd name="T3" fmla="*/ 53 h 54"/>
                <a:gd name="T4" fmla="*/ 11 w 26"/>
                <a:gd name="T5" fmla="*/ 49 h 54"/>
                <a:gd name="T6" fmla="*/ 4 w 26"/>
                <a:gd name="T7" fmla="*/ 43 h 54"/>
                <a:gd name="T8" fmla="*/ 1 w 26"/>
                <a:gd name="T9" fmla="*/ 36 h 54"/>
                <a:gd name="T10" fmla="*/ 0 w 26"/>
                <a:gd name="T11" fmla="*/ 28 h 54"/>
                <a:gd name="T12" fmla="*/ 1 w 26"/>
                <a:gd name="T13" fmla="*/ 19 h 54"/>
                <a:gd name="T14" fmla="*/ 4 w 26"/>
                <a:gd name="T15" fmla="*/ 12 h 54"/>
                <a:gd name="T16" fmla="*/ 11 w 26"/>
                <a:gd name="T17" fmla="*/ 6 h 54"/>
                <a:gd name="T18" fmla="*/ 17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" name="Freeform 5069"/>
            <p:cNvSpPr>
              <a:spLocks/>
            </p:cNvSpPr>
            <p:nvPr/>
          </p:nvSpPr>
          <p:spPr bwMode="auto">
            <a:xfrm>
              <a:off x="3225" y="1264"/>
              <a:ext cx="282" cy="6"/>
            </a:xfrm>
            <a:custGeom>
              <a:avLst/>
              <a:gdLst>
                <a:gd name="T0" fmla="*/ 0 w 2539"/>
                <a:gd name="T1" fmla="*/ 0 h 54"/>
                <a:gd name="T2" fmla="*/ 0 w 2539"/>
                <a:gd name="T3" fmla="*/ 28 h 54"/>
                <a:gd name="T4" fmla="*/ 0 w 2539"/>
                <a:gd name="T5" fmla="*/ 54 h 54"/>
                <a:gd name="T6" fmla="*/ 2539 w 2539"/>
                <a:gd name="T7" fmla="*/ 54 h 54"/>
                <a:gd name="T8" fmla="*/ 2539 w 2539"/>
                <a:gd name="T9" fmla="*/ 28 h 54"/>
                <a:gd name="T10" fmla="*/ 2539 w 2539"/>
                <a:gd name="T11" fmla="*/ 0 h 54"/>
                <a:gd name="T12" fmla="*/ 0 w 2539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9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2539" y="54"/>
                  </a:lnTo>
                  <a:lnTo>
                    <a:pt x="2539" y="28"/>
                  </a:lnTo>
                  <a:lnTo>
                    <a:pt x="25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" name="Freeform 5070"/>
            <p:cNvSpPr>
              <a:spLocks/>
            </p:cNvSpPr>
            <p:nvPr/>
          </p:nvSpPr>
          <p:spPr bwMode="auto">
            <a:xfrm>
              <a:off x="3225" y="1264"/>
              <a:ext cx="282" cy="6"/>
            </a:xfrm>
            <a:custGeom>
              <a:avLst/>
              <a:gdLst>
                <a:gd name="T0" fmla="*/ 0 w 2539"/>
                <a:gd name="T1" fmla="*/ 0 h 54"/>
                <a:gd name="T2" fmla="*/ 0 w 2539"/>
                <a:gd name="T3" fmla="*/ 28 h 54"/>
                <a:gd name="T4" fmla="*/ 0 w 2539"/>
                <a:gd name="T5" fmla="*/ 54 h 54"/>
                <a:gd name="T6" fmla="*/ 2539 w 2539"/>
                <a:gd name="T7" fmla="*/ 54 h 54"/>
                <a:gd name="T8" fmla="*/ 2539 w 2539"/>
                <a:gd name="T9" fmla="*/ 28 h 54"/>
                <a:gd name="T10" fmla="*/ 2539 w 2539"/>
                <a:gd name="T11" fmla="*/ 0 h 54"/>
                <a:gd name="T12" fmla="*/ 0 w 2539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9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2539" y="54"/>
                  </a:lnTo>
                  <a:lnTo>
                    <a:pt x="2539" y="28"/>
                  </a:lnTo>
                  <a:lnTo>
                    <a:pt x="253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" name="Freeform 5071"/>
            <p:cNvSpPr>
              <a:spLocks/>
            </p:cNvSpPr>
            <p:nvPr/>
          </p:nvSpPr>
          <p:spPr bwMode="auto">
            <a:xfrm>
              <a:off x="3507" y="1264"/>
              <a:ext cx="3" cy="6"/>
            </a:xfrm>
            <a:custGeom>
              <a:avLst/>
              <a:gdLst>
                <a:gd name="T0" fmla="*/ 0 w 27"/>
                <a:gd name="T1" fmla="*/ 28 h 54"/>
                <a:gd name="T2" fmla="*/ 0 w 27"/>
                <a:gd name="T3" fmla="*/ 0 h 54"/>
                <a:gd name="T4" fmla="*/ 9 w 27"/>
                <a:gd name="T5" fmla="*/ 2 h 54"/>
                <a:gd name="T6" fmla="*/ 15 w 27"/>
                <a:gd name="T7" fmla="*/ 6 h 54"/>
                <a:gd name="T8" fmla="*/ 22 w 27"/>
                <a:gd name="T9" fmla="*/ 12 h 54"/>
                <a:gd name="T10" fmla="*/ 25 w 27"/>
                <a:gd name="T11" fmla="*/ 19 h 54"/>
                <a:gd name="T12" fmla="*/ 27 w 27"/>
                <a:gd name="T13" fmla="*/ 28 h 54"/>
                <a:gd name="T14" fmla="*/ 25 w 27"/>
                <a:gd name="T15" fmla="*/ 36 h 54"/>
                <a:gd name="T16" fmla="*/ 22 w 27"/>
                <a:gd name="T17" fmla="*/ 43 h 54"/>
                <a:gd name="T18" fmla="*/ 15 w 27"/>
                <a:gd name="T19" fmla="*/ 49 h 54"/>
                <a:gd name="T20" fmla="*/ 9 w 27"/>
                <a:gd name="T21" fmla="*/ 53 h 54"/>
                <a:gd name="T22" fmla="*/ 0 w 27"/>
                <a:gd name="T23" fmla="*/ 54 h 54"/>
                <a:gd name="T24" fmla="*/ 0 w 27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4">
                  <a:moveTo>
                    <a:pt x="0" y="28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5" y="6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8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" name="Freeform 5072"/>
            <p:cNvSpPr>
              <a:spLocks/>
            </p:cNvSpPr>
            <p:nvPr/>
          </p:nvSpPr>
          <p:spPr bwMode="auto">
            <a:xfrm>
              <a:off x="3507" y="1264"/>
              <a:ext cx="3" cy="6"/>
            </a:xfrm>
            <a:custGeom>
              <a:avLst/>
              <a:gdLst>
                <a:gd name="T0" fmla="*/ 0 w 27"/>
                <a:gd name="T1" fmla="*/ 0 h 54"/>
                <a:gd name="T2" fmla="*/ 9 w 27"/>
                <a:gd name="T3" fmla="*/ 2 h 54"/>
                <a:gd name="T4" fmla="*/ 15 w 27"/>
                <a:gd name="T5" fmla="*/ 6 h 54"/>
                <a:gd name="T6" fmla="*/ 22 w 27"/>
                <a:gd name="T7" fmla="*/ 12 h 54"/>
                <a:gd name="T8" fmla="*/ 25 w 27"/>
                <a:gd name="T9" fmla="*/ 19 h 54"/>
                <a:gd name="T10" fmla="*/ 27 w 27"/>
                <a:gd name="T11" fmla="*/ 28 h 54"/>
                <a:gd name="T12" fmla="*/ 25 w 27"/>
                <a:gd name="T13" fmla="*/ 36 h 54"/>
                <a:gd name="T14" fmla="*/ 22 w 27"/>
                <a:gd name="T15" fmla="*/ 43 h 54"/>
                <a:gd name="T16" fmla="*/ 15 w 27"/>
                <a:gd name="T17" fmla="*/ 49 h 54"/>
                <a:gd name="T18" fmla="*/ 9 w 27"/>
                <a:gd name="T19" fmla="*/ 53 h 54"/>
                <a:gd name="T20" fmla="*/ 0 w 27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4">
                  <a:moveTo>
                    <a:pt x="0" y="0"/>
                  </a:moveTo>
                  <a:lnTo>
                    <a:pt x="9" y="2"/>
                  </a:lnTo>
                  <a:lnTo>
                    <a:pt x="15" y="6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8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9" y="53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" name="Freeform 5073"/>
            <p:cNvSpPr>
              <a:spLocks/>
            </p:cNvSpPr>
            <p:nvPr/>
          </p:nvSpPr>
          <p:spPr bwMode="auto">
            <a:xfrm>
              <a:off x="4051" y="1264"/>
              <a:ext cx="3" cy="6"/>
            </a:xfrm>
            <a:custGeom>
              <a:avLst/>
              <a:gdLst>
                <a:gd name="T0" fmla="*/ 27 w 27"/>
                <a:gd name="T1" fmla="*/ 28 h 54"/>
                <a:gd name="T2" fmla="*/ 27 w 27"/>
                <a:gd name="T3" fmla="*/ 54 h 54"/>
                <a:gd name="T4" fmla="*/ 18 w 27"/>
                <a:gd name="T5" fmla="*/ 53 h 54"/>
                <a:gd name="T6" fmla="*/ 11 w 27"/>
                <a:gd name="T7" fmla="*/ 49 h 54"/>
                <a:gd name="T8" fmla="*/ 5 w 27"/>
                <a:gd name="T9" fmla="*/ 43 h 54"/>
                <a:gd name="T10" fmla="*/ 1 w 27"/>
                <a:gd name="T11" fmla="*/ 36 h 54"/>
                <a:gd name="T12" fmla="*/ 0 w 27"/>
                <a:gd name="T13" fmla="*/ 28 h 54"/>
                <a:gd name="T14" fmla="*/ 1 w 27"/>
                <a:gd name="T15" fmla="*/ 19 h 54"/>
                <a:gd name="T16" fmla="*/ 5 w 27"/>
                <a:gd name="T17" fmla="*/ 12 h 54"/>
                <a:gd name="T18" fmla="*/ 11 w 27"/>
                <a:gd name="T19" fmla="*/ 6 h 54"/>
                <a:gd name="T20" fmla="*/ 18 w 27"/>
                <a:gd name="T21" fmla="*/ 2 h 54"/>
                <a:gd name="T22" fmla="*/ 27 w 27"/>
                <a:gd name="T23" fmla="*/ 0 h 54"/>
                <a:gd name="T24" fmla="*/ 27 w 27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4">
                  <a:moveTo>
                    <a:pt x="27" y="28"/>
                  </a:moveTo>
                  <a:lnTo>
                    <a:pt x="27" y="54"/>
                  </a:lnTo>
                  <a:lnTo>
                    <a:pt x="18" y="53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" name="Freeform 5074"/>
            <p:cNvSpPr>
              <a:spLocks/>
            </p:cNvSpPr>
            <p:nvPr/>
          </p:nvSpPr>
          <p:spPr bwMode="auto">
            <a:xfrm>
              <a:off x="4051" y="1264"/>
              <a:ext cx="3" cy="6"/>
            </a:xfrm>
            <a:custGeom>
              <a:avLst/>
              <a:gdLst>
                <a:gd name="T0" fmla="*/ 27 w 27"/>
                <a:gd name="T1" fmla="*/ 54 h 54"/>
                <a:gd name="T2" fmla="*/ 18 w 27"/>
                <a:gd name="T3" fmla="*/ 53 h 54"/>
                <a:gd name="T4" fmla="*/ 11 w 27"/>
                <a:gd name="T5" fmla="*/ 49 h 54"/>
                <a:gd name="T6" fmla="*/ 5 w 27"/>
                <a:gd name="T7" fmla="*/ 43 h 54"/>
                <a:gd name="T8" fmla="*/ 1 w 27"/>
                <a:gd name="T9" fmla="*/ 36 h 54"/>
                <a:gd name="T10" fmla="*/ 0 w 27"/>
                <a:gd name="T11" fmla="*/ 28 h 54"/>
                <a:gd name="T12" fmla="*/ 1 w 27"/>
                <a:gd name="T13" fmla="*/ 19 h 54"/>
                <a:gd name="T14" fmla="*/ 5 w 27"/>
                <a:gd name="T15" fmla="*/ 12 h 54"/>
                <a:gd name="T16" fmla="*/ 11 w 27"/>
                <a:gd name="T17" fmla="*/ 6 h 54"/>
                <a:gd name="T18" fmla="*/ 18 w 27"/>
                <a:gd name="T19" fmla="*/ 2 h 54"/>
                <a:gd name="T20" fmla="*/ 27 w 27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4">
                  <a:moveTo>
                    <a:pt x="27" y="54"/>
                  </a:moveTo>
                  <a:lnTo>
                    <a:pt x="18" y="53"/>
                  </a:lnTo>
                  <a:lnTo>
                    <a:pt x="11" y="49"/>
                  </a:lnTo>
                  <a:lnTo>
                    <a:pt x="5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8" y="2"/>
                  </a:lnTo>
                  <a:lnTo>
                    <a:pt x="2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" name="Freeform 5075"/>
            <p:cNvSpPr>
              <a:spLocks/>
            </p:cNvSpPr>
            <p:nvPr/>
          </p:nvSpPr>
          <p:spPr bwMode="auto">
            <a:xfrm>
              <a:off x="4054" y="1264"/>
              <a:ext cx="282" cy="6"/>
            </a:xfrm>
            <a:custGeom>
              <a:avLst/>
              <a:gdLst>
                <a:gd name="T0" fmla="*/ 0 w 2537"/>
                <a:gd name="T1" fmla="*/ 0 h 54"/>
                <a:gd name="T2" fmla="*/ 0 w 2537"/>
                <a:gd name="T3" fmla="*/ 28 h 54"/>
                <a:gd name="T4" fmla="*/ 0 w 2537"/>
                <a:gd name="T5" fmla="*/ 54 h 54"/>
                <a:gd name="T6" fmla="*/ 2537 w 2537"/>
                <a:gd name="T7" fmla="*/ 54 h 54"/>
                <a:gd name="T8" fmla="*/ 2537 w 2537"/>
                <a:gd name="T9" fmla="*/ 28 h 54"/>
                <a:gd name="T10" fmla="*/ 2537 w 2537"/>
                <a:gd name="T11" fmla="*/ 0 h 54"/>
                <a:gd name="T12" fmla="*/ 0 w 2537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2537" y="54"/>
                  </a:lnTo>
                  <a:lnTo>
                    <a:pt x="2537" y="28"/>
                  </a:lnTo>
                  <a:lnTo>
                    <a:pt x="25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" name="Freeform 5076"/>
            <p:cNvSpPr>
              <a:spLocks/>
            </p:cNvSpPr>
            <p:nvPr/>
          </p:nvSpPr>
          <p:spPr bwMode="auto">
            <a:xfrm>
              <a:off x="4054" y="1264"/>
              <a:ext cx="282" cy="6"/>
            </a:xfrm>
            <a:custGeom>
              <a:avLst/>
              <a:gdLst>
                <a:gd name="T0" fmla="*/ 0 w 2537"/>
                <a:gd name="T1" fmla="*/ 0 h 54"/>
                <a:gd name="T2" fmla="*/ 0 w 2537"/>
                <a:gd name="T3" fmla="*/ 28 h 54"/>
                <a:gd name="T4" fmla="*/ 0 w 2537"/>
                <a:gd name="T5" fmla="*/ 54 h 54"/>
                <a:gd name="T6" fmla="*/ 2537 w 2537"/>
                <a:gd name="T7" fmla="*/ 54 h 54"/>
                <a:gd name="T8" fmla="*/ 2537 w 2537"/>
                <a:gd name="T9" fmla="*/ 28 h 54"/>
                <a:gd name="T10" fmla="*/ 2537 w 2537"/>
                <a:gd name="T11" fmla="*/ 0 h 54"/>
                <a:gd name="T12" fmla="*/ 0 w 2537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2537" y="54"/>
                  </a:lnTo>
                  <a:lnTo>
                    <a:pt x="2537" y="28"/>
                  </a:lnTo>
                  <a:lnTo>
                    <a:pt x="253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" name="Freeform 5077"/>
            <p:cNvSpPr>
              <a:spLocks/>
            </p:cNvSpPr>
            <p:nvPr/>
          </p:nvSpPr>
          <p:spPr bwMode="auto">
            <a:xfrm>
              <a:off x="4336" y="1264"/>
              <a:ext cx="3" cy="6"/>
            </a:xfrm>
            <a:custGeom>
              <a:avLst/>
              <a:gdLst>
                <a:gd name="T0" fmla="*/ 0 w 28"/>
                <a:gd name="T1" fmla="*/ 28 h 54"/>
                <a:gd name="T2" fmla="*/ 0 w 28"/>
                <a:gd name="T3" fmla="*/ 0 h 54"/>
                <a:gd name="T4" fmla="*/ 9 w 28"/>
                <a:gd name="T5" fmla="*/ 2 h 54"/>
                <a:gd name="T6" fmla="*/ 16 w 28"/>
                <a:gd name="T7" fmla="*/ 6 h 54"/>
                <a:gd name="T8" fmla="*/ 22 w 28"/>
                <a:gd name="T9" fmla="*/ 12 h 54"/>
                <a:gd name="T10" fmla="*/ 26 w 28"/>
                <a:gd name="T11" fmla="*/ 19 h 54"/>
                <a:gd name="T12" fmla="*/ 28 w 28"/>
                <a:gd name="T13" fmla="*/ 28 h 54"/>
                <a:gd name="T14" fmla="*/ 26 w 28"/>
                <a:gd name="T15" fmla="*/ 36 h 54"/>
                <a:gd name="T16" fmla="*/ 22 w 28"/>
                <a:gd name="T17" fmla="*/ 43 h 54"/>
                <a:gd name="T18" fmla="*/ 16 w 28"/>
                <a:gd name="T19" fmla="*/ 49 h 54"/>
                <a:gd name="T20" fmla="*/ 9 w 28"/>
                <a:gd name="T21" fmla="*/ 53 h 54"/>
                <a:gd name="T22" fmla="*/ 0 w 28"/>
                <a:gd name="T23" fmla="*/ 54 h 54"/>
                <a:gd name="T24" fmla="*/ 0 w 28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4">
                  <a:moveTo>
                    <a:pt x="0" y="28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6" y="6"/>
                  </a:lnTo>
                  <a:lnTo>
                    <a:pt x="22" y="12"/>
                  </a:lnTo>
                  <a:lnTo>
                    <a:pt x="26" y="19"/>
                  </a:lnTo>
                  <a:lnTo>
                    <a:pt x="28" y="28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3"/>
                  </a:lnTo>
                  <a:lnTo>
                    <a:pt x="0" y="5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" name="Freeform 5078"/>
            <p:cNvSpPr>
              <a:spLocks/>
            </p:cNvSpPr>
            <p:nvPr/>
          </p:nvSpPr>
          <p:spPr bwMode="auto">
            <a:xfrm>
              <a:off x="4336" y="1264"/>
              <a:ext cx="3" cy="6"/>
            </a:xfrm>
            <a:custGeom>
              <a:avLst/>
              <a:gdLst>
                <a:gd name="T0" fmla="*/ 0 w 28"/>
                <a:gd name="T1" fmla="*/ 0 h 54"/>
                <a:gd name="T2" fmla="*/ 9 w 28"/>
                <a:gd name="T3" fmla="*/ 2 h 54"/>
                <a:gd name="T4" fmla="*/ 16 w 28"/>
                <a:gd name="T5" fmla="*/ 6 h 54"/>
                <a:gd name="T6" fmla="*/ 22 w 28"/>
                <a:gd name="T7" fmla="*/ 12 h 54"/>
                <a:gd name="T8" fmla="*/ 26 w 28"/>
                <a:gd name="T9" fmla="*/ 19 h 54"/>
                <a:gd name="T10" fmla="*/ 28 w 28"/>
                <a:gd name="T11" fmla="*/ 28 h 54"/>
                <a:gd name="T12" fmla="*/ 26 w 28"/>
                <a:gd name="T13" fmla="*/ 36 h 54"/>
                <a:gd name="T14" fmla="*/ 22 w 28"/>
                <a:gd name="T15" fmla="*/ 43 h 54"/>
                <a:gd name="T16" fmla="*/ 16 w 28"/>
                <a:gd name="T17" fmla="*/ 49 h 54"/>
                <a:gd name="T18" fmla="*/ 9 w 28"/>
                <a:gd name="T19" fmla="*/ 53 h 54"/>
                <a:gd name="T20" fmla="*/ 0 w 28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4">
                  <a:moveTo>
                    <a:pt x="0" y="0"/>
                  </a:moveTo>
                  <a:lnTo>
                    <a:pt x="9" y="2"/>
                  </a:lnTo>
                  <a:lnTo>
                    <a:pt x="16" y="6"/>
                  </a:lnTo>
                  <a:lnTo>
                    <a:pt x="22" y="12"/>
                  </a:lnTo>
                  <a:lnTo>
                    <a:pt x="26" y="19"/>
                  </a:lnTo>
                  <a:lnTo>
                    <a:pt x="28" y="28"/>
                  </a:lnTo>
                  <a:lnTo>
                    <a:pt x="26" y="36"/>
                  </a:lnTo>
                  <a:lnTo>
                    <a:pt x="22" y="43"/>
                  </a:lnTo>
                  <a:lnTo>
                    <a:pt x="16" y="49"/>
                  </a:lnTo>
                  <a:lnTo>
                    <a:pt x="9" y="53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11" name="Group 5079"/>
          <p:cNvGrpSpPr>
            <a:grpSpLocks/>
          </p:cNvGrpSpPr>
          <p:nvPr/>
        </p:nvGrpSpPr>
        <p:grpSpPr bwMode="auto">
          <a:xfrm>
            <a:off x="7745285" y="3801554"/>
            <a:ext cx="877888" cy="9525"/>
            <a:chOff x="3504" y="1264"/>
            <a:chExt cx="553" cy="6"/>
          </a:xfrm>
        </p:grpSpPr>
        <p:sp>
          <p:nvSpPr>
            <p:cNvPr id="5412" name="Freeform 5080"/>
            <p:cNvSpPr>
              <a:spLocks/>
            </p:cNvSpPr>
            <p:nvPr/>
          </p:nvSpPr>
          <p:spPr bwMode="auto">
            <a:xfrm>
              <a:off x="3504" y="1264"/>
              <a:ext cx="3" cy="6"/>
            </a:xfrm>
            <a:custGeom>
              <a:avLst/>
              <a:gdLst>
                <a:gd name="T0" fmla="*/ 26 w 26"/>
                <a:gd name="T1" fmla="*/ 28 h 54"/>
                <a:gd name="T2" fmla="*/ 26 w 26"/>
                <a:gd name="T3" fmla="*/ 54 h 54"/>
                <a:gd name="T4" fmla="*/ 17 w 26"/>
                <a:gd name="T5" fmla="*/ 53 h 54"/>
                <a:gd name="T6" fmla="*/ 11 w 26"/>
                <a:gd name="T7" fmla="*/ 49 h 54"/>
                <a:gd name="T8" fmla="*/ 4 w 26"/>
                <a:gd name="T9" fmla="*/ 43 h 54"/>
                <a:gd name="T10" fmla="*/ 1 w 26"/>
                <a:gd name="T11" fmla="*/ 36 h 54"/>
                <a:gd name="T12" fmla="*/ 0 w 26"/>
                <a:gd name="T13" fmla="*/ 28 h 54"/>
                <a:gd name="T14" fmla="*/ 1 w 26"/>
                <a:gd name="T15" fmla="*/ 19 h 54"/>
                <a:gd name="T16" fmla="*/ 4 w 26"/>
                <a:gd name="T17" fmla="*/ 12 h 54"/>
                <a:gd name="T18" fmla="*/ 11 w 26"/>
                <a:gd name="T19" fmla="*/ 6 h 54"/>
                <a:gd name="T20" fmla="*/ 17 w 26"/>
                <a:gd name="T21" fmla="*/ 2 h 54"/>
                <a:gd name="T22" fmla="*/ 26 w 26"/>
                <a:gd name="T23" fmla="*/ 0 h 54"/>
                <a:gd name="T24" fmla="*/ 26 w 26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8"/>
                  </a:moveTo>
                  <a:lnTo>
                    <a:pt x="26" y="54"/>
                  </a:ln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" name="Freeform 5081"/>
            <p:cNvSpPr>
              <a:spLocks/>
            </p:cNvSpPr>
            <p:nvPr/>
          </p:nvSpPr>
          <p:spPr bwMode="auto">
            <a:xfrm>
              <a:off x="3504" y="1264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7 w 26"/>
                <a:gd name="T3" fmla="*/ 53 h 54"/>
                <a:gd name="T4" fmla="*/ 11 w 26"/>
                <a:gd name="T5" fmla="*/ 49 h 54"/>
                <a:gd name="T6" fmla="*/ 4 w 26"/>
                <a:gd name="T7" fmla="*/ 43 h 54"/>
                <a:gd name="T8" fmla="*/ 1 w 26"/>
                <a:gd name="T9" fmla="*/ 36 h 54"/>
                <a:gd name="T10" fmla="*/ 0 w 26"/>
                <a:gd name="T11" fmla="*/ 28 h 54"/>
                <a:gd name="T12" fmla="*/ 1 w 26"/>
                <a:gd name="T13" fmla="*/ 19 h 54"/>
                <a:gd name="T14" fmla="*/ 4 w 26"/>
                <a:gd name="T15" fmla="*/ 12 h 54"/>
                <a:gd name="T16" fmla="*/ 11 w 26"/>
                <a:gd name="T17" fmla="*/ 6 h 54"/>
                <a:gd name="T18" fmla="*/ 17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4" name="Freeform 5082"/>
            <p:cNvSpPr>
              <a:spLocks/>
            </p:cNvSpPr>
            <p:nvPr/>
          </p:nvSpPr>
          <p:spPr bwMode="auto">
            <a:xfrm>
              <a:off x="3507" y="1264"/>
              <a:ext cx="547" cy="6"/>
            </a:xfrm>
            <a:custGeom>
              <a:avLst/>
              <a:gdLst>
                <a:gd name="T0" fmla="*/ 0 w 4927"/>
                <a:gd name="T1" fmla="*/ 0 h 54"/>
                <a:gd name="T2" fmla="*/ 0 w 4927"/>
                <a:gd name="T3" fmla="*/ 28 h 54"/>
                <a:gd name="T4" fmla="*/ 0 w 4927"/>
                <a:gd name="T5" fmla="*/ 54 h 54"/>
                <a:gd name="T6" fmla="*/ 4927 w 4927"/>
                <a:gd name="T7" fmla="*/ 54 h 54"/>
                <a:gd name="T8" fmla="*/ 4927 w 4927"/>
                <a:gd name="T9" fmla="*/ 28 h 54"/>
                <a:gd name="T10" fmla="*/ 4927 w 4927"/>
                <a:gd name="T11" fmla="*/ 0 h 54"/>
                <a:gd name="T12" fmla="*/ 0 w 4927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7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4927" y="54"/>
                  </a:lnTo>
                  <a:lnTo>
                    <a:pt x="4927" y="28"/>
                  </a:lnTo>
                  <a:lnTo>
                    <a:pt x="49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5" name="Freeform 5083"/>
            <p:cNvSpPr>
              <a:spLocks/>
            </p:cNvSpPr>
            <p:nvPr/>
          </p:nvSpPr>
          <p:spPr bwMode="auto">
            <a:xfrm>
              <a:off x="3507" y="1264"/>
              <a:ext cx="547" cy="6"/>
            </a:xfrm>
            <a:custGeom>
              <a:avLst/>
              <a:gdLst>
                <a:gd name="T0" fmla="*/ 0 w 4927"/>
                <a:gd name="T1" fmla="*/ 0 h 54"/>
                <a:gd name="T2" fmla="*/ 0 w 4927"/>
                <a:gd name="T3" fmla="*/ 28 h 54"/>
                <a:gd name="T4" fmla="*/ 0 w 4927"/>
                <a:gd name="T5" fmla="*/ 54 h 54"/>
                <a:gd name="T6" fmla="*/ 4927 w 4927"/>
                <a:gd name="T7" fmla="*/ 54 h 54"/>
                <a:gd name="T8" fmla="*/ 4927 w 4927"/>
                <a:gd name="T9" fmla="*/ 28 h 54"/>
                <a:gd name="T10" fmla="*/ 4927 w 4927"/>
                <a:gd name="T11" fmla="*/ 0 h 54"/>
                <a:gd name="T12" fmla="*/ 0 w 4927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7" h="54">
                  <a:moveTo>
                    <a:pt x="0" y="0"/>
                  </a:moveTo>
                  <a:lnTo>
                    <a:pt x="0" y="28"/>
                  </a:lnTo>
                  <a:lnTo>
                    <a:pt x="0" y="54"/>
                  </a:lnTo>
                  <a:lnTo>
                    <a:pt x="4927" y="54"/>
                  </a:lnTo>
                  <a:lnTo>
                    <a:pt x="4927" y="28"/>
                  </a:lnTo>
                  <a:lnTo>
                    <a:pt x="492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6" name="Freeform 5084"/>
            <p:cNvSpPr>
              <a:spLocks/>
            </p:cNvSpPr>
            <p:nvPr/>
          </p:nvSpPr>
          <p:spPr bwMode="auto">
            <a:xfrm>
              <a:off x="4054" y="1264"/>
              <a:ext cx="3" cy="6"/>
            </a:xfrm>
            <a:custGeom>
              <a:avLst/>
              <a:gdLst>
                <a:gd name="T0" fmla="*/ 0 w 27"/>
                <a:gd name="T1" fmla="*/ 28 h 54"/>
                <a:gd name="T2" fmla="*/ 0 w 27"/>
                <a:gd name="T3" fmla="*/ 0 h 54"/>
                <a:gd name="T4" fmla="*/ 8 w 27"/>
                <a:gd name="T5" fmla="*/ 2 h 54"/>
                <a:gd name="T6" fmla="*/ 15 w 27"/>
                <a:gd name="T7" fmla="*/ 6 h 54"/>
                <a:gd name="T8" fmla="*/ 22 w 27"/>
                <a:gd name="T9" fmla="*/ 12 h 54"/>
                <a:gd name="T10" fmla="*/ 25 w 27"/>
                <a:gd name="T11" fmla="*/ 19 h 54"/>
                <a:gd name="T12" fmla="*/ 27 w 27"/>
                <a:gd name="T13" fmla="*/ 28 h 54"/>
                <a:gd name="T14" fmla="*/ 25 w 27"/>
                <a:gd name="T15" fmla="*/ 36 h 54"/>
                <a:gd name="T16" fmla="*/ 22 w 27"/>
                <a:gd name="T17" fmla="*/ 43 h 54"/>
                <a:gd name="T18" fmla="*/ 15 w 27"/>
                <a:gd name="T19" fmla="*/ 49 h 54"/>
                <a:gd name="T20" fmla="*/ 8 w 27"/>
                <a:gd name="T21" fmla="*/ 53 h 54"/>
                <a:gd name="T22" fmla="*/ 0 w 27"/>
                <a:gd name="T23" fmla="*/ 54 h 54"/>
                <a:gd name="T24" fmla="*/ 0 w 27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4">
                  <a:moveTo>
                    <a:pt x="0" y="2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5" y="6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8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8" y="53"/>
                  </a:lnTo>
                  <a:lnTo>
                    <a:pt x="0" y="5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7" name="Freeform 5085"/>
            <p:cNvSpPr>
              <a:spLocks/>
            </p:cNvSpPr>
            <p:nvPr/>
          </p:nvSpPr>
          <p:spPr bwMode="auto">
            <a:xfrm>
              <a:off x="4054" y="1264"/>
              <a:ext cx="3" cy="6"/>
            </a:xfrm>
            <a:custGeom>
              <a:avLst/>
              <a:gdLst>
                <a:gd name="T0" fmla="*/ 0 w 27"/>
                <a:gd name="T1" fmla="*/ 0 h 54"/>
                <a:gd name="T2" fmla="*/ 8 w 27"/>
                <a:gd name="T3" fmla="*/ 2 h 54"/>
                <a:gd name="T4" fmla="*/ 15 w 27"/>
                <a:gd name="T5" fmla="*/ 6 h 54"/>
                <a:gd name="T6" fmla="*/ 22 w 27"/>
                <a:gd name="T7" fmla="*/ 12 h 54"/>
                <a:gd name="T8" fmla="*/ 25 w 27"/>
                <a:gd name="T9" fmla="*/ 19 h 54"/>
                <a:gd name="T10" fmla="*/ 27 w 27"/>
                <a:gd name="T11" fmla="*/ 28 h 54"/>
                <a:gd name="T12" fmla="*/ 25 w 27"/>
                <a:gd name="T13" fmla="*/ 36 h 54"/>
                <a:gd name="T14" fmla="*/ 22 w 27"/>
                <a:gd name="T15" fmla="*/ 43 h 54"/>
                <a:gd name="T16" fmla="*/ 15 w 27"/>
                <a:gd name="T17" fmla="*/ 49 h 54"/>
                <a:gd name="T18" fmla="*/ 8 w 27"/>
                <a:gd name="T19" fmla="*/ 53 h 54"/>
                <a:gd name="T20" fmla="*/ 0 w 27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4">
                  <a:moveTo>
                    <a:pt x="0" y="0"/>
                  </a:moveTo>
                  <a:lnTo>
                    <a:pt x="8" y="2"/>
                  </a:lnTo>
                  <a:lnTo>
                    <a:pt x="15" y="6"/>
                  </a:lnTo>
                  <a:lnTo>
                    <a:pt x="22" y="12"/>
                  </a:lnTo>
                  <a:lnTo>
                    <a:pt x="25" y="19"/>
                  </a:lnTo>
                  <a:lnTo>
                    <a:pt x="27" y="28"/>
                  </a:lnTo>
                  <a:lnTo>
                    <a:pt x="25" y="36"/>
                  </a:lnTo>
                  <a:lnTo>
                    <a:pt x="22" y="43"/>
                  </a:lnTo>
                  <a:lnTo>
                    <a:pt x="15" y="49"/>
                  </a:lnTo>
                  <a:lnTo>
                    <a:pt x="8" y="53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18" name="Group 5086"/>
          <p:cNvGrpSpPr>
            <a:grpSpLocks/>
          </p:cNvGrpSpPr>
          <p:nvPr/>
        </p:nvGrpSpPr>
        <p:grpSpPr bwMode="auto">
          <a:xfrm>
            <a:off x="5751385" y="3544379"/>
            <a:ext cx="879475" cy="412750"/>
            <a:chOff x="2248" y="1102"/>
            <a:chExt cx="554" cy="260"/>
          </a:xfrm>
        </p:grpSpPr>
        <p:sp>
          <p:nvSpPr>
            <p:cNvPr id="5419" name="Freeform 5087"/>
            <p:cNvSpPr>
              <a:spLocks/>
            </p:cNvSpPr>
            <p:nvPr/>
          </p:nvSpPr>
          <p:spPr bwMode="auto">
            <a:xfrm>
              <a:off x="2796" y="1102"/>
              <a:ext cx="6" cy="3"/>
            </a:xfrm>
            <a:custGeom>
              <a:avLst/>
              <a:gdLst>
                <a:gd name="T0" fmla="*/ 26 w 54"/>
                <a:gd name="T1" fmla="*/ 27 h 27"/>
                <a:gd name="T2" fmla="*/ 0 w 54"/>
                <a:gd name="T3" fmla="*/ 27 h 27"/>
                <a:gd name="T4" fmla="*/ 1 w 54"/>
                <a:gd name="T5" fmla="*/ 18 h 27"/>
                <a:gd name="T6" fmla="*/ 4 w 54"/>
                <a:gd name="T7" fmla="*/ 12 h 27"/>
                <a:gd name="T8" fmla="*/ 11 w 54"/>
                <a:gd name="T9" fmla="*/ 5 h 27"/>
                <a:gd name="T10" fmla="*/ 17 w 54"/>
                <a:gd name="T11" fmla="*/ 2 h 27"/>
                <a:gd name="T12" fmla="*/ 26 w 54"/>
                <a:gd name="T13" fmla="*/ 0 h 27"/>
                <a:gd name="T14" fmla="*/ 35 w 54"/>
                <a:gd name="T15" fmla="*/ 2 h 27"/>
                <a:gd name="T16" fmla="*/ 42 w 54"/>
                <a:gd name="T17" fmla="*/ 5 h 27"/>
                <a:gd name="T18" fmla="*/ 48 w 54"/>
                <a:gd name="T19" fmla="*/ 12 h 27"/>
                <a:gd name="T20" fmla="*/ 51 w 54"/>
                <a:gd name="T21" fmla="*/ 18 h 27"/>
                <a:gd name="T22" fmla="*/ 54 w 54"/>
                <a:gd name="T23" fmla="*/ 27 h 27"/>
                <a:gd name="T24" fmla="*/ 26 w 54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7">
                  <a:moveTo>
                    <a:pt x="26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0" name="Freeform 5088"/>
            <p:cNvSpPr>
              <a:spLocks/>
            </p:cNvSpPr>
            <p:nvPr/>
          </p:nvSpPr>
          <p:spPr bwMode="auto">
            <a:xfrm>
              <a:off x="2796" y="1102"/>
              <a:ext cx="6" cy="3"/>
            </a:xfrm>
            <a:custGeom>
              <a:avLst/>
              <a:gdLst>
                <a:gd name="T0" fmla="*/ 0 w 54"/>
                <a:gd name="T1" fmla="*/ 27 h 27"/>
                <a:gd name="T2" fmla="*/ 1 w 54"/>
                <a:gd name="T3" fmla="*/ 18 h 27"/>
                <a:gd name="T4" fmla="*/ 4 w 54"/>
                <a:gd name="T5" fmla="*/ 12 h 27"/>
                <a:gd name="T6" fmla="*/ 11 w 54"/>
                <a:gd name="T7" fmla="*/ 5 h 27"/>
                <a:gd name="T8" fmla="*/ 17 w 54"/>
                <a:gd name="T9" fmla="*/ 2 h 27"/>
                <a:gd name="T10" fmla="*/ 26 w 54"/>
                <a:gd name="T11" fmla="*/ 0 h 27"/>
                <a:gd name="T12" fmla="*/ 35 w 54"/>
                <a:gd name="T13" fmla="*/ 2 h 27"/>
                <a:gd name="T14" fmla="*/ 42 w 54"/>
                <a:gd name="T15" fmla="*/ 5 h 27"/>
                <a:gd name="T16" fmla="*/ 48 w 54"/>
                <a:gd name="T17" fmla="*/ 12 h 27"/>
                <a:gd name="T18" fmla="*/ 51 w 54"/>
                <a:gd name="T19" fmla="*/ 18 h 27"/>
                <a:gd name="T20" fmla="*/ 54 w 54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7">
                  <a:moveTo>
                    <a:pt x="0" y="27"/>
                  </a:move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1" name="Freeform 5089"/>
            <p:cNvSpPr>
              <a:spLocks/>
            </p:cNvSpPr>
            <p:nvPr/>
          </p:nvSpPr>
          <p:spPr bwMode="auto">
            <a:xfrm>
              <a:off x="2796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6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6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6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2" name="Freeform 5090"/>
            <p:cNvSpPr>
              <a:spLocks/>
            </p:cNvSpPr>
            <p:nvPr/>
          </p:nvSpPr>
          <p:spPr bwMode="auto">
            <a:xfrm>
              <a:off x="2796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6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6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6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3" name="Freeform 5091"/>
            <p:cNvSpPr>
              <a:spLocks/>
            </p:cNvSpPr>
            <p:nvPr/>
          </p:nvSpPr>
          <p:spPr bwMode="auto">
            <a:xfrm>
              <a:off x="2796" y="1359"/>
              <a:ext cx="6" cy="3"/>
            </a:xfrm>
            <a:custGeom>
              <a:avLst/>
              <a:gdLst>
                <a:gd name="T0" fmla="*/ 26 w 54"/>
                <a:gd name="T1" fmla="*/ 0 h 26"/>
                <a:gd name="T2" fmla="*/ 54 w 54"/>
                <a:gd name="T3" fmla="*/ 0 h 26"/>
                <a:gd name="T4" fmla="*/ 51 w 54"/>
                <a:gd name="T5" fmla="*/ 9 h 26"/>
                <a:gd name="T6" fmla="*/ 48 w 54"/>
                <a:gd name="T7" fmla="*/ 15 h 26"/>
                <a:gd name="T8" fmla="*/ 42 w 54"/>
                <a:gd name="T9" fmla="*/ 22 h 26"/>
                <a:gd name="T10" fmla="*/ 35 w 54"/>
                <a:gd name="T11" fmla="*/ 25 h 26"/>
                <a:gd name="T12" fmla="*/ 26 w 54"/>
                <a:gd name="T13" fmla="*/ 26 h 26"/>
                <a:gd name="T14" fmla="*/ 17 w 54"/>
                <a:gd name="T15" fmla="*/ 25 h 26"/>
                <a:gd name="T16" fmla="*/ 11 w 54"/>
                <a:gd name="T17" fmla="*/ 22 h 26"/>
                <a:gd name="T18" fmla="*/ 4 w 54"/>
                <a:gd name="T19" fmla="*/ 15 h 26"/>
                <a:gd name="T20" fmla="*/ 1 w 54"/>
                <a:gd name="T21" fmla="*/ 9 h 26"/>
                <a:gd name="T22" fmla="*/ 0 w 54"/>
                <a:gd name="T23" fmla="*/ 0 h 26"/>
                <a:gd name="T24" fmla="*/ 26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6" y="0"/>
                  </a:moveTo>
                  <a:lnTo>
                    <a:pt x="54" y="0"/>
                  </a:lnTo>
                  <a:lnTo>
                    <a:pt x="51" y="9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5"/>
                  </a:lnTo>
                  <a:lnTo>
                    <a:pt x="1" y="9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4" name="Freeform 5092"/>
            <p:cNvSpPr>
              <a:spLocks/>
            </p:cNvSpPr>
            <p:nvPr/>
          </p:nvSpPr>
          <p:spPr bwMode="auto">
            <a:xfrm>
              <a:off x="2796" y="1359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1 w 54"/>
                <a:gd name="T3" fmla="*/ 9 h 26"/>
                <a:gd name="T4" fmla="*/ 48 w 54"/>
                <a:gd name="T5" fmla="*/ 15 h 26"/>
                <a:gd name="T6" fmla="*/ 42 w 54"/>
                <a:gd name="T7" fmla="*/ 22 h 26"/>
                <a:gd name="T8" fmla="*/ 35 w 54"/>
                <a:gd name="T9" fmla="*/ 25 h 26"/>
                <a:gd name="T10" fmla="*/ 26 w 54"/>
                <a:gd name="T11" fmla="*/ 26 h 26"/>
                <a:gd name="T12" fmla="*/ 17 w 54"/>
                <a:gd name="T13" fmla="*/ 25 h 26"/>
                <a:gd name="T14" fmla="*/ 11 w 54"/>
                <a:gd name="T15" fmla="*/ 22 h 26"/>
                <a:gd name="T16" fmla="*/ 4 w 54"/>
                <a:gd name="T17" fmla="*/ 15 h 26"/>
                <a:gd name="T18" fmla="*/ 1 w 54"/>
                <a:gd name="T19" fmla="*/ 9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1" y="9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5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5" name="Freeform 5093"/>
            <p:cNvSpPr>
              <a:spLocks/>
            </p:cNvSpPr>
            <p:nvPr/>
          </p:nvSpPr>
          <p:spPr bwMode="auto">
            <a:xfrm>
              <a:off x="2248" y="1102"/>
              <a:ext cx="6" cy="3"/>
            </a:xfrm>
            <a:custGeom>
              <a:avLst/>
              <a:gdLst>
                <a:gd name="T0" fmla="*/ 27 w 54"/>
                <a:gd name="T1" fmla="*/ 27 h 27"/>
                <a:gd name="T2" fmla="*/ 0 w 54"/>
                <a:gd name="T3" fmla="*/ 27 h 27"/>
                <a:gd name="T4" fmla="*/ 1 w 54"/>
                <a:gd name="T5" fmla="*/ 18 h 27"/>
                <a:gd name="T6" fmla="*/ 5 w 54"/>
                <a:gd name="T7" fmla="*/ 12 h 27"/>
                <a:gd name="T8" fmla="*/ 11 w 54"/>
                <a:gd name="T9" fmla="*/ 5 h 27"/>
                <a:gd name="T10" fmla="*/ 18 w 54"/>
                <a:gd name="T11" fmla="*/ 2 h 27"/>
                <a:gd name="T12" fmla="*/ 27 w 54"/>
                <a:gd name="T13" fmla="*/ 0 h 27"/>
                <a:gd name="T14" fmla="*/ 35 w 54"/>
                <a:gd name="T15" fmla="*/ 2 h 27"/>
                <a:gd name="T16" fmla="*/ 42 w 54"/>
                <a:gd name="T17" fmla="*/ 5 h 27"/>
                <a:gd name="T18" fmla="*/ 49 w 54"/>
                <a:gd name="T19" fmla="*/ 12 h 27"/>
                <a:gd name="T20" fmla="*/ 52 w 54"/>
                <a:gd name="T21" fmla="*/ 18 h 27"/>
                <a:gd name="T22" fmla="*/ 54 w 54"/>
                <a:gd name="T23" fmla="*/ 27 h 27"/>
                <a:gd name="T24" fmla="*/ 27 w 54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7">
                  <a:moveTo>
                    <a:pt x="27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9" y="12"/>
                  </a:lnTo>
                  <a:lnTo>
                    <a:pt x="52" y="18"/>
                  </a:lnTo>
                  <a:lnTo>
                    <a:pt x="54" y="27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6" name="Freeform 5094"/>
            <p:cNvSpPr>
              <a:spLocks/>
            </p:cNvSpPr>
            <p:nvPr/>
          </p:nvSpPr>
          <p:spPr bwMode="auto">
            <a:xfrm>
              <a:off x="2248" y="1102"/>
              <a:ext cx="6" cy="3"/>
            </a:xfrm>
            <a:custGeom>
              <a:avLst/>
              <a:gdLst>
                <a:gd name="T0" fmla="*/ 0 w 54"/>
                <a:gd name="T1" fmla="*/ 27 h 27"/>
                <a:gd name="T2" fmla="*/ 1 w 54"/>
                <a:gd name="T3" fmla="*/ 18 h 27"/>
                <a:gd name="T4" fmla="*/ 5 w 54"/>
                <a:gd name="T5" fmla="*/ 12 h 27"/>
                <a:gd name="T6" fmla="*/ 11 w 54"/>
                <a:gd name="T7" fmla="*/ 5 h 27"/>
                <a:gd name="T8" fmla="*/ 18 w 54"/>
                <a:gd name="T9" fmla="*/ 2 h 27"/>
                <a:gd name="T10" fmla="*/ 27 w 54"/>
                <a:gd name="T11" fmla="*/ 0 h 27"/>
                <a:gd name="T12" fmla="*/ 35 w 54"/>
                <a:gd name="T13" fmla="*/ 2 h 27"/>
                <a:gd name="T14" fmla="*/ 42 w 54"/>
                <a:gd name="T15" fmla="*/ 5 h 27"/>
                <a:gd name="T16" fmla="*/ 49 w 54"/>
                <a:gd name="T17" fmla="*/ 12 h 27"/>
                <a:gd name="T18" fmla="*/ 52 w 54"/>
                <a:gd name="T19" fmla="*/ 18 h 27"/>
                <a:gd name="T20" fmla="*/ 54 w 54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7">
                  <a:moveTo>
                    <a:pt x="0" y="27"/>
                  </a:move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9" y="12"/>
                  </a:lnTo>
                  <a:lnTo>
                    <a:pt x="52" y="18"/>
                  </a:lnTo>
                  <a:lnTo>
                    <a:pt x="54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" name="Freeform 5095"/>
            <p:cNvSpPr>
              <a:spLocks/>
            </p:cNvSpPr>
            <p:nvPr/>
          </p:nvSpPr>
          <p:spPr bwMode="auto">
            <a:xfrm>
              <a:off x="2248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7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7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7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7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" name="Freeform 5096"/>
            <p:cNvSpPr>
              <a:spLocks/>
            </p:cNvSpPr>
            <p:nvPr/>
          </p:nvSpPr>
          <p:spPr bwMode="auto">
            <a:xfrm>
              <a:off x="2248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7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7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7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7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" name="Freeform 5097"/>
            <p:cNvSpPr>
              <a:spLocks/>
            </p:cNvSpPr>
            <p:nvPr/>
          </p:nvSpPr>
          <p:spPr bwMode="auto">
            <a:xfrm>
              <a:off x="2248" y="1359"/>
              <a:ext cx="6" cy="3"/>
            </a:xfrm>
            <a:custGeom>
              <a:avLst/>
              <a:gdLst>
                <a:gd name="T0" fmla="*/ 27 w 54"/>
                <a:gd name="T1" fmla="*/ 0 h 26"/>
                <a:gd name="T2" fmla="*/ 54 w 54"/>
                <a:gd name="T3" fmla="*/ 0 h 26"/>
                <a:gd name="T4" fmla="*/ 52 w 54"/>
                <a:gd name="T5" fmla="*/ 9 h 26"/>
                <a:gd name="T6" fmla="*/ 49 w 54"/>
                <a:gd name="T7" fmla="*/ 15 h 26"/>
                <a:gd name="T8" fmla="*/ 42 w 54"/>
                <a:gd name="T9" fmla="*/ 22 h 26"/>
                <a:gd name="T10" fmla="*/ 35 w 54"/>
                <a:gd name="T11" fmla="*/ 25 h 26"/>
                <a:gd name="T12" fmla="*/ 27 w 54"/>
                <a:gd name="T13" fmla="*/ 26 h 26"/>
                <a:gd name="T14" fmla="*/ 18 w 54"/>
                <a:gd name="T15" fmla="*/ 25 h 26"/>
                <a:gd name="T16" fmla="*/ 11 w 54"/>
                <a:gd name="T17" fmla="*/ 22 h 26"/>
                <a:gd name="T18" fmla="*/ 5 w 54"/>
                <a:gd name="T19" fmla="*/ 15 h 26"/>
                <a:gd name="T20" fmla="*/ 1 w 54"/>
                <a:gd name="T21" fmla="*/ 9 h 26"/>
                <a:gd name="T22" fmla="*/ 0 w 54"/>
                <a:gd name="T23" fmla="*/ 0 h 26"/>
                <a:gd name="T24" fmla="*/ 27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7" y="0"/>
                  </a:moveTo>
                  <a:lnTo>
                    <a:pt x="54" y="0"/>
                  </a:lnTo>
                  <a:lnTo>
                    <a:pt x="52" y="9"/>
                  </a:lnTo>
                  <a:lnTo>
                    <a:pt x="49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1" y="22"/>
                  </a:lnTo>
                  <a:lnTo>
                    <a:pt x="5" y="15"/>
                  </a:lnTo>
                  <a:lnTo>
                    <a:pt x="1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" name="Freeform 5098"/>
            <p:cNvSpPr>
              <a:spLocks/>
            </p:cNvSpPr>
            <p:nvPr/>
          </p:nvSpPr>
          <p:spPr bwMode="auto">
            <a:xfrm>
              <a:off x="2248" y="1359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2 w 54"/>
                <a:gd name="T3" fmla="*/ 9 h 26"/>
                <a:gd name="T4" fmla="*/ 49 w 54"/>
                <a:gd name="T5" fmla="*/ 15 h 26"/>
                <a:gd name="T6" fmla="*/ 42 w 54"/>
                <a:gd name="T7" fmla="*/ 22 h 26"/>
                <a:gd name="T8" fmla="*/ 35 w 54"/>
                <a:gd name="T9" fmla="*/ 25 h 26"/>
                <a:gd name="T10" fmla="*/ 27 w 54"/>
                <a:gd name="T11" fmla="*/ 26 h 26"/>
                <a:gd name="T12" fmla="*/ 18 w 54"/>
                <a:gd name="T13" fmla="*/ 25 h 26"/>
                <a:gd name="T14" fmla="*/ 11 w 54"/>
                <a:gd name="T15" fmla="*/ 22 h 26"/>
                <a:gd name="T16" fmla="*/ 5 w 54"/>
                <a:gd name="T17" fmla="*/ 15 h 26"/>
                <a:gd name="T18" fmla="*/ 1 w 54"/>
                <a:gd name="T19" fmla="*/ 9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2" y="9"/>
                  </a:lnTo>
                  <a:lnTo>
                    <a:pt x="49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1" y="22"/>
                  </a:lnTo>
                  <a:lnTo>
                    <a:pt x="5" y="15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" name="Freeform 5099"/>
            <p:cNvSpPr>
              <a:spLocks/>
            </p:cNvSpPr>
            <p:nvPr/>
          </p:nvSpPr>
          <p:spPr bwMode="auto">
            <a:xfrm>
              <a:off x="2248" y="1102"/>
              <a:ext cx="3" cy="6"/>
            </a:xfrm>
            <a:custGeom>
              <a:avLst/>
              <a:gdLst>
                <a:gd name="T0" fmla="*/ 27 w 27"/>
                <a:gd name="T1" fmla="*/ 27 h 53"/>
                <a:gd name="T2" fmla="*/ 27 w 27"/>
                <a:gd name="T3" fmla="*/ 53 h 53"/>
                <a:gd name="T4" fmla="*/ 18 w 27"/>
                <a:gd name="T5" fmla="*/ 52 h 53"/>
                <a:gd name="T6" fmla="*/ 11 w 27"/>
                <a:gd name="T7" fmla="*/ 49 h 53"/>
                <a:gd name="T8" fmla="*/ 5 w 27"/>
                <a:gd name="T9" fmla="*/ 42 h 53"/>
                <a:gd name="T10" fmla="*/ 1 w 27"/>
                <a:gd name="T11" fmla="*/ 36 h 53"/>
                <a:gd name="T12" fmla="*/ 0 w 27"/>
                <a:gd name="T13" fmla="*/ 27 h 53"/>
                <a:gd name="T14" fmla="*/ 1 w 27"/>
                <a:gd name="T15" fmla="*/ 18 h 53"/>
                <a:gd name="T16" fmla="*/ 5 w 27"/>
                <a:gd name="T17" fmla="*/ 12 h 53"/>
                <a:gd name="T18" fmla="*/ 11 w 27"/>
                <a:gd name="T19" fmla="*/ 5 h 53"/>
                <a:gd name="T20" fmla="*/ 18 w 27"/>
                <a:gd name="T21" fmla="*/ 2 h 53"/>
                <a:gd name="T22" fmla="*/ 27 w 27"/>
                <a:gd name="T23" fmla="*/ 0 h 53"/>
                <a:gd name="T24" fmla="*/ 27 w 27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3">
                  <a:moveTo>
                    <a:pt x="27" y="27"/>
                  </a:moveTo>
                  <a:lnTo>
                    <a:pt x="27" y="53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" name="Freeform 5100"/>
            <p:cNvSpPr>
              <a:spLocks/>
            </p:cNvSpPr>
            <p:nvPr/>
          </p:nvSpPr>
          <p:spPr bwMode="auto">
            <a:xfrm>
              <a:off x="2248" y="1102"/>
              <a:ext cx="3" cy="6"/>
            </a:xfrm>
            <a:custGeom>
              <a:avLst/>
              <a:gdLst>
                <a:gd name="T0" fmla="*/ 27 w 27"/>
                <a:gd name="T1" fmla="*/ 53 h 53"/>
                <a:gd name="T2" fmla="*/ 18 w 27"/>
                <a:gd name="T3" fmla="*/ 52 h 53"/>
                <a:gd name="T4" fmla="*/ 11 w 27"/>
                <a:gd name="T5" fmla="*/ 49 h 53"/>
                <a:gd name="T6" fmla="*/ 5 w 27"/>
                <a:gd name="T7" fmla="*/ 42 h 53"/>
                <a:gd name="T8" fmla="*/ 1 w 27"/>
                <a:gd name="T9" fmla="*/ 36 h 53"/>
                <a:gd name="T10" fmla="*/ 0 w 27"/>
                <a:gd name="T11" fmla="*/ 27 h 53"/>
                <a:gd name="T12" fmla="*/ 1 w 27"/>
                <a:gd name="T13" fmla="*/ 18 h 53"/>
                <a:gd name="T14" fmla="*/ 5 w 27"/>
                <a:gd name="T15" fmla="*/ 12 h 53"/>
                <a:gd name="T16" fmla="*/ 11 w 27"/>
                <a:gd name="T17" fmla="*/ 5 h 53"/>
                <a:gd name="T18" fmla="*/ 18 w 27"/>
                <a:gd name="T19" fmla="*/ 2 h 53"/>
                <a:gd name="T20" fmla="*/ 27 w 27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3">
                  <a:moveTo>
                    <a:pt x="27" y="53"/>
                  </a:moveTo>
                  <a:lnTo>
                    <a:pt x="18" y="52"/>
                  </a:lnTo>
                  <a:lnTo>
                    <a:pt x="11" y="49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" name="Freeform 5101"/>
            <p:cNvSpPr>
              <a:spLocks/>
            </p:cNvSpPr>
            <p:nvPr/>
          </p:nvSpPr>
          <p:spPr bwMode="auto">
            <a:xfrm>
              <a:off x="2251" y="1102"/>
              <a:ext cx="548" cy="6"/>
            </a:xfrm>
            <a:custGeom>
              <a:avLst/>
              <a:gdLst>
                <a:gd name="T0" fmla="*/ 0 w 4926"/>
                <a:gd name="T1" fmla="*/ 0 h 53"/>
                <a:gd name="T2" fmla="*/ 0 w 4926"/>
                <a:gd name="T3" fmla="*/ 27 h 53"/>
                <a:gd name="T4" fmla="*/ 0 w 4926"/>
                <a:gd name="T5" fmla="*/ 53 h 53"/>
                <a:gd name="T6" fmla="*/ 4926 w 4926"/>
                <a:gd name="T7" fmla="*/ 53 h 53"/>
                <a:gd name="T8" fmla="*/ 4926 w 4926"/>
                <a:gd name="T9" fmla="*/ 27 h 53"/>
                <a:gd name="T10" fmla="*/ 4926 w 4926"/>
                <a:gd name="T11" fmla="*/ 0 h 53"/>
                <a:gd name="T12" fmla="*/ 0 w 4926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6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4926" y="53"/>
                  </a:lnTo>
                  <a:lnTo>
                    <a:pt x="4926" y="27"/>
                  </a:lnTo>
                  <a:lnTo>
                    <a:pt x="49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" name="Freeform 5102"/>
            <p:cNvSpPr>
              <a:spLocks/>
            </p:cNvSpPr>
            <p:nvPr/>
          </p:nvSpPr>
          <p:spPr bwMode="auto">
            <a:xfrm>
              <a:off x="2251" y="1102"/>
              <a:ext cx="548" cy="6"/>
            </a:xfrm>
            <a:custGeom>
              <a:avLst/>
              <a:gdLst>
                <a:gd name="T0" fmla="*/ 0 w 4926"/>
                <a:gd name="T1" fmla="*/ 0 h 53"/>
                <a:gd name="T2" fmla="*/ 0 w 4926"/>
                <a:gd name="T3" fmla="*/ 27 h 53"/>
                <a:gd name="T4" fmla="*/ 0 w 4926"/>
                <a:gd name="T5" fmla="*/ 53 h 53"/>
                <a:gd name="T6" fmla="*/ 4926 w 4926"/>
                <a:gd name="T7" fmla="*/ 53 h 53"/>
                <a:gd name="T8" fmla="*/ 4926 w 4926"/>
                <a:gd name="T9" fmla="*/ 27 h 53"/>
                <a:gd name="T10" fmla="*/ 4926 w 4926"/>
                <a:gd name="T11" fmla="*/ 0 h 53"/>
                <a:gd name="T12" fmla="*/ 0 w 4926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6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4926" y="53"/>
                  </a:lnTo>
                  <a:lnTo>
                    <a:pt x="4926" y="27"/>
                  </a:lnTo>
                  <a:lnTo>
                    <a:pt x="492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" name="Freeform 5103"/>
            <p:cNvSpPr>
              <a:spLocks/>
            </p:cNvSpPr>
            <p:nvPr/>
          </p:nvSpPr>
          <p:spPr bwMode="auto">
            <a:xfrm>
              <a:off x="2799" y="1102"/>
              <a:ext cx="3" cy="6"/>
            </a:xfrm>
            <a:custGeom>
              <a:avLst/>
              <a:gdLst>
                <a:gd name="T0" fmla="*/ 0 w 28"/>
                <a:gd name="T1" fmla="*/ 27 h 53"/>
                <a:gd name="T2" fmla="*/ 0 w 28"/>
                <a:gd name="T3" fmla="*/ 0 h 53"/>
                <a:gd name="T4" fmla="*/ 9 w 28"/>
                <a:gd name="T5" fmla="*/ 2 h 53"/>
                <a:gd name="T6" fmla="*/ 16 w 28"/>
                <a:gd name="T7" fmla="*/ 5 h 53"/>
                <a:gd name="T8" fmla="*/ 22 w 28"/>
                <a:gd name="T9" fmla="*/ 12 h 53"/>
                <a:gd name="T10" fmla="*/ 25 w 28"/>
                <a:gd name="T11" fmla="*/ 18 h 53"/>
                <a:gd name="T12" fmla="*/ 28 w 28"/>
                <a:gd name="T13" fmla="*/ 27 h 53"/>
                <a:gd name="T14" fmla="*/ 25 w 28"/>
                <a:gd name="T15" fmla="*/ 36 h 53"/>
                <a:gd name="T16" fmla="*/ 22 w 28"/>
                <a:gd name="T17" fmla="*/ 42 h 53"/>
                <a:gd name="T18" fmla="*/ 16 w 28"/>
                <a:gd name="T19" fmla="*/ 49 h 53"/>
                <a:gd name="T20" fmla="*/ 9 w 28"/>
                <a:gd name="T21" fmla="*/ 52 h 53"/>
                <a:gd name="T22" fmla="*/ 0 w 28"/>
                <a:gd name="T23" fmla="*/ 53 h 53"/>
                <a:gd name="T24" fmla="*/ 0 w 28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3">
                  <a:moveTo>
                    <a:pt x="0" y="27"/>
                  </a:moveTo>
                  <a:lnTo>
                    <a:pt x="0" y="0"/>
                  </a:ln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5" y="18"/>
                  </a:lnTo>
                  <a:lnTo>
                    <a:pt x="28" y="27"/>
                  </a:lnTo>
                  <a:lnTo>
                    <a:pt x="25" y="36"/>
                  </a:lnTo>
                  <a:lnTo>
                    <a:pt x="22" y="42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" name="Freeform 5104"/>
            <p:cNvSpPr>
              <a:spLocks/>
            </p:cNvSpPr>
            <p:nvPr/>
          </p:nvSpPr>
          <p:spPr bwMode="auto">
            <a:xfrm>
              <a:off x="2799" y="1102"/>
              <a:ext cx="3" cy="6"/>
            </a:xfrm>
            <a:custGeom>
              <a:avLst/>
              <a:gdLst>
                <a:gd name="T0" fmla="*/ 0 w 28"/>
                <a:gd name="T1" fmla="*/ 0 h 53"/>
                <a:gd name="T2" fmla="*/ 9 w 28"/>
                <a:gd name="T3" fmla="*/ 2 h 53"/>
                <a:gd name="T4" fmla="*/ 16 w 28"/>
                <a:gd name="T5" fmla="*/ 5 h 53"/>
                <a:gd name="T6" fmla="*/ 22 w 28"/>
                <a:gd name="T7" fmla="*/ 12 h 53"/>
                <a:gd name="T8" fmla="*/ 25 w 28"/>
                <a:gd name="T9" fmla="*/ 18 h 53"/>
                <a:gd name="T10" fmla="*/ 28 w 28"/>
                <a:gd name="T11" fmla="*/ 27 h 53"/>
                <a:gd name="T12" fmla="*/ 25 w 28"/>
                <a:gd name="T13" fmla="*/ 36 h 53"/>
                <a:gd name="T14" fmla="*/ 22 w 28"/>
                <a:gd name="T15" fmla="*/ 42 h 53"/>
                <a:gd name="T16" fmla="*/ 16 w 28"/>
                <a:gd name="T17" fmla="*/ 49 h 53"/>
                <a:gd name="T18" fmla="*/ 9 w 28"/>
                <a:gd name="T19" fmla="*/ 52 h 53"/>
                <a:gd name="T20" fmla="*/ 0 w 28"/>
                <a:gd name="T2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3">
                  <a:moveTo>
                    <a:pt x="0" y="0"/>
                  </a:moveTo>
                  <a:lnTo>
                    <a:pt x="9" y="2"/>
                  </a:lnTo>
                  <a:lnTo>
                    <a:pt x="16" y="5"/>
                  </a:lnTo>
                  <a:lnTo>
                    <a:pt x="22" y="12"/>
                  </a:lnTo>
                  <a:lnTo>
                    <a:pt x="25" y="18"/>
                  </a:lnTo>
                  <a:lnTo>
                    <a:pt x="28" y="27"/>
                  </a:lnTo>
                  <a:lnTo>
                    <a:pt x="25" y="36"/>
                  </a:lnTo>
                  <a:lnTo>
                    <a:pt x="22" y="42"/>
                  </a:lnTo>
                  <a:lnTo>
                    <a:pt x="16" y="49"/>
                  </a:lnTo>
                  <a:lnTo>
                    <a:pt x="9" y="52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" name="Freeform 5105"/>
            <p:cNvSpPr>
              <a:spLocks/>
            </p:cNvSpPr>
            <p:nvPr/>
          </p:nvSpPr>
          <p:spPr bwMode="auto">
            <a:xfrm>
              <a:off x="2522" y="1266"/>
              <a:ext cx="6" cy="3"/>
            </a:xfrm>
            <a:custGeom>
              <a:avLst/>
              <a:gdLst>
                <a:gd name="T0" fmla="*/ 26 w 53"/>
                <a:gd name="T1" fmla="*/ 0 h 26"/>
                <a:gd name="T2" fmla="*/ 53 w 53"/>
                <a:gd name="T3" fmla="*/ 0 h 26"/>
                <a:gd name="T4" fmla="*/ 51 w 53"/>
                <a:gd name="T5" fmla="*/ 8 h 26"/>
                <a:gd name="T6" fmla="*/ 48 w 53"/>
                <a:gd name="T7" fmla="*/ 15 h 26"/>
                <a:gd name="T8" fmla="*/ 41 w 53"/>
                <a:gd name="T9" fmla="*/ 21 h 26"/>
                <a:gd name="T10" fmla="*/ 35 w 53"/>
                <a:gd name="T11" fmla="*/ 25 h 26"/>
                <a:gd name="T12" fmla="*/ 26 w 53"/>
                <a:gd name="T13" fmla="*/ 26 h 26"/>
                <a:gd name="T14" fmla="*/ 17 w 53"/>
                <a:gd name="T15" fmla="*/ 25 h 26"/>
                <a:gd name="T16" fmla="*/ 11 w 53"/>
                <a:gd name="T17" fmla="*/ 21 h 26"/>
                <a:gd name="T18" fmla="*/ 4 w 53"/>
                <a:gd name="T19" fmla="*/ 15 h 26"/>
                <a:gd name="T20" fmla="*/ 1 w 53"/>
                <a:gd name="T21" fmla="*/ 8 h 26"/>
                <a:gd name="T22" fmla="*/ 0 w 53"/>
                <a:gd name="T23" fmla="*/ 0 h 26"/>
                <a:gd name="T24" fmla="*/ 26 w 5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6">
                  <a:moveTo>
                    <a:pt x="26" y="0"/>
                  </a:moveTo>
                  <a:lnTo>
                    <a:pt x="53" y="0"/>
                  </a:lnTo>
                  <a:lnTo>
                    <a:pt x="51" y="8"/>
                  </a:lnTo>
                  <a:lnTo>
                    <a:pt x="48" y="15"/>
                  </a:lnTo>
                  <a:lnTo>
                    <a:pt x="41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" name="Freeform 5106"/>
            <p:cNvSpPr>
              <a:spLocks/>
            </p:cNvSpPr>
            <p:nvPr/>
          </p:nvSpPr>
          <p:spPr bwMode="auto">
            <a:xfrm>
              <a:off x="2522" y="1266"/>
              <a:ext cx="6" cy="3"/>
            </a:xfrm>
            <a:custGeom>
              <a:avLst/>
              <a:gdLst>
                <a:gd name="T0" fmla="*/ 53 w 53"/>
                <a:gd name="T1" fmla="*/ 0 h 26"/>
                <a:gd name="T2" fmla="*/ 51 w 53"/>
                <a:gd name="T3" fmla="*/ 8 h 26"/>
                <a:gd name="T4" fmla="*/ 48 w 53"/>
                <a:gd name="T5" fmla="*/ 15 h 26"/>
                <a:gd name="T6" fmla="*/ 41 w 53"/>
                <a:gd name="T7" fmla="*/ 21 h 26"/>
                <a:gd name="T8" fmla="*/ 35 w 53"/>
                <a:gd name="T9" fmla="*/ 25 h 26"/>
                <a:gd name="T10" fmla="*/ 26 w 53"/>
                <a:gd name="T11" fmla="*/ 26 h 26"/>
                <a:gd name="T12" fmla="*/ 17 w 53"/>
                <a:gd name="T13" fmla="*/ 25 h 26"/>
                <a:gd name="T14" fmla="*/ 11 w 53"/>
                <a:gd name="T15" fmla="*/ 21 h 26"/>
                <a:gd name="T16" fmla="*/ 4 w 53"/>
                <a:gd name="T17" fmla="*/ 15 h 26"/>
                <a:gd name="T18" fmla="*/ 1 w 53"/>
                <a:gd name="T19" fmla="*/ 8 h 26"/>
                <a:gd name="T20" fmla="*/ 0 w 5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6">
                  <a:moveTo>
                    <a:pt x="53" y="0"/>
                  </a:moveTo>
                  <a:lnTo>
                    <a:pt x="51" y="8"/>
                  </a:lnTo>
                  <a:lnTo>
                    <a:pt x="48" y="15"/>
                  </a:lnTo>
                  <a:lnTo>
                    <a:pt x="41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" name="Freeform 5107"/>
            <p:cNvSpPr>
              <a:spLocks/>
            </p:cNvSpPr>
            <p:nvPr/>
          </p:nvSpPr>
          <p:spPr bwMode="auto">
            <a:xfrm>
              <a:off x="2522" y="1105"/>
              <a:ext cx="6" cy="161"/>
            </a:xfrm>
            <a:custGeom>
              <a:avLst/>
              <a:gdLst>
                <a:gd name="T0" fmla="*/ 0 w 53"/>
                <a:gd name="T1" fmla="*/ 1454 h 1454"/>
                <a:gd name="T2" fmla="*/ 26 w 53"/>
                <a:gd name="T3" fmla="*/ 1454 h 1454"/>
                <a:gd name="T4" fmla="*/ 53 w 53"/>
                <a:gd name="T5" fmla="*/ 1454 h 1454"/>
                <a:gd name="T6" fmla="*/ 53 w 53"/>
                <a:gd name="T7" fmla="*/ 0 h 1454"/>
                <a:gd name="T8" fmla="*/ 26 w 53"/>
                <a:gd name="T9" fmla="*/ 0 h 1454"/>
                <a:gd name="T10" fmla="*/ 0 w 53"/>
                <a:gd name="T11" fmla="*/ 0 h 1454"/>
                <a:gd name="T12" fmla="*/ 0 w 53"/>
                <a:gd name="T13" fmla="*/ 1454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454">
                  <a:moveTo>
                    <a:pt x="0" y="1454"/>
                  </a:moveTo>
                  <a:lnTo>
                    <a:pt x="26" y="1454"/>
                  </a:lnTo>
                  <a:lnTo>
                    <a:pt x="53" y="1454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" name="Freeform 5108"/>
            <p:cNvSpPr>
              <a:spLocks/>
            </p:cNvSpPr>
            <p:nvPr/>
          </p:nvSpPr>
          <p:spPr bwMode="auto">
            <a:xfrm>
              <a:off x="2522" y="1105"/>
              <a:ext cx="6" cy="161"/>
            </a:xfrm>
            <a:custGeom>
              <a:avLst/>
              <a:gdLst>
                <a:gd name="T0" fmla="*/ 0 w 53"/>
                <a:gd name="T1" fmla="*/ 1454 h 1454"/>
                <a:gd name="T2" fmla="*/ 26 w 53"/>
                <a:gd name="T3" fmla="*/ 1454 h 1454"/>
                <a:gd name="T4" fmla="*/ 53 w 53"/>
                <a:gd name="T5" fmla="*/ 1454 h 1454"/>
                <a:gd name="T6" fmla="*/ 53 w 53"/>
                <a:gd name="T7" fmla="*/ 0 h 1454"/>
                <a:gd name="T8" fmla="*/ 26 w 53"/>
                <a:gd name="T9" fmla="*/ 0 h 1454"/>
                <a:gd name="T10" fmla="*/ 0 w 53"/>
                <a:gd name="T11" fmla="*/ 0 h 1454"/>
                <a:gd name="T12" fmla="*/ 0 w 53"/>
                <a:gd name="T13" fmla="*/ 1454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454">
                  <a:moveTo>
                    <a:pt x="0" y="1454"/>
                  </a:moveTo>
                  <a:lnTo>
                    <a:pt x="26" y="1454"/>
                  </a:lnTo>
                  <a:lnTo>
                    <a:pt x="53" y="1454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" name="Freeform 5109"/>
            <p:cNvSpPr>
              <a:spLocks/>
            </p:cNvSpPr>
            <p:nvPr/>
          </p:nvSpPr>
          <p:spPr bwMode="auto">
            <a:xfrm>
              <a:off x="2522" y="1102"/>
              <a:ext cx="6" cy="3"/>
            </a:xfrm>
            <a:custGeom>
              <a:avLst/>
              <a:gdLst>
                <a:gd name="T0" fmla="*/ 26 w 53"/>
                <a:gd name="T1" fmla="*/ 27 h 27"/>
                <a:gd name="T2" fmla="*/ 0 w 53"/>
                <a:gd name="T3" fmla="*/ 27 h 27"/>
                <a:gd name="T4" fmla="*/ 1 w 53"/>
                <a:gd name="T5" fmla="*/ 18 h 27"/>
                <a:gd name="T6" fmla="*/ 4 w 53"/>
                <a:gd name="T7" fmla="*/ 12 h 27"/>
                <a:gd name="T8" fmla="*/ 11 w 53"/>
                <a:gd name="T9" fmla="*/ 5 h 27"/>
                <a:gd name="T10" fmla="*/ 17 w 53"/>
                <a:gd name="T11" fmla="*/ 2 h 27"/>
                <a:gd name="T12" fmla="*/ 26 w 53"/>
                <a:gd name="T13" fmla="*/ 0 h 27"/>
                <a:gd name="T14" fmla="*/ 35 w 53"/>
                <a:gd name="T15" fmla="*/ 2 h 27"/>
                <a:gd name="T16" fmla="*/ 41 w 53"/>
                <a:gd name="T17" fmla="*/ 5 h 27"/>
                <a:gd name="T18" fmla="*/ 48 w 53"/>
                <a:gd name="T19" fmla="*/ 12 h 27"/>
                <a:gd name="T20" fmla="*/ 51 w 53"/>
                <a:gd name="T21" fmla="*/ 18 h 27"/>
                <a:gd name="T22" fmla="*/ 53 w 53"/>
                <a:gd name="T23" fmla="*/ 27 h 27"/>
                <a:gd name="T24" fmla="*/ 26 w 53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7">
                  <a:moveTo>
                    <a:pt x="26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3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" name="Freeform 5110"/>
            <p:cNvSpPr>
              <a:spLocks/>
            </p:cNvSpPr>
            <p:nvPr/>
          </p:nvSpPr>
          <p:spPr bwMode="auto">
            <a:xfrm>
              <a:off x="2522" y="1102"/>
              <a:ext cx="6" cy="3"/>
            </a:xfrm>
            <a:custGeom>
              <a:avLst/>
              <a:gdLst>
                <a:gd name="T0" fmla="*/ 0 w 53"/>
                <a:gd name="T1" fmla="*/ 27 h 27"/>
                <a:gd name="T2" fmla="*/ 1 w 53"/>
                <a:gd name="T3" fmla="*/ 18 h 27"/>
                <a:gd name="T4" fmla="*/ 4 w 53"/>
                <a:gd name="T5" fmla="*/ 12 h 27"/>
                <a:gd name="T6" fmla="*/ 11 w 53"/>
                <a:gd name="T7" fmla="*/ 5 h 27"/>
                <a:gd name="T8" fmla="*/ 17 w 53"/>
                <a:gd name="T9" fmla="*/ 2 h 27"/>
                <a:gd name="T10" fmla="*/ 26 w 53"/>
                <a:gd name="T11" fmla="*/ 0 h 27"/>
                <a:gd name="T12" fmla="*/ 35 w 53"/>
                <a:gd name="T13" fmla="*/ 2 h 27"/>
                <a:gd name="T14" fmla="*/ 41 w 53"/>
                <a:gd name="T15" fmla="*/ 5 h 27"/>
                <a:gd name="T16" fmla="*/ 48 w 53"/>
                <a:gd name="T17" fmla="*/ 12 h 27"/>
                <a:gd name="T18" fmla="*/ 51 w 53"/>
                <a:gd name="T19" fmla="*/ 18 h 27"/>
                <a:gd name="T20" fmla="*/ 53 w 53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7">
                  <a:moveTo>
                    <a:pt x="0" y="27"/>
                  </a:move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3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43" name="Group 5111"/>
          <p:cNvGrpSpPr>
            <a:grpSpLocks/>
          </p:cNvGrpSpPr>
          <p:nvPr/>
        </p:nvGrpSpPr>
        <p:grpSpPr bwMode="auto">
          <a:xfrm>
            <a:off x="5751385" y="5331396"/>
            <a:ext cx="879475" cy="879475"/>
            <a:chOff x="2248" y="2248"/>
            <a:chExt cx="554" cy="554"/>
          </a:xfrm>
        </p:grpSpPr>
        <p:sp>
          <p:nvSpPr>
            <p:cNvPr id="5444" name="Freeform 5112"/>
            <p:cNvSpPr>
              <a:spLocks/>
            </p:cNvSpPr>
            <p:nvPr/>
          </p:nvSpPr>
          <p:spPr bwMode="auto">
            <a:xfrm>
              <a:off x="2249" y="2249"/>
              <a:ext cx="278" cy="278"/>
            </a:xfrm>
            <a:custGeom>
              <a:avLst/>
              <a:gdLst>
                <a:gd name="T0" fmla="*/ 2501 w 2501"/>
                <a:gd name="T1" fmla="*/ 37 h 2502"/>
                <a:gd name="T2" fmla="*/ 2482 w 2501"/>
                <a:gd name="T3" fmla="*/ 19 h 2502"/>
                <a:gd name="T4" fmla="*/ 2463 w 2501"/>
                <a:gd name="T5" fmla="*/ 0 h 2502"/>
                <a:gd name="T6" fmla="*/ 0 w 2501"/>
                <a:gd name="T7" fmla="*/ 2464 h 2502"/>
                <a:gd name="T8" fmla="*/ 19 w 2501"/>
                <a:gd name="T9" fmla="*/ 2483 h 2502"/>
                <a:gd name="T10" fmla="*/ 37 w 2501"/>
                <a:gd name="T11" fmla="*/ 2502 h 2502"/>
                <a:gd name="T12" fmla="*/ 2501 w 2501"/>
                <a:gd name="T13" fmla="*/ 37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2501" y="37"/>
                  </a:moveTo>
                  <a:lnTo>
                    <a:pt x="2482" y="19"/>
                  </a:lnTo>
                  <a:lnTo>
                    <a:pt x="2463" y="0"/>
                  </a:lnTo>
                  <a:lnTo>
                    <a:pt x="0" y="2464"/>
                  </a:lnTo>
                  <a:lnTo>
                    <a:pt x="19" y="2483"/>
                  </a:lnTo>
                  <a:lnTo>
                    <a:pt x="37" y="2502"/>
                  </a:lnTo>
                  <a:lnTo>
                    <a:pt x="250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" name="Freeform 5113"/>
            <p:cNvSpPr>
              <a:spLocks/>
            </p:cNvSpPr>
            <p:nvPr/>
          </p:nvSpPr>
          <p:spPr bwMode="auto">
            <a:xfrm>
              <a:off x="2249" y="2249"/>
              <a:ext cx="278" cy="278"/>
            </a:xfrm>
            <a:custGeom>
              <a:avLst/>
              <a:gdLst>
                <a:gd name="T0" fmla="*/ 2501 w 2501"/>
                <a:gd name="T1" fmla="*/ 37 h 2502"/>
                <a:gd name="T2" fmla="*/ 2482 w 2501"/>
                <a:gd name="T3" fmla="*/ 19 h 2502"/>
                <a:gd name="T4" fmla="*/ 2463 w 2501"/>
                <a:gd name="T5" fmla="*/ 0 h 2502"/>
                <a:gd name="T6" fmla="*/ 0 w 2501"/>
                <a:gd name="T7" fmla="*/ 2464 h 2502"/>
                <a:gd name="T8" fmla="*/ 19 w 2501"/>
                <a:gd name="T9" fmla="*/ 2483 h 2502"/>
                <a:gd name="T10" fmla="*/ 37 w 2501"/>
                <a:gd name="T11" fmla="*/ 2502 h 2502"/>
                <a:gd name="T12" fmla="*/ 2501 w 2501"/>
                <a:gd name="T13" fmla="*/ 37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2501" y="37"/>
                  </a:moveTo>
                  <a:lnTo>
                    <a:pt x="2482" y="19"/>
                  </a:lnTo>
                  <a:lnTo>
                    <a:pt x="2463" y="0"/>
                  </a:lnTo>
                  <a:lnTo>
                    <a:pt x="0" y="2464"/>
                  </a:lnTo>
                  <a:lnTo>
                    <a:pt x="19" y="2483"/>
                  </a:lnTo>
                  <a:lnTo>
                    <a:pt x="37" y="2502"/>
                  </a:lnTo>
                  <a:lnTo>
                    <a:pt x="2501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" name="Freeform 5114"/>
            <p:cNvSpPr>
              <a:spLocks/>
            </p:cNvSpPr>
            <p:nvPr/>
          </p:nvSpPr>
          <p:spPr bwMode="auto">
            <a:xfrm>
              <a:off x="2248" y="2523"/>
              <a:ext cx="3" cy="4"/>
            </a:xfrm>
            <a:custGeom>
              <a:avLst/>
              <a:gdLst>
                <a:gd name="T0" fmla="*/ 27 w 27"/>
                <a:gd name="T1" fmla="*/ 19 h 38"/>
                <a:gd name="T2" fmla="*/ 8 w 27"/>
                <a:gd name="T3" fmla="*/ 0 h 38"/>
                <a:gd name="T4" fmla="*/ 5 w 27"/>
                <a:gd name="T5" fmla="*/ 4 h 38"/>
                <a:gd name="T6" fmla="*/ 2 w 27"/>
                <a:gd name="T7" fmla="*/ 7 h 38"/>
                <a:gd name="T8" fmla="*/ 1 w 27"/>
                <a:gd name="T9" fmla="*/ 11 h 38"/>
                <a:gd name="T10" fmla="*/ 0 w 27"/>
                <a:gd name="T11" fmla="*/ 16 h 38"/>
                <a:gd name="T12" fmla="*/ 0 w 27"/>
                <a:gd name="T13" fmla="*/ 20 h 38"/>
                <a:gd name="T14" fmla="*/ 0 w 27"/>
                <a:gd name="T15" fmla="*/ 24 h 38"/>
                <a:gd name="T16" fmla="*/ 1 w 27"/>
                <a:gd name="T17" fmla="*/ 29 h 38"/>
                <a:gd name="T18" fmla="*/ 4 w 27"/>
                <a:gd name="T19" fmla="*/ 33 h 38"/>
                <a:gd name="T20" fmla="*/ 8 w 27"/>
                <a:gd name="T21" fmla="*/ 38 h 38"/>
                <a:gd name="T22" fmla="*/ 27 w 27"/>
                <a:gd name="T2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8">
                  <a:moveTo>
                    <a:pt x="27" y="19"/>
                  </a:moveTo>
                  <a:lnTo>
                    <a:pt x="8" y="0"/>
                  </a:lnTo>
                  <a:lnTo>
                    <a:pt x="5" y="4"/>
                  </a:lnTo>
                  <a:lnTo>
                    <a:pt x="2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4" y="33"/>
                  </a:lnTo>
                  <a:lnTo>
                    <a:pt x="8" y="38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" name="Freeform 5115"/>
            <p:cNvSpPr>
              <a:spLocks/>
            </p:cNvSpPr>
            <p:nvPr/>
          </p:nvSpPr>
          <p:spPr bwMode="auto">
            <a:xfrm>
              <a:off x="2248" y="2523"/>
              <a:ext cx="1" cy="4"/>
            </a:xfrm>
            <a:custGeom>
              <a:avLst/>
              <a:gdLst>
                <a:gd name="T0" fmla="*/ 8 w 8"/>
                <a:gd name="T1" fmla="*/ 0 h 38"/>
                <a:gd name="T2" fmla="*/ 5 w 8"/>
                <a:gd name="T3" fmla="*/ 4 h 38"/>
                <a:gd name="T4" fmla="*/ 2 w 8"/>
                <a:gd name="T5" fmla="*/ 7 h 38"/>
                <a:gd name="T6" fmla="*/ 1 w 8"/>
                <a:gd name="T7" fmla="*/ 11 h 38"/>
                <a:gd name="T8" fmla="*/ 0 w 8"/>
                <a:gd name="T9" fmla="*/ 16 h 38"/>
                <a:gd name="T10" fmla="*/ 0 w 8"/>
                <a:gd name="T11" fmla="*/ 20 h 38"/>
                <a:gd name="T12" fmla="*/ 0 w 8"/>
                <a:gd name="T13" fmla="*/ 24 h 38"/>
                <a:gd name="T14" fmla="*/ 1 w 8"/>
                <a:gd name="T15" fmla="*/ 29 h 38"/>
                <a:gd name="T16" fmla="*/ 4 w 8"/>
                <a:gd name="T17" fmla="*/ 33 h 38"/>
                <a:gd name="T18" fmla="*/ 8 w 8"/>
                <a:gd name="T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8">
                  <a:moveTo>
                    <a:pt x="8" y="0"/>
                  </a:moveTo>
                  <a:lnTo>
                    <a:pt x="5" y="4"/>
                  </a:lnTo>
                  <a:lnTo>
                    <a:pt x="2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4" y="33"/>
                  </a:lnTo>
                  <a:lnTo>
                    <a:pt x="8" y="3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" name="Freeform 5116"/>
            <p:cNvSpPr>
              <a:spLocks/>
            </p:cNvSpPr>
            <p:nvPr/>
          </p:nvSpPr>
          <p:spPr bwMode="auto">
            <a:xfrm>
              <a:off x="2249" y="2523"/>
              <a:ext cx="278" cy="278"/>
            </a:xfrm>
            <a:custGeom>
              <a:avLst/>
              <a:gdLst>
                <a:gd name="T0" fmla="*/ 37 w 2501"/>
                <a:gd name="T1" fmla="*/ 0 h 2502"/>
                <a:gd name="T2" fmla="*/ 19 w 2501"/>
                <a:gd name="T3" fmla="*/ 19 h 2502"/>
                <a:gd name="T4" fmla="*/ 0 w 2501"/>
                <a:gd name="T5" fmla="*/ 38 h 2502"/>
                <a:gd name="T6" fmla="*/ 2463 w 2501"/>
                <a:gd name="T7" fmla="*/ 2502 h 2502"/>
                <a:gd name="T8" fmla="*/ 2482 w 2501"/>
                <a:gd name="T9" fmla="*/ 2483 h 2502"/>
                <a:gd name="T10" fmla="*/ 2501 w 2501"/>
                <a:gd name="T11" fmla="*/ 2464 h 2502"/>
                <a:gd name="T12" fmla="*/ 37 w 2501"/>
                <a:gd name="T13" fmla="*/ 0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37" y="0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2463" y="2502"/>
                  </a:lnTo>
                  <a:lnTo>
                    <a:pt x="2482" y="2483"/>
                  </a:lnTo>
                  <a:lnTo>
                    <a:pt x="2501" y="246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" name="Freeform 5117"/>
            <p:cNvSpPr>
              <a:spLocks/>
            </p:cNvSpPr>
            <p:nvPr/>
          </p:nvSpPr>
          <p:spPr bwMode="auto">
            <a:xfrm>
              <a:off x="2249" y="2523"/>
              <a:ext cx="278" cy="278"/>
            </a:xfrm>
            <a:custGeom>
              <a:avLst/>
              <a:gdLst>
                <a:gd name="T0" fmla="*/ 37 w 2501"/>
                <a:gd name="T1" fmla="*/ 0 h 2502"/>
                <a:gd name="T2" fmla="*/ 19 w 2501"/>
                <a:gd name="T3" fmla="*/ 19 h 2502"/>
                <a:gd name="T4" fmla="*/ 0 w 2501"/>
                <a:gd name="T5" fmla="*/ 38 h 2502"/>
                <a:gd name="T6" fmla="*/ 2463 w 2501"/>
                <a:gd name="T7" fmla="*/ 2502 h 2502"/>
                <a:gd name="T8" fmla="*/ 2482 w 2501"/>
                <a:gd name="T9" fmla="*/ 2483 h 2502"/>
                <a:gd name="T10" fmla="*/ 2501 w 2501"/>
                <a:gd name="T11" fmla="*/ 2464 h 2502"/>
                <a:gd name="T12" fmla="*/ 37 w 2501"/>
                <a:gd name="T13" fmla="*/ 0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37" y="0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2463" y="2502"/>
                  </a:lnTo>
                  <a:lnTo>
                    <a:pt x="2482" y="2483"/>
                  </a:lnTo>
                  <a:lnTo>
                    <a:pt x="2501" y="2464"/>
                  </a:lnTo>
                  <a:lnTo>
                    <a:pt x="3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" name="Freeform 5118"/>
            <p:cNvSpPr>
              <a:spLocks/>
            </p:cNvSpPr>
            <p:nvPr/>
          </p:nvSpPr>
          <p:spPr bwMode="auto">
            <a:xfrm>
              <a:off x="2523" y="2799"/>
              <a:ext cx="4" cy="2"/>
            </a:xfrm>
            <a:custGeom>
              <a:avLst/>
              <a:gdLst>
                <a:gd name="T0" fmla="*/ 19 w 38"/>
                <a:gd name="T1" fmla="*/ 0 h 26"/>
                <a:gd name="T2" fmla="*/ 0 w 38"/>
                <a:gd name="T3" fmla="*/ 19 h 26"/>
                <a:gd name="T4" fmla="*/ 4 w 38"/>
                <a:gd name="T5" fmla="*/ 22 h 26"/>
                <a:gd name="T6" fmla="*/ 7 w 38"/>
                <a:gd name="T7" fmla="*/ 24 h 26"/>
                <a:gd name="T8" fmla="*/ 11 w 38"/>
                <a:gd name="T9" fmla="*/ 25 h 26"/>
                <a:gd name="T10" fmla="*/ 16 w 38"/>
                <a:gd name="T11" fmla="*/ 26 h 26"/>
                <a:gd name="T12" fmla="*/ 20 w 38"/>
                <a:gd name="T13" fmla="*/ 26 h 26"/>
                <a:gd name="T14" fmla="*/ 24 w 38"/>
                <a:gd name="T15" fmla="*/ 26 h 26"/>
                <a:gd name="T16" fmla="*/ 29 w 38"/>
                <a:gd name="T17" fmla="*/ 25 h 26"/>
                <a:gd name="T18" fmla="*/ 33 w 38"/>
                <a:gd name="T19" fmla="*/ 23 h 26"/>
                <a:gd name="T20" fmla="*/ 38 w 38"/>
                <a:gd name="T21" fmla="*/ 19 h 26"/>
                <a:gd name="T22" fmla="*/ 19 w 38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6">
                  <a:moveTo>
                    <a:pt x="19" y="0"/>
                  </a:moveTo>
                  <a:lnTo>
                    <a:pt x="0" y="19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1" y="25"/>
                  </a:lnTo>
                  <a:lnTo>
                    <a:pt x="16" y="26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9" y="25"/>
                  </a:lnTo>
                  <a:lnTo>
                    <a:pt x="33" y="23"/>
                  </a:lnTo>
                  <a:lnTo>
                    <a:pt x="38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" name="Freeform 5119"/>
            <p:cNvSpPr>
              <a:spLocks/>
            </p:cNvSpPr>
            <p:nvPr/>
          </p:nvSpPr>
          <p:spPr bwMode="auto">
            <a:xfrm>
              <a:off x="2523" y="2801"/>
              <a:ext cx="4" cy="1"/>
            </a:xfrm>
            <a:custGeom>
              <a:avLst/>
              <a:gdLst>
                <a:gd name="T0" fmla="*/ 0 w 38"/>
                <a:gd name="T1" fmla="*/ 0 h 7"/>
                <a:gd name="T2" fmla="*/ 4 w 38"/>
                <a:gd name="T3" fmla="*/ 3 h 7"/>
                <a:gd name="T4" fmla="*/ 7 w 38"/>
                <a:gd name="T5" fmla="*/ 5 h 7"/>
                <a:gd name="T6" fmla="*/ 11 w 38"/>
                <a:gd name="T7" fmla="*/ 6 h 7"/>
                <a:gd name="T8" fmla="*/ 16 w 38"/>
                <a:gd name="T9" fmla="*/ 7 h 7"/>
                <a:gd name="T10" fmla="*/ 20 w 38"/>
                <a:gd name="T11" fmla="*/ 7 h 7"/>
                <a:gd name="T12" fmla="*/ 24 w 38"/>
                <a:gd name="T13" fmla="*/ 7 h 7"/>
                <a:gd name="T14" fmla="*/ 29 w 38"/>
                <a:gd name="T15" fmla="*/ 6 h 7"/>
                <a:gd name="T16" fmla="*/ 33 w 38"/>
                <a:gd name="T17" fmla="*/ 4 h 7"/>
                <a:gd name="T18" fmla="*/ 38 w 38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7">
                  <a:moveTo>
                    <a:pt x="0" y="0"/>
                  </a:moveTo>
                  <a:lnTo>
                    <a:pt x="4" y="3"/>
                  </a:lnTo>
                  <a:lnTo>
                    <a:pt x="7" y="5"/>
                  </a:lnTo>
                  <a:lnTo>
                    <a:pt x="11" y="6"/>
                  </a:lnTo>
                  <a:lnTo>
                    <a:pt x="16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9" y="6"/>
                  </a:lnTo>
                  <a:lnTo>
                    <a:pt x="33" y="4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" name="Freeform 5120"/>
            <p:cNvSpPr>
              <a:spLocks/>
            </p:cNvSpPr>
            <p:nvPr/>
          </p:nvSpPr>
          <p:spPr bwMode="auto">
            <a:xfrm>
              <a:off x="2523" y="2523"/>
              <a:ext cx="278" cy="278"/>
            </a:xfrm>
            <a:custGeom>
              <a:avLst/>
              <a:gdLst>
                <a:gd name="T0" fmla="*/ 0 w 2501"/>
                <a:gd name="T1" fmla="*/ 2464 h 2502"/>
                <a:gd name="T2" fmla="*/ 19 w 2501"/>
                <a:gd name="T3" fmla="*/ 2483 h 2502"/>
                <a:gd name="T4" fmla="*/ 38 w 2501"/>
                <a:gd name="T5" fmla="*/ 2502 h 2502"/>
                <a:gd name="T6" fmla="*/ 2501 w 2501"/>
                <a:gd name="T7" fmla="*/ 38 h 2502"/>
                <a:gd name="T8" fmla="*/ 2482 w 2501"/>
                <a:gd name="T9" fmla="*/ 19 h 2502"/>
                <a:gd name="T10" fmla="*/ 2464 w 2501"/>
                <a:gd name="T11" fmla="*/ 0 h 2502"/>
                <a:gd name="T12" fmla="*/ 0 w 2501"/>
                <a:gd name="T13" fmla="*/ 2464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0" y="2464"/>
                  </a:moveTo>
                  <a:lnTo>
                    <a:pt x="19" y="2483"/>
                  </a:lnTo>
                  <a:lnTo>
                    <a:pt x="38" y="2502"/>
                  </a:lnTo>
                  <a:lnTo>
                    <a:pt x="2501" y="38"/>
                  </a:lnTo>
                  <a:lnTo>
                    <a:pt x="2482" y="19"/>
                  </a:lnTo>
                  <a:lnTo>
                    <a:pt x="2464" y="0"/>
                  </a:lnTo>
                  <a:lnTo>
                    <a:pt x="0" y="24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" name="Freeform 5121"/>
            <p:cNvSpPr>
              <a:spLocks/>
            </p:cNvSpPr>
            <p:nvPr/>
          </p:nvSpPr>
          <p:spPr bwMode="auto">
            <a:xfrm>
              <a:off x="2523" y="2523"/>
              <a:ext cx="278" cy="278"/>
            </a:xfrm>
            <a:custGeom>
              <a:avLst/>
              <a:gdLst>
                <a:gd name="T0" fmla="*/ 0 w 2501"/>
                <a:gd name="T1" fmla="*/ 2464 h 2502"/>
                <a:gd name="T2" fmla="*/ 19 w 2501"/>
                <a:gd name="T3" fmla="*/ 2483 h 2502"/>
                <a:gd name="T4" fmla="*/ 38 w 2501"/>
                <a:gd name="T5" fmla="*/ 2502 h 2502"/>
                <a:gd name="T6" fmla="*/ 2501 w 2501"/>
                <a:gd name="T7" fmla="*/ 38 h 2502"/>
                <a:gd name="T8" fmla="*/ 2482 w 2501"/>
                <a:gd name="T9" fmla="*/ 19 h 2502"/>
                <a:gd name="T10" fmla="*/ 2464 w 2501"/>
                <a:gd name="T11" fmla="*/ 0 h 2502"/>
                <a:gd name="T12" fmla="*/ 0 w 2501"/>
                <a:gd name="T13" fmla="*/ 2464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0" y="2464"/>
                  </a:moveTo>
                  <a:lnTo>
                    <a:pt x="19" y="2483"/>
                  </a:lnTo>
                  <a:lnTo>
                    <a:pt x="38" y="2502"/>
                  </a:lnTo>
                  <a:lnTo>
                    <a:pt x="2501" y="38"/>
                  </a:lnTo>
                  <a:lnTo>
                    <a:pt x="2482" y="19"/>
                  </a:lnTo>
                  <a:lnTo>
                    <a:pt x="2464" y="0"/>
                  </a:lnTo>
                  <a:lnTo>
                    <a:pt x="0" y="246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" name="Freeform 5122"/>
            <p:cNvSpPr>
              <a:spLocks/>
            </p:cNvSpPr>
            <p:nvPr/>
          </p:nvSpPr>
          <p:spPr bwMode="auto">
            <a:xfrm>
              <a:off x="2799" y="2523"/>
              <a:ext cx="3" cy="4"/>
            </a:xfrm>
            <a:custGeom>
              <a:avLst/>
              <a:gdLst>
                <a:gd name="T0" fmla="*/ 0 w 27"/>
                <a:gd name="T1" fmla="*/ 19 h 38"/>
                <a:gd name="T2" fmla="*/ 19 w 27"/>
                <a:gd name="T3" fmla="*/ 38 h 38"/>
                <a:gd name="T4" fmla="*/ 22 w 27"/>
                <a:gd name="T5" fmla="*/ 34 h 38"/>
                <a:gd name="T6" fmla="*/ 24 w 27"/>
                <a:gd name="T7" fmla="*/ 31 h 38"/>
                <a:gd name="T8" fmla="*/ 25 w 27"/>
                <a:gd name="T9" fmla="*/ 27 h 38"/>
                <a:gd name="T10" fmla="*/ 27 w 27"/>
                <a:gd name="T11" fmla="*/ 22 h 38"/>
                <a:gd name="T12" fmla="*/ 27 w 27"/>
                <a:gd name="T13" fmla="*/ 18 h 38"/>
                <a:gd name="T14" fmla="*/ 27 w 27"/>
                <a:gd name="T15" fmla="*/ 13 h 38"/>
                <a:gd name="T16" fmla="*/ 25 w 27"/>
                <a:gd name="T17" fmla="*/ 9 h 38"/>
                <a:gd name="T18" fmla="*/ 23 w 27"/>
                <a:gd name="T19" fmla="*/ 5 h 38"/>
                <a:gd name="T20" fmla="*/ 19 w 27"/>
                <a:gd name="T21" fmla="*/ 0 h 38"/>
                <a:gd name="T22" fmla="*/ 0 w 27"/>
                <a:gd name="T2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8">
                  <a:moveTo>
                    <a:pt x="0" y="19"/>
                  </a:moveTo>
                  <a:lnTo>
                    <a:pt x="19" y="38"/>
                  </a:lnTo>
                  <a:lnTo>
                    <a:pt x="22" y="34"/>
                  </a:lnTo>
                  <a:lnTo>
                    <a:pt x="24" y="31"/>
                  </a:lnTo>
                  <a:lnTo>
                    <a:pt x="25" y="27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27" y="13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19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" name="Freeform 5123"/>
            <p:cNvSpPr>
              <a:spLocks/>
            </p:cNvSpPr>
            <p:nvPr/>
          </p:nvSpPr>
          <p:spPr bwMode="auto">
            <a:xfrm>
              <a:off x="2801" y="2523"/>
              <a:ext cx="1" cy="4"/>
            </a:xfrm>
            <a:custGeom>
              <a:avLst/>
              <a:gdLst>
                <a:gd name="T0" fmla="*/ 0 w 8"/>
                <a:gd name="T1" fmla="*/ 38 h 38"/>
                <a:gd name="T2" fmla="*/ 3 w 8"/>
                <a:gd name="T3" fmla="*/ 34 h 38"/>
                <a:gd name="T4" fmla="*/ 5 w 8"/>
                <a:gd name="T5" fmla="*/ 31 h 38"/>
                <a:gd name="T6" fmla="*/ 6 w 8"/>
                <a:gd name="T7" fmla="*/ 27 h 38"/>
                <a:gd name="T8" fmla="*/ 8 w 8"/>
                <a:gd name="T9" fmla="*/ 22 h 38"/>
                <a:gd name="T10" fmla="*/ 8 w 8"/>
                <a:gd name="T11" fmla="*/ 18 h 38"/>
                <a:gd name="T12" fmla="*/ 8 w 8"/>
                <a:gd name="T13" fmla="*/ 13 h 38"/>
                <a:gd name="T14" fmla="*/ 6 w 8"/>
                <a:gd name="T15" fmla="*/ 9 h 38"/>
                <a:gd name="T16" fmla="*/ 4 w 8"/>
                <a:gd name="T17" fmla="*/ 5 h 38"/>
                <a:gd name="T18" fmla="*/ 0 w 8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8">
                  <a:moveTo>
                    <a:pt x="0" y="38"/>
                  </a:moveTo>
                  <a:lnTo>
                    <a:pt x="3" y="34"/>
                  </a:lnTo>
                  <a:lnTo>
                    <a:pt x="5" y="31"/>
                  </a:lnTo>
                  <a:lnTo>
                    <a:pt x="6" y="27"/>
                  </a:lnTo>
                  <a:lnTo>
                    <a:pt x="8" y="22"/>
                  </a:lnTo>
                  <a:lnTo>
                    <a:pt x="8" y="18"/>
                  </a:lnTo>
                  <a:lnTo>
                    <a:pt x="8" y="13"/>
                  </a:lnTo>
                  <a:lnTo>
                    <a:pt x="6" y="9"/>
                  </a:lnTo>
                  <a:lnTo>
                    <a:pt x="4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" name="Freeform 5124"/>
            <p:cNvSpPr>
              <a:spLocks/>
            </p:cNvSpPr>
            <p:nvPr/>
          </p:nvSpPr>
          <p:spPr bwMode="auto">
            <a:xfrm>
              <a:off x="2523" y="2249"/>
              <a:ext cx="278" cy="278"/>
            </a:xfrm>
            <a:custGeom>
              <a:avLst/>
              <a:gdLst>
                <a:gd name="T0" fmla="*/ 2464 w 2501"/>
                <a:gd name="T1" fmla="*/ 2502 h 2502"/>
                <a:gd name="T2" fmla="*/ 2482 w 2501"/>
                <a:gd name="T3" fmla="*/ 2483 h 2502"/>
                <a:gd name="T4" fmla="*/ 2501 w 2501"/>
                <a:gd name="T5" fmla="*/ 2464 h 2502"/>
                <a:gd name="T6" fmla="*/ 38 w 2501"/>
                <a:gd name="T7" fmla="*/ 0 h 2502"/>
                <a:gd name="T8" fmla="*/ 19 w 2501"/>
                <a:gd name="T9" fmla="*/ 19 h 2502"/>
                <a:gd name="T10" fmla="*/ 0 w 2501"/>
                <a:gd name="T11" fmla="*/ 37 h 2502"/>
                <a:gd name="T12" fmla="*/ 2464 w 2501"/>
                <a:gd name="T13" fmla="*/ 2502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2464" y="2502"/>
                  </a:moveTo>
                  <a:lnTo>
                    <a:pt x="2482" y="2483"/>
                  </a:lnTo>
                  <a:lnTo>
                    <a:pt x="2501" y="2464"/>
                  </a:lnTo>
                  <a:lnTo>
                    <a:pt x="38" y="0"/>
                  </a:lnTo>
                  <a:lnTo>
                    <a:pt x="19" y="19"/>
                  </a:lnTo>
                  <a:lnTo>
                    <a:pt x="0" y="37"/>
                  </a:lnTo>
                  <a:lnTo>
                    <a:pt x="2464" y="25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" name="Freeform 5125"/>
            <p:cNvSpPr>
              <a:spLocks/>
            </p:cNvSpPr>
            <p:nvPr/>
          </p:nvSpPr>
          <p:spPr bwMode="auto">
            <a:xfrm>
              <a:off x="2523" y="2249"/>
              <a:ext cx="278" cy="278"/>
            </a:xfrm>
            <a:custGeom>
              <a:avLst/>
              <a:gdLst>
                <a:gd name="T0" fmla="*/ 2464 w 2501"/>
                <a:gd name="T1" fmla="*/ 2502 h 2502"/>
                <a:gd name="T2" fmla="*/ 2482 w 2501"/>
                <a:gd name="T3" fmla="*/ 2483 h 2502"/>
                <a:gd name="T4" fmla="*/ 2501 w 2501"/>
                <a:gd name="T5" fmla="*/ 2464 h 2502"/>
                <a:gd name="T6" fmla="*/ 38 w 2501"/>
                <a:gd name="T7" fmla="*/ 0 h 2502"/>
                <a:gd name="T8" fmla="*/ 19 w 2501"/>
                <a:gd name="T9" fmla="*/ 19 h 2502"/>
                <a:gd name="T10" fmla="*/ 0 w 2501"/>
                <a:gd name="T11" fmla="*/ 37 h 2502"/>
                <a:gd name="T12" fmla="*/ 2464 w 2501"/>
                <a:gd name="T13" fmla="*/ 2502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1" h="2502">
                  <a:moveTo>
                    <a:pt x="2464" y="2502"/>
                  </a:moveTo>
                  <a:lnTo>
                    <a:pt x="2482" y="2483"/>
                  </a:lnTo>
                  <a:lnTo>
                    <a:pt x="2501" y="2464"/>
                  </a:lnTo>
                  <a:lnTo>
                    <a:pt x="38" y="0"/>
                  </a:lnTo>
                  <a:lnTo>
                    <a:pt x="19" y="19"/>
                  </a:lnTo>
                  <a:lnTo>
                    <a:pt x="0" y="37"/>
                  </a:lnTo>
                  <a:lnTo>
                    <a:pt x="2464" y="250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" name="Freeform 5126"/>
            <p:cNvSpPr>
              <a:spLocks/>
            </p:cNvSpPr>
            <p:nvPr/>
          </p:nvSpPr>
          <p:spPr bwMode="auto">
            <a:xfrm>
              <a:off x="2523" y="2248"/>
              <a:ext cx="4" cy="3"/>
            </a:xfrm>
            <a:custGeom>
              <a:avLst/>
              <a:gdLst>
                <a:gd name="T0" fmla="*/ 19 w 38"/>
                <a:gd name="T1" fmla="*/ 26 h 26"/>
                <a:gd name="T2" fmla="*/ 38 w 38"/>
                <a:gd name="T3" fmla="*/ 7 h 26"/>
                <a:gd name="T4" fmla="*/ 34 w 38"/>
                <a:gd name="T5" fmla="*/ 4 h 26"/>
                <a:gd name="T6" fmla="*/ 31 w 38"/>
                <a:gd name="T7" fmla="*/ 2 h 26"/>
                <a:gd name="T8" fmla="*/ 27 w 38"/>
                <a:gd name="T9" fmla="*/ 1 h 26"/>
                <a:gd name="T10" fmla="*/ 22 w 38"/>
                <a:gd name="T11" fmla="*/ 0 h 26"/>
                <a:gd name="T12" fmla="*/ 18 w 38"/>
                <a:gd name="T13" fmla="*/ 0 h 26"/>
                <a:gd name="T14" fmla="*/ 13 w 38"/>
                <a:gd name="T15" fmla="*/ 0 h 26"/>
                <a:gd name="T16" fmla="*/ 9 w 38"/>
                <a:gd name="T17" fmla="*/ 1 h 26"/>
                <a:gd name="T18" fmla="*/ 5 w 38"/>
                <a:gd name="T19" fmla="*/ 3 h 26"/>
                <a:gd name="T20" fmla="*/ 0 w 38"/>
                <a:gd name="T21" fmla="*/ 7 h 26"/>
                <a:gd name="T22" fmla="*/ 19 w 38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6">
                  <a:moveTo>
                    <a:pt x="19" y="26"/>
                  </a:moveTo>
                  <a:lnTo>
                    <a:pt x="38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lnTo>
                    <a:pt x="0" y="7"/>
                  </a:lnTo>
                  <a:lnTo>
                    <a:pt x="19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" name="Freeform 5127"/>
            <p:cNvSpPr>
              <a:spLocks/>
            </p:cNvSpPr>
            <p:nvPr/>
          </p:nvSpPr>
          <p:spPr bwMode="auto">
            <a:xfrm>
              <a:off x="2523" y="2248"/>
              <a:ext cx="4" cy="1"/>
            </a:xfrm>
            <a:custGeom>
              <a:avLst/>
              <a:gdLst>
                <a:gd name="T0" fmla="*/ 38 w 38"/>
                <a:gd name="T1" fmla="*/ 7 h 7"/>
                <a:gd name="T2" fmla="*/ 34 w 38"/>
                <a:gd name="T3" fmla="*/ 4 h 7"/>
                <a:gd name="T4" fmla="*/ 31 w 38"/>
                <a:gd name="T5" fmla="*/ 2 h 7"/>
                <a:gd name="T6" fmla="*/ 27 w 38"/>
                <a:gd name="T7" fmla="*/ 1 h 7"/>
                <a:gd name="T8" fmla="*/ 22 w 38"/>
                <a:gd name="T9" fmla="*/ 0 h 7"/>
                <a:gd name="T10" fmla="*/ 18 w 38"/>
                <a:gd name="T11" fmla="*/ 0 h 7"/>
                <a:gd name="T12" fmla="*/ 13 w 38"/>
                <a:gd name="T13" fmla="*/ 0 h 7"/>
                <a:gd name="T14" fmla="*/ 9 w 38"/>
                <a:gd name="T15" fmla="*/ 1 h 7"/>
                <a:gd name="T16" fmla="*/ 5 w 38"/>
                <a:gd name="T17" fmla="*/ 3 h 7"/>
                <a:gd name="T18" fmla="*/ 0 w 38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7">
                  <a:moveTo>
                    <a:pt x="38" y="7"/>
                  </a:moveTo>
                  <a:lnTo>
                    <a:pt x="34" y="4"/>
                  </a:lnTo>
                  <a:lnTo>
                    <a:pt x="31" y="2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60" name="Group 5128"/>
          <p:cNvGrpSpPr>
            <a:grpSpLocks/>
          </p:cNvGrpSpPr>
          <p:nvPr/>
        </p:nvGrpSpPr>
        <p:grpSpPr bwMode="auto">
          <a:xfrm>
            <a:off x="7745285" y="3544379"/>
            <a:ext cx="877888" cy="265113"/>
            <a:chOff x="3504" y="1102"/>
            <a:chExt cx="553" cy="167"/>
          </a:xfrm>
        </p:grpSpPr>
        <p:sp>
          <p:nvSpPr>
            <p:cNvPr id="5461" name="Freeform 5129"/>
            <p:cNvSpPr>
              <a:spLocks/>
            </p:cNvSpPr>
            <p:nvPr/>
          </p:nvSpPr>
          <p:spPr bwMode="auto">
            <a:xfrm>
              <a:off x="4051" y="1102"/>
              <a:ext cx="6" cy="3"/>
            </a:xfrm>
            <a:custGeom>
              <a:avLst/>
              <a:gdLst>
                <a:gd name="T0" fmla="*/ 27 w 54"/>
                <a:gd name="T1" fmla="*/ 27 h 27"/>
                <a:gd name="T2" fmla="*/ 0 w 54"/>
                <a:gd name="T3" fmla="*/ 27 h 27"/>
                <a:gd name="T4" fmla="*/ 1 w 54"/>
                <a:gd name="T5" fmla="*/ 18 h 27"/>
                <a:gd name="T6" fmla="*/ 5 w 54"/>
                <a:gd name="T7" fmla="*/ 12 h 27"/>
                <a:gd name="T8" fmla="*/ 11 w 54"/>
                <a:gd name="T9" fmla="*/ 5 h 27"/>
                <a:gd name="T10" fmla="*/ 18 w 54"/>
                <a:gd name="T11" fmla="*/ 2 h 27"/>
                <a:gd name="T12" fmla="*/ 27 w 54"/>
                <a:gd name="T13" fmla="*/ 0 h 27"/>
                <a:gd name="T14" fmla="*/ 35 w 54"/>
                <a:gd name="T15" fmla="*/ 2 h 27"/>
                <a:gd name="T16" fmla="*/ 42 w 54"/>
                <a:gd name="T17" fmla="*/ 5 h 27"/>
                <a:gd name="T18" fmla="*/ 48 w 54"/>
                <a:gd name="T19" fmla="*/ 12 h 27"/>
                <a:gd name="T20" fmla="*/ 52 w 54"/>
                <a:gd name="T21" fmla="*/ 18 h 27"/>
                <a:gd name="T22" fmla="*/ 54 w 54"/>
                <a:gd name="T23" fmla="*/ 27 h 27"/>
                <a:gd name="T24" fmla="*/ 27 w 54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7">
                  <a:moveTo>
                    <a:pt x="27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2" y="18"/>
                  </a:lnTo>
                  <a:lnTo>
                    <a:pt x="54" y="27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" name="Freeform 5130"/>
            <p:cNvSpPr>
              <a:spLocks/>
            </p:cNvSpPr>
            <p:nvPr/>
          </p:nvSpPr>
          <p:spPr bwMode="auto">
            <a:xfrm>
              <a:off x="4051" y="1102"/>
              <a:ext cx="6" cy="3"/>
            </a:xfrm>
            <a:custGeom>
              <a:avLst/>
              <a:gdLst>
                <a:gd name="T0" fmla="*/ 0 w 54"/>
                <a:gd name="T1" fmla="*/ 27 h 27"/>
                <a:gd name="T2" fmla="*/ 1 w 54"/>
                <a:gd name="T3" fmla="*/ 18 h 27"/>
                <a:gd name="T4" fmla="*/ 5 w 54"/>
                <a:gd name="T5" fmla="*/ 12 h 27"/>
                <a:gd name="T6" fmla="*/ 11 w 54"/>
                <a:gd name="T7" fmla="*/ 5 h 27"/>
                <a:gd name="T8" fmla="*/ 18 w 54"/>
                <a:gd name="T9" fmla="*/ 2 h 27"/>
                <a:gd name="T10" fmla="*/ 27 w 54"/>
                <a:gd name="T11" fmla="*/ 0 h 27"/>
                <a:gd name="T12" fmla="*/ 35 w 54"/>
                <a:gd name="T13" fmla="*/ 2 h 27"/>
                <a:gd name="T14" fmla="*/ 42 w 54"/>
                <a:gd name="T15" fmla="*/ 5 h 27"/>
                <a:gd name="T16" fmla="*/ 48 w 54"/>
                <a:gd name="T17" fmla="*/ 12 h 27"/>
                <a:gd name="T18" fmla="*/ 52 w 54"/>
                <a:gd name="T19" fmla="*/ 18 h 27"/>
                <a:gd name="T20" fmla="*/ 54 w 54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7">
                  <a:moveTo>
                    <a:pt x="0" y="27"/>
                  </a:moveTo>
                  <a:lnTo>
                    <a:pt x="1" y="18"/>
                  </a:lnTo>
                  <a:lnTo>
                    <a:pt x="5" y="12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2" y="18"/>
                  </a:lnTo>
                  <a:lnTo>
                    <a:pt x="54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" name="Freeform 5131"/>
            <p:cNvSpPr>
              <a:spLocks/>
            </p:cNvSpPr>
            <p:nvPr/>
          </p:nvSpPr>
          <p:spPr bwMode="auto">
            <a:xfrm>
              <a:off x="4051" y="1105"/>
              <a:ext cx="6" cy="161"/>
            </a:xfrm>
            <a:custGeom>
              <a:avLst/>
              <a:gdLst>
                <a:gd name="T0" fmla="*/ 54 w 54"/>
                <a:gd name="T1" fmla="*/ 0 h 1454"/>
                <a:gd name="T2" fmla="*/ 27 w 54"/>
                <a:gd name="T3" fmla="*/ 0 h 1454"/>
                <a:gd name="T4" fmla="*/ 0 w 54"/>
                <a:gd name="T5" fmla="*/ 0 h 1454"/>
                <a:gd name="T6" fmla="*/ 0 w 54"/>
                <a:gd name="T7" fmla="*/ 1454 h 1454"/>
                <a:gd name="T8" fmla="*/ 27 w 54"/>
                <a:gd name="T9" fmla="*/ 1454 h 1454"/>
                <a:gd name="T10" fmla="*/ 54 w 54"/>
                <a:gd name="T11" fmla="*/ 1454 h 1454"/>
                <a:gd name="T12" fmla="*/ 54 w 54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454">
                  <a:moveTo>
                    <a:pt x="54" y="0"/>
                  </a:moveTo>
                  <a:lnTo>
                    <a:pt x="27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7" y="1454"/>
                  </a:lnTo>
                  <a:lnTo>
                    <a:pt x="54" y="145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" name="Freeform 5132"/>
            <p:cNvSpPr>
              <a:spLocks/>
            </p:cNvSpPr>
            <p:nvPr/>
          </p:nvSpPr>
          <p:spPr bwMode="auto">
            <a:xfrm>
              <a:off x="4051" y="1105"/>
              <a:ext cx="6" cy="161"/>
            </a:xfrm>
            <a:custGeom>
              <a:avLst/>
              <a:gdLst>
                <a:gd name="T0" fmla="*/ 54 w 54"/>
                <a:gd name="T1" fmla="*/ 0 h 1454"/>
                <a:gd name="T2" fmla="*/ 27 w 54"/>
                <a:gd name="T3" fmla="*/ 0 h 1454"/>
                <a:gd name="T4" fmla="*/ 0 w 54"/>
                <a:gd name="T5" fmla="*/ 0 h 1454"/>
                <a:gd name="T6" fmla="*/ 0 w 54"/>
                <a:gd name="T7" fmla="*/ 1454 h 1454"/>
                <a:gd name="T8" fmla="*/ 27 w 54"/>
                <a:gd name="T9" fmla="*/ 1454 h 1454"/>
                <a:gd name="T10" fmla="*/ 54 w 54"/>
                <a:gd name="T11" fmla="*/ 1454 h 1454"/>
                <a:gd name="T12" fmla="*/ 54 w 54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454">
                  <a:moveTo>
                    <a:pt x="54" y="0"/>
                  </a:moveTo>
                  <a:lnTo>
                    <a:pt x="27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7" y="1454"/>
                  </a:lnTo>
                  <a:lnTo>
                    <a:pt x="54" y="1454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" name="Freeform 5133"/>
            <p:cNvSpPr>
              <a:spLocks/>
            </p:cNvSpPr>
            <p:nvPr/>
          </p:nvSpPr>
          <p:spPr bwMode="auto">
            <a:xfrm>
              <a:off x="4051" y="1266"/>
              <a:ext cx="6" cy="3"/>
            </a:xfrm>
            <a:custGeom>
              <a:avLst/>
              <a:gdLst>
                <a:gd name="T0" fmla="*/ 27 w 54"/>
                <a:gd name="T1" fmla="*/ 0 h 26"/>
                <a:gd name="T2" fmla="*/ 54 w 54"/>
                <a:gd name="T3" fmla="*/ 0 h 26"/>
                <a:gd name="T4" fmla="*/ 52 w 54"/>
                <a:gd name="T5" fmla="*/ 8 h 26"/>
                <a:gd name="T6" fmla="*/ 48 w 54"/>
                <a:gd name="T7" fmla="*/ 15 h 26"/>
                <a:gd name="T8" fmla="*/ 42 w 54"/>
                <a:gd name="T9" fmla="*/ 21 h 26"/>
                <a:gd name="T10" fmla="*/ 35 w 54"/>
                <a:gd name="T11" fmla="*/ 25 h 26"/>
                <a:gd name="T12" fmla="*/ 27 w 54"/>
                <a:gd name="T13" fmla="*/ 26 h 26"/>
                <a:gd name="T14" fmla="*/ 18 w 54"/>
                <a:gd name="T15" fmla="*/ 25 h 26"/>
                <a:gd name="T16" fmla="*/ 11 w 54"/>
                <a:gd name="T17" fmla="*/ 21 h 26"/>
                <a:gd name="T18" fmla="*/ 5 w 54"/>
                <a:gd name="T19" fmla="*/ 15 h 26"/>
                <a:gd name="T20" fmla="*/ 1 w 54"/>
                <a:gd name="T21" fmla="*/ 8 h 26"/>
                <a:gd name="T22" fmla="*/ 0 w 54"/>
                <a:gd name="T23" fmla="*/ 0 h 26"/>
                <a:gd name="T24" fmla="*/ 27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7" y="0"/>
                  </a:moveTo>
                  <a:lnTo>
                    <a:pt x="54" y="0"/>
                  </a:lnTo>
                  <a:lnTo>
                    <a:pt x="52" y="8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35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1" y="21"/>
                  </a:lnTo>
                  <a:lnTo>
                    <a:pt x="5" y="15"/>
                  </a:lnTo>
                  <a:lnTo>
                    <a:pt x="1" y="8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" name="Freeform 5134"/>
            <p:cNvSpPr>
              <a:spLocks/>
            </p:cNvSpPr>
            <p:nvPr/>
          </p:nvSpPr>
          <p:spPr bwMode="auto">
            <a:xfrm>
              <a:off x="4051" y="1266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2 w 54"/>
                <a:gd name="T3" fmla="*/ 8 h 26"/>
                <a:gd name="T4" fmla="*/ 48 w 54"/>
                <a:gd name="T5" fmla="*/ 15 h 26"/>
                <a:gd name="T6" fmla="*/ 42 w 54"/>
                <a:gd name="T7" fmla="*/ 21 h 26"/>
                <a:gd name="T8" fmla="*/ 35 w 54"/>
                <a:gd name="T9" fmla="*/ 25 h 26"/>
                <a:gd name="T10" fmla="*/ 27 w 54"/>
                <a:gd name="T11" fmla="*/ 26 h 26"/>
                <a:gd name="T12" fmla="*/ 18 w 54"/>
                <a:gd name="T13" fmla="*/ 25 h 26"/>
                <a:gd name="T14" fmla="*/ 11 w 54"/>
                <a:gd name="T15" fmla="*/ 21 h 26"/>
                <a:gd name="T16" fmla="*/ 5 w 54"/>
                <a:gd name="T17" fmla="*/ 15 h 26"/>
                <a:gd name="T18" fmla="*/ 1 w 54"/>
                <a:gd name="T19" fmla="*/ 8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2" y="8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35" y="25"/>
                  </a:lnTo>
                  <a:lnTo>
                    <a:pt x="27" y="26"/>
                  </a:lnTo>
                  <a:lnTo>
                    <a:pt x="18" y="25"/>
                  </a:lnTo>
                  <a:lnTo>
                    <a:pt x="11" y="21"/>
                  </a:lnTo>
                  <a:lnTo>
                    <a:pt x="5" y="15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" name="Freeform 5135"/>
            <p:cNvSpPr>
              <a:spLocks/>
            </p:cNvSpPr>
            <p:nvPr/>
          </p:nvSpPr>
          <p:spPr bwMode="auto">
            <a:xfrm>
              <a:off x="3504" y="1102"/>
              <a:ext cx="6" cy="3"/>
            </a:xfrm>
            <a:custGeom>
              <a:avLst/>
              <a:gdLst>
                <a:gd name="T0" fmla="*/ 26 w 53"/>
                <a:gd name="T1" fmla="*/ 27 h 27"/>
                <a:gd name="T2" fmla="*/ 0 w 53"/>
                <a:gd name="T3" fmla="*/ 27 h 27"/>
                <a:gd name="T4" fmla="*/ 1 w 53"/>
                <a:gd name="T5" fmla="*/ 18 h 27"/>
                <a:gd name="T6" fmla="*/ 4 w 53"/>
                <a:gd name="T7" fmla="*/ 12 h 27"/>
                <a:gd name="T8" fmla="*/ 11 w 53"/>
                <a:gd name="T9" fmla="*/ 5 h 27"/>
                <a:gd name="T10" fmla="*/ 17 w 53"/>
                <a:gd name="T11" fmla="*/ 2 h 27"/>
                <a:gd name="T12" fmla="*/ 26 w 53"/>
                <a:gd name="T13" fmla="*/ 0 h 27"/>
                <a:gd name="T14" fmla="*/ 35 w 53"/>
                <a:gd name="T15" fmla="*/ 2 h 27"/>
                <a:gd name="T16" fmla="*/ 41 w 53"/>
                <a:gd name="T17" fmla="*/ 5 h 27"/>
                <a:gd name="T18" fmla="*/ 48 w 53"/>
                <a:gd name="T19" fmla="*/ 12 h 27"/>
                <a:gd name="T20" fmla="*/ 51 w 53"/>
                <a:gd name="T21" fmla="*/ 18 h 27"/>
                <a:gd name="T22" fmla="*/ 53 w 53"/>
                <a:gd name="T23" fmla="*/ 27 h 27"/>
                <a:gd name="T24" fmla="*/ 26 w 53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7">
                  <a:moveTo>
                    <a:pt x="26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3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" name="Freeform 5136"/>
            <p:cNvSpPr>
              <a:spLocks/>
            </p:cNvSpPr>
            <p:nvPr/>
          </p:nvSpPr>
          <p:spPr bwMode="auto">
            <a:xfrm>
              <a:off x="3504" y="1102"/>
              <a:ext cx="6" cy="3"/>
            </a:xfrm>
            <a:custGeom>
              <a:avLst/>
              <a:gdLst>
                <a:gd name="T0" fmla="*/ 0 w 53"/>
                <a:gd name="T1" fmla="*/ 27 h 27"/>
                <a:gd name="T2" fmla="*/ 1 w 53"/>
                <a:gd name="T3" fmla="*/ 18 h 27"/>
                <a:gd name="T4" fmla="*/ 4 w 53"/>
                <a:gd name="T5" fmla="*/ 12 h 27"/>
                <a:gd name="T6" fmla="*/ 11 w 53"/>
                <a:gd name="T7" fmla="*/ 5 h 27"/>
                <a:gd name="T8" fmla="*/ 17 w 53"/>
                <a:gd name="T9" fmla="*/ 2 h 27"/>
                <a:gd name="T10" fmla="*/ 26 w 53"/>
                <a:gd name="T11" fmla="*/ 0 h 27"/>
                <a:gd name="T12" fmla="*/ 35 w 53"/>
                <a:gd name="T13" fmla="*/ 2 h 27"/>
                <a:gd name="T14" fmla="*/ 41 w 53"/>
                <a:gd name="T15" fmla="*/ 5 h 27"/>
                <a:gd name="T16" fmla="*/ 48 w 53"/>
                <a:gd name="T17" fmla="*/ 12 h 27"/>
                <a:gd name="T18" fmla="*/ 51 w 53"/>
                <a:gd name="T19" fmla="*/ 18 h 27"/>
                <a:gd name="T20" fmla="*/ 53 w 53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7">
                  <a:moveTo>
                    <a:pt x="0" y="27"/>
                  </a:move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3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" name="Freeform 5137"/>
            <p:cNvSpPr>
              <a:spLocks/>
            </p:cNvSpPr>
            <p:nvPr/>
          </p:nvSpPr>
          <p:spPr bwMode="auto">
            <a:xfrm>
              <a:off x="3504" y="1105"/>
              <a:ext cx="6" cy="161"/>
            </a:xfrm>
            <a:custGeom>
              <a:avLst/>
              <a:gdLst>
                <a:gd name="T0" fmla="*/ 53 w 53"/>
                <a:gd name="T1" fmla="*/ 0 h 1454"/>
                <a:gd name="T2" fmla="*/ 26 w 53"/>
                <a:gd name="T3" fmla="*/ 0 h 1454"/>
                <a:gd name="T4" fmla="*/ 0 w 53"/>
                <a:gd name="T5" fmla="*/ 0 h 1454"/>
                <a:gd name="T6" fmla="*/ 0 w 53"/>
                <a:gd name="T7" fmla="*/ 1454 h 1454"/>
                <a:gd name="T8" fmla="*/ 26 w 53"/>
                <a:gd name="T9" fmla="*/ 1454 h 1454"/>
                <a:gd name="T10" fmla="*/ 53 w 53"/>
                <a:gd name="T11" fmla="*/ 1454 h 1454"/>
                <a:gd name="T12" fmla="*/ 53 w 53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454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6" y="1454"/>
                  </a:lnTo>
                  <a:lnTo>
                    <a:pt x="53" y="14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" name="Freeform 5138"/>
            <p:cNvSpPr>
              <a:spLocks/>
            </p:cNvSpPr>
            <p:nvPr/>
          </p:nvSpPr>
          <p:spPr bwMode="auto">
            <a:xfrm>
              <a:off x="3504" y="1105"/>
              <a:ext cx="6" cy="161"/>
            </a:xfrm>
            <a:custGeom>
              <a:avLst/>
              <a:gdLst>
                <a:gd name="T0" fmla="*/ 53 w 53"/>
                <a:gd name="T1" fmla="*/ 0 h 1454"/>
                <a:gd name="T2" fmla="*/ 26 w 53"/>
                <a:gd name="T3" fmla="*/ 0 h 1454"/>
                <a:gd name="T4" fmla="*/ 0 w 53"/>
                <a:gd name="T5" fmla="*/ 0 h 1454"/>
                <a:gd name="T6" fmla="*/ 0 w 53"/>
                <a:gd name="T7" fmla="*/ 1454 h 1454"/>
                <a:gd name="T8" fmla="*/ 26 w 53"/>
                <a:gd name="T9" fmla="*/ 1454 h 1454"/>
                <a:gd name="T10" fmla="*/ 53 w 53"/>
                <a:gd name="T11" fmla="*/ 1454 h 1454"/>
                <a:gd name="T12" fmla="*/ 53 w 53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454">
                  <a:moveTo>
                    <a:pt x="53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6" y="1454"/>
                  </a:lnTo>
                  <a:lnTo>
                    <a:pt x="53" y="1454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" name="Freeform 5139"/>
            <p:cNvSpPr>
              <a:spLocks/>
            </p:cNvSpPr>
            <p:nvPr/>
          </p:nvSpPr>
          <p:spPr bwMode="auto">
            <a:xfrm>
              <a:off x="3504" y="1266"/>
              <a:ext cx="6" cy="3"/>
            </a:xfrm>
            <a:custGeom>
              <a:avLst/>
              <a:gdLst>
                <a:gd name="T0" fmla="*/ 26 w 53"/>
                <a:gd name="T1" fmla="*/ 0 h 26"/>
                <a:gd name="T2" fmla="*/ 53 w 53"/>
                <a:gd name="T3" fmla="*/ 0 h 26"/>
                <a:gd name="T4" fmla="*/ 51 w 53"/>
                <a:gd name="T5" fmla="*/ 8 h 26"/>
                <a:gd name="T6" fmla="*/ 48 w 53"/>
                <a:gd name="T7" fmla="*/ 15 h 26"/>
                <a:gd name="T8" fmla="*/ 41 w 53"/>
                <a:gd name="T9" fmla="*/ 21 h 26"/>
                <a:gd name="T10" fmla="*/ 35 w 53"/>
                <a:gd name="T11" fmla="*/ 25 h 26"/>
                <a:gd name="T12" fmla="*/ 26 w 53"/>
                <a:gd name="T13" fmla="*/ 26 h 26"/>
                <a:gd name="T14" fmla="*/ 17 w 53"/>
                <a:gd name="T15" fmla="*/ 25 h 26"/>
                <a:gd name="T16" fmla="*/ 11 w 53"/>
                <a:gd name="T17" fmla="*/ 21 h 26"/>
                <a:gd name="T18" fmla="*/ 4 w 53"/>
                <a:gd name="T19" fmla="*/ 15 h 26"/>
                <a:gd name="T20" fmla="*/ 1 w 53"/>
                <a:gd name="T21" fmla="*/ 8 h 26"/>
                <a:gd name="T22" fmla="*/ 0 w 53"/>
                <a:gd name="T23" fmla="*/ 0 h 26"/>
                <a:gd name="T24" fmla="*/ 26 w 5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6">
                  <a:moveTo>
                    <a:pt x="26" y="0"/>
                  </a:moveTo>
                  <a:lnTo>
                    <a:pt x="53" y="0"/>
                  </a:lnTo>
                  <a:lnTo>
                    <a:pt x="51" y="8"/>
                  </a:lnTo>
                  <a:lnTo>
                    <a:pt x="48" y="15"/>
                  </a:lnTo>
                  <a:lnTo>
                    <a:pt x="41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" name="Freeform 5140"/>
            <p:cNvSpPr>
              <a:spLocks/>
            </p:cNvSpPr>
            <p:nvPr/>
          </p:nvSpPr>
          <p:spPr bwMode="auto">
            <a:xfrm>
              <a:off x="3504" y="1266"/>
              <a:ext cx="6" cy="3"/>
            </a:xfrm>
            <a:custGeom>
              <a:avLst/>
              <a:gdLst>
                <a:gd name="T0" fmla="*/ 53 w 53"/>
                <a:gd name="T1" fmla="*/ 0 h 26"/>
                <a:gd name="T2" fmla="*/ 51 w 53"/>
                <a:gd name="T3" fmla="*/ 8 h 26"/>
                <a:gd name="T4" fmla="*/ 48 w 53"/>
                <a:gd name="T5" fmla="*/ 15 h 26"/>
                <a:gd name="T6" fmla="*/ 41 w 53"/>
                <a:gd name="T7" fmla="*/ 21 h 26"/>
                <a:gd name="T8" fmla="*/ 35 w 53"/>
                <a:gd name="T9" fmla="*/ 25 h 26"/>
                <a:gd name="T10" fmla="*/ 26 w 53"/>
                <a:gd name="T11" fmla="*/ 26 h 26"/>
                <a:gd name="T12" fmla="*/ 17 w 53"/>
                <a:gd name="T13" fmla="*/ 25 h 26"/>
                <a:gd name="T14" fmla="*/ 11 w 53"/>
                <a:gd name="T15" fmla="*/ 21 h 26"/>
                <a:gd name="T16" fmla="*/ 4 w 53"/>
                <a:gd name="T17" fmla="*/ 15 h 26"/>
                <a:gd name="T18" fmla="*/ 1 w 53"/>
                <a:gd name="T19" fmla="*/ 8 h 26"/>
                <a:gd name="T20" fmla="*/ 0 w 5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6">
                  <a:moveTo>
                    <a:pt x="53" y="0"/>
                  </a:moveTo>
                  <a:lnTo>
                    <a:pt x="51" y="8"/>
                  </a:lnTo>
                  <a:lnTo>
                    <a:pt x="48" y="15"/>
                  </a:lnTo>
                  <a:lnTo>
                    <a:pt x="41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" name="Freeform 5141"/>
            <p:cNvSpPr>
              <a:spLocks/>
            </p:cNvSpPr>
            <p:nvPr/>
          </p:nvSpPr>
          <p:spPr bwMode="auto">
            <a:xfrm>
              <a:off x="3504" y="1102"/>
              <a:ext cx="3" cy="6"/>
            </a:xfrm>
            <a:custGeom>
              <a:avLst/>
              <a:gdLst>
                <a:gd name="T0" fmla="*/ 26 w 26"/>
                <a:gd name="T1" fmla="*/ 27 h 53"/>
                <a:gd name="T2" fmla="*/ 26 w 26"/>
                <a:gd name="T3" fmla="*/ 53 h 53"/>
                <a:gd name="T4" fmla="*/ 17 w 26"/>
                <a:gd name="T5" fmla="*/ 52 h 53"/>
                <a:gd name="T6" fmla="*/ 11 w 26"/>
                <a:gd name="T7" fmla="*/ 49 h 53"/>
                <a:gd name="T8" fmla="*/ 4 w 26"/>
                <a:gd name="T9" fmla="*/ 42 h 53"/>
                <a:gd name="T10" fmla="*/ 1 w 26"/>
                <a:gd name="T11" fmla="*/ 36 h 53"/>
                <a:gd name="T12" fmla="*/ 0 w 26"/>
                <a:gd name="T13" fmla="*/ 27 h 53"/>
                <a:gd name="T14" fmla="*/ 1 w 26"/>
                <a:gd name="T15" fmla="*/ 18 h 53"/>
                <a:gd name="T16" fmla="*/ 4 w 26"/>
                <a:gd name="T17" fmla="*/ 12 h 53"/>
                <a:gd name="T18" fmla="*/ 11 w 26"/>
                <a:gd name="T19" fmla="*/ 5 h 53"/>
                <a:gd name="T20" fmla="*/ 17 w 26"/>
                <a:gd name="T21" fmla="*/ 2 h 53"/>
                <a:gd name="T22" fmla="*/ 26 w 26"/>
                <a:gd name="T23" fmla="*/ 0 h 53"/>
                <a:gd name="T24" fmla="*/ 26 w 26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3">
                  <a:moveTo>
                    <a:pt x="26" y="27"/>
                  </a:moveTo>
                  <a:lnTo>
                    <a:pt x="26" y="53"/>
                  </a:lnTo>
                  <a:lnTo>
                    <a:pt x="17" y="52"/>
                  </a:lnTo>
                  <a:lnTo>
                    <a:pt x="11" y="49"/>
                  </a:lnTo>
                  <a:lnTo>
                    <a:pt x="4" y="42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" name="Freeform 5142"/>
            <p:cNvSpPr>
              <a:spLocks/>
            </p:cNvSpPr>
            <p:nvPr/>
          </p:nvSpPr>
          <p:spPr bwMode="auto">
            <a:xfrm>
              <a:off x="3504" y="1102"/>
              <a:ext cx="3" cy="6"/>
            </a:xfrm>
            <a:custGeom>
              <a:avLst/>
              <a:gdLst>
                <a:gd name="T0" fmla="*/ 26 w 26"/>
                <a:gd name="T1" fmla="*/ 53 h 53"/>
                <a:gd name="T2" fmla="*/ 17 w 26"/>
                <a:gd name="T3" fmla="*/ 52 h 53"/>
                <a:gd name="T4" fmla="*/ 11 w 26"/>
                <a:gd name="T5" fmla="*/ 49 h 53"/>
                <a:gd name="T6" fmla="*/ 4 w 26"/>
                <a:gd name="T7" fmla="*/ 42 h 53"/>
                <a:gd name="T8" fmla="*/ 1 w 26"/>
                <a:gd name="T9" fmla="*/ 36 h 53"/>
                <a:gd name="T10" fmla="*/ 0 w 26"/>
                <a:gd name="T11" fmla="*/ 27 h 53"/>
                <a:gd name="T12" fmla="*/ 1 w 26"/>
                <a:gd name="T13" fmla="*/ 18 h 53"/>
                <a:gd name="T14" fmla="*/ 4 w 26"/>
                <a:gd name="T15" fmla="*/ 12 h 53"/>
                <a:gd name="T16" fmla="*/ 11 w 26"/>
                <a:gd name="T17" fmla="*/ 5 h 53"/>
                <a:gd name="T18" fmla="*/ 17 w 26"/>
                <a:gd name="T19" fmla="*/ 2 h 53"/>
                <a:gd name="T20" fmla="*/ 26 w 26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3">
                  <a:moveTo>
                    <a:pt x="26" y="53"/>
                  </a:moveTo>
                  <a:lnTo>
                    <a:pt x="17" y="52"/>
                  </a:lnTo>
                  <a:lnTo>
                    <a:pt x="11" y="49"/>
                  </a:lnTo>
                  <a:lnTo>
                    <a:pt x="4" y="42"/>
                  </a:lnTo>
                  <a:lnTo>
                    <a:pt x="1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" name="Freeform 5143"/>
            <p:cNvSpPr>
              <a:spLocks/>
            </p:cNvSpPr>
            <p:nvPr/>
          </p:nvSpPr>
          <p:spPr bwMode="auto">
            <a:xfrm>
              <a:off x="3507" y="1102"/>
              <a:ext cx="547" cy="6"/>
            </a:xfrm>
            <a:custGeom>
              <a:avLst/>
              <a:gdLst>
                <a:gd name="T0" fmla="*/ 0 w 4927"/>
                <a:gd name="T1" fmla="*/ 0 h 53"/>
                <a:gd name="T2" fmla="*/ 0 w 4927"/>
                <a:gd name="T3" fmla="*/ 27 h 53"/>
                <a:gd name="T4" fmla="*/ 0 w 4927"/>
                <a:gd name="T5" fmla="*/ 53 h 53"/>
                <a:gd name="T6" fmla="*/ 4927 w 4927"/>
                <a:gd name="T7" fmla="*/ 53 h 53"/>
                <a:gd name="T8" fmla="*/ 4927 w 4927"/>
                <a:gd name="T9" fmla="*/ 27 h 53"/>
                <a:gd name="T10" fmla="*/ 4927 w 4927"/>
                <a:gd name="T11" fmla="*/ 0 h 53"/>
                <a:gd name="T12" fmla="*/ 0 w 4927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7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4927" y="53"/>
                  </a:lnTo>
                  <a:lnTo>
                    <a:pt x="4927" y="27"/>
                  </a:lnTo>
                  <a:lnTo>
                    <a:pt x="49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" name="Freeform 5144"/>
            <p:cNvSpPr>
              <a:spLocks/>
            </p:cNvSpPr>
            <p:nvPr/>
          </p:nvSpPr>
          <p:spPr bwMode="auto">
            <a:xfrm>
              <a:off x="3507" y="1102"/>
              <a:ext cx="547" cy="6"/>
            </a:xfrm>
            <a:custGeom>
              <a:avLst/>
              <a:gdLst>
                <a:gd name="T0" fmla="*/ 0 w 4927"/>
                <a:gd name="T1" fmla="*/ 0 h 53"/>
                <a:gd name="T2" fmla="*/ 0 w 4927"/>
                <a:gd name="T3" fmla="*/ 27 h 53"/>
                <a:gd name="T4" fmla="*/ 0 w 4927"/>
                <a:gd name="T5" fmla="*/ 53 h 53"/>
                <a:gd name="T6" fmla="*/ 4927 w 4927"/>
                <a:gd name="T7" fmla="*/ 53 h 53"/>
                <a:gd name="T8" fmla="*/ 4927 w 4927"/>
                <a:gd name="T9" fmla="*/ 27 h 53"/>
                <a:gd name="T10" fmla="*/ 4927 w 4927"/>
                <a:gd name="T11" fmla="*/ 0 h 53"/>
                <a:gd name="T12" fmla="*/ 0 w 4927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27" h="53">
                  <a:moveTo>
                    <a:pt x="0" y="0"/>
                  </a:moveTo>
                  <a:lnTo>
                    <a:pt x="0" y="27"/>
                  </a:lnTo>
                  <a:lnTo>
                    <a:pt x="0" y="53"/>
                  </a:lnTo>
                  <a:lnTo>
                    <a:pt x="4927" y="53"/>
                  </a:lnTo>
                  <a:lnTo>
                    <a:pt x="4927" y="27"/>
                  </a:lnTo>
                  <a:lnTo>
                    <a:pt x="492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" name="Freeform 5145"/>
            <p:cNvSpPr>
              <a:spLocks/>
            </p:cNvSpPr>
            <p:nvPr/>
          </p:nvSpPr>
          <p:spPr bwMode="auto">
            <a:xfrm>
              <a:off x="4054" y="1102"/>
              <a:ext cx="3" cy="6"/>
            </a:xfrm>
            <a:custGeom>
              <a:avLst/>
              <a:gdLst>
                <a:gd name="T0" fmla="*/ 0 w 27"/>
                <a:gd name="T1" fmla="*/ 27 h 53"/>
                <a:gd name="T2" fmla="*/ 0 w 27"/>
                <a:gd name="T3" fmla="*/ 0 h 53"/>
                <a:gd name="T4" fmla="*/ 8 w 27"/>
                <a:gd name="T5" fmla="*/ 2 h 53"/>
                <a:gd name="T6" fmla="*/ 15 w 27"/>
                <a:gd name="T7" fmla="*/ 5 h 53"/>
                <a:gd name="T8" fmla="*/ 21 w 27"/>
                <a:gd name="T9" fmla="*/ 12 h 53"/>
                <a:gd name="T10" fmla="*/ 25 w 27"/>
                <a:gd name="T11" fmla="*/ 18 h 53"/>
                <a:gd name="T12" fmla="*/ 27 w 27"/>
                <a:gd name="T13" fmla="*/ 27 h 53"/>
                <a:gd name="T14" fmla="*/ 25 w 27"/>
                <a:gd name="T15" fmla="*/ 36 h 53"/>
                <a:gd name="T16" fmla="*/ 21 w 27"/>
                <a:gd name="T17" fmla="*/ 42 h 53"/>
                <a:gd name="T18" fmla="*/ 15 w 27"/>
                <a:gd name="T19" fmla="*/ 49 h 53"/>
                <a:gd name="T20" fmla="*/ 8 w 27"/>
                <a:gd name="T21" fmla="*/ 52 h 53"/>
                <a:gd name="T22" fmla="*/ 0 w 27"/>
                <a:gd name="T23" fmla="*/ 53 h 53"/>
                <a:gd name="T24" fmla="*/ 0 w 27"/>
                <a:gd name="T2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3">
                  <a:moveTo>
                    <a:pt x="0" y="27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5" y="5"/>
                  </a:lnTo>
                  <a:lnTo>
                    <a:pt x="21" y="12"/>
                  </a:lnTo>
                  <a:lnTo>
                    <a:pt x="25" y="18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1" y="42"/>
                  </a:lnTo>
                  <a:lnTo>
                    <a:pt x="15" y="49"/>
                  </a:lnTo>
                  <a:lnTo>
                    <a:pt x="8" y="52"/>
                  </a:lnTo>
                  <a:lnTo>
                    <a:pt x="0" y="53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" name="Freeform 5146"/>
            <p:cNvSpPr>
              <a:spLocks/>
            </p:cNvSpPr>
            <p:nvPr/>
          </p:nvSpPr>
          <p:spPr bwMode="auto">
            <a:xfrm>
              <a:off x="4054" y="1102"/>
              <a:ext cx="3" cy="6"/>
            </a:xfrm>
            <a:custGeom>
              <a:avLst/>
              <a:gdLst>
                <a:gd name="T0" fmla="*/ 0 w 27"/>
                <a:gd name="T1" fmla="*/ 0 h 53"/>
                <a:gd name="T2" fmla="*/ 8 w 27"/>
                <a:gd name="T3" fmla="*/ 2 h 53"/>
                <a:gd name="T4" fmla="*/ 15 w 27"/>
                <a:gd name="T5" fmla="*/ 5 h 53"/>
                <a:gd name="T6" fmla="*/ 21 w 27"/>
                <a:gd name="T7" fmla="*/ 12 h 53"/>
                <a:gd name="T8" fmla="*/ 25 w 27"/>
                <a:gd name="T9" fmla="*/ 18 h 53"/>
                <a:gd name="T10" fmla="*/ 27 w 27"/>
                <a:gd name="T11" fmla="*/ 27 h 53"/>
                <a:gd name="T12" fmla="*/ 25 w 27"/>
                <a:gd name="T13" fmla="*/ 36 h 53"/>
                <a:gd name="T14" fmla="*/ 21 w 27"/>
                <a:gd name="T15" fmla="*/ 42 h 53"/>
                <a:gd name="T16" fmla="*/ 15 w 27"/>
                <a:gd name="T17" fmla="*/ 49 h 53"/>
                <a:gd name="T18" fmla="*/ 8 w 27"/>
                <a:gd name="T19" fmla="*/ 52 h 53"/>
                <a:gd name="T20" fmla="*/ 0 w 27"/>
                <a:gd name="T2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3">
                  <a:moveTo>
                    <a:pt x="0" y="0"/>
                  </a:moveTo>
                  <a:lnTo>
                    <a:pt x="8" y="2"/>
                  </a:lnTo>
                  <a:lnTo>
                    <a:pt x="15" y="5"/>
                  </a:lnTo>
                  <a:lnTo>
                    <a:pt x="21" y="12"/>
                  </a:lnTo>
                  <a:lnTo>
                    <a:pt x="25" y="18"/>
                  </a:lnTo>
                  <a:lnTo>
                    <a:pt x="27" y="27"/>
                  </a:lnTo>
                  <a:lnTo>
                    <a:pt x="25" y="36"/>
                  </a:lnTo>
                  <a:lnTo>
                    <a:pt x="21" y="42"/>
                  </a:lnTo>
                  <a:lnTo>
                    <a:pt x="15" y="49"/>
                  </a:lnTo>
                  <a:lnTo>
                    <a:pt x="8" y="52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9" name="Freeform 5147"/>
            <p:cNvSpPr>
              <a:spLocks/>
            </p:cNvSpPr>
            <p:nvPr/>
          </p:nvSpPr>
          <p:spPr bwMode="auto">
            <a:xfrm>
              <a:off x="3778" y="1102"/>
              <a:ext cx="6" cy="3"/>
            </a:xfrm>
            <a:custGeom>
              <a:avLst/>
              <a:gdLst>
                <a:gd name="T0" fmla="*/ 26 w 54"/>
                <a:gd name="T1" fmla="*/ 27 h 27"/>
                <a:gd name="T2" fmla="*/ 0 w 54"/>
                <a:gd name="T3" fmla="*/ 27 h 27"/>
                <a:gd name="T4" fmla="*/ 1 w 54"/>
                <a:gd name="T5" fmla="*/ 18 h 27"/>
                <a:gd name="T6" fmla="*/ 4 w 54"/>
                <a:gd name="T7" fmla="*/ 12 h 27"/>
                <a:gd name="T8" fmla="*/ 11 w 54"/>
                <a:gd name="T9" fmla="*/ 5 h 27"/>
                <a:gd name="T10" fmla="*/ 17 w 54"/>
                <a:gd name="T11" fmla="*/ 2 h 27"/>
                <a:gd name="T12" fmla="*/ 26 w 54"/>
                <a:gd name="T13" fmla="*/ 0 h 27"/>
                <a:gd name="T14" fmla="*/ 35 w 54"/>
                <a:gd name="T15" fmla="*/ 2 h 27"/>
                <a:gd name="T16" fmla="*/ 42 w 54"/>
                <a:gd name="T17" fmla="*/ 5 h 27"/>
                <a:gd name="T18" fmla="*/ 48 w 54"/>
                <a:gd name="T19" fmla="*/ 12 h 27"/>
                <a:gd name="T20" fmla="*/ 51 w 54"/>
                <a:gd name="T21" fmla="*/ 18 h 27"/>
                <a:gd name="T22" fmla="*/ 54 w 54"/>
                <a:gd name="T23" fmla="*/ 27 h 27"/>
                <a:gd name="T24" fmla="*/ 26 w 54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7">
                  <a:moveTo>
                    <a:pt x="26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0" name="Freeform 5148"/>
            <p:cNvSpPr>
              <a:spLocks/>
            </p:cNvSpPr>
            <p:nvPr/>
          </p:nvSpPr>
          <p:spPr bwMode="auto">
            <a:xfrm>
              <a:off x="3778" y="1102"/>
              <a:ext cx="6" cy="3"/>
            </a:xfrm>
            <a:custGeom>
              <a:avLst/>
              <a:gdLst>
                <a:gd name="T0" fmla="*/ 0 w 54"/>
                <a:gd name="T1" fmla="*/ 27 h 27"/>
                <a:gd name="T2" fmla="*/ 1 w 54"/>
                <a:gd name="T3" fmla="*/ 18 h 27"/>
                <a:gd name="T4" fmla="*/ 4 w 54"/>
                <a:gd name="T5" fmla="*/ 12 h 27"/>
                <a:gd name="T6" fmla="*/ 11 w 54"/>
                <a:gd name="T7" fmla="*/ 5 h 27"/>
                <a:gd name="T8" fmla="*/ 17 w 54"/>
                <a:gd name="T9" fmla="*/ 2 h 27"/>
                <a:gd name="T10" fmla="*/ 26 w 54"/>
                <a:gd name="T11" fmla="*/ 0 h 27"/>
                <a:gd name="T12" fmla="*/ 35 w 54"/>
                <a:gd name="T13" fmla="*/ 2 h 27"/>
                <a:gd name="T14" fmla="*/ 42 w 54"/>
                <a:gd name="T15" fmla="*/ 5 h 27"/>
                <a:gd name="T16" fmla="*/ 48 w 54"/>
                <a:gd name="T17" fmla="*/ 12 h 27"/>
                <a:gd name="T18" fmla="*/ 51 w 54"/>
                <a:gd name="T19" fmla="*/ 18 h 27"/>
                <a:gd name="T20" fmla="*/ 54 w 54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7">
                  <a:moveTo>
                    <a:pt x="0" y="27"/>
                  </a:move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1" name="Freeform 5149"/>
            <p:cNvSpPr>
              <a:spLocks/>
            </p:cNvSpPr>
            <p:nvPr/>
          </p:nvSpPr>
          <p:spPr bwMode="auto">
            <a:xfrm>
              <a:off x="3778" y="1105"/>
              <a:ext cx="6" cy="161"/>
            </a:xfrm>
            <a:custGeom>
              <a:avLst/>
              <a:gdLst>
                <a:gd name="T0" fmla="*/ 54 w 54"/>
                <a:gd name="T1" fmla="*/ 0 h 1454"/>
                <a:gd name="T2" fmla="*/ 26 w 54"/>
                <a:gd name="T3" fmla="*/ 0 h 1454"/>
                <a:gd name="T4" fmla="*/ 0 w 54"/>
                <a:gd name="T5" fmla="*/ 0 h 1454"/>
                <a:gd name="T6" fmla="*/ 0 w 54"/>
                <a:gd name="T7" fmla="*/ 1454 h 1454"/>
                <a:gd name="T8" fmla="*/ 26 w 54"/>
                <a:gd name="T9" fmla="*/ 1454 h 1454"/>
                <a:gd name="T10" fmla="*/ 54 w 54"/>
                <a:gd name="T11" fmla="*/ 1454 h 1454"/>
                <a:gd name="T12" fmla="*/ 54 w 54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454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6" y="1454"/>
                  </a:lnTo>
                  <a:lnTo>
                    <a:pt x="54" y="145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2" name="Freeform 5150"/>
            <p:cNvSpPr>
              <a:spLocks/>
            </p:cNvSpPr>
            <p:nvPr/>
          </p:nvSpPr>
          <p:spPr bwMode="auto">
            <a:xfrm>
              <a:off x="3778" y="1105"/>
              <a:ext cx="6" cy="161"/>
            </a:xfrm>
            <a:custGeom>
              <a:avLst/>
              <a:gdLst>
                <a:gd name="T0" fmla="*/ 54 w 54"/>
                <a:gd name="T1" fmla="*/ 0 h 1454"/>
                <a:gd name="T2" fmla="*/ 26 w 54"/>
                <a:gd name="T3" fmla="*/ 0 h 1454"/>
                <a:gd name="T4" fmla="*/ 0 w 54"/>
                <a:gd name="T5" fmla="*/ 0 h 1454"/>
                <a:gd name="T6" fmla="*/ 0 w 54"/>
                <a:gd name="T7" fmla="*/ 1454 h 1454"/>
                <a:gd name="T8" fmla="*/ 26 w 54"/>
                <a:gd name="T9" fmla="*/ 1454 h 1454"/>
                <a:gd name="T10" fmla="*/ 54 w 54"/>
                <a:gd name="T11" fmla="*/ 1454 h 1454"/>
                <a:gd name="T12" fmla="*/ 54 w 54"/>
                <a:gd name="T13" fmla="*/ 0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454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1454"/>
                  </a:lnTo>
                  <a:lnTo>
                    <a:pt x="26" y="1454"/>
                  </a:lnTo>
                  <a:lnTo>
                    <a:pt x="54" y="1454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3" name="Freeform 5151"/>
            <p:cNvSpPr>
              <a:spLocks/>
            </p:cNvSpPr>
            <p:nvPr/>
          </p:nvSpPr>
          <p:spPr bwMode="auto">
            <a:xfrm>
              <a:off x="3778" y="1266"/>
              <a:ext cx="6" cy="3"/>
            </a:xfrm>
            <a:custGeom>
              <a:avLst/>
              <a:gdLst>
                <a:gd name="T0" fmla="*/ 26 w 54"/>
                <a:gd name="T1" fmla="*/ 0 h 26"/>
                <a:gd name="T2" fmla="*/ 54 w 54"/>
                <a:gd name="T3" fmla="*/ 0 h 26"/>
                <a:gd name="T4" fmla="*/ 51 w 54"/>
                <a:gd name="T5" fmla="*/ 8 h 26"/>
                <a:gd name="T6" fmla="*/ 48 w 54"/>
                <a:gd name="T7" fmla="*/ 15 h 26"/>
                <a:gd name="T8" fmla="*/ 42 w 54"/>
                <a:gd name="T9" fmla="*/ 21 h 26"/>
                <a:gd name="T10" fmla="*/ 35 w 54"/>
                <a:gd name="T11" fmla="*/ 25 h 26"/>
                <a:gd name="T12" fmla="*/ 26 w 54"/>
                <a:gd name="T13" fmla="*/ 26 h 26"/>
                <a:gd name="T14" fmla="*/ 17 w 54"/>
                <a:gd name="T15" fmla="*/ 25 h 26"/>
                <a:gd name="T16" fmla="*/ 11 w 54"/>
                <a:gd name="T17" fmla="*/ 21 h 26"/>
                <a:gd name="T18" fmla="*/ 4 w 54"/>
                <a:gd name="T19" fmla="*/ 15 h 26"/>
                <a:gd name="T20" fmla="*/ 1 w 54"/>
                <a:gd name="T21" fmla="*/ 8 h 26"/>
                <a:gd name="T22" fmla="*/ 0 w 54"/>
                <a:gd name="T23" fmla="*/ 0 h 26"/>
                <a:gd name="T24" fmla="*/ 26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6" y="0"/>
                  </a:moveTo>
                  <a:lnTo>
                    <a:pt x="54" y="0"/>
                  </a:lnTo>
                  <a:lnTo>
                    <a:pt x="51" y="8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4" name="Freeform 5152"/>
            <p:cNvSpPr>
              <a:spLocks/>
            </p:cNvSpPr>
            <p:nvPr/>
          </p:nvSpPr>
          <p:spPr bwMode="auto">
            <a:xfrm>
              <a:off x="3778" y="1266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1 w 54"/>
                <a:gd name="T3" fmla="*/ 8 h 26"/>
                <a:gd name="T4" fmla="*/ 48 w 54"/>
                <a:gd name="T5" fmla="*/ 15 h 26"/>
                <a:gd name="T6" fmla="*/ 42 w 54"/>
                <a:gd name="T7" fmla="*/ 21 h 26"/>
                <a:gd name="T8" fmla="*/ 35 w 54"/>
                <a:gd name="T9" fmla="*/ 25 h 26"/>
                <a:gd name="T10" fmla="*/ 26 w 54"/>
                <a:gd name="T11" fmla="*/ 26 h 26"/>
                <a:gd name="T12" fmla="*/ 17 w 54"/>
                <a:gd name="T13" fmla="*/ 25 h 26"/>
                <a:gd name="T14" fmla="*/ 11 w 54"/>
                <a:gd name="T15" fmla="*/ 21 h 26"/>
                <a:gd name="T16" fmla="*/ 4 w 54"/>
                <a:gd name="T17" fmla="*/ 15 h 26"/>
                <a:gd name="T18" fmla="*/ 1 w 54"/>
                <a:gd name="T19" fmla="*/ 8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1" y="8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85" name="Line 5153"/>
          <p:cNvSpPr>
            <a:spLocks noChangeShapeType="1"/>
          </p:cNvSpPr>
          <p:nvPr/>
        </p:nvSpPr>
        <p:spPr bwMode="auto">
          <a:xfrm>
            <a:off x="5756148" y="3952367"/>
            <a:ext cx="2427287" cy="15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486" name="Group 5154"/>
          <p:cNvGrpSpPr>
            <a:grpSpLocks/>
          </p:cNvGrpSpPr>
          <p:nvPr/>
        </p:nvGrpSpPr>
        <p:grpSpPr bwMode="auto">
          <a:xfrm>
            <a:off x="7745285" y="3799967"/>
            <a:ext cx="442913" cy="157162"/>
            <a:chOff x="3504" y="1263"/>
            <a:chExt cx="279" cy="99"/>
          </a:xfrm>
        </p:grpSpPr>
        <p:grpSp>
          <p:nvGrpSpPr>
            <p:cNvPr id="5487" name="Group 5155"/>
            <p:cNvGrpSpPr>
              <a:grpSpLocks/>
            </p:cNvGrpSpPr>
            <p:nvPr/>
          </p:nvGrpSpPr>
          <p:grpSpPr bwMode="auto">
            <a:xfrm>
              <a:off x="3517" y="1263"/>
              <a:ext cx="266" cy="99"/>
              <a:chOff x="3517" y="1263"/>
              <a:chExt cx="266" cy="99"/>
            </a:xfrm>
          </p:grpSpPr>
          <p:sp>
            <p:nvSpPr>
              <p:cNvPr id="5496" name="Freeform 5156"/>
              <p:cNvSpPr>
                <a:spLocks/>
              </p:cNvSpPr>
              <p:nvPr/>
            </p:nvSpPr>
            <p:spPr bwMode="auto">
              <a:xfrm>
                <a:off x="3779" y="1357"/>
                <a:ext cx="4" cy="5"/>
              </a:xfrm>
              <a:custGeom>
                <a:avLst/>
                <a:gdLst>
                  <a:gd name="T0" fmla="*/ 16 w 43"/>
                  <a:gd name="T1" fmla="*/ 21 h 47"/>
                  <a:gd name="T2" fmla="*/ 33 w 43"/>
                  <a:gd name="T3" fmla="*/ 0 h 47"/>
                  <a:gd name="T4" fmla="*/ 38 w 43"/>
                  <a:gd name="T5" fmla="*/ 6 h 47"/>
                  <a:gd name="T6" fmla="*/ 41 w 43"/>
                  <a:gd name="T7" fmla="*/ 13 h 47"/>
                  <a:gd name="T8" fmla="*/ 43 w 43"/>
                  <a:gd name="T9" fmla="*/ 22 h 47"/>
                  <a:gd name="T10" fmla="*/ 41 w 43"/>
                  <a:gd name="T11" fmla="*/ 30 h 47"/>
                  <a:gd name="T12" fmla="*/ 37 w 43"/>
                  <a:gd name="T13" fmla="*/ 37 h 47"/>
                  <a:gd name="T14" fmla="*/ 32 w 43"/>
                  <a:gd name="T15" fmla="*/ 43 h 47"/>
                  <a:gd name="T16" fmla="*/ 24 w 43"/>
                  <a:gd name="T17" fmla="*/ 46 h 47"/>
                  <a:gd name="T18" fmla="*/ 15 w 43"/>
                  <a:gd name="T19" fmla="*/ 47 h 47"/>
                  <a:gd name="T20" fmla="*/ 7 w 43"/>
                  <a:gd name="T21" fmla="*/ 46 h 47"/>
                  <a:gd name="T22" fmla="*/ 0 w 43"/>
                  <a:gd name="T23" fmla="*/ 42 h 47"/>
                  <a:gd name="T24" fmla="*/ 16 w 43"/>
                  <a:gd name="T25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7">
                    <a:moveTo>
                      <a:pt x="16" y="21"/>
                    </a:moveTo>
                    <a:lnTo>
                      <a:pt x="33" y="0"/>
                    </a:lnTo>
                    <a:lnTo>
                      <a:pt x="38" y="6"/>
                    </a:lnTo>
                    <a:lnTo>
                      <a:pt x="41" y="13"/>
                    </a:lnTo>
                    <a:lnTo>
                      <a:pt x="43" y="22"/>
                    </a:lnTo>
                    <a:lnTo>
                      <a:pt x="41" y="30"/>
                    </a:lnTo>
                    <a:lnTo>
                      <a:pt x="37" y="37"/>
                    </a:lnTo>
                    <a:lnTo>
                      <a:pt x="32" y="43"/>
                    </a:lnTo>
                    <a:lnTo>
                      <a:pt x="24" y="46"/>
                    </a:lnTo>
                    <a:lnTo>
                      <a:pt x="15" y="47"/>
                    </a:lnTo>
                    <a:lnTo>
                      <a:pt x="7" y="46"/>
                    </a:lnTo>
                    <a:lnTo>
                      <a:pt x="0" y="42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" name="Freeform 5157"/>
              <p:cNvSpPr>
                <a:spLocks/>
              </p:cNvSpPr>
              <p:nvPr/>
            </p:nvSpPr>
            <p:spPr bwMode="auto">
              <a:xfrm>
                <a:off x="3779" y="1357"/>
                <a:ext cx="4" cy="5"/>
              </a:xfrm>
              <a:custGeom>
                <a:avLst/>
                <a:gdLst>
                  <a:gd name="T0" fmla="*/ 33 w 43"/>
                  <a:gd name="T1" fmla="*/ 0 h 47"/>
                  <a:gd name="T2" fmla="*/ 38 w 43"/>
                  <a:gd name="T3" fmla="*/ 6 h 47"/>
                  <a:gd name="T4" fmla="*/ 41 w 43"/>
                  <a:gd name="T5" fmla="*/ 13 h 47"/>
                  <a:gd name="T6" fmla="*/ 43 w 43"/>
                  <a:gd name="T7" fmla="*/ 22 h 47"/>
                  <a:gd name="T8" fmla="*/ 41 w 43"/>
                  <a:gd name="T9" fmla="*/ 30 h 47"/>
                  <a:gd name="T10" fmla="*/ 37 w 43"/>
                  <a:gd name="T11" fmla="*/ 37 h 47"/>
                  <a:gd name="T12" fmla="*/ 32 w 43"/>
                  <a:gd name="T13" fmla="*/ 43 h 47"/>
                  <a:gd name="T14" fmla="*/ 24 w 43"/>
                  <a:gd name="T15" fmla="*/ 46 h 47"/>
                  <a:gd name="T16" fmla="*/ 15 w 43"/>
                  <a:gd name="T17" fmla="*/ 47 h 47"/>
                  <a:gd name="T18" fmla="*/ 7 w 43"/>
                  <a:gd name="T19" fmla="*/ 46 h 47"/>
                  <a:gd name="T20" fmla="*/ 0 w 43"/>
                  <a:gd name="T21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7">
                    <a:moveTo>
                      <a:pt x="33" y="0"/>
                    </a:moveTo>
                    <a:lnTo>
                      <a:pt x="38" y="6"/>
                    </a:lnTo>
                    <a:lnTo>
                      <a:pt x="41" y="13"/>
                    </a:lnTo>
                    <a:lnTo>
                      <a:pt x="43" y="22"/>
                    </a:lnTo>
                    <a:lnTo>
                      <a:pt x="41" y="30"/>
                    </a:lnTo>
                    <a:lnTo>
                      <a:pt x="37" y="37"/>
                    </a:lnTo>
                    <a:lnTo>
                      <a:pt x="32" y="43"/>
                    </a:lnTo>
                    <a:lnTo>
                      <a:pt x="24" y="46"/>
                    </a:lnTo>
                    <a:lnTo>
                      <a:pt x="15" y="47"/>
                    </a:lnTo>
                    <a:lnTo>
                      <a:pt x="7" y="46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" name="Freeform 5158"/>
              <p:cNvSpPr>
                <a:spLocks/>
              </p:cNvSpPr>
              <p:nvPr/>
            </p:nvSpPr>
            <p:spPr bwMode="auto">
              <a:xfrm>
                <a:off x="3774" y="1354"/>
                <a:ext cx="8" cy="8"/>
              </a:xfrm>
              <a:custGeom>
                <a:avLst/>
                <a:gdLst>
                  <a:gd name="T0" fmla="*/ 38 w 71"/>
                  <a:gd name="T1" fmla="*/ 70 h 70"/>
                  <a:gd name="T2" fmla="*/ 54 w 71"/>
                  <a:gd name="T3" fmla="*/ 49 h 70"/>
                  <a:gd name="T4" fmla="*/ 71 w 71"/>
                  <a:gd name="T5" fmla="*/ 28 h 70"/>
                  <a:gd name="T6" fmla="*/ 33 w 71"/>
                  <a:gd name="T7" fmla="*/ 0 h 70"/>
                  <a:gd name="T8" fmla="*/ 17 w 71"/>
                  <a:gd name="T9" fmla="*/ 20 h 70"/>
                  <a:gd name="T10" fmla="*/ 0 w 71"/>
                  <a:gd name="T11" fmla="*/ 41 h 70"/>
                  <a:gd name="T12" fmla="*/ 38 w 71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0">
                    <a:moveTo>
                      <a:pt x="38" y="70"/>
                    </a:moveTo>
                    <a:lnTo>
                      <a:pt x="54" y="49"/>
                    </a:lnTo>
                    <a:lnTo>
                      <a:pt x="71" y="28"/>
                    </a:lnTo>
                    <a:lnTo>
                      <a:pt x="33" y="0"/>
                    </a:lnTo>
                    <a:lnTo>
                      <a:pt x="17" y="20"/>
                    </a:lnTo>
                    <a:lnTo>
                      <a:pt x="0" y="41"/>
                    </a:lnTo>
                    <a:lnTo>
                      <a:pt x="38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" name="Freeform 5159"/>
              <p:cNvSpPr>
                <a:spLocks/>
              </p:cNvSpPr>
              <p:nvPr/>
            </p:nvSpPr>
            <p:spPr bwMode="auto">
              <a:xfrm>
                <a:off x="3774" y="1354"/>
                <a:ext cx="8" cy="8"/>
              </a:xfrm>
              <a:custGeom>
                <a:avLst/>
                <a:gdLst>
                  <a:gd name="T0" fmla="*/ 38 w 71"/>
                  <a:gd name="T1" fmla="*/ 70 h 70"/>
                  <a:gd name="T2" fmla="*/ 54 w 71"/>
                  <a:gd name="T3" fmla="*/ 49 h 70"/>
                  <a:gd name="T4" fmla="*/ 71 w 71"/>
                  <a:gd name="T5" fmla="*/ 28 h 70"/>
                  <a:gd name="T6" fmla="*/ 33 w 71"/>
                  <a:gd name="T7" fmla="*/ 0 h 70"/>
                  <a:gd name="T8" fmla="*/ 17 w 71"/>
                  <a:gd name="T9" fmla="*/ 20 h 70"/>
                  <a:gd name="T10" fmla="*/ 0 w 71"/>
                  <a:gd name="T11" fmla="*/ 41 h 70"/>
                  <a:gd name="T12" fmla="*/ 38 w 71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0">
                    <a:moveTo>
                      <a:pt x="38" y="70"/>
                    </a:moveTo>
                    <a:lnTo>
                      <a:pt x="54" y="49"/>
                    </a:lnTo>
                    <a:lnTo>
                      <a:pt x="71" y="28"/>
                    </a:lnTo>
                    <a:lnTo>
                      <a:pt x="33" y="0"/>
                    </a:lnTo>
                    <a:lnTo>
                      <a:pt x="17" y="20"/>
                    </a:lnTo>
                    <a:lnTo>
                      <a:pt x="0" y="41"/>
                    </a:lnTo>
                    <a:lnTo>
                      <a:pt x="38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" name="Freeform 5160"/>
              <p:cNvSpPr>
                <a:spLocks/>
              </p:cNvSpPr>
              <p:nvPr/>
            </p:nvSpPr>
            <p:spPr bwMode="auto">
              <a:xfrm>
                <a:off x="3776" y="1354"/>
                <a:ext cx="2" cy="2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2 h 22"/>
                  <a:gd name="T4" fmla="*/ 16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2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" name="Line 5161"/>
              <p:cNvSpPr>
                <a:spLocks noChangeShapeType="1"/>
              </p:cNvSpPr>
              <p:nvPr/>
            </p:nvSpPr>
            <p:spPr bwMode="auto">
              <a:xfrm flipV="1">
                <a:off x="3778" y="13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" name="Freeform 5162"/>
              <p:cNvSpPr>
                <a:spLocks/>
              </p:cNvSpPr>
              <p:nvPr/>
            </p:nvSpPr>
            <p:spPr bwMode="auto">
              <a:xfrm>
                <a:off x="3770" y="1350"/>
                <a:ext cx="8" cy="8"/>
              </a:xfrm>
              <a:custGeom>
                <a:avLst/>
                <a:gdLst>
                  <a:gd name="T0" fmla="*/ 38 w 71"/>
                  <a:gd name="T1" fmla="*/ 72 h 72"/>
                  <a:gd name="T2" fmla="*/ 55 w 71"/>
                  <a:gd name="T3" fmla="*/ 50 h 72"/>
                  <a:gd name="T4" fmla="*/ 71 w 71"/>
                  <a:gd name="T5" fmla="*/ 28 h 72"/>
                  <a:gd name="T6" fmla="*/ 33 w 71"/>
                  <a:gd name="T7" fmla="*/ 0 h 72"/>
                  <a:gd name="T8" fmla="*/ 17 w 71"/>
                  <a:gd name="T9" fmla="*/ 22 h 72"/>
                  <a:gd name="T10" fmla="*/ 0 w 71"/>
                  <a:gd name="T11" fmla="*/ 44 h 72"/>
                  <a:gd name="T12" fmla="*/ 38 w 71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2">
                    <a:moveTo>
                      <a:pt x="38" y="72"/>
                    </a:moveTo>
                    <a:lnTo>
                      <a:pt x="55" y="50"/>
                    </a:lnTo>
                    <a:lnTo>
                      <a:pt x="71" y="28"/>
                    </a:lnTo>
                    <a:lnTo>
                      <a:pt x="33" y="0"/>
                    </a:lnTo>
                    <a:lnTo>
                      <a:pt x="17" y="22"/>
                    </a:lnTo>
                    <a:lnTo>
                      <a:pt x="0" y="44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" name="Freeform 5163"/>
              <p:cNvSpPr>
                <a:spLocks/>
              </p:cNvSpPr>
              <p:nvPr/>
            </p:nvSpPr>
            <p:spPr bwMode="auto">
              <a:xfrm>
                <a:off x="3770" y="1350"/>
                <a:ext cx="8" cy="8"/>
              </a:xfrm>
              <a:custGeom>
                <a:avLst/>
                <a:gdLst>
                  <a:gd name="T0" fmla="*/ 38 w 71"/>
                  <a:gd name="T1" fmla="*/ 72 h 72"/>
                  <a:gd name="T2" fmla="*/ 55 w 71"/>
                  <a:gd name="T3" fmla="*/ 50 h 72"/>
                  <a:gd name="T4" fmla="*/ 71 w 71"/>
                  <a:gd name="T5" fmla="*/ 28 h 72"/>
                  <a:gd name="T6" fmla="*/ 33 w 71"/>
                  <a:gd name="T7" fmla="*/ 0 h 72"/>
                  <a:gd name="T8" fmla="*/ 17 w 71"/>
                  <a:gd name="T9" fmla="*/ 22 h 72"/>
                  <a:gd name="T10" fmla="*/ 0 w 71"/>
                  <a:gd name="T11" fmla="*/ 44 h 72"/>
                  <a:gd name="T12" fmla="*/ 38 w 71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72">
                    <a:moveTo>
                      <a:pt x="38" y="72"/>
                    </a:moveTo>
                    <a:lnTo>
                      <a:pt x="55" y="50"/>
                    </a:lnTo>
                    <a:lnTo>
                      <a:pt x="71" y="28"/>
                    </a:lnTo>
                    <a:lnTo>
                      <a:pt x="33" y="0"/>
                    </a:lnTo>
                    <a:lnTo>
                      <a:pt x="17" y="22"/>
                    </a:lnTo>
                    <a:lnTo>
                      <a:pt x="0" y="44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" name="Freeform 5164"/>
              <p:cNvSpPr>
                <a:spLocks/>
              </p:cNvSpPr>
              <p:nvPr/>
            </p:nvSpPr>
            <p:spPr bwMode="auto">
              <a:xfrm>
                <a:off x="3772" y="1350"/>
                <a:ext cx="2" cy="3"/>
              </a:xfrm>
              <a:custGeom>
                <a:avLst/>
                <a:gdLst>
                  <a:gd name="T0" fmla="*/ 0 w 16"/>
                  <a:gd name="T1" fmla="*/ 22 h 22"/>
                  <a:gd name="T2" fmla="*/ 16 w 16"/>
                  <a:gd name="T3" fmla="*/ 0 h 22"/>
                  <a:gd name="T4" fmla="*/ 15 w 16"/>
                  <a:gd name="T5" fmla="*/ 0 h 22"/>
                  <a:gd name="T6" fmla="*/ 0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" name="Line 5165"/>
              <p:cNvSpPr>
                <a:spLocks noChangeShapeType="1"/>
              </p:cNvSpPr>
              <p:nvPr/>
            </p:nvSpPr>
            <p:spPr bwMode="auto">
              <a:xfrm flipH="1">
                <a:off x="3774" y="13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" name="Freeform 5166"/>
              <p:cNvSpPr>
                <a:spLocks/>
              </p:cNvSpPr>
              <p:nvPr/>
            </p:nvSpPr>
            <p:spPr bwMode="auto">
              <a:xfrm>
                <a:off x="3766" y="1347"/>
                <a:ext cx="8" cy="8"/>
              </a:xfrm>
              <a:custGeom>
                <a:avLst/>
                <a:gdLst>
                  <a:gd name="T0" fmla="*/ 38 w 69"/>
                  <a:gd name="T1" fmla="*/ 71 h 71"/>
                  <a:gd name="T2" fmla="*/ 54 w 69"/>
                  <a:gd name="T3" fmla="*/ 49 h 71"/>
                  <a:gd name="T4" fmla="*/ 69 w 69"/>
                  <a:gd name="T5" fmla="*/ 27 h 71"/>
                  <a:gd name="T6" fmla="*/ 31 w 69"/>
                  <a:gd name="T7" fmla="*/ 0 h 71"/>
                  <a:gd name="T8" fmla="*/ 15 w 69"/>
                  <a:gd name="T9" fmla="*/ 22 h 71"/>
                  <a:gd name="T10" fmla="*/ 0 w 69"/>
                  <a:gd name="T11" fmla="*/ 43 h 71"/>
                  <a:gd name="T12" fmla="*/ 38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38" y="71"/>
                    </a:moveTo>
                    <a:lnTo>
                      <a:pt x="54" y="49"/>
                    </a:lnTo>
                    <a:lnTo>
                      <a:pt x="69" y="27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3"/>
                    </a:lnTo>
                    <a:lnTo>
                      <a:pt x="38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" name="Freeform 5167"/>
              <p:cNvSpPr>
                <a:spLocks/>
              </p:cNvSpPr>
              <p:nvPr/>
            </p:nvSpPr>
            <p:spPr bwMode="auto">
              <a:xfrm>
                <a:off x="3766" y="1347"/>
                <a:ext cx="8" cy="8"/>
              </a:xfrm>
              <a:custGeom>
                <a:avLst/>
                <a:gdLst>
                  <a:gd name="T0" fmla="*/ 38 w 69"/>
                  <a:gd name="T1" fmla="*/ 71 h 71"/>
                  <a:gd name="T2" fmla="*/ 54 w 69"/>
                  <a:gd name="T3" fmla="*/ 49 h 71"/>
                  <a:gd name="T4" fmla="*/ 69 w 69"/>
                  <a:gd name="T5" fmla="*/ 27 h 71"/>
                  <a:gd name="T6" fmla="*/ 31 w 69"/>
                  <a:gd name="T7" fmla="*/ 0 h 71"/>
                  <a:gd name="T8" fmla="*/ 15 w 69"/>
                  <a:gd name="T9" fmla="*/ 22 h 71"/>
                  <a:gd name="T10" fmla="*/ 0 w 69"/>
                  <a:gd name="T11" fmla="*/ 43 h 71"/>
                  <a:gd name="T12" fmla="*/ 38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38" y="71"/>
                    </a:moveTo>
                    <a:lnTo>
                      <a:pt x="54" y="49"/>
                    </a:lnTo>
                    <a:lnTo>
                      <a:pt x="69" y="27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3"/>
                    </a:lnTo>
                    <a:lnTo>
                      <a:pt x="38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" name="Freeform 5168"/>
              <p:cNvSpPr>
                <a:spLocks/>
              </p:cNvSpPr>
              <p:nvPr/>
            </p:nvSpPr>
            <p:spPr bwMode="auto">
              <a:xfrm>
                <a:off x="3762" y="1344"/>
                <a:ext cx="8" cy="8"/>
              </a:xfrm>
              <a:custGeom>
                <a:avLst/>
                <a:gdLst>
                  <a:gd name="T0" fmla="*/ 39 w 70"/>
                  <a:gd name="T1" fmla="*/ 71 h 71"/>
                  <a:gd name="T2" fmla="*/ 54 w 70"/>
                  <a:gd name="T3" fmla="*/ 50 h 71"/>
                  <a:gd name="T4" fmla="*/ 70 w 70"/>
                  <a:gd name="T5" fmla="*/ 28 h 71"/>
                  <a:gd name="T6" fmla="*/ 31 w 70"/>
                  <a:gd name="T7" fmla="*/ 0 h 71"/>
                  <a:gd name="T8" fmla="*/ 16 w 70"/>
                  <a:gd name="T9" fmla="*/ 22 h 71"/>
                  <a:gd name="T10" fmla="*/ 0 w 70"/>
                  <a:gd name="T11" fmla="*/ 44 h 71"/>
                  <a:gd name="T12" fmla="*/ 39 w 7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39" y="71"/>
                    </a:moveTo>
                    <a:lnTo>
                      <a:pt x="54" y="50"/>
                    </a:lnTo>
                    <a:lnTo>
                      <a:pt x="70" y="28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39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" name="Freeform 5169"/>
              <p:cNvSpPr>
                <a:spLocks/>
              </p:cNvSpPr>
              <p:nvPr/>
            </p:nvSpPr>
            <p:spPr bwMode="auto">
              <a:xfrm>
                <a:off x="3762" y="1344"/>
                <a:ext cx="8" cy="8"/>
              </a:xfrm>
              <a:custGeom>
                <a:avLst/>
                <a:gdLst>
                  <a:gd name="T0" fmla="*/ 39 w 70"/>
                  <a:gd name="T1" fmla="*/ 71 h 71"/>
                  <a:gd name="T2" fmla="*/ 54 w 70"/>
                  <a:gd name="T3" fmla="*/ 50 h 71"/>
                  <a:gd name="T4" fmla="*/ 70 w 70"/>
                  <a:gd name="T5" fmla="*/ 28 h 71"/>
                  <a:gd name="T6" fmla="*/ 31 w 70"/>
                  <a:gd name="T7" fmla="*/ 0 h 71"/>
                  <a:gd name="T8" fmla="*/ 16 w 70"/>
                  <a:gd name="T9" fmla="*/ 22 h 71"/>
                  <a:gd name="T10" fmla="*/ 0 w 70"/>
                  <a:gd name="T11" fmla="*/ 44 h 71"/>
                  <a:gd name="T12" fmla="*/ 39 w 7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39" y="71"/>
                    </a:moveTo>
                    <a:lnTo>
                      <a:pt x="54" y="50"/>
                    </a:lnTo>
                    <a:lnTo>
                      <a:pt x="70" y="28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39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" name="Freeform 5170"/>
              <p:cNvSpPr>
                <a:spLocks/>
              </p:cNvSpPr>
              <p:nvPr/>
            </p:nvSpPr>
            <p:spPr bwMode="auto">
              <a:xfrm>
                <a:off x="3764" y="1344"/>
                <a:ext cx="1" cy="3"/>
              </a:xfrm>
              <a:custGeom>
                <a:avLst/>
                <a:gdLst>
                  <a:gd name="T0" fmla="*/ 0 w 15"/>
                  <a:gd name="T1" fmla="*/ 22 h 22"/>
                  <a:gd name="T2" fmla="*/ 15 w 15"/>
                  <a:gd name="T3" fmla="*/ 0 h 22"/>
                  <a:gd name="T4" fmla="*/ 15 w 15"/>
                  <a:gd name="T5" fmla="*/ 0 h 22"/>
                  <a:gd name="T6" fmla="*/ 0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" name="Line 5171"/>
              <p:cNvSpPr>
                <a:spLocks noChangeShapeType="1"/>
              </p:cNvSpPr>
              <p:nvPr/>
            </p:nvSpPr>
            <p:spPr bwMode="auto">
              <a:xfrm>
                <a:off x="3765" y="13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" name="Freeform 5172"/>
              <p:cNvSpPr>
                <a:spLocks/>
              </p:cNvSpPr>
              <p:nvPr/>
            </p:nvSpPr>
            <p:spPr bwMode="auto">
              <a:xfrm>
                <a:off x="3757" y="1341"/>
                <a:ext cx="8" cy="8"/>
              </a:xfrm>
              <a:custGeom>
                <a:avLst/>
                <a:gdLst>
                  <a:gd name="T0" fmla="*/ 39 w 70"/>
                  <a:gd name="T1" fmla="*/ 70 h 70"/>
                  <a:gd name="T2" fmla="*/ 55 w 70"/>
                  <a:gd name="T3" fmla="*/ 48 h 70"/>
                  <a:gd name="T4" fmla="*/ 70 w 70"/>
                  <a:gd name="T5" fmla="*/ 26 h 70"/>
                  <a:gd name="T6" fmla="*/ 31 w 70"/>
                  <a:gd name="T7" fmla="*/ 0 h 70"/>
                  <a:gd name="T8" fmla="*/ 15 w 70"/>
                  <a:gd name="T9" fmla="*/ 22 h 70"/>
                  <a:gd name="T10" fmla="*/ 0 w 70"/>
                  <a:gd name="T11" fmla="*/ 44 h 70"/>
                  <a:gd name="T12" fmla="*/ 39 w 70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39" y="70"/>
                    </a:moveTo>
                    <a:lnTo>
                      <a:pt x="55" y="48"/>
                    </a:lnTo>
                    <a:lnTo>
                      <a:pt x="70" y="26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39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" name="Freeform 5173"/>
              <p:cNvSpPr>
                <a:spLocks/>
              </p:cNvSpPr>
              <p:nvPr/>
            </p:nvSpPr>
            <p:spPr bwMode="auto">
              <a:xfrm>
                <a:off x="3757" y="1341"/>
                <a:ext cx="8" cy="8"/>
              </a:xfrm>
              <a:custGeom>
                <a:avLst/>
                <a:gdLst>
                  <a:gd name="T0" fmla="*/ 39 w 70"/>
                  <a:gd name="T1" fmla="*/ 70 h 70"/>
                  <a:gd name="T2" fmla="*/ 55 w 70"/>
                  <a:gd name="T3" fmla="*/ 48 h 70"/>
                  <a:gd name="T4" fmla="*/ 70 w 70"/>
                  <a:gd name="T5" fmla="*/ 26 h 70"/>
                  <a:gd name="T6" fmla="*/ 31 w 70"/>
                  <a:gd name="T7" fmla="*/ 0 h 70"/>
                  <a:gd name="T8" fmla="*/ 15 w 70"/>
                  <a:gd name="T9" fmla="*/ 22 h 70"/>
                  <a:gd name="T10" fmla="*/ 0 w 70"/>
                  <a:gd name="T11" fmla="*/ 44 h 70"/>
                  <a:gd name="T12" fmla="*/ 39 w 70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39" y="70"/>
                    </a:moveTo>
                    <a:lnTo>
                      <a:pt x="55" y="48"/>
                    </a:lnTo>
                    <a:lnTo>
                      <a:pt x="70" y="26"/>
                    </a:lnTo>
                    <a:lnTo>
                      <a:pt x="31" y="0"/>
                    </a:lnTo>
                    <a:lnTo>
                      <a:pt x="15" y="22"/>
                    </a:lnTo>
                    <a:lnTo>
                      <a:pt x="0" y="44"/>
                    </a:lnTo>
                    <a:lnTo>
                      <a:pt x="39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" name="Freeform 5174"/>
              <p:cNvSpPr>
                <a:spLocks/>
              </p:cNvSpPr>
              <p:nvPr/>
            </p:nvSpPr>
            <p:spPr bwMode="auto">
              <a:xfrm>
                <a:off x="3757" y="1344"/>
                <a:ext cx="2" cy="2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22 h 22"/>
                  <a:gd name="T4" fmla="*/ 0 w 15"/>
                  <a:gd name="T5" fmla="*/ 22 h 22"/>
                  <a:gd name="T6" fmla="*/ 15 w 1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" name="Line 5175"/>
              <p:cNvSpPr>
                <a:spLocks noChangeShapeType="1"/>
              </p:cNvSpPr>
              <p:nvPr/>
            </p:nvSpPr>
            <p:spPr bwMode="auto">
              <a:xfrm>
                <a:off x="3757" y="13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" name="Freeform 5176"/>
              <p:cNvSpPr>
                <a:spLocks/>
              </p:cNvSpPr>
              <p:nvPr/>
            </p:nvSpPr>
            <p:spPr bwMode="auto">
              <a:xfrm>
                <a:off x="3753" y="1339"/>
                <a:ext cx="8" cy="7"/>
              </a:xfrm>
              <a:custGeom>
                <a:avLst/>
                <a:gdLst>
                  <a:gd name="T0" fmla="*/ 38 w 69"/>
                  <a:gd name="T1" fmla="*/ 70 h 70"/>
                  <a:gd name="T2" fmla="*/ 53 w 69"/>
                  <a:gd name="T3" fmla="*/ 48 h 70"/>
                  <a:gd name="T4" fmla="*/ 69 w 69"/>
                  <a:gd name="T5" fmla="*/ 26 h 70"/>
                  <a:gd name="T6" fmla="*/ 30 w 69"/>
                  <a:gd name="T7" fmla="*/ 0 h 70"/>
                  <a:gd name="T8" fmla="*/ 15 w 69"/>
                  <a:gd name="T9" fmla="*/ 21 h 70"/>
                  <a:gd name="T10" fmla="*/ 0 w 69"/>
                  <a:gd name="T11" fmla="*/ 43 h 70"/>
                  <a:gd name="T12" fmla="*/ 38 w 69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8" y="70"/>
                    </a:moveTo>
                    <a:lnTo>
                      <a:pt x="53" y="48"/>
                    </a:lnTo>
                    <a:lnTo>
                      <a:pt x="69" y="26"/>
                    </a:lnTo>
                    <a:lnTo>
                      <a:pt x="30" y="0"/>
                    </a:lnTo>
                    <a:lnTo>
                      <a:pt x="15" y="21"/>
                    </a:lnTo>
                    <a:lnTo>
                      <a:pt x="0" y="43"/>
                    </a:lnTo>
                    <a:lnTo>
                      <a:pt x="38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" name="Freeform 5177"/>
              <p:cNvSpPr>
                <a:spLocks/>
              </p:cNvSpPr>
              <p:nvPr/>
            </p:nvSpPr>
            <p:spPr bwMode="auto">
              <a:xfrm>
                <a:off x="3753" y="1339"/>
                <a:ext cx="8" cy="7"/>
              </a:xfrm>
              <a:custGeom>
                <a:avLst/>
                <a:gdLst>
                  <a:gd name="T0" fmla="*/ 38 w 69"/>
                  <a:gd name="T1" fmla="*/ 70 h 70"/>
                  <a:gd name="T2" fmla="*/ 53 w 69"/>
                  <a:gd name="T3" fmla="*/ 48 h 70"/>
                  <a:gd name="T4" fmla="*/ 69 w 69"/>
                  <a:gd name="T5" fmla="*/ 26 h 70"/>
                  <a:gd name="T6" fmla="*/ 30 w 69"/>
                  <a:gd name="T7" fmla="*/ 0 h 70"/>
                  <a:gd name="T8" fmla="*/ 15 w 69"/>
                  <a:gd name="T9" fmla="*/ 21 h 70"/>
                  <a:gd name="T10" fmla="*/ 0 w 69"/>
                  <a:gd name="T11" fmla="*/ 43 h 70"/>
                  <a:gd name="T12" fmla="*/ 38 w 69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38" y="70"/>
                    </a:moveTo>
                    <a:lnTo>
                      <a:pt x="53" y="48"/>
                    </a:lnTo>
                    <a:lnTo>
                      <a:pt x="69" y="26"/>
                    </a:lnTo>
                    <a:lnTo>
                      <a:pt x="30" y="0"/>
                    </a:lnTo>
                    <a:lnTo>
                      <a:pt x="15" y="21"/>
                    </a:lnTo>
                    <a:lnTo>
                      <a:pt x="0" y="43"/>
                    </a:lnTo>
                    <a:lnTo>
                      <a:pt x="38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" name="Freeform 5178"/>
              <p:cNvSpPr>
                <a:spLocks/>
              </p:cNvSpPr>
              <p:nvPr/>
            </p:nvSpPr>
            <p:spPr bwMode="auto">
              <a:xfrm>
                <a:off x="3755" y="1339"/>
                <a:ext cx="2" cy="2"/>
              </a:xfrm>
              <a:custGeom>
                <a:avLst/>
                <a:gdLst>
                  <a:gd name="T0" fmla="*/ 0 w 15"/>
                  <a:gd name="T1" fmla="*/ 21 h 21"/>
                  <a:gd name="T2" fmla="*/ 15 w 15"/>
                  <a:gd name="T3" fmla="*/ 0 h 21"/>
                  <a:gd name="T4" fmla="*/ 15 w 15"/>
                  <a:gd name="T5" fmla="*/ 0 h 21"/>
                  <a:gd name="T6" fmla="*/ 0 w 15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" name="Line 5179"/>
              <p:cNvSpPr>
                <a:spLocks noChangeShapeType="1"/>
              </p:cNvSpPr>
              <p:nvPr/>
            </p:nvSpPr>
            <p:spPr bwMode="auto">
              <a:xfrm>
                <a:off x="3757" y="1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" name="Freeform 5180"/>
              <p:cNvSpPr>
                <a:spLocks/>
              </p:cNvSpPr>
              <p:nvPr/>
            </p:nvSpPr>
            <p:spPr bwMode="auto">
              <a:xfrm>
                <a:off x="3749" y="1336"/>
                <a:ext cx="8" cy="7"/>
              </a:xfrm>
              <a:custGeom>
                <a:avLst/>
                <a:gdLst>
                  <a:gd name="T0" fmla="*/ 40 w 70"/>
                  <a:gd name="T1" fmla="*/ 70 h 70"/>
                  <a:gd name="T2" fmla="*/ 55 w 70"/>
                  <a:gd name="T3" fmla="*/ 48 h 70"/>
                  <a:gd name="T4" fmla="*/ 70 w 70"/>
                  <a:gd name="T5" fmla="*/ 27 h 70"/>
                  <a:gd name="T6" fmla="*/ 31 w 70"/>
                  <a:gd name="T7" fmla="*/ 0 h 70"/>
                  <a:gd name="T8" fmla="*/ 16 w 70"/>
                  <a:gd name="T9" fmla="*/ 22 h 70"/>
                  <a:gd name="T10" fmla="*/ 0 w 70"/>
                  <a:gd name="T11" fmla="*/ 44 h 70"/>
                  <a:gd name="T12" fmla="*/ 40 w 70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40" y="70"/>
                    </a:moveTo>
                    <a:lnTo>
                      <a:pt x="55" y="48"/>
                    </a:lnTo>
                    <a:lnTo>
                      <a:pt x="70" y="27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4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" name="Freeform 5181"/>
              <p:cNvSpPr>
                <a:spLocks/>
              </p:cNvSpPr>
              <p:nvPr/>
            </p:nvSpPr>
            <p:spPr bwMode="auto">
              <a:xfrm>
                <a:off x="3749" y="1336"/>
                <a:ext cx="8" cy="7"/>
              </a:xfrm>
              <a:custGeom>
                <a:avLst/>
                <a:gdLst>
                  <a:gd name="T0" fmla="*/ 40 w 70"/>
                  <a:gd name="T1" fmla="*/ 70 h 70"/>
                  <a:gd name="T2" fmla="*/ 55 w 70"/>
                  <a:gd name="T3" fmla="*/ 48 h 70"/>
                  <a:gd name="T4" fmla="*/ 70 w 70"/>
                  <a:gd name="T5" fmla="*/ 27 h 70"/>
                  <a:gd name="T6" fmla="*/ 31 w 70"/>
                  <a:gd name="T7" fmla="*/ 0 h 70"/>
                  <a:gd name="T8" fmla="*/ 16 w 70"/>
                  <a:gd name="T9" fmla="*/ 22 h 70"/>
                  <a:gd name="T10" fmla="*/ 0 w 70"/>
                  <a:gd name="T11" fmla="*/ 44 h 70"/>
                  <a:gd name="T12" fmla="*/ 40 w 70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40" y="70"/>
                    </a:moveTo>
                    <a:lnTo>
                      <a:pt x="55" y="48"/>
                    </a:lnTo>
                    <a:lnTo>
                      <a:pt x="70" y="27"/>
                    </a:lnTo>
                    <a:lnTo>
                      <a:pt x="31" y="0"/>
                    </a:lnTo>
                    <a:lnTo>
                      <a:pt x="16" y="22"/>
                    </a:lnTo>
                    <a:lnTo>
                      <a:pt x="0" y="44"/>
                    </a:lnTo>
                    <a:lnTo>
                      <a:pt x="40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" name="Freeform 5182"/>
              <p:cNvSpPr>
                <a:spLocks/>
              </p:cNvSpPr>
              <p:nvPr/>
            </p:nvSpPr>
            <p:spPr bwMode="auto">
              <a:xfrm>
                <a:off x="3751" y="1335"/>
                <a:ext cx="1" cy="3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1 h 23"/>
                  <a:gd name="T4" fmla="*/ 14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1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" name="Line 5183"/>
              <p:cNvSpPr>
                <a:spLocks noChangeShapeType="1"/>
              </p:cNvSpPr>
              <p:nvPr/>
            </p:nvSpPr>
            <p:spPr bwMode="auto">
              <a:xfrm flipH="1" flipV="1">
                <a:off x="3752" y="13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" name="Freeform 5184"/>
              <p:cNvSpPr>
                <a:spLocks/>
              </p:cNvSpPr>
              <p:nvPr/>
            </p:nvSpPr>
            <p:spPr bwMode="auto">
              <a:xfrm>
                <a:off x="3744" y="1333"/>
                <a:ext cx="8" cy="8"/>
              </a:xfrm>
              <a:custGeom>
                <a:avLst/>
                <a:gdLst>
                  <a:gd name="T0" fmla="*/ 40 w 69"/>
                  <a:gd name="T1" fmla="*/ 71 h 71"/>
                  <a:gd name="T2" fmla="*/ 55 w 69"/>
                  <a:gd name="T3" fmla="*/ 48 h 71"/>
                  <a:gd name="T4" fmla="*/ 69 w 69"/>
                  <a:gd name="T5" fmla="*/ 25 h 71"/>
                  <a:gd name="T6" fmla="*/ 28 w 69"/>
                  <a:gd name="T7" fmla="*/ 0 h 71"/>
                  <a:gd name="T8" fmla="*/ 14 w 69"/>
                  <a:gd name="T9" fmla="*/ 23 h 71"/>
                  <a:gd name="T10" fmla="*/ 0 w 69"/>
                  <a:gd name="T11" fmla="*/ 46 h 71"/>
                  <a:gd name="T12" fmla="*/ 40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40" y="71"/>
                    </a:moveTo>
                    <a:lnTo>
                      <a:pt x="55" y="48"/>
                    </a:lnTo>
                    <a:lnTo>
                      <a:pt x="69" y="25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" name="Freeform 5185"/>
              <p:cNvSpPr>
                <a:spLocks/>
              </p:cNvSpPr>
              <p:nvPr/>
            </p:nvSpPr>
            <p:spPr bwMode="auto">
              <a:xfrm>
                <a:off x="3744" y="1333"/>
                <a:ext cx="8" cy="8"/>
              </a:xfrm>
              <a:custGeom>
                <a:avLst/>
                <a:gdLst>
                  <a:gd name="T0" fmla="*/ 40 w 69"/>
                  <a:gd name="T1" fmla="*/ 71 h 71"/>
                  <a:gd name="T2" fmla="*/ 55 w 69"/>
                  <a:gd name="T3" fmla="*/ 48 h 71"/>
                  <a:gd name="T4" fmla="*/ 69 w 69"/>
                  <a:gd name="T5" fmla="*/ 25 h 71"/>
                  <a:gd name="T6" fmla="*/ 28 w 69"/>
                  <a:gd name="T7" fmla="*/ 0 h 71"/>
                  <a:gd name="T8" fmla="*/ 14 w 69"/>
                  <a:gd name="T9" fmla="*/ 23 h 71"/>
                  <a:gd name="T10" fmla="*/ 0 w 69"/>
                  <a:gd name="T11" fmla="*/ 46 h 71"/>
                  <a:gd name="T12" fmla="*/ 40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40" y="71"/>
                    </a:moveTo>
                    <a:lnTo>
                      <a:pt x="55" y="48"/>
                    </a:lnTo>
                    <a:lnTo>
                      <a:pt x="69" y="25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" name="Freeform 5186"/>
              <p:cNvSpPr>
                <a:spLocks/>
              </p:cNvSpPr>
              <p:nvPr/>
            </p:nvSpPr>
            <p:spPr bwMode="auto">
              <a:xfrm>
                <a:off x="3740" y="1330"/>
                <a:ext cx="8" cy="8"/>
              </a:xfrm>
              <a:custGeom>
                <a:avLst/>
                <a:gdLst>
                  <a:gd name="T0" fmla="*/ 41 w 69"/>
                  <a:gd name="T1" fmla="*/ 71 h 71"/>
                  <a:gd name="T2" fmla="*/ 55 w 69"/>
                  <a:gd name="T3" fmla="*/ 48 h 71"/>
                  <a:gd name="T4" fmla="*/ 69 w 69"/>
                  <a:gd name="T5" fmla="*/ 25 h 71"/>
                  <a:gd name="T6" fmla="*/ 29 w 69"/>
                  <a:gd name="T7" fmla="*/ 0 h 71"/>
                  <a:gd name="T8" fmla="*/ 14 w 69"/>
                  <a:gd name="T9" fmla="*/ 23 h 71"/>
                  <a:gd name="T10" fmla="*/ 0 w 69"/>
                  <a:gd name="T11" fmla="*/ 46 h 71"/>
                  <a:gd name="T12" fmla="*/ 41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41" y="71"/>
                    </a:moveTo>
                    <a:lnTo>
                      <a:pt x="55" y="48"/>
                    </a:lnTo>
                    <a:lnTo>
                      <a:pt x="69" y="25"/>
                    </a:lnTo>
                    <a:lnTo>
                      <a:pt x="29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" name="Freeform 5187"/>
              <p:cNvSpPr>
                <a:spLocks/>
              </p:cNvSpPr>
              <p:nvPr/>
            </p:nvSpPr>
            <p:spPr bwMode="auto">
              <a:xfrm>
                <a:off x="3740" y="1330"/>
                <a:ext cx="8" cy="8"/>
              </a:xfrm>
              <a:custGeom>
                <a:avLst/>
                <a:gdLst>
                  <a:gd name="T0" fmla="*/ 41 w 69"/>
                  <a:gd name="T1" fmla="*/ 71 h 71"/>
                  <a:gd name="T2" fmla="*/ 55 w 69"/>
                  <a:gd name="T3" fmla="*/ 48 h 71"/>
                  <a:gd name="T4" fmla="*/ 69 w 69"/>
                  <a:gd name="T5" fmla="*/ 25 h 71"/>
                  <a:gd name="T6" fmla="*/ 29 w 69"/>
                  <a:gd name="T7" fmla="*/ 0 h 71"/>
                  <a:gd name="T8" fmla="*/ 14 w 69"/>
                  <a:gd name="T9" fmla="*/ 23 h 71"/>
                  <a:gd name="T10" fmla="*/ 0 w 69"/>
                  <a:gd name="T11" fmla="*/ 46 h 71"/>
                  <a:gd name="T12" fmla="*/ 41 w 69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41" y="71"/>
                    </a:moveTo>
                    <a:lnTo>
                      <a:pt x="55" y="48"/>
                    </a:lnTo>
                    <a:lnTo>
                      <a:pt x="69" y="25"/>
                    </a:lnTo>
                    <a:lnTo>
                      <a:pt x="29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41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" name="Freeform 5188"/>
              <p:cNvSpPr>
                <a:spLocks/>
              </p:cNvSpPr>
              <p:nvPr/>
            </p:nvSpPr>
            <p:spPr bwMode="auto">
              <a:xfrm>
                <a:off x="3741" y="1330"/>
                <a:ext cx="2" cy="2"/>
              </a:xfrm>
              <a:custGeom>
                <a:avLst/>
                <a:gdLst>
                  <a:gd name="T0" fmla="*/ 0 w 15"/>
                  <a:gd name="T1" fmla="*/ 23 h 23"/>
                  <a:gd name="T2" fmla="*/ 15 w 15"/>
                  <a:gd name="T3" fmla="*/ 0 h 23"/>
                  <a:gd name="T4" fmla="*/ 15 w 15"/>
                  <a:gd name="T5" fmla="*/ 0 h 23"/>
                  <a:gd name="T6" fmla="*/ 0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" name="Line 5189"/>
              <p:cNvSpPr>
                <a:spLocks noChangeShapeType="1"/>
              </p:cNvSpPr>
              <p:nvPr/>
            </p:nvSpPr>
            <p:spPr bwMode="auto">
              <a:xfrm>
                <a:off x="3743" y="1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" name="Freeform 5190"/>
              <p:cNvSpPr>
                <a:spLocks/>
              </p:cNvSpPr>
              <p:nvPr/>
            </p:nvSpPr>
            <p:spPr bwMode="auto">
              <a:xfrm>
                <a:off x="3736" y="1327"/>
                <a:ext cx="7" cy="8"/>
              </a:xfrm>
              <a:custGeom>
                <a:avLst/>
                <a:gdLst>
                  <a:gd name="T0" fmla="*/ 39 w 68"/>
                  <a:gd name="T1" fmla="*/ 70 h 70"/>
                  <a:gd name="T2" fmla="*/ 53 w 68"/>
                  <a:gd name="T3" fmla="*/ 47 h 70"/>
                  <a:gd name="T4" fmla="*/ 68 w 68"/>
                  <a:gd name="T5" fmla="*/ 24 h 70"/>
                  <a:gd name="T6" fmla="*/ 28 w 68"/>
                  <a:gd name="T7" fmla="*/ 0 h 70"/>
                  <a:gd name="T8" fmla="*/ 14 w 68"/>
                  <a:gd name="T9" fmla="*/ 23 h 70"/>
                  <a:gd name="T10" fmla="*/ 0 w 68"/>
                  <a:gd name="T11" fmla="*/ 46 h 70"/>
                  <a:gd name="T12" fmla="*/ 39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39" y="70"/>
                    </a:moveTo>
                    <a:lnTo>
                      <a:pt x="53" y="47"/>
                    </a:lnTo>
                    <a:lnTo>
                      <a:pt x="68" y="24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1" name="Freeform 5191"/>
              <p:cNvSpPr>
                <a:spLocks/>
              </p:cNvSpPr>
              <p:nvPr/>
            </p:nvSpPr>
            <p:spPr bwMode="auto">
              <a:xfrm>
                <a:off x="3736" y="1327"/>
                <a:ext cx="7" cy="8"/>
              </a:xfrm>
              <a:custGeom>
                <a:avLst/>
                <a:gdLst>
                  <a:gd name="T0" fmla="*/ 39 w 68"/>
                  <a:gd name="T1" fmla="*/ 70 h 70"/>
                  <a:gd name="T2" fmla="*/ 53 w 68"/>
                  <a:gd name="T3" fmla="*/ 47 h 70"/>
                  <a:gd name="T4" fmla="*/ 68 w 68"/>
                  <a:gd name="T5" fmla="*/ 24 h 70"/>
                  <a:gd name="T6" fmla="*/ 28 w 68"/>
                  <a:gd name="T7" fmla="*/ 0 h 70"/>
                  <a:gd name="T8" fmla="*/ 14 w 68"/>
                  <a:gd name="T9" fmla="*/ 23 h 70"/>
                  <a:gd name="T10" fmla="*/ 0 w 68"/>
                  <a:gd name="T11" fmla="*/ 46 h 70"/>
                  <a:gd name="T12" fmla="*/ 39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39" y="70"/>
                    </a:moveTo>
                    <a:lnTo>
                      <a:pt x="53" y="47"/>
                    </a:lnTo>
                    <a:lnTo>
                      <a:pt x="68" y="24"/>
                    </a:lnTo>
                    <a:lnTo>
                      <a:pt x="28" y="0"/>
                    </a:lnTo>
                    <a:lnTo>
                      <a:pt x="14" y="23"/>
                    </a:lnTo>
                    <a:lnTo>
                      <a:pt x="0" y="46"/>
                    </a:lnTo>
                    <a:lnTo>
                      <a:pt x="39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2" name="Freeform 5192"/>
              <p:cNvSpPr>
                <a:spLocks/>
              </p:cNvSpPr>
              <p:nvPr/>
            </p:nvSpPr>
            <p:spPr bwMode="auto">
              <a:xfrm>
                <a:off x="3737" y="1327"/>
                <a:ext cx="2" cy="3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3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" name="Line 5193"/>
              <p:cNvSpPr>
                <a:spLocks noChangeShapeType="1"/>
              </p:cNvSpPr>
              <p:nvPr/>
            </p:nvSpPr>
            <p:spPr bwMode="auto">
              <a:xfrm flipH="1">
                <a:off x="3739" y="13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4" name="Freeform 5194"/>
              <p:cNvSpPr>
                <a:spLocks/>
              </p:cNvSpPr>
              <p:nvPr/>
            </p:nvSpPr>
            <p:spPr bwMode="auto">
              <a:xfrm>
                <a:off x="3731" y="1325"/>
                <a:ext cx="8" cy="7"/>
              </a:xfrm>
              <a:custGeom>
                <a:avLst/>
                <a:gdLst>
                  <a:gd name="T0" fmla="*/ 42 w 68"/>
                  <a:gd name="T1" fmla="*/ 70 h 70"/>
                  <a:gd name="T2" fmla="*/ 55 w 68"/>
                  <a:gd name="T3" fmla="*/ 47 h 70"/>
                  <a:gd name="T4" fmla="*/ 68 w 68"/>
                  <a:gd name="T5" fmla="*/ 24 h 70"/>
                  <a:gd name="T6" fmla="*/ 26 w 68"/>
                  <a:gd name="T7" fmla="*/ 0 h 70"/>
                  <a:gd name="T8" fmla="*/ 13 w 68"/>
                  <a:gd name="T9" fmla="*/ 23 h 70"/>
                  <a:gd name="T10" fmla="*/ 0 w 68"/>
                  <a:gd name="T11" fmla="*/ 46 h 70"/>
                  <a:gd name="T12" fmla="*/ 42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42" y="70"/>
                    </a:moveTo>
                    <a:lnTo>
                      <a:pt x="55" y="47"/>
                    </a:lnTo>
                    <a:lnTo>
                      <a:pt x="68" y="24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42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" name="Freeform 5195"/>
              <p:cNvSpPr>
                <a:spLocks/>
              </p:cNvSpPr>
              <p:nvPr/>
            </p:nvSpPr>
            <p:spPr bwMode="auto">
              <a:xfrm>
                <a:off x="3731" y="1325"/>
                <a:ext cx="8" cy="7"/>
              </a:xfrm>
              <a:custGeom>
                <a:avLst/>
                <a:gdLst>
                  <a:gd name="T0" fmla="*/ 42 w 68"/>
                  <a:gd name="T1" fmla="*/ 70 h 70"/>
                  <a:gd name="T2" fmla="*/ 55 w 68"/>
                  <a:gd name="T3" fmla="*/ 47 h 70"/>
                  <a:gd name="T4" fmla="*/ 68 w 68"/>
                  <a:gd name="T5" fmla="*/ 24 h 70"/>
                  <a:gd name="T6" fmla="*/ 26 w 68"/>
                  <a:gd name="T7" fmla="*/ 0 h 70"/>
                  <a:gd name="T8" fmla="*/ 13 w 68"/>
                  <a:gd name="T9" fmla="*/ 23 h 70"/>
                  <a:gd name="T10" fmla="*/ 0 w 68"/>
                  <a:gd name="T11" fmla="*/ 46 h 70"/>
                  <a:gd name="T12" fmla="*/ 42 w 68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0">
                    <a:moveTo>
                      <a:pt x="42" y="70"/>
                    </a:moveTo>
                    <a:lnTo>
                      <a:pt x="55" y="47"/>
                    </a:lnTo>
                    <a:lnTo>
                      <a:pt x="68" y="24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4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6" name="Freeform 5196"/>
              <p:cNvSpPr>
                <a:spLocks/>
              </p:cNvSpPr>
              <p:nvPr/>
            </p:nvSpPr>
            <p:spPr bwMode="auto">
              <a:xfrm>
                <a:off x="3731" y="1327"/>
                <a:ext cx="1" cy="3"/>
              </a:xfrm>
              <a:custGeom>
                <a:avLst/>
                <a:gdLst>
                  <a:gd name="T0" fmla="*/ 14 w 14"/>
                  <a:gd name="T1" fmla="*/ 0 h 23"/>
                  <a:gd name="T2" fmla="*/ 1 w 14"/>
                  <a:gd name="T3" fmla="*/ 23 h 23"/>
                  <a:gd name="T4" fmla="*/ 0 w 14"/>
                  <a:gd name="T5" fmla="*/ 23 h 23"/>
                  <a:gd name="T6" fmla="*/ 14 w 1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lnTo>
                      <a:pt x="1" y="23"/>
                    </a:lnTo>
                    <a:lnTo>
                      <a:pt x="0" y="2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7" name="Line 5197"/>
              <p:cNvSpPr>
                <a:spLocks noChangeShapeType="1"/>
              </p:cNvSpPr>
              <p:nvPr/>
            </p:nvSpPr>
            <p:spPr bwMode="auto">
              <a:xfrm flipH="1">
                <a:off x="3731" y="1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8" name="Freeform 5198"/>
              <p:cNvSpPr>
                <a:spLocks/>
              </p:cNvSpPr>
              <p:nvPr/>
            </p:nvSpPr>
            <p:spPr bwMode="auto">
              <a:xfrm>
                <a:off x="3726" y="1322"/>
                <a:ext cx="8" cy="8"/>
              </a:xfrm>
              <a:custGeom>
                <a:avLst/>
                <a:gdLst>
                  <a:gd name="T0" fmla="*/ 41 w 70"/>
                  <a:gd name="T1" fmla="*/ 71 h 71"/>
                  <a:gd name="T2" fmla="*/ 55 w 70"/>
                  <a:gd name="T3" fmla="*/ 48 h 71"/>
                  <a:gd name="T4" fmla="*/ 70 w 70"/>
                  <a:gd name="T5" fmla="*/ 25 h 71"/>
                  <a:gd name="T6" fmla="*/ 29 w 70"/>
                  <a:gd name="T7" fmla="*/ 0 h 71"/>
                  <a:gd name="T8" fmla="*/ 15 w 70"/>
                  <a:gd name="T9" fmla="*/ 23 h 71"/>
                  <a:gd name="T10" fmla="*/ 0 w 70"/>
                  <a:gd name="T11" fmla="*/ 46 h 71"/>
                  <a:gd name="T12" fmla="*/ 41 w 7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41" y="71"/>
                    </a:moveTo>
                    <a:lnTo>
                      <a:pt x="55" y="48"/>
                    </a:lnTo>
                    <a:lnTo>
                      <a:pt x="70" y="25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4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9" name="Freeform 5199"/>
              <p:cNvSpPr>
                <a:spLocks/>
              </p:cNvSpPr>
              <p:nvPr/>
            </p:nvSpPr>
            <p:spPr bwMode="auto">
              <a:xfrm>
                <a:off x="3726" y="1322"/>
                <a:ext cx="8" cy="8"/>
              </a:xfrm>
              <a:custGeom>
                <a:avLst/>
                <a:gdLst>
                  <a:gd name="T0" fmla="*/ 41 w 70"/>
                  <a:gd name="T1" fmla="*/ 71 h 71"/>
                  <a:gd name="T2" fmla="*/ 55 w 70"/>
                  <a:gd name="T3" fmla="*/ 48 h 71"/>
                  <a:gd name="T4" fmla="*/ 70 w 70"/>
                  <a:gd name="T5" fmla="*/ 25 h 71"/>
                  <a:gd name="T6" fmla="*/ 29 w 70"/>
                  <a:gd name="T7" fmla="*/ 0 h 71"/>
                  <a:gd name="T8" fmla="*/ 15 w 70"/>
                  <a:gd name="T9" fmla="*/ 23 h 71"/>
                  <a:gd name="T10" fmla="*/ 0 w 70"/>
                  <a:gd name="T11" fmla="*/ 46 h 71"/>
                  <a:gd name="T12" fmla="*/ 41 w 70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41" y="71"/>
                    </a:moveTo>
                    <a:lnTo>
                      <a:pt x="55" y="48"/>
                    </a:lnTo>
                    <a:lnTo>
                      <a:pt x="70" y="25"/>
                    </a:lnTo>
                    <a:lnTo>
                      <a:pt x="29" y="0"/>
                    </a:lnTo>
                    <a:lnTo>
                      <a:pt x="15" y="23"/>
                    </a:lnTo>
                    <a:lnTo>
                      <a:pt x="0" y="46"/>
                    </a:lnTo>
                    <a:lnTo>
                      <a:pt x="41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0" name="Freeform 5200"/>
              <p:cNvSpPr>
                <a:spLocks/>
              </p:cNvSpPr>
              <p:nvPr/>
            </p:nvSpPr>
            <p:spPr bwMode="auto">
              <a:xfrm>
                <a:off x="3728" y="1322"/>
                <a:ext cx="2" cy="2"/>
              </a:xfrm>
              <a:custGeom>
                <a:avLst/>
                <a:gdLst>
                  <a:gd name="T0" fmla="*/ 0 w 14"/>
                  <a:gd name="T1" fmla="*/ 23 h 23"/>
                  <a:gd name="T2" fmla="*/ 14 w 14"/>
                  <a:gd name="T3" fmla="*/ 0 h 23"/>
                  <a:gd name="T4" fmla="*/ 13 w 14"/>
                  <a:gd name="T5" fmla="*/ 0 h 23"/>
                  <a:gd name="T6" fmla="*/ 0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1" name="Line 5201"/>
              <p:cNvSpPr>
                <a:spLocks noChangeShapeType="1"/>
              </p:cNvSpPr>
              <p:nvPr/>
            </p:nvSpPr>
            <p:spPr bwMode="auto">
              <a:xfrm flipH="1">
                <a:off x="3729" y="13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2" name="Freeform 5202"/>
              <p:cNvSpPr>
                <a:spLocks/>
              </p:cNvSpPr>
              <p:nvPr/>
            </p:nvSpPr>
            <p:spPr bwMode="auto">
              <a:xfrm>
                <a:off x="3722" y="1319"/>
                <a:ext cx="7" cy="8"/>
              </a:xfrm>
              <a:custGeom>
                <a:avLst/>
                <a:gdLst>
                  <a:gd name="T0" fmla="*/ 42 w 68"/>
                  <a:gd name="T1" fmla="*/ 69 h 69"/>
                  <a:gd name="T2" fmla="*/ 55 w 68"/>
                  <a:gd name="T3" fmla="*/ 46 h 69"/>
                  <a:gd name="T4" fmla="*/ 68 w 68"/>
                  <a:gd name="T5" fmla="*/ 23 h 69"/>
                  <a:gd name="T6" fmla="*/ 26 w 68"/>
                  <a:gd name="T7" fmla="*/ 0 h 69"/>
                  <a:gd name="T8" fmla="*/ 13 w 68"/>
                  <a:gd name="T9" fmla="*/ 23 h 69"/>
                  <a:gd name="T10" fmla="*/ 0 w 68"/>
                  <a:gd name="T11" fmla="*/ 46 h 69"/>
                  <a:gd name="T12" fmla="*/ 42 w 68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42" y="69"/>
                    </a:moveTo>
                    <a:lnTo>
                      <a:pt x="55" y="46"/>
                    </a:lnTo>
                    <a:lnTo>
                      <a:pt x="68" y="23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42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3" name="Freeform 5203"/>
              <p:cNvSpPr>
                <a:spLocks/>
              </p:cNvSpPr>
              <p:nvPr/>
            </p:nvSpPr>
            <p:spPr bwMode="auto">
              <a:xfrm>
                <a:off x="3722" y="1319"/>
                <a:ext cx="7" cy="8"/>
              </a:xfrm>
              <a:custGeom>
                <a:avLst/>
                <a:gdLst>
                  <a:gd name="T0" fmla="*/ 42 w 68"/>
                  <a:gd name="T1" fmla="*/ 69 h 69"/>
                  <a:gd name="T2" fmla="*/ 55 w 68"/>
                  <a:gd name="T3" fmla="*/ 46 h 69"/>
                  <a:gd name="T4" fmla="*/ 68 w 68"/>
                  <a:gd name="T5" fmla="*/ 23 h 69"/>
                  <a:gd name="T6" fmla="*/ 26 w 68"/>
                  <a:gd name="T7" fmla="*/ 0 h 69"/>
                  <a:gd name="T8" fmla="*/ 13 w 68"/>
                  <a:gd name="T9" fmla="*/ 23 h 69"/>
                  <a:gd name="T10" fmla="*/ 0 w 68"/>
                  <a:gd name="T11" fmla="*/ 46 h 69"/>
                  <a:gd name="T12" fmla="*/ 42 w 68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9">
                    <a:moveTo>
                      <a:pt x="42" y="69"/>
                    </a:moveTo>
                    <a:lnTo>
                      <a:pt x="55" y="46"/>
                    </a:lnTo>
                    <a:lnTo>
                      <a:pt x="68" y="23"/>
                    </a:lnTo>
                    <a:lnTo>
                      <a:pt x="26" y="0"/>
                    </a:lnTo>
                    <a:lnTo>
                      <a:pt x="13" y="23"/>
                    </a:lnTo>
                    <a:lnTo>
                      <a:pt x="0" y="46"/>
                    </a:lnTo>
                    <a:lnTo>
                      <a:pt x="42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4" name="Freeform 5204"/>
              <p:cNvSpPr>
                <a:spLocks/>
              </p:cNvSpPr>
              <p:nvPr/>
            </p:nvSpPr>
            <p:spPr bwMode="auto">
              <a:xfrm>
                <a:off x="3723" y="1319"/>
                <a:ext cx="2" cy="3"/>
              </a:xfrm>
              <a:custGeom>
                <a:avLst/>
                <a:gdLst>
                  <a:gd name="T0" fmla="*/ 0 w 13"/>
                  <a:gd name="T1" fmla="*/ 24 h 24"/>
                  <a:gd name="T2" fmla="*/ 13 w 13"/>
                  <a:gd name="T3" fmla="*/ 1 h 24"/>
                  <a:gd name="T4" fmla="*/ 12 w 13"/>
                  <a:gd name="T5" fmla="*/ 0 h 24"/>
                  <a:gd name="T6" fmla="*/ 0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3" y="1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5" name="Line 5205"/>
              <p:cNvSpPr>
                <a:spLocks noChangeShapeType="1"/>
              </p:cNvSpPr>
              <p:nvPr/>
            </p:nvSpPr>
            <p:spPr bwMode="auto">
              <a:xfrm flipH="1" flipV="1">
                <a:off x="3725" y="13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6" name="Freeform 5206"/>
              <p:cNvSpPr>
                <a:spLocks/>
              </p:cNvSpPr>
              <p:nvPr/>
            </p:nvSpPr>
            <p:spPr bwMode="auto">
              <a:xfrm>
                <a:off x="3717" y="1317"/>
                <a:ext cx="8" cy="8"/>
              </a:xfrm>
              <a:custGeom>
                <a:avLst/>
                <a:gdLst>
                  <a:gd name="T0" fmla="*/ 42 w 66"/>
                  <a:gd name="T1" fmla="*/ 71 h 71"/>
                  <a:gd name="T2" fmla="*/ 54 w 66"/>
                  <a:gd name="T3" fmla="*/ 46 h 71"/>
                  <a:gd name="T4" fmla="*/ 66 w 66"/>
                  <a:gd name="T5" fmla="*/ 22 h 71"/>
                  <a:gd name="T6" fmla="*/ 24 w 66"/>
                  <a:gd name="T7" fmla="*/ 0 h 71"/>
                  <a:gd name="T8" fmla="*/ 12 w 66"/>
                  <a:gd name="T9" fmla="*/ 24 h 71"/>
                  <a:gd name="T10" fmla="*/ 0 w 66"/>
                  <a:gd name="T11" fmla="*/ 49 h 71"/>
                  <a:gd name="T12" fmla="*/ 42 w 66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42" y="71"/>
                    </a:moveTo>
                    <a:lnTo>
                      <a:pt x="54" y="46"/>
                    </a:lnTo>
                    <a:lnTo>
                      <a:pt x="66" y="22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9"/>
                    </a:lnTo>
                    <a:lnTo>
                      <a:pt x="42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7" name="Freeform 5207"/>
              <p:cNvSpPr>
                <a:spLocks/>
              </p:cNvSpPr>
              <p:nvPr/>
            </p:nvSpPr>
            <p:spPr bwMode="auto">
              <a:xfrm>
                <a:off x="3717" y="1317"/>
                <a:ext cx="8" cy="8"/>
              </a:xfrm>
              <a:custGeom>
                <a:avLst/>
                <a:gdLst>
                  <a:gd name="T0" fmla="*/ 42 w 66"/>
                  <a:gd name="T1" fmla="*/ 71 h 71"/>
                  <a:gd name="T2" fmla="*/ 54 w 66"/>
                  <a:gd name="T3" fmla="*/ 46 h 71"/>
                  <a:gd name="T4" fmla="*/ 66 w 66"/>
                  <a:gd name="T5" fmla="*/ 22 h 71"/>
                  <a:gd name="T6" fmla="*/ 24 w 66"/>
                  <a:gd name="T7" fmla="*/ 0 h 71"/>
                  <a:gd name="T8" fmla="*/ 12 w 66"/>
                  <a:gd name="T9" fmla="*/ 24 h 71"/>
                  <a:gd name="T10" fmla="*/ 0 w 66"/>
                  <a:gd name="T11" fmla="*/ 49 h 71"/>
                  <a:gd name="T12" fmla="*/ 42 w 66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42" y="71"/>
                    </a:moveTo>
                    <a:lnTo>
                      <a:pt x="54" y="46"/>
                    </a:lnTo>
                    <a:lnTo>
                      <a:pt x="66" y="22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9"/>
                    </a:lnTo>
                    <a:lnTo>
                      <a:pt x="42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8" name="Freeform 5208"/>
              <p:cNvSpPr>
                <a:spLocks/>
              </p:cNvSpPr>
              <p:nvPr/>
            </p:nvSpPr>
            <p:spPr bwMode="auto">
              <a:xfrm>
                <a:off x="3719" y="1317"/>
                <a:ext cx="1" cy="2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2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9" name="Line 5209"/>
              <p:cNvSpPr>
                <a:spLocks noChangeShapeType="1"/>
              </p:cNvSpPr>
              <p:nvPr/>
            </p:nvSpPr>
            <p:spPr bwMode="auto">
              <a:xfrm>
                <a:off x="3720" y="1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0" name="Freeform 5210"/>
              <p:cNvSpPr>
                <a:spLocks/>
              </p:cNvSpPr>
              <p:nvPr/>
            </p:nvSpPr>
            <p:spPr bwMode="auto">
              <a:xfrm>
                <a:off x="3713" y="1314"/>
                <a:ext cx="7" cy="8"/>
              </a:xfrm>
              <a:custGeom>
                <a:avLst/>
                <a:gdLst>
                  <a:gd name="T0" fmla="*/ 41 w 65"/>
                  <a:gd name="T1" fmla="*/ 71 h 71"/>
                  <a:gd name="T2" fmla="*/ 53 w 65"/>
                  <a:gd name="T3" fmla="*/ 46 h 71"/>
                  <a:gd name="T4" fmla="*/ 65 w 65"/>
                  <a:gd name="T5" fmla="*/ 22 h 71"/>
                  <a:gd name="T6" fmla="*/ 24 w 65"/>
                  <a:gd name="T7" fmla="*/ 0 h 71"/>
                  <a:gd name="T8" fmla="*/ 12 w 65"/>
                  <a:gd name="T9" fmla="*/ 25 h 71"/>
                  <a:gd name="T10" fmla="*/ 0 w 65"/>
                  <a:gd name="T11" fmla="*/ 49 h 71"/>
                  <a:gd name="T12" fmla="*/ 41 w 65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1" y="71"/>
                    </a:moveTo>
                    <a:lnTo>
                      <a:pt x="53" y="46"/>
                    </a:lnTo>
                    <a:lnTo>
                      <a:pt x="65" y="22"/>
                    </a:lnTo>
                    <a:lnTo>
                      <a:pt x="24" y="0"/>
                    </a:lnTo>
                    <a:lnTo>
                      <a:pt x="12" y="25"/>
                    </a:lnTo>
                    <a:lnTo>
                      <a:pt x="0" y="49"/>
                    </a:lnTo>
                    <a:lnTo>
                      <a:pt x="4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1" name="Freeform 5211"/>
              <p:cNvSpPr>
                <a:spLocks/>
              </p:cNvSpPr>
              <p:nvPr/>
            </p:nvSpPr>
            <p:spPr bwMode="auto">
              <a:xfrm>
                <a:off x="3713" y="1314"/>
                <a:ext cx="7" cy="8"/>
              </a:xfrm>
              <a:custGeom>
                <a:avLst/>
                <a:gdLst>
                  <a:gd name="T0" fmla="*/ 41 w 65"/>
                  <a:gd name="T1" fmla="*/ 71 h 71"/>
                  <a:gd name="T2" fmla="*/ 53 w 65"/>
                  <a:gd name="T3" fmla="*/ 46 h 71"/>
                  <a:gd name="T4" fmla="*/ 65 w 65"/>
                  <a:gd name="T5" fmla="*/ 22 h 71"/>
                  <a:gd name="T6" fmla="*/ 24 w 65"/>
                  <a:gd name="T7" fmla="*/ 0 h 71"/>
                  <a:gd name="T8" fmla="*/ 12 w 65"/>
                  <a:gd name="T9" fmla="*/ 25 h 71"/>
                  <a:gd name="T10" fmla="*/ 0 w 65"/>
                  <a:gd name="T11" fmla="*/ 49 h 71"/>
                  <a:gd name="T12" fmla="*/ 41 w 65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1" y="71"/>
                    </a:moveTo>
                    <a:lnTo>
                      <a:pt x="53" y="46"/>
                    </a:lnTo>
                    <a:lnTo>
                      <a:pt x="65" y="22"/>
                    </a:lnTo>
                    <a:lnTo>
                      <a:pt x="24" y="0"/>
                    </a:lnTo>
                    <a:lnTo>
                      <a:pt x="12" y="25"/>
                    </a:lnTo>
                    <a:lnTo>
                      <a:pt x="0" y="49"/>
                    </a:lnTo>
                    <a:lnTo>
                      <a:pt x="41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2" name="Freeform 5212"/>
              <p:cNvSpPr>
                <a:spLocks/>
              </p:cNvSpPr>
              <p:nvPr/>
            </p:nvSpPr>
            <p:spPr bwMode="auto">
              <a:xfrm>
                <a:off x="3714" y="1314"/>
                <a:ext cx="1" cy="3"/>
              </a:xfrm>
              <a:custGeom>
                <a:avLst/>
                <a:gdLst>
                  <a:gd name="T0" fmla="*/ 0 w 12"/>
                  <a:gd name="T1" fmla="*/ 25 h 25"/>
                  <a:gd name="T2" fmla="*/ 12 w 12"/>
                  <a:gd name="T3" fmla="*/ 0 h 25"/>
                  <a:gd name="T4" fmla="*/ 12 w 12"/>
                  <a:gd name="T5" fmla="*/ 0 h 25"/>
                  <a:gd name="T6" fmla="*/ 0 w 1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5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" name="Line 5213"/>
              <p:cNvSpPr>
                <a:spLocks noChangeShapeType="1"/>
              </p:cNvSpPr>
              <p:nvPr/>
            </p:nvSpPr>
            <p:spPr bwMode="auto">
              <a:xfrm>
                <a:off x="3715" y="13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4" name="Freeform 5214"/>
              <p:cNvSpPr>
                <a:spLocks/>
              </p:cNvSpPr>
              <p:nvPr/>
            </p:nvSpPr>
            <p:spPr bwMode="auto">
              <a:xfrm>
                <a:off x="3708" y="1312"/>
                <a:ext cx="7" cy="8"/>
              </a:xfrm>
              <a:custGeom>
                <a:avLst/>
                <a:gdLst>
                  <a:gd name="T0" fmla="*/ 42 w 66"/>
                  <a:gd name="T1" fmla="*/ 70 h 70"/>
                  <a:gd name="T2" fmla="*/ 54 w 66"/>
                  <a:gd name="T3" fmla="*/ 46 h 70"/>
                  <a:gd name="T4" fmla="*/ 66 w 66"/>
                  <a:gd name="T5" fmla="*/ 21 h 70"/>
                  <a:gd name="T6" fmla="*/ 24 w 66"/>
                  <a:gd name="T7" fmla="*/ 0 h 70"/>
                  <a:gd name="T8" fmla="*/ 12 w 66"/>
                  <a:gd name="T9" fmla="*/ 24 h 70"/>
                  <a:gd name="T10" fmla="*/ 0 w 66"/>
                  <a:gd name="T11" fmla="*/ 48 h 70"/>
                  <a:gd name="T12" fmla="*/ 42 w 66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42" y="70"/>
                    </a:moveTo>
                    <a:lnTo>
                      <a:pt x="54" y="46"/>
                    </a:lnTo>
                    <a:lnTo>
                      <a:pt x="66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2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5" name="Freeform 5215"/>
              <p:cNvSpPr>
                <a:spLocks/>
              </p:cNvSpPr>
              <p:nvPr/>
            </p:nvSpPr>
            <p:spPr bwMode="auto">
              <a:xfrm>
                <a:off x="3708" y="1312"/>
                <a:ext cx="7" cy="8"/>
              </a:xfrm>
              <a:custGeom>
                <a:avLst/>
                <a:gdLst>
                  <a:gd name="T0" fmla="*/ 42 w 66"/>
                  <a:gd name="T1" fmla="*/ 70 h 70"/>
                  <a:gd name="T2" fmla="*/ 54 w 66"/>
                  <a:gd name="T3" fmla="*/ 46 h 70"/>
                  <a:gd name="T4" fmla="*/ 66 w 66"/>
                  <a:gd name="T5" fmla="*/ 21 h 70"/>
                  <a:gd name="T6" fmla="*/ 24 w 66"/>
                  <a:gd name="T7" fmla="*/ 0 h 70"/>
                  <a:gd name="T8" fmla="*/ 12 w 66"/>
                  <a:gd name="T9" fmla="*/ 24 h 70"/>
                  <a:gd name="T10" fmla="*/ 0 w 66"/>
                  <a:gd name="T11" fmla="*/ 48 h 70"/>
                  <a:gd name="T12" fmla="*/ 42 w 66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42" y="70"/>
                    </a:moveTo>
                    <a:lnTo>
                      <a:pt x="54" y="46"/>
                    </a:lnTo>
                    <a:lnTo>
                      <a:pt x="66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6" name="Freeform 5216"/>
              <p:cNvSpPr>
                <a:spLocks/>
              </p:cNvSpPr>
              <p:nvPr/>
            </p:nvSpPr>
            <p:spPr bwMode="auto">
              <a:xfrm>
                <a:off x="3709" y="1312"/>
                <a:ext cx="2" cy="3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2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7" name="Line 5217"/>
              <p:cNvSpPr>
                <a:spLocks noChangeShapeType="1"/>
              </p:cNvSpPr>
              <p:nvPr/>
            </p:nvSpPr>
            <p:spPr bwMode="auto">
              <a:xfrm>
                <a:off x="3711" y="13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8" name="Freeform 5218"/>
              <p:cNvSpPr>
                <a:spLocks/>
              </p:cNvSpPr>
              <p:nvPr/>
            </p:nvSpPr>
            <p:spPr bwMode="auto">
              <a:xfrm>
                <a:off x="3703" y="1310"/>
                <a:ext cx="8" cy="7"/>
              </a:xfrm>
              <a:custGeom>
                <a:avLst/>
                <a:gdLst>
                  <a:gd name="T0" fmla="*/ 43 w 67"/>
                  <a:gd name="T1" fmla="*/ 69 h 69"/>
                  <a:gd name="T2" fmla="*/ 55 w 67"/>
                  <a:gd name="T3" fmla="*/ 45 h 69"/>
                  <a:gd name="T4" fmla="*/ 67 w 67"/>
                  <a:gd name="T5" fmla="*/ 21 h 69"/>
                  <a:gd name="T6" fmla="*/ 24 w 67"/>
                  <a:gd name="T7" fmla="*/ 0 h 69"/>
                  <a:gd name="T8" fmla="*/ 12 w 67"/>
                  <a:gd name="T9" fmla="*/ 24 h 69"/>
                  <a:gd name="T10" fmla="*/ 0 w 67"/>
                  <a:gd name="T11" fmla="*/ 48 h 69"/>
                  <a:gd name="T12" fmla="*/ 43 w 67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43" y="69"/>
                    </a:moveTo>
                    <a:lnTo>
                      <a:pt x="55" y="45"/>
                    </a:lnTo>
                    <a:lnTo>
                      <a:pt x="67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9" name="Freeform 5219"/>
              <p:cNvSpPr>
                <a:spLocks/>
              </p:cNvSpPr>
              <p:nvPr/>
            </p:nvSpPr>
            <p:spPr bwMode="auto">
              <a:xfrm>
                <a:off x="3703" y="1310"/>
                <a:ext cx="8" cy="7"/>
              </a:xfrm>
              <a:custGeom>
                <a:avLst/>
                <a:gdLst>
                  <a:gd name="T0" fmla="*/ 43 w 67"/>
                  <a:gd name="T1" fmla="*/ 69 h 69"/>
                  <a:gd name="T2" fmla="*/ 55 w 67"/>
                  <a:gd name="T3" fmla="*/ 45 h 69"/>
                  <a:gd name="T4" fmla="*/ 67 w 67"/>
                  <a:gd name="T5" fmla="*/ 21 h 69"/>
                  <a:gd name="T6" fmla="*/ 24 w 67"/>
                  <a:gd name="T7" fmla="*/ 0 h 69"/>
                  <a:gd name="T8" fmla="*/ 12 w 67"/>
                  <a:gd name="T9" fmla="*/ 24 h 69"/>
                  <a:gd name="T10" fmla="*/ 0 w 67"/>
                  <a:gd name="T11" fmla="*/ 48 h 69"/>
                  <a:gd name="T12" fmla="*/ 43 w 67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43" y="69"/>
                    </a:moveTo>
                    <a:lnTo>
                      <a:pt x="55" y="45"/>
                    </a:lnTo>
                    <a:lnTo>
                      <a:pt x="67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3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0" name="Freeform 5220"/>
              <p:cNvSpPr>
                <a:spLocks/>
              </p:cNvSpPr>
              <p:nvPr/>
            </p:nvSpPr>
            <p:spPr bwMode="auto">
              <a:xfrm>
                <a:off x="3699" y="1307"/>
                <a:ext cx="7" cy="8"/>
              </a:xfrm>
              <a:custGeom>
                <a:avLst/>
                <a:gdLst>
                  <a:gd name="T0" fmla="*/ 42 w 66"/>
                  <a:gd name="T1" fmla="*/ 69 h 69"/>
                  <a:gd name="T2" fmla="*/ 54 w 66"/>
                  <a:gd name="T3" fmla="*/ 45 h 69"/>
                  <a:gd name="T4" fmla="*/ 66 w 66"/>
                  <a:gd name="T5" fmla="*/ 21 h 69"/>
                  <a:gd name="T6" fmla="*/ 24 w 66"/>
                  <a:gd name="T7" fmla="*/ 0 h 69"/>
                  <a:gd name="T8" fmla="*/ 12 w 66"/>
                  <a:gd name="T9" fmla="*/ 24 h 69"/>
                  <a:gd name="T10" fmla="*/ 0 w 66"/>
                  <a:gd name="T11" fmla="*/ 48 h 69"/>
                  <a:gd name="T12" fmla="*/ 42 w 66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42" y="69"/>
                    </a:moveTo>
                    <a:lnTo>
                      <a:pt x="54" y="45"/>
                    </a:lnTo>
                    <a:lnTo>
                      <a:pt x="66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2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1" name="Freeform 5221"/>
              <p:cNvSpPr>
                <a:spLocks/>
              </p:cNvSpPr>
              <p:nvPr/>
            </p:nvSpPr>
            <p:spPr bwMode="auto">
              <a:xfrm>
                <a:off x="3699" y="1307"/>
                <a:ext cx="7" cy="8"/>
              </a:xfrm>
              <a:custGeom>
                <a:avLst/>
                <a:gdLst>
                  <a:gd name="T0" fmla="*/ 42 w 66"/>
                  <a:gd name="T1" fmla="*/ 69 h 69"/>
                  <a:gd name="T2" fmla="*/ 54 w 66"/>
                  <a:gd name="T3" fmla="*/ 45 h 69"/>
                  <a:gd name="T4" fmla="*/ 66 w 66"/>
                  <a:gd name="T5" fmla="*/ 21 h 69"/>
                  <a:gd name="T6" fmla="*/ 24 w 66"/>
                  <a:gd name="T7" fmla="*/ 0 h 69"/>
                  <a:gd name="T8" fmla="*/ 12 w 66"/>
                  <a:gd name="T9" fmla="*/ 24 h 69"/>
                  <a:gd name="T10" fmla="*/ 0 w 66"/>
                  <a:gd name="T11" fmla="*/ 48 h 69"/>
                  <a:gd name="T12" fmla="*/ 42 w 66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42" y="69"/>
                    </a:moveTo>
                    <a:lnTo>
                      <a:pt x="54" y="45"/>
                    </a:lnTo>
                    <a:lnTo>
                      <a:pt x="66" y="21"/>
                    </a:lnTo>
                    <a:lnTo>
                      <a:pt x="24" y="0"/>
                    </a:lnTo>
                    <a:lnTo>
                      <a:pt x="12" y="24"/>
                    </a:lnTo>
                    <a:lnTo>
                      <a:pt x="0" y="48"/>
                    </a:lnTo>
                    <a:lnTo>
                      <a:pt x="42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2" name="Freeform 5222"/>
              <p:cNvSpPr>
                <a:spLocks/>
              </p:cNvSpPr>
              <p:nvPr/>
            </p:nvSpPr>
            <p:spPr bwMode="auto">
              <a:xfrm>
                <a:off x="3700" y="1307"/>
                <a:ext cx="1" cy="3"/>
              </a:xfrm>
              <a:custGeom>
                <a:avLst/>
                <a:gdLst>
                  <a:gd name="T0" fmla="*/ 0 w 12"/>
                  <a:gd name="T1" fmla="*/ 24 h 24"/>
                  <a:gd name="T2" fmla="*/ 12 w 12"/>
                  <a:gd name="T3" fmla="*/ 0 h 24"/>
                  <a:gd name="T4" fmla="*/ 11 w 12"/>
                  <a:gd name="T5" fmla="*/ 0 h 24"/>
                  <a:gd name="T6" fmla="*/ 0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3" name="Line 5223"/>
              <p:cNvSpPr>
                <a:spLocks noChangeShapeType="1"/>
              </p:cNvSpPr>
              <p:nvPr/>
            </p:nvSpPr>
            <p:spPr bwMode="auto">
              <a:xfrm flipH="1">
                <a:off x="3701" y="13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4" name="Freeform 5224"/>
              <p:cNvSpPr>
                <a:spLocks/>
              </p:cNvSpPr>
              <p:nvPr/>
            </p:nvSpPr>
            <p:spPr bwMode="auto">
              <a:xfrm>
                <a:off x="3694" y="1305"/>
                <a:ext cx="7" cy="8"/>
              </a:xfrm>
              <a:custGeom>
                <a:avLst/>
                <a:gdLst>
                  <a:gd name="T0" fmla="*/ 43 w 65"/>
                  <a:gd name="T1" fmla="*/ 68 h 68"/>
                  <a:gd name="T2" fmla="*/ 54 w 65"/>
                  <a:gd name="T3" fmla="*/ 44 h 68"/>
                  <a:gd name="T4" fmla="*/ 65 w 65"/>
                  <a:gd name="T5" fmla="*/ 20 h 68"/>
                  <a:gd name="T6" fmla="*/ 22 w 65"/>
                  <a:gd name="T7" fmla="*/ 0 h 68"/>
                  <a:gd name="T8" fmla="*/ 11 w 65"/>
                  <a:gd name="T9" fmla="*/ 24 h 68"/>
                  <a:gd name="T10" fmla="*/ 0 w 65"/>
                  <a:gd name="T11" fmla="*/ 48 h 68"/>
                  <a:gd name="T12" fmla="*/ 43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43" y="68"/>
                    </a:moveTo>
                    <a:lnTo>
                      <a:pt x="54" y="44"/>
                    </a:lnTo>
                    <a:lnTo>
                      <a:pt x="65" y="20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3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5" name="Freeform 5225"/>
              <p:cNvSpPr>
                <a:spLocks/>
              </p:cNvSpPr>
              <p:nvPr/>
            </p:nvSpPr>
            <p:spPr bwMode="auto">
              <a:xfrm>
                <a:off x="3694" y="1305"/>
                <a:ext cx="7" cy="8"/>
              </a:xfrm>
              <a:custGeom>
                <a:avLst/>
                <a:gdLst>
                  <a:gd name="T0" fmla="*/ 43 w 65"/>
                  <a:gd name="T1" fmla="*/ 68 h 68"/>
                  <a:gd name="T2" fmla="*/ 54 w 65"/>
                  <a:gd name="T3" fmla="*/ 44 h 68"/>
                  <a:gd name="T4" fmla="*/ 65 w 65"/>
                  <a:gd name="T5" fmla="*/ 20 h 68"/>
                  <a:gd name="T6" fmla="*/ 22 w 65"/>
                  <a:gd name="T7" fmla="*/ 0 h 68"/>
                  <a:gd name="T8" fmla="*/ 11 w 65"/>
                  <a:gd name="T9" fmla="*/ 24 h 68"/>
                  <a:gd name="T10" fmla="*/ 0 w 65"/>
                  <a:gd name="T11" fmla="*/ 48 h 68"/>
                  <a:gd name="T12" fmla="*/ 43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43" y="68"/>
                    </a:moveTo>
                    <a:lnTo>
                      <a:pt x="54" y="44"/>
                    </a:lnTo>
                    <a:lnTo>
                      <a:pt x="65" y="20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3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6" name="Freeform 5226"/>
              <p:cNvSpPr>
                <a:spLocks/>
              </p:cNvSpPr>
              <p:nvPr/>
            </p:nvSpPr>
            <p:spPr bwMode="auto">
              <a:xfrm>
                <a:off x="3689" y="1303"/>
                <a:ext cx="7" cy="7"/>
              </a:xfrm>
              <a:custGeom>
                <a:avLst/>
                <a:gdLst>
                  <a:gd name="T0" fmla="*/ 43 w 65"/>
                  <a:gd name="T1" fmla="*/ 68 h 68"/>
                  <a:gd name="T2" fmla="*/ 54 w 65"/>
                  <a:gd name="T3" fmla="*/ 44 h 68"/>
                  <a:gd name="T4" fmla="*/ 65 w 65"/>
                  <a:gd name="T5" fmla="*/ 20 h 68"/>
                  <a:gd name="T6" fmla="*/ 22 w 65"/>
                  <a:gd name="T7" fmla="*/ 0 h 68"/>
                  <a:gd name="T8" fmla="*/ 11 w 65"/>
                  <a:gd name="T9" fmla="*/ 25 h 68"/>
                  <a:gd name="T10" fmla="*/ 0 w 65"/>
                  <a:gd name="T11" fmla="*/ 49 h 68"/>
                  <a:gd name="T12" fmla="*/ 43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43" y="68"/>
                    </a:moveTo>
                    <a:lnTo>
                      <a:pt x="54" y="44"/>
                    </a:lnTo>
                    <a:lnTo>
                      <a:pt x="65" y="20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49"/>
                    </a:lnTo>
                    <a:lnTo>
                      <a:pt x="43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7" name="Freeform 5227"/>
              <p:cNvSpPr>
                <a:spLocks/>
              </p:cNvSpPr>
              <p:nvPr/>
            </p:nvSpPr>
            <p:spPr bwMode="auto">
              <a:xfrm>
                <a:off x="3689" y="1303"/>
                <a:ext cx="7" cy="7"/>
              </a:xfrm>
              <a:custGeom>
                <a:avLst/>
                <a:gdLst>
                  <a:gd name="T0" fmla="*/ 43 w 65"/>
                  <a:gd name="T1" fmla="*/ 68 h 68"/>
                  <a:gd name="T2" fmla="*/ 54 w 65"/>
                  <a:gd name="T3" fmla="*/ 44 h 68"/>
                  <a:gd name="T4" fmla="*/ 65 w 65"/>
                  <a:gd name="T5" fmla="*/ 20 h 68"/>
                  <a:gd name="T6" fmla="*/ 22 w 65"/>
                  <a:gd name="T7" fmla="*/ 0 h 68"/>
                  <a:gd name="T8" fmla="*/ 11 w 65"/>
                  <a:gd name="T9" fmla="*/ 25 h 68"/>
                  <a:gd name="T10" fmla="*/ 0 w 65"/>
                  <a:gd name="T11" fmla="*/ 49 h 68"/>
                  <a:gd name="T12" fmla="*/ 43 w 65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43" y="68"/>
                    </a:moveTo>
                    <a:lnTo>
                      <a:pt x="54" y="44"/>
                    </a:lnTo>
                    <a:lnTo>
                      <a:pt x="65" y="20"/>
                    </a:lnTo>
                    <a:lnTo>
                      <a:pt x="22" y="0"/>
                    </a:lnTo>
                    <a:lnTo>
                      <a:pt x="11" y="25"/>
                    </a:lnTo>
                    <a:lnTo>
                      <a:pt x="0" y="49"/>
                    </a:lnTo>
                    <a:lnTo>
                      <a:pt x="43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8" name="Freeform 5228"/>
              <p:cNvSpPr>
                <a:spLocks/>
              </p:cNvSpPr>
              <p:nvPr/>
            </p:nvSpPr>
            <p:spPr bwMode="auto">
              <a:xfrm>
                <a:off x="3690" y="1303"/>
                <a:ext cx="2" cy="3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0 h 25"/>
                  <a:gd name="T4" fmla="*/ 11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9" name="Line 5229"/>
              <p:cNvSpPr>
                <a:spLocks noChangeShapeType="1"/>
              </p:cNvSpPr>
              <p:nvPr/>
            </p:nvSpPr>
            <p:spPr bwMode="auto">
              <a:xfrm>
                <a:off x="3692" y="13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0" name="Freeform 5230"/>
              <p:cNvSpPr>
                <a:spLocks/>
              </p:cNvSpPr>
              <p:nvPr/>
            </p:nvSpPr>
            <p:spPr bwMode="auto">
              <a:xfrm>
                <a:off x="3684" y="1301"/>
                <a:ext cx="8" cy="7"/>
              </a:xfrm>
              <a:custGeom>
                <a:avLst/>
                <a:gdLst>
                  <a:gd name="T0" fmla="*/ 44 w 66"/>
                  <a:gd name="T1" fmla="*/ 68 h 68"/>
                  <a:gd name="T2" fmla="*/ 55 w 66"/>
                  <a:gd name="T3" fmla="*/ 44 h 68"/>
                  <a:gd name="T4" fmla="*/ 66 w 66"/>
                  <a:gd name="T5" fmla="*/ 19 h 68"/>
                  <a:gd name="T6" fmla="*/ 22 w 66"/>
                  <a:gd name="T7" fmla="*/ 0 h 68"/>
                  <a:gd name="T8" fmla="*/ 11 w 66"/>
                  <a:gd name="T9" fmla="*/ 24 h 68"/>
                  <a:gd name="T10" fmla="*/ 0 w 66"/>
                  <a:gd name="T11" fmla="*/ 48 h 68"/>
                  <a:gd name="T12" fmla="*/ 44 w 66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44" y="68"/>
                    </a:moveTo>
                    <a:lnTo>
                      <a:pt x="55" y="44"/>
                    </a:lnTo>
                    <a:lnTo>
                      <a:pt x="66" y="19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1" name="Freeform 5231"/>
              <p:cNvSpPr>
                <a:spLocks/>
              </p:cNvSpPr>
              <p:nvPr/>
            </p:nvSpPr>
            <p:spPr bwMode="auto">
              <a:xfrm>
                <a:off x="3684" y="1301"/>
                <a:ext cx="8" cy="7"/>
              </a:xfrm>
              <a:custGeom>
                <a:avLst/>
                <a:gdLst>
                  <a:gd name="T0" fmla="*/ 44 w 66"/>
                  <a:gd name="T1" fmla="*/ 68 h 68"/>
                  <a:gd name="T2" fmla="*/ 55 w 66"/>
                  <a:gd name="T3" fmla="*/ 44 h 68"/>
                  <a:gd name="T4" fmla="*/ 66 w 66"/>
                  <a:gd name="T5" fmla="*/ 19 h 68"/>
                  <a:gd name="T6" fmla="*/ 22 w 66"/>
                  <a:gd name="T7" fmla="*/ 0 h 68"/>
                  <a:gd name="T8" fmla="*/ 11 w 66"/>
                  <a:gd name="T9" fmla="*/ 24 h 68"/>
                  <a:gd name="T10" fmla="*/ 0 w 66"/>
                  <a:gd name="T11" fmla="*/ 48 h 68"/>
                  <a:gd name="T12" fmla="*/ 44 w 66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44" y="68"/>
                    </a:moveTo>
                    <a:lnTo>
                      <a:pt x="55" y="44"/>
                    </a:lnTo>
                    <a:lnTo>
                      <a:pt x="66" y="19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4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2" name="Freeform 5232"/>
              <p:cNvSpPr>
                <a:spLocks/>
              </p:cNvSpPr>
              <p:nvPr/>
            </p:nvSpPr>
            <p:spPr bwMode="auto">
              <a:xfrm>
                <a:off x="3686" y="1301"/>
                <a:ext cx="1" cy="2"/>
              </a:xfrm>
              <a:custGeom>
                <a:avLst/>
                <a:gdLst>
                  <a:gd name="T0" fmla="*/ 0 w 11"/>
                  <a:gd name="T1" fmla="*/ 24 h 24"/>
                  <a:gd name="T2" fmla="*/ 11 w 11"/>
                  <a:gd name="T3" fmla="*/ 0 h 24"/>
                  <a:gd name="T4" fmla="*/ 11 w 11"/>
                  <a:gd name="T5" fmla="*/ 0 h 24"/>
                  <a:gd name="T6" fmla="*/ 0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3" name="Line 5233"/>
              <p:cNvSpPr>
                <a:spLocks noChangeShapeType="1"/>
              </p:cNvSpPr>
              <p:nvPr/>
            </p:nvSpPr>
            <p:spPr bwMode="auto">
              <a:xfrm>
                <a:off x="3687" y="13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4" name="Freeform 5234"/>
              <p:cNvSpPr>
                <a:spLocks/>
              </p:cNvSpPr>
              <p:nvPr/>
            </p:nvSpPr>
            <p:spPr bwMode="auto">
              <a:xfrm>
                <a:off x="3680" y="1299"/>
                <a:ext cx="7" cy="7"/>
              </a:xfrm>
              <a:custGeom>
                <a:avLst/>
                <a:gdLst>
                  <a:gd name="T0" fmla="*/ 43 w 65"/>
                  <a:gd name="T1" fmla="*/ 67 h 67"/>
                  <a:gd name="T2" fmla="*/ 54 w 65"/>
                  <a:gd name="T3" fmla="*/ 43 h 67"/>
                  <a:gd name="T4" fmla="*/ 65 w 65"/>
                  <a:gd name="T5" fmla="*/ 19 h 67"/>
                  <a:gd name="T6" fmla="*/ 22 w 65"/>
                  <a:gd name="T7" fmla="*/ 0 h 67"/>
                  <a:gd name="T8" fmla="*/ 11 w 65"/>
                  <a:gd name="T9" fmla="*/ 24 h 67"/>
                  <a:gd name="T10" fmla="*/ 0 w 65"/>
                  <a:gd name="T11" fmla="*/ 48 h 67"/>
                  <a:gd name="T12" fmla="*/ 43 w 65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7">
                    <a:moveTo>
                      <a:pt x="43" y="67"/>
                    </a:moveTo>
                    <a:lnTo>
                      <a:pt x="54" y="43"/>
                    </a:lnTo>
                    <a:lnTo>
                      <a:pt x="65" y="19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3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5" name="Freeform 5235"/>
              <p:cNvSpPr>
                <a:spLocks/>
              </p:cNvSpPr>
              <p:nvPr/>
            </p:nvSpPr>
            <p:spPr bwMode="auto">
              <a:xfrm>
                <a:off x="3680" y="1299"/>
                <a:ext cx="7" cy="7"/>
              </a:xfrm>
              <a:custGeom>
                <a:avLst/>
                <a:gdLst>
                  <a:gd name="T0" fmla="*/ 43 w 65"/>
                  <a:gd name="T1" fmla="*/ 67 h 67"/>
                  <a:gd name="T2" fmla="*/ 54 w 65"/>
                  <a:gd name="T3" fmla="*/ 43 h 67"/>
                  <a:gd name="T4" fmla="*/ 65 w 65"/>
                  <a:gd name="T5" fmla="*/ 19 h 67"/>
                  <a:gd name="T6" fmla="*/ 22 w 65"/>
                  <a:gd name="T7" fmla="*/ 0 h 67"/>
                  <a:gd name="T8" fmla="*/ 11 w 65"/>
                  <a:gd name="T9" fmla="*/ 24 h 67"/>
                  <a:gd name="T10" fmla="*/ 0 w 65"/>
                  <a:gd name="T11" fmla="*/ 48 h 67"/>
                  <a:gd name="T12" fmla="*/ 43 w 65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7">
                    <a:moveTo>
                      <a:pt x="43" y="67"/>
                    </a:moveTo>
                    <a:lnTo>
                      <a:pt x="54" y="43"/>
                    </a:lnTo>
                    <a:lnTo>
                      <a:pt x="65" y="19"/>
                    </a:lnTo>
                    <a:lnTo>
                      <a:pt x="22" y="0"/>
                    </a:lnTo>
                    <a:lnTo>
                      <a:pt x="11" y="24"/>
                    </a:lnTo>
                    <a:lnTo>
                      <a:pt x="0" y="48"/>
                    </a:lnTo>
                    <a:lnTo>
                      <a:pt x="43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6" name="Freeform 5236"/>
              <p:cNvSpPr>
                <a:spLocks/>
              </p:cNvSpPr>
              <p:nvPr/>
            </p:nvSpPr>
            <p:spPr bwMode="auto">
              <a:xfrm>
                <a:off x="3681" y="1298"/>
                <a:ext cx="1" cy="3"/>
              </a:xfrm>
              <a:custGeom>
                <a:avLst/>
                <a:gdLst>
                  <a:gd name="T0" fmla="*/ 0 w 11"/>
                  <a:gd name="T1" fmla="*/ 25 h 25"/>
                  <a:gd name="T2" fmla="*/ 11 w 11"/>
                  <a:gd name="T3" fmla="*/ 1 h 25"/>
                  <a:gd name="T4" fmla="*/ 10 w 11"/>
                  <a:gd name="T5" fmla="*/ 0 h 25"/>
                  <a:gd name="T6" fmla="*/ 0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0" y="25"/>
                    </a:moveTo>
                    <a:lnTo>
                      <a:pt x="11" y="1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7" name="Line 5237"/>
              <p:cNvSpPr>
                <a:spLocks noChangeShapeType="1"/>
              </p:cNvSpPr>
              <p:nvPr/>
            </p:nvSpPr>
            <p:spPr bwMode="auto">
              <a:xfrm flipH="1" flipV="1">
                <a:off x="3682" y="12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8" name="Freeform 5238"/>
              <p:cNvSpPr>
                <a:spLocks/>
              </p:cNvSpPr>
              <p:nvPr/>
            </p:nvSpPr>
            <p:spPr bwMode="auto">
              <a:xfrm>
                <a:off x="3675" y="1296"/>
                <a:ext cx="7" cy="8"/>
              </a:xfrm>
              <a:custGeom>
                <a:avLst/>
                <a:gdLst>
                  <a:gd name="T0" fmla="*/ 44 w 63"/>
                  <a:gd name="T1" fmla="*/ 68 h 68"/>
                  <a:gd name="T2" fmla="*/ 53 w 63"/>
                  <a:gd name="T3" fmla="*/ 43 h 68"/>
                  <a:gd name="T4" fmla="*/ 63 w 63"/>
                  <a:gd name="T5" fmla="*/ 18 h 68"/>
                  <a:gd name="T6" fmla="*/ 19 w 63"/>
                  <a:gd name="T7" fmla="*/ 0 h 68"/>
                  <a:gd name="T8" fmla="*/ 10 w 63"/>
                  <a:gd name="T9" fmla="*/ 26 h 68"/>
                  <a:gd name="T10" fmla="*/ 0 w 63"/>
                  <a:gd name="T11" fmla="*/ 51 h 68"/>
                  <a:gd name="T12" fmla="*/ 44 w 63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44" y="68"/>
                    </a:moveTo>
                    <a:lnTo>
                      <a:pt x="53" y="43"/>
                    </a:lnTo>
                    <a:lnTo>
                      <a:pt x="63" y="18"/>
                    </a:lnTo>
                    <a:lnTo>
                      <a:pt x="19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4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9" name="Freeform 5239"/>
              <p:cNvSpPr>
                <a:spLocks/>
              </p:cNvSpPr>
              <p:nvPr/>
            </p:nvSpPr>
            <p:spPr bwMode="auto">
              <a:xfrm>
                <a:off x="3675" y="1296"/>
                <a:ext cx="7" cy="8"/>
              </a:xfrm>
              <a:custGeom>
                <a:avLst/>
                <a:gdLst>
                  <a:gd name="T0" fmla="*/ 44 w 63"/>
                  <a:gd name="T1" fmla="*/ 68 h 68"/>
                  <a:gd name="T2" fmla="*/ 53 w 63"/>
                  <a:gd name="T3" fmla="*/ 43 h 68"/>
                  <a:gd name="T4" fmla="*/ 63 w 63"/>
                  <a:gd name="T5" fmla="*/ 18 h 68"/>
                  <a:gd name="T6" fmla="*/ 19 w 63"/>
                  <a:gd name="T7" fmla="*/ 0 h 68"/>
                  <a:gd name="T8" fmla="*/ 10 w 63"/>
                  <a:gd name="T9" fmla="*/ 26 h 68"/>
                  <a:gd name="T10" fmla="*/ 0 w 63"/>
                  <a:gd name="T11" fmla="*/ 51 h 68"/>
                  <a:gd name="T12" fmla="*/ 44 w 63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44" y="68"/>
                    </a:moveTo>
                    <a:lnTo>
                      <a:pt x="53" y="43"/>
                    </a:lnTo>
                    <a:lnTo>
                      <a:pt x="63" y="18"/>
                    </a:lnTo>
                    <a:lnTo>
                      <a:pt x="19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44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0" name="Freeform 5240"/>
              <p:cNvSpPr>
                <a:spLocks/>
              </p:cNvSpPr>
              <p:nvPr/>
            </p:nvSpPr>
            <p:spPr bwMode="auto">
              <a:xfrm>
                <a:off x="3670" y="1295"/>
                <a:ext cx="7" cy="7"/>
              </a:xfrm>
              <a:custGeom>
                <a:avLst/>
                <a:gdLst>
                  <a:gd name="T0" fmla="*/ 44 w 63"/>
                  <a:gd name="T1" fmla="*/ 68 h 68"/>
                  <a:gd name="T2" fmla="*/ 54 w 63"/>
                  <a:gd name="T3" fmla="*/ 43 h 68"/>
                  <a:gd name="T4" fmla="*/ 63 w 63"/>
                  <a:gd name="T5" fmla="*/ 17 h 68"/>
                  <a:gd name="T6" fmla="*/ 20 w 63"/>
                  <a:gd name="T7" fmla="*/ 0 h 68"/>
                  <a:gd name="T8" fmla="*/ 10 w 63"/>
                  <a:gd name="T9" fmla="*/ 25 h 68"/>
                  <a:gd name="T10" fmla="*/ 0 w 63"/>
                  <a:gd name="T11" fmla="*/ 50 h 68"/>
                  <a:gd name="T12" fmla="*/ 44 w 63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44" y="68"/>
                    </a:moveTo>
                    <a:lnTo>
                      <a:pt x="54" y="43"/>
                    </a:lnTo>
                    <a:lnTo>
                      <a:pt x="63" y="17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4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1" name="Freeform 5241"/>
              <p:cNvSpPr>
                <a:spLocks/>
              </p:cNvSpPr>
              <p:nvPr/>
            </p:nvSpPr>
            <p:spPr bwMode="auto">
              <a:xfrm>
                <a:off x="3670" y="1295"/>
                <a:ext cx="7" cy="7"/>
              </a:xfrm>
              <a:custGeom>
                <a:avLst/>
                <a:gdLst>
                  <a:gd name="T0" fmla="*/ 44 w 63"/>
                  <a:gd name="T1" fmla="*/ 68 h 68"/>
                  <a:gd name="T2" fmla="*/ 54 w 63"/>
                  <a:gd name="T3" fmla="*/ 43 h 68"/>
                  <a:gd name="T4" fmla="*/ 63 w 63"/>
                  <a:gd name="T5" fmla="*/ 17 h 68"/>
                  <a:gd name="T6" fmla="*/ 20 w 63"/>
                  <a:gd name="T7" fmla="*/ 0 h 68"/>
                  <a:gd name="T8" fmla="*/ 10 w 63"/>
                  <a:gd name="T9" fmla="*/ 25 h 68"/>
                  <a:gd name="T10" fmla="*/ 0 w 63"/>
                  <a:gd name="T11" fmla="*/ 50 h 68"/>
                  <a:gd name="T12" fmla="*/ 44 w 63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44" y="68"/>
                    </a:moveTo>
                    <a:lnTo>
                      <a:pt x="54" y="43"/>
                    </a:lnTo>
                    <a:lnTo>
                      <a:pt x="63" y="17"/>
                    </a:lnTo>
                    <a:lnTo>
                      <a:pt x="20" y="0"/>
                    </a:lnTo>
                    <a:lnTo>
                      <a:pt x="10" y="25"/>
                    </a:lnTo>
                    <a:lnTo>
                      <a:pt x="0" y="50"/>
                    </a:lnTo>
                    <a:lnTo>
                      <a:pt x="44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2" name="Freeform 5242"/>
              <p:cNvSpPr>
                <a:spLocks/>
              </p:cNvSpPr>
              <p:nvPr/>
            </p:nvSpPr>
            <p:spPr bwMode="auto">
              <a:xfrm>
                <a:off x="3665" y="1293"/>
                <a:ext cx="7" cy="7"/>
              </a:xfrm>
              <a:custGeom>
                <a:avLst/>
                <a:gdLst>
                  <a:gd name="T0" fmla="*/ 44 w 64"/>
                  <a:gd name="T1" fmla="*/ 68 h 68"/>
                  <a:gd name="T2" fmla="*/ 54 w 64"/>
                  <a:gd name="T3" fmla="*/ 43 h 68"/>
                  <a:gd name="T4" fmla="*/ 64 w 64"/>
                  <a:gd name="T5" fmla="*/ 18 h 68"/>
                  <a:gd name="T6" fmla="*/ 20 w 64"/>
                  <a:gd name="T7" fmla="*/ 0 h 68"/>
                  <a:gd name="T8" fmla="*/ 10 w 64"/>
                  <a:gd name="T9" fmla="*/ 26 h 68"/>
                  <a:gd name="T10" fmla="*/ 0 w 64"/>
                  <a:gd name="T11" fmla="*/ 51 h 68"/>
                  <a:gd name="T12" fmla="*/ 44 w 6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44" y="68"/>
                    </a:moveTo>
                    <a:lnTo>
                      <a:pt x="54" y="43"/>
                    </a:lnTo>
                    <a:lnTo>
                      <a:pt x="64" y="18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4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3" name="Freeform 5243"/>
              <p:cNvSpPr>
                <a:spLocks/>
              </p:cNvSpPr>
              <p:nvPr/>
            </p:nvSpPr>
            <p:spPr bwMode="auto">
              <a:xfrm>
                <a:off x="3665" y="1293"/>
                <a:ext cx="7" cy="7"/>
              </a:xfrm>
              <a:custGeom>
                <a:avLst/>
                <a:gdLst>
                  <a:gd name="T0" fmla="*/ 44 w 64"/>
                  <a:gd name="T1" fmla="*/ 68 h 68"/>
                  <a:gd name="T2" fmla="*/ 54 w 64"/>
                  <a:gd name="T3" fmla="*/ 43 h 68"/>
                  <a:gd name="T4" fmla="*/ 64 w 64"/>
                  <a:gd name="T5" fmla="*/ 18 h 68"/>
                  <a:gd name="T6" fmla="*/ 20 w 64"/>
                  <a:gd name="T7" fmla="*/ 0 h 68"/>
                  <a:gd name="T8" fmla="*/ 10 w 64"/>
                  <a:gd name="T9" fmla="*/ 26 h 68"/>
                  <a:gd name="T10" fmla="*/ 0 w 64"/>
                  <a:gd name="T11" fmla="*/ 51 h 68"/>
                  <a:gd name="T12" fmla="*/ 44 w 6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44" y="68"/>
                    </a:moveTo>
                    <a:lnTo>
                      <a:pt x="54" y="43"/>
                    </a:lnTo>
                    <a:lnTo>
                      <a:pt x="64" y="18"/>
                    </a:lnTo>
                    <a:lnTo>
                      <a:pt x="20" y="0"/>
                    </a:lnTo>
                    <a:lnTo>
                      <a:pt x="10" y="26"/>
                    </a:lnTo>
                    <a:lnTo>
                      <a:pt x="0" y="51"/>
                    </a:lnTo>
                    <a:lnTo>
                      <a:pt x="44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4" name="Freeform 5244"/>
              <p:cNvSpPr>
                <a:spLocks/>
              </p:cNvSpPr>
              <p:nvPr/>
            </p:nvSpPr>
            <p:spPr bwMode="auto">
              <a:xfrm>
                <a:off x="3666" y="1293"/>
                <a:ext cx="1" cy="2"/>
              </a:xfrm>
              <a:custGeom>
                <a:avLst/>
                <a:gdLst>
                  <a:gd name="T0" fmla="*/ 0 w 10"/>
                  <a:gd name="T1" fmla="*/ 26 h 26"/>
                  <a:gd name="T2" fmla="*/ 10 w 10"/>
                  <a:gd name="T3" fmla="*/ 0 h 26"/>
                  <a:gd name="T4" fmla="*/ 9 w 10"/>
                  <a:gd name="T5" fmla="*/ 0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5" name="Line 5245"/>
              <p:cNvSpPr>
                <a:spLocks noChangeShapeType="1"/>
              </p:cNvSpPr>
              <p:nvPr/>
            </p:nvSpPr>
            <p:spPr bwMode="auto">
              <a:xfrm flipH="1">
                <a:off x="3667" y="12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6" name="Freeform 5246"/>
              <p:cNvSpPr>
                <a:spLocks/>
              </p:cNvSpPr>
              <p:nvPr/>
            </p:nvSpPr>
            <p:spPr bwMode="auto">
              <a:xfrm>
                <a:off x="3660" y="1291"/>
                <a:ext cx="7" cy="7"/>
              </a:xfrm>
              <a:custGeom>
                <a:avLst/>
                <a:gdLst>
                  <a:gd name="T0" fmla="*/ 45 w 63"/>
                  <a:gd name="T1" fmla="*/ 67 h 67"/>
                  <a:gd name="T2" fmla="*/ 54 w 63"/>
                  <a:gd name="T3" fmla="*/ 42 h 67"/>
                  <a:gd name="T4" fmla="*/ 63 w 63"/>
                  <a:gd name="T5" fmla="*/ 16 h 67"/>
                  <a:gd name="T6" fmla="*/ 18 w 63"/>
                  <a:gd name="T7" fmla="*/ 0 h 67"/>
                  <a:gd name="T8" fmla="*/ 9 w 63"/>
                  <a:gd name="T9" fmla="*/ 25 h 67"/>
                  <a:gd name="T10" fmla="*/ 0 w 63"/>
                  <a:gd name="T11" fmla="*/ 50 h 67"/>
                  <a:gd name="T12" fmla="*/ 45 w 63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7">
                    <a:moveTo>
                      <a:pt x="45" y="67"/>
                    </a:moveTo>
                    <a:lnTo>
                      <a:pt x="54" y="42"/>
                    </a:lnTo>
                    <a:lnTo>
                      <a:pt x="63" y="16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5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7" name="Freeform 5247"/>
              <p:cNvSpPr>
                <a:spLocks/>
              </p:cNvSpPr>
              <p:nvPr/>
            </p:nvSpPr>
            <p:spPr bwMode="auto">
              <a:xfrm>
                <a:off x="3660" y="1291"/>
                <a:ext cx="7" cy="7"/>
              </a:xfrm>
              <a:custGeom>
                <a:avLst/>
                <a:gdLst>
                  <a:gd name="T0" fmla="*/ 45 w 63"/>
                  <a:gd name="T1" fmla="*/ 67 h 67"/>
                  <a:gd name="T2" fmla="*/ 54 w 63"/>
                  <a:gd name="T3" fmla="*/ 42 h 67"/>
                  <a:gd name="T4" fmla="*/ 63 w 63"/>
                  <a:gd name="T5" fmla="*/ 16 h 67"/>
                  <a:gd name="T6" fmla="*/ 18 w 63"/>
                  <a:gd name="T7" fmla="*/ 0 h 67"/>
                  <a:gd name="T8" fmla="*/ 9 w 63"/>
                  <a:gd name="T9" fmla="*/ 25 h 67"/>
                  <a:gd name="T10" fmla="*/ 0 w 63"/>
                  <a:gd name="T11" fmla="*/ 50 h 67"/>
                  <a:gd name="T12" fmla="*/ 45 w 63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7">
                    <a:moveTo>
                      <a:pt x="45" y="67"/>
                    </a:moveTo>
                    <a:lnTo>
                      <a:pt x="54" y="42"/>
                    </a:lnTo>
                    <a:lnTo>
                      <a:pt x="63" y="16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5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8" name="Freeform 5248"/>
              <p:cNvSpPr>
                <a:spLocks/>
              </p:cNvSpPr>
              <p:nvPr/>
            </p:nvSpPr>
            <p:spPr bwMode="auto">
              <a:xfrm>
                <a:off x="3661" y="1291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9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9" name="Line 5249"/>
              <p:cNvSpPr>
                <a:spLocks noChangeShapeType="1"/>
              </p:cNvSpPr>
              <p:nvPr/>
            </p:nvSpPr>
            <p:spPr bwMode="auto">
              <a:xfrm>
                <a:off x="3662" y="12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0" name="Freeform 5250"/>
              <p:cNvSpPr>
                <a:spLocks/>
              </p:cNvSpPr>
              <p:nvPr/>
            </p:nvSpPr>
            <p:spPr bwMode="auto">
              <a:xfrm>
                <a:off x="3655" y="1289"/>
                <a:ext cx="7" cy="7"/>
              </a:xfrm>
              <a:custGeom>
                <a:avLst/>
                <a:gdLst>
                  <a:gd name="T0" fmla="*/ 44 w 62"/>
                  <a:gd name="T1" fmla="*/ 65 h 65"/>
                  <a:gd name="T2" fmla="*/ 53 w 62"/>
                  <a:gd name="T3" fmla="*/ 40 h 65"/>
                  <a:gd name="T4" fmla="*/ 62 w 62"/>
                  <a:gd name="T5" fmla="*/ 15 h 65"/>
                  <a:gd name="T6" fmla="*/ 18 w 62"/>
                  <a:gd name="T7" fmla="*/ 0 h 65"/>
                  <a:gd name="T8" fmla="*/ 9 w 62"/>
                  <a:gd name="T9" fmla="*/ 25 h 65"/>
                  <a:gd name="T10" fmla="*/ 0 w 62"/>
                  <a:gd name="T11" fmla="*/ 50 h 65"/>
                  <a:gd name="T12" fmla="*/ 44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44" y="65"/>
                    </a:move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4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1" name="Freeform 5251"/>
              <p:cNvSpPr>
                <a:spLocks/>
              </p:cNvSpPr>
              <p:nvPr/>
            </p:nvSpPr>
            <p:spPr bwMode="auto">
              <a:xfrm>
                <a:off x="3655" y="1289"/>
                <a:ext cx="7" cy="7"/>
              </a:xfrm>
              <a:custGeom>
                <a:avLst/>
                <a:gdLst>
                  <a:gd name="T0" fmla="*/ 44 w 62"/>
                  <a:gd name="T1" fmla="*/ 65 h 65"/>
                  <a:gd name="T2" fmla="*/ 53 w 62"/>
                  <a:gd name="T3" fmla="*/ 40 h 65"/>
                  <a:gd name="T4" fmla="*/ 62 w 62"/>
                  <a:gd name="T5" fmla="*/ 15 h 65"/>
                  <a:gd name="T6" fmla="*/ 18 w 62"/>
                  <a:gd name="T7" fmla="*/ 0 h 65"/>
                  <a:gd name="T8" fmla="*/ 9 w 62"/>
                  <a:gd name="T9" fmla="*/ 25 h 65"/>
                  <a:gd name="T10" fmla="*/ 0 w 62"/>
                  <a:gd name="T11" fmla="*/ 50 h 65"/>
                  <a:gd name="T12" fmla="*/ 44 w 62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44" y="65"/>
                    </a:moveTo>
                    <a:lnTo>
                      <a:pt x="53" y="40"/>
                    </a:lnTo>
                    <a:lnTo>
                      <a:pt x="62" y="15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4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2" name="Freeform 5252"/>
              <p:cNvSpPr>
                <a:spLocks/>
              </p:cNvSpPr>
              <p:nvPr/>
            </p:nvSpPr>
            <p:spPr bwMode="auto">
              <a:xfrm>
                <a:off x="3656" y="1289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9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3" name="Line 5253"/>
              <p:cNvSpPr>
                <a:spLocks noChangeShapeType="1"/>
              </p:cNvSpPr>
              <p:nvPr/>
            </p:nvSpPr>
            <p:spPr bwMode="auto">
              <a:xfrm>
                <a:off x="3657" y="12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4" name="Freeform 5254"/>
              <p:cNvSpPr>
                <a:spLocks/>
              </p:cNvSpPr>
              <p:nvPr/>
            </p:nvSpPr>
            <p:spPr bwMode="auto">
              <a:xfrm>
                <a:off x="3650" y="1287"/>
                <a:ext cx="7" cy="8"/>
              </a:xfrm>
              <a:custGeom>
                <a:avLst/>
                <a:gdLst>
                  <a:gd name="T0" fmla="*/ 45 w 63"/>
                  <a:gd name="T1" fmla="*/ 66 h 66"/>
                  <a:gd name="T2" fmla="*/ 54 w 63"/>
                  <a:gd name="T3" fmla="*/ 41 h 66"/>
                  <a:gd name="T4" fmla="*/ 63 w 63"/>
                  <a:gd name="T5" fmla="*/ 16 h 66"/>
                  <a:gd name="T6" fmla="*/ 18 w 63"/>
                  <a:gd name="T7" fmla="*/ 0 h 66"/>
                  <a:gd name="T8" fmla="*/ 9 w 63"/>
                  <a:gd name="T9" fmla="*/ 25 h 66"/>
                  <a:gd name="T10" fmla="*/ 0 w 63"/>
                  <a:gd name="T11" fmla="*/ 51 h 66"/>
                  <a:gd name="T12" fmla="*/ 45 w 63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45" y="66"/>
                    </a:moveTo>
                    <a:lnTo>
                      <a:pt x="54" y="41"/>
                    </a:lnTo>
                    <a:lnTo>
                      <a:pt x="63" y="16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45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5" name="Freeform 5255"/>
              <p:cNvSpPr>
                <a:spLocks/>
              </p:cNvSpPr>
              <p:nvPr/>
            </p:nvSpPr>
            <p:spPr bwMode="auto">
              <a:xfrm>
                <a:off x="3650" y="1287"/>
                <a:ext cx="7" cy="8"/>
              </a:xfrm>
              <a:custGeom>
                <a:avLst/>
                <a:gdLst>
                  <a:gd name="T0" fmla="*/ 45 w 63"/>
                  <a:gd name="T1" fmla="*/ 66 h 66"/>
                  <a:gd name="T2" fmla="*/ 54 w 63"/>
                  <a:gd name="T3" fmla="*/ 41 h 66"/>
                  <a:gd name="T4" fmla="*/ 63 w 63"/>
                  <a:gd name="T5" fmla="*/ 16 h 66"/>
                  <a:gd name="T6" fmla="*/ 18 w 63"/>
                  <a:gd name="T7" fmla="*/ 0 h 66"/>
                  <a:gd name="T8" fmla="*/ 9 w 63"/>
                  <a:gd name="T9" fmla="*/ 25 h 66"/>
                  <a:gd name="T10" fmla="*/ 0 w 63"/>
                  <a:gd name="T11" fmla="*/ 51 h 66"/>
                  <a:gd name="T12" fmla="*/ 45 w 63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45" y="66"/>
                    </a:moveTo>
                    <a:lnTo>
                      <a:pt x="54" y="41"/>
                    </a:lnTo>
                    <a:lnTo>
                      <a:pt x="63" y="16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1"/>
                    </a:lnTo>
                    <a:lnTo>
                      <a:pt x="45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6" name="Freeform 5256"/>
              <p:cNvSpPr>
                <a:spLocks/>
              </p:cNvSpPr>
              <p:nvPr/>
            </p:nvSpPr>
            <p:spPr bwMode="auto">
              <a:xfrm>
                <a:off x="3651" y="1287"/>
                <a:ext cx="1" cy="3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9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7" name="Line 5257"/>
              <p:cNvSpPr>
                <a:spLocks noChangeShapeType="1"/>
              </p:cNvSpPr>
              <p:nvPr/>
            </p:nvSpPr>
            <p:spPr bwMode="auto">
              <a:xfrm>
                <a:off x="3652" y="12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8" name="Freeform 5258"/>
              <p:cNvSpPr>
                <a:spLocks/>
              </p:cNvSpPr>
              <p:nvPr/>
            </p:nvSpPr>
            <p:spPr bwMode="auto">
              <a:xfrm>
                <a:off x="3645" y="1286"/>
                <a:ext cx="7" cy="7"/>
              </a:xfrm>
              <a:custGeom>
                <a:avLst/>
                <a:gdLst>
                  <a:gd name="T0" fmla="*/ 45 w 63"/>
                  <a:gd name="T1" fmla="*/ 66 h 66"/>
                  <a:gd name="T2" fmla="*/ 54 w 63"/>
                  <a:gd name="T3" fmla="*/ 40 h 66"/>
                  <a:gd name="T4" fmla="*/ 63 w 63"/>
                  <a:gd name="T5" fmla="*/ 15 h 66"/>
                  <a:gd name="T6" fmla="*/ 18 w 63"/>
                  <a:gd name="T7" fmla="*/ 0 h 66"/>
                  <a:gd name="T8" fmla="*/ 9 w 63"/>
                  <a:gd name="T9" fmla="*/ 25 h 66"/>
                  <a:gd name="T10" fmla="*/ 0 w 63"/>
                  <a:gd name="T11" fmla="*/ 50 h 66"/>
                  <a:gd name="T12" fmla="*/ 45 w 63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45" y="66"/>
                    </a:moveTo>
                    <a:lnTo>
                      <a:pt x="54" y="40"/>
                    </a:lnTo>
                    <a:lnTo>
                      <a:pt x="63" y="15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5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9" name="Freeform 5259"/>
              <p:cNvSpPr>
                <a:spLocks/>
              </p:cNvSpPr>
              <p:nvPr/>
            </p:nvSpPr>
            <p:spPr bwMode="auto">
              <a:xfrm>
                <a:off x="3645" y="1286"/>
                <a:ext cx="7" cy="7"/>
              </a:xfrm>
              <a:custGeom>
                <a:avLst/>
                <a:gdLst>
                  <a:gd name="T0" fmla="*/ 45 w 63"/>
                  <a:gd name="T1" fmla="*/ 66 h 66"/>
                  <a:gd name="T2" fmla="*/ 54 w 63"/>
                  <a:gd name="T3" fmla="*/ 40 h 66"/>
                  <a:gd name="T4" fmla="*/ 63 w 63"/>
                  <a:gd name="T5" fmla="*/ 15 h 66"/>
                  <a:gd name="T6" fmla="*/ 18 w 63"/>
                  <a:gd name="T7" fmla="*/ 0 h 66"/>
                  <a:gd name="T8" fmla="*/ 9 w 63"/>
                  <a:gd name="T9" fmla="*/ 25 h 66"/>
                  <a:gd name="T10" fmla="*/ 0 w 63"/>
                  <a:gd name="T11" fmla="*/ 50 h 66"/>
                  <a:gd name="T12" fmla="*/ 45 w 63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6">
                    <a:moveTo>
                      <a:pt x="45" y="66"/>
                    </a:moveTo>
                    <a:lnTo>
                      <a:pt x="54" y="40"/>
                    </a:lnTo>
                    <a:lnTo>
                      <a:pt x="63" y="15"/>
                    </a:lnTo>
                    <a:lnTo>
                      <a:pt x="18" y="0"/>
                    </a:lnTo>
                    <a:lnTo>
                      <a:pt x="9" y="25"/>
                    </a:lnTo>
                    <a:lnTo>
                      <a:pt x="0" y="50"/>
                    </a:lnTo>
                    <a:lnTo>
                      <a:pt x="45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0" name="Freeform 5260"/>
              <p:cNvSpPr>
                <a:spLocks/>
              </p:cNvSpPr>
              <p:nvPr/>
            </p:nvSpPr>
            <p:spPr bwMode="auto">
              <a:xfrm>
                <a:off x="3646" y="1286"/>
                <a:ext cx="1" cy="2"/>
              </a:xfrm>
              <a:custGeom>
                <a:avLst/>
                <a:gdLst>
                  <a:gd name="T0" fmla="*/ 0 w 9"/>
                  <a:gd name="T1" fmla="*/ 25 h 25"/>
                  <a:gd name="T2" fmla="*/ 9 w 9"/>
                  <a:gd name="T3" fmla="*/ 0 h 25"/>
                  <a:gd name="T4" fmla="*/ 8 w 9"/>
                  <a:gd name="T5" fmla="*/ 0 h 25"/>
                  <a:gd name="T6" fmla="*/ 0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25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1" name="Line 5261"/>
              <p:cNvSpPr>
                <a:spLocks noChangeShapeType="1"/>
              </p:cNvSpPr>
              <p:nvPr/>
            </p:nvSpPr>
            <p:spPr bwMode="auto">
              <a:xfrm flipH="1">
                <a:off x="3647" y="12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2" name="Freeform 5262"/>
              <p:cNvSpPr>
                <a:spLocks/>
              </p:cNvSpPr>
              <p:nvPr/>
            </p:nvSpPr>
            <p:spPr bwMode="auto">
              <a:xfrm>
                <a:off x="3641" y="1284"/>
                <a:ext cx="6" cy="7"/>
              </a:xfrm>
              <a:custGeom>
                <a:avLst/>
                <a:gdLst>
                  <a:gd name="T0" fmla="*/ 45 w 60"/>
                  <a:gd name="T1" fmla="*/ 64 h 64"/>
                  <a:gd name="T2" fmla="*/ 52 w 60"/>
                  <a:gd name="T3" fmla="*/ 39 h 64"/>
                  <a:gd name="T4" fmla="*/ 60 w 60"/>
                  <a:gd name="T5" fmla="*/ 14 h 64"/>
                  <a:gd name="T6" fmla="*/ 15 w 60"/>
                  <a:gd name="T7" fmla="*/ 0 h 64"/>
                  <a:gd name="T8" fmla="*/ 7 w 60"/>
                  <a:gd name="T9" fmla="*/ 25 h 64"/>
                  <a:gd name="T10" fmla="*/ 0 w 60"/>
                  <a:gd name="T11" fmla="*/ 50 h 64"/>
                  <a:gd name="T12" fmla="*/ 45 w 60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45" y="64"/>
                    </a:moveTo>
                    <a:lnTo>
                      <a:pt x="52" y="39"/>
                    </a:lnTo>
                    <a:lnTo>
                      <a:pt x="60" y="14"/>
                    </a:lnTo>
                    <a:lnTo>
                      <a:pt x="15" y="0"/>
                    </a:lnTo>
                    <a:lnTo>
                      <a:pt x="7" y="25"/>
                    </a:lnTo>
                    <a:lnTo>
                      <a:pt x="0" y="50"/>
                    </a:lnTo>
                    <a:lnTo>
                      <a:pt x="45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3" name="Freeform 5263"/>
              <p:cNvSpPr>
                <a:spLocks/>
              </p:cNvSpPr>
              <p:nvPr/>
            </p:nvSpPr>
            <p:spPr bwMode="auto">
              <a:xfrm>
                <a:off x="3641" y="1284"/>
                <a:ext cx="6" cy="7"/>
              </a:xfrm>
              <a:custGeom>
                <a:avLst/>
                <a:gdLst>
                  <a:gd name="T0" fmla="*/ 45 w 60"/>
                  <a:gd name="T1" fmla="*/ 64 h 64"/>
                  <a:gd name="T2" fmla="*/ 52 w 60"/>
                  <a:gd name="T3" fmla="*/ 39 h 64"/>
                  <a:gd name="T4" fmla="*/ 60 w 60"/>
                  <a:gd name="T5" fmla="*/ 14 h 64"/>
                  <a:gd name="T6" fmla="*/ 15 w 60"/>
                  <a:gd name="T7" fmla="*/ 0 h 64"/>
                  <a:gd name="T8" fmla="*/ 7 w 60"/>
                  <a:gd name="T9" fmla="*/ 25 h 64"/>
                  <a:gd name="T10" fmla="*/ 0 w 60"/>
                  <a:gd name="T11" fmla="*/ 50 h 64"/>
                  <a:gd name="T12" fmla="*/ 45 w 60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45" y="64"/>
                    </a:moveTo>
                    <a:lnTo>
                      <a:pt x="52" y="39"/>
                    </a:lnTo>
                    <a:lnTo>
                      <a:pt x="60" y="14"/>
                    </a:lnTo>
                    <a:lnTo>
                      <a:pt x="15" y="0"/>
                    </a:lnTo>
                    <a:lnTo>
                      <a:pt x="7" y="25"/>
                    </a:lnTo>
                    <a:lnTo>
                      <a:pt x="0" y="50"/>
                    </a:lnTo>
                    <a:lnTo>
                      <a:pt x="45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4" name="Freeform 5264"/>
              <p:cNvSpPr>
                <a:spLocks/>
              </p:cNvSpPr>
              <p:nvPr/>
            </p:nvSpPr>
            <p:spPr bwMode="auto">
              <a:xfrm>
                <a:off x="3641" y="1284"/>
                <a:ext cx="1" cy="3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0 h 25"/>
                  <a:gd name="T4" fmla="*/ 8 w 8"/>
                  <a:gd name="T5" fmla="*/ 0 h 25"/>
                  <a:gd name="T6" fmla="*/ 0 w 8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0" y="25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5" name="Line 5265"/>
              <p:cNvSpPr>
                <a:spLocks noChangeShapeType="1"/>
              </p:cNvSpPr>
              <p:nvPr/>
            </p:nvSpPr>
            <p:spPr bwMode="auto">
              <a:xfrm>
                <a:off x="3642" y="12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6" name="Freeform 5266"/>
              <p:cNvSpPr>
                <a:spLocks/>
              </p:cNvSpPr>
              <p:nvPr/>
            </p:nvSpPr>
            <p:spPr bwMode="auto">
              <a:xfrm>
                <a:off x="3636" y="1282"/>
                <a:ext cx="6" cy="8"/>
              </a:xfrm>
              <a:custGeom>
                <a:avLst/>
                <a:gdLst>
                  <a:gd name="T0" fmla="*/ 45 w 60"/>
                  <a:gd name="T1" fmla="*/ 65 h 65"/>
                  <a:gd name="T2" fmla="*/ 52 w 60"/>
                  <a:gd name="T3" fmla="*/ 40 h 65"/>
                  <a:gd name="T4" fmla="*/ 60 w 60"/>
                  <a:gd name="T5" fmla="*/ 15 h 65"/>
                  <a:gd name="T6" fmla="*/ 15 w 60"/>
                  <a:gd name="T7" fmla="*/ 0 h 65"/>
                  <a:gd name="T8" fmla="*/ 7 w 60"/>
                  <a:gd name="T9" fmla="*/ 26 h 65"/>
                  <a:gd name="T10" fmla="*/ 0 w 60"/>
                  <a:gd name="T11" fmla="*/ 51 h 65"/>
                  <a:gd name="T12" fmla="*/ 45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45" y="65"/>
                    </a:moveTo>
                    <a:lnTo>
                      <a:pt x="52" y="40"/>
                    </a:lnTo>
                    <a:lnTo>
                      <a:pt x="60" y="15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1"/>
                    </a:lnTo>
                    <a:lnTo>
                      <a:pt x="45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7" name="Freeform 5267"/>
              <p:cNvSpPr>
                <a:spLocks/>
              </p:cNvSpPr>
              <p:nvPr/>
            </p:nvSpPr>
            <p:spPr bwMode="auto">
              <a:xfrm>
                <a:off x="3636" y="1282"/>
                <a:ext cx="6" cy="8"/>
              </a:xfrm>
              <a:custGeom>
                <a:avLst/>
                <a:gdLst>
                  <a:gd name="T0" fmla="*/ 45 w 60"/>
                  <a:gd name="T1" fmla="*/ 65 h 65"/>
                  <a:gd name="T2" fmla="*/ 52 w 60"/>
                  <a:gd name="T3" fmla="*/ 40 h 65"/>
                  <a:gd name="T4" fmla="*/ 60 w 60"/>
                  <a:gd name="T5" fmla="*/ 15 h 65"/>
                  <a:gd name="T6" fmla="*/ 15 w 60"/>
                  <a:gd name="T7" fmla="*/ 0 h 65"/>
                  <a:gd name="T8" fmla="*/ 7 w 60"/>
                  <a:gd name="T9" fmla="*/ 26 h 65"/>
                  <a:gd name="T10" fmla="*/ 0 w 60"/>
                  <a:gd name="T11" fmla="*/ 51 h 65"/>
                  <a:gd name="T12" fmla="*/ 45 w 6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45" y="65"/>
                    </a:moveTo>
                    <a:lnTo>
                      <a:pt x="52" y="40"/>
                    </a:lnTo>
                    <a:lnTo>
                      <a:pt x="60" y="15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1"/>
                    </a:lnTo>
                    <a:lnTo>
                      <a:pt x="45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8" name="Freeform 5268"/>
              <p:cNvSpPr>
                <a:spLocks/>
              </p:cNvSpPr>
              <p:nvPr/>
            </p:nvSpPr>
            <p:spPr bwMode="auto">
              <a:xfrm>
                <a:off x="3636" y="1282"/>
                <a:ext cx="1" cy="3"/>
              </a:xfrm>
              <a:custGeom>
                <a:avLst/>
                <a:gdLst>
                  <a:gd name="T0" fmla="*/ 0 w 8"/>
                  <a:gd name="T1" fmla="*/ 27 h 27"/>
                  <a:gd name="T2" fmla="*/ 8 w 8"/>
                  <a:gd name="T3" fmla="*/ 1 h 27"/>
                  <a:gd name="T4" fmla="*/ 8 w 8"/>
                  <a:gd name="T5" fmla="*/ 0 h 27"/>
                  <a:gd name="T6" fmla="*/ 0 w 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27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9" name="Line 5269"/>
              <p:cNvSpPr>
                <a:spLocks noChangeShapeType="1"/>
              </p:cNvSpPr>
              <p:nvPr/>
            </p:nvSpPr>
            <p:spPr bwMode="auto">
              <a:xfrm flipV="1">
                <a:off x="3637" y="12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0" name="Freeform 5270"/>
              <p:cNvSpPr>
                <a:spLocks/>
              </p:cNvSpPr>
              <p:nvPr/>
            </p:nvSpPr>
            <p:spPr bwMode="auto">
              <a:xfrm>
                <a:off x="3630" y="1281"/>
                <a:ext cx="7" cy="7"/>
              </a:xfrm>
              <a:custGeom>
                <a:avLst/>
                <a:gdLst>
                  <a:gd name="T0" fmla="*/ 46 w 61"/>
                  <a:gd name="T1" fmla="*/ 66 h 66"/>
                  <a:gd name="T2" fmla="*/ 53 w 61"/>
                  <a:gd name="T3" fmla="*/ 40 h 66"/>
                  <a:gd name="T4" fmla="*/ 61 w 61"/>
                  <a:gd name="T5" fmla="*/ 13 h 66"/>
                  <a:gd name="T6" fmla="*/ 15 w 61"/>
                  <a:gd name="T7" fmla="*/ 0 h 66"/>
                  <a:gd name="T8" fmla="*/ 7 w 61"/>
                  <a:gd name="T9" fmla="*/ 26 h 66"/>
                  <a:gd name="T10" fmla="*/ 0 w 61"/>
                  <a:gd name="T11" fmla="*/ 53 h 66"/>
                  <a:gd name="T12" fmla="*/ 46 w 61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46" y="66"/>
                    </a:moveTo>
                    <a:lnTo>
                      <a:pt x="53" y="40"/>
                    </a:lnTo>
                    <a:lnTo>
                      <a:pt x="61" y="13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46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1" name="Freeform 5271"/>
              <p:cNvSpPr>
                <a:spLocks/>
              </p:cNvSpPr>
              <p:nvPr/>
            </p:nvSpPr>
            <p:spPr bwMode="auto">
              <a:xfrm>
                <a:off x="3630" y="1281"/>
                <a:ext cx="7" cy="7"/>
              </a:xfrm>
              <a:custGeom>
                <a:avLst/>
                <a:gdLst>
                  <a:gd name="T0" fmla="*/ 46 w 61"/>
                  <a:gd name="T1" fmla="*/ 66 h 66"/>
                  <a:gd name="T2" fmla="*/ 53 w 61"/>
                  <a:gd name="T3" fmla="*/ 40 h 66"/>
                  <a:gd name="T4" fmla="*/ 61 w 61"/>
                  <a:gd name="T5" fmla="*/ 13 h 66"/>
                  <a:gd name="T6" fmla="*/ 15 w 61"/>
                  <a:gd name="T7" fmla="*/ 0 h 66"/>
                  <a:gd name="T8" fmla="*/ 7 w 61"/>
                  <a:gd name="T9" fmla="*/ 26 h 66"/>
                  <a:gd name="T10" fmla="*/ 0 w 61"/>
                  <a:gd name="T11" fmla="*/ 53 h 66"/>
                  <a:gd name="T12" fmla="*/ 46 w 61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66">
                    <a:moveTo>
                      <a:pt x="46" y="66"/>
                    </a:moveTo>
                    <a:lnTo>
                      <a:pt x="53" y="40"/>
                    </a:lnTo>
                    <a:lnTo>
                      <a:pt x="61" y="13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46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2" name="Freeform 5272"/>
              <p:cNvSpPr>
                <a:spLocks/>
              </p:cNvSpPr>
              <p:nvPr/>
            </p:nvSpPr>
            <p:spPr bwMode="auto">
              <a:xfrm>
                <a:off x="3630" y="1284"/>
                <a:ext cx="1" cy="3"/>
              </a:xfrm>
              <a:custGeom>
                <a:avLst/>
                <a:gdLst>
                  <a:gd name="T0" fmla="*/ 7 w 7"/>
                  <a:gd name="T1" fmla="*/ 0 h 27"/>
                  <a:gd name="T2" fmla="*/ 0 w 7"/>
                  <a:gd name="T3" fmla="*/ 27 h 27"/>
                  <a:gd name="T4" fmla="*/ 0 w 7"/>
                  <a:gd name="T5" fmla="*/ 27 h 27"/>
                  <a:gd name="T6" fmla="*/ 7 w 7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7" y="0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3" name="Line 5273"/>
              <p:cNvSpPr>
                <a:spLocks noChangeShapeType="1"/>
              </p:cNvSpPr>
              <p:nvPr/>
            </p:nvSpPr>
            <p:spPr bwMode="auto">
              <a:xfrm>
                <a:off x="3630" y="12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4" name="Freeform 5274"/>
              <p:cNvSpPr>
                <a:spLocks/>
              </p:cNvSpPr>
              <p:nvPr/>
            </p:nvSpPr>
            <p:spPr bwMode="auto">
              <a:xfrm>
                <a:off x="3625" y="1279"/>
                <a:ext cx="7" cy="8"/>
              </a:xfrm>
              <a:custGeom>
                <a:avLst/>
                <a:gdLst>
                  <a:gd name="T0" fmla="*/ 45 w 60"/>
                  <a:gd name="T1" fmla="*/ 66 h 66"/>
                  <a:gd name="T2" fmla="*/ 52 w 60"/>
                  <a:gd name="T3" fmla="*/ 39 h 66"/>
                  <a:gd name="T4" fmla="*/ 60 w 60"/>
                  <a:gd name="T5" fmla="*/ 13 h 66"/>
                  <a:gd name="T6" fmla="*/ 15 w 60"/>
                  <a:gd name="T7" fmla="*/ 0 h 66"/>
                  <a:gd name="T8" fmla="*/ 7 w 60"/>
                  <a:gd name="T9" fmla="*/ 26 h 66"/>
                  <a:gd name="T10" fmla="*/ 0 w 60"/>
                  <a:gd name="T11" fmla="*/ 53 h 66"/>
                  <a:gd name="T12" fmla="*/ 45 w 60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45" y="66"/>
                    </a:moveTo>
                    <a:lnTo>
                      <a:pt x="52" y="39"/>
                    </a:lnTo>
                    <a:lnTo>
                      <a:pt x="60" y="13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45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5" name="Freeform 5275"/>
              <p:cNvSpPr>
                <a:spLocks/>
              </p:cNvSpPr>
              <p:nvPr/>
            </p:nvSpPr>
            <p:spPr bwMode="auto">
              <a:xfrm>
                <a:off x="3625" y="1279"/>
                <a:ext cx="7" cy="8"/>
              </a:xfrm>
              <a:custGeom>
                <a:avLst/>
                <a:gdLst>
                  <a:gd name="T0" fmla="*/ 45 w 60"/>
                  <a:gd name="T1" fmla="*/ 66 h 66"/>
                  <a:gd name="T2" fmla="*/ 52 w 60"/>
                  <a:gd name="T3" fmla="*/ 39 h 66"/>
                  <a:gd name="T4" fmla="*/ 60 w 60"/>
                  <a:gd name="T5" fmla="*/ 13 h 66"/>
                  <a:gd name="T6" fmla="*/ 15 w 60"/>
                  <a:gd name="T7" fmla="*/ 0 h 66"/>
                  <a:gd name="T8" fmla="*/ 7 w 60"/>
                  <a:gd name="T9" fmla="*/ 26 h 66"/>
                  <a:gd name="T10" fmla="*/ 0 w 60"/>
                  <a:gd name="T11" fmla="*/ 53 h 66"/>
                  <a:gd name="T12" fmla="*/ 45 w 60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45" y="66"/>
                    </a:moveTo>
                    <a:lnTo>
                      <a:pt x="52" y="39"/>
                    </a:lnTo>
                    <a:lnTo>
                      <a:pt x="60" y="13"/>
                    </a:lnTo>
                    <a:lnTo>
                      <a:pt x="15" y="0"/>
                    </a:lnTo>
                    <a:lnTo>
                      <a:pt x="7" y="26"/>
                    </a:lnTo>
                    <a:lnTo>
                      <a:pt x="0" y="53"/>
                    </a:lnTo>
                    <a:lnTo>
                      <a:pt x="45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6" name="Freeform 5276"/>
              <p:cNvSpPr>
                <a:spLocks/>
              </p:cNvSpPr>
              <p:nvPr/>
            </p:nvSpPr>
            <p:spPr bwMode="auto">
              <a:xfrm>
                <a:off x="3626" y="1279"/>
                <a:ext cx="1" cy="3"/>
              </a:xfrm>
              <a:custGeom>
                <a:avLst/>
                <a:gdLst>
                  <a:gd name="T0" fmla="*/ 0 w 8"/>
                  <a:gd name="T1" fmla="*/ 26 h 26"/>
                  <a:gd name="T2" fmla="*/ 8 w 8"/>
                  <a:gd name="T3" fmla="*/ 0 h 26"/>
                  <a:gd name="T4" fmla="*/ 7 w 8"/>
                  <a:gd name="T5" fmla="*/ 0 h 26"/>
                  <a:gd name="T6" fmla="*/ 0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0" y="26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" name="Line 5277"/>
              <p:cNvSpPr>
                <a:spLocks noChangeShapeType="1"/>
              </p:cNvSpPr>
              <p:nvPr/>
            </p:nvSpPr>
            <p:spPr bwMode="auto">
              <a:xfrm flipH="1">
                <a:off x="3627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8" name="Freeform 5278"/>
              <p:cNvSpPr>
                <a:spLocks/>
              </p:cNvSpPr>
              <p:nvPr/>
            </p:nvSpPr>
            <p:spPr bwMode="auto">
              <a:xfrm>
                <a:off x="3620" y="1278"/>
                <a:ext cx="7" cy="7"/>
              </a:xfrm>
              <a:custGeom>
                <a:avLst/>
                <a:gdLst>
                  <a:gd name="T0" fmla="*/ 46 w 59"/>
                  <a:gd name="T1" fmla="*/ 65 h 65"/>
                  <a:gd name="T2" fmla="*/ 52 w 59"/>
                  <a:gd name="T3" fmla="*/ 38 h 65"/>
                  <a:gd name="T4" fmla="*/ 59 w 59"/>
                  <a:gd name="T5" fmla="*/ 12 h 65"/>
                  <a:gd name="T6" fmla="*/ 13 w 59"/>
                  <a:gd name="T7" fmla="*/ 0 h 65"/>
                  <a:gd name="T8" fmla="*/ 6 w 59"/>
                  <a:gd name="T9" fmla="*/ 26 h 65"/>
                  <a:gd name="T10" fmla="*/ 0 w 59"/>
                  <a:gd name="T11" fmla="*/ 53 h 65"/>
                  <a:gd name="T12" fmla="*/ 4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46" y="65"/>
                    </a:moveTo>
                    <a:lnTo>
                      <a:pt x="52" y="38"/>
                    </a:lnTo>
                    <a:lnTo>
                      <a:pt x="59" y="12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4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9" name="Freeform 5279"/>
              <p:cNvSpPr>
                <a:spLocks/>
              </p:cNvSpPr>
              <p:nvPr/>
            </p:nvSpPr>
            <p:spPr bwMode="auto">
              <a:xfrm>
                <a:off x="3620" y="1278"/>
                <a:ext cx="7" cy="7"/>
              </a:xfrm>
              <a:custGeom>
                <a:avLst/>
                <a:gdLst>
                  <a:gd name="T0" fmla="*/ 46 w 59"/>
                  <a:gd name="T1" fmla="*/ 65 h 65"/>
                  <a:gd name="T2" fmla="*/ 52 w 59"/>
                  <a:gd name="T3" fmla="*/ 38 h 65"/>
                  <a:gd name="T4" fmla="*/ 59 w 59"/>
                  <a:gd name="T5" fmla="*/ 12 h 65"/>
                  <a:gd name="T6" fmla="*/ 13 w 59"/>
                  <a:gd name="T7" fmla="*/ 0 h 65"/>
                  <a:gd name="T8" fmla="*/ 6 w 59"/>
                  <a:gd name="T9" fmla="*/ 26 h 65"/>
                  <a:gd name="T10" fmla="*/ 0 w 59"/>
                  <a:gd name="T11" fmla="*/ 53 h 65"/>
                  <a:gd name="T12" fmla="*/ 4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46" y="65"/>
                    </a:moveTo>
                    <a:lnTo>
                      <a:pt x="52" y="38"/>
                    </a:lnTo>
                    <a:lnTo>
                      <a:pt x="59" y="12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46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" name="Freeform 5280"/>
              <p:cNvSpPr>
                <a:spLocks/>
              </p:cNvSpPr>
              <p:nvPr/>
            </p:nvSpPr>
            <p:spPr bwMode="auto">
              <a:xfrm>
                <a:off x="3621" y="1278"/>
                <a:ext cx="1" cy="3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7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" name="Line 5281"/>
              <p:cNvSpPr>
                <a:spLocks noChangeShapeType="1"/>
              </p:cNvSpPr>
              <p:nvPr/>
            </p:nvSpPr>
            <p:spPr bwMode="auto">
              <a:xfrm>
                <a:off x="3622" y="1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" name="Freeform 5282"/>
              <p:cNvSpPr>
                <a:spLocks/>
              </p:cNvSpPr>
              <p:nvPr/>
            </p:nvSpPr>
            <p:spPr bwMode="auto">
              <a:xfrm>
                <a:off x="3615" y="1277"/>
                <a:ext cx="7" cy="7"/>
              </a:xfrm>
              <a:custGeom>
                <a:avLst/>
                <a:gdLst>
                  <a:gd name="T0" fmla="*/ 46 w 59"/>
                  <a:gd name="T1" fmla="*/ 65 h 65"/>
                  <a:gd name="T2" fmla="*/ 52 w 59"/>
                  <a:gd name="T3" fmla="*/ 38 h 65"/>
                  <a:gd name="T4" fmla="*/ 59 w 59"/>
                  <a:gd name="T5" fmla="*/ 12 h 65"/>
                  <a:gd name="T6" fmla="*/ 13 w 59"/>
                  <a:gd name="T7" fmla="*/ 0 h 65"/>
                  <a:gd name="T8" fmla="*/ 6 w 59"/>
                  <a:gd name="T9" fmla="*/ 26 h 65"/>
                  <a:gd name="T10" fmla="*/ 0 w 59"/>
                  <a:gd name="T11" fmla="*/ 52 h 65"/>
                  <a:gd name="T12" fmla="*/ 4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46" y="65"/>
                    </a:moveTo>
                    <a:lnTo>
                      <a:pt x="52" y="38"/>
                    </a:lnTo>
                    <a:lnTo>
                      <a:pt x="59" y="12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2"/>
                    </a:lnTo>
                    <a:lnTo>
                      <a:pt x="46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" name="Freeform 5283"/>
              <p:cNvSpPr>
                <a:spLocks/>
              </p:cNvSpPr>
              <p:nvPr/>
            </p:nvSpPr>
            <p:spPr bwMode="auto">
              <a:xfrm>
                <a:off x="3615" y="1277"/>
                <a:ext cx="7" cy="7"/>
              </a:xfrm>
              <a:custGeom>
                <a:avLst/>
                <a:gdLst>
                  <a:gd name="T0" fmla="*/ 46 w 59"/>
                  <a:gd name="T1" fmla="*/ 65 h 65"/>
                  <a:gd name="T2" fmla="*/ 52 w 59"/>
                  <a:gd name="T3" fmla="*/ 38 h 65"/>
                  <a:gd name="T4" fmla="*/ 59 w 59"/>
                  <a:gd name="T5" fmla="*/ 12 h 65"/>
                  <a:gd name="T6" fmla="*/ 13 w 59"/>
                  <a:gd name="T7" fmla="*/ 0 h 65"/>
                  <a:gd name="T8" fmla="*/ 6 w 59"/>
                  <a:gd name="T9" fmla="*/ 26 h 65"/>
                  <a:gd name="T10" fmla="*/ 0 w 59"/>
                  <a:gd name="T11" fmla="*/ 52 h 65"/>
                  <a:gd name="T12" fmla="*/ 46 w 59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46" y="65"/>
                    </a:moveTo>
                    <a:lnTo>
                      <a:pt x="52" y="38"/>
                    </a:lnTo>
                    <a:lnTo>
                      <a:pt x="59" y="12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2"/>
                    </a:lnTo>
                    <a:lnTo>
                      <a:pt x="46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" name="Freeform 5284"/>
              <p:cNvSpPr>
                <a:spLocks/>
              </p:cNvSpPr>
              <p:nvPr/>
            </p:nvSpPr>
            <p:spPr bwMode="auto">
              <a:xfrm>
                <a:off x="3616" y="1277"/>
                <a:ext cx="1" cy="3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7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" name="Line 5285"/>
              <p:cNvSpPr>
                <a:spLocks noChangeShapeType="1"/>
              </p:cNvSpPr>
              <p:nvPr/>
            </p:nvSpPr>
            <p:spPr bwMode="auto">
              <a:xfrm>
                <a:off x="3617" y="1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" name="Freeform 5286"/>
              <p:cNvSpPr>
                <a:spLocks/>
              </p:cNvSpPr>
              <p:nvPr/>
            </p:nvSpPr>
            <p:spPr bwMode="auto">
              <a:xfrm>
                <a:off x="3610" y="1276"/>
                <a:ext cx="7" cy="7"/>
              </a:xfrm>
              <a:custGeom>
                <a:avLst/>
                <a:gdLst>
                  <a:gd name="T0" fmla="*/ 46 w 59"/>
                  <a:gd name="T1" fmla="*/ 63 h 63"/>
                  <a:gd name="T2" fmla="*/ 52 w 59"/>
                  <a:gd name="T3" fmla="*/ 37 h 63"/>
                  <a:gd name="T4" fmla="*/ 59 w 59"/>
                  <a:gd name="T5" fmla="*/ 11 h 63"/>
                  <a:gd name="T6" fmla="*/ 13 w 59"/>
                  <a:gd name="T7" fmla="*/ 0 h 63"/>
                  <a:gd name="T8" fmla="*/ 6 w 59"/>
                  <a:gd name="T9" fmla="*/ 26 h 63"/>
                  <a:gd name="T10" fmla="*/ 0 w 59"/>
                  <a:gd name="T11" fmla="*/ 52 h 63"/>
                  <a:gd name="T12" fmla="*/ 46 w 59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46" y="63"/>
                    </a:moveTo>
                    <a:lnTo>
                      <a:pt x="52" y="37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2"/>
                    </a:lnTo>
                    <a:lnTo>
                      <a:pt x="4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" name="Freeform 5287"/>
              <p:cNvSpPr>
                <a:spLocks/>
              </p:cNvSpPr>
              <p:nvPr/>
            </p:nvSpPr>
            <p:spPr bwMode="auto">
              <a:xfrm>
                <a:off x="3610" y="1276"/>
                <a:ext cx="7" cy="7"/>
              </a:xfrm>
              <a:custGeom>
                <a:avLst/>
                <a:gdLst>
                  <a:gd name="T0" fmla="*/ 46 w 59"/>
                  <a:gd name="T1" fmla="*/ 63 h 63"/>
                  <a:gd name="T2" fmla="*/ 52 w 59"/>
                  <a:gd name="T3" fmla="*/ 37 h 63"/>
                  <a:gd name="T4" fmla="*/ 59 w 59"/>
                  <a:gd name="T5" fmla="*/ 11 h 63"/>
                  <a:gd name="T6" fmla="*/ 13 w 59"/>
                  <a:gd name="T7" fmla="*/ 0 h 63"/>
                  <a:gd name="T8" fmla="*/ 6 w 59"/>
                  <a:gd name="T9" fmla="*/ 26 h 63"/>
                  <a:gd name="T10" fmla="*/ 0 w 59"/>
                  <a:gd name="T11" fmla="*/ 52 h 63"/>
                  <a:gd name="T12" fmla="*/ 46 w 59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46" y="63"/>
                    </a:moveTo>
                    <a:lnTo>
                      <a:pt x="52" y="37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2"/>
                    </a:lnTo>
                    <a:lnTo>
                      <a:pt x="4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" name="Freeform 5288"/>
              <p:cNvSpPr>
                <a:spLocks/>
              </p:cNvSpPr>
              <p:nvPr/>
            </p:nvSpPr>
            <p:spPr bwMode="auto">
              <a:xfrm>
                <a:off x="3605" y="1274"/>
                <a:ext cx="7" cy="7"/>
              </a:xfrm>
              <a:custGeom>
                <a:avLst/>
                <a:gdLst>
                  <a:gd name="T0" fmla="*/ 46 w 59"/>
                  <a:gd name="T1" fmla="*/ 63 h 63"/>
                  <a:gd name="T2" fmla="*/ 52 w 59"/>
                  <a:gd name="T3" fmla="*/ 37 h 63"/>
                  <a:gd name="T4" fmla="*/ 59 w 59"/>
                  <a:gd name="T5" fmla="*/ 11 h 63"/>
                  <a:gd name="T6" fmla="*/ 13 w 59"/>
                  <a:gd name="T7" fmla="*/ 0 h 63"/>
                  <a:gd name="T8" fmla="*/ 6 w 59"/>
                  <a:gd name="T9" fmla="*/ 26 h 63"/>
                  <a:gd name="T10" fmla="*/ 0 w 59"/>
                  <a:gd name="T11" fmla="*/ 53 h 63"/>
                  <a:gd name="T12" fmla="*/ 46 w 59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46" y="63"/>
                    </a:moveTo>
                    <a:lnTo>
                      <a:pt x="52" y="37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" name="Freeform 5289"/>
              <p:cNvSpPr>
                <a:spLocks/>
              </p:cNvSpPr>
              <p:nvPr/>
            </p:nvSpPr>
            <p:spPr bwMode="auto">
              <a:xfrm>
                <a:off x="3605" y="1274"/>
                <a:ext cx="7" cy="7"/>
              </a:xfrm>
              <a:custGeom>
                <a:avLst/>
                <a:gdLst>
                  <a:gd name="T0" fmla="*/ 46 w 59"/>
                  <a:gd name="T1" fmla="*/ 63 h 63"/>
                  <a:gd name="T2" fmla="*/ 52 w 59"/>
                  <a:gd name="T3" fmla="*/ 37 h 63"/>
                  <a:gd name="T4" fmla="*/ 59 w 59"/>
                  <a:gd name="T5" fmla="*/ 11 h 63"/>
                  <a:gd name="T6" fmla="*/ 13 w 59"/>
                  <a:gd name="T7" fmla="*/ 0 h 63"/>
                  <a:gd name="T8" fmla="*/ 6 w 59"/>
                  <a:gd name="T9" fmla="*/ 26 h 63"/>
                  <a:gd name="T10" fmla="*/ 0 w 59"/>
                  <a:gd name="T11" fmla="*/ 53 h 63"/>
                  <a:gd name="T12" fmla="*/ 46 w 59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46" y="63"/>
                    </a:moveTo>
                    <a:lnTo>
                      <a:pt x="52" y="37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" name="Freeform 5290"/>
              <p:cNvSpPr>
                <a:spLocks/>
              </p:cNvSpPr>
              <p:nvPr/>
            </p:nvSpPr>
            <p:spPr bwMode="auto">
              <a:xfrm>
                <a:off x="3606" y="1274"/>
                <a:ext cx="1" cy="3"/>
              </a:xfrm>
              <a:custGeom>
                <a:avLst/>
                <a:gdLst>
                  <a:gd name="T0" fmla="*/ 0 w 7"/>
                  <a:gd name="T1" fmla="*/ 26 h 26"/>
                  <a:gd name="T2" fmla="*/ 7 w 7"/>
                  <a:gd name="T3" fmla="*/ 0 h 26"/>
                  <a:gd name="T4" fmla="*/ 6 w 7"/>
                  <a:gd name="T5" fmla="*/ 0 h 26"/>
                  <a:gd name="T6" fmla="*/ 0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0" y="26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" name="Line 5291"/>
              <p:cNvSpPr>
                <a:spLocks noChangeShapeType="1"/>
              </p:cNvSpPr>
              <p:nvPr/>
            </p:nvSpPr>
            <p:spPr bwMode="auto">
              <a:xfrm flipH="1">
                <a:off x="3606" y="1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" name="Freeform 5292"/>
              <p:cNvSpPr>
                <a:spLocks/>
              </p:cNvSpPr>
              <p:nvPr/>
            </p:nvSpPr>
            <p:spPr bwMode="auto">
              <a:xfrm>
                <a:off x="3600" y="1273"/>
                <a:ext cx="6" cy="7"/>
              </a:xfrm>
              <a:custGeom>
                <a:avLst/>
                <a:gdLst>
                  <a:gd name="T0" fmla="*/ 46 w 57"/>
                  <a:gd name="T1" fmla="*/ 63 h 63"/>
                  <a:gd name="T2" fmla="*/ 51 w 57"/>
                  <a:gd name="T3" fmla="*/ 36 h 63"/>
                  <a:gd name="T4" fmla="*/ 57 w 57"/>
                  <a:gd name="T5" fmla="*/ 10 h 63"/>
                  <a:gd name="T6" fmla="*/ 11 w 57"/>
                  <a:gd name="T7" fmla="*/ 0 h 63"/>
                  <a:gd name="T8" fmla="*/ 5 w 57"/>
                  <a:gd name="T9" fmla="*/ 26 h 63"/>
                  <a:gd name="T10" fmla="*/ 0 w 57"/>
                  <a:gd name="T11" fmla="*/ 53 h 63"/>
                  <a:gd name="T12" fmla="*/ 46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6" y="63"/>
                    </a:move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" name="Freeform 5293"/>
              <p:cNvSpPr>
                <a:spLocks/>
              </p:cNvSpPr>
              <p:nvPr/>
            </p:nvSpPr>
            <p:spPr bwMode="auto">
              <a:xfrm>
                <a:off x="3600" y="1273"/>
                <a:ext cx="6" cy="7"/>
              </a:xfrm>
              <a:custGeom>
                <a:avLst/>
                <a:gdLst>
                  <a:gd name="T0" fmla="*/ 46 w 57"/>
                  <a:gd name="T1" fmla="*/ 63 h 63"/>
                  <a:gd name="T2" fmla="*/ 51 w 57"/>
                  <a:gd name="T3" fmla="*/ 36 h 63"/>
                  <a:gd name="T4" fmla="*/ 57 w 57"/>
                  <a:gd name="T5" fmla="*/ 10 h 63"/>
                  <a:gd name="T6" fmla="*/ 11 w 57"/>
                  <a:gd name="T7" fmla="*/ 0 h 63"/>
                  <a:gd name="T8" fmla="*/ 5 w 57"/>
                  <a:gd name="T9" fmla="*/ 26 h 63"/>
                  <a:gd name="T10" fmla="*/ 0 w 57"/>
                  <a:gd name="T11" fmla="*/ 53 h 63"/>
                  <a:gd name="T12" fmla="*/ 46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6" y="63"/>
                    </a:move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" name="Freeform 5294"/>
              <p:cNvSpPr>
                <a:spLocks/>
              </p:cNvSpPr>
              <p:nvPr/>
            </p:nvSpPr>
            <p:spPr bwMode="auto">
              <a:xfrm>
                <a:off x="3601" y="1273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" name="Line 5295"/>
              <p:cNvSpPr>
                <a:spLocks noChangeShapeType="1"/>
              </p:cNvSpPr>
              <p:nvPr/>
            </p:nvSpPr>
            <p:spPr bwMode="auto">
              <a:xfrm>
                <a:off x="3601" y="12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" name="Freeform 5296"/>
              <p:cNvSpPr>
                <a:spLocks/>
              </p:cNvSpPr>
              <p:nvPr/>
            </p:nvSpPr>
            <p:spPr bwMode="auto">
              <a:xfrm>
                <a:off x="3595" y="1272"/>
                <a:ext cx="6" cy="7"/>
              </a:xfrm>
              <a:custGeom>
                <a:avLst/>
                <a:gdLst>
                  <a:gd name="T0" fmla="*/ 46 w 57"/>
                  <a:gd name="T1" fmla="*/ 63 h 63"/>
                  <a:gd name="T2" fmla="*/ 51 w 57"/>
                  <a:gd name="T3" fmla="*/ 36 h 63"/>
                  <a:gd name="T4" fmla="*/ 57 w 57"/>
                  <a:gd name="T5" fmla="*/ 10 h 63"/>
                  <a:gd name="T6" fmla="*/ 11 w 57"/>
                  <a:gd name="T7" fmla="*/ 0 h 63"/>
                  <a:gd name="T8" fmla="*/ 5 w 57"/>
                  <a:gd name="T9" fmla="*/ 26 h 63"/>
                  <a:gd name="T10" fmla="*/ 0 w 57"/>
                  <a:gd name="T11" fmla="*/ 53 h 63"/>
                  <a:gd name="T12" fmla="*/ 46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6" y="63"/>
                    </a:move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" name="Freeform 5297"/>
              <p:cNvSpPr>
                <a:spLocks/>
              </p:cNvSpPr>
              <p:nvPr/>
            </p:nvSpPr>
            <p:spPr bwMode="auto">
              <a:xfrm>
                <a:off x="3595" y="1272"/>
                <a:ext cx="6" cy="7"/>
              </a:xfrm>
              <a:custGeom>
                <a:avLst/>
                <a:gdLst>
                  <a:gd name="T0" fmla="*/ 46 w 57"/>
                  <a:gd name="T1" fmla="*/ 63 h 63"/>
                  <a:gd name="T2" fmla="*/ 51 w 57"/>
                  <a:gd name="T3" fmla="*/ 36 h 63"/>
                  <a:gd name="T4" fmla="*/ 57 w 57"/>
                  <a:gd name="T5" fmla="*/ 10 h 63"/>
                  <a:gd name="T6" fmla="*/ 11 w 57"/>
                  <a:gd name="T7" fmla="*/ 0 h 63"/>
                  <a:gd name="T8" fmla="*/ 5 w 57"/>
                  <a:gd name="T9" fmla="*/ 26 h 63"/>
                  <a:gd name="T10" fmla="*/ 0 w 57"/>
                  <a:gd name="T11" fmla="*/ 53 h 63"/>
                  <a:gd name="T12" fmla="*/ 46 w 57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46" y="63"/>
                    </a:moveTo>
                    <a:lnTo>
                      <a:pt x="51" y="36"/>
                    </a:lnTo>
                    <a:lnTo>
                      <a:pt x="57" y="10"/>
                    </a:lnTo>
                    <a:lnTo>
                      <a:pt x="11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" name="Freeform 5298"/>
              <p:cNvSpPr>
                <a:spLocks/>
              </p:cNvSpPr>
              <p:nvPr/>
            </p:nvSpPr>
            <p:spPr bwMode="auto">
              <a:xfrm>
                <a:off x="3596" y="1272"/>
                <a:ext cx="1" cy="3"/>
              </a:xfrm>
              <a:custGeom>
                <a:avLst/>
                <a:gdLst>
                  <a:gd name="T0" fmla="*/ 0 w 6"/>
                  <a:gd name="T1" fmla="*/ 26 h 26"/>
                  <a:gd name="T2" fmla="*/ 6 w 6"/>
                  <a:gd name="T3" fmla="*/ 0 h 26"/>
                  <a:gd name="T4" fmla="*/ 6 w 6"/>
                  <a:gd name="T5" fmla="*/ 0 h 26"/>
                  <a:gd name="T6" fmla="*/ 0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" name="Line 5299"/>
              <p:cNvSpPr>
                <a:spLocks noChangeShapeType="1"/>
              </p:cNvSpPr>
              <p:nvPr/>
            </p:nvSpPr>
            <p:spPr bwMode="auto">
              <a:xfrm>
                <a:off x="3596" y="12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" name="Freeform 5300"/>
              <p:cNvSpPr>
                <a:spLocks/>
              </p:cNvSpPr>
              <p:nvPr/>
            </p:nvSpPr>
            <p:spPr bwMode="auto">
              <a:xfrm>
                <a:off x="3590" y="1271"/>
                <a:ext cx="6" cy="7"/>
              </a:xfrm>
              <a:custGeom>
                <a:avLst/>
                <a:gdLst>
                  <a:gd name="T0" fmla="*/ 46 w 57"/>
                  <a:gd name="T1" fmla="*/ 62 h 62"/>
                  <a:gd name="T2" fmla="*/ 51 w 57"/>
                  <a:gd name="T3" fmla="*/ 35 h 62"/>
                  <a:gd name="T4" fmla="*/ 57 w 57"/>
                  <a:gd name="T5" fmla="*/ 9 h 62"/>
                  <a:gd name="T6" fmla="*/ 10 w 57"/>
                  <a:gd name="T7" fmla="*/ 0 h 62"/>
                  <a:gd name="T8" fmla="*/ 5 w 57"/>
                  <a:gd name="T9" fmla="*/ 27 h 62"/>
                  <a:gd name="T10" fmla="*/ 0 w 57"/>
                  <a:gd name="T11" fmla="*/ 53 h 62"/>
                  <a:gd name="T12" fmla="*/ 46 w 57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46" y="62"/>
                    </a:moveTo>
                    <a:lnTo>
                      <a:pt x="51" y="35"/>
                    </a:lnTo>
                    <a:lnTo>
                      <a:pt x="57" y="9"/>
                    </a:lnTo>
                    <a:lnTo>
                      <a:pt x="10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46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" name="Freeform 5301"/>
              <p:cNvSpPr>
                <a:spLocks/>
              </p:cNvSpPr>
              <p:nvPr/>
            </p:nvSpPr>
            <p:spPr bwMode="auto">
              <a:xfrm>
                <a:off x="3590" y="1271"/>
                <a:ext cx="6" cy="7"/>
              </a:xfrm>
              <a:custGeom>
                <a:avLst/>
                <a:gdLst>
                  <a:gd name="T0" fmla="*/ 46 w 57"/>
                  <a:gd name="T1" fmla="*/ 62 h 62"/>
                  <a:gd name="T2" fmla="*/ 51 w 57"/>
                  <a:gd name="T3" fmla="*/ 35 h 62"/>
                  <a:gd name="T4" fmla="*/ 57 w 57"/>
                  <a:gd name="T5" fmla="*/ 9 h 62"/>
                  <a:gd name="T6" fmla="*/ 10 w 57"/>
                  <a:gd name="T7" fmla="*/ 0 h 62"/>
                  <a:gd name="T8" fmla="*/ 5 w 57"/>
                  <a:gd name="T9" fmla="*/ 27 h 62"/>
                  <a:gd name="T10" fmla="*/ 0 w 57"/>
                  <a:gd name="T11" fmla="*/ 53 h 62"/>
                  <a:gd name="T12" fmla="*/ 46 w 57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46" y="62"/>
                    </a:moveTo>
                    <a:lnTo>
                      <a:pt x="51" y="35"/>
                    </a:lnTo>
                    <a:lnTo>
                      <a:pt x="57" y="9"/>
                    </a:lnTo>
                    <a:lnTo>
                      <a:pt x="10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46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" name="Freeform 5302"/>
              <p:cNvSpPr>
                <a:spLocks/>
              </p:cNvSpPr>
              <p:nvPr/>
            </p:nvSpPr>
            <p:spPr bwMode="auto">
              <a:xfrm>
                <a:off x="3590" y="1271"/>
                <a:ext cx="1" cy="3"/>
              </a:xfrm>
              <a:custGeom>
                <a:avLst/>
                <a:gdLst>
                  <a:gd name="T0" fmla="*/ 0 w 5"/>
                  <a:gd name="T1" fmla="*/ 27 h 27"/>
                  <a:gd name="T2" fmla="*/ 5 w 5"/>
                  <a:gd name="T3" fmla="*/ 0 h 27"/>
                  <a:gd name="T4" fmla="*/ 4 w 5"/>
                  <a:gd name="T5" fmla="*/ 0 h 27"/>
                  <a:gd name="T6" fmla="*/ 0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0" y="27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" name="Line 5303"/>
              <p:cNvSpPr>
                <a:spLocks noChangeShapeType="1"/>
              </p:cNvSpPr>
              <p:nvPr/>
            </p:nvSpPr>
            <p:spPr bwMode="auto">
              <a:xfrm flipH="1">
                <a:off x="3591" y="12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" name="Freeform 5304"/>
              <p:cNvSpPr>
                <a:spLocks/>
              </p:cNvSpPr>
              <p:nvPr/>
            </p:nvSpPr>
            <p:spPr bwMode="auto">
              <a:xfrm>
                <a:off x="3585" y="1270"/>
                <a:ext cx="6" cy="7"/>
              </a:xfrm>
              <a:custGeom>
                <a:avLst/>
                <a:gdLst>
                  <a:gd name="T0" fmla="*/ 48 w 56"/>
                  <a:gd name="T1" fmla="*/ 61 h 61"/>
                  <a:gd name="T2" fmla="*/ 52 w 56"/>
                  <a:gd name="T3" fmla="*/ 35 h 61"/>
                  <a:gd name="T4" fmla="*/ 56 w 56"/>
                  <a:gd name="T5" fmla="*/ 8 h 61"/>
                  <a:gd name="T6" fmla="*/ 9 w 56"/>
                  <a:gd name="T7" fmla="*/ 0 h 61"/>
                  <a:gd name="T8" fmla="*/ 5 w 56"/>
                  <a:gd name="T9" fmla="*/ 26 h 61"/>
                  <a:gd name="T10" fmla="*/ 0 w 56"/>
                  <a:gd name="T11" fmla="*/ 52 h 61"/>
                  <a:gd name="T12" fmla="*/ 48 w 5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48" y="61"/>
                    </a:moveTo>
                    <a:lnTo>
                      <a:pt x="52" y="35"/>
                    </a:lnTo>
                    <a:lnTo>
                      <a:pt x="56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48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" name="Freeform 5305"/>
              <p:cNvSpPr>
                <a:spLocks/>
              </p:cNvSpPr>
              <p:nvPr/>
            </p:nvSpPr>
            <p:spPr bwMode="auto">
              <a:xfrm>
                <a:off x="3585" y="1270"/>
                <a:ext cx="6" cy="7"/>
              </a:xfrm>
              <a:custGeom>
                <a:avLst/>
                <a:gdLst>
                  <a:gd name="T0" fmla="*/ 48 w 56"/>
                  <a:gd name="T1" fmla="*/ 61 h 61"/>
                  <a:gd name="T2" fmla="*/ 52 w 56"/>
                  <a:gd name="T3" fmla="*/ 35 h 61"/>
                  <a:gd name="T4" fmla="*/ 56 w 56"/>
                  <a:gd name="T5" fmla="*/ 8 h 61"/>
                  <a:gd name="T6" fmla="*/ 9 w 56"/>
                  <a:gd name="T7" fmla="*/ 0 h 61"/>
                  <a:gd name="T8" fmla="*/ 5 w 56"/>
                  <a:gd name="T9" fmla="*/ 26 h 61"/>
                  <a:gd name="T10" fmla="*/ 0 w 56"/>
                  <a:gd name="T11" fmla="*/ 52 h 61"/>
                  <a:gd name="T12" fmla="*/ 48 w 5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48" y="61"/>
                    </a:moveTo>
                    <a:lnTo>
                      <a:pt x="52" y="35"/>
                    </a:lnTo>
                    <a:lnTo>
                      <a:pt x="56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2"/>
                    </a:lnTo>
                    <a:lnTo>
                      <a:pt x="48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" name="Freeform 5306"/>
              <p:cNvSpPr>
                <a:spLocks/>
              </p:cNvSpPr>
              <p:nvPr/>
            </p:nvSpPr>
            <p:spPr bwMode="auto">
              <a:xfrm>
                <a:off x="3585" y="1270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4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" name="Line 5307"/>
              <p:cNvSpPr>
                <a:spLocks noChangeShapeType="1"/>
              </p:cNvSpPr>
              <p:nvPr/>
            </p:nvSpPr>
            <p:spPr bwMode="auto">
              <a:xfrm>
                <a:off x="3586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" name="Freeform 5308"/>
              <p:cNvSpPr>
                <a:spLocks/>
              </p:cNvSpPr>
              <p:nvPr/>
            </p:nvSpPr>
            <p:spPr bwMode="auto">
              <a:xfrm>
                <a:off x="3580" y="1269"/>
                <a:ext cx="6" cy="7"/>
              </a:xfrm>
              <a:custGeom>
                <a:avLst/>
                <a:gdLst>
                  <a:gd name="T0" fmla="*/ 46 w 55"/>
                  <a:gd name="T1" fmla="*/ 60 h 60"/>
                  <a:gd name="T2" fmla="*/ 51 w 55"/>
                  <a:gd name="T3" fmla="*/ 34 h 60"/>
                  <a:gd name="T4" fmla="*/ 55 w 55"/>
                  <a:gd name="T5" fmla="*/ 8 h 60"/>
                  <a:gd name="T6" fmla="*/ 9 w 55"/>
                  <a:gd name="T7" fmla="*/ 0 h 60"/>
                  <a:gd name="T8" fmla="*/ 5 w 55"/>
                  <a:gd name="T9" fmla="*/ 26 h 60"/>
                  <a:gd name="T10" fmla="*/ 0 w 55"/>
                  <a:gd name="T11" fmla="*/ 53 h 60"/>
                  <a:gd name="T12" fmla="*/ 46 w 5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0">
                    <a:moveTo>
                      <a:pt x="46" y="60"/>
                    </a:moveTo>
                    <a:lnTo>
                      <a:pt x="51" y="34"/>
                    </a:lnTo>
                    <a:lnTo>
                      <a:pt x="55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" name="Freeform 5309"/>
              <p:cNvSpPr>
                <a:spLocks/>
              </p:cNvSpPr>
              <p:nvPr/>
            </p:nvSpPr>
            <p:spPr bwMode="auto">
              <a:xfrm>
                <a:off x="3580" y="1269"/>
                <a:ext cx="6" cy="7"/>
              </a:xfrm>
              <a:custGeom>
                <a:avLst/>
                <a:gdLst>
                  <a:gd name="T0" fmla="*/ 46 w 55"/>
                  <a:gd name="T1" fmla="*/ 60 h 60"/>
                  <a:gd name="T2" fmla="*/ 51 w 55"/>
                  <a:gd name="T3" fmla="*/ 34 h 60"/>
                  <a:gd name="T4" fmla="*/ 55 w 55"/>
                  <a:gd name="T5" fmla="*/ 8 h 60"/>
                  <a:gd name="T6" fmla="*/ 9 w 55"/>
                  <a:gd name="T7" fmla="*/ 0 h 60"/>
                  <a:gd name="T8" fmla="*/ 5 w 55"/>
                  <a:gd name="T9" fmla="*/ 26 h 60"/>
                  <a:gd name="T10" fmla="*/ 0 w 55"/>
                  <a:gd name="T11" fmla="*/ 53 h 60"/>
                  <a:gd name="T12" fmla="*/ 46 w 55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60">
                    <a:moveTo>
                      <a:pt x="46" y="60"/>
                    </a:moveTo>
                    <a:lnTo>
                      <a:pt x="51" y="34"/>
                    </a:lnTo>
                    <a:lnTo>
                      <a:pt x="55" y="8"/>
                    </a:lnTo>
                    <a:lnTo>
                      <a:pt x="9" y="0"/>
                    </a:lnTo>
                    <a:lnTo>
                      <a:pt x="5" y="26"/>
                    </a:lnTo>
                    <a:lnTo>
                      <a:pt x="0" y="53"/>
                    </a:lnTo>
                    <a:lnTo>
                      <a:pt x="46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0" name="Freeform 5310"/>
              <p:cNvSpPr>
                <a:spLocks/>
              </p:cNvSpPr>
              <p:nvPr/>
            </p:nvSpPr>
            <p:spPr bwMode="auto">
              <a:xfrm>
                <a:off x="3580" y="1269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4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1" name="Line 5311"/>
              <p:cNvSpPr>
                <a:spLocks noChangeShapeType="1"/>
              </p:cNvSpPr>
              <p:nvPr/>
            </p:nvSpPr>
            <p:spPr bwMode="auto">
              <a:xfrm>
                <a:off x="3581" y="12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2" name="Freeform 5312"/>
              <p:cNvSpPr>
                <a:spLocks/>
              </p:cNvSpPr>
              <p:nvPr/>
            </p:nvSpPr>
            <p:spPr bwMode="auto">
              <a:xfrm>
                <a:off x="3574" y="1268"/>
                <a:ext cx="7" cy="7"/>
              </a:xfrm>
              <a:custGeom>
                <a:avLst/>
                <a:gdLst>
                  <a:gd name="T0" fmla="*/ 47 w 56"/>
                  <a:gd name="T1" fmla="*/ 61 h 61"/>
                  <a:gd name="T2" fmla="*/ 52 w 56"/>
                  <a:gd name="T3" fmla="*/ 34 h 61"/>
                  <a:gd name="T4" fmla="*/ 56 w 56"/>
                  <a:gd name="T5" fmla="*/ 8 h 61"/>
                  <a:gd name="T6" fmla="*/ 9 w 56"/>
                  <a:gd name="T7" fmla="*/ 0 h 61"/>
                  <a:gd name="T8" fmla="*/ 5 w 56"/>
                  <a:gd name="T9" fmla="*/ 27 h 61"/>
                  <a:gd name="T10" fmla="*/ 0 w 56"/>
                  <a:gd name="T11" fmla="*/ 53 h 61"/>
                  <a:gd name="T12" fmla="*/ 47 w 5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47" y="61"/>
                    </a:moveTo>
                    <a:lnTo>
                      <a:pt x="52" y="34"/>
                    </a:lnTo>
                    <a:lnTo>
                      <a:pt x="56" y="8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47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3" name="Freeform 5313"/>
              <p:cNvSpPr>
                <a:spLocks/>
              </p:cNvSpPr>
              <p:nvPr/>
            </p:nvSpPr>
            <p:spPr bwMode="auto">
              <a:xfrm>
                <a:off x="3574" y="1268"/>
                <a:ext cx="7" cy="7"/>
              </a:xfrm>
              <a:custGeom>
                <a:avLst/>
                <a:gdLst>
                  <a:gd name="T0" fmla="*/ 47 w 56"/>
                  <a:gd name="T1" fmla="*/ 61 h 61"/>
                  <a:gd name="T2" fmla="*/ 52 w 56"/>
                  <a:gd name="T3" fmla="*/ 34 h 61"/>
                  <a:gd name="T4" fmla="*/ 56 w 56"/>
                  <a:gd name="T5" fmla="*/ 8 h 61"/>
                  <a:gd name="T6" fmla="*/ 9 w 56"/>
                  <a:gd name="T7" fmla="*/ 0 h 61"/>
                  <a:gd name="T8" fmla="*/ 5 w 56"/>
                  <a:gd name="T9" fmla="*/ 27 h 61"/>
                  <a:gd name="T10" fmla="*/ 0 w 56"/>
                  <a:gd name="T11" fmla="*/ 53 h 61"/>
                  <a:gd name="T12" fmla="*/ 47 w 56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47" y="61"/>
                    </a:moveTo>
                    <a:lnTo>
                      <a:pt x="52" y="34"/>
                    </a:lnTo>
                    <a:lnTo>
                      <a:pt x="56" y="8"/>
                    </a:lnTo>
                    <a:lnTo>
                      <a:pt x="9" y="0"/>
                    </a:lnTo>
                    <a:lnTo>
                      <a:pt x="5" y="27"/>
                    </a:lnTo>
                    <a:lnTo>
                      <a:pt x="0" y="53"/>
                    </a:lnTo>
                    <a:lnTo>
                      <a:pt x="47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4" name="Freeform 5314"/>
              <p:cNvSpPr>
                <a:spLocks/>
              </p:cNvSpPr>
              <p:nvPr/>
            </p:nvSpPr>
            <p:spPr bwMode="auto">
              <a:xfrm>
                <a:off x="3575" y="1268"/>
                <a:ext cx="1" cy="3"/>
              </a:xfrm>
              <a:custGeom>
                <a:avLst/>
                <a:gdLst>
                  <a:gd name="T0" fmla="*/ 0 w 4"/>
                  <a:gd name="T1" fmla="*/ 27 h 27"/>
                  <a:gd name="T2" fmla="*/ 4 w 4"/>
                  <a:gd name="T3" fmla="*/ 0 h 27"/>
                  <a:gd name="T4" fmla="*/ 3 w 4"/>
                  <a:gd name="T5" fmla="*/ 0 h 27"/>
                  <a:gd name="T6" fmla="*/ 0 w 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7">
                    <a:moveTo>
                      <a:pt x="0" y="27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5" name="Line 5315"/>
              <p:cNvSpPr>
                <a:spLocks noChangeShapeType="1"/>
              </p:cNvSpPr>
              <p:nvPr/>
            </p:nvSpPr>
            <p:spPr bwMode="auto">
              <a:xfrm flipH="1">
                <a:off x="3575" y="1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6" name="Freeform 5316"/>
              <p:cNvSpPr>
                <a:spLocks/>
              </p:cNvSpPr>
              <p:nvPr/>
            </p:nvSpPr>
            <p:spPr bwMode="auto">
              <a:xfrm>
                <a:off x="3569" y="1268"/>
                <a:ext cx="6" cy="6"/>
              </a:xfrm>
              <a:custGeom>
                <a:avLst/>
                <a:gdLst>
                  <a:gd name="T0" fmla="*/ 47 w 54"/>
                  <a:gd name="T1" fmla="*/ 59 h 59"/>
                  <a:gd name="T2" fmla="*/ 51 w 54"/>
                  <a:gd name="T3" fmla="*/ 33 h 59"/>
                  <a:gd name="T4" fmla="*/ 54 w 54"/>
                  <a:gd name="T5" fmla="*/ 6 h 59"/>
                  <a:gd name="T6" fmla="*/ 7 w 54"/>
                  <a:gd name="T7" fmla="*/ 0 h 59"/>
                  <a:gd name="T8" fmla="*/ 4 w 54"/>
                  <a:gd name="T9" fmla="*/ 26 h 59"/>
                  <a:gd name="T10" fmla="*/ 0 w 54"/>
                  <a:gd name="T11" fmla="*/ 52 h 59"/>
                  <a:gd name="T12" fmla="*/ 47 w 54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9">
                    <a:moveTo>
                      <a:pt x="47" y="59"/>
                    </a:moveTo>
                    <a:lnTo>
                      <a:pt x="51" y="33"/>
                    </a:lnTo>
                    <a:lnTo>
                      <a:pt x="54" y="6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4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7" name="Freeform 5317"/>
              <p:cNvSpPr>
                <a:spLocks/>
              </p:cNvSpPr>
              <p:nvPr/>
            </p:nvSpPr>
            <p:spPr bwMode="auto">
              <a:xfrm>
                <a:off x="3569" y="1268"/>
                <a:ext cx="6" cy="6"/>
              </a:xfrm>
              <a:custGeom>
                <a:avLst/>
                <a:gdLst>
                  <a:gd name="T0" fmla="*/ 47 w 54"/>
                  <a:gd name="T1" fmla="*/ 59 h 59"/>
                  <a:gd name="T2" fmla="*/ 51 w 54"/>
                  <a:gd name="T3" fmla="*/ 33 h 59"/>
                  <a:gd name="T4" fmla="*/ 54 w 54"/>
                  <a:gd name="T5" fmla="*/ 6 h 59"/>
                  <a:gd name="T6" fmla="*/ 7 w 54"/>
                  <a:gd name="T7" fmla="*/ 0 h 59"/>
                  <a:gd name="T8" fmla="*/ 4 w 54"/>
                  <a:gd name="T9" fmla="*/ 26 h 59"/>
                  <a:gd name="T10" fmla="*/ 0 w 54"/>
                  <a:gd name="T11" fmla="*/ 52 h 59"/>
                  <a:gd name="T12" fmla="*/ 47 w 54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9">
                    <a:moveTo>
                      <a:pt x="47" y="59"/>
                    </a:moveTo>
                    <a:lnTo>
                      <a:pt x="51" y="33"/>
                    </a:lnTo>
                    <a:lnTo>
                      <a:pt x="54" y="6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2"/>
                    </a:lnTo>
                    <a:lnTo>
                      <a:pt x="47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8" name="Freeform 5318"/>
              <p:cNvSpPr>
                <a:spLocks/>
              </p:cNvSpPr>
              <p:nvPr/>
            </p:nvSpPr>
            <p:spPr bwMode="auto">
              <a:xfrm>
                <a:off x="3569" y="1271"/>
                <a:ext cx="1" cy="3"/>
              </a:xfrm>
              <a:custGeom>
                <a:avLst/>
                <a:gdLst>
                  <a:gd name="T0" fmla="*/ 4 w 4"/>
                  <a:gd name="T1" fmla="*/ 0 h 26"/>
                  <a:gd name="T2" fmla="*/ 0 w 4"/>
                  <a:gd name="T3" fmla="*/ 26 h 26"/>
                  <a:gd name="T4" fmla="*/ 0 w 4"/>
                  <a:gd name="T5" fmla="*/ 26 h 26"/>
                  <a:gd name="T6" fmla="*/ 4 w 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4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9" name="Line 5319"/>
              <p:cNvSpPr>
                <a:spLocks noChangeShapeType="1"/>
              </p:cNvSpPr>
              <p:nvPr/>
            </p:nvSpPr>
            <p:spPr bwMode="auto">
              <a:xfrm>
                <a:off x="3569" y="1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0" name="Freeform 5320"/>
              <p:cNvSpPr>
                <a:spLocks/>
              </p:cNvSpPr>
              <p:nvPr/>
            </p:nvSpPr>
            <p:spPr bwMode="auto">
              <a:xfrm>
                <a:off x="3564" y="1267"/>
                <a:ext cx="6" cy="7"/>
              </a:xfrm>
              <a:custGeom>
                <a:avLst/>
                <a:gdLst>
                  <a:gd name="T0" fmla="*/ 46 w 53"/>
                  <a:gd name="T1" fmla="*/ 59 h 59"/>
                  <a:gd name="T2" fmla="*/ 50 w 53"/>
                  <a:gd name="T3" fmla="*/ 33 h 59"/>
                  <a:gd name="T4" fmla="*/ 53 w 53"/>
                  <a:gd name="T5" fmla="*/ 7 h 59"/>
                  <a:gd name="T6" fmla="*/ 7 w 53"/>
                  <a:gd name="T7" fmla="*/ 0 h 59"/>
                  <a:gd name="T8" fmla="*/ 4 w 53"/>
                  <a:gd name="T9" fmla="*/ 26 h 59"/>
                  <a:gd name="T10" fmla="*/ 0 w 53"/>
                  <a:gd name="T11" fmla="*/ 53 h 59"/>
                  <a:gd name="T12" fmla="*/ 46 w 53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46" y="59"/>
                    </a:moveTo>
                    <a:lnTo>
                      <a:pt x="50" y="33"/>
                    </a:lnTo>
                    <a:lnTo>
                      <a:pt x="53" y="7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3"/>
                    </a:lnTo>
                    <a:lnTo>
                      <a:pt x="4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1" name="Freeform 5321"/>
              <p:cNvSpPr>
                <a:spLocks/>
              </p:cNvSpPr>
              <p:nvPr/>
            </p:nvSpPr>
            <p:spPr bwMode="auto">
              <a:xfrm>
                <a:off x="3564" y="1267"/>
                <a:ext cx="6" cy="7"/>
              </a:xfrm>
              <a:custGeom>
                <a:avLst/>
                <a:gdLst>
                  <a:gd name="T0" fmla="*/ 46 w 53"/>
                  <a:gd name="T1" fmla="*/ 59 h 59"/>
                  <a:gd name="T2" fmla="*/ 50 w 53"/>
                  <a:gd name="T3" fmla="*/ 33 h 59"/>
                  <a:gd name="T4" fmla="*/ 53 w 53"/>
                  <a:gd name="T5" fmla="*/ 7 h 59"/>
                  <a:gd name="T6" fmla="*/ 7 w 53"/>
                  <a:gd name="T7" fmla="*/ 0 h 59"/>
                  <a:gd name="T8" fmla="*/ 4 w 53"/>
                  <a:gd name="T9" fmla="*/ 26 h 59"/>
                  <a:gd name="T10" fmla="*/ 0 w 53"/>
                  <a:gd name="T11" fmla="*/ 53 h 59"/>
                  <a:gd name="T12" fmla="*/ 46 w 53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46" y="59"/>
                    </a:moveTo>
                    <a:lnTo>
                      <a:pt x="50" y="33"/>
                    </a:lnTo>
                    <a:lnTo>
                      <a:pt x="53" y="7"/>
                    </a:lnTo>
                    <a:lnTo>
                      <a:pt x="7" y="0"/>
                    </a:lnTo>
                    <a:lnTo>
                      <a:pt x="4" y="26"/>
                    </a:lnTo>
                    <a:lnTo>
                      <a:pt x="0" y="53"/>
                    </a:lnTo>
                    <a:lnTo>
                      <a:pt x="46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2" name="Freeform 5322"/>
              <p:cNvSpPr>
                <a:spLocks/>
              </p:cNvSpPr>
              <p:nvPr/>
            </p:nvSpPr>
            <p:spPr bwMode="auto">
              <a:xfrm>
                <a:off x="3565" y="1267"/>
                <a:ext cx="1" cy="3"/>
              </a:xfrm>
              <a:custGeom>
                <a:avLst/>
                <a:gdLst>
                  <a:gd name="T0" fmla="*/ 0 w 3"/>
                  <a:gd name="T1" fmla="*/ 26 h 26"/>
                  <a:gd name="T2" fmla="*/ 3 w 3"/>
                  <a:gd name="T3" fmla="*/ 0 h 26"/>
                  <a:gd name="T4" fmla="*/ 3 w 3"/>
                  <a:gd name="T5" fmla="*/ 0 h 26"/>
                  <a:gd name="T6" fmla="*/ 0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26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3" name="Line 5323"/>
              <p:cNvSpPr>
                <a:spLocks noChangeShapeType="1"/>
              </p:cNvSpPr>
              <p:nvPr/>
            </p:nvSpPr>
            <p:spPr bwMode="auto">
              <a:xfrm>
                <a:off x="3565" y="12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4" name="Freeform 5324"/>
              <p:cNvSpPr>
                <a:spLocks/>
              </p:cNvSpPr>
              <p:nvPr/>
            </p:nvSpPr>
            <p:spPr bwMode="auto">
              <a:xfrm>
                <a:off x="3559" y="1266"/>
                <a:ext cx="6" cy="7"/>
              </a:xfrm>
              <a:custGeom>
                <a:avLst/>
                <a:gdLst>
                  <a:gd name="T0" fmla="*/ 47 w 54"/>
                  <a:gd name="T1" fmla="*/ 58 h 58"/>
                  <a:gd name="T2" fmla="*/ 51 w 54"/>
                  <a:gd name="T3" fmla="*/ 31 h 58"/>
                  <a:gd name="T4" fmla="*/ 54 w 54"/>
                  <a:gd name="T5" fmla="*/ 5 h 58"/>
                  <a:gd name="T6" fmla="*/ 7 w 54"/>
                  <a:gd name="T7" fmla="*/ 0 h 58"/>
                  <a:gd name="T8" fmla="*/ 3 w 54"/>
                  <a:gd name="T9" fmla="*/ 26 h 58"/>
                  <a:gd name="T10" fmla="*/ 0 w 54"/>
                  <a:gd name="T11" fmla="*/ 52 h 58"/>
                  <a:gd name="T12" fmla="*/ 47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47" y="58"/>
                    </a:moveTo>
                    <a:lnTo>
                      <a:pt x="51" y="31"/>
                    </a:lnTo>
                    <a:lnTo>
                      <a:pt x="54" y="5"/>
                    </a:lnTo>
                    <a:lnTo>
                      <a:pt x="7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4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5" name="Freeform 5325"/>
              <p:cNvSpPr>
                <a:spLocks/>
              </p:cNvSpPr>
              <p:nvPr/>
            </p:nvSpPr>
            <p:spPr bwMode="auto">
              <a:xfrm>
                <a:off x="3559" y="1266"/>
                <a:ext cx="6" cy="7"/>
              </a:xfrm>
              <a:custGeom>
                <a:avLst/>
                <a:gdLst>
                  <a:gd name="T0" fmla="*/ 47 w 54"/>
                  <a:gd name="T1" fmla="*/ 58 h 58"/>
                  <a:gd name="T2" fmla="*/ 51 w 54"/>
                  <a:gd name="T3" fmla="*/ 31 h 58"/>
                  <a:gd name="T4" fmla="*/ 54 w 54"/>
                  <a:gd name="T5" fmla="*/ 5 h 58"/>
                  <a:gd name="T6" fmla="*/ 7 w 54"/>
                  <a:gd name="T7" fmla="*/ 0 h 58"/>
                  <a:gd name="T8" fmla="*/ 3 w 54"/>
                  <a:gd name="T9" fmla="*/ 26 h 58"/>
                  <a:gd name="T10" fmla="*/ 0 w 54"/>
                  <a:gd name="T11" fmla="*/ 52 h 58"/>
                  <a:gd name="T12" fmla="*/ 47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47" y="58"/>
                    </a:moveTo>
                    <a:lnTo>
                      <a:pt x="51" y="31"/>
                    </a:lnTo>
                    <a:lnTo>
                      <a:pt x="54" y="5"/>
                    </a:lnTo>
                    <a:lnTo>
                      <a:pt x="7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47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" name="Freeform 5326"/>
              <p:cNvSpPr>
                <a:spLocks/>
              </p:cNvSpPr>
              <p:nvPr/>
            </p:nvSpPr>
            <p:spPr bwMode="auto">
              <a:xfrm>
                <a:off x="3559" y="1266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4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" name="Line 5327"/>
              <p:cNvSpPr>
                <a:spLocks noChangeShapeType="1"/>
              </p:cNvSpPr>
              <p:nvPr/>
            </p:nvSpPr>
            <p:spPr bwMode="auto">
              <a:xfrm>
                <a:off x="3560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" name="Freeform 5328"/>
              <p:cNvSpPr>
                <a:spLocks/>
              </p:cNvSpPr>
              <p:nvPr/>
            </p:nvSpPr>
            <p:spPr bwMode="auto">
              <a:xfrm>
                <a:off x="3554" y="1266"/>
                <a:ext cx="6" cy="6"/>
              </a:xfrm>
              <a:custGeom>
                <a:avLst/>
                <a:gdLst>
                  <a:gd name="T0" fmla="*/ 47 w 54"/>
                  <a:gd name="T1" fmla="*/ 58 h 58"/>
                  <a:gd name="T2" fmla="*/ 50 w 54"/>
                  <a:gd name="T3" fmla="*/ 32 h 58"/>
                  <a:gd name="T4" fmla="*/ 54 w 54"/>
                  <a:gd name="T5" fmla="*/ 6 h 58"/>
                  <a:gd name="T6" fmla="*/ 7 w 54"/>
                  <a:gd name="T7" fmla="*/ 0 h 58"/>
                  <a:gd name="T8" fmla="*/ 3 w 54"/>
                  <a:gd name="T9" fmla="*/ 26 h 58"/>
                  <a:gd name="T10" fmla="*/ 0 w 54"/>
                  <a:gd name="T11" fmla="*/ 53 h 58"/>
                  <a:gd name="T12" fmla="*/ 47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47" y="58"/>
                    </a:moveTo>
                    <a:lnTo>
                      <a:pt x="50" y="32"/>
                    </a:lnTo>
                    <a:lnTo>
                      <a:pt x="54" y="6"/>
                    </a:lnTo>
                    <a:lnTo>
                      <a:pt x="7" y="0"/>
                    </a:lnTo>
                    <a:lnTo>
                      <a:pt x="3" y="26"/>
                    </a:lnTo>
                    <a:lnTo>
                      <a:pt x="0" y="53"/>
                    </a:lnTo>
                    <a:lnTo>
                      <a:pt x="4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" name="Freeform 5329"/>
              <p:cNvSpPr>
                <a:spLocks/>
              </p:cNvSpPr>
              <p:nvPr/>
            </p:nvSpPr>
            <p:spPr bwMode="auto">
              <a:xfrm>
                <a:off x="3554" y="1266"/>
                <a:ext cx="6" cy="6"/>
              </a:xfrm>
              <a:custGeom>
                <a:avLst/>
                <a:gdLst>
                  <a:gd name="T0" fmla="*/ 47 w 54"/>
                  <a:gd name="T1" fmla="*/ 58 h 58"/>
                  <a:gd name="T2" fmla="*/ 50 w 54"/>
                  <a:gd name="T3" fmla="*/ 32 h 58"/>
                  <a:gd name="T4" fmla="*/ 54 w 54"/>
                  <a:gd name="T5" fmla="*/ 6 h 58"/>
                  <a:gd name="T6" fmla="*/ 7 w 54"/>
                  <a:gd name="T7" fmla="*/ 0 h 58"/>
                  <a:gd name="T8" fmla="*/ 3 w 54"/>
                  <a:gd name="T9" fmla="*/ 26 h 58"/>
                  <a:gd name="T10" fmla="*/ 0 w 54"/>
                  <a:gd name="T11" fmla="*/ 53 h 58"/>
                  <a:gd name="T12" fmla="*/ 47 w 54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47" y="58"/>
                    </a:moveTo>
                    <a:lnTo>
                      <a:pt x="50" y="32"/>
                    </a:lnTo>
                    <a:lnTo>
                      <a:pt x="54" y="6"/>
                    </a:lnTo>
                    <a:lnTo>
                      <a:pt x="7" y="0"/>
                    </a:lnTo>
                    <a:lnTo>
                      <a:pt x="3" y="26"/>
                    </a:lnTo>
                    <a:lnTo>
                      <a:pt x="0" y="53"/>
                    </a:lnTo>
                    <a:lnTo>
                      <a:pt x="47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" name="Freeform 5330"/>
              <p:cNvSpPr>
                <a:spLocks/>
              </p:cNvSpPr>
              <p:nvPr/>
            </p:nvSpPr>
            <p:spPr bwMode="auto">
              <a:xfrm>
                <a:off x="3554" y="1266"/>
                <a:ext cx="1" cy="3"/>
              </a:xfrm>
              <a:custGeom>
                <a:avLst/>
                <a:gdLst>
                  <a:gd name="T0" fmla="*/ 0 w 4"/>
                  <a:gd name="T1" fmla="*/ 26 h 26"/>
                  <a:gd name="T2" fmla="*/ 4 w 4"/>
                  <a:gd name="T3" fmla="*/ 0 h 26"/>
                  <a:gd name="T4" fmla="*/ 2 w 4"/>
                  <a:gd name="T5" fmla="*/ 0 h 26"/>
                  <a:gd name="T6" fmla="*/ 0 w 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6">
                    <a:moveTo>
                      <a:pt x="0" y="26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" name="Line 5331"/>
              <p:cNvSpPr>
                <a:spLocks noChangeShapeType="1"/>
              </p:cNvSpPr>
              <p:nvPr/>
            </p:nvSpPr>
            <p:spPr bwMode="auto">
              <a:xfrm flipH="1">
                <a:off x="3554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2" name="Freeform 5332"/>
              <p:cNvSpPr>
                <a:spLocks/>
              </p:cNvSpPr>
              <p:nvPr/>
            </p:nvSpPr>
            <p:spPr bwMode="auto">
              <a:xfrm>
                <a:off x="3549" y="1265"/>
                <a:ext cx="5" cy="7"/>
              </a:xfrm>
              <a:custGeom>
                <a:avLst/>
                <a:gdLst>
                  <a:gd name="T0" fmla="*/ 47 w 51"/>
                  <a:gd name="T1" fmla="*/ 57 h 57"/>
                  <a:gd name="T2" fmla="*/ 49 w 51"/>
                  <a:gd name="T3" fmla="*/ 30 h 57"/>
                  <a:gd name="T4" fmla="*/ 51 w 51"/>
                  <a:gd name="T5" fmla="*/ 4 h 57"/>
                  <a:gd name="T6" fmla="*/ 4 w 51"/>
                  <a:gd name="T7" fmla="*/ 0 h 57"/>
                  <a:gd name="T8" fmla="*/ 2 w 51"/>
                  <a:gd name="T9" fmla="*/ 26 h 57"/>
                  <a:gd name="T10" fmla="*/ 0 w 51"/>
                  <a:gd name="T11" fmla="*/ 52 h 57"/>
                  <a:gd name="T12" fmla="*/ 47 w 51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47" y="57"/>
                    </a:moveTo>
                    <a:lnTo>
                      <a:pt x="49" y="30"/>
                    </a:lnTo>
                    <a:lnTo>
                      <a:pt x="51" y="4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4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3" name="Freeform 5333"/>
              <p:cNvSpPr>
                <a:spLocks/>
              </p:cNvSpPr>
              <p:nvPr/>
            </p:nvSpPr>
            <p:spPr bwMode="auto">
              <a:xfrm>
                <a:off x="3549" y="1265"/>
                <a:ext cx="5" cy="7"/>
              </a:xfrm>
              <a:custGeom>
                <a:avLst/>
                <a:gdLst>
                  <a:gd name="T0" fmla="*/ 47 w 51"/>
                  <a:gd name="T1" fmla="*/ 57 h 57"/>
                  <a:gd name="T2" fmla="*/ 49 w 51"/>
                  <a:gd name="T3" fmla="*/ 30 h 57"/>
                  <a:gd name="T4" fmla="*/ 51 w 51"/>
                  <a:gd name="T5" fmla="*/ 4 h 57"/>
                  <a:gd name="T6" fmla="*/ 4 w 51"/>
                  <a:gd name="T7" fmla="*/ 0 h 57"/>
                  <a:gd name="T8" fmla="*/ 2 w 51"/>
                  <a:gd name="T9" fmla="*/ 26 h 57"/>
                  <a:gd name="T10" fmla="*/ 0 w 51"/>
                  <a:gd name="T11" fmla="*/ 52 h 57"/>
                  <a:gd name="T12" fmla="*/ 47 w 51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47" y="57"/>
                    </a:moveTo>
                    <a:lnTo>
                      <a:pt x="49" y="30"/>
                    </a:lnTo>
                    <a:lnTo>
                      <a:pt x="51" y="4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47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4" name="Freeform 5334"/>
              <p:cNvSpPr>
                <a:spLocks/>
              </p:cNvSpPr>
              <p:nvPr/>
            </p:nvSpPr>
            <p:spPr bwMode="auto">
              <a:xfrm>
                <a:off x="3549" y="1265"/>
                <a:ext cx="1" cy="3"/>
              </a:xfrm>
              <a:custGeom>
                <a:avLst/>
                <a:gdLst>
                  <a:gd name="T0" fmla="*/ 0 w 2"/>
                  <a:gd name="T1" fmla="*/ 26 h 26"/>
                  <a:gd name="T2" fmla="*/ 2 w 2"/>
                  <a:gd name="T3" fmla="*/ 0 h 26"/>
                  <a:gd name="T4" fmla="*/ 2 w 2"/>
                  <a:gd name="T5" fmla="*/ 0 h 26"/>
                  <a:gd name="T6" fmla="*/ 0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26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5" name="Line 5335"/>
              <p:cNvSpPr>
                <a:spLocks noChangeShapeType="1"/>
              </p:cNvSpPr>
              <p:nvPr/>
            </p:nvSpPr>
            <p:spPr bwMode="auto">
              <a:xfrm>
                <a:off x="3549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6" name="Freeform 5336"/>
              <p:cNvSpPr>
                <a:spLocks/>
              </p:cNvSpPr>
              <p:nvPr/>
            </p:nvSpPr>
            <p:spPr bwMode="auto">
              <a:xfrm>
                <a:off x="3543" y="1265"/>
                <a:ext cx="6" cy="6"/>
              </a:xfrm>
              <a:custGeom>
                <a:avLst/>
                <a:gdLst>
                  <a:gd name="T0" fmla="*/ 47 w 51"/>
                  <a:gd name="T1" fmla="*/ 57 h 57"/>
                  <a:gd name="T2" fmla="*/ 49 w 51"/>
                  <a:gd name="T3" fmla="*/ 31 h 57"/>
                  <a:gd name="T4" fmla="*/ 51 w 51"/>
                  <a:gd name="T5" fmla="*/ 5 h 57"/>
                  <a:gd name="T6" fmla="*/ 4 w 51"/>
                  <a:gd name="T7" fmla="*/ 0 h 57"/>
                  <a:gd name="T8" fmla="*/ 2 w 51"/>
                  <a:gd name="T9" fmla="*/ 27 h 57"/>
                  <a:gd name="T10" fmla="*/ 0 w 51"/>
                  <a:gd name="T11" fmla="*/ 53 h 57"/>
                  <a:gd name="T12" fmla="*/ 47 w 51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47" y="57"/>
                    </a:moveTo>
                    <a:lnTo>
                      <a:pt x="49" y="31"/>
                    </a:lnTo>
                    <a:lnTo>
                      <a:pt x="51" y="5"/>
                    </a:lnTo>
                    <a:lnTo>
                      <a:pt x="4" y="0"/>
                    </a:lnTo>
                    <a:lnTo>
                      <a:pt x="2" y="27"/>
                    </a:lnTo>
                    <a:lnTo>
                      <a:pt x="0" y="53"/>
                    </a:lnTo>
                    <a:lnTo>
                      <a:pt x="4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7" name="Freeform 5337"/>
              <p:cNvSpPr>
                <a:spLocks/>
              </p:cNvSpPr>
              <p:nvPr/>
            </p:nvSpPr>
            <p:spPr bwMode="auto">
              <a:xfrm>
                <a:off x="3543" y="1265"/>
                <a:ext cx="6" cy="6"/>
              </a:xfrm>
              <a:custGeom>
                <a:avLst/>
                <a:gdLst>
                  <a:gd name="T0" fmla="*/ 47 w 51"/>
                  <a:gd name="T1" fmla="*/ 57 h 57"/>
                  <a:gd name="T2" fmla="*/ 49 w 51"/>
                  <a:gd name="T3" fmla="*/ 31 h 57"/>
                  <a:gd name="T4" fmla="*/ 51 w 51"/>
                  <a:gd name="T5" fmla="*/ 5 h 57"/>
                  <a:gd name="T6" fmla="*/ 4 w 51"/>
                  <a:gd name="T7" fmla="*/ 0 h 57"/>
                  <a:gd name="T8" fmla="*/ 2 w 51"/>
                  <a:gd name="T9" fmla="*/ 27 h 57"/>
                  <a:gd name="T10" fmla="*/ 0 w 51"/>
                  <a:gd name="T11" fmla="*/ 53 h 57"/>
                  <a:gd name="T12" fmla="*/ 47 w 51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7">
                    <a:moveTo>
                      <a:pt x="47" y="57"/>
                    </a:moveTo>
                    <a:lnTo>
                      <a:pt x="49" y="31"/>
                    </a:lnTo>
                    <a:lnTo>
                      <a:pt x="51" y="5"/>
                    </a:lnTo>
                    <a:lnTo>
                      <a:pt x="4" y="0"/>
                    </a:lnTo>
                    <a:lnTo>
                      <a:pt x="2" y="27"/>
                    </a:lnTo>
                    <a:lnTo>
                      <a:pt x="0" y="53"/>
                    </a:lnTo>
                    <a:lnTo>
                      <a:pt x="47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8" name="Freeform 5338"/>
              <p:cNvSpPr>
                <a:spLocks/>
              </p:cNvSpPr>
              <p:nvPr/>
            </p:nvSpPr>
            <p:spPr bwMode="auto">
              <a:xfrm>
                <a:off x="3544" y="1265"/>
                <a:ext cx="1" cy="3"/>
              </a:xfrm>
              <a:custGeom>
                <a:avLst/>
                <a:gdLst>
                  <a:gd name="T0" fmla="*/ 0 w 2"/>
                  <a:gd name="T1" fmla="*/ 27 h 27"/>
                  <a:gd name="T2" fmla="*/ 2 w 2"/>
                  <a:gd name="T3" fmla="*/ 0 h 27"/>
                  <a:gd name="T4" fmla="*/ 2 w 2"/>
                  <a:gd name="T5" fmla="*/ 0 h 27"/>
                  <a:gd name="T6" fmla="*/ 0 w 2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7">
                    <a:moveTo>
                      <a:pt x="0" y="27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9" name="Line 5339"/>
              <p:cNvSpPr>
                <a:spLocks noChangeShapeType="1"/>
              </p:cNvSpPr>
              <p:nvPr/>
            </p:nvSpPr>
            <p:spPr bwMode="auto">
              <a:xfrm>
                <a:off x="3544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" name="Freeform 5340"/>
              <p:cNvSpPr>
                <a:spLocks/>
              </p:cNvSpPr>
              <p:nvPr/>
            </p:nvSpPr>
            <p:spPr bwMode="auto">
              <a:xfrm>
                <a:off x="3538" y="1264"/>
                <a:ext cx="6" cy="7"/>
              </a:xfrm>
              <a:custGeom>
                <a:avLst/>
                <a:gdLst>
                  <a:gd name="T0" fmla="*/ 47 w 51"/>
                  <a:gd name="T1" fmla="*/ 56 h 56"/>
                  <a:gd name="T2" fmla="*/ 49 w 51"/>
                  <a:gd name="T3" fmla="*/ 30 h 56"/>
                  <a:gd name="T4" fmla="*/ 51 w 51"/>
                  <a:gd name="T5" fmla="*/ 3 h 56"/>
                  <a:gd name="T6" fmla="*/ 4 w 51"/>
                  <a:gd name="T7" fmla="*/ 0 h 56"/>
                  <a:gd name="T8" fmla="*/ 2 w 51"/>
                  <a:gd name="T9" fmla="*/ 26 h 56"/>
                  <a:gd name="T10" fmla="*/ 0 w 51"/>
                  <a:gd name="T11" fmla="*/ 53 h 56"/>
                  <a:gd name="T12" fmla="*/ 47 w 51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6">
                    <a:moveTo>
                      <a:pt x="47" y="56"/>
                    </a:moveTo>
                    <a:lnTo>
                      <a:pt x="49" y="30"/>
                    </a:lnTo>
                    <a:lnTo>
                      <a:pt x="51" y="3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47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" name="Freeform 5341"/>
              <p:cNvSpPr>
                <a:spLocks/>
              </p:cNvSpPr>
              <p:nvPr/>
            </p:nvSpPr>
            <p:spPr bwMode="auto">
              <a:xfrm>
                <a:off x="3538" y="1264"/>
                <a:ext cx="6" cy="7"/>
              </a:xfrm>
              <a:custGeom>
                <a:avLst/>
                <a:gdLst>
                  <a:gd name="T0" fmla="*/ 47 w 51"/>
                  <a:gd name="T1" fmla="*/ 56 h 56"/>
                  <a:gd name="T2" fmla="*/ 49 w 51"/>
                  <a:gd name="T3" fmla="*/ 30 h 56"/>
                  <a:gd name="T4" fmla="*/ 51 w 51"/>
                  <a:gd name="T5" fmla="*/ 3 h 56"/>
                  <a:gd name="T6" fmla="*/ 4 w 51"/>
                  <a:gd name="T7" fmla="*/ 0 h 56"/>
                  <a:gd name="T8" fmla="*/ 2 w 51"/>
                  <a:gd name="T9" fmla="*/ 26 h 56"/>
                  <a:gd name="T10" fmla="*/ 0 w 51"/>
                  <a:gd name="T11" fmla="*/ 53 h 56"/>
                  <a:gd name="T12" fmla="*/ 47 w 51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6">
                    <a:moveTo>
                      <a:pt x="47" y="56"/>
                    </a:moveTo>
                    <a:lnTo>
                      <a:pt x="49" y="30"/>
                    </a:lnTo>
                    <a:lnTo>
                      <a:pt x="51" y="3"/>
                    </a:lnTo>
                    <a:lnTo>
                      <a:pt x="4" y="0"/>
                    </a:lnTo>
                    <a:lnTo>
                      <a:pt x="2" y="26"/>
                    </a:lnTo>
                    <a:lnTo>
                      <a:pt x="0" y="53"/>
                    </a:lnTo>
                    <a:lnTo>
                      <a:pt x="47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" name="Freeform 5342"/>
              <p:cNvSpPr>
                <a:spLocks/>
              </p:cNvSpPr>
              <p:nvPr/>
            </p:nvSpPr>
            <p:spPr bwMode="auto">
              <a:xfrm>
                <a:off x="3533" y="1264"/>
                <a:ext cx="6" cy="6"/>
              </a:xfrm>
              <a:custGeom>
                <a:avLst/>
                <a:gdLst>
                  <a:gd name="T0" fmla="*/ 48 w 52"/>
                  <a:gd name="T1" fmla="*/ 56 h 56"/>
                  <a:gd name="T2" fmla="*/ 50 w 52"/>
                  <a:gd name="T3" fmla="*/ 29 h 56"/>
                  <a:gd name="T4" fmla="*/ 52 w 52"/>
                  <a:gd name="T5" fmla="*/ 3 h 56"/>
                  <a:gd name="T6" fmla="*/ 5 w 52"/>
                  <a:gd name="T7" fmla="*/ 0 h 56"/>
                  <a:gd name="T8" fmla="*/ 3 w 52"/>
                  <a:gd name="T9" fmla="*/ 26 h 56"/>
                  <a:gd name="T10" fmla="*/ 0 w 52"/>
                  <a:gd name="T11" fmla="*/ 52 h 56"/>
                  <a:gd name="T12" fmla="*/ 48 w 52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48" y="56"/>
                    </a:moveTo>
                    <a:lnTo>
                      <a:pt x="50" y="29"/>
                    </a:lnTo>
                    <a:lnTo>
                      <a:pt x="52" y="3"/>
                    </a:lnTo>
                    <a:lnTo>
                      <a:pt x="5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4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" name="Freeform 5343"/>
              <p:cNvSpPr>
                <a:spLocks/>
              </p:cNvSpPr>
              <p:nvPr/>
            </p:nvSpPr>
            <p:spPr bwMode="auto">
              <a:xfrm>
                <a:off x="3533" y="1264"/>
                <a:ext cx="6" cy="6"/>
              </a:xfrm>
              <a:custGeom>
                <a:avLst/>
                <a:gdLst>
                  <a:gd name="T0" fmla="*/ 48 w 52"/>
                  <a:gd name="T1" fmla="*/ 56 h 56"/>
                  <a:gd name="T2" fmla="*/ 50 w 52"/>
                  <a:gd name="T3" fmla="*/ 29 h 56"/>
                  <a:gd name="T4" fmla="*/ 52 w 52"/>
                  <a:gd name="T5" fmla="*/ 3 h 56"/>
                  <a:gd name="T6" fmla="*/ 5 w 52"/>
                  <a:gd name="T7" fmla="*/ 0 h 56"/>
                  <a:gd name="T8" fmla="*/ 3 w 52"/>
                  <a:gd name="T9" fmla="*/ 26 h 56"/>
                  <a:gd name="T10" fmla="*/ 0 w 52"/>
                  <a:gd name="T11" fmla="*/ 52 h 56"/>
                  <a:gd name="T12" fmla="*/ 48 w 52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48" y="56"/>
                    </a:moveTo>
                    <a:lnTo>
                      <a:pt x="50" y="29"/>
                    </a:lnTo>
                    <a:lnTo>
                      <a:pt x="52" y="3"/>
                    </a:lnTo>
                    <a:lnTo>
                      <a:pt x="5" y="0"/>
                    </a:lnTo>
                    <a:lnTo>
                      <a:pt x="3" y="26"/>
                    </a:lnTo>
                    <a:lnTo>
                      <a:pt x="0" y="52"/>
                    </a:lnTo>
                    <a:lnTo>
                      <a:pt x="48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" name="Freeform 5344"/>
              <p:cNvSpPr>
                <a:spLocks/>
              </p:cNvSpPr>
              <p:nvPr/>
            </p:nvSpPr>
            <p:spPr bwMode="auto">
              <a:xfrm>
                <a:off x="3533" y="1264"/>
                <a:ext cx="1" cy="3"/>
              </a:xfrm>
              <a:custGeom>
                <a:avLst/>
                <a:gdLst>
                  <a:gd name="T0" fmla="*/ 0 w 2"/>
                  <a:gd name="T1" fmla="*/ 26 h 26"/>
                  <a:gd name="T2" fmla="*/ 2 w 2"/>
                  <a:gd name="T3" fmla="*/ 0 h 26"/>
                  <a:gd name="T4" fmla="*/ 1 w 2"/>
                  <a:gd name="T5" fmla="*/ 0 h 26"/>
                  <a:gd name="T6" fmla="*/ 0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0" y="2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" name="Line 5345"/>
              <p:cNvSpPr>
                <a:spLocks noChangeShapeType="1"/>
              </p:cNvSpPr>
              <p:nvPr/>
            </p:nvSpPr>
            <p:spPr bwMode="auto">
              <a:xfrm flipH="1">
                <a:off x="3533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" name="Freeform 5346"/>
              <p:cNvSpPr>
                <a:spLocks/>
              </p:cNvSpPr>
              <p:nvPr/>
            </p:nvSpPr>
            <p:spPr bwMode="auto">
              <a:xfrm>
                <a:off x="3528" y="1264"/>
                <a:ext cx="5" cy="6"/>
              </a:xfrm>
              <a:custGeom>
                <a:avLst/>
                <a:gdLst>
                  <a:gd name="T0" fmla="*/ 48 w 50"/>
                  <a:gd name="T1" fmla="*/ 54 h 54"/>
                  <a:gd name="T2" fmla="*/ 49 w 50"/>
                  <a:gd name="T3" fmla="*/ 28 h 54"/>
                  <a:gd name="T4" fmla="*/ 50 w 50"/>
                  <a:gd name="T5" fmla="*/ 2 h 54"/>
                  <a:gd name="T6" fmla="*/ 3 w 50"/>
                  <a:gd name="T7" fmla="*/ 0 h 54"/>
                  <a:gd name="T8" fmla="*/ 2 w 50"/>
                  <a:gd name="T9" fmla="*/ 26 h 54"/>
                  <a:gd name="T10" fmla="*/ 0 w 50"/>
                  <a:gd name="T11" fmla="*/ 52 h 54"/>
                  <a:gd name="T12" fmla="*/ 48 w 5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4">
                    <a:moveTo>
                      <a:pt x="48" y="54"/>
                    </a:moveTo>
                    <a:lnTo>
                      <a:pt x="49" y="28"/>
                    </a:lnTo>
                    <a:lnTo>
                      <a:pt x="50" y="2"/>
                    </a:lnTo>
                    <a:lnTo>
                      <a:pt x="3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48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" name="Freeform 5347"/>
              <p:cNvSpPr>
                <a:spLocks/>
              </p:cNvSpPr>
              <p:nvPr/>
            </p:nvSpPr>
            <p:spPr bwMode="auto">
              <a:xfrm>
                <a:off x="3528" y="1264"/>
                <a:ext cx="5" cy="6"/>
              </a:xfrm>
              <a:custGeom>
                <a:avLst/>
                <a:gdLst>
                  <a:gd name="T0" fmla="*/ 48 w 50"/>
                  <a:gd name="T1" fmla="*/ 54 h 54"/>
                  <a:gd name="T2" fmla="*/ 49 w 50"/>
                  <a:gd name="T3" fmla="*/ 28 h 54"/>
                  <a:gd name="T4" fmla="*/ 50 w 50"/>
                  <a:gd name="T5" fmla="*/ 2 h 54"/>
                  <a:gd name="T6" fmla="*/ 3 w 50"/>
                  <a:gd name="T7" fmla="*/ 0 h 54"/>
                  <a:gd name="T8" fmla="*/ 2 w 50"/>
                  <a:gd name="T9" fmla="*/ 26 h 54"/>
                  <a:gd name="T10" fmla="*/ 0 w 50"/>
                  <a:gd name="T11" fmla="*/ 52 h 54"/>
                  <a:gd name="T12" fmla="*/ 48 w 5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4">
                    <a:moveTo>
                      <a:pt x="48" y="54"/>
                    </a:moveTo>
                    <a:lnTo>
                      <a:pt x="49" y="28"/>
                    </a:lnTo>
                    <a:lnTo>
                      <a:pt x="50" y="2"/>
                    </a:lnTo>
                    <a:lnTo>
                      <a:pt x="3" y="0"/>
                    </a:lnTo>
                    <a:lnTo>
                      <a:pt x="2" y="26"/>
                    </a:lnTo>
                    <a:lnTo>
                      <a:pt x="0" y="52"/>
                    </a:lnTo>
                    <a:lnTo>
                      <a:pt x="48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" name="Freeform 5348"/>
              <p:cNvSpPr>
                <a:spLocks/>
              </p:cNvSpPr>
              <p:nvPr/>
            </p:nvSpPr>
            <p:spPr bwMode="auto">
              <a:xfrm>
                <a:off x="3522" y="1264"/>
                <a:ext cx="6" cy="6"/>
              </a:xfrm>
              <a:custGeom>
                <a:avLst/>
                <a:gdLst>
                  <a:gd name="T0" fmla="*/ 47 w 50"/>
                  <a:gd name="T1" fmla="*/ 55 h 55"/>
                  <a:gd name="T2" fmla="*/ 49 w 50"/>
                  <a:gd name="T3" fmla="*/ 29 h 55"/>
                  <a:gd name="T4" fmla="*/ 50 w 50"/>
                  <a:gd name="T5" fmla="*/ 3 h 55"/>
                  <a:gd name="T6" fmla="*/ 2 w 50"/>
                  <a:gd name="T7" fmla="*/ 0 h 55"/>
                  <a:gd name="T8" fmla="*/ 1 w 50"/>
                  <a:gd name="T9" fmla="*/ 27 h 55"/>
                  <a:gd name="T10" fmla="*/ 0 w 50"/>
                  <a:gd name="T11" fmla="*/ 53 h 55"/>
                  <a:gd name="T12" fmla="*/ 47 w 5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5">
                    <a:moveTo>
                      <a:pt x="47" y="55"/>
                    </a:moveTo>
                    <a:lnTo>
                      <a:pt x="49" y="29"/>
                    </a:lnTo>
                    <a:lnTo>
                      <a:pt x="50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47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9" name="Freeform 5349"/>
              <p:cNvSpPr>
                <a:spLocks/>
              </p:cNvSpPr>
              <p:nvPr/>
            </p:nvSpPr>
            <p:spPr bwMode="auto">
              <a:xfrm>
                <a:off x="3522" y="1264"/>
                <a:ext cx="6" cy="6"/>
              </a:xfrm>
              <a:custGeom>
                <a:avLst/>
                <a:gdLst>
                  <a:gd name="T0" fmla="*/ 47 w 50"/>
                  <a:gd name="T1" fmla="*/ 55 h 55"/>
                  <a:gd name="T2" fmla="*/ 49 w 50"/>
                  <a:gd name="T3" fmla="*/ 29 h 55"/>
                  <a:gd name="T4" fmla="*/ 50 w 50"/>
                  <a:gd name="T5" fmla="*/ 3 h 55"/>
                  <a:gd name="T6" fmla="*/ 2 w 50"/>
                  <a:gd name="T7" fmla="*/ 0 h 55"/>
                  <a:gd name="T8" fmla="*/ 1 w 50"/>
                  <a:gd name="T9" fmla="*/ 27 h 55"/>
                  <a:gd name="T10" fmla="*/ 0 w 50"/>
                  <a:gd name="T11" fmla="*/ 53 h 55"/>
                  <a:gd name="T12" fmla="*/ 47 w 50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5">
                    <a:moveTo>
                      <a:pt x="47" y="55"/>
                    </a:moveTo>
                    <a:lnTo>
                      <a:pt x="49" y="29"/>
                    </a:lnTo>
                    <a:lnTo>
                      <a:pt x="50" y="3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47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0" name="Freeform 5350"/>
              <p:cNvSpPr>
                <a:spLocks/>
              </p:cNvSpPr>
              <p:nvPr/>
            </p:nvSpPr>
            <p:spPr bwMode="auto">
              <a:xfrm>
                <a:off x="3523" y="1264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0 h 27"/>
                  <a:gd name="T4" fmla="*/ 1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1" name="Line 5351"/>
              <p:cNvSpPr>
                <a:spLocks noChangeShapeType="1"/>
              </p:cNvSpPr>
              <p:nvPr/>
            </p:nvSpPr>
            <p:spPr bwMode="auto">
              <a:xfrm>
                <a:off x="3523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2" name="Freeform 5352"/>
              <p:cNvSpPr>
                <a:spLocks/>
              </p:cNvSpPr>
              <p:nvPr/>
            </p:nvSpPr>
            <p:spPr bwMode="auto">
              <a:xfrm>
                <a:off x="3517" y="1263"/>
                <a:ext cx="6" cy="6"/>
              </a:xfrm>
              <a:custGeom>
                <a:avLst/>
                <a:gdLst>
                  <a:gd name="T0" fmla="*/ 47 w 49"/>
                  <a:gd name="T1" fmla="*/ 54 h 54"/>
                  <a:gd name="T2" fmla="*/ 48 w 49"/>
                  <a:gd name="T3" fmla="*/ 28 h 54"/>
                  <a:gd name="T4" fmla="*/ 49 w 49"/>
                  <a:gd name="T5" fmla="*/ 1 h 54"/>
                  <a:gd name="T6" fmla="*/ 2 w 49"/>
                  <a:gd name="T7" fmla="*/ 0 h 54"/>
                  <a:gd name="T8" fmla="*/ 1 w 49"/>
                  <a:gd name="T9" fmla="*/ 27 h 54"/>
                  <a:gd name="T10" fmla="*/ 0 w 49"/>
                  <a:gd name="T11" fmla="*/ 53 h 54"/>
                  <a:gd name="T12" fmla="*/ 47 w 4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7" y="54"/>
                    </a:moveTo>
                    <a:lnTo>
                      <a:pt x="48" y="28"/>
                    </a:lnTo>
                    <a:lnTo>
                      <a:pt x="49" y="1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4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3" name="Freeform 5353"/>
              <p:cNvSpPr>
                <a:spLocks/>
              </p:cNvSpPr>
              <p:nvPr/>
            </p:nvSpPr>
            <p:spPr bwMode="auto">
              <a:xfrm>
                <a:off x="3517" y="1263"/>
                <a:ext cx="6" cy="6"/>
              </a:xfrm>
              <a:custGeom>
                <a:avLst/>
                <a:gdLst>
                  <a:gd name="T0" fmla="*/ 47 w 49"/>
                  <a:gd name="T1" fmla="*/ 54 h 54"/>
                  <a:gd name="T2" fmla="*/ 48 w 49"/>
                  <a:gd name="T3" fmla="*/ 28 h 54"/>
                  <a:gd name="T4" fmla="*/ 49 w 49"/>
                  <a:gd name="T5" fmla="*/ 1 h 54"/>
                  <a:gd name="T6" fmla="*/ 2 w 49"/>
                  <a:gd name="T7" fmla="*/ 0 h 54"/>
                  <a:gd name="T8" fmla="*/ 1 w 49"/>
                  <a:gd name="T9" fmla="*/ 27 h 54"/>
                  <a:gd name="T10" fmla="*/ 0 w 49"/>
                  <a:gd name="T11" fmla="*/ 53 h 54"/>
                  <a:gd name="T12" fmla="*/ 47 w 49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7" y="54"/>
                    </a:moveTo>
                    <a:lnTo>
                      <a:pt x="48" y="28"/>
                    </a:lnTo>
                    <a:lnTo>
                      <a:pt x="49" y="1"/>
                    </a:lnTo>
                    <a:lnTo>
                      <a:pt x="2" y="0"/>
                    </a:lnTo>
                    <a:lnTo>
                      <a:pt x="1" y="27"/>
                    </a:lnTo>
                    <a:lnTo>
                      <a:pt x="0" y="53"/>
                    </a:lnTo>
                    <a:lnTo>
                      <a:pt x="47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4" name="Freeform 5354"/>
              <p:cNvSpPr>
                <a:spLocks/>
              </p:cNvSpPr>
              <p:nvPr/>
            </p:nvSpPr>
            <p:spPr bwMode="auto">
              <a:xfrm>
                <a:off x="3517" y="1263"/>
                <a:ext cx="1" cy="3"/>
              </a:xfrm>
              <a:custGeom>
                <a:avLst/>
                <a:gdLst>
                  <a:gd name="T0" fmla="*/ 0 w 1"/>
                  <a:gd name="T1" fmla="*/ 27 h 27"/>
                  <a:gd name="T2" fmla="*/ 1 w 1"/>
                  <a:gd name="T3" fmla="*/ 0 h 27"/>
                  <a:gd name="T4" fmla="*/ 1 w 1"/>
                  <a:gd name="T5" fmla="*/ 0 h 27"/>
                  <a:gd name="T6" fmla="*/ 0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0" y="2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5" name="Line 5355"/>
              <p:cNvSpPr>
                <a:spLocks noChangeShapeType="1"/>
              </p:cNvSpPr>
              <p:nvPr/>
            </p:nvSpPr>
            <p:spPr bwMode="auto">
              <a:xfrm>
                <a:off x="3517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488" name="Freeform 5356"/>
            <p:cNvSpPr>
              <a:spLocks/>
            </p:cNvSpPr>
            <p:nvPr/>
          </p:nvSpPr>
          <p:spPr bwMode="auto">
            <a:xfrm>
              <a:off x="3512" y="1263"/>
              <a:ext cx="5" cy="6"/>
            </a:xfrm>
            <a:custGeom>
              <a:avLst/>
              <a:gdLst>
                <a:gd name="T0" fmla="*/ 48 w 50"/>
                <a:gd name="T1" fmla="*/ 54 h 54"/>
                <a:gd name="T2" fmla="*/ 49 w 50"/>
                <a:gd name="T3" fmla="*/ 28 h 54"/>
                <a:gd name="T4" fmla="*/ 50 w 50"/>
                <a:gd name="T5" fmla="*/ 1 h 54"/>
                <a:gd name="T6" fmla="*/ 2 w 50"/>
                <a:gd name="T7" fmla="*/ 0 h 54"/>
                <a:gd name="T8" fmla="*/ 1 w 50"/>
                <a:gd name="T9" fmla="*/ 27 h 54"/>
                <a:gd name="T10" fmla="*/ 0 w 50"/>
                <a:gd name="T11" fmla="*/ 53 h 54"/>
                <a:gd name="T12" fmla="*/ 48 w 50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4">
                  <a:moveTo>
                    <a:pt x="48" y="54"/>
                  </a:moveTo>
                  <a:lnTo>
                    <a:pt x="49" y="28"/>
                  </a:lnTo>
                  <a:lnTo>
                    <a:pt x="50" y="1"/>
                  </a:lnTo>
                  <a:lnTo>
                    <a:pt x="2" y="0"/>
                  </a:lnTo>
                  <a:lnTo>
                    <a:pt x="1" y="27"/>
                  </a:lnTo>
                  <a:lnTo>
                    <a:pt x="0" y="53"/>
                  </a:lnTo>
                  <a:lnTo>
                    <a:pt x="48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" name="Freeform 5357"/>
            <p:cNvSpPr>
              <a:spLocks/>
            </p:cNvSpPr>
            <p:nvPr/>
          </p:nvSpPr>
          <p:spPr bwMode="auto">
            <a:xfrm>
              <a:off x="3512" y="1263"/>
              <a:ext cx="5" cy="6"/>
            </a:xfrm>
            <a:custGeom>
              <a:avLst/>
              <a:gdLst>
                <a:gd name="T0" fmla="*/ 48 w 50"/>
                <a:gd name="T1" fmla="*/ 54 h 54"/>
                <a:gd name="T2" fmla="*/ 49 w 50"/>
                <a:gd name="T3" fmla="*/ 28 h 54"/>
                <a:gd name="T4" fmla="*/ 50 w 50"/>
                <a:gd name="T5" fmla="*/ 1 h 54"/>
                <a:gd name="T6" fmla="*/ 2 w 50"/>
                <a:gd name="T7" fmla="*/ 0 h 54"/>
                <a:gd name="T8" fmla="*/ 1 w 50"/>
                <a:gd name="T9" fmla="*/ 27 h 54"/>
                <a:gd name="T10" fmla="*/ 0 w 50"/>
                <a:gd name="T11" fmla="*/ 53 h 54"/>
                <a:gd name="T12" fmla="*/ 48 w 50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4">
                  <a:moveTo>
                    <a:pt x="48" y="54"/>
                  </a:moveTo>
                  <a:lnTo>
                    <a:pt x="49" y="28"/>
                  </a:lnTo>
                  <a:lnTo>
                    <a:pt x="50" y="1"/>
                  </a:lnTo>
                  <a:lnTo>
                    <a:pt x="2" y="0"/>
                  </a:lnTo>
                  <a:lnTo>
                    <a:pt x="1" y="27"/>
                  </a:lnTo>
                  <a:lnTo>
                    <a:pt x="0" y="53"/>
                  </a:lnTo>
                  <a:lnTo>
                    <a:pt x="48" y="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" name="Freeform 5358"/>
            <p:cNvSpPr>
              <a:spLocks/>
            </p:cNvSpPr>
            <p:nvPr/>
          </p:nvSpPr>
          <p:spPr bwMode="auto">
            <a:xfrm>
              <a:off x="3512" y="1263"/>
              <a:ext cx="1" cy="3"/>
            </a:xfrm>
            <a:custGeom>
              <a:avLst/>
              <a:gdLst>
                <a:gd name="T0" fmla="*/ 0 w 1"/>
                <a:gd name="T1" fmla="*/ 28 h 28"/>
                <a:gd name="T2" fmla="*/ 1 w 1"/>
                <a:gd name="T3" fmla="*/ 1 h 28"/>
                <a:gd name="T4" fmla="*/ 0 w 1"/>
                <a:gd name="T5" fmla="*/ 0 h 28"/>
                <a:gd name="T6" fmla="*/ 0 w 1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8">
                  <a:moveTo>
                    <a:pt x="0" y="28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" name="Line 5359"/>
            <p:cNvSpPr>
              <a:spLocks noChangeShapeType="1"/>
            </p:cNvSpPr>
            <p:nvPr/>
          </p:nvSpPr>
          <p:spPr bwMode="auto">
            <a:xfrm flipH="1" flipV="1">
              <a:off x="3512" y="126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" name="Freeform 5360"/>
            <p:cNvSpPr>
              <a:spLocks/>
            </p:cNvSpPr>
            <p:nvPr/>
          </p:nvSpPr>
          <p:spPr bwMode="auto">
            <a:xfrm>
              <a:off x="3507" y="1263"/>
              <a:ext cx="5" cy="6"/>
            </a:xfrm>
            <a:custGeom>
              <a:avLst/>
              <a:gdLst>
                <a:gd name="T0" fmla="*/ 47 w 47"/>
                <a:gd name="T1" fmla="*/ 54 h 54"/>
                <a:gd name="T2" fmla="*/ 47 w 47"/>
                <a:gd name="T3" fmla="*/ 28 h 54"/>
                <a:gd name="T4" fmla="*/ 47 w 47"/>
                <a:gd name="T5" fmla="*/ 0 h 54"/>
                <a:gd name="T6" fmla="*/ 0 w 47"/>
                <a:gd name="T7" fmla="*/ 0 h 54"/>
                <a:gd name="T8" fmla="*/ 0 w 47"/>
                <a:gd name="T9" fmla="*/ 28 h 54"/>
                <a:gd name="T10" fmla="*/ 0 w 47"/>
                <a:gd name="T11" fmla="*/ 54 h 54"/>
                <a:gd name="T12" fmla="*/ 47 w 47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4">
                  <a:moveTo>
                    <a:pt x="47" y="54"/>
                  </a:moveTo>
                  <a:lnTo>
                    <a:pt x="47" y="2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47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" name="Freeform 5361"/>
            <p:cNvSpPr>
              <a:spLocks/>
            </p:cNvSpPr>
            <p:nvPr/>
          </p:nvSpPr>
          <p:spPr bwMode="auto">
            <a:xfrm>
              <a:off x="3507" y="1263"/>
              <a:ext cx="5" cy="6"/>
            </a:xfrm>
            <a:custGeom>
              <a:avLst/>
              <a:gdLst>
                <a:gd name="T0" fmla="*/ 47 w 47"/>
                <a:gd name="T1" fmla="*/ 54 h 54"/>
                <a:gd name="T2" fmla="*/ 47 w 47"/>
                <a:gd name="T3" fmla="*/ 28 h 54"/>
                <a:gd name="T4" fmla="*/ 47 w 47"/>
                <a:gd name="T5" fmla="*/ 0 h 54"/>
                <a:gd name="T6" fmla="*/ 0 w 47"/>
                <a:gd name="T7" fmla="*/ 0 h 54"/>
                <a:gd name="T8" fmla="*/ 0 w 47"/>
                <a:gd name="T9" fmla="*/ 28 h 54"/>
                <a:gd name="T10" fmla="*/ 0 w 47"/>
                <a:gd name="T11" fmla="*/ 54 h 54"/>
                <a:gd name="T12" fmla="*/ 47 w 47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4">
                  <a:moveTo>
                    <a:pt x="47" y="54"/>
                  </a:moveTo>
                  <a:lnTo>
                    <a:pt x="47" y="2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54"/>
                  </a:lnTo>
                  <a:lnTo>
                    <a:pt x="47" y="5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" name="Freeform 5362"/>
            <p:cNvSpPr>
              <a:spLocks/>
            </p:cNvSpPr>
            <p:nvPr/>
          </p:nvSpPr>
          <p:spPr bwMode="auto">
            <a:xfrm>
              <a:off x="3504" y="1263"/>
              <a:ext cx="3" cy="6"/>
            </a:xfrm>
            <a:custGeom>
              <a:avLst/>
              <a:gdLst>
                <a:gd name="T0" fmla="*/ 26 w 26"/>
                <a:gd name="T1" fmla="*/ 28 h 54"/>
                <a:gd name="T2" fmla="*/ 26 w 26"/>
                <a:gd name="T3" fmla="*/ 54 h 54"/>
                <a:gd name="T4" fmla="*/ 17 w 26"/>
                <a:gd name="T5" fmla="*/ 53 h 54"/>
                <a:gd name="T6" fmla="*/ 11 w 26"/>
                <a:gd name="T7" fmla="*/ 49 h 54"/>
                <a:gd name="T8" fmla="*/ 4 w 26"/>
                <a:gd name="T9" fmla="*/ 43 h 54"/>
                <a:gd name="T10" fmla="*/ 1 w 26"/>
                <a:gd name="T11" fmla="*/ 36 h 54"/>
                <a:gd name="T12" fmla="*/ 0 w 26"/>
                <a:gd name="T13" fmla="*/ 28 h 54"/>
                <a:gd name="T14" fmla="*/ 1 w 26"/>
                <a:gd name="T15" fmla="*/ 19 h 54"/>
                <a:gd name="T16" fmla="*/ 4 w 26"/>
                <a:gd name="T17" fmla="*/ 12 h 54"/>
                <a:gd name="T18" fmla="*/ 11 w 26"/>
                <a:gd name="T19" fmla="*/ 6 h 54"/>
                <a:gd name="T20" fmla="*/ 17 w 26"/>
                <a:gd name="T21" fmla="*/ 2 h 54"/>
                <a:gd name="T22" fmla="*/ 26 w 26"/>
                <a:gd name="T23" fmla="*/ 0 h 54"/>
                <a:gd name="T24" fmla="*/ 26 w 26"/>
                <a:gd name="T25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4">
                  <a:moveTo>
                    <a:pt x="26" y="28"/>
                  </a:moveTo>
                  <a:lnTo>
                    <a:pt x="26" y="54"/>
                  </a:ln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" name="Freeform 5363"/>
            <p:cNvSpPr>
              <a:spLocks/>
            </p:cNvSpPr>
            <p:nvPr/>
          </p:nvSpPr>
          <p:spPr bwMode="auto">
            <a:xfrm>
              <a:off x="3504" y="1263"/>
              <a:ext cx="3" cy="6"/>
            </a:xfrm>
            <a:custGeom>
              <a:avLst/>
              <a:gdLst>
                <a:gd name="T0" fmla="*/ 26 w 26"/>
                <a:gd name="T1" fmla="*/ 54 h 54"/>
                <a:gd name="T2" fmla="*/ 17 w 26"/>
                <a:gd name="T3" fmla="*/ 53 h 54"/>
                <a:gd name="T4" fmla="*/ 11 w 26"/>
                <a:gd name="T5" fmla="*/ 49 h 54"/>
                <a:gd name="T6" fmla="*/ 4 w 26"/>
                <a:gd name="T7" fmla="*/ 43 h 54"/>
                <a:gd name="T8" fmla="*/ 1 w 26"/>
                <a:gd name="T9" fmla="*/ 36 h 54"/>
                <a:gd name="T10" fmla="*/ 0 w 26"/>
                <a:gd name="T11" fmla="*/ 28 h 54"/>
                <a:gd name="T12" fmla="*/ 1 w 26"/>
                <a:gd name="T13" fmla="*/ 19 h 54"/>
                <a:gd name="T14" fmla="*/ 4 w 26"/>
                <a:gd name="T15" fmla="*/ 12 h 54"/>
                <a:gd name="T16" fmla="*/ 11 w 26"/>
                <a:gd name="T17" fmla="*/ 6 h 54"/>
                <a:gd name="T18" fmla="*/ 17 w 26"/>
                <a:gd name="T19" fmla="*/ 2 h 54"/>
                <a:gd name="T20" fmla="*/ 26 w 26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17" y="53"/>
                  </a:lnTo>
                  <a:lnTo>
                    <a:pt x="11" y="49"/>
                  </a:lnTo>
                  <a:lnTo>
                    <a:pt x="4" y="43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11" y="6"/>
                  </a:lnTo>
                  <a:lnTo>
                    <a:pt x="17" y="2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96" name="Group 5364"/>
          <p:cNvGrpSpPr>
            <a:grpSpLocks/>
          </p:cNvGrpSpPr>
          <p:nvPr/>
        </p:nvGrpSpPr>
        <p:grpSpPr bwMode="auto">
          <a:xfrm>
            <a:off x="8180260" y="3799967"/>
            <a:ext cx="442913" cy="157162"/>
            <a:chOff x="3778" y="1263"/>
            <a:chExt cx="279" cy="99"/>
          </a:xfrm>
        </p:grpSpPr>
        <p:grpSp>
          <p:nvGrpSpPr>
            <p:cNvPr id="5697" name="Group 5365"/>
            <p:cNvGrpSpPr>
              <a:grpSpLocks/>
            </p:cNvGrpSpPr>
            <p:nvPr/>
          </p:nvGrpSpPr>
          <p:grpSpPr bwMode="auto">
            <a:xfrm>
              <a:off x="3791" y="1263"/>
              <a:ext cx="266" cy="89"/>
              <a:chOff x="3791" y="1263"/>
              <a:chExt cx="266" cy="89"/>
            </a:xfrm>
          </p:grpSpPr>
          <p:sp>
            <p:nvSpPr>
              <p:cNvPr id="5710" name="Freeform 5366"/>
              <p:cNvSpPr>
                <a:spLocks/>
              </p:cNvSpPr>
              <p:nvPr/>
            </p:nvSpPr>
            <p:spPr bwMode="auto">
              <a:xfrm>
                <a:off x="4054" y="1263"/>
                <a:ext cx="3" cy="6"/>
              </a:xfrm>
              <a:custGeom>
                <a:avLst/>
                <a:gdLst>
                  <a:gd name="T0" fmla="*/ 0 w 27"/>
                  <a:gd name="T1" fmla="*/ 28 h 54"/>
                  <a:gd name="T2" fmla="*/ 0 w 27"/>
                  <a:gd name="T3" fmla="*/ 0 h 54"/>
                  <a:gd name="T4" fmla="*/ 8 w 27"/>
                  <a:gd name="T5" fmla="*/ 2 h 54"/>
                  <a:gd name="T6" fmla="*/ 15 w 27"/>
                  <a:gd name="T7" fmla="*/ 6 h 54"/>
                  <a:gd name="T8" fmla="*/ 21 w 27"/>
                  <a:gd name="T9" fmla="*/ 12 h 54"/>
                  <a:gd name="T10" fmla="*/ 25 w 27"/>
                  <a:gd name="T11" fmla="*/ 19 h 54"/>
                  <a:gd name="T12" fmla="*/ 27 w 27"/>
                  <a:gd name="T13" fmla="*/ 28 h 54"/>
                  <a:gd name="T14" fmla="*/ 25 w 27"/>
                  <a:gd name="T15" fmla="*/ 36 h 54"/>
                  <a:gd name="T16" fmla="*/ 21 w 27"/>
                  <a:gd name="T17" fmla="*/ 43 h 54"/>
                  <a:gd name="T18" fmla="*/ 15 w 27"/>
                  <a:gd name="T19" fmla="*/ 49 h 54"/>
                  <a:gd name="T20" fmla="*/ 8 w 27"/>
                  <a:gd name="T21" fmla="*/ 53 h 54"/>
                  <a:gd name="T22" fmla="*/ 0 w 27"/>
                  <a:gd name="T23" fmla="*/ 54 h 54"/>
                  <a:gd name="T24" fmla="*/ 0 w 27"/>
                  <a:gd name="T25" fmla="*/ 2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54">
                    <a:moveTo>
                      <a:pt x="0" y="2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5" y="6"/>
                    </a:lnTo>
                    <a:lnTo>
                      <a:pt x="21" y="12"/>
                    </a:lnTo>
                    <a:lnTo>
                      <a:pt x="25" y="19"/>
                    </a:lnTo>
                    <a:lnTo>
                      <a:pt x="27" y="28"/>
                    </a:lnTo>
                    <a:lnTo>
                      <a:pt x="25" y="36"/>
                    </a:lnTo>
                    <a:lnTo>
                      <a:pt x="21" y="43"/>
                    </a:lnTo>
                    <a:lnTo>
                      <a:pt x="15" y="49"/>
                    </a:lnTo>
                    <a:lnTo>
                      <a:pt x="8" y="53"/>
                    </a:lnTo>
                    <a:lnTo>
                      <a:pt x="0" y="5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" name="Freeform 5367"/>
              <p:cNvSpPr>
                <a:spLocks/>
              </p:cNvSpPr>
              <p:nvPr/>
            </p:nvSpPr>
            <p:spPr bwMode="auto">
              <a:xfrm>
                <a:off x="4054" y="1263"/>
                <a:ext cx="3" cy="6"/>
              </a:xfrm>
              <a:custGeom>
                <a:avLst/>
                <a:gdLst>
                  <a:gd name="T0" fmla="*/ 0 w 27"/>
                  <a:gd name="T1" fmla="*/ 0 h 54"/>
                  <a:gd name="T2" fmla="*/ 8 w 27"/>
                  <a:gd name="T3" fmla="*/ 2 h 54"/>
                  <a:gd name="T4" fmla="*/ 15 w 27"/>
                  <a:gd name="T5" fmla="*/ 6 h 54"/>
                  <a:gd name="T6" fmla="*/ 21 w 27"/>
                  <a:gd name="T7" fmla="*/ 12 h 54"/>
                  <a:gd name="T8" fmla="*/ 25 w 27"/>
                  <a:gd name="T9" fmla="*/ 19 h 54"/>
                  <a:gd name="T10" fmla="*/ 27 w 27"/>
                  <a:gd name="T11" fmla="*/ 28 h 54"/>
                  <a:gd name="T12" fmla="*/ 25 w 27"/>
                  <a:gd name="T13" fmla="*/ 36 h 54"/>
                  <a:gd name="T14" fmla="*/ 21 w 27"/>
                  <a:gd name="T15" fmla="*/ 43 h 54"/>
                  <a:gd name="T16" fmla="*/ 15 w 27"/>
                  <a:gd name="T17" fmla="*/ 49 h 54"/>
                  <a:gd name="T18" fmla="*/ 8 w 27"/>
                  <a:gd name="T19" fmla="*/ 53 h 54"/>
                  <a:gd name="T20" fmla="*/ 0 w 27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54">
                    <a:moveTo>
                      <a:pt x="0" y="0"/>
                    </a:moveTo>
                    <a:lnTo>
                      <a:pt x="8" y="2"/>
                    </a:lnTo>
                    <a:lnTo>
                      <a:pt x="15" y="6"/>
                    </a:lnTo>
                    <a:lnTo>
                      <a:pt x="21" y="12"/>
                    </a:lnTo>
                    <a:lnTo>
                      <a:pt x="25" y="19"/>
                    </a:lnTo>
                    <a:lnTo>
                      <a:pt x="27" y="28"/>
                    </a:lnTo>
                    <a:lnTo>
                      <a:pt x="25" y="36"/>
                    </a:lnTo>
                    <a:lnTo>
                      <a:pt x="21" y="43"/>
                    </a:lnTo>
                    <a:lnTo>
                      <a:pt x="15" y="49"/>
                    </a:lnTo>
                    <a:lnTo>
                      <a:pt x="8" y="53"/>
                    </a:lnTo>
                    <a:lnTo>
                      <a:pt x="0" y="5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" name="Freeform 5368"/>
              <p:cNvSpPr>
                <a:spLocks/>
              </p:cNvSpPr>
              <p:nvPr/>
            </p:nvSpPr>
            <p:spPr bwMode="auto">
              <a:xfrm>
                <a:off x="4049" y="1263"/>
                <a:ext cx="5" cy="6"/>
              </a:xfrm>
              <a:custGeom>
                <a:avLst/>
                <a:gdLst>
                  <a:gd name="T0" fmla="*/ 48 w 48"/>
                  <a:gd name="T1" fmla="*/ 54 h 54"/>
                  <a:gd name="T2" fmla="*/ 48 w 48"/>
                  <a:gd name="T3" fmla="*/ 28 h 54"/>
                  <a:gd name="T4" fmla="*/ 48 w 48"/>
                  <a:gd name="T5" fmla="*/ 0 h 54"/>
                  <a:gd name="T6" fmla="*/ 0 w 48"/>
                  <a:gd name="T7" fmla="*/ 0 h 54"/>
                  <a:gd name="T8" fmla="*/ 0 w 48"/>
                  <a:gd name="T9" fmla="*/ 28 h 54"/>
                  <a:gd name="T10" fmla="*/ 0 w 48"/>
                  <a:gd name="T11" fmla="*/ 54 h 54"/>
                  <a:gd name="T12" fmla="*/ 48 w 4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48" y="54"/>
                    </a:moveTo>
                    <a:lnTo>
                      <a:pt x="48" y="28"/>
                    </a:lnTo>
                    <a:lnTo>
                      <a:pt x="48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48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" name="Freeform 5369"/>
              <p:cNvSpPr>
                <a:spLocks/>
              </p:cNvSpPr>
              <p:nvPr/>
            </p:nvSpPr>
            <p:spPr bwMode="auto">
              <a:xfrm>
                <a:off x="4049" y="1263"/>
                <a:ext cx="5" cy="6"/>
              </a:xfrm>
              <a:custGeom>
                <a:avLst/>
                <a:gdLst>
                  <a:gd name="T0" fmla="*/ 48 w 48"/>
                  <a:gd name="T1" fmla="*/ 54 h 54"/>
                  <a:gd name="T2" fmla="*/ 48 w 48"/>
                  <a:gd name="T3" fmla="*/ 28 h 54"/>
                  <a:gd name="T4" fmla="*/ 48 w 48"/>
                  <a:gd name="T5" fmla="*/ 0 h 54"/>
                  <a:gd name="T6" fmla="*/ 0 w 48"/>
                  <a:gd name="T7" fmla="*/ 0 h 54"/>
                  <a:gd name="T8" fmla="*/ 0 w 48"/>
                  <a:gd name="T9" fmla="*/ 28 h 54"/>
                  <a:gd name="T10" fmla="*/ 0 w 48"/>
                  <a:gd name="T11" fmla="*/ 54 h 54"/>
                  <a:gd name="T12" fmla="*/ 48 w 4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48" y="54"/>
                    </a:moveTo>
                    <a:lnTo>
                      <a:pt x="48" y="28"/>
                    </a:lnTo>
                    <a:lnTo>
                      <a:pt x="48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54"/>
                    </a:lnTo>
                    <a:lnTo>
                      <a:pt x="48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" name="Freeform 5370"/>
              <p:cNvSpPr>
                <a:spLocks/>
              </p:cNvSpPr>
              <p:nvPr/>
            </p:nvSpPr>
            <p:spPr bwMode="auto">
              <a:xfrm>
                <a:off x="4049" y="1263"/>
                <a:ext cx="1" cy="3"/>
              </a:xfrm>
              <a:custGeom>
                <a:avLst/>
                <a:gdLst>
                  <a:gd name="T0" fmla="*/ 1 w 1"/>
                  <a:gd name="T1" fmla="*/ 28 h 28"/>
                  <a:gd name="T2" fmla="*/ 1 w 1"/>
                  <a:gd name="T3" fmla="*/ 0 h 28"/>
                  <a:gd name="T4" fmla="*/ 0 w 1"/>
                  <a:gd name="T5" fmla="*/ 1 h 28"/>
                  <a:gd name="T6" fmla="*/ 1 w 1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8">
                    <a:moveTo>
                      <a:pt x="1" y="2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" name="Line 5371"/>
              <p:cNvSpPr>
                <a:spLocks noChangeShapeType="1"/>
              </p:cNvSpPr>
              <p:nvPr/>
            </p:nvSpPr>
            <p:spPr bwMode="auto">
              <a:xfrm flipH="1">
                <a:off x="4049" y="12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" name="Freeform 5372"/>
              <p:cNvSpPr>
                <a:spLocks/>
              </p:cNvSpPr>
              <p:nvPr/>
            </p:nvSpPr>
            <p:spPr bwMode="auto">
              <a:xfrm>
                <a:off x="4044" y="1263"/>
                <a:ext cx="5" cy="6"/>
              </a:xfrm>
              <a:custGeom>
                <a:avLst/>
                <a:gdLst>
                  <a:gd name="T0" fmla="*/ 49 w 49"/>
                  <a:gd name="T1" fmla="*/ 53 h 54"/>
                  <a:gd name="T2" fmla="*/ 48 w 49"/>
                  <a:gd name="T3" fmla="*/ 27 h 54"/>
                  <a:gd name="T4" fmla="*/ 47 w 49"/>
                  <a:gd name="T5" fmla="*/ 0 h 54"/>
                  <a:gd name="T6" fmla="*/ 0 w 49"/>
                  <a:gd name="T7" fmla="*/ 1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1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" name="Freeform 5373"/>
              <p:cNvSpPr>
                <a:spLocks/>
              </p:cNvSpPr>
              <p:nvPr/>
            </p:nvSpPr>
            <p:spPr bwMode="auto">
              <a:xfrm>
                <a:off x="4044" y="1263"/>
                <a:ext cx="5" cy="6"/>
              </a:xfrm>
              <a:custGeom>
                <a:avLst/>
                <a:gdLst>
                  <a:gd name="T0" fmla="*/ 49 w 49"/>
                  <a:gd name="T1" fmla="*/ 53 h 54"/>
                  <a:gd name="T2" fmla="*/ 48 w 49"/>
                  <a:gd name="T3" fmla="*/ 27 h 54"/>
                  <a:gd name="T4" fmla="*/ 47 w 49"/>
                  <a:gd name="T5" fmla="*/ 0 h 54"/>
                  <a:gd name="T6" fmla="*/ 0 w 49"/>
                  <a:gd name="T7" fmla="*/ 1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1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" name="Freeform 5374"/>
              <p:cNvSpPr>
                <a:spLocks/>
              </p:cNvSpPr>
              <p:nvPr/>
            </p:nvSpPr>
            <p:spPr bwMode="auto">
              <a:xfrm>
                <a:off x="4038" y="1263"/>
                <a:ext cx="6" cy="6"/>
              </a:xfrm>
              <a:custGeom>
                <a:avLst/>
                <a:gdLst>
                  <a:gd name="T0" fmla="*/ 49 w 49"/>
                  <a:gd name="T1" fmla="*/ 53 h 54"/>
                  <a:gd name="T2" fmla="*/ 48 w 49"/>
                  <a:gd name="T3" fmla="*/ 27 h 54"/>
                  <a:gd name="T4" fmla="*/ 47 w 49"/>
                  <a:gd name="T5" fmla="*/ 0 h 54"/>
                  <a:gd name="T6" fmla="*/ 0 w 49"/>
                  <a:gd name="T7" fmla="*/ 1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1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" name="Freeform 5375"/>
              <p:cNvSpPr>
                <a:spLocks/>
              </p:cNvSpPr>
              <p:nvPr/>
            </p:nvSpPr>
            <p:spPr bwMode="auto">
              <a:xfrm>
                <a:off x="4038" y="1263"/>
                <a:ext cx="6" cy="6"/>
              </a:xfrm>
              <a:custGeom>
                <a:avLst/>
                <a:gdLst>
                  <a:gd name="T0" fmla="*/ 49 w 49"/>
                  <a:gd name="T1" fmla="*/ 53 h 54"/>
                  <a:gd name="T2" fmla="*/ 48 w 49"/>
                  <a:gd name="T3" fmla="*/ 27 h 54"/>
                  <a:gd name="T4" fmla="*/ 47 w 49"/>
                  <a:gd name="T5" fmla="*/ 0 h 54"/>
                  <a:gd name="T6" fmla="*/ 0 w 49"/>
                  <a:gd name="T7" fmla="*/ 1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1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" name="Freeform 5376"/>
              <p:cNvSpPr>
                <a:spLocks/>
              </p:cNvSpPr>
              <p:nvPr/>
            </p:nvSpPr>
            <p:spPr bwMode="auto">
              <a:xfrm>
                <a:off x="4038" y="1264"/>
                <a:ext cx="1" cy="3"/>
              </a:xfrm>
              <a:custGeom>
                <a:avLst/>
                <a:gdLst>
                  <a:gd name="T0" fmla="*/ 1 w 1"/>
                  <a:gd name="T1" fmla="*/ 27 h 27"/>
                  <a:gd name="T2" fmla="*/ 0 w 1"/>
                  <a:gd name="T3" fmla="*/ 0 h 27"/>
                  <a:gd name="T4" fmla="*/ 0 w 1"/>
                  <a:gd name="T5" fmla="*/ 0 h 27"/>
                  <a:gd name="T6" fmla="*/ 1 w 1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" name="Line 5377"/>
              <p:cNvSpPr>
                <a:spLocks noChangeShapeType="1"/>
              </p:cNvSpPr>
              <p:nvPr/>
            </p:nvSpPr>
            <p:spPr bwMode="auto">
              <a:xfrm>
                <a:off x="4038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" name="Freeform 5378"/>
              <p:cNvSpPr>
                <a:spLocks/>
              </p:cNvSpPr>
              <p:nvPr/>
            </p:nvSpPr>
            <p:spPr bwMode="auto">
              <a:xfrm>
                <a:off x="4033" y="1264"/>
                <a:ext cx="6" cy="6"/>
              </a:xfrm>
              <a:custGeom>
                <a:avLst/>
                <a:gdLst>
                  <a:gd name="T0" fmla="*/ 49 w 49"/>
                  <a:gd name="T1" fmla="*/ 53 h 55"/>
                  <a:gd name="T2" fmla="*/ 48 w 49"/>
                  <a:gd name="T3" fmla="*/ 27 h 55"/>
                  <a:gd name="T4" fmla="*/ 47 w 49"/>
                  <a:gd name="T5" fmla="*/ 0 h 55"/>
                  <a:gd name="T6" fmla="*/ 0 w 49"/>
                  <a:gd name="T7" fmla="*/ 3 h 55"/>
                  <a:gd name="T8" fmla="*/ 1 w 49"/>
                  <a:gd name="T9" fmla="*/ 29 h 55"/>
                  <a:gd name="T10" fmla="*/ 2 w 49"/>
                  <a:gd name="T11" fmla="*/ 55 h 55"/>
                  <a:gd name="T12" fmla="*/ 49 w 49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3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4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" name="Freeform 5379"/>
              <p:cNvSpPr>
                <a:spLocks/>
              </p:cNvSpPr>
              <p:nvPr/>
            </p:nvSpPr>
            <p:spPr bwMode="auto">
              <a:xfrm>
                <a:off x="4033" y="1264"/>
                <a:ext cx="6" cy="6"/>
              </a:xfrm>
              <a:custGeom>
                <a:avLst/>
                <a:gdLst>
                  <a:gd name="T0" fmla="*/ 49 w 49"/>
                  <a:gd name="T1" fmla="*/ 53 h 55"/>
                  <a:gd name="T2" fmla="*/ 48 w 49"/>
                  <a:gd name="T3" fmla="*/ 27 h 55"/>
                  <a:gd name="T4" fmla="*/ 47 w 49"/>
                  <a:gd name="T5" fmla="*/ 0 h 55"/>
                  <a:gd name="T6" fmla="*/ 0 w 49"/>
                  <a:gd name="T7" fmla="*/ 3 h 55"/>
                  <a:gd name="T8" fmla="*/ 1 w 49"/>
                  <a:gd name="T9" fmla="*/ 29 h 55"/>
                  <a:gd name="T10" fmla="*/ 2 w 49"/>
                  <a:gd name="T11" fmla="*/ 55 h 55"/>
                  <a:gd name="T12" fmla="*/ 49 w 49"/>
                  <a:gd name="T13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5">
                    <a:moveTo>
                      <a:pt x="49" y="53"/>
                    </a:moveTo>
                    <a:lnTo>
                      <a:pt x="48" y="27"/>
                    </a:lnTo>
                    <a:lnTo>
                      <a:pt x="47" y="0"/>
                    </a:lnTo>
                    <a:lnTo>
                      <a:pt x="0" y="3"/>
                    </a:lnTo>
                    <a:lnTo>
                      <a:pt x="1" y="29"/>
                    </a:lnTo>
                    <a:lnTo>
                      <a:pt x="2" y="55"/>
                    </a:lnTo>
                    <a:lnTo>
                      <a:pt x="4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4" name="Freeform 5380"/>
              <p:cNvSpPr>
                <a:spLocks/>
              </p:cNvSpPr>
              <p:nvPr/>
            </p:nvSpPr>
            <p:spPr bwMode="auto">
              <a:xfrm>
                <a:off x="4028" y="1264"/>
                <a:ext cx="5" cy="6"/>
              </a:xfrm>
              <a:custGeom>
                <a:avLst/>
                <a:gdLst>
                  <a:gd name="T0" fmla="*/ 49 w 49"/>
                  <a:gd name="T1" fmla="*/ 52 h 54"/>
                  <a:gd name="T2" fmla="*/ 48 w 49"/>
                  <a:gd name="T3" fmla="*/ 26 h 54"/>
                  <a:gd name="T4" fmla="*/ 47 w 49"/>
                  <a:gd name="T5" fmla="*/ 0 h 54"/>
                  <a:gd name="T6" fmla="*/ 0 w 49"/>
                  <a:gd name="T7" fmla="*/ 2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2"/>
                    </a:moveTo>
                    <a:lnTo>
                      <a:pt x="48" y="26"/>
                    </a:lnTo>
                    <a:lnTo>
                      <a:pt x="47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5" name="Freeform 5381"/>
              <p:cNvSpPr>
                <a:spLocks/>
              </p:cNvSpPr>
              <p:nvPr/>
            </p:nvSpPr>
            <p:spPr bwMode="auto">
              <a:xfrm>
                <a:off x="4028" y="1264"/>
                <a:ext cx="5" cy="6"/>
              </a:xfrm>
              <a:custGeom>
                <a:avLst/>
                <a:gdLst>
                  <a:gd name="T0" fmla="*/ 49 w 49"/>
                  <a:gd name="T1" fmla="*/ 52 h 54"/>
                  <a:gd name="T2" fmla="*/ 48 w 49"/>
                  <a:gd name="T3" fmla="*/ 26 h 54"/>
                  <a:gd name="T4" fmla="*/ 47 w 49"/>
                  <a:gd name="T5" fmla="*/ 0 h 54"/>
                  <a:gd name="T6" fmla="*/ 0 w 49"/>
                  <a:gd name="T7" fmla="*/ 2 h 54"/>
                  <a:gd name="T8" fmla="*/ 1 w 49"/>
                  <a:gd name="T9" fmla="*/ 28 h 54"/>
                  <a:gd name="T10" fmla="*/ 2 w 49"/>
                  <a:gd name="T11" fmla="*/ 54 h 54"/>
                  <a:gd name="T12" fmla="*/ 49 w 49"/>
                  <a:gd name="T13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4">
                    <a:moveTo>
                      <a:pt x="49" y="52"/>
                    </a:moveTo>
                    <a:lnTo>
                      <a:pt x="48" y="26"/>
                    </a:lnTo>
                    <a:lnTo>
                      <a:pt x="47" y="0"/>
                    </a:lnTo>
                    <a:lnTo>
                      <a:pt x="0" y="2"/>
                    </a:lnTo>
                    <a:lnTo>
                      <a:pt x="1" y="28"/>
                    </a:lnTo>
                    <a:lnTo>
                      <a:pt x="2" y="54"/>
                    </a:lnTo>
                    <a:lnTo>
                      <a:pt x="49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6" name="Freeform 5382"/>
              <p:cNvSpPr>
                <a:spLocks/>
              </p:cNvSpPr>
              <p:nvPr/>
            </p:nvSpPr>
            <p:spPr bwMode="auto">
              <a:xfrm>
                <a:off x="4028" y="1264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1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7" name="Line 5383"/>
              <p:cNvSpPr>
                <a:spLocks noChangeShapeType="1"/>
              </p:cNvSpPr>
              <p:nvPr/>
            </p:nvSpPr>
            <p:spPr bwMode="auto">
              <a:xfrm flipH="1">
                <a:off x="4028" y="12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8" name="Freeform 5384"/>
              <p:cNvSpPr>
                <a:spLocks/>
              </p:cNvSpPr>
              <p:nvPr/>
            </p:nvSpPr>
            <p:spPr bwMode="auto">
              <a:xfrm>
                <a:off x="4022" y="1264"/>
                <a:ext cx="6" cy="6"/>
              </a:xfrm>
              <a:custGeom>
                <a:avLst/>
                <a:gdLst>
                  <a:gd name="T0" fmla="*/ 52 w 52"/>
                  <a:gd name="T1" fmla="*/ 52 h 56"/>
                  <a:gd name="T2" fmla="*/ 50 w 52"/>
                  <a:gd name="T3" fmla="*/ 26 h 56"/>
                  <a:gd name="T4" fmla="*/ 48 w 52"/>
                  <a:gd name="T5" fmla="*/ 0 h 56"/>
                  <a:gd name="T6" fmla="*/ 0 w 52"/>
                  <a:gd name="T7" fmla="*/ 3 h 56"/>
                  <a:gd name="T8" fmla="*/ 3 w 52"/>
                  <a:gd name="T9" fmla="*/ 29 h 56"/>
                  <a:gd name="T10" fmla="*/ 5 w 52"/>
                  <a:gd name="T11" fmla="*/ 56 h 56"/>
                  <a:gd name="T12" fmla="*/ 52 w 52"/>
                  <a:gd name="T13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52" y="52"/>
                    </a:moveTo>
                    <a:lnTo>
                      <a:pt x="50" y="26"/>
                    </a:lnTo>
                    <a:lnTo>
                      <a:pt x="48" y="0"/>
                    </a:lnTo>
                    <a:lnTo>
                      <a:pt x="0" y="3"/>
                    </a:lnTo>
                    <a:lnTo>
                      <a:pt x="3" y="29"/>
                    </a:lnTo>
                    <a:lnTo>
                      <a:pt x="5" y="56"/>
                    </a:lnTo>
                    <a:lnTo>
                      <a:pt x="5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9" name="Freeform 5385"/>
              <p:cNvSpPr>
                <a:spLocks/>
              </p:cNvSpPr>
              <p:nvPr/>
            </p:nvSpPr>
            <p:spPr bwMode="auto">
              <a:xfrm>
                <a:off x="4022" y="1264"/>
                <a:ext cx="6" cy="6"/>
              </a:xfrm>
              <a:custGeom>
                <a:avLst/>
                <a:gdLst>
                  <a:gd name="T0" fmla="*/ 52 w 52"/>
                  <a:gd name="T1" fmla="*/ 52 h 56"/>
                  <a:gd name="T2" fmla="*/ 50 w 52"/>
                  <a:gd name="T3" fmla="*/ 26 h 56"/>
                  <a:gd name="T4" fmla="*/ 48 w 52"/>
                  <a:gd name="T5" fmla="*/ 0 h 56"/>
                  <a:gd name="T6" fmla="*/ 0 w 52"/>
                  <a:gd name="T7" fmla="*/ 3 h 56"/>
                  <a:gd name="T8" fmla="*/ 3 w 52"/>
                  <a:gd name="T9" fmla="*/ 29 h 56"/>
                  <a:gd name="T10" fmla="*/ 5 w 52"/>
                  <a:gd name="T11" fmla="*/ 56 h 56"/>
                  <a:gd name="T12" fmla="*/ 52 w 52"/>
                  <a:gd name="T13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52" y="52"/>
                    </a:moveTo>
                    <a:lnTo>
                      <a:pt x="50" y="26"/>
                    </a:lnTo>
                    <a:lnTo>
                      <a:pt x="48" y="0"/>
                    </a:lnTo>
                    <a:lnTo>
                      <a:pt x="0" y="3"/>
                    </a:lnTo>
                    <a:lnTo>
                      <a:pt x="3" y="29"/>
                    </a:lnTo>
                    <a:lnTo>
                      <a:pt x="5" y="56"/>
                    </a:lnTo>
                    <a:lnTo>
                      <a:pt x="5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0" name="Freeform 5386"/>
              <p:cNvSpPr>
                <a:spLocks/>
              </p:cNvSpPr>
              <p:nvPr/>
            </p:nvSpPr>
            <p:spPr bwMode="auto">
              <a:xfrm>
                <a:off x="4017" y="1264"/>
                <a:ext cx="6" cy="7"/>
              </a:xfrm>
              <a:custGeom>
                <a:avLst/>
                <a:gdLst>
                  <a:gd name="T0" fmla="*/ 52 w 52"/>
                  <a:gd name="T1" fmla="*/ 53 h 56"/>
                  <a:gd name="T2" fmla="*/ 50 w 52"/>
                  <a:gd name="T3" fmla="*/ 26 h 56"/>
                  <a:gd name="T4" fmla="*/ 47 w 52"/>
                  <a:gd name="T5" fmla="*/ 0 h 56"/>
                  <a:gd name="T6" fmla="*/ 0 w 52"/>
                  <a:gd name="T7" fmla="*/ 3 h 56"/>
                  <a:gd name="T8" fmla="*/ 3 w 52"/>
                  <a:gd name="T9" fmla="*/ 30 h 56"/>
                  <a:gd name="T10" fmla="*/ 5 w 52"/>
                  <a:gd name="T11" fmla="*/ 56 h 56"/>
                  <a:gd name="T12" fmla="*/ 52 w 52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52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3"/>
                    </a:lnTo>
                    <a:lnTo>
                      <a:pt x="3" y="30"/>
                    </a:lnTo>
                    <a:lnTo>
                      <a:pt x="5" y="56"/>
                    </a:lnTo>
                    <a:lnTo>
                      <a:pt x="5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1" name="Freeform 5387"/>
              <p:cNvSpPr>
                <a:spLocks/>
              </p:cNvSpPr>
              <p:nvPr/>
            </p:nvSpPr>
            <p:spPr bwMode="auto">
              <a:xfrm>
                <a:off x="4017" y="1264"/>
                <a:ext cx="6" cy="7"/>
              </a:xfrm>
              <a:custGeom>
                <a:avLst/>
                <a:gdLst>
                  <a:gd name="T0" fmla="*/ 52 w 52"/>
                  <a:gd name="T1" fmla="*/ 53 h 56"/>
                  <a:gd name="T2" fmla="*/ 50 w 52"/>
                  <a:gd name="T3" fmla="*/ 26 h 56"/>
                  <a:gd name="T4" fmla="*/ 47 w 52"/>
                  <a:gd name="T5" fmla="*/ 0 h 56"/>
                  <a:gd name="T6" fmla="*/ 0 w 52"/>
                  <a:gd name="T7" fmla="*/ 3 h 56"/>
                  <a:gd name="T8" fmla="*/ 3 w 52"/>
                  <a:gd name="T9" fmla="*/ 30 h 56"/>
                  <a:gd name="T10" fmla="*/ 5 w 52"/>
                  <a:gd name="T11" fmla="*/ 56 h 56"/>
                  <a:gd name="T12" fmla="*/ 52 w 52"/>
                  <a:gd name="T1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6">
                    <a:moveTo>
                      <a:pt x="52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3"/>
                    </a:lnTo>
                    <a:lnTo>
                      <a:pt x="3" y="30"/>
                    </a:lnTo>
                    <a:lnTo>
                      <a:pt x="5" y="56"/>
                    </a:lnTo>
                    <a:lnTo>
                      <a:pt x="5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2" name="Freeform 5388"/>
              <p:cNvSpPr>
                <a:spLocks/>
              </p:cNvSpPr>
              <p:nvPr/>
            </p:nvSpPr>
            <p:spPr bwMode="auto">
              <a:xfrm>
                <a:off x="4017" y="1265"/>
                <a:ext cx="1" cy="3"/>
              </a:xfrm>
              <a:custGeom>
                <a:avLst/>
                <a:gdLst>
                  <a:gd name="T0" fmla="*/ 3 w 3"/>
                  <a:gd name="T1" fmla="*/ 27 h 27"/>
                  <a:gd name="T2" fmla="*/ 0 w 3"/>
                  <a:gd name="T3" fmla="*/ 0 h 27"/>
                  <a:gd name="T4" fmla="*/ 0 w 3"/>
                  <a:gd name="T5" fmla="*/ 0 h 27"/>
                  <a:gd name="T6" fmla="*/ 3 w 3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7">
                    <a:moveTo>
                      <a:pt x="3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3" name="Line 5389"/>
              <p:cNvSpPr>
                <a:spLocks noChangeShapeType="1"/>
              </p:cNvSpPr>
              <p:nvPr/>
            </p:nvSpPr>
            <p:spPr bwMode="auto">
              <a:xfrm>
                <a:off x="4017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4" name="Freeform 5390"/>
              <p:cNvSpPr>
                <a:spLocks/>
              </p:cNvSpPr>
              <p:nvPr/>
            </p:nvSpPr>
            <p:spPr bwMode="auto">
              <a:xfrm>
                <a:off x="4012" y="1265"/>
                <a:ext cx="6" cy="6"/>
              </a:xfrm>
              <a:custGeom>
                <a:avLst/>
                <a:gdLst>
                  <a:gd name="T0" fmla="*/ 52 w 52"/>
                  <a:gd name="T1" fmla="*/ 53 h 57"/>
                  <a:gd name="T2" fmla="*/ 50 w 52"/>
                  <a:gd name="T3" fmla="*/ 27 h 57"/>
                  <a:gd name="T4" fmla="*/ 47 w 52"/>
                  <a:gd name="T5" fmla="*/ 0 h 57"/>
                  <a:gd name="T6" fmla="*/ 0 w 52"/>
                  <a:gd name="T7" fmla="*/ 5 h 57"/>
                  <a:gd name="T8" fmla="*/ 2 w 52"/>
                  <a:gd name="T9" fmla="*/ 31 h 57"/>
                  <a:gd name="T10" fmla="*/ 5 w 52"/>
                  <a:gd name="T11" fmla="*/ 57 h 57"/>
                  <a:gd name="T12" fmla="*/ 52 w 52"/>
                  <a:gd name="T13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7">
                    <a:moveTo>
                      <a:pt x="52" y="53"/>
                    </a:moveTo>
                    <a:lnTo>
                      <a:pt x="50" y="27"/>
                    </a:lnTo>
                    <a:lnTo>
                      <a:pt x="47" y="0"/>
                    </a:lnTo>
                    <a:lnTo>
                      <a:pt x="0" y="5"/>
                    </a:lnTo>
                    <a:lnTo>
                      <a:pt x="2" y="31"/>
                    </a:lnTo>
                    <a:lnTo>
                      <a:pt x="5" y="57"/>
                    </a:lnTo>
                    <a:lnTo>
                      <a:pt x="5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" name="Freeform 5391"/>
              <p:cNvSpPr>
                <a:spLocks/>
              </p:cNvSpPr>
              <p:nvPr/>
            </p:nvSpPr>
            <p:spPr bwMode="auto">
              <a:xfrm>
                <a:off x="4012" y="1265"/>
                <a:ext cx="6" cy="6"/>
              </a:xfrm>
              <a:custGeom>
                <a:avLst/>
                <a:gdLst>
                  <a:gd name="T0" fmla="*/ 52 w 52"/>
                  <a:gd name="T1" fmla="*/ 53 h 57"/>
                  <a:gd name="T2" fmla="*/ 50 w 52"/>
                  <a:gd name="T3" fmla="*/ 27 h 57"/>
                  <a:gd name="T4" fmla="*/ 47 w 52"/>
                  <a:gd name="T5" fmla="*/ 0 h 57"/>
                  <a:gd name="T6" fmla="*/ 0 w 52"/>
                  <a:gd name="T7" fmla="*/ 5 h 57"/>
                  <a:gd name="T8" fmla="*/ 2 w 52"/>
                  <a:gd name="T9" fmla="*/ 31 h 57"/>
                  <a:gd name="T10" fmla="*/ 5 w 52"/>
                  <a:gd name="T11" fmla="*/ 57 h 57"/>
                  <a:gd name="T12" fmla="*/ 52 w 52"/>
                  <a:gd name="T13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7">
                    <a:moveTo>
                      <a:pt x="52" y="53"/>
                    </a:moveTo>
                    <a:lnTo>
                      <a:pt x="50" y="27"/>
                    </a:lnTo>
                    <a:lnTo>
                      <a:pt x="47" y="0"/>
                    </a:lnTo>
                    <a:lnTo>
                      <a:pt x="0" y="5"/>
                    </a:lnTo>
                    <a:lnTo>
                      <a:pt x="2" y="31"/>
                    </a:lnTo>
                    <a:lnTo>
                      <a:pt x="5" y="57"/>
                    </a:lnTo>
                    <a:lnTo>
                      <a:pt x="5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" name="Freeform 5392"/>
              <p:cNvSpPr>
                <a:spLocks/>
              </p:cNvSpPr>
              <p:nvPr/>
            </p:nvSpPr>
            <p:spPr bwMode="auto">
              <a:xfrm>
                <a:off x="4012" y="1265"/>
                <a:ext cx="1" cy="3"/>
              </a:xfrm>
              <a:custGeom>
                <a:avLst/>
                <a:gdLst>
                  <a:gd name="T0" fmla="*/ 2 w 2"/>
                  <a:gd name="T1" fmla="*/ 26 h 26"/>
                  <a:gd name="T2" fmla="*/ 0 w 2"/>
                  <a:gd name="T3" fmla="*/ 0 h 26"/>
                  <a:gd name="T4" fmla="*/ 0 w 2"/>
                  <a:gd name="T5" fmla="*/ 0 h 26"/>
                  <a:gd name="T6" fmla="*/ 2 w 2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6">
                    <a:moveTo>
                      <a:pt x="2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" name="Line 5393"/>
              <p:cNvSpPr>
                <a:spLocks noChangeShapeType="1"/>
              </p:cNvSpPr>
              <p:nvPr/>
            </p:nvSpPr>
            <p:spPr bwMode="auto">
              <a:xfrm>
                <a:off x="4012" y="1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" name="Freeform 5394"/>
              <p:cNvSpPr>
                <a:spLocks/>
              </p:cNvSpPr>
              <p:nvPr/>
            </p:nvSpPr>
            <p:spPr bwMode="auto">
              <a:xfrm>
                <a:off x="4007" y="1265"/>
                <a:ext cx="6" cy="7"/>
              </a:xfrm>
              <a:custGeom>
                <a:avLst/>
                <a:gdLst>
                  <a:gd name="T0" fmla="*/ 52 w 52"/>
                  <a:gd name="T1" fmla="*/ 52 h 57"/>
                  <a:gd name="T2" fmla="*/ 49 w 52"/>
                  <a:gd name="T3" fmla="*/ 26 h 57"/>
                  <a:gd name="T4" fmla="*/ 47 w 52"/>
                  <a:gd name="T5" fmla="*/ 0 h 57"/>
                  <a:gd name="T6" fmla="*/ 0 w 52"/>
                  <a:gd name="T7" fmla="*/ 4 h 57"/>
                  <a:gd name="T8" fmla="*/ 2 w 52"/>
                  <a:gd name="T9" fmla="*/ 30 h 57"/>
                  <a:gd name="T10" fmla="*/ 4 w 52"/>
                  <a:gd name="T11" fmla="*/ 57 h 57"/>
                  <a:gd name="T12" fmla="*/ 52 w 5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7">
                    <a:moveTo>
                      <a:pt x="52" y="52"/>
                    </a:moveTo>
                    <a:lnTo>
                      <a:pt x="49" y="26"/>
                    </a:lnTo>
                    <a:lnTo>
                      <a:pt x="47" y="0"/>
                    </a:lnTo>
                    <a:lnTo>
                      <a:pt x="0" y="4"/>
                    </a:lnTo>
                    <a:lnTo>
                      <a:pt x="2" y="30"/>
                    </a:lnTo>
                    <a:lnTo>
                      <a:pt x="4" y="57"/>
                    </a:lnTo>
                    <a:lnTo>
                      <a:pt x="5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" name="Freeform 5395"/>
              <p:cNvSpPr>
                <a:spLocks/>
              </p:cNvSpPr>
              <p:nvPr/>
            </p:nvSpPr>
            <p:spPr bwMode="auto">
              <a:xfrm>
                <a:off x="4007" y="1265"/>
                <a:ext cx="6" cy="7"/>
              </a:xfrm>
              <a:custGeom>
                <a:avLst/>
                <a:gdLst>
                  <a:gd name="T0" fmla="*/ 52 w 52"/>
                  <a:gd name="T1" fmla="*/ 52 h 57"/>
                  <a:gd name="T2" fmla="*/ 49 w 52"/>
                  <a:gd name="T3" fmla="*/ 26 h 57"/>
                  <a:gd name="T4" fmla="*/ 47 w 52"/>
                  <a:gd name="T5" fmla="*/ 0 h 57"/>
                  <a:gd name="T6" fmla="*/ 0 w 52"/>
                  <a:gd name="T7" fmla="*/ 4 h 57"/>
                  <a:gd name="T8" fmla="*/ 2 w 52"/>
                  <a:gd name="T9" fmla="*/ 30 h 57"/>
                  <a:gd name="T10" fmla="*/ 4 w 52"/>
                  <a:gd name="T11" fmla="*/ 57 h 57"/>
                  <a:gd name="T12" fmla="*/ 52 w 52"/>
                  <a:gd name="T13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7">
                    <a:moveTo>
                      <a:pt x="52" y="52"/>
                    </a:moveTo>
                    <a:lnTo>
                      <a:pt x="49" y="26"/>
                    </a:lnTo>
                    <a:lnTo>
                      <a:pt x="47" y="0"/>
                    </a:lnTo>
                    <a:lnTo>
                      <a:pt x="0" y="4"/>
                    </a:lnTo>
                    <a:lnTo>
                      <a:pt x="2" y="30"/>
                    </a:lnTo>
                    <a:lnTo>
                      <a:pt x="4" y="57"/>
                    </a:lnTo>
                    <a:lnTo>
                      <a:pt x="5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" name="Freeform 5396"/>
              <p:cNvSpPr>
                <a:spLocks/>
              </p:cNvSpPr>
              <p:nvPr/>
            </p:nvSpPr>
            <p:spPr bwMode="auto">
              <a:xfrm>
                <a:off x="4007" y="1266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1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" name="Line 5397"/>
              <p:cNvSpPr>
                <a:spLocks noChangeShapeType="1"/>
              </p:cNvSpPr>
              <p:nvPr/>
            </p:nvSpPr>
            <p:spPr bwMode="auto">
              <a:xfrm flipH="1">
                <a:off x="4007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2" name="Freeform 5398"/>
              <p:cNvSpPr>
                <a:spLocks/>
              </p:cNvSpPr>
              <p:nvPr/>
            </p:nvSpPr>
            <p:spPr bwMode="auto">
              <a:xfrm>
                <a:off x="4001" y="1266"/>
                <a:ext cx="6" cy="6"/>
              </a:xfrm>
              <a:custGeom>
                <a:avLst/>
                <a:gdLst>
                  <a:gd name="T0" fmla="*/ 54 w 54"/>
                  <a:gd name="T1" fmla="*/ 53 h 58"/>
                  <a:gd name="T2" fmla="*/ 50 w 54"/>
                  <a:gd name="T3" fmla="*/ 26 h 58"/>
                  <a:gd name="T4" fmla="*/ 47 w 54"/>
                  <a:gd name="T5" fmla="*/ 0 h 58"/>
                  <a:gd name="T6" fmla="*/ 0 w 54"/>
                  <a:gd name="T7" fmla="*/ 6 h 58"/>
                  <a:gd name="T8" fmla="*/ 3 w 54"/>
                  <a:gd name="T9" fmla="*/ 32 h 58"/>
                  <a:gd name="T10" fmla="*/ 6 w 54"/>
                  <a:gd name="T11" fmla="*/ 58 h 58"/>
                  <a:gd name="T12" fmla="*/ 54 w 54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54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3" y="32"/>
                    </a:lnTo>
                    <a:lnTo>
                      <a:pt x="6" y="58"/>
                    </a:ln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" name="Freeform 5399"/>
              <p:cNvSpPr>
                <a:spLocks/>
              </p:cNvSpPr>
              <p:nvPr/>
            </p:nvSpPr>
            <p:spPr bwMode="auto">
              <a:xfrm>
                <a:off x="4001" y="1266"/>
                <a:ext cx="6" cy="6"/>
              </a:xfrm>
              <a:custGeom>
                <a:avLst/>
                <a:gdLst>
                  <a:gd name="T0" fmla="*/ 54 w 54"/>
                  <a:gd name="T1" fmla="*/ 53 h 58"/>
                  <a:gd name="T2" fmla="*/ 50 w 54"/>
                  <a:gd name="T3" fmla="*/ 26 h 58"/>
                  <a:gd name="T4" fmla="*/ 47 w 54"/>
                  <a:gd name="T5" fmla="*/ 0 h 58"/>
                  <a:gd name="T6" fmla="*/ 0 w 54"/>
                  <a:gd name="T7" fmla="*/ 6 h 58"/>
                  <a:gd name="T8" fmla="*/ 3 w 54"/>
                  <a:gd name="T9" fmla="*/ 32 h 58"/>
                  <a:gd name="T10" fmla="*/ 6 w 54"/>
                  <a:gd name="T11" fmla="*/ 58 h 58"/>
                  <a:gd name="T12" fmla="*/ 54 w 54"/>
                  <a:gd name="T1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8">
                    <a:moveTo>
                      <a:pt x="54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3" y="32"/>
                    </a:lnTo>
                    <a:lnTo>
                      <a:pt x="6" y="58"/>
                    </a:lnTo>
                    <a:lnTo>
                      <a:pt x="54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" name="Freeform 5400"/>
              <p:cNvSpPr>
                <a:spLocks/>
              </p:cNvSpPr>
              <p:nvPr/>
            </p:nvSpPr>
            <p:spPr bwMode="auto">
              <a:xfrm>
                <a:off x="4001" y="1266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" name="Line 5401"/>
              <p:cNvSpPr>
                <a:spLocks noChangeShapeType="1"/>
              </p:cNvSpPr>
              <p:nvPr/>
            </p:nvSpPr>
            <p:spPr bwMode="auto">
              <a:xfrm>
                <a:off x="4001" y="12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" name="Freeform 5402"/>
              <p:cNvSpPr>
                <a:spLocks/>
              </p:cNvSpPr>
              <p:nvPr/>
            </p:nvSpPr>
            <p:spPr bwMode="auto">
              <a:xfrm>
                <a:off x="3996" y="1266"/>
                <a:ext cx="6" cy="7"/>
              </a:xfrm>
              <a:custGeom>
                <a:avLst/>
                <a:gdLst>
                  <a:gd name="T0" fmla="*/ 53 w 53"/>
                  <a:gd name="T1" fmla="*/ 52 h 58"/>
                  <a:gd name="T2" fmla="*/ 50 w 53"/>
                  <a:gd name="T3" fmla="*/ 26 h 58"/>
                  <a:gd name="T4" fmla="*/ 47 w 53"/>
                  <a:gd name="T5" fmla="*/ 0 h 58"/>
                  <a:gd name="T6" fmla="*/ 0 w 53"/>
                  <a:gd name="T7" fmla="*/ 5 h 58"/>
                  <a:gd name="T8" fmla="*/ 3 w 53"/>
                  <a:gd name="T9" fmla="*/ 31 h 58"/>
                  <a:gd name="T10" fmla="*/ 6 w 53"/>
                  <a:gd name="T11" fmla="*/ 58 h 58"/>
                  <a:gd name="T12" fmla="*/ 53 w 53"/>
                  <a:gd name="T13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8">
                    <a:moveTo>
                      <a:pt x="53" y="52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5"/>
                    </a:lnTo>
                    <a:lnTo>
                      <a:pt x="3" y="31"/>
                    </a:lnTo>
                    <a:lnTo>
                      <a:pt x="6" y="58"/>
                    </a:lnTo>
                    <a:lnTo>
                      <a:pt x="53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" name="Freeform 5403"/>
              <p:cNvSpPr>
                <a:spLocks/>
              </p:cNvSpPr>
              <p:nvPr/>
            </p:nvSpPr>
            <p:spPr bwMode="auto">
              <a:xfrm>
                <a:off x="3996" y="1266"/>
                <a:ext cx="6" cy="7"/>
              </a:xfrm>
              <a:custGeom>
                <a:avLst/>
                <a:gdLst>
                  <a:gd name="T0" fmla="*/ 53 w 53"/>
                  <a:gd name="T1" fmla="*/ 52 h 58"/>
                  <a:gd name="T2" fmla="*/ 50 w 53"/>
                  <a:gd name="T3" fmla="*/ 26 h 58"/>
                  <a:gd name="T4" fmla="*/ 47 w 53"/>
                  <a:gd name="T5" fmla="*/ 0 h 58"/>
                  <a:gd name="T6" fmla="*/ 0 w 53"/>
                  <a:gd name="T7" fmla="*/ 5 h 58"/>
                  <a:gd name="T8" fmla="*/ 3 w 53"/>
                  <a:gd name="T9" fmla="*/ 31 h 58"/>
                  <a:gd name="T10" fmla="*/ 6 w 53"/>
                  <a:gd name="T11" fmla="*/ 58 h 58"/>
                  <a:gd name="T12" fmla="*/ 53 w 53"/>
                  <a:gd name="T13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8">
                    <a:moveTo>
                      <a:pt x="53" y="52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5"/>
                    </a:lnTo>
                    <a:lnTo>
                      <a:pt x="3" y="31"/>
                    </a:lnTo>
                    <a:lnTo>
                      <a:pt x="6" y="58"/>
                    </a:lnTo>
                    <a:lnTo>
                      <a:pt x="53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" name="Freeform 5404"/>
              <p:cNvSpPr>
                <a:spLocks/>
              </p:cNvSpPr>
              <p:nvPr/>
            </p:nvSpPr>
            <p:spPr bwMode="auto">
              <a:xfrm>
                <a:off x="3996" y="1267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" name="Line 5405"/>
              <p:cNvSpPr>
                <a:spLocks noChangeShapeType="1"/>
              </p:cNvSpPr>
              <p:nvPr/>
            </p:nvSpPr>
            <p:spPr bwMode="auto">
              <a:xfrm>
                <a:off x="3996" y="12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" name="Freeform 5406"/>
              <p:cNvSpPr>
                <a:spLocks/>
              </p:cNvSpPr>
              <p:nvPr/>
            </p:nvSpPr>
            <p:spPr bwMode="auto">
              <a:xfrm>
                <a:off x="3991" y="1267"/>
                <a:ext cx="6" cy="7"/>
              </a:xfrm>
              <a:custGeom>
                <a:avLst/>
                <a:gdLst>
                  <a:gd name="T0" fmla="*/ 53 w 53"/>
                  <a:gd name="T1" fmla="*/ 53 h 59"/>
                  <a:gd name="T2" fmla="*/ 50 w 53"/>
                  <a:gd name="T3" fmla="*/ 26 h 59"/>
                  <a:gd name="T4" fmla="*/ 47 w 53"/>
                  <a:gd name="T5" fmla="*/ 0 h 59"/>
                  <a:gd name="T6" fmla="*/ 0 w 53"/>
                  <a:gd name="T7" fmla="*/ 7 h 59"/>
                  <a:gd name="T8" fmla="*/ 3 w 53"/>
                  <a:gd name="T9" fmla="*/ 33 h 59"/>
                  <a:gd name="T10" fmla="*/ 6 w 53"/>
                  <a:gd name="T11" fmla="*/ 59 h 59"/>
                  <a:gd name="T12" fmla="*/ 53 w 53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53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5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" name="Freeform 5407"/>
              <p:cNvSpPr>
                <a:spLocks/>
              </p:cNvSpPr>
              <p:nvPr/>
            </p:nvSpPr>
            <p:spPr bwMode="auto">
              <a:xfrm>
                <a:off x="3991" y="1267"/>
                <a:ext cx="6" cy="7"/>
              </a:xfrm>
              <a:custGeom>
                <a:avLst/>
                <a:gdLst>
                  <a:gd name="T0" fmla="*/ 53 w 53"/>
                  <a:gd name="T1" fmla="*/ 53 h 59"/>
                  <a:gd name="T2" fmla="*/ 50 w 53"/>
                  <a:gd name="T3" fmla="*/ 26 h 59"/>
                  <a:gd name="T4" fmla="*/ 47 w 53"/>
                  <a:gd name="T5" fmla="*/ 0 h 59"/>
                  <a:gd name="T6" fmla="*/ 0 w 53"/>
                  <a:gd name="T7" fmla="*/ 7 h 59"/>
                  <a:gd name="T8" fmla="*/ 3 w 53"/>
                  <a:gd name="T9" fmla="*/ 33 h 59"/>
                  <a:gd name="T10" fmla="*/ 6 w 53"/>
                  <a:gd name="T11" fmla="*/ 59 h 59"/>
                  <a:gd name="T12" fmla="*/ 53 w 53"/>
                  <a:gd name="T13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9">
                    <a:moveTo>
                      <a:pt x="53" y="53"/>
                    </a:moveTo>
                    <a:lnTo>
                      <a:pt x="50" y="2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53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2" name="Freeform 5408"/>
              <p:cNvSpPr>
                <a:spLocks/>
              </p:cNvSpPr>
              <p:nvPr/>
            </p:nvSpPr>
            <p:spPr bwMode="auto">
              <a:xfrm>
                <a:off x="3991" y="1268"/>
                <a:ext cx="1" cy="3"/>
              </a:xfrm>
              <a:custGeom>
                <a:avLst/>
                <a:gdLst>
                  <a:gd name="T0" fmla="*/ 3 w 3"/>
                  <a:gd name="T1" fmla="*/ 26 h 26"/>
                  <a:gd name="T2" fmla="*/ 0 w 3"/>
                  <a:gd name="T3" fmla="*/ 0 h 26"/>
                  <a:gd name="T4" fmla="*/ 0 w 3"/>
                  <a:gd name="T5" fmla="*/ 0 h 26"/>
                  <a:gd name="T6" fmla="*/ 3 w 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" name="Line 5409"/>
              <p:cNvSpPr>
                <a:spLocks noChangeShapeType="1"/>
              </p:cNvSpPr>
              <p:nvPr/>
            </p:nvSpPr>
            <p:spPr bwMode="auto">
              <a:xfrm>
                <a:off x="3991" y="1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" name="Freeform 5410"/>
              <p:cNvSpPr>
                <a:spLocks/>
              </p:cNvSpPr>
              <p:nvPr/>
            </p:nvSpPr>
            <p:spPr bwMode="auto">
              <a:xfrm>
                <a:off x="3986" y="1268"/>
                <a:ext cx="6" cy="6"/>
              </a:xfrm>
              <a:custGeom>
                <a:avLst/>
                <a:gdLst>
                  <a:gd name="T0" fmla="*/ 52 w 52"/>
                  <a:gd name="T1" fmla="*/ 52 h 59"/>
                  <a:gd name="T2" fmla="*/ 49 w 52"/>
                  <a:gd name="T3" fmla="*/ 26 h 59"/>
                  <a:gd name="T4" fmla="*/ 46 w 52"/>
                  <a:gd name="T5" fmla="*/ 0 h 59"/>
                  <a:gd name="T6" fmla="*/ 0 w 52"/>
                  <a:gd name="T7" fmla="*/ 6 h 59"/>
                  <a:gd name="T8" fmla="*/ 3 w 52"/>
                  <a:gd name="T9" fmla="*/ 33 h 59"/>
                  <a:gd name="T10" fmla="*/ 6 w 52"/>
                  <a:gd name="T11" fmla="*/ 59 h 59"/>
                  <a:gd name="T12" fmla="*/ 52 w 52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52" y="52"/>
                    </a:move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5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" name="Freeform 5411"/>
              <p:cNvSpPr>
                <a:spLocks/>
              </p:cNvSpPr>
              <p:nvPr/>
            </p:nvSpPr>
            <p:spPr bwMode="auto">
              <a:xfrm>
                <a:off x="3986" y="1268"/>
                <a:ext cx="6" cy="6"/>
              </a:xfrm>
              <a:custGeom>
                <a:avLst/>
                <a:gdLst>
                  <a:gd name="T0" fmla="*/ 52 w 52"/>
                  <a:gd name="T1" fmla="*/ 52 h 59"/>
                  <a:gd name="T2" fmla="*/ 49 w 52"/>
                  <a:gd name="T3" fmla="*/ 26 h 59"/>
                  <a:gd name="T4" fmla="*/ 46 w 52"/>
                  <a:gd name="T5" fmla="*/ 0 h 59"/>
                  <a:gd name="T6" fmla="*/ 0 w 52"/>
                  <a:gd name="T7" fmla="*/ 6 h 59"/>
                  <a:gd name="T8" fmla="*/ 3 w 52"/>
                  <a:gd name="T9" fmla="*/ 33 h 59"/>
                  <a:gd name="T10" fmla="*/ 6 w 52"/>
                  <a:gd name="T11" fmla="*/ 59 h 59"/>
                  <a:gd name="T12" fmla="*/ 52 w 52"/>
                  <a:gd name="T13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9">
                    <a:moveTo>
                      <a:pt x="52" y="52"/>
                    </a:moveTo>
                    <a:lnTo>
                      <a:pt x="49" y="26"/>
                    </a:lnTo>
                    <a:lnTo>
                      <a:pt x="46" y="0"/>
                    </a:lnTo>
                    <a:lnTo>
                      <a:pt x="0" y="6"/>
                    </a:lnTo>
                    <a:lnTo>
                      <a:pt x="3" y="33"/>
                    </a:lnTo>
                    <a:lnTo>
                      <a:pt x="6" y="59"/>
                    </a:lnTo>
                    <a:lnTo>
                      <a:pt x="5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" name="Freeform 5412"/>
              <p:cNvSpPr>
                <a:spLocks/>
              </p:cNvSpPr>
              <p:nvPr/>
            </p:nvSpPr>
            <p:spPr bwMode="auto">
              <a:xfrm>
                <a:off x="3986" y="1268"/>
                <a:ext cx="1" cy="3"/>
              </a:xfrm>
              <a:custGeom>
                <a:avLst/>
                <a:gdLst>
                  <a:gd name="T0" fmla="*/ 5 w 5"/>
                  <a:gd name="T1" fmla="*/ 27 h 27"/>
                  <a:gd name="T2" fmla="*/ 2 w 5"/>
                  <a:gd name="T3" fmla="*/ 0 h 27"/>
                  <a:gd name="T4" fmla="*/ 0 w 5"/>
                  <a:gd name="T5" fmla="*/ 0 h 27"/>
                  <a:gd name="T6" fmla="*/ 5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27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" name="Line 5413"/>
              <p:cNvSpPr>
                <a:spLocks noChangeShapeType="1"/>
              </p:cNvSpPr>
              <p:nvPr/>
            </p:nvSpPr>
            <p:spPr bwMode="auto">
              <a:xfrm flipH="1">
                <a:off x="3986" y="1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" name="Freeform 5414"/>
              <p:cNvSpPr>
                <a:spLocks/>
              </p:cNvSpPr>
              <p:nvPr/>
            </p:nvSpPr>
            <p:spPr bwMode="auto">
              <a:xfrm>
                <a:off x="3980" y="1268"/>
                <a:ext cx="7" cy="7"/>
              </a:xfrm>
              <a:custGeom>
                <a:avLst/>
                <a:gdLst>
                  <a:gd name="T0" fmla="*/ 56 w 56"/>
                  <a:gd name="T1" fmla="*/ 53 h 61"/>
                  <a:gd name="T2" fmla="*/ 52 w 56"/>
                  <a:gd name="T3" fmla="*/ 27 h 61"/>
                  <a:gd name="T4" fmla="*/ 47 w 56"/>
                  <a:gd name="T5" fmla="*/ 0 h 61"/>
                  <a:gd name="T6" fmla="*/ 0 w 56"/>
                  <a:gd name="T7" fmla="*/ 8 h 61"/>
                  <a:gd name="T8" fmla="*/ 5 w 56"/>
                  <a:gd name="T9" fmla="*/ 34 h 61"/>
                  <a:gd name="T10" fmla="*/ 9 w 56"/>
                  <a:gd name="T11" fmla="*/ 61 h 61"/>
                  <a:gd name="T12" fmla="*/ 56 w 56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56" y="53"/>
                    </a:moveTo>
                    <a:lnTo>
                      <a:pt x="52" y="27"/>
                    </a:lnTo>
                    <a:lnTo>
                      <a:pt x="47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9" y="61"/>
                    </a:ln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" name="Freeform 5415"/>
              <p:cNvSpPr>
                <a:spLocks/>
              </p:cNvSpPr>
              <p:nvPr/>
            </p:nvSpPr>
            <p:spPr bwMode="auto">
              <a:xfrm>
                <a:off x="3980" y="1268"/>
                <a:ext cx="7" cy="7"/>
              </a:xfrm>
              <a:custGeom>
                <a:avLst/>
                <a:gdLst>
                  <a:gd name="T0" fmla="*/ 56 w 56"/>
                  <a:gd name="T1" fmla="*/ 53 h 61"/>
                  <a:gd name="T2" fmla="*/ 52 w 56"/>
                  <a:gd name="T3" fmla="*/ 27 h 61"/>
                  <a:gd name="T4" fmla="*/ 47 w 56"/>
                  <a:gd name="T5" fmla="*/ 0 h 61"/>
                  <a:gd name="T6" fmla="*/ 0 w 56"/>
                  <a:gd name="T7" fmla="*/ 8 h 61"/>
                  <a:gd name="T8" fmla="*/ 5 w 56"/>
                  <a:gd name="T9" fmla="*/ 34 h 61"/>
                  <a:gd name="T10" fmla="*/ 9 w 56"/>
                  <a:gd name="T11" fmla="*/ 61 h 61"/>
                  <a:gd name="T12" fmla="*/ 56 w 56"/>
                  <a:gd name="T13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1">
                    <a:moveTo>
                      <a:pt x="56" y="53"/>
                    </a:moveTo>
                    <a:lnTo>
                      <a:pt x="52" y="27"/>
                    </a:lnTo>
                    <a:lnTo>
                      <a:pt x="47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9" y="61"/>
                    </a:lnTo>
                    <a:lnTo>
                      <a:pt x="5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" name="Freeform 5416"/>
              <p:cNvSpPr>
                <a:spLocks/>
              </p:cNvSpPr>
              <p:nvPr/>
            </p:nvSpPr>
            <p:spPr bwMode="auto">
              <a:xfrm>
                <a:off x="3975" y="1269"/>
                <a:ext cx="6" cy="7"/>
              </a:xfrm>
              <a:custGeom>
                <a:avLst/>
                <a:gdLst>
                  <a:gd name="T0" fmla="*/ 56 w 56"/>
                  <a:gd name="T1" fmla="*/ 53 h 60"/>
                  <a:gd name="T2" fmla="*/ 52 w 56"/>
                  <a:gd name="T3" fmla="*/ 26 h 60"/>
                  <a:gd name="T4" fmla="*/ 47 w 56"/>
                  <a:gd name="T5" fmla="*/ 0 h 60"/>
                  <a:gd name="T6" fmla="*/ 0 w 56"/>
                  <a:gd name="T7" fmla="*/ 8 h 60"/>
                  <a:gd name="T8" fmla="*/ 5 w 56"/>
                  <a:gd name="T9" fmla="*/ 34 h 60"/>
                  <a:gd name="T10" fmla="*/ 9 w 56"/>
                  <a:gd name="T11" fmla="*/ 60 h 60"/>
                  <a:gd name="T12" fmla="*/ 56 w 56"/>
                  <a:gd name="T13" fmla="*/ 5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56" y="53"/>
                    </a:moveTo>
                    <a:lnTo>
                      <a:pt x="52" y="26"/>
                    </a:lnTo>
                    <a:lnTo>
                      <a:pt x="47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9" y="60"/>
                    </a:ln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" name="Freeform 5417"/>
              <p:cNvSpPr>
                <a:spLocks/>
              </p:cNvSpPr>
              <p:nvPr/>
            </p:nvSpPr>
            <p:spPr bwMode="auto">
              <a:xfrm>
                <a:off x="3975" y="1269"/>
                <a:ext cx="6" cy="7"/>
              </a:xfrm>
              <a:custGeom>
                <a:avLst/>
                <a:gdLst>
                  <a:gd name="T0" fmla="*/ 56 w 56"/>
                  <a:gd name="T1" fmla="*/ 53 h 60"/>
                  <a:gd name="T2" fmla="*/ 52 w 56"/>
                  <a:gd name="T3" fmla="*/ 26 h 60"/>
                  <a:gd name="T4" fmla="*/ 47 w 56"/>
                  <a:gd name="T5" fmla="*/ 0 h 60"/>
                  <a:gd name="T6" fmla="*/ 0 w 56"/>
                  <a:gd name="T7" fmla="*/ 8 h 60"/>
                  <a:gd name="T8" fmla="*/ 5 w 56"/>
                  <a:gd name="T9" fmla="*/ 34 h 60"/>
                  <a:gd name="T10" fmla="*/ 9 w 56"/>
                  <a:gd name="T11" fmla="*/ 60 h 60"/>
                  <a:gd name="T12" fmla="*/ 56 w 56"/>
                  <a:gd name="T13" fmla="*/ 5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60">
                    <a:moveTo>
                      <a:pt x="56" y="53"/>
                    </a:moveTo>
                    <a:lnTo>
                      <a:pt x="52" y="26"/>
                    </a:lnTo>
                    <a:lnTo>
                      <a:pt x="47" y="0"/>
                    </a:lnTo>
                    <a:lnTo>
                      <a:pt x="0" y="8"/>
                    </a:lnTo>
                    <a:lnTo>
                      <a:pt x="5" y="34"/>
                    </a:lnTo>
                    <a:lnTo>
                      <a:pt x="9" y="60"/>
                    </a:lnTo>
                    <a:lnTo>
                      <a:pt x="56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" name="Freeform 5418"/>
              <p:cNvSpPr>
                <a:spLocks/>
              </p:cNvSpPr>
              <p:nvPr/>
            </p:nvSpPr>
            <p:spPr bwMode="auto">
              <a:xfrm>
                <a:off x="3975" y="1270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" name="Line 5419"/>
              <p:cNvSpPr>
                <a:spLocks noChangeShapeType="1"/>
              </p:cNvSpPr>
              <p:nvPr/>
            </p:nvSpPr>
            <p:spPr bwMode="auto">
              <a:xfrm flipH="1">
                <a:off x="3975" y="12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4" name="Freeform 5420"/>
              <p:cNvSpPr>
                <a:spLocks/>
              </p:cNvSpPr>
              <p:nvPr/>
            </p:nvSpPr>
            <p:spPr bwMode="auto">
              <a:xfrm>
                <a:off x="3970" y="1270"/>
                <a:ext cx="6" cy="7"/>
              </a:xfrm>
              <a:custGeom>
                <a:avLst/>
                <a:gdLst>
                  <a:gd name="T0" fmla="*/ 57 w 57"/>
                  <a:gd name="T1" fmla="*/ 52 h 61"/>
                  <a:gd name="T2" fmla="*/ 52 w 57"/>
                  <a:gd name="T3" fmla="*/ 26 h 61"/>
                  <a:gd name="T4" fmla="*/ 46 w 57"/>
                  <a:gd name="T5" fmla="*/ 0 h 61"/>
                  <a:gd name="T6" fmla="*/ 0 w 57"/>
                  <a:gd name="T7" fmla="*/ 8 h 61"/>
                  <a:gd name="T8" fmla="*/ 5 w 57"/>
                  <a:gd name="T9" fmla="*/ 35 h 61"/>
                  <a:gd name="T10" fmla="*/ 11 w 57"/>
                  <a:gd name="T11" fmla="*/ 61 h 61"/>
                  <a:gd name="T12" fmla="*/ 57 w 57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1">
                    <a:moveTo>
                      <a:pt x="57" y="52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8"/>
                    </a:lnTo>
                    <a:lnTo>
                      <a:pt x="5" y="35"/>
                    </a:lnTo>
                    <a:lnTo>
                      <a:pt x="11" y="61"/>
                    </a:lnTo>
                    <a:lnTo>
                      <a:pt x="57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" name="Freeform 5421"/>
              <p:cNvSpPr>
                <a:spLocks/>
              </p:cNvSpPr>
              <p:nvPr/>
            </p:nvSpPr>
            <p:spPr bwMode="auto">
              <a:xfrm>
                <a:off x="3970" y="1270"/>
                <a:ext cx="6" cy="7"/>
              </a:xfrm>
              <a:custGeom>
                <a:avLst/>
                <a:gdLst>
                  <a:gd name="T0" fmla="*/ 57 w 57"/>
                  <a:gd name="T1" fmla="*/ 52 h 61"/>
                  <a:gd name="T2" fmla="*/ 52 w 57"/>
                  <a:gd name="T3" fmla="*/ 26 h 61"/>
                  <a:gd name="T4" fmla="*/ 46 w 57"/>
                  <a:gd name="T5" fmla="*/ 0 h 61"/>
                  <a:gd name="T6" fmla="*/ 0 w 57"/>
                  <a:gd name="T7" fmla="*/ 8 h 61"/>
                  <a:gd name="T8" fmla="*/ 5 w 57"/>
                  <a:gd name="T9" fmla="*/ 35 h 61"/>
                  <a:gd name="T10" fmla="*/ 11 w 57"/>
                  <a:gd name="T11" fmla="*/ 61 h 61"/>
                  <a:gd name="T12" fmla="*/ 57 w 57"/>
                  <a:gd name="T1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1">
                    <a:moveTo>
                      <a:pt x="57" y="52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8"/>
                    </a:lnTo>
                    <a:lnTo>
                      <a:pt x="5" y="35"/>
                    </a:lnTo>
                    <a:lnTo>
                      <a:pt x="11" y="61"/>
                    </a:lnTo>
                    <a:lnTo>
                      <a:pt x="57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" name="Freeform 5422"/>
              <p:cNvSpPr>
                <a:spLocks/>
              </p:cNvSpPr>
              <p:nvPr/>
            </p:nvSpPr>
            <p:spPr bwMode="auto">
              <a:xfrm>
                <a:off x="3970" y="1271"/>
                <a:ext cx="1" cy="3"/>
              </a:xfrm>
              <a:custGeom>
                <a:avLst/>
                <a:gdLst>
                  <a:gd name="T0" fmla="*/ 5 w 5"/>
                  <a:gd name="T1" fmla="*/ 27 h 27"/>
                  <a:gd name="T2" fmla="*/ 0 w 5"/>
                  <a:gd name="T3" fmla="*/ 0 h 27"/>
                  <a:gd name="T4" fmla="*/ 0 w 5"/>
                  <a:gd name="T5" fmla="*/ 0 h 27"/>
                  <a:gd name="T6" fmla="*/ 5 w 5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5" y="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" name="Line 5423"/>
              <p:cNvSpPr>
                <a:spLocks noChangeShapeType="1"/>
              </p:cNvSpPr>
              <p:nvPr/>
            </p:nvSpPr>
            <p:spPr bwMode="auto">
              <a:xfrm>
                <a:off x="3970" y="12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" name="Freeform 5424"/>
              <p:cNvSpPr>
                <a:spLocks/>
              </p:cNvSpPr>
              <p:nvPr/>
            </p:nvSpPr>
            <p:spPr bwMode="auto">
              <a:xfrm>
                <a:off x="3965" y="1271"/>
                <a:ext cx="6" cy="7"/>
              </a:xfrm>
              <a:custGeom>
                <a:avLst/>
                <a:gdLst>
                  <a:gd name="T0" fmla="*/ 57 w 57"/>
                  <a:gd name="T1" fmla="*/ 53 h 62"/>
                  <a:gd name="T2" fmla="*/ 51 w 57"/>
                  <a:gd name="T3" fmla="*/ 27 h 62"/>
                  <a:gd name="T4" fmla="*/ 46 w 57"/>
                  <a:gd name="T5" fmla="*/ 0 h 62"/>
                  <a:gd name="T6" fmla="*/ 0 w 57"/>
                  <a:gd name="T7" fmla="*/ 9 h 62"/>
                  <a:gd name="T8" fmla="*/ 5 w 57"/>
                  <a:gd name="T9" fmla="*/ 35 h 62"/>
                  <a:gd name="T10" fmla="*/ 11 w 57"/>
                  <a:gd name="T11" fmla="*/ 62 h 62"/>
                  <a:gd name="T12" fmla="*/ 57 w 57"/>
                  <a:gd name="T13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57" y="53"/>
                    </a:move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lnTo>
                      <a:pt x="5" y="35"/>
                    </a:lnTo>
                    <a:lnTo>
                      <a:pt x="11" y="62"/>
                    </a:lnTo>
                    <a:lnTo>
                      <a:pt x="5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" name="Freeform 5425"/>
              <p:cNvSpPr>
                <a:spLocks/>
              </p:cNvSpPr>
              <p:nvPr/>
            </p:nvSpPr>
            <p:spPr bwMode="auto">
              <a:xfrm>
                <a:off x="3965" y="1271"/>
                <a:ext cx="6" cy="7"/>
              </a:xfrm>
              <a:custGeom>
                <a:avLst/>
                <a:gdLst>
                  <a:gd name="T0" fmla="*/ 57 w 57"/>
                  <a:gd name="T1" fmla="*/ 53 h 62"/>
                  <a:gd name="T2" fmla="*/ 51 w 57"/>
                  <a:gd name="T3" fmla="*/ 27 h 62"/>
                  <a:gd name="T4" fmla="*/ 46 w 57"/>
                  <a:gd name="T5" fmla="*/ 0 h 62"/>
                  <a:gd name="T6" fmla="*/ 0 w 57"/>
                  <a:gd name="T7" fmla="*/ 9 h 62"/>
                  <a:gd name="T8" fmla="*/ 5 w 57"/>
                  <a:gd name="T9" fmla="*/ 35 h 62"/>
                  <a:gd name="T10" fmla="*/ 11 w 57"/>
                  <a:gd name="T11" fmla="*/ 62 h 62"/>
                  <a:gd name="T12" fmla="*/ 57 w 57"/>
                  <a:gd name="T13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57" y="53"/>
                    </a:moveTo>
                    <a:lnTo>
                      <a:pt x="51" y="27"/>
                    </a:lnTo>
                    <a:lnTo>
                      <a:pt x="46" y="0"/>
                    </a:lnTo>
                    <a:lnTo>
                      <a:pt x="0" y="9"/>
                    </a:lnTo>
                    <a:lnTo>
                      <a:pt x="5" y="35"/>
                    </a:lnTo>
                    <a:lnTo>
                      <a:pt x="11" y="62"/>
                    </a:lnTo>
                    <a:lnTo>
                      <a:pt x="57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" name="Freeform 5426"/>
              <p:cNvSpPr>
                <a:spLocks/>
              </p:cNvSpPr>
              <p:nvPr/>
            </p:nvSpPr>
            <p:spPr bwMode="auto">
              <a:xfrm>
                <a:off x="3965" y="1272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0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" name="Line 5427"/>
              <p:cNvSpPr>
                <a:spLocks noChangeShapeType="1"/>
              </p:cNvSpPr>
              <p:nvPr/>
            </p:nvSpPr>
            <p:spPr bwMode="auto">
              <a:xfrm>
                <a:off x="3965" y="12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" name="Freeform 5428"/>
              <p:cNvSpPr>
                <a:spLocks/>
              </p:cNvSpPr>
              <p:nvPr/>
            </p:nvSpPr>
            <p:spPr bwMode="auto">
              <a:xfrm>
                <a:off x="3960" y="1272"/>
                <a:ext cx="6" cy="7"/>
              </a:xfrm>
              <a:custGeom>
                <a:avLst/>
                <a:gdLst>
                  <a:gd name="T0" fmla="*/ 58 w 58"/>
                  <a:gd name="T1" fmla="*/ 53 h 63"/>
                  <a:gd name="T2" fmla="*/ 52 w 58"/>
                  <a:gd name="T3" fmla="*/ 26 h 63"/>
                  <a:gd name="T4" fmla="*/ 47 w 58"/>
                  <a:gd name="T5" fmla="*/ 0 h 63"/>
                  <a:gd name="T6" fmla="*/ 0 w 58"/>
                  <a:gd name="T7" fmla="*/ 10 h 63"/>
                  <a:gd name="T8" fmla="*/ 5 w 58"/>
                  <a:gd name="T9" fmla="*/ 36 h 63"/>
                  <a:gd name="T10" fmla="*/ 11 w 58"/>
                  <a:gd name="T11" fmla="*/ 63 h 63"/>
                  <a:gd name="T12" fmla="*/ 58 w 58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53"/>
                    </a:moveTo>
                    <a:lnTo>
                      <a:pt x="52" y="26"/>
                    </a:lnTo>
                    <a:lnTo>
                      <a:pt x="47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11" y="63"/>
                    </a:lnTo>
                    <a:lnTo>
                      <a:pt x="5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" name="Freeform 5429"/>
              <p:cNvSpPr>
                <a:spLocks/>
              </p:cNvSpPr>
              <p:nvPr/>
            </p:nvSpPr>
            <p:spPr bwMode="auto">
              <a:xfrm>
                <a:off x="3960" y="1272"/>
                <a:ext cx="6" cy="7"/>
              </a:xfrm>
              <a:custGeom>
                <a:avLst/>
                <a:gdLst>
                  <a:gd name="T0" fmla="*/ 58 w 58"/>
                  <a:gd name="T1" fmla="*/ 53 h 63"/>
                  <a:gd name="T2" fmla="*/ 52 w 58"/>
                  <a:gd name="T3" fmla="*/ 26 h 63"/>
                  <a:gd name="T4" fmla="*/ 47 w 58"/>
                  <a:gd name="T5" fmla="*/ 0 h 63"/>
                  <a:gd name="T6" fmla="*/ 0 w 58"/>
                  <a:gd name="T7" fmla="*/ 10 h 63"/>
                  <a:gd name="T8" fmla="*/ 5 w 58"/>
                  <a:gd name="T9" fmla="*/ 36 h 63"/>
                  <a:gd name="T10" fmla="*/ 11 w 58"/>
                  <a:gd name="T11" fmla="*/ 63 h 63"/>
                  <a:gd name="T12" fmla="*/ 58 w 58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3">
                    <a:moveTo>
                      <a:pt x="58" y="53"/>
                    </a:moveTo>
                    <a:lnTo>
                      <a:pt x="52" y="26"/>
                    </a:lnTo>
                    <a:lnTo>
                      <a:pt x="47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11" y="63"/>
                    </a:lnTo>
                    <a:lnTo>
                      <a:pt x="58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" name="Freeform 5430"/>
              <p:cNvSpPr>
                <a:spLocks/>
              </p:cNvSpPr>
              <p:nvPr/>
            </p:nvSpPr>
            <p:spPr bwMode="auto">
              <a:xfrm>
                <a:off x="3960" y="1273"/>
                <a:ext cx="1" cy="3"/>
              </a:xfrm>
              <a:custGeom>
                <a:avLst/>
                <a:gdLst>
                  <a:gd name="T0" fmla="*/ 5 w 5"/>
                  <a:gd name="T1" fmla="*/ 26 h 26"/>
                  <a:gd name="T2" fmla="*/ 0 w 5"/>
                  <a:gd name="T3" fmla="*/ 0 h 26"/>
                  <a:gd name="T4" fmla="*/ 0 w 5"/>
                  <a:gd name="T5" fmla="*/ 0 h 26"/>
                  <a:gd name="T6" fmla="*/ 5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" name="Line 5431"/>
              <p:cNvSpPr>
                <a:spLocks noChangeShapeType="1"/>
              </p:cNvSpPr>
              <p:nvPr/>
            </p:nvSpPr>
            <p:spPr bwMode="auto">
              <a:xfrm>
                <a:off x="3960" y="12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" name="Freeform 5432"/>
              <p:cNvSpPr>
                <a:spLocks/>
              </p:cNvSpPr>
              <p:nvPr/>
            </p:nvSpPr>
            <p:spPr bwMode="auto">
              <a:xfrm>
                <a:off x="3955" y="1273"/>
                <a:ext cx="6" cy="7"/>
              </a:xfrm>
              <a:custGeom>
                <a:avLst/>
                <a:gdLst>
                  <a:gd name="T0" fmla="*/ 57 w 57"/>
                  <a:gd name="T1" fmla="*/ 53 h 63"/>
                  <a:gd name="T2" fmla="*/ 51 w 57"/>
                  <a:gd name="T3" fmla="*/ 26 h 63"/>
                  <a:gd name="T4" fmla="*/ 46 w 57"/>
                  <a:gd name="T5" fmla="*/ 0 h 63"/>
                  <a:gd name="T6" fmla="*/ 0 w 57"/>
                  <a:gd name="T7" fmla="*/ 10 h 63"/>
                  <a:gd name="T8" fmla="*/ 5 w 57"/>
                  <a:gd name="T9" fmla="*/ 36 h 63"/>
                  <a:gd name="T10" fmla="*/ 11 w 57"/>
                  <a:gd name="T11" fmla="*/ 63 h 63"/>
                  <a:gd name="T12" fmla="*/ 57 w 57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57" y="53"/>
                    </a:moveTo>
                    <a:lnTo>
                      <a:pt x="51" y="26"/>
                    </a:lnTo>
                    <a:lnTo>
                      <a:pt x="46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11" y="63"/>
                    </a:lnTo>
                    <a:lnTo>
                      <a:pt x="5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" name="Freeform 5433"/>
              <p:cNvSpPr>
                <a:spLocks/>
              </p:cNvSpPr>
              <p:nvPr/>
            </p:nvSpPr>
            <p:spPr bwMode="auto">
              <a:xfrm>
                <a:off x="3955" y="1273"/>
                <a:ext cx="6" cy="7"/>
              </a:xfrm>
              <a:custGeom>
                <a:avLst/>
                <a:gdLst>
                  <a:gd name="T0" fmla="*/ 57 w 57"/>
                  <a:gd name="T1" fmla="*/ 53 h 63"/>
                  <a:gd name="T2" fmla="*/ 51 w 57"/>
                  <a:gd name="T3" fmla="*/ 26 h 63"/>
                  <a:gd name="T4" fmla="*/ 46 w 57"/>
                  <a:gd name="T5" fmla="*/ 0 h 63"/>
                  <a:gd name="T6" fmla="*/ 0 w 57"/>
                  <a:gd name="T7" fmla="*/ 10 h 63"/>
                  <a:gd name="T8" fmla="*/ 5 w 57"/>
                  <a:gd name="T9" fmla="*/ 36 h 63"/>
                  <a:gd name="T10" fmla="*/ 11 w 57"/>
                  <a:gd name="T11" fmla="*/ 63 h 63"/>
                  <a:gd name="T12" fmla="*/ 57 w 57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57" y="53"/>
                    </a:moveTo>
                    <a:lnTo>
                      <a:pt x="51" y="26"/>
                    </a:lnTo>
                    <a:lnTo>
                      <a:pt x="46" y="0"/>
                    </a:lnTo>
                    <a:lnTo>
                      <a:pt x="0" y="10"/>
                    </a:lnTo>
                    <a:lnTo>
                      <a:pt x="5" y="36"/>
                    </a:lnTo>
                    <a:lnTo>
                      <a:pt x="11" y="63"/>
                    </a:lnTo>
                    <a:lnTo>
                      <a:pt x="57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" name="Freeform 5434"/>
              <p:cNvSpPr>
                <a:spLocks/>
              </p:cNvSpPr>
              <p:nvPr/>
            </p:nvSpPr>
            <p:spPr bwMode="auto">
              <a:xfrm>
                <a:off x="3954" y="1274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1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" name="Line 5435"/>
              <p:cNvSpPr>
                <a:spLocks noChangeShapeType="1"/>
              </p:cNvSpPr>
              <p:nvPr/>
            </p:nvSpPr>
            <p:spPr bwMode="auto">
              <a:xfrm flipH="1">
                <a:off x="3954" y="12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" name="Freeform 5436"/>
              <p:cNvSpPr>
                <a:spLocks/>
              </p:cNvSpPr>
              <p:nvPr/>
            </p:nvSpPr>
            <p:spPr bwMode="auto">
              <a:xfrm>
                <a:off x="3949" y="1274"/>
                <a:ext cx="7" cy="7"/>
              </a:xfrm>
              <a:custGeom>
                <a:avLst/>
                <a:gdLst>
                  <a:gd name="T0" fmla="*/ 59 w 59"/>
                  <a:gd name="T1" fmla="*/ 53 h 63"/>
                  <a:gd name="T2" fmla="*/ 52 w 59"/>
                  <a:gd name="T3" fmla="*/ 26 h 63"/>
                  <a:gd name="T4" fmla="*/ 46 w 59"/>
                  <a:gd name="T5" fmla="*/ 0 h 63"/>
                  <a:gd name="T6" fmla="*/ 0 w 59"/>
                  <a:gd name="T7" fmla="*/ 11 h 63"/>
                  <a:gd name="T8" fmla="*/ 6 w 59"/>
                  <a:gd name="T9" fmla="*/ 37 h 63"/>
                  <a:gd name="T10" fmla="*/ 13 w 59"/>
                  <a:gd name="T11" fmla="*/ 63 h 63"/>
                  <a:gd name="T12" fmla="*/ 59 w 59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53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1"/>
                    </a:lnTo>
                    <a:lnTo>
                      <a:pt x="6" y="37"/>
                    </a:lnTo>
                    <a:lnTo>
                      <a:pt x="13" y="63"/>
                    </a:lnTo>
                    <a:lnTo>
                      <a:pt x="5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" name="Freeform 5437"/>
              <p:cNvSpPr>
                <a:spLocks/>
              </p:cNvSpPr>
              <p:nvPr/>
            </p:nvSpPr>
            <p:spPr bwMode="auto">
              <a:xfrm>
                <a:off x="3949" y="1274"/>
                <a:ext cx="7" cy="7"/>
              </a:xfrm>
              <a:custGeom>
                <a:avLst/>
                <a:gdLst>
                  <a:gd name="T0" fmla="*/ 59 w 59"/>
                  <a:gd name="T1" fmla="*/ 53 h 63"/>
                  <a:gd name="T2" fmla="*/ 52 w 59"/>
                  <a:gd name="T3" fmla="*/ 26 h 63"/>
                  <a:gd name="T4" fmla="*/ 46 w 59"/>
                  <a:gd name="T5" fmla="*/ 0 h 63"/>
                  <a:gd name="T6" fmla="*/ 0 w 59"/>
                  <a:gd name="T7" fmla="*/ 11 h 63"/>
                  <a:gd name="T8" fmla="*/ 6 w 59"/>
                  <a:gd name="T9" fmla="*/ 37 h 63"/>
                  <a:gd name="T10" fmla="*/ 13 w 59"/>
                  <a:gd name="T11" fmla="*/ 63 h 63"/>
                  <a:gd name="T12" fmla="*/ 59 w 59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53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1"/>
                    </a:lnTo>
                    <a:lnTo>
                      <a:pt x="6" y="37"/>
                    </a:lnTo>
                    <a:lnTo>
                      <a:pt x="13" y="63"/>
                    </a:lnTo>
                    <a:lnTo>
                      <a:pt x="5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" name="Freeform 5438"/>
              <p:cNvSpPr>
                <a:spLocks/>
              </p:cNvSpPr>
              <p:nvPr/>
            </p:nvSpPr>
            <p:spPr bwMode="auto">
              <a:xfrm>
                <a:off x="3944" y="1276"/>
                <a:ext cx="7" cy="7"/>
              </a:xfrm>
              <a:custGeom>
                <a:avLst/>
                <a:gdLst>
                  <a:gd name="T0" fmla="*/ 59 w 59"/>
                  <a:gd name="T1" fmla="*/ 52 h 63"/>
                  <a:gd name="T2" fmla="*/ 52 w 59"/>
                  <a:gd name="T3" fmla="*/ 26 h 63"/>
                  <a:gd name="T4" fmla="*/ 46 w 59"/>
                  <a:gd name="T5" fmla="*/ 0 h 63"/>
                  <a:gd name="T6" fmla="*/ 0 w 59"/>
                  <a:gd name="T7" fmla="*/ 11 h 63"/>
                  <a:gd name="T8" fmla="*/ 6 w 59"/>
                  <a:gd name="T9" fmla="*/ 37 h 63"/>
                  <a:gd name="T10" fmla="*/ 13 w 59"/>
                  <a:gd name="T11" fmla="*/ 63 h 63"/>
                  <a:gd name="T12" fmla="*/ 59 w 59"/>
                  <a:gd name="T13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52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1"/>
                    </a:lnTo>
                    <a:lnTo>
                      <a:pt x="6" y="37"/>
                    </a:lnTo>
                    <a:lnTo>
                      <a:pt x="13" y="63"/>
                    </a:lnTo>
                    <a:lnTo>
                      <a:pt x="59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" name="Freeform 5439"/>
              <p:cNvSpPr>
                <a:spLocks/>
              </p:cNvSpPr>
              <p:nvPr/>
            </p:nvSpPr>
            <p:spPr bwMode="auto">
              <a:xfrm>
                <a:off x="3944" y="1276"/>
                <a:ext cx="7" cy="7"/>
              </a:xfrm>
              <a:custGeom>
                <a:avLst/>
                <a:gdLst>
                  <a:gd name="T0" fmla="*/ 59 w 59"/>
                  <a:gd name="T1" fmla="*/ 52 h 63"/>
                  <a:gd name="T2" fmla="*/ 52 w 59"/>
                  <a:gd name="T3" fmla="*/ 26 h 63"/>
                  <a:gd name="T4" fmla="*/ 46 w 59"/>
                  <a:gd name="T5" fmla="*/ 0 h 63"/>
                  <a:gd name="T6" fmla="*/ 0 w 59"/>
                  <a:gd name="T7" fmla="*/ 11 h 63"/>
                  <a:gd name="T8" fmla="*/ 6 w 59"/>
                  <a:gd name="T9" fmla="*/ 37 h 63"/>
                  <a:gd name="T10" fmla="*/ 13 w 59"/>
                  <a:gd name="T11" fmla="*/ 63 h 63"/>
                  <a:gd name="T12" fmla="*/ 59 w 59"/>
                  <a:gd name="T13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3">
                    <a:moveTo>
                      <a:pt x="59" y="52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1"/>
                    </a:lnTo>
                    <a:lnTo>
                      <a:pt x="6" y="37"/>
                    </a:lnTo>
                    <a:lnTo>
                      <a:pt x="13" y="63"/>
                    </a:lnTo>
                    <a:lnTo>
                      <a:pt x="59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" name="Freeform 5440"/>
              <p:cNvSpPr>
                <a:spLocks/>
              </p:cNvSpPr>
              <p:nvPr/>
            </p:nvSpPr>
            <p:spPr bwMode="auto">
              <a:xfrm>
                <a:off x="3944" y="1277"/>
                <a:ext cx="1" cy="3"/>
              </a:xfrm>
              <a:custGeom>
                <a:avLst/>
                <a:gdLst>
                  <a:gd name="T0" fmla="*/ 6 w 6"/>
                  <a:gd name="T1" fmla="*/ 26 h 26"/>
                  <a:gd name="T2" fmla="*/ 0 w 6"/>
                  <a:gd name="T3" fmla="*/ 0 h 26"/>
                  <a:gd name="T4" fmla="*/ 0 w 6"/>
                  <a:gd name="T5" fmla="*/ 0 h 26"/>
                  <a:gd name="T6" fmla="*/ 6 w 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6">
                    <a:moveTo>
                      <a:pt x="6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" name="Line 5441"/>
              <p:cNvSpPr>
                <a:spLocks noChangeShapeType="1"/>
              </p:cNvSpPr>
              <p:nvPr/>
            </p:nvSpPr>
            <p:spPr bwMode="auto">
              <a:xfrm>
                <a:off x="3944" y="1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" name="Freeform 5442"/>
              <p:cNvSpPr>
                <a:spLocks/>
              </p:cNvSpPr>
              <p:nvPr/>
            </p:nvSpPr>
            <p:spPr bwMode="auto">
              <a:xfrm>
                <a:off x="3939" y="1277"/>
                <a:ext cx="7" cy="7"/>
              </a:xfrm>
              <a:custGeom>
                <a:avLst/>
                <a:gdLst>
                  <a:gd name="T0" fmla="*/ 58 w 58"/>
                  <a:gd name="T1" fmla="*/ 52 h 65"/>
                  <a:gd name="T2" fmla="*/ 51 w 58"/>
                  <a:gd name="T3" fmla="*/ 26 h 65"/>
                  <a:gd name="T4" fmla="*/ 45 w 58"/>
                  <a:gd name="T5" fmla="*/ 0 h 65"/>
                  <a:gd name="T6" fmla="*/ 0 w 58"/>
                  <a:gd name="T7" fmla="*/ 12 h 65"/>
                  <a:gd name="T8" fmla="*/ 6 w 58"/>
                  <a:gd name="T9" fmla="*/ 38 h 65"/>
                  <a:gd name="T10" fmla="*/ 13 w 58"/>
                  <a:gd name="T11" fmla="*/ 65 h 65"/>
                  <a:gd name="T12" fmla="*/ 58 w 58"/>
                  <a:gd name="T13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58" y="52"/>
                    </a:moveTo>
                    <a:lnTo>
                      <a:pt x="51" y="26"/>
                    </a:lnTo>
                    <a:lnTo>
                      <a:pt x="45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3" y="65"/>
                    </a:lnTo>
                    <a:lnTo>
                      <a:pt x="5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" name="Freeform 5443"/>
              <p:cNvSpPr>
                <a:spLocks/>
              </p:cNvSpPr>
              <p:nvPr/>
            </p:nvSpPr>
            <p:spPr bwMode="auto">
              <a:xfrm>
                <a:off x="3939" y="1277"/>
                <a:ext cx="7" cy="7"/>
              </a:xfrm>
              <a:custGeom>
                <a:avLst/>
                <a:gdLst>
                  <a:gd name="T0" fmla="*/ 58 w 58"/>
                  <a:gd name="T1" fmla="*/ 52 h 65"/>
                  <a:gd name="T2" fmla="*/ 51 w 58"/>
                  <a:gd name="T3" fmla="*/ 26 h 65"/>
                  <a:gd name="T4" fmla="*/ 45 w 58"/>
                  <a:gd name="T5" fmla="*/ 0 h 65"/>
                  <a:gd name="T6" fmla="*/ 0 w 58"/>
                  <a:gd name="T7" fmla="*/ 12 h 65"/>
                  <a:gd name="T8" fmla="*/ 6 w 58"/>
                  <a:gd name="T9" fmla="*/ 38 h 65"/>
                  <a:gd name="T10" fmla="*/ 13 w 58"/>
                  <a:gd name="T11" fmla="*/ 65 h 65"/>
                  <a:gd name="T12" fmla="*/ 58 w 58"/>
                  <a:gd name="T13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65">
                    <a:moveTo>
                      <a:pt x="58" y="52"/>
                    </a:moveTo>
                    <a:lnTo>
                      <a:pt x="51" y="26"/>
                    </a:lnTo>
                    <a:lnTo>
                      <a:pt x="45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3" y="65"/>
                    </a:lnTo>
                    <a:lnTo>
                      <a:pt x="58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" name="Freeform 5444"/>
              <p:cNvSpPr>
                <a:spLocks/>
              </p:cNvSpPr>
              <p:nvPr/>
            </p:nvSpPr>
            <p:spPr bwMode="auto">
              <a:xfrm>
                <a:off x="3940" y="1281"/>
                <a:ext cx="1" cy="3"/>
              </a:xfrm>
              <a:custGeom>
                <a:avLst/>
                <a:gdLst>
                  <a:gd name="T0" fmla="*/ 0 w 7"/>
                  <a:gd name="T1" fmla="*/ 0 h 27"/>
                  <a:gd name="T2" fmla="*/ 7 w 7"/>
                  <a:gd name="T3" fmla="*/ 27 h 27"/>
                  <a:gd name="T4" fmla="*/ 7 w 7"/>
                  <a:gd name="T5" fmla="*/ 27 h 27"/>
                  <a:gd name="T6" fmla="*/ 0 w 7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0" y="0"/>
                    </a:moveTo>
                    <a:lnTo>
                      <a:pt x="7" y="27"/>
                    </a:lnTo>
                    <a:lnTo>
                      <a:pt x="7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9" name="Line 5445"/>
              <p:cNvSpPr>
                <a:spLocks noChangeShapeType="1"/>
              </p:cNvSpPr>
              <p:nvPr/>
            </p:nvSpPr>
            <p:spPr bwMode="auto">
              <a:xfrm>
                <a:off x="3941" y="12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0" name="Freeform 5446"/>
              <p:cNvSpPr>
                <a:spLocks/>
              </p:cNvSpPr>
              <p:nvPr/>
            </p:nvSpPr>
            <p:spPr bwMode="auto">
              <a:xfrm>
                <a:off x="3934" y="1278"/>
                <a:ext cx="7" cy="7"/>
              </a:xfrm>
              <a:custGeom>
                <a:avLst/>
                <a:gdLst>
                  <a:gd name="T0" fmla="*/ 59 w 59"/>
                  <a:gd name="T1" fmla="*/ 53 h 65"/>
                  <a:gd name="T2" fmla="*/ 52 w 59"/>
                  <a:gd name="T3" fmla="*/ 26 h 65"/>
                  <a:gd name="T4" fmla="*/ 46 w 59"/>
                  <a:gd name="T5" fmla="*/ 0 h 65"/>
                  <a:gd name="T6" fmla="*/ 0 w 59"/>
                  <a:gd name="T7" fmla="*/ 12 h 65"/>
                  <a:gd name="T8" fmla="*/ 6 w 59"/>
                  <a:gd name="T9" fmla="*/ 38 h 65"/>
                  <a:gd name="T10" fmla="*/ 13 w 59"/>
                  <a:gd name="T11" fmla="*/ 65 h 65"/>
                  <a:gd name="T12" fmla="*/ 59 w 59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59" y="53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3" y="65"/>
                    </a:lnTo>
                    <a:lnTo>
                      <a:pt x="5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" name="Freeform 5447"/>
              <p:cNvSpPr>
                <a:spLocks/>
              </p:cNvSpPr>
              <p:nvPr/>
            </p:nvSpPr>
            <p:spPr bwMode="auto">
              <a:xfrm>
                <a:off x="3934" y="1278"/>
                <a:ext cx="7" cy="7"/>
              </a:xfrm>
              <a:custGeom>
                <a:avLst/>
                <a:gdLst>
                  <a:gd name="T0" fmla="*/ 59 w 59"/>
                  <a:gd name="T1" fmla="*/ 53 h 65"/>
                  <a:gd name="T2" fmla="*/ 52 w 59"/>
                  <a:gd name="T3" fmla="*/ 26 h 65"/>
                  <a:gd name="T4" fmla="*/ 46 w 59"/>
                  <a:gd name="T5" fmla="*/ 0 h 65"/>
                  <a:gd name="T6" fmla="*/ 0 w 59"/>
                  <a:gd name="T7" fmla="*/ 12 h 65"/>
                  <a:gd name="T8" fmla="*/ 6 w 59"/>
                  <a:gd name="T9" fmla="*/ 38 h 65"/>
                  <a:gd name="T10" fmla="*/ 13 w 59"/>
                  <a:gd name="T11" fmla="*/ 65 h 65"/>
                  <a:gd name="T12" fmla="*/ 59 w 59"/>
                  <a:gd name="T13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5">
                    <a:moveTo>
                      <a:pt x="59" y="53"/>
                    </a:moveTo>
                    <a:lnTo>
                      <a:pt x="52" y="26"/>
                    </a:lnTo>
                    <a:lnTo>
                      <a:pt x="46" y="0"/>
                    </a:lnTo>
                    <a:lnTo>
                      <a:pt x="0" y="12"/>
                    </a:lnTo>
                    <a:lnTo>
                      <a:pt x="6" y="38"/>
                    </a:lnTo>
                    <a:lnTo>
                      <a:pt x="13" y="65"/>
                    </a:lnTo>
                    <a:lnTo>
                      <a:pt x="59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2" name="Freeform 5448"/>
              <p:cNvSpPr>
                <a:spLocks/>
              </p:cNvSpPr>
              <p:nvPr/>
            </p:nvSpPr>
            <p:spPr bwMode="auto">
              <a:xfrm>
                <a:off x="3934" y="1279"/>
                <a:ext cx="1" cy="3"/>
              </a:xfrm>
              <a:custGeom>
                <a:avLst/>
                <a:gdLst>
                  <a:gd name="T0" fmla="*/ 7 w 7"/>
                  <a:gd name="T1" fmla="*/ 26 h 26"/>
                  <a:gd name="T2" fmla="*/ 1 w 7"/>
                  <a:gd name="T3" fmla="*/ 0 h 26"/>
                  <a:gd name="T4" fmla="*/ 0 w 7"/>
                  <a:gd name="T5" fmla="*/ 0 h 26"/>
                  <a:gd name="T6" fmla="*/ 7 w 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3" name="Line 5449"/>
              <p:cNvSpPr>
                <a:spLocks noChangeShapeType="1"/>
              </p:cNvSpPr>
              <p:nvPr/>
            </p:nvSpPr>
            <p:spPr bwMode="auto">
              <a:xfrm flipH="1">
                <a:off x="3934" y="12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" name="Freeform 5450"/>
              <p:cNvSpPr>
                <a:spLocks/>
              </p:cNvSpPr>
              <p:nvPr/>
            </p:nvSpPr>
            <p:spPr bwMode="auto">
              <a:xfrm>
                <a:off x="3929" y="1279"/>
                <a:ext cx="7" cy="8"/>
              </a:xfrm>
              <a:custGeom>
                <a:avLst/>
                <a:gdLst>
                  <a:gd name="T0" fmla="*/ 62 w 62"/>
                  <a:gd name="T1" fmla="*/ 53 h 66"/>
                  <a:gd name="T2" fmla="*/ 54 w 62"/>
                  <a:gd name="T3" fmla="*/ 26 h 66"/>
                  <a:gd name="T4" fmla="*/ 47 w 62"/>
                  <a:gd name="T5" fmla="*/ 0 h 66"/>
                  <a:gd name="T6" fmla="*/ 0 w 62"/>
                  <a:gd name="T7" fmla="*/ 13 h 66"/>
                  <a:gd name="T8" fmla="*/ 8 w 62"/>
                  <a:gd name="T9" fmla="*/ 39 h 66"/>
                  <a:gd name="T10" fmla="*/ 16 w 62"/>
                  <a:gd name="T11" fmla="*/ 66 h 66"/>
                  <a:gd name="T12" fmla="*/ 62 w 62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3"/>
                    </a:moveTo>
                    <a:lnTo>
                      <a:pt x="54" y="26"/>
                    </a:lnTo>
                    <a:lnTo>
                      <a:pt x="47" y="0"/>
                    </a:lnTo>
                    <a:lnTo>
                      <a:pt x="0" y="13"/>
                    </a:lnTo>
                    <a:lnTo>
                      <a:pt x="8" y="39"/>
                    </a:lnTo>
                    <a:lnTo>
                      <a:pt x="16" y="66"/>
                    </a:lnTo>
                    <a:lnTo>
                      <a:pt x="62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" name="Freeform 5451"/>
              <p:cNvSpPr>
                <a:spLocks/>
              </p:cNvSpPr>
              <p:nvPr/>
            </p:nvSpPr>
            <p:spPr bwMode="auto">
              <a:xfrm>
                <a:off x="3929" y="1279"/>
                <a:ext cx="7" cy="8"/>
              </a:xfrm>
              <a:custGeom>
                <a:avLst/>
                <a:gdLst>
                  <a:gd name="T0" fmla="*/ 62 w 62"/>
                  <a:gd name="T1" fmla="*/ 53 h 66"/>
                  <a:gd name="T2" fmla="*/ 54 w 62"/>
                  <a:gd name="T3" fmla="*/ 26 h 66"/>
                  <a:gd name="T4" fmla="*/ 47 w 62"/>
                  <a:gd name="T5" fmla="*/ 0 h 66"/>
                  <a:gd name="T6" fmla="*/ 0 w 62"/>
                  <a:gd name="T7" fmla="*/ 13 h 66"/>
                  <a:gd name="T8" fmla="*/ 8 w 62"/>
                  <a:gd name="T9" fmla="*/ 39 h 66"/>
                  <a:gd name="T10" fmla="*/ 16 w 62"/>
                  <a:gd name="T11" fmla="*/ 66 h 66"/>
                  <a:gd name="T12" fmla="*/ 62 w 62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3"/>
                    </a:moveTo>
                    <a:lnTo>
                      <a:pt x="54" y="26"/>
                    </a:lnTo>
                    <a:lnTo>
                      <a:pt x="47" y="0"/>
                    </a:lnTo>
                    <a:lnTo>
                      <a:pt x="0" y="13"/>
                    </a:lnTo>
                    <a:lnTo>
                      <a:pt x="8" y="39"/>
                    </a:lnTo>
                    <a:lnTo>
                      <a:pt x="16" y="66"/>
                    </a:lnTo>
                    <a:lnTo>
                      <a:pt x="62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" name="Freeform 5452"/>
              <p:cNvSpPr>
                <a:spLocks/>
              </p:cNvSpPr>
              <p:nvPr/>
            </p:nvSpPr>
            <p:spPr bwMode="auto">
              <a:xfrm>
                <a:off x="3929" y="1281"/>
                <a:ext cx="1" cy="3"/>
              </a:xfrm>
              <a:custGeom>
                <a:avLst/>
                <a:gdLst>
                  <a:gd name="T0" fmla="*/ 8 w 8"/>
                  <a:gd name="T1" fmla="*/ 26 h 26"/>
                  <a:gd name="T2" fmla="*/ 0 w 8"/>
                  <a:gd name="T3" fmla="*/ 0 h 26"/>
                  <a:gd name="T4" fmla="*/ 0 w 8"/>
                  <a:gd name="T5" fmla="*/ 0 h 26"/>
                  <a:gd name="T6" fmla="*/ 8 w 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8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" name="Line 5453"/>
              <p:cNvSpPr>
                <a:spLocks noChangeShapeType="1"/>
              </p:cNvSpPr>
              <p:nvPr/>
            </p:nvSpPr>
            <p:spPr bwMode="auto">
              <a:xfrm>
                <a:off x="3929" y="12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" name="Freeform 5454"/>
              <p:cNvSpPr>
                <a:spLocks/>
              </p:cNvSpPr>
              <p:nvPr/>
            </p:nvSpPr>
            <p:spPr bwMode="auto">
              <a:xfrm>
                <a:off x="3924" y="1281"/>
                <a:ext cx="7" cy="7"/>
              </a:xfrm>
              <a:custGeom>
                <a:avLst/>
                <a:gdLst>
                  <a:gd name="T0" fmla="*/ 60 w 60"/>
                  <a:gd name="T1" fmla="*/ 53 h 66"/>
                  <a:gd name="T2" fmla="*/ 52 w 60"/>
                  <a:gd name="T3" fmla="*/ 26 h 66"/>
                  <a:gd name="T4" fmla="*/ 44 w 60"/>
                  <a:gd name="T5" fmla="*/ 0 h 66"/>
                  <a:gd name="T6" fmla="*/ 0 w 60"/>
                  <a:gd name="T7" fmla="*/ 13 h 66"/>
                  <a:gd name="T8" fmla="*/ 7 w 60"/>
                  <a:gd name="T9" fmla="*/ 40 h 66"/>
                  <a:gd name="T10" fmla="*/ 15 w 60"/>
                  <a:gd name="T11" fmla="*/ 66 h 66"/>
                  <a:gd name="T12" fmla="*/ 60 w 60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60" y="53"/>
                    </a:moveTo>
                    <a:lnTo>
                      <a:pt x="52" y="26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5" y="66"/>
                    </a:lnTo>
                    <a:lnTo>
                      <a:pt x="6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9" name="Freeform 5455"/>
              <p:cNvSpPr>
                <a:spLocks/>
              </p:cNvSpPr>
              <p:nvPr/>
            </p:nvSpPr>
            <p:spPr bwMode="auto">
              <a:xfrm>
                <a:off x="3924" y="1281"/>
                <a:ext cx="7" cy="7"/>
              </a:xfrm>
              <a:custGeom>
                <a:avLst/>
                <a:gdLst>
                  <a:gd name="T0" fmla="*/ 60 w 60"/>
                  <a:gd name="T1" fmla="*/ 53 h 66"/>
                  <a:gd name="T2" fmla="*/ 52 w 60"/>
                  <a:gd name="T3" fmla="*/ 26 h 66"/>
                  <a:gd name="T4" fmla="*/ 44 w 60"/>
                  <a:gd name="T5" fmla="*/ 0 h 66"/>
                  <a:gd name="T6" fmla="*/ 0 w 60"/>
                  <a:gd name="T7" fmla="*/ 13 h 66"/>
                  <a:gd name="T8" fmla="*/ 7 w 60"/>
                  <a:gd name="T9" fmla="*/ 40 h 66"/>
                  <a:gd name="T10" fmla="*/ 15 w 60"/>
                  <a:gd name="T11" fmla="*/ 66 h 66"/>
                  <a:gd name="T12" fmla="*/ 60 w 60"/>
                  <a:gd name="T13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6">
                    <a:moveTo>
                      <a:pt x="60" y="53"/>
                    </a:moveTo>
                    <a:lnTo>
                      <a:pt x="52" y="26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7" y="40"/>
                    </a:lnTo>
                    <a:lnTo>
                      <a:pt x="15" y="66"/>
                    </a:lnTo>
                    <a:lnTo>
                      <a:pt x="6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" name="Freeform 5456"/>
              <p:cNvSpPr>
                <a:spLocks/>
              </p:cNvSpPr>
              <p:nvPr/>
            </p:nvSpPr>
            <p:spPr bwMode="auto">
              <a:xfrm>
                <a:off x="3924" y="1282"/>
                <a:ext cx="1" cy="3"/>
              </a:xfrm>
              <a:custGeom>
                <a:avLst/>
                <a:gdLst>
                  <a:gd name="T0" fmla="*/ 7 w 7"/>
                  <a:gd name="T1" fmla="*/ 27 h 27"/>
                  <a:gd name="T2" fmla="*/ 0 w 7"/>
                  <a:gd name="T3" fmla="*/ 0 h 27"/>
                  <a:gd name="T4" fmla="*/ 0 w 7"/>
                  <a:gd name="T5" fmla="*/ 1 h 27"/>
                  <a:gd name="T6" fmla="*/ 7 w 7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7" y="2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" name="Line 5457"/>
              <p:cNvSpPr>
                <a:spLocks noChangeShapeType="1"/>
              </p:cNvSpPr>
              <p:nvPr/>
            </p:nvSpPr>
            <p:spPr bwMode="auto">
              <a:xfrm>
                <a:off x="3924" y="12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" name="Freeform 5458"/>
              <p:cNvSpPr>
                <a:spLocks/>
              </p:cNvSpPr>
              <p:nvPr/>
            </p:nvSpPr>
            <p:spPr bwMode="auto">
              <a:xfrm>
                <a:off x="3919" y="1282"/>
                <a:ext cx="7" cy="8"/>
              </a:xfrm>
              <a:custGeom>
                <a:avLst/>
                <a:gdLst>
                  <a:gd name="T0" fmla="*/ 60 w 60"/>
                  <a:gd name="T1" fmla="*/ 51 h 65"/>
                  <a:gd name="T2" fmla="*/ 52 w 60"/>
                  <a:gd name="T3" fmla="*/ 26 h 65"/>
                  <a:gd name="T4" fmla="*/ 45 w 60"/>
                  <a:gd name="T5" fmla="*/ 0 h 65"/>
                  <a:gd name="T6" fmla="*/ 0 w 60"/>
                  <a:gd name="T7" fmla="*/ 15 h 65"/>
                  <a:gd name="T8" fmla="*/ 7 w 60"/>
                  <a:gd name="T9" fmla="*/ 40 h 65"/>
                  <a:gd name="T10" fmla="*/ 15 w 60"/>
                  <a:gd name="T11" fmla="*/ 65 h 65"/>
                  <a:gd name="T12" fmla="*/ 60 w 60"/>
                  <a:gd name="T13" fmla="*/ 5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51"/>
                    </a:moveTo>
                    <a:lnTo>
                      <a:pt x="52" y="26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7" y="40"/>
                    </a:lnTo>
                    <a:lnTo>
                      <a:pt x="15" y="65"/>
                    </a:lnTo>
                    <a:lnTo>
                      <a:pt x="6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" name="Freeform 5459"/>
              <p:cNvSpPr>
                <a:spLocks/>
              </p:cNvSpPr>
              <p:nvPr/>
            </p:nvSpPr>
            <p:spPr bwMode="auto">
              <a:xfrm>
                <a:off x="3919" y="1282"/>
                <a:ext cx="7" cy="8"/>
              </a:xfrm>
              <a:custGeom>
                <a:avLst/>
                <a:gdLst>
                  <a:gd name="T0" fmla="*/ 60 w 60"/>
                  <a:gd name="T1" fmla="*/ 51 h 65"/>
                  <a:gd name="T2" fmla="*/ 52 w 60"/>
                  <a:gd name="T3" fmla="*/ 26 h 65"/>
                  <a:gd name="T4" fmla="*/ 45 w 60"/>
                  <a:gd name="T5" fmla="*/ 0 h 65"/>
                  <a:gd name="T6" fmla="*/ 0 w 60"/>
                  <a:gd name="T7" fmla="*/ 15 h 65"/>
                  <a:gd name="T8" fmla="*/ 7 w 60"/>
                  <a:gd name="T9" fmla="*/ 40 h 65"/>
                  <a:gd name="T10" fmla="*/ 15 w 60"/>
                  <a:gd name="T11" fmla="*/ 65 h 65"/>
                  <a:gd name="T12" fmla="*/ 60 w 60"/>
                  <a:gd name="T13" fmla="*/ 5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5">
                    <a:moveTo>
                      <a:pt x="60" y="51"/>
                    </a:moveTo>
                    <a:lnTo>
                      <a:pt x="52" y="26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7" y="40"/>
                    </a:lnTo>
                    <a:lnTo>
                      <a:pt x="15" y="65"/>
                    </a:lnTo>
                    <a:lnTo>
                      <a:pt x="60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4" name="Freeform 5460"/>
              <p:cNvSpPr>
                <a:spLocks/>
              </p:cNvSpPr>
              <p:nvPr/>
            </p:nvSpPr>
            <p:spPr bwMode="auto">
              <a:xfrm>
                <a:off x="3919" y="1284"/>
                <a:ext cx="1" cy="3"/>
              </a:xfrm>
              <a:custGeom>
                <a:avLst/>
                <a:gdLst>
                  <a:gd name="T0" fmla="*/ 7 w 7"/>
                  <a:gd name="T1" fmla="*/ 25 h 25"/>
                  <a:gd name="T2" fmla="*/ 0 w 7"/>
                  <a:gd name="T3" fmla="*/ 0 h 25"/>
                  <a:gd name="T4" fmla="*/ 0 w 7"/>
                  <a:gd name="T5" fmla="*/ 0 h 25"/>
                  <a:gd name="T6" fmla="*/ 7 w 7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5">
                    <a:moveTo>
                      <a:pt x="7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" name="Line 5461"/>
              <p:cNvSpPr>
                <a:spLocks noChangeShapeType="1"/>
              </p:cNvSpPr>
              <p:nvPr/>
            </p:nvSpPr>
            <p:spPr bwMode="auto">
              <a:xfrm>
                <a:off x="3919" y="12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" name="Freeform 5462"/>
              <p:cNvSpPr>
                <a:spLocks/>
              </p:cNvSpPr>
              <p:nvPr/>
            </p:nvSpPr>
            <p:spPr bwMode="auto">
              <a:xfrm>
                <a:off x="3914" y="1284"/>
                <a:ext cx="7" cy="7"/>
              </a:xfrm>
              <a:custGeom>
                <a:avLst/>
                <a:gdLst>
                  <a:gd name="T0" fmla="*/ 60 w 60"/>
                  <a:gd name="T1" fmla="*/ 50 h 64"/>
                  <a:gd name="T2" fmla="*/ 52 w 60"/>
                  <a:gd name="T3" fmla="*/ 25 h 64"/>
                  <a:gd name="T4" fmla="*/ 45 w 60"/>
                  <a:gd name="T5" fmla="*/ 0 h 64"/>
                  <a:gd name="T6" fmla="*/ 0 w 60"/>
                  <a:gd name="T7" fmla="*/ 14 h 64"/>
                  <a:gd name="T8" fmla="*/ 7 w 60"/>
                  <a:gd name="T9" fmla="*/ 39 h 64"/>
                  <a:gd name="T10" fmla="*/ 15 w 60"/>
                  <a:gd name="T11" fmla="*/ 64 h 64"/>
                  <a:gd name="T12" fmla="*/ 60 w 60"/>
                  <a:gd name="T13" fmla="*/ 5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60" y="50"/>
                    </a:moveTo>
                    <a:lnTo>
                      <a:pt x="52" y="25"/>
                    </a:lnTo>
                    <a:lnTo>
                      <a:pt x="45" y="0"/>
                    </a:lnTo>
                    <a:lnTo>
                      <a:pt x="0" y="14"/>
                    </a:lnTo>
                    <a:lnTo>
                      <a:pt x="7" y="39"/>
                    </a:lnTo>
                    <a:lnTo>
                      <a:pt x="15" y="64"/>
                    </a:lnTo>
                    <a:lnTo>
                      <a:pt x="6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" name="Freeform 5463"/>
              <p:cNvSpPr>
                <a:spLocks/>
              </p:cNvSpPr>
              <p:nvPr/>
            </p:nvSpPr>
            <p:spPr bwMode="auto">
              <a:xfrm>
                <a:off x="3914" y="1284"/>
                <a:ext cx="7" cy="7"/>
              </a:xfrm>
              <a:custGeom>
                <a:avLst/>
                <a:gdLst>
                  <a:gd name="T0" fmla="*/ 60 w 60"/>
                  <a:gd name="T1" fmla="*/ 50 h 64"/>
                  <a:gd name="T2" fmla="*/ 52 w 60"/>
                  <a:gd name="T3" fmla="*/ 25 h 64"/>
                  <a:gd name="T4" fmla="*/ 45 w 60"/>
                  <a:gd name="T5" fmla="*/ 0 h 64"/>
                  <a:gd name="T6" fmla="*/ 0 w 60"/>
                  <a:gd name="T7" fmla="*/ 14 h 64"/>
                  <a:gd name="T8" fmla="*/ 7 w 60"/>
                  <a:gd name="T9" fmla="*/ 39 h 64"/>
                  <a:gd name="T10" fmla="*/ 15 w 60"/>
                  <a:gd name="T11" fmla="*/ 64 h 64"/>
                  <a:gd name="T12" fmla="*/ 60 w 60"/>
                  <a:gd name="T13" fmla="*/ 5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60" y="50"/>
                    </a:moveTo>
                    <a:lnTo>
                      <a:pt x="52" y="25"/>
                    </a:lnTo>
                    <a:lnTo>
                      <a:pt x="45" y="0"/>
                    </a:lnTo>
                    <a:lnTo>
                      <a:pt x="0" y="14"/>
                    </a:lnTo>
                    <a:lnTo>
                      <a:pt x="7" y="39"/>
                    </a:lnTo>
                    <a:lnTo>
                      <a:pt x="15" y="64"/>
                    </a:lnTo>
                    <a:lnTo>
                      <a:pt x="6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" name="Freeform 5464"/>
              <p:cNvSpPr>
                <a:spLocks/>
              </p:cNvSpPr>
              <p:nvPr/>
            </p:nvSpPr>
            <p:spPr bwMode="auto">
              <a:xfrm>
                <a:off x="3914" y="1286"/>
                <a:ext cx="1" cy="2"/>
              </a:xfrm>
              <a:custGeom>
                <a:avLst/>
                <a:gdLst>
                  <a:gd name="T0" fmla="*/ 8 w 8"/>
                  <a:gd name="T1" fmla="*/ 25 h 25"/>
                  <a:gd name="T2" fmla="*/ 1 w 8"/>
                  <a:gd name="T3" fmla="*/ 0 h 25"/>
                  <a:gd name="T4" fmla="*/ 0 w 8"/>
                  <a:gd name="T5" fmla="*/ 0 h 25"/>
                  <a:gd name="T6" fmla="*/ 8 w 8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9" name="Line 5465"/>
              <p:cNvSpPr>
                <a:spLocks noChangeShapeType="1"/>
              </p:cNvSpPr>
              <p:nvPr/>
            </p:nvSpPr>
            <p:spPr bwMode="auto">
              <a:xfrm flipH="1">
                <a:off x="3914" y="12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0" name="Freeform 5466"/>
              <p:cNvSpPr>
                <a:spLocks/>
              </p:cNvSpPr>
              <p:nvPr/>
            </p:nvSpPr>
            <p:spPr bwMode="auto">
              <a:xfrm>
                <a:off x="3909" y="1286"/>
                <a:ext cx="7" cy="7"/>
              </a:xfrm>
              <a:custGeom>
                <a:avLst/>
                <a:gdLst>
                  <a:gd name="T0" fmla="*/ 62 w 62"/>
                  <a:gd name="T1" fmla="*/ 50 h 66"/>
                  <a:gd name="T2" fmla="*/ 53 w 62"/>
                  <a:gd name="T3" fmla="*/ 25 h 66"/>
                  <a:gd name="T4" fmla="*/ 45 w 62"/>
                  <a:gd name="T5" fmla="*/ 0 h 66"/>
                  <a:gd name="T6" fmla="*/ 0 w 62"/>
                  <a:gd name="T7" fmla="*/ 15 h 66"/>
                  <a:gd name="T8" fmla="*/ 8 w 62"/>
                  <a:gd name="T9" fmla="*/ 40 h 66"/>
                  <a:gd name="T10" fmla="*/ 17 w 62"/>
                  <a:gd name="T11" fmla="*/ 66 h 66"/>
                  <a:gd name="T12" fmla="*/ 62 w 62"/>
                  <a:gd name="T13" fmla="*/ 5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0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8" y="40"/>
                    </a:lnTo>
                    <a:lnTo>
                      <a:pt x="17" y="66"/>
                    </a:lnTo>
                    <a:lnTo>
                      <a:pt x="6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1" name="Freeform 5467"/>
              <p:cNvSpPr>
                <a:spLocks/>
              </p:cNvSpPr>
              <p:nvPr/>
            </p:nvSpPr>
            <p:spPr bwMode="auto">
              <a:xfrm>
                <a:off x="3909" y="1286"/>
                <a:ext cx="7" cy="7"/>
              </a:xfrm>
              <a:custGeom>
                <a:avLst/>
                <a:gdLst>
                  <a:gd name="T0" fmla="*/ 62 w 62"/>
                  <a:gd name="T1" fmla="*/ 50 h 66"/>
                  <a:gd name="T2" fmla="*/ 53 w 62"/>
                  <a:gd name="T3" fmla="*/ 25 h 66"/>
                  <a:gd name="T4" fmla="*/ 45 w 62"/>
                  <a:gd name="T5" fmla="*/ 0 h 66"/>
                  <a:gd name="T6" fmla="*/ 0 w 62"/>
                  <a:gd name="T7" fmla="*/ 15 h 66"/>
                  <a:gd name="T8" fmla="*/ 8 w 62"/>
                  <a:gd name="T9" fmla="*/ 40 h 66"/>
                  <a:gd name="T10" fmla="*/ 17 w 62"/>
                  <a:gd name="T11" fmla="*/ 66 h 66"/>
                  <a:gd name="T12" fmla="*/ 62 w 62"/>
                  <a:gd name="T13" fmla="*/ 5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0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8" y="40"/>
                    </a:lnTo>
                    <a:lnTo>
                      <a:pt x="17" y="66"/>
                    </a:lnTo>
                    <a:lnTo>
                      <a:pt x="6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" name="Freeform 5468"/>
              <p:cNvSpPr>
                <a:spLocks/>
              </p:cNvSpPr>
              <p:nvPr/>
            </p:nvSpPr>
            <p:spPr bwMode="auto">
              <a:xfrm>
                <a:off x="3909" y="1287"/>
                <a:ext cx="1" cy="3"/>
              </a:xfrm>
              <a:custGeom>
                <a:avLst/>
                <a:gdLst>
                  <a:gd name="T0" fmla="*/ 8 w 8"/>
                  <a:gd name="T1" fmla="*/ 25 h 25"/>
                  <a:gd name="T2" fmla="*/ 0 w 8"/>
                  <a:gd name="T3" fmla="*/ 0 h 25"/>
                  <a:gd name="T4" fmla="*/ 0 w 8"/>
                  <a:gd name="T5" fmla="*/ 0 h 25"/>
                  <a:gd name="T6" fmla="*/ 8 w 8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" name="Line 5469"/>
              <p:cNvSpPr>
                <a:spLocks noChangeShapeType="1"/>
              </p:cNvSpPr>
              <p:nvPr/>
            </p:nvSpPr>
            <p:spPr bwMode="auto">
              <a:xfrm>
                <a:off x="3909" y="12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" name="Freeform 5470"/>
              <p:cNvSpPr>
                <a:spLocks/>
              </p:cNvSpPr>
              <p:nvPr/>
            </p:nvSpPr>
            <p:spPr bwMode="auto">
              <a:xfrm>
                <a:off x="3904" y="1287"/>
                <a:ext cx="7" cy="8"/>
              </a:xfrm>
              <a:custGeom>
                <a:avLst/>
                <a:gdLst>
                  <a:gd name="T0" fmla="*/ 62 w 62"/>
                  <a:gd name="T1" fmla="*/ 51 h 66"/>
                  <a:gd name="T2" fmla="*/ 53 w 62"/>
                  <a:gd name="T3" fmla="*/ 25 h 66"/>
                  <a:gd name="T4" fmla="*/ 45 w 62"/>
                  <a:gd name="T5" fmla="*/ 0 h 66"/>
                  <a:gd name="T6" fmla="*/ 0 w 62"/>
                  <a:gd name="T7" fmla="*/ 16 h 66"/>
                  <a:gd name="T8" fmla="*/ 8 w 62"/>
                  <a:gd name="T9" fmla="*/ 41 h 66"/>
                  <a:gd name="T10" fmla="*/ 17 w 62"/>
                  <a:gd name="T11" fmla="*/ 66 h 66"/>
                  <a:gd name="T12" fmla="*/ 62 w 62"/>
                  <a:gd name="T13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1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6"/>
                    </a:lnTo>
                    <a:lnTo>
                      <a:pt x="8" y="41"/>
                    </a:lnTo>
                    <a:lnTo>
                      <a:pt x="17" y="66"/>
                    </a:lnTo>
                    <a:lnTo>
                      <a:pt x="6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" name="Freeform 5471"/>
              <p:cNvSpPr>
                <a:spLocks/>
              </p:cNvSpPr>
              <p:nvPr/>
            </p:nvSpPr>
            <p:spPr bwMode="auto">
              <a:xfrm>
                <a:off x="3904" y="1287"/>
                <a:ext cx="7" cy="8"/>
              </a:xfrm>
              <a:custGeom>
                <a:avLst/>
                <a:gdLst>
                  <a:gd name="T0" fmla="*/ 62 w 62"/>
                  <a:gd name="T1" fmla="*/ 51 h 66"/>
                  <a:gd name="T2" fmla="*/ 53 w 62"/>
                  <a:gd name="T3" fmla="*/ 25 h 66"/>
                  <a:gd name="T4" fmla="*/ 45 w 62"/>
                  <a:gd name="T5" fmla="*/ 0 h 66"/>
                  <a:gd name="T6" fmla="*/ 0 w 62"/>
                  <a:gd name="T7" fmla="*/ 16 h 66"/>
                  <a:gd name="T8" fmla="*/ 8 w 62"/>
                  <a:gd name="T9" fmla="*/ 41 h 66"/>
                  <a:gd name="T10" fmla="*/ 17 w 62"/>
                  <a:gd name="T11" fmla="*/ 66 h 66"/>
                  <a:gd name="T12" fmla="*/ 62 w 62"/>
                  <a:gd name="T13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6">
                    <a:moveTo>
                      <a:pt x="62" y="51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6"/>
                    </a:lnTo>
                    <a:lnTo>
                      <a:pt x="8" y="41"/>
                    </a:lnTo>
                    <a:lnTo>
                      <a:pt x="17" y="66"/>
                    </a:lnTo>
                    <a:lnTo>
                      <a:pt x="62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" name="Freeform 5472"/>
              <p:cNvSpPr>
                <a:spLocks/>
              </p:cNvSpPr>
              <p:nvPr/>
            </p:nvSpPr>
            <p:spPr bwMode="auto">
              <a:xfrm>
                <a:off x="3904" y="1289"/>
                <a:ext cx="1" cy="3"/>
              </a:xfrm>
              <a:custGeom>
                <a:avLst/>
                <a:gdLst>
                  <a:gd name="T0" fmla="*/ 8 w 8"/>
                  <a:gd name="T1" fmla="*/ 25 h 25"/>
                  <a:gd name="T2" fmla="*/ 0 w 8"/>
                  <a:gd name="T3" fmla="*/ 0 h 25"/>
                  <a:gd name="T4" fmla="*/ 0 w 8"/>
                  <a:gd name="T5" fmla="*/ 0 h 25"/>
                  <a:gd name="T6" fmla="*/ 8 w 8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5">
                    <a:moveTo>
                      <a:pt x="8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" name="Line 5473"/>
              <p:cNvSpPr>
                <a:spLocks noChangeShapeType="1"/>
              </p:cNvSpPr>
              <p:nvPr/>
            </p:nvSpPr>
            <p:spPr bwMode="auto">
              <a:xfrm>
                <a:off x="3904" y="12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" name="Freeform 5474"/>
              <p:cNvSpPr>
                <a:spLocks/>
              </p:cNvSpPr>
              <p:nvPr/>
            </p:nvSpPr>
            <p:spPr bwMode="auto">
              <a:xfrm>
                <a:off x="3899" y="1289"/>
                <a:ext cx="7" cy="7"/>
              </a:xfrm>
              <a:custGeom>
                <a:avLst/>
                <a:gdLst>
                  <a:gd name="T0" fmla="*/ 62 w 62"/>
                  <a:gd name="T1" fmla="*/ 50 h 65"/>
                  <a:gd name="T2" fmla="*/ 53 w 62"/>
                  <a:gd name="T3" fmla="*/ 25 h 65"/>
                  <a:gd name="T4" fmla="*/ 45 w 62"/>
                  <a:gd name="T5" fmla="*/ 0 h 65"/>
                  <a:gd name="T6" fmla="*/ 0 w 62"/>
                  <a:gd name="T7" fmla="*/ 15 h 65"/>
                  <a:gd name="T8" fmla="*/ 8 w 62"/>
                  <a:gd name="T9" fmla="*/ 40 h 65"/>
                  <a:gd name="T10" fmla="*/ 17 w 62"/>
                  <a:gd name="T11" fmla="*/ 65 h 65"/>
                  <a:gd name="T12" fmla="*/ 62 w 62"/>
                  <a:gd name="T13" fmla="*/ 5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50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8" y="40"/>
                    </a:lnTo>
                    <a:lnTo>
                      <a:pt x="17" y="65"/>
                    </a:lnTo>
                    <a:lnTo>
                      <a:pt x="6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" name="Freeform 5475"/>
              <p:cNvSpPr>
                <a:spLocks/>
              </p:cNvSpPr>
              <p:nvPr/>
            </p:nvSpPr>
            <p:spPr bwMode="auto">
              <a:xfrm>
                <a:off x="3899" y="1289"/>
                <a:ext cx="7" cy="7"/>
              </a:xfrm>
              <a:custGeom>
                <a:avLst/>
                <a:gdLst>
                  <a:gd name="T0" fmla="*/ 62 w 62"/>
                  <a:gd name="T1" fmla="*/ 50 h 65"/>
                  <a:gd name="T2" fmla="*/ 53 w 62"/>
                  <a:gd name="T3" fmla="*/ 25 h 65"/>
                  <a:gd name="T4" fmla="*/ 45 w 62"/>
                  <a:gd name="T5" fmla="*/ 0 h 65"/>
                  <a:gd name="T6" fmla="*/ 0 w 62"/>
                  <a:gd name="T7" fmla="*/ 15 h 65"/>
                  <a:gd name="T8" fmla="*/ 8 w 62"/>
                  <a:gd name="T9" fmla="*/ 40 h 65"/>
                  <a:gd name="T10" fmla="*/ 17 w 62"/>
                  <a:gd name="T11" fmla="*/ 65 h 65"/>
                  <a:gd name="T12" fmla="*/ 62 w 62"/>
                  <a:gd name="T13" fmla="*/ 5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5">
                    <a:moveTo>
                      <a:pt x="62" y="50"/>
                    </a:moveTo>
                    <a:lnTo>
                      <a:pt x="53" y="25"/>
                    </a:lnTo>
                    <a:lnTo>
                      <a:pt x="45" y="0"/>
                    </a:lnTo>
                    <a:lnTo>
                      <a:pt x="0" y="15"/>
                    </a:lnTo>
                    <a:lnTo>
                      <a:pt x="8" y="40"/>
                    </a:lnTo>
                    <a:lnTo>
                      <a:pt x="17" y="65"/>
                    </a:lnTo>
                    <a:lnTo>
                      <a:pt x="6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" name="Freeform 5476"/>
              <p:cNvSpPr>
                <a:spLocks/>
              </p:cNvSpPr>
              <p:nvPr/>
            </p:nvSpPr>
            <p:spPr bwMode="auto">
              <a:xfrm>
                <a:off x="3899" y="1291"/>
                <a:ext cx="1" cy="3"/>
              </a:xfrm>
              <a:custGeom>
                <a:avLst/>
                <a:gdLst>
                  <a:gd name="T0" fmla="*/ 9 w 9"/>
                  <a:gd name="T1" fmla="*/ 25 h 25"/>
                  <a:gd name="T2" fmla="*/ 1 w 9"/>
                  <a:gd name="T3" fmla="*/ 0 h 25"/>
                  <a:gd name="T4" fmla="*/ 0 w 9"/>
                  <a:gd name="T5" fmla="*/ 0 h 25"/>
                  <a:gd name="T6" fmla="*/ 9 w 9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9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1" name="Line 5477"/>
              <p:cNvSpPr>
                <a:spLocks noChangeShapeType="1"/>
              </p:cNvSpPr>
              <p:nvPr/>
            </p:nvSpPr>
            <p:spPr bwMode="auto">
              <a:xfrm flipH="1">
                <a:off x="3899" y="12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" name="Freeform 5478"/>
              <p:cNvSpPr>
                <a:spLocks/>
              </p:cNvSpPr>
              <p:nvPr/>
            </p:nvSpPr>
            <p:spPr bwMode="auto">
              <a:xfrm>
                <a:off x="3894" y="1291"/>
                <a:ext cx="7" cy="7"/>
              </a:xfrm>
              <a:custGeom>
                <a:avLst/>
                <a:gdLst>
                  <a:gd name="T0" fmla="*/ 63 w 63"/>
                  <a:gd name="T1" fmla="*/ 50 h 67"/>
                  <a:gd name="T2" fmla="*/ 53 w 63"/>
                  <a:gd name="T3" fmla="*/ 25 h 67"/>
                  <a:gd name="T4" fmla="*/ 44 w 63"/>
                  <a:gd name="T5" fmla="*/ 0 h 67"/>
                  <a:gd name="T6" fmla="*/ 0 w 63"/>
                  <a:gd name="T7" fmla="*/ 16 h 67"/>
                  <a:gd name="T8" fmla="*/ 10 w 63"/>
                  <a:gd name="T9" fmla="*/ 42 h 67"/>
                  <a:gd name="T10" fmla="*/ 19 w 63"/>
                  <a:gd name="T11" fmla="*/ 67 h 67"/>
                  <a:gd name="T12" fmla="*/ 63 w 63"/>
                  <a:gd name="T13" fmla="*/ 5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7">
                    <a:moveTo>
                      <a:pt x="63" y="50"/>
                    </a:moveTo>
                    <a:lnTo>
                      <a:pt x="53" y="25"/>
                    </a:lnTo>
                    <a:lnTo>
                      <a:pt x="44" y="0"/>
                    </a:lnTo>
                    <a:lnTo>
                      <a:pt x="0" y="16"/>
                    </a:lnTo>
                    <a:lnTo>
                      <a:pt x="10" y="42"/>
                    </a:lnTo>
                    <a:lnTo>
                      <a:pt x="19" y="67"/>
                    </a:lnTo>
                    <a:lnTo>
                      <a:pt x="63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" name="Freeform 5479"/>
              <p:cNvSpPr>
                <a:spLocks/>
              </p:cNvSpPr>
              <p:nvPr/>
            </p:nvSpPr>
            <p:spPr bwMode="auto">
              <a:xfrm>
                <a:off x="3894" y="1291"/>
                <a:ext cx="7" cy="7"/>
              </a:xfrm>
              <a:custGeom>
                <a:avLst/>
                <a:gdLst>
                  <a:gd name="T0" fmla="*/ 63 w 63"/>
                  <a:gd name="T1" fmla="*/ 50 h 67"/>
                  <a:gd name="T2" fmla="*/ 53 w 63"/>
                  <a:gd name="T3" fmla="*/ 25 h 67"/>
                  <a:gd name="T4" fmla="*/ 44 w 63"/>
                  <a:gd name="T5" fmla="*/ 0 h 67"/>
                  <a:gd name="T6" fmla="*/ 0 w 63"/>
                  <a:gd name="T7" fmla="*/ 16 h 67"/>
                  <a:gd name="T8" fmla="*/ 10 w 63"/>
                  <a:gd name="T9" fmla="*/ 42 h 67"/>
                  <a:gd name="T10" fmla="*/ 19 w 63"/>
                  <a:gd name="T11" fmla="*/ 67 h 67"/>
                  <a:gd name="T12" fmla="*/ 63 w 63"/>
                  <a:gd name="T13" fmla="*/ 5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7">
                    <a:moveTo>
                      <a:pt x="63" y="50"/>
                    </a:moveTo>
                    <a:lnTo>
                      <a:pt x="53" y="25"/>
                    </a:lnTo>
                    <a:lnTo>
                      <a:pt x="44" y="0"/>
                    </a:lnTo>
                    <a:lnTo>
                      <a:pt x="0" y="16"/>
                    </a:lnTo>
                    <a:lnTo>
                      <a:pt x="10" y="42"/>
                    </a:lnTo>
                    <a:lnTo>
                      <a:pt x="19" y="67"/>
                    </a:lnTo>
                    <a:lnTo>
                      <a:pt x="63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" name="Freeform 5480"/>
              <p:cNvSpPr>
                <a:spLocks/>
              </p:cNvSpPr>
              <p:nvPr/>
            </p:nvSpPr>
            <p:spPr bwMode="auto">
              <a:xfrm>
                <a:off x="3894" y="1293"/>
                <a:ext cx="1" cy="2"/>
              </a:xfrm>
              <a:custGeom>
                <a:avLst/>
                <a:gdLst>
                  <a:gd name="T0" fmla="*/ 10 w 10"/>
                  <a:gd name="T1" fmla="*/ 26 h 26"/>
                  <a:gd name="T2" fmla="*/ 0 w 10"/>
                  <a:gd name="T3" fmla="*/ 0 h 26"/>
                  <a:gd name="T4" fmla="*/ 0 w 10"/>
                  <a:gd name="T5" fmla="*/ 0 h 26"/>
                  <a:gd name="T6" fmla="*/ 1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10" y="2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5" name="Line 5481"/>
              <p:cNvSpPr>
                <a:spLocks noChangeShapeType="1"/>
              </p:cNvSpPr>
              <p:nvPr/>
            </p:nvSpPr>
            <p:spPr bwMode="auto">
              <a:xfrm>
                <a:off x="3894" y="12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" name="Freeform 5482"/>
              <p:cNvSpPr>
                <a:spLocks/>
              </p:cNvSpPr>
              <p:nvPr/>
            </p:nvSpPr>
            <p:spPr bwMode="auto">
              <a:xfrm>
                <a:off x="3889" y="1293"/>
                <a:ext cx="7" cy="7"/>
              </a:xfrm>
              <a:custGeom>
                <a:avLst/>
                <a:gdLst>
                  <a:gd name="T0" fmla="*/ 63 w 63"/>
                  <a:gd name="T1" fmla="*/ 51 h 68"/>
                  <a:gd name="T2" fmla="*/ 54 w 63"/>
                  <a:gd name="T3" fmla="*/ 26 h 68"/>
                  <a:gd name="T4" fmla="*/ 44 w 63"/>
                  <a:gd name="T5" fmla="*/ 0 h 68"/>
                  <a:gd name="T6" fmla="*/ 0 w 63"/>
                  <a:gd name="T7" fmla="*/ 18 h 68"/>
                  <a:gd name="T8" fmla="*/ 10 w 63"/>
                  <a:gd name="T9" fmla="*/ 43 h 68"/>
                  <a:gd name="T10" fmla="*/ 20 w 63"/>
                  <a:gd name="T11" fmla="*/ 68 h 68"/>
                  <a:gd name="T12" fmla="*/ 63 w 63"/>
                  <a:gd name="T13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63" y="51"/>
                    </a:moveTo>
                    <a:lnTo>
                      <a:pt x="54" y="26"/>
                    </a:lnTo>
                    <a:lnTo>
                      <a:pt x="44" y="0"/>
                    </a:lnTo>
                    <a:lnTo>
                      <a:pt x="0" y="18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" name="Freeform 5483"/>
              <p:cNvSpPr>
                <a:spLocks/>
              </p:cNvSpPr>
              <p:nvPr/>
            </p:nvSpPr>
            <p:spPr bwMode="auto">
              <a:xfrm>
                <a:off x="3889" y="1293"/>
                <a:ext cx="7" cy="7"/>
              </a:xfrm>
              <a:custGeom>
                <a:avLst/>
                <a:gdLst>
                  <a:gd name="T0" fmla="*/ 63 w 63"/>
                  <a:gd name="T1" fmla="*/ 51 h 68"/>
                  <a:gd name="T2" fmla="*/ 54 w 63"/>
                  <a:gd name="T3" fmla="*/ 26 h 68"/>
                  <a:gd name="T4" fmla="*/ 44 w 63"/>
                  <a:gd name="T5" fmla="*/ 0 h 68"/>
                  <a:gd name="T6" fmla="*/ 0 w 63"/>
                  <a:gd name="T7" fmla="*/ 18 h 68"/>
                  <a:gd name="T8" fmla="*/ 10 w 63"/>
                  <a:gd name="T9" fmla="*/ 43 h 68"/>
                  <a:gd name="T10" fmla="*/ 20 w 63"/>
                  <a:gd name="T11" fmla="*/ 68 h 68"/>
                  <a:gd name="T12" fmla="*/ 63 w 63"/>
                  <a:gd name="T13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63" y="51"/>
                    </a:moveTo>
                    <a:lnTo>
                      <a:pt x="54" y="26"/>
                    </a:lnTo>
                    <a:lnTo>
                      <a:pt x="44" y="0"/>
                    </a:lnTo>
                    <a:lnTo>
                      <a:pt x="0" y="18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8" name="Freeform 5484"/>
              <p:cNvSpPr>
                <a:spLocks/>
              </p:cNvSpPr>
              <p:nvPr/>
            </p:nvSpPr>
            <p:spPr bwMode="auto">
              <a:xfrm>
                <a:off x="3884" y="1295"/>
                <a:ext cx="7" cy="7"/>
              </a:xfrm>
              <a:custGeom>
                <a:avLst/>
                <a:gdLst>
                  <a:gd name="T0" fmla="*/ 64 w 64"/>
                  <a:gd name="T1" fmla="*/ 50 h 68"/>
                  <a:gd name="T2" fmla="*/ 54 w 64"/>
                  <a:gd name="T3" fmla="*/ 25 h 68"/>
                  <a:gd name="T4" fmla="*/ 44 w 64"/>
                  <a:gd name="T5" fmla="*/ 0 h 68"/>
                  <a:gd name="T6" fmla="*/ 0 w 64"/>
                  <a:gd name="T7" fmla="*/ 17 h 68"/>
                  <a:gd name="T8" fmla="*/ 10 w 64"/>
                  <a:gd name="T9" fmla="*/ 43 h 68"/>
                  <a:gd name="T10" fmla="*/ 20 w 64"/>
                  <a:gd name="T11" fmla="*/ 68 h 68"/>
                  <a:gd name="T12" fmla="*/ 64 w 64"/>
                  <a:gd name="T13" fmla="*/ 5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50"/>
                    </a:moveTo>
                    <a:lnTo>
                      <a:pt x="54" y="25"/>
                    </a:lnTo>
                    <a:lnTo>
                      <a:pt x="44" y="0"/>
                    </a:lnTo>
                    <a:lnTo>
                      <a:pt x="0" y="17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" name="Freeform 5485"/>
              <p:cNvSpPr>
                <a:spLocks/>
              </p:cNvSpPr>
              <p:nvPr/>
            </p:nvSpPr>
            <p:spPr bwMode="auto">
              <a:xfrm>
                <a:off x="3884" y="1295"/>
                <a:ext cx="7" cy="7"/>
              </a:xfrm>
              <a:custGeom>
                <a:avLst/>
                <a:gdLst>
                  <a:gd name="T0" fmla="*/ 64 w 64"/>
                  <a:gd name="T1" fmla="*/ 50 h 68"/>
                  <a:gd name="T2" fmla="*/ 54 w 64"/>
                  <a:gd name="T3" fmla="*/ 25 h 68"/>
                  <a:gd name="T4" fmla="*/ 44 w 64"/>
                  <a:gd name="T5" fmla="*/ 0 h 68"/>
                  <a:gd name="T6" fmla="*/ 0 w 64"/>
                  <a:gd name="T7" fmla="*/ 17 h 68"/>
                  <a:gd name="T8" fmla="*/ 10 w 64"/>
                  <a:gd name="T9" fmla="*/ 43 h 68"/>
                  <a:gd name="T10" fmla="*/ 20 w 64"/>
                  <a:gd name="T11" fmla="*/ 68 h 68"/>
                  <a:gd name="T12" fmla="*/ 64 w 64"/>
                  <a:gd name="T13" fmla="*/ 5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50"/>
                    </a:moveTo>
                    <a:lnTo>
                      <a:pt x="54" y="25"/>
                    </a:lnTo>
                    <a:lnTo>
                      <a:pt x="44" y="0"/>
                    </a:lnTo>
                    <a:lnTo>
                      <a:pt x="0" y="17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0" name="Freeform 5486"/>
              <p:cNvSpPr>
                <a:spLocks/>
              </p:cNvSpPr>
              <p:nvPr/>
            </p:nvSpPr>
            <p:spPr bwMode="auto">
              <a:xfrm>
                <a:off x="3879" y="1296"/>
                <a:ext cx="7" cy="8"/>
              </a:xfrm>
              <a:custGeom>
                <a:avLst/>
                <a:gdLst>
                  <a:gd name="T0" fmla="*/ 64 w 64"/>
                  <a:gd name="T1" fmla="*/ 51 h 68"/>
                  <a:gd name="T2" fmla="*/ 54 w 64"/>
                  <a:gd name="T3" fmla="*/ 26 h 68"/>
                  <a:gd name="T4" fmla="*/ 44 w 64"/>
                  <a:gd name="T5" fmla="*/ 0 h 68"/>
                  <a:gd name="T6" fmla="*/ 0 w 64"/>
                  <a:gd name="T7" fmla="*/ 18 h 68"/>
                  <a:gd name="T8" fmla="*/ 10 w 64"/>
                  <a:gd name="T9" fmla="*/ 43 h 68"/>
                  <a:gd name="T10" fmla="*/ 20 w 64"/>
                  <a:gd name="T11" fmla="*/ 68 h 68"/>
                  <a:gd name="T12" fmla="*/ 64 w 64"/>
                  <a:gd name="T13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51"/>
                    </a:moveTo>
                    <a:lnTo>
                      <a:pt x="54" y="26"/>
                    </a:lnTo>
                    <a:lnTo>
                      <a:pt x="44" y="0"/>
                    </a:lnTo>
                    <a:lnTo>
                      <a:pt x="0" y="18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1" name="Freeform 5487"/>
              <p:cNvSpPr>
                <a:spLocks/>
              </p:cNvSpPr>
              <p:nvPr/>
            </p:nvSpPr>
            <p:spPr bwMode="auto">
              <a:xfrm>
                <a:off x="3879" y="1296"/>
                <a:ext cx="7" cy="8"/>
              </a:xfrm>
              <a:custGeom>
                <a:avLst/>
                <a:gdLst>
                  <a:gd name="T0" fmla="*/ 64 w 64"/>
                  <a:gd name="T1" fmla="*/ 51 h 68"/>
                  <a:gd name="T2" fmla="*/ 54 w 64"/>
                  <a:gd name="T3" fmla="*/ 26 h 68"/>
                  <a:gd name="T4" fmla="*/ 44 w 64"/>
                  <a:gd name="T5" fmla="*/ 0 h 68"/>
                  <a:gd name="T6" fmla="*/ 0 w 64"/>
                  <a:gd name="T7" fmla="*/ 18 h 68"/>
                  <a:gd name="T8" fmla="*/ 10 w 64"/>
                  <a:gd name="T9" fmla="*/ 43 h 68"/>
                  <a:gd name="T10" fmla="*/ 20 w 64"/>
                  <a:gd name="T11" fmla="*/ 68 h 68"/>
                  <a:gd name="T12" fmla="*/ 64 w 64"/>
                  <a:gd name="T13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64" y="51"/>
                    </a:moveTo>
                    <a:lnTo>
                      <a:pt x="54" y="26"/>
                    </a:lnTo>
                    <a:lnTo>
                      <a:pt x="44" y="0"/>
                    </a:lnTo>
                    <a:lnTo>
                      <a:pt x="0" y="18"/>
                    </a:lnTo>
                    <a:lnTo>
                      <a:pt x="10" y="43"/>
                    </a:lnTo>
                    <a:lnTo>
                      <a:pt x="20" y="68"/>
                    </a:lnTo>
                    <a:lnTo>
                      <a:pt x="6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" name="Freeform 5488"/>
              <p:cNvSpPr>
                <a:spLocks/>
              </p:cNvSpPr>
              <p:nvPr/>
            </p:nvSpPr>
            <p:spPr bwMode="auto">
              <a:xfrm>
                <a:off x="3879" y="1298"/>
                <a:ext cx="1" cy="3"/>
              </a:xfrm>
              <a:custGeom>
                <a:avLst/>
                <a:gdLst>
                  <a:gd name="T0" fmla="*/ 11 w 11"/>
                  <a:gd name="T1" fmla="*/ 25 h 25"/>
                  <a:gd name="T2" fmla="*/ 1 w 11"/>
                  <a:gd name="T3" fmla="*/ 0 h 25"/>
                  <a:gd name="T4" fmla="*/ 0 w 11"/>
                  <a:gd name="T5" fmla="*/ 0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3" name="Line 5489"/>
              <p:cNvSpPr>
                <a:spLocks noChangeShapeType="1"/>
              </p:cNvSpPr>
              <p:nvPr/>
            </p:nvSpPr>
            <p:spPr bwMode="auto">
              <a:xfrm flipH="1">
                <a:off x="3879" y="12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" name="Freeform 5490"/>
              <p:cNvSpPr>
                <a:spLocks/>
              </p:cNvSpPr>
              <p:nvPr/>
            </p:nvSpPr>
            <p:spPr bwMode="auto">
              <a:xfrm>
                <a:off x="3874" y="1298"/>
                <a:ext cx="7" cy="8"/>
              </a:xfrm>
              <a:custGeom>
                <a:avLst/>
                <a:gdLst>
                  <a:gd name="T0" fmla="*/ 66 w 66"/>
                  <a:gd name="T1" fmla="*/ 50 h 69"/>
                  <a:gd name="T2" fmla="*/ 55 w 66"/>
                  <a:gd name="T3" fmla="*/ 25 h 69"/>
                  <a:gd name="T4" fmla="*/ 44 w 66"/>
                  <a:gd name="T5" fmla="*/ 0 h 69"/>
                  <a:gd name="T6" fmla="*/ 0 w 66"/>
                  <a:gd name="T7" fmla="*/ 19 h 69"/>
                  <a:gd name="T8" fmla="*/ 11 w 66"/>
                  <a:gd name="T9" fmla="*/ 44 h 69"/>
                  <a:gd name="T10" fmla="*/ 22 w 66"/>
                  <a:gd name="T11" fmla="*/ 69 h 69"/>
                  <a:gd name="T12" fmla="*/ 66 w 66"/>
                  <a:gd name="T13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66" y="50"/>
                    </a:moveTo>
                    <a:lnTo>
                      <a:pt x="55" y="25"/>
                    </a:lnTo>
                    <a:lnTo>
                      <a:pt x="44" y="0"/>
                    </a:lnTo>
                    <a:lnTo>
                      <a:pt x="0" y="19"/>
                    </a:lnTo>
                    <a:lnTo>
                      <a:pt x="11" y="44"/>
                    </a:lnTo>
                    <a:lnTo>
                      <a:pt x="22" y="69"/>
                    </a:lnTo>
                    <a:lnTo>
                      <a:pt x="66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" name="Freeform 5491"/>
              <p:cNvSpPr>
                <a:spLocks/>
              </p:cNvSpPr>
              <p:nvPr/>
            </p:nvSpPr>
            <p:spPr bwMode="auto">
              <a:xfrm>
                <a:off x="3874" y="1298"/>
                <a:ext cx="7" cy="8"/>
              </a:xfrm>
              <a:custGeom>
                <a:avLst/>
                <a:gdLst>
                  <a:gd name="T0" fmla="*/ 66 w 66"/>
                  <a:gd name="T1" fmla="*/ 50 h 69"/>
                  <a:gd name="T2" fmla="*/ 55 w 66"/>
                  <a:gd name="T3" fmla="*/ 25 h 69"/>
                  <a:gd name="T4" fmla="*/ 44 w 66"/>
                  <a:gd name="T5" fmla="*/ 0 h 69"/>
                  <a:gd name="T6" fmla="*/ 0 w 66"/>
                  <a:gd name="T7" fmla="*/ 19 h 69"/>
                  <a:gd name="T8" fmla="*/ 11 w 66"/>
                  <a:gd name="T9" fmla="*/ 44 h 69"/>
                  <a:gd name="T10" fmla="*/ 22 w 66"/>
                  <a:gd name="T11" fmla="*/ 69 h 69"/>
                  <a:gd name="T12" fmla="*/ 66 w 66"/>
                  <a:gd name="T13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66" y="50"/>
                    </a:moveTo>
                    <a:lnTo>
                      <a:pt x="55" y="25"/>
                    </a:lnTo>
                    <a:lnTo>
                      <a:pt x="44" y="0"/>
                    </a:lnTo>
                    <a:lnTo>
                      <a:pt x="0" y="19"/>
                    </a:lnTo>
                    <a:lnTo>
                      <a:pt x="11" y="44"/>
                    </a:lnTo>
                    <a:lnTo>
                      <a:pt x="22" y="69"/>
                    </a:lnTo>
                    <a:lnTo>
                      <a:pt x="66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" name="Freeform 5492"/>
              <p:cNvSpPr>
                <a:spLocks/>
              </p:cNvSpPr>
              <p:nvPr/>
            </p:nvSpPr>
            <p:spPr bwMode="auto">
              <a:xfrm>
                <a:off x="3874" y="1301"/>
                <a:ext cx="1" cy="2"/>
              </a:xfrm>
              <a:custGeom>
                <a:avLst/>
                <a:gdLst>
                  <a:gd name="T0" fmla="*/ 11 w 11"/>
                  <a:gd name="T1" fmla="*/ 25 h 25"/>
                  <a:gd name="T2" fmla="*/ 0 w 11"/>
                  <a:gd name="T3" fmla="*/ 0 h 25"/>
                  <a:gd name="T4" fmla="*/ 0 w 11"/>
                  <a:gd name="T5" fmla="*/ 1 h 25"/>
                  <a:gd name="T6" fmla="*/ 11 w 11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5">
                    <a:moveTo>
                      <a:pt x="11" y="2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" name="Line 5493"/>
              <p:cNvSpPr>
                <a:spLocks noChangeShapeType="1"/>
              </p:cNvSpPr>
              <p:nvPr/>
            </p:nvSpPr>
            <p:spPr bwMode="auto">
              <a:xfrm>
                <a:off x="3874" y="13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" name="Freeform 5494"/>
              <p:cNvSpPr>
                <a:spLocks/>
              </p:cNvSpPr>
              <p:nvPr/>
            </p:nvSpPr>
            <p:spPr bwMode="auto">
              <a:xfrm>
                <a:off x="3869" y="1301"/>
                <a:ext cx="8" cy="7"/>
              </a:xfrm>
              <a:custGeom>
                <a:avLst/>
                <a:gdLst>
                  <a:gd name="T0" fmla="*/ 65 w 65"/>
                  <a:gd name="T1" fmla="*/ 48 h 68"/>
                  <a:gd name="T2" fmla="*/ 54 w 65"/>
                  <a:gd name="T3" fmla="*/ 24 h 68"/>
                  <a:gd name="T4" fmla="*/ 43 w 65"/>
                  <a:gd name="T5" fmla="*/ 0 h 68"/>
                  <a:gd name="T6" fmla="*/ 0 w 65"/>
                  <a:gd name="T7" fmla="*/ 19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8"/>
                    </a:moveTo>
                    <a:lnTo>
                      <a:pt x="54" y="24"/>
                    </a:lnTo>
                    <a:lnTo>
                      <a:pt x="43" y="0"/>
                    </a:lnTo>
                    <a:lnTo>
                      <a:pt x="0" y="19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" name="Freeform 5495"/>
              <p:cNvSpPr>
                <a:spLocks/>
              </p:cNvSpPr>
              <p:nvPr/>
            </p:nvSpPr>
            <p:spPr bwMode="auto">
              <a:xfrm>
                <a:off x="3869" y="1301"/>
                <a:ext cx="8" cy="7"/>
              </a:xfrm>
              <a:custGeom>
                <a:avLst/>
                <a:gdLst>
                  <a:gd name="T0" fmla="*/ 65 w 65"/>
                  <a:gd name="T1" fmla="*/ 48 h 68"/>
                  <a:gd name="T2" fmla="*/ 54 w 65"/>
                  <a:gd name="T3" fmla="*/ 24 h 68"/>
                  <a:gd name="T4" fmla="*/ 43 w 65"/>
                  <a:gd name="T5" fmla="*/ 0 h 68"/>
                  <a:gd name="T6" fmla="*/ 0 w 65"/>
                  <a:gd name="T7" fmla="*/ 19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8"/>
                    </a:moveTo>
                    <a:lnTo>
                      <a:pt x="54" y="24"/>
                    </a:lnTo>
                    <a:lnTo>
                      <a:pt x="43" y="0"/>
                    </a:lnTo>
                    <a:lnTo>
                      <a:pt x="0" y="19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" name="Freeform 5496"/>
              <p:cNvSpPr>
                <a:spLocks/>
              </p:cNvSpPr>
              <p:nvPr/>
            </p:nvSpPr>
            <p:spPr bwMode="auto">
              <a:xfrm>
                <a:off x="3871" y="1306"/>
                <a:ext cx="1" cy="2"/>
              </a:xfrm>
              <a:custGeom>
                <a:avLst/>
                <a:gdLst>
                  <a:gd name="T0" fmla="*/ 0 w 11"/>
                  <a:gd name="T1" fmla="*/ 0 h 24"/>
                  <a:gd name="T2" fmla="*/ 11 w 11"/>
                  <a:gd name="T3" fmla="*/ 24 h 24"/>
                  <a:gd name="T4" fmla="*/ 11 w 11"/>
                  <a:gd name="T5" fmla="*/ 24 h 24"/>
                  <a:gd name="T6" fmla="*/ 0 w 1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lnTo>
                      <a:pt x="11" y="24"/>
                    </a:lnTo>
                    <a:lnTo>
                      <a:pt x="11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" name="Line 5497"/>
              <p:cNvSpPr>
                <a:spLocks noChangeShapeType="1"/>
              </p:cNvSpPr>
              <p:nvPr/>
            </p:nvSpPr>
            <p:spPr bwMode="auto">
              <a:xfrm>
                <a:off x="3872" y="13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" name="Freeform 5498"/>
              <p:cNvSpPr>
                <a:spLocks/>
              </p:cNvSpPr>
              <p:nvPr/>
            </p:nvSpPr>
            <p:spPr bwMode="auto">
              <a:xfrm>
                <a:off x="3865" y="1303"/>
                <a:ext cx="7" cy="7"/>
              </a:xfrm>
              <a:custGeom>
                <a:avLst/>
                <a:gdLst>
                  <a:gd name="T0" fmla="*/ 65 w 65"/>
                  <a:gd name="T1" fmla="*/ 49 h 68"/>
                  <a:gd name="T2" fmla="*/ 54 w 65"/>
                  <a:gd name="T3" fmla="*/ 25 h 68"/>
                  <a:gd name="T4" fmla="*/ 43 w 65"/>
                  <a:gd name="T5" fmla="*/ 0 h 68"/>
                  <a:gd name="T6" fmla="*/ 0 w 65"/>
                  <a:gd name="T7" fmla="*/ 20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9"/>
                    </a:moveTo>
                    <a:lnTo>
                      <a:pt x="54" y="25"/>
                    </a:lnTo>
                    <a:lnTo>
                      <a:pt x="43" y="0"/>
                    </a:lnTo>
                    <a:lnTo>
                      <a:pt x="0" y="20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" name="Freeform 5499"/>
              <p:cNvSpPr>
                <a:spLocks/>
              </p:cNvSpPr>
              <p:nvPr/>
            </p:nvSpPr>
            <p:spPr bwMode="auto">
              <a:xfrm>
                <a:off x="3865" y="1303"/>
                <a:ext cx="7" cy="7"/>
              </a:xfrm>
              <a:custGeom>
                <a:avLst/>
                <a:gdLst>
                  <a:gd name="T0" fmla="*/ 65 w 65"/>
                  <a:gd name="T1" fmla="*/ 49 h 68"/>
                  <a:gd name="T2" fmla="*/ 54 w 65"/>
                  <a:gd name="T3" fmla="*/ 25 h 68"/>
                  <a:gd name="T4" fmla="*/ 43 w 65"/>
                  <a:gd name="T5" fmla="*/ 0 h 68"/>
                  <a:gd name="T6" fmla="*/ 0 w 65"/>
                  <a:gd name="T7" fmla="*/ 20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9"/>
                    </a:moveTo>
                    <a:lnTo>
                      <a:pt x="54" y="25"/>
                    </a:lnTo>
                    <a:lnTo>
                      <a:pt x="43" y="0"/>
                    </a:lnTo>
                    <a:lnTo>
                      <a:pt x="0" y="20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" name="Freeform 5500"/>
              <p:cNvSpPr>
                <a:spLocks/>
              </p:cNvSpPr>
              <p:nvPr/>
            </p:nvSpPr>
            <p:spPr bwMode="auto">
              <a:xfrm>
                <a:off x="3865" y="1305"/>
                <a:ext cx="1" cy="3"/>
              </a:xfrm>
              <a:custGeom>
                <a:avLst/>
                <a:gdLst>
                  <a:gd name="T0" fmla="*/ 11 w 11"/>
                  <a:gd name="T1" fmla="*/ 24 h 24"/>
                  <a:gd name="T2" fmla="*/ 0 w 11"/>
                  <a:gd name="T3" fmla="*/ 0 h 24"/>
                  <a:gd name="T4" fmla="*/ 0 w 11"/>
                  <a:gd name="T5" fmla="*/ 0 h 24"/>
                  <a:gd name="T6" fmla="*/ 11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11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" name="Line 5501"/>
              <p:cNvSpPr>
                <a:spLocks noChangeShapeType="1"/>
              </p:cNvSpPr>
              <p:nvPr/>
            </p:nvSpPr>
            <p:spPr bwMode="auto">
              <a:xfrm>
                <a:off x="3865" y="13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" name="Freeform 5502"/>
              <p:cNvSpPr>
                <a:spLocks/>
              </p:cNvSpPr>
              <p:nvPr/>
            </p:nvSpPr>
            <p:spPr bwMode="auto">
              <a:xfrm>
                <a:off x="3860" y="1305"/>
                <a:ext cx="7" cy="8"/>
              </a:xfrm>
              <a:custGeom>
                <a:avLst/>
                <a:gdLst>
                  <a:gd name="T0" fmla="*/ 65 w 65"/>
                  <a:gd name="T1" fmla="*/ 48 h 68"/>
                  <a:gd name="T2" fmla="*/ 54 w 65"/>
                  <a:gd name="T3" fmla="*/ 24 h 68"/>
                  <a:gd name="T4" fmla="*/ 43 w 65"/>
                  <a:gd name="T5" fmla="*/ 0 h 68"/>
                  <a:gd name="T6" fmla="*/ 0 w 65"/>
                  <a:gd name="T7" fmla="*/ 20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8"/>
                    </a:moveTo>
                    <a:lnTo>
                      <a:pt x="54" y="24"/>
                    </a:lnTo>
                    <a:lnTo>
                      <a:pt x="43" y="0"/>
                    </a:lnTo>
                    <a:lnTo>
                      <a:pt x="0" y="20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" name="Freeform 5503"/>
              <p:cNvSpPr>
                <a:spLocks/>
              </p:cNvSpPr>
              <p:nvPr/>
            </p:nvSpPr>
            <p:spPr bwMode="auto">
              <a:xfrm>
                <a:off x="3860" y="1305"/>
                <a:ext cx="7" cy="8"/>
              </a:xfrm>
              <a:custGeom>
                <a:avLst/>
                <a:gdLst>
                  <a:gd name="T0" fmla="*/ 65 w 65"/>
                  <a:gd name="T1" fmla="*/ 48 h 68"/>
                  <a:gd name="T2" fmla="*/ 54 w 65"/>
                  <a:gd name="T3" fmla="*/ 24 h 68"/>
                  <a:gd name="T4" fmla="*/ 43 w 65"/>
                  <a:gd name="T5" fmla="*/ 0 h 68"/>
                  <a:gd name="T6" fmla="*/ 0 w 65"/>
                  <a:gd name="T7" fmla="*/ 20 h 68"/>
                  <a:gd name="T8" fmla="*/ 11 w 65"/>
                  <a:gd name="T9" fmla="*/ 44 h 68"/>
                  <a:gd name="T10" fmla="*/ 22 w 65"/>
                  <a:gd name="T11" fmla="*/ 68 h 68"/>
                  <a:gd name="T12" fmla="*/ 65 w 65"/>
                  <a:gd name="T13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8">
                    <a:moveTo>
                      <a:pt x="65" y="48"/>
                    </a:moveTo>
                    <a:lnTo>
                      <a:pt x="54" y="24"/>
                    </a:lnTo>
                    <a:lnTo>
                      <a:pt x="43" y="0"/>
                    </a:lnTo>
                    <a:lnTo>
                      <a:pt x="0" y="20"/>
                    </a:lnTo>
                    <a:lnTo>
                      <a:pt x="11" y="44"/>
                    </a:lnTo>
                    <a:lnTo>
                      <a:pt x="22" y="68"/>
                    </a:lnTo>
                    <a:lnTo>
                      <a:pt x="6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" name="Freeform 5504"/>
              <p:cNvSpPr>
                <a:spLocks/>
              </p:cNvSpPr>
              <p:nvPr/>
            </p:nvSpPr>
            <p:spPr bwMode="auto">
              <a:xfrm>
                <a:off x="3860" y="1307"/>
                <a:ext cx="1" cy="3"/>
              </a:xfrm>
              <a:custGeom>
                <a:avLst/>
                <a:gdLst>
                  <a:gd name="T0" fmla="*/ 12 w 12"/>
                  <a:gd name="T1" fmla="*/ 24 h 24"/>
                  <a:gd name="T2" fmla="*/ 1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" name="Line 5505"/>
              <p:cNvSpPr>
                <a:spLocks noChangeShapeType="1"/>
              </p:cNvSpPr>
              <p:nvPr/>
            </p:nvSpPr>
            <p:spPr bwMode="auto">
              <a:xfrm flipH="1">
                <a:off x="3860" y="13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" name="Freeform 5506"/>
              <p:cNvSpPr>
                <a:spLocks/>
              </p:cNvSpPr>
              <p:nvPr/>
            </p:nvSpPr>
            <p:spPr bwMode="auto">
              <a:xfrm>
                <a:off x="3855" y="1307"/>
                <a:ext cx="7" cy="8"/>
              </a:xfrm>
              <a:custGeom>
                <a:avLst/>
                <a:gdLst>
                  <a:gd name="T0" fmla="*/ 67 w 67"/>
                  <a:gd name="T1" fmla="*/ 48 h 69"/>
                  <a:gd name="T2" fmla="*/ 55 w 67"/>
                  <a:gd name="T3" fmla="*/ 24 h 69"/>
                  <a:gd name="T4" fmla="*/ 43 w 67"/>
                  <a:gd name="T5" fmla="*/ 0 h 69"/>
                  <a:gd name="T6" fmla="*/ 0 w 67"/>
                  <a:gd name="T7" fmla="*/ 21 h 69"/>
                  <a:gd name="T8" fmla="*/ 12 w 67"/>
                  <a:gd name="T9" fmla="*/ 45 h 69"/>
                  <a:gd name="T10" fmla="*/ 24 w 67"/>
                  <a:gd name="T11" fmla="*/ 69 h 69"/>
                  <a:gd name="T12" fmla="*/ 67 w 67"/>
                  <a:gd name="T13" fmla="*/ 4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48"/>
                    </a:moveTo>
                    <a:lnTo>
                      <a:pt x="55" y="24"/>
                    </a:lnTo>
                    <a:lnTo>
                      <a:pt x="43" y="0"/>
                    </a:lnTo>
                    <a:lnTo>
                      <a:pt x="0" y="21"/>
                    </a:lnTo>
                    <a:lnTo>
                      <a:pt x="12" y="45"/>
                    </a:lnTo>
                    <a:lnTo>
                      <a:pt x="24" y="69"/>
                    </a:lnTo>
                    <a:lnTo>
                      <a:pt x="67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1" name="Freeform 5507"/>
              <p:cNvSpPr>
                <a:spLocks/>
              </p:cNvSpPr>
              <p:nvPr/>
            </p:nvSpPr>
            <p:spPr bwMode="auto">
              <a:xfrm>
                <a:off x="3855" y="1307"/>
                <a:ext cx="7" cy="8"/>
              </a:xfrm>
              <a:custGeom>
                <a:avLst/>
                <a:gdLst>
                  <a:gd name="T0" fmla="*/ 67 w 67"/>
                  <a:gd name="T1" fmla="*/ 48 h 69"/>
                  <a:gd name="T2" fmla="*/ 55 w 67"/>
                  <a:gd name="T3" fmla="*/ 24 h 69"/>
                  <a:gd name="T4" fmla="*/ 43 w 67"/>
                  <a:gd name="T5" fmla="*/ 0 h 69"/>
                  <a:gd name="T6" fmla="*/ 0 w 67"/>
                  <a:gd name="T7" fmla="*/ 21 h 69"/>
                  <a:gd name="T8" fmla="*/ 12 w 67"/>
                  <a:gd name="T9" fmla="*/ 45 h 69"/>
                  <a:gd name="T10" fmla="*/ 24 w 67"/>
                  <a:gd name="T11" fmla="*/ 69 h 69"/>
                  <a:gd name="T12" fmla="*/ 67 w 67"/>
                  <a:gd name="T13" fmla="*/ 4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48"/>
                    </a:moveTo>
                    <a:lnTo>
                      <a:pt x="55" y="24"/>
                    </a:lnTo>
                    <a:lnTo>
                      <a:pt x="43" y="0"/>
                    </a:lnTo>
                    <a:lnTo>
                      <a:pt x="0" y="21"/>
                    </a:lnTo>
                    <a:lnTo>
                      <a:pt x="12" y="45"/>
                    </a:lnTo>
                    <a:lnTo>
                      <a:pt x="24" y="69"/>
                    </a:lnTo>
                    <a:lnTo>
                      <a:pt x="67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2" name="Freeform 5508"/>
              <p:cNvSpPr>
                <a:spLocks/>
              </p:cNvSpPr>
              <p:nvPr/>
            </p:nvSpPr>
            <p:spPr bwMode="auto">
              <a:xfrm>
                <a:off x="3855" y="1310"/>
                <a:ext cx="1" cy="2"/>
              </a:xfrm>
              <a:custGeom>
                <a:avLst/>
                <a:gdLst>
                  <a:gd name="T0" fmla="*/ 12 w 12"/>
                  <a:gd name="T1" fmla="*/ 24 h 24"/>
                  <a:gd name="T2" fmla="*/ 0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3" name="Line 5509"/>
              <p:cNvSpPr>
                <a:spLocks noChangeShapeType="1"/>
              </p:cNvSpPr>
              <p:nvPr/>
            </p:nvSpPr>
            <p:spPr bwMode="auto">
              <a:xfrm>
                <a:off x="3855" y="13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4" name="Freeform 5510"/>
              <p:cNvSpPr>
                <a:spLocks/>
              </p:cNvSpPr>
              <p:nvPr/>
            </p:nvSpPr>
            <p:spPr bwMode="auto">
              <a:xfrm>
                <a:off x="3850" y="1310"/>
                <a:ext cx="8" cy="7"/>
              </a:xfrm>
              <a:custGeom>
                <a:avLst/>
                <a:gdLst>
                  <a:gd name="T0" fmla="*/ 66 w 66"/>
                  <a:gd name="T1" fmla="*/ 48 h 69"/>
                  <a:gd name="T2" fmla="*/ 54 w 66"/>
                  <a:gd name="T3" fmla="*/ 24 h 69"/>
                  <a:gd name="T4" fmla="*/ 42 w 66"/>
                  <a:gd name="T5" fmla="*/ 0 h 69"/>
                  <a:gd name="T6" fmla="*/ 0 w 66"/>
                  <a:gd name="T7" fmla="*/ 21 h 69"/>
                  <a:gd name="T8" fmla="*/ 12 w 66"/>
                  <a:gd name="T9" fmla="*/ 45 h 69"/>
                  <a:gd name="T10" fmla="*/ 24 w 66"/>
                  <a:gd name="T11" fmla="*/ 69 h 69"/>
                  <a:gd name="T12" fmla="*/ 66 w 66"/>
                  <a:gd name="T13" fmla="*/ 4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66" y="48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2" y="45"/>
                    </a:lnTo>
                    <a:lnTo>
                      <a:pt x="24" y="69"/>
                    </a:lnTo>
                    <a:lnTo>
                      <a:pt x="6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5" name="Freeform 5511"/>
              <p:cNvSpPr>
                <a:spLocks/>
              </p:cNvSpPr>
              <p:nvPr/>
            </p:nvSpPr>
            <p:spPr bwMode="auto">
              <a:xfrm>
                <a:off x="3850" y="1310"/>
                <a:ext cx="8" cy="7"/>
              </a:xfrm>
              <a:custGeom>
                <a:avLst/>
                <a:gdLst>
                  <a:gd name="T0" fmla="*/ 66 w 66"/>
                  <a:gd name="T1" fmla="*/ 48 h 69"/>
                  <a:gd name="T2" fmla="*/ 54 w 66"/>
                  <a:gd name="T3" fmla="*/ 24 h 69"/>
                  <a:gd name="T4" fmla="*/ 42 w 66"/>
                  <a:gd name="T5" fmla="*/ 0 h 69"/>
                  <a:gd name="T6" fmla="*/ 0 w 66"/>
                  <a:gd name="T7" fmla="*/ 21 h 69"/>
                  <a:gd name="T8" fmla="*/ 12 w 66"/>
                  <a:gd name="T9" fmla="*/ 45 h 69"/>
                  <a:gd name="T10" fmla="*/ 24 w 66"/>
                  <a:gd name="T11" fmla="*/ 69 h 69"/>
                  <a:gd name="T12" fmla="*/ 66 w 66"/>
                  <a:gd name="T13" fmla="*/ 4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66" y="48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2" y="45"/>
                    </a:lnTo>
                    <a:lnTo>
                      <a:pt x="24" y="69"/>
                    </a:lnTo>
                    <a:lnTo>
                      <a:pt x="66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" name="Freeform 5512"/>
              <p:cNvSpPr>
                <a:spLocks/>
              </p:cNvSpPr>
              <p:nvPr/>
            </p:nvSpPr>
            <p:spPr bwMode="auto">
              <a:xfrm>
                <a:off x="3850" y="1312"/>
                <a:ext cx="2" cy="3"/>
              </a:xfrm>
              <a:custGeom>
                <a:avLst/>
                <a:gdLst>
                  <a:gd name="T0" fmla="*/ 12 w 12"/>
                  <a:gd name="T1" fmla="*/ 24 h 24"/>
                  <a:gd name="T2" fmla="*/ 0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" name="Line 5513"/>
              <p:cNvSpPr>
                <a:spLocks noChangeShapeType="1"/>
              </p:cNvSpPr>
              <p:nvPr/>
            </p:nvSpPr>
            <p:spPr bwMode="auto">
              <a:xfrm>
                <a:off x="3850" y="13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" name="Freeform 5514"/>
              <p:cNvSpPr>
                <a:spLocks/>
              </p:cNvSpPr>
              <p:nvPr/>
            </p:nvSpPr>
            <p:spPr bwMode="auto">
              <a:xfrm>
                <a:off x="3846" y="1312"/>
                <a:ext cx="7" cy="8"/>
              </a:xfrm>
              <a:custGeom>
                <a:avLst/>
                <a:gdLst>
                  <a:gd name="T0" fmla="*/ 66 w 66"/>
                  <a:gd name="T1" fmla="*/ 48 h 70"/>
                  <a:gd name="T2" fmla="*/ 54 w 66"/>
                  <a:gd name="T3" fmla="*/ 24 h 70"/>
                  <a:gd name="T4" fmla="*/ 42 w 66"/>
                  <a:gd name="T5" fmla="*/ 0 h 70"/>
                  <a:gd name="T6" fmla="*/ 0 w 66"/>
                  <a:gd name="T7" fmla="*/ 21 h 70"/>
                  <a:gd name="T8" fmla="*/ 12 w 66"/>
                  <a:gd name="T9" fmla="*/ 46 h 70"/>
                  <a:gd name="T10" fmla="*/ 24 w 66"/>
                  <a:gd name="T11" fmla="*/ 70 h 70"/>
                  <a:gd name="T12" fmla="*/ 66 w 66"/>
                  <a:gd name="T13" fmla="*/ 4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66" y="48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2" y="46"/>
                    </a:lnTo>
                    <a:lnTo>
                      <a:pt x="24" y="70"/>
                    </a:lnTo>
                    <a:lnTo>
                      <a:pt x="6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" name="Freeform 5515"/>
              <p:cNvSpPr>
                <a:spLocks/>
              </p:cNvSpPr>
              <p:nvPr/>
            </p:nvSpPr>
            <p:spPr bwMode="auto">
              <a:xfrm>
                <a:off x="3846" y="1312"/>
                <a:ext cx="7" cy="8"/>
              </a:xfrm>
              <a:custGeom>
                <a:avLst/>
                <a:gdLst>
                  <a:gd name="T0" fmla="*/ 66 w 66"/>
                  <a:gd name="T1" fmla="*/ 48 h 70"/>
                  <a:gd name="T2" fmla="*/ 54 w 66"/>
                  <a:gd name="T3" fmla="*/ 24 h 70"/>
                  <a:gd name="T4" fmla="*/ 42 w 66"/>
                  <a:gd name="T5" fmla="*/ 0 h 70"/>
                  <a:gd name="T6" fmla="*/ 0 w 66"/>
                  <a:gd name="T7" fmla="*/ 21 h 70"/>
                  <a:gd name="T8" fmla="*/ 12 w 66"/>
                  <a:gd name="T9" fmla="*/ 46 h 70"/>
                  <a:gd name="T10" fmla="*/ 24 w 66"/>
                  <a:gd name="T11" fmla="*/ 70 h 70"/>
                  <a:gd name="T12" fmla="*/ 66 w 66"/>
                  <a:gd name="T13" fmla="*/ 4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0">
                    <a:moveTo>
                      <a:pt x="66" y="48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2" y="46"/>
                    </a:lnTo>
                    <a:lnTo>
                      <a:pt x="24" y="70"/>
                    </a:lnTo>
                    <a:lnTo>
                      <a:pt x="66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" name="Freeform 5516"/>
              <p:cNvSpPr>
                <a:spLocks/>
              </p:cNvSpPr>
              <p:nvPr/>
            </p:nvSpPr>
            <p:spPr bwMode="auto">
              <a:xfrm>
                <a:off x="3846" y="1314"/>
                <a:ext cx="1" cy="3"/>
              </a:xfrm>
              <a:custGeom>
                <a:avLst/>
                <a:gdLst>
                  <a:gd name="T0" fmla="*/ 12 w 12"/>
                  <a:gd name="T1" fmla="*/ 25 h 25"/>
                  <a:gd name="T2" fmla="*/ 0 w 12"/>
                  <a:gd name="T3" fmla="*/ 0 h 25"/>
                  <a:gd name="T4" fmla="*/ 0 w 12"/>
                  <a:gd name="T5" fmla="*/ 0 h 25"/>
                  <a:gd name="T6" fmla="*/ 12 w 1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12" y="2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" name="Line 5517"/>
              <p:cNvSpPr>
                <a:spLocks noChangeShapeType="1"/>
              </p:cNvSpPr>
              <p:nvPr/>
            </p:nvSpPr>
            <p:spPr bwMode="auto">
              <a:xfrm>
                <a:off x="3846" y="13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" name="Freeform 5518"/>
              <p:cNvSpPr>
                <a:spLocks/>
              </p:cNvSpPr>
              <p:nvPr/>
            </p:nvSpPr>
            <p:spPr bwMode="auto">
              <a:xfrm>
                <a:off x="3841" y="1314"/>
                <a:ext cx="7" cy="8"/>
              </a:xfrm>
              <a:custGeom>
                <a:avLst/>
                <a:gdLst>
                  <a:gd name="T0" fmla="*/ 66 w 66"/>
                  <a:gd name="T1" fmla="*/ 49 h 71"/>
                  <a:gd name="T2" fmla="*/ 54 w 66"/>
                  <a:gd name="T3" fmla="*/ 25 h 71"/>
                  <a:gd name="T4" fmla="*/ 42 w 66"/>
                  <a:gd name="T5" fmla="*/ 0 h 71"/>
                  <a:gd name="T6" fmla="*/ 0 w 66"/>
                  <a:gd name="T7" fmla="*/ 22 h 71"/>
                  <a:gd name="T8" fmla="*/ 12 w 66"/>
                  <a:gd name="T9" fmla="*/ 46 h 71"/>
                  <a:gd name="T10" fmla="*/ 24 w 66"/>
                  <a:gd name="T11" fmla="*/ 71 h 71"/>
                  <a:gd name="T12" fmla="*/ 66 w 66"/>
                  <a:gd name="T13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66" y="49"/>
                    </a:moveTo>
                    <a:lnTo>
                      <a:pt x="54" y="25"/>
                    </a:lnTo>
                    <a:lnTo>
                      <a:pt x="42" y="0"/>
                    </a:lnTo>
                    <a:lnTo>
                      <a:pt x="0" y="22"/>
                    </a:lnTo>
                    <a:lnTo>
                      <a:pt x="12" y="46"/>
                    </a:lnTo>
                    <a:lnTo>
                      <a:pt x="24" y="71"/>
                    </a:lnTo>
                    <a:lnTo>
                      <a:pt x="66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" name="Freeform 5519"/>
              <p:cNvSpPr>
                <a:spLocks/>
              </p:cNvSpPr>
              <p:nvPr/>
            </p:nvSpPr>
            <p:spPr bwMode="auto">
              <a:xfrm>
                <a:off x="3841" y="1314"/>
                <a:ext cx="7" cy="8"/>
              </a:xfrm>
              <a:custGeom>
                <a:avLst/>
                <a:gdLst>
                  <a:gd name="T0" fmla="*/ 66 w 66"/>
                  <a:gd name="T1" fmla="*/ 49 h 71"/>
                  <a:gd name="T2" fmla="*/ 54 w 66"/>
                  <a:gd name="T3" fmla="*/ 25 h 71"/>
                  <a:gd name="T4" fmla="*/ 42 w 66"/>
                  <a:gd name="T5" fmla="*/ 0 h 71"/>
                  <a:gd name="T6" fmla="*/ 0 w 66"/>
                  <a:gd name="T7" fmla="*/ 22 h 71"/>
                  <a:gd name="T8" fmla="*/ 12 w 66"/>
                  <a:gd name="T9" fmla="*/ 46 h 71"/>
                  <a:gd name="T10" fmla="*/ 24 w 66"/>
                  <a:gd name="T11" fmla="*/ 71 h 71"/>
                  <a:gd name="T12" fmla="*/ 66 w 66"/>
                  <a:gd name="T13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66" y="49"/>
                    </a:moveTo>
                    <a:lnTo>
                      <a:pt x="54" y="25"/>
                    </a:lnTo>
                    <a:lnTo>
                      <a:pt x="42" y="0"/>
                    </a:lnTo>
                    <a:lnTo>
                      <a:pt x="0" y="22"/>
                    </a:lnTo>
                    <a:lnTo>
                      <a:pt x="12" y="46"/>
                    </a:lnTo>
                    <a:lnTo>
                      <a:pt x="24" y="71"/>
                    </a:lnTo>
                    <a:lnTo>
                      <a:pt x="66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" name="Freeform 5520"/>
              <p:cNvSpPr>
                <a:spLocks/>
              </p:cNvSpPr>
              <p:nvPr/>
            </p:nvSpPr>
            <p:spPr bwMode="auto">
              <a:xfrm>
                <a:off x="3841" y="1317"/>
                <a:ext cx="1" cy="2"/>
              </a:xfrm>
              <a:custGeom>
                <a:avLst/>
                <a:gdLst>
                  <a:gd name="T0" fmla="*/ 12 w 12"/>
                  <a:gd name="T1" fmla="*/ 24 h 24"/>
                  <a:gd name="T2" fmla="*/ 0 w 12"/>
                  <a:gd name="T3" fmla="*/ 0 h 24"/>
                  <a:gd name="T4" fmla="*/ 0 w 12"/>
                  <a:gd name="T5" fmla="*/ 0 h 24"/>
                  <a:gd name="T6" fmla="*/ 12 w 12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" name="Line 5521"/>
              <p:cNvSpPr>
                <a:spLocks noChangeShapeType="1"/>
              </p:cNvSpPr>
              <p:nvPr/>
            </p:nvSpPr>
            <p:spPr bwMode="auto">
              <a:xfrm>
                <a:off x="3841" y="1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" name="Freeform 5522"/>
              <p:cNvSpPr>
                <a:spLocks/>
              </p:cNvSpPr>
              <p:nvPr/>
            </p:nvSpPr>
            <p:spPr bwMode="auto">
              <a:xfrm>
                <a:off x="3836" y="1317"/>
                <a:ext cx="8" cy="8"/>
              </a:xfrm>
              <a:custGeom>
                <a:avLst/>
                <a:gdLst>
                  <a:gd name="T0" fmla="*/ 66 w 66"/>
                  <a:gd name="T1" fmla="*/ 49 h 71"/>
                  <a:gd name="T2" fmla="*/ 54 w 66"/>
                  <a:gd name="T3" fmla="*/ 24 h 71"/>
                  <a:gd name="T4" fmla="*/ 42 w 66"/>
                  <a:gd name="T5" fmla="*/ 0 h 71"/>
                  <a:gd name="T6" fmla="*/ 0 w 66"/>
                  <a:gd name="T7" fmla="*/ 22 h 71"/>
                  <a:gd name="T8" fmla="*/ 12 w 66"/>
                  <a:gd name="T9" fmla="*/ 46 h 71"/>
                  <a:gd name="T10" fmla="*/ 24 w 66"/>
                  <a:gd name="T11" fmla="*/ 71 h 71"/>
                  <a:gd name="T12" fmla="*/ 66 w 66"/>
                  <a:gd name="T13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66" y="49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2"/>
                    </a:lnTo>
                    <a:lnTo>
                      <a:pt x="12" y="46"/>
                    </a:lnTo>
                    <a:lnTo>
                      <a:pt x="24" y="71"/>
                    </a:lnTo>
                    <a:lnTo>
                      <a:pt x="66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" name="Freeform 5523"/>
              <p:cNvSpPr>
                <a:spLocks/>
              </p:cNvSpPr>
              <p:nvPr/>
            </p:nvSpPr>
            <p:spPr bwMode="auto">
              <a:xfrm>
                <a:off x="3836" y="1317"/>
                <a:ext cx="8" cy="8"/>
              </a:xfrm>
              <a:custGeom>
                <a:avLst/>
                <a:gdLst>
                  <a:gd name="T0" fmla="*/ 66 w 66"/>
                  <a:gd name="T1" fmla="*/ 49 h 71"/>
                  <a:gd name="T2" fmla="*/ 54 w 66"/>
                  <a:gd name="T3" fmla="*/ 24 h 71"/>
                  <a:gd name="T4" fmla="*/ 42 w 66"/>
                  <a:gd name="T5" fmla="*/ 0 h 71"/>
                  <a:gd name="T6" fmla="*/ 0 w 66"/>
                  <a:gd name="T7" fmla="*/ 22 h 71"/>
                  <a:gd name="T8" fmla="*/ 12 w 66"/>
                  <a:gd name="T9" fmla="*/ 46 h 71"/>
                  <a:gd name="T10" fmla="*/ 24 w 66"/>
                  <a:gd name="T11" fmla="*/ 71 h 71"/>
                  <a:gd name="T12" fmla="*/ 66 w 66"/>
                  <a:gd name="T13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66" y="49"/>
                    </a:moveTo>
                    <a:lnTo>
                      <a:pt x="54" y="24"/>
                    </a:lnTo>
                    <a:lnTo>
                      <a:pt x="42" y="0"/>
                    </a:lnTo>
                    <a:lnTo>
                      <a:pt x="0" y="22"/>
                    </a:lnTo>
                    <a:lnTo>
                      <a:pt x="12" y="46"/>
                    </a:lnTo>
                    <a:lnTo>
                      <a:pt x="24" y="71"/>
                    </a:lnTo>
                    <a:lnTo>
                      <a:pt x="66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" name="Freeform 5524"/>
              <p:cNvSpPr>
                <a:spLocks/>
              </p:cNvSpPr>
              <p:nvPr/>
            </p:nvSpPr>
            <p:spPr bwMode="auto">
              <a:xfrm>
                <a:off x="3836" y="1319"/>
                <a:ext cx="2" cy="3"/>
              </a:xfrm>
              <a:custGeom>
                <a:avLst/>
                <a:gdLst>
                  <a:gd name="T0" fmla="*/ 13 w 13"/>
                  <a:gd name="T1" fmla="*/ 24 h 24"/>
                  <a:gd name="T2" fmla="*/ 1 w 13"/>
                  <a:gd name="T3" fmla="*/ 0 h 24"/>
                  <a:gd name="T4" fmla="*/ 0 w 13"/>
                  <a:gd name="T5" fmla="*/ 1 h 24"/>
                  <a:gd name="T6" fmla="*/ 13 w 1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" name="Line 5525"/>
              <p:cNvSpPr>
                <a:spLocks noChangeShapeType="1"/>
              </p:cNvSpPr>
              <p:nvPr/>
            </p:nvSpPr>
            <p:spPr bwMode="auto">
              <a:xfrm flipH="1">
                <a:off x="3836" y="13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" name="Freeform 5526"/>
              <p:cNvSpPr>
                <a:spLocks/>
              </p:cNvSpPr>
              <p:nvPr/>
            </p:nvSpPr>
            <p:spPr bwMode="auto">
              <a:xfrm>
                <a:off x="3832" y="1319"/>
                <a:ext cx="7" cy="8"/>
              </a:xfrm>
              <a:custGeom>
                <a:avLst/>
                <a:gdLst>
                  <a:gd name="T0" fmla="*/ 67 w 67"/>
                  <a:gd name="T1" fmla="*/ 46 h 69"/>
                  <a:gd name="T2" fmla="*/ 53 w 67"/>
                  <a:gd name="T3" fmla="*/ 23 h 69"/>
                  <a:gd name="T4" fmla="*/ 40 w 67"/>
                  <a:gd name="T5" fmla="*/ 0 h 69"/>
                  <a:gd name="T6" fmla="*/ 0 w 67"/>
                  <a:gd name="T7" fmla="*/ 23 h 69"/>
                  <a:gd name="T8" fmla="*/ 13 w 67"/>
                  <a:gd name="T9" fmla="*/ 46 h 69"/>
                  <a:gd name="T10" fmla="*/ 26 w 67"/>
                  <a:gd name="T11" fmla="*/ 69 h 69"/>
                  <a:gd name="T12" fmla="*/ 67 w 67"/>
                  <a:gd name="T13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46"/>
                    </a:moveTo>
                    <a:lnTo>
                      <a:pt x="53" y="23"/>
                    </a:lnTo>
                    <a:lnTo>
                      <a:pt x="40" y="0"/>
                    </a:lnTo>
                    <a:lnTo>
                      <a:pt x="0" y="23"/>
                    </a:lnTo>
                    <a:lnTo>
                      <a:pt x="13" y="46"/>
                    </a:lnTo>
                    <a:lnTo>
                      <a:pt x="26" y="69"/>
                    </a:lnTo>
                    <a:lnTo>
                      <a:pt x="67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" name="Freeform 5527"/>
              <p:cNvSpPr>
                <a:spLocks/>
              </p:cNvSpPr>
              <p:nvPr/>
            </p:nvSpPr>
            <p:spPr bwMode="auto">
              <a:xfrm>
                <a:off x="3832" y="1319"/>
                <a:ext cx="7" cy="8"/>
              </a:xfrm>
              <a:custGeom>
                <a:avLst/>
                <a:gdLst>
                  <a:gd name="T0" fmla="*/ 67 w 67"/>
                  <a:gd name="T1" fmla="*/ 46 h 69"/>
                  <a:gd name="T2" fmla="*/ 53 w 67"/>
                  <a:gd name="T3" fmla="*/ 23 h 69"/>
                  <a:gd name="T4" fmla="*/ 40 w 67"/>
                  <a:gd name="T5" fmla="*/ 0 h 69"/>
                  <a:gd name="T6" fmla="*/ 0 w 67"/>
                  <a:gd name="T7" fmla="*/ 23 h 69"/>
                  <a:gd name="T8" fmla="*/ 13 w 67"/>
                  <a:gd name="T9" fmla="*/ 46 h 69"/>
                  <a:gd name="T10" fmla="*/ 26 w 67"/>
                  <a:gd name="T11" fmla="*/ 69 h 69"/>
                  <a:gd name="T12" fmla="*/ 67 w 67"/>
                  <a:gd name="T13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69">
                    <a:moveTo>
                      <a:pt x="67" y="46"/>
                    </a:moveTo>
                    <a:lnTo>
                      <a:pt x="53" y="23"/>
                    </a:lnTo>
                    <a:lnTo>
                      <a:pt x="40" y="0"/>
                    </a:lnTo>
                    <a:lnTo>
                      <a:pt x="0" y="23"/>
                    </a:lnTo>
                    <a:lnTo>
                      <a:pt x="13" y="46"/>
                    </a:lnTo>
                    <a:lnTo>
                      <a:pt x="26" y="69"/>
                    </a:lnTo>
                    <a:lnTo>
                      <a:pt x="67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" name="Freeform 5528"/>
              <p:cNvSpPr>
                <a:spLocks/>
              </p:cNvSpPr>
              <p:nvPr/>
            </p:nvSpPr>
            <p:spPr bwMode="auto">
              <a:xfrm>
                <a:off x="3832" y="1322"/>
                <a:ext cx="1" cy="2"/>
              </a:xfrm>
              <a:custGeom>
                <a:avLst/>
                <a:gdLst>
                  <a:gd name="T0" fmla="*/ 13 w 13"/>
                  <a:gd name="T1" fmla="*/ 23 h 23"/>
                  <a:gd name="T2" fmla="*/ 0 w 13"/>
                  <a:gd name="T3" fmla="*/ 0 h 23"/>
                  <a:gd name="T4" fmla="*/ 0 w 13"/>
                  <a:gd name="T5" fmla="*/ 0 h 23"/>
                  <a:gd name="T6" fmla="*/ 13 w 13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3">
                    <a:moveTo>
                      <a:pt x="13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3" name="Line 5529"/>
              <p:cNvSpPr>
                <a:spLocks noChangeShapeType="1"/>
              </p:cNvSpPr>
              <p:nvPr/>
            </p:nvSpPr>
            <p:spPr bwMode="auto">
              <a:xfrm>
                <a:off x="3832" y="13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4" name="Freeform 5530"/>
              <p:cNvSpPr>
                <a:spLocks/>
              </p:cNvSpPr>
              <p:nvPr/>
            </p:nvSpPr>
            <p:spPr bwMode="auto">
              <a:xfrm>
                <a:off x="3827" y="1322"/>
                <a:ext cx="8" cy="8"/>
              </a:xfrm>
              <a:custGeom>
                <a:avLst/>
                <a:gdLst>
                  <a:gd name="T0" fmla="*/ 68 w 68"/>
                  <a:gd name="T1" fmla="*/ 46 h 71"/>
                  <a:gd name="T2" fmla="*/ 55 w 68"/>
                  <a:gd name="T3" fmla="*/ 23 h 71"/>
                  <a:gd name="T4" fmla="*/ 42 w 68"/>
                  <a:gd name="T5" fmla="*/ 0 h 71"/>
                  <a:gd name="T6" fmla="*/ 0 w 68"/>
                  <a:gd name="T7" fmla="*/ 25 h 71"/>
                  <a:gd name="T8" fmla="*/ 13 w 68"/>
                  <a:gd name="T9" fmla="*/ 48 h 71"/>
                  <a:gd name="T10" fmla="*/ 26 w 68"/>
                  <a:gd name="T11" fmla="*/ 71 h 71"/>
                  <a:gd name="T12" fmla="*/ 68 w 68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46"/>
                    </a:moveTo>
                    <a:lnTo>
                      <a:pt x="55" y="23"/>
                    </a:lnTo>
                    <a:lnTo>
                      <a:pt x="42" y="0"/>
                    </a:lnTo>
                    <a:lnTo>
                      <a:pt x="0" y="25"/>
                    </a:lnTo>
                    <a:lnTo>
                      <a:pt x="13" y="48"/>
                    </a:lnTo>
                    <a:lnTo>
                      <a:pt x="26" y="71"/>
                    </a:lnTo>
                    <a:lnTo>
                      <a:pt x="6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5" name="Freeform 5531"/>
              <p:cNvSpPr>
                <a:spLocks/>
              </p:cNvSpPr>
              <p:nvPr/>
            </p:nvSpPr>
            <p:spPr bwMode="auto">
              <a:xfrm>
                <a:off x="3827" y="1322"/>
                <a:ext cx="8" cy="8"/>
              </a:xfrm>
              <a:custGeom>
                <a:avLst/>
                <a:gdLst>
                  <a:gd name="T0" fmla="*/ 68 w 68"/>
                  <a:gd name="T1" fmla="*/ 46 h 71"/>
                  <a:gd name="T2" fmla="*/ 55 w 68"/>
                  <a:gd name="T3" fmla="*/ 23 h 71"/>
                  <a:gd name="T4" fmla="*/ 42 w 68"/>
                  <a:gd name="T5" fmla="*/ 0 h 71"/>
                  <a:gd name="T6" fmla="*/ 0 w 68"/>
                  <a:gd name="T7" fmla="*/ 25 h 71"/>
                  <a:gd name="T8" fmla="*/ 13 w 68"/>
                  <a:gd name="T9" fmla="*/ 48 h 71"/>
                  <a:gd name="T10" fmla="*/ 26 w 68"/>
                  <a:gd name="T11" fmla="*/ 71 h 71"/>
                  <a:gd name="T12" fmla="*/ 68 w 68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46"/>
                    </a:moveTo>
                    <a:lnTo>
                      <a:pt x="55" y="23"/>
                    </a:lnTo>
                    <a:lnTo>
                      <a:pt x="42" y="0"/>
                    </a:lnTo>
                    <a:lnTo>
                      <a:pt x="0" y="25"/>
                    </a:lnTo>
                    <a:lnTo>
                      <a:pt x="13" y="48"/>
                    </a:lnTo>
                    <a:lnTo>
                      <a:pt x="26" y="71"/>
                    </a:lnTo>
                    <a:lnTo>
                      <a:pt x="6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6" name="Freeform 5532"/>
              <p:cNvSpPr>
                <a:spLocks/>
              </p:cNvSpPr>
              <p:nvPr/>
            </p:nvSpPr>
            <p:spPr bwMode="auto">
              <a:xfrm>
                <a:off x="3827" y="1325"/>
                <a:ext cx="1" cy="2"/>
              </a:xfrm>
              <a:custGeom>
                <a:avLst/>
                <a:gdLst>
                  <a:gd name="T0" fmla="*/ 14 w 14"/>
                  <a:gd name="T1" fmla="*/ 23 h 23"/>
                  <a:gd name="T2" fmla="*/ 1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" name="Line 5533"/>
              <p:cNvSpPr>
                <a:spLocks noChangeShapeType="1"/>
              </p:cNvSpPr>
              <p:nvPr/>
            </p:nvSpPr>
            <p:spPr bwMode="auto">
              <a:xfrm flipH="1">
                <a:off x="3827" y="13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" name="Freeform 5534"/>
              <p:cNvSpPr>
                <a:spLocks/>
              </p:cNvSpPr>
              <p:nvPr/>
            </p:nvSpPr>
            <p:spPr bwMode="auto">
              <a:xfrm>
                <a:off x="3822" y="1325"/>
                <a:ext cx="8" cy="7"/>
              </a:xfrm>
              <a:custGeom>
                <a:avLst/>
                <a:gdLst>
                  <a:gd name="T0" fmla="*/ 69 w 69"/>
                  <a:gd name="T1" fmla="*/ 46 h 70"/>
                  <a:gd name="T2" fmla="*/ 55 w 69"/>
                  <a:gd name="T3" fmla="*/ 23 h 70"/>
                  <a:gd name="T4" fmla="*/ 41 w 69"/>
                  <a:gd name="T5" fmla="*/ 0 h 70"/>
                  <a:gd name="T6" fmla="*/ 0 w 69"/>
                  <a:gd name="T7" fmla="*/ 24 h 70"/>
                  <a:gd name="T8" fmla="*/ 15 w 69"/>
                  <a:gd name="T9" fmla="*/ 47 h 70"/>
                  <a:gd name="T10" fmla="*/ 29 w 69"/>
                  <a:gd name="T11" fmla="*/ 70 h 70"/>
                  <a:gd name="T12" fmla="*/ 69 w 69"/>
                  <a:gd name="T13" fmla="*/ 4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6"/>
                    </a:moveTo>
                    <a:lnTo>
                      <a:pt x="55" y="23"/>
                    </a:lnTo>
                    <a:lnTo>
                      <a:pt x="41" y="0"/>
                    </a:lnTo>
                    <a:lnTo>
                      <a:pt x="0" y="24"/>
                    </a:lnTo>
                    <a:lnTo>
                      <a:pt x="15" y="47"/>
                    </a:lnTo>
                    <a:lnTo>
                      <a:pt x="29" y="70"/>
                    </a:lnTo>
                    <a:lnTo>
                      <a:pt x="6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" name="Freeform 5535"/>
              <p:cNvSpPr>
                <a:spLocks/>
              </p:cNvSpPr>
              <p:nvPr/>
            </p:nvSpPr>
            <p:spPr bwMode="auto">
              <a:xfrm>
                <a:off x="3822" y="1325"/>
                <a:ext cx="8" cy="7"/>
              </a:xfrm>
              <a:custGeom>
                <a:avLst/>
                <a:gdLst>
                  <a:gd name="T0" fmla="*/ 69 w 69"/>
                  <a:gd name="T1" fmla="*/ 46 h 70"/>
                  <a:gd name="T2" fmla="*/ 55 w 69"/>
                  <a:gd name="T3" fmla="*/ 23 h 70"/>
                  <a:gd name="T4" fmla="*/ 41 w 69"/>
                  <a:gd name="T5" fmla="*/ 0 h 70"/>
                  <a:gd name="T6" fmla="*/ 0 w 69"/>
                  <a:gd name="T7" fmla="*/ 24 h 70"/>
                  <a:gd name="T8" fmla="*/ 15 w 69"/>
                  <a:gd name="T9" fmla="*/ 47 h 70"/>
                  <a:gd name="T10" fmla="*/ 29 w 69"/>
                  <a:gd name="T11" fmla="*/ 70 h 70"/>
                  <a:gd name="T12" fmla="*/ 69 w 69"/>
                  <a:gd name="T13" fmla="*/ 4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6"/>
                    </a:moveTo>
                    <a:lnTo>
                      <a:pt x="55" y="23"/>
                    </a:lnTo>
                    <a:lnTo>
                      <a:pt x="41" y="0"/>
                    </a:lnTo>
                    <a:lnTo>
                      <a:pt x="0" y="24"/>
                    </a:lnTo>
                    <a:lnTo>
                      <a:pt x="15" y="47"/>
                    </a:lnTo>
                    <a:lnTo>
                      <a:pt x="29" y="70"/>
                    </a:lnTo>
                    <a:lnTo>
                      <a:pt x="6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0" name="Freeform 5536"/>
              <p:cNvSpPr>
                <a:spLocks/>
              </p:cNvSpPr>
              <p:nvPr/>
            </p:nvSpPr>
            <p:spPr bwMode="auto">
              <a:xfrm>
                <a:off x="3822" y="1327"/>
                <a:ext cx="2" cy="3"/>
              </a:xfrm>
              <a:custGeom>
                <a:avLst/>
                <a:gdLst>
                  <a:gd name="T0" fmla="*/ 15 w 15"/>
                  <a:gd name="T1" fmla="*/ 23 h 23"/>
                  <a:gd name="T2" fmla="*/ 0 w 15"/>
                  <a:gd name="T3" fmla="*/ 0 h 23"/>
                  <a:gd name="T4" fmla="*/ 0 w 15"/>
                  <a:gd name="T5" fmla="*/ 0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" name="Line 5537"/>
              <p:cNvSpPr>
                <a:spLocks noChangeShapeType="1"/>
              </p:cNvSpPr>
              <p:nvPr/>
            </p:nvSpPr>
            <p:spPr bwMode="auto">
              <a:xfrm>
                <a:off x="3822" y="13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" name="Freeform 5538"/>
              <p:cNvSpPr>
                <a:spLocks/>
              </p:cNvSpPr>
              <p:nvPr/>
            </p:nvSpPr>
            <p:spPr bwMode="auto">
              <a:xfrm>
                <a:off x="3818" y="1327"/>
                <a:ext cx="8" cy="8"/>
              </a:xfrm>
              <a:custGeom>
                <a:avLst/>
                <a:gdLst>
                  <a:gd name="T0" fmla="*/ 69 w 69"/>
                  <a:gd name="T1" fmla="*/ 46 h 70"/>
                  <a:gd name="T2" fmla="*/ 55 w 69"/>
                  <a:gd name="T3" fmla="*/ 23 h 70"/>
                  <a:gd name="T4" fmla="*/ 40 w 69"/>
                  <a:gd name="T5" fmla="*/ 0 h 70"/>
                  <a:gd name="T6" fmla="*/ 0 w 69"/>
                  <a:gd name="T7" fmla="*/ 24 h 70"/>
                  <a:gd name="T8" fmla="*/ 14 w 69"/>
                  <a:gd name="T9" fmla="*/ 47 h 70"/>
                  <a:gd name="T10" fmla="*/ 28 w 69"/>
                  <a:gd name="T11" fmla="*/ 70 h 70"/>
                  <a:gd name="T12" fmla="*/ 69 w 69"/>
                  <a:gd name="T13" fmla="*/ 4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6"/>
                    </a:moveTo>
                    <a:lnTo>
                      <a:pt x="55" y="23"/>
                    </a:lnTo>
                    <a:lnTo>
                      <a:pt x="40" y="0"/>
                    </a:lnTo>
                    <a:lnTo>
                      <a:pt x="0" y="24"/>
                    </a:lnTo>
                    <a:lnTo>
                      <a:pt x="14" y="47"/>
                    </a:lnTo>
                    <a:lnTo>
                      <a:pt x="28" y="70"/>
                    </a:lnTo>
                    <a:lnTo>
                      <a:pt x="6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" name="Freeform 5539"/>
              <p:cNvSpPr>
                <a:spLocks/>
              </p:cNvSpPr>
              <p:nvPr/>
            </p:nvSpPr>
            <p:spPr bwMode="auto">
              <a:xfrm>
                <a:off x="3818" y="1327"/>
                <a:ext cx="8" cy="8"/>
              </a:xfrm>
              <a:custGeom>
                <a:avLst/>
                <a:gdLst>
                  <a:gd name="T0" fmla="*/ 69 w 69"/>
                  <a:gd name="T1" fmla="*/ 46 h 70"/>
                  <a:gd name="T2" fmla="*/ 55 w 69"/>
                  <a:gd name="T3" fmla="*/ 23 h 70"/>
                  <a:gd name="T4" fmla="*/ 40 w 69"/>
                  <a:gd name="T5" fmla="*/ 0 h 70"/>
                  <a:gd name="T6" fmla="*/ 0 w 69"/>
                  <a:gd name="T7" fmla="*/ 24 h 70"/>
                  <a:gd name="T8" fmla="*/ 14 w 69"/>
                  <a:gd name="T9" fmla="*/ 47 h 70"/>
                  <a:gd name="T10" fmla="*/ 28 w 69"/>
                  <a:gd name="T11" fmla="*/ 70 h 70"/>
                  <a:gd name="T12" fmla="*/ 69 w 69"/>
                  <a:gd name="T13" fmla="*/ 4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6"/>
                    </a:moveTo>
                    <a:lnTo>
                      <a:pt x="55" y="23"/>
                    </a:lnTo>
                    <a:lnTo>
                      <a:pt x="40" y="0"/>
                    </a:lnTo>
                    <a:lnTo>
                      <a:pt x="0" y="24"/>
                    </a:lnTo>
                    <a:lnTo>
                      <a:pt x="14" y="47"/>
                    </a:lnTo>
                    <a:lnTo>
                      <a:pt x="28" y="70"/>
                    </a:lnTo>
                    <a:lnTo>
                      <a:pt x="6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" name="Freeform 5540"/>
              <p:cNvSpPr>
                <a:spLocks/>
              </p:cNvSpPr>
              <p:nvPr/>
            </p:nvSpPr>
            <p:spPr bwMode="auto">
              <a:xfrm>
                <a:off x="3818" y="1330"/>
                <a:ext cx="1" cy="2"/>
              </a:xfrm>
              <a:custGeom>
                <a:avLst/>
                <a:gdLst>
                  <a:gd name="T0" fmla="*/ 14 w 14"/>
                  <a:gd name="T1" fmla="*/ 23 h 23"/>
                  <a:gd name="T2" fmla="*/ 0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" name="Line 5541"/>
              <p:cNvSpPr>
                <a:spLocks noChangeShapeType="1"/>
              </p:cNvSpPr>
              <p:nvPr/>
            </p:nvSpPr>
            <p:spPr bwMode="auto">
              <a:xfrm>
                <a:off x="3818" y="1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" name="Freeform 5542"/>
              <p:cNvSpPr>
                <a:spLocks/>
              </p:cNvSpPr>
              <p:nvPr/>
            </p:nvSpPr>
            <p:spPr bwMode="auto">
              <a:xfrm>
                <a:off x="3813" y="1330"/>
                <a:ext cx="8" cy="8"/>
              </a:xfrm>
              <a:custGeom>
                <a:avLst/>
                <a:gdLst>
                  <a:gd name="T0" fmla="*/ 69 w 69"/>
                  <a:gd name="T1" fmla="*/ 46 h 71"/>
                  <a:gd name="T2" fmla="*/ 55 w 69"/>
                  <a:gd name="T3" fmla="*/ 23 h 71"/>
                  <a:gd name="T4" fmla="*/ 41 w 69"/>
                  <a:gd name="T5" fmla="*/ 0 h 71"/>
                  <a:gd name="T6" fmla="*/ 0 w 69"/>
                  <a:gd name="T7" fmla="*/ 25 h 71"/>
                  <a:gd name="T8" fmla="*/ 14 w 69"/>
                  <a:gd name="T9" fmla="*/ 48 h 71"/>
                  <a:gd name="T10" fmla="*/ 29 w 69"/>
                  <a:gd name="T11" fmla="*/ 71 h 71"/>
                  <a:gd name="T12" fmla="*/ 69 w 69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69" y="46"/>
                    </a:moveTo>
                    <a:lnTo>
                      <a:pt x="55" y="23"/>
                    </a:lnTo>
                    <a:lnTo>
                      <a:pt x="41" y="0"/>
                    </a:lnTo>
                    <a:lnTo>
                      <a:pt x="0" y="25"/>
                    </a:lnTo>
                    <a:lnTo>
                      <a:pt x="14" y="48"/>
                    </a:lnTo>
                    <a:lnTo>
                      <a:pt x="29" y="71"/>
                    </a:lnTo>
                    <a:lnTo>
                      <a:pt x="6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" name="Freeform 5543"/>
              <p:cNvSpPr>
                <a:spLocks/>
              </p:cNvSpPr>
              <p:nvPr/>
            </p:nvSpPr>
            <p:spPr bwMode="auto">
              <a:xfrm>
                <a:off x="3813" y="1330"/>
                <a:ext cx="8" cy="8"/>
              </a:xfrm>
              <a:custGeom>
                <a:avLst/>
                <a:gdLst>
                  <a:gd name="T0" fmla="*/ 69 w 69"/>
                  <a:gd name="T1" fmla="*/ 46 h 71"/>
                  <a:gd name="T2" fmla="*/ 55 w 69"/>
                  <a:gd name="T3" fmla="*/ 23 h 71"/>
                  <a:gd name="T4" fmla="*/ 41 w 69"/>
                  <a:gd name="T5" fmla="*/ 0 h 71"/>
                  <a:gd name="T6" fmla="*/ 0 w 69"/>
                  <a:gd name="T7" fmla="*/ 25 h 71"/>
                  <a:gd name="T8" fmla="*/ 14 w 69"/>
                  <a:gd name="T9" fmla="*/ 48 h 71"/>
                  <a:gd name="T10" fmla="*/ 29 w 69"/>
                  <a:gd name="T11" fmla="*/ 71 h 71"/>
                  <a:gd name="T12" fmla="*/ 69 w 69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1">
                    <a:moveTo>
                      <a:pt x="69" y="46"/>
                    </a:moveTo>
                    <a:lnTo>
                      <a:pt x="55" y="23"/>
                    </a:lnTo>
                    <a:lnTo>
                      <a:pt x="41" y="0"/>
                    </a:lnTo>
                    <a:lnTo>
                      <a:pt x="0" y="25"/>
                    </a:lnTo>
                    <a:lnTo>
                      <a:pt x="14" y="48"/>
                    </a:lnTo>
                    <a:lnTo>
                      <a:pt x="29" y="71"/>
                    </a:lnTo>
                    <a:lnTo>
                      <a:pt x="69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" name="Freeform 5544"/>
              <p:cNvSpPr>
                <a:spLocks/>
              </p:cNvSpPr>
              <p:nvPr/>
            </p:nvSpPr>
            <p:spPr bwMode="auto">
              <a:xfrm>
                <a:off x="3813" y="1333"/>
                <a:ext cx="2" cy="2"/>
              </a:xfrm>
              <a:custGeom>
                <a:avLst/>
                <a:gdLst>
                  <a:gd name="T0" fmla="*/ 14 w 14"/>
                  <a:gd name="T1" fmla="*/ 23 h 23"/>
                  <a:gd name="T2" fmla="*/ 0 w 14"/>
                  <a:gd name="T3" fmla="*/ 0 h 23"/>
                  <a:gd name="T4" fmla="*/ 0 w 14"/>
                  <a:gd name="T5" fmla="*/ 0 h 23"/>
                  <a:gd name="T6" fmla="*/ 14 w 1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" name="Line 5545"/>
              <p:cNvSpPr>
                <a:spLocks noChangeShapeType="1"/>
              </p:cNvSpPr>
              <p:nvPr/>
            </p:nvSpPr>
            <p:spPr bwMode="auto">
              <a:xfrm>
                <a:off x="3813" y="13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" name="Freeform 5546"/>
              <p:cNvSpPr>
                <a:spLocks/>
              </p:cNvSpPr>
              <p:nvPr/>
            </p:nvSpPr>
            <p:spPr bwMode="auto">
              <a:xfrm>
                <a:off x="3809" y="1333"/>
                <a:ext cx="8" cy="8"/>
              </a:xfrm>
              <a:custGeom>
                <a:avLst/>
                <a:gdLst>
                  <a:gd name="T0" fmla="*/ 68 w 68"/>
                  <a:gd name="T1" fmla="*/ 46 h 71"/>
                  <a:gd name="T2" fmla="*/ 53 w 68"/>
                  <a:gd name="T3" fmla="*/ 23 h 71"/>
                  <a:gd name="T4" fmla="*/ 39 w 68"/>
                  <a:gd name="T5" fmla="*/ 0 h 71"/>
                  <a:gd name="T6" fmla="*/ 0 w 68"/>
                  <a:gd name="T7" fmla="*/ 25 h 71"/>
                  <a:gd name="T8" fmla="*/ 14 w 68"/>
                  <a:gd name="T9" fmla="*/ 48 h 71"/>
                  <a:gd name="T10" fmla="*/ 28 w 68"/>
                  <a:gd name="T11" fmla="*/ 71 h 71"/>
                  <a:gd name="T12" fmla="*/ 68 w 68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46"/>
                    </a:moveTo>
                    <a:lnTo>
                      <a:pt x="53" y="23"/>
                    </a:lnTo>
                    <a:lnTo>
                      <a:pt x="39" y="0"/>
                    </a:lnTo>
                    <a:lnTo>
                      <a:pt x="0" y="25"/>
                    </a:lnTo>
                    <a:lnTo>
                      <a:pt x="14" y="48"/>
                    </a:lnTo>
                    <a:lnTo>
                      <a:pt x="28" y="71"/>
                    </a:lnTo>
                    <a:lnTo>
                      <a:pt x="6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" name="Freeform 5547"/>
              <p:cNvSpPr>
                <a:spLocks/>
              </p:cNvSpPr>
              <p:nvPr/>
            </p:nvSpPr>
            <p:spPr bwMode="auto">
              <a:xfrm>
                <a:off x="3809" y="1333"/>
                <a:ext cx="8" cy="8"/>
              </a:xfrm>
              <a:custGeom>
                <a:avLst/>
                <a:gdLst>
                  <a:gd name="T0" fmla="*/ 68 w 68"/>
                  <a:gd name="T1" fmla="*/ 46 h 71"/>
                  <a:gd name="T2" fmla="*/ 53 w 68"/>
                  <a:gd name="T3" fmla="*/ 23 h 71"/>
                  <a:gd name="T4" fmla="*/ 39 w 68"/>
                  <a:gd name="T5" fmla="*/ 0 h 71"/>
                  <a:gd name="T6" fmla="*/ 0 w 68"/>
                  <a:gd name="T7" fmla="*/ 25 h 71"/>
                  <a:gd name="T8" fmla="*/ 14 w 68"/>
                  <a:gd name="T9" fmla="*/ 48 h 71"/>
                  <a:gd name="T10" fmla="*/ 28 w 68"/>
                  <a:gd name="T11" fmla="*/ 71 h 71"/>
                  <a:gd name="T12" fmla="*/ 68 w 68"/>
                  <a:gd name="T13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71">
                    <a:moveTo>
                      <a:pt x="68" y="46"/>
                    </a:moveTo>
                    <a:lnTo>
                      <a:pt x="53" y="23"/>
                    </a:lnTo>
                    <a:lnTo>
                      <a:pt x="39" y="0"/>
                    </a:lnTo>
                    <a:lnTo>
                      <a:pt x="0" y="25"/>
                    </a:lnTo>
                    <a:lnTo>
                      <a:pt x="14" y="48"/>
                    </a:lnTo>
                    <a:lnTo>
                      <a:pt x="28" y="71"/>
                    </a:lnTo>
                    <a:lnTo>
                      <a:pt x="68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" name="Freeform 5548"/>
              <p:cNvSpPr>
                <a:spLocks/>
              </p:cNvSpPr>
              <p:nvPr/>
            </p:nvSpPr>
            <p:spPr bwMode="auto">
              <a:xfrm>
                <a:off x="3809" y="1335"/>
                <a:ext cx="2" cy="3"/>
              </a:xfrm>
              <a:custGeom>
                <a:avLst/>
                <a:gdLst>
                  <a:gd name="T0" fmla="*/ 15 w 15"/>
                  <a:gd name="T1" fmla="*/ 23 h 23"/>
                  <a:gd name="T2" fmla="*/ 1 w 15"/>
                  <a:gd name="T3" fmla="*/ 0 h 23"/>
                  <a:gd name="T4" fmla="*/ 0 w 15"/>
                  <a:gd name="T5" fmla="*/ 1 h 23"/>
                  <a:gd name="T6" fmla="*/ 15 w 1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" name="Line 5549"/>
              <p:cNvSpPr>
                <a:spLocks noChangeShapeType="1"/>
              </p:cNvSpPr>
              <p:nvPr/>
            </p:nvSpPr>
            <p:spPr bwMode="auto">
              <a:xfrm flipH="1">
                <a:off x="3809" y="13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" name="Freeform 5550"/>
              <p:cNvSpPr>
                <a:spLocks/>
              </p:cNvSpPr>
              <p:nvPr/>
            </p:nvSpPr>
            <p:spPr bwMode="auto">
              <a:xfrm>
                <a:off x="3804" y="1336"/>
                <a:ext cx="8" cy="7"/>
              </a:xfrm>
              <a:custGeom>
                <a:avLst/>
                <a:gdLst>
                  <a:gd name="T0" fmla="*/ 70 w 70"/>
                  <a:gd name="T1" fmla="*/ 44 h 70"/>
                  <a:gd name="T2" fmla="*/ 55 w 70"/>
                  <a:gd name="T3" fmla="*/ 22 h 70"/>
                  <a:gd name="T4" fmla="*/ 40 w 70"/>
                  <a:gd name="T5" fmla="*/ 0 h 70"/>
                  <a:gd name="T6" fmla="*/ 0 w 70"/>
                  <a:gd name="T7" fmla="*/ 27 h 70"/>
                  <a:gd name="T8" fmla="*/ 16 w 70"/>
                  <a:gd name="T9" fmla="*/ 48 h 70"/>
                  <a:gd name="T10" fmla="*/ 31 w 70"/>
                  <a:gd name="T11" fmla="*/ 70 h 70"/>
                  <a:gd name="T12" fmla="*/ 70 w 70"/>
                  <a:gd name="T1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70" y="44"/>
                    </a:moveTo>
                    <a:lnTo>
                      <a:pt x="55" y="22"/>
                    </a:lnTo>
                    <a:lnTo>
                      <a:pt x="40" y="0"/>
                    </a:lnTo>
                    <a:lnTo>
                      <a:pt x="0" y="27"/>
                    </a:lnTo>
                    <a:lnTo>
                      <a:pt x="16" y="48"/>
                    </a:lnTo>
                    <a:lnTo>
                      <a:pt x="31" y="70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" name="Freeform 5551"/>
              <p:cNvSpPr>
                <a:spLocks/>
              </p:cNvSpPr>
              <p:nvPr/>
            </p:nvSpPr>
            <p:spPr bwMode="auto">
              <a:xfrm>
                <a:off x="3804" y="1336"/>
                <a:ext cx="8" cy="7"/>
              </a:xfrm>
              <a:custGeom>
                <a:avLst/>
                <a:gdLst>
                  <a:gd name="T0" fmla="*/ 70 w 70"/>
                  <a:gd name="T1" fmla="*/ 44 h 70"/>
                  <a:gd name="T2" fmla="*/ 55 w 70"/>
                  <a:gd name="T3" fmla="*/ 22 h 70"/>
                  <a:gd name="T4" fmla="*/ 40 w 70"/>
                  <a:gd name="T5" fmla="*/ 0 h 70"/>
                  <a:gd name="T6" fmla="*/ 0 w 70"/>
                  <a:gd name="T7" fmla="*/ 27 h 70"/>
                  <a:gd name="T8" fmla="*/ 16 w 70"/>
                  <a:gd name="T9" fmla="*/ 48 h 70"/>
                  <a:gd name="T10" fmla="*/ 31 w 70"/>
                  <a:gd name="T11" fmla="*/ 70 h 70"/>
                  <a:gd name="T12" fmla="*/ 70 w 70"/>
                  <a:gd name="T1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70" y="44"/>
                    </a:moveTo>
                    <a:lnTo>
                      <a:pt x="55" y="22"/>
                    </a:lnTo>
                    <a:lnTo>
                      <a:pt x="40" y="0"/>
                    </a:lnTo>
                    <a:lnTo>
                      <a:pt x="0" y="27"/>
                    </a:lnTo>
                    <a:lnTo>
                      <a:pt x="16" y="48"/>
                    </a:lnTo>
                    <a:lnTo>
                      <a:pt x="31" y="70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" name="Freeform 5552"/>
              <p:cNvSpPr>
                <a:spLocks/>
              </p:cNvSpPr>
              <p:nvPr/>
            </p:nvSpPr>
            <p:spPr bwMode="auto">
              <a:xfrm>
                <a:off x="3804" y="1339"/>
                <a:ext cx="2" cy="2"/>
              </a:xfrm>
              <a:custGeom>
                <a:avLst/>
                <a:gdLst>
                  <a:gd name="T0" fmla="*/ 16 w 16"/>
                  <a:gd name="T1" fmla="*/ 21 h 21"/>
                  <a:gd name="T2" fmla="*/ 0 w 16"/>
                  <a:gd name="T3" fmla="*/ 0 h 21"/>
                  <a:gd name="T4" fmla="*/ 0 w 16"/>
                  <a:gd name="T5" fmla="*/ 0 h 21"/>
                  <a:gd name="T6" fmla="*/ 16 w 1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" name="Line 5553"/>
              <p:cNvSpPr>
                <a:spLocks noChangeShapeType="1"/>
              </p:cNvSpPr>
              <p:nvPr/>
            </p:nvSpPr>
            <p:spPr bwMode="auto">
              <a:xfrm>
                <a:off x="3804" y="1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" name="Freeform 5554"/>
              <p:cNvSpPr>
                <a:spLocks/>
              </p:cNvSpPr>
              <p:nvPr/>
            </p:nvSpPr>
            <p:spPr bwMode="auto">
              <a:xfrm>
                <a:off x="3800" y="1339"/>
                <a:ext cx="8" cy="7"/>
              </a:xfrm>
              <a:custGeom>
                <a:avLst/>
                <a:gdLst>
                  <a:gd name="T0" fmla="*/ 70 w 70"/>
                  <a:gd name="T1" fmla="*/ 43 h 70"/>
                  <a:gd name="T2" fmla="*/ 55 w 70"/>
                  <a:gd name="T3" fmla="*/ 21 h 70"/>
                  <a:gd name="T4" fmla="*/ 39 w 70"/>
                  <a:gd name="T5" fmla="*/ 0 h 70"/>
                  <a:gd name="T6" fmla="*/ 0 w 70"/>
                  <a:gd name="T7" fmla="*/ 26 h 70"/>
                  <a:gd name="T8" fmla="*/ 15 w 70"/>
                  <a:gd name="T9" fmla="*/ 48 h 70"/>
                  <a:gd name="T10" fmla="*/ 30 w 70"/>
                  <a:gd name="T11" fmla="*/ 70 h 70"/>
                  <a:gd name="T12" fmla="*/ 70 w 70"/>
                  <a:gd name="T13" fmla="*/ 4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70" y="43"/>
                    </a:moveTo>
                    <a:lnTo>
                      <a:pt x="55" y="21"/>
                    </a:lnTo>
                    <a:lnTo>
                      <a:pt x="39" y="0"/>
                    </a:lnTo>
                    <a:lnTo>
                      <a:pt x="0" y="26"/>
                    </a:lnTo>
                    <a:lnTo>
                      <a:pt x="15" y="48"/>
                    </a:lnTo>
                    <a:lnTo>
                      <a:pt x="30" y="70"/>
                    </a:lnTo>
                    <a:lnTo>
                      <a:pt x="7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" name="Freeform 5555"/>
              <p:cNvSpPr>
                <a:spLocks/>
              </p:cNvSpPr>
              <p:nvPr/>
            </p:nvSpPr>
            <p:spPr bwMode="auto">
              <a:xfrm>
                <a:off x="3800" y="1339"/>
                <a:ext cx="8" cy="7"/>
              </a:xfrm>
              <a:custGeom>
                <a:avLst/>
                <a:gdLst>
                  <a:gd name="T0" fmla="*/ 70 w 70"/>
                  <a:gd name="T1" fmla="*/ 43 h 70"/>
                  <a:gd name="T2" fmla="*/ 55 w 70"/>
                  <a:gd name="T3" fmla="*/ 21 h 70"/>
                  <a:gd name="T4" fmla="*/ 39 w 70"/>
                  <a:gd name="T5" fmla="*/ 0 h 70"/>
                  <a:gd name="T6" fmla="*/ 0 w 70"/>
                  <a:gd name="T7" fmla="*/ 26 h 70"/>
                  <a:gd name="T8" fmla="*/ 15 w 70"/>
                  <a:gd name="T9" fmla="*/ 48 h 70"/>
                  <a:gd name="T10" fmla="*/ 30 w 70"/>
                  <a:gd name="T11" fmla="*/ 70 h 70"/>
                  <a:gd name="T12" fmla="*/ 70 w 70"/>
                  <a:gd name="T13" fmla="*/ 4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70" y="43"/>
                    </a:moveTo>
                    <a:lnTo>
                      <a:pt x="55" y="21"/>
                    </a:lnTo>
                    <a:lnTo>
                      <a:pt x="39" y="0"/>
                    </a:lnTo>
                    <a:lnTo>
                      <a:pt x="0" y="26"/>
                    </a:lnTo>
                    <a:lnTo>
                      <a:pt x="15" y="48"/>
                    </a:lnTo>
                    <a:lnTo>
                      <a:pt x="30" y="70"/>
                    </a:lnTo>
                    <a:lnTo>
                      <a:pt x="70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" name="Freeform 5556"/>
              <p:cNvSpPr>
                <a:spLocks/>
              </p:cNvSpPr>
              <p:nvPr/>
            </p:nvSpPr>
            <p:spPr bwMode="auto">
              <a:xfrm>
                <a:off x="3800" y="1341"/>
                <a:ext cx="2" cy="3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" name="Line 5557"/>
              <p:cNvSpPr>
                <a:spLocks noChangeShapeType="1"/>
              </p:cNvSpPr>
              <p:nvPr/>
            </p:nvSpPr>
            <p:spPr bwMode="auto">
              <a:xfrm>
                <a:off x="3800" y="13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" name="Freeform 5558"/>
              <p:cNvSpPr>
                <a:spLocks/>
              </p:cNvSpPr>
              <p:nvPr/>
            </p:nvSpPr>
            <p:spPr bwMode="auto">
              <a:xfrm>
                <a:off x="3796" y="1341"/>
                <a:ext cx="7" cy="8"/>
              </a:xfrm>
              <a:custGeom>
                <a:avLst/>
                <a:gdLst>
                  <a:gd name="T0" fmla="*/ 69 w 69"/>
                  <a:gd name="T1" fmla="*/ 44 h 70"/>
                  <a:gd name="T2" fmla="*/ 54 w 69"/>
                  <a:gd name="T3" fmla="*/ 22 h 70"/>
                  <a:gd name="T4" fmla="*/ 39 w 69"/>
                  <a:gd name="T5" fmla="*/ 0 h 70"/>
                  <a:gd name="T6" fmla="*/ 0 w 69"/>
                  <a:gd name="T7" fmla="*/ 26 h 70"/>
                  <a:gd name="T8" fmla="*/ 16 w 69"/>
                  <a:gd name="T9" fmla="*/ 48 h 70"/>
                  <a:gd name="T10" fmla="*/ 31 w 69"/>
                  <a:gd name="T11" fmla="*/ 70 h 70"/>
                  <a:gd name="T12" fmla="*/ 69 w 69"/>
                  <a:gd name="T1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4"/>
                    </a:moveTo>
                    <a:lnTo>
                      <a:pt x="54" y="22"/>
                    </a:lnTo>
                    <a:lnTo>
                      <a:pt x="39" y="0"/>
                    </a:lnTo>
                    <a:lnTo>
                      <a:pt x="0" y="26"/>
                    </a:lnTo>
                    <a:lnTo>
                      <a:pt x="16" y="48"/>
                    </a:lnTo>
                    <a:lnTo>
                      <a:pt x="31" y="70"/>
                    </a:lnTo>
                    <a:lnTo>
                      <a:pt x="69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3" name="Freeform 5559"/>
              <p:cNvSpPr>
                <a:spLocks/>
              </p:cNvSpPr>
              <p:nvPr/>
            </p:nvSpPr>
            <p:spPr bwMode="auto">
              <a:xfrm>
                <a:off x="3796" y="1341"/>
                <a:ext cx="7" cy="8"/>
              </a:xfrm>
              <a:custGeom>
                <a:avLst/>
                <a:gdLst>
                  <a:gd name="T0" fmla="*/ 69 w 69"/>
                  <a:gd name="T1" fmla="*/ 44 h 70"/>
                  <a:gd name="T2" fmla="*/ 54 w 69"/>
                  <a:gd name="T3" fmla="*/ 22 h 70"/>
                  <a:gd name="T4" fmla="*/ 39 w 69"/>
                  <a:gd name="T5" fmla="*/ 0 h 70"/>
                  <a:gd name="T6" fmla="*/ 0 w 69"/>
                  <a:gd name="T7" fmla="*/ 26 h 70"/>
                  <a:gd name="T8" fmla="*/ 16 w 69"/>
                  <a:gd name="T9" fmla="*/ 48 h 70"/>
                  <a:gd name="T10" fmla="*/ 31 w 69"/>
                  <a:gd name="T11" fmla="*/ 70 h 70"/>
                  <a:gd name="T12" fmla="*/ 69 w 69"/>
                  <a:gd name="T1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0">
                    <a:moveTo>
                      <a:pt x="69" y="44"/>
                    </a:moveTo>
                    <a:lnTo>
                      <a:pt x="54" y="22"/>
                    </a:lnTo>
                    <a:lnTo>
                      <a:pt x="39" y="0"/>
                    </a:lnTo>
                    <a:lnTo>
                      <a:pt x="0" y="26"/>
                    </a:lnTo>
                    <a:lnTo>
                      <a:pt x="16" y="48"/>
                    </a:lnTo>
                    <a:lnTo>
                      <a:pt x="31" y="70"/>
                    </a:lnTo>
                    <a:lnTo>
                      <a:pt x="69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4" name="Freeform 5560"/>
              <p:cNvSpPr>
                <a:spLocks/>
              </p:cNvSpPr>
              <p:nvPr/>
            </p:nvSpPr>
            <p:spPr bwMode="auto">
              <a:xfrm>
                <a:off x="3796" y="1344"/>
                <a:ext cx="2" cy="3"/>
              </a:xfrm>
              <a:custGeom>
                <a:avLst/>
                <a:gdLst>
                  <a:gd name="T0" fmla="*/ 16 w 16"/>
                  <a:gd name="T1" fmla="*/ 22 h 22"/>
                  <a:gd name="T2" fmla="*/ 0 w 16"/>
                  <a:gd name="T3" fmla="*/ 0 h 22"/>
                  <a:gd name="T4" fmla="*/ 0 w 16"/>
                  <a:gd name="T5" fmla="*/ 0 h 22"/>
                  <a:gd name="T6" fmla="*/ 16 w 1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5" name="Line 5561"/>
              <p:cNvSpPr>
                <a:spLocks noChangeShapeType="1"/>
              </p:cNvSpPr>
              <p:nvPr/>
            </p:nvSpPr>
            <p:spPr bwMode="auto">
              <a:xfrm>
                <a:off x="3796" y="13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6" name="Freeform 5562"/>
              <p:cNvSpPr>
                <a:spLocks/>
              </p:cNvSpPr>
              <p:nvPr/>
            </p:nvSpPr>
            <p:spPr bwMode="auto">
              <a:xfrm>
                <a:off x="3791" y="1344"/>
                <a:ext cx="8" cy="8"/>
              </a:xfrm>
              <a:custGeom>
                <a:avLst/>
                <a:gdLst>
                  <a:gd name="T0" fmla="*/ 70 w 70"/>
                  <a:gd name="T1" fmla="*/ 44 h 71"/>
                  <a:gd name="T2" fmla="*/ 55 w 70"/>
                  <a:gd name="T3" fmla="*/ 22 h 71"/>
                  <a:gd name="T4" fmla="*/ 39 w 70"/>
                  <a:gd name="T5" fmla="*/ 0 h 71"/>
                  <a:gd name="T6" fmla="*/ 0 w 70"/>
                  <a:gd name="T7" fmla="*/ 28 h 71"/>
                  <a:gd name="T8" fmla="*/ 15 w 70"/>
                  <a:gd name="T9" fmla="*/ 50 h 71"/>
                  <a:gd name="T10" fmla="*/ 31 w 70"/>
                  <a:gd name="T11" fmla="*/ 71 h 71"/>
                  <a:gd name="T12" fmla="*/ 70 w 70"/>
                  <a:gd name="T13" fmla="*/ 4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70" y="44"/>
                    </a:moveTo>
                    <a:lnTo>
                      <a:pt x="55" y="22"/>
                    </a:lnTo>
                    <a:lnTo>
                      <a:pt x="39" y="0"/>
                    </a:lnTo>
                    <a:lnTo>
                      <a:pt x="0" y="28"/>
                    </a:lnTo>
                    <a:lnTo>
                      <a:pt x="15" y="50"/>
                    </a:lnTo>
                    <a:lnTo>
                      <a:pt x="31" y="71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7" name="Freeform 5563"/>
              <p:cNvSpPr>
                <a:spLocks/>
              </p:cNvSpPr>
              <p:nvPr/>
            </p:nvSpPr>
            <p:spPr bwMode="auto">
              <a:xfrm>
                <a:off x="3791" y="1344"/>
                <a:ext cx="8" cy="8"/>
              </a:xfrm>
              <a:custGeom>
                <a:avLst/>
                <a:gdLst>
                  <a:gd name="T0" fmla="*/ 70 w 70"/>
                  <a:gd name="T1" fmla="*/ 44 h 71"/>
                  <a:gd name="T2" fmla="*/ 55 w 70"/>
                  <a:gd name="T3" fmla="*/ 22 h 71"/>
                  <a:gd name="T4" fmla="*/ 39 w 70"/>
                  <a:gd name="T5" fmla="*/ 0 h 71"/>
                  <a:gd name="T6" fmla="*/ 0 w 70"/>
                  <a:gd name="T7" fmla="*/ 28 h 71"/>
                  <a:gd name="T8" fmla="*/ 15 w 70"/>
                  <a:gd name="T9" fmla="*/ 50 h 71"/>
                  <a:gd name="T10" fmla="*/ 31 w 70"/>
                  <a:gd name="T11" fmla="*/ 71 h 71"/>
                  <a:gd name="T12" fmla="*/ 70 w 70"/>
                  <a:gd name="T13" fmla="*/ 4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1">
                    <a:moveTo>
                      <a:pt x="70" y="44"/>
                    </a:moveTo>
                    <a:lnTo>
                      <a:pt x="55" y="22"/>
                    </a:lnTo>
                    <a:lnTo>
                      <a:pt x="39" y="0"/>
                    </a:lnTo>
                    <a:lnTo>
                      <a:pt x="0" y="28"/>
                    </a:lnTo>
                    <a:lnTo>
                      <a:pt x="15" y="50"/>
                    </a:lnTo>
                    <a:lnTo>
                      <a:pt x="31" y="71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8" name="Freeform 5564"/>
              <p:cNvSpPr>
                <a:spLocks/>
              </p:cNvSpPr>
              <p:nvPr/>
            </p:nvSpPr>
            <p:spPr bwMode="auto">
              <a:xfrm>
                <a:off x="3791" y="1347"/>
                <a:ext cx="2" cy="3"/>
              </a:xfrm>
              <a:custGeom>
                <a:avLst/>
                <a:gdLst>
                  <a:gd name="T0" fmla="*/ 15 w 15"/>
                  <a:gd name="T1" fmla="*/ 22 h 22"/>
                  <a:gd name="T2" fmla="*/ 0 w 15"/>
                  <a:gd name="T3" fmla="*/ 0 h 22"/>
                  <a:gd name="T4" fmla="*/ 0 w 15"/>
                  <a:gd name="T5" fmla="*/ 0 h 22"/>
                  <a:gd name="T6" fmla="*/ 15 w 15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5" y="2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" name="Line 5565"/>
              <p:cNvSpPr>
                <a:spLocks noChangeShapeType="1"/>
              </p:cNvSpPr>
              <p:nvPr/>
            </p:nvSpPr>
            <p:spPr bwMode="auto">
              <a:xfrm>
                <a:off x="3791" y="13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98" name="Freeform 5566"/>
            <p:cNvSpPr>
              <a:spLocks/>
            </p:cNvSpPr>
            <p:nvPr/>
          </p:nvSpPr>
          <p:spPr bwMode="auto">
            <a:xfrm>
              <a:off x="3787" y="1347"/>
              <a:ext cx="8" cy="8"/>
            </a:xfrm>
            <a:custGeom>
              <a:avLst/>
              <a:gdLst>
                <a:gd name="T0" fmla="*/ 70 w 70"/>
                <a:gd name="T1" fmla="*/ 43 h 71"/>
                <a:gd name="T2" fmla="*/ 54 w 70"/>
                <a:gd name="T3" fmla="*/ 22 h 71"/>
                <a:gd name="T4" fmla="*/ 39 w 70"/>
                <a:gd name="T5" fmla="*/ 0 h 71"/>
                <a:gd name="T6" fmla="*/ 0 w 70"/>
                <a:gd name="T7" fmla="*/ 27 h 71"/>
                <a:gd name="T8" fmla="*/ 16 w 70"/>
                <a:gd name="T9" fmla="*/ 49 h 71"/>
                <a:gd name="T10" fmla="*/ 31 w 70"/>
                <a:gd name="T11" fmla="*/ 71 h 71"/>
                <a:gd name="T12" fmla="*/ 70 w 70"/>
                <a:gd name="T13" fmla="*/ 4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1">
                  <a:moveTo>
                    <a:pt x="70" y="43"/>
                  </a:moveTo>
                  <a:lnTo>
                    <a:pt x="54" y="22"/>
                  </a:lnTo>
                  <a:lnTo>
                    <a:pt x="39" y="0"/>
                  </a:lnTo>
                  <a:lnTo>
                    <a:pt x="0" y="27"/>
                  </a:lnTo>
                  <a:lnTo>
                    <a:pt x="16" y="49"/>
                  </a:lnTo>
                  <a:lnTo>
                    <a:pt x="31" y="71"/>
                  </a:lnTo>
                  <a:lnTo>
                    <a:pt x="70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" name="Freeform 5567"/>
            <p:cNvSpPr>
              <a:spLocks/>
            </p:cNvSpPr>
            <p:nvPr/>
          </p:nvSpPr>
          <p:spPr bwMode="auto">
            <a:xfrm>
              <a:off x="3787" y="1347"/>
              <a:ext cx="8" cy="8"/>
            </a:xfrm>
            <a:custGeom>
              <a:avLst/>
              <a:gdLst>
                <a:gd name="T0" fmla="*/ 70 w 70"/>
                <a:gd name="T1" fmla="*/ 43 h 71"/>
                <a:gd name="T2" fmla="*/ 54 w 70"/>
                <a:gd name="T3" fmla="*/ 22 h 71"/>
                <a:gd name="T4" fmla="*/ 39 w 70"/>
                <a:gd name="T5" fmla="*/ 0 h 71"/>
                <a:gd name="T6" fmla="*/ 0 w 70"/>
                <a:gd name="T7" fmla="*/ 27 h 71"/>
                <a:gd name="T8" fmla="*/ 16 w 70"/>
                <a:gd name="T9" fmla="*/ 49 h 71"/>
                <a:gd name="T10" fmla="*/ 31 w 70"/>
                <a:gd name="T11" fmla="*/ 71 h 71"/>
                <a:gd name="T12" fmla="*/ 70 w 70"/>
                <a:gd name="T13" fmla="*/ 4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1">
                  <a:moveTo>
                    <a:pt x="70" y="43"/>
                  </a:moveTo>
                  <a:lnTo>
                    <a:pt x="54" y="22"/>
                  </a:lnTo>
                  <a:lnTo>
                    <a:pt x="39" y="0"/>
                  </a:lnTo>
                  <a:lnTo>
                    <a:pt x="0" y="27"/>
                  </a:lnTo>
                  <a:lnTo>
                    <a:pt x="16" y="49"/>
                  </a:lnTo>
                  <a:lnTo>
                    <a:pt x="31" y="71"/>
                  </a:lnTo>
                  <a:lnTo>
                    <a:pt x="70" y="4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0" name="Freeform 5568"/>
            <p:cNvSpPr>
              <a:spLocks/>
            </p:cNvSpPr>
            <p:nvPr/>
          </p:nvSpPr>
          <p:spPr bwMode="auto">
            <a:xfrm>
              <a:off x="3787" y="1350"/>
              <a:ext cx="2" cy="3"/>
            </a:xfrm>
            <a:custGeom>
              <a:avLst/>
              <a:gdLst>
                <a:gd name="T0" fmla="*/ 17 w 17"/>
                <a:gd name="T1" fmla="*/ 22 h 22"/>
                <a:gd name="T2" fmla="*/ 1 w 17"/>
                <a:gd name="T3" fmla="*/ 0 h 22"/>
                <a:gd name="T4" fmla="*/ 0 w 17"/>
                <a:gd name="T5" fmla="*/ 1 h 22"/>
                <a:gd name="T6" fmla="*/ 17 w 17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7" y="22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7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1" name="Line 5569"/>
            <p:cNvSpPr>
              <a:spLocks noChangeShapeType="1"/>
            </p:cNvSpPr>
            <p:nvPr/>
          </p:nvSpPr>
          <p:spPr bwMode="auto">
            <a:xfrm flipH="1">
              <a:off x="3787" y="135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2" name="Freeform 5570"/>
            <p:cNvSpPr>
              <a:spLocks/>
            </p:cNvSpPr>
            <p:nvPr/>
          </p:nvSpPr>
          <p:spPr bwMode="auto">
            <a:xfrm>
              <a:off x="3783" y="1351"/>
              <a:ext cx="8" cy="7"/>
            </a:xfrm>
            <a:custGeom>
              <a:avLst/>
              <a:gdLst>
                <a:gd name="T0" fmla="*/ 70 w 70"/>
                <a:gd name="T1" fmla="*/ 42 h 70"/>
                <a:gd name="T2" fmla="*/ 54 w 70"/>
                <a:gd name="T3" fmla="*/ 21 h 70"/>
                <a:gd name="T4" fmla="*/ 37 w 70"/>
                <a:gd name="T5" fmla="*/ 0 h 70"/>
                <a:gd name="T6" fmla="*/ 0 w 70"/>
                <a:gd name="T7" fmla="*/ 29 h 70"/>
                <a:gd name="T8" fmla="*/ 17 w 70"/>
                <a:gd name="T9" fmla="*/ 49 h 70"/>
                <a:gd name="T10" fmla="*/ 33 w 70"/>
                <a:gd name="T11" fmla="*/ 70 h 70"/>
                <a:gd name="T12" fmla="*/ 70 w 70"/>
                <a:gd name="T13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0">
                  <a:moveTo>
                    <a:pt x="70" y="42"/>
                  </a:moveTo>
                  <a:lnTo>
                    <a:pt x="54" y="21"/>
                  </a:lnTo>
                  <a:lnTo>
                    <a:pt x="37" y="0"/>
                  </a:lnTo>
                  <a:lnTo>
                    <a:pt x="0" y="29"/>
                  </a:lnTo>
                  <a:lnTo>
                    <a:pt x="17" y="49"/>
                  </a:lnTo>
                  <a:lnTo>
                    <a:pt x="33" y="70"/>
                  </a:lnTo>
                  <a:lnTo>
                    <a:pt x="7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3" name="Freeform 5571"/>
            <p:cNvSpPr>
              <a:spLocks/>
            </p:cNvSpPr>
            <p:nvPr/>
          </p:nvSpPr>
          <p:spPr bwMode="auto">
            <a:xfrm>
              <a:off x="3783" y="1351"/>
              <a:ext cx="8" cy="7"/>
            </a:xfrm>
            <a:custGeom>
              <a:avLst/>
              <a:gdLst>
                <a:gd name="T0" fmla="*/ 70 w 70"/>
                <a:gd name="T1" fmla="*/ 42 h 70"/>
                <a:gd name="T2" fmla="*/ 54 w 70"/>
                <a:gd name="T3" fmla="*/ 21 h 70"/>
                <a:gd name="T4" fmla="*/ 37 w 70"/>
                <a:gd name="T5" fmla="*/ 0 h 70"/>
                <a:gd name="T6" fmla="*/ 0 w 70"/>
                <a:gd name="T7" fmla="*/ 29 h 70"/>
                <a:gd name="T8" fmla="*/ 17 w 70"/>
                <a:gd name="T9" fmla="*/ 49 h 70"/>
                <a:gd name="T10" fmla="*/ 33 w 70"/>
                <a:gd name="T11" fmla="*/ 70 h 70"/>
                <a:gd name="T12" fmla="*/ 70 w 70"/>
                <a:gd name="T13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70">
                  <a:moveTo>
                    <a:pt x="70" y="42"/>
                  </a:moveTo>
                  <a:lnTo>
                    <a:pt x="54" y="21"/>
                  </a:lnTo>
                  <a:lnTo>
                    <a:pt x="37" y="0"/>
                  </a:lnTo>
                  <a:lnTo>
                    <a:pt x="0" y="29"/>
                  </a:lnTo>
                  <a:lnTo>
                    <a:pt x="17" y="49"/>
                  </a:lnTo>
                  <a:lnTo>
                    <a:pt x="33" y="70"/>
                  </a:lnTo>
                  <a:lnTo>
                    <a:pt x="70" y="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" name="Freeform 5572"/>
            <p:cNvSpPr>
              <a:spLocks/>
            </p:cNvSpPr>
            <p:nvPr/>
          </p:nvSpPr>
          <p:spPr bwMode="auto">
            <a:xfrm>
              <a:off x="3785" y="1356"/>
              <a:ext cx="2" cy="2"/>
            </a:xfrm>
            <a:custGeom>
              <a:avLst/>
              <a:gdLst>
                <a:gd name="T0" fmla="*/ 0 w 16"/>
                <a:gd name="T1" fmla="*/ 0 h 22"/>
                <a:gd name="T2" fmla="*/ 16 w 16"/>
                <a:gd name="T3" fmla="*/ 21 h 22"/>
                <a:gd name="T4" fmla="*/ 16 w 16"/>
                <a:gd name="T5" fmla="*/ 22 h 22"/>
                <a:gd name="T6" fmla="*/ 0 w 16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lnTo>
                    <a:pt x="16" y="21"/>
                  </a:lnTo>
                  <a:lnTo>
                    <a:pt x="16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5" name="Line 5573"/>
            <p:cNvSpPr>
              <a:spLocks noChangeShapeType="1"/>
            </p:cNvSpPr>
            <p:nvPr/>
          </p:nvSpPr>
          <p:spPr bwMode="auto">
            <a:xfrm>
              <a:off x="3787" y="135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6" name="Freeform 5574"/>
            <p:cNvSpPr>
              <a:spLocks/>
            </p:cNvSpPr>
            <p:nvPr/>
          </p:nvSpPr>
          <p:spPr bwMode="auto">
            <a:xfrm>
              <a:off x="3779" y="1354"/>
              <a:ext cx="8" cy="8"/>
            </a:xfrm>
            <a:custGeom>
              <a:avLst/>
              <a:gdLst>
                <a:gd name="T0" fmla="*/ 71 w 71"/>
                <a:gd name="T1" fmla="*/ 44 h 73"/>
                <a:gd name="T2" fmla="*/ 55 w 71"/>
                <a:gd name="T3" fmla="*/ 22 h 73"/>
                <a:gd name="T4" fmla="*/ 38 w 71"/>
                <a:gd name="T5" fmla="*/ 0 h 73"/>
                <a:gd name="T6" fmla="*/ 0 w 71"/>
                <a:gd name="T7" fmla="*/ 29 h 73"/>
                <a:gd name="T8" fmla="*/ 16 w 71"/>
                <a:gd name="T9" fmla="*/ 51 h 73"/>
                <a:gd name="T10" fmla="*/ 33 w 71"/>
                <a:gd name="T11" fmla="*/ 73 h 73"/>
                <a:gd name="T12" fmla="*/ 71 w 71"/>
                <a:gd name="T13" fmla="*/ 4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3">
                  <a:moveTo>
                    <a:pt x="71" y="44"/>
                  </a:moveTo>
                  <a:lnTo>
                    <a:pt x="55" y="22"/>
                  </a:lnTo>
                  <a:lnTo>
                    <a:pt x="38" y="0"/>
                  </a:lnTo>
                  <a:lnTo>
                    <a:pt x="0" y="29"/>
                  </a:lnTo>
                  <a:lnTo>
                    <a:pt x="16" y="51"/>
                  </a:lnTo>
                  <a:lnTo>
                    <a:pt x="33" y="73"/>
                  </a:lnTo>
                  <a:lnTo>
                    <a:pt x="71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" name="Freeform 5575"/>
            <p:cNvSpPr>
              <a:spLocks/>
            </p:cNvSpPr>
            <p:nvPr/>
          </p:nvSpPr>
          <p:spPr bwMode="auto">
            <a:xfrm>
              <a:off x="3779" y="1354"/>
              <a:ext cx="8" cy="8"/>
            </a:xfrm>
            <a:custGeom>
              <a:avLst/>
              <a:gdLst>
                <a:gd name="T0" fmla="*/ 71 w 71"/>
                <a:gd name="T1" fmla="*/ 44 h 73"/>
                <a:gd name="T2" fmla="*/ 55 w 71"/>
                <a:gd name="T3" fmla="*/ 22 h 73"/>
                <a:gd name="T4" fmla="*/ 38 w 71"/>
                <a:gd name="T5" fmla="*/ 0 h 73"/>
                <a:gd name="T6" fmla="*/ 0 w 71"/>
                <a:gd name="T7" fmla="*/ 29 h 73"/>
                <a:gd name="T8" fmla="*/ 16 w 71"/>
                <a:gd name="T9" fmla="*/ 51 h 73"/>
                <a:gd name="T10" fmla="*/ 33 w 71"/>
                <a:gd name="T11" fmla="*/ 73 h 73"/>
                <a:gd name="T12" fmla="*/ 71 w 71"/>
                <a:gd name="T13" fmla="*/ 4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3">
                  <a:moveTo>
                    <a:pt x="71" y="44"/>
                  </a:moveTo>
                  <a:lnTo>
                    <a:pt x="55" y="22"/>
                  </a:lnTo>
                  <a:lnTo>
                    <a:pt x="38" y="0"/>
                  </a:lnTo>
                  <a:lnTo>
                    <a:pt x="0" y="29"/>
                  </a:lnTo>
                  <a:lnTo>
                    <a:pt x="16" y="51"/>
                  </a:lnTo>
                  <a:lnTo>
                    <a:pt x="33" y="73"/>
                  </a:lnTo>
                  <a:lnTo>
                    <a:pt x="71" y="4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" name="Freeform 5576"/>
            <p:cNvSpPr>
              <a:spLocks/>
            </p:cNvSpPr>
            <p:nvPr/>
          </p:nvSpPr>
          <p:spPr bwMode="auto">
            <a:xfrm>
              <a:off x="3778" y="1357"/>
              <a:ext cx="4" cy="5"/>
            </a:xfrm>
            <a:custGeom>
              <a:avLst/>
              <a:gdLst>
                <a:gd name="T0" fmla="*/ 26 w 43"/>
                <a:gd name="T1" fmla="*/ 22 h 48"/>
                <a:gd name="T2" fmla="*/ 43 w 43"/>
                <a:gd name="T3" fmla="*/ 44 h 48"/>
                <a:gd name="T4" fmla="*/ 35 w 43"/>
                <a:gd name="T5" fmla="*/ 47 h 48"/>
                <a:gd name="T6" fmla="*/ 26 w 43"/>
                <a:gd name="T7" fmla="*/ 48 h 48"/>
                <a:gd name="T8" fmla="*/ 19 w 43"/>
                <a:gd name="T9" fmla="*/ 47 h 48"/>
                <a:gd name="T10" fmla="*/ 11 w 43"/>
                <a:gd name="T11" fmla="*/ 44 h 48"/>
                <a:gd name="T12" fmla="*/ 4 w 43"/>
                <a:gd name="T13" fmla="*/ 38 h 48"/>
                <a:gd name="T14" fmla="*/ 1 w 43"/>
                <a:gd name="T15" fmla="*/ 31 h 48"/>
                <a:gd name="T16" fmla="*/ 0 w 43"/>
                <a:gd name="T17" fmla="*/ 22 h 48"/>
                <a:gd name="T18" fmla="*/ 1 w 43"/>
                <a:gd name="T19" fmla="*/ 14 h 48"/>
                <a:gd name="T20" fmla="*/ 4 w 43"/>
                <a:gd name="T21" fmla="*/ 7 h 48"/>
                <a:gd name="T22" fmla="*/ 10 w 43"/>
                <a:gd name="T23" fmla="*/ 0 h 48"/>
                <a:gd name="T24" fmla="*/ 26 w 43"/>
                <a:gd name="T25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8">
                  <a:moveTo>
                    <a:pt x="26" y="22"/>
                  </a:moveTo>
                  <a:lnTo>
                    <a:pt x="43" y="44"/>
                  </a:lnTo>
                  <a:lnTo>
                    <a:pt x="35" y="47"/>
                  </a:lnTo>
                  <a:lnTo>
                    <a:pt x="26" y="48"/>
                  </a:lnTo>
                  <a:lnTo>
                    <a:pt x="19" y="47"/>
                  </a:lnTo>
                  <a:lnTo>
                    <a:pt x="11" y="44"/>
                  </a:lnTo>
                  <a:lnTo>
                    <a:pt x="4" y="38"/>
                  </a:lnTo>
                  <a:lnTo>
                    <a:pt x="1" y="31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4" y="7"/>
                  </a:lnTo>
                  <a:lnTo>
                    <a:pt x="10" y="0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" name="Freeform 5577"/>
            <p:cNvSpPr>
              <a:spLocks/>
            </p:cNvSpPr>
            <p:nvPr/>
          </p:nvSpPr>
          <p:spPr bwMode="auto">
            <a:xfrm>
              <a:off x="3778" y="1357"/>
              <a:ext cx="4" cy="5"/>
            </a:xfrm>
            <a:custGeom>
              <a:avLst/>
              <a:gdLst>
                <a:gd name="T0" fmla="*/ 43 w 43"/>
                <a:gd name="T1" fmla="*/ 44 h 48"/>
                <a:gd name="T2" fmla="*/ 35 w 43"/>
                <a:gd name="T3" fmla="*/ 47 h 48"/>
                <a:gd name="T4" fmla="*/ 26 w 43"/>
                <a:gd name="T5" fmla="*/ 48 h 48"/>
                <a:gd name="T6" fmla="*/ 19 w 43"/>
                <a:gd name="T7" fmla="*/ 47 h 48"/>
                <a:gd name="T8" fmla="*/ 11 w 43"/>
                <a:gd name="T9" fmla="*/ 44 h 48"/>
                <a:gd name="T10" fmla="*/ 4 w 43"/>
                <a:gd name="T11" fmla="*/ 38 h 48"/>
                <a:gd name="T12" fmla="*/ 1 w 43"/>
                <a:gd name="T13" fmla="*/ 31 h 48"/>
                <a:gd name="T14" fmla="*/ 0 w 43"/>
                <a:gd name="T15" fmla="*/ 22 h 48"/>
                <a:gd name="T16" fmla="*/ 1 w 43"/>
                <a:gd name="T17" fmla="*/ 14 h 48"/>
                <a:gd name="T18" fmla="*/ 4 w 43"/>
                <a:gd name="T19" fmla="*/ 7 h 48"/>
                <a:gd name="T20" fmla="*/ 10 w 43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48">
                  <a:moveTo>
                    <a:pt x="43" y="44"/>
                  </a:moveTo>
                  <a:lnTo>
                    <a:pt x="35" y="47"/>
                  </a:lnTo>
                  <a:lnTo>
                    <a:pt x="26" y="48"/>
                  </a:lnTo>
                  <a:lnTo>
                    <a:pt x="19" y="47"/>
                  </a:lnTo>
                  <a:lnTo>
                    <a:pt x="11" y="44"/>
                  </a:lnTo>
                  <a:lnTo>
                    <a:pt x="4" y="38"/>
                  </a:lnTo>
                  <a:lnTo>
                    <a:pt x="1" y="31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4" y="7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10" name="Group 5578"/>
          <p:cNvGrpSpPr>
            <a:grpSpLocks/>
          </p:cNvGrpSpPr>
          <p:nvPr/>
        </p:nvGrpSpPr>
        <p:grpSpPr bwMode="auto">
          <a:xfrm>
            <a:off x="8180260" y="3544379"/>
            <a:ext cx="9525" cy="412750"/>
            <a:chOff x="3778" y="1102"/>
            <a:chExt cx="6" cy="260"/>
          </a:xfrm>
        </p:grpSpPr>
        <p:sp>
          <p:nvSpPr>
            <p:cNvPr id="5911" name="Freeform 5579"/>
            <p:cNvSpPr>
              <a:spLocks/>
            </p:cNvSpPr>
            <p:nvPr/>
          </p:nvSpPr>
          <p:spPr bwMode="auto">
            <a:xfrm>
              <a:off x="3778" y="1102"/>
              <a:ext cx="6" cy="3"/>
            </a:xfrm>
            <a:custGeom>
              <a:avLst/>
              <a:gdLst>
                <a:gd name="T0" fmla="*/ 26 w 54"/>
                <a:gd name="T1" fmla="*/ 27 h 27"/>
                <a:gd name="T2" fmla="*/ 0 w 54"/>
                <a:gd name="T3" fmla="*/ 27 h 27"/>
                <a:gd name="T4" fmla="*/ 1 w 54"/>
                <a:gd name="T5" fmla="*/ 18 h 27"/>
                <a:gd name="T6" fmla="*/ 4 w 54"/>
                <a:gd name="T7" fmla="*/ 12 h 27"/>
                <a:gd name="T8" fmla="*/ 11 w 54"/>
                <a:gd name="T9" fmla="*/ 5 h 27"/>
                <a:gd name="T10" fmla="*/ 17 w 54"/>
                <a:gd name="T11" fmla="*/ 2 h 27"/>
                <a:gd name="T12" fmla="*/ 26 w 54"/>
                <a:gd name="T13" fmla="*/ 0 h 27"/>
                <a:gd name="T14" fmla="*/ 35 w 54"/>
                <a:gd name="T15" fmla="*/ 2 h 27"/>
                <a:gd name="T16" fmla="*/ 42 w 54"/>
                <a:gd name="T17" fmla="*/ 5 h 27"/>
                <a:gd name="T18" fmla="*/ 48 w 54"/>
                <a:gd name="T19" fmla="*/ 12 h 27"/>
                <a:gd name="T20" fmla="*/ 51 w 54"/>
                <a:gd name="T21" fmla="*/ 18 h 27"/>
                <a:gd name="T22" fmla="*/ 54 w 54"/>
                <a:gd name="T23" fmla="*/ 27 h 27"/>
                <a:gd name="T24" fmla="*/ 26 w 54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7">
                  <a:moveTo>
                    <a:pt x="26" y="27"/>
                  </a:moveTo>
                  <a:lnTo>
                    <a:pt x="0" y="27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2" name="Freeform 5580"/>
            <p:cNvSpPr>
              <a:spLocks/>
            </p:cNvSpPr>
            <p:nvPr/>
          </p:nvSpPr>
          <p:spPr bwMode="auto">
            <a:xfrm>
              <a:off x="3778" y="1102"/>
              <a:ext cx="6" cy="3"/>
            </a:xfrm>
            <a:custGeom>
              <a:avLst/>
              <a:gdLst>
                <a:gd name="T0" fmla="*/ 0 w 54"/>
                <a:gd name="T1" fmla="*/ 27 h 27"/>
                <a:gd name="T2" fmla="*/ 1 w 54"/>
                <a:gd name="T3" fmla="*/ 18 h 27"/>
                <a:gd name="T4" fmla="*/ 4 w 54"/>
                <a:gd name="T5" fmla="*/ 12 h 27"/>
                <a:gd name="T6" fmla="*/ 11 w 54"/>
                <a:gd name="T7" fmla="*/ 5 h 27"/>
                <a:gd name="T8" fmla="*/ 17 w 54"/>
                <a:gd name="T9" fmla="*/ 2 h 27"/>
                <a:gd name="T10" fmla="*/ 26 w 54"/>
                <a:gd name="T11" fmla="*/ 0 h 27"/>
                <a:gd name="T12" fmla="*/ 35 w 54"/>
                <a:gd name="T13" fmla="*/ 2 h 27"/>
                <a:gd name="T14" fmla="*/ 42 w 54"/>
                <a:gd name="T15" fmla="*/ 5 h 27"/>
                <a:gd name="T16" fmla="*/ 48 w 54"/>
                <a:gd name="T17" fmla="*/ 12 h 27"/>
                <a:gd name="T18" fmla="*/ 51 w 54"/>
                <a:gd name="T19" fmla="*/ 18 h 27"/>
                <a:gd name="T20" fmla="*/ 54 w 54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7">
                  <a:moveTo>
                    <a:pt x="0" y="27"/>
                  </a:moveTo>
                  <a:lnTo>
                    <a:pt x="1" y="18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8" y="12"/>
                  </a:lnTo>
                  <a:lnTo>
                    <a:pt x="51" y="18"/>
                  </a:lnTo>
                  <a:lnTo>
                    <a:pt x="54" y="2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3" name="Freeform 5581"/>
            <p:cNvSpPr>
              <a:spLocks/>
            </p:cNvSpPr>
            <p:nvPr/>
          </p:nvSpPr>
          <p:spPr bwMode="auto">
            <a:xfrm>
              <a:off x="3778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6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6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6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4" name="Freeform 5582"/>
            <p:cNvSpPr>
              <a:spLocks/>
            </p:cNvSpPr>
            <p:nvPr/>
          </p:nvSpPr>
          <p:spPr bwMode="auto">
            <a:xfrm>
              <a:off x="3778" y="1105"/>
              <a:ext cx="6" cy="254"/>
            </a:xfrm>
            <a:custGeom>
              <a:avLst/>
              <a:gdLst>
                <a:gd name="T0" fmla="*/ 54 w 54"/>
                <a:gd name="T1" fmla="*/ 0 h 2290"/>
                <a:gd name="T2" fmla="*/ 26 w 54"/>
                <a:gd name="T3" fmla="*/ 0 h 2290"/>
                <a:gd name="T4" fmla="*/ 0 w 54"/>
                <a:gd name="T5" fmla="*/ 0 h 2290"/>
                <a:gd name="T6" fmla="*/ 0 w 54"/>
                <a:gd name="T7" fmla="*/ 2290 h 2290"/>
                <a:gd name="T8" fmla="*/ 26 w 54"/>
                <a:gd name="T9" fmla="*/ 2290 h 2290"/>
                <a:gd name="T10" fmla="*/ 54 w 54"/>
                <a:gd name="T11" fmla="*/ 2290 h 2290"/>
                <a:gd name="T12" fmla="*/ 54 w 54"/>
                <a:gd name="T13" fmla="*/ 0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290">
                  <a:moveTo>
                    <a:pt x="54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2290"/>
                  </a:lnTo>
                  <a:lnTo>
                    <a:pt x="26" y="2290"/>
                  </a:lnTo>
                  <a:lnTo>
                    <a:pt x="54" y="2290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5" name="Freeform 5583"/>
            <p:cNvSpPr>
              <a:spLocks/>
            </p:cNvSpPr>
            <p:nvPr/>
          </p:nvSpPr>
          <p:spPr bwMode="auto">
            <a:xfrm>
              <a:off x="3778" y="1359"/>
              <a:ext cx="6" cy="3"/>
            </a:xfrm>
            <a:custGeom>
              <a:avLst/>
              <a:gdLst>
                <a:gd name="T0" fmla="*/ 26 w 54"/>
                <a:gd name="T1" fmla="*/ 0 h 26"/>
                <a:gd name="T2" fmla="*/ 54 w 54"/>
                <a:gd name="T3" fmla="*/ 0 h 26"/>
                <a:gd name="T4" fmla="*/ 51 w 54"/>
                <a:gd name="T5" fmla="*/ 9 h 26"/>
                <a:gd name="T6" fmla="*/ 48 w 54"/>
                <a:gd name="T7" fmla="*/ 15 h 26"/>
                <a:gd name="T8" fmla="*/ 42 w 54"/>
                <a:gd name="T9" fmla="*/ 22 h 26"/>
                <a:gd name="T10" fmla="*/ 35 w 54"/>
                <a:gd name="T11" fmla="*/ 25 h 26"/>
                <a:gd name="T12" fmla="*/ 26 w 54"/>
                <a:gd name="T13" fmla="*/ 26 h 26"/>
                <a:gd name="T14" fmla="*/ 17 w 54"/>
                <a:gd name="T15" fmla="*/ 25 h 26"/>
                <a:gd name="T16" fmla="*/ 11 w 54"/>
                <a:gd name="T17" fmla="*/ 22 h 26"/>
                <a:gd name="T18" fmla="*/ 4 w 54"/>
                <a:gd name="T19" fmla="*/ 15 h 26"/>
                <a:gd name="T20" fmla="*/ 1 w 54"/>
                <a:gd name="T21" fmla="*/ 9 h 26"/>
                <a:gd name="T22" fmla="*/ 0 w 54"/>
                <a:gd name="T23" fmla="*/ 0 h 26"/>
                <a:gd name="T24" fmla="*/ 26 w 54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26">
                  <a:moveTo>
                    <a:pt x="26" y="0"/>
                  </a:moveTo>
                  <a:lnTo>
                    <a:pt x="54" y="0"/>
                  </a:lnTo>
                  <a:lnTo>
                    <a:pt x="51" y="9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5"/>
                  </a:lnTo>
                  <a:lnTo>
                    <a:pt x="1" y="9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6" name="Freeform 5584"/>
            <p:cNvSpPr>
              <a:spLocks/>
            </p:cNvSpPr>
            <p:nvPr/>
          </p:nvSpPr>
          <p:spPr bwMode="auto">
            <a:xfrm>
              <a:off x="3778" y="1359"/>
              <a:ext cx="6" cy="3"/>
            </a:xfrm>
            <a:custGeom>
              <a:avLst/>
              <a:gdLst>
                <a:gd name="T0" fmla="*/ 54 w 54"/>
                <a:gd name="T1" fmla="*/ 0 h 26"/>
                <a:gd name="T2" fmla="*/ 51 w 54"/>
                <a:gd name="T3" fmla="*/ 9 h 26"/>
                <a:gd name="T4" fmla="*/ 48 w 54"/>
                <a:gd name="T5" fmla="*/ 15 h 26"/>
                <a:gd name="T6" fmla="*/ 42 w 54"/>
                <a:gd name="T7" fmla="*/ 22 h 26"/>
                <a:gd name="T8" fmla="*/ 35 w 54"/>
                <a:gd name="T9" fmla="*/ 25 h 26"/>
                <a:gd name="T10" fmla="*/ 26 w 54"/>
                <a:gd name="T11" fmla="*/ 26 h 26"/>
                <a:gd name="T12" fmla="*/ 17 w 54"/>
                <a:gd name="T13" fmla="*/ 25 h 26"/>
                <a:gd name="T14" fmla="*/ 11 w 54"/>
                <a:gd name="T15" fmla="*/ 22 h 26"/>
                <a:gd name="T16" fmla="*/ 4 w 54"/>
                <a:gd name="T17" fmla="*/ 15 h 26"/>
                <a:gd name="T18" fmla="*/ 1 w 54"/>
                <a:gd name="T19" fmla="*/ 9 h 26"/>
                <a:gd name="T20" fmla="*/ 0 w 54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6">
                  <a:moveTo>
                    <a:pt x="54" y="0"/>
                  </a:moveTo>
                  <a:lnTo>
                    <a:pt x="51" y="9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5" y="25"/>
                  </a:lnTo>
                  <a:lnTo>
                    <a:pt x="26" y="26"/>
                  </a:lnTo>
                  <a:lnTo>
                    <a:pt x="17" y="25"/>
                  </a:lnTo>
                  <a:lnTo>
                    <a:pt x="11" y="22"/>
                  </a:lnTo>
                  <a:lnTo>
                    <a:pt x="4" y="15"/>
                  </a:lnTo>
                  <a:lnTo>
                    <a:pt x="1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917" name="Picture 5916">
            <a:extLst>
              <a:ext uri="{FF2B5EF4-FFF2-40B4-BE49-F238E27FC236}">
                <a16:creationId xmlns:a16="http://schemas.microsoft.com/office/drawing/2014/main" id="{E68D5E88-C5FE-469C-83B2-DD1A96A72AA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3175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5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29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30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30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30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30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3000"/>
                                        <p:tgtEl>
                                          <p:spTgt spid="30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30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2000"/>
                                        <p:tgtEl>
                                          <p:spTgt spid="32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000"/>
                                        <p:tgtEl>
                                          <p:spTgt spid="32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2000"/>
                                        <p:tgtEl>
                                          <p:spTgt spid="32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2000"/>
                                        <p:tgtEl>
                                          <p:spTgt spid="323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32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2000"/>
                                        <p:tgtEl>
                                          <p:spTgt spid="307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5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3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2000"/>
                                        <p:tgtEl>
                                          <p:spTgt spid="4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2000"/>
                                        <p:tgtEl>
                                          <p:spTgt spid="4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3000"/>
                                        <p:tgtEl>
                                          <p:spTgt spid="3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000"/>
                                        <p:tgtEl>
                                          <p:spTgt spid="3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0" dur="3000"/>
                                        <p:tgtEl>
                                          <p:spTgt spid="4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2000"/>
                                        <p:tgtEl>
                                          <p:spTgt spid="3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0" dur="3000"/>
                                        <p:tgtEl>
                                          <p:spTgt spid="4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5" dur="3000"/>
                                        <p:tgtEl>
                                          <p:spTgt spid="4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0" dur="2000"/>
                                        <p:tgtEl>
                                          <p:spTgt spid="4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2000"/>
                                        <p:tgtEl>
                                          <p:spTgt spid="32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2000"/>
                                        <p:tgtEl>
                                          <p:spTgt spid="46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2000"/>
                                        <p:tgtEl>
                                          <p:spTgt spid="4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2000"/>
                                        <p:tgtEl>
                                          <p:spTgt spid="5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2000"/>
                                        <p:tgtEl>
                                          <p:spTgt spid="4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6" dur="2000"/>
                                        <p:tgtEl>
                                          <p:spTgt spid="5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2000"/>
                                        <p:tgtEl>
                                          <p:spTgt spid="5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6" dur="2000"/>
                                        <p:tgtEl>
                                          <p:spTgt spid="5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1" dur="2000"/>
                                        <p:tgtEl>
                                          <p:spTgt spid="5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6" dur="2000"/>
                                        <p:tgtEl>
                                          <p:spTgt spid="5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2000"/>
                                        <p:tgtEl>
                                          <p:spTgt spid="5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5" dur="2000"/>
                                        <p:tgtEl>
                                          <p:spTgt spid="5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2000"/>
                                        <p:tgtEl>
                                          <p:spTgt spid="5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6" dur="2000"/>
                                        <p:tgtEl>
                                          <p:spTgt spid="5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87" grpId="0" animBg="1"/>
      <p:bldP spid="32387" grpId="1" animBg="1"/>
      <p:bldP spid="5485" grpId="0" animBg="1"/>
      <p:bldP spid="5485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82" name="Group 754"/>
          <p:cNvGrpSpPr>
            <a:grpSpLocks/>
          </p:cNvGrpSpPr>
          <p:nvPr/>
        </p:nvGrpSpPr>
        <p:grpSpPr bwMode="auto">
          <a:xfrm>
            <a:off x="6230493" y="2982468"/>
            <a:ext cx="2103120" cy="38100"/>
            <a:chOff x="4090" y="1936"/>
            <a:chExt cx="669" cy="12"/>
          </a:xfrm>
        </p:grpSpPr>
        <p:sp>
          <p:nvSpPr>
            <p:cNvPr id="23283" name="Freeform 755"/>
            <p:cNvSpPr>
              <a:spLocks/>
            </p:cNvSpPr>
            <p:nvPr/>
          </p:nvSpPr>
          <p:spPr bwMode="auto">
            <a:xfrm>
              <a:off x="4747" y="1942"/>
              <a:ext cx="12" cy="6"/>
            </a:xfrm>
            <a:custGeom>
              <a:avLst/>
              <a:gdLst>
                <a:gd name="T0" fmla="*/ 54 w 109"/>
                <a:gd name="T1" fmla="*/ 0 h 54"/>
                <a:gd name="T2" fmla="*/ 109 w 109"/>
                <a:gd name="T3" fmla="*/ 0 h 54"/>
                <a:gd name="T4" fmla="*/ 106 w 109"/>
                <a:gd name="T5" fmla="*/ 12 h 54"/>
                <a:gd name="T6" fmla="*/ 102 w 109"/>
                <a:gd name="T7" fmla="*/ 24 h 54"/>
                <a:gd name="T8" fmla="*/ 96 w 109"/>
                <a:gd name="T9" fmla="*/ 34 h 54"/>
                <a:gd name="T10" fmla="*/ 87 w 109"/>
                <a:gd name="T11" fmla="*/ 43 h 54"/>
                <a:gd name="T12" fmla="*/ 77 w 109"/>
                <a:gd name="T13" fmla="*/ 49 h 54"/>
                <a:gd name="T14" fmla="*/ 65 w 109"/>
                <a:gd name="T15" fmla="*/ 53 h 54"/>
                <a:gd name="T16" fmla="*/ 54 w 109"/>
                <a:gd name="T17" fmla="*/ 54 h 54"/>
                <a:gd name="T18" fmla="*/ 42 w 109"/>
                <a:gd name="T19" fmla="*/ 53 h 54"/>
                <a:gd name="T20" fmla="*/ 30 w 109"/>
                <a:gd name="T21" fmla="*/ 49 h 54"/>
                <a:gd name="T22" fmla="*/ 20 w 109"/>
                <a:gd name="T23" fmla="*/ 43 h 54"/>
                <a:gd name="T24" fmla="*/ 11 w 109"/>
                <a:gd name="T25" fmla="*/ 34 h 54"/>
                <a:gd name="T26" fmla="*/ 5 w 109"/>
                <a:gd name="T27" fmla="*/ 24 h 54"/>
                <a:gd name="T28" fmla="*/ 1 w 109"/>
                <a:gd name="T29" fmla="*/ 12 h 54"/>
                <a:gd name="T30" fmla="*/ 0 w 109"/>
                <a:gd name="T31" fmla="*/ 0 h 54"/>
                <a:gd name="T32" fmla="*/ 54 w 109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4">
                  <a:moveTo>
                    <a:pt x="54" y="0"/>
                  </a:moveTo>
                  <a:lnTo>
                    <a:pt x="109" y="0"/>
                  </a:lnTo>
                  <a:lnTo>
                    <a:pt x="106" y="12"/>
                  </a:lnTo>
                  <a:lnTo>
                    <a:pt x="102" y="24"/>
                  </a:lnTo>
                  <a:lnTo>
                    <a:pt x="96" y="34"/>
                  </a:lnTo>
                  <a:lnTo>
                    <a:pt x="87" y="43"/>
                  </a:lnTo>
                  <a:lnTo>
                    <a:pt x="77" y="49"/>
                  </a:lnTo>
                  <a:lnTo>
                    <a:pt x="65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0" y="49"/>
                  </a:lnTo>
                  <a:lnTo>
                    <a:pt x="20" y="43"/>
                  </a:lnTo>
                  <a:lnTo>
                    <a:pt x="11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4" name="Freeform 756"/>
            <p:cNvSpPr>
              <a:spLocks/>
            </p:cNvSpPr>
            <p:nvPr/>
          </p:nvSpPr>
          <p:spPr bwMode="auto">
            <a:xfrm>
              <a:off x="4747" y="1942"/>
              <a:ext cx="12" cy="6"/>
            </a:xfrm>
            <a:custGeom>
              <a:avLst/>
              <a:gdLst>
                <a:gd name="T0" fmla="*/ 109 w 109"/>
                <a:gd name="T1" fmla="*/ 0 h 54"/>
                <a:gd name="T2" fmla="*/ 106 w 109"/>
                <a:gd name="T3" fmla="*/ 12 h 54"/>
                <a:gd name="T4" fmla="*/ 102 w 109"/>
                <a:gd name="T5" fmla="*/ 24 h 54"/>
                <a:gd name="T6" fmla="*/ 96 w 109"/>
                <a:gd name="T7" fmla="*/ 34 h 54"/>
                <a:gd name="T8" fmla="*/ 87 w 109"/>
                <a:gd name="T9" fmla="*/ 43 h 54"/>
                <a:gd name="T10" fmla="*/ 77 w 109"/>
                <a:gd name="T11" fmla="*/ 49 h 54"/>
                <a:gd name="T12" fmla="*/ 65 w 109"/>
                <a:gd name="T13" fmla="*/ 53 h 54"/>
                <a:gd name="T14" fmla="*/ 54 w 109"/>
                <a:gd name="T15" fmla="*/ 54 h 54"/>
                <a:gd name="T16" fmla="*/ 42 w 109"/>
                <a:gd name="T17" fmla="*/ 53 h 54"/>
                <a:gd name="T18" fmla="*/ 30 w 109"/>
                <a:gd name="T19" fmla="*/ 49 h 54"/>
                <a:gd name="T20" fmla="*/ 20 w 109"/>
                <a:gd name="T21" fmla="*/ 43 h 54"/>
                <a:gd name="T22" fmla="*/ 11 w 109"/>
                <a:gd name="T23" fmla="*/ 34 h 54"/>
                <a:gd name="T24" fmla="*/ 5 w 109"/>
                <a:gd name="T25" fmla="*/ 24 h 54"/>
                <a:gd name="T26" fmla="*/ 1 w 109"/>
                <a:gd name="T27" fmla="*/ 12 h 54"/>
                <a:gd name="T28" fmla="*/ 0 w 109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4">
                  <a:moveTo>
                    <a:pt x="109" y="0"/>
                  </a:moveTo>
                  <a:lnTo>
                    <a:pt x="106" y="12"/>
                  </a:lnTo>
                  <a:lnTo>
                    <a:pt x="102" y="24"/>
                  </a:lnTo>
                  <a:lnTo>
                    <a:pt x="96" y="34"/>
                  </a:lnTo>
                  <a:lnTo>
                    <a:pt x="87" y="43"/>
                  </a:lnTo>
                  <a:lnTo>
                    <a:pt x="77" y="49"/>
                  </a:lnTo>
                  <a:lnTo>
                    <a:pt x="65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0" y="49"/>
                  </a:lnTo>
                  <a:lnTo>
                    <a:pt x="20" y="43"/>
                  </a:lnTo>
                  <a:lnTo>
                    <a:pt x="11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5" name="Freeform 757"/>
            <p:cNvSpPr>
              <a:spLocks/>
            </p:cNvSpPr>
            <p:nvPr/>
          </p:nvSpPr>
          <p:spPr bwMode="auto">
            <a:xfrm>
              <a:off x="4090" y="1936"/>
              <a:ext cx="663" cy="12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6" name="Freeform 758"/>
            <p:cNvSpPr>
              <a:spLocks/>
            </p:cNvSpPr>
            <p:nvPr/>
          </p:nvSpPr>
          <p:spPr bwMode="auto">
            <a:xfrm>
              <a:off x="4090" y="1936"/>
              <a:ext cx="663" cy="12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7" name="Freeform 759"/>
            <p:cNvSpPr>
              <a:spLocks/>
            </p:cNvSpPr>
            <p:nvPr/>
          </p:nvSpPr>
          <p:spPr bwMode="auto">
            <a:xfrm>
              <a:off x="4753" y="1936"/>
              <a:ext cx="6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1 w 55"/>
                <a:gd name="T5" fmla="*/ 3 h 109"/>
                <a:gd name="T6" fmla="*/ 23 w 55"/>
                <a:gd name="T7" fmla="*/ 7 h 109"/>
                <a:gd name="T8" fmla="*/ 33 w 55"/>
                <a:gd name="T9" fmla="*/ 13 h 109"/>
                <a:gd name="T10" fmla="*/ 42 w 55"/>
                <a:gd name="T11" fmla="*/ 22 h 109"/>
                <a:gd name="T12" fmla="*/ 48 w 55"/>
                <a:gd name="T13" fmla="*/ 32 h 109"/>
                <a:gd name="T14" fmla="*/ 52 w 55"/>
                <a:gd name="T15" fmla="*/ 44 h 109"/>
                <a:gd name="T16" fmla="*/ 55 w 55"/>
                <a:gd name="T17" fmla="*/ 55 h 109"/>
                <a:gd name="T18" fmla="*/ 52 w 55"/>
                <a:gd name="T19" fmla="*/ 67 h 109"/>
                <a:gd name="T20" fmla="*/ 48 w 55"/>
                <a:gd name="T21" fmla="*/ 79 h 109"/>
                <a:gd name="T22" fmla="*/ 42 w 55"/>
                <a:gd name="T23" fmla="*/ 89 h 109"/>
                <a:gd name="T24" fmla="*/ 33 w 55"/>
                <a:gd name="T25" fmla="*/ 98 h 109"/>
                <a:gd name="T26" fmla="*/ 23 w 55"/>
                <a:gd name="T27" fmla="*/ 104 h 109"/>
                <a:gd name="T28" fmla="*/ 11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8" name="Freeform 760"/>
            <p:cNvSpPr>
              <a:spLocks/>
            </p:cNvSpPr>
            <p:nvPr/>
          </p:nvSpPr>
          <p:spPr bwMode="auto">
            <a:xfrm>
              <a:off x="4753" y="1936"/>
              <a:ext cx="6" cy="12"/>
            </a:xfrm>
            <a:custGeom>
              <a:avLst/>
              <a:gdLst>
                <a:gd name="T0" fmla="*/ 0 w 55"/>
                <a:gd name="T1" fmla="*/ 0 h 109"/>
                <a:gd name="T2" fmla="*/ 11 w 55"/>
                <a:gd name="T3" fmla="*/ 3 h 109"/>
                <a:gd name="T4" fmla="*/ 23 w 55"/>
                <a:gd name="T5" fmla="*/ 7 h 109"/>
                <a:gd name="T6" fmla="*/ 33 w 55"/>
                <a:gd name="T7" fmla="*/ 13 h 109"/>
                <a:gd name="T8" fmla="*/ 42 w 55"/>
                <a:gd name="T9" fmla="*/ 22 h 109"/>
                <a:gd name="T10" fmla="*/ 48 w 55"/>
                <a:gd name="T11" fmla="*/ 32 h 109"/>
                <a:gd name="T12" fmla="*/ 52 w 55"/>
                <a:gd name="T13" fmla="*/ 44 h 109"/>
                <a:gd name="T14" fmla="*/ 55 w 55"/>
                <a:gd name="T15" fmla="*/ 55 h 109"/>
                <a:gd name="T16" fmla="*/ 52 w 55"/>
                <a:gd name="T17" fmla="*/ 67 h 109"/>
                <a:gd name="T18" fmla="*/ 48 w 55"/>
                <a:gd name="T19" fmla="*/ 79 h 109"/>
                <a:gd name="T20" fmla="*/ 42 w 55"/>
                <a:gd name="T21" fmla="*/ 89 h 109"/>
                <a:gd name="T22" fmla="*/ 33 w 55"/>
                <a:gd name="T23" fmla="*/ 98 h 109"/>
                <a:gd name="T24" fmla="*/ 23 w 55"/>
                <a:gd name="T25" fmla="*/ 104 h 109"/>
                <a:gd name="T26" fmla="*/ 11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7" name="Straight Connector 16"/>
          <p:cNvCxnSpPr/>
          <p:nvPr/>
        </p:nvCxnSpPr>
        <p:spPr>
          <a:xfrm>
            <a:off x="6234303" y="895627"/>
            <a:ext cx="28576" cy="31091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>
            <a:stCxn id="22959" idx="4"/>
            <a:endCxn id="23341" idx="2"/>
          </p:cNvCxnSpPr>
          <p:nvPr/>
        </p:nvCxnSpPr>
        <p:spPr>
          <a:xfrm>
            <a:off x="5260975" y="3007091"/>
            <a:ext cx="3094228" cy="134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530" name="Group 2"/>
          <p:cNvGrpSpPr>
            <a:grpSpLocks/>
          </p:cNvGrpSpPr>
          <p:nvPr/>
        </p:nvGrpSpPr>
        <p:grpSpPr bwMode="auto">
          <a:xfrm>
            <a:off x="47625" y="450406"/>
            <a:ext cx="5895975" cy="6380162"/>
            <a:chOff x="2042" y="1138"/>
            <a:chExt cx="1857" cy="2009"/>
          </a:xfrm>
        </p:grpSpPr>
        <p:grpSp>
          <p:nvGrpSpPr>
            <p:cNvPr id="22531" name="Group 3"/>
            <p:cNvGrpSpPr>
              <a:grpSpLocks/>
            </p:cNvGrpSpPr>
            <p:nvPr/>
          </p:nvGrpSpPr>
          <p:grpSpPr bwMode="auto">
            <a:xfrm>
              <a:off x="2238" y="1274"/>
              <a:ext cx="1452" cy="675"/>
              <a:chOff x="2238" y="1274"/>
              <a:chExt cx="1452" cy="675"/>
            </a:xfrm>
          </p:grpSpPr>
          <p:sp>
            <p:nvSpPr>
              <p:cNvPr id="22532" name="Freeform 4"/>
              <p:cNvSpPr>
                <a:spLocks/>
              </p:cNvSpPr>
              <p:nvPr/>
            </p:nvSpPr>
            <p:spPr bwMode="auto">
              <a:xfrm>
                <a:off x="2238" y="1937"/>
                <a:ext cx="6" cy="12"/>
              </a:xfrm>
              <a:custGeom>
                <a:avLst/>
                <a:gdLst>
                  <a:gd name="T0" fmla="*/ 54 w 54"/>
                  <a:gd name="T1" fmla="*/ 55 h 109"/>
                  <a:gd name="T2" fmla="*/ 54 w 54"/>
                  <a:gd name="T3" fmla="*/ 109 h 109"/>
                  <a:gd name="T4" fmla="*/ 42 w 54"/>
                  <a:gd name="T5" fmla="*/ 108 h 109"/>
                  <a:gd name="T6" fmla="*/ 31 w 54"/>
                  <a:gd name="T7" fmla="*/ 105 h 109"/>
                  <a:gd name="T8" fmla="*/ 20 w 54"/>
                  <a:gd name="T9" fmla="*/ 98 h 109"/>
                  <a:gd name="T10" fmla="*/ 11 w 54"/>
                  <a:gd name="T11" fmla="*/ 89 h 109"/>
                  <a:gd name="T12" fmla="*/ 5 w 54"/>
                  <a:gd name="T13" fmla="*/ 78 h 109"/>
                  <a:gd name="T14" fmla="*/ 2 w 54"/>
                  <a:gd name="T15" fmla="*/ 67 h 109"/>
                  <a:gd name="T16" fmla="*/ 0 w 54"/>
                  <a:gd name="T17" fmla="*/ 55 h 109"/>
                  <a:gd name="T18" fmla="*/ 2 w 54"/>
                  <a:gd name="T19" fmla="*/ 43 h 109"/>
                  <a:gd name="T20" fmla="*/ 5 w 54"/>
                  <a:gd name="T21" fmla="*/ 32 h 109"/>
                  <a:gd name="T22" fmla="*/ 11 w 54"/>
                  <a:gd name="T23" fmla="*/ 21 h 109"/>
                  <a:gd name="T24" fmla="*/ 20 w 54"/>
                  <a:gd name="T25" fmla="*/ 13 h 109"/>
                  <a:gd name="T26" fmla="*/ 31 w 54"/>
                  <a:gd name="T27" fmla="*/ 6 h 109"/>
                  <a:gd name="T28" fmla="*/ 42 w 54"/>
                  <a:gd name="T29" fmla="*/ 3 h 109"/>
                  <a:gd name="T30" fmla="*/ 54 w 54"/>
                  <a:gd name="T31" fmla="*/ 0 h 109"/>
                  <a:gd name="T32" fmla="*/ 54 w 54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9">
                    <a:moveTo>
                      <a:pt x="54" y="55"/>
                    </a:moveTo>
                    <a:lnTo>
                      <a:pt x="54" y="109"/>
                    </a:lnTo>
                    <a:lnTo>
                      <a:pt x="42" y="108"/>
                    </a:lnTo>
                    <a:lnTo>
                      <a:pt x="31" y="105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3"/>
                    </a:lnTo>
                    <a:lnTo>
                      <a:pt x="31" y="6"/>
                    </a:lnTo>
                    <a:lnTo>
                      <a:pt x="42" y="3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" name="Freeform 5"/>
              <p:cNvSpPr>
                <a:spLocks/>
              </p:cNvSpPr>
              <p:nvPr/>
            </p:nvSpPr>
            <p:spPr bwMode="auto">
              <a:xfrm>
                <a:off x="2238" y="1937"/>
                <a:ext cx="6" cy="12"/>
              </a:xfrm>
              <a:custGeom>
                <a:avLst/>
                <a:gdLst>
                  <a:gd name="T0" fmla="*/ 54 w 54"/>
                  <a:gd name="T1" fmla="*/ 109 h 109"/>
                  <a:gd name="T2" fmla="*/ 42 w 54"/>
                  <a:gd name="T3" fmla="*/ 108 h 109"/>
                  <a:gd name="T4" fmla="*/ 31 w 54"/>
                  <a:gd name="T5" fmla="*/ 105 h 109"/>
                  <a:gd name="T6" fmla="*/ 20 w 54"/>
                  <a:gd name="T7" fmla="*/ 98 h 109"/>
                  <a:gd name="T8" fmla="*/ 11 w 54"/>
                  <a:gd name="T9" fmla="*/ 89 h 109"/>
                  <a:gd name="T10" fmla="*/ 5 w 54"/>
                  <a:gd name="T11" fmla="*/ 78 h 109"/>
                  <a:gd name="T12" fmla="*/ 2 w 54"/>
                  <a:gd name="T13" fmla="*/ 67 h 109"/>
                  <a:gd name="T14" fmla="*/ 0 w 54"/>
                  <a:gd name="T15" fmla="*/ 55 h 109"/>
                  <a:gd name="T16" fmla="*/ 2 w 54"/>
                  <a:gd name="T17" fmla="*/ 43 h 109"/>
                  <a:gd name="T18" fmla="*/ 5 w 54"/>
                  <a:gd name="T19" fmla="*/ 32 h 109"/>
                  <a:gd name="T20" fmla="*/ 11 w 54"/>
                  <a:gd name="T21" fmla="*/ 21 h 109"/>
                  <a:gd name="T22" fmla="*/ 20 w 54"/>
                  <a:gd name="T23" fmla="*/ 13 h 109"/>
                  <a:gd name="T24" fmla="*/ 31 w 54"/>
                  <a:gd name="T25" fmla="*/ 6 h 109"/>
                  <a:gd name="T26" fmla="*/ 42 w 54"/>
                  <a:gd name="T27" fmla="*/ 3 h 109"/>
                  <a:gd name="T28" fmla="*/ 54 w 54"/>
                  <a:gd name="T2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9">
                    <a:moveTo>
                      <a:pt x="54" y="109"/>
                    </a:moveTo>
                    <a:lnTo>
                      <a:pt x="42" y="108"/>
                    </a:lnTo>
                    <a:lnTo>
                      <a:pt x="31" y="105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3"/>
                    </a:lnTo>
                    <a:lnTo>
                      <a:pt x="31" y="6"/>
                    </a:lnTo>
                    <a:lnTo>
                      <a:pt x="42" y="3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4" name="Freeform 6"/>
              <p:cNvSpPr>
                <a:spLocks/>
              </p:cNvSpPr>
              <p:nvPr/>
            </p:nvSpPr>
            <p:spPr bwMode="auto">
              <a:xfrm>
                <a:off x="2244" y="1937"/>
                <a:ext cx="432" cy="12"/>
              </a:xfrm>
              <a:custGeom>
                <a:avLst/>
                <a:gdLst>
                  <a:gd name="T0" fmla="*/ 0 w 3886"/>
                  <a:gd name="T1" fmla="*/ 0 h 109"/>
                  <a:gd name="T2" fmla="*/ 0 w 3886"/>
                  <a:gd name="T3" fmla="*/ 55 h 109"/>
                  <a:gd name="T4" fmla="*/ 0 w 3886"/>
                  <a:gd name="T5" fmla="*/ 109 h 109"/>
                  <a:gd name="T6" fmla="*/ 3886 w 3886"/>
                  <a:gd name="T7" fmla="*/ 109 h 109"/>
                  <a:gd name="T8" fmla="*/ 3886 w 3886"/>
                  <a:gd name="T9" fmla="*/ 55 h 109"/>
                  <a:gd name="T10" fmla="*/ 3886 w 3886"/>
                  <a:gd name="T11" fmla="*/ 0 h 109"/>
                  <a:gd name="T12" fmla="*/ 0 w 388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86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3886" y="109"/>
                    </a:lnTo>
                    <a:lnTo>
                      <a:pt x="3886" y="55"/>
                    </a:lnTo>
                    <a:lnTo>
                      <a:pt x="38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5" name="Freeform 7"/>
              <p:cNvSpPr>
                <a:spLocks/>
              </p:cNvSpPr>
              <p:nvPr/>
            </p:nvSpPr>
            <p:spPr bwMode="auto">
              <a:xfrm>
                <a:off x="2244" y="1937"/>
                <a:ext cx="432" cy="12"/>
              </a:xfrm>
              <a:custGeom>
                <a:avLst/>
                <a:gdLst>
                  <a:gd name="T0" fmla="*/ 0 w 3886"/>
                  <a:gd name="T1" fmla="*/ 0 h 109"/>
                  <a:gd name="T2" fmla="*/ 0 w 3886"/>
                  <a:gd name="T3" fmla="*/ 55 h 109"/>
                  <a:gd name="T4" fmla="*/ 0 w 3886"/>
                  <a:gd name="T5" fmla="*/ 109 h 109"/>
                  <a:gd name="T6" fmla="*/ 3886 w 3886"/>
                  <a:gd name="T7" fmla="*/ 109 h 109"/>
                  <a:gd name="T8" fmla="*/ 3886 w 3886"/>
                  <a:gd name="T9" fmla="*/ 55 h 109"/>
                  <a:gd name="T10" fmla="*/ 3886 w 3886"/>
                  <a:gd name="T11" fmla="*/ 0 h 109"/>
                  <a:gd name="T12" fmla="*/ 0 w 388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86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3886" y="109"/>
                    </a:lnTo>
                    <a:lnTo>
                      <a:pt x="3886" y="55"/>
                    </a:lnTo>
                    <a:lnTo>
                      <a:pt x="388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6" name="Freeform 8"/>
              <p:cNvSpPr>
                <a:spLocks/>
              </p:cNvSpPr>
              <p:nvPr/>
            </p:nvSpPr>
            <p:spPr bwMode="auto">
              <a:xfrm>
                <a:off x="2676" y="1937"/>
                <a:ext cx="6" cy="12"/>
              </a:xfrm>
              <a:custGeom>
                <a:avLst/>
                <a:gdLst>
                  <a:gd name="T0" fmla="*/ 0 w 55"/>
                  <a:gd name="T1" fmla="*/ 55 h 109"/>
                  <a:gd name="T2" fmla="*/ 0 w 55"/>
                  <a:gd name="T3" fmla="*/ 0 h 109"/>
                  <a:gd name="T4" fmla="*/ 13 w 55"/>
                  <a:gd name="T5" fmla="*/ 3 h 109"/>
                  <a:gd name="T6" fmla="*/ 24 w 55"/>
                  <a:gd name="T7" fmla="*/ 6 h 109"/>
                  <a:gd name="T8" fmla="*/ 34 w 55"/>
                  <a:gd name="T9" fmla="*/ 13 h 109"/>
                  <a:gd name="T10" fmla="*/ 43 w 55"/>
                  <a:gd name="T11" fmla="*/ 21 h 109"/>
                  <a:gd name="T12" fmla="*/ 50 w 55"/>
                  <a:gd name="T13" fmla="*/ 32 h 109"/>
                  <a:gd name="T14" fmla="*/ 53 w 55"/>
                  <a:gd name="T15" fmla="*/ 43 h 109"/>
                  <a:gd name="T16" fmla="*/ 55 w 55"/>
                  <a:gd name="T17" fmla="*/ 55 h 109"/>
                  <a:gd name="T18" fmla="*/ 53 w 55"/>
                  <a:gd name="T19" fmla="*/ 67 h 109"/>
                  <a:gd name="T20" fmla="*/ 50 w 55"/>
                  <a:gd name="T21" fmla="*/ 78 h 109"/>
                  <a:gd name="T22" fmla="*/ 43 w 55"/>
                  <a:gd name="T23" fmla="*/ 89 h 109"/>
                  <a:gd name="T24" fmla="*/ 34 w 55"/>
                  <a:gd name="T25" fmla="*/ 98 h 109"/>
                  <a:gd name="T26" fmla="*/ 24 w 55"/>
                  <a:gd name="T27" fmla="*/ 105 h 109"/>
                  <a:gd name="T28" fmla="*/ 13 w 55"/>
                  <a:gd name="T29" fmla="*/ 108 h 109"/>
                  <a:gd name="T30" fmla="*/ 0 w 55"/>
                  <a:gd name="T31" fmla="*/ 109 h 109"/>
                  <a:gd name="T32" fmla="*/ 0 w 55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9">
                    <a:moveTo>
                      <a:pt x="0" y="55"/>
                    </a:moveTo>
                    <a:lnTo>
                      <a:pt x="0" y="0"/>
                    </a:lnTo>
                    <a:lnTo>
                      <a:pt x="13" y="3"/>
                    </a:lnTo>
                    <a:lnTo>
                      <a:pt x="24" y="6"/>
                    </a:lnTo>
                    <a:lnTo>
                      <a:pt x="34" y="13"/>
                    </a:lnTo>
                    <a:lnTo>
                      <a:pt x="43" y="21"/>
                    </a:lnTo>
                    <a:lnTo>
                      <a:pt x="50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50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4" y="105"/>
                    </a:lnTo>
                    <a:lnTo>
                      <a:pt x="13" y="108"/>
                    </a:lnTo>
                    <a:lnTo>
                      <a:pt x="0" y="10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7" name="Freeform 9"/>
              <p:cNvSpPr>
                <a:spLocks/>
              </p:cNvSpPr>
              <p:nvPr/>
            </p:nvSpPr>
            <p:spPr bwMode="auto">
              <a:xfrm>
                <a:off x="2676" y="1937"/>
                <a:ext cx="6" cy="12"/>
              </a:xfrm>
              <a:custGeom>
                <a:avLst/>
                <a:gdLst>
                  <a:gd name="T0" fmla="*/ 0 w 55"/>
                  <a:gd name="T1" fmla="*/ 0 h 109"/>
                  <a:gd name="T2" fmla="*/ 13 w 55"/>
                  <a:gd name="T3" fmla="*/ 3 h 109"/>
                  <a:gd name="T4" fmla="*/ 24 w 55"/>
                  <a:gd name="T5" fmla="*/ 6 h 109"/>
                  <a:gd name="T6" fmla="*/ 34 w 55"/>
                  <a:gd name="T7" fmla="*/ 13 h 109"/>
                  <a:gd name="T8" fmla="*/ 43 w 55"/>
                  <a:gd name="T9" fmla="*/ 21 h 109"/>
                  <a:gd name="T10" fmla="*/ 50 w 55"/>
                  <a:gd name="T11" fmla="*/ 32 h 109"/>
                  <a:gd name="T12" fmla="*/ 53 w 55"/>
                  <a:gd name="T13" fmla="*/ 43 h 109"/>
                  <a:gd name="T14" fmla="*/ 55 w 55"/>
                  <a:gd name="T15" fmla="*/ 55 h 109"/>
                  <a:gd name="T16" fmla="*/ 53 w 55"/>
                  <a:gd name="T17" fmla="*/ 67 h 109"/>
                  <a:gd name="T18" fmla="*/ 50 w 55"/>
                  <a:gd name="T19" fmla="*/ 78 h 109"/>
                  <a:gd name="T20" fmla="*/ 43 w 55"/>
                  <a:gd name="T21" fmla="*/ 89 h 109"/>
                  <a:gd name="T22" fmla="*/ 34 w 55"/>
                  <a:gd name="T23" fmla="*/ 98 h 109"/>
                  <a:gd name="T24" fmla="*/ 24 w 55"/>
                  <a:gd name="T25" fmla="*/ 105 h 109"/>
                  <a:gd name="T26" fmla="*/ 13 w 55"/>
                  <a:gd name="T27" fmla="*/ 108 h 109"/>
                  <a:gd name="T28" fmla="*/ 0 w 55"/>
                  <a:gd name="T2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9">
                    <a:moveTo>
                      <a:pt x="0" y="0"/>
                    </a:moveTo>
                    <a:lnTo>
                      <a:pt x="13" y="3"/>
                    </a:lnTo>
                    <a:lnTo>
                      <a:pt x="24" y="6"/>
                    </a:lnTo>
                    <a:lnTo>
                      <a:pt x="34" y="13"/>
                    </a:lnTo>
                    <a:lnTo>
                      <a:pt x="43" y="21"/>
                    </a:lnTo>
                    <a:lnTo>
                      <a:pt x="50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50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4" y="105"/>
                    </a:lnTo>
                    <a:lnTo>
                      <a:pt x="13" y="108"/>
                    </a:lnTo>
                    <a:lnTo>
                      <a:pt x="0" y="1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8" name="Freeform 10"/>
              <p:cNvSpPr>
                <a:spLocks/>
              </p:cNvSpPr>
              <p:nvPr/>
            </p:nvSpPr>
            <p:spPr bwMode="auto">
              <a:xfrm>
                <a:off x="2238" y="1943"/>
                <a:ext cx="13" cy="6"/>
              </a:xfrm>
              <a:custGeom>
                <a:avLst/>
                <a:gdLst>
                  <a:gd name="T0" fmla="*/ 54 w 109"/>
                  <a:gd name="T1" fmla="*/ 0 h 54"/>
                  <a:gd name="T2" fmla="*/ 109 w 109"/>
                  <a:gd name="T3" fmla="*/ 0 h 54"/>
                  <a:gd name="T4" fmla="*/ 107 w 109"/>
                  <a:gd name="T5" fmla="*/ 12 h 54"/>
                  <a:gd name="T6" fmla="*/ 104 w 109"/>
                  <a:gd name="T7" fmla="*/ 23 h 54"/>
                  <a:gd name="T8" fmla="*/ 97 w 109"/>
                  <a:gd name="T9" fmla="*/ 34 h 54"/>
                  <a:gd name="T10" fmla="*/ 88 w 109"/>
                  <a:gd name="T11" fmla="*/ 43 h 54"/>
                  <a:gd name="T12" fmla="*/ 77 w 109"/>
                  <a:gd name="T13" fmla="*/ 50 h 54"/>
                  <a:gd name="T14" fmla="*/ 66 w 109"/>
                  <a:gd name="T15" fmla="*/ 53 h 54"/>
                  <a:gd name="T16" fmla="*/ 54 w 109"/>
                  <a:gd name="T17" fmla="*/ 54 h 54"/>
                  <a:gd name="T18" fmla="*/ 42 w 109"/>
                  <a:gd name="T19" fmla="*/ 53 h 54"/>
                  <a:gd name="T20" fmla="*/ 31 w 109"/>
                  <a:gd name="T21" fmla="*/ 50 h 54"/>
                  <a:gd name="T22" fmla="*/ 20 w 109"/>
                  <a:gd name="T23" fmla="*/ 43 h 54"/>
                  <a:gd name="T24" fmla="*/ 11 w 109"/>
                  <a:gd name="T25" fmla="*/ 34 h 54"/>
                  <a:gd name="T26" fmla="*/ 5 w 109"/>
                  <a:gd name="T27" fmla="*/ 23 h 54"/>
                  <a:gd name="T28" fmla="*/ 2 w 109"/>
                  <a:gd name="T29" fmla="*/ 12 h 54"/>
                  <a:gd name="T30" fmla="*/ 0 w 109"/>
                  <a:gd name="T31" fmla="*/ 0 h 54"/>
                  <a:gd name="T32" fmla="*/ 54 w 109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4">
                    <a:moveTo>
                      <a:pt x="54" y="0"/>
                    </a:moveTo>
                    <a:lnTo>
                      <a:pt x="109" y="0"/>
                    </a:lnTo>
                    <a:lnTo>
                      <a:pt x="107" y="12"/>
                    </a:lnTo>
                    <a:lnTo>
                      <a:pt x="104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50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50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9" name="Freeform 11"/>
              <p:cNvSpPr>
                <a:spLocks/>
              </p:cNvSpPr>
              <p:nvPr/>
            </p:nvSpPr>
            <p:spPr bwMode="auto">
              <a:xfrm>
                <a:off x="2238" y="1943"/>
                <a:ext cx="13" cy="6"/>
              </a:xfrm>
              <a:custGeom>
                <a:avLst/>
                <a:gdLst>
                  <a:gd name="T0" fmla="*/ 109 w 109"/>
                  <a:gd name="T1" fmla="*/ 0 h 54"/>
                  <a:gd name="T2" fmla="*/ 107 w 109"/>
                  <a:gd name="T3" fmla="*/ 12 h 54"/>
                  <a:gd name="T4" fmla="*/ 104 w 109"/>
                  <a:gd name="T5" fmla="*/ 23 h 54"/>
                  <a:gd name="T6" fmla="*/ 97 w 109"/>
                  <a:gd name="T7" fmla="*/ 34 h 54"/>
                  <a:gd name="T8" fmla="*/ 88 w 109"/>
                  <a:gd name="T9" fmla="*/ 43 h 54"/>
                  <a:gd name="T10" fmla="*/ 77 w 109"/>
                  <a:gd name="T11" fmla="*/ 50 h 54"/>
                  <a:gd name="T12" fmla="*/ 66 w 109"/>
                  <a:gd name="T13" fmla="*/ 53 h 54"/>
                  <a:gd name="T14" fmla="*/ 54 w 109"/>
                  <a:gd name="T15" fmla="*/ 54 h 54"/>
                  <a:gd name="T16" fmla="*/ 42 w 109"/>
                  <a:gd name="T17" fmla="*/ 53 h 54"/>
                  <a:gd name="T18" fmla="*/ 31 w 109"/>
                  <a:gd name="T19" fmla="*/ 50 h 54"/>
                  <a:gd name="T20" fmla="*/ 20 w 109"/>
                  <a:gd name="T21" fmla="*/ 43 h 54"/>
                  <a:gd name="T22" fmla="*/ 11 w 109"/>
                  <a:gd name="T23" fmla="*/ 34 h 54"/>
                  <a:gd name="T24" fmla="*/ 5 w 109"/>
                  <a:gd name="T25" fmla="*/ 23 h 54"/>
                  <a:gd name="T26" fmla="*/ 2 w 109"/>
                  <a:gd name="T27" fmla="*/ 12 h 54"/>
                  <a:gd name="T28" fmla="*/ 0 w 109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lnTo>
                      <a:pt x="107" y="12"/>
                    </a:lnTo>
                    <a:lnTo>
                      <a:pt x="104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50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50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2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0" name="Freeform 12"/>
              <p:cNvSpPr>
                <a:spLocks/>
              </p:cNvSpPr>
              <p:nvPr/>
            </p:nvSpPr>
            <p:spPr bwMode="auto">
              <a:xfrm>
                <a:off x="2238" y="1713"/>
                <a:ext cx="13" cy="230"/>
              </a:xfrm>
              <a:custGeom>
                <a:avLst/>
                <a:gdLst>
                  <a:gd name="T0" fmla="*/ 0 w 109"/>
                  <a:gd name="T1" fmla="*/ 2074 h 2074"/>
                  <a:gd name="T2" fmla="*/ 54 w 109"/>
                  <a:gd name="T3" fmla="*/ 2074 h 2074"/>
                  <a:gd name="T4" fmla="*/ 109 w 109"/>
                  <a:gd name="T5" fmla="*/ 2074 h 2074"/>
                  <a:gd name="T6" fmla="*/ 109 w 109"/>
                  <a:gd name="T7" fmla="*/ 0 h 2074"/>
                  <a:gd name="T8" fmla="*/ 54 w 109"/>
                  <a:gd name="T9" fmla="*/ 0 h 2074"/>
                  <a:gd name="T10" fmla="*/ 0 w 109"/>
                  <a:gd name="T11" fmla="*/ 0 h 2074"/>
                  <a:gd name="T12" fmla="*/ 0 w 109"/>
                  <a:gd name="T13" fmla="*/ 2074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074">
                    <a:moveTo>
                      <a:pt x="0" y="2074"/>
                    </a:moveTo>
                    <a:lnTo>
                      <a:pt x="54" y="2074"/>
                    </a:lnTo>
                    <a:lnTo>
                      <a:pt x="109" y="2074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20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1" name="Freeform 13"/>
              <p:cNvSpPr>
                <a:spLocks/>
              </p:cNvSpPr>
              <p:nvPr/>
            </p:nvSpPr>
            <p:spPr bwMode="auto">
              <a:xfrm>
                <a:off x="2238" y="1713"/>
                <a:ext cx="13" cy="230"/>
              </a:xfrm>
              <a:custGeom>
                <a:avLst/>
                <a:gdLst>
                  <a:gd name="T0" fmla="*/ 0 w 109"/>
                  <a:gd name="T1" fmla="*/ 2074 h 2074"/>
                  <a:gd name="T2" fmla="*/ 54 w 109"/>
                  <a:gd name="T3" fmla="*/ 2074 h 2074"/>
                  <a:gd name="T4" fmla="*/ 109 w 109"/>
                  <a:gd name="T5" fmla="*/ 2074 h 2074"/>
                  <a:gd name="T6" fmla="*/ 109 w 109"/>
                  <a:gd name="T7" fmla="*/ 0 h 2074"/>
                  <a:gd name="T8" fmla="*/ 54 w 109"/>
                  <a:gd name="T9" fmla="*/ 0 h 2074"/>
                  <a:gd name="T10" fmla="*/ 0 w 109"/>
                  <a:gd name="T11" fmla="*/ 0 h 2074"/>
                  <a:gd name="T12" fmla="*/ 0 w 109"/>
                  <a:gd name="T13" fmla="*/ 2074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074">
                    <a:moveTo>
                      <a:pt x="0" y="2074"/>
                    </a:moveTo>
                    <a:lnTo>
                      <a:pt x="54" y="2074"/>
                    </a:lnTo>
                    <a:lnTo>
                      <a:pt x="109" y="2074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20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2" name="Freeform 14"/>
              <p:cNvSpPr>
                <a:spLocks/>
              </p:cNvSpPr>
              <p:nvPr/>
            </p:nvSpPr>
            <p:spPr bwMode="auto">
              <a:xfrm>
                <a:off x="2238" y="1706"/>
                <a:ext cx="13" cy="7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2 w 109"/>
                  <a:gd name="T5" fmla="*/ 43 h 55"/>
                  <a:gd name="T6" fmla="*/ 5 w 109"/>
                  <a:gd name="T7" fmla="*/ 32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5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5 h 55"/>
                  <a:gd name="T22" fmla="*/ 88 w 109"/>
                  <a:gd name="T23" fmla="*/ 12 h 55"/>
                  <a:gd name="T24" fmla="*/ 97 w 109"/>
                  <a:gd name="T25" fmla="*/ 21 h 55"/>
                  <a:gd name="T26" fmla="*/ 104 w 109"/>
                  <a:gd name="T27" fmla="*/ 32 h 55"/>
                  <a:gd name="T28" fmla="*/ 107 w 109"/>
                  <a:gd name="T29" fmla="*/ 43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4" y="32"/>
                    </a:lnTo>
                    <a:lnTo>
                      <a:pt x="107" y="43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3" name="Freeform 15"/>
              <p:cNvSpPr>
                <a:spLocks/>
              </p:cNvSpPr>
              <p:nvPr/>
            </p:nvSpPr>
            <p:spPr bwMode="auto">
              <a:xfrm>
                <a:off x="2238" y="1706"/>
                <a:ext cx="13" cy="7"/>
              </a:xfrm>
              <a:custGeom>
                <a:avLst/>
                <a:gdLst>
                  <a:gd name="T0" fmla="*/ 0 w 109"/>
                  <a:gd name="T1" fmla="*/ 55 h 55"/>
                  <a:gd name="T2" fmla="*/ 2 w 109"/>
                  <a:gd name="T3" fmla="*/ 43 h 55"/>
                  <a:gd name="T4" fmla="*/ 5 w 109"/>
                  <a:gd name="T5" fmla="*/ 32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5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5 h 55"/>
                  <a:gd name="T20" fmla="*/ 88 w 109"/>
                  <a:gd name="T21" fmla="*/ 12 h 55"/>
                  <a:gd name="T22" fmla="*/ 97 w 109"/>
                  <a:gd name="T23" fmla="*/ 21 h 55"/>
                  <a:gd name="T24" fmla="*/ 104 w 109"/>
                  <a:gd name="T25" fmla="*/ 32 h 55"/>
                  <a:gd name="T26" fmla="*/ 107 w 109"/>
                  <a:gd name="T27" fmla="*/ 43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4" y="32"/>
                    </a:lnTo>
                    <a:lnTo>
                      <a:pt x="107" y="43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4" name="Freeform 16"/>
              <p:cNvSpPr>
                <a:spLocks/>
              </p:cNvSpPr>
              <p:nvPr/>
            </p:nvSpPr>
            <p:spPr bwMode="auto">
              <a:xfrm>
                <a:off x="2526" y="1274"/>
                <a:ext cx="6" cy="12"/>
              </a:xfrm>
              <a:custGeom>
                <a:avLst/>
                <a:gdLst>
                  <a:gd name="T0" fmla="*/ 54 w 54"/>
                  <a:gd name="T1" fmla="*/ 55 h 108"/>
                  <a:gd name="T2" fmla="*/ 54 w 54"/>
                  <a:gd name="T3" fmla="*/ 108 h 108"/>
                  <a:gd name="T4" fmla="*/ 42 w 54"/>
                  <a:gd name="T5" fmla="*/ 107 h 108"/>
                  <a:gd name="T6" fmla="*/ 31 w 54"/>
                  <a:gd name="T7" fmla="*/ 104 h 108"/>
                  <a:gd name="T8" fmla="*/ 20 w 54"/>
                  <a:gd name="T9" fmla="*/ 97 h 108"/>
                  <a:gd name="T10" fmla="*/ 11 w 54"/>
                  <a:gd name="T11" fmla="*/ 89 h 108"/>
                  <a:gd name="T12" fmla="*/ 4 w 54"/>
                  <a:gd name="T13" fmla="*/ 78 h 108"/>
                  <a:gd name="T14" fmla="*/ 1 w 54"/>
                  <a:gd name="T15" fmla="*/ 67 h 108"/>
                  <a:gd name="T16" fmla="*/ 0 w 54"/>
                  <a:gd name="T17" fmla="*/ 55 h 108"/>
                  <a:gd name="T18" fmla="*/ 1 w 54"/>
                  <a:gd name="T19" fmla="*/ 43 h 108"/>
                  <a:gd name="T20" fmla="*/ 4 w 54"/>
                  <a:gd name="T21" fmla="*/ 32 h 108"/>
                  <a:gd name="T22" fmla="*/ 11 w 54"/>
                  <a:gd name="T23" fmla="*/ 21 h 108"/>
                  <a:gd name="T24" fmla="*/ 20 w 54"/>
                  <a:gd name="T25" fmla="*/ 12 h 108"/>
                  <a:gd name="T26" fmla="*/ 31 w 54"/>
                  <a:gd name="T27" fmla="*/ 5 h 108"/>
                  <a:gd name="T28" fmla="*/ 42 w 54"/>
                  <a:gd name="T29" fmla="*/ 2 h 108"/>
                  <a:gd name="T30" fmla="*/ 54 w 54"/>
                  <a:gd name="T31" fmla="*/ 0 h 108"/>
                  <a:gd name="T32" fmla="*/ 54 w 54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8">
                    <a:moveTo>
                      <a:pt x="54" y="55"/>
                    </a:moveTo>
                    <a:lnTo>
                      <a:pt x="54" y="108"/>
                    </a:ln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5" name="Freeform 17"/>
              <p:cNvSpPr>
                <a:spLocks/>
              </p:cNvSpPr>
              <p:nvPr/>
            </p:nvSpPr>
            <p:spPr bwMode="auto">
              <a:xfrm>
                <a:off x="2526" y="1274"/>
                <a:ext cx="6" cy="12"/>
              </a:xfrm>
              <a:custGeom>
                <a:avLst/>
                <a:gdLst>
                  <a:gd name="T0" fmla="*/ 54 w 54"/>
                  <a:gd name="T1" fmla="*/ 108 h 108"/>
                  <a:gd name="T2" fmla="*/ 42 w 54"/>
                  <a:gd name="T3" fmla="*/ 107 h 108"/>
                  <a:gd name="T4" fmla="*/ 31 w 54"/>
                  <a:gd name="T5" fmla="*/ 104 h 108"/>
                  <a:gd name="T6" fmla="*/ 20 w 54"/>
                  <a:gd name="T7" fmla="*/ 97 h 108"/>
                  <a:gd name="T8" fmla="*/ 11 w 54"/>
                  <a:gd name="T9" fmla="*/ 89 h 108"/>
                  <a:gd name="T10" fmla="*/ 4 w 54"/>
                  <a:gd name="T11" fmla="*/ 78 h 108"/>
                  <a:gd name="T12" fmla="*/ 1 w 54"/>
                  <a:gd name="T13" fmla="*/ 67 h 108"/>
                  <a:gd name="T14" fmla="*/ 0 w 54"/>
                  <a:gd name="T15" fmla="*/ 55 h 108"/>
                  <a:gd name="T16" fmla="*/ 1 w 54"/>
                  <a:gd name="T17" fmla="*/ 43 h 108"/>
                  <a:gd name="T18" fmla="*/ 4 w 54"/>
                  <a:gd name="T19" fmla="*/ 32 h 108"/>
                  <a:gd name="T20" fmla="*/ 11 w 54"/>
                  <a:gd name="T21" fmla="*/ 21 h 108"/>
                  <a:gd name="T22" fmla="*/ 20 w 54"/>
                  <a:gd name="T23" fmla="*/ 12 h 108"/>
                  <a:gd name="T24" fmla="*/ 31 w 54"/>
                  <a:gd name="T25" fmla="*/ 5 h 108"/>
                  <a:gd name="T26" fmla="*/ 42 w 54"/>
                  <a:gd name="T27" fmla="*/ 2 h 108"/>
                  <a:gd name="T28" fmla="*/ 54 w 54"/>
                  <a:gd name="T2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8">
                    <a:moveTo>
                      <a:pt x="54" y="108"/>
                    </a:move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6" name="Freeform 18"/>
              <p:cNvSpPr>
                <a:spLocks/>
              </p:cNvSpPr>
              <p:nvPr/>
            </p:nvSpPr>
            <p:spPr bwMode="auto">
              <a:xfrm>
                <a:off x="2532" y="1274"/>
                <a:ext cx="864" cy="12"/>
              </a:xfrm>
              <a:custGeom>
                <a:avLst/>
                <a:gdLst>
                  <a:gd name="T0" fmla="*/ 0 w 7772"/>
                  <a:gd name="T1" fmla="*/ 0 h 108"/>
                  <a:gd name="T2" fmla="*/ 0 w 7772"/>
                  <a:gd name="T3" fmla="*/ 55 h 108"/>
                  <a:gd name="T4" fmla="*/ 0 w 7772"/>
                  <a:gd name="T5" fmla="*/ 108 h 108"/>
                  <a:gd name="T6" fmla="*/ 7772 w 7772"/>
                  <a:gd name="T7" fmla="*/ 108 h 108"/>
                  <a:gd name="T8" fmla="*/ 7772 w 7772"/>
                  <a:gd name="T9" fmla="*/ 55 h 108"/>
                  <a:gd name="T10" fmla="*/ 7772 w 7772"/>
                  <a:gd name="T11" fmla="*/ 0 h 108"/>
                  <a:gd name="T12" fmla="*/ 0 w 7772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72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7772" y="108"/>
                    </a:lnTo>
                    <a:lnTo>
                      <a:pt x="7772" y="55"/>
                    </a:lnTo>
                    <a:lnTo>
                      <a:pt x="777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7" name="Freeform 19"/>
              <p:cNvSpPr>
                <a:spLocks/>
              </p:cNvSpPr>
              <p:nvPr/>
            </p:nvSpPr>
            <p:spPr bwMode="auto">
              <a:xfrm>
                <a:off x="2532" y="1274"/>
                <a:ext cx="864" cy="12"/>
              </a:xfrm>
              <a:custGeom>
                <a:avLst/>
                <a:gdLst>
                  <a:gd name="T0" fmla="*/ 0 w 7772"/>
                  <a:gd name="T1" fmla="*/ 0 h 108"/>
                  <a:gd name="T2" fmla="*/ 0 w 7772"/>
                  <a:gd name="T3" fmla="*/ 55 h 108"/>
                  <a:gd name="T4" fmla="*/ 0 w 7772"/>
                  <a:gd name="T5" fmla="*/ 108 h 108"/>
                  <a:gd name="T6" fmla="*/ 7772 w 7772"/>
                  <a:gd name="T7" fmla="*/ 108 h 108"/>
                  <a:gd name="T8" fmla="*/ 7772 w 7772"/>
                  <a:gd name="T9" fmla="*/ 55 h 108"/>
                  <a:gd name="T10" fmla="*/ 7772 w 7772"/>
                  <a:gd name="T11" fmla="*/ 0 h 108"/>
                  <a:gd name="T12" fmla="*/ 0 w 7772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72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7772" y="108"/>
                    </a:lnTo>
                    <a:lnTo>
                      <a:pt x="7772" y="55"/>
                    </a:lnTo>
                    <a:lnTo>
                      <a:pt x="777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8" name="Freeform 20"/>
              <p:cNvSpPr>
                <a:spLocks/>
              </p:cNvSpPr>
              <p:nvPr/>
            </p:nvSpPr>
            <p:spPr bwMode="auto">
              <a:xfrm>
                <a:off x="3396" y="1274"/>
                <a:ext cx="6" cy="12"/>
              </a:xfrm>
              <a:custGeom>
                <a:avLst/>
                <a:gdLst>
                  <a:gd name="T0" fmla="*/ 0 w 55"/>
                  <a:gd name="T1" fmla="*/ 55 h 108"/>
                  <a:gd name="T2" fmla="*/ 0 w 55"/>
                  <a:gd name="T3" fmla="*/ 0 h 108"/>
                  <a:gd name="T4" fmla="*/ 12 w 55"/>
                  <a:gd name="T5" fmla="*/ 2 h 108"/>
                  <a:gd name="T6" fmla="*/ 23 w 55"/>
                  <a:gd name="T7" fmla="*/ 5 h 108"/>
                  <a:gd name="T8" fmla="*/ 34 w 55"/>
                  <a:gd name="T9" fmla="*/ 12 h 108"/>
                  <a:gd name="T10" fmla="*/ 43 w 55"/>
                  <a:gd name="T11" fmla="*/ 21 h 108"/>
                  <a:gd name="T12" fmla="*/ 50 w 55"/>
                  <a:gd name="T13" fmla="*/ 32 h 108"/>
                  <a:gd name="T14" fmla="*/ 53 w 55"/>
                  <a:gd name="T15" fmla="*/ 43 h 108"/>
                  <a:gd name="T16" fmla="*/ 55 w 55"/>
                  <a:gd name="T17" fmla="*/ 55 h 108"/>
                  <a:gd name="T18" fmla="*/ 53 w 55"/>
                  <a:gd name="T19" fmla="*/ 67 h 108"/>
                  <a:gd name="T20" fmla="*/ 50 w 55"/>
                  <a:gd name="T21" fmla="*/ 78 h 108"/>
                  <a:gd name="T22" fmla="*/ 43 w 55"/>
                  <a:gd name="T23" fmla="*/ 89 h 108"/>
                  <a:gd name="T24" fmla="*/ 34 w 55"/>
                  <a:gd name="T25" fmla="*/ 97 h 108"/>
                  <a:gd name="T26" fmla="*/ 23 w 55"/>
                  <a:gd name="T27" fmla="*/ 104 h 108"/>
                  <a:gd name="T28" fmla="*/ 12 w 55"/>
                  <a:gd name="T29" fmla="*/ 107 h 108"/>
                  <a:gd name="T30" fmla="*/ 0 w 55"/>
                  <a:gd name="T31" fmla="*/ 108 h 108"/>
                  <a:gd name="T32" fmla="*/ 0 w 55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8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50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50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9" name="Freeform 21"/>
              <p:cNvSpPr>
                <a:spLocks/>
              </p:cNvSpPr>
              <p:nvPr/>
            </p:nvSpPr>
            <p:spPr bwMode="auto">
              <a:xfrm>
                <a:off x="3396" y="1274"/>
                <a:ext cx="6" cy="12"/>
              </a:xfrm>
              <a:custGeom>
                <a:avLst/>
                <a:gdLst>
                  <a:gd name="T0" fmla="*/ 0 w 55"/>
                  <a:gd name="T1" fmla="*/ 0 h 108"/>
                  <a:gd name="T2" fmla="*/ 12 w 55"/>
                  <a:gd name="T3" fmla="*/ 2 h 108"/>
                  <a:gd name="T4" fmla="*/ 23 w 55"/>
                  <a:gd name="T5" fmla="*/ 5 h 108"/>
                  <a:gd name="T6" fmla="*/ 34 w 55"/>
                  <a:gd name="T7" fmla="*/ 12 h 108"/>
                  <a:gd name="T8" fmla="*/ 43 w 55"/>
                  <a:gd name="T9" fmla="*/ 21 h 108"/>
                  <a:gd name="T10" fmla="*/ 50 w 55"/>
                  <a:gd name="T11" fmla="*/ 32 h 108"/>
                  <a:gd name="T12" fmla="*/ 53 w 55"/>
                  <a:gd name="T13" fmla="*/ 43 h 108"/>
                  <a:gd name="T14" fmla="*/ 55 w 55"/>
                  <a:gd name="T15" fmla="*/ 55 h 108"/>
                  <a:gd name="T16" fmla="*/ 53 w 55"/>
                  <a:gd name="T17" fmla="*/ 67 h 108"/>
                  <a:gd name="T18" fmla="*/ 50 w 55"/>
                  <a:gd name="T19" fmla="*/ 78 h 108"/>
                  <a:gd name="T20" fmla="*/ 43 w 55"/>
                  <a:gd name="T21" fmla="*/ 89 h 108"/>
                  <a:gd name="T22" fmla="*/ 34 w 55"/>
                  <a:gd name="T23" fmla="*/ 97 h 108"/>
                  <a:gd name="T24" fmla="*/ 23 w 55"/>
                  <a:gd name="T25" fmla="*/ 104 h 108"/>
                  <a:gd name="T26" fmla="*/ 12 w 55"/>
                  <a:gd name="T27" fmla="*/ 107 h 108"/>
                  <a:gd name="T28" fmla="*/ 0 w 55"/>
                  <a:gd name="T2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8">
                    <a:moveTo>
                      <a:pt x="0" y="0"/>
                    </a:move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50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50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0" name="Freeform 22"/>
              <p:cNvSpPr>
                <a:spLocks/>
              </p:cNvSpPr>
              <p:nvPr/>
            </p:nvSpPr>
            <p:spPr bwMode="auto">
              <a:xfrm>
                <a:off x="2527" y="1274"/>
                <a:ext cx="11" cy="10"/>
              </a:xfrm>
              <a:custGeom>
                <a:avLst/>
                <a:gdLst>
                  <a:gd name="T0" fmla="*/ 45 w 98"/>
                  <a:gd name="T1" fmla="*/ 54 h 83"/>
                  <a:gd name="T2" fmla="*/ 0 w 98"/>
                  <a:gd name="T3" fmla="*/ 24 h 83"/>
                  <a:gd name="T4" fmla="*/ 7 w 98"/>
                  <a:gd name="T5" fmla="*/ 14 h 83"/>
                  <a:gd name="T6" fmla="*/ 17 w 98"/>
                  <a:gd name="T7" fmla="*/ 7 h 83"/>
                  <a:gd name="T8" fmla="*/ 28 w 98"/>
                  <a:gd name="T9" fmla="*/ 2 h 83"/>
                  <a:gd name="T10" fmla="*/ 40 w 98"/>
                  <a:gd name="T11" fmla="*/ 0 h 83"/>
                  <a:gd name="T12" fmla="*/ 52 w 98"/>
                  <a:gd name="T13" fmla="*/ 0 h 83"/>
                  <a:gd name="T14" fmla="*/ 64 w 98"/>
                  <a:gd name="T15" fmla="*/ 3 h 83"/>
                  <a:gd name="T16" fmla="*/ 74 w 98"/>
                  <a:gd name="T17" fmla="*/ 9 h 83"/>
                  <a:gd name="T18" fmla="*/ 84 w 98"/>
                  <a:gd name="T19" fmla="*/ 16 h 83"/>
                  <a:gd name="T20" fmla="*/ 92 w 98"/>
                  <a:gd name="T21" fmla="*/ 26 h 83"/>
                  <a:gd name="T22" fmla="*/ 96 w 98"/>
                  <a:gd name="T23" fmla="*/ 37 h 83"/>
                  <a:gd name="T24" fmla="*/ 98 w 98"/>
                  <a:gd name="T25" fmla="*/ 49 h 83"/>
                  <a:gd name="T26" fmla="*/ 98 w 98"/>
                  <a:gd name="T27" fmla="*/ 61 h 83"/>
                  <a:gd name="T28" fmla="*/ 95 w 98"/>
                  <a:gd name="T29" fmla="*/ 73 h 83"/>
                  <a:gd name="T30" fmla="*/ 90 w 98"/>
                  <a:gd name="T31" fmla="*/ 83 h 83"/>
                  <a:gd name="T32" fmla="*/ 45 w 98"/>
                  <a:gd name="T33" fmla="*/ 5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83">
                    <a:moveTo>
                      <a:pt x="45" y="54"/>
                    </a:moveTo>
                    <a:lnTo>
                      <a:pt x="0" y="24"/>
                    </a:lnTo>
                    <a:lnTo>
                      <a:pt x="7" y="14"/>
                    </a:lnTo>
                    <a:lnTo>
                      <a:pt x="17" y="7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4" y="3"/>
                    </a:lnTo>
                    <a:lnTo>
                      <a:pt x="74" y="9"/>
                    </a:lnTo>
                    <a:lnTo>
                      <a:pt x="84" y="16"/>
                    </a:lnTo>
                    <a:lnTo>
                      <a:pt x="92" y="26"/>
                    </a:lnTo>
                    <a:lnTo>
                      <a:pt x="96" y="37"/>
                    </a:lnTo>
                    <a:lnTo>
                      <a:pt x="98" y="49"/>
                    </a:lnTo>
                    <a:lnTo>
                      <a:pt x="98" y="61"/>
                    </a:lnTo>
                    <a:lnTo>
                      <a:pt x="95" y="73"/>
                    </a:lnTo>
                    <a:lnTo>
                      <a:pt x="90" y="83"/>
                    </a:lnTo>
                    <a:lnTo>
                      <a:pt x="4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1" name="Freeform 23"/>
              <p:cNvSpPr>
                <a:spLocks/>
              </p:cNvSpPr>
              <p:nvPr/>
            </p:nvSpPr>
            <p:spPr bwMode="auto">
              <a:xfrm>
                <a:off x="2527" y="1274"/>
                <a:ext cx="11" cy="10"/>
              </a:xfrm>
              <a:custGeom>
                <a:avLst/>
                <a:gdLst>
                  <a:gd name="T0" fmla="*/ 0 w 98"/>
                  <a:gd name="T1" fmla="*/ 24 h 83"/>
                  <a:gd name="T2" fmla="*/ 7 w 98"/>
                  <a:gd name="T3" fmla="*/ 14 h 83"/>
                  <a:gd name="T4" fmla="*/ 17 w 98"/>
                  <a:gd name="T5" fmla="*/ 7 h 83"/>
                  <a:gd name="T6" fmla="*/ 28 w 98"/>
                  <a:gd name="T7" fmla="*/ 2 h 83"/>
                  <a:gd name="T8" fmla="*/ 40 w 98"/>
                  <a:gd name="T9" fmla="*/ 0 h 83"/>
                  <a:gd name="T10" fmla="*/ 52 w 98"/>
                  <a:gd name="T11" fmla="*/ 0 h 83"/>
                  <a:gd name="T12" fmla="*/ 64 w 98"/>
                  <a:gd name="T13" fmla="*/ 3 h 83"/>
                  <a:gd name="T14" fmla="*/ 74 w 98"/>
                  <a:gd name="T15" fmla="*/ 9 h 83"/>
                  <a:gd name="T16" fmla="*/ 84 w 98"/>
                  <a:gd name="T17" fmla="*/ 16 h 83"/>
                  <a:gd name="T18" fmla="*/ 92 w 98"/>
                  <a:gd name="T19" fmla="*/ 26 h 83"/>
                  <a:gd name="T20" fmla="*/ 96 w 98"/>
                  <a:gd name="T21" fmla="*/ 37 h 83"/>
                  <a:gd name="T22" fmla="*/ 98 w 98"/>
                  <a:gd name="T23" fmla="*/ 49 h 83"/>
                  <a:gd name="T24" fmla="*/ 98 w 98"/>
                  <a:gd name="T25" fmla="*/ 61 h 83"/>
                  <a:gd name="T26" fmla="*/ 95 w 98"/>
                  <a:gd name="T27" fmla="*/ 73 h 83"/>
                  <a:gd name="T28" fmla="*/ 90 w 98"/>
                  <a:gd name="T2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83">
                    <a:moveTo>
                      <a:pt x="0" y="24"/>
                    </a:moveTo>
                    <a:lnTo>
                      <a:pt x="7" y="14"/>
                    </a:lnTo>
                    <a:lnTo>
                      <a:pt x="17" y="7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4" y="3"/>
                    </a:lnTo>
                    <a:lnTo>
                      <a:pt x="74" y="9"/>
                    </a:lnTo>
                    <a:lnTo>
                      <a:pt x="84" y="16"/>
                    </a:lnTo>
                    <a:lnTo>
                      <a:pt x="92" y="26"/>
                    </a:lnTo>
                    <a:lnTo>
                      <a:pt x="96" y="37"/>
                    </a:lnTo>
                    <a:lnTo>
                      <a:pt x="98" y="49"/>
                    </a:lnTo>
                    <a:lnTo>
                      <a:pt x="98" y="61"/>
                    </a:lnTo>
                    <a:lnTo>
                      <a:pt x="95" y="73"/>
                    </a:lnTo>
                    <a:lnTo>
                      <a:pt x="90" y="8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2" name="Freeform 24"/>
              <p:cNvSpPr>
                <a:spLocks/>
              </p:cNvSpPr>
              <p:nvPr/>
            </p:nvSpPr>
            <p:spPr bwMode="auto">
              <a:xfrm>
                <a:off x="2239" y="1277"/>
                <a:ext cx="298" cy="439"/>
              </a:xfrm>
              <a:custGeom>
                <a:avLst/>
                <a:gdLst>
                  <a:gd name="T0" fmla="*/ 2681 w 2681"/>
                  <a:gd name="T1" fmla="*/ 59 h 3948"/>
                  <a:gd name="T2" fmla="*/ 2636 w 2681"/>
                  <a:gd name="T3" fmla="*/ 30 h 3948"/>
                  <a:gd name="T4" fmla="*/ 2591 w 2681"/>
                  <a:gd name="T5" fmla="*/ 0 h 3948"/>
                  <a:gd name="T6" fmla="*/ 0 w 2681"/>
                  <a:gd name="T7" fmla="*/ 3889 h 3948"/>
                  <a:gd name="T8" fmla="*/ 45 w 2681"/>
                  <a:gd name="T9" fmla="*/ 3919 h 3948"/>
                  <a:gd name="T10" fmla="*/ 90 w 2681"/>
                  <a:gd name="T11" fmla="*/ 3948 h 3948"/>
                  <a:gd name="T12" fmla="*/ 2681 w 2681"/>
                  <a:gd name="T13" fmla="*/ 59 h 3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1" h="3948">
                    <a:moveTo>
                      <a:pt x="2681" y="59"/>
                    </a:moveTo>
                    <a:lnTo>
                      <a:pt x="2636" y="30"/>
                    </a:lnTo>
                    <a:lnTo>
                      <a:pt x="2591" y="0"/>
                    </a:lnTo>
                    <a:lnTo>
                      <a:pt x="0" y="3889"/>
                    </a:lnTo>
                    <a:lnTo>
                      <a:pt x="45" y="3919"/>
                    </a:lnTo>
                    <a:lnTo>
                      <a:pt x="90" y="3948"/>
                    </a:lnTo>
                    <a:lnTo>
                      <a:pt x="268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3" name="Freeform 25"/>
              <p:cNvSpPr>
                <a:spLocks/>
              </p:cNvSpPr>
              <p:nvPr/>
            </p:nvSpPr>
            <p:spPr bwMode="auto">
              <a:xfrm>
                <a:off x="2239" y="1277"/>
                <a:ext cx="298" cy="439"/>
              </a:xfrm>
              <a:custGeom>
                <a:avLst/>
                <a:gdLst>
                  <a:gd name="T0" fmla="*/ 2681 w 2681"/>
                  <a:gd name="T1" fmla="*/ 59 h 3948"/>
                  <a:gd name="T2" fmla="*/ 2636 w 2681"/>
                  <a:gd name="T3" fmla="*/ 30 h 3948"/>
                  <a:gd name="T4" fmla="*/ 2591 w 2681"/>
                  <a:gd name="T5" fmla="*/ 0 h 3948"/>
                  <a:gd name="T6" fmla="*/ 0 w 2681"/>
                  <a:gd name="T7" fmla="*/ 3889 h 3948"/>
                  <a:gd name="T8" fmla="*/ 45 w 2681"/>
                  <a:gd name="T9" fmla="*/ 3919 h 3948"/>
                  <a:gd name="T10" fmla="*/ 90 w 2681"/>
                  <a:gd name="T11" fmla="*/ 3948 h 3948"/>
                  <a:gd name="T12" fmla="*/ 2681 w 2681"/>
                  <a:gd name="T13" fmla="*/ 59 h 3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1" h="3948">
                    <a:moveTo>
                      <a:pt x="2681" y="59"/>
                    </a:moveTo>
                    <a:lnTo>
                      <a:pt x="2636" y="30"/>
                    </a:lnTo>
                    <a:lnTo>
                      <a:pt x="2591" y="0"/>
                    </a:lnTo>
                    <a:lnTo>
                      <a:pt x="0" y="3889"/>
                    </a:lnTo>
                    <a:lnTo>
                      <a:pt x="45" y="3919"/>
                    </a:lnTo>
                    <a:lnTo>
                      <a:pt x="90" y="3948"/>
                    </a:lnTo>
                    <a:lnTo>
                      <a:pt x="2681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4" name="Freeform 26"/>
              <p:cNvSpPr>
                <a:spLocks/>
              </p:cNvSpPr>
              <p:nvPr/>
            </p:nvSpPr>
            <p:spPr bwMode="auto">
              <a:xfrm>
                <a:off x="2238" y="1709"/>
                <a:ext cx="11" cy="10"/>
              </a:xfrm>
              <a:custGeom>
                <a:avLst/>
                <a:gdLst>
                  <a:gd name="T0" fmla="*/ 54 w 99"/>
                  <a:gd name="T1" fmla="*/ 30 h 84"/>
                  <a:gd name="T2" fmla="*/ 99 w 99"/>
                  <a:gd name="T3" fmla="*/ 59 h 84"/>
                  <a:gd name="T4" fmla="*/ 91 w 99"/>
                  <a:gd name="T5" fmla="*/ 69 h 84"/>
                  <a:gd name="T6" fmla="*/ 82 w 99"/>
                  <a:gd name="T7" fmla="*/ 77 h 84"/>
                  <a:gd name="T8" fmla="*/ 71 w 99"/>
                  <a:gd name="T9" fmla="*/ 81 h 84"/>
                  <a:gd name="T10" fmla="*/ 59 w 99"/>
                  <a:gd name="T11" fmla="*/ 84 h 84"/>
                  <a:gd name="T12" fmla="*/ 47 w 99"/>
                  <a:gd name="T13" fmla="*/ 84 h 84"/>
                  <a:gd name="T14" fmla="*/ 34 w 99"/>
                  <a:gd name="T15" fmla="*/ 80 h 84"/>
                  <a:gd name="T16" fmla="*/ 25 w 99"/>
                  <a:gd name="T17" fmla="*/ 75 h 84"/>
                  <a:gd name="T18" fmla="*/ 15 w 99"/>
                  <a:gd name="T19" fmla="*/ 67 h 84"/>
                  <a:gd name="T20" fmla="*/ 7 w 99"/>
                  <a:gd name="T21" fmla="*/ 57 h 84"/>
                  <a:gd name="T22" fmla="*/ 3 w 99"/>
                  <a:gd name="T23" fmla="*/ 46 h 84"/>
                  <a:gd name="T24" fmla="*/ 0 w 99"/>
                  <a:gd name="T25" fmla="*/ 34 h 84"/>
                  <a:gd name="T26" fmla="*/ 0 w 99"/>
                  <a:gd name="T27" fmla="*/ 22 h 84"/>
                  <a:gd name="T28" fmla="*/ 4 w 99"/>
                  <a:gd name="T29" fmla="*/ 10 h 84"/>
                  <a:gd name="T30" fmla="*/ 9 w 99"/>
                  <a:gd name="T31" fmla="*/ 0 h 84"/>
                  <a:gd name="T32" fmla="*/ 54 w 99"/>
                  <a:gd name="T33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9" h="84">
                    <a:moveTo>
                      <a:pt x="54" y="30"/>
                    </a:moveTo>
                    <a:lnTo>
                      <a:pt x="99" y="59"/>
                    </a:lnTo>
                    <a:lnTo>
                      <a:pt x="91" y="69"/>
                    </a:lnTo>
                    <a:lnTo>
                      <a:pt x="82" y="77"/>
                    </a:lnTo>
                    <a:lnTo>
                      <a:pt x="71" y="81"/>
                    </a:lnTo>
                    <a:lnTo>
                      <a:pt x="59" y="84"/>
                    </a:lnTo>
                    <a:lnTo>
                      <a:pt x="47" y="84"/>
                    </a:lnTo>
                    <a:lnTo>
                      <a:pt x="34" y="80"/>
                    </a:lnTo>
                    <a:lnTo>
                      <a:pt x="25" y="75"/>
                    </a:lnTo>
                    <a:lnTo>
                      <a:pt x="15" y="67"/>
                    </a:lnTo>
                    <a:lnTo>
                      <a:pt x="7" y="57"/>
                    </a:lnTo>
                    <a:lnTo>
                      <a:pt x="3" y="46"/>
                    </a:lnTo>
                    <a:lnTo>
                      <a:pt x="0" y="34"/>
                    </a:lnTo>
                    <a:lnTo>
                      <a:pt x="0" y="22"/>
                    </a:lnTo>
                    <a:lnTo>
                      <a:pt x="4" y="10"/>
                    </a:lnTo>
                    <a:lnTo>
                      <a:pt x="9" y="0"/>
                    </a:lnTo>
                    <a:lnTo>
                      <a:pt x="54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5" name="Freeform 27"/>
              <p:cNvSpPr>
                <a:spLocks/>
              </p:cNvSpPr>
              <p:nvPr/>
            </p:nvSpPr>
            <p:spPr bwMode="auto">
              <a:xfrm>
                <a:off x="2238" y="1709"/>
                <a:ext cx="11" cy="10"/>
              </a:xfrm>
              <a:custGeom>
                <a:avLst/>
                <a:gdLst>
                  <a:gd name="T0" fmla="*/ 99 w 99"/>
                  <a:gd name="T1" fmla="*/ 59 h 84"/>
                  <a:gd name="T2" fmla="*/ 91 w 99"/>
                  <a:gd name="T3" fmla="*/ 69 h 84"/>
                  <a:gd name="T4" fmla="*/ 82 w 99"/>
                  <a:gd name="T5" fmla="*/ 77 h 84"/>
                  <a:gd name="T6" fmla="*/ 71 w 99"/>
                  <a:gd name="T7" fmla="*/ 81 h 84"/>
                  <a:gd name="T8" fmla="*/ 59 w 99"/>
                  <a:gd name="T9" fmla="*/ 84 h 84"/>
                  <a:gd name="T10" fmla="*/ 47 w 99"/>
                  <a:gd name="T11" fmla="*/ 84 h 84"/>
                  <a:gd name="T12" fmla="*/ 34 w 99"/>
                  <a:gd name="T13" fmla="*/ 80 h 84"/>
                  <a:gd name="T14" fmla="*/ 25 w 99"/>
                  <a:gd name="T15" fmla="*/ 75 h 84"/>
                  <a:gd name="T16" fmla="*/ 15 w 99"/>
                  <a:gd name="T17" fmla="*/ 67 h 84"/>
                  <a:gd name="T18" fmla="*/ 7 w 99"/>
                  <a:gd name="T19" fmla="*/ 57 h 84"/>
                  <a:gd name="T20" fmla="*/ 3 w 99"/>
                  <a:gd name="T21" fmla="*/ 46 h 84"/>
                  <a:gd name="T22" fmla="*/ 0 w 99"/>
                  <a:gd name="T23" fmla="*/ 34 h 84"/>
                  <a:gd name="T24" fmla="*/ 0 w 99"/>
                  <a:gd name="T25" fmla="*/ 22 h 84"/>
                  <a:gd name="T26" fmla="*/ 4 w 99"/>
                  <a:gd name="T27" fmla="*/ 10 h 84"/>
                  <a:gd name="T28" fmla="*/ 9 w 99"/>
                  <a:gd name="T2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84">
                    <a:moveTo>
                      <a:pt x="99" y="59"/>
                    </a:moveTo>
                    <a:lnTo>
                      <a:pt x="91" y="69"/>
                    </a:lnTo>
                    <a:lnTo>
                      <a:pt x="82" y="77"/>
                    </a:lnTo>
                    <a:lnTo>
                      <a:pt x="71" y="81"/>
                    </a:lnTo>
                    <a:lnTo>
                      <a:pt x="59" y="84"/>
                    </a:lnTo>
                    <a:lnTo>
                      <a:pt x="47" y="84"/>
                    </a:lnTo>
                    <a:lnTo>
                      <a:pt x="34" y="80"/>
                    </a:lnTo>
                    <a:lnTo>
                      <a:pt x="25" y="75"/>
                    </a:lnTo>
                    <a:lnTo>
                      <a:pt x="15" y="67"/>
                    </a:lnTo>
                    <a:lnTo>
                      <a:pt x="7" y="57"/>
                    </a:lnTo>
                    <a:lnTo>
                      <a:pt x="3" y="46"/>
                    </a:lnTo>
                    <a:lnTo>
                      <a:pt x="0" y="34"/>
                    </a:lnTo>
                    <a:lnTo>
                      <a:pt x="0" y="22"/>
                    </a:lnTo>
                    <a:lnTo>
                      <a:pt x="4" y="10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6" name="Freeform 28"/>
              <p:cNvSpPr>
                <a:spLocks/>
              </p:cNvSpPr>
              <p:nvPr/>
            </p:nvSpPr>
            <p:spPr bwMode="auto">
              <a:xfrm>
                <a:off x="3678" y="1943"/>
                <a:ext cx="12" cy="6"/>
              </a:xfrm>
              <a:custGeom>
                <a:avLst/>
                <a:gdLst>
                  <a:gd name="T0" fmla="*/ 54 w 109"/>
                  <a:gd name="T1" fmla="*/ 0 h 54"/>
                  <a:gd name="T2" fmla="*/ 109 w 109"/>
                  <a:gd name="T3" fmla="*/ 0 h 54"/>
                  <a:gd name="T4" fmla="*/ 106 w 109"/>
                  <a:gd name="T5" fmla="*/ 12 h 54"/>
                  <a:gd name="T6" fmla="*/ 103 w 109"/>
                  <a:gd name="T7" fmla="*/ 23 h 54"/>
                  <a:gd name="T8" fmla="*/ 97 w 109"/>
                  <a:gd name="T9" fmla="*/ 34 h 54"/>
                  <a:gd name="T10" fmla="*/ 88 w 109"/>
                  <a:gd name="T11" fmla="*/ 43 h 54"/>
                  <a:gd name="T12" fmla="*/ 77 w 109"/>
                  <a:gd name="T13" fmla="*/ 50 h 54"/>
                  <a:gd name="T14" fmla="*/ 66 w 109"/>
                  <a:gd name="T15" fmla="*/ 53 h 54"/>
                  <a:gd name="T16" fmla="*/ 54 w 109"/>
                  <a:gd name="T17" fmla="*/ 54 h 54"/>
                  <a:gd name="T18" fmla="*/ 42 w 109"/>
                  <a:gd name="T19" fmla="*/ 53 h 54"/>
                  <a:gd name="T20" fmla="*/ 31 w 109"/>
                  <a:gd name="T21" fmla="*/ 50 h 54"/>
                  <a:gd name="T22" fmla="*/ 20 w 109"/>
                  <a:gd name="T23" fmla="*/ 43 h 54"/>
                  <a:gd name="T24" fmla="*/ 11 w 109"/>
                  <a:gd name="T25" fmla="*/ 34 h 54"/>
                  <a:gd name="T26" fmla="*/ 4 w 109"/>
                  <a:gd name="T27" fmla="*/ 23 h 54"/>
                  <a:gd name="T28" fmla="*/ 1 w 109"/>
                  <a:gd name="T29" fmla="*/ 12 h 54"/>
                  <a:gd name="T30" fmla="*/ 0 w 109"/>
                  <a:gd name="T31" fmla="*/ 0 h 54"/>
                  <a:gd name="T32" fmla="*/ 54 w 109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4">
                    <a:moveTo>
                      <a:pt x="54" y="0"/>
                    </a:moveTo>
                    <a:lnTo>
                      <a:pt x="109" y="0"/>
                    </a:lnTo>
                    <a:lnTo>
                      <a:pt x="106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50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50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7" name="Freeform 29"/>
              <p:cNvSpPr>
                <a:spLocks/>
              </p:cNvSpPr>
              <p:nvPr/>
            </p:nvSpPr>
            <p:spPr bwMode="auto">
              <a:xfrm>
                <a:off x="3678" y="1943"/>
                <a:ext cx="12" cy="6"/>
              </a:xfrm>
              <a:custGeom>
                <a:avLst/>
                <a:gdLst>
                  <a:gd name="T0" fmla="*/ 109 w 109"/>
                  <a:gd name="T1" fmla="*/ 0 h 54"/>
                  <a:gd name="T2" fmla="*/ 106 w 109"/>
                  <a:gd name="T3" fmla="*/ 12 h 54"/>
                  <a:gd name="T4" fmla="*/ 103 w 109"/>
                  <a:gd name="T5" fmla="*/ 23 h 54"/>
                  <a:gd name="T6" fmla="*/ 97 w 109"/>
                  <a:gd name="T7" fmla="*/ 34 h 54"/>
                  <a:gd name="T8" fmla="*/ 88 w 109"/>
                  <a:gd name="T9" fmla="*/ 43 h 54"/>
                  <a:gd name="T10" fmla="*/ 77 w 109"/>
                  <a:gd name="T11" fmla="*/ 50 h 54"/>
                  <a:gd name="T12" fmla="*/ 66 w 109"/>
                  <a:gd name="T13" fmla="*/ 53 h 54"/>
                  <a:gd name="T14" fmla="*/ 54 w 109"/>
                  <a:gd name="T15" fmla="*/ 54 h 54"/>
                  <a:gd name="T16" fmla="*/ 42 w 109"/>
                  <a:gd name="T17" fmla="*/ 53 h 54"/>
                  <a:gd name="T18" fmla="*/ 31 w 109"/>
                  <a:gd name="T19" fmla="*/ 50 h 54"/>
                  <a:gd name="T20" fmla="*/ 20 w 109"/>
                  <a:gd name="T21" fmla="*/ 43 h 54"/>
                  <a:gd name="T22" fmla="*/ 11 w 109"/>
                  <a:gd name="T23" fmla="*/ 34 h 54"/>
                  <a:gd name="T24" fmla="*/ 4 w 109"/>
                  <a:gd name="T25" fmla="*/ 23 h 54"/>
                  <a:gd name="T26" fmla="*/ 1 w 109"/>
                  <a:gd name="T27" fmla="*/ 12 h 54"/>
                  <a:gd name="T28" fmla="*/ 0 w 109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lnTo>
                      <a:pt x="106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50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50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8" name="Freeform 30"/>
              <p:cNvSpPr>
                <a:spLocks/>
              </p:cNvSpPr>
              <p:nvPr/>
            </p:nvSpPr>
            <p:spPr bwMode="auto">
              <a:xfrm>
                <a:off x="3678" y="1713"/>
                <a:ext cx="12" cy="230"/>
              </a:xfrm>
              <a:custGeom>
                <a:avLst/>
                <a:gdLst>
                  <a:gd name="T0" fmla="*/ 0 w 109"/>
                  <a:gd name="T1" fmla="*/ 2074 h 2074"/>
                  <a:gd name="T2" fmla="*/ 54 w 109"/>
                  <a:gd name="T3" fmla="*/ 2074 h 2074"/>
                  <a:gd name="T4" fmla="*/ 109 w 109"/>
                  <a:gd name="T5" fmla="*/ 2074 h 2074"/>
                  <a:gd name="T6" fmla="*/ 109 w 109"/>
                  <a:gd name="T7" fmla="*/ 0 h 2074"/>
                  <a:gd name="T8" fmla="*/ 54 w 109"/>
                  <a:gd name="T9" fmla="*/ 0 h 2074"/>
                  <a:gd name="T10" fmla="*/ 0 w 109"/>
                  <a:gd name="T11" fmla="*/ 0 h 2074"/>
                  <a:gd name="T12" fmla="*/ 0 w 109"/>
                  <a:gd name="T13" fmla="*/ 2074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074">
                    <a:moveTo>
                      <a:pt x="0" y="2074"/>
                    </a:moveTo>
                    <a:lnTo>
                      <a:pt x="54" y="2074"/>
                    </a:lnTo>
                    <a:lnTo>
                      <a:pt x="109" y="2074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20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9" name="Freeform 31"/>
              <p:cNvSpPr>
                <a:spLocks/>
              </p:cNvSpPr>
              <p:nvPr/>
            </p:nvSpPr>
            <p:spPr bwMode="auto">
              <a:xfrm>
                <a:off x="3678" y="1713"/>
                <a:ext cx="12" cy="230"/>
              </a:xfrm>
              <a:custGeom>
                <a:avLst/>
                <a:gdLst>
                  <a:gd name="T0" fmla="*/ 0 w 109"/>
                  <a:gd name="T1" fmla="*/ 2074 h 2074"/>
                  <a:gd name="T2" fmla="*/ 54 w 109"/>
                  <a:gd name="T3" fmla="*/ 2074 h 2074"/>
                  <a:gd name="T4" fmla="*/ 109 w 109"/>
                  <a:gd name="T5" fmla="*/ 2074 h 2074"/>
                  <a:gd name="T6" fmla="*/ 109 w 109"/>
                  <a:gd name="T7" fmla="*/ 0 h 2074"/>
                  <a:gd name="T8" fmla="*/ 54 w 109"/>
                  <a:gd name="T9" fmla="*/ 0 h 2074"/>
                  <a:gd name="T10" fmla="*/ 0 w 109"/>
                  <a:gd name="T11" fmla="*/ 0 h 2074"/>
                  <a:gd name="T12" fmla="*/ 0 w 109"/>
                  <a:gd name="T13" fmla="*/ 2074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074">
                    <a:moveTo>
                      <a:pt x="0" y="2074"/>
                    </a:moveTo>
                    <a:lnTo>
                      <a:pt x="54" y="2074"/>
                    </a:lnTo>
                    <a:lnTo>
                      <a:pt x="109" y="2074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20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0" name="Freeform 32"/>
              <p:cNvSpPr>
                <a:spLocks/>
              </p:cNvSpPr>
              <p:nvPr/>
            </p:nvSpPr>
            <p:spPr bwMode="auto">
              <a:xfrm>
                <a:off x="3678" y="1706"/>
                <a:ext cx="12" cy="7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1 w 109"/>
                  <a:gd name="T5" fmla="*/ 43 h 55"/>
                  <a:gd name="T6" fmla="*/ 4 w 109"/>
                  <a:gd name="T7" fmla="*/ 32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5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5 h 55"/>
                  <a:gd name="T22" fmla="*/ 88 w 109"/>
                  <a:gd name="T23" fmla="*/ 12 h 55"/>
                  <a:gd name="T24" fmla="*/ 97 w 109"/>
                  <a:gd name="T25" fmla="*/ 21 h 55"/>
                  <a:gd name="T26" fmla="*/ 103 w 109"/>
                  <a:gd name="T27" fmla="*/ 32 h 55"/>
                  <a:gd name="T28" fmla="*/ 106 w 109"/>
                  <a:gd name="T29" fmla="*/ 43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6" y="43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1" name="Freeform 33"/>
              <p:cNvSpPr>
                <a:spLocks/>
              </p:cNvSpPr>
              <p:nvPr/>
            </p:nvSpPr>
            <p:spPr bwMode="auto">
              <a:xfrm>
                <a:off x="3678" y="1706"/>
                <a:ext cx="12" cy="7"/>
              </a:xfrm>
              <a:custGeom>
                <a:avLst/>
                <a:gdLst>
                  <a:gd name="T0" fmla="*/ 0 w 109"/>
                  <a:gd name="T1" fmla="*/ 55 h 55"/>
                  <a:gd name="T2" fmla="*/ 1 w 109"/>
                  <a:gd name="T3" fmla="*/ 43 h 55"/>
                  <a:gd name="T4" fmla="*/ 4 w 109"/>
                  <a:gd name="T5" fmla="*/ 32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5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5 h 55"/>
                  <a:gd name="T20" fmla="*/ 88 w 109"/>
                  <a:gd name="T21" fmla="*/ 12 h 55"/>
                  <a:gd name="T22" fmla="*/ 97 w 109"/>
                  <a:gd name="T23" fmla="*/ 21 h 55"/>
                  <a:gd name="T24" fmla="*/ 103 w 109"/>
                  <a:gd name="T25" fmla="*/ 32 h 55"/>
                  <a:gd name="T26" fmla="*/ 106 w 109"/>
                  <a:gd name="T27" fmla="*/ 43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6" y="43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2" name="Freeform 34"/>
              <p:cNvSpPr>
                <a:spLocks/>
              </p:cNvSpPr>
              <p:nvPr/>
            </p:nvSpPr>
            <p:spPr bwMode="auto">
              <a:xfrm>
                <a:off x="3390" y="1274"/>
                <a:ext cx="11" cy="10"/>
              </a:xfrm>
              <a:custGeom>
                <a:avLst/>
                <a:gdLst>
                  <a:gd name="T0" fmla="*/ 53 w 98"/>
                  <a:gd name="T1" fmla="*/ 54 h 83"/>
                  <a:gd name="T2" fmla="*/ 8 w 98"/>
                  <a:gd name="T3" fmla="*/ 83 h 83"/>
                  <a:gd name="T4" fmla="*/ 3 w 98"/>
                  <a:gd name="T5" fmla="*/ 73 h 83"/>
                  <a:gd name="T6" fmla="*/ 0 w 98"/>
                  <a:gd name="T7" fmla="*/ 61 h 83"/>
                  <a:gd name="T8" fmla="*/ 0 w 98"/>
                  <a:gd name="T9" fmla="*/ 49 h 83"/>
                  <a:gd name="T10" fmla="*/ 2 w 98"/>
                  <a:gd name="T11" fmla="*/ 37 h 83"/>
                  <a:gd name="T12" fmla="*/ 6 w 98"/>
                  <a:gd name="T13" fmla="*/ 26 h 83"/>
                  <a:gd name="T14" fmla="*/ 14 w 98"/>
                  <a:gd name="T15" fmla="*/ 16 h 83"/>
                  <a:gd name="T16" fmla="*/ 24 w 98"/>
                  <a:gd name="T17" fmla="*/ 9 h 83"/>
                  <a:gd name="T18" fmla="*/ 34 w 98"/>
                  <a:gd name="T19" fmla="*/ 3 h 83"/>
                  <a:gd name="T20" fmla="*/ 46 w 98"/>
                  <a:gd name="T21" fmla="*/ 0 h 83"/>
                  <a:gd name="T22" fmla="*/ 58 w 98"/>
                  <a:gd name="T23" fmla="*/ 0 h 83"/>
                  <a:gd name="T24" fmla="*/ 70 w 98"/>
                  <a:gd name="T25" fmla="*/ 2 h 83"/>
                  <a:gd name="T26" fmla="*/ 81 w 98"/>
                  <a:gd name="T27" fmla="*/ 7 h 83"/>
                  <a:gd name="T28" fmla="*/ 91 w 98"/>
                  <a:gd name="T29" fmla="*/ 14 h 83"/>
                  <a:gd name="T30" fmla="*/ 98 w 98"/>
                  <a:gd name="T31" fmla="*/ 24 h 83"/>
                  <a:gd name="T32" fmla="*/ 53 w 98"/>
                  <a:gd name="T33" fmla="*/ 5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83">
                    <a:moveTo>
                      <a:pt x="53" y="54"/>
                    </a:moveTo>
                    <a:lnTo>
                      <a:pt x="8" y="83"/>
                    </a:lnTo>
                    <a:lnTo>
                      <a:pt x="3" y="73"/>
                    </a:lnTo>
                    <a:lnTo>
                      <a:pt x="0" y="61"/>
                    </a:lnTo>
                    <a:lnTo>
                      <a:pt x="0" y="49"/>
                    </a:lnTo>
                    <a:lnTo>
                      <a:pt x="2" y="37"/>
                    </a:lnTo>
                    <a:lnTo>
                      <a:pt x="6" y="26"/>
                    </a:lnTo>
                    <a:lnTo>
                      <a:pt x="14" y="16"/>
                    </a:lnTo>
                    <a:lnTo>
                      <a:pt x="24" y="9"/>
                    </a:lnTo>
                    <a:lnTo>
                      <a:pt x="34" y="3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0" y="2"/>
                    </a:lnTo>
                    <a:lnTo>
                      <a:pt x="81" y="7"/>
                    </a:lnTo>
                    <a:lnTo>
                      <a:pt x="91" y="14"/>
                    </a:lnTo>
                    <a:lnTo>
                      <a:pt x="98" y="24"/>
                    </a:lnTo>
                    <a:lnTo>
                      <a:pt x="5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3" name="Freeform 35"/>
              <p:cNvSpPr>
                <a:spLocks/>
              </p:cNvSpPr>
              <p:nvPr/>
            </p:nvSpPr>
            <p:spPr bwMode="auto">
              <a:xfrm>
                <a:off x="3390" y="1274"/>
                <a:ext cx="11" cy="10"/>
              </a:xfrm>
              <a:custGeom>
                <a:avLst/>
                <a:gdLst>
                  <a:gd name="T0" fmla="*/ 8 w 98"/>
                  <a:gd name="T1" fmla="*/ 83 h 83"/>
                  <a:gd name="T2" fmla="*/ 3 w 98"/>
                  <a:gd name="T3" fmla="*/ 73 h 83"/>
                  <a:gd name="T4" fmla="*/ 0 w 98"/>
                  <a:gd name="T5" fmla="*/ 61 h 83"/>
                  <a:gd name="T6" fmla="*/ 0 w 98"/>
                  <a:gd name="T7" fmla="*/ 49 h 83"/>
                  <a:gd name="T8" fmla="*/ 2 w 98"/>
                  <a:gd name="T9" fmla="*/ 37 h 83"/>
                  <a:gd name="T10" fmla="*/ 6 w 98"/>
                  <a:gd name="T11" fmla="*/ 26 h 83"/>
                  <a:gd name="T12" fmla="*/ 14 w 98"/>
                  <a:gd name="T13" fmla="*/ 16 h 83"/>
                  <a:gd name="T14" fmla="*/ 24 w 98"/>
                  <a:gd name="T15" fmla="*/ 9 h 83"/>
                  <a:gd name="T16" fmla="*/ 34 w 98"/>
                  <a:gd name="T17" fmla="*/ 3 h 83"/>
                  <a:gd name="T18" fmla="*/ 46 w 98"/>
                  <a:gd name="T19" fmla="*/ 0 h 83"/>
                  <a:gd name="T20" fmla="*/ 58 w 98"/>
                  <a:gd name="T21" fmla="*/ 0 h 83"/>
                  <a:gd name="T22" fmla="*/ 70 w 98"/>
                  <a:gd name="T23" fmla="*/ 2 h 83"/>
                  <a:gd name="T24" fmla="*/ 81 w 98"/>
                  <a:gd name="T25" fmla="*/ 7 h 83"/>
                  <a:gd name="T26" fmla="*/ 91 w 98"/>
                  <a:gd name="T27" fmla="*/ 14 h 83"/>
                  <a:gd name="T28" fmla="*/ 98 w 98"/>
                  <a:gd name="T29" fmla="*/ 2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83">
                    <a:moveTo>
                      <a:pt x="8" y="83"/>
                    </a:moveTo>
                    <a:lnTo>
                      <a:pt x="3" y="73"/>
                    </a:lnTo>
                    <a:lnTo>
                      <a:pt x="0" y="61"/>
                    </a:lnTo>
                    <a:lnTo>
                      <a:pt x="0" y="49"/>
                    </a:lnTo>
                    <a:lnTo>
                      <a:pt x="2" y="37"/>
                    </a:lnTo>
                    <a:lnTo>
                      <a:pt x="6" y="26"/>
                    </a:lnTo>
                    <a:lnTo>
                      <a:pt x="14" y="16"/>
                    </a:lnTo>
                    <a:lnTo>
                      <a:pt x="24" y="9"/>
                    </a:lnTo>
                    <a:lnTo>
                      <a:pt x="34" y="3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0" y="2"/>
                    </a:lnTo>
                    <a:lnTo>
                      <a:pt x="81" y="7"/>
                    </a:lnTo>
                    <a:lnTo>
                      <a:pt x="91" y="14"/>
                    </a:lnTo>
                    <a:lnTo>
                      <a:pt x="98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4" name="Freeform 36"/>
              <p:cNvSpPr>
                <a:spLocks/>
              </p:cNvSpPr>
              <p:nvPr/>
            </p:nvSpPr>
            <p:spPr bwMode="auto">
              <a:xfrm>
                <a:off x="3391" y="1277"/>
                <a:ext cx="298" cy="439"/>
              </a:xfrm>
              <a:custGeom>
                <a:avLst/>
                <a:gdLst>
                  <a:gd name="T0" fmla="*/ 90 w 2681"/>
                  <a:gd name="T1" fmla="*/ 0 h 3948"/>
                  <a:gd name="T2" fmla="*/ 45 w 2681"/>
                  <a:gd name="T3" fmla="*/ 30 h 3948"/>
                  <a:gd name="T4" fmla="*/ 0 w 2681"/>
                  <a:gd name="T5" fmla="*/ 59 h 3948"/>
                  <a:gd name="T6" fmla="*/ 2591 w 2681"/>
                  <a:gd name="T7" fmla="*/ 3948 h 3948"/>
                  <a:gd name="T8" fmla="*/ 2636 w 2681"/>
                  <a:gd name="T9" fmla="*/ 3919 h 3948"/>
                  <a:gd name="T10" fmla="*/ 2681 w 2681"/>
                  <a:gd name="T11" fmla="*/ 3889 h 3948"/>
                  <a:gd name="T12" fmla="*/ 90 w 2681"/>
                  <a:gd name="T13" fmla="*/ 0 h 3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1" h="3948">
                    <a:moveTo>
                      <a:pt x="90" y="0"/>
                    </a:moveTo>
                    <a:lnTo>
                      <a:pt x="45" y="30"/>
                    </a:lnTo>
                    <a:lnTo>
                      <a:pt x="0" y="59"/>
                    </a:lnTo>
                    <a:lnTo>
                      <a:pt x="2591" y="3948"/>
                    </a:lnTo>
                    <a:lnTo>
                      <a:pt x="2636" y="3919"/>
                    </a:lnTo>
                    <a:lnTo>
                      <a:pt x="2681" y="3889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5" name="Freeform 37"/>
              <p:cNvSpPr>
                <a:spLocks/>
              </p:cNvSpPr>
              <p:nvPr/>
            </p:nvSpPr>
            <p:spPr bwMode="auto">
              <a:xfrm>
                <a:off x="3391" y="1277"/>
                <a:ext cx="298" cy="439"/>
              </a:xfrm>
              <a:custGeom>
                <a:avLst/>
                <a:gdLst>
                  <a:gd name="T0" fmla="*/ 90 w 2681"/>
                  <a:gd name="T1" fmla="*/ 0 h 3948"/>
                  <a:gd name="T2" fmla="*/ 45 w 2681"/>
                  <a:gd name="T3" fmla="*/ 30 h 3948"/>
                  <a:gd name="T4" fmla="*/ 0 w 2681"/>
                  <a:gd name="T5" fmla="*/ 59 h 3948"/>
                  <a:gd name="T6" fmla="*/ 2591 w 2681"/>
                  <a:gd name="T7" fmla="*/ 3948 h 3948"/>
                  <a:gd name="T8" fmla="*/ 2636 w 2681"/>
                  <a:gd name="T9" fmla="*/ 3919 h 3948"/>
                  <a:gd name="T10" fmla="*/ 2681 w 2681"/>
                  <a:gd name="T11" fmla="*/ 3889 h 3948"/>
                  <a:gd name="T12" fmla="*/ 90 w 2681"/>
                  <a:gd name="T13" fmla="*/ 0 h 3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1" h="3948">
                    <a:moveTo>
                      <a:pt x="90" y="0"/>
                    </a:moveTo>
                    <a:lnTo>
                      <a:pt x="45" y="30"/>
                    </a:lnTo>
                    <a:lnTo>
                      <a:pt x="0" y="59"/>
                    </a:lnTo>
                    <a:lnTo>
                      <a:pt x="2591" y="3948"/>
                    </a:lnTo>
                    <a:lnTo>
                      <a:pt x="2636" y="3919"/>
                    </a:lnTo>
                    <a:lnTo>
                      <a:pt x="2681" y="3889"/>
                    </a:lnTo>
                    <a:lnTo>
                      <a:pt x="9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6" name="Freeform 38"/>
              <p:cNvSpPr>
                <a:spLocks/>
              </p:cNvSpPr>
              <p:nvPr/>
            </p:nvSpPr>
            <p:spPr bwMode="auto">
              <a:xfrm>
                <a:off x="3679" y="1709"/>
                <a:ext cx="11" cy="10"/>
              </a:xfrm>
              <a:custGeom>
                <a:avLst/>
                <a:gdLst>
                  <a:gd name="T0" fmla="*/ 45 w 98"/>
                  <a:gd name="T1" fmla="*/ 30 h 84"/>
                  <a:gd name="T2" fmla="*/ 90 w 98"/>
                  <a:gd name="T3" fmla="*/ 0 h 84"/>
                  <a:gd name="T4" fmla="*/ 95 w 98"/>
                  <a:gd name="T5" fmla="*/ 10 h 84"/>
                  <a:gd name="T6" fmla="*/ 98 w 98"/>
                  <a:gd name="T7" fmla="*/ 22 h 84"/>
                  <a:gd name="T8" fmla="*/ 98 w 98"/>
                  <a:gd name="T9" fmla="*/ 34 h 84"/>
                  <a:gd name="T10" fmla="*/ 96 w 98"/>
                  <a:gd name="T11" fmla="*/ 46 h 84"/>
                  <a:gd name="T12" fmla="*/ 92 w 98"/>
                  <a:gd name="T13" fmla="*/ 57 h 84"/>
                  <a:gd name="T14" fmla="*/ 84 w 98"/>
                  <a:gd name="T15" fmla="*/ 67 h 84"/>
                  <a:gd name="T16" fmla="*/ 74 w 98"/>
                  <a:gd name="T17" fmla="*/ 75 h 84"/>
                  <a:gd name="T18" fmla="*/ 64 w 98"/>
                  <a:gd name="T19" fmla="*/ 80 h 84"/>
                  <a:gd name="T20" fmla="*/ 52 w 98"/>
                  <a:gd name="T21" fmla="*/ 84 h 84"/>
                  <a:gd name="T22" fmla="*/ 40 w 98"/>
                  <a:gd name="T23" fmla="*/ 84 h 84"/>
                  <a:gd name="T24" fmla="*/ 28 w 98"/>
                  <a:gd name="T25" fmla="*/ 81 h 84"/>
                  <a:gd name="T26" fmla="*/ 17 w 98"/>
                  <a:gd name="T27" fmla="*/ 77 h 84"/>
                  <a:gd name="T28" fmla="*/ 7 w 98"/>
                  <a:gd name="T29" fmla="*/ 69 h 84"/>
                  <a:gd name="T30" fmla="*/ 0 w 98"/>
                  <a:gd name="T31" fmla="*/ 59 h 84"/>
                  <a:gd name="T32" fmla="*/ 45 w 98"/>
                  <a:gd name="T33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84">
                    <a:moveTo>
                      <a:pt x="45" y="30"/>
                    </a:moveTo>
                    <a:lnTo>
                      <a:pt x="90" y="0"/>
                    </a:lnTo>
                    <a:lnTo>
                      <a:pt x="95" y="10"/>
                    </a:lnTo>
                    <a:lnTo>
                      <a:pt x="98" y="22"/>
                    </a:lnTo>
                    <a:lnTo>
                      <a:pt x="98" y="34"/>
                    </a:lnTo>
                    <a:lnTo>
                      <a:pt x="96" y="46"/>
                    </a:lnTo>
                    <a:lnTo>
                      <a:pt x="92" y="57"/>
                    </a:lnTo>
                    <a:lnTo>
                      <a:pt x="84" y="67"/>
                    </a:lnTo>
                    <a:lnTo>
                      <a:pt x="74" y="75"/>
                    </a:lnTo>
                    <a:lnTo>
                      <a:pt x="64" y="80"/>
                    </a:lnTo>
                    <a:lnTo>
                      <a:pt x="52" y="84"/>
                    </a:lnTo>
                    <a:lnTo>
                      <a:pt x="40" y="84"/>
                    </a:lnTo>
                    <a:lnTo>
                      <a:pt x="28" y="81"/>
                    </a:lnTo>
                    <a:lnTo>
                      <a:pt x="17" y="77"/>
                    </a:lnTo>
                    <a:lnTo>
                      <a:pt x="7" y="69"/>
                    </a:lnTo>
                    <a:lnTo>
                      <a:pt x="0" y="59"/>
                    </a:lnTo>
                    <a:lnTo>
                      <a:pt x="45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7" name="Freeform 39"/>
              <p:cNvSpPr>
                <a:spLocks/>
              </p:cNvSpPr>
              <p:nvPr/>
            </p:nvSpPr>
            <p:spPr bwMode="auto">
              <a:xfrm>
                <a:off x="3679" y="1709"/>
                <a:ext cx="11" cy="10"/>
              </a:xfrm>
              <a:custGeom>
                <a:avLst/>
                <a:gdLst>
                  <a:gd name="T0" fmla="*/ 90 w 98"/>
                  <a:gd name="T1" fmla="*/ 0 h 84"/>
                  <a:gd name="T2" fmla="*/ 95 w 98"/>
                  <a:gd name="T3" fmla="*/ 10 h 84"/>
                  <a:gd name="T4" fmla="*/ 98 w 98"/>
                  <a:gd name="T5" fmla="*/ 22 h 84"/>
                  <a:gd name="T6" fmla="*/ 98 w 98"/>
                  <a:gd name="T7" fmla="*/ 34 h 84"/>
                  <a:gd name="T8" fmla="*/ 96 w 98"/>
                  <a:gd name="T9" fmla="*/ 46 h 84"/>
                  <a:gd name="T10" fmla="*/ 92 w 98"/>
                  <a:gd name="T11" fmla="*/ 57 h 84"/>
                  <a:gd name="T12" fmla="*/ 84 w 98"/>
                  <a:gd name="T13" fmla="*/ 67 h 84"/>
                  <a:gd name="T14" fmla="*/ 74 w 98"/>
                  <a:gd name="T15" fmla="*/ 75 h 84"/>
                  <a:gd name="T16" fmla="*/ 64 w 98"/>
                  <a:gd name="T17" fmla="*/ 80 h 84"/>
                  <a:gd name="T18" fmla="*/ 52 w 98"/>
                  <a:gd name="T19" fmla="*/ 84 h 84"/>
                  <a:gd name="T20" fmla="*/ 40 w 98"/>
                  <a:gd name="T21" fmla="*/ 84 h 84"/>
                  <a:gd name="T22" fmla="*/ 28 w 98"/>
                  <a:gd name="T23" fmla="*/ 81 h 84"/>
                  <a:gd name="T24" fmla="*/ 17 w 98"/>
                  <a:gd name="T25" fmla="*/ 77 h 84"/>
                  <a:gd name="T26" fmla="*/ 7 w 98"/>
                  <a:gd name="T27" fmla="*/ 69 h 84"/>
                  <a:gd name="T28" fmla="*/ 0 w 98"/>
                  <a:gd name="T29" fmla="*/ 5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84">
                    <a:moveTo>
                      <a:pt x="90" y="0"/>
                    </a:moveTo>
                    <a:lnTo>
                      <a:pt x="95" y="10"/>
                    </a:lnTo>
                    <a:lnTo>
                      <a:pt x="98" y="22"/>
                    </a:lnTo>
                    <a:lnTo>
                      <a:pt x="98" y="34"/>
                    </a:lnTo>
                    <a:lnTo>
                      <a:pt x="96" y="46"/>
                    </a:lnTo>
                    <a:lnTo>
                      <a:pt x="92" y="57"/>
                    </a:lnTo>
                    <a:lnTo>
                      <a:pt x="84" y="67"/>
                    </a:lnTo>
                    <a:lnTo>
                      <a:pt x="74" y="75"/>
                    </a:lnTo>
                    <a:lnTo>
                      <a:pt x="64" y="80"/>
                    </a:lnTo>
                    <a:lnTo>
                      <a:pt x="52" y="84"/>
                    </a:lnTo>
                    <a:lnTo>
                      <a:pt x="40" y="84"/>
                    </a:lnTo>
                    <a:lnTo>
                      <a:pt x="28" y="81"/>
                    </a:lnTo>
                    <a:lnTo>
                      <a:pt x="17" y="77"/>
                    </a:lnTo>
                    <a:lnTo>
                      <a:pt x="7" y="69"/>
                    </a:lnTo>
                    <a:lnTo>
                      <a:pt x="0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8" name="Freeform 40"/>
              <p:cNvSpPr>
                <a:spLocks/>
              </p:cNvSpPr>
              <p:nvPr/>
            </p:nvSpPr>
            <p:spPr bwMode="auto">
              <a:xfrm>
                <a:off x="3246" y="1943"/>
                <a:ext cx="12" cy="6"/>
              </a:xfrm>
              <a:custGeom>
                <a:avLst/>
                <a:gdLst>
                  <a:gd name="T0" fmla="*/ 53 w 107"/>
                  <a:gd name="T1" fmla="*/ 1 h 55"/>
                  <a:gd name="T2" fmla="*/ 107 w 107"/>
                  <a:gd name="T3" fmla="*/ 0 h 55"/>
                  <a:gd name="T4" fmla="*/ 106 w 107"/>
                  <a:gd name="T5" fmla="*/ 12 h 55"/>
                  <a:gd name="T6" fmla="*/ 103 w 107"/>
                  <a:gd name="T7" fmla="*/ 24 h 55"/>
                  <a:gd name="T8" fmla="*/ 96 w 107"/>
                  <a:gd name="T9" fmla="*/ 34 h 55"/>
                  <a:gd name="T10" fmla="*/ 87 w 107"/>
                  <a:gd name="T11" fmla="*/ 43 h 55"/>
                  <a:gd name="T12" fmla="*/ 78 w 107"/>
                  <a:gd name="T13" fmla="*/ 50 h 55"/>
                  <a:gd name="T14" fmla="*/ 67 w 107"/>
                  <a:gd name="T15" fmla="*/ 54 h 55"/>
                  <a:gd name="T16" fmla="*/ 55 w 107"/>
                  <a:gd name="T17" fmla="*/ 55 h 55"/>
                  <a:gd name="T18" fmla="*/ 43 w 107"/>
                  <a:gd name="T19" fmla="*/ 54 h 55"/>
                  <a:gd name="T20" fmla="*/ 30 w 107"/>
                  <a:gd name="T21" fmla="*/ 51 h 55"/>
                  <a:gd name="T22" fmla="*/ 21 w 107"/>
                  <a:gd name="T23" fmla="*/ 44 h 55"/>
                  <a:gd name="T24" fmla="*/ 12 w 107"/>
                  <a:gd name="T25" fmla="*/ 35 h 55"/>
                  <a:gd name="T26" fmla="*/ 5 w 107"/>
                  <a:gd name="T27" fmla="*/ 25 h 55"/>
                  <a:gd name="T28" fmla="*/ 1 w 107"/>
                  <a:gd name="T29" fmla="*/ 14 h 55"/>
                  <a:gd name="T30" fmla="*/ 0 w 107"/>
                  <a:gd name="T31" fmla="*/ 2 h 55"/>
                  <a:gd name="T32" fmla="*/ 53 w 107"/>
                  <a:gd name="T3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55">
                    <a:moveTo>
                      <a:pt x="53" y="1"/>
                    </a:moveTo>
                    <a:lnTo>
                      <a:pt x="107" y="0"/>
                    </a:lnTo>
                    <a:lnTo>
                      <a:pt x="106" y="12"/>
                    </a:lnTo>
                    <a:lnTo>
                      <a:pt x="103" y="24"/>
                    </a:lnTo>
                    <a:lnTo>
                      <a:pt x="96" y="34"/>
                    </a:lnTo>
                    <a:lnTo>
                      <a:pt x="87" y="43"/>
                    </a:lnTo>
                    <a:lnTo>
                      <a:pt x="78" y="50"/>
                    </a:lnTo>
                    <a:lnTo>
                      <a:pt x="67" y="54"/>
                    </a:lnTo>
                    <a:lnTo>
                      <a:pt x="55" y="55"/>
                    </a:lnTo>
                    <a:lnTo>
                      <a:pt x="43" y="54"/>
                    </a:lnTo>
                    <a:lnTo>
                      <a:pt x="30" y="51"/>
                    </a:lnTo>
                    <a:lnTo>
                      <a:pt x="21" y="44"/>
                    </a:lnTo>
                    <a:lnTo>
                      <a:pt x="12" y="35"/>
                    </a:lnTo>
                    <a:lnTo>
                      <a:pt x="5" y="25"/>
                    </a:lnTo>
                    <a:lnTo>
                      <a:pt x="1" y="14"/>
                    </a:lnTo>
                    <a:lnTo>
                      <a:pt x="0" y="2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9" name="Freeform 41"/>
              <p:cNvSpPr>
                <a:spLocks/>
              </p:cNvSpPr>
              <p:nvPr/>
            </p:nvSpPr>
            <p:spPr bwMode="auto">
              <a:xfrm>
                <a:off x="3246" y="1943"/>
                <a:ext cx="12" cy="6"/>
              </a:xfrm>
              <a:custGeom>
                <a:avLst/>
                <a:gdLst>
                  <a:gd name="T0" fmla="*/ 107 w 107"/>
                  <a:gd name="T1" fmla="*/ 0 h 55"/>
                  <a:gd name="T2" fmla="*/ 106 w 107"/>
                  <a:gd name="T3" fmla="*/ 12 h 55"/>
                  <a:gd name="T4" fmla="*/ 103 w 107"/>
                  <a:gd name="T5" fmla="*/ 24 h 55"/>
                  <a:gd name="T6" fmla="*/ 96 w 107"/>
                  <a:gd name="T7" fmla="*/ 34 h 55"/>
                  <a:gd name="T8" fmla="*/ 87 w 107"/>
                  <a:gd name="T9" fmla="*/ 43 h 55"/>
                  <a:gd name="T10" fmla="*/ 78 w 107"/>
                  <a:gd name="T11" fmla="*/ 50 h 55"/>
                  <a:gd name="T12" fmla="*/ 67 w 107"/>
                  <a:gd name="T13" fmla="*/ 54 h 55"/>
                  <a:gd name="T14" fmla="*/ 55 w 107"/>
                  <a:gd name="T15" fmla="*/ 55 h 55"/>
                  <a:gd name="T16" fmla="*/ 43 w 107"/>
                  <a:gd name="T17" fmla="*/ 54 h 55"/>
                  <a:gd name="T18" fmla="*/ 30 w 107"/>
                  <a:gd name="T19" fmla="*/ 51 h 55"/>
                  <a:gd name="T20" fmla="*/ 21 w 107"/>
                  <a:gd name="T21" fmla="*/ 44 h 55"/>
                  <a:gd name="T22" fmla="*/ 12 w 107"/>
                  <a:gd name="T23" fmla="*/ 35 h 55"/>
                  <a:gd name="T24" fmla="*/ 5 w 107"/>
                  <a:gd name="T25" fmla="*/ 25 h 55"/>
                  <a:gd name="T26" fmla="*/ 1 w 107"/>
                  <a:gd name="T27" fmla="*/ 14 h 55"/>
                  <a:gd name="T28" fmla="*/ 0 w 107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7" h="55">
                    <a:moveTo>
                      <a:pt x="107" y="0"/>
                    </a:moveTo>
                    <a:lnTo>
                      <a:pt x="106" y="12"/>
                    </a:lnTo>
                    <a:lnTo>
                      <a:pt x="103" y="24"/>
                    </a:lnTo>
                    <a:lnTo>
                      <a:pt x="96" y="34"/>
                    </a:lnTo>
                    <a:lnTo>
                      <a:pt x="87" y="43"/>
                    </a:lnTo>
                    <a:lnTo>
                      <a:pt x="78" y="50"/>
                    </a:lnTo>
                    <a:lnTo>
                      <a:pt x="67" y="54"/>
                    </a:lnTo>
                    <a:lnTo>
                      <a:pt x="55" y="55"/>
                    </a:lnTo>
                    <a:lnTo>
                      <a:pt x="43" y="54"/>
                    </a:lnTo>
                    <a:lnTo>
                      <a:pt x="30" y="51"/>
                    </a:lnTo>
                    <a:lnTo>
                      <a:pt x="21" y="44"/>
                    </a:lnTo>
                    <a:lnTo>
                      <a:pt x="12" y="35"/>
                    </a:lnTo>
                    <a:lnTo>
                      <a:pt x="5" y="25"/>
                    </a:lnTo>
                    <a:lnTo>
                      <a:pt x="1" y="1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0" name="Freeform 42"/>
              <p:cNvSpPr>
                <a:spLocks/>
              </p:cNvSpPr>
              <p:nvPr/>
            </p:nvSpPr>
            <p:spPr bwMode="auto">
              <a:xfrm>
                <a:off x="3246" y="1934"/>
                <a:ext cx="12" cy="9"/>
              </a:xfrm>
              <a:custGeom>
                <a:avLst/>
                <a:gdLst>
                  <a:gd name="T0" fmla="*/ 1 w 108"/>
                  <a:gd name="T1" fmla="*/ 86 h 86"/>
                  <a:gd name="T2" fmla="*/ 54 w 108"/>
                  <a:gd name="T3" fmla="*/ 85 h 86"/>
                  <a:gd name="T4" fmla="*/ 108 w 108"/>
                  <a:gd name="T5" fmla="*/ 84 h 86"/>
                  <a:gd name="T6" fmla="*/ 107 w 108"/>
                  <a:gd name="T7" fmla="*/ 0 h 86"/>
                  <a:gd name="T8" fmla="*/ 53 w 108"/>
                  <a:gd name="T9" fmla="*/ 1 h 86"/>
                  <a:gd name="T10" fmla="*/ 0 w 108"/>
                  <a:gd name="T11" fmla="*/ 2 h 86"/>
                  <a:gd name="T12" fmla="*/ 1 w 108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86">
                    <a:moveTo>
                      <a:pt x="1" y="86"/>
                    </a:moveTo>
                    <a:lnTo>
                      <a:pt x="54" y="85"/>
                    </a:lnTo>
                    <a:lnTo>
                      <a:pt x="108" y="84"/>
                    </a:lnTo>
                    <a:lnTo>
                      <a:pt x="107" y="0"/>
                    </a:lnTo>
                    <a:lnTo>
                      <a:pt x="53" y="1"/>
                    </a:lnTo>
                    <a:lnTo>
                      <a:pt x="0" y="2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1" name="Freeform 43"/>
              <p:cNvSpPr>
                <a:spLocks/>
              </p:cNvSpPr>
              <p:nvPr/>
            </p:nvSpPr>
            <p:spPr bwMode="auto">
              <a:xfrm>
                <a:off x="3246" y="1934"/>
                <a:ext cx="12" cy="9"/>
              </a:xfrm>
              <a:custGeom>
                <a:avLst/>
                <a:gdLst>
                  <a:gd name="T0" fmla="*/ 1 w 108"/>
                  <a:gd name="T1" fmla="*/ 86 h 86"/>
                  <a:gd name="T2" fmla="*/ 54 w 108"/>
                  <a:gd name="T3" fmla="*/ 85 h 86"/>
                  <a:gd name="T4" fmla="*/ 108 w 108"/>
                  <a:gd name="T5" fmla="*/ 84 h 86"/>
                  <a:gd name="T6" fmla="*/ 107 w 108"/>
                  <a:gd name="T7" fmla="*/ 0 h 86"/>
                  <a:gd name="T8" fmla="*/ 53 w 108"/>
                  <a:gd name="T9" fmla="*/ 1 h 86"/>
                  <a:gd name="T10" fmla="*/ 0 w 108"/>
                  <a:gd name="T11" fmla="*/ 2 h 86"/>
                  <a:gd name="T12" fmla="*/ 1 w 108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86">
                    <a:moveTo>
                      <a:pt x="1" y="86"/>
                    </a:moveTo>
                    <a:lnTo>
                      <a:pt x="54" y="85"/>
                    </a:lnTo>
                    <a:lnTo>
                      <a:pt x="108" y="84"/>
                    </a:lnTo>
                    <a:lnTo>
                      <a:pt x="107" y="0"/>
                    </a:lnTo>
                    <a:lnTo>
                      <a:pt x="53" y="1"/>
                    </a:lnTo>
                    <a:lnTo>
                      <a:pt x="0" y="2"/>
                    </a:lnTo>
                    <a:lnTo>
                      <a:pt x="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2" name="Freeform 44"/>
              <p:cNvSpPr>
                <a:spLocks/>
              </p:cNvSpPr>
              <p:nvPr/>
            </p:nvSpPr>
            <p:spPr bwMode="auto">
              <a:xfrm>
                <a:off x="3252" y="1933"/>
                <a:ext cx="6" cy="1"/>
              </a:xfrm>
              <a:custGeom>
                <a:avLst/>
                <a:gdLst>
                  <a:gd name="T0" fmla="*/ 0 w 54"/>
                  <a:gd name="T1" fmla="*/ 3 h 3"/>
                  <a:gd name="T2" fmla="*/ 54 w 54"/>
                  <a:gd name="T3" fmla="*/ 2 h 3"/>
                  <a:gd name="T4" fmla="*/ 54 w 54"/>
                  <a:gd name="T5" fmla="*/ 0 h 3"/>
                  <a:gd name="T6" fmla="*/ 0 w 5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3">
                    <a:moveTo>
                      <a:pt x="0" y="3"/>
                    </a:moveTo>
                    <a:lnTo>
                      <a:pt x="54" y="2"/>
                    </a:lnTo>
                    <a:lnTo>
                      <a:pt x="5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3" name="Line 45"/>
              <p:cNvSpPr>
                <a:spLocks noChangeShapeType="1"/>
              </p:cNvSpPr>
              <p:nvPr/>
            </p:nvSpPr>
            <p:spPr bwMode="auto">
              <a:xfrm flipV="1">
                <a:off x="3258" y="19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4" name="Freeform 46"/>
              <p:cNvSpPr>
                <a:spLocks/>
              </p:cNvSpPr>
              <p:nvPr/>
            </p:nvSpPr>
            <p:spPr bwMode="auto">
              <a:xfrm>
                <a:off x="3245" y="1924"/>
                <a:ext cx="13" cy="10"/>
              </a:xfrm>
              <a:custGeom>
                <a:avLst/>
                <a:gdLst>
                  <a:gd name="T0" fmla="*/ 5 w 112"/>
                  <a:gd name="T1" fmla="*/ 92 h 92"/>
                  <a:gd name="T2" fmla="*/ 58 w 112"/>
                  <a:gd name="T3" fmla="*/ 89 h 92"/>
                  <a:gd name="T4" fmla="*/ 112 w 112"/>
                  <a:gd name="T5" fmla="*/ 86 h 92"/>
                  <a:gd name="T6" fmla="*/ 108 w 112"/>
                  <a:gd name="T7" fmla="*/ 0 h 92"/>
                  <a:gd name="T8" fmla="*/ 54 w 112"/>
                  <a:gd name="T9" fmla="*/ 3 h 92"/>
                  <a:gd name="T10" fmla="*/ 0 w 112"/>
                  <a:gd name="T11" fmla="*/ 7 h 92"/>
                  <a:gd name="T12" fmla="*/ 5 w 11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2">
                    <a:moveTo>
                      <a:pt x="5" y="92"/>
                    </a:moveTo>
                    <a:lnTo>
                      <a:pt x="58" y="89"/>
                    </a:lnTo>
                    <a:lnTo>
                      <a:pt x="112" y="86"/>
                    </a:lnTo>
                    <a:lnTo>
                      <a:pt x="108" y="0"/>
                    </a:lnTo>
                    <a:lnTo>
                      <a:pt x="54" y="3"/>
                    </a:lnTo>
                    <a:lnTo>
                      <a:pt x="0" y="7"/>
                    </a:lnTo>
                    <a:lnTo>
                      <a:pt x="5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5" name="Freeform 47"/>
              <p:cNvSpPr>
                <a:spLocks/>
              </p:cNvSpPr>
              <p:nvPr/>
            </p:nvSpPr>
            <p:spPr bwMode="auto">
              <a:xfrm>
                <a:off x="3245" y="1924"/>
                <a:ext cx="13" cy="10"/>
              </a:xfrm>
              <a:custGeom>
                <a:avLst/>
                <a:gdLst>
                  <a:gd name="T0" fmla="*/ 5 w 112"/>
                  <a:gd name="T1" fmla="*/ 92 h 92"/>
                  <a:gd name="T2" fmla="*/ 58 w 112"/>
                  <a:gd name="T3" fmla="*/ 89 h 92"/>
                  <a:gd name="T4" fmla="*/ 112 w 112"/>
                  <a:gd name="T5" fmla="*/ 86 h 92"/>
                  <a:gd name="T6" fmla="*/ 108 w 112"/>
                  <a:gd name="T7" fmla="*/ 0 h 92"/>
                  <a:gd name="T8" fmla="*/ 54 w 112"/>
                  <a:gd name="T9" fmla="*/ 3 h 92"/>
                  <a:gd name="T10" fmla="*/ 0 w 112"/>
                  <a:gd name="T11" fmla="*/ 7 h 92"/>
                  <a:gd name="T12" fmla="*/ 5 w 11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2">
                    <a:moveTo>
                      <a:pt x="5" y="92"/>
                    </a:moveTo>
                    <a:lnTo>
                      <a:pt x="58" y="89"/>
                    </a:lnTo>
                    <a:lnTo>
                      <a:pt x="112" y="86"/>
                    </a:lnTo>
                    <a:lnTo>
                      <a:pt x="108" y="0"/>
                    </a:lnTo>
                    <a:lnTo>
                      <a:pt x="54" y="3"/>
                    </a:lnTo>
                    <a:lnTo>
                      <a:pt x="0" y="7"/>
                    </a:lnTo>
                    <a:lnTo>
                      <a:pt x="5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6" name="Freeform 48"/>
              <p:cNvSpPr>
                <a:spLocks/>
              </p:cNvSpPr>
              <p:nvPr/>
            </p:nvSpPr>
            <p:spPr bwMode="auto">
              <a:xfrm>
                <a:off x="3251" y="1924"/>
                <a:ext cx="6" cy="1"/>
              </a:xfrm>
              <a:custGeom>
                <a:avLst/>
                <a:gdLst>
                  <a:gd name="T0" fmla="*/ 0 w 54"/>
                  <a:gd name="T1" fmla="*/ 4 h 4"/>
                  <a:gd name="T2" fmla="*/ 54 w 54"/>
                  <a:gd name="T3" fmla="*/ 1 h 4"/>
                  <a:gd name="T4" fmla="*/ 54 w 54"/>
                  <a:gd name="T5" fmla="*/ 0 h 4"/>
                  <a:gd name="T6" fmla="*/ 0 w 5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4">
                    <a:moveTo>
                      <a:pt x="0" y="4"/>
                    </a:moveTo>
                    <a:lnTo>
                      <a:pt x="54" y="1"/>
                    </a:lnTo>
                    <a:lnTo>
                      <a:pt x="5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7" name="Line 49"/>
              <p:cNvSpPr>
                <a:spLocks noChangeShapeType="1"/>
              </p:cNvSpPr>
              <p:nvPr/>
            </p:nvSpPr>
            <p:spPr bwMode="auto">
              <a:xfrm flipV="1">
                <a:off x="3257" y="19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8" name="Freeform 50"/>
              <p:cNvSpPr>
                <a:spLocks/>
              </p:cNvSpPr>
              <p:nvPr/>
            </p:nvSpPr>
            <p:spPr bwMode="auto">
              <a:xfrm>
                <a:off x="3245" y="1914"/>
                <a:ext cx="12" cy="11"/>
              </a:xfrm>
              <a:custGeom>
                <a:avLst/>
                <a:gdLst>
                  <a:gd name="T0" fmla="*/ 6 w 114"/>
                  <a:gd name="T1" fmla="*/ 93 h 93"/>
                  <a:gd name="T2" fmla="*/ 60 w 114"/>
                  <a:gd name="T3" fmla="*/ 88 h 93"/>
                  <a:gd name="T4" fmla="*/ 114 w 114"/>
                  <a:gd name="T5" fmla="*/ 84 h 93"/>
                  <a:gd name="T6" fmla="*/ 107 w 114"/>
                  <a:gd name="T7" fmla="*/ 0 h 93"/>
                  <a:gd name="T8" fmla="*/ 53 w 114"/>
                  <a:gd name="T9" fmla="*/ 4 h 93"/>
                  <a:gd name="T10" fmla="*/ 0 w 114"/>
                  <a:gd name="T11" fmla="*/ 8 h 93"/>
                  <a:gd name="T12" fmla="*/ 6 w 114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93">
                    <a:moveTo>
                      <a:pt x="6" y="93"/>
                    </a:moveTo>
                    <a:lnTo>
                      <a:pt x="60" y="88"/>
                    </a:lnTo>
                    <a:lnTo>
                      <a:pt x="114" y="84"/>
                    </a:lnTo>
                    <a:lnTo>
                      <a:pt x="107" y="0"/>
                    </a:lnTo>
                    <a:lnTo>
                      <a:pt x="53" y="4"/>
                    </a:lnTo>
                    <a:lnTo>
                      <a:pt x="0" y="8"/>
                    </a:lnTo>
                    <a:lnTo>
                      <a:pt x="6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9" name="Freeform 51"/>
              <p:cNvSpPr>
                <a:spLocks/>
              </p:cNvSpPr>
              <p:nvPr/>
            </p:nvSpPr>
            <p:spPr bwMode="auto">
              <a:xfrm>
                <a:off x="3245" y="1914"/>
                <a:ext cx="12" cy="11"/>
              </a:xfrm>
              <a:custGeom>
                <a:avLst/>
                <a:gdLst>
                  <a:gd name="T0" fmla="*/ 6 w 114"/>
                  <a:gd name="T1" fmla="*/ 93 h 93"/>
                  <a:gd name="T2" fmla="*/ 60 w 114"/>
                  <a:gd name="T3" fmla="*/ 88 h 93"/>
                  <a:gd name="T4" fmla="*/ 114 w 114"/>
                  <a:gd name="T5" fmla="*/ 84 h 93"/>
                  <a:gd name="T6" fmla="*/ 107 w 114"/>
                  <a:gd name="T7" fmla="*/ 0 h 93"/>
                  <a:gd name="T8" fmla="*/ 53 w 114"/>
                  <a:gd name="T9" fmla="*/ 4 h 93"/>
                  <a:gd name="T10" fmla="*/ 0 w 114"/>
                  <a:gd name="T11" fmla="*/ 8 h 93"/>
                  <a:gd name="T12" fmla="*/ 6 w 114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93">
                    <a:moveTo>
                      <a:pt x="6" y="93"/>
                    </a:moveTo>
                    <a:lnTo>
                      <a:pt x="60" y="88"/>
                    </a:lnTo>
                    <a:lnTo>
                      <a:pt x="114" y="84"/>
                    </a:lnTo>
                    <a:lnTo>
                      <a:pt x="107" y="0"/>
                    </a:lnTo>
                    <a:lnTo>
                      <a:pt x="53" y="4"/>
                    </a:lnTo>
                    <a:lnTo>
                      <a:pt x="0" y="8"/>
                    </a:lnTo>
                    <a:lnTo>
                      <a:pt x="6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0" name="Freeform 52"/>
              <p:cNvSpPr>
                <a:spLocks/>
              </p:cNvSpPr>
              <p:nvPr/>
            </p:nvSpPr>
            <p:spPr bwMode="auto">
              <a:xfrm>
                <a:off x="3251" y="1914"/>
                <a:ext cx="6" cy="1"/>
              </a:xfrm>
              <a:custGeom>
                <a:avLst/>
                <a:gdLst>
                  <a:gd name="T0" fmla="*/ 0 w 54"/>
                  <a:gd name="T1" fmla="*/ 7 h 7"/>
                  <a:gd name="T2" fmla="*/ 54 w 54"/>
                  <a:gd name="T3" fmla="*/ 3 h 7"/>
                  <a:gd name="T4" fmla="*/ 54 w 54"/>
                  <a:gd name="T5" fmla="*/ 0 h 7"/>
                  <a:gd name="T6" fmla="*/ 0 w 54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7">
                    <a:moveTo>
                      <a:pt x="0" y="7"/>
                    </a:moveTo>
                    <a:lnTo>
                      <a:pt x="54" y="3"/>
                    </a:lnTo>
                    <a:lnTo>
                      <a:pt x="5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1" name="Line 53"/>
              <p:cNvSpPr>
                <a:spLocks noChangeShapeType="1"/>
              </p:cNvSpPr>
              <p:nvPr/>
            </p:nvSpPr>
            <p:spPr bwMode="auto">
              <a:xfrm flipV="1">
                <a:off x="3257" y="19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2" name="Freeform 54"/>
              <p:cNvSpPr>
                <a:spLocks/>
              </p:cNvSpPr>
              <p:nvPr/>
            </p:nvSpPr>
            <p:spPr bwMode="auto">
              <a:xfrm>
                <a:off x="3244" y="1905"/>
                <a:ext cx="13" cy="11"/>
              </a:xfrm>
              <a:custGeom>
                <a:avLst/>
                <a:gdLst>
                  <a:gd name="T0" fmla="*/ 10 w 117"/>
                  <a:gd name="T1" fmla="*/ 98 h 98"/>
                  <a:gd name="T2" fmla="*/ 63 w 117"/>
                  <a:gd name="T3" fmla="*/ 91 h 98"/>
                  <a:gd name="T4" fmla="*/ 117 w 117"/>
                  <a:gd name="T5" fmla="*/ 84 h 98"/>
                  <a:gd name="T6" fmla="*/ 107 w 117"/>
                  <a:gd name="T7" fmla="*/ 0 h 98"/>
                  <a:gd name="T8" fmla="*/ 54 w 117"/>
                  <a:gd name="T9" fmla="*/ 7 h 98"/>
                  <a:gd name="T10" fmla="*/ 0 w 117"/>
                  <a:gd name="T11" fmla="*/ 13 h 98"/>
                  <a:gd name="T12" fmla="*/ 10 w 117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98">
                    <a:moveTo>
                      <a:pt x="10" y="98"/>
                    </a:moveTo>
                    <a:lnTo>
                      <a:pt x="63" y="91"/>
                    </a:lnTo>
                    <a:lnTo>
                      <a:pt x="117" y="84"/>
                    </a:lnTo>
                    <a:lnTo>
                      <a:pt x="107" y="0"/>
                    </a:lnTo>
                    <a:lnTo>
                      <a:pt x="54" y="7"/>
                    </a:lnTo>
                    <a:lnTo>
                      <a:pt x="0" y="13"/>
                    </a:lnTo>
                    <a:lnTo>
                      <a:pt x="10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3" name="Freeform 55"/>
              <p:cNvSpPr>
                <a:spLocks/>
              </p:cNvSpPr>
              <p:nvPr/>
            </p:nvSpPr>
            <p:spPr bwMode="auto">
              <a:xfrm>
                <a:off x="3244" y="1905"/>
                <a:ext cx="13" cy="11"/>
              </a:xfrm>
              <a:custGeom>
                <a:avLst/>
                <a:gdLst>
                  <a:gd name="T0" fmla="*/ 10 w 117"/>
                  <a:gd name="T1" fmla="*/ 98 h 98"/>
                  <a:gd name="T2" fmla="*/ 63 w 117"/>
                  <a:gd name="T3" fmla="*/ 91 h 98"/>
                  <a:gd name="T4" fmla="*/ 117 w 117"/>
                  <a:gd name="T5" fmla="*/ 84 h 98"/>
                  <a:gd name="T6" fmla="*/ 107 w 117"/>
                  <a:gd name="T7" fmla="*/ 0 h 98"/>
                  <a:gd name="T8" fmla="*/ 54 w 117"/>
                  <a:gd name="T9" fmla="*/ 7 h 98"/>
                  <a:gd name="T10" fmla="*/ 0 w 117"/>
                  <a:gd name="T11" fmla="*/ 13 h 98"/>
                  <a:gd name="T12" fmla="*/ 10 w 117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98">
                    <a:moveTo>
                      <a:pt x="10" y="98"/>
                    </a:moveTo>
                    <a:lnTo>
                      <a:pt x="63" y="91"/>
                    </a:lnTo>
                    <a:lnTo>
                      <a:pt x="117" y="84"/>
                    </a:lnTo>
                    <a:lnTo>
                      <a:pt x="107" y="0"/>
                    </a:lnTo>
                    <a:lnTo>
                      <a:pt x="54" y="7"/>
                    </a:lnTo>
                    <a:lnTo>
                      <a:pt x="0" y="13"/>
                    </a:lnTo>
                    <a:lnTo>
                      <a:pt x="10" y="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4" name="Freeform 56"/>
              <p:cNvSpPr>
                <a:spLocks/>
              </p:cNvSpPr>
              <p:nvPr/>
            </p:nvSpPr>
            <p:spPr bwMode="auto">
              <a:xfrm>
                <a:off x="3250" y="1905"/>
                <a:ext cx="5" cy="1"/>
              </a:xfrm>
              <a:custGeom>
                <a:avLst/>
                <a:gdLst>
                  <a:gd name="T0" fmla="*/ 0 w 53"/>
                  <a:gd name="T1" fmla="*/ 8 h 8"/>
                  <a:gd name="T2" fmla="*/ 53 w 53"/>
                  <a:gd name="T3" fmla="*/ 1 h 8"/>
                  <a:gd name="T4" fmla="*/ 53 w 53"/>
                  <a:gd name="T5" fmla="*/ 0 h 8"/>
                  <a:gd name="T6" fmla="*/ 0 w 5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8">
                    <a:moveTo>
                      <a:pt x="0" y="8"/>
                    </a:moveTo>
                    <a:lnTo>
                      <a:pt x="53" y="1"/>
                    </a:lnTo>
                    <a:lnTo>
                      <a:pt x="5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5" name="Line 57"/>
              <p:cNvSpPr>
                <a:spLocks noChangeShapeType="1"/>
              </p:cNvSpPr>
              <p:nvPr/>
            </p:nvSpPr>
            <p:spPr bwMode="auto">
              <a:xfrm flipV="1">
                <a:off x="3255" y="19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6" name="Freeform 58"/>
              <p:cNvSpPr>
                <a:spLocks/>
              </p:cNvSpPr>
              <p:nvPr/>
            </p:nvSpPr>
            <p:spPr bwMode="auto">
              <a:xfrm>
                <a:off x="3242" y="1895"/>
                <a:ext cx="13" cy="11"/>
              </a:xfrm>
              <a:custGeom>
                <a:avLst/>
                <a:gdLst>
                  <a:gd name="T0" fmla="*/ 12 w 119"/>
                  <a:gd name="T1" fmla="*/ 98 h 98"/>
                  <a:gd name="T2" fmla="*/ 66 w 119"/>
                  <a:gd name="T3" fmla="*/ 91 h 98"/>
                  <a:gd name="T4" fmla="*/ 119 w 119"/>
                  <a:gd name="T5" fmla="*/ 83 h 98"/>
                  <a:gd name="T6" fmla="*/ 107 w 119"/>
                  <a:gd name="T7" fmla="*/ 0 h 98"/>
                  <a:gd name="T8" fmla="*/ 53 w 119"/>
                  <a:gd name="T9" fmla="*/ 7 h 98"/>
                  <a:gd name="T10" fmla="*/ 0 w 119"/>
                  <a:gd name="T11" fmla="*/ 15 h 98"/>
                  <a:gd name="T12" fmla="*/ 12 w 119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8">
                    <a:moveTo>
                      <a:pt x="12" y="98"/>
                    </a:moveTo>
                    <a:lnTo>
                      <a:pt x="66" y="91"/>
                    </a:lnTo>
                    <a:lnTo>
                      <a:pt x="119" y="83"/>
                    </a:lnTo>
                    <a:lnTo>
                      <a:pt x="107" y="0"/>
                    </a:lnTo>
                    <a:lnTo>
                      <a:pt x="53" y="7"/>
                    </a:lnTo>
                    <a:lnTo>
                      <a:pt x="0" y="15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7" name="Freeform 59"/>
              <p:cNvSpPr>
                <a:spLocks/>
              </p:cNvSpPr>
              <p:nvPr/>
            </p:nvSpPr>
            <p:spPr bwMode="auto">
              <a:xfrm>
                <a:off x="3242" y="1895"/>
                <a:ext cx="13" cy="11"/>
              </a:xfrm>
              <a:custGeom>
                <a:avLst/>
                <a:gdLst>
                  <a:gd name="T0" fmla="*/ 12 w 119"/>
                  <a:gd name="T1" fmla="*/ 98 h 98"/>
                  <a:gd name="T2" fmla="*/ 66 w 119"/>
                  <a:gd name="T3" fmla="*/ 91 h 98"/>
                  <a:gd name="T4" fmla="*/ 119 w 119"/>
                  <a:gd name="T5" fmla="*/ 83 h 98"/>
                  <a:gd name="T6" fmla="*/ 107 w 119"/>
                  <a:gd name="T7" fmla="*/ 0 h 98"/>
                  <a:gd name="T8" fmla="*/ 53 w 119"/>
                  <a:gd name="T9" fmla="*/ 7 h 98"/>
                  <a:gd name="T10" fmla="*/ 0 w 119"/>
                  <a:gd name="T11" fmla="*/ 15 h 98"/>
                  <a:gd name="T12" fmla="*/ 12 w 119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8">
                    <a:moveTo>
                      <a:pt x="12" y="98"/>
                    </a:moveTo>
                    <a:lnTo>
                      <a:pt x="66" y="91"/>
                    </a:lnTo>
                    <a:lnTo>
                      <a:pt x="119" y="83"/>
                    </a:lnTo>
                    <a:lnTo>
                      <a:pt x="107" y="0"/>
                    </a:lnTo>
                    <a:lnTo>
                      <a:pt x="53" y="7"/>
                    </a:lnTo>
                    <a:lnTo>
                      <a:pt x="0" y="15"/>
                    </a:lnTo>
                    <a:lnTo>
                      <a:pt x="12" y="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8" name="Freeform 60"/>
              <p:cNvSpPr>
                <a:spLocks/>
              </p:cNvSpPr>
              <p:nvPr/>
            </p:nvSpPr>
            <p:spPr bwMode="auto">
              <a:xfrm>
                <a:off x="3248" y="1895"/>
                <a:ext cx="6" cy="1"/>
              </a:xfrm>
              <a:custGeom>
                <a:avLst/>
                <a:gdLst>
                  <a:gd name="T0" fmla="*/ 0 w 54"/>
                  <a:gd name="T1" fmla="*/ 10 h 10"/>
                  <a:gd name="T2" fmla="*/ 54 w 54"/>
                  <a:gd name="T3" fmla="*/ 3 h 10"/>
                  <a:gd name="T4" fmla="*/ 54 w 54"/>
                  <a:gd name="T5" fmla="*/ 0 h 10"/>
                  <a:gd name="T6" fmla="*/ 0 w 54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10">
                    <a:moveTo>
                      <a:pt x="0" y="10"/>
                    </a:moveTo>
                    <a:lnTo>
                      <a:pt x="54" y="3"/>
                    </a:lnTo>
                    <a:lnTo>
                      <a:pt x="5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9" name="Line 61"/>
              <p:cNvSpPr>
                <a:spLocks noChangeShapeType="1"/>
              </p:cNvSpPr>
              <p:nvPr/>
            </p:nvSpPr>
            <p:spPr bwMode="auto">
              <a:xfrm flipV="1">
                <a:off x="3254" y="18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0" name="Freeform 62"/>
              <p:cNvSpPr>
                <a:spLocks/>
              </p:cNvSpPr>
              <p:nvPr/>
            </p:nvSpPr>
            <p:spPr bwMode="auto">
              <a:xfrm>
                <a:off x="3240" y="1886"/>
                <a:ext cx="14" cy="11"/>
              </a:xfrm>
              <a:custGeom>
                <a:avLst/>
                <a:gdLst>
                  <a:gd name="T0" fmla="*/ 16 w 123"/>
                  <a:gd name="T1" fmla="*/ 103 h 103"/>
                  <a:gd name="T2" fmla="*/ 69 w 123"/>
                  <a:gd name="T3" fmla="*/ 93 h 103"/>
                  <a:gd name="T4" fmla="*/ 123 w 123"/>
                  <a:gd name="T5" fmla="*/ 83 h 103"/>
                  <a:gd name="T6" fmla="*/ 108 w 123"/>
                  <a:gd name="T7" fmla="*/ 0 h 103"/>
                  <a:gd name="T8" fmla="*/ 54 w 123"/>
                  <a:gd name="T9" fmla="*/ 10 h 103"/>
                  <a:gd name="T10" fmla="*/ 0 w 123"/>
                  <a:gd name="T11" fmla="*/ 20 h 103"/>
                  <a:gd name="T12" fmla="*/ 16 w 123"/>
                  <a:gd name="T1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03">
                    <a:moveTo>
                      <a:pt x="16" y="103"/>
                    </a:moveTo>
                    <a:lnTo>
                      <a:pt x="69" y="93"/>
                    </a:lnTo>
                    <a:lnTo>
                      <a:pt x="123" y="83"/>
                    </a:lnTo>
                    <a:lnTo>
                      <a:pt x="108" y="0"/>
                    </a:lnTo>
                    <a:lnTo>
                      <a:pt x="54" y="10"/>
                    </a:lnTo>
                    <a:lnTo>
                      <a:pt x="0" y="20"/>
                    </a:lnTo>
                    <a:lnTo>
                      <a:pt x="16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1" name="Freeform 63"/>
              <p:cNvSpPr>
                <a:spLocks/>
              </p:cNvSpPr>
              <p:nvPr/>
            </p:nvSpPr>
            <p:spPr bwMode="auto">
              <a:xfrm>
                <a:off x="3240" y="1886"/>
                <a:ext cx="14" cy="11"/>
              </a:xfrm>
              <a:custGeom>
                <a:avLst/>
                <a:gdLst>
                  <a:gd name="T0" fmla="*/ 16 w 123"/>
                  <a:gd name="T1" fmla="*/ 103 h 103"/>
                  <a:gd name="T2" fmla="*/ 69 w 123"/>
                  <a:gd name="T3" fmla="*/ 93 h 103"/>
                  <a:gd name="T4" fmla="*/ 123 w 123"/>
                  <a:gd name="T5" fmla="*/ 83 h 103"/>
                  <a:gd name="T6" fmla="*/ 108 w 123"/>
                  <a:gd name="T7" fmla="*/ 0 h 103"/>
                  <a:gd name="T8" fmla="*/ 54 w 123"/>
                  <a:gd name="T9" fmla="*/ 10 h 103"/>
                  <a:gd name="T10" fmla="*/ 0 w 123"/>
                  <a:gd name="T11" fmla="*/ 20 h 103"/>
                  <a:gd name="T12" fmla="*/ 16 w 123"/>
                  <a:gd name="T1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03">
                    <a:moveTo>
                      <a:pt x="16" y="103"/>
                    </a:moveTo>
                    <a:lnTo>
                      <a:pt x="69" y="93"/>
                    </a:lnTo>
                    <a:lnTo>
                      <a:pt x="123" y="83"/>
                    </a:lnTo>
                    <a:lnTo>
                      <a:pt x="108" y="0"/>
                    </a:lnTo>
                    <a:lnTo>
                      <a:pt x="54" y="10"/>
                    </a:lnTo>
                    <a:lnTo>
                      <a:pt x="0" y="20"/>
                    </a:lnTo>
                    <a:lnTo>
                      <a:pt x="16" y="10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2" name="Freeform 64"/>
              <p:cNvSpPr>
                <a:spLocks/>
              </p:cNvSpPr>
              <p:nvPr/>
            </p:nvSpPr>
            <p:spPr bwMode="auto">
              <a:xfrm>
                <a:off x="3246" y="1886"/>
                <a:ext cx="6" cy="1"/>
              </a:xfrm>
              <a:custGeom>
                <a:avLst/>
                <a:gdLst>
                  <a:gd name="T0" fmla="*/ 0 w 54"/>
                  <a:gd name="T1" fmla="*/ 12 h 12"/>
                  <a:gd name="T2" fmla="*/ 54 w 54"/>
                  <a:gd name="T3" fmla="*/ 2 h 12"/>
                  <a:gd name="T4" fmla="*/ 53 w 54"/>
                  <a:gd name="T5" fmla="*/ 0 h 12"/>
                  <a:gd name="T6" fmla="*/ 0 w 5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12">
                    <a:moveTo>
                      <a:pt x="0" y="12"/>
                    </a:moveTo>
                    <a:lnTo>
                      <a:pt x="54" y="2"/>
                    </a:lnTo>
                    <a:lnTo>
                      <a:pt x="5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3" name="Line 65"/>
              <p:cNvSpPr>
                <a:spLocks noChangeShapeType="1"/>
              </p:cNvSpPr>
              <p:nvPr/>
            </p:nvSpPr>
            <p:spPr bwMode="auto">
              <a:xfrm flipH="1" flipV="1">
                <a:off x="3252" y="18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4" name="Freeform 66"/>
              <p:cNvSpPr>
                <a:spLocks/>
              </p:cNvSpPr>
              <p:nvPr/>
            </p:nvSpPr>
            <p:spPr bwMode="auto">
              <a:xfrm>
                <a:off x="3239" y="1876"/>
                <a:ext cx="13" cy="12"/>
              </a:xfrm>
              <a:custGeom>
                <a:avLst/>
                <a:gdLst>
                  <a:gd name="T0" fmla="*/ 19 w 124"/>
                  <a:gd name="T1" fmla="*/ 108 h 108"/>
                  <a:gd name="T2" fmla="*/ 71 w 124"/>
                  <a:gd name="T3" fmla="*/ 96 h 108"/>
                  <a:gd name="T4" fmla="*/ 124 w 124"/>
                  <a:gd name="T5" fmla="*/ 84 h 108"/>
                  <a:gd name="T6" fmla="*/ 105 w 124"/>
                  <a:gd name="T7" fmla="*/ 0 h 108"/>
                  <a:gd name="T8" fmla="*/ 53 w 124"/>
                  <a:gd name="T9" fmla="*/ 13 h 108"/>
                  <a:gd name="T10" fmla="*/ 0 w 124"/>
                  <a:gd name="T11" fmla="*/ 25 h 108"/>
                  <a:gd name="T12" fmla="*/ 19 w 124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08">
                    <a:moveTo>
                      <a:pt x="19" y="108"/>
                    </a:moveTo>
                    <a:lnTo>
                      <a:pt x="71" y="96"/>
                    </a:lnTo>
                    <a:lnTo>
                      <a:pt x="124" y="84"/>
                    </a:lnTo>
                    <a:lnTo>
                      <a:pt x="105" y="0"/>
                    </a:lnTo>
                    <a:lnTo>
                      <a:pt x="53" y="13"/>
                    </a:lnTo>
                    <a:lnTo>
                      <a:pt x="0" y="25"/>
                    </a:lnTo>
                    <a:lnTo>
                      <a:pt x="19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5" name="Freeform 67"/>
              <p:cNvSpPr>
                <a:spLocks/>
              </p:cNvSpPr>
              <p:nvPr/>
            </p:nvSpPr>
            <p:spPr bwMode="auto">
              <a:xfrm>
                <a:off x="3239" y="1876"/>
                <a:ext cx="13" cy="12"/>
              </a:xfrm>
              <a:custGeom>
                <a:avLst/>
                <a:gdLst>
                  <a:gd name="T0" fmla="*/ 19 w 124"/>
                  <a:gd name="T1" fmla="*/ 108 h 108"/>
                  <a:gd name="T2" fmla="*/ 71 w 124"/>
                  <a:gd name="T3" fmla="*/ 96 h 108"/>
                  <a:gd name="T4" fmla="*/ 124 w 124"/>
                  <a:gd name="T5" fmla="*/ 84 h 108"/>
                  <a:gd name="T6" fmla="*/ 105 w 124"/>
                  <a:gd name="T7" fmla="*/ 0 h 108"/>
                  <a:gd name="T8" fmla="*/ 53 w 124"/>
                  <a:gd name="T9" fmla="*/ 13 h 108"/>
                  <a:gd name="T10" fmla="*/ 0 w 124"/>
                  <a:gd name="T11" fmla="*/ 25 h 108"/>
                  <a:gd name="T12" fmla="*/ 19 w 124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08">
                    <a:moveTo>
                      <a:pt x="19" y="108"/>
                    </a:moveTo>
                    <a:lnTo>
                      <a:pt x="71" y="96"/>
                    </a:lnTo>
                    <a:lnTo>
                      <a:pt x="124" y="84"/>
                    </a:lnTo>
                    <a:lnTo>
                      <a:pt x="105" y="0"/>
                    </a:lnTo>
                    <a:lnTo>
                      <a:pt x="53" y="13"/>
                    </a:lnTo>
                    <a:lnTo>
                      <a:pt x="0" y="25"/>
                    </a:lnTo>
                    <a:lnTo>
                      <a:pt x="19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6" name="Freeform 68"/>
              <p:cNvSpPr>
                <a:spLocks/>
              </p:cNvSpPr>
              <p:nvPr/>
            </p:nvSpPr>
            <p:spPr bwMode="auto">
              <a:xfrm>
                <a:off x="3244" y="1876"/>
                <a:ext cx="6" cy="2"/>
              </a:xfrm>
              <a:custGeom>
                <a:avLst/>
                <a:gdLst>
                  <a:gd name="T0" fmla="*/ 0 w 52"/>
                  <a:gd name="T1" fmla="*/ 14 h 14"/>
                  <a:gd name="T2" fmla="*/ 52 w 52"/>
                  <a:gd name="T3" fmla="*/ 1 h 14"/>
                  <a:gd name="T4" fmla="*/ 52 w 52"/>
                  <a:gd name="T5" fmla="*/ 0 h 14"/>
                  <a:gd name="T6" fmla="*/ 0 w 5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4">
                    <a:moveTo>
                      <a:pt x="0" y="14"/>
                    </a:moveTo>
                    <a:lnTo>
                      <a:pt x="52" y="1"/>
                    </a:lnTo>
                    <a:lnTo>
                      <a:pt x="5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7" name="Line 69"/>
              <p:cNvSpPr>
                <a:spLocks noChangeShapeType="1"/>
              </p:cNvSpPr>
              <p:nvPr/>
            </p:nvSpPr>
            <p:spPr bwMode="auto">
              <a:xfrm flipV="1">
                <a:off x="3250" y="18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8" name="Freeform 70"/>
              <p:cNvSpPr>
                <a:spLocks/>
              </p:cNvSpPr>
              <p:nvPr/>
            </p:nvSpPr>
            <p:spPr bwMode="auto">
              <a:xfrm>
                <a:off x="3236" y="1867"/>
                <a:ext cx="14" cy="12"/>
              </a:xfrm>
              <a:custGeom>
                <a:avLst/>
                <a:gdLst>
                  <a:gd name="T0" fmla="*/ 20 w 125"/>
                  <a:gd name="T1" fmla="*/ 109 h 109"/>
                  <a:gd name="T2" fmla="*/ 73 w 125"/>
                  <a:gd name="T3" fmla="*/ 96 h 109"/>
                  <a:gd name="T4" fmla="*/ 125 w 125"/>
                  <a:gd name="T5" fmla="*/ 82 h 109"/>
                  <a:gd name="T6" fmla="*/ 105 w 125"/>
                  <a:gd name="T7" fmla="*/ 0 h 109"/>
                  <a:gd name="T8" fmla="*/ 53 w 125"/>
                  <a:gd name="T9" fmla="*/ 13 h 109"/>
                  <a:gd name="T10" fmla="*/ 0 w 125"/>
                  <a:gd name="T11" fmla="*/ 26 h 109"/>
                  <a:gd name="T12" fmla="*/ 20 w 125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09">
                    <a:moveTo>
                      <a:pt x="20" y="109"/>
                    </a:moveTo>
                    <a:lnTo>
                      <a:pt x="73" y="96"/>
                    </a:lnTo>
                    <a:lnTo>
                      <a:pt x="125" y="82"/>
                    </a:lnTo>
                    <a:lnTo>
                      <a:pt x="105" y="0"/>
                    </a:lnTo>
                    <a:lnTo>
                      <a:pt x="53" y="13"/>
                    </a:lnTo>
                    <a:lnTo>
                      <a:pt x="0" y="26"/>
                    </a:lnTo>
                    <a:lnTo>
                      <a:pt x="20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9" name="Freeform 71"/>
              <p:cNvSpPr>
                <a:spLocks/>
              </p:cNvSpPr>
              <p:nvPr/>
            </p:nvSpPr>
            <p:spPr bwMode="auto">
              <a:xfrm>
                <a:off x="3236" y="1867"/>
                <a:ext cx="14" cy="12"/>
              </a:xfrm>
              <a:custGeom>
                <a:avLst/>
                <a:gdLst>
                  <a:gd name="T0" fmla="*/ 20 w 125"/>
                  <a:gd name="T1" fmla="*/ 109 h 109"/>
                  <a:gd name="T2" fmla="*/ 73 w 125"/>
                  <a:gd name="T3" fmla="*/ 96 h 109"/>
                  <a:gd name="T4" fmla="*/ 125 w 125"/>
                  <a:gd name="T5" fmla="*/ 82 h 109"/>
                  <a:gd name="T6" fmla="*/ 105 w 125"/>
                  <a:gd name="T7" fmla="*/ 0 h 109"/>
                  <a:gd name="T8" fmla="*/ 53 w 125"/>
                  <a:gd name="T9" fmla="*/ 13 h 109"/>
                  <a:gd name="T10" fmla="*/ 0 w 125"/>
                  <a:gd name="T11" fmla="*/ 26 h 109"/>
                  <a:gd name="T12" fmla="*/ 20 w 125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09">
                    <a:moveTo>
                      <a:pt x="20" y="109"/>
                    </a:moveTo>
                    <a:lnTo>
                      <a:pt x="73" y="96"/>
                    </a:lnTo>
                    <a:lnTo>
                      <a:pt x="125" y="82"/>
                    </a:lnTo>
                    <a:lnTo>
                      <a:pt x="105" y="0"/>
                    </a:lnTo>
                    <a:lnTo>
                      <a:pt x="53" y="13"/>
                    </a:lnTo>
                    <a:lnTo>
                      <a:pt x="0" y="26"/>
                    </a:lnTo>
                    <a:lnTo>
                      <a:pt x="20" y="10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0" name="Freeform 72"/>
              <p:cNvSpPr>
                <a:spLocks/>
              </p:cNvSpPr>
              <p:nvPr/>
            </p:nvSpPr>
            <p:spPr bwMode="auto">
              <a:xfrm>
                <a:off x="3242" y="1867"/>
                <a:ext cx="6" cy="1"/>
              </a:xfrm>
              <a:custGeom>
                <a:avLst/>
                <a:gdLst>
                  <a:gd name="T0" fmla="*/ 0 w 52"/>
                  <a:gd name="T1" fmla="*/ 15 h 15"/>
                  <a:gd name="T2" fmla="*/ 52 w 52"/>
                  <a:gd name="T3" fmla="*/ 2 h 15"/>
                  <a:gd name="T4" fmla="*/ 51 w 52"/>
                  <a:gd name="T5" fmla="*/ 0 h 15"/>
                  <a:gd name="T6" fmla="*/ 0 w 5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5">
                    <a:moveTo>
                      <a:pt x="0" y="15"/>
                    </a:moveTo>
                    <a:lnTo>
                      <a:pt x="52" y="2"/>
                    </a:lnTo>
                    <a:lnTo>
                      <a:pt x="51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1" name="Line 73"/>
              <p:cNvSpPr>
                <a:spLocks noChangeShapeType="1"/>
              </p:cNvSpPr>
              <p:nvPr/>
            </p:nvSpPr>
            <p:spPr bwMode="auto">
              <a:xfrm flipH="1" flipV="1">
                <a:off x="3248" y="18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2" name="Freeform 74"/>
              <p:cNvSpPr>
                <a:spLocks/>
              </p:cNvSpPr>
              <p:nvPr/>
            </p:nvSpPr>
            <p:spPr bwMode="auto">
              <a:xfrm>
                <a:off x="3234" y="1858"/>
                <a:ext cx="14" cy="12"/>
              </a:xfrm>
              <a:custGeom>
                <a:avLst/>
                <a:gdLst>
                  <a:gd name="T0" fmla="*/ 24 w 127"/>
                  <a:gd name="T1" fmla="*/ 112 h 112"/>
                  <a:gd name="T2" fmla="*/ 76 w 127"/>
                  <a:gd name="T3" fmla="*/ 96 h 112"/>
                  <a:gd name="T4" fmla="*/ 127 w 127"/>
                  <a:gd name="T5" fmla="*/ 81 h 112"/>
                  <a:gd name="T6" fmla="*/ 103 w 127"/>
                  <a:gd name="T7" fmla="*/ 0 h 112"/>
                  <a:gd name="T8" fmla="*/ 52 w 127"/>
                  <a:gd name="T9" fmla="*/ 15 h 112"/>
                  <a:gd name="T10" fmla="*/ 0 w 127"/>
                  <a:gd name="T11" fmla="*/ 30 h 112"/>
                  <a:gd name="T12" fmla="*/ 24 w 127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12">
                    <a:moveTo>
                      <a:pt x="24" y="112"/>
                    </a:moveTo>
                    <a:lnTo>
                      <a:pt x="76" y="96"/>
                    </a:lnTo>
                    <a:lnTo>
                      <a:pt x="127" y="81"/>
                    </a:lnTo>
                    <a:lnTo>
                      <a:pt x="103" y="0"/>
                    </a:lnTo>
                    <a:lnTo>
                      <a:pt x="52" y="15"/>
                    </a:lnTo>
                    <a:lnTo>
                      <a:pt x="0" y="30"/>
                    </a:lnTo>
                    <a:lnTo>
                      <a:pt x="24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3" name="Freeform 75"/>
              <p:cNvSpPr>
                <a:spLocks/>
              </p:cNvSpPr>
              <p:nvPr/>
            </p:nvSpPr>
            <p:spPr bwMode="auto">
              <a:xfrm>
                <a:off x="3234" y="1858"/>
                <a:ext cx="14" cy="12"/>
              </a:xfrm>
              <a:custGeom>
                <a:avLst/>
                <a:gdLst>
                  <a:gd name="T0" fmla="*/ 24 w 127"/>
                  <a:gd name="T1" fmla="*/ 112 h 112"/>
                  <a:gd name="T2" fmla="*/ 76 w 127"/>
                  <a:gd name="T3" fmla="*/ 96 h 112"/>
                  <a:gd name="T4" fmla="*/ 127 w 127"/>
                  <a:gd name="T5" fmla="*/ 81 h 112"/>
                  <a:gd name="T6" fmla="*/ 103 w 127"/>
                  <a:gd name="T7" fmla="*/ 0 h 112"/>
                  <a:gd name="T8" fmla="*/ 52 w 127"/>
                  <a:gd name="T9" fmla="*/ 15 h 112"/>
                  <a:gd name="T10" fmla="*/ 0 w 127"/>
                  <a:gd name="T11" fmla="*/ 30 h 112"/>
                  <a:gd name="T12" fmla="*/ 24 w 127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12">
                    <a:moveTo>
                      <a:pt x="24" y="112"/>
                    </a:moveTo>
                    <a:lnTo>
                      <a:pt x="76" y="96"/>
                    </a:lnTo>
                    <a:lnTo>
                      <a:pt x="127" y="81"/>
                    </a:lnTo>
                    <a:lnTo>
                      <a:pt x="103" y="0"/>
                    </a:lnTo>
                    <a:lnTo>
                      <a:pt x="52" y="15"/>
                    </a:lnTo>
                    <a:lnTo>
                      <a:pt x="0" y="30"/>
                    </a:lnTo>
                    <a:lnTo>
                      <a:pt x="24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4" name="Freeform 76"/>
              <p:cNvSpPr>
                <a:spLocks/>
              </p:cNvSpPr>
              <p:nvPr/>
            </p:nvSpPr>
            <p:spPr bwMode="auto">
              <a:xfrm>
                <a:off x="3240" y="1858"/>
                <a:ext cx="5" cy="1"/>
              </a:xfrm>
              <a:custGeom>
                <a:avLst/>
                <a:gdLst>
                  <a:gd name="T0" fmla="*/ 0 w 51"/>
                  <a:gd name="T1" fmla="*/ 16 h 16"/>
                  <a:gd name="T2" fmla="*/ 51 w 51"/>
                  <a:gd name="T3" fmla="*/ 1 h 16"/>
                  <a:gd name="T4" fmla="*/ 51 w 51"/>
                  <a:gd name="T5" fmla="*/ 0 h 16"/>
                  <a:gd name="T6" fmla="*/ 0 w 51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16">
                    <a:moveTo>
                      <a:pt x="0" y="16"/>
                    </a:moveTo>
                    <a:lnTo>
                      <a:pt x="51" y="1"/>
                    </a:lnTo>
                    <a:lnTo>
                      <a:pt x="5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5" name="Line 77"/>
              <p:cNvSpPr>
                <a:spLocks noChangeShapeType="1"/>
              </p:cNvSpPr>
              <p:nvPr/>
            </p:nvSpPr>
            <p:spPr bwMode="auto">
              <a:xfrm flipV="1">
                <a:off x="3245" y="18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6" name="Freeform 78"/>
              <p:cNvSpPr>
                <a:spLocks/>
              </p:cNvSpPr>
              <p:nvPr/>
            </p:nvSpPr>
            <p:spPr bwMode="auto">
              <a:xfrm>
                <a:off x="3231" y="1849"/>
                <a:ext cx="14" cy="12"/>
              </a:xfrm>
              <a:custGeom>
                <a:avLst/>
                <a:gdLst>
                  <a:gd name="T0" fmla="*/ 25 w 128"/>
                  <a:gd name="T1" fmla="*/ 114 h 114"/>
                  <a:gd name="T2" fmla="*/ 77 w 128"/>
                  <a:gd name="T3" fmla="*/ 97 h 114"/>
                  <a:gd name="T4" fmla="*/ 128 w 128"/>
                  <a:gd name="T5" fmla="*/ 81 h 114"/>
                  <a:gd name="T6" fmla="*/ 103 w 128"/>
                  <a:gd name="T7" fmla="*/ 0 h 114"/>
                  <a:gd name="T8" fmla="*/ 51 w 128"/>
                  <a:gd name="T9" fmla="*/ 16 h 114"/>
                  <a:gd name="T10" fmla="*/ 0 w 128"/>
                  <a:gd name="T11" fmla="*/ 32 h 114"/>
                  <a:gd name="T12" fmla="*/ 25 w 128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14">
                    <a:moveTo>
                      <a:pt x="25" y="114"/>
                    </a:moveTo>
                    <a:lnTo>
                      <a:pt x="77" y="97"/>
                    </a:lnTo>
                    <a:lnTo>
                      <a:pt x="128" y="81"/>
                    </a:lnTo>
                    <a:lnTo>
                      <a:pt x="103" y="0"/>
                    </a:lnTo>
                    <a:lnTo>
                      <a:pt x="51" y="16"/>
                    </a:lnTo>
                    <a:lnTo>
                      <a:pt x="0" y="32"/>
                    </a:lnTo>
                    <a:lnTo>
                      <a:pt x="25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7" name="Freeform 79"/>
              <p:cNvSpPr>
                <a:spLocks/>
              </p:cNvSpPr>
              <p:nvPr/>
            </p:nvSpPr>
            <p:spPr bwMode="auto">
              <a:xfrm>
                <a:off x="3231" y="1849"/>
                <a:ext cx="14" cy="12"/>
              </a:xfrm>
              <a:custGeom>
                <a:avLst/>
                <a:gdLst>
                  <a:gd name="T0" fmla="*/ 25 w 128"/>
                  <a:gd name="T1" fmla="*/ 114 h 114"/>
                  <a:gd name="T2" fmla="*/ 77 w 128"/>
                  <a:gd name="T3" fmla="*/ 97 h 114"/>
                  <a:gd name="T4" fmla="*/ 128 w 128"/>
                  <a:gd name="T5" fmla="*/ 81 h 114"/>
                  <a:gd name="T6" fmla="*/ 103 w 128"/>
                  <a:gd name="T7" fmla="*/ 0 h 114"/>
                  <a:gd name="T8" fmla="*/ 51 w 128"/>
                  <a:gd name="T9" fmla="*/ 16 h 114"/>
                  <a:gd name="T10" fmla="*/ 0 w 128"/>
                  <a:gd name="T11" fmla="*/ 32 h 114"/>
                  <a:gd name="T12" fmla="*/ 25 w 128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14">
                    <a:moveTo>
                      <a:pt x="25" y="114"/>
                    </a:moveTo>
                    <a:lnTo>
                      <a:pt x="77" y="97"/>
                    </a:lnTo>
                    <a:lnTo>
                      <a:pt x="128" y="81"/>
                    </a:lnTo>
                    <a:lnTo>
                      <a:pt x="103" y="0"/>
                    </a:lnTo>
                    <a:lnTo>
                      <a:pt x="51" y="16"/>
                    </a:lnTo>
                    <a:lnTo>
                      <a:pt x="0" y="32"/>
                    </a:lnTo>
                    <a:lnTo>
                      <a:pt x="25" y="1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8" name="Freeform 80"/>
              <p:cNvSpPr>
                <a:spLocks/>
              </p:cNvSpPr>
              <p:nvPr/>
            </p:nvSpPr>
            <p:spPr bwMode="auto">
              <a:xfrm>
                <a:off x="3237" y="1848"/>
                <a:ext cx="5" cy="2"/>
              </a:xfrm>
              <a:custGeom>
                <a:avLst/>
                <a:gdLst>
                  <a:gd name="T0" fmla="*/ 0 w 52"/>
                  <a:gd name="T1" fmla="*/ 19 h 19"/>
                  <a:gd name="T2" fmla="*/ 52 w 52"/>
                  <a:gd name="T3" fmla="*/ 3 h 19"/>
                  <a:gd name="T4" fmla="*/ 52 w 52"/>
                  <a:gd name="T5" fmla="*/ 0 h 19"/>
                  <a:gd name="T6" fmla="*/ 0 w 52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9">
                    <a:moveTo>
                      <a:pt x="0" y="19"/>
                    </a:moveTo>
                    <a:lnTo>
                      <a:pt x="52" y="3"/>
                    </a:lnTo>
                    <a:lnTo>
                      <a:pt x="5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9" name="Line 81"/>
              <p:cNvSpPr>
                <a:spLocks noChangeShapeType="1"/>
              </p:cNvSpPr>
              <p:nvPr/>
            </p:nvSpPr>
            <p:spPr bwMode="auto">
              <a:xfrm flipV="1">
                <a:off x="3242" y="18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0" name="Freeform 82"/>
              <p:cNvSpPr>
                <a:spLocks/>
              </p:cNvSpPr>
              <p:nvPr/>
            </p:nvSpPr>
            <p:spPr bwMode="auto">
              <a:xfrm>
                <a:off x="3228" y="1839"/>
                <a:ext cx="14" cy="14"/>
              </a:xfrm>
              <a:custGeom>
                <a:avLst/>
                <a:gdLst>
                  <a:gd name="T0" fmla="*/ 29 w 132"/>
                  <a:gd name="T1" fmla="*/ 118 h 118"/>
                  <a:gd name="T2" fmla="*/ 80 w 132"/>
                  <a:gd name="T3" fmla="*/ 99 h 118"/>
                  <a:gd name="T4" fmla="*/ 132 w 132"/>
                  <a:gd name="T5" fmla="*/ 80 h 118"/>
                  <a:gd name="T6" fmla="*/ 103 w 132"/>
                  <a:gd name="T7" fmla="*/ 0 h 118"/>
                  <a:gd name="T8" fmla="*/ 52 w 132"/>
                  <a:gd name="T9" fmla="*/ 19 h 118"/>
                  <a:gd name="T10" fmla="*/ 0 w 132"/>
                  <a:gd name="T11" fmla="*/ 38 h 118"/>
                  <a:gd name="T12" fmla="*/ 29 w 13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8">
                    <a:moveTo>
                      <a:pt x="29" y="118"/>
                    </a:moveTo>
                    <a:lnTo>
                      <a:pt x="80" y="99"/>
                    </a:lnTo>
                    <a:lnTo>
                      <a:pt x="132" y="80"/>
                    </a:lnTo>
                    <a:lnTo>
                      <a:pt x="103" y="0"/>
                    </a:lnTo>
                    <a:lnTo>
                      <a:pt x="52" y="19"/>
                    </a:lnTo>
                    <a:lnTo>
                      <a:pt x="0" y="38"/>
                    </a:lnTo>
                    <a:lnTo>
                      <a:pt x="2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1" name="Freeform 83"/>
              <p:cNvSpPr>
                <a:spLocks/>
              </p:cNvSpPr>
              <p:nvPr/>
            </p:nvSpPr>
            <p:spPr bwMode="auto">
              <a:xfrm>
                <a:off x="3228" y="1839"/>
                <a:ext cx="14" cy="14"/>
              </a:xfrm>
              <a:custGeom>
                <a:avLst/>
                <a:gdLst>
                  <a:gd name="T0" fmla="*/ 29 w 132"/>
                  <a:gd name="T1" fmla="*/ 118 h 118"/>
                  <a:gd name="T2" fmla="*/ 80 w 132"/>
                  <a:gd name="T3" fmla="*/ 99 h 118"/>
                  <a:gd name="T4" fmla="*/ 132 w 132"/>
                  <a:gd name="T5" fmla="*/ 80 h 118"/>
                  <a:gd name="T6" fmla="*/ 103 w 132"/>
                  <a:gd name="T7" fmla="*/ 0 h 118"/>
                  <a:gd name="T8" fmla="*/ 52 w 132"/>
                  <a:gd name="T9" fmla="*/ 19 h 118"/>
                  <a:gd name="T10" fmla="*/ 0 w 132"/>
                  <a:gd name="T11" fmla="*/ 38 h 118"/>
                  <a:gd name="T12" fmla="*/ 29 w 13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8">
                    <a:moveTo>
                      <a:pt x="29" y="118"/>
                    </a:moveTo>
                    <a:lnTo>
                      <a:pt x="80" y="99"/>
                    </a:lnTo>
                    <a:lnTo>
                      <a:pt x="132" y="80"/>
                    </a:lnTo>
                    <a:lnTo>
                      <a:pt x="103" y="0"/>
                    </a:lnTo>
                    <a:lnTo>
                      <a:pt x="52" y="19"/>
                    </a:lnTo>
                    <a:lnTo>
                      <a:pt x="0" y="38"/>
                    </a:lnTo>
                    <a:lnTo>
                      <a:pt x="29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2" name="Freeform 84"/>
              <p:cNvSpPr>
                <a:spLocks/>
              </p:cNvSpPr>
              <p:nvPr/>
            </p:nvSpPr>
            <p:spPr bwMode="auto">
              <a:xfrm>
                <a:off x="3234" y="1839"/>
                <a:ext cx="5" cy="3"/>
              </a:xfrm>
              <a:custGeom>
                <a:avLst/>
                <a:gdLst>
                  <a:gd name="T0" fmla="*/ 0 w 51"/>
                  <a:gd name="T1" fmla="*/ 20 h 20"/>
                  <a:gd name="T2" fmla="*/ 51 w 51"/>
                  <a:gd name="T3" fmla="*/ 1 h 20"/>
                  <a:gd name="T4" fmla="*/ 50 w 51"/>
                  <a:gd name="T5" fmla="*/ 0 h 20"/>
                  <a:gd name="T6" fmla="*/ 0 w 51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0">
                    <a:moveTo>
                      <a:pt x="0" y="20"/>
                    </a:moveTo>
                    <a:lnTo>
                      <a:pt x="51" y="1"/>
                    </a:lnTo>
                    <a:lnTo>
                      <a:pt x="5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3" name="Line 85"/>
              <p:cNvSpPr>
                <a:spLocks noChangeShapeType="1"/>
              </p:cNvSpPr>
              <p:nvPr/>
            </p:nvSpPr>
            <p:spPr bwMode="auto">
              <a:xfrm flipH="1" flipV="1">
                <a:off x="3239" y="1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4" name="Freeform 86"/>
              <p:cNvSpPr>
                <a:spLocks/>
              </p:cNvSpPr>
              <p:nvPr/>
            </p:nvSpPr>
            <p:spPr bwMode="auto">
              <a:xfrm>
                <a:off x="3224" y="1831"/>
                <a:ext cx="15" cy="13"/>
              </a:xfrm>
              <a:custGeom>
                <a:avLst/>
                <a:gdLst>
                  <a:gd name="T0" fmla="*/ 32 w 132"/>
                  <a:gd name="T1" fmla="*/ 119 h 119"/>
                  <a:gd name="T2" fmla="*/ 82 w 132"/>
                  <a:gd name="T3" fmla="*/ 99 h 119"/>
                  <a:gd name="T4" fmla="*/ 132 w 132"/>
                  <a:gd name="T5" fmla="*/ 79 h 119"/>
                  <a:gd name="T6" fmla="*/ 101 w 132"/>
                  <a:gd name="T7" fmla="*/ 0 h 119"/>
                  <a:gd name="T8" fmla="*/ 50 w 132"/>
                  <a:gd name="T9" fmla="*/ 20 h 119"/>
                  <a:gd name="T10" fmla="*/ 0 w 132"/>
                  <a:gd name="T11" fmla="*/ 40 h 119"/>
                  <a:gd name="T12" fmla="*/ 32 w 13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9">
                    <a:moveTo>
                      <a:pt x="32" y="119"/>
                    </a:moveTo>
                    <a:lnTo>
                      <a:pt x="82" y="99"/>
                    </a:lnTo>
                    <a:lnTo>
                      <a:pt x="132" y="79"/>
                    </a:lnTo>
                    <a:lnTo>
                      <a:pt x="101" y="0"/>
                    </a:lnTo>
                    <a:lnTo>
                      <a:pt x="50" y="20"/>
                    </a:lnTo>
                    <a:lnTo>
                      <a:pt x="0" y="40"/>
                    </a:lnTo>
                    <a:lnTo>
                      <a:pt x="32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5" name="Freeform 87"/>
              <p:cNvSpPr>
                <a:spLocks/>
              </p:cNvSpPr>
              <p:nvPr/>
            </p:nvSpPr>
            <p:spPr bwMode="auto">
              <a:xfrm>
                <a:off x="3224" y="1831"/>
                <a:ext cx="15" cy="13"/>
              </a:xfrm>
              <a:custGeom>
                <a:avLst/>
                <a:gdLst>
                  <a:gd name="T0" fmla="*/ 32 w 132"/>
                  <a:gd name="T1" fmla="*/ 119 h 119"/>
                  <a:gd name="T2" fmla="*/ 82 w 132"/>
                  <a:gd name="T3" fmla="*/ 99 h 119"/>
                  <a:gd name="T4" fmla="*/ 132 w 132"/>
                  <a:gd name="T5" fmla="*/ 79 h 119"/>
                  <a:gd name="T6" fmla="*/ 101 w 132"/>
                  <a:gd name="T7" fmla="*/ 0 h 119"/>
                  <a:gd name="T8" fmla="*/ 50 w 132"/>
                  <a:gd name="T9" fmla="*/ 20 h 119"/>
                  <a:gd name="T10" fmla="*/ 0 w 132"/>
                  <a:gd name="T11" fmla="*/ 40 h 119"/>
                  <a:gd name="T12" fmla="*/ 32 w 13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9">
                    <a:moveTo>
                      <a:pt x="32" y="119"/>
                    </a:moveTo>
                    <a:lnTo>
                      <a:pt x="82" y="99"/>
                    </a:lnTo>
                    <a:lnTo>
                      <a:pt x="132" y="79"/>
                    </a:lnTo>
                    <a:lnTo>
                      <a:pt x="101" y="0"/>
                    </a:lnTo>
                    <a:lnTo>
                      <a:pt x="50" y="20"/>
                    </a:lnTo>
                    <a:lnTo>
                      <a:pt x="0" y="40"/>
                    </a:lnTo>
                    <a:lnTo>
                      <a:pt x="32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6" name="Freeform 88"/>
              <p:cNvSpPr>
                <a:spLocks/>
              </p:cNvSpPr>
              <p:nvPr/>
            </p:nvSpPr>
            <p:spPr bwMode="auto">
              <a:xfrm>
                <a:off x="3230" y="1830"/>
                <a:ext cx="6" cy="3"/>
              </a:xfrm>
              <a:custGeom>
                <a:avLst/>
                <a:gdLst>
                  <a:gd name="T0" fmla="*/ 0 w 51"/>
                  <a:gd name="T1" fmla="*/ 21 h 21"/>
                  <a:gd name="T2" fmla="*/ 51 w 51"/>
                  <a:gd name="T3" fmla="*/ 1 h 21"/>
                  <a:gd name="T4" fmla="*/ 51 w 51"/>
                  <a:gd name="T5" fmla="*/ 0 h 21"/>
                  <a:gd name="T6" fmla="*/ 0 w 51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1">
                    <a:moveTo>
                      <a:pt x="0" y="21"/>
                    </a:moveTo>
                    <a:lnTo>
                      <a:pt x="51" y="1"/>
                    </a:lnTo>
                    <a:lnTo>
                      <a:pt x="5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7" name="Line 89"/>
              <p:cNvSpPr>
                <a:spLocks noChangeShapeType="1"/>
              </p:cNvSpPr>
              <p:nvPr/>
            </p:nvSpPr>
            <p:spPr bwMode="auto">
              <a:xfrm flipV="1">
                <a:off x="3236" y="18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8" name="Freeform 90"/>
              <p:cNvSpPr>
                <a:spLocks/>
              </p:cNvSpPr>
              <p:nvPr/>
            </p:nvSpPr>
            <p:spPr bwMode="auto">
              <a:xfrm>
                <a:off x="3221" y="1822"/>
                <a:ext cx="15" cy="13"/>
              </a:xfrm>
              <a:custGeom>
                <a:avLst/>
                <a:gdLst>
                  <a:gd name="T0" fmla="*/ 33 w 134"/>
                  <a:gd name="T1" fmla="*/ 120 h 120"/>
                  <a:gd name="T2" fmla="*/ 83 w 134"/>
                  <a:gd name="T3" fmla="*/ 99 h 120"/>
                  <a:gd name="T4" fmla="*/ 134 w 134"/>
                  <a:gd name="T5" fmla="*/ 78 h 120"/>
                  <a:gd name="T6" fmla="*/ 101 w 134"/>
                  <a:gd name="T7" fmla="*/ 0 h 120"/>
                  <a:gd name="T8" fmla="*/ 50 w 134"/>
                  <a:gd name="T9" fmla="*/ 21 h 120"/>
                  <a:gd name="T10" fmla="*/ 0 w 134"/>
                  <a:gd name="T11" fmla="*/ 42 h 120"/>
                  <a:gd name="T12" fmla="*/ 33 w 13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20">
                    <a:moveTo>
                      <a:pt x="33" y="120"/>
                    </a:moveTo>
                    <a:lnTo>
                      <a:pt x="83" y="99"/>
                    </a:lnTo>
                    <a:lnTo>
                      <a:pt x="134" y="78"/>
                    </a:lnTo>
                    <a:lnTo>
                      <a:pt x="101" y="0"/>
                    </a:lnTo>
                    <a:lnTo>
                      <a:pt x="50" y="21"/>
                    </a:lnTo>
                    <a:lnTo>
                      <a:pt x="0" y="42"/>
                    </a:lnTo>
                    <a:lnTo>
                      <a:pt x="33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9" name="Freeform 91"/>
              <p:cNvSpPr>
                <a:spLocks/>
              </p:cNvSpPr>
              <p:nvPr/>
            </p:nvSpPr>
            <p:spPr bwMode="auto">
              <a:xfrm>
                <a:off x="3221" y="1822"/>
                <a:ext cx="15" cy="13"/>
              </a:xfrm>
              <a:custGeom>
                <a:avLst/>
                <a:gdLst>
                  <a:gd name="T0" fmla="*/ 33 w 134"/>
                  <a:gd name="T1" fmla="*/ 120 h 120"/>
                  <a:gd name="T2" fmla="*/ 83 w 134"/>
                  <a:gd name="T3" fmla="*/ 99 h 120"/>
                  <a:gd name="T4" fmla="*/ 134 w 134"/>
                  <a:gd name="T5" fmla="*/ 78 h 120"/>
                  <a:gd name="T6" fmla="*/ 101 w 134"/>
                  <a:gd name="T7" fmla="*/ 0 h 120"/>
                  <a:gd name="T8" fmla="*/ 50 w 134"/>
                  <a:gd name="T9" fmla="*/ 21 h 120"/>
                  <a:gd name="T10" fmla="*/ 0 w 134"/>
                  <a:gd name="T11" fmla="*/ 42 h 120"/>
                  <a:gd name="T12" fmla="*/ 33 w 13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20">
                    <a:moveTo>
                      <a:pt x="33" y="120"/>
                    </a:moveTo>
                    <a:lnTo>
                      <a:pt x="83" y="99"/>
                    </a:lnTo>
                    <a:lnTo>
                      <a:pt x="134" y="78"/>
                    </a:lnTo>
                    <a:lnTo>
                      <a:pt x="101" y="0"/>
                    </a:lnTo>
                    <a:lnTo>
                      <a:pt x="50" y="21"/>
                    </a:lnTo>
                    <a:lnTo>
                      <a:pt x="0" y="42"/>
                    </a:lnTo>
                    <a:lnTo>
                      <a:pt x="33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0" name="Freeform 92"/>
              <p:cNvSpPr>
                <a:spLocks/>
              </p:cNvSpPr>
              <p:nvPr/>
            </p:nvSpPr>
            <p:spPr bwMode="auto">
              <a:xfrm>
                <a:off x="3226" y="1821"/>
                <a:ext cx="6" cy="3"/>
              </a:xfrm>
              <a:custGeom>
                <a:avLst/>
                <a:gdLst>
                  <a:gd name="T0" fmla="*/ 0 w 51"/>
                  <a:gd name="T1" fmla="*/ 24 h 24"/>
                  <a:gd name="T2" fmla="*/ 51 w 51"/>
                  <a:gd name="T3" fmla="*/ 3 h 24"/>
                  <a:gd name="T4" fmla="*/ 50 w 51"/>
                  <a:gd name="T5" fmla="*/ 0 h 24"/>
                  <a:gd name="T6" fmla="*/ 0 w 5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4">
                    <a:moveTo>
                      <a:pt x="0" y="24"/>
                    </a:moveTo>
                    <a:lnTo>
                      <a:pt x="51" y="3"/>
                    </a:lnTo>
                    <a:lnTo>
                      <a:pt x="5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1" name="Line 93"/>
              <p:cNvSpPr>
                <a:spLocks noChangeShapeType="1"/>
              </p:cNvSpPr>
              <p:nvPr/>
            </p:nvSpPr>
            <p:spPr bwMode="auto">
              <a:xfrm flipH="1" flipV="1">
                <a:off x="3232" y="1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2" name="Freeform 94"/>
              <p:cNvSpPr>
                <a:spLocks/>
              </p:cNvSpPr>
              <p:nvPr/>
            </p:nvSpPr>
            <p:spPr bwMode="auto">
              <a:xfrm>
                <a:off x="3217" y="1813"/>
                <a:ext cx="15" cy="14"/>
              </a:xfrm>
              <a:custGeom>
                <a:avLst/>
                <a:gdLst>
                  <a:gd name="T0" fmla="*/ 37 w 136"/>
                  <a:gd name="T1" fmla="*/ 125 h 125"/>
                  <a:gd name="T2" fmla="*/ 86 w 136"/>
                  <a:gd name="T3" fmla="*/ 101 h 125"/>
                  <a:gd name="T4" fmla="*/ 136 w 136"/>
                  <a:gd name="T5" fmla="*/ 77 h 125"/>
                  <a:gd name="T6" fmla="*/ 98 w 136"/>
                  <a:gd name="T7" fmla="*/ 0 h 125"/>
                  <a:gd name="T8" fmla="*/ 49 w 136"/>
                  <a:gd name="T9" fmla="*/ 24 h 125"/>
                  <a:gd name="T10" fmla="*/ 0 w 136"/>
                  <a:gd name="T11" fmla="*/ 49 h 125"/>
                  <a:gd name="T12" fmla="*/ 37 w 136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5">
                    <a:moveTo>
                      <a:pt x="37" y="125"/>
                    </a:moveTo>
                    <a:lnTo>
                      <a:pt x="86" y="101"/>
                    </a:lnTo>
                    <a:lnTo>
                      <a:pt x="136" y="77"/>
                    </a:lnTo>
                    <a:lnTo>
                      <a:pt x="98" y="0"/>
                    </a:lnTo>
                    <a:lnTo>
                      <a:pt x="49" y="24"/>
                    </a:lnTo>
                    <a:lnTo>
                      <a:pt x="0" y="49"/>
                    </a:lnTo>
                    <a:lnTo>
                      <a:pt x="37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3" name="Freeform 95"/>
              <p:cNvSpPr>
                <a:spLocks/>
              </p:cNvSpPr>
              <p:nvPr/>
            </p:nvSpPr>
            <p:spPr bwMode="auto">
              <a:xfrm>
                <a:off x="3217" y="1813"/>
                <a:ext cx="15" cy="14"/>
              </a:xfrm>
              <a:custGeom>
                <a:avLst/>
                <a:gdLst>
                  <a:gd name="T0" fmla="*/ 37 w 136"/>
                  <a:gd name="T1" fmla="*/ 125 h 125"/>
                  <a:gd name="T2" fmla="*/ 86 w 136"/>
                  <a:gd name="T3" fmla="*/ 101 h 125"/>
                  <a:gd name="T4" fmla="*/ 136 w 136"/>
                  <a:gd name="T5" fmla="*/ 77 h 125"/>
                  <a:gd name="T6" fmla="*/ 98 w 136"/>
                  <a:gd name="T7" fmla="*/ 0 h 125"/>
                  <a:gd name="T8" fmla="*/ 49 w 136"/>
                  <a:gd name="T9" fmla="*/ 24 h 125"/>
                  <a:gd name="T10" fmla="*/ 0 w 136"/>
                  <a:gd name="T11" fmla="*/ 49 h 125"/>
                  <a:gd name="T12" fmla="*/ 37 w 136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5">
                    <a:moveTo>
                      <a:pt x="37" y="125"/>
                    </a:moveTo>
                    <a:lnTo>
                      <a:pt x="86" y="101"/>
                    </a:lnTo>
                    <a:lnTo>
                      <a:pt x="136" y="77"/>
                    </a:lnTo>
                    <a:lnTo>
                      <a:pt x="98" y="0"/>
                    </a:lnTo>
                    <a:lnTo>
                      <a:pt x="49" y="24"/>
                    </a:lnTo>
                    <a:lnTo>
                      <a:pt x="0" y="49"/>
                    </a:lnTo>
                    <a:lnTo>
                      <a:pt x="37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4" name="Freeform 96"/>
              <p:cNvSpPr>
                <a:spLocks/>
              </p:cNvSpPr>
              <p:nvPr/>
            </p:nvSpPr>
            <p:spPr bwMode="auto">
              <a:xfrm>
                <a:off x="3222" y="1813"/>
                <a:ext cx="6" cy="3"/>
              </a:xfrm>
              <a:custGeom>
                <a:avLst/>
                <a:gdLst>
                  <a:gd name="T0" fmla="*/ 0 w 49"/>
                  <a:gd name="T1" fmla="*/ 24 h 24"/>
                  <a:gd name="T2" fmla="*/ 49 w 49"/>
                  <a:gd name="T3" fmla="*/ 0 h 24"/>
                  <a:gd name="T4" fmla="*/ 48 w 49"/>
                  <a:gd name="T5" fmla="*/ 0 h 24"/>
                  <a:gd name="T6" fmla="*/ 0 w 49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24">
                    <a:moveTo>
                      <a:pt x="0" y="24"/>
                    </a:moveTo>
                    <a:lnTo>
                      <a:pt x="49" y="0"/>
                    </a:lnTo>
                    <a:lnTo>
                      <a:pt x="48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5" name="Line 97"/>
              <p:cNvSpPr>
                <a:spLocks noChangeShapeType="1"/>
              </p:cNvSpPr>
              <p:nvPr/>
            </p:nvSpPr>
            <p:spPr bwMode="auto">
              <a:xfrm flipH="1">
                <a:off x="3228" y="1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6" name="Freeform 98"/>
              <p:cNvSpPr>
                <a:spLocks/>
              </p:cNvSpPr>
              <p:nvPr/>
            </p:nvSpPr>
            <p:spPr bwMode="auto">
              <a:xfrm>
                <a:off x="3213" y="1805"/>
                <a:ext cx="15" cy="13"/>
              </a:xfrm>
              <a:custGeom>
                <a:avLst/>
                <a:gdLst>
                  <a:gd name="T0" fmla="*/ 39 w 135"/>
                  <a:gd name="T1" fmla="*/ 124 h 124"/>
                  <a:gd name="T2" fmla="*/ 87 w 135"/>
                  <a:gd name="T3" fmla="*/ 99 h 124"/>
                  <a:gd name="T4" fmla="*/ 135 w 135"/>
                  <a:gd name="T5" fmla="*/ 75 h 124"/>
                  <a:gd name="T6" fmla="*/ 97 w 135"/>
                  <a:gd name="T7" fmla="*/ 0 h 124"/>
                  <a:gd name="T8" fmla="*/ 49 w 135"/>
                  <a:gd name="T9" fmla="*/ 24 h 124"/>
                  <a:gd name="T10" fmla="*/ 0 w 135"/>
                  <a:gd name="T11" fmla="*/ 48 h 124"/>
                  <a:gd name="T12" fmla="*/ 39 w 13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4">
                    <a:moveTo>
                      <a:pt x="39" y="124"/>
                    </a:moveTo>
                    <a:lnTo>
                      <a:pt x="87" y="99"/>
                    </a:lnTo>
                    <a:lnTo>
                      <a:pt x="135" y="75"/>
                    </a:lnTo>
                    <a:lnTo>
                      <a:pt x="97" y="0"/>
                    </a:lnTo>
                    <a:lnTo>
                      <a:pt x="49" y="24"/>
                    </a:lnTo>
                    <a:lnTo>
                      <a:pt x="0" y="48"/>
                    </a:lnTo>
                    <a:lnTo>
                      <a:pt x="39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7" name="Freeform 99"/>
              <p:cNvSpPr>
                <a:spLocks/>
              </p:cNvSpPr>
              <p:nvPr/>
            </p:nvSpPr>
            <p:spPr bwMode="auto">
              <a:xfrm>
                <a:off x="3213" y="1805"/>
                <a:ext cx="15" cy="13"/>
              </a:xfrm>
              <a:custGeom>
                <a:avLst/>
                <a:gdLst>
                  <a:gd name="T0" fmla="*/ 39 w 135"/>
                  <a:gd name="T1" fmla="*/ 124 h 124"/>
                  <a:gd name="T2" fmla="*/ 87 w 135"/>
                  <a:gd name="T3" fmla="*/ 99 h 124"/>
                  <a:gd name="T4" fmla="*/ 135 w 135"/>
                  <a:gd name="T5" fmla="*/ 75 h 124"/>
                  <a:gd name="T6" fmla="*/ 97 w 135"/>
                  <a:gd name="T7" fmla="*/ 0 h 124"/>
                  <a:gd name="T8" fmla="*/ 49 w 135"/>
                  <a:gd name="T9" fmla="*/ 24 h 124"/>
                  <a:gd name="T10" fmla="*/ 0 w 135"/>
                  <a:gd name="T11" fmla="*/ 48 h 124"/>
                  <a:gd name="T12" fmla="*/ 39 w 13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4">
                    <a:moveTo>
                      <a:pt x="39" y="124"/>
                    </a:moveTo>
                    <a:lnTo>
                      <a:pt x="87" y="99"/>
                    </a:lnTo>
                    <a:lnTo>
                      <a:pt x="135" y="75"/>
                    </a:lnTo>
                    <a:lnTo>
                      <a:pt x="97" y="0"/>
                    </a:lnTo>
                    <a:lnTo>
                      <a:pt x="49" y="24"/>
                    </a:lnTo>
                    <a:lnTo>
                      <a:pt x="0" y="48"/>
                    </a:lnTo>
                    <a:lnTo>
                      <a:pt x="39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8" name="Freeform 100"/>
              <p:cNvSpPr>
                <a:spLocks/>
              </p:cNvSpPr>
              <p:nvPr/>
            </p:nvSpPr>
            <p:spPr bwMode="auto">
              <a:xfrm>
                <a:off x="3218" y="1804"/>
                <a:ext cx="5" cy="3"/>
              </a:xfrm>
              <a:custGeom>
                <a:avLst/>
                <a:gdLst>
                  <a:gd name="T0" fmla="*/ 0 w 48"/>
                  <a:gd name="T1" fmla="*/ 27 h 27"/>
                  <a:gd name="T2" fmla="*/ 48 w 48"/>
                  <a:gd name="T3" fmla="*/ 3 h 27"/>
                  <a:gd name="T4" fmla="*/ 47 w 48"/>
                  <a:gd name="T5" fmla="*/ 0 h 27"/>
                  <a:gd name="T6" fmla="*/ 0 w 4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27">
                    <a:moveTo>
                      <a:pt x="0" y="27"/>
                    </a:moveTo>
                    <a:lnTo>
                      <a:pt x="48" y="3"/>
                    </a:lnTo>
                    <a:lnTo>
                      <a:pt x="4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9" name="Line 101"/>
              <p:cNvSpPr>
                <a:spLocks noChangeShapeType="1"/>
              </p:cNvSpPr>
              <p:nvPr/>
            </p:nvSpPr>
            <p:spPr bwMode="auto">
              <a:xfrm flipH="1" flipV="1">
                <a:off x="3223" y="18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0" name="Freeform 102"/>
              <p:cNvSpPr>
                <a:spLocks/>
              </p:cNvSpPr>
              <p:nvPr/>
            </p:nvSpPr>
            <p:spPr bwMode="auto">
              <a:xfrm>
                <a:off x="3208" y="1796"/>
                <a:ext cx="15" cy="14"/>
              </a:xfrm>
              <a:custGeom>
                <a:avLst/>
                <a:gdLst>
                  <a:gd name="T0" fmla="*/ 40 w 135"/>
                  <a:gd name="T1" fmla="*/ 126 h 126"/>
                  <a:gd name="T2" fmla="*/ 88 w 135"/>
                  <a:gd name="T3" fmla="*/ 100 h 126"/>
                  <a:gd name="T4" fmla="*/ 135 w 135"/>
                  <a:gd name="T5" fmla="*/ 73 h 126"/>
                  <a:gd name="T6" fmla="*/ 94 w 135"/>
                  <a:gd name="T7" fmla="*/ 0 h 126"/>
                  <a:gd name="T8" fmla="*/ 47 w 135"/>
                  <a:gd name="T9" fmla="*/ 26 h 126"/>
                  <a:gd name="T10" fmla="*/ 0 w 135"/>
                  <a:gd name="T11" fmla="*/ 53 h 126"/>
                  <a:gd name="T12" fmla="*/ 40 w 13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6">
                    <a:moveTo>
                      <a:pt x="40" y="126"/>
                    </a:moveTo>
                    <a:lnTo>
                      <a:pt x="88" y="100"/>
                    </a:lnTo>
                    <a:lnTo>
                      <a:pt x="135" y="73"/>
                    </a:lnTo>
                    <a:lnTo>
                      <a:pt x="94" y="0"/>
                    </a:lnTo>
                    <a:lnTo>
                      <a:pt x="47" y="26"/>
                    </a:lnTo>
                    <a:lnTo>
                      <a:pt x="0" y="53"/>
                    </a:lnTo>
                    <a:lnTo>
                      <a:pt x="40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1" name="Freeform 103"/>
              <p:cNvSpPr>
                <a:spLocks/>
              </p:cNvSpPr>
              <p:nvPr/>
            </p:nvSpPr>
            <p:spPr bwMode="auto">
              <a:xfrm>
                <a:off x="3208" y="1796"/>
                <a:ext cx="15" cy="14"/>
              </a:xfrm>
              <a:custGeom>
                <a:avLst/>
                <a:gdLst>
                  <a:gd name="T0" fmla="*/ 40 w 135"/>
                  <a:gd name="T1" fmla="*/ 126 h 126"/>
                  <a:gd name="T2" fmla="*/ 88 w 135"/>
                  <a:gd name="T3" fmla="*/ 100 h 126"/>
                  <a:gd name="T4" fmla="*/ 135 w 135"/>
                  <a:gd name="T5" fmla="*/ 73 h 126"/>
                  <a:gd name="T6" fmla="*/ 94 w 135"/>
                  <a:gd name="T7" fmla="*/ 0 h 126"/>
                  <a:gd name="T8" fmla="*/ 47 w 135"/>
                  <a:gd name="T9" fmla="*/ 26 h 126"/>
                  <a:gd name="T10" fmla="*/ 0 w 135"/>
                  <a:gd name="T11" fmla="*/ 53 h 126"/>
                  <a:gd name="T12" fmla="*/ 40 w 13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6">
                    <a:moveTo>
                      <a:pt x="40" y="126"/>
                    </a:moveTo>
                    <a:lnTo>
                      <a:pt x="88" y="100"/>
                    </a:lnTo>
                    <a:lnTo>
                      <a:pt x="135" y="73"/>
                    </a:lnTo>
                    <a:lnTo>
                      <a:pt x="94" y="0"/>
                    </a:lnTo>
                    <a:lnTo>
                      <a:pt x="47" y="26"/>
                    </a:lnTo>
                    <a:lnTo>
                      <a:pt x="0" y="53"/>
                    </a:lnTo>
                    <a:lnTo>
                      <a:pt x="40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2" name="Freeform 104"/>
              <p:cNvSpPr>
                <a:spLocks/>
              </p:cNvSpPr>
              <p:nvPr/>
            </p:nvSpPr>
            <p:spPr bwMode="auto">
              <a:xfrm>
                <a:off x="3213" y="1796"/>
                <a:ext cx="6" cy="3"/>
              </a:xfrm>
              <a:custGeom>
                <a:avLst/>
                <a:gdLst>
                  <a:gd name="T0" fmla="*/ 0 w 47"/>
                  <a:gd name="T1" fmla="*/ 27 h 27"/>
                  <a:gd name="T2" fmla="*/ 47 w 47"/>
                  <a:gd name="T3" fmla="*/ 1 h 27"/>
                  <a:gd name="T4" fmla="*/ 47 w 47"/>
                  <a:gd name="T5" fmla="*/ 0 h 27"/>
                  <a:gd name="T6" fmla="*/ 0 w 47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0" y="27"/>
                    </a:moveTo>
                    <a:lnTo>
                      <a:pt x="47" y="1"/>
                    </a:lnTo>
                    <a:lnTo>
                      <a:pt x="4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3" name="Line 105"/>
              <p:cNvSpPr>
                <a:spLocks noChangeShapeType="1"/>
              </p:cNvSpPr>
              <p:nvPr/>
            </p:nvSpPr>
            <p:spPr bwMode="auto">
              <a:xfrm flipV="1">
                <a:off x="3219" y="17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4" name="Freeform 106"/>
              <p:cNvSpPr>
                <a:spLocks/>
              </p:cNvSpPr>
              <p:nvPr/>
            </p:nvSpPr>
            <p:spPr bwMode="auto">
              <a:xfrm>
                <a:off x="3203" y="1788"/>
                <a:ext cx="16" cy="14"/>
              </a:xfrm>
              <a:custGeom>
                <a:avLst/>
                <a:gdLst>
                  <a:gd name="T0" fmla="*/ 44 w 138"/>
                  <a:gd name="T1" fmla="*/ 129 h 129"/>
                  <a:gd name="T2" fmla="*/ 91 w 138"/>
                  <a:gd name="T3" fmla="*/ 101 h 129"/>
                  <a:gd name="T4" fmla="*/ 138 w 138"/>
                  <a:gd name="T5" fmla="*/ 74 h 129"/>
                  <a:gd name="T6" fmla="*/ 94 w 138"/>
                  <a:gd name="T7" fmla="*/ 0 h 129"/>
                  <a:gd name="T8" fmla="*/ 47 w 138"/>
                  <a:gd name="T9" fmla="*/ 28 h 129"/>
                  <a:gd name="T10" fmla="*/ 0 w 138"/>
                  <a:gd name="T11" fmla="*/ 55 h 129"/>
                  <a:gd name="T12" fmla="*/ 44 w 138"/>
                  <a:gd name="T1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9">
                    <a:moveTo>
                      <a:pt x="44" y="129"/>
                    </a:moveTo>
                    <a:lnTo>
                      <a:pt x="91" y="101"/>
                    </a:lnTo>
                    <a:lnTo>
                      <a:pt x="138" y="74"/>
                    </a:lnTo>
                    <a:lnTo>
                      <a:pt x="94" y="0"/>
                    </a:lnTo>
                    <a:lnTo>
                      <a:pt x="47" y="28"/>
                    </a:lnTo>
                    <a:lnTo>
                      <a:pt x="0" y="55"/>
                    </a:lnTo>
                    <a:lnTo>
                      <a:pt x="44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5" name="Freeform 107"/>
              <p:cNvSpPr>
                <a:spLocks/>
              </p:cNvSpPr>
              <p:nvPr/>
            </p:nvSpPr>
            <p:spPr bwMode="auto">
              <a:xfrm>
                <a:off x="3203" y="1788"/>
                <a:ext cx="16" cy="14"/>
              </a:xfrm>
              <a:custGeom>
                <a:avLst/>
                <a:gdLst>
                  <a:gd name="T0" fmla="*/ 44 w 138"/>
                  <a:gd name="T1" fmla="*/ 129 h 129"/>
                  <a:gd name="T2" fmla="*/ 91 w 138"/>
                  <a:gd name="T3" fmla="*/ 101 h 129"/>
                  <a:gd name="T4" fmla="*/ 138 w 138"/>
                  <a:gd name="T5" fmla="*/ 74 h 129"/>
                  <a:gd name="T6" fmla="*/ 94 w 138"/>
                  <a:gd name="T7" fmla="*/ 0 h 129"/>
                  <a:gd name="T8" fmla="*/ 47 w 138"/>
                  <a:gd name="T9" fmla="*/ 28 h 129"/>
                  <a:gd name="T10" fmla="*/ 0 w 138"/>
                  <a:gd name="T11" fmla="*/ 55 h 129"/>
                  <a:gd name="T12" fmla="*/ 44 w 138"/>
                  <a:gd name="T1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9">
                    <a:moveTo>
                      <a:pt x="44" y="129"/>
                    </a:moveTo>
                    <a:lnTo>
                      <a:pt x="91" y="101"/>
                    </a:lnTo>
                    <a:lnTo>
                      <a:pt x="138" y="74"/>
                    </a:lnTo>
                    <a:lnTo>
                      <a:pt x="94" y="0"/>
                    </a:lnTo>
                    <a:lnTo>
                      <a:pt x="47" y="28"/>
                    </a:lnTo>
                    <a:lnTo>
                      <a:pt x="0" y="55"/>
                    </a:lnTo>
                    <a:lnTo>
                      <a:pt x="44" y="1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6" name="Freeform 108"/>
              <p:cNvSpPr>
                <a:spLocks/>
              </p:cNvSpPr>
              <p:nvPr/>
            </p:nvSpPr>
            <p:spPr bwMode="auto">
              <a:xfrm>
                <a:off x="3209" y="1788"/>
                <a:ext cx="5" cy="3"/>
              </a:xfrm>
              <a:custGeom>
                <a:avLst/>
                <a:gdLst>
                  <a:gd name="T0" fmla="*/ 0 w 47"/>
                  <a:gd name="T1" fmla="*/ 30 h 30"/>
                  <a:gd name="T2" fmla="*/ 47 w 47"/>
                  <a:gd name="T3" fmla="*/ 2 h 30"/>
                  <a:gd name="T4" fmla="*/ 46 w 47"/>
                  <a:gd name="T5" fmla="*/ 0 h 30"/>
                  <a:gd name="T6" fmla="*/ 0 w 47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0">
                    <a:moveTo>
                      <a:pt x="0" y="30"/>
                    </a:moveTo>
                    <a:lnTo>
                      <a:pt x="47" y="2"/>
                    </a:lnTo>
                    <a:lnTo>
                      <a:pt x="46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7" name="Line 109"/>
              <p:cNvSpPr>
                <a:spLocks noChangeShapeType="1"/>
              </p:cNvSpPr>
              <p:nvPr/>
            </p:nvSpPr>
            <p:spPr bwMode="auto">
              <a:xfrm flipH="1" flipV="1">
                <a:off x="3214" y="17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8" name="Freeform 110"/>
              <p:cNvSpPr>
                <a:spLocks/>
              </p:cNvSpPr>
              <p:nvPr/>
            </p:nvSpPr>
            <p:spPr bwMode="auto">
              <a:xfrm>
                <a:off x="3198" y="1780"/>
                <a:ext cx="16" cy="14"/>
              </a:xfrm>
              <a:custGeom>
                <a:avLst/>
                <a:gdLst>
                  <a:gd name="T0" fmla="*/ 46 w 138"/>
                  <a:gd name="T1" fmla="*/ 130 h 130"/>
                  <a:gd name="T2" fmla="*/ 92 w 138"/>
                  <a:gd name="T3" fmla="*/ 101 h 130"/>
                  <a:gd name="T4" fmla="*/ 138 w 138"/>
                  <a:gd name="T5" fmla="*/ 71 h 130"/>
                  <a:gd name="T6" fmla="*/ 92 w 138"/>
                  <a:gd name="T7" fmla="*/ 0 h 130"/>
                  <a:gd name="T8" fmla="*/ 46 w 138"/>
                  <a:gd name="T9" fmla="*/ 30 h 130"/>
                  <a:gd name="T10" fmla="*/ 0 w 138"/>
                  <a:gd name="T11" fmla="*/ 59 h 130"/>
                  <a:gd name="T12" fmla="*/ 46 w 138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46" y="130"/>
                    </a:moveTo>
                    <a:lnTo>
                      <a:pt x="92" y="101"/>
                    </a:lnTo>
                    <a:lnTo>
                      <a:pt x="138" y="71"/>
                    </a:lnTo>
                    <a:lnTo>
                      <a:pt x="92" y="0"/>
                    </a:lnTo>
                    <a:lnTo>
                      <a:pt x="46" y="30"/>
                    </a:lnTo>
                    <a:lnTo>
                      <a:pt x="0" y="59"/>
                    </a:lnTo>
                    <a:lnTo>
                      <a:pt x="46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9" name="Freeform 111"/>
              <p:cNvSpPr>
                <a:spLocks/>
              </p:cNvSpPr>
              <p:nvPr/>
            </p:nvSpPr>
            <p:spPr bwMode="auto">
              <a:xfrm>
                <a:off x="3198" y="1780"/>
                <a:ext cx="16" cy="14"/>
              </a:xfrm>
              <a:custGeom>
                <a:avLst/>
                <a:gdLst>
                  <a:gd name="T0" fmla="*/ 46 w 138"/>
                  <a:gd name="T1" fmla="*/ 130 h 130"/>
                  <a:gd name="T2" fmla="*/ 92 w 138"/>
                  <a:gd name="T3" fmla="*/ 101 h 130"/>
                  <a:gd name="T4" fmla="*/ 138 w 138"/>
                  <a:gd name="T5" fmla="*/ 71 h 130"/>
                  <a:gd name="T6" fmla="*/ 92 w 138"/>
                  <a:gd name="T7" fmla="*/ 0 h 130"/>
                  <a:gd name="T8" fmla="*/ 46 w 138"/>
                  <a:gd name="T9" fmla="*/ 30 h 130"/>
                  <a:gd name="T10" fmla="*/ 0 w 138"/>
                  <a:gd name="T11" fmla="*/ 59 h 130"/>
                  <a:gd name="T12" fmla="*/ 46 w 138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46" y="130"/>
                    </a:moveTo>
                    <a:lnTo>
                      <a:pt x="92" y="101"/>
                    </a:lnTo>
                    <a:lnTo>
                      <a:pt x="138" y="71"/>
                    </a:lnTo>
                    <a:lnTo>
                      <a:pt x="92" y="0"/>
                    </a:lnTo>
                    <a:lnTo>
                      <a:pt x="46" y="30"/>
                    </a:lnTo>
                    <a:lnTo>
                      <a:pt x="0" y="59"/>
                    </a:lnTo>
                    <a:lnTo>
                      <a:pt x="46" y="1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0" name="Freeform 112"/>
              <p:cNvSpPr>
                <a:spLocks/>
              </p:cNvSpPr>
              <p:nvPr/>
            </p:nvSpPr>
            <p:spPr bwMode="auto">
              <a:xfrm>
                <a:off x="3203" y="1780"/>
                <a:ext cx="6" cy="3"/>
              </a:xfrm>
              <a:custGeom>
                <a:avLst/>
                <a:gdLst>
                  <a:gd name="T0" fmla="*/ 0 w 46"/>
                  <a:gd name="T1" fmla="*/ 31 h 31"/>
                  <a:gd name="T2" fmla="*/ 46 w 46"/>
                  <a:gd name="T3" fmla="*/ 1 h 31"/>
                  <a:gd name="T4" fmla="*/ 45 w 46"/>
                  <a:gd name="T5" fmla="*/ 0 h 31"/>
                  <a:gd name="T6" fmla="*/ 0 w 46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1">
                    <a:moveTo>
                      <a:pt x="0" y="31"/>
                    </a:moveTo>
                    <a:lnTo>
                      <a:pt x="46" y="1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1" name="Line 113"/>
              <p:cNvSpPr>
                <a:spLocks noChangeShapeType="1"/>
              </p:cNvSpPr>
              <p:nvPr/>
            </p:nvSpPr>
            <p:spPr bwMode="auto">
              <a:xfrm flipH="1" flipV="1">
                <a:off x="3208" y="1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2" name="Freeform 114"/>
              <p:cNvSpPr>
                <a:spLocks/>
              </p:cNvSpPr>
              <p:nvPr/>
            </p:nvSpPr>
            <p:spPr bwMode="auto">
              <a:xfrm>
                <a:off x="3193" y="1772"/>
                <a:ext cx="15" cy="14"/>
              </a:xfrm>
              <a:custGeom>
                <a:avLst/>
                <a:gdLst>
                  <a:gd name="T0" fmla="*/ 48 w 138"/>
                  <a:gd name="T1" fmla="*/ 130 h 130"/>
                  <a:gd name="T2" fmla="*/ 93 w 138"/>
                  <a:gd name="T3" fmla="*/ 100 h 130"/>
                  <a:gd name="T4" fmla="*/ 138 w 138"/>
                  <a:gd name="T5" fmla="*/ 69 h 130"/>
                  <a:gd name="T6" fmla="*/ 90 w 138"/>
                  <a:gd name="T7" fmla="*/ 0 h 130"/>
                  <a:gd name="T8" fmla="*/ 45 w 138"/>
                  <a:gd name="T9" fmla="*/ 30 h 130"/>
                  <a:gd name="T10" fmla="*/ 0 w 138"/>
                  <a:gd name="T11" fmla="*/ 61 h 130"/>
                  <a:gd name="T12" fmla="*/ 48 w 138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48" y="130"/>
                    </a:moveTo>
                    <a:lnTo>
                      <a:pt x="93" y="100"/>
                    </a:lnTo>
                    <a:lnTo>
                      <a:pt x="138" y="69"/>
                    </a:lnTo>
                    <a:lnTo>
                      <a:pt x="90" y="0"/>
                    </a:lnTo>
                    <a:lnTo>
                      <a:pt x="45" y="30"/>
                    </a:lnTo>
                    <a:lnTo>
                      <a:pt x="0" y="61"/>
                    </a:lnTo>
                    <a:lnTo>
                      <a:pt x="48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3" name="Freeform 115"/>
              <p:cNvSpPr>
                <a:spLocks/>
              </p:cNvSpPr>
              <p:nvPr/>
            </p:nvSpPr>
            <p:spPr bwMode="auto">
              <a:xfrm>
                <a:off x="3193" y="1772"/>
                <a:ext cx="15" cy="14"/>
              </a:xfrm>
              <a:custGeom>
                <a:avLst/>
                <a:gdLst>
                  <a:gd name="T0" fmla="*/ 48 w 138"/>
                  <a:gd name="T1" fmla="*/ 130 h 130"/>
                  <a:gd name="T2" fmla="*/ 93 w 138"/>
                  <a:gd name="T3" fmla="*/ 100 h 130"/>
                  <a:gd name="T4" fmla="*/ 138 w 138"/>
                  <a:gd name="T5" fmla="*/ 69 h 130"/>
                  <a:gd name="T6" fmla="*/ 90 w 138"/>
                  <a:gd name="T7" fmla="*/ 0 h 130"/>
                  <a:gd name="T8" fmla="*/ 45 w 138"/>
                  <a:gd name="T9" fmla="*/ 30 h 130"/>
                  <a:gd name="T10" fmla="*/ 0 w 138"/>
                  <a:gd name="T11" fmla="*/ 61 h 130"/>
                  <a:gd name="T12" fmla="*/ 48 w 138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48" y="130"/>
                    </a:moveTo>
                    <a:lnTo>
                      <a:pt x="93" y="100"/>
                    </a:lnTo>
                    <a:lnTo>
                      <a:pt x="138" y="69"/>
                    </a:lnTo>
                    <a:lnTo>
                      <a:pt x="90" y="0"/>
                    </a:lnTo>
                    <a:lnTo>
                      <a:pt x="45" y="30"/>
                    </a:lnTo>
                    <a:lnTo>
                      <a:pt x="0" y="61"/>
                    </a:lnTo>
                    <a:lnTo>
                      <a:pt x="48" y="1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4" name="Freeform 116"/>
              <p:cNvSpPr>
                <a:spLocks/>
              </p:cNvSpPr>
              <p:nvPr/>
            </p:nvSpPr>
            <p:spPr bwMode="auto">
              <a:xfrm>
                <a:off x="3198" y="1772"/>
                <a:ext cx="5" cy="3"/>
              </a:xfrm>
              <a:custGeom>
                <a:avLst/>
                <a:gdLst>
                  <a:gd name="T0" fmla="*/ 0 w 45"/>
                  <a:gd name="T1" fmla="*/ 31 h 31"/>
                  <a:gd name="T2" fmla="*/ 45 w 45"/>
                  <a:gd name="T3" fmla="*/ 1 h 31"/>
                  <a:gd name="T4" fmla="*/ 44 w 45"/>
                  <a:gd name="T5" fmla="*/ 0 h 31"/>
                  <a:gd name="T6" fmla="*/ 0 w 45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1">
                    <a:moveTo>
                      <a:pt x="0" y="31"/>
                    </a:moveTo>
                    <a:lnTo>
                      <a:pt x="45" y="1"/>
                    </a:lnTo>
                    <a:lnTo>
                      <a:pt x="44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5" name="Line 117"/>
              <p:cNvSpPr>
                <a:spLocks noChangeShapeType="1"/>
              </p:cNvSpPr>
              <p:nvPr/>
            </p:nvSpPr>
            <p:spPr bwMode="auto">
              <a:xfrm flipH="1" flipV="1">
                <a:off x="3203" y="17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6" name="Freeform 118"/>
              <p:cNvSpPr>
                <a:spLocks/>
              </p:cNvSpPr>
              <p:nvPr/>
            </p:nvSpPr>
            <p:spPr bwMode="auto">
              <a:xfrm>
                <a:off x="3188" y="1764"/>
                <a:ext cx="15" cy="15"/>
              </a:xfrm>
              <a:custGeom>
                <a:avLst/>
                <a:gdLst>
                  <a:gd name="T0" fmla="*/ 50 w 138"/>
                  <a:gd name="T1" fmla="*/ 131 h 131"/>
                  <a:gd name="T2" fmla="*/ 94 w 138"/>
                  <a:gd name="T3" fmla="*/ 99 h 131"/>
                  <a:gd name="T4" fmla="*/ 138 w 138"/>
                  <a:gd name="T5" fmla="*/ 68 h 131"/>
                  <a:gd name="T6" fmla="*/ 87 w 138"/>
                  <a:gd name="T7" fmla="*/ 0 h 131"/>
                  <a:gd name="T8" fmla="*/ 43 w 138"/>
                  <a:gd name="T9" fmla="*/ 32 h 131"/>
                  <a:gd name="T10" fmla="*/ 0 w 138"/>
                  <a:gd name="T11" fmla="*/ 63 h 131"/>
                  <a:gd name="T12" fmla="*/ 50 w 138"/>
                  <a:gd name="T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1">
                    <a:moveTo>
                      <a:pt x="50" y="131"/>
                    </a:moveTo>
                    <a:lnTo>
                      <a:pt x="94" y="99"/>
                    </a:lnTo>
                    <a:lnTo>
                      <a:pt x="138" y="68"/>
                    </a:lnTo>
                    <a:lnTo>
                      <a:pt x="87" y="0"/>
                    </a:lnTo>
                    <a:lnTo>
                      <a:pt x="43" y="32"/>
                    </a:lnTo>
                    <a:lnTo>
                      <a:pt x="0" y="63"/>
                    </a:lnTo>
                    <a:lnTo>
                      <a:pt x="50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7" name="Freeform 119"/>
              <p:cNvSpPr>
                <a:spLocks/>
              </p:cNvSpPr>
              <p:nvPr/>
            </p:nvSpPr>
            <p:spPr bwMode="auto">
              <a:xfrm>
                <a:off x="3188" y="1764"/>
                <a:ext cx="15" cy="15"/>
              </a:xfrm>
              <a:custGeom>
                <a:avLst/>
                <a:gdLst>
                  <a:gd name="T0" fmla="*/ 50 w 138"/>
                  <a:gd name="T1" fmla="*/ 131 h 131"/>
                  <a:gd name="T2" fmla="*/ 94 w 138"/>
                  <a:gd name="T3" fmla="*/ 99 h 131"/>
                  <a:gd name="T4" fmla="*/ 138 w 138"/>
                  <a:gd name="T5" fmla="*/ 68 h 131"/>
                  <a:gd name="T6" fmla="*/ 87 w 138"/>
                  <a:gd name="T7" fmla="*/ 0 h 131"/>
                  <a:gd name="T8" fmla="*/ 43 w 138"/>
                  <a:gd name="T9" fmla="*/ 32 h 131"/>
                  <a:gd name="T10" fmla="*/ 0 w 138"/>
                  <a:gd name="T11" fmla="*/ 63 h 131"/>
                  <a:gd name="T12" fmla="*/ 50 w 138"/>
                  <a:gd name="T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1">
                    <a:moveTo>
                      <a:pt x="50" y="131"/>
                    </a:moveTo>
                    <a:lnTo>
                      <a:pt x="94" y="99"/>
                    </a:lnTo>
                    <a:lnTo>
                      <a:pt x="138" y="68"/>
                    </a:lnTo>
                    <a:lnTo>
                      <a:pt x="87" y="0"/>
                    </a:lnTo>
                    <a:lnTo>
                      <a:pt x="43" y="32"/>
                    </a:lnTo>
                    <a:lnTo>
                      <a:pt x="0" y="63"/>
                    </a:lnTo>
                    <a:lnTo>
                      <a:pt x="50" y="1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8" name="Freeform 120"/>
              <p:cNvSpPr>
                <a:spLocks/>
              </p:cNvSpPr>
              <p:nvPr/>
            </p:nvSpPr>
            <p:spPr bwMode="auto">
              <a:xfrm>
                <a:off x="3192" y="1764"/>
                <a:ext cx="5" cy="4"/>
              </a:xfrm>
              <a:custGeom>
                <a:avLst/>
                <a:gdLst>
                  <a:gd name="T0" fmla="*/ 0 w 44"/>
                  <a:gd name="T1" fmla="*/ 34 h 34"/>
                  <a:gd name="T2" fmla="*/ 44 w 44"/>
                  <a:gd name="T3" fmla="*/ 2 h 34"/>
                  <a:gd name="T4" fmla="*/ 43 w 44"/>
                  <a:gd name="T5" fmla="*/ 0 h 34"/>
                  <a:gd name="T6" fmla="*/ 0 w 44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34">
                    <a:moveTo>
                      <a:pt x="0" y="34"/>
                    </a:moveTo>
                    <a:lnTo>
                      <a:pt x="44" y="2"/>
                    </a:lnTo>
                    <a:lnTo>
                      <a:pt x="43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9" name="Line 121"/>
              <p:cNvSpPr>
                <a:spLocks noChangeShapeType="1"/>
              </p:cNvSpPr>
              <p:nvPr/>
            </p:nvSpPr>
            <p:spPr bwMode="auto">
              <a:xfrm flipH="1" flipV="1">
                <a:off x="3197" y="17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0" name="Freeform 122"/>
              <p:cNvSpPr>
                <a:spLocks/>
              </p:cNvSpPr>
              <p:nvPr/>
            </p:nvSpPr>
            <p:spPr bwMode="auto">
              <a:xfrm>
                <a:off x="3182" y="1757"/>
                <a:ext cx="15" cy="15"/>
              </a:xfrm>
              <a:custGeom>
                <a:avLst/>
                <a:gdLst>
                  <a:gd name="T0" fmla="*/ 53 w 138"/>
                  <a:gd name="T1" fmla="*/ 135 h 135"/>
                  <a:gd name="T2" fmla="*/ 95 w 138"/>
                  <a:gd name="T3" fmla="*/ 101 h 135"/>
                  <a:gd name="T4" fmla="*/ 138 w 138"/>
                  <a:gd name="T5" fmla="*/ 67 h 135"/>
                  <a:gd name="T6" fmla="*/ 86 w 138"/>
                  <a:gd name="T7" fmla="*/ 0 h 135"/>
                  <a:gd name="T8" fmla="*/ 43 w 138"/>
                  <a:gd name="T9" fmla="*/ 34 h 135"/>
                  <a:gd name="T10" fmla="*/ 0 w 138"/>
                  <a:gd name="T11" fmla="*/ 68 h 135"/>
                  <a:gd name="T12" fmla="*/ 53 w 138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53" y="135"/>
                    </a:moveTo>
                    <a:lnTo>
                      <a:pt x="95" y="101"/>
                    </a:lnTo>
                    <a:lnTo>
                      <a:pt x="138" y="67"/>
                    </a:lnTo>
                    <a:lnTo>
                      <a:pt x="86" y="0"/>
                    </a:lnTo>
                    <a:lnTo>
                      <a:pt x="43" y="34"/>
                    </a:lnTo>
                    <a:lnTo>
                      <a:pt x="0" y="68"/>
                    </a:lnTo>
                    <a:lnTo>
                      <a:pt x="53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1" name="Freeform 123"/>
              <p:cNvSpPr>
                <a:spLocks/>
              </p:cNvSpPr>
              <p:nvPr/>
            </p:nvSpPr>
            <p:spPr bwMode="auto">
              <a:xfrm>
                <a:off x="3182" y="1757"/>
                <a:ext cx="15" cy="15"/>
              </a:xfrm>
              <a:custGeom>
                <a:avLst/>
                <a:gdLst>
                  <a:gd name="T0" fmla="*/ 53 w 138"/>
                  <a:gd name="T1" fmla="*/ 135 h 135"/>
                  <a:gd name="T2" fmla="*/ 95 w 138"/>
                  <a:gd name="T3" fmla="*/ 101 h 135"/>
                  <a:gd name="T4" fmla="*/ 138 w 138"/>
                  <a:gd name="T5" fmla="*/ 67 h 135"/>
                  <a:gd name="T6" fmla="*/ 86 w 138"/>
                  <a:gd name="T7" fmla="*/ 0 h 135"/>
                  <a:gd name="T8" fmla="*/ 43 w 138"/>
                  <a:gd name="T9" fmla="*/ 34 h 135"/>
                  <a:gd name="T10" fmla="*/ 0 w 138"/>
                  <a:gd name="T11" fmla="*/ 68 h 135"/>
                  <a:gd name="T12" fmla="*/ 53 w 138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53" y="135"/>
                    </a:moveTo>
                    <a:lnTo>
                      <a:pt x="95" y="101"/>
                    </a:lnTo>
                    <a:lnTo>
                      <a:pt x="138" y="67"/>
                    </a:lnTo>
                    <a:lnTo>
                      <a:pt x="86" y="0"/>
                    </a:lnTo>
                    <a:lnTo>
                      <a:pt x="43" y="34"/>
                    </a:lnTo>
                    <a:lnTo>
                      <a:pt x="0" y="68"/>
                    </a:lnTo>
                    <a:lnTo>
                      <a:pt x="53" y="1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2" name="Freeform 124"/>
              <p:cNvSpPr>
                <a:spLocks/>
              </p:cNvSpPr>
              <p:nvPr/>
            </p:nvSpPr>
            <p:spPr bwMode="auto">
              <a:xfrm>
                <a:off x="3187" y="1756"/>
                <a:ext cx="4" cy="4"/>
              </a:xfrm>
              <a:custGeom>
                <a:avLst/>
                <a:gdLst>
                  <a:gd name="T0" fmla="*/ 0 w 43"/>
                  <a:gd name="T1" fmla="*/ 35 h 35"/>
                  <a:gd name="T2" fmla="*/ 43 w 43"/>
                  <a:gd name="T3" fmla="*/ 1 h 35"/>
                  <a:gd name="T4" fmla="*/ 42 w 43"/>
                  <a:gd name="T5" fmla="*/ 0 h 35"/>
                  <a:gd name="T6" fmla="*/ 0 w 43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35">
                    <a:moveTo>
                      <a:pt x="0" y="35"/>
                    </a:moveTo>
                    <a:lnTo>
                      <a:pt x="43" y="1"/>
                    </a:lnTo>
                    <a:lnTo>
                      <a:pt x="42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3" name="Line 125"/>
              <p:cNvSpPr>
                <a:spLocks noChangeShapeType="1"/>
              </p:cNvSpPr>
              <p:nvPr/>
            </p:nvSpPr>
            <p:spPr bwMode="auto">
              <a:xfrm flipH="1" flipV="1">
                <a:off x="3191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4" name="Freeform 126"/>
              <p:cNvSpPr>
                <a:spLocks/>
              </p:cNvSpPr>
              <p:nvPr/>
            </p:nvSpPr>
            <p:spPr bwMode="auto">
              <a:xfrm>
                <a:off x="3176" y="1749"/>
                <a:ext cx="15" cy="15"/>
              </a:xfrm>
              <a:custGeom>
                <a:avLst/>
                <a:gdLst>
                  <a:gd name="T0" fmla="*/ 55 w 139"/>
                  <a:gd name="T1" fmla="*/ 135 h 135"/>
                  <a:gd name="T2" fmla="*/ 97 w 139"/>
                  <a:gd name="T3" fmla="*/ 100 h 135"/>
                  <a:gd name="T4" fmla="*/ 139 w 139"/>
                  <a:gd name="T5" fmla="*/ 65 h 135"/>
                  <a:gd name="T6" fmla="*/ 84 w 139"/>
                  <a:gd name="T7" fmla="*/ 0 h 135"/>
                  <a:gd name="T8" fmla="*/ 42 w 139"/>
                  <a:gd name="T9" fmla="*/ 35 h 135"/>
                  <a:gd name="T10" fmla="*/ 0 w 139"/>
                  <a:gd name="T11" fmla="*/ 70 h 135"/>
                  <a:gd name="T12" fmla="*/ 55 w 139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55" y="135"/>
                    </a:moveTo>
                    <a:lnTo>
                      <a:pt x="97" y="100"/>
                    </a:lnTo>
                    <a:lnTo>
                      <a:pt x="139" y="65"/>
                    </a:lnTo>
                    <a:lnTo>
                      <a:pt x="84" y="0"/>
                    </a:lnTo>
                    <a:lnTo>
                      <a:pt x="42" y="35"/>
                    </a:lnTo>
                    <a:lnTo>
                      <a:pt x="0" y="70"/>
                    </a:lnTo>
                    <a:lnTo>
                      <a:pt x="55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5" name="Freeform 127"/>
              <p:cNvSpPr>
                <a:spLocks/>
              </p:cNvSpPr>
              <p:nvPr/>
            </p:nvSpPr>
            <p:spPr bwMode="auto">
              <a:xfrm>
                <a:off x="3176" y="1749"/>
                <a:ext cx="15" cy="15"/>
              </a:xfrm>
              <a:custGeom>
                <a:avLst/>
                <a:gdLst>
                  <a:gd name="T0" fmla="*/ 55 w 139"/>
                  <a:gd name="T1" fmla="*/ 135 h 135"/>
                  <a:gd name="T2" fmla="*/ 97 w 139"/>
                  <a:gd name="T3" fmla="*/ 100 h 135"/>
                  <a:gd name="T4" fmla="*/ 139 w 139"/>
                  <a:gd name="T5" fmla="*/ 65 h 135"/>
                  <a:gd name="T6" fmla="*/ 84 w 139"/>
                  <a:gd name="T7" fmla="*/ 0 h 135"/>
                  <a:gd name="T8" fmla="*/ 42 w 139"/>
                  <a:gd name="T9" fmla="*/ 35 h 135"/>
                  <a:gd name="T10" fmla="*/ 0 w 139"/>
                  <a:gd name="T11" fmla="*/ 70 h 135"/>
                  <a:gd name="T12" fmla="*/ 55 w 139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55" y="135"/>
                    </a:moveTo>
                    <a:lnTo>
                      <a:pt x="97" y="100"/>
                    </a:lnTo>
                    <a:lnTo>
                      <a:pt x="139" y="65"/>
                    </a:lnTo>
                    <a:lnTo>
                      <a:pt x="84" y="0"/>
                    </a:lnTo>
                    <a:lnTo>
                      <a:pt x="42" y="35"/>
                    </a:lnTo>
                    <a:lnTo>
                      <a:pt x="0" y="70"/>
                    </a:lnTo>
                    <a:lnTo>
                      <a:pt x="55" y="1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6" name="Freeform 128"/>
              <p:cNvSpPr>
                <a:spLocks/>
              </p:cNvSpPr>
              <p:nvPr/>
            </p:nvSpPr>
            <p:spPr bwMode="auto">
              <a:xfrm>
                <a:off x="3181" y="1749"/>
                <a:ext cx="4" cy="4"/>
              </a:xfrm>
              <a:custGeom>
                <a:avLst/>
                <a:gdLst>
                  <a:gd name="T0" fmla="*/ 0 w 42"/>
                  <a:gd name="T1" fmla="*/ 36 h 36"/>
                  <a:gd name="T2" fmla="*/ 42 w 42"/>
                  <a:gd name="T3" fmla="*/ 1 h 36"/>
                  <a:gd name="T4" fmla="*/ 41 w 42"/>
                  <a:gd name="T5" fmla="*/ 0 h 36"/>
                  <a:gd name="T6" fmla="*/ 0 w 4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6">
                    <a:moveTo>
                      <a:pt x="0" y="36"/>
                    </a:moveTo>
                    <a:lnTo>
                      <a:pt x="42" y="1"/>
                    </a:lnTo>
                    <a:lnTo>
                      <a:pt x="4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7" name="Line 129"/>
              <p:cNvSpPr>
                <a:spLocks noChangeShapeType="1"/>
              </p:cNvSpPr>
              <p:nvPr/>
            </p:nvSpPr>
            <p:spPr bwMode="auto">
              <a:xfrm flipH="1" flipV="1">
                <a:off x="3185" y="17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8" name="Freeform 130"/>
              <p:cNvSpPr>
                <a:spLocks/>
              </p:cNvSpPr>
              <p:nvPr/>
            </p:nvSpPr>
            <p:spPr bwMode="auto">
              <a:xfrm>
                <a:off x="3170" y="1742"/>
                <a:ext cx="15" cy="15"/>
              </a:xfrm>
              <a:custGeom>
                <a:avLst/>
                <a:gdLst>
                  <a:gd name="T0" fmla="*/ 57 w 139"/>
                  <a:gd name="T1" fmla="*/ 135 h 135"/>
                  <a:gd name="T2" fmla="*/ 98 w 139"/>
                  <a:gd name="T3" fmla="*/ 99 h 135"/>
                  <a:gd name="T4" fmla="*/ 139 w 139"/>
                  <a:gd name="T5" fmla="*/ 63 h 135"/>
                  <a:gd name="T6" fmla="*/ 82 w 139"/>
                  <a:gd name="T7" fmla="*/ 0 h 135"/>
                  <a:gd name="T8" fmla="*/ 41 w 139"/>
                  <a:gd name="T9" fmla="*/ 36 h 135"/>
                  <a:gd name="T10" fmla="*/ 0 w 139"/>
                  <a:gd name="T11" fmla="*/ 73 h 135"/>
                  <a:gd name="T12" fmla="*/ 57 w 139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57" y="135"/>
                    </a:moveTo>
                    <a:lnTo>
                      <a:pt x="98" y="99"/>
                    </a:lnTo>
                    <a:lnTo>
                      <a:pt x="139" y="63"/>
                    </a:lnTo>
                    <a:lnTo>
                      <a:pt x="82" y="0"/>
                    </a:lnTo>
                    <a:lnTo>
                      <a:pt x="41" y="36"/>
                    </a:lnTo>
                    <a:lnTo>
                      <a:pt x="0" y="73"/>
                    </a:lnTo>
                    <a:lnTo>
                      <a:pt x="57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9" name="Freeform 131"/>
              <p:cNvSpPr>
                <a:spLocks/>
              </p:cNvSpPr>
              <p:nvPr/>
            </p:nvSpPr>
            <p:spPr bwMode="auto">
              <a:xfrm>
                <a:off x="3170" y="1742"/>
                <a:ext cx="15" cy="15"/>
              </a:xfrm>
              <a:custGeom>
                <a:avLst/>
                <a:gdLst>
                  <a:gd name="T0" fmla="*/ 57 w 139"/>
                  <a:gd name="T1" fmla="*/ 135 h 135"/>
                  <a:gd name="T2" fmla="*/ 98 w 139"/>
                  <a:gd name="T3" fmla="*/ 99 h 135"/>
                  <a:gd name="T4" fmla="*/ 139 w 139"/>
                  <a:gd name="T5" fmla="*/ 63 h 135"/>
                  <a:gd name="T6" fmla="*/ 82 w 139"/>
                  <a:gd name="T7" fmla="*/ 0 h 135"/>
                  <a:gd name="T8" fmla="*/ 41 w 139"/>
                  <a:gd name="T9" fmla="*/ 36 h 135"/>
                  <a:gd name="T10" fmla="*/ 0 w 139"/>
                  <a:gd name="T11" fmla="*/ 73 h 135"/>
                  <a:gd name="T12" fmla="*/ 57 w 139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57" y="135"/>
                    </a:moveTo>
                    <a:lnTo>
                      <a:pt x="98" y="99"/>
                    </a:lnTo>
                    <a:lnTo>
                      <a:pt x="139" y="63"/>
                    </a:lnTo>
                    <a:lnTo>
                      <a:pt x="82" y="0"/>
                    </a:lnTo>
                    <a:lnTo>
                      <a:pt x="41" y="36"/>
                    </a:lnTo>
                    <a:lnTo>
                      <a:pt x="0" y="73"/>
                    </a:lnTo>
                    <a:lnTo>
                      <a:pt x="57" y="1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0" name="Freeform 132"/>
              <p:cNvSpPr>
                <a:spLocks/>
              </p:cNvSpPr>
              <p:nvPr/>
            </p:nvSpPr>
            <p:spPr bwMode="auto">
              <a:xfrm>
                <a:off x="3174" y="1742"/>
                <a:ext cx="5" cy="4"/>
              </a:xfrm>
              <a:custGeom>
                <a:avLst/>
                <a:gdLst>
                  <a:gd name="T0" fmla="*/ 0 w 41"/>
                  <a:gd name="T1" fmla="*/ 37 h 37"/>
                  <a:gd name="T2" fmla="*/ 41 w 41"/>
                  <a:gd name="T3" fmla="*/ 1 h 37"/>
                  <a:gd name="T4" fmla="*/ 40 w 41"/>
                  <a:gd name="T5" fmla="*/ 0 h 37"/>
                  <a:gd name="T6" fmla="*/ 0 w 41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7">
                    <a:moveTo>
                      <a:pt x="0" y="37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1" name="Line 133"/>
              <p:cNvSpPr>
                <a:spLocks noChangeShapeType="1"/>
              </p:cNvSpPr>
              <p:nvPr/>
            </p:nvSpPr>
            <p:spPr bwMode="auto">
              <a:xfrm flipH="1" flipV="1">
                <a:off x="3179" y="17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2" name="Freeform 134"/>
              <p:cNvSpPr>
                <a:spLocks/>
              </p:cNvSpPr>
              <p:nvPr/>
            </p:nvSpPr>
            <p:spPr bwMode="auto">
              <a:xfrm>
                <a:off x="3163" y="1735"/>
                <a:ext cx="16" cy="15"/>
              </a:xfrm>
              <a:custGeom>
                <a:avLst/>
                <a:gdLst>
                  <a:gd name="T0" fmla="*/ 60 w 139"/>
                  <a:gd name="T1" fmla="*/ 136 h 136"/>
                  <a:gd name="T2" fmla="*/ 99 w 139"/>
                  <a:gd name="T3" fmla="*/ 98 h 136"/>
                  <a:gd name="T4" fmla="*/ 139 w 139"/>
                  <a:gd name="T5" fmla="*/ 61 h 136"/>
                  <a:gd name="T6" fmla="*/ 79 w 139"/>
                  <a:gd name="T7" fmla="*/ 0 h 136"/>
                  <a:gd name="T8" fmla="*/ 40 w 139"/>
                  <a:gd name="T9" fmla="*/ 37 h 136"/>
                  <a:gd name="T10" fmla="*/ 0 w 139"/>
                  <a:gd name="T11" fmla="*/ 74 h 136"/>
                  <a:gd name="T12" fmla="*/ 60 w 139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6">
                    <a:moveTo>
                      <a:pt x="60" y="136"/>
                    </a:moveTo>
                    <a:lnTo>
                      <a:pt x="99" y="98"/>
                    </a:lnTo>
                    <a:lnTo>
                      <a:pt x="139" y="61"/>
                    </a:lnTo>
                    <a:lnTo>
                      <a:pt x="79" y="0"/>
                    </a:lnTo>
                    <a:lnTo>
                      <a:pt x="40" y="37"/>
                    </a:lnTo>
                    <a:lnTo>
                      <a:pt x="0" y="74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3" name="Freeform 135"/>
              <p:cNvSpPr>
                <a:spLocks/>
              </p:cNvSpPr>
              <p:nvPr/>
            </p:nvSpPr>
            <p:spPr bwMode="auto">
              <a:xfrm>
                <a:off x="3163" y="1735"/>
                <a:ext cx="16" cy="15"/>
              </a:xfrm>
              <a:custGeom>
                <a:avLst/>
                <a:gdLst>
                  <a:gd name="T0" fmla="*/ 60 w 139"/>
                  <a:gd name="T1" fmla="*/ 136 h 136"/>
                  <a:gd name="T2" fmla="*/ 99 w 139"/>
                  <a:gd name="T3" fmla="*/ 98 h 136"/>
                  <a:gd name="T4" fmla="*/ 139 w 139"/>
                  <a:gd name="T5" fmla="*/ 61 h 136"/>
                  <a:gd name="T6" fmla="*/ 79 w 139"/>
                  <a:gd name="T7" fmla="*/ 0 h 136"/>
                  <a:gd name="T8" fmla="*/ 40 w 139"/>
                  <a:gd name="T9" fmla="*/ 37 h 136"/>
                  <a:gd name="T10" fmla="*/ 0 w 139"/>
                  <a:gd name="T11" fmla="*/ 74 h 136"/>
                  <a:gd name="T12" fmla="*/ 60 w 139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6">
                    <a:moveTo>
                      <a:pt x="60" y="136"/>
                    </a:moveTo>
                    <a:lnTo>
                      <a:pt x="99" y="98"/>
                    </a:lnTo>
                    <a:lnTo>
                      <a:pt x="139" y="61"/>
                    </a:lnTo>
                    <a:lnTo>
                      <a:pt x="79" y="0"/>
                    </a:lnTo>
                    <a:lnTo>
                      <a:pt x="40" y="37"/>
                    </a:lnTo>
                    <a:lnTo>
                      <a:pt x="0" y="74"/>
                    </a:lnTo>
                    <a:lnTo>
                      <a:pt x="60" y="1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4" name="Freeform 136"/>
              <p:cNvSpPr>
                <a:spLocks/>
              </p:cNvSpPr>
              <p:nvPr/>
            </p:nvSpPr>
            <p:spPr bwMode="auto">
              <a:xfrm>
                <a:off x="3168" y="1735"/>
                <a:ext cx="4" cy="4"/>
              </a:xfrm>
              <a:custGeom>
                <a:avLst/>
                <a:gdLst>
                  <a:gd name="T0" fmla="*/ 0 w 39"/>
                  <a:gd name="T1" fmla="*/ 39 h 39"/>
                  <a:gd name="T2" fmla="*/ 39 w 39"/>
                  <a:gd name="T3" fmla="*/ 2 h 39"/>
                  <a:gd name="T4" fmla="*/ 37 w 39"/>
                  <a:gd name="T5" fmla="*/ 0 h 39"/>
                  <a:gd name="T6" fmla="*/ 0 w 39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9">
                    <a:moveTo>
                      <a:pt x="0" y="39"/>
                    </a:moveTo>
                    <a:lnTo>
                      <a:pt x="39" y="2"/>
                    </a:lnTo>
                    <a:lnTo>
                      <a:pt x="37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5" name="Line 137"/>
              <p:cNvSpPr>
                <a:spLocks noChangeShapeType="1"/>
              </p:cNvSpPr>
              <p:nvPr/>
            </p:nvSpPr>
            <p:spPr bwMode="auto">
              <a:xfrm flipH="1" flipV="1">
                <a:off x="3172" y="17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6" name="Freeform 138"/>
              <p:cNvSpPr>
                <a:spLocks/>
              </p:cNvSpPr>
              <p:nvPr/>
            </p:nvSpPr>
            <p:spPr bwMode="auto">
              <a:xfrm>
                <a:off x="3157" y="1728"/>
                <a:ext cx="15" cy="16"/>
              </a:xfrm>
              <a:custGeom>
                <a:avLst/>
                <a:gdLst>
                  <a:gd name="T0" fmla="*/ 62 w 136"/>
                  <a:gd name="T1" fmla="*/ 139 h 139"/>
                  <a:gd name="T2" fmla="*/ 99 w 136"/>
                  <a:gd name="T3" fmla="*/ 99 h 139"/>
                  <a:gd name="T4" fmla="*/ 136 w 136"/>
                  <a:gd name="T5" fmla="*/ 60 h 139"/>
                  <a:gd name="T6" fmla="*/ 75 w 136"/>
                  <a:gd name="T7" fmla="*/ 0 h 139"/>
                  <a:gd name="T8" fmla="*/ 37 w 136"/>
                  <a:gd name="T9" fmla="*/ 40 h 139"/>
                  <a:gd name="T10" fmla="*/ 0 w 136"/>
                  <a:gd name="T11" fmla="*/ 79 h 139"/>
                  <a:gd name="T12" fmla="*/ 62 w 136"/>
                  <a:gd name="T13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39">
                    <a:moveTo>
                      <a:pt x="62" y="139"/>
                    </a:moveTo>
                    <a:lnTo>
                      <a:pt x="99" y="99"/>
                    </a:lnTo>
                    <a:lnTo>
                      <a:pt x="136" y="60"/>
                    </a:lnTo>
                    <a:lnTo>
                      <a:pt x="75" y="0"/>
                    </a:lnTo>
                    <a:lnTo>
                      <a:pt x="37" y="40"/>
                    </a:lnTo>
                    <a:lnTo>
                      <a:pt x="0" y="79"/>
                    </a:lnTo>
                    <a:lnTo>
                      <a:pt x="62" y="1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7" name="Freeform 139"/>
              <p:cNvSpPr>
                <a:spLocks/>
              </p:cNvSpPr>
              <p:nvPr/>
            </p:nvSpPr>
            <p:spPr bwMode="auto">
              <a:xfrm>
                <a:off x="3157" y="1728"/>
                <a:ext cx="15" cy="16"/>
              </a:xfrm>
              <a:custGeom>
                <a:avLst/>
                <a:gdLst>
                  <a:gd name="T0" fmla="*/ 62 w 136"/>
                  <a:gd name="T1" fmla="*/ 139 h 139"/>
                  <a:gd name="T2" fmla="*/ 99 w 136"/>
                  <a:gd name="T3" fmla="*/ 99 h 139"/>
                  <a:gd name="T4" fmla="*/ 136 w 136"/>
                  <a:gd name="T5" fmla="*/ 60 h 139"/>
                  <a:gd name="T6" fmla="*/ 75 w 136"/>
                  <a:gd name="T7" fmla="*/ 0 h 139"/>
                  <a:gd name="T8" fmla="*/ 37 w 136"/>
                  <a:gd name="T9" fmla="*/ 40 h 139"/>
                  <a:gd name="T10" fmla="*/ 0 w 136"/>
                  <a:gd name="T11" fmla="*/ 79 h 139"/>
                  <a:gd name="T12" fmla="*/ 62 w 136"/>
                  <a:gd name="T13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39">
                    <a:moveTo>
                      <a:pt x="62" y="139"/>
                    </a:moveTo>
                    <a:lnTo>
                      <a:pt x="99" y="99"/>
                    </a:lnTo>
                    <a:lnTo>
                      <a:pt x="136" y="60"/>
                    </a:lnTo>
                    <a:lnTo>
                      <a:pt x="75" y="0"/>
                    </a:lnTo>
                    <a:lnTo>
                      <a:pt x="37" y="40"/>
                    </a:lnTo>
                    <a:lnTo>
                      <a:pt x="0" y="79"/>
                    </a:lnTo>
                    <a:lnTo>
                      <a:pt x="62" y="1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8" name="Freeform 140"/>
              <p:cNvSpPr>
                <a:spLocks/>
              </p:cNvSpPr>
              <p:nvPr/>
            </p:nvSpPr>
            <p:spPr bwMode="auto">
              <a:xfrm>
                <a:off x="3161" y="1728"/>
                <a:ext cx="4" cy="5"/>
              </a:xfrm>
              <a:custGeom>
                <a:avLst/>
                <a:gdLst>
                  <a:gd name="T0" fmla="*/ 0 w 38"/>
                  <a:gd name="T1" fmla="*/ 41 h 41"/>
                  <a:gd name="T2" fmla="*/ 38 w 38"/>
                  <a:gd name="T3" fmla="*/ 1 h 41"/>
                  <a:gd name="T4" fmla="*/ 37 w 38"/>
                  <a:gd name="T5" fmla="*/ 0 h 41"/>
                  <a:gd name="T6" fmla="*/ 0 w 38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1">
                    <a:moveTo>
                      <a:pt x="0" y="41"/>
                    </a:moveTo>
                    <a:lnTo>
                      <a:pt x="38" y="1"/>
                    </a:lnTo>
                    <a:lnTo>
                      <a:pt x="37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9" name="Line 141"/>
              <p:cNvSpPr>
                <a:spLocks noChangeShapeType="1"/>
              </p:cNvSpPr>
              <p:nvPr/>
            </p:nvSpPr>
            <p:spPr bwMode="auto">
              <a:xfrm flipH="1" flipV="1">
                <a:off x="3165" y="17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0" name="Freeform 142"/>
              <p:cNvSpPr>
                <a:spLocks/>
              </p:cNvSpPr>
              <p:nvPr/>
            </p:nvSpPr>
            <p:spPr bwMode="auto">
              <a:xfrm>
                <a:off x="3150" y="1722"/>
                <a:ext cx="15" cy="15"/>
              </a:xfrm>
              <a:custGeom>
                <a:avLst/>
                <a:gdLst>
                  <a:gd name="T0" fmla="*/ 62 w 135"/>
                  <a:gd name="T1" fmla="*/ 138 h 138"/>
                  <a:gd name="T2" fmla="*/ 98 w 135"/>
                  <a:gd name="T3" fmla="*/ 98 h 138"/>
                  <a:gd name="T4" fmla="*/ 135 w 135"/>
                  <a:gd name="T5" fmla="*/ 57 h 138"/>
                  <a:gd name="T6" fmla="*/ 72 w 135"/>
                  <a:gd name="T7" fmla="*/ 0 h 138"/>
                  <a:gd name="T8" fmla="*/ 36 w 135"/>
                  <a:gd name="T9" fmla="*/ 41 h 138"/>
                  <a:gd name="T10" fmla="*/ 0 w 135"/>
                  <a:gd name="T11" fmla="*/ 81 h 138"/>
                  <a:gd name="T12" fmla="*/ 62 w 135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62" y="138"/>
                    </a:moveTo>
                    <a:lnTo>
                      <a:pt x="98" y="98"/>
                    </a:lnTo>
                    <a:lnTo>
                      <a:pt x="135" y="57"/>
                    </a:lnTo>
                    <a:lnTo>
                      <a:pt x="72" y="0"/>
                    </a:lnTo>
                    <a:lnTo>
                      <a:pt x="36" y="41"/>
                    </a:lnTo>
                    <a:lnTo>
                      <a:pt x="0" y="81"/>
                    </a:lnTo>
                    <a:lnTo>
                      <a:pt x="62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1" name="Freeform 143"/>
              <p:cNvSpPr>
                <a:spLocks/>
              </p:cNvSpPr>
              <p:nvPr/>
            </p:nvSpPr>
            <p:spPr bwMode="auto">
              <a:xfrm>
                <a:off x="3150" y="1722"/>
                <a:ext cx="15" cy="15"/>
              </a:xfrm>
              <a:custGeom>
                <a:avLst/>
                <a:gdLst>
                  <a:gd name="T0" fmla="*/ 62 w 135"/>
                  <a:gd name="T1" fmla="*/ 138 h 138"/>
                  <a:gd name="T2" fmla="*/ 98 w 135"/>
                  <a:gd name="T3" fmla="*/ 98 h 138"/>
                  <a:gd name="T4" fmla="*/ 135 w 135"/>
                  <a:gd name="T5" fmla="*/ 57 h 138"/>
                  <a:gd name="T6" fmla="*/ 72 w 135"/>
                  <a:gd name="T7" fmla="*/ 0 h 138"/>
                  <a:gd name="T8" fmla="*/ 36 w 135"/>
                  <a:gd name="T9" fmla="*/ 41 h 138"/>
                  <a:gd name="T10" fmla="*/ 0 w 135"/>
                  <a:gd name="T11" fmla="*/ 81 h 138"/>
                  <a:gd name="T12" fmla="*/ 62 w 135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62" y="138"/>
                    </a:moveTo>
                    <a:lnTo>
                      <a:pt x="98" y="98"/>
                    </a:lnTo>
                    <a:lnTo>
                      <a:pt x="135" y="57"/>
                    </a:lnTo>
                    <a:lnTo>
                      <a:pt x="72" y="0"/>
                    </a:lnTo>
                    <a:lnTo>
                      <a:pt x="36" y="41"/>
                    </a:lnTo>
                    <a:lnTo>
                      <a:pt x="0" y="81"/>
                    </a:lnTo>
                    <a:lnTo>
                      <a:pt x="62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2" name="Freeform 144"/>
              <p:cNvSpPr>
                <a:spLocks/>
              </p:cNvSpPr>
              <p:nvPr/>
            </p:nvSpPr>
            <p:spPr bwMode="auto">
              <a:xfrm>
                <a:off x="3154" y="1722"/>
                <a:ext cx="4" cy="4"/>
              </a:xfrm>
              <a:custGeom>
                <a:avLst/>
                <a:gdLst>
                  <a:gd name="T0" fmla="*/ 0 w 36"/>
                  <a:gd name="T1" fmla="*/ 42 h 42"/>
                  <a:gd name="T2" fmla="*/ 36 w 36"/>
                  <a:gd name="T3" fmla="*/ 1 h 42"/>
                  <a:gd name="T4" fmla="*/ 35 w 36"/>
                  <a:gd name="T5" fmla="*/ 0 h 42"/>
                  <a:gd name="T6" fmla="*/ 0 w 36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2">
                    <a:moveTo>
                      <a:pt x="0" y="42"/>
                    </a:moveTo>
                    <a:lnTo>
                      <a:pt x="36" y="1"/>
                    </a:lnTo>
                    <a:lnTo>
                      <a:pt x="35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3" name="Line 145"/>
              <p:cNvSpPr>
                <a:spLocks noChangeShapeType="1"/>
              </p:cNvSpPr>
              <p:nvPr/>
            </p:nvSpPr>
            <p:spPr bwMode="auto">
              <a:xfrm flipH="1" flipV="1">
                <a:off x="3158" y="17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4" name="Freeform 146"/>
              <p:cNvSpPr>
                <a:spLocks/>
              </p:cNvSpPr>
              <p:nvPr/>
            </p:nvSpPr>
            <p:spPr bwMode="auto">
              <a:xfrm>
                <a:off x="3143" y="1716"/>
                <a:ext cx="15" cy="15"/>
              </a:xfrm>
              <a:custGeom>
                <a:avLst/>
                <a:gdLst>
                  <a:gd name="T0" fmla="*/ 65 w 135"/>
                  <a:gd name="T1" fmla="*/ 138 h 138"/>
                  <a:gd name="T2" fmla="*/ 100 w 135"/>
                  <a:gd name="T3" fmla="*/ 97 h 138"/>
                  <a:gd name="T4" fmla="*/ 135 w 135"/>
                  <a:gd name="T5" fmla="*/ 55 h 138"/>
                  <a:gd name="T6" fmla="*/ 70 w 135"/>
                  <a:gd name="T7" fmla="*/ 0 h 138"/>
                  <a:gd name="T8" fmla="*/ 35 w 135"/>
                  <a:gd name="T9" fmla="*/ 42 h 138"/>
                  <a:gd name="T10" fmla="*/ 0 w 135"/>
                  <a:gd name="T11" fmla="*/ 84 h 138"/>
                  <a:gd name="T12" fmla="*/ 65 w 135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65" y="138"/>
                    </a:moveTo>
                    <a:lnTo>
                      <a:pt x="100" y="97"/>
                    </a:lnTo>
                    <a:lnTo>
                      <a:pt x="135" y="55"/>
                    </a:lnTo>
                    <a:lnTo>
                      <a:pt x="70" y="0"/>
                    </a:lnTo>
                    <a:lnTo>
                      <a:pt x="35" y="42"/>
                    </a:lnTo>
                    <a:lnTo>
                      <a:pt x="0" y="84"/>
                    </a:lnTo>
                    <a:lnTo>
                      <a:pt x="65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5" name="Freeform 147"/>
              <p:cNvSpPr>
                <a:spLocks/>
              </p:cNvSpPr>
              <p:nvPr/>
            </p:nvSpPr>
            <p:spPr bwMode="auto">
              <a:xfrm>
                <a:off x="3143" y="1716"/>
                <a:ext cx="15" cy="15"/>
              </a:xfrm>
              <a:custGeom>
                <a:avLst/>
                <a:gdLst>
                  <a:gd name="T0" fmla="*/ 65 w 135"/>
                  <a:gd name="T1" fmla="*/ 138 h 138"/>
                  <a:gd name="T2" fmla="*/ 100 w 135"/>
                  <a:gd name="T3" fmla="*/ 97 h 138"/>
                  <a:gd name="T4" fmla="*/ 135 w 135"/>
                  <a:gd name="T5" fmla="*/ 55 h 138"/>
                  <a:gd name="T6" fmla="*/ 70 w 135"/>
                  <a:gd name="T7" fmla="*/ 0 h 138"/>
                  <a:gd name="T8" fmla="*/ 35 w 135"/>
                  <a:gd name="T9" fmla="*/ 42 h 138"/>
                  <a:gd name="T10" fmla="*/ 0 w 135"/>
                  <a:gd name="T11" fmla="*/ 84 h 138"/>
                  <a:gd name="T12" fmla="*/ 65 w 135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65" y="138"/>
                    </a:moveTo>
                    <a:lnTo>
                      <a:pt x="100" y="97"/>
                    </a:lnTo>
                    <a:lnTo>
                      <a:pt x="135" y="55"/>
                    </a:lnTo>
                    <a:lnTo>
                      <a:pt x="70" y="0"/>
                    </a:lnTo>
                    <a:lnTo>
                      <a:pt x="35" y="42"/>
                    </a:lnTo>
                    <a:lnTo>
                      <a:pt x="0" y="84"/>
                    </a:lnTo>
                    <a:lnTo>
                      <a:pt x="65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6" name="Freeform 148"/>
              <p:cNvSpPr>
                <a:spLocks/>
              </p:cNvSpPr>
              <p:nvPr/>
            </p:nvSpPr>
            <p:spPr bwMode="auto">
              <a:xfrm>
                <a:off x="3147" y="1716"/>
                <a:ext cx="4" cy="4"/>
              </a:xfrm>
              <a:custGeom>
                <a:avLst/>
                <a:gdLst>
                  <a:gd name="T0" fmla="*/ 0 w 35"/>
                  <a:gd name="T1" fmla="*/ 43 h 43"/>
                  <a:gd name="T2" fmla="*/ 35 w 35"/>
                  <a:gd name="T3" fmla="*/ 1 h 43"/>
                  <a:gd name="T4" fmla="*/ 34 w 35"/>
                  <a:gd name="T5" fmla="*/ 0 h 43"/>
                  <a:gd name="T6" fmla="*/ 0 w 3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3">
                    <a:moveTo>
                      <a:pt x="0" y="43"/>
                    </a:moveTo>
                    <a:lnTo>
                      <a:pt x="35" y="1"/>
                    </a:lnTo>
                    <a:lnTo>
                      <a:pt x="34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7" name="Line 149"/>
              <p:cNvSpPr>
                <a:spLocks noChangeShapeType="1"/>
              </p:cNvSpPr>
              <p:nvPr/>
            </p:nvSpPr>
            <p:spPr bwMode="auto">
              <a:xfrm flipH="1" flipV="1">
                <a:off x="3150" y="1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8" name="Freeform 150"/>
              <p:cNvSpPr>
                <a:spLocks/>
              </p:cNvSpPr>
              <p:nvPr/>
            </p:nvSpPr>
            <p:spPr bwMode="auto">
              <a:xfrm>
                <a:off x="3136" y="1710"/>
                <a:ext cx="14" cy="15"/>
              </a:xfrm>
              <a:custGeom>
                <a:avLst/>
                <a:gdLst>
                  <a:gd name="T0" fmla="*/ 65 w 133"/>
                  <a:gd name="T1" fmla="*/ 138 h 138"/>
                  <a:gd name="T2" fmla="*/ 99 w 133"/>
                  <a:gd name="T3" fmla="*/ 95 h 138"/>
                  <a:gd name="T4" fmla="*/ 133 w 133"/>
                  <a:gd name="T5" fmla="*/ 52 h 138"/>
                  <a:gd name="T6" fmla="*/ 67 w 133"/>
                  <a:gd name="T7" fmla="*/ 0 h 138"/>
                  <a:gd name="T8" fmla="*/ 34 w 133"/>
                  <a:gd name="T9" fmla="*/ 42 h 138"/>
                  <a:gd name="T10" fmla="*/ 0 w 133"/>
                  <a:gd name="T11" fmla="*/ 85 h 138"/>
                  <a:gd name="T12" fmla="*/ 65 w 133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8">
                    <a:moveTo>
                      <a:pt x="65" y="138"/>
                    </a:moveTo>
                    <a:lnTo>
                      <a:pt x="99" y="95"/>
                    </a:lnTo>
                    <a:lnTo>
                      <a:pt x="133" y="52"/>
                    </a:lnTo>
                    <a:lnTo>
                      <a:pt x="67" y="0"/>
                    </a:lnTo>
                    <a:lnTo>
                      <a:pt x="34" y="42"/>
                    </a:lnTo>
                    <a:lnTo>
                      <a:pt x="0" y="85"/>
                    </a:lnTo>
                    <a:lnTo>
                      <a:pt x="65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9" name="Freeform 151"/>
              <p:cNvSpPr>
                <a:spLocks/>
              </p:cNvSpPr>
              <p:nvPr/>
            </p:nvSpPr>
            <p:spPr bwMode="auto">
              <a:xfrm>
                <a:off x="3136" y="1710"/>
                <a:ext cx="14" cy="15"/>
              </a:xfrm>
              <a:custGeom>
                <a:avLst/>
                <a:gdLst>
                  <a:gd name="T0" fmla="*/ 65 w 133"/>
                  <a:gd name="T1" fmla="*/ 138 h 138"/>
                  <a:gd name="T2" fmla="*/ 99 w 133"/>
                  <a:gd name="T3" fmla="*/ 95 h 138"/>
                  <a:gd name="T4" fmla="*/ 133 w 133"/>
                  <a:gd name="T5" fmla="*/ 52 h 138"/>
                  <a:gd name="T6" fmla="*/ 67 w 133"/>
                  <a:gd name="T7" fmla="*/ 0 h 138"/>
                  <a:gd name="T8" fmla="*/ 34 w 133"/>
                  <a:gd name="T9" fmla="*/ 42 h 138"/>
                  <a:gd name="T10" fmla="*/ 0 w 133"/>
                  <a:gd name="T11" fmla="*/ 85 h 138"/>
                  <a:gd name="T12" fmla="*/ 65 w 133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8">
                    <a:moveTo>
                      <a:pt x="65" y="138"/>
                    </a:moveTo>
                    <a:lnTo>
                      <a:pt x="99" y="95"/>
                    </a:lnTo>
                    <a:lnTo>
                      <a:pt x="133" y="52"/>
                    </a:lnTo>
                    <a:lnTo>
                      <a:pt x="67" y="0"/>
                    </a:lnTo>
                    <a:lnTo>
                      <a:pt x="34" y="42"/>
                    </a:lnTo>
                    <a:lnTo>
                      <a:pt x="0" y="85"/>
                    </a:lnTo>
                    <a:lnTo>
                      <a:pt x="65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0" name="Freeform 152"/>
              <p:cNvSpPr>
                <a:spLocks/>
              </p:cNvSpPr>
              <p:nvPr/>
            </p:nvSpPr>
            <p:spPr bwMode="auto">
              <a:xfrm>
                <a:off x="3139" y="1710"/>
                <a:ext cx="4" cy="4"/>
              </a:xfrm>
              <a:custGeom>
                <a:avLst/>
                <a:gdLst>
                  <a:gd name="T0" fmla="*/ 0 w 33"/>
                  <a:gd name="T1" fmla="*/ 43 h 43"/>
                  <a:gd name="T2" fmla="*/ 33 w 33"/>
                  <a:gd name="T3" fmla="*/ 1 h 43"/>
                  <a:gd name="T4" fmla="*/ 31 w 33"/>
                  <a:gd name="T5" fmla="*/ 0 h 43"/>
                  <a:gd name="T6" fmla="*/ 0 w 3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3">
                    <a:moveTo>
                      <a:pt x="0" y="43"/>
                    </a:moveTo>
                    <a:lnTo>
                      <a:pt x="33" y="1"/>
                    </a:lnTo>
                    <a:lnTo>
                      <a:pt x="3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1" name="Line 153"/>
              <p:cNvSpPr>
                <a:spLocks noChangeShapeType="1"/>
              </p:cNvSpPr>
              <p:nvPr/>
            </p:nvSpPr>
            <p:spPr bwMode="auto">
              <a:xfrm flipH="1" flipV="1">
                <a:off x="3143" y="1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2" name="Freeform 154"/>
              <p:cNvSpPr>
                <a:spLocks/>
              </p:cNvSpPr>
              <p:nvPr/>
            </p:nvSpPr>
            <p:spPr bwMode="auto">
              <a:xfrm>
                <a:off x="3128" y="1704"/>
                <a:ext cx="15" cy="15"/>
              </a:xfrm>
              <a:custGeom>
                <a:avLst/>
                <a:gdLst>
                  <a:gd name="T0" fmla="*/ 69 w 132"/>
                  <a:gd name="T1" fmla="*/ 138 h 138"/>
                  <a:gd name="T2" fmla="*/ 101 w 132"/>
                  <a:gd name="T3" fmla="*/ 94 h 138"/>
                  <a:gd name="T4" fmla="*/ 132 w 132"/>
                  <a:gd name="T5" fmla="*/ 51 h 138"/>
                  <a:gd name="T6" fmla="*/ 63 w 132"/>
                  <a:gd name="T7" fmla="*/ 0 h 138"/>
                  <a:gd name="T8" fmla="*/ 31 w 132"/>
                  <a:gd name="T9" fmla="*/ 44 h 138"/>
                  <a:gd name="T10" fmla="*/ 0 w 132"/>
                  <a:gd name="T11" fmla="*/ 88 h 138"/>
                  <a:gd name="T12" fmla="*/ 69 w 132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8">
                    <a:moveTo>
                      <a:pt x="69" y="138"/>
                    </a:moveTo>
                    <a:lnTo>
                      <a:pt x="101" y="94"/>
                    </a:lnTo>
                    <a:lnTo>
                      <a:pt x="132" y="51"/>
                    </a:lnTo>
                    <a:lnTo>
                      <a:pt x="63" y="0"/>
                    </a:lnTo>
                    <a:lnTo>
                      <a:pt x="31" y="44"/>
                    </a:lnTo>
                    <a:lnTo>
                      <a:pt x="0" y="88"/>
                    </a:lnTo>
                    <a:lnTo>
                      <a:pt x="69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3" name="Freeform 155"/>
              <p:cNvSpPr>
                <a:spLocks/>
              </p:cNvSpPr>
              <p:nvPr/>
            </p:nvSpPr>
            <p:spPr bwMode="auto">
              <a:xfrm>
                <a:off x="3128" y="1704"/>
                <a:ext cx="15" cy="15"/>
              </a:xfrm>
              <a:custGeom>
                <a:avLst/>
                <a:gdLst>
                  <a:gd name="T0" fmla="*/ 69 w 132"/>
                  <a:gd name="T1" fmla="*/ 138 h 138"/>
                  <a:gd name="T2" fmla="*/ 101 w 132"/>
                  <a:gd name="T3" fmla="*/ 94 h 138"/>
                  <a:gd name="T4" fmla="*/ 132 w 132"/>
                  <a:gd name="T5" fmla="*/ 51 h 138"/>
                  <a:gd name="T6" fmla="*/ 63 w 132"/>
                  <a:gd name="T7" fmla="*/ 0 h 138"/>
                  <a:gd name="T8" fmla="*/ 31 w 132"/>
                  <a:gd name="T9" fmla="*/ 44 h 138"/>
                  <a:gd name="T10" fmla="*/ 0 w 132"/>
                  <a:gd name="T11" fmla="*/ 88 h 138"/>
                  <a:gd name="T12" fmla="*/ 69 w 132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8">
                    <a:moveTo>
                      <a:pt x="69" y="138"/>
                    </a:moveTo>
                    <a:lnTo>
                      <a:pt x="101" y="94"/>
                    </a:lnTo>
                    <a:lnTo>
                      <a:pt x="132" y="51"/>
                    </a:lnTo>
                    <a:lnTo>
                      <a:pt x="63" y="0"/>
                    </a:lnTo>
                    <a:lnTo>
                      <a:pt x="31" y="44"/>
                    </a:lnTo>
                    <a:lnTo>
                      <a:pt x="0" y="88"/>
                    </a:lnTo>
                    <a:lnTo>
                      <a:pt x="69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4" name="Freeform 156"/>
              <p:cNvSpPr>
                <a:spLocks/>
              </p:cNvSpPr>
              <p:nvPr/>
            </p:nvSpPr>
            <p:spPr bwMode="auto">
              <a:xfrm>
                <a:off x="3132" y="1704"/>
                <a:ext cx="3" cy="5"/>
              </a:xfrm>
              <a:custGeom>
                <a:avLst/>
                <a:gdLst>
                  <a:gd name="T0" fmla="*/ 0 w 32"/>
                  <a:gd name="T1" fmla="*/ 45 h 45"/>
                  <a:gd name="T2" fmla="*/ 32 w 32"/>
                  <a:gd name="T3" fmla="*/ 1 h 45"/>
                  <a:gd name="T4" fmla="*/ 31 w 32"/>
                  <a:gd name="T5" fmla="*/ 0 h 45"/>
                  <a:gd name="T6" fmla="*/ 0 w 3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5">
                    <a:moveTo>
                      <a:pt x="0" y="45"/>
                    </a:moveTo>
                    <a:lnTo>
                      <a:pt x="32" y="1"/>
                    </a:lnTo>
                    <a:lnTo>
                      <a:pt x="31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5" name="Line 157"/>
              <p:cNvSpPr>
                <a:spLocks noChangeShapeType="1"/>
              </p:cNvSpPr>
              <p:nvPr/>
            </p:nvSpPr>
            <p:spPr bwMode="auto">
              <a:xfrm flipH="1" flipV="1">
                <a:off x="3135" y="17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6" name="Freeform 158"/>
              <p:cNvSpPr>
                <a:spLocks/>
              </p:cNvSpPr>
              <p:nvPr/>
            </p:nvSpPr>
            <p:spPr bwMode="auto">
              <a:xfrm>
                <a:off x="3121" y="1699"/>
                <a:ext cx="14" cy="15"/>
              </a:xfrm>
              <a:custGeom>
                <a:avLst/>
                <a:gdLst>
                  <a:gd name="T0" fmla="*/ 69 w 130"/>
                  <a:gd name="T1" fmla="*/ 138 h 138"/>
                  <a:gd name="T2" fmla="*/ 99 w 130"/>
                  <a:gd name="T3" fmla="*/ 93 h 138"/>
                  <a:gd name="T4" fmla="*/ 130 w 130"/>
                  <a:gd name="T5" fmla="*/ 48 h 138"/>
                  <a:gd name="T6" fmla="*/ 61 w 130"/>
                  <a:gd name="T7" fmla="*/ 0 h 138"/>
                  <a:gd name="T8" fmla="*/ 30 w 130"/>
                  <a:gd name="T9" fmla="*/ 45 h 138"/>
                  <a:gd name="T10" fmla="*/ 0 w 130"/>
                  <a:gd name="T11" fmla="*/ 90 h 138"/>
                  <a:gd name="T12" fmla="*/ 69 w 130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69" y="138"/>
                    </a:moveTo>
                    <a:lnTo>
                      <a:pt x="99" y="93"/>
                    </a:lnTo>
                    <a:lnTo>
                      <a:pt x="130" y="48"/>
                    </a:lnTo>
                    <a:lnTo>
                      <a:pt x="61" y="0"/>
                    </a:lnTo>
                    <a:lnTo>
                      <a:pt x="30" y="45"/>
                    </a:lnTo>
                    <a:lnTo>
                      <a:pt x="0" y="90"/>
                    </a:lnTo>
                    <a:lnTo>
                      <a:pt x="69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7" name="Freeform 159"/>
              <p:cNvSpPr>
                <a:spLocks/>
              </p:cNvSpPr>
              <p:nvPr/>
            </p:nvSpPr>
            <p:spPr bwMode="auto">
              <a:xfrm>
                <a:off x="3121" y="1699"/>
                <a:ext cx="14" cy="15"/>
              </a:xfrm>
              <a:custGeom>
                <a:avLst/>
                <a:gdLst>
                  <a:gd name="T0" fmla="*/ 69 w 130"/>
                  <a:gd name="T1" fmla="*/ 138 h 138"/>
                  <a:gd name="T2" fmla="*/ 99 w 130"/>
                  <a:gd name="T3" fmla="*/ 93 h 138"/>
                  <a:gd name="T4" fmla="*/ 130 w 130"/>
                  <a:gd name="T5" fmla="*/ 48 h 138"/>
                  <a:gd name="T6" fmla="*/ 61 w 130"/>
                  <a:gd name="T7" fmla="*/ 0 h 138"/>
                  <a:gd name="T8" fmla="*/ 30 w 130"/>
                  <a:gd name="T9" fmla="*/ 45 h 138"/>
                  <a:gd name="T10" fmla="*/ 0 w 130"/>
                  <a:gd name="T11" fmla="*/ 90 h 138"/>
                  <a:gd name="T12" fmla="*/ 69 w 130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69" y="138"/>
                    </a:moveTo>
                    <a:lnTo>
                      <a:pt x="99" y="93"/>
                    </a:lnTo>
                    <a:lnTo>
                      <a:pt x="130" y="48"/>
                    </a:lnTo>
                    <a:lnTo>
                      <a:pt x="61" y="0"/>
                    </a:lnTo>
                    <a:lnTo>
                      <a:pt x="30" y="45"/>
                    </a:lnTo>
                    <a:lnTo>
                      <a:pt x="0" y="90"/>
                    </a:lnTo>
                    <a:lnTo>
                      <a:pt x="69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8" name="Freeform 160"/>
              <p:cNvSpPr>
                <a:spLocks/>
              </p:cNvSpPr>
              <p:nvPr/>
            </p:nvSpPr>
            <p:spPr bwMode="auto">
              <a:xfrm>
                <a:off x="3124" y="1698"/>
                <a:ext cx="3" cy="6"/>
              </a:xfrm>
              <a:custGeom>
                <a:avLst/>
                <a:gdLst>
                  <a:gd name="T0" fmla="*/ 0 w 31"/>
                  <a:gd name="T1" fmla="*/ 46 h 46"/>
                  <a:gd name="T2" fmla="*/ 31 w 31"/>
                  <a:gd name="T3" fmla="*/ 1 h 46"/>
                  <a:gd name="T4" fmla="*/ 30 w 31"/>
                  <a:gd name="T5" fmla="*/ 0 h 46"/>
                  <a:gd name="T6" fmla="*/ 0 w 31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6">
                    <a:moveTo>
                      <a:pt x="0" y="46"/>
                    </a:moveTo>
                    <a:lnTo>
                      <a:pt x="31" y="1"/>
                    </a:lnTo>
                    <a:lnTo>
                      <a:pt x="30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9" name="Line 161"/>
              <p:cNvSpPr>
                <a:spLocks noChangeShapeType="1"/>
              </p:cNvSpPr>
              <p:nvPr/>
            </p:nvSpPr>
            <p:spPr bwMode="auto">
              <a:xfrm flipH="1" flipV="1">
                <a:off x="3127" y="1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0" name="Freeform 162"/>
              <p:cNvSpPr>
                <a:spLocks/>
              </p:cNvSpPr>
              <p:nvPr/>
            </p:nvSpPr>
            <p:spPr bwMode="auto">
              <a:xfrm>
                <a:off x="3113" y="1693"/>
                <a:ext cx="14" cy="16"/>
              </a:xfrm>
              <a:custGeom>
                <a:avLst/>
                <a:gdLst>
                  <a:gd name="T0" fmla="*/ 71 w 130"/>
                  <a:gd name="T1" fmla="*/ 138 h 138"/>
                  <a:gd name="T2" fmla="*/ 100 w 130"/>
                  <a:gd name="T3" fmla="*/ 92 h 138"/>
                  <a:gd name="T4" fmla="*/ 130 w 130"/>
                  <a:gd name="T5" fmla="*/ 46 h 138"/>
                  <a:gd name="T6" fmla="*/ 59 w 130"/>
                  <a:gd name="T7" fmla="*/ 0 h 138"/>
                  <a:gd name="T8" fmla="*/ 29 w 130"/>
                  <a:gd name="T9" fmla="*/ 46 h 138"/>
                  <a:gd name="T10" fmla="*/ 0 w 130"/>
                  <a:gd name="T11" fmla="*/ 92 h 138"/>
                  <a:gd name="T12" fmla="*/ 71 w 130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71" y="138"/>
                    </a:moveTo>
                    <a:lnTo>
                      <a:pt x="100" y="92"/>
                    </a:lnTo>
                    <a:lnTo>
                      <a:pt x="130" y="46"/>
                    </a:lnTo>
                    <a:lnTo>
                      <a:pt x="59" y="0"/>
                    </a:lnTo>
                    <a:lnTo>
                      <a:pt x="29" y="46"/>
                    </a:lnTo>
                    <a:lnTo>
                      <a:pt x="0" y="92"/>
                    </a:lnTo>
                    <a:lnTo>
                      <a:pt x="71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1" name="Freeform 163"/>
              <p:cNvSpPr>
                <a:spLocks/>
              </p:cNvSpPr>
              <p:nvPr/>
            </p:nvSpPr>
            <p:spPr bwMode="auto">
              <a:xfrm>
                <a:off x="3113" y="1693"/>
                <a:ext cx="14" cy="16"/>
              </a:xfrm>
              <a:custGeom>
                <a:avLst/>
                <a:gdLst>
                  <a:gd name="T0" fmla="*/ 71 w 130"/>
                  <a:gd name="T1" fmla="*/ 138 h 138"/>
                  <a:gd name="T2" fmla="*/ 100 w 130"/>
                  <a:gd name="T3" fmla="*/ 92 h 138"/>
                  <a:gd name="T4" fmla="*/ 130 w 130"/>
                  <a:gd name="T5" fmla="*/ 46 h 138"/>
                  <a:gd name="T6" fmla="*/ 59 w 130"/>
                  <a:gd name="T7" fmla="*/ 0 h 138"/>
                  <a:gd name="T8" fmla="*/ 29 w 130"/>
                  <a:gd name="T9" fmla="*/ 46 h 138"/>
                  <a:gd name="T10" fmla="*/ 0 w 130"/>
                  <a:gd name="T11" fmla="*/ 92 h 138"/>
                  <a:gd name="T12" fmla="*/ 71 w 130"/>
                  <a:gd name="T1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71" y="138"/>
                    </a:moveTo>
                    <a:lnTo>
                      <a:pt x="100" y="92"/>
                    </a:lnTo>
                    <a:lnTo>
                      <a:pt x="130" y="46"/>
                    </a:lnTo>
                    <a:lnTo>
                      <a:pt x="59" y="0"/>
                    </a:lnTo>
                    <a:lnTo>
                      <a:pt x="29" y="46"/>
                    </a:lnTo>
                    <a:lnTo>
                      <a:pt x="0" y="92"/>
                    </a:lnTo>
                    <a:lnTo>
                      <a:pt x="71" y="1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2" name="Freeform 164"/>
              <p:cNvSpPr>
                <a:spLocks/>
              </p:cNvSpPr>
              <p:nvPr/>
            </p:nvSpPr>
            <p:spPr bwMode="auto">
              <a:xfrm>
                <a:off x="3116" y="1693"/>
                <a:ext cx="3" cy="5"/>
              </a:xfrm>
              <a:custGeom>
                <a:avLst/>
                <a:gdLst>
                  <a:gd name="T0" fmla="*/ 0 w 30"/>
                  <a:gd name="T1" fmla="*/ 46 h 46"/>
                  <a:gd name="T2" fmla="*/ 30 w 30"/>
                  <a:gd name="T3" fmla="*/ 0 h 46"/>
                  <a:gd name="T4" fmla="*/ 29 w 30"/>
                  <a:gd name="T5" fmla="*/ 0 h 46"/>
                  <a:gd name="T6" fmla="*/ 0 w 30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6">
                    <a:moveTo>
                      <a:pt x="0" y="46"/>
                    </a:moveTo>
                    <a:lnTo>
                      <a:pt x="30" y="0"/>
                    </a:lnTo>
                    <a:lnTo>
                      <a:pt x="29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3" name="Line 165"/>
              <p:cNvSpPr>
                <a:spLocks noChangeShapeType="1"/>
              </p:cNvSpPr>
              <p:nvPr/>
            </p:nvSpPr>
            <p:spPr bwMode="auto">
              <a:xfrm flipH="1">
                <a:off x="3119" y="16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4" name="Freeform 166"/>
              <p:cNvSpPr>
                <a:spLocks/>
              </p:cNvSpPr>
              <p:nvPr/>
            </p:nvSpPr>
            <p:spPr bwMode="auto">
              <a:xfrm>
                <a:off x="3105" y="1688"/>
                <a:ext cx="14" cy="16"/>
              </a:xfrm>
              <a:custGeom>
                <a:avLst/>
                <a:gdLst>
                  <a:gd name="T0" fmla="*/ 73 w 130"/>
                  <a:gd name="T1" fmla="*/ 136 h 136"/>
                  <a:gd name="T2" fmla="*/ 101 w 130"/>
                  <a:gd name="T3" fmla="*/ 90 h 136"/>
                  <a:gd name="T4" fmla="*/ 130 w 130"/>
                  <a:gd name="T5" fmla="*/ 44 h 136"/>
                  <a:gd name="T6" fmla="*/ 57 w 130"/>
                  <a:gd name="T7" fmla="*/ 0 h 136"/>
                  <a:gd name="T8" fmla="*/ 29 w 130"/>
                  <a:gd name="T9" fmla="*/ 46 h 136"/>
                  <a:gd name="T10" fmla="*/ 0 w 130"/>
                  <a:gd name="T11" fmla="*/ 92 h 136"/>
                  <a:gd name="T12" fmla="*/ 73 w 130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6">
                    <a:moveTo>
                      <a:pt x="73" y="136"/>
                    </a:moveTo>
                    <a:lnTo>
                      <a:pt x="101" y="90"/>
                    </a:lnTo>
                    <a:lnTo>
                      <a:pt x="130" y="44"/>
                    </a:lnTo>
                    <a:lnTo>
                      <a:pt x="57" y="0"/>
                    </a:lnTo>
                    <a:lnTo>
                      <a:pt x="29" y="46"/>
                    </a:lnTo>
                    <a:lnTo>
                      <a:pt x="0" y="92"/>
                    </a:lnTo>
                    <a:lnTo>
                      <a:pt x="73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5" name="Freeform 167"/>
              <p:cNvSpPr>
                <a:spLocks/>
              </p:cNvSpPr>
              <p:nvPr/>
            </p:nvSpPr>
            <p:spPr bwMode="auto">
              <a:xfrm>
                <a:off x="3105" y="1688"/>
                <a:ext cx="14" cy="16"/>
              </a:xfrm>
              <a:custGeom>
                <a:avLst/>
                <a:gdLst>
                  <a:gd name="T0" fmla="*/ 73 w 130"/>
                  <a:gd name="T1" fmla="*/ 136 h 136"/>
                  <a:gd name="T2" fmla="*/ 101 w 130"/>
                  <a:gd name="T3" fmla="*/ 90 h 136"/>
                  <a:gd name="T4" fmla="*/ 130 w 130"/>
                  <a:gd name="T5" fmla="*/ 44 h 136"/>
                  <a:gd name="T6" fmla="*/ 57 w 130"/>
                  <a:gd name="T7" fmla="*/ 0 h 136"/>
                  <a:gd name="T8" fmla="*/ 29 w 130"/>
                  <a:gd name="T9" fmla="*/ 46 h 136"/>
                  <a:gd name="T10" fmla="*/ 0 w 130"/>
                  <a:gd name="T11" fmla="*/ 92 h 136"/>
                  <a:gd name="T12" fmla="*/ 73 w 130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6">
                    <a:moveTo>
                      <a:pt x="73" y="136"/>
                    </a:moveTo>
                    <a:lnTo>
                      <a:pt x="101" y="90"/>
                    </a:lnTo>
                    <a:lnTo>
                      <a:pt x="130" y="44"/>
                    </a:lnTo>
                    <a:lnTo>
                      <a:pt x="57" y="0"/>
                    </a:lnTo>
                    <a:lnTo>
                      <a:pt x="29" y="46"/>
                    </a:lnTo>
                    <a:lnTo>
                      <a:pt x="0" y="92"/>
                    </a:lnTo>
                    <a:lnTo>
                      <a:pt x="73" y="1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6" name="Freeform 168"/>
              <p:cNvSpPr>
                <a:spLocks/>
              </p:cNvSpPr>
              <p:nvPr/>
            </p:nvSpPr>
            <p:spPr bwMode="auto">
              <a:xfrm>
                <a:off x="3108" y="1688"/>
                <a:ext cx="3" cy="6"/>
              </a:xfrm>
              <a:custGeom>
                <a:avLst/>
                <a:gdLst>
                  <a:gd name="T0" fmla="*/ 0 w 28"/>
                  <a:gd name="T1" fmla="*/ 47 h 47"/>
                  <a:gd name="T2" fmla="*/ 28 w 28"/>
                  <a:gd name="T3" fmla="*/ 1 h 47"/>
                  <a:gd name="T4" fmla="*/ 26 w 28"/>
                  <a:gd name="T5" fmla="*/ 0 h 47"/>
                  <a:gd name="T6" fmla="*/ 0 w 28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7">
                    <a:moveTo>
                      <a:pt x="0" y="47"/>
                    </a:moveTo>
                    <a:lnTo>
                      <a:pt x="28" y="1"/>
                    </a:lnTo>
                    <a:lnTo>
                      <a:pt x="26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7" name="Line 169"/>
              <p:cNvSpPr>
                <a:spLocks noChangeShapeType="1"/>
              </p:cNvSpPr>
              <p:nvPr/>
            </p:nvSpPr>
            <p:spPr bwMode="auto">
              <a:xfrm flipH="1" flipV="1">
                <a:off x="3111" y="1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8" name="Freeform 170"/>
              <p:cNvSpPr>
                <a:spLocks/>
              </p:cNvSpPr>
              <p:nvPr/>
            </p:nvSpPr>
            <p:spPr bwMode="auto">
              <a:xfrm>
                <a:off x="3097" y="1684"/>
                <a:ext cx="14" cy="15"/>
              </a:xfrm>
              <a:custGeom>
                <a:avLst/>
                <a:gdLst>
                  <a:gd name="T0" fmla="*/ 74 w 127"/>
                  <a:gd name="T1" fmla="*/ 135 h 135"/>
                  <a:gd name="T2" fmla="*/ 101 w 127"/>
                  <a:gd name="T3" fmla="*/ 88 h 135"/>
                  <a:gd name="T4" fmla="*/ 127 w 127"/>
                  <a:gd name="T5" fmla="*/ 41 h 135"/>
                  <a:gd name="T6" fmla="*/ 53 w 127"/>
                  <a:gd name="T7" fmla="*/ 0 h 135"/>
                  <a:gd name="T8" fmla="*/ 26 w 127"/>
                  <a:gd name="T9" fmla="*/ 47 h 135"/>
                  <a:gd name="T10" fmla="*/ 0 w 127"/>
                  <a:gd name="T11" fmla="*/ 94 h 135"/>
                  <a:gd name="T12" fmla="*/ 74 w 127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35">
                    <a:moveTo>
                      <a:pt x="74" y="135"/>
                    </a:moveTo>
                    <a:lnTo>
                      <a:pt x="101" y="88"/>
                    </a:lnTo>
                    <a:lnTo>
                      <a:pt x="127" y="41"/>
                    </a:lnTo>
                    <a:lnTo>
                      <a:pt x="53" y="0"/>
                    </a:lnTo>
                    <a:lnTo>
                      <a:pt x="26" y="47"/>
                    </a:lnTo>
                    <a:lnTo>
                      <a:pt x="0" y="94"/>
                    </a:lnTo>
                    <a:lnTo>
                      <a:pt x="74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9" name="Freeform 171"/>
              <p:cNvSpPr>
                <a:spLocks/>
              </p:cNvSpPr>
              <p:nvPr/>
            </p:nvSpPr>
            <p:spPr bwMode="auto">
              <a:xfrm>
                <a:off x="3097" y="1684"/>
                <a:ext cx="14" cy="15"/>
              </a:xfrm>
              <a:custGeom>
                <a:avLst/>
                <a:gdLst>
                  <a:gd name="T0" fmla="*/ 74 w 127"/>
                  <a:gd name="T1" fmla="*/ 135 h 135"/>
                  <a:gd name="T2" fmla="*/ 101 w 127"/>
                  <a:gd name="T3" fmla="*/ 88 h 135"/>
                  <a:gd name="T4" fmla="*/ 127 w 127"/>
                  <a:gd name="T5" fmla="*/ 41 h 135"/>
                  <a:gd name="T6" fmla="*/ 53 w 127"/>
                  <a:gd name="T7" fmla="*/ 0 h 135"/>
                  <a:gd name="T8" fmla="*/ 26 w 127"/>
                  <a:gd name="T9" fmla="*/ 47 h 135"/>
                  <a:gd name="T10" fmla="*/ 0 w 127"/>
                  <a:gd name="T11" fmla="*/ 94 h 135"/>
                  <a:gd name="T12" fmla="*/ 74 w 127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35">
                    <a:moveTo>
                      <a:pt x="74" y="135"/>
                    </a:moveTo>
                    <a:lnTo>
                      <a:pt x="101" y="88"/>
                    </a:lnTo>
                    <a:lnTo>
                      <a:pt x="127" y="41"/>
                    </a:lnTo>
                    <a:lnTo>
                      <a:pt x="53" y="0"/>
                    </a:lnTo>
                    <a:lnTo>
                      <a:pt x="26" y="47"/>
                    </a:lnTo>
                    <a:lnTo>
                      <a:pt x="0" y="94"/>
                    </a:lnTo>
                    <a:lnTo>
                      <a:pt x="74" y="1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0" name="Freeform 172"/>
              <p:cNvSpPr>
                <a:spLocks/>
              </p:cNvSpPr>
              <p:nvPr/>
            </p:nvSpPr>
            <p:spPr bwMode="auto">
              <a:xfrm>
                <a:off x="3100" y="1684"/>
                <a:ext cx="3" cy="5"/>
              </a:xfrm>
              <a:custGeom>
                <a:avLst/>
                <a:gdLst>
                  <a:gd name="T0" fmla="*/ 0 w 27"/>
                  <a:gd name="T1" fmla="*/ 48 h 48"/>
                  <a:gd name="T2" fmla="*/ 27 w 27"/>
                  <a:gd name="T3" fmla="*/ 1 h 48"/>
                  <a:gd name="T4" fmla="*/ 25 w 27"/>
                  <a:gd name="T5" fmla="*/ 0 h 48"/>
                  <a:gd name="T6" fmla="*/ 0 w 27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8">
                    <a:moveTo>
                      <a:pt x="0" y="48"/>
                    </a:moveTo>
                    <a:lnTo>
                      <a:pt x="27" y="1"/>
                    </a:lnTo>
                    <a:lnTo>
                      <a:pt x="25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1" name="Line 173"/>
              <p:cNvSpPr>
                <a:spLocks noChangeShapeType="1"/>
              </p:cNvSpPr>
              <p:nvPr/>
            </p:nvSpPr>
            <p:spPr bwMode="auto">
              <a:xfrm flipH="1" flipV="1">
                <a:off x="3103" y="1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2" name="Freeform 174"/>
              <p:cNvSpPr>
                <a:spLocks/>
              </p:cNvSpPr>
              <p:nvPr/>
            </p:nvSpPr>
            <p:spPr bwMode="auto">
              <a:xfrm>
                <a:off x="3089" y="1679"/>
                <a:ext cx="14" cy="15"/>
              </a:xfrm>
              <a:custGeom>
                <a:avLst/>
                <a:gdLst>
                  <a:gd name="T0" fmla="*/ 76 w 126"/>
                  <a:gd name="T1" fmla="*/ 136 h 136"/>
                  <a:gd name="T2" fmla="*/ 101 w 126"/>
                  <a:gd name="T3" fmla="*/ 88 h 136"/>
                  <a:gd name="T4" fmla="*/ 126 w 126"/>
                  <a:gd name="T5" fmla="*/ 40 h 136"/>
                  <a:gd name="T6" fmla="*/ 51 w 126"/>
                  <a:gd name="T7" fmla="*/ 0 h 136"/>
                  <a:gd name="T8" fmla="*/ 26 w 126"/>
                  <a:gd name="T9" fmla="*/ 49 h 136"/>
                  <a:gd name="T10" fmla="*/ 0 w 126"/>
                  <a:gd name="T11" fmla="*/ 97 h 136"/>
                  <a:gd name="T12" fmla="*/ 76 w 126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36">
                    <a:moveTo>
                      <a:pt x="76" y="136"/>
                    </a:moveTo>
                    <a:lnTo>
                      <a:pt x="101" y="88"/>
                    </a:lnTo>
                    <a:lnTo>
                      <a:pt x="126" y="40"/>
                    </a:lnTo>
                    <a:lnTo>
                      <a:pt x="51" y="0"/>
                    </a:lnTo>
                    <a:lnTo>
                      <a:pt x="26" y="49"/>
                    </a:lnTo>
                    <a:lnTo>
                      <a:pt x="0" y="97"/>
                    </a:lnTo>
                    <a:lnTo>
                      <a:pt x="76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3" name="Freeform 175"/>
              <p:cNvSpPr>
                <a:spLocks/>
              </p:cNvSpPr>
              <p:nvPr/>
            </p:nvSpPr>
            <p:spPr bwMode="auto">
              <a:xfrm>
                <a:off x="3089" y="1679"/>
                <a:ext cx="14" cy="15"/>
              </a:xfrm>
              <a:custGeom>
                <a:avLst/>
                <a:gdLst>
                  <a:gd name="T0" fmla="*/ 76 w 126"/>
                  <a:gd name="T1" fmla="*/ 136 h 136"/>
                  <a:gd name="T2" fmla="*/ 101 w 126"/>
                  <a:gd name="T3" fmla="*/ 88 h 136"/>
                  <a:gd name="T4" fmla="*/ 126 w 126"/>
                  <a:gd name="T5" fmla="*/ 40 h 136"/>
                  <a:gd name="T6" fmla="*/ 51 w 126"/>
                  <a:gd name="T7" fmla="*/ 0 h 136"/>
                  <a:gd name="T8" fmla="*/ 26 w 126"/>
                  <a:gd name="T9" fmla="*/ 49 h 136"/>
                  <a:gd name="T10" fmla="*/ 0 w 126"/>
                  <a:gd name="T11" fmla="*/ 97 h 136"/>
                  <a:gd name="T12" fmla="*/ 76 w 126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36">
                    <a:moveTo>
                      <a:pt x="76" y="136"/>
                    </a:moveTo>
                    <a:lnTo>
                      <a:pt x="101" y="88"/>
                    </a:lnTo>
                    <a:lnTo>
                      <a:pt x="126" y="40"/>
                    </a:lnTo>
                    <a:lnTo>
                      <a:pt x="51" y="0"/>
                    </a:lnTo>
                    <a:lnTo>
                      <a:pt x="26" y="49"/>
                    </a:lnTo>
                    <a:lnTo>
                      <a:pt x="0" y="97"/>
                    </a:lnTo>
                    <a:lnTo>
                      <a:pt x="76" y="1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4" name="Freeform 176"/>
              <p:cNvSpPr>
                <a:spLocks/>
              </p:cNvSpPr>
              <p:nvPr/>
            </p:nvSpPr>
            <p:spPr bwMode="auto">
              <a:xfrm>
                <a:off x="3091" y="1679"/>
                <a:ext cx="3" cy="6"/>
              </a:xfrm>
              <a:custGeom>
                <a:avLst/>
                <a:gdLst>
                  <a:gd name="T0" fmla="*/ 0 w 25"/>
                  <a:gd name="T1" fmla="*/ 50 h 50"/>
                  <a:gd name="T2" fmla="*/ 25 w 25"/>
                  <a:gd name="T3" fmla="*/ 1 h 50"/>
                  <a:gd name="T4" fmla="*/ 23 w 25"/>
                  <a:gd name="T5" fmla="*/ 0 h 50"/>
                  <a:gd name="T6" fmla="*/ 0 w 25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0">
                    <a:moveTo>
                      <a:pt x="0" y="50"/>
                    </a:moveTo>
                    <a:lnTo>
                      <a:pt x="25" y="1"/>
                    </a:lnTo>
                    <a:lnTo>
                      <a:pt x="2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5" name="Line 177"/>
              <p:cNvSpPr>
                <a:spLocks noChangeShapeType="1"/>
              </p:cNvSpPr>
              <p:nvPr/>
            </p:nvSpPr>
            <p:spPr bwMode="auto">
              <a:xfrm flipH="1" flipV="1">
                <a:off x="3094" y="1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6" name="Freeform 178"/>
              <p:cNvSpPr>
                <a:spLocks/>
              </p:cNvSpPr>
              <p:nvPr/>
            </p:nvSpPr>
            <p:spPr bwMode="auto">
              <a:xfrm>
                <a:off x="3080" y="1675"/>
                <a:ext cx="14" cy="15"/>
              </a:xfrm>
              <a:custGeom>
                <a:avLst/>
                <a:gdLst>
                  <a:gd name="T0" fmla="*/ 77 w 123"/>
                  <a:gd name="T1" fmla="*/ 135 h 135"/>
                  <a:gd name="T2" fmla="*/ 100 w 123"/>
                  <a:gd name="T3" fmla="*/ 86 h 135"/>
                  <a:gd name="T4" fmla="*/ 123 w 123"/>
                  <a:gd name="T5" fmla="*/ 36 h 135"/>
                  <a:gd name="T6" fmla="*/ 46 w 123"/>
                  <a:gd name="T7" fmla="*/ 0 h 135"/>
                  <a:gd name="T8" fmla="*/ 23 w 123"/>
                  <a:gd name="T9" fmla="*/ 50 h 135"/>
                  <a:gd name="T10" fmla="*/ 0 w 123"/>
                  <a:gd name="T11" fmla="*/ 99 h 135"/>
                  <a:gd name="T12" fmla="*/ 77 w 123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35">
                    <a:moveTo>
                      <a:pt x="77" y="135"/>
                    </a:moveTo>
                    <a:lnTo>
                      <a:pt x="100" y="86"/>
                    </a:lnTo>
                    <a:lnTo>
                      <a:pt x="123" y="36"/>
                    </a:lnTo>
                    <a:lnTo>
                      <a:pt x="46" y="0"/>
                    </a:lnTo>
                    <a:lnTo>
                      <a:pt x="23" y="50"/>
                    </a:lnTo>
                    <a:lnTo>
                      <a:pt x="0" y="99"/>
                    </a:lnTo>
                    <a:lnTo>
                      <a:pt x="77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7" name="Freeform 179"/>
              <p:cNvSpPr>
                <a:spLocks/>
              </p:cNvSpPr>
              <p:nvPr/>
            </p:nvSpPr>
            <p:spPr bwMode="auto">
              <a:xfrm>
                <a:off x="3080" y="1675"/>
                <a:ext cx="14" cy="15"/>
              </a:xfrm>
              <a:custGeom>
                <a:avLst/>
                <a:gdLst>
                  <a:gd name="T0" fmla="*/ 77 w 123"/>
                  <a:gd name="T1" fmla="*/ 135 h 135"/>
                  <a:gd name="T2" fmla="*/ 100 w 123"/>
                  <a:gd name="T3" fmla="*/ 86 h 135"/>
                  <a:gd name="T4" fmla="*/ 123 w 123"/>
                  <a:gd name="T5" fmla="*/ 36 h 135"/>
                  <a:gd name="T6" fmla="*/ 46 w 123"/>
                  <a:gd name="T7" fmla="*/ 0 h 135"/>
                  <a:gd name="T8" fmla="*/ 23 w 123"/>
                  <a:gd name="T9" fmla="*/ 50 h 135"/>
                  <a:gd name="T10" fmla="*/ 0 w 123"/>
                  <a:gd name="T11" fmla="*/ 99 h 135"/>
                  <a:gd name="T12" fmla="*/ 77 w 123"/>
                  <a:gd name="T13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35">
                    <a:moveTo>
                      <a:pt x="77" y="135"/>
                    </a:moveTo>
                    <a:lnTo>
                      <a:pt x="100" y="86"/>
                    </a:lnTo>
                    <a:lnTo>
                      <a:pt x="123" y="36"/>
                    </a:lnTo>
                    <a:lnTo>
                      <a:pt x="46" y="0"/>
                    </a:lnTo>
                    <a:lnTo>
                      <a:pt x="23" y="50"/>
                    </a:lnTo>
                    <a:lnTo>
                      <a:pt x="0" y="99"/>
                    </a:lnTo>
                    <a:lnTo>
                      <a:pt x="77" y="1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8" name="Freeform 180"/>
              <p:cNvSpPr>
                <a:spLocks/>
              </p:cNvSpPr>
              <p:nvPr/>
            </p:nvSpPr>
            <p:spPr bwMode="auto">
              <a:xfrm>
                <a:off x="3083" y="1675"/>
                <a:ext cx="2" cy="6"/>
              </a:xfrm>
              <a:custGeom>
                <a:avLst/>
                <a:gdLst>
                  <a:gd name="T0" fmla="*/ 0 w 23"/>
                  <a:gd name="T1" fmla="*/ 50 h 50"/>
                  <a:gd name="T2" fmla="*/ 23 w 23"/>
                  <a:gd name="T3" fmla="*/ 0 h 50"/>
                  <a:gd name="T4" fmla="*/ 22 w 23"/>
                  <a:gd name="T5" fmla="*/ 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lnTo>
                      <a:pt x="23" y="0"/>
                    </a:lnTo>
                    <a:lnTo>
                      <a:pt x="22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9" name="Line 181"/>
              <p:cNvSpPr>
                <a:spLocks noChangeShapeType="1"/>
              </p:cNvSpPr>
              <p:nvPr/>
            </p:nvSpPr>
            <p:spPr bwMode="auto">
              <a:xfrm flipH="1">
                <a:off x="3085" y="1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0" name="Freeform 182"/>
              <p:cNvSpPr>
                <a:spLocks/>
              </p:cNvSpPr>
              <p:nvPr/>
            </p:nvSpPr>
            <p:spPr bwMode="auto">
              <a:xfrm>
                <a:off x="3072" y="1671"/>
                <a:ext cx="13" cy="15"/>
              </a:xfrm>
              <a:custGeom>
                <a:avLst/>
                <a:gdLst>
                  <a:gd name="T0" fmla="*/ 78 w 122"/>
                  <a:gd name="T1" fmla="*/ 133 h 133"/>
                  <a:gd name="T2" fmla="*/ 100 w 122"/>
                  <a:gd name="T3" fmla="*/ 84 h 133"/>
                  <a:gd name="T4" fmla="*/ 122 w 122"/>
                  <a:gd name="T5" fmla="*/ 34 h 133"/>
                  <a:gd name="T6" fmla="*/ 44 w 122"/>
                  <a:gd name="T7" fmla="*/ 0 h 133"/>
                  <a:gd name="T8" fmla="*/ 22 w 122"/>
                  <a:gd name="T9" fmla="*/ 50 h 133"/>
                  <a:gd name="T10" fmla="*/ 0 w 122"/>
                  <a:gd name="T11" fmla="*/ 99 h 133"/>
                  <a:gd name="T12" fmla="*/ 78 w 122"/>
                  <a:gd name="T13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3">
                    <a:moveTo>
                      <a:pt x="78" y="133"/>
                    </a:moveTo>
                    <a:lnTo>
                      <a:pt x="100" y="84"/>
                    </a:lnTo>
                    <a:lnTo>
                      <a:pt x="122" y="34"/>
                    </a:lnTo>
                    <a:lnTo>
                      <a:pt x="44" y="0"/>
                    </a:lnTo>
                    <a:lnTo>
                      <a:pt x="22" y="50"/>
                    </a:lnTo>
                    <a:lnTo>
                      <a:pt x="0" y="99"/>
                    </a:lnTo>
                    <a:lnTo>
                      <a:pt x="78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1" name="Freeform 183"/>
              <p:cNvSpPr>
                <a:spLocks/>
              </p:cNvSpPr>
              <p:nvPr/>
            </p:nvSpPr>
            <p:spPr bwMode="auto">
              <a:xfrm>
                <a:off x="3072" y="1671"/>
                <a:ext cx="13" cy="15"/>
              </a:xfrm>
              <a:custGeom>
                <a:avLst/>
                <a:gdLst>
                  <a:gd name="T0" fmla="*/ 78 w 122"/>
                  <a:gd name="T1" fmla="*/ 133 h 133"/>
                  <a:gd name="T2" fmla="*/ 100 w 122"/>
                  <a:gd name="T3" fmla="*/ 84 h 133"/>
                  <a:gd name="T4" fmla="*/ 122 w 122"/>
                  <a:gd name="T5" fmla="*/ 34 h 133"/>
                  <a:gd name="T6" fmla="*/ 44 w 122"/>
                  <a:gd name="T7" fmla="*/ 0 h 133"/>
                  <a:gd name="T8" fmla="*/ 22 w 122"/>
                  <a:gd name="T9" fmla="*/ 50 h 133"/>
                  <a:gd name="T10" fmla="*/ 0 w 122"/>
                  <a:gd name="T11" fmla="*/ 99 h 133"/>
                  <a:gd name="T12" fmla="*/ 78 w 122"/>
                  <a:gd name="T13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3">
                    <a:moveTo>
                      <a:pt x="78" y="133"/>
                    </a:moveTo>
                    <a:lnTo>
                      <a:pt x="100" y="84"/>
                    </a:lnTo>
                    <a:lnTo>
                      <a:pt x="122" y="34"/>
                    </a:lnTo>
                    <a:lnTo>
                      <a:pt x="44" y="0"/>
                    </a:lnTo>
                    <a:lnTo>
                      <a:pt x="22" y="50"/>
                    </a:lnTo>
                    <a:lnTo>
                      <a:pt x="0" y="99"/>
                    </a:lnTo>
                    <a:lnTo>
                      <a:pt x="78" y="1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2" name="Freeform 184"/>
              <p:cNvSpPr>
                <a:spLocks/>
              </p:cNvSpPr>
              <p:nvPr/>
            </p:nvSpPr>
            <p:spPr bwMode="auto">
              <a:xfrm>
                <a:off x="3074" y="1671"/>
                <a:ext cx="3" cy="6"/>
              </a:xfrm>
              <a:custGeom>
                <a:avLst/>
                <a:gdLst>
                  <a:gd name="T0" fmla="*/ 0 w 22"/>
                  <a:gd name="T1" fmla="*/ 51 h 51"/>
                  <a:gd name="T2" fmla="*/ 22 w 22"/>
                  <a:gd name="T3" fmla="*/ 1 h 51"/>
                  <a:gd name="T4" fmla="*/ 20 w 22"/>
                  <a:gd name="T5" fmla="*/ 0 h 51"/>
                  <a:gd name="T6" fmla="*/ 0 w 22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0" y="51"/>
                    </a:moveTo>
                    <a:lnTo>
                      <a:pt x="22" y="1"/>
                    </a:lnTo>
                    <a:lnTo>
                      <a:pt x="20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3" name="Line 185"/>
              <p:cNvSpPr>
                <a:spLocks noChangeShapeType="1"/>
              </p:cNvSpPr>
              <p:nvPr/>
            </p:nvSpPr>
            <p:spPr bwMode="auto">
              <a:xfrm flipH="1" flipV="1">
                <a:off x="3076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4" name="Freeform 186"/>
              <p:cNvSpPr>
                <a:spLocks/>
              </p:cNvSpPr>
              <p:nvPr/>
            </p:nvSpPr>
            <p:spPr bwMode="auto">
              <a:xfrm>
                <a:off x="3063" y="1668"/>
                <a:ext cx="13" cy="14"/>
              </a:xfrm>
              <a:custGeom>
                <a:avLst/>
                <a:gdLst>
                  <a:gd name="T0" fmla="*/ 79 w 119"/>
                  <a:gd name="T1" fmla="*/ 132 h 132"/>
                  <a:gd name="T2" fmla="*/ 99 w 119"/>
                  <a:gd name="T3" fmla="*/ 82 h 132"/>
                  <a:gd name="T4" fmla="*/ 119 w 119"/>
                  <a:gd name="T5" fmla="*/ 31 h 132"/>
                  <a:gd name="T6" fmla="*/ 40 w 119"/>
                  <a:gd name="T7" fmla="*/ 0 h 132"/>
                  <a:gd name="T8" fmla="*/ 20 w 119"/>
                  <a:gd name="T9" fmla="*/ 51 h 132"/>
                  <a:gd name="T10" fmla="*/ 0 w 119"/>
                  <a:gd name="T11" fmla="*/ 101 h 132"/>
                  <a:gd name="T12" fmla="*/ 79 w 119"/>
                  <a:gd name="T1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32">
                    <a:moveTo>
                      <a:pt x="79" y="132"/>
                    </a:moveTo>
                    <a:lnTo>
                      <a:pt x="99" y="82"/>
                    </a:lnTo>
                    <a:lnTo>
                      <a:pt x="119" y="31"/>
                    </a:lnTo>
                    <a:lnTo>
                      <a:pt x="40" y="0"/>
                    </a:lnTo>
                    <a:lnTo>
                      <a:pt x="20" y="51"/>
                    </a:lnTo>
                    <a:lnTo>
                      <a:pt x="0" y="101"/>
                    </a:lnTo>
                    <a:lnTo>
                      <a:pt x="79" y="1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5" name="Freeform 187"/>
              <p:cNvSpPr>
                <a:spLocks/>
              </p:cNvSpPr>
              <p:nvPr/>
            </p:nvSpPr>
            <p:spPr bwMode="auto">
              <a:xfrm>
                <a:off x="3063" y="1668"/>
                <a:ext cx="13" cy="14"/>
              </a:xfrm>
              <a:custGeom>
                <a:avLst/>
                <a:gdLst>
                  <a:gd name="T0" fmla="*/ 79 w 119"/>
                  <a:gd name="T1" fmla="*/ 132 h 132"/>
                  <a:gd name="T2" fmla="*/ 99 w 119"/>
                  <a:gd name="T3" fmla="*/ 82 h 132"/>
                  <a:gd name="T4" fmla="*/ 119 w 119"/>
                  <a:gd name="T5" fmla="*/ 31 h 132"/>
                  <a:gd name="T6" fmla="*/ 40 w 119"/>
                  <a:gd name="T7" fmla="*/ 0 h 132"/>
                  <a:gd name="T8" fmla="*/ 20 w 119"/>
                  <a:gd name="T9" fmla="*/ 51 h 132"/>
                  <a:gd name="T10" fmla="*/ 0 w 119"/>
                  <a:gd name="T11" fmla="*/ 101 h 132"/>
                  <a:gd name="T12" fmla="*/ 79 w 119"/>
                  <a:gd name="T1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32">
                    <a:moveTo>
                      <a:pt x="79" y="132"/>
                    </a:moveTo>
                    <a:lnTo>
                      <a:pt x="99" y="82"/>
                    </a:lnTo>
                    <a:lnTo>
                      <a:pt x="119" y="31"/>
                    </a:lnTo>
                    <a:lnTo>
                      <a:pt x="40" y="0"/>
                    </a:lnTo>
                    <a:lnTo>
                      <a:pt x="20" y="51"/>
                    </a:lnTo>
                    <a:lnTo>
                      <a:pt x="0" y="101"/>
                    </a:lnTo>
                    <a:lnTo>
                      <a:pt x="79" y="1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6" name="Freeform 188"/>
              <p:cNvSpPr>
                <a:spLocks/>
              </p:cNvSpPr>
              <p:nvPr/>
            </p:nvSpPr>
            <p:spPr bwMode="auto">
              <a:xfrm>
                <a:off x="3065" y="1668"/>
                <a:ext cx="3" cy="5"/>
              </a:xfrm>
              <a:custGeom>
                <a:avLst/>
                <a:gdLst>
                  <a:gd name="T0" fmla="*/ 0 w 20"/>
                  <a:gd name="T1" fmla="*/ 52 h 52"/>
                  <a:gd name="T2" fmla="*/ 20 w 20"/>
                  <a:gd name="T3" fmla="*/ 1 h 52"/>
                  <a:gd name="T4" fmla="*/ 19 w 20"/>
                  <a:gd name="T5" fmla="*/ 0 h 52"/>
                  <a:gd name="T6" fmla="*/ 0 w 2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2">
                    <a:moveTo>
                      <a:pt x="0" y="52"/>
                    </a:moveTo>
                    <a:lnTo>
                      <a:pt x="20" y="1"/>
                    </a:lnTo>
                    <a:lnTo>
                      <a:pt x="19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7" name="Line 189"/>
              <p:cNvSpPr>
                <a:spLocks noChangeShapeType="1"/>
              </p:cNvSpPr>
              <p:nvPr/>
            </p:nvSpPr>
            <p:spPr bwMode="auto">
              <a:xfrm flipH="1" flipV="1">
                <a:off x="3068" y="16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8" name="Freeform 190"/>
              <p:cNvSpPr>
                <a:spLocks/>
              </p:cNvSpPr>
              <p:nvPr/>
            </p:nvSpPr>
            <p:spPr bwMode="auto">
              <a:xfrm>
                <a:off x="3055" y="1665"/>
                <a:ext cx="13" cy="14"/>
              </a:xfrm>
              <a:custGeom>
                <a:avLst/>
                <a:gdLst>
                  <a:gd name="T0" fmla="*/ 78 w 116"/>
                  <a:gd name="T1" fmla="*/ 131 h 131"/>
                  <a:gd name="T2" fmla="*/ 97 w 116"/>
                  <a:gd name="T3" fmla="*/ 80 h 131"/>
                  <a:gd name="T4" fmla="*/ 116 w 116"/>
                  <a:gd name="T5" fmla="*/ 28 h 131"/>
                  <a:gd name="T6" fmla="*/ 37 w 116"/>
                  <a:gd name="T7" fmla="*/ 0 h 131"/>
                  <a:gd name="T8" fmla="*/ 18 w 116"/>
                  <a:gd name="T9" fmla="*/ 51 h 131"/>
                  <a:gd name="T10" fmla="*/ 0 w 116"/>
                  <a:gd name="T11" fmla="*/ 103 h 131"/>
                  <a:gd name="T12" fmla="*/ 78 w 116"/>
                  <a:gd name="T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31">
                    <a:moveTo>
                      <a:pt x="78" y="131"/>
                    </a:moveTo>
                    <a:lnTo>
                      <a:pt x="97" y="80"/>
                    </a:lnTo>
                    <a:lnTo>
                      <a:pt x="116" y="28"/>
                    </a:lnTo>
                    <a:lnTo>
                      <a:pt x="37" y="0"/>
                    </a:lnTo>
                    <a:lnTo>
                      <a:pt x="18" y="51"/>
                    </a:lnTo>
                    <a:lnTo>
                      <a:pt x="0" y="103"/>
                    </a:lnTo>
                    <a:lnTo>
                      <a:pt x="78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9" name="Freeform 191"/>
              <p:cNvSpPr>
                <a:spLocks/>
              </p:cNvSpPr>
              <p:nvPr/>
            </p:nvSpPr>
            <p:spPr bwMode="auto">
              <a:xfrm>
                <a:off x="3055" y="1665"/>
                <a:ext cx="13" cy="14"/>
              </a:xfrm>
              <a:custGeom>
                <a:avLst/>
                <a:gdLst>
                  <a:gd name="T0" fmla="*/ 78 w 116"/>
                  <a:gd name="T1" fmla="*/ 131 h 131"/>
                  <a:gd name="T2" fmla="*/ 97 w 116"/>
                  <a:gd name="T3" fmla="*/ 80 h 131"/>
                  <a:gd name="T4" fmla="*/ 116 w 116"/>
                  <a:gd name="T5" fmla="*/ 28 h 131"/>
                  <a:gd name="T6" fmla="*/ 37 w 116"/>
                  <a:gd name="T7" fmla="*/ 0 h 131"/>
                  <a:gd name="T8" fmla="*/ 18 w 116"/>
                  <a:gd name="T9" fmla="*/ 51 h 131"/>
                  <a:gd name="T10" fmla="*/ 0 w 116"/>
                  <a:gd name="T11" fmla="*/ 103 h 131"/>
                  <a:gd name="T12" fmla="*/ 78 w 116"/>
                  <a:gd name="T1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31">
                    <a:moveTo>
                      <a:pt x="78" y="131"/>
                    </a:moveTo>
                    <a:lnTo>
                      <a:pt x="97" y="80"/>
                    </a:lnTo>
                    <a:lnTo>
                      <a:pt x="116" y="28"/>
                    </a:lnTo>
                    <a:lnTo>
                      <a:pt x="37" y="0"/>
                    </a:lnTo>
                    <a:lnTo>
                      <a:pt x="18" y="51"/>
                    </a:lnTo>
                    <a:lnTo>
                      <a:pt x="0" y="103"/>
                    </a:lnTo>
                    <a:lnTo>
                      <a:pt x="78" y="1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0" name="Freeform 192"/>
              <p:cNvSpPr>
                <a:spLocks/>
              </p:cNvSpPr>
              <p:nvPr/>
            </p:nvSpPr>
            <p:spPr bwMode="auto">
              <a:xfrm>
                <a:off x="3057" y="1665"/>
                <a:ext cx="2" cy="5"/>
              </a:xfrm>
              <a:custGeom>
                <a:avLst/>
                <a:gdLst>
                  <a:gd name="T0" fmla="*/ 0 w 19"/>
                  <a:gd name="T1" fmla="*/ 51 h 51"/>
                  <a:gd name="T2" fmla="*/ 19 w 19"/>
                  <a:gd name="T3" fmla="*/ 0 h 51"/>
                  <a:gd name="T4" fmla="*/ 17 w 19"/>
                  <a:gd name="T5" fmla="*/ 0 h 51"/>
                  <a:gd name="T6" fmla="*/ 0 w 19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1">
                    <a:moveTo>
                      <a:pt x="0" y="51"/>
                    </a:moveTo>
                    <a:lnTo>
                      <a:pt x="19" y="0"/>
                    </a:lnTo>
                    <a:lnTo>
                      <a:pt x="17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1" name="Line 193"/>
              <p:cNvSpPr>
                <a:spLocks noChangeShapeType="1"/>
              </p:cNvSpPr>
              <p:nvPr/>
            </p:nvSpPr>
            <p:spPr bwMode="auto">
              <a:xfrm flipH="1">
                <a:off x="3059" y="16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2" name="Freeform 194"/>
              <p:cNvSpPr>
                <a:spLocks/>
              </p:cNvSpPr>
              <p:nvPr/>
            </p:nvSpPr>
            <p:spPr bwMode="auto">
              <a:xfrm>
                <a:off x="3046" y="1662"/>
                <a:ext cx="13" cy="14"/>
              </a:xfrm>
              <a:custGeom>
                <a:avLst/>
                <a:gdLst>
                  <a:gd name="T0" fmla="*/ 81 w 114"/>
                  <a:gd name="T1" fmla="*/ 130 h 130"/>
                  <a:gd name="T2" fmla="*/ 97 w 114"/>
                  <a:gd name="T3" fmla="*/ 78 h 130"/>
                  <a:gd name="T4" fmla="*/ 114 w 114"/>
                  <a:gd name="T5" fmla="*/ 27 h 130"/>
                  <a:gd name="T6" fmla="*/ 32 w 114"/>
                  <a:gd name="T7" fmla="*/ 0 h 130"/>
                  <a:gd name="T8" fmla="*/ 16 w 114"/>
                  <a:gd name="T9" fmla="*/ 52 h 130"/>
                  <a:gd name="T10" fmla="*/ 0 w 114"/>
                  <a:gd name="T11" fmla="*/ 104 h 130"/>
                  <a:gd name="T12" fmla="*/ 81 w 114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0">
                    <a:moveTo>
                      <a:pt x="81" y="130"/>
                    </a:moveTo>
                    <a:lnTo>
                      <a:pt x="97" y="78"/>
                    </a:lnTo>
                    <a:lnTo>
                      <a:pt x="114" y="27"/>
                    </a:lnTo>
                    <a:lnTo>
                      <a:pt x="32" y="0"/>
                    </a:lnTo>
                    <a:lnTo>
                      <a:pt x="16" y="52"/>
                    </a:lnTo>
                    <a:lnTo>
                      <a:pt x="0" y="104"/>
                    </a:lnTo>
                    <a:lnTo>
                      <a:pt x="81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3" name="Freeform 195"/>
              <p:cNvSpPr>
                <a:spLocks/>
              </p:cNvSpPr>
              <p:nvPr/>
            </p:nvSpPr>
            <p:spPr bwMode="auto">
              <a:xfrm>
                <a:off x="3046" y="1662"/>
                <a:ext cx="13" cy="14"/>
              </a:xfrm>
              <a:custGeom>
                <a:avLst/>
                <a:gdLst>
                  <a:gd name="T0" fmla="*/ 81 w 114"/>
                  <a:gd name="T1" fmla="*/ 130 h 130"/>
                  <a:gd name="T2" fmla="*/ 97 w 114"/>
                  <a:gd name="T3" fmla="*/ 78 h 130"/>
                  <a:gd name="T4" fmla="*/ 114 w 114"/>
                  <a:gd name="T5" fmla="*/ 27 h 130"/>
                  <a:gd name="T6" fmla="*/ 32 w 114"/>
                  <a:gd name="T7" fmla="*/ 0 h 130"/>
                  <a:gd name="T8" fmla="*/ 16 w 114"/>
                  <a:gd name="T9" fmla="*/ 52 h 130"/>
                  <a:gd name="T10" fmla="*/ 0 w 114"/>
                  <a:gd name="T11" fmla="*/ 104 h 130"/>
                  <a:gd name="T12" fmla="*/ 81 w 114"/>
                  <a:gd name="T1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0">
                    <a:moveTo>
                      <a:pt x="81" y="130"/>
                    </a:moveTo>
                    <a:lnTo>
                      <a:pt x="97" y="78"/>
                    </a:lnTo>
                    <a:lnTo>
                      <a:pt x="114" y="27"/>
                    </a:lnTo>
                    <a:lnTo>
                      <a:pt x="32" y="0"/>
                    </a:lnTo>
                    <a:lnTo>
                      <a:pt x="16" y="52"/>
                    </a:lnTo>
                    <a:lnTo>
                      <a:pt x="0" y="104"/>
                    </a:lnTo>
                    <a:lnTo>
                      <a:pt x="81" y="1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4" name="Freeform 196"/>
              <p:cNvSpPr>
                <a:spLocks/>
              </p:cNvSpPr>
              <p:nvPr/>
            </p:nvSpPr>
            <p:spPr bwMode="auto">
              <a:xfrm>
                <a:off x="3048" y="1661"/>
                <a:ext cx="1" cy="6"/>
              </a:xfrm>
              <a:custGeom>
                <a:avLst/>
                <a:gdLst>
                  <a:gd name="T0" fmla="*/ 0 w 16"/>
                  <a:gd name="T1" fmla="*/ 53 h 53"/>
                  <a:gd name="T2" fmla="*/ 16 w 16"/>
                  <a:gd name="T3" fmla="*/ 1 h 53"/>
                  <a:gd name="T4" fmla="*/ 15 w 16"/>
                  <a:gd name="T5" fmla="*/ 0 h 53"/>
                  <a:gd name="T6" fmla="*/ 0 w 16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3">
                    <a:moveTo>
                      <a:pt x="0" y="53"/>
                    </a:moveTo>
                    <a:lnTo>
                      <a:pt x="16" y="1"/>
                    </a:lnTo>
                    <a:lnTo>
                      <a:pt x="1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5" name="Line 197"/>
              <p:cNvSpPr>
                <a:spLocks noChangeShapeType="1"/>
              </p:cNvSpPr>
              <p:nvPr/>
            </p:nvSpPr>
            <p:spPr bwMode="auto">
              <a:xfrm flipH="1" flipV="1">
                <a:off x="3049" y="16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6" name="Freeform 198"/>
              <p:cNvSpPr>
                <a:spLocks/>
              </p:cNvSpPr>
              <p:nvPr/>
            </p:nvSpPr>
            <p:spPr bwMode="auto">
              <a:xfrm>
                <a:off x="3037" y="1659"/>
                <a:ext cx="12" cy="14"/>
              </a:xfrm>
              <a:custGeom>
                <a:avLst/>
                <a:gdLst>
                  <a:gd name="T0" fmla="*/ 81 w 111"/>
                  <a:gd name="T1" fmla="*/ 129 h 129"/>
                  <a:gd name="T2" fmla="*/ 96 w 111"/>
                  <a:gd name="T3" fmla="*/ 76 h 129"/>
                  <a:gd name="T4" fmla="*/ 111 w 111"/>
                  <a:gd name="T5" fmla="*/ 23 h 129"/>
                  <a:gd name="T6" fmla="*/ 30 w 111"/>
                  <a:gd name="T7" fmla="*/ 0 h 129"/>
                  <a:gd name="T8" fmla="*/ 15 w 111"/>
                  <a:gd name="T9" fmla="*/ 53 h 129"/>
                  <a:gd name="T10" fmla="*/ 0 w 111"/>
                  <a:gd name="T11" fmla="*/ 106 h 129"/>
                  <a:gd name="T12" fmla="*/ 81 w 111"/>
                  <a:gd name="T1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29">
                    <a:moveTo>
                      <a:pt x="81" y="129"/>
                    </a:moveTo>
                    <a:lnTo>
                      <a:pt x="96" y="76"/>
                    </a:lnTo>
                    <a:lnTo>
                      <a:pt x="111" y="23"/>
                    </a:lnTo>
                    <a:lnTo>
                      <a:pt x="30" y="0"/>
                    </a:lnTo>
                    <a:lnTo>
                      <a:pt x="15" y="53"/>
                    </a:lnTo>
                    <a:lnTo>
                      <a:pt x="0" y="106"/>
                    </a:lnTo>
                    <a:lnTo>
                      <a:pt x="81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7" name="Freeform 199"/>
              <p:cNvSpPr>
                <a:spLocks/>
              </p:cNvSpPr>
              <p:nvPr/>
            </p:nvSpPr>
            <p:spPr bwMode="auto">
              <a:xfrm>
                <a:off x="3037" y="1659"/>
                <a:ext cx="12" cy="14"/>
              </a:xfrm>
              <a:custGeom>
                <a:avLst/>
                <a:gdLst>
                  <a:gd name="T0" fmla="*/ 81 w 111"/>
                  <a:gd name="T1" fmla="*/ 129 h 129"/>
                  <a:gd name="T2" fmla="*/ 96 w 111"/>
                  <a:gd name="T3" fmla="*/ 76 h 129"/>
                  <a:gd name="T4" fmla="*/ 111 w 111"/>
                  <a:gd name="T5" fmla="*/ 23 h 129"/>
                  <a:gd name="T6" fmla="*/ 30 w 111"/>
                  <a:gd name="T7" fmla="*/ 0 h 129"/>
                  <a:gd name="T8" fmla="*/ 15 w 111"/>
                  <a:gd name="T9" fmla="*/ 53 h 129"/>
                  <a:gd name="T10" fmla="*/ 0 w 111"/>
                  <a:gd name="T11" fmla="*/ 106 h 129"/>
                  <a:gd name="T12" fmla="*/ 81 w 111"/>
                  <a:gd name="T1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29">
                    <a:moveTo>
                      <a:pt x="81" y="129"/>
                    </a:moveTo>
                    <a:lnTo>
                      <a:pt x="96" y="76"/>
                    </a:lnTo>
                    <a:lnTo>
                      <a:pt x="111" y="23"/>
                    </a:lnTo>
                    <a:lnTo>
                      <a:pt x="30" y="0"/>
                    </a:lnTo>
                    <a:lnTo>
                      <a:pt x="15" y="53"/>
                    </a:lnTo>
                    <a:lnTo>
                      <a:pt x="0" y="106"/>
                    </a:lnTo>
                    <a:lnTo>
                      <a:pt x="81" y="1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8" name="Freeform 200"/>
              <p:cNvSpPr>
                <a:spLocks/>
              </p:cNvSpPr>
              <p:nvPr/>
            </p:nvSpPr>
            <p:spPr bwMode="auto">
              <a:xfrm>
                <a:off x="3039" y="1659"/>
                <a:ext cx="1" cy="6"/>
              </a:xfrm>
              <a:custGeom>
                <a:avLst/>
                <a:gdLst>
                  <a:gd name="T0" fmla="*/ 0 w 15"/>
                  <a:gd name="T1" fmla="*/ 53 h 53"/>
                  <a:gd name="T2" fmla="*/ 15 w 15"/>
                  <a:gd name="T3" fmla="*/ 0 h 53"/>
                  <a:gd name="T4" fmla="*/ 13 w 15"/>
                  <a:gd name="T5" fmla="*/ 0 h 53"/>
                  <a:gd name="T6" fmla="*/ 0 w 15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3">
                    <a:moveTo>
                      <a:pt x="0" y="53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9" name="Line 201"/>
              <p:cNvSpPr>
                <a:spLocks noChangeShapeType="1"/>
              </p:cNvSpPr>
              <p:nvPr/>
            </p:nvSpPr>
            <p:spPr bwMode="auto">
              <a:xfrm flipH="1">
                <a:off x="3040" y="16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0" name="Freeform 202"/>
              <p:cNvSpPr>
                <a:spLocks/>
              </p:cNvSpPr>
              <p:nvPr/>
            </p:nvSpPr>
            <p:spPr bwMode="auto">
              <a:xfrm>
                <a:off x="3028" y="1657"/>
                <a:ext cx="12" cy="14"/>
              </a:xfrm>
              <a:custGeom>
                <a:avLst/>
                <a:gdLst>
                  <a:gd name="T0" fmla="*/ 82 w 108"/>
                  <a:gd name="T1" fmla="*/ 126 h 126"/>
                  <a:gd name="T2" fmla="*/ 95 w 108"/>
                  <a:gd name="T3" fmla="*/ 73 h 126"/>
                  <a:gd name="T4" fmla="*/ 108 w 108"/>
                  <a:gd name="T5" fmla="*/ 20 h 126"/>
                  <a:gd name="T6" fmla="*/ 26 w 108"/>
                  <a:gd name="T7" fmla="*/ 0 h 126"/>
                  <a:gd name="T8" fmla="*/ 13 w 108"/>
                  <a:gd name="T9" fmla="*/ 52 h 126"/>
                  <a:gd name="T10" fmla="*/ 0 w 108"/>
                  <a:gd name="T11" fmla="*/ 105 h 126"/>
                  <a:gd name="T12" fmla="*/ 82 w 108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26">
                    <a:moveTo>
                      <a:pt x="82" y="126"/>
                    </a:moveTo>
                    <a:lnTo>
                      <a:pt x="95" y="73"/>
                    </a:lnTo>
                    <a:lnTo>
                      <a:pt x="108" y="20"/>
                    </a:lnTo>
                    <a:lnTo>
                      <a:pt x="26" y="0"/>
                    </a:lnTo>
                    <a:lnTo>
                      <a:pt x="13" y="52"/>
                    </a:lnTo>
                    <a:lnTo>
                      <a:pt x="0" y="105"/>
                    </a:lnTo>
                    <a:lnTo>
                      <a:pt x="82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1" name="Freeform 203"/>
              <p:cNvSpPr>
                <a:spLocks/>
              </p:cNvSpPr>
              <p:nvPr/>
            </p:nvSpPr>
            <p:spPr bwMode="auto">
              <a:xfrm>
                <a:off x="3028" y="1657"/>
                <a:ext cx="12" cy="14"/>
              </a:xfrm>
              <a:custGeom>
                <a:avLst/>
                <a:gdLst>
                  <a:gd name="T0" fmla="*/ 82 w 108"/>
                  <a:gd name="T1" fmla="*/ 126 h 126"/>
                  <a:gd name="T2" fmla="*/ 95 w 108"/>
                  <a:gd name="T3" fmla="*/ 73 h 126"/>
                  <a:gd name="T4" fmla="*/ 108 w 108"/>
                  <a:gd name="T5" fmla="*/ 20 h 126"/>
                  <a:gd name="T6" fmla="*/ 26 w 108"/>
                  <a:gd name="T7" fmla="*/ 0 h 126"/>
                  <a:gd name="T8" fmla="*/ 13 w 108"/>
                  <a:gd name="T9" fmla="*/ 52 h 126"/>
                  <a:gd name="T10" fmla="*/ 0 w 108"/>
                  <a:gd name="T11" fmla="*/ 105 h 126"/>
                  <a:gd name="T12" fmla="*/ 82 w 108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26">
                    <a:moveTo>
                      <a:pt x="82" y="126"/>
                    </a:moveTo>
                    <a:lnTo>
                      <a:pt x="95" y="73"/>
                    </a:lnTo>
                    <a:lnTo>
                      <a:pt x="108" y="20"/>
                    </a:lnTo>
                    <a:lnTo>
                      <a:pt x="26" y="0"/>
                    </a:lnTo>
                    <a:lnTo>
                      <a:pt x="13" y="52"/>
                    </a:lnTo>
                    <a:lnTo>
                      <a:pt x="0" y="105"/>
                    </a:lnTo>
                    <a:lnTo>
                      <a:pt x="82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732" name="Group 204"/>
            <p:cNvGrpSpPr>
              <a:grpSpLocks/>
            </p:cNvGrpSpPr>
            <p:nvPr/>
          </p:nvGrpSpPr>
          <p:grpSpPr bwMode="auto">
            <a:xfrm>
              <a:off x="2674" y="1649"/>
              <a:ext cx="358" cy="248"/>
              <a:chOff x="2674" y="1649"/>
              <a:chExt cx="358" cy="248"/>
            </a:xfrm>
          </p:grpSpPr>
          <p:sp>
            <p:nvSpPr>
              <p:cNvPr id="22733" name="Freeform 205"/>
              <p:cNvSpPr>
                <a:spLocks/>
              </p:cNvSpPr>
              <p:nvPr/>
            </p:nvSpPr>
            <p:spPr bwMode="auto">
              <a:xfrm>
                <a:off x="3030" y="1657"/>
                <a:ext cx="1" cy="5"/>
              </a:xfrm>
              <a:custGeom>
                <a:avLst/>
                <a:gdLst>
                  <a:gd name="T0" fmla="*/ 0 w 13"/>
                  <a:gd name="T1" fmla="*/ 52 h 52"/>
                  <a:gd name="T2" fmla="*/ 13 w 13"/>
                  <a:gd name="T3" fmla="*/ 0 h 52"/>
                  <a:gd name="T4" fmla="*/ 11 w 13"/>
                  <a:gd name="T5" fmla="*/ 0 h 52"/>
                  <a:gd name="T6" fmla="*/ 0 w 13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2">
                    <a:moveTo>
                      <a:pt x="0" y="52"/>
                    </a:moveTo>
                    <a:lnTo>
                      <a:pt x="13" y="0"/>
                    </a:lnTo>
                    <a:lnTo>
                      <a:pt x="11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4" name="Line 206"/>
              <p:cNvSpPr>
                <a:spLocks noChangeShapeType="1"/>
              </p:cNvSpPr>
              <p:nvPr/>
            </p:nvSpPr>
            <p:spPr bwMode="auto">
              <a:xfrm flipH="1">
                <a:off x="3031" y="16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5" name="Freeform 207"/>
              <p:cNvSpPr>
                <a:spLocks/>
              </p:cNvSpPr>
              <p:nvPr/>
            </p:nvSpPr>
            <p:spPr bwMode="auto">
              <a:xfrm>
                <a:off x="3019" y="1655"/>
                <a:ext cx="12" cy="13"/>
              </a:xfrm>
              <a:custGeom>
                <a:avLst/>
                <a:gdLst>
                  <a:gd name="T0" fmla="*/ 84 w 106"/>
                  <a:gd name="T1" fmla="*/ 123 h 123"/>
                  <a:gd name="T2" fmla="*/ 95 w 106"/>
                  <a:gd name="T3" fmla="*/ 70 h 123"/>
                  <a:gd name="T4" fmla="*/ 106 w 106"/>
                  <a:gd name="T5" fmla="*/ 18 h 123"/>
                  <a:gd name="T6" fmla="*/ 22 w 106"/>
                  <a:gd name="T7" fmla="*/ 0 h 123"/>
                  <a:gd name="T8" fmla="*/ 11 w 106"/>
                  <a:gd name="T9" fmla="*/ 53 h 123"/>
                  <a:gd name="T10" fmla="*/ 0 w 106"/>
                  <a:gd name="T11" fmla="*/ 105 h 123"/>
                  <a:gd name="T12" fmla="*/ 84 w 106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23">
                    <a:moveTo>
                      <a:pt x="84" y="123"/>
                    </a:moveTo>
                    <a:lnTo>
                      <a:pt x="95" y="70"/>
                    </a:lnTo>
                    <a:lnTo>
                      <a:pt x="106" y="18"/>
                    </a:lnTo>
                    <a:lnTo>
                      <a:pt x="22" y="0"/>
                    </a:lnTo>
                    <a:lnTo>
                      <a:pt x="11" y="53"/>
                    </a:lnTo>
                    <a:lnTo>
                      <a:pt x="0" y="105"/>
                    </a:lnTo>
                    <a:lnTo>
                      <a:pt x="84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6" name="Freeform 208"/>
              <p:cNvSpPr>
                <a:spLocks/>
              </p:cNvSpPr>
              <p:nvPr/>
            </p:nvSpPr>
            <p:spPr bwMode="auto">
              <a:xfrm>
                <a:off x="3019" y="1655"/>
                <a:ext cx="12" cy="13"/>
              </a:xfrm>
              <a:custGeom>
                <a:avLst/>
                <a:gdLst>
                  <a:gd name="T0" fmla="*/ 84 w 106"/>
                  <a:gd name="T1" fmla="*/ 123 h 123"/>
                  <a:gd name="T2" fmla="*/ 95 w 106"/>
                  <a:gd name="T3" fmla="*/ 70 h 123"/>
                  <a:gd name="T4" fmla="*/ 106 w 106"/>
                  <a:gd name="T5" fmla="*/ 18 h 123"/>
                  <a:gd name="T6" fmla="*/ 22 w 106"/>
                  <a:gd name="T7" fmla="*/ 0 h 123"/>
                  <a:gd name="T8" fmla="*/ 11 w 106"/>
                  <a:gd name="T9" fmla="*/ 53 h 123"/>
                  <a:gd name="T10" fmla="*/ 0 w 106"/>
                  <a:gd name="T11" fmla="*/ 105 h 123"/>
                  <a:gd name="T12" fmla="*/ 84 w 106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23">
                    <a:moveTo>
                      <a:pt x="84" y="123"/>
                    </a:moveTo>
                    <a:lnTo>
                      <a:pt x="95" y="70"/>
                    </a:lnTo>
                    <a:lnTo>
                      <a:pt x="106" y="18"/>
                    </a:lnTo>
                    <a:lnTo>
                      <a:pt x="22" y="0"/>
                    </a:lnTo>
                    <a:lnTo>
                      <a:pt x="11" y="53"/>
                    </a:lnTo>
                    <a:lnTo>
                      <a:pt x="0" y="105"/>
                    </a:lnTo>
                    <a:lnTo>
                      <a:pt x="84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7" name="Freeform 209"/>
              <p:cNvSpPr>
                <a:spLocks/>
              </p:cNvSpPr>
              <p:nvPr/>
            </p:nvSpPr>
            <p:spPr bwMode="auto">
              <a:xfrm>
                <a:off x="3020" y="1655"/>
                <a:ext cx="1" cy="6"/>
              </a:xfrm>
              <a:custGeom>
                <a:avLst/>
                <a:gdLst>
                  <a:gd name="T0" fmla="*/ 0 w 11"/>
                  <a:gd name="T1" fmla="*/ 54 h 54"/>
                  <a:gd name="T2" fmla="*/ 11 w 11"/>
                  <a:gd name="T3" fmla="*/ 1 h 54"/>
                  <a:gd name="T4" fmla="*/ 10 w 11"/>
                  <a:gd name="T5" fmla="*/ 0 h 54"/>
                  <a:gd name="T6" fmla="*/ 0 w 11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4">
                    <a:moveTo>
                      <a:pt x="0" y="54"/>
                    </a:moveTo>
                    <a:lnTo>
                      <a:pt x="11" y="1"/>
                    </a:lnTo>
                    <a:lnTo>
                      <a:pt x="1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8" name="Line 210"/>
              <p:cNvSpPr>
                <a:spLocks noChangeShapeType="1"/>
              </p:cNvSpPr>
              <p:nvPr/>
            </p:nvSpPr>
            <p:spPr bwMode="auto">
              <a:xfrm flipH="1" flipV="1">
                <a:off x="3021" y="16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9" name="Freeform 211"/>
              <p:cNvSpPr>
                <a:spLocks/>
              </p:cNvSpPr>
              <p:nvPr/>
            </p:nvSpPr>
            <p:spPr bwMode="auto">
              <a:xfrm>
                <a:off x="3010" y="1653"/>
                <a:ext cx="11" cy="13"/>
              </a:xfrm>
              <a:custGeom>
                <a:avLst/>
                <a:gdLst>
                  <a:gd name="T0" fmla="*/ 83 w 103"/>
                  <a:gd name="T1" fmla="*/ 122 h 122"/>
                  <a:gd name="T2" fmla="*/ 93 w 103"/>
                  <a:gd name="T3" fmla="*/ 69 h 122"/>
                  <a:gd name="T4" fmla="*/ 103 w 103"/>
                  <a:gd name="T5" fmla="*/ 15 h 122"/>
                  <a:gd name="T6" fmla="*/ 20 w 103"/>
                  <a:gd name="T7" fmla="*/ 0 h 122"/>
                  <a:gd name="T8" fmla="*/ 10 w 103"/>
                  <a:gd name="T9" fmla="*/ 53 h 122"/>
                  <a:gd name="T10" fmla="*/ 0 w 103"/>
                  <a:gd name="T11" fmla="*/ 107 h 122"/>
                  <a:gd name="T12" fmla="*/ 83 w 103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22">
                    <a:moveTo>
                      <a:pt x="83" y="122"/>
                    </a:moveTo>
                    <a:lnTo>
                      <a:pt x="93" y="69"/>
                    </a:lnTo>
                    <a:lnTo>
                      <a:pt x="103" y="15"/>
                    </a:lnTo>
                    <a:lnTo>
                      <a:pt x="20" y="0"/>
                    </a:lnTo>
                    <a:lnTo>
                      <a:pt x="10" y="53"/>
                    </a:lnTo>
                    <a:lnTo>
                      <a:pt x="0" y="107"/>
                    </a:lnTo>
                    <a:lnTo>
                      <a:pt x="83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0" name="Freeform 212"/>
              <p:cNvSpPr>
                <a:spLocks/>
              </p:cNvSpPr>
              <p:nvPr/>
            </p:nvSpPr>
            <p:spPr bwMode="auto">
              <a:xfrm>
                <a:off x="3010" y="1653"/>
                <a:ext cx="11" cy="13"/>
              </a:xfrm>
              <a:custGeom>
                <a:avLst/>
                <a:gdLst>
                  <a:gd name="T0" fmla="*/ 83 w 103"/>
                  <a:gd name="T1" fmla="*/ 122 h 122"/>
                  <a:gd name="T2" fmla="*/ 93 w 103"/>
                  <a:gd name="T3" fmla="*/ 69 h 122"/>
                  <a:gd name="T4" fmla="*/ 103 w 103"/>
                  <a:gd name="T5" fmla="*/ 15 h 122"/>
                  <a:gd name="T6" fmla="*/ 20 w 103"/>
                  <a:gd name="T7" fmla="*/ 0 h 122"/>
                  <a:gd name="T8" fmla="*/ 10 w 103"/>
                  <a:gd name="T9" fmla="*/ 53 h 122"/>
                  <a:gd name="T10" fmla="*/ 0 w 103"/>
                  <a:gd name="T11" fmla="*/ 107 h 122"/>
                  <a:gd name="T12" fmla="*/ 83 w 103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22">
                    <a:moveTo>
                      <a:pt x="83" y="122"/>
                    </a:moveTo>
                    <a:lnTo>
                      <a:pt x="93" y="69"/>
                    </a:lnTo>
                    <a:lnTo>
                      <a:pt x="103" y="15"/>
                    </a:lnTo>
                    <a:lnTo>
                      <a:pt x="20" y="0"/>
                    </a:lnTo>
                    <a:lnTo>
                      <a:pt x="10" y="53"/>
                    </a:lnTo>
                    <a:lnTo>
                      <a:pt x="0" y="107"/>
                    </a:lnTo>
                    <a:lnTo>
                      <a:pt x="83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1" name="Freeform 213"/>
              <p:cNvSpPr>
                <a:spLocks/>
              </p:cNvSpPr>
              <p:nvPr/>
            </p:nvSpPr>
            <p:spPr bwMode="auto">
              <a:xfrm>
                <a:off x="3011" y="1653"/>
                <a:ext cx="1" cy="6"/>
              </a:xfrm>
              <a:custGeom>
                <a:avLst/>
                <a:gdLst>
                  <a:gd name="T0" fmla="*/ 0 w 10"/>
                  <a:gd name="T1" fmla="*/ 53 h 53"/>
                  <a:gd name="T2" fmla="*/ 10 w 10"/>
                  <a:gd name="T3" fmla="*/ 0 h 53"/>
                  <a:gd name="T4" fmla="*/ 8 w 10"/>
                  <a:gd name="T5" fmla="*/ 0 h 53"/>
                  <a:gd name="T6" fmla="*/ 0 w 1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3">
                    <a:moveTo>
                      <a:pt x="0" y="53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2" name="Line 214"/>
              <p:cNvSpPr>
                <a:spLocks noChangeShapeType="1"/>
              </p:cNvSpPr>
              <p:nvPr/>
            </p:nvSpPr>
            <p:spPr bwMode="auto">
              <a:xfrm flipH="1">
                <a:off x="3012" y="1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3" name="Freeform 215"/>
              <p:cNvSpPr>
                <a:spLocks/>
              </p:cNvSpPr>
              <p:nvPr/>
            </p:nvSpPr>
            <p:spPr bwMode="auto">
              <a:xfrm>
                <a:off x="3001" y="1651"/>
                <a:ext cx="11" cy="14"/>
              </a:xfrm>
              <a:custGeom>
                <a:avLst/>
                <a:gdLst>
                  <a:gd name="T0" fmla="*/ 84 w 100"/>
                  <a:gd name="T1" fmla="*/ 120 h 120"/>
                  <a:gd name="T2" fmla="*/ 92 w 100"/>
                  <a:gd name="T3" fmla="*/ 66 h 120"/>
                  <a:gd name="T4" fmla="*/ 100 w 100"/>
                  <a:gd name="T5" fmla="*/ 13 h 120"/>
                  <a:gd name="T6" fmla="*/ 15 w 100"/>
                  <a:gd name="T7" fmla="*/ 0 h 120"/>
                  <a:gd name="T8" fmla="*/ 8 w 100"/>
                  <a:gd name="T9" fmla="*/ 54 h 120"/>
                  <a:gd name="T10" fmla="*/ 0 w 100"/>
                  <a:gd name="T11" fmla="*/ 108 h 120"/>
                  <a:gd name="T12" fmla="*/ 84 w 100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20">
                    <a:moveTo>
                      <a:pt x="84" y="120"/>
                    </a:moveTo>
                    <a:lnTo>
                      <a:pt x="92" y="66"/>
                    </a:lnTo>
                    <a:lnTo>
                      <a:pt x="100" y="13"/>
                    </a:lnTo>
                    <a:lnTo>
                      <a:pt x="15" y="0"/>
                    </a:lnTo>
                    <a:lnTo>
                      <a:pt x="8" y="54"/>
                    </a:lnTo>
                    <a:lnTo>
                      <a:pt x="0" y="108"/>
                    </a:lnTo>
                    <a:lnTo>
                      <a:pt x="84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4" name="Freeform 216"/>
              <p:cNvSpPr>
                <a:spLocks/>
              </p:cNvSpPr>
              <p:nvPr/>
            </p:nvSpPr>
            <p:spPr bwMode="auto">
              <a:xfrm>
                <a:off x="3001" y="1651"/>
                <a:ext cx="11" cy="14"/>
              </a:xfrm>
              <a:custGeom>
                <a:avLst/>
                <a:gdLst>
                  <a:gd name="T0" fmla="*/ 84 w 100"/>
                  <a:gd name="T1" fmla="*/ 120 h 120"/>
                  <a:gd name="T2" fmla="*/ 92 w 100"/>
                  <a:gd name="T3" fmla="*/ 66 h 120"/>
                  <a:gd name="T4" fmla="*/ 100 w 100"/>
                  <a:gd name="T5" fmla="*/ 13 h 120"/>
                  <a:gd name="T6" fmla="*/ 15 w 100"/>
                  <a:gd name="T7" fmla="*/ 0 h 120"/>
                  <a:gd name="T8" fmla="*/ 8 w 100"/>
                  <a:gd name="T9" fmla="*/ 54 h 120"/>
                  <a:gd name="T10" fmla="*/ 0 w 100"/>
                  <a:gd name="T11" fmla="*/ 108 h 120"/>
                  <a:gd name="T12" fmla="*/ 84 w 100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20">
                    <a:moveTo>
                      <a:pt x="84" y="120"/>
                    </a:moveTo>
                    <a:lnTo>
                      <a:pt x="92" y="66"/>
                    </a:lnTo>
                    <a:lnTo>
                      <a:pt x="100" y="13"/>
                    </a:lnTo>
                    <a:lnTo>
                      <a:pt x="15" y="0"/>
                    </a:lnTo>
                    <a:lnTo>
                      <a:pt x="8" y="54"/>
                    </a:lnTo>
                    <a:lnTo>
                      <a:pt x="0" y="108"/>
                    </a:lnTo>
                    <a:lnTo>
                      <a:pt x="84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5" name="Freeform 217"/>
              <p:cNvSpPr>
                <a:spLocks/>
              </p:cNvSpPr>
              <p:nvPr/>
            </p:nvSpPr>
            <p:spPr bwMode="auto">
              <a:xfrm>
                <a:off x="3002" y="1651"/>
                <a:ext cx="1" cy="6"/>
              </a:xfrm>
              <a:custGeom>
                <a:avLst/>
                <a:gdLst>
                  <a:gd name="T0" fmla="*/ 0 w 7"/>
                  <a:gd name="T1" fmla="*/ 54 h 54"/>
                  <a:gd name="T2" fmla="*/ 7 w 7"/>
                  <a:gd name="T3" fmla="*/ 0 h 54"/>
                  <a:gd name="T4" fmla="*/ 6 w 7"/>
                  <a:gd name="T5" fmla="*/ 0 h 54"/>
                  <a:gd name="T6" fmla="*/ 0 w 7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4">
                    <a:moveTo>
                      <a:pt x="0" y="54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6" name="Line 218"/>
              <p:cNvSpPr>
                <a:spLocks noChangeShapeType="1"/>
              </p:cNvSpPr>
              <p:nvPr/>
            </p:nvSpPr>
            <p:spPr bwMode="auto">
              <a:xfrm flipH="1">
                <a:off x="3002" y="16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7" name="Freeform 219"/>
              <p:cNvSpPr>
                <a:spLocks/>
              </p:cNvSpPr>
              <p:nvPr/>
            </p:nvSpPr>
            <p:spPr bwMode="auto">
              <a:xfrm>
                <a:off x="2992" y="1650"/>
                <a:ext cx="10" cy="13"/>
              </a:xfrm>
              <a:custGeom>
                <a:avLst/>
                <a:gdLst>
                  <a:gd name="T0" fmla="*/ 83 w 96"/>
                  <a:gd name="T1" fmla="*/ 117 h 117"/>
                  <a:gd name="T2" fmla="*/ 90 w 96"/>
                  <a:gd name="T3" fmla="*/ 63 h 117"/>
                  <a:gd name="T4" fmla="*/ 96 w 96"/>
                  <a:gd name="T5" fmla="*/ 9 h 117"/>
                  <a:gd name="T6" fmla="*/ 13 w 96"/>
                  <a:gd name="T7" fmla="*/ 0 h 117"/>
                  <a:gd name="T8" fmla="*/ 6 w 96"/>
                  <a:gd name="T9" fmla="*/ 53 h 117"/>
                  <a:gd name="T10" fmla="*/ 0 w 96"/>
                  <a:gd name="T11" fmla="*/ 107 h 117"/>
                  <a:gd name="T12" fmla="*/ 83 w 96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7">
                    <a:moveTo>
                      <a:pt x="83" y="117"/>
                    </a:moveTo>
                    <a:lnTo>
                      <a:pt x="90" y="63"/>
                    </a:lnTo>
                    <a:lnTo>
                      <a:pt x="96" y="9"/>
                    </a:lnTo>
                    <a:lnTo>
                      <a:pt x="13" y="0"/>
                    </a:lnTo>
                    <a:lnTo>
                      <a:pt x="6" y="53"/>
                    </a:lnTo>
                    <a:lnTo>
                      <a:pt x="0" y="107"/>
                    </a:lnTo>
                    <a:lnTo>
                      <a:pt x="83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8" name="Freeform 220"/>
              <p:cNvSpPr>
                <a:spLocks/>
              </p:cNvSpPr>
              <p:nvPr/>
            </p:nvSpPr>
            <p:spPr bwMode="auto">
              <a:xfrm>
                <a:off x="2992" y="1650"/>
                <a:ext cx="10" cy="13"/>
              </a:xfrm>
              <a:custGeom>
                <a:avLst/>
                <a:gdLst>
                  <a:gd name="T0" fmla="*/ 83 w 96"/>
                  <a:gd name="T1" fmla="*/ 117 h 117"/>
                  <a:gd name="T2" fmla="*/ 90 w 96"/>
                  <a:gd name="T3" fmla="*/ 63 h 117"/>
                  <a:gd name="T4" fmla="*/ 96 w 96"/>
                  <a:gd name="T5" fmla="*/ 9 h 117"/>
                  <a:gd name="T6" fmla="*/ 13 w 96"/>
                  <a:gd name="T7" fmla="*/ 0 h 117"/>
                  <a:gd name="T8" fmla="*/ 6 w 96"/>
                  <a:gd name="T9" fmla="*/ 53 h 117"/>
                  <a:gd name="T10" fmla="*/ 0 w 96"/>
                  <a:gd name="T11" fmla="*/ 107 h 117"/>
                  <a:gd name="T12" fmla="*/ 83 w 96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7">
                    <a:moveTo>
                      <a:pt x="83" y="117"/>
                    </a:moveTo>
                    <a:lnTo>
                      <a:pt x="90" y="63"/>
                    </a:lnTo>
                    <a:lnTo>
                      <a:pt x="96" y="9"/>
                    </a:lnTo>
                    <a:lnTo>
                      <a:pt x="13" y="0"/>
                    </a:lnTo>
                    <a:lnTo>
                      <a:pt x="6" y="53"/>
                    </a:lnTo>
                    <a:lnTo>
                      <a:pt x="0" y="107"/>
                    </a:lnTo>
                    <a:lnTo>
                      <a:pt x="83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9" name="Freeform 221"/>
              <p:cNvSpPr>
                <a:spLocks/>
              </p:cNvSpPr>
              <p:nvPr/>
            </p:nvSpPr>
            <p:spPr bwMode="auto">
              <a:xfrm>
                <a:off x="2992" y="1650"/>
                <a:ext cx="1" cy="6"/>
              </a:xfrm>
              <a:custGeom>
                <a:avLst/>
                <a:gdLst>
                  <a:gd name="T0" fmla="*/ 0 w 7"/>
                  <a:gd name="T1" fmla="*/ 53 h 53"/>
                  <a:gd name="T2" fmla="*/ 7 w 7"/>
                  <a:gd name="T3" fmla="*/ 0 h 53"/>
                  <a:gd name="T4" fmla="*/ 5 w 7"/>
                  <a:gd name="T5" fmla="*/ 0 h 53"/>
                  <a:gd name="T6" fmla="*/ 0 w 7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3">
                    <a:moveTo>
                      <a:pt x="0" y="53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0" name="Line 222"/>
              <p:cNvSpPr>
                <a:spLocks noChangeShapeType="1"/>
              </p:cNvSpPr>
              <p:nvPr/>
            </p:nvSpPr>
            <p:spPr bwMode="auto">
              <a:xfrm flipH="1">
                <a:off x="2993" y="1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1" name="Freeform 223"/>
              <p:cNvSpPr>
                <a:spLocks/>
              </p:cNvSpPr>
              <p:nvPr/>
            </p:nvSpPr>
            <p:spPr bwMode="auto">
              <a:xfrm>
                <a:off x="2983" y="1650"/>
                <a:ext cx="10" cy="12"/>
              </a:xfrm>
              <a:custGeom>
                <a:avLst/>
                <a:gdLst>
                  <a:gd name="T0" fmla="*/ 84 w 93"/>
                  <a:gd name="T1" fmla="*/ 115 h 115"/>
                  <a:gd name="T2" fmla="*/ 88 w 93"/>
                  <a:gd name="T3" fmla="*/ 61 h 115"/>
                  <a:gd name="T4" fmla="*/ 93 w 93"/>
                  <a:gd name="T5" fmla="*/ 8 h 115"/>
                  <a:gd name="T6" fmla="*/ 8 w 93"/>
                  <a:gd name="T7" fmla="*/ 0 h 115"/>
                  <a:gd name="T8" fmla="*/ 4 w 93"/>
                  <a:gd name="T9" fmla="*/ 54 h 115"/>
                  <a:gd name="T10" fmla="*/ 0 w 93"/>
                  <a:gd name="T11" fmla="*/ 107 h 115"/>
                  <a:gd name="T12" fmla="*/ 84 w 9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5">
                    <a:moveTo>
                      <a:pt x="84" y="115"/>
                    </a:moveTo>
                    <a:lnTo>
                      <a:pt x="88" y="61"/>
                    </a:lnTo>
                    <a:lnTo>
                      <a:pt x="93" y="8"/>
                    </a:lnTo>
                    <a:lnTo>
                      <a:pt x="8" y="0"/>
                    </a:lnTo>
                    <a:lnTo>
                      <a:pt x="4" y="54"/>
                    </a:lnTo>
                    <a:lnTo>
                      <a:pt x="0" y="107"/>
                    </a:lnTo>
                    <a:lnTo>
                      <a:pt x="84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2" name="Freeform 224"/>
              <p:cNvSpPr>
                <a:spLocks/>
              </p:cNvSpPr>
              <p:nvPr/>
            </p:nvSpPr>
            <p:spPr bwMode="auto">
              <a:xfrm>
                <a:off x="2983" y="1650"/>
                <a:ext cx="10" cy="12"/>
              </a:xfrm>
              <a:custGeom>
                <a:avLst/>
                <a:gdLst>
                  <a:gd name="T0" fmla="*/ 84 w 93"/>
                  <a:gd name="T1" fmla="*/ 115 h 115"/>
                  <a:gd name="T2" fmla="*/ 88 w 93"/>
                  <a:gd name="T3" fmla="*/ 61 h 115"/>
                  <a:gd name="T4" fmla="*/ 93 w 93"/>
                  <a:gd name="T5" fmla="*/ 8 h 115"/>
                  <a:gd name="T6" fmla="*/ 8 w 93"/>
                  <a:gd name="T7" fmla="*/ 0 h 115"/>
                  <a:gd name="T8" fmla="*/ 4 w 93"/>
                  <a:gd name="T9" fmla="*/ 54 h 115"/>
                  <a:gd name="T10" fmla="*/ 0 w 93"/>
                  <a:gd name="T11" fmla="*/ 107 h 115"/>
                  <a:gd name="T12" fmla="*/ 84 w 9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5">
                    <a:moveTo>
                      <a:pt x="84" y="115"/>
                    </a:moveTo>
                    <a:lnTo>
                      <a:pt x="88" y="61"/>
                    </a:lnTo>
                    <a:lnTo>
                      <a:pt x="93" y="8"/>
                    </a:lnTo>
                    <a:lnTo>
                      <a:pt x="8" y="0"/>
                    </a:lnTo>
                    <a:lnTo>
                      <a:pt x="4" y="54"/>
                    </a:lnTo>
                    <a:lnTo>
                      <a:pt x="0" y="107"/>
                    </a:lnTo>
                    <a:lnTo>
                      <a:pt x="84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3" name="Freeform 225"/>
              <p:cNvSpPr>
                <a:spLocks/>
              </p:cNvSpPr>
              <p:nvPr/>
            </p:nvSpPr>
            <p:spPr bwMode="auto">
              <a:xfrm>
                <a:off x="2983" y="1650"/>
                <a:ext cx="1" cy="6"/>
              </a:xfrm>
              <a:custGeom>
                <a:avLst/>
                <a:gdLst>
                  <a:gd name="T0" fmla="*/ 0 w 4"/>
                  <a:gd name="T1" fmla="*/ 54 h 54"/>
                  <a:gd name="T2" fmla="*/ 4 w 4"/>
                  <a:gd name="T3" fmla="*/ 0 h 54"/>
                  <a:gd name="T4" fmla="*/ 2 w 4"/>
                  <a:gd name="T5" fmla="*/ 0 h 54"/>
                  <a:gd name="T6" fmla="*/ 0 w 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4">
                    <a:moveTo>
                      <a:pt x="0" y="54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4" name="Line 226"/>
              <p:cNvSpPr>
                <a:spLocks noChangeShapeType="1"/>
              </p:cNvSpPr>
              <p:nvPr/>
            </p:nvSpPr>
            <p:spPr bwMode="auto">
              <a:xfrm flipH="1">
                <a:off x="2983" y="1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5" name="Freeform 227"/>
              <p:cNvSpPr>
                <a:spLocks/>
              </p:cNvSpPr>
              <p:nvPr/>
            </p:nvSpPr>
            <p:spPr bwMode="auto">
              <a:xfrm>
                <a:off x="2973" y="1649"/>
                <a:ext cx="10" cy="12"/>
              </a:xfrm>
              <a:custGeom>
                <a:avLst/>
                <a:gdLst>
                  <a:gd name="T0" fmla="*/ 86 w 90"/>
                  <a:gd name="T1" fmla="*/ 110 h 110"/>
                  <a:gd name="T2" fmla="*/ 88 w 90"/>
                  <a:gd name="T3" fmla="*/ 57 h 110"/>
                  <a:gd name="T4" fmla="*/ 90 w 90"/>
                  <a:gd name="T5" fmla="*/ 3 h 110"/>
                  <a:gd name="T6" fmla="*/ 5 w 90"/>
                  <a:gd name="T7" fmla="*/ 0 h 110"/>
                  <a:gd name="T8" fmla="*/ 2 w 90"/>
                  <a:gd name="T9" fmla="*/ 53 h 110"/>
                  <a:gd name="T10" fmla="*/ 0 w 90"/>
                  <a:gd name="T11" fmla="*/ 107 h 110"/>
                  <a:gd name="T12" fmla="*/ 86 w 9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10">
                    <a:moveTo>
                      <a:pt x="86" y="110"/>
                    </a:moveTo>
                    <a:lnTo>
                      <a:pt x="88" y="57"/>
                    </a:lnTo>
                    <a:lnTo>
                      <a:pt x="90" y="3"/>
                    </a:lnTo>
                    <a:lnTo>
                      <a:pt x="5" y="0"/>
                    </a:lnTo>
                    <a:lnTo>
                      <a:pt x="2" y="53"/>
                    </a:lnTo>
                    <a:lnTo>
                      <a:pt x="0" y="107"/>
                    </a:lnTo>
                    <a:lnTo>
                      <a:pt x="86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6" name="Freeform 228"/>
              <p:cNvSpPr>
                <a:spLocks/>
              </p:cNvSpPr>
              <p:nvPr/>
            </p:nvSpPr>
            <p:spPr bwMode="auto">
              <a:xfrm>
                <a:off x="2973" y="1649"/>
                <a:ext cx="10" cy="12"/>
              </a:xfrm>
              <a:custGeom>
                <a:avLst/>
                <a:gdLst>
                  <a:gd name="T0" fmla="*/ 86 w 90"/>
                  <a:gd name="T1" fmla="*/ 110 h 110"/>
                  <a:gd name="T2" fmla="*/ 88 w 90"/>
                  <a:gd name="T3" fmla="*/ 57 h 110"/>
                  <a:gd name="T4" fmla="*/ 90 w 90"/>
                  <a:gd name="T5" fmla="*/ 3 h 110"/>
                  <a:gd name="T6" fmla="*/ 5 w 90"/>
                  <a:gd name="T7" fmla="*/ 0 h 110"/>
                  <a:gd name="T8" fmla="*/ 2 w 90"/>
                  <a:gd name="T9" fmla="*/ 53 h 110"/>
                  <a:gd name="T10" fmla="*/ 0 w 90"/>
                  <a:gd name="T11" fmla="*/ 107 h 110"/>
                  <a:gd name="T12" fmla="*/ 86 w 9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10">
                    <a:moveTo>
                      <a:pt x="86" y="110"/>
                    </a:moveTo>
                    <a:lnTo>
                      <a:pt x="88" y="57"/>
                    </a:lnTo>
                    <a:lnTo>
                      <a:pt x="90" y="3"/>
                    </a:lnTo>
                    <a:lnTo>
                      <a:pt x="5" y="0"/>
                    </a:lnTo>
                    <a:lnTo>
                      <a:pt x="2" y="53"/>
                    </a:lnTo>
                    <a:lnTo>
                      <a:pt x="0" y="107"/>
                    </a:lnTo>
                    <a:lnTo>
                      <a:pt x="86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7" name="Freeform 229"/>
              <p:cNvSpPr>
                <a:spLocks/>
              </p:cNvSpPr>
              <p:nvPr/>
            </p:nvSpPr>
            <p:spPr bwMode="auto">
              <a:xfrm>
                <a:off x="2973" y="1649"/>
                <a:ext cx="1" cy="6"/>
              </a:xfrm>
              <a:custGeom>
                <a:avLst/>
                <a:gdLst>
                  <a:gd name="T0" fmla="*/ 0 w 3"/>
                  <a:gd name="T1" fmla="*/ 53 h 53"/>
                  <a:gd name="T2" fmla="*/ 3 w 3"/>
                  <a:gd name="T3" fmla="*/ 0 h 53"/>
                  <a:gd name="T4" fmla="*/ 1 w 3"/>
                  <a:gd name="T5" fmla="*/ 0 h 53"/>
                  <a:gd name="T6" fmla="*/ 0 w 3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3">
                    <a:moveTo>
                      <a:pt x="0" y="5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8" name="Line 230"/>
              <p:cNvSpPr>
                <a:spLocks noChangeShapeType="1"/>
              </p:cNvSpPr>
              <p:nvPr/>
            </p:nvSpPr>
            <p:spPr bwMode="auto">
              <a:xfrm flipH="1">
                <a:off x="2974" y="16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9" name="Freeform 231"/>
              <p:cNvSpPr>
                <a:spLocks/>
              </p:cNvSpPr>
              <p:nvPr/>
            </p:nvSpPr>
            <p:spPr bwMode="auto">
              <a:xfrm>
                <a:off x="2964" y="1649"/>
                <a:ext cx="10" cy="12"/>
              </a:xfrm>
              <a:custGeom>
                <a:avLst/>
                <a:gdLst>
                  <a:gd name="T0" fmla="*/ 84 w 86"/>
                  <a:gd name="T1" fmla="*/ 110 h 110"/>
                  <a:gd name="T2" fmla="*/ 85 w 86"/>
                  <a:gd name="T3" fmla="*/ 56 h 110"/>
                  <a:gd name="T4" fmla="*/ 86 w 86"/>
                  <a:gd name="T5" fmla="*/ 3 h 110"/>
                  <a:gd name="T6" fmla="*/ 2 w 86"/>
                  <a:gd name="T7" fmla="*/ 0 h 110"/>
                  <a:gd name="T8" fmla="*/ 1 w 86"/>
                  <a:gd name="T9" fmla="*/ 54 h 110"/>
                  <a:gd name="T10" fmla="*/ 0 w 86"/>
                  <a:gd name="T11" fmla="*/ 108 h 110"/>
                  <a:gd name="T12" fmla="*/ 84 w 86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0">
                    <a:moveTo>
                      <a:pt x="84" y="110"/>
                    </a:moveTo>
                    <a:lnTo>
                      <a:pt x="85" y="56"/>
                    </a:lnTo>
                    <a:lnTo>
                      <a:pt x="86" y="3"/>
                    </a:lnTo>
                    <a:lnTo>
                      <a:pt x="2" y="0"/>
                    </a:lnTo>
                    <a:lnTo>
                      <a:pt x="1" y="54"/>
                    </a:lnTo>
                    <a:lnTo>
                      <a:pt x="0" y="108"/>
                    </a:lnTo>
                    <a:lnTo>
                      <a:pt x="84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0" name="Freeform 232"/>
              <p:cNvSpPr>
                <a:spLocks/>
              </p:cNvSpPr>
              <p:nvPr/>
            </p:nvSpPr>
            <p:spPr bwMode="auto">
              <a:xfrm>
                <a:off x="2964" y="1649"/>
                <a:ext cx="10" cy="12"/>
              </a:xfrm>
              <a:custGeom>
                <a:avLst/>
                <a:gdLst>
                  <a:gd name="T0" fmla="*/ 84 w 86"/>
                  <a:gd name="T1" fmla="*/ 110 h 110"/>
                  <a:gd name="T2" fmla="*/ 85 w 86"/>
                  <a:gd name="T3" fmla="*/ 56 h 110"/>
                  <a:gd name="T4" fmla="*/ 86 w 86"/>
                  <a:gd name="T5" fmla="*/ 3 h 110"/>
                  <a:gd name="T6" fmla="*/ 2 w 86"/>
                  <a:gd name="T7" fmla="*/ 0 h 110"/>
                  <a:gd name="T8" fmla="*/ 1 w 86"/>
                  <a:gd name="T9" fmla="*/ 54 h 110"/>
                  <a:gd name="T10" fmla="*/ 0 w 86"/>
                  <a:gd name="T11" fmla="*/ 108 h 110"/>
                  <a:gd name="T12" fmla="*/ 84 w 86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0">
                    <a:moveTo>
                      <a:pt x="84" y="110"/>
                    </a:moveTo>
                    <a:lnTo>
                      <a:pt x="85" y="56"/>
                    </a:lnTo>
                    <a:lnTo>
                      <a:pt x="86" y="3"/>
                    </a:lnTo>
                    <a:lnTo>
                      <a:pt x="2" y="0"/>
                    </a:lnTo>
                    <a:lnTo>
                      <a:pt x="1" y="54"/>
                    </a:lnTo>
                    <a:lnTo>
                      <a:pt x="0" y="108"/>
                    </a:lnTo>
                    <a:lnTo>
                      <a:pt x="84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1" name="Freeform 233"/>
              <p:cNvSpPr>
                <a:spLocks/>
              </p:cNvSpPr>
              <p:nvPr/>
            </p:nvSpPr>
            <p:spPr bwMode="auto">
              <a:xfrm>
                <a:off x="2964" y="1649"/>
                <a:ext cx="1" cy="6"/>
              </a:xfrm>
              <a:custGeom>
                <a:avLst/>
                <a:gdLst>
                  <a:gd name="T0" fmla="*/ 1 w 2"/>
                  <a:gd name="T1" fmla="*/ 54 h 54"/>
                  <a:gd name="T2" fmla="*/ 2 w 2"/>
                  <a:gd name="T3" fmla="*/ 0 h 54"/>
                  <a:gd name="T4" fmla="*/ 0 w 2"/>
                  <a:gd name="T5" fmla="*/ 0 h 54"/>
                  <a:gd name="T6" fmla="*/ 1 w 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4">
                    <a:moveTo>
                      <a:pt x="1" y="54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2" name="Line 234"/>
              <p:cNvSpPr>
                <a:spLocks noChangeShapeType="1"/>
              </p:cNvSpPr>
              <p:nvPr/>
            </p:nvSpPr>
            <p:spPr bwMode="auto">
              <a:xfrm flipH="1">
                <a:off x="2964" y="16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3" name="Freeform 235"/>
              <p:cNvSpPr>
                <a:spLocks/>
              </p:cNvSpPr>
              <p:nvPr/>
            </p:nvSpPr>
            <p:spPr bwMode="auto">
              <a:xfrm>
                <a:off x="2955" y="1649"/>
                <a:ext cx="9" cy="12"/>
              </a:xfrm>
              <a:custGeom>
                <a:avLst/>
                <a:gdLst>
                  <a:gd name="T0" fmla="*/ 87 w 87"/>
                  <a:gd name="T1" fmla="*/ 108 h 110"/>
                  <a:gd name="T2" fmla="*/ 86 w 87"/>
                  <a:gd name="T3" fmla="*/ 54 h 110"/>
                  <a:gd name="T4" fmla="*/ 85 w 87"/>
                  <a:gd name="T5" fmla="*/ 0 h 110"/>
                  <a:gd name="T6" fmla="*/ 0 w 87"/>
                  <a:gd name="T7" fmla="*/ 3 h 110"/>
                  <a:gd name="T8" fmla="*/ 2 w 87"/>
                  <a:gd name="T9" fmla="*/ 56 h 110"/>
                  <a:gd name="T10" fmla="*/ 3 w 87"/>
                  <a:gd name="T11" fmla="*/ 110 h 110"/>
                  <a:gd name="T12" fmla="*/ 87 w 87"/>
                  <a:gd name="T13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10">
                    <a:moveTo>
                      <a:pt x="87" y="108"/>
                    </a:moveTo>
                    <a:lnTo>
                      <a:pt x="86" y="54"/>
                    </a:lnTo>
                    <a:lnTo>
                      <a:pt x="85" y="0"/>
                    </a:lnTo>
                    <a:lnTo>
                      <a:pt x="0" y="3"/>
                    </a:lnTo>
                    <a:lnTo>
                      <a:pt x="2" y="56"/>
                    </a:lnTo>
                    <a:lnTo>
                      <a:pt x="3" y="110"/>
                    </a:lnTo>
                    <a:lnTo>
                      <a:pt x="87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4" name="Freeform 236"/>
              <p:cNvSpPr>
                <a:spLocks/>
              </p:cNvSpPr>
              <p:nvPr/>
            </p:nvSpPr>
            <p:spPr bwMode="auto">
              <a:xfrm>
                <a:off x="2955" y="1649"/>
                <a:ext cx="9" cy="12"/>
              </a:xfrm>
              <a:custGeom>
                <a:avLst/>
                <a:gdLst>
                  <a:gd name="T0" fmla="*/ 87 w 87"/>
                  <a:gd name="T1" fmla="*/ 108 h 110"/>
                  <a:gd name="T2" fmla="*/ 86 w 87"/>
                  <a:gd name="T3" fmla="*/ 54 h 110"/>
                  <a:gd name="T4" fmla="*/ 85 w 87"/>
                  <a:gd name="T5" fmla="*/ 0 h 110"/>
                  <a:gd name="T6" fmla="*/ 0 w 87"/>
                  <a:gd name="T7" fmla="*/ 3 h 110"/>
                  <a:gd name="T8" fmla="*/ 2 w 87"/>
                  <a:gd name="T9" fmla="*/ 56 h 110"/>
                  <a:gd name="T10" fmla="*/ 3 w 87"/>
                  <a:gd name="T11" fmla="*/ 110 h 110"/>
                  <a:gd name="T12" fmla="*/ 87 w 87"/>
                  <a:gd name="T13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10">
                    <a:moveTo>
                      <a:pt x="87" y="108"/>
                    </a:moveTo>
                    <a:lnTo>
                      <a:pt x="86" y="54"/>
                    </a:lnTo>
                    <a:lnTo>
                      <a:pt x="85" y="0"/>
                    </a:lnTo>
                    <a:lnTo>
                      <a:pt x="0" y="3"/>
                    </a:lnTo>
                    <a:lnTo>
                      <a:pt x="2" y="56"/>
                    </a:lnTo>
                    <a:lnTo>
                      <a:pt x="3" y="110"/>
                    </a:lnTo>
                    <a:lnTo>
                      <a:pt x="87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5" name="Freeform 237"/>
              <p:cNvSpPr>
                <a:spLocks/>
              </p:cNvSpPr>
              <p:nvPr/>
            </p:nvSpPr>
            <p:spPr bwMode="auto">
              <a:xfrm>
                <a:off x="2954" y="1649"/>
                <a:ext cx="1" cy="6"/>
              </a:xfrm>
              <a:custGeom>
                <a:avLst/>
                <a:gdLst>
                  <a:gd name="T0" fmla="*/ 3 w 3"/>
                  <a:gd name="T1" fmla="*/ 53 h 53"/>
                  <a:gd name="T2" fmla="*/ 1 w 3"/>
                  <a:gd name="T3" fmla="*/ 0 h 53"/>
                  <a:gd name="T4" fmla="*/ 0 w 3"/>
                  <a:gd name="T5" fmla="*/ 0 h 53"/>
                  <a:gd name="T6" fmla="*/ 3 w 3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3">
                    <a:moveTo>
                      <a:pt x="3" y="5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6" name="Line 238"/>
              <p:cNvSpPr>
                <a:spLocks noChangeShapeType="1"/>
              </p:cNvSpPr>
              <p:nvPr/>
            </p:nvSpPr>
            <p:spPr bwMode="auto">
              <a:xfrm flipH="1">
                <a:off x="2954" y="16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7" name="Freeform 239"/>
              <p:cNvSpPr>
                <a:spLocks/>
              </p:cNvSpPr>
              <p:nvPr/>
            </p:nvSpPr>
            <p:spPr bwMode="auto">
              <a:xfrm>
                <a:off x="2945" y="1649"/>
                <a:ext cx="10" cy="12"/>
              </a:xfrm>
              <a:custGeom>
                <a:avLst/>
                <a:gdLst>
                  <a:gd name="T0" fmla="*/ 90 w 90"/>
                  <a:gd name="T1" fmla="*/ 107 h 110"/>
                  <a:gd name="T2" fmla="*/ 88 w 90"/>
                  <a:gd name="T3" fmla="*/ 53 h 110"/>
                  <a:gd name="T4" fmla="*/ 85 w 90"/>
                  <a:gd name="T5" fmla="*/ 0 h 110"/>
                  <a:gd name="T6" fmla="*/ 0 w 90"/>
                  <a:gd name="T7" fmla="*/ 3 h 110"/>
                  <a:gd name="T8" fmla="*/ 2 w 90"/>
                  <a:gd name="T9" fmla="*/ 57 h 110"/>
                  <a:gd name="T10" fmla="*/ 4 w 90"/>
                  <a:gd name="T11" fmla="*/ 110 h 110"/>
                  <a:gd name="T12" fmla="*/ 90 w 90"/>
                  <a:gd name="T13" fmla="*/ 10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10">
                    <a:moveTo>
                      <a:pt x="90" y="107"/>
                    </a:moveTo>
                    <a:lnTo>
                      <a:pt x="88" y="53"/>
                    </a:lnTo>
                    <a:lnTo>
                      <a:pt x="85" y="0"/>
                    </a:lnTo>
                    <a:lnTo>
                      <a:pt x="0" y="3"/>
                    </a:lnTo>
                    <a:lnTo>
                      <a:pt x="2" y="57"/>
                    </a:lnTo>
                    <a:lnTo>
                      <a:pt x="4" y="110"/>
                    </a:lnTo>
                    <a:lnTo>
                      <a:pt x="90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8" name="Freeform 240"/>
              <p:cNvSpPr>
                <a:spLocks/>
              </p:cNvSpPr>
              <p:nvPr/>
            </p:nvSpPr>
            <p:spPr bwMode="auto">
              <a:xfrm>
                <a:off x="2945" y="1649"/>
                <a:ext cx="10" cy="12"/>
              </a:xfrm>
              <a:custGeom>
                <a:avLst/>
                <a:gdLst>
                  <a:gd name="T0" fmla="*/ 90 w 90"/>
                  <a:gd name="T1" fmla="*/ 107 h 110"/>
                  <a:gd name="T2" fmla="*/ 88 w 90"/>
                  <a:gd name="T3" fmla="*/ 53 h 110"/>
                  <a:gd name="T4" fmla="*/ 85 w 90"/>
                  <a:gd name="T5" fmla="*/ 0 h 110"/>
                  <a:gd name="T6" fmla="*/ 0 w 90"/>
                  <a:gd name="T7" fmla="*/ 3 h 110"/>
                  <a:gd name="T8" fmla="*/ 2 w 90"/>
                  <a:gd name="T9" fmla="*/ 57 h 110"/>
                  <a:gd name="T10" fmla="*/ 4 w 90"/>
                  <a:gd name="T11" fmla="*/ 110 h 110"/>
                  <a:gd name="T12" fmla="*/ 90 w 90"/>
                  <a:gd name="T13" fmla="*/ 10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10">
                    <a:moveTo>
                      <a:pt x="90" y="107"/>
                    </a:moveTo>
                    <a:lnTo>
                      <a:pt x="88" y="53"/>
                    </a:lnTo>
                    <a:lnTo>
                      <a:pt x="85" y="0"/>
                    </a:lnTo>
                    <a:lnTo>
                      <a:pt x="0" y="3"/>
                    </a:lnTo>
                    <a:lnTo>
                      <a:pt x="2" y="57"/>
                    </a:lnTo>
                    <a:lnTo>
                      <a:pt x="4" y="110"/>
                    </a:lnTo>
                    <a:lnTo>
                      <a:pt x="90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9" name="Freeform 241"/>
              <p:cNvSpPr>
                <a:spLocks/>
              </p:cNvSpPr>
              <p:nvPr/>
            </p:nvSpPr>
            <p:spPr bwMode="auto">
              <a:xfrm>
                <a:off x="2945" y="1650"/>
                <a:ext cx="1" cy="6"/>
              </a:xfrm>
              <a:custGeom>
                <a:avLst/>
                <a:gdLst>
                  <a:gd name="T0" fmla="*/ 4 w 4"/>
                  <a:gd name="T1" fmla="*/ 54 h 54"/>
                  <a:gd name="T2" fmla="*/ 2 w 4"/>
                  <a:gd name="T3" fmla="*/ 0 h 54"/>
                  <a:gd name="T4" fmla="*/ 0 w 4"/>
                  <a:gd name="T5" fmla="*/ 0 h 54"/>
                  <a:gd name="T6" fmla="*/ 4 w 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4">
                    <a:moveTo>
                      <a:pt x="4" y="54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0" name="Line 242"/>
              <p:cNvSpPr>
                <a:spLocks noChangeShapeType="1"/>
              </p:cNvSpPr>
              <p:nvPr/>
            </p:nvSpPr>
            <p:spPr bwMode="auto">
              <a:xfrm flipH="1">
                <a:off x="2945" y="1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1" name="Freeform 243"/>
              <p:cNvSpPr>
                <a:spLocks/>
              </p:cNvSpPr>
              <p:nvPr/>
            </p:nvSpPr>
            <p:spPr bwMode="auto">
              <a:xfrm>
                <a:off x="2935" y="1650"/>
                <a:ext cx="11" cy="12"/>
              </a:xfrm>
              <a:custGeom>
                <a:avLst/>
                <a:gdLst>
                  <a:gd name="T0" fmla="*/ 93 w 93"/>
                  <a:gd name="T1" fmla="*/ 107 h 115"/>
                  <a:gd name="T2" fmla="*/ 89 w 93"/>
                  <a:gd name="T3" fmla="*/ 54 h 115"/>
                  <a:gd name="T4" fmla="*/ 85 w 93"/>
                  <a:gd name="T5" fmla="*/ 0 h 115"/>
                  <a:gd name="T6" fmla="*/ 0 w 93"/>
                  <a:gd name="T7" fmla="*/ 8 h 115"/>
                  <a:gd name="T8" fmla="*/ 5 w 93"/>
                  <a:gd name="T9" fmla="*/ 61 h 115"/>
                  <a:gd name="T10" fmla="*/ 9 w 93"/>
                  <a:gd name="T11" fmla="*/ 115 h 115"/>
                  <a:gd name="T12" fmla="*/ 93 w 93"/>
                  <a:gd name="T13" fmla="*/ 10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5">
                    <a:moveTo>
                      <a:pt x="93" y="107"/>
                    </a:moveTo>
                    <a:lnTo>
                      <a:pt x="89" y="54"/>
                    </a:lnTo>
                    <a:lnTo>
                      <a:pt x="85" y="0"/>
                    </a:lnTo>
                    <a:lnTo>
                      <a:pt x="0" y="8"/>
                    </a:lnTo>
                    <a:lnTo>
                      <a:pt x="5" y="61"/>
                    </a:lnTo>
                    <a:lnTo>
                      <a:pt x="9" y="115"/>
                    </a:lnTo>
                    <a:lnTo>
                      <a:pt x="93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2" name="Freeform 244"/>
              <p:cNvSpPr>
                <a:spLocks/>
              </p:cNvSpPr>
              <p:nvPr/>
            </p:nvSpPr>
            <p:spPr bwMode="auto">
              <a:xfrm>
                <a:off x="2935" y="1650"/>
                <a:ext cx="11" cy="12"/>
              </a:xfrm>
              <a:custGeom>
                <a:avLst/>
                <a:gdLst>
                  <a:gd name="T0" fmla="*/ 93 w 93"/>
                  <a:gd name="T1" fmla="*/ 107 h 115"/>
                  <a:gd name="T2" fmla="*/ 89 w 93"/>
                  <a:gd name="T3" fmla="*/ 54 h 115"/>
                  <a:gd name="T4" fmla="*/ 85 w 93"/>
                  <a:gd name="T5" fmla="*/ 0 h 115"/>
                  <a:gd name="T6" fmla="*/ 0 w 93"/>
                  <a:gd name="T7" fmla="*/ 8 h 115"/>
                  <a:gd name="T8" fmla="*/ 5 w 93"/>
                  <a:gd name="T9" fmla="*/ 61 h 115"/>
                  <a:gd name="T10" fmla="*/ 9 w 93"/>
                  <a:gd name="T11" fmla="*/ 115 h 115"/>
                  <a:gd name="T12" fmla="*/ 93 w 93"/>
                  <a:gd name="T13" fmla="*/ 10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5">
                    <a:moveTo>
                      <a:pt x="93" y="107"/>
                    </a:moveTo>
                    <a:lnTo>
                      <a:pt x="89" y="54"/>
                    </a:lnTo>
                    <a:lnTo>
                      <a:pt x="85" y="0"/>
                    </a:lnTo>
                    <a:lnTo>
                      <a:pt x="0" y="8"/>
                    </a:lnTo>
                    <a:lnTo>
                      <a:pt x="5" y="61"/>
                    </a:lnTo>
                    <a:lnTo>
                      <a:pt x="9" y="115"/>
                    </a:lnTo>
                    <a:lnTo>
                      <a:pt x="93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3" name="Freeform 245"/>
              <p:cNvSpPr>
                <a:spLocks/>
              </p:cNvSpPr>
              <p:nvPr/>
            </p:nvSpPr>
            <p:spPr bwMode="auto">
              <a:xfrm>
                <a:off x="2935" y="1650"/>
                <a:ext cx="1" cy="6"/>
              </a:xfrm>
              <a:custGeom>
                <a:avLst/>
                <a:gdLst>
                  <a:gd name="T0" fmla="*/ 7 w 7"/>
                  <a:gd name="T1" fmla="*/ 53 h 53"/>
                  <a:gd name="T2" fmla="*/ 2 w 7"/>
                  <a:gd name="T3" fmla="*/ 0 h 53"/>
                  <a:gd name="T4" fmla="*/ 0 w 7"/>
                  <a:gd name="T5" fmla="*/ 0 h 53"/>
                  <a:gd name="T6" fmla="*/ 7 w 7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3">
                    <a:moveTo>
                      <a:pt x="7" y="5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4" name="Line 246"/>
              <p:cNvSpPr>
                <a:spLocks noChangeShapeType="1"/>
              </p:cNvSpPr>
              <p:nvPr/>
            </p:nvSpPr>
            <p:spPr bwMode="auto">
              <a:xfrm flipH="1">
                <a:off x="2935" y="1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5" name="Freeform 247"/>
              <p:cNvSpPr>
                <a:spLocks/>
              </p:cNvSpPr>
              <p:nvPr/>
            </p:nvSpPr>
            <p:spPr bwMode="auto">
              <a:xfrm>
                <a:off x="2926" y="1650"/>
                <a:ext cx="11" cy="13"/>
              </a:xfrm>
              <a:custGeom>
                <a:avLst/>
                <a:gdLst>
                  <a:gd name="T0" fmla="*/ 96 w 96"/>
                  <a:gd name="T1" fmla="*/ 107 h 117"/>
                  <a:gd name="T2" fmla="*/ 90 w 96"/>
                  <a:gd name="T3" fmla="*/ 53 h 117"/>
                  <a:gd name="T4" fmla="*/ 83 w 96"/>
                  <a:gd name="T5" fmla="*/ 0 h 117"/>
                  <a:gd name="T6" fmla="*/ 0 w 96"/>
                  <a:gd name="T7" fmla="*/ 9 h 117"/>
                  <a:gd name="T8" fmla="*/ 6 w 96"/>
                  <a:gd name="T9" fmla="*/ 63 h 117"/>
                  <a:gd name="T10" fmla="*/ 13 w 96"/>
                  <a:gd name="T11" fmla="*/ 117 h 117"/>
                  <a:gd name="T12" fmla="*/ 96 w 96"/>
                  <a:gd name="T13" fmla="*/ 10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7">
                    <a:moveTo>
                      <a:pt x="96" y="107"/>
                    </a:moveTo>
                    <a:lnTo>
                      <a:pt x="90" y="53"/>
                    </a:lnTo>
                    <a:lnTo>
                      <a:pt x="83" y="0"/>
                    </a:lnTo>
                    <a:lnTo>
                      <a:pt x="0" y="9"/>
                    </a:lnTo>
                    <a:lnTo>
                      <a:pt x="6" y="63"/>
                    </a:lnTo>
                    <a:lnTo>
                      <a:pt x="13" y="117"/>
                    </a:lnTo>
                    <a:lnTo>
                      <a:pt x="96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6" name="Freeform 248"/>
              <p:cNvSpPr>
                <a:spLocks/>
              </p:cNvSpPr>
              <p:nvPr/>
            </p:nvSpPr>
            <p:spPr bwMode="auto">
              <a:xfrm>
                <a:off x="2926" y="1650"/>
                <a:ext cx="11" cy="13"/>
              </a:xfrm>
              <a:custGeom>
                <a:avLst/>
                <a:gdLst>
                  <a:gd name="T0" fmla="*/ 96 w 96"/>
                  <a:gd name="T1" fmla="*/ 107 h 117"/>
                  <a:gd name="T2" fmla="*/ 90 w 96"/>
                  <a:gd name="T3" fmla="*/ 53 h 117"/>
                  <a:gd name="T4" fmla="*/ 83 w 96"/>
                  <a:gd name="T5" fmla="*/ 0 h 117"/>
                  <a:gd name="T6" fmla="*/ 0 w 96"/>
                  <a:gd name="T7" fmla="*/ 9 h 117"/>
                  <a:gd name="T8" fmla="*/ 6 w 96"/>
                  <a:gd name="T9" fmla="*/ 63 h 117"/>
                  <a:gd name="T10" fmla="*/ 13 w 96"/>
                  <a:gd name="T11" fmla="*/ 117 h 117"/>
                  <a:gd name="T12" fmla="*/ 96 w 96"/>
                  <a:gd name="T13" fmla="*/ 10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7">
                    <a:moveTo>
                      <a:pt x="96" y="107"/>
                    </a:moveTo>
                    <a:lnTo>
                      <a:pt x="90" y="53"/>
                    </a:lnTo>
                    <a:lnTo>
                      <a:pt x="83" y="0"/>
                    </a:lnTo>
                    <a:lnTo>
                      <a:pt x="0" y="9"/>
                    </a:lnTo>
                    <a:lnTo>
                      <a:pt x="6" y="63"/>
                    </a:lnTo>
                    <a:lnTo>
                      <a:pt x="13" y="117"/>
                    </a:lnTo>
                    <a:lnTo>
                      <a:pt x="96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7" name="Freeform 249"/>
              <p:cNvSpPr>
                <a:spLocks/>
              </p:cNvSpPr>
              <p:nvPr/>
            </p:nvSpPr>
            <p:spPr bwMode="auto">
              <a:xfrm>
                <a:off x="2926" y="1651"/>
                <a:ext cx="1" cy="6"/>
              </a:xfrm>
              <a:custGeom>
                <a:avLst/>
                <a:gdLst>
                  <a:gd name="T0" fmla="*/ 7 w 7"/>
                  <a:gd name="T1" fmla="*/ 54 h 54"/>
                  <a:gd name="T2" fmla="*/ 1 w 7"/>
                  <a:gd name="T3" fmla="*/ 0 h 54"/>
                  <a:gd name="T4" fmla="*/ 0 w 7"/>
                  <a:gd name="T5" fmla="*/ 0 h 54"/>
                  <a:gd name="T6" fmla="*/ 7 w 7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4">
                    <a:moveTo>
                      <a:pt x="7" y="5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8" name="Line 250"/>
              <p:cNvSpPr>
                <a:spLocks noChangeShapeType="1"/>
              </p:cNvSpPr>
              <p:nvPr/>
            </p:nvSpPr>
            <p:spPr bwMode="auto">
              <a:xfrm flipH="1">
                <a:off x="2926" y="16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9" name="Freeform 251"/>
              <p:cNvSpPr>
                <a:spLocks/>
              </p:cNvSpPr>
              <p:nvPr/>
            </p:nvSpPr>
            <p:spPr bwMode="auto">
              <a:xfrm>
                <a:off x="2916" y="1651"/>
                <a:ext cx="11" cy="14"/>
              </a:xfrm>
              <a:custGeom>
                <a:avLst/>
                <a:gdLst>
                  <a:gd name="T0" fmla="*/ 100 w 100"/>
                  <a:gd name="T1" fmla="*/ 108 h 120"/>
                  <a:gd name="T2" fmla="*/ 92 w 100"/>
                  <a:gd name="T3" fmla="*/ 54 h 120"/>
                  <a:gd name="T4" fmla="*/ 85 w 100"/>
                  <a:gd name="T5" fmla="*/ 0 h 120"/>
                  <a:gd name="T6" fmla="*/ 0 w 100"/>
                  <a:gd name="T7" fmla="*/ 13 h 120"/>
                  <a:gd name="T8" fmla="*/ 8 w 100"/>
                  <a:gd name="T9" fmla="*/ 66 h 120"/>
                  <a:gd name="T10" fmla="*/ 16 w 100"/>
                  <a:gd name="T11" fmla="*/ 120 h 120"/>
                  <a:gd name="T12" fmla="*/ 100 w 100"/>
                  <a:gd name="T13" fmla="*/ 10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20">
                    <a:moveTo>
                      <a:pt x="100" y="108"/>
                    </a:moveTo>
                    <a:lnTo>
                      <a:pt x="92" y="54"/>
                    </a:lnTo>
                    <a:lnTo>
                      <a:pt x="85" y="0"/>
                    </a:lnTo>
                    <a:lnTo>
                      <a:pt x="0" y="13"/>
                    </a:lnTo>
                    <a:lnTo>
                      <a:pt x="8" y="66"/>
                    </a:lnTo>
                    <a:lnTo>
                      <a:pt x="16" y="120"/>
                    </a:lnTo>
                    <a:lnTo>
                      <a:pt x="10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0" name="Freeform 252"/>
              <p:cNvSpPr>
                <a:spLocks/>
              </p:cNvSpPr>
              <p:nvPr/>
            </p:nvSpPr>
            <p:spPr bwMode="auto">
              <a:xfrm>
                <a:off x="2916" y="1651"/>
                <a:ext cx="11" cy="14"/>
              </a:xfrm>
              <a:custGeom>
                <a:avLst/>
                <a:gdLst>
                  <a:gd name="T0" fmla="*/ 100 w 100"/>
                  <a:gd name="T1" fmla="*/ 108 h 120"/>
                  <a:gd name="T2" fmla="*/ 92 w 100"/>
                  <a:gd name="T3" fmla="*/ 54 h 120"/>
                  <a:gd name="T4" fmla="*/ 85 w 100"/>
                  <a:gd name="T5" fmla="*/ 0 h 120"/>
                  <a:gd name="T6" fmla="*/ 0 w 100"/>
                  <a:gd name="T7" fmla="*/ 13 h 120"/>
                  <a:gd name="T8" fmla="*/ 8 w 100"/>
                  <a:gd name="T9" fmla="*/ 66 h 120"/>
                  <a:gd name="T10" fmla="*/ 16 w 100"/>
                  <a:gd name="T11" fmla="*/ 120 h 120"/>
                  <a:gd name="T12" fmla="*/ 100 w 100"/>
                  <a:gd name="T13" fmla="*/ 10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20">
                    <a:moveTo>
                      <a:pt x="100" y="108"/>
                    </a:moveTo>
                    <a:lnTo>
                      <a:pt x="92" y="54"/>
                    </a:lnTo>
                    <a:lnTo>
                      <a:pt x="85" y="0"/>
                    </a:lnTo>
                    <a:lnTo>
                      <a:pt x="0" y="13"/>
                    </a:lnTo>
                    <a:lnTo>
                      <a:pt x="8" y="66"/>
                    </a:lnTo>
                    <a:lnTo>
                      <a:pt x="16" y="120"/>
                    </a:lnTo>
                    <a:lnTo>
                      <a:pt x="100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1" name="Freeform 253"/>
              <p:cNvSpPr>
                <a:spLocks/>
              </p:cNvSpPr>
              <p:nvPr/>
            </p:nvSpPr>
            <p:spPr bwMode="auto">
              <a:xfrm>
                <a:off x="2916" y="1653"/>
                <a:ext cx="1" cy="6"/>
              </a:xfrm>
              <a:custGeom>
                <a:avLst/>
                <a:gdLst>
                  <a:gd name="T0" fmla="*/ 10 w 10"/>
                  <a:gd name="T1" fmla="*/ 53 h 53"/>
                  <a:gd name="T2" fmla="*/ 2 w 10"/>
                  <a:gd name="T3" fmla="*/ 0 h 53"/>
                  <a:gd name="T4" fmla="*/ 0 w 10"/>
                  <a:gd name="T5" fmla="*/ 0 h 53"/>
                  <a:gd name="T6" fmla="*/ 10 w 1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3">
                    <a:moveTo>
                      <a:pt x="10" y="5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2" name="Line 254"/>
              <p:cNvSpPr>
                <a:spLocks noChangeShapeType="1"/>
              </p:cNvSpPr>
              <p:nvPr/>
            </p:nvSpPr>
            <p:spPr bwMode="auto">
              <a:xfrm flipH="1">
                <a:off x="2916" y="1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3" name="Freeform 255"/>
              <p:cNvSpPr>
                <a:spLocks/>
              </p:cNvSpPr>
              <p:nvPr/>
            </p:nvSpPr>
            <p:spPr bwMode="auto">
              <a:xfrm>
                <a:off x="2907" y="1653"/>
                <a:ext cx="11" cy="13"/>
              </a:xfrm>
              <a:custGeom>
                <a:avLst/>
                <a:gdLst>
                  <a:gd name="T0" fmla="*/ 103 w 103"/>
                  <a:gd name="T1" fmla="*/ 107 h 122"/>
                  <a:gd name="T2" fmla="*/ 93 w 103"/>
                  <a:gd name="T3" fmla="*/ 53 h 122"/>
                  <a:gd name="T4" fmla="*/ 83 w 103"/>
                  <a:gd name="T5" fmla="*/ 0 h 122"/>
                  <a:gd name="T6" fmla="*/ 0 w 103"/>
                  <a:gd name="T7" fmla="*/ 15 h 122"/>
                  <a:gd name="T8" fmla="*/ 10 w 103"/>
                  <a:gd name="T9" fmla="*/ 69 h 122"/>
                  <a:gd name="T10" fmla="*/ 19 w 103"/>
                  <a:gd name="T11" fmla="*/ 122 h 122"/>
                  <a:gd name="T12" fmla="*/ 103 w 103"/>
                  <a:gd name="T13" fmla="*/ 10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22">
                    <a:moveTo>
                      <a:pt x="103" y="107"/>
                    </a:moveTo>
                    <a:lnTo>
                      <a:pt x="93" y="53"/>
                    </a:lnTo>
                    <a:lnTo>
                      <a:pt x="83" y="0"/>
                    </a:lnTo>
                    <a:lnTo>
                      <a:pt x="0" y="15"/>
                    </a:lnTo>
                    <a:lnTo>
                      <a:pt x="10" y="69"/>
                    </a:lnTo>
                    <a:lnTo>
                      <a:pt x="19" y="122"/>
                    </a:lnTo>
                    <a:lnTo>
                      <a:pt x="103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4" name="Freeform 256"/>
              <p:cNvSpPr>
                <a:spLocks/>
              </p:cNvSpPr>
              <p:nvPr/>
            </p:nvSpPr>
            <p:spPr bwMode="auto">
              <a:xfrm>
                <a:off x="2907" y="1653"/>
                <a:ext cx="11" cy="13"/>
              </a:xfrm>
              <a:custGeom>
                <a:avLst/>
                <a:gdLst>
                  <a:gd name="T0" fmla="*/ 103 w 103"/>
                  <a:gd name="T1" fmla="*/ 107 h 122"/>
                  <a:gd name="T2" fmla="*/ 93 w 103"/>
                  <a:gd name="T3" fmla="*/ 53 h 122"/>
                  <a:gd name="T4" fmla="*/ 83 w 103"/>
                  <a:gd name="T5" fmla="*/ 0 h 122"/>
                  <a:gd name="T6" fmla="*/ 0 w 103"/>
                  <a:gd name="T7" fmla="*/ 15 h 122"/>
                  <a:gd name="T8" fmla="*/ 10 w 103"/>
                  <a:gd name="T9" fmla="*/ 69 h 122"/>
                  <a:gd name="T10" fmla="*/ 19 w 103"/>
                  <a:gd name="T11" fmla="*/ 122 h 122"/>
                  <a:gd name="T12" fmla="*/ 103 w 103"/>
                  <a:gd name="T13" fmla="*/ 10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22">
                    <a:moveTo>
                      <a:pt x="103" y="107"/>
                    </a:moveTo>
                    <a:lnTo>
                      <a:pt x="93" y="53"/>
                    </a:lnTo>
                    <a:lnTo>
                      <a:pt x="83" y="0"/>
                    </a:lnTo>
                    <a:lnTo>
                      <a:pt x="0" y="15"/>
                    </a:lnTo>
                    <a:lnTo>
                      <a:pt x="10" y="69"/>
                    </a:lnTo>
                    <a:lnTo>
                      <a:pt x="19" y="122"/>
                    </a:lnTo>
                    <a:lnTo>
                      <a:pt x="103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5" name="Freeform 257"/>
              <p:cNvSpPr>
                <a:spLocks/>
              </p:cNvSpPr>
              <p:nvPr/>
            </p:nvSpPr>
            <p:spPr bwMode="auto">
              <a:xfrm>
                <a:off x="2907" y="1655"/>
                <a:ext cx="1" cy="6"/>
              </a:xfrm>
              <a:custGeom>
                <a:avLst/>
                <a:gdLst>
                  <a:gd name="T0" fmla="*/ 11 w 11"/>
                  <a:gd name="T1" fmla="*/ 54 h 54"/>
                  <a:gd name="T2" fmla="*/ 1 w 11"/>
                  <a:gd name="T3" fmla="*/ 0 h 54"/>
                  <a:gd name="T4" fmla="*/ 0 w 11"/>
                  <a:gd name="T5" fmla="*/ 1 h 54"/>
                  <a:gd name="T6" fmla="*/ 11 w 11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4">
                    <a:moveTo>
                      <a:pt x="11" y="54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6" name="Line 258"/>
              <p:cNvSpPr>
                <a:spLocks noChangeShapeType="1"/>
              </p:cNvSpPr>
              <p:nvPr/>
            </p:nvSpPr>
            <p:spPr bwMode="auto">
              <a:xfrm flipH="1">
                <a:off x="2907" y="16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7" name="Freeform 259"/>
              <p:cNvSpPr>
                <a:spLocks/>
              </p:cNvSpPr>
              <p:nvPr/>
            </p:nvSpPr>
            <p:spPr bwMode="auto">
              <a:xfrm>
                <a:off x="2897" y="1655"/>
                <a:ext cx="12" cy="13"/>
              </a:xfrm>
              <a:custGeom>
                <a:avLst/>
                <a:gdLst>
                  <a:gd name="T0" fmla="*/ 106 w 106"/>
                  <a:gd name="T1" fmla="*/ 105 h 123"/>
                  <a:gd name="T2" fmla="*/ 95 w 106"/>
                  <a:gd name="T3" fmla="*/ 53 h 123"/>
                  <a:gd name="T4" fmla="*/ 84 w 106"/>
                  <a:gd name="T5" fmla="*/ 0 h 123"/>
                  <a:gd name="T6" fmla="*/ 0 w 106"/>
                  <a:gd name="T7" fmla="*/ 18 h 123"/>
                  <a:gd name="T8" fmla="*/ 11 w 106"/>
                  <a:gd name="T9" fmla="*/ 70 h 123"/>
                  <a:gd name="T10" fmla="*/ 22 w 106"/>
                  <a:gd name="T11" fmla="*/ 123 h 123"/>
                  <a:gd name="T12" fmla="*/ 106 w 106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23">
                    <a:moveTo>
                      <a:pt x="106" y="105"/>
                    </a:moveTo>
                    <a:lnTo>
                      <a:pt x="95" y="53"/>
                    </a:lnTo>
                    <a:lnTo>
                      <a:pt x="84" y="0"/>
                    </a:lnTo>
                    <a:lnTo>
                      <a:pt x="0" y="18"/>
                    </a:lnTo>
                    <a:lnTo>
                      <a:pt x="11" y="70"/>
                    </a:lnTo>
                    <a:lnTo>
                      <a:pt x="22" y="123"/>
                    </a:lnTo>
                    <a:lnTo>
                      <a:pt x="106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8" name="Freeform 260"/>
              <p:cNvSpPr>
                <a:spLocks/>
              </p:cNvSpPr>
              <p:nvPr/>
            </p:nvSpPr>
            <p:spPr bwMode="auto">
              <a:xfrm>
                <a:off x="2897" y="1655"/>
                <a:ext cx="12" cy="13"/>
              </a:xfrm>
              <a:custGeom>
                <a:avLst/>
                <a:gdLst>
                  <a:gd name="T0" fmla="*/ 106 w 106"/>
                  <a:gd name="T1" fmla="*/ 105 h 123"/>
                  <a:gd name="T2" fmla="*/ 95 w 106"/>
                  <a:gd name="T3" fmla="*/ 53 h 123"/>
                  <a:gd name="T4" fmla="*/ 84 w 106"/>
                  <a:gd name="T5" fmla="*/ 0 h 123"/>
                  <a:gd name="T6" fmla="*/ 0 w 106"/>
                  <a:gd name="T7" fmla="*/ 18 h 123"/>
                  <a:gd name="T8" fmla="*/ 11 w 106"/>
                  <a:gd name="T9" fmla="*/ 70 h 123"/>
                  <a:gd name="T10" fmla="*/ 22 w 106"/>
                  <a:gd name="T11" fmla="*/ 123 h 123"/>
                  <a:gd name="T12" fmla="*/ 106 w 106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23">
                    <a:moveTo>
                      <a:pt x="106" y="105"/>
                    </a:moveTo>
                    <a:lnTo>
                      <a:pt x="95" y="53"/>
                    </a:lnTo>
                    <a:lnTo>
                      <a:pt x="84" y="0"/>
                    </a:lnTo>
                    <a:lnTo>
                      <a:pt x="0" y="18"/>
                    </a:lnTo>
                    <a:lnTo>
                      <a:pt x="11" y="70"/>
                    </a:lnTo>
                    <a:lnTo>
                      <a:pt x="22" y="123"/>
                    </a:lnTo>
                    <a:lnTo>
                      <a:pt x="106" y="10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9" name="Freeform 261"/>
              <p:cNvSpPr>
                <a:spLocks/>
              </p:cNvSpPr>
              <p:nvPr/>
            </p:nvSpPr>
            <p:spPr bwMode="auto">
              <a:xfrm>
                <a:off x="2897" y="1657"/>
                <a:ext cx="2" cy="5"/>
              </a:xfrm>
              <a:custGeom>
                <a:avLst/>
                <a:gdLst>
                  <a:gd name="T0" fmla="*/ 13 w 13"/>
                  <a:gd name="T1" fmla="*/ 52 h 52"/>
                  <a:gd name="T2" fmla="*/ 2 w 13"/>
                  <a:gd name="T3" fmla="*/ 0 h 52"/>
                  <a:gd name="T4" fmla="*/ 0 w 13"/>
                  <a:gd name="T5" fmla="*/ 0 h 52"/>
                  <a:gd name="T6" fmla="*/ 13 w 13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2">
                    <a:moveTo>
                      <a:pt x="13" y="5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0" name="Line 262"/>
              <p:cNvSpPr>
                <a:spLocks noChangeShapeType="1"/>
              </p:cNvSpPr>
              <p:nvPr/>
            </p:nvSpPr>
            <p:spPr bwMode="auto">
              <a:xfrm flipH="1">
                <a:off x="2897" y="16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1" name="Freeform 263"/>
              <p:cNvSpPr>
                <a:spLocks/>
              </p:cNvSpPr>
              <p:nvPr/>
            </p:nvSpPr>
            <p:spPr bwMode="auto">
              <a:xfrm>
                <a:off x="2888" y="1657"/>
                <a:ext cx="12" cy="14"/>
              </a:xfrm>
              <a:custGeom>
                <a:avLst/>
                <a:gdLst>
                  <a:gd name="T0" fmla="*/ 108 w 108"/>
                  <a:gd name="T1" fmla="*/ 105 h 126"/>
                  <a:gd name="T2" fmla="*/ 95 w 108"/>
                  <a:gd name="T3" fmla="*/ 52 h 126"/>
                  <a:gd name="T4" fmla="*/ 82 w 108"/>
                  <a:gd name="T5" fmla="*/ 0 h 126"/>
                  <a:gd name="T6" fmla="*/ 0 w 108"/>
                  <a:gd name="T7" fmla="*/ 20 h 126"/>
                  <a:gd name="T8" fmla="*/ 13 w 108"/>
                  <a:gd name="T9" fmla="*/ 73 h 126"/>
                  <a:gd name="T10" fmla="*/ 26 w 108"/>
                  <a:gd name="T11" fmla="*/ 126 h 126"/>
                  <a:gd name="T12" fmla="*/ 108 w 108"/>
                  <a:gd name="T13" fmla="*/ 10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26">
                    <a:moveTo>
                      <a:pt x="108" y="105"/>
                    </a:moveTo>
                    <a:lnTo>
                      <a:pt x="95" y="52"/>
                    </a:lnTo>
                    <a:lnTo>
                      <a:pt x="82" y="0"/>
                    </a:lnTo>
                    <a:lnTo>
                      <a:pt x="0" y="20"/>
                    </a:lnTo>
                    <a:lnTo>
                      <a:pt x="13" y="73"/>
                    </a:lnTo>
                    <a:lnTo>
                      <a:pt x="26" y="126"/>
                    </a:lnTo>
                    <a:lnTo>
                      <a:pt x="108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2" name="Freeform 264"/>
              <p:cNvSpPr>
                <a:spLocks/>
              </p:cNvSpPr>
              <p:nvPr/>
            </p:nvSpPr>
            <p:spPr bwMode="auto">
              <a:xfrm>
                <a:off x="2888" y="1657"/>
                <a:ext cx="12" cy="14"/>
              </a:xfrm>
              <a:custGeom>
                <a:avLst/>
                <a:gdLst>
                  <a:gd name="T0" fmla="*/ 108 w 108"/>
                  <a:gd name="T1" fmla="*/ 105 h 126"/>
                  <a:gd name="T2" fmla="*/ 95 w 108"/>
                  <a:gd name="T3" fmla="*/ 52 h 126"/>
                  <a:gd name="T4" fmla="*/ 82 w 108"/>
                  <a:gd name="T5" fmla="*/ 0 h 126"/>
                  <a:gd name="T6" fmla="*/ 0 w 108"/>
                  <a:gd name="T7" fmla="*/ 20 h 126"/>
                  <a:gd name="T8" fmla="*/ 13 w 108"/>
                  <a:gd name="T9" fmla="*/ 73 h 126"/>
                  <a:gd name="T10" fmla="*/ 26 w 108"/>
                  <a:gd name="T11" fmla="*/ 126 h 126"/>
                  <a:gd name="T12" fmla="*/ 108 w 108"/>
                  <a:gd name="T13" fmla="*/ 10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26">
                    <a:moveTo>
                      <a:pt x="108" y="105"/>
                    </a:moveTo>
                    <a:lnTo>
                      <a:pt x="95" y="52"/>
                    </a:lnTo>
                    <a:lnTo>
                      <a:pt x="82" y="0"/>
                    </a:lnTo>
                    <a:lnTo>
                      <a:pt x="0" y="20"/>
                    </a:lnTo>
                    <a:lnTo>
                      <a:pt x="13" y="73"/>
                    </a:lnTo>
                    <a:lnTo>
                      <a:pt x="26" y="126"/>
                    </a:lnTo>
                    <a:lnTo>
                      <a:pt x="108" y="10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3" name="Freeform 265"/>
              <p:cNvSpPr>
                <a:spLocks/>
              </p:cNvSpPr>
              <p:nvPr/>
            </p:nvSpPr>
            <p:spPr bwMode="auto">
              <a:xfrm>
                <a:off x="2888" y="1659"/>
                <a:ext cx="2" cy="6"/>
              </a:xfrm>
              <a:custGeom>
                <a:avLst/>
                <a:gdLst>
                  <a:gd name="T0" fmla="*/ 15 w 15"/>
                  <a:gd name="T1" fmla="*/ 53 h 53"/>
                  <a:gd name="T2" fmla="*/ 2 w 15"/>
                  <a:gd name="T3" fmla="*/ 0 h 53"/>
                  <a:gd name="T4" fmla="*/ 0 w 15"/>
                  <a:gd name="T5" fmla="*/ 0 h 53"/>
                  <a:gd name="T6" fmla="*/ 15 w 15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3">
                    <a:moveTo>
                      <a:pt x="15" y="5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4" name="Line 266"/>
              <p:cNvSpPr>
                <a:spLocks noChangeShapeType="1"/>
              </p:cNvSpPr>
              <p:nvPr/>
            </p:nvSpPr>
            <p:spPr bwMode="auto">
              <a:xfrm flipH="1">
                <a:off x="2888" y="16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5" name="Freeform 267"/>
              <p:cNvSpPr>
                <a:spLocks/>
              </p:cNvSpPr>
              <p:nvPr/>
            </p:nvSpPr>
            <p:spPr bwMode="auto">
              <a:xfrm>
                <a:off x="2879" y="1659"/>
                <a:ext cx="12" cy="14"/>
              </a:xfrm>
              <a:custGeom>
                <a:avLst/>
                <a:gdLst>
                  <a:gd name="T0" fmla="*/ 111 w 111"/>
                  <a:gd name="T1" fmla="*/ 106 h 129"/>
                  <a:gd name="T2" fmla="*/ 96 w 111"/>
                  <a:gd name="T3" fmla="*/ 53 h 129"/>
                  <a:gd name="T4" fmla="*/ 81 w 111"/>
                  <a:gd name="T5" fmla="*/ 0 h 129"/>
                  <a:gd name="T6" fmla="*/ 0 w 111"/>
                  <a:gd name="T7" fmla="*/ 23 h 129"/>
                  <a:gd name="T8" fmla="*/ 15 w 111"/>
                  <a:gd name="T9" fmla="*/ 76 h 129"/>
                  <a:gd name="T10" fmla="*/ 30 w 111"/>
                  <a:gd name="T11" fmla="*/ 129 h 129"/>
                  <a:gd name="T12" fmla="*/ 111 w 111"/>
                  <a:gd name="T13" fmla="*/ 10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29">
                    <a:moveTo>
                      <a:pt x="111" y="106"/>
                    </a:moveTo>
                    <a:lnTo>
                      <a:pt x="96" y="53"/>
                    </a:lnTo>
                    <a:lnTo>
                      <a:pt x="81" y="0"/>
                    </a:lnTo>
                    <a:lnTo>
                      <a:pt x="0" y="23"/>
                    </a:lnTo>
                    <a:lnTo>
                      <a:pt x="15" y="76"/>
                    </a:lnTo>
                    <a:lnTo>
                      <a:pt x="30" y="129"/>
                    </a:lnTo>
                    <a:lnTo>
                      <a:pt x="111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6" name="Freeform 268"/>
              <p:cNvSpPr>
                <a:spLocks/>
              </p:cNvSpPr>
              <p:nvPr/>
            </p:nvSpPr>
            <p:spPr bwMode="auto">
              <a:xfrm>
                <a:off x="2879" y="1659"/>
                <a:ext cx="12" cy="14"/>
              </a:xfrm>
              <a:custGeom>
                <a:avLst/>
                <a:gdLst>
                  <a:gd name="T0" fmla="*/ 111 w 111"/>
                  <a:gd name="T1" fmla="*/ 106 h 129"/>
                  <a:gd name="T2" fmla="*/ 96 w 111"/>
                  <a:gd name="T3" fmla="*/ 53 h 129"/>
                  <a:gd name="T4" fmla="*/ 81 w 111"/>
                  <a:gd name="T5" fmla="*/ 0 h 129"/>
                  <a:gd name="T6" fmla="*/ 0 w 111"/>
                  <a:gd name="T7" fmla="*/ 23 h 129"/>
                  <a:gd name="T8" fmla="*/ 15 w 111"/>
                  <a:gd name="T9" fmla="*/ 76 h 129"/>
                  <a:gd name="T10" fmla="*/ 30 w 111"/>
                  <a:gd name="T11" fmla="*/ 129 h 129"/>
                  <a:gd name="T12" fmla="*/ 111 w 111"/>
                  <a:gd name="T13" fmla="*/ 10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29">
                    <a:moveTo>
                      <a:pt x="111" y="106"/>
                    </a:moveTo>
                    <a:lnTo>
                      <a:pt x="96" y="53"/>
                    </a:lnTo>
                    <a:lnTo>
                      <a:pt x="81" y="0"/>
                    </a:lnTo>
                    <a:lnTo>
                      <a:pt x="0" y="23"/>
                    </a:lnTo>
                    <a:lnTo>
                      <a:pt x="15" y="76"/>
                    </a:lnTo>
                    <a:lnTo>
                      <a:pt x="30" y="129"/>
                    </a:lnTo>
                    <a:lnTo>
                      <a:pt x="111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7" name="Freeform 269"/>
              <p:cNvSpPr>
                <a:spLocks/>
              </p:cNvSpPr>
              <p:nvPr/>
            </p:nvSpPr>
            <p:spPr bwMode="auto">
              <a:xfrm>
                <a:off x="2879" y="1661"/>
                <a:ext cx="2" cy="6"/>
              </a:xfrm>
              <a:custGeom>
                <a:avLst/>
                <a:gdLst>
                  <a:gd name="T0" fmla="*/ 17 w 17"/>
                  <a:gd name="T1" fmla="*/ 53 h 53"/>
                  <a:gd name="T2" fmla="*/ 2 w 17"/>
                  <a:gd name="T3" fmla="*/ 0 h 53"/>
                  <a:gd name="T4" fmla="*/ 0 w 17"/>
                  <a:gd name="T5" fmla="*/ 1 h 53"/>
                  <a:gd name="T6" fmla="*/ 17 w 17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53">
                    <a:moveTo>
                      <a:pt x="17" y="53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8" name="Line 270"/>
              <p:cNvSpPr>
                <a:spLocks noChangeShapeType="1"/>
              </p:cNvSpPr>
              <p:nvPr/>
            </p:nvSpPr>
            <p:spPr bwMode="auto">
              <a:xfrm flipH="1">
                <a:off x="2879" y="16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9" name="Freeform 271"/>
              <p:cNvSpPr>
                <a:spLocks/>
              </p:cNvSpPr>
              <p:nvPr/>
            </p:nvSpPr>
            <p:spPr bwMode="auto">
              <a:xfrm>
                <a:off x="2870" y="1662"/>
                <a:ext cx="12" cy="14"/>
              </a:xfrm>
              <a:custGeom>
                <a:avLst/>
                <a:gdLst>
                  <a:gd name="T0" fmla="*/ 114 w 114"/>
                  <a:gd name="T1" fmla="*/ 104 h 130"/>
                  <a:gd name="T2" fmla="*/ 98 w 114"/>
                  <a:gd name="T3" fmla="*/ 52 h 130"/>
                  <a:gd name="T4" fmla="*/ 81 w 114"/>
                  <a:gd name="T5" fmla="*/ 0 h 130"/>
                  <a:gd name="T6" fmla="*/ 0 w 114"/>
                  <a:gd name="T7" fmla="*/ 27 h 130"/>
                  <a:gd name="T8" fmla="*/ 17 w 114"/>
                  <a:gd name="T9" fmla="*/ 78 h 130"/>
                  <a:gd name="T10" fmla="*/ 33 w 114"/>
                  <a:gd name="T11" fmla="*/ 130 h 130"/>
                  <a:gd name="T12" fmla="*/ 114 w 114"/>
                  <a:gd name="T13" fmla="*/ 10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0">
                    <a:moveTo>
                      <a:pt x="114" y="104"/>
                    </a:moveTo>
                    <a:lnTo>
                      <a:pt x="98" y="52"/>
                    </a:lnTo>
                    <a:lnTo>
                      <a:pt x="81" y="0"/>
                    </a:lnTo>
                    <a:lnTo>
                      <a:pt x="0" y="27"/>
                    </a:lnTo>
                    <a:lnTo>
                      <a:pt x="17" y="78"/>
                    </a:lnTo>
                    <a:lnTo>
                      <a:pt x="33" y="130"/>
                    </a:lnTo>
                    <a:lnTo>
                      <a:pt x="114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0" name="Freeform 272"/>
              <p:cNvSpPr>
                <a:spLocks/>
              </p:cNvSpPr>
              <p:nvPr/>
            </p:nvSpPr>
            <p:spPr bwMode="auto">
              <a:xfrm>
                <a:off x="2870" y="1662"/>
                <a:ext cx="12" cy="14"/>
              </a:xfrm>
              <a:custGeom>
                <a:avLst/>
                <a:gdLst>
                  <a:gd name="T0" fmla="*/ 114 w 114"/>
                  <a:gd name="T1" fmla="*/ 104 h 130"/>
                  <a:gd name="T2" fmla="*/ 98 w 114"/>
                  <a:gd name="T3" fmla="*/ 52 h 130"/>
                  <a:gd name="T4" fmla="*/ 81 w 114"/>
                  <a:gd name="T5" fmla="*/ 0 h 130"/>
                  <a:gd name="T6" fmla="*/ 0 w 114"/>
                  <a:gd name="T7" fmla="*/ 27 h 130"/>
                  <a:gd name="T8" fmla="*/ 17 w 114"/>
                  <a:gd name="T9" fmla="*/ 78 h 130"/>
                  <a:gd name="T10" fmla="*/ 33 w 114"/>
                  <a:gd name="T11" fmla="*/ 130 h 130"/>
                  <a:gd name="T12" fmla="*/ 114 w 114"/>
                  <a:gd name="T13" fmla="*/ 10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0">
                    <a:moveTo>
                      <a:pt x="114" y="104"/>
                    </a:moveTo>
                    <a:lnTo>
                      <a:pt x="98" y="52"/>
                    </a:lnTo>
                    <a:lnTo>
                      <a:pt x="81" y="0"/>
                    </a:lnTo>
                    <a:lnTo>
                      <a:pt x="0" y="27"/>
                    </a:lnTo>
                    <a:lnTo>
                      <a:pt x="17" y="78"/>
                    </a:lnTo>
                    <a:lnTo>
                      <a:pt x="33" y="130"/>
                    </a:lnTo>
                    <a:lnTo>
                      <a:pt x="114" y="10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1" name="Freeform 273"/>
              <p:cNvSpPr>
                <a:spLocks/>
              </p:cNvSpPr>
              <p:nvPr/>
            </p:nvSpPr>
            <p:spPr bwMode="auto">
              <a:xfrm>
                <a:off x="2869" y="1665"/>
                <a:ext cx="3" cy="5"/>
              </a:xfrm>
              <a:custGeom>
                <a:avLst/>
                <a:gdLst>
                  <a:gd name="T0" fmla="*/ 19 w 19"/>
                  <a:gd name="T1" fmla="*/ 51 h 51"/>
                  <a:gd name="T2" fmla="*/ 2 w 19"/>
                  <a:gd name="T3" fmla="*/ 0 h 51"/>
                  <a:gd name="T4" fmla="*/ 0 w 19"/>
                  <a:gd name="T5" fmla="*/ 0 h 51"/>
                  <a:gd name="T6" fmla="*/ 19 w 19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1">
                    <a:moveTo>
                      <a:pt x="19" y="5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9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2" name="Line 274"/>
              <p:cNvSpPr>
                <a:spLocks noChangeShapeType="1"/>
              </p:cNvSpPr>
              <p:nvPr/>
            </p:nvSpPr>
            <p:spPr bwMode="auto">
              <a:xfrm flipH="1">
                <a:off x="2869" y="16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3" name="Freeform 275"/>
              <p:cNvSpPr>
                <a:spLocks/>
              </p:cNvSpPr>
              <p:nvPr/>
            </p:nvSpPr>
            <p:spPr bwMode="auto">
              <a:xfrm>
                <a:off x="2861" y="1665"/>
                <a:ext cx="13" cy="14"/>
              </a:xfrm>
              <a:custGeom>
                <a:avLst/>
                <a:gdLst>
                  <a:gd name="T0" fmla="*/ 116 w 116"/>
                  <a:gd name="T1" fmla="*/ 103 h 131"/>
                  <a:gd name="T2" fmla="*/ 98 w 116"/>
                  <a:gd name="T3" fmla="*/ 51 h 131"/>
                  <a:gd name="T4" fmla="*/ 79 w 116"/>
                  <a:gd name="T5" fmla="*/ 0 h 131"/>
                  <a:gd name="T6" fmla="*/ 0 w 116"/>
                  <a:gd name="T7" fmla="*/ 28 h 131"/>
                  <a:gd name="T8" fmla="*/ 19 w 116"/>
                  <a:gd name="T9" fmla="*/ 80 h 131"/>
                  <a:gd name="T10" fmla="*/ 38 w 116"/>
                  <a:gd name="T11" fmla="*/ 131 h 131"/>
                  <a:gd name="T12" fmla="*/ 116 w 116"/>
                  <a:gd name="T13" fmla="*/ 10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31">
                    <a:moveTo>
                      <a:pt x="116" y="103"/>
                    </a:moveTo>
                    <a:lnTo>
                      <a:pt x="98" y="51"/>
                    </a:lnTo>
                    <a:lnTo>
                      <a:pt x="79" y="0"/>
                    </a:lnTo>
                    <a:lnTo>
                      <a:pt x="0" y="28"/>
                    </a:lnTo>
                    <a:lnTo>
                      <a:pt x="19" y="80"/>
                    </a:lnTo>
                    <a:lnTo>
                      <a:pt x="38" y="131"/>
                    </a:lnTo>
                    <a:lnTo>
                      <a:pt x="116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4" name="Freeform 276"/>
              <p:cNvSpPr>
                <a:spLocks/>
              </p:cNvSpPr>
              <p:nvPr/>
            </p:nvSpPr>
            <p:spPr bwMode="auto">
              <a:xfrm>
                <a:off x="2861" y="1665"/>
                <a:ext cx="13" cy="14"/>
              </a:xfrm>
              <a:custGeom>
                <a:avLst/>
                <a:gdLst>
                  <a:gd name="T0" fmla="*/ 116 w 116"/>
                  <a:gd name="T1" fmla="*/ 103 h 131"/>
                  <a:gd name="T2" fmla="*/ 98 w 116"/>
                  <a:gd name="T3" fmla="*/ 51 h 131"/>
                  <a:gd name="T4" fmla="*/ 79 w 116"/>
                  <a:gd name="T5" fmla="*/ 0 h 131"/>
                  <a:gd name="T6" fmla="*/ 0 w 116"/>
                  <a:gd name="T7" fmla="*/ 28 h 131"/>
                  <a:gd name="T8" fmla="*/ 19 w 116"/>
                  <a:gd name="T9" fmla="*/ 80 h 131"/>
                  <a:gd name="T10" fmla="*/ 38 w 116"/>
                  <a:gd name="T11" fmla="*/ 131 h 131"/>
                  <a:gd name="T12" fmla="*/ 116 w 116"/>
                  <a:gd name="T13" fmla="*/ 10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31">
                    <a:moveTo>
                      <a:pt x="116" y="103"/>
                    </a:moveTo>
                    <a:lnTo>
                      <a:pt x="98" y="51"/>
                    </a:lnTo>
                    <a:lnTo>
                      <a:pt x="79" y="0"/>
                    </a:lnTo>
                    <a:lnTo>
                      <a:pt x="0" y="28"/>
                    </a:lnTo>
                    <a:lnTo>
                      <a:pt x="19" y="80"/>
                    </a:lnTo>
                    <a:lnTo>
                      <a:pt x="38" y="131"/>
                    </a:lnTo>
                    <a:lnTo>
                      <a:pt x="116" y="10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5" name="Freeform 277"/>
              <p:cNvSpPr>
                <a:spLocks/>
              </p:cNvSpPr>
              <p:nvPr/>
            </p:nvSpPr>
            <p:spPr bwMode="auto">
              <a:xfrm>
                <a:off x="2861" y="1668"/>
                <a:ext cx="2" cy="5"/>
              </a:xfrm>
              <a:custGeom>
                <a:avLst/>
                <a:gdLst>
                  <a:gd name="T0" fmla="*/ 20 w 20"/>
                  <a:gd name="T1" fmla="*/ 52 h 52"/>
                  <a:gd name="T2" fmla="*/ 1 w 20"/>
                  <a:gd name="T3" fmla="*/ 0 h 52"/>
                  <a:gd name="T4" fmla="*/ 0 w 20"/>
                  <a:gd name="T5" fmla="*/ 1 h 52"/>
                  <a:gd name="T6" fmla="*/ 20 w 2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2">
                    <a:moveTo>
                      <a:pt x="20" y="5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6" name="Line 278"/>
              <p:cNvSpPr>
                <a:spLocks noChangeShapeType="1"/>
              </p:cNvSpPr>
              <p:nvPr/>
            </p:nvSpPr>
            <p:spPr bwMode="auto">
              <a:xfrm flipH="1">
                <a:off x="2861" y="16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7" name="Freeform 279"/>
              <p:cNvSpPr>
                <a:spLocks/>
              </p:cNvSpPr>
              <p:nvPr/>
            </p:nvSpPr>
            <p:spPr bwMode="auto">
              <a:xfrm>
                <a:off x="2852" y="1668"/>
                <a:ext cx="13" cy="14"/>
              </a:xfrm>
              <a:custGeom>
                <a:avLst/>
                <a:gdLst>
                  <a:gd name="T0" fmla="*/ 119 w 119"/>
                  <a:gd name="T1" fmla="*/ 101 h 132"/>
                  <a:gd name="T2" fmla="*/ 99 w 119"/>
                  <a:gd name="T3" fmla="*/ 51 h 132"/>
                  <a:gd name="T4" fmla="*/ 79 w 119"/>
                  <a:gd name="T5" fmla="*/ 0 h 132"/>
                  <a:gd name="T6" fmla="*/ 0 w 119"/>
                  <a:gd name="T7" fmla="*/ 31 h 132"/>
                  <a:gd name="T8" fmla="*/ 20 w 119"/>
                  <a:gd name="T9" fmla="*/ 82 h 132"/>
                  <a:gd name="T10" fmla="*/ 40 w 119"/>
                  <a:gd name="T11" fmla="*/ 132 h 132"/>
                  <a:gd name="T12" fmla="*/ 119 w 119"/>
                  <a:gd name="T13" fmla="*/ 10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32">
                    <a:moveTo>
                      <a:pt x="119" y="101"/>
                    </a:moveTo>
                    <a:lnTo>
                      <a:pt x="99" y="51"/>
                    </a:lnTo>
                    <a:lnTo>
                      <a:pt x="79" y="0"/>
                    </a:lnTo>
                    <a:lnTo>
                      <a:pt x="0" y="31"/>
                    </a:lnTo>
                    <a:lnTo>
                      <a:pt x="20" y="82"/>
                    </a:lnTo>
                    <a:lnTo>
                      <a:pt x="40" y="132"/>
                    </a:lnTo>
                    <a:lnTo>
                      <a:pt x="119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8" name="Freeform 280"/>
              <p:cNvSpPr>
                <a:spLocks/>
              </p:cNvSpPr>
              <p:nvPr/>
            </p:nvSpPr>
            <p:spPr bwMode="auto">
              <a:xfrm>
                <a:off x="2852" y="1668"/>
                <a:ext cx="13" cy="14"/>
              </a:xfrm>
              <a:custGeom>
                <a:avLst/>
                <a:gdLst>
                  <a:gd name="T0" fmla="*/ 119 w 119"/>
                  <a:gd name="T1" fmla="*/ 101 h 132"/>
                  <a:gd name="T2" fmla="*/ 99 w 119"/>
                  <a:gd name="T3" fmla="*/ 51 h 132"/>
                  <a:gd name="T4" fmla="*/ 79 w 119"/>
                  <a:gd name="T5" fmla="*/ 0 h 132"/>
                  <a:gd name="T6" fmla="*/ 0 w 119"/>
                  <a:gd name="T7" fmla="*/ 31 h 132"/>
                  <a:gd name="T8" fmla="*/ 20 w 119"/>
                  <a:gd name="T9" fmla="*/ 82 h 132"/>
                  <a:gd name="T10" fmla="*/ 40 w 119"/>
                  <a:gd name="T11" fmla="*/ 132 h 132"/>
                  <a:gd name="T12" fmla="*/ 119 w 119"/>
                  <a:gd name="T13" fmla="*/ 10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32">
                    <a:moveTo>
                      <a:pt x="119" y="101"/>
                    </a:moveTo>
                    <a:lnTo>
                      <a:pt x="99" y="51"/>
                    </a:lnTo>
                    <a:lnTo>
                      <a:pt x="79" y="0"/>
                    </a:lnTo>
                    <a:lnTo>
                      <a:pt x="0" y="31"/>
                    </a:lnTo>
                    <a:lnTo>
                      <a:pt x="20" y="82"/>
                    </a:lnTo>
                    <a:lnTo>
                      <a:pt x="40" y="132"/>
                    </a:lnTo>
                    <a:lnTo>
                      <a:pt x="119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9" name="Freeform 281"/>
              <p:cNvSpPr>
                <a:spLocks/>
              </p:cNvSpPr>
              <p:nvPr/>
            </p:nvSpPr>
            <p:spPr bwMode="auto">
              <a:xfrm>
                <a:off x="2852" y="1671"/>
                <a:ext cx="2" cy="6"/>
              </a:xfrm>
              <a:custGeom>
                <a:avLst/>
                <a:gdLst>
                  <a:gd name="T0" fmla="*/ 22 w 22"/>
                  <a:gd name="T1" fmla="*/ 51 h 51"/>
                  <a:gd name="T2" fmla="*/ 2 w 22"/>
                  <a:gd name="T3" fmla="*/ 0 h 51"/>
                  <a:gd name="T4" fmla="*/ 0 w 22"/>
                  <a:gd name="T5" fmla="*/ 1 h 51"/>
                  <a:gd name="T6" fmla="*/ 22 w 22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22" y="5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0" name="Line 282"/>
              <p:cNvSpPr>
                <a:spLocks noChangeShapeType="1"/>
              </p:cNvSpPr>
              <p:nvPr/>
            </p:nvSpPr>
            <p:spPr bwMode="auto">
              <a:xfrm flipH="1">
                <a:off x="2852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1" name="Freeform 283"/>
              <p:cNvSpPr>
                <a:spLocks/>
              </p:cNvSpPr>
              <p:nvPr/>
            </p:nvSpPr>
            <p:spPr bwMode="auto">
              <a:xfrm>
                <a:off x="2843" y="1671"/>
                <a:ext cx="13" cy="15"/>
              </a:xfrm>
              <a:custGeom>
                <a:avLst/>
                <a:gdLst>
                  <a:gd name="T0" fmla="*/ 122 w 122"/>
                  <a:gd name="T1" fmla="*/ 99 h 133"/>
                  <a:gd name="T2" fmla="*/ 100 w 122"/>
                  <a:gd name="T3" fmla="*/ 50 h 133"/>
                  <a:gd name="T4" fmla="*/ 78 w 122"/>
                  <a:gd name="T5" fmla="*/ 0 h 133"/>
                  <a:gd name="T6" fmla="*/ 0 w 122"/>
                  <a:gd name="T7" fmla="*/ 34 h 133"/>
                  <a:gd name="T8" fmla="*/ 22 w 122"/>
                  <a:gd name="T9" fmla="*/ 84 h 133"/>
                  <a:gd name="T10" fmla="*/ 44 w 122"/>
                  <a:gd name="T11" fmla="*/ 133 h 133"/>
                  <a:gd name="T12" fmla="*/ 122 w 122"/>
                  <a:gd name="T13" fmla="*/ 9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3">
                    <a:moveTo>
                      <a:pt x="122" y="99"/>
                    </a:moveTo>
                    <a:lnTo>
                      <a:pt x="100" y="50"/>
                    </a:lnTo>
                    <a:lnTo>
                      <a:pt x="78" y="0"/>
                    </a:lnTo>
                    <a:lnTo>
                      <a:pt x="0" y="34"/>
                    </a:lnTo>
                    <a:lnTo>
                      <a:pt x="22" y="84"/>
                    </a:lnTo>
                    <a:lnTo>
                      <a:pt x="44" y="133"/>
                    </a:lnTo>
                    <a:lnTo>
                      <a:pt x="122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2" name="Freeform 284"/>
              <p:cNvSpPr>
                <a:spLocks/>
              </p:cNvSpPr>
              <p:nvPr/>
            </p:nvSpPr>
            <p:spPr bwMode="auto">
              <a:xfrm>
                <a:off x="2843" y="1671"/>
                <a:ext cx="13" cy="15"/>
              </a:xfrm>
              <a:custGeom>
                <a:avLst/>
                <a:gdLst>
                  <a:gd name="T0" fmla="*/ 122 w 122"/>
                  <a:gd name="T1" fmla="*/ 99 h 133"/>
                  <a:gd name="T2" fmla="*/ 100 w 122"/>
                  <a:gd name="T3" fmla="*/ 50 h 133"/>
                  <a:gd name="T4" fmla="*/ 78 w 122"/>
                  <a:gd name="T5" fmla="*/ 0 h 133"/>
                  <a:gd name="T6" fmla="*/ 0 w 122"/>
                  <a:gd name="T7" fmla="*/ 34 h 133"/>
                  <a:gd name="T8" fmla="*/ 22 w 122"/>
                  <a:gd name="T9" fmla="*/ 84 h 133"/>
                  <a:gd name="T10" fmla="*/ 44 w 122"/>
                  <a:gd name="T11" fmla="*/ 133 h 133"/>
                  <a:gd name="T12" fmla="*/ 122 w 122"/>
                  <a:gd name="T13" fmla="*/ 9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3">
                    <a:moveTo>
                      <a:pt x="122" y="99"/>
                    </a:moveTo>
                    <a:lnTo>
                      <a:pt x="100" y="50"/>
                    </a:lnTo>
                    <a:lnTo>
                      <a:pt x="78" y="0"/>
                    </a:lnTo>
                    <a:lnTo>
                      <a:pt x="0" y="34"/>
                    </a:lnTo>
                    <a:lnTo>
                      <a:pt x="22" y="84"/>
                    </a:lnTo>
                    <a:lnTo>
                      <a:pt x="44" y="133"/>
                    </a:lnTo>
                    <a:lnTo>
                      <a:pt x="122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3" name="Freeform 285"/>
              <p:cNvSpPr>
                <a:spLocks/>
              </p:cNvSpPr>
              <p:nvPr/>
            </p:nvSpPr>
            <p:spPr bwMode="auto">
              <a:xfrm>
                <a:off x="2843" y="1675"/>
                <a:ext cx="2" cy="6"/>
              </a:xfrm>
              <a:custGeom>
                <a:avLst/>
                <a:gdLst>
                  <a:gd name="T0" fmla="*/ 23 w 23"/>
                  <a:gd name="T1" fmla="*/ 50 h 50"/>
                  <a:gd name="T2" fmla="*/ 1 w 23"/>
                  <a:gd name="T3" fmla="*/ 0 h 50"/>
                  <a:gd name="T4" fmla="*/ 0 w 23"/>
                  <a:gd name="T5" fmla="*/ 0 h 50"/>
                  <a:gd name="T6" fmla="*/ 23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23" y="5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3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4" name="Line 286"/>
              <p:cNvSpPr>
                <a:spLocks noChangeShapeType="1"/>
              </p:cNvSpPr>
              <p:nvPr/>
            </p:nvSpPr>
            <p:spPr bwMode="auto">
              <a:xfrm flipH="1">
                <a:off x="2843" y="1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5" name="Freeform 287"/>
              <p:cNvSpPr>
                <a:spLocks/>
              </p:cNvSpPr>
              <p:nvPr/>
            </p:nvSpPr>
            <p:spPr bwMode="auto">
              <a:xfrm>
                <a:off x="2834" y="1675"/>
                <a:ext cx="14" cy="15"/>
              </a:xfrm>
              <a:custGeom>
                <a:avLst/>
                <a:gdLst>
                  <a:gd name="T0" fmla="*/ 123 w 123"/>
                  <a:gd name="T1" fmla="*/ 99 h 135"/>
                  <a:gd name="T2" fmla="*/ 100 w 123"/>
                  <a:gd name="T3" fmla="*/ 50 h 135"/>
                  <a:gd name="T4" fmla="*/ 77 w 123"/>
                  <a:gd name="T5" fmla="*/ 0 h 135"/>
                  <a:gd name="T6" fmla="*/ 0 w 123"/>
                  <a:gd name="T7" fmla="*/ 36 h 135"/>
                  <a:gd name="T8" fmla="*/ 23 w 123"/>
                  <a:gd name="T9" fmla="*/ 86 h 135"/>
                  <a:gd name="T10" fmla="*/ 46 w 123"/>
                  <a:gd name="T11" fmla="*/ 135 h 135"/>
                  <a:gd name="T12" fmla="*/ 123 w 123"/>
                  <a:gd name="T13" fmla="*/ 9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35">
                    <a:moveTo>
                      <a:pt x="123" y="99"/>
                    </a:moveTo>
                    <a:lnTo>
                      <a:pt x="100" y="50"/>
                    </a:lnTo>
                    <a:lnTo>
                      <a:pt x="77" y="0"/>
                    </a:lnTo>
                    <a:lnTo>
                      <a:pt x="0" y="36"/>
                    </a:lnTo>
                    <a:lnTo>
                      <a:pt x="23" y="86"/>
                    </a:lnTo>
                    <a:lnTo>
                      <a:pt x="46" y="135"/>
                    </a:lnTo>
                    <a:lnTo>
                      <a:pt x="123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6" name="Freeform 288"/>
              <p:cNvSpPr>
                <a:spLocks/>
              </p:cNvSpPr>
              <p:nvPr/>
            </p:nvSpPr>
            <p:spPr bwMode="auto">
              <a:xfrm>
                <a:off x="2834" y="1675"/>
                <a:ext cx="14" cy="15"/>
              </a:xfrm>
              <a:custGeom>
                <a:avLst/>
                <a:gdLst>
                  <a:gd name="T0" fmla="*/ 123 w 123"/>
                  <a:gd name="T1" fmla="*/ 99 h 135"/>
                  <a:gd name="T2" fmla="*/ 100 w 123"/>
                  <a:gd name="T3" fmla="*/ 50 h 135"/>
                  <a:gd name="T4" fmla="*/ 77 w 123"/>
                  <a:gd name="T5" fmla="*/ 0 h 135"/>
                  <a:gd name="T6" fmla="*/ 0 w 123"/>
                  <a:gd name="T7" fmla="*/ 36 h 135"/>
                  <a:gd name="T8" fmla="*/ 23 w 123"/>
                  <a:gd name="T9" fmla="*/ 86 h 135"/>
                  <a:gd name="T10" fmla="*/ 46 w 123"/>
                  <a:gd name="T11" fmla="*/ 135 h 135"/>
                  <a:gd name="T12" fmla="*/ 123 w 123"/>
                  <a:gd name="T13" fmla="*/ 9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35">
                    <a:moveTo>
                      <a:pt x="123" y="99"/>
                    </a:moveTo>
                    <a:lnTo>
                      <a:pt x="100" y="50"/>
                    </a:lnTo>
                    <a:lnTo>
                      <a:pt x="77" y="0"/>
                    </a:lnTo>
                    <a:lnTo>
                      <a:pt x="0" y="36"/>
                    </a:lnTo>
                    <a:lnTo>
                      <a:pt x="23" y="86"/>
                    </a:lnTo>
                    <a:lnTo>
                      <a:pt x="46" y="135"/>
                    </a:lnTo>
                    <a:lnTo>
                      <a:pt x="123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7" name="Freeform 289"/>
              <p:cNvSpPr>
                <a:spLocks/>
              </p:cNvSpPr>
              <p:nvPr/>
            </p:nvSpPr>
            <p:spPr bwMode="auto">
              <a:xfrm>
                <a:off x="2834" y="1679"/>
                <a:ext cx="3" cy="6"/>
              </a:xfrm>
              <a:custGeom>
                <a:avLst/>
                <a:gdLst>
                  <a:gd name="T0" fmla="*/ 25 w 25"/>
                  <a:gd name="T1" fmla="*/ 50 h 50"/>
                  <a:gd name="T2" fmla="*/ 2 w 25"/>
                  <a:gd name="T3" fmla="*/ 0 h 50"/>
                  <a:gd name="T4" fmla="*/ 0 w 25"/>
                  <a:gd name="T5" fmla="*/ 1 h 50"/>
                  <a:gd name="T6" fmla="*/ 25 w 25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0">
                    <a:moveTo>
                      <a:pt x="25" y="5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8" name="Line 290"/>
              <p:cNvSpPr>
                <a:spLocks noChangeShapeType="1"/>
              </p:cNvSpPr>
              <p:nvPr/>
            </p:nvSpPr>
            <p:spPr bwMode="auto">
              <a:xfrm flipH="1">
                <a:off x="2834" y="16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9" name="Freeform 291"/>
              <p:cNvSpPr>
                <a:spLocks/>
              </p:cNvSpPr>
              <p:nvPr/>
            </p:nvSpPr>
            <p:spPr bwMode="auto">
              <a:xfrm>
                <a:off x="2826" y="1679"/>
                <a:ext cx="14" cy="15"/>
              </a:xfrm>
              <a:custGeom>
                <a:avLst/>
                <a:gdLst>
                  <a:gd name="T0" fmla="*/ 126 w 126"/>
                  <a:gd name="T1" fmla="*/ 97 h 136"/>
                  <a:gd name="T2" fmla="*/ 100 w 126"/>
                  <a:gd name="T3" fmla="*/ 49 h 136"/>
                  <a:gd name="T4" fmla="*/ 75 w 126"/>
                  <a:gd name="T5" fmla="*/ 0 h 136"/>
                  <a:gd name="T6" fmla="*/ 0 w 126"/>
                  <a:gd name="T7" fmla="*/ 40 h 136"/>
                  <a:gd name="T8" fmla="*/ 25 w 126"/>
                  <a:gd name="T9" fmla="*/ 88 h 136"/>
                  <a:gd name="T10" fmla="*/ 50 w 126"/>
                  <a:gd name="T11" fmla="*/ 136 h 136"/>
                  <a:gd name="T12" fmla="*/ 126 w 126"/>
                  <a:gd name="T13" fmla="*/ 9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36">
                    <a:moveTo>
                      <a:pt x="126" y="97"/>
                    </a:moveTo>
                    <a:lnTo>
                      <a:pt x="100" y="49"/>
                    </a:lnTo>
                    <a:lnTo>
                      <a:pt x="75" y="0"/>
                    </a:lnTo>
                    <a:lnTo>
                      <a:pt x="0" y="40"/>
                    </a:lnTo>
                    <a:lnTo>
                      <a:pt x="25" y="88"/>
                    </a:lnTo>
                    <a:lnTo>
                      <a:pt x="50" y="136"/>
                    </a:lnTo>
                    <a:lnTo>
                      <a:pt x="126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0" name="Freeform 292"/>
              <p:cNvSpPr>
                <a:spLocks/>
              </p:cNvSpPr>
              <p:nvPr/>
            </p:nvSpPr>
            <p:spPr bwMode="auto">
              <a:xfrm>
                <a:off x="2826" y="1679"/>
                <a:ext cx="14" cy="15"/>
              </a:xfrm>
              <a:custGeom>
                <a:avLst/>
                <a:gdLst>
                  <a:gd name="T0" fmla="*/ 126 w 126"/>
                  <a:gd name="T1" fmla="*/ 97 h 136"/>
                  <a:gd name="T2" fmla="*/ 100 w 126"/>
                  <a:gd name="T3" fmla="*/ 49 h 136"/>
                  <a:gd name="T4" fmla="*/ 75 w 126"/>
                  <a:gd name="T5" fmla="*/ 0 h 136"/>
                  <a:gd name="T6" fmla="*/ 0 w 126"/>
                  <a:gd name="T7" fmla="*/ 40 h 136"/>
                  <a:gd name="T8" fmla="*/ 25 w 126"/>
                  <a:gd name="T9" fmla="*/ 88 h 136"/>
                  <a:gd name="T10" fmla="*/ 50 w 126"/>
                  <a:gd name="T11" fmla="*/ 136 h 136"/>
                  <a:gd name="T12" fmla="*/ 126 w 126"/>
                  <a:gd name="T13" fmla="*/ 9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36">
                    <a:moveTo>
                      <a:pt x="126" y="97"/>
                    </a:moveTo>
                    <a:lnTo>
                      <a:pt x="100" y="49"/>
                    </a:lnTo>
                    <a:lnTo>
                      <a:pt x="75" y="0"/>
                    </a:lnTo>
                    <a:lnTo>
                      <a:pt x="0" y="40"/>
                    </a:lnTo>
                    <a:lnTo>
                      <a:pt x="25" y="88"/>
                    </a:lnTo>
                    <a:lnTo>
                      <a:pt x="50" y="136"/>
                    </a:lnTo>
                    <a:lnTo>
                      <a:pt x="12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1" name="Freeform 293"/>
              <p:cNvSpPr>
                <a:spLocks/>
              </p:cNvSpPr>
              <p:nvPr/>
            </p:nvSpPr>
            <p:spPr bwMode="auto">
              <a:xfrm>
                <a:off x="2825" y="1684"/>
                <a:ext cx="3" cy="5"/>
              </a:xfrm>
              <a:custGeom>
                <a:avLst/>
                <a:gdLst>
                  <a:gd name="T0" fmla="*/ 27 w 27"/>
                  <a:gd name="T1" fmla="*/ 48 h 48"/>
                  <a:gd name="T2" fmla="*/ 2 w 27"/>
                  <a:gd name="T3" fmla="*/ 0 h 48"/>
                  <a:gd name="T4" fmla="*/ 0 w 27"/>
                  <a:gd name="T5" fmla="*/ 1 h 48"/>
                  <a:gd name="T6" fmla="*/ 27 w 27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8">
                    <a:moveTo>
                      <a:pt x="27" y="4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7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2" name="Line 294"/>
              <p:cNvSpPr>
                <a:spLocks noChangeShapeType="1"/>
              </p:cNvSpPr>
              <p:nvPr/>
            </p:nvSpPr>
            <p:spPr bwMode="auto">
              <a:xfrm flipH="1">
                <a:off x="2825" y="16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3" name="Freeform 295"/>
              <p:cNvSpPr>
                <a:spLocks/>
              </p:cNvSpPr>
              <p:nvPr/>
            </p:nvSpPr>
            <p:spPr bwMode="auto">
              <a:xfrm>
                <a:off x="2817" y="1684"/>
                <a:ext cx="14" cy="15"/>
              </a:xfrm>
              <a:custGeom>
                <a:avLst/>
                <a:gdLst>
                  <a:gd name="T0" fmla="*/ 127 w 127"/>
                  <a:gd name="T1" fmla="*/ 94 h 135"/>
                  <a:gd name="T2" fmla="*/ 101 w 127"/>
                  <a:gd name="T3" fmla="*/ 47 h 135"/>
                  <a:gd name="T4" fmla="*/ 74 w 127"/>
                  <a:gd name="T5" fmla="*/ 0 h 135"/>
                  <a:gd name="T6" fmla="*/ 0 w 127"/>
                  <a:gd name="T7" fmla="*/ 41 h 135"/>
                  <a:gd name="T8" fmla="*/ 26 w 127"/>
                  <a:gd name="T9" fmla="*/ 88 h 135"/>
                  <a:gd name="T10" fmla="*/ 52 w 127"/>
                  <a:gd name="T11" fmla="*/ 135 h 135"/>
                  <a:gd name="T12" fmla="*/ 127 w 127"/>
                  <a:gd name="T13" fmla="*/ 9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35">
                    <a:moveTo>
                      <a:pt x="127" y="94"/>
                    </a:moveTo>
                    <a:lnTo>
                      <a:pt x="101" y="47"/>
                    </a:lnTo>
                    <a:lnTo>
                      <a:pt x="74" y="0"/>
                    </a:lnTo>
                    <a:lnTo>
                      <a:pt x="0" y="41"/>
                    </a:lnTo>
                    <a:lnTo>
                      <a:pt x="26" y="88"/>
                    </a:lnTo>
                    <a:lnTo>
                      <a:pt x="52" y="135"/>
                    </a:lnTo>
                    <a:lnTo>
                      <a:pt x="127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4" name="Freeform 296"/>
              <p:cNvSpPr>
                <a:spLocks/>
              </p:cNvSpPr>
              <p:nvPr/>
            </p:nvSpPr>
            <p:spPr bwMode="auto">
              <a:xfrm>
                <a:off x="2817" y="1684"/>
                <a:ext cx="14" cy="15"/>
              </a:xfrm>
              <a:custGeom>
                <a:avLst/>
                <a:gdLst>
                  <a:gd name="T0" fmla="*/ 127 w 127"/>
                  <a:gd name="T1" fmla="*/ 94 h 135"/>
                  <a:gd name="T2" fmla="*/ 101 w 127"/>
                  <a:gd name="T3" fmla="*/ 47 h 135"/>
                  <a:gd name="T4" fmla="*/ 74 w 127"/>
                  <a:gd name="T5" fmla="*/ 0 h 135"/>
                  <a:gd name="T6" fmla="*/ 0 w 127"/>
                  <a:gd name="T7" fmla="*/ 41 h 135"/>
                  <a:gd name="T8" fmla="*/ 26 w 127"/>
                  <a:gd name="T9" fmla="*/ 88 h 135"/>
                  <a:gd name="T10" fmla="*/ 52 w 127"/>
                  <a:gd name="T11" fmla="*/ 135 h 135"/>
                  <a:gd name="T12" fmla="*/ 127 w 127"/>
                  <a:gd name="T13" fmla="*/ 9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35">
                    <a:moveTo>
                      <a:pt x="127" y="94"/>
                    </a:moveTo>
                    <a:lnTo>
                      <a:pt x="101" y="47"/>
                    </a:lnTo>
                    <a:lnTo>
                      <a:pt x="74" y="0"/>
                    </a:lnTo>
                    <a:lnTo>
                      <a:pt x="0" y="41"/>
                    </a:lnTo>
                    <a:lnTo>
                      <a:pt x="26" y="88"/>
                    </a:lnTo>
                    <a:lnTo>
                      <a:pt x="52" y="135"/>
                    </a:lnTo>
                    <a:lnTo>
                      <a:pt x="127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5" name="Freeform 297"/>
              <p:cNvSpPr>
                <a:spLocks/>
              </p:cNvSpPr>
              <p:nvPr/>
            </p:nvSpPr>
            <p:spPr bwMode="auto">
              <a:xfrm>
                <a:off x="2817" y="1688"/>
                <a:ext cx="3" cy="6"/>
              </a:xfrm>
              <a:custGeom>
                <a:avLst/>
                <a:gdLst>
                  <a:gd name="T0" fmla="*/ 28 w 28"/>
                  <a:gd name="T1" fmla="*/ 47 h 47"/>
                  <a:gd name="T2" fmla="*/ 2 w 28"/>
                  <a:gd name="T3" fmla="*/ 0 h 47"/>
                  <a:gd name="T4" fmla="*/ 0 w 28"/>
                  <a:gd name="T5" fmla="*/ 1 h 47"/>
                  <a:gd name="T6" fmla="*/ 28 w 28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7">
                    <a:moveTo>
                      <a:pt x="28" y="47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8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6" name="Line 298"/>
              <p:cNvSpPr>
                <a:spLocks noChangeShapeType="1"/>
              </p:cNvSpPr>
              <p:nvPr/>
            </p:nvSpPr>
            <p:spPr bwMode="auto">
              <a:xfrm flipH="1">
                <a:off x="2817" y="1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7" name="Freeform 299"/>
              <p:cNvSpPr>
                <a:spLocks/>
              </p:cNvSpPr>
              <p:nvPr/>
            </p:nvSpPr>
            <p:spPr bwMode="auto">
              <a:xfrm>
                <a:off x="2809" y="1688"/>
                <a:ext cx="14" cy="16"/>
              </a:xfrm>
              <a:custGeom>
                <a:avLst/>
                <a:gdLst>
                  <a:gd name="T0" fmla="*/ 130 w 130"/>
                  <a:gd name="T1" fmla="*/ 92 h 136"/>
                  <a:gd name="T2" fmla="*/ 101 w 130"/>
                  <a:gd name="T3" fmla="*/ 46 h 136"/>
                  <a:gd name="T4" fmla="*/ 73 w 130"/>
                  <a:gd name="T5" fmla="*/ 0 h 136"/>
                  <a:gd name="T6" fmla="*/ 0 w 130"/>
                  <a:gd name="T7" fmla="*/ 44 h 136"/>
                  <a:gd name="T8" fmla="*/ 29 w 130"/>
                  <a:gd name="T9" fmla="*/ 90 h 136"/>
                  <a:gd name="T10" fmla="*/ 57 w 130"/>
                  <a:gd name="T11" fmla="*/ 136 h 136"/>
                  <a:gd name="T12" fmla="*/ 130 w 130"/>
                  <a:gd name="T13" fmla="*/ 9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6">
                    <a:moveTo>
                      <a:pt x="130" y="92"/>
                    </a:moveTo>
                    <a:lnTo>
                      <a:pt x="101" y="46"/>
                    </a:lnTo>
                    <a:lnTo>
                      <a:pt x="73" y="0"/>
                    </a:lnTo>
                    <a:lnTo>
                      <a:pt x="0" y="44"/>
                    </a:lnTo>
                    <a:lnTo>
                      <a:pt x="29" y="90"/>
                    </a:lnTo>
                    <a:lnTo>
                      <a:pt x="57" y="136"/>
                    </a:lnTo>
                    <a:lnTo>
                      <a:pt x="130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8" name="Freeform 300"/>
              <p:cNvSpPr>
                <a:spLocks/>
              </p:cNvSpPr>
              <p:nvPr/>
            </p:nvSpPr>
            <p:spPr bwMode="auto">
              <a:xfrm>
                <a:off x="2809" y="1688"/>
                <a:ext cx="14" cy="16"/>
              </a:xfrm>
              <a:custGeom>
                <a:avLst/>
                <a:gdLst>
                  <a:gd name="T0" fmla="*/ 130 w 130"/>
                  <a:gd name="T1" fmla="*/ 92 h 136"/>
                  <a:gd name="T2" fmla="*/ 101 w 130"/>
                  <a:gd name="T3" fmla="*/ 46 h 136"/>
                  <a:gd name="T4" fmla="*/ 73 w 130"/>
                  <a:gd name="T5" fmla="*/ 0 h 136"/>
                  <a:gd name="T6" fmla="*/ 0 w 130"/>
                  <a:gd name="T7" fmla="*/ 44 h 136"/>
                  <a:gd name="T8" fmla="*/ 29 w 130"/>
                  <a:gd name="T9" fmla="*/ 90 h 136"/>
                  <a:gd name="T10" fmla="*/ 57 w 130"/>
                  <a:gd name="T11" fmla="*/ 136 h 136"/>
                  <a:gd name="T12" fmla="*/ 130 w 130"/>
                  <a:gd name="T13" fmla="*/ 9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6">
                    <a:moveTo>
                      <a:pt x="130" y="92"/>
                    </a:moveTo>
                    <a:lnTo>
                      <a:pt x="101" y="46"/>
                    </a:lnTo>
                    <a:lnTo>
                      <a:pt x="73" y="0"/>
                    </a:lnTo>
                    <a:lnTo>
                      <a:pt x="0" y="44"/>
                    </a:lnTo>
                    <a:lnTo>
                      <a:pt x="29" y="90"/>
                    </a:lnTo>
                    <a:lnTo>
                      <a:pt x="57" y="136"/>
                    </a:lnTo>
                    <a:lnTo>
                      <a:pt x="130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9" name="Freeform 301"/>
              <p:cNvSpPr>
                <a:spLocks/>
              </p:cNvSpPr>
              <p:nvPr/>
            </p:nvSpPr>
            <p:spPr bwMode="auto">
              <a:xfrm>
                <a:off x="2809" y="1693"/>
                <a:ext cx="3" cy="5"/>
              </a:xfrm>
              <a:custGeom>
                <a:avLst/>
                <a:gdLst>
                  <a:gd name="T0" fmla="*/ 30 w 30"/>
                  <a:gd name="T1" fmla="*/ 46 h 46"/>
                  <a:gd name="T2" fmla="*/ 1 w 30"/>
                  <a:gd name="T3" fmla="*/ 0 h 46"/>
                  <a:gd name="T4" fmla="*/ 0 w 30"/>
                  <a:gd name="T5" fmla="*/ 0 h 46"/>
                  <a:gd name="T6" fmla="*/ 30 w 30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6">
                    <a:moveTo>
                      <a:pt x="30" y="4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0" name="Line 302"/>
              <p:cNvSpPr>
                <a:spLocks noChangeShapeType="1"/>
              </p:cNvSpPr>
              <p:nvPr/>
            </p:nvSpPr>
            <p:spPr bwMode="auto">
              <a:xfrm flipH="1">
                <a:off x="2809" y="16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1" name="Freeform 303"/>
              <p:cNvSpPr>
                <a:spLocks/>
              </p:cNvSpPr>
              <p:nvPr/>
            </p:nvSpPr>
            <p:spPr bwMode="auto">
              <a:xfrm>
                <a:off x="2801" y="1693"/>
                <a:ext cx="14" cy="16"/>
              </a:xfrm>
              <a:custGeom>
                <a:avLst/>
                <a:gdLst>
                  <a:gd name="T0" fmla="*/ 130 w 130"/>
                  <a:gd name="T1" fmla="*/ 92 h 138"/>
                  <a:gd name="T2" fmla="*/ 101 w 130"/>
                  <a:gd name="T3" fmla="*/ 46 h 138"/>
                  <a:gd name="T4" fmla="*/ 71 w 130"/>
                  <a:gd name="T5" fmla="*/ 0 h 138"/>
                  <a:gd name="T6" fmla="*/ 0 w 130"/>
                  <a:gd name="T7" fmla="*/ 46 h 138"/>
                  <a:gd name="T8" fmla="*/ 30 w 130"/>
                  <a:gd name="T9" fmla="*/ 92 h 138"/>
                  <a:gd name="T10" fmla="*/ 59 w 130"/>
                  <a:gd name="T11" fmla="*/ 138 h 138"/>
                  <a:gd name="T12" fmla="*/ 130 w 130"/>
                  <a:gd name="T13" fmla="*/ 9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130" y="92"/>
                    </a:moveTo>
                    <a:lnTo>
                      <a:pt x="101" y="46"/>
                    </a:lnTo>
                    <a:lnTo>
                      <a:pt x="71" y="0"/>
                    </a:lnTo>
                    <a:lnTo>
                      <a:pt x="0" y="46"/>
                    </a:lnTo>
                    <a:lnTo>
                      <a:pt x="30" y="92"/>
                    </a:lnTo>
                    <a:lnTo>
                      <a:pt x="59" y="138"/>
                    </a:lnTo>
                    <a:lnTo>
                      <a:pt x="130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2" name="Freeform 304"/>
              <p:cNvSpPr>
                <a:spLocks/>
              </p:cNvSpPr>
              <p:nvPr/>
            </p:nvSpPr>
            <p:spPr bwMode="auto">
              <a:xfrm>
                <a:off x="2801" y="1693"/>
                <a:ext cx="14" cy="16"/>
              </a:xfrm>
              <a:custGeom>
                <a:avLst/>
                <a:gdLst>
                  <a:gd name="T0" fmla="*/ 130 w 130"/>
                  <a:gd name="T1" fmla="*/ 92 h 138"/>
                  <a:gd name="T2" fmla="*/ 101 w 130"/>
                  <a:gd name="T3" fmla="*/ 46 h 138"/>
                  <a:gd name="T4" fmla="*/ 71 w 130"/>
                  <a:gd name="T5" fmla="*/ 0 h 138"/>
                  <a:gd name="T6" fmla="*/ 0 w 130"/>
                  <a:gd name="T7" fmla="*/ 46 h 138"/>
                  <a:gd name="T8" fmla="*/ 30 w 130"/>
                  <a:gd name="T9" fmla="*/ 92 h 138"/>
                  <a:gd name="T10" fmla="*/ 59 w 130"/>
                  <a:gd name="T11" fmla="*/ 138 h 138"/>
                  <a:gd name="T12" fmla="*/ 130 w 130"/>
                  <a:gd name="T13" fmla="*/ 9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130" y="92"/>
                    </a:moveTo>
                    <a:lnTo>
                      <a:pt x="101" y="46"/>
                    </a:lnTo>
                    <a:lnTo>
                      <a:pt x="71" y="0"/>
                    </a:lnTo>
                    <a:lnTo>
                      <a:pt x="0" y="46"/>
                    </a:lnTo>
                    <a:lnTo>
                      <a:pt x="30" y="92"/>
                    </a:lnTo>
                    <a:lnTo>
                      <a:pt x="59" y="138"/>
                    </a:lnTo>
                    <a:lnTo>
                      <a:pt x="130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3" name="Freeform 305"/>
              <p:cNvSpPr>
                <a:spLocks/>
              </p:cNvSpPr>
              <p:nvPr/>
            </p:nvSpPr>
            <p:spPr bwMode="auto">
              <a:xfrm>
                <a:off x="2801" y="1698"/>
                <a:ext cx="3" cy="6"/>
              </a:xfrm>
              <a:custGeom>
                <a:avLst/>
                <a:gdLst>
                  <a:gd name="T0" fmla="*/ 31 w 31"/>
                  <a:gd name="T1" fmla="*/ 46 h 46"/>
                  <a:gd name="T2" fmla="*/ 1 w 31"/>
                  <a:gd name="T3" fmla="*/ 0 h 46"/>
                  <a:gd name="T4" fmla="*/ 0 w 31"/>
                  <a:gd name="T5" fmla="*/ 1 h 46"/>
                  <a:gd name="T6" fmla="*/ 31 w 31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6">
                    <a:moveTo>
                      <a:pt x="31" y="4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4" name="Line 306"/>
              <p:cNvSpPr>
                <a:spLocks noChangeShapeType="1"/>
              </p:cNvSpPr>
              <p:nvPr/>
            </p:nvSpPr>
            <p:spPr bwMode="auto">
              <a:xfrm flipH="1">
                <a:off x="2801" y="1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5" name="Freeform 307"/>
              <p:cNvSpPr>
                <a:spLocks/>
              </p:cNvSpPr>
              <p:nvPr/>
            </p:nvSpPr>
            <p:spPr bwMode="auto">
              <a:xfrm>
                <a:off x="2793" y="1699"/>
                <a:ext cx="15" cy="15"/>
              </a:xfrm>
              <a:custGeom>
                <a:avLst/>
                <a:gdLst>
                  <a:gd name="T0" fmla="*/ 130 w 130"/>
                  <a:gd name="T1" fmla="*/ 90 h 138"/>
                  <a:gd name="T2" fmla="*/ 100 w 130"/>
                  <a:gd name="T3" fmla="*/ 45 h 138"/>
                  <a:gd name="T4" fmla="*/ 69 w 130"/>
                  <a:gd name="T5" fmla="*/ 0 h 138"/>
                  <a:gd name="T6" fmla="*/ 0 w 130"/>
                  <a:gd name="T7" fmla="*/ 48 h 138"/>
                  <a:gd name="T8" fmla="*/ 31 w 130"/>
                  <a:gd name="T9" fmla="*/ 93 h 138"/>
                  <a:gd name="T10" fmla="*/ 61 w 130"/>
                  <a:gd name="T11" fmla="*/ 138 h 138"/>
                  <a:gd name="T12" fmla="*/ 130 w 130"/>
                  <a:gd name="T13" fmla="*/ 9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130" y="90"/>
                    </a:moveTo>
                    <a:lnTo>
                      <a:pt x="100" y="45"/>
                    </a:lnTo>
                    <a:lnTo>
                      <a:pt x="69" y="0"/>
                    </a:lnTo>
                    <a:lnTo>
                      <a:pt x="0" y="48"/>
                    </a:lnTo>
                    <a:lnTo>
                      <a:pt x="31" y="93"/>
                    </a:lnTo>
                    <a:lnTo>
                      <a:pt x="61" y="138"/>
                    </a:lnTo>
                    <a:lnTo>
                      <a:pt x="130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6" name="Freeform 308"/>
              <p:cNvSpPr>
                <a:spLocks/>
              </p:cNvSpPr>
              <p:nvPr/>
            </p:nvSpPr>
            <p:spPr bwMode="auto">
              <a:xfrm>
                <a:off x="2793" y="1699"/>
                <a:ext cx="15" cy="15"/>
              </a:xfrm>
              <a:custGeom>
                <a:avLst/>
                <a:gdLst>
                  <a:gd name="T0" fmla="*/ 130 w 130"/>
                  <a:gd name="T1" fmla="*/ 90 h 138"/>
                  <a:gd name="T2" fmla="*/ 100 w 130"/>
                  <a:gd name="T3" fmla="*/ 45 h 138"/>
                  <a:gd name="T4" fmla="*/ 69 w 130"/>
                  <a:gd name="T5" fmla="*/ 0 h 138"/>
                  <a:gd name="T6" fmla="*/ 0 w 130"/>
                  <a:gd name="T7" fmla="*/ 48 h 138"/>
                  <a:gd name="T8" fmla="*/ 31 w 130"/>
                  <a:gd name="T9" fmla="*/ 93 h 138"/>
                  <a:gd name="T10" fmla="*/ 61 w 130"/>
                  <a:gd name="T11" fmla="*/ 138 h 138"/>
                  <a:gd name="T12" fmla="*/ 130 w 130"/>
                  <a:gd name="T13" fmla="*/ 9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8">
                    <a:moveTo>
                      <a:pt x="130" y="90"/>
                    </a:moveTo>
                    <a:lnTo>
                      <a:pt x="100" y="45"/>
                    </a:lnTo>
                    <a:lnTo>
                      <a:pt x="69" y="0"/>
                    </a:lnTo>
                    <a:lnTo>
                      <a:pt x="0" y="48"/>
                    </a:lnTo>
                    <a:lnTo>
                      <a:pt x="31" y="93"/>
                    </a:lnTo>
                    <a:lnTo>
                      <a:pt x="61" y="138"/>
                    </a:lnTo>
                    <a:lnTo>
                      <a:pt x="130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7" name="Freeform 309"/>
              <p:cNvSpPr>
                <a:spLocks/>
              </p:cNvSpPr>
              <p:nvPr/>
            </p:nvSpPr>
            <p:spPr bwMode="auto">
              <a:xfrm>
                <a:off x="2793" y="1704"/>
                <a:ext cx="4" cy="5"/>
              </a:xfrm>
              <a:custGeom>
                <a:avLst/>
                <a:gdLst>
                  <a:gd name="T0" fmla="*/ 32 w 32"/>
                  <a:gd name="T1" fmla="*/ 45 h 45"/>
                  <a:gd name="T2" fmla="*/ 1 w 32"/>
                  <a:gd name="T3" fmla="*/ 0 h 45"/>
                  <a:gd name="T4" fmla="*/ 0 w 32"/>
                  <a:gd name="T5" fmla="*/ 1 h 45"/>
                  <a:gd name="T6" fmla="*/ 32 w 3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5">
                    <a:moveTo>
                      <a:pt x="32" y="45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8" name="Line 310"/>
              <p:cNvSpPr>
                <a:spLocks noChangeShapeType="1"/>
              </p:cNvSpPr>
              <p:nvPr/>
            </p:nvSpPr>
            <p:spPr bwMode="auto">
              <a:xfrm flipH="1">
                <a:off x="2793" y="17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9" name="Freeform 311"/>
              <p:cNvSpPr>
                <a:spLocks/>
              </p:cNvSpPr>
              <p:nvPr/>
            </p:nvSpPr>
            <p:spPr bwMode="auto">
              <a:xfrm>
                <a:off x="2785" y="1704"/>
                <a:ext cx="15" cy="15"/>
              </a:xfrm>
              <a:custGeom>
                <a:avLst/>
                <a:gdLst>
                  <a:gd name="T0" fmla="*/ 132 w 132"/>
                  <a:gd name="T1" fmla="*/ 88 h 138"/>
                  <a:gd name="T2" fmla="*/ 101 w 132"/>
                  <a:gd name="T3" fmla="*/ 44 h 138"/>
                  <a:gd name="T4" fmla="*/ 69 w 132"/>
                  <a:gd name="T5" fmla="*/ 0 h 138"/>
                  <a:gd name="T6" fmla="*/ 0 w 132"/>
                  <a:gd name="T7" fmla="*/ 51 h 138"/>
                  <a:gd name="T8" fmla="*/ 31 w 132"/>
                  <a:gd name="T9" fmla="*/ 94 h 138"/>
                  <a:gd name="T10" fmla="*/ 63 w 132"/>
                  <a:gd name="T11" fmla="*/ 138 h 138"/>
                  <a:gd name="T12" fmla="*/ 132 w 132"/>
                  <a:gd name="T13" fmla="*/ 8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8">
                    <a:moveTo>
                      <a:pt x="132" y="88"/>
                    </a:moveTo>
                    <a:lnTo>
                      <a:pt x="101" y="44"/>
                    </a:lnTo>
                    <a:lnTo>
                      <a:pt x="69" y="0"/>
                    </a:lnTo>
                    <a:lnTo>
                      <a:pt x="0" y="51"/>
                    </a:lnTo>
                    <a:lnTo>
                      <a:pt x="31" y="94"/>
                    </a:lnTo>
                    <a:lnTo>
                      <a:pt x="63" y="138"/>
                    </a:lnTo>
                    <a:lnTo>
                      <a:pt x="132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0" name="Freeform 312"/>
              <p:cNvSpPr>
                <a:spLocks/>
              </p:cNvSpPr>
              <p:nvPr/>
            </p:nvSpPr>
            <p:spPr bwMode="auto">
              <a:xfrm>
                <a:off x="2785" y="1704"/>
                <a:ext cx="15" cy="15"/>
              </a:xfrm>
              <a:custGeom>
                <a:avLst/>
                <a:gdLst>
                  <a:gd name="T0" fmla="*/ 132 w 132"/>
                  <a:gd name="T1" fmla="*/ 88 h 138"/>
                  <a:gd name="T2" fmla="*/ 101 w 132"/>
                  <a:gd name="T3" fmla="*/ 44 h 138"/>
                  <a:gd name="T4" fmla="*/ 69 w 132"/>
                  <a:gd name="T5" fmla="*/ 0 h 138"/>
                  <a:gd name="T6" fmla="*/ 0 w 132"/>
                  <a:gd name="T7" fmla="*/ 51 h 138"/>
                  <a:gd name="T8" fmla="*/ 31 w 132"/>
                  <a:gd name="T9" fmla="*/ 94 h 138"/>
                  <a:gd name="T10" fmla="*/ 63 w 132"/>
                  <a:gd name="T11" fmla="*/ 138 h 138"/>
                  <a:gd name="T12" fmla="*/ 132 w 132"/>
                  <a:gd name="T13" fmla="*/ 8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8">
                    <a:moveTo>
                      <a:pt x="132" y="88"/>
                    </a:moveTo>
                    <a:lnTo>
                      <a:pt x="101" y="44"/>
                    </a:lnTo>
                    <a:lnTo>
                      <a:pt x="69" y="0"/>
                    </a:lnTo>
                    <a:lnTo>
                      <a:pt x="0" y="51"/>
                    </a:lnTo>
                    <a:lnTo>
                      <a:pt x="31" y="94"/>
                    </a:lnTo>
                    <a:lnTo>
                      <a:pt x="63" y="138"/>
                    </a:lnTo>
                    <a:lnTo>
                      <a:pt x="132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1" name="Freeform 313"/>
              <p:cNvSpPr>
                <a:spLocks/>
              </p:cNvSpPr>
              <p:nvPr/>
            </p:nvSpPr>
            <p:spPr bwMode="auto">
              <a:xfrm>
                <a:off x="2785" y="1710"/>
                <a:ext cx="4" cy="4"/>
              </a:xfrm>
              <a:custGeom>
                <a:avLst/>
                <a:gdLst>
                  <a:gd name="T0" fmla="*/ 34 w 34"/>
                  <a:gd name="T1" fmla="*/ 43 h 43"/>
                  <a:gd name="T2" fmla="*/ 3 w 34"/>
                  <a:gd name="T3" fmla="*/ 0 h 43"/>
                  <a:gd name="T4" fmla="*/ 0 w 34"/>
                  <a:gd name="T5" fmla="*/ 1 h 43"/>
                  <a:gd name="T6" fmla="*/ 34 w 3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3">
                    <a:moveTo>
                      <a:pt x="34" y="4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2" name="Line 314"/>
              <p:cNvSpPr>
                <a:spLocks noChangeShapeType="1"/>
              </p:cNvSpPr>
              <p:nvPr/>
            </p:nvSpPr>
            <p:spPr bwMode="auto">
              <a:xfrm flipH="1">
                <a:off x="2785" y="1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3" name="Freeform 315"/>
              <p:cNvSpPr>
                <a:spLocks/>
              </p:cNvSpPr>
              <p:nvPr/>
            </p:nvSpPr>
            <p:spPr bwMode="auto">
              <a:xfrm>
                <a:off x="2778" y="1710"/>
                <a:ext cx="15" cy="15"/>
              </a:xfrm>
              <a:custGeom>
                <a:avLst/>
                <a:gdLst>
                  <a:gd name="T0" fmla="*/ 133 w 133"/>
                  <a:gd name="T1" fmla="*/ 85 h 138"/>
                  <a:gd name="T2" fmla="*/ 99 w 133"/>
                  <a:gd name="T3" fmla="*/ 42 h 138"/>
                  <a:gd name="T4" fmla="*/ 65 w 133"/>
                  <a:gd name="T5" fmla="*/ 0 h 138"/>
                  <a:gd name="T6" fmla="*/ 0 w 133"/>
                  <a:gd name="T7" fmla="*/ 52 h 138"/>
                  <a:gd name="T8" fmla="*/ 34 w 133"/>
                  <a:gd name="T9" fmla="*/ 95 h 138"/>
                  <a:gd name="T10" fmla="*/ 68 w 133"/>
                  <a:gd name="T11" fmla="*/ 138 h 138"/>
                  <a:gd name="T12" fmla="*/ 133 w 133"/>
                  <a:gd name="T13" fmla="*/ 8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8">
                    <a:moveTo>
                      <a:pt x="133" y="85"/>
                    </a:moveTo>
                    <a:lnTo>
                      <a:pt x="99" y="42"/>
                    </a:lnTo>
                    <a:lnTo>
                      <a:pt x="65" y="0"/>
                    </a:lnTo>
                    <a:lnTo>
                      <a:pt x="0" y="52"/>
                    </a:lnTo>
                    <a:lnTo>
                      <a:pt x="34" y="95"/>
                    </a:lnTo>
                    <a:lnTo>
                      <a:pt x="68" y="138"/>
                    </a:lnTo>
                    <a:lnTo>
                      <a:pt x="133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4" name="Freeform 316"/>
              <p:cNvSpPr>
                <a:spLocks/>
              </p:cNvSpPr>
              <p:nvPr/>
            </p:nvSpPr>
            <p:spPr bwMode="auto">
              <a:xfrm>
                <a:off x="2778" y="1710"/>
                <a:ext cx="15" cy="15"/>
              </a:xfrm>
              <a:custGeom>
                <a:avLst/>
                <a:gdLst>
                  <a:gd name="T0" fmla="*/ 133 w 133"/>
                  <a:gd name="T1" fmla="*/ 85 h 138"/>
                  <a:gd name="T2" fmla="*/ 99 w 133"/>
                  <a:gd name="T3" fmla="*/ 42 h 138"/>
                  <a:gd name="T4" fmla="*/ 65 w 133"/>
                  <a:gd name="T5" fmla="*/ 0 h 138"/>
                  <a:gd name="T6" fmla="*/ 0 w 133"/>
                  <a:gd name="T7" fmla="*/ 52 h 138"/>
                  <a:gd name="T8" fmla="*/ 34 w 133"/>
                  <a:gd name="T9" fmla="*/ 95 h 138"/>
                  <a:gd name="T10" fmla="*/ 68 w 133"/>
                  <a:gd name="T11" fmla="*/ 138 h 138"/>
                  <a:gd name="T12" fmla="*/ 133 w 133"/>
                  <a:gd name="T13" fmla="*/ 8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8">
                    <a:moveTo>
                      <a:pt x="133" y="85"/>
                    </a:moveTo>
                    <a:lnTo>
                      <a:pt x="99" y="42"/>
                    </a:lnTo>
                    <a:lnTo>
                      <a:pt x="65" y="0"/>
                    </a:lnTo>
                    <a:lnTo>
                      <a:pt x="0" y="52"/>
                    </a:lnTo>
                    <a:lnTo>
                      <a:pt x="34" y="95"/>
                    </a:lnTo>
                    <a:lnTo>
                      <a:pt x="68" y="138"/>
                    </a:lnTo>
                    <a:lnTo>
                      <a:pt x="133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5" name="Freeform 317"/>
              <p:cNvSpPr>
                <a:spLocks/>
              </p:cNvSpPr>
              <p:nvPr/>
            </p:nvSpPr>
            <p:spPr bwMode="auto">
              <a:xfrm>
                <a:off x="2778" y="1716"/>
                <a:ext cx="4" cy="4"/>
              </a:xfrm>
              <a:custGeom>
                <a:avLst/>
                <a:gdLst>
                  <a:gd name="T0" fmla="*/ 35 w 35"/>
                  <a:gd name="T1" fmla="*/ 43 h 43"/>
                  <a:gd name="T2" fmla="*/ 1 w 35"/>
                  <a:gd name="T3" fmla="*/ 0 h 43"/>
                  <a:gd name="T4" fmla="*/ 0 w 35"/>
                  <a:gd name="T5" fmla="*/ 1 h 43"/>
                  <a:gd name="T6" fmla="*/ 35 w 3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3">
                    <a:moveTo>
                      <a:pt x="35" y="4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5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6" name="Line 318"/>
              <p:cNvSpPr>
                <a:spLocks noChangeShapeType="1"/>
              </p:cNvSpPr>
              <p:nvPr/>
            </p:nvSpPr>
            <p:spPr bwMode="auto">
              <a:xfrm flipH="1">
                <a:off x="2778" y="1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7" name="Freeform 319"/>
              <p:cNvSpPr>
                <a:spLocks/>
              </p:cNvSpPr>
              <p:nvPr/>
            </p:nvSpPr>
            <p:spPr bwMode="auto">
              <a:xfrm>
                <a:off x="2770" y="1716"/>
                <a:ext cx="15" cy="15"/>
              </a:xfrm>
              <a:custGeom>
                <a:avLst/>
                <a:gdLst>
                  <a:gd name="T0" fmla="*/ 135 w 135"/>
                  <a:gd name="T1" fmla="*/ 84 h 138"/>
                  <a:gd name="T2" fmla="*/ 100 w 135"/>
                  <a:gd name="T3" fmla="*/ 42 h 138"/>
                  <a:gd name="T4" fmla="*/ 65 w 135"/>
                  <a:gd name="T5" fmla="*/ 0 h 138"/>
                  <a:gd name="T6" fmla="*/ 0 w 135"/>
                  <a:gd name="T7" fmla="*/ 55 h 138"/>
                  <a:gd name="T8" fmla="*/ 35 w 135"/>
                  <a:gd name="T9" fmla="*/ 97 h 138"/>
                  <a:gd name="T10" fmla="*/ 70 w 135"/>
                  <a:gd name="T11" fmla="*/ 138 h 138"/>
                  <a:gd name="T12" fmla="*/ 135 w 135"/>
                  <a:gd name="T13" fmla="*/ 8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135" y="84"/>
                    </a:moveTo>
                    <a:lnTo>
                      <a:pt x="100" y="42"/>
                    </a:lnTo>
                    <a:lnTo>
                      <a:pt x="65" y="0"/>
                    </a:lnTo>
                    <a:lnTo>
                      <a:pt x="0" y="55"/>
                    </a:lnTo>
                    <a:lnTo>
                      <a:pt x="35" y="97"/>
                    </a:lnTo>
                    <a:lnTo>
                      <a:pt x="70" y="138"/>
                    </a:lnTo>
                    <a:lnTo>
                      <a:pt x="135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8" name="Freeform 320"/>
              <p:cNvSpPr>
                <a:spLocks/>
              </p:cNvSpPr>
              <p:nvPr/>
            </p:nvSpPr>
            <p:spPr bwMode="auto">
              <a:xfrm>
                <a:off x="2770" y="1716"/>
                <a:ext cx="15" cy="15"/>
              </a:xfrm>
              <a:custGeom>
                <a:avLst/>
                <a:gdLst>
                  <a:gd name="T0" fmla="*/ 135 w 135"/>
                  <a:gd name="T1" fmla="*/ 84 h 138"/>
                  <a:gd name="T2" fmla="*/ 100 w 135"/>
                  <a:gd name="T3" fmla="*/ 42 h 138"/>
                  <a:gd name="T4" fmla="*/ 65 w 135"/>
                  <a:gd name="T5" fmla="*/ 0 h 138"/>
                  <a:gd name="T6" fmla="*/ 0 w 135"/>
                  <a:gd name="T7" fmla="*/ 55 h 138"/>
                  <a:gd name="T8" fmla="*/ 35 w 135"/>
                  <a:gd name="T9" fmla="*/ 97 h 138"/>
                  <a:gd name="T10" fmla="*/ 70 w 135"/>
                  <a:gd name="T11" fmla="*/ 138 h 138"/>
                  <a:gd name="T12" fmla="*/ 135 w 135"/>
                  <a:gd name="T13" fmla="*/ 8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135" y="84"/>
                    </a:moveTo>
                    <a:lnTo>
                      <a:pt x="100" y="42"/>
                    </a:lnTo>
                    <a:lnTo>
                      <a:pt x="65" y="0"/>
                    </a:lnTo>
                    <a:lnTo>
                      <a:pt x="0" y="55"/>
                    </a:lnTo>
                    <a:lnTo>
                      <a:pt x="35" y="97"/>
                    </a:lnTo>
                    <a:lnTo>
                      <a:pt x="70" y="138"/>
                    </a:lnTo>
                    <a:lnTo>
                      <a:pt x="135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9" name="Freeform 321"/>
              <p:cNvSpPr>
                <a:spLocks/>
              </p:cNvSpPr>
              <p:nvPr/>
            </p:nvSpPr>
            <p:spPr bwMode="auto">
              <a:xfrm>
                <a:off x="2770" y="1722"/>
                <a:ext cx="4" cy="4"/>
              </a:xfrm>
              <a:custGeom>
                <a:avLst/>
                <a:gdLst>
                  <a:gd name="T0" fmla="*/ 36 w 36"/>
                  <a:gd name="T1" fmla="*/ 42 h 42"/>
                  <a:gd name="T2" fmla="*/ 1 w 36"/>
                  <a:gd name="T3" fmla="*/ 0 h 42"/>
                  <a:gd name="T4" fmla="*/ 0 w 36"/>
                  <a:gd name="T5" fmla="*/ 1 h 42"/>
                  <a:gd name="T6" fmla="*/ 36 w 36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2">
                    <a:moveTo>
                      <a:pt x="36" y="4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0" name="Line 322"/>
              <p:cNvSpPr>
                <a:spLocks noChangeShapeType="1"/>
              </p:cNvSpPr>
              <p:nvPr/>
            </p:nvSpPr>
            <p:spPr bwMode="auto">
              <a:xfrm flipH="1">
                <a:off x="2770" y="17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1" name="Freeform 323"/>
              <p:cNvSpPr>
                <a:spLocks/>
              </p:cNvSpPr>
              <p:nvPr/>
            </p:nvSpPr>
            <p:spPr bwMode="auto">
              <a:xfrm>
                <a:off x="2763" y="1722"/>
                <a:ext cx="15" cy="15"/>
              </a:xfrm>
              <a:custGeom>
                <a:avLst/>
                <a:gdLst>
                  <a:gd name="T0" fmla="*/ 135 w 135"/>
                  <a:gd name="T1" fmla="*/ 81 h 138"/>
                  <a:gd name="T2" fmla="*/ 99 w 135"/>
                  <a:gd name="T3" fmla="*/ 41 h 138"/>
                  <a:gd name="T4" fmla="*/ 63 w 135"/>
                  <a:gd name="T5" fmla="*/ 0 h 138"/>
                  <a:gd name="T6" fmla="*/ 0 w 135"/>
                  <a:gd name="T7" fmla="*/ 57 h 138"/>
                  <a:gd name="T8" fmla="*/ 36 w 135"/>
                  <a:gd name="T9" fmla="*/ 98 h 138"/>
                  <a:gd name="T10" fmla="*/ 73 w 135"/>
                  <a:gd name="T11" fmla="*/ 138 h 138"/>
                  <a:gd name="T12" fmla="*/ 135 w 135"/>
                  <a:gd name="T13" fmla="*/ 8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135" y="81"/>
                    </a:moveTo>
                    <a:lnTo>
                      <a:pt x="99" y="41"/>
                    </a:lnTo>
                    <a:lnTo>
                      <a:pt x="63" y="0"/>
                    </a:lnTo>
                    <a:lnTo>
                      <a:pt x="0" y="57"/>
                    </a:lnTo>
                    <a:lnTo>
                      <a:pt x="36" y="98"/>
                    </a:lnTo>
                    <a:lnTo>
                      <a:pt x="73" y="138"/>
                    </a:lnTo>
                    <a:lnTo>
                      <a:pt x="135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2" name="Freeform 324"/>
              <p:cNvSpPr>
                <a:spLocks/>
              </p:cNvSpPr>
              <p:nvPr/>
            </p:nvSpPr>
            <p:spPr bwMode="auto">
              <a:xfrm>
                <a:off x="2763" y="1722"/>
                <a:ext cx="15" cy="15"/>
              </a:xfrm>
              <a:custGeom>
                <a:avLst/>
                <a:gdLst>
                  <a:gd name="T0" fmla="*/ 135 w 135"/>
                  <a:gd name="T1" fmla="*/ 81 h 138"/>
                  <a:gd name="T2" fmla="*/ 99 w 135"/>
                  <a:gd name="T3" fmla="*/ 41 h 138"/>
                  <a:gd name="T4" fmla="*/ 63 w 135"/>
                  <a:gd name="T5" fmla="*/ 0 h 138"/>
                  <a:gd name="T6" fmla="*/ 0 w 135"/>
                  <a:gd name="T7" fmla="*/ 57 h 138"/>
                  <a:gd name="T8" fmla="*/ 36 w 135"/>
                  <a:gd name="T9" fmla="*/ 98 h 138"/>
                  <a:gd name="T10" fmla="*/ 73 w 135"/>
                  <a:gd name="T11" fmla="*/ 138 h 138"/>
                  <a:gd name="T12" fmla="*/ 135 w 135"/>
                  <a:gd name="T13" fmla="*/ 8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8">
                    <a:moveTo>
                      <a:pt x="135" y="81"/>
                    </a:moveTo>
                    <a:lnTo>
                      <a:pt x="99" y="41"/>
                    </a:lnTo>
                    <a:lnTo>
                      <a:pt x="63" y="0"/>
                    </a:lnTo>
                    <a:lnTo>
                      <a:pt x="0" y="57"/>
                    </a:lnTo>
                    <a:lnTo>
                      <a:pt x="36" y="98"/>
                    </a:lnTo>
                    <a:lnTo>
                      <a:pt x="73" y="138"/>
                    </a:lnTo>
                    <a:lnTo>
                      <a:pt x="13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3" name="Freeform 325"/>
              <p:cNvSpPr>
                <a:spLocks/>
              </p:cNvSpPr>
              <p:nvPr/>
            </p:nvSpPr>
            <p:spPr bwMode="auto">
              <a:xfrm>
                <a:off x="2763" y="1728"/>
                <a:ext cx="4" cy="5"/>
              </a:xfrm>
              <a:custGeom>
                <a:avLst/>
                <a:gdLst>
                  <a:gd name="T0" fmla="*/ 37 w 37"/>
                  <a:gd name="T1" fmla="*/ 41 h 41"/>
                  <a:gd name="T2" fmla="*/ 1 w 37"/>
                  <a:gd name="T3" fmla="*/ 0 h 41"/>
                  <a:gd name="T4" fmla="*/ 0 w 37"/>
                  <a:gd name="T5" fmla="*/ 1 h 41"/>
                  <a:gd name="T6" fmla="*/ 37 w 37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1">
                    <a:moveTo>
                      <a:pt x="37" y="4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4" name="Line 326"/>
              <p:cNvSpPr>
                <a:spLocks noChangeShapeType="1"/>
              </p:cNvSpPr>
              <p:nvPr/>
            </p:nvSpPr>
            <p:spPr bwMode="auto">
              <a:xfrm flipH="1">
                <a:off x="2763" y="17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5" name="Freeform 327"/>
              <p:cNvSpPr>
                <a:spLocks/>
              </p:cNvSpPr>
              <p:nvPr/>
            </p:nvSpPr>
            <p:spPr bwMode="auto">
              <a:xfrm>
                <a:off x="2756" y="1728"/>
                <a:ext cx="16" cy="16"/>
              </a:xfrm>
              <a:custGeom>
                <a:avLst/>
                <a:gdLst>
                  <a:gd name="T0" fmla="*/ 136 w 136"/>
                  <a:gd name="T1" fmla="*/ 79 h 139"/>
                  <a:gd name="T2" fmla="*/ 98 w 136"/>
                  <a:gd name="T3" fmla="*/ 40 h 139"/>
                  <a:gd name="T4" fmla="*/ 61 w 136"/>
                  <a:gd name="T5" fmla="*/ 0 h 139"/>
                  <a:gd name="T6" fmla="*/ 0 w 136"/>
                  <a:gd name="T7" fmla="*/ 60 h 139"/>
                  <a:gd name="T8" fmla="*/ 37 w 136"/>
                  <a:gd name="T9" fmla="*/ 99 h 139"/>
                  <a:gd name="T10" fmla="*/ 74 w 136"/>
                  <a:gd name="T11" fmla="*/ 139 h 139"/>
                  <a:gd name="T12" fmla="*/ 136 w 136"/>
                  <a:gd name="T13" fmla="*/ 7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39">
                    <a:moveTo>
                      <a:pt x="136" y="79"/>
                    </a:moveTo>
                    <a:lnTo>
                      <a:pt x="98" y="40"/>
                    </a:lnTo>
                    <a:lnTo>
                      <a:pt x="61" y="0"/>
                    </a:lnTo>
                    <a:lnTo>
                      <a:pt x="0" y="60"/>
                    </a:lnTo>
                    <a:lnTo>
                      <a:pt x="37" y="99"/>
                    </a:lnTo>
                    <a:lnTo>
                      <a:pt x="74" y="139"/>
                    </a:lnTo>
                    <a:lnTo>
                      <a:pt x="136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6" name="Freeform 328"/>
              <p:cNvSpPr>
                <a:spLocks/>
              </p:cNvSpPr>
              <p:nvPr/>
            </p:nvSpPr>
            <p:spPr bwMode="auto">
              <a:xfrm>
                <a:off x="2756" y="1728"/>
                <a:ext cx="16" cy="16"/>
              </a:xfrm>
              <a:custGeom>
                <a:avLst/>
                <a:gdLst>
                  <a:gd name="T0" fmla="*/ 136 w 136"/>
                  <a:gd name="T1" fmla="*/ 79 h 139"/>
                  <a:gd name="T2" fmla="*/ 98 w 136"/>
                  <a:gd name="T3" fmla="*/ 40 h 139"/>
                  <a:gd name="T4" fmla="*/ 61 w 136"/>
                  <a:gd name="T5" fmla="*/ 0 h 139"/>
                  <a:gd name="T6" fmla="*/ 0 w 136"/>
                  <a:gd name="T7" fmla="*/ 60 h 139"/>
                  <a:gd name="T8" fmla="*/ 37 w 136"/>
                  <a:gd name="T9" fmla="*/ 99 h 139"/>
                  <a:gd name="T10" fmla="*/ 74 w 136"/>
                  <a:gd name="T11" fmla="*/ 139 h 139"/>
                  <a:gd name="T12" fmla="*/ 136 w 136"/>
                  <a:gd name="T13" fmla="*/ 7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39">
                    <a:moveTo>
                      <a:pt x="136" y="79"/>
                    </a:moveTo>
                    <a:lnTo>
                      <a:pt x="98" y="40"/>
                    </a:lnTo>
                    <a:lnTo>
                      <a:pt x="61" y="0"/>
                    </a:lnTo>
                    <a:lnTo>
                      <a:pt x="0" y="60"/>
                    </a:lnTo>
                    <a:lnTo>
                      <a:pt x="37" y="99"/>
                    </a:lnTo>
                    <a:lnTo>
                      <a:pt x="74" y="139"/>
                    </a:lnTo>
                    <a:lnTo>
                      <a:pt x="136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7" name="Freeform 329"/>
              <p:cNvSpPr>
                <a:spLocks/>
              </p:cNvSpPr>
              <p:nvPr/>
            </p:nvSpPr>
            <p:spPr bwMode="auto">
              <a:xfrm>
                <a:off x="2756" y="1735"/>
                <a:ext cx="5" cy="4"/>
              </a:xfrm>
              <a:custGeom>
                <a:avLst/>
                <a:gdLst>
                  <a:gd name="T0" fmla="*/ 39 w 39"/>
                  <a:gd name="T1" fmla="*/ 39 h 39"/>
                  <a:gd name="T2" fmla="*/ 2 w 39"/>
                  <a:gd name="T3" fmla="*/ 0 h 39"/>
                  <a:gd name="T4" fmla="*/ 0 w 39"/>
                  <a:gd name="T5" fmla="*/ 2 h 39"/>
                  <a:gd name="T6" fmla="*/ 39 w 39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9">
                    <a:moveTo>
                      <a:pt x="39" y="39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3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8" name="Line 330"/>
              <p:cNvSpPr>
                <a:spLocks noChangeShapeType="1"/>
              </p:cNvSpPr>
              <p:nvPr/>
            </p:nvSpPr>
            <p:spPr bwMode="auto">
              <a:xfrm flipH="1">
                <a:off x="2756" y="17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9" name="Freeform 331"/>
              <p:cNvSpPr>
                <a:spLocks/>
              </p:cNvSpPr>
              <p:nvPr/>
            </p:nvSpPr>
            <p:spPr bwMode="auto">
              <a:xfrm>
                <a:off x="2750" y="1735"/>
                <a:ext cx="15" cy="15"/>
              </a:xfrm>
              <a:custGeom>
                <a:avLst/>
                <a:gdLst>
                  <a:gd name="T0" fmla="*/ 139 w 139"/>
                  <a:gd name="T1" fmla="*/ 74 h 136"/>
                  <a:gd name="T2" fmla="*/ 99 w 139"/>
                  <a:gd name="T3" fmla="*/ 37 h 136"/>
                  <a:gd name="T4" fmla="*/ 60 w 139"/>
                  <a:gd name="T5" fmla="*/ 0 h 136"/>
                  <a:gd name="T6" fmla="*/ 0 w 139"/>
                  <a:gd name="T7" fmla="*/ 61 h 136"/>
                  <a:gd name="T8" fmla="*/ 40 w 139"/>
                  <a:gd name="T9" fmla="*/ 98 h 136"/>
                  <a:gd name="T10" fmla="*/ 79 w 139"/>
                  <a:gd name="T11" fmla="*/ 136 h 136"/>
                  <a:gd name="T12" fmla="*/ 139 w 139"/>
                  <a:gd name="T13" fmla="*/ 7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6">
                    <a:moveTo>
                      <a:pt x="139" y="74"/>
                    </a:moveTo>
                    <a:lnTo>
                      <a:pt x="99" y="37"/>
                    </a:lnTo>
                    <a:lnTo>
                      <a:pt x="60" y="0"/>
                    </a:lnTo>
                    <a:lnTo>
                      <a:pt x="0" y="61"/>
                    </a:lnTo>
                    <a:lnTo>
                      <a:pt x="40" y="98"/>
                    </a:lnTo>
                    <a:lnTo>
                      <a:pt x="79" y="136"/>
                    </a:lnTo>
                    <a:lnTo>
                      <a:pt x="139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0" name="Freeform 332"/>
              <p:cNvSpPr>
                <a:spLocks/>
              </p:cNvSpPr>
              <p:nvPr/>
            </p:nvSpPr>
            <p:spPr bwMode="auto">
              <a:xfrm>
                <a:off x="2750" y="1735"/>
                <a:ext cx="15" cy="15"/>
              </a:xfrm>
              <a:custGeom>
                <a:avLst/>
                <a:gdLst>
                  <a:gd name="T0" fmla="*/ 139 w 139"/>
                  <a:gd name="T1" fmla="*/ 74 h 136"/>
                  <a:gd name="T2" fmla="*/ 99 w 139"/>
                  <a:gd name="T3" fmla="*/ 37 h 136"/>
                  <a:gd name="T4" fmla="*/ 60 w 139"/>
                  <a:gd name="T5" fmla="*/ 0 h 136"/>
                  <a:gd name="T6" fmla="*/ 0 w 139"/>
                  <a:gd name="T7" fmla="*/ 61 h 136"/>
                  <a:gd name="T8" fmla="*/ 40 w 139"/>
                  <a:gd name="T9" fmla="*/ 98 h 136"/>
                  <a:gd name="T10" fmla="*/ 79 w 139"/>
                  <a:gd name="T11" fmla="*/ 136 h 136"/>
                  <a:gd name="T12" fmla="*/ 139 w 139"/>
                  <a:gd name="T13" fmla="*/ 7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6">
                    <a:moveTo>
                      <a:pt x="139" y="74"/>
                    </a:moveTo>
                    <a:lnTo>
                      <a:pt x="99" y="37"/>
                    </a:lnTo>
                    <a:lnTo>
                      <a:pt x="60" y="0"/>
                    </a:lnTo>
                    <a:lnTo>
                      <a:pt x="0" y="61"/>
                    </a:lnTo>
                    <a:lnTo>
                      <a:pt x="40" y="98"/>
                    </a:lnTo>
                    <a:lnTo>
                      <a:pt x="79" y="136"/>
                    </a:lnTo>
                    <a:lnTo>
                      <a:pt x="139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1" name="Freeform 333"/>
              <p:cNvSpPr>
                <a:spLocks/>
              </p:cNvSpPr>
              <p:nvPr/>
            </p:nvSpPr>
            <p:spPr bwMode="auto">
              <a:xfrm>
                <a:off x="2749" y="1742"/>
                <a:ext cx="5" cy="4"/>
              </a:xfrm>
              <a:custGeom>
                <a:avLst/>
                <a:gdLst>
                  <a:gd name="T0" fmla="*/ 41 w 41"/>
                  <a:gd name="T1" fmla="*/ 37 h 37"/>
                  <a:gd name="T2" fmla="*/ 1 w 41"/>
                  <a:gd name="T3" fmla="*/ 0 h 37"/>
                  <a:gd name="T4" fmla="*/ 0 w 41"/>
                  <a:gd name="T5" fmla="*/ 1 h 37"/>
                  <a:gd name="T6" fmla="*/ 41 w 41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7">
                    <a:moveTo>
                      <a:pt x="41" y="37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2" name="Line 334"/>
              <p:cNvSpPr>
                <a:spLocks noChangeShapeType="1"/>
              </p:cNvSpPr>
              <p:nvPr/>
            </p:nvSpPr>
            <p:spPr bwMode="auto">
              <a:xfrm flipH="1">
                <a:off x="2749" y="17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3" name="Freeform 335"/>
              <p:cNvSpPr>
                <a:spLocks/>
              </p:cNvSpPr>
              <p:nvPr/>
            </p:nvSpPr>
            <p:spPr bwMode="auto">
              <a:xfrm>
                <a:off x="2743" y="1742"/>
                <a:ext cx="15" cy="15"/>
              </a:xfrm>
              <a:custGeom>
                <a:avLst/>
                <a:gdLst>
                  <a:gd name="T0" fmla="*/ 138 w 138"/>
                  <a:gd name="T1" fmla="*/ 73 h 135"/>
                  <a:gd name="T2" fmla="*/ 98 w 138"/>
                  <a:gd name="T3" fmla="*/ 36 h 135"/>
                  <a:gd name="T4" fmla="*/ 57 w 138"/>
                  <a:gd name="T5" fmla="*/ 0 h 135"/>
                  <a:gd name="T6" fmla="*/ 0 w 138"/>
                  <a:gd name="T7" fmla="*/ 63 h 135"/>
                  <a:gd name="T8" fmla="*/ 41 w 138"/>
                  <a:gd name="T9" fmla="*/ 99 h 135"/>
                  <a:gd name="T10" fmla="*/ 81 w 138"/>
                  <a:gd name="T11" fmla="*/ 135 h 135"/>
                  <a:gd name="T12" fmla="*/ 138 w 138"/>
                  <a:gd name="T13" fmla="*/ 7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138" y="73"/>
                    </a:moveTo>
                    <a:lnTo>
                      <a:pt x="98" y="36"/>
                    </a:lnTo>
                    <a:lnTo>
                      <a:pt x="57" y="0"/>
                    </a:lnTo>
                    <a:lnTo>
                      <a:pt x="0" y="63"/>
                    </a:lnTo>
                    <a:lnTo>
                      <a:pt x="41" y="99"/>
                    </a:lnTo>
                    <a:lnTo>
                      <a:pt x="81" y="135"/>
                    </a:lnTo>
                    <a:lnTo>
                      <a:pt x="138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4" name="Freeform 336"/>
              <p:cNvSpPr>
                <a:spLocks/>
              </p:cNvSpPr>
              <p:nvPr/>
            </p:nvSpPr>
            <p:spPr bwMode="auto">
              <a:xfrm>
                <a:off x="2743" y="1742"/>
                <a:ext cx="15" cy="15"/>
              </a:xfrm>
              <a:custGeom>
                <a:avLst/>
                <a:gdLst>
                  <a:gd name="T0" fmla="*/ 138 w 138"/>
                  <a:gd name="T1" fmla="*/ 73 h 135"/>
                  <a:gd name="T2" fmla="*/ 98 w 138"/>
                  <a:gd name="T3" fmla="*/ 36 h 135"/>
                  <a:gd name="T4" fmla="*/ 57 w 138"/>
                  <a:gd name="T5" fmla="*/ 0 h 135"/>
                  <a:gd name="T6" fmla="*/ 0 w 138"/>
                  <a:gd name="T7" fmla="*/ 63 h 135"/>
                  <a:gd name="T8" fmla="*/ 41 w 138"/>
                  <a:gd name="T9" fmla="*/ 99 h 135"/>
                  <a:gd name="T10" fmla="*/ 81 w 138"/>
                  <a:gd name="T11" fmla="*/ 135 h 135"/>
                  <a:gd name="T12" fmla="*/ 138 w 138"/>
                  <a:gd name="T13" fmla="*/ 7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138" y="73"/>
                    </a:moveTo>
                    <a:lnTo>
                      <a:pt x="98" y="36"/>
                    </a:lnTo>
                    <a:lnTo>
                      <a:pt x="57" y="0"/>
                    </a:lnTo>
                    <a:lnTo>
                      <a:pt x="0" y="63"/>
                    </a:lnTo>
                    <a:lnTo>
                      <a:pt x="41" y="99"/>
                    </a:lnTo>
                    <a:lnTo>
                      <a:pt x="81" y="135"/>
                    </a:lnTo>
                    <a:lnTo>
                      <a:pt x="138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5" name="Freeform 337"/>
              <p:cNvSpPr>
                <a:spLocks/>
              </p:cNvSpPr>
              <p:nvPr/>
            </p:nvSpPr>
            <p:spPr bwMode="auto">
              <a:xfrm>
                <a:off x="2743" y="1749"/>
                <a:ext cx="5" cy="4"/>
              </a:xfrm>
              <a:custGeom>
                <a:avLst/>
                <a:gdLst>
                  <a:gd name="T0" fmla="*/ 42 w 42"/>
                  <a:gd name="T1" fmla="*/ 36 h 36"/>
                  <a:gd name="T2" fmla="*/ 1 w 42"/>
                  <a:gd name="T3" fmla="*/ 0 h 36"/>
                  <a:gd name="T4" fmla="*/ 0 w 42"/>
                  <a:gd name="T5" fmla="*/ 1 h 36"/>
                  <a:gd name="T6" fmla="*/ 42 w 4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6">
                    <a:moveTo>
                      <a:pt x="42" y="3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6" name="Line 338"/>
              <p:cNvSpPr>
                <a:spLocks noChangeShapeType="1"/>
              </p:cNvSpPr>
              <p:nvPr/>
            </p:nvSpPr>
            <p:spPr bwMode="auto">
              <a:xfrm flipH="1">
                <a:off x="2743" y="17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7" name="Freeform 339"/>
              <p:cNvSpPr>
                <a:spLocks/>
              </p:cNvSpPr>
              <p:nvPr/>
            </p:nvSpPr>
            <p:spPr bwMode="auto">
              <a:xfrm>
                <a:off x="2737" y="1749"/>
                <a:ext cx="15" cy="15"/>
              </a:xfrm>
              <a:custGeom>
                <a:avLst/>
                <a:gdLst>
                  <a:gd name="T0" fmla="*/ 139 w 139"/>
                  <a:gd name="T1" fmla="*/ 70 h 135"/>
                  <a:gd name="T2" fmla="*/ 97 w 139"/>
                  <a:gd name="T3" fmla="*/ 35 h 135"/>
                  <a:gd name="T4" fmla="*/ 55 w 139"/>
                  <a:gd name="T5" fmla="*/ 0 h 135"/>
                  <a:gd name="T6" fmla="*/ 0 w 139"/>
                  <a:gd name="T7" fmla="*/ 65 h 135"/>
                  <a:gd name="T8" fmla="*/ 42 w 139"/>
                  <a:gd name="T9" fmla="*/ 100 h 135"/>
                  <a:gd name="T10" fmla="*/ 84 w 139"/>
                  <a:gd name="T11" fmla="*/ 135 h 135"/>
                  <a:gd name="T12" fmla="*/ 139 w 139"/>
                  <a:gd name="T13" fmla="*/ 7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139" y="70"/>
                    </a:moveTo>
                    <a:lnTo>
                      <a:pt x="97" y="35"/>
                    </a:lnTo>
                    <a:lnTo>
                      <a:pt x="55" y="0"/>
                    </a:lnTo>
                    <a:lnTo>
                      <a:pt x="0" y="65"/>
                    </a:lnTo>
                    <a:lnTo>
                      <a:pt x="42" y="100"/>
                    </a:lnTo>
                    <a:lnTo>
                      <a:pt x="84" y="135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8" name="Freeform 340"/>
              <p:cNvSpPr>
                <a:spLocks/>
              </p:cNvSpPr>
              <p:nvPr/>
            </p:nvSpPr>
            <p:spPr bwMode="auto">
              <a:xfrm>
                <a:off x="2737" y="1749"/>
                <a:ext cx="15" cy="15"/>
              </a:xfrm>
              <a:custGeom>
                <a:avLst/>
                <a:gdLst>
                  <a:gd name="T0" fmla="*/ 139 w 139"/>
                  <a:gd name="T1" fmla="*/ 70 h 135"/>
                  <a:gd name="T2" fmla="*/ 97 w 139"/>
                  <a:gd name="T3" fmla="*/ 35 h 135"/>
                  <a:gd name="T4" fmla="*/ 55 w 139"/>
                  <a:gd name="T5" fmla="*/ 0 h 135"/>
                  <a:gd name="T6" fmla="*/ 0 w 139"/>
                  <a:gd name="T7" fmla="*/ 65 h 135"/>
                  <a:gd name="T8" fmla="*/ 42 w 139"/>
                  <a:gd name="T9" fmla="*/ 100 h 135"/>
                  <a:gd name="T10" fmla="*/ 84 w 139"/>
                  <a:gd name="T11" fmla="*/ 135 h 135"/>
                  <a:gd name="T12" fmla="*/ 139 w 139"/>
                  <a:gd name="T13" fmla="*/ 7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5">
                    <a:moveTo>
                      <a:pt x="139" y="70"/>
                    </a:moveTo>
                    <a:lnTo>
                      <a:pt x="97" y="35"/>
                    </a:lnTo>
                    <a:lnTo>
                      <a:pt x="55" y="0"/>
                    </a:lnTo>
                    <a:lnTo>
                      <a:pt x="0" y="65"/>
                    </a:lnTo>
                    <a:lnTo>
                      <a:pt x="42" y="100"/>
                    </a:lnTo>
                    <a:lnTo>
                      <a:pt x="84" y="135"/>
                    </a:lnTo>
                    <a:lnTo>
                      <a:pt x="139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9" name="Freeform 341"/>
              <p:cNvSpPr>
                <a:spLocks/>
              </p:cNvSpPr>
              <p:nvPr/>
            </p:nvSpPr>
            <p:spPr bwMode="auto">
              <a:xfrm>
                <a:off x="2737" y="1756"/>
                <a:ext cx="5" cy="4"/>
              </a:xfrm>
              <a:custGeom>
                <a:avLst/>
                <a:gdLst>
                  <a:gd name="T0" fmla="*/ 43 w 43"/>
                  <a:gd name="T1" fmla="*/ 35 h 35"/>
                  <a:gd name="T2" fmla="*/ 1 w 43"/>
                  <a:gd name="T3" fmla="*/ 0 h 35"/>
                  <a:gd name="T4" fmla="*/ 0 w 43"/>
                  <a:gd name="T5" fmla="*/ 1 h 35"/>
                  <a:gd name="T6" fmla="*/ 43 w 43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35">
                    <a:moveTo>
                      <a:pt x="43" y="35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0" name="Line 342"/>
              <p:cNvSpPr>
                <a:spLocks noChangeShapeType="1"/>
              </p:cNvSpPr>
              <p:nvPr/>
            </p:nvSpPr>
            <p:spPr bwMode="auto">
              <a:xfrm flipH="1">
                <a:off x="2737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1" name="Freeform 343"/>
              <p:cNvSpPr>
                <a:spLocks/>
              </p:cNvSpPr>
              <p:nvPr/>
            </p:nvSpPr>
            <p:spPr bwMode="auto">
              <a:xfrm>
                <a:off x="2731" y="1757"/>
                <a:ext cx="15" cy="15"/>
              </a:xfrm>
              <a:custGeom>
                <a:avLst/>
                <a:gdLst>
                  <a:gd name="T0" fmla="*/ 138 w 138"/>
                  <a:gd name="T1" fmla="*/ 68 h 135"/>
                  <a:gd name="T2" fmla="*/ 95 w 138"/>
                  <a:gd name="T3" fmla="*/ 34 h 135"/>
                  <a:gd name="T4" fmla="*/ 52 w 138"/>
                  <a:gd name="T5" fmla="*/ 0 h 135"/>
                  <a:gd name="T6" fmla="*/ 0 w 138"/>
                  <a:gd name="T7" fmla="*/ 67 h 135"/>
                  <a:gd name="T8" fmla="*/ 42 w 138"/>
                  <a:gd name="T9" fmla="*/ 101 h 135"/>
                  <a:gd name="T10" fmla="*/ 85 w 138"/>
                  <a:gd name="T11" fmla="*/ 135 h 135"/>
                  <a:gd name="T12" fmla="*/ 138 w 138"/>
                  <a:gd name="T13" fmla="*/ 6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138" y="68"/>
                    </a:moveTo>
                    <a:lnTo>
                      <a:pt x="95" y="34"/>
                    </a:lnTo>
                    <a:lnTo>
                      <a:pt x="52" y="0"/>
                    </a:lnTo>
                    <a:lnTo>
                      <a:pt x="0" y="67"/>
                    </a:lnTo>
                    <a:lnTo>
                      <a:pt x="42" y="101"/>
                    </a:lnTo>
                    <a:lnTo>
                      <a:pt x="85" y="135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2" name="Freeform 344"/>
              <p:cNvSpPr>
                <a:spLocks/>
              </p:cNvSpPr>
              <p:nvPr/>
            </p:nvSpPr>
            <p:spPr bwMode="auto">
              <a:xfrm>
                <a:off x="2731" y="1757"/>
                <a:ext cx="15" cy="15"/>
              </a:xfrm>
              <a:custGeom>
                <a:avLst/>
                <a:gdLst>
                  <a:gd name="T0" fmla="*/ 138 w 138"/>
                  <a:gd name="T1" fmla="*/ 68 h 135"/>
                  <a:gd name="T2" fmla="*/ 95 w 138"/>
                  <a:gd name="T3" fmla="*/ 34 h 135"/>
                  <a:gd name="T4" fmla="*/ 52 w 138"/>
                  <a:gd name="T5" fmla="*/ 0 h 135"/>
                  <a:gd name="T6" fmla="*/ 0 w 138"/>
                  <a:gd name="T7" fmla="*/ 67 h 135"/>
                  <a:gd name="T8" fmla="*/ 42 w 138"/>
                  <a:gd name="T9" fmla="*/ 101 h 135"/>
                  <a:gd name="T10" fmla="*/ 85 w 138"/>
                  <a:gd name="T11" fmla="*/ 135 h 135"/>
                  <a:gd name="T12" fmla="*/ 138 w 138"/>
                  <a:gd name="T13" fmla="*/ 6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5">
                    <a:moveTo>
                      <a:pt x="138" y="68"/>
                    </a:moveTo>
                    <a:lnTo>
                      <a:pt x="95" y="34"/>
                    </a:lnTo>
                    <a:lnTo>
                      <a:pt x="52" y="0"/>
                    </a:lnTo>
                    <a:lnTo>
                      <a:pt x="0" y="67"/>
                    </a:lnTo>
                    <a:lnTo>
                      <a:pt x="42" y="101"/>
                    </a:lnTo>
                    <a:lnTo>
                      <a:pt x="85" y="135"/>
                    </a:lnTo>
                    <a:lnTo>
                      <a:pt x="138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3" name="Freeform 345"/>
              <p:cNvSpPr>
                <a:spLocks/>
              </p:cNvSpPr>
              <p:nvPr/>
            </p:nvSpPr>
            <p:spPr bwMode="auto">
              <a:xfrm>
                <a:off x="2731" y="1764"/>
                <a:ext cx="5" cy="4"/>
              </a:xfrm>
              <a:custGeom>
                <a:avLst/>
                <a:gdLst>
                  <a:gd name="T0" fmla="*/ 43 w 43"/>
                  <a:gd name="T1" fmla="*/ 34 h 34"/>
                  <a:gd name="T2" fmla="*/ 1 w 43"/>
                  <a:gd name="T3" fmla="*/ 0 h 34"/>
                  <a:gd name="T4" fmla="*/ 0 w 43"/>
                  <a:gd name="T5" fmla="*/ 2 h 34"/>
                  <a:gd name="T6" fmla="*/ 43 w 43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34">
                    <a:moveTo>
                      <a:pt x="43" y="3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3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4" name="Line 346"/>
              <p:cNvSpPr>
                <a:spLocks noChangeShapeType="1"/>
              </p:cNvSpPr>
              <p:nvPr/>
            </p:nvSpPr>
            <p:spPr bwMode="auto">
              <a:xfrm flipH="1">
                <a:off x="2731" y="17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5" name="Freeform 347"/>
              <p:cNvSpPr>
                <a:spLocks/>
              </p:cNvSpPr>
              <p:nvPr/>
            </p:nvSpPr>
            <p:spPr bwMode="auto">
              <a:xfrm>
                <a:off x="2725" y="1764"/>
                <a:ext cx="16" cy="15"/>
              </a:xfrm>
              <a:custGeom>
                <a:avLst/>
                <a:gdLst>
                  <a:gd name="T0" fmla="*/ 138 w 138"/>
                  <a:gd name="T1" fmla="*/ 63 h 131"/>
                  <a:gd name="T2" fmla="*/ 94 w 138"/>
                  <a:gd name="T3" fmla="*/ 32 h 131"/>
                  <a:gd name="T4" fmla="*/ 51 w 138"/>
                  <a:gd name="T5" fmla="*/ 0 h 131"/>
                  <a:gd name="T6" fmla="*/ 0 w 138"/>
                  <a:gd name="T7" fmla="*/ 68 h 131"/>
                  <a:gd name="T8" fmla="*/ 44 w 138"/>
                  <a:gd name="T9" fmla="*/ 99 h 131"/>
                  <a:gd name="T10" fmla="*/ 88 w 138"/>
                  <a:gd name="T11" fmla="*/ 131 h 131"/>
                  <a:gd name="T12" fmla="*/ 138 w 138"/>
                  <a:gd name="T13" fmla="*/ 6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1">
                    <a:moveTo>
                      <a:pt x="138" y="63"/>
                    </a:moveTo>
                    <a:lnTo>
                      <a:pt x="94" y="32"/>
                    </a:lnTo>
                    <a:lnTo>
                      <a:pt x="51" y="0"/>
                    </a:lnTo>
                    <a:lnTo>
                      <a:pt x="0" y="68"/>
                    </a:lnTo>
                    <a:lnTo>
                      <a:pt x="44" y="99"/>
                    </a:lnTo>
                    <a:lnTo>
                      <a:pt x="88" y="131"/>
                    </a:lnTo>
                    <a:lnTo>
                      <a:pt x="138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6" name="Freeform 348"/>
              <p:cNvSpPr>
                <a:spLocks/>
              </p:cNvSpPr>
              <p:nvPr/>
            </p:nvSpPr>
            <p:spPr bwMode="auto">
              <a:xfrm>
                <a:off x="2725" y="1764"/>
                <a:ext cx="16" cy="15"/>
              </a:xfrm>
              <a:custGeom>
                <a:avLst/>
                <a:gdLst>
                  <a:gd name="T0" fmla="*/ 138 w 138"/>
                  <a:gd name="T1" fmla="*/ 63 h 131"/>
                  <a:gd name="T2" fmla="*/ 94 w 138"/>
                  <a:gd name="T3" fmla="*/ 32 h 131"/>
                  <a:gd name="T4" fmla="*/ 51 w 138"/>
                  <a:gd name="T5" fmla="*/ 0 h 131"/>
                  <a:gd name="T6" fmla="*/ 0 w 138"/>
                  <a:gd name="T7" fmla="*/ 68 h 131"/>
                  <a:gd name="T8" fmla="*/ 44 w 138"/>
                  <a:gd name="T9" fmla="*/ 99 h 131"/>
                  <a:gd name="T10" fmla="*/ 88 w 138"/>
                  <a:gd name="T11" fmla="*/ 131 h 131"/>
                  <a:gd name="T12" fmla="*/ 138 w 138"/>
                  <a:gd name="T13" fmla="*/ 6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1">
                    <a:moveTo>
                      <a:pt x="138" y="63"/>
                    </a:moveTo>
                    <a:lnTo>
                      <a:pt x="94" y="32"/>
                    </a:lnTo>
                    <a:lnTo>
                      <a:pt x="51" y="0"/>
                    </a:lnTo>
                    <a:lnTo>
                      <a:pt x="0" y="68"/>
                    </a:lnTo>
                    <a:lnTo>
                      <a:pt x="44" y="99"/>
                    </a:lnTo>
                    <a:lnTo>
                      <a:pt x="88" y="131"/>
                    </a:lnTo>
                    <a:lnTo>
                      <a:pt x="138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7" name="Freeform 349"/>
              <p:cNvSpPr>
                <a:spLocks/>
              </p:cNvSpPr>
              <p:nvPr/>
            </p:nvSpPr>
            <p:spPr bwMode="auto">
              <a:xfrm>
                <a:off x="2725" y="1772"/>
                <a:ext cx="5" cy="3"/>
              </a:xfrm>
              <a:custGeom>
                <a:avLst/>
                <a:gdLst>
                  <a:gd name="T0" fmla="*/ 45 w 45"/>
                  <a:gd name="T1" fmla="*/ 31 h 31"/>
                  <a:gd name="T2" fmla="*/ 1 w 45"/>
                  <a:gd name="T3" fmla="*/ 0 h 31"/>
                  <a:gd name="T4" fmla="*/ 0 w 45"/>
                  <a:gd name="T5" fmla="*/ 1 h 31"/>
                  <a:gd name="T6" fmla="*/ 45 w 45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1">
                    <a:moveTo>
                      <a:pt x="45" y="3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5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8" name="Line 350"/>
              <p:cNvSpPr>
                <a:spLocks noChangeShapeType="1"/>
              </p:cNvSpPr>
              <p:nvPr/>
            </p:nvSpPr>
            <p:spPr bwMode="auto">
              <a:xfrm flipH="1">
                <a:off x="2725" y="17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9" name="Freeform 351"/>
              <p:cNvSpPr>
                <a:spLocks/>
              </p:cNvSpPr>
              <p:nvPr/>
            </p:nvSpPr>
            <p:spPr bwMode="auto">
              <a:xfrm>
                <a:off x="2720" y="1772"/>
                <a:ext cx="15" cy="14"/>
              </a:xfrm>
              <a:custGeom>
                <a:avLst/>
                <a:gdLst>
                  <a:gd name="T0" fmla="*/ 138 w 138"/>
                  <a:gd name="T1" fmla="*/ 61 h 130"/>
                  <a:gd name="T2" fmla="*/ 93 w 138"/>
                  <a:gd name="T3" fmla="*/ 30 h 130"/>
                  <a:gd name="T4" fmla="*/ 48 w 138"/>
                  <a:gd name="T5" fmla="*/ 0 h 130"/>
                  <a:gd name="T6" fmla="*/ 0 w 138"/>
                  <a:gd name="T7" fmla="*/ 69 h 130"/>
                  <a:gd name="T8" fmla="*/ 45 w 138"/>
                  <a:gd name="T9" fmla="*/ 100 h 130"/>
                  <a:gd name="T10" fmla="*/ 90 w 138"/>
                  <a:gd name="T11" fmla="*/ 130 h 130"/>
                  <a:gd name="T12" fmla="*/ 138 w 138"/>
                  <a:gd name="T13" fmla="*/ 6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138" y="61"/>
                    </a:moveTo>
                    <a:lnTo>
                      <a:pt x="93" y="30"/>
                    </a:lnTo>
                    <a:lnTo>
                      <a:pt x="48" y="0"/>
                    </a:lnTo>
                    <a:lnTo>
                      <a:pt x="0" y="69"/>
                    </a:lnTo>
                    <a:lnTo>
                      <a:pt x="45" y="100"/>
                    </a:lnTo>
                    <a:lnTo>
                      <a:pt x="90" y="130"/>
                    </a:lnTo>
                    <a:lnTo>
                      <a:pt x="138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0" name="Freeform 352"/>
              <p:cNvSpPr>
                <a:spLocks/>
              </p:cNvSpPr>
              <p:nvPr/>
            </p:nvSpPr>
            <p:spPr bwMode="auto">
              <a:xfrm>
                <a:off x="2720" y="1772"/>
                <a:ext cx="15" cy="14"/>
              </a:xfrm>
              <a:custGeom>
                <a:avLst/>
                <a:gdLst>
                  <a:gd name="T0" fmla="*/ 138 w 138"/>
                  <a:gd name="T1" fmla="*/ 61 h 130"/>
                  <a:gd name="T2" fmla="*/ 93 w 138"/>
                  <a:gd name="T3" fmla="*/ 30 h 130"/>
                  <a:gd name="T4" fmla="*/ 48 w 138"/>
                  <a:gd name="T5" fmla="*/ 0 h 130"/>
                  <a:gd name="T6" fmla="*/ 0 w 138"/>
                  <a:gd name="T7" fmla="*/ 69 h 130"/>
                  <a:gd name="T8" fmla="*/ 45 w 138"/>
                  <a:gd name="T9" fmla="*/ 100 h 130"/>
                  <a:gd name="T10" fmla="*/ 90 w 138"/>
                  <a:gd name="T11" fmla="*/ 130 h 130"/>
                  <a:gd name="T12" fmla="*/ 138 w 138"/>
                  <a:gd name="T13" fmla="*/ 6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138" y="61"/>
                    </a:moveTo>
                    <a:lnTo>
                      <a:pt x="93" y="30"/>
                    </a:lnTo>
                    <a:lnTo>
                      <a:pt x="48" y="0"/>
                    </a:lnTo>
                    <a:lnTo>
                      <a:pt x="0" y="69"/>
                    </a:lnTo>
                    <a:lnTo>
                      <a:pt x="45" y="100"/>
                    </a:lnTo>
                    <a:lnTo>
                      <a:pt x="90" y="130"/>
                    </a:lnTo>
                    <a:lnTo>
                      <a:pt x="138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1" name="Freeform 353"/>
              <p:cNvSpPr>
                <a:spLocks/>
              </p:cNvSpPr>
              <p:nvPr/>
            </p:nvSpPr>
            <p:spPr bwMode="auto">
              <a:xfrm>
                <a:off x="2720" y="1780"/>
                <a:ext cx="5" cy="3"/>
              </a:xfrm>
              <a:custGeom>
                <a:avLst/>
                <a:gdLst>
                  <a:gd name="T0" fmla="*/ 46 w 46"/>
                  <a:gd name="T1" fmla="*/ 31 h 31"/>
                  <a:gd name="T2" fmla="*/ 1 w 46"/>
                  <a:gd name="T3" fmla="*/ 0 h 31"/>
                  <a:gd name="T4" fmla="*/ 0 w 46"/>
                  <a:gd name="T5" fmla="*/ 1 h 31"/>
                  <a:gd name="T6" fmla="*/ 46 w 46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1">
                    <a:moveTo>
                      <a:pt x="46" y="3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6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2" name="Line 354"/>
              <p:cNvSpPr>
                <a:spLocks noChangeShapeType="1"/>
              </p:cNvSpPr>
              <p:nvPr/>
            </p:nvSpPr>
            <p:spPr bwMode="auto">
              <a:xfrm flipH="1">
                <a:off x="2720" y="1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3" name="Freeform 355"/>
              <p:cNvSpPr>
                <a:spLocks/>
              </p:cNvSpPr>
              <p:nvPr/>
            </p:nvSpPr>
            <p:spPr bwMode="auto">
              <a:xfrm>
                <a:off x="2715" y="1780"/>
                <a:ext cx="15" cy="14"/>
              </a:xfrm>
              <a:custGeom>
                <a:avLst/>
                <a:gdLst>
                  <a:gd name="T0" fmla="*/ 138 w 138"/>
                  <a:gd name="T1" fmla="*/ 59 h 130"/>
                  <a:gd name="T2" fmla="*/ 92 w 138"/>
                  <a:gd name="T3" fmla="*/ 30 h 130"/>
                  <a:gd name="T4" fmla="*/ 46 w 138"/>
                  <a:gd name="T5" fmla="*/ 0 h 130"/>
                  <a:gd name="T6" fmla="*/ 0 w 138"/>
                  <a:gd name="T7" fmla="*/ 71 h 130"/>
                  <a:gd name="T8" fmla="*/ 46 w 138"/>
                  <a:gd name="T9" fmla="*/ 101 h 130"/>
                  <a:gd name="T10" fmla="*/ 92 w 138"/>
                  <a:gd name="T11" fmla="*/ 130 h 130"/>
                  <a:gd name="T12" fmla="*/ 138 w 138"/>
                  <a:gd name="T13" fmla="*/ 5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138" y="59"/>
                    </a:moveTo>
                    <a:lnTo>
                      <a:pt x="92" y="30"/>
                    </a:lnTo>
                    <a:lnTo>
                      <a:pt x="46" y="0"/>
                    </a:lnTo>
                    <a:lnTo>
                      <a:pt x="0" y="71"/>
                    </a:lnTo>
                    <a:lnTo>
                      <a:pt x="46" y="101"/>
                    </a:lnTo>
                    <a:lnTo>
                      <a:pt x="92" y="130"/>
                    </a:lnTo>
                    <a:lnTo>
                      <a:pt x="138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4" name="Freeform 356"/>
              <p:cNvSpPr>
                <a:spLocks/>
              </p:cNvSpPr>
              <p:nvPr/>
            </p:nvSpPr>
            <p:spPr bwMode="auto">
              <a:xfrm>
                <a:off x="2715" y="1780"/>
                <a:ext cx="15" cy="14"/>
              </a:xfrm>
              <a:custGeom>
                <a:avLst/>
                <a:gdLst>
                  <a:gd name="T0" fmla="*/ 138 w 138"/>
                  <a:gd name="T1" fmla="*/ 59 h 130"/>
                  <a:gd name="T2" fmla="*/ 92 w 138"/>
                  <a:gd name="T3" fmla="*/ 30 h 130"/>
                  <a:gd name="T4" fmla="*/ 46 w 138"/>
                  <a:gd name="T5" fmla="*/ 0 h 130"/>
                  <a:gd name="T6" fmla="*/ 0 w 138"/>
                  <a:gd name="T7" fmla="*/ 71 h 130"/>
                  <a:gd name="T8" fmla="*/ 46 w 138"/>
                  <a:gd name="T9" fmla="*/ 101 h 130"/>
                  <a:gd name="T10" fmla="*/ 92 w 138"/>
                  <a:gd name="T11" fmla="*/ 130 h 130"/>
                  <a:gd name="T12" fmla="*/ 138 w 138"/>
                  <a:gd name="T13" fmla="*/ 5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30">
                    <a:moveTo>
                      <a:pt x="138" y="59"/>
                    </a:moveTo>
                    <a:lnTo>
                      <a:pt x="92" y="30"/>
                    </a:lnTo>
                    <a:lnTo>
                      <a:pt x="46" y="0"/>
                    </a:lnTo>
                    <a:lnTo>
                      <a:pt x="0" y="71"/>
                    </a:lnTo>
                    <a:lnTo>
                      <a:pt x="46" y="101"/>
                    </a:lnTo>
                    <a:lnTo>
                      <a:pt x="92" y="130"/>
                    </a:lnTo>
                    <a:lnTo>
                      <a:pt x="138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5" name="Freeform 357"/>
              <p:cNvSpPr>
                <a:spLocks/>
              </p:cNvSpPr>
              <p:nvPr/>
            </p:nvSpPr>
            <p:spPr bwMode="auto">
              <a:xfrm>
                <a:off x="2714" y="1788"/>
                <a:ext cx="6" cy="3"/>
              </a:xfrm>
              <a:custGeom>
                <a:avLst/>
                <a:gdLst>
                  <a:gd name="T0" fmla="*/ 47 w 47"/>
                  <a:gd name="T1" fmla="*/ 30 h 30"/>
                  <a:gd name="T2" fmla="*/ 1 w 47"/>
                  <a:gd name="T3" fmla="*/ 0 h 30"/>
                  <a:gd name="T4" fmla="*/ 0 w 47"/>
                  <a:gd name="T5" fmla="*/ 2 h 30"/>
                  <a:gd name="T6" fmla="*/ 47 w 47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0">
                    <a:moveTo>
                      <a:pt x="47" y="3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7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6" name="Line 358"/>
              <p:cNvSpPr>
                <a:spLocks noChangeShapeType="1"/>
              </p:cNvSpPr>
              <p:nvPr/>
            </p:nvSpPr>
            <p:spPr bwMode="auto">
              <a:xfrm flipH="1">
                <a:off x="2714" y="17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7" name="Freeform 359"/>
              <p:cNvSpPr>
                <a:spLocks/>
              </p:cNvSpPr>
              <p:nvPr/>
            </p:nvSpPr>
            <p:spPr bwMode="auto">
              <a:xfrm>
                <a:off x="2710" y="1788"/>
                <a:ext cx="15" cy="14"/>
              </a:xfrm>
              <a:custGeom>
                <a:avLst/>
                <a:gdLst>
                  <a:gd name="T0" fmla="*/ 138 w 138"/>
                  <a:gd name="T1" fmla="*/ 55 h 129"/>
                  <a:gd name="T2" fmla="*/ 91 w 138"/>
                  <a:gd name="T3" fmla="*/ 28 h 129"/>
                  <a:gd name="T4" fmla="*/ 44 w 138"/>
                  <a:gd name="T5" fmla="*/ 0 h 129"/>
                  <a:gd name="T6" fmla="*/ 0 w 138"/>
                  <a:gd name="T7" fmla="*/ 74 h 129"/>
                  <a:gd name="T8" fmla="*/ 47 w 138"/>
                  <a:gd name="T9" fmla="*/ 101 h 129"/>
                  <a:gd name="T10" fmla="*/ 94 w 138"/>
                  <a:gd name="T11" fmla="*/ 129 h 129"/>
                  <a:gd name="T12" fmla="*/ 138 w 138"/>
                  <a:gd name="T13" fmla="*/ 5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9">
                    <a:moveTo>
                      <a:pt x="138" y="55"/>
                    </a:moveTo>
                    <a:lnTo>
                      <a:pt x="91" y="28"/>
                    </a:lnTo>
                    <a:lnTo>
                      <a:pt x="44" y="0"/>
                    </a:lnTo>
                    <a:lnTo>
                      <a:pt x="0" y="74"/>
                    </a:lnTo>
                    <a:lnTo>
                      <a:pt x="47" y="101"/>
                    </a:lnTo>
                    <a:lnTo>
                      <a:pt x="94" y="129"/>
                    </a:lnTo>
                    <a:lnTo>
                      <a:pt x="138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8" name="Freeform 360"/>
              <p:cNvSpPr>
                <a:spLocks/>
              </p:cNvSpPr>
              <p:nvPr/>
            </p:nvSpPr>
            <p:spPr bwMode="auto">
              <a:xfrm>
                <a:off x="2710" y="1788"/>
                <a:ext cx="15" cy="14"/>
              </a:xfrm>
              <a:custGeom>
                <a:avLst/>
                <a:gdLst>
                  <a:gd name="T0" fmla="*/ 138 w 138"/>
                  <a:gd name="T1" fmla="*/ 55 h 129"/>
                  <a:gd name="T2" fmla="*/ 91 w 138"/>
                  <a:gd name="T3" fmla="*/ 28 h 129"/>
                  <a:gd name="T4" fmla="*/ 44 w 138"/>
                  <a:gd name="T5" fmla="*/ 0 h 129"/>
                  <a:gd name="T6" fmla="*/ 0 w 138"/>
                  <a:gd name="T7" fmla="*/ 74 h 129"/>
                  <a:gd name="T8" fmla="*/ 47 w 138"/>
                  <a:gd name="T9" fmla="*/ 101 h 129"/>
                  <a:gd name="T10" fmla="*/ 94 w 138"/>
                  <a:gd name="T11" fmla="*/ 129 h 129"/>
                  <a:gd name="T12" fmla="*/ 138 w 138"/>
                  <a:gd name="T13" fmla="*/ 5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9">
                    <a:moveTo>
                      <a:pt x="138" y="55"/>
                    </a:moveTo>
                    <a:lnTo>
                      <a:pt x="91" y="28"/>
                    </a:lnTo>
                    <a:lnTo>
                      <a:pt x="44" y="0"/>
                    </a:lnTo>
                    <a:lnTo>
                      <a:pt x="0" y="74"/>
                    </a:lnTo>
                    <a:lnTo>
                      <a:pt x="47" y="101"/>
                    </a:lnTo>
                    <a:lnTo>
                      <a:pt x="94" y="129"/>
                    </a:lnTo>
                    <a:lnTo>
                      <a:pt x="138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9" name="Freeform 361"/>
              <p:cNvSpPr>
                <a:spLocks/>
              </p:cNvSpPr>
              <p:nvPr/>
            </p:nvSpPr>
            <p:spPr bwMode="auto">
              <a:xfrm>
                <a:off x="2710" y="1796"/>
                <a:ext cx="5" cy="3"/>
              </a:xfrm>
              <a:custGeom>
                <a:avLst/>
                <a:gdLst>
                  <a:gd name="T0" fmla="*/ 47 w 47"/>
                  <a:gd name="T1" fmla="*/ 27 h 27"/>
                  <a:gd name="T2" fmla="*/ 0 w 47"/>
                  <a:gd name="T3" fmla="*/ 0 h 27"/>
                  <a:gd name="T4" fmla="*/ 0 w 47"/>
                  <a:gd name="T5" fmla="*/ 1 h 27"/>
                  <a:gd name="T6" fmla="*/ 47 w 47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47" y="2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7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0" name="Line 362"/>
              <p:cNvSpPr>
                <a:spLocks noChangeShapeType="1"/>
              </p:cNvSpPr>
              <p:nvPr/>
            </p:nvSpPr>
            <p:spPr bwMode="auto">
              <a:xfrm>
                <a:off x="2710" y="17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1" name="Freeform 363"/>
              <p:cNvSpPr>
                <a:spLocks/>
              </p:cNvSpPr>
              <p:nvPr/>
            </p:nvSpPr>
            <p:spPr bwMode="auto">
              <a:xfrm>
                <a:off x="2705" y="1796"/>
                <a:ext cx="15" cy="14"/>
              </a:xfrm>
              <a:custGeom>
                <a:avLst/>
                <a:gdLst>
                  <a:gd name="T0" fmla="*/ 135 w 135"/>
                  <a:gd name="T1" fmla="*/ 53 h 126"/>
                  <a:gd name="T2" fmla="*/ 88 w 135"/>
                  <a:gd name="T3" fmla="*/ 26 h 126"/>
                  <a:gd name="T4" fmla="*/ 41 w 135"/>
                  <a:gd name="T5" fmla="*/ 0 h 126"/>
                  <a:gd name="T6" fmla="*/ 0 w 135"/>
                  <a:gd name="T7" fmla="*/ 73 h 126"/>
                  <a:gd name="T8" fmla="*/ 47 w 135"/>
                  <a:gd name="T9" fmla="*/ 100 h 126"/>
                  <a:gd name="T10" fmla="*/ 94 w 135"/>
                  <a:gd name="T11" fmla="*/ 126 h 126"/>
                  <a:gd name="T12" fmla="*/ 135 w 135"/>
                  <a:gd name="T13" fmla="*/ 5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6">
                    <a:moveTo>
                      <a:pt x="135" y="53"/>
                    </a:moveTo>
                    <a:lnTo>
                      <a:pt x="88" y="26"/>
                    </a:lnTo>
                    <a:lnTo>
                      <a:pt x="41" y="0"/>
                    </a:lnTo>
                    <a:lnTo>
                      <a:pt x="0" y="73"/>
                    </a:lnTo>
                    <a:lnTo>
                      <a:pt x="47" y="100"/>
                    </a:lnTo>
                    <a:lnTo>
                      <a:pt x="94" y="126"/>
                    </a:lnTo>
                    <a:lnTo>
                      <a:pt x="13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2" name="Freeform 364"/>
              <p:cNvSpPr>
                <a:spLocks/>
              </p:cNvSpPr>
              <p:nvPr/>
            </p:nvSpPr>
            <p:spPr bwMode="auto">
              <a:xfrm>
                <a:off x="2705" y="1796"/>
                <a:ext cx="15" cy="14"/>
              </a:xfrm>
              <a:custGeom>
                <a:avLst/>
                <a:gdLst>
                  <a:gd name="T0" fmla="*/ 135 w 135"/>
                  <a:gd name="T1" fmla="*/ 53 h 126"/>
                  <a:gd name="T2" fmla="*/ 88 w 135"/>
                  <a:gd name="T3" fmla="*/ 26 h 126"/>
                  <a:gd name="T4" fmla="*/ 41 w 135"/>
                  <a:gd name="T5" fmla="*/ 0 h 126"/>
                  <a:gd name="T6" fmla="*/ 0 w 135"/>
                  <a:gd name="T7" fmla="*/ 73 h 126"/>
                  <a:gd name="T8" fmla="*/ 47 w 135"/>
                  <a:gd name="T9" fmla="*/ 100 h 126"/>
                  <a:gd name="T10" fmla="*/ 94 w 135"/>
                  <a:gd name="T11" fmla="*/ 126 h 126"/>
                  <a:gd name="T12" fmla="*/ 135 w 135"/>
                  <a:gd name="T13" fmla="*/ 5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6">
                    <a:moveTo>
                      <a:pt x="135" y="53"/>
                    </a:moveTo>
                    <a:lnTo>
                      <a:pt x="88" y="26"/>
                    </a:lnTo>
                    <a:lnTo>
                      <a:pt x="41" y="0"/>
                    </a:lnTo>
                    <a:lnTo>
                      <a:pt x="0" y="73"/>
                    </a:lnTo>
                    <a:lnTo>
                      <a:pt x="47" y="100"/>
                    </a:lnTo>
                    <a:lnTo>
                      <a:pt x="94" y="126"/>
                    </a:lnTo>
                    <a:lnTo>
                      <a:pt x="135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3" name="Freeform 365"/>
              <p:cNvSpPr>
                <a:spLocks/>
              </p:cNvSpPr>
              <p:nvPr/>
            </p:nvSpPr>
            <p:spPr bwMode="auto">
              <a:xfrm>
                <a:off x="2705" y="1804"/>
                <a:ext cx="5" cy="3"/>
              </a:xfrm>
              <a:custGeom>
                <a:avLst/>
                <a:gdLst>
                  <a:gd name="T0" fmla="*/ 48 w 48"/>
                  <a:gd name="T1" fmla="*/ 27 h 27"/>
                  <a:gd name="T2" fmla="*/ 1 w 48"/>
                  <a:gd name="T3" fmla="*/ 0 h 27"/>
                  <a:gd name="T4" fmla="*/ 0 w 48"/>
                  <a:gd name="T5" fmla="*/ 3 h 27"/>
                  <a:gd name="T6" fmla="*/ 48 w 48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27">
                    <a:moveTo>
                      <a:pt x="48" y="27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4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4" name="Line 366"/>
              <p:cNvSpPr>
                <a:spLocks noChangeShapeType="1"/>
              </p:cNvSpPr>
              <p:nvPr/>
            </p:nvSpPr>
            <p:spPr bwMode="auto">
              <a:xfrm flipH="1">
                <a:off x="2705" y="18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5" name="Freeform 367"/>
              <p:cNvSpPr>
                <a:spLocks/>
              </p:cNvSpPr>
              <p:nvPr/>
            </p:nvSpPr>
            <p:spPr bwMode="auto">
              <a:xfrm>
                <a:off x="2701" y="1805"/>
                <a:ext cx="15" cy="13"/>
              </a:xfrm>
              <a:custGeom>
                <a:avLst/>
                <a:gdLst>
                  <a:gd name="T0" fmla="*/ 135 w 135"/>
                  <a:gd name="T1" fmla="*/ 48 h 124"/>
                  <a:gd name="T2" fmla="*/ 86 w 135"/>
                  <a:gd name="T3" fmla="*/ 24 h 124"/>
                  <a:gd name="T4" fmla="*/ 38 w 135"/>
                  <a:gd name="T5" fmla="*/ 0 h 124"/>
                  <a:gd name="T6" fmla="*/ 0 w 135"/>
                  <a:gd name="T7" fmla="*/ 75 h 124"/>
                  <a:gd name="T8" fmla="*/ 48 w 135"/>
                  <a:gd name="T9" fmla="*/ 99 h 124"/>
                  <a:gd name="T10" fmla="*/ 96 w 135"/>
                  <a:gd name="T11" fmla="*/ 124 h 124"/>
                  <a:gd name="T12" fmla="*/ 135 w 135"/>
                  <a:gd name="T13" fmla="*/ 4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4">
                    <a:moveTo>
                      <a:pt x="135" y="48"/>
                    </a:moveTo>
                    <a:lnTo>
                      <a:pt x="86" y="24"/>
                    </a:lnTo>
                    <a:lnTo>
                      <a:pt x="38" y="0"/>
                    </a:lnTo>
                    <a:lnTo>
                      <a:pt x="0" y="75"/>
                    </a:lnTo>
                    <a:lnTo>
                      <a:pt x="48" y="99"/>
                    </a:lnTo>
                    <a:lnTo>
                      <a:pt x="96" y="124"/>
                    </a:lnTo>
                    <a:lnTo>
                      <a:pt x="13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6" name="Freeform 368"/>
              <p:cNvSpPr>
                <a:spLocks/>
              </p:cNvSpPr>
              <p:nvPr/>
            </p:nvSpPr>
            <p:spPr bwMode="auto">
              <a:xfrm>
                <a:off x="2701" y="1805"/>
                <a:ext cx="15" cy="13"/>
              </a:xfrm>
              <a:custGeom>
                <a:avLst/>
                <a:gdLst>
                  <a:gd name="T0" fmla="*/ 135 w 135"/>
                  <a:gd name="T1" fmla="*/ 48 h 124"/>
                  <a:gd name="T2" fmla="*/ 86 w 135"/>
                  <a:gd name="T3" fmla="*/ 24 h 124"/>
                  <a:gd name="T4" fmla="*/ 38 w 135"/>
                  <a:gd name="T5" fmla="*/ 0 h 124"/>
                  <a:gd name="T6" fmla="*/ 0 w 135"/>
                  <a:gd name="T7" fmla="*/ 75 h 124"/>
                  <a:gd name="T8" fmla="*/ 48 w 135"/>
                  <a:gd name="T9" fmla="*/ 99 h 124"/>
                  <a:gd name="T10" fmla="*/ 96 w 135"/>
                  <a:gd name="T11" fmla="*/ 124 h 124"/>
                  <a:gd name="T12" fmla="*/ 135 w 135"/>
                  <a:gd name="T13" fmla="*/ 4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4">
                    <a:moveTo>
                      <a:pt x="135" y="48"/>
                    </a:moveTo>
                    <a:lnTo>
                      <a:pt x="86" y="24"/>
                    </a:lnTo>
                    <a:lnTo>
                      <a:pt x="38" y="0"/>
                    </a:lnTo>
                    <a:lnTo>
                      <a:pt x="0" y="75"/>
                    </a:lnTo>
                    <a:lnTo>
                      <a:pt x="48" y="99"/>
                    </a:lnTo>
                    <a:lnTo>
                      <a:pt x="96" y="124"/>
                    </a:lnTo>
                    <a:lnTo>
                      <a:pt x="13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7" name="Freeform 369"/>
              <p:cNvSpPr>
                <a:spLocks/>
              </p:cNvSpPr>
              <p:nvPr/>
            </p:nvSpPr>
            <p:spPr bwMode="auto">
              <a:xfrm>
                <a:off x="2701" y="1813"/>
                <a:ext cx="5" cy="3"/>
              </a:xfrm>
              <a:custGeom>
                <a:avLst/>
                <a:gdLst>
                  <a:gd name="T0" fmla="*/ 49 w 49"/>
                  <a:gd name="T1" fmla="*/ 24 h 24"/>
                  <a:gd name="T2" fmla="*/ 1 w 49"/>
                  <a:gd name="T3" fmla="*/ 0 h 24"/>
                  <a:gd name="T4" fmla="*/ 0 w 49"/>
                  <a:gd name="T5" fmla="*/ 0 h 24"/>
                  <a:gd name="T6" fmla="*/ 49 w 49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24">
                    <a:moveTo>
                      <a:pt x="49" y="2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9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8" name="Line 370"/>
              <p:cNvSpPr>
                <a:spLocks noChangeShapeType="1"/>
              </p:cNvSpPr>
              <p:nvPr/>
            </p:nvSpPr>
            <p:spPr bwMode="auto">
              <a:xfrm flipH="1">
                <a:off x="2701" y="1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9" name="Freeform 371"/>
              <p:cNvSpPr>
                <a:spLocks/>
              </p:cNvSpPr>
              <p:nvPr/>
            </p:nvSpPr>
            <p:spPr bwMode="auto">
              <a:xfrm>
                <a:off x="2696" y="1813"/>
                <a:ext cx="15" cy="14"/>
              </a:xfrm>
              <a:custGeom>
                <a:avLst/>
                <a:gdLst>
                  <a:gd name="T0" fmla="*/ 136 w 136"/>
                  <a:gd name="T1" fmla="*/ 49 h 125"/>
                  <a:gd name="T2" fmla="*/ 87 w 136"/>
                  <a:gd name="T3" fmla="*/ 24 h 125"/>
                  <a:gd name="T4" fmla="*/ 38 w 136"/>
                  <a:gd name="T5" fmla="*/ 0 h 125"/>
                  <a:gd name="T6" fmla="*/ 0 w 136"/>
                  <a:gd name="T7" fmla="*/ 77 h 125"/>
                  <a:gd name="T8" fmla="*/ 50 w 136"/>
                  <a:gd name="T9" fmla="*/ 101 h 125"/>
                  <a:gd name="T10" fmla="*/ 99 w 136"/>
                  <a:gd name="T11" fmla="*/ 125 h 125"/>
                  <a:gd name="T12" fmla="*/ 136 w 136"/>
                  <a:gd name="T13" fmla="*/ 4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5">
                    <a:moveTo>
                      <a:pt x="136" y="49"/>
                    </a:moveTo>
                    <a:lnTo>
                      <a:pt x="87" y="24"/>
                    </a:lnTo>
                    <a:lnTo>
                      <a:pt x="38" y="0"/>
                    </a:lnTo>
                    <a:lnTo>
                      <a:pt x="0" y="77"/>
                    </a:lnTo>
                    <a:lnTo>
                      <a:pt x="50" y="101"/>
                    </a:lnTo>
                    <a:lnTo>
                      <a:pt x="99" y="125"/>
                    </a:lnTo>
                    <a:lnTo>
                      <a:pt x="136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0" name="Freeform 372"/>
              <p:cNvSpPr>
                <a:spLocks/>
              </p:cNvSpPr>
              <p:nvPr/>
            </p:nvSpPr>
            <p:spPr bwMode="auto">
              <a:xfrm>
                <a:off x="2696" y="1813"/>
                <a:ext cx="15" cy="14"/>
              </a:xfrm>
              <a:custGeom>
                <a:avLst/>
                <a:gdLst>
                  <a:gd name="T0" fmla="*/ 136 w 136"/>
                  <a:gd name="T1" fmla="*/ 49 h 125"/>
                  <a:gd name="T2" fmla="*/ 87 w 136"/>
                  <a:gd name="T3" fmla="*/ 24 h 125"/>
                  <a:gd name="T4" fmla="*/ 38 w 136"/>
                  <a:gd name="T5" fmla="*/ 0 h 125"/>
                  <a:gd name="T6" fmla="*/ 0 w 136"/>
                  <a:gd name="T7" fmla="*/ 77 h 125"/>
                  <a:gd name="T8" fmla="*/ 50 w 136"/>
                  <a:gd name="T9" fmla="*/ 101 h 125"/>
                  <a:gd name="T10" fmla="*/ 99 w 136"/>
                  <a:gd name="T11" fmla="*/ 125 h 125"/>
                  <a:gd name="T12" fmla="*/ 136 w 136"/>
                  <a:gd name="T13" fmla="*/ 4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5">
                    <a:moveTo>
                      <a:pt x="136" y="49"/>
                    </a:moveTo>
                    <a:lnTo>
                      <a:pt x="87" y="24"/>
                    </a:lnTo>
                    <a:lnTo>
                      <a:pt x="38" y="0"/>
                    </a:lnTo>
                    <a:lnTo>
                      <a:pt x="0" y="77"/>
                    </a:lnTo>
                    <a:lnTo>
                      <a:pt x="50" y="101"/>
                    </a:lnTo>
                    <a:lnTo>
                      <a:pt x="99" y="125"/>
                    </a:lnTo>
                    <a:lnTo>
                      <a:pt x="136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1" name="Freeform 373"/>
              <p:cNvSpPr>
                <a:spLocks/>
              </p:cNvSpPr>
              <p:nvPr/>
            </p:nvSpPr>
            <p:spPr bwMode="auto">
              <a:xfrm>
                <a:off x="2696" y="1821"/>
                <a:ext cx="6" cy="3"/>
              </a:xfrm>
              <a:custGeom>
                <a:avLst/>
                <a:gdLst>
                  <a:gd name="T0" fmla="*/ 51 w 51"/>
                  <a:gd name="T1" fmla="*/ 24 h 24"/>
                  <a:gd name="T2" fmla="*/ 1 w 51"/>
                  <a:gd name="T3" fmla="*/ 0 h 24"/>
                  <a:gd name="T4" fmla="*/ 0 w 51"/>
                  <a:gd name="T5" fmla="*/ 3 h 24"/>
                  <a:gd name="T6" fmla="*/ 51 w 5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4">
                    <a:moveTo>
                      <a:pt x="51" y="24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2" name="Line 374"/>
              <p:cNvSpPr>
                <a:spLocks noChangeShapeType="1"/>
              </p:cNvSpPr>
              <p:nvPr/>
            </p:nvSpPr>
            <p:spPr bwMode="auto">
              <a:xfrm flipH="1">
                <a:off x="2696" y="1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3" name="Freeform 375"/>
              <p:cNvSpPr>
                <a:spLocks/>
              </p:cNvSpPr>
              <p:nvPr/>
            </p:nvSpPr>
            <p:spPr bwMode="auto">
              <a:xfrm>
                <a:off x="2693" y="1822"/>
                <a:ext cx="14" cy="13"/>
              </a:xfrm>
              <a:custGeom>
                <a:avLst/>
                <a:gdLst>
                  <a:gd name="T0" fmla="*/ 134 w 134"/>
                  <a:gd name="T1" fmla="*/ 42 h 120"/>
                  <a:gd name="T2" fmla="*/ 84 w 134"/>
                  <a:gd name="T3" fmla="*/ 21 h 120"/>
                  <a:gd name="T4" fmla="*/ 33 w 134"/>
                  <a:gd name="T5" fmla="*/ 0 h 120"/>
                  <a:gd name="T6" fmla="*/ 0 w 134"/>
                  <a:gd name="T7" fmla="*/ 78 h 120"/>
                  <a:gd name="T8" fmla="*/ 51 w 134"/>
                  <a:gd name="T9" fmla="*/ 99 h 120"/>
                  <a:gd name="T10" fmla="*/ 101 w 134"/>
                  <a:gd name="T11" fmla="*/ 120 h 120"/>
                  <a:gd name="T12" fmla="*/ 134 w 134"/>
                  <a:gd name="T13" fmla="*/ 4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20">
                    <a:moveTo>
                      <a:pt x="134" y="42"/>
                    </a:moveTo>
                    <a:lnTo>
                      <a:pt x="84" y="21"/>
                    </a:lnTo>
                    <a:lnTo>
                      <a:pt x="33" y="0"/>
                    </a:lnTo>
                    <a:lnTo>
                      <a:pt x="0" y="78"/>
                    </a:lnTo>
                    <a:lnTo>
                      <a:pt x="51" y="99"/>
                    </a:lnTo>
                    <a:lnTo>
                      <a:pt x="101" y="120"/>
                    </a:lnTo>
                    <a:lnTo>
                      <a:pt x="13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4" name="Freeform 376"/>
              <p:cNvSpPr>
                <a:spLocks/>
              </p:cNvSpPr>
              <p:nvPr/>
            </p:nvSpPr>
            <p:spPr bwMode="auto">
              <a:xfrm>
                <a:off x="2693" y="1822"/>
                <a:ext cx="14" cy="13"/>
              </a:xfrm>
              <a:custGeom>
                <a:avLst/>
                <a:gdLst>
                  <a:gd name="T0" fmla="*/ 134 w 134"/>
                  <a:gd name="T1" fmla="*/ 42 h 120"/>
                  <a:gd name="T2" fmla="*/ 84 w 134"/>
                  <a:gd name="T3" fmla="*/ 21 h 120"/>
                  <a:gd name="T4" fmla="*/ 33 w 134"/>
                  <a:gd name="T5" fmla="*/ 0 h 120"/>
                  <a:gd name="T6" fmla="*/ 0 w 134"/>
                  <a:gd name="T7" fmla="*/ 78 h 120"/>
                  <a:gd name="T8" fmla="*/ 51 w 134"/>
                  <a:gd name="T9" fmla="*/ 99 h 120"/>
                  <a:gd name="T10" fmla="*/ 101 w 134"/>
                  <a:gd name="T11" fmla="*/ 120 h 120"/>
                  <a:gd name="T12" fmla="*/ 134 w 134"/>
                  <a:gd name="T13" fmla="*/ 4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20">
                    <a:moveTo>
                      <a:pt x="134" y="42"/>
                    </a:moveTo>
                    <a:lnTo>
                      <a:pt x="84" y="21"/>
                    </a:lnTo>
                    <a:lnTo>
                      <a:pt x="33" y="0"/>
                    </a:lnTo>
                    <a:lnTo>
                      <a:pt x="0" y="78"/>
                    </a:lnTo>
                    <a:lnTo>
                      <a:pt x="51" y="99"/>
                    </a:lnTo>
                    <a:lnTo>
                      <a:pt x="101" y="120"/>
                    </a:lnTo>
                    <a:lnTo>
                      <a:pt x="13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5" name="Freeform 377"/>
              <p:cNvSpPr>
                <a:spLocks/>
              </p:cNvSpPr>
              <p:nvPr/>
            </p:nvSpPr>
            <p:spPr bwMode="auto">
              <a:xfrm>
                <a:off x="2693" y="1830"/>
                <a:ext cx="5" cy="3"/>
              </a:xfrm>
              <a:custGeom>
                <a:avLst/>
                <a:gdLst>
                  <a:gd name="T0" fmla="*/ 51 w 51"/>
                  <a:gd name="T1" fmla="*/ 21 h 21"/>
                  <a:gd name="T2" fmla="*/ 0 w 51"/>
                  <a:gd name="T3" fmla="*/ 0 h 21"/>
                  <a:gd name="T4" fmla="*/ 0 w 51"/>
                  <a:gd name="T5" fmla="*/ 1 h 21"/>
                  <a:gd name="T6" fmla="*/ 51 w 51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1">
                    <a:moveTo>
                      <a:pt x="51" y="2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1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6" name="Line 378"/>
              <p:cNvSpPr>
                <a:spLocks noChangeShapeType="1"/>
              </p:cNvSpPr>
              <p:nvPr/>
            </p:nvSpPr>
            <p:spPr bwMode="auto">
              <a:xfrm>
                <a:off x="2693" y="18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7" name="Freeform 379"/>
              <p:cNvSpPr>
                <a:spLocks/>
              </p:cNvSpPr>
              <p:nvPr/>
            </p:nvSpPr>
            <p:spPr bwMode="auto">
              <a:xfrm>
                <a:off x="2689" y="1831"/>
                <a:ext cx="15" cy="13"/>
              </a:xfrm>
              <a:custGeom>
                <a:avLst/>
                <a:gdLst>
                  <a:gd name="T0" fmla="*/ 132 w 132"/>
                  <a:gd name="T1" fmla="*/ 40 h 119"/>
                  <a:gd name="T2" fmla="*/ 82 w 132"/>
                  <a:gd name="T3" fmla="*/ 20 h 119"/>
                  <a:gd name="T4" fmla="*/ 31 w 132"/>
                  <a:gd name="T5" fmla="*/ 0 h 119"/>
                  <a:gd name="T6" fmla="*/ 0 w 132"/>
                  <a:gd name="T7" fmla="*/ 79 h 119"/>
                  <a:gd name="T8" fmla="*/ 50 w 132"/>
                  <a:gd name="T9" fmla="*/ 99 h 119"/>
                  <a:gd name="T10" fmla="*/ 100 w 132"/>
                  <a:gd name="T11" fmla="*/ 119 h 119"/>
                  <a:gd name="T12" fmla="*/ 132 w 132"/>
                  <a:gd name="T13" fmla="*/ 4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9">
                    <a:moveTo>
                      <a:pt x="132" y="40"/>
                    </a:moveTo>
                    <a:lnTo>
                      <a:pt x="82" y="20"/>
                    </a:lnTo>
                    <a:lnTo>
                      <a:pt x="31" y="0"/>
                    </a:lnTo>
                    <a:lnTo>
                      <a:pt x="0" y="79"/>
                    </a:lnTo>
                    <a:lnTo>
                      <a:pt x="50" y="99"/>
                    </a:lnTo>
                    <a:lnTo>
                      <a:pt x="100" y="119"/>
                    </a:lnTo>
                    <a:lnTo>
                      <a:pt x="13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8" name="Freeform 380"/>
              <p:cNvSpPr>
                <a:spLocks/>
              </p:cNvSpPr>
              <p:nvPr/>
            </p:nvSpPr>
            <p:spPr bwMode="auto">
              <a:xfrm>
                <a:off x="2689" y="1831"/>
                <a:ext cx="15" cy="13"/>
              </a:xfrm>
              <a:custGeom>
                <a:avLst/>
                <a:gdLst>
                  <a:gd name="T0" fmla="*/ 132 w 132"/>
                  <a:gd name="T1" fmla="*/ 40 h 119"/>
                  <a:gd name="T2" fmla="*/ 82 w 132"/>
                  <a:gd name="T3" fmla="*/ 20 h 119"/>
                  <a:gd name="T4" fmla="*/ 31 w 132"/>
                  <a:gd name="T5" fmla="*/ 0 h 119"/>
                  <a:gd name="T6" fmla="*/ 0 w 132"/>
                  <a:gd name="T7" fmla="*/ 79 h 119"/>
                  <a:gd name="T8" fmla="*/ 50 w 132"/>
                  <a:gd name="T9" fmla="*/ 99 h 119"/>
                  <a:gd name="T10" fmla="*/ 100 w 132"/>
                  <a:gd name="T11" fmla="*/ 119 h 119"/>
                  <a:gd name="T12" fmla="*/ 132 w 132"/>
                  <a:gd name="T13" fmla="*/ 4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9">
                    <a:moveTo>
                      <a:pt x="132" y="40"/>
                    </a:moveTo>
                    <a:lnTo>
                      <a:pt x="82" y="20"/>
                    </a:lnTo>
                    <a:lnTo>
                      <a:pt x="31" y="0"/>
                    </a:lnTo>
                    <a:lnTo>
                      <a:pt x="0" y="79"/>
                    </a:lnTo>
                    <a:lnTo>
                      <a:pt x="50" y="99"/>
                    </a:lnTo>
                    <a:lnTo>
                      <a:pt x="100" y="119"/>
                    </a:lnTo>
                    <a:lnTo>
                      <a:pt x="132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9" name="Freeform 381"/>
              <p:cNvSpPr>
                <a:spLocks/>
              </p:cNvSpPr>
              <p:nvPr/>
            </p:nvSpPr>
            <p:spPr bwMode="auto">
              <a:xfrm>
                <a:off x="2689" y="1839"/>
                <a:ext cx="6" cy="3"/>
              </a:xfrm>
              <a:custGeom>
                <a:avLst/>
                <a:gdLst>
                  <a:gd name="T0" fmla="*/ 52 w 52"/>
                  <a:gd name="T1" fmla="*/ 20 h 20"/>
                  <a:gd name="T2" fmla="*/ 2 w 52"/>
                  <a:gd name="T3" fmla="*/ 0 h 20"/>
                  <a:gd name="T4" fmla="*/ 0 w 52"/>
                  <a:gd name="T5" fmla="*/ 1 h 20"/>
                  <a:gd name="T6" fmla="*/ 52 w 52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0">
                    <a:moveTo>
                      <a:pt x="52" y="2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5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0" name="Line 382"/>
              <p:cNvSpPr>
                <a:spLocks noChangeShapeType="1"/>
              </p:cNvSpPr>
              <p:nvPr/>
            </p:nvSpPr>
            <p:spPr bwMode="auto">
              <a:xfrm flipH="1">
                <a:off x="2689" y="1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1" name="Freeform 383"/>
              <p:cNvSpPr>
                <a:spLocks/>
              </p:cNvSpPr>
              <p:nvPr/>
            </p:nvSpPr>
            <p:spPr bwMode="auto">
              <a:xfrm>
                <a:off x="2686" y="1839"/>
                <a:ext cx="14" cy="14"/>
              </a:xfrm>
              <a:custGeom>
                <a:avLst/>
                <a:gdLst>
                  <a:gd name="T0" fmla="*/ 132 w 132"/>
                  <a:gd name="T1" fmla="*/ 38 h 118"/>
                  <a:gd name="T2" fmla="*/ 80 w 132"/>
                  <a:gd name="T3" fmla="*/ 19 h 118"/>
                  <a:gd name="T4" fmla="*/ 28 w 132"/>
                  <a:gd name="T5" fmla="*/ 0 h 118"/>
                  <a:gd name="T6" fmla="*/ 0 w 132"/>
                  <a:gd name="T7" fmla="*/ 80 h 118"/>
                  <a:gd name="T8" fmla="*/ 52 w 132"/>
                  <a:gd name="T9" fmla="*/ 99 h 118"/>
                  <a:gd name="T10" fmla="*/ 103 w 132"/>
                  <a:gd name="T11" fmla="*/ 118 h 118"/>
                  <a:gd name="T12" fmla="*/ 132 w 132"/>
                  <a:gd name="T13" fmla="*/ 3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8">
                    <a:moveTo>
                      <a:pt x="132" y="38"/>
                    </a:moveTo>
                    <a:lnTo>
                      <a:pt x="80" y="19"/>
                    </a:lnTo>
                    <a:lnTo>
                      <a:pt x="28" y="0"/>
                    </a:lnTo>
                    <a:lnTo>
                      <a:pt x="0" y="80"/>
                    </a:lnTo>
                    <a:lnTo>
                      <a:pt x="52" y="99"/>
                    </a:lnTo>
                    <a:lnTo>
                      <a:pt x="103" y="118"/>
                    </a:lnTo>
                    <a:lnTo>
                      <a:pt x="13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2" name="Freeform 384"/>
              <p:cNvSpPr>
                <a:spLocks/>
              </p:cNvSpPr>
              <p:nvPr/>
            </p:nvSpPr>
            <p:spPr bwMode="auto">
              <a:xfrm>
                <a:off x="2686" y="1839"/>
                <a:ext cx="14" cy="14"/>
              </a:xfrm>
              <a:custGeom>
                <a:avLst/>
                <a:gdLst>
                  <a:gd name="T0" fmla="*/ 132 w 132"/>
                  <a:gd name="T1" fmla="*/ 38 h 118"/>
                  <a:gd name="T2" fmla="*/ 80 w 132"/>
                  <a:gd name="T3" fmla="*/ 19 h 118"/>
                  <a:gd name="T4" fmla="*/ 28 w 132"/>
                  <a:gd name="T5" fmla="*/ 0 h 118"/>
                  <a:gd name="T6" fmla="*/ 0 w 132"/>
                  <a:gd name="T7" fmla="*/ 80 h 118"/>
                  <a:gd name="T8" fmla="*/ 52 w 132"/>
                  <a:gd name="T9" fmla="*/ 99 h 118"/>
                  <a:gd name="T10" fmla="*/ 103 w 132"/>
                  <a:gd name="T11" fmla="*/ 118 h 118"/>
                  <a:gd name="T12" fmla="*/ 132 w 132"/>
                  <a:gd name="T13" fmla="*/ 3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18">
                    <a:moveTo>
                      <a:pt x="132" y="38"/>
                    </a:moveTo>
                    <a:lnTo>
                      <a:pt x="80" y="19"/>
                    </a:lnTo>
                    <a:lnTo>
                      <a:pt x="28" y="0"/>
                    </a:lnTo>
                    <a:lnTo>
                      <a:pt x="0" y="80"/>
                    </a:lnTo>
                    <a:lnTo>
                      <a:pt x="52" y="99"/>
                    </a:lnTo>
                    <a:lnTo>
                      <a:pt x="103" y="118"/>
                    </a:lnTo>
                    <a:lnTo>
                      <a:pt x="132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3" name="Freeform 385"/>
              <p:cNvSpPr>
                <a:spLocks/>
              </p:cNvSpPr>
              <p:nvPr/>
            </p:nvSpPr>
            <p:spPr bwMode="auto">
              <a:xfrm>
                <a:off x="2686" y="1848"/>
                <a:ext cx="6" cy="2"/>
              </a:xfrm>
              <a:custGeom>
                <a:avLst/>
                <a:gdLst>
                  <a:gd name="T0" fmla="*/ 52 w 52"/>
                  <a:gd name="T1" fmla="*/ 19 h 19"/>
                  <a:gd name="T2" fmla="*/ 0 w 52"/>
                  <a:gd name="T3" fmla="*/ 0 h 19"/>
                  <a:gd name="T4" fmla="*/ 0 w 52"/>
                  <a:gd name="T5" fmla="*/ 3 h 19"/>
                  <a:gd name="T6" fmla="*/ 52 w 52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9">
                    <a:moveTo>
                      <a:pt x="52" y="19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4" name="Line 386"/>
              <p:cNvSpPr>
                <a:spLocks noChangeShapeType="1"/>
              </p:cNvSpPr>
              <p:nvPr/>
            </p:nvSpPr>
            <p:spPr bwMode="auto">
              <a:xfrm>
                <a:off x="2686" y="18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5" name="Freeform 387"/>
              <p:cNvSpPr>
                <a:spLocks/>
              </p:cNvSpPr>
              <p:nvPr/>
            </p:nvSpPr>
            <p:spPr bwMode="auto">
              <a:xfrm>
                <a:off x="2683" y="1849"/>
                <a:ext cx="14" cy="12"/>
              </a:xfrm>
              <a:custGeom>
                <a:avLst/>
                <a:gdLst>
                  <a:gd name="T0" fmla="*/ 128 w 128"/>
                  <a:gd name="T1" fmla="*/ 32 h 114"/>
                  <a:gd name="T2" fmla="*/ 77 w 128"/>
                  <a:gd name="T3" fmla="*/ 16 h 114"/>
                  <a:gd name="T4" fmla="*/ 25 w 128"/>
                  <a:gd name="T5" fmla="*/ 0 h 114"/>
                  <a:gd name="T6" fmla="*/ 0 w 128"/>
                  <a:gd name="T7" fmla="*/ 81 h 114"/>
                  <a:gd name="T8" fmla="*/ 51 w 128"/>
                  <a:gd name="T9" fmla="*/ 97 h 114"/>
                  <a:gd name="T10" fmla="*/ 103 w 128"/>
                  <a:gd name="T11" fmla="*/ 114 h 114"/>
                  <a:gd name="T12" fmla="*/ 128 w 128"/>
                  <a:gd name="T13" fmla="*/ 3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14">
                    <a:moveTo>
                      <a:pt x="128" y="32"/>
                    </a:moveTo>
                    <a:lnTo>
                      <a:pt x="77" y="16"/>
                    </a:lnTo>
                    <a:lnTo>
                      <a:pt x="25" y="0"/>
                    </a:lnTo>
                    <a:lnTo>
                      <a:pt x="0" y="81"/>
                    </a:lnTo>
                    <a:lnTo>
                      <a:pt x="51" y="97"/>
                    </a:lnTo>
                    <a:lnTo>
                      <a:pt x="103" y="114"/>
                    </a:lnTo>
                    <a:lnTo>
                      <a:pt x="12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6" name="Freeform 388"/>
              <p:cNvSpPr>
                <a:spLocks/>
              </p:cNvSpPr>
              <p:nvPr/>
            </p:nvSpPr>
            <p:spPr bwMode="auto">
              <a:xfrm>
                <a:off x="2683" y="1849"/>
                <a:ext cx="14" cy="12"/>
              </a:xfrm>
              <a:custGeom>
                <a:avLst/>
                <a:gdLst>
                  <a:gd name="T0" fmla="*/ 128 w 128"/>
                  <a:gd name="T1" fmla="*/ 32 h 114"/>
                  <a:gd name="T2" fmla="*/ 77 w 128"/>
                  <a:gd name="T3" fmla="*/ 16 h 114"/>
                  <a:gd name="T4" fmla="*/ 25 w 128"/>
                  <a:gd name="T5" fmla="*/ 0 h 114"/>
                  <a:gd name="T6" fmla="*/ 0 w 128"/>
                  <a:gd name="T7" fmla="*/ 81 h 114"/>
                  <a:gd name="T8" fmla="*/ 51 w 128"/>
                  <a:gd name="T9" fmla="*/ 97 h 114"/>
                  <a:gd name="T10" fmla="*/ 103 w 128"/>
                  <a:gd name="T11" fmla="*/ 114 h 114"/>
                  <a:gd name="T12" fmla="*/ 128 w 128"/>
                  <a:gd name="T13" fmla="*/ 3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14">
                    <a:moveTo>
                      <a:pt x="128" y="32"/>
                    </a:moveTo>
                    <a:lnTo>
                      <a:pt x="77" y="16"/>
                    </a:lnTo>
                    <a:lnTo>
                      <a:pt x="25" y="0"/>
                    </a:lnTo>
                    <a:lnTo>
                      <a:pt x="0" y="81"/>
                    </a:lnTo>
                    <a:lnTo>
                      <a:pt x="51" y="97"/>
                    </a:lnTo>
                    <a:lnTo>
                      <a:pt x="103" y="114"/>
                    </a:lnTo>
                    <a:lnTo>
                      <a:pt x="12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7" name="Freeform 389"/>
              <p:cNvSpPr>
                <a:spLocks/>
              </p:cNvSpPr>
              <p:nvPr/>
            </p:nvSpPr>
            <p:spPr bwMode="auto">
              <a:xfrm>
                <a:off x="2683" y="1858"/>
                <a:ext cx="6" cy="1"/>
              </a:xfrm>
              <a:custGeom>
                <a:avLst/>
                <a:gdLst>
                  <a:gd name="T0" fmla="*/ 51 w 51"/>
                  <a:gd name="T1" fmla="*/ 16 h 16"/>
                  <a:gd name="T2" fmla="*/ 0 w 51"/>
                  <a:gd name="T3" fmla="*/ 0 h 16"/>
                  <a:gd name="T4" fmla="*/ 0 w 51"/>
                  <a:gd name="T5" fmla="*/ 1 h 16"/>
                  <a:gd name="T6" fmla="*/ 51 w 51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16">
                    <a:moveTo>
                      <a:pt x="51" y="1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8" name="Line 390"/>
              <p:cNvSpPr>
                <a:spLocks noChangeShapeType="1"/>
              </p:cNvSpPr>
              <p:nvPr/>
            </p:nvSpPr>
            <p:spPr bwMode="auto">
              <a:xfrm>
                <a:off x="2683" y="18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9" name="Freeform 391"/>
              <p:cNvSpPr>
                <a:spLocks/>
              </p:cNvSpPr>
              <p:nvPr/>
            </p:nvSpPr>
            <p:spPr bwMode="auto">
              <a:xfrm>
                <a:off x="2680" y="1858"/>
                <a:ext cx="14" cy="12"/>
              </a:xfrm>
              <a:custGeom>
                <a:avLst/>
                <a:gdLst>
                  <a:gd name="T0" fmla="*/ 127 w 127"/>
                  <a:gd name="T1" fmla="*/ 30 h 112"/>
                  <a:gd name="T2" fmla="*/ 75 w 127"/>
                  <a:gd name="T3" fmla="*/ 15 h 112"/>
                  <a:gd name="T4" fmla="*/ 24 w 127"/>
                  <a:gd name="T5" fmla="*/ 0 h 112"/>
                  <a:gd name="T6" fmla="*/ 0 w 127"/>
                  <a:gd name="T7" fmla="*/ 81 h 112"/>
                  <a:gd name="T8" fmla="*/ 51 w 127"/>
                  <a:gd name="T9" fmla="*/ 96 h 112"/>
                  <a:gd name="T10" fmla="*/ 103 w 127"/>
                  <a:gd name="T11" fmla="*/ 112 h 112"/>
                  <a:gd name="T12" fmla="*/ 127 w 127"/>
                  <a:gd name="T13" fmla="*/ 3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12">
                    <a:moveTo>
                      <a:pt x="127" y="30"/>
                    </a:moveTo>
                    <a:lnTo>
                      <a:pt x="75" y="15"/>
                    </a:lnTo>
                    <a:lnTo>
                      <a:pt x="24" y="0"/>
                    </a:lnTo>
                    <a:lnTo>
                      <a:pt x="0" y="81"/>
                    </a:lnTo>
                    <a:lnTo>
                      <a:pt x="51" y="96"/>
                    </a:lnTo>
                    <a:lnTo>
                      <a:pt x="103" y="112"/>
                    </a:lnTo>
                    <a:lnTo>
                      <a:pt x="127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0" name="Freeform 392"/>
              <p:cNvSpPr>
                <a:spLocks/>
              </p:cNvSpPr>
              <p:nvPr/>
            </p:nvSpPr>
            <p:spPr bwMode="auto">
              <a:xfrm>
                <a:off x="2680" y="1858"/>
                <a:ext cx="14" cy="12"/>
              </a:xfrm>
              <a:custGeom>
                <a:avLst/>
                <a:gdLst>
                  <a:gd name="T0" fmla="*/ 127 w 127"/>
                  <a:gd name="T1" fmla="*/ 30 h 112"/>
                  <a:gd name="T2" fmla="*/ 75 w 127"/>
                  <a:gd name="T3" fmla="*/ 15 h 112"/>
                  <a:gd name="T4" fmla="*/ 24 w 127"/>
                  <a:gd name="T5" fmla="*/ 0 h 112"/>
                  <a:gd name="T6" fmla="*/ 0 w 127"/>
                  <a:gd name="T7" fmla="*/ 81 h 112"/>
                  <a:gd name="T8" fmla="*/ 51 w 127"/>
                  <a:gd name="T9" fmla="*/ 96 h 112"/>
                  <a:gd name="T10" fmla="*/ 103 w 127"/>
                  <a:gd name="T11" fmla="*/ 112 h 112"/>
                  <a:gd name="T12" fmla="*/ 127 w 127"/>
                  <a:gd name="T13" fmla="*/ 3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12">
                    <a:moveTo>
                      <a:pt x="127" y="30"/>
                    </a:moveTo>
                    <a:lnTo>
                      <a:pt x="75" y="15"/>
                    </a:lnTo>
                    <a:lnTo>
                      <a:pt x="24" y="0"/>
                    </a:lnTo>
                    <a:lnTo>
                      <a:pt x="0" y="81"/>
                    </a:lnTo>
                    <a:lnTo>
                      <a:pt x="51" y="96"/>
                    </a:lnTo>
                    <a:lnTo>
                      <a:pt x="103" y="112"/>
                    </a:lnTo>
                    <a:lnTo>
                      <a:pt x="127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1" name="Freeform 393"/>
              <p:cNvSpPr>
                <a:spLocks/>
              </p:cNvSpPr>
              <p:nvPr/>
            </p:nvSpPr>
            <p:spPr bwMode="auto">
              <a:xfrm>
                <a:off x="2680" y="1867"/>
                <a:ext cx="6" cy="1"/>
              </a:xfrm>
              <a:custGeom>
                <a:avLst/>
                <a:gdLst>
                  <a:gd name="T0" fmla="*/ 52 w 52"/>
                  <a:gd name="T1" fmla="*/ 15 h 15"/>
                  <a:gd name="T2" fmla="*/ 1 w 52"/>
                  <a:gd name="T3" fmla="*/ 0 h 15"/>
                  <a:gd name="T4" fmla="*/ 0 w 52"/>
                  <a:gd name="T5" fmla="*/ 2 h 15"/>
                  <a:gd name="T6" fmla="*/ 52 w 5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5">
                    <a:moveTo>
                      <a:pt x="52" y="1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2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2" name="Line 394"/>
              <p:cNvSpPr>
                <a:spLocks noChangeShapeType="1"/>
              </p:cNvSpPr>
              <p:nvPr/>
            </p:nvSpPr>
            <p:spPr bwMode="auto">
              <a:xfrm flipH="1">
                <a:off x="2680" y="18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3" name="Freeform 395"/>
              <p:cNvSpPr>
                <a:spLocks/>
              </p:cNvSpPr>
              <p:nvPr/>
            </p:nvSpPr>
            <p:spPr bwMode="auto">
              <a:xfrm>
                <a:off x="2678" y="1867"/>
                <a:ext cx="14" cy="12"/>
              </a:xfrm>
              <a:custGeom>
                <a:avLst/>
                <a:gdLst>
                  <a:gd name="T0" fmla="*/ 125 w 125"/>
                  <a:gd name="T1" fmla="*/ 26 h 109"/>
                  <a:gd name="T2" fmla="*/ 72 w 125"/>
                  <a:gd name="T3" fmla="*/ 13 h 109"/>
                  <a:gd name="T4" fmla="*/ 20 w 125"/>
                  <a:gd name="T5" fmla="*/ 0 h 109"/>
                  <a:gd name="T6" fmla="*/ 0 w 125"/>
                  <a:gd name="T7" fmla="*/ 82 h 109"/>
                  <a:gd name="T8" fmla="*/ 52 w 125"/>
                  <a:gd name="T9" fmla="*/ 96 h 109"/>
                  <a:gd name="T10" fmla="*/ 105 w 125"/>
                  <a:gd name="T11" fmla="*/ 109 h 109"/>
                  <a:gd name="T12" fmla="*/ 125 w 125"/>
                  <a:gd name="T13" fmla="*/ 2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09">
                    <a:moveTo>
                      <a:pt x="125" y="26"/>
                    </a:moveTo>
                    <a:lnTo>
                      <a:pt x="72" y="13"/>
                    </a:lnTo>
                    <a:lnTo>
                      <a:pt x="20" y="0"/>
                    </a:lnTo>
                    <a:lnTo>
                      <a:pt x="0" y="82"/>
                    </a:lnTo>
                    <a:lnTo>
                      <a:pt x="52" y="96"/>
                    </a:lnTo>
                    <a:lnTo>
                      <a:pt x="105" y="109"/>
                    </a:lnTo>
                    <a:lnTo>
                      <a:pt x="12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4" name="Freeform 396"/>
              <p:cNvSpPr>
                <a:spLocks/>
              </p:cNvSpPr>
              <p:nvPr/>
            </p:nvSpPr>
            <p:spPr bwMode="auto">
              <a:xfrm>
                <a:off x="2678" y="1867"/>
                <a:ext cx="14" cy="12"/>
              </a:xfrm>
              <a:custGeom>
                <a:avLst/>
                <a:gdLst>
                  <a:gd name="T0" fmla="*/ 125 w 125"/>
                  <a:gd name="T1" fmla="*/ 26 h 109"/>
                  <a:gd name="T2" fmla="*/ 72 w 125"/>
                  <a:gd name="T3" fmla="*/ 13 h 109"/>
                  <a:gd name="T4" fmla="*/ 20 w 125"/>
                  <a:gd name="T5" fmla="*/ 0 h 109"/>
                  <a:gd name="T6" fmla="*/ 0 w 125"/>
                  <a:gd name="T7" fmla="*/ 82 h 109"/>
                  <a:gd name="T8" fmla="*/ 52 w 125"/>
                  <a:gd name="T9" fmla="*/ 96 h 109"/>
                  <a:gd name="T10" fmla="*/ 105 w 125"/>
                  <a:gd name="T11" fmla="*/ 109 h 109"/>
                  <a:gd name="T12" fmla="*/ 125 w 125"/>
                  <a:gd name="T13" fmla="*/ 2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09">
                    <a:moveTo>
                      <a:pt x="125" y="26"/>
                    </a:moveTo>
                    <a:lnTo>
                      <a:pt x="72" y="13"/>
                    </a:lnTo>
                    <a:lnTo>
                      <a:pt x="20" y="0"/>
                    </a:lnTo>
                    <a:lnTo>
                      <a:pt x="0" y="82"/>
                    </a:lnTo>
                    <a:lnTo>
                      <a:pt x="52" y="96"/>
                    </a:lnTo>
                    <a:lnTo>
                      <a:pt x="105" y="109"/>
                    </a:lnTo>
                    <a:lnTo>
                      <a:pt x="125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5" name="Freeform 397"/>
              <p:cNvSpPr>
                <a:spLocks/>
              </p:cNvSpPr>
              <p:nvPr/>
            </p:nvSpPr>
            <p:spPr bwMode="auto">
              <a:xfrm>
                <a:off x="2678" y="1876"/>
                <a:ext cx="6" cy="2"/>
              </a:xfrm>
              <a:custGeom>
                <a:avLst/>
                <a:gdLst>
                  <a:gd name="T0" fmla="*/ 52 w 52"/>
                  <a:gd name="T1" fmla="*/ 14 h 14"/>
                  <a:gd name="T2" fmla="*/ 0 w 52"/>
                  <a:gd name="T3" fmla="*/ 0 h 14"/>
                  <a:gd name="T4" fmla="*/ 0 w 52"/>
                  <a:gd name="T5" fmla="*/ 1 h 14"/>
                  <a:gd name="T6" fmla="*/ 52 w 5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4">
                    <a:moveTo>
                      <a:pt x="52" y="1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6" name="Line 398"/>
              <p:cNvSpPr>
                <a:spLocks noChangeShapeType="1"/>
              </p:cNvSpPr>
              <p:nvPr/>
            </p:nvSpPr>
            <p:spPr bwMode="auto">
              <a:xfrm>
                <a:off x="2678" y="18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7" name="Freeform 399"/>
              <p:cNvSpPr>
                <a:spLocks/>
              </p:cNvSpPr>
              <p:nvPr/>
            </p:nvSpPr>
            <p:spPr bwMode="auto">
              <a:xfrm>
                <a:off x="2676" y="1876"/>
                <a:ext cx="14" cy="12"/>
              </a:xfrm>
              <a:custGeom>
                <a:avLst/>
                <a:gdLst>
                  <a:gd name="T0" fmla="*/ 124 w 124"/>
                  <a:gd name="T1" fmla="*/ 25 h 108"/>
                  <a:gd name="T2" fmla="*/ 71 w 124"/>
                  <a:gd name="T3" fmla="*/ 13 h 108"/>
                  <a:gd name="T4" fmla="*/ 19 w 124"/>
                  <a:gd name="T5" fmla="*/ 0 h 108"/>
                  <a:gd name="T6" fmla="*/ 0 w 124"/>
                  <a:gd name="T7" fmla="*/ 84 h 108"/>
                  <a:gd name="T8" fmla="*/ 53 w 124"/>
                  <a:gd name="T9" fmla="*/ 96 h 108"/>
                  <a:gd name="T10" fmla="*/ 105 w 124"/>
                  <a:gd name="T11" fmla="*/ 108 h 108"/>
                  <a:gd name="T12" fmla="*/ 124 w 124"/>
                  <a:gd name="T13" fmla="*/ 2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08">
                    <a:moveTo>
                      <a:pt x="124" y="25"/>
                    </a:moveTo>
                    <a:lnTo>
                      <a:pt x="71" y="13"/>
                    </a:lnTo>
                    <a:lnTo>
                      <a:pt x="19" y="0"/>
                    </a:lnTo>
                    <a:lnTo>
                      <a:pt x="0" y="84"/>
                    </a:lnTo>
                    <a:lnTo>
                      <a:pt x="53" y="96"/>
                    </a:lnTo>
                    <a:lnTo>
                      <a:pt x="105" y="108"/>
                    </a:lnTo>
                    <a:lnTo>
                      <a:pt x="1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8" name="Freeform 400"/>
              <p:cNvSpPr>
                <a:spLocks/>
              </p:cNvSpPr>
              <p:nvPr/>
            </p:nvSpPr>
            <p:spPr bwMode="auto">
              <a:xfrm>
                <a:off x="2676" y="1876"/>
                <a:ext cx="14" cy="12"/>
              </a:xfrm>
              <a:custGeom>
                <a:avLst/>
                <a:gdLst>
                  <a:gd name="T0" fmla="*/ 124 w 124"/>
                  <a:gd name="T1" fmla="*/ 25 h 108"/>
                  <a:gd name="T2" fmla="*/ 71 w 124"/>
                  <a:gd name="T3" fmla="*/ 13 h 108"/>
                  <a:gd name="T4" fmla="*/ 19 w 124"/>
                  <a:gd name="T5" fmla="*/ 0 h 108"/>
                  <a:gd name="T6" fmla="*/ 0 w 124"/>
                  <a:gd name="T7" fmla="*/ 84 h 108"/>
                  <a:gd name="T8" fmla="*/ 53 w 124"/>
                  <a:gd name="T9" fmla="*/ 96 h 108"/>
                  <a:gd name="T10" fmla="*/ 105 w 124"/>
                  <a:gd name="T11" fmla="*/ 108 h 108"/>
                  <a:gd name="T12" fmla="*/ 124 w 124"/>
                  <a:gd name="T13" fmla="*/ 2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08">
                    <a:moveTo>
                      <a:pt x="124" y="25"/>
                    </a:moveTo>
                    <a:lnTo>
                      <a:pt x="71" y="13"/>
                    </a:lnTo>
                    <a:lnTo>
                      <a:pt x="19" y="0"/>
                    </a:lnTo>
                    <a:lnTo>
                      <a:pt x="0" y="84"/>
                    </a:lnTo>
                    <a:lnTo>
                      <a:pt x="53" y="96"/>
                    </a:lnTo>
                    <a:lnTo>
                      <a:pt x="105" y="108"/>
                    </a:lnTo>
                    <a:lnTo>
                      <a:pt x="124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9" name="Freeform 401"/>
              <p:cNvSpPr>
                <a:spLocks/>
              </p:cNvSpPr>
              <p:nvPr/>
            </p:nvSpPr>
            <p:spPr bwMode="auto">
              <a:xfrm>
                <a:off x="2676" y="1886"/>
                <a:ext cx="6" cy="1"/>
              </a:xfrm>
              <a:custGeom>
                <a:avLst/>
                <a:gdLst>
                  <a:gd name="T0" fmla="*/ 54 w 54"/>
                  <a:gd name="T1" fmla="*/ 12 h 12"/>
                  <a:gd name="T2" fmla="*/ 1 w 54"/>
                  <a:gd name="T3" fmla="*/ 0 h 12"/>
                  <a:gd name="T4" fmla="*/ 0 w 54"/>
                  <a:gd name="T5" fmla="*/ 2 h 12"/>
                  <a:gd name="T6" fmla="*/ 54 w 5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12">
                    <a:moveTo>
                      <a:pt x="54" y="1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0" name="Line 402"/>
              <p:cNvSpPr>
                <a:spLocks noChangeShapeType="1"/>
              </p:cNvSpPr>
              <p:nvPr/>
            </p:nvSpPr>
            <p:spPr bwMode="auto">
              <a:xfrm flipH="1">
                <a:off x="2676" y="18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1" name="Freeform 403"/>
              <p:cNvSpPr>
                <a:spLocks/>
              </p:cNvSpPr>
              <p:nvPr/>
            </p:nvSpPr>
            <p:spPr bwMode="auto">
              <a:xfrm>
                <a:off x="2674" y="1886"/>
                <a:ext cx="14" cy="11"/>
              </a:xfrm>
              <a:custGeom>
                <a:avLst/>
                <a:gdLst>
                  <a:gd name="T0" fmla="*/ 123 w 123"/>
                  <a:gd name="T1" fmla="*/ 20 h 103"/>
                  <a:gd name="T2" fmla="*/ 69 w 123"/>
                  <a:gd name="T3" fmla="*/ 10 h 103"/>
                  <a:gd name="T4" fmla="*/ 15 w 123"/>
                  <a:gd name="T5" fmla="*/ 0 h 103"/>
                  <a:gd name="T6" fmla="*/ 0 w 123"/>
                  <a:gd name="T7" fmla="*/ 83 h 103"/>
                  <a:gd name="T8" fmla="*/ 53 w 123"/>
                  <a:gd name="T9" fmla="*/ 93 h 103"/>
                  <a:gd name="T10" fmla="*/ 107 w 123"/>
                  <a:gd name="T11" fmla="*/ 103 h 103"/>
                  <a:gd name="T12" fmla="*/ 123 w 123"/>
                  <a:gd name="T13" fmla="*/ 2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03">
                    <a:moveTo>
                      <a:pt x="123" y="20"/>
                    </a:moveTo>
                    <a:lnTo>
                      <a:pt x="69" y="10"/>
                    </a:lnTo>
                    <a:lnTo>
                      <a:pt x="15" y="0"/>
                    </a:lnTo>
                    <a:lnTo>
                      <a:pt x="0" y="83"/>
                    </a:lnTo>
                    <a:lnTo>
                      <a:pt x="53" y="93"/>
                    </a:lnTo>
                    <a:lnTo>
                      <a:pt x="107" y="103"/>
                    </a:lnTo>
                    <a:lnTo>
                      <a:pt x="12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2" name="Freeform 404"/>
              <p:cNvSpPr>
                <a:spLocks/>
              </p:cNvSpPr>
              <p:nvPr/>
            </p:nvSpPr>
            <p:spPr bwMode="auto">
              <a:xfrm>
                <a:off x="2674" y="1886"/>
                <a:ext cx="14" cy="11"/>
              </a:xfrm>
              <a:custGeom>
                <a:avLst/>
                <a:gdLst>
                  <a:gd name="T0" fmla="*/ 123 w 123"/>
                  <a:gd name="T1" fmla="*/ 20 h 103"/>
                  <a:gd name="T2" fmla="*/ 69 w 123"/>
                  <a:gd name="T3" fmla="*/ 10 h 103"/>
                  <a:gd name="T4" fmla="*/ 15 w 123"/>
                  <a:gd name="T5" fmla="*/ 0 h 103"/>
                  <a:gd name="T6" fmla="*/ 0 w 123"/>
                  <a:gd name="T7" fmla="*/ 83 h 103"/>
                  <a:gd name="T8" fmla="*/ 53 w 123"/>
                  <a:gd name="T9" fmla="*/ 93 h 103"/>
                  <a:gd name="T10" fmla="*/ 107 w 123"/>
                  <a:gd name="T11" fmla="*/ 103 h 103"/>
                  <a:gd name="T12" fmla="*/ 123 w 123"/>
                  <a:gd name="T13" fmla="*/ 2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03">
                    <a:moveTo>
                      <a:pt x="123" y="20"/>
                    </a:moveTo>
                    <a:lnTo>
                      <a:pt x="69" y="10"/>
                    </a:lnTo>
                    <a:lnTo>
                      <a:pt x="15" y="0"/>
                    </a:lnTo>
                    <a:lnTo>
                      <a:pt x="0" y="83"/>
                    </a:lnTo>
                    <a:lnTo>
                      <a:pt x="53" y="93"/>
                    </a:lnTo>
                    <a:lnTo>
                      <a:pt x="107" y="103"/>
                    </a:lnTo>
                    <a:lnTo>
                      <a:pt x="123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933" name="Group 405"/>
            <p:cNvGrpSpPr>
              <a:grpSpLocks/>
            </p:cNvGrpSpPr>
            <p:nvPr/>
          </p:nvGrpSpPr>
          <p:grpSpPr bwMode="auto">
            <a:xfrm>
              <a:off x="2149" y="1280"/>
              <a:ext cx="1630" cy="1867"/>
              <a:chOff x="2149" y="1280"/>
              <a:chExt cx="1630" cy="1867"/>
            </a:xfrm>
          </p:grpSpPr>
          <p:sp>
            <p:nvSpPr>
              <p:cNvPr id="22934" name="Freeform 406"/>
              <p:cNvSpPr>
                <a:spLocks/>
              </p:cNvSpPr>
              <p:nvPr/>
            </p:nvSpPr>
            <p:spPr bwMode="auto">
              <a:xfrm>
                <a:off x="2674" y="1895"/>
                <a:ext cx="6" cy="1"/>
              </a:xfrm>
              <a:custGeom>
                <a:avLst/>
                <a:gdLst>
                  <a:gd name="T0" fmla="*/ 53 w 53"/>
                  <a:gd name="T1" fmla="*/ 10 h 10"/>
                  <a:gd name="T2" fmla="*/ 0 w 53"/>
                  <a:gd name="T3" fmla="*/ 0 h 10"/>
                  <a:gd name="T4" fmla="*/ 0 w 53"/>
                  <a:gd name="T5" fmla="*/ 3 h 10"/>
                  <a:gd name="T6" fmla="*/ 53 w 5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">
                    <a:moveTo>
                      <a:pt x="53" y="1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5" name="Line 407"/>
              <p:cNvSpPr>
                <a:spLocks noChangeShapeType="1"/>
              </p:cNvSpPr>
              <p:nvPr/>
            </p:nvSpPr>
            <p:spPr bwMode="auto">
              <a:xfrm>
                <a:off x="2674" y="18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6" name="Freeform 408"/>
              <p:cNvSpPr>
                <a:spLocks/>
              </p:cNvSpPr>
              <p:nvPr/>
            </p:nvSpPr>
            <p:spPr bwMode="auto">
              <a:xfrm>
                <a:off x="2673" y="1895"/>
                <a:ext cx="13" cy="11"/>
              </a:xfrm>
              <a:custGeom>
                <a:avLst/>
                <a:gdLst>
                  <a:gd name="T0" fmla="*/ 119 w 119"/>
                  <a:gd name="T1" fmla="*/ 15 h 98"/>
                  <a:gd name="T2" fmla="*/ 65 w 119"/>
                  <a:gd name="T3" fmla="*/ 7 h 98"/>
                  <a:gd name="T4" fmla="*/ 12 w 119"/>
                  <a:gd name="T5" fmla="*/ 0 h 98"/>
                  <a:gd name="T6" fmla="*/ 0 w 119"/>
                  <a:gd name="T7" fmla="*/ 83 h 98"/>
                  <a:gd name="T8" fmla="*/ 53 w 119"/>
                  <a:gd name="T9" fmla="*/ 91 h 98"/>
                  <a:gd name="T10" fmla="*/ 107 w 119"/>
                  <a:gd name="T11" fmla="*/ 98 h 98"/>
                  <a:gd name="T12" fmla="*/ 119 w 119"/>
                  <a:gd name="T13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8">
                    <a:moveTo>
                      <a:pt x="119" y="15"/>
                    </a:moveTo>
                    <a:lnTo>
                      <a:pt x="65" y="7"/>
                    </a:lnTo>
                    <a:lnTo>
                      <a:pt x="12" y="0"/>
                    </a:lnTo>
                    <a:lnTo>
                      <a:pt x="0" y="83"/>
                    </a:lnTo>
                    <a:lnTo>
                      <a:pt x="53" y="91"/>
                    </a:lnTo>
                    <a:lnTo>
                      <a:pt x="107" y="98"/>
                    </a:lnTo>
                    <a:lnTo>
                      <a:pt x="119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7" name="Freeform 409"/>
              <p:cNvSpPr>
                <a:spLocks/>
              </p:cNvSpPr>
              <p:nvPr/>
            </p:nvSpPr>
            <p:spPr bwMode="auto">
              <a:xfrm>
                <a:off x="2673" y="1895"/>
                <a:ext cx="13" cy="11"/>
              </a:xfrm>
              <a:custGeom>
                <a:avLst/>
                <a:gdLst>
                  <a:gd name="T0" fmla="*/ 119 w 119"/>
                  <a:gd name="T1" fmla="*/ 15 h 98"/>
                  <a:gd name="T2" fmla="*/ 65 w 119"/>
                  <a:gd name="T3" fmla="*/ 7 h 98"/>
                  <a:gd name="T4" fmla="*/ 12 w 119"/>
                  <a:gd name="T5" fmla="*/ 0 h 98"/>
                  <a:gd name="T6" fmla="*/ 0 w 119"/>
                  <a:gd name="T7" fmla="*/ 83 h 98"/>
                  <a:gd name="T8" fmla="*/ 53 w 119"/>
                  <a:gd name="T9" fmla="*/ 91 h 98"/>
                  <a:gd name="T10" fmla="*/ 107 w 119"/>
                  <a:gd name="T11" fmla="*/ 98 h 98"/>
                  <a:gd name="T12" fmla="*/ 119 w 119"/>
                  <a:gd name="T13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8">
                    <a:moveTo>
                      <a:pt x="119" y="15"/>
                    </a:moveTo>
                    <a:lnTo>
                      <a:pt x="65" y="7"/>
                    </a:lnTo>
                    <a:lnTo>
                      <a:pt x="12" y="0"/>
                    </a:lnTo>
                    <a:lnTo>
                      <a:pt x="0" y="83"/>
                    </a:lnTo>
                    <a:lnTo>
                      <a:pt x="53" y="91"/>
                    </a:lnTo>
                    <a:lnTo>
                      <a:pt x="107" y="98"/>
                    </a:lnTo>
                    <a:lnTo>
                      <a:pt x="119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8" name="Freeform 410"/>
              <p:cNvSpPr>
                <a:spLocks/>
              </p:cNvSpPr>
              <p:nvPr/>
            </p:nvSpPr>
            <p:spPr bwMode="auto">
              <a:xfrm>
                <a:off x="2673" y="1905"/>
                <a:ext cx="6" cy="1"/>
              </a:xfrm>
              <a:custGeom>
                <a:avLst/>
                <a:gdLst>
                  <a:gd name="T0" fmla="*/ 53 w 53"/>
                  <a:gd name="T1" fmla="*/ 8 h 8"/>
                  <a:gd name="T2" fmla="*/ 0 w 53"/>
                  <a:gd name="T3" fmla="*/ 0 h 8"/>
                  <a:gd name="T4" fmla="*/ 0 w 53"/>
                  <a:gd name="T5" fmla="*/ 1 h 8"/>
                  <a:gd name="T6" fmla="*/ 53 w 5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8">
                    <a:moveTo>
                      <a:pt x="53" y="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9" name="Line 411"/>
              <p:cNvSpPr>
                <a:spLocks noChangeShapeType="1"/>
              </p:cNvSpPr>
              <p:nvPr/>
            </p:nvSpPr>
            <p:spPr bwMode="auto">
              <a:xfrm>
                <a:off x="2673" y="19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0" name="Freeform 412"/>
              <p:cNvSpPr>
                <a:spLocks/>
              </p:cNvSpPr>
              <p:nvPr/>
            </p:nvSpPr>
            <p:spPr bwMode="auto">
              <a:xfrm>
                <a:off x="2672" y="1905"/>
                <a:ext cx="13" cy="11"/>
              </a:xfrm>
              <a:custGeom>
                <a:avLst/>
                <a:gdLst>
                  <a:gd name="T0" fmla="*/ 117 w 117"/>
                  <a:gd name="T1" fmla="*/ 13 h 98"/>
                  <a:gd name="T2" fmla="*/ 63 w 117"/>
                  <a:gd name="T3" fmla="*/ 7 h 98"/>
                  <a:gd name="T4" fmla="*/ 10 w 117"/>
                  <a:gd name="T5" fmla="*/ 0 h 98"/>
                  <a:gd name="T6" fmla="*/ 0 w 117"/>
                  <a:gd name="T7" fmla="*/ 84 h 98"/>
                  <a:gd name="T8" fmla="*/ 54 w 117"/>
                  <a:gd name="T9" fmla="*/ 91 h 98"/>
                  <a:gd name="T10" fmla="*/ 107 w 117"/>
                  <a:gd name="T11" fmla="*/ 98 h 98"/>
                  <a:gd name="T12" fmla="*/ 117 w 117"/>
                  <a:gd name="T13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98">
                    <a:moveTo>
                      <a:pt x="117" y="13"/>
                    </a:moveTo>
                    <a:lnTo>
                      <a:pt x="63" y="7"/>
                    </a:lnTo>
                    <a:lnTo>
                      <a:pt x="10" y="0"/>
                    </a:lnTo>
                    <a:lnTo>
                      <a:pt x="0" y="84"/>
                    </a:lnTo>
                    <a:lnTo>
                      <a:pt x="54" y="91"/>
                    </a:lnTo>
                    <a:lnTo>
                      <a:pt x="107" y="98"/>
                    </a:lnTo>
                    <a:lnTo>
                      <a:pt x="11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1" name="Freeform 413"/>
              <p:cNvSpPr>
                <a:spLocks/>
              </p:cNvSpPr>
              <p:nvPr/>
            </p:nvSpPr>
            <p:spPr bwMode="auto">
              <a:xfrm>
                <a:off x="2672" y="1905"/>
                <a:ext cx="13" cy="11"/>
              </a:xfrm>
              <a:custGeom>
                <a:avLst/>
                <a:gdLst>
                  <a:gd name="T0" fmla="*/ 117 w 117"/>
                  <a:gd name="T1" fmla="*/ 13 h 98"/>
                  <a:gd name="T2" fmla="*/ 63 w 117"/>
                  <a:gd name="T3" fmla="*/ 7 h 98"/>
                  <a:gd name="T4" fmla="*/ 10 w 117"/>
                  <a:gd name="T5" fmla="*/ 0 h 98"/>
                  <a:gd name="T6" fmla="*/ 0 w 117"/>
                  <a:gd name="T7" fmla="*/ 84 h 98"/>
                  <a:gd name="T8" fmla="*/ 54 w 117"/>
                  <a:gd name="T9" fmla="*/ 91 h 98"/>
                  <a:gd name="T10" fmla="*/ 107 w 117"/>
                  <a:gd name="T11" fmla="*/ 98 h 98"/>
                  <a:gd name="T12" fmla="*/ 117 w 117"/>
                  <a:gd name="T13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98">
                    <a:moveTo>
                      <a:pt x="117" y="13"/>
                    </a:moveTo>
                    <a:lnTo>
                      <a:pt x="63" y="7"/>
                    </a:lnTo>
                    <a:lnTo>
                      <a:pt x="10" y="0"/>
                    </a:lnTo>
                    <a:lnTo>
                      <a:pt x="0" y="84"/>
                    </a:lnTo>
                    <a:lnTo>
                      <a:pt x="54" y="91"/>
                    </a:lnTo>
                    <a:lnTo>
                      <a:pt x="107" y="98"/>
                    </a:lnTo>
                    <a:lnTo>
                      <a:pt x="117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" name="Freeform 414"/>
              <p:cNvSpPr>
                <a:spLocks/>
              </p:cNvSpPr>
              <p:nvPr/>
            </p:nvSpPr>
            <p:spPr bwMode="auto">
              <a:xfrm>
                <a:off x="2672" y="1914"/>
                <a:ext cx="6" cy="1"/>
              </a:xfrm>
              <a:custGeom>
                <a:avLst/>
                <a:gdLst>
                  <a:gd name="T0" fmla="*/ 54 w 54"/>
                  <a:gd name="T1" fmla="*/ 7 h 7"/>
                  <a:gd name="T2" fmla="*/ 0 w 54"/>
                  <a:gd name="T3" fmla="*/ 0 h 7"/>
                  <a:gd name="T4" fmla="*/ 0 w 54"/>
                  <a:gd name="T5" fmla="*/ 3 h 7"/>
                  <a:gd name="T6" fmla="*/ 54 w 54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7">
                    <a:moveTo>
                      <a:pt x="54" y="7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3" name="Line 415"/>
              <p:cNvSpPr>
                <a:spLocks noChangeShapeType="1"/>
              </p:cNvSpPr>
              <p:nvPr/>
            </p:nvSpPr>
            <p:spPr bwMode="auto">
              <a:xfrm>
                <a:off x="2672" y="19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4" name="Freeform 416"/>
              <p:cNvSpPr>
                <a:spLocks/>
              </p:cNvSpPr>
              <p:nvPr/>
            </p:nvSpPr>
            <p:spPr bwMode="auto">
              <a:xfrm>
                <a:off x="2671" y="1914"/>
                <a:ext cx="13" cy="11"/>
              </a:xfrm>
              <a:custGeom>
                <a:avLst/>
                <a:gdLst>
                  <a:gd name="T0" fmla="*/ 114 w 114"/>
                  <a:gd name="T1" fmla="*/ 8 h 93"/>
                  <a:gd name="T2" fmla="*/ 61 w 114"/>
                  <a:gd name="T3" fmla="*/ 4 h 93"/>
                  <a:gd name="T4" fmla="*/ 7 w 114"/>
                  <a:gd name="T5" fmla="*/ 0 h 93"/>
                  <a:gd name="T6" fmla="*/ 0 w 114"/>
                  <a:gd name="T7" fmla="*/ 84 h 93"/>
                  <a:gd name="T8" fmla="*/ 54 w 114"/>
                  <a:gd name="T9" fmla="*/ 88 h 93"/>
                  <a:gd name="T10" fmla="*/ 108 w 114"/>
                  <a:gd name="T11" fmla="*/ 93 h 93"/>
                  <a:gd name="T12" fmla="*/ 114 w 114"/>
                  <a:gd name="T13" fmla="*/ 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93">
                    <a:moveTo>
                      <a:pt x="114" y="8"/>
                    </a:moveTo>
                    <a:lnTo>
                      <a:pt x="61" y="4"/>
                    </a:lnTo>
                    <a:lnTo>
                      <a:pt x="7" y="0"/>
                    </a:lnTo>
                    <a:lnTo>
                      <a:pt x="0" y="84"/>
                    </a:lnTo>
                    <a:lnTo>
                      <a:pt x="54" y="88"/>
                    </a:lnTo>
                    <a:lnTo>
                      <a:pt x="108" y="93"/>
                    </a:lnTo>
                    <a:lnTo>
                      <a:pt x="1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5" name="Freeform 417"/>
              <p:cNvSpPr>
                <a:spLocks/>
              </p:cNvSpPr>
              <p:nvPr/>
            </p:nvSpPr>
            <p:spPr bwMode="auto">
              <a:xfrm>
                <a:off x="2671" y="1914"/>
                <a:ext cx="13" cy="11"/>
              </a:xfrm>
              <a:custGeom>
                <a:avLst/>
                <a:gdLst>
                  <a:gd name="T0" fmla="*/ 114 w 114"/>
                  <a:gd name="T1" fmla="*/ 8 h 93"/>
                  <a:gd name="T2" fmla="*/ 61 w 114"/>
                  <a:gd name="T3" fmla="*/ 4 h 93"/>
                  <a:gd name="T4" fmla="*/ 7 w 114"/>
                  <a:gd name="T5" fmla="*/ 0 h 93"/>
                  <a:gd name="T6" fmla="*/ 0 w 114"/>
                  <a:gd name="T7" fmla="*/ 84 h 93"/>
                  <a:gd name="T8" fmla="*/ 54 w 114"/>
                  <a:gd name="T9" fmla="*/ 88 h 93"/>
                  <a:gd name="T10" fmla="*/ 108 w 114"/>
                  <a:gd name="T11" fmla="*/ 93 h 93"/>
                  <a:gd name="T12" fmla="*/ 114 w 114"/>
                  <a:gd name="T13" fmla="*/ 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93">
                    <a:moveTo>
                      <a:pt x="114" y="8"/>
                    </a:moveTo>
                    <a:lnTo>
                      <a:pt x="61" y="4"/>
                    </a:lnTo>
                    <a:lnTo>
                      <a:pt x="7" y="0"/>
                    </a:lnTo>
                    <a:lnTo>
                      <a:pt x="0" y="84"/>
                    </a:lnTo>
                    <a:lnTo>
                      <a:pt x="54" y="88"/>
                    </a:lnTo>
                    <a:lnTo>
                      <a:pt x="108" y="93"/>
                    </a:lnTo>
                    <a:lnTo>
                      <a:pt x="114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6" name="Freeform 418"/>
              <p:cNvSpPr>
                <a:spLocks/>
              </p:cNvSpPr>
              <p:nvPr/>
            </p:nvSpPr>
            <p:spPr bwMode="auto">
              <a:xfrm>
                <a:off x="2671" y="1924"/>
                <a:ext cx="6" cy="1"/>
              </a:xfrm>
              <a:custGeom>
                <a:avLst/>
                <a:gdLst>
                  <a:gd name="T0" fmla="*/ 54 w 54"/>
                  <a:gd name="T1" fmla="*/ 4 h 4"/>
                  <a:gd name="T2" fmla="*/ 0 w 54"/>
                  <a:gd name="T3" fmla="*/ 0 h 4"/>
                  <a:gd name="T4" fmla="*/ 0 w 54"/>
                  <a:gd name="T5" fmla="*/ 1 h 4"/>
                  <a:gd name="T6" fmla="*/ 54 w 5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4">
                    <a:moveTo>
                      <a:pt x="54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7" name="Line 419"/>
              <p:cNvSpPr>
                <a:spLocks noChangeShapeType="1"/>
              </p:cNvSpPr>
              <p:nvPr/>
            </p:nvSpPr>
            <p:spPr bwMode="auto">
              <a:xfrm>
                <a:off x="2671" y="19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8" name="Freeform 420"/>
              <p:cNvSpPr>
                <a:spLocks/>
              </p:cNvSpPr>
              <p:nvPr/>
            </p:nvSpPr>
            <p:spPr bwMode="auto">
              <a:xfrm>
                <a:off x="2670" y="1924"/>
                <a:ext cx="13" cy="10"/>
              </a:xfrm>
              <a:custGeom>
                <a:avLst/>
                <a:gdLst>
                  <a:gd name="T0" fmla="*/ 112 w 112"/>
                  <a:gd name="T1" fmla="*/ 7 h 92"/>
                  <a:gd name="T2" fmla="*/ 58 w 112"/>
                  <a:gd name="T3" fmla="*/ 3 h 92"/>
                  <a:gd name="T4" fmla="*/ 4 w 112"/>
                  <a:gd name="T5" fmla="*/ 0 h 92"/>
                  <a:gd name="T6" fmla="*/ 0 w 112"/>
                  <a:gd name="T7" fmla="*/ 86 h 92"/>
                  <a:gd name="T8" fmla="*/ 54 w 112"/>
                  <a:gd name="T9" fmla="*/ 89 h 92"/>
                  <a:gd name="T10" fmla="*/ 107 w 112"/>
                  <a:gd name="T11" fmla="*/ 92 h 92"/>
                  <a:gd name="T12" fmla="*/ 112 w 112"/>
                  <a:gd name="T13" fmla="*/ 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2">
                    <a:moveTo>
                      <a:pt x="112" y="7"/>
                    </a:moveTo>
                    <a:lnTo>
                      <a:pt x="58" y="3"/>
                    </a:lnTo>
                    <a:lnTo>
                      <a:pt x="4" y="0"/>
                    </a:lnTo>
                    <a:lnTo>
                      <a:pt x="0" y="86"/>
                    </a:lnTo>
                    <a:lnTo>
                      <a:pt x="54" y="89"/>
                    </a:lnTo>
                    <a:lnTo>
                      <a:pt x="107" y="92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9" name="Freeform 421"/>
              <p:cNvSpPr>
                <a:spLocks/>
              </p:cNvSpPr>
              <p:nvPr/>
            </p:nvSpPr>
            <p:spPr bwMode="auto">
              <a:xfrm>
                <a:off x="2670" y="1924"/>
                <a:ext cx="13" cy="10"/>
              </a:xfrm>
              <a:custGeom>
                <a:avLst/>
                <a:gdLst>
                  <a:gd name="T0" fmla="*/ 112 w 112"/>
                  <a:gd name="T1" fmla="*/ 7 h 92"/>
                  <a:gd name="T2" fmla="*/ 58 w 112"/>
                  <a:gd name="T3" fmla="*/ 3 h 92"/>
                  <a:gd name="T4" fmla="*/ 4 w 112"/>
                  <a:gd name="T5" fmla="*/ 0 h 92"/>
                  <a:gd name="T6" fmla="*/ 0 w 112"/>
                  <a:gd name="T7" fmla="*/ 86 h 92"/>
                  <a:gd name="T8" fmla="*/ 54 w 112"/>
                  <a:gd name="T9" fmla="*/ 89 h 92"/>
                  <a:gd name="T10" fmla="*/ 107 w 112"/>
                  <a:gd name="T11" fmla="*/ 92 h 92"/>
                  <a:gd name="T12" fmla="*/ 112 w 112"/>
                  <a:gd name="T13" fmla="*/ 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2">
                    <a:moveTo>
                      <a:pt x="112" y="7"/>
                    </a:moveTo>
                    <a:lnTo>
                      <a:pt x="58" y="3"/>
                    </a:lnTo>
                    <a:lnTo>
                      <a:pt x="4" y="0"/>
                    </a:lnTo>
                    <a:lnTo>
                      <a:pt x="0" y="86"/>
                    </a:lnTo>
                    <a:lnTo>
                      <a:pt x="54" y="89"/>
                    </a:lnTo>
                    <a:lnTo>
                      <a:pt x="107" y="92"/>
                    </a:lnTo>
                    <a:lnTo>
                      <a:pt x="112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0" name="Freeform 422"/>
              <p:cNvSpPr>
                <a:spLocks/>
              </p:cNvSpPr>
              <p:nvPr/>
            </p:nvSpPr>
            <p:spPr bwMode="auto">
              <a:xfrm>
                <a:off x="2670" y="1933"/>
                <a:ext cx="6" cy="1"/>
              </a:xfrm>
              <a:custGeom>
                <a:avLst/>
                <a:gdLst>
                  <a:gd name="T0" fmla="*/ 54 w 54"/>
                  <a:gd name="T1" fmla="*/ 3 h 3"/>
                  <a:gd name="T2" fmla="*/ 0 w 54"/>
                  <a:gd name="T3" fmla="*/ 0 h 3"/>
                  <a:gd name="T4" fmla="*/ 0 w 54"/>
                  <a:gd name="T5" fmla="*/ 2 h 3"/>
                  <a:gd name="T6" fmla="*/ 54 w 5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3">
                    <a:moveTo>
                      <a:pt x="54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1" name="Line 423"/>
              <p:cNvSpPr>
                <a:spLocks noChangeShapeType="1"/>
              </p:cNvSpPr>
              <p:nvPr/>
            </p:nvSpPr>
            <p:spPr bwMode="auto">
              <a:xfrm>
                <a:off x="2670" y="19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2" name="Freeform 424"/>
              <p:cNvSpPr>
                <a:spLocks/>
              </p:cNvSpPr>
              <p:nvPr/>
            </p:nvSpPr>
            <p:spPr bwMode="auto">
              <a:xfrm>
                <a:off x="2670" y="1934"/>
                <a:ext cx="12" cy="9"/>
              </a:xfrm>
              <a:custGeom>
                <a:avLst/>
                <a:gdLst>
                  <a:gd name="T0" fmla="*/ 108 w 108"/>
                  <a:gd name="T1" fmla="*/ 2 h 86"/>
                  <a:gd name="T2" fmla="*/ 55 w 108"/>
                  <a:gd name="T3" fmla="*/ 1 h 86"/>
                  <a:gd name="T4" fmla="*/ 1 w 108"/>
                  <a:gd name="T5" fmla="*/ 0 h 86"/>
                  <a:gd name="T6" fmla="*/ 0 w 108"/>
                  <a:gd name="T7" fmla="*/ 84 h 86"/>
                  <a:gd name="T8" fmla="*/ 53 w 108"/>
                  <a:gd name="T9" fmla="*/ 85 h 86"/>
                  <a:gd name="T10" fmla="*/ 107 w 108"/>
                  <a:gd name="T11" fmla="*/ 86 h 86"/>
                  <a:gd name="T12" fmla="*/ 108 w 108"/>
                  <a:gd name="T13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86">
                    <a:moveTo>
                      <a:pt x="108" y="2"/>
                    </a:moveTo>
                    <a:lnTo>
                      <a:pt x="55" y="1"/>
                    </a:lnTo>
                    <a:lnTo>
                      <a:pt x="1" y="0"/>
                    </a:lnTo>
                    <a:lnTo>
                      <a:pt x="0" y="84"/>
                    </a:lnTo>
                    <a:lnTo>
                      <a:pt x="53" y="85"/>
                    </a:lnTo>
                    <a:lnTo>
                      <a:pt x="107" y="86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3" name="Freeform 425"/>
              <p:cNvSpPr>
                <a:spLocks/>
              </p:cNvSpPr>
              <p:nvPr/>
            </p:nvSpPr>
            <p:spPr bwMode="auto">
              <a:xfrm>
                <a:off x="2670" y="1934"/>
                <a:ext cx="12" cy="9"/>
              </a:xfrm>
              <a:custGeom>
                <a:avLst/>
                <a:gdLst>
                  <a:gd name="T0" fmla="*/ 108 w 108"/>
                  <a:gd name="T1" fmla="*/ 2 h 86"/>
                  <a:gd name="T2" fmla="*/ 55 w 108"/>
                  <a:gd name="T3" fmla="*/ 1 h 86"/>
                  <a:gd name="T4" fmla="*/ 1 w 108"/>
                  <a:gd name="T5" fmla="*/ 0 h 86"/>
                  <a:gd name="T6" fmla="*/ 0 w 108"/>
                  <a:gd name="T7" fmla="*/ 84 h 86"/>
                  <a:gd name="T8" fmla="*/ 53 w 108"/>
                  <a:gd name="T9" fmla="*/ 85 h 86"/>
                  <a:gd name="T10" fmla="*/ 107 w 108"/>
                  <a:gd name="T11" fmla="*/ 86 h 86"/>
                  <a:gd name="T12" fmla="*/ 108 w 108"/>
                  <a:gd name="T13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86">
                    <a:moveTo>
                      <a:pt x="108" y="2"/>
                    </a:moveTo>
                    <a:lnTo>
                      <a:pt x="55" y="1"/>
                    </a:lnTo>
                    <a:lnTo>
                      <a:pt x="1" y="0"/>
                    </a:lnTo>
                    <a:lnTo>
                      <a:pt x="0" y="84"/>
                    </a:lnTo>
                    <a:lnTo>
                      <a:pt x="53" y="85"/>
                    </a:lnTo>
                    <a:lnTo>
                      <a:pt x="107" y="86"/>
                    </a:lnTo>
                    <a:lnTo>
                      <a:pt x="108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4" name="Freeform 426"/>
              <p:cNvSpPr>
                <a:spLocks/>
              </p:cNvSpPr>
              <p:nvPr/>
            </p:nvSpPr>
            <p:spPr bwMode="auto">
              <a:xfrm>
                <a:off x="2670" y="1943"/>
                <a:ext cx="12" cy="6"/>
              </a:xfrm>
              <a:custGeom>
                <a:avLst/>
                <a:gdLst>
                  <a:gd name="T0" fmla="*/ 53 w 107"/>
                  <a:gd name="T1" fmla="*/ 1 h 55"/>
                  <a:gd name="T2" fmla="*/ 107 w 107"/>
                  <a:gd name="T3" fmla="*/ 2 h 55"/>
                  <a:gd name="T4" fmla="*/ 106 w 107"/>
                  <a:gd name="T5" fmla="*/ 14 h 55"/>
                  <a:gd name="T6" fmla="*/ 102 w 107"/>
                  <a:gd name="T7" fmla="*/ 25 h 55"/>
                  <a:gd name="T8" fmla="*/ 95 w 107"/>
                  <a:gd name="T9" fmla="*/ 35 h 55"/>
                  <a:gd name="T10" fmla="*/ 86 w 107"/>
                  <a:gd name="T11" fmla="*/ 44 h 55"/>
                  <a:gd name="T12" fmla="*/ 77 w 107"/>
                  <a:gd name="T13" fmla="*/ 51 h 55"/>
                  <a:gd name="T14" fmla="*/ 64 w 107"/>
                  <a:gd name="T15" fmla="*/ 54 h 55"/>
                  <a:gd name="T16" fmla="*/ 52 w 107"/>
                  <a:gd name="T17" fmla="*/ 55 h 55"/>
                  <a:gd name="T18" fmla="*/ 40 w 107"/>
                  <a:gd name="T19" fmla="*/ 54 h 55"/>
                  <a:gd name="T20" fmla="*/ 29 w 107"/>
                  <a:gd name="T21" fmla="*/ 50 h 55"/>
                  <a:gd name="T22" fmla="*/ 19 w 107"/>
                  <a:gd name="T23" fmla="*/ 43 h 55"/>
                  <a:gd name="T24" fmla="*/ 11 w 107"/>
                  <a:gd name="T25" fmla="*/ 34 h 55"/>
                  <a:gd name="T26" fmla="*/ 4 w 107"/>
                  <a:gd name="T27" fmla="*/ 24 h 55"/>
                  <a:gd name="T28" fmla="*/ 1 w 107"/>
                  <a:gd name="T29" fmla="*/ 12 h 55"/>
                  <a:gd name="T30" fmla="*/ 0 w 107"/>
                  <a:gd name="T31" fmla="*/ 0 h 55"/>
                  <a:gd name="T32" fmla="*/ 53 w 107"/>
                  <a:gd name="T3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55">
                    <a:moveTo>
                      <a:pt x="53" y="1"/>
                    </a:moveTo>
                    <a:lnTo>
                      <a:pt x="107" y="2"/>
                    </a:lnTo>
                    <a:lnTo>
                      <a:pt x="106" y="14"/>
                    </a:lnTo>
                    <a:lnTo>
                      <a:pt x="102" y="25"/>
                    </a:lnTo>
                    <a:lnTo>
                      <a:pt x="95" y="35"/>
                    </a:lnTo>
                    <a:lnTo>
                      <a:pt x="86" y="44"/>
                    </a:lnTo>
                    <a:lnTo>
                      <a:pt x="77" y="51"/>
                    </a:lnTo>
                    <a:lnTo>
                      <a:pt x="64" y="54"/>
                    </a:lnTo>
                    <a:lnTo>
                      <a:pt x="52" y="55"/>
                    </a:lnTo>
                    <a:lnTo>
                      <a:pt x="40" y="54"/>
                    </a:lnTo>
                    <a:lnTo>
                      <a:pt x="29" y="50"/>
                    </a:lnTo>
                    <a:lnTo>
                      <a:pt x="19" y="43"/>
                    </a:lnTo>
                    <a:lnTo>
                      <a:pt x="11" y="34"/>
                    </a:lnTo>
                    <a:lnTo>
                      <a:pt x="4" y="24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5" name="Freeform 427"/>
              <p:cNvSpPr>
                <a:spLocks/>
              </p:cNvSpPr>
              <p:nvPr/>
            </p:nvSpPr>
            <p:spPr bwMode="auto">
              <a:xfrm>
                <a:off x="2670" y="1943"/>
                <a:ext cx="12" cy="6"/>
              </a:xfrm>
              <a:custGeom>
                <a:avLst/>
                <a:gdLst>
                  <a:gd name="T0" fmla="*/ 107 w 107"/>
                  <a:gd name="T1" fmla="*/ 2 h 55"/>
                  <a:gd name="T2" fmla="*/ 106 w 107"/>
                  <a:gd name="T3" fmla="*/ 14 h 55"/>
                  <a:gd name="T4" fmla="*/ 102 w 107"/>
                  <a:gd name="T5" fmla="*/ 25 h 55"/>
                  <a:gd name="T6" fmla="*/ 95 w 107"/>
                  <a:gd name="T7" fmla="*/ 35 h 55"/>
                  <a:gd name="T8" fmla="*/ 86 w 107"/>
                  <a:gd name="T9" fmla="*/ 44 h 55"/>
                  <a:gd name="T10" fmla="*/ 77 w 107"/>
                  <a:gd name="T11" fmla="*/ 51 h 55"/>
                  <a:gd name="T12" fmla="*/ 64 w 107"/>
                  <a:gd name="T13" fmla="*/ 54 h 55"/>
                  <a:gd name="T14" fmla="*/ 52 w 107"/>
                  <a:gd name="T15" fmla="*/ 55 h 55"/>
                  <a:gd name="T16" fmla="*/ 40 w 107"/>
                  <a:gd name="T17" fmla="*/ 54 h 55"/>
                  <a:gd name="T18" fmla="*/ 29 w 107"/>
                  <a:gd name="T19" fmla="*/ 50 h 55"/>
                  <a:gd name="T20" fmla="*/ 19 w 107"/>
                  <a:gd name="T21" fmla="*/ 43 h 55"/>
                  <a:gd name="T22" fmla="*/ 11 w 107"/>
                  <a:gd name="T23" fmla="*/ 34 h 55"/>
                  <a:gd name="T24" fmla="*/ 4 w 107"/>
                  <a:gd name="T25" fmla="*/ 24 h 55"/>
                  <a:gd name="T26" fmla="*/ 1 w 107"/>
                  <a:gd name="T27" fmla="*/ 12 h 55"/>
                  <a:gd name="T28" fmla="*/ 0 w 107"/>
                  <a:gd name="T2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7" h="55">
                    <a:moveTo>
                      <a:pt x="107" y="2"/>
                    </a:moveTo>
                    <a:lnTo>
                      <a:pt x="106" y="14"/>
                    </a:lnTo>
                    <a:lnTo>
                      <a:pt x="102" y="25"/>
                    </a:lnTo>
                    <a:lnTo>
                      <a:pt x="95" y="35"/>
                    </a:lnTo>
                    <a:lnTo>
                      <a:pt x="86" y="44"/>
                    </a:lnTo>
                    <a:lnTo>
                      <a:pt x="77" y="51"/>
                    </a:lnTo>
                    <a:lnTo>
                      <a:pt x="64" y="54"/>
                    </a:lnTo>
                    <a:lnTo>
                      <a:pt x="52" y="55"/>
                    </a:lnTo>
                    <a:lnTo>
                      <a:pt x="40" y="54"/>
                    </a:lnTo>
                    <a:lnTo>
                      <a:pt x="29" y="50"/>
                    </a:lnTo>
                    <a:lnTo>
                      <a:pt x="19" y="43"/>
                    </a:lnTo>
                    <a:lnTo>
                      <a:pt x="11" y="34"/>
                    </a:lnTo>
                    <a:lnTo>
                      <a:pt x="4" y="24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6" name="Freeform 428"/>
              <p:cNvSpPr>
                <a:spLocks/>
              </p:cNvSpPr>
              <p:nvPr/>
            </p:nvSpPr>
            <p:spPr bwMode="auto">
              <a:xfrm>
                <a:off x="3246" y="1937"/>
                <a:ext cx="6" cy="12"/>
              </a:xfrm>
              <a:custGeom>
                <a:avLst/>
                <a:gdLst>
                  <a:gd name="T0" fmla="*/ 53 w 53"/>
                  <a:gd name="T1" fmla="*/ 55 h 109"/>
                  <a:gd name="T2" fmla="*/ 53 w 53"/>
                  <a:gd name="T3" fmla="*/ 109 h 109"/>
                  <a:gd name="T4" fmla="*/ 41 w 53"/>
                  <a:gd name="T5" fmla="*/ 108 h 109"/>
                  <a:gd name="T6" fmla="*/ 30 w 53"/>
                  <a:gd name="T7" fmla="*/ 105 h 109"/>
                  <a:gd name="T8" fmla="*/ 19 w 53"/>
                  <a:gd name="T9" fmla="*/ 98 h 109"/>
                  <a:gd name="T10" fmla="*/ 11 w 53"/>
                  <a:gd name="T11" fmla="*/ 89 h 109"/>
                  <a:gd name="T12" fmla="*/ 4 w 53"/>
                  <a:gd name="T13" fmla="*/ 78 h 109"/>
                  <a:gd name="T14" fmla="*/ 1 w 53"/>
                  <a:gd name="T15" fmla="*/ 67 h 109"/>
                  <a:gd name="T16" fmla="*/ 0 w 53"/>
                  <a:gd name="T17" fmla="*/ 55 h 109"/>
                  <a:gd name="T18" fmla="*/ 1 w 53"/>
                  <a:gd name="T19" fmla="*/ 43 h 109"/>
                  <a:gd name="T20" fmla="*/ 4 w 53"/>
                  <a:gd name="T21" fmla="*/ 32 h 109"/>
                  <a:gd name="T22" fmla="*/ 11 w 53"/>
                  <a:gd name="T23" fmla="*/ 21 h 109"/>
                  <a:gd name="T24" fmla="*/ 19 w 53"/>
                  <a:gd name="T25" fmla="*/ 13 h 109"/>
                  <a:gd name="T26" fmla="*/ 30 w 53"/>
                  <a:gd name="T27" fmla="*/ 6 h 109"/>
                  <a:gd name="T28" fmla="*/ 41 w 53"/>
                  <a:gd name="T29" fmla="*/ 3 h 109"/>
                  <a:gd name="T30" fmla="*/ 53 w 53"/>
                  <a:gd name="T31" fmla="*/ 0 h 109"/>
                  <a:gd name="T32" fmla="*/ 53 w 53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109">
                    <a:moveTo>
                      <a:pt x="53" y="55"/>
                    </a:moveTo>
                    <a:lnTo>
                      <a:pt x="53" y="109"/>
                    </a:lnTo>
                    <a:lnTo>
                      <a:pt x="41" y="108"/>
                    </a:lnTo>
                    <a:lnTo>
                      <a:pt x="30" y="105"/>
                    </a:lnTo>
                    <a:lnTo>
                      <a:pt x="19" y="98"/>
                    </a:lnTo>
                    <a:lnTo>
                      <a:pt x="11" y="89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19" y="13"/>
                    </a:lnTo>
                    <a:lnTo>
                      <a:pt x="30" y="6"/>
                    </a:lnTo>
                    <a:lnTo>
                      <a:pt x="41" y="3"/>
                    </a:lnTo>
                    <a:lnTo>
                      <a:pt x="53" y="0"/>
                    </a:lnTo>
                    <a:lnTo>
                      <a:pt x="53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7" name="Freeform 429"/>
              <p:cNvSpPr>
                <a:spLocks/>
              </p:cNvSpPr>
              <p:nvPr/>
            </p:nvSpPr>
            <p:spPr bwMode="auto">
              <a:xfrm>
                <a:off x="3246" y="1937"/>
                <a:ext cx="6" cy="12"/>
              </a:xfrm>
              <a:custGeom>
                <a:avLst/>
                <a:gdLst>
                  <a:gd name="T0" fmla="*/ 53 w 53"/>
                  <a:gd name="T1" fmla="*/ 109 h 109"/>
                  <a:gd name="T2" fmla="*/ 41 w 53"/>
                  <a:gd name="T3" fmla="*/ 108 h 109"/>
                  <a:gd name="T4" fmla="*/ 30 w 53"/>
                  <a:gd name="T5" fmla="*/ 105 h 109"/>
                  <a:gd name="T6" fmla="*/ 19 w 53"/>
                  <a:gd name="T7" fmla="*/ 98 h 109"/>
                  <a:gd name="T8" fmla="*/ 11 w 53"/>
                  <a:gd name="T9" fmla="*/ 89 h 109"/>
                  <a:gd name="T10" fmla="*/ 4 w 53"/>
                  <a:gd name="T11" fmla="*/ 78 h 109"/>
                  <a:gd name="T12" fmla="*/ 1 w 53"/>
                  <a:gd name="T13" fmla="*/ 67 h 109"/>
                  <a:gd name="T14" fmla="*/ 0 w 53"/>
                  <a:gd name="T15" fmla="*/ 55 h 109"/>
                  <a:gd name="T16" fmla="*/ 1 w 53"/>
                  <a:gd name="T17" fmla="*/ 43 h 109"/>
                  <a:gd name="T18" fmla="*/ 4 w 53"/>
                  <a:gd name="T19" fmla="*/ 32 h 109"/>
                  <a:gd name="T20" fmla="*/ 11 w 53"/>
                  <a:gd name="T21" fmla="*/ 21 h 109"/>
                  <a:gd name="T22" fmla="*/ 19 w 53"/>
                  <a:gd name="T23" fmla="*/ 13 h 109"/>
                  <a:gd name="T24" fmla="*/ 30 w 53"/>
                  <a:gd name="T25" fmla="*/ 6 h 109"/>
                  <a:gd name="T26" fmla="*/ 41 w 53"/>
                  <a:gd name="T27" fmla="*/ 3 h 109"/>
                  <a:gd name="T28" fmla="*/ 53 w 53"/>
                  <a:gd name="T2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109">
                    <a:moveTo>
                      <a:pt x="53" y="109"/>
                    </a:moveTo>
                    <a:lnTo>
                      <a:pt x="41" y="108"/>
                    </a:lnTo>
                    <a:lnTo>
                      <a:pt x="30" y="105"/>
                    </a:lnTo>
                    <a:lnTo>
                      <a:pt x="19" y="98"/>
                    </a:lnTo>
                    <a:lnTo>
                      <a:pt x="11" y="89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1" y="21"/>
                    </a:lnTo>
                    <a:lnTo>
                      <a:pt x="19" y="13"/>
                    </a:lnTo>
                    <a:lnTo>
                      <a:pt x="30" y="6"/>
                    </a:lnTo>
                    <a:lnTo>
                      <a:pt x="41" y="3"/>
                    </a:lnTo>
                    <a:lnTo>
                      <a:pt x="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8" name="Freeform 430"/>
              <p:cNvSpPr>
                <a:spLocks/>
              </p:cNvSpPr>
              <p:nvPr/>
            </p:nvSpPr>
            <p:spPr bwMode="auto">
              <a:xfrm>
                <a:off x="3252" y="1937"/>
                <a:ext cx="432" cy="12"/>
              </a:xfrm>
              <a:custGeom>
                <a:avLst/>
                <a:gdLst>
                  <a:gd name="T0" fmla="*/ 0 w 3887"/>
                  <a:gd name="T1" fmla="*/ 0 h 109"/>
                  <a:gd name="T2" fmla="*/ 0 w 3887"/>
                  <a:gd name="T3" fmla="*/ 55 h 109"/>
                  <a:gd name="T4" fmla="*/ 0 w 3887"/>
                  <a:gd name="T5" fmla="*/ 109 h 109"/>
                  <a:gd name="T6" fmla="*/ 3887 w 3887"/>
                  <a:gd name="T7" fmla="*/ 109 h 109"/>
                  <a:gd name="T8" fmla="*/ 3887 w 3887"/>
                  <a:gd name="T9" fmla="*/ 55 h 109"/>
                  <a:gd name="T10" fmla="*/ 3887 w 3887"/>
                  <a:gd name="T11" fmla="*/ 0 h 109"/>
                  <a:gd name="T12" fmla="*/ 0 w 3887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87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3887" y="109"/>
                    </a:lnTo>
                    <a:lnTo>
                      <a:pt x="3887" y="55"/>
                    </a:lnTo>
                    <a:lnTo>
                      <a:pt x="388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9" name="Freeform 431"/>
              <p:cNvSpPr>
                <a:spLocks/>
              </p:cNvSpPr>
              <p:nvPr/>
            </p:nvSpPr>
            <p:spPr bwMode="auto">
              <a:xfrm>
                <a:off x="3252" y="1937"/>
                <a:ext cx="432" cy="12"/>
              </a:xfrm>
              <a:custGeom>
                <a:avLst/>
                <a:gdLst>
                  <a:gd name="T0" fmla="*/ 0 w 3887"/>
                  <a:gd name="T1" fmla="*/ 0 h 109"/>
                  <a:gd name="T2" fmla="*/ 0 w 3887"/>
                  <a:gd name="T3" fmla="*/ 55 h 109"/>
                  <a:gd name="T4" fmla="*/ 0 w 3887"/>
                  <a:gd name="T5" fmla="*/ 109 h 109"/>
                  <a:gd name="T6" fmla="*/ 3887 w 3887"/>
                  <a:gd name="T7" fmla="*/ 109 h 109"/>
                  <a:gd name="T8" fmla="*/ 3887 w 3887"/>
                  <a:gd name="T9" fmla="*/ 55 h 109"/>
                  <a:gd name="T10" fmla="*/ 3887 w 3887"/>
                  <a:gd name="T11" fmla="*/ 0 h 109"/>
                  <a:gd name="T12" fmla="*/ 0 w 3887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87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3887" y="109"/>
                    </a:lnTo>
                    <a:lnTo>
                      <a:pt x="3887" y="55"/>
                    </a:lnTo>
                    <a:lnTo>
                      <a:pt x="388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0" name="Freeform 432"/>
              <p:cNvSpPr>
                <a:spLocks/>
              </p:cNvSpPr>
              <p:nvPr/>
            </p:nvSpPr>
            <p:spPr bwMode="auto">
              <a:xfrm>
                <a:off x="3684" y="1937"/>
                <a:ext cx="6" cy="12"/>
              </a:xfrm>
              <a:custGeom>
                <a:avLst/>
                <a:gdLst>
                  <a:gd name="T0" fmla="*/ 0 w 55"/>
                  <a:gd name="T1" fmla="*/ 55 h 109"/>
                  <a:gd name="T2" fmla="*/ 0 w 55"/>
                  <a:gd name="T3" fmla="*/ 0 h 109"/>
                  <a:gd name="T4" fmla="*/ 12 w 55"/>
                  <a:gd name="T5" fmla="*/ 3 h 109"/>
                  <a:gd name="T6" fmla="*/ 23 w 55"/>
                  <a:gd name="T7" fmla="*/ 6 h 109"/>
                  <a:gd name="T8" fmla="*/ 34 w 55"/>
                  <a:gd name="T9" fmla="*/ 13 h 109"/>
                  <a:gd name="T10" fmla="*/ 43 w 55"/>
                  <a:gd name="T11" fmla="*/ 21 h 109"/>
                  <a:gd name="T12" fmla="*/ 49 w 55"/>
                  <a:gd name="T13" fmla="*/ 32 h 109"/>
                  <a:gd name="T14" fmla="*/ 52 w 55"/>
                  <a:gd name="T15" fmla="*/ 43 h 109"/>
                  <a:gd name="T16" fmla="*/ 55 w 55"/>
                  <a:gd name="T17" fmla="*/ 55 h 109"/>
                  <a:gd name="T18" fmla="*/ 52 w 55"/>
                  <a:gd name="T19" fmla="*/ 67 h 109"/>
                  <a:gd name="T20" fmla="*/ 49 w 55"/>
                  <a:gd name="T21" fmla="*/ 78 h 109"/>
                  <a:gd name="T22" fmla="*/ 43 w 55"/>
                  <a:gd name="T23" fmla="*/ 89 h 109"/>
                  <a:gd name="T24" fmla="*/ 34 w 55"/>
                  <a:gd name="T25" fmla="*/ 98 h 109"/>
                  <a:gd name="T26" fmla="*/ 23 w 55"/>
                  <a:gd name="T27" fmla="*/ 105 h 109"/>
                  <a:gd name="T28" fmla="*/ 12 w 55"/>
                  <a:gd name="T29" fmla="*/ 108 h 109"/>
                  <a:gd name="T30" fmla="*/ 0 w 55"/>
                  <a:gd name="T31" fmla="*/ 109 h 109"/>
                  <a:gd name="T32" fmla="*/ 0 w 55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9">
                    <a:moveTo>
                      <a:pt x="0" y="55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3" y="6"/>
                    </a:lnTo>
                    <a:lnTo>
                      <a:pt x="34" y="13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5"/>
                    </a:lnTo>
                    <a:lnTo>
                      <a:pt x="12" y="108"/>
                    </a:lnTo>
                    <a:lnTo>
                      <a:pt x="0" y="10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1" name="Freeform 433"/>
              <p:cNvSpPr>
                <a:spLocks/>
              </p:cNvSpPr>
              <p:nvPr/>
            </p:nvSpPr>
            <p:spPr bwMode="auto">
              <a:xfrm>
                <a:off x="3684" y="1937"/>
                <a:ext cx="6" cy="12"/>
              </a:xfrm>
              <a:custGeom>
                <a:avLst/>
                <a:gdLst>
                  <a:gd name="T0" fmla="*/ 0 w 55"/>
                  <a:gd name="T1" fmla="*/ 0 h 109"/>
                  <a:gd name="T2" fmla="*/ 12 w 55"/>
                  <a:gd name="T3" fmla="*/ 3 h 109"/>
                  <a:gd name="T4" fmla="*/ 23 w 55"/>
                  <a:gd name="T5" fmla="*/ 6 h 109"/>
                  <a:gd name="T6" fmla="*/ 34 w 55"/>
                  <a:gd name="T7" fmla="*/ 13 h 109"/>
                  <a:gd name="T8" fmla="*/ 43 w 55"/>
                  <a:gd name="T9" fmla="*/ 21 h 109"/>
                  <a:gd name="T10" fmla="*/ 49 w 55"/>
                  <a:gd name="T11" fmla="*/ 32 h 109"/>
                  <a:gd name="T12" fmla="*/ 52 w 55"/>
                  <a:gd name="T13" fmla="*/ 43 h 109"/>
                  <a:gd name="T14" fmla="*/ 55 w 55"/>
                  <a:gd name="T15" fmla="*/ 55 h 109"/>
                  <a:gd name="T16" fmla="*/ 52 w 55"/>
                  <a:gd name="T17" fmla="*/ 67 h 109"/>
                  <a:gd name="T18" fmla="*/ 49 w 55"/>
                  <a:gd name="T19" fmla="*/ 78 h 109"/>
                  <a:gd name="T20" fmla="*/ 43 w 55"/>
                  <a:gd name="T21" fmla="*/ 89 h 109"/>
                  <a:gd name="T22" fmla="*/ 34 w 55"/>
                  <a:gd name="T23" fmla="*/ 98 h 109"/>
                  <a:gd name="T24" fmla="*/ 23 w 55"/>
                  <a:gd name="T25" fmla="*/ 105 h 109"/>
                  <a:gd name="T26" fmla="*/ 12 w 55"/>
                  <a:gd name="T27" fmla="*/ 108 h 109"/>
                  <a:gd name="T28" fmla="*/ 0 w 55"/>
                  <a:gd name="T2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9">
                    <a:moveTo>
                      <a:pt x="0" y="0"/>
                    </a:moveTo>
                    <a:lnTo>
                      <a:pt x="12" y="3"/>
                    </a:lnTo>
                    <a:lnTo>
                      <a:pt x="23" y="6"/>
                    </a:lnTo>
                    <a:lnTo>
                      <a:pt x="34" y="13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5"/>
                    </a:lnTo>
                    <a:lnTo>
                      <a:pt x="12" y="108"/>
                    </a:lnTo>
                    <a:lnTo>
                      <a:pt x="0" y="1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2" name="Line 434"/>
              <p:cNvSpPr>
                <a:spLocks noChangeShapeType="1"/>
              </p:cNvSpPr>
              <p:nvPr/>
            </p:nvSpPr>
            <p:spPr bwMode="auto">
              <a:xfrm>
                <a:off x="2964" y="1280"/>
                <a:ext cx="1" cy="39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3" name="Line 435"/>
              <p:cNvSpPr>
                <a:spLocks noChangeShapeType="1"/>
              </p:cNvSpPr>
              <p:nvPr/>
            </p:nvSpPr>
            <p:spPr bwMode="auto">
              <a:xfrm>
                <a:off x="2964" y="1342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4" name="Line 436"/>
              <p:cNvSpPr>
                <a:spLocks noChangeShapeType="1"/>
              </p:cNvSpPr>
              <p:nvPr/>
            </p:nvSpPr>
            <p:spPr bwMode="auto">
              <a:xfrm>
                <a:off x="2964" y="141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5" name="Line 437"/>
              <p:cNvSpPr>
                <a:spLocks noChangeShapeType="1"/>
              </p:cNvSpPr>
              <p:nvPr/>
            </p:nvSpPr>
            <p:spPr bwMode="auto">
              <a:xfrm>
                <a:off x="2964" y="1479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6" name="Line 438"/>
              <p:cNvSpPr>
                <a:spLocks noChangeShapeType="1"/>
              </p:cNvSpPr>
              <p:nvPr/>
            </p:nvSpPr>
            <p:spPr bwMode="auto">
              <a:xfrm>
                <a:off x="2964" y="1548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7" name="Line 439"/>
              <p:cNvSpPr>
                <a:spLocks noChangeShapeType="1"/>
              </p:cNvSpPr>
              <p:nvPr/>
            </p:nvSpPr>
            <p:spPr bwMode="auto">
              <a:xfrm>
                <a:off x="2964" y="1616"/>
                <a:ext cx="1" cy="39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8" name="Line 440"/>
              <p:cNvSpPr>
                <a:spLocks noChangeShapeType="1"/>
              </p:cNvSpPr>
              <p:nvPr/>
            </p:nvSpPr>
            <p:spPr bwMode="auto">
              <a:xfrm>
                <a:off x="3180" y="1280"/>
                <a:ext cx="1" cy="5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9" name="Line 441"/>
              <p:cNvSpPr>
                <a:spLocks noChangeShapeType="1"/>
              </p:cNvSpPr>
              <p:nvPr/>
            </p:nvSpPr>
            <p:spPr bwMode="auto">
              <a:xfrm>
                <a:off x="3180" y="1356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0" name="Line 442"/>
              <p:cNvSpPr>
                <a:spLocks noChangeShapeType="1"/>
              </p:cNvSpPr>
              <p:nvPr/>
            </p:nvSpPr>
            <p:spPr bwMode="auto">
              <a:xfrm>
                <a:off x="3180" y="142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1" name="Line 443"/>
              <p:cNvSpPr>
                <a:spLocks noChangeShapeType="1"/>
              </p:cNvSpPr>
              <p:nvPr/>
            </p:nvSpPr>
            <p:spPr bwMode="auto">
              <a:xfrm>
                <a:off x="3180" y="1494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2" name="Line 444"/>
              <p:cNvSpPr>
                <a:spLocks noChangeShapeType="1"/>
              </p:cNvSpPr>
              <p:nvPr/>
            </p:nvSpPr>
            <p:spPr bwMode="auto">
              <a:xfrm>
                <a:off x="3180" y="1562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3" name="Line 445"/>
              <p:cNvSpPr>
                <a:spLocks noChangeShapeType="1"/>
              </p:cNvSpPr>
              <p:nvPr/>
            </p:nvSpPr>
            <p:spPr bwMode="auto">
              <a:xfrm>
                <a:off x="3180" y="163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4" name="Line 446"/>
              <p:cNvSpPr>
                <a:spLocks noChangeShapeType="1"/>
              </p:cNvSpPr>
              <p:nvPr/>
            </p:nvSpPr>
            <p:spPr bwMode="auto">
              <a:xfrm>
                <a:off x="3180" y="1699"/>
                <a:ext cx="1" cy="5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5" name="Line 447"/>
              <p:cNvSpPr>
                <a:spLocks noChangeShapeType="1"/>
              </p:cNvSpPr>
              <p:nvPr/>
            </p:nvSpPr>
            <p:spPr bwMode="auto">
              <a:xfrm>
                <a:off x="2748" y="1280"/>
                <a:ext cx="1" cy="5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6" name="Line 448"/>
              <p:cNvSpPr>
                <a:spLocks noChangeShapeType="1"/>
              </p:cNvSpPr>
              <p:nvPr/>
            </p:nvSpPr>
            <p:spPr bwMode="auto">
              <a:xfrm>
                <a:off x="2748" y="1356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7" name="Line 449"/>
              <p:cNvSpPr>
                <a:spLocks noChangeShapeType="1"/>
              </p:cNvSpPr>
              <p:nvPr/>
            </p:nvSpPr>
            <p:spPr bwMode="auto">
              <a:xfrm>
                <a:off x="2748" y="142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8" name="Line 450"/>
              <p:cNvSpPr>
                <a:spLocks noChangeShapeType="1"/>
              </p:cNvSpPr>
              <p:nvPr/>
            </p:nvSpPr>
            <p:spPr bwMode="auto">
              <a:xfrm>
                <a:off x="2748" y="1494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9" name="Line 451"/>
              <p:cNvSpPr>
                <a:spLocks noChangeShapeType="1"/>
              </p:cNvSpPr>
              <p:nvPr/>
            </p:nvSpPr>
            <p:spPr bwMode="auto">
              <a:xfrm>
                <a:off x="2748" y="1562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0" name="Line 452"/>
              <p:cNvSpPr>
                <a:spLocks noChangeShapeType="1"/>
              </p:cNvSpPr>
              <p:nvPr/>
            </p:nvSpPr>
            <p:spPr bwMode="auto">
              <a:xfrm>
                <a:off x="2748" y="163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1" name="Line 453"/>
              <p:cNvSpPr>
                <a:spLocks noChangeShapeType="1"/>
              </p:cNvSpPr>
              <p:nvPr/>
            </p:nvSpPr>
            <p:spPr bwMode="auto">
              <a:xfrm>
                <a:off x="2748" y="1699"/>
                <a:ext cx="1" cy="5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2" name="Line 454"/>
              <p:cNvSpPr>
                <a:spLocks noChangeShapeType="1"/>
              </p:cNvSpPr>
              <p:nvPr/>
            </p:nvSpPr>
            <p:spPr bwMode="auto">
              <a:xfrm>
                <a:off x="2244" y="1828"/>
                <a:ext cx="27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3" name="Line 455"/>
              <p:cNvSpPr>
                <a:spLocks noChangeShapeType="1"/>
              </p:cNvSpPr>
              <p:nvPr/>
            </p:nvSpPr>
            <p:spPr bwMode="auto">
              <a:xfrm>
                <a:off x="2294" y="1828"/>
                <a:ext cx="45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4" name="Line 456"/>
              <p:cNvSpPr>
                <a:spLocks noChangeShapeType="1"/>
              </p:cNvSpPr>
              <p:nvPr/>
            </p:nvSpPr>
            <p:spPr bwMode="auto">
              <a:xfrm>
                <a:off x="2362" y="1828"/>
                <a:ext cx="26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5" name="Line 457"/>
              <p:cNvSpPr>
                <a:spLocks noChangeShapeType="1"/>
              </p:cNvSpPr>
              <p:nvPr/>
            </p:nvSpPr>
            <p:spPr bwMode="auto">
              <a:xfrm flipV="1">
                <a:off x="2388" y="1776"/>
                <a:ext cx="1" cy="52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6" name="Line 458"/>
              <p:cNvSpPr>
                <a:spLocks noChangeShapeType="1"/>
              </p:cNvSpPr>
              <p:nvPr/>
            </p:nvSpPr>
            <p:spPr bwMode="auto">
              <a:xfrm flipV="1">
                <a:off x="2388" y="1708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7" name="Line 459"/>
              <p:cNvSpPr>
                <a:spLocks noChangeShapeType="1"/>
              </p:cNvSpPr>
              <p:nvPr/>
            </p:nvSpPr>
            <p:spPr bwMode="auto">
              <a:xfrm flipV="1">
                <a:off x="2388" y="1639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8" name="Line 460"/>
              <p:cNvSpPr>
                <a:spLocks noChangeShapeType="1"/>
              </p:cNvSpPr>
              <p:nvPr/>
            </p:nvSpPr>
            <p:spPr bwMode="auto">
              <a:xfrm flipV="1">
                <a:off x="2388" y="157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9" name="Line 461"/>
              <p:cNvSpPr>
                <a:spLocks noChangeShapeType="1"/>
              </p:cNvSpPr>
              <p:nvPr/>
            </p:nvSpPr>
            <p:spPr bwMode="auto">
              <a:xfrm flipV="1">
                <a:off x="2388" y="1497"/>
                <a:ext cx="1" cy="5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0" name="Line 462"/>
              <p:cNvSpPr>
                <a:spLocks noChangeShapeType="1"/>
              </p:cNvSpPr>
              <p:nvPr/>
            </p:nvSpPr>
            <p:spPr bwMode="auto">
              <a:xfrm flipH="1">
                <a:off x="3657" y="1828"/>
                <a:ext cx="27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1" name="Line 463"/>
              <p:cNvSpPr>
                <a:spLocks noChangeShapeType="1"/>
              </p:cNvSpPr>
              <p:nvPr/>
            </p:nvSpPr>
            <p:spPr bwMode="auto">
              <a:xfrm flipH="1">
                <a:off x="3589" y="1828"/>
                <a:ext cx="46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2" name="Line 464"/>
              <p:cNvSpPr>
                <a:spLocks noChangeShapeType="1"/>
              </p:cNvSpPr>
              <p:nvPr/>
            </p:nvSpPr>
            <p:spPr bwMode="auto">
              <a:xfrm flipH="1">
                <a:off x="3540" y="1828"/>
                <a:ext cx="26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3" name="Line 465"/>
              <p:cNvSpPr>
                <a:spLocks noChangeShapeType="1"/>
              </p:cNvSpPr>
              <p:nvPr/>
            </p:nvSpPr>
            <p:spPr bwMode="auto">
              <a:xfrm flipV="1">
                <a:off x="3540" y="1776"/>
                <a:ext cx="1" cy="52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4" name="Line 466"/>
              <p:cNvSpPr>
                <a:spLocks noChangeShapeType="1"/>
              </p:cNvSpPr>
              <p:nvPr/>
            </p:nvSpPr>
            <p:spPr bwMode="auto">
              <a:xfrm flipV="1">
                <a:off x="3540" y="1708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5" name="Line 467"/>
              <p:cNvSpPr>
                <a:spLocks noChangeShapeType="1"/>
              </p:cNvSpPr>
              <p:nvPr/>
            </p:nvSpPr>
            <p:spPr bwMode="auto">
              <a:xfrm flipV="1">
                <a:off x="3540" y="1639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6" name="Line 468"/>
              <p:cNvSpPr>
                <a:spLocks noChangeShapeType="1"/>
              </p:cNvSpPr>
              <p:nvPr/>
            </p:nvSpPr>
            <p:spPr bwMode="auto">
              <a:xfrm flipV="1">
                <a:off x="3540" y="157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7" name="Line 469"/>
              <p:cNvSpPr>
                <a:spLocks noChangeShapeType="1"/>
              </p:cNvSpPr>
              <p:nvPr/>
            </p:nvSpPr>
            <p:spPr bwMode="auto">
              <a:xfrm flipV="1">
                <a:off x="3540" y="1497"/>
                <a:ext cx="1" cy="5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8" name="Freeform 470"/>
              <p:cNvSpPr>
                <a:spLocks/>
              </p:cNvSpPr>
              <p:nvPr/>
            </p:nvSpPr>
            <p:spPr bwMode="auto">
              <a:xfrm>
                <a:off x="2238" y="2250"/>
                <a:ext cx="6" cy="12"/>
              </a:xfrm>
              <a:custGeom>
                <a:avLst/>
                <a:gdLst>
                  <a:gd name="T0" fmla="*/ 54 w 54"/>
                  <a:gd name="T1" fmla="*/ 55 h 108"/>
                  <a:gd name="T2" fmla="*/ 54 w 54"/>
                  <a:gd name="T3" fmla="*/ 108 h 108"/>
                  <a:gd name="T4" fmla="*/ 42 w 54"/>
                  <a:gd name="T5" fmla="*/ 107 h 108"/>
                  <a:gd name="T6" fmla="*/ 31 w 54"/>
                  <a:gd name="T7" fmla="*/ 104 h 108"/>
                  <a:gd name="T8" fmla="*/ 20 w 54"/>
                  <a:gd name="T9" fmla="*/ 97 h 108"/>
                  <a:gd name="T10" fmla="*/ 11 w 54"/>
                  <a:gd name="T11" fmla="*/ 89 h 108"/>
                  <a:gd name="T12" fmla="*/ 5 w 54"/>
                  <a:gd name="T13" fmla="*/ 78 h 108"/>
                  <a:gd name="T14" fmla="*/ 2 w 54"/>
                  <a:gd name="T15" fmla="*/ 67 h 108"/>
                  <a:gd name="T16" fmla="*/ 0 w 54"/>
                  <a:gd name="T17" fmla="*/ 55 h 108"/>
                  <a:gd name="T18" fmla="*/ 2 w 54"/>
                  <a:gd name="T19" fmla="*/ 42 h 108"/>
                  <a:gd name="T20" fmla="*/ 5 w 54"/>
                  <a:gd name="T21" fmla="*/ 31 h 108"/>
                  <a:gd name="T22" fmla="*/ 11 w 54"/>
                  <a:gd name="T23" fmla="*/ 21 h 108"/>
                  <a:gd name="T24" fmla="*/ 20 w 54"/>
                  <a:gd name="T25" fmla="*/ 12 h 108"/>
                  <a:gd name="T26" fmla="*/ 31 w 54"/>
                  <a:gd name="T27" fmla="*/ 5 h 108"/>
                  <a:gd name="T28" fmla="*/ 42 w 54"/>
                  <a:gd name="T29" fmla="*/ 2 h 108"/>
                  <a:gd name="T30" fmla="*/ 54 w 54"/>
                  <a:gd name="T31" fmla="*/ 0 h 108"/>
                  <a:gd name="T32" fmla="*/ 54 w 54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8">
                    <a:moveTo>
                      <a:pt x="54" y="55"/>
                    </a:moveTo>
                    <a:lnTo>
                      <a:pt x="54" y="108"/>
                    </a:ln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2"/>
                    </a:lnTo>
                    <a:lnTo>
                      <a:pt x="5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9" name="Freeform 471"/>
              <p:cNvSpPr>
                <a:spLocks/>
              </p:cNvSpPr>
              <p:nvPr/>
            </p:nvSpPr>
            <p:spPr bwMode="auto">
              <a:xfrm>
                <a:off x="2238" y="2250"/>
                <a:ext cx="6" cy="12"/>
              </a:xfrm>
              <a:custGeom>
                <a:avLst/>
                <a:gdLst>
                  <a:gd name="T0" fmla="*/ 54 w 54"/>
                  <a:gd name="T1" fmla="*/ 108 h 108"/>
                  <a:gd name="T2" fmla="*/ 42 w 54"/>
                  <a:gd name="T3" fmla="*/ 107 h 108"/>
                  <a:gd name="T4" fmla="*/ 31 w 54"/>
                  <a:gd name="T5" fmla="*/ 104 h 108"/>
                  <a:gd name="T6" fmla="*/ 20 w 54"/>
                  <a:gd name="T7" fmla="*/ 97 h 108"/>
                  <a:gd name="T8" fmla="*/ 11 w 54"/>
                  <a:gd name="T9" fmla="*/ 89 h 108"/>
                  <a:gd name="T10" fmla="*/ 5 w 54"/>
                  <a:gd name="T11" fmla="*/ 78 h 108"/>
                  <a:gd name="T12" fmla="*/ 2 w 54"/>
                  <a:gd name="T13" fmla="*/ 67 h 108"/>
                  <a:gd name="T14" fmla="*/ 0 w 54"/>
                  <a:gd name="T15" fmla="*/ 55 h 108"/>
                  <a:gd name="T16" fmla="*/ 2 w 54"/>
                  <a:gd name="T17" fmla="*/ 42 h 108"/>
                  <a:gd name="T18" fmla="*/ 5 w 54"/>
                  <a:gd name="T19" fmla="*/ 31 h 108"/>
                  <a:gd name="T20" fmla="*/ 11 w 54"/>
                  <a:gd name="T21" fmla="*/ 21 h 108"/>
                  <a:gd name="T22" fmla="*/ 20 w 54"/>
                  <a:gd name="T23" fmla="*/ 12 h 108"/>
                  <a:gd name="T24" fmla="*/ 31 w 54"/>
                  <a:gd name="T25" fmla="*/ 5 h 108"/>
                  <a:gd name="T26" fmla="*/ 42 w 54"/>
                  <a:gd name="T27" fmla="*/ 2 h 108"/>
                  <a:gd name="T28" fmla="*/ 54 w 54"/>
                  <a:gd name="T2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8">
                    <a:moveTo>
                      <a:pt x="54" y="108"/>
                    </a:move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2"/>
                    </a:lnTo>
                    <a:lnTo>
                      <a:pt x="5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0" name="Freeform 472"/>
              <p:cNvSpPr>
                <a:spLocks/>
              </p:cNvSpPr>
              <p:nvPr/>
            </p:nvSpPr>
            <p:spPr bwMode="auto">
              <a:xfrm>
                <a:off x="2244" y="2250"/>
                <a:ext cx="1440" cy="12"/>
              </a:xfrm>
              <a:custGeom>
                <a:avLst/>
                <a:gdLst>
                  <a:gd name="T0" fmla="*/ 0 w 12954"/>
                  <a:gd name="T1" fmla="*/ 0 h 108"/>
                  <a:gd name="T2" fmla="*/ 0 w 12954"/>
                  <a:gd name="T3" fmla="*/ 55 h 108"/>
                  <a:gd name="T4" fmla="*/ 0 w 12954"/>
                  <a:gd name="T5" fmla="*/ 108 h 108"/>
                  <a:gd name="T6" fmla="*/ 12954 w 12954"/>
                  <a:gd name="T7" fmla="*/ 108 h 108"/>
                  <a:gd name="T8" fmla="*/ 12954 w 12954"/>
                  <a:gd name="T9" fmla="*/ 55 h 108"/>
                  <a:gd name="T10" fmla="*/ 12954 w 12954"/>
                  <a:gd name="T11" fmla="*/ 0 h 108"/>
                  <a:gd name="T12" fmla="*/ 0 w 12954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54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12954" y="108"/>
                    </a:lnTo>
                    <a:lnTo>
                      <a:pt x="12954" y="55"/>
                    </a:lnTo>
                    <a:lnTo>
                      <a:pt x="129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1" name="Freeform 473"/>
              <p:cNvSpPr>
                <a:spLocks/>
              </p:cNvSpPr>
              <p:nvPr/>
            </p:nvSpPr>
            <p:spPr bwMode="auto">
              <a:xfrm>
                <a:off x="2244" y="2250"/>
                <a:ext cx="1440" cy="12"/>
              </a:xfrm>
              <a:custGeom>
                <a:avLst/>
                <a:gdLst>
                  <a:gd name="T0" fmla="*/ 0 w 12954"/>
                  <a:gd name="T1" fmla="*/ 0 h 108"/>
                  <a:gd name="T2" fmla="*/ 0 w 12954"/>
                  <a:gd name="T3" fmla="*/ 55 h 108"/>
                  <a:gd name="T4" fmla="*/ 0 w 12954"/>
                  <a:gd name="T5" fmla="*/ 108 h 108"/>
                  <a:gd name="T6" fmla="*/ 12954 w 12954"/>
                  <a:gd name="T7" fmla="*/ 108 h 108"/>
                  <a:gd name="T8" fmla="*/ 12954 w 12954"/>
                  <a:gd name="T9" fmla="*/ 55 h 108"/>
                  <a:gd name="T10" fmla="*/ 12954 w 12954"/>
                  <a:gd name="T11" fmla="*/ 0 h 108"/>
                  <a:gd name="T12" fmla="*/ 0 w 12954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54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12954" y="108"/>
                    </a:lnTo>
                    <a:lnTo>
                      <a:pt x="12954" y="55"/>
                    </a:lnTo>
                    <a:lnTo>
                      <a:pt x="1295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2" name="Freeform 474"/>
              <p:cNvSpPr>
                <a:spLocks/>
              </p:cNvSpPr>
              <p:nvPr/>
            </p:nvSpPr>
            <p:spPr bwMode="auto">
              <a:xfrm>
                <a:off x="3684" y="2250"/>
                <a:ext cx="6" cy="12"/>
              </a:xfrm>
              <a:custGeom>
                <a:avLst/>
                <a:gdLst>
                  <a:gd name="T0" fmla="*/ 0 w 55"/>
                  <a:gd name="T1" fmla="*/ 55 h 108"/>
                  <a:gd name="T2" fmla="*/ 0 w 55"/>
                  <a:gd name="T3" fmla="*/ 0 h 108"/>
                  <a:gd name="T4" fmla="*/ 12 w 55"/>
                  <a:gd name="T5" fmla="*/ 2 h 108"/>
                  <a:gd name="T6" fmla="*/ 23 w 55"/>
                  <a:gd name="T7" fmla="*/ 5 h 108"/>
                  <a:gd name="T8" fmla="*/ 34 w 55"/>
                  <a:gd name="T9" fmla="*/ 12 h 108"/>
                  <a:gd name="T10" fmla="*/ 43 w 55"/>
                  <a:gd name="T11" fmla="*/ 21 h 108"/>
                  <a:gd name="T12" fmla="*/ 49 w 55"/>
                  <a:gd name="T13" fmla="*/ 31 h 108"/>
                  <a:gd name="T14" fmla="*/ 52 w 55"/>
                  <a:gd name="T15" fmla="*/ 42 h 108"/>
                  <a:gd name="T16" fmla="*/ 55 w 55"/>
                  <a:gd name="T17" fmla="*/ 55 h 108"/>
                  <a:gd name="T18" fmla="*/ 52 w 55"/>
                  <a:gd name="T19" fmla="*/ 67 h 108"/>
                  <a:gd name="T20" fmla="*/ 49 w 55"/>
                  <a:gd name="T21" fmla="*/ 78 h 108"/>
                  <a:gd name="T22" fmla="*/ 43 w 55"/>
                  <a:gd name="T23" fmla="*/ 89 h 108"/>
                  <a:gd name="T24" fmla="*/ 34 w 55"/>
                  <a:gd name="T25" fmla="*/ 97 h 108"/>
                  <a:gd name="T26" fmla="*/ 23 w 55"/>
                  <a:gd name="T27" fmla="*/ 104 h 108"/>
                  <a:gd name="T28" fmla="*/ 12 w 55"/>
                  <a:gd name="T29" fmla="*/ 107 h 108"/>
                  <a:gd name="T30" fmla="*/ 0 w 55"/>
                  <a:gd name="T31" fmla="*/ 108 h 108"/>
                  <a:gd name="T32" fmla="*/ 0 w 55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8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1"/>
                    </a:lnTo>
                    <a:lnTo>
                      <a:pt x="52" y="42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3" name="Freeform 475"/>
              <p:cNvSpPr>
                <a:spLocks/>
              </p:cNvSpPr>
              <p:nvPr/>
            </p:nvSpPr>
            <p:spPr bwMode="auto">
              <a:xfrm>
                <a:off x="3684" y="2250"/>
                <a:ext cx="6" cy="12"/>
              </a:xfrm>
              <a:custGeom>
                <a:avLst/>
                <a:gdLst>
                  <a:gd name="T0" fmla="*/ 0 w 55"/>
                  <a:gd name="T1" fmla="*/ 0 h 108"/>
                  <a:gd name="T2" fmla="*/ 12 w 55"/>
                  <a:gd name="T3" fmla="*/ 2 h 108"/>
                  <a:gd name="T4" fmla="*/ 23 w 55"/>
                  <a:gd name="T5" fmla="*/ 5 h 108"/>
                  <a:gd name="T6" fmla="*/ 34 w 55"/>
                  <a:gd name="T7" fmla="*/ 12 h 108"/>
                  <a:gd name="T8" fmla="*/ 43 w 55"/>
                  <a:gd name="T9" fmla="*/ 21 h 108"/>
                  <a:gd name="T10" fmla="*/ 49 w 55"/>
                  <a:gd name="T11" fmla="*/ 31 h 108"/>
                  <a:gd name="T12" fmla="*/ 52 w 55"/>
                  <a:gd name="T13" fmla="*/ 42 h 108"/>
                  <a:gd name="T14" fmla="*/ 55 w 55"/>
                  <a:gd name="T15" fmla="*/ 55 h 108"/>
                  <a:gd name="T16" fmla="*/ 52 w 55"/>
                  <a:gd name="T17" fmla="*/ 67 h 108"/>
                  <a:gd name="T18" fmla="*/ 49 w 55"/>
                  <a:gd name="T19" fmla="*/ 78 h 108"/>
                  <a:gd name="T20" fmla="*/ 43 w 55"/>
                  <a:gd name="T21" fmla="*/ 89 h 108"/>
                  <a:gd name="T22" fmla="*/ 34 w 55"/>
                  <a:gd name="T23" fmla="*/ 97 h 108"/>
                  <a:gd name="T24" fmla="*/ 23 w 55"/>
                  <a:gd name="T25" fmla="*/ 104 h 108"/>
                  <a:gd name="T26" fmla="*/ 12 w 55"/>
                  <a:gd name="T27" fmla="*/ 107 h 108"/>
                  <a:gd name="T28" fmla="*/ 0 w 55"/>
                  <a:gd name="T2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8">
                    <a:moveTo>
                      <a:pt x="0" y="0"/>
                    </a:move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1"/>
                    </a:lnTo>
                    <a:lnTo>
                      <a:pt x="52" y="42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4" name="Freeform 476"/>
              <p:cNvSpPr>
                <a:spLocks/>
              </p:cNvSpPr>
              <p:nvPr/>
            </p:nvSpPr>
            <p:spPr bwMode="auto">
              <a:xfrm>
                <a:off x="3678" y="2250"/>
                <a:ext cx="12" cy="7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1 w 109"/>
                  <a:gd name="T5" fmla="*/ 42 h 55"/>
                  <a:gd name="T6" fmla="*/ 4 w 109"/>
                  <a:gd name="T7" fmla="*/ 31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5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5 h 55"/>
                  <a:gd name="T22" fmla="*/ 88 w 109"/>
                  <a:gd name="T23" fmla="*/ 12 h 55"/>
                  <a:gd name="T24" fmla="*/ 97 w 109"/>
                  <a:gd name="T25" fmla="*/ 21 h 55"/>
                  <a:gd name="T26" fmla="*/ 103 w 109"/>
                  <a:gd name="T27" fmla="*/ 31 h 55"/>
                  <a:gd name="T28" fmla="*/ 106 w 109"/>
                  <a:gd name="T29" fmla="*/ 42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5" name="Freeform 477"/>
              <p:cNvSpPr>
                <a:spLocks/>
              </p:cNvSpPr>
              <p:nvPr/>
            </p:nvSpPr>
            <p:spPr bwMode="auto">
              <a:xfrm>
                <a:off x="3678" y="2250"/>
                <a:ext cx="12" cy="7"/>
              </a:xfrm>
              <a:custGeom>
                <a:avLst/>
                <a:gdLst>
                  <a:gd name="T0" fmla="*/ 0 w 109"/>
                  <a:gd name="T1" fmla="*/ 55 h 55"/>
                  <a:gd name="T2" fmla="*/ 1 w 109"/>
                  <a:gd name="T3" fmla="*/ 42 h 55"/>
                  <a:gd name="T4" fmla="*/ 4 w 109"/>
                  <a:gd name="T5" fmla="*/ 31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5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5 h 55"/>
                  <a:gd name="T20" fmla="*/ 88 w 109"/>
                  <a:gd name="T21" fmla="*/ 12 h 55"/>
                  <a:gd name="T22" fmla="*/ 97 w 109"/>
                  <a:gd name="T23" fmla="*/ 21 h 55"/>
                  <a:gd name="T24" fmla="*/ 103 w 109"/>
                  <a:gd name="T25" fmla="*/ 31 h 55"/>
                  <a:gd name="T26" fmla="*/ 106 w 109"/>
                  <a:gd name="T27" fmla="*/ 42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6" name="Freeform 478"/>
              <p:cNvSpPr>
                <a:spLocks/>
              </p:cNvSpPr>
              <p:nvPr/>
            </p:nvSpPr>
            <p:spPr bwMode="auto">
              <a:xfrm>
                <a:off x="3678" y="2257"/>
                <a:ext cx="12" cy="662"/>
              </a:xfrm>
              <a:custGeom>
                <a:avLst/>
                <a:gdLst>
                  <a:gd name="T0" fmla="*/ 109 w 109"/>
                  <a:gd name="T1" fmla="*/ 0 h 5963"/>
                  <a:gd name="T2" fmla="*/ 54 w 109"/>
                  <a:gd name="T3" fmla="*/ 0 h 5963"/>
                  <a:gd name="T4" fmla="*/ 0 w 109"/>
                  <a:gd name="T5" fmla="*/ 0 h 5963"/>
                  <a:gd name="T6" fmla="*/ 0 w 109"/>
                  <a:gd name="T7" fmla="*/ 5963 h 5963"/>
                  <a:gd name="T8" fmla="*/ 54 w 109"/>
                  <a:gd name="T9" fmla="*/ 5963 h 5963"/>
                  <a:gd name="T10" fmla="*/ 109 w 109"/>
                  <a:gd name="T11" fmla="*/ 5963 h 5963"/>
                  <a:gd name="T12" fmla="*/ 109 w 109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7" name="Freeform 479"/>
              <p:cNvSpPr>
                <a:spLocks/>
              </p:cNvSpPr>
              <p:nvPr/>
            </p:nvSpPr>
            <p:spPr bwMode="auto">
              <a:xfrm>
                <a:off x="3678" y="2257"/>
                <a:ext cx="12" cy="662"/>
              </a:xfrm>
              <a:custGeom>
                <a:avLst/>
                <a:gdLst>
                  <a:gd name="T0" fmla="*/ 109 w 109"/>
                  <a:gd name="T1" fmla="*/ 0 h 5963"/>
                  <a:gd name="T2" fmla="*/ 54 w 109"/>
                  <a:gd name="T3" fmla="*/ 0 h 5963"/>
                  <a:gd name="T4" fmla="*/ 0 w 109"/>
                  <a:gd name="T5" fmla="*/ 0 h 5963"/>
                  <a:gd name="T6" fmla="*/ 0 w 109"/>
                  <a:gd name="T7" fmla="*/ 5963 h 5963"/>
                  <a:gd name="T8" fmla="*/ 54 w 109"/>
                  <a:gd name="T9" fmla="*/ 5963 h 5963"/>
                  <a:gd name="T10" fmla="*/ 109 w 109"/>
                  <a:gd name="T11" fmla="*/ 5963 h 5963"/>
                  <a:gd name="T12" fmla="*/ 109 w 109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8" name="Freeform 480"/>
              <p:cNvSpPr>
                <a:spLocks/>
              </p:cNvSpPr>
              <p:nvPr/>
            </p:nvSpPr>
            <p:spPr bwMode="auto">
              <a:xfrm>
                <a:off x="3678" y="2919"/>
                <a:ext cx="12" cy="6"/>
              </a:xfrm>
              <a:custGeom>
                <a:avLst/>
                <a:gdLst>
                  <a:gd name="T0" fmla="*/ 54 w 109"/>
                  <a:gd name="T1" fmla="*/ 0 h 54"/>
                  <a:gd name="T2" fmla="*/ 109 w 109"/>
                  <a:gd name="T3" fmla="*/ 0 h 54"/>
                  <a:gd name="T4" fmla="*/ 106 w 109"/>
                  <a:gd name="T5" fmla="*/ 12 h 54"/>
                  <a:gd name="T6" fmla="*/ 103 w 109"/>
                  <a:gd name="T7" fmla="*/ 23 h 54"/>
                  <a:gd name="T8" fmla="*/ 97 w 109"/>
                  <a:gd name="T9" fmla="*/ 34 h 54"/>
                  <a:gd name="T10" fmla="*/ 88 w 109"/>
                  <a:gd name="T11" fmla="*/ 43 h 54"/>
                  <a:gd name="T12" fmla="*/ 77 w 109"/>
                  <a:gd name="T13" fmla="*/ 49 h 54"/>
                  <a:gd name="T14" fmla="*/ 66 w 109"/>
                  <a:gd name="T15" fmla="*/ 53 h 54"/>
                  <a:gd name="T16" fmla="*/ 54 w 109"/>
                  <a:gd name="T17" fmla="*/ 54 h 54"/>
                  <a:gd name="T18" fmla="*/ 42 w 109"/>
                  <a:gd name="T19" fmla="*/ 53 h 54"/>
                  <a:gd name="T20" fmla="*/ 31 w 109"/>
                  <a:gd name="T21" fmla="*/ 49 h 54"/>
                  <a:gd name="T22" fmla="*/ 20 w 109"/>
                  <a:gd name="T23" fmla="*/ 43 h 54"/>
                  <a:gd name="T24" fmla="*/ 11 w 109"/>
                  <a:gd name="T25" fmla="*/ 34 h 54"/>
                  <a:gd name="T26" fmla="*/ 4 w 109"/>
                  <a:gd name="T27" fmla="*/ 23 h 54"/>
                  <a:gd name="T28" fmla="*/ 1 w 109"/>
                  <a:gd name="T29" fmla="*/ 12 h 54"/>
                  <a:gd name="T30" fmla="*/ 0 w 109"/>
                  <a:gd name="T31" fmla="*/ 0 h 54"/>
                  <a:gd name="T32" fmla="*/ 54 w 109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4">
                    <a:moveTo>
                      <a:pt x="54" y="0"/>
                    </a:moveTo>
                    <a:lnTo>
                      <a:pt x="109" y="0"/>
                    </a:lnTo>
                    <a:lnTo>
                      <a:pt x="106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9" name="Freeform 481"/>
              <p:cNvSpPr>
                <a:spLocks/>
              </p:cNvSpPr>
              <p:nvPr/>
            </p:nvSpPr>
            <p:spPr bwMode="auto">
              <a:xfrm>
                <a:off x="3678" y="2919"/>
                <a:ext cx="12" cy="6"/>
              </a:xfrm>
              <a:custGeom>
                <a:avLst/>
                <a:gdLst>
                  <a:gd name="T0" fmla="*/ 109 w 109"/>
                  <a:gd name="T1" fmla="*/ 0 h 54"/>
                  <a:gd name="T2" fmla="*/ 106 w 109"/>
                  <a:gd name="T3" fmla="*/ 12 h 54"/>
                  <a:gd name="T4" fmla="*/ 103 w 109"/>
                  <a:gd name="T5" fmla="*/ 23 h 54"/>
                  <a:gd name="T6" fmla="*/ 97 w 109"/>
                  <a:gd name="T7" fmla="*/ 34 h 54"/>
                  <a:gd name="T8" fmla="*/ 88 w 109"/>
                  <a:gd name="T9" fmla="*/ 43 h 54"/>
                  <a:gd name="T10" fmla="*/ 77 w 109"/>
                  <a:gd name="T11" fmla="*/ 49 h 54"/>
                  <a:gd name="T12" fmla="*/ 66 w 109"/>
                  <a:gd name="T13" fmla="*/ 53 h 54"/>
                  <a:gd name="T14" fmla="*/ 54 w 109"/>
                  <a:gd name="T15" fmla="*/ 54 h 54"/>
                  <a:gd name="T16" fmla="*/ 42 w 109"/>
                  <a:gd name="T17" fmla="*/ 53 h 54"/>
                  <a:gd name="T18" fmla="*/ 31 w 109"/>
                  <a:gd name="T19" fmla="*/ 49 h 54"/>
                  <a:gd name="T20" fmla="*/ 20 w 109"/>
                  <a:gd name="T21" fmla="*/ 43 h 54"/>
                  <a:gd name="T22" fmla="*/ 11 w 109"/>
                  <a:gd name="T23" fmla="*/ 34 h 54"/>
                  <a:gd name="T24" fmla="*/ 4 w 109"/>
                  <a:gd name="T25" fmla="*/ 23 h 54"/>
                  <a:gd name="T26" fmla="*/ 1 w 109"/>
                  <a:gd name="T27" fmla="*/ 12 h 54"/>
                  <a:gd name="T28" fmla="*/ 0 w 109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lnTo>
                      <a:pt x="106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0" name="Freeform 482"/>
              <p:cNvSpPr>
                <a:spLocks/>
              </p:cNvSpPr>
              <p:nvPr/>
            </p:nvSpPr>
            <p:spPr bwMode="auto">
              <a:xfrm>
                <a:off x="3684" y="2913"/>
                <a:ext cx="6" cy="12"/>
              </a:xfrm>
              <a:custGeom>
                <a:avLst/>
                <a:gdLst>
                  <a:gd name="T0" fmla="*/ 0 w 55"/>
                  <a:gd name="T1" fmla="*/ 55 h 109"/>
                  <a:gd name="T2" fmla="*/ 0 w 55"/>
                  <a:gd name="T3" fmla="*/ 0 h 109"/>
                  <a:gd name="T4" fmla="*/ 12 w 55"/>
                  <a:gd name="T5" fmla="*/ 3 h 109"/>
                  <a:gd name="T6" fmla="*/ 23 w 55"/>
                  <a:gd name="T7" fmla="*/ 6 h 109"/>
                  <a:gd name="T8" fmla="*/ 34 w 55"/>
                  <a:gd name="T9" fmla="*/ 12 h 109"/>
                  <a:gd name="T10" fmla="*/ 43 w 55"/>
                  <a:gd name="T11" fmla="*/ 21 h 109"/>
                  <a:gd name="T12" fmla="*/ 49 w 55"/>
                  <a:gd name="T13" fmla="*/ 32 h 109"/>
                  <a:gd name="T14" fmla="*/ 52 w 55"/>
                  <a:gd name="T15" fmla="*/ 43 h 109"/>
                  <a:gd name="T16" fmla="*/ 55 w 55"/>
                  <a:gd name="T17" fmla="*/ 55 h 109"/>
                  <a:gd name="T18" fmla="*/ 52 w 55"/>
                  <a:gd name="T19" fmla="*/ 67 h 109"/>
                  <a:gd name="T20" fmla="*/ 49 w 55"/>
                  <a:gd name="T21" fmla="*/ 78 h 109"/>
                  <a:gd name="T22" fmla="*/ 43 w 55"/>
                  <a:gd name="T23" fmla="*/ 89 h 109"/>
                  <a:gd name="T24" fmla="*/ 34 w 55"/>
                  <a:gd name="T25" fmla="*/ 98 h 109"/>
                  <a:gd name="T26" fmla="*/ 23 w 55"/>
                  <a:gd name="T27" fmla="*/ 104 h 109"/>
                  <a:gd name="T28" fmla="*/ 12 w 55"/>
                  <a:gd name="T29" fmla="*/ 108 h 109"/>
                  <a:gd name="T30" fmla="*/ 0 w 55"/>
                  <a:gd name="T31" fmla="*/ 109 h 109"/>
                  <a:gd name="T32" fmla="*/ 0 w 55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9">
                    <a:moveTo>
                      <a:pt x="0" y="55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1" name="Freeform 483"/>
              <p:cNvSpPr>
                <a:spLocks/>
              </p:cNvSpPr>
              <p:nvPr/>
            </p:nvSpPr>
            <p:spPr bwMode="auto">
              <a:xfrm>
                <a:off x="3684" y="2913"/>
                <a:ext cx="6" cy="12"/>
              </a:xfrm>
              <a:custGeom>
                <a:avLst/>
                <a:gdLst>
                  <a:gd name="T0" fmla="*/ 0 w 55"/>
                  <a:gd name="T1" fmla="*/ 0 h 109"/>
                  <a:gd name="T2" fmla="*/ 12 w 55"/>
                  <a:gd name="T3" fmla="*/ 3 h 109"/>
                  <a:gd name="T4" fmla="*/ 23 w 55"/>
                  <a:gd name="T5" fmla="*/ 6 h 109"/>
                  <a:gd name="T6" fmla="*/ 34 w 55"/>
                  <a:gd name="T7" fmla="*/ 12 h 109"/>
                  <a:gd name="T8" fmla="*/ 43 w 55"/>
                  <a:gd name="T9" fmla="*/ 21 h 109"/>
                  <a:gd name="T10" fmla="*/ 49 w 55"/>
                  <a:gd name="T11" fmla="*/ 32 h 109"/>
                  <a:gd name="T12" fmla="*/ 52 w 55"/>
                  <a:gd name="T13" fmla="*/ 43 h 109"/>
                  <a:gd name="T14" fmla="*/ 55 w 55"/>
                  <a:gd name="T15" fmla="*/ 55 h 109"/>
                  <a:gd name="T16" fmla="*/ 52 w 55"/>
                  <a:gd name="T17" fmla="*/ 67 h 109"/>
                  <a:gd name="T18" fmla="*/ 49 w 55"/>
                  <a:gd name="T19" fmla="*/ 78 h 109"/>
                  <a:gd name="T20" fmla="*/ 43 w 55"/>
                  <a:gd name="T21" fmla="*/ 89 h 109"/>
                  <a:gd name="T22" fmla="*/ 34 w 55"/>
                  <a:gd name="T23" fmla="*/ 98 h 109"/>
                  <a:gd name="T24" fmla="*/ 23 w 55"/>
                  <a:gd name="T25" fmla="*/ 104 h 109"/>
                  <a:gd name="T26" fmla="*/ 12 w 55"/>
                  <a:gd name="T27" fmla="*/ 108 h 109"/>
                  <a:gd name="T28" fmla="*/ 0 w 55"/>
                  <a:gd name="T2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9">
                    <a:moveTo>
                      <a:pt x="0" y="0"/>
                    </a:moveTo>
                    <a:lnTo>
                      <a:pt x="12" y="3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2" name="Freeform 484"/>
              <p:cNvSpPr>
                <a:spLocks/>
              </p:cNvSpPr>
              <p:nvPr/>
            </p:nvSpPr>
            <p:spPr bwMode="auto">
              <a:xfrm>
                <a:off x="2244" y="2913"/>
                <a:ext cx="1440" cy="12"/>
              </a:xfrm>
              <a:custGeom>
                <a:avLst/>
                <a:gdLst>
                  <a:gd name="T0" fmla="*/ 12954 w 12954"/>
                  <a:gd name="T1" fmla="*/ 109 h 109"/>
                  <a:gd name="T2" fmla="*/ 12954 w 12954"/>
                  <a:gd name="T3" fmla="*/ 55 h 109"/>
                  <a:gd name="T4" fmla="*/ 12954 w 12954"/>
                  <a:gd name="T5" fmla="*/ 0 h 109"/>
                  <a:gd name="T6" fmla="*/ 0 w 12954"/>
                  <a:gd name="T7" fmla="*/ 0 h 109"/>
                  <a:gd name="T8" fmla="*/ 0 w 12954"/>
                  <a:gd name="T9" fmla="*/ 55 h 109"/>
                  <a:gd name="T10" fmla="*/ 0 w 12954"/>
                  <a:gd name="T11" fmla="*/ 109 h 109"/>
                  <a:gd name="T12" fmla="*/ 12954 w 12954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54" h="109">
                    <a:moveTo>
                      <a:pt x="12954" y="109"/>
                    </a:moveTo>
                    <a:lnTo>
                      <a:pt x="12954" y="55"/>
                    </a:lnTo>
                    <a:lnTo>
                      <a:pt x="12954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9"/>
                    </a:lnTo>
                    <a:lnTo>
                      <a:pt x="12954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3" name="Freeform 485"/>
              <p:cNvSpPr>
                <a:spLocks/>
              </p:cNvSpPr>
              <p:nvPr/>
            </p:nvSpPr>
            <p:spPr bwMode="auto">
              <a:xfrm>
                <a:off x="2244" y="2913"/>
                <a:ext cx="1440" cy="12"/>
              </a:xfrm>
              <a:custGeom>
                <a:avLst/>
                <a:gdLst>
                  <a:gd name="T0" fmla="*/ 12954 w 12954"/>
                  <a:gd name="T1" fmla="*/ 109 h 109"/>
                  <a:gd name="T2" fmla="*/ 12954 w 12954"/>
                  <a:gd name="T3" fmla="*/ 55 h 109"/>
                  <a:gd name="T4" fmla="*/ 12954 w 12954"/>
                  <a:gd name="T5" fmla="*/ 0 h 109"/>
                  <a:gd name="T6" fmla="*/ 0 w 12954"/>
                  <a:gd name="T7" fmla="*/ 0 h 109"/>
                  <a:gd name="T8" fmla="*/ 0 w 12954"/>
                  <a:gd name="T9" fmla="*/ 55 h 109"/>
                  <a:gd name="T10" fmla="*/ 0 w 12954"/>
                  <a:gd name="T11" fmla="*/ 109 h 109"/>
                  <a:gd name="T12" fmla="*/ 12954 w 12954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54" h="109">
                    <a:moveTo>
                      <a:pt x="12954" y="109"/>
                    </a:moveTo>
                    <a:lnTo>
                      <a:pt x="12954" y="55"/>
                    </a:lnTo>
                    <a:lnTo>
                      <a:pt x="12954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9"/>
                    </a:lnTo>
                    <a:lnTo>
                      <a:pt x="12954" y="10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4" name="Freeform 486"/>
              <p:cNvSpPr>
                <a:spLocks/>
              </p:cNvSpPr>
              <p:nvPr/>
            </p:nvSpPr>
            <p:spPr bwMode="auto">
              <a:xfrm>
                <a:off x="2238" y="2913"/>
                <a:ext cx="6" cy="12"/>
              </a:xfrm>
              <a:custGeom>
                <a:avLst/>
                <a:gdLst>
                  <a:gd name="T0" fmla="*/ 54 w 54"/>
                  <a:gd name="T1" fmla="*/ 55 h 109"/>
                  <a:gd name="T2" fmla="*/ 54 w 54"/>
                  <a:gd name="T3" fmla="*/ 109 h 109"/>
                  <a:gd name="T4" fmla="*/ 42 w 54"/>
                  <a:gd name="T5" fmla="*/ 108 h 109"/>
                  <a:gd name="T6" fmla="*/ 31 w 54"/>
                  <a:gd name="T7" fmla="*/ 104 h 109"/>
                  <a:gd name="T8" fmla="*/ 20 w 54"/>
                  <a:gd name="T9" fmla="*/ 98 h 109"/>
                  <a:gd name="T10" fmla="*/ 11 w 54"/>
                  <a:gd name="T11" fmla="*/ 89 h 109"/>
                  <a:gd name="T12" fmla="*/ 5 w 54"/>
                  <a:gd name="T13" fmla="*/ 78 h 109"/>
                  <a:gd name="T14" fmla="*/ 2 w 54"/>
                  <a:gd name="T15" fmla="*/ 67 h 109"/>
                  <a:gd name="T16" fmla="*/ 0 w 54"/>
                  <a:gd name="T17" fmla="*/ 55 h 109"/>
                  <a:gd name="T18" fmla="*/ 2 w 54"/>
                  <a:gd name="T19" fmla="*/ 43 h 109"/>
                  <a:gd name="T20" fmla="*/ 5 w 54"/>
                  <a:gd name="T21" fmla="*/ 32 h 109"/>
                  <a:gd name="T22" fmla="*/ 11 w 54"/>
                  <a:gd name="T23" fmla="*/ 21 h 109"/>
                  <a:gd name="T24" fmla="*/ 20 w 54"/>
                  <a:gd name="T25" fmla="*/ 12 h 109"/>
                  <a:gd name="T26" fmla="*/ 31 w 54"/>
                  <a:gd name="T27" fmla="*/ 6 h 109"/>
                  <a:gd name="T28" fmla="*/ 42 w 54"/>
                  <a:gd name="T29" fmla="*/ 3 h 109"/>
                  <a:gd name="T30" fmla="*/ 54 w 54"/>
                  <a:gd name="T31" fmla="*/ 0 h 109"/>
                  <a:gd name="T32" fmla="*/ 54 w 54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9">
                    <a:moveTo>
                      <a:pt x="54" y="55"/>
                    </a:moveTo>
                    <a:lnTo>
                      <a:pt x="54" y="109"/>
                    </a:ln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3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5" name="Freeform 487"/>
              <p:cNvSpPr>
                <a:spLocks/>
              </p:cNvSpPr>
              <p:nvPr/>
            </p:nvSpPr>
            <p:spPr bwMode="auto">
              <a:xfrm>
                <a:off x="2238" y="2913"/>
                <a:ext cx="6" cy="12"/>
              </a:xfrm>
              <a:custGeom>
                <a:avLst/>
                <a:gdLst>
                  <a:gd name="T0" fmla="*/ 54 w 54"/>
                  <a:gd name="T1" fmla="*/ 109 h 109"/>
                  <a:gd name="T2" fmla="*/ 42 w 54"/>
                  <a:gd name="T3" fmla="*/ 108 h 109"/>
                  <a:gd name="T4" fmla="*/ 31 w 54"/>
                  <a:gd name="T5" fmla="*/ 104 h 109"/>
                  <a:gd name="T6" fmla="*/ 20 w 54"/>
                  <a:gd name="T7" fmla="*/ 98 h 109"/>
                  <a:gd name="T8" fmla="*/ 11 w 54"/>
                  <a:gd name="T9" fmla="*/ 89 h 109"/>
                  <a:gd name="T10" fmla="*/ 5 w 54"/>
                  <a:gd name="T11" fmla="*/ 78 h 109"/>
                  <a:gd name="T12" fmla="*/ 2 w 54"/>
                  <a:gd name="T13" fmla="*/ 67 h 109"/>
                  <a:gd name="T14" fmla="*/ 0 w 54"/>
                  <a:gd name="T15" fmla="*/ 55 h 109"/>
                  <a:gd name="T16" fmla="*/ 2 w 54"/>
                  <a:gd name="T17" fmla="*/ 43 h 109"/>
                  <a:gd name="T18" fmla="*/ 5 w 54"/>
                  <a:gd name="T19" fmla="*/ 32 h 109"/>
                  <a:gd name="T20" fmla="*/ 11 w 54"/>
                  <a:gd name="T21" fmla="*/ 21 h 109"/>
                  <a:gd name="T22" fmla="*/ 20 w 54"/>
                  <a:gd name="T23" fmla="*/ 12 h 109"/>
                  <a:gd name="T24" fmla="*/ 31 w 54"/>
                  <a:gd name="T25" fmla="*/ 6 h 109"/>
                  <a:gd name="T26" fmla="*/ 42 w 54"/>
                  <a:gd name="T27" fmla="*/ 3 h 109"/>
                  <a:gd name="T28" fmla="*/ 54 w 54"/>
                  <a:gd name="T2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9">
                    <a:moveTo>
                      <a:pt x="54" y="109"/>
                    </a:move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3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6" name="Freeform 488"/>
              <p:cNvSpPr>
                <a:spLocks/>
              </p:cNvSpPr>
              <p:nvPr/>
            </p:nvSpPr>
            <p:spPr bwMode="auto">
              <a:xfrm>
                <a:off x="2238" y="2919"/>
                <a:ext cx="13" cy="6"/>
              </a:xfrm>
              <a:custGeom>
                <a:avLst/>
                <a:gdLst>
                  <a:gd name="T0" fmla="*/ 54 w 109"/>
                  <a:gd name="T1" fmla="*/ 0 h 54"/>
                  <a:gd name="T2" fmla="*/ 109 w 109"/>
                  <a:gd name="T3" fmla="*/ 0 h 54"/>
                  <a:gd name="T4" fmla="*/ 107 w 109"/>
                  <a:gd name="T5" fmla="*/ 12 h 54"/>
                  <a:gd name="T6" fmla="*/ 104 w 109"/>
                  <a:gd name="T7" fmla="*/ 23 h 54"/>
                  <a:gd name="T8" fmla="*/ 97 w 109"/>
                  <a:gd name="T9" fmla="*/ 34 h 54"/>
                  <a:gd name="T10" fmla="*/ 88 w 109"/>
                  <a:gd name="T11" fmla="*/ 43 h 54"/>
                  <a:gd name="T12" fmla="*/ 77 w 109"/>
                  <a:gd name="T13" fmla="*/ 49 h 54"/>
                  <a:gd name="T14" fmla="*/ 66 w 109"/>
                  <a:gd name="T15" fmla="*/ 53 h 54"/>
                  <a:gd name="T16" fmla="*/ 54 w 109"/>
                  <a:gd name="T17" fmla="*/ 54 h 54"/>
                  <a:gd name="T18" fmla="*/ 42 w 109"/>
                  <a:gd name="T19" fmla="*/ 53 h 54"/>
                  <a:gd name="T20" fmla="*/ 31 w 109"/>
                  <a:gd name="T21" fmla="*/ 49 h 54"/>
                  <a:gd name="T22" fmla="*/ 20 w 109"/>
                  <a:gd name="T23" fmla="*/ 43 h 54"/>
                  <a:gd name="T24" fmla="*/ 11 w 109"/>
                  <a:gd name="T25" fmla="*/ 34 h 54"/>
                  <a:gd name="T26" fmla="*/ 5 w 109"/>
                  <a:gd name="T27" fmla="*/ 23 h 54"/>
                  <a:gd name="T28" fmla="*/ 2 w 109"/>
                  <a:gd name="T29" fmla="*/ 12 h 54"/>
                  <a:gd name="T30" fmla="*/ 0 w 109"/>
                  <a:gd name="T31" fmla="*/ 0 h 54"/>
                  <a:gd name="T32" fmla="*/ 54 w 109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4">
                    <a:moveTo>
                      <a:pt x="54" y="0"/>
                    </a:moveTo>
                    <a:lnTo>
                      <a:pt x="109" y="0"/>
                    </a:lnTo>
                    <a:lnTo>
                      <a:pt x="107" y="12"/>
                    </a:lnTo>
                    <a:lnTo>
                      <a:pt x="104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7" name="Freeform 489"/>
              <p:cNvSpPr>
                <a:spLocks/>
              </p:cNvSpPr>
              <p:nvPr/>
            </p:nvSpPr>
            <p:spPr bwMode="auto">
              <a:xfrm>
                <a:off x="2238" y="2919"/>
                <a:ext cx="13" cy="6"/>
              </a:xfrm>
              <a:custGeom>
                <a:avLst/>
                <a:gdLst>
                  <a:gd name="T0" fmla="*/ 109 w 109"/>
                  <a:gd name="T1" fmla="*/ 0 h 54"/>
                  <a:gd name="T2" fmla="*/ 107 w 109"/>
                  <a:gd name="T3" fmla="*/ 12 h 54"/>
                  <a:gd name="T4" fmla="*/ 104 w 109"/>
                  <a:gd name="T5" fmla="*/ 23 h 54"/>
                  <a:gd name="T6" fmla="*/ 97 w 109"/>
                  <a:gd name="T7" fmla="*/ 34 h 54"/>
                  <a:gd name="T8" fmla="*/ 88 w 109"/>
                  <a:gd name="T9" fmla="*/ 43 h 54"/>
                  <a:gd name="T10" fmla="*/ 77 w 109"/>
                  <a:gd name="T11" fmla="*/ 49 h 54"/>
                  <a:gd name="T12" fmla="*/ 66 w 109"/>
                  <a:gd name="T13" fmla="*/ 53 h 54"/>
                  <a:gd name="T14" fmla="*/ 54 w 109"/>
                  <a:gd name="T15" fmla="*/ 54 h 54"/>
                  <a:gd name="T16" fmla="*/ 42 w 109"/>
                  <a:gd name="T17" fmla="*/ 53 h 54"/>
                  <a:gd name="T18" fmla="*/ 31 w 109"/>
                  <a:gd name="T19" fmla="*/ 49 h 54"/>
                  <a:gd name="T20" fmla="*/ 20 w 109"/>
                  <a:gd name="T21" fmla="*/ 43 h 54"/>
                  <a:gd name="T22" fmla="*/ 11 w 109"/>
                  <a:gd name="T23" fmla="*/ 34 h 54"/>
                  <a:gd name="T24" fmla="*/ 5 w 109"/>
                  <a:gd name="T25" fmla="*/ 23 h 54"/>
                  <a:gd name="T26" fmla="*/ 2 w 109"/>
                  <a:gd name="T27" fmla="*/ 12 h 54"/>
                  <a:gd name="T28" fmla="*/ 0 w 109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lnTo>
                      <a:pt x="107" y="12"/>
                    </a:lnTo>
                    <a:lnTo>
                      <a:pt x="104" y="23"/>
                    </a:lnTo>
                    <a:lnTo>
                      <a:pt x="97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2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8" name="Freeform 490"/>
              <p:cNvSpPr>
                <a:spLocks/>
              </p:cNvSpPr>
              <p:nvPr/>
            </p:nvSpPr>
            <p:spPr bwMode="auto">
              <a:xfrm>
                <a:off x="2238" y="2257"/>
                <a:ext cx="13" cy="662"/>
              </a:xfrm>
              <a:custGeom>
                <a:avLst/>
                <a:gdLst>
                  <a:gd name="T0" fmla="*/ 0 w 109"/>
                  <a:gd name="T1" fmla="*/ 5963 h 5963"/>
                  <a:gd name="T2" fmla="*/ 54 w 109"/>
                  <a:gd name="T3" fmla="*/ 5963 h 5963"/>
                  <a:gd name="T4" fmla="*/ 109 w 109"/>
                  <a:gd name="T5" fmla="*/ 5963 h 5963"/>
                  <a:gd name="T6" fmla="*/ 109 w 109"/>
                  <a:gd name="T7" fmla="*/ 0 h 5963"/>
                  <a:gd name="T8" fmla="*/ 54 w 109"/>
                  <a:gd name="T9" fmla="*/ 0 h 5963"/>
                  <a:gd name="T10" fmla="*/ 0 w 109"/>
                  <a:gd name="T11" fmla="*/ 0 h 5963"/>
                  <a:gd name="T12" fmla="*/ 0 w 109"/>
                  <a:gd name="T13" fmla="*/ 5963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0" y="5963"/>
                    </a:move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9" name="Freeform 491"/>
              <p:cNvSpPr>
                <a:spLocks/>
              </p:cNvSpPr>
              <p:nvPr/>
            </p:nvSpPr>
            <p:spPr bwMode="auto">
              <a:xfrm>
                <a:off x="2238" y="2257"/>
                <a:ext cx="13" cy="662"/>
              </a:xfrm>
              <a:custGeom>
                <a:avLst/>
                <a:gdLst>
                  <a:gd name="T0" fmla="*/ 0 w 109"/>
                  <a:gd name="T1" fmla="*/ 5963 h 5963"/>
                  <a:gd name="T2" fmla="*/ 54 w 109"/>
                  <a:gd name="T3" fmla="*/ 5963 h 5963"/>
                  <a:gd name="T4" fmla="*/ 109 w 109"/>
                  <a:gd name="T5" fmla="*/ 5963 h 5963"/>
                  <a:gd name="T6" fmla="*/ 109 w 109"/>
                  <a:gd name="T7" fmla="*/ 0 h 5963"/>
                  <a:gd name="T8" fmla="*/ 54 w 109"/>
                  <a:gd name="T9" fmla="*/ 0 h 5963"/>
                  <a:gd name="T10" fmla="*/ 0 w 109"/>
                  <a:gd name="T11" fmla="*/ 0 h 5963"/>
                  <a:gd name="T12" fmla="*/ 0 w 109"/>
                  <a:gd name="T13" fmla="*/ 5963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0" y="5963"/>
                    </a:move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0" name="Freeform 492"/>
              <p:cNvSpPr>
                <a:spLocks/>
              </p:cNvSpPr>
              <p:nvPr/>
            </p:nvSpPr>
            <p:spPr bwMode="auto">
              <a:xfrm>
                <a:off x="2238" y="2250"/>
                <a:ext cx="13" cy="7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2 w 109"/>
                  <a:gd name="T5" fmla="*/ 42 h 55"/>
                  <a:gd name="T6" fmla="*/ 5 w 109"/>
                  <a:gd name="T7" fmla="*/ 31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5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5 h 55"/>
                  <a:gd name="T22" fmla="*/ 88 w 109"/>
                  <a:gd name="T23" fmla="*/ 12 h 55"/>
                  <a:gd name="T24" fmla="*/ 97 w 109"/>
                  <a:gd name="T25" fmla="*/ 21 h 55"/>
                  <a:gd name="T26" fmla="*/ 104 w 109"/>
                  <a:gd name="T27" fmla="*/ 31 h 55"/>
                  <a:gd name="T28" fmla="*/ 107 w 109"/>
                  <a:gd name="T29" fmla="*/ 42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2" y="42"/>
                    </a:lnTo>
                    <a:lnTo>
                      <a:pt x="5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4" y="31"/>
                    </a:lnTo>
                    <a:lnTo>
                      <a:pt x="107" y="42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1" name="Freeform 493"/>
              <p:cNvSpPr>
                <a:spLocks/>
              </p:cNvSpPr>
              <p:nvPr/>
            </p:nvSpPr>
            <p:spPr bwMode="auto">
              <a:xfrm>
                <a:off x="2238" y="2250"/>
                <a:ext cx="13" cy="7"/>
              </a:xfrm>
              <a:custGeom>
                <a:avLst/>
                <a:gdLst>
                  <a:gd name="T0" fmla="*/ 0 w 109"/>
                  <a:gd name="T1" fmla="*/ 55 h 55"/>
                  <a:gd name="T2" fmla="*/ 2 w 109"/>
                  <a:gd name="T3" fmla="*/ 42 h 55"/>
                  <a:gd name="T4" fmla="*/ 5 w 109"/>
                  <a:gd name="T5" fmla="*/ 31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5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5 h 55"/>
                  <a:gd name="T20" fmla="*/ 88 w 109"/>
                  <a:gd name="T21" fmla="*/ 12 h 55"/>
                  <a:gd name="T22" fmla="*/ 97 w 109"/>
                  <a:gd name="T23" fmla="*/ 21 h 55"/>
                  <a:gd name="T24" fmla="*/ 104 w 109"/>
                  <a:gd name="T25" fmla="*/ 31 h 55"/>
                  <a:gd name="T26" fmla="*/ 107 w 109"/>
                  <a:gd name="T27" fmla="*/ 42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2" y="42"/>
                    </a:lnTo>
                    <a:lnTo>
                      <a:pt x="5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4" y="31"/>
                    </a:lnTo>
                    <a:lnTo>
                      <a:pt x="107" y="42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2" name="Line 494"/>
              <p:cNvSpPr>
                <a:spLocks noChangeShapeType="1"/>
              </p:cNvSpPr>
              <p:nvPr/>
            </p:nvSpPr>
            <p:spPr bwMode="auto">
              <a:xfrm>
                <a:off x="2676" y="2257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3" name="Line 495"/>
              <p:cNvSpPr>
                <a:spLocks noChangeShapeType="1"/>
              </p:cNvSpPr>
              <p:nvPr/>
            </p:nvSpPr>
            <p:spPr bwMode="auto">
              <a:xfrm>
                <a:off x="2676" y="232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4" name="Line 496"/>
              <p:cNvSpPr>
                <a:spLocks noChangeShapeType="1"/>
              </p:cNvSpPr>
              <p:nvPr/>
            </p:nvSpPr>
            <p:spPr bwMode="auto">
              <a:xfrm>
                <a:off x="2676" y="2393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5" name="Line 497"/>
              <p:cNvSpPr>
                <a:spLocks noChangeShapeType="1"/>
              </p:cNvSpPr>
              <p:nvPr/>
            </p:nvSpPr>
            <p:spPr bwMode="auto">
              <a:xfrm>
                <a:off x="2676" y="2462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6" name="Line 498"/>
              <p:cNvSpPr>
                <a:spLocks noChangeShapeType="1"/>
              </p:cNvSpPr>
              <p:nvPr/>
            </p:nvSpPr>
            <p:spPr bwMode="auto">
              <a:xfrm>
                <a:off x="2676" y="253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7" name="Line 499"/>
              <p:cNvSpPr>
                <a:spLocks noChangeShapeType="1"/>
              </p:cNvSpPr>
              <p:nvPr/>
            </p:nvSpPr>
            <p:spPr bwMode="auto">
              <a:xfrm>
                <a:off x="2676" y="2599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8" name="Line 500"/>
              <p:cNvSpPr>
                <a:spLocks noChangeShapeType="1"/>
              </p:cNvSpPr>
              <p:nvPr/>
            </p:nvSpPr>
            <p:spPr bwMode="auto">
              <a:xfrm>
                <a:off x="2676" y="2668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9" name="Line 501"/>
              <p:cNvSpPr>
                <a:spLocks noChangeShapeType="1"/>
              </p:cNvSpPr>
              <p:nvPr/>
            </p:nvSpPr>
            <p:spPr bwMode="auto">
              <a:xfrm>
                <a:off x="2676" y="2736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0" name="Line 502"/>
              <p:cNvSpPr>
                <a:spLocks noChangeShapeType="1"/>
              </p:cNvSpPr>
              <p:nvPr/>
            </p:nvSpPr>
            <p:spPr bwMode="auto">
              <a:xfrm>
                <a:off x="2676" y="280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1" name="Line 503"/>
              <p:cNvSpPr>
                <a:spLocks noChangeShapeType="1"/>
              </p:cNvSpPr>
              <p:nvPr/>
            </p:nvSpPr>
            <p:spPr bwMode="auto">
              <a:xfrm>
                <a:off x="2676" y="2874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2" name="Line 504"/>
              <p:cNvSpPr>
                <a:spLocks noChangeShapeType="1"/>
              </p:cNvSpPr>
              <p:nvPr/>
            </p:nvSpPr>
            <p:spPr bwMode="auto">
              <a:xfrm>
                <a:off x="3252" y="2257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3" name="Line 505"/>
              <p:cNvSpPr>
                <a:spLocks noChangeShapeType="1"/>
              </p:cNvSpPr>
              <p:nvPr/>
            </p:nvSpPr>
            <p:spPr bwMode="auto">
              <a:xfrm>
                <a:off x="3252" y="232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4" name="Line 506"/>
              <p:cNvSpPr>
                <a:spLocks noChangeShapeType="1"/>
              </p:cNvSpPr>
              <p:nvPr/>
            </p:nvSpPr>
            <p:spPr bwMode="auto">
              <a:xfrm>
                <a:off x="3252" y="2393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5" name="Line 507"/>
              <p:cNvSpPr>
                <a:spLocks noChangeShapeType="1"/>
              </p:cNvSpPr>
              <p:nvPr/>
            </p:nvSpPr>
            <p:spPr bwMode="auto">
              <a:xfrm>
                <a:off x="3252" y="2462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6" name="Line 508"/>
              <p:cNvSpPr>
                <a:spLocks noChangeShapeType="1"/>
              </p:cNvSpPr>
              <p:nvPr/>
            </p:nvSpPr>
            <p:spPr bwMode="auto">
              <a:xfrm>
                <a:off x="3252" y="2531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7" name="Line 509"/>
              <p:cNvSpPr>
                <a:spLocks noChangeShapeType="1"/>
              </p:cNvSpPr>
              <p:nvPr/>
            </p:nvSpPr>
            <p:spPr bwMode="auto">
              <a:xfrm>
                <a:off x="3252" y="2599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8" name="Line 510"/>
              <p:cNvSpPr>
                <a:spLocks noChangeShapeType="1"/>
              </p:cNvSpPr>
              <p:nvPr/>
            </p:nvSpPr>
            <p:spPr bwMode="auto">
              <a:xfrm>
                <a:off x="3252" y="2668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9" name="Line 511"/>
              <p:cNvSpPr>
                <a:spLocks noChangeShapeType="1"/>
              </p:cNvSpPr>
              <p:nvPr/>
            </p:nvSpPr>
            <p:spPr bwMode="auto">
              <a:xfrm>
                <a:off x="3252" y="2736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0" name="Line 512"/>
              <p:cNvSpPr>
                <a:spLocks noChangeShapeType="1"/>
              </p:cNvSpPr>
              <p:nvPr/>
            </p:nvSpPr>
            <p:spPr bwMode="auto">
              <a:xfrm>
                <a:off x="3252" y="2805"/>
                <a:ext cx="1" cy="46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1" name="Line 513"/>
              <p:cNvSpPr>
                <a:spLocks noChangeShapeType="1"/>
              </p:cNvSpPr>
              <p:nvPr/>
            </p:nvSpPr>
            <p:spPr bwMode="auto">
              <a:xfrm>
                <a:off x="3252" y="2874"/>
                <a:ext cx="1" cy="4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2" name="Freeform 514"/>
              <p:cNvSpPr>
                <a:spLocks/>
              </p:cNvSpPr>
              <p:nvPr/>
            </p:nvSpPr>
            <p:spPr bwMode="auto">
              <a:xfrm>
                <a:off x="2526" y="2250"/>
                <a:ext cx="12" cy="7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1 w 109"/>
                  <a:gd name="T5" fmla="*/ 42 h 55"/>
                  <a:gd name="T6" fmla="*/ 4 w 109"/>
                  <a:gd name="T7" fmla="*/ 31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5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5 h 55"/>
                  <a:gd name="T22" fmla="*/ 88 w 109"/>
                  <a:gd name="T23" fmla="*/ 12 h 55"/>
                  <a:gd name="T24" fmla="*/ 96 w 109"/>
                  <a:gd name="T25" fmla="*/ 21 h 55"/>
                  <a:gd name="T26" fmla="*/ 103 w 109"/>
                  <a:gd name="T27" fmla="*/ 31 h 55"/>
                  <a:gd name="T28" fmla="*/ 106 w 109"/>
                  <a:gd name="T29" fmla="*/ 42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6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3" name="Freeform 515"/>
              <p:cNvSpPr>
                <a:spLocks/>
              </p:cNvSpPr>
              <p:nvPr/>
            </p:nvSpPr>
            <p:spPr bwMode="auto">
              <a:xfrm>
                <a:off x="2526" y="2250"/>
                <a:ext cx="12" cy="7"/>
              </a:xfrm>
              <a:custGeom>
                <a:avLst/>
                <a:gdLst>
                  <a:gd name="T0" fmla="*/ 0 w 109"/>
                  <a:gd name="T1" fmla="*/ 55 h 55"/>
                  <a:gd name="T2" fmla="*/ 1 w 109"/>
                  <a:gd name="T3" fmla="*/ 42 h 55"/>
                  <a:gd name="T4" fmla="*/ 4 w 109"/>
                  <a:gd name="T5" fmla="*/ 31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5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5 h 55"/>
                  <a:gd name="T20" fmla="*/ 88 w 109"/>
                  <a:gd name="T21" fmla="*/ 12 h 55"/>
                  <a:gd name="T22" fmla="*/ 96 w 109"/>
                  <a:gd name="T23" fmla="*/ 21 h 55"/>
                  <a:gd name="T24" fmla="*/ 103 w 109"/>
                  <a:gd name="T25" fmla="*/ 31 h 55"/>
                  <a:gd name="T26" fmla="*/ 106 w 109"/>
                  <a:gd name="T27" fmla="*/ 42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5"/>
                    </a:lnTo>
                    <a:lnTo>
                      <a:pt x="88" y="12"/>
                    </a:lnTo>
                    <a:lnTo>
                      <a:pt x="96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4" name="Freeform 516"/>
              <p:cNvSpPr>
                <a:spLocks/>
              </p:cNvSpPr>
              <p:nvPr/>
            </p:nvSpPr>
            <p:spPr bwMode="auto">
              <a:xfrm>
                <a:off x="2526" y="2257"/>
                <a:ext cx="12" cy="662"/>
              </a:xfrm>
              <a:custGeom>
                <a:avLst/>
                <a:gdLst>
                  <a:gd name="T0" fmla="*/ 109 w 109"/>
                  <a:gd name="T1" fmla="*/ 0 h 5963"/>
                  <a:gd name="T2" fmla="*/ 54 w 109"/>
                  <a:gd name="T3" fmla="*/ 0 h 5963"/>
                  <a:gd name="T4" fmla="*/ 0 w 109"/>
                  <a:gd name="T5" fmla="*/ 0 h 5963"/>
                  <a:gd name="T6" fmla="*/ 0 w 109"/>
                  <a:gd name="T7" fmla="*/ 5963 h 5963"/>
                  <a:gd name="T8" fmla="*/ 54 w 109"/>
                  <a:gd name="T9" fmla="*/ 5963 h 5963"/>
                  <a:gd name="T10" fmla="*/ 109 w 109"/>
                  <a:gd name="T11" fmla="*/ 5963 h 5963"/>
                  <a:gd name="T12" fmla="*/ 109 w 109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5" name="Freeform 517"/>
              <p:cNvSpPr>
                <a:spLocks/>
              </p:cNvSpPr>
              <p:nvPr/>
            </p:nvSpPr>
            <p:spPr bwMode="auto">
              <a:xfrm>
                <a:off x="2526" y="2257"/>
                <a:ext cx="12" cy="662"/>
              </a:xfrm>
              <a:custGeom>
                <a:avLst/>
                <a:gdLst>
                  <a:gd name="T0" fmla="*/ 109 w 109"/>
                  <a:gd name="T1" fmla="*/ 0 h 5963"/>
                  <a:gd name="T2" fmla="*/ 54 w 109"/>
                  <a:gd name="T3" fmla="*/ 0 h 5963"/>
                  <a:gd name="T4" fmla="*/ 0 w 109"/>
                  <a:gd name="T5" fmla="*/ 0 h 5963"/>
                  <a:gd name="T6" fmla="*/ 0 w 109"/>
                  <a:gd name="T7" fmla="*/ 5963 h 5963"/>
                  <a:gd name="T8" fmla="*/ 54 w 109"/>
                  <a:gd name="T9" fmla="*/ 5963 h 5963"/>
                  <a:gd name="T10" fmla="*/ 109 w 109"/>
                  <a:gd name="T11" fmla="*/ 5963 h 5963"/>
                  <a:gd name="T12" fmla="*/ 109 w 109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5963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4" y="5963"/>
                    </a:lnTo>
                    <a:lnTo>
                      <a:pt x="109" y="5963"/>
                    </a:lnTo>
                    <a:lnTo>
                      <a:pt x="10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6" name="Freeform 518"/>
              <p:cNvSpPr>
                <a:spLocks/>
              </p:cNvSpPr>
              <p:nvPr/>
            </p:nvSpPr>
            <p:spPr bwMode="auto">
              <a:xfrm>
                <a:off x="2526" y="2919"/>
                <a:ext cx="12" cy="6"/>
              </a:xfrm>
              <a:custGeom>
                <a:avLst/>
                <a:gdLst>
                  <a:gd name="T0" fmla="*/ 54 w 109"/>
                  <a:gd name="T1" fmla="*/ 0 h 54"/>
                  <a:gd name="T2" fmla="*/ 109 w 109"/>
                  <a:gd name="T3" fmla="*/ 0 h 54"/>
                  <a:gd name="T4" fmla="*/ 106 w 109"/>
                  <a:gd name="T5" fmla="*/ 12 h 54"/>
                  <a:gd name="T6" fmla="*/ 103 w 109"/>
                  <a:gd name="T7" fmla="*/ 23 h 54"/>
                  <a:gd name="T8" fmla="*/ 96 w 109"/>
                  <a:gd name="T9" fmla="*/ 34 h 54"/>
                  <a:gd name="T10" fmla="*/ 88 w 109"/>
                  <a:gd name="T11" fmla="*/ 43 h 54"/>
                  <a:gd name="T12" fmla="*/ 77 w 109"/>
                  <a:gd name="T13" fmla="*/ 49 h 54"/>
                  <a:gd name="T14" fmla="*/ 66 w 109"/>
                  <a:gd name="T15" fmla="*/ 53 h 54"/>
                  <a:gd name="T16" fmla="*/ 54 w 109"/>
                  <a:gd name="T17" fmla="*/ 54 h 54"/>
                  <a:gd name="T18" fmla="*/ 42 w 109"/>
                  <a:gd name="T19" fmla="*/ 53 h 54"/>
                  <a:gd name="T20" fmla="*/ 31 w 109"/>
                  <a:gd name="T21" fmla="*/ 49 h 54"/>
                  <a:gd name="T22" fmla="*/ 20 w 109"/>
                  <a:gd name="T23" fmla="*/ 43 h 54"/>
                  <a:gd name="T24" fmla="*/ 11 w 109"/>
                  <a:gd name="T25" fmla="*/ 34 h 54"/>
                  <a:gd name="T26" fmla="*/ 4 w 109"/>
                  <a:gd name="T27" fmla="*/ 23 h 54"/>
                  <a:gd name="T28" fmla="*/ 1 w 109"/>
                  <a:gd name="T29" fmla="*/ 12 h 54"/>
                  <a:gd name="T30" fmla="*/ 0 w 109"/>
                  <a:gd name="T31" fmla="*/ 0 h 54"/>
                  <a:gd name="T32" fmla="*/ 54 w 109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4">
                    <a:moveTo>
                      <a:pt x="54" y="0"/>
                    </a:moveTo>
                    <a:lnTo>
                      <a:pt x="109" y="0"/>
                    </a:lnTo>
                    <a:lnTo>
                      <a:pt x="106" y="12"/>
                    </a:lnTo>
                    <a:lnTo>
                      <a:pt x="103" y="23"/>
                    </a:lnTo>
                    <a:lnTo>
                      <a:pt x="96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7" name="Freeform 519"/>
              <p:cNvSpPr>
                <a:spLocks/>
              </p:cNvSpPr>
              <p:nvPr/>
            </p:nvSpPr>
            <p:spPr bwMode="auto">
              <a:xfrm>
                <a:off x="2526" y="2919"/>
                <a:ext cx="12" cy="6"/>
              </a:xfrm>
              <a:custGeom>
                <a:avLst/>
                <a:gdLst>
                  <a:gd name="T0" fmla="*/ 109 w 109"/>
                  <a:gd name="T1" fmla="*/ 0 h 54"/>
                  <a:gd name="T2" fmla="*/ 106 w 109"/>
                  <a:gd name="T3" fmla="*/ 12 h 54"/>
                  <a:gd name="T4" fmla="*/ 103 w 109"/>
                  <a:gd name="T5" fmla="*/ 23 h 54"/>
                  <a:gd name="T6" fmla="*/ 96 w 109"/>
                  <a:gd name="T7" fmla="*/ 34 h 54"/>
                  <a:gd name="T8" fmla="*/ 88 w 109"/>
                  <a:gd name="T9" fmla="*/ 43 h 54"/>
                  <a:gd name="T10" fmla="*/ 77 w 109"/>
                  <a:gd name="T11" fmla="*/ 49 h 54"/>
                  <a:gd name="T12" fmla="*/ 66 w 109"/>
                  <a:gd name="T13" fmla="*/ 53 h 54"/>
                  <a:gd name="T14" fmla="*/ 54 w 109"/>
                  <a:gd name="T15" fmla="*/ 54 h 54"/>
                  <a:gd name="T16" fmla="*/ 42 w 109"/>
                  <a:gd name="T17" fmla="*/ 53 h 54"/>
                  <a:gd name="T18" fmla="*/ 31 w 109"/>
                  <a:gd name="T19" fmla="*/ 49 h 54"/>
                  <a:gd name="T20" fmla="*/ 20 w 109"/>
                  <a:gd name="T21" fmla="*/ 43 h 54"/>
                  <a:gd name="T22" fmla="*/ 11 w 109"/>
                  <a:gd name="T23" fmla="*/ 34 h 54"/>
                  <a:gd name="T24" fmla="*/ 4 w 109"/>
                  <a:gd name="T25" fmla="*/ 23 h 54"/>
                  <a:gd name="T26" fmla="*/ 1 w 109"/>
                  <a:gd name="T27" fmla="*/ 12 h 54"/>
                  <a:gd name="T28" fmla="*/ 0 w 109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4">
                    <a:moveTo>
                      <a:pt x="109" y="0"/>
                    </a:moveTo>
                    <a:lnTo>
                      <a:pt x="106" y="12"/>
                    </a:lnTo>
                    <a:lnTo>
                      <a:pt x="103" y="23"/>
                    </a:lnTo>
                    <a:lnTo>
                      <a:pt x="96" y="34"/>
                    </a:lnTo>
                    <a:lnTo>
                      <a:pt x="88" y="43"/>
                    </a:lnTo>
                    <a:lnTo>
                      <a:pt x="77" y="49"/>
                    </a:lnTo>
                    <a:lnTo>
                      <a:pt x="66" y="53"/>
                    </a:lnTo>
                    <a:lnTo>
                      <a:pt x="54" y="54"/>
                    </a:lnTo>
                    <a:lnTo>
                      <a:pt x="42" y="53"/>
                    </a:lnTo>
                    <a:lnTo>
                      <a:pt x="31" y="49"/>
                    </a:lnTo>
                    <a:lnTo>
                      <a:pt x="20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8" name="Freeform 520"/>
              <p:cNvSpPr>
                <a:spLocks/>
              </p:cNvSpPr>
              <p:nvPr/>
            </p:nvSpPr>
            <p:spPr bwMode="auto">
              <a:xfrm>
                <a:off x="3390" y="2250"/>
                <a:ext cx="12" cy="7"/>
              </a:xfrm>
              <a:custGeom>
                <a:avLst/>
                <a:gdLst>
                  <a:gd name="T0" fmla="*/ 53 w 108"/>
                  <a:gd name="T1" fmla="*/ 55 h 55"/>
                  <a:gd name="T2" fmla="*/ 0 w 108"/>
                  <a:gd name="T3" fmla="*/ 55 h 55"/>
                  <a:gd name="T4" fmla="*/ 1 w 108"/>
                  <a:gd name="T5" fmla="*/ 42 h 55"/>
                  <a:gd name="T6" fmla="*/ 4 w 108"/>
                  <a:gd name="T7" fmla="*/ 31 h 55"/>
                  <a:gd name="T8" fmla="*/ 11 w 108"/>
                  <a:gd name="T9" fmla="*/ 21 h 55"/>
                  <a:gd name="T10" fmla="*/ 19 w 108"/>
                  <a:gd name="T11" fmla="*/ 12 h 55"/>
                  <a:gd name="T12" fmla="*/ 30 w 108"/>
                  <a:gd name="T13" fmla="*/ 5 h 55"/>
                  <a:gd name="T14" fmla="*/ 41 w 108"/>
                  <a:gd name="T15" fmla="*/ 2 h 55"/>
                  <a:gd name="T16" fmla="*/ 53 w 108"/>
                  <a:gd name="T17" fmla="*/ 0 h 55"/>
                  <a:gd name="T18" fmla="*/ 65 w 108"/>
                  <a:gd name="T19" fmla="*/ 2 h 55"/>
                  <a:gd name="T20" fmla="*/ 76 w 108"/>
                  <a:gd name="T21" fmla="*/ 5 h 55"/>
                  <a:gd name="T22" fmla="*/ 87 w 108"/>
                  <a:gd name="T23" fmla="*/ 12 h 55"/>
                  <a:gd name="T24" fmla="*/ 96 w 108"/>
                  <a:gd name="T25" fmla="*/ 21 h 55"/>
                  <a:gd name="T26" fmla="*/ 103 w 108"/>
                  <a:gd name="T27" fmla="*/ 31 h 55"/>
                  <a:gd name="T28" fmla="*/ 106 w 108"/>
                  <a:gd name="T29" fmla="*/ 42 h 55"/>
                  <a:gd name="T30" fmla="*/ 108 w 108"/>
                  <a:gd name="T31" fmla="*/ 55 h 55"/>
                  <a:gd name="T32" fmla="*/ 53 w 108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8" h="55">
                    <a:moveTo>
                      <a:pt x="53" y="55"/>
                    </a:moveTo>
                    <a:lnTo>
                      <a:pt x="0" y="55"/>
                    </a:ln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19" y="12"/>
                    </a:lnTo>
                    <a:lnTo>
                      <a:pt x="30" y="5"/>
                    </a:lnTo>
                    <a:lnTo>
                      <a:pt x="41" y="2"/>
                    </a:lnTo>
                    <a:lnTo>
                      <a:pt x="53" y="0"/>
                    </a:lnTo>
                    <a:lnTo>
                      <a:pt x="65" y="2"/>
                    </a:lnTo>
                    <a:lnTo>
                      <a:pt x="76" y="5"/>
                    </a:lnTo>
                    <a:lnTo>
                      <a:pt x="87" y="12"/>
                    </a:lnTo>
                    <a:lnTo>
                      <a:pt x="96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8" y="55"/>
                    </a:lnTo>
                    <a:lnTo>
                      <a:pt x="53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9" name="Freeform 521"/>
              <p:cNvSpPr>
                <a:spLocks/>
              </p:cNvSpPr>
              <p:nvPr/>
            </p:nvSpPr>
            <p:spPr bwMode="auto">
              <a:xfrm>
                <a:off x="3390" y="2250"/>
                <a:ext cx="12" cy="7"/>
              </a:xfrm>
              <a:custGeom>
                <a:avLst/>
                <a:gdLst>
                  <a:gd name="T0" fmla="*/ 0 w 108"/>
                  <a:gd name="T1" fmla="*/ 55 h 55"/>
                  <a:gd name="T2" fmla="*/ 1 w 108"/>
                  <a:gd name="T3" fmla="*/ 42 h 55"/>
                  <a:gd name="T4" fmla="*/ 4 w 108"/>
                  <a:gd name="T5" fmla="*/ 31 h 55"/>
                  <a:gd name="T6" fmla="*/ 11 w 108"/>
                  <a:gd name="T7" fmla="*/ 21 h 55"/>
                  <a:gd name="T8" fmla="*/ 19 w 108"/>
                  <a:gd name="T9" fmla="*/ 12 h 55"/>
                  <a:gd name="T10" fmla="*/ 30 w 108"/>
                  <a:gd name="T11" fmla="*/ 5 h 55"/>
                  <a:gd name="T12" fmla="*/ 41 w 108"/>
                  <a:gd name="T13" fmla="*/ 2 h 55"/>
                  <a:gd name="T14" fmla="*/ 53 w 108"/>
                  <a:gd name="T15" fmla="*/ 0 h 55"/>
                  <a:gd name="T16" fmla="*/ 65 w 108"/>
                  <a:gd name="T17" fmla="*/ 2 h 55"/>
                  <a:gd name="T18" fmla="*/ 76 w 108"/>
                  <a:gd name="T19" fmla="*/ 5 h 55"/>
                  <a:gd name="T20" fmla="*/ 87 w 108"/>
                  <a:gd name="T21" fmla="*/ 12 h 55"/>
                  <a:gd name="T22" fmla="*/ 96 w 108"/>
                  <a:gd name="T23" fmla="*/ 21 h 55"/>
                  <a:gd name="T24" fmla="*/ 103 w 108"/>
                  <a:gd name="T25" fmla="*/ 31 h 55"/>
                  <a:gd name="T26" fmla="*/ 106 w 108"/>
                  <a:gd name="T27" fmla="*/ 42 h 55"/>
                  <a:gd name="T28" fmla="*/ 108 w 108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55">
                    <a:moveTo>
                      <a:pt x="0" y="55"/>
                    </a:moveTo>
                    <a:lnTo>
                      <a:pt x="1" y="42"/>
                    </a:lnTo>
                    <a:lnTo>
                      <a:pt x="4" y="31"/>
                    </a:lnTo>
                    <a:lnTo>
                      <a:pt x="11" y="21"/>
                    </a:lnTo>
                    <a:lnTo>
                      <a:pt x="19" y="12"/>
                    </a:lnTo>
                    <a:lnTo>
                      <a:pt x="30" y="5"/>
                    </a:lnTo>
                    <a:lnTo>
                      <a:pt x="41" y="2"/>
                    </a:lnTo>
                    <a:lnTo>
                      <a:pt x="53" y="0"/>
                    </a:lnTo>
                    <a:lnTo>
                      <a:pt x="65" y="2"/>
                    </a:lnTo>
                    <a:lnTo>
                      <a:pt x="76" y="5"/>
                    </a:lnTo>
                    <a:lnTo>
                      <a:pt x="87" y="12"/>
                    </a:lnTo>
                    <a:lnTo>
                      <a:pt x="96" y="21"/>
                    </a:lnTo>
                    <a:lnTo>
                      <a:pt x="103" y="31"/>
                    </a:lnTo>
                    <a:lnTo>
                      <a:pt x="106" y="42"/>
                    </a:lnTo>
                    <a:lnTo>
                      <a:pt x="108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0" name="Freeform 522"/>
              <p:cNvSpPr>
                <a:spLocks/>
              </p:cNvSpPr>
              <p:nvPr/>
            </p:nvSpPr>
            <p:spPr bwMode="auto">
              <a:xfrm>
                <a:off x="3390" y="2257"/>
                <a:ext cx="12" cy="662"/>
              </a:xfrm>
              <a:custGeom>
                <a:avLst/>
                <a:gdLst>
                  <a:gd name="T0" fmla="*/ 108 w 108"/>
                  <a:gd name="T1" fmla="*/ 0 h 5963"/>
                  <a:gd name="T2" fmla="*/ 53 w 108"/>
                  <a:gd name="T3" fmla="*/ 0 h 5963"/>
                  <a:gd name="T4" fmla="*/ 0 w 108"/>
                  <a:gd name="T5" fmla="*/ 0 h 5963"/>
                  <a:gd name="T6" fmla="*/ 0 w 108"/>
                  <a:gd name="T7" fmla="*/ 5963 h 5963"/>
                  <a:gd name="T8" fmla="*/ 53 w 108"/>
                  <a:gd name="T9" fmla="*/ 5963 h 5963"/>
                  <a:gd name="T10" fmla="*/ 108 w 108"/>
                  <a:gd name="T11" fmla="*/ 5963 h 5963"/>
                  <a:gd name="T12" fmla="*/ 108 w 108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5963">
                    <a:moveTo>
                      <a:pt x="108" y="0"/>
                    </a:moveTo>
                    <a:lnTo>
                      <a:pt x="53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3" y="5963"/>
                    </a:lnTo>
                    <a:lnTo>
                      <a:pt x="108" y="5963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1" name="Freeform 523"/>
              <p:cNvSpPr>
                <a:spLocks/>
              </p:cNvSpPr>
              <p:nvPr/>
            </p:nvSpPr>
            <p:spPr bwMode="auto">
              <a:xfrm>
                <a:off x="3390" y="2257"/>
                <a:ext cx="12" cy="662"/>
              </a:xfrm>
              <a:custGeom>
                <a:avLst/>
                <a:gdLst>
                  <a:gd name="T0" fmla="*/ 108 w 108"/>
                  <a:gd name="T1" fmla="*/ 0 h 5963"/>
                  <a:gd name="T2" fmla="*/ 53 w 108"/>
                  <a:gd name="T3" fmla="*/ 0 h 5963"/>
                  <a:gd name="T4" fmla="*/ 0 w 108"/>
                  <a:gd name="T5" fmla="*/ 0 h 5963"/>
                  <a:gd name="T6" fmla="*/ 0 w 108"/>
                  <a:gd name="T7" fmla="*/ 5963 h 5963"/>
                  <a:gd name="T8" fmla="*/ 53 w 108"/>
                  <a:gd name="T9" fmla="*/ 5963 h 5963"/>
                  <a:gd name="T10" fmla="*/ 108 w 108"/>
                  <a:gd name="T11" fmla="*/ 5963 h 5963"/>
                  <a:gd name="T12" fmla="*/ 108 w 108"/>
                  <a:gd name="T13" fmla="*/ 0 h 5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5963">
                    <a:moveTo>
                      <a:pt x="108" y="0"/>
                    </a:moveTo>
                    <a:lnTo>
                      <a:pt x="53" y="0"/>
                    </a:lnTo>
                    <a:lnTo>
                      <a:pt x="0" y="0"/>
                    </a:lnTo>
                    <a:lnTo>
                      <a:pt x="0" y="5963"/>
                    </a:lnTo>
                    <a:lnTo>
                      <a:pt x="53" y="5963"/>
                    </a:lnTo>
                    <a:lnTo>
                      <a:pt x="108" y="5963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2" name="Freeform 524"/>
              <p:cNvSpPr>
                <a:spLocks/>
              </p:cNvSpPr>
              <p:nvPr/>
            </p:nvSpPr>
            <p:spPr bwMode="auto">
              <a:xfrm>
                <a:off x="3390" y="2919"/>
                <a:ext cx="12" cy="6"/>
              </a:xfrm>
              <a:custGeom>
                <a:avLst/>
                <a:gdLst>
                  <a:gd name="T0" fmla="*/ 53 w 108"/>
                  <a:gd name="T1" fmla="*/ 0 h 54"/>
                  <a:gd name="T2" fmla="*/ 108 w 108"/>
                  <a:gd name="T3" fmla="*/ 0 h 54"/>
                  <a:gd name="T4" fmla="*/ 106 w 108"/>
                  <a:gd name="T5" fmla="*/ 12 h 54"/>
                  <a:gd name="T6" fmla="*/ 103 w 108"/>
                  <a:gd name="T7" fmla="*/ 23 h 54"/>
                  <a:gd name="T8" fmla="*/ 96 w 108"/>
                  <a:gd name="T9" fmla="*/ 34 h 54"/>
                  <a:gd name="T10" fmla="*/ 87 w 108"/>
                  <a:gd name="T11" fmla="*/ 43 h 54"/>
                  <a:gd name="T12" fmla="*/ 76 w 108"/>
                  <a:gd name="T13" fmla="*/ 49 h 54"/>
                  <a:gd name="T14" fmla="*/ 65 w 108"/>
                  <a:gd name="T15" fmla="*/ 53 h 54"/>
                  <a:gd name="T16" fmla="*/ 53 w 108"/>
                  <a:gd name="T17" fmla="*/ 54 h 54"/>
                  <a:gd name="T18" fmla="*/ 41 w 108"/>
                  <a:gd name="T19" fmla="*/ 53 h 54"/>
                  <a:gd name="T20" fmla="*/ 30 w 108"/>
                  <a:gd name="T21" fmla="*/ 49 h 54"/>
                  <a:gd name="T22" fmla="*/ 19 w 108"/>
                  <a:gd name="T23" fmla="*/ 43 h 54"/>
                  <a:gd name="T24" fmla="*/ 11 w 108"/>
                  <a:gd name="T25" fmla="*/ 34 h 54"/>
                  <a:gd name="T26" fmla="*/ 4 w 108"/>
                  <a:gd name="T27" fmla="*/ 23 h 54"/>
                  <a:gd name="T28" fmla="*/ 1 w 108"/>
                  <a:gd name="T29" fmla="*/ 12 h 54"/>
                  <a:gd name="T30" fmla="*/ 0 w 108"/>
                  <a:gd name="T31" fmla="*/ 0 h 54"/>
                  <a:gd name="T32" fmla="*/ 53 w 108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8" h="54">
                    <a:moveTo>
                      <a:pt x="53" y="0"/>
                    </a:moveTo>
                    <a:lnTo>
                      <a:pt x="108" y="0"/>
                    </a:lnTo>
                    <a:lnTo>
                      <a:pt x="106" y="12"/>
                    </a:lnTo>
                    <a:lnTo>
                      <a:pt x="103" y="23"/>
                    </a:lnTo>
                    <a:lnTo>
                      <a:pt x="96" y="34"/>
                    </a:lnTo>
                    <a:lnTo>
                      <a:pt x="87" y="43"/>
                    </a:lnTo>
                    <a:lnTo>
                      <a:pt x="76" y="49"/>
                    </a:lnTo>
                    <a:lnTo>
                      <a:pt x="65" y="53"/>
                    </a:lnTo>
                    <a:lnTo>
                      <a:pt x="53" y="54"/>
                    </a:lnTo>
                    <a:lnTo>
                      <a:pt x="41" y="53"/>
                    </a:lnTo>
                    <a:lnTo>
                      <a:pt x="30" y="49"/>
                    </a:lnTo>
                    <a:lnTo>
                      <a:pt x="19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3" name="Freeform 525"/>
              <p:cNvSpPr>
                <a:spLocks/>
              </p:cNvSpPr>
              <p:nvPr/>
            </p:nvSpPr>
            <p:spPr bwMode="auto">
              <a:xfrm>
                <a:off x="3390" y="2919"/>
                <a:ext cx="12" cy="6"/>
              </a:xfrm>
              <a:custGeom>
                <a:avLst/>
                <a:gdLst>
                  <a:gd name="T0" fmla="*/ 108 w 108"/>
                  <a:gd name="T1" fmla="*/ 0 h 54"/>
                  <a:gd name="T2" fmla="*/ 106 w 108"/>
                  <a:gd name="T3" fmla="*/ 12 h 54"/>
                  <a:gd name="T4" fmla="*/ 103 w 108"/>
                  <a:gd name="T5" fmla="*/ 23 h 54"/>
                  <a:gd name="T6" fmla="*/ 96 w 108"/>
                  <a:gd name="T7" fmla="*/ 34 h 54"/>
                  <a:gd name="T8" fmla="*/ 87 w 108"/>
                  <a:gd name="T9" fmla="*/ 43 h 54"/>
                  <a:gd name="T10" fmla="*/ 76 w 108"/>
                  <a:gd name="T11" fmla="*/ 49 h 54"/>
                  <a:gd name="T12" fmla="*/ 65 w 108"/>
                  <a:gd name="T13" fmla="*/ 53 h 54"/>
                  <a:gd name="T14" fmla="*/ 53 w 108"/>
                  <a:gd name="T15" fmla="*/ 54 h 54"/>
                  <a:gd name="T16" fmla="*/ 41 w 108"/>
                  <a:gd name="T17" fmla="*/ 53 h 54"/>
                  <a:gd name="T18" fmla="*/ 30 w 108"/>
                  <a:gd name="T19" fmla="*/ 49 h 54"/>
                  <a:gd name="T20" fmla="*/ 19 w 108"/>
                  <a:gd name="T21" fmla="*/ 43 h 54"/>
                  <a:gd name="T22" fmla="*/ 11 w 108"/>
                  <a:gd name="T23" fmla="*/ 34 h 54"/>
                  <a:gd name="T24" fmla="*/ 4 w 108"/>
                  <a:gd name="T25" fmla="*/ 23 h 54"/>
                  <a:gd name="T26" fmla="*/ 1 w 108"/>
                  <a:gd name="T27" fmla="*/ 12 h 54"/>
                  <a:gd name="T28" fmla="*/ 0 w 108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54">
                    <a:moveTo>
                      <a:pt x="108" y="0"/>
                    </a:moveTo>
                    <a:lnTo>
                      <a:pt x="106" y="12"/>
                    </a:lnTo>
                    <a:lnTo>
                      <a:pt x="103" y="23"/>
                    </a:lnTo>
                    <a:lnTo>
                      <a:pt x="96" y="34"/>
                    </a:lnTo>
                    <a:lnTo>
                      <a:pt x="87" y="43"/>
                    </a:lnTo>
                    <a:lnTo>
                      <a:pt x="76" y="49"/>
                    </a:lnTo>
                    <a:lnTo>
                      <a:pt x="65" y="53"/>
                    </a:lnTo>
                    <a:lnTo>
                      <a:pt x="53" y="54"/>
                    </a:lnTo>
                    <a:lnTo>
                      <a:pt x="41" y="53"/>
                    </a:lnTo>
                    <a:lnTo>
                      <a:pt x="30" y="49"/>
                    </a:lnTo>
                    <a:lnTo>
                      <a:pt x="19" y="43"/>
                    </a:lnTo>
                    <a:lnTo>
                      <a:pt x="11" y="34"/>
                    </a:lnTo>
                    <a:lnTo>
                      <a:pt x="4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4" name="Freeform 526"/>
              <p:cNvSpPr>
                <a:spLocks/>
              </p:cNvSpPr>
              <p:nvPr/>
            </p:nvSpPr>
            <p:spPr bwMode="auto">
              <a:xfrm>
                <a:off x="2238" y="2481"/>
                <a:ext cx="6" cy="12"/>
              </a:xfrm>
              <a:custGeom>
                <a:avLst/>
                <a:gdLst>
                  <a:gd name="T0" fmla="*/ 54 w 54"/>
                  <a:gd name="T1" fmla="*/ 55 h 109"/>
                  <a:gd name="T2" fmla="*/ 54 w 54"/>
                  <a:gd name="T3" fmla="*/ 109 h 109"/>
                  <a:gd name="T4" fmla="*/ 42 w 54"/>
                  <a:gd name="T5" fmla="*/ 108 h 109"/>
                  <a:gd name="T6" fmla="*/ 31 w 54"/>
                  <a:gd name="T7" fmla="*/ 104 h 109"/>
                  <a:gd name="T8" fmla="*/ 20 w 54"/>
                  <a:gd name="T9" fmla="*/ 98 h 109"/>
                  <a:gd name="T10" fmla="*/ 11 w 54"/>
                  <a:gd name="T11" fmla="*/ 89 h 109"/>
                  <a:gd name="T12" fmla="*/ 5 w 54"/>
                  <a:gd name="T13" fmla="*/ 78 h 109"/>
                  <a:gd name="T14" fmla="*/ 2 w 54"/>
                  <a:gd name="T15" fmla="*/ 67 h 109"/>
                  <a:gd name="T16" fmla="*/ 0 w 54"/>
                  <a:gd name="T17" fmla="*/ 55 h 109"/>
                  <a:gd name="T18" fmla="*/ 2 w 54"/>
                  <a:gd name="T19" fmla="*/ 43 h 109"/>
                  <a:gd name="T20" fmla="*/ 5 w 54"/>
                  <a:gd name="T21" fmla="*/ 32 h 109"/>
                  <a:gd name="T22" fmla="*/ 11 w 54"/>
                  <a:gd name="T23" fmla="*/ 21 h 109"/>
                  <a:gd name="T24" fmla="*/ 20 w 54"/>
                  <a:gd name="T25" fmla="*/ 12 h 109"/>
                  <a:gd name="T26" fmla="*/ 31 w 54"/>
                  <a:gd name="T27" fmla="*/ 6 h 109"/>
                  <a:gd name="T28" fmla="*/ 42 w 54"/>
                  <a:gd name="T29" fmla="*/ 2 h 109"/>
                  <a:gd name="T30" fmla="*/ 54 w 54"/>
                  <a:gd name="T31" fmla="*/ 0 h 109"/>
                  <a:gd name="T32" fmla="*/ 54 w 54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9">
                    <a:moveTo>
                      <a:pt x="54" y="55"/>
                    </a:moveTo>
                    <a:lnTo>
                      <a:pt x="54" y="109"/>
                    </a:ln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5" name="Freeform 527"/>
              <p:cNvSpPr>
                <a:spLocks/>
              </p:cNvSpPr>
              <p:nvPr/>
            </p:nvSpPr>
            <p:spPr bwMode="auto">
              <a:xfrm>
                <a:off x="2238" y="2481"/>
                <a:ext cx="6" cy="12"/>
              </a:xfrm>
              <a:custGeom>
                <a:avLst/>
                <a:gdLst>
                  <a:gd name="T0" fmla="*/ 54 w 54"/>
                  <a:gd name="T1" fmla="*/ 109 h 109"/>
                  <a:gd name="T2" fmla="*/ 42 w 54"/>
                  <a:gd name="T3" fmla="*/ 108 h 109"/>
                  <a:gd name="T4" fmla="*/ 31 w 54"/>
                  <a:gd name="T5" fmla="*/ 104 h 109"/>
                  <a:gd name="T6" fmla="*/ 20 w 54"/>
                  <a:gd name="T7" fmla="*/ 98 h 109"/>
                  <a:gd name="T8" fmla="*/ 11 w 54"/>
                  <a:gd name="T9" fmla="*/ 89 h 109"/>
                  <a:gd name="T10" fmla="*/ 5 w 54"/>
                  <a:gd name="T11" fmla="*/ 78 h 109"/>
                  <a:gd name="T12" fmla="*/ 2 w 54"/>
                  <a:gd name="T13" fmla="*/ 67 h 109"/>
                  <a:gd name="T14" fmla="*/ 0 w 54"/>
                  <a:gd name="T15" fmla="*/ 55 h 109"/>
                  <a:gd name="T16" fmla="*/ 2 w 54"/>
                  <a:gd name="T17" fmla="*/ 43 h 109"/>
                  <a:gd name="T18" fmla="*/ 5 w 54"/>
                  <a:gd name="T19" fmla="*/ 32 h 109"/>
                  <a:gd name="T20" fmla="*/ 11 w 54"/>
                  <a:gd name="T21" fmla="*/ 21 h 109"/>
                  <a:gd name="T22" fmla="*/ 20 w 54"/>
                  <a:gd name="T23" fmla="*/ 12 h 109"/>
                  <a:gd name="T24" fmla="*/ 31 w 54"/>
                  <a:gd name="T25" fmla="*/ 6 h 109"/>
                  <a:gd name="T26" fmla="*/ 42 w 54"/>
                  <a:gd name="T27" fmla="*/ 2 h 109"/>
                  <a:gd name="T28" fmla="*/ 54 w 54"/>
                  <a:gd name="T2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9">
                    <a:moveTo>
                      <a:pt x="54" y="109"/>
                    </a:move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6" name="Freeform 528"/>
              <p:cNvSpPr>
                <a:spLocks/>
              </p:cNvSpPr>
              <p:nvPr/>
            </p:nvSpPr>
            <p:spPr bwMode="auto">
              <a:xfrm>
                <a:off x="2244" y="2481"/>
                <a:ext cx="144" cy="12"/>
              </a:xfrm>
              <a:custGeom>
                <a:avLst/>
                <a:gdLst>
                  <a:gd name="T0" fmla="*/ 0 w 1296"/>
                  <a:gd name="T1" fmla="*/ 0 h 109"/>
                  <a:gd name="T2" fmla="*/ 0 w 1296"/>
                  <a:gd name="T3" fmla="*/ 55 h 109"/>
                  <a:gd name="T4" fmla="*/ 0 w 1296"/>
                  <a:gd name="T5" fmla="*/ 109 h 109"/>
                  <a:gd name="T6" fmla="*/ 1296 w 1296"/>
                  <a:gd name="T7" fmla="*/ 109 h 109"/>
                  <a:gd name="T8" fmla="*/ 1296 w 1296"/>
                  <a:gd name="T9" fmla="*/ 55 h 109"/>
                  <a:gd name="T10" fmla="*/ 1296 w 1296"/>
                  <a:gd name="T11" fmla="*/ 0 h 109"/>
                  <a:gd name="T12" fmla="*/ 0 w 129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1296" y="109"/>
                    </a:ln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7" name="Freeform 529"/>
              <p:cNvSpPr>
                <a:spLocks/>
              </p:cNvSpPr>
              <p:nvPr/>
            </p:nvSpPr>
            <p:spPr bwMode="auto">
              <a:xfrm>
                <a:off x="2244" y="2481"/>
                <a:ext cx="144" cy="12"/>
              </a:xfrm>
              <a:custGeom>
                <a:avLst/>
                <a:gdLst>
                  <a:gd name="T0" fmla="*/ 0 w 1296"/>
                  <a:gd name="T1" fmla="*/ 0 h 109"/>
                  <a:gd name="T2" fmla="*/ 0 w 1296"/>
                  <a:gd name="T3" fmla="*/ 55 h 109"/>
                  <a:gd name="T4" fmla="*/ 0 w 1296"/>
                  <a:gd name="T5" fmla="*/ 109 h 109"/>
                  <a:gd name="T6" fmla="*/ 1296 w 1296"/>
                  <a:gd name="T7" fmla="*/ 109 h 109"/>
                  <a:gd name="T8" fmla="*/ 1296 w 1296"/>
                  <a:gd name="T9" fmla="*/ 55 h 109"/>
                  <a:gd name="T10" fmla="*/ 1296 w 1296"/>
                  <a:gd name="T11" fmla="*/ 0 h 109"/>
                  <a:gd name="T12" fmla="*/ 0 w 129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9">
                    <a:moveTo>
                      <a:pt x="0" y="0"/>
                    </a:moveTo>
                    <a:lnTo>
                      <a:pt x="0" y="55"/>
                    </a:lnTo>
                    <a:lnTo>
                      <a:pt x="0" y="109"/>
                    </a:lnTo>
                    <a:lnTo>
                      <a:pt x="1296" y="109"/>
                    </a:ln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8" name="Freeform 530"/>
              <p:cNvSpPr>
                <a:spLocks/>
              </p:cNvSpPr>
              <p:nvPr/>
            </p:nvSpPr>
            <p:spPr bwMode="auto">
              <a:xfrm>
                <a:off x="2388" y="2481"/>
                <a:ext cx="7" cy="12"/>
              </a:xfrm>
              <a:custGeom>
                <a:avLst/>
                <a:gdLst>
                  <a:gd name="T0" fmla="*/ 0 w 55"/>
                  <a:gd name="T1" fmla="*/ 55 h 109"/>
                  <a:gd name="T2" fmla="*/ 0 w 55"/>
                  <a:gd name="T3" fmla="*/ 0 h 109"/>
                  <a:gd name="T4" fmla="*/ 12 w 55"/>
                  <a:gd name="T5" fmla="*/ 2 h 109"/>
                  <a:gd name="T6" fmla="*/ 23 w 55"/>
                  <a:gd name="T7" fmla="*/ 6 h 109"/>
                  <a:gd name="T8" fmla="*/ 34 w 55"/>
                  <a:gd name="T9" fmla="*/ 12 h 109"/>
                  <a:gd name="T10" fmla="*/ 43 w 55"/>
                  <a:gd name="T11" fmla="*/ 21 h 109"/>
                  <a:gd name="T12" fmla="*/ 49 w 55"/>
                  <a:gd name="T13" fmla="*/ 32 h 109"/>
                  <a:gd name="T14" fmla="*/ 53 w 55"/>
                  <a:gd name="T15" fmla="*/ 43 h 109"/>
                  <a:gd name="T16" fmla="*/ 55 w 55"/>
                  <a:gd name="T17" fmla="*/ 55 h 109"/>
                  <a:gd name="T18" fmla="*/ 53 w 55"/>
                  <a:gd name="T19" fmla="*/ 67 h 109"/>
                  <a:gd name="T20" fmla="*/ 49 w 55"/>
                  <a:gd name="T21" fmla="*/ 78 h 109"/>
                  <a:gd name="T22" fmla="*/ 43 w 55"/>
                  <a:gd name="T23" fmla="*/ 89 h 109"/>
                  <a:gd name="T24" fmla="*/ 34 w 55"/>
                  <a:gd name="T25" fmla="*/ 98 h 109"/>
                  <a:gd name="T26" fmla="*/ 23 w 55"/>
                  <a:gd name="T27" fmla="*/ 104 h 109"/>
                  <a:gd name="T28" fmla="*/ 12 w 55"/>
                  <a:gd name="T29" fmla="*/ 108 h 109"/>
                  <a:gd name="T30" fmla="*/ 0 w 55"/>
                  <a:gd name="T31" fmla="*/ 109 h 109"/>
                  <a:gd name="T32" fmla="*/ 0 w 55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9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9" name="Freeform 531"/>
              <p:cNvSpPr>
                <a:spLocks/>
              </p:cNvSpPr>
              <p:nvPr/>
            </p:nvSpPr>
            <p:spPr bwMode="auto">
              <a:xfrm>
                <a:off x="2388" y="2481"/>
                <a:ext cx="7" cy="12"/>
              </a:xfrm>
              <a:custGeom>
                <a:avLst/>
                <a:gdLst>
                  <a:gd name="T0" fmla="*/ 0 w 55"/>
                  <a:gd name="T1" fmla="*/ 0 h 109"/>
                  <a:gd name="T2" fmla="*/ 12 w 55"/>
                  <a:gd name="T3" fmla="*/ 2 h 109"/>
                  <a:gd name="T4" fmla="*/ 23 w 55"/>
                  <a:gd name="T5" fmla="*/ 6 h 109"/>
                  <a:gd name="T6" fmla="*/ 34 w 55"/>
                  <a:gd name="T7" fmla="*/ 12 h 109"/>
                  <a:gd name="T8" fmla="*/ 43 w 55"/>
                  <a:gd name="T9" fmla="*/ 21 h 109"/>
                  <a:gd name="T10" fmla="*/ 49 w 55"/>
                  <a:gd name="T11" fmla="*/ 32 h 109"/>
                  <a:gd name="T12" fmla="*/ 53 w 55"/>
                  <a:gd name="T13" fmla="*/ 43 h 109"/>
                  <a:gd name="T14" fmla="*/ 55 w 55"/>
                  <a:gd name="T15" fmla="*/ 55 h 109"/>
                  <a:gd name="T16" fmla="*/ 53 w 55"/>
                  <a:gd name="T17" fmla="*/ 67 h 109"/>
                  <a:gd name="T18" fmla="*/ 49 w 55"/>
                  <a:gd name="T19" fmla="*/ 78 h 109"/>
                  <a:gd name="T20" fmla="*/ 43 w 55"/>
                  <a:gd name="T21" fmla="*/ 89 h 109"/>
                  <a:gd name="T22" fmla="*/ 34 w 55"/>
                  <a:gd name="T23" fmla="*/ 98 h 109"/>
                  <a:gd name="T24" fmla="*/ 23 w 55"/>
                  <a:gd name="T25" fmla="*/ 104 h 109"/>
                  <a:gd name="T26" fmla="*/ 12 w 55"/>
                  <a:gd name="T27" fmla="*/ 108 h 109"/>
                  <a:gd name="T28" fmla="*/ 0 w 55"/>
                  <a:gd name="T2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9">
                    <a:moveTo>
                      <a:pt x="0" y="0"/>
                    </a:moveTo>
                    <a:lnTo>
                      <a:pt x="12" y="2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0" name="Freeform 532"/>
              <p:cNvSpPr>
                <a:spLocks/>
              </p:cNvSpPr>
              <p:nvPr/>
            </p:nvSpPr>
            <p:spPr bwMode="auto">
              <a:xfrm>
                <a:off x="2238" y="2683"/>
                <a:ext cx="6" cy="12"/>
              </a:xfrm>
              <a:custGeom>
                <a:avLst/>
                <a:gdLst>
                  <a:gd name="T0" fmla="*/ 54 w 54"/>
                  <a:gd name="T1" fmla="*/ 55 h 108"/>
                  <a:gd name="T2" fmla="*/ 54 w 54"/>
                  <a:gd name="T3" fmla="*/ 108 h 108"/>
                  <a:gd name="T4" fmla="*/ 42 w 54"/>
                  <a:gd name="T5" fmla="*/ 107 h 108"/>
                  <a:gd name="T6" fmla="*/ 31 w 54"/>
                  <a:gd name="T7" fmla="*/ 104 h 108"/>
                  <a:gd name="T8" fmla="*/ 20 w 54"/>
                  <a:gd name="T9" fmla="*/ 97 h 108"/>
                  <a:gd name="T10" fmla="*/ 11 w 54"/>
                  <a:gd name="T11" fmla="*/ 89 h 108"/>
                  <a:gd name="T12" fmla="*/ 5 w 54"/>
                  <a:gd name="T13" fmla="*/ 78 h 108"/>
                  <a:gd name="T14" fmla="*/ 2 w 54"/>
                  <a:gd name="T15" fmla="*/ 67 h 108"/>
                  <a:gd name="T16" fmla="*/ 0 w 54"/>
                  <a:gd name="T17" fmla="*/ 55 h 108"/>
                  <a:gd name="T18" fmla="*/ 2 w 54"/>
                  <a:gd name="T19" fmla="*/ 43 h 108"/>
                  <a:gd name="T20" fmla="*/ 5 w 54"/>
                  <a:gd name="T21" fmla="*/ 32 h 108"/>
                  <a:gd name="T22" fmla="*/ 11 w 54"/>
                  <a:gd name="T23" fmla="*/ 21 h 108"/>
                  <a:gd name="T24" fmla="*/ 20 w 54"/>
                  <a:gd name="T25" fmla="*/ 12 h 108"/>
                  <a:gd name="T26" fmla="*/ 31 w 54"/>
                  <a:gd name="T27" fmla="*/ 5 h 108"/>
                  <a:gd name="T28" fmla="*/ 42 w 54"/>
                  <a:gd name="T29" fmla="*/ 2 h 108"/>
                  <a:gd name="T30" fmla="*/ 54 w 54"/>
                  <a:gd name="T31" fmla="*/ 0 h 108"/>
                  <a:gd name="T32" fmla="*/ 54 w 54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8">
                    <a:moveTo>
                      <a:pt x="54" y="55"/>
                    </a:moveTo>
                    <a:lnTo>
                      <a:pt x="54" y="108"/>
                    </a:ln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1" name="Freeform 533"/>
              <p:cNvSpPr>
                <a:spLocks/>
              </p:cNvSpPr>
              <p:nvPr/>
            </p:nvSpPr>
            <p:spPr bwMode="auto">
              <a:xfrm>
                <a:off x="2238" y="2683"/>
                <a:ext cx="6" cy="12"/>
              </a:xfrm>
              <a:custGeom>
                <a:avLst/>
                <a:gdLst>
                  <a:gd name="T0" fmla="*/ 54 w 54"/>
                  <a:gd name="T1" fmla="*/ 108 h 108"/>
                  <a:gd name="T2" fmla="*/ 42 w 54"/>
                  <a:gd name="T3" fmla="*/ 107 h 108"/>
                  <a:gd name="T4" fmla="*/ 31 w 54"/>
                  <a:gd name="T5" fmla="*/ 104 h 108"/>
                  <a:gd name="T6" fmla="*/ 20 w 54"/>
                  <a:gd name="T7" fmla="*/ 97 h 108"/>
                  <a:gd name="T8" fmla="*/ 11 w 54"/>
                  <a:gd name="T9" fmla="*/ 89 h 108"/>
                  <a:gd name="T10" fmla="*/ 5 w 54"/>
                  <a:gd name="T11" fmla="*/ 78 h 108"/>
                  <a:gd name="T12" fmla="*/ 2 w 54"/>
                  <a:gd name="T13" fmla="*/ 67 h 108"/>
                  <a:gd name="T14" fmla="*/ 0 w 54"/>
                  <a:gd name="T15" fmla="*/ 55 h 108"/>
                  <a:gd name="T16" fmla="*/ 2 w 54"/>
                  <a:gd name="T17" fmla="*/ 43 h 108"/>
                  <a:gd name="T18" fmla="*/ 5 w 54"/>
                  <a:gd name="T19" fmla="*/ 32 h 108"/>
                  <a:gd name="T20" fmla="*/ 11 w 54"/>
                  <a:gd name="T21" fmla="*/ 21 h 108"/>
                  <a:gd name="T22" fmla="*/ 20 w 54"/>
                  <a:gd name="T23" fmla="*/ 12 h 108"/>
                  <a:gd name="T24" fmla="*/ 31 w 54"/>
                  <a:gd name="T25" fmla="*/ 5 h 108"/>
                  <a:gd name="T26" fmla="*/ 42 w 54"/>
                  <a:gd name="T27" fmla="*/ 2 h 108"/>
                  <a:gd name="T28" fmla="*/ 54 w 54"/>
                  <a:gd name="T2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8">
                    <a:moveTo>
                      <a:pt x="54" y="108"/>
                    </a:move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2" y="67"/>
                    </a:lnTo>
                    <a:lnTo>
                      <a:pt x="0" y="55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2" name="Freeform 534"/>
              <p:cNvSpPr>
                <a:spLocks/>
              </p:cNvSpPr>
              <p:nvPr/>
            </p:nvSpPr>
            <p:spPr bwMode="auto">
              <a:xfrm>
                <a:off x="2244" y="2683"/>
                <a:ext cx="144" cy="12"/>
              </a:xfrm>
              <a:custGeom>
                <a:avLst/>
                <a:gdLst>
                  <a:gd name="T0" fmla="*/ 0 w 1296"/>
                  <a:gd name="T1" fmla="*/ 0 h 108"/>
                  <a:gd name="T2" fmla="*/ 0 w 1296"/>
                  <a:gd name="T3" fmla="*/ 55 h 108"/>
                  <a:gd name="T4" fmla="*/ 0 w 1296"/>
                  <a:gd name="T5" fmla="*/ 108 h 108"/>
                  <a:gd name="T6" fmla="*/ 1296 w 1296"/>
                  <a:gd name="T7" fmla="*/ 108 h 108"/>
                  <a:gd name="T8" fmla="*/ 1296 w 1296"/>
                  <a:gd name="T9" fmla="*/ 55 h 108"/>
                  <a:gd name="T10" fmla="*/ 1296 w 1296"/>
                  <a:gd name="T11" fmla="*/ 0 h 108"/>
                  <a:gd name="T12" fmla="*/ 0 w 1296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1296" y="108"/>
                    </a:ln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3" name="Freeform 535"/>
              <p:cNvSpPr>
                <a:spLocks/>
              </p:cNvSpPr>
              <p:nvPr/>
            </p:nvSpPr>
            <p:spPr bwMode="auto">
              <a:xfrm>
                <a:off x="2244" y="2683"/>
                <a:ext cx="144" cy="12"/>
              </a:xfrm>
              <a:custGeom>
                <a:avLst/>
                <a:gdLst>
                  <a:gd name="T0" fmla="*/ 0 w 1296"/>
                  <a:gd name="T1" fmla="*/ 0 h 108"/>
                  <a:gd name="T2" fmla="*/ 0 w 1296"/>
                  <a:gd name="T3" fmla="*/ 55 h 108"/>
                  <a:gd name="T4" fmla="*/ 0 w 1296"/>
                  <a:gd name="T5" fmla="*/ 108 h 108"/>
                  <a:gd name="T6" fmla="*/ 1296 w 1296"/>
                  <a:gd name="T7" fmla="*/ 108 h 108"/>
                  <a:gd name="T8" fmla="*/ 1296 w 1296"/>
                  <a:gd name="T9" fmla="*/ 55 h 108"/>
                  <a:gd name="T10" fmla="*/ 1296 w 1296"/>
                  <a:gd name="T11" fmla="*/ 0 h 108"/>
                  <a:gd name="T12" fmla="*/ 0 w 1296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8">
                    <a:moveTo>
                      <a:pt x="0" y="0"/>
                    </a:moveTo>
                    <a:lnTo>
                      <a:pt x="0" y="55"/>
                    </a:lnTo>
                    <a:lnTo>
                      <a:pt x="0" y="108"/>
                    </a:lnTo>
                    <a:lnTo>
                      <a:pt x="1296" y="108"/>
                    </a:ln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4" name="Freeform 536"/>
              <p:cNvSpPr>
                <a:spLocks/>
              </p:cNvSpPr>
              <p:nvPr/>
            </p:nvSpPr>
            <p:spPr bwMode="auto">
              <a:xfrm>
                <a:off x="2388" y="2683"/>
                <a:ext cx="7" cy="12"/>
              </a:xfrm>
              <a:custGeom>
                <a:avLst/>
                <a:gdLst>
                  <a:gd name="T0" fmla="*/ 0 w 55"/>
                  <a:gd name="T1" fmla="*/ 55 h 108"/>
                  <a:gd name="T2" fmla="*/ 0 w 55"/>
                  <a:gd name="T3" fmla="*/ 0 h 108"/>
                  <a:gd name="T4" fmla="*/ 12 w 55"/>
                  <a:gd name="T5" fmla="*/ 2 h 108"/>
                  <a:gd name="T6" fmla="*/ 23 w 55"/>
                  <a:gd name="T7" fmla="*/ 5 h 108"/>
                  <a:gd name="T8" fmla="*/ 34 w 55"/>
                  <a:gd name="T9" fmla="*/ 12 h 108"/>
                  <a:gd name="T10" fmla="*/ 43 w 55"/>
                  <a:gd name="T11" fmla="*/ 21 h 108"/>
                  <a:gd name="T12" fmla="*/ 49 w 55"/>
                  <a:gd name="T13" fmla="*/ 32 h 108"/>
                  <a:gd name="T14" fmla="*/ 53 w 55"/>
                  <a:gd name="T15" fmla="*/ 43 h 108"/>
                  <a:gd name="T16" fmla="*/ 55 w 55"/>
                  <a:gd name="T17" fmla="*/ 55 h 108"/>
                  <a:gd name="T18" fmla="*/ 53 w 55"/>
                  <a:gd name="T19" fmla="*/ 67 h 108"/>
                  <a:gd name="T20" fmla="*/ 49 w 55"/>
                  <a:gd name="T21" fmla="*/ 78 h 108"/>
                  <a:gd name="T22" fmla="*/ 43 w 55"/>
                  <a:gd name="T23" fmla="*/ 89 h 108"/>
                  <a:gd name="T24" fmla="*/ 34 w 55"/>
                  <a:gd name="T25" fmla="*/ 97 h 108"/>
                  <a:gd name="T26" fmla="*/ 23 w 55"/>
                  <a:gd name="T27" fmla="*/ 104 h 108"/>
                  <a:gd name="T28" fmla="*/ 12 w 55"/>
                  <a:gd name="T29" fmla="*/ 107 h 108"/>
                  <a:gd name="T30" fmla="*/ 0 w 55"/>
                  <a:gd name="T31" fmla="*/ 108 h 108"/>
                  <a:gd name="T32" fmla="*/ 0 w 55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8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5" name="Freeform 537"/>
              <p:cNvSpPr>
                <a:spLocks/>
              </p:cNvSpPr>
              <p:nvPr/>
            </p:nvSpPr>
            <p:spPr bwMode="auto">
              <a:xfrm>
                <a:off x="2388" y="2683"/>
                <a:ext cx="7" cy="12"/>
              </a:xfrm>
              <a:custGeom>
                <a:avLst/>
                <a:gdLst>
                  <a:gd name="T0" fmla="*/ 0 w 55"/>
                  <a:gd name="T1" fmla="*/ 0 h 108"/>
                  <a:gd name="T2" fmla="*/ 12 w 55"/>
                  <a:gd name="T3" fmla="*/ 2 h 108"/>
                  <a:gd name="T4" fmla="*/ 23 w 55"/>
                  <a:gd name="T5" fmla="*/ 5 h 108"/>
                  <a:gd name="T6" fmla="*/ 34 w 55"/>
                  <a:gd name="T7" fmla="*/ 12 h 108"/>
                  <a:gd name="T8" fmla="*/ 43 w 55"/>
                  <a:gd name="T9" fmla="*/ 21 h 108"/>
                  <a:gd name="T10" fmla="*/ 49 w 55"/>
                  <a:gd name="T11" fmla="*/ 32 h 108"/>
                  <a:gd name="T12" fmla="*/ 53 w 55"/>
                  <a:gd name="T13" fmla="*/ 43 h 108"/>
                  <a:gd name="T14" fmla="*/ 55 w 55"/>
                  <a:gd name="T15" fmla="*/ 55 h 108"/>
                  <a:gd name="T16" fmla="*/ 53 w 55"/>
                  <a:gd name="T17" fmla="*/ 67 h 108"/>
                  <a:gd name="T18" fmla="*/ 49 w 55"/>
                  <a:gd name="T19" fmla="*/ 78 h 108"/>
                  <a:gd name="T20" fmla="*/ 43 w 55"/>
                  <a:gd name="T21" fmla="*/ 89 h 108"/>
                  <a:gd name="T22" fmla="*/ 34 w 55"/>
                  <a:gd name="T23" fmla="*/ 97 h 108"/>
                  <a:gd name="T24" fmla="*/ 23 w 55"/>
                  <a:gd name="T25" fmla="*/ 104 h 108"/>
                  <a:gd name="T26" fmla="*/ 12 w 55"/>
                  <a:gd name="T27" fmla="*/ 107 h 108"/>
                  <a:gd name="T28" fmla="*/ 0 w 55"/>
                  <a:gd name="T2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8">
                    <a:moveTo>
                      <a:pt x="0" y="0"/>
                    </a:move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3" y="43"/>
                    </a:lnTo>
                    <a:lnTo>
                      <a:pt x="55" y="55"/>
                    </a:lnTo>
                    <a:lnTo>
                      <a:pt x="53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6" name="Freeform 538"/>
              <p:cNvSpPr>
                <a:spLocks/>
              </p:cNvSpPr>
              <p:nvPr/>
            </p:nvSpPr>
            <p:spPr bwMode="auto">
              <a:xfrm>
                <a:off x="2382" y="2481"/>
                <a:ext cx="13" cy="6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1 w 109"/>
                  <a:gd name="T5" fmla="*/ 43 h 55"/>
                  <a:gd name="T6" fmla="*/ 5 w 109"/>
                  <a:gd name="T7" fmla="*/ 32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6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6 h 55"/>
                  <a:gd name="T22" fmla="*/ 88 w 109"/>
                  <a:gd name="T23" fmla="*/ 12 h 55"/>
                  <a:gd name="T24" fmla="*/ 97 w 109"/>
                  <a:gd name="T25" fmla="*/ 21 h 55"/>
                  <a:gd name="T26" fmla="*/ 103 w 109"/>
                  <a:gd name="T27" fmla="*/ 32 h 55"/>
                  <a:gd name="T28" fmla="*/ 107 w 109"/>
                  <a:gd name="T29" fmla="*/ 43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6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7" y="43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7" name="Freeform 539"/>
              <p:cNvSpPr>
                <a:spLocks/>
              </p:cNvSpPr>
              <p:nvPr/>
            </p:nvSpPr>
            <p:spPr bwMode="auto">
              <a:xfrm>
                <a:off x="2382" y="2481"/>
                <a:ext cx="13" cy="6"/>
              </a:xfrm>
              <a:custGeom>
                <a:avLst/>
                <a:gdLst>
                  <a:gd name="T0" fmla="*/ 0 w 109"/>
                  <a:gd name="T1" fmla="*/ 55 h 55"/>
                  <a:gd name="T2" fmla="*/ 1 w 109"/>
                  <a:gd name="T3" fmla="*/ 43 h 55"/>
                  <a:gd name="T4" fmla="*/ 5 w 109"/>
                  <a:gd name="T5" fmla="*/ 32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6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6 h 55"/>
                  <a:gd name="T20" fmla="*/ 88 w 109"/>
                  <a:gd name="T21" fmla="*/ 12 h 55"/>
                  <a:gd name="T22" fmla="*/ 97 w 109"/>
                  <a:gd name="T23" fmla="*/ 21 h 55"/>
                  <a:gd name="T24" fmla="*/ 103 w 109"/>
                  <a:gd name="T25" fmla="*/ 32 h 55"/>
                  <a:gd name="T26" fmla="*/ 107 w 109"/>
                  <a:gd name="T27" fmla="*/ 43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6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7" y="43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8" name="Freeform 540"/>
              <p:cNvSpPr>
                <a:spLocks/>
              </p:cNvSpPr>
              <p:nvPr/>
            </p:nvSpPr>
            <p:spPr bwMode="auto">
              <a:xfrm>
                <a:off x="2382" y="2487"/>
                <a:ext cx="13" cy="202"/>
              </a:xfrm>
              <a:custGeom>
                <a:avLst/>
                <a:gdLst>
                  <a:gd name="T0" fmla="*/ 109 w 109"/>
                  <a:gd name="T1" fmla="*/ 0 h 1815"/>
                  <a:gd name="T2" fmla="*/ 54 w 109"/>
                  <a:gd name="T3" fmla="*/ 0 h 1815"/>
                  <a:gd name="T4" fmla="*/ 0 w 109"/>
                  <a:gd name="T5" fmla="*/ 0 h 1815"/>
                  <a:gd name="T6" fmla="*/ 0 w 109"/>
                  <a:gd name="T7" fmla="*/ 1815 h 1815"/>
                  <a:gd name="T8" fmla="*/ 54 w 109"/>
                  <a:gd name="T9" fmla="*/ 1815 h 1815"/>
                  <a:gd name="T10" fmla="*/ 109 w 109"/>
                  <a:gd name="T11" fmla="*/ 1815 h 1815"/>
                  <a:gd name="T12" fmla="*/ 109 w 109"/>
                  <a:gd name="T13" fmla="*/ 0 h 1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815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1815"/>
                    </a:lnTo>
                    <a:lnTo>
                      <a:pt x="54" y="1815"/>
                    </a:lnTo>
                    <a:lnTo>
                      <a:pt x="109" y="1815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9" name="Freeform 541"/>
              <p:cNvSpPr>
                <a:spLocks/>
              </p:cNvSpPr>
              <p:nvPr/>
            </p:nvSpPr>
            <p:spPr bwMode="auto">
              <a:xfrm>
                <a:off x="2382" y="2487"/>
                <a:ext cx="13" cy="202"/>
              </a:xfrm>
              <a:custGeom>
                <a:avLst/>
                <a:gdLst>
                  <a:gd name="T0" fmla="*/ 109 w 109"/>
                  <a:gd name="T1" fmla="*/ 0 h 1815"/>
                  <a:gd name="T2" fmla="*/ 54 w 109"/>
                  <a:gd name="T3" fmla="*/ 0 h 1815"/>
                  <a:gd name="T4" fmla="*/ 0 w 109"/>
                  <a:gd name="T5" fmla="*/ 0 h 1815"/>
                  <a:gd name="T6" fmla="*/ 0 w 109"/>
                  <a:gd name="T7" fmla="*/ 1815 h 1815"/>
                  <a:gd name="T8" fmla="*/ 54 w 109"/>
                  <a:gd name="T9" fmla="*/ 1815 h 1815"/>
                  <a:gd name="T10" fmla="*/ 109 w 109"/>
                  <a:gd name="T11" fmla="*/ 1815 h 1815"/>
                  <a:gd name="T12" fmla="*/ 109 w 109"/>
                  <a:gd name="T13" fmla="*/ 0 h 1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815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1815"/>
                    </a:lnTo>
                    <a:lnTo>
                      <a:pt x="54" y="1815"/>
                    </a:lnTo>
                    <a:lnTo>
                      <a:pt x="109" y="1815"/>
                    </a:lnTo>
                    <a:lnTo>
                      <a:pt x="10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0" name="Freeform 542"/>
              <p:cNvSpPr>
                <a:spLocks/>
              </p:cNvSpPr>
              <p:nvPr/>
            </p:nvSpPr>
            <p:spPr bwMode="auto">
              <a:xfrm>
                <a:off x="2382" y="2689"/>
                <a:ext cx="13" cy="6"/>
              </a:xfrm>
              <a:custGeom>
                <a:avLst/>
                <a:gdLst>
                  <a:gd name="T0" fmla="*/ 54 w 109"/>
                  <a:gd name="T1" fmla="*/ 0 h 53"/>
                  <a:gd name="T2" fmla="*/ 109 w 109"/>
                  <a:gd name="T3" fmla="*/ 0 h 53"/>
                  <a:gd name="T4" fmla="*/ 107 w 109"/>
                  <a:gd name="T5" fmla="*/ 12 h 53"/>
                  <a:gd name="T6" fmla="*/ 103 w 109"/>
                  <a:gd name="T7" fmla="*/ 23 h 53"/>
                  <a:gd name="T8" fmla="*/ 97 w 109"/>
                  <a:gd name="T9" fmla="*/ 34 h 53"/>
                  <a:gd name="T10" fmla="*/ 88 w 109"/>
                  <a:gd name="T11" fmla="*/ 42 h 53"/>
                  <a:gd name="T12" fmla="*/ 77 w 109"/>
                  <a:gd name="T13" fmla="*/ 49 h 53"/>
                  <a:gd name="T14" fmla="*/ 66 w 109"/>
                  <a:gd name="T15" fmla="*/ 52 h 53"/>
                  <a:gd name="T16" fmla="*/ 54 w 109"/>
                  <a:gd name="T17" fmla="*/ 53 h 53"/>
                  <a:gd name="T18" fmla="*/ 42 w 109"/>
                  <a:gd name="T19" fmla="*/ 52 h 53"/>
                  <a:gd name="T20" fmla="*/ 31 w 109"/>
                  <a:gd name="T21" fmla="*/ 49 h 53"/>
                  <a:gd name="T22" fmla="*/ 20 w 109"/>
                  <a:gd name="T23" fmla="*/ 42 h 53"/>
                  <a:gd name="T24" fmla="*/ 11 w 109"/>
                  <a:gd name="T25" fmla="*/ 34 h 53"/>
                  <a:gd name="T26" fmla="*/ 5 w 109"/>
                  <a:gd name="T27" fmla="*/ 23 h 53"/>
                  <a:gd name="T28" fmla="*/ 1 w 109"/>
                  <a:gd name="T29" fmla="*/ 12 h 53"/>
                  <a:gd name="T30" fmla="*/ 0 w 109"/>
                  <a:gd name="T31" fmla="*/ 0 h 53"/>
                  <a:gd name="T32" fmla="*/ 54 w 109"/>
                  <a:gd name="T3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3">
                    <a:moveTo>
                      <a:pt x="54" y="0"/>
                    </a:moveTo>
                    <a:lnTo>
                      <a:pt x="109" y="0"/>
                    </a:lnTo>
                    <a:lnTo>
                      <a:pt x="107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2"/>
                    </a:lnTo>
                    <a:lnTo>
                      <a:pt x="77" y="49"/>
                    </a:lnTo>
                    <a:lnTo>
                      <a:pt x="66" y="52"/>
                    </a:lnTo>
                    <a:lnTo>
                      <a:pt x="54" y="53"/>
                    </a:lnTo>
                    <a:lnTo>
                      <a:pt x="42" y="52"/>
                    </a:lnTo>
                    <a:lnTo>
                      <a:pt x="31" y="49"/>
                    </a:lnTo>
                    <a:lnTo>
                      <a:pt x="20" y="42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1" name="Freeform 543"/>
              <p:cNvSpPr>
                <a:spLocks/>
              </p:cNvSpPr>
              <p:nvPr/>
            </p:nvSpPr>
            <p:spPr bwMode="auto">
              <a:xfrm>
                <a:off x="2382" y="2689"/>
                <a:ext cx="13" cy="6"/>
              </a:xfrm>
              <a:custGeom>
                <a:avLst/>
                <a:gdLst>
                  <a:gd name="T0" fmla="*/ 109 w 109"/>
                  <a:gd name="T1" fmla="*/ 0 h 53"/>
                  <a:gd name="T2" fmla="*/ 107 w 109"/>
                  <a:gd name="T3" fmla="*/ 12 h 53"/>
                  <a:gd name="T4" fmla="*/ 103 w 109"/>
                  <a:gd name="T5" fmla="*/ 23 h 53"/>
                  <a:gd name="T6" fmla="*/ 97 w 109"/>
                  <a:gd name="T7" fmla="*/ 34 h 53"/>
                  <a:gd name="T8" fmla="*/ 88 w 109"/>
                  <a:gd name="T9" fmla="*/ 42 h 53"/>
                  <a:gd name="T10" fmla="*/ 77 w 109"/>
                  <a:gd name="T11" fmla="*/ 49 h 53"/>
                  <a:gd name="T12" fmla="*/ 66 w 109"/>
                  <a:gd name="T13" fmla="*/ 52 h 53"/>
                  <a:gd name="T14" fmla="*/ 54 w 109"/>
                  <a:gd name="T15" fmla="*/ 53 h 53"/>
                  <a:gd name="T16" fmla="*/ 42 w 109"/>
                  <a:gd name="T17" fmla="*/ 52 h 53"/>
                  <a:gd name="T18" fmla="*/ 31 w 109"/>
                  <a:gd name="T19" fmla="*/ 49 h 53"/>
                  <a:gd name="T20" fmla="*/ 20 w 109"/>
                  <a:gd name="T21" fmla="*/ 42 h 53"/>
                  <a:gd name="T22" fmla="*/ 11 w 109"/>
                  <a:gd name="T23" fmla="*/ 34 h 53"/>
                  <a:gd name="T24" fmla="*/ 5 w 109"/>
                  <a:gd name="T25" fmla="*/ 23 h 53"/>
                  <a:gd name="T26" fmla="*/ 1 w 109"/>
                  <a:gd name="T27" fmla="*/ 12 h 53"/>
                  <a:gd name="T28" fmla="*/ 0 w 109"/>
                  <a:gd name="T2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3">
                    <a:moveTo>
                      <a:pt x="109" y="0"/>
                    </a:moveTo>
                    <a:lnTo>
                      <a:pt x="107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2"/>
                    </a:lnTo>
                    <a:lnTo>
                      <a:pt x="77" y="49"/>
                    </a:lnTo>
                    <a:lnTo>
                      <a:pt x="66" y="52"/>
                    </a:lnTo>
                    <a:lnTo>
                      <a:pt x="54" y="53"/>
                    </a:lnTo>
                    <a:lnTo>
                      <a:pt x="42" y="52"/>
                    </a:lnTo>
                    <a:lnTo>
                      <a:pt x="31" y="49"/>
                    </a:lnTo>
                    <a:lnTo>
                      <a:pt x="20" y="42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2" name="Freeform 544"/>
              <p:cNvSpPr>
                <a:spLocks/>
              </p:cNvSpPr>
              <p:nvPr/>
            </p:nvSpPr>
            <p:spPr bwMode="auto">
              <a:xfrm>
                <a:off x="3684" y="2481"/>
                <a:ext cx="6" cy="12"/>
              </a:xfrm>
              <a:custGeom>
                <a:avLst/>
                <a:gdLst>
                  <a:gd name="T0" fmla="*/ 0 w 55"/>
                  <a:gd name="T1" fmla="*/ 55 h 109"/>
                  <a:gd name="T2" fmla="*/ 0 w 55"/>
                  <a:gd name="T3" fmla="*/ 0 h 109"/>
                  <a:gd name="T4" fmla="*/ 12 w 55"/>
                  <a:gd name="T5" fmla="*/ 2 h 109"/>
                  <a:gd name="T6" fmla="*/ 23 w 55"/>
                  <a:gd name="T7" fmla="*/ 6 h 109"/>
                  <a:gd name="T8" fmla="*/ 34 w 55"/>
                  <a:gd name="T9" fmla="*/ 12 h 109"/>
                  <a:gd name="T10" fmla="*/ 43 w 55"/>
                  <a:gd name="T11" fmla="*/ 21 h 109"/>
                  <a:gd name="T12" fmla="*/ 49 w 55"/>
                  <a:gd name="T13" fmla="*/ 32 h 109"/>
                  <a:gd name="T14" fmla="*/ 52 w 55"/>
                  <a:gd name="T15" fmla="*/ 43 h 109"/>
                  <a:gd name="T16" fmla="*/ 55 w 55"/>
                  <a:gd name="T17" fmla="*/ 55 h 109"/>
                  <a:gd name="T18" fmla="*/ 52 w 55"/>
                  <a:gd name="T19" fmla="*/ 67 h 109"/>
                  <a:gd name="T20" fmla="*/ 49 w 55"/>
                  <a:gd name="T21" fmla="*/ 78 h 109"/>
                  <a:gd name="T22" fmla="*/ 43 w 55"/>
                  <a:gd name="T23" fmla="*/ 89 h 109"/>
                  <a:gd name="T24" fmla="*/ 34 w 55"/>
                  <a:gd name="T25" fmla="*/ 98 h 109"/>
                  <a:gd name="T26" fmla="*/ 23 w 55"/>
                  <a:gd name="T27" fmla="*/ 104 h 109"/>
                  <a:gd name="T28" fmla="*/ 12 w 55"/>
                  <a:gd name="T29" fmla="*/ 108 h 109"/>
                  <a:gd name="T30" fmla="*/ 0 w 55"/>
                  <a:gd name="T31" fmla="*/ 109 h 109"/>
                  <a:gd name="T32" fmla="*/ 0 w 55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9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3" name="Freeform 545"/>
              <p:cNvSpPr>
                <a:spLocks/>
              </p:cNvSpPr>
              <p:nvPr/>
            </p:nvSpPr>
            <p:spPr bwMode="auto">
              <a:xfrm>
                <a:off x="3684" y="2481"/>
                <a:ext cx="6" cy="12"/>
              </a:xfrm>
              <a:custGeom>
                <a:avLst/>
                <a:gdLst>
                  <a:gd name="T0" fmla="*/ 0 w 55"/>
                  <a:gd name="T1" fmla="*/ 0 h 109"/>
                  <a:gd name="T2" fmla="*/ 12 w 55"/>
                  <a:gd name="T3" fmla="*/ 2 h 109"/>
                  <a:gd name="T4" fmla="*/ 23 w 55"/>
                  <a:gd name="T5" fmla="*/ 6 h 109"/>
                  <a:gd name="T6" fmla="*/ 34 w 55"/>
                  <a:gd name="T7" fmla="*/ 12 h 109"/>
                  <a:gd name="T8" fmla="*/ 43 w 55"/>
                  <a:gd name="T9" fmla="*/ 21 h 109"/>
                  <a:gd name="T10" fmla="*/ 49 w 55"/>
                  <a:gd name="T11" fmla="*/ 32 h 109"/>
                  <a:gd name="T12" fmla="*/ 52 w 55"/>
                  <a:gd name="T13" fmla="*/ 43 h 109"/>
                  <a:gd name="T14" fmla="*/ 55 w 55"/>
                  <a:gd name="T15" fmla="*/ 55 h 109"/>
                  <a:gd name="T16" fmla="*/ 52 w 55"/>
                  <a:gd name="T17" fmla="*/ 67 h 109"/>
                  <a:gd name="T18" fmla="*/ 49 w 55"/>
                  <a:gd name="T19" fmla="*/ 78 h 109"/>
                  <a:gd name="T20" fmla="*/ 43 w 55"/>
                  <a:gd name="T21" fmla="*/ 89 h 109"/>
                  <a:gd name="T22" fmla="*/ 34 w 55"/>
                  <a:gd name="T23" fmla="*/ 98 h 109"/>
                  <a:gd name="T24" fmla="*/ 23 w 55"/>
                  <a:gd name="T25" fmla="*/ 104 h 109"/>
                  <a:gd name="T26" fmla="*/ 12 w 55"/>
                  <a:gd name="T27" fmla="*/ 108 h 109"/>
                  <a:gd name="T28" fmla="*/ 0 w 55"/>
                  <a:gd name="T2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9">
                    <a:moveTo>
                      <a:pt x="0" y="0"/>
                    </a:moveTo>
                    <a:lnTo>
                      <a:pt x="12" y="2"/>
                    </a:lnTo>
                    <a:lnTo>
                      <a:pt x="23" y="6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8"/>
                    </a:lnTo>
                    <a:lnTo>
                      <a:pt x="23" y="104"/>
                    </a:lnTo>
                    <a:lnTo>
                      <a:pt x="12" y="108"/>
                    </a:lnTo>
                    <a:lnTo>
                      <a:pt x="0" y="1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4" name="Freeform 546"/>
              <p:cNvSpPr>
                <a:spLocks/>
              </p:cNvSpPr>
              <p:nvPr/>
            </p:nvSpPr>
            <p:spPr bwMode="auto">
              <a:xfrm>
                <a:off x="3540" y="2481"/>
                <a:ext cx="144" cy="12"/>
              </a:xfrm>
              <a:custGeom>
                <a:avLst/>
                <a:gdLst>
                  <a:gd name="T0" fmla="*/ 1296 w 1296"/>
                  <a:gd name="T1" fmla="*/ 109 h 109"/>
                  <a:gd name="T2" fmla="*/ 1296 w 1296"/>
                  <a:gd name="T3" fmla="*/ 55 h 109"/>
                  <a:gd name="T4" fmla="*/ 1296 w 1296"/>
                  <a:gd name="T5" fmla="*/ 0 h 109"/>
                  <a:gd name="T6" fmla="*/ 0 w 1296"/>
                  <a:gd name="T7" fmla="*/ 0 h 109"/>
                  <a:gd name="T8" fmla="*/ 0 w 1296"/>
                  <a:gd name="T9" fmla="*/ 55 h 109"/>
                  <a:gd name="T10" fmla="*/ 0 w 1296"/>
                  <a:gd name="T11" fmla="*/ 109 h 109"/>
                  <a:gd name="T12" fmla="*/ 1296 w 1296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9">
                    <a:moveTo>
                      <a:pt x="1296" y="109"/>
                    </a:move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9"/>
                    </a:lnTo>
                    <a:lnTo>
                      <a:pt x="1296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5" name="Freeform 547"/>
              <p:cNvSpPr>
                <a:spLocks/>
              </p:cNvSpPr>
              <p:nvPr/>
            </p:nvSpPr>
            <p:spPr bwMode="auto">
              <a:xfrm>
                <a:off x="3540" y="2481"/>
                <a:ext cx="144" cy="12"/>
              </a:xfrm>
              <a:custGeom>
                <a:avLst/>
                <a:gdLst>
                  <a:gd name="T0" fmla="*/ 1296 w 1296"/>
                  <a:gd name="T1" fmla="*/ 109 h 109"/>
                  <a:gd name="T2" fmla="*/ 1296 w 1296"/>
                  <a:gd name="T3" fmla="*/ 55 h 109"/>
                  <a:gd name="T4" fmla="*/ 1296 w 1296"/>
                  <a:gd name="T5" fmla="*/ 0 h 109"/>
                  <a:gd name="T6" fmla="*/ 0 w 1296"/>
                  <a:gd name="T7" fmla="*/ 0 h 109"/>
                  <a:gd name="T8" fmla="*/ 0 w 1296"/>
                  <a:gd name="T9" fmla="*/ 55 h 109"/>
                  <a:gd name="T10" fmla="*/ 0 w 1296"/>
                  <a:gd name="T11" fmla="*/ 109 h 109"/>
                  <a:gd name="T12" fmla="*/ 1296 w 1296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9">
                    <a:moveTo>
                      <a:pt x="1296" y="109"/>
                    </a:move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9"/>
                    </a:lnTo>
                    <a:lnTo>
                      <a:pt x="1296" y="10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6" name="Freeform 548"/>
              <p:cNvSpPr>
                <a:spLocks/>
              </p:cNvSpPr>
              <p:nvPr/>
            </p:nvSpPr>
            <p:spPr bwMode="auto">
              <a:xfrm>
                <a:off x="3534" y="2481"/>
                <a:ext cx="6" cy="12"/>
              </a:xfrm>
              <a:custGeom>
                <a:avLst/>
                <a:gdLst>
                  <a:gd name="T0" fmla="*/ 54 w 54"/>
                  <a:gd name="T1" fmla="*/ 55 h 109"/>
                  <a:gd name="T2" fmla="*/ 54 w 54"/>
                  <a:gd name="T3" fmla="*/ 109 h 109"/>
                  <a:gd name="T4" fmla="*/ 42 w 54"/>
                  <a:gd name="T5" fmla="*/ 108 h 109"/>
                  <a:gd name="T6" fmla="*/ 31 w 54"/>
                  <a:gd name="T7" fmla="*/ 104 h 109"/>
                  <a:gd name="T8" fmla="*/ 20 w 54"/>
                  <a:gd name="T9" fmla="*/ 98 h 109"/>
                  <a:gd name="T10" fmla="*/ 11 w 54"/>
                  <a:gd name="T11" fmla="*/ 89 h 109"/>
                  <a:gd name="T12" fmla="*/ 5 w 54"/>
                  <a:gd name="T13" fmla="*/ 78 h 109"/>
                  <a:gd name="T14" fmla="*/ 1 w 54"/>
                  <a:gd name="T15" fmla="*/ 67 h 109"/>
                  <a:gd name="T16" fmla="*/ 0 w 54"/>
                  <a:gd name="T17" fmla="*/ 55 h 109"/>
                  <a:gd name="T18" fmla="*/ 1 w 54"/>
                  <a:gd name="T19" fmla="*/ 43 h 109"/>
                  <a:gd name="T20" fmla="*/ 5 w 54"/>
                  <a:gd name="T21" fmla="*/ 32 h 109"/>
                  <a:gd name="T22" fmla="*/ 11 w 54"/>
                  <a:gd name="T23" fmla="*/ 21 h 109"/>
                  <a:gd name="T24" fmla="*/ 20 w 54"/>
                  <a:gd name="T25" fmla="*/ 12 h 109"/>
                  <a:gd name="T26" fmla="*/ 31 w 54"/>
                  <a:gd name="T27" fmla="*/ 6 h 109"/>
                  <a:gd name="T28" fmla="*/ 42 w 54"/>
                  <a:gd name="T29" fmla="*/ 2 h 109"/>
                  <a:gd name="T30" fmla="*/ 54 w 54"/>
                  <a:gd name="T31" fmla="*/ 0 h 109"/>
                  <a:gd name="T32" fmla="*/ 54 w 54"/>
                  <a:gd name="T3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9">
                    <a:moveTo>
                      <a:pt x="54" y="55"/>
                    </a:moveTo>
                    <a:lnTo>
                      <a:pt x="54" y="109"/>
                    </a:ln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7" name="Freeform 549"/>
              <p:cNvSpPr>
                <a:spLocks/>
              </p:cNvSpPr>
              <p:nvPr/>
            </p:nvSpPr>
            <p:spPr bwMode="auto">
              <a:xfrm>
                <a:off x="3534" y="2481"/>
                <a:ext cx="6" cy="12"/>
              </a:xfrm>
              <a:custGeom>
                <a:avLst/>
                <a:gdLst>
                  <a:gd name="T0" fmla="*/ 54 w 54"/>
                  <a:gd name="T1" fmla="*/ 109 h 109"/>
                  <a:gd name="T2" fmla="*/ 42 w 54"/>
                  <a:gd name="T3" fmla="*/ 108 h 109"/>
                  <a:gd name="T4" fmla="*/ 31 w 54"/>
                  <a:gd name="T5" fmla="*/ 104 h 109"/>
                  <a:gd name="T6" fmla="*/ 20 w 54"/>
                  <a:gd name="T7" fmla="*/ 98 h 109"/>
                  <a:gd name="T8" fmla="*/ 11 w 54"/>
                  <a:gd name="T9" fmla="*/ 89 h 109"/>
                  <a:gd name="T10" fmla="*/ 5 w 54"/>
                  <a:gd name="T11" fmla="*/ 78 h 109"/>
                  <a:gd name="T12" fmla="*/ 1 w 54"/>
                  <a:gd name="T13" fmla="*/ 67 h 109"/>
                  <a:gd name="T14" fmla="*/ 0 w 54"/>
                  <a:gd name="T15" fmla="*/ 55 h 109"/>
                  <a:gd name="T16" fmla="*/ 1 w 54"/>
                  <a:gd name="T17" fmla="*/ 43 h 109"/>
                  <a:gd name="T18" fmla="*/ 5 w 54"/>
                  <a:gd name="T19" fmla="*/ 32 h 109"/>
                  <a:gd name="T20" fmla="*/ 11 w 54"/>
                  <a:gd name="T21" fmla="*/ 21 h 109"/>
                  <a:gd name="T22" fmla="*/ 20 w 54"/>
                  <a:gd name="T23" fmla="*/ 12 h 109"/>
                  <a:gd name="T24" fmla="*/ 31 w 54"/>
                  <a:gd name="T25" fmla="*/ 6 h 109"/>
                  <a:gd name="T26" fmla="*/ 42 w 54"/>
                  <a:gd name="T27" fmla="*/ 2 h 109"/>
                  <a:gd name="T28" fmla="*/ 54 w 54"/>
                  <a:gd name="T2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9">
                    <a:moveTo>
                      <a:pt x="54" y="109"/>
                    </a:moveTo>
                    <a:lnTo>
                      <a:pt x="42" y="108"/>
                    </a:lnTo>
                    <a:lnTo>
                      <a:pt x="31" y="104"/>
                    </a:lnTo>
                    <a:lnTo>
                      <a:pt x="20" y="98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8" name="Freeform 550"/>
              <p:cNvSpPr>
                <a:spLocks/>
              </p:cNvSpPr>
              <p:nvPr/>
            </p:nvSpPr>
            <p:spPr bwMode="auto">
              <a:xfrm>
                <a:off x="3684" y="2683"/>
                <a:ext cx="6" cy="12"/>
              </a:xfrm>
              <a:custGeom>
                <a:avLst/>
                <a:gdLst>
                  <a:gd name="T0" fmla="*/ 0 w 55"/>
                  <a:gd name="T1" fmla="*/ 55 h 108"/>
                  <a:gd name="T2" fmla="*/ 0 w 55"/>
                  <a:gd name="T3" fmla="*/ 0 h 108"/>
                  <a:gd name="T4" fmla="*/ 12 w 55"/>
                  <a:gd name="T5" fmla="*/ 2 h 108"/>
                  <a:gd name="T6" fmla="*/ 23 w 55"/>
                  <a:gd name="T7" fmla="*/ 5 h 108"/>
                  <a:gd name="T8" fmla="*/ 34 w 55"/>
                  <a:gd name="T9" fmla="*/ 12 h 108"/>
                  <a:gd name="T10" fmla="*/ 43 w 55"/>
                  <a:gd name="T11" fmla="*/ 21 h 108"/>
                  <a:gd name="T12" fmla="*/ 49 w 55"/>
                  <a:gd name="T13" fmla="*/ 32 h 108"/>
                  <a:gd name="T14" fmla="*/ 52 w 55"/>
                  <a:gd name="T15" fmla="*/ 43 h 108"/>
                  <a:gd name="T16" fmla="*/ 55 w 55"/>
                  <a:gd name="T17" fmla="*/ 55 h 108"/>
                  <a:gd name="T18" fmla="*/ 52 w 55"/>
                  <a:gd name="T19" fmla="*/ 67 h 108"/>
                  <a:gd name="T20" fmla="*/ 49 w 55"/>
                  <a:gd name="T21" fmla="*/ 78 h 108"/>
                  <a:gd name="T22" fmla="*/ 43 w 55"/>
                  <a:gd name="T23" fmla="*/ 89 h 108"/>
                  <a:gd name="T24" fmla="*/ 34 w 55"/>
                  <a:gd name="T25" fmla="*/ 97 h 108"/>
                  <a:gd name="T26" fmla="*/ 23 w 55"/>
                  <a:gd name="T27" fmla="*/ 104 h 108"/>
                  <a:gd name="T28" fmla="*/ 12 w 55"/>
                  <a:gd name="T29" fmla="*/ 107 h 108"/>
                  <a:gd name="T30" fmla="*/ 0 w 55"/>
                  <a:gd name="T31" fmla="*/ 108 h 108"/>
                  <a:gd name="T32" fmla="*/ 0 w 55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8">
                    <a:moveTo>
                      <a:pt x="0" y="55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9" name="Freeform 551"/>
              <p:cNvSpPr>
                <a:spLocks/>
              </p:cNvSpPr>
              <p:nvPr/>
            </p:nvSpPr>
            <p:spPr bwMode="auto">
              <a:xfrm>
                <a:off x="3684" y="2683"/>
                <a:ext cx="6" cy="12"/>
              </a:xfrm>
              <a:custGeom>
                <a:avLst/>
                <a:gdLst>
                  <a:gd name="T0" fmla="*/ 0 w 55"/>
                  <a:gd name="T1" fmla="*/ 0 h 108"/>
                  <a:gd name="T2" fmla="*/ 12 w 55"/>
                  <a:gd name="T3" fmla="*/ 2 h 108"/>
                  <a:gd name="T4" fmla="*/ 23 w 55"/>
                  <a:gd name="T5" fmla="*/ 5 h 108"/>
                  <a:gd name="T6" fmla="*/ 34 w 55"/>
                  <a:gd name="T7" fmla="*/ 12 h 108"/>
                  <a:gd name="T8" fmla="*/ 43 w 55"/>
                  <a:gd name="T9" fmla="*/ 21 h 108"/>
                  <a:gd name="T10" fmla="*/ 49 w 55"/>
                  <a:gd name="T11" fmla="*/ 32 h 108"/>
                  <a:gd name="T12" fmla="*/ 52 w 55"/>
                  <a:gd name="T13" fmla="*/ 43 h 108"/>
                  <a:gd name="T14" fmla="*/ 55 w 55"/>
                  <a:gd name="T15" fmla="*/ 55 h 108"/>
                  <a:gd name="T16" fmla="*/ 52 w 55"/>
                  <a:gd name="T17" fmla="*/ 67 h 108"/>
                  <a:gd name="T18" fmla="*/ 49 w 55"/>
                  <a:gd name="T19" fmla="*/ 78 h 108"/>
                  <a:gd name="T20" fmla="*/ 43 w 55"/>
                  <a:gd name="T21" fmla="*/ 89 h 108"/>
                  <a:gd name="T22" fmla="*/ 34 w 55"/>
                  <a:gd name="T23" fmla="*/ 97 h 108"/>
                  <a:gd name="T24" fmla="*/ 23 w 55"/>
                  <a:gd name="T25" fmla="*/ 104 h 108"/>
                  <a:gd name="T26" fmla="*/ 12 w 55"/>
                  <a:gd name="T27" fmla="*/ 107 h 108"/>
                  <a:gd name="T28" fmla="*/ 0 w 55"/>
                  <a:gd name="T2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08">
                    <a:moveTo>
                      <a:pt x="0" y="0"/>
                    </a:moveTo>
                    <a:lnTo>
                      <a:pt x="12" y="2"/>
                    </a:lnTo>
                    <a:lnTo>
                      <a:pt x="23" y="5"/>
                    </a:lnTo>
                    <a:lnTo>
                      <a:pt x="34" y="12"/>
                    </a:lnTo>
                    <a:lnTo>
                      <a:pt x="43" y="21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55" y="55"/>
                    </a:lnTo>
                    <a:lnTo>
                      <a:pt x="52" y="67"/>
                    </a:lnTo>
                    <a:lnTo>
                      <a:pt x="49" y="78"/>
                    </a:lnTo>
                    <a:lnTo>
                      <a:pt x="43" y="89"/>
                    </a:lnTo>
                    <a:lnTo>
                      <a:pt x="34" y="97"/>
                    </a:lnTo>
                    <a:lnTo>
                      <a:pt x="23" y="104"/>
                    </a:lnTo>
                    <a:lnTo>
                      <a:pt x="12" y="107"/>
                    </a:lnTo>
                    <a:lnTo>
                      <a:pt x="0" y="1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0" name="Freeform 552"/>
              <p:cNvSpPr>
                <a:spLocks/>
              </p:cNvSpPr>
              <p:nvPr/>
            </p:nvSpPr>
            <p:spPr bwMode="auto">
              <a:xfrm>
                <a:off x="3540" y="2683"/>
                <a:ext cx="144" cy="12"/>
              </a:xfrm>
              <a:custGeom>
                <a:avLst/>
                <a:gdLst>
                  <a:gd name="T0" fmla="*/ 1296 w 1296"/>
                  <a:gd name="T1" fmla="*/ 108 h 108"/>
                  <a:gd name="T2" fmla="*/ 1296 w 1296"/>
                  <a:gd name="T3" fmla="*/ 55 h 108"/>
                  <a:gd name="T4" fmla="*/ 1296 w 1296"/>
                  <a:gd name="T5" fmla="*/ 0 h 108"/>
                  <a:gd name="T6" fmla="*/ 0 w 1296"/>
                  <a:gd name="T7" fmla="*/ 0 h 108"/>
                  <a:gd name="T8" fmla="*/ 0 w 1296"/>
                  <a:gd name="T9" fmla="*/ 55 h 108"/>
                  <a:gd name="T10" fmla="*/ 0 w 1296"/>
                  <a:gd name="T11" fmla="*/ 108 h 108"/>
                  <a:gd name="T12" fmla="*/ 1296 w 1296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8">
                    <a:moveTo>
                      <a:pt x="1296" y="108"/>
                    </a:move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8"/>
                    </a:lnTo>
                    <a:lnTo>
                      <a:pt x="1296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1" name="Freeform 553"/>
              <p:cNvSpPr>
                <a:spLocks/>
              </p:cNvSpPr>
              <p:nvPr/>
            </p:nvSpPr>
            <p:spPr bwMode="auto">
              <a:xfrm>
                <a:off x="3540" y="2683"/>
                <a:ext cx="144" cy="12"/>
              </a:xfrm>
              <a:custGeom>
                <a:avLst/>
                <a:gdLst>
                  <a:gd name="T0" fmla="*/ 1296 w 1296"/>
                  <a:gd name="T1" fmla="*/ 108 h 108"/>
                  <a:gd name="T2" fmla="*/ 1296 w 1296"/>
                  <a:gd name="T3" fmla="*/ 55 h 108"/>
                  <a:gd name="T4" fmla="*/ 1296 w 1296"/>
                  <a:gd name="T5" fmla="*/ 0 h 108"/>
                  <a:gd name="T6" fmla="*/ 0 w 1296"/>
                  <a:gd name="T7" fmla="*/ 0 h 108"/>
                  <a:gd name="T8" fmla="*/ 0 w 1296"/>
                  <a:gd name="T9" fmla="*/ 55 h 108"/>
                  <a:gd name="T10" fmla="*/ 0 w 1296"/>
                  <a:gd name="T11" fmla="*/ 108 h 108"/>
                  <a:gd name="T12" fmla="*/ 1296 w 1296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6" h="108">
                    <a:moveTo>
                      <a:pt x="1296" y="108"/>
                    </a:moveTo>
                    <a:lnTo>
                      <a:pt x="1296" y="55"/>
                    </a:lnTo>
                    <a:lnTo>
                      <a:pt x="1296" y="0"/>
                    </a:lnTo>
                    <a:lnTo>
                      <a:pt x="0" y="0"/>
                    </a:lnTo>
                    <a:lnTo>
                      <a:pt x="0" y="55"/>
                    </a:lnTo>
                    <a:lnTo>
                      <a:pt x="0" y="108"/>
                    </a:lnTo>
                    <a:lnTo>
                      <a:pt x="1296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2" name="Freeform 554"/>
              <p:cNvSpPr>
                <a:spLocks/>
              </p:cNvSpPr>
              <p:nvPr/>
            </p:nvSpPr>
            <p:spPr bwMode="auto">
              <a:xfrm>
                <a:off x="3534" y="2683"/>
                <a:ext cx="6" cy="12"/>
              </a:xfrm>
              <a:custGeom>
                <a:avLst/>
                <a:gdLst>
                  <a:gd name="T0" fmla="*/ 54 w 54"/>
                  <a:gd name="T1" fmla="*/ 55 h 108"/>
                  <a:gd name="T2" fmla="*/ 54 w 54"/>
                  <a:gd name="T3" fmla="*/ 108 h 108"/>
                  <a:gd name="T4" fmla="*/ 42 w 54"/>
                  <a:gd name="T5" fmla="*/ 107 h 108"/>
                  <a:gd name="T6" fmla="*/ 31 w 54"/>
                  <a:gd name="T7" fmla="*/ 104 h 108"/>
                  <a:gd name="T8" fmla="*/ 20 w 54"/>
                  <a:gd name="T9" fmla="*/ 97 h 108"/>
                  <a:gd name="T10" fmla="*/ 11 w 54"/>
                  <a:gd name="T11" fmla="*/ 89 h 108"/>
                  <a:gd name="T12" fmla="*/ 5 w 54"/>
                  <a:gd name="T13" fmla="*/ 78 h 108"/>
                  <a:gd name="T14" fmla="*/ 1 w 54"/>
                  <a:gd name="T15" fmla="*/ 67 h 108"/>
                  <a:gd name="T16" fmla="*/ 0 w 54"/>
                  <a:gd name="T17" fmla="*/ 55 h 108"/>
                  <a:gd name="T18" fmla="*/ 1 w 54"/>
                  <a:gd name="T19" fmla="*/ 43 h 108"/>
                  <a:gd name="T20" fmla="*/ 5 w 54"/>
                  <a:gd name="T21" fmla="*/ 32 h 108"/>
                  <a:gd name="T22" fmla="*/ 11 w 54"/>
                  <a:gd name="T23" fmla="*/ 21 h 108"/>
                  <a:gd name="T24" fmla="*/ 20 w 54"/>
                  <a:gd name="T25" fmla="*/ 12 h 108"/>
                  <a:gd name="T26" fmla="*/ 31 w 54"/>
                  <a:gd name="T27" fmla="*/ 5 h 108"/>
                  <a:gd name="T28" fmla="*/ 42 w 54"/>
                  <a:gd name="T29" fmla="*/ 2 h 108"/>
                  <a:gd name="T30" fmla="*/ 54 w 54"/>
                  <a:gd name="T31" fmla="*/ 0 h 108"/>
                  <a:gd name="T32" fmla="*/ 54 w 54"/>
                  <a:gd name="T33" fmla="*/ 5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08">
                    <a:moveTo>
                      <a:pt x="54" y="55"/>
                    </a:moveTo>
                    <a:lnTo>
                      <a:pt x="54" y="108"/>
                    </a:ln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3" name="Freeform 555"/>
              <p:cNvSpPr>
                <a:spLocks/>
              </p:cNvSpPr>
              <p:nvPr/>
            </p:nvSpPr>
            <p:spPr bwMode="auto">
              <a:xfrm>
                <a:off x="3534" y="2683"/>
                <a:ext cx="6" cy="12"/>
              </a:xfrm>
              <a:custGeom>
                <a:avLst/>
                <a:gdLst>
                  <a:gd name="T0" fmla="*/ 54 w 54"/>
                  <a:gd name="T1" fmla="*/ 108 h 108"/>
                  <a:gd name="T2" fmla="*/ 42 w 54"/>
                  <a:gd name="T3" fmla="*/ 107 h 108"/>
                  <a:gd name="T4" fmla="*/ 31 w 54"/>
                  <a:gd name="T5" fmla="*/ 104 h 108"/>
                  <a:gd name="T6" fmla="*/ 20 w 54"/>
                  <a:gd name="T7" fmla="*/ 97 h 108"/>
                  <a:gd name="T8" fmla="*/ 11 w 54"/>
                  <a:gd name="T9" fmla="*/ 89 h 108"/>
                  <a:gd name="T10" fmla="*/ 5 w 54"/>
                  <a:gd name="T11" fmla="*/ 78 h 108"/>
                  <a:gd name="T12" fmla="*/ 1 w 54"/>
                  <a:gd name="T13" fmla="*/ 67 h 108"/>
                  <a:gd name="T14" fmla="*/ 0 w 54"/>
                  <a:gd name="T15" fmla="*/ 55 h 108"/>
                  <a:gd name="T16" fmla="*/ 1 w 54"/>
                  <a:gd name="T17" fmla="*/ 43 h 108"/>
                  <a:gd name="T18" fmla="*/ 5 w 54"/>
                  <a:gd name="T19" fmla="*/ 32 h 108"/>
                  <a:gd name="T20" fmla="*/ 11 w 54"/>
                  <a:gd name="T21" fmla="*/ 21 h 108"/>
                  <a:gd name="T22" fmla="*/ 20 w 54"/>
                  <a:gd name="T23" fmla="*/ 12 h 108"/>
                  <a:gd name="T24" fmla="*/ 31 w 54"/>
                  <a:gd name="T25" fmla="*/ 5 h 108"/>
                  <a:gd name="T26" fmla="*/ 42 w 54"/>
                  <a:gd name="T27" fmla="*/ 2 h 108"/>
                  <a:gd name="T28" fmla="*/ 54 w 54"/>
                  <a:gd name="T2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08">
                    <a:moveTo>
                      <a:pt x="54" y="108"/>
                    </a:moveTo>
                    <a:lnTo>
                      <a:pt x="42" y="107"/>
                    </a:lnTo>
                    <a:lnTo>
                      <a:pt x="31" y="104"/>
                    </a:lnTo>
                    <a:lnTo>
                      <a:pt x="20" y="97"/>
                    </a:lnTo>
                    <a:lnTo>
                      <a:pt x="11" y="89"/>
                    </a:lnTo>
                    <a:lnTo>
                      <a:pt x="5" y="78"/>
                    </a:lnTo>
                    <a:lnTo>
                      <a:pt x="1" y="67"/>
                    </a:ln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5"/>
                    </a:lnTo>
                    <a:lnTo>
                      <a:pt x="42" y="2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4" name="Freeform 556"/>
              <p:cNvSpPr>
                <a:spLocks/>
              </p:cNvSpPr>
              <p:nvPr/>
            </p:nvSpPr>
            <p:spPr bwMode="auto">
              <a:xfrm>
                <a:off x="3534" y="2481"/>
                <a:ext cx="12" cy="6"/>
              </a:xfrm>
              <a:custGeom>
                <a:avLst/>
                <a:gdLst>
                  <a:gd name="T0" fmla="*/ 54 w 109"/>
                  <a:gd name="T1" fmla="*/ 55 h 55"/>
                  <a:gd name="T2" fmla="*/ 0 w 109"/>
                  <a:gd name="T3" fmla="*/ 55 h 55"/>
                  <a:gd name="T4" fmla="*/ 1 w 109"/>
                  <a:gd name="T5" fmla="*/ 43 h 55"/>
                  <a:gd name="T6" fmla="*/ 5 w 109"/>
                  <a:gd name="T7" fmla="*/ 32 h 55"/>
                  <a:gd name="T8" fmla="*/ 11 w 109"/>
                  <a:gd name="T9" fmla="*/ 21 h 55"/>
                  <a:gd name="T10" fmla="*/ 20 w 109"/>
                  <a:gd name="T11" fmla="*/ 12 h 55"/>
                  <a:gd name="T12" fmla="*/ 31 w 109"/>
                  <a:gd name="T13" fmla="*/ 6 h 55"/>
                  <a:gd name="T14" fmla="*/ 42 w 109"/>
                  <a:gd name="T15" fmla="*/ 2 h 55"/>
                  <a:gd name="T16" fmla="*/ 54 w 109"/>
                  <a:gd name="T17" fmla="*/ 0 h 55"/>
                  <a:gd name="T18" fmla="*/ 66 w 109"/>
                  <a:gd name="T19" fmla="*/ 2 h 55"/>
                  <a:gd name="T20" fmla="*/ 77 w 109"/>
                  <a:gd name="T21" fmla="*/ 6 h 55"/>
                  <a:gd name="T22" fmla="*/ 88 w 109"/>
                  <a:gd name="T23" fmla="*/ 12 h 55"/>
                  <a:gd name="T24" fmla="*/ 97 w 109"/>
                  <a:gd name="T25" fmla="*/ 21 h 55"/>
                  <a:gd name="T26" fmla="*/ 103 w 109"/>
                  <a:gd name="T27" fmla="*/ 32 h 55"/>
                  <a:gd name="T28" fmla="*/ 107 w 109"/>
                  <a:gd name="T29" fmla="*/ 43 h 55"/>
                  <a:gd name="T30" fmla="*/ 109 w 109"/>
                  <a:gd name="T31" fmla="*/ 55 h 55"/>
                  <a:gd name="T32" fmla="*/ 54 w 109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5">
                    <a:moveTo>
                      <a:pt x="54" y="55"/>
                    </a:moveTo>
                    <a:lnTo>
                      <a:pt x="0" y="55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6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7" y="43"/>
                    </a:lnTo>
                    <a:lnTo>
                      <a:pt x="109" y="55"/>
                    </a:lnTo>
                    <a:lnTo>
                      <a:pt x="54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5" name="Freeform 557"/>
              <p:cNvSpPr>
                <a:spLocks/>
              </p:cNvSpPr>
              <p:nvPr/>
            </p:nvSpPr>
            <p:spPr bwMode="auto">
              <a:xfrm>
                <a:off x="3534" y="2481"/>
                <a:ext cx="12" cy="6"/>
              </a:xfrm>
              <a:custGeom>
                <a:avLst/>
                <a:gdLst>
                  <a:gd name="T0" fmla="*/ 0 w 109"/>
                  <a:gd name="T1" fmla="*/ 55 h 55"/>
                  <a:gd name="T2" fmla="*/ 1 w 109"/>
                  <a:gd name="T3" fmla="*/ 43 h 55"/>
                  <a:gd name="T4" fmla="*/ 5 w 109"/>
                  <a:gd name="T5" fmla="*/ 32 h 55"/>
                  <a:gd name="T6" fmla="*/ 11 w 109"/>
                  <a:gd name="T7" fmla="*/ 21 h 55"/>
                  <a:gd name="T8" fmla="*/ 20 w 109"/>
                  <a:gd name="T9" fmla="*/ 12 h 55"/>
                  <a:gd name="T10" fmla="*/ 31 w 109"/>
                  <a:gd name="T11" fmla="*/ 6 h 55"/>
                  <a:gd name="T12" fmla="*/ 42 w 109"/>
                  <a:gd name="T13" fmla="*/ 2 h 55"/>
                  <a:gd name="T14" fmla="*/ 54 w 109"/>
                  <a:gd name="T15" fmla="*/ 0 h 55"/>
                  <a:gd name="T16" fmla="*/ 66 w 109"/>
                  <a:gd name="T17" fmla="*/ 2 h 55"/>
                  <a:gd name="T18" fmla="*/ 77 w 109"/>
                  <a:gd name="T19" fmla="*/ 6 h 55"/>
                  <a:gd name="T20" fmla="*/ 88 w 109"/>
                  <a:gd name="T21" fmla="*/ 12 h 55"/>
                  <a:gd name="T22" fmla="*/ 97 w 109"/>
                  <a:gd name="T23" fmla="*/ 21 h 55"/>
                  <a:gd name="T24" fmla="*/ 103 w 109"/>
                  <a:gd name="T25" fmla="*/ 32 h 55"/>
                  <a:gd name="T26" fmla="*/ 107 w 109"/>
                  <a:gd name="T27" fmla="*/ 43 h 55"/>
                  <a:gd name="T28" fmla="*/ 109 w 109"/>
                  <a:gd name="T2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5">
                    <a:moveTo>
                      <a:pt x="0" y="55"/>
                    </a:moveTo>
                    <a:lnTo>
                      <a:pt x="1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20" y="12"/>
                    </a:lnTo>
                    <a:lnTo>
                      <a:pt x="31" y="6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7" y="6"/>
                    </a:lnTo>
                    <a:lnTo>
                      <a:pt x="88" y="12"/>
                    </a:lnTo>
                    <a:lnTo>
                      <a:pt x="97" y="21"/>
                    </a:lnTo>
                    <a:lnTo>
                      <a:pt x="103" y="32"/>
                    </a:lnTo>
                    <a:lnTo>
                      <a:pt x="107" y="43"/>
                    </a:lnTo>
                    <a:lnTo>
                      <a:pt x="109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6" name="Freeform 558"/>
              <p:cNvSpPr>
                <a:spLocks/>
              </p:cNvSpPr>
              <p:nvPr/>
            </p:nvSpPr>
            <p:spPr bwMode="auto">
              <a:xfrm>
                <a:off x="3534" y="2487"/>
                <a:ext cx="12" cy="202"/>
              </a:xfrm>
              <a:custGeom>
                <a:avLst/>
                <a:gdLst>
                  <a:gd name="T0" fmla="*/ 109 w 109"/>
                  <a:gd name="T1" fmla="*/ 0 h 1815"/>
                  <a:gd name="T2" fmla="*/ 54 w 109"/>
                  <a:gd name="T3" fmla="*/ 0 h 1815"/>
                  <a:gd name="T4" fmla="*/ 0 w 109"/>
                  <a:gd name="T5" fmla="*/ 0 h 1815"/>
                  <a:gd name="T6" fmla="*/ 0 w 109"/>
                  <a:gd name="T7" fmla="*/ 1815 h 1815"/>
                  <a:gd name="T8" fmla="*/ 54 w 109"/>
                  <a:gd name="T9" fmla="*/ 1815 h 1815"/>
                  <a:gd name="T10" fmla="*/ 109 w 109"/>
                  <a:gd name="T11" fmla="*/ 1815 h 1815"/>
                  <a:gd name="T12" fmla="*/ 109 w 109"/>
                  <a:gd name="T13" fmla="*/ 0 h 1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815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1815"/>
                    </a:lnTo>
                    <a:lnTo>
                      <a:pt x="54" y="1815"/>
                    </a:lnTo>
                    <a:lnTo>
                      <a:pt x="109" y="1815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7" name="Freeform 559"/>
              <p:cNvSpPr>
                <a:spLocks/>
              </p:cNvSpPr>
              <p:nvPr/>
            </p:nvSpPr>
            <p:spPr bwMode="auto">
              <a:xfrm>
                <a:off x="3534" y="2487"/>
                <a:ext cx="12" cy="202"/>
              </a:xfrm>
              <a:custGeom>
                <a:avLst/>
                <a:gdLst>
                  <a:gd name="T0" fmla="*/ 109 w 109"/>
                  <a:gd name="T1" fmla="*/ 0 h 1815"/>
                  <a:gd name="T2" fmla="*/ 54 w 109"/>
                  <a:gd name="T3" fmla="*/ 0 h 1815"/>
                  <a:gd name="T4" fmla="*/ 0 w 109"/>
                  <a:gd name="T5" fmla="*/ 0 h 1815"/>
                  <a:gd name="T6" fmla="*/ 0 w 109"/>
                  <a:gd name="T7" fmla="*/ 1815 h 1815"/>
                  <a:gd name="T8" fmla="*/ 54 w 109"/>
                  <a:gd name="T9" fmla="*/ 1815 h 1815"/>
                  <a:gd name="T10" fmla="*/ 109 w 109"/>
                  <a:gd name="T11" fmla="*/ 1815 h 1815"/>
                  <a:gd name="T12" fmla="*/ 109 w 109"/>
                  <a:gd name="T13" fmla="*/ 0 h 1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815">
                    <a:moveTo>
                      <a:pt x="109" y="0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1815"/>
                    </a:lnTo>
                    <a:lnTo>
                      <a:pt x="54" y="1815"/>
                    </a:lnTo>
                    <a:lnTo>
                      <a:pt x="109" y="1815"/>
                    </a:lnTo>
                    <a:lnTo>
                      <a:pt x="10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8" name="Freeform 560"/>
              <p:cNvSpPr>
                <a:spLocks/>
              </p:cNvSpPr>
              <p:nvPr/>
            </p:nvSpPr>
            <p:spPr bwMode="auto">
              <a:xfrm>
                <a:off x="3534" y="2689"/>
                <a:ext cx="12" cy="6"/>
              </a:xfrm>
              <a:custGeom>
                <a:avLst/>
                <a:gdLst>
                  <a:gd name="T0" fmla="*/ 54 w 109"/>
                  <a:gd name="T1" fmla="*/ 0 h 53"/>
                  <a:gd name="T2" fmla="*/ 109 w 109"/>
                  <a:gd name="T3" fmla="*/ 0 h 53"/>
                  <a:gd name="T4" fmla="*/ 107 w 109"/>
                  <a:gd name="T5" fmla="*/ 12 h 53"/>
                  <a:gd name="T6" fmla="*/ 103 w 109"/>
                  <a:gd name="T7" fmla="*/ 23 h 53"/>
                  <a:gd name="T8" fmla="*/ 97 w 109"/>
                  <a:gd name="T9" fmla="*/ 34 h 53"/>
                  <a:gd name="T10" fmla="*/ 88 w 109"/>
                  <a:gd name="T11" fmla="*/ 42 h 53"/>
                  <a:gd name="T12" fmla="*/ 77 w 109"/>
                  <a:gd name="T13" fmla="*/ 49 h 53"/>
                  <a:gd name="T14" fmla="*/ 66 w 109"/>
                  <a:gd name="T15" fmla="*/ 52 h 53"/>
                  <a:gd name="T16" fmla="*/ 54 w 109"/>
                  <a:gd name="T17" fmla="*/ 53 h 53"/>
                  <a:gd name="T18" fmla="*/ 42 w 109"/>
                  <a:gd name="T19" fmla="*/ 52 h 53"/>
                  <a:gd name="T20" fmla="*/ 31 w 109"/>
                  <a:gd name="T21" fmla="*/ 49 h 53"/>
                  <a:gd name="T22" fmla="*/ 20 w 109"/>
                  <a:gd name="T23" fmla="*/ 42 h 53"/>
                  <a:gd name="T24" fmla="*/ 11 w 109"/>
                  <a:gd name="T25" fmla="*/ 34 h 53"/>
                  <a:gd name="T26" fmla="*/ 5 w 109"/>
                  <a:gd name="T27" fmla="*/ 23 h 53"/>
                  <a:gd name="T28" fmla="*/ 1 w 109"/>
                  <a:gd name="T29" fmla="*/ 12 h 53"/>
                  <a:gd name="T30" fmla="*/ 0 w 109"/>
                  <a:gd name="T31" fmla="*/ 0 h 53"/>
                  <a:gd name="T32" fmla="*/ 54 w 109"/>
                  <a:gd name="T3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" h="53">
                    <a:moveTo>
                      <a:pt x="54" y="0"/>
                    </a:moveTo>
                    <a:lnTo>
                      <a:pt x="109" y="0"/>
                    </a:lnTo>
                    <a:lnTo>
                      <a:pt x="107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2"/>
                    </a:lnTo>
                    <a:lnTo>
                      <a:pt x="77" y="49"/>
                    </a:lnTo>
                    <a:lnTo>
                      <a:pt x="66" y="52"/>
                    </a:lnTo>
                    <a:lnTo>
                      <a:pt x="54" y="53"/>
                    </a:lnTo>
                    <a:lnTo>
                      <a:pt x="42" y="52"/>
                    </a:lnTo>
                    <a:lnTo>
                      <a:pt x="31" y="49"/>
                    </a:lnTo>
                    <a:lnTo>
                      <a:pt x="20" y="42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9" name="Freeform 561"/>
              <p:cNvSpPr>
                <a:spLocks/>
              </p:cNvSpPr>
              <p:nvPr/>
            </p:nvSpPr>
            <p:spPr bwMode="auto">
              <a:xfrm>
                <a:off x="3534" y="2689"/>
                <a:ext cx="12" cy="6"/>
              </a:xfrm>
              <a:custGeom>
                <a:avLst/>
                <a:gdLst>
                  <a:gd name="T0" fmla="*/ 109 w 109"/>
                  <a:gd name="T1" fmla="*/ 0 h 53"/>
                  <a:gd name="T2" fmla="*/ 107 w 109"/>
                  <a:gd name="T3" fmla="*/ 12 h 53"/>
                  <a:gd name="T4" fmla="*/ 103 w 109"/>
                  <a:gd name="T5" fmla="*/ 23 h 53"/>
                  <a:gd name="T6" fmla="*/ 97 w 109"/>
                  <a:gd name="T7" fmla="*/ 34 h 53"/>
                  <a:gd name="T8" fmla="*/ 88 w 109"/>
                  <a:gd name="T9" fmla="*/ 42 h 53"/>
                  <a:gd name="T10" fmla="*/ 77 w 109"/>
                  <a:gd name="T11" fmla="*/ 49 h 53"/>
                  <a:gd name="T12" fmla="*/ 66 w 109"/>
                  <a:gd name="T13" fmla="*/ 52 h 53"/>
                  <a:gd name="T14" fmla="*/ 54 w 109"/>
                  <a:gd name="T15" fmla="*/ 53 h 53"/>
                  <a:gd name="T16" fmla="*/ 42 w 109"/>
                  <a:gd name="T17" fmla="*/ 52 h 53"/>
                  <a:gd name="T18" fmla="*/ 31 w 109"/>
                  <a:gd name="T19" fmla="*/ 49 h 53"/>
                  <a:gd name="T20" fmla="*/ 20 w 109"/>
                  <a:gd name="T21" fmla="*/ 42 h 53"/>
                  <a:gd name="T22" fmla="*/ 11 w 109"/>
                  <a:gd name="T23" fmla="*/ 34 h 53"/>
                  <a:gd name="T24" fmla="*/ 5 w 109"/>
                  <a:gd name="T25" fmla="*/ 23 h 53"/>
                  <a:gd name="T26" fmla="*/ 1 w 109"/>
                  <a:gd name="T27" fmla="*/ 12 h 53"/>
                  <a:gd name="T28" fmla="*/ 0 w 109"/>
                  <a:gd name="T2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9" h="53">
                    <a:moveTo>
                      <a:pt x="109" y="0"/>
                    </a:moveTo>
                    <a:lnTo>
                      <a:pt x="107" y="12"/>
                    </a:lnTo>
                    <a:lnTo>
                      <a:pt x="103" y="23"/>
                    </a:lnTo>
                    <a:lnTo>
                      <a:pt x="97" y="34"/>
                    </a:lnTo>
                    <a:lnTo>
                      <a:pt x="88" y="42"/>
                    </a:lnTo>
                    <a:lnTo>
                      <a:pt x="77" y="49"/>
                    </a:lnTo>
                    <a:lnTo>
                      <a:pt x="66" y="52"/>
                    </a:lnTo>
                    <a:lnTo>
                      <a:pt x="54" y="53"/>
                    </a:lnTo>
                    <a:lnTo>
                      <a:pt x="42" y="52"/>
                    </a:lnTo>
                    <a:lnTo>
                      <a:pt x="31" y="49"/>
                    </a:lnTo>
                    <a:lnTo>
                      <a:pt x="20" y="42"/>
                    </a:lnTo>
                    <a:lnTo>
                      <a:pt x="11" y="34"/>
                    </a:lnTo>
                    <a:lnTo>
                      <a:pt x="5" y="23"/>
                    </a:lnTo>
                    <a:lnTo>
                      <a:pt x="1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0" name="Freeform 562"/>
              <p:cNvSpPr>
                <a:spLocks/>
              </p:cNvSpPr>
              <p:nvPr/>
            </p:nvSpPr>
            <p:spPr bwMode="auto">
              <a:xfrm>
                <a:off x="2744" y="2583"/>
                <a:ext cx="224" cy="225"/>
              </a:xfrm>
              <a:custGeom>
                <a:avLst/>
                <a:gdLst>
                  <a:gd name="T0" fmla="*/ 77 w 2019"/>
                  <a:gd name="T1" fmla="*/ 0 h 2022"/>
                  <a:gd name="T2" fmla="*/ 38 w 2019"/>
                  <a:gd name="T3" fmla="*/ 39 h 2022"/>
                  <a:gd name="T4" fmla="*/ 0 w 2019"/>
                  <a:gd name="T5" fmla="*/ 77 h 2022"/>
                  <a:gd name="T6" fmla="*/ 1943 w 2019"/>
                  <a:gd name="T7" fmla="*/ 2022 h 2022"/>
                  <a:gd name="T8" fmla="*/ 1981 w 2019"/>
                  <a:gd name="T9" fmla="*/ 1984 h 2022"/>
                  <a:gd name="T10" fmla="*/ 2019 w 2019"/>
                  <a:gd name="T11" fmla="*/ 1946 h 2022"/>
                  <a:gd name="T12" fmla="*/ 77 w 2019"/>
                  <a:gd name="T13" fmla="*/ 0 h 2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2">
                    <a:moveTo>
                      <a:pt x="77" y="0"/>
                    </a:moveTo>
                    <a:lnTo>
                      <a:pt x="38" y="39"/>
                    </a:lnTo>
                    <a:lnTo>
                      <a:pt x="0" y="77"/>
                    </a:lnTo>
                    <a:lnTo>
                      <a:pt x="1943" y="2022"/>
                    </a:lnTo>
                    <a:lnTo>
                      <a:pt x="1981" y="1984"/>
                    </a:lnTo>
                    <a:lnTo>
                      <a:pt x="2019" y="1946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1" name="Freeform 563"/>
              <p:cNvSpPr>
                <a:spLocks/>
              </p:cNvSpPr>
              <p:nvPr/>
            </p:nvSpPr>
            <p:spPr bwMode="auto">
              <a:xfrm>
                <a:off x="2744" y="2583"/>
                <a:ext cx="224" cy="225"/>
              </a:xfrm>
              <a:custGeom>
                <a:avLst/>
                <a:gdLst>
                  <a:gd name="T0" fmla="*/ 77 w 2019"/>
                  <a:gd name="T1" fmla="*/ 0 h 2022"/>
                  <a:gd name="T2" fmla="*/ 38 w 2019"/>
                  <a:gd name="T3" fmla="*/ 39 h 2022"/>
                  <a:gd name="T4" fmla="*/ 0 w 2019"/>
                  <a:gd name="T5" fmla="*/ 77 h 2022"/>
                  <a:gd name="T6" fmla="*/ 1943 w 2019"/>
                  <a:gd name="T7" fmla="*/ 2022 h 2022"/>
                  <a:gd name="T8" fmla="*/ 1981 w 2019"/>
                  <a:gd name="T9" fmla="*/ 1984 h 2022"/>
                  <a:gd name="T10" fmla="*/ 2019 w 2019"/>
                  <a:gd name="T11" fmla="*/ 1946 h 2022"/>
                  <a:gd name="T12" fmla="*/ 77 w 2019"/>
                  <a:gd name="T13" fmla="*/ 0 h 2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2">
                    <a:moveTo>
                      <a:pt x="77" y="0"/>
                    </a:moveTo>
                    <a:lnTo>
                      <a:pt x="38" y="39"/>
                    </a:lnTo>
                    <a:lnTo>
                      <a:pt x="0" y="77"/>
                    </a:lnTo>
                    <a:lnTo>
                      <a:pt x="1943" y="2022"/>
                    </a:lnTo>
                    <a:lnTo>
                      <a:pt x="1981" y="1984"/>
                    </a:lnTo>
                    <a:lnTo>
                      <a:pt x="2019" y="1946"/>
                    </a:lnTo>
                    <a:lnTo>
                      <a:pt x="7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2" name="Freeform 564"/>
              <p:cNvSpPr>
                <a:spLocks/>
              </p:cNvSpPr>
              <p:nvPr/>
            </p:nvSpPr>
            <p:spPr bwMode="auto">
              <a:xfrm>
                <a:off x="2960" y="2804"/>
                <a:ext cx="8" cy="6"/>
              </a:xfrm>
              <a:custGeom>
                <a:avLst/>
                <a:gdLst>
                  <a:gd name="T0" fmla="*/ 38 w 76"/>
                  <a:gd name="T1" fmla="*/ 0 h 54"/>
                  <a:gd name="T2" fmla="*/ 0 w 76"/>
                  <a:gd name="T3" fmla="*/ 38 h 54"/>
                  <a:gd name="T4" fmla="*/ 4 w 76"/>
                  <a:gd name="T5" fmla="*/ 43 h 54"/>
                  <a:gd name="T6" fmla="*/ 9 w 76"/>
                  <a:gd name="T7" fmla="*/ 46 h 54"/>
                  <a:gd name="T8" fmla="*/ 14 w 76"/>
                  <a:gd name="T9" fmla="*/ 49 h 54"/>
                  <a:gd name="T10" fmla="*/ 20 w 76"/>
                  <a:gd name="T11" fmla="*/ 51 h 54"/>
                  <a:gd name="T12" fmla="*/ 26 w 76"/>
                  <a:gd name="T13" fmla="*/ 53 h 54"/>
                  <a:gd name="T14" fmla="*/ 31 w 76"/>
                  <a:gd name="T15" fmla="*/ 54 h 54"/>
                  <a:gd name="T16" fmla="*/ 38 w 76"/>
                  <a:gd name="T17" fmla="*/ 54 h 54"/>
                  <a:gd name="T18" fmla="*/ 45 w 76"/>
                  <a:gd name="T19" fmla="*/ 54 h 54"/>
                  <a:gd name="T20" fmla="*/ 50 w 76"/>
                  <a:gd name="T21" fmla="*/ 53 h 54"/>
                  <a:gd name="T22" fmla="*/ 56 w 76"/>
                  <a:gd name="T23" fmla="*/ 51 h 54"/>
                  <a:gd name="T24" fmla="*/ 61 w 76"/>
                  <a:gd name="T25" fmla="*/ 49 h 54"/>
                  <a:gd name="T26" fmla="*/ 66 w 76"/>
                  <a:gd name="T27" fmla="*/ 46 h 54"/>
                  <a:gd name="T28" fmla="*/ 72 w 76"/>
                  <a:gd name="T29" fmla="*/ 43 h 54"/>
                  <a:gd name="T30" fmla="*/ 76 w 76"/>
                  <a:gd name="T31" fmla="*/ 38 h 54"/>
                  <a:gd name="T32" fmla="*/ 38 w 76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54">
                    <a:moveTo>
                      <a:pt x="38" y="0"/>
                    </a:moveTo>
                    <a:lnTo>
                      <a:pt x="0" y="38"/>
                    </a:lnTo>
                    <a:lnTo>
                      <a:pt x="4" y="43"/>
                    </a:lnTo>
                    <a:lnTo>
                      <a:pt x="9" y="46"/>
                    </a:lnTo>
                    <a:lnTo>
                      <a:pt x="14" y="49"/>
                    </a:lnTo>
                    <a:lnTo>
                      <a:pt x="20" y="51"/>
                    </a:lnTo>
                    <a:lnTo>
                      <a:pt x="26" y="53"/>
                    </a:lnTo>
                    <a:lnTo>
                      <a:pt x="31" y="54"/>
                    </a:lnTo>
                    <a:lnTo>
                      <a:pt x="38" y="54"/>
                    </a:lnTo>
                    <a:lnTo>
                      <a:pt x="45" y="54"/>
                    </a:lnTo>
                    <a:lnTo>
                      <a:pt x="50" y="53"/>
                    </a:lnTo>
                    <a:lnTo>
                      <a:pt x="56" y="51"/>
                    </a:lnTo>
                    <a:lnTo>
                      <a:pt x="61" y="49"/>
                    </a:lnTo>
                    <a:lnTo>
                      <a:pt x="66" y="46"/>
                    </a:lnTo>
                    <a:lnTo>
                      <a:pt x="72" y="43"/>
                    </a:lnTo>
                    <a:lnTo>
                      <a:pt x="76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3" name="Freeform 565"/>
              <p:cNvSpPr>
                <a:spLocks/>
              </p:cNvSpPr>
              <p:nvPr/>
            </p:nvSpPr>
            <p:spPr bwMode="auto">
              <a:xfrm>
                <a:off x="2960" y="2808"/>
                <a:ext cx="8" cy="2"/>
              </a:xfrm>
              <a:custGeom>
                <a:avLst/>
                <a:gdLst>
                  <a:gd name="T0" fmla="*/ 0 w 76"/>
                  <a:gd name="T1" fmla="*/ 0 h 16"/>
                  <a:gd name="T2" fmla="*/ 4 w 76"/>
                  <a:gd name="T3" fmla="*/ 5 h 16"/>
                  <a:gd name="T4" fmla="*/ 9 w 76"/>
                  <a:gd name="T5" fmla="*/ 8 h 16"/>
                  <a:gd name="T6" fmla="*/ 14 w 76"/>
                  <a:gd name="T7" fmla="*/ 11 h 16"/>
                  <a:gd name="T8" fmla="*/ 20 w 76"/>
                  <a:gd name="T9" fmla="*/ 13 h 16"/>
                  <a:gd name="T10" fmla="*/ 26 w 76"/>
                  <a:gd name="T11" fmla="*/ 15 h 16"/>
                  <a:gd name="T12" fmla="*/ 31 w 76"/>
                  <a:gd name="T13" fmla="*/ 16 h 16"/>
                  <a:gd name="T14" fmla="*/ 38 w 76"/>
                  <a:gd name="T15" fmla="*/ 16 h 16"/>
                  <a:gd name="T16" fmla="*/ 45 w 76"/>
                  <a:gd name="T17" fmla="*/ 16 h 16"/>
                  <a:gd name="T18" fmla="*/ 50 w 76"/>
                  <a:gd name="T19" fmla="*/ 15 h 16"/>
                  <a:gd name="T20" fmla="*/ 56 w 76"/>
                  <a:gd name="T21" fmla="*/ 13 h 16"/>
                  <a:gd name="T22" fmla="*/ 61 w 76"/>
                  <a:gd name="T23" fmla="*/ 11 h 16"/>
                  <a:gd name="T24" fmla="*/ 66 w 76"/>
                  <a:gd name="T25" fmla="*/ 8 h 16"/>
                  <a:gd name="T26" fmla="*/ 72 w 76"/>
                  <a:gd name="T27" fmla="*/ 5 h 16"/>
                  <a:gd name="T28" fmla="*/ 76 w 76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6">
                    <a:moveTo>
                      <a:pt x="0" y="0"/>
                    </a:moveTo>
                    <a:lnTo>
                      <a:pt x="4" y="5"/>
                    </a:lnTo>
                    <a:lnTo>
                      <a:pt x="9" y="8"/>
                    </a:lnTo>
                    <a:lnTo>
                      <a:pt x="14" y="11"/>
                    </a:lnTo>
                    <a:lnTo>
                      <a:pt x="20" y="13"/>
                    </a:lnTo>
                    <a:lnTo>
                      <a:pt x="26" y="15"/>
                    </a:lnTo>
                    <a:lnTo>
                      <a:pt x="31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50" y="15"/>
                    </a:lnTo>
                    <a:lnTo>
                      <a:pt x="56" y="13"/>
                    </a:lnTo>
                    <a:lnTo>
                      <a:pt x="61" y="11"/>
                    </a:lnTo>
                    <a:lnTo>
                      <a:pt x="66" y="8"/>
                    </a:lnTo>
                    <a:lnTo>
                      <a:pt x="72" y="5"/>
                    </a:lnTo>
                    <a:lnTo>
                      <a:pt x="7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4" name="Freeform 566"/>
              <p:cNvSpPr>
                <a:spLocks/>
              </p:cNvSpPr>
              <p:nvPr/>
            </p:nvSpPr>
            <p:spPr bwMode="auto">
              <a:xfrm>
                <a:off x="2960" y="2583"/>
                <a:ext cx="224" cy="225"/>
              </a:xfrm>
              <a:custGeom>
                <a:avLst/>
                <a:gdLst>
                  <a:gd name="T0" fmla="*/ 0 w 2019"/>
                  <a:gd name="T1" fmla="*/ 1946 h 2022"/>
                  <a:gd name="T2" fmla="*/ 38 w 2019"/>
                  <a:gd name="T3" fmla="*/ 1984 h 2022"/>
                  <a:gd name="T4" fmla="*/ 76 w 2019"/>
                  <a:gd name="T5" fmla="*/ 2022 h 2022"/>
                  <a:gd name="T6" fmla="*/ 2019 w 2019"/>
                  <a:gd name="T7" fmla="*/ 77 h 2022"/>
                  <a:gd name="T8" fmla="*/ 1981 w 2019"/>
                  <a:gd name="T9" fmla="*/ 39 h 2022"/>
                  <a:gd name="T10" fmla="*/ 1942 w 2019"/>
                  <a:gd name="T11" fmla="*/ 0 h 2022"/>
                  <a:gd name="T12" fmla="*/ 0 w 2019"/>
                  <a:gd name="T13" fmla="*/ 1946 h 2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2">
                    <a:moveTo>
                      <a:pt x="0" y="1946"/>
                    </a:moveTo>
                    <a:lnTo>
                      <a:pt x="38" y="1984"/>
                    </a:lnTo>
                    <a:lnTo>
                      <a:pt x="76" y="2022"/>
                    </a:lnTo>
                    <a:lnTo>
                      <a:pt x="2019" y="77"/>
                    </a:lnTo>
                    <a:lnTo>
                      <a:pt x="1981" y="39"/>
                    </a:lnTo>
                    <a:lnTo>
                      <a:pt x="1942" y="0"/>
                    </a:lnTo>
                    <a:lnTo>
                      <a:pt x="0" y="19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5" name="Freeform 567"/>
              <p:cNvSpPr>
                <a:spLocks/>
              </p:cNvSpPr>
              <p:nvPr/>
            </p:nvSpPr>
            <p:spPr bwMode="auto">
              <a:xfrm>
                <a:off x="2960" y="2583"/>
                <a:ext cx="224" cy="225"/>
              </a:xfrm>
              <a:custGeom>
                <a:avLst/>
                <a:gdLst>
                  <a:gd name="T0" fmla="*/ 0 w 2019"/>
                  <a:gd name="T1" fmla="*/ 1946 h 2022"/>
                  <a:gd name="T2" fmla="*/ 38 w 2019"/>
                  <a:gd name="T3" fmla="*/ 1984 h 2022"/>
                  <a:gd name="T4" fmla="*/ 76 w 2019"/>
                  <a:gd name="T5" fmla="*/ 2022 h 2022"/>
                  <a:gd name="T6" fmla="*/ 2019 w 2019"/>
                  <a:gd name="T7" fmla="*/ 77 h 2022"/>
                  <a:gd name="T8" fmla="*/ 1981 w 2019"/>
                  <a:gd name="T9" fmla="*/ 39 h 2022"/>
                  <a:gd name="T10" fmla="*/ 1942 w 2019"/>
                  <a:gd name="T11" fmla="*/ 0 h 2022"/>
                  <a:gd name="T12" fmla="*/ 0 w 2019"/>
                  <a:gd name="T13" fmla="*/ 1946 h 2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2">
                    <a:moveTo>
                      <a:pt x="0" y="1946"/>
                    </a:moveTo>
                    <a:lnTo>
                      <a:pt x="38" y="1984"/>
                    </a:lnTo>
                    <a:lnTo>
                      <a:pt x="76" y="2022"/>
                    </a:lnTo>
                    <a:lnTo>
                      <a:pt x="2019" y="77"/>
                    </a:lnTo>
                    <a:lnTo>
                      <a:pt x="1981" y="39"/>
                    </a:lnTo>
                    <a:lnTo>
                      <a:pt x="1942" y="0"/>
                    </a:lnTo>
                    <a:lnTo>
                      <a:pt x="0" y="19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6" name="Freeform 568"/>
              <p:cNvSpPr>
                <a:spLocks/>
              </p:cNvSpPr>
              <p:nvPr/>
            </p:nvSpPr>
            <p:spPr bwMode="auto">
              <a:xfrm>
                <a:off x="3180" y="2583"/>
                <a:ext cx="6" cy="9"/>
              </a:xfrm>
              <a:custGeom>
                <a:avLst/>
                <a:gdLst>
                  <a:gd name="T0" fmla="*/ 0 w 54"/>
                  <a:gd name="T1" fmla="*/ 39 h 77"/>
                  <a:gd name="T2" fmla="*/ 38 w 54"/>
                  <a:gd name="T3" fmla="*/ 77 h 77"/>
                  <a:gd name="T4" fmla="*/ 42 w 54"/>
                  <a:gd name="T5" fmla="*/ 73 h 77"/>
                  <a:gd name="T6" fmla="*/ 46 w 54"/>
                  <a:gd name="T7" fmla="*/ 67 h 77"/>
                  <a:gd name="T8" fmla="*/ 49 w 54"/>
                  <a:gd name="T9" fmla="*/ 62 h 77"/>
                  <a:gd name="T10" fmla="*/ 51 w 54"/>
                  <a:gd name="T11" fmla="*/ 56 h 77"/>
                  <a:gd name="T12" fmla="*/ 52 w 54"/>
                  <a:gd name="T13" fmla="*/ 51 h 77"/>
                  <a:gd name="T14" fmla="*/ 53 w 54"/>
                  <a:gd name="T15" fmla="*/ 45 h 77"/>
                  <a:gd name="T16" fmla="*/ 54 w 54"/>
                  <a:gd name="T17" fmla="*/ 39 h 77"/>
                  <a:gd name="T18" fmla="*/ 53 w 54"/>
                  <a:gd name="T19" fmla="*/ 32 h 77"/>
                  <a:gd name="T20" fmla="*/ 52 w 54"/>
                  <a:gd name="T21" fmla="*/ 27 h 77"/>
                  <a:gd name="T22" fmla="*/ 51 w 54"/>
                  <a:gd name="T23" fmla="*/ 21 h 77"/>
                  <a:gd name="T24" fmla="*/ 49 w 54"/>
                  <a:gd name="T25" fmla="*/ 15 h 77"/>
                  <a:gd name="T26" fmla="*/ 46 w 54"/>
                  <a:gd name="T27" fmla="*/ 10 h 77"/>
                  <a:gd name="T28" fmla="*/ 38 w 54"/>
                  <a:gd name="T29" fmla="*/ 0 h 77"/>
                  <a:gd name="T30" fmla="*/ 0 w 54"/>
                  <a:gd name="T31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77">
                    <a:moveTo>
                      <a:pt x="0" y="39"/>
                    </a:moveTo>
                    <a:lnTo>
                      <a:pt x="38" y="77"/>
                    </a:lnTo>
                    <a:lnTo>
                      <a:pt x="42" y="73"/>
                    </a:lnTo>
                    <a:lnTo>
                      <a:pt x="46" y="67"/>
                    </a:lnTo>
                    <a:lnTo>
                      <a:pt x="49" y="62"/>
                    </a:lnTo>
                    <a:lnTo>
                      <a:pt x="51" y="56"/>
                    </a:lnTo>
                    <a:lnTo>
                      <a:pt x="52" y="51"/>
                    </a:lnTo>
                    <a:lnTo>
                      <a:pt x="53" y="45"/>
                    </a:lnTo>
                    <a:lnTo>
                      <a:pt x="54" y="39"/>
                    </a:lnTo>
                    <a:lnTo>
                      <a:pt x="53" y="32"/>
                    </a:lnTo>
                    <a:lnTo>
                      <a:pt x="52" y="27"/>
                    </a:lnTo>
                    <a:lnTo>
                      <a:pt x="51" y="21"/>
                    </a:lnTo>
                    <a:lnTo>
                      <a:pt x="49" y="15"/>
                    </a:lnTo>
                    <a:lnTo>
                      <a:pt x="46" y="10"/>
                    </a:lnTo>
                    <a:lnTo>
                      <a:pt x="38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7" name="Freeform 569"/>
              <p:cNvSpPr>
                <a:spLocks/>
              </p:cNvSpPr>
              <p:nvPr/>
            </p:nvSpPr>
            <p:spPr bwMode="auto">
              <a:xfrm>
                <a:off x="3184" y="2583"/>
                <a:ext cx="2" cy="9"/>
              </a:xfrm>
              <a:custGeom>
                <a:avLst/>
                <a:gdLst>
                  <a:gd name="T0" fmla="*/ 0 w 16"/>
                  <a:gd name="T1" fmla="*/ 77 h 77"/>
                  <a:gd name="T2" fmla="*/ 4 w 16"/>
                  <a:gd name="T3" fmla="*/ 73 h 77"/>
                  <a:gd name="T4" fmla="*/ 8 w 16"/>
                  <a:gd name="T5" fmla="*/ 67 h 77"/>
                  <a:gd name="T6" fmla="*/ 11 w 16"/>
                  <a:gd name="T7" fmla="*/ 62 h 77"/>
                  <a:gd name="T8" fmla="*/ 13 w 16"/>
                  <a:gd name="T9" fmla="*/ 56 h 77"/>
                  <a:gd name="T10" fmla="*/ 14 w 16"/>
                  <a:gd name="T11" fmla="*/ 51 h 77"/>
                  <a:gd name="T12" fmla="*/ 15 w 16"/>
                  <a:gd name="T13" fmla="*/ 45 h 77"/>
                  <a:gd name="T14" fmla="*/ 16 w 16"/>
                  <a:gd name="T15" fmla="*/ 39 h 77"/>
                  <a:gd name="T16" fmla="*/ 15 w 16"/>
                  <a:gd name="T17" fmla="*/ 32 h 77"/>
                  <a:gd name="T18" fmla="*/ 14 w 16"/>
                  <a:gd name="T19" fmla="*/ 27 h 77"/>
                  <a:gd name="T20" fmla="*/ 13 w 16"/>
                  <a:gd name="T21" fmla="*/ 21 h 77"/>
                  <a:gd name="T22" fmla="*/ 11 w 16"/>
                  <a:gd name="T23" fmla="*/ 15 h 77"/>
                  <a:gd name="T24" fmla="*/ 8 w 16"/>
                  <a:gd name="T25" fmla="*/ 10 h 77"/>
                  <a:gd name="T26" fmla="*/ 0 w 16"/>
                  <a:gd name="T2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77">
                    <a:moveTo>
                      <a:pt x="0" y="77"/>
                    </a:moveTo>
                    <a:lnTo>
                      <a:pt x="4" y="73"/>
                    </a:lnTo>
                    <a:lnTo>
                      <a:pt x="8" y="67"/>
                    </a:lnTo>
                    <a:lnTo>
                      <a:pt x="11" y="62"/>
                    </a:lnTo>
                    <a:lnTo>
                      <a:pt x="13" y="56"/>
                    </a:lnTo>
                    <a:lnTo>
                      <a:pt x="14" y="51"/>
                    </a:lnTo>
                    <a:lnTo>
                      <a:pt x="15" y="45"/>
                    </a:lnTo>
                    <a:lnTo>
                      <a:pt x="16" y="39"/>
                    </a:lnTo>
                    <a:lnTo>
                      <a:pt x="15" y="32"/>
                    </a:lnTo>
                    <a:lnTo>
                      <a:pt x="14" y="27"/>
                    </a:lnTo>
                    <a:lnTo>
                      <a:pt x="13" y="21"/>
                    </a:lnTo>
                    <a:lnTo>
                      <a:pt x="11" y="15"/>
                    </a:lnTo>
                    <a:lnTo>
                      <a:pt x="8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8" name="Freeform 570"/>
              <p:cNvSpPr>
                <a:spLocks/>
              </p:cNvSpPr>
              <p:nvPr/>
            </p:nvSpPr>
            <p:spPr bwMode="auto">
              <a:xfrm>
                <a:off x="2960" y="2367"/>
                <a:ext cx="224" cy="225"/>
              </a:xfrm>
              <a:custGeom>
                <a:avLst/>
                <a:gdLst>
                  <a:gd name="T0" fmla="*/ 1942 w 2019"/>
                  <a:gd name="T1" fmla="*/ 2021 h 2021"/>
                  <a:gd name="T2" fmla="*/ 1981 w 2019"/>
                  <a:gd name="T3" fmla="*/ 1983 h 2021"/>
                  <a:gd name="T4" fmla="*/ 2019 w 2019"/>
                  <a:gd name="T5" fmla="*/ 1944 h 2021"/>
                  <a:gd name="T6" fmla="*/ 76 w 2019"/>
                  <a:gd name="T7" fmla="*/ 0 h 2021"/>
                  <a:gd name="T8" fmla="*/ 38 w 2019"/>
                  <a:gd name="T9" fmla="*/ 39 h 2021"/>
                  <a:gd name="T10" fmla="*/ 0 w 2019"/>
                  <a:gd name="T11" fmla="*/ 77 h 2021"/>
                  <a:gd name="T12" fmla="*/ 1942 w 2019"/>
                  <a:gd name="T13" fmla="*/ 2021 h 2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1">
                    <a:moveTo>
                      <a:pt x="1942" y="2021"/>
                    </a:moveTo>
                    <a:lnTo>
                      <a:pt x="1981" y="1983"/>
                    </a:lnTo>
                    <a:lnTo>
                      <a:pt x="2019" y="1944"/>
                    </a:lnTo>
                    <a:lnTo>
                      <a:pt x="76" y="0"/>
                    </a:lnTo>
                    <a:lnTo>
                      <a:pt x="38" y="39"/>
                    </a:lnTo>
                    <a:lnTo>
                      <a:pt x="0" y="77"/>
                    </a:lnTo>
                    <a:lnTo>
                      <a:pt x="1942" y="20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9" name="Freeform 571"/>
              <p:cNvSpPr>
                <a:spLocks/>
              </p:cNvSpPr>
              <p:nvPr/>
            </p:nvSpPr>
            <p:spPr bwMode="auto">
              <a:xfrm>
                <a:off x="2960" y="2367"/>
                <a:ext cx="224" cy="225"/>
              </a:xfrm>
              <a:custGeom>
                <a:avLst/>
                <a:gdLst>
                  <a:gd name="T0" fmla="*/ 1942 w 2019"/>
                  <a:gd name="T1" fmla="*/ 2021 h 2021"/>
                  <a:gd name="T2" fmla="*/ 1981 w 2019"/>
                  <a:gd name="T3" fmla="*/ 1983 h 2021"/>
                  <a:gd name="T4" fmla="*/ 2019 w 2019"/>
                  <a:gd name="T5" fmla="*/ 1944 h 2021"/>
                  <a:gd name="T6" fmla="*/ 76 w 2019"/>
                  <a:gd name="T7" fmla="*/ 0 h 2021"/>
                  <a:gd name="T8" fmla="*/ 38 w 2019"/>
                  <a:gd name="T9" fmla="*/ 39 h 2021"/>
                  <a:gd name="T10" fmla="*/ 0 w 2019"/>
                  <a:gd name="T11" fmla="*/ 77 h 2021"/>
                  <a:gd name="T12" fmla="*/ 1942 w 2019"/>
                  <a:gd name="T13" fmla="*/ 2021 h 2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1">
                    <a:moveTo>
                      <a:pt x="1942" y="2021"/>
                    </a:moveTo>
                    <a:lnTo>
                      <a:pt x="1981" y="1983"/>
                    </a:lnTo>
                    <a:lnTo>
                      <a:pt x="2019" y="1944"/>
                    </a:lnTo>
                    <a:lnTo>
                      <a:pt x="76" y="0"/>
                    </a:lnTo>
                    <a:lnTo>
                      <a:pt x="38" y="39"/>
                    </a:lnTo>
                    <a:lnTo>
                      <a:pt x="0" y="77"/>
                    </a:lnTo>
                    <a:lnTo>
                      <a:pt x="1942" y="20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0" name="Freeform 572"/>
              <p:cNvSpPr>
                <a:spLocks/>
              </p:cNvSpPr>
              <p:nvPr/>
            </p:nvSpPr>
            <p:spPr bwMode="auto">
              <a:xfrm>
                <a:off x="2960" y="2366"/>
                <a:ext cx="8" cy="6"/>
              </a:xfrm>
              <a:custGeom>
                <a:avLst/>
                <a:gdLst>
                  <a:gd name="T0" fmla="*/ 38 w 76"/>
                  <a:gd name="T1" fmla="*/ 55 h 55"/>
                  <a:gd name="T2" fmla="*/ 76 w 76"/>
                  <a:gd name="T3" fmla="*/ 16 h 55"/>
                  <a:gd name="T4" fmla="*/ 72 w 76"/>
                  <a:gd name="T5" fmla="*/ 12 h 55"/>
                  <a:gd name="T6" fmla="*/ 66 w 76"/>
                  <a:gd name="T7" fmla="*/ 9 h 55"/>
                  <a:gd name="T8" fmla="*/ 61 w 76"/>
                  <a:gd name="T9" fmla="*/ 5 h 55"/>
                  <a:gd name="T10" fmla="*/ 56 w 76"/>
                  <a:gd name="T11" fmla="*/ 3 h 55"/>
                  <a:gd name="T12" fmla="*/ 50 w 76"/>
                  <a:gd name="T13" fmla="*/ 2 h 55"/>
                  <a:gd name="T14" fmla="*/ 45 w 76"/>
                  <a:gd name="T15" fmla="*/ 1 h 55"/>
                  <a:gd name="T16" fmla="*/ 38 w 76"/>
                  <a:gd name="T17" fmla="*/ 0 h 55"/>
                  <a:gd name="T18" fmla="*/ 31 w 76"/>
                  <a:gd name="T19" fmla="*/ 1 h 55"/>
                  <a:gd name="T20" fmla="*/ 26 w 76"/>
                  <a:gd name="T21" fmla="*/ 2 h 55"/>
                  <a:gd name="T22" fmla="*/ 20 w 76"/>
                  <a:gd name="T23" fmla="*/ 3 h 55"/>
                  <a:gd name="T24" fmla="*/ 15 w 76"/>
                  <a:gd name="T25" fmla="*/ 5 h 55"/>
                  <a:gd name="T26" fmla="*/ 9 w 76"/>
                  <a:gd name="T27" fmla="*/ 9 h 55"/>
                  <a:gd name="T28" fmla="*/ 4 w 76"/>
                  <a:gd name="T29" fmla="*/ 12 h 55"/>
                  <a:gd name="T30" fmla="*/ 0 w 76"/>
                  <a:gd name="T31" fmla="*/ 16 h 55"/>
                  <a:gd name="T32" fmla="*/ 38 w 76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55">
                    <a:moveTo>
                      <a:pt x="38" y="55"/>
                    </a:moveTo>
                    <a:lnTo>
                      <a:pt x="76" y="16"/>
                    </a:lnTo>
                    <a:lnTo>
                      <a:pt x="72" y="12"/>
                    </a:lnTo>
                    <a:lnTo>
                      <a:pt x="66" y="9"/>
                    </a:lnTo>
                    <a:lnTo>
                      <a:pt x="61" y="5"/>
                    </a:lnTo>
                    <a:lnTo>
                      <a:pt x="56" y="3"/>
                    </a:lnTo>
                    <a:lnTo>
                      <a:pt x="50" y="2"/>
                    </a:lnTo>
                    <a:lnTo>
                      <a:pt x="45" y="1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6" y="2"/>
                    </a:lnTo>
                    <a:lnTo>
                      <a:pt x="20" y="3"/>
                    </a:lnTo>
                    <a:lnTo>
                      <a:pt x="15" y="5"/>
                    </a:lnTo>
                    <a:lnTo>
                      <a:pt x="9" y="9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38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1" name="Freeform 573"/>
              <p:cNvSpPr>
                <a:spLocks/>
              </p:cNvSpPr>
              <p:nvPr/>
            </p:nvSpPr>
            <p:spPr bwMode="auto">
              <a:xfrm>
                <a:off x="2960" y="2366"/>
                <a:ext cx="8" cy="1"/>
              </a:xfrm>
              <a:custGeom>
                <a:avLst/>
                <a:gdLst>
                  <a:gd name="T0" fmla="*/ 76 w 76"/>
                  <a:gd name="T1" fmla="*/ 16 h 16"/>
                  <a:gd name="T2" fmla="*/ 72 w 76"/>
                  <a:gd name="T3" fmla="*/ 12 h 16"/>
                  <a:gd name="T4" fmla="*/ 66 w 76"/>
                  <a:gd name="T5" fmla="*/ 9 h 16"/>
                  <a:gd name="T6" fmla="*/ 61 w 76"/>
                  <a:gd name="T7" fmla="*/ 5 h 16"/>
                  <a:gd name="T8" fmla="*/ 56 w 76"/>
                  <a:gd name="T9" fmla="*/ 3 h 16"/>
                  <a:gd name="T10" fmla="*/ 50 w 76"/>
                  <a:gd name="T11" fmla="*/ 2 h 16"/>
                  <a:gd name="T12" fmla="*/ 45 w 76"/>
                  <a:gd name="T13" fmla="*/ 1 h 16"/>
                  <a:gd name="T14" fmla="*/ 38 w 76"/>
                  <a:gd name="T15" fmla="*/ 0 h 16"/>
                  <a:gd name="T16" fmla="*/ 31 w 76"/>
                  <a:gd name="T17" fmla="*/ 1 h 16"/>
                  <a:gd name="T18" fmla="*/ 26 w 76"/>
                  <a:gd name="T19" fmla="*/ 2 h 16"/>
                  <a:gd name="T20" fmla="*/ 20 w 76"/>
                  <a:gd name="T21" fmla="*/ 3 h 16"/>
                  <a:gd name="T22" fmla="*/ 15 w 76"/>
                  <a:gd name="T23" fmla="*/ 5 h 16"/>
                  <a:gd name="T24" fmla="*/ 9 w 76"/>
                  <a:gd name="T25" fmla="*/ 9 h 16"/>
                  <a:gd name="T26" fmla="*/ 4 w 76"/>
                  <a:gd name="T27" fmla="*/ 12 h 16"/>
                  <a:gd name="T28" fmla="*/ 0 w 76"/>
                  <a:gd name="T2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6">
                    <a:moveTo>
                      <a:pt x="76" y="16"/>
                    </a:moveTo>
                    <a:lnTo>
                      <a:pt x="72" y="12"/>
                    </a:lnTo>
                    <a:lnTo>
                      <a:pt x="66" y="9"/>
                    </a:lnTo>
                    <a:lnTo>
                      <a:pt x="61" y="5"/>
                    </a:lnTo>
                    <a:lnTo>
                      <a:pt x="56" y="3"/>
                    </a:lnTo>
                    <a:lnTo>
                      <a:pt x="50" y="2"/>
                    </a:lnTo>
                    <a:lnTo>
                      <a:pt x="45" y="1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6" y="2"/>
                    </a:lnTo>
                    <a:lnTo>
                      <a:pt x="20" y="3"/>
                    </a:lnTo>
                    <a:lnTo>
                      <a:pt x="15" y="5"/>
                    </a:lnTo>
                    <a:lnTo>
                      <a:pt x="9" y="9"/>
                    </a:lnTo>
                    <a:lnTo>
                      <a:pt x="4" y="12"/>
                    </a:lnTo>
                    <a:lnTo>
                      <a:pt x="0" y="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2" name="Freeform 574"/>
              <p:cNvSpPr>
                <a:spLocks/>
              </p:cNvSpPr>
              <p:nvPr/>
            </p:nvSpPr>
            <p:spPr bwMode="auto">
              <a:xfrm>
                <a:off x="2744" y="2367"/>
                <a:ext cx="224" cy="225"/>
              </a:xfrm>
              <a:custGeom>
                <a:avLst/>
                <a:gdLst>
                  <a:gd name="T0" fmla="*/ 2019 w 2019"/>
                  <a:gd name="T1" fmla="*/ 77 h 2021"/>
                  <a:gd name="T2" fmla="*/ 1981 w 2019"/>
                  <a:gd name="T3" fmla="*/ 39 h 2021"/>
                  <a:gd name="T4" fmla="*/ 1943 w 2019"/>
                  <a:gd name="T5" fmla="*/ 0 h 2021"/>
                  <a:gd name="T6" fmla="*/ 0 w 2019"/>
                  <a:gd name="T7" fmla="*/ 1944 h 2021"/>
                  <a:gd name="T8" fmla="*/ 38 w 2019"/>
                  <a:gd name="T9" fmla="*/ 1983 h 2021"/>
                  <a:gd name="T10" fmla="*/ 77 w 2019"/>
                  <a:gd name="T11" fmla="*/ 2021 h 2021"/>
                  <a:gd name="T12" fmla="*/ 2019 w 2019"/>
                  <a:gd name="T13" fmla="*/ 77 h 2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1">
                    <a:moveTo>
                      <a:pt x="2019" y="77"/>
                    </a:moveTo>
                    <a:lnTo>
                      <a:pt x="1981" y="39"/>
                    </a:lnTo>
                    <a:lnTo>
                      <a:pt x="1943" y="0"/>
                    </a:lnTo>
                    <a:lnTo>
                      <a:pt x="0" y="1944"/>
                    </a:lnTo>
                    <a:lnTo>
                      <a:pt x="38" y="1983"/>
                    </a:lnTo>
                    <a:lnTo>
                      <a:pt x="77" y="2021"/>
                    </a:lnTo>
                    <a:lnTo>
                      <a:pt x="2019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3" name="Freeform 575"/>
              <p:cNvSpPr>
                <a:spLocks/>
              </p:cNvSpPr>
              <p:nvPr/>
            </p:nvSpPr>
            <p:spPr bwMode="auto">
              <a:xfrm>
                <a:off x="2744" y="2367"/>
                <a:ext cx="224" cy="225"/>
              </a:xfrm>
              <a:custGeom>
                <a:avLst/>
                <a:gdLst>
                  <a:gd name="T0" fmla="*/ 2019 w 2019"/>
                  <a:gd name="T1" fmla="*/ 77 h 2021"/>
                  <a:gd name="T2" fmla="*/ 1981 w 2019"/>
                  <a:gd name="T3" fmla="*/ 39 h 2021"/>
                  <a:gd name="T4" fmla="*/ 1943 w 2019"/>
                  <a:gd name="T5" fmla="*/ 0 h 2021"/>
                  <a:gd name="T6" fmla="*/ 0 w 2019"/>
                  <a:gd name="T7" fmla="*/ 1944 h 2021"/>
                  <a:gd name="T8" fmla="*/ 38 w 2019"/>
                  <a:gd name="T9" fmla="*/ 1983 h 2021"/>
                  <a:gd name="T10" fmla="*/ 77 w 2019"/>
                  <a:gd name="T11" fmla="*/ 2021 h 2021"/>
                  <a:gd name="T12" fmla="*/ 2019 w 2019"/>
                  <a:gd name="T13" fmla="*/ 77 h 2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9" h="2021">
                    <a:moveTo>
                      <a:pt x="2019" y="77"/>
                    </a:moveTo>
                    <a:lnTo>
                      <a:pt x="1981" y="39"/>
                    </a:lnTo>
                    <a:lnTo>
                      <a:pt x="1943" y="0"/>
                    </a:lnTo>
                    <a:lnTo>
                      <a:pt x="0" y="1944"/>
                    </a:lnTo>
                    <a:lnTo>
                      <a:pt x="38" y="1983"/>
                    </a:lnTo>
                    <a:lnTo>
                      <a:pt x="77" y="2021"/>
                    </a:lnTo>
                    <a:lnTo>
                      <a:pt x="201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4" name="Freeform 576"/>
              <p:cNvSpPr>
                <a:spLocks/>
              </p:cNvSpPr>
              <p:nvPr/>
            </p:nvSpPr>
            <p:spPr bwMode="auto">
              <a:xfrm>
                <a:off x="2742" y="2583"/>
                <a:ext cx="6" cy="9"/>
              </a:xfrm>
              <a:custGeom>
                <a:avLst/>
                <a:gdLst>
                  <a:gd name="T0" fmla="*/ 53 w 53"/>
                  <a:gd name="T1" fmla="*/ 39 h 77"/>
                  <a:gd name="T2" fmla="*/ 15 w 53"/>
                  <a:gd name="T3" fmla="*/ 0 h 77"/>
                  <a:gd name="T4" fmla="*/ 11 w 53"/>
                  <a:gd name="T5" fmla="*/ 5 h 77"/>
                  <a:gd name="T6" fmla="*/ 7 w 53"/>
                  <a:gd name="T7" fmla="*/ 10 h 77"/>
                  <a:gd name="T8" fmla="*/ 4 w 53"/>
                  <a:gd name="T9" fmla="*/ 16 h 77"/>
                  <a:gd name="T10" fmla="*/ 2 w 53"/>
                  <a:gd name="T11" fmla="*/ 21 h 77"/>
                  <a:gd name="T12" fmla="*/ 1 w 53"/>
                  <a:gd name="T13" fmla="*/ 27 h 77"/>
                  <a:gd name="T14" fmla="*/ 0 w 53"/>
                  <a:gd name="T15" fmla="*/ 32 h 77"/>
                  <a:gd name="T16" fmla="*/ 0 w 53"/>
                  <a:gd name="T17" fmla="*/ 39 h 77"/>
                  <a:gd name="T18" fmla="*/ 0 w 53"/>
                  <a:gd name="T19" fmla="*/ 45 h 77"/>
                  <a:gd name="T20" fmla="*/ 1 w 53"/>
                  <a:gd name="T21" fmla="*/ 51 h 77"/>
                  <a:gd name="T22" fmla="*/ 2 w 53"/>
                  <a:gd name="T23" fmla="*/ 56 h 77"/>
                  <a:gd name="T24" fmla="*/ 4 w 53"/>
                  <a:gd name="T25" fmla="*/ 62 h 77"/>
                  <a:gd name="T26" fmla="*/ 7 w 53"/>
                  <a:gd name="T27" fmla="*/ 67 h 77"/>
                  <a:gd name="T28" fmla="*/ 15 w 53"/>
                  <a:gd name="T29" fmla="*/ 77 h 77"/>
                  <a:gd name="T30" fmla="*/ 53 w 53"/>
                  <a:gd name="T31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7">
                    <a:moveTo>
                      <a:pt x="53" y="39"/>
                    </a:moveTo>
                    <a:lnTo>
                      <a:pt x="15" y="0"/>
                    </a:lnTo>
                    <a:lnTo>
                      <a:pt x="11" y="5"/>
                    </a:lnTo>
                    <a:lnTo>
                      <a:pt x="7" y="10"/>
                    </a:lnTo>
                    <a:lnTo>
                      <a:pt x="4" y="16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" y="51"/>
                    </a:lnTo>
                    <a:lnTo>
                      <a:pt x="2" y="56"/>
                    </a:lnTo>
                    <a:lnTo>
                      <a:pt x="4" y="62"/>
                    </a:lnTo>
                    <a:lnTo>
                      <a:pt x="7" y="67"/>
                    </a:lnTo>
                    <a:lnTo>
                      <a:pt x="15" y="77"/>
                    </a:lnTo>
                    <a:lnTo>
                      <a:pt x="53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5" name="Freeform 577"/>
              <p:cNvSpPr>
                <a:spLocks/>
              </p:cNvSpPr>
              <p:nvPr/>
            </p:nvSpPr>
            <p:spPr bwMode="auto">
              <a:xfrm>
                <a:off x="2742" y="2583"/>
                <a:ext cx="2" cy="9"/>
              </a:xfrm>
              <a:custGeom>
                <a:avLst/>
                <a:gdLst>
                  <a:gd name="T0" fmla="*/ 15 w 15"/>
                  <a:gd name="T1" fmla="*/ 0 h 77"/>
                  <a:gd name="T2" fmla="*/ 11 w 15"/>
                  <a:gd name="T3" fmla="*/ 5 h 77"/>
                  <a:gd name="T4" fmla="*/ 7 w 15"/>
                  <a:gd name="T5" fmla="*/ 10 h 77"/>
                  <a:gd name="T6" fmla="*/ 4 w 15"/>
                  <a:gd name="T7" fmla="*/ 16 h 77"/>
                  <a:gd name="T8" fmla="*/ 2 w 15"/>
                  <a:gd name="T9" fmla="*/ 21 h 77"/>
                  <a:gd name="T10" fmla="*/ 1 w 15"/>
                  <a:gd name="T11" fmla="*/ 27 h 77"/>
                  <a:gd name="T12" fmla="*/ 0 w 15"/>
                  <a:gd name="T13" fmla="*/ 32 h 77"/>
                  <a:gd name="T14" fmla="*/ 0 w 15"/>
                  <a:gd name="T15" fmla="*/ 39 h 77"/>
                  <a:gd name="T16" fmla="*/ 0 w 15"/>
                  <a:gd name="T17" fmla="*/ 45 h 77"/>
                  <a:gd name="T18" fmla="*/ 1 w 15"/>
                  <a:gd name="T19" fmla="*/ 51 h 77"/>
                  <a:gd name="T20" fmla="*/ 2 w 15"/>
                  <a:gd name="T21" fmla="*/ 56 h 77"/>
                  <a:gd name="T22" fmla="*/ 4 w 15"/>
                  <a:gd name="T23" fmla="*/ 62 h 77"/>
                  <a:gd name="T24" fmla="*/ 7 w 15"/>
                  <a:gd name="T25" fmla="*/ 67 h 77"/>
                  <a:gd name="T26" fmla="*/ 15 w 15"/>
                  <a:gd name="T27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77">
                    <a:moveTo>
                      <a:pt x="15" y="0"/>
                    </a:moveTo>
                    <a:lnTo>
                      <a:pt x="11" y="5"/>
                    </a:lnTo>
                    <a:lnTo>
                      <a:pt x="7" y="10"/>
                    </a:lnTo>
                    <a:lnTo>
                      <a:pt x="4" y="16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" y="51"/>
                    </a:lnTo>
                    <a:lnTo>
                      <a:pt x="2" y="56"/>
                    </a:lnTo>
                    <a:lnTo>
                      <a:pt x="4" y="62"/>
                    </a:lnTo>
                    <a:lnTo>
                      <a:pt x="7" y="67"/>
                    </a:lnTo>
                    <a:lnTo>
                      <a:pt x="15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6" name="Line 578"/>
              <p:cNvSpPr>
                <a:spLocks noChangeShapeType="1"/>
              </p:cNvSpPr>
              <p:nvPr/>
            </p:nvSpPr>
            <p:spPr bwMode="auto">
              <a:xfrm>
                <a:off x="2149" y="2588"/>
                <a:ext cx="124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7" name="Line 579"/>
              <p:cNvSpPr>
                <a:spLocks noChangeShapeType="1"/>
              </p:cNvSpPr>
              <p:nvPr/>
            </p:nvSpPr>
            <p:spPr bwMode="auto">
              <a:xfrm>
                <a:off x="2316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8" name="Line 580"/>
              <p:cNvSpPr>
                <a:spLocks noChangeShapeType="1"/>
              </p:cNvSpPr>
              <p:nvPr/>
            </p:nvSpPr>
            <p:spPr bwMode="auto">
              <a:xfrm>
                <a:off x="2359" y="2588"/>
                <a:ext cx="173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9" name="Line 581"/>
              <p:cNvSpPr>
                <a:spLocks noChangeShapeType="1"/>
              </p:cNvSpPr>
              <p:nvPr/>
            </p:nvSpPr>
            <p:spPr bwMode="auto">
              <a:xfrm>
                <a:off x="2575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0" name="Line 582"/>
              <p:cNvSpPr>
                <a:spLocks noChangeShapeType="1"/>
              </p:cNvSpPr>
              <p:nvPr/>
            </p:nvSpPr>
            <p:spPr bwMode="auto">
              <a:xfrm>
                <a:off x="2618" y="2588"/>
                <a:ext cx="173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1" name="Line 583"/>
              <p:cNvSpPr>
                <a:spLocks noChangeShapeType="1"/>
              </p:cNvSpPr>
              <p:nvPr/>
            </p:nvSpPr>
            <p:spPr bwMode="auto">
              <a:xfrm>
                <a:off x="2834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2" name="Line 584"/>
              <p:cNvSpPr>
                <a:spLocks noChangeShapeType="1"/>
              </p:cNvSpPr>
              <p:nvPr/>
            </p:nvSpPr>
            <p:spPr bwMode="auto">
              <a:xfrm>
                <a:off x="2878" y="2588"/>
                <a:ext cx="172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3" name="Line 585"/>
              <p:cNvSpPr>
                <a:spLocks noChangeShapeType="1"/>
              </p:cNvSpPr>
              <p:nvPr/>
            </p:nvSpPr>
            <p:spPr bwMode="auto">
              <a:xfrm>
                <a:off x="3093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4" name="Line 586"/>
              <p:cNvSpPr>
                <a:spLocks noChangeShapeType="1"/>
              </p:cNvSpPr>
              <p:nvPr/>
            </p:nvSpPr>
            <p:spPr bwMode="auto">
              <a:xfrm>
                <a:off x="3136" y="2588"/>
                <a:ext cx="173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5" name="Line 587"/>
              <p:cNvSpPr>
                <a:spLocks noChangeShapeType="1"/>
              </p:cNvSpPr>
              <p:nvPr/>
            </p:nvSpPr>
            <p:spPr bwMode="auto">
              <a:xfrm>
                <a:off x="3352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6" name="Line 588"/>
              <p:cNvSpPr>
                <a:spLocks noChangeShapeType="1"/>
              </p:cNvSpPr>
              <p:nvPr/>
            </p:nvSpPr>
            <p:spPr bwMode="auto">
              <a:xfrm>
                <a:off x="3396" y="2588"/>
                <a:ext cx="172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7" name="Line 589"/>
              <p:cNvSpPr>
                <a:spLocks noChangeShapeType="1"/>
              </p:cNvSpPr>
              <p:nvPr/>
            </p:nvSpPr>
            <p:spPr bwMode="auto">
              <a:xfrm>
                <a:off x="3612" y="25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8" name="Line 590"/>
              <p:cNvSpPr>
                <a:spLocks noChangeShapeType="1"/>
              </p:cNvSpPr>
              <p:nvPr/>
            </p:nvSpPr>
            <p:spPr bwMode="auto">
              <a:xfrm>
                <a:off x="3655" y="2588"/>
                <a:ext cx="124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9" name="Line 591"/>
              <p:cNvSpPr>
                <a:spLocks noChangeShapeType="1"/>
              </p:cNvSpPr>
              <p:nvPr/>
            </p:nvSpPr>
            <p:spPr bwMode="auto">
              <a:xfrm>
                <a:off x="2964" y="2171"/>
                <a:ext cx="1" cy="11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0" name="Line 592"/>
              <p:cNvSpPr>
                <a:spLocks noChangeShapeType="1"/>
              </p:cNvSpPr>
              <p:nvPr/>
            </p:nvSpPr>
            <p:spPr bwMode="auto">
              <a:xfrm>
                <a:off x="2964" y="23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1" name="Line 593"/>
              <p:cNvSpPr>
                <a:spLocks noChangeShapeType="1"/>
              </p:cNvSpPr>
              <p:nvPr/>
            </p:nvSpPr>
            <p:spPr bwMode="auto">
              <a:xfrm>
                <a:off x="2964" y="2369"/>
                <a:ext cx="1" cy="172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2" name="Line 594"/>
              <p:cNvSpPr>
                <a:spLocks noChangeShapeType="1"/>
              </p:cNvSpPr>
              <p:nvPr/>
            </p:nvSpPr>
            <p:spPr bwMode="auto">
              <a:xfrm>
                <a:off x="2964" y="25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3" name="Line 595"/>
              <p:cNvSpPr>
                <a:spLocks noChangeShapeType="1"/>
              </p:cNvSpPr>
              <p:nvPr/>
            </p:nvSpPr>
            <p:spPr bwMode="auto">
              <a:xfrm>
                <a:off x="2964" y="2628"/>
                <a:ext cx="1" cy="173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4" name="Line 596"/>
              <p:cNvSpPr>
                <a:spLocks noChangeShapeType="1"/>
              </p:cNvSpPr>
              <p:nvPr/>
            </p:nvSpPr>
            <p:spPr bwMode="auto">
              <a:xfrm>
                <a:off x="2964" y="28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5" name="Line 597"/>
              <p:cNvSpPr>
                <a:spLocks noChangeShapeType="1"/>
              </p:cNvSpPr>
              <p:nvPr/>
            </p:nvSpPr>
            <p:spPr bwMode="auto">
              <a:xfrm>
                <a:off x="2964" y="2887"/>
                <a:ext cx="1" cy="11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6" name="Line 598"/>
              <p:cNvSpPr>
                <a:spLocks noChangeShapeType="1"/>
              </p:cNvSpPr>
              <p:nvPr/>
            </p:nvSpPr>
            <p:spPr bwMode="auto">
              <a:xfrm>
                <a:off x="2746" y="1943"/>
                <a:ext cx="43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7" name="Line 599"/>
              <p:cNvSpPr>
                <a:spLocks noChangeShapeType="1"/>
              </p:cNvSpPr>
              <p:nvPr/>
            </p:nvSpPr>
            <p:spPr bwMode="auto">
              <a:xfrm>
                <a:off x="2964" y="1764"/>
                <a:ext cx="1" cy="256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8" name="Line 600"/>
              <p:cNvSpPr>
                <a:spLocks noChangeShapeType="1"/>
              </p:cNvSpPr>
              <p:nvPr/>
            </p:nvSpPr>
            <p:spPr bwMode="auto">
              <a:xfrm>
                <a:off x="2244" y="2928"/>
                <a:ext cx="1" cy="21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9" name="Line 601"/>
              <p:cNvSpPr>
                <a:spLocks noChangeShapeType="1"/>
              </p:cNvSpPr>
              <p:nvPr/>
            </p:nvSpPr>
            <p:spPr bwMode="auto">
              <a:xfrm>
                <a:off x="3684" y="2928"/>
                <a:ext cx="1" cy="21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0" name="Line 602"/>
              <p:cNvSpPr>
                <a:spLocks noChangeShapeType="1"/>
              </p:cNvSpPr>
              <p:nvPr/>
            </p:nvSpPr>
            <p:spPr bwMode="auto">
              <a:xfrm>
                <a:off x="2281" y="3129"/>
                <a:ext cx="1367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1" name="Freeform 603"/>
              <p:cNvSpPr>
                <a:spLocks/>
              </p:cNvSpPr>
              <p:nvPr/>
            </p:nvSpPr>
            <p:spPr bwMode="auto">
              <a:xfrm>
                <a:off x="2244" y="3123"/>
                <a:ext cx="37" cy="12"/>
              </a:xfrm>
              <a:custGeom>
                <a:avLst/>
                <a:gdLst>
                  <a:gd name="T0" fmla="*/ 325 w 325"/>
                  <a:gd name="T1" fmla="*/ 0 h 107"/>
                  <a:gd name="T2" fmla="*/ 325 w 325"/>
                  <a:gd name="T3" fmla="*/ 107 h 107"/>
                  <a:gd name="T4" fmla="*/ 0 w 325"/>
                  <a:gd name="T5" fmla="*/ 53 h 107"/>
                  <a:gd name="T6" fmla="*/ 325 w 325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5" h="107">
                    <a:moveTo>
                      <a:pt x="325" y="0"/>
                    </a:moveTo>
                    <a:lnTo>
                      <a:pt x="325" y="107"/>
                    </a:lnTo>
                    <a:lnTo>
                      <a:pt x="0" y="53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2" name="Freeform 604"/>
              <p:cNvSpPr>
                <a:spLocks/>
              </p:cNvSpPr>
              <p:nvPr/>
            </p:nvSpPr>
            <p:spPr bwMode="auto">
              <a:xfrm>
                <a:off x="2244" y="3123"/>
                <a:ext cx="37" cy="12"/>
              </a:xfrm>
              <a:custGeom>
                <a:avLst/>
                <a:gdLst>
                  <a:gd name="T0" fmla="*/ 325 w 325"/>
                  <a:gd name="T1" fmla="*/ 0 h 107"/>
                  <a:gd name="T2" fmla="*/ 325 w 325"/>
                  <a:gd name="T3" fmla="*/ 107 h 107"/>
                  <a:gd name="T4" fmla="*/ 0 w 325"/>
                  <a:gd name="T5" fmla="*/ 53 h 107"/>
                  <a:gd name="T6" fmla="*/ 325 w 325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5" h="107">
                    <a:moveTo>
                      <a:pt x="325" y="0"/>
                    </a:moveTo>
                    <a:lnTo>
                      <a:pt x="325" y="107"/>
                    </a:lnTo>
                    <a:lnTo>
                      <a:pt x="0" y="53"/>
                    </a:lnTo>
                    <a:lnTo>
                      <a:pt x="325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3" name="Freeform 605"/>
              <p:cNvSpPr>
                <a:spLocks/>
              </p:cNvSpPr>
              <p:nvPr/>
            </p:nvSpPr>
            <p:spPr bwMode="auto">
              <a:xfrm>
                <a:off x="3648" y="3123"/>
                <a:ext cx="36" cy="12"/>
              </a:xfrm>
              <a:custGeom>
                <a:avLst/>
                <a:gdLst>
                  <a:gd name="T0" fmla="*/ 0 w 325"/>
                  <a:gd name="T1" fmla="*/ 0 h 107"/>
                  <a:gd name="T2" fmla="*/ 0 w 325"/>
                  <a:gd name="T3" fmla="*/ 107 h 107"/>
                  <a:gd name="T4" fmla="*/ 325 w 325"/>
                  <a:gd name="T5" fmla="*/ 53 h 107"/>
                  <a:gd name="T6" fmla="*/ 0 w 325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5" h="107">
                    <a:moveTo>
                      <a:pt x="0" y="0"/>
                    </a:moveTo>
                    <a:lnTo>
                      <a:pt x="0" y="107"/>
                    </a:lnTo>
                    <a:lnTo>
                      <a:pt x="325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134" name="Freeform 606"/>
            <p:cNvSpPr>
              <a:spLocks/>
            </p:cNvSpPr>
            <p:nvPr/>
          </p:nvSpPr>
          <p:spPr bwMode="auto">
            <a:xfrm>
              <a:off x="3648" y="3123"/>
              <a:ext cx="36" cy="12"/>
            </a:xfrm>
            <a:custGeom>
              <a:avLst/>
              <a:gdLst>
                <a:gd name="T0" fmla="*/ 0 w 325"/>
                <a:gd name="T1" fmla="*/ 0 h 107"/>
                <a:gd name="T2" fmla="*/ 0 w 325"/>
                <a:gd name="T3" fmla="*/ 107 h 107"/>
                <a:gd name="T4" fmla="*/ 325 w 325"/>
                <a:gd name="T5" fmla="*/ 53 h 107"/>
                <a:gd name="T6" fmla="*/ 0 w 325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07">
                  <a:moveTo>
                    <a:pt x="0" y="0"/>
                  </a:moveTo>
                  <a:lnTo>
                    <a:pt x="0" y="107"/>
                  </a:lnTo>
                  <a:lnTo>
                    <a:pt x="325" y="5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35" name="Freeform 607"/>
            <p:cNvSpPr>
              <a:spLocks/>
            </p:cNvSpPr>
            <p:nvPr/>
          </p:nvSpPr>
          <p:spPr bwMode="auto">
            <a:xfrm>
              <a:off x="2929" y="3073"/>
              <a:ext cx="11" cy="9"/>
            </a:xfrm>
            <a:custGeom>
              <a:avLst/>
              <a:gdLst>
                <a:gd name="T0" fmla="*/ 52 w 106"/>
                <a:gd name="T1" fmla="*/ 0 h 76"/>
                <a:gd name="T2" fmla="*/ 14 w 106"/>
                <a:gd name="T3" fmla="*/ 22 h 76"/>
                <a:gd name="T4" fmla="*/ 0 w 106"/>
                <a:gd name="T5" fmla="*/ 76 h 76"/>
                <a:gd name="T6" fmla="*/ 14 w 106"/>
                <a:gd name="T7" fmla="*/ 69 h 76"/>
                <a:gd name="T8" fmla="*/ 54 w 106"/>
                <a:gd name="T9" fmla="*/ 48 h 76"/>
                <a:gd name="T10" fmla="*/ 72 w 106"/>
                <a:gd name="T11" fmla="*/ 37 h 76"/>
                <a:gd name="T12" fmla="*/ 106 w 106"/>
                <a:gd name="T13" fmla="*/ 9 h 76"/>
                <a:gd name="T14" fmla="*/ 52 w 106"/>
                <a:gd name="T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76">
                  <a:moveTo>
                    <a:pt x="52" y="0"/>
                  </a:moveTo>
                  <a:lnTo>
                    <a:pt x="14" y="22"/>
                  </a:lnTo>
                  <a:lnTo>
                    <a:pt x="0" y="76"/>
                  </a:lnTo>
                  <a:lnTo>
                    <a:pt x="14" y="69"/>
                  </a:lnTo>
                  <a:lnTo>
                    <a:pt x="54" y="48"/>
                  </a:lnTo>
                  <a:lnTo>
                    <a:pt x="72" y="37"/>
                  </a:lnTo>
                  <a:lnTo>
                    <a:pt x="106" y="9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36" name="Freeform 608"/>
            <p:cNvSpPr>
              <a:spLocks/>
            </p:cNvSpPr>
            <p:nvPr/>
          </p:nvSpPr>
          <p:spPr bwMode="auto">
            <a:xfrm>
              <a:off x="2930" y="3063"/>
              <a:ext cx="18" cy="51"/>
            </a:xfrm>
            <a:custGeom>
              <a:avLst/>
              <a:gdLst>
                <a:gd name="T0" fmla="*/ 166 w 166"/>
                <a:gd name="T1" fmla="*/ 0 h 456"/>
                <a:gd name="T2" fmla="*/ 138 w 166"/>
                <a:gd name="T3" fmla="*/ 0 h 456"/>
                <a:gd name="T4" fmla="*/ 118 w 166"/>
                <a:gd name="T5" fmla="*/ 25 h 456"/>
                <a:gd name="T6" fmla="*/ 82 w 166"/>
                <a:gd name="T7" fmla="*/ 62 h 456"/>
                <a:gd name="T8" fmla="*/ 78 w 166"/>
                <a:gd name="T9" fmla="*/ 65 h 456"/>
                <a:gd name="T10" fmla="*/ 41 w 166"/>
                <a:gd name="T11" fmla="*/ 92 h 456"/>
                <a:gd name="T12" fmla="*/ 95 w 166"/>
                <a:gd name="T13" fmla="*/ 101 h 456"/>
                <a:gd name="T14" fmla="*/ 0 w 166"/>
                <a:gd name="T15" fmla="*/ 456 h 456"/>
                <a:gd name="T16" fmla="*/ 45 w 166"/>
                <a:gd name="T17" fmla="*/ 456 h 456"/>
                <a:gd name="T18" fmla="*/ 166 w 166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456">
                  <a:moveTo>
                    <a:pt x="166" y="0"/>
                  </a:moveTo>
                  <a:lnTo>
                    <a:pt x="138" y="0"/>
                  </a:lnTo>
                  <a:lnTo>
                    <a:pt x="118" y="25"/>
                  </a:lnTo>
                  <a:lnTo>
                    <a:pt x="82" y="62"/>
                  </a:lnTo>
                  <a:lnTo>
                    <a:pt x="78" y="65"/>
                  </a:lnTo>
                  <a:lnTo>
                    <a:pt x="41" y="92"/>
                  </a:lnTo>
                  <a:lnTo>
                    <a:pt x="95" y="101"/>
                  </a:lnTo>
                  <a:lnTo>
                    <a:pt x="0" y="456"/>
                  </a:lnTo>
                  <a:lnTo>
                    <a:pt x="45" y="456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37" name="Freeform 609"/>
            <p:cNvSpPr>
              <a:spLocks/>
            </p:cNvSpPr>
            <p:nvPr/>
          </p:nvSpPr>
          <p:spPr bwMode="auto">
            <a:xfrm>
              <a:off x="2962" y="3068"/>
              <a:ext cx="21" cy="44"/>
            </a:xfrm>
            <a:custGeom>
              <a:avLst/>
              <a:gdLst>
                <a:gd name="T0" fmla="*/ 180 w 190"/>
                <a:gd name="T1" fmla="*/ 0 h 394"/>
                <a:gd name="T2" fmla="*/ 100 w 190"/>
                <a:gd name="T3" fmla="*/ 3 h 394"/>
                <a:gd name="T4" fmla="*/ 123 w 190"/>
                <a:gd name="T5" fmla="*/ 11 h 394"/>
                <a:gd name="T6" fmla="*/ 141 w 190"/>
                <a:gd name="T7" fmla="*/ 41 h 394"/>
                <a:gd name="T8" fmla="*/ 144 w 190"/>
                <a:gd name="T9" fmla="*/ 50 h 394"/>
                <a:gd name="T10" fmla="*/ 144 w 190"/>
                <a:gd name="T11" fmla="*/ 83 h 394"/>
                <a:gd name="T12" fmla="*/ 137 w 190"/>
                <a:gd name="T13" fmla="*/ 129 h 394"/>
                <a:gd name="T14" fmla="*/ 123 w 190"/>
                <a:gd name="T15" fmla="*/ 190 h 394"/>
                <a:gd name="T16" fmla="*/ 116 w 190"/>
                <a:gd name="T17" fmla="*/ 214 h 394"/>
                <a:gd name="T18" fmla="*/ 98 w 190"/>
                <a:gd name="T19" fmla="*/ 268 h 394"/>
                <a:gd name="T20" fmla="*/ 80 w 190"/>
                <a:gd name="T21" fmla="*/ 309 h 394"/>
                <a:gd name="T22" fmla="*/ 63 w 190"/>
                <a:gd name="T23" fmla="*/ 338 h 394"/>
                <a:gd name="T24" fmla="*/ 35 w 190"/>
                <a:gd name="T25" fmla="*/ 363 h 394"/>
                <a:gd name="T26" fmla="*/ 0 w 190"/>
                <a:gd name="T27" fmla="*/ 375 h 394"/>
                <a:gd name="T28" fmla="*/ 63 w 190"/>
                <a:gd name="T29" fmla="*/ 394 h 394"/>
                <a:gd name="T30" fmla="*/ 93 w 190"/>
                <a:gd name="T31" fmla="*/ 362 h 394"/>
                <a:gd name="T32" fmla="*/ 121 w 190"/>
                <a:gd name="T33" fmla="*/ 318 h 394"/>
                <a:gd name="T34" fmla="*/ 136 w 190"/>
                <a:gd name="T35" fmla="*/ 286 h 394"/>
                <a:gd name="T36" fmla="*/ 152 w 190"/>
                <a:gd name="T37" fmla="*/ 241 h 394"/>
                <a:gd name="T38" fmla="*/ 169 w 190"/>
                <a:gd name="T39" fmla="*/ 190 h 394"/>
                <a:gd name="T40" fmla="*/ 173 w 190"/>
                <a:gd name="T41" fmla="*/ 169 h 394"/>
                <a:gd name="T42" fmla="*/ 184 w 190"/>
                <a:gd name="T43" fmla="*/ 121 h 394"/>
                <a:gd name="T44" fmla="*/ 189 w 190"/>
                <a:gd name="T45" fmla="*/ 82 h 394"/>
                <a:gd name="T46" fmla="*/ 190 w 190"/>
                <a:gd name="T47" fmla="*/ 54 h 394"/>
                <a:gd name="T48" fmla="*/ 184 w 190"/>
                <a:gd name="T49" fmla="*/ 14 h 394"/>
                <a:gd name="T50" fmla="*/ 180 w 190"/>
                <a:gd name="T5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0" h="394">
                  <a:moveTo>
                    <a:pt x="180" y="0"/>
                  </a:moveTo>
                  <a:lnTo>
                    <a:pt x="100" y="3"/>
                  </a:lnTo>
                  <a:lnTo>
                    <a:pt x="123" y="11"/>
                  </a:lnTo>
                  <a:lnTo>
                    <a:pt x="141" y="41"/>
                  </a:lnTo>
                  <a:lnTo>
                    <a:pt x="144" y="50"/>
                  </a:lnTo>
                  <a:lnTo>
                    <a:pt x="144" y="83"/>
                  </a:lnTo>
                  <a:lnTo>
                    <a:pt x="137" y="129"/>
                  </a:lnTo>
                  <a:lnTo>
                    <a:pt x="123" y="190"/>
                  </a:lnTo>
                  <a:lnTo>
                    <a:pt x="116" y="214"/>
                  </a:lnTo>
                  <a:lnTo>
                    <a:pt x="98" y="268"/>
                  </a:lnTo>
                  <a:lnTo>
                    <a:pt x="80" y="309"/>
                  </a:lnTo>
                  <a:lnTo>
                    <a:pt x="63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3" y="394"/>
                  </a:lnTo>
                  <a:lnTo>
                    <a:pt x="93" y="362"/>
                  </a:lnTo>
                  <a:lnTo>
                    <a:pt x="121" y="318"/>
                  </a:lnTo>
                  <a:lnTo>
                    <a:pt x="136" y="286"/>
                  </a:lnTo>
                  <a:lnTo>
                    <a:pt x="152" y="241"/>
                  </a:lnTo>
                  <a:lnTo>
                    <a:pt x="169" y="190"/>
                  </a:lnTo>
                  <a:lnTo>
                    <a:pt x="173" y="169"/>
                  </a:lnTo>
                  <a:lnTo>
                    <a:pt x="184" y="121"/>
                  </a:lnTo>
                  <a:lnTo>
                    <a:pt x="189" y="82"/>
                  </a:lnTo>
                  <a:lnTo>
                    <a:pt x="190" y="54"/>
                  </a:lnTo>
                  <a:lnTo>
                    <a:pt x="184" y="14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38" name="Freeform 610"/>
            <p:cNvSpPr>
              <a:spLocks/>
            </p:cNvSpPr>
            <p:nvPr/>
          </p:nvSpPr>
          <p:spPr bwMode="auto">
            <a:xfrm>
              <a:off x="2952" y="3063"/>
              <a:ext cx="30" cy="52"/>
            </a:xfrm>
            <a:custGeom>
              <a:avLst/>
              <a:gdLst>
                <a:gd name="T0" fmla="*/ 201 w 269"/>
                <a:gd name="T1" fmla="*/ 0 h 464"/>
                <a:gd name="T2" fmla="*/ 164 w 269"/>
                <a:gd name="T3" fmla="*/ 7 h 464"/>
                <a:gd name="T4" fmla="*/ 129 w 269"/>
                <a:gd name="T5" fmla="*/ 28 h 464"/>
                <a:gd name="T6" fmla="*/ 127 w 269"/>
                <a:gd name="T7" fmla="*/ 28 h 464"/>
                <a:gd name="T8" fmla="*/ 97 w 269"/>
                <a:gd name="T9" fmla="*/ 59 h 464"/>
                <a:gd name="T10" fmla="*/ 69 w 269"/>
                <a:gd name="T11" fmla="*/ 103 h 464"/>
                <a:gd name="T12" fmla="*/ 53 w 269"/>
                <a:gd name="T13" fmla="*/ 136 h 464"/>
                <a:gd name="T14" fmla="*/ 36 w 269"/>
                <a:gd name="T15" fmla="*/ 180 h 464"/>
                <a:gd name="T16" fmla="*/ 21 w 269"/>
                <a:gd name="T17" fmla="*/ 233 h 464"/>
                <a:gd name="T18" fmla="*/ 17 w 269"/>
                <a:gd name="T19" fmla="*/ 249 h 464"/>
                <a:gd name="T20" fmla="*/ 6 w 269"/>
                <a:gd name="T21" fmla="*/ 303 h 464"/>
                <a:gd name="T22" fmla="*/ 0 w 269"/>
                <a:gd name="T23" fmla="*/ 349 h 464"/>
                <a:gd name="T24" fmla="*/ 0 w 269"/>
                <a:gd name="T25" fmla="*/ 386 h 464"/>
                <a:gd name="T26" fmla="*/ 7 w 269"/>
                <a:gd name="T27" fmla="*/ 417 h 464"/>
                <a:gd name="T28" fmla="*/ 18 w 269"/>
                <a:gd name="T29" fmla="*/ 438 h 464"/>
                <a:gd name="T30" fmla="*/ 43 w 269"/>
                <a:gd name="T31" fmla="*/ 457 h 464"/>
                <a:gd name="T32" fmla="*/ 77 w 269"/>
                <a:gd name="T33" fmla="*/ 464 h 464"/>
                <a:gd name="T34" fmla="*/ 115 w 269"/>
                <a:gd name="T35" fmla="*/ 457 h 464"/>
                <a:gd name="T36" fmla="*/ 150 w 269"/>
                <a:gd name="T37" fmla="*/ 437 h 464"/>
                <a:gd name="T38" fmla="*/ 152 w 269"/>
                <a:gd name="T39" fmla="*/ 437 h 464"/>
                <a:gd name="T40" fmla="*/ 89 w 269"/>
                <a:gd name="T41" fmla="*/ 418 h 464"/>
                <a:gd name="T42" fmla="*/ 67 w 269"/>
                <a:gd name="T43" fmla="*/ 411 h 464"/>
                <a:gd name="T44" fmla="*/ 47 w 269"/>
                <a:gd name="T45" fmla="*/ 381 h 464"/>
                <a:gd name="T46" fmla="*/ 46 w 269"/>
                <a:gd name="T47" fmla="*/ 372 h 464"/>
                <a:gd name="T48" fmla="*/ 45 w 269"/>
                <a:gd name="T49" fmla="*/ 338 h 464"/>
                <a:gd name="T50" fmla="*/ 53 w 269"/>
                <a:gd name="T51" fmla="*/ 292 h 464"/>
                <a:gd name="T52" fmla="*/ 67 w 269"/>
                <a:gd name="T53" fmla="*/ 233 h 464"/>
                <a:gd name="T54" fmla="*/ 75 w 269"/>
                <a:gd name="T55" fmla="*/ 202 h 464"/>
                <a:gd name="T56" fmla="*/ 93 w 269"/>
                <a:gd name="T57" fmla="*/ 149 h 464"/>
                <a:gd name="T58" fmla="*/ 111 w 269"/>
                <a:gd name="T59" fmla="*/ 109 h 464"/>
                <a:gd name="T60" fmla="*/ 131 w 269"/>
                <a:gd name="T61" fmla="*/ 79 h 464"/>
                <a:gd name="T62" fmla="*/ 153 w 269"/>
                <a:gd name="T63" fmla="*/ 58 h 464"/>
                <a:gd name="T64" fmla="*/ 189 w 269"/>
                <a:gd name="T65" fmla="*/ 46 h 464"/>
                <a:gd name="T66" fmla="*/ 269 w 269"/>
                <a:gd name="T67" fmla="*/ 43 h 464"/>
                <a:gd name="T68" fmla="*/ 248 w 269"/>
                <a:gd name="T69" fmla="*/ 16 h 464"/>
                <a:gd name="T70" fmla="*/ 236 w 269"/>
                <a:gd name="T71" fmla="*/ 8 h 464"/>
                <a:gd name="T72" fmla="*/ 201 w 269"/>
                <a:gd name="T73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464">
                  <a:moveTo>
                    <a:pt x="201" y="0"/>
                  </a:moveTo>
                  <a:lnTo>
                    <a:pt x="164" y="7"/>
                  </a:lnTo>
                  <a:lnTo>
                    <a:pt x="129" y="28"/>
                  </a:lnTo>
                  <a:lnTo>
                    <a:pt x="127" y="28"/>
                  </a:lnTo>
                  <a:lnTo>
                    <a:pt x="97" y="59"/>
                  </a:lnTo>
                  <a:lnTo>
                    <a:pt x="69" y="103"/>
                  </a:lnTo>
                  <a:lnTo>
                    <a:pt x="53" y="136"/>
                  </a:lnTo>
                  <a:lnTo>
                    <a:pt x="36" y="180"/>
                  </a:lnTo>
                  <a:lnTo>
                    <a:pt x="21" y="233"/>
                  </a:lnTo>
                  <a:lnTo>
                    <a:pt x="17" y="249"/>
                  </a:lnTo>
                  <a:lnTo>
                    <a:pt x="6" y="303"/>
                  </a:lnTo>
                  <a:lnTo>
                    <a:pt x="0" y="349"/>
                  </a:lnTo>
                  <a:lnTo>
                    <a:pt x="0" y="386"/>
                  </a:lnTo>
                  <a:lnTo>
                    <a:pt x="7" y="417"/>
                  </a:lnTo>
                  <a:lnTo>
                    <a:pt x="18" y="438"/>
                  </a:lnTo>
                  <a:lnTo>
                    <a:pt x="43" y="457"/>
                  </a:lnTo>
                  <a:lnTo>
                    <a:pt x="77" y="464"/>
                  </a:lnTo>
                  <a:lnTo>
                    <a:pt x="115" y="457"/>
                  </a:lnTo>
                  <a:lnTo>
                    <a:pt x="150" y="437"/>
                  </a:lnTo>
                  <a:lnTo>
                    <a:pt x="152" y="437"/>
                  </a:lnTo>
                  <a:lnTo>
                    <a:pt x="89" y="418"/>
                  </a:lnTo>
                  <a:lnTo>
                    <a:pt x="67" y="411"/>
                  </a:lnTo>
                  <a:lnTo>
                    <a:pt x="47" y="381"/>
                  </a:lnTo>
                  <a:lnTo>
                    <a:pt x="46" y="372"/>
                  </a:lnTo>
                  <a:lnTo>
                    <a:pt x="45" y="338"/>
                  </a:lnTo>
                  <a:lnTo>
                    <a:pt x="53" y="292"/>
                  </a:lnTo>
                  <a:lnTo>
                    <a:pt x="67" y="233"/>
                  </a:lnTo>
                  <a:lnTo>
                    <a:pt x="75" y="202"/>
                  </a:lnTo>
                  <a:lnTo>
                    <a:pt x="93" y="149"/>
                  </a:lnTo>
                  <a:lnTo>
                    <a:pt x="111" y="109"/>
                  </a:lnTo>
                  <a:lnTo>
                    <a:pt x="131" y="79"/>
                  </a:lnTo>
                  <a:lnTo>
                    <a:pt x="153" y="58"/>
                  </a:lnTo>
                  <a:lnTo>
                    <a:pt x="189" y="46"/>
                  </a:lnTo>
                  <a:lnTo>
                    <a:pt x="269" y="43"/>
                  </a:lnTo>
                  <a:lnTo>
                    <a:pt x="248" y="16"/>
                  </a:lnTo>
                  <a:lnTo>
                    <a:pt x="236" y="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39" name="Freeform 611"/>
            <p:cNvSpPr>
              <a:spLocks/>
            </p:cNvSpPr>
            <p:nvPr/>
          </p:nvSpPr>
          <p:spPr bwMode="auto">
            <a:xfrm>
              <a:off x="2993" y="3068"/>
              <a:ext cx="21" cy="44"/>
            </a:xfrm>
            <a:custGeom>
              <a:avLst/>
              <a:gdLst>
                <a:gd name="T0" fmla="*/ 180 w 189"/>
                <a:gd name="T1" fmla="*/ 0 h 394"/>
                <a:gd name="T2" fmla="*/ 100 w 189"/>
                <a:gd name="T3" fmla="*/ 3 h 394"/>
                <a:gd name="T4" fmla="*/ 123 w 189"/>
                <a:gd name="T5" fmla="*/ 11 h 394"/>
                <a:gd name="T6" fmla="*/ 141 w 189"/>
                <a:gd name="T7" fmla="*/ 41 h 394"/>
                <a:gd name="T8" fmla="*/ 143 w 189"/>
                <a:gd name="T9" fmla="*/ 50 h 394"/>
                <a:gd name="T10" fmla="*/ 143 w 189"/>
                <a:gd name="T11" fmla="*/ 83 h 394"/>
                <a:gd name="T12" fmla="*/ 137 w 189"/>
                <a:gd name="T13" fmla="*/ 129 h 394"/>
                <a:gd name="T14" fmla="*/ 123 w 189"/>
                <a:gd name="T15" fmla="*/ 190 h 394"/>
                <a:gd name="T16" fmla="*/ 116 w 189"/>
                <a:gd name="T17" fmla="*/ 214 h 394"/>
                <a:gd name="T18" fmla="*/ 97 w 189"/>
                <a:gd name="T19" fmla="*/ 268 h 394"/>
                <a:gd name="T20" fmla="*/ 80 w 189"/>
                <a:gd name="T21" fmla="*/ 309 h 394"/>
                <a:gd name="T22" fmla="*/ 62 w 189"/>
                <a:gd name="T23" fmla="*/ 338 h 394"/>
                <a:gd name="T24" fmla="*/ 35 w 189"/>
                <a:gd name="T25" fmla="*/ 363 h 394"/>
                <a:gd name="T26" fmla="*/ 0 w 189"/>
                <a:gd name="T27" fmla="*/ 375 h 394"/>
                <a:gd name="T28" fmla="*/ 62 w 189"/>
                <a:gd name="T29" fmla="*/ 394 h 394"/>
                <a:gd name="T30" fmla="*/ 93 w 189"/>
                <a:gd name="T31" fmla="*/ 362 h 394"/>
                <a:gd name="T32" fmla="*/ 120 w 189"/>
                <a:gd name="T33" fmla="*/ 318 h 394"/>
                <a:gd name="T34" fmla="*/ 136 w 189"/>
                <a:gd name="T35" fmla="*/ 286 h 394"/>
                <a:gd name="T36" fmla="*/ 152 w 189"/>
                <a:gd name="T37" fmla="*/ 241 h 394"/>
                <a:gd name="T38" fmla="*/ 169 w 189"/>
                <a:gd name="T39" fmla="*/ 190 h 394"/>
                <a:gd name="T40" fmla="*/ 173 w 189"/>
                <a:gd name="T41" fmla="*/ 169 h 394"/>
                <a:gd name="T42" fmla="*/ 184 w 189"/>
                <a:gd name="T43" fmla="*/ 121 h 394"/>
                <a:gd name="T44" fmla="*/ 188 w 189"/>
                <a:gd name="T45" fmla="*/ 82 h 394"/>
                <a:gd name="T46" fmla="*/ 189 w 189"/>
                <a:gd name="T47" fmla="*/ 54 h 394"/>
                <a:gd name="T48" fmla="*/ 184 w 189"/>
                <a:gd name="T49" fmla="*/ 14 h 394"/>
                <a:gd name="T50" fmla="*/ 180 w 189"/>
                <a:gd name="T5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9" h="394">
                  <a:moveTo>
                    <a:pt x="180" y="0"/>
                  </a:moveTo>
                  <a:lnTo>
                    <a:pt x="100" y="3"/>
                  </a:lnTo>
                  <a:lnTo>
                    <a:pt x="123" y="11"/>
                  </a:lnTo>
                  <a:lnTo>
                    <a:pt x="141" y="41"/>
                  </a:lnTo>
                  <a:lnTo>
                    <a:pt x="143" y="50"/>
                  </a:lnTo>
                  <a:lnTo>
                    <a:pt x="143" y="83"/>
                  </a:lnTo>
                  <a:lnTo>
                    <a:pt x="137" y="129"/>
                  </a:lnTo>
                  <a:lnTo>
                    <a:pt x="123" y="190"/>
                  </a:lnTo>
                  <a:lnTo>
                    <a:pt x="116" y="214"/>
                  </a:lnTo>
                  <a:lnTo>
                    <a:pt x="97" y="268"/>
                  </a:lnTo>
                  <a:lnTo>
                    <a:pt x="80" y="309"/>
                  </a:lnTo>
                  <a:lnTo>
                    <a:pt x="62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2" y="394"/>
                  </a:lnTo>
                  <a:lnTo>
                    <a:pt x="93" y="362"/>
                  </a:lnTo>
                  <a:lnTo>
                    <a:pt x="120" y="318"/>
                  </a:lnTo>
                  <a:lnTo>
                    <a:pt x="136" y="286"/>
                  </a:lnTo>
                  <a:lnTo>
                    <a:pt x="152" y="241"/>
                  </a:lnTo>
                  <a:lnTo>
                    <a:pt x="169" y="190"/>
                  </a:lnTo>
                  <a:lnTo>
                    <a:pt x="173" y="169"/>
                  </a:lnTo>
                  <a:lnTo>
                    <a:pt x="184" y="121"/>
                  </a:lnTo>
                  <a:lnTo>
                    <a:pt x="188" y="82"/>
                  </a:lnTo>
                  <a:lnTo>
                    <a:pt x="189" y="54"/>
                  </a:lnTo>
                  <a:lnTo>
                    <a:pt x="184" y="14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0" name="Freeform 612"/>
            <p:cNvSpPr>
              <a:spLocks/>
            </p:cNvSpPr>
            <p:nvPr/>
          </p:nvSpPr>
          <p:spPr bwMode="auto">
            <a:xfrm>
              <a:off x="2983" y="3063"/>
              <a:ext cx="30" cy="52"/>
            </a:xfrm>
            <a:custGeom>
              <a:avLst/>
              <a:gdLst>
                <a:gd name="T0" fmla="*/ 201 w 269"/>
                <a:gd name="T1" fmla="*/ 0 h 464"/>
                <a:gd name="T2" fmla="*/ 163 w 269"/>
                <a:gd name="T3" fmla="*/ 7 h 464"/>
                <a:gd name="T4" fmla="*/ 128 w 269"/>
                <a:gd name="T5" fmla="*/ 28 h 464"/>
                <a:gd name="T6" fmla="*/ 127 w 269"/>
                <a:gd name="T7" fmla="*/ 28 h 464"/>
                <a:gd name="T8" fmla="*/ 96 w 269"/>
                <a:gd name="T9" fmla="*/ 59 h 464"/>
                <a:gd name="T10" fmla="*/ 69 w 269"/>
                <a:gd name="T11" fmla="*/ 103 h 464"/>
                <a:gd name="T12" fmla="*/ 53 w 269"/>
                <a:gd name="T13" fmla="*/ 136 h 464"/>
                <a:gd name="T14" fmla="*/ 36 w 269"/>
                <a:gd name="T15" fmla="*/ 180 h 464"/>
                <a:gd name="T16" fmla="*/ 21 w 269"/>
                <a:gd name="T17" fmla="*/ 233 h 464"/>
                <a:gd name="T18" fmla="*/ 16 w 269"/>
                <a:gd name="T19" fmla="*/ 249 h 464"/>
                <a:gd name="T20" fmla="*/ 5 w 269"/>
                <a:gd name="T21" fmla="*/ 303 h 464"/>
                <a:gd name="T22" fmla="*/ 0 w 269"/>
                <a:gd name="T23" fmla="*/ 349 h 464"/>
                <a:gd name="T24" fmla="*/ 0 w 269"/>
                <a:gd name="T25" fmla="*/ 386 h 464"/>
                <a:gd name="T26" fmla="*/ 7 w 269"/>
                <a:gd name="T27" fmla="*/ 417 h 464"/>
                <a:gd name="T28" fmla="*/ 18 w 269"/>
                <a:gd name="T29" fmla="*/ 438 h 464"/>
                <a:gd name="T30" fmla="*/ 43 w 269"/>
                <a:gd name="T31" fmla="*/ 457 h 464"/>
                <a:gd name="T32" fmla="*/ 77 w 269"/>
                <a:gd name="T33" fmla="*/ 464 h 464"/>
                <a:gd name="T34" fmla="*/ 115 w 269"/>
                <a:gd name="T35" fmla="*/ 457 h 464"/>
                <a:gd name="T36" fmla="*/ 150 w 269"/>
                <a:gd name="T37" fmla="*/ 437 h 464"/>
                <a:gd name="T38" fmla="*/ 151 w 269"/>
                <a:gd name="T39" fmla="*/ 437 h 464"/>
                <a:gd name="T40" fmla="*/ 89 w 269"/>
                <a:gd name="T41" fmla="*/ 418 h 464"/>
                <a:gd name="T42" fmla="*/ 67 w 269"/>
                <a:gd name="T43" fmla="*/ 411 h 464"/>
                <a:gd name="T44" fmla="*/ 47 w 269"/>
                <a:gd name="T45" fmla="*/ 381 h 464"/>
                <a:gd name="T46" fmla="*/ 46 w 269"/>
                <a:gd name="T47" fmla="*/ 372 h 464"/>
                <a:gd name="T48" fmla="*/ 45 w 269"/>
                <a:gd name="T49" fmla="*/ 338 h 464"/>
                <a:gd name="T50" fmla="*/ 53 w 269"/>
                <a:gd name="T51" fmla="*/ 292 h 464"/>
                <a:gd name="T52" fmla="*/ 67 w 269"/>
                <a:gd name="T53" fmla="*/ 233 h 464"/>
                <a:gd name="T54" fmla="*/ 75 w 269"/>
                <a:gd name="T55" fmla="*/ 202 h 464"/>
                <a:gd name="T56" fmla="*/ 93 w 269"/>
                <a:gd name="T57" fmla="*/ 149 h 464"/>
                <a:gd name="T58" fmla="*/ 111 w 269"/>
                <a:gd name="T59" fmla="*/ 109 h 464"/>
                <a:gd name="T60" fmla="*/ 130 w 269"/>
                <a:gd name="T61" fmla="*/ 79 h 464"/>
                <a:gd name="T62" fmla="*/ 152 w 269"/>
                <a:gd name="T63" fmla="*/ 58 h 464"/>
                <a:gd name="T64" fmla="*/ 189 w 269"/>
                <a:gd name="T65" fmla="*/ 46 h 464"/>
                <a:gd name="T66" fmla="*/ 269 w 269"/>
                <a:gd name="T67" fmla="*/ 43 h 464"/>
                <a:gd name="T68" fmla="*/ 248 w 269"/>
                <a:gd name="T69" fmla="*/ 16 h 464"/>
                <a:gd name="T70" fmla="*/ 236 w 269"/>
                <a:gd name="T71" fmla="*/ 8 h 464"/>
                <a:gd name="T72" fmla="*/ 201 w 269"/>
                <a:gd name="T73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464">
                  <a:moveTo>
                    <a:pt x="201" y="0"/>
                  </a:moveTo>
                  <a:lnTo>
                    <a:pt x="163" y="7"/>
                  </a:lnTo>
                  <a:lnTo>
                    <a:pt x="128" y="28"/>
                  </a:lnTo>
                  <a:lnTo>
                    <a:pt x="127" y="28"/>
                  </a:lnTo>
                  <a:lnTo>
                    <a:pt x="96" y="59"/>
                  </a:lnTo>
                  <a:lnTo>
                    <a:pt x="69" y="103"/>
                  </a:lnTo>
                  <a:lnTo>
                    <a:pt x="53" y="136"/>
                  </a:lnTo>
                  <a:lnTo>
                    <a:pt x="36" y="180"/>
                  </a:lnTo>
                  <a:lnTo>
                    <a:pt x="21" y="233"/>
                  </a:lnTo>
                  <a:lnTo>
                    <a:pt x="16" y="249"/>
                  </a:lnTo>
                  <a:lnTo>
                    <a:pt x="5" y="303"/>
                  </a:lnTo>
                  <a:lnTo>
                    <a:pt x="0" y="349"/>
                  </a:lnTo>
                  <a:lnTo>
                    <a:pt x="0" y="386"/>
                  </a:lnTo>
                  <a:lnTo>
                    <a:pt x="7" y="417"/>
                  </a:lnTo>
                  <a:lnTo>
                    <a:pt x="18" y="438"/>
                  </a:lnTo>
                  <a:lnTo>
                    <a:pt x="43" y="457"/>
                  </a:lnTo>
                  <a:lnTo>
                    <a:pt x="77" y="464"/>
                  </a:lnTo>
                  <a:lnTo>
                    <a:pt x="115" y="457"/>
                  </a:lnTo>
                  <a:lnTo>
                    <a:pt x="150" y="437"/>
                  </a:lnTo>
                  <a:lnTo>
                    <a:pt x="151" y="437"/>
                  </a:lnTo>
                  <a:lnTo>
                    <a:pt x="89" y="418"/>
                  </a:lnTo>
                  <a:lnTo>
                    <a:pt x="67" y="411"/>
                  </a:lnTo>
                  <a:lnTo>
                    <a:pt x="47" y="381"/>
                  </a:lnTo>
                  <a:lnTo>
                    <a:pt x="46" y="372"/>
                  </a:lnTo>
                  <a:lnTo>
                    <a:pt x="45" y="338"/>
                  </a:lnTo>
                  <a:lnTo>
                    <a:pt x="53" y="292"/>
                  </a:lnTo>
                  <a:lnTo>
                    <a:pt x="67" y="233"/>
                  </a:lnTo>
                  <a:lnTo>
                    <a:pt x="75" y="202"/>
                  </a:lnTo>
                  <a:lnTo>
                    <a:pt x="93" y="149"/>
                  </a:lnTo>
                  <a:lnTo>
                    <a:pt x="111" y="109"/>
                  </a:lnTo>
                  <a:lnTo>
                    <a:pt x="130" y="79"/>
                  </a:lnTo>
                  <a:lnTo>
                    <a:pt x="152" y="58"/>
                  </a:lnTo>
                  <a:lnTo>
                    <a:pt x="189" y="46"/>
                  </a:lnTo>
                  <a:lnTo>
                    <a:pt x="269" y="43"/>
                  </a:lnTo>
                  <a:lnTo>
                    <a:pt x="248" y="16"/>
                  </a:lnTo>
                  <a:lnTo>
                    <a:pt x="236" y="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1" name="Line 613"/>
            <p:cNvSpPr>
              <a:spLocks noChangeShapeType="1"/>
            </p:cNvSpPr>
            <p:nvPr/>
          </p:nvSpPr>
          <p:spPr bwMode="auto">
            <a:xfrm>
              <a:off x="2244" y="291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2" name="Line 614"/>
            <p:cNvSpPr>
              <a:spLocks noChangeShapeType="1"/>
            </p:cNvSpPr>
            <p:nvPr/>
          </p:nvSpPr>
          <p:spPr bwMode="auto">
            <a:xfrm>
              <a:off x="3684" y="291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3" name="Line 615"/>
            <p:cNvSpPr>
              <a:spLocks noChangeShapeType="1"/>
            </p:cNvSpPr>
            <p:nvPr/>
          </p:nvSpPr>
          <p:spPr bwMode="auto">
            <a:xfrm>
              <a:off x="3684" y="312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4" name="Line 616"/>
            <p:cNvSpPr>
              <a:spLocks noChangeShapeType="1"/>
            </p:cNvSpPr>
            <p:nvPr/>
          </p:nvSpPr>
          <p:spPr bwMode="auto">
            <a:xfrm flipH="1">
              <a:off x="2090" y="2919"/>
              <a:ext cx="14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5" name="Line 617"/>
            <p:cNvSpPr>
              <a:spLocks noChangeShapeType="1"/>
            </p:cNvSpPr>
            <p:nvPr/>
          </p:nvSpPr>
          <p:spPr bwMode="auto">
            <a:xfrm flipH="1">
              <a:off x="2090" y="2257"/>
              <a:ext cx="14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6" name="Line 618"/>
            <p:cNvSpPr>
              <a:spLocks noChangeShapeType="1"/>
            </p:cNvSpPr>
            <p:nvPr/>
          </p:nvSpPr>
          <p:spPr bwMode="auto">
            <a:xfrm flipV="1">
              <a:off x="2108" y="2293"/>
              <a:ext cx="1" cy="59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7" name="Freeform 619"/>
            <p:cNvSpPr>
              <a:spLocks/>
            </p:cNvSpPr>
            <p:nvPr/>
          </p:nvSpPr>
          <p:spPr bwMode="auto">
            <a:xfrm>
              <a:off x="2102" y="2883"/>
              <a:ext cx="12" cy="36"/>
            </a:xfrm>
            <a:custGeom>
              <a:avLst/>
              <a:gdLst>
                <a:gd name="T0" fmla="*/ 0 w 107"/>
                <a:gd name="T1" fmla="*/ 0 h 324"/>
                <a:gd name="T2" fmla="*/ 107 w 107"/>
                <a:gd name="T3" fmla="*/ 0 h 324"/>
                <a:gd name="T4" fmla="*/ 53 w 107"/>
                <a:gd name="T5" fmla="*/ 324 h 324"/>
                <a:gd name="T6" fmla="*/ 0 w 107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4">
                  <a:moveTo>
                    <a:pt x="0" y="0"/>
                  </a:moveTo>
                  <a:lnTo>
                    <a:pt x="107" y="0"/>
                  </a:lnTo>
                  <a:lnTo>
                    <a:pt x="53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8" name="Freeform 620"/>
            <p:cNvSpPr>
              <a:spLocks/>
            </p:cNvSpPr>
            <p:nvPr/>
          </p:nvSpPr>
          <p:spPr bwMode="auto">
            <a:xfrm>
              <a:off x="2102" y="2883"/>
              <a:ext cx="12" cy="36"/>
            </a:xfrm>
            <a:custGeom>
              <a:avLst/>
              <a:gdLst>
                <a:gd name="T0" fmla="*/ 0 w 107"/>
                <a:gd name="T1" fmla="*/ 0 h 324"/>
                <a:gd name="T2" fmla="*/ 107 w 107"/>
                <a:gd name="T3" fmla="*/ 0 h 324"/>
                <a:gd name="T4" fmla="*/ 53 w 107"/>
                <a:gd name="T5" fmla="*/ 324 h 324"/>
                <a:gd name="T6" fmla="*/ 0 w 107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4">
                  <a:moveTo>
                    <a:pt x="0" y="0"/>
                  </a:moveTo>
                  <a:lnTo>
                    <a:pt x="107" y="0"/>
                  </a:lnTo>
                  <a:lnTo>
                    <a:pt x="53" y="32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49" name="Freeform 621"/>
            <p:cNvSpPr>
              <a:spLocks/>
            </p:cNvSpPr>
            <p:nvPr/>
          </p:nvSpPr>
          <p:spPr bwMode="auto">
            <a:xfrm>
              <a:off x="2102" y="2257"/>
              <a:ext cx="12" cy="36"/>
            </a:xfrm>
            <a:custGeom>
              <a:avLst/>
              <a:gdLst>
                <a:gd name="T0" fmla="*/ 0 w 107"/>
                <a:gd name="T1" fmla="*/ 324 h 324"/>
                <a:gd name="T2" fmla="*/ 107 w 107"/>
                <a:gd name="T3" fmla="*/ 324 h 324"/>
                <a:gd name="T4" fmla="*/ 53 w 107"/>
                <a:gd name="T5" fmla="*/ 0 h 324"/>
                <a:gd name="T6" fmla="*/ 0 w 107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4">
                  <a:moveTo>
                    <a:pt x="0" y="324"/>
                  </a:moveTo>
                  <a:lnTo>
                    <a:pt x="107" y="324"/>
                  </a:lnTo>
                  <a:lnTo>
                    <a:pt x="53" y="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0" name="Freeform 622"/>
            <p:cNvSpPr>
              <a:spLocks/>
            </p:cNvSpPr>
            <p:nvPr/>
          </p:nvSpPr>
          <p:spPr bwMode="auto">
            <a:xfrm>
              <a:off x="2102" y="2257"/>
              <a:ext cx="12" cy="36"/>
            </a:xfrm>
            <a:custGeom>
              <a:avLst/>
              <a:gdLst>
                <a:gd name="T0" fmla="*/ 0 w 107"/>
                <a:gd name="T1" fmla="*/ 324 h 324"/>
                <a:gd name="T2" fmla="*/ 107 w 107"/>
                <a:gd name="T3" fmla="*/ 324 h 324"/>
                <a:gd name="T4" fmla="*/ 53 w 107"/>
                <a:gd name="T5" fmla="*/ 0 h 324"/>
                <a:gd name="T6" fmla="*/ 0 w 107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4">
                  <a:moveTo>
                    <a:pt x="0" y="324"/>
                  </a:moveTo>
                  <a:lnTo>
                    <a:pt x="107" y="324"/>
                  </a:lnTo>
                  <a:lnTo>
                    <a:pt x="53" y="0"/>
                  </a:lnTo>
                  <a:lnTo>
                    <a:pt x="0" y="324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1" name="Freeform 623"/>
            <p:cNvSpPr>
              <a:spLocks/>
            </p:cNvSpPr>
            <p:nvPr/>
          </p:nvSpPr>
          <p:spPr bwMode="auto">
            <a:xfrm>
              <a:off x="2042" y="2600"/>
              <a:ext cx="51" cy="33"/>
            </a:xfrm>
            <a:custGeom>
              <a:avLst/>
              <a:gdLst>
                <a:gd name="T0" fmla="*/ 0 w 454"/>
                <a:gd name="T1" fmla="*/ 0 h 294"/>
                <a:gd name="T2" fmla="*/ 0 w 454"/>
                <a:gd name="T3" fmla="*/ 36 h 294"/>
                <a:gd name="T4" fmla="*/ 294 w 454"/>
                <a:gd name="T5" fmla="*/ 280 h 294"/>
                <a:gd name="T6" fmla="*/ 346 w 454"/>
                <a:gd name="T7" fmla="*/ 294 h 294"/>
                <a:gd name="T8" fmla="*/ 346 w 454"/>
                <a:gd name="T9" fmla="*/ 137 h 294"/>
                <a:gd name="T10" fmla="*/ 454 w 454"/>
                <a:gd name="T11" fmla="*/ 166 h 294"/>
                <a:gd name="T12" fmla="*/ 454 w 454"/>
                <a:gd name="T13" fmla="*/ 121 h 294"/>
                <a:gd name="T14" fmla="*/ 346 w 454"/>
                <a:gd name="T15" fmla="*/ 92 h 294"/>
                <a:gd name="T16" fmla="*/ 346 w 454"/>
                <a:gd name="T17" fmla="*/ 43 h 294"/>
                <a:gd name="T18" fmla="*/ 294 w 454"/>
                <a:gd name="T19" fmla="*/ 29 h 294"/>
                <a:gd name="T20" fmla="*/ 294 w 454"/>
                <a:gd name="T21" fmla="*/ 78 h 294"/>
                <a:gd name="T22" fmla="*/ 294 w 454"/>
                <a:gd name="T23" fmla="*/ 236 h 294"/>
                <a:gd name="T24" fmla="*/ 90 w 454"/>
                <a:gd name="T25" fmla="*/ 69 h 294"/>
                <a:gd name="T26" fmla="*/ 0 w 454"/>
                <a:gd name="T2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4" h="294">
                  <a:moveTo>
                    <a:pt x="0" y="0"/>
                  </a:moveTo>
                  <a:lnTo>
                    <a:pt x="0" y="36"/>
                  </a:lnTo>
                  <a:lnTo>
                    <a:pt x="294" y="280"/>
                  </a:lnTo>
                  <a:lnTo>
                    <a:pt x="346" y="294"/>
                  </a:lnTo>
                  <a:lnTo>
                    <a:pt x="346" y="137"/>
                  </a:lnTo>
                  <a:lnTo>
                    <a:pt x="454" y="166"/>
                  </a:lnTo>
                  <a:lnTo>
                    <a:pt x="454" y="121"/>
                  </a:lnTo>
                  <a:lnTo>
                    <a:pt x="346" y="92"/>
                  </a:lnTo>
                  <a:lnTo>
                    <a:pt x="346" y="43"/>
                  </a:lnTo>
                  <a:lnTo>
                    <a:pt x="294" y="29"/>
                  </a:lnTo>
                  <a:lnTo>
                    <a:pt x="294" y="78"/>
                  </a:lnTo>
                  <a:lnTo>
                    <a:pt x="294" y="236"/>
                  </a:lnTo>
                  <a:lnTo>
                    <a:pt x="9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2" name="Freeform 624"/>
            <p:cNvSpPr>
              <a:spLocks/>
            </p:cNvSpPr>
            <p:nvPr/>
          </p:nvSpPr>
          <p:spPr bwMode="auto">
            <a:xfrm>
              <a:off x="2042" y="2600"/>
              <a:ext cx="33" cy="26"/>
            </a:xfrm>
            <a:custGeom>
              <a:avLst/>
              <a:gdLst>
                <a:gd name="T0" fmla="*/ 0 w 294"/>
                <a:gd name="T1" fmla="*/ 0 h 236"/>
                <a:gd name="T2" fmla="*/ 90 w 294"/>
                <a:gd name="T3" fmla="*/ 69 h 236"/>
                <a:gd name="T4" fmla="*/ 294 w 294"/>
                <a:gd name="T5" fmla="*/ 123 h 236"/>
                <a:gd name="T6" fmla="*/ 294 w 294"/>
                <a:gd name="T7" fmla="*/ 236 h 236"/>
                <a:gd name="T8" fmla="*/ 294 w 294"/>
                <a:gd name="T9" fmla="*/ 78 h 236"/>
                <a:gd name="T10" fmla="*/ 0 w 294"/>
                <a:gd name="T1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236">
                  <a:moveTo>
                    <a:pt x="0" y="0"/>
                  </a:moveTo>
                  <a:lnTo>
                    <a:pt x="90" y="69"/>
                  </a:lnTo>
                  <a:lnTo>
                    <a:pt x="294" y="123"/>
                  </a:lnTo>
                  <a:lnTo>
                    <a:pt x="294" y="236"/>
                  </a:lnTo>
                  <a:lnTo>
                    <a:pt x="294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3" name="Freeform 625"/>
            <p:cNvSpPr>
              <a:spLocks/>
            </p:cNvSpPr>
            <p:nvPr/>
          </p:nvSpPr>
          <p:spPr bwMode="auto">
            <a:xfrm>
              <a:off x="2065" y="2571"/>
              <a:ext cx="24" cy="17"/>
            </a:xfrm>
            <a:custGeom>
              <a:avLst/>
              <a:gdLst>
                <a:gd name="T0" fmla="*/ 0 w 223"/>
                <a:gd name="T1" fmla="*/ 10 h 151"/>
                <a:gd name="T2" fmla="*/ 8 w 223"/>
                <a:gd name="T3" fmla="*/ 97 h 151"/>
                <a:gd name="T4" fmla="*/ 12 w 223"/>
                <a:gd name="T5" fmla="*/ 78 h 151"/>
                <a:gd name="T6" fmla="*/ 35 w 223"/>
                <a:gd name="T7" fmla="*/ 54 h 151"/>
                <a:gd name="T8" fmla="*/ 63 w 223"/>
                <a:gd name="T9" fmla="*/ 48 h 151"/>
                <a:gd name="T10" fmla="*/ 109 w 223"/>
                <a:gd name="T11" fmla="*/ 54 h 151"/>
                <a:gd name="T12" fmla="*/ 150 w 223"/>
                <a:gd name="T13" fmla="*/ 69 h 151"/>
                <a:gd name="T14" fmla="*/ 186 w 223"/>
                <a:gd name="T15" fmla="*/ 95 h 151"/>
                <a:gd name="T16" fmla="*/ 203 w 223"/>
                <a:gd name="T17" fmla="*/ 115 h 151"/>
                <a:gd name="T18" fmla="*/ 215 w 223"/>
                <a:gd name="T19" fmla="*/ 151 h 151"/>
                <a:gd name="T20" fmla="*/ 223 w 223"/>
                <a:gd name="T21" fmla="*/ 74 h 151"/>
                <a:gd name="T22" fmla="*/ 185 w 223"/>
                <a:gd name="T23" fmla="*/ 44 h 151"/>
                <a:gd name="T24" fmla="*/ 151 w 223"/>
                <a:gd name="T25" fmla="*/ 24 h 151"/>
                <a:gd name="T26" fmla="*/ 105 w 223"/>
                <a:gd name="T27" fmla="*/ 8 h 151"/>
                <a:gd name="T28" fmla="*/ 77 w 223"/>
                <a:gd name="T29" fmla="*/ 1 h 151"/>
                <a:gd name="T30" fmla="*/ 35 w 223"/>
                <a:gd name="T31" fmla="*/ 0 h 151"/>
                <a:gd name="T32" fmla="*/ 0 w 223"/>
                <a:gd name="T33" fmla="*/ 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151">
                  <a:moveTo>
                    <a:pt x="0" y="10"/>
                  </a:moveTo>
                  <a:lnTo>
                    <a:pt x="8" y="97"/>
                  </a:lnTo>
                  <a:lnTo>
                    <a:pt x="12" y="78"/>
                  </a:lnTo>
                  <a:lnTo>
                    <a:pt x="35" y="54"/>
                  </a:lnTo>
                  <a:lnTo>
                    <a:pt x="63" y="48"/>
                  </a:lnTo>
                  <a:lnTo>
                    <a:pt x="109" y="54"/>
                  </a:lnTo>
                  <a:lnTo>
                    <a:pt x="150" y="69"/>
                  </a:lnTo>
                  <a:lnTo>
                    <a:pt x="186" y="95"/>
                  </a:lnTo>
                  <a:lnTo>
                    <a:pt x="203" y="115"/>
                  </a:lnTo>
                  <a:lnTo>
                    <a:pt x="215" y="151"/>
                  </a:lnTo>
                  <a:lnTo>
                    <a:pt x="223" y="74"/>
                  </a:lnTo>
                  <a:lnTo>
                    <a:pt x="185" y="44"/>
                  </a:lnTo>
                  <a:lnTo>
                    <a:pt x="151" y="24"/>
                  </a:lnTo>
                  <a:lnTo>
                    <a:pt x="105" y="8"/>
                  </a:lnTo>
                  <a:lnTo>
                    <a:pt x="77" y="1"/>
                  </a:lnTo>
                  <a:lnTo>
                    <a:pt x="35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4" name="Freeform 626"/>
            <p:cNvSpPr>
              <a:spLocks/>
            </p:cNvSpPr>
            <p:nvPr/>
          </p:nvSpPr>
          <p:spPr bwMode="auto">
            <a:xfrm>
              <a:off x="2060" y="2573"/>
              <a:ext cx="9" cy="18"/>
            </a:xfrm>
            <a:custGeom>
              <a:avLst/>
              <a:gdLst>
                <a:gd name="T0" fmla="*/ 0 w 77"/>
                <a:gd name="T1" fmla="*/ 66 h 170"/>
                <a:gd name="T2" fmla="*/ 2 w 77"/>
                <a:gd name="T3" fmla="*/ 80 h 170"/>
                <a:gd name="T4" fmla="*/ 16 w 77"/>
                <a:gd name="T5" fmla="*/ 118 h 170"/>
                <a:gd name="T6" fmla="*/ 27 w 77"/>
                <a:gd name="T7" fmla="*/ 136 h 170"/>
                <a:gd name="T8" fmla="*/ 61 w 77"/>
                <a:gd name="T9" fmla="*/ 170 h 170"/>
                <a:gd name="T10" fmla="*/ 77 w 77"/>
                <a:gd name="T11" fmla="*/ 146 h 170"/>
                <a:gd name="T12" fmla="*/ 61 w 77"/>
                <a:gd name="T13" fmla="*/ 125 h 170"/>
                <a:gd name="T14" fmla="*/ 50 w 77"/>
                <a:gd name="T15" fmla="*/ 87 h 170"/>
                <a:gd name="T16" fmla="*/ 42 w 77"/>
                <a:gd name="T17" fmla="*/ 0 h 170"/>
                <a:gd name="T18" fmla="*/ 30 w 77"/>
                <a:gd name="T19" fmla="*/ 7 h 170"/>
                <a:gd name="T20" fmla="*/ 8 w 77"/>
                <a:gd name="T21" fmla="*/ 33 h 170"/>
                <a:gd name="T22" fmla="*/ 0 w 77"/>
                <a:gd name="T23" fmla="*/ 6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70">
                  <a:moveTo>
                    <a:pt x="0" y="66"/>
                  </a:moveTo>
                  <a:lnTo>
                    <a:pt x="2" y="80"/>
                  </a:lnTo>
                  <a:lnTo>
                    <a:pt x="16" y="118"/>
                  </a:lnTo>
                  <a:lnTo>
                    <a:pt x="27" y="136"/>
                  </a:lnTo>
                  <a:lnTo>
                    <a:pt x="61" y="170"/>
                  </a:lnTo>
                  <a:lnTo>
                    <a:pt x="77" y="146"/>
                  </a:lnTo>
                  <a:lnTo>
                    <a:pt x="61" y="125"/>
                  </a:lnTo>
                  <a:lnTo>
                    <a:pt x="50" y="87"/>
                  </a:lnTo>
                  <a:lnTo>
                    <a:pt x="42" y="0"/>
                  </a:lnTo>
                  <a:lnTo>
                    <a:pt x="30" y="7"/>
                  </a:lnTo>
                  <a:lnTo>
                    <a:pt x="8" y="33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5" name="Freeform 627"/>
            <p:cNvSpPr>
              <a:spLocks/>
            </p:cNvSpPr>
            <p:nvPr/>
          </p:nvSpPr>
          <p:spPr bwMode="auto">
            <a:xfrm>
              <a:off x="2046" y="2567"/>
              <a:ext cx="9" cy="10"/>
            </a:xfrm>
            <a:custGeom>
              <a:avLst/>
              <a:gdLst>
                <a:gd name="T0" fmla="*/ 0 w 87"/>
                <a:gd name="T1" fmla="*/ 12 h 89"/>
                <a:gd name="T2" fmla="*/ 15 w 87"/>
                <a:gd name="T3" fmla="*/ 89 h 89"/>
                <a:gd name="T4" fmla="*/ 18 w 87"/>
                <a:gd name="T5" fmla="*/ 75 h 89"/>
                <a:gd name="T6" fmla="*/ 39 w 87"/>
                <a:gd name="T7" fmla="*/ 51 h 89"/>
                <a:gd name="T8" fmla="*/ 44 w 87"/>
                <a:gd name="T9" fmla="*/ 50 h 89"/>
                <a:gd name="T10" fmla="*/ 87 w 87"/>
                <a:gd name="T11" fmla="*/ 48 h 89"/>
                <a:gd name="T12" fmla="*/ 82 w 87"/>
                <a:gd name="T13" fmla="*/ 1 h 89"/>
                <a:gd name="T14" fmla="*/ 77 w 87"/>
                <a:gd name="T15" fmla="*/ 0 h 89"/>
                <a:gd name="T16" fmla="*/ 33 w 87"/>
                <a:gd name="T17" fmla="*/ 0 h 89"/>
                <a:gd name="T18" fmla="*/ 0 w 87"/>
                <a:gd name="T19" fmla="*/ 1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89">
                  <a:moveTo>
                    <a:pt x="0" y="12"/>
                  </a:moveTo>
                  <a:lnTo>
                    <a:pt x="15" y="89"/>
                  </a:lnTo>
                  <a:lnTo>
                    <a:pt x="18" y="75"/>
                  </a:lnTo>
                  <a:lnTo>
                    <a:pt x="39" y="51"/>
                  </a:lnTo>
                  <a:lnTo>
                    <a:pt x="44" y="50"/>
                  </a:lnTo>
                  <a:lnTo>
                    <a:pt x="87" y="48"/>
                  </a:lnTo>
                  <a:lnTo>
                    <a:pt x="82" y="1"/>
                  </a:lnTo>
                  <a:lnTo>
                    <a:pt x="77" y="0"/>
                  </a:lnTo>
                  <a:lnTo>
                    <a:pt x="3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6" name="Freeform 628"/>
            <p:cNvSpPr>
              <a:spLocks/>
            </p:cNvSpPr>
            <p:nvPr/>
          </p:nvSpPr>
          <p:spPr bwMode="auto">
            <a:xfrm>
              <a:off x="2042" y="2568"/>
              <a:ext cx="52" cy="31"/>
            </a:xfrm>
            <a:custGeom>
              <a:avLst/>
              <a:gdLst>
                <a:gd name="T0" fmla="*/ 0 w 464"/>
                <a:gd name="T1" fmla="*/ 62 h 276"/>
                <a:gd name="T2" fmla="*/ 6 w 464"/>
                <a:gd name="T3" fmla="*/ 98 h 276"/>
                <a:gd name="T4" fmla="*/ 23 w 464"/>
                <a:gd name="T5" fmla="*/ 134 h 276"/>
                <a:gd name="T6" fmla="*/ 53 w 464"/>
                <a:gd name="T7" fmla="*/ 167 h 276"/>
                <a:gd name="T8" fmla="*/ 66 w 464"/>
                <a:gd name="T9" fmla="*/ 179 h 276"/>
                <a:gd name="T10" fmla="*/ 100 w 464"/>
                <a:gd name="T11" fmla="*/ 201 h 276"/>
                <a:gd name="T12" fmla="*/ 141 w 464"/>
                <a:gd name="T13" fmla="*/ 222 h 276"/>
                <a:gd name="T14" fmla="*/ 189 w 464"/>
                <a:gd name="T15" fmla="*/ 241 h 276"/>
                <a:gd name="T16" fmla="*/ 244 w 464"/>
                <a:gd name="T17" fmla="*/ 258 h 276"/>
                <a:gd name="T18" fmla="*/ 296 w 464"/>
                <a:gd name="T19" fmla="*/ 270 h 276"/>
                <a:gd name="T20" fmla="*/ 343 w 464"/>
                <a:gd name="T21" fmla="*/ 276 h 276"/>
                <a:gd name="T22" fmla="*/ 382 w 464"/>
                <a:gd name="T23" fmla="*/ 276 h 276"/>
                <a:gd name="T24" fmla="*/ 412 w 464"/>
                <a:gd name="T25" fmla="*/ 268 h 276"/>
                <a:gd name="T26" fmla="*/ 439 w 464"/>
                <a:gd name="T27" fmla="*/ 252 h 276"/>
                <a:gd name="T28" fmla="*/ 457 w 464"/>
                <a:gd name="T29" fmla="*/ 225 h 276"/>
                <a:gd name="T30" fmla="*/ 464 w 464"/>
                <a:gd name="T31" fmla="*/ 191 h 276"/>
                <a:gd name="T32" fmla="*/ 461 w 464"/>
                <a:gd name="T33" fmla="*/ 164 h 276"/>
                <a:gd name="T34" fmla="*/ 444 w 464"/>
                <a:gd name="T35" fmla="*/ 127 h 276"/>
                <a:gd name="T36" fmla="*/ 426 w 464"/>
                <a:gd name="T37" fmla="*/ 102 h 276"/>
                <a:gd name="T38" fmla="*/ 418 w 464"/>
                <a:gd name="T39" fmla="*/ 179 h 276"/>
                <a:gd name="T40" fmla="*/ 418 w 464"/>
                <a:gd name="T41" fmla="*/ 182 h 276"/>
                <a:gd name="T42" fmla="*/ 404 w 464"/>
                <a:gd name="T43" fmla="*/ 212 h 276"/>
                <a:gd name="T44" fmla="*/ 399 w 464"/>
                <a:gd name="T45" fmla="*/ 216 h 276"/>
                <a:gd name="T46" fmla="*/ 364 w 464"/>
                <a:gd name="T47" fmla="*/ 229 h 276"/>
                <a:gd name="T48" fmla="*/ 353 w 464"/>
                <a:gd name="T49" fmla="*/ 230 h 276"/>
                <a:gd name="T50" fmla="*/ 309 w 464"/>
                <a:gd name="T51" fmla="*/ 224 h 276"/>
                <a:gd name="T52" fmla="*/ 274 w 464"/>
                <a:gd name="T53" fmla="*/ 211 h 276"/>
                <a:gd name="T54" fmla="*/ 238 w 464"/>
                <a:gd name="T55" fmla="*/ 184 h 276"/>
                <a:gd name="T56" fmla="*/ 222 w 464"/>
                <a:gd name="T57" fmla="*/ 208 h 276"/>
                <a:gd name="T58" fmla="*/ 203 w 464"/>
                <a:gd name="T59" fmla="*/ 202 h 276"/>
                <a:gd name="T60" fmla="*/ 155 w 464"/>
                <a:gd name="T61" fmla="*/ 185 h 276"/>
                <a:gd name="T62" fmla="*/ 118 w 464"/>
                <a:gd name="T63" fmla="*/ 167 h 276"/>
                <a:gd name="T64" fmla="*/ 93 w 464"/>
                <a:gd name="T65" fmla="*/ 151 h 276"/>
                <a:gd name="T66" fmla="*/ 62 w 464"/>
                <a:gd name="T67" fmla="*/ 119 h 276"/>
                <a:gd name="T68" fmla="*/ 58 w 464"/>
                <a:gd name="T69" fmla="*/ 114 h 276"/>
                <a:gd name="T70" fmla="*/ 46 w 464"/>
                <a:gd name="T71" fmla="*/ 77 h 276"/>
                <a:gd name="T72" fmla="*/ 31 w 464"/>
                <a:gd name="T73" fmla="*/ 0 h 276"/>
                <a:gd name="T74" fmla="*/ 28 w 464"/>
                <a:gd name="T75" fmla="*/ 3 h 276"/>
                <a:gd name="T76" fmla="*/ 8 w 464"/>
                <a:gd name="T77" fmla="*/ 27 h 276"/>
                <a:gd name="T78" fmla="*/ 0 w 464"/>
                <a:gd name="T79" fmla="*/ 62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4" h="276">
                  <a:moveTo>
                    <a:pt x="0" y="62"/>
                  </a:moveTo>
                  <a:lnTo>
                    <a:pt x="6" y="98"/>
                  </a:lnTo>
                  <a:lnTo>
                    <a:pt x="23" y="134"/>
                  </a:lnTo>
                  <a:lnTo>
                    <a:pt x="53" y="167"/>
                  </a:lnTo>
                  <a:lnTo>
                    <a:pt x="66" y="179"/>
                  </a:lnTo>
                  <a:lnTo>
                    <a:pt x="100" y="201"/>
                  </a:lnTo>
                  <a:lnTo>
                    <a:pt x="141" y="222"/>
                  </a:lnTo>
                  <a:lnTo>
                    <a:pt x="189" y="241"/>
                  </a:lnTo>
                  <a:lnTo>
                    <a:pt x="244" y="258"/>
                  </a:lnTo>
                  <a:lnTo>
                    <a:pt x="296" y="270"/>
                  </a:lnTo>
                  <a:lnTo>
                    <a:pt x="343" y="276"/>
                  </a:lnTo>
                  <a:lnTo>
                    <a:pt x="382" y="276"/>
                  </a:lnTo>
                  <a:lnTo>
                    <a:pt x="412" y="268"/>
                  </a:lnTo>
                  <a:lnTo>
                    <a:pt x="439" y="252"/>
                  </a:lnTo>
                  <a:lnTo>
                    <a:pt x="457" y="225"/>
                  </a:lnTo>
                  <a:lnTo>
                    <a:pt x="464" y="191"/>
                  </a:lnTo>
                  <a:lnTo>
                    <a:pt x="461" y="164"/>
                  </a:lnTo>
                  <a:lnTo>
                    <a:pt x="444" y="127"/>
                  </a:lnTo>
                  <a:lnTo>
                    <a:pt x="426" y="102"/>
                  </a:lnTo>
                  <a:lnTo>
                    <a:pt x="418" y="179"/>
                  </a:lnTo>
                  <a:lnTo>
                    <a:pt x="418" y="182"/>
                  </a:lnTo>
                  <a:lnTo>
                    <a:pt x="404" y="212"/>
                  </a:lnTo>
                  <a:lnTo>
                    <a:pt x="399" y="216"/>
                  </a:lnTo>
                  <a:lnTo>
                    <a:pt x="364" y="229"/>
                  </a:lnTo>
                  <a:lnTo>
                    <a:pt x="353" y="230"/>
                  </a:lnTo>
                  <a:lnTo>
                    <a:pt x="309" y="224"/>
                  </a:lnTo>
                  <a:lnTo>
                    <a:pt x="274" y="211"/>
                  </a:lnTo>
                  <a:lnTo>
                    <a:pt x="238" y="184"/>
                  </a:lnTo>
                  <a:lnTo>
                    <a:pt x="222" y="208"/>
                  </a:lnTo>
                  <a:lnTo>
                    <a:pt x="203" y="202"/>
                  </a:lnTo>
                  <a:lnTo>
                    <a:pt x="155" y="185"/>
                  </a:lnTo>
                  <a:lnTo>
                    <a:pt x="118" y="167"/>
                  </a:lnTo>
                  <a:lnTo>
                    <a:pt x="93" y="151"/>
                  </a:lnTo>
                  <a:lnTo>
                    <a:pt x="62" y="119"/>
                  </a:lnTo>
                  <a:lnTo>
                    <a:pt x="58" y="114"/>
                  </a:lnTo>
                  <a:lnTo>
                    <a:pt x="46" y="77"/>
                  </a:lnTo>
                  <a:lnTo>
                    <a:pt x="31" y="0"/>
                  </a:lnTo>
                  <a:lnTo>
                    <a:pt x="28" y="3"/>
                  </a:lnTo>
                  <a:lnTo>
                    <a:pt x="8" y="27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7" name="Line 629"/>
            <p:cNvSpPr>
              <a:spLocks noChangeShapeType="1"/>
            </p:cNvSpPr>
            <p:nvPr/>
          </p:nvSpPr>
          <p:spPr bwMode="auto">
            <a:xfrm>
              <a:off x="2244" y="291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8" name="Line 630"/>
            <p:cNvSpPr>
              <a:spLocks noChangeShapeType="1"/>
            </p:cNvSpPr>
            <p:nvPr/>
          </p:nvSpPr>
          <p:spPr bwMode="auto">
            <a:xfrm>
              <a:off x="2244" y="225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59" name="Line 631"/>
            <p:cNvSpPr>
              <a:spLocks noChangeShapeType="1"/>
            </p:cNvSpPr>
            <p:nvPr/>
          </p:nvSpPr>
          <p:spPr bwMode="auto">
            <a:xfrm>
              <a:off x="2108" y="225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0" name="Line 632"/>
            <p:cNvSpPr>
              <a:spLocks noChangeShapeType="1"/>
            </p:cNvSpPr>
            <p:nvPr/>
          </p:nvSpPr>
          <p:spPr bwMode="auto">
            <a:xfrm>
              <a:off x="3549" y="2689"/>
              <a:ext cx="32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1" name="Line 633"/>
            <p:cNvSpPr>
              <a:spLocks noChangeShapeType="1"/>
            </p:cNvSpPr>
            <p:nvPr/>
          </p:nvSpPr>
          <p:spPr bwMode="auto">
            <a:xfrm>
              <a:off x="3549" y="2487"/>
              <a:ext cx="32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2" name="Line 634"/>
            <p:cNvSpPr>
              <a:spLocks noChangeShapeType="1"/>
            </p:cNvSpPr>
            <p:nvPr/>
          </p:nvSpPr>
          <p:spPr bwMode="auto">
            <a:xfrm flipV="1">
              <a:off x="3855" y="2523"/>
              <a:ext cx="1" cy="130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3" name="Freeform 635"/>
            <p:cNvSpPr>
              <a:spLocks/>
            </p:cNvSpPr>
            <p:nvPr/>
          </p:nvSpPr>
          <p:spPr bwMode="auto">
            <a:xfrm>
              <a:off x="3849" y="2653"/>
              <a:ext cx="12" cy="36"/>
            </a:xfrm>
            <a:custGeom>
              <a:avLst/>
              <a:gdLst>
                <a:gd name="T0" fmla="*/ 0 w 108"/>
                <a:gd name="T1" fmla="*/ 0 h 325"/>
                <a:gd name="T2" fmla="*/ 108 w 108"/>
                <a:gd name="T3" fmla="*/ 0 h 325"/>
                <a:gd name="T4" fmla="*/ 54 w 108"/>
                <a:gd name="T5" fmla="*/ 325 h 325"/>
                <a:gd name="T6" fmla="*/ 0 w 108"/>
                <a:gd name="T7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5">
                  <a:moveTo>
                    <a:pt x="0" y="0"/>
                  </a:moveTo>
                  <a:lnTo>
                    <a:pt x="108" y="0"/>
                  </a:lnTo>
                  <a:lnTo>
                    <a:pt x="54" y="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4" name="Freeform 636"/>
            <p:cNvSpPr>
              <a:spLocks/>
            </p:cNvSpPr>
            <p:nvPr/>
          </p:nvSpPr>
          <p:spPr bwMode="auto">
            <a:xfrm>
              <a:off x="3849" y="2653"/>
              <a:ext cx="12" cy="36"/>
            </a:xfrm>
            <a:custGeom>
              <a:avLst/>
              <a:gdLst>
                <a:gd name="T0" fmla="*/ 0 w 108"/>
                <a:gd name="T1" fmla="*/ 0 h 325"/>
                <a:gd name="T2" fmla="*/ 108 w 108"/>
                <a:gd name="T3" fmla="*/ 0 h 325"/>
                <a:gd name="T4" fmla="*/ 54 w 108"/>
                <a:gd name="T5" fmla="*/ 325 h 325"/>
                <a:gd name="T6" fmla="*/ 0 w 108"/>
                <a:gd name="T7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5">
                  <a:moveTo>
                    <a:pt x="0" y="0"/>
                  </a:moveTo>
                  <a:lnTo>
                    <a:pt x="108" y="0"/>
                  </a:lnTo>
                  <a:lnTo>
                    <a:pt x="54" y="3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5" name="Freeform 637"/>
            <p:cNvSpPr>
              <a:spLocks/>
            </p:cNvSpPr>
            <p:nvPr/>
          </p:nvSpPr>
          <p:spPr bwMode="auto">
            <a:xfrm>
              <a:off x="3849" y="2487"/>
              <a:ext cx="12" cy="36"/>
            </a:xfrm>
            <a:custGeom>
              <a:avLst/>
              <a:gdLst>
                <a:gd name="T0" fmla="*/ 0 w 108"/>
                <a:gd name="T1" fmla="*/ 323 h 323"/>
                <a:gd name="T2" fmla="*/ 108 w 108"/>
                <a:gd name="T3" fmla="*/ 323 h 323"/>
                <a:gd name="T4" fmla="*/ 54 w 108"/>
                <a:gd name="T5" fmla="*/ 0 h 323"/>
                <a:gd name="T6" fmla="*/ 0 w 108"/>
                <a:gd name="T7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3">
                  <a:moveTo>
                    <a:pt x="0" y="323"/>
                  </a:moveTo>
                  <a:lnTo>
                    <a:pt x="108" y="323"/>
                  </a:lnTo>
                  <a:lnTo>
                    <a:pt x="54" y="0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6" name="Freeform 638"/>
            <p:cNvSpPr>
              <a:spLocks/>
            </p:cNvSpPr>
            <p:nvPr/>
          </p:nvSpPr>
          <p:spPr bwMode="auto">
            <a:xfrm>
              <a:off x="3849" y="2487"/>
              <a:ext cx="12" cy="36"/>
            </a:xfrm>
            <a:custGeom>
              <a:avLst/>
              <a:gdLst>
                <a:gd name="T0" fmla="*/ 0 w 108"/>
                <a:gd name="T1" fmla="*/ 323 h 323"/>
                <a:gd name="T2" fmla="*/ 108 w 108"/>
                <a:gd name="T3" fmla="*/ 323 h 323"/>
                <a:gd name="T4" fmla="*/ 54 w 108"/>
                <a:gd name="T5" fmla="*/ 0 h 323"/>
                <a:gd name="T6" fmla="*/ 0 w 108"/>
                <a:gd name="T7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3">
                  <a:moveTo>
                    <a:pt x="0" y="323"/>
                  </a:moveTo>
                  <a:lnTo>
                    <a:pt x="108" y="323"/>
                  </a:lnTo>
                  <a:lnTo>
                    <a:pt x="54" y="0"/>
                  </a:lnTo>
                  <a:lnTo>
                    <a:pt x="0" y="323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7" name="Freeform 639"/>
            <p:cNvSpPr>
              <a:spLocks/>
            </p:cNvSpPr>
            <p:nvPr/>
          </p:nvSpPr>
          <p:spPr bwMode="auto">
            <a:xfrm>
              <a:off x="3800" y="2601"/>
              <a:ext cx="9" cy="12"/>
            </a:xfrm>
            <a:custGeom>
              <a:avLst/>
              <a:gdLst>
                <a:gd name="T0" fmla="*/ 0 w 77"/>
                <a:gd name="T1" fmla="*/ 54 h 108"/>
                <a:gd name="T2" fmla="*/ 23 w 77"/>
                <a:gd name="T3" fmla="*/ 92 h 108"/>
                <a:gd name="T4" fmla="*/ 77 w 77"/>
                <a:gd name="T5" fmla="*/ 108 h 108"/>
                <a:gd name="T6" fmla="*/ 70 w 77"/>
                <a:gd name="T7" fmla="*/ 92 h 108"/>
                <a:gd name="T8" fmla="*/ 48 w 77"/>
                <a:gd name="T9" fmla="*/ 53 h 108"/>
                <a:gd name="T10" fmla="*/ 36 w 77"/>
                <a:gd name="T11" fmla="*/ 34 h 108"/>
                <a:gd name="T12" fmla="*/ 10 w 77"/>
                <a:gd name="T13" fmla="*/ 0 h 108"/>
                <a:gd name="T14" fmla="*/ 0 w 77"/>
                <a:gd name="T15" fmla="*/ 5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08">
                  <a:moveTo>
                    <a:pt x="0" y="54"/>
                  </a:moveTo>
                  <a:lnTo>
                    <a:pt x="23" y="92"/>
                  </a:lnTo>
                  <a:lnTo>
                    <a:pt x="77" y="108"/>
                  </a:lnTo>
                  <a:lnTo>
                    <a:pt x="70" y="92"/>
                  </a:lnTo>
                  <a:lnTo>
                    <a:pt x="48" y="53"/>
                  </a:lnTo>
                  <a:lnTo>
                    <a:pt x="36" y="34"/>
                  </a:lnTo>
                  <a:lnTo>
                    <a:pt x="10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8" name="Freeform 640"/>
            <p:cNvSpPr>
              <a:spLocks/>
            </p:cNvSpPr>
            <p:nvPr/>
          </p:nvSpPr>
          <p:spPr bwMode="auto">
            <a:xfrm>
              <a:off x="3790" y="2593"/>
              <a:ext cx="51" cy="19"/>
            </a:xfrm>
            <a:custGeom>
              <a:avLst/>
              <a:gdLst>
                <a:gd name="T0" fmla="*/ 0 w 455"/>
                <a:gd name="T1" fmla="*/ 0 h 167"/>
                <a:gd name="T2" fmla="*/ 0 w 455"/>
                <a:gd name="T3" fmla="*/ 29 h 167"/>
                <a:gd name="T4" fmla="*/ 25 w 455"/>
                <a:gd name="T5" fmla="*/ 48 h 167"/>
                <a:gd name="T6" fmla="*/ 60 w 455"/>
                <a:gd name="T7" fmla="*/ 84 h 167"/>
                <a:gd name="T8" fmla="*/ 65 w 455"/>
                <a:gd name="T9" fmla="*/ 89 h 167"/>
                <a:gd name="T10" fmla="*/ 91 w 455"/>
                <a:gd name="T11" fmla="*/ 125 h 167"/>
                <a:gd name="T12" fmla="*/ 101 w 455"/>
                <a:gd name="T13" fmla="*/ 71 h 167"/>
                <a:gd name="T14" fmla="*/ 455 w 455"/>
                <a:gd name="T15" fmla="*/ 167 h 167"/>
                <a:gd name="T16" fmla="*/ 455 w 455"/>
                <a:gd name="T17" fmla="*/ 122 h 167"/>
                <a:gd name="T18" fmla="*/ 0 w 455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5" h="167">
                  <a:moveTo>
                    <a:pt x="0" y="0"/>
                  </a:moveTo>
                  <a:lnTo>
                    <a:pt x="0" y="29"/>
                  </a:lnTo>
                  <a:lnTo>
                    <a:pt x="25" y="48"/>
                  </a:lnTo>
                  <a:lnTo>
                    <a:pt x="60" y="84"/>
                  </a:lnTo>
                  <a:lnTo>
                    <a:pt x="65" y="89"/>
                  </a:lnTo>
                  <a:lnTo>
                    <a:pt x="91" y="125"/>
                  </a:lnTo>
                  <a:lnTo>
                    <a:pt x="101" y="71"/>
                  </a:lnTo>
                  <a:lnTo>
                    <a:pt x="455" y="167"/>
                  </a:lnTo>
                  <a:lnTo>
                    <a:pt x="455" y="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69" name="Freeform 641"/>
            <p:cNvSpPr>
              <a:spLocks/>
            </p:cNvSpPr>
            <p:nvPr/>
          </p:nvSpPr>
          <p:spPr bwMode="auto">
            <a:xfrm>
              <a:off x="3791" y="2560"/>
              <a:ext cx="50" cy="32"/>
            </a:xfrm>
            <a:custGeom>
              <a:avLst/>
              <a:gdLst>
                <a:gd name="T0" fmla="*/ 0 w 453"/>
                <a:gd name="T1" fmla="*/ 0 h 294"/>
                <a:gd name="T2" fmla="*/ 0 w 453"/>
                <a:gd name="T3" fmla="*/ 36 h 294"/>
                <a:gd name="T4" fmla="*/ 294 w 453"/>
                <a:gd name="T5" fmla="*/ 280 h 294"/>
                <a:gd name="T6" fmla="*/ 344 w 453"/>
                <a:gd name="T7" fmla="*/ 294 h 294"/>
                <a:gd name="T8" fmla="*/ 344 w 453"/>
                <a:gd name="T9" fmla="*/ 137 h 294"/>
                <a:gd name="T10" fmla="*/ 453 w 453"/>
                <a:gd name="T11" fmla="*/ 166 h 294"/>
                <a:gd name="T12" fmla="*/ 453 w 453"/>
                <a:gd name="T13" fmla="*/ 121 h 294"/>
                <a:gd name="T14" fmla="*/ 344 w 453"/>
                <a:gd name="T15" fmla="*/ 92 h 294"/>
                <a:gd name="T16" fmla="*/ 344 w 453"/>
                <a:gd name="T17" fmla="*/ 43 h 294"/>
                <a:gd name="T18" fmla="*/ 294 w 453"/>
                <a:gd name="T19" fmla="*/ 29 h 294"/>
                <a:gd name="T20" fmla="*/ 294 w 453"/>
                <a:gd name="T21" fmla="*/ 78 h 294"/>
                <a:gd name="T22" fmla="*/ 294 w 453"/>
                <a:gd name="T23" fmla="*/ 236 h 294"/>
                <a:gd name="T24" fmla="*/ 89 w 453"/>
                <a:gd name="T25" fmla="*/ 69 h 294"/>
                <a:gd name="T26" fmla="*/ 0 w 453"/>
                <a:gd name="T2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294">
                  <a:moveTo>
                    <a:pt x="0" y="0"/>
                  </a:moveTo>
                  <a:lnTo>
                    <a:pt x="0" y="36"/>
                  </a:lnTo>
                  <a:lnTo>
                    <a:pt x="294" y="280"/>
                  </a:lnTo>
                  <a:lnTo>
                    <a:pt x="344" y="294"/>
                  </a:lnTo>
                  <a:lnTo>
                    <a:pt x="344" y="137"/>
                  </a:lnTo>
                  <a:lnTo>
                    <a:pt x="453" y="166"/>
                  </a:lnTo>
                  <a:lnTo>
                    <a:pt x="453" y="121"/>
                  </a:lnTo>
                  <a:lnTo>
                    <a:pt x="344" y="92"/>
                  </a:lnTo>
                  <a:lnTo>
                    <a:pt x="344" y="43"/>
                  </a:lnTo>
                  <a:lnTo>
                    <a:pt x="294" y="29"/>
                  </a:lnTo>
                  <a:lnTo>
                    <a:pt x="294" y="78"/>
                  </a:lnTo>
                  <a:lnTo>
                    <a:pt x="294" y="236"/>
                  </a:lnTo>
                  <a:lnTo>
                    <a:pt x="89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0" name="Freeform 642"/>
            <p:cNvSpPr>
              <a:spLocks/>
            </p:cNvSpPr>
            <p:nvPr/>
          </p:nvSpPr>
          <p:spPr bwMode="auto">
            <a:xfrm>
              <a:off x="3791" y="2560"/>
              <a:ext cx="32" cy="26"/>
            </a:xfrm>
            <a:custGeom>
              <a:avLst/>
              <a:gdLst>
                <a:gd name="T0" fmla="*/ 0 w 294"/>
                <a:gd name="T1" fmla="*/ 0 h 236"/>
                <a:gd name="T2" fmla="*/ 89 w 294"/>
                <a:gd name="T3" fmla="*/ 69 h 236"/>
                <a:gd name="T4" fmla="*/ 294 w 294"/>
                <a:gd name="T5" fmla="*/ 123 h 236"/>
                <a:gd name="T6" fmla="*/ 294 w 294"/>
                <a:gd name="T7" fmla="*/ 236 h 236"/>
                <a:gd name="T8" fmla="*/ 294 w 294"/>
                <a:gd name="T9" fmla="*/ 78 h 236"/>
                <a:gd name="T10" fmla="*/ 0 w 294"/>
                <a:gd name="T1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236">
                  <a:moveTo>
                    <a:pt x="0" y="0"/>
                  </a:moveTo>
                  <a:lnTo>
                    <a:pt x="89" y="69"/>
                  </a:lnTo>
                  <a:lnTo>
                    <a:pt x="294" y="123"/>
                  </a:lnTo>
                  <a:lnTo>
                    <a:pt x="294" y="236"/>
                  </a:lnTo>
                  <a:lnTo>
                    <a:pt x="294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1" name="Line 643"/>
            <p:cNvSpPr>
              <a:spLocks noChangeShapeType="1"/>
            </p:cNvSpPr>
            <p:nvPr/>
          </p:nvSpPr>
          <p:spPr bwMode="auto">
            <a:xfrm>
              <a:off x="3540" y="268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2" name="Line 644"/>
            <p:cNvSpPr>
              <a:spLocks noChangeShapeType="1"/>
            </p:cNvSpPr>
            <p:nvPr/>
          </p:nvSpPr>
          <p:spPr bwMode="auto">
            <a:xfrm>
              <a:off x="3540" y="248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3" name="Line 645"/>
            <p:cNvSpPr>
              <a:spLocks noChangeShapeType="1"/>
            </p:cNvSpPr>
            <p:nvPr/>
          </p:nvSpPr>
          <p:spPr bwMode="auto">
            <a:xfrm>
              <a:off x="3855" y="248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4" name="Freeform 646"/>
            <p:cNvSpPr>
              <a:spLocks/>
            </p:cNvSpPr>
            <p:nvPr/>
          </p:nvSpPr>
          <p:spPr bwMode="auto">
            <a:xfrm>
              <a:off x="2748" y="2372"/>
              <a:ext cx="432" cy="432"/>
            </a:xfrm>
            <a:custGeom>
              <a:avLst/>
              <a:gdLst>
                <a:gd name="T0" fmla="*/ 2496 w 3886"/>
                <a:gd name="T1" fmla="*/ 80 h 3889"/>
                <a:gd name="T2" fmla="*/ 2302 w 3886"/>
                <a:gd name="T3" fmla="*/ 33 h 3889"/>
                <a:gd name="T4" fmla="*/ 2104 w 3886"/>
                <a:gd name="T5" fmla="*/ 6 h 3889"/>
                <a:gd name="T6" fmla="*/ 1904 w 3886"/>
                <a:gd name="T7" fmla="*/ 0 h 3889"/>
                <a:gd name="T8" fmla="*/ 1706 w 3886"/>
                <a:gd name="T9" fmla="*/ 14 h 3889"/>
                <a:gd name="T10" fmla="*/ 1509 w 3886"/>
                <a:gd name="T11" fmla="*/ 49 h 3889"/>
                <a:gd name="T12" fmla="*/ 1317 w 3886"/>
                <a:gd name="T13" fmla="*/ 104 h 3889"/>
                <a:gd name="T14" fmla="*/ 1131 w 3886"/>
                <a:gd name="T15" fmla="*/ 177 h 3889"/>
                <a:gd name="T16" fmla="*/ 955 w 3886"/>
                <a:gd name="T17" fmla="*/ 269 h 3889"/>
                <a:gd name="T18" fmla="*/ 788 w 3886"/>
                <a:gd name="T19" fmla="*/ 380 h 3889"/>
                <a:gd name="T20" fmla="*/ 634 w 3886"/>
                <a:gd name="T21" fmla="*/ 507 h 3889"/>
                <a:gd name="T22" fmla="*/ 493 w 3886"/>
                <a:gd name="T23" fmla="*/ 649 h 3889"/>
                <a:gd name="T24" fmla="*/ 368 w 3886"/>
                <a:gd name="T25" fmla="*/ 805 h 3889"/>
                <a:gd name="T26" fmla="*/ 260 w 3886"/>
                <a:gd name="T27" fmla="*/ 972 h 3889"/>
                <a:gd name="T28" fmla="*/ 170 w 3886"/>
                <a:gd name="T29" fmla="*/ 1150 h 3889"/>
                <a:gd name="T30" fmla="*/ 98 w 3886"/>
                <a:gd name="T31" fmla="*/ 1336 h 3889"/>
                <a:gd name="T32" fmla="*/ 45 w 3886"/>
                <a:gd name="T33" fmla="*/ 1529 h 3889"/>
                <a:gd name="T34" fmla="*/ 12 w 3886"/>
                <a:gd name="T35" fmla="*/ 1727 h 3889"/>
                <a:gd name="T36" fmla="*/ 0 w 3886"/>
                <a:gd name="T37" fmla="*/ 1926 h 3889"/>
                <a:gd name="T38" fmla="*/ 9 w 3886"/>
                <a:gd name="T39" fmla="*/ 2126 h 3889"/>
                <a:gd name="T40" fmla="*/ 37 w 3886"/>
                <a:gd name="T41" fmla="*/ 2323 h 3889"/>
                <a:gd name="T42" fmla="*/ 87 w 3886"/>
                <a:gd name="T43" fmla="*/ 2517 h 3889"/>
                <a:gd name="T44" fmla="*/ 155 w 3886"/>
                <a:gd name="T45" fmla="*/ 2705 h 3889"/>
                <a:gd name="T46" fmla="*/ 242 w 3886"/>
                <a:gd name="T47" fmla="*/ 2885 h 3889"/>
                <a:gd name="T48" fmla="*/ 348 w 3886"/>
                <a:gd name="T49" fmla="*/ 3053 h 3889"/>
                <a:gd name="T50" fmla="*/ 469 w 3886"/>
                <a:gd name="T51" fmla="*/ 3211 h 3889"/>
                <a:gd name="T52" fmla="*/ 607 w 3886"/>
                <a:gd name="T53" fmla="*/ 3356 h 3889"/>
                <a:gd name="T54" fmla="*/ 759 w 3886"/>
                <a:gd name="T55" fmla="*/ 3487 h 3889"/>
                <a:gd name="T56" fmla="*/ 923 w 3886"/>
                <a:gd name="T57" fmla="*/ 3599 h 3889"/>
                <a:gd name="T58" fmla="*/ 1099 w 3886"/>
                <a:gd name="T59" fmla="*/ 3696 h 3889"/>
                <a:gd name="T60" fmla="*/ 1283 w 3886"/>
                <a:gd name="T61" fmla="*/ 3773 h 3889"/>
                <a:gd name="T62" fmla="*/ 1473 w 3886"/>
                <a:gd name="T63" fmla="*/ 3831 h 3889"/>
                <a:gd name="T64" fmla="*/ 1670 w 3886"/>
                <a:gd name="T65" fmla="*/ 3869 h 3889"/>
                <a:gd name="T66" fmla="*/ 1868 w 3886"/>
                <a:gd name="T67" fmla="*/ 3888 h 3889"/>
                <a:gd name="T68" fmla="*/ 2068 w 3886"/>
                <a:gd name="T69" fmla="*/ 3885 h 3889"/>
                <a:gd name="T70" fmla="*/ 2266 w 3886"/>
                <a:gd name="T71" fmla="*/ 3861 h 3889"/>
                <a:gd name="T72" fmla="*/ 2461 w 3886"/>
                <a:gd name="T73" fmla="*/ 3819 h 3889"/>
                <a:gd name="T74" fmla="*/ 2650 w 3886"/>
                <a:gd name="T75" fmla="*/ 3755 h 3889"/>
                <a:gd name="T76" fmla="*/ 2832 w 3886"/>
                <a:gd name="T77" fmla="*/ 3673 h 3889"/>
                <a:gd name="T78" fmla="*/ 3005 w 3886"/>
                <a:gd name="T79" fmla="*/ 3573 h 3889"/>
                <a:gd name="T80" fmla="*/ 3166 w 3886"/>
                <a:gd name="T81" fmla="*/ 3456 h 3889"/>
                <a:gd name="T82" fmla="*/ 3314 w 3886"/>
                <a:gd name="T83" fmla="*/ 3322 h 3889"/>
                <a:gd name="T84" fmla="*/ 3448 w 3886"/>
                <a:gd name="T85" fmla="*/ 3174 h 3889"/>
                <a:gd name="T86" fmla="*/ 3566 w 3886"/>
                <a:gd name="T87" fmla="*/ 3013 h 3889"/>
                <a:gd name="T88" fmla="*/ 3667 w 3886"/>
                <a:gd name="T89" fmla="*/ 2841 h 3889"/>
                <a:gd name="T90" fmla="*/ 3750 w 3886"/>
                <a:gd name="T91" fmla="*/ 2659 h 3889"/>
                <a:gd name="T92" fmla="*/ 3814 w 3886"/>
                <a:gd name="T93" fmla="*/ 2469 h 3889"/>
                <a:gd name="T94" fmla="*/ 3858 w 3886"/>
                <a:gd name="T95" fmla="*/ 2275 h 3889"/>
                <a:gd name="T96" fmla="*/ 3882 w 3886"/>
                <a:gd name="T97" fmla="*/ 2076 h 3889"/>
                <a:gd name="T98" fmla="*/ 3885 w 3886"/>
                <a:gd name="T99" fmla="*/ 1877 h 3889"/>
                <a:gd name="T100" fmla="*/ 3868 w 3886"/>
                <a:gd name="T101" fmla="*/ 1677 h 3889"/>
                <a:gd name="T102" fmla="*/ 3830 w 3886"/>
                <a:gd name="T103" fmla="*/ 1481 h 3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6" h="3889">
                  <a:moveTo>
                    <a:pt x="2622" y="123"/>
                  </a:moveTo>
                  <a:lnTo>
                    <a:pt x="2560" y="100"/>
                  </a:lnTo>
                  <a:lnTo>
                    <a:pt x="2496" y="80"/>
                  </a:lnTo>
                  <a:lnTo>
                    <a:pt x="2432" y="62"/>
                  </a:lnTo>
                  <a:lnTo>
                    <a:pt x="2367" y="47"/>
                  </a:lnTo>
                  <a:lnTo>
                    <a:pt x="2302" y="33"/>
                  </a:lnTo>
                  <a:lnTo>
                    <a:pt x="2236" y="22"/>
                  </a:lnTo>
                  <a:lnTo>
                    <a:pt x="2171" y="13"/>
                  </a:lnTo>
                  <a:lnTo>
                    <a:pt x="2104" y="6"/>
                  </a:lnTo>
                  <a:lnTo>
                    <a:pt x="2038" y="2"/>
                  </a:lnTo>
                  <a:lnTo>
                    <a:pt x="1971" y="0"/>
                  </a:lnTo>
                  <a:lnTo>
                    <a:pt x="1904" y="0"/>
                  </a:lnTo>
                  <a:lnTo>
                    <a:pt x="1839" y="2"/>
                  </a:lnTo>
                  <a:lnTo>
                    <a:pt x="1772" y="7"/>
                  </a:lnTo>
                  <a:lnTo>
                    <a:pt x="1706" y="14"/>
                  </a:lnTo>
                  <a:lnTo>
                    <a:pt x="1640" y="24"/>
                  </a:lnTo>
                  <a:lnTo>
                    <a:pt x="1574" y="35"/>
                  </a:lnTo>
                  <a:lnTo>
                    <a:pt x="1509" y="49"/>
                  </a:lnTo>
                  <a:lnTo>
                    <a:pt x="1444" y="64"/>
                  </a:lnTo>
                  <a:lnTo>
                    <a:pt x="1380" y="83"/>
                  </a:lnTo>
                  <a:lnTo>
                    <a:pt x="1317" y="104"/>
                  </a:lnTo>
                  <a:lnTo>
                    <a:pt x="1254" y="126"/>
                  </a:lnTo>
                  <a:lnTo>
                    <a:pt x="1193" y="151"/>
                  </a:lnTo>
                  <a:lnTo>
                    <a:pt x="1131" y="177"/>
                  </a:lnTo>
                  <a:lnTo>
                    <a:pt x="1071" y="206"/>
                  </a:lnTo>
                  <a:lnTo>
                    <a:pt x="1013" y="237"/>
                  </a:lnTo>
                  <a:lnTo>
                    <a:pt x="955" y="269"/>
                  </a:lnTo>
                  <a:lnTo>
                    <a:pt x="898" y="305"/>
                  </a:lnTo>
                  <a:lnTo>
                    <a:pt x="843" y="342"/>
                  </a:lnTo>
                  <a:lnTo>
                    <a:pt x="788" y="380"/>
                  </a:lnTo>
                  <a:lnTo>
                    <a:pt x="736" y="421"/>
                  </a:lnTo>
                  <a:lnTo>
                    <a:pt x="684" y="464"/>
                  </a:lnTo>
                  <a:lnTo>
                    <a:pt x="634" y="507"/>
                  </a:lnTo>
                  <a:lnTo>
                    <a:pt x="586" y="552"/>
                  </a:lnTo>
                  <a:lnTo>
                    <a:pt x="539" y="601"/>
                  </a:lnTo>
                  <a:lnTo>
                    <a:pt x="493" y="649"/>
                  </a:lnTo>
                  <a:lnTo>
                    <a:pt x="451" y="699"/>
                  </a:lnTo>
                  <a:lnTo>
                    <a:pt x="409" y="752"/>
                  </a:lnTo>
                  <a:lnTo>
                    <a:pt x="368" y="805"/>
                  </a:lnTo>
                  <a:lnTo>
                    <a:pt x="331" y="859"/>
                  </a:lnTo>
                  <a:lnTo>
                    <a:pt x="295" y="915"/>
                  </a:lnTo>
                  <a:lnTo>
                    <a:pt x="260" y="972"/>
                  </a:lnTo>
                  <a:lnTo>
                    <a:pt x="228" y="1030"/>
                  </a:lnTo>
                  <a:lnTo>
                    <a:pt x="197" y="1090"/>
                  </a:lnTo>
                  <a:lnTo>
                    <a:pt x="170" y="1150"/>
                  </a:lnTo>
                  <a:lnTo>
                    <a:pt x="144" y="1211"/>
                  </a:lnTo>
                  <a:lnTo>
                    <a:pt x="120" y="1274"/>
                  </a:lnTo>
                  <a:lnTo>
                    <a:pt x="98" y="1336"/>
                  </a:lnTo>
                  <a:lnTo>
                    <a:pt x="78" y="1400"/>
                  </a:lnTo>
                  <a:lnTo>
                    <a:pt x="60" y="1465"/>
                  </a:lnTo>
                  <a:lnTo>
                    <a:pt x="45" y="1529"/>
                  </a:lnTo>
                  <a:lnTo>
                    <a:pt x="32" y="1595"/>
                  </a:lnTo>
                  <a:lnTo>
                    <a:pt x="21" y="1661"/>
                  </a:lnTo>
                  <a:lnTo>
                    <a:pt x="12" y="1727"/>
                  </a:lnTo>
                  <a:lnTo>
                    <a:pt x="6" y="1792"/>
                  </a:lnTo>
                  <a:lnTo>
                    <a:pt x="2" y="1859"/>
                  </a:lnTo>
                  <a:lnTo>
                    <a:pt x="0" y="1926"/>
                  </a:lnTo>
                  <a:lnTo>
                    <a:pt x="1" y="1992"/>
                  </a:lnTo>
                  <a:lnTo>
                    <a:pt x="3" y="2059"/>
                  </a:lnTo>
                  <a:lnTo>
                    <a:pt x="9" y="2126"/>
                  </a:lnTo>
                  <a:lnTo>
                    <a:pt x="17" y="2192"/>
                  </a:lnTo>
                  <a:lnTo>
                    <a:pt x="25" y="2257"/>
                  </a:lnTo>
                  <a:lnTo>
                    <a:pt x="37" y="2323"/>
                  </a:lnTo>
                  <a:lnTo>
                    <a:pt x="52" y="2388"/>
                  </a:lnTo>
                  <a:lnTo>
                    <a:pt x="68" y="2453"/>
                  </a:lnTo>
                  <a:lnTo>
                    <a:pt x="87" y="2517"/>
                  </a:lnTo>
                  <a:lnTo>
                    <a:pt x="108" y="2580"/>
                  </a:lnTo>
                  <a:lnTo>
                    <a:pt x="129" y="2642"/>
                  </a:lnTo>
                  <a:lnTo>
                    <a:pt x="155" y="2705"/>
                  </a:lnTo>
                  <a:lnTo>
                    <a:pt x="182" y="2765"/>
                  </a:lnTo>
                  <a:lnTo>
                    <a:pt x="211" y="2825"/>
                  </a:lnTo>
                  <a:lnTo>
                    <a:pt x="242" y="2885"/>
                  </a:lnTo>
                  <a:lnTo>
                    <a:pt x="275" y="2942"/>
                  </a:lnTo>
                  <a:lnTo>
                    <a:pt x="310" y="2999"/>
                  </a:lnTo>
                  <a:lnTo>
                    <a:pt x="348" y="3053"/>
                  </a:lnTo>
                  <a:lnTo>
                    <a:pt x="386" y="3108"/>
                  </a:lnTo>
                  <a:lnTo>
                    <a:pt x="428" y="3161"/>
                  </a:lnTo>
                  <a:lnTo>
                    <a:pt x="469" y="3211"/>
                  </a:lnTo>
                  <a:lnTo>
                    <a:pt x="514" y="3262"/>
                  </a:lnTo>
                  <a:lnTo>
                    <a:pt x="560" y="3310"/>
                  </a:lnTo>
                  <a:lnTo>
                    <a:pt x="607" y="3356"/>
                  </a:lnTo>
                  <a:lnTo>
                    <a:pt x="657" y="3401"/>
                  </a:lnTo>
                  <a:lnTo>
                    <a:pt x="707" y="3445"/>
                  </a:lnTo>
                  <a:lnTo>
                    <a:pt x="759" y="3487"/>
                  </a:lnTo>
                  <a:lnTo>
                    <a:pt x="812" y="3526"/>
                  </a:lnTo>
                  <a:lnTo>
                    <a:pt x="867" y="3563"/>
                  </a:lnTo>
                  <a:lnTo>
                    <a:pt x="923" y="3599"/>
                  </a:lnTo>
                  <a:lnTo>
                    <a:pt x="980" y="3633"/>
                  </a:lnTo>
                  <a:lnTo>
                    <a:pt x="1039" y="3665"/>
                  </a:lnTo>
                  <a:lnTo>
                    <a:pt x="1099" y="3696"/>
                  </a:lnTo>
                  <a:lnTo>
                    <a:pt x="1159" y="3723"/>
                  </a:lnTo>
                  <a:lnTo>
                    <a:pt x="1220" y="3750"/>
                  </a:lnTo>
                  <a:lnTo>
                    <a:pt x="1283" y="3773"/>
                  </a:lnTo>
                  <a:lnTo>
                    <a:pt x="1345" y="3795"/>
                  </a:lnTo>
                  <a:lnTo>
                    <a:pt x="1409" y="3814"/>
                  </a:lnTo>
                  <a:lnTo>
                    <a:pt x="1473" y="3831"/>
                  </a:lnTo>
                  <a:lnTo>
                    <a:pt x="1538" y="3846"/>
                  </a:lnTo>
                  <a:lnTo>
                    <a:pt x="1604" y="3859"/>
                  </a:lnTo>
                  <a:lnTo>
                    <a:pt x="1670" y="3869"/>
                  </a:lnTo>
                  <a:lnTo>
                    <a:pt x="1735" y="3878"/>
                  </a:lnTo>
                  <a:lnTo>
                    <a:pt x="1801" y="3883"/>
                  </a:lnTo>
                  <a:lnTo>
                    <a:pt x="1868" y="3888"/>
                  </a:lnTo>
                  <a:lnTo>
                    <a:pt x="1935" y="3889"/>
                  </a:lnTo>
                  <a:lnTo>
                    <a:pt x="2001" y="3888"/>
                  </a:lnTo>
                  <a:lnTo>
                    <a:pt x="2068" y="3885"/>
                  </a:lnTo>
                  <a:lnTo>
                    <a:pt x="2133" y="3879"/>
                  </a:lnTo>
                  <a:lnTo>
                    <a:pt x="2200" y="3871"/>
                  </a:lnTo>
                  <a:lnTo>
                    <a:pt x="2266" y="3861"/>
                  </a:lnTo>
                  <a:lnTo>
                    <a:pt x="2331" y="3849"/>
                  </a:lnTo>
                  <a:lnTo>
                    <a:pt x="2397" y="3835"/>
                  </a:lnTo>
                  <a:lnTo>
                    <a:pt x="2461" y="3819"/>
                  </a:lnTo>
                  <a:lnTo>
                    <a:pt x="2525" y="3800"/>
                  </a:lnTo>
                  <a:lnTo>
                    <a:pt x="2587" y="3779"/>
                  </a:lnTo>
                  <a:lnTo>
                    <a:pt x="2650" y="3755"/>
                  </a:lnTo>
                  <a:lnTo>
                    <a:pt x="2711" y="3730"/>
                  </a:lnTo>
                  <a:lnTo>
                    <a:pt x="2773" y="3703"/>
                  </a:lnTo>
                  <a:lnTo>
                    <a:pt x="2832" y="3673"/>
                  </a:lnTo>
                  <a:lnTo>
                    <a:pt x="2891" y="3642"/>
                  </a:lnTo>
                  <a:lnTo>
                    <a:pt x="2948" y="3608"/>
                  </a:lnTo>
                  <a:lnTo>
                    <a:pt x="3005" y="3573"/>
                  </a:lnTo>
                  <a:lnTo>
                    <a:pt x="3060" y="3536"/>
                  </a:lnTo>
                  <a:lnTo>
                    <a:pt x="3114" y="3496"/>
                  </a:lnTo>
                  <a:lnTo>
                    <a:pt x="3166" y="3456"/>
                  </a:lnTo>
                  <a:lnTo>
                    <a:pt x="3217" y="3413"/>
                  </a:lnTo>
                  <a:lnTo>
                    <a:pt x="3267" y="3368"/>
                  </a:lnTo>
                  <a:lnTo>
                    <a:pt x="3314" y="3322"/>
                  </a:lnTo>
                  <a:lnTo>
                    <a:pt x="3361" y="3274"/>
                  </a:lnTo>
                  <a:lnTo>
                    <a:pt x="3405" y="3224"/>
                  </a:lnTo>
                  <a:lnTo>
                    <a:pt x="3448" y="3174"/>
                  </a:lnTo>
                  <a:lnTo>
                    <a:pt x="3490" y="3121"/>
                  </a:lnTo>
                  <a:lnTo>
                    <a:pt x="3529" y="3068"/>
                  </a:lnTo>
                  <a:lnTo>
                    <a:pt x="3566" y="3013"/>
                  </a:lnTo>
                  <a:lnTo>
                    <a:pt x="3602" y="2957"/>
                  </a:lnTo>
                  <a:lnTo>
                    <a:pt x="3635" y="2899"/>
                  </a:lnTo>
                  <a:lnTo>
                    <a:pt x="3667" y="2841"/>
                  </a:lnTo>
                  <a:lnTo>
                    <a:pt x="3697" y="2780"/>
                  </a:lnTo>
                  <a:lnTo>
                    <a:pt x="3725" y="2720"/>
                  </a:lnTo>
                  <a:lnTo>
                    <a:pt x="3750" y="2659"/>
                  </a:lnTo>
                  <a:lnTo>
                    <a:pt x="3773" y="2596"/>
                  </a:lnTo>
                  <a:lnTo>
                    <a:pt x="3795" y="2534"/>
                  </a:lnTo>
                  <a:lnTo>
                    <a:pt x="3814" y="2469"/>
                  </a:lnTo>
                  <a:lnTo>
                    <a:pt x="3830" y="2405"/>
                  </a:lnTo>
                  <a:lnTo>
                    <a:pt x="3846" y="2340"/>
                  </a:lnTo>
                  <a:lnTo>
                    <a:pt x="3858" y="2275"/>
                  </a:lnTo>
                  <a:lnTo>
                    <a:pt x="3868" y="2209"/>
                  </a:lnTo>
                  <a:lnTo>
                    <a:pt x="3877" y="2142"/>
                  </a:lnTo>
                  <a:lnTo>
                    <a:pt x="3882" y="2076"/>
                  </a:lnTo>
                  <a:lnTo>
                    <a:pt x="3885" y="2010"/>
                  </a:lnTo>
                  <a:lnTo>
                    <a:pt x="3886" y="1943"/>
                  </a:lnTo>
                  <a:lnTo>
                    <a:pt x="3885" y="1877"/>
                  </a:lnTo>
                  <a:lnTo>
                    <a:pt x="3882" y="1810"/>
                  </a:lnTo>
                  <a:lnTo>
                    <a:pt x="3875" y="1744"/>
                  </a:lnTo>
                  <a:lnTo>
                    <a:pt x="3868" y="1677"/>
                  </a:lnTo>
                  <a:lnTo>
                    <a:pt x="3858" y="1612"/>
                  </a:lnTo>
                  <a:lnTo>
                    <a:pt x="3845" y="1547"/>
                  </a:lnTo>
                  <a:lnTo>
                    <a:pt x="3830" y="1481"/>
                  </a:lnTo>
                  <a:lnTo>
                    <a:pt x="3813" y="141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5" name="Freeform 647"/>
            <p:cNvSpPr>
              <a:spLocks/>
            </p:cNvSpPr>
            <p:nvPr/>
          </p:nvSpPr>
          <p:spPr bwMode="auto">
            <a:xfrm>
              <a:off x="3075" y="2814"/>
              <a:ext cx="239" cy="219"/>
            </a:xfrm>
            <a:custGeom>
              <a:avLst/>
              <a:gdLst>
                <a:gd name="T0" fmla="*/ 2145 w 2145"/>
                <a:gd name="T1" fmla="*/ 1970 h 1970"/>
                <a:gd name="T2" fmla="*/ 972 w 2145"/>
                <a:gd name="T3" fmla="*/ 1970 h 1970"/>
                <a:gd name="T4" fmla="*/ 0 w 2145"/>
                <a:gd name="T5" fmla="*/ 0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45" h="1970">
                  <a:moveTo>
                    <a:pt x="2145" y="1970"/>
                  </a:moveTo>
                  <a:lnTo>
                    <a:pt x="972" y="197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6" name="Line 648"/>
            <p:cNvSpPr>
              <a:spLocks noChangeShapeType="1"/>
            </p:cNvSpPr>
            <p:nvPr/>
          </p:nvSpPr>
          <p:spPr bwMode="auto">
            <a:xfrm flipH="1" flipV="1">
              <a:off x="2836" y="2329"/>
              <a:ext cx="16" cy="3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7" name="Freeform 649"/>
            <p:cNvSpPr>
              <a:spLocks/>
            </p:cNvSpPr>
            <p:nvPr/>
          </p:nvSpPr>
          <p:spPr bwMode="auto">
            <a:xfrm>
              <a:off x="3207" y="2979"/>
              <a:ext cx="38" cy="38"/>
            </a:xfrm>
            <a:custGeom>
              <a:avLst/>
              <a:gdLst>
                <a:gd name="T0" fmla="*/ 346 w 347"/>
                <a:gd name="T1" fmla="*/ 0 h 348"/>
                <a:gd name="T2" fmla="*/ 294 w 347"/>
                <a:gd name="T3" fmla="*/ 2 h 348"/>
                <a:gd name="T4" fmla="*/ 296 w 347"/>
                <a:gd name="T5" fmla="*/ 25 h 348"/>
                <a:gd name="T6" fmla="*/ 294 w 347"/>
                <a:gd name="T7" fmla="*/ 68 h 348"/>
                <a:gd name="T8" fmla="*/ 284 w 347"/>
                <a:gd name="T9" fmla="*/ 115 h 348"/>
                <a:gd name="T10" fmla="*/ 280 w 347"/>
                <a:gd name="T11" fmla="*/ 127 h 348"/>
                <a:gd name="T12" fmla="*/ 263 w 347"/>
                <a:gd name="T13" fmla="*/ 176 h 348"/>
                <a:gd name="T14" fmla="*/ 240 w 347"/>
                <a:gd name="T15" fmla="*/ 216 h 348"/>
                <a:gd name="T16" fmla="*/ 212 w 347"/>
                <a:gd name="T17" fmla="*/ 249 h 348"/>
                <a:gd name="T18" fmla="*/ 185 w 347"/>
                <a:gd name="T19" fmla="*/ 272 h 348"/>
                <a:gd name="T20" fmla="*/ 149 w 347"/>
                <a:gd name="T21" fmla="*/ 291 h 348"/>
                <a:gd name="T22" fmla="*/ 112 w 347"/>
                <a:gd name="T23" fmla="*/ 297 h 348"/>
                <a:gd name="T24" fmla="*/ 0 w 347"/>
                <a:gd name="T25" fmla="*/ 301 h 348"/>
                <a:gd name="T26" fmla="*/ 15 w 347"/>
                <a:gd name="T27" fmla="*/ 317 h 348"/>
                <a:gd name="T28" fmla="*/ 40 w 347"/>
                <a:gd name="T29" fmla="*/ 336 h 348"/>
                <a:gd name="T30" fmla="*/ 62 w 347"/>
                <a:gd name="T31" fmla="*/ 345 h 348"/>
                <a:gd name="T32" fmla="*/ 98 w 347"/>
                <a:gd name="T33" fmla="*/ 348 h 348"/>
                <a:gd name="T34" fmla="*/ 117 w 347"/>
                <a:gd name="T35" fmla="*/ 347 h 348"/>
                <a:gd name="T36" fmla="*/ 154 w 347"/>
                <a:gd name="T37" fmla="*/ 338 h 348"/>
                <a:gd name="T38" fmla="*/ 193 w 347"/>
                <a:gd name="T39" fmla="*/ 320 h 348"/>
                <a:gd name="T40" fmla="*/ 214 w 347"/>
                <a:gd name="T41" fmla="*/ 307 h 348"/>
                <a:gd name="T42" fmla="*/ 248 w 347"/>
                <a:gd name="T43" fmla="*/ 277 h 348"/>
                <a:gd name="T44" fmla="*/ 278 w 347"/>
                <a:gd name="T45" fmla="*/ 238 h 348"/>
                <a:gd name="T46" fmla="*/ 298 w 347"/>
                <a:gd name="T47" fmla="*/ 205 h 348"/>
                <a:gd name="T48" fmla="*/ 319 w 347"/>
                <a:gd name="T49" fmla="*/ 161 h 348"/>
                <a:gd name="T50" fmla="*/ 334 w 347"/>
                <a:gd name="T51" fmla="*/ 114 h 348"/>
                <a:gd name="T52" fmla="*/ 343 w 347"/>
                <a:gd name="T53" fmla="*/ 69 h 348"/>
                <a:gd name="T54" fmla="*/ 347 w 347"/>
                <a:gd name="T55" fmla="*/ 27 h 348"/>
                <a:gd name="T56" fmla="*/ 346 w 347"/>
                <a:gd name="T5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7" h="348">
                  <a:moveTo>
                    <a:pt x="346" y="0"/>
                  </a:moveTo>
                  <a:lnTo>
                    <a:pt x="294" y="2"/>
                  </a:lnTo>
                  <a:lnTo>
                    <a:pt x="296" y="25"/>
                  </a:lnTo>
                  <a:lnTo>
                    <a:pt x="294" y="68"/>
                  </a:lnTo>
                  <a:lnTo>
                    <a:pt x="284" y="115"/>
                  </a:lnTo>
                  <a:lnTo>
                    <a:pt x="280" y="127"/>
                  </a:lnTo>
                  <a:lnTo>
                    <a:pt x="263" y="176"/>
                  </a:lnTo>
                  <a:lnTo>
                    <a:pt x="240" y="216"/>
                  </a:lnTo>
                  <a:lnTo>
                    <a:pt x="212" y="249"/>
                  </a:lnTo>
                  <a:lnTo>
                    <a:pt x="185" y="272"/>
                  </a:lnTo>
                  <a:lnTo>
                    <a:pt x="149" y="291"/>
                  </a:lnTo>
                  <a:lnTo>
                    <a:pt x="112" y="297"/>
                  </a:lnTo>
                  <a:lnTo>
                    <a:pt x="0" y="301"/>
                  </a:lnTo>
                  <a:lnTo>
                    <a:pt x="15" y="317"/>
                  </a:lnTo>
                  <a:lnTo>
                    <a:pt x="40" y="336"/>
                  </a:lnTo>
                  <a:lnTo>
                    <a:pt x="62" y="345"/>
                  </a:lnTo>
                  <a:lnTo>
                    <a:pt x="98" y="348"/>
                  </a:lnTo>
                  <a:lnTo>
                    <a:pt x="117" y="347"/>
                  </a:lnTo>
                  <a:lnTo>
                    <a:pt x="154" y="338"/>
                  </a:lnTo>
                  <a:lnTo>
                    <a:pt x="193" y="320"/>
                  </a:lnTo>
                  <a:lnTo>
                    <a:pt x="214" y="307"/>
                  </a:lnTo>
                  <a:lnTo>
                    <a:pt x="248" y="277"/>
                  </a:lnTo>
                  <a:lnTo>
                    <a:pt x="278" y="238"/>
                  </a:lnTo>
                  <a:lnTo>
                    <a:pt x="298" y="205"/>
                  </a:lnTo>
                  <a:lnTo>
                    <a:pt x="319" y="161"/>
                  </a:lnTo>
                  <a:lnTo>
                    <a:pt x="334" y="114"/>
                  </a:lnTo>
                  <a:lnTo>
                    <a:pt x="343" y="69"/>
                  </a:lnTo>
                  <a:lnTo>
                    <a:pt x="347" y="27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8" name="Freeform 650"/>
            <p:cNvSpPr>
              <a:spLocks/>
            </p:cNvSpPr>
            <p:nvPr/>
          </p:nvSpPr>
          <p:spPr bwMode="auto">
            <a:xfrm>
              <a:off x="3198" y="2965"/>
              <a:ext cx="45" cy="53"/>
            </a:xfrm>
            <a:custGeom>
              <a:avLst/>
              <a:gdLst>
                <a:gd name="T0" fmla="*/ 298 w 397"/>
                <a:gd name="T1" fmla="*/ 0 h 480"/>
                <a:gd name="T2" fmla="*/ 278 w 397"/>
                <a:gd name="T3" fmla="*/ 2 h 480"/>
                <a:gd name="T4" fmla="*/ 239 w 397"/>
                <a:gd name="T5" fmla="*/ 10 h 480"/>
                <a:gd name="T6" fmla="*/ 202 w 397"/>
                <a:gd name="T7" fmla="*/ 28 h 480"/>
                <a:gd name="T8" fmla="*/ 182 w 397"/>
                <a:gd name="T9" fmla="*/ 42 h 480"/>
                <a:gd name="T10" fmla="*/ 148 w 397"/>
                <a:gd name="T11" fmla="*/ 72 h 480"/>
                <a:gd name="T12" fmla="*/ 118 w 397"/>
                <a:gd name="T13" fmla="*/ 111 h 480"/>
                <a:gd name="T14" fmla="*/ 97 w 397"/>
                <a:gd name="T15" fmla="*/ 144 h 480"/>
                <a:gd name="T16" fmla="*/ 77 w 397"/>
                <a:gd name="T17" fmla="*/ 188 h 480"/>
                <a:gd name="T18" fmla="*/ 62 w 397"/>
                <a:gd name="T19" fmla="*/ 235 h 480"/>
                <a:gd name="T20" fmla="*/ 54 w 397"/>
                <a:gd name="T21" fmla="*/ 273 h 480"/>
                <a:gd name="T22" fmla="*/ 48 w 397"/>
                <a:gd name="T23" fmla="*/ 314 h 480"/>
                <a:gd name="T24" fmla="*/ 52 w 397"/>
                <a:gd name="T25" fmla="*/ 349 h 480"/>
                <a:gd name="T26" fmla="*/ 61 w 397"/>
                <a:gd name="T27" fmla="*/ 393 h 480"/>
                <a:gd name="T28" fmla="*/ 0 w 397"/>
                <a:gd name="T29" fmla="*/ 453 h 480"/>
                <a:gd name="T30" fmla="*/ 18 w 397"/>
                <a:gd name="T31" fmla="*/ 480 h 480"/>
                <a:gd name="T32" fmla="*/ 75 w 397"/>
                <a:gd name="T33" fmla="*/ 422 h 480"/>
                <a:gd name="T34" fmla="*/ 187 w 397"/>
                <a:gd name="T35" fmla="*/ 418 h 480"/>
                <a:gd name="T36" fmla="*/ 176 w 397"/>
                <a:gd name="T37" fmla="*/ 417 h 480"/>
                <a:gd name="T38" fmla="*/ 144 w 397"/>
                <a:gd name="T39" fmla="*/ 407 h 480"/>
                <a:gd name="T40" fmla="*/ 139 w 397"/>
                <a:gd name="T41" fmla="*/ 405 h 480"/>
                <a:gd name="T42" fmla="*/ 115 w 397"/>
                <a:gd name="T43" fmla="*/ 380 h 480"/>
                <a:gd name="T44" fmla="*/ 103 w 397"/>
                <a:gd name="T45" fmla="*/ 349 h 480"/>
                <a:gd name="T46" fmla="*/ 101 w 397"/>
                <a:gd name="T47" fmla="*/ 339 h 480"/>
                <a:gd name="T48" fmla="*/ 100 w 397"/>
                <a:gd name="T49" fmla="*/ 299 h 480"/>
                <a:gd name="T50" fmla="*/ 101 w 397"/>
                <a:gd name="T51" fmla="*/ 281 h 480"/>
                <a:gd name="T52" fmla="*/ 111 w 397"/>
                <a:gd name="T53" fmla="*/ 234 h 480"/>
                <a:gd name="T54" fmla="*/ 116 w 397"/>
                <a:gd name="T55" fmla="*/ 218 h 480"/>
                <a:gd name="T56" fmla="*/ 134 w 397"/>
                <a:gd name="T57" fmla="*/ 169 h 480"/>
                <a:gd name="T58" fmla="*/ 157 w 397"/>
                <a:gd name="T59" fmla="*/ 129 h 480"/>
                <a:gd name="T60" fmla="*/ 183 w 397"/>
                <a:gd name="T61" fmla="*/ 97 h 480"/>
                <a:gd name="T62" fmla="*/ 211 w 397"/>
                <a:gd name="T63" fmla="*/ 75 h 480"/>
                <a:gd name="T64" fmla="*/ 248 w 397"/>
                <a:gd name="T65" fmla="*/ 58 h 480"/>
                <a:gd name="T66" fmla="*/ 285 w 397"/>
                <a:gd name="T67" fmla="*/ 51 h 480"/>
                <a:gd name="T68" fmla="*/ 397 w 397"/>
                <a:gd name="T69" fmla="*/ 49 h 480"/>
                <a:gd name="T70" fmla="*/ 380 w 397"/>
                <a:gd name="T71" fmla="*/ 29 h 480"/>
                <a:gd name="T72" fmla="*/ 354 w 397"/>
                <a:gd name="T73" fmla="*/ 10 h 480"/>
                <a:gd name="T74" fmla="*/ 336 w 397"/>
                <a:gd name="T75" fmla="*/ 4 h 480"/>
                <a:gd name="T76" fmla="*/ 298 w 397"/>
                <a:gd name="T7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7" h="480">
                  <a:moveTo>
                    <a:pt x="298" y="0"/>
                  </a:moveTo>
                  <a:lnTo>
                    <a:pt x="278" y="2"/>
                  </a:lnTo>
                  <a:lnTo>
                    <a:pt x="239" y="10"/>
                  </a:lnTo>
                  <a:lnTo>
                    <a:pt x="202" y="28"/>
                  </a:lnTo>
                  <a:lnTo>
                    <a:pt x="182" y="42"/>
                  </a:lnTo>
                  <a:lnTo>
                    <a:pt x="148" y="72"/>
                  </a:lnTo>
                  <a:lnTo>
                    <a:pt x="118" y="111"/>
                  </a:lnTo>
                  <a:lnTo>
                    <a:pt x="97" y="144"/>
                  </a:lnTo>
                  <a:lnTo>
                    <a:pt x="77" y="188"/>
                  </a:lnTo>
                  <a:lnTo>
                    <a:pt x="62" y="235"/>
                  </a:lnTo>
                  <a:lnTo>
                    <a:pt x="54" y="273"/>
                  </a:lnTo>
                  <a:lnTo>
                    <a:pt x="48" y="314"/>
                  </a:lnTo>
                  <a:lnTo>
                    <a:pt x="52" y="349"/>
                  </a:lnTo>
                  <a:lnTo>
                    <a:pt x="61" y="393"/>
                  </a:lnTo>
                  <a:lnTo>
                    <a:pt x="0" y="453"/>
                  </a:lnTo>
                  <a:lnTo>
                    <a:pt x="18" y="480"/>
                  </a:lnTo>
                  <a:lnTo>
                    <a:pt x="75" y="422"/>
                  </a:lnTo>
                  <a:lnTo>
                    <a:pt x="187" y="418"/>
                  </a:lnTo>
                  <a:lnTo>
                    <a:pt x="176" y="417"/>
                  </a:lnTo>
                  <a:lnTo>
                    <a:pt x="144" y="407"/>
                  </a:lnTo>
                  <a:lnTo>
                    <a:pt x="139" y="405"/>
                  </a:lnTo>
                  <a:lnTo>
                    <a:pt x="115" y="380"/>
                  </a:lnTo>
                  <a:lnTo>
                    <a:pt x="103" y="349"/>
                  </a:lnTo>
                  <a:lnTo>
                    <a:pt x="101" y="339"/>
                  </a:lnTo>
                  <a:lnTo>
                    <a:pt x="100" y="299"/>
                  </a:lnTo>
                  <a:lnTo>
                    <a:pt x="101" y="281"/>
                  </a:lnTo>
                  <a:lnTo>
                    <a:pt x="111" y="234"/>
                  </a:lnTo>
                  <a:lnTo>
                    <a:pt x="116" y="218"/>
                  </a:lnTo>
                  <a:lnTo>
                    <a:pt x="134" y="169"/>
                  </a:lnTo>
                  <a:lnTo>
                    <a:pt x="157" y="129"/>
                  </a:lnTo>
                  <a:lnTo>
                    <a:pt x="183" y="97"/>
                  </a:lnTo>
                  <a:lnTo>
                    <a:pt x="211" y="75"/>
                  </a:lnTo>
                  <a:lnTo>
                    <a:pt x="248" y="58"/>
                  </a:lnTo>
                  <a:lnTo>
                    <a:pt x="285" y="51"/>
                  </a:lnTo>
                  <a:lnTo>
                    <a:pt x="397" y="49"/>
                  </a:lnTo>
                  <a:lnTo>
                    <a:pt x="380" y="29"/>
                  </a:lnTo>
                  <a:lnTo>
                    <a:pt x="354" y="10"/>
                  </a:lnTo>
                  <a:lnTo>
                    <a:pt x="336" y="4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79" name="Freeform 651"/>
            <p:cNvSpPr>
              <a:spLocks/>
            </p:cNvSpPr>
            <p:nvPr/>
          </p:nvSpPr>
          <p:spPr bwMode="auto">
            <a:xfrm>
              <a:off x="3210" y="2964"/>
              <a:ext cx="41" cy="43"/>
            </a:xfrm>
            <a:custGeom>
              <a:avLst/>
              <a:gdLst>
                <a:gd name="T0" fmla="*/ 351 w 369"/>
                <a:gd name="T1" fmla="*/ 0 h 389"/>
                <a:gd name="T2" fmla="*/ 294 w 369"/>
                <a:gd name="T3" fmla="*/ 58 h 389"/>
                <a:gd name="T4" fmla="*/ 182 w 369"/>
                <a:gd name="T5" fmla="*/ 60 h 389"/>
                <a:gd name="T6" fmla="*/ 189 w 369"/>
                <a:gd name="T7" fmla="*/ 60 h 389"/>
                <a:gd name="T8" fmla="*/ 222 w 369"/>
                <a:gd name="T9" fmla="*/ 69 h 389"/>
                <a:gd name="T10" fmla="*/ 228 w 369"/>
                <a:gd name="T11" fmla="*/ 73 h 389"/>
                <a:gd name="T12" fmla="*/ 253 w 369"/>
                <a:gd name="T13" fmla="*/ 100 h 389"/>
                <a:gd name="T14" fmla="*/ 0 w 369"/>
                <a:gd name="T15" fmla="*/ 358 h 389"/>
                <a:gd name="T16" fmla="*/ 12 w 369"/>
                <a:gd name="T17" fmla="*/ 389 h 389"/>
                <a:gd name="T18" fmla="*/ 266 w 369"/>
                <a:gd name="T19" fmla="*/ 132 h 389"/>
                <a:gd name="T20" fmla="*/ 318 w 369"/>
                <a:gd name="T21" fmla="*/ 130 h 389"/>
                <a:gd name="T22" fmla="*/ 309 w 369"/>
                <a:gd name="T23" fmla="*/ 87 h 389"/>
                <a:gd name="T24" fmla="*/ 369 w 369"/>
                <a:gd name="T25" fmla="*/ 26 h 389"/>
                <a:gd name="T26" fmla="*/ 351 w 369"/>
                <a:gd name="T27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9" h="389">
                  <a:moveTo>
                    <a:pt x="351" y="0"/>
                  </a:moveTo>
                  <a:lnTo>
                    <a:pt x="294" y="58"/>
                  </a:lnTo>
                  <a:lnTo>
                    <a:pt x="182" y="60"/>
                  </a:lnTo>
                  <a:lnTo>
                    <a:pt x="189" y="60"/>
                  </a:lnTo>
                  <a:lnTo>
                    <a:pt x="222" y="69"/>
                  </a:lnTo>
                  <a:lnTo>
                    <a:pt x="228" y="73"/>
                  </a:lnTo>
                  <a:lnTo>
                    <a:pt x="253" y="100"/>
                  </a:lnTo>
                  <a:lnTo>
                    <a:pt x="0" y="358"/>
                  </a:lnTo>
                  <a:lnTo>
                    <a:pt x="12" y="389"/>
                  </a:lnTo>
                  <a:lnTo>
                    <a:pt x="266" y="132"/>
                  </a:lnTo>
                  <a:lnTo>
                    <a:pt x="318" y="130"/>
                  </a:lnTo>
                  <a:lnTo>
                    <a:pt x="309" y="87"/>
                  </a:lnTo>
                  <a:lnTo>
                    <a:pt x="369" y="26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0" name="Freeform 652"/>
            <p:cNvSpPr>
              <a:spLocks/>
            </p:cNvSpPr>
            <p:nvPr/>
          </p:nvSpPr>
          <p:spPr bwMode="auto">
            <a:xfrm>
              <a:off x="3245" y="3002"/>
              <a:ext cx="21" cy="15"/>
            </a:xfrm>
            <a:custGeom>
              <a:avLst/>
              <a:gdLst>
                <a:gd name="T0" fmla="*/ 50 w 183"/>
                <a:gd name="T1" fmla="*/ 0 h 136"/>
                <a:gd name="T2" fmla="*/ 4 w 183"/>
                <a:gd name="T3" fmla="*/ 8 h 136"/>
                <a:gd name="T4" fmla="*/ 0 w 183"/>
                <a:gd name="T5" fmla="*/ 24 h 136"/>
                <a:gd name="T6" fmla="*/ 1 w 183"/>
                <a:gd name="T7" fmla="*/ 66 h 136"/>
                <a:gd name="T8" fmla="*/ 15 w 183"/>
                <a:gd name="T9" fmla="*/ 100 h 136"/>
                <a:gd name="T10" fmla="*/ 22 w 183"/>
                <a:gd name="T11" fmla="*/ 111 h 136"/>
                <a:gd name="T12" fmla="*/ 49 w 183"/>
                <a:gd name="T13" fmla="*/ 129 h 136"/>
                <a:gd name="T14" fmla="*/ 85 w 183"/>
                <a:gd name="T15" fmla="*/ 136 h 136"/>
                <a:gd name="T16" fmla="*/ 111 w 183"/>
                <a:gd name="T17" fmla="*/ 133 h 136"/>
                <a:gd name="T18" fmla="*/ 148 w 183"/>
                <a:gd name="T19" fmla="*/ 119 h 136"/>
                <a:gd name="T20" fmla="*/ 183 w 183"/>
                <a:gd name="T21" fmla="*/ 94 h 136"/>
                <a:gd name="T22" fmla="*/ 97 w 183"/>
                <a:gd name="T23" fmla="*/ 90 h 136"/>
                <a:gd name="T24" fmla="*/ 84 w 183"/>
                <a:gd name="T25" fmla="*/ 88 h 136"/>
                <a:gd name="T26" fmla="*/ 57 w 183"/>
                <a:gd name="T27" fmla="*/ 68 h 136"/>
                <a:gd name="T28" fmla="*/ 50 w 183"/>
                <a:gd name="T29" fmla="*/ 47 h 136"/>
                <a:gd name="T30" fmla="*/ 50 w 183"/>
                <a:gd name="T3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3" h="136">
                  <a:moveTo>
                    <a:pt x="50" y="0"/>
                  </a:moveTo>
                  <a:lnTo>
                    <a:pt x="4" y="8"/>
                  </a:lnTo>
                  <a:lnTo>
                    <a:pt x="0" y="24"/>
                  </a:lnTo>
                  <a:lnTo>
                    <a:pt x="1" y="66"/>
                  </a:lnTo>
                  <a:lnTo>
                    <a:pt x="15" y="100"/>
                  </a:lnTo>
                  <a:lnTo>
                    <a:pt x="22" y="111"/>
                  </a:lnTo>
                  <a:lnTo>
                    <a:pt x="49" y="129"/>
                  </a:lnTo>
                  <a:lnTo>
                    <a:pt x="85" y="136"/>
                  </a:lnTo>
                  <a:lnTo>
                    <a:pt x="111" y="133"/>
                  </a:lnTo>
                  <a:lnTo>
                    <a:pt x="148" y="119"/>
                  </a:lnTo>
                  <a:lnTo>
                    <a:pt x="183" y="94"/>
                  </a:lnTo>
                  <a:lnTo>
                    <a:pt x="97" y="90"/>
                  </a:lnTo>
                  <a:lnTo>
                    <a:pt x="84" y="88"/>
                  </a:lnTo>
                  <a:lnTo>
                    <a:pt x="57" y="68"/>
                  </a:lnTo>
                  <a:lnTo>
                    <a:pt x="50" y="4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1" name="Freeform 653"/>
            <p:cNvSpPr>
              <a:spLocks/>
            </p:cNvSpPr>
            <p:nvPr/>
          </p:nvSpPr>
          <p:spPr bwMode="auto">
            <a:xfrm>
              <a:off x="3256" y="2991"/>
              <a:ext cx="17" cy="22"/>
            </a:xfrm>
            <a:custGeom>
              <a:avLst/>
              <a:gdLst>
                <a:gd name="T0" fmla="*/ 138 w 153"/>
                <a:gd name="T1" fmla="*/ 0 h 194"/>
                <a:gd name="T2" fmla="*/ 52 w 153"/>
                <a:gd name="T3" fmla="*/ 7 h 194"/>
                <a:gd name="T4" fmla="*/ 73 w 153"/>
                <a:gd name="T5" fmla="*/ 10 h 194"/>
                <a:gd name="T6" fmla="*/ 97 w 153"/>
                <a:gd name="T7" fmla="*/ 31 h 194"/>
                <a:gd name="T8" fmla="*/ 104 w 153"/>
                <a:gd name="T9" fmla="*/ 52 h 194"/>
                <a:gd name="T10" fmla="*/ 100 w 153"/>
                <a:gd name="T11" fmla="*/ 94 h 194"/>
                <a:gd name="T12" fmla="*/ 89 w 153"/>
                <a:gd name="T13" fmla="*/ 125 h 194"/>
                <a:gd name="T14" fmla="*/ 60 w 153"/>
                <a:gd name="T15" fmla="*/ 162 h 194"/>
                <a:gd name="T16" fmla="*/ 37 w 153"/>
                <a:gd name="T17" fmla="*/ 180 h 194"/>
                <a:gd name="T18" fmla="*/ 0 w 153"/>
                <a:gd name="T19" fmla="*/ 190 h 194"/>
                <a:gd name="T20" fmla="*/ 86 w 153"/>
                <a:gd name="T21" fmla="*/ 194 h 194"/>
                <a:gd name="T22" fmla="*/ 104 w 153"/>
                <a:gd name="T23" fmla="*/ 176 h 194"/>
                <a:gd name="T24" fmla="*/ 130 w 153"/>
                <a:gd name="T25" fmla="*/ 137 h 194"/>
                <a:gd name="T26" fmla="*/ 148 w 153"/>
                <a:gd name="T27" fmla="*/ 93 h 194"/>
                <a:gd name="T28" fmla="*/ 153 w 153"/>
                <a:gd name="T29" fmla="*/ 59 h 194"/>
                <a:gd name="T30" fmla="*/ 149 w 153"/>
                <a:gd name="T31" fmla="*/ 20 h 194"/>
                <a:gd name="T32" fmla="*/ 138 w 153"/>
                <a:gd name="T3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194">
                  <a:moveTo>
                    <a:pt x="138" y="0"/>
                  </a:moveTo>
                  <a:lnTo>
                    <a:pt x="52" y="7"/>
                  </a:lnTo>
                  <a:lnTo>
                    <a:pt x="73" y="10"/>
                  </a:lnTo>
                  <a:lnTo>
                    <a:pt x="97" y="31"/>
                  </a:lnTo>
                  <a:lnTo>
                    <a:pt x="104" y="52"/>
                  </a:lnTo>
                  <a:lnTo>
                    <a:pt x="100" y="94"/>
                  </a:lnTo>
                  <a:lnTo>
                    <a:pt x="89" y="125"/>
                  </a:lnTo>
                  <a:lnTo>
                    <a:pt x="60" y="162"/>
                  </a:lnTo>
                  <a:lnTo>
                    <a:pt x="37" y="180"/>
                  </a:lnTo>
                  <a:lnTo>
                    <a:pt x="0" y="190"/>
                  </a:lnTo>
                  <a:lnTo>
                    <a:pt x="86" y="194"/>
                  </a:lnTo>
                  <a:lnTo>
                    <a:pt x="104" y="176"/>
                  </a:lnTo>
                  <a:lnTo>
                    <a:pt x="130" y="137"/>
                  </a:lnTo>
                  <a:lnTo>
                    <a:pt x="148" y="93"/>
                  </a:lnTo>
                  <a:lnTo>
                    <a:pt x="153" y="59"/>
                  </a:lnTo>
                  <a:lnTo>
                    <a:pt x="149" y="2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2" name="Freeform 654"/>
            <p:cNvSpPr>
              <a:spLocks/>
            </p:cNvSpPr>
            <p:nvPr/>
          </p:nvSpPr>
          <p:spPr bwMode="auto">
            <a:xfrm>
              <a:off x="3258" y="2987"/>
              <a:ext cx="13" cy="5"/>
            </a:xfrm>
            <a:custGeom>
              <a:avLst/>
              <a:gdLst>
                <a:gd name="T0" fmla="*/ 18 w 119"/>
                <a:gd name="T1" fmla="*/ 0 h 48"/>
                <a:gd name="T2" fmla="*/ 0 w 119"/>
                <a:gd name="T3" fmla="*/ 48 h 48"/>
                <a:gd name="T4" fmla="*/ 33 w 119"/>
                <a:gd name="T5" fmla="*/ 43 h 48"/>
                <a:gd name="T6" fmla="*/ 119 w 119"/>
                <a:gd name="T7" fmla="*/ 36 h 48"/>
                <a:gd name="T8" fmla="*/ 90 w 119"/>
                <a:gd name="T9" fmla="*/ 18 h 48"/>
                <a:gd name="T10" fmla="*/ 105 w 119"/>
                <a:gd name="T11" fmla="*/ 10 h 48"/>
                <a:gd name="T12" fmla="*/ 26 w 119"/>
                <a:gd name="T13" fmla="*/ 0 h 48"/>
                <a:gd name="T14" fmla="*/ 18 w 119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48">
                  <a:moveTo>
                    <a:pt x="18" y="0"/>
                  </a:moveTo>
                  <a:lnTo>
                    <a:pt x="0" y="48"/>
                  </a:lnTo>
                  <a:lnTo>
                    <a:pt x="33" y="43"/>
                  </a:lnTo>
                  <a:lnTo>
                    <a:pt x="119" y="36"/>
                  </a:lnTo>
                  <a:lnTo>
                    <a:pt x="90" y="18"/>
                  </a:lnTo>
                  <a:lnTo>
                    <a:pt x="105" y="10"/>
                  </a:lnTo>
                  <a:lnTo>
                    <a:pt x="2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3" name="Freeform 655"/>
            <p:cNvSpPr>
              <a:spLocks/>
            </p:cNvSpPr>
            <p:nvPr/>
          </p:nvSpPr>
          <p:spPr bwMode="auto">
            <a:xfrm>
              <a:off x="3261" y="2971"/>
              <a:ext cx="16" cy="17"/>
            </a:xfrm>
            <a:custGeom>
              <a:avLst/>
              <a:gdLst>
                <a:gd name="T0" fmla="*/ 137 w 142"/>
                <a:gd name="T1" fmla="*/ 0 h 159"/>
                <a:gd name="T2" fmla="*/ 53 w 142"/>
                <a:gd name="T3" fmla="*/ 3 h 159"/>
                <a:gd name="T4" fmla="*/ 65 w 142"/>
                <a:gd name="T5" fmla="*/ 4 h 159"/>
                <a:gd name="T6" fmla="*/ 91 w 142"/>
                <a:gd name="T7" fmla="*/ 23 h 159"/>
                <a:gd name="T8" fmla="*/ 95 w 142"/>
                <a:gd name="T9" fmla="*/ 32 h 159"/>
                <a:gd name="T10" fmla="*/ 94 w 142"/>
                <a:gd name="T11" fmla="*/ 73 h 159"/>
                <a:gd name="T12" fmla="*/ 84 w 142"/>
                <a:gd name="T13" fmla="*/ 97 h 159"/>
                <a:gd name="T14" fmla="*/ 56 w 142"/>
                <a:gd name="T15" fmla="*/ 130 h 159"/>
                <a:gd name="T16" fmla="*/ 37 w 142"/>
                <a:gd name="T17" fmla="*/ 141 h 159"/>
                <a:gd name="T18" fmla="*/ 0 w 142"/>
                <a:gd name="T19" fmla="*/ 149 h 159"/>
                <a:gd name="T20" fmla="*/ 79 w 142"/>
                <a:gd name="T21" fmla="*/ 159 h 159"/>
                <a:gd name="T22" fmla="*/ 113 w 142"/>
                <a:gd name="T23" fmla="*/ 128 h 159"/>
                <a:gd name="T24" fmla="*/ 119 w 142"/>
                <a:gd name="T25" fmla="*/ 118 h 159"/>
                <a:gd name="T26" fmla="*/ 139 w 142"/>
                <a:gd name="T27" fmla="*/ 74 h 159"/>
                <a:gd name="T28" fmla="*/ 142 w 142"/>
                <a:gd name="T29" fmla="*/ 59 h 159"/>
                <a:gd name="T30" fmla="*/ 142 w 142"/>
                <a:gd name="T31" fmla="*/ 16 h 159"/>
                <a:gd name="T32" fmla="*/ 137 w 142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2" h="159">
                  <a:moveTo>
                    <a:pt x="137" y="0"/>
                  </a:moveTo>
                  <a:lnTo>
                    <a:pt x="53" y="3"/>
                  </a:lnTo>
                  <a:lnTo>
                    <a:pt x="65" y="4"/>
                  </a:lnTo>
                  <a:lnTo>
                    <a:pt x="91" y="23"/>
                  </a:lnTo>
                  <a:lnTo>
                    <a:pt x="95" y="32"/>
                  </a:lnTo>
                  <a:lnTo>
                    <a:pt x="94" y="73"/>
                  </a:lnTo>
                  <a:lnTo>
                    <a:pt x="84" y="97"/>
                  </a:lnTo>
                  <a:lnTo>
                    <a:pt x="56" y="130"/>
                  </a:lnTo>
                  <a:lnTo>
                    <a:pt x="37" y="141"/>
                  </a:lnTo>
                  <a:lnTo>
                    <a:pt x="0" y="149"/>
                  </a:lnTo>
                  <a:lnTo>
                    <a:pt x="79" y="159"/>
                  </a:lnTo>
                  <a:lnTo>
                    <a:pt x="113" y="128"/>
                  </a:lnTo>
                  <a:lnTo>
                    <a:pt x="119" y="118"/>
                  </a:lnTo>
                  <a:lnTo>
                    <a:pt x="139" y="74"/>
                  </a:lnTo>
                  <a:lnTo>
                    <a:pt x="142" y="59"/>
                  </a:lnTo>
                  <a:lnTo>
                    <a:pt x="142" y="16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4" name="Freeform 656"/>
            <p:cNvSpPr>
              <a:spLocks/>
            </p:cNvSpPr>
            <p:nvPr/>
          </p:nvSpPr>
          <p:spPr bwMode="auto">
            <a:xfrm>
              <a:off x="3253" y="2966"/>
              <a:ext cx="23" cy="14"/>
            </a:xfrm>
            <a:custGeom>
              <a:avLst/>
              <a:gdLst>
                <a:gd name="T0" fmla="*/ 140 w 213"/>
                <a:gd name="T1" fmla="*/ 0 h 127"/>
                <a:gd name="T2" fmla="*/ 134 w 213"/>
                <a:gd name="T3" fmla="*/ 0 h 127"/>
                <a:gd name="T4" fmla="*/ 97 w 213"/>
                <a:gd name="T5" fmla="*/ 9 h 127"/>
                <a:gd name="T6" fmla="*/ 60 w 213"/>
                <a:gd name="T7" fmla="*/ 31 h 127"/>
                <a:gd name="T8" fmla="*/ 53 w 213"/>
                <a:gd name="T9" fmla="*/ 37 h 127"/>
                <a:gd name="T10" fmla="*/ 23 w 213"/>
                <a:gd name="T11" fmla="*/ 72 h 127"/>
                <a:gd name="T12" fmla="*/ 0 w 213"/>
                <a:gd name="T13" fmla="*/ 117 h 127"/>
                <a:gd name="T14" fmla="*/ 42 w 213"/>
                <a:gd name="T15" fmla="*/ 127 h 127"/>
                <a:gd name="T16" fmla="*/ 54 w 213"/>
                <a:gd name="T17" fmla="*/ 102 h 127"/>
                <a:gd name="T18" fmla="*/ 80 w 213"/>
                <a:gd name="T19" fmla="*/ 66 h 127"/>
                <a:gd name="T20" fmla="*/ 92 w 213"/>
                <a:gd name="T21" fmla="*/ 57 h 127"/>
                <a:gd name="T22" fmla="*/ 129 w 213"/>
                <a:gd name="T23" fmla="*/ 46 h 127"/>
                <a:gd name="T24" fmla="*/ 213 w 213"/>
                <a:gd name="T25" fmla="*/ 43 h 127"/>
                <a:gd name="T26" fmla="*/ 191 w 213"/>
                <a:gd name="T27" fmla="*/ 15 h 127"/>
                <a:gd name="T28" fmla="*/ 175 w 213"/>
                <a:gd name="T29" fmla="*/ 7 h 127"/>
                <a:gd name="T30" fmla="*/ 140 w 213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127">
                  <a:moveTo>
                    <a:pt x="140" y="0"/>
                  </a:moveTo>
                  <a:lnTo>
                    <a:pt x="134" y="0"/>
                  </a:lnTo>
                  <a:lnTo>
                    <a:pt x="97" y="9"/>
                  </a:lnTo>
                  <a:lnTo>
                    <a:pt x="60" y="31"/>
                  </a:lnTo>
                  <a:lnTo>
                    <a:pt x="53" y="37"/>
                  </a:lnTo>
                  <a:lnTo>
                    <a:pt x="23" y="72"/>
                  </a:lnTo>
                  <a:lnTo>
                    <a:pt x="0" y="117"/>
                  </a:lnTo>
                  <a:lnTo>
                    <a:pt x="42" y="127"/>
                  </a:lnTo>
                  <a:lnTo>
                    <a:pt x="54" y="102"/>
                  </a:lnTo>
                  <a:lnTo>
                    <a:pt x="80" y="66"/>
                  </a:lnTo>
                  <a:lnTo>
                    <a:pt x="92" y="57"/>
                  </a:lnTo>
                  <a:lnTo>
                    <a:pt x="129" y="46"/>
                  </a:lnTo>
                  <a:lnTo>
                    <a:pt x="213" y="43"/>
                  </a:lnTo>
                  <a:lnTo>
                    <a:pt x="191" y="15"/>
                  </a:lnTo>
                  <a:lnTo>
                    <a:pt x="175" y="7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5" name="Freeform 657"/>
            <p:cNvSpPr>
              <a:spLocks/>
            </p:cNvSpPr>
            <p:nvPr/>
          </p:nvSpPr>
          <p:spPr bwMode="auto">
            <a:xfrm>
              <a:off x="3288" y="2971"/>
              <a:ext cx="21" cy="43"/>
            </a:xfrm>
            <a:custGeom>
              <a:avLst/>
              <a:gdLst>
                <a:gd name="T0" fmla="*/ 179 w 189"/>
                <a:gd name="T1" fmla="*/ 0 h 392"/>
                <a:gd name="T2" fmla="*/ 99 w 189"/>
                <a:gd name="T3" fmla="*/ 3 h 392"/>
                <a:gd name="T4" fmla="*/ 122 w 189"/>
                <a:gd name="T5" fmla="*/ 10 h 392"/>
                <a:gd name="T6" fmla="*/ 141 w 189"/>
                <a:gd name="T7" fmla="*/ 40 h 392"/>
                <a:gd name="T8" fmla="*/ 143 w 189"/>
                <a:gd name="T9" fmla="*/ 49 h 392"/>
                <a:gd name="T10" fmla="*/ 143 w 189"/>
                <a:gd name="T11" fmla="*/ 82 h 392"/>
                <a:gd name="T12" fmla="*/ 137 w 189"/>
                <a:gd name="T13" fmla="*/ 129 h 392"/>
                <a:gd name="T14" fmla="*/ 122 w 189"/>
                <a:gd name="T15" fmla="*/ 188 h 392"/>
                <a:gd name="T16" fmla="*/ 116 w 189"/>
                <a:gd name="T17" fmla="*/ 213 h 392"/>
                <a:gd name="T18" fmla="*/ 98 w 189"/>
                <a:gd name="T19" fmla="*/ 267 h 392"/>
                <a:gd name="T20" fmla="*/ 80 w 189"/>
                <a:gd name="T21" fmla="*/ 309 h 392"/>
                <a:gd name="T22" fmla="*/ 62 w 189"/>
                <a:gd name="T23" fmla="*/ 338 h 392"/>
                <a:gd name="T24" fmla="*/ 35 w 189"/>
                <a:gd name="T25" fmla="*/ 363 h 392"/>
                <a:gd name="T26" fmla="*/ 0 w 189"/>
                <a:gd name="T27" fmla="*/ 375 h 392"/>
                <a:gd name="T28" fmla="*/ 62 w 189"/>
                <a:gd name="T29" fmla="*/ 392 h 392"/>
                <a:gd name="T30" fmla="*/ 93 w 189"/>
                <a:gd name="T31" fmla="*/ 361 h 392"/>
                <a:gd name="T32" fmla="*/ 120 w 189"/>
                <a:gd name="T33" fmla="*/ 318 h 392"/>
                <a:gd name="T34" fmla="*/ 136 w 189"/>
                <a:gd name="T35" fmla="*/ 285 h 392"/>
                <a:gd name="T36" fmla="*/ 152 w 189"/>
                <a:gd name="T37" fmla="*/ 241 h 392"/>
                <a:gd name="T38" fmla="*/ 169 w 189"/>
                <a:gd name="T39" fmla="*/ 188 h 392"/>
                <a:gd name="T40" fmla="*/ 173 w 189"/>
                <a:gd name="T41" fmla="*/ 169 h 392"/>
                <a:gd name="T42" fmla="*/ 184 w 189"/>
                <a:gd name="T43" fmla="*/ 120 h 392"/>
                <a:gd name="T44" fmla="*/ 188 w 189"/>
                <a:gd name="T45" fmla="*/ 81 h 392"/>
                <a:gd name="T46" fmla="*/ 189 w 189"/>
                <a:gd name="T47" fmla="*/ 54 h 392"/>
                <a:gd name="T48" fmla="*/ 184 w 189"/>
                <a:gd name="T49" fmla="*/ 14 h 392"/>
                <a:gd name="T50" fmla="*/ 179 w 189"/>
                <a:gd name="T51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9" h="392">
                  <a:moveTo>
                    <a:pt x="179" y="0"/>
                  </a:moveTo>
                  <a:lnTo>
                    <a:pt x="99" y="3"/>
                  </a:lnTo>
                  <a:lnTo>
                    <a:pt x="122" y="10"/>
                  </a:lnTo>
                  <a:lnTo>
                    <a:pt x="141" y="40"/>
                  </a:lnTo>
                  <a:lnTo>
                    <a:pt x="143" y="49"/>
                  </a:lnTo>
                  <a:lnTo>
                    <a:pt x="143" y="82"/>
                  </a:lnTo>
                  <a:lnTo>
                    <a:pt x="137" y="129"/>
                  </a:lnTo>
                  <a:lnTo>
                    <a:pt x="122" y="188"/>
                  </a:lnTo>
                  <a:lnTo>
                    <a:pt x="116" y="213"/>
                  </a:lnTo>
                  <a:lnTo>
                    <a:pt x="98" y="267"/>
                  </a:lnTo>
                  <a:lnTo>
                    <a:pt x="80" y="309"/>
                  </a:lnTo>
                  <a:lnTo>
                    <a:pt x="62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2" y="392"/>
                  </a:lnTo>
                  <a:lnTo>
                    <a:pt x="93" y="361"/>
                  </a:lnTo>
                  <a:lnTo>
                    <a:pt x="120" y="318"/>
                  </a:lnTo>
                  <a:lnTo>
                    <a:pt x="136" y="285"/>
                  </a:lnTo>
                  <a:lnTo>
                    <a:pt x="152" y="241"/>
                  </a:lnTo>
                  <a:lnTo>
                    <a:pt x="169" y="188"/>
                  </a:lnTo>
                  <a:lnTo>
                    <a:pt x="173" y="169"/>
                  </a:lnTo>
                  <a:lnTo>
                    <a:pt x="184" y="120"/>
                  </a:lnTo>
                  <a:lnTo>
                    <a:pt x="188" y="81"/>
                  </a:lnTo>
                  <a:lnTo>
                    <a:pt x="189" y="54"/>
                  </a:lnTo>
                  <a:lnTo>
                    <a:pt x="184" y="1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6" name="Freeform 658"/>
            <p:cNvSpPr>
              <a:spLocks/>
            </p:cNvSpPr>
            <p:nvPr/>
          </p:nvSpPr>
          <p:spPr bwMode="auto">
            <a:xfrm>
              <a:off x="3278" y="2966"/>
              <a:ext cx="30" cy="51"/>
            </a:xfrm>
            <a:custGeom>
              <a:avLst/>
              <a:gdLst>
                <a:gd name="T0" fmla="*/ 200 w 268"/>
                <a:gd name="T1" fmla="*/ 0 h 463"/>
                <a:gd name="T2" fmla="*/ 163 w 268"/>
                <a:gd name="T3" fmla="*/ 7 h 463"/>
                <a:gd name="T4" fmla="*/ 128 w 268"/>
                <a:gd name="T5" fmla="*/ 26 h 463"/>
                <a:gd name="T6" fmla="*/ 127 w 268"/>
                <a:gd name="T7" fmla="*/ 28 h 463"/>
                <a:gd name="T8" fmla="*/ 96 w 268"/>
                <a:gd name="T9" fmla="*/ 59 h 463"/>
                <a:gd name="T10" fmla="*/ 69 w 268"/>
                <a:gd name="T11" fmla="*/ 102 h 463"/>
                <a:gd name="T12" fmla="*/ 52 w 268"/>
                <a:gd name="T13" fmla="*/ 135 h 463"/>
                <a:gd name="T14" fmla="*/ 36 w 268"/>
                <a:gd name="T15" fmla="*/ 180 h 463"/>
                <a:gd name="T16" fmla="*/ 21 w 268"/>
                <a:gd name="T17" fmla="*/ 231 h 463"/>
                <a:gd name="T18" fmla="*/ 16 w 268"/>
                <a:gd name="T19" fmla="*/ 249 h 463"/>
                <a:gd name="T20" fmla="*/ 5 w 268"/>
                <a:gd name="T21" fmla="*/ 303 h 463"/>
                <a:gd name="T22" fmla="*/ 0 w 268"/>
                <a:gd name="T23" fmla="*/ 348 h 463"/>
                <a:gd name="T24" fmla="*/ 0 w 268"/>
                <a:gd name="T25" fmla="*/ 386 h 463"/>
                <a:gd name="T26" fmla="*/ 8 w 268"/>
                <a:gd name="T27" fmla="*/ 417 h 463"/>
                <a:gd name="T28" fmla="*/ 17 w 268"/>
                <a:gd name="T29" fmla="*/ 436 h 463"/>
                <a:gd name="T30" fmla="*/ 43 w 268"/>
                <a:gd name="T31" fmla="*/ 456 h 463"/>
                <a:gd name="T32" fmla="*/ 77 w 268"/>
                <a:gd name="T33" fmla="*/ 463 h 463"/>
                <a:gd name="T34" fmla="*/ 115 w 268"/>
                <a:gd name="T35" fmla="*/ 456 h 463"/>
                <a:gd name="T36" fmla="*/ 150 w 268"/>
                <a:gd name="T37" fmla="*/ 436 h 463"/>
                <a:gd name="T38" fmla="*/ 151 w 268"/>
                <a:gd name="T39" fmla="*/ 435 h 463"/>
                <a:gd name="T40" fmla="*/ 89 w 268"/>
                <a:gd name="T41" fmla="*/ 418 h 463"/>
                <a:gd name="T42" fmla="*/ 67 w 268"/>
                <a:gd name="T43" fmla="*/ 410 h 463"/>
                <a:gd name="T44" fmla="*/ 48 w 268"/>
                <a:gd name="T45" fmla="*/ 381 h 463"/>
                <a:gd name="T46" fmla="*/ 46 w 268"/>
                <a:gd name="T47" fmla="*/ 371 h 463"/>
                <a:gd name="T48" fmla="*/ 45 w 268"/>
                <a:gd name="T49" fmla="*/ 338 h 463"/>
                <a:gd name="T50" fmla="*/ 52 w 268"/>
                <a:gd name="T51" fmla="*/ 292 h 463"/>
                <a:gd name="T52" fmla="*/ 67 w 268"/>
                <a:gd name="T53" fmla="*/ 231 h 463"/>
                <a:gd name="T54" fmla="*/ 74 w 268"/>
                <a:gd name="T55" fmla="*/ 202 h 463"/>
                <a:gd name="T56" fmla="*/ 93 w 268"/>
                <a:gd name="T57" fmla="*/ 149 h 463"/>
                <a:gd name="T58" fmla="*/ 112 w 268"/>
                <a:gd name="T59" fmla="*/ 108 h 463"/>
                <a:gd name="T60" fmla="*/ 130 w 268"/>
                <a:gd name="T61" fmla="*/ 79 h 463"/>
                <a:gd name="T62" fmla="*/ 152 w 268"/>
                <a:gd name="T63" fmla="*/ 58 h 463"/>
                <a:gd name="T64" fmla="*/ 188 w 268"/>
                <a:gd name="T65" fmla="*/ 46 h 463"/>
                <a:gd name="T66" fmla="*/ 268 w 268"/>
                <a:gd name="T67" fmla="*/ 43 h 463"/>
                <a:gd name="T68" fmla="*/ 249 w 268"/>
                <a:gd name="T69" fmla="*/ 14 h 463"/>
                <a:gd name="T70" fmla="*/ 236 w 268"/>
                <a:gd name="T71" fmla="*/ 7 h 463"/>
                <a:gd name="T72" fmla="*/ 200 w 268"/>
                <a:gd name="T73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8" h="463">
                  <a:moveTo>
                    <a:pt x="200" y="0"/>
                  </a:moveTo>
                  <a:lnTo>
                    <a:pt x="163" y="7"/>
                  </a:lnTo>
                  <a:lnTo>
                    <a:pt x="128" y="26"/>
                  </a:lnTo>
                  <a:lnTo>
                    <a:pt x="127" y="28"/>
                  </a:lnTo>
                  <a:lnTo>
                    <a:pt x="96" y="59"/>
                  </a:lnTo>
                  <a:lnTo>
                    <a:pt x="69" y="102"/>
                  </a:lnTo>
                  <a:lnTo>
                    <a:pt x="52" y="135"/>
                  </a:lnTo>
                  <a:lnTo>
                    <a:pt x="36" y="180"/>
                  </a:lnTo>
                  <a:lnTo>
                    <a:pt x="21" y="231"/>
                  </a:lnTo>
                  <a:lnTo>
                    <a:pt x="16" y="249"/>
                  </a:lnTo>
                  <a:lnTo>
                    <a:pt x="5" y="303"/>
                  </a:lnTo>
                  <a:lnTo>
                    <a:pt x="0" y="348"/>
                  </a:lnTo>
                  <a:lnTo>
                    <a:pt x="0" y="386"/>
                  </a:lnTo>
                  <a:lnTo>
                    <a:pt x="8" y="417"/>
                  </a:lnTo>
                  <a:lnTo>
                    <a:pt x="17" y="436"/>
                  </a:lnTo>
                  <a:lnTo>
                    <a:pt x="43" y="456"/>
                  </a:lnTo>
                  <a:lnTo>
                    <a:pt x="77" y="463"/>
                  </a:lnTo>
                  <a:lnTo>
                    <a:pt x="115" y="456"/>
                  </a:lnTo>
                  <a:lnTo>
                    <a:pt x="150" y="436"/>
                  </a:lnTo>
                  <a:lnTo>
                    <a:pt x="151" y="435"/>
                  </a:lnTo>
                  <a:lnTo>
                    <a:pt x="89" y="418"/>
                  </a:lnTo>
                  <a:lnTo>
                    <a:pt x="67" y="410"/>
                  </a:lnTo>
                  <a:lnTo>
                    <a:pt x="48" y="381"/>
                  </a:lnTo>
                  <a:lnTo>
                    <a:pt x="46" y="371"/>
                  </a:lnTo>
                  <a:lnTo>
                    <a:pt x="45" y="338"/>
                  </a:lnTo>
                  <a:lnTo>
                    <a:pt x="52" y="292"/>
                  </a:lnTo>
                  <a:lnTo>
                    <a:pt x="67" y="231"/>
                  </a:lnTo>
                  <a:lnTo>
                    <a:pt x="74" y="202"/>
                  </a:lnTo>
                  <a:lnTo>
                    <a:pt x="93" y="149"/>
                  </a:lnTo>
                  <a:lnTo>
                    <a:pt x="112" y="108"/>
                  </a:lnTo>
                  <a:lnTo>
                    <a:pt x="130" y="79"/>
                  </a:lnTo>
                  <a:lnTo>
                    <a:pt x="152" y="58"/>
                  </a:lnTo>
                  <a:lnTo>
                    <a:pt x="188" y="46"/>
                  </a:lnTo>
                  <a:lnTo>
                    <a:pt x="268" y="43"/>
                  </a:lnTo>
                  <a:lnTo>
                    <a:pt x="249" y="14"/>
                  </a:lnTo>
                  <a:lnTo>
                    <a:pt x="236" y="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7" name="Line 659"/>
            <p:cNvSpPr>
              <a:spLocks noChangeShapeType="1"/>
            </p:cNvSpPr>
            <p:nvPr/>
          </p:nvSpPr>
          <p:spPr bwMode="auto">
            <a:xfrm>
              <a:off x="2868" y="2394"/>
              <a:ext cx="191" cy="38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8" name="Freeform 660"/>
            <p:cNvSpPr>
              <a:spLocks/>
            </p:cNvSpPr>
            <p:nvPr/>
          </p:nvSpPr>
          <p:spPr bwMode="auto">
            <a:xfrm>
              <a:off x="2847" y="2359"/>
              <a:ext cx="21" cy="35"/>
            </a:xfrm>
            <a:custGeom>
              <a:avLst/>
              <a:gdLst>
                <a:gd name="T0" fmla="*/ 97 w 192"/>
                <a:gd name="T1" fmla="*/ 0 h 314"/>
                <a:gd name="T2" fmla="*/ 0 w 192"/>
                <a:gd name="T3" fmla="*/ 48 h 314"/>
                <a:gd name="T4" fmla="*/ 192 w 192"/>
                <a:gd name="T5" fmla="*/ 314 h 314"/>
                <a:gd name="T6" fmla="*/ 97 w 192"/>
                <a:gd name="T7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314">
                  <a:moveTo>
                    <a:pt x="97" y="0"/>
                  </a:moveTo>
                  <a:lnTo>
                    <a:pt x="0" y="48"/>
                  </a:lnTo>
                  <a:lnTo>
                    <a:pt x="192" y="31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89" name="Freeform 661"/>
            <p:cNvSpPr>
              <a:spLocks/>
            </p:cNvSpPr>
            <p:nvPr/>
          </p:nvSpPr>
          <p:spPr bwMode="auto">
            <a:xfrm>
              <a:off x="2847" y="2359"/>
              <a:ext cx="21" cy="35"/>
            </a:xfrm>
            <a:custGeom>
              <a:avLst/>
              <a:gdLst>
                <a:gd name="T0" fmla="*/ 97 w 192"/>
                <a:gd name="T1" fmla="*/ 0 h 314"/>
                <a:gd name="T2" fmla="*/ 0 w 192"/>
                <a:gd name="T3" fmla="*/ 48 h 314"/>
                <a:gd name="T4" fmla="*/ 192 w 192"/>
                <a:gd name="T5" fmla="*/ 314 h 314"/>
                <a:gd name="T6" fmla="*/ 97 w 192"/>
                <a:gd name="T7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314">
                  <a:moveTo>
                    <a:pt x="97" y="0"/>
                  </a:moveTo>
                  <a:lnTo>
                    <a:pt x="0" y="48"/>
                  </a:lnTo>
                  <a:lnTo>
                    <a:pt x="192" y="314"/>
                  </a:lnTo>
                  <a:lnTo>
                    <a:pt x="97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0" name="Freeform 662"/>
            <p:cNvSpPr>
              <a:spLocks/>
            </p:cNvSpPr>
            <p:nvPr/>
          </p:nvSpPr>
          <p:spPr bwMode="auto">
            <a:xfrm>
              <a:off x="3059" y="2782"/>
              <a:ext cx="22" cy="35"/>
            </a:xfrm>
            <a:custGeom>
              <a:avLst/>
              <a:gdLst>
                <a:gd name="T0" fmla="*/ 192 w 192"/>
                <a:gd name="T1" fmla="*/ 267 h 315"/>
                <a:gd name="T2" fmla="*/ 96 w 192"/>
                <a:gd name="T3" fmla="*/ 315 h 315"/>
                <a:gd name="T4" fmla="*/ 0 w 192"/>
                <a:gd name="T5" fmla="*/ 0 h 315"/>
                <a:gd name="T6" fmla="*/ 192 w 192"/>
                <a:gd name="T7" fmla="*/ 26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315">
                  <a:moveTo>
                    <a:pt x="192" y="267"/>
                  </a:moveTo>
                  <a:lnTo>
                    <a:pt x="96" y="315"/>
                  </a:lnTo>
                  <a:lnTo>
                    <a:pt x="0" y="0"/>
                  </a:lnTo>
                  <a:lnTo>
                    <a:pt x="192" y="267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1" name="Freeform 663"/>
            <p:cNvSpPr>
              <a:spLocks/>
            </p:cNvSpPr>
            <p:nvPr/>
          </p:nvSpPr>
          <p:spPr bwMode="auto">
            <a:xfrm>
              <a:off x="3059" y="2782"/>
              <a:ext cx="22" cy="35"/>
            </a:xfrm>
            <a:custGeom>
              <a:avLst/>
              <a:gdLst>
                <a:gd name="T0" fmla="*/ 192 w 192"/>
                <a:gd name="T1" fmla="*/ 267 h 315"/>
                <a:gd name="T2" fmla="*/ 96 w 192"/>
                <a:gd name="T3" fmla="*/ 315 h 315"/>
                <a:gd name="T4" fmla="*/ 0 w 192"/>
                <a:gd name="T5" fmla="*/ 0 h 315"/>
                <a:gd name="T6" fmla="*/ 192 w 192"/>
                <a:gd name="T7" fmla="*/ 26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315">
                  <a:moveTo>
                    <a:pt x="192" y="267"/>
                  </a:moveTo>
                  <a:lnTo>
                    <a:pt x="96" y="315"/>
                  </a:lnTo>
                  <a:lnTo>
                    <a:pt x="0" y="0"/>
                  </a:lnTo>
                  <a:lnTo>
                    <a:pt x="192" y="267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2" name="Line 664"/>
            <p:cNvSpPr>
              <a:spLocks noChangeShapeType="1"/>
            </p:cNvSpPr>
            <p:nvPr/>
          </p:nvSpPr>
          <p:spPr bwMode="auto">
            <a:xfrm>
              <a:off x="3059" y="2782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3" name="Line 665"/>
            <p:cNvSpPr>
              <a:spLocks noChangeShapeType="1"/>
            </p:cNvSpPr>
            <p:nvPr/>
          </p:nvSpPr>
          <p:spPr bwMode="auto">
            <a:xfrm>
              <a:off x="2868" y="239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4" name="Freeform 666"/>
            <p:cNvSpPr>
              <a:spLocks/>
            </p:cNvSpPr>
            <p:nvPr/>
          </p:nvSpPr>
          <p:spPr bwMode="auto">
            <a:xfrm>
              <a:off x="3242" y="1740"/>
              <a:ext cx="185" cy="36"/>
            </a:xfrm>
            <a:custGeom>
              <a:avLst/>
              <a:gdLst>
                <a:gd name="T0" fmla="*/ 1669 w 1669"/>
                <a:gd name="T1" fmla="*/ 0 h 331"/>
                <a:gd name="T2" fmla="*/ 552 w 1669"/>
                <a:gd name="T3" fmla="*/ 0 h 331"/>
                <a:gd name="T4" fmla="*/ 0 w 1669"/>
                <a:gd name="T5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69" h="331">
                  <a:moveTo>
                    <a:pt x="1669" y="0"/>
                  </a:moveTo>
                  <a:lnTo>
                    <a:pt x="552" y="0"/>
                  </a:lnTo>
                  <a:lnTo>
                    <a:pt x="0" y="331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5" name="Freeform 667"/>
            <p:cNvSpPr>
              <a:spLocks/>
            </p:cNvSpPr>
            <p:nvPr/>
          </p:nvSpPr>
          <p:spPr bwMode="auto">
            <a:xfrm>
              <a:off x="3335" y="1702"/>
              <a:ext cx="18" cy="22"/>
            </a:xfrm>
            <a:custGeom>
              <a:avLst/>
              <a:gdLst>
                <a:gd name="T0" fmla="*/ 86 w 163"/>
                <a:gd name="T1" fmla="*/ 0 h 206"/>
                <a:gd name="T2" fmla="*/ 0 w 163"/>
                <a:gd name="T3" fmla="*/ 5 h 206"/>
                <a:gd name="T4" fmla="*/ 27 w 163"/>
                <a:gd name="T5" fmla="*/ 7 h 206"/>
                <a:gd name="T6" fmla="*/ 45 w 163"/>
                <a:gd name="T7" fmla="*/ 19 h 206"/>
                <a:gd name="T8" fmla="*/ 62 w 163"/>
                <a:gd name="T9" fmla="*/ 49 h 206"/>
                <a:gd name="T10" fmla="*/ 68 w 163"/>
                <a:gd name="T11" fmla="*/ 69 h 206"/>
                <a:gd name="T12" fmla="*/ 79 w 163"/>
                <a:gd name="T13" fmla="*/ 112 h 206"/>
                <a:gd name="T14" fmla="*/ 102 w 163"/>
                <a:gd name="T15" fmla="*/ 206 h 206"/>
                <a:gd name="T16" fmla="*/ 163 w 163"/>
                <a:gd name="T17" fmla="*/ 206 h 206"/>
                <a:gd name="T18" fmla="*/ 132 w 163"/>
                <a:gd name="T19" fmla="*/ 82 h 206"/>
                <a:gd name="T20" fmla="*/ 124 w 163"/>
                <a:gd name="T21" fmla="*/ 55 h 206"/>
                <a:gd name="T22" fmla="*/ 109 w 163"/>
                <a:gd name="T23" fmla="*/ 22 h 206"/>
                <a:gd name="T24" fmla="*/ 86 w 163"/>
                <a:gd name="T2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3" h="206">
                  <a:moveTo>
                    <a:pt x="86" y="0"/>
                  </a:moveTo>
                  <a:lnTo>
                    <a:pt x="0" y="5"/>
                  </a:lnTo>
                  <a:lnTo>
                    <a:pt x="27" y="7"/>
                  </a:lnTo>
                  <a:lnTo>
                    <a:pt x="45" y="19"/>
                  </a:lnTo>
                  <a:lnTo>
                    <a:pt x="62" y="49"/>
                  </a:lnTo>
                  <a:lnTo>
                    <a:pt x="68" y="69"/>
                  </a:lnTo>
                  <a:lnTo>
                    <a:pt x="79" y="112"/>
                  </a:lnTo>
                  <a:lnTo>
                    <a:pt x="102" y="206"/>
                  </a:lnTo>
                  <a:lnTo>
                    <a:pt x="163" y="206"/>
                  </a:lnTo>
                  <a:lnTo>
                    <a:pt x="132" y="82"/>
                  </a:lnTo>
                  <a:lnTo>
                    <a:pt x="124" y="55"/>
                  </a:lnTo>
                  <a:lnTo>
                    <a:pt x="109" y="22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6" name="Freeform 668"/>
            <p:cNvSpPr>
              <a:spLocks/>
            </p:cNvSpPr>
            <p:nvPr/>
          </p:nvSpPr>
          <p:spPr bwMode="auto">
            <a:xfrm>
              <a:off x="3331" y="1678"/>
              <a:ext cx="29" cy="19"/>
            </a:xfrm>
            <a:custGeom>
              <a:avLst/>
              <a:gdLst>
                <a:gd name="T0" fmla="*/ 259 w 267"/>
                <a:gd name="T1" fmla="*/ 0 h 167"/>
                <a:gd name="T2" fmla="*/ 154 w 267"/>
                <a:gd name="T3" fmla="*/ 13 h 167"/>
                <a:gd name="T4" fmla="*/ 184 w 267"/>
                <a:gd name="T5" fmla="*/ 16 h 167"/>
                <a:gd name="T6" fmla="*/ 208 w 267"/>
                <a:gd name="T7" fmla="*/ 34 h 167"/>
                <a:gd name="T8" fmla="*/ 213 w 267"/>
                <a:gd name="T9" fmla="*/ 45 h 167"/>
                <a:gd name="T10" fmla="*/ 212 w 267"/>
                <a:gd name="T11" fmla="*/ 86 h 167"/>
                <a:gd name="T12" fmla="*/ 192 w 267"/>
                <a:gd name="T13" fmla="*/ 127 h 167"/>
                <a:gd name="T14" fmla="*/ 192 w 267"/>
                <a:gd name="T15" fmla="*/ 127 h 167"/>
                <a:gd name="T16" fmla="*/ 156 w 267"/>
                <a:gd name="T17" fmla="*/ 154 h 167"/>
                <a:gd name="T18" fmla="*/ 143 w 267"/>
                <a:gd name="T19" fmla="*/ 159 h 167"/>
                <a:gd name="T20" fmla="*/ 103 w 267"/>
                <a:gd name="T21" fmla="*/ 163 h 167"/>
                <a:gd name="T22" fmla="*/ 0 w 267"/>
                <a:gd name="T23" fmla="*/ 163 h 167"/>
                <a:gd name="T24" fmla="*/ 216 w 267"/>
                <a:gd name="T25" fmla="*/ 167 h 167"/>
                <a:gd name="T26" fmla="*/ 244 w 267"/>
                <a:gd name="T27" fmla="*/ 131 h 167"/>
                <a:gd name="T28" fmla="*/ 262 w 267"/>
                <a:gd name="T29" fmla="*/ 86 h 167"/>
                <a:gd name="T30" fmla="*/ 267 w 267"/>
                <a:gd name="T31" fmla="*/ 60 h 167"/>
                <a:gd name="T32" fmla="*/ 265 w 267"/>
                <a:gd name="T33" fmla="*/ 18 h 167"/>
                <a:gd name="T34" fmla="*/ 259 w 267"/>
                <a:gd name="T3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7" h="167">
                  <a:moveTo>
                    <a:pt x="259" y="0"/>
                  </a:moveTo>
                  <a:lnTo>
                    <a:pt x="154" y="13"/>
                  </a:lnTo>
                  <a:lnTo>
                    <a:pt x="184" y="16"/>
                  </a:lnTo>
                  <a:lnTo>
                    <a:pt x="208" y="34"/>
                  </a:lnTo>
                  <a:lnTo>
                    <a:pt x="213" y="45"/>
                  </a:lnTo>
                  <a:lnTo>
                    <a:pt x="212" y="86"/>
                  </a:lnTo>
                  <a:lnTo>
                    <a:pt x="192" y="127"/>
                  </a:lnTo>
                  <a:lnTo>
                    <a:pt x="192" y="127"/>
                  </a:lnTo>
                  <a:lnTo>
                    <a:pt x="156" y="154"/>
                  </a:lnTo>
                  <a:lnTo>
                    <a:pt x="143" y="159"/>
                  </a:lnTo>
                  <a:lnTo>
                    <a:pt x="103" y="163"/>
                  </a:lnTo>
                  <a:lnTo>
                    <a:pt x="0" y="163"/>
                  </a:lnTo>
                  <a:lnTo>
                    <a:pt x="216" y="167"/>
                  </a:lnTo>
                  <a:lnTo>
                    <a:pt x="244" y="131"/>
                  </a:lnTo>
                  <a:lnTo>
                    <a:pt x="262" y="86"/>
                  </a:lnTo>
                  <a:lnTo>
                    <a:pt x="267" y="60"/>
                  </a:lnTo>
                  <a:lnTo>
                    <a:pt x="265" y="1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7" name="Freeform 669"/>
            <p:cNvSpPr>
              <a:spLocks/>
            </p:cNvSpPr>
            <p:nvPr/>
          </p:nvSpPr>
          <p:spPr bwMode="auto">
            <a:xfrm>
              <a:off x="3318" y="1674"/>
              <a:ext cx="41" cy="50"/>
            </a:xfrm>
            <a:custGeom>
              <a:avLst/>
              <a:gdLst>
                <a:gd name="T0" fmla="*/ 283 w 376"/>
                <a:gd name="T1" fmla="*/ 0 h 454"/>
                <a:gd name="T2" fmla="*/ 122 w 376"/>
                <a:gd name="T3" fmla="*/ 0 h 454"/>
                <a:gd name="T4" fmla="*/ 0 w 376"/>
                <a:gd name="T5" fmla="*/ 454 h 454"/>
                <a:gd name="T6" fmla="*/ 49 w 376"/>
                <a:gd name="T7" fmla="*/ 454 h 454"/>
                <a:gd name="T8" fmla="*/ 102 w 376"/>
                <a:gd name="T9" fmla="*/ 253 h 454"/>
                <a:gd name="T10" fmla="*/ 158 w 376"/>
                <a:gd name="T11" fmla="*/ 253 h 454"/>
                <a:gd name="T12" fmla="*/ 244 w 376"/>
                <a:gd name="T13" fmla="*/ 248 h 454"/>
                <a:gd name="T14" fmla="*/ 261 w 376"/>
                <a:gd name="T15" fmla="*/ 244 h 454"/>
                <a:gd name="T16" fmla="*/ 300 w 376"/>
                <a:gd name="T17" fmla="*/ 229 h 454"/>
                <a:gd name="T18" fmla="*/ 333 w 376"/>
                <a:gd name="T19" fmla="*/ 205 h 454"/>
                <a:gd name="T20" fmla="*/ 117 w 376"/>
                <a:gd name="T21" fmla="*/ 201 h 454"/>
                <a:gd name="T22" fmla="*/ 157 w 376"/>
                <a:gd name="T23" fmla="*/ 51 h 454"/>
                <a:gd name="T24" fmla="*/ 271 w 376"/>
                <a:gd name="T25" fmla="*/ 51 h 454"/>
                <a:gd name="T26" fmla="*/ 376 w 376"/>
                <a:gd name="T27" fmla="*/ 38 h 454"/>
                <a:gd name="T28" fmla="*/ 353 w 376"/>
                <a:gd name="T29" fmla="*/ 12 h 454"/>
                <a:gd name="T30" fmla="*/ 352 w 376"/>
                <a:gd name="T31" fmla="*/ 12 h 454"/>
                <a:gd name="T32" fmla="*/ 324 w 376"/>
                <a:gd name="T33" fmla="*/ 4 h 454"/>
                <a:gd name="T34" fmla="*/ 283 w 376"/>
                <a:gd name="T35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454">
                  <a:moveTo>
                    <a:pt x="283" y="0"/>
                  </a:moveTo>
                  <a:lnTo>
                    <a:pt x="122" y="0"/>
                  </a:lnTo>
                  <a:lnTo>
                    <a:pt x="0" y="454"/>
                  </a:lnTo>
                  <a:lnTo>
                    <a:pt x="49" y="454"/>
                  </a:lnTo>
                  <a:lnTo>
                    <a:pt x="102" y="253"/>
                  </a:lnTo>
                  <a:lnTo>
                    <a:pt x="158" y="253"/>
                  </a:lnTo>
                  <a:lnTo>
                    <a:pt x="244" y="248"/>
                  </a:lnTo>
                  <a:lnTo>
                    <a:pt x="261" y="244"/>
                  </a:lnTo>
                  <a:lnTo>
                    <a:pt x="300" y="229"/>
                  </a:lnTo>
                  <a:lnTo>
                    <a:pt x="333" y="205"/>
                  </a:lnTo>
                  <a:lnTo>
                    <a:pt x="117" y="201"/>
                  </a:lnTo>
                  <a:lnTo>
                    <a:pt x="157" y="51"/>
                  </a:lnTo>
                  <a:lnTo>
                    <a:pt x="271" y="51"/>
                  </a:lnTo>
                  <a:lnTo>
                    <a:pt x="376" y="38"/>
                  </a:lnTo>
                  <a:lnTo>
                    <a:pt x="353" y="12"/>
                  </a:lnTo>
                  <a:lnTo>
                    <a:pt x="352" y="12"/>
                  </a:lnTo>
                  <a:lnTo>
                    <a:pt x="324" y="4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8" name="Freeform 670"/>
            <p:cNvSpPr>
              <a:spLocks/>
            </p:cNvSpPr>
            <p:nvPr/>
          </p:nvSpPr>
          <p:spPr bwMode="auto">
            <a:xfrm>
              <a:off x="3356" y="1678"/>
              <a:ext cx="37" cy="46"/>
            </a:xfrm>
            <a:custGeom>
              <a:avLst/>
              <a:gdLst>
                <a:gd name="T0" fmla="*/ 322 w 333"/>
                <a:gd name="T1" fmla="*/ 0 h 419"/>
                <a:gd name="T2" fmla="*/ 235 w 333"/>
                <a:gd name="T3" fmla="*/ 10 h 419"/>
                <a:gd name="T4" fmla="*/ 254 w 333"/>
                <a:gd name="T5" fmla="*/ 12 h 419"/>
                <a:gd name="T6" fmla="*/ 279 w 333"/>
                <a:gd name="T7" fmla="*/ 32 h 419"/>
                <a:gd name="T8" fmla="*/ 284 w 333"/>
                <a:gd name="T9" fmla="*/ 46 h 419"/>
                <a:gd name="T10" fmla="*/ 282 w 333"/>
                <a:gd name="T11" fmla="*/ 88 h 419"/>
                <a:gd name="T12" fmla="*/ 272 w 333"/>
                <a:gd name="T13" fmla="*/ 113 h 419"/>
                <a:gd name="T14" fmla="*/ 244 w 333"/>
                <a:gd name="T15" fmla="*/ 155 h 419"/>
                <a:gd name="T16" fmla="*/ 243 w 333"/>
                <a:gd name="T17" fmla="*/ 156 h 419"/>
                <a:gd name="T18" fmla="*/ 218 w 333"/>
                <a:gd name="T19" fmla="*/ 182 h 419"/>
                <a:gd name="T20" fmla="*/ 182 w 333"/>
                <a:gd name="T21" fmla="*/ 214 h 419"/>
                <a:gd name="T22" fmla="*/ 138 w 333"/>
                <a:gd name="T23" fmla="*/ 252 h 419"/>
                <a:gd name="T24" fmla="*/ 130 w 333"/>
                <a:gd name="T25" fmla="*/ 258 h 419"/>
                <a:gd name="T26" fmla="*/ 91 w 333"/>
                <a:gd name="T27" fmla="*/ 291 h 419"/>
                <a:gd name="T28" fmla="*/ 61 w 333"/>
                <a:gd name="T29" fmla="*/ 321 h 419"/>
                <a:gd name="T30" fmla="*/ 42 w 333"/>
                <a:gd name="T31" fmla="*/ 341 h 419"/>
                <a:gd name="T32" fmla="*/ 16 w 333"/>
                <a:gd name="T33" fmla="*/ 381 h 419"/>
                <a:gd name="T34" fmla="*/ 0 w 333"/>
                <a:gd name="T35" fmla="*/ 419 h 419"/>
                <a:gd name="T36" fmla="*/ 239 w 333"/>
                <a:gd name="T37" fmla="*/ 419 h 419"/>
                <a:gd name="T38" fmla="*/ 254 w 333"/>
                <a:gd name="T39" fmla="*/ 366 h 419"/>
                <a:gd name="T40" fmla="*/ 76 w 333"/>
                <a:gd name="T41" fmla="*/ 366 h 419"/>
                <a:gd name="T42" fmla="*/ 104 w 333"/>
                <a:gd name="T43" fmla="*/ 336 h 419"/>
                <a:gd name="T44" fmla="*/ 125 w 333"/>
                <a:gd name="T45" fmla="*/ 315 h 419"/>
                <a:gd name="T46" fmla="*/ 170 w 333"/>
                <a:gd name="T47" fmla="*/ 279 h 419"/>
                <a:gd name="T48" fmla="*/ 196 w 333"/>
                <a:gd name="T49" fmla="*/ 257 h 419"/>
                <a:gd name="T50" fmla="*/ 233 w 333"/>
                <a:gd name="T51" fmla="*/ 224 h 419"/>
                <a:gd name="T52" fmla="*/ 260 w 333"/>
                <a:gd name="T53" fmla="*/ 199 h 419"/>
                <a:gd name="T54" fmla="*/ 277 w 333"/>
                <a:gd name="T55" fmla="*/ 180 h 419"/>
                <a:gd name="T56" fmla="*/ 304 w 333"/>
                <a:gd name="T57" fmla="*/ 143 h 419"/>
                <a:gd name="T58" fmla="*/ 310 w 333"/>
                <a:gd name="T59" fmla="*/ 134 h 419"/>
                <a:gd name="T60" fmla="*/ 327 w 333"/>
                <a:gd name="T61" fmla="*/ 89 h 419"/>
                <a:gd name="T62" fmla="*/ 330 w 333"/>
                <a:gd name="T63" fmla="*/ 78 h 419"/>
                <a:gd name="T64" fmla="*/ 333 w 333"/>
                <a:gd name="T65" fmla="*/ 36 h 419"/>
                <a:gd name="T66" fmla="*/ 322 w 333"/>
                <a:gd name="T67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" h="419">
                  <a:moveTo>
                    <a:pt x="322" y="0"/>
                  </a:moveTo>
                  <a:lnTo>
                    <a:pt x="235" y="10"/>
                  </a:lnTo>
                  <a:lnTo>
                    <a:pt x="254" y="12"/>
                  </a:lnTo>
                  <a:lnTo>
                    <a:pt x="279" y="32"/>
                  </a:lnTo>
                  <a:lnTo>
                    <a:pt x="284" y="46"/>
                  </a:lnTo>
                  <a:lnTo>
                    <a:pt x="282" y="88"/>
                  </a:lnTo>
                  <a:lnTo>
                    <a:pt x="272" y="113"/>
                  </a:lnTo>
                  <a:lnTo>
                    <a:pt x="244" y="155"/>
                  </a:lnTo>
                  <a:lnTo>
                    <a:pt x="243" y="156"/>
                  </a:lnTo>
                  <a:lnTo>
                    <a:pt x="218" y="182"/>
                  </a:lnTo>
                  <a:lnTo>
                    <a:pt x="182" y="214"/>
                  </a:lnTo>
                  <a:lnTo>
                    <a:pt x="138" y="252"/>
                  </a:lnTo>
                  <a:lnTo>
                    <a:pt x="130" y="258"/>
                  </a:lnTo>
                  <a:lnTo>
                    <a:pt x="91" y="291"/>
                  </a:lnTo>
                  <a:lnTo>
                    <a:pt x="61" y="321"/>
                  </a:lnTo>
                  <a:lnTo>
                    <a:pt x="42" y="341"/>
                  </a:lnTo>
                  <a:lnTo>
                    <a:pt x="16" y="381"/>
                  </a:lnTo>
                  <a:lnTo>
                    <a:pt x="0" y="419"/>
                  </a:lnTo>
                  <a:lnTo>
                    <a:pt x="239" y="419"/>
                  </a:lnTo>
                  <a:lnTo>
                    <a:pt x="254" y="366"/>
                  </a:lnTo>
                  <a:lnTo>
                    <a:pt x="76" y="366"/>
                  </a:lnTo>
                  <a:lnTo>
                    <a:pt x="104" y="336"/>
                  </a:lnTo>
                  <a:lnTo>
                    <a:pt x="125" y="315"/>
                  </a:lnTo>
                  <a:lnTo>
                    <a:pt x="170" y="279"/>
                  </a:lnTo>
                  <a:lnTo>
                    <a:pt x="196" y="257"/>
                  </a:lnTo>
                  <a:lnTo>
                    <a:pt x="233" y="224"/>
                  </a:lnTo>
                  <a:lnTo>
                    <a:pt x="260" y="199"/>
                  </a:lnTo>
                  <a:lnTo>
                    <a:pt x="277" y="180"/>
                  </a:lnTo>
                  <a:lnTo>
                    <a:pt x="304" y="143"/>
                  </a:lnTo>
                  <a:lnTo>
                    <a:pt x="310" y="134"/>
                  </a:lnTo>
                  <a:lnTo>
                    <a:pt x="327" y="89"/>
                  </a:lnTo>
                  <a:lnTo>
                    <a:pt x="330" y="78"/>
                  </a:lnTo>
                  <a:lnTo>
                    <a:pt x="333" y="3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99" name="Freeform 671"/>
            <p:cNvSpPr>
              <a:spLocks/>
            </p:cNvSpPr>
            <p:nvPr/>
          </p:nvSpPr>
          <p:spPr bwMode="auto">
            <a:xfrm>
              <a:off x="3366" y="1674"/>
              <a:ext cx="25" cy="15"/>
            </a:xfrm>
            <a:custGeom>
              <a:avLst/>
              <a:gdLst>
                <a:gd name="T0" fmla="*/ 152 w 226"/>
                <a:gd name="T1" fmla="*/ 0 h 138"/>
                <a:gd name="T2" fmla="*/ 134 w 226"/>
                <a:gd name="T3" fmla="*/ 2 h 138"/>
                <a:gd name="T4" fmla="*/ 95 w 226"/>
                <a:gd name="T5" fmla="*/ 12 h 138"/>
                <a:gd name="T6" fmla="*/ 61 w 226"/>
                <a:gd name="T7" fmla="*/ 34 h 138"/>
                <a:gd name="T8" fmla="*/ 47 w 226"/>
                <a:gd name="T9" fmla="*/ 47 h 138"/>
                <a:gd name="T10" fmla="*/ 20 w 226"/>
                <a:gd name="T11" fmla="*/ 85 h 138"/>
                <a:gd name="T12" fmla="*/ 0 w 226"/>
                <a:gd name="T13" fmla="*/ 132 h 138"/>
                <a:gd name="T14" fmla="*/ 44 w 226"/>
                <a:gd name="T15" fmla="*/ 138 h 138"/>
                <a:gd name="T16" fmla="*/ 55 w 226"/>
                <a:gd name="T17" fmla="*/ 108 h 138"/>
                <a:gd name="T18" fmla="*/ 81 w 226"/>
                <a:gd name="T19" fmla="*/ 71 h 138"/>
                <a:gd name="T20" fmla="*/ 101 w 226"/>
                <a:gd name="T21" fmla="*/ 56 h 138"/>
                <a:gd name="T22" fmla="*/ 139 w 226"/>
                <a:gd name="T23" fmla="*/ 47 h 138"/>
                <a:gd name="T24" fmla="*/ 226 w 226"/>
                <a:gd name="T25" fmla="*/ 37 h 138"/>
                <a:gd name="T26" fmla="*/ 216 w 226"/>
                <a:gd name="T27" fmla="*/ 23 h 138"/>
                <a:gd name="T28" fmla="*/ 188 w 226"/>
                <a:gd name="T29" fmla="*/ 7 h 138"/>
                <a:gd name="T30" fmla="*/ 152 w 22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6" h="138">
                  <a:moveTo>
                    <a:pt x="152" y="0"/>
                  </a:moveTo>
                  <a:lnTo>
                    <a:pt x="134" y="2"/>
                  </a:lnTo>
                  <a:lnTo>
                    <a:pt x="95" y="12"/>
                  </a:lnTo>
                  <a:lnTo>
                    <a:pt x="61" y="34"/>
                  </a:lnTo>
                  <a:lnTo>
                    <a:pt x="47" y="47"/>
                  </a:lnTo>
                  <a:lnTo>
                    <a:pt x="20" y="85"/>
                  </a:lnTo>
                  <a:lnTo>
                    <a:pt x="0" y="132"/>
                  </a:lnTo>
                  <a:lnTo>
                    <a:pt x="44" y="138"/>
                  </a:lnTo>
                  <a:lnTo>
                    <a:pt x="55" y="108"/>
                  </a:lnTo>
                  <a:lnTo>
                    <a:pt x="81" y="71"/>
                  </a:lnTo>
                  <a:lnTo>
                    <a:pt x="101" y="56"/>
                  </a:lnTo>
                  <a:lnTo>
                    <a:pt x="139" y="47"/>
                  </a:lnTo>
                  <a:lnTo>
                    <a:pt x="226" y="37"/>
                  </a:lnTo>
                  <a:lnTo>
                    <a:pt x="216" y="23"/>
                  </a:lnTo>
                  <a:lnTo>
                    <a:pt x="188" y="7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0" name="Freeform 672"/>
            <p:cNvSpPr>
              <a:spLocks/>
            </p:cNvSpPr>
            <p:nvPr/>
          </p:nvSpPr>
          <p:spPr bwMode="auto">
            <a:xfrm>
              <a:off x="3402" y="1679"/>
              <a:ext cx="21" cy="43"/>
            </a:xfrm>
            <a:custGeom>
              <a:avLst/>
              <a:gdLst>
                <a:gd name="T0" fmla="*/ 180 w 190"/>
                <a:gd name="T1" fmla="*/ 0 h 394"/>
                <a:gd name="T2" fmla="*/ 99 w 190"/>
                <a:gd name="T3" fmla="*/ 4 h 394"/>
                <a:gd name="T4" fmla="*/ 123 w 190"/>
                <a:gd name="T5" fmla="*/ 11 h 394"/>
                <a:gd name="T6" fmla="*/ 141 w 190"/>
                <a:gd name="T7" fmla="*/ 40 h 394"/>
                <a:gd name="T8" fmla="*/ 144 w 190"/>
                <a:gd name="T9" fmla="*/ 50 h 394"/>
                <a:gd name="T10" fmla="*/ 144 w 190"/>
                <a:gd name="T11" fmla="*/ 83 h 394"/>
                <a:gd name="T12" fmla="*/ 136 w 190"/>
                <a:gd name="T13" fmla="*/ 130 h 394"/>
                <a:gd name="T14" fmla="*/ 123 w 190"/>
                <a:gd name="T15" fmla="*/ 190 h 394"/>
                <a:gd name="T16" fmla="*/ 116 w 190"/>
                <a:gd name="T17" fmla="*/ 214 h 394"/>
                <a:gd name="T18" fmla="*/ 98 w 190"/>
                <a:gd name="T19" fmla="*/ 269 h 394"/>
                <a:gd name="T20" fmla="*/ 80 w 190"/>
                <a:gd name="T21" fmla="*/ 309 h 394"/>
                <a:gd name="T22" fmla="*/ 61 w 190"/>
                <a:gd name="T23" fmla="*/ 338 h 394"/>
                <a:gd name="T24" fmla="*/ 35 w 190"/>
                <a:gd name="T25" fmla="*/ 363 h 394"/>
                <a:gd name="T26" fmla="*/ 0 w 190"/>
                <a:gd name="T27" fmla="*/ 375 h 394"/>
                <a:gd name="T28" fmla="*/ 61 w 190"/>
                <a:gd name="T29" fmla="*/ 394 h 394"/>
                <a:gd name="T30" fmla="*/ 93 w 190"/>
                <a:gd name="T31" fmla="*/ 362 h 394"/>
                <a:gd name="T32" fmla="*/ 121 w 190"/>
                <a:gd name="T33" fmla="*/ 318 h 394"/>
                <a:gd name="T34" fmla="*/ 136 w 190"/>
                <a:gd name="T35" fmla="*/ 286 h 394"/>
                <a:gd name="T36" fmla="*/ 152 w 190"/>
                <a:gd name="T37" fmla="*/ 241 h 394"/>
                <a:gd name="T38" fmla="*/ 168 w 190"/>
                <a:gd name="T39" fmla="*/ 190 h 394"/>
                <a:gd name="T40" fmla="*/ 173 w 190"/>
                <a:gd name="T41" fmla="*/ 170 h 394"/>
                <a:gd name="T42" fmla="*/ 184 w 190"/>
                <a:gd name="T43" fmla="*/ 121 h 394"/>
                <a:gd name="T44" fmla="*/ 189 w 190"/>
                <a:gd name="T45" fmla="*/ 82 h 394"/>
                <a:gd name="T46" fmla="*/ 190 w 190"/>
                <a:gd name="T47" fmla="*/ 54 h 394"/>
                <a:gd name="T48" fmla="*/ 184 w 190"/>
                <a:gd name="T49" fmla="*/ 14 h 394"/>
                <a:gd name="T50" fmla="*/ 180 w 190"/>
                <a:gd name="T5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0" h="394">
                  <a:moveTo>
                    <a:pt x="180" y="0"/>
                  </a:moveTo>
                  <a:lnTo>
                    <a:pt x="99" y="4"/>
                  </a:lnTo>
                  <a:lnTo>
                    <a:pt x="123" y="11"/>
                  </a:lnTo>
                  <a:lnTo>
                    <a:pt x="141" y="40"/>
                  </a:lnTo>
                  <a:lnTo>
                    <a:pt x="144" y="50"/>
                  </a:lnTo>
                  <a:lnTo>
                    <a:pt x="144" y="83"/>
                  </a:lnTo>
                  <a:lnTo>
                    <a:pt x="136" y="130"/>
                  </a:lnTo>
                  <a:lnTo>
                    <a:pt x="123" y="190"/>
                  </a:lnTo>
                  <a:lnTo>
                    <a:pt x="116" y="214"/>
                  </a:lnTo>
                  <a:lnTo>
                    <a:pt x="98" y="269"/>
                  </a:lnTo>
                  <a:lnTo>
                    <a:pt x="80" y="309"/>
                  </a:lnTo>
                  <a:lnTo>
                    <a:pt x="61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1" y="394"/>
                  </a:lnTo>
                  <a:lnTo>
                    <a:pt x="93" y="362"/>
                  </a:lnTo>
                  <a:lnTo>
                    <a:pt x="121" y="318"/>
                  </a:lnTo>
                  <a:lnTo>
                    <a:pt x="136" y="286"/>
                  </a:lnTo>
                  <a:lnTo>
                    <a:pt x="152" y="241"/>
                  </a:lnTo>
                  <a:lnTo>
                    <a:pt x="168" y="190"/>
                  </a:lnTo>
                  <a:lnTo>
                    <a:pt x="173" y="170"/>
                  </a:lnTo>
                  <a:lnTo>
                    <a:pt x="184" y="121"/>
                  </a:lnTo>
                  <a:lnTo>
                    <a:pt x="189" y="82"/>
                  </a:lnTo>
                  <a:lnTo>
                    <a:pt x="190" y="54"/>
                  </a:lnTo>
                  <a:lnTo>
                    <a:pt x="184" y="14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1" name="Freeform 673"/>
            <p:cNvSpPr>
              <a:spLocks/>
            </p:cNvSpPr>
            <p:nvPr/>
          </p:nvSpPr>
          <p:spPr bwMode="auto">
            <a:xfrm>
              <a:off x="3392" y="1674"/>
              <a:ext cx="30" cy="51"/>
            </a:xfrm>
            <a:custGeom>
              <a:avLst/>
              <a:gdLst>
                <a:gd name="T0" fmla="*/ 201 w 269"/>
                <a:gd name="T1" fmla="*/ 0 h 464"/>
                <a:gd name="T2" fmla="*/ 164 w 269"/>
                <a:gd name="T3" fmla="*/ 7 h 464"/>
                <a:gd name="T4" fmla="*/ 128 w 269"/>
                <a:gd name="T5" fmla="*/ 28 h 464"/>
                <a:gd name="T6" fmla="*/ 127 w 269"/>
                <a:gd name="T7" fmla="*/ 28 h 464"/>
                <a:gd name="T8" fmla="*/ 97 w 269"/>
                <a:gd name="T9" fmla="*/ 59 h 464"/>
                <a:gd name="T10" fmla="*/ 68 w 269"/>
                <a:gd name="T11" fmla="*/ 103 h 464"/>
                <a:gd name="T12" fmla="*/ 53 w 269"/>
                <a:gd name="T13" fmla="*/ 136 h 464"/>
                <a:gd name="T14" fmla="*/ 36 w 269"/>
                <a:gd name="T15" fmla="*/ 180 h 464"/>
                <a:gd name="T16" fmla="*/ 21 w 269"/>
                <a:gd name="T17" fmla="*/ 233 h 464"/>
                <a:gd name="T18" fmla="*/ 17 w 269"/>
                <a:gd name="T19" fmla="*/ 249 h 464"/>
                <a:gd name="T20" fmla="*/ 5 w 269"/>
                <a:gd name="T21" fmla="*/ 303 h 464"/>
                <a:gd name="T22" fmla="*/ 0 w 269"/>
                <a:gd name="T23" fmla="*/ 349 h 464"/>
                <a:gd name="T24" fmla="*/ 0 w 269"/>
                <a:gd name="T25" fmla="*/ 387 h 464"/>
                <a:gd name="T26" fmla="*/ 7 w 269"/>
                <a:gd name="T27" fmla="*/ 417 h 464"/>
                <a:gd name="T28" fmla="*/ 18 w 269"/>
                <a:gd name="T29" fmla="*/ 438 h 464"/>
                <a:gd name="T30" fmla="*/ 42 w 269"/>
                <a:gd name="T31" fmla="*/ 457 h 464"/>
                <a:gd name="T32" fmla="*/ 77 w 269"/>
                <a:gd name="T33" fmla="*/ 464 h 464"/>
                <a:gd name="T34" fmla="*/ 114 w 269"/>
                <a:gd name="T35" fmla="*/ 457 h 464"/>
                <a:gd name="T36" fmla="*/ 150 w 269"/>
                <a:gd name="T37" fmla="*/ 437 h 464"/>
                <a:gd name="T38" fmla="*/ 150 w 269"/>
                <a:gd name="T39" fmla="*/ 437 h 464"/>
                <a:gd name="T40" fmla="*/ 89 w 269"/>
                <a:gd name="T41" fmla="*/ 418 h 464"/>
                <a:gd name="T42" fmla="*/ 66 w 269"/>
                <a:gd name="T43" fmla="*/ 411 h 464"/>
                <a:gd name="T44" fmla="*/ 47 w 269"/>
                <a:gd name="T45" fmla="*/ 381 h 464"/>
                <a:gd name="T46" fmla="*/ 45 w 269"/>
                <a:gd name="T47" fmla="*/ 372 h 464"/>
                <a:gd name="T48" fmla="*/ 45 w 269"/>
                <a:gd name="T49" fmla="*/ 339 h 464"/>
                <a:gd name="T50" fmla="*/ 52 w 269"/>
                <a:gd name="T51" fmla="*/ 292 h 464"/>
                <a:gd name="T52" fmla="*/ 66 w 269"/>
                <a:gd name="T53" fmla="*/ 233 h 464"/>
                <a:gd name="T54" fmla="*/ 75 w 269"/>
                <a:gd name="T55" fmla="*/ 202 h 464"/>
                <a:gd name="T56" fmla="*/ 92 w 269"/>
                <a:gd name="T57" fmla="*/ 150 h 464"/>
                <a:gd name="T58" fmla="*/ 111 w 269"/>
                <a:gd name="T59" fmla="*/ 109 h 464"/>
                <a:gd name="T60" fmla="*/ 131 w 269"/>
                <a:gd name="T61" fmla="*/ 79 h 464"/>
                <a:gd name="T62" fmla="*/ 151 w 269"/>
                <a:gd name="T63" fmla="*/ 59 h 464"/>
                <a:gd name="T64" fmla="*/ 188 w 269"/>
                <a:gd name="T65" fmla="*/ 47 h 464"/>
                <a:gd name="T66" fmla="*/ 269 w 269"/>
                <a:gd name="T67" fmla="*/ 43 h 464"/>
                <a:gd name="T68" fmla="*/ 248 w 269"/>
                <a:gd name="T69" fmla="*/ 15 h 464"/>
                <a:gd name="T70" fmla="*/ 236 w 269"/>
                <a:gd name="T71" fmla="*/ 8 h 464"/>
                <a:gd name="T72" fmla="*/ 201 w 269"/>
                <a:gd name="T73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464">
                  <a:moveTo>
                    <a:pt x="201" y="0"/>
                  </a:moveTo>
                  <a:lnTo>
                    <a:pt x="164" y="7"/>
                  </a:lnTo>
                  <a:lnTo>
                    <a:pt x="128" y="28"/>
                  </a:lnTo>
                  <a:lnTo>
                    <a:pt x="127" y="28"/>
                  </a:lnTo>
                  <a:lnTo>
                    <a:pt x="97" y="59"/>
                  </a:lnTo>
                  <a:lnTo>
                    <a:pt x="68" y="103"/>
                  </a:lnTo>
                  <a:lnTo>
                    <a:pt x="53" y="136"/>
                  </a:lnTo>
                  <a:lnTo>
                    <a:pt x="36" y="180"/>
                  </a:lnTo>
                  <a:lnTo>
                    <a:pt x="21" y="233"/>
                  </a:lnTo>
                  <a:lnTo>
                    <a:pt x="17" y="249"/>
                  </a:lnTo>
                  <a:lnTo>
                    <a:pt x="5" y="303"/>
                  </a:lnTo>
                  <a:lnTo>
                    <a:pt x="0" y="349"/>
                  </a:lnTo>
                  <a:lnTo>
                    <a:pt x="0" y="387"/>
                  </a:lnTo>
                  <a:lnTo>
                    <a:pt x="7" y="417"/>
                  </a:lnTo>
                  <a:lnTo>
                    <a:pt x="18" y="438"/>
                  </a:lnTo>
                  <a:lnTo>
                    <a:pt x="42" y="457"/>
                  </a:lnTo>
                  <a:lnTo>
                    <a:pt x="77" y="464"/>
                  </a:lnTo>
                  <a:lnTo>
                    <a:pt x="114" y="457"/>
                  </a:lnTo>
                  <a:lnTo>
                    <a:pt x="150" y="437"/>
                  </a:lnTo>
                  <a:lnTo>
                    <a:pt x="150" y="437"/>
                  </a:lnTo>
                  <a:lnTo>
                    <a:pt x="89" y="418"/>
                  </a:lnTo>
                  <a:lnTo>
                    <a:pt x="66" y="411"/>
                  </a:lnTo>
                  <a:lnTo>
                    <a:pt x="47" y="381"/>
                  </a:lnTo>
                  <a:lnTo>
                    <a:pt x="45" y="372"/>
                  </a:lnTo>
                  <a:lnTo>
                    <a:pt x="45" y="339"/>
                  </a:lnTo>
                  <a:lnTo>
                    <a:pt x="52" y="292"/>
                  </a:lnTo>
                  <a:lnTo>
                    <a:pt x="66" y="233"/>
                  </a:lnTo>
                  <a:lnTo>
                    <a:pt x="75" y="202"/>
                  </a:lnTo>
                  <a:lnTo>
                    <a:pt x="92" y="150"/>
                  </a:lnTo>
                  <a:lnTo>
                    <a:pt x="111" y="109"/>
                  </a:lnTo>
                  <a:lnTo>
                    <a:pt x="131" y="79"/>
                  </a:lnTo>
                  <a:lnTo>
                    <a:pt x="151" y="59"/>
                  </a:lnTo>
                  <a:lnTo>
                    <a:pt x="188" y="47"/>
                  </a:lnTo>
                  <a:lnTo>
                    <a:pt x="269" y="43"/>
                  </a:lnTo>
                  <a:lnTo>
                    <a:pt x="248" y="15"/>
                  </a:lnTo>
                  <a:lnTo>
                    <a:pt x="236" y="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2" name="Line 674"/>
            <p:cNvSpPr>
              <a:spLocks noChangeShapeType="1"/>
            </p:cNvSpPr>
            <p:nvPr/>
          </p:nvSpPr>
          <p:spPr bwMode="auto">
            <a:xfrm flipV="1">
              <a:off x="2964" y="1795"/>
              <a:ext cx="247" cy="14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3" name="Freeform 675"/>
            <p:cNvSpPr>
              <a:spLocks/>
            </p:cNvSpPr>
            <p:nvPr/>
          </p:nvSpPr>
          <p:spPr bwMode="auto">
            <a:xfrm>
              <a:off x="3211" y="1771"/>
              <a:ext cx="34" cy="24"/>
            </a:xfrm>
            <a:custGeom>
              <a:avLst/>
              <a:gdLst>
                <a:gd name="T0" fmla="*/ 251 w 306"/>
                <a:gd name="T1" fmla="*/ 0 h 213"/>
                <a:gd name="T2" fmla="*/ 306 w 306"/>
                <a:gd name="T3" fmla="*/ 94 h 213"/>
                <a:gd name="T4" fmla="*/ 0 w 306"/>
                <a:gd name="T5" fmla="*/ 213 h 213"/>
                <a:gd name="T6" fmla="*/ 251 w 306"/>
                <a:gd name="T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213">
                  <a:moveTo>
                    <a:pt x="251" y="0"/>
                  </a:moveTo>
                  <a:lnTo>
                    <a:pt x="306" y="94"/>
                  </a:lnTo>
                  <a:lnTo>
                    <a:pt x="0" y="213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4" name="Freeform 676"/>
            <p:cNvSpPr>
              <a:spLocks/>
            </p:cNvSpPr>
            <p:nvPr/>
          </p:nvSpPr>
          <p:spPr bwMode="auto">
            <a:xfrm>
              <a:off x="3211" y="1771"/>
              <a:ext cx="34" cy="24"/>
            </a:xfrm>
            <a:custGeom>
              <a:avLst/>
              <a:gdLst>
                <a:gd name="T0" fmla="*/ 251 w 306"/>
                <a:gd name="T1" fmla="*/ 0 h 213"/>
                <a:gd name="T2" fmla="*/ 306 w 306"/>
                <a:gd name="T3" fmla="*/ 94 h 213"/>
                <a:gd name="T4" fmla="*/ 0 w 306"/>
                <a:gd name="T5" fmla="*/ 213 h 213"/>
                <a:gd name="T6" fmla="*/ 251 w 306"/>
                <a:gd name="T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213">
                  <a:moveTo>
                    <a:pt x="251" y="0"/>
                  </a:moveTo>
                  <a:lnTo>
                    <a:pt x="306" y="94"/>
                  </a:lnTo>
                  <a:lnTo>
                    <a:pt x="0" y="213"/>
                  </a:lnTo>
                  <a:lnTo>
                    <a:pt x="251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5" name="Line 677"/>
            <p:cNvSpPr>
              <a:spLocks noChangeShapeType="1"/>
            </p:cNvSpPr>
            <p:nvPr/>
          </p:nvSpPr>
          <p:spPr bwMode="auto">
            <a:xfrm>
              <a:off x="3211" y="1795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6" name="Line 678"/>
            <p:cNvSpPr>
              <a:spLocks noChangeShapeType="1"/>
            </p:cNvSpPr>
            <p:nvPr/>
          </p:nvSpPr>
          <p:spPr bwMode="auto">
            <a:xfrm>
              <a:off x="2964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7" name="Line 679"/>
            <p:cNvSpPr>
              <a:spLocks noChangeShapeType="1"/>
            </p:cNvSpPr>
            <p:nvPr/>
          </p:nvSpPr>
          <p:spPr bwMode="auto">
            <a:xfrm flipH="1">
              <a:off x="2166" y="1280"/>
              <a:ext cx="357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8" name="Line 680"/>
            <p:cNvSpPr>
              <a:spLocks noChangeShapeType="1"/>
            </p:cNvSpPr>
            <p:nvPr/>
          </p:nvSpPr>
          <p:spPr bwMode="auto">
            <a:xfrm flipH="1">
              <a:off x="2166" y="1943"/>
              <a:ext cx="69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09" name="Line 681"/>
            <p:cNvSpPr>
              <a:spLocks noChangeShapeType="1"/>
            </p:cNvSpPr>
            <p:nvPr/>
          </p:nvSpPr>
          <p:spPr bwMode="auto">
            <a:xfrm>
              <a:off x="2184" y="1316"/>
              <a:ext cx="1" cy="59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0" name="Freeform 682"/>
            <p:cNvSpPr>
              <a:spLocks/>
            </p:cNvSpPr>
            <p:nvPr/>
          </p:nvSpPr>
          <p:spPr bwMode="auto">
            <a:xfrm>
              <a:off x="2177" y="1280"/>
              <a:ext cx="13" cy="36"/>
            </a:xfrm>
            <a:custGeom>
              <a:avLst/>
              <a:gdLst>
                <a:gd name="T0" fmla="*/ 0 w 109"/>
                <a:gd name="T1" fmla="*/ 324 h 324"/>
                <a:gd name="T2" fmla="*/ 109 w 109"/>
                <a:gd name="T3" fmla="*/ 324 h 324"/>
                <a:gd name="T4" fmla="*/ 55 w 109"/>
                <a:gd name="T5" fmla="*/ 0 h 324"/>
                <a:gd name="T6" fmla="*/ 0 w 109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324">
                  <a:moveTo>
                    <a:pt x="0" y="324"/>
                  </a:moveTo>
                  <a:lnTo>
                    <a:pt x="109" y="324"/>
                  </a:lnTo>
                  <a:lnTo>
                    <a:pt x="55" y="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1" name="Freeform 683"/>
            <p:cNvSpPr>
              <a:spLocks/>
            </p:cNvSpPr>
            <p:nvPr/>
          </p:nvSpPr>
          <p:spPr bwMode="auto">
            <a:xfrm>
              <a:off x="2177" y="1280"/>
              <a:ext cx="13" cy="36"/>
            </a:xfrm>
            <a:custGeom>
              <a:avLst/>
              <a:gdLst>
                <a:gd name="T0" fmla="*/ 0 w 109"/>
                <a:gd name="T1" fmla="*/ 324 h 324"/>
                <a:gd name="T2" fmla="*/ 109 w 109"/>
                <a:gd name="T3" fmla="*/ 324 h 324"/>
                <a:gd name="T4" fmla="*/ 55 w 109"/>
                <a:gd name="T5" fmla="*/ 0 h 324"/>
                <a:gd name="T6" fmla="*/ 0 w 109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324">
                  <a:moveTo>
                    <a:pt x="0" y="324"/>
                  </a:moveTo>
                  <a:lnTo>
                    <a:pt x="109" y="324"/>
                  </a:lnTo>
                  <a:lnTo>
                    <a:pt x="55" y="0"/>
                  </a:lnTo>
                  <a:lnTo>
                    <a:pt x="0" y="324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2" name="Freeform 684"/>
            <p:cNvSpPr>
              <a:spLocks/>
            </p:cNvSpPr>
            <p:nvPr/>
          </p:nvSpPr>
          <p:spPr bwMode="auto">
            <a:xfrm>
              <a:off x="2177" y="1907"/>
              <a:ext cx="13" cy="36"/>
            </a:xfrm>
            <a:custGeom>
              <a:avLst/>
              <a:gdLst>
                <a:gd name="T0" fmla="*/ 0 w 109"/>
                <a:gd name="T1" fmla="*/ 0 h 324"/>
                <a:gd name="T2" fmla="*/ 109 w 109"/>
                <a:gd name="T3" fmla="*/ 0 h 324"/>
                <a:gd name="T4" fmla="*/ 55 w 109"/>
                <a:gd name="T5" fmla="*/ 324 h 324"/>
                <a:gd name="T6" fmla="*/ 0 w 109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324">
                  <a:moveTo>
                    <a:pt x="0" y="0"/>
                  </a:moveTo>
                  <a:lnTo>
                    <a:pt x="109" y="0"/>
                  </a:lnTo>
                  <a:lnTo>
                    <a:pt x="55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3" name="Freeform 685"/>
            <p:cNvSpPr>
              <a:spLocks/>
            </p:cNvSpPr>
            <p:nvPr/>
          </p:nvSpPr>
          <p:spPr bwMode="auto">
            <a:xfrm>
              <a:off x="2177" y="1907"/>
              <a:ext cx="13" cy="36"/>
            </a:xfrm>
            <a:custGeom>
              <a:avLst/>
              <a:gdLst>
                <a:gd name="T0" fmla="*/ 0 w 109"/>
                <a:gd name="T1" fmla="*/ 0 h 324"/>
                <a:gd name="T2" fmla="*/ 109 w 109"/>
                <a:gd name="T3" fmla="*/ 0 h 324"/>
                <a:gd name="T4" fmla="*/ 55 w 109"/>
                <a:gd name="T5" fmla="*/ 324 h 324"/>
                <a:gd name="T6" fmla="*/ 0 w 109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324">
                  <a:moveTo>
                    <a:pt x="0" y="0"/>
                  </a:moveTo>
                  <a:lnTo>
                    <a:pt x="109" y="0"/>
                  </a:lnTo>
                  <a:lnTo>
                    <a:pt x="55" y="32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4" name="Freeform 686"/>
            <p:cNvSpPr>
              <a:spLocks/>
            </p:cNvSpPr>
            <p:nvPr/>
          </p:nvSpPr>
          <p:spPr bwMode="auto">
            <a:xfrm>
              <a:off x="2118" y="1620"/>
              <a:ext cx="50" cy="33"/>
            </a:xfrm>
            <a:custGeom>
              <a:avLst/>
              <a:gdLst>
                <a:gd name="T0" fmla="*/ 0 w 453"/>
                <a:gd name="T1" fmla="*/ 0 h 294"/>
                <a:gd name="T2" fmla="*/ 0 w 453"/>
                <a:gd name="T3" fmla="*/ 36 h 294"/>
                <a:gd name="T4" fmla="*/ 294 w 453"/>
                <a:gd name="T5" fmla="*/ 280 h 294"/>
                <a:gd name="T6" fmla="*/ 344 w 453"/>
                <a:gd name="T7" fmla="*/ 294 h 294"/>
                <a:gd name="T8" fmla="*/ 344 w 453"/>
                <a:gd name="T9" fmla="*/ 137 h 294"/>
                <a:gd name="T10" fmla="*/ 453 w 453"/>
                <a:gd name="T11" fmla="*/ 166 h 294"/>
                <a:gd name="T12" fmla="*/ 453 w 453"/>
                <a:gd name="T13" fmla="*/ 121 h 294"/>
                <a:gd name="T14" fmla="*/ 344 w 453"/>
                <a:gd name="T15" fmla="*/ 92 h 294"/>
                <a:gd name="T16" fmla="*/ 344 w 453"/>
                <a:gd name="T17" fmla="*/ 43 h 294"/>
                <a:gd name="T18" fmla="*/ 294 w 453"/>
                <a:gd name="T19" fmla="*/ 29 h 294"/>
                <a:gd name="T20" fmla="*/ 294 w 453"/>
                <a:gd name="T21" fmla="*/ 78 h 294"/>
                <a:gd name="T22" fmla="*/ 294 w 453"/>
                <a:gd name="T23" fmla="*/ 236 h 294"/>
                <a:gd name="T24" fmla="*/ 89 w 453"/>
                <a:gd name="T25" fmla="*/ 67 h 294"/>
                <a:gd name="T26" fmla="*/ 0 w 453"/>
                <a:gd name="T2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294">
                  <a:moveTo>
                    <a:pt x="0" y="0"/>
                  </a:moveTo>
                  <a:lnTo>
                    <a:pt x="0" y="36"/>
                  </a:lnTo>
                  <a:lnTo>
                    <a:pt x="294" y="280"/>
                  </a:lnTo>
                  <a:lnTo>
                    <a:pt x="344" y="294"/>
                  </a:lnTo>
                  <a:lnTo>
                    <a:pt x="344" y="137"/>
                  </a:lnTo>
                  <a:lnTo>
                    <a:pt x="453" y="166"/>
                  </a:lnTo>
                  <a:lnTo>
                    <a:pt x="453" y="121"/>
                  </a:lnTo>
                  <a:lnTo>
                    <a:pt x="344" y="92"/>
                  </a:lnTo>
                  <a:lnTo>
                    <a:pt x="344" y="43"/>
                  </a:lnTo>
                  <a:lnTo>
                    <a:pt x="294" y="29"/>
                  </a:lnTo>
                  <a:lnTo>
                    <a:pt x="294" y="78"/>
                  </a:lnTo>
                  <a:lnTo>
                    <a:pt x="294" y="236"/>
                  </a:lnTo>
                  <a:lnTo>
                    <a:pt x="89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5" name="Freeform 687"/>
            <p:cNvSpPr>
              <a:spLocks/>
            </p:cNvSpPr>
            <p:nvPr/>
          </p:nvSpPr>
          <p:spPr bwMode="auto">
            <a:xfrm>
              <a:off x="2118" y="1620"/>
              <a:ext cx="33" cy="26"/>
            </a:xfrm>
            <a:custGeom>
              <a:avLst/>
              <a:gdLst>
                <a:gd name="T0" fmla="*/ 0 w 294"/>
                <a:gd name="T1" fmla="*/ 0 h 236"/>
                <a:gd name="T2" fmla="*/ 89 w 294"/>
                <a:gd name="T3" fmla="*/ 67 h 236"/>
                <a:gd name="T4" fmla="*/ 294 w 294"/>
                <a:gd name="T5" fmla="*/ 122 h 236"/>
                <a:gd name="T6" fmla="*/ 294 w 294"/>
                <a:gd name="T7" fmla="*/ 236 h 236"/>
                <a:gd name="T8" fmla="*/ 294 w 294"/>
                <a:gd name="T9" fmla="*/ 78 h 236"/>
                <a:gd name="T10" fmla="*/ 0 w 294"/>
                <a:gd name="T1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236">
                  <a:moveTo>
                    <a:pt x="0" y="0"/>
                  </a:moveTo>
                  <a:lnTo>
                    <a:pt x="89" y="67"/>
                  </a:lnTo>
                  <a:lnTo>
                    <a:pt x="294" y="122"/>
                  </a:lnTo>
                  <a:lnTo>
                    <a:pt x="294" y="236"/>
                  </a:lnTo>
                  <a:lnTo>
                    <a:pt x="294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6" name="Freeform 688"/>
            <p:cNvSpPr>
              <a:spLocks/>
            </p:cNvSpPr>
            <p:nvPr/>
          </p:nvSpPr>
          <p:spPr bwMode="auto">
            <a:xfrm>
              <a:off x="2140" y="1591"/>
              <a:ext cx="25" cy="17"/>
            </a:xfrm>
            <a:custGeom>
              <a:avLst/>
              <a:gdLst>
                <a:gd name="T0" fmla="*/ 0 w 222"/>
                <a:gd name="T1" fmla="*/ 10 h 151"/>
                <a:gd name="T2" fmla="*/ 8 w 222"/>
                <a:gd name="T3" fmla="*/ 97 h 151"/>
                <a:gd name="T4" fmla="*/ 12 w 222"/>
                <a:gd name="T5" fmla="*/ 77 h 151"/>
                <a:gd name="T6" fmla="*/ 36 w 222"/>
                <a:gd name="T7" fmla="*/ 54 h 151"/>
                <a:gd name="T8" fmla="*/ 63 w 222"/>
                <a:gd name="T9" fmla="*/ 48 h 151"/>
                <a:gd name="T10" fmla="*/ 109 w 222"/>
                <a:gd name="T11" fmla="*/ 54 h 151"/>
                <a:gd name="T12" fmla="*/ 150 w 222"/>
                <a:gd name="T13" fmla="*/ 69 h 151"/>
                <a:gd name="T14" fmla="*/ 187 w 222"/>
                <a:gd name="T15" fmla="*/ 95 h 151"/>
                <a:gd name="T16" fmla="*/ 204 w 222"/>
                <a:gd name="T17" fmla="*/ 115 h 151"/>
                <a:gd name="T18" fmla="*/ 216 w 222"/>
                <a:gd name="T19" fmla="*/ 151 h 151"/>
                <a:gd name="T20" fmla="*/ 222 w 222"/>
                <a:gd name="T21" fmla="*/ 74 h 151"/>
                <a:gd name="T22" fmla="*/ 185 w 222"/>
                <a:gd name="T23" fmla="*/ 43 h 151"/>
                <a:gd name="T24" fmla="*/ 152 w 222"/>
                <a:gd name="T25" fmla="*/ 24 h 151"/>
                <a:gd name="T26" fmla="*/ 106 w 222"/>
                <a:gd name="T27" fmla="*/ 8 h 151"/>
                <a:gd name="T28" fmla="*/ 78 w 222"/>
                <a:gd name="T29" fmla="*/ 1 h 151"/>
                <a:gd name="T30" fmla="*/ 36 w 222"/>
                <a:gd name="T31" fmla="*/ 0 h 151"/>
                <a:gd name="T32" fmla="*/ 0 w 222"/>
                <a:gd name="T33" fmla="*/ 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2" h="151">
                  <a:moveTo>
                    <a:pt x="0" y="10"/>
                  </a:moveTo>
                  <a:lnTo>
                    <a:pt x="8" y="97"/>
                  </a:lnTo>
                  <a:lnTo>
                    <a:pt x="12" y="77"/>
                  </a:lnTo>
                  <a:lnTo>
                    <a:pt x="36" y="54"/>
                  </a:lnTo>
                  <a:lnTo>
                    <a:pt x="63" y="48"/>
                  </a:lnTo>
                  <a:lnTo>
                    <a:pt x="109" y="54"/>
                  </a:lnTo>
                  <a:lnTo>
                    <a:pt x="150" y="69"/>
                  </a:lnTo>
                  <a:lnTo>
                    <a:pt x="187" y="95"/>
                  </a:lnTo>
                  <a:lnTo>
                    <a:pt x="204" y="115"/>
                  </a:lnTo>
                  <a:lnTo>
                    <a:pt x="216" y="151"/>
                  </a:lnTo>
                  <a:lnTo>
                    <a:pt x="222" y="74"/>
                  </a:lnTo>
                  <a:lnTo>
                    <a:pt x="185" y="43"/>
                  </a:lnTo>
                  <a:lnTo>
                    <a:pt x="152" y="24"/>
                  </a:lnTo>
                  <a:lnTo>
                    <a:pt x="106" y="8"/>
                  </a:lnTo>
                  <a:lnTo>
                    <a:pt x="78" y="1"/>
                  </a:lnTo>
                  <a:lnTo>
                    <a:pt x="3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7" name="Freeform 689"/>
            <p:cNvSpPr>
              <a:spLocks/>
            </p:cNvSpPr>
            <p:nvPr/>
          </p:nvSpPr>
          <p:spPr bwMode="auto">
            <a:xfrm>
              <a:off x="2136" y="1592"/>
              <a:ext cx="8" cy="19"/>
            </a:xfrm>
            <a:custGeom>
              <a:avLst/>
              <a:gdLst>
                <a:gd name="T0" fmla="*/ 0 w 77"/>
                <a:gd name="T1" fmla="*/ 65 h 170"/>
                <a:gd name="T2" fmla="*/ 1 w 77"/>
                <a:gd name="T3" fmla="*/ 80 h 170"/>
                <a:gd name="T4" fmla="*/ 15 w 77"/>
                <a:gd name="T5" fmla="*/ 118 h 170"/>
                <a:gd name="T6" fmla="*/ 26 w 77"/>
                <a:gd name="T7" fmla="*/ 136 h 170"/>
                <a:gd name="T8" fmla="*/ 60 w 77"/>
                <a:gd name="T9" fmla="*/ 170 h 170"/>
                <a:gd name="T10" fmla="*/ 77 w 77"/>
                <a:gd name="T11" fmla="*/ 146 h 170"/>
                <a:gd name="T12" fmla="*/ 60 w 77"/>
                <a:gd name="T13" fmla="*/ 125 h 170"/>
                <a:gd name="T14" fmla="*/ 49 w 77"/>
                <a:gd name="T15" fmla="*/ 87 h 170"/>
                <a:gd name="T16" fmla="*/ 41 w 77"/>
                <a:gd name="T17" fmla="*/ 0 h 170"/>
                <a:gd name="T18" fmla="*/ 29 w 77"/>
                <a:gd name="T19" fmla="*/ 7 h 170"/>
                <a:gd name="T20" fmla="*/ 8 w 77"/>
                <a:gd name="T21" fmla="*/ 32 h 170"/>
                <a:gd name="T22" fmla="*/ 0 w 77"/>
                <a:gd name="T23" fmla="*/ 6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70">
                  <a:moveTo>
                    <a:pt x="0" y="65"/>
                  </a:moveTo>
                  <a:lnTo>
                    <a:pt x="1" y="80"/>
                  </a:lnTo>
                  <a:lnTo>
                    <a:pt x="15" y="118"/>
                  </a:lnTo>
                  <a:lnTo>
                    <a:pt x="26" y="136"/>
                  </a:lnTo>
                  <a:lnTo>
                    <a:pt x="60" y="170"/>
                  </a:lnTo>
                  <a:lnTo>
                    <a:pt x="77" y="146"/>
                  </a:lnTo>
                  <a:lnTo>
                    <a:pt x="60" y="125"/>
                  </a:lnTo>
                  <a:lnTo>
                    <a:pt x="49" y="87"/>
                  </a:lnTo>
                  <a:lnTo>
                    <a:pt x="41" y="0"/>
                  </a:lnTo>
                  <a:lnTo>
                    <a:pt x="29" y="7"/>
                  </a:lnTo>
                  <a:lnTo>
                    <a:pt x="8" y="32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8" name="Freeform 690"/>
            <p:cNvSpPr>
              <a:spLocks/>
            </p:cNvSpPr>
            <p:nvPr/>
          </p:nvSpPr>
          <p:spPr bwMode="auto">
            <a:xfrm>
              <a:off x="2121" y="1587"/>
              <a:ext cx="10" cy="10"/>
            </a:xfrm>
            <a:custGeom>
              <a:avLst/>
              <a:gdLst>
                <a:gd name="T0" fmla="*/ 0 w 86"/>
                <a:gd name="T1" fmla="*/ 11 h 89"/>
                <a:gd name="T2" fmla="*/ 15 w 86"/>
                <a:gd name="T3" fmla="*/ 89 h 89"/>
                <a:gd name="T4" fmla="*/ 17 w 86"/>
                <a:gd name="T5" fmla="*/ 75 h 89"/>
                <a:gd name="T6" fmla="*/ 39 w 86"/>
                <a:gd name="T7" fmla="*/ 51 h 89"/>
                <a:gd name="T8" fmla="*/ 44 w 86"/>
                <a:gd name="T9" fmla="*/ 50 h 89"/>
                <a:gd name="T10" fmla="*/ 86 w 86"/>
                <a:gd name="T11" fmla="*/ 46 h 89"/>
                <a:gd name="T12" fmla="*/ 82 w 86"/>
                <a:gd name="T13" fmla="*/ 1 h 89"/>
                <a:gd name="T14" fmla="*/ 76 w 86"/>
                <a:gd name="T15" fmla="*/ 0 h 89"/>
                <a:gd name="T16" fmla="*/ 33 w 86"/>
                <a:gd name="T17" fmla="*/ 0 h 89"/>
                <a:gd name="T18" fmla="*/ 0 w 86"/>
                <a:gd name="T19" fmla="*/ 1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9">
                  <a:moveTo>
                    <a:pt x="0" y="11"/>
                  </a:moveTo>
                  <a:lnTo>
                    <a:pt x="15" y="89"/>
                  </a:lnTo>
                  <a:lnTo>
                    <a:pt x="17" y="75"/>
                  </a:lnTo>
                  <a:lnTo>
                    <a:pt x="39" y="51"/>
                  </a:lnTo>
                  <a:lnTo>
                    <a:pt x="44" y="50"/>
                  </a:lnTo>
                  <a:lnTo>
                    <a:pt x="86" y="46"/>
                  </a:lnTo>
                  <a:lnTo>
                    <a:pt x="82" y="1"/>
                  </a:lnTo>
                  <a:lnTo>
                    <a:pt x="76" y="0"/>
                  </a:lnTo>
                  <a:lnTo>
                    <a:pt x="33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19" name="Freeform 691"/>
            <p:cNvSpPr>
              <a:spLocks/>
            </p:cNvSpPr>
            <p:nvPr/>
          </p:nvSpPr>
          <p:spPr bwMode="auto">
            <a:xfrm>
              <a:off x="2118" y="1588"/>
              <a:ext cx="51" cy="31"/>
            </a:xfrm>
            <a:custGeom>
              <a:avLst/>
              <a:gdLst>
                <a:gd name="T0" fmla="*/ 0 w 463"/>
                <a:gd name="T1" fmla="*/ 63 h 277"/>
                <a:gd name="T2" fmla="*/ 5 w 463"/>
                <a:gd name="T3" fmla="*/ 99 h 277"/>
                <a:gd name="T4" fmla="*/ 23 w 463"/>
                <a:gd name="T5" fmla="*/ 135 h 277"/>
                <a:gd name="T6" fmla="*/ 53 w 463"/>
                <a:gd name="T7" fmla="*/ 168 h 277"/>
                <a:gd name="T8" fmla="*/ 66 w 463"/>
                <a:gd name="T9" fmla="*/ 180 h 277"/>
                <a:gd name="T10" fmla="*/ 99 w 463"/>
                <a:gd name="T11" fmla="*/ 202 h 277"/>
                <a:gd name="T12" fmla="*/ 140 w 463"/>
                <a:gd name="T13" fmla="*/ 223 h 277"/>
                <a:gd name="T14" fmla="*/ 189 w 463"/>
                <a:gd name="T15" fmla="*/ 242 h 277"/>
                <a:gd name="T16" fmla="*/ 243 w 463"/>
                <a:gd name="T17" fmla="*/ 259 h 277"/>
                <a:gd name="T18" fmla="*/ 296 w 463"/>
                <a:gd name="T19" fmla="*/ 271 h 277"/>
                <a:gd name="T20" fmla="*/ 343 w 463"/>
                <a:gd name="T21" fmla="*/ 277 h 277"/>
                <a:gd name="T22" fmla="*/ 381 w 463"/>
                <a:gd name="T23" fmla="*/ 276 h 277"/>
                <a:gd name="T24" fmla="*/ 412 w 463"/>
                <a:gd name="T25" fmla="*/ 269 h 277"/>
                <a:gd name="T26" fmla="*/ 438 w 463"/>
                <a:gd name="T27" fmla="*/ 253 h 277"/>
                <a:gd name="T28" fmla="*/ 457 w 463"/>
                <a:gd name="T29" fmla="*/ 226 h 277"/>
                <a:gd name="T30" fmla="*/ 463 w 463"/>
                <a:gd name="T31" fmla="*/ 191 h 277"/>
                <a:gd name="T32" fmla="*/ 460 w 463"/>
                <a:gd name="T33" fmla="*/ 165 h 277"/>
                <a:gd name="T34" fmla="*/ 444 w 463"/>
                <a:gd name="T35" fmla="*/ 128 h 277"/>
                <a:gd name="T36" fmla="*/ 424 w 463"/>
                <a:gd name="T37" fmla="*/ 103 h 277"/>
                <a:gd name="T38" fmla="*/ 418 w 463"/>
                <a:gd name="T39" fmla="*/ 180 h 277"/>
                <a:gd name="T40" fmla="*/ 418 w 463"/>
                <a:gd name="T41" fmla="*/ 182 h 277"/>
                <a:gd name="T42" fmla="*/ 403 w 463"/>
                <a:gd name="T43" fmla="*/ 213 h 277"/>
                <a:gd name="T44" fmla="*/ 399 w 463"/>
                <a:gd name="T45" fmla="*/ 217 h 277"/>
                <a:gd name="T46" fmla="*/ 364 w 463"/>
                <a:gd name="T47" fmla="*/ 229 h 277"/>
                <a:gd name="T48" fmla="*/ 353 w 463"/>
                <a:gd name="T49" fmla="*/ 231 h 277"/>
                <a:gd name="T50" fmla="*/ 308 w 463"/>
                <a:gd name="T51" fmla="*/ 225 h 277"/>
                <a:gd name="T52" fmla="*/ 274 w 463"/>
                <a:gd name="T53" fmla="*/ 212 h 277"/>
                <a:gd name="T54" fmla="*/ 238 w 463"/>
                <a:gd name="T55" fmla="*/ 185 h 277"/>
                <a:gd name="T56" fmla="*/ 221 w 463"/>
                <a:gd name="T57" fmla="*/ 209 h 277"/>
                <a:gd name="T58" fmla="*/ 203 w 463"/>
                <a:gd name="T59" fmla="*/ 203 h 277"/>
                <a:gd name="T60" fmla="*/ 153 w 463"/>
                <a:gd name="T61" fmla="*/ 186 h 277"/>
                <a:gd name="T62" fmla="*/ 117 w 463"/>
                <a:gd name="T63" fmla="*/ 168 h 277"/>
                <a:gd name="T64" fmla="*/ 93 w 463"/>
                <a:gd name="T65" fmla="*/ 152 h 277"/>
                <a:gd name="T66" fmla="*/ 60 w 463"/>
                <a:gd name="T67" fmla="*/ 120 h 277"/>
                <a:gd name="T68" fmla="*/ 58 w 463"/>
                <a:gd name="T69" fmla="*/ 115 h 277"/>
                <a:gd name="T70" fmla="*/ 46 w 463"/>
                <a:gd name="T71" fmla="*/ 78 h 277"/>
                <a:gd name="T72" fmla="*/ 31 w 463"/>
                <a:gd name="T73" fmla="*/ 0 h 277"/>
                <a:gd name="T74" fmla="*/ 27 w 463"/>
                <a:gd name="T75" fmla="*/ 4 h 277"/>
                <a:gd name="T76" fmla="*/ 7 w 463"/>
                <a:gd name="T77" fmla="*/ 28 h 277"/>
                <a:gd name="T78" fmla="*/ 0 w 463"/>
                <a:gd name="T79" fmla="*/ 6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277">
                  <a:moveTo>
                    <a:pt x="0" y="63"/>
                  </a:moveTo>
                  <a:lnTo>
                    <a:pt x="5" y="99"/>
                  </a:lnTo>
                  <a:lnTo>
                    <a:pt x="23" y="135"/>
                  </a:lnTo>
                  <a:lnTo>
                    <a:pt x="53" y="168"/>
                  </a:lnTo>
                  <a:lnTo>
                    <a:pt x="66" y="180"/>
                  </a:lnTo>
                  <a:lnTo>
                    <a:pt x="99" y="202"/>
                  </a:lnTo>
                  <a:lnTo>
                    <a:pt x="140" y="223"/>
                  </a:lnTo>
                  <a:lnTo>
                    <a:pt x="189" y="242"/>
                  </a:lnTo>
                  <a:lnTo>
                    <a:pt x="243" y="259"/>
                  </a:lnTo>
                  <a:lnTo>
                    <a:pt x="296" y="271"/>
                  </a:lnTo>
                  <a:lnTo>
                    <a:pt x="343" y="277"/>
                  </a:lnTo>
                  <a:lnTo>
                    <a:pt x="381" y="276"/>
                  </a:lnTo>
                  <a:lnTo>
                    <a:pt x="412" y="269"/>
                  </a:lnTo>
                  <a:lnTo>
                    <a:pt x="438" y="253"/>
                  </a:lnTo>
                  <a:lnTo>
                    <a:pt x="457" y="226"/>
                  </a:lnTo>
                  <a:lnTo>
                    <a:pt x="463" y="191"/>
                  </a:lnTo>
                  <a:lnTo>
                    <a:pt x="460" y="165"/>
                  </a:lnTo>
                  <a:lnTo>
                    <a:pt x="444" y="128"/>
                  </a:lnTo>
                  <a:lnTo>
                    <a:pt x="424" y="103"/>
                  </a:lnTo>
                  <a:lnTo>
                    <a:pt x="418" y="180"/>
                  </a:lnTo>
                  <a:lnTo>
                    <a:pt x="418" y="182"/>
                  </a:lnTo>
                  <a:lnTo>
                    <a:pt x="403" y="213"/>
                  </a:lnTo>
                  <a:lnTo>
                    <a:pt x="399" y="217"/>
                  </a:lnTo>
                  <a:lnTo>
                    <a:pt x="364" y="229"/>
                  </a:lnTo>
                  <a:lnTo>
                    <a:pt x="353" y="231"/>
                  </a:lnTo>
                  <a:lnTo>
                    <a:pt x="308" y="225"/>
                  </a:lnTo>
                  <a:lnTo>
                    <a:pt x="274" y="212"/>
                  </a:lnTo>
                  <a:lnTo>
                    <a:pt x="238" y="185"/>
                  </a:lnTo>
                  <a:lnTo>
                    <a:pt x="221" y="209"/>
                  </a:lnTo>
                  <a:lnTo>
                    <a:pt x="203" y="203"/>
                  </a:lnTo>
                  <a:lnTo>
                    <a:pt x="153" y="186"/>
                  </a:lnTo>
                  <a:lnTo>
                    <a:pt x="117" y="168"/>
                  </a:lnTo>
                  <a:lnTo>
                    <a:pt x="93" y="152"/>
                  </a:lnTo>
                  <a:lnTo>
                    <a:pt x="60" y="120"/>
                  </a:lnTo>
                  <a:lnTo>
                    <a:pt x="58" y="115"/>
                  </a:lnTo>
                  <a:lnTo>
                    <a:pt x="46" y="78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7" y="28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0" name="Line 692"/>
            <p:cNvSpPr>
              <a:spLocks noChangeShapeType="1"/>
            </p:cNvSpPr>
            <p:nvPr/>
          </p:nvSpPr>
          <p:spPr bwMode="auto">
            <a:xfrm>
              <a:off x="2532" y="1280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1" name="Line 693"/>
            <p:cNvSpPr>
              <a:spLocks noChangeShapeType="1"/>
            </p:cNvSpPr>
            <p:nvPr/>
          </p:nvSpPr>
          <p:spPr bwMode="auto">
            <a:xfrm>
              <a:off x="2244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2" name="Line 694"/>
            <p:cNvSpPr>
              <a:spLocks noChangeShapeType="1"/>
            </p:cNvSpPr>
            <p:nvPr/>
          </p:nvSpPr>
          <p:spPr bwMode="auto">
            <a:xfrm>
              <a:off x="2184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3" name="Line 695"/>
            <p:cNvSpPr>
              <a:spLocks noChangeShapeType="1"/>
            </p:cNvSpPr>
            <p:nvPr/>
          </p:nvSpPr>
          <p:spPr bwMode="auto">
            <a:xfrm>
              <a:off x="3693" y="1943"/>
              <a:ext cx="20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4" name="Line 696"/>
            <p:cNvSpPr>
              <a:spLocks noChangeShapeType="1"/>
            </p:cNvSpPr>
            <p:nvPr/>
          </p:nvSpPr>
          <p:spPr bwMode="auto">
            <a:xfrm>
              <a:off x="3693" y="1713"/>
              <a:ext cx="20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5" name="Line 697"/>
            <p:cNvSpPr>
              <a:spLocks noChangeShapeType="1"/>
            </p:cNvSpPr>
            <p:nvPr/>
          </p:nvSpPr>
          <p:spPr bwMode="auto">
            <a:xfrm flipV="1">
              <a:off x="3881" y="1749"/>
              <a:ext cx="1" cy="158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6" name="Freeform 698"/>
            <p:cNvSpPr>
              <a:spLocks/>
            </p:cNvSpPr>
            <p:nvPr/>
          </p:nvSpPr>
          <p:spPr bwMode="auto">
            <a:xfrm>
              <a:off x="3875" y="1907"/>
              <a:ext cx="12" cy="36"/>
            </a:xfrm>
            <a:custGeom>
              <a:avLst/>
              <a:gdLst>
                <a:gd name="T0" fmla="*/ 0 w 108"/>
                <a:gd name="T1" fmla="*/ 0 h 324"/>
                <a:gd name="T2" fmla="*/ 108 w 108"/>
                <a:gd name="T3" fmla="*/ 0 h 324"/>
                <a:gd name="T4" fmla="*/ 53 w 108"/>
                <a:gd name="T5" fmla="*/ 324 h 324"/>
                <a:gd name="T6" fmla="*/ 0 w 108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0"/>
                  </a:moveTo>
                  <a:lnTo>
                    <a:pt x="108" y="0"/>
                  </a:lnTo>
                  <a:lnTo>
                    <a:pt x="53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7" name="Freeform 699"/>
            <p:cNvSpPr>
              <a:spLocks/>
            </p:cNvSpPr>
            <p:nvPr/>
          </p:nvSpPr>
          <p:spPr bwMode="auto">
            <a:xfrm>
              <a:off x="3875" y="1907"/>
              <a:ext cx="12" cy="36"/>
            </a:xfrm>
            <a:custGeom>
              <a:avLst/>
              <a:gdLst>
                <a:gd name="T0" fmla="*/ 0 w 108"/>
                <a:gd name="T1" fmla="*/ 0 h 324"/>
                <a:gd name="T2" fmla="*/ 108 w 108"/>
                <a:gd name="T3" fmla="*/ 0 h 324"/>
                <a:gd name="T4" fmla="*/ 53 w 108"/>
                <a:gd name="T5" fmla="*/ 324 h 324"/>
                <a:gd name="T6" fmla="*/ 0 w 108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0"/>
                  </a:moveTo>
                  <a:lnTo>
                    <a:pt x="108" y="0"/>
                  </a:lnTo>
                  <a:lnTo>
                    <a:pt x="53" y="32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8" name="Freeform 700"/>
            <p:cNvSpPr>
              <a:spLocks/>
            </p:cNvSpPr>
            <p:nvPr/>
          </p:nvSpPr>
          <p:spPr bwMode="auto">
            <a:xfrm>
              <a:off x="3875" y="1713"/>
              <a:ext cx="12" cy="36"/>
            </a:xfrm>
            <a:custGeom>
              <a:avLst/>
              <a:gdLst>
                <a:gd name="T0" fmla="*/ 0 w 108"/>
                <a:gd name="T1" fmla="*/ 324 h 324"/>
                <a:gd name="T2" fmla="*/ 108 w 108"/>
                <a:gd name="T3" fmla="*/ 324 h 324"/>
                <a:gd name="T4" fmla="*/ 53 w 108"/>
                <a:gd name="T5" fmla="*/ 0 h 324"/>
                <a:gd name="T6" fmla="*/ 0 w 108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324"/>
                  </a:moveTo>
                  <a:lnTo>
                    <a:pt x="108" y="324"/>
                  </a:lnTo>
                  <a:lnTo>
                    <a:pt x="53" y="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29" name="Freeform 701"/>
            <p:cNvSpPr>
              <a:spLocks/>
            </p:cNvSpPr>
            <p:nvPr/>
          </p:nvSpPr>
          <p:spPr bwMode="auto">
            <a:xfrm>
              <a:off x="3875" y="1713"/>
              <a:ext cx="12" cy="36"/>
            </a:xfrm>
            <a:custGeom>
              <a:avLst/>
              <a:gdLst>
                <a:gd name="T0" fmla="*/ 0 w 108"/>
                <a:gd name="T1" fmla="*/ 324 h 324"/>
                <a:gd name="T2" fmla="*/ 108 w 108"/>
                <a:gd name="T3" fmla="*/ 324 h 324"/>
                <a:gd name="T4" fmla="*/ 53 w 108"/>
                <a:gd name="T5" fmla="*/ 0 h 324"/>
                <a:gd name="T6" fmla="*/ 0 w 108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324"/>
                  </a:moveTo>
                  <a:lnTo>
                    <a:pt x="108" y="324"/>
                  </a:lnTo>
                  <a:lnTo>
                    <a:pt x="53" y="0"/>
                  </a:lnTo>
                  <a:lnTo>
                    <a:pt x="0" y="324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0" name="Freeform 702"/>
            <p:cNvSpPr>
              <a:spLocks/>
            </p:cNvSpPr>
            <p:nvPr/>
          </p:nvSpPr>
          <p:spPr bwMode="auto">
            <a:xfrm>
              <a:off x="3825" y="1816"/>
              <a:ext cx="8" cy="12"/>
            </a:xfrm>
            <a:custGeom>
              <a:avLst/>
              <a:gdLst>
                <a:gd name="T0" fmla="*/ 0 w 77"/>
                <a:gd name="T1" fmla="*/ 54 h 108"/>
                <a:gd name="T2" fmla="*/ 23 w 77"/>
                <a:gd name="T3" fmla="*/ 92 h 108"/>
                <a:gd name="T4" fmla="*/ 77 w 77"/>
                <a:gd name="T5" fmla="*/ 108 h 108"/>
                <a:gd name="T6" fmla="*/ 70 w 77"/>
                <a:gd name="T7" fmla="*/ 92 h 108"/>
                <a:gd name="T8" fmla="*/ 49 w 77"/>
                <a:gd name="T9" fmla="*/ 53 h 108"/>
                <a:gd name="T10" fmla="*/ 37 w 77"/>
                <a:gd name="T11" fmla="*/ 34 h 108"/>
                <a:gd name="T12" fmla="*/ 10 w 77"/>
                <a:gd name="T13" fmla="*/ 0 h 108"/>
                <a:gd name="T14" fmla="*/ 0 w 77"/>
                <a:gd name="T15" fmla="*/ 5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08">
                  <a:moveTo>
                    <a:pt x="0" y="54"/>
                  </a:moveTo>
                  <a:lnTo>
                    <a:pt x="23" y="92"/>
                  </a:lnTo>
                  <a:lnTo>
                    <a:pt x="77" y="108"/>
                  </a:lnTo>
                  <a:lnTo>
                    <a:pt x="70" y="92"/>
                  </a:lnTo>
                  <a:lnTo>
                    <a:pt x="49" y="53"/>
                  </a:lnTo>
                  <a:lnTo>
                    <a:pt x="37" y="34"/>
                  </a:lnTo>
                  <a:lnTo>
                    <a:pt x="10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1" name="Freeform 703"/>
            <p:cNvSpPr>
              <a:spLocks/>
            </p:cNvSpPr>
            <p:nvPr/>
          </p:nvSpPr>
          <p:spPr bwMode="auto">
            <a:xfrm>
              <a:off x="3815" y="1809"/>
              <a:ext cx="50" cy="18"/>
            </a:xfrm>
            <a:custGeom>
              <a:avLst/>
              <a:gdLst>
                <a:gd name="T0" fmla="*/ 0 w 455"/>
                <a:gd name="T1" fmla="*/ 0 h 166"/>
                <a:gd name="T2" fmla="*/ 0 w 455"/>
                <a:gd name="T3" fmla="*/ 28 h 166"/>
                <a:gd name="T4" fmla="*/ 26 w 455"/>
                <a:gd name="T5" fmla="*/ 48 h 166"/>
                <a:gd name="T6" fmla="*/ 61 w 455"/>
                <a:gd name="T7" fmla="*/ 84 h 166"/>
                <a:gd name="T8" fmla="*/ 65 w 455"/>
                <a:gd name="T9" fmla="*/ 89 h 166"/>
                <a:gd name="T10" fmla="*/ 91 w 455"/>
                <a:gd name="T11" fmla="*/ 125 h 166"/>
                <a:gd name="T12" fmla="*/ 101 w 455"/>
                <a:gd name="T13" fmla="*/ 71 h 166"/>
                <a:gd name="T14" fmla="*/ 455 w 455"/>
                <a:gd name="T15" fmla="*/ 166 h 166"/>
                <a:gd name="T16" fmla="*/ 455 w 455"/>
                <a:gd name="T17" fmla="*/ 122 h 166"/>
                <a:gd name="T18" fmla="*/ 0 w 455"/>
                <a:gd name="T1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5" h="166">
                  <a:moveTo>
                    <a:pt x="0" y="0"/>
                  </a:moveTo>
                  <a:lnTo>
                    <a:pt x="0" y="28"/>
                  </a:lnTo>
                  <a:lnTo>
                    <a:pt x="26" y="48"/>
                  </a:lnTo>
                  <a:lnTo>
                    <a:pt x="61" y="84"/>
                  </a:lnTo>
                  <a:lnTo>
                    <a:pt x="65" y="89"/>
                  </a:lnTo>
                  <a:lnTo>
                    <a:pt x="91" y="125"/>
                  </a:lnTo>
                  <a:lnTo>
                    <a:pt x="101" y="71"/>
                  </a:lnTo>
                  <a:lnTo>
                    <a:pt x="455" y="166"/>
                  </a:lnTo>
                  <a:lnTo>
                    <a:pt x="455" y="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2" name="Freeform 704"/>
            <p:cNvSpPr>
              <a:spLocks/>
            </p:cNvSpPr>
            <p:nvPr/>
          </p:nvSpPr>
          <p:spPr bwMode="auto">
            <a:xfrm>
              <a:off x="3837" y="1778"/>
              <a:ext cx="25" cy="17"/>
            </a:xfrm>
            <a:custGeom>
              <a:avLst/>
              <a:gdLst>
                <a:gd name="T0" fmla="*/ 0 w 223"/>
                <a:gd name="T1" fmla="*/ 11 h 152"/>
                <a:gd name="T2" fmla="*/ 9 w 223"/>
                <a:gd name="T3" fmla="*/ 98 h 152"/>
                <a:gd name="T4" fmla="*/ 12 w 223"/>
                <a:gd name="T5" fmla="*/ 78 h 152"/>
                <a:gd name="T6" fmla="*/ 35 w 223"/>
                <a:gd name="T7" fmla="*/ 55 h 152"/>
                <a:gd name="T8" fmla="*/ 64 w 223"/>
                <a:gd name="T9" fmla="*/ 49 h 152"/>
                <a:gd name="T10" fmla="*/ 110 w 223"/>
                <a:gd name="T11" fmla="*/ 54 h 152"/>
                <a:gd name="T12" fmla="*/ 150 w 223"/>
                <a:gd name="T13" fmla="*/ 69 h 152"/>
                <a:gd name="T14" fmla="*/ 186 w 223"/>
                <a:gd name="T15" fmla="*/ 96 h 152"/>
                <a:gd name="T16" fmla="*/ 204 w 223"/>
                <a:gd name="T17" fmla="*/ 116 h 152"/>
                <a:gd name="T18" fmla="*/ 215 w 223"/>
                <a:gd name="T19" fmla="*/ 152 h 152"/>
                <a:gd name="T20" fmla="*/ 223 w 223"/>
                <a:gd name="T21" fmla="*/ 75 h 152"/>
                <a:gd name="T22" fmla="*/ 185 w 223"/>
                <a:gd name="T23" fmla="*/ 44 h 152"/>
                <a:gd name="T24" fmla="*/ 151 w 223"/>
                <a:gd name="T25" fmla="*/ 25 h 152"/>
                <a:gd name="T26" fmla="*/ 106 w 223"/>
                <a:gd name="T27" fmla="*/ 8 h 152"/>
                <a:gd name="T28" fmla="*/ 78 w 223"/>
                <a:gd name="T29" fmla="*/ 3 h 152"/>
                <a:gd name="T30" fmla="*/ 35 w 223"/>
                <a:gd name="T31" fmla="*/ 0 h 152"/>
                <a:gd name="T32" fmla="*/ 0 w 223"/>
                <a:gd name="T33" fmla="*/ 1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152">
                  <a:moveTo>
                    <a:pt x="0" y="11"/>
                  </a:moveTo>
                  <a:lnTo>
                    <a:pt x="9" y="98"/>
                  </a:lnTo>
                  <a:lnTo>
                    <a:pt x="12" y="78"/>
                  </a:lnTo>
                  <a:lnTo>
                    <a:pt x="35" y="55"/>
                  </a:lnTo>
                  <a:lnTo>
                    <a:pt x="64" y="49"/>
                  </a:lnTo>
                  <a:lnTo>
                    <a:pt x="110" y="54"/>
                  </a:lnTo>
                  <a:lnTo>
                    <a:pt x="150" y="69"/>
                  </a:lnTo>
                  <a:lnTo>
                    <a:pt x="186" y="96"/>
                  </a:lnTo>
                  <a:lnTo>
                    <a:pt x="204" y="116"/>
                  </a:lnTo>
                  <a:lnTo>
                    <a:pt x="215" y="152"/>
                  </a:lnTo>
                  <a:lnTo>
                    <a:pt x="223" y="75"/>
                  </a:lnTo>
                  <a:lnTo>
                    <a:pt x="185" y="44"/>
                  </a:lnTo>
                  <a:lnTo>
                    <a:pt x="151" y="25"/>
                  </a:lnTo>
                  <a:lnTo>
                    <a:pt x="106" y="8"/>
                  </a:lnTo>
                  <a:lnTo>
                    <a:pt x="78" y="3"/>
                  </a:lnTo>
                  <a:lnTo>
                    <a:pt x="3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3" name="Freeform 705"/>
            <p:cNvSpPr>
              <a:spLocks/>
            </p:cNvSpPr>
            <p:nvPr/>
          </p:nvSpPr>
          <p:spPr bwMode="auto">
            <a:xfrm>
              <a:off x="3833" y="1779"/>
              <a:ext cx="8" cy="19"/>
            </a:xfrm>
            <a:custGeom>
              <a:avLst/>
              <a:gdLst>
                <a:gd name="T0" fmla="*/ 0 w 76"/>
                <a:gd name="T1" fmla="*/ 65 h 169"/>
                <a:gd name="T2" fmla="*/ 2 w 76"/>
                <a:gd name="T3" fmla="*/ 79 h 169"/>
                <a:gd name="T4" fmla="*/ 15 w 76"/>
                <a:gd name="T5" fmla="*/ 118 h 169"/>
                <a:gd name="T6" fmla="*/ 27 w 76"/>
                <a:gd name="T7" fmla="*/ 135 h 169"/>
                <a:gd name="T8" fmla="*/ 61 w 76"/>
                <a:gd name="T9" fmla="*/ 169 h 169"/>
                <a:gd name="T10" fmla="*/ 76 w 76"/>
                <a:gd name="T11" fmla="*/ 145 h 169"/>
                <a:gd name="T12" fmla="*/ 60 w 76"/>
                <a:gd name="T13" fmla="*/ 124 h 169"/>
                <a:gd name="T14" fmla="*/ 50 w 76"/>
                <a:gd name="T15" fmla="*/ 87 h 169"/>
                <a:gd name="T16" fmla="*/ 41 w 76"/>
                <a:gd name="T17" fmla="*/ 0 h 169"/>
                <a:gd name="T18" fmla="*/ 29 w 76"/>
                <a:gd name="T19" fmla="*/ 7 h 169"/>
                <a:gd name="T20" fmla="*/ 7 w 76"/>
                <a:gd name="T21" fmla="*/ 32 h 169"/>
                <a:gd name="T22" fmla="*/ 0 w 76"/>
                <a:gd name="T23" fmla="*/ 6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69">
                  <a:moveTo>
                    <a:pt x="0" y="65"/>
                  </a:moveTo>
                  <a:lnTo>
                    <a:pt x="2" y="79"/>
                  </a:lnTo>
                  <a:lnTo>
                    <a:pt x="15" y="118"/>
                  </a:lnTo>
                  <a:lnTo>
                    <a:pt x="27" y="135"/>
                  </a:lnTo>
                  <a:lnTo>
                    <a:pt x="61" y="169"/>
                  </a:lnTo>
                  <a:lnTo>
                    <a:pt x="76" y="145"/>
                  </a:lnTo>
                  <a:lnTo>
                    <a:pt x="60" y="124"/>
                  </a:lnTo>
                  <a:lnTo>
                    <a:pt x="50" y="87"/>
                  </a:lnTo>
                  <a:lnTo>
                    <a:pt x="41" y="0"/>
                  </a:lnTo>
                  <a:lnTo>
                    <a:pt x="29" y="7"/>
                  </a:lnTo>
                  <a:lnTo>
                    <a:pt x="7" y="32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4" name="Freeform 706"/>
            <p:cNvSpPr>
              <a:spLocks/>
            </p:cNvSpPr>
            <p:nvPr/>
          </p:nvSpPr>
          <p:spPr bwMode="auto">
            <a:xfrm>
              <a:off x="3818" y="1773"/>
              <a:ext cx="10" cy="10"/>
            </a:xfrm>
            <a:custGeom>
              <a:avLst/>
              <a:gdLst>
                <a:gd name="T0" fmla="*/ 0 w 88"/>
                <a:gd name="T1" fmla="*/ 12 h 89"/>
                <a:gd name="T2" fmla="*/ 16 w 88"/>
                <a:gd name="T3" fmla="*/ 89 h 89"/>
                <a:gd name="T4" fmla="*/ 17 w 88"/>
                <a:gd name="T5" fmla="*/ 75 h 89"/>
                <a:gd name="T6" fmla="*/ 39 w 88"/>
                <a:gd name="T7" fmla="*/ 50 h 89"/>
                <a:gd name="T8" fmla="*/ 44 w 88"/>
                <a:gd name="T9" fmla="*/ 49 h 89"/>
                <a:gd name="T10" fmla="*/ 88 w 88"/>
                <a:gd name="T11" fmla="*/ 47 h 89"/>
                <a:gd name="T12" fmla="*/ 83 w 88"/>
                <a:gd name="T13" fmla="*/ 1 h 89"/>
                <a:gd name="T14" fmla="*/ 78 w 88"/>
                <a:gd name="T15" fmla="*/ 0 h 89"/>
                <a:gd name="T16" fmla="*/ 34 w 88"/>
                <a:gd name="T17" fmla="*/ 0 h 89"/>
                <a:gd name="T18" fmla="*/ 0 w 88"/>
                <a:gd name="T19" fmla="*/ 1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9">
                  <a:moveTo>
                    <a:pt x="0" y="12"/>
                  </a:moveTo>
                  <a:lnTo>
                    <a:pt x="16" y="89"/>
                  </a:lnTo>
                  <a:lnTo>
                    <a:pt x="17" y="75"/>
                  </a:lnTo>
                  <a:lnTo>
                    <a:pt x="39" y="50"/>
                  </a:lnTo>
                  <a:lnTo>
                    <a:pt x="44" y="49"/>
                  </a:lnTo>
                  <a:lnTo>
                    <a:pt x="88" y="47"/>
                  </a:lnTo>
                  <a:lnTo>
                    <a:pt x="83" y="1"/>
                  </a:lnTo>
                  <a:lnTo>
                    <a:pt x="78" y="0"/>
                  </a:lnTo>
                  <a:lnTo>
                    <a:pt x="3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5" name="Freeform 707"/>
            <p:cNvSpPr>
              <a:spLocks/>
            </p:cNvSpPr>
            <p:nvPr/>
          </p:nvSpPr>
          <p:spPr bwMode="auto">
            <a:xfrm>
              <a:off x="3815" y="1775"/>
              <a:ext cx="51" cy="30"/>
            </a:xfrm>
            <a:custGeom>
              <a:avLst/>
              <a:gdLst>
                <a:gd name="T0" fmla="*/ 0 w 463"/>
                <a:gd name="T1" fmla="*/ 63 h 275"/>
                <a:gd name="T2" fmla="*/ 6 w 463"/>
                <a:gd name="T3" fmla="*/ 98 h 275"/>
                <a:gd name="T4" fmla="*/ 22 w 463"/>
                <a:gd name="T5" fmla="*/ 134 h 275"/>
                <a:gd name="T6" fmla="*/ 52 w 463"/>
                <a:gd name="T7" fmla="*/ 168 h 275"/>
                <a:gd name="T8" fmla="*/ 65 w 463"/>
                <a:gd name="T9" fmla="*/ 179 h 275"/>
                <a:gd name="T10" fmla="*/ 99 w 463"/>
                <a:gd name="T11" fmla="*/ 202 h 275"/>
                <a:gd name="T12" fmla="*/ 140 w 463"/>
                <a:gd name="T13" fmla="*/ 221 h 275"/>
                <a:gd name="T14" fmla="*/ 188 w 463"/>
                <a:gd name="T15" fmla="*/ 240 h 275"/>
                <a:gd name="T16" fmla="*/ 244 w 463"/>
                <a:gd name="T17" fmla="*/ 258 h 275"/>
                <a:gd name="T18" fmla="*/ 296 w 463"/>
                <a:gd name="T19" fmla="*/ 270 h 275"/>
                <a:gd name="T20" fmla="*/ 343 w 463"/>
                <a:gd name="T21" fmla="*/ 275 h 275"/>
                <a:gd name="T22" fmla="*/ 382 w 463"/>
                <a:gd name="T23" fmla="*/ 275 h 275"/>
                <a:gd name="T24" fmla="*/ 411 w 463"/>
                <a:gd name="T25" fmla="*/ 268 h 275"/>
                <a:gd name="T26" fmla="*/ 439 w 463"/>
                <a:gd name="T27" fmla="*/ 251 h 275"/>
                <a:gd name="T28" fmla="*/ 457 w 463"/>
                <a:gd name="T29" fmla="*/ 225 h 275"/>
                <a:gd name="T30" fmla="*/ 463 w 463"/>
                <a:gd name="T31" fmla="*/ 191 h 275"/>
                <a:gd name="T32" fmla="*/ 460 w 463"/>
                <a:gd name="T33" fmla="*/ 163 h 275"/>
                <a:gd name="T34" fmla="*/ 443 w 463"/>
                <a:gd name="T35" fmla="*/ 127 h 275"/>
                <a:gd name="T36" fmla="*/ 425 w 463"/>
                <a:gd name="T37" fmla="*/ 102 h 275"/>
                <a:gd name="T38" fmla="*/ 417 w 463"/>
                <a:gd name="T39" fmla="*/ 179 h 275"/>
                <a:gd name="T40" fmla="*/ 417 w 463"/>
                <a:gd name="T41" fmla="*/ 182 h 275"/>
                <a:gd name="T42" fmla="*/ 404 w 463"/>
                <a:gd name="T43" fmla="*/ 212 h 275"/>
                <a:gd name="T44" fmla="*/ 399 w 463"/>
                <a:gd name="T45" fmla="*/ 216 h 275"/>
                <a:gd name="T46" fmla="*/ 363 w 463"/>
                <a:gd name="T47" fmla="*/ 228 h 275"/>
                <a:gd name="T48" fmla="*/ 353 w 463"/>
                <a:gd name="T49" fmla="*/ 229 h 275"/>
                <a:gd name="T50" fmla="*/ 308 w 463"/>
                <a:gd name="T51" fmla="*/ 224 h 275"/>
                <a:gd name="T52" fmla="*/ 274 w 463"/>
                <a:gd name="T53" fmla="*/ 211 h 275"/>
                <a:gd name="T54" fmla="*/ 237 w 463"/>
                <a:gd name="T55" fmla="*/ 183 h 275"/>
                <a:gd name="T56" fmla="*/ 222 w 463"/>
                <a:gd name="T57" fmla="*/ 207 h 275"/>
                <a:gd name="T58" fmla="*/ 202 w 463"/>
                <a:gd name="T59" fmla="*/ 202 h 275"/>
                <a:gd name="T60" fmla="*/ 154 w 463"/>
                <a:gd name="T61" fmla="*/ 184 h 275"/>
                <a:gd name="T62" fmla="*/ 117 w 463"/>
                <a:gd name="T63" fmla="*/ 167 h 275"/>
                <a:gd name="T64" fmla="*/ 92 w 463"/>
                <a:gd name="T65" fmla="*/ 150 h 275"/>
                <a:gd name="T66" fmla="*/ 61 w 463"/>
                <a:gd name="T67" fmla="*/ 118 h 275"/>
                <a:gd name="T68" fmla="*/ 58 w 463"/>
                <a:gd name="T69" fmla="*/ 114 h 275"/>
                <a:gd name="T70" fmla="*/ 46 w 463"/>
                <a:gd name="T71" fmla="*/ 77 h 275"/>
                <a:gd name="T72" fmla="*/ 30 w 463"/>
                <a:gd name="T73" fmla="*/ 0 h 275"/>
                <a:gd name="T74" fmla="*/ 27 w 463"/>
                <a:gd name="T75" fmla="*/ 2 h 275"/>
                <a:gd name="T76" fmla="*/ 7 w 463"/>
                <a:gd name="T77" fmla="*/ 26 h 275"/>
                <a:gd name="T78" fmla="*/ 0 w 463"/>
                <a:gd name="T79" fmla="*/ 6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275">
                  <a:moveTo>
                    <a:pt x="0" y="63"/>
                  </a:moveTo>
                  <a:lnTo>
                    <a:pt x="6" y="98"/>
                  </a:lnTo>
                  <a:lnTo>
                    <a:pt x="22" y="134"/>
                  </a:lnTo>
                  <a:lnTo>
                    <a:pt x="52" y="168"/>
                  </a:lnTo>
                  <a:lnTo>
                    <a:pt x="65" y="179"/>
                  </a:lnTo>
                  <a:lnTo>
                    <a:pt x="99" y="202"/>
                  </a:lnTo>
                  <a:lnTo>
                    <a:pt x="140" y="221"/>
                  </a:lnTo>
                  <a:lnTo>
                    <a:pt x="188" y="240"/>
                  </a:lnTo>
                  <a:lnTo>
                    <a:pt x="244" y="258"/>
                  </a:lnTo>
                  <a:lnTo>
                    <a:pt x="296" y="270"/>
                  </a:lnTo>
                  <a:lnTo>
                    <a:pt x="343" y="275"/>
                  </a:lnTo>
                  <a:lnTo>
                    <a:pt x="382" y="275"/>
                  </a:lnTo>
                  <a:lnTo>
                    <a:pt x="411" y="268"/>
                  </a:lnTo>
                  <a:lnTo>
                    <a:pt x="439" y="251"/>
                  </a:lnTo>
                  <a:lnTo>
                    <a:pt x="457" y="225"/>
                  </a:lnTo>
                  <a:lnTo>
                    <a:pt x="463" y="191"/>
                  </a:lnTo>
                  <a:lnTo>
                    <a:pt x="460" y="163"/>
                  </a:lnTo>
                  <a:lnTo>
                    <a:pt x="443" y="127"/>
                  </a:lnTo>
                  <a:lnTo>
                    <a:pt x="425" y="102"/>
                  </a:lnTo>
                  <a:lnTo>
                    <a:pt x="417" y="179"/>
                  </a:lnTo>
                  <a:lnTo>
                    <a:pt x="417" y="182"/>
                  </a:lnTo>
                  <a:lnTo>
                    <a:pt x="404" y="212"/>
                  </a:lnTo>
                  <a:lnTo>
                    <a:pt x="399" y="216"/>
                  </a:lnTo>
                  <a:lnTo>
                    <a:pt x="363" y="228"/>
                  </a:lnTo>
                  <a:lnTo>
                    <a:pt x="353" y="229"/>
                  </a:lnTo>
                  <a:lnTo>
                    <a:pt x="308" y="224"/>
                  </a:lnTo>
                  <a:lnTo>
                    <a:pt x="274" y="211"/>
                  </a:lnTo>
                  <a:lnTo>
                    <a:pt x="237" y="183"/>
                  </a:lnTo>
                  <a:lnTo>
                    <a:pt x="222" y="207"/>
                  </a:lnTo>
                  <a:lnTo>
                    <a:pt x="202" y="202"/>
                  </a:lnTo>
                  <a:lnTo>
                    <a:pt x="154" y="184"/>
                  </a:lnTo>
                  <a:lnTo>
                    <a:pt x="117" y="167"/>
                  </a:lnTo>
                  <a:lnTo>
                    <a:pt x="92" y="150"/>
                  </a:lnTo>
                  <a:lnTo>
                    <a:pt x="61" y="118"/>
                  </a:lnTo>
                  <a:lnTo>
                    <a:pt x="58" y="114"/>
                  </a:lnTo>
                  <a:lnTo>
                    <a:pt x="46" y="77"/>
                  </a:lnTo>
                  <a:lnTo>
                    <a:pt x="30" y="0"/>
                  </a:lnTo>
                  <a:lnTo>
                    <a:pt x="27" y="2"/>
                  </a:lnTo>
                  <a:lnTo>
                    <a:pt x="7" y="2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6" name="Line 708"/>
            <p:cNvSpPr>
              <a:spLocks noChangeShapeType="1"/>
            </p:cNvSpPr>
            <p:nvPr/>
          </p:nvSpPr>
          <p:spPr bwMode="auto">
            <a:xfrm>
              <a:off x="3684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7" name="Line 709"/>
            <p:cNvSpPr>
              <a:spLocks noChangeShapeType="1"/>
            </p:cNvSpPr>
            <p:nvPr/>
          </p:nvSpPr>
          <p:spPr bwMode="auto">
            <a:xfrm>
              <a:off x="3684" y="171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8" name="Line 710"/>
            <p:cNvSpPr>
              <a:spLocks noChangeShapeType="1"/>
            </p:cNvSpPr>
            <p:nvPr/>
          </p:nvSpPr>
          <p:spPr bwMode="auto">
            <a:xfrm>
              <a:off x="3881" y="171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39" name="Line 711"/>
            <p:cNvSpPr>
              <a:spLocks noChangeShapeType="1"/>
            </p:cNvSpPr>
            <p:nvPr/>
          </p:nvSpPr>
          <p:spPr bwMode="auto">
            <a:xfrm>
              <a:off x="3693" y="1828"/>
              <a:ext cx="9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0" name="Line 712"/>
            <p:cNvSpPr>
              <a:spLocks noChangeShapeType="1"/>
            </p:cNvSpPr>
            <p:nvPr/>
          </p:nvSpPr>
          <p:spPr bwMode="auto">
            <a:xfrm>
              <a:off x="3693" y="1943"/>
              <a:ext cx="96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1" name="Line 713"/>
            <p:cNvSpPr>
              <a:spLocks noChangeShapeType="1"/>
            </p:cNvSpPr>
            <p:nvPr/>
          </p:nvSpPr>
          <p:spPr bwMode="auto">
            <a:xfrm>
              <a:off x="3771" y="1864"/>
              <a:ext cx="1" cy="4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2" name="Freeform 714"/>
            <p:cNvSpPr>
              <a:spLocks/>
            </p:cNvSpPr>
            <p:nvPr/>
          </p:nvSpPr>
          <p:spPr bwMode="auto">
            <a:xfrm>
              <a:off x="3765" y="1828"/>
              <a:ext cx="12" cy="36"/>
            </a:xfrm>
            <a:custGeom>
              <a:avLst/>
              <a:gdLst>
                <a:gd name="T0" fmla="*/ 0 w 108"/>
                <a:gd name="T1" fmla="*/ 325 h 325"/>
                <a:gd name="T2" fmla="*/ 108 w 108"/>
                <a:gd name="T3" fmla="*/ 325 h 325"/>
                <a:gd name="T4" fmla="*/ 54 w 108"/>
                <a:gd name="T5" fmla="*/ 0 h 325"/>
                <a:gd name="T6" fmla="*/ 0 w 108"/>
                <a:gd name="T7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5">
                  <a:moveTo>
                    <a:pt x="0" y="325"/>
                  </a:moveTo>
                  <a:lnTo>
                    <a:pt x="108" y="325"/>
                  </a:lnTo>
                  <a:lnTo>
                    <a:pt x="54" y="0"/>
                  </a:lnTo>
                  <a:lnTo>
                    <a:pt x="0" y="32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3" name="Freeform 715"/>
            <p:cNvSpPr>
              <a:spLocks/>
            </p:cNvSpPr>
            <p:nvPr/>
          </p:nvSpPr>
          <p:spPr bwMode="auto">
            <a:xfrm>
              <a:off x="3765" y="1828"/>
              <a:ext cx="12" cy="36"/>
            </a:xfrm>
            <a:custGeom>
              <a:avLst/>
              <a:gdLst>
                <a:gd name="T0" fmla="*/ 0 w 108"/>
                <a:gd name="T1" fmla="*/ 325 h 325"/>
                <a:gd name="T2" fmla="*/ 108 w 108"/>
                <a:gd name="T3" fmla="*/ 325 h 325"/>
                <a:gd name="T4" fmla="*/ 54 w 108"/>
                <a:gd name="T5" fmla="*/ 0 h 325"/>
                <a:gd name="T6" fmla="*/ 0 w 108"/>
                <a:gd name="T7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5">
                  <a:moveTo>
                    <a:pt x="0" y="325"/>
                  </a:moveTo>
                  <a:lnTo>
                    <a:pt x="108" y="325"/>
                  </a:lnTo>
                  <a:lnTo>
                    <a:pt x="54" y="0"/>
                  </a:lnTo>
                  <a:lnTo>
                    <a:pt x="0" y="325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4" name="Freeform 716"/>
            <p:cNvSpPr>
              <a:spLocks/>
            </p:cNvSpPr>
            <p:nvPr/>
          </p:nvSpPr>
          <p:spPr bwMode="auto">
            <a:xfrm>
              <a:off x="3765" y="1907"/>
              <a:ext cx="12" cy="36"/>
            </a:xfrm>
            <a:custGeom>
              <a:avLst/>
              <a:gdLst>
                <a:gd name="T0" fmla="*/ 0 w 108"/>
                <a:gd name="T1" fmla="*/ 0 h 324"/>
                <a:gd name="T2" fmla="*/ 108 w 108"/>
                <a:gd name="T3" fmla="*/ 0 h 324"/>
                <a:gd name="T4" fmla="*/ 54 w 108"/>
                <a:gd name="T5" fmla="*/ 324 h 324"/>
                <a:gd name="T6" fmla="*/ 0 w 108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0"/>
                  </a:moveTo>
                  <a:lnTo>
                    <a:pt x="108" y="0"/>
                  </a:lnTo>
                  <a:lnTo>
                    <a:pt x="54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5" name="Freeform 717"/>
            <p:cNvSpPr>
              <a:spLocks/>
            </p:cNvSpPr>
            <p:nvPr/>
          </p:nvSpPr>
          <p:spPr bwMode="auto">
            <a:xfrm>
              <a:off x="3765" y="1907"/>
              <a:ext cx="12" cy="36"/>
            </a:xfrm>
            <a:custGeom>
              <a:avLst/>
              <a:gdLst>
                <a:gd name="T0" fmla="*/ 0 w 108"/>
                <a:gd name="T1" fmla="*/ 0 h 324"/>
                <a:gd name="T2" fmla="*/ 108 w 108"/>
                <a:gd name="T3" fmla="*/ 0 h 324"/>
                <a:gd name="T4" fmla="*/ 54 w 108"/>
                <a:gd name="T5" fmla="*/ 324 h 324"/>
                <a:gd name="T6" fmla="*/ 0 w 108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324">
                  <a:moveTo>
                    <a:pt x="0" y="0"/>
                  </a:moveTo>
                  <a:lnTo>
                    <a:pt x="108" y="0"/>
                  </a:lnTo>
                  <a:lnTo>
                    <a:pt x="54" y="32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" name="Freeform 718"/>
            <p:cNvSpPr>
              <a:spLocks/>
            </p:cNvSpPr>
            <p:nvPr/>
          </p:nvSpPr>
          <p:spPr bwMode="auto">
            <a:xfrm>
              <a:off x="3731" y="1883"/>
              <a:ext cx="26" cy="26"/>
            </a:xfrm>
            <a:custGeom>
              <a:avLst/>
              <a:gdLst>
                <a:gd name="T0" fmla="*/ 0 w 232"/>
                <a:gd name="T1" fmla="*/ 15 h 238"/>
                <a:gd name="T2" fmla="*/ 3 w 232"/>
                <a:gd name="T3" fmla="*/ 102 h 238"/>
                <a:gd name="T4" fmla="*/ 7 w 232"/>
                <a:gd name="T5" fmla="*/ 79 h 238"/>
                <a:gd name="T6" fmla="*/ 30 w 232"/>
                <a:gd name="T7" fmla="*/ 54 h 238"/>
                <a:gd name="T8" fmla="*/ 52 w 232"/>
                <a:gd name="T9" fmla="*/ 47 h 238"/>
                <a:gd name="T10" fmla="*/ 95 w 232"/>
                <a:gd name="T11" fmla="*/ 51 h 238"/>
                <a:gd name="T12" fmla="*/ 124 w 232"/>
                <a:gd name="T13" fmla="*/ 62 h 238"/>
                <a:gd name="T14" fmla="*/ 161 w 232"/>
                <a:gd name="T15" fmla="*/ 89 h 238"/>
                <a:gd name="T16" fmla="*/ 177 w 232"/>
                <a:gd name="T17" fmla="*/ 111 h 238"/>
                <a:gd name="T18" fmla="*/ 186 w 232"/>
                <a:gd name="T19" fmla="*/ 149 h 238"/>
                <a:gd name="T20" fmla="*/ 192 w 232"/>
                <a:gd name="T21" fmla="*/ 238 h 238"/>
                <a:gd name="T22" fmla="*/ 209 w 232"/>
                <a:gd name="T23" fmla="*/ 224 h 238"/>
                <a:gd name="T24" fmla="*/ 227 w 232"/>
                <a:gd name="T25" fmla="*/ 198 h 238"/>
                <a:gd name="T26" fmla="*/ 232 w 232"/>
                <a:gd name="T27" fmla="*/ 162 h 238"/>
                <a:gd name="T28" fmla="*/ 230 w 232"/>
                <a:gd name="T29" fmla="*/ 136 h 238"/>
                <a:gd name="T30" fmla="*/ 217 w 232"/>
                <a:gd name="T31" fmla="*/ 98 h 238"/>
                <a:gd name="T32" fmla="*/ 193 w 232"/>
                <a:gd name="T33" fmla="*/ 64 h 238"/>
                <a:gd name="T34" fmla="*/ 178 w 232"/>
                <a:gd name="T35" fmla="*/ 49 h 238"/>
                <a:gd name="T36" fmla="*/ 139 w 232"/>
                <a:gd name="T37" fmla="*/ 23 h 238"/>
                <a:gd name="T38" fmla="*/ 95 w 232"/>
                <a:gd name="T39" fmla="*/ 5 h 238"/>
                <a:gd name="T40" fmla="*/ 63 w 232"/>
                <a:gd name="T41" fmla="*/ 0 h 238"/>
                <a:gd name="T42" fmla="*/ 23 w 232"/>
                <a:gd name="T43" fmla="*/ 3 h 238"/>
                <a:gd name="T44" fmla="*/ 0 w 232"/>
                <a:gd name="T45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2" h="238">
                  <a:moveTo>
                    <a:pt x="0" y="15"/>
                  </a:moveTo>
                  <a:lnTo>
                    <a:pt x="3" y="102"/>
                  </a:lnTo>
                  <a:lnTo>
                    <a:pt x="7" y="79"/>
                  </a:lnTo>
                  <a:lnTo>
                    <a:pt x="30" y="54"/>
                  </a:lnTo>
                  <a:lnTo>
                    <a:pt x="52" y="47"/>
                  </a:lnTo>
                  <a:lnTo>
                    <a:pt x="95" y="51"/>
                  </a:lnTo>
                  <a:lnTo>
                    <a:pt x="124" y="62"/>
                  </a:lnTo>
                  <a:lnTo>
                    <a:pt x="161" y="89"/>
                  </a:lnTo>
                  <a:lnTo>
                    <a:pt x="177" y="111"/>
                  </a:lnTo>
                  <a:lnTo>
                    <a:pt x="186" y="149"/>
                  </a:lnTo>
                  <a:lnTo>
                    <a:pt x="192" y="238"/>
                  </a:lnTo>
                  <a:lnTo>
                    <a:pt x="209" y="224"/>
                  </a:lnTo>
                  <a:lnTo>
                    <a:pt x="227" y="198"/>
                  </a:lnTo>
                  <a:lnTo>
                    <a:pt x="232" y="162"/>
                  </a:lnTo>
                  <a:lnTo>
                    <a:pt x="230" y="136"/>
                  </a:lnTo>
                  <a:lnTo>
                    <a:pt x="217" y="98"/>
                  </a:lnTo>
                  <a:lnTo>
                    <a:pt x="193" y="64"/>
                  </a:lnTo>
                  <a:lnTo>
                    <a:pt x="178" y="49"/>
                  </a:lnTo>
                  <a:lnTo>
                    <a:pt x="139" y="23"/>
                  </a:lnTo>
                  <a:lnTo>
                    <a:pt x="95" y="5"/>
                  </a:lnTo>
                  <a:lnTo>
                    <a:pt x="63" y="0"/>
                  </a:lnTo>
                  <a:lnTo>
                    <a:pt x="23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" name="Freeform 719"/>
            <p:cNvSpPr>
              <a:spLocks/>
            </p:cNvSpPr>
            <p:nvPr/>
          </p:nvSpPr>
          <p:spPr bwMode="auto">
            <a:xfrm>
              <a:off x="3709" y="1884"/>
              <a:ext cx="43" cy="27"/>
            </a:xfrm>
            <a:custGeom>
              <a:avLst/>
              <a:gdLst>
                <a:gd name="T0" fmla="*/ 0 w 386"/>
                <a:gd name="T1" fmla="*/ 112 h 235"/>
                <a:gd name="T2" fmla="*/ 36 w 386"/>
                <a:gd name="T3" fmla="*/ 140 h 235"/>
                <a:gd name="T4" fmla="*/ 80 w 386"/>
                <a:gd name="T5" fmla="*/ 159 h 235"/>
                <a:gd name="T6" fmla="*/ 95 w 386"/>
                <a:gd name="T7" fmla="*/ 162 h 235"/>
                <a:gd name="T8" fmla="*/ 137 w 386"/>
                <a:gd name="T9" fmla="*/ 160 h 235"/>
                <a:gd name="T10" fmla="*/ 149 w 386"/>
                <a:gd name="T11" fmla="*/ 155 h 235"/>
                <a:gd name="T12" fmla="*/ 173 w 386"/>
                <a:gd name="T13" fmla="*/ 129 h 235"/>
                <a:gd name="T14" fmla="*/ 185 w 386"/>
                <a:gd name="T15" fmla="*/ 158 h 235"/>
                <a:gd name="T16" fmla="*/ 213 w 386"/>
                <a:gd name="T17" fmla="*/ 191 h 235"/>
                <a:gd name="T18" fmla="*/ 241 w 386"/>
                <a:gd name="T19" fmla="*/ 210 h 235"/>
                <a:gd name="T20" fmla="*/ 287 w 386"/>
                <a:gd name="T21" fmla="*/ 229 h 235"/>
                <a:gd name="T22" fmla="*/ 309 w 386"/>
                <a:gd name="T23" fmla="*/ 233 h 235"/>
                <a:gd name="T24" fmla="*/ 351 w 386"/>
                <a:gd name="T25" fmla="*/ 235 h 235"/>
                <a:gd name="T26" fmla="*/ 386 w 386"/>
                <a:gd name="T27" fmla="*/ 223 h 235"/>
                <a:gd name="T28" fmla="*/ 380 w 386"/>
                <a:gd name="T29" fmla="*/ 134 h 235"/>
                <a:gd name="T30" fmla="*/ 380 w 386"/>
                <a:gd name="T31" fmla="*/ 138 h 235"/>
                <a:gd name="T32" fmla="*/ 368 w 386"/>
                <a:gd name="T33" fmla="*/ 169 h 235"/>
                <a:gd name="T34" fmla="*/ 366 w 386"/>
                <a:gd name="T35" fmla="*/ 171 h 235"/>
                <a:gd name="T36" fmla="*/ 334 w 386"/>
                <a:gd name="T37" fmla="*/ 186 h 235"/>
                <a:gd name="T38" fmla="*/ 331 w 386"/>
                <a:gd name="T39" fmla="*/ 186 h 235"/>
                <a:gd name="T40" fmla="*/ 287 w 386"/>
                <a:gd name="T41" fmla="*/ 183 h 235"/>
                <a:gd name="T42" fmla="*/ 260 w 386"/>
                <a:gd name="T43" fmla="*/ 173 h 235"/>
                <a:gd name="T44" fmla="*/ 223 w 386"/>
                <a:gd name="T45" fmla="*/ 145 h 235"/>
                <a:gd name="T46" fmla="*/ 207 w 386"/>
                <a:gd name="T47" fmla="*/ 124 h 235"/>
                <a:gd name="T48" fmla="*/ 197 w 386"/>
                <a:gd name="T49" fmla="*/ 87 h 235"/>
                <a:gd name="T50" fmla="*/ 194 w 386"/>
                <a:gd name="T51" fmla="*/ 0 h 235"/>
                <a:gd name="T52" fmla="*/ 173 w 386"/>
                <a:gd name="T53" fmla="*/ 27 h 235"/>
                <a:gd name="T54" fmla="*/ 164 w 386"/>
                <a:gd name="T55" fmla="*/ 11 h 235"/>
                <a:gd name="T56" fmla="*/ 151 w 386"/>
                <a:gd name="T57" fmla="*/ 72 h 235"/>
                <a:gd name="T58" fmla="*/ 150 w 386"/>
                <a:gd name="T59" fmla="*/ 84 h 235"/>
                <a:gd name="T60" fmla="*/ 130 w 386"/>
                <a:gd name="T61" fmla="*/ 111 h 235"/>
                <a:gd name="T62" fmla="*/ 121 w 386"/>
                <a:gd name="T63" fmla="*/ 114 h 235"/>
                <a:gd name="T64" fmla="*/ 78 w 386"/>
                <a:gd name="T65" fmla="*/ 113 h 235"/>
                <a:gd name="T66" fmla="*/ 68 w 386"/>
                <a:gd name="T67" fmla="*/ 110 h 235"/>
                <a:gd name="T68" fmla="*/ 30 w 386"/>
                <a:gd name="T69" fmla="*/ 83 h 235"/>
                <a:gd name="T70" fmla="*/ 21 w 386"/>
                <a:gd name="T71" fmla="*/ 72 h 235"/>
                <a:gd name="T72" fmla="*/ 9 w 386"/>
                <a:gd name="T73" fmla="*/ 35 h 235"/>
                <a:gd name="T74" fmla="*/ 0 w 386"/>
                <a:gd name="T75" fmla="*/ 11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6" h="235">
                  <a:moveTo>
                    <a:pt x="0" y="112"/>
                  </a:moveTo>
                  <a:lnTo>
                    <a:pt x="36" y="140"/>
                  </a:lnTo>
                  <a:lnTo>
                    <a:pt x="80" y="159"/>
                  </a:lnTo>
                  <a:lnTo>
                    <a:pt x="95" y="162"/>
                  </a:lnTo>
                  <a:lnTo>
                    <a:pt x="137" y="160"/>
                  </a:lnTo>
                  <a:lnTo>
                    <a:pt x="149" y="155"/>
                  </a:lnTo>
                  <a:lnTo>
                    <a:pt x="173" y="129"/>
                  </a:lnTo>
                  <a:lnTo>
                    <a:pt x="185" y="158"/>
                  </a:lnTo>
                  <a:lnTo>
                    <a:pt x="213" y="191"/>
                  </a:lnTo>
                  <a:lnTo>
                    <a:pt x="241" y="210"/>
                  </a:lnTo>
                  <a:lnTo>
                    <a:pt x="287" y="229"/>
                  </a:lnTo>
                  <a:lnTo>
                    <a:pt x="309" y="233"/>
                  </a:lnTo>
                  <a:lnTo>
                    <a:pt x="351" y="235"/>
                  </a:lnTo>
                  <a:lnTo>
                    <a:pt x="386" y="223"/>
                  </a:lnTo>
                  <a:lnTo>
                    <a:pt x="380" y="134"/>
                  </a:lnTo>
                  <a:lnTo>
                    <a:pt x="380" y="138"/>
                  </a:lnTo>
                  <a:lnTo>
                    <a:pt x="368" y="169"/>
                  </a:lnTo>
                  <a:lnTo>
                    <a:pt x="366" y="171"/>
                  </a:lnTo>
                  <a:lnTo>
                    <a:pt x="334" y="186"/>
                  </a:lnTo>
                  <a:lnTo>
                    <a:pt x="331" y="186"/>
                  </a:lnTo>
                  <a:lnTo>
                    <a:pt x="287" y="183"/>
                  </a:lnTo>
                  <a:lnTo>
                    <a:pt x="260" y="173"/>
                  </a:lnTo>
                  <a:lnTo>
                    <a:pt x="223" y="145"/>
                  </a:lnTo>
                  <a:lnTo>
                    <a:pt x="207" y="124"/>
                  </a:lnTo>
                  <a:lnTo>
                    <a:pt x="197" y="87"/>
                  </a:lnTo>
                  <a:lnTo>
                    <a:pt x="194" y="0"/>
                  </a:lnTo>
                  <a:lnTo>
                    <a:pt x="173" y="27"/>
                  </a:lnTo>
                  <a:lnTo>
                    <a:pt x="164" y="11"/>
                  </a:lnTo>
                  <a:lnTo>
                    <a:pt x="151" y="72"/>
                  </a:lnTo>
                  <a:lnTo>
                    <a:pt x="150" y="84"/>
                  </a:lnTo>
                  <a:lnTo>
                    <a:pt x="130" y="111"/>
                  </a:lnTo>
                  <a:lnTo>
                    <a:pt x="121" y="114"/>
                  </a:lnTo>
                  <a:lnTo>
                    <a:pt x="78" y="113"/>
                  </a:lnTo>
                  <a:lnTo>
                    <a:pt x="68" y="110"/>
                  </a:lnTo>
                  <a:lnTo>
                    <a:pt x="30" y="83"/>
                  </a:lnTo>
                  <a:lnTo>
                    <a:pt x="21" y="72"/>
                  </a:lnTo>
                  <a:lnTo>
                    <a:pt x="9" y="35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8" name="Freeform 720"/>
            <p:cNvSpPr>
              <a:spLocks/>
            </p:cNvSpPr>
            <p:nvPr/>
          </p:nvSpPr>
          <p:spPr bwMode="auto">
            <a:xfrm>
              <a:off x="3705" y="1878"/>
              <a:ext cx="23" cy="19"/>
            </a:xfrm>
            <a:custGeom>
              <a:avLst/>
              <a:gdLst>
                <a:gd name="T0" fmla="*/ 0 w 200"/>
                <a:gd name="T1" fmla="*/ 78 h 167"/>
                <a:gd name="T2" fmla="*/ 0 w 200"/>
                <a:gd name="T3" fmla="*/ 90 h 167"/>
                <a:gd name="T4" fmla="*/ 10 w 200"/>
                <a:gd name="T5" fmla="*/ 128 h 167"/>
                <a:gd name="T6" fmla="*/ 33 w 200"/>
                <a:gd name="T7" fmla="*/ 163 h 167"/>
                <a:gd name="T8" fmla="*/ 36 w 200"/>
                <a:gd name="T9" fmla="*/ 167 h 167"/>
                <a:gd name="T10" fmla="*/ 45 w 200"/>
                <a:gd name="T11" fmla="*/ 90 h 167"/>
                <a:gd name="T12" fmla="*/ 46 w 200"/>
                <a:gd name="T13" fmla="*/ 79 h 167"/>
                <a:gd name="T14" fmla="*/ 66 w 200"/>
                <a:gd name="T15" fmla="*/ 53 h 167"/>
                <a:gd name="T16" fmla="*/ 75 w 200"/>
                <a:gd name="T17" fmla="*/ 49 h 167"/>
                <a:gd name="T18" fmla="*/ 117 w 200"/>
                <a:gd name="T19" fmla="*/ 51 h 167"/>
                <a:gd name="T20" fmla="*/ 128 w 200"/>
                <a:gd name="T21" fmla="*/ 54 h 167"/>
                <a:gd name="T22" fmla="*/ 166 w 200"/>
                <a:gd name="T23" fmla="*/ 80 h 167"/>
                <a:gd name="T24" fmla="*/ 175 w 200"/>
                <a:gd name="T25" fmla="*/ 90 h 167"/>
                <a:gd name="T26" fmla="*/ 187 w 200"/>
                <a:gd name="T27" fmla="*/ 127 h 167"/>
                <a:gd name="T28" fmla="*/ 200 w 200"/>
                <a:gd name="T29" fmla="*/ 66 h 167"/>
                <a:gd name="T30" fmla="*/ 173 w 200"/>
                <a:gd name="T31" fmla="*/ 32 h 167"/>
                <a:gd name="T32" fmla="*/ 162 w 200"/>
                <a:gd name="T33" fmla="*/ 24 h 167"/>
                <a:gd name="T34" fmla="*/ 118 w 200"/>
                <a:gd name="T35" fmla="*/ 4 h 167"/>
                <a:gd name="T36" fmla="*/ 113 w 200"/>
                <a:gd name="T37" fmla="*/ 3 h 167"/>
                <a:gd name="T38" fmla="*/ 70 w 200"/>
                <a:gd name="T39" fmla="*/ 0 h 167"/>
                <a:gd name="T40" fmla="*/ 34 w 200"/>
                <a:gd name="T41" fmla="*/ 11 h 167"/>
                <a:gd name="T42" fmla="*/ 25 w 200"/>
                <a:gd name="T43" fmla="*/ 17 h 167"/>
                <a:gd name="T44" fmla="*/ 5 w 200"/>
                <a:gd name="T45" fmla="*/ 43 h 167"/>
                <a:gd name="T46" fmla="*/ 0 w 200"/>
                <a:gd name="T47" fmla="*/ 7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0" h="167">
                  <a:moveTo>
                    <a:pt x="0" y="78"/>
                  </a:moveTo>
                  <a:lnTo>
                    <a:pt x="0" y="90"/>
                  </a:lnTo>
                  <a:lnTo>
                    <a:pt x="10" y="128"/>
                  </a:lnTo>
                  <a:lnTo>
                    <a:pt x="33" y="163"/>
                  </a:lnTo>
                  <a:lnTo>
                    <a:pt x="36" y="167"/>
                  </a:lnTo>
                  <a:lnTo>
                    <a:pt x="45" y="90"/>
                  </a:lnTo>
                  <a:lnTo>
                    <a:pt x="46" y="79"/>
                  </a:lnTo>
                  <a:lnTo>
                    <a:pt x="66" y="53"/>
                  </a:lnTo>
                  <a:lnTo>
                    <a:pt x="75" y="49"/>
                  </a:lnTo>
                  <a:lnTo>
                    <a:pt x="117" y="51"/>
                  </a:lnTo>
                  <a:lnTo>
                    <a:pt x="128" y="54"/>
                  </a:lnTo>
                  <a:lnTo>
                    <a:pt x="166" y="80"/>
                  </a:lnTo>
                  <a:lnTo>
                    <a:pt x="175" y="90"/>
                  </a:lnTo>
                  <a:lnTo>
                    <a:pt x="187" y="127"/>
                  </a:lnTo>
                  <a:lnTo>
                    <a:pt x="200" y="66"/>
                  </a:lnTo>
                  <a:lnTo>
                    <a:pt x="173" y="32"/>
                  </a:lnTo>
                  <a:lnTo>
                    <a:pt x="162" y="24"/>
                  </a:lnTo>
                  <a:lnTo>
                    <a:pt x="118" y="4"/>
                  </a:lnTo>
                  <a:lnTo>
                    <a:pt x="113" y="3"/>
                  </a:lnTo>
                  <a:lnTo>
                    <a:pt x="70" y="0"/>
                  </a:lnTo>
                  <a:lnTo>
                    <a:pt x="34" y="11"/>
                  </a:lnTo>
                  <a:lnTo>
                    <a:pt x="25" y="17"/>
                  </a:lnTo>
                  <a:lnTo>
                    <a:pt x="5" y="43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9" name="Line 721"/>
            <p:cNvSpPr>
              <a:spLocks noChangeShapeType="1"/>
            </p:cNvSpPr>
            <p:nvPr/>
          </p:nvSpPr>
          <p:spPr bwMode="auto">
            <a:xfrm>
              <a:off x="3684" y="1828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0" name="Line 722"/>
            <p:cNvSpPr>
              <a:spLocks noChangeShapeType="1"/>
            </p:cNvSpPr>
            <p:nvPr/>
          </p:nvSpPr>
          <p:spPr bwMode="auto">
            <a:xfrm>
              <a:off x="3684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1" name="Line 723"/>
            <p:cNvSpPr>
              <a:spLocks noChangeShapeType="1"/>
            </p:cNvSpPr>
            <p:nvPr/>
          </p:nvSpPr>
          <p:spPr bwMode="auto">
            <a:xfrm>
              <a:off x="3771" y="194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2" name="Line 724"/>
            <p:cNvSpPr>
              <a:spLocks noChangeShapeType="1"/>
            </p:cNvSpPr>
            <p:nvPr/>
          </p:nvSpPr>
          <p:spPr bwMode="auto">
            <a:xfrm flipV="1">
              <a:off x="2532" y="1185"/>
              <a:ext cx="1" cy="8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3" name="Line 725"/>
            <p:cNvSpPr>
              <a:spLocks noChangeShapeType="1"/>
            </p:cNvSpPr>
            <p:nvPr/>
          </p:nvSpPr>
          <p:spPr bwMode="auto">
            <a:xfrm flipV="1">
              <a:off x="3396" y="1185"/>
              <a:ext cx="1" cy="8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4" name="Line 726"/>
            <p:cNvSpPr>
              <a:spLocks noChangeShapeType="1"/>
            </p:cNvSpPr>
            <p:nvPr/>
          </p:nvSpPr>
          <p:spPr bwMode="auto">
            <a:xfrm>
              <a:off x="2568" y="1203"/>
              <a:ext cx="792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5" name="Freeform 727"/>
            <p:cNvSpPr>
              <a:spLocks/>
            </p:cNvSpPr>
            <p:nvPr/>
          </p:nvSpPr>
          <p:spPr bwMode="auto">
            <a:xfrm>
              <a:off x="2532" y="1197"/>
              <a:ext cx="36" cy="12"/>
            </a:xfrm>
            <a:custGeom>
              <a:avLst/>
              <a:gdLst>
                <a:gd name="T0" fmla="*/ 324 w 324"/>
                <a:gd name="T1" fmla="*/ 0 h 108"/>
                <a:gd name="T2" fmla="*/ 324 w 324"/>
                <a:gd name="T3" fmla="*/ 108 h 108"/>
                <a:gd name="T4" fmla="*/ 0 w 324"/>
                <a:gd name="T5" fmla="*/ 54 h 108"/>
                <a:gd name="T6" fmla="*/ 324 w 324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4" h="108">
                  <a:moveTo>
                    <a:pt x="324" y="0"/>
                  </a:moveTo>
                  <a:lnTo>
                    <a:pt x="324" y="108"/>
                  </a:lnTo>
                  <a:lnTo>
                    <a:pt x="0" y="54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6" name="Freeform 728"/>
            <p:cNvSpPr>
              <a:spLocks/>
            </p:cNvSpPr>
            <p:nvPr/>
          </p:nvSpPr>
          <p:spPr bwMode="auto">
            <a:xfrm>
              <a:off x="2532" y="1197"/>
              <a:ext cx="36" cy="12"/>
            </a:xfrm>
            <a:custGeom>
              <a:avLst/>
              <a:gdLst>
                <a:gd name="T0" fmla="*/ 324 w 324"/>
                <a:gd name="T1" fmla="*/ 0 h 108"/>
                <a:gd name="T2" fmla="*/ 324 w 324"/>
                <a:gd name="T3" fmla="*/ 108 h 108"/>
                <a:gd name="T4" fmla="*/ 0 w 324"/>
                <a:gd name="T5" fmla="*/ 54 h 108"/>
                <a:gd name="T6" fmla="*/ 324 w 324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4" h="108">
                  <a:moveTo>
                    <a:pt x="324" y="0"/>
                  </a:moveTo>
                  <a:lnTo>
                    <a:pt x="324" y="108"/>
                  </a:lnTo>
                  <a:lnTo>
                    <a:pt x="0" y="54"/>
                  </a:lnTo>
                  <a:lnTo>
                    <a:pt x="324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7" name="Freeform 729"/>
            <p:cNvSpPr>
              <a:spLocks/>
            </p:cNvSpPr>
            <p:nvPr/>
          </p:nvSpPr>
          <p:spPr bwMode="auto">
            <a:xfrm>
              <a:off x="3360" y="1197"/>
              <a:ext cx="36" cy="12"/>
            </a:xfrm>
            <a:custGeom>
              <a:avLst/>
              <a:gdLst>
                <a:gd name="T0" fmla="*/ 0 w 324"/>
                <a:gd name="T1" fmla="*/ 0 h 108"/>
                <a:gd name="T2" fmla="*/ 0 w 324"/>
                <a:gd name="T3" fmla="*/ 108 h 108"/>
                <a:gd name="T4" fmla="*/ 324 w 324"/>
                <a:gd name="T5" fmla="*/ 54 h 108"/>
                <a:gd name="T6" fmla="*/ 0 w 324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4" h="108">
                  <a:moveTo>
                    <a:pt x="0" y="0"/>
                  </a:moveTo>
                  <a:lnTo>
                    <a:pt x="0" y="108"/>
                  </a:lnTo>
                  <a:lnTo>
                    <a:pt x="324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8" name="Freeform 730"/>
            <p:cNvSpPr>
              <a:spLocks/>
            </p:cNvSpPr>
            <p:nvPr/>
          </p:nvSpPr>
          <p:spPr bwMode="auto">
            <a:xfrm>
              <a:off x="3360" y="1197"/>
              <a:ext cx="36" cy="12"/>
            </a:xfrm>
            <a:custGeom>
              <a:avLst/>
              <a:gdLst>
                <a:gd name="T0" fmla="*/ 0 w 324"/>
                <a:gd name="T1" fmla="*/ 0 h 108"/>
                <a:gd name="T2" fmla="*/ 0 w 324"/>
                <a:gd name="T3" fmla="*/ 108 h 108"/>
                <a:gd name="T4" fmla="*/ 324 w 324"/>
                <a:gd name="T5" fmla="*/ 54 h 108"/>
                <a:gd name="T6" fmla="*/ 0 w 324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4" h="108">
                  <a:moveTo>
                    <a:pt x="0" y="0"/>
                  </a:moveTo>
                  <a:lnTo>
                    <a:pt x="0" y="108"/>
                  </a:lnTo>
                  <a:lnTo>
                    <a:pt x="324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59" name="Freeform 731"/>
            <p:cNvSpPr>
              <a:spLocks/>
            </p:cNvSpPr>
            <p:nvPr/>
          </p:nvSpPr>
          <p:spPr bwMode="auto">
            <a:xfrm>
              <a:off x="2958" y="1160"/>
              <a:ext cx="17" cy="25"/>
            </a:xfrm>
            <a:custGeom>
              <a:avLst/>
              <a:gdLst>
                <a:gd name="T0" fmla="*/ 141 w 150"/>
                <a:gd name="T1" fmla="*/ 0 h 223"/>
                <a:gd name="T2" fmla="*/ 54 w 150"/>
                <a:gd name="T3" fmla="*/ 8 h 223"/>
                <a:gd name="T4" fmla="*/ 74 w 150"/>
                <a:gd name="T5" fmla="*/ 12 h 223"/>
                <a:gd name="T6" fmla="*/ 97 w 150"/>
                <a:gd name="T7" fmla="*/ 35 h 223"/>
                <a:gd name="T8" fmla="*/ 103 w 150"/>
                <a:gd name="T9" fmla="*/ 64 h 223"/>
                <a:gd name="T10" fmla="*/ 97 w 150"/>
                <a:gd name="T11" fmla="*/ 110 h 223"/>
                <a:gd name="T12" fmla="*/ 81 w 150"/>
                <a:gd name="T13" fmla="*/ 150 h 223"/>
                <a:gd name="T14" fmla="*/ 56 w 150"/>
                <a:gd name="T15" fmla="*/ 187 h 223"/>
                <a:gd name="T16" fmla="*/ 36 w 150"/>
                <a:gd name="T17" fmla="*/ 204 h 223"/>
                <a:gd name="T18" fmla="*/ 0 w 150"/>
                <a:gd name="T19" fmla="*/ 215 h 223"/>
                <a:gd name="T20" fmla="*/ 76 w 150"/>
                <a:gd name="T21" fmla="*/ 223 h 223"/>
                <a:gd name="T22" fmla="*/ 108 w 150"/>
                <a:gd name="T23" fmla="*/ 186 h 223"/>
                <a:gd name="T24" fmla="*/ 126 w 150"/>
                <a:gd name="T25" fmla="*/ 152 h 223"/>
                <a:gd name="T26" fmla="*/ 144 w 150"/>
                <a:gd name="T27" fmla="*/ 107 h 223"/>
                <a:gd name="T28" fmla="*/ 149 w 150"/>
                <a:gd name="T29" fmla="*/ 78 h 223"/>
                <a:gd name="T30" fmla="*/ 150 w 150"/>
                <a:gd name="T31" fmla="*/ 35 h 223"/>
                <a:gd name="T32" fmla="*/ 141 w 150"/>
                <a:gd name="T3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0" h="223">
                  <a:moveTo>
                    <a:pt x="141" y="0"/>
                  </a:moveTo>
                  <a:lnTo>
                    <a:pt x="54" y="8"/>
                  </a:lnTo>
                  <a:lnTo>
                    <a:pt x="74" y="12"/>
                  </a:lnTo>
                  <a:lnTo>
                    <a:pt x="97" y="35"/>
                  </a:lnTo>
                  <a:lnTo>
                    <a:pt x="103" y="64"/>
                  </a:lnTo>
                  <a:lnTo>
                    <a:pt x="97" y="110"/>
                  </a:lnTo>
                  <a:lnTo>
                    <a:pt x="81" y="150"/>
                  </a:lnTo>
                  <a:lnTo>
                    <a:pt x="56" y="187"/>
                  </a:lnTo>
                  <a:lnTo>
                    <a:pt x="36" y="204"/>
                  </a:lnTo>
                  <a:lnTo>
                    <a:pt x="0" y="215"/>
                  </a:lnTo>
                  <a:lnTo>
                    <a:pt x="76" y="223"/>
                  </a:lnTo>
                  <a:lnTo>
                    <a:pt x="108" y="186"/>
                  </a:lnTo>
                  <a:lnTo>
                    <a:pt x="126" y="152"/>
                  </a:lnTo>
                  <a:lnTo>
                    <a:pt x="144" y="107"/>
                  </a:lnTo>
                  <a:lnTo>
                    <a:pt x="149" y="78"/>
                  </a:lnTo>
                  <a:lnTo>
                    <a:pt x="150" y="35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0" name="Freeform 732"/>
            <p:cNvSpPr>
              <a:spLocks/>
            </p:cNvSpPr>
            <p:nvPr/>
          </p:nvSpPr>
          <p:spPr bwMode="auto">
            <a:xfrm>
              <a:off x="2955" y="1155"/>
              <a:ext cx="19" cy="9"/>
            </a:xfrm>
            <a:custGeom>
              <a:avLst/>
              <a:gdLst>
                <a:gd name="T0" fmla="*/ 104 w 169"/>
                <a:gd name="T1" fmla="*/ 0 h 75"/>
                <a:gd name="T2" fmla="*/ 90 w 169"/>
                <a:gd name="T3" fmla="*/ 1 h 75"/>
                <a:gd name="T4" fmla="*/ 51 w 169"/>
                <a:gd name="T5" fmla="*/ 14 h 75"/>
                <a:gd name="T6" fmla="*/ 34 w 169"/>
                <a:gd name="T7" fmla="*/ 26 h 75"/>
                <a:gd name="T8" fmla="*/ 0 w 169"/>
                <a:gd name="T9" fmla="*/ 60 h 75"/>
                <a:gd name="T10" fmla="*/ 23 w 169"/>
                <a:gd name="T11" fmla="*/ 75 h 75"/>
                <a:gd name="T12" fmla="*/ 45 w 169"/>
                <a:gd name="T13" fmla="*/ 59 h 75"/>
                <a:gd name="T14" fmla="*/ 82 w 169"/>
                <a:gd name="T15" fmla="*/ 48 h 75"/>
                <a:gd name="T16" fmla="*/ 169 w 169"/>
                <a:gd name="T17" fmla="*/ 40 h 75"/>
                <a:gd name="T18" fmla="*/ 161 w 169"/>
                <a:gd name="T19" fmla="*/ 28 h 75"/>
                <a:gd name="T20" fmla="*/ 137 w 169"/>
                <a:gd name="T21" fmla="*/ 6 h 75"/>
                <a:gd name="T22" fmla="*/ 104 w 169"/>
                <a:gd name="T2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75">
                  <a:moveTo>
                    <a:pt x="104" y="0"/>
                  </a:moveTo>
                  <a:lnTo>
                    <a:pt x="90" y="1"/>
                  </a:lnTo>
                  <a:lnTo>
                    <a:pt x="51" y="14"/>
                  </a:lnTo>
                  <a:lnTo>
                    <a:pt x="34" y="26"/>
                  </a:lnTo>
                  <a:lnTo>
                    <a:pt x="0" y="60"/>
                  </a:lnTo>
                  <a:lnTo>
                    <a:pt x="23" y="75"/>
                  </a:lnTo>
                  <a:lnTo>
                    <a:pt x="45" y="59"/>
                  </a:lnTo>
                  <a:lnTo>
                    <a:pt x="82" y="48"/>
                  </a:lnTo>
                  <a:lnTo>
                    <a:pt x="169" y="40"/>
                  </a:lnTo>
                  <a:lnTo>
                    <a:pt x="161" y="28"/>
                  </a:lnTo>
                  <a:lnTo>
                    <a:pt x="137" y="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1" name="Freeform 733"/>
            <p:cNvSpPr>
              <a:spLocks/>
            </p:cNvSpPr>
            <p:nvPr/>
          </p:nvSpPr>
          <p:spPr bwMode="auto">
            <a:xfrm>
              <a:off x="2969" y="1141"/>
              <a:ext cx="10" cy="10"/>
            </a:xfrm>
            <a:custGeom>
              <a:avLst/>
              <a:gdLst>
                <a:gd name="T0" fmla="*/ 78 w 90"/>
                <a:gd name="T1" fmla="*/ 0 h 88"/>
                <a:gd name="T2" fmla="*/ 0 w 90"/>
                <a:gd name="T3" fmla="*/ 15 h 88"/>
                <a:gd name="T4" fmla="*/ 14 w 90"/>
                <a:gd name="T5" fmla="*/ 18 h 88"/>
                <a:gd name="T6" fmla="*/ 38 w 90"/>
                <a:gd name="T7" fmla="*/ 40 h 88"/>
                <a:gd name="T8" fmla="*/ 41 w 90"/>
                <a:gd name="T9" fmla="*/ 44 h 88"/>
                <a:gd name="T10" fmla="*/ 43 w 90"/>
                <a:gd name="T11" fmla="*/ 88 h 88"/>
                <a:gd name="T12" fmla="*/ 88 w 90"/>
                <a:gd name="T13" fmla="*/ 83 h 88"/>
                <a:gd name="T14" fmla="*/ 89 w 90"/>
                <a:gd name="T15" fmla="*/ 78 h 88"/>
                <a:gd name="T16" fmla="*/ 90 w 90"/>
                <a:gd name="T17" fmla="*/ 34 h 88"/>
                <a:gd name="T18" fmla="*/ 78 w 90"/>
                <a:gd name="T1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8">
                  <a:moveTo>
                    <a:pt x="78" y="0"/>
                  </a:moveTo>
                  <a:lnTo>
                    <a:pt x="0" y="15"/>
                  </a:lnTo>
                  <a:lnTo>
                    <a:pt x="14" y="18"/>
                  </a:lnTo>
                  <a:lnTo>
                    <a:pt x="38" y="40"/>
                  </a:lnTo>
                  <a:lnTo>
                    <a:pt x="41" y="44"/>
                  </a:lnTo>
                  <a:lnTo>
                    <a:pt x="43" y="88"/>
                  </a:lnTo>
                  <a:lnTo>
                    <a:pt x="88" y="83"/>
                  </a:lnTo>
                  <a:lnTo>
                    <a:pt x="89" y="78"/>
                  </a:lnTo>
                  <a:lnTo>
                    <a:pt x="90" y="3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2" name="Freeform 734"/>
            <p:cNvSpPr>
              <a:spLocks/>
            </p:cNvSpPr>
            <p:nvPr/>
          </p:nvSpPr>
          <p:spPr bwMode="auto">
            <a:xfrm>
              <a:off x="2947" y="1138"/>
              <a:ext cx="31" cy="51"/>
            </a:xfrm>
            <a:custGeom>
              <a:avLst/>
              <a:gdLst>
                <a:gd name="T0" fmla="*/ 213 w 276"/>
                <a:gd name="T1" fmla="*/ 0 h 462"/>
                <a:gd name="T2" fmla="*/ 178 w 276"/>
                <a:gd name="T3" fmla="*/ 4 h 462"/>
                <a:gd name="T4" fmla="*/ 142 w 276"/>
                <a:gd name="T5" fmla="*/ 21 h 462"/>
                <a:gd name="T6" fmla="*/ 108 w 276"/>
                <a:gd name="T7" fmla="*/ 51 h 462"/>
                <a:gd name="T8" fmla="*/ 97 w 276"/>
                <a:gd name="T9" fmla="*/ 64 h 462"/>
                <a:gd name="T10" fmla="*/ 74 w 276"/>
                <a:gd name="T11" fmla="*/ 98 h 462"/>
                <a:gd name="T12" fmla="*/ 53 w 276"/>
                <a:gd name="T13" fmla="*/ 139 h 462"/>
                <a:gd name="T14" fmla="*/ 35 w 276"/>
                <a:gd name="T15" fmla="*/ 187 h 462"/>
                <a:gd name="T16" fmla="*/ 18 w 276"/>
                <a:gd name="T17" fmla="*/ 242 h 462"/>
                <a:gd name="T18" fmla="*/ 6 w 276"/>
                <a:gd name="T19" fmla="*/ 296 h 462"/>
                <a:gd name="T20" fmla="*/ 0 w 276"/>
                <a:gd name="T21" fmla="*/ 343 h 462"/>
                <a:gd name="T22" fmla="*/ 1 w 276"/>
                <a:gd name="T23" fmla="*/ 381 h 462"/>
                <a:gd name="T24" fmla="*/ 8 w 276"/>
                <a:gd name="T25" fmla="*/ 411 h 462"/>
                <a:gd name="T26" fmla="*/ 25 w 276"/>
                <a:gd name="T27" fmla="*/ 438 h 462"/>
                <a:gd name="T28" fmla="*/ 51 w 276"/>
                <a:gd name="T29" fmla="*/ 457 h 462"/>
                <a:gd name="T30" fmla="*/ 85 w 276"/>
                <a:gd name="T31" fmla="*/ 462 h 462"/>
                <a:gd name="T32" fmla="*/ 112 w 276"/>
                <a:gd name="T33" fmla="*/ 459 h 462"/>
                <a:gd name="T34" fmla="*/ 149 w 276"/>
                <a:gd name="T35" fmla="*/ 442 h 462"/>
                <a:gd name="T36" fmla="*/ 173 w 276"/>
                <a:gd name="T37" fmla="*/ 424 h 462"/>
                <a:gd name="T38" fmla="*/ 97 w 276"/>
                <a:gd name="T39" fmla="*/ 416 h 462"/>
                <a:gd name="T40" fmla="*/ 94 w 276"/>
                <a:gd name="T41" fmla="*/ 416 h 462"/>
                <a:gd name="T42" fmla="*/ 63 w 276"/>
                <a:gd name="T43" fmla="*/ 403 h 462"/>
                <a:gd name="T44" fmla="*/ 60 w 276"/>
                <a:gd name="T45" fmla="*/ 399 h 462"/>
                <a:gd name="T46" fmla="*/ 47 w 276"/>
                <a:gd name="T47" fmla="*/ 362 h 462"/>
                <a:gd name="T48" fmla="*/ 47 w 276"/>
                <a:gd name="T49" fmla="*/ 351 h 462"/>
                <a:gd name="T50" fmla="*/ 52 w 276"/>
                <a:gd name="T51" fmla="*/ 308 h 462"/>
                <a:gd name="T52" fmla="*/ 65 w 276"/>
                <a:gd name="T53" fmla="*/ 274 h 462"/>
                <a:gd name="T54" fmla="*/ 92 w 276"/>
                <a:gd name="T55" fmla="*/ 236 h 462"/>
                <a:gd name="T56" fmla="*/ 69 w 276"/>
                <a:gd name="T57" fmla="*/ 221 h 462"/>
                <a:gd name="T58" fmla="*/ 74 w 276"/>
                <a:gd name="T59" fmla="*/ 201 h 462"/>
                <a:gd name="T60" fmla="*/ 91 w 276"/>
                <a:gd name="T61" fmla="*/ 153 h 462"/>
                <a:gd name="T62" fmla="*/ 109 w 276"/>
                <a:gd name="T63" fmla="*/ 116 h 462"/>
                <a:gd name="T64" fmla="*/ 126 w 276"/>
                <a:gd name="T65" fmla="*/ 92 h 462"/>
                <a:gd name="T66" fmla="*/ 158 w 276"/>
                <a:gd name="T67" fmla="*/ 60 h 462"/>
                <a:gd name="T68" fmla="*/ 161 w 276"/>
                <a:gd name="T69" fmla="*/ 57 h 462"/>
                <a:gd name="T70" fmla="*/ 198 w 276"/>
                <a:gd name="T71" fmla="*/ 44 h 462"/>
                <a:gd name="T72" fmla="*/ 276 w 276"/>
                <a:gd name="T73" fmla="*/ 29 h 462"/>
                <a:gd name="T74" fmla="*/ 274 w 276"/>
                <a:gd name="T75" fmla="*/ 26 h 462"/>
                <a:gd name="T76" fmla="*/ 249 w 276"/>
                <a:gd name="T77" fmla="*/ 6 h 462"/>
                <a:gd name="T78" fmla="*/ 213 w 276"/>
                <a:gd name="T79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6" h="462">
                  <a:moveTo>
                    <a:pt x="213" y="0"/>
                  </a:moveTo>
                  <a:lnTo>
                    <a:pt x="178" y="4"/>
                  </a:lnTo>
                  <a:lnTo>
                    <a:pt x="142" y="21"/>
                  </a:lnTo>
                  <a:lnTo>
                    <a:pt x="108" y="51"/>
                  </a:lnTo>
                  <a:lnTo>
                    <a:pt x="97" y="64"/>
                  </a:lnTo>
                  <a:lnTo>
                    <a:pt x="74" y="98"/>
                  </a:lnTo>
                  <a:lnTo>
                    <a:pt x="53" y="139"/>
                  </a:lnTo>
                  <a:lnTo>
                    <a:pt x="35" y="187"/>
                  </a:lnTo>
                  <a:lnTo>
                    <a:pt x="18" y="242"/>
                  </a:lnTo>
                  <a:lnTo>
                    <a:pt x="6" y="296"/>
                  </a:lnTo>
                  <a:lnTo>
                    <a:pt x="0" y="343"/>
                  </a:lnTo>
                  <a:lnTo>
                    <a:pt x="1" y="381"/>
                  </a:lnTo>
                  <a:lnTo>
                    <a:pt x="8" y="411"/>
                  </a:lnTo>
                  <a:lnTo>
                    <a:pt x="25" y="438"/>
                  </a:lnTo>
                  <a:lnTo>
                    <a:pt x="51" y="457"/>
                  </a:lnTo>
                  <a:lnTo>
                    <a:pt x="85" y="462"/>
                  </a:lnTo>
                  <a:lnTo>
                    <a:pt x="112" y="459"/>
                  </a:lnTo>
                  <a:lnTo>
                    <a:pt x="149" y="442"/>
                  </a:lnTo>
                  <a:lnTo>
                    <a:pt x="173" y="424"/>
                  </a:lnTo>
                  <a:lnTo>
                    <a:pt x="97" y="416"/>
                  </a:lnTo>
                  <a:lnTo>
                    <a:pt x="94" y="416"/>
                  </a:lnTo>
                  <a:lnTo>
                    <a:pt x="63" y="403"/>
                  </a:lnTo>
                  <a:lnTo>
                    <a:pt x="60" y="399"/>
                  </a:lnTo>
                  <a:lnTo>
                    <a:pt x="47" y="362"/>
                  </a:lnTo>
                  <a:lnTo>
                    <a:pt x="47" y="351"/>
                  </a:lnTo>
                  <a:lnTo>
                    <a:pt x="52" y="308"/>
                  </a:lnTo>
                  <a:lnTo>
                    <a:pt x="65" y="274"/>
                  </a:lnTo>
                  <a:lnTo>
                    <a:pt x="92" y="236"/>
                  </a:lnTo>
                  <a:lnTo>
                    <a:pt x="69" y="221"/>
                  </a:lnTo>
                  <a:lnTo>
                    <a:pt x="74" y="201"/>
                  </a:lnTo>
                  <a:lnTo>
                    <a:pt x="91" y="153"/>
                  </a:lnTo>
                  <a:lnTo>
                    <a:pt x="109" y="116"/>
                  </a:lnTo>
                  <a:lnTo>
                    <a:pt x="126" y="92"/>
                  </a:lnTo>
                  <a:lnTo>
                    <a:pt x="158" y="60"/>
                  </a:lnTo>
                  <a:lnTo>
                    <a:pt x="161" y="57"/>
                  </a:lnTo>
                  <a:lnTo>
                    <a:pt x="198" y="44"/>
                  </a:lnTo>
                  <a:lnTo>
                    <a:pt x="276" y="29"/>
                  </a:lnTo>
                  <a:lnTo>
                    <a:pt x="274" y="26"/>
                  </a:lnTo>
                  <a:lnTo>
                    <a:pt x="249" y="6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3" name="Freeform 735"/>
            <p:cNvSpPr>
              <a:spLocks/>
            </p:cNvSpPr>
            <p:nvPr/>
          </p:nvSpPr>
          <p:spPr bwMode="auto">
            <a:xfrm>
              <a:off x="2989" y="1142"/>
              <a:ext cx="21" cy="44"/>
            </a:xfrm>
            <a:custGeom>
              <a:avLst/>
              <a:gdLst>
                <a:gd name="T0" fmla="*/ 179 w 189"/>
                <a:gd name="T1" fmla="*/ 0 h 394"/>
                <a:gd name="T2" fmla="*/ 98 w 189"/>
                <a:gd name="T3" fmla="*/ 5 h 394"/>
                <a:gd name="T4" fmla="*/ 122 w 189"/>
                <a:gd name="T5" fmla="*/ 11 h 394"/>
                <a:gd name="T6" fmla="*/ 141 w 189"/>
                <a:gd name="T7" fmla="*/ 41 h 394"/>
                <a:gd name="T8" fmla="*/ 143 w 189"/>
                <a:gd name="T9" fmla="*/ 51 h 394"/>
                <a:gd name="T10" fmla="*/ 143 w 189"/>
                <a:gd name="T11" fmla="*/ 84 h 394"/>
                <a:gd name="T12" fmla="*/ 137 w 189"/>
                <a:gd name="T13" fmla="*/ 131 h 394"/>
                <a:gd name="T14" fmla="*/ 122 w 189"/>
                <a:gd name="T15" fmla="*/ 190 h 394"/>
                <a:gd name="T16" fmla="*/ 116 w 189"/>
                <a:gd name="T17" fmla="*/ 214 h 394"/>
                <a:gd name="T18" fmla="*/ 97 w 189"/>
                <a:gd name="T19" fmla="*/ 269 h 394"/>
                <a:gd name="T20" fmla="*/ 80 w 189"/>
                <a:gd name="T21" fmla="*/ 309 h 394"/>
                <a:gd name="T22" fmla="*/ 61 w 189"/>
                <a:gd name="T23" fmla="*/ 338 h 394"/>
                <a:gd name="T24" fmla="*/ 35 w 189"/>
                <a:gd name="T25" fmla="*/ 363 h 394"/>
                <a:gd name="T26" fmla="*/ 0 w 189"/>
                <a:gd name="T27" fmla="*/ 375 h 394"/>
                <a:gd name="T28" fmla="*/ 61 w 189"/>
                <a:gd name="T29" fmla="*/ 394 h 394"/>
                <a:gd name="T30" fmla="*/ 93 w 189"/>
                <a:gd name="T31" fmla="*/ 362 h 394"/>
                <a:gd name="T32" fmla="*/ 120 w 189"/>
                <a:gd name="T33" fmla="*/ 318 h 394"/>
                <a:gd name="T34" fmla="*/ 135 w 189"/>
                <a:gd name="T35" fmla="*/ 286 h 394"/>
                <a:gd name="T36" fmla="*/ 152 w 189"/>
                <a:gd name="T37" fmla="*/ 243 h 394"/>
                <a:gd name="T38" fmla="*/ 167 w 189"/>
                <a:gd name="T39" fmla="*/ 190 h 394"/>
                <a:gd name="T40" fmla="*/ 173 w 189"/>
                <a:gd name="T41" fmla="*/ 170 h 394"/>
                <a:gd name="T42" fmla="*/ 184 w 189"/>
                <a:gd name="T43" fmla="*/ 121 h 394"/>
                <a:gd name="T44" fmla="*/ 188 w 189"/>
                <a:gd name="T45" fmla="*/ 82 h 394"/>
                <a:gd name="T46" fmla="*/ 189 w 189"/>
                <a:gd name="T47" fmla="*/ 54 h 394"/>
                <a:gd name="T48" fmla="*/ 184 w 189"/>
                <a:gd name="T49" fmla="*/ 14 h 394"/>
                <a:gd name="T50" fmla="*/ 179 w 189"/>
                <a:gd name="T5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9" h="394">
                  <a:moveTo>
                    <a:pt x="179" y="0"/>
                  </a:moveTo>
                  <a:lnTo>
                    <a:pt x="98" y="5"/>
                  </a:lnTo>
                  <a:lnTo>
                    <a:pt x="122" y="11"/>
                  </a:lnTo>
                  <a:lnTo>
                    <a:pt x="141" y="41"/>
                  </a:lnTo>
                  <a:lnTo>
                    <a:pt x="143" y="51"/>
                  </a:lnTo>
                  <a:lnTo>
                    <a:pt x="143" y="84"/>
                  </a:lnTo>
                  <a:lnTo>
                    <a:pt x="137" y="131"/>
                  </a:lnTo>
                  <a:lnTo>
                    <a:pt x="122" y="190"/>
                  </a:lnTo>
                  <a:lnTo>
                    <a:pt x="116" y="214"/>
                  </a:lnTo>
                  <a:lnTo>
                    <a:pt x="97" y="269"/>
                  </a:lnTo>
                  <a:lnTo>
                    <a:pt x="80" y="309"/>
                  </a:lnTo>
                  <a:lnTo>
                    <a:pt x="61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1" y="394"/>
                  </a:lnTo>
                  <a:lnTo>
                    <a:pt x="93" y="362"/>
                  </a:lnTo>
                  <a:lnTo>
                    <a:pt x="120" y="318"/>
                  </a:lnTo>
                  <a:lnTo>
                    <a:pt x="135" y="286"/>
                  </a:lnTo>
                  <a:lnTo>
                    <a:pt x="152" y="243"/>
                  </a:lnTo>
                  <a:lnTo>
                    <a:pt x="167" y="190"/>
                  </a:lnTo>
                  <a:lnTo>
                    <a:pt x="173" y="170"/>
                  </a:lnTo>
                  <a:lnTo>
                    <a:pt x="184" y="121"/>
                  </a:lnTo>
                  <a:lnTo>
                    <a:pt x="188" y="82"/>
                  </a:lnTo>
                  <a:lnTo>
                    <a:pt x="189" y="54"/>
                  </a:lnTo>
                  <a:lnTo>
                    <a:pt x="184" y="1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4" name="Freeform 736"/>
            <p:cNvSpPr>
              <a:spLocks/>
            </p:cNvSpPr>
            <p:nvPr/>
          </p:nvSpPr>
          <p:spPr bwMode="auto">
            <a:xfrm>
              <a:off x="2979" y="1138"/>
              <a:ext cx="30" cy="51"/>
            </a:xfrm>
            <a:custGeom>
              <a:avLst/>
              <a:gdLst>
                <a:gd name="T0" fmla="*/ 200 w 268"/>
                <a:gd name="T1" fmla="*/ 0 h 462"/>
                <a:gd name="T2" fmla="*/ 163 w 268"/>
                <a:gd name="T3" fmla="*/ 5 h 462"/>
                <a:gd name="T4" fmla="*/ 128 w 268"/>
                <a:gd name="T5" fmla="*/ 26 h 462"/>
                <a:gd name="T6" fmla="*/ 127 w 268"/>
                <a:gd name="T7" fmla="*/ 26 h 462"/>
                <a:gd name="T8" fmla="*/ 96 w 268"/>
                <a:gd name="T9" fmla="*/ 59 h 462"/>
                <a:gd name="T10" fmla="*/ 69 w 268"/>
                <a:gd name="T11" fmla="*/ 101 h 462"/>
                <a:gd name="T12" fmla="*/ 52 w 268"/>
                <a:gd name="T13" fmla="*/ 134 h 462"/>
                <a:gd name="T14" fmla="*/ 36 w 268"/>
                <a:gd name="T15" fmla="*/ 178 h 462"/>
                <a:gd name="T16" fmla="*/ 21 w 268"/>
                <a:gd name="T17" fmla="*/ 231 h 462"/>
                <a:gd name="T18" fmla="*/ 16 w 268"/>
                <a:gd name="T19" fmla="*/ 247 h 462"/>
                <a:gd name="T20" fmla="*/ 4 w 268"/>
                <a:gd name="T21" fmla="*/ 301 h 462"/>
                <a:gd name="T22" fmla="*/ 0 w 268"/>
                <a:gd name="T23" fmla="*/ 347 h 462"/>
                <a:gd name="T24" fmla="*/ 0 w 268"/>
                <a:gd name="T25" fmla="*/ 385 h 462"/>
                <a:gd name="T26" fmla="*/ 6 w 268"/>
                <a:gd name="T27" fmla="*/ 415 h 462"/>
                <a:gd name="T28" fmla="*/ 17 w 268"/>
                <a:gd name="T29" fmla="*/ 436 h 462"/>
                <a:gd name="T30" fmla="*/ 41 w 268"/>
                <a:gd name="T31" fmla="*/ 456 h 462"/>
                <a:gd name="T32" fmla="*/ 76 w 268"/>
                <a:gd name="T33" fmla="*/ 462 h 462"/>
                <a:gd name="T34" fmla="*/ 114 w 268"/>
                <a:gd name="T35" fmla="*/ 456 h 462"/>
                <a:gd name="T36" fmla="*/ 150 w 268"/>
                <a:gd name="T37" fmla="*/ 436 h 462"/>
                <a:gd name="T38" fmla="*/ 150 w 268"/>
                <a:gd name="T39" fmla="*/ 435 h 462"/>
                <a:gd name="T40" fmla="*/ 89 w 268"/>
                <a:gd name="T41" fmla="*/ 416 h 462"/>
                <a:gd name="T42" fmla="*/ 65 w 268"/>
                <a:gd name="T43" fmla="*/ 410 h 462"/>
                <a:gd name="T44" fmla="*/ 47 w 268"/>
                <a:gd name="T45" fmla="*/ 379 h 462"/>
                <a:gd name="T46" fmla="*/ 46 w 268"/>
                <a:gd name="T47" fmla="*/ 370 h 462"/>
                <a:gd name="T48" fmla="*/ 45 w 268"/>
                <a:gd name="T49" fmla="*/ 337 h 462"/>
                <a:gd name="T50" fmla="*/ 52 w 268"/>
                <a:gd name="T51" fmla="*/ 290 h 462"/>
                <a:gd name="T52" fmla="*/ 65 w 268"/>
                <a:gd name="T53" fmla="*/ 231 h 462"/>
                <a:gd name="T54" fmla="*/ 74 w 268"/>
                <a:gd name="T55" fmla="*/ 200 h 462"/>
                <a:gd name="T56" fmla="*/ 92 w 268"/>
                <a:gd name="T57" fmla="*/ 149 h 462"/>
                <a:gd name="T58" fmla="*/ 110 w 268"/>
                <a:gd name="T59" fmla="*/ 107 h 462"/>
                <a:gd name="T60" fmla="*/ 130 w 268"/>
                <a:gd name="T61" fmla="*/ 77 h 462"/>
                <a:gd name="T62" fmla="*/ 152 w 268"/>
                <a:gd name="T63" fmla="*/ 58 h 462"/>
                <a:gd name="T64" fmla="*/ 187 w 268"/>
                <a:gd name="T65" fmla="*/ 46 h 462"/>
                <a:gd name="T66" fmla="*/ 268 w 268"/>
                <a:gd name="T67" fmla="*/ 41 h 462"/>
                <a:gd name="T68" fmla="*/ 247 w 268"/>
                <a:gd name="T69" fmla="*/ 14 h 462"/>
                <a:gd name="T70" fmla="*/ 235 w 268"/>
                <a:gd name="T71" fmla="*/ 6 h 462"/>
                <a:gd name="T72" fmla="*/ 200 w 268"/>
                <a:gd name="T73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8" h="462">
                  <a:moveTo>
                    <a:pt x="200" y="0"/>
                  </a:moveTo>
                  <a:lnTo>
                    <a:pt x="163" y="5"/>
                  </a:lnTo>
                  <a:lnTo>
                    <a:pt x="128" y="26"/>
                  </a:lnTo>
                  <a:lnTo>
                    <a:pt x="127" y="26"/>
                  </a:lnTo>
                  <a:lnTo>
                    <a:pt x="96" y="59"/>
                  </a:lnTo>
                  <a:lnTo>
                    <a:pt x="69" y="101"/>
                  </a:lnTo>
                  <a:lnTo>
                    <a:pt x="52" y="134"/>
                  </a:lnTo>
                  <a:lnTo>
                    <a:pt x="36" y="178"/>
                  </a:lnTo>
                  <a:lnTo>
                    <a:pt x="21" y="231"/>
                  </a:lnTo>
                  <a:lnTo>
                    <a:pt x="16" y="247"/>
                  </a:lnTo>
                  <a:lnTo>
                    <a:pt x="4" y="301"/>
                  </a:lnTo>
                  <a:lnTo>
                    <a:pt x="0" y="347"/>
                  </a:lnTo>
                  <a:lnTo>
                    <a:pt x="0" y="385"/>
                  </a:lnTo>
                  <a:lnTo>
                    <a:pt x="6" y="415"/>
                  </a:lnTo>
                  <a:lnTo>
                    <a:pt x="17" y="436"/>
                  </a:lnTo>
                  <a:lnTo>
                    <a:pt x="41" y="456"/>
                  </a:lnTo>
                  <a:lnTo>
                    <a:pt x="76" y="462"/>
                  </a:lnTo>
                  <a:lnTo>
                    <a:pt x="114" y="456"/>
                  </a:lnTo>
                  <a:lnTo>
                    <a:pt x="150" y="436"/>
                  </a:lnTo>
                  <a:lnTo>
                    <a:pt x="150" y="435"/>
                  </a:lnTo>
                  <a:lnTo>
                    <a:pt x="89" y="416"/>
                  </a:lnTo>
                  <a:lnTo>
                    <a:pt x="65" y="410"/>
                  </a:lnTo>
                  <a:lnTo>
                    <a:pt x="47" y="379"/>
                  </a:lnTo>
                  <a:lnTo>
                    <a:pt x="46" y="370"/>
                  </a:lnTo>
                  <a:lnTo>
                    <a:pt x="45" y="337"/>
                  </a:lnTo>
                  <a:lnTo>
                    <a:pt x="52" y="290"/>
                  </a:lnTo>
                  <a:lnTo>
                    <a:pt x="65" y="231"/>
                  </a:lnTo>
                  <a:lnTo>
                    <a:pt x="74" y="200"/>
                  </a:lnTo>
                  <a:lnTo>
                    <a:pt x="92" y="149"/>
                  </a:lnTo>
                  <a:lnTo>
                    <a:pt x="110" y="107"/>
                  </a:lnTo>
                  <a:lnTo>
                    <a:pt x="130" y="77"/>
                  </a:lnTo>
                  <a:lnTo>
                    <a:pt x="152" y="58"/>
                  </a:lnTo>
                  <a:lnTo>
                    <a:pt x="187" y="46"/>
                  </a:lnTo>
                  <a:lnTo>
                    <a:pt x="268" y="41"/>
                  </a:lnTo>
                  <a:lnTo>
                    <a:pt x="247" y="14"/>
                  </a:lnTo>
                  <a:lnTo>
                    <a:pt x="235" y="6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5" name="Line 737"/>
            <p:cNvSpPr>
              <a:spLocks noChangeShapeType="1"/>
            </p:cNvSpPr>
            <p:nvPr/>
          </p:nvSpPr>
          <p:spPr bwMode="auto">
            <a:xfrm>
              <a:off x="2532" y="1280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6" name="Line 738"/>
            <p:cNvSpPr>
              <a:spLocks noChangeShapeType="1"/>
            </p:cNvSpPr>
            <p:nvPr/>
          </p:nvSpPr>
          <p:spPr bwMode="auto">
            <a:xfrm>
              <a:off x="3396" y="1280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7" name="Line 739"/>
            <p:cNvSpPr>
              <a:spLocks noChangeShapeType="1"/>
            </p:cNvSpPr>
            <p:nvPr/>
          </p:nvSpPr>
          <p:spPr bwMode="auto">
            <a:xfrm>
              <a:off x="3396" y="120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8" name="Line 740"/>
            <p:cNvSpPr>
              <a:spLocks noChangeShapeType="1"/>
            </p:cNvSpPr>
            <p:nvPr/>
          </p:nvSpPr>
          <p:spPr bwMode="auto">
            <a:xfrm flipV="1">
              <a:off x="2244" y="2355"/>
              <a:ext cx="1" cy="12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69" name="Line 741"/>
            <p:cNvSpPr>
              <a:spLocks noChangeShapeType="1"/>
            </p:cNvSpPr>
            <p:nvPr/>
          </p:nvSpPr>
          <p:spPr bwMode="auto">
            <a:xfrm flipV="1">
              <a:off x="2388" y="2355"/>
              <a:ext cx="1" cy="12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0" name="Line 742"/>
            <p:cNvSpPr>
              <a:spLocks noChangeShapeType="1"/>
            </p:cNvSpPr>
            <p:nvPr/>
          </p:nvSpPr>
          <p:spPr bwMode="auto">
            <a:xfrm>
              <a:off x="2281" y="2373"/>
              <a:ext cx="7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1" name="Freeform 743"/>
            <p:cNvSpPr>
              <a:spLocks/>
            </p:cNvSpPr>
            <p:nvPr/>
          </p:nvSpPr>
          <p:spPr bwMode="auto">
            <a:xfrm>
              <a:off x="2244" y="2367"/>
              <a:ext cx="37" cy="12"/>
            </a:xfrm>
            <a:custGeom>
              <a:avLst/>
              <a:gdLst>
                <a:gd name="T0" fmla="*/ 325 w 325"/>
                <a:gd name="T1" fmla="*/ 0 h 109"/>
                <a:gd name="T2" fmla="*/ 325 w 325"/>
                <a:gd name="T3" fmla="*/ 109 h 109"/>
                <a:gd name="T4" fmla="*/ 0 w 325"/>
                <a:gd name="T5" fmla="*/ 54 h 109"/>
                <a:gd name="T6" fmla="*/ 325 w 325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09">
                  <a:moveTo>
                    <a:pt x="325" y="0"/>
                  </a:moveTo>
                  <a:lnTo>
                    <a:pt x="325" y="109"/>
                  </a:lnTo>
                  <a:lnTo>
                    <a:pt x="0" y="54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2" name="Freeform 744"/>
            <p:cNvSpPr>
              <a:spLocks/>
            </p:cNvSpPr>
            <p:nvPr/>
          </p:nvSpPr>
          <p:spPr bwMode="auto">
            <a:xfrm>
              <a:off x="2244" y="2367"/>
              <a:ext cx="37" cy="12"/>
            </a:xfrm>
            <a:custGeom>
              <a:avLst/>
              <a:gdLst>
                <a:gd name="T0" fmla="*/ 325 w 325"/>
                <a:gd name="T1" fmla="*/ 0 h 109"/>
                <a:gd name="T2" fmla="*/ 325 w 325"/>
                <a:gd name="T3" fmla="*/ 109 h 109"/>
                <a:gd name="T4" fmla="*/ 0 w 325"/>
                <a:gd name="T5" fmla="*/ 54 h 109"/>
                <a:gd name="T6" fmla="*/ 325 w 325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09">
                  <a:moveTo>
                    <a:pt x="325" y="0"/>
                  </a:moveTo>
                  <a:lnTo>
                    <a:pt x="325" y="109"/>
                  </a:lnTo>
                  <a:lnTo>
                    <a:pt x="0" y="54"/>
                  </a:lnTo>
                  <a:lnTo>
                    <a:pt x="325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3" name="Freeform 745"/>
            <p:cNvSpPr>
              <a:spLocks/>
            </p:cNvSpPr>
            <p:nvPr/>
          </p:nvSpPr>
          <p:spPr bwMode="auto">
            <a:xfrm>
              <a:off x="2352" y="2367"/>
              <a:ext cx="36" cy="12"/>
            </a:xfrm>
            <a:custGeom>
              <a:avLst/>
              <a:gdLst>
                <a:gd name="T0" fmla="*/ 0 w 325"/>
                <a:gd name="T1" fmla="*/ 0 h 109"/>
                <a:gd name="T2" fmla="*/ 0 w 325"/>
                <a:gd name="T3" fmla="*/ 109 h 109"/>
                <a:gd name="T4" fmla="*/ 325 w 325"/>
                <a:gd name="T5" fmla="*/ 54 h 109"/>
                <a:gd name="T6" fmla="*/ 0 w 325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09">
                  <a:moveTo>
                    <a:pt x="0" y="0"/>
                  </a:moveTo>
                  <a:lnTo>
                    <a:pt x="0" y="109"/>
                  </a:lnTo>
                  <a:lnTo>
                    <a:pt x="325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4" name="Freeform 746"/>
            <p:cNvSpPr>
              <a:spLocks/>
            </p:cNvSpPr>
            <p:nvPr/>
          </p:nvSpPr>
          <p:spPr bwMode="auto">
            <a:xfrm>
              <a:off x="2352" y="2367"/>
              <a:ext cx="36" cy="12"/>
            </a:xfrm>
            <a:custGeom>
              <a:avLst/>
              <a:gdLst>
                <a:gd name="T0" fmla="*/ 0 w 325"/>
                <a:gd name="T1" fmla="*/ 0 h 109"/>
                <a:gd name="T2" fmla="*/ 0 w 325"/>
                <a:gd name="T3" fmla="*/ 109 h 109"/>
                <a:gd name="T4" fmla="*/ 325 w 325"/>
                <a:gd name="T5" fmla="*/ 54 h 109"/>
                <a:gd name="T6" fmla="*/ 0 w 325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09">
                  <a:moveTo>
                    <a:pt x="0" y="0"/>
                  </a:moveTo>
                  <a:lnTo>
                    <a:pt x="0" y="109"/>
                  </a:lnTo>
                  <a:lnTo>
                    <a:pt x="325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5" name="Freeform 747"/>
            <p:cNvSpPr>
              <a:spLocks/>
            </p:cNvSpPr>
            <p:nvPr/>
          </p:nvSpPr>
          <p:spPr bwMode="auto">
            <a:xfrm>
              <a:off x="2292" y="2318"/>
              <a:ext cx="12" cy="8"/>
            </a:xfrm>
            <a:custGeom>
              <a:avLst/>
              <a:gdLst>
                <a:gd name="T0" fmla="*/ 52 w 106"/>
                <a:gd name="T1" fmla="*/ 0 h 75"/>
                <a:gd name="T2" fmla="*/ 14 w 106"/>
                <a:gd name="T3" fmla="*/ 22 h 75"/>
                <a:gd name="T4" fmla="*/ 0 w 106"/>
                <a:gd name="T5" fmla="*/ 75 h 75"/>
                <a:gd name="T6" fmla="*/ 14 w 106"/>
                <a:gd name="T7" fmla="*/ 69 h 75"/>
                <a:gd name="T8" fmla="*/ 54 w 106"/>
                <a:gd name="T9" fmla="*/ 47 h 75"/>
                <a:gd name="T10" fmla="*/ 72 w 106"/>
                <a:gd name="T11" fmla="*/ 36 h 75"/>
                <a:gd name="T12" fmla="*/ 106 w 106"/>
                <a:gd name="T13" fmla="*/ 9 h 75"/>
                <a:gd name="T14" fmla="*/ 52 w 106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75">
                  <a:moveTo>
                    <a:pt x="52" y="0"/>
                  </a:moveTo>
                  <a:lnTo>
                    <a:pt x="14" y="22"/>
                  </a:lnTo>
                  <a:lnTo>
                    <a:pt x="0" y="75"/>
                  </a:lnTo>
                  <a:lnTo>
                    <a:pt x="14" y="69"/>
                  </a:lnTo>
                  <a:lnTo>
                    <a:pt x="54" y="47"/>
                  </a:lnTo>
                  <a:lnTo>
                    <a:pt x="72" y="36"/>
                  </a:lnTo>
                  <a:lnTo>
                    <a:pt x="106" y="9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6" name="Freeform 748"/>
            <p:cNvSpPr>
              <a:spLocks/>
            </p:cNvSpPr>
            <p:nvPr/>
          </p:nvSpPr>
          <p:spPr bwMode="auto">
            <a:xfrm>
              <a:off x="2293" y="2307"/>
              <a:ext cx="19" cy="51"/>
            </a:xfrm>
            <a:custGeom>
              <a:avLst/>
              <a:gdLst>
                <a:gd name="T0" fmla="*/ 165 w 165"/>
                <a:gd name="T1" fmla="*/ 0 h 456"/>
                <a:gd name="T2" fmla="*/ 137 w 165"/>
                <a:gd name="T3" fmla="*/ 0 h 456"/>
                <a:gd name="T4" fmla="*/ 118 w 165"/>
                <a:gd name="T5" fmla="*/ 25 h 456"/>
                <a:gd name="T6" fmla="*/ 81 w 165"/>
                <a:gd name="T7" fmla="*/ 61 h 456"/>
                <a:gd name="T8" fmla="*/ 76 w 165"/>
                <a:gd name="T9" fmla="*/ 66 h 456"/>
                <a:gd name="T10" fmla="*/ 40 w 165"/>
                <a:gd name="T11" fmla="*/ 92 h 456"/>
                <a:gd name="T12" fmla="*/ 94 w 165"/>
                <a:gd name="T13" fmla="*/ 101 h 456"/>
                <a:gd name="T14" fmla="*/ 0 w 165"/>
                <a:gd name="T15" fmla="*/ 456 h 456"/>
                <a:gd name="T16" fmla="*/ 44 w 165"/>
                <a:gd name="T17" fmla="*/ 456 h 456"/>
                <a:gd name="T18" fmla="*/ 165 w 165"/>
                <a:gd name="T1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456">
                  <a:moveTo>
                    <a:pt x="165" y="0"/>
                  </a:moveTo>
                  <a:lnTo>
                    <a:pt x="137" y="0"/>
                  </a:lnTo>
                  <a:lnTo>
                    <a:pt x="118" y="25"/>
                  </a:lnTo>
                  <a:lnTo>
                    <a:pt x="81" y="61"/>
                  </a:lnTo>
                  <a:lnTo>
                    <a:pt x="76" y="66"/>
                  </a:lnTo>
                  <a:lnTo>
                    <a:pt x="40" y="92"/>
                  </a:lnTo>
                  <a:lnTo>
                    <a:pt x="94" y="101"/>
                  </a:lnTo>
                  <a:lnTo>
                    <a:pt x="0" y="456"/>
                  </a:lnTo>
                  <a:lnTo>
                    <a:pt x="44" y="45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7" name="Freeform 749"/>
            <p:cNvSpPr>
              <a:spLocks/>
            </p:cNvSpPr>
            <p:nvPr/>
          </p:nvSpPr>
          <p:spPr bwMode="auto">
            <a:xfrm>
              <a:off x="2325" y="2312"/>
              <a:ext cx="21" cy="44"/>
            </a:xfrm>
            <a:custGeom>
              <a:avLst/>
              <a:gdLst>
                <a:gd name="T0" fmla="*/ 180 w 189"/>
                <a:gd name="T1" fmla="*/ 0 h 394"/>
                <a:gd name="T2" fmla="*/ 100 w 189"/>
                <a:gd name="T3" fmla="*/ 5 h 394"/>
                <a:gd name="T4" fmla="*/ 123 w 189"/>
                <a:gd name="T5" fmla="*/ 11 h 394"/>
                <a:gd name="T6" fmla="*/ 141 w 189"/>
                <a:gd name="T7" fmla="*/ 41 h 394"/>
                <a:gd name="T8" fmla="*/ 143 w 189"/>
                <a:gd name="T9" fmla="*/ 51 h 394"/>
                <a:gd name="T10" fmla="*/ 143 w 189"/>
                <a:gd name="T11" fmla="*/ 84 h 394"/>
                <a:gd name="T12" fmla="*/ 137 w 189"/>
                <a:gd name="T13" fmla="*/ 130 h 394"/>
                <a:gd name="T14" fmla="*/ 123 w 189"/>
                <a:gd name="T15" fmla="*/ 190 h 394"/>
                <a:gd name="T16" fmla="*/ 116 w 189"/>
                <a:gd name="T17" fmla="*/ 214 h 394"/>
                <a:gd name="T18" fmla="*/ 98 w 189"/>
                <a:gd name="T19" fmla="*/ 268 h 394"/>
                <a:gd name="T20" fmla="*/ 80 w 189"/>
                <a:gd name="T21" fmla="*/ 310 h 394"/>
                <a:gd name="T22" fmla="*/ 62 w 189"/>
                <a:gd name="T23" fmla="*/ 338 h 394"/>
                <a:gd name="T24" fmla="*/ 35 w 189"/>
                <a:gd name="T25" fmla="*/ 363 h 394"/>
                <a:gd name="T26" fmla="*/ 0 w 189"/>
                <a:gd name="T27" fmla="*/ 375 h 394"/>
                <a:gd name="T28" fmla="*/ 62 w 189"/>
                <a:gd name="T29" fmla="*/ 394 h 394"/>
                <a:gd name="T30" fmla="*/ 93 w 189"/>
                <a:gd name="T31" fmla="*/ 362 h 394"/>
                <a:gd name="T32" fmla="*/ 120 w 189"/>
                <a:gd name="T33" fmla="*/ 318 h 394"/>
                <a:gd name="T34" fmla="*/ 136 w 189"/>
                <a:gd name="T35" fmla="*/ 287 h 394"/>
                <a:gd name="T36" fmla="*/ 152 w 189"/>
                <a:gd name="T37" fmla="*/ 242 h 394"/>
                <a:gd name="T38" fmla="*/ 169 w 189"/>
                <a:gd name="T39" fmla="*/ 190 h 394"/>
                <a:gd name="T40" fmla="*/ 173 w 189"/>
                <a:gd name="T41" fmla="*/ 169 h 394"/>
                <a:gd name="T42" fmla="*/ 184 w 189"/>
                <a:gd name="T43" fmla="*/ 121 h 394"/>
                <a:gd name="T44" fmla="*/ 188 w 189"/>
                <a:gd name="T45" fmla="*/ 83 h 394"/>
                <a:gd name="T46" fmla="*/ 189 w 189"/>
                <a:gd name="T47" fmla="*/ 54 h 394"/>
                <a:gd name="T48" fmla="*/ 184 w 189"/>
                <a:gd name="T49" fmla="*/ 15 h 394"/>
                <a:gd name="T50" fmla="*/ 180 w 189"/>
                <a:gd name="T51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9" h="394">
                  <a:moveTo>
                    <a:pt x="180" y="0"/>
                  </a:moveTo>
                  <a:lnTo>
                    <a:pt x="100" y="5"/>
                  </a:lnTo>
                  <a:lnTo>
                    <a:pt x="123" y="11"/>
                  </a:lnTo>
                  <a:lnTo>
                    <a:pt x="141" y="41"/>
                  </a:lnTo>
                  <a:lnTo>
                    <a:pt x="143" y="51"/>
                  </a:lnTo>
                  <a:lnTo>
                    <a:pt x="143" y="84"/>
                  </a:lnTo>
                  <a:lnTo>
                    <a:pt x="137" y="130"/>
                  </a:lnTo>
                  <a:lnTo>
                    <a:pt x="123" y="190"/>
                  </a:lnTo>
                  <a:lnTo>
                    <a:pt x="116" y="214"/>
                  </a:lnTo>
                  <a:lnTo>
                    <a:pt x="98" y="268"/>
                  </a:lnTo>
                  <a:lnTo>
                    <a:pt x="80" y="310"/>
                  </a:lnTo>
                  <a:lnTo>
                    <a:pt x="62" y="338"/>
                  </a:lnTo>
                  <a:lnTo>
                    <a:pt x="35" y="363"/>
                  </a:lnTo>
                  <a:lnTo>
                    <a:pt x="0" y="375"/>
                  </a:lnTo>
                  <a:lnTo>
                    <a:pt x="62" y="394"/>
                  </a:lnTo>
                  <a:lnTo>
                    <a:pt x="93" y="362"/>
                  </a:lnTo>
                  <a:lnTo>
                    <a:pt x="120" y="318"/>
                  </a:lnTo>
                  <a:lnTo>
                    <a:pt x="136" y="287"/>
                  </a:lnTo>
                  <a:lnTo>
                    <a:pt x="152" y="242"/>
                  </a:lnTo>
                  <a:lnTo>
                    <a:pt x="169" y="190"/>
                  </a:lnTo>
                  <a:lnTo>
                    <a:pt x="173" y="169"/>
                  </a:lnTo>
                  <a:lnTo>
                    <a:pt x="184" y="121"/>
                  </a:lnTo>
                  <a:lnTo>
                    <a:pt x="188" y="83"/>
                  </a:lnTo>
                  <a:lnTo>
                    <a:pt x="189" y="54"/>
                  </a:lnTo>
                  <a:lnTo>
                    <a:pt x="184" y="1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8" name="Freeform 750"/>
            <p:cNvSpPr>
              <a:spLocks/>
            </p:cNvSpPr>
            <p:nvPr/>
          </p:nvSpPr>
          <p:spPr bwMode="auto">
            <a:xfrm>
              <a:off x="2315" y="2307"/>
              <a:ext cx="30" cy="52"/>
            </a:xfrm>
            <a:custGeom>
              <a:avLst/>
              <a:gdLst>
                <a:gd name="T0" fmla="*/ 201 w 269"/>
                <a:gd name="T1" fmla="*/ 0 h 464"/>
                <a:gd name="T2" fmla="*/ 163 w 269"/>
                <a:gd name="T3" fmla="*/ 6 h 464"/>
                <a:gd name="T4" fmla="*/ 128 w 269"/>
                <a:gd name="T5" fmla="*/ 27 h 464"/>
                <a:gd name="T6" fmla="*/ 127 w 269"/>
                <a:gd name="T7" fmla="*/ 27 h 464"/>
                <a:gd name="T8" fmla="*/ 97 w 269"/>
                <a:gd name="T9" fmla="*/ 59 h 464"/>
                <a:gd name="T10" fmla="*/ 69 w 269"/>
                <a:gd name="T11" fmla="*/ 103 h 464"/>
                <a:gd name="T12" fmla="*/ 53 w 269"/>
                <a:gd name="T13" fmla="*/ 136 h 464"/>
                <a:gd name="T14" fmla="*/ 36 w 269"/>
                <a:gd name="T15" fmla="*/ 180 h 464"/>
                <a:gd name="T16" fmla="*/ 21 w 269"/>
                <a:gd name="T17" fmla="*/ 232 h 464"/>
                <a:gd name="T18" fmla="*/ 16 w 269"/>
                <a:gd name="T19" fmla="*/ 249 h 464"/>
                <a:gd name="T20" fmla="*/ 6 w 269"/>
                <a:gd name="T21" fmla="*/ 302 h 464"/>
                <a:gd name="T22" fmla="*/ 0 w 269"/>
                <a:gd name="T23" fmla="*/ 348 h 464"/>
                <a:gd name="T24" fmla="*/ 0 w 269"/>
                <a:gd name="T25" fmla="*/ 387 h 464"/>
                <a:gd name="T26" fmla="*/ 8 w 269"/>
                <a:gd name="T27" fmla="*/ 416 h 464"/>
                <a:gd name="T28" fmla="*/ 18 w 269"/>
                <a:gd name="T29" fmla="*/ 437 h 464"/>
                <a:gd name="T30" fmla="*/ 43 w 269"/>
                <a:gd name="T31" fmla="*/ 457 h 464"/>
                <a:gd name="T32" fmla="*/ 77 w 269"/>
                <a:gd name="T33" fmla="*/ 464 h 464"/>
                <a:gd name="T34" fmla="*/ 115 w 269"/>
                <a:gd name="T35" fmla="*/ 457 h 464"/>
                <a:gd name="T36" fmla="*/ 150 w 269"/>
                <a:gd name="T37" fmla="*/ 436 h 464"/>
                <a:gd name="T38" fmla="*/ 151 w 269"/>
                <a:gd name="T39" fmla="*/ 436 h 464"/>
                <a:gd name="T40" fmla="*/ 89 w 269"/>
                <a:gd name="T41" fmla="*/ 417 h 464"/>
                <a:gd name="T42" fmla="*/ 67 w 269"/>
                <a:gd name="T43" fmla="*/ 411 h 464"/>
                <a:gd name="T44" fmla="*/ 48 w 269"/>
                <a:gd name="T45" fmla="*/ 380 h 464"/>
                <a:gd name="T46" fmla="*/ 46 w 269"/>
                <a:gd name="T47" fmla="*/ 371 h 464"/>
                <a:gd name="T48" fmla="*/ 45 w 269"/>
                <a:gd name="T49" fmla="*/ 339 h 464"/>
                <a:gd name="T50" fmla="*/ 53 w 269"/>
                <a:gd name="T51" fmla="*/ 291 h 464"/>
                <a:gd name="T52" fmla="*/ 67 w 269"/>
                <a:gd name="T53" fmla="*/ 232 h 464"/>
                <a:gd name="T54" fmla="*/ 75 w 269"/>
                <a:gd name="T55" fmla="*/ 201 h 464"/>
                <a:gd name="T56" fmla="*/ 93 w 269"/>
                <a:gd name="T57" fmla="*/ 150 h 464"/>
                <a:gd name="T58" fmla="*/ 112 w 269"/>
                <a:gd name="T59" fmla="*/ 108 h 464"/>
                <a:gd name="T60" fmla="*/ 130 w 269"/>
                <a:gd name="T61" fmla="*/ 79 h 464"/>
                <a:gd name="T62" fmla="*/ 152 w 269"/>
                <a:gd name="T63" fmla="*/ 59 h 464"/>
                <a:gd name="T64" fmla="*/ 189 w 269"/>
                <a:gd name="T65" fmla="*/ 47 h 464"/>
                <a:gd name="T66" fmla="*/ 269 w 269"/>
                <a:gd name="T67" fmla="*/ 42 h 464"/>
                <a:gd name="T68" fmla="*/ 249 w 269"/>
                <a:gd name="T69" fmla="*/ 15 h 464"/>
                <a:gd name="T70" fmla="*/ 236 w 269"/>
                <a:gd name="T71" fmla="*/ 7 h 464"/>
                <a:gd name="T72" fmla="*/ 201 w 269"/>
                <a:gd name="T73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464">
                  <a:moveTo>
                    <a:pt x="201" y="0"/>
                  </a:moveTo>
                  <a:lnTo>
                    <a:pt x="163" y="6"/>
                  </a:lnTo>
                  <a:lnTo>
                    <a:pt x="128" y="27"/>
                  </a:lnTo>
                  <a:lnTo>
                    <a:pt x="127" y="27"/>
                  </a:lnTo>
                  <a:lnTo>
                    <a:pt x="97" y="59"/>
                  </a:lnTo>
                  <a:lnTo>
                    <a:pt x="69" y="103"/>
                  </a:lnTo>
                  <a:lnTo>
                    <a:pt x="53" y="136"/>
                  </a:lnTo>
                  <a:lnTo>
                    <a:pt x="36" y="180"/>
                  </a:lnTo>
                  <a:lnTo>
                    <a:pt x="21" y="232"/>
                  </a:lnTo>
                  <a:lnTo>
                    <a:pt x="16" y="249"/>
                  </a:lnTo>
                  <a:lnTo>
                    <a:pt x="6" y="302"/>
                  </a:lnTo>
                  <a:lnTo>
                    <a:pt x="0" y="348"/>
                  </a:lnTo>
                  <a:lnTo>
                    <a:pt x="0" y="387"/>
                  </a:lnTo>
                  <a:lnTo>
                    <a:pt x="8" y="416"/>
                  </a:lnTo>
                  <a:lnTo>
                    <a:pt x="18" y="437"/>
                  </a:lnTo>
                  <a:lnTo>
                    <a:pt x="43" y="457"/>
                  </a:lnTo>
                  <a:lnTo>
                    <a:pt x="77" y="464"/>
                  </a:lnTo>
                  <a:lnTo>
                    <a:pt x="115" y="457"/>
                  </a:lnTo>
                  <a:lnTo>
                    <a:pt x="150" y="436"/>
                  </a:lnTo>
                  <a:lnTo>
                    <a:pt x="151" y="436"/>
                  </a:lnTo>
                  <a:lnTo>
                    <a:pt x="89" y="417"/>
                  </a:lnTo>
                  <a:lnTo>
                    <a:pt x="67" y="411"/>
                  </a:lnTo>
                  <a:lnTo>
                    <a:pt x="48" y="380"/>
                  </a:lnTo>
                  <a:lnTo>
                    <a:pt x="46" y="371"/>
                  </a:lnTo>
                  <a:lnTo>
                    <a:pt x="45" y="339"/>
                  </a:lnTo>
                  <a:lnTo>
                    <a:pt x="53" y="291"/>
                  </a:lnTo>
                  <a:lnTo>
                    <a:pt x="67" y="232"/>
                  </a:lnTo>
                  <a:lnTo>
                    <a:pt x="75" y="201"/>
                  </a:lnTo>
                  <a:lnTo>
                    <a:pt x="93" y="150"/>
                  </a:lnTo>
                  <a:lnTo>
                    <a:pt x="112" y="108"/>
                  </a:lnTo>
                  <a:lnTo>
                    <a:pt x="130" y="79"/>
                  </a:lnTo>
                  <a:lnTo>
                    <a:pt x="152" y="59"/>
                  </a:lnTo>
                  <a:lnTo>
                    <a:pt x="189" y="47"/>
                  </a:lnTo>
                  <a:lnTo>
                    <a:pt x="269" y="42"/>
                  </a:lnTo>
                  <a:lnTo>
                    <a:pt x="249" y="15"/>
                  </a:lnTo>
                  <a:lnTo>
                    <a:pt x="236" y="7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79" name="Line 751"/>
            <p:cNvSpPr>
              <a:spLocks noChangeShapeType="1"/>
            </p:cNvSpPr>
            <p:nvPr/>
          </p:nvSpPr>
          <p:spPr bwMode="auto">
            <a:xfrm>
              <a:off x="2244" y="248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0" name="Line 752"/>
            <p:cNvSpPr>
              <a:spLocks noChangeShapeType="1"/>
            </p:cNvSpPr>
            <p:nvPr/>
          </p:nvSpPr>
          <p:spPr bwMode="auto">
            <a:xfrm>
              <a:off x="2388" y="248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81" name="Line 753"/>
            <p:cNvSpPr>
              <a:spLocks noChangeShapeType="1"/>
            </p:cNvSpPr>
            <p:nvPr/>
          </p:nvSpPr>
          <p:spPr bwMode="auto">
            <a:xfrm>
              <a:off x="2388" y="2373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289" name="Group 761"/>
          <p:cNvGrpSpPr>
            <a:grpSpLocks/>
          </p:cNvGrpSpPr>
          <p:nvPr/>
        </p:nvGrpSpPr>
        <p:grpSpPr bwMode="auto">
          <a:xfrm>
            <a:off x="6227953" y="883793"/>
            <a:ext cx="2105025" cy="41275"/>
            <a:chOff x="4090" y="1272"/>
            <a:chExt cx="663" cy="13"/>
          </a:xfrm>
        </p:grpSpPr>
        <p:sp>
          <p:nvSpPr>
            <p:cNvPr id="23290" name="Freeform 762"/>
            <p:cNvSpPr>
              <a:spLocks/>
            </p:cNvSpPr>
            <p:nvPr/>
          </p:nvSpPr>
          <p:spPr bwMode="auto">
            <a:xfrm>
              <a:off x="4090" y="1272"/>
              <a:ext cx="663" cy="13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1" name="Freeform 763"/>
            <p:cNvSpPr>
              <a:spLocks/>
            </p:cNvSpPr>
            <p:nvPr/>
          </p:nvSpPr>
          <p:spPr bwMode="auto">
            <a:xfrm>
              <a:off x="4090" y="1272"/>
              <a:ext cx="663" cy="13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292" name="Group 764"/>
          <p:cNvGrpSpPr>
            <a:grpSpLocks/>
          </p:cNvGrpSpPr>
          <p:nvPr/>
        </p:nvGrpSpPr>
        <p:grpSpPr bwMode="auto">
          <a:xfrm>
            <a:off x="6215253" y="910867"/>
            <a:ext cx="38100" cy="2093976"/>
            <a:chOff x="4084" y="1272"/>
            <a:chExt cx="12" cy="676"/>
          </a:xfrm>
        </p:grpSpPr>
        <p:sp>
          <p:nvSpPr>
            <p:cNvPr id="23293" name="Freeform 765"/>
            <p:cNvSpPr>
              <a:spLocks/>
            </p:cNvSpPr>
            <p:nvPr/>
          </p:nvSpPr>
          <p:spPr bwMode="auto">
            <a:xfrm>
              <a:off x="4084" y="1942"/>
              <a:ext cx="12" cy="6"/>
            </a:xfrm>
            <a:custGeom>
              <a:avLst/>
              <a:gdLst>
                <a:gd name="T0" fmla="*/ 54 w 109"/>
                <a:gd name="T1" fmla="*/ 0 h 54"/>
                <a:gd name="T2" fmla="*/ 109 w 109"/>
                <a:gd name="T3" fmla="*/ 0 h 54"/>
                <a:gd name="T4" fmla="*/ 107 w 109"/>
                <a:gd name="T5" fmla="*/ 12 h 54"/>
                <a:gd name="T6" fmla="*/ 103 w 109"/>
                <a:gd name="T7" fmla="*/ 24 h 54"/>
                <a:gd name="T8" fmla="*/ 97 w 109"/>
                <a:gd name="T9" fmla="*/ 34 h 54"/>
                <a:gd name="T10" fmla="*/ 88 w 109"/>
                <a:gd name="T11" fmla="*/ 43 h 54"/>
                <a:gd name="T12" fmla="*/ 78 w 109"/>
                <a:gd name="T13" fmla="*/ 49 h 54"/>
                <a:gd name="T14" fmla="*/ 66 w 109"/>
                <a:gd name="T15" fmla="*/ 53 h 54"/>
                <a:gd name="T16" fmla="*/ 54 w 109"/>
                <a:gd name="T17" fmla="*/ 54 h 54"/>
                <a:gd name="T18" fmla="*/ 43 w 109"/>
                <a:gd name="T19" fmla="*/ 53 h 54"/>
                <a:gd name="T20" fmla="*/ 31 w 109"/>
                <a:gd name="T21" fmla="*/ 49 h 54"/>
                <a:gd name="T22" fmla="*/ 21 w 109"/>
                <a:gd name="T23" fmla="*/ 43 h 54"/>
                <a:gd name="T24" fmla="*/ 12 w 109"/>
                <a:gd name="T25" fmla="*/ 34 h 54"/>
                <a:gd name="T26" fmla="*/ 6 w 109"/>
                <a:gd name="T27" fmla="*/ 24 h 54"/>
                <a:gd name="T28" fmla="*/ 2 w 109"/>
                <a:gd name="T29" fmla="*/ 12 h 54"/>
                <a:gd name="T30" fmla="*/ 0 w 109"/>
                <a:gd name="T31" fmla="*/ 0 h 54"/>
                <a:gd name="T32" fmla="*/ 54 w 109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4">
                  <a:moveTo>
                    <a:pt x="54" y="0"/>
                  </a:moveTo>
                  <a:lnTo>
                    <a:pt x="109" y="0"/>
                  </a:lnTo>
                  <a:lnTo>
                    <a:pt x="107" y="12"/>
                  </a:lnTo>
                  <a:lnTo>
                    <a:pt x="103" y="24"/>
                  </a:lnTo>
                  <a:lnTo>
                    <a:pt x="97" y="34"/>
                  </a:lnTo>
                  <a:lnTo>
                    <a:pt x="88" y="43"/>
                  </a:lnTo>
                  <a:lnTo>
                    <a:pt x="78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3" y="53"/>
                  </a:lnTo>
                  <a:lnTo>
                    <a:pt x="31" y="49"/>
                  </a:lnTo>
                  <a:lnTo>
                    <a:pt x="21" y="43"/>
                  </a:lnTo>
                  <a:lnTo>
                    <a:pt x="12" y="34"/>
                  </a:lnTo>
                  <a:lnTo>
                    <a:pt x="6" y="24"/>
                  </a:lnTo>
                  <a:lnTo>
                    <a:pt x="2" y="12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4" name="Freeform 766"/>
            <p:cNvSpPr>
              <a:spLocks/>
            </p:cNvSpPr>
            <p:nvPr/>
          </p:nvSpPr>
          <p:spPr bwMode="auto">
            <a:xfrm>
              <a:off x="4084" y="1942"/>
              <a:ext cx="12" cy="6"/>
            </a:xfrm>
            <a:custGeom>
              <a:avLst/>
              <a:gdLst>
                <a:gd name="T0" fmla="*/ 109 w 109"/>
                <a:gd name="T1" fmla="*/ 0 h 54"/>
                <a:gd name="T2" fmla="*/ 107 w 109"/>
                <a:gd name="T3" fmla="*/ 12 h 54"/>
                <a:gd name="T4" fmla="*/ 103 w 109"/>
                <a:gd name="T5" fmla="*/ 24 h 54"/>
                <a:gd name="T6" fmla="*/ 97 w 109"/>
                <a:gd name="T7" fmla="*/ 34 h 54"/>
                <a:gd name="T8" fmla="*/ 88 w 109"/>
                <a:gd name="T9" fmla="*/ 43 h 54"/>
                <a:gd name="T10" fmla="*/ 78 w 109"/>
                <a:gd name="T11" fmla="*/ 49 h 54"/>
                <a:gd name="T12" fmla="*/ 66 w 109"/>
                <a:gd name="T13" fmla="*/ 53 h 54"/>
                <a:gd name="T14" fmla="*/ 54 w 109"/>
                <a:gd name="T15" fmla="*/ 54 h 54"/>
                <a:gd name="T16" fmla="*/ 43 w 109"/>
                <a:gd name="T17" fmla="*/ 53 h 54"/>
                <a:gd name="T18" fmla="*/ 31 w 109"/>
                <a:gd name="T19" fmla="*/ 49 h 54"/>
                <a:gd name="T20" fmla="*/ 21 w 109"/>
                <a:gd name="T21" fmla="*/ 43 h 54"/>
                <a:gd name="T22" fmla="*/ 12 w 109"/>
                <a:gd name="T23" fmla="*/ 34 h 54"/>
                <a:gd name="T24" fmla="*/ 6 w 109"/>
                <a:gd name="T25" fmla="*/ 24 h 54"/>
                <a:gd name="T26" fmla="*/ 2 w 109"/>
                <a:gd name="T27" fmla="*/ 12 h 54"/>
                <a:gd name="T28" fmla="*/ 0 w 109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4">
                  <a:moveTo>
                    <a:pt x="109" y="0"/>
                  </a:moveTo>
                  <a:lnTo>
                    <a:pt x="107" y="12"/>
                  </a:lnTo>
                  <a:lnTo>
                    <a:pt x="103" y="24"/>
                  </a:lnTo>
                  <a:lnTo>
                    <a:pt x="97" y="34"/>
                  </a:lnTo>
                  <a:lnTo>
                    <a:pt x="88" y="43"/>
                  </a:lnTo>
                  <a:lnTo>
                    <a:pt x="78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3" y="53"/>
                  </a:lnTo>
                  <a:lnTo>
                    <a:pt x="31" y="49"/>
                  </a:lnTo>
                  <a:lnTo>
                    <a:pt x="21" y="43"/>
                  </a:lnTo>
                  <a:lnTo>
                    <a:pt x="12" y="34"/>
                  </a:lnTo>
                  <a:lnTo>
                    <a:pt x="6" y="24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5" name="Freeform 767"/>
            <p:cNvSpPr>
              <a:spLocks/>
            </p:cNvSpPr>
            <p:nvPr/>
          </p:nvSpPr>
          <p:spPr bwMode="auto">
            <a:xfrm>
              <a:off x="4084" y="1279"/>
              <a:ext cx="12" cy="663"/>
            </a:xfrm>
            <a:custGeom>
              <a:avLst/>
              <a:gdLst>
                <a:gd name="T0" fmla="*/ 0 w 109"/>
                <a:gd name="T1" fmla="*/ 5973 h 5973"/>
                <a:gd name="T2" fmla="*/ 54 w 109"/>
                <a:gd name="T3" fmla="*/ 5973 h 5973"/>
                <a:gd name="T4" fmla="*/ 109 w 109"/>
                <a:gd name="T5" fmla="*/ 5973 h 5973"/>
                <a:gd name="T6" fmla="*/ 109 w 109"/>
                <a:gd name="T7" fmla="*/ 0 h 5973"/>
                <a:gd name="T8" fmla="*/ 54 w 109"/>
                <a:gd name="T9" fmla="*/ 0 h 5973"/>
                <a:gd name="T10" fmla="*/ 0 w 109"/>
                <a:gd name="T11" fmla="*/ 0 h 5973"/>
                <a:gd name="T12" fmla="*/ 0 w 109"/>
                <a:gd name="T13" fmla="*/ 5973 h 5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5973">
                  <a:moveTo>
                    <a:pt x="0" y="5973"/>
                  </a:moveTo>
                  <a:lnTo>
                    <a:pt x="54" y="5973"/>
                  </a:lnTo>
                  <a:lnTo>
                    <a:pt x="109" y="5973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59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6" name="Freeform 768"/>
            <p:cNvSpPr>
              <a:spLocks/>
            </p:cNvSpPr>
            <p:nvPr/>
          </p:nvSpPr>
          <p:spPr bwMode="auto">
            <a:xfrm>
              <a:off x="4084" y="1279"/>
              <a:ext cx="12" cy="660"/>
            </a:xfrm>
            <a:custGeom>
              <a:avLst/>
              <a:gdLst>
                <a:gd name="T0" fmla="*/ 0 w 109"/>
                <a:gd name="T1" fmla="*/ 5973 h 5973"/>
                <a:gd name="T2" fmla="*/ 54 w 109"/>
                <a:gd name="T3" fmla="*/ 5973 h 5973"/>
                <a:gd name="T4" fmla="*/ 109 w 109"/>
                <a:gd name="T5" fmla="*/ 5973 h 5973"/>
                <a:gd name="T6" fmla="*/ 109 w 109"/>
                <a:gd name="T7" fmla="*/ 0 h 5973"/>
                <a:gd name="T8" fmla="*/ 54 w 109"/>
                <a:gd name="T9" fmla="*/ 0 h 5973"/>
                <a:gd name="T10" fmla="*/ 0 w 109"/>
                <a:gd name="T11" fmla="*/ 0 h 5973"/>
                <a:gd name="T12" fmla="*/ 0 w 109"/>
                <a:gd name="T13" fmla="*/ 5973 h 5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5973">
                  <a:moveTo>
                    <a:pt x="0" y="5973"/>
                  </a:moveTo>
                  <a:lnTo>
                    <a:pt x="54" y="5973"/>
                  </a:lnTo>
                  <a:lnTo>
                    <a:pt x="109" y="5973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59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7" name="Freeform 769"/>
            <p:cNvSpPr>
              <a:spLocks/>
            </p:cNvSpPr>
            <p:nvPr/>
          </p:nvSpPr>
          <p:spPr bwMode="auto">
            <a:xfrm>
              <a:off x="4084" y="1272"/>
              <a:ext cx="12" cy="7"/>
            </a:xfrm>
            <a:custGeom>
              <a:avLst/>
              <a:gdLst>
                <a:gd name="T0" fmla="*/ 54 w 109"/>
                <a:gd name="T1" fmla="*/ 55 h 55"/>
                <a:gd name="T2" fmla="*/ 0 w 109"/>
                <a:gd name="T3" fmla="*/ 55 h 55"/>
                <a:gd name="T4" fmla="*/ 2 w 109"/>
                <a:gd name="T5" fmla="*/ 44 h 55"/>
                <a:gd name="T6" fmla="*/ 6 w 109"/>
                <a:gd name="T7" fmla="*/ 32 h 55"/>
                <a:gd name="T8" fmla="*/ 12 w 109"/>
                <a:gd name="T9" fmla="*/ 21 h 55"/>
                <a:gd name="T10" fmla="*/ 21 w 109"/>
                <a:gd name="T11" fmla="*/ 13 h 55"/>
                <a:gd name="T12" fmla="*/ 31 w 109"/>
                <a:gd name="T13" fmla="*/ 7 h 55"/>
                <a:gd name="T14" fmla="*/ 43 w 109"/>
                <a:gd name="T15" fmla="*/ 2 h 55"/>
                <a:gd name="T16" fmla="*/ 54 w 109"/>
                <a:gd name="T17" fmla="*/ 0 h 55"/>
                <a:gd name="T18" fmla="*/ 66 w 109"/>
                <a:gd name="T19" fmla="*/ 2 h 55"/>
                <a:gd name="T20" fmla="*/ 78 w 109"/>
                <a:gd name="T21" fmla="*/ 7 h 55"/>
                <a:gd name="T22" fmla="*/ 88 w 109"/>
                <a:gd name="T23" fmla="*/ 13 h 55"/>
                <a:gd name="T24" fmla="*/ 97 w 109"/>
                <a:gd name="T25" fmla="*/ 21 h 55"/>
                <a:gd name="T26" fmla="*/ 103 w 109"/>
                <a:gd name="T27" fmla="*/ 32 h 55"/>
                <a:gd name="T28" fmla="*/ 107 w 109"/>
                <a:gd name="T29" fmla="*/ 44 h 55"/>
                <a:gd name="T30" fmla="*/ 109 w 109"/>
                <a:gd name="T31" fmla="*/ 55 h 55"/>
                <a:gd name="T32" fmla="*/ 54 w 10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5">
                  <a:moveTo>
                    <a:pt x="54" y="55"/>
                  </a:move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1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2"/>
                  </a:lnTo>
                  <a:lnTo>
                    <a:pt x="54" y="0"/>
                  </a:lnTo>
                  <a:lnTo>
                    <a:pt x="66" y="2"/>
                  </a:lnTo>
                  <a:lnTo>
                    <a:pt x="78" y="7"/>
                  </a:lnTo>
                  <a:lnTo>
                    <a:pt x="88" y="13"/>
                  </a:lnTo>
                  <a:lnTo>
                    <a:pt x="97" y="21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8" name="Freeform 770"/>
            <p:cNvSpPr>
              <a:spLocks/>
            </p:cNvSpPr>
            <p:nvPr/>
          </p:nvSpPr>
          <p:spPr bwMode="auto">
            <a:xfrm>
              <a:off x="4084" y="1272"/>
              <a:ext cx="12" cy="7"/>
            </a:xfrm>
            <a:custGeom>
              <a:avLst/>
              <a:gdLst>
                <a:gd name="T0" fmla="*/ 0 w 109"/>
                <a:gd name="T1" fmla="*/ 55 h 55"/>
                <a:gd name="T2" fmla="*/ 2 w 109"/>
                <a:gd name="T3" fmla="*/ 44 h 55"/>
                <a:gd name="T4" fmla="*/ 6 w 109"/>
                <a:gd name="T5" fmla="*/ 32 h 55"/>
                <a:gd name="T6" fmla="*/ 12 w 109"/>
                <a:gd name="T7" fmla="*/ 21 h 55"/>
                <a:gd name="T8" fmla="*/ 21 w 109"/>
                <a:gd name="T9" fmla="*/ 13 h 55"/>
                <a:gd name="T10" fmla="*/ 31 w 109"/>
                <a:gd name="T11" fmla="*/ 7 h 55"/>
                <a:gd name="T12" fmla="*/ 43 w 109"/>
                <a:gd name="T13" fmla="*/ 2 h 55"/>
                <a:gd name="T14" fmla="*/ 54 w 109"/>
                <a:gd name="T15" fmla="*/ 0 h 55"/>
                <a:gd name="T16" fmla="*/ 66 w 109"/>
                <a:gd name="T17" fmla="*/ 2 h 55"/>
                <a:gd name="T18" fmla="*/ 78 w 109"/>
                <a:gd name="T19" fmla="*/ 7 h 55"/>
                <a:gd name="T20" fmla="*/ 88 w 109"/>
                <a:gd name="T21" fmla="*/ 13 h 55"/>
                <a:gd name="T22" fmla="*/ 97 w 109"/>
                <a:gd name="T23" fmla="*/ 21 h 55"/>
                <a:gd name="T24" fmla="*/ 103 w 109"/>
                <a:gd name="T25" fmla="*/ 32 h 55"/>
                <a:gd name="T26" fmla="*/ 107 w 109"/>
                <a:gd name="T27" fmla="*/ 44 h 55"/>
                <a:gd name="T28" fmla="*/ 109 w 109"/>
                <a:gd name="T2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5">
                  <a:moveTo>
                    <a:pt x="0" y="55"/>
                  </a:moveTo>
                  <a:lnTo>
                    <a:pt x="2" y="44"/>
                  </a:lnTo>
                  <a:lnTo>
                    <a:pt x="6" y="32"/>
                  </a:lnTo>
                  <a:lnTo>
                    <a:pt x="12" y="21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2"/>
                  </a:lnTo>
                  <a:lnTo>
                    <a:pt x="54" y="0"/>
                  </a:lnTo>
                  <a:lnTo>
                    <a:pt x="66" y="2"/>
                  </a:lnTo>
                  <a:lnTo>
                    <a:pt x="78" y="7"/>
                  </a:lnTo>
                  <a:lnTo>
                    <a:pt x="88" y="13"/>
                  </a:lnTo>
                  <a:lnTo>
                    <a:pt x="97" y="21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99" name="Freeform 771"/>
            <p:cNvSpPr>
              <a:spLocks/>
            </p:cNvSpPr>
            <p:nvPr/>
          </p:nvSpPr>
          <p:spPr bwMode="auto">
            <a:xfrm>
              <a:off x="4084" y="1936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3 w 54"/>
                <a:gd name="T5" fmla="*/ 108 h 109"/>
                <a:gd name="T6" fmla="*/ 31 w 54"/>
                <a:gd name="T7" fmla="*/ 104 h 109"/>
                <a:gd name="T8" fmla="*/ 21 w 54"/>
                <a:gd name="T9" fmla="*/ 98 h 109"/>
                <a:gd name="T10" fmla="*/ 12 w 54"/>
                <a:gd name="T11" fmla="*/ 89 h 109"/>
                <a:gd name="T12" fmla="*/ 6 w 54"/>
                <a:gd name="T13" fmla="*/ 79 h 109"/>
                <a:gd name="T14" fmla="*/ 2 w 54"/>
                <a:gd name="T15" fmla="*/ 67 h 109"/>
                <a:gd name="T16" fmla="*/ 0 w 54"/>
                <a:gd name="T17" fmla="*/ 55 h 109"/>
                <a:gd name="T18" fmla="*/ 2 w 54"/>
                <a:gd name="T19" fmla="*/ 44 h 109"/>
                <a:gd name="T20" fmla="*/ 6 w 54"/>
                <a:gd name="T21" fmla="*/ 32 h 109"/>
                <a:gd name="T22" fmla="*/ 12 w 54"/>
                <a:gd name="T23" fmla="*/ 22 h 109"/>
                <a:gd name="T24" fmla="*/ 21 w 54"/>
                <a:gd name="T25" fmla="*/ 13 h 109"/>
                <a:gd name="T26" fmla="*/ 31 w 54"/>
                <a:gd name="T27" fmla="*/ 7 h 109"/>
                <a:gd name="T28" fmla="*/ 43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0" name="Freeform 772"/>
            <p:cNvSpPr>
              <a:spLocks/>
            </p:cNvSpPr>
            <p:nvPr/>
          </p:nvSpPr>
          <p:spPr bwMode="auto">
            <a:xfrm>
              <a:off x="4084" y="1936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3 w 54"/>
                <a:gd name="T3" fmla="*/ 108 h 109"/>
                <a:gd name="T4" fmla="*/ 31 w 54"/>
                <a:gd name="T5" fmla="*/ 104 h 109"/>
                <a:gd name="T6" fmla="*/ 21 w 54"/>
                <a:gd name="T7" fmla="*/ 98 h 109"/>
                <a:gd name="T8" fmla="*/ 12 w 54"/>
                <a:gd name="T9" fmla="*/ 89 h 109"/>
                <a:gd name="T10" fmla="*/ 6 w 54"/>
                <a:gd name="T11" fmla="*/ 79 h 109"/>
                <a:gd name="T12" fmla="*/ 2 w 54"/>
                <a:gd name="T13" fmla="*/ 67 h 109"/>
                <a:gd name="T14" fmla="*/ 0 w 54"/>
                <a:gd name="T15" fmla="*/ 55 h 109"/>
                <a:gd name="T16" fmla="*/ 2 w 54"/>
                <a:gd name="T17" fmla="*/ 44 h 109"/>
                <a:gd name="T18" fmla="*/ 6 w 54"/>
                <a:gd name="T19" fmla="*/ 32 h 109"/>
                <a:gd name="T20" fmla="*/ 12 w 54"/>
                <a:gd name="T21" fmla="*/ 22 h 109"/>
                <a:gd name="T22" fmla="*/ 21 w 54"/>
                <a:gd name="T23" fmla="*/ 13 h 109"/>
                <a:gd name="T24" fmla="*/ 31 w 54"/>
                <a:gd name="T25" fmla="*/ 7 h 109"/>
                <a:gd name="T26" fmla="*/ 43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1" name="Freeform 773"/>
            <p:cNvSpPr>
              <a:spLocks/>
            </p:cNvSpPr>
            <p:nvPr/>
          </p:nvSpPr>
          <p:spPr bwMode="auto">
            <a:xfrm>
              <a:off x="4084" y="1272"/>
              <a:ext cx="6" cy="13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3 w 54"/>
                <a:gd name="T5" fmla="*/ 108 h 109"/>
                <a:gd name="T6" fmla="*/ 31 w 54"/>
                <a:gd name="T7" fmla="*/ 104 h 109"/>
                <a:gd name="T8" fmla="*/ 21 w 54"/>
                <a:gd name="T9" fmla="*/ 97 h 109"/>
                <a:gd name="T10" fmla="*/ 12 w 54"/>
                <a:gd name="T11" fmla="*/ 89 h 109"/>
                <a:gd name="T12" fmla="*/ 6 w 54"/>
                <a:gd name="T13" fmla="*/ 78 h 109"/>
                <a:gd name="T14" fmla="*/ 2 w 54"/>
                <a:gd name="T15" fmla="*/ 67 h 109"/>
                <a:gd name="T16" fmla="*/ 0 w 54"/>
                <a:gd name="T17" fmla="*/ 55 h 109"/>
                <a:gd name="T18" fmla="*/ 2 w 54"/>
                <a:gd name="T19" fmla="*/ 44 h 109"/>
                <a:gd name="T20" fmla="*/ 6 w 54"/>
                <a:gd name="T21" fmla="*/ 32 h 109"/>
                <a:gd name="T22" fmla="*/ 12 w 54"/>
                <a:gd name="T23" fmla="*/ 21 h 109"/>
                <a:gd name="T24" fmla="*/ 21 w 54"/>
                <a:gd name="T25" fmla="*/ 13 h 109"/>
                <a:gd name="T26" fmla="*/ 31 w 54"/>
                <a:gd name="T27" fmla="*/ 7 h 109"/>
                <a:gd name="T28" fmla="*/ 43 w 54"/>
                <a:gd name="T29" fmla="*/ 2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3" y="108"/>
                  </a:lnTo>
                  <a:lnTo>
                    <a:pt x="31" y="104"/>
                  </a:lnTo>
                  <a:lnTo>
                    <a:pt x="21" y="97"/>
                  </a:lnTo>
                  <a:lnTo>
                    <a:pt x="12" y="89"/>
                  </a:lnTo>
                  <a:lnTo>
                    <a:pt x="6" y="78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1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2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2" name="Freeform 774"/>
            <p:cNvSpPr>
              <a:spLocks/>
            </p:cNvSpPr>
            <p:nvPr/>
          </p:nvSpPr>
          <p:spPr bwMode="auto">
            <a:xfrm>
              <a:off x="4084" y="1272"/>
              <a:ext cx="6" cy="13"/>
            </a:xfrm>
            <a:custGeom>
              <a:avLst/>
              <a:gdLst>
                <a:gd name="T0" fmla="*/ 54 w 54"/>
                <a:gd name="T1" fmla="*/ 109 h 109"/>
                <a:gd name="T2" fmla="*/ 43 w 54"/>
                <a:gd name="T3" fmla="*/ 108 h 109"/>
                <a:gd name="T4" fmla="*/ 31 w 54"/>
                <a:gd name="T5" fmla="*/ 104 h 109"/>
                <a:gd name="T6" fmla="*/ 21 w 54"/>
                <a:gd name="T7" fmla="*/ 97 h 109"/>
                <a:gd name="T8" fmla="*/ 12 w 54"/>
                <a:gd name="T9" fmla="*/ 89 h 109"/>
                <a:gd name="T10" fmla="*/ 6 w 54"/>
                <a:gd name="T11" fmla="*/ 78 h 109"/>
                <a:gd name="T12" fmla="*/ 2 w 54"/>
                <a:gd name="T13" fmla="*/ 67 h 109"/>
                <a:gd name="T14" fmla="*/ 0 w 54"/>
                <a:gd name="T15" fmla="*/ 55 h 109"/>
                <a:gd name="T16" fmla="*/ 2 w 54"/>
                <a:gd name="T17" fmla="*/ 44 h 109"/>
                <a:gd name="T18" fmla="*/ 6 w 54"/>
                <a:gd name="T19" fmla="*/ 32 h 109"/>
                <a:gd name="T20" fmla="*/ 12 w 54"/>
                <a:gd name="T21" fmla="*/ 21 h 109"/>
                <a:gd name="T22" fmla="*/ 21 w 54"/>
                <a:gd name="T23" fmla="*/ 13 h 109"/>
                <a:gd name="T24" fmla="*/ 31 w 54"/>
                <a:gd name="T25" fmla="*/ 7 h 109"/>
                <a:gd name="T26" fmla="*/ 43 w 54"/>
                <a:gd name="T27" fmla="*/ 2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3" y="108"/>
                  </a:lnTo>
                  <a:lnTo>
                    <a:pt x="31" y="104"/>
                  </a:lnTo>
                  <a:lnTo>
                    <a:pt x="21" y="97"/>
                  </a:lnTo>
                  <a:lnTo>
                    <a:pt x="12" y="89"/>
                  </a:lnTo>
                  <a:lnTo>
                    <a:pt x="6" y="78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1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2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3" name="Freeform 775"/>
            <p:cNvSpPr>
              <a:spLocks/>
            </p:cNvSpPr>
            <p:nvPr/>
          </p:nvSpPr>
          <p:spPr bwMode="auto">
            <a:xfrm>
              <a:off x="4084" y="1705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3 w 54"/>
                <a:gd name="T5" fmla="*/ 108 h 109"/>
                <a:gd name="T6" fmla="*/ 31 w 54"/>
                <a:gd name="T7" fmla="*/ 104 h 109"/>
                <a:gd name="T8" fmla="*/ 21 w 54"/>
                <a:gd name="T9" fmla="*/ 98 h 109"/>
                <a:gd name="T10" fmla="*/ 12 w 54"/>
                <a:gd name="T11" fmla="*/ 89 h 109"/>
                <a:gd name="T12" fmla="*/ 6 w 54"/>
                <a:gd name="T13" fmla="*/ 79 h 109"/>
                <a:gd name="T14" fmla="*/ 2 w 54"/>
                <a:gd name="T15" fmla="*/ 67 h 109"/>
                <a:gd name="T16" fmla="*/ 0 w 54"/>
                <a:gd name="T17" fmla="*/ 55 h 109"/>
                <a:gd name="T18" fmla="*/ 2 w 54"/>
                <a:gd name="T19" fmla="*/ 44 h 109"/>
                <a:gd name="T20" fmla="*/ 6 w 54"/>
                <a:gd name="T21" fmla="*/ 32 h 109"/>
                <a:gd name="T22" fmla="*/ 12 w 54"/>
                <a:gd name="T23" fmla="*/ 22 h 109"/>
                <a:gd name="T24" fmla="*/ 21 w 54"/>
                <a:gd name="T25" fmla="*/ 13 h 109"/>
                <a:gd name="T26" fmla="*/ 31 w 54"/>
                <a:gd name="T27" fmla="*/ 7 h 109"/>
                <a:gd name="T28" fmla="*/ 43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4" name="Freeform 776"/>
            <p:cNvSpPr>
              <a:spLocks/>
            </p:cNvSpPr>
            <p:nvPr/>
          </p:nvSpPr>
          <p:spPr bwMode="auto">
            <a:xfrm>
              <a:off x="4084" y="1705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3 w 54"/>
                <a:gd name="T3" fmla="*/ 108 h 109"/>
                <a:gd name="T4" fmla="*/ 31 w 54"/>
                <a:gd name="T5" fmla="*/ 104 h 109"/>
                <a:gd name="T6" fmla="*/ 21 w 54"/>
                <a:gd name="T7" fmla="*/ 98 h 109"/>
                <a:gd name="T8" fmla="*/ 12 w 54"/>
                <a:gd name="T9" fmla="*/ 89 h 109"/>
                <a:gd name="T10" fmla="*/ 6 w 54"/>
                <a:gd name="T11" fmla="*/ 79 h 109"/>
                <a:gd name="T12" fmla="*/ 2 w 54"/>
                <a:gd name="T13" fmla="*/ 67 h 109"/>
                <a:gd name="T14" fmla="*/ 0 w 54"/>
                <a:gd name="T15" fmla="*/ 55 h 109"/>
                <a:gd name="T16" fmla="*/ 2 w 54"/>
                <a:gd name="T17" fmla="*/ 44 h 109"/>
                <a:gd name="T18" fmla="*/ 6 w 54"/>
                <a:gd name="T19" fmla="*/ 32 h 109"/>
                <a:gd name="T20" fmla="*/ 12 w 54"/>
                <a:gd name="T21" fmla="*/ 22 h 109"/>
                <a:gd name="T22" fmla="*/ 21 w 54"/>
                <a:gd name="T23" fmla="*/ 13 h 109"/>
                <a:gd name="T24" fmla="*/ 31 w 54"/>
                <a:gd name="T25" fmla="*/ 7 h 109"/>
                <a:gd name="T26" fmla="*/ 43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05" name="Group 777"/>
          <p:cNvGrpSpPr>
            <a:grpSpLocks/>
          </p:cNvGrpSpPr>
          <p:nvPr/>
        </p:nvGrpSpPr>
        <p:grpSpPr bwMode="auto">
          <a:xfrm>
            <a:off x="6224778" y="2258568"/>
            <a:ext cx="730250" cy="38100"/>
            <a:chOff x="4086" y="1705"/>
            <a:chExt cx="230" cy="12"/>
          </a:xfrm>
        </p:grpSpPr>
        <p:sp>
          <p:nvSpPr>
            <p:cNvPr id="23306" name="Freeform 778"/>
            <p:cNvSpPr>
              <a:spLocks/>
            </p:cNvSpPr>
            <p:nvPr/>
          </p:nvSpPr>
          <p:spPr bwMode="auto">
            <a:xfrm>
              <a:off x="4086" y="1705"/>
              <a:ext cx="230" cy="12"/>
            </a:xfrm>
            <a:custGeom>
              <a:avLst/>
              <a:gdLst>
                <a:gd name="T0" fmla="*/ 0 w 2076"/>
                <a:gd name="T1" fmla="*/ 0 h 109"/>
                <a:gd name="T2" fmla="*/ 0 w 2076"/>
                <a:gd name="T3" fmla="*/ 55 h 109"/>
                <a:gd name="T4" fmla="*/ 0 w 2076"/>
                <a:gd name="T5" fmla="*/ 109 h 109"/>
                <a:gd name="T6" fmla="*/ 2076 w 2076"/>
                <a:gd name="T7" fmla="*/ 109 h 109"/>
                <a:gd name="T8" fmla="*/ 2076 w 2076"/>
                <a:gd name="T9" fmla="*/ 55 h 109"/>
                <a:gd name="T10" fmla="*/ 2076 w 2076"/>
                <a:gd name="T11" fmla="*/ 0 h 109"/>
                <a:gd name="T12" fmla="*/ 0 w 2076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6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2076" y="109"/>
                  </a:lnTo>
                  <a:lnTo>
                    <a:pt x="2076" y="55"/>
                  </a:lnTo>
                  <a:lnTo>
                    <a:pt x="20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07" name="Freeform 779"/>
            <p:cNvSpPr>
              <a:spLocks/>
            </p:cNvSpPr>
            <p:nvPr/>
          </p:nvSpPr>
          <p:spPr bwMode="auto">
            <a:xfrm>
              <a:off x="4086" y="1705"/>
              <a:ext cx="230" cy="12"/>
            </a:xfrm>
            <a:custGeom>
              <a:avLst/>
              <a:gdLst>
                <a:gd name="T0" fmla="*/ 0 w 2076"/>
                <a:gd name="T1" fmla="*/ 0 h 109"/>
                <a:gd name="T2" fmla="*/ 0 w 2076"/>
                <a:gd name="T3" fmla="*/ 55 h 109"/>
                <a:gd name="T4" fmla="*/ 0 w 2076"/>
                <a:gd name="T5" fmla="*/ 109 h 109"/>
                <a:gd name="T6" fmla="*/ 2076 w 2076"/>
                <a:gd name="T7" fmla="*/ 109 h 109"/>
                <a:gd name="T8" fmla="*/ 2076 w 2076"/>
                <a:gd name="T9" fmla="*/ 55 h 109"/>
                <a:gd name="T10" fmla="*/ 2076 w 2076"/>
                <a:gd name="T11" fmla="*/ 0 h 109"/>
                <a:gd name="T12" fmla="*/ 0 w 2076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6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2076" y="109"/>
                  </a:lnTo>
                  <a:lnTo>
                    <a:pt x="2076" y="55"/>
                  </a:lnTo>
                  <a:lnTo>
                    <a:pt x="207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08" name="Group 780"/>
          <p:cNvGrpSpPr>
            <a:grpSpLocks/>
          </p:cNvGrpSpPr>
          <p:nvPr/>
        </p:nvGrpSpPr>
        <p:grpSpPr bwMode="auto">
          <a:xfrm>
            <a:off x="6940741" y="1582293"/>
            <a:ext cx="41275" cy="1054100"/>
            <a:chOff x="4310" y="1495"/>
            <a:chExt cx="13" cy="332"/>
          </a:xfrm>
        </p:grpSpPr>
        <p:sp>
          <p:nvSpPr>
            <p:cNvPr id="23309" name="Freeform 781"/>
            <p:cNvSpPr>
              <a:spLocks/>
            </p:cNvSpPr>
            <p:nvPr/>
          </p:nvSpPr>
          <p:spPr bwMode="auto">
            <a:xfrm>
              <a:off x="4310" y="1495"/>
              <a:ext cx="13" cy="332"/>
            </a:xfrm>
            <a:custGeom>
              <a:avLst/>
              <a:gdLst>
                <a:gd name="T0" fmla="*/ 0 w 109"/>
                <a:gd name="T1" fmla="*/ 2986 h 2986"/>
                <a:gd name="T2" fmla="*/ 54 w 109"/>
                <a:gd name="T3" fmla="*/ 2986 h 2986"/>
                <a:gd name="T4" fmla="*/ 109 w 109"/>
                <a:gd name="T5" fmla="*/ 2986 h 2986"/>
                <a:gd name="T6" fmla="*/ 109 w 109"/>
                <a:gd name="T7" fmla="*/ 0 h 2986"/>
                <a:gd name="T8" fmla="*/ 54 w 109"/>
                <a:gd name="T9" fmla="*/ 0 h 2986"/>
                <a:gd name="T10" fmla="*/ 0 w 109"/>
                <a:gd name="T11" fmla="*/ 0 h 2986"/>
                <a:gd name="T12" fmla="*/ 0 w 109"/>
                <a:gd name="T13" fmla="*/ 2986 h 2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986">
                  <a:moveTo>
                    <a:pt x="0" y="2986"/>
                  </a:moveTo>
                  <a:lnTo>
                    <a:pt x="54" y="2986"/>
                  </a:lnTo>
                  <a:lnTo>
                    <a:pt x="109" y="2986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29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0" name="Freeform 782"/>
            <p:cNvSpPr>
              <a:spLocks/>
            </p:cNvSpPr>
            <p:nvPr/>
          </p:nvSpPr>
          <p:spPr bwMode="auto">
            <a:xfrm>
              <a:off x="4310" y="1495"/>
              <a:ext cx="13" cy="332"/>
            </a:xfrm>
            <a:custGeom>
              <a:avLst/>
              <a:gdLst>
                <a:gd name="T0" fmla="*/ 0 w 109"/>
                <a:gd name="T1" fmla="*/ 2986 h 2986"/>
                <a:gd name="T2" fmla="*/ 54 w 109"/>
                <a:gd name="T3" fmla="*/ 2986 h 2986"/>
                <a:gd name="T4" fmla="*/ 109 w 109"/>
                <a:gd name="T5" fmla="*/ 2986 h 2986"/>
                <a:gd name="T6" fmla="*/ 109 w 109"/>
                <a:gd name="T7" fmla="*/ 0 h 2986"/>
                <a:gd name="T8" fmla="*/ 54 w 109"/>
                <a:gd name="T9" fmla="*/ 0 h 2986"/>
                <a:gd name="T10" fmla="*/ 0 w 109"/>
                <a:gd name="T11" fmla="*/ 0 h 2986"/>
                <a:gd name="T12" fmla="*/ 0 w 109"/>
                <a:gd name="T13" fmla="*/ 2986 h 2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986">
                  <a:moveTo>
                    <a:pt x="0" y="2986"/>
                  </a:moveTo>
                  <a:lnTo>
                    <a:pt x="54" y="2986"/>
                  </a:lnTo>
                  <a:lnTo>
                    <a:pt x="109" y="2986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298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11" name="Group 783"/>
          <p:cNvGrpSpPr>
            <a:grpSpLocks/>
          </p:cNvGrpSpPr>
          <p:nvPr/>
        </p:nvGrpSpPr>
        <p:grpSpPr bwMode="auto">
          <a:xfrm>
            <a:off x="7596378" y="1580706"/>
            <a:ext cx="38100" cy="1054100"/>
            <a:chOff x="4512" y="1495"/>
            <a:chExt cx="12" cy="332"/>
          </a:xfrm>
        </p:grpSpPr>
        <p:sp>
          <p:nvSpPr>
            <p:cNvPr id="23312" name="Freeform 784"/>
            <p:cNvSpPr>
              <a:spLocks/>
            </p:cNvSpPr>
            <p:nvPr/>
          </p:nvSpPr>
          <p:spPr bwMode="auto">
            <a:xfrm>
              <a:off x="4512" y="1495"/>
              <a:ext cx="12" cy="332"/>
            </a:xfrm>
            <a:custGeom>
              <a:avLst/>
              <a:gdLst>
                <a:gd name="T0" fmla="*/ 0 w 109"/>
                <a:gd name="T1" fmla="*/ 2986 h 2986"/>
                <a:gd name="T2" fmla="*/ 54 w 109"/>
                <a:gd name="T3" fmla="*/ 2986 h 2986"/>
                <a:gd name="T4" fmla="*/ 109 w 109"/>
                <a:gd name="T5" fmla="*/ 2986 h 2986"/>
                <a:gd name="T6" fmla="*/ 109 w 109"/>
                <a:gd name="T7" fmla="*/ 0 h 2986"/>
                <a:gd name="T8" fmla="*/ 54 w 109"/>
                <a:gd name="T9" fmla="*/ 0 h 2986"/>
                <a:gd name="T10" fmla="*/ 0 w 109"/>
                <a:gd name="T11" fmla="*/ 0 h 2986"/>
                <a:gd name="T12" fmla="*/ 0 w 109"/>
                <a:gd name="T13" fmla="*/ 2986 h 2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986">
                  <a:moveTo>
                    <a:pt x="0" y="2986"/>
                  </a:moveTo>
                  <a:lnTo>
                    <a:pt x="54" y="2986"/>
                  </a:lnTo>
                  <a:lnTo>
                    <a:pt x="109" y="2986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29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3" name="Freeform 785"/>
            <p:cNvSpPr>
              <a:spLocks/>
            </p:cNvSpPr>
            <p:nvPr/>
          </p:nvSpPr>
          <p:spPr bwMode="auto">
            <a:xfrm>
              <a:off x="4512" y="1495"/>
              <a:ext cx="12" cy="332"/>
            </a:xfrm>
            <a:custGeom>
              <a:avLst/>
              <a:gdLst>
                <a:gd name="T0" fmla="*/ 0 w 109"/>
                <a:gd name="T1" fmla="*/ 2986 h 2986"/>
                <a:gd name="T2" fmla="*/ 54 w 109"/>
                <a:gd name="T3" fmla="*/ 2986 h 2986"/>
                <a:gd name="T4" fmla="*/ 109 w 109"/>
                <a:gd name="T5" fmla="*/ 2986 h 2986"/>
                <a:gd name="T6" fmla="*/ 109 w 109"/>
                <a:gd name="T7" fmla="*/ 0 h 2986"/>
                <a:gd name="T8" fmla="*/ 54 w 109"/>
                <a:gd name="T9" fmla="*/ 0 h 2986"/>
                <a:gd name="T10" fmla="*/ 0 w 109"/>
                <a:gd name="T11" fmla="*/ 0 h 2986"/>
                <a:gd name="T12" fmla="*/ 0 w 109"/>
                <a:gd name="T13" fmla="*/ 2986 h 2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986">
                  <a:moveTo>
                    <a:pt x="0" y="2986"/>
                  </a:moveTo>
                  <a:lnTo>
                    <a:pt x="54" y="2986"/>
                  </a:lnTo>
                  <a:lnTo>
                    <a:pt x="109" y="2986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298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14" name="Group 786"/>
          <p:cNvGrpSpPr>
            <a:grpSpLocks/>
          </p:cNvGrpSpPr>
          <p:nvPr/>
        </p:nvGrpSpPr>
        <p:grpSpPr bwMode="auto">
          <a:xfrm>
            <a:off x="6945503" y="2603056"/>
            <a:ext cx="679450" cy="38100"/>
            <a:chOff x="4314" y="1821"/>
            <a:chExt cx="214" cy="12"/>
          </a:xfrm>
        </p:grpSpPr>
        <p:sp>
          <p:nvSpPr>
            <p:cNvPr id="23315" name="Freeform 787"/>
            <p:cNvSpPr>
              <a:spLocks/>
            </p:cNvSpPr>
            <p:nvPr/>
          </p:nvSpPr>
          <p:spPr bwMode="auto">
            <a:xfrm>
              <a:off x="4314" y="1827"/>
              <a:ext cx="13" cy="6"/>
            </a:xfrm>
            <a:custGeom>
              <a:avLst/>
              <a:gdLst>
                <a:gd name="T0" fmla="*/ 54 w 109"/>
                <a:gd name="T1" fmla="*/ 0 h 54"/>
                <a:gd name="T2" fmla="*/ 109 w 109"/>
                <a:gd name="T3" fmla="*/ 0 h 54"/>
                <a:gd name="T4" fmla="*/ 107 w 109"/>
                <a:gd name="T5" fmla="*/ 12 h 54"/>
                <a:gd name="T6" fmla="*/ 103 w 109"/>
                <a:gd name="T7" fmla="*/ 24 h 54"/>
                <a:gd name="T8" fmla="*/ 96 w 109"/>
                <a:gd name="T9" fmla="*/ 34 h 54"/>
                <a:gd name="T10" fmla="*/ 88 w 109"/>
                <a:gd name="T11" fmla="*/ 43 h 54"/>
                <a:gd name="T12" fmla="*/ 77 w 109"/>
                <a:gd name="T13" fmla="*/ 49 h 54"/>
                <a:gd name="T14" fmla="*/ 66 w 109"/>
                <a:gd name="T15" fmla="*/ 53 h 54"/>
                <a:gd name="T16" fmla="*/ 54 w 109"/>
                <a:gd name="T17" fmla="*/ 54 h 54"/>
                <a:gd name="T18" fmla="*/ 42 w 109"/>
                <a:gd name="T19" fmla="*/ 53 h 54"/>
                <a:gd name="T20" fmla="*/ 31 w 109"/>
                <a:gd name="T21" fmla="*/ 49 h 54"/>
                <a:gd name="T22" fmla="*/ 20 w 109"/>
                <a:gd name="T23" fmla="*/ 43 h 54"/>
                <a:gd name="T24" fmla="*/ 12 w 109"/>
                <a:gd name="T25" fmla="*/ 34 h 54"/>
                <a:gd name="T26" fmla="*/ 5 w 109"/>
                <a:gd name="T27" fmla="*/ 24 h 54"/>
                <a:gd name="T28" fmla="*/ 1 w 109"/>
                <a:gd name="T29" fmla="*/ 12 h 54"/>
                <a:gd name="T30" fmla="*/ 0 w 109"/>
                <a:gd name="T31" fmla="*/ 0 h 54"/>
                <a:gd name="T32" fmla="*/ 54 w 109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4">
                  <a:moveTo>
                    <a:pt x="54" y="0"/>
                  </a:moveTo>
                  <a:lnTo>
                    <a:pt x="109" y="0"/>
                  </a:lnTo>
                  <a:lnTo>
                    <a:pt x="107" y="12"/>
                  </a:lnTo>
                  <a:lnTo>
                    <a:pt x="103" y="24"/>
                  </a:lnTo>
                  <a:lnTo>
                    <a:pt x="96" y="34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1" y="49"/>
                  </a:lnTo>
                  <a:lnTo>
                    <a:pt x="20" y="43"/>
                  </a:lnTo>
                  <a:lnTo>
                    <a:pt x="12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6" name="Freeform 788"/>
            <p:cNvSpPr>
              <a:spLocks/>
            </p:cNvSpPr>
            <p:nvPr/>
          </p:nvSpPr>
          <p:spPr bwMode="auto">
            <a:xfrm>
              <a:off x="4314" y="1827"/>
              <a:ext cx="13" cy="6"/>
            </a:xfrm>
            <a:custGeom>
              <a:avLst/>
              <a:gdLst>
                <a:gd name="T0" fmla="*/ 109 w 109"/>
                <a:gd name="T1" fmla="*/ 0 h 54"/>
                <a:gd name="T2" fmla="*/ 107 w 109"/>
                <a:gd name="T3" fmla="*/ 12 h 54"/>
                <a:gd name="T4" fmla="*/ 103 w 109"/>
                <a:gd name="T5" fmla="*/ 24 h 54"/>
                <a:gd name="T6" fmla="*/ 96 w 109"/>
                <a:gd name="T7" fmla="*/ 34 h 54"/>
                <a:gd name="T8" fmla="*/ 88 w 109"/>
                <a:gd name="T9" fmla="*/ 43 h 54"/>
                <a:gd name="T10" fmla="*/ 77 w 109"/>
                <a:gd name="T11" fmla="*/ 49 h 54"/>
                <a:gd name="T12" fmla="*/ 66 w 109"/>
                <a:gd name="T13" fmla="*/ 53 h 54"/>
                <a:gd name="T14" fmla="*/ 54 w 109"/>
                <a:gd name="T15" fmla="*/ 54 h 54"/>
                <a:gd name="T16" fmla="*/ 42 w 109"/>
                <a:gd name="T17" fmla="*/ 53 h 54"/>
                <a:gd name="T18" fmla="*/ 31 w 109"/>
                <a:gd name="T19" fmla="*/ 49 h 54"/>
                <a:gd name="T20" fmla="*/ 20 w 109"/>
                <a:gd name="T21" fmla="*/ 43 h 54"/>
                <a:gd name="T22" fmla="*/ 12 w 109"/>
                <a:gd name="T23" fmla="*/ 34 h 54"/>
                <a:gd name="T24" fmla="*/ 5 w 109"/>
                <a:gd name="T25" fmla="*/ 24 h 54"/>
                <a:gd name="T26" fmla="*/ 1 w 109"/>
                <a:gd name="T27" fmla="*/ 12 h 54"/>
                <a:gd name="T28" fmla="*/ 0 w 109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4">
                  <a:moveTo>
                    <a:pt x="109" y="0"/>
                  </a:moveTo>
                  <a:lnTo>
                    <a:pt x="107" y="12"/>
                  </a:lnTo>
                  <a:lnTo>
                    <a:pt x="103" y="24"/>
                  </a:lnTo>
                  <a:lnTo>
                    <a:pt x="96" y="34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1" y="49"/>
                  </a:lnTo>
                  <a:lnTo>
                    <a:pt x="20" y="43"/>
                  </a:lnTo>
                  <a:lnTo>
                    <a:pt x="12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7" name="Freeform 789"/>
            <p:cNvSpPr>
              <a:spLocks/>
            </p:cNvSpPr>
            <p:nvPr/>
          </p:nvSpPr>
          <p:spPr bwMode="auto">
            <a:xfrm>
              <a:off x="4516" y="1827"/>
              <a:ext cx="12" cy="6"/>
            </a:xfrm>
            <a:custGeom>
              <a:avLst/>
              <a:gdLst>
                <a:gd name="T0" fmla="*/ 54 w 109"/>
                <a:gd name="T1" fmla="*/ 0 h 54"/>
                <a:gd name="T2" fmla="*/ 109 w 109"/>
                <a:gd name="T3" fmla="*/ 0 h 54"/>
                <a:gd name="T4" fmla="*/ 107 w 109"/>
                <a:gd name="T5" fmla="*/ 12 h 54"/>
                <a:gd name="T6" fmla="*/ 103 w 109"/>
                <a:gd name="T7" fmla="*/ 24 h 54"/>
                <a:gd name="T8" fmla="*/ 96 w 109"/>
                <a:gd name="T9" fmla="*/ 34 h 54"/>
                <a:gd name="T10" fmla="*/ 88 w 109"/>
                <a:gd name="T11" fmla="*/ 43 h 54"/>
                <a:gd name="T12" fmla="*/ 77 w 109"/>
                <a:gd name="T13" fmla="*/ 49 h 54"/>
                <a:gd name="T14" fmla="*/ 66 w 109"/>
                <a:gd name="T15" fmla="*/ 53 h 54"/>
                <a:gd name="T16" fmla="*/ 54 w 109"/>
                <a:gd name="T17" fmla="*/ 54 h 54"/>
                <a:gd name="T18" fmla="*/ 42 w 109"/>
                <a:gd name="T19" fmla="*/ 53 h 54"/>
                <a:gd name="T20" fmla="*/ 31 w 109"/>
                <a:gd name="T21" fmla="*/ 49 h 54"/>
                <a:gd name="T22" fmla="*/ 20 w 109"/>
                <a:gd name="T23" fmla="*/ 43 h 54"/>
                <a:gd name="T24" fmla="*/ 12 w 109"/>
                <a:gd name="T25" fmla="*/ 34 h 54"/>
                <a:gd name="T26" fmla="*/ 5 w 109"/>
                <a:gd name="T27" fmla="*/ 24 h 54"/>
                <a:gd name="T28" fmla="*/ 1 w 109"/>
                <a:gd name="T29" fmla="*/ 12 h 54"/>
                <a:gd name="T30" fmla="*/ 0 w 109"/>
                <a:gd name="T31" fmla="*/ 0 h 54"/>
                <a:gd name="T32" fmla="*/ 54 w 109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4">
                  <a:moveTo>
                    <a:pt x="54" y="0"/>
                  </a:moveTo>
                  <a:lnTo>
                    <a:pt x="109" y="0"/>
                  </a:lnTo>
                  <a:lnTo>
                    <a:pt x="107" y="12"/>
                  </a:lnTo>
                  <a:lnTo>
                    <a:pt x="103" y="24"/>
                  </a:lnTo>
                  <a:lnTo>
                    <a:pt x="96" y="34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1" y="49"/>
                  </a:lnTo>
                  <a:lnTo>
                    <a:pt x="20" y="43"/>
                  </a:lnTo>
                  <a:lnTo>
                    <a:pt x="12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8" name="Freeform 790"/>
            <p:cNvSpPr>
              <a:spLocks/>
            </p:cNvSpPr>
            <p:nvPr/>
          </p:nvSpPr>
          <p:spPr bwMode="auto">
            <a:xfrm>
              <a:off x="4516" y="1827"/>
              <a:ext cx="12" cy="6"/>
            </a:xfrm>
            <a:custGeom>
              <a:avLst/>
              <a:gdLst>
                <a:gd name="T0" fmla="*/ 109 w 109"/>
                <a:gd name="T1" fmla="*/ 0 h 54"/>
                <a:gd name="T2" fmla="*/ 107 w 109"/>
                <a:gd name="T3" fmla="*/ 12 h 54"/>
                <a:gd name="T4" fmla="*/ 103 w 109"/>
                <a:gd name="T5" fmla="*/ 24 h 54"/>
                <a:gd name="T6" fmla="*/ 96 w 109"/>
                <a:gd name="T7" fmla="*/ 34 h 54"/>
                <a:gd name="T8" fmla="*/ 88 w 109"/>
                <a:gd name="T9" fmla="*/ 43 h 54"/>
                <a:gd name="T10" fmla="*/ 77 w 109"/>
                <a:gd name="T11" fmla="*/ 49 h 54"/>
                <a:gd name="T12" fmla="*/ 66 w 109"/>
                <a:gd name="T13" fmla="*/ 53 h 54"/>
                <a:gd name="T14" fmla="*/ 54 w 109"/>
                <a:gd name="T15" fmla="*/ 54 h 54"/>
                <a:gd name="T16" fmla="*/ 42 w 109"/>
                <a:gd name="T17" fmla="*/ 53 h 54"/>
                <a:gd name="T18" fmla="*/ 31 w 109"/>
                <a:gd name="T19" fmla="*/ 49 h 54"/>
                <a:gd name="T20" fmla="*/ 20 w 109"/>
                <a:gd name="T21" fmla="*/ 43 h 54"/>
                <a:gd name="T22" fmla="*/ 12 w 109"/>
                <a:gd name="T23" fmla="*/ 34 h 54"/>
                <a:gd name="T24" fmla="*/ 5 w 109"/>
                <a:gd name="T25" fmla="*/ 24 h 54"/>
                <a:gd name="T26" fmla="*/ 1 w 109"/>
                <a:gd name="T27" fmla="*/ 12 h 54"/>
                <a:gd name="T28" fmla="*/ 0 w 109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4">
                  <a:moveTo>
                    <a:pt x="109" y="0"/>
                  </a:moveTo>
                  <a:lnTo>
                    <a:pt x="107" y="12"/>
                  </a:lnTo>
                  <a:lnTo>
                    <a:pt x="103" y="24"/>
                  </a:lnTo>
                  <a:lnTo>
                    <a:pt x="96" y="34"/>
                  </a:lnTo>
                  <a:lnTo>
                    <a:pt x="88" y="43"/>
                  </a:lnTo>
                  <a:lnTo>
                    <a:pt x="77" y="49"/>
                  </a:lnTo>
                  <a:lnTo>
                    <a:pt x="66" y="53"/>
                  </a:lnTo>
                  <a:lnTo>
                    <a:pt x="54" y="54"/>
                  </a:lnTo>
                  <a:lnTo>
                    <a:pt x="42" y="53"/>
                  </a:lnTo>
                  <a:lnTo>
                    <a:pt x="31" y="49"/>
                  </a:lnTo>
                  <a:lnTo>
                    <a:pt x="20" y="43"/>
                  </a:lnTo>
                  <a:lnTo>
                    <a:pt x="12" y="34"/>
                  </a:lnTo>
                  <a:lnTo>
                    <a:pt x="5" y="24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19" name="Freeform 791"/>
            <p:cNvSpPr>
              <a:spLocks/>
            </p:cNvSpPr>
            <p:nvPr/>
          </p:nvSpPr>
          <p:spPr bwMode="auto">
            <a:xfrm>
              <a:off x="4314" y="1821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2 w 54"/>
                <a:gd name="T5" fmla="*/ 108 h 109"/>
                <a:gd name="T6" fmla="*/ 31 w 54"/>
                <a:gd name="T7" fmla="*/ 104 h 109"/>
                <a:gd name="T8" fmla="*/ 20 w 54"/>
                <a:gd name="T9" fmla="*/ 98 h 109"/>
                <a:gd name="T10" fmla="*/ 12 w 54"/>
                <a:gd name="T11" fmla="*/ 89 h 109"/>
                <a:gd name="T12" fmla="*/ 5 w 54"/>
                <a:gd name="T13" fmla="*/ 79 h 109"/>
                <a:gd name="T14" fmla="*/ 1 w 54"/>
                <a:gd name="T15" fmla="*/ 67 h 109"/>
                <a:gd name="T16" fmla="*/ 0 w 54"/>
                <a:gd name="T17" fmla="*/ 55 h 109"/>
                <a:gd name="T18" fmla="*/ 1 w 54"/>
                <a:gd name="T19" fmla="*/ 44 h 109"/>
                <a:gd name="T20" fmla="*/ 5 w 54"/>
                <a:gd name="T21" fmla="*/ 32 h 109"/>
                <a:gd name="T22" fmla="*/ 12 w 54"/>
                <a:gd name="T23" fmla="*/ 22 h 109"/>
                <a:gd name="T24" fmla="*/ 20 w 54"/>
                <a:gd name="T25" fmla="*/ 13 h 109"/>
                <a:gd name="T26" fmla="*/ 31 w 54"/>
                <a:gd name="T27" fmla="*/ 7 h 109"/>
                <a:gd name="T28" fmla="*/ 42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0" name="Freeform 792"/>
            <p:cNvSpPr>
              <a:spLocks/>
            </p:cNvSpPr>
            <p:nvPr/>
          </p:nvSpPr>
          <p:spPr bwMode="auto">
            <a:xfrm>
              <a:off x="4314" y="1821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2 w 54"/>
                <a:gd name="T3" fmla="*/ 108 h 109"/>
                <a:gd name="T4" fmla="*/ 31 w 54"/>
                <a:gd name="T5" fmla="*/ 104 h 109"/>
                <a:gd name="T6" fmla="*/ 20 w 54"/>
                <a:gd name="T7" fmla="*/ 98 h 109"/>
                <a:gd name="T8" fmla="*/ 12 w 54"/>
                <a:gd name="T9" fmla="*/ 89 h 109"/>
                <a:gd name="T10" fmla="*/ 5 w 54"/>
                <a:gd name="T11" fmla="*/ 79 h 109"/>
                <a:gd name="T12" fmla="*/ 1 w 54"/>
                <a:gd name="T13" fmla="*/ 67 h 109"/>
                <a:gd name="T14" fmla="*/ 0 w 54"/>
                <a:gd name="T15" fmla="*/ 55 h 109"/>
                <a:gd name="T16" fmla="*/ 1 w 54"/>
                <a:gd name="T17" fmla="*/ 44 h 109"/>
                <a:gd name="T18" fmla="*/ 5 w 54"/>
                <a:gd name="T19" fmla="*/ 32 h 109"/>
                <a:gd name="T20" fmla="*/ 12 w 54"/>
                <a:gd name="T21" fmla="*/ 22 h 109"/>
                <a:gd name="T22" fmla="*/ 20 w 54"/>
                <a:gd name="T23" fmla="*/ 13 h 109"/>
                <a:gd name="T24" fmla="*/ 31 w 54"/>
                <a:gd name="T25" fmla="*/ 7 h 109"/>
                <a:gd name="T26" fmla="*/ 42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1" name="Freeform 793"/>
            <p:cNvSpPr>
              <a:spLocks/>
            </p:cNvSpPr>
            <p:nvPr/>
          </p:nvSpPr>
          <p:spPr bwMode="auto">
            <a:xfrm>
              <a:off x="4320" y="1821"/>
              <a:ext cx="202" cy="12"/>
            </a:xfrm>
            <a:custGeom>
              <a:avLst/>
              <a:gdLst>
                <a:gd name="T0" fmla="*/ 0 w 1817"/>
                <a:gd name="T1" fmla="*/ 0 h 109"/>
                <a:gd name="T2" fmla="*/ 0 w 1817"/>
                <a:gd name="T3" fmla="*/ 55 h 109"/>
                <a:gd name="T4" fmla="*/ 0 w 1817"/>
                <a:gd name="T5" fmla="*/ 109 h 109"/>
                <a:gd name="T6" fmla="*/ 1817 w 1817"/>
                <a:gd name="T7" fmla="*/ 109 h 109"/>
                <a:gd name="T8" fmla="*/ 1817 w 1817"/>
                <a:gd name="T9" fmla="*/ 55 h 109"/>
                <a:gd name="T10" fmla="*/ 1817 w 1817"/>
                <a:gd name="T11" fmla="*/ 0 h 109"/>
                <a:gd name="T12" fmla="*/ 0 w 1817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7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1817" y="109"/>
                  </a:lnTo>
                  <a:lnTo>
                    <a:pt x="1817" y="55"/>
                  </a:lnTo>
                  <a:lnTo>
                    <a:pt x="18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2" name="Freeform 794"/>
            <p:cNvSpPr>
              <a:spLocks/>
            </p:cNvSpPr>
            <p:nvPr/>
          </p:nvSpPr>
          <p:spPr bwMode="auto">
            <a:xfrm>
              <a:off x="4320" y="1821"/>
              <a:ext cx="202" cy="12"/>
            </a:xfrm>
            <a:custGeom>
              <a:avLst/>
              <a:gdLst>
                <a:gd name="T0" fmla="*/ 0 w 1817"/>
                <a:gd name="T1" fmla="*/ 0 h 109"/>
                <a:gd name="T2" fmla="*/ 0 w 1817"/>
                <a:gd name="T3" fmla="*/ 55 h 109"/>
                <a:gd name="T4" fmla="*/ 0 w 1817"/>
                <a:gd name="T5" fmla="*/ 109 h 109"/>
                <a:gd name="T6" fmla="*/ 1817 w 1817"/>
                <a:gd name="T7" fmla="*/ 109 h 109"/>
                <a:gd name="T8" fmla="*/ 1817 w 1817"/>
                <a:gd name="T9" fmla="*/ 55 h 109"/>
                <a:gd name="T10" fmla="*/ 1817 w 1817"/>
                <a:gd name="T11" fmla="*/ 0 h 109"/>
                <a:gd name="T12" fmla="*/ 0 w 1817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7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1817" y="109"/>
                  </a:lnTo>
                  <a:lnTo>
                    <a:pt x="1817" y="55"/>
                  </a:lnTo>
                  <a:lnTo>
                    <a:pt x="18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3" name="Freeform 795"/>
            <p:cNvSpPr>
              <a:spLocks/>
            </p:cNvSpPr>
            <p:nvPr/>
          </p:nvSpPr>
          <p:spPr bwMode="auto">
            <a:xfrm>
              <a:off x="4522" y="1821"/>
              <a:ext cx="6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2 w 55"/>
                <a:gd name="T5" fmla="*/ 3 h 109"/>
                <a:gd name="T6" fmla="*/ 23 w 55"/>
                <a:gd name="T7" fmla="*/ 7 h 109"/>
                <a:gd name="T8" fmla="*/ 34 w 55"/>
                <a:gd name="T9" fmla="*/ 13 h 109"/>
                <a:gd name="T10" fmla="*/ 42 w 55"/>
                <a:gd name="T11" fmla="*/ 22 h 109"/>
                <a:gd name="T12" fmla="*/ 49 w 55"/>
                <a:gd name="T13" fmla="*/ 32 h 109"/>
                <a:gd name="T14" fmla="*/ 53 w 55"/>
                <a:gd name="T15" fmla="*/ 44 h 109"/>
                <a:gd name="T16" fmla="*/ 55 w 55"/>
                <a:gd name="T17" fmla="*/ 55 h 109"/>
                <a:gd name="T18" fmla="*/ 53 w 55"/>
                <a:gd name="T19" fmla="*/ 67 h 109"/>
                <a:gd name="T20" fmla="*/ 49 w 55"/>
                <a:gd name="T21" fmla="*/ 79 h 109"/>
                <a:gd name="T22" fmla="*/ 42 w 55"/>
                <a:gd name="T23" fmla="*/ 89 h 109"/>
                <a:gd name="T24" fmla="*/ 34 w 55"/>
                <a:gd name="T25" fmla="*/ 98 h 109"/>
                <a:gd name="T26" fmla="*/ 23 w 55"/>
                <a:gd name="T27" fmla="*/ 104 h 109"/>
                <a:gd name="T28" fmla="*/ 12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4" name="Freeform 796"/>
            <p:cNvSpPr>
              <a:spLocks/>
            </p:cNvSpPr>
            <p:nvPr/>
          </p:nvSpPr>
          <p:spPr bwMode="auto">
            <a:xfrm>
              <a:off x="4522" y="1821"/>
              <a:ext cx="6" cy="12"/>
            </a:xfrm>
            <a:custGeom>
              <a:avLst/>
              <a:gdLst>
                <a:gd name="T0" fmla="*/ 0 w 55"/>
                <a:gd name="T1" fmla="*/ 0 h 109"/>
                <a:gd name="T2" fmla="*/ 12 w 55"/>
                <a:gd name="T3" fmla="*/ 3 h 109"/>
                <a:gd name="T4" fmla="*/ 23 w 55"/>
                <a:gd name="T5" fmla="*/ 7 h 109"/>
                <a:gd name="T6" fmla="*/ 34 w 55"/>
                <a:gd name="T7" fmla="*/ 13 h 109"/>
                <a:gd name="T8" fmla="*/ 42 w 55"/>
                <a:gd name="T9" fmla="*/ 22 h 109"/>
                <a:gd name="T10" fmla="*/ 49 w 55"/>
                <a:gd name="T11" fmla="*/ 32 h 109"/>
                <a:gd name="T12" fmla="*/ 53 w 55"/>
                <a:gd name="T13" fmla="*/ 44 h 109"/>
                <a:gd name="T14" fmla="*/ 55 w 55"/>
                <a:gd name="T15" fmla="*/ 55 h 109"/>
                <a:gd name="T16" fmla="*/ 53 w 55"/>
                <a:gd name="T17" fmla="*/ 67 h 109"/>
                <a:gd name="T18" fmla="*/ 49 w 55"/>
                <a:gd name="T19" fmla="*/ 79 h 109"/>
                <a:gd name="T20" fmla="*/ 42 w 55"/>
                <a:gd name="T21" fmla="*/ 89 h 109"/>
                <a:gd name="T22" fmla="*/ 34 w 55"/>
                <a:gd name="T23" fmla="*/ 98 h 109"/>
                <a:gd name="T24" fmla="*/ 23 w 55"/>
                <a:gd name="T25" fmla="*/ 104 h 109"/>
                <a:gd name="T26" fmla="*/ 12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25" name="Group 797"/>
          <p:cNvGrpSpPr>
            <a:grpSpLocks/>
          </p:cNvGrpSpPr>
          <p:nvPr/>
        </p:nvGrpSpPr>
        <p:grpSpPr bwMode="auto">
          <a:xfrm>
            <a:off x="6950266" y="1577531"/>
            <a:ext cx="679450" cy="38100"/>
            <a:chOff x="4314" y="1489"/>
            <a:chExt cx="214" cy="12"/>
          </a:xfrm>
        </p:grpSpPr>
        <p:sp>
          <p:nvSpPr>
            <p:cNvPr id="23326" name="Freeform 798"/>
            <p:cNvSpPr>
              <a:spLocks/>
            </p:cNvSpPr>
            <p:nvPr/>
          </p:nvSpPr>
          <p:spPr bwMode="auto">
            <a:xfrm>
              <a:off x="4314" y="1489"/>
              <a:ext cx="13" cy="6"/>
            </a:xfrm>
            <a:custGeom>
              <a:avLst/>
              <a:gdLst>
                <a:gd name="T0" fmla="*/ 54 w 109"/>
                <a:gd name="T1" fmla="*/ 55 h 55"/>
                <a:gd name="T2" fmla="*/ 0 w 109"/>
                <a:gd name="T3" fmla="*/ 55 h 55"/>
                <a:gd name="T4" fmla="*/ 1 w 109"/>
                <a:gd name="T5" fmla="*/ 44 h 55"/>
                <a:gd name="T6" fmla="*/ 5 w 109"/>
                <a:gd name="T7" fmla="*/ 32 h 55"/>
                <a:gd name="T8" fmla="*/ 12 w 109"/>
                <a:gd name="T9" fmla="*/ 22 h 55"/>
                <a:gd name="T10" fmla="*/ 20 w 109"/>
                <a:gd name="T11" fmla="*/ 13 h 55"/>
                <a:gd name="T12" fmla="*/ 31 w 109"/>
                <a:gd name="T13" fmla="*/ 7 h 55"/>
                <a:gd name="T14" fmla="*/ 42 w 109"/>
                <a:gd name="T15" fmla="*/ 3 h 55"/>
                <a:gd name="T16" fmla="*/ 54 w 109"/>
                <a:gd name="T17" fmla="*/ 0 h 55"/>
                <a:gd name="T18" fmla="*/ 66 w 109"/>
                <a:gd name="T19" fmla="*/ 3 h 55"/>
                <a:gd name="T20" fmla="*/ 77 w 109"/>
                <a:gd name="T21" fmla="*/ 7 h 55"/>
                <a:gd name="T22" fmla="*/ 88 w 109"/>
                <a:gd name="T23" fmla="*/ 13 h 55"/>
                <a:gd name="T24" fmla="*/ 96 w 109"/>
                <a:gd name="T25" fmla="*/ 22 h 55"/>
                <a:gd name="T26" fmla="*/ 103 w 109"/>
                <a:gd name="T27" fmla="*/ 32 h 55"/>
                <a:gd name="T28" fmla="*/ 107 w 109"/>
                <a:gd name="T29" fmla="*/ 44 h 55"/>
                <a:gd name="T30" fmla="*/ 109 w 109"/>
                <a:gd name="T31" fmla="*/ 55 h 55"/>
                <a:gd name="T32" fmla="*/ 54 w 10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5">
                  <a:moveTo>
                    <a:pt x="54" y="55"/>
                  </a:move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66" y="3"/>
                  </a:lnTo>
                  <a:lnTo>
                    <a:pt x="77" y="7"/>
                  </a:lnTo>
                  <a:lnTo>
                    <a:pt x="88" y="13"/>
                  </a:lnTo>
                  <a:lnTo>
                    <a:pt x="96" y="22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7" name="Freeform 799"/>
            <p:cNvSpPr>
              <a:spLocks/>
            </p:cNvSpPr>
            <p:nvPr/>
          </p:nvSpPr>
          <p:spPr bwMode="auto">
            <a:xfrm>
              <a:off x="4314" y="1489"/>
              <a:ext cx="13" cy="6"/>
            </a:xfrm>
            <a:custGeom>
              <a:avLst/>
              <a:gdLst>
                <a:gd name="T0" fmla="*/ 0 w 109"/>
                <a:gd name="T1" fmla="*/ 55 h 55"/>
                <a:gd name="T2" fmla="*/ 1 w 109"/>
                <a:gd name="T3" fmla="*/ 44 h 55"/>
                <a:gd name="T4" fmla="*/ 5 w 109"/>
                <a:gd name="T5" fmla="*/ 32 h 55"/>
                <a:gd name="T6" fmla="*/ 12 w 109"/>
                <a:gd name="T7" fmla="*/ 22 h 55"/>
                <a:gd name="T8" fmla="*/ 20 w 109"/>
                <a:gd name="T9" fmla="*/ 13 h 55"/>
                <a:gd name="T10" fmla="*/ 31 w 109"/>
                <a:gd name="T11" fmla="*/ 7 h 55"/>
                <a:gd name="T12" fmla="*/ 42 w 109"/>
                <a:gd name="T13" fmla="*/ 3 h 55"/>
                <a:gd name="T14" fmla="*/ 54 w 109"/>
                <a:gd name="T15" fmla="*/ 0 h 55"/>
                <a:gd name="T16" fmla="*/ 66 w 109"/>
                <a:gd name="T17" fmla="*/ 3 h 55"/>
                <a:gd name="T18" fmla="*/ 77 w 109"/>
                <a:gd name="T19" fmla="*/ 7 h 55"/>
                <a:gd name="T20" fmla="*/ 88 w 109"/>
                <a:gd name="T21" fmla="*/ 13 h 55"/>
                <a:gd name="T22" fmla="*/ 96 w 109"/>
                <a:gd name="T23" fmla="*/ 22 h 55"/>
                <a:gd name="T24" fmla="*/ 103 w 109"/>
                <a:gd name="T25" fmla="*/ 32 h 55"/>
                <a:gd name="T26" fmla="*/ 107 w 109"/>
                <a:gd name="T27" fmla="*/ 44 h 55"/>
                <a:gd name="T28" fmla="*/ 109 w 109"/>
                <a:gd name="T2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5">
                  <a:moveTo>
                    <a:pt x="0" y="55"/>
                  </a:move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66" y="3"/>
                  </a:lnTo>
                  <a:lnTo>
                    <a:pt x="77" y="7"/>
                  </a:lnTo>
                  <a:lnTo>
                    <a:pt x="88" y="13"/>
                  </a:lnTo>
                  <a:lnTo>
                    <a:pt x="96" y="22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8" name="Freeform 800"/>
            <p:cNvSpPr>
              <a:spLocks/>
            </p:cNvSpPr>
            <p:nvPr/>
          </p:nvSpPr>
          <p:spPr bwMode="auto">
            <a:xfrm>
              <a:off x="4516" y="1489"/>
              <a:ext cx="12" cy="6"/>
            </a:xfrm>
            <a:custGeom>
              <a:avLst/>
              <a:gdLst>
                <a:gd name="T0" fmla="*/ 54 w 109"/>
                <a:gd name="T1" fmla="*/ 55 h 55"/>
                <a:gd name="T2" fmla="*/ 0 w 109"/>
                <a:gd name="T3" fmla="*/ 55 h 55"/>
                <a:gd name="T4" fmla="*/ 1 w 109"/>
                <a:gd name="T5" fmla="*/ 44 h 55"/>
                <a:gd name="T6" fmla="*/ 5 w 109"/>
                <a:gd name="T7" fmla="*/ 32 h 55"/>
                <a:gd name="T8" fmla="*/ 12 w 109"/>
                <a:gd name="T9" fmla="*/ 22 h 55"/>
                <a:gd name="T10" fmla="*/ 20 w 109"/>
                <a:gd name="T11" fmla="*/ 13 h 55"/>
                <a:gd name="T12" fmla="*/ 31 w 109"/>
                <a:gd name="T13" fmla="*/ 7 h 55"/>
                <a:gd name="T14" fmla="*/ 42 w 109"/>
                <a:gd name="T15" fmla="*/ 3 h 55"/>
                <a:gd name="T16" fmla="*/ 54 w 109"/>
                <a:gd name="T17" fmla="*/ 0 h 55"/>
                <a:gd name="T18" fmla="*/ 66 w 109"/>
                <a:gd name="T19" fmla="*/ 3 h 55"/>
                <a:gd name="T20" fmla="*/ 77 w 109"/>
                <a:gd name="T21" fmla="*/ 7 h 55"/>
                <a:gd name="T22" fmla="*/ 88 w 109"/>
                <a:gd name="T23" fmla="*/ 13 h 55"/>
                <a:gd name="T24" fmla="*/ 96 w 109"/>
                <a:gd name="T25" fmla="*/ 22 h 55"/>
                <a:gd name="T26" fmla="*/ 103 w 109"/>
                <a:gd name="T27" fmla="*/ 32 h 55"/>
                <a:gd name="T28" fmla="*/ 107 w 109"/>
                <a:gd name="T29" fmla="*/ 44 h 55"/>
                <a:gd name="T30" fmla="*/ 109 w 109"/>
                <a:gd name="T31" fmla="*/ 55 h 55"/>
                <a:gd name="T32" fmla="*/ 54 w 10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5">
                  <a:moveTo>
                    <a:pt x="54" y="55"/>
                  </a:move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66" y="3"/>
                  </a:lnTo>
                  <a:lnTo>
                    <a:pt x="77" y="7"/>
                  </a:lnTo>
                  <a:lnTo>
                    <a:pt x="88" y="13"/>
                  </a:lnTo>
                  <a:lnTo>
                    <a:pt x="96" y="22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29" name="Freeform 801"/>
            <p:cNvSpPr>
              <a:spLocks/>
            </p:cNvSpPr>
            <p:nvPr/>
          </p:nvSpPr>
          <p:spPr bwMode="auto">
            <a:xfrm>
              <a:off x="4516" y="1489"/>
              <a:ext cx="12" cy="6"/>
            </a:xfrm>
            <a:custGeom>
              <a:avLst/>
              <a:gdLst>
                <a:gd name="T0" fmla="*/ 0 w 109"/>
                <a:gd name="T1" fmla="*/ 55 h 55"/>
                <a:gd name="T2" fmla="*/ 1 w 109"/>
                <a:gd name="T3" fmla="*/ 44 h 55"/>
                <a:gd name="T4" fmla="*/ 5 w 109"/>
                <a:gd name="T5" fmla="*/ 32 h 55"/>
                <a:gd name="T6" fmla="*/ 12 w 109"/>
                <a:gd name="T7" fmla="*/ 22 h 55"/>
                <a:gd name="T8" fmla="*/ 20 w 109"/>
                <a:gd name="T9" fmla="*/ 13 h 55"/>
                <a:gd name="T10" fmla="*/ 31 w 109"/>
                <a:gd name="T11" fmla="*/ 7 h 55"/>
                <a:gd name="T12" fmla="*/ 42 w 109"/>
                <a:gd name="T13" fmla="*/ 3 h 55"/>
                <a:gd name="T14" fmla="*/ 54 w 109"/>
                <a:gd name="T15" fmla="*/ 0 h 55"/>
                <a:gd name="T16" fmla="*/ 66 w 109"/>
                <a:gd name="T17" fmla="*/ 3 h 55"/>
                <a:gd name="T18" fmla="*/ 77 w 109"/>
                <a:gd name="T19" fmla="*/ 7 h 55"/>
                <a:gd name="T20" fmla="*/ 88 w 109"/>
                <a:gd name="T21" fmla="*/ 13 h 55"/>
                <a:gd name="T22" fmla="*/ 96 w 109"/>
                <a:gd name="T23" fmla="*/ 22 h 55"/>
                <a:gd name="T24" fmla="*/ 103 w 109"/>
                <a:gd name="T25" fmla="*/ 32 h 55"/>
                <a:gd name="T26" fmla="*/ 107 w 109"/>
                <a:gd name="T27" fmla="*/ 44 h 55"/>
                <a:gd name="T28" fmla="*/ 109 w 109"/>
                <a:gd name="T2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5">
                  <a:moveTo>
                    <a:pt x="0" y="55"/>
                  </a:move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66" y="3"/>
                  </a:lnTo>
                  <a:lnTo>
                    <a:pt x="77" y="7"/>
                  </a:lnTo>
                  <a:lnTo>
                    <a:pt x="88" y="13"/>
                  </a:lnTo>
                  <a:lnTo>
                    <a:pt x="96" y="22"/>
                  </a:lnTo>
                  <a:lnTo>
                    <a:pt x="103" y="32"/>
                  </a:lnTo>
                  <a:lnTo>
                    <a:pt x="107" y="44"/>
                  </a:lnTo>
                  <a:lnTo>
                    <a:pt x="109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0" name="Freeform 802"/>
            <p:cNvSpPr>
              <a:spLocks/>
            </p:cNvSpPr>
            <p:nvPr/>
          </p:nvSpPr>
          <p:spPr bwMode="auto">
            <a:xfrm>
              <a:off x="4314" y="1489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2 w 54"/>
                <a:gd name="T5" fmla="*/ 108 h 109"/>
                <a:gd name="T6" fmla="*/ 31 w 54"/>
                <a:gd name="T7" fmla="*/ 104 h 109"/>
                <a:gd name="T8" fmla="*/ 20 w 54"/>
                <a:gd name="T9" fmla="*/ 98 h 109"/>
                <a:gd name="T10" fmla="*/ 12 w 54"/>
                <a:gd name="T11" fmla="*/ 89 h 109"/>
                <a:gd name="T12" fmla="*/ 5 w 54"/>
                <a:gd name="T13" fmla="*/ 79 h 109"/>
                <a:gd name="T14" fmla="*/ 1 w 54"/>
                <a:gd name="T15" fmla="*/ 67 h 109"/>
                <a:gd name="T16" fmla="*/ 0 w 54"/>
                <a:gd name="T17" fmla="*/ 55 h 109"/>
                <a:gd name="T18" fmla="*/ 1 w 54"/>
                <a:gd name="T19" fmla="*/ 44 h 109"/>
                <a:gd name="T20" fmla="*/ 5 w 54"/>
                <a:gd name="T21" fmla="*/ 32 h 109"/>
                <a:gd name="T22" fmla="*/ 12 w 54"/>
                <a:gd name="T23" fmla="*/ 22 h 109"/>
                <a:gd name="T24" fmla="*/ 20 w 54"/>
                <a:gd name="T25" fmla="*/ 13 h 109"/>
                <a:gd name="T26" fmla="*/ 31 w 54"/>
                <a:gd name="T27" fmla="*/ 7 h 109"/>
                <a:gd name="T28" fmla="*/ 42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1" name="Freeform 803"/>
            <p:cNvSpPr>
              <a:spLocks/>
            </p:cNvSpPr>
            <p:nvPr/>
          </p:nvSpPr>
          <p:spPr bwMode="auto">
            <a:xfrm>
              <a:off x="4314" y="1489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2 w 54"/>
                <a:gd name="T3" fmla="*/ 108 h 109"/>
                <a:gd name="T4" fmla="*/ 31 w 54"/>
                <a:gd name="T5" fmla="*/ 104 h 109"/>
                <a:gd name="T6" fmla="*/ 20 w 54"/>
                <a:gd name="T7" fmla="*/ 98 h 109"/>
                <a:gd name="T8" fmla="*/ 12 w 54"/>
                <a:gd name="T9" fmla="*/ 89 h 109"/>
                <a:gd name="T10" fmla="*/ 5 w 54"/>
                <a:gd name="T11" fmla="*/ 79 h 109"/>
                <a:gd name="T12" fmla="*/ 1 w 54"/>
                <a:gd name="T13" fmla="*/ 67 h 109"/>
                <a:gd name="T14" fmla="*/ 0 w 54"/>
                <a:gd name="T15" fmla="*/ 55 h 109"/>
                <a:gd name="T16" fmla="*/ 1 w 54"/>
                <a:gd name="T17" fmla="*/ 44 h 109"/>
                <a:gd name="T18" fmla="*/ 5 w 54"/>
                <a:gd name="T19" fmla="*/ 32 h 109"/>
                <a:gd name="T20" fmla="*/ 12 w 54"/>
                <a:gd name="T21" fmla="*/ 22 h 109"/>
                <a:gd name="T22" fmla="*/ 20 w 54"/>
                <a:gd name="T23" fmla="*/ 13 h 109"/>
                <a:gd name="T24" fmla="*/ 31 w 54"/>
                <a:gd name="T25" fmla="*/ 7 h 109"/>
                <a:gd name="T26" fmla="*/ 42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2" name="Freeform 804"/>
            <p:cNvSpPr>
              <a:spLocks/>
            </p:cNvSpPr>
            <p:nvPr/>
          </p:nvSpPr>
          <p:spPr bwMode="auto">
            <a:xfrm>
              <a:off x="4320" y="1489"/>
              <a:ext cx="202" cy="12"/>
            </a:xfrm>
            <a:custGeom>
              <a:avLst/>
              <a:gdLst>
                <a:gd name="T0" fmla="*/ 0 w 1817"/>
                <a:gd name="T1" fmla="*/ 0 h 109"/>
                <a:gd name="T2" fmla="*/ 0 w 1817"/>
                <a:gd name="T3" fmla="*/ 55 h 109"/>
                <a:gd name="T4" fmla="*/ 0 w 1817"/>
                <a:gd name="T5" fmla="*/ 109 h 109"/>
                <a:gd name="T6" fmla="*/ 1817 w 1817"/>
                <a:gd name="T7" fmla="*/ 109 h 109"/>
                <a:gd name="T8" fmla="*/ 1817 w 1817"/>
                <a:gd name="T9" fmla="*/ 55 h 109"/>
                <a:gd name="T10" fmla="*/ 1817 w 1817"/>
                <a:gd name="T11" fmla="*/ 0 h 109"/>
                <a:gd name="T12" fmla="*/ 0 w 1817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7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1817" y="109"/>
                  </a:lnTo>
                  <a:lnTo>
                    <a:pt x="1817" y="55"/>
                  </a:lnTo>
                  <a:lnTo>
                    <a:pt x="18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3" name="Freeform 805"/>
            <p:cNvSpPr>
              <a:spLocks/>
            </p:cNvSpPr>
            <p:nvPr/>
          </p:nvSpPr>
          <p:spPr bwMode="auto">
            <a:xfrm>
              <a:off x="4320" y="1489"/>
              <a:ext cx="202" cy="12"/>
            </a:xfrm>
            <a:custGeom>
              <a:avLst/>
              <a:gdLst>
                <a:gd name="T0" fmla="*/ 0 w 1817"/>
                <a:gd name="T1" fmla="*/ 0 h 109"/>
                <a:gd name="T2" fmla="*/ 0 w 1817"/>
                <a:gd name="T3" fmla="*/ 55 h 109"/>
                <a:gd name="T4" fmla="*/ 0 w 1817"/>
                <a:gd name="T5" fmla="*/ 109 h 109"/>
                <a:gd name="T6" fmla="*/ 1817 w 1817"/>
                <a:gd name="T7" fmla="*/ 109 h 109"/>
                <a:gd name="T8" fmla="*/ 1817 w 1817"/>
                <a:gd name="T9" fmla="*/ 55 h 109"/>
                <a:gd name="T10" fmla="*/ 1817 w 1817"/>
                <a:gd name="T11" fmla="*/ 0 h 109"/>
                <a:gd name="T12" fmla="*/ 0 w 1817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7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1817" y="109"/>
                  </a:lnTo>
                  <a:lnTo>
                    <a:pt x="1817" y="55"/>
                  </a:lnTo>
                  <a:lnTo>
                    <a:pt x="18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4" name="Freeform 806"/>
            <p:cNvSpPr>
              <a:spLocks/>
            </p:cNvSpPr>
            <p:nvPr/>
          </p:nvSpPr>
          <p:spPr bwMode="auto">
            <a:xfrm>
              <a:off x="4522" y="1489"/>
              <a:ext cx="6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2 w 55"/>
                <a:gd name="T5" fmla="*/ 3 h 109"/>
                <a:gd name="T6" fmla="*/ 23 w 55"/>
                <a:gd name="T7" fmla="*/ 7 h 109"/>
                <a:gd name="T8" fmla="*/ 34 w 55"/>
                <a:gd name="T9" fmla="*/ 13 h 109"/>
                <a:gd name="T10" fmla="*/ 42 w 55"/>
                <a:gd name="T11" fmla="*/ 22 h 109"/>
                <a:gd name="T12" fmla="*/ 49 w 55"/>
                <a:gd name="T13" fmla="*/ 32 h 109"/>
                <a:gd name="T14" fmla="*/ 53 w 55"/>
                <a:gd name="T15" fmla="*/ 44 h 109"/>
                <a:gd name="T16" fmla="*/ 55 w 55"/>
                <a:gd name="T17" fmla="*/ 55 h 109"/>
                <a:gd name="T18" fmla="*/ 53 w 55"/>
                <a:gd name="T19" fmla="*/ 67 h 109"/>
                <a:gd name="T20" fmla="*/ 49 w 55"/>
                <a:gd name="T21" fmla="*/ 79 h 109"/>
                <a:gd name="T22" fmla="*/ 42 w 55"/>
                <a:gd name="T23" fmla="*/ 89 h 109"/>
                <a:gd name="T24" fmla="*/ 34 w 55"/>
                <a:gd name="T25" fmla="*/ 98 h 109"/>
                <a:gd name="T26" fmla="*/ 23 w 55"/>
                <a:gd name="T27" fmla="*/ 104 h 109"/>
                <a:gd name="T28" fmla="*/ 12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5" name="Freeform 807"/>
            <p:cNvSpPr>
              <a:spLocks/>
            </p:cNvSpPr>
            <p:nvPr/>
          </p:nvSpPr>
          <p:spPr bwMode="auto">
            <a:xfrm>
              <a:off x="4522" y="1489"/>
              <a:ext cx="6" cy="12"/>
            </a:xfrm>
            <a:custGeom>
              <a:avLst/>
              <a:gdLst>
                <a:gd name="T0" fmla="*/ 0 w 55"/>
                <a:gd name="T1" fmla="*/ 0 h 109"/>
                <a:gd name="T2" fmla="*/ 12 w 55"/>
                <a:gd name="T3" fmla="*/ 3 h 109"/>
                <a:gd name="T4" fmla="*/ 23 w 55"/>
                <a:gd name="T5" fmla="*/ 7 h 109"/>
                <a:gd name="T6" fmla="*/ 34 w 55"/>
                <a:gd name="T7" fmla="*/ 13 h 109"/>
                <a:gd name="T8" fmla="*/ 42 w 55"/>
                <a:gd name="T9" fmla="*/ 22 h 109"/>
                <a:gd name="T10" fmla="*/ 49 w 55"/>
                <a:gd name="T11" fmla="*/ 32 h 109"/>
                <a:gd name="T12" fmla="*/ 53 w 55"/>
                <a:gd name="T13" fmla="*/ 44 h 109"/>
                <a:gd name="T14" fmla="*/ 55 w 55"/>
                <a:gd name="T15" fmla="*/ 55 h 109"/>
                <a:gd name="T16" fmla="*/ 53 w 55"/>
                <a:gd name="T17" fmla="*/ 67 h 109"/>
                <a:gd name="T18" fmla="*/ 49 w 55"/>
                <a:gd name="T19" fmla="*/ 79 h 109"/>
                <a:gd name="T20" fmla="*/ 42 w 55"/>
                <a:gd name="T21" fmla="*/ 89 h 109"/>
                <a:gd name="T22" fmla="*/ 34 w 55"/>
                <a:gd name="T23" fmla="*/ 98 h 109"/>
                <a:gd name="T24" fmla="*/ 23 w 55"/>
                <a:gd name="T25" fmla="*/ 104 h 109"/>
                <a:gd name="T26" fmla="*/ 12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36" name="Group 808"/>
          <p:cNvGrpSpPr>
            <a:grpSpLocks/>
          </p:cNvGrpSpPr>
          <p:nvPr/>
        </p:nvGrpSpPr>
        <p:grpSpPr bwMode="auto">
          <a:xfrm>
            <a:off x="7596378" y="2258568"/>
            <a:ext cx="733425" cy="38100"/>
            <a:chOff x="4518" y="1705"/>
            <a:chExt cx="231" cy="12"/>
          </a:xfrm>
        </p:grpSpPr>
        <p:sp>
          <p:nvSpPr>
            <p:cNvPr id="23337" name="Freeform 809"/>
            <p:cNvSpPr>
              <a:spLocks/>
            </p:cNvSpPr>
            <p:nvPr/>
          </p:nvSpPr>
          <p:spPr bwMode="auto">
            <a:xfrm>
              <a:off x="4518" y="1705"/>
              <a:ext cx="231" cy="12"/>
            </a:xfrm>
            <a:custGeom>
              <a:avLst/>
              <a:gdLst>
                <a:gd name="T0" fmla="*/ 0 w 2076"/>
                <a:gd name="T1" fmla="*/ 0 h 109"/>
                <a:gd name="T2" fmla="*/ 0 w 2076"/>
                <a:gd name="T3" fmla="*/ 55 h 109"/>
                <a:gd name="T4" fmla="*/ 0 w 2076"/>
                <a:gd name="T5" fmla="*/ 109 h 109"/>
                <a:gd name="T6" fmla="*/ 2076 w 2076"/>
                <a:gd name="T7" fmla="*/ 109 h 109"/>
                <a:gd name="T8" fmla="*/ 2076 w 2076"/>
                <a:gd name="T9" fmla="*/ 55 h 109"/>
                <a:gd name="T10" fmla="*/ 2076 w 2076"/>
                <a:gd name="T11" fmla="*/ 0 h 109"/>
                <a:gd name="T12" fmla="*/ 0 w 2076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6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2076" y="109"/>
                  </a:lnTo>
                  <a:lnTo>
                    <a:pt x="2076" y="55"/>
                  </a:lnTo>
                  <a:lnTo>
                    <a:pt x="20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38" name="Freeform 810"/>
            <p:cNvSpPr>
              <a:spLocks/>
            </p:cNvSpPr>
            <p:nvPr/>
          </p:nvSpPr>
          <p:spPr bwMode="auto">
            <a:xfrm>
              <a:off x="4518" y="1705"/>
              <a:ext cx="231" cy="12"/>
            </a:xfrm>
            <a:custGeom>
              <a:avLst/>
              <a:gdLst>
                <a:gd name="T0" fmla="*/ 0 w 2076"/>
                <a:gd name="T1" fmla="*/ 0 h 109"/>
                <a:gd name="T2" fmla="*/ 0 w 2076"/>
                <a:gd name="T3" fmla="*/ 55 h 109"/>
                <a:gd name="T4" fmla="*/ 0 w 2076"/>
                <a:gd name="T5" fmla="*/ 109 h 109"/>
                <a:gd name="T6" fmla="*/ 2076 w 2076"/>
                <a:gd name="T7" fmla="*/ 109 h 109"/>
                <a:gd name="T8" fmla="*/ 2076 w 2076"/>
                <a:gd name="T9" fmla="*/ 55 h 109"/>
                <a:gd name="T10" fmla="*/ 2076 w 2076"/>
                <a:gd name="T11" fmla="*/ 0 h 109"/>
                <a:gd name="T12" fmla="*/ 0 w 2076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6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2076" y="109"/>
                  </a:lnTo>
                  <a:lnTo>
                    <a:pt x="2076" y="55"/>
                  </a:lnTo>
                  <a:lnTo>
                    <a:pt x="207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39" name="Group 811"/>
          <p:cNvGrpSpPr>
            <a:grpSpLocks/>
          </p:cNvGrpSpPr>
          <p:nvPr/>
        </p:nvGrpSpPr>
        <p:grpSpPr bwMode="auto">
          <a:xfrm>
            <a:off x="8317103" y="893318"/>
            <a:ext cx="38100" cy="2127250"/>
            <a:chOff x="4747" y="1272"/>
            <a:chExt cx="12" cy="670"/>
          </a:xfrm>
        </p:grpSpPr>
        <p:sp>
          <p:nvSpPr>
            <p:cNvPr id="23340" name="Freeform 812"/>
            <p:cNvSpPr>
              <a:spLocks/>
            </p:cNvSpPr>
            <p:nvPr/>
          </p:nvSpPr>
          <p:spPr bwMode="auto">
            <a:xfrm>
              <a:off x="4747" y="1279"/>
              <a:ext cx="12" cy="663"/>
            </a:xfrm>
            <a:custGeom>
              <a:avLst/>
              <a:gdLst>
                <a:gd name="T0" fmla="*/ 0 w 109"/>
                <a:gd name="T1" fmla="*/ 5973 h 5973"/>
                <a:gd name="T2" fmla="*/ 54 w 109"/>
                <a:gd name="T3" fmla="*/ 5973 h 5973"/>
                <a:gd name="T4" fmla="*/ 109 w 109"/>
                <a:gd name="T5" fmla="*/ 5973 h 5973"/>
                <a:gd name="T6" fmla="*/ 109 w 109"/>
                <a:gd name="T7" fmla="*/ 0 h 5973"/>
                <a:gd name="T8" fmla="*/ 54 w 109"/>
                <a:gd name="T9" fmla="*/ 0 h 5973"/>
                <a:gd name="T10" fmla="*/ 0 w 109"/>
                <a:gd name="T11" fmla="*/ 0 h 5973"/>
                <a:gd name="T12" fmla="*/ 0 w 109"/>
                <a:gd name="T13" fmla="*/ 5973 h 5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5973">
                  <a:moveTo>
                    <a:pt x="0" y="5973"/>
                  </a:moveTo>
                  <a:lnTo>
                    <a:pt x="54" y="5973"/>
                  </a:lnTo>
                  <a:lnTo>
                    <a:pt x="109" y="5973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59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1" name="Freeform 813"/>
            <p:cNvSpPr>
              <a:spLocks/>
            </p:cNvSpPr>
            <p:nvPr/>
          </p:nvSpPr>
          <p:spPr bwMode="auto">
            <a:xfrm>
              <a:off x="4747" y="1279"/>
              <a:ext cx="12" cy="663"/>
            </a:xfrm>
            <a:custGeom>
              <a:avLst/>
              <a:gdLst>
                <a:gd name="T0" fmla="*/ 0 w 109"/>
                <a:gd name="T1" fmla="*/ 5973 h 5973"/>
                <a:gd name="T2" fmla="*/ 54 w 109"/>
                <a:gd name="T3" fmla="*/ 5973 h 5973"/>
                <a:gd name="T4" fmla="*/ 109 w 109"/>
                <a:gd name="T5" fmla="*/ 5973 h 5973"/>
                <a:gd name="T6" fmla="*/ 109 w 109"/>
                <a:gd name="T7" fmla="*/ 0 h 5973"/>
                <a:gd name="T8" fmla="*/ 54 w 109"/>
                <a:gd name="T9" fmla="*/ 0 h 5973"/>
                <a:gd name="T10" fmla="*/ 0 w 109"/>
                <a:gd name="T11" fmla="*/ 0 h 5973"/>
                <a:gd name="T12" fmla="*/ 0 w 109"/>
                <a:gd name="T13" fmla="*/ 5973 h 5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5973">
                  <a:moveTo>
                    <a:pt x="0" y="5973"/>
                  </a:moveTo>
                  <a:lnTo>
                    <a:pt x="54" y="5973"/>
                  </a:lnTo>
                  <a:lnTo>
                    <a:pt x="109" y="5973"/>
                  </a:lnTo>
                  <a:lnTo>
                    <a:pt x="109" y="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59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2" name="Freeform 814"/>
            <p:cNvSpPr>
              <a:spLocks/>
            </p:cNvSpPr>
            <p:nvPr/>
          </p:nvSpPr>
          <p:spPr bwMode="auto">
            <a:xfrm>
              <a:off x="4747" y="1272"/>
              <a:ext cx="12" cy="7"/>
            </a:xfrm>
            <a:custGeom>
              <a:avLst/>
              <a:gdLst>
                <a:gd name="T0" fmla="*/ 54 w 109"/>
                <a:gd name="T1" fmla="*/ 55 h 55"/>
                <a:gd name="T2" fmla="*/ 0 w 109"/>
                <a:gd name="T3" fmla="*/ 55 h 55"/>
                <a:gd name="T4" fmla="*/ 1 w 109"/>
                <a:gd name="T5" fmla="*/ 44 h 55"/>
                <a:gd name="T6" fmla="*/ 5 w 109"/>
                <a:gd name="T7" fmla="*/ 32 h 55"/>
                <a:gd name="T8" fmla="*/ 11 w 109"/>
                <a:gd name="T9" fmla="*/ 21 h 55"/>
                <a:gd name="T10" fmla="*/ 20 w 109"/>
                <a:gd name="T11" fmla="*/ 13 h 55"/>
                <a:gd name="T12" fmla="*/ 30 w 109"/>
                <a:gd name="T13" fmla="*/ 7 h 55"/>
                <a:gd name="T14" fmla="*/ 42 w 109"/>
                <a:gd name="T15" fmla="*/ 2 h 55"/>
                <a:gd name="T16" fmla="*/ 54 w 109"/>
                <a:gd name="T17" fmla="*/ 0 h 55"/>
                <a:gd name="T18" fmla="*/ 65 w 109"/>
                <a:gd name="T19" fmla="*/ 2 h 55"/>
                <a:gd name="T20" fmla="*/ 77 w 109"/>
                <a:gd name="T21" fmla="*/ 7 h 55"/>
                <a:gd name="T22" fmla="*/ 87 w 109"/>
                <a:gd name="T23" fmla="*/ 13 h 55"/>
                <a:gd name="T24" fmla="*/ 96 w 109"/>
                <a:gd name="T25" fmla="*/ 21 h 55"/>
                <a:gd name="T26" fmla="*/ 102 w 109"/>
                <a:gd name="T27" fmla="*/ 32 h 55"/>
                <a:gd name="T28" fmla="*/ 106 w 109"/>
                <a:gd name="T29" fmla="*/ 44 h 55"/>
                <a:gd name="T30" fmla="*/ 109 w 109"/>
                <a:gd name="T31" fmla="*/ 55 h 55"/>
                <a:gd name="T32" fmla="*/ 54 w 10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55">
                  <a:moveTo>
                    <a:pt x="54" y="55"/>
                  </a:move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1" y="21"/>
                  </a:lnTo>
                  <a:lnTo>
                    <a:pt x="20" y="13"/>
                  </a:lnTo>
                  <a:lnTo>
                    <a:pt x="30" y="7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5" y="2"/>
                  </a:lnTo>
                  <a:lnTo>
                    <a:pt x="77" y="7"/>
                  </a:lnTo>
                  <a:lnTo>
                    <a:pt x="87" y="13"/>
                  </a:lnTo>
                  <a:lnTo>
                    <a:pt x="96" y="21"/>
                  </a:lnTo>
                  <a:lnTo>
                    <a:pt x="102" y="32"/>
                  </a:lnTo>
                  <a:lnTo>
                    <a:pt x="106" y="44"/>
                  </a:lnTo>
                  <a:lnTo>
                    <a:pt x="109" y="55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3" name="Freeform 815"/>
            <p:cNvSpPr>
              <a:spLocks/>
            </p:cNvSpPr>
            <p:nvPr/>
          </p:nvSpPr>
          <p:spPr bwMode="auto">
            <a:xfrm>
              <a:off x="4747" y="1272"/>
              <a:ext cx="12" cy="7"/>
            </a:xfrm>
            <a:custGeom>
              <a:avLst/>
              <a:gdLst>
                <a:gd name="T0" fmla="*/ 0 w 109"/>
                <a:gd name="T1" fmla="*/ 55 h 55"/>
                <a:gd name="T2" fmla="*/ 1 w 109"/>
                <a:gd name="T3" fmla="*/ 44 h 55"/>
                <a:gd name="T4" fmla="*/ 5 w 109"/>
                <a:gd name="T5" fmla="*/ 32 h 55"/>
                <a:gd name="T6" fmla="*/ 11 w 109"/>
                <a:gd name="T7" fmla="*/ 21 h 55"/>
                <a:gd name="T8" fmla="*/ 20 w 109"/>
                <a:gd name="T9" fmla="*/ 13 h 55"/>
                <a:gd name="T10" fmla="*/ 30 w 109"/>
                <a:gd name="T11" fmla="*/ 7 h 55"/>
                <a:gd name="T12" fmla="*/ 42 w 109"/>
                <a:gd name="T13" fmla="*/ 2 h 55"/>
                <a:gd name="T14" fmla="*/ 54 w 109"/>
                <a:gd name="T15" fmla="*/ 0 h 55"/>
                <a:gd name="T16" fmla="*/ 65 w 109"/>
                <a:gd name="T17" fmla="*/ 2 h 55"/>
                <a:gd name="T18" fmla="*/ 77 w 109"/>
                <a:gd name="T19" fmla="*/ 7 h 55"/>
                <a:gd name="T20" fmla="*/ 87 w 109"/>
                <a:gd name="T21" fmla="*/ 13 h 55"/>
                <a:gd name="T22" fmla="*/ 96 w 109"/>
                <a:gd name="T23" fmla="*/ 21 h 55"/>
                <a:gd name="T24" fmla="*/ 102 w 109"/>
                <a:gd name="T25" fmla="*/ 32 h 55"/>
                <a:gd name="T26" fmla="*/ 106 w 109"/>
                <a:gd name="T27" fmla="*/ 44 h 55"/>
                <a:gd name="T28" fmla="*/ 109 w 109"/>
                <a:gd name="T2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5">
                  <a:moveTo>
                    <a:pt x="0" y="55"/>
                  </a:moveTo>
                  <a:lnTo>
                    <a:pt x="1" y="44"/>
                  </a:lnTo>
                  <a:lnTo>
                    <a:pt x="5" y="32"/>
                  </a:lnTo>
                  <a:lnTo>
                    <a:pt x="11" y="21"/>
                  </a:lnTo>
                  <a:lnTo>
                    <a:pt x="20" y="13"/>
                  </a:lnTo>
                  <a:lnTo>
                    <a:pt x="30" y="7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5" y="2"/>
                  </a:lnTo>
                  <a:lnTo>
                    <a:pt x="77" y="7"/>
                  </a:lnTo>
                  <a:lnTo>
                    <a:pt x="87" y="13"/>
                  </a:lnTo>
                  <a:lnTo>
                    <a:pt x="96" y="21"/>
                  </a:lnTo>
                  <a:lnTo>
                    <a:pt x="102" y="32"/>
                  </a:lnTo>
                  <a:lnTo>
                    <a:pt x="106" y="44"/>
                  </a:lnTo>
                  <a:lnTo>
                    <a:pt x="109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4" name="Freeform 816"/>
            <p:cNvSpPr>
              <a:spLocks/>
            </p:cNvSpPr>
            <p:nvPr/>
          </p:nvSpPr>
          <p:spPr bwMode="auto">
            <a:xfrm>
              <a:off x="4753" y="1272"/>
              <a:ext cx="6" cy="13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1 w 55"/>
                <a:gd name="T5" fmla="*/ 2 h 109"/>
                <a:gd name="T6" fmla="*/ 23 w 55"/>
                <a:gd name="T7" fmla="*/ 7 h 109"/>
                <a:gd name="T8" fmla="*/ 33 w 55"/>
                <a:gd name="T9" fmla="*/ 13 h 109"/>
                <a:gd name="T10" fmla="*/ 42 w 55"/>
                <a:gd name="T11" fmla="*/ 21 h 109"/>
                <a:gd name="T12" fmla="*/ 48 w 55"/>
                <a:gd name="T13" fmla="*/ 32 h 109"/>
                <a:gd name="T14" fmla="*/ 52 w 55"/>
                <a:gd name="T15" fmla="*/ 44 h 109"/>
                <a:gd name="T16" fmla="*/ 55 w 55"/>
                <a:gd name="T17" fmla="*/ 55 h 109"/>
                <a:gd name="T18" fmla="*/ 52 w 55"/>
                <a:gd name="T19" fmla="*/ 67 h 109"/>
                <a:gd name="T20" fmla="*/ 48 w 55"/>
                <a:gd name="T21" fmla="*/ 78 h 109"/>
                <a:gd name="T22" fmla="*/ 42 w 55"/>
                <a:gd name="T23" fmla="*/ 89 h 109"/>
                <a:gd name="T24" fmla="*/ 33 w 55"/>
                <a:gd name="T25" fmla="*/ 97 h 109"/>
                <a:gd name="T26" fmla="*/ 23 w 55"/>
                <a:gd name="T27" fmla="*/ 104 h 109"/>
                <a:gd name="T28" fmla="*/ 11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1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8"/>
                  </a:lnTo>
                  <a:lnTo>
                    <a:pt x="42" y="89"/>
                  </a:lnTo>
                  <a:lnTo>
                    <a:pt x="33" y="97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5" name="Freeform 817"/>
            <p:cNvSpPr>
              <a:spLocks/>
            </p:cNvSpPr>
            <p:nvPr/>
          </p:nvSpPr>
          <p:spPr bwMode="auto">
            <a:xfrm>
              <a:off x="4753" y="1272"/>
              <a:ext cx="6" cy="13"/>
            </a:xfrm>
            <a:custGeom>
              <a:avLst/>
              <a:gdLst>
                <a:gd name="T0" fmla="*/ 0 w 55"/>
                <a:gd name="T1" fmla="*/ 0 h 109"/>
                <a:gd name="T2" fmla="*/ 11 w 55"/>
                <a:gd name="T3" fmla="*/ 2 h 109"/>
                <a:gd name="T4" fmla="*/ 23 w 55"/>
                <a:gd name="T5" fmla="*/ 7 h 109"/>
                <a:gd name="T6" fmla="*/ 33 w 55"/>
                <a:gd name="T7" fmla="*/ 13 h 109"/>
                <a:gd name="T8" fmla="*/ 42 w 55"/>
                <a:gd name="T9" fmla="*/ 21 h 109"/>
                <a:gd name="T10" fmla="*/ 48 w 55"/>
                <a:gd name="T11" fmla="*/ 32 h 109"/>
                <a:gd name="T12" fmla="*/ 52 w 55"/>
                <a:gd name="T13" fmla="*/ 44 h 109"/>
                <a:gd name="T14" fmla="*/ 55 w 55"/>
                <a:gd name="T15" fmla="*/ 55 h 109"/>
                <a:gd name="T16" fmla="*/ 52 w 55"/>
                <a:gd name="T17" fmla="*/ 67 h 109"/>
                <a:gd name="T18" fmla="*/ 48 w 55"/>
                <a:gd name="T19" fmla="*/ 78 h 109"/>
                <a:gd name="T20" fmla="*/ 42 w 55"/>
                <a:gd name="T21" fmla="*/ 89 h 109"/>
                <a:gd name="T22" fmla="*/ 33 w 55"/>
                <a:gd name="T23" fmla="*/ 97 h 109"/>
                <a:gd name="T24" fmla="*/ 23 w 55"/>
                <a:gd name="T25" fmla="*/ 104 h 109"/>
                <a:gd name="T26" fmla="*/ 11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1" y="2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1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8"/>
                  </a:lnTo>
                  <a:lnTo>
                    <a:pt x="42" y="89"/>
                  </a:lnTo>
                  <a:lnTo>
                    <a:pt x="33" y="97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6" name="Freeform 818"/>
            <p:cNvSpPr>
              <a:spLocks/>
            </p:cNvSpPr>
            <p:nvPr/>
          </p:nvSpPr>
          <p:spPr bwMode="auto">
            <a:xfrm>
              <a:off x="4753" y="1705"/>
              <a:ext cx="6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1 w 55"/>
                <a:gd name="T5" fmla="*/ 3 h 109"/>
                <a:gd name="T6" fmla="*/ 23 w 55"/>
                <a:gd name="T7" fmla="*/ 7 h 109"/>
                <a:gd name="T8" fmla="*/ 33 w 55"/>
                <a:gd name="T9" fmla="*/ 13 h 109"/>
                <a:gd name="T10" fmla="*/ 42 w 55"/>
                <a:gd name="T11" fmla="*/ 22 h 109"/>
                <a:gd name="T12" fmla="*/ 48 w 55"/>
                <a:gd name="T13" fmla="*/ 32 h 109"/>
                <a:gd name="T14" fmla="*/ 52 w 55"/>
                <a:gd name="T15" fmla="*/ 44 h 109"/>
                <a:gd name="T16" fmla="*/ 55 w 55"/>
                <a:gd name="T17" fmla="*/ 55 h 109"/>
                <a:gd name="T18" fmla="*/ 52 w 55"/>
                <a:gd name="T19" fmla="*/ 67 h 109"/>
                <a:gd name="T20" fmla="*/ 48 w 55"/>
                <a:gd name="T21" fmla="*/ 79 h 109"/>
                <a:gd name="T22" fmla="*/ 42 w 55"/>
                <a:gd name="T23" fmla="*/ 89 h 109"/>
                <a:gd name="T24" fmla="*/ 33 w 55"/>
                <a:gd name="T25" fmla="*/ 98 h 109"/>
                <a:gd name="T26" fmla="*/ 23 w 55"/>
                <a:gd name="T27" fmla="*/ 104 h 109"/>
                <a:gd name="T28" fmla="*/ 11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7" name="Freeform 819"/>
            <p:cNvSpPr>
              <a:spLocks/>
            </p:cNvSpPr>
            <p:nvPr/>
          </p:nvSpPr>
          <p:spPr bwMode="auto">
            <a:xfrm>
              <a:off x="4753" y="1705"/>
              <a:ext cx="6" cy="12"/>
            </a:xfrm>
            <a:custGeom>
              <a:avLst/>
              <a:gdLst>
                <a:gd name="T0" fmla="*/ 0 w 55"/>
                <a:gd name="T1" fmla="*/ 0 h 109"/>
                <a:gd name="T2" fmla="*/ 11 w 55"/>
                <a:gd name="T3" fmla="*/ 3 h 109"/>
                <a:gd name="T4" fmla="*/ 23 w 55"/>
                <a:gd name="T5" fmla="*/ 7 h 109"/>
                <a:gd name="T6" fmla="*/ 33 w 55"/>
                <a:gd name="T7" fmla="*/ 13 h 109"/>
                <a:gd name="T8" fmla="*/ 42 w 55"/>
                <a:gd name="T9" fmla="*/ 22 h 109"/>
                <a:gd name="T10" fmla="*/ 48 w 55"/>
                <a:gd name="T11" fmla="*/ 32 h 109"/>
                <a:gd name="T12" fmla="*/ 52 w 55"/>
                <a:gd name="T13" fmla="*/ 44 h 109"/>
                <a:gd name="T14" fmla="*/ 55 w 55"/>
                <a:gd name="T15" fmla="*/ 55 h 109"/>
                <a:gd name="T16" fmla="*/ 52 w 55"/>
                <a:gd name="T17" fmla="*/ 67 h 109"/>
                <a:gd name="T18" fmla="*/ 48 w 55"/>
                <a:gd name="T19" fmla="*/ 79 h 109"/>
                <a:gd name="T20" fmla="*/ 42 w 55"/>
                <a:gd name="T21" fmla="*/ 89 h 109"/>
                <a:gd name="T22" fmla="*/ 33 w 55"/>
                <a:gd name="T23" fmla="*/ 98 h 109"/>
                <a:gd name="T24" fmla="*/ 23 w 55"/>
                <a:gd name="T25" fmla="*/ 104 h 109"/>
                <a:gd name="T26" fmla="*/ 11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48" name="Group 820"/>
          <p:cNvGrpSpPr>
            <a:grpSpLocks/>
          </p:cNvGrpSpPr>
          <p:nvPr/>
        </p:nvGrpSpPr>
        <p:grpSpPr bwMode="auto">
          <a:xfrm>
            <a:off x="7283641" y="893318"/>
            <a:ext cx="3175" cy="1498600"/>
            <a:chOff x="4421" y="1279"/>
            <a:chExt cx="1" cy="472"/>
          </a:xfrm>
        </p:grpSpPr>
        <p:sp>
          <p:nvSpPr>
            <p:cNvPr id="23349" name="Line 821"/>
            <p:cNvSpPr>
              <a:spLocks noChangeShapeType="1"/>
            </p:cNvSpPr>
            <p:nvPr/>
          </p:nvSpPr>
          <p:spPr bwMode="auto">
            <a:xfrm>
              <a:off x="4421" y="1279"/>
              <a:ext cx="1" cy="5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0" name="Line 822"/>
            <p:cNvSpPr>
              <a:spLocks noChangeShapeType="1"/>
            </p:cNvSpPr>
            <p:nvPr/>
          </p:nvSpPr>
          <p:spPr bwMode="auto">
            <a:xfrm>
              <a:off x="4421" y="1355"/>
              <a:ext cx="1" cy="4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" name="Line 823"/>
            <p:cNvSpPr>
              <a:spLocks noChangeShapeType="1"/>
            </p:cNvSpPr>
            <p:nvPr/>
          </p:nvSpPr>
          <p:spPr bwMode="auto">
            <a:xfrm>
              <a:off x="4421" y="1423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2" name="Line 824"/>
            <p:cNvSpPr>
              <a:spLocks noChangeShapeType="1"/>
            </p:cNvSpPr>
            <p:nvPr/>
          </p:nvSpPr>
          <p:spPr bwMode="auto">
            <a:xfrm>
              <a:off x="4421" y="1492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" name="Line 825"/>
            <p:cNvSpPr>
              <a:spLocks noChangeShapeType="1"/>
            </p:cNvSpPr>
            <p:nvPr/>
          </p:nvSpPr>
          <p:spPr bwMode="auto">
            <a:xfrm>
              <a:off x="4421" y="1561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" name="Line 826"/>
            <p:cNvSpPr>
              <a:spLocks noChangeShapeType="1"/>
            </p:cNvSpPr>
            <p:nvPr/>
          </p:nvSpPr>
          <p:spPr bwMode="auto">
            <a:xfrm>
              <a:off x="4421" y="1629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5" name="Line 827"/>
            <p:cNvSpPr>
              <a:spLocks noChangeShapeType="1"/>
            </p:cNvSpPr>
            <p:nvPr/>
          </p:nvSpPr>
          <p:spPr bwMode="auto">
            <a:xfrm>
              <a:off x="4421" y="1698"/>
              <a:ext cx="1" cy="5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56" name="Group 828"/>
          <p:cNvGrpSpPr>
            <a:grpSpLocks/>
          </p:cNvGrpSpPr>
          <p:nvPr/>
        </p:nvGrpSpPr>
        <p:grpSpPr bwMode="auto">
          <a:xfrm>
            <a:off x="7974203" y="886968"/>
            <a:ext cx="3175" cy="1190625"/>
            <a:chOff x="4638" y="1279"/>
            <a:chExt cx="1" cy="375"/>
          </a:xfrm>
        </p:grpSpPr>
        <p:sp>
          <p:nvSpPr>
            <p:cNvPr id="23357" name="Line 829"/>
            <p:cNvSpPr>
              <a:spLocks noChangeShapeType="1"/>
            </p:cNvSpPr>
            <p:nvPr/>
          </p:nvSpPr>
          <p:spPr bwMode="auto">
            <a:xfrm>
              <a:off x="4638" y="1279"/>
              <a:ext cx="1" cy="3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8" name="Line 830"/>
            <p:cNvSpPr>
              <a:spLocks noChangeShapeType="1"/>
            </p:cNvSpPr>
            <p:nvPr/>
          </p:nvSpPr>
          <p:spPr bwMode="auto">
            <a:xfrm>
              <a:off x="4638" y="1340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9" name="Line 831"/>
            <p:cNvSpPr>
              <a:spLocks noChangeShapeType="1"/>
            </p:cNvSpPr>
            <p:nvPr/>
          </p:nvSpPr>
          <p:spPr bwMode="auto">
            <a:xfrm>
              <a:off x="4638" y="1409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0" name="Line 832"/>
            <p:cNvSpPr>
              <a:spLocks noChangeShapeType="1"/>
            </p:cNvSpPr>
            <p:nvPr/>
          </p:nvSpPr>
          <p:spPr bwMode="auto">
            <a:xfrm>
              <a:off x="4638" y="1478"/>
              <a:ext cx="1" cy="4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1" name="Line 833"/>
            <p:cNvSpPr>
              <a:spLocks noChangeShapeType="1"/>
            </p:cNvSpPr>
            <p:nvPr/>
          </p:nvSpPr>
          <p:spPr bwMode="auto">
            <a:xfrm>
              <a:off x="4638" y="1546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2" name="Line 834"/>
            <p:cNvSpPr>
              <a:spLocks noChangeShapeType="1"/>
            </p:cNvSpPr>
            <p:nvPr/>
          </p:nvSpPr>
          <p:spPr bwMode="auto">
            <a:xfrm>
              <a:off x="4638" y="1615"/>
              <a:ext cx="1" cy="3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63" name="Group 835"/>
          <p:cNvGrpSpPr>
            <a:grpSpLocks/>
          </p:cNvGrpSpPr>
          <p:nvPr/>
        </p:nvGrpSpPr>
        <p:grpSpPr bwMode="auto">
          <a:xfrm>
            <a:off x="6605778" y="886968"/>
            <a:ext cx="3175" cy="1190625"/>
            <a:chOff x="4205" y="1279"/>
            <a:chExt cx="1" cy="375"/>
          </a:xfrm>
        </p:grpSpPr>
        <p:sp>
          <p:nvSpPr>
            <p:cNvPr id="23364" name="Line 836"/>
            <p:cNvSpPr>
              <a:spLocks noChangeShapeType="1"/>
            </p:cNvSpPr>
            <p:nvPr/>
          </p:nvSpPr>
          <p:spPr bwMode="auto">
            <a:xfrm>
              <a:off x="4205" y="1279"/>
              <a:ext cx="1" cy="3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5" name="Line 837"/>
            <p:cNvSpPr>
              <a:spLocks noChangeShapeType="1"/>
            </p:cNvSpPr>
            <p:nvPr/>
          </p:nvSpPr>
          <p:spPr bwMode="auto">
            <a:xfrm>
              <a:off x="4205" y="1340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6" name="Line 838"/>
            <p:cNvSpPr>
              <a:spLocks noChangeShapeType="1"/>
            </p:cNvSpPr>
            <p:nvPr/>
          </p:nvSpPr>
          <p:spPr bwMode="auto">
            <a:xfrm>
              <a:off x="4205" y="1409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7" name="Line 839"/>
            <p:cNvSpPr>
              <a:spLocks noChangeShapeType="1"/>
            </p:cNvSpPr>
            <p:nvPr/>
          </p:nvSpPr>
          <p:spPr bwMode="auto">
            <a:xfrm>
              <a:off x="4205" y="1478"/>
              <a:ext cx="1" cy="45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8" name="Line 840"/>
            <p:cNvSpPr>
              <a:spLocks noChangeShapeType="1"/>
            </p:cNvSpPr>
            <p:nvPr/>
          </p:nvSpPr>
          <p:spPr bwMode="auto">
            <a:xfrm>
              <a:off x="4205" y="1546"/>
              <a:ext cx="1" cy="46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69" name="Line 841"/>
            <p:cNvSpPr>
              <a:spLocks noChangeShapeType="1"/>
            </p:cNvSpPr>
            <p:nvPr/>
          </p:nvSpPr>
          <p:spPr bwMode="auto">
            <a:xfrm>
              <a:off x="4205" y="1615"/>
              <a:ext cx="1" cy="3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70" name="Group 842"/>
          <p:cNvGrpSpPr>
            <a:grpSpLocks/>
          </p:cNvGrpSpPr>
          <p:nvPr/>
        </p:nvGrpSpPr>
        <p:grpSpPr bwMode="auto">
          <a:xfrm>
            <a:off x="6224778" y="2091881"/>
            <a:ext cx="365125" cy="3175"/>
            <a:chOff x="4090" y="1654"/>
            <a:chExt cx="115" cy="1"/>
          </a:xfrm>
        </p:grpSpPr>
        <p:sp>
          <p:nvSpPr>
            <p:cNvPr id="23371" name="Line 843"/>
            <p:cNvSpPr>
              <a:spLocks noChangeShapeType="1"/>
            </p:cNvSpPr>
            <p:nvPr/>
          </p:nvSpPr>
          <p:spPr bwMode="auto">
            <a:xfrm>
              <a:off x="4090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2" name="Line 844"/>
            <p:cNvSpPr>
              <a:spLocks noChangeShapeType="1"/>
            </p:cNvSpPr>
            <p:nvPr/>
          </p:nvSpPr>
          <p:spPr bwMode="auto">
            <a:xfrm>
              <a:off x="4159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73" name="Group 845"/>
          <p:cNvGrpSpPr>
            <a:grpSpLocks/>
          </p:cNvGrpSpPr>
          <p:nvPr/>
        </p:nvGrpSpPr>
        <p:grpSpPr bwMode="auto">
          <a:xfrm>
            <a:off x="7963091" y="2091881"/>
            <a:ext cx="365125" cy="3175"/>
            <a:chOff x="4638" y="1654"/>
            <a:chExt cx="115" cy="1"/>
          </a:xfrm>
        </p:grpSpPr>
        <p:sp>
          <p:nvSpPr>
            <p:cNvPr id="23374" name="Line 846"/>
            <p:cNvSpPr>
              <a:spLocks noChangeShapeType="1"/>
            </p:cNvSpPr>
            <p:nvPr/>
          </p:nvSpPr>
          <p:spPr bwMode="auto">
            <a:xfrm>
              <a:off x="4638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5" name="Line 847"/>
            <p:cNvSpPr>
              <a:spLocks noChangeShapeType="1"/>
            </p:cNvSpPr>
            <p:nvPr/>
          </p:nvSpPr>
          <p:spPr bwMode="auto">
            <a:xfrm>
              <a:off x="4707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76" name="Group 848"/>
          <p:cNvGrpSpPr>
            <a:grpSpLocks/>
          </p:cNvGrpSpPr>
          <p:nvPr/>
        </p:nvGrpSpPr>
        <p:grpSpPr bwMode="auto">
          <a:xfrm>
            <a:off x="6601016" y="2091881"/>
            <a:ext cx="685800" cy="307975"/>
            <a:chOff x="4205" y="1654"/>
            <a:chExt cx="216" cy="97"/>
          </a:xfrm>
        </p:grpSpPr>
        <p:sp>
          <p:nvSpPr>
            <p:cNvPr id="23377" name="Freeform 849"/>
            <p:cNvSpPr>
              <a:spLocks/>
            </p:cNvSpPr>
            <p:nvPr/>
          </p:nvSpPr>
          <p:spPr bwMode="auto">
            <a:xfrm>
              <a:off x="4320" y="1705"/>
              <a:ext cx="7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2 w 55"/>
                <a:gd name="T5" fmla="*/ 3 h 109"/>
                <a:gd name="T6" fmla="*/ 23 w 55"/>
                <a:gd name="T7" fmla="*/ 7 h 109"/>
                <a:gd name="T8" fmla="*/ 34 w 55"/>
                <a:gd name="T9" fmla="*/ 13 h 109"/>
                <a:gd name="T10" fmla="*/ 42 w 55"/>
                <a:gd name="T11" fmla="*/ 22 h 109"/>
                <a:gd name="T12" fmla="*/ 49 w 55"/>
                <a:gd name="T13" fmla="*/ 32 h 109"/>
                <a:gd name="T14" fmla="*/ 53 w 55"/>
                <a:gd name="T15" fmla="*/ 44 h 109"/>
                <a:gd name="T16" fmla="*/ 55 w 55"/>
                <a:gd name="T17" fmla="*/ 55 h 109"/>
                <a:gd name="T18" fmla="*/ 53 w 55"/>
                <a:gd name="T19" fmla="*/ 67 h 109"/>
                <a:gd name="T20" fmla="*/ 49 w 55"/>
                <a:gd name="T21" fmla="*/ 79 h 109"/>
                <a:gd name="T22" fmla="*/ 42 w 55"/>
                <a:gd name="T23" fmla="*/ 89 h 109"/>
                <a:gd name="T24" fmla="*/ 34 w 55"/>
                <a:gd name="T25" fmla="*/ 98 h 109"/>
                <a:gd name="T26" fmla="*/ 23 w 55"/>
                <a:gd name="T27" fmla="*/ 104 h 109"/>
                <a:gd name="T28" fmla="*/ 12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8" name="Freeform 850"/>
            <p:cNvSpPr>
              <a:spLocks/>
            </p:cNvSpPr>
            <p:nvPr/>
          </p:nvSpPr>
          <p:spPr bwMode="auto">
            <a:xfrm>
              <a:off x="4320" y="1705"/>
              <a:ext cx="7" cy="12"/>
            </a:xfrm>
            <a:custGeom>
              <a:avLst/>
              <a:gdLst>
                <a:gd name="T0" fmla="*/ 0 w 55"/>
                <a:gd name="T1" fmla="*/ 0 h 109"/>
                <a:gd name="T2" fmla="*/ 12 w 55"/>
                <a:gd name="T3" fmla="*/ 3 h 109"/>
                <a:gd name="T4" fmla="*/ 23 w 55"/>
                <a:gd name="T5" fmla="*/ 7 h 109"/>
                <a:gd name="T6" fmla="*/ 34 w 55"/>
                <a:gd name="T7" fmla="*/ 13 h 109"/>
                <a:gd name="T8" fmla="*/ 42 w 55"/>
                <a:gd name="T9" fmla="*/ 22 h 109"/>
                <a:gd name="T10" fmla="*/ 49 w 55"/>
                <a:gd name="T11" fmla="*/ 32 h 109"/>
                <a:gd name="T12" fmla="*/ 53 w 55"/>
                <a:gd name="T13" fmla="*/ 44 h 109"/>
                <a:gd name="T14" fmla="*/ 55 w 55"/>
                <a:gd name="T15" fmla="*/ 55 h 109"/>
                <a:gd name="T16" fmla="*/ 53 w 55"/>
                <a:gd name="T17" fmla="*/ 67 h 109"/>
                <a:gd name="T18" fmla="*/ 49 w 55"/>
                <a:gd name="T19" fmla="*/ 79 h 109"/>
                <a:gd name="T20" fmla="*/ 42 w 55"/>
                <a:gd name="T21" fmla="*/ 89 h 109"/>
                <a:gd name="T22" fmla="*/ 34 w 55"/>
                <a:gd name="T23" fmla="*/ 98 h 109"/>
                <a:gd name="T24" fmla="*/ 23 w 55"/>
                <a:gd name="T25" fmla="*/ 104 h 109"/>
                <a:gd name="T26" fmla="*/ 12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2" y="3"/>
                  </a:lnTo>
                  <a:lnTo>
                    <a:pt x="23" y="7"/>
                  </a:lnTo>
                  <a:lnTo>
                    <a:pt x="34" y="13"/>
                  </a:lnTo>
                  <a:lnTo>
                    <a:pt x="42" y="22"/>
                  </a:lnTo>
                  <a:lnTo>
                    <a:pt x="49" y="32"/>
                  </a:lnTo>
                  <a:lnTo>
                    <a:pt x="53" y="44"/>
                  </a:lnTo>
                  <a:lnTo>
                    <a:pt x="55" y="55"/>
                  </a:lnTo>
                  <a:lnTo>
                    <a:pt x="53" y="67"/>
                  </a:lnTo>
                  <a:lnTo>
                    <a:pt x="49" y="79"/>
                  </a:lnTo>
                  <a:lnTo>
                    <a:pt x="42" y="89"/>
                  </a:lnTo>
                  <a:lnTo>
                    <a:pt x="34" y="98"/>
                  </a:lnTo>
                  <a:lnTo>
                    <a:pt x="23" y="104"/>
                  </a:lnTo>
                  <a:lnTo>
                    <a:pt x="12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79" name="Freeform 851"/>
            <p:cNvSpPr>
              <a:spLocks/>
            </p:cNvSpPr>
            <p:nvPr/>
          </p:nvSpPr>
          <p:spPr bwMode="auto">
            <a:xfrm>
              <a:off x="4391" y="1722"/>
              <a:ext cx="30" cy="29"/>
            </a:xfrm>
            <a:custGeom>
              <a:avLst/>
              <a:gdLst>
                <a:gd name="T0" fmla="*/ 270 w 270"/>
                <a:gd name="T1" fmla="*/ 265 h 265"/>
                <a:gd name="T2" fmla="*/ 222 w 270"/>
                <a:gd name="T3" fmla="*/ 213 h 265"/>
                <a:gd name="T4" fmla="*/ 174 w 270"/>
                <a:gd name="T5" fmla="*/ 162 h 265"/>
                <a:gd name="T6" fmla="*/ 123 w 270"/>
                <a:gd name="T7" fmla="*/ 111 h 265"/>
                <a:gd name="T8" fmla="*/ 71 w 270"/>
                <a:gd name="T9" fmla="*/ 63 h 265"/>
                <a:gd name="T10" fmla="*/ 19 w 270"/>
                <a:gd name="T11" fmla="*/ 16 h 265"/>
                <a:gd name="T12" fmla="*/ 0 w 270"/>
                <a:gd name="T1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265">
                  <a:moveTo>
                    <a:pt x="270" y="265"/>
                  </a:moveTo>
                  <a:lnTo>
                    <a:pt x="222" y="213"/>
                  </a:lnTo>
                  <a:lnTo>
                    <a:pt x="174" y="162"/>
                  </a:lnTo>
                  <a:lnTo>
                    <a:pt x="123" y="111"/>
                  </a:lnTo>
                  <a:lnTo>
                    <a:pt x="71" y="63"/>
                  </a:lnTo>
                  <a:lnTo>
                    <a:pt x="19" y="1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0" name="Freeform 852"/>
            <p:cNvSpPr>
              <a:spLocks/>
            </p:cNvSpPr>
            <p:nvPr/>
          </p:nvSpPr>
          <p:spPr bwMode="auto">
            <a:xfrm>
              <a:off x="4334" y="1684"/>
              <a:ext cx="39" cy="24"/>
            </a:xfrm>
            <a:custGeom>
              <a:avLst/>
              <a:gdLst>
                <a:gd name="T0" fmla="*/ 353 w 353"/>
                <a:gd name="T1" fmla="*/ 214 h 214"/>
                <a:gd name="T2" fmla="*/ 310 w 353"/>
                <a:gd name="T3" fmla="*/ 183 h 214"/>
                <a:gd name="T4" fmla="*/ 251 w 353"/>
                <a:gd name="T5" fmla="*/ 143 h 214"/>
                <a:gd name="T6" fmla="*/ 190 w 353"/>
                <a:gd name="T7" fmla="*/ 105 h 214"/>
                <a:gd name="T8" fmla="*/ 129 w 353"/>
                <a:gd name="T9" fmla="*/ 69 h 214"/>
                <a:gd name="T10" fmla="*/ 67 w 353"/>
                <a:gd name="T11" fmla="*/ 35 h 214"/>
                <a:gd name="T12" fmla="*/ 4 w 353"/>
                <a:gd name="T13" fmla="*/ 2 h 214"/>
                <a:gd name="T14" fmla="*/ 0 w 353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3" h="214">
                  <a:moveTo>
                    <a:pt x="353" y="214"/>
                  </a:moveTo>
                  <a:lnTo>
                    <a:pt x="310" y="183"/>
                  </a:lnTo>
                  <a:lnTo>
                    <a:pt x="251" y="143"/>
                  </a:lnTo>
                  <a:lnTo>
                    <a:pt x="190" y="105"/>
                  </a:lnTo>
                  <a:lnTo>
                    <a:pt x="129" y="69"/>
                  </a:lnTo>
                  <a:lnTo>
                    <a:pt x="67" y="35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1" name="Freeform 853"/>
            <p:cNvSpPr>
              <a:spLocks/>
            </p:cNvSpPr>
            <p:nvPr/>
          </p:nvSpPr>
          <p:spPr bwMode="auto">
            <a:xfrm>
              <a:off x="4270" y="1661"/>
              <a:ext cx="43" cy="14"/>
            </a:xfrm>
            <a:custGeom>
              <a:avLst/>
              <a:gdLst>
                <a:gd name="T0" fmla="*/ 393 w 393"/>
                <a:gd name="T1" fmla="*/ 124 h 124"/>
                <a:gd name="T2" fmla="*/ 389 w 393"/>
                <a:gd name="T3" fmla="*/ 123 h 124"/>
                <a:gd name="T4" fmla="*/ 323 w 393"/>
                <a:gd name="T5" fmla="*/ 96 h 124"/>
                <a:gd name="T6" fmla="*/ 256 w 393"/>
                <a:gd name="T7" fmla="*/ 73 h 124"/>
                <a:gd name="T8" fmla="*/ 189 w 393"/>
                <a:gd name="T9" fmla="*/ 51 h 124"/>
                <a:gd name="T10" fmla="*/ 120 w 393"/>
                <a:gd name="T11" fmla="*/ 31 h 124"/>
                <a:gd name="T12" fmla="*/ 52 w 393"/>
                <a:gd name="T13" fmla="*/ 13 h 124"/>
                <a:gd name="T14" fmla="*/ 0 w 393"/>
                <a:gd name="T1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3" h="124">
                  <a:moveTo>
                    <a:pt x="393" y="124"/>
                  </a:moveTo>
                  <a:lnTo>
                    <a:pt x="389" y="123"/>
                  </a:lnTo>
                  <a:lnTo>
                    <a:pt x="323" y="96"/>
                  </a:lnTo>
                  <a:lnTo>
                    <a:pt x="256" y="73"/>
                  </a:lnTo>
                  <a:lnTo>
                    <a:pt x="189" y="51"/>
                  </a:lnTo>
                  <a:lnTo>
                    <a:pt x="120" y="31"/>
                  </a:lnTo>
                  <a:lnTo>
                    <a:pt x="52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2" name="Freeform 854"/>
            <p:cNvSpPr>
              <a:spLocks/>
            </p:cNvSpPr>
            <p:nvPr/>
          </p:nvSpPr>
          <p:spPr bwMode="auto">
            <a:xfrm>
              <a:off x="4205" y="1654"/>
              <a:ext cx="42" cy="3"/>
            </a:xfrm>
            <a:custGeom>
              <a:avLst/>
              <a:gdLst>
                <a:gd name="T0" fmla="*/ 378 w 378"/>
                <a:gd name="T1" fmla="*/ 28 h 28"/>
                <a:gd name="T2" fmla="*/ 354 w 378"/>
                <a:gd name="T3" fmla="*/ 24 h 28"/>
                <a:gd name="T4" fmla="*/ 284 w 378"/>
                <a:gd name="T5" fmla="*/ 16 h 28"/>
                <a:gd name="T6" fmla="*/ 213 w 378"/>
                <a:gd name="T7" fmla="*/ 9 h 28"/>
                <a:gd name="T8" fmla="*/ 143 w 378"/>
                <a:gd name="T9" fmla="*/ 4 h 28"/>
                <a:gd name="T10" fmla="*/ 71 w 378"/>
                <a:gd name="T11" fmla="*/ 1 h 28"/>
                <a:gd name="T12" fmla="*/ 0 w 378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8">
                  <a:moveTo>
                    <a:pt x="378" y="28"/>
                  </a:moveTo>
                  <a:lnTo>
                    <a:pt x="354" y="24"/>
                  </a:lnTo>
                  <a:lnTo>
                    <a:pt x="284" y="16"/>
                  </a:lnTo>
                  <a:lnTo>
                    <a:pt x="213" y="9"/>
                  </a:lnTo>
                  <a:lnTo>
                    <a:pt x="143" y="4"/>
                  </a:lnTo>
                  <a:lnTo>
                    <a:pt x="71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83" name="Group 855"/>
          <p:cNvGrpSpPr>
            <a:grpSpLocks/>
          </p:cNvGrpSpPr>
          <p:nvPr/>
        </p:nvGrpSpPr>
        <p:grpSpPr bwMode="auto">
          <a:xfrm>
            <a:off x="7288403" y="2098231"/>
            <a:ext cx="688975" cy="307975"/>
            <a:chOff x="4421" y="1654"/>
            <a:chExt cx="217" cy="97"/>
          </a:xfrm>
        </p:grpSpPr>
        <p:sp>
          <p:nvSpPr>
            <p:cNvPr id="23384" name="Freeform 856"/>
            <p:cNvSpPr>
              <a:spLocks/>
            </p:cNvSpPr>
            <p:nvPr/>
          </p:nvSpPr>
          <p:spPr bwMode="auto">
            <a:xfrm>
              <a:off x="4516" y="1705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2 w 54"/>
                <a:gd name="T5" fmla="*/ 108 h 109"/>
                <a:gd name="T6" fmla="*/ 31 w 54"/>
                <a:gd name="T7" fmla="*/ 104 h 109"/>
                <a:gd name="T8" fmla="*/ 20 w 54"/>
                <a:gd name="T9" fmla="*/ 98 h 109"/>
                <a:gd name="T10" fmla="*/ 12 w 54"/>
                <a:gd name="T11" fmla="*/ 89 h 109"/>
                <a:gd name="T12" fmla="*/ 5 w 54"/>
                <a:gd name="T13" fmla="*/ 79 h 109"/>
                <a:gd name="T14" fmla="*/ 1 w 54"/>
                <a:gd name="T15" fmla="*/ 67 h 109"/>
                <a:gd name="T16" fmla="*/ 0 w 54"/>
                <a:gd name="T17" fmla="*/ 55 h 109"/>
                <a:gd name="T18" fmla="*/ 1 w 54"/>
                <a:gd name="T19" fmla="*/ 44 h 109"/>
                <a:gd name="T20" fmla="*/ 5 w 54"/>
                <a:gd name="T21" fmla="*/ 32 h 109"/>
                <a:gd name="T22" fmla="*/ 12 w 54"/>
                <a:gd name="T23" fmla="*/ 22 h 109"/>
                <a:gd name="T24" fmla="*/ 20 w 54"/>
                <a:gd name="T25" fmla="*/ 13 h 109"/>
                <a:gd name="T26" fmla="*/ 31 w 54"/>
                <a:gd name="T27" fmla="*/ 7 h 109"/>
                <a:gd name="T28" fmla="*/ 42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5" name="Freeform 857"/>
            <p:cNvSpPr>
              <a:spLocks/>
            </p:cNvSpPr>
            <p:nvPr/>
          </p:nvSpPr>
          <p:spPr bwMode="auto">
            <a:xfrm>
              <a:off x="4516" y="1705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2 w 54"/>
                <a:gd name="T3" fmla="*/ 108 h 109"/>
                <a:gd name="T4" fmla="*/ 31 w 54"/>
                <a:gd name="T5" fmla="*/ 104 h 109"/>
                <a:gd name="T6" fmla="*/ 20 w 54"/>
                <a:gd name="T7" fmla="*/ 98 h 109"/>
                <a:gd name="T8" fmla="*/ 12 w 54"/>
                <a:gd name="T9" fmla="*/ 89 h 109"/>
                <a:gd name="T10" fmla="*/ 5 w 54"/>
                <a:gd name="T11" fmla="*/ 79 h 109"/>
                <a:gd name="T12" fmla="*/ 1 w 54"/>
                <a:gd name="T13" fmla="*/ 67 h 109"/>
                <a:gd name="T14" fmla="*/ 0 w 54"/>
                <a:gd name="T15" fmla="*/ 55 h 109"/>
                <a:gd name="T16" fmla="*/ 1 w 54"/>
                <a:gd name="T17" fmla="*/ 44 h 109"/>
                <a:gd name="T18" fmla="*/ 5 w 54"/>
                <a:gd name="T19" fmla="*/ 32 h 109"/>
                <a:gd name="T20" fmla="*/ 12 w 54"/>
                <a:gd name="T21" fmla="*/ 22 h 109"/>
                <a:gd name="T22" fmla="*/ 20 w 54"/>
                <a:gd name="T23" fmla="*/ 13 h 109"/>
                <a:gd name="T24" fmla="*/ 31 w 54"/>
                <a:gd name="T25" fmla="*/ 7 h 109"/>
                <a:gd name="T26" fmla="*/ 42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2" y="108"/>
                  </a:lnTo>
                  <a:lnTo>
                    <a:pt x="31" y="104"/>
                  </a:lnTo>
                  <a:lnTo>
                    <a:pt x="20" y="98"/>
                  </a:lnTo>
                  <a:lnTo>
                    <a:pt x="12" y="89"/>
                  </a:lnTo>
                  <a:lnTo>
                    <a:pt x="5" y="79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5" y="32"/>
                  </a:lnTo>
                  <a:lnTo>
                    <a:pt x="12" y="22"/>
                  </a:lnTo>
                  <a:lnTo>
                    <a:pt x="20" y="13"/>
                  </a:lnTo>
                  <a:lnTo>
                    <a:pt x="31" y="7"/>
                  </a:lnTo>
                  <a:lnTo>
                    <a:pt x="42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6" name="Freeform 858"/>
            <p:cNvSpPr>
              <a:spLocks/>
            </p:cNvSpPr>
            <p:nvPr/>
          </p:nvSpPr>
          <p:spPr bwMode="auto">
            <a:xfrm>
              <a:off x="4596" y="1654"/>
              <a:ext cx="42" cy="3"/>
            </a:xfrm>
            <a:custGeom>
              <a:avLst/>
              <a:gdLst>
                <a:gd name="T0" fmla="*/ 378 w 378"/>
                <a:gd name="T1" fmla="*/ 0 h 28"/>
                <a:gd name="T2" fmla="*/ 306 w 378"/>
                <a:gd name="T3" fmla="*/ 1 h 28"/>
                <a:gd name="T4" fmla="*/ 235 w 378"/>
                <a:gd name="T5" fmla="*/ 4 h 28"/>
                <a:gd name="T6" fmla="*/ 165 w 378"/>
                <a:gd name="T7" fmla="*/ 9 h 28"/>
                <a:gd name="T8" fmla="*/ 94 w 378"/>
                <a:gd name="T9" fmla="*/ 16 h 28"/>
                <a:gd name="T10" fmla="*/ 24 w 378"/>
                <a:gd name="T11" fmla="*/ 24 h 28"/>
                <a:gd name="T12" fmla="*/ 0 w 37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8">
                  <a:moveTo>
                    <a:pt x="378" y="0"/>
                  </a:moveTo>
                  <a:lnTo>
                    <a:pt x="306" y="1"/>
                  </a:lnTo>
                  <a:lnTo>
                    <a:pt x="235" y="4"/>
                  </a:lnTo>
                  <a:lnTo>
                    <a:pt x="165" y="9"/>
                  </a:lnTo>
                  <a:lnTo>
                    <a:pt x="94" y="16"/>
                  </a:lnTo>
                  <a:lnTo>
                    <a:pt x="24" y="24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7" name="Freeform 859"/>
            <p:cNvSpPr>
              <a:spLocks/>
            </p:cNvSpPr>
            <p:nvPr/>
          </p:nvSpPr>
          <p:spPr bwMode="auto">
            <a:xfrm>
              <a:off x="4529" y="1661"/>
              <a:ext cx="44" cy="14"/>
            </a:xfrm>
            <a:custGeom>
              <a:avLst/>
              <a:gdLst>
                <a:gd name="T0" fmla="*/ 393 w 393"/>
                <a:gd name="T1" fmla="*/ 0 h 124"/>
                <a:gd name="T2" fmla="*/ 341 w 393"/>
                <a:gd name="T3" fmla="*/ 13 h 124"/>
                <a:gd name="T4" fmla="*/ 273 w 393"/>
                <a:gd name="T5" fmla="*/ 31 h 124"/>
                <a:gd name="T6" fmla="*/ 204 w 393"/>
                <a:gd name="T7" fmla="*/ 51 h 124"/>
                <a:gd name="T8" fmla="*/ 137 w 393"/>
                <a:gd name="T9" fmla="*/ 73 h 124"/>
                <a:gd name="T10" fmla="*/ 70 w 393"/>
                <a:gd name="T11" fmla="*/ 96 h 124"/>
                <a:gd name="T12" fmla="*/ 4 w 393"/>
                <a:gd name="T13" fmla="*/ 123 h 124"/>
                <a:gd name="T14" fmla="*/ 0 w 393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3" h="124">
                  <a:moveTo>
                    <a:pt x="393" y="0"/>
                  </a:moveTo>
                  <a:lnTo>
                    <a:pt x="341" y="13"/>
                  </a:lnTo>
                  <a:lnTo>
                    <a:pt x="273" y="31"/>
                  </a:lnTo>
                  <a:lnTo>
                    <a:pt x="204" y="51"/>
                  </a:lnTo>
                  <a:lnTo>
                    <a:pt x="137" y="73"/>
                  </a:lnTo>
                  <a:lnTo>
                    <a:pt x="70" y="96"/>
                  </a:lnTo>
                  <a:lnTo>
                    <a:pt x="4" y="123"/>
                  </a:lnTo>
                  <a:lnTo>
                    <a:pt x="0" y="12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8" name="Freeform 860"/>
            <p:cNvSpPr>
              <a:spLocks/>
            </p:cNvSpPr>
            <p:nvPr/>
          </p:nvSpPr>
          <p:spPr bwMode="auto">
            <a:xfrm>
              <a:off x="4470" y="1684"/>
              <a:ext cx="39" cy="24"/>
            </a:xfrm>
            <a:custGeom>
              <a:avLst/>
              <a:gdLst>
                <a:gd name="T0" fmla="*/ 351 w 351"/>
                <a:gd name="T1" fmla="*/ 0 h 214"/>
                <a:gd name="T2" fmla="*/ 348 w 351"/>
                <a:gd name="T3" fmla="*/ 2 h 214"/>
                <a:gd name="T4" fmla="*/ 286 w 351"/>
                <a:gd name="T5" fmla="*/ 35 h 214"/>
                <a:gd name="T6" fmla="*/ 224 w 351"/>
                <a:gd name="T7" fmla="*/ 69 h 214"/>
                <a:gd name="T8" fmla="*/ 162 w 351"/>
                <a:gd name="T9" fmla="*/ 105 h 214"/>
                <a:gd name="T10" fmla="*/ 102 w 351"/>
                <a:gd name="T11" fmla="*/ 143 h 214"/>
                <a:gd name="T12" fmla="*/ 43 w 351"/>
                <a:gd name="T13" fmla="*/ 183 h 214"/>
                <a:gd name="T14" fmla="*/ 0 w 351"/>
                <a:gd name="T15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1" h="214">
                  <a:moveTo>
                    <a:pt x="351" y="0"/>
                  </a:moveTo>
                  <a:lnTo>
                    <a:pt x="348" y="2"/>
                  </a:lnTo>
                  <a:lnTo>
                    <a:pt x="286" y="35"/>
                  </a:lnTo>
                  <a:lnTo>
                    <a:pt x="224" y="69"/>
                  </a:lnTo>
                  <a:lnTo>
                    <a:pt x="162" y="105"/>
                  </a:lnTo>
                  <a:lnTo>
                    <a:pt x="102" y="143"/>
                  </a:lnTo>
                  <a:lnTo>
                    <a:pt x="43" y="183"/>
                  </a:lnTo>
                  <a:lnTo>
                    <a:pt x="0" y="21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89" name="Freeform 861"/>
            <p:cNvSpPr>
              <a:spLocks/>
            </p:cNvSpPr>
            <p:nvPr/>
          </p:nvSpPr>
          <p:spPr bwMode="auto">
            <a:xfrm>
              <a:off x="4421" y="1722"/>
              <a:ext cx="30" cy="29"/>
            </a:xfrm>
            <a:custGeom>
              <a:avLst/>
              <a:gdLst>
                <a:gd name="T0" fmla="*/ 271 w 271"/>
                <a:gd name="T1" fmla="*/ 0 h 265"/>
                <a:gd name="T2" fmla="*/ 252 w 271"/>
                <a:gd name="T3" fmla="*/ 16 h 265"/>
                <a:gd name="T4" fmla="*/ 199 w 271"/>
                <a:gd name="T5" fmla="*/ 63 h 265"/>
                <a:gd name="T6" fmla="*/ 148 w 271"/>
                <a:gd name="T7" fmla="*/ 111 h 265"/>
                <a:gd name="T8" fmla="*/ 97 w 271"/>
                <a:gd name="T9" fmla="*/ 162 h 265"/>
                <a:gd name="T10" fmla="*/ 48 w 271"/>
                <a:gd name="T11" fmla="*/ 213 h 265"/>
                <a:gd name="T12" fmla="*/ 0 w 271"/>
                <a:gd name="T13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265">
                  <a:moveTo>
                    <a:pt x="271" y="0"/>
                  </a:moveTo>
                  <a:lnTo>
                    <a:pt x="252" y="16"/>
                  </a:lnTo>
                  <a:lnTo>
                    <a:pt x="199" y="63"/>
                  </a:lnTo>
                  <a:lnTo>
                    <a:pt x="148" y="111"/>
                  </a:lnTo>
                  <a:lnTo>
                    <a:pt x="97" y="162"/>
                  </a:lnTo>
                  <a:lnTo>
                    <a:pt x="48" y="213"/>
                  </a:lnTo>
                  <a:lnTo>
                    <a:pt x="0" y="26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90" name="Group 862"/>
          <p:cNvGrpSpPr>
            <a:grpSpLocks/>
          </p:cNvGrpSpPr>
          <p:nvPr/>
        </p:nvGrpSpPr>
        <p:grpSpPr bwMode="auto">
          <a:xfrm>
            <a:off x="7289991" y="626618"/>
            <a:ext cx="3175" cy="2546350"/>
            <a:chOff x="4421" y="1204"/>
            <a:chExt cx="1" cy="802"/>
          </a:xfrm>
        </p:grpSpPr>
        <p:sp>
          <p:nvSpPr>
            <p:cNvPr id="23391" name="Line 863"/>
            <p:cNvSpPr>
              <a:spLocks noChangeShapeType="1"/>
            </p:cNvSpPr>
            <p:nvPr/>
          </p:nvSpPr>
          <p:spPr bwMode="auto">
            <a:xfrm>
              <a:off x="4421" y="1204"/>
              <a:ext cx="1" cy="98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2" name="Line 864"/>
            <p:cNvSpPr>
              <a:spLocks noChangeShapeType="1"/>
            </p:cNvSpPr>
            <p:nvPr/>
          </p:nvSpPr>
          <p:spPr bwMode="auto">
            <a:xfrm>
              <a:off x="4421" y="1345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3" name="Line 865"/>
            <p:cNvSpPr>
              <a:spLocks noChangeShapeType="1"/>
            </p:cNvSpPr>
            <p:nvPr/>
          </p:nvSpPr>
          <p:spPr bwMode="auto">
            <a:xfrm>
              <a:off x="4421" y="1388"/>
              <a:ext cx="1" cy="174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4" name="Line 866"/>
            <p:cNvSpPr>
              <a:spLocks noChangeShapeType="1"/>
            </p:cNvSpPr>
            <p:nvPr/>
          </p:nvSpPr>
          <p:spPr bwMode="auto">
            <a:xfrm>
              <a:off x="4421" y="1605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5" name="Line 867"/>
            <p:cNvSpPr>
              <a:spLocks noChangeShapeType="1"/>
            </p:cNvSpPr>
            <p:nvPr/>
          </p:nvSpPr>
          <p:spPr bwMode="auto">
            <a:xfrm>
              <a:off x="4421" y="1648"/>
              <a:ext cx="1" cy="173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6" name="Line 868"/>
            <p:cNvSpPr>
              <a:spLocks noChangeShapeType="1"/>
            </p:cNvSpPr>
            <p:nvPr/>
          </p:nvSpPr>
          <p:spPr bwMode="auto">
            <a:xfrm>
              <a:off x="4421" y="186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97" name="Line 869"/>
            <p:cNvSpPr>
              <a:spLocks noChangeShapeType="1"/>
            </p:cNvSpPr>
            <p:nvPr/>
          </p:nvSpPr>
          <p:spPr bwMode="auto">
            <a:xfrm>
              <a:off x="4421" y="1908"/>
              <a:ext cx="1" cy="98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98" name="Group 870"/>
          <p:cNvGrpSpPr>
            <a:grpSpLocks/>
          </p:cNvGrpSpPr>
          <p:nvPr/>
        </p:nvGrpSpPr>
        <p:grpSpPr bwMode="auto">
          <a:xfrm>
            <a:off x="6218428" y="2258568"/>
            <a:ext cx="2130552" cy="38100"/>
            <a:chOff x="4084" y="1705"/>
            <a:chExt cx="675" cy="12"/>
          </a:xfrm>
        </p:grpSpPr>
        <p:sp>
          <p:nvSpPr>
            <p:cNvPr id="23399" name="Freeform 871"/>
            <p:cNvSpPr>
              <a:spLocks/>
            </p:cNvSpPr>
            <p:nvPr/>
          </p:nvSpPr>
          <p:spPr bwMode="auto">
            <a:xfrm>
              <a:off x="4084" y="1705"/>
              <a:ext cx="6" cy="12"/>
            </a:xfrm>
            <a:custGeom>
              <a:avLst/>
              <a:gdLst>
                <a:gd name="T0" fmla="*/ 54 w 54"/>
                <a:gd name="T1" fmla="*/ 55 h 109"/>
                <a:gd name="T2" fmla="*/ 54 w 54"/>
                <a:gd name="T3" fmla="*/ 109 h 109"/>
                <a:gd name="T4" fmla="*/ 43 w 54"/>
                <a:gd name="T5" fmla="*/ 108 h 109"/>
                <a:gd name="T6" fmla="*/ 31 w 54"/>
                <a:gd name="T7" fmla="*/ 104 h 109"/>
                <a:gd name="T8" fmla="*/ 21 w 54"/>
                <a:gd name="T9" fmla="*/ 98 h 109"/>
                <a:gd name="T10" fmla="*/ 12 w 54"/>
                <a:gd name="T11" fmla="*/ 89 h 109"/>
                <a:gd name="T12" fmla="*/ 6 w 54"/>
                <a:gd name="T13" fmla="*/ 79 h 109"/>
                <a:gd name="T14" fmla="*/ 2 w 54"/>
                <a:gd name="T15" fmla="*/ 67 h 109"/>
                <a:gd name="T16" fmla="*/ 0 w 54"/>
                <a:gd name="T17" fmla="*/ 55 h 109"/>
                <a:gd name="T18" fmla="*/ 2 w 54"/>
                <a:gd name="T19" fmla="*/ 44 h 109"/>
                <a:gd name="T20" fmla="*/ 6 w 54"/>
                <a:gd name="T21" fmla="*/ 32 h 109"/>
                <a:gd name="T22" fmla="*/ 12 w 54"/>
                <a:gd name="T23" fmla="*/ 22 h 109"/>
                <a:gd name="T24" fmla="*/ 21 w 54"/>
                <a:gd name="T25" fmla="*/ 13 h 109"/>
                <a:gd name="T26" fmla="*/ 31 w 54"/>
                <a:gd name="T27" fmla="*/ 7 h 109"/>
                <a:gd name="T28" fmla="*/ 43 w 54"/>
                <a:gd name="T29" fmla="*/ 3 h 109"/>
                <a:gd name="T30" fmla="*/ 54 w 54"/>
                <a:gd name="T31" fmla="*/ 0 h 109"/>
                <a:gd name="T32" fmla="*/ 54 w 54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09">
                  <a:moveTo>
                    <a:pt x="54" y="55"/>
                  </a:moveTo>
                  <a:lnTo>
                    <a:pt x="54" y="109"/>
                  </a:ln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  <a:lnTo>
                    <a:pt x="5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0" name="Freeform 872"/>
            <p:cNvSpPr>
              <a:spLocks/>
            </p:cNvSpPr>
            <p:nvPr/>
          </p:nvSpPr>
          <p:spPr bwMode="auto">
            <a:xfrm>
              <a:off x="4084" y="1705"/>
              <a:ext cx="6" cy="12"/>
            </a:xfrm>
            <a:custGeom>
              <a:avLst/>
              <a:gdLst>
                <a:gd name="T0" fmla="*/ 54 w 54"/>
                <a:gd name="T1" fmla="*/ 109 h 109"/>
                <a:gd name="T2" fmla="*/ 43 w 54"/>
                <a:gd name="T3" fmla="*/ 108 h 109"/>
                <a:gd name="T4" fmla="*/ 31 w 54"/>
                <a:gd name="T5" fmla="*/ 104 h 109"/>
                <a:gd name="T6" fmla="*/ 21 w 54"/>
                <a:gd name="T7" fmla="*/ 98 h 109"/>
                <a:gd name="T8" fmla="*/ 12 w 54"/>
                <a:gd name="T9" fmla="*/ 89 h 109"/>
                <a:gd name="T10" fmla="*/ 6 w 54"/>
                <a:gd name="T11" fmla="*/ 79 h 109"/>
                <a:gd name="T12" fmla="*/ 2 w 54"/>
                <a:gd name="T13" fmla="*/ 67 h 109"/>
                <a:gd name="T14" fmla="*/ 0 w 54"/>
                <a:gd name="T15" fmla="*/ 55 h 109"/>
                <a:gd name="T16" fmla="*/ 2 w 54"/>
                <a:gd name="T17" fmla="*/ 44 h 109"/>
                <a:gd name="T18" fmla="*/ 6 w 54"/>
                <a:gd name="T19" fmla="*/ 32 h 109"/>
                <a:gd name="T20" fmla="*/ 12 w 54"/>
                <a:gd name="T21" fmla="*/ 22 h 109"/>
                <a:gd name="T22" fmla="*/ 21 w 54"/>
                <a:gd name="T23" fmla="*/ 13 h 109"/>
                <a:gd name="T24" fmla="*/ 31 w 54"/>
                <a:gd name="T25" fmla="*/ 7 h 109"/>
                <a:gd name="T26" fmla="*/ 43 w 54"/>
                <a:gd name="T27" fmla="*/ 3 h 109"/>
                <a:gd name="T28" fmla="*/ 54 w 54"/>
                <a:gd name="T2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09">
                  <a:moveTo>
                    <a:pt x="54" y="109"/>
                  </a:moveTo>
                  <a:lnTo>
                    <a:pt x="43" y="108"/>
                  </a:lnTo>
                  <a:lnTo>
                    <a:pt x="31" y="104"/>
                  </a:lnTo>
                  <a:lnTo>
                    <a:pt x="21" y="98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2"/>
                  </a:lnTo>
                  <a:lnTo>
                    <a:pt x="12" y="22"/>
                  </a:lnTo>
                  <a:lnTo>
                    <a:pt x="21" y="13"/>
                  </a:lnTo>
                  <a:lnTo>
                    <a:pt x="31" y="7"/>
                  </a:lnTo>
                  <a:lnTo>
                    <a:pt x="43" y="3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1" name="Freeform 873"/>
            <p:cNvSpPr>
              <a:spLocks/>
            </p:cNvSpPr>
            <p:nvPr/>
          </p:nvSpPr>
          <p:spPr bwMode="auto">
            <a:xfrm>
              <a:off x="4090" y="1705"/>
              <a:ext cx="663" cy="12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2" name="Freeform 874"/>
            <p:cNvSpPr>
              <a:spLocks/>
            </p:cNvSpPr>
            <p:nvPr/>
          </p:nvSpPr>
          <p:spPr bwMode="auto">
            <a:xfrm>
              <a:off x="4090" y="1705"/>
              <a:ext cx="663" cy="12"/>
            </a:xfrm>
            <a:custGeom>
              <a:avLst/>
              <a:gdLst>
                <a:gd name="T0" fmla="*/ 0 w 5969"/>
                <a:gd name="T1" fmla="*/ 0 h 109"/>
                <a:gd name="T2" fmla="*/ 0 w 5969"/>
                <a:gd name="T3" fmla="*/ 55 h 109"/>
                <a:gd name="T4" fmla="*/ 0 w 5969"/>
                <a:gd name="T5" fmla="*/ 109 h 109"/>
                <a:gd name="T6" fmla="*/ 5969 w 5969"/>
                <a:gd name="T7" fmla="*/ 109 h 109"/>
                <a:gd name="T8" fmla="*/ 5969 w 5969"/>
                <a:gd name="T9" fmla="*/ 55 h 109"/>
                <a:gd name="T10" fmla="*/ 5969 w 5969"/>
                <a:gd name="T11" fmla="*/ 0 h 109"/>
                <a:gd name="T12" fmla="*/ 0 w 5969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9" h="109">
                  <a:moveTo>
                    <a:pt x="0" y="0"/>
                  </a:moveTo>
                  <a:lnTo>
                    <a:pt x="0" y="55"/>
                  </a:lnTo>
                  <a:lnTo>
                    <a:pt x="0" y="109"/>
                  </a:lnTo>
                  <a:lnTo>
                    <a:pt x="5969" y="109"/>
                  </a:lnTo>
                  <a:lnTo>
                    <a:pt x="5969" y="55"/>
                  </a:lnTo>
                  <a:lnTo>
                    <a:pt x="596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3" name="Freeform 875"/>
            <p:cNvSpPr>
              <a:spLocks/>
            </p:cNvSpPr>
            <p:nvPr/>
          </p:nvSpPr>
          <p:spPr bwMode="auto">
            <a:xfrm>
              <a:off x="4753" y="1705"/>
              <a:ext cx="6" cy="12"/>
            </a:xfrm>
            <a:custGeom>
              <a:avLst/>
              <a:gdLst>
                <a:gd name="T0" fmla="*/ 0 w 55"/>
                <a:gd name="T1" fmla="*/ 55 h 109"/>
                <a:gd name="T2" fmla="*/ 0 w 55"/>
                <a:gd name="T3" fmla="*/ 0 h 109"/>
                <a:gd name="T4" fmla="*/ 11 w 55"/>
                <a:gd name="T5" fmla="*/ 3 h 109"/>
                <a:gd name="T6" fmla="*/ 23 w 55"/>
                <a:gd name="T7" fmla="*/ 7 h 109"/>
                <a:gd name="T8" fmla="*/ 33 w 55"/>
                <a:gd name="T9" fmla="*/ 13 h 109"/>
                <a:gd name="T10" fmla="*/ 42 w 55"/>
                <a:gd name="T11" fmla="*/ 22 h 109"/>
                <a:gd name="T12" fmla="*/ 48 w 55"/>
                <a:gd name="T13" fmla="*/ 32 h 109"/>
                <a:gd name="T14" fmla="*/ 52 w 55"/>
                <a:gd name="T15" fmla="*/ 44 h 109"/>
                <a:gd name="T16" fmla="*/ 55 w 55"/>
                <a:gd name="T17" fmla="*/ 55 h 109"/>
                <a:gd name="T18" fmla="*/ 52 w 55"/>
                <a:gd name="T19" fmla="*/ 67 h 109"/>
                <a:gd name="T20" fmla="*/ 48 w 55"/>
                <a:gd name="T21" fmla="*/ 79 h 109"/>
                <a:gd name="T22" fmla="*/ 42 w 55"/>
                <a:gd name="T23" fmla="*/ 89 h 109"/>
                <a:gd name="T24" fmla="*/ 33 w 55"/>
                <a:gd name="T25" fmla="*/ 98 h 109"/>
                <a:gd name="T26" fmla="*/ 23 w 55"/>
                <a:gd name="T27" fmla="*/ 104 h 109"/>
                <a:gd name="T28" fmla="*/ 11 w 55"/>
                <a:gd name="T29" fmla="*/ 108 h 109"/>
                <a:gd name="T30" fmla="*/ 0 w 55"/>
                <a:gd name="T31" fmla="*/ 109 h 109"/>
                <a:gd name="T32" fmla="*/ 0 w 55"/>
                <a:gd name="T33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09">
                  <a:moveTo>
                    <a:pt x="0" y="55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4" name="Freeform 876"/>
            <p:cNvSpPr>
              <a:spLocks/>
            </p:cNvSpPr>
            <p:nvPr/>
          </p:nvSpPr>
          <p:spPr bwMode="auto">
            <a:xfrm>
              <a:off x="4753" y="1705"/>
              <a:ext cx="6" cy="12"/>
            </a:xfrm>
            <a:custGeom>
              <a:avLst/>
              <a:gdLst>
                <a:gd name="T0" fmla="*/ 0 w 55"/>
                <a:gd name="T1" fmla="*/ 0 h 109"/>
                <a:gd name="T2" fmla="*/ 11 w 55"/>
                <a:gd name="T3" fmla="*/ 3 h 109"/>
                <a:gd name="T4" fmla="*/ 23 w 55"/>
                <a:gd name="T5" fmla="*/ 7 h 109"/>
                <a:gd name="T6" fmla="*/ 33 w 55"/>
                <a:gd name="T7" fmla="*/ 13 h 109"/>
                <a:gd name="T8" fmla="*/ 42 w 55"/>
                <a:gd name="T9" fmla="*/ 22 h 109"/>
                <a:gd name="T10" fmla="*/ 48 w 55"/>
                <a:gd name="T11" fmla="*/ 32 h 109"/>
                <a:gd name="T12" fmla="*/ 52 w 55"/>
                <a:gd name="T13" fmla="*/ 44 h 109"/>
                <a:gd name="T14" fmla="*/ 55 w 55"/>
                <a:gd name="T15" fmla="*/ 55 h 109"/>
                <a:gd name="T16" fmla="*/ 52 w 55"/>
                <a:gd name="T17" fmla="*/ 67 h 109"/>
                <a:gd name="T18" fmla="*/ 48 w 55"/>
                <a:gd name="T19" fmla="*/ 79 h 109"/>
                <a:gd name="T20" fmla="*/ 42 w 55"/>
                <a:gd name="T21" fmla="*/ 89 h 109"/>
                <a:gd name="T22" fmla="*/ 33 w 55"/>
                <a:gd name="T23" fmla="*/ 98 h 109"/>
                <a:gd name="T24" fmla="*/ 23 w 55"/>
                <a:gd name="T25" fmla="*/ 104 h 109"/>
                <a:gd name="T26" fmla="*/ 11 w 55"/>
                <a:gd name="T27" fmla="*/ 108 h 109"/>
                <a:gd name="T28" fmla="*/ 0 w 55"/>
                <a:gd name="T2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109">
                  <a:moveTo>
                    <a:pt x="0" y="0"/>
                  </a:moveTo>
                  <a:lnTo>
                    <a:pt x="11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2" y="22"/>
                  </a:lnTo>
                  <a:lnTo>
                    <a:pt x="48" y="32"/>
                  </a:lnTo>
                  <a:lnTo>
                    <a:pt x="52" y="44"/>
                  </a:lnTo>
                  <a:lnTo>
                    <a:pt x="55" y="55"/>
                  </a:lnTo>
                  <a:lnTo>
                    <a:pt x="52" y="67"/>
                  </a:lnTo>
                  <a:lnTo>
                    <a:pt x="48" y="79"/>
                  </a:lnTo>
                  <a:lnTo>
                    <a:pt x="42" y="89"/>
                  </a:lnTo>
                  <a:lnTo>
                    <a:pt x="33" y="98"/>
                  </a:lnTo>
                  <a:lnTo>
                    <a:pt x="23" y="104"/>
                  </a:lnTo>
                  <a:lnTo>
                    <a:pt x="11" y="108"/>
                  </a:lnTo>
                  <a:lnTo>
                    <a:pt x="0" y="1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405" name="Group 877"/>
          <p:cNvGrpSpPr>
            <a:grpSpLocks/>
          </p:cNvGrpSpPr>
          <p:nvPr/>
        </p:nvGrpSpPr>
        <p:grpSpPr bwMode="auto">
          <a:xfrm>
            <a:off x="6231128" y="2091881"/>
            <a:ext cx="2105025" cy="3175"/>
            <a:chOff x="4090" y="1654"/>
            <a:chExt cx="663" cy="1"/>
          </a:xfrm>
        </p:grpSpPr>
        <p:sp>
          <p:nvSpPr>
            <p:cNvPr id="23406" name="Line 878"/>
            <p:cNvSpPr>
              <a:spLocks noChangeShapeType="1"/>
            </p:cNvSpPr>
            <p:nvPr/>
          </p:nvSpPr>
          <p:spPr bwMode="auto">
            <a:xfrm>
              <a:off x="4090" y="1654"/>
              <a:ext cx="45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7" name="Line 879"/>
            <p:cNvSpPr>
              <a:spLocks noChangeShapeType="1"/>
            </p:cNvSpPr>
            <p:nvPr/>
          </p:nvSpPr>
          <p:spPr bwMode="auto">
            <a:xfrm>
              <a:off x="4158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8" name="Line 880"/>
            <p:cNvSpPr>
              <a:spLocks noChangeShapeType="1"/>
            </p:cNvSpPr>
            <p:nvPr/>
          </p:nvSpPr>
          <p:spPr bwMode="auto">
            <a:xfrm>
              <a:off x="4227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09" name="Line 881"/>
            <p:cNvSpPr>
              <a:spLocks noChangeShapeType="1"/>
            </p:cNvSpPr>
            <p:nvPr/>
          </p:nvSpPr>
          <p:spPr bwMode="auto">
            <a:xfrm>
              <a:off x="4296" y="1654"/>
              <a:ext cx="45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0" name="Line 882"/>
            <p:cNvSpPr>
              <a:spLocks noChangeShapeType="1"/>
            </p:cNvSpPr>
            <p:nvPr/>
          </p:nvSpPr>
          <p:spPr bwMode="auto">
            <a:xfrm>
              <a:off x="4364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1" name="Line 883"/>
            <p:cNvSpPr>
              <a:spLocks noChangeShapeType="1"/>
            </p:cNvSpPr>
            <p:nvPr/>
          </p:nvSpPr>
          <p:spPr bwMode="auto">
            <a:xfrm>
              <a:off x="4433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2" name="Line 884"/>
            <p:cNvSpPr>
              <a:spLocks noChangeShapeType="1"/>
            </p:cNvSpPr>
            <p:nvPr/>
          </p:nvSpPr>
          <p:spPr bwMode="auto">
            <a:xfrm>
              <a:off x="4501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3" name="Line 885"/>
            <p:cNvSpPr>
              <a:spLocks noChangeShapeType="1"/>
            </p:cNvSpPr>
            <p:nvPr/>
          </p:nvSpPr>
          <p:spPr bwMode="auto">
            <a:xfrm>
              <a:off x="4570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4" name="Line 886"/>
            <p:cNvSpPr>
              <a:spLocks noChangeShapeType="1"/>
            </p:cNvSpPr>
            <p:nvPr/>
          </p:nvSpPr>
          <p:spPr bwMode="auto">
            <a:xfrm>
              <a:off x="4639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15" name="Line 887"/>
            <p:cNvSpPr>
              <a:spLocks noChangeShapeType="1"/>
            </p:cNvSpPr>
            <p:nvPr/>
          </p:nvSpPr>
          <p:spPr bwMode="auto">
            <a:xfrm>
              <a:off x="4707" y="1654"/>
              <a:ext cx="4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416" name="Line 888"/>
          <p:cNvSpPr>
            <a:spLocks noChangeShapeType="1"/>
          </p:cNvSpPr>
          <p:nvPr/>
        </p:nvSpPr>
        <p:spPr bwMode="auto">
          <a:xfrm>
            <a:off x="3657600" y="2407794"/>
            <a:ext cx="3632391" cy="0"/>
          </a:xfrm>
          <a:prstGeom prst="line">
            <a:avLst/>
          </a:prstGeom>
          <a:noFill/>
          <a:ln w="0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9" name="Rectangle 2"/>
          <p:cNvSpPr txBox="1">
            <a:spLocks noChangeArrowheads="1"/>
          </p:cNvSpPr>
          <p:nvPr/>
        </p:nvSpPr>
        <p:spPr>
          <a:xfrm>
            <a:off x="-1" y="-9143"/>
            <a:ext cx="6702425" cy="389682"/>
          </a:xfrm>
          <a:prstGeom prst="rect">
            <a:avLst/>
          </a:prstGeom>
          <a:noFill/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defTabSz="457200"/>
            <a:r>
              <a:rPr lang="en-US" sz="220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5.3 Vẽ hình chiếu thư ba khi biết đầy đủ 2 hình chiếu</a:t>
            </a:r>
            <a:endParaRPr lang="en-US" sz="2000" dirty="0">
              <a:solidFill>
                <a:srgbClr val="FF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6" name="Straight Connector 5"/>
          <p:cNvCxnSpPr>
            <a:stCxn id="22959" idx="5"/>
          </p:cNvCxnSpPr>
          <p:nvPr/>
        </p:nvCxnSpPr>
        <p:spPr>
          <a:xfrm>
            <a:off x="5245100" y="2982468"/>
            <a:ext cx="3657600" cy="36576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23007" idx="1"/>
          </p:cNvCxnSpPr>
          <p:nvPr/>
        </p:nvCxnSpPr>
        <p:spPr>
          <a:xfrm>
            <a:off x="5260800" y="4004115"/>
            <a:ext cx="100207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23011" idx="3"/>
          </p:cNvCxnSpPr>
          <p:nvPr/>
        </p:nvCxnSpPr>
        <p:spPr>
          <a:xfrm flipV="1">
            <a:off x="5272751" y="6087433"/>
            <a:ext cx="3079277" cy="41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stCxn id="23345" idx="3"/>
          </p:cNvCxnSpPr>
          <p:nvPr/>
        </p:nvCxnSpPr>
        <p:spPr>
          <a:xfrm flipH="1">
            <a:off x="8326629" y="898241"/>
            <a:ext cx="20954" cy="51891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18" name="Straight Connector 23417"/>
          <p:cNvCxnSpPr>
            <a:stCxn id="22565" idx="0"/>
            <a:endCxn id="23345" idx="1"/>
          </p:cNvCxnSpPr>
          <p:nvPr/>
        </p:nvCxnSpPr>
        <p:spPr>
          <a:xfrm>
            <a:off x="4362462" y="891840"/>
            <a:ext cx="3977501" cy="22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22" name="Straight Connector 23421"/>
          <p:cNvCxnSpPr>
            <a:stCxn id="22990" idx="0"/>
            <a:endCxn id="23324" idx="9"/>
          </p:cNvCxnSpPr>
          <p:nvPr/>
        </p:nvCxnSpPr>
        <p:spPr>
          <a:xfrm flipV="1">
            <a:off x="5260975" y="2630670"/>
            <a:ext cx="2361900" cy="11031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28" name="Straight Connector 22527"/>
          <p:cNvCxnSpPr>
            <a:stCxn id="22997" idx="1"/>
            <a:endCxn id="23335" idx="6"/>
          </p:cNvCxnSpPr>
          <p:nvPr/>
        </p:nvCxnSpPr>
        <p:spPr>
          <a:xfrm>
            <a:off x="4806950" y="1590514"/>
            <a:ext cx="2822073" cy="2397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" name="Straight Connector 863"/>
          <p:cNvCxnSpPr>
            <a:stCxn id="23161" idx="0"/>
          </p:cNvCxnSpPr>
          <p:nvPr/>
        </p:nvCxnSpPr>
        <p:spPr>
          <a:xfrm flipV="1">
            <a:off x="4832350" y="4702215"/>
            <a:ext cx="2122678" cy="32332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" name="Straight Connector 865"/>
          <p:cNvCxnSpPr/>
          <p:nvPr/>
        </p:nvCxnSpPr>
        <p:spPr>
          <a:xfrm>
            <a:off x="4806950" y="5369707"/>
            <a:ext cx="2815925" cy="15552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8" name="Straight Connector 867"/>
          <p:cNvCxnSpPr>
            <a:stCxn id="23331" idx="6"/>
          </p:cNvCxnSpPr>
          <p:nvPr/>
        </p:nvCxnSpPr>
        <p:spPr>
          <a:xfrm>
            <a:off x="6950619" y="1600950"/>
            <a:ext cx="4409" cy="3110852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2" name="Straight Connector 871"/>
          <p:cNvCxnSpPr>
            <a:stCxn id="23313" idx="4"/>
          </p:cNvCxnSpPr>
          <p:nvPr/>
        </p:nvCxnSpPr>
        <p:spPr>
          <a:xfrm>
            <a:off x="7615253" y="1580706"/>
            <a:ext cx="7622" cy="3814405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7" name="Straight Connector 876"/>
          <p:cNvCxnSpPr>
            <a:stCxn id="22760" idx="0"/>
            <a:endCxn id="23406" idx="0"/>
          </p:cNvCxnSpPr>
          <p:nvPr/>
        </p:nvCxnSpPr>
        <p:spPr>
          <a:xfrm flipV="1">
            <a:off x="3005987" y="2091881"/>
            <a:ext cx="3225141" cy="19463"/>
          </a:xfrm>
          <a:prstGeom prst="lin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9" name="Straight Connector 878"/>
          <p:cNvCxnSpPr/>
          <p:nvPr/>
        </p:nvCxnSpPr>
        <p:spPr>
          <a:xfrm>
            <a:off x="2961210" y="4350281"/>
            <a:ext cx="3658856" cy="0"/>
          </a:xfrm>
          <a:prstGeom prst="lin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1" name="Straight Connector 880"/>
          <p:cNvCxnSpPr/>
          <p:nvPr/>
        </p:nvCxnSpPr>
        <p:spPr>
          <a:xfrm>
            <a:off x="6610541" y="2091881"/>
            <a:ext cx="0" cy="2267922"/>
          </a:xfrm>
          <a:prstGeom prst="lin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0" name="Straight Connector 949"/>
          <p:cNvCxnSpPr/>
          <p:nvPr/>
        </p:nvCxnSpPr>
        <p:spPr>
          <a:xfrm>
            <a:off x="3019095" y="5732241"/>
            <a:ext cx="4981905" cy="0"/>
          </a:xfrm>
          <a:prstGeom prst="lin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3" name="Straight Connector 952"/>
          <p:cNvCxnSpPr/>
          <p:nvPr/>
        </p:nvCxnSpPr>
        <p:spPr>
          <a:xfrm>
            <a:off x="7978331" y="2076411"/>
            <a:ext cx="0" cy="3655334"/>
          </a:xfrm>
          <a:prstGeom prst="line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0" name="Straight Connector 889"/>
          <p:cNvCxnSpPr/>
          <p:nvPr/>
        </p:nvCxnSpPr>
        <p:spPr>
          <a:xfrm>
            <a:off x="5259355" y="2282839"/>
            <a:ext cx="968598" cy="112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2" name="Straight Connector 891"/>
          <p:cNvCxnSpPr>
            <a:stCxn id="23118" idx="0"/>
          </p:cNvCxnSpPr>
          <p:nvPr/>
        </p:nvCxnSpPr>
        <p:spPr>
          <a:xfrm>
            <a:off x="5168900" y="5055301"/>
            <a:ext cx="2140141" cy="127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4" name="Straight Connector 893"/>
          <p:cNvCxnSpPr/>
          <p:nvPr/>
        </p:nvCxnSpPr>
        <p:spPr>
          <a:xfrm>
            <a:off x="7291898" y="3020568"/>
            <a:ext cx="16958" cy="20379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0838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2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000"/>
                                        <p:tgtEl>
                                          <p:spTgt spid="23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3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2000"/>
                                        <p:tgtEl>
                                          <p:spTgt spid="23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2000"/>
                                        <p:tgtEl>
                                          <p:spTgt spid="23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2000"/>
                                        <p:tgtEl>
                                          <p:spTgt spid="23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2000"/>
                                        <p:tgtEl>
                                          <p:spTgt spid="23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2000"/>
                                        <p:tgtEl>
                                          <p:spTgt spid="23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23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22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2000"/>
                                        <p:tgtEl>
                                          <p:spTgt spid="2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2000"/>
                                        <p:tgtEl>
                                          <p:spTgt spid="23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2000"/>
                                        <p:tgtEl>
                                          <p:spTgt spid="23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 nodeType="clickPar">
                      <p:stCondLst>
                        <p:cond delay="indefinite"/>
                      </p:stCondLst>
                      <p:childTnLst>
                        <p:par>
                          <p:cTn id="1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2000"/>
                                        <p:tgtEl>
                                          <p:spTgt spid="23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2000"/>
                                        <p:tgtEl>
                                          <p:spTgt spid="23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500"/>
                                        <p:tgtEl>
                                          <p:spTgt spid="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 nodeType="clickPar">
                      <p:stCondLst>
                        <p:cond delay="indefinite"/>
                      </p:stCondLst>
                      <p:childTnLst>
                        <p:par>
                          <p:cTn id="1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2000"/>
                                        <p:tgtEl>
                                          <p:spTgt spid="23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7" dur="500"/>
                                        <p:tgtEl>
                                          <p:spTgt spid="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0" dur="500"/>
                                        <p:tgtEl>
                                          <p:spTgt spid="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3" dur="2000"/>
                                        <p:tgtEl>
                                          <p:spTgt spid="23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6" dur="2000"/>
                                        <p:tgtEl>
                                          <p:spTgt spid="23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 nodeType="clickPar">
                      <p:stCondLst>
                        <p:cond delay="indefinite"/>
                      </p:stCondLst>
                      <p:childTnLst>
                        <p:par>
                          <p:cTn id="1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1" dur="2000"/>
                                        <p:tgtEl>
                                          <p:spTgt spid="23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2000"/>
                                        <p:tgtEl>
                                          <p:spTgt spid="233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1" dur="2000"/>
                                        <p:tgtEl>
                                          <p:spTgt spid="23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2000"/>
                                        <p:tgtEl>
                                          <p:spTgt spid="234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3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 nodeType="clickPar">
                      <p:stCondLst>
                        <p:cond delay="indefinite"/>
                      </p:stCondLst>
                      <p:childTnLst>
                        <p:par>
                          <p:cTn id="1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6" dur="2000"/>
                                        <p:tgtEl>
                                          <p:spTgt spid="23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0" dur="2000"/>
                                        <p:tgtEl>
                                          <p:spTgt spid="23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416" grpId="0" animBg="1"/>
      <p:bldP spid="23416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roup 2"/>
          <p:cNvGrpSpPr>
            <a:grpSpLocks/>
          </p:cNvGrpSpPr>
          <p:nvPr/>
        </p:nvGrpSpPr>
        <p:grpSpPr bwMode="auto">
          <a:xfrm>
            <a:off x="598488" y="379413"/>
            <a:ext cx="5026025" cy="6097587"/>
            <a:chOff x="3405" y="1286"/>
            <a:chExt cx="3166" cy="3841"/>
          </a:xfrm>
        </p:grpSpPr>
        <p:grpSp>
          <p:nvGrpSpPr>
            <p:cNvPr id="23555" name="Group 3"/>
            <p:cNvGrpSpPr>
              <a:grpSpLocks/>
            </p:cNvGrpSpPr>
            <p:nvPr/>
          </p:nvGrpSpPr>
          <p:grpSpPr bwMode="auto">
            <a:xfrm>
              <a:off x="3778" y="3906"/>
              <a:ext cx="1437" cy="343"/>
              <a:chOff x="3778" y="3883"/>
              <a:chExt cx="1437" cy="343"/>
            </a:xfrm>
          </p:grpSpPr>
          <p:sp>
            <p:nvSpPr>
              <p:cNvPr id="23556" name="Freeform 4"/>
              <p:cNvSpPr>
                <a:spLocks/>
              </p:cNvSpPr>
              <p:nvPr/>
            </p:nvSpPr>
            <p:spPr bwMode="auto">
              <a:xfrm>
                <a:off x="4329" y="3997"/>
                <a:ext cx="12" cy="23"/>
              </a:xfrm>
              <a:custGeom>
                <a:avLst/>
                <a:gdLst>
                  <a:gd name="T0" fmla="*/ 0 w 60"/>
                  <a:gd name="T1" fmla="*/ 59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7 h 118"/>
                  <a:gd name="T8" fmla="*/ 37 w 60"/>
                  <a:gd name="T9" fmla="*/ 13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59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6 h 118"/>
                  <a:gd name="T24" fmla="*/ 37 w 60"/>
                  <a:gd name="T25" fmla="*/ 105 h 118"/>
                  <a:gd name="T26" fmla="*/ 25 w 60"/>
                  <a:gd name="T27" fmla="*/ 112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59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7" name="Freeform 5"/>
              <p:cNvSpPr>
                <a:spLocks/>
              </p:cNvSpPr>
              <p:nvPr/>
            </p:nvSpPr>
            <p:spPr bwMode="auto">
              <a:xfrm>
                <a:off x="4329" y="3997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7 h 118"/>
                  <a:gd name="T6" fmla="*/ 37 w 60"/>
                  <a:gd name="T7" fmla="*/ 13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59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6 h 118"/>
                  <a:gd name="T22" fmla="*/ 37 w 60"/>
                  <a:gd name="T23" fmla="*/ 105 h 118"/>
                  <a:gd name="T24" fmla="*/ 25 w 60"/>
                  <a:gd name="T25" fmla="*/ 112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8" name="Freeform 6"/>
              <p:cNvSpPr>
                <a:spLocks/>
              </p:cNvSpPr>
              <p:nvPr/>
            </p:nvSpPr>
            <p:spPr bwMode="auto">
              <a:xfrm>
                <a:off x="3790" y="3997"/>
                <a:ext cx="539" cy="23"/>
              </a:xfrm>
              <a:custGeom>
                <a:avLst/>
                <a:gdLst>
                  <a:gd name="T0" fmla="*/ 2697 w 2697"/>
                  <a:gd name="T1" fmla="*/ 118 h 118"/>
                  <a:gd name="T2" fmla="*/ 2697 w 2697"/>
                  <a:gd name="T3" fmla="*/ 59 h 118"/>
                  <a:gd name="T4" fmla="*/ 2697 w 2697"/>
                  <a:gd name="T5" fmla="*/ 0 h 118"/>
                  <a:gd name="T6" fmla="*/ 0 w 2697"/>
                  <a:gd name="T7" fmla="*/ 0 h 118"/>
                  <a:gd name="T8" fmla="*/ 0 w 2697"/>
                  <a:gd name="T9" fmla="*/ 59 h 118"/>
                  <a:gd name="T10" fmla="*/ 0 w 2697"/>
                  <a:gd name="T11" fmla="*/ 118 h 118"/>
                  <a:gd name="T12" fmla="*/ 2697 w 2697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2697" y="118"/>
                    </a:move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9" name="Freeform 7"/>
              <p:cNvSpPr>
                <a:spLocks/>
              </p:cNvSpPr>
              <p:nvPr/>
            </p:nvSpPr>
            <p:spPr bwMode="auto">
              <a:xfrm>
                <a:off x="3790" y="3997"/>
                <a:ext cx="539" cy="23"/>
              </a:xfrm>
              <a:custGeom>
                <a:avLst/>
                <a:gdLst>
                  <a:gd name="T0" fmla="*/ 2697 w 2697"/>
                  <a:gd name="T1" fmla="*/ 118 h 118"/>
                  <a:gd name="T2" fmla="*/ 2697 w 2697"/>
                  <a:gd name="T3" fmla="*/ 59 h 118"/>
                  <a:gd name="T4" fmla="*/ 2697 w 2697"/>
                  <a:gd name="T5" fmla="*/ 0 h 118"/>
                  <a:gd name="T6" fmla="*/ 0 w 2697"/>
                  <a:gd name="T7" fmla="*/ 0 h 118"/>
                  <a:gd name="T8" fmla="*/ 0 w 2697"/>
                  <a:gd name="T9" fmla="*/ 59 h 118"/>
                  <a:gd name="T10" fmla="*/ 0 w 2697"/>
                  <a:gd name="T11" fmla="*/ 118 h 118"/>
                  <a:gd name="T12" fmla="*/ 2697 w 2697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2697" y="118"/>
                    </a:move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0" name="Freeform 8"/>
              <p:cNvSpPr>
                <a:spLocks/>
              </p:cNvSpPr>
              <p:nvPr/>
            </p:nvSpPr>
            <p:spPr bwMode="auto">
              <a:xfrm>
                <a:off x="3778" y="3997"/>
                <a:ext cx="12" cy="23"/>
              </a:xfrm>
              <a:custGeom>
                <a:avLst/>
                <a:gdLst>
                  <a:gd name="T0" fmla="*/ 59 w 59"/>
                  <a:gd name="T1" fmla="*/ 59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2 h 118"/>
                  <a:gd name="T8" fmla="*/ 22 w 59"/>
                  <a:gd name="T9" fmla="*/ 105 h 118"/>
                  <a:gd name="T10" fmla="*/ 13 w 59"/>
                  <a:gd name="T11" fmla="*/ 96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59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3 h 118"/>
                  <a:gd name="T26" fmla="*/ 34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59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1" name="Freeform 9"/>
              <p:cNvSpPr>
                <a:spLocks/>
              </p:cNvSpPr>
              <p:nvPr/>
            </p:nvSpPr>
            <p:spPr bwMode="auto">
              <a:xfrm>
                <a:off x="3778" y="3997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2 h 118"/>
                  <a:gd name="T6" fmla="*/ 22 w 59"/>
                  <a:gd name="T7" fmla="*/ 105 h 118"/>
                  <a:gd name="T8" fmla="*/ 13 w 59"/>
                  <a:gd name="T9" fmla="*/ 96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59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3 h 118"/>
                  <a:gd name="T24" fmla="*/ 34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2" name="Freeform 10"/>
              <p:cNvSpPr>
                <a:spLocks/>
              </p:cNvSpPr>
              <p:nvPr/>
            </p:nvSpPr>
            <p:spPr bwMode="auto">
              <a:xfrm>
                <a:off x="4329" y="4203"/>
                <a:ext cx="12" cy="23"/>
              </a:xfrm>
              <a:custGeom>
                <a:avLst/>
                <a:gdLst>
                  <a:gd name="T0" fmla="*/ 0 w 60"/>
                  <a:gd name="T1" fmla="*/ 59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6 h 118"/>
                  <a:gd name="T8" fmla="*/ 37 w 60"/>
                  <a:gd name="T9" fmla="*/ 13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59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6 h 118"/>
                  <a:gd name="T24" fmla="*/ 37 w 60"/>
                  <a:gd name="T25" fmla="*/ 105 h 118"/>
                  <a:gd name="T26" fmla="*/ 25 w 60"/>
                  <a:gd name="T27" fmla="*/ 112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59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6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3" name="Freeform 11"/>
              <p:cNvSpPr>
                <a:spLocks/>
              </p:cNvSpPr>
              <p:nvPr/>
            </p:nvSpPr>
            <p:spPr bwMode="auto">
              <a:xfrm>
                <a:off x="4329" y="4203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6 h 118"/>
                  <a:gd name="T6" fmla="*/ 37 w 60"/>
                  <a:gd name="T7" fmla="*/ 13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59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6 h 118"/>
                  <a:gd name="T22" fmla="*/ 37 w 60"/>
                  <a:gd name="T23" fmla="*/ 105 h 118"/>
                  <a:gd name="T24" fmla="*/ 25 w 60"/>
                  <a:gd name="T25" fmla="*/ 112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6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4" name="Freeform 12"/>
              <p:cNvSpPr>
                <a:spLocks/>
              </p:cNvSpPr>
              <p:nvPr/>
            </p:nvSpPr>
            <p:spPr bwMode="auto">
              <a:xfrm>
                <a:off x="3790" y="4203"/>
                <a:ext cx="539" cy="23"/>
              </a:xfrm>
              <a:custGeom>
                <a:avLst/>
                <a:gdLst>
                  <a:gd name="T0" fmla="*/ 2697 w 2697"/>
                  <a:gd name="T1" fmla="*/ 118 h 118"/>
                  <a:gd name="T2" fmla="*/ 2697 w 2697"/>
                  <a:gd name="T3" fmla="*/ 59 h 118"/>
                  <a:gd name="T4" fmla="*/ 2697 w 2697"/>
                  <a:gd name="T5" fmla="*/ 0 h 118"/>
                  <a:gd name="T6" fmla="*/ 0 w 2697"/>
                  <a:gd name="T7" fmla="*/ 0 h 118"/>
                  <a:gd name="T8" fmla="*/ 0 w 2697"/>
                  <a:gd name="T9" fmla="*/ 59 h 118"/>
                  <a:gd name="T10" fmla="*/ 0 w 2697"/>
                  <a:gd name="T11" fmla="*/ 118 h 118"/>
                  <a:gd name="T12" fmla="*/ 2697 w 2697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2697" y="118"/>
                    </a:move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5" name="Freeform 13"/>
              <p:cNvSpPr>
                <a:spLocks/>
              </p:cNvSpPr>
              <p:nvPr/>
            </p:nvSpPr>
            <p:spPr bwMode="auto">
              <a:xfrm>
                <a:off x="3790" y="4203"/>
                <a:ext cx="539" cy="23"/>
              </a:xfrm>
              <a:custGeom>
                <a:avLst/>
                <a:gdLst>
                  <a:gd name="T0" fmla="*/ 2697 w 2697"/>
                  <a:gd name="T1" fmla="*/ 118 h 118"/>
                  <a:gd name="T2" fmla="*/ 2697 w 2697"/>
                  <a:gd name="T3" fmla="*/ 59 h 118"/>
                  <a:gd name="T4" fmla="*/ 2697 w 2697"/>
                  <a:gd name="T5" fmla="*/ 0 h 118"/>
                  <a:gd name="T6" fmla="*/ 0 w 2697"/>
                  <a:gd name="T7" fmla="*/ 0 h 118"/>
                  <a:gd name="T8" fmla="*/ 0 w 2697"/>
                  <a:gd name="T9" fmla="*/ 59 h 118"/>
                  <a:gd name="T10" fmla="*/ 0 w 2697"/>
                  <a:gd name="T11" fmla="*/ 118 h 118"/>
                  <a:gd name="T12" fmla="*/ 2697 w 2697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2697" y="118"/>
                    </a:move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6" name="Freeform 14"/>
              <p:cNvSpPr>
                <a:spLocks/>
              </p:cNvSpPr>
              <p:nvPr/>
            </p:nvSpPr>
            <p:spPr bwMode="auto">
              <a:xfrm>
                <a:off x="3778" y="4203"/>
                <a:ext cx="12" cy="23"/>
              </a:xfrm>
              <a:custGeom>
                <a:avLst/>
                <a:gdLst>
                  <a:gd name="T0" fmla="*/ 59 w 59"/>
                  <a:gd name="T1" fmla="*/ 59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2 h 118"/>
                  <a:gd name="T8" fmla="*/ 22 w 59"/>
                  <a:gd name="T9" fmla="*/ 105 h 118"/>
                  <a:gd name="T10" fmla="*/ 13 w 59"/>
                  <a:gd name="T11" fmla="*/ 96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59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3 h 118"/>
                  <a:gd name="T26" fmla="*/ 34 w 59"/>
                  <a:gd name="T27" fmla="*/ 6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59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7" name="Freeform 15"/>
              <p:cNvSpPr>
                <a:spLocks/>
              </p:cNvSpPr>
              <p:nvPr/>
            </p:nvSpPr>
            <p:spPr bwMode="auto">
              <a:xfrm>
                <a:off x="3778" y="4203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2 h 118"/>
                  <a:gd name="T6" fmla="*/ 22 w 59"/>
                  <a:gd name="T7" fmla="*/ 105 h 118"/>
                  <a:gd name="T8" fmla="*/ 13 w 59"/>
                  <a:gd name="T9" fmla="*/ 96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59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3 h 118"/>
                  <a:gd name="T24" fmla="*/ 34 w 59"/>
                  <a:gd name="T25" fmla="*/ 6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6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8" name="Freeform 16"/>
              <p:cNvSpPr>
                <a:spLocks/>
              </p:cNvSpPr>
              <p:nvPr/>
            </p:nvSpPr>
            <p:spPr bwMode="auto">
              <a:xfrm>
                <a:off x="5191" y="4106"/>
                <a:ext cx="23" cy="6"/>
              </a:xfrm>
              <a:custGeom>
                <a:avLst/>
                <a:gdLst>
                  <a:gd name="T0" fmla="*/ 1 w 119"/>
                  <a:gd name="T1" fmla="*/ 31 h 31"/>
                  <a:gd name="T2" fmla="*/ 60 w 119"/>
                  <a:gd name="T3" fmla="*/ 28 h 31"/>
                  <a:gd name="T4" fmla="*/ 119 w 119"/>
                  <a:gd name="T5" fmla="*/ 26 h 31"/>
                  <a:gd name="T6" fmla="*/ 117 w 119"/>
                  <a:gd name="T7" fmla="*/ 0 h 31"/>
                  <a:gd name="T8" fmla="*/ 59 w 119"/>
                  <a:gd name="T9" fmla="*/ 2 h 31"/>
                  <a:gd name="T10" fmla="*/ 0 w 119"/>
                  <a:gd name="T11" fmla="*/ 4 h 31"/>
                  <a:gd name="T12" fmla="*/ 1 w 119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" y="31"/>
                    </a:moveTo>
                    <a:lnTo>
                      <a:pt x="60" y="28"/>
                    </a:lnTo>
                    <a:lnTo>
                      <a:pt x="119" y="26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4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9" name="Freeform 17"/>
              <p:cNvSpPr>
                <a:spLocks/>
              </p:cNvSpPr>
              <p:nvPr/>
            </p:nvSpPr>
            <p:spPr bwMode="auto">
              <a:xfrm>
                <a:off x="5191" y="4106"/>
                <a:ext cx="23" cy="6"/>
              </a:xfrm>
              <a:custGeom>
                <a:avLst/>
                <a:gdLst>
                  <a:gd name="T0" fmla="*/ 1 w 119"/>
                  <a:gd name="T1" fmla="*/ 31 h 31"/>
                  <a:gd name="T2" fmla="*/ 60 w 119"/>
                  <a:gd name="T3" fmla="*/ 28 h 31"/>
                  <a:gd name="T4" fmla="*/ 119 w 119"/>
                  <a:gd name="T5" fmla="*/ 26 h 31"/>
                  <a:gd name="T6" fmla="*/ 117 w 119"/>
                  <a:gd name="T7" fmla="*/ 0 h 31"/>
                  <a:gd name="T8" fmla="*/ 59 w 119"/>
                  <a:gd name="T9" fmla="*/ 2 h 31"/>
                  <a:gd name="T10" fmla="*/ 0 w 119"/>
                  <a:gd name="T11" fmla="*/ 4 h 31"/>
                  <a:gd name="T12" fmla="*/ 1 w 119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" y="31"/>
                    </a:moveTo>
                    <a:lnTo>
                      <a:pt x="60" y="28"/>
                    </a:lnTo>
                    <a:lnTo>
                      <a:pt x="119" y="26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4"/>
                    </a:lnTo>
                    <a:lnTo>
                      <a:pt x="1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0" name="Freeform 18"/>
              <p:cNvSpPr>
                <a:spLocks/>
              </p:cNvSpPr>
              <p:nvPr/>
            </p:nvSpPr>
            <p:spPr bwMode="auto">
              <a:xfrm>
                <a:off x="5191" y="4106"/>
                <a:ext cx="11" cy="1"/>
              </a:xfrm>
              <a:custGeom>
                <a:avLst/>
                <a:gdLst>
                  <a:gd name="T0" fmla="*/ 59 w 59"/>
                  <a:gd name="T1" fmla="*/ 0 h 2"/>
                  <a:gd name="T2" fmla="*/ 0 w 59"/>
                  <a:gd name="T3" fmla="*/ 2 h 2"/>
                  <a:gd name="T4" fmla="*/ 0 w 59"/>
                  <a:gd name="T5" fmla="*/ 0 h 2"/>
                  <a:gd name="T6" fmla="*/ 59 w 59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2">
                    <a:moveTo>
                      <a:pt x="59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1" name="Line 19"/>
              <p:cNvSpPr>
                <a:spLocks noChangeShapeType="1"/>
              </p:cNvSpPr>
              <p:nvPr/>
            </p:nvSpPr>
            <p:spPr bwMode="auto">
              <a:xfrm flipV="1">
                <a:off x="5191" y="41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2" name="Freeform 20"/>
              <p:cNvSpPr>
                <a:spLocks/>
              </p:cNvSpPr>
              <p:nvPr/>
            </p:nvSpPr>
            <p:spPr bwMode="auto">
              <a:xfrm>
                <a:off x="5191" y="4101"/>
                <a:ext cx="23" cy="5"/>
              </a:xfrm>
              <a:custGeom>
                <a:avLst/>
                <a:gdLst>
                  <a:gd name="T0" fmla="*/ 0 w 119"/>
                  <a:gd name="T1" fmla="*/ 27 h 27"/>
                  <a:gd name="T2" fmla="*/ 59 w 119"/>
                  <a:gd name="T3" fmla="*/ 27 h 27"/>
                  <a:gd name="T4" fmla="*/ 119 w 119"/>
                  <a:gd name="T5" fmla="*/ 27 h 27"/>
                  <a:gd name="T6" fmla="*/ 119 w 119"/>
                  <a:gd name="T7" fmla="*/ 0 h 27"/>
                  <a:gd name="T8" fmla="*/ 59 w 119"/>
                  <a:gd name="T9" fmla="*/ 0 h 27"/>
                  <a:gd name="T10" fmla="*/ 0 w 119"/>
                  <a:gd name="T11" fmla="*/ 0 h 27"/>
                  <a:gd name="T12" fmla="*/ 0 w 119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7">
                    <a:moveTo>
                      <a:pt x="0" y="27"/>
                    </a:moveTo>
                    <a:lnTo>
                      <a:pt x="59" y="27"/>
                    </a:lnTo>
                    <a:lnTo>
                      <a:pt x="119" y="27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3" name="Freeform 21"/>
              <p:cNvSpPr>
                <a:spLocks/>
              </p:cNvSpPr>
              <p:nvPr/>
            </p:nvSpPr>
            <p:spPr bwMode="auto">
              <a:xfrm>
                <a:off x="5191" y="4101"/>
                <a:ext cx="23" cy="5"/>
              </a:xfrm>
              <a:custGeom>
                <a:avLst/>
                <a:gdLst>
                  <a:gd name="T0" fmla="*/ 0 w 119"/>
                  <a:gd name="T1" fmla="*/ 27 h 27"/>
                  <a:gd name="T2" fmla="*/ 59 w 119"/>
                  <a:gd name="T3" fmla="*/ 27 h 27"/>
                  <a:gd name="T4" fmla="*/ 119 w 119"/>
                  <a:gd name="T5" fmla="*/ 27 h 27"/>
                  <a:gd name="T6" fmla="*/ 119 w 119"/>
                  <a:gd name="T7" fmla="*/ 0 h 27"/>
                  <a:gd name="T8" fmla="*/ 59 w 119"/>
                  <a:gd name="T9" fmla="*/ 0 h 27"/>
                  <a:gd name="T10" fmla="*/ 0 w 119"/>
                  <a:gd name="T11" fmla="*/ 0 h 27"/>
                  <a:gd name="T12" fmla="*/ 0 w 119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7">
                    <a:moveTo>
                      <a:pt x="0" y="27"/>
                    </a:moveTo>
                    <a:lnTo>
                      <a:pt x="59" y="27"/>
                    </a:lnTo>
                    <a:lnTo>
                      <a:pt x="119" y="27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4" name="Freeform 22"/>
              <p:cNvSpPr>
                <a:spLocks/>
              </p:cNvSpPr>
              <p:nvPr/>
            </p:nvSpPr>
            <p:spPr bwMode="auto">
              <a:xfrm>
                <a:off x="5202" y="4100"/>
                <a:ext cx="12" cy="1"/>
              </a:xfrm>
              <a:custGeom>
                <a:avLst/>
                <a:gdLst>
                  <a:gd name="T0" fmla="*/ 0 w 60"/>
                  <a:gd name="T1" fmla="*/ 2 h 2"/>
                  <a:gd name="T2" fmla="*/ 60 w 60"/>
                  <a:gd name="T3" fmla="*/ 2 h 2"/>
                  <a:gd name="T4" fmla="*/ 58 w 60"/>
                  <a:gd name="T5" fmla="*/ 0 h 2"/>
                  <a:gd name="T6" fmla="*/ 0 w 60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2">
                    <a:moveTo>
                      <a:pt x="0" y="2"/>
                    </a:moveTo>
                    <a:lnTo>
                      <a:pt x="60" y="2"/>
                    </a:lnTo>
                    <a:lnTo>
                      <a:pt x="58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5" name="Line 23"/>
              <p:cNvSpPr>
                <a:spLocks noChangeShapeType="1"/>
              </p:cNvSpPr>
              <p:nvPr/>
            </p:nvSpPr>
            <p:spPr bwMode="auto">
              <a:xfrm flipH="1" flipV="1">
                <a:off x="5214" y="41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6" name="Freeform 24"/>
              <p:cNvSpPr>
                <a:spLocks/>
              </p:cNvSpPr>
              <p:nvPr/>
            </p:nvSpPr>
            <p:spPr bwMode="auto">
              <a:xfrm>
                <a:off x="5190" y="4095"/>
                <a:ext cx="24" cy="6"/>
              </a:xfrm>
              <a:custGeom>
                <a:avLst/>
                <a:gdLst>
                  <a:gd name="T0" fmla="*/ 1 w 118"/>
                  <a:gd name="T1" fmla="*/ 31 h 31"/>
                  <a:gd name="T2" fmla="*/ 60 w 118"/>
                  <a:gd name="T3" fmla="*/ 28 h 31"/>
                  <a:gd name="T4" fmla="*/ 118 w 118"/>
                  <a:gd name="T5" fmla="*/ 26 h 31"/>
                  <a:gd name="T6" fmla="*/ 117 w 118"/>
                  <a:gd name="T7" fmla="*/ 0 h 31"/>
                  <a:gd name="T8" fmla="*/ 59 w 118"/>
                  <a:gd name="T9" fmla="*/ 2 h 31"/>
                  <a:gd name="T10" fmla="*/ 0 w 118"/>
                  <a:gd name="T11" fmla="*/ 4 h 31"/>
                  <a:gd name="T12" fmla="*/ 1 w 118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1" y="31"/>
                    </a:moveTo>
                    <a:lnTo>
                      <a:pt x="60" y="28"/>
                    </a:lnTo>
                    <a:lnTo>
                      <a:pt x="118" y="26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4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7" name="Freeform 25"/>
              <p:cNvSpPr>
                <a:spLocks/>
              </p:cNvSpPr>
              <p:nvPr/>
            </p:nvSpPr>
            <p:spPr bwMode="auto">
              <a:xfrm>
                <a:off x="5190" y="4095"/>
                <a:ext cx="24" cy="6"/>
              </a:xfrm>
              <a:custGeom>
                <a:avLst/>
                <a:gdLst>
                  <a:gd name="T0" fmla="*/ 1 w 118"/>
                  <a:gd name="T1" fmla="*/ 31 h 31"/>
                  <a:gd name="T2" fmla="*/ 60 w 118"/>
                  <a:gd name="T3" fmla="*/ 28 h 31"/>
                  <a:gd name="T4" fmla="*/ 118 w 118"/>
                  <a:gd name="T5" fmla="*/ 26 h 31"/>
                  <a:gd name="T6" fmla="*/ 117 w 118"/>
                  <a:gd name="T7" fmla="*/ 0 h 31"/>
                  <a:gd name="T8" fmla="*/ 59 w 118"/>
                  <a:gd name="T9" fmla="*/ 2 h 31"/>
                  <a:gd name="T10" fmla="*/ 0 w 118"/>
                  <a:gd name="T11" fmla="*/ 4 h 31"/>
                  <a:gd name="T12" fmla="*/ 1 w 118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1" y="31"/>
                    </a:moveTo>
                    <a:lnTo>
                      <a:pt x="60" y="28"/>
                    </a:lnTo>
                    <a:lnTo>
                      <a:pt x="118" y="26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4"/>
                    </a:lnTo>
                    <a:lnTo>
                      <a:pt x="1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8" name="Freeform 26"/>
              <p:cNvSpPr>
                <a:spLocks/>
              </p:cNvSpPr>
              <p:nvPr/>
            </p:nvSpPr>
            <p:spPr bwMode="auto">
              <a:xfrm>
                <a:off x="5202" y="4095"/>
                <a:ext cx="12" cy="1"/>
              </a:xfrm>
              <a:custGeom>
                <a:avLst/>
                <a:gdLst>
                  <a:gd name="T0" fmla="*/ 0 w 58"/>
                  <a:gd name="T1" fmla="*/ 5 h 5"/>
                  <a:gd name="T2" fmla="*/ 58 w 58"/>
                  <a:gd name="T3" fmla="*/ 3 h 5"/>
                  <a:gd name="T4" fmla="*/ 58 w 58"/>
                  <a:gd name="T5" fmla="*/ 0 h 5"/>
                  <a:gd name="T6" fmla="*/ 0 w 5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">
                    <a:moveTo>
                      <a:pt x="0" y="5"/>
                    </a:moveTo>
                    <a:lnTo>
                      <a:pt x="58" y="3"/>
                    </a:lnTo>
                    <a:lnTo>
                      <a:pt x="58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9" name="Line 27"/>
              <p:cNvSpPr>
                <a:spLocks noChangeShapeType="1"/>
              </p:cNvSpPr>
              <p:nvPr/>
            </p:nvSpPr>
            <p:spPr bwMode="auto">
              <a:xfrm flipV="1">
                <a:off x="5214" y="40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0" name="Freeform 28"/>
              <p:cNvSpPr>
                <a:spLocks/>
              </p:cNvSpPr>
              <p:nvPr/>
            </p:nvSpPr>
            <p:spPr bwMode="auto">
              <a:xfrm>
                <a:off x="5190" y="4089"/>
                <a:ext cx="24" cy="8"/>
              </a:xfrm>
              <a:custGeom>
                <a:avLst/>
                <a:gdLst>
                  <a:gd name="T0" fmla="*/ 2 w 119"/>
                  <a:gd name="T1" fmla="*/ 36 h 36"/>
                  <a:gd name="T2" fmla="*/ 61 w 119"/>
                  <a:gd name="T3" fmla="*/ 31 h 36"/>
                  <a:gd name="T4" fmla="*/ 119 w 119"/>
                  <a:gd name="T5" fmla="*/ 26 h 36"/>
                  <a:gd name="T6" fmla="*/ 117 w 119"/>
                  <a:gd name="T7" fmla="*/ 0 h 36"/>
                  <a:gd name="T8" fmla="*/ 58 w 119"/>
                  <a:gd name="T9" fmla="*/ 5 h 36"/>
                  <a:gd name="T10" fmla="*/ 0 w 119"/>
                  <a:gd name="T11" fmla="*/ 9 h 36"/>
                  <a:gd name="T12" fmla="*/ 2 w 119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6">
                    <a:moveTo>
                      <a:pt x="2" y="36"/>
                    </a:moveTo>
                    <a:lnTo>
                      <a:pt x="61" y="31"/>
                    </a:lnTo>
                    <a:lnTo>
                      <a:pt x="119" y="26"/>
                    </a:lnTo>
                    <a:lnTo>
                      <a:pt x="117" y="0"/>
                    </a:lnTo>
                    <a:lnTo>
                      <a:pt x="58" y="5"/>
                    </a:lnTo>
                    <a:lnTo>
                      <a:pt x="0" y="9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1" name="Freeform 29"/>
              <p:cNvSpPr>
                <a:spLocks/>
              </p:cNvSpPr>
              <p:nvPr/>
            </p:nvSpPr>
            <p:spPr bwMode="auto">
              <a:xfrm>
                <a:off x="5190" y="4089"/>
                <a:ext cx="24" cy="8"/>
              </a:xfrm>
              <a:custGeom>
                <a:avLst/>
                <a:gdLst>
                  <a:gd name="T0" fmla="*/ 2 w 119"/>
                  <a:gd name="T1" fmla="*/ 36 h 36"/>
                  <a:gd name="T2" fmla="*/ 61 w 119"/>
                  <a:gd name="T3" fmla="*/ 31 h 36"/>
                  <a:gd name="T4" fmla="*/ 119 w 119"/>
                  <a:gd name="T5" fmla="*/ 26 h 36"/>
                  <a:gd name="T6" fmla="*/ 117 w 119"/>
                  <a:gd name="T7" fmla="*/ 0 h 36"/>
                  <a:gd name="T8" fmla="*/ 58 w 119"/>
                  <a:gd name="T9" fmla="*/ 5 h 36"/>
                  <a:gd name="T10" fmla="*/ 0 w 119"/>
                  <a:gd name="T11" fmla="*/ 9 h 36"/>
                  <a:gd name="T12" fmla="*/ 2 w 119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6">
                    <a:moveTo>
                      <a:pt x="2" y="36"/>
                    </a:moveTo>
                    <a:lnTo>
                      <a:pt x="61" y="31"/>
                    </a:lnTo>
                    <a:lnTo>
                      <a:pt x="119" y="26"/>
                    </a:lnTo>
                    <a:lnTo>
                      <a:pt x="117" y="0"/>
                    </a:lnTo>
                    <a:lnTo>
                      <a:pt x="58" y="5"/>
                    </a:lnTo>
                    <a:lnTo>
                      <a:pt x="0" y="9"/>
                    </a:lnTo>
                    <a:lnTo>
                      <a:pt x="2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2" name="Freeform 30"/>
              <p:cNvSpPr>
                <a:spLocks/>
              </p:cNvSpPr>
              <p:nvPr/>
            </p:nvSpPr>
            <p:spPr bwMode="auto">
              <a:xfrm>
                <a:off x="5189" y="4084"/>
                <a:ext cx="24" cy="7"/>
              </a:xfrm>
              <a:custGeom>
                <a:avLst/>
                <a:gdLst>
                  <a:gd name="T0" fmla="*/ 3 w 120"/>
                  <a:gd name="T1" fmla="*/ 35 h 35"/>
                  <a:gd name="T2" fmla="*/ 61 w 120"/>
                  <a:gd name="T3" fmla="*/ 31 h 35"/>
                  <a:gd name="T4" fmla="*/ 120 w 120"/>
                  <a:gd name="T5" fmla="*/ 26 h 35"/>
                  <a:gd name="T6" fmla="*/ 118 w 120"/>
                  <a:gd name="T7" fmla="*/ 0 h 35"/>
                  <a:gd name="T8" fmla="*/ 59 w 120"/>
                  <a:gd name="T9" fmla="*/ 4 h 35"/>
                  <a:gd name="T10" fmla="*/ 0 w 120"/>
                  <a:gd name="T11" fmla="*/ 9 h 35"/>
                  <a:gd name="T12" fmla="*/ 3 w 120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5">
                    <a:moveTo>
                      <a:pt x="3" y="35"/>
                    </a:moveTo>
                    <a:lnTo>
                      <a:pt x="61" y="31"/>
                    </a:lnTo>
                    <a:lnTo>
                      <a:pt x="120" y="26"/>
                    </a:lnTo>
                    <a:lnTo>
                      <a:pt x="118" y="0"/>
                    </a:lnTo>
                    <a:lnTo>
                      <a:pt x="59" y="4"/>
                    </a:lnTo>
                    <a:lnTo>
                      <a:pt x="0" y="9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3" name="Freeform 31"/>
              <p:cNvSpPr>
                <a:spLocks/>
              </p:cNvSpPr>
              <p:nvPr/>
            </p:nvSpPr>
            <p:spPr bwMode="auto">
              <a:xfrm>
                <a:off x="5189" y="4084"/>
                <a:ext cx="24" cy="7"/>
              </a:xfrm>
              <a:custGeom>
                <a:avLst/>
                <a:gdLst>
                  <a:gd name="T0" fmla="*/ 3 w 120"/>
                  <a:gd name="T1" fmla="*/ 35 h 35"/>
                  <a:gd name="T2" fmla="*/ 61 w 120"/>
                  <a:gd name="T3" fmla="*/ 31 h 35"/>
                  <a:gd name="T4" fmla="*/ 120 w 120"/>
                  <a:gd name="T5" fmla="*/ 26 h 35"/>
                  <a:gd name="T6" fmla="*/ 118 w 120"/>
                  <a:gd name="T7" fmla="*/ 0 h 35"/>
                  <a:gd name="T8" fmla="*/ 59 w 120"/>
                  <a:gd name="T9" fmla="*/ 4 h 35"/>
                  <a:gd name="T10" fmla="*/ 0 w 120"/>
                  <a:gd name="T11" fmla="*/ 9 h 35"/>
                  <a:gd name="T12" fmla="*/ 3 w 120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5">
                    <a:moveTo>
                      <a:pt x="3" y="35"/>
                    </a:moveTo>
                    <a:lnTo>
                      <a:pt x="61" y="31"/>
                    </a:lnTo>
                    <a:lnTo>
                      <a:pt x="120" y="26"/>
                    </a:lnTo>
                    <a:lnTo>
                      <a:pt x="118" y="0"/>
                    </a:lnTo>
                    <a:lnTo>
                      <a:pt x="59" y="4"/>
                    </a:lnTo>
                    <a:lnTo>
                      <a:pt x="0" y="9"/>
                    </a:lnTo>
                    <a:lnTo>
                      <a:pt x="3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4" name="Freeform 32"/>
              <p:cNvSpPr>
                <a:spLocks/>
              </p:cNvSpPr>
              <p:nvPr/>
            </p:nvSpPr>
            <p:spPr bwMode="auto">
              <a:xfrm>
                <a:off x="5201" y="4083"/>
                <a:ext cx="12" cy="2"/>
              </a:xfrm>
              <a:custGeom>
                <a:avLst/>
                <a:gdLst>
                  <a:gd name="T0" fmla="*/ 0 w 59"/>
                  <a:gd name="T1" fmla="*/ 8 h 8"/>
                  <a:gd name="T2" fmla="*/ 59 w 59"/>
                  <a:gd name="T3" fmla="*/ 4 h 8"/>
                  <a:gd name="T4" fmla="*/ 59 w 59"/>
                  <a:gd name="T5" fmla="*/ 0 h 8"/>
                  <a:gd name="T6" fmla="*/ 0 w 5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8">
                    <a:moveTo>
                      <a:pt x="0" y="8"/>
                    </a:moveTo>
                    <a:lnTo>
                      <a:pt x="59" y="4"/>
                    </a:lnTo>
                    <a:lnTo>
                      <a:pt x="59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5" name="Line 33"/>
              <p:cNvSpPr>
                <a:spLocks noChangeShapeType="1"/>
              </p:cNvSpPr>
              <p:nvPr/>
            </p:nvSpPr>
            <p:spPr bwMode="auto">
              <a:xfrm flipV="1">
                <a:off x="5213" y="4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6" name="Freeform 34"/>
              <p:cNvSpPr>
                <a:spLocks/>
              </p:cNvSpPr>
              <p:nvPr/>
            </p:nvSpPr>
            <p:spPr bwMode="auto">
              <a:xfrm>
                <a:off x="5189" y="4078"/>
                <a:ext cx="24" cy="9"/>
              </a:xfrm>
              <a:custGeom>
                <a:avLst/>
                <a:gdLst>
                  <a:gd name="T0" fmla="*/ 3 w 121"/>
                  <a:gd name="T1" fmla="*/ 42 h 42"/>
                  <a:gd name="T2" fmla="*/ 62 w 121"/>
                  <a:gd name="T3" fmla="*/ 34 h 42"/>
                  <a:gd name="T4" fmla="*/ 121 w 121"/>
                  <a:gd name="T5" fmla="*/ 26 h 42"/>
                  <a:gd name="T6" fmla="*/ 117 w 121"/>
                  <a:gd name="T7" fmla="*/ 0 h 42"/>
                  <a:gd name="T8" fmla="*/ 59 w 121"/>
                  <a:gd name="T9" fmla="*/ 8 h 42"/>
                  <a:gd name="T10" fmla="*/ 0 w 121"/>
                  <a:gd name="T11" fmla="*/ 16 h 42"/>
                  <a:gd name="T12" fmla="*/ 3 w 121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3" y="42"/>
                    </a:moveTo>
                    <a:lnTo>
                      <a:pt x="62" y="34"/>
                    </a:lnTo>
                    <a:lnTo>
                      <a:pt x="121" y="26"/>
                    </a:lnTo>
                    <a:lnTo>
                      <a:pt x="117" y="0"/>
                    </a:lnTo>
                    <a:lnTo>
                      <a:pt x="59" y="8"/>
                    </a:lnTo>
                    <a:lnTo>
                      <a:pt x="0" y="16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7" name="Freeform 35"/>
              <p:cNvSpPr>
                <a:spLocks/>
              </p:cNvSpPr>
              <p:nvPr/>
            </p:nvSpPr>
            <p:spPr bwMode="auto">
              <a:xfrm>
                <a:off x="5189" y="4078"/>
                <a:ext cx="24" cy="9"/>
              </a:xfrm>
              <a:custGeom>
                <a:avLst/>
                <a:gdLst>
                  <a:gd name="T0" fmla="*/ 3 w 121"/>
                  <a:gd name="T1" fmla="*/ 42 h 42"/>
                  <a:gd name="T2" fmla="*/ 62 w 121"/>
                  <a:gd name="T3" fmla="*/ 34 h 42"/>
                  <a:gd name="T4" fmla="*/ 121 w 121"/>
                  <a:gd name="T5" fmla="*/ 26 h 42"/>
                  <a:gd name="T6" fmla="*/ 117 w 121"/>
                  <a:gd name="T7" fmla="*/ 0 h 42"/>
                  <a:gd name="T8" fmla="*/ 59 w 121"/>
                  <a:gd name="T9" fmla="*/ 8 h 42"/>
                  <a:gd name="T10" fmla="*/ 0 w 121"/>
                  <a:gd name="T11" fmla="*/ 16 h 42"/>
                  <a:gd name="T12" fmla="*/ 3 w 121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3" y="42"/>
                    </a:moveTo>
                    <a:lnTo>
                      <a:pt x="62" y="34"/>
                    </a:lnTo>
                    <a:lnTo>
                      <a:pt x="121" y="26"/>
                    </a:lnTo>
                    <a:lnTo>
                      <a:pt x="117" y="0"/>
                    </a:lnTo>
                    <a:lnTo>
                      <a:pt x="59" y="8"/>
                    </a:lnTo>
                    <a:lnTo>
                      <a:pt x="0" y="16"/>
                    </a:lnTo>
                    <a:lnTo>
                      <a:pt x="3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8" name="Freeform 36"/>
              <p:cNvSpPr>
                <a:spLocks/>
              </p:cNvSpPr>
              <p:nvPr/>
            </p:nvSpPr>
            <p:spPr bwMode="auto">
              <a:xfrm>
                <a:off x="5188" y="4073"/>
                <a:ext cx="24" cy="8"/>
              </a:xfrm>
              <a:custGeom>
                <a:avLst/>
                <a:gdLst>
                  <a:gd name="T0" fmla="*/ 3 w 120"/>
                  <a:gd name="T1" fmla="*/ 43 h 43"/>
                  <a:gd name="T2" fmla="*/ 62 w 120"/>
                  <a:gd name="T3" fmla="*/ 35 h 43"/>
                  <a:gd name="T4" fmla="*/ 120 w 120"/>
                  <a:gd name="T5" fmla="*/ 27 h 43"/>
                  <a:gd name="T6" fmla="*/ 117 w 120"/>
                  <a:gd name="T7" fmla="*/ 0 h 43"/>
                  <a:gd name="T8" fmla="*/ 58 w 120"/>
                  <a:gd name="T9" fmla="*/ 8 h 43"/>
                  <a:gd name="T10" fmla="*/ 0 w 120"/>
                  <a:gd name="T11" fmla="*/ 16 h 43"/>
                  <a:gd name="T12" fmla="*/ 3 w 120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3">
                    <a:moveTo>
                      <a:pt x="3" y="43"/>
                    </a:moveTo>
                    <a:lnTo>
                      <a:pt x="62" y="35"/>
                    </a:lnTo>
                    <a:lnTo>
                      <a:pt x="120" y="27"/>
                    </a:lnTo>
                    <a:lnTo>
                      <a:pt x="117" y="0"/>
                    </a:lnTo>
                    <a:lnTo>
                      <a:pt x="58" y="8"/>
                    </a:lnTo>
                    <a:lnTo>
                      <a:pt x="0" y="16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9" name="Freeform 37"/>
              <p:cNvSpPr>
                <a:spLocks/>
              </p:cNvSpPr>
              <p:nvPr/>
            </p:nvSpPr>
            <p:spPr bwMode="auto">
              <a:xfrm>
                <a:off x="5188" y="4073"/>
                <a:ext cx="24" cy="8"/>
              </a:xfrm>
              <a:custGeom>
                <a:avLst/>
                <a:gdLst>
                  <a:gd name="T0" fmla="*/ 3 w 120"/>
                  <a:gd name="T1" fmla="*/ 43 h 43"/>
                  <a:gd name="T2" fmla="*/ 62 w 120"/>
                  <a:gd name="T3" fmla="*/ 35 h 43"/>
                  <a:gd name="T4" fmla="*/ 120 w 120"/>
                  <a:gd name="T5" fmla="*/ 27 h 43"/>
                  <a:gd name="T6" fmla="*/ 117 w 120"/>
                  <a:gd name="T7" fmla="*/ 0 h 43"/>
                  <a:gd name="T8" fmla="*/ 58 w 120"/>
                  <a:gd name="T9" fmla="*/ 8 h 43"/>
                  <a:gd name="T10" fmla="*/ 0 w 120"/>
                  <a:gd name="T11" fmla="*/ 16 h 43"/>
                  <a:gd name="T12" fmla="*/ 3 w 120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3">
                    <a:moveTo>
                      <a:pt x="3" y="43"/>
                    </a:moveTo>
                    <a:lnTo>
                      <a:pt x="62" y="35"/>
                    </a:lnTo>
                    <a:lnTo>
                      <a:pt x="120" y="27"/>
                    </a:lnTo>
                    <a:lnTo>
                      <a:pt x="117" y="0"/>
                    </a:lnTo>
                    <a:lnTo>
                      <a:pt x="58" y="8"/>
                    </a:lnTo>
                    <a:lnTo>
                      <a:pt x="0" y="16"/>
                    </a:lnTo>
                    <a:lnTo>
                      <a:pt x="3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0" name="Freeform 38"/>
              <p:cNvSpPr>
                <a:spLocks/>
              </p:cNvSpPr>
              <p:nvPr/>
            </p:nvSpPr>
            <p:spPr bwMode="auto">
              <a:xfrm>
                <a:off x="5200" y="4072"/>
                <a:ext cx="12" cy="2"/>
              </a:xfrm>
              <a:custGeom>
                <a:avLst/>
                <a:gdLst>
                  <a:gd name="T0" fmla="*/ 0 w 59"/>
                  <a:gd name="T1" fmla="*/ 10 h 10"/>
                  <a:gd name="T2" fmla="*/ 59 w 59"/>
                  <a:gd name="T3" fmla="*/ 2 h 10"/>
                  <a:gd name="T4" fmla="*/ 59 w 59"/>
                  <a:gd name="T5" fmla="*/ 0 h 10"/>
                  <a:gd name="T6" fmla="*/ 0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10"/>
                    </a:moveTo>
                    <a:lnTo>
                      <a:pt x="59" y="2"/>
                    </a:lnTo>
                    <a:lnTo>
                      <a:pt x="5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1" name="Line 39"/>
              <p:cNvSpPr>
                <a:spLocks noChangeShapeType="1"/>
              </p:cNvSpPr>
              <p:nvPr/>
            </p:nvSpPr>
            <p:spPr bwMode="auto">
              <a:xfrm flipV="1">
                <a:off x="5212" y="4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2" name="Freeform 40"/>
              <p:cNvSpPr>
                <a:spLocks/>
              </p:cNvSpPr>
              <p:nvPr/>
            </p:nvSpPr>
            <p:spPr bwMode="auto">
              <a:xfrm>
                <a:off x="5187" y="4067"/>
                <a:ext cx="25" cy="10"/>
              </a:xfrm>
              <a:custGeom>
                <a:avLst/>
                <a:gdLst>
                  <a:gd name="T0" fmla="*/ 5 w 122"/>
                  <a:gd name="T1" fmla="*/ 48 h 48"/>
                  <a:gd name="T2" fmla="*/ 63 w 122"/>
                  <a:gd name="T3" fmla="*/ 37 h 48"/>
                  <a:gd name="T4" fmla="*/ 122 w 122"/>
                  <a:gd name="T5" fmla="*/ 27 h 48"/>
                  <a:gd name="T6" fmla="*/ 117 w 122"/>
                  <a:gd name="T7" fmla="*/ 0 h 48"/>
                  <a:gd name="T8" fmla="*/ 59 w 122"/>
                  <a:gd name="T9" fmla="*/ 11 h 48"/>
                  <a:gd name="T10" fmla="*/ 0 w 122"/>
                  <a:gd name="T11" fmla="*/ 21 h 48"/>
                  <a:gd name="T12" fmla="*/ 5 w 122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8">
                    <a:moveTo>
                      <a:pt x="5" y="48"/>
                    </a:moveTo>
                    <a:lnTo>
                      <a:pt x="63" y="37"/>
                    </a:lnTo>
                    <a:lnTo>
                      <a:pt x="122" y="27"/>
                    </a:lnTo>
                    <a:lnTo>
                      <a:pt x="117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3" name="Freeform 41"/>
              <p:cNvSpPr>
                <a:spLocks/>
              </p:cNvSpPr>
              <p:nvPr/>
            </p:nvSpPr>
            <p:spPr bwMode="auto">
              <a:xfrm>
                <a:off x="5187" y="4067"/>
                <a:ext cx="25" cy="10"/>
              </a:xfrm>
              <a:custGeom>
                <a:avLst/>
                <a:gdLst>
                  <a:gd name="T0" fmla="*/ 5 w 122"/>
                  <a:gd name="T1" fmla="*/ 48 h 48"/>
                  <a:gd name="T2" fmla="*/ 63 w 122"/>
                  <a:gd name="T3" fmla="*/ 37 h 48"/>
                  <a:gd name="T4" fmla="*/ 122 w 122"/>
                  <a:gd name="T5" fmla="*/ 27 h 48"/>
                  <a:gd name="T6" fmla="*/ 117 w 122"/>
                  <a:gd name="T7" fmla="*/ 0 h 48"/>
                  <a:gd name="T8" fmla="*/ 59 w 122"/>
                  <a:gd name="T9" fmla="*/ 11 h 48"/>
                  <a:gd name="T10" fmla="*/ 0 w 122"/>
                  <a:gd name="T11" fmla="*/ 21 h 48"/>
                  <a:gd name="T12" fmla="*/ 5 w 122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8">
                    <a:moveTo>
                      <a:pt x="5" y="48"/>
                    </a:moveTo>
                    <a:lnTo>
                      <a:pt x="63" y="37"/>
                    </a:lnTo>
                    <a:lnTo>
                      <a:pt x="122" y="27"/>
                    </a:lnTo>
                    <a:lnTo>
                      <a:pt x="117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4" name="Freeform 42"/>
              <p:cNvSpPr>
                <a:spLocks/>
              </p:cNvSpPr>
              <p:nvPr/>
            </p:nvSpPr>
            <p:spPr bwMode="auto">
              <a:xfrm>
                <a:off x="5199" y="4067"/>
                <a:ext cx="12" cy="2"/>
              </a:xfrm>
              <a:custGeom>
                <a:avLst/>
                <a:gdLst>
                  <a:gd name="T0" fmla="*/ 0 w 58"/>
                  <a:gd name="T1" fmla="*/ 11 h 11"/>
                  <a:gd name="T2" fmla="*/ 58 w 58"/>
                  <a:gd name="T3" fmla="*/ 0 h 11"/>
                  <a:gd name="T4" fmla="*/ 58 w 58"/>
                  <a:gd name="T5" fmla="*/ 0 h 11"/>
                  <a:gd name="T6" fmla="*/ 0 w 58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1">
                    <a:moveTo>
                      <a:pt x="0" y="11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5" name="Line 43"/>
              <p:cNvSpPr>
                <a:spLocks noChangeShapeType="1"/>
              </p:cNvSpPr>
              <p:nvPr/>
            </p:nvSpPr>
            <p:spPr bwMode="auto">
              <a:xfrm>
                <a:off x="5211" y="40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6" name="Freeform 44"/>
              <p:cNvSpPr>
                <a:spLocks/>
              </p:cNvSpPr>
              <p:nvPr/>
            </p:nvSpPr>
            <p:spPr bwMode="auto">
              <a:xfrm>
                <a:off x="5186" y="4062"/>
                <a:ext cx="25" cy="9"/>
              </a:xfrm>
              <a:custGeom>
                <a:avLst/>
                <a:gdLst>
                  <a:gd name="T0" fmla="*/ 5 w 122"/>
                  <a:gd name="T1" fmla="*/ 46 h 46"/>
                  <a:gd name="T2" fmla="*/ 64 w 122"/>
                  <a:gd name="T3" fmla="*/ 36 h 46"/>
                  <a:gd name="T4" fmla="*/ 122 w 122"/>
                  <a:gd name="T5" fmla="*/ 25 h 46"/>
                  <a:gd name="T6" fmla="*/ 118 w 122"/>
                  <a:gd name="T7" fmla="*/ 0 h 46"/>
                  <a:gd name="T8" fmla="*/ 59 w 122"/>
                  <a:gd name="T9" fmla="*/ 11 h 46"/>
                  <a:gd name="T10" fmla="*/ 0 w 122"/>
                  <a:gd name="T11" fmla="*/ 21 h 46"/>
                  <a:gd name="T12" fmla="*/ 5 w 122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5" y="46"/>
                    </a:moveTo>
                    <a:lnTo>
                      <a:pt x="64" y="36"/>
                    </a:lnTo>
                    <a:lnTo>
                      <a:pt x="122" y="25"/>
                    </a:lnTo>
                    <a:lnTo>
                      <a:pt x="118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5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7" name="Freeform 45"/>
              <p:cNvSpPr>
                <a:spLocks/>
              </p:cNvSpPr>
              <p:nvPr/>
            </p:nvSpPr>
            <p:spPr bwMode="auto">
              <a:xfrm>
                <a:off x="5186" y="4062"/>
                <a:ext cx="25" cy="9"/>
              </a:xfrm>
              <a:custGeom>
                <a:avLst/>
                <a:gdLst>
                  <a:gd name="T0" fmla="*/ 5 w 122"/>
                  <a:gd name="T1" fmla="*/ 46 h 46"/>
                  <a:gd name="T2" fmla="*/ 64 w 122"/>
                  <a:gd name="T3" fmla="*/ 36 h 46"/>
                  <a:gd name="T4" fmla="*/ 122 w 122"/>
                  <a:gd name="T5" fmla="*/ 25 h 46"/>
                  <a:gd name="T6" fmla="*/ 118 w 122"/>
                  <a:gd name="T7" fmla="*/ 0 h 46"/>
                  <a:gd name="T8" fmla="*/ 59 w 122"/>
                  <a:gd name="T9" fmla="*/ 11 h 46"/>
                  <a:gd name="T10" fmla="*/ 0 w 122"/>
                  <a:gd name="T11" fmla="*/ 21 h 46"/>
                  <a:gd name="T12" fmla="*/ 5 w 122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5" y="46"/>
                    </a:moveTo>
                    <a:lnTo>
                      <a:pt x="64" y="36"/>
                    </a:lnTo>
                    <a:lnTo>
                      <a:pt x="122" y="25"/>
                    </a:lnTo>
                    <a:lnTo>
                      <a:pt x="118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5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8" name="Freeform 46"/>
              <p:cNvSpPr>
                <a:spLocks/>
              </p:cNvSpPr>
              <p:nvPr/>
            </p:nvSpPr>
            <p:spPr bwMode="auto">
              <a:xfrm>
                <a:off x="5186" y="4064"/>
                <a:ext cx="12" cy="2"/>
              </a:xfrm>
              <a:custGeom>
                <a:avLst/>
                <a:gdLst>
                  <a:gd name="T0" fmla="*/ 59 w 59"/>
                  <a:gd name="T1" fmla="*/ 0 h 10"/>
                  <a:gd name="T2" fmla="*/ 0 w 59"/>
                  <a:gd name="T3" fmla="*/ 10 h 10"/>
                  <a:gd name="T4" fmla="*/ 0 w 59"/>
                  <a:gd name="T5" fmla="*/ 10 h 10"/>
                  <a:gd name="T6" fmla="*/ 59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9" name="Line 47"/>
              <p:cNvSpPr>
                <a:spLocks noChangeShapeType="1"/>
              </p:cNvSpPr>
              <p:nvPr/>
            </p:nvSpPr>
            <p:spPr bwMode="auto">
              <a:xfrm>
                <a:off x="5186" y="4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0" name="Freeform 48"/>
              <p:cNvSpPr>
                <a:spLocks/>
              </p:cNvSpPr>
              <p:nvPr/>
            </p:nvSpPr>
            <p:spPr bwMode="auto">
              <a:xfrm>
                <a:off x="5185" y="4057"/>
                <a:ext cx="25" cy="9"/>
              </a:xfrm>
              <a:custGeom>
                <a:avLst/>
                <a:gdLst>
                  <a:gd name="T0" fmla="*/ 4 w 122"/>
                  <a:gd name="T1" fmla="*/ 47 h 47"/>
                  <a:gd name="T2" fmla="*/ 63 w 122"/>
                  <a:gd name="T3" fmla="*/ 37 h 47"/>
                  <a:gd name="T4" fmla="*/ 122 w 122"/>
                  <a:gd name="T5" fmla="*/ 26 h 47"/>
                  <a:gd name="T6" fmla="*/ 117 w 122"/>
                  <a:gd name="T7" fmla="*/ 0 h 47"/>
                  <a:gd name="T8" fmla="*/ 58 w 122"/>
                  <a:gd name="T9" fmla="*/ 10 h 47"/>
                  <a:gd name="T10" fmla="*/ 0 w 122"/>
                  <a:gd name="T11" fmla="*/ 20 h 47"/>
                  <a:gd name="T12" fmla="*/ 4 w 122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4" y="47"/>
                    </a:moveTo>
                    <a:lnTo>
                      <a:pt x="63" y="37"/>
                    </a:lnTo>
                    <a:lnTo>
                      <a:pt x="122" y="26"/>
                    </a:lnTo>
                    <a:lnTo>
                      <a:pt x="117" y="0"/>
                    </a:lnTo>
                    <a:lnTo>
                      <a:pt x="58" y="10"/>
                    </a:lnTo>
                    <a:lnTo>
                      <a:pt x="0" y="20"/>
                    </a:lnTo>
                    <a:lnTo>
                      <a:pt x="4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1" name="Freeform 49"/>
              <p:cNvSpPr>
                <a:spLocks/>
              </p:cNvSpPr>
              <p:nvPr/>
            </p:nvSpPr>
            <p:spPr bwMode="auto">
              <a:xfrm>
                <a:off x="5185" y="4057"/>
                <a:ext cx="25" cy="9"/>
              </a:xfrm>
              <a:custGeom>
                <a:avLst/>
                <a:gdLst>
                  <a:gd name="T0" fmla="*/ 4 w 122"/>
                  <a:gd name="T1" fmla="*/ 47 h 47"/>
                  <a:gd name="T2" fmla="*/ 63 w 122"/>
                  <a:gd name="T3" fmla="*/ 37 h 47"/>
                  <a:gd name="T4" fmla="*/ 122 w 122"/>
                  <a:gd name="T5" fmla="*/ 26 h 47"/>
                  <a:gd name="T6" fmla="*/ 117 w 122"/>
                  <a:gd name="T7" fmla="*/ 0 h 47"/>
                  <a:gd name="T8" fmla="*/ 58 w 122"/>
                  <a:gd name="T9" fmla="*/ 10 h 47"/>
                  <a:gd name="T10" fmla="*/ 0 w 122"/>
                  <a:gd name="T11" fmla="*/ 20 h 47"/>
                  <a:gd name="T12" fmla="*/ 4 w 122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4" y="47"/>
                    </a:moveTo>
                    <a:lnTo>
                      <a:pt x="63" y="37"/>
                    </a:lnTo>
                    <a:lnTo>
                      <a:pt x="122" y="26"/>
                    </a:lnTo>
                    <a:lnTo>
                      <a:pt x="117" y="0"/>
                    </a:lnTo>
                    <a:lnTo>
                      <a:pt x="58" y="10"/>
                    </a:lnTo>
                    <a:lnTo>
                      <a:pt x="0" y="20"/>
                    </a:lnTo>
                    <a:lnTo>
                      <a:pt x="4" y="4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2" name="Freeform 50"/>
              <p:cNvSpPr>
                <a:spLocks/>
              </p:cNvSpPr>
              <p:nvPr/>
            </p:nvSpPr>
            <p:spPr bwMode="auto">
              <a:xfrm>
                <a:off x="5197" y="4056"/>
                <a:ext cx="12" cy="3"/>
              </a:xfrm>
              <a:custGeom>
                <a:avLst/>
                <a:gdLst>
                  <a:gd name="T0" fmla="*/ 0 w 59"/>
                  <a:gd name="T1" fmla="*/ 13 h 13"/>
                  <a:gd name="T2" fmla="*/ 59 w 59"/>
                  <a:gd name="T3" fmla="*/ 3 h 13"/>
                  <a:gd name="T4" fmla="*/ 58 w 59"/>
                  <a:gd name="T5" fmla="*/ 0 h 13"/>
                  <a:gd name="T6" fmla="*/ 0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13"/>
                    </a:moveTo>
                    <a:lnTo>
                      <a:pt x="59" y="3"/>
                    </a:lnTo>
                    <a:lnTo>
                      <a:pt x="58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3" name="Line 51"/>
              <p:cNvSpPr>
                <a:spLocks noChangeShapeType="1"/>
              </p:cNvSpPr>
              <p:nvPr/>
            </p:nvSpPr>
            <p:spPr bwMode="auto">
              <a:xfrm flipH="1" flipV="1">
                <a:off x="5209" y="40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4" name="Freeform 52"/>
              <p:cNvSpPr>
                <a:spLocks/>
              </p:cNvSpPr>
              <p:nvPr/>
            </p:nvSpPr>
            <p:spPr bwMode="auto">
              <a:xfrm>
                <a:off x="5184" y="4051"/>
                <a:ext cx="25" cy="10"/>
              </a:xfrm>
              <a:custGeom>
                <a:avLst/>
                <a:gdLst>
                  <a:gd name="T0" fmla="*/ 6 w 121"/>
                  <a:gd name="T1" fmla="*/ 51 h 51"/>
                  <a:gd name="T2" fmla="*/ 63 w 121"/>
                  <a:gd name="T3" fmla="*/ 38 h 51"/>
                  <a:gd name="T4" fmla="*/ 121 w 121"/>
                  <a:gd name="T5" fmla="*/ 25 h 51"/>
                  <a:gd name="T6" fmla="*/ 115 w 121"/>
                  <a:gd name="T7" fmla="*/ 0 h 51"/>
                  <a:gd name="T8" fmla="*/ 58 w 121"/>
                  <a:gd name="T9" fmla="*/ 13 h 51"/>
                  <a:gd name="T10" fmla="*/ 0 w 121"/>
                  <a:gd name="T11" fmla="*/ 25 h 51"/>
                  <a:gd name="T12" fmla="*/ 6 w 121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6" y="51"/>
                    </a:moveTo>
                    <a:lnTo>
                      <a:pt x="63" y="38"/>
                    </a:lnTo>
                    <a:lnTo>
                      <a:pt x="121" y="25"/>
                    </a:lnTo>
                    <a:lnTo>
                      <a:pt x="115" y="0"/>
                    </a:lnTo>
                    <a:lnTo>
                      <a:pt x="58" y="13"/>
                    </a:lnTo>
                    <a:lnTo>
                      <a:pt x="0" y="25"/>
                    </a:lnTo>
                    <a:lnTo>
                      <a:pt x="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5" name="Freeform 53"/>
              <p:cNvSpPr>
                <a:spLocks/>
              </p:cNvSpPr>
              <p:nvPr/>
            </p:nvSpPr>
            <p:spPr bwMode="auto">
              <a:xfrm>
                <a:off x="5184" y="4051"/>
                <a:ext cx="25" cy="10"/>
              </a:xfrm>
              <a:custGeom>
                <a:avLst/>
                <a:gdLst>
                  <a:gd name="T0" fmla="*/ 6 w 121"/>
                  <a:gd name="T1" fmla="*/ 51 h 51"/>
                  <a:gd name="T2" fmla="*/ 63 w 121"/>
                  <a:gd name="T3" fmla="*/ 38 h 51"/>
                  <a:gd name="T4" fmla="*/ 121 w 121"/>
                  <a:gd name="T5" fmla="*/ 25 h 51"/>
                  <a:gd name="T6" fmla="*/ 115 w 121"/>
                  <a:gd name="T7" fmla="*/ 0 h 51"/>
                  <a:gd name="T8" fmla="*/ 58 w 121"/>
                  <a:gd name="T9" fmla="*/ 13 h 51"/>
                  <a:gd name="T10" fmla="*/ 0 w 121"/>
                  <a:gd name="T11" fmla="*/ 25 h 51"/>
                  <a:gd name="T12" fmla="*/ 6 w 121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6" y="51"/>
                    </a:moveTo>
                    <a:lnTo>
                      <a:pt x="63" y="38"/>
                    </a:lnTo>
                    <a:lnTo>
                      <a:pt x="121" y="25"/>
                    </a:lnTo>
                    <a:lnTo>
                      <a:pt x="115" y="0"/>
                    </a:lnTo>
                    <a:lnTo>
                      <a:pt x="58" y="13"/>
                    </a:lnTo>
                    <a:lnTo>
                      <a:pt x="0" y="25"/>
                    </a:lnTo>
                    <a:lnTo>
                      <a:pt x="6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6" name="Freeform 54"/>
              <p:cNvSpPr>
                <a:spLocks/>
              </p:cNvSpPr>
              <p:nvPr/>
            </p:nvSpPr>
            <p:spPr bwMode="auto">
              <a:xfrm>
                <a:off x="5196" y="4051"/>
                <a:ext cx="11" cy="3"/>
              </a:xfrm>
              <a:custGeom>
                <a:avLst/>
                <a:gdLst>
                  <a:gd name="T0" fmla="*/ 0 w 57"/>
                  <a:gd name="T1" fmla="*/ 15 h 15"/>
                  <a:gd name="T2" fmla="*/ 57 w 57"/>
                  <a:gd name="T3" fmla="*/ 2 h 15"/>
                  <a:gd name="T4" fmla="*/ 57 w 57"/>
                  <a:gd name="T5" fmla="*/ 0 h 15"/>
                  <a:gd name="T6" fmla="*/ 0 w 57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5">
                    <a:moveTo>
                      <a:pt x="0" y="15"/>
                    </a:moveTo>
                    <a:lnTo>
                      <a:pt x="57" y="2"/>
                    </a:lnTo>
                    <a:lnTo>
                      <a:pt x="5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7" name="Line 55"/>
              <p:cNvSpPr>
                <a:spLocks noChangeShapeType="1"/>
              </p:cNvSpPr>
              <p:nvPr/>
            </p:nvSpPr>
            <p:spPr bwMode="auto">
              <a:xfrm flipV="1">
                <a:off x="5207" y="4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8" name="Freeform 56"/>
              <p:cNvSpPr>
                <a:spLocks/>
              </p:cNvSpPr>
              <p:nvPr/>
            </p:nvSpPr>
            <p:spPr bwMode="auto">
              <a:xfrm>
                <a:off x="5183" y="4045"/>
                <a:ext cx="24" cy="12"/>
              </a:xfrm>
              <a:custGeom>
                <a:avLst/>
                <a:gdLst>
                  <a:gd name="T0" fmla="*/ 7 w 122"/>
                  <a:gd name="T1" fmla="*/ 57 h 57"/>
                  <a:gd name="T2" fmla="*/ 65 w 122"/>
                  <a:gd name="T3" fmla="*/ 42 h 57"/>
                  <a:gd name="T4" fmla="*/ 122 w 122"/>
                  <a:gd name="T5" fmla="*/ 27 h 57"/>
                  <a:gd name="T6" fmla="*/ 115 w 122"/>
                  <a:gd name="T7" fmla="*/ 0 h 57"/>
                  <a:gd name="T8" fmla="*/ 58 w 122"/>
                  <a:gd name="T9" fmla="*/ 15 h 57"/>
                  <a:gd name="T10" fmla="*/ 0 w 122"/>
                  <a:gd name="T11" fmla="*/ 30 h 57"/>
                  <a:gd name="T12" fmla="*/ 7 w 122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7">
                    <a:moveTo>
                      <a:pt x="7" y="57"/>
                    </a:moveTo>
                    <a:lnTo>
                      <a:pt x="65" y="42"/>
                    </a:lnTo>
                    <a:lnTo>
                      <a:pt x="122" y="27"/>
                    </a:lnTo>
                    <a:lnTo>
                      <a:pt x="115" y="0"/>
                    </a:lnTo>
                    <a:lnTo>
                      <a:pt x="58" y="15"/>
                    </a:lnTo>
                    <a:lnTo>
                      <a:pt x="0" y="30"/>
                    </a:lnTo>
                    <a:lnTo>
                      <a:pt x="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9" name="Freeform 57"/>
              <p:cNvSpPr>
                <a:spLocks/>
              </p:cNvSpPr>
              <p:nvPr/>
            </p:nvSpPr>
            <p:spPr bwMode="auto">
              <a:xfrm>
                <a:off x="5183" y="4045"/>
                <a:ext cx="24" cy="12"/>
              </a:xfrm>
              <a:custGeom>
                <a:avLst/>
                <a:gdLst>
                  <a:gd name="T0" fmla="*/ 7 w 122"/>
                  <a:gd name="T1" fmla="*/ 57 h 57"/>
                  <a:gd name="T2" fmla="*/ 65 w 122"/>
                  <a:gd name="T3" fmla="*/ 42 h 57"/>
                  <a:gd name="T4" fmla="*/ 122 w 122"/>
                  <a:gd name="T5" fmla="*/ 27 h 57"/>
                  <a:gd name="T6" fmla="*/ 115 w 122"/>
                  <a:gd name="T7" fmla="*/ 0 h 57"/>
                  <a:gd name="T8" fmla="*/ 58 w 122"/>
                  <a:gd name="T9" fmla="*/ 15 h 57"/>
                  <a:gd name="T10" fmla="*/ 0 w 122"/>
                  <a:gd name="T11" fmla="*/ 30 h 57"/>
                  <a:gd name="T12" fmla="*/ 7 w 122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7">
                    <a:moveTo>
                      <a:pt x="7" y="57"/>
                    </a:moveTo>
                    <a:lnTo>
                      <a:pt x="65" y="42"/>
                    </a:lnTo>
                    <a:lnTo>
                      <a:pt x="122" y="27"/>
                    </a:lnTo>
                    <a:lnTo>
                      <a:pt x="115" y="0"/>
                    </a:lnTo>
                    <a:lnTo>
                      <a:pt x="58" y="15"/>
                    </a:lnTo>
                    <a:lnTo>
                      <a:pt x="0" y="30"/>
                    </a:lnTo>
                    <a:lnTo>
                      <a:pt x="7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0" name="Freeform 58"/>
              <p:cNvSpPr>
                <a:spLocks/>
              </p:cNvSpPr>
              <p:nvPr/>
            </p:nvSpPr>
            <p:spPr bwMode="auto">
              <a:xfrm>
                <a:off x="5183" y="4048"/>
                <a:ext cx="12" cy="3"/>
              </a:xfrm>
              <a:custGeom>
                <a:avLst/>
                <a:gdLst>
                  <a:gd name="T0" fmla="*/ 58 w 58"/>
                  <a:gd name="T1" fmla="*/ 0 h 15"/>
                  <a:gd name="T2" fmla="*/ 0 w 58"/>
                  <a:gd name="T3" fmla="*/ 15 h 15"/>
                  <a:gd name="T4" fmla="*/ 0 w 58"/>
                  <a:gd name="T5" fmla="*/ 13 h 15"/>
                  <a:gd name="T6" fmla="*/ 58 w 58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5">
                    <a:moveTo>
                      <a:pt x="58" y="0"/>
                    </a:moveTo>
                    <a:lnTo>
                      <a:pt x="0" y="15"/>
                    </a:lnTo>
                    <a:lnTo>
                      <a:pt x="0" y="1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1" name="Line 59"/>
              <p:cNvSpPr>
                <a:spLocks noChangeShapeType="1"/>
              </p:cNvSpPr>
              <p:nvPr/>
            </p:nvSpPr>
            <p:spPr bwMode="auto">
              <a:xfrm flipV="1">
                <a:off x="5183" y="4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2" name="Freeform 60"/>
              <p:cNvSpPr>
                <a:spLocks/>
              </p:cNvSpPr>
              <p:nvPr/>
            </p:nvSpPr>
            <p:spPr bwMode="auto">
              <a:xfrm>
                <a:off x="5182" y="4041"/>
                <a:ext cx="24" cy="10"/>
              </a:xfrm>
              <a:custGeom>
                <a:avLst/>
                <a:gdLst>
                  <a:gd name="T0" fmla="*/ 5 w 120"/>
                  <a:gd name="T1" fmla="*/ 51 h 51"/>
                  <a:gd name="T2" fmla="*/ 63 w 120"/>
                  <a:gd name="T3" fmla="*/ 38 h 51"/>
                  <a:gd name="T4" fmla="*/ 120 w 120"/>
                  <a:gd name="T5" fmla="*/ 26 h 51"/>
                  <a:gd name="T6" fmla="*/ 114 w 120"/>
                  <a:gd name="T7" fmla="*/ 0 h 51"/>
                  <a:gd name="T8" fmla="*/ 57 w 120"/>
                  <a:gd name="T9" fmla="*/ 13 h 51"/>
                  <a:gd name="T10" fmla="*/ 0 w 120"/>
                  <a:gd name="T11" fmla="*/ 26 h 51"/>
                  <a:gd name="T12" fmla="*/ 5 w 12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51">
                    <a:moveTo>
                      <a:pt x="5" y="51"/>
                    </a:moveTo>
                    <a:lnTo>
                      <a:pt x="63" y="38"/>
                    </a:lnTo>
                    <a:lnTo>
                      <a:pt x="120" y="26"/>
                    </a:lnTo>
                    <a:lnTo>
                      <a:pt x="114" y="0"/>
                    </a:lnTo>
                    <a:lnTo>
                      <a:pt x="57" y="13"/>
                    </a:lnTo>
                    <a:lnTo>
                      <a:pt x="0" y="26"/>
                    </a:lnTo>
                    <a:lnTo>
                      <a:pt x="5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3" name="Freeform 61"/>
              <p:cNvSpPr>
                <a:spLocks/>
              </p:cNvSpPr>
              <p:nvPr/>
            </p:nvSpPr>
            <p:spPr bwMode="auto">
              <a:xfrm>
                <a:off x="5182" y="4041"/>
                <a:ext cx="24" cy="10"/>
              </a:xfrm>
              <a:custGeom>
                <a:avLst/>
                <a:gdLst>
                  <a:gd name="T0" fmla="*/ 5 w 120"/>
                  <a:gd name="T1" fmla="*/ 51 h 51"/>
                  <a:gd name="T2" fmla="*/ 63 w 120"/>
                  <a:gd name="T3" fmla="*/ 38 h 51"/>
                  <a:gd name="T4" fmla="*/ 120 w 120"/>
                  <a:gd name="T5" fmla="*/ 26 h 51"/>
                  <a:gd name="T6" fmla="*/ 114 w 120"/>
                  <a:gd name="T7" fmla="*/ 0 h 51"/>
                  <a:gd name="T8" fmla="*/ 57 w 120"/>
                  <a:gd name="T9" fmla="*/ 13 h 51"/>
                  <a:gd name="T10" fmla="*/ 0 w 120"/>
                  <a:gd name="T11" fmla="*/ 26 h 51"/>
                  <a:gd name="T12" fmla="*/ 5 w 120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51">
                    <a:moveTo>
                      <a:pt x="5" y="51"/>
                    </a:moveTo>
                    <a:lnTo>
                      <a:pt x="63" y="38"/>
                    </a:lnTo>
                    <a:lnTo>
                      <a:pt x="120" y="26"/>
                    </a:lnTo>
                    <a:lnTo>
                      <a:pt x="114" y="0"/>
                    </a:lnTo>
                    <a:lnTo>
                      <a:pt x="57" y="13"/>
                    </a:lnTo>
                    <a:lnTo>
                      <a:pt x="0" y="26"/>
                    </a:lnTo>
                    <a:lnTo>
                      <a:pt x="5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4" name="Freeform 62"/>
              <p:cNvSpPr>
                <a:spLocks/>
              </p:cNvSpPr>
              <p:nvPr/>
            </p:nvSpPr>
            <p:spPr bwMode="auto">
              <a:xfrm>
                <a:off x="5193" y="4040"/>
                <a:ext cx="12" cy="3"/>
              </a:xfrm>
              <a:custGeom>
                <a:avLst/>
                <a:gdLst>
                  <a:gd name="T0" fmla="*/ 0 w 57"/>
                  <a:gd name="T1" fmla="*/ 18 h 18"/>
                  <a:gd name="T2" fmla="*/ 57 w 57"/>
                  <a:gd name="T3" fmla="*/ 5 h 18"/>
                  <a:gd name="T4" fmla="*/ 56 w 57"/>
                  <a:gd name="T5" fmla="*/ 0 h 18"/>
                  <a:gd name="T6" fmla="*/ 0 w 5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18"/>
                    </a:moveTo>
                    <a:lnTo>
                      <a:pt x="57" y="5"/>
                    </a:lnTo>
                    <a:lnTo>
                      <a:pt x="56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5" name="Line 63"/>
              <p:cNvSpPr>
                <a:spLocks noChangeShapeType="1"/>
              </p:cNvSpPr>
              <p:nvPr/>
            </p:nvSpPr>
            <p:spPr bwMode="auto">
              <a:xfrm flipH="1" flipV="1">
                <a:off x="5205" y="40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6" name="Freeform 64"/>
              <p:cNvSpPr>
                <a:spLocks/>
              </p:cNvSpPr>
              <p:nvPr/>
            </p:nvSpPr>
            <p:spPr bwMode="auto">
              <a:xfrm>
                <a:off x="5181" y="4035"/>
                <a:ext cx="24" cy="12"/>
              </a:xfrm>
              <a:custGeom>
                <a:avLst/>
                <a:gdLst>
                  <a:gd name="T0" fmla="*/ 8 w 120"/>
                  <a:gd name="T1" fmla="*/ 62 h 62"/>
                  <a:gd name="T2" fmla="*/ 64 w 120"/>
                  <a:gd name="T3" fmla="*/ 44 h 62"/>
                  <a:gd name="T4" fmla="*/ 120 w 120"/>
                  <a:gd name="T5" fmla="*/ 26 h 62"/>
                  <a:gd name="T6" fmla="*/ 112 w 120"/>
                  <a:gd name="T7" fmla="*/ 0 h 62"/>
                  <a:gd name="T8" fmla="*/ 56 w 120"/>
                  <a:gd name="T9" fmla="*/ 19 h 62"/>
                  <a:gd name="T10" fmla="*/ 0 w 120"/>
                  <a:gd name="T11" fmla="*/ 37 h 62"/>
                  <a:gd name="T12" fmla="*/ 8 w 120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2">
                    <a:moveTo>
                      <a:pt x="8" y="62"/>
                    </a:moveTo>
                    <a:lnTo>
                      <a:pt x="64" y="44"/>
                    </a:lnTo>
                    <a:lnTo>
                      <a:pt x="120" y="26"/>
                    </a:lnTo>
                    <a:lnTo>
                      <a:pt x="112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7" name="Freeform 65"/>
              <p:cNvSpPr>
                <a:spLocks/>
              </p:cNvSpPr>
              <p:nvPr/>
            </p:nvSpPr>
            <p:spPr bwMode="auto">
              <a:xfrm>
                <a:off x="5181" y="4035"/>
                <a:ext cx="24" cy="12"/>
              </a:xfrm>
              <a:custGeom>
                <a:avLst/>
                <a:gdLst>
                  <a:gd name="T0" fmla="*/ 8 w 120"/>
                  <a:gd name="T1" fmla="*/ 62 h 62"/>
                  <a:gd name="T2" fmla="*/ 64 w 120"/>
                  <a:gd name="T3" fmla="*/ 44 h 62"/>
                  <a:gd name="T4" fmla="*/ 120 w 120"/>
                  <a:gd name="T5" fmla="*/ 26 h 62"/>
                  <a:gd name="T6" fmla="*/ 112 w 120"/>
                  <a:gd name="T7" fmla="*/ 0 h 62"/>
                  <a:gd name="T8" fmla="*/ 56 w 120"/>
                  <a:gd name="T9" fmla="*/ 19 h 62"/>
                  <a:gd name="T10" fmla="*/ 0 w 120"/>
                  <a:gd name="T11" fmla="*/ 37 h 62"/>
                  <a:gd name="T12" fmla="*/ 8 w 120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2">
                    <a:moveTo>
                      <a:pt x="8" y="62"/>
                    </a:moveTo>
                    <a:lnTo>
                      <a:pt x="64" y="44"/>
                    </a:lnTo>
                    <a:lnTo>
                      <a:pt x="120" y="26"/>
                    </a:lnTo>
                    <a:lnTo>
                      <a:pt x="112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8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8" name="Freeform 66"/>
              <p:cNvSpPr>
                <a:spLocks/>
              </p:cNvSpPr>
              <p:nvPr/>
            </p:nvSpPr>
            <p:spPr bwMode="auto">
              <a:xfrm>
                <a:off x="5181" y="4038"/>
                <a:ext cx="11" cy="4"/>
              </a:xfrm>
              <a:custGeom>
                <a:avLst/>
                <a:gdLst>
                  <a:gd name="T0" fmla="*/ 56 w 56"/>
                  <a:gd name="T1" fmla="*/ 0 h 18"/>
                  <a:gd name="T2" fmla="*/ 0 w 56"/>
                  <a:gd name="T3" fmla="*/ 18 h 18"/>
                  <a:gd name="T4" fmla="*/ 0 w 56"/>
                  <a:gd name="T5" fmla="*/ 17 h 18"/>
                  <a:gd name="T6" fmla="*/ 56 w 56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8">
                    <a:moveTo>
                      <a:pt x="56" y="0"/>
                    </a:moveTo>
                    <a:lnTo>
                      <a:pt x="0" y="18"/>
                    </a:lnTo>
                    <a:lnTo>
                      <a:pt x="0" y="1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9" name="Line 67"/>
              <p:cNvSpPr>
                <a:spLocks noChangeShapeType="1"/>
              </p:cNvSpPr>
              <p:nvPr/>
            </p:nvSpPr>
            <p:spPr bwMode="auto">
              <a:xfrm flipV="1">
                <a:off x="5181" y="40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0" name="Freeform 68"/>
              <p:cNvSpPr>
                <a:spLocks/>
              </p:cNvSpPr>
              <p:nvPr/>
            </p:nvSpPr>
            <p:spPr bwMode="auto">
              <a:xfrm>
                <a:off x="5179" y="4030"/>
                <a:ext cx="24" cy="12"/>
              </a:xfrm>
              <a:custGeom>
                <a:avLst/>
                <a:gdLst>
                  <a:gd name="T0" fmla="*/ 8 w 120"/>
                  <a:gd name="T1" fmla="*/ 61 h 61"/>
                  <a:gd name="T2" fmla="*/ 64 w 120"/>
                  <a:gd name="T3" fmla="*/ 44 h 61"/>
                  <a:gd name="T4" fmla="*/ 120 w 120"/>
                  <a:gd name="T5" fmla="*/ 27 h 61"/>
                  <a:gd name="T6" fmla="*/ 112 w 120"/>
                  <a:gd name="T7" fmla="*/ 0 h 61"/>
                  <a:gd name="T8" fmla="*/ 56 w 120"/>
                  <a:gd name="T9" fmla="*/ 17 h 61"/>
                  <a:gd name="T10" fmla="*/ 0 w 120"/>
                  <a:gd name="T11" fmla="*/ 35 h 61"/>
                  <a:gd name="T12" fmla="*/ 8 w 12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8" y="61"/>
                    </a:moveTo>
                    <a:lnTo>
                      <a:pt x="64" y="44"/>
                    </a:lnTo>
                    <a:lnTo>
                      <a:pt x="120" y="27"/>
                    </a:lnTo>
                    <a:lnTo>
                      <a:pt x="112" y="0"/>
                    </a:lnTo>
                    <a:lnTo>
                      <a:pt x="56" y="17"/>
                    </a:lnTo>
                    <a:lnTo>
                      <a:pt x="0" y="35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1" name="Freeform 69"/>
              <p:cNvSpPr>
                <a:spLocks/>
              </p:cNvSpPr>
              <p:nvPr/>
            </p:nvSpPr>
            <p:spPr bwMode="auto">
              <a:xfrm>
                <a:off x="5179" y="4030"/>
                <a:ext cx="24" cy="12"/>
              </a:xfrm>
              <a:custGeom>
                <a:avLst/>
                <a:gdLst>
                  <a:gd name="T0" fmla="*/ 8 w 120"/>
                  <a:gd name="T1" fmla="*/ 61 h 61"/>
                  <a:gd name="T2" fmla="*/ 64 w 120"/>
                  <a:gd name="T3" fmla="*/ 44 h 61"/>
                  <a:gd name="T4" fmla="*/ 120 w 120"/>
                  <a:gd name="T5" fmla="*/ 27 h 61"/>
                  <a:gd name="T6" fmla="*/ 112 w 120"/>
                  <a:gd name="T7" fmla="*/ 0 h 61"/>
                  <a:gd name="T8" fmla="*/ 56 w 120"/>
                  <a:gd name="T9" fmla="*/ 17 h 61"/>
                  <a:gd name="T10" fmla="*/ 0 w 120"/>
                  <a:gd name="T11" fmla="*/ 35 h 61"/>
                  <a:gd name="T12" fmla="*/ 8 w 12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8" y="61"/>
                    </a:moveTo>
                    <a:lnTo>
                      <a:pt x="64" y="44"/>
                    </a:lnTo>
                    <a:lnTo>
                      <a:pt x="120" y="27"/>
                    </a:lnTo>
                    <a:lnTo>
                      <a:pt x="112" y="0"/>
                    </a:lnTo>
                    <a:lnTo>
                      <a:pt x="56" y="17"/>
                    </a:lnTo>
                    <a:lnTo>
                      <a:pt x="0" y="35"/>
                    </a:lnTo>
                    <a:lnTo>
                      <a:pt x="8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2" name="Freeform 70"/>
              <p:cNvSpPr>
                <a:spLocks/>
              </p:cNvSpPr>
              <p:nvPr/>
            </p:nvSpPr>
            <p:spPr bwMode="auto">
              <a:xfrm>
                <a:off x="5190" y="4029"/>
                <a:ext cx="11" cy="4"/>
              </a:xfrm>
              <a:custGeom>
                <a:avLst/>
                <a:gdLst>
                  <a:gd name="T0" fmla="*/ 0 w 56"/>
                  <a:gd name="T1" fmla="*/ 18 h 18"/>
                  <a:gd name="T2" fmla="*/ 56 w 56"/>
                  <a:gd name="T3" fmla="*/ 1 h 18"/>
                  <a:gd name="T4" fmla="*/ 56 w 56"/>
                  <a:gd name="T5" fmla="*/ 0 h 18"/>
                  <a:gd name="T6" fmla="*/ 0 w 56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8">
                    <a:moveTo>
                      <a:pt x="0" y="18"/>
                    </a:moveTo>
                    <a:lnTo>
                      <a:pt x="56" y="1"/>
                    </a:lnTo>
                    <a:lnTo>
                      <a:pt x="56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3" name="Line 71"/>
              <p:cNvSpPr>
                <a:spLocks noChangeShapeType="1"/>
              </p:cNvSpPr>
              <p:nvPr/>
            </p:nvSpPr>
            <p:spPr bwMode="auto">
              <a:xfrm flipV="1">
                <a:off x="5201" y="4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4" name="Freeform 72"/>
              <p:cNvSpPr>
                <a:spLocks/>
              </p:cNvSpPr>
              <p:nvPr/>
            </p:nvSpPr>
            <p:spPr bwMode="auto">
              <a:xfrm>
                <a:off x="5177" y="4025"/>
                <a:ext cx="24" cy="12"/>
              </a:xfrm>
              <a:custGeom>
                <a:avLst/>
                <a:gdLst>
                  <a:gd name="T0" fmla="*/ 8 w 120"/>
                  <a:gd name="T1" fmla="*/ 61 h 61"/>
                  <a:gd name="T2" fmla="*/ 64 w 120"/>
                  <a:gd name="T3" fmla="*/ 42 h 61"/>
                  <a:gd name="T4" fmla="*/ 120 w 120"/>
                  <a:gd name="T5" fmla="*/ 24 h 61"/>
                  <a:gd name="T6" fmla="*/ 112 w 120"/>
                  <a:gd name="T7" fmla="*/ 0 h 61"/>
                  <a:gd name="T8" fmla="*/ 56 w 120"/>
                  <a:gd name="T9" fmla="*/ 18 h 61"/>
                  <a:gd name="T10" fmla="*/ 0 w 120"/>
                  <a:gd name="T11" fmla="*/ 37 h 61"/>
                  <a:gd name="T12" fmla="*/ 8 w 12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8" y="61"/>
                    </a:moveTo>
                    <a:lnTo>
                      <a:pt x="64" y="42"/>
                    </a:lnTo>
                    <a:lnTo>
                      <a:pt x="120" y="24"/>
                    </a:lnTo>
                    <a:lnTo>
                      <a:pt x="112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5" name="Freeform 73"/>
              <p:cNvSpPr>
                <a:spLocks/>
              </p:cNvSpPr>
              <p:nvPr/>
            </p:nvSpPr>
            <p:spPr bwMode="auto">
              <a:xfrm>
                <a:off x="5177" y="4025"/>
                <a:ext cx="24" cy="12"/>
              </a:xfrm>
              <a:custGeom>
                <a:avLst/>
                <a:gdLst>
                  <a:gd name="T0" fmla="*/ 8 w 120"/>
                  <a:gd name="T1" fmla="*/ 61 h 61"/>
                  <a:gd name="T2" fmla="*/ 64 w 120"/>
                  <a:gd name="T3" fmla="*/ 42 h 61"/>
                  <a:gd name="T4" fmla="*/ 120 w 120"/>
                  <a:gd name="T5" fmla="*/ 24 h 61"/>
                  <a:gd name="T6" fmla="*/ 112 w 120"/>
                  <a:gd name="T7" fmla="*/ 0 h 61"/>
                  <a:gd name="T8" fmla="*/ 56 w 120"/>
                  <a:gd name="T9" fmla="*/ 18 h 61"/>
                  <a:gd name="T10" fmla="*/ 0 w 120"/>
                  <a:gd name="T11" fmla="*/ 37 h 61"/>
                  <a:gd name="T12" fmla="*/ 8 w 12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8" y="61"/>
                    </a:moveTo>
                    <a:lnTo>
                      <a:pt x="64" y="42"/>
                    </a:lnTo>
                    <a:lnTo>
                      <a:pt x="120" y="24"/>
                    </a:lnTo>
                    <a:lnTo>
                      <a:pt x="112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8" y="6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6" name="Freeform 74"/>
              <p:cNvSpPr>
                <a:spLocks/>
              </p:cNvSpPr>
              <p:nvPr/>
            </p:nvSpPr>
            <p:spPr bwMode="auto">
              <a:xfrm>
                <a:off x="5189" y="4024"/>
                <a:ext cx="11" cy="4"/>
              </a:xfrm>
              <a:custGeom>
                <a:avLst/>
                <a:gdLst>
                  <a:gd name="T0" fmla="*/ 0 w 56"/>
                  <a:gd name="T1" fmla="*/ 21 h 21"/>
                  <a:gd name="T2" fmla="*/ 56 w 56"/>
                  <a:gd name="T3" fmla="*/ 3 h 21"/>
                  <a:gd name="T4" fmla="*/ 55 w 56"/>
                  <a:gd name="T5" fmla="*/ 0 h 21"/>
                  <a:gd name="T6" fmla="*/ 0 w 5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1">
                    <a:moveTo>
                      <a:pt x="0" y="21"/>
                    </a:moveTo>
                    <a:lnTo>
                      <a:pt x="56" y="3"/>
                    </a:lnTo>
                    <a:lnTo>
                      <a:pt x="55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7" name="Line 75"/>
              <p:cNvSpPr>
                <a:spLocks noChangeShapeType="1"/>
              </p:cNvSpPr>
              <p:nvPr/>
            </p:nvSpPr>
            <p:spPr bwMode="auto">
              <a:xfrm flipH="1" flipV="1">
                <a:off x="5200" y="40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8" name="Freeform 76"/>
              <p:cNvSpPr>
                <a:spLocks/>
              </p:cNvSpPr>
              <p:nvPr/>
            </p:nvSpPr>
            <p:spPr bwMode="auto">
              <a:xfrm>
                <a:off x="5176" y="4019"/>
                <a:ext cx="24" cy="13"/>
              </a:xfrm>
              <a:custGeom>
                <a:avLst/>
                <a:gdLst>
                  <a:gd name="T0" fmla="*/ 9 w 119"/>
                  <a:gd name="T1" fmla="*/ 67 h 67"/>
                  <a:gd name="T2" fmla="*/ 64 w 119"/>
                  <a:gd name="T3" fmla="*/ 46 h 67"/>
                  <a:gd name="T4" fmla="*/ 119 w 119"/>
                  <a:gd name="T5" fmla="*/ 25 h 67"/>
                  <a:gd name="T6" fmla="*/ 110 w 119"/>
                  <a:gd name="T7" fmla="*/ 0 h 67"/>
                  <a:gd name="T8" fmla="*/ 55 w 119"/>
                  <a:gd name="T9" fmla="*/ 21 h 67"/>
                  <a:gd name="T10" fmla="*/ 0 w 119"/>
                  <a:gd name="T11" fmla="*/ 42 h 67"/>
                  <a:gd name="T12" fmla="*/ 9 w 119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9" y="67"/>
                    </a:moveTo>
                    <a:lnTo>
                      <a:pt x="64" y="46"/>
                    </a:lnTo>
                    <a:lnTo>
                      <a:pt x="119" y="25"/>
                    </a:lnTo>
                    <a:lnTo>
                      <a:pt x="110" y="0"/>
                    </a:lnTo>
                    <a:lnTo>
                      <a:pt x="55" y="21"/>
                    </a:lnTo>
                    <a:lnTo>
                      <a:pt x="0" y="42"/>
                    </a:lnTo>
                    <a:lnTo>
                      <a:pt x="9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9" name="Freeform 77"/>
              <p:cNvSpPr>
                <a:spLocks/>
              </p:cNvSpPr>
              <p:nvPr/>
            </p:nvSpPr>
            <p:spPr bwMode="auto">
              <a:xfrm>
                <a:off x="5176" y="4019"/>
                <a:ext cx="24" cy="13"/>
              </a:xfrm>
              <a:custGeom>
                <a:avLst/>
                <a:gdLst>
                  <a:gd name="T0" fmla="*/ 9 w 119"/>
                  <a:gd name="T1" fmla="*/ 67 h 67"/>
                  <a:gd name="T2" fmla="*/ 64 w 119"/>
                  <a:gd name="T3" fmla="*/ 46 h 67"/>
                  <a:gd name="T4" fmla="*/ 119 w 119"/>
                  <a:gd name="T5" fmla="*/ 25 h 67"/>
                  <a:gd name="T6" fmla="*/ 110 w 119"/>
                  <a:gd name="T7" fmla="*/ 0 h 67"/>
                  <a:gd name="T8" fmla="*/ 55 w 119"/>
                  <a:gd name="T9" fmla="*/ 21 h 67"/>
                  <a:gd name="T10" fmla="*/ 0 w 119"/>
                  <a:gd name="T11" fmla="*/ 42 h 67"/>
                  <a:gd name="T12" fmla="*/ 9 w 119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9" y="67"/>
                    </a:moveTo>
                    <a:lnTo>
                      <a:pt x="64" y="46"/>
                    </a:lnTo>
                    <a:lnTo>
                      <a:pt x="119" y="25"/>
                    </a:lnTo>
                    <a:lnTo>
                      <a:pt x="110" y="0"/>
                    </a:lnTo>
                    <a:lnTo>
                      <a:pt x="55" y="21"/>
                    </a:lnTo>
                    <a:lnTo>
                      <a:pt x="0" y="42"/>
                    </a:lnTo>
                    <a:lnTo>
                      <a:pt x="9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0" name="Freeform 78"/>
              <p:cNvSpPr>
                <a:spLocks/>
              </p:cNvSpPr>
              <p:nvPr/>
            </p:nvSpPr>
            <p:spPr bwMode="auto">
              <a:xfrm>
                <a:off x="5174" y="4014"/>
                <a:ext cx="24" cy="13"/>
              </a:xfrm>
              <a:custGeom>
                <a:avLst/>
                <a:gdLst>
                  <a:gd name="T0" fmla="*/ 10 w 120"/>
                  <a:gd name="T1" fmla="*/ 67 h 67"/>
                  <a:gd name="T2" fmla="*/ 65 w 120"/>
                  <a:gd name="T3" fmla="*/ 46 h 67"/>
                  <a:gd name="T4" fmla="*/ 120 w 120"/>
                  <a:gd name="T5" fmla="*/ 25 h 67"/>
                  <a:gd name="T6" fmla="*/ 111 w 120"/>
                  <a:gd name="T7" fmla="*/ 0 h 67"/>
                  <a:gd name="T8" fmla="*/ 55 w 120"/>
                  <a:gd name="T9" fmla="*/ 21 h 67"/>
                  <a:gd name="T10" fmla="*/ 0 w 120"/>
                  <a:gd name="T11" fmla="*/ 41 h 67"/>
                  <a:gd name="T12" fmla="*/ 10 w 120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7">
                    <a:moveTo>
                      <a:pt x="10" y="67"/>
                    </a:moveTo>
                    <a:lnTo>
                      <a:pt x="65" y="46"/>
                    </a:lnTo>
                    <a:lnTo>
                      <a:pt x="120" y="25"/>
                    </a:lnTo>
                    <a:lnTo>
                      <a:pt x="111" y="0"/>
                    </a:lnTo>
                    <a:lnTo>
                      <a:pt x="55" y="21"/>
                    </a:lnTo>
                    <a:lnTo>
                      <a:pt x="0" y="41"/>
                    </a:lnTo>
                    <a:lnTo>
                      <a:pt x="1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1" name="Freeform 79"/>
              <p:cNvSpPr>
                <a:spLocks/>
              </p:cNvSpPr>
              <p:nvPr/>
            </p:nvSpPr>
            <p:spPr bwMode="auto">
              <a:xfrm>
                <a:off x="5174" y="4014"/>
                <a:ext cx="24" cy="13"/>
              </a:xfrm>
              <a:custGeom>
                <a:avLst/>
                <a:gdLst>
                  <a:gd name="T0" fmla="*/ 10 w 120"/>
                  <a:gd name="T1" fmla="*/ 67 h 67"/>
                  <a:gd name="T2" fmla="*/ 65 w 120"/>
                  <a:gd name="T3" fmla="*/ 46 h 67"/>
                  <a:gd name="T4" fmla="*/ 120 w 120"/>
                  <a:gd name="T5" fmla="*/ 25 h 67"/>
                  <a:gd name="T6" fmla="*/ 111 w 120"/>
                  <a:gd name="T7" fmla="*/ 0 h 67"/>
                  <a:gd name="T8" fmla="*/ 55 w 120"/>
                  <a:gd name="T9" fmla="*/ 21 h 67"/>
                  <a:gd name="T10" fmla="*/ 0 w 120"/>
                  <a:gd name="T11" fmla="*/ 41 h 67"/>
                  <a:gd name="T12" fmla="*/ 10 w 120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7">
                    <a:moveTo>
                      <a:pt x="10" y="67"/>
                    </a:moveTo>
                    <a:lnTo>
                      <a:pt x="65" y="46"/>
                    </a:lnTo>
                    <a:lnTo>
                      <a:pt x="120" y="25"/>
                    </a:lnTo>
                    <a:lnTo>
                      <a:pt x="111" y="0"/>
                    </a:lnTo>
                    <a:lnTo>
                      <a:pt x="55" y="21"/>
                    </a:lnTo>
                    <a:lnTo>
                      <a:pt x="0" y="41"/>
                    </a:lnTo>
                    <a:lnTo>
                      <a:pt x="10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2" name="Freeform 80"/>
              <p:cNvSpPr>
                <a:spLocks/>
              </p:cNvSpPr>
              <p:nvPr/>
            </p:nvSpPr>
            <p:spPr bwMode="auto">
              <a:xfrm>
                <a:off x="5185" y="4014"/>
                <a:ext cx="11" cy="4"/>
              </a:xfrm>
              <a:custGeom>
                <a:avLst/>
                <a:gdLst>
                  <a:gd name="T0" fmla="*/ 0 w 56"/>
                  <a:gd name="T1" fmla="*/ 21 h 21"/>
                  <a:gd name="T2" fmla="*/ 56 w 56"/>
                  <a:gd name="T3" fmla="*/ 0 h 21"/>
                  <a:gd name="T4" fmla="*/ 56 w 56"/>
                  <a:gd name="T5" fmla="*/ 0 h 21"/>
                  <a:gd name="T6" fmla="*/ 0 w 5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1">
                    <a:moveTo>
                      <a:pt x="0" y="21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3" name="Line 81"/>
              <p:cNvSpPr>
                <a:spLocks noChangeShapeType="1"/>
              </p:cNvSpPr>
              <p:nvPr/>
            </p:nvSpPr>
            <p:spPr bwMode="auto">
              <a:xfrm>
                <a:off x="5196" y="40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4" name="Freeform 82"/>
              <p:cNvSpPr>
                <a:spLocks/>
              </p:cNvSpPr>
              <p:nvPr/>
            </p:nvSpPr>
            <p:spPr bwMode="auto">
              <a:xfrm>
                <a:off x="5172" y="4009"/>
                <a:ext cx="24" cy="13"/>
              </a:xfrm>
              <a:custGeom>
                <a:avLst/>
                <a:gdLst>
                  <a:gd name="T0" fmla="*/ 9 w 120"/>
                  <a:gd name="T1" fmla="*/ 65 h 65"/>
                  <a:gd name="T2" fmla="*/ 64 w 120"/>
                  <a:gd name="T3" fmla="*/ 45 h 65"/>
                  <a:gd name="T4" fmla="*/ 120 w 120"/>
                  <a:gd name="T5" fmla="*/ 24 h 65"/>
                  <a:gd name="T6" fmla="*/ 110 w 120"/>
                  <a:gd name="T7" fmla="*/ 0 h 65"/>
                  <a:gd name="T8" fmla="*/ 55 w 120"/>
                  <a:gd name="T9" fmla="*/ 20 h 65"/>
                  <a:gd name="T10" fmla="*/ 0 w 120"/>
                  <a:gd name="T11" fmla="*/ 41 h 65"/>
                  <a:gd name="T12" fmla="*/ 9 w 12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9" y="65"/>
                    </a:moveTo>
                    <a:lnTo>
                      <a:pt x="64" y="45"/>
                    </a:lnTo>
                    <a:lnTo>
                      <a:pt x="120" y="24"/>
                    </a:lnTo>
                    <a:lnTo>
                      <a:pt x="110" y="0"/>
                    </a:lnTo>
                    <a:lnTo>
                      <a:pt x="55" y="20"/>
                    </a:lnTo>
                    <a:lnTo>
                      <a:pt x="0" y="41"/>
                    </a:lnTo>
                    <a:lnTo>
                      <a:pt x="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5" name="Freeform 83"/>
              <p:cNvSpPr>
                <a:spLocks/>
              </p:cNvSpPr>
              <p:nvPr/>
            </p:nvSpPr>
            <p:spPr bwMode="auto">
              <a:xfrm>
                <a:off x="5172" y="4009"/>
                <a:ext cx="24" cy="13"/>
              </a:xfrm>
              <a:custGeom>
                <a:avLst/>
                <a:gdLst>
                  <a:gd name="T0" fmla="*/ 9 w 120"/>
                  <a:gd name="T1" fmla="*/ 65 h 65"/>
                  <a:gd name="T2" fmla="*/ 64 w 120"/>
                  <a:gd name="T3" fmla="*/ 45 h 65"/>
                  <a:gd name="T4" fmla="*/ 120 w 120"/>
                  <a:gd name="T5" fmla="*/ 24 h 65"/>
                  <a:gd name="T6" fmla="*/ 110 w 120"/>
                  <a:gd name="T7" fmla="*/ 0 h 65"/>
                  <a:gd name="T8" fmla="*/ 55 w 120"/>
                  <a:gd name="T9" fmla="*/ 20 h 65"/>
                  <a:gd name="T10" fmla="*/ 0 w 120"/>
                  <a:gd name="T11" fmla="*/ 41 h 65"/>
                  <a:gd name="T12" fmla="*/ 9 w 120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9" y="65"/>
                    </a:moveTo>
                    <a:lnTo>
                      <a:pt x="64" y="45"/>
                    </a:lnTo>
                    <a:lnTo>
                      <a:pt x="120" y="24"/>
                    </a:lnTo>
                    <a:lnTo>
                      <a:pt x="110" y="0"/>
                    </a:lnTo>
                    <a:lnTo>
                      <a:pt x="55" y="20"/>
                    </a:lnTo>
                    <a:lnTo>
                      <a:pt x="0" y="41"/>
                    </a:lnTo>
                    <a:lnTo>
                      <a:pt x="9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6" name="Freeform 84"/>
              <p:cNvSpPr>
                <a:spLocks/>
              </p:cNvSpPr>
              <p:nvPr/>
            </p:nvSpPr>
            <p:spPr bwMode="auto">
              <a:xfrm>
                <a:off x="5183" y="4009"/>
                <a:ext cx="11" cy="4"/>
              </a:xfrm>
              <a:custGeom>
                <a:avLst/>
                <a:gdLst>
                  <a:gd name="T0" fmla="*/ 0 w 55"/>
                  <a:gd name="T1" fmla="*/ 21 h 21"/>
                  <a:gd name="T2" fmla="*/ 55 w 55"/>
                  <a:gd name="T3" fmla="*/ 1 h 21"/>
                  <a:gd name="T4" fmla="*/ 55 w 55"/>
                  <a:gd name="T5" fmla="*/ 0 h 21"/>
                  <a:gd name="T6" fmla="*/ 0 w 55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1">
                    <a:moveTo>
                      <a:pt x="0" y="21"/>
                    </a:moveTo>
                    <a:lnTo>
                      <a:pt x="55" y="1"/>
                    </a:lnTo>
                    <a:lnTo>
                      <a:pt x="55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7" name="Line 85"/>
              <p:cNvSpPr>
                <a:spLocks noChangeShapeType="1"/>
              </p:cNvSpPr>
              <p:nvPr/>
            </p:nvSpPr>
            <p:spPr bwMode="auto">
              <a:xfrm flipV="1">
                <a:off x="5194" y="4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8" name="Freeform 86"/>
              <p:cNvSpPr>
                <a:spLocks/>
              </p:cNvSpPr>
              <p:nvPr/>
            </p:nvSpPr>
            <p:spPr bwMode="auto">
              <a:xfrm>
                <a:off x="5170" y="4004"/>
                <a:ext cx="24" cy="14"/>
              </a:xfrm>
              <a:custGeom>
                <a:avLst/>
                <a:gdLst>
                  <a:gd name="T0" fmla="*/ 10 w 120"/>
                  <a:gd name="T1" fmla="*/ 69 h 69"/>
                  <a:gd name="T2" fmla="*/ 65 w 120"/>
                  <a:gd name="T3" fmla="*/ 47 h 69"/>
                  <a:gd name="T4" fmla="*/ 120 w 120"/>
                  <a:gd name="T5" fmla="*/ 26 h 69"/>
                  <a:gd name="T6" fmla="*/ 110 w 120"/>
                  <a:gd name="T7" fmla="*/ 0 h 69"/>
                  <a:gd name="T8" fmla="*/ 55 w 120"/>
                  <a:gd name="T9" fmla="*/ 22 h 69"/>
                  <a:gd name="T10" fmla="*/ 0 w 120"/>
                  <a:gd name="T11" fmla="*/ 44 h 69"/>
                  <a:gd name="T12" fmla="*/ 10 w 120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9">
                    <a:moveTo>
                      <a:pt x="10" y="69"/>
                    </a:moveTo>
                    <a:lnTo>
                      <a:pt x="65" y="47"/>
                    </a:lnTo>
                    <a:lnTo>
                      <a:pt x="120" y="26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9" name="Freeform 87"/>
              <p:cNvSpPr>
                <a:spLocks/>
              </p:cNvSpPr>
              <p:nvPr/>
            </p:nvSpPr>
            <p:spPr bwMode="auto">
              <a:xfrm>
                <a:off x="5170" y="4004"/>
                <a:ext cx="24" cy="14"/>
              </a:xfrm>
              <a:custGeom>
                <a:avLst/>
                <a:gdLst>
                  <a:gd name="T0" fmla="*/ 10 w 120"/>
                  <a:gd name="T1" fmla="*/ 69 h 69"/>
                  <a:gd name="T2" fmla="*/ 65 w 120"/>
                  <a:gd name="T3" fmla="*/ 47 h 69"/>
                  <a:gd name="T4" fmla="*/ 120 w 120"/>
                  <a:gd name="T5" fmla="*/ 26 h 69"/>
                  <a:gd name="T6" fmla="*/ 110 w 120"/>
                  <a:gd name="T7" fmla="*/ 0 h 69"/>
                  <a:gd name="T8" fmla="*/ 55 w 120"/>
                  <a:gd name="T9" fmla="*/ 22 h 69"/>
                  <a:gd name="T10" fmla="*/ 0 w 120"/>
                  <a:gd name="T11" fmla="*/ 44 h 69"/>
                  <a:gd name="T12" fmla="*/ 10 w 120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9">
                    <a:moveTo>
                      <a:pt x="10" y="69"/>
                    </a:moveTo>
                    <a:lnTo>
                      <a:pt x="65" y="47"/>
                    </a:lnTo>
                    <a:lnTo>
                      <a:pt x="120" y="26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0" name="Freeform 88"/>
              <p:cNvSpPr>
                <a:spLocks/>
              </p:cNvSpPr>
              <p:nvPr/>
            </p:nvSpPr>
            <p:spPr bwMode="auto">
              <a:xfrm>
                <a:off x="5181" y="4003"/>
                <a:ext cx="11" cy="5"/>
              </a:xfrm>
              <a:custGeom>
                <a:avLst/>
                <a:gdLst>
                  <a:gd name="T0" fmla="*/ 0 w 55"/>
                  <a:gd name="T1" fmla="*/ 25 h 25"/>
                  <a:gd name="T2" fmla="*/ 55 w 55"/>
                  <a:gd name="T3" fmla="*/ 3 h 25"/>
                  <a:gd name="T4" fmla="*/ 53 w 55"/>
                  <a:gd name="T5" fmla="*/ 0 h 25"/>
                  <a:gd name="T6" fmla="*/ 0 w 55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0" y="25"/>
                    </a:moveTo>
                    <a:lnTo>
                      <a:pt x="55" y="3"/>
                    </a:lnTo>
                    <a:lnTo>
                      <a:pt x="5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1" name="Line 89"/>
              <p:cNvSpPr>
                <a:spLocks noChangeShapeType="1"/>
              </p:cNvSpPr>
              <p:nvPr/>
            </p:nvSpPr>
            <p:spPr bwMode="auto">
              <a:xfrm flipH="1" flipV="1">
                <a:off x="5192" y="40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2" name="Freeform 90"/>
              <p:cNvSpPr>
                <a:spLocks/>
              </p:cNvSpPr>
              <p:nvPr/>
            </p:nvSpPr>
            <p:spPr bwMode="auto">
              <a:xfrm>
                <a:off x="5168" y="3998"/>
                <a:ext cx="24" cy="15"/>
              </a:xfrm>
              <a:custGeom>
                <a:avLst/>
                <a:gdLst>
                  <a:gd name="T0" fmla="*/ 11 w 117"/>
                  <a:gd name="T1" fmla="*/ 74 h 74"/>
                  <a:gd name="T2" fmla="*/ 64 w 117"/>
                  <a:gd name="T3" fmla="*/ 49 h 74"/>
                  <a:gd name="T4" fmla="*/ 117 w 117"/>
                  <a:gd name="T5" fmla="*/ 24 h 74"/>
                  <a:gd name="T6" fmla="*/ 105 w 117"/>
                  <a:gd name="T7" fmla="*/ 0 h 74"/>
                  <a:gd name="T8" fmla="*/ 52 w 117"/>
                  <a:gd name="T9" fmla="*/ 25 h 74"/>
                  <a:gd name="T10" fmla="*/ 0 w 117"/>
                  <a:gd name="T11" fmla="*/ 50 h 74"/>
                  <a:gd name="T12" fmla="*/ 11 w 11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" y="74"/>
                    </a:moveTo>
                    <a:lnTo>
                      <a:pt x="64" y="49"/>
                    </a:lnTo>
                    <a:lnTo>
                      <a:pt x="117" y="24"/>
                    </a:lnTo>
                    <a:lnTo>
                      <a:pt x="105" y="0"/>
                    </a:lnTo>
                    <a:lnTo>
                      <a:pt x="52" y="25"/>
                    </a:lnTo>
                    <a:lnTo>
                      <a:pt x="0" y="50"/>
                    </a:lnTo>
                    <a:lnTo>
                      <a:pt x="11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3" name="Freeform 91"/>
              <p:cNvSpPr>
                <a:spLocks/>
              </p:cNvSpPr>
              <p:nvPr/>
            </p:nvSpPr>
            <p:spPr bwMode="auto">
              <a:xfrm>
                <a:off x="5168" y="3998"/>
                <a:ext cx="24" cy="15"/>
              </a:xfrm>
              <a:custGeom>
                <a:avLst/>
                <a:gdLst>
                  <a:gd name="T0" fmla="*/ 11 w 117"/>
                  <a:gd name="T1" fmla="*/ 74 h 74"/>
                  <a:gd name="T2" fmla="*/ 64 w 117"/>
                  <a:gd name="T3" fmla="*/ 49 h 74"/>
                  <a:gd name="T4" fmla="*/ 117 w 117"/>
                  <a:gd name="T5" fmla="*/ 24 h 74"/>
                  <a:gd name="T6" fmla="*/ 105 w 117"/>
                  <a:gd name="T7" fmla="*/ 0 h 74"/>
                  <a:gd name="T8" fmla="*/ 52 w 117"/>
                  <a:gd name="T9" fmla="*/ 25 h 74"/>
                  <a:gd name="T10" fmla="*/ 0 w 117"/>
                  <a:gd name="T11" fmla="*/ 50 h 74"/>
                  <a:gd name="T12" fmla="*/ 11 w 11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" y="74"/>
                    </a:moveTo>
                    <a:lnTo>
                      <a:pt x="64" y="49"/>
                    </a:lnTo>
                    <a:lnTo>
                      <a:pt x="117" y="24"/>
                    </a:lnTo>
                    <a:lnTo>
                      <a:pt x="105" y="0"/>
                    </a:lnTo>
                    <a:lnTo>
                      <a:pt x="52" y="25"/>
                    </a:lnTo>
                    <a:lnTo>
                      <a:pt x="0" y="50"/>
                    </a:lnTo>
                    <a:lnTo>
                      <a:pt x="11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4" name="Freeform 92"/>
              <p:cNvSpPr>
                <a:spLocks/>
              </p:cNvSpPr>
              <p:nvPr/>
            </p:nvSpPr>
            <p:spPr bwMode="auto">
              <a:xfrm>
                <a:off x="5179" y="3998"/>
                <a:ext cx="10" cy="5"/>
              </a:xfrm>
              <a:custGeom>
                <a:avLst/>
                <a:gdLst>
                  <a:gd name="T0" fmla="*/ 0 w 53"/>
                  <a:gd name="T1" fmla="*/ 26 h 26"/>
                  <a:gd name="T2" fmla="*/ 53 w 53"/>
                  <a:gd name="T3" fmla="*/ 1 h 26"/>
                  <a:gd name="T4" fmla="*/ 53 w 53"/>
                  <a:gd name="T5" fmla="*/ 0 h 26"/>
                  <a:gd name="T6" fmla="*/ 0 w 5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0" y="26"/>
                    </a:moveTo>
                    <a:lnTo>
                      <a:pt x="53" y="1"/>
                    </a:lnTo>
                    <a:lnTo>
                      <a:pt x="5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5" name="Line 93"/>
              <p:cNvSpPr>
                <a:spLocks noChangeShapeType="1"/>
              </p:cNvSpPr>
              <p:nvPr/>
            </p:nvSpPr>
            <p:spPr bwMode="auto">
              <a:xfrm flipV="1">
                <a:off x="5189" y="39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6" name="Freeform 94"/>
              <p:cNvSpPr>
                <a:spLocks/>
              </p:cNvSpPr>
              <p:nvPr/>
            </p:nvSpPr>
            <p:spPr bwMode="auto">
              <a:xfrm>
                <a:off x="5166" y="3994"/>
                <a:ext cx="23" cy="15"/>
              </a:xfrm>
              <a:custGeom>
                <a:avLst/>
                <a:gdLst>
                  <a:gd name="T0" fmla="*/ 12 w 117"/>
                  <a:gd name="T1" fmla="*/ 75 h 75"/>
                  <a:gd name="T2" fmla="*/ 64 w 117"/>
                  <a:gd name="T3" fmla="*/ 49 h 75"/>
                  <a:gd name="T4" fmla="*/ 117 w 117"/>
                  <a:gd name="T5" fmla="*/ 23 h 75"/>
                  <a:gd name="T6" fmla="*/ 106 w 117"/>
                  <a:gd name="T7" fmla="*/ 0 h 75"/>
                  <a:gd name="T8" fmla="*/ 53 w 117"/>
                  <a:gd name="T9" fmla="*/ 26 h 75"/>
                  <a:gd name="T10" fmla="*/ 0 w 117"/>
                  <a:gd name="T11" fmla="*/ 52 h 75"/>
                  <a:gd name="T12" fmla="*/ 12 w 117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2" y="75"/>
                    </a:moveTo>
                    <a:lnTo>
                      <a:pt x="64" y="49"/>
                    </a:lnTo>
                    <a:lnTo>
                      <a:pt x="117" y="23"/>
                    </a:lnTo>
                    <a:lnTo>
                      <a:pt x="106" y="0"/>
                    </a:lnTo>
                    <a:lnTo>
                      <a:pt x="53" y="26"/>
                    </a:lnTo>
                    <a:lnTo>
                      <a:pt x="0" y="52"/>
                    </a:lnTo>
                    <a:lnTo>
                      <a:pt x="1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7" name="Freeform 95"/>
              <p:cNvSpPr>
                <a:spLocks/>
              </p:cNvSpPr>
              <p:nvPr/>
            </p:nvSpPr>
            <p:spPr bwMode="auto">
              <a:xfrm>
                <a:off x="5166" y="3994"/>
                <a:ext cx="23" cy="15"/>
              </a:xfrm>
              <a:custGeom>
                <a:avLst/>
                <a:gdLst>
                  <a:gd name="T0" fmla="*/ 12 w 117"/>
                  <a:gd name="T1" fmla="*/ 75 h 75"/>
                  <a:gd name="T2" fmla="*/ 64 w 117"/>
                  <a:gd name="T3" fmla="*/ 49 h 75"/>
                  <a:gd name="T4" fmla="*/ 117 w 117"/>
                  <a:gd name="T5" fmla="*/ 23 h 75"/>
                  <a:gd name="T6" fmla="*/ 106 w 117"/>
                  <a:gd name="T7" fmla="*/ 0 h 75"/>
                  <a:gd name="T8" fmla="*/ 53 w 117"/>
                  <a:gd name="T9" fmla="*/ 26 h 75"/>
                  <a:gd name="T10" fmla="*/ 0 w 117"/>
                  <a:gd name="T11" fmla="*/ 52 h 75"/>
                  <a:gd name="T12" fmla="*/ 12 w 117"/>
                  <a:gd name="T1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2" y="75"/>
                    </a:moveTo>
                    <a:lnTo>
                      <a:pt x="64" y="49"/>
                    </a:lnTo>
                    <a:lnTo>
                      <a:pt x="117" y="23"/>
                    </a:lnTo>
                    <a:lnTo>
                      <a:pt x="106" y="0"/>
                    </a:lnTo>
                    <a:lnTo>
                      <a:pt x="53" y="26"/>
                    </a:lnTo>
                    <a:lnTo>
                      <a:pt x="0" y="52"/>
                    </a:lnTo>
                    <a:lnTo>
                      <a:pt x="1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8" name="Freeform 96"/>
              <p:cNvSpPr>
                <a:spLocks/>
              </p:cNvSpPr>
              <p:nvPr/>
            </p:nvSpPr>
            <p:spPr bwMode="auto">
              <a:xfrm>
                <a:off x="5166" y="3999"/>
                <a:ext cx="10" cy="5"/>
              </a:xfrm>
              <a:custGeom>
                <a:avLst/>
                <a:gdLst>
                  <a:gd name="T0" fmla="*/ 53 w 53"/>
                  <a:gd name="T1" fmla="*/ 0 h 26"/>
                  <a:gd name="T2" fmla="*/ 0 w 53"/>
                  <a:gd name="T3" fmla="*/ 26 h 26"/>
                  <a:gd name="T4" fmla="*/ 0 w 53"/>
                  <a:gd name="T5" fmla="*/ 25 h 26"/>
                  <a:gd name="T6" fmla="*/ 53 w 5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53" y="0"/>
                    </a:moveTo>
                    <a:lnTo>
                      <a:pt x="0" y="26"/>
                    </a:lnTo>
                    <a:lnTo>
                      <a:pt x="0" y="25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9" name="Line 97"/>
              <p:cNvSpPr>
                <a:spLocks noChangeShapeType="1"/>
              </p:cNvSpPr>
              <p:nvPr/>
            </p:nvSpPr>
            <p:spPr bwMode="auto">
              <a:xfrm flipV="1">
                <a:off x="5166" y="40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0" name="Freeform 98"/>
              <p:cNvSpPr>
                <a:spLocks/>
              </p:cNvSpPr>
              <p:nvPr/>
            </p:nvSpPr>
            <p:spPr bwMode="auto">
              <a:xfrm>
                <a:off x="5164" y="3989"/>
                <a:ext cx="23" cy="15"/>
              </a:xfrm>
              <a:custGeom>
                <a:avLst/>
                <a:gdLst>
                  <a:gd name="T0" fmla="*/ 11 w 117"/>
                  <a:gd name="T1" fmla="*/ 74 h 74"/>
                  <a:gd name="T2" fmla="*/ 64 w 117"/>
                  <a:gd name="T3" fmla="*/ 49 h 74"/>
                  <a:gd name="T4" fmla="*/ 117 w 117"/>
                  <a:gd name="T5" fmla="*/ 24 h 74"/>
                  <a:gd name="T6" fmla="*/ 105 w 117"/>
                  <a:gd name="T7" fmla="*/ 0 h 74"/>
                  <a:gd name="T8" fmla="*/ 52 w 117"/>
                  <a:gd name="T9" fmla="*/ 25 h 74"/>
                  <a:gd name="T10" fmla="*/ 0 w 117"/>
                  <a:gd name="T11" fmla="*/ 50 h 74"/>
                  <a:gd name="T12" fmla="*/ 11 w 11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" y="74"/>
                    </a:moveTo>
                    <a:lnTo>
                      <a:pt x="64" y="49"/>
                    </a:lnTo>
                    <a:lnTo>
                      <a:pt x="117" y="24"/>
                    </a:lnTo>
                    <a:lnTo>
                      <a:pt x="105" y="0"/>
                    </a:lnTo>
                    <a:lnTo>
                      <a:pt x="52" y="25"/>
                    </a:lnTo>
                    <a:lnTo>
                      <a:pt x="0" y="50"/>
                    </a:lnTo>
                    <a:lnTo>
                      <a:pt x="11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1" name="Freeform 99"/>
              <p:cNvSpPr>
                <a:spLocks/>
              </p:cNvSpPr>
              <p:nvPr/>
            </p:nvSpPr>
            <p:spPr bwMode="auto">
              <a:xfrm>
                <a:off x="5164" y="3989"/>
                <a:ext cx="23" cy="15"/>
              </a:xfrm>
              <a:custGeom>
                <a:avLst/>
                <a:gdLst>
                  <a:gd name="T0" fmla="*/ 11 w 117"/>
                  <a:gd name="T1" fmla="*/ 74 h 74"/>
                  <a:gd name="T2" fmla="*/ 64 w 117"/>
                  <a:gd name="T3" fmla="*/ 49 h 74"/>
                  <a:gd name="T4" fmla="*/ 117 w 117"/>
                  <a:gd name="T5" fmla="*/ 24 h 74"/>
                  <a:gd name="T6" fmla="*/ 105 w 117"/>
                  <a:gd name="T7" fmla="*/ 0 h 74"/>
                  <a:gd name="T8" fmla="*/ 52 w 117"/>
                  <a:gd name="T9" fmla="*/ 25 h 74"/>
                  <a:gd name="T10" fmla="*/ 0 w 117"/>
                  <a:gd name="T11" fmla="*/ 50 h 74"/>
                  <a:gd name="T12" fmla="*/ 11 w 117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" y="74"/>
                    </a:moveTo>
                    <a:lnTo>
                      <a:pt x="64" y="49"/>
                    </a:lnTo>
                    <a:lnTo>
                      <a:pt x="117" y="24"/>
                    </a:lnTo>
                    <a:lnTo>
                      <a:pt x="105" y="0"/>
                    </a:lnTo>
                    <a:lnTo>
                      <a:pt x="52" y="25"/>
                    </a:lnTo>
                    <a:lnTo>
                      <a:pt x="0" y="50"/>
                    </a:lnTo>
                    <a:lnTo>
                      <a:pt x="11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2" name="Freeform 100"/>
              <p:cNvSpPr>
                <a:spLocks/>
              </p:cNvSpPr>
              <p:nvPr/>
            </p:nvSpPr>
            <p:spPr bwMode="auto">
              <a:xfrm>
                <a:off x="5174" y="3988"/>
                <a:ext cx="11" cy="6"/>
              </a:xfrm>
              <a:custGeom>
                <a:avLst/>
                <a:gdLst>
                  <a:gd name="T0" fmla="*/ 0 w 53"/>
                  <a:gd name="T1" fmla="*/ 28 h 28"/>
                  <a:gd name="T2" fmla="*/ 53 w 53"/>
                  <a:gd name="T3" fmla="*/ 3 h 28"/>
                  <a:gd name="T4" fmla="*/ 53 w 53"/>
                  <a:gd name="T5" fmla="*/ 0 h 28"/>
                  <a:gd name="T6" fmla="*/ 0 w 53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0" y="28"/>
                    </a:moveTo>
                    <a:lnTo>
                      <a:pt x="53" y="3"/>
                    </a:lnTo>
                    <a:lnTo>
                      <a:pt x="5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3" name="Line 101"/>
              <p:cNvSpPr>
                <a:spLocks noChangeShapeType="1"/>
              </p:cNvSpPr>
              <p:nvPr/>
            </p:nvSpPr>
            <p:spPr bwMode="auto">
              <a:xfrm flipV="1">
                <a:off x="5185" y="39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4" name="Freeform 102"/>
              <p:cNvSpPr>
                <a:spLocks/>
              </p:cNvSpPr>
              <p:nvPr/>
            </p:nvSpPr>
            <p:spPr bwMode="auto">
              <a:xfrm>
                <a:off x="5161" y="3984"/>
                <a:ext cx="24" cy="15"/>
              </a:xfrm>
              <a:custGeom>
                <a:avLst/>
                <a:gdLst>
                  <a:gd name="T0" fmla="*/ 13 w 118"/>
                  <a:gd name="T1" fmla="*/ 79 h 79"/>
                  <a:gd name="T2" fmla="*/ 65 w 118"/>
                  <a:gd name="T3" fmla="*/ 52 h 79"/>
                  <a:gd name="T4" fmla="*/ 118 w 118"/>
                  <a:gd name="T5" fmla="*/ 24 h 79"/>
                  <a:gd name="T6" fmla="*/ 106 w 118"/>
                  <a:gd name="T7" fmla="*/ 0 h 79"/>
                  <a:gd name="T8" fmla="*/ 53 w 118"/>
                  <a:gd name="T9" fmla="*/ 28 h 79"/>
                  <a:gd name="T10" fmla="*/ 0 w 118"/>
                  <a:gd name="T11" fmla="*/ 55 h 79"/>
                  <a:gd name="T12" fmla="*/ 13 w 11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9">
                    <a:moveTo>
                      <a:pt x="13" y="79"/>
                    </a:moveTo>
                    <a:lnTo>
                      <a:pt x="65" y="52"/>
                    </a:lnTo>
                    <a:lnTo>
                      <a:pt x="118" y="24"/>
                    </a:lnTo>
                    <a:lnTo>
                      <a:pt x="106" y="0"/>
                    </a:lnTo>
                    <a:lnTo>
                      <a:pt x="53" y="28"/>
                    </a:lnTo>
                    <a:lnTo>
                      <a:pt x="0" y="55"/>
                    </a:lnTo>
                    <a:lnTo>
                      <a:pt x="1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5" name="Freeform 103"/>
              <p:cNvSpPr>
                <a:spLocks/>
              </p:cNvSpPr>
              <p:nvPr/>
            </p:nvSpPr>
            <p:spPr bwMode="auto">
              <a:xfrm>
                <a:off x="5161" y="3984"/>
                <a:ext cx="24" cy="15"/>
              </a:xfrm>
              <a:custGeom>
                <a:avLst/>
                <a:gdLst>
                  <a:gd name="T0" fmla="*/ 13 w 118"/>
                  <a:gd name="T1" fmla="*/ 79 h 79"/>
                  <a:gd name="T2" fmla="*/ 65 w 118"/>
                  <a:gd name="T3" fmla="*/ 52 h 79"/>
                  <a:gd name="T4" fmla="*/ 118 w 118"/>
                  <a:gd name="T5" fmla="*/ 24 h 79"/>
                  <a:gd name="T6" fmla="*/ 106 w 118"/>
                  <a:gd name="T7" fmla="*/ 0 h 79"/>
                  <a:gd name="T8" fmla="*/ 53 w 118"/>
                  <a:gd name="T9" fmla="*/ 28 h 79"/>
                  <a:gd name="T10" fmla="*/ 0 w 118"/>
                  <a:gd name="T11" fmla="*/ 55 h 79"/>
                  <a:gd name="T12" fmla="*/ 13 w 118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9">
                    <a:moveTo>
                      <a:pt x="13" y="79"/>
                    </a:moveTo>
                    <a:lnTo>
                      <a:pt x="65" y="52"/>
                    </a:lnTo>
                    <a:lnTo>
                      <a:pt x="118" y="24"/>
                    </a:lnTo>
                    <a:lnTo>
                      <a:pt x="106" y="0"/>
                    </a:lnTo>
                    <a:lnTo>
                      <a:pt x="53" y="28"/>
                    </a:lnTo>
                    <a:lnTo>
                      <a:pt x="0" y="55"/>
                    </a:lnTo>
                    <a:lnTo>
                      <a:pt x="1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6" name="Freeform 104"/>
              <p:cNvSpPr>
                <a:spLocks/>
              </p:cNvSpPr>
              <p:nvPr/>
            </p:nvSpPr>
            <p:spPr bwMode="auto">
              <a:xfrm>
                <a:off x="5172" y="3983"/>
                <a:ext cx="10" cy="6"/>
              </a:xfrm>
              <a:custGeom>
                <a:avLst/>
                <a:gdLst>
                  <a:gd name="T0" fmla="*/ 0 w 53"/>
                  <a:gd name="T1" fmla="*/ 29 h 29"/>
                  <a:gd name="T2" fmla="*/ 53 w 53"/>
                  <a:gd name="T3" fmla="*/ 1 h 29"/>
                  <a:gd name="T4" fmla="*/ 52 w 53"/>
                  <a:gd name="T5" fmla="*/ 0 h 29"/>
                  <a:gd name="T6" fmla="*/ 0 w 53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0" y="29"/>
                    </a:moveTo>
                    <a:lnTo>
                      <a:pt x="53" y="1"/>
                    </a:lnTo>
                    <a:lnTo>
                      <a:pt x="52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7" name="Line 105"/>
              <p:cNvSpPr>
                <a:spLocks noChangeShapeType="1"/>
              </p:cNvSpPr>
              <p:nvPr/>
            </p:nvSpPr>
            <p:spPr bwMode="auto">
              <a:xfrm flipH="1" flipV="1">
                <a:off x="5182" y="39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8" name="Freeform 106"/>
              <p:cNvSpPr>
                <a:spLocks/>
              </p:cNvSpPr>
              <p:nvPr/>
            </p:nvSpPr>
            <p:spPr bwMode="auto">
              <a:xfrm>
                <a:off x="5159" y="3979"/>
                <a:ext cx="23" cy="16"/>
              </a:xfrm>
              <a:custGeom>
                <a:avLst/>
                <a:gdLst>
                  <a:gd name="T0" fmla="*/ 13 w 117"/>
                  <a:gd name="T1" fmla="*/ 81 h 81"/>
                  <a:gd name="T2" fmla="*/ 65 w 117"/>
                  <a:gd name="T3" fmla="*/ 52 h 81"/>
                  <a:gd name="T4" fmla="*/ 117 w 117"/>
                  <a:gd name="T5" fmla="*/ 23 h 81"/>
                  <a:gd name="T6" fmla="*/ 104 w 117"/>
                  <a:gd name="T7" fmla="*/ 0 h 81"/>
                  <a:gd name="T8" fmla="*/ 52 w 117"/>
                  <a:gd name="T9" fmla="*/ 29 h 81"/>
                  <a:gd name="T10" fmla="*/ 0 w 117"/>
                  <a:gd name="T11" fmla="*/ 58 h 81"/>
                  <a:gd name="T12" fmla="*/ 13 w 117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81">
                    <a:moveTo>
                      <a:pt x="13" y="81"/>
                    </a:moveTo>
                    <a:lnTo>
                      <a:pt x="65" y="52"/>
                    </a:lnTo>
                    <a:lnTo>
                      <a:pt x="117" y="23"/>
                    </a:lnTo>
                    <a:lnTo>
                      <a:pt x="104" y="0"/>
                    </a:lnTo>
                    <a:lnTo>
                      <a:pt x="52" y="29"/>
                    </a:lnTo>
                    <a:lnTo>
                      <a:pt x="0" y="58"/>
                    </a:lnTo>
                    <a:lnTo>
                      <a:pt x="13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9" name="Freeform 107"/>
              <p:cNvSpPr>
                <a:spLocks/>
              </p:cNvSpPr>
              <p:nvPr/>
            </p:nvSpPr>
            <p:spPr bwMode="auto">
              <a:xfrm>
                <a:off x="5159" y="3979"/>
                <a:ext cx="23" cy="16"/>
              </a:xfrm>
              <a:custGeom>
                <a:avLst/>
                <a:gdLst>
                  <a:gd name="T0" fmla="*/ 13 w 117"/>
                  <a:gd name="T1" fmla="*/ 81 h 81"/>
                  <a:gd name="T2" fmla="*/ 65 w 117"/>
                  <a:gd name="T3" fmla="*/ 52 h 81"/>
                  <a:gd name="T4" fmla="*/ 117 w 117"/>
                  <a:gd name="T5" fmla="*/ 23 h 81"/>
                  <a:gd name="T6" fmla="*/ 104 w 117"/>
                  <a:gd name="T7" fmla="*/ 0 h 81"/>
                  <a:gd name="T8" fmla="*/ 52 w 117"/>
                  <a:gd name="T9" fmla="*/ 29 h 81"/>
                  <a:gd name="T10" fmla="*/ 0 w 117"/>
                  <a:gd name="T11" fmla="*/ 58 h 81"/>
                  <a:gd name="T12" fmla="*/ 13 w 117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81">
                    <a:moveTo>
                      <a:pt x="13" y="81"/>
                    </a:moveTo>
                    <a:lnTo>
                      <a:pt x="65" y="52"/>
                    </a:lnTo>
                    <a:lnTo>
                      <a:pt x="117" y="23"/>
                    </a:lnTo>
                    <a:lnTo>
                      <a:pt x="104" y="0"/>
                    </a:lnTo>
                    <a:lnTo>
                      <a:pt x="52" y="29"/>
                    </a:lnTo>
                    <a:lnTo>
                      <a:pt x="0" y="58"/>
                    </a:lnTo>
                    <a:lnTo>
                      <a:pt x="13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0" name="Freeform 108"/>
              <p:cNvSpPr>
                <a:spLocks/>
              </p:cNvSpPr>
              <p:nvPr/>
            </p:nvSpPr>
            <p:spPr bwMode="auto">
              <a:xfrm>
                <a:off x="5169" y="3979"/>
                <a:ext cx="10" cy="6"/>
              </a:xfrm>
              <a:custGeom>
                <a:avLst/>
                <a:gdLst>
                  <a:gd name="T0" fmla="*/ 0 w 52"/>
                  <a:gd name="T1" fmla="*/ 30 h 30"/>
                  <a:gd name="T2" fmla="*/ 52 w 52"/>
                  <a:gd name="T3" fmla="*/ 1 h 30"/>
                  <a:gd name="T4" fmla="*/ 51 w 52"/>
                  <a:gd name="T5" fmla="*/ 0 h 30"/>
                  <a:gd name="T6" fmla="*/ 0 w 52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30"/>
                    </a:moveTo>
                    <a:lnTo>
                      <a:pt x="52" y="1"/>
                    </a:lnTo>
                    <a:lnTo>
                      <a:pt x="51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1" name="Line 109"/>
              <p:cNvSpPr>
                <a:spLocks noChangeShapeType="1"/>
              </p:cNvSpPr>
              <p:nvPr/>
            </p:nvSpPr>
            <p:spPr bwMode="auto">
              <a:xfrm flipH="1" flipV="1">
                <a:off x="5179" y="39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2" name="Freeform 110"/>
              <p:cNvSpPr>
                <a:spLocks/>
              </p:cNvSpPr>
              <p:nvPr/>
            </p:nvSpPr>
            <p:spPr bwMode="auto">
              <a:xfrm>
                <a:off x="5156" y="3974"/>
                <a:ext cx="23" cy="17"/>
              </a:xfrm>
              <a:custGeom>
                <a:avLst/>
                <a:gdLst>
                  <a:gd name="T0" fmla="*/ 14 w 115"/>
                  <a:gd name="T1" fmla="*/ 83 h 83"/>
                  <a:gd name="T2" fmla="*/ 64 w 115"/>
                  <a:gd name="T3" fmla="*/ 53 h 83"/>
                  <a:gd name="T4" fmla="*/ 115 w 115"/>
                  <a:gd name="T5" fmla="*/ 23 h 83"/>
                  <a:gd name="T6" fmla="*/ 101 w 115"/>
                  <a:gd name="T7" fmla="*/ 0 h 83"/>
                  <a:gd name="T8" fmla="*/ 50 w 115"/>
                  <a:gd name="T9" fmla="*/ 30 h 83"/>
                  <a:gd name="T10" fmla="*/ 0 w 115"/>
                  <a:gd name="T11" fmla="*/ 60 h 83"/>
                  <a:gd name="T12" fmla="*/ 14 w 115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4" y="83"/>
                    </a:move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lnTo>
                      <a:pt x="50" y="30"/>
                    </a:lnTo>
                    <a:lnTo>
                      <a:pt x="0" y="60"/>
                    </a:lnTo>
                    <a:lnTo>
                      <a:pt x="14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3" name="Freeform 111"/>
              <p:cNvSpPr>
                <a:spLocks/>
              </p:cNvSpPr>
              <p:nvPr/>
            </p:nvSpPr>
            <p:spPr bwMode="auto">
              <a:xfrm>
                <a:off x="5156" y="3974"/>
                <a:ext cx="23" cy="17"/>
              </a:xfrm>
              <a:custGeom>
                <a:avLst/>
                <a:gdLst>
                  <a:gd name="T0" fmla="*/ 14 w 115"/>
                  <a:gd name="T1" fmla="*/ 83 h 83"/>
                  <a:gd name="T2" fmla="*/ 64 w 115"/>
                  <a:gd name="T3" fmla="*/ 53 h 83"/>
                  <a:gd name="T4" fmla="*/ 115 w 115"/>
                  <a:gd name="T5" fmla="*/ 23 h 83"/>
                  <a:gd name="T6" fmla="*/ 101 w 115"/>
                  <a:gd name="T7" fmla="*/ 0 h 83"/>
                  <a:gd name="T8" fmla="*/ 50 w 115"/>
                  <a:gd name="T9" fmla="*/ 30 h 83"/>
                  <a:gd name="T10" fmla="*/ 0 w 115"/>
                  <a:gd name="T11" fmla="*/ 60 h 83"/>
                  <a:gd name="T12" fmla="*/ 14 w 115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4" y="83"/>
                    </a:move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lnTo>
                      <a:pt x="50" y="30"/>
                    </a:lnTo>
                    <a:lnTo>
                      <a:pt x="0" y="60"/>
                    </a:lnTo>
                    <a:lnTo>
                      <a:pt x="14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4" name="Freeform 112"/>
              <p:cNvSpPr>
                <a:spLocks/>
              </p:cNvSpPr>
              <p:nvPr/>
            </p:nvSpPr>
            <p:spPr bwMode="auto">
              <a:xfrm>
                <a:off x="5166" y="3974"/>
                <a:ext cx="10" cy="6"/>
              </a:xfrm>
              <a:custGeom>
                <a:avLst/>
                <a:gdLst>
                  <a:gd name="T0" fmla="*/ 0 w 51"/>
                  <a:gd name="T1" fmla="*/ 32 h 32"/>
                  <a:gd name="T2" fmla="*/ 51 w 51"/>
                  <a:gd name="T3" fmla="*/ 2 h 32"/>
                  <a:gd name="T4" fmla="*/ 51 w 51"/>
                  <a:gd name="T5" fmla="*/ 0 h 32"/>
                  <a:gd name="T6" fmla="*/ 0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51" y="2"/>
                    </a:lnTo>
                    <a:lnTo>
                      <a:pt x="51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5" name="Line 113"/>
              <p:cNvSpPr>
                <a:spLocks noChangeShapeType="1"/>
              </p:cNvSpPr>
              <p:nvPr/>
            </p:nvSpPr>
            <p:spPr bwMode="auto">
              <a:xfrm flipV="1">
                <a:off x="5176" y="39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6" name="Freeform 114"/>
              <p:cNvSpPr>
                <a:spLocks/>
              </p:cNvSpPr>
              <p:nvPr/>
            </p:nvSpPr>
            <p:spPr bwMode="auto">
              <a:xfrm>
                <a:off x="5153" y="3969"/>
                <a:ext cx="23" cy="17"/>
              </a:xfrm>
              <a:custGeom>
                <a:avLst/>
                <a:gdLst>
                  <a:gd name="T0" fmla="*/ 14 w 115"/>
                  <a:gd name="T1" fmla="*/ 86 h 86"/>
                  <a:gd name="T2" fmla="*/ 64 w 115"/>
                  <a:gd name="T3" fmla="*/ 54 h 86"/>
                  <a:gd name="T4" fmla="*/ 115 w 115"/>
                  <a:gd name="T5" fmla="*/ 22 h 86"/>
                  <a:gd name="T6" fmla="*/ 101 w 115"/>
                  <a:gd name="T7" fmla="*/ 0 h 86"/>
                  <a:gd name="T8" fmla="*/ 51 w 115"/>
                  <a:gd name="T9" fmla="*/ 32 h 86"/>
                  <a:gd name="T10" fmla="*/ 0 w 115"/>
                  <a:gd name="T11" fmla="*/ 64 h 86"/>
                  <a:gd name="T12" fmla="*/ 14 w 115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4" y="86"/>
                    </a:moveTo>
                    <a:lnTo>
                      <a:pt x="64" y="54"/>
                    </a:lnTo>
                    <a:lnTo>
                      <a:pt x="115" y="22"/>
                    </a:lnTo>
                    <a:lnTo>
                      <a:pt x="101" y="0"/>
                    </a:lnTo>
                    <a:lnTo>
                      <a:pt x="51" y="32"/>
                    </a:lnTo>
                    <a:lnTo>
                      <a:pt x="0" y="64"/>
                    </a:lnTo>
                    <a:lnTo>
                      <a:pt x="14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7" name="Freeform 115"/>
              <p:cNvSpPr>
                <a:spLocks/>
              </p:cNvSpPr>
              <p:nvPr/>
            </p:nvSpPr>
            <p:spPr bwMode="auto">
              <a:xfrm>
                <a:off x="5153" y="3969"/>
                <a:ext cx="23" cy="17"/>
              </a:xfrm>
              <a:custGeom>
                <a:avLst/>
                <a:gdLst>
                  <a:gd name="T0" fmla="*/ 14 w 115"/>
                  <a:gd name="T1" fmla="*/ 86 h 86"/>
                  <a:gd name="T2" fmla="*/ 64 w 115"/>
                  <a:gd name="T3" fmla="*/ 54 h 86"/>
                  <a:gd name="T4" fmla="*/ 115 w 115"/>
                  <a:gd name="T5" fmla="*/ 22 h 86"/>
                  <a:gd name="T6" fmla="*/ 101 w 115"/>
                  <a:gd name="T7" fmla="*/ 0 h 86"/>
                  <a:gd name="T8" fmla="*/ 51 w 115"/>
                  <a:gd name="T9" fmla="*/ 32 h 86"/>
                  <a:gd name="T10" fmla="*/ 0 w 115"/>
                  <a:gd name="T11" fmla="*/ 64 h 86"/>
                  <a:gd name="T12" fmla="*/ 14 w 115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4" y="86"/>
                    </a:moveTo>
                    <a:lnTo>
                      <a:pt x="64" y="54"/>
                    </a:lnTo>
                    <a:lnTo>
                      <a:pt x="115" y="22"/>
                    </a:lnTo>
                    <a:lnTo>
                      <a:pt x="101" y="0"/>
                    </a:lnTo>
                    <a:lnTo>
                      <a:pt x="51" y="32"/>
                    </a:lnTo>
                    <a:lnTo>
                      <a:pt x="0" y="64"/>
                    </a:lnTo>
                    <a:lnTo>
                      <a:pt x="14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8" name="Freeform 116"/>
              <p:cNvSpPr>
                <a:spLocks/>
              </p:cNvSpPr>
              <p:nvPr/>
            </p:nvSpPr>
            <p:spPr bwMode="auto">
              <a:xfrm>
                <a:off x="5153" y="3976"/>
                <a:ext cx="11" cy="6"/>
              </a:xfrm>
              <a:custGeom>
                <a:avLst/>
                <a:gdLst>
                  <a:gd name="T0" fmla="*/ 51 w 51"/>
                  <a:gd name="T1" fmla="*/ 0 h 32"/>
                  <a:gd name="T2" fmla="*/ 0 w 51"/>
                  <a:gd name="T3" fmla="*/ 32 h 32"/>
                  <a:gd name="T4" fmla="*/ 0 w 51"/>
                  <a:gd name="T5" fmla="*/ 30 h 32"/>
                  <a:gd name="T6" fmla="*/ 51 w 5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51" y="0"/>
                    </a:moveTo>
                    <a:lnTo>
                      <a:pt x="0" y="32"/>
                    </a:lnTo>
                    <a:lnTo>
                      <a:pt x="0" y="3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9" name="Line 117"/>
              <p:cNvSpPr>
                <a:spLocks noChangeShapeType="1"/>
              </p:cNvSpPr>
              <p:nvPr/>
            </p:nvSpPr>
            <p:spPr bwMode="auto">
              <a:xfrm flipV="1">
                <a:off x="5153" y="3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0" name="Freeform 118"/>
              <p:cNvSpPr>
                <a:spLocks/>
              </p:cNvSpPr>
              <p:nvPr/>
            </p:nvSpPr>
            <p:spPr bwMode="auto">
              <a:xfrm>
                <a:off x="5151" y="3965"/>
                <a:ext cx="23" cy="17"/>
              </a:xfrm>
              <a:custGeom>
                <a:avLst/>
                <a:gdLst>
                  <a:gd name="T0" fmla="*/ 14 w 115"/>
                  <a:gd name="T1" fmla="*/ 83 h 83"/>
                  <a:gd name="T2" fmla="*/ 65 w 115"/>
                  <a:gd name="T3" fmla="*/ 53 h 83"/>
                  <a:gd name="T4" fmla="*/ 115 w 115"/>
                  <a:gd name="T5" fmla="*/ 23 h 83"/>
                  <a:gd name="T6" fmla="*/ 101 w 115"/>
                  <a:gd name="T7" fmla="*/ 0 h 83"/>
                  <a:gd name="T8" fmla="*/ 51 w 115"/>
                  <a:gd name="T9" fmla="*/ 30 h 83"/>
                  <a:gd name="T10" fmla="*/ 0 w 115"/>
                  <a:gd name="T11" fmla="*/ 60 h 83"/>
                  <a:gd name="T12" fmla="*/ 14 w 115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4" y="83"/>
                    </a:moveTo>
                    <a:lnTo>
                      <a:pt x="65" y="53"/>
                    </a:lnTo>
                    <a:lnTo>
                      <a:pt x="115" y="23"/>
                    </a:lnTo>
                    <a:lnTo>
                      <a:pt x="101" y="0"/>
                    </a:lnTo>
                    <a:lnTo>
                      <a:pt x="51" y="30"/>
                    </a:lnTo>
                    <a:lnTo>
                      <a:pt x="0" y="60"/>
                    </a:lnTo>
                    <a:lnTo>
                      <a:pt x="14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1" name="Freeform 119"/>
              <p:cNvSpPr>
                <a:spLocks/>
              </p:cNvSpPr>
              <p:nvPr/>
            </p:nvSpPr>
            <p:spPr bwMode="auto">
              <a:xfrm>
                <a:off x="5151" y="3965"/>
                <a:ext cx="23" cy="17"/>
              </a:xfrm>
              <a:custGeom>
                <a:avLst/>
                <a:gdLst>
                  <a:gd name="T0" fmla="*/ 14 w 115"/>
                  <a:gd name="T1" fmla="*/ 83 h 83"/>
                  <a:gd name="T2" fmla="*/ 65 w 115"/>
                  <a:gd name="T3" fmla="*/ 53 h 83"/>
                  <a:gd name="T4" fmla="*/ 115 w 115"/>
                  <a:gd name="T5" fmla="*/ 23 h 83"/>
                  <a:gd name="T6" fmla="*/ 101 w 115"/>
                  <a:gd name="T7" fmla="*/ 0 h 83"/>
                  <a:gd name="T8" fmla="*/ 51 w 115"/>
                  <a:gd name="T9" fmla="*/ 30 h 83"/>
                  <a:gd name="T10" fmla="*/ 0 w 115"/>
                  <a:gd name="T11" fmla="*/ 60 h 83"/>
                  <a:gd name="T12" fmla="*/ 14 w 115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4" y="83"/>
                    </a:moveTo>
                    <a:lnTo>
                      <a:pt x="65" y="53"/>
                    </a:lnTo>
                    <a:lnTo>
                      <a:pt x="115" y="23"/>
                    </a:lnTo>
                    <a:lnTo>
                      <a:pt x="101" y="0"/>
                    </a:lnTo>
                    <a:lnTo>
                      <a:pt x="51" y="30"/>
                    </a:lnTo>
                    <a:lnTo>
                      <a:pt x="0" y="60"/>
                    </a:lnTo>
                    <a:lnTo>
                      <a:pt x="14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2" name="Freeform 120"/>
              <p:cNvSpPr>
                <a:spLocks/>
              </p:cNvSpPr>
              <p:nvPr/>
            </p:nvSpPr>
            <p:spPr bwMode="auto">
              <a:xfrm>
                <a:off x="5161" y="3964"/>
                <a:ext cx="10" cy="7"/>
              </a:xfrm>
              <a:custGeom>
                <a:avLst/>
                <a:gdLst>
                  <a:gd name="T0" fmla="*/ 0 w 50"/>
                  <a:gd name="T1" fmla="*/ 33 h 33"/>
                  <a:gd name="T2" fmla="*/ 50 w 50"/>
                  <a:gd name="T3" fmla="*/ 3 h 33"/>
                  <a:gd name="T4" fmla="*/ 49 w 50"/>
                  <a:gd name="T5" fmla="*/ 0 h 33"/>
                  <a:gd name="T6" fmla="*/ 0 w 50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3">
                    <a:moveTo>
                      <a:pt x="0" y="33"/>
                    </a:moveTo>
                    <a:lnTo>
                      <a:pt x="50" y="3"/>
                    </a:lnTo>
                    <a:lnTo>
                      <a:pt x="49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3" name="Line 121"/>
              <p:cNvSpPr>
                <a:spLocks noChangeShapeType="1"/>
              </p:cNvSpPr>
              <p:nvPr/>
            </p:nvSpPr>
            <p:spPr bwMode="auto">
              <a:xfrm flipH="1" flipV="1">
                <a:off x="5171" y="39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4" name="Freeform 122"/>
              <p:cNvSpPr>
                <a:spLocks/>
              </p:cNvSpPr>
              <p:nvPr/>
            </p:nvSpPr>
            <p:spPr bwMode="auto">
              <a:xfrm>
                <a:off x="5148" y="3960"/>
                <a:ext cx="23" cy="18"/>
              </a:xfrm>
              <a:custGeom>
                <a:avLst/>
                <a:gdLst>
                  <a:gd name="T0" fmla="*/ 15 w 114"/>
                  <a:gd name="T1" fmla="*/ 88 h 88"/>
                  <a:gd name="T2" fmla="*/ 65 w 114"/>
                  <a:gd name="T3" fmla="*/ 55 h 88"/>
                  <a:gd name="T4" fmla="*/ 114 w 114"/>
                  <a:gd name="T5" fmla="*/ 22 h 88"/>
                  <a:gd name="T6" fmla="*/ 99 w 114"/>
                  <a:gd name="T7" fmla="*/ 0 h 88"/>
                  <a:gd name="T8" fmla="*/ 50 w 114"/>
                  <a:gd name="T9" fmla="*/ 33 h 88"/>
                  <a:gd name="T10" fmla="*/ 0 w 114"/>
                  <a:gd name="T11" fmla="*/ 66 h 88"/>
                  <a:gd name="T12" fmla="*/ 15 w 114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5" y="88"/>
                    </a:moveTo>
                    <a:lnTo>
                      <a:pt x="65" y="55"/>
                    </a:lnTo>
                    <a:lnTo>
                      <a:pt x="114" y="22"/>
                    </a:lnTo>
                    <a:lnTo>
                      <a:pt x="99" y="0"/>
                    </a:lnTo>
                    <a:lnTo>
                      <a:pt x="50" y="33"/>
                    </a:lnTo>
                    <a:lnTo>
                      <a:pt x="0" y="66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5" name="Freeform 123"/>
              <p:cNvSpPr>
                <a:spLocks/>
              </p:cNvSpPr>
              <p:nvPr/>
            </p:nvSpPr>
            <p:spPr bwMode="auto">
              <a:xfrm>
                <a:off x="5148" y="3960"/>
                <a:ext cx="23" cy="18"/>
              </a:xfrm>
              <a:custGeom>
                <a:avLst/>
                <a:gdLst>
                  <a:gd name="T0" fmla="*/ 15 w 114"/>
                  <a:gd name="T1" fmla="*/ 88 h 88"/>
                  <a:gd name="T2" fmla="*/ 65 w 114"/>
                  <a:gd name="T3" fmla="*/ 55 h 88"/>
                  <a:gd name="T4" fmla="*/ 114 w 114"/>
                  <a:gd name="T5" fmla="*/ 22 h 88"/>
                  <a:gd name="T6" fmla="*/ 99 w 114"/>
                  <a:gd name="T7" fmla="*/ 0 h 88"/>
                  <a:gd name="T8" fmla="*/ 50 w 114"/>
                  <a:gd name="T9" fmla="*/ 33 h 88"/>
                  <a:gd name="T10" fmla="*/ 0 w 114"/>
                  <a:gd name="T11" fmla="*/ 66 h 88"/>
                  <a:gd name="T12" fmla="*/ 15 w 114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5" y="88"/>
                    </a:moveTo>
                    <a:lnTo>
                      <a:pt x="65" y="55"/>
                    </a:lnTo>
                    <a:lnTo>
                      <a:pt x="114" y="22"/>
                    </a:lnTo>
                    <a:lnTo>
                      <a:pt x="99" y="0"/>
                    </a:lnTo>
                    <a:lnTo>
                      <a:pt x="50" y="33"/>
                    </a:lnTo>
                    <a:lnTo>
                      <a:pt x="0" y="66"/>
                    </a:lnTo>
                    <a:lnTo>
                      <a:pt x="15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6" name="Freeform 124"/>
              <p:cNvSpPr>
                <a:spLocks/>
              </p:cNvSpPr>
              <p:nvPr/>
            </p:nvSpPr>
            <p:spPr bwMode="auto">
              <a:xfrm>
                <a:off x="5145" y="3956"/>
                <a:ext cx="23" cy="17"/>
              </a:xfrm>
              <a:custGeom>
                <a:avLst/>
                <a:gdLst>
                  <a:gd name="T0" fmla="*/ 15 w 114"/>
                  <a:gd name="T1" fmla="*/ 88 h 88"/>
                  <a:gd name="T2" fmla="*/ 65 w 114"/>
                  <a:gd name="T3" fmla="*/ 55 h 88"/>
                  <a:gd name="T4" fmla="*/ 114 w 114"/>
                  <a:gd name="T5" fmla="*/ 22 h 88"/>
                  <a:gd name="T6" fmla="*/ 99 w 114"/>
                  <a:gd name="T7" fmla="*/ 0 h 88"/>
                  <a:gd name="T8" fmla="*/ 50 w 114"/>
                  <a:gd name="T9" fmla="*/ 33 h 88"/>
                  <a:gd name="T10" fmla="*/ 0 w 114"/>
                  <a:gd name="T11" fmla="*/ 67 h 88"/>
                  <a:gd name="T12" fmla="*/ 15 w 114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5" y="88"/>
                    </a:moveTo>
                    <a:lnTo>
                      <a:pt x="65" y="55"/>
                    </a:lnTo>
                    <a:lnTo>
                      <a:pt x="114" y="22"/>
                    </a:lnTo>
                    <a:lnTo>
                      <a:pt x="99" y="0"/>
                    </a:lnTo>
                    <a:lnTo>
                      <a:pt x="50" y="33"/>
                    </a:lnTo>
                    <a:lnTo>
                      <a:pt x="0" y="67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7" name="Freeform 125"/>
              <p:cNvSpPr>
                <a:spLocks/>
              </p:cNvSpPr>
              <p:nvPr/>
            </p:nvSpPr>
            <p:spPr bwMode="auto">
              <a:xfrm>
                <a:off x="5145" y="3956"/>
                <a:ext cx="23" cy="17"/>
              </a:xfrm>
              <a:custGeom>
                <a:avLst/>
                <a:gdLst>
                  <a:gd name="T0" fmla="*/ 15 w 114"/>
                  <a:gd name="T1" fmla="*/ 88 h 88"/>
                  <a:gd name="T2" fmla="*/ 65 w 114"/>
                  <a:gd name="T3" fmla="*/ 55 h 88"/>
                  <a:gd name="T4" fmla="*/ 114 w 114"/>
                  <a:gd name="T5" fmla="*/ 22 h 88"/>
                  <a:gd name="T6" fmla="*/ 99 w 114"/>
                  <a:gd name="T7" fmla="*/ 0 h 88"/>
                  <a:gd name="T8" fmla="*/ 50 w 114"/>
                  <a:gd name="T9" fmla="*/ 33 h 88"/>
                  <a:gd name="T10" fmla="*/ 0 w 114"/>
                  <a:gd name="T11" fmla="*/ 67 h 88"/>
                  <a:gd name="T12" fmla="*/ 15 w 114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5" y="88"/>
                    </a:moveTo>
                    <a:lnTo>
                      <a:pt x="65" y="55"/>
                    </a:lnTo>
                    <a:lnTo>
                      <a:pt x="114" y="22"/>
                    </a:lnTo>
                    <a:lnTo>
                      <a:pt x="99" y="0"/>
                    </a:lnTo>
                    <a:lnTo>
                      <a:pt x="50" y="33"/>
                    </a:lnTo>
                    <a:lnTo>
                      <a:pt x="0" y="67"/>
                    </a:lnTo>
                    <a:lnTo>
                      <a:pt x="15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8" name="Freeform 126"/>
              <p:cNvSpPr>
                <a:spLocks/>
              </p:cNvSpPr>
              <p:nvPr/>
            </p:nvSpPr>
            <p:spPr bwMode="auto">
              <a:xfrm>
                <a:off x="5155" y="3955"/>
                <a:ext cx="10" cy="7"/>
              </a:xfrm>
              <a:custGeom>
                <a:avLst/>
                <a:gdLst>
                  <a:gd name="T0" fmla="*/ 0 w 49"/>
                  <a:gd name="T1" fmla="*/ 35 h 35"/>
                  <a:gd name="T2" fmla="*/ 49 w 49"/>
                  <a:gd name="T3" fmla="*/ 2 h 35"/>
                  <a:gd name="T4" fmla="*/ 47 w 49"/>
                  <a:gd name="T5" fmla="*/ 0 h 35"/>
                  <a:gd name="T6" fmla="*/ 0 w 49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lnTo>
                      <a:pt x="49" y="2"/>
                    </a:lnTo>
                    <a:lnTo>
                      <a:pt x="4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9" name="Line 127"/>
              <p:cNvSpPr>
                <a:spLocks noChangeShapeType="1"/>
              </p:cNvSpPr>
              <p:nvPr/>
            </p:nvSpPr>
            <p:spPr bwMode="auto">
              <a:xfrm flipH="1" flipV="1">
                <a:off x="5164" y="39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0" name="Freeform 128"/>
              <p:cNvSpPr>
                <a:spLocks/>
              </p:cNvSpPr>
              <p:nvPr/>
            </p:nvSpPr>
            <p:spPr bwMode="auto">
              <a:xfrm>
                <a:off x="5142" y="3951"/>
                <a:ext cx="22" cy="18"/>
              </a:xfrm>
              <a:custGeom>
                <a:avLst/>
                <a:gdLst>
                  <a:gd name="T0" fmla="*/ 16 w 110"/>
                  <a:gd name="T1" fmla="*/ 93 h 93"/>
                  <a:gd name="T2" fmla="*/ 63 w 110"/>
                  <a:gd name="T3" fmla="*/ 57 h 93"/>
                  <a:gd name="T4" fmla="*/ 110 w 110"/>
                  <a:gd name="T5" fmla="*/ 22 h 93"/>
                  <a:gd name="T6" fmla="*/ 94 w 110"/>
                  <a:gd name="T7" fmla="*/ 0 h 93"/>
                  <a:gd name="T8" fmla="*/ 47 w 110"/>
                  <a:gd name="T9" fmla="*/ 35 h 93"/>
                  <a:gd name="T10" fmla="*/ 0 w 110"/>
                  <a:gd name="T11" fmla="*/ 71 h 93"/>
                  <a:gd name="T12" fmla="*/ 16 w 110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16" y="93"/>
                    </a:moveTo>
                    <a:lnTo>
                      <a:pt x="63" y="57"/>
                    </a:lnTo>
                    <a:lnTo>
                      <a:pt x="110" y="22"/>
                    </a:lnTo>
                    <a:lnTo>
                      <a:pt x="94" y="0"/>
                    </a:lnTo>
                    <a:lnTo>
                      <a:pt x="47" y="35"/>
                    </a:lnTo>
                    <a:lnTo>
                      <a:pt x="0" y="71"/>
                    </a:lnTo>
                    <a:lnTo>
                      <a:pt x="16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1" name="Freeform 129"/>
              <p:cNvSpPr>
                <a:spLocks/>
              </p:cNvSpPr>
              <p:nvPr/>
            </p:nvSpPr>
            <p:spPr bwMode="auto">
              <a:xfrm>
                <a:off x="5142" y="3951"/>
                <a:ext cx="22" cy="18"/>
              </a:xfrm>
              <a:custGeom>
                <a:avLst/>
                <a:gdLst>
                  <a:gd name="T0" fmla="*/ 16 w 110"/>
                  <a:gd name="T1" fmla="*/ 93 h 93"/>
                  <a:gd name="T2" fmla="*/ 63 w 110"/>
                  <a:gd name="T3" fmla="*/ 57 h 93"/>
                  <a:gd name="T4" fmla="*/ 110 w 110"/>
                  <a:gd name="T5" fmla="*/ 22 h 93"/>
                  <a:gd name="T6" fmla="*/ 94 w 110"/>
                  <a:gd name="T7" fmla="*/ 0 h 93"/>
                  <a:gd name="T8" fmla="*/ 47 w 110"/>
                  <a:gd name="T9" fmla="*/ 35 h 93"/>
                  <a:gd name="T10" fmla="*/ 0 w 110"/>
                  <a:gd name="T11" fmla="*/ 71 h 93"/>
                  <a:gd name="T12" fmla="*/ 16 w 110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16" y="93"/>
                    </a:moveTo>
                    <a:lnTo>
                      <a:pt x="63" y="57"/>
                    </a:lnTo>
                    <a:lnTo>
                      <a:pt x="110" y="22"/>
                    </a:lnTo>
                    <a:lnTo>
                      <a:pt x="94" y="0"/>
                    </a:lnTo>
                    <a:lnTo>
                      <a:pt x="47" y="35"/>
                    </a:lnTo>
                    <a:lnTo>
                      <a:pt x="0" y="71"/>
                    </a:lnTo>
                    <a:lnTo>
                      <a:pt x="16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2" name="Freeform 130"/>
              <p:cNvSpPr>
                <a:spLocks/>
              </p:cNvSpPr>
              <p:nvPr/>
            </p:nvSpPr>
            <p:spPr bwMode="auto">
              <a:xfrm>
                <a:off x="5152" y="3951"/>
                <a:ext cx="9" cy="7"/>
              </a:xfrm>
              <a:custGeom>
                <a:avLst/>
                <a:gdLst>
                  <a:gd name="T0" fmla="*/ 0 w 47"/>
                  <a:gd name="T1" fmla="*/ 36 h 36"/>
                  <a:gd name="T2" fmla="*/ 47 w 47"/>
                  <a:gd name="T3" fmla="*/ 1 h 36"/>
                  <a:gd name="T4" fmla="*/ 47 w 47"/>
                  <a:gd name="T5" fmla="*/ 0 h 36"/>
                  <a:gd name="T6" fmla="*/ 0 w 4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6">
                    <a:moveTo>
                      <a:pt x="0" y="36"/>
                    </a:moveTo>
                    <a:lnTo>
                      <a:pt x="47" y="1"/>
                    </a:lnTo>
                    <a:lnTo>
                      <a:pt x="47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3" name="Line 131"/>
              <p:cNvSpPr>
                <a:spLocks noChangeShapeType="1"/>
              </p:cNvSpPr>
              <p:nvPr/>
            </p:nvSpPr>
            <p:spPr bwMode="auto">
              <a:xfrm flipV="1">
                <a:off x="5161" y="39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4" name="Freeform 132"/>
              <p:cNvSpPr>
                <a:spLocks/>
              </p:cNvSpPr>
              <p:nvPr/>
            </p:nvSpPr>
            <p:spPr bwMode="auto">
              <a:xfrm>
                <a:off x="5139" y="3946"/>
                <a:ext cx="22" cy="19"/>
              </a:xfrm>
              <a:custGeom>
                <a:avLst/>
                <a:gdLst>
                  <a:gd name="T0" fmla="*/ 16 w 110"/>
                  <a:gd name="T1" fmla="*/ 94 h 94"/>
                  <a:gd name="T2" fmla="*/ 63 w 110"/>
                  <a:gd name="T3" fmla="*/ 57 h 94"/>
                  <a:gd name="T4" fmla="*/ 110 w 110"/>
                  <a:gd name="T5" fmla="*/ 21 h 94"/>
                  <a:gd name="T6" fmla="*/ 94 w 110"/>
                  <a:gd name="T7" fmla="*/ 0 h 94"/>
                  <a:gd name="T8" fmla="*/ 47 w 110"/>
                  <a:gd name="T9" fmla="*/ 37 h 94"/>
                  <a:gd name="T10" fmla="*/ 0 w 110"/>
                  <a:gd name="T11" fmla="*/ 74 h 94"/>
                  <a:gd name="T12" fmla="*/ 16 w 110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16" y="94"/>
                    </a:moveTo>
                    <a:lnTo>
                      <a:pt x="63" y="57"/>
                    </a:lnTo>
                    <a:lnTo>
                      <a:pt x="110" y="21"/>
                    </a:lnTo>
                    <a:lnTo>
                      <a:pt x="94" y="0"/>
                    </a:lnTo>
                    <a:lnTo>
                      <a:pt x="47" y="37"/>
                    </a:lnTo>
                    <a:lnTo>
                      <a:pt x="0" y="74"/>
                    </a:lnTo>
                    <a:lnTo>
                      <a:pt x="16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5" name="Freeform 133"/>
              <p:cNvSpPr>
                <a:spLocks/>
              </p:cNvSpPr>
              <p:nvPr/>
            </p:nvSpPr>
            <p:spPr bwMode="auto">
              <a:xfrm>
                <a:off x="5139" y="3946"/>
                <a:ext cx="22" cy="19"/>
              </a:xfrm>
              <a:custGeom>
                <a:avLst/>
                <a:gdLst>
                  <a:gd name="T0" fmla="*/ 16 w 110"/>
                  <a:gd name="T1" fmla="*/ 94 h 94"/>
                  <a:gd name="T2" fmla="*/ 63 w 110"/>
                  <a:gd name="T3" fmla="*/ 57 h 94"/>
                  <a:gd name="T4" fmla="*/ 110 w 110"/>
                  <a:gd name="T5" fmla="*/ 21 h 94"/>
                  <a:gd name="T6" fmla="*/ 94 w 110"/>
                  <a:gd name="T7" fmla="*/ 0 h 94"/>
                  <a:gd name="T8" fmla="*/ 47 w 110"/>
                  <a:gd name="T9" fmla="*/ 37 h 94"/>
                  <a:gd name="T10" fmla="*/ 0 w 110"/>
                  <a:gd name="T11" fmla="*/ 74 h 94"/>
                  <a:gd name="T12" fmla="*/ 16 w 110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16" y="94"/>
                    </a:moveTo>
                    <a:lnTo>
                      <a:pt x="63" y="57"/>
                    </a:lnTo>
                    <a:lnTo>
                      <a:pt x="110" y="21"/>
                    </a:lnTo>
                    <a:lnTo>
                      <a:pt x="94" y="0"/>
                    </a:lnTo>
                    <a:lnTo>
                      <a:pt x="47" y="37"/>
                    </a:lnTo>
                    <a:lnTo>
                      <a:pt x="0" y="74"/>
                    </a:lnTo>
                    <a:lnTo>
                      <a:pt x="16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6" name="Freeform 134"/>
              <p:cNvSpPr>
                <a:spLocks/>
              </p:cNvSpPr>
              <p:nvPr/>
            </p:nvSpPr>
            <p:spPr bwMode="auto">
              <a:xfrm>
                <a:off x="5148" y="3946"/>
                <a:ext cx="10" cy="8"/>
              </a:xfrm>
              <a:custGeom>
                <a:avLst/>
                <a:gdLst>
                  <a:gd name="T0" fmla="*/ 0 w 47"/>
                  <a:gd name="T1" fmla="*/ 37 h 37"/>
                  <a:gd name="T2" fmla="*/ 47 w 47"/>
                  <a:gd name="T3" fmla="*/ 0 h 37"/>
                  <a:gd name="T4" fmla="*/ 47 w 47"/>
                  <a:gd name="T5" fmla="*/ 0 h 37"/>
                  <a:gd name="T6" fmla="*/ 0 w 47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0" y="37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7" name="Line 135"/>
              <p:cNvSpPr>
                <a:spLocks noChangeShapeType="1"/>
              </p:cNvSpPr>
              <p:nvPr/>
            </p:nvSpPr>
            <p:spPr bwMode="auto">
              <a:xfrm>
                <a:off x="5158" y="39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8" name="Freeform 136"/>
              <p:cNvSpPr>
                <a:spLocks/>
              </p:cNvSpPr>
              <p:nvPr/>
            </p:nvSpPr>
            <p:spPr bwMode="auto">
              <a:xfrm>
                <a:off x="5136" y="3942"/>
                <a:ext cx="22" cy="19"/>
              </a:xfrm>
              <a:custGeom>
                <a:avLst/>
                <a:gdLst>
                  <a:gd name="T0" fmla="*/ 17 w 111"/>
                  <a:gd name="T1" fmla="*/ 95 h 95"/>
                  <a:gd name="T2" fmla="*/ 64 w 111"/>
                  <a:gd name="T3" fmla="*/ 58 h 95"/>
                  <a:gd name="T4" fmla="*/ 111 w 111"/>
                  <a:gd name="T5" fmla="*/ 21 h 95"/>
                  <a:gd name="T6" fmla="*/ 95 w 111"/>
                  <a:gd name="T7" fmla="*/ 0 h 95"/>
                  <a:gd name="T8" fmla="*/ 48 w 111"/>
                  <a:gd name="T9" fmla="*/ 37 h 95"/>
                  <a:gd name="T10" fmla="*/ 0 w 111"/>
                  <a:gd name="T11" fmla="*/ 74 h 95"/>
                  <a:gd name="T12" fmla="*/ 17 w 111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95">
                    <a:moveTo>
                      <a:pt x="17" y="95"/>
                    </a:moveTo>
                    <a:lnTo>
                      <a:pt x="64" y="58"/>
                    </a:lnTo>
                    <a:lnTo>
                      <a:pt x="111" y="21"/>
                    </a:lnTo>
                    <a:lnTo>
                      <a:pt x="95" y="0"/>
                    </a:lnTo>
                    <a:lnTo>
                      <a:pt x="48" y="37"/>
                    </a:lnTo>
                    <a:lnTo>
                      <a:pt x="0" y="74"/>
                    </a:lnTo>
                    <a:lnTo>
                      <a:pt x="17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9" name="Freeform 137"/>
              <p:cNvSpPr>
                <a:spLocks/>
              </p:cNvSpPr>
              <p:nvPr/>
            </p:nvSpPr>
            <p:spPr bwMode="auto">
              <a:xfrm>
                <a:off x="5136" y="3942"/>
                <a:ext cx="22" cy="19"/>
              </a:xfrm>
              <a:custGeom>
                <a:avLst/>
                <a:gdLst>
                  <a:gd name="T0" fmla="*/ 17 w 111"/>
                  <a:gd name="T1" fmla="*/ 95 h 95"/>
                  <a:gd name="T2" fmla="*/ 64 w 111"/>
                  <a:gd name="T3" fmla="*/ 58 h 95"/>
                  <a:gd name="T4" fmla="*/ 111 w 111"/>
                  <a:gd name="T5" fmla="*/ 21 h 95"/>
                  <a:gd name="T6" fmla="*/ 95 w 111"/>
                  <a:gd name="T7" fmla="*/ 0 h 95"/>
                  <a:gd name="T8" fmla="*/ 48 w 111"/>
                  <a:gd name="T9" fmla="*/ 37 h 95"/>
                  <a:gd name="T10" fmla="*/ 0 w 111"/>
                  <a:gd name="T11" fmla="*/ 74 h 95"/>
                  <a:gd name="T12" fmla="*/ 17 w 111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95">
                    <a:moveTo>
                      <a:pt x="17" y="95"/>
                    </a:moveTo>
                    <a:lnTo>
                      <a:pt x="64" y="58"/>
                    </a:lnTo>
                    <a:lnTo>
                      <a:pt x="111" y="21"/>
                    </a:lnTo>
                    <a:lnTo>
                      <a:pt x="95" y="0"/>
                    </a:lnTo>
                    <a:lnTo>
                      <a:pt x="48" y="37"/>
                    </a:lnTo>
                    <a:lnTo>
                      <a:pt x="0" y="74"/>
                    </a:lnTo>
                    <a:lnTo>
                      <a:pt x="17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0" name="Freeform 138"/>
              <p:cNvSpPr>
                <a:spLocks/>
              </p:cNvSpPr>
              <p:nvPr/>
            </p:nvSpPr>
            <p:spPr bwMode="auto">
              <a:xfrm>
                <a:off x="5145" y="3942"/>
                <a:ext cx="10" cy="8"/>
              </a:xfrm>
              <a:custGeom>
                <a:avLst/>
                <a:gdLst>
                  <a:gd name="T0" fmla="*/ 0 w 47"/>
                  <a:gd name="T1" fmla="*/ 38 h 38"/>
                  <a:gd name="T2" fmla="*/ 47 w 47"/>
                  <a:gd name="T3" fmla="*/ 1 h 38"/>
                  <a:gd name="T4" fmla="*/ 46 w 47"/>
                  <a:gd name="T5" fmla="*/ 0 h 38"/>
                  <a:gd name="T6" fmla="*/ 0 w 47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8">
                    <a:moveTo>
                      <a:pt x="0" y="38"/>
                    </a:moveTo>
                    <a:lnTo>
                      <a:pt x="47" y="1"/>
                    </a:lnTo>
                    <a:lnTo>
                      <a:pt x="4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1" name="Line 139"/>
              <p:cNvSpPr>
                <a:spLocks noChangeShapeType="1"/>
              </p:cNvSpPr>
              <p:nvPr/>
            </p:nvSpPr>
            <p:spPr bwMode="auto">
              <a:xfrm flipH="1" flipV="1">
                <a:off x="5154" y="39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2" name="Freeform 140"/>
              <p:cNvSpPr>
                <a:spLocks/>
              </p:cNvSpPr>
              <p:nvPr/>
            </p:nvSpPr>
            <p:spPr bwMode="auto">
              <a:xfrm>
                <a:off x="5132" y="3938"/>
                <a:ext cx="22" cy="19"/>
              </a:xfrm>
              <a:custGeom>
                <a:avLst/>
                <a:gdLst>
                  <a:gd name="T0" fmla="*/ 18 w 110"/>
                  <a:gd name="T1" fmla="*/ 97 h 97"/>
                  <a:gd name="T2" fmla="*/ 64 w 110"/>
                  <a:gd name="T3" fmla="*/ 59 h 97"/>
                  <a:gd name="T4" fmla="*/ 110 w 110"/>
                  <a:gd name="T5" fmla="*/ 21 h 97"/>
                  <a:gd name="T6" fmla="*/ 92 w 110"/>
                  <a:gd name="T7" fmla="*/ 0 h 97"/>
                  <a:gd name="T8" fmla="*/ 46 w 110"/>
                  <a:gd name="T9" fmla="*/ 38 h 97"/>
                  <a:gd name="T10" fmla="*/ 0 w 110"/>
                  <a:gd name="T11" fmla="*/ 76 h 97"/>
                  <a:gd name="T12" fmla="*/ 18 w 11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7">
                    <a:moveTo>
                      <a:pt x="18" y="97"/>
                    </a:moveTo>
                    <a:lnTo>
                      <a:pt x="64" y="59"/>
                    </a:lnTo>
                    <a:lnTo>
                      <a:pt x="110" y="21"/>
                    </a:lnTo>
                    <a:lnTo>
                      <a:pt x="92" y="0"/>
                    </a:lnTo>
                    <a:lnTo>
                      <a:pt x="46" y="38"/>
                    </a:lnTo>
                    <a:lnTo>
                      <a:pt x="0" y="76"/>
                    </a:lnTo>
                    <a:lnTo>
                      <a:pt x="18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3" name="Freeform 141"/>
              <p:cNvSpPr>
                <a:spLocks/>
              </p:cNvSpPr>
              <p:nvPr/>
            </p:nvSpPr>
            <p:spPr bwMode="auto">
              <a:xfrm>
                <a:off x="5132" y="3938"/>
                <a:ext cx="22" cy="19"/>
              </a:xfrm>
              <a:custGeom>
                <a:avLst/>
                <a:gdLst>
                  <a:gd name="T0" fmla="*/ 18 w 110"/>
                  <a:gd name="T1" fmla="*/ 97 h 97"/>
                  <a:gd name="T2" fmla="*/ 64 w 110"/>
                  <a:gd name="T3" fmla="*/ 59 h 97"/>
                  <a:gd name="T4" fmla="*/ 110 w 110"/>
                  <a:gd name="T5" fmla="*/ 21 h 97"/>
                  <a:gd name="T6" fmla="*/ 92 w 110"/>
                  <a:gd name="T7" fmla="*/ 0 h 97"/>
                  <a:gd name="T8" fmla="*/ 46 w 110"/>
                  <a:gd name="T9" fmla="*/ 38 h 97"/>
                  <a:gd name="T10" fmla="*/ 0 w 110"/>
                  <a:gd name="T11" fmla="*/ 76 h 97"/>
                  <a:gd name="T12" fmla="*/ 18 w 110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7">
                    <a:moveTo>
                      <a:pt x="18" y="97"/>
                    </a:moveTo>
                    <a:lnTo>
                      <a:pt x="64" y="59"/>
                    </a:lnTo>
                    <a:lnTo>
                      <a:pt x="110" y="21"/>
                    </a:lnTo>
                    <a:lnTo>
                      <a:pt x="92" y="0"/>
                    </a:lnTo>
                    <a:lnTo>
                      <a:pt x="46" y="38"/>
                    </a:lnTo>
                    <a:lnTo>
                      <a:pt x="0" y="76"/>
                    </a:lnTo>
                    <a:lnTo>
                      <a:pt x="18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4" name="Freeform 142"/>
              <p:cNvSpPr>
                <a:spLocks/>
              </p:cNvSpPr>
              <p:nvPr/>
            </p:nvSpPr>
            <p:spPr bwMode="auto">
              <a:xfrm>
                <a:off x="5142" y="3938"/>
                <a:ext cx="9" cy="7"/>
              </a:xfrm>
              <a:custGeom>
                <a:avLst/>
                <a:gdLst>
                  <a:gd name="T0" fmla="*/ 0 w 46"/>
                  <a:gd name="T1" fmla="*/ 39 h 39"/>
                  <a:gd name="T2" fmla="*/ 46 w 46"/>
                  <a:gd name="T3" fmla="*/ 1 h 39"/>
                  <a:gd name="T4" fmla="*/ 45 w 46"/>
                  <a:gd name="T5" fmla="*/ 0 h 39"/>
                  <a:gd name="T6" fmla="*/ 0 w 46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9">
                    <a:moveTo>
                      <a:pt x="0" y="39"/>
                    </a:moveTo>
                    <a:lnTo>
                      <a:pt x="46" y="1"/>
                    </a:lnTo>
                    <a:lnTo>
                      <a:pt x="45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5" name="Line 143"/>
              <p:cNvSpPr>
                <a:spLocks noChangeShapeType="1"/>
              </p:cNvSpPr>
              <p:nvPr/>
            </p:nvSpPr>
            <p:spPr bwMode="auto">
              <a:xfrm flipH="1" flipV="1">
                <a:off x="5151" y="39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6" name="Freeform 144"/>
              <p:cNvSpPr>
                <a:spLocks/>
              </p:cNvSpPr>
              <p:nvPr/>
            </p:nvSpPr>
            <p:spPr bwMode="auto">
              <a:xfrm>
                <a:off x="5129" y="3934"/>
                <a:ext cx="22" cy="19"/>
              </a:xfrm>
              <a:custGeom>
                <a:avLst/>
                <a:gdLst>
                  <a:gd name="T0" fmla="*/ 18 w 107"/>
                  <a:gd name="T1" fmla="*/ 97 h 97"/>
                  <a:gd name="T2" fmla="*/ 62 w 107"/>
                  <a:gd name="T3" fmla="*/ 58 h 97"/>
                  <a:gd name="T4" fmla="*/ 107 w 107"/>
                  <a:gd name="T5" fmla="*/ 19 h 97"/>
                  <a:gd name="T6" fmla="*/ 90 w 107"/>
                  <a:gd name="T7" fmla="*/ 0 h 97"/>
                  <a:gd name="T8" fmla="*/ 45 w 107"/>
                  <a:gd name="T9" fmla="*/ 39 h 97"/>
                  <a:gd name="T10" fmla="*/ 0 w 107"/>
                  <a:gd name="T11" fmla="*/ 78 h 97"/>
                  <a:gd name="T12" fmla="*/ 18 w 10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97">
                    <a:moveTo>
                      <a:pt x="18" y="97"/>
                    </a:moveTo>
                    <a:lnTo>
                      <a:pt x="62" y="58"/>
                    </a:lnTo>
                    <a:lnTo>
                      <a:pt x="107" y="1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18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7" name="Freeform 145"/>
              <p:cNvSpPr>
                <a:spLocks/>
              </p:cNvSpPr>
              <p:nvPr/>
            </p:nvSpPr>
            <p:spPr bwMode="auto">
              <a:xfrm>
                <a:off x="5129" y="3934"/>
                <a:ext cx="22" cy="19"/>
              </a:xfrm>
              <a:custGeom>
                <a:avLst/>
                <a:gdLst>
                  <a:gd name="T0" fmla="*/ 18 w 107"/>
                  <a:gd name="T1" fmla="*/ 97 h 97"/>
                  <a:gd name="T2" fmla="*/ 62 w 107"/>
                  <a:gd name="T3" fmla="*/ 58 h 97"/>
                  <a:gd name="T4" fmla="*/ 107 w 107"/>
                  <a:gd name="T5" fmla="*/ 19 h 97"/>
                  <a:gd name="T6" fmla="*/ 90 w 107"/>
                  <a:gd name="T7" fmla="*/ 0 h 97"/>
                  <a:gd name="T8" fmla="*/ 45 w 107"/>
                  <a:gd name="T9" fmla="*/ 39 h 97"/>
                  <a:gd name="T10" fmla="*/ 0 w 107"/>
                  <a:gd name="T11" fmla="*/ 78 h 97"/>
                  <a:gd name="T12" fmla="*/ 18 w 107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97">
                    <a:moveTo>
                      <a:pt x="18" y="97"/>
                    </a:moveTo>
                    <a:lnTo>
                      <a:pt x="62" y="58"/>
                    </a:lnTo>
                    <a:lnTo>
                      <a:pt x="107" y="1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18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8" name="Freeform 146"/>
              <p:cNvSpPr>
                <a:spLocks/>
              </p:cNvSpPr>
              <p:nvPr/>
            </p:nvSpPr>
            <p:spPr bwMode="auto">
              <a:xfrm>
                <a:off x="5138" y="3934"/>
                <a:ext cx="9" cy="8"/>
              </a:xfrm>
              <a:custGeom>
                <a:avLst/>
                <a:gdLst>
                  <a:gd name="T0" fmla="*/ 0 w 45"/>
                  <a:gd name="T1" fmla="*/ 39 h 39"/>
                  <a:gd name="T2" fmla="*/ 45 w 45"/>
                  <a:gd name="T3" fmla="*/ 0 h 39"/>
                  <a:gd name="T4" fmla="*/ 44 w 45"/>
                  <a:gd name="T5" fmla="*/ 0 h 39"/>
                  <a:gd name="T6" fmla="*/ 0 w 4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9">
                    <a:moveTo>
                      <a:pt x="0" y="39"/>
                    </a:moveTo>
                    <a:lnTo>
                      <a:pt x="45" y="0"/>
                    </a:lnTo>
                    <a:lnTo>
                      <a:pt x="44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9" name="Line 147"/>
              <p:cNvSpPr>
                <a:spLocks noChangeShapeType="1"/>
              </p:cNvSpPr>
              <p:nvPr/>
            </p:nvSpPr>
            <p:spPr bwMode="auto">
              <a:xfrm flipH="1">
                <a:off x="5147" y="39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0" name="Freeform 148"/>
              <p:cNvSpPr>
                <a:spLocks/>
              </p:cNvSpPr>
              <p:nvPr/>
            </p:nvSpPr>
            <p:spPr bwMode="auto">
              <a:xfrm>
                <a:off x="5126" y="3930"/>
                <a:ext cx="21" cy="19"/>
              </a:xfrm>
              <a:custGeom>
                <a:avLst/>
                <a:gdLst>
                  <a:gd name="T0" fmla="*/ 18 w 106"/>
                  <a:gd name="T1" fmla="*/ 99 h 99"/>
                  <a:gd name="T2" fmla="*/ 62 w 106"/>
                  <a:gd name="T3" fmla="*/ 60 h 99"/>
                  <a:gd name="T4" fmla="*/ 106 w 106"/>
                  <a:gd name="T5" fmla="*/ 21 h 99"/>
                  <a:gd name="T6" fmla="*/ 87 w 106"/>
                  <a:gd name="T7" fmla="*/ 0 h 99"/>
                  <a:gd name="T8" fmla="*/ 44 w 106"/>
                  <a:gd name="T9" fmla="*/ 39 h 99"/>
                  <a:gd name="T10" fmla="*/ 0 w 106"/>
                  <a:gd name="T11" fmla="*/ 78 h 99"/>
                  <a:gd name="T12" fmla="*/ 18 w 106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18" y="99"/>
                    </a:moveTo>
                    <a:lnTo>
                      <a:pt x="62" y="60"/>
                    </a:lnTo>
                    <a:lnTo>
                      <a:pt x="106" y="21"/>
                    </a:lnTo>
                    <a:lnTo>
                      <a:pt x="87" y="0"/>
                    </a:lnTo>
                    <a:lnTo>
                      <a:pt x="44" y="39"/>
                    </a:lnTo>
                    <a:lnTo>
                      <a:pt x="0" y="78"/>
                    </a:lnTo>
                    <a:lnTo>
                      <a:pt x="18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1" name="Freeform 149"/>
              <p:cNvSpPr>
                <a:spLocks/>
              </p:cNvSpPr>
              <p:nvPr/>
            </p:nvSpPr>
            <p:spPr bwMode="auto">
              <a:xfrm>
                <a:off x="5126" y="3930"/>
                <a:ext cx="21" cy="19"/>
              </a:xfrm>
              <a:custGeom>
                <a:avLst/>
                <a:gdLst>
                  <a:gd name="T0" fmla="*/ 18 w 106"/>
                  <a:gd name="T1" fmla="*/ 99 h 99"/>
                  <a:gd name="T2" fmla="*/ 62 w 106"/>
                  <a:gd name="T3" fmla="*/ 60 h 99"/>
                  <a:gd name="T4" fmla="*/ 106 w 106"/>
                  <a:gd name="T5" fmla="*/ 21 h 99"/>
                  <a:gd name="T6" fmla="*/ 87 w 106"/>
                  <a:gd name="T7" fmla="*/ 0 h 99"/>
                  <a:gd name="T8" fmla="*/ 44 w 106"/>
                  <a:gd name="T9" fmla="*/ 39 h 99"/>
                  <a:gd name="T10" fmla="*/ 0 w 106"/>
                  <a:gd name="T11" fmla="*/ 78 h 99"/>
                  <a:gd name="T12" fmla="*/ 18 w 106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18" y="99"/>
                    </a:moveTo>
                    <a:lnTo>
                      <a:pt x="62" y="60"/>
                    </a:lnTo>
                    <a:lnTo>
                      <a:pt x="106" y="21"/>
                    </a:lnTo>
                    <a:lnTo>
                      <a:pt x="87" y="0"/>
                    </a:lnTo>
                    <a:lnTo>
                      <a:pt x="44" y="39"/>
                    </a:lnTo>
                    <a:lnTo>
                      <a:pt x="0" y="78"/>
                    </a:lnTo>
                    <a:lnTo>
                      <a:pt x="18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2" name="Freeform 150"/>
              <p:cNvSpPr>
                <a:spLocks/>
              </p:cNvSpPr>
              <p:nvPr/>
            </p:nvSpPr>
            <p:spPr bwMode="auto">
              <a:xfrm>
                <a:off x="5135" y="3929"/>
                <a:ext cx="8" cy="8"/>
              </a:xfrm>
              <a:custGeom>
                <a:avLst/>
                <a:gdLst>
                  <a:gd name="T0" fmla="*/ 0 w 43"/>
                  <a:gd name="T1" fmla="*/ 40 h 40"/>
                  <a:gd name="T2" fmla="*/ 43 w 43"/>
                  <a:gd name="T3" fmla="*/ 1 h 40"/>
                  <a:gd name="T4" fmla="*/ 43 w 43"/>
                  <a:gd name="T5" fmla="*/ 0 h 40"/>
                  <a:gd name="T6" fmla="*/ 0 w 43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0">
                    <a:moveTo>
                      <a:pt x="0" y="40"/>
                    </a:moveTo>
                    <a:lnTo>
                      <a:pt x="43" y="1"/>
                    </a:lnTo>
                    <a:lnTo>
                      <a:pt x="43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3" name="Line 151"/>
              <p:cNvSpPr>
                <a:spLocks noChangeShapeType="1"/>
              </p:cNvSpPr>
              <p:nvPr/>
            </p:nvSpPr>
            <p:spPr bwMode="auto">
              <a:xfrm flipV="1">
                <a:off x="5143" y="39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4" name="Freeform 152"/>
              <p:cNvSpPr>
                <a:spLocks/>
              </p:cNvSpPr>
              <p:nvPr/>
            </p:nvSpPr>
            <p:spPr bwMode="auto">
              <a:xfrm>
                <a:off x="5122" y="3926"/>
                <a:ext cx="21" cy="19"/>
              </a:xfrm>
              <a:custGeom>
                <a:avLst/>
                <a:gdLst>
                  <a:gd name="T0" fmla="*/ 17 w 104"/>
                  <a:gd name="T1" fmla="*/ 99 h 99"/>
                  <a:gd name="T2" fmla="*/ 61 w 104"/>
                  <a:gd name="T3" fmla="*/ 59 h 99"/>
                  <a:gd name="T4" fmla="*/ 104 w 104"/>
                  <a:gd name="T5" fmla="*/ 19 h 99"/>
                  <a:gd name="T6" fmla="*/ 87 w 104"/>
                  <a:gd name="T7" fmla="*/ 0 h 99"/>
                  <a:gd name="T8" fmla="*/ 43 w 104"/>
                  <a:gd name="T9" fmla="*/ 41 h 99"/>
                  <a:gd name="T10" fmla="*/ 0 w 104"/>
                  <a:gd name="T11" fmla="*/ 81 h 99"/>
                  <a:gd name="T12" fmla="*/ 17 w 104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9">
                    <a:moveTo>
                      <a:pt x="17" y="99"/>
                    </a:moveTo>
                    <a:lnTo>
                      <a:pt x="61" y="59"/>
                    </a:lnTo>
                    <a:lnTo>
                      <a:pt x="104" y="19"/>
                    </a:lnTo>
                    <a:lnTo>
                      <a:pt x="87" y="0"/>
                    </a:lnTo>
                    <a:lnTo>
                      <a:pt x="43" y="41"/>
                    </a:lnTo>
                    <a:lnTo>
                      <a:pt x="0" y="81"/>
                    </a:lnTo>
                    <a:lnTo>
                      <a:pt x="17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5" name="Freeform 153"/>
              <p:cNvSpPr>
                <a:spLocks/>
              </p:cNvSpPr>
              <p:nvPr/>
            </p:nvSpPr>
            <p:spPr bwMode="auto">
              <a:xfrm>
                <a:off x="5122" y="3926"/>
                <a:ext cx="21" cy="19"/>
              </a:xfrm>
              <a:custGeom>
                <a:avLst/>
                <a:gdLst>
                  <a:gd name="T0" fmla="*/ 17 w 104"/>
                  <a:gd name="T1" fmla="*/ 99 h 99"/>
                  <a:gd name="T2" fmla="*/ 61 w 104"/>
                  <a:gd name="T3" fmla="*/ 59 h 99"/>
                  <a:gd name="T4" fmla="*/ 104 w 104"/>
                  <a:gd name="T5" fmla="*/ 19 h 99"/>
                  <a:gd name="T6" fmla="*/ 87 w 104"/>
                  <a:gd name="T7" fmla="*/ 0 h 99"/>
                  <a:gd name="T8" fmla="*/ 43 w 104"/>
                  <a:gd name="T9" fmla="*/ 41 h 99"/>
                  <a:gd name="T10" fmla="*/ 0 w 104"/>
                  <a:gd name="T11" fmla="*/ 81 h 99"/>
                  <a:gd name="T12" fmla="*/ 17 w 104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9">
                    <a:moveTo>
                      <a:pt x="17" y="99"/>
                    </a:moveTo>
                    <a:lnTo>
                      <a:pt x="61" y="59"/>
                    </a:lnTo>
                    <a:lnTo>
                      <a:pt x="104" y="19"/>
                    </a:lnTo>
                    <a:lnTo>
                      <a:pt x="87" y="0"/>
                    </a:lnTo>
                    <a:lnTo>
                      <a:pt x="43" y="41"/>
                    </a:lnTo>
                    <a:lnTo>
                      <a:pt x="0" y="81"/>
                    </a:lnTo>
                    <a:lnTo>
                      <a:pt x="17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6" name="Freeform 154"/>
              <p:cNvSpPr>
                <a:spLocks/>
              </p:cNvSpPr>
              <p:nvPr/>
            </p:nvSpPr>
            <p:spPr bwMode="auto">
              <a:xfrm>
                <a:off x="5131" y="3925"/>
                <a:ext cx="9" cy="9"/>
              </a:xfrm>
              <a:custGeom>
                <a:avLst/>
                <a:gdLst>
                  <a:gd name="T0" fmla="*/ 0 w 44"/>
                  <a:gd name="T1" fmla="*/ 42 h 42"/>
                  <a:gd name="T2" fmla="*/ 44 w 44"/>
                  <a:gd name="T3" fmla="*/ 1 h 42"/>
                  <a:gd name="T4" fmla="*/ 42 w 44"/>
                  <a:gd name="T5" fmla="*/ 0 h 42"/>
                  <a:gd name="T6" fmla="*/ 0 w 44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2">
                    <a:moveTo>
                      <a:pt x="0" y="42"/>
                    </a:moveTo>
                    <a:lnTo>
                      <a:pt x="44" y="1"/>
                    </a:lnTo>
                    <a:lnTo>
                      <a:pt x="42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7" name="Line 155"/>
              <p:cNvSpPr>
                <a:spLocks noChangeShapeType="1"/>
              </p:cNvSpPr>
              <p:nvPr/>
            </p:nvSpPr>
            <p:spPr bwMode="auto">
              <a:xfrm flipH="1" flipV="1">
                <a:off x="5139" y="39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8" name="Freeform 156"/>
              <p:cNvSpPr>
                <a:spLocks/>
              </p:cNvSpPr>
              <p:nvPr/>
            </p:nvSpPr>
            <p:spPr bwMode="auto">
              <a:xfrm>
                <a:off x="5119" y="3922"/>
                <a:ext cx="20" cy="20"/>
              </a:xfrm>
              <a:custGeom>
                <a:avLst/>
                <a:gdLst>
                  <a:gd name="T0" fmla="*/ 19 w 102"/>
                  <a:gd name="T1" fmla="*/ 102 h 102"/>
                  <a:gd name="T2" fmla="*/ 60 w 102"/>
                  <a:gd name="T3" fmla="*/ 61 h 102"/>
                  <a:gd name="T4" fmla="*/ 102 w 102"/>
                  <a:gd name="T5" fmla="*/ 19 h 102"/>
                  <a:gd name="T6" fmla="*/ 82 w 102"/>
                  <a:gd name="T7" fmla="*/ 0 h 102"/>
                  <a:gd name="T8" fmla="*/ 41 w 102"/>
                  <a:gd name="T9" fmla="*/ 41 h 102"/>
                  <a:gd name="T10" fmla="*/ 0 w 102"/>
                  <a:gd name="T11" fmla="*/ 83 h 102"/>
                  <a:gd name="T12" fmla="*/ 19 w 102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9" y="102"/>
                    </a:moveTo>
                    <a:lnTo>
                      <a:pt x="60" y="61"/>
                    </a:lnTo>
                    <a:lnTo>
                      <a:pt x="102" y="19"/>
                    </a:lnTo>
                    <a:lnTo>
                      <a:pt x="82" y="0"/>
                    </a:lnTo>
                    <a:lnTo>
                      <a:pt x="41" y="41"/>
                    </a:lnTo>
                    <a:lnTo>
                      <a:pt x="0" y="83"/>
                    </a:lnTo>
                    <a:lnTo>
                      <a:pt x="19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9" name="Freeform 157"/>
              <p:cNvSpPr>
                <a:spLocks/>
              </p:cNvSpPr>
              <p:nvPr/>
            </p:nvSpPr>
            <p:spPr bwMode="auto">
              <a:xfrm>
                <a:off x="5119" y="3922"/>
                <a:ext cx="20" cy="20"/>
              </a:xfrm>
              <a:custGeom>
                <a:avLst/>
                <a:gdLst>
                  <a:gd name="T0" fmla="*/ 19 w 102"/>
                  <a:gd name="T1" fmla="*/ 102 h 102"/>
                  <a:gd name="T2" fmla="*/ 60 w 102"/>
                  <a:gd name="T3" fmla="*/ 61 h 102"/>
                  <a:gd name="T4" fmla="*/ 102 w 102"/>
                  <a:gd name="T5" fmla="*/ 19 h 102"/>
                  <a:gd name="T6" fmla="*/ 82 w 102"/>
                  <a:gd name="T7" fmla="*/ 0 h 102"/>
                  <a:gd name="T8" fmla="*/ 41 w 102"/>
                  <a:gd name="T9" fmla="*/ 41 h 102"/>
                  <a:gd name="T10" fmla="*/ 0 w 102"/>
                  <a:gd name="T11" fmla="*/ 83 h 102"/>
                  <a:gd name="T12" fmla="*/ 19 w 102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9" y="102"/>
                    </a:moveTo>
                    <a:lnTo>
                      <a:pt x="60" y="61"/>
                    </a:lnTo>
                    <a:lnTo>
                      <a:pt x="102" y="19"/>
                    </a:lnTo>
                    <a:lnTo>
                      <a:pt x="82" y="0"/>
                    </a:lnTo>
                    <a:lnTo>
                      <a:pt x="41" y="41"/>
                    </a:lnTo>
                    <a:lnTo>
                      <a:pt x="0" y="83"/>
                    </a:lnTo>
                    <a:lnTo>
                      <a:pt x="19" y="10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0" name="Freeform 158"/>
              <p:cNvSpPr>
                <a:spLocks/>
              </p:cNvSpPr>
              <p:nvPr/>
            </p:nvSpPr>
            <p:spPr bwMode="auto">
              <a:xfrm>
                <a:off x="5127" y="3922"/>
                <a:ext cx="8" cy="8"/>
              </a:xfrm>
              <a:custGeom>
                <a:avLst/>
                <a:gdLst>
                  <a:gd name="T0" fmla="*/ 0 w 41"/>
                  <a:gd name="T1" fmla="*/ 41 h 41"/>
                  <a:gd name="T2" fmla="*/ 41 w 41"/>
                  <a:gd name="T3" fmla="*/ 0 h 41"/>
                  <a:gd name="T4" fmla="*/ 41 w 41"/>
                  <a:gd name="T5" fmla="*/ 0 h 41"/>
                  <a:gd name="T6" fmla="*/ 0 w 41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0" y="41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1" name="Line 159"/>
              <p:cNvSpPr>
                <a:spLocks noChangeShapeType="1"/>
              </p:cNvSpPr>
              <p:nvPr/>
            </p:nvSpPr>
            <p:spPr bwMode="auto">
              <a:xfrm>
                <a:off x="5135" y="39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2" name="Freeform 160"/>
              <p:cNvSpPr>
                <a:spLocks/>
              </p:cNvSpPr>
              <p:nvPr/>
            </p:nvSpPr>
            <p:spPr bwMode="auto">
              <a:xfrm>
                <a:off x="5115" y="3918"/>
                <a:ext cx="20" cy="20"/>
              </a:xfrm>
              <a:custGeom>
                <a:avLst/>
                <a:gdLst>
                  <a:gd name="T0" fmla="*/ 19 w 101"/>
                  <a:gd name="T1" fmla="*/ 102 h 102"/>
                  <a:gd name="T2" fmla="*/ 60 w 101"/>
                  <a:gd name="T3" fmla="*/ 60 h 102"/>
                  <a:gd name="T4" fmla="*/ 101 w 101"/>
                  <a:gd name="T5" fmla="*/ 19 h 102"/>
                  <a:gd name="T6" fmla="*/ 83 w 101"/>
                  <a:gd name="T7" fmla="*/ 0 h 102"/>
                  <a:gd name="T8" fmla="*/ 42 w 101"/>
                  <a:gd name="T9" fmla="*/ 42 h 102"/>
                  <a:gd name="T10" fmla="*/ 0 w 101"/>
                  <a:gd name="T11" fmla="*/ 83 h 102"/>
                  <a:gd name="T12" fmla="*/ 19 w 101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02">
                    <a:moveTo>
                      <a:pt x="19" y="102"/>
                    </a:moveTo>
                    <a:lnTo>
                      <a:pt x="60" y="60"/>
                    </a:lnTo>
                    <a:lnTo>
                      <a:pt x="101" y="19"/>
                    </a:lnTo>
                    <a:lnTo>
                      <a:pt x="83" y="0"/>
                    </a:lnTo>
                    <a:lnTo>
                      <a:pt x="42" y="42"/>
                    </a:lnTo>
                    <a:lnTo>
                      <a:pt x="0" y="83"/>
                    </a:lnTo>
                    <a:lnTo>
                      <a:pt x="19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3" name="Freeform 161"/>
              <p:cNvSpPr>
                <a:spLocks/>
              </p:cNvSpPr>
              <p:nvPr/>
            </p:nvSpPr>
            <p:spPr bwMode="auto">
              <a:xfrm>
                <a:off x="5115" y="3918"/>
                <a:ext cx="20" cy="20"/>
              </a:xfrm>
              <a:custGeom>
                <a:avLst/>
                <a:gdLst>
                  <a:gd name="T0" fmla="*/ 19 w 101"/>
                  <a:gd name="T1" fmla="*/ 102 h 102"/>
                  <a:gd name="T2" fmla="*/ 60 w 101"/>
                  <a:gd name="T3" fmla="*/ 60 h 102"/>
                  <a:gd name="T4" fmla="*/ 101 w 101"/>
                  <a:gd name="T5" fmla="*/ 19 h 102"/>
                  <a:gd name="T6" fmla="*/ 83 w 101"/>
                  <a:gd name="T7" fmla="*/ 0 h 102"/>
                  <a:gd name="T8" fmla="*/ 42 w 101"/>
                  <a:gd name="T9" fmla="*/ 42 h 102"/>
                  <a:gd name="T10" fmla="*/ 0 w 101"/>
                  <a:gd name="T11" fmla="*/ 83 h 102"/>
                  <a:gd name="T12" fmla="*/ 19 w 101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02">
                    <a:moveTo>
                      <a:pt x="19" y="102"/>
                    </a:moveTo>
                    <a:lnTo>
                      <a:pt x="60" y="60"/>
                    </a:lnTo>
                    <a:lnTo>
                      <a:pt x="101" y="19"/>
                    </a:lnTo>
                    <a:lnTo>
                      <a:pt x="83" y="0"/>
                    </a:lnTo>
                    <a:lnTo>
                      <a:pt x="42" y="42"/>
                    </a:lnTo>
                    <a:lnTo>
                      <a:pt x="0" y="83"/>
                    </a:lnTo>
                    <a:lnTo>
                      <a:pt x="19" y="10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4" name="Freeform 162"/>
              <p:cNvSpPr>
                <a:spLocks/>
              </p:cNvSpPr>
              <p:nvPr/>
            </p:nvSpPr>
            <p:spPr bwMode="auto">
              <a:xfrm>
                <a:off x="5124" y="3917"/>
                <a:ext cx="8" cy="9"/>
              </a:xfrm>
              <a:custGeom>
                <a:avLst/>
                <a:gdLst>
                  <a:gd name="T0" fmla="*/ 0 w 41"/>
                  <a:gd name="T1" fmla="*/ 44 h 44"/>
                  <a:gd name="T2" fmla="*/ 41 w 41"/>
                  <a:gd name="T3" fmla="*/ 2 h 44"/>
                  <a:gd name="T4" fmla="*/ 40 w 41"/>
                  <a:gd name="T5" fmla="*/ 0 h 44"/>
                  <a:gd name="T6" fmla="*/ 0 w 4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0" y="44"/>
                    </a:moveTo>
                    <a:lnTo>
                      <a:pt x="41" y="2"/>
                    </a:lnTo>
                    <a:lnTo>
                      <a:pt x="4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5" name="Line 163"/>
              <p:cNvSpPr>
                <a:spLocks noChangeShapeType="1"/>
              </p:cNvSpPr>
              <p:nvPr/>
            </p:nvSpPr>
            <p:spPr bwMode="auto">
              <a:xfrm flipH="1" flipV="1">
                <a:off x="5132" y="39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6" name="Freeform 164"/>
              <p:cNvSpPr>
                <a:spLocks/>
              </p:cNvSpPr>
              <p:nvPr/>
            </p:nvSpPr>
            <p:spPr bwMode="auto">
              <a:xfrm>
                <a:off x="5112" y="3914"/>
                <a:ext cx="20" cy="21"/>
              </a:xfrm>
              <a:custGeom>
                <a:avLst/>
                <a:gdLst>
                  <a:gd name="T0" fmla="*/ 19 w 100"/>
                  <a:gd name="T1" fmla="*/ 105 h 105"/>
                  <a:gd name="T2" fmla="*/ 60 w 100"/>
                  <a:gd name="T3" fmla="*/ 62 h 105"/>
                  <a:gd name="T4" fmla="*/ 100 w 100"/>
                  <a:gd name="T5" fmla="*/ 18 h 105"/>
                  <a:gd name="T6" fmla="*/ 80 w 100"/>
                  <a:gd name="T7" fmla="*/ 0 h 105"/>
                  <a:gd name="T8" fmla="*/ 40 w 100"/>
                  <a:gd name="T9" fmla="*/ 43 h 105"/>
                  <a:gd name="T10" fmla="*/ 0 w 100"/>
                  <a:gd name="T11" fmla="*/ 87 h 105"/>
                  <a:gd name="T12" fmla="*/ 19 w 100"/>
                  <a:gd name="T13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5">
                    <a:moveTo>
                      <a:pt x="19" y="105"/>
                    </a:moveTo>
                    <a:lnTo>
                      <a:pt x="60" y="62"/>
                    </a:lnTo>
                    <a:lnTo>
                      <a:pt x="100" y="18"/>
                    </a:lnTo>
                    <a:lnTo>
                      <a:pt x="80" y="0"/>
                    </a:lnTo>
                    <a:lnTo>
                      <a:pt x="40" y="43"/>
                    </a:lnTo>
                    <a:lnTo>
                      <a:pt x="0" y="87"/>
                    </a:lnTo>
                    <a:lnTo>
                      <a:pt x="19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7" name="Freeform 165"/>
              <p:cNvSpPr>
                <a:spLocks/>
              </p:cNvSpPr>
              <p:nvPr/>
            </p:nvSpPr>
            <p:spPr bwMode="auto">
              <a:xfrm>
                <a:off x="5112" y="3914"/>
                <a:ext cx="20" cy="21"/>
              </a:xfrm>
              <a:custGeom>
                <a:avLst/>
                <a:gdLst>
                  <a:gd name="T0" fmla="*/ 19 w 100"/>
                  <a:gd name="T1" fmla="*/ 105 h 105"/>
                  <a:gd name="T2" fmla="*/ 60 w 100"/>
                  <a:gd name="T3" fmla="*/ 62 h 105"/>
                  <a:gd name="T4" fmla="*/ 100 w 100"/>
                  <a:gd name="T5" fmla="*/ 18 h 105"/>
                  <a:gd name="T6" fmla="*/ 80 w 100"/>
                  <a:gd name="T7" fmla="*/ 0 h 105"/>
                  <a:gd name="T8" fmla="*/ 40 w 100"/>
                  <a:gd name="T9" fmla="*/ 43 h 105"/>
                  <a:gd name="T10" fmla="*/ 0 w 100"/>
                  <a:gd name="T11" fmla="*/ 87 h 105"/>
                  <a:gd name="T12" fmla="*/ 19 w 100"/>
                  <a:gd name="T13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5">
                    <a:moveTo>
                      <a:pt x="19" y="105"/>
                    </a:moveTo>
                    <a:lnTo>
                      <a:pt x="60" y="62"/>
                    </a:lnTo>
                    <a:lnTo>
                      <a:pt x="100" y="18"/>
                    </a:lnTo>
                    <a:lnTo>
                      <a:pt x="80" y="0"/>
                    </a:lnTo>
                    <a:lnTo>
                      <a:pt x="40" y="43"/>
                    </a:lnTo>
                    <a:lnTo>
                      <a:pt x="0" y="87"/>
                    </a:lnTo>
                    <a:lnTo>
                      <a:pt x="19" y="10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8" name="Freeform 166"/>
              <p:cNvSpPr>
                <a:spLocks/>
              </p:cNvSpPr>
              <p:nvPr/>
            </p:nvSpPr>
            <p:spPr bwMode="auto">
              <a:xfrm>
                <a:off x="5120" y="3914"/>
                <a:ext cx="8" cy="8"/>
              </a:xfrm>
              <a:custGeom>
                <a:avLst/>
                <a:gdLst>
                  <a:gd name="T0" fmla="*/ 0 w 40"/>
                  <a:gd name="T1" fmla="*/ 44 h 44"/>
                  <a:gd name="T2" fmla="*/ 40 w 40"/>
                  <a:gd name="T3" fmla="*/ 1 h 44"/>
                  <a:gd name="T4" fmla="*/ 39 w 40"/>
                  <a:gd name="T5" fmla="*/ 0 h 44"/>
                  <a:gd name="T6" fmla="*/ 0 w 40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4">
                    <a:moveTo>
                      <a:pt x="0" y="44"/>
                    </a:moveTo>
                    <a:lnTo>
                      <a:pt x="40" y="1"/>
                    </a:lnTo>
                    <a:lnTo>
                      <a:pt x="39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9" name="Line 167"/>
              <p:cNvSpPr>
                <a:spLocks noChangeShapeType="1"/>
              </p:cNvSpPr>
              <p:nvPr/>
            </p:nvSpPr>
            <p:spPr bwMode="auto">
              <a:xfrm flipH="1" flipV="1">
                <a:off x="5127" y="39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0" name="Freeform 168"/>
              <p:cNvSpPr>
                <a:spLocks/>
              </p:cNvSpPr>
              <p:nvPr/>
            </p:nvSpPr>
            <p:spPr bwMode="auto">
              <a:xfrm>
                <a:off x="5108" y="3910"/>
                <a:ext cx="19" cy="21"/>
              </a:xfrm>
              <a:custGeom>
                <a:avLst/>
                <a:gdLst>
                  <a:gd name="T0" fmla="*/ 20 w 98"/>
                  <a:gd name="T1" fmla="*/ 107 h 107"/>
                  <a:gd name="T2" fmla="*/ 59 w 98"/>
                  <a:gd name="T3" fmla="*/ 62 h 107"/>
                  <a:gd name="T4" fmla="*/ 98 w 98"/>
                  <a:gd name="T5" fmla="*/ 18 h 107"/>
                  <a:gd name="T6" fmla="*/ 79 w 98"/>
                  <a:gd name="T7" fmla="*/ 0 h 107"/>
                  <a:gd name="T8" fmla="*/ 39 w 98"/>
                  <a:gd name="T9" fmla="*/ 45 h 107"/>
                  <a:gd name="T10" fmla="*/ 0 w 98"/>
                  <a:gd name="T11" fmla="*/ 90 h 107"/>
                  <a:gd name="T12" fmla="*/ 20 w 98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07">
                    <a:moveTo>
                      <a:pt x="20" y="107"/>
                    </a:moveTo>
                    <a:lnTo>
                      <a:pt x="59" y="62"/>
                    </a:lnTo>
                    <a:lnTo>
                      <a:pt x="98" y="18"/>
                    </a:lnTo>
                    <a:lnTo>
                      <a:pt x="79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0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1" name="Freeform 169"/>
              <p:cNvSpPr>
                <a:spLocks/>
              </p:cNvSpPr>
              <p:nvPr/>
            </p:nvSpPr>
            <p:spPr bwMode="auto">
              <a:xfrm>
                <a:off x="5108" y="3910"/>
                <a:ext cx="19" cy="21"/>
              </a:xfrm>
              <a:custGeom>
                <a:avLst/>
                <a:gdLst>
                  <a:gd name="T0" fmla="*/ 20 w 98"/>
                  <a:gd name="T1" fmla="*/ 107 h 107"/>
                  <a:gd name="T2" fmla="*/ 59 w 98"/>
                  <a:gd name="T3" fmla="*/ 62 h 107"/>
                  <a:gd name="T4" fmla="*/ 98 w 98"/>
                  <a:gd name="T5" fmla="*/ 18 h 107"/>
                  <a:gd name="T6" fmla="*/ 79 w 98"/>
                  <a:gd name="T7" fmla="*/ 0 h 107"/>
                  <a:gd name="T8" fmla="*/ 39 w 98"/>
                  <a:gd name="T9" fmla="*/ 45 h 107"/>
                  <a:gd name="T10" fmla="*/ 0 w 98"/>
                  <a:gd name="T11" fmla="*/ 90 h 107"/>
                  <a:gd name="T12" fmla="*/ 20 w 98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07">
                    <a:moveTo>
                      <a:pt x="20" y="107"/>
                    </a:moveTo>
                    <a:lnTo>
                      <a:pt x="59" y="62"/>
                    </a:lnTo>
                    <a:lnTo>
                      <a:pt x="98" y="18"/>
                    </a:lnTo>
                    <a:lnTo>
                      <a:pt x="79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0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2" name="Freeform 170"/>
              <p:cNvSpPr>
                <a:spLocks/>
              </p:cNvSpPr>
              <p:nvPr/>
            </p:nvSpPr>
            <p:spPr bwMode="auto">
              <a:xfrm>
                <a:off x="5108" y="3919"/>
                <a:ext cx="8" cy="9"/>
              </a:xfrm>
              <a:custGeom>
                <a:avLst/>
                <a:gdLst>
                  <a:gd name="T0" fmla="*/ 40 w 40"/>
                  <a:gd name="T1" fmla="*/ 0 h 45"/>
                  <a:gd name="T2" fmla="*/ 1 w 40"/>
                  <a:gd name="T3" fmla="*/ 45 h 45"/>
                  <a:gd name="T4" fmla="*/ 0 w 40"/>
                  <a:gd name="T5" fmla="*/ 44 h 45"/>
                  <a:gd name="T6" fmla="*/ 40 w 40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40" y="0"/>
                    </a:moveTo>
                    <a:lnTo>
                      <a:pt x="1" y="45"/>
                    </a:lnTo>
                    <a:lnTo>
                      <a:pt x="0" y="4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3" name="Line 171"/>
              <p:cNvSpPr>
                <a:spLocks noChangeShapeType="1"/>
              </p:cNvSpPr>
              <p:nvPr/>
            </p:nvSpPr>
            <p:spPr bwMode="auto">
              <a:xfrm flipH="1" flipV="1">
                <a:off x="5108" y="39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4" name="Freeform 172"/>
              <p:cNvSpPr>
                <a:spLocks/>
              </p:cNvSpPr>
              <p:nvPr/>
            </p:nvSpPr>
            <p:spPr bwMode="auto">
              <a:xfrm>
                <a:off x="5104" y="3907"/>
                <a:ext cx="20" cy="21"/>
              </a:xfrm>
              <a:custGeom>
                <a:avLst/>
                <a:gdLst>
                  <a:gd name="T0" fmla="*/ 19 w 100"/>
                  <a:gd name="T1" fmla="*/ 106 h 106"/>
                  <a:gd name="T2" fmla="*/ 59 w 100"/>
                  <a:gd name="T3" fmla="*/ 62 h 106"/>
                  <a:gd name="T4" fmla="*/ 100 w 100"/>
                  <a:gd name="T5" fmla="*/ 18 h 106"/>
                  <a:gd name="T6" fmla="*/ 80 w 100"/>
                  <a:gd name="T7" fmla="*/ 0 h 106"/>
                  <a:gd name="T8" fmla="*/ 40 w 100"/>
                  <a:gd name="T9" fmla="*/ 44 h 106"/>
                  <a:gd name="T10" fmla="*/ 0 w 100"/>
                  <a:gd name="T11" fmla="*/ 87 h 106"/>
                  <a:gd name="T12" fmla="*/ 19 w 100"/>
                  <a:gd name="T1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19" y="106"/>
                    </a:moveTo>
                    <a:lnTo>
                      <a:pt x="59" y="62"/>
                    </a:lnTo>
                    <a:lnTo>
                      <a:pt x="100" y="18"/>
                    </a:lnTo>
                    <a:lnTo>
                      <a:pt x="80" y="0"/>
                    </a:lnTo>
                    <a:lnTo>
                      <a:pt x="40" y="44"/>
                    </a:lnTo>
                    <a:lnTo>
                      <a:pt x="0" y="87"/>
                    </a:lnTo>
                    <a:lnTo>
                      <a:pt x="19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5" name="Freeform 173"/>
              <p:cNvSpPr>
                <a:spLocks/>
              </p:cNvSpPr>
              <p:nvPr/>
            </p:nvSpPr>
            <p:spPr bwMode="auto">
              <a:xfrm>
                <a:off x="5104" y="3907"/>
                <a:ext cx="20" cy="21"/>
              </a:xfrm>
              <a:custGeom>
                <a:avLst/>
                <a:gdLst>
                  <a:gd name="T0" fmla="*/ 19 w 100"/>
                  <a:gd name="T1" fmla="*/ 106 h 106"/>
                  <a:gd name="T2" fmla="*/ 59 w 100"/>
                  <a:gd name="T3" fmla="*/ 62 h 106"/>
                  <a:gd name="T4" fmla="*/ 100 w 100"/>
                  <a:gd name="T5" fmla="*/ 18 h 106"/>
                  <a:gd name="T6" fmla="*/ 80 w 100"/>
                  <a:gd name="T7" fmla="*/ 0 h 106"/>
                  <a:gd name="T8" fmla="*/ 40 w 100"/>
                  <a:gd name="T9" fmla="*/ 44 h 106"/>
                  <a:gd name="T10" fmla="*/ 0 w 100"/>
                  <a:gd name="T11" fmla="*/ 87 h 106"/>
                  <a:gd name="T12" fmla="*/ 19 w 100"/>
                  <a:gd name="T1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19" y="106"/>
                    </a:moveTo>
                    <a:lnTo>
                      <a:pt x="59" y="62"/>
                    </a:lnTo>
                    <a:lnTo>
                      <a:pt x="100" y="18"/>
                    </a:lnTo>
                    <a:lnTo>
                      <a:pt x="80" y="0"/>
                    </a:lnTo>
                    <a:lnTo>
                      <a:pt x="40" y="44"/>
                    </a:lnTo>
                    <a:lnTo>
                      <a:pt x="0" y="87"/>
                    </a:lnTo>
                    <a:lnTo>
                      <a:pt x="19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6" name="Freeform 174"/>
              <p:cNvSpPr>
                <a:spLocks/>
              </p:cNvSpPr>
              <p:nvPr/>
            </p:nvSpPr>
            <p:spPr bwMode="auto">
              <a:xfrm>
                <a:off x="5112" y="3906"/>
                <a:ext cx="8" cy="9"/>
              </a:xfrm>
              <a:custGeom>
                <a:avLst/>
                <a:gdLst>
                  <a:gd name="T0" fmla="*/ 0 w 40"/>
                  <a:gd name="T1" fmla="*/ 47 h 47"/>
                  <a:gd name="T2" fmla="*/ 40 w 40"/>
                  <a:gd name="T3" fmla="*/ 3 h 47"/>
                  <a:gd name="T4" fmla="*/ 37 w 40"/>
                  <a:gd name="T5" fmla="*/ 0 h 47"/>
                  <a:gd name="T6" fmla="*/ 0 w 40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7">
                    <a:moveTo>
                      <a:pt x="0" y="47"/>
                    </a:moveTo>
                    <a:lnTo>
                      <a:pt x="40" y="3"/>
                    </a:lnTo>
                    <a:lnTo>
                      <a:pt x="37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7" name="Line 175"/>
              <p:cNvSpPr>
                <a:spLocks noChangeShapeType="1"/>
              </p:cNvSpPr>
              <p:nvPr/>
            </p:nvSpPr>
            <p:spPr bwMode="auto">
              <a:xfrm flipH="1" flipV="1">
                <a:off x="5119" y="39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8" name="Freeform 176"/>
              <p:cNvSpPr>
                <a:spLocks/>
              </p:cNvSpPr>
              <p:nvPr/>
            </p:nvSpPr>
            <p:spPr bwMode="auto">
              <a:xfrm>
                <a:off x="5100" y="3903"/>
                <a:ext cx="19" cy="22"/>
              </a:xfrm>
              <a:custGeom>
                <a:avLst/>
                <a:gdLst>
                  <a:gd name="T0" fmla="*/ 21 w 95"/>
                  <a:gd name="T1" fmla="*/ 110 h 110"/>
                  <a:gd name="T2" fmla="*/ 58 w 95"/>
                  <a:gd name="T3" fmla="*/ 63 h 110"/>
                  <a:gd name="T4" fmla="*/ 95 w 95"/>
                  <a:gd name="T5" fmla="*/ 16 h 110"/>
                  <a:gd name="T6" fmla="*/ 74 w 95"/>
                  <a:gd name="T7" fmla="*/ 0 h 110"/>
                  <a:gd name="T8" fmla="*/ 37 w 95"/>
                  <a:gd name="T9" fmla="*/ 47 h 110"/>
                  <a:gd name="T10" fmla="*/ 0 w 95"/>
                  <a:gd name="T11" fmla="*/ 94 h 110"/>
                  <a:gd name="T12" fmla="*/ 21 w 95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10">
                    <a:moveTo>
                      <a:pt x="21" y="110"/>
                    </a:moveTo>
                    <a:lnTo>
                      <a:pt x="58" y="63"/>
                    </a:lnTo>
                    <a:lnTo>
                      <a:pt x="95" y="16"/>
                    </a:lnTo>
                    <a:lnTo>
                      <a:pt x="74" y="0"/>
                    </a:lnTo>
                    <a:lnTo>
                      <a:pt x="37" y="47"/>
                    </a:lnTo>
                    <a:lnTo>
                      <a:pt x="0" y="94"/>
                    </a:lnTo>
                    <a:lnTo>
                      <a:pt x="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9" name="Freeform 177"/>
              <p:cNvSpPr>
                <a:spLocks/>
              </p:cNvSpPr>
              <p:nvPr/>
            </p:nvSpPr>
            <p:spPr bwMode="auto">
              <a:xfrm>
                <a:off x="5100" y="3903"/>
                <a:ext cx="19" cy="22"/>
              </a:xfrm>
              <a:custGeom>
                <a:avLst/>
                <a:gdLst>
                  <a:gd name="T0" fmla="*/ 21 w 95"/>
                  <a:gd name="T1" fmla="*/ 110 h 110"/>
                  <a:gd name="T2" fmla="*/ 58 w 95"/>
                  <a:gd name="T3" fmla="*/ 63 h 110"/>
                  <a:gd name="T4" fmla="*/ 95 w 95"/>
                  <a:gd name="T5" fmla="*/ 16 h 110"/>
                  <a:gd name="T6" fmla="*/ 74 w 95"/>
                  <a:gd name="T7" fmla="*/ 0 h 110"/>
                  <a:gd name="T8" fmla="*/ 37 w 95"/>
                  <a:gd name="T9" fmla="*/ 47 h 110"/>
                  <a:gd name="T10" fmla="*/ 0 w 95"/>
                  <a:gd name="T11" fmla="*/ 94 h 110"/>
                  <a:gd name="T12" fmla="*/ 21 w 95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10">
                    <a:moveTo>
                      <a:pt x="21" y="110"/>
                    </a:moveTo>
                    <a:lnTo>
                      <a:pt x="58" y="63"/>
                    </a:lnTo>
                    <a:lnTo>
                      <a:pt x="95" y="16"/>
                    </a:lnTo>
                    <a:lnTo>
                      <a:pt x="74" y="0"/>
                    </a:lnTo>
                    <a:lnTo>
                      <a:pt x="37" y="47"/>
                    </a:lnTo>
                    <a:lnTo>
                      <a:pt x="0" y="94"/>
                    </a:lnTo>
                    <a:lnTo>
                      <a:pt x="21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0" name="Freeform 178"/>
              <p:cNvSpPr>
                <a:spLocks/>
              </p:cNvSpPr>
              <p:nvPr/>
            </p:nvSpPr>
            <p:spPr bwMode="auto">
              <a:xfrm>
                <a:off x="5100" y="3912"/>
                <a:ext cx="8" cy="10"/>
              </a:xfrm>
              <a:custGeom>
                <a:avLst/>
                <a:gdLst>
                  <a:gd name="T0" fmla="*/ 38 w 38"/>
                  <a:gd name="T1" fmla="*/ 0 h 47"/>
                  <a:gd name="T2" fmla="*/ 1 w 38"/>
                  <a:gd name="T3" fmla="*/ 47 h 47"/>
                  <a:gd name="T4" fmla="*/ 0 w 38"/>
                  <a:gd name="T5" fmla="*/ 46 h 47"/>
                  <a:gd name="T6" fmla="*/ 38 w 38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0"/>
                    </a:moveTo>
                    <a:lnTo>
                      <a:pt x="1" y="47"/>
                    </a:lnTo>
                    <a:lnTo>
                      <a:pt x="0" y="4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1" name="Line 179"/>
              <p:cNvSpPr>
                <a:spLocks noChangeShapeType="1"/>
              </p:cNvSpPr>
              <p:nvPr/>
            </p:nvSpPr>
            <p:spPr bwMode="auto">
              <a:xfrm flipH="1" flipV="1">
                <a:off x="5100" y="39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2" name="Freeform 180"/>
              <p:cNvSpPr>
                <a:spLocks/>
              </p:cNvSpPr>
              <p:nvPr/>
            </p:nvSpPr>
            <p:spPr bwMode="auto">
              <a:xfrm>
                <a:off x="5096" y="3899"/>
                <a:ext cx="19" cy="22"/>
              </a:xfrm>
              <a:custGeom>
                <a:avLst/>
                <a:gdLst>
                  <a:gd name="T0" fmla="*/ 20 w 96"/>
                  <a:gd name="T1" fmla="*/ 110 h 110"/>
                  <a:gd name="T2" fmla="*/ 58 w 96"/>
                  <a:gd name="T3" fmla="*/ 64 h 110"/>
                  <a:gd name="T4" fmla="*/ 96 w 96"/>
                  <a:gd name="T5" fmla="*/ 18 h 110"/>
                  <a:gd name="T6" fmla="*/ 75 w 96"/>
                  <a:gd name="T7" fmla="*/ 0 h 110"/>
                  <a:gd name="T8" fmla="*/ 38 w 96"/>
                  <a:gd name="T9" fmla="*/ 46 h 110"/>
                  <a:gd name="T10" fmla="*/ 0 w 96"/>
                  <a:gd name="T11" fmla="*/ 92 h 110"/>
                  <a:gd name="T12" fmla="*/ 20 w 96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0">
                    <a:moveTo>
                      <a:pt x="20" y="110"/>
                    </a:moveTo>
                    <a:lnTo>
                      <a:pt x="58" y="64"/>
                    </a:lnTo>
                    <a:lnTo>
                      <a:pt x="96" y="18"/>
                    </a:lnTo>
                    <a:lnTo>
                      <a:pt x="75" y="0"/>
                    </a:lnTo>
                    <a:lnTo>
                      <a:pt x="38" y="46"/>
                    </a:lnTo>
                    <a:lnTo>
                      <a:pt x="0" y="92"/>
                    </a:lnTo>
                    <a:lnTo>
                      <a:pt x="2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3" name="Freeform 181"/>
              <p:cNvSpPr>
                <a:spLocks/>
              </p:cNvSpPr>
              <p:nvPr/>
            </p:nvSpPr>
            <p:spPr bwMode="auto">
              <a:xfrm>
                <a:off x="5096" y="3899"/>
                <a:ext cx="19" cy="22"/>
              </a:xfrm>
              <a:custGeom>
                <a:avLst/>
                <a:gdLst>
                  <a:gd name="T0" fmla="*/ 20 w 96"/>
                  <a:gd name="T1" fmla="*/ 110 h 110"/>
                  <a:gd name="T2" fmla="*/ 58 w 96"/>
                  <a:gd name="T3" fmla="*/ 64 h 110"/>
                  <a:gd name="T4" fmla="*/ 96 w 96"/>
                  <a:gd name="T5" fmla="*/ 18 h 110"/>
                  <a:gd name="T6" fmla="*/ 75 w 96"/>
                  <a:gd name="T7" fmla="*/ 0 h 110"/>
                  <a:gd name="T8" fmla="*/ 38 w 96"/>
                  <a:gd name="T9" fmla="*/ 46 h 110"/>
                  <a:gd name="T10" fmla="*/ 0 w 96"/>
                  <a:gd name="T11" fmla="*/ 92 h 110"/>
                  <a:gd name="T12" fmla="*/ 20 w 96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0">
                    <a:moveTo>
                      <a:pt x="20" y="110"/>
                    </a:moveTo>
                    <a:lnTo>
                      <a:pt x="58" y="64"/>
                    </a:lnTo>
                    <a:lnTo>
                      <a:pt x="96" y="18"/>
                    </a:lnTo>
                    <a:lnTo>
                      <a:pt x="75" y="0"/>
                    </a:lnTo>
                    <a:lnTo>
                      <a:pt x="38" y="46"/>
                    </a:lnTo>
                    <a:lnTo>
                      <a:pt x="0" y="92"/>
                    </a:lnTo>
                    <a:lnTo>
                      <a:pt x="20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4" name="Freeform 182"/>
              <p:cNvSpPr>
                <a:spLocks/>
              </p:cNvSpPr>
              <p:nvPr/>
            </p:nvSpPr>
            <p:spPr bwMode="auto">
              <a:xfrm>
                <a:off x="5104" y="3899"/>
                <a:ext cx="7" cy="10"/>
              </a:xfrm>
              <a:custGeom>
                <a:avLst/>
                <a:gdLst>
                  <a:gd name="T0" fmla="*/ 0 w 37"/>
                  <a:gd name="T1" fmla="*/ 47 h 47"/>
                  <a:gd name="T2" fmla="*/ 37 w 37"/>
                  <a:gd name="T3" fmla="*/ 1 h 47"/>
                  <a:gd name="T4" fmla="*/ 35 w 37"/>
                  <a:gd name="T5" fmla="*/ 0 h 47"/>
                  <a:gd name="T6" fmla="*/ 0 w 37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7">
                    <a:moveTo>
                      <a:pt x="0" y="47"/>
                    </a:moveTo>
                    <a:lnTo>
                      <a:pt x="37" y="1"/>
                    </a:lnTo>
                    <a:lnTo>
                      <a:pt x="35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5" name="Line 183"/>
              <p:cNvSpPr>
                <a:spLocks noChangeShapeType="1"/>
              </p:cNvSpPr>
              <p:nvPr/>
            </p:nvSpPr>
            <p:spPr bwMode="auto">
              <a:xfrm flipH="1" flipV="1">
                <a:off x="5111" y="38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6" name="Freeform 184"/>
              <p:cNvSpPr>
                <a:spLocks/>
              </p:cNvSpPr>
              <p:nvPr/>
            </p:nvSpPr>
            <p:spPr bwMode="auto">
              <a:xfrm>
                <a:off x="5092" y="3896"/>
                <a:ext cx="19" cy="22"/>
              </a:xfrm>
              <a:custGeom>
                <a:avLst/>
                <a:gdLst>
                  <a:gd name="T0" fmla="*/ 22 w 93"/>
                  <a:gd name="T1" fmla="*/ 111 h 111"/>
                  <a:gd name="T2" fmla="*/ 58 w 93"/>
                  <a:gd name="T3" fmla="*/ 63 h 111"/>
                  <a:gd name="T4" fmla="*/ 93 w 93"/>
                  <a:gd name="T5" fmla="*/ 16 h 111"/>
                  <a:gd name="T6" fmla="*/ 71 w 93"/>
                  <a:gd name="T7" fmla="*/ 0 h 111"/>
                  <a:gd name="T8" fmla="*/ 36 w 93"/>
                  <a:gd name="T9" fmla="*/ 47 h 111"/>
                  <a:gd name="T10" fmla="*/ 0 w 93"/>
                  <a:gd name="T11" fmla="*/ 94 h 111"/>
                  <a:gd name="T12" fmla="*/ 22 w 93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22" y="111"/>
                    </a:moveTo>
                    <a:lnTo>
                      <a:pt x="58" y="63"/>
                    </a:lnTo>
                    <a:lnTo>
                      <a:pt x="93" y="16"/>
                    </a:lnTo>
                    <a:lnTo>
                      <a:pt x="71" y="0"/>
                    </a:lnTo>
                    <a:lnTo>
                      <a:pt x="36" y="47"/>
                    </a:lnTo>
                    <a:lnTo>
                      <a:pt x="0" y="94"/>
                    </a:lnTo>
                    <a:lnTo>
                      <a:pt x="22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7" name="Freeform 185"/>
              <p:cNvSpPr>
                <a:spLocks/>
              </p:cNvSpPr>
              <p:nvPr/>
            </p:nvSpPr>
            <p:spPr bwMode="auto">
              <a:xfrm>
                <a:off x="5092" y="3896"/>
                <a:ext cx="19" cy="22"/>
              </a:xfrm>
              <a:custGeom>
                <a:avLst/>
                <a:gdLst>
                  <a:gd name="T0" fmla="*/ 22 w 93"/>
                  <a:gd name="T1" fmla="*/ 111 h 111"/>
                  <a:gd name="T2" fmla="*/ 58 w 93"/>
                  <a:gd name="T3" fmla="*/ 63 h 111"/>
                  <a:gd name="T4" fmla="*/ 93 w 93"/>
                  <a:gd name="T5" fmla="*/ 16 h 111"/>
                  <a:gd name="T6" fmla="*/ 71 w 93"/>
                  <a:gd name="T7" fmla="*/ 0 h 111"/>
                  <a:gd name="T8" fmla="*/ 36 w 93"/>
                  <a:gd name="T9" fmla="*/ 47 h 111"/>
                  <a:gd name="T10" fmla="*/ 0 w 93"/>
                  <a:gd name="T11" fmla="*/ 94 h 111"/>
                  <a:gd name="T12" fmla="*/ 22 w 93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22" y="111"/>
                    </a:moveTo>
                    <a:lnTo>
                      <a:pt x="58" y="63"/>
                    </a:lnTo>
                    <a:lnTo>
                      <a:pt x="93" y="16"/>
                    </a:lnTo>
                    <a:lnTo>
                      <a:pt x="71" y="0"/>
                    </a:lnTo>
                    <a:lnTo>
                      <a:pt x="36" y="47"/>
                    </a:lnTo>
                    <a:lnTo>
                      <a:pt x="0" y="94"/>
                    </a:lnTo>
                    <a:lnTo>
                      <a:pt x="22" y="1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8" name="Freeform 186"/>
              <p:cNvSpPr>
                <a:spLocks/>
              </p:cNvSpPr>
              <p:nvPr/>
            </p:nvSpPr>
            <p:spPr bwMode="auto">
              <a:xfrm>
                <a:off x="5099" y="3896"/>
                <a:ext cx="7" cy="9"/>
              </a:xfrm>
              <a:custGeom>
                <a:avLst/>
                <a:gdLst>
                  <a:gd name="T0" fmla="*/ 0 w 35"/>
                  <a:gd name="T1" fmla="*/ 48 h 48"/>
                  <a:gd name="T2" fmla="*/ 35 w 35"/>
                  <a:gd name="T3" fmla="*/ 1 h 48"/>
                  <a:gd name="T4" fmla="*/ 34 w 35"/>
                  <a:gd name="T5" fmla="*/ 0 h 48"/>
                  <a:gd name="T6" fmla="*/ 0 w 35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48"/>
                    </a:moveTo>
                    <a:lnTo>
                      <a:pt x="35" y="1"/>
                    </a:lnTo>
                    <a:lnTo>
                      <a:pt x="34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9" name="Line 187"/>
              <p:cNvSpPr>
                <a:spLocks noChangeShapeType="1"/>
              </p:cNvSpPr>
              <p:nvPr/>
            </p:nvSpPr>
            <p:spPr bwMode="auto">
              <a:xfrm flipH="1" flipV="1">
                <a:off x="5106" y="38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0" name="Freeform 188"/>
              <p:cNvSpPr>
                <a:spLocks/>
              </p:cNvSpPr>
              <p:nvPr/>
            </p:nvSpPr>
            <p:spPr bwMode="auto">
              <a:xfrm>
                <a:off x="5088" y="3893"/>
                <a:ext cx="18" cy="22"/>
              </a:xfrm>
              <a:custGeom>
                <a:avLst/>
                <a:gdLst>
                  <a:gd name="T0" fmla="*/ 20 w 89"/>
                  <a:gd name="T1" fmla="*/ 112 h 112"/>
                  <a:gd name="T2" fmla="*/ 55 w 89"/>
                  <a:gd name="T3" fmla="*/ 63 h 112"/>
                  <a:gd name="T4" fmla="*/ 89 w 89"/>
                  <a:gd name="T5" fmla="*/ 15 h 112"/>
                  <a:gd name="T6" fmla="*/ 68 w 89"/>
                  <a:gd name="T7" fmla="*/ 0 h 112"/>
                  <a:gd name="T8" fmla="*/ 34 w 89"/>
                  <a:gd name="T9" fmla="*/ 48 h 112"/>
                  <a:gd name="T10" fmla="*/ 0 w 89"/>
                  <a:gd name="T11" fmla="*/ 97 h 112"/>
                  <a:gd name="T12" fmla="*/ 20 w 89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20" y="112"/>
                    </a:moveTo>
                    <a:lnTo>
                      <a:pt x="55" y="63"/>
                    </a:lnTo>
                    <a:lnTo>
                      <a:pt x="89" y="15"/>
                    </a:lnTo>
                    <a:lnTo>
                      <a:pt x="68" y="0"/>
                    </a:lnTo>
                    <a:lnTo>
                      <a:pt x="34" y="48"/>
                    </a:lnTo>
                    <a:lnTo>
                      <a:pt x="0" y="97"/>
                    </a:lnTo>
                    <a:lnTo>
                      <a:pt x="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1" name="Freeform 189"/>
              <p:cNvSpPr>
                <a:spLocks/>
              </p:cNvSpPr>
              <p:nvPr/>
            </p:nvSpPr>
            <p:spPr bwMode="auto">
              <a:xfrm>
                <a:off x="5088" y="3893"/>
                <a:ext cx="18" cy="22"/>
              </a:xfrm>
              <a:custGeom>
                <a:avLst/>
                <a:gdLst>
                  <a:gd name="T0" fmla="*/ 20 w 89"/>
                  <a:gd name="T1" fmla="*/ 112 h 112"/>
                  <a:gd name="T2" fmla="*/ 55 w 89"/>
                  <a:gd name="T3" fmla="*/ 63 h 112"/>
                  <a:gd name="T4" fmla="*/ 89 w 89"/>
                  <a:gd name="T5" fmla="*/ 15 h 112"/>
                  <a:gd name="T6" fmla="*/ 68 w 89"/>
                  <a:gd name="T7" fmla="*/ 0 h 112"/>
                  <a:gd name="T8" fmla="*/ 34 w 89"/>
                  <a:gd name="T9" fmla="*/ 48 h 112"/>
                  <a:gd name="T10" fmla="*/ 0 w 89"/>
                  <a:gd name="T11" fmla="*/ 97 h 112"/>
                  <a:gd name="T12" fmla="*/ 20 w 89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20" y="112"/>
                    </a:moveTo>
                    <a:lnTo>
                      <a:pt x="55" y="63"/>
                    </a:lnTo>
                    <a:lnTo>
                      <a:pt x="89" y="15"/>
                    </a:lnTo>
                    <a:lnTo>
                      <a:pt x="68" y="0"/>
                    </a:lnTo>
                    <a:lnTo>
                      <a:pt x="34" y="48"/>
                    </a:lnTo>
                    <a:lnTo>
                      <a:pt x="0" y="97"/>
                    </a:lnTo>
                    <a:lnTo>
                      <a:pt x="20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2" name="Freeform 190"/>
              <p:cNvSpPr>
                <a:spLocks/>
              </p:cNvSpPr>
              <p:nvPr/>
            </p:nvSpPr>
            <p:spPr bwMode="auto">
              <a:xfrm>
                <a:off x="5088" y="3902"/>
                <a:ext cx="7" cy="10"/>
              </a:xfrm>
              <a:custGeom>
                <a:avLst/>
                <a:gdLst>
                  <a:gd name="T0" fmla="*/ 36 w 36"/>
                  <a:gd name="T1" fmla="*/ 0 h 49"/>
                  <a:gd name="T2" fmla="*/ 2 w 36"/>
                  <a:gd name="T3" fmla="*/ 49 h 49"/>
                  <a:gd name="T4" fmla="*/ 0 w 36"/>
                  <a:gd name="T5" fmla="*/ 48 h 49"/>
                  <a:gd name="T6" fmla="*/ 36 w 36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9">
                    <a:moveTo>
                      <a:pt x="36" y="0"/>
                    </a:moveTo>
                    <a:lnTo>
                      <a:pt x="2" y="49"/>
                    </a:lnTo>
                    <a:lnTo>
                      <a:pt x="0" y="4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3" name="Line 191"/>
              <p:cNvSpPr>
                <a:spLocks noChangeShapeType="1"/>
              </p:cNvSpPr>
              <p:nvPr/>
            </p:nvSpPr>
            <p:spPr bwMode="auto">
              <a:xfrm flipH="1" flipV="1">
                <a:off x="5088" y="39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4" name="Freeform 192"/>
              <p:cNvSpPr>
                <a:spLocks/>
              </p:cNvSpPr>
              <p:nvPr/>
            </p:nvSpPr>
            <p:spPr bwMode="auto">
              <a:xfrm>
                <a:off x="5084" y="3890"/>
                <a:ext cx="18" cy="22"/>
              </a:xfrm>
              <a:custGeom>
                <a:avLst/>
                <a:gdLst>
                  <a:gd name="T0" fmla="*/ 21 w 93"/>
                  <a:gd name="T1" fmla="*/ 111 h 111"/>
                  <a:gd name="T2" fmla="*/ 57 w 93"/>
                  <a:gd name="T3" fmla="*/ 63 h 111"/>
                  <a:gd name="T4" fmla="*/ 93 w 93"/>
                  <a:gd name="T5" fmla="*/ 16 h 111"/>
                  <a:gd name="T6" fmla="*/ 71 w 93"/>
                  <a:gd name="T7" fmla="*/ 0 h 111"/>
                  <a:gd name="T8" fmla="*/ 35 w 93"/>
                  <a:gd name="T9" fmla="*/ 47 h 111"/>
                  <a:gd name="T10" fmla="*/ 0 w 93"/>
                  <a:gd name="T11" fmla="*/ 94 h 111"/>
                  <a:gd name="T12" fmla="*/ 21 w 93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21" y="111"/>
                    </a:moveTo>
                    <a:lnTo>
                      <a:pt x="57" y="63"/>
                    </a:lnTo>
                    <a:lnTo>
                      <a:pt x="93" y="16"/>
                    </a:lnTo>
                    <a:lnTo>
                      <a:pt x="71" y="0"/>
                    </a:lnTo>
                    <a:lnTo>
                      <a:pt x="35" y="47"/>
                    </a:lnTo>
                    <a:lnTo>
                      <a:pt x="0" y="94"/>
                    </a:lnTo>
                    <a:lnTo>
                      <a:pt x="21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5" name="Freeform 193"/>
              <p:cNvSpPr>
                <a:spLocks/>
              </p:cNvSpPr>
              <p:nvPr/>
            </p:nvSpPr>
            <p:spPr bwMode="auto">
              <a:xfrm>
                <a:off x="5084" y="3890"/>
                <a:ext cx="18" cy="22"/>
              </a:xfrm>
              <a:custGeom>
                <a:avLst/>
                <a:gdLst>
                  <a:gd name="T0" fmla="*/ 21 w 93"/>
                  <a:gd name="T1" fmla="*/ 111 h 111"/>
                  <a:gd name="T2" fmla="*/ 57 w 93"/>
                  <a:gd name="T3" fmla="*/ 63 h 111"/>
                  <a:gd name="T4" fmla="*/ 93 w 93"/>
                  <a:gd name="T5" fmla="*/ 16 h 111"/>
                  <a:gd name="T6" fmla="*/ 71 w 93"/>
                  <a:gd name="T7" fmla="*/ 0 h 111"/>
                  <a:gd name="T8" fmla="*/ 35 w 93"/>
                  <a:gd name="T9" fmla="*/ 47 h 111"/>
                  <a:gd name="T10" fmla="*/ 0 w 93"/>
                  <a:gd name="T11" fmla="*/ 94 h 111"/>
                  <a:gd name="T12" fmla="*/ 21 w 93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21" y="111"/>
                    </a:moveTo>
                    <a:lnTo>
                      <a:pt x="57" y="63"/>
                    </a:lnTo>
                    <a:lnTo>
                      <a:pt x="93" y="16"/>
                    </a:lnTo>
                    <a:lnTo>
                      <a:pt x="71" y="0"/>
                    </a:lnTo>
                    <a:lnTo>
                      <a:pt x="35" y="47"/>
                    </a:lnTo>
                    <a:lnTo>
                      <a:pt x="0" y="94"/>
                    </a:lnTo>
                    <a:lnTo>
                      <a:pt x="21" y="1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6" name="Freeform 194"/>
              <p:cNvSpPr>
                <a:spLocks/>
              </p:cNvSpPr>
              <p:nvPr/>
            </p:nvSpPr>
            <p:spPr bwMode="auto">
              <a:xfrm>
                <a:off x="5091" y="3889"/>
                <a:ext cx="7" cy="10"/>
              </a:xfrm>
              <a:custGeom>
                <a:avLst/>
                <a:gdLst>
                  <a:gd name="T0" fmla="*/ 0 w 36"/>
                  <a:gd name="T1" fmla="*/ 50 h 50"/>
                  <a:gd name="T2" fmla="*/ 36 w 36"/>
                  <a:gd name="T3" fmla="*/ 3 h 50"/>
                  <a:gd name="T4" fmla="*/ 32 w 36"/>
                  <a:gd name="T5" fmla="*/ 0 h 50"/>
                  <a:gd name="T6" fmla="*/ 0 w 36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50">
                    <a:moveTo>
                      <a:pt x="0" y="50"/>
                    </a:moveTo>
                    <a:lnTo>
                      <a:pt x="36" y="3"/>
                    </a:lnTo>
                    <a:lnTo>
                      <a:pt x="32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7" name="Line 195"/>
              <p:cNvSpPr>
                <a:spLocks noChangeShapeType="1"/>
              </p:cNvSpPr>
              <p:nvPr/>
            </p:nvSpPr>
            <p:spPr bwMode="auto">
              <a:xfrm flipH="1" flipV="1">
                <a:off x="5097" y="38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8" name="Freeform 196"/>
              <p:cNvSpPr>
                <a:spLocks/>
              </p:cNvSpPr>
              <p:nvPr/>
            </p:nvSpPr>
            <p:spPr bwMode="auto">
              <a:xfrm>
                <a:off x="5080" y="3886"/>
                <a:ext cx="17" cy="23"/>
              </a:xfrm>
              <a:custGeom>
                <a:avLst/>
                <a:gdLst>
                  <a:gd name="T0" fmla="*/ 22 w 85"/>
                  <a:gd name="T1" fmla="*/ 115 h 115"/>
                  <a:gd name="T2" fmla="*/ 53 w 85"/>
                  <a:gd name="T3" fmla="*/ 64 h 115"/>
                  <a:gd name="T4" fmla="*/ 85 w 85"/>
                  <a:gd name="T5" fmla="*/ 14 h 115"/>
                  <a:gd name="T6" fmla="*/ 64 w 85"/>
                  <a:gd name="T7" fmla="*/ 0 h 115"/>
                  <a:gd name="T8" fmla="*/ 31 w 85"/>
                  <a:gd name="T9" fmla="*/ 50 h 115"/>
                  <a:gd name="T10" fmla="*/ 0 w 85"/>
                  <a:gd name="T11" fmla="*/ 101 h 115"/>
                  <a:gd name="T12" fmla="*/ 22 w 85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22" y="115"/>
                    </a:moveTo>
                    <a:lnTo>
                      <a:pt x="53" y="64"/>
                    </a:lnTo>
                    <a:lnTo>
                      <a:pt x="85" y="14"/>
                    </a:lnTo>
                    <a:lnTo>
                      <a:pt x="64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2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9" name="Freeform 197"/>
              <p:cNvSpPr>
                <a:spLocks/>
              </p:cNvSpPr>
              <p:nvPr/>
            </p:nvSpPr>
            <p:spPr bwMode="auto">
              <a:xfrm>
                <a:off x="5080" y="3886"/>
                <a:ext cx="17" cy="23"/>
              </a:xfrm>
              <a:custGeom>
                <a:avLst/>
                <a:gdLst>
                  <a:gd name="T0" fmla="*/ 22 w 85"/>
                  <a:gd name="T1" fmla="*/ 115 h 115"/>
                  <a:gd name="T2" fmla="*/ 53 w 85"/>
                  <a:gd name="T3" fmla="*/ 64 h 115"/>
                  <a:gd name="T4" fmla="*/ 85 w 85"/>
                  <a:gd name="T5" fmla="*/ 14 h 115"/>
                  <a:gd name="T6" fmla="*/ 64 w 85"/>
                  <a:gd name="T7" fmla="*/ 0 h 115"/>
                  <a:gd name="T8" fmla="*/ 31 w 85"/>
                  <a:gd name="T9" fmla="*/ 50 h 115"/>
                  <a:gd name="T10" fmla="*/ 0 w 85"/>
                  <a:gd name="T11" fmla="*/ 101 h 115"/>
                  <a:gd name="T12" fmla="*/ 22 w 85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22" y="115"/>
                    </a:moveTo>
                    <a:lnTo>
                      <a:pt x="53" y="64"/>
                    </a:lnTo>
                    <a:lnTo>
                      <a:pt x="85" y="14"/>
                    </a:lnTo>
                    <a:lnTo>
                      <a:pt x="64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22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0" name="Freeform 198"/>
              <p:cNvSpPr>
                <a:spLocks/>
              </p:cNvSpPr>
              <p:nvPr/>
            </p:nvSpPr>
            <p:spPr bwMode="auto">
              <a:xfrm>
                <a:off x="5080" y="3896"/>
                <a:ext cx="6" cy="11"/>
              </a:xfrm>
              <a:custGeom>
                <a:avLst/>
                <a:gdLst>
                  <a:gd name="T0" fmla="*/ 32 w 32"/>
                  <a:gd name="T1" fmla="*/ 0 h 51"/>
                  <a:gd name="T2" fmla="*/ 1 w 32"/>
                  <a:gd name="T3" fmla="*/ 51 h 51"/>
                  <a:gd name="T4" fmla="*/ 0 w 32"/>
                  <a:gd name="T5" fmla="*/ 50 h 51"/>
                  <a:gd name="T6" fmla="*/ 32 w 3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0"/>
                    </a:moveTo>
                    <a:lnTo>
                      <a:pt x="1" y="51"/>
                    </a:lnTo>
                    <a:lnTo>
                      <a:pt x="0" y="5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1" name="Line 199"/>
              <p:cNvSpPr>
                <a:spLocks noChangeShapeType="1"/>
              </p:cNvSpPr>
              <p:nvPr/>
            </p:nvSpPr>
            <p:spPr bwMode="auto">
              <a:xfrm flipH="1" flipV="1">
                <a:off x="5080" y="39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2" name="Freeform 200"/>
              <p:cNvSpPr>
                <a:spLocks/>
              </p:cNvSpPr>
              <p:nvPr/>
            </p:nvSpPr>
            <p:spPr bwMode="auto">
              <a:xfrm>
                <a:off x="5075" y="3884"/>
                <a:ext cx="18" cy="22"/>
              </a:xfrm>
              <a:custGeom>
                <a:avLst/>
                <a:gdLst>
                  <a:gd name="T0" fmla="*/ 23 w 88"/>
                  <a:gd name="T1" fmla="*/ 114 h 114"/>
                  <a:gd name="T2" fmla="*/ 55 w 88"/>
                  <a:gd name="T3" fmla="*/ 64 h 114"/>
                  <a:gd name="T4" fmla="*/ 88 w 88"/>
                  <a:gd name="T5" fmla="*/ 15 h 114"/>
                  <a:gd name="T6" fmla="*/ 65 w 88"/>
                  <a:gd name="T7" fmla="*/ 0 h 114"/>
                  <a:gd name="T8" fmla="*/ 32 w 88"/>
                  <a:gd name="T9" fmla="*/ 50 h 114"/>
                  <a:gd name="T10" fmla="*/ 0 w 88"/>
                  <a:gd name="T11" fmla="*/ 99 h 114"/>
                  <a:gd name="T12" fmla="*/ 23 w 88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23" y="114"/>
                    </a:moveTo>
                    <a:lnTo>
                      <a:pt x="55" y="64"/>
                    </a:lnTo>
                    <a:lnTo>
                      <a:pt x="88" y="15"/>
                    </a:lnTo>
                    <a:lnTo>
                      <a:pt x="65" y="0"/>
                    </a:lnTo>
                    <a:lnTo>
                      <a:pt x="32" y="50"/>
                    </a:lnTo>
                    <a:lnTo>
                      <a:pt x="0" y="99"/>
                    </a:lnTo>
                    <a:lnTo>
                      <a:pt x="23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3" name="Freeform 201"/>
              <p:cNvSpPr>
                <a:spLocks/>
              </p:cNvSpPr>
              <p:nvPr/>
            </p:nvSpPr>
            <p:spPr bwMode="auto">
              <a:xfrm>
                <a:off x="5075" y="3884"/>
                <a:ext cx="18" cy="22"/>
              </a:xfrm>
              <a:custGeom>
                <a:avLst/>
                <a:gdLst>
                  <a:gd name="T0" fmla="*/ 23 w 88"/>
                  <a:gd name="T1" fmla="*/ 114 h 114"/>
                  <a:gd name="T2" fmla="*/ 55 w 88"/>
                  <a:gd name="T3" fmla="*/ 64 h 114"/>
                  <a:gd name="T4" fmla="*/ 88 w 88"/>
                  <a:gd name="T5" fmla="*/ 15 h 114"/>
                  <a:gd name="T6" fmla="*/ 65 w 88"/>
                  <a:gd name="T7" fmla="*/ 0 h 114"/>
                  <a:gd name="T8" fmla="*/ 32 w 88"/>
                  <a:gd name="T9" fmla="*/ 50 h 114"/>
                  <a:gd name="T10" fmla="*/ 0 w 88"/>
                  <a:gd name="T11" fmla="*/ 99 h 114"/>
                  <a:gd name="T12" fmla="*/ 23 w 88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23" y="114"/>
                    </a:moveTo>
                    <a:lnTo>
                      <a:pt x="55" y="64"/>
                    </a:lnTo>
                    <a:lnTo>
                      <a:pt x="88" y="15"/>
                    </a:lnTo>
                    <a:lnTo>
                      <a:pt x="65" y="0"/>
                    </a:lnTo>
                    <a:lnTo>
                      <a:pt x="32" y="50"/>
                    </a:lnTo>
                    <a:lnTo>
                      <a:pt x="0" y="99"/>
                    </a:lnTo>
                    <a:lnTo>
                      <a:pt x="23" y="1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4" name="Freeform 202"/>
              <p:cNvSpPr>
                <a:spLocks/>
              </p:cNvSpPr>
              <p:nvPr/>
            </p:nvSpPr>
            <p:spPr bwMode="auto">
              <a:xfrm>
                <a:off x="5082" y="3883"/>
                <a:ext cx="6" cy="11"/>
              </a:xfrm>
              <a:custGeom>
                <a:avLst/>
                <a:gdLst>
                  <a:gd name="T0" fmla="*/ 0 w 33"/>
                  <a:gd name="T1" fmla="*/ 51 h 51"/>
                  <a:gd name="T2" fmla="*/ 33 w 33"/>
                  <a:gd name="T3" fmla="*/ 1 h 51"/>
                  <a:gd name="T4" fmla="*/ 30 w 33"/>
                  <a:gd name="T5" fmla="*/ 0 h 51"/>
                  <a:gd name="T6" fmla="*/ 0 w 33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1">
                    <a:moveTo>
                      <a:pt x="0" y="51"/>
                    </a:moveTo>
                    <a:lnTo>
                      <a:pt x="33" y="1"/>
                    </a:lnTo>
                    <a:lnTo>
                      <a:pt x="30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5" name="Line 203"/>
              <p:cNvSpPr>
                <a:spLocks noChangeShapeType="1"/>
              </p:cNvSpPr>
              <p:nvPr/>
            </p:nvSpPr>
            <p:spPr bwMode="auto">
              <a:xfrm flipH="1" flipV="1">
                <a:off x="5088" y="3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756" name="Group 204"/>
            <p:cNvGrpSpPr>
              <a:grpSpLocks/>
            </p:cNvGrpSpPr>
            <p:nvPr/>
          </p:nvGrpSpPr>
          <p:grpSpPr bwMode="auto">
            <a:xfrm>
              <a:off x="4789" y="3866"/>
              <a:ext cx="299" cy="69"/>
              <a:chOff x="4789" y="3843"/>
              <a:chExt cx="299" cy="69"/>
            </a:xfrm>
          </p:grpSpPr>
          <p:sp>
            <p:nvSpPr>
              <p:cNvPr id="23757" name="Freeform 205"/>
              <p:cNvSpPr>
                <a:spLocks/>
              </p:cNvSpPr>
              <p:nvPr/>
            </p:nvSpPr>
            <p:spPr bwMode="auto">
              <a:xfrm>
                <a:off x="5071" y="3881"/>
                <a:ext cx="17" cy="23"/>
              </a:xfrm>
              <a:custGeom>
                <a:avLst/>
                <a:gdLst>
                  <a:gd name="T0" fmla="*/ 23 w 83"/>
                  <a:gd name="T1" fmla="*/ 115 h 115"/>
                  <a:gd name="T2" fmla="*/ 53 w 83"/>
                  <a:gd name="T3" fmla="*/ 65 h 115"/>
                  <a:gd name="T4" fmla="*/ 83 w 83"/>
                  <a:gd name="T5" fmla="*/ 14 h 115"/>
                  <a:gd name="T6" fmla="*/ 60 w 83"/>
                  <a:gd name="T7" fmla="*/ 0 h 115"/>
                  <a:gd name="T8" fmla="*/ 30 w 83"/>
                  <a:gd name="T9" fmla="*/ 51 h 115"/>
                  <a:gd name="T10" fmla="*/ 0 w 83"/>
                  <a:gd name="T11" fmla="*/ 101 h 115"/>
                  <a:gd name="T12" fmla="*/ 23 w 8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23" y="115"/>
                    </a:moveTo>
                    <a:lnTo>
                      <a:pt x="53" y="65"/>
                    </a:lnTo>
                    <a:lnTo>
                      <a:pt x="83" y="14"/>
                    </a:lnTo>
                    <a:lnTo>
                      <a:pt x="60" y="0"/>
                    </a:lnTo>
                    <a:lnTo>
                      <a:pt x="30" y="51"/>
                    </a:lnTo>
                    <a:lnTo>
                      <a:pt x="0" y="101"/>
                    </a:lnTo>
                    <a:lnTo>
                      <a:pt x="23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8" name="Freeform 206"/>
              <p:cNvSpPr>
                <a:spLocks/>
              </p:cNvSpPr>
              <p:nvPr/>
            </p:nvSpPr>
            <p:spPr bwMode="auto">
              <a:xfrm>
                <a:off x="5071" y="3881"/>
                <a:ext cx="17" cy="23"/>
              </a:xfrm>
              <a:custGeom>
                <a:avLst/>
                <a:gdLst>
                  <a:gd name="T0" fmla="*/ 23 w 83"/>
                  <a:gd name="T1" fmla="*/ 115 h 115"/>
                  <a:gd name="T2" fmla="*/ 53 w 83"/>
                  <a:gd name="T3" fmla="*/ 65 h 115"/>
                  <a:gd name="T4" fmla="*/ 83 w 83"/>
                  <a:gd name="T5" fmla="*/ 14 h 115"/>
                  <a:gd name="T6" fmla="*/ 60 w 83"/>
                  <a:gd name="T7" fmla="*/ 0 h 115"/>
                  <a:gd name="T8" fmla="*/ 30 w 83"/>
                  <a:gd name="T9" fmla="*/ 51 h 115"/>
                  <a:gd name="T10" fmla="*/ 0 w 83"/>
                  <a:gd name="T11" fmla="*/ 101 h 115"/>
                  <a:gd name="T12" fmla="*/ 23 w 8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23" y="115"/>
                    </a:moveTo>
                    <a:lnTo>
                      <a:pt x="53" y="65"/>
                    </a:lnTo>
                    <a:lnTo>
                      <a:pt x="83" y="14"/>
                    </a:lnTo>
                    <a:lnTo>
                      <a:pt x="60" y="0"/>
                    </a:lnTo>
                    <a:lnTo>
                      <a:pt x="30" y="51"/>
                    </a:lnTo>
                    <a:lnTo>
                      <a:pt x="0" y="101"/>
                    </a:lnTo>
                    <a:lnTo>
                      <a:pt x="23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9" name="Freeform 207"/>
              <p:cNvSpPr>
                <a:spLocks/>
              </p:cNvSpPr>
              <p:nvPr/>
            </p:nvSpPr>
            <p:spPr bwMode="auto">
              <a:xfrm>
                <a:off x="5077" y="3880"/>
                <a:ext cx="6" cy="11"/>
              </a:xfrm>
              <a:custGeom>
                <a:avLst/>
                <a:gdLst>
                  <a:gd name="T0" fmla="*/ 0 w 30"/>
                  <a:gd name="T1" fmla="*/ 52 h 52"/>
                  <a:gd name="T2" fmla="*/ 30 w 30"/>
                  <a:gd name="T3" fmla="*/ 1 h 52"/>
                  <a:gd name="T4" fmla="*/ 29 w 30"/>
                  <a:gd name="T5" fmla="*/ 0 h 52"/>
                  <a:gd name="T6" fmla="*/ 0 w 3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52"/>
                    </a:moveTo>
                    <a:lnTo>
                      <a:pt x="30" y="1"/>
                    </a:lnTo>
                    <a:lnTo>
                      <a:pt x="29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0" name="Line 208"/>
              <p:cNvSpPr>
                <a:spLocks noChangeShapeType="1"/>
              </p:cNvSpPr>
              <p:nvPr/>
            </p:nvSpPr>
            <p:spPr bwMode="auto">
              <a:xfrm flipH="1" flipV="1">
                <a:off x="5083" y="38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1" name="Freeform 209"/>
              <p:cNvSpPr>
                <a:spLocks/>
              </p:cNvSpPr>
              <p:nvPr/>
            </p:nvSpPr>
            <p:spPr bwMode="auto">
              <a:xfrm>
                <a:off x="5067" y="3878"/>
                <a:ext cx="16" cy="23"/>
              </a:xfrm>
              <a:custGeom>
                <a:avLst/>
                <a:gdLst>
                  <a:gd name="T0" fmla="*/ 23 w 80"/>
                  <a:gd name="T1" fmla="*/ 116 h 116"/>
                  <a:gd name="T2" fmla="*/ 51 w 80"/>
                  <a:gd name="T3" fmla="*/ 65 h 116"/>
                  <a:gd name="T4" fmla="*/ 80 w 80"/>
                  <a:gd name="T5" fmla="*/ 13 h 116"/>
                  <a:gd name="T6" fmla="*/ 57 w 80"/>
                  <a:gd name="T7" fmla="*/ 0 h 116"/>
                  <a:gd name="T8" fmla="*/ 28 w 80"/>
                  <a:gd name="T9" fmla="*/ 52 h 116"/>
                  <a:gd name="T10" fmla="*/ 0 w 80"/>
                  <a:gd name="T11" fmla="*/ 104 h 116"/>
                  <a:gd name="T12" fmla="*/ 23 w 80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23" y="116"/>
                    </a:moveTo>
                    <a:lnTo>
                      <a:pt x="51" y="65"/>
                    </a:lnTo>
                    <a:lnTo>
                      <a:pt x="80" y="13"/>
                    </a:lnTo>
                    <a:lnTo>
                      <a:pt x="57" y="0"/>
                    </a:lnTo>
                    <a:lnTo>
                      <a:pt x="28" y="52"/>
                    </a:lnTo>
                    <a:lnTo>
                      <a:pt x="0" y="104"/>
                    </a:lnTo>
                    <a:lnTo>
                      <a:pt x="23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2" name="Freeform 210"/>
              <p:cNvSpPr>
                <a:spLocks/>
              </p:cNvSpPr>
              <p:nvPr/>
            </p:nvSpPr>
            <p:spPr bwMode="auto">
              <a:xfrm>
                <a:off x="5067" y="3878"/>
                <a:ext cx="16" cy="23"/>
              </a:xfrm>
              <a:custGeom>
                <a:avLst/>
                <a:gdLst>
                  <a:gd name="T0" fmla="*/ 23 w 80"/>
                  <a:gd name="T1" fmla="*/ 116 h 116"/>
                  <a:gd name="T2" fmla="*/ 51 w 80"/>
                  <a:gd name="T3" fmla="*/ 65 h 116"/>
                  <a:gd name="T4" fmla="*/ 80 w 80"/>
                  <a:gd name="T5" fmla="*/ 13 h 116"/>
                  <a:gd name="T6" fmla="*/ 57 w 80"/>
                  <a:gd name="T7" fmla="*/ 0 h 116"/>
                  <a:gd name="T8" fmla="*/ 28 w 80"/>
                  <a:gd name="T9" fmla="*/ 52 h 116"/>
                  <a:gd name="T10" fmla="*/ 0 w 80"/>
                  <a:gd name="T11" fmla="*/ 104 h 116"/>
                  <a:gd name="T12" fmla="*/ 23 w 80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23" y="116"/>
                    </a:moveTo>
                    <a:lnTo>
                      <a:pt x="51" y="65"/>
                    </a:lnTo>
                    <a:lnTo>
                      <a:pt x="80" y="13"/>
                    </a:lnTo>
                    <a:lnTo>
                      <a:pt x="57" y="0"/>
                    </a:lnTo>
                    <a:lnTo>
                      <a:pt x="28" y="52"/>
                    </a:lnTo>
                    <a:lnTo>
                      <a:pt x="0" y="104"/>
                    </a:lnTo>
                    <a:lnTo>
                      <a:pt x="23" y="1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3" name="Freeform 211"/>
              <p:cNvSpPr>
                <a:spLocks/>
              </p:cNvSpPr>
              <p:nvPr/>
            </p:nvSpPr>
            <p:spPr bwMode="auto">
              <a:xfrm>
                <a:off x="5066" y="3888"/>
                <a:ext cx="6" cy="11"/>
              </a:xfrm>
              <a:custGeom>
                <a:avLst/>
                <a:gdLst>
                  <a:gd name="T0" fmla="*/ 30 w 30"/>
                  <a:gd name="T1" fmla="*/ 0 h 52"/>
                  <a:gd name="T2" fmla="*/ 2 w 30"/>
                  <a:gd name="T3" fmla="*/ 52 h 52"/>
                  <a:gd name="T4" fmla="*/ 0 w 30"/>
                  <a:gd name="T5" fmla="*/ 51 h 52"/>
                  <a:gd name="T6" fmla="*/ 3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0"/>
                    </a:moveTo>
                    <a:lnTo>
                      <a:pt x="2" y="52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4" name="Line 212"/>
              <p:cNvSpPr>
                <a:spLocks noChangeShapeType="1"/>
              </p:cNvSpPr>
              <p:nvPr/>
            </p:nvSpPr>
            <p:spPr bwMode="auto">
              <a:xfrm flipH="1" flipV="1">
                <a:off x="5066" y="38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5" name="Freeform 213"/>
              <p:cNvSpPr>
                <a:spLocks/>
              </p:cNvSpPr>
              <p:nvPr/>
            </p:nvSpPr>
            <p:spPr bwMode="auto">
              <a:xfrm>
                <a:off x="5062" y="3875"/>
                <a:ext cx="16" cy="23"/>
              </a:xfrm>
              <a:custGeom>
                <a:avLst/>
                <a:gdLst>
                  <a:gd name="T0" fmla="*/ 23 w 83"/>
                  <a:gd name="T1" fmla="*/ 115 h 115"/>
                  <a:gd name="T2" fmla="*/ 53 w 83"/>
                  <a:gd name="T3" fmla="*/ 64 h 115"/>
                  <a:gd name="T4" fmla="*/ 83 w 83"/>
                  <a:gd name="T5" fmla="*/ 14 h 115"/>
                  <a:gd name="T6" fmla="*/ 60 w 83"/>
                  <a:gd name="T7" fmla="*/ 0 h 115"/>
                  <a:gd name="T8" fmla="*/ 30 w 83"/>
                  <a:gd name="T9" fmla="*/ 50 h 115"/>
                  <a:gd name="T10" fmla="*/ 0 w 83"/>
                  <a:gd name="T11" fmla="*/ 101 h 115"/>
                  <a:gd name="T12" fmla="*/ 23 w 8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23" y="115"/>
                    </a:moveTo>
                    <a:lnTo>
                      <a:pt x="53" y="64"/>
                    </a:lnTo>
                    <a:lnTo>
                      <a:pt x="83" y="14"/>
                    </a:lnTo>
                    <a:lnTo>
                      <a:pt x="60" y="0"/>
                    </a:lnTo>
                    <a:lnTo>
                      <a:pt x="30" y="50"/>
                    </a:lnTo>
                    <a:lnTo>
                      <a:pt x="0" y="101"/>
                    </a:lnTo>
                    <a:lnTo>
                      <a:pt x="23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6" name="Freeform 214"/>
              <p:cNvSpPr>
                <a:spLocks/>
              </p:cNvSpPr>
              <p:nvPr/>
            </p:nvSpPr>
            <p:spPr bwMode="auto">
              <a:xfrm>
                <a:off x="5062" y="3875"/>
                <a:ext cx="16" cy="23"/>
              </a:xfrm>
              <a:custGeom>
                <a:avLst/>
                <a:gdLst>
                  <a:gd name="T0" fmla="*/ 23 w 83"/>
                  <a:gd name="T1" fmla="*/ 115 h 115"/>
                  <a:gd name="T2" fmla="*/ 53 w 83"/>
                  <a:gd name="T3" fmla="*/ 64 h 115"/>
                  <a:gd name="T4" fmla="*/ 83 w 83"/>
                  <a:gd name="T5" fmla="*/ 14 h 115"/>
                  <a:gd name="T6" fmla="*/ 60 w 83"/>
                  <a:gd name="T7" fmla="*/ 0 h 115"/>
                  <a:gd name="T8" fmla="*/ 30 w 83"/>
                  <a:gd name="T9" fmla="*/ 50 h 115"/>
                  <a:gd name="T10" fmla="*/ 0 w 83"/>
                  <a:gd name="T11" fmla="*/ 101 h 115"/>
                  <a:gd name="T12" fmla="*/ 23 w 83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23" y="115"/>
                    </a:moveTo>
                    <a:lnTo>
                      <a:pt x="53" y="64"/>
                    </a:lnTo>
                    <a:lnTo>
                      <a:pt x="83" y="14"/>
                    </a:lnTo>
                    <a:lnTo>
                      <a:pt x="60" y="0"/>
                    </a:lnTo>
                    <a:lnTo>
                      <a:pt x="30" y="50"/>
                    </a:lnTo>
                    <a:lnTo>
                      <a:pt x="0" y="101"/>
                    </a:lnTo>
                    <a:lnTo>
                      <a:pt x="23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7" name="Freeform 215"/>
              <p:cNvSpPr>
                <a:spLocks/>
              </p:cNvSpPr>
              <p:nvPr/>
            </p:nvSpPr>
            <p:spPr bwMode="auto">
              <a:xfrm>
                <a:off x="5068" y="3875"/>
                <a:ext cx="6" cy="10"/>
              </a:xfrm>
              <a:custGeom>
                <a:avLst/>
                <a:gdLst>
                  <a:gd name="T0" fmla="*/ 0 w 30"/>
                  <a:gd name="T1" fmla="*/ 53 h 53"/>
                  <a:gd name="T2" fmla="*/ 30 w 30"/>
                  <a:gd name="T3" fmla="*/ 3 h 53"/>
                  <a:gd name="T4" fmla="*/ 27 w 30"/>
                  <a:gd name="T5" fmla="*/ 0 h 53"/>
                  <a:gd name="T6" fmla="*/ 0 w 3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0" y="53"/>
                    </a:moveTo>
                    <a:lnTo>
                      <a:pt x="30" y="3"/>
                    </a:lnTo>
                    <a:lnTo>
                      <a:pt x="27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8" name="Line 216"/>
              <p:cNvSpPr>
                <a:spLocks noChangeShapeType="1"/>
              </p:cNvSpPr>
              <p:nvPr/>
            </p:nvSpPr>
            <p:spPr bwMode="auto">
              <a:xfrm flipH="1" flipV="1">
                <a:off x="5073" y="38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9" name="Freeform 217"/>
              <p:cNvSpPr>
                <a:spLocks/>
              </p:cNvSpPr>
              <p:nvPr/>
            </p:nvSpPr>
            <p:spPr bwMode="auto">
              <a:xfrm>
                <a:off x="5058" y="3873"/>
                <a:ext cx="15" cy="23"/>
              </a:xfrm>
              <a:custGeom>
                <a:avLst/>
                <a:gdLst>
                  <a:gd name="T0" fmla="*/ 23 w 76"/>
                  <a:gd name="T1" fmla="*/ 117 h 117"/>
                  <a:gd name="T2" fmla="*/ 49 w 76"/>
                  <a:gd name="T3" fmla="*/ 64 h 117"/>
                  <a:gd name="T4" fmla="*/ 76 w 76"/>
                  <a:gd name="T5" fmla="*/ 11 h 117"/>
                  <a:gd name="T6" fmla="*/ 53 w 76"/>
                  <a:gd name="T7" fmla="*/ 0 h 117"/>
                  <a:gd name="T8" fmla="*/ 26 w 76"/>
                  <a:gd name="T9" fmla="*/ 53 h 117"/>
                  <a:gd name="T10" fmla="*/ 0 w 76"/>
                  <a:gd name="T11" fmla="*/ 106 h 117"/>
                  <a:gd name="T12" fmla="*/ 23 w 76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23" y="117"/>
                    </a:moveTo>
                    <a:lnTo>
                      <a:pt x="49" y="64"/>
                    </a:lnTo>
                    <a:lnTo>
                      <a:pt x="76" y="11"/>
                    </a:lnTo>
                    <a:lnTo>
                      <a:pt x="53" y="0"/>
                    </a:lnTo>
                    <a:lnTo>
                      <a:pt x="26" y="53"/>
                    </a:lnTo>
                    <a:lnTo>
                      <a:pt x="0" y="106"/>
                    </a:lnTo>
                    <a:lnTo>
                      <a:pt x="23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0" name="Freeform 218"/>
              <p:cNvSpPr>
                <a:spLocks/>
              </p:cNvSpPr>
              <p:nvPr/>
            </p:nvSpPr>
            <p:spPr bwMode="auto">
              <a:xfrm>
                <a:off x="5058" y="3873"/>
                <a:ext cx="15" cy="23"/>
              </a:xfrm>
              <a:custGeom>
                <a:avLst/>
                <a:gdLst>
                  <a:gd name="T0" fmla="*/ 23 w 76"/>
                  <a:gd name="T1" fmla="*/ 117 h 117"/>
                  <a:gd name="T2" fmla="*/ 49 w 76"/>
                  <a:gd name="T3" fmla="*/ 64 h 117"/>
                  <a:gd name="T4" fmla="*/ 76 w 76"/>
                  <a:gd name="T5" fmla="*/ 11 h 117"/>
                  <a:gd name="T6" fmla="*/ 53 w 76"/>
                  <a:gd name="T7" fmla="*/ 0 h 117"/>
                  <a:gd name="T8" fmla="*/ 26 w 76"/>
                  <a:gd name="T9" fmla="*/ 53 h 117"/>
                  <a:gd name="T10" fmla="*/ 0 w 76"/>
                  <a:gd name="T11" fmla="*/ 106 h 117"/>
                  <a:gd name="T12" fmla="*/ 23 w 76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23" y="117"/>
                    </a:moveTo>
                    <a:lnTo>
                      <a:pt x="49" y="64"/>
                    </a:lnTo>
                    <a:lnTo>
                      <a:pt x="76" y="11"/>
                    </a:lnTo>
                    <a:lnTo>
                      <a:pt x="53" y="0"/>
                    </a:lnTo>
                    <a:lnTo>
                      <a:pt x="26" y="53"/>
                    </a:lnTo>
                    <a:lnTo>
                      <a:pt x="0" y="106"/>
                    </a:lnTo>
                    <a:lnTo>
                      <a:pt x="23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1" name="Freeform 219"/>
              <p:cNvSpPr>
                <a:spLocks/>
              </p:cNvSpPr>
              <p:nvPr/>
            </p:nvSpPr>
            <p:spPr bwMode="auto">
              <a:xfrm>
                <a:off x="5058" y="3883"/>
                <a:ext cx="5" cy="11"/>
              </a:xfrm>
              <a:custGeom>
                <a:avLst/>
                <a:gdLst>
                  <a:gd name="T0" fmla="*/ 27 w 27"/>
                  <a:gd name="T1" fmla="*/ 0 h 53"/>
                  <a:gd name="T2" fmla="*/ 1 w 27"/>
                  <a:gd name="T3" fmla="*/ 53 h 53"/>
                  <a:gd name="T4" fmla="*/ 0 w 27"/>
                  <a:gd name="T5" fmla="*/ 53 h 53"/>
                  <a:gd name="T6" fmla="*/ 27 w 27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3">
                    <a:moveTo>
                      <a:pt x="27" y="0"/>
                    </a:moveTo>
                    <a:lnTo>
                      <a:pt x="1" y="53"/>
                    </a:lnTo>
                    <a:lnTo>
                      <a:pt x="0" y="5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2" name="Line 220"/>
              <p:cNvSpPr>
                <a:spLocks noChangeShapeType="1"/>
              </p:cNvSpPr>
              <p:nvPr/>
            </p:nvSpPr>
            <p:spPr bwMode="auto">
              <a:xfrm flipH="1">
                <a:off x="5058" y="38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3" name="Freeform 221"/>
              <p:cNvSpPr>
                <a:spLocks/>
              </p:cNvSpPr>
              <p:nvPr/>
            </p:nvSpPr>
            <p:spPr bwMode="auto">
              <a:xfrm>
                <a:off x="5053" y="3870"/>
                <a:ext cx="16" cy="24"/>
              </a:xfrm>
              <a:custGeom>
                <a:avLst/>
                <a:gdLst>
                  <a:gd name="T0" fmla="*/ 24 w 79"/>
                  <a:gd name="T1" fmla="*/ 119 h 119"/>
                  <a:gd name="T2" fmla="*/ 51 w 79"/>
                  <a:gd name="T3" fmla="*/ 66 h 119"/>
                  <a:gd name="T4" fmla="*/ 79 w 79"/>
                  <a:gd name="T5" fmla="*/ 13 h 119"/>
                  <a:gd name="T6" fmla="*/ 55 w 79"/>
                  <a:gd name="T7" fmla="*/ 0 h 119"/>
                  <a:gd name="T8" fmla="*/ 27 w 79"/>
                  <a:gd name="T9" fmla="*/ 53 h 119"/>
                  <a:gd name="T10" fmla="*/ 0 w 79"/>
                  <a:gd name="T11" fmla="*/ 106 h 119"/>
                  <a:gd name="T12" fmla="*/ 24 w 79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24" y="119"/>
                    </a:moveTo>
                    <a:lnTo>
                      <a:pt x="51" y="66"/>
                    </a:lnTo>
                    <a:lnTo>
                      <a:pt x="79" y="13"/>
                    </a:lnTo>
                    <a:lnTo>
                      <a:pt x="55" y="0"/>
                    </a:lnTo>
                    <a:lnTo>
                      <a:pt x="27" y="53"/>
                    </a:lnTo>
                    <a:lnTo>
                      <a:pt x="0" y="106"/>
                    </a:lnTo>
                    <a:lnTo>
                      <a:pt x="24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4" name="Freeform 222"/>
              <p:cNvSpPr>
                <a:spLocks/>
              </p:cNvSpPr>
              <p:nvPr/>
            </p:nvSpPr>
            <p:spPr bwMode="auto">
              <a:xfrm>
                <a:off x="5053" y="3870"/>
                <a:ext cx="16" cy="24"/>
              </a:xfrm>
              <a:custGeom>
                <a:avLst/>
                <a:gdLst>
                  <a:gd name="T0" fmla="*/ 24 w 79"/>
                  <a:gd name="T1" fmla="*/ 119 h 119"/>
                  <a:gd name="T2" fmla="*/ 51 w 79"/>
                  <a:gd name="T3" fmla="*/ 66 h 119"/>
                  <a:gd name="T4" fmla="*/ 79 w 79"/>
                  <a:gd name="T5" fmla="*/ 13 h 119"/>
                  <a:gd name="T6" fmla="*/ 55 w 79"/>
                  <a:gd name="T7" fmla="*/ 0 h 119"/>
                  <a:gd name="T8" fmla="*/ 27 w 79"/>
                  <a:gd name="T9" fmla="*/ 53 h 119"/>
                  <a:gd name="T10" fmla="*/ 0 w 79"/>
                  <a:gd name="T11" fmla="*/ 106 h 119"/>
                  <a:gd name="T12" fmla="*/ 24 w 79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24" y="119"/>
                    </a:moveTo>
                    <a:lnTo>
                      <a:pt x="51" y="66"/>
                    </a:lnTo>
                    <a:lnTo>
                      <a:pt x="79" y="13"/>
                    </a:lnTo>
                    <a:lnTo>
                      <a:pt x="55" y="0"/>
                    </a:lnTo>
                    <a:lnTo>
                      <a:pt x="27" y="53"/>
                    </a:lnTo>
                    <a:lnTo>
                      <a:pt x="0" y="106"/>
                    </a:lnTo>
                    <a:lnTo>
                      <a:pt x="24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5" name="Freeform 223"/>
              <p:cNvSpPr>
                <a:spLocks/>
              </p:cNvSpPr>
              <p:nvPr/>
            </p:nvSpPr>
            <p:spPr bwMode="auto">
              <a:xfrm>
                <a:off x="5058" y="3870"/>
                <a:ext cx="6" cy="11"/>
              </a:xfrm>
              <a:custGeom>
                <a:avLst/>
                <a:gdLst>
                  <a:gd name="T0" fmla="*/ 0 w 28"/>
                  <a:gd name="T1" fmla="*/ 53 h 53"/>
                  <a:gd name="T2" fmla="*/ 28 w 28"/>
                  <a:gd name="T3" fmla="*/ 0 h 53"/>
                  <a:gd name="T4" fmla="*/ 26 w 28"/>
                  <a:gd name="T5" fmla="*/ 0 h 53"/>
                  <a:gd name="T6" fmla="*/ 0 w 28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0" y="53"/>
                    </a:moveTo>
                    <a:lnTo>
                      <a:pt x="28" y="0"/>
                    </a:lnTo>
                    <a:lnTo>
                      <a:pt x="26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6" name="Line 224"/>
              <p:cNvSpPr>
                <a:spLocks noChangeShapeType="1"/>
              </p:cNvSpPr>
              <p:nvPr/>
            </p:nvSpPr>
            <p:spPr bwMode="auto">
              <a:xfrm flipH="1">
                <a:off x="5064" y="38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7" name="Freeform 225"/>
              <p:cNvSpPr>
                <a:spLocks/>
              </p:cNvSpPr>
              <p:nvPr/>
            </p:nvSpPr>
            <p:spPr bwMode="auto">
              <a:xfrm>
                <a:off x="5049" y="3868"/>
                <a:ext cx="15" cy="23"/>
              </a:xfrm>
              <a:custGeom>
                <a:avLst/>
                <a:gdLst>
                  <a:gd name="T0" fmla="*/ 24 w 75"/>
                  <a:gd name="T1" fmla="*/ 117 h 117"/>
                  <a:gd name="T2" fmla="*/ 49 w 75"/>
                  <a:gd name="T3" fmla="*/ 64 h 117"/>
                  <a:gd name="T4" fmla="*/ 75 w 75"/>
                  <a:gd name="T5" fmla="*/ 11 h 117"/>
                  <a:gd name="T6" fmla="*/ 50 w 75"/>
                  <a:gd name="T7" fmla="*/ 0 h 117"/>
                  <a:gd name="T8" fmla="*/ 25 w 75"/>
                  <a:gd name="T9" fmla="*/ 53 h 117"/>
                  <a:gd name="T10" fmla="*/ 0 w 75"/>
                  <a:gd name="T11" fmla="*/ 106 h 117"/>
                  <a:gd name="T12" fmla="*/ 24 w 75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24" y="117"/>
                    </a:moveTo>
                    <a:lnTo>
                      <a:pt x="49" y="64"/>
                    </a:lnTo>
                    <a:lnTo>
                      <a:pt x="75" y="11"/>
                    </a:lnTo>
                    <a:lnTo>
                      <a:pt x="50" y="0"/>
                    </a:lnTo>
                    <a:lnTo>
                      <a:pt x="25" y="53"/>
                    </a:lnTo>
                    <a:lnTo>
                      <a:pt x="0" y="106"/>
                    </a:lnTo>
                    <a:lnTo>
                      <a:pt x="24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8" name="Freeform 226"/>
              <p:cNvSpPr>
                <a:spLocks/>
              </p:cNvSpPr>
              <p:nvPr/>
            </p:nvSpPr>
            <p:spPr bwMode="auto">
              <a:xfrm>
                <a:off x="5049" y="3868"/>
                <a:ext cx="15" cy="23"/>
              </a:xfrm>
              <a:custGeom>
                <a:avLst/>
                <a:gdLst>
                  <a:gd name="T0" fmla="*/ 24 w 75"/>
                  <a:gd name="T1" fmla="*/ 117 h 117"/>
                  <a:gd name="T2" fmla="*/ 49 w 75"/>
                  <a:gd name="T3" fmla="*/ 64 h 117"/>
                  <a:gd name="T4" fmla="*/ 75 w 75"/>
                  <a:gd name="T5" fmla="*/ 11 h 117"/>
                  <a:gd name="T6" fmla="*/ 50 w 75"/>
                  <a:gd name="T7" fmla="*/ 0 h 117"/>
                  <a:gd name="T8" fmla="*/ 25 w 75"/>
                  <a:gd name="T9" fmla="*/ 53 h 117"/>
                  <a:gd name="T10" fmla="*/ 0 w 75"/>
                  <a:gd name="T11" fmla="*/ 106 h 117"/>
                  <a:gd name="T12" fmla="*/ 24 w 75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24" y="117"/>
                    </a:moveTo>
                    <a:lnTo>
                      <a:pt x="49" y="64"/>
                    </a:lnTo>
                    <a:lnTo>
                      <a:pt x="75" y="11"/>
                    </a:lnTo>
                    <a:lnTo>
                      <a:pt x="50" y="0"/>
                    </a:lnTo>
                    <a:lnTo>
                      <a:pt x="25" y="53"/>
                    </a:lnTo>
                    <a:lnTo>
                      <a:pt x="0" y="106"/>
                    </a:lnTo>
                    <a:lnTo>
                      <a:pt x="24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9" name="Freeform 227"/>
              <p:cNvSpPr>
                <a:spLocks/>
              </p:cNvSpPr>
              <p:nvPr/>
            </p:nvSpPr>
            <p:spPr bwMode="auto">
              <a:xfrm>
                <a:off x="5054" y="3868"/>
                <a:ext cx="5" cy="10"/>
              </a:xfrm>
              <a:custGeom>
                <a:avLst/>
                <a:gdLst>
                  <a:gd name="T0" fmla="*/ 0 w 25"/>
                  <a:gd name="T1" fmla="*/ 54 h 54"/>
                  <a:gd name="T2" fmla="*/ 25 w 25"/>
                  <a:gd name="T3" fmla="*/ 1 h 54"/>
                  <a:gd name="T4" fmla="*/ 23 w 25"/>
                  <a:gd name="T5" fmla="*/ 0 h 54"/>
                  <a:gd name="T6" fmla="*/ 0 w 25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54"/>
                    </a:moveTo>
                    <a:lnTo>
                      <a:pt x="25" y="1"/>
                    </a:lnTo>
                    <a:lnTo>
                      <a:pt x="23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0" name="Line 228"/>
              <p:cNvSpPr>
                <a:spLocks noChangeShapeType="1"/>
              </p:cNvSpPr>
              <p:nvPr/>
            </p:nvSpPr>
            <p:spPr bwMode="auto">
              <a:xfrm flipH="1" flipV="1">
                <a:off x="5058" y="38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1" name="Freeform 229"/>
              <p:cNvSpPr>
                <a:spLocks/>
              </p:cNvSpPr>
              <p:nvPr/>
            </p:nvSpPr>
            <p:spPr bwMode="auto">
              <a:xfrm>
                <a:off x="5044" y="3865"/>
                <a:ext cx="14" cy="24"/>
              </a:xfrm>
              <a:custGeom>
                <a:avLst/>
                <a:gdLst>
                  <a:gd name="T0" fmla="*/ 24 w 70"/>
                  <a:gd name="T1" fmla="*/ 119 h 119"/>
                  <a:gd name="T2" fmla="*/ 47 w 70"/>
                  <a:gd name="T3" fmla="*/ 65 h 119"/>
                  <a:gd name="T4" fmla="*/ 70 w 70"/>
                  <a:gd name="T5" fmla="*/ 11 h 119"/>
                  <a:gd name="T6" fmla="*/ 46 w 70"/>
                  <a:gd name="T7" fmla="*/ 0 h 119"/>
                  <a:gd name="T8" fmla="*/ 23 w 70"/>
                  <a:gd name="T9" fmla="*/ 54 h 119"/>
                  <a:gd name="T10" fmla="*/ 0 w 70"/>
                  <a:gd name="T11" fmla="*/ 108 h 119"/>
                  <a:gd name="T12" fmla="*/ 24 w 7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24" y="119"/>
                    </a:moveTo>
                    <a:lnTo>
                      <a:pt x="47" y="65"/>
                    </a:lnTo>
                    <a:lnTo>
                      <a:pt x="70" y="11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2" name="Freeform 230"/>
              <p:cNvSpPr>
                <a:spLocks/>
              </p:cNvSpPr>
              <p:nvPr/>
            </p:nvSpPr>
            <p:spPr bwMode="auto">
              <a:xfrm>
                <a:off x="5044" y="3865"/>
                <a:ext cx="14" cy="24"/>
              </a:xfrm>
              <a:custGeom>
                <a:avLst/>
                <a:gdLst>
                  <a:gd name="T0" fmla="*/ 24 w 70"/>
                  <a:gd name="T1" fmla="*/ 119 h 119"/>
                  <a:gd name="T2" fmla="*/ 47 w 70"/>
                  <a:gd name="T3" fmla="*/ 65 h 119"/>
                  <a:gd name="T4" fmla="*/ 70 w 70"/>
                  <a:gd name="T5" fmla="*/ 11 h 119"/>
                  <a:gd name="T6" fmla="*/ 46 w 70"/>
                  <a:gd name="T7" fmla="*/ 0 h 119"/>
                  <a:gd name="T8" fmla="*/ 23 w 70"/>
                  <a:gd name="T9" fmla="*/ 54 h 119"/>
                  <a:gd name="T10" fmla="*/ 0 w 70"/>
                  <a:gd name="T11" fmla="*/ 108 h 119"/>
                  <a:gd name="T12" fmla="*/ 24 w 7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24" y="119"/>
                    </a:moveTo>
                    <a:lnTo>
                      <a:pt x="47" y="65"/>
                    </a:lnTo>
                    <a:lnTo>
                      <a:pt x="70" y="11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3" name="Freeform 231"/>
              <p:cNvSpPr>
                <a:spLocks/>
              </p:cNvSpPr>
              <p:nvPr/>
            </p:nvSpPr>
            <p:spPr bwMode="auto">
              <a:xfrm>
                <a:off x="5039" y="3863"/>
                <a:ext cx="14" cy="24"/>
              </a:xfrm>
              <a:custGeom>
                <a:avLst/>
                <a:gdLst>
                  <a:gd name="T0" fmla="*/ 24 w 70"/>
                  <a:gd name="T1" fmla="*/ 118 h 118"/>
                  <a:gd name="T2" fmla="*/ 47 w 70"/>
                  <a:gd name="T3" fmla="*/ 64 h 118"/>
                  <a:gd name="T4" fmla="*/ 70 w 70"/>
                  <a:gd name="T5" fmla="*/ 10 h 118"/>
                  <a:gd name="T6" fmla="*/ 46 w 70"/>
                  <a:gd name="T7" fmla="*/ 0 h 118"/>
                  <a:gd name="T8" fmla="*/ 23 w 70"/>
                  <a:gd name="T9" fmla="*/ 54 h 118"/>
                  <a:gd name="T10" fmla="*/ 0 w 70"/>
                  <a:gd name="T11" fmla="*/ 108 h 118"/>
                  <a:gd name="T12" fmla="*/ 24 w 7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24" y="118"/>
                    </a:move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4" name="Freeform 232"/>
              <p:cNvSpPr>
                <a:spLocks/>
              </p:cNvSpPr>
              <p:nvPr/>
            </p:nvSpPr>
            <p:spPr bwMode="auto">
              <a:xfrm>
                <a:off x="5039" y="3863"/>
                <a:ext cx="14" cy="24"/>
              </a:xfrm>
              <a:custGeom>
                <a:avLst/>
                <a:gdLst>
                  <a:gd name="T0" fmla="*/ 24 w 70"/>
                  <a:gd name="T1" fmla="*/ 118 h 118"/>
                  <a:gd name="T2" fmla="*/ 47 w 70"/>
                  <a:gd name="T3" fmla="*/ 64 h 118"/>
                  <a:gd name="T4" fmla="*/ 70 w 70"/>
                  <a:gd name="T5" fmla="*/ 10 h 118"/>
                  <a:gd name="T6" fmla="*/ 46 w 70"/>
                  <a:gd name="T7" fmla="*/ 0 h 118"/>
                  <a:gd name="T8" fmla="*/ 23 w 70"/>
                  <a:gd name="T9" fmla="*/ 54 h 118"/>
                  <a:gd name="T10" fmla="*/ 0 w 70"/>
                  <a:gd name="T11" fmla="*/ 108 h 118"/>
                  <a:gd name="T12" fmla="*/ 24 w 7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24" y="118"/>
                    </a:move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5" name="Freeform 233"/>
              <p:cNvSpPr>
                <a:spLocks/>
              </p:cNvSpPr>
              <p:nvPr/>
            </p:nvSpPr>
            <p:spPr bwMode="auto">
              <a:xfrm>
                <a:off x="5035" y="3861"/>
                <a:ext cx="14" cy="24"/>
              </a:xfrm>
              <a:custGeom>
                <a:avLst/>
                <a:gdLst>
                  <a:gd name="T0" fmla="*/ 24 w 70"/>
                  <a:gd name="T1" fmla="*/ 118 h 118"/>
                  <a:gd name="T2" fmla="*/ 47 w 70"/>
                  <a:gd name="T3" fmla="*/ 64 h 118"/>
                  <a:gd name="T4" fmla="*/ 70 w 70"/>
                  <a:gd name="T5" fmla="*/ 10 h 118"/>
                  <a:gd name="T6" fmla="*/ 46 w 70"/>
                  <a:gd name="T7" fmla="*/ 0 h 118"/>
                  <a:gd name="T8" fmla="*/ 23 w 70"/>
                  <a:gd name="T9" fmla="*/ 54 h 118"/>
                  <a:gd name="T10" fmla="*/ 0 w 70"/>
                  <a:gd name="T11" fmla="*/ 108 h 118"/>
                  <a:gd name="T12" fmla="*/ 24 w 7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24" y="118"/>
                    </a:move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6" name="Freeform 234"/>
              <p:cNvSpPr>
                <a:spLocks/>
              </p:cNvSpPr>
              <p:nvPr/>
            </p:nvSpPr>
            <p:spPr bwMode="auto">
              <a:xfrm>
                <a:off x="5035" y="3861"/>
                <a:ext cx="14" cy="24"/>
              </a:xfrm>
              <a:custGeom>
                <a:avLst/>
                <a:gdLst>
                  <a:gd name="T0" fmla="*/ 24 w 70"/>
                  <a:gd name="T1" fmla="*/ 118 h 118"/>
                  <a:gd name="T2" fmla="*/ 47 w 70"/>
                  <a:gd name="T3" fmla="*/ 64 h 118"/>
                  <a:gd name="T4" fmla="*/ 70 w 70"/>
                  <a:gd name="T5" fmla="*/ 10 h 118"/>
                  <a:gd name="T6" fmla="*/ 46 w 70"/>
                  <a:gd name="T7" fmla="*/ 0 h 118"/>
                  <a:gd name="T8" fmla="*/ 23 w 70"/>
                  <a:gd name="T9" fmla="*/ 54 h 118"/>
                  <a:gd name="T10" fmla="*/ 0 w 70"/>
                  <a:gd name="T11" fmla="*/ 108 h 118"/>
                  <a:gd name="T12" fmla="*/ 24 w 7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24" y="118"/>
                    </a:move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7" name="Freeform 235"/>
              <p:cNvSpPr>
                <a:spLocks/>
              </p:cNvSpPr>
              <p:nvPr/>
            </p:nvSpPr>
            <p:spPr bwMode="auto">
              <a:xfrm>
                <a:off x="5039" y="3861"/>
                <a:ext cx="5" cy="11"/>
              </a:xfrm>
              <a:custGeom>
                <a:avLst/>
                <a:gdLst>
                  <a:gd name="T0" fmla="*/ 0 w 23"/>
                  <a:gd name="T1" fmla="*/ 56 h 56"/>
                  <a:gd name="T2" fmla="*/ 23 w 23"/>
                  <a:gd name="T3" fmla="*/ 2 h 56"/>
                  <a:gd name="T4" fmla="*/ 20 w 23"/>
                  <a:gd name="T5" fmla="*/ 0 h 56"/>
                  <a:gd name="T6" fmla="*/ 0 w 23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6">
                    <a:moveTo>
                      <a:pt x="0" y="56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8" name="Line 236"/>
              <p:cNvSpPr>
                <a:spLocks noChangeShapeType="1"/>
              </p:cNvSpPr>
              <p:nvPr/>
            </p:nvSpPr>
            <p:spPr bwMode="auto">
              <a:xfrm flipH="1" flipV="1">
                <a:off x="5043" y="38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9" name="Freeform 237"/>
              <p:cNvSpPr>
                <a:spLocks/>
              </p:cNvSpPr>
              <p:nvPr/>
            </p:nvSpPr>
            <p:spPr bwMode="auto">
              <a:xfrm>
                <a:off x="5030" y="3859"/>
                <a:ext cx="13" cy="24"/>
              </a:xfrm>
              <a:custGeom>
                <a:avLst/>
                <a:gdLst>
                  <a:gd name="T0" fmla="*/ 25 w 66"/>
                  <a:gd name="T1" fmla="*/ 120 h 120"/>
                  <a:gd name="T2" fmla="*/ 46 w 66"/>
                  <a:gd name="T3" fmla="*/ 65 h 120"/>
                  <a:gd name="T4" fmla="*/ 66 w 66"/>
                  <a:gd name="T5" fmla="*/ 9 h 120"/>
                  <a:gd name="T6" fmla="*/ 41 w 66"/>
                  <a:gd name="T7" fmla="*/ 0 h 120"/>
                  <a:gd name="T8" fmla="*/ 20 w 66"/>
                  <a:gd name="T9" fmla="*/ 55 h 120"/>
                  <a:gd name="T10" fmla="*/ 0 w 66"/>
                  <a:gd name="T11" fmla="*/ 111 h 120"/>
                  <a:gd name="T12" fmla="*/ 25 w 66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25" y="120"/>
                    </a:moveTo>
                    <a:lnTo>
                      <a:pt x="46" y="65"/>
                    </a:lnTo>
                    <a:lnTo>
                      <a:pt x="66" y="9"/>
                    </a:lnTo>
                    <a:lnTo>
                      <a:pt x="41" y="0"/>
                    </a:lnTo>
                    <a:lnTo>
                      <a:pt x="20" y="55"/>
                    </a:lnTo>
                    <a:lnTo>
                      <a:pt x="0" y="111"/>
                    </a:lnTo>
                    <a:lnTo>
                      <a:pt x="25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0" name="Freeform 238"/>
              <p:cNvSpPr>
                <a:spLocks/>
              </p:cNvSpPr>
              <p:nvPr/>
            </p:nvSpPr>
            <p:spPr bwMode="auto">
              <a:xfrm>
                <a:off x="5030" y="3859"/>
                <a:ext cx="13" cy="24"/>
              </a:xfrm>
              <a:custGeom>
                <a:avLst/>
                <a:gdLst>
                  <a:gd name="T0" fmla="*/ 25 w 66"/>
                  <a:gd name="T1" fmla="*/ 120 h 120"/>
                  <a:gd name="T2" fmla="*/ 46 w 66"/>
                  <a:gd name="T3" fmla="*/ 65 h 120"/>
                  <a:gd name="T4" fmla="*/ 66 w 66"/>
                  <a:gd name="T5" fmla="*/ 9 h 120"/>
                  <a:gd name="T6" fmla="*/ 41 w 66"/>
                  <a:gd name="T7" fmla="*/ 0 h 120"/>
                  <a:gd name="T8" fmla="*/ 20 w 66"/>
                  <a:gd name="T9" fmla="*/ 55 h 120"/>
                  <a:gd name="T10" fmla="*/ 0 w 66"/>
                  <a:gd name="T11" fmla="*/ 111 h 120"/>
                  <a:gd name="T12" fmla="*/ 25 w 66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25" y="120"/>
                    </a:moveTo>
                    <a:lnTo>
                      <a:pt x="46" y="65"/>
                    </a:lnTo>
                    <a:lnTo>
                      <a:pt x="66" y="9"/>
                    </a:lnTo>
                    <a:lnTo>
                      <a:pt x="41" y="0"/>
                    </a:lnTo>
                    <a:lnTo>
                      <a:pt x="20" y="55"/>
                    </a:lnTo>
                    <a:lnTo>
                      <a:pt x="0" y="111"/>
                    </a:lnTo>
                    <a:lnTo>
                      <a:pt x="25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1" name="Freeform 239"/>
              <p:cNvSpPr>
                <a:spLocks/>
              </p:cNvSpPr>
              <p:nvPr/>
            </p:nvSpPr>
            <p:spPr bwMode="auto">
              <a:xfrm>
                <a:off x="5025" y="3857"/>
                <a:ext cx="13" cy="24"/>
              </a:xfrm>
              <a:custGeom>
                <a:avLst/>
                <a:gdLst>
                  <a:gd name="T0" fmla="*/ 26 w 67"/>
                  <a:gd name="T1" fmla="*/ 120 h 120"/>
                  <a:gd name="T2" fmla="*/ 46 w 67"/>
                  <a:gd name="T3" fmla="*/ 64 h 120"/>
                  <a:gd name="T4" fmla="*/ 67 w 67"/>
                  <a:gd name="T5" fmla="*/ 9 h 120"/>
                  <a:gd name="T6" fmla="*/ 42 w 67"/>
                  <a:gd name="T7" fmla="*/ 0 h 120"/>
                  <a:gd name="T8" fmla="*/ 21 w 67"/>
                  <a:gd name="T9" fmla="*/ 55 h 120"/>
                  <a:gd name="T10" fmla="*/ 0 w 67"/>
                  <a:gd name="T11" fmla="*/ 110 h 120"/>
                  <a:gd name="T12" fmla="*/ 26 w 67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26" y="120"/>
                    </a:moveTo>
                    <a:lnTo>
                      <a:pt x="46" y="64"/>
                    </a:lnTo>
                    <a:lnTo>
                      <a:pt x="67" y="9"/>
                    </a:lnTo>
                    <a:lnTo>
                      <a:pt x="42" y="0"/>
                    </a:lnTo>
                    <a:lnTo>
                      <a:pt x="21" y="55"/>
                    </a:lnTo>
                    <a:lnTo>
                      <a:pt x="0" y="110"/>
                    </a:lnTo>
                    <a:lnTo>
                      <a:pt x="2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2" name="Freeform 240"/>
              <p:cNvSpPr>
                <a:spLocks/>
              </p:cNvSpPr>
              <p:nvPr/>
            </p:nvSpPr>
            <p:spPr bwMode="auto">
              <a:xfrm>
                <a:off x="5025" y="3857"/>
                <a:ext cx="13" cy="24"/>
              </a:xfrm>
              <a:custGeom>
                <a:avLst/>
                <a:gdLst>
                  <a:gd name="T0" fmla="*/ 26 w 67"/>
                  <a:gd name="T1" fmla="*/ 120 h 120"/>
                  <a:gd name="T2" fmla="*/ 46 w 67"/>
                  <a:gd name="T3" fmla="*/ 64 h 120"/>
                  <a:gd name="T4" fmla="*/ 67 w 67"/>
                  <a:gd name="T5" fmla="*/ 9 h 120"/>
                  <a:gd name="T6" fmla="*/ 42 w 67"/>
                  <a:gd name="T7" fmla="*/ 0 h 120"/>
                  <a:gd name="T8" fmla="*/ 21 w 67"/>
                  <a:gd name="T9" fmla="*/ 55 h 120"/>
                  <a:gd name="T10" fmla="*/ 0 w 67"/>
                  <a:gd name="T11" fmla="*/ 110 h 120"/>
                  <a:gd name="T12" fmla="*/ 26 w 67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26" y="120"/>
                    </a:moveTo>
                    <a:lnTo>
                      <a:pt x="46" y="64"/>
                    </a:lnTo>
                    <a:lnTo>
                      <a:pt x="67" y="9"/>
                    </a:lnTo>
                    <a:lnTo>
                      <a:pt x="42" y="0"/>
                    </a:lnTo>
                    <a:lnTo>
                      <a:pt x="21" y="55"/>
                    </a:lnTo>
                    <a:lnTo>
                      <a:pt x="0" y="110"/>
                    </a:lnTo>
                    <a:lnTo>
                      <a:pt x="26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3" name="Freeform 241"/>
              <p:cNvSpPr>
                <a:spLocks/>
              </p:cNvSpPr>
              <p:nvPr/>
            </p:nvSpPr>
            <p:spPr bwMode="auto">
              <a:xfrm>
                <a:off x="5029" y="3857"/>
                <a:ext cx="4" cy="11"/>
              </a:xfrm>
              <a:custGeom>
                <a:avLst/>
                <a:gdLst>
                  <a:gd name="T0" fmla="*/ 0 w 21"/>
                  <a:gd name="T1" fmla="*/ 56 h 56"/>
                  <a:gd name="T2" fmla="*/ 21 w 21"/>
                  <a:gd name="T3" fmla="*/ 1 h 56"/>
                  <a:gd name="T4" fmla="*/ 18 w 21"/>
                  <a:gd name="T5" fmla="*/ 0 h 56"/>
                  <a:gd name="T6" fmla="*/ 0 w 21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6">
                    <a:moveTo>
                      <a:pt x="0" y="56"/>
                    </a:moveTo>
                    <a:lnTo>
                      <a:pt x="21" y="1"/>
                    </a:lnTo>
                    <a:lnTo>
                      <a:pt x="18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4" name="Line 242"/>
              <p:cNvSpPr>
                <a:spLocks noChangeShapeType="1"/>
              </p:cNvSpPr>
              <p:nvPr/>
            </p:nvSpPr>
            <p:spPr bwMode="auto">
              <a:xfrm flipH="1" flipV="1">
                <a:off x="5033" y="38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5" name="Freeform 243"/>
              <p:cNvSpPr>
                <a:spLocks/>
              </p:cNvSpPr>
              <p:nvPr/>
            </p:nvSpPr>
            <p:spPr bwMode="auto">
              <a:xfrm>
                <a:off x="5020" y="3856"/>
                <a:ext cx="13" cy="24"/>
              </a:xfrm>
              <a:custGeom>
                <a:avLst/>
                <a:gdLst>
                  <a:gd name="T0" fmla="*/ 26 w 62"/>
                  <a:gd name="T1" fmla="*/ 121 h 121"/>
                  <a:gd name="T2" fmla="*/ 44 w 62"/>
                  <a:gd name="T3" fmla="*/ 64 h 121"/>
                  <a:gd name="T4" fmla="*/ 62 w 62"/>
                  <a:gd name="T5" fmla="*/ 8 h 121"/>
                  <a:gd name="T6" fmla="*/ 37 w 62"/>
                  <a:gd name="T7" fmla="*/ 0 h 121"/>
                  <a:gd name="T8" fmla="*/ 19 w 62"/>
                  <a:gd name="T9" fmla="*/ 56 h 121"/>
                  <a:gd name="T10" fmla="*/ 0 w 62"/>
                  <a:gd name="T11" fmla="*/ 113 h 121"/>
                  <a:gd name="T12" fmla="*/ 26 w 6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26" y="121"/>
                    </a:moveTo>
                    <a:lnTo>
                      <a:pt x="44" y="64"/>
                    </a:lnTo>
                    <a:lnTo>
                      <a:pt x="62" y="8"/>
                    </a:lnTo>
                    <a:lnTo>
                      <a:pt x="37" y="0"/>
                    </a:lnTo>
                    <a:lnTo>
                      <a:pt x="19" y="56"/>
                    </a:lnTo>
                    <a:lnTo>
                      <a:pt x="0" y="113"/>
                    </a:lnTo>
                    <a:lnTo>
                      <a:pt x="26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6" name="Freeform 244"/>
              <p:cNvSpPr>
                <a:spLocks/>
              </p:cNvSpPr>
              <p:nvPr/>
            </p:nvSpPr>
            <p:spPr bwMode="auto">
              <a:xfrm>
                <a:off x="5020" y="3856"/>
                <a:ext cx="13" cy="24"/>
              </a:xfrm>
              <a:custGeom>
                <a:avLst/>
                <a:gdLst>
                  <a:gd name="T0" fmla="*/ 26 w 62"/>
                  <a:gd name="T1" fmla="*/ 121 h 121"/>
                  <a:gd name="T2" fmla="*/ 44 w 62"/>
                  <a:gd name="T3" fmla="*/ 64 h 121"/>
                  <a:gd name="T4" fmla="*/ 62 w 62"/>
                  <a:gd name="T5" fmla="*/ 8 h 121"/>
                  <a:gd name="T6" fmla="*/ 37 w 62"/>
                  <a:gd name="T7" fmla="*/ 0 h 121"/>
                  <a:gd name="T8" fmla="*/ 19 w 62"/>
                  <a:gd name="T9" fmla="*/ 56 h 121"/>
                  <a:gd name="T10" fmla="*/ 0 w 62"/>
                  <a:gd name="T11" fmla="*/ 113 h 121"/>
                  <a:gd name="T12" fmla="*/ 26 w 6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26" y="121"/>
                    </a:moveTo>
                    <a:lnTo>
                      <a:pt x="44" y="64"/>
                    </a:lnTo>
                    <a:lnTo>
                      <a:pt x="62" y="8"/>
                    </a:lnTo>
                    <a:lnTo>
                      <a:pt x="37" y="0"/>
                    </a:lnTo>
                    <a:lnTo>
                      <a:pt x="19" y="56"/>
                    </a:lnTo>
                    <a:lnTo>
                      <a:pt x="0" y="113"/>
                    </a:lnTo>
                    <a:lnTo>
                      <a:pt x="26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7" name="Freeform 245"/>
              <p:cNvSpPr>
                <a:spLocks/>
              </p:cNvSpPr>
              <p:nvPr/>
            </p:nvSpPr>
            <p:spPr bwMode="auto">
              <a:xfrm>
                <a:off x="5015" y="3854"/>
                <a:ext cx="13" cy="24"/>
              </a:xfrm>
              <a:custGeom>
                <a:avLst/>
                <a:gdLst>
                  <a:gd name="T0" fmla="*/ 25 w 62"/>
                  <a:gd name="T1" fmla="*/ 121 h 121"/>
                  <a:gd name="T2" fmla="*/ 44 w 62"/>
                  <a:gd name="T3" fmla="*/ 64 h 121"/>
                  <a:gd name="T4" fmla="*/ 62 w 62"/>
                  <a:gd name="T5" fmla="*/ 8 h 121"/>
                  <a:gd name="T6" fmla="*/ 37 w 62"/>
                  <a:gd name="T7" fmla="*/ 0 h 121"/>
                  <a:gd name="T8" fmla="*/ 18 w 62"/>
                  <a:gd name="T9" fmla="*/ 56 h 121"/>
                  <a:gd name="T10" fmla="*/ 0 w 62"/>
                  <a:gd name="T11" fmla="*/ 112 h 121"/>
                  <a:gd name="T12" fmla="*/ 25 w 6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25" y="121"/>
                    </a:moveTo>
                    <a:lnTo>
                      <a:pt x="44" y="64"/>
                    </a:lnTo>
                    <a:lnTo>
                      <a:pt x="62" y="8"/>
                    </a:lnTo>
                    <a:lnTo>
                      <a:pt x="37" y="0"/>
                    </a:lnTo>
                    <a:lnTo>
                      <a:pt x="18" y="56"/>
                    </a:lnTo>
                    <a:lnTo>
                      <a:pt x="0" y="112"/>
                    </a:lnTo>
                    <a:lnTo>
                      <a:pt x="25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8" name="Freeform 246"/>
              <p:cNvSpPr>
                <a:spLocks/>
              </p:cNvSpPr>
              <p:nvPr/>
            </p:nvSpPr>
            <p:spPr bwMode="auto">
              <a:xfrm>
                <a:off x="5015" y="3854"/>
                <a:ext cx="13" cy="24"/>
              </a:xfrm>
              <a:custGeom>
                <a:avLst/>
                <a:gdLst>
                  <a:gd name="T0" fmla="*/ 25 w 62"/>
                  <a:gd name="T1" fmla="*/ 121 h 121"/>
                  <a:gd name="T2" fmla="*/ 44 w 62"/>
                  <a:gd name="T3" fmla="*/ 64 h 121"/>
                  <a:gd name="T4" fmla="*/ 62 w 62"/>
                  <a:gd name="T5" fmla="*/ 8 h 121"/>
                  <a:gd name="T6" fmla="*/ 37 w 62"/>
                  <a:gd name="T7" fmla="*/ 0 h 121"/>
                  <a:gd name="T8" fmla="*/ 18 w 62"/>
                  <a:gd name="T9" fmla="*/ 56 h 121"/>
                  <a:gd name="T10" fmla="*/ 0 w 62"/>
                  <a:gd name="T11" fmla="*/ 112 h 121"/>
                  <a:gd name="T12" fmla="*/ 25 w 6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25" y="121"/>
                    </a:moveTo>
                    <a:lnTo>
                      <a:pt x="44" y="64"/>
                    </a:lnTo>
                    <a:lnTo>
                      <a:pt x="62" y="8"/>
                    </a:lnTo>
                    <a:lnTo>
                      <a:pt x="37" y="0"/>
                    </a:lnTo>
                    <a:lnTo>
                      <a:pt x="18" y="56"/>
                    </a:lnTo>
                    <a:lnTo>
                      <a:pt x="0" y="112"/>
                    </a:lnTo>
                    <a:lnTo>
                      <a:pt x="25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9" name="Freeform 247"/>
              <p:cNvSpPr>
                <a:spLocks/>
              </p:cNvSpPr>
              <p:nvPr/>
            </p:nvSpPr>
            <p:spPr bwMode="auto">
              <a:xfrm>
                <a:off x="5019" y="3854"/>
                <a:ext cx="4" cy="11"/>
              </a:xfrm>
              <a:custGeom>
                <a:avLst/>
                <a:gdLst>
                  <a:gd name="T0" fmla="*/ 0 w 19"/>
                  <a:gd name="T1" fmla="*/ 57 h 57"/>
                  <a:gd name="T2" fmla="*/ 19 w 19"/>
                  <a:gd name="T3" fmla="*/ 1 h 57"/>
                  <a:gd name="T4" fmla="*/ 17 w 19"/>
                  <a:gd name="T5" fmla="*/ 0 h 57"/>
                  <a:gd name="T6" fmla="*/ 0 w 19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7">
                    <a:moveTo>
                      <a:pt x="0" y="57"/>
                    </a:moveTo>
                    <a:lnTo>
                      <a:pt x="19" y="1"/>
                    </a:lnTo>
                    <a:lnTo>
                      <a:pt x="17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0" name="Line 248"/>
              <p:cNvSpPr>
                <a:spLocks noChangeShapeType="1"/>
              </p:cNvSpPr>
              <p:nvPr/>
            </p:nvSpPr>
            <p:spPr bwMode="auto">
              <a:xfrm flipH="1" flipV="1">
                <a:off x="5022" y="38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1" name="Freeform 249"/>
              <p:cNvSpPr>
                <a:spLocks/>
              </p:cNvSpPr>
              <p:nvPr/>
            </p:nvSpPr>
            <p:spPr bwMode="auto">
              <a:xfrm>
                <a:off x="5011" y="3852"/>
                <a:ext cx="11" cy="25"/>
              </a:xfrm>
              <a:custGeom>
                <a:avLst/>
                <a:gdLst>
                  <a:gd name="T0" fmla="*/ 25 w 58"/>
                  <a:gd name="T1" fmla="*/ 122 h 122"/>
                  <a:gd name="T2" fmla="*/ 41 w 58"/>
                  <a:gd name="T3" fmla="*/ 64 h 122"/>
                  <a:gd name="T4" fmla="*/ 58 w 58"/>
                  <a:gd name="T5" fmla="*/ 7 h 122"/>
                  <a:gd name="T6" fmla="*/ 32 w 58"/>
                  <a:gd name="T7" fmla="*/ 0 h 122"/>
                  <a:gd name="T8" fmla="*/ 16 w 58"/>
                  <a:gd name="T9" fmla="*/ 57 h 122"/>
                  <a:gd name="T10" fmla="*/ 0 w 58"/>
                  <a:gd name="T11" fmla="*/ 115 h 122"/>
                  <a:gd name="T12" fmla="*/ 25 w 58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25" y="122"/>
                    </a:moveTo>
                    <a:lnTo>
                      <a:pt x="41" y="64"/>
                    </a:lnTo>
                    <a:lnTo>
                      <a:pt x="58" y="7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25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2" name="Freeform 250"/>
              <p:cNvSpPr>
                <a:spLocks/>
              </p:cNvSpPr>
              <p:nvPr/>
            </p:nvSpPr>
            <p:spPr bwMode="auto">
              <a:xfrm>
                <a:off x="5011" y="3852"/>
                <a:ext cx="11" cy="25"/>
              </a:xfrm>
              <a:custGeom>
                <a:avLst/>
                <a:gdLst>
                  <a:gd name="T0" fmla="*/ 25 w 58"/>
                  <a:gd name="T1" fmla="*/ 122 h 122"/>
                  <a:gd name="T2" fmla="*/ 41 w 58"/>
                  <a:gd name="T3" fmla="*/ 64 h 122"/>
                  <a:gd name="T4" fmla="*/ 58 w 58"/>
                  <a:gd name="T5" fmla="*/ 7 h 122"/>
                  <a:gd name="T6" fmla="*/ 32 w 58"/>
                  <a:gd name="T7" fmla="*/ 0 h 122"/>
                  <a:gd name="T8" fmla="*/ 16 w 58"/>
                  <a:gd name="T9" fmla="*/ 57 h 122"/>
                  <a:gd name="T10" fmla="*/ 0 w 58"/>
                  <a:gd name="T11" fmla="*/ 115 h 122"/>
                  <a:gd name="T12" fmla="*/ 25 w 58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25" y="122"/>
                    </a:moveTo>
                    <a:lnTo>
                      <a:pt x="41" y="64"/>
                    </a:lnTo>
                    <a:lnTo>
                      <a:pt x="58" y="7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25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3" name="Freeform 251"/>
              <p:cNvSpPr>
                <a:spLocks/>
              </p:cNvSpPr>
              <p:nvPr/>
            </p:nvSpPr>
            <p:spPr bwMode="auto">
              <a:xfrm>
                <a:off x="5014" y="3852"/>
                <a:ext cx="3" cy="12"/>
              </a:xfrm>
              <a:custGeom>
                <a:avLst/>
                <a:gdLst>
                  <a:gd name="T0" fmla="*/ 0 w 16"/>
                  <a:gd name="T1" fmla="*/ 57 h 57"/>
                  <a:gd name="T2" fmla="*/ 16 w 16"/>
                  <a:gd name="T3" fmla="*/ 0 h 57"/>
                  <a:gd name="T4" fmla="*/ 16 w 16"/>
                  <a:gd name="T5" fmla="*/ 0 h 57"/>
                  <a:gd name="T6" fmla="*/ 0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57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4" name="Line 252"/>
              <p:cNvSpPr>
                <a:spLocks noChangeShapeType="1"/>
              </p:cNvSpPr>
              <p:nvPr/>
            </p:nvSpPr>
            <p:spPr bwMode="auto">
              <a:xfrm>
                <a:off x="5017" y="38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5" name="Freeform 253"/>
              <p:cNvSpPr>
                <a:spLocks/>
              </p:cNvSpPr>
              <p:nvPr/>
            </p:nvSpPr>
            <p:spPr bwMode="auto">
              <a:xfrm>
                <a:off x="5006" y="3851"/>
                <a:ext cx="11" cy="24"/>
              </a:xfrm>
              <a:custGeom>
                <a:avLst/>
                <a:gdLst>
                  <a:gd name="T0" fmla="*/ 25 w 57"/>
                  <a:gd name="T1" fmla="*/ 122 h 122"/>
                  <a:gd name="T2" fmla="*/ 41 w 57"/>
                  <a:gd name="T3" fmla="*/ 64 h 122"/>
                  <a:gd name="T4" fmla="*/ 57 w 57"/>
                  <a:gd name="T5" fmla="*/ 7 h 122"/>
                  <a:gd name="T6" fmla="*/ 32 w 57"/>
                  <a:gd name="T7" fmla="*/ 0 h 122"/>
                  <a:gd name="T8" fmla="*/ 16 w 57"/>
                  <a:gd name="T9" fmla="*/ 57 h 122"/>
                  <a:gd name="T10" fmla="*/ 0 w 57"/>
                  <a:gd name="T11" fmla="*/ 115 h 122"/>
                  <a:gd name="T12" fmla="*/ 25 w 57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2">
                    <a:moveTo>
                      <a:pt x="25" y="122"/>
                    </a:moveTo>
                    <a:lnTo>
                      <a:pt x="41" y="64"/>
                    </a:lnTo>
                    <a:lnTo>
                      <a:pt x="57" y="7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25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6" name="Freeform 254"/>
              <p:cNvSpPr>
                <a:spLocks/>
              </p:cNvSpPr>
              <p:nvPr/>
            </p:nvSpPr>
            <p:spPr bwMode="auto">
              <a:xfrm>
                <a:off x="5006" y="3851"/>
                <a:ext cx="11" cy="24"/>
              </a:xfrm>
              <a:custGeom>
                <a:avLst/>
                <a:gdLst>
                  <a:gd name="T0" fmla="*/ 25 w 57"/>
                  <a:gd name="T1" fmla="*/ 122 h 122"/>
                  <a:gd name="T2" fmla="*/ 41 w 57"/>
                  <a:gd name="T3" fmla="*/ 64 h 122"/>
                  <a:gd name="T4" fmla="*/ 57 w 57"/>
                  <a:gd name="T5" fmla="*/ 7 h 122"/>
                  <a:gd name="T6" fmla="*/ 32 w 57"/>
                  <a:gd name="T7" fmla="*/ 0 h 122"/>
                  <a:gd name="T8" fmla="*/ 16 w 57"/>
                  <a:gd name="T9" fmla="*/ 57 h 122"/>
                  <a:gd name="T10" fmla="*/ 0 w 57"/>
                  <a:gd name="T11" fmla="*/ 115 h 122"/>
                  <a:gd name="T12" fmla="*/ 25 w 57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2">
                    <a:moveTo>
                      <a:pt x="25" y="122"/>
                    </a:moveTo>
                    <a:lnTo>
                      <a:pt x="41" y="64"/>
                    </a:lnTo>
                    <a:lnTo>
                      <a:pt x="57" y="7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25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7" name="Freeform 255"/>
              <p:cNvSpPr>
                <a:spLocks/>
              </p:cNvSpPr>
              <p:nvPr/>
            </p:nvSpPr>
            <p:spPr bwMode="auto">
              <a:xfrm>
                <a:off x="5009" y="3851"/>
                <a:ext cx="3" cy="11"/>
              </a:xfrm>
              <a:custGeom>
                <a:avLst/>
                <a:gdLst>
                  <a:gd name="T0" fmla="*/ 0 w 16"/>
                  <a:gd name="T1" fmla="*/ 57 h 57"/>
                  <a:gd name="T2" fmla="*/ 16 w 16"/>
                  <a:gd name="T3" fmla="*/ 0 h 57"/>
                  <a:gd name="T4" fmla="*/ 15 w 16"/>
                  <a:gd name="T5" fmla="*/ 0 h 57"/>
                  <a:gd name="T6" fmla="*/ 0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57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8" name="Line 256"/>
              <p:cNvSpPr>
                <a:spLocks noChangeShapeType="1"/>
              </p:cNvSpPr>
              <p:nvPr/>
            </p:nvSpPr>
            <p:spPr bwMode="auto">
              <a:xfrm flipH="1">
                <a:off x="5012" y="38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9" name="Freeform 257"/>
              <p:cNvSpPr>
                <a:spLocks/>
              </p:cNvSpPr>
              <p:nvPr/>
            </p:nvSpPr>
            <p:spPr bwMode="auto">
              <a:xfrm>
                <a:off x="5001" y="3850"/>
                <a:ext cx="11" cy="24"/>
              </a:xfrm>
              <a:custGeom>
                <a:avLst/>
                <a:gdLst>
                  <a:gd name="T0" fmla="*/ 26 w 56"/>
                  <a:gd name="T1" fmla="*/ 122 h 122"/>
                  <a:gd name="T2" fmla="*/ 41 w 56"/>
                  <a:gd name="T3" fmla="*/ 64 h 122"/>
                  <a:gd name="T4" fmla="*/ 56 w 56"/>
                  <a:gd name="T5" fmla="*/ 7 h 122"/>
                  <a:gd name="T6" fmla="*/ 29 w 56"/>
                  <a:gd name="T7" fmla="*/ 0 h 122"/>
                  <a:gd name="T8" fmla="*/ 14 w 56"/>
                  <a:gd name="T9" fmla="*/ 57 h 122"/>
                  <a:gd name="T10" fmla="*/ 0 w 56"/>
                  <a:gd name="T11" fmla="*/ 115 h 122"/>
                  <a:gd name="T12" fmla="*/ 26 w 56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26" y="122"/>
                    </a:moveTo>
                    <a:lnTo>
                      <a:pt x="41" y="64"/>
                    </a:lnTo>
                    <a:lnTo>
                      <a:pt x="56" y="7"/>
                    </a:lnTo>
                    <a:lnTo>
                      <a:pt x="29" y="0"/>
                    </a:lnTo>
                    <a:lnTo>
                      <a:pt x="14" y="57"/>
                    </a:lnTo>
                    <a:lnTo>
                      <a:pt x="0" y="115"/>
                    </a:lnTo>
                    <a:lnTo>
                      <a:pt x="26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0" name="Freeform 258"/>
              <p:cNvSpPr>
                <a:spLocks/>
              </p:cNvSpPr>
              <p:nvPr/>
            </p:nvSpPr>
            <p:spPr bwMode="auto">
              <a:xfrm>
                <a:off x="5001" y="3850"/>
                <a:ext cx="11" cy="24"/>
              </a:xfrm>
              <a:custGeom>
                <a:avLst/>
                <a:gdLst>
                  <a:gd name="T0" fmla="*/ 26 w 56"/>
                  <a:gd name="T1" fmla="*/ 122 h 122"/>
                  <a:gd name="T2" fmla="*/ 41 w 56"/>
                  <a:gd name="T3" fmla="*/ 64 h 122"/>
                  <a:gd name="T4" fmla="*/ 56 w 56"/>
                  <a:gd name="T5" fmla="*/ 7 h 122"/>
                  <a:gd name="T6" fmla="*/ 29 w 56"/>
                  <a:gd name="T7" fmla="*/ 0 h 122"/>
                  <a:gd name="T8" fmla="*/ 14 w 56"/>
                  <a:gd name="T9" fmla="*/ 57 h 122"/>
                  <a:gd name="T10" fmla="*/ 0 w 56"/>
                  <a:gd name="T11" fmla="*/ 115 h 122"/>
                  <a:gd name="T12" fmla="*/ 26 w 56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26" y="122"/>
                    </a:moveTo>
                    <a:lnTo>
                      <a:pt x="41" y="64"/>
                    </a:lnTo>
                    <a:lnTo>
                      <a:pt x="56" y="7"/>
                    </a:lnTo>
                    <a:lnTo>
                      <a:pt x="29" y="0"/>
                    </a:lnTo>
                    <a:lnTo>
                      <a:pt x="14" y="57"/>
                    </a:lnTo>
                    <a:lnTo>
                      <a:pt x="0" y="115"/>
                    </a:lnTo>
                    <a:lnTo>
                      <a:pt x="26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1" name="Freeform 259"/>
              <p:cNvSpPr>
                <a:spLocks/>
              </p:cNvSpPr>
              <p:nvPr/>
            </p:nvSpPr>
            <p:spPr bwMode="auto">
              <a:xfrm>
                <a:off x="5003" y="3850"/>
                <a:ext cx="3" cy="11"/>
              </a:xfrm>
              <a:custGeom>
                <a:avLst/>
                <a:gdLst>
                  <a:gd name="T0" fmla="*/ 0 w 15"/>
                  <a:gd name="T1" fmla="*/ 57 h 57"/>
                  <a:gd name="T2" fmla="*/ 15 w 15"/>
                  <a:gd name="T3" fmla="*/ 0 h 57"/>
                  <a:gd name="T4" fmla="*/ 13 w 15"/>
                  <a:gd name="T5" fmla="*/ 0 h 57"/>
                  <a:gd name="T6" fmla="*/ 0 w 15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0" y="57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2" name="Line 260"/>
              <p:cNvSpPr>
                <a:spLocks noChangeShapeType="1"/>
              </p:cNvSpPr>
              <p:nvPr/>
            </p:nvSpPr>
            <p:spPr bwMode="auto">
              <a:xfrm flipH="1">
                <a:off x="5006" y="38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3" name="Freeform 261"/>
              <p:cNvSpPr>
                <a:spLocks/>
              </p:cNvSpPr>
              <p:nvPr/>
            </p:nvSpPr>
            <p:spPr bwMode="auto">
              <a:xfrm>
                <a:off x="4996" y="3848"/>
                <a:ext cx="10" cy="25"/>
              </a:xfrm>
              <a:custGeom>
                <a:avLst/>
                <a:gdLst>
                  <a:gd name="T0" fmla="*/ 25 w 50"/>
                  <a:gd name="T1" fmla="*/ 121 h 121"/>
                  <a:gd name="T2" fmla="*/ 37 w 50"/>
                  <a:gd name="T3" fmla="*/ 63 h 121"/>
                  <a:gd name="T4" fmla="*/ 50 w 50"/>
                  <a:gd name="T5" fmla="*/ 6 h 121"/>
                  <a:gd name="T6" fmla="*/ 25 w 50"/>
                  <a:gd name="T7" fmla="*/ 0 h 121"/>
                  <a:gd name="T8" fmla="*/ 12 w 50"/>
                  <a:gd name="T9" fmla="*/ 58 h 121"/>
                  <a:gd name="T10" fmla="*/ 0 w 50"/>
                  <a:gd name="T11" fmla="*/ 115 h 121"/>
                  <a:gd name="T12" fmla="*/ 25 w 50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25" y="121"/>
                    </a:moveTo>
                    <a:lnTo>
                      <a:pt x="37" y="63"/>
                    </a:lnTo>
                    <a:lnTo>
                      <a:pt x="50" y="6"/>
                    </a:lnTo>
                    <a:lnTo>
                      <a:pt x="25" y="0"/>
                    </a:lnTo>
                    <a:lnTo>
                      <a:pt x="12" y="58"/>
                    </a:lnTo>
                    <a:lnTo>
                      <a:pt x="0" y="115"/>
                    </a:lnTo>
                    <a:lnTo>
                      <a:pt x="25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4" name="Freeform 262"/>
              <p:cNvSpPr>
                <a:spLocks/>
              </p:cNvSpPr>
              <p:nvPr/>
            </p:nvSpPr>
            <p:spPr bwMode="auto">
              <a:xfrm>
                <a:off x="4996" y="3848"/>
                <a:ext cx="10" cy="25"/>
              </a:xfrm>
              <a:custGeom>
                <a:avLst/>
                <a:gdLst>
                  <a:gd name="T0" fmla="*/ 25 w 50"/>
                  <a:gd name="T1" fmla="*/ 121 h 121"/>
                  <a:gd name="T2" fmla="*/ 37 w 50"/>
                  <a:gd name="T3" fmla="*/ 63 h 121"/>
                  <a:gd name="T4" fmla="*/ 50 w 50"/>
                  <a:gd name="T5" fmla="*/ 6 h 121"/>
                  <a:gd name="T6" fmla="*/ 25 w 50"/>
                  <a:gd name="T7" fmla="*/ 0 h 121"/>
                  <a:gd name="T8" fmla="*/ 12 w 50"/>
                  <a:gd name="T9" fmla="*/ 58 h 121"/>
                  <a:gd name="T10" fmla="*/ 0 w 50"/>
                  <a:gd name="T11" fmla="*/ 115 h 121"/>
                  <a:gd name="T12" fmla="*/ 25 w 50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25" y="121"/>
                    </a:moveTo>
                    <a:lnTo>
                      <a:pt x="37" y="63"/>
                    </a:lnTo>
                    <a:lnTo>
                      <a:pt x="50" y="6"/>
                    </a:lnTo>
                    <a:lnTo>
                      <a:pt x="25" y="0"/>
                    </a:lnTo>
                    <a:lnTo>
                      <a:pt x="12" y="58"/>
                    </a:lnTo>
                    <a:lnTo>
                      <a:pt x="0" y="115"/>
                    </a:lnTo>
                    <a:lnTo>
                      <a:pt x="25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5" name="Freeform 263"/>
              <p:cNvSpPr>
                <a:spLocks/>
              </p:cNvSpPr>
              <p:nvPr/>
            </p:nvSpPr>
            <p:spPr bwMode="auto">
              <a:xfrm>
                <a:off x="4998" y="3848"/>
                <a:ext cx="3" cy="12"/>
              </a:xfrm>
              <a:custGeom>
                <a:avLst/>
                <a:gdLst>
                  <a:gd name="T0" fmla="*/ 0 w 13"/>
                  <a:gd name="T1" fmla="*/ 59 h 59"/>
                  <a:gd name="T2" fmla="*/ 13 w 13"/>
                  <a:gd name="T3" fmla="*/ 1 h 59"/>
                  <a:gd name="T4" fmla="*/ 11 w 13"/>
                  <a:gd name="T5" fmla="*/ 0 h 59"/>
                  <a:gd name="T6" fmla="*/ 0 w 1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0" y="59"/>
                    </a:moveTo>
                    <a:lnTo>
                      <a:pt x="13" y="1"/>
                    </a:lnTo>
                    <a:lnTo>
                      <a:pt x="11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6" name="Line 264"/>
              <p:cNvSpPr>
                <a:spLocks noChangeShapeType="1"/>
              </p:cNvSpPr>
              <p:nvPr/>
            </p:nvSpPr>
            <p:spPr bwMode="auto">
              <a:xfrm flipH="1" flipV="1">
                <a:off x="5001" y="38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7" name="Freeform 265"/>
              <p:cNvSpPr>
                <a:spLocks/>
              </p:cNvSpPr>
              <p:nvPr/>
            </p:nvSpPr>
            <p:spPr bwMode="auto">
              <a:xfrm>
                <a:off x="4991" y="3847"/>
                <a:ext cx="10" cy="25"/>
              </a:xfrm>
              <a:custGeom>
                <a:avLst/>
                <a:gdLst>
                  <a:gd name="T0" fmla="*/ 27 w 48"/>
                  <a:gd name="T1" fmla="*/ 122 h 122"/>
                  <a:gd name="T2" fmla="*/ 37 w 48"/>
                  <a:gd name="T3" fmla="*/ 64 h 122"/>
                  <a:gd name="T4" fmla="*/ 48 w 48"/>
                  <a:gd name="T5" fmla="*/ 5 h 122"/>
                  <a:gd name="T6" fmla="*/ 21 w 48"/>
                  <a:gd name="T7" fmla="*/ 0 h 122"/>
                  <a:gd name="T8" fmla="*/ 11 w 48"/>
                  <a:gd name="T9" fmla="*/ 59 h 122"/>
                  <a:gd name="T10" fmla="*/ 0 w 48"/>
                  <a:gd name="T11" fmla="*/ 118 h 122"/>
                  <a:gd name="T12" fmla="*/ 27 w 48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22">
                    <a:moveTo>
                      <a:pt x="27" y="122"/>
                    </a:moveTo>
                    <a:lnTo>
                      <a:pt x="37" y="64"/>
                    </a:lnTo>
                    <a:lnTo>
                      <a:pt x="48" y="5"/>
                    </a:lnTo>
                    <a:lnTo>
                      <a:pt x="21" y="0"/>
                    </a:lnTo>
                    <a:lnTo>
                      <a:pt x="11" y="59"/>
                    </a:lnTo>
                    <a:lnTo>
                      <a:pt x="0" y="118"/>
                    </a:lnTo>
                    <a:lnTo>
                      <a:pt x="27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8" name="Freeform 266"/>
              <p:cNvSpPr>
                <a:spLocks/>
              </p:cNvSpPr>
              <p:nvPr/>
            </p:nvSpPr>
            <p:spPr bwMode="auto">
              <a:xfrm>
                <a:off x="4991" y="3847"/>
                <a:ext cx="10" cy="25"/>
              </a:xfrm>
              <a:custGeom>
                <a:avLst/>
                <a:gdLst>
                  <a:gd name="T0" fmla="*/ 27 w 48"/>
                  <a:gd name="T1" fmla="*/ 122 h 122"/>
                  <a:gd name="T2" fmla="*/ 37 w 48"/>
                  <a:gd name="T3" fmla="*/ 64 h 122"/>
                  <a:gd name="T4" fmla="*/ 48 w 48"/>
                  <a:gd name="T5" fmla="*/ 5 h 122"/>
                  <a:gd name="T6" fmla="*/ 21 w 48"/>
                  <a:gd name="T7" fmla="*/ 0 h 122"/>
                  <a:gd name="T8" fmla="*/ 11 w 48"/>
                  <a:gd name="T9" fmla="*/ 59 h 122"/>
                  <a:gd name="T10" fmla="*/ 0 w 48"/>
                  <a:gd name="T11" fmla="*/ 118 h 122"/>
                  <a:gd name="T12" fmla="*/ 27 w 48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22">
                    <a:moveTo>
                      <a:pt x="27" y="122"/>
                    </a:moveTo>
                    <a:lnTo>
                      <a:pt x="37" y="64"/>
                    </a:lnTo>
                    <a:lnTo>
                      <a:pt x="48" y="5"/>
                    </a:lnTo>
                    <a:lnTo>
                      <a:pt x="21" y="0"/>
                    </a:lnTo>
                    <a:lnTo>
                      <a:pt x="11" y="59"/>
                    </a:lnTo>
                    <a:lnTo>
                      <a:pt x="0" y="118"/>
                    </a:lnTo>
                    <a:lnTo>
                      <a:pt x="27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9" name="Freeform 267"/>
              <p:cNvSpPr>
                <a:spLocks/>
              </p:cNvSpPr>
              <p:nvPr/>
            </p:nvSpPr>
            <p:spPr bwMode="auto">
              <a:xfrm>
                <a:off x="4993" y="3847"/>
                <a:ext cx="2" cy="12"/>
              </a:xfrm>
              <a:custGeom>
                <a:avLst/>
                <a:gdLst>
                  <a:gd name="T0" fmla="*/ 0 w 10"/>
                  <a:gd name="T1" fmla="*/ 59 h 59"/>
                  <a:gd name="T2" fmla="*/ 10 w 10"/>
                  <a:gd name="T3" fmla="*/ 0 h 59"/>
                  <a:gd name="T4" fmla="*/ 10 w 10"/>
                  <a:gd name="T5" fmla="*/ 0 h 59"/>
                  <a:gd name="T6" fmla="*/ 0 w 10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0" y="59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0" name="Line 268"/>
              <p:cNvSpPr>
                <a:spLocks noChangeShapeType="1"/>
              </p:cNvSpPr>
              <p:nvPr/>
            </p:nvSpPr>
            <p:spPr bwMode="auto">
              <a:xfrm>
                <a:off x="4995" y="38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1" name="Freeform 269"/>
              <p:cNvSpPr>
                <a:spLocks/>
              </p:cNvSpPr>
              <p:nvPr/>
            </p:nvSpPr>
            <p:spPr bwMode="auto">
              <a:xfrm>
                <a:off x="4986" y="3846"/>
                <a:ext cx="9" cy="25"/>
              </a:xfrm>
              <a:custGeom>
                <a:avLst/>
                <a:gdLst>
                  <a:gd name="T0" fmla="*/ 26 w 47"/>
                  <a:gd name="T1" fmla="*/ 122 h 122"/>
                  <a:gd name="T2" fmla="*/ 37 w 47"/>
                  <a:gd name="T3" fmla="*/ 63 h 122"/>
                  <a:gd name="T4" fmla="*/ 47 w 47"/>
                  <a:gd name="T5" fmla="*/ 4 h 122"/>
                  <a:gd name="T6" fmla="*/ 21 w 47"/>
                  <a:gd name="T7" fmla="*/ 0 h 122"/>
                  <a:gd name="T8" fmla="*/ 10 w 47"/>
                  <a:gd name="T9" fmla="*/ 59 h 122"/>
                  <a:gd name="T10" fmla="*/ 0 w 47"/>
                  <a:gd name="T11" fmla="*/ 117 h 122"/>
                  <a:gd name="T12" fmla="*/ 26 w 47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6" y="122"/>
                    </a:moveTo>
                    <a:lnTo>
                      <a:pt x="37" y="63"/>
                    </a:lnTo>
                    <a:lnTo>
                      <a:pt x="47" y="4"/>
                    </a:lnTo>
                    <a:lnTo>
                      <a:pt x="21" y="0"/>
                    </a:lnTo>
                    <a:lnTo>
                      <a:pt x="10" y="59"/>
                    </a:lnTo>
                    <a:lnTo>
                      <a:pt x="0" y="117"/>
                    </a:lnTo>
                    <a:lnTo>
                      <a:pt x="26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2" name="Freeform 270"/>
              <p:cNvSpPr>
                <a:spLocks/>
              </p:cNvSpPr>
              <p:nvPr/>
            </p:nvSpPr>
            <p:spPr bwMode="auto">
              <a:xfrm>
                <a:off x="4986" y="3846"/>
                <a:ext cx="9" cy="25"/>
              </a:xfrm>
              <a:custGeom>
                <a:avLst/>
                <a:gdLst>
                  <a:gd name="T0" fmla="*/ 26 w 47"/>
                  <a:gd name="T1" fmla="*/ 122 h 122"/>
                  <a:gd name="T2" fmla="*/ 37 w 47"/>
                  <a:gd name="T3" fmla="*/ 63 h 122"/>
                  <a:gd name="T4" fmla="*/ 47 w 47"/>
                  <a:gd name="T5" fmla="*/ 4 h 122"/>
                  <a:gd name="T6" fmla="*/ 21 w 47"/>
                  <a:gd name="T7" fmla="*/ 0 h 122"/>
                  <a:gd name="T8" fmla="*/ 10 w 47"/>
                  <a:gd name="T9" fmla="*/ 59 h 122"/>
                  <a:gd name="T10" fmla="*/ 0 w 47"/>
                  <a:gd name="T11" fmla="*/ 117 h 122"/>
                  <a:gd name="T12" fmla="*/ 26 w 47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6" y="122"/>
                    </a:moveTo>
                    <a:lnTo>
                      <a:pt x="37" y="63"/>
                    </a:lnTo>
                    <a:lnTo>
                      <a:pt x="47" y="4"/>
                    </a:lnTo>
                    <a:lnTo>
                      <a:pt x="21" y="0"/>
                    </a:lnTo>
                    <a:lnTo>
                      <a:pt x="10" y="59"/>
                    </a:lnTo>
                    <a:lnTo>
                      <a:pt x="0" y="117"/>
                    </a:lnTo>
                    <a:lnTo>
                      <a:pt x="26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3" name="Freeform 271"/>
              <p:cNvSpPr>
                <a:spLocks/>
              </p:cNvSpPr>
              <p:nvPr/>
            </p:nvSpPr>
            <p:spPr bwMode="auto">
              <a:xfrm>
                <a:off x="4986" y="3858"/>
                <a:ext cx="2" cy="12"/>
              </a:xfrm>
              <a:custGeom>
                <a:avLst/>
                <a:gdLst>
                  <a:gd name="T0" fmla="*/ 10 w 10"/>
                  <a:gd name="T1" fmla="*/ 0 h 58"/>
                  <a:gd name="T2" fmla="*/ 0 w 10"/>
                  <a:gd name="T3" fmla="*/ 58 h 58"/>
                  <a:gd name="T4" fmla="*/ 0 w 10"/>
                  <a:gd name="T5" fmla="*/ 58 h 58"/>
                  <a:gd name="T6" fmla="*/ 10 w 10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lnTo>
                      <a:pt x="0" y="58"/>
                    </a:lnTo>
                    <a:lnTo>
                      <a:pt x="0" y="58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4" name="Line 272"/>
              <p:cNvSpPr>
                <a:spLocks noChangeShapeType="1"/>
              </p:cNvSpPr>
              <p:nvPr/>
            </p:nvSpPr>
            <p:spPr bwMode="auto">
              <a:xfrm>
                <a:off x="4986" y="38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5" name="Freeform 273"/>
              <p:cNvSpPr>
                <a:spLocks/>
              </p:cNvSpPr>
              <p:nvPr/>
            </p:nvSpPr>
            <p:spPr bwMode="auto">
              <a:xfrm>
                <a:off x="4981" y="3845"/>
                <a:ext cx="9" cy="25"/>
              </a:xfrm>
              <a:custGeom>
                <a:avLst/>
                <a:gdLst>
                  <a:gd name="T0" fmla="*/ 25 w 46"/>
                  <a:gd name="T1" fmla="*/ 122 h 122"/>
                  <a:gd name="T2" fmla="*/ 35 w 46"/>
                  <a:gd name="T3" fmla="*/ 64 h 122"/>
                  <a:gd name="T4" fmla="*/ 46 w 46"/>
                  <a:gd name="T5" fmla="*/ 5 h 122"/>
                  <a:gd name="T6" fmla="*/ 20 w 46"/>
                  <a:gd name="T7" fmla="*/ 0 h 122"/>
                  <a:gd name="T8" fmla="*/ 10 w 46"/>
                  <a:gd name="T9" fmla="*/ 59 h 122"/>
                  <a:gd name="T10" fmla="*/ 0 w 46"/>
                  <a:gd name="T11" fmla="*/ 118 h 122"/>
                  <a:gd name="T12" fmla="*/ 25 w 46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25" y="122"/>
                    </a:moveTo>
                    <a:lnTo>
                      <a:pt x="35" y="64"/>
                    </a:lnTo>
                    <a:lnTo>
                      <a:pt x="46" y="5"/>
                    </a:lnTo>
                    <a:lnTo>
                      <a:pt x="20" y="0"/>
                    </a:lnTo>
                    <a:lnTo>
                      <a:pt x="10" y="59"/>
                    </a:lnTo>
                    <a:lnTo>
                      <a:pt x="0" y="118"/>
                    </a:lnTo>
                    <a:lnTo>
                      <a:pt x="25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6" name="Freeform 274"/>
              <p:cNvSpPr>
                <a:spLocks/>
              </p:cNvSpPr>
              <p:nvPr/>
            </p:nvSpPr>
            <p:spPr bwMode="auto">
              <a:xfrm>
                <a:off x="4981" y="3845"/>
                <a:ext cx="9" cy="25"/>
              </a:xfrm>
              <a:custGeom>
                <a:avLst/>
                <a:gdLst>
                  <a:gd name="T0" fmla="*/ 25 w 46"/>
                  <a:gd name="T1" fmla="*/ 122 h 122"/>
                  <a:gd name="T2" fmla="*/ 35 w 46"/>
                  <a:gd name="T3" fmla="*/ 64 h 122"/>
                  <a:gd name="T4" fmla="*/ 46 w 46"/>
                  <a:gd name="T5" fmla="*/ 5 h 122"/>
                  <a:gd name="T6" fmla="*/ 20 w 46"/>
                  <a:gd name="T7" fmla="*/ 0 h 122"/>
                  <a:gd name="T8" fmla="*/ 10 w 46"/>
                  <a:gd name="T9" fmla="*/ 59 h 122"/>
                  <a:gd name="T10" fmla="*/ 0 w 46"/>
                  <a:gd name="T11" fmla="*/ 118 h 122"/>
                  <a:gd name="T12" fmla="*/ 25 w 46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25" y="122"/>
                    </a:moveTo>
                    <a:lnTo>
                      <a:pt x="35" y="64"/>
                    </a:lnTo>
                    <a:lnTo>
                      <a:pt x="46" y="5"/>
                    </a:lnTo>
                    <a:lnTo>
                      <a:pt x="20" y="0"/>
                    </a:lnTo>
                    <a:lnTo>
                      <a:pt x="10" y="59"/>
                    </a:lnTo>
                    <a:lnTo>
                      <a:pt x="0" y="118"/>
                    </a:lnTo>
                    <a:lnTo>
                      <a:pt x="25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7" name="Freeform 275"/>
              <p:cNvSpPr>
                <a:spLocks/>
              </p:cNvSpPr>
              <p:nvPr/>
            </p:nvSpPr>
            <p:spPr bwMode="auto">
              <a:xfrm>
                <a:off x="4983" y="3845"/>
                <a:ext cx="2" cy="12"/>
              </a:xfrm>
              <a:custGeom>
                <a:avLst/>
                <a:gdLst>
                  <a:gd name="T0" fmla="*/ 0 w 10"/>
                  <a:gd name="T1" fmla="*/ 59 h 59"/>
                  <a:gd name="T2" fmla="*/ 10 w 10"/>
                  <a:gd name="T3" fmla="*/ 0 h 59"/>
                  <a:gd name="T4" fmla="*/ 8 w 10"/>
                  <a:gd name="T5" fmla="*/ 0 h 59"/>
                  <a:gd name="T6" fmla="*/ 0 w 10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0" y="59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8" name="Line 276"/>
              <p:cNvSpPr>
                <a:spLocks noChangeShapeType="1"/>
              </p:cNvSpPr>
              <p:nvPr/>
            </p:nvSpPr>
            <p:spPr bwMode="auto">
              <a:xfrm flipH="1">
                <a:off x="4984" y="38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9" name="Freeform 277"/>
              <p:cNvSpPr>
                <a:spLocks/>
              </p:cNvSpPr>
              <p:nvPr/>
            </p:nvSpPr>
            <p:spPr bwMode="auto">
              <a:xfrm>
                <a:off x="4976" y="3845"/>
                <a:ext cx="8" cy="24"/>
              </a:xfrm>
              <a:custGeom>
                <a:avLst/>
                <a:gdLst>
                  <a:gd name="T0" fmla="*/ 26 w 42"/>
                  <a:gd name="T1" fmla="*/ 121 h 121"/>
                  <a:gd name="T2" fmla="*/ 34 w 42"/>
                  <a:gd name="T3" fmla="*/ 62 h 121"/>
                  <a:gd name="T4" fmla="*/ 42 w 42"/>
                  <a:gd name="T5" fmla="*/ 3 h 121"/>
                  <a:gd name="T6" fmla="*/ 16 w 42"/>
                  <a:gd name="T7" fmla="*/ 0 h 121"/>
                  <a:gd name="T8" fmla="*/ 8 w 42"/>
                  <a:gd name="T9" fmla="*/ 58 h 121"/>
                  <a:gd name="T10" fmla="*/ 0 w 42"/>
                  <a:gd name="T11" fmla="*/ 117 h 121"/>
                  <a:gd name="T12" fmla="*/ 26 w 4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26" y="121"/>
                    </a:moveTo>
                    <a:lnTo>
                      <a:pt x="34" y="62"/>
                    </a:lnTo>
                    <a:lnTo>
                      <a:pt x="42" y="3"/>
                    </a:lnTo>
                    <a:lnTo>
                      <a:pt x="16" y="0"/>
                    </a:lnTo>
                    <a:lnTo>
                      <a:pt x="8" y="58"/>
                    </a:lnTo>
                    <a:lnTo>
                      <a:pt x="0" y="117"/>
                    </a:lnTo>
                    <a:lnTo>
                      <a:pt x="26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0" name="Freeform 278"/>
              <p:cNvSpPr>
                <a:spLocks/>
              </p:cNvSpPr>
              <p:nvPr/>
            </p:nvSpPr>
            <p:spPr bwMode="auto">
              <a:xfrm>
                <a:off x="4976" y="3845"/>
                <a:ext cx="8" cy="24"/>
              </a:xfrm>
              <a:custGeom>
                <a:avLst/>
                <a:gdLst>
                  <a:gd name="T0" fmla="*/ 26 w 42"/>
                  <a:gd name="T1" fmla="*/ 121 h 121"/>
                  <a:gd name="T2" fmla="*/ 34 w 42"/>
                  <a:gd name="T3" fmla="*/ 62 h 121"/>
                  <a:gd name="T4" fmla="*/ 42 w 42"/>
                  <a:gd name="T5" fmla="*/ 3 h 121"/>
                  <a:gd name="T6" fmla="*/ 16 w 42"/>
                  <a:gd name="T7" fmla="*/ 0 h 121"/>
                  <a:gd name="T8" fmla="*/ 8 w 42"/>
                  <a:gd name="T9" fmla="*/ 58 h 121"/>
                  <a:gd name="T10" fmla="*/ 0 w 42"/>
                  <a:gd name="T11" fmla="*/ 117 h 121"/>
                  <a:gd name="T12" fmla="*/ 26 w 4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26" y="121"/>
                    </a:moveTo>
                    <a:lnTo>
                      <a:pt x="34" y="62"/>
                    </a:lnTo>
                    <a:lnTo>
                      <a:pt x="42" y="3"/>
                    </a:lnTo>
                    <a:lnTo>
                      <a:pt x="16" y="0"/>
                    </a:lnTo>
                    <a:lnTo>
                      <a:pt x="8" y="58"/>
                    </a:lnTo>
                    <a:lnTo>
                      <a:pt x="0" y="117"/>
                    </a:lnTo>
                    <a:lnTo>
                      <a:pt x="26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1" name="Freeform 279"/>
              <p:cNvSpPr>
                <a:spLocks/>
              </p:cNvSpPr>
              <p:nvPr/>
            </p:nvSpPr>
            <p:spPr bwMode="auto">
              <a:xfrm>
                <a:off x="4978" y="3845"/>
                <a:ext cx="1" cy="11"/>
              </a:xfrm>
              <a:custGeom>
                <a:avLst/>
                <a:gdLst>
                  <a:gd name="T0" fmla="*/ 0 w 8"/>
                  <a:gd name="T1" fmla="*/ 58 h 58"/>
                  <a:gd name="T2" fmla="*/ 8 w 8"/>
                  <a:gd name="T3" fmla="*/ 0 h 58"/>
                  <a:gd name="T4" fmla="*/ 4 w 8"/>
                  <a:gd name="T5" fmla="*/ 0 h 58"/>
                  <a:gd name="T6" fmla="*/ 0 w 8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8">
                    <a:moveTo>
                      <a:pt x="0" y="58"/>
                    </a:moveTo>
                    <a:lnTo>
                      <a:pt x="8" y="0"/>
                    </a:lnTo>
                    <a:lnTo>
                      <a:pt x="4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2" name="Line 280"/>
              <p:cNvSpPr>
                <a:spLocks noChangeShapeType="1"/>
              </p:cNvSpPr>
              <p:nvPr/>
            </p:nvSpPr>
            <p:spPr bwMode="auto">
              <a:xfrm flipH="1">
                <a:off x="4978" y="38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3" name="Freeform 281"/>
              <p:cNvSpPr>
                <a:spLocks/>
              </p:cNvSpPr>
              <p:nvPr/>
            </p:nvSpPr>
            <p:spPr bwMode="auto">
              <a:xfrm>
                <a:off x="4971" y="3844"/>
                <a:ext cx="7" cy="24"/>
              </a:xfrm>
              <a:custGeom>
                <a:avLst/>
                <a:gdLst>
                  <a:gd name="T0" fmla="*/ 26 w 35"/>
                  <a:gd name="T1" fmla="*/ 119 h 119"/>
                  <a:gd name="T2" fmla="*/ 31 w 35"/>
                  <a:gd name="T3" fmla="*/ 60 h 119"/>
                  <a:gd name="T4" fmla="*/ 35 w 35"/>
                  <a:gd name="T5" fmla="*/ 2 h 119"/>
                  <a:gd name="T6" fmla="*/ 9 w 35"/>
                  <a:gd name="T7" fmla="*/ 0 h 119"/>
                  <a:gd name="T8" fmla="*/ 4 w 35"/>
                  <a:gd name="T9" fmla="*/ 58 h 119"/>
                  <a:gd name="T10" fmla="*/ 0 w 35"/>
                  <a:gd name="T11" fmla="*/ 117 h 119"/>
                  <a:gd name="T12" fmla="*/ 26 w 3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26" y="119"/>
                    </a:moveTo>
                    <a:lnTo>
                      <a:pt x="31" y="60"/>
                    </a:lnTo>
                    <a:lnTo>
                      <a:pt x="35" y="2"/>
                    </a:lnTo>
                    <a:lnTo>
                      <a:pt x="9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26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4" name="Freeform 282"/>
              <p:cNvSpPr>
                <a:spLocks/>
              </p:cNvSpPr>
              <p:nvPr/>
            </p:nvSpPr>
            <p:spPr bwMode="auto">
              <a:xfrm>
                <a:off x="4971" y="3844"/>
                <a:ext cx="7" cy="24"/>
              </a:xfrm>
              <a:custGeom>
                <a:avLst/>
                <a:gdLst>
                  <a:gd name="T0" fmla="*/ 26 w 35"/>
                  <a:gd name="T1" fmla="*/ 119 h 119"/>
                  <a:gd name="T2" fmla="*/ 31 w 35"/>
                  <a:gd name="T3" fmla="*/ 60 h 119"/>
                  <a:gd name="T4" fmla="*/ 35 w 35"/>
                  <a:gd name="T5" fmla="*/ 2 h 119"/>
                  <a:gd name="T6" fmla="*/ 9 w 35"/>
                  <a:gd name="T7" fmla="*/ 0 h 119"/>
                  <a:gd name="T8" fmla="*/ 4 w 35"/>
                  <a:gd name="T9" fmla="*/ 58 h 119"/>
                  <a:gd name="T10" fmla="*/ 0 w 35"/>
                  <a:gd name="T11" fmla="*/ 117 h 119"/>
                  <a:gd name="T12" fmla="*/ 26 w 3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26" y="119"/>
                    </a:moveTo>
                    <a:lnTo>
                      <a:pt x="31" y="60"/>
                    </a:lnTo>
                    <a:lnTo>
                      <a:pt x="35" y="2"/>
                    </a:lnTo>
                    <a:lnTo>
                      <a:pt x="9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26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5" name="Freeform 283"/>
              <p:cNvSpPr>
                <a:spLocks/>
              </p:cNvSpPr>
              <p:nvPr/>
            </p:nvSpPr>
            <p:spPr bwMode="auto">
              <a:xfrm>
                <a:off x="4971" y="3856"/>
                <a:ext cx="1" cy="12"/>
              </a:xfrm>
              <a:custGeom>
                <a:avLst/>
                <a:gdLst>
                  <a:gd name="T0" fmla="*/ 8 w 8"/>
                  <a:gd name="T1" fmla="*/ 0 h 59"/>
                  <a:gd name="T2" fmla="*/ 4 w 8"/>
                  <a:gd name="T3" fmla="*/ 59 h 59"/>
                  <a:gd name="T4" fmla="*/ 0 w 8"/>
                  <a:gd name="T5" fmla="*/ 59 h 59"/>
                  <a:gd name="T6" fmla="*/ 8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8" y="0"/>
                    </a:moveTo>
                    <a:lnTo>
                      <a:pt x="4" y="59"/>
                    </a:lnTo>
                    <a:lnTo>
                      <a:pt x="0" y="5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6" name="Line 284"/>
              <p:cNvSpPr>
                <a:spLocks noChangeShapeType="1"/>
              </p:cNvSpPr>
              <p:nvPr/>
            </p:nvSpPr>
            <p:spPr bwMode="auto">
              <a:xfrm flipH="1">
                <a:off x="4971" y="38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7" name="Freeform 285"/>
              <p:cNvSpPr>
                <a:spLocks/>
              </p:cNvSpPr>
              <p:nvPr/>
            </p:nvSpPr>
            <p:spPr bwMode="auto">
              <a:xfrm>
                <a:off x="4965" y="3844"/>
                <a:ext cx="9" cy="24"/>
              </a:xfrm>
              <a:custGeom>
                <a:avLst/>
                <a:gdLst>
                  <a:gd name="T0" fmla="*/ 26 w 42"/>
                  <a:gd name="T1" fmla="*/ 121 h 121"/>
                  <a:gd name="T2" fmla="*/ 34 w 42"/>
                  <a:gd name="T3" fmla="*/ 62 h 121"/>
                  <a:gd name="T4" fmla="*/ 42 w 42"/>
                  <a:gd name="T5" fmla="*/ 4 h 121"/>
                  <a:gd name="T6" fmla="*/ 16 w 42"/>
                  <a:gd name="T7" fmla="*/ 0 h 121"/>
                  <a:gd name="T8" fmla="*/ 8 w 42"/>
                  <a:gd name="T9" fmla="*/ 59 h 121"/>
                  <a:gd name="T10" fmla="*/ 0 w 42"/>
                  <a:gd name="T11" fmla="*/ 117 h 121"/>
                  <a:gd name="T12" fmla="*/ 26 w 4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26" y="121"/>
                    </a:moveTo>
                    <a:lnTo>
                      <a:pt x="34" y="62"/>
                    </a:lnTo>
                    <a:lnTo>
                      <a:pt x="42" y="4"/>
                    </a:lnTo>
                    <a:lnTo>
                      <a:pt x="16" y="0"/>
                    </a:lnTo>
                    <a:lnTo>
                      <a:pt x="8" y="59"/>
                    </a:lnTo>
                    <a:lnTo>
                      <a:pt x="0" y="117"/>
                    </a:lnTo>
                    <a:lnTo>
                      <a:pt x="26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8" name="Freeform 286"/>
              <p:cNvSpPr>
                <a:spLocks/>
              </p:cNvSpPr>
              <p:nvPr/>
            </p:nvSpPr>
            <p:spPr bwMode="auto">
              <a:xfrm>
                <a:off x="4965" y="3844"/>
                <a:ext cx="9" cy="24"/>
              </a:xfrm>
              <a:custGeom>
                <a:avLst/>
                <a:gdLst>
                  <a:gd name="T0" fmla="*/ 26 w 42"/>
                  <a:gd name="T1" fmla="*/ 121 h 121"/>
                  <a:gd name="T2" fmla="*/ 34 w 42"/>
                  <a:gd name="T3" fmla="*/ 62 h 121"/>
                  <a:gd name="T4" fmla="*/ 42 w 42"/>
                  <a:gd name="T5" fmla="*/ 4 h 121"/>
                  <a:gd name="T6" fmla="*/ 16 w 42"/>
                  <a:gd name="T7" fmla="*/ 0 h 121"/>
                  <a:gd name="T8" fmla="*/ 8 w 42"/>
                  <a:gd name="T9" fmla="*/ 59 h 121"/>
                  <a:gd name="T10" fmla="*/ 0 w 42"/>
                  <a:gd name="T11" fmla="*/ 117 h 121"/>
                  <a:gd name="T12" fmla="*/ 26 w 42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26" y="121"/>
                    </a:moveTo>
                    <a:lnTo>
                      <a:pt x="34" y="62"/>
                    </a:lnTo>
                    <a:lnTo>
                      <a:pt x="42" y="4"/>
                    </a:lnTo>
                    <a:lnTo>
                      <a:pt x="16" y="0"/>
                    </a:lnTo>
                    <a:lnTo>
                      <a:pt x="8" y="59"/>
                    </a:lnTo>
                    <a:lnTo>
                      <a:pt x="0" y="117"/>
                    </a:lnTo>
                    <a:lnTo>
                      <a:pt x="26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9" name="Freeform 287"/>
              <p:cNvSpPr>
                <a:spLocks/>
              </p:cNvSpPr>
              <p:nvPr/>
            </p:nvSpPr>
            <p:spPr bwMode="auto">
              <a:xfrm>
                <a:off x="4967" y="3844"/>
                <a:ext cx="2" cy="11"/>
              </a:xfrm>
              <a:custGeom>
                <a:avLst/>
                <a:gdLst>
                  <a:gd name="T0" fmla="*/ 0 w 8"/>
                  <a:gd name="T1" fmla="*/ 59 h 59"/>
                  <a:gd name="T2" fmla="*/ 8 w 8"/>
                  <a:gd name="T3" fmla="*/ 0 h 59"/>
                  <a:gd name="T4" fmla="*/ 2 w 8"/>
                  <a:gd name="T5" fmla="*/ 0 h 59"/>
                  <a:gd name="T6" fmla="*/ 0 w 8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0" y="59"/>
                    </a:moveTo>
                    <a:lnTo>
                      <a:pt x="8" y="0"/>
                    </a:lnTo>
                    <a:lnTo>
                      <a:pt x="2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0" name="Line 288"/>
              <p:cNvSpPr>
                <a:spLocks noChangeShapeType="1"/>
              </p:cNvSpPr>
              <p:nvPr/>
            </p:nvSpPr>
            <p:spPr bwMode="auto">
              <a:xfrm flipH="1">
                <a:off x="4967" y="3844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1" name="Freeform 289"/>
              <p:cNvSpPr>
                <a:spLocks/>
              </p:cNvSpPr>
              <p:nvPr/>
            </p:nvSpPr>
            <p:spPr bwMode="auto">
              <a:xfrm>
                <a:off x="4961" y="3843"/>
                <a:ext cx="6" cy="24"/>
              </a:xfrm>
              <a:custGeom>
                <a:avLst/>
                <a:gdLst>
                  <a:gd name="T0" fmla="*/ 26 w 31"/>
                  <a:gd name="T1" fmla="*/ 118 h 118"/>
                  <a:gd name="T2" fmla="*/ 29 w 31"/>
                  <a:gd name="T3" fmla="*/ 60 h 118"/>
                  <a:gd name="T4" fmla="*/ 31 w 31"/>
                  <a:gd name="T5" fmla="*/ 1 h 118"/>
                  <a:gd name="T6" fmla="*/ 5 w 31"/>
                  <a:gd name="T7" fmla="*/ 0 h 118"/>
                  <a:gd name="T8" fmla="*/ 2 w 31"/>
                  <a:gd name="T9" fmla="*/ 59 h 118"/>
                  <a:gd name="T10" fmla="*/ 0 w 31"/>
                  <a:gd name="T11" fmla="*/ 117 h 118"/>
                  <a:gd name="T12" fmla="*/ 26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6" y="118"/>
                    </a:moveTo>
                    <a:lnTo>
                      <a:pt x="29" y="60"/>
                    </a:lnTo>
                    <a:lnTo>
                      <a:pt x="31" y="1"/>
                    </a:lnTo>
                    <a:lnTo>
                      <a:pt x="5" y="0"/>
                    </a:lnTo>
                    <a:lnTo>
                      <a:pt x="2" y="59"/>
                    </a:lnTo>
                    <a:lnTo>
                      <a:pt x="0" y="117"/>
                    </a:lnTo>
                    <a:lnTo>
                      <a:pt x="26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2" name="Freeform 290"/>
              <p:cNvSpPr>
                <a:spLocks/>
              </p:cNvSpPr>
              <p:nvPr/>
            </p:nvSpPr>
            <p:spPr bwMode="auto">
              <a:xfrm>
                <a:off x="4961" y="3843"/>
                <a:ext cx="6" cy="24"/>
              </a:xfrm>
              <a:custGeom>
                <a:avLst/>
                <a:gdLst>
                  <a:gd name="T0" fmla="*/ 26 w 31"/>
                  <a:gd name="T1" fmla="*/ 118 h 118"/>
                  <a:gd name="T2" fmla="*/ 29 w 31"/>
                  <a:gd name="T3" fmla="*/ 60 h 118"/>
                  <a:gd name="T4" fmla="*/ 31 w 31"/>
                  <a:gd name="T5" fmla="*/ 1 h 118"/>
                  <a:gd name="T6" fmla="*/ 5 w 31"/>
                  <a:gd name="T7" fmla="*/ 0 h 118"/>
                  <a:gd name="T8" fmla="*/ 2 w 31"/>
                  <a:gd name="T9" fmla="*/ 59 h 118"/>
                  <a:gd name="T10" fmla="*/ 0 w 31"/>
                  <a:gd name="T11" fmla="*/ 117 h 118"/>
                  <a:gd name="T12" fmla="*/ 26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6" y="118"/>
                    </a:moveTo>
                    <a:lnTo>
                      <a:pt x="29" y="60"/>
                    </a:lnTo>
                    <a:lnTo>
                      <a:pt x="31" y="1"/>
                    </a:lnTo>
                    <a:lnTo>
                      <a:pt x="5" y="0"/>
                    </a:lnTo>
                    <a:lnTo>
                      <a:pt x="2" y="59"/>
                    </a:lnTo>
                    <a:lnTo>
                      <a:pt x="0" y="117"/>
                    </a:lnTo>
                    <a:lnTo>
                      <a:pt x="26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3" name="Freeform 291"/>
              <p:cNvSpPr>
                <a:spLocks/>
              </p:cNvSpPr>
              <p:nvPr/>
            </p:nvSpPr>
            <p:spPr bwMode="auto">
              <a:xfrm>
                <a:off x="4956" y="3843"/>
                <a:ext cx="6" cy="24"/>
              </a:xfrm>
              <a:custGeom>
                <a:avLst/>
                <a:gdLst>
                  <a:gd name="T0" fmla="*/ 26 w 31"/>
                  <a:gd name="T1" fmla="*/ 118 h 118"/>
                  <a:gd name="T2" fmla="*/ 28 w 31"/>
                  <a:gd name="T3" fmla="*/ 60 h 118"/>
                  <a:gd name="T4" fmla="*/ 31 w 31"/>
                  <a:gd name="T5" fmla="*/ 1 h 118"/>
                  <a:gd name="T6" fmla="*/ 4 w 31"/>
                  <a:gd name="T7" fmla="*/ 0 h 118"/>
                  <a:gd name="T8" fmla="*/ 2 w 31"/>
                  <a:gd name="T9" fmla="*/ 58 h 118"/>
                  <a:gd name="T10" fmla="*/ 0 w 31"/>
                  <a:gd name="T11" fmla="*/ 117 h 118"/>
                  <a:gd name="T12" fmla="*/ 26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6" y="118"/>
                    </a:moveTo>
                    <a:lnTo>
                      <a:pt x="28" y="60"/>
                    </a:lnTo>
                    <a:lnTo>
                      <a:pt x="31" y="1"/>
                    </a:lnTo>
                    <a:lnTo>
                      <a:pt x="4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26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4" name="Freeform 292"/>
              <p:cNvSpPr>
                <a:spLocks/>
              </p:cNvSpPr>
              <p:nvPr/>
            </p:nvSpPr>
            <p:spPr bwMode="auto">
              <a:xfrm>
                <a:off x="4956" y="3843"/>
                <a:ext cx="6" cy="24"/>
              </a:xfrm>
              <a:custGeom>
                <a:avLst/>
                <a:gdLst>
                  <a:gd name="T0" fmla="*/ 26 w 31"/>
                  <a:gd name="T1" fmla="*/ 118 h 118"/>
                  <a:gd name="T2" fmla="*/ 28 w 31"/>
                  <a:gd name="T3" fmla="*/ 60 h 118"/>
                  <a:gd name="T4" fmla="*/ 31 w 31"/>
                  <a:gd name="T5" fmla="*/ 1 h 118"/>
                  <a:gd name="T6" fmla="*/ 4 w 31"/>
                  <a:gd name="T7" fmla="*/ 0 h 118"/>
                  <a:gd name="T8" fmla="*/ 2 w 31"/>
                  <a:gd name="T9" fmla="*/ 58 h 118"/>
                  <a:gd name="T10" fmla="*/ 0 w 31"/>
                  <a:gd name="T11" fmla="*/ 117 h 118"/>
                  <a:gd name="T12" fmla="*/ 26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6" y="118"/>
                    </a:moveTo>
                    <a:lnTo>
                      <a:pt x="28" y="60"/>
                    </a:lnTo>
                    <a:lnTo>
                      <a:pt x="31" y="1"/>
                    </a:lnTo>
                    <a:lnTo>
                      <a:pt x="4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26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5" name="Freeform 293"/>
              <p:cNvSpPr>
                <a:spLocks/>
              </p:cNvSpPr>
              <p:nvPr/>
            </p:nvSpPr>
            <p:spPr bwMode="auto">
              <a:xfrm>
                <a:off x="4951" y="3843"/>
                <a:ext cx="6" cy="24"/>
              </a:xfrm>
              <a:custGeom>
                <a:avLst/>
                <a:gdLst>
                  <a:gd name="T0" fmla="*/ 27 w 31"/>
                  <a:gd name="T1" fmla="*/ 118 h 118"/>
                  <a:gd name="T2" fmla="*/ 29 w 31"/>
                  <a:gd name="T3" fmla="*/ 59 h 118"/>
                  <a:gd name="T4" fmla="*/ 31 w 31"/>
                  <a:gd name="T5" fmla="*/ 1 h 118"/>
                  <a:gd name="T6" fmla="*/ 5 w 31"/>
                  <a:gd name="T7" fmla="*/ 0 h 118"/>
                  <a:gd name="T8" fmla="*/ 2 w 31"/>
                  <a:gd name="T9" fmla="*/ 58 h 118"/>
                  <a:gd name="T10" fmla="*/ 0 w 31"/>
                  <a:gd name="T11" fmla="*/ 117 h 118"/>
                  <a:gd name="T12" fmla="*/ 27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7" y="118"/>
                    </a:moveTo>
                    <a:lnTo>
                      <a:pt x="29" y="59"/>
                    </a:lnTo>
                    <a:lnTo>
                      <a:pt x="31" y="1"/>
                    </a:lnTo>
                    <a:lnTo>
                      <a:pt x="5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27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6" name="Freeform 294"/>
              <p:cNvSpPr>
                <a:spLocks/>
              </p:cNvSpPr>
              <p:nvPr/>
            </p:nvSpPr>
            <p:spPr bwMode="auto">
              <a:xfrm>
                <a:off x="4951" y="3843"/>
                <a:ext cx="6" cy="24"/>
              </a:xfrm>
              <a:custGeom>
                <a:avLst/>
                <a:gdLst>
                  <a:gd name="T0" fmla="*/ 27 w 31"/>
                  <a:gd name="T1" fmla="*/ 118 h 118"/>
                  <a:gd name="T2" fmla="*/ 29 w 31"/>
                  <a:gd name="T3" fmla="*/ 59 h 118"/>
                  <a:gd name="T4" fmla="*/ 31 w 31"/>
                  <a:gd name="T5" fmla="*/ 1 h 118"/>
                  <a:gd name="T6" fmla="*/ 5 w 31"/>
                  <a:gd name="T7" fmla="*/ 0 h 118"/>
                  <a:gd name="T8" fmla="*/ 2 w 31"/>
                  <a:gd name="T9" fmla="*/ 58 h 118"/>
                  <a:gd name="T10" fmla="*/ 0 w 31"/>
                  <a:gd name="T11" fmla="*/ 117 h 118"/>
                  <a:gd name="T12" fmla="*/ 27 w 31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27" y="118"/>
                    </a:moveTo>
                    <a:lnTo>
                      <a:pt x="29" y="59"/>
                    </a:lnTo>
                    <a:lnTo>
                      <a:pt x="31" y="1"/>
                    </a:lnTo>
                    <a:lnTo>
                      <a:pt x="5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27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7" name="Freeform 295"/>
              <p:cNvSpPr>
                <a:spLocks/>
              </p:cNvSpPr>
              <p:nvPr/>
            </p:nvSpPr>
            <p:spPr bwMode="auto">
              <a:xfrm>
                <a:off x="4951" y="3843"/>
                <a:ext cx="1" cy="12"/>
              </a:xfrm>
              <a:custGeom>
                <a:avLst/>
                <a:gdLst>
                  <a:gd name="T0" fmla="*/ 0 w 3"/>
                  <a:gd name="T1" fmla="*/ 60 h 60"/>
                  <a:gd name="T2" fmla="*/ 3 w 3"/>
                  <a:gd name="T3" fmla="*/ 2 h 60"/>
                  <a:gd name="T4" fmla="*/ 0 w 3"/>
                  <a:gd name="T5" fmla="*/ 0 h 60"/>
                  <a:gd name="T6" fmla="*/ 0 w 3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0">
                    <a:moveTo>
                      <a:pt x="0" y="6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8" name="Line 296"/>
              <p:cNvSpPr>
                <a:spLocks noChangeShapeType="1"/>
              </p:cNvSpPr>
              <p:nvPr/>
            </p:nvSpPr>
            <p:spPr bwMode="auto">
              <a:xfrm flipH="1" flipV="1">
                <a:off x="4951" y="38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9" name="Freeform 297"/>
              <p:cNvSpPr>
                <a:spLocks/>
              </p:cNvSpPr>
              <p:nvPr/>
            </p:nvSpPr>
            <p:spPr bwMode="auto">
              <a:xfrm>
                <a:off x="4946" y="3843"/>
                <a:ext cx="5" cy="23"/>
              </a:xfrm>
              <a:custGeom>
                <a:avLst/>
                <a:gdLst>
                  <a:gd name="T0" fmla="*/ 26 w 26"/>
                  <a:gd name="T1" fmla="*/ 119 h 119"/>
                  <a:gd name="T2" fmla="*/ 26 w 26"/>
                  <a:gd name="T3" fmla="*/ 60 h 119"/>
                  <a:gd name="T4" fmla="*/ 26 w 26"/>
                  <a:gd name="T5" fmla="*/ 0 h 119"/>
                  <a:gd name="T6" fmla="*/ 0 w 26"/>
                  <a:gd name="T7" fmla="*/ 0 h 119"/>
                  <a:gd name="T8" fmla="*/ 0 w 26"/>
                  <a:gd name="T9" fmla="*/ 60 h 119"/>
                  <a:gd name="T10" fmla="*/ 0 w 26"/>
                  <a:gd name="T11" fmla="*/ 119 h 119"/>
                  <a:gd name="T12" fmla="*/ 26 w 26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19">
                    <a:moveTo>
                      <a:pt x="26" y="119"/>
                    </a:moveTo>
                    <a:lnTo>
                      <a:pt x="26" y="6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9"/>
                    </a:lnTo>
                    <a:lnTo>
                      <a:pt x="26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0" name="Freeform 298"/>
              <p:cNvSpPr>
                <a:spLocks/>
              </p:cNvSpPr>
              <p:nvPr/>
            </p:nvSpPr>
            <p:spPr bwMode="auto">
              <a:xfrm>
                <a:off x="4946" y="3843"/>
                <a:ext cx="5" cy="23"/>
              </a:xfrm>
              <a:custGeom>
                <a:avLst/>
                <a:gdLst>
                  <a:gd name="T0" fmla="*/ 26 w 26"/>
                  <a:gd name="T1" fmla="*/ 119 h 119"/>
                  <a:gd name="T2" fmla="*/ 26 w 26"/>
                  <a:gd name="T3" fmla="*/ 60 h 119"/>
                  <a:gd name="T4" fmla="*/ 26 w 26"/>
                  <a:gd name="T5" fmla="*/ 0 h 119"/>
                  <a:gd name="T6" fmla="*/ 0 w 26"/>
                  <a:gd name="T7" fmla="*/ 0 h 119"/>
                  <a:gd name="T8" fmla="*/ 0 w 26"/>
                  <a:gd name="T9" fmla="*/ 60 h 119"/>
                  <a:gd name="T10" fmla="*/ 0 w 26"/>
                  <a:gd name="T11" fmla="*/ 119 h 119"/>
                  <a:gd name="T12" fmla="*/ 26 w 26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19">
                    <a:moveTo>
                      <a:pt x="26" y="119"/>
                    </a:moveTo>
                    <a:lnTo>
                      <a:pt x="26" y="60"/>
                    </a:lnTo>
                    <a:lnTo>
                      <a:pt x="26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9"/>
                    </a:lnTo>
                    <a:lnTo>
                      <a:pt x="26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1" name="Freeform 299"/>
              <p:cNvSpPr>
                <a:spLocks/>
              </p:cNvSpPr>
              <p:nvPr/>
            </p:nvSpPr>
            <p:spPr bwMode="auto">
              <a:xfrm>
                <a:off x="4940" y="3843"/>
                <a:ext cx="6" cy="23"/>
              </a:xfrm>
              <a:custGeom>
                <a:avLst/>
                <a:gdLst>
                  <a:gd name="T0" fmla="*/ 28 w 28"/>
                  <a:gd name="T1" fmla="*/ 119 h 119"/>
                  <a:gd name="T2" fmla="*/ 28 w 28"/>
                  <a:gd name="T3" fmla="*/ 60 h 119"/>
                  <a:gd name="T4" fmla="*/ 28 w 28"/>
                  <a:gd name="T5" fmla="*/ 0 h 119"/>
                  <a:gd name="T6" fmla="*/ 0 w 28"/>
                  <a:gd name="T7" fmla="*/ 0 h 119"/>
                  <a:gd name="T8" fmla="*/ 0 w 28"/>
                  <a:gd name="T9" fmla="*/ 60 h 119"/>
                  <a:gd name="T10" fmla="*/ 0 w 28"/>
                  <a:gd name="T11" fmla="*/ 119 h 119"/>
                  <a:gd name="T12" fmla="*/ 28 w 28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19">
                    <a:moveTo>
                      <a:pt x="28" y="119"/>
                    </a:moveTo>
                    <a:lnTo>
                      <a:pt x="28" y="60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9"/>
                    </a:lnTo>
                    <a:lnTo>
                      <a:pt x="28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2" name="Freeform 300"/>
              <p:cNvSpPr>
                <a:spLocks/>
              </p:cNvSpPr>
              <p:nvPr/>
            </p:nvSpPr>
            <p:spPr bwMode="auto">
              <a:xfrm>
                <a:off x="4940" y="3843"/>
                <a:ext cx="6" cy="23"/>
              </a:xfrm>
              <a:custGeom>
                <a:avLst/>
                <a:gdLst>
                  <a:gd name="T0" fmla="*/ 28 w 28"/>
                  <a:gd name="T1" fmla="*/ 119 h 119"/>
                  <a:gd name="T2" fmla="*/ 28 w 28"/>
                  <a:gd name="T3" fmla="*/ 60 h 119"/>
                  <a:gd name="T4" fmla="*/ 28 w 28"/>
                  <a:gd name="T5" fmla="*/ 0 h 119"/>
                  <a:gd name="T6" fmla="*/ 0 w 28"/>
                  <a:gd name="T7" fmla="*/ 0 h 119"/>
                  <a:gd name="T8" fmla="*/ 0 w 28"/>
                  <a:gd name="T9" fmla="*/ 60 h 119"/>
                  <a:gd name="T10" fmla="*/ 0 w 28"/>
                  <a:gd name="T11" fmla="*/ 119 h 119"/>
                  <a:gd name="T12" fmla="*/ 28 w 28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19">
                    <a:moveTo>
                      <a:pt x="28" y="119"/>
                    </a:moveTo>
                    <a:lnTo>
                      <a:pt x="28" y="60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9"/>
                    </a:lnTo>
                    <a:lnTo>
                      <a:pt x="28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3" name="Freeform 301"/>
              <p:cNvSpPr>
                <a:spLocks/>
              </p:cNvSpPr>
              <p:nvPr/>
            </p:nvSpPr>
            <p:spPr bwMode="auto">
              <a:xfrm>
                <a:off x="4940" y="3843"/>
                <a:ext cx="1" cy="12"/>
              </a:xfrm>
              <a:custGeom>
                <a:avLst/>
                <a:gdLst>
                  <a:gd name="T0" fmla="*/ 2 w 2"/>
                  <a:gd name="T1" fmla="*/ 60 h 60"/>
                  <a:gd name="T2" fmla="*/ 2 w 2"/>
                  <a:gd name="T3" fmla="*/ 0 h 60"/>
                  <a:gd name="T4" fmla="*/ 0 w 2"/>
                  <a:gd name="T5" fmla="*/ 2 h 60"/>
                  <a:gd name="T6" fmla="*/ 2 w 2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0">
                    <a:moveTo>
                      <a:pt x="2" y="6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4" name="Line 302"/>
              <p:cNvSpPr>
                <a:spLocks noChangeShapeType="1"/>
              </p:cNvSpPr>
              <p:nvPr/>
            </p:nvSpPr>
            <p:spPr bwMode="auto">
              <a:xfrm flipH="1">
                <a:off x="4940" y="38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5" name="Freeform 303"/>
              <p:cNvSpPr>
                <a:spLocks/>
              </p:cNvSpPr>
              <p:nvPr/>
            </p:nvSpPr>
            <p:spPr bwMode="auto">
              <a:xfrm>
                <a:off x="4935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8 w 31"/>
                  <a:gd name="T3" fmla="*/ 58 h 118"/>
                  <a:gd name="T4" fmla="*/ 26 w 31"/>
                  <a:gd name="T5" fmla="*/ 0 h 118"/>
                  <a:gd name="T6" fmla="*/ 0 w 31"/>
                  <a:gd name="T7" fmla="*/ 1 h 118"/>
                  <a:gd name="T8" fmla="*/ 2 w 31"/>
                  <a:gd name="T9" fmla="*/ 59 h 118"/>
                  <a:gd name="T10" fmla="*/ 4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8" y="58"/>
                    </a:lnTo>
                    <a:lnTo>
                      <a:pt x="26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31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6" name="Freeform 304"/>
              <p:cNvSpPr>
                <a:spLocks/>
              </p:cNvSpPr>
              <p:nvPr/>
            </p:nvSpPr>
            <p:spPr bwMode="auto">
              <a:xfrm>
                <a:off x="4935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8 w 31"/>
                  <a:gd name="T3" fmla="*/ 58 h 118"/>
                  <a:gd name="T4" fmla="*/ 26 w 31"/>
                  <a:gd name="T5" fmla="*/ 0 h 118"/>
                  <a:gd name="T6" fmla="*/ 0 w 31"/>
                  <a:gd name="T7" fmla="*/ 1 h 118"/>
                  <a:gd name="T8" fmla="*/ 2 w 31"/>
                  <a:gd name="T9" fmla="*/ 59 h 118"/>
                  <a:gd name="T10" fmla="*/ 4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8" y="58"/>
                    </a:lnTo>
                    <a:lnTo>
                      <a:pt x="26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31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7" name="Freeform 305"/>
              <p:cNvSpPr>
                <a:spLocks/>
              </p:cNvSpPr>
              <p:nvPr/>
            </p:nvSpPr>
            <p:spPr bwMode="auto">
              <a:xfrm>
                <a:off x="4929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9 w 31"/>
                  <a:gd name="T3" fmla="*/ 58 h 118"/>
                  <a:gd name="T4" fmla="*/ 27 w 31"/>
                  <a:gd name="T5" fmla="*/ 0 h 118"/>
                  <a:gd name="T6" fmla="*/ 0 w 31"/>
                  <a:gd name="T7" fmla="*/ 1 h 118"/>
                  <a:gd name="T8" fmla="*/ 2 w 31"/>
                  <a:gd name="T9" fmla="*/ 60 h 118"/>
                  <a:gd name="T10" fmla="*/ 5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9" y="58"/>
                    </a:lnTo>
                    <a:lnTo>
                      <a:pt x="2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5" y="118"/>
                    </a:lnTo>
                    <a:lnTo>
                      <a:pt x="31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8" name="Freeform 306"/>
              <p:cNvSpPr>
                <a:spLocks/>
              </p:cNvSpPr>
              <p:nvPr/>
            </p:nvSpPr>
            <p:spPr bwMode="auto">
              <a:xfrm>
                <a:off x="4929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9 w 31"/>
                  <a:gd name="T3" fmla="*/ 58 h 118"/>
                  <a:gd name="T4" fmla="*/ 27 w 31"/>
                  <a:gd name="T5" fmla="*/ 0 h 118"/>
                  <a:gd name="T6" fmla="*/ 0 w 31"/>
                  <a:gd name="T7" fmla="*/ 1 h 118"/>
                  <a:gd name="T8" fmla="*/ 2 w 31"/>
                  <a:gd name="T9" fmla="*/ 60 h 118"/>
                  <a:gd name="T10" fmla="*/ 5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9" y="58"/>
                    </a:lnTo>
                    <a:lnTo>
                      <a:pt x="2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5" y="118"/>
                    </a:lnTo>
                    <a:lnTo>
                      <a:pt x="31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9" name="Freeform 307"/>
              <p:cNvSpPr>
                <a:spLocks/>
              </p:cNvSpPr>
              <p:nvPr/>
            </p:nvSpPr>
            <p:spPr bwMode="auto">
              <a:xfrm>
                <a:off x="4924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8 w 31"/>
                  <a:gd name="T3" fmla="*/ 59 h 118"/>
                  <a:gd name="T4" fmla="*/ 26 w 31"/>
                  <a:gd name="T5" fmla="*/ 0 h 118"/>
                  <a:gd name="T6" fmla="*/ 0 w 31"/>
                  <a:gd name="T7" fmla="*/ 1 h 118"/>
                  <a:gd name="T8" fmla="*/ 2 w 31"/>
                  <a:gd name="T9" fmla="*/ 60 h 118"/>
                  <a:gd name="T10" fmla="*/ 4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8" y="59"/>
                    </a:lnTo>
                    <a:lnTo>
                      <a:pt x="26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8"/>
                    </a:lnTo>
                    <a:lnTo>
                      <a:pt x="31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0" name="Freeform 308"/>
              <p:cNvSpPr>
                <a:spLocks/>
              </p:cNvSpPr>
              <p:nvPr/>
            </p:nvSpPr>
            <p:spPr bwMode="auto">
              <a:xfrm>
                <a:off x="4924" y="3843"/>
                <a:ext cx="6" cy="24"/>
              </a:xfrm>
              <a:custGeom>
                <a:avLst/>
                <a:gdLst>
                  <a:gd name="T0" fmla="*/ 31 w 31"/>
                  <a:gd name="T1" fmla="*/ 117 h 118"/>
                  <a:gd name="T2" fmla="*/ 28 w 31"/>
                  <a:gd name="T3" fmla="*/ 59 h 118"/>
                  <a:gd name="T4" fmla="*/ 26 w 31"/>
                  <a:gd name="T5" fmla="*/ 0 h 118"/>
                  <a:gd name="T6" fmla="*/ 0 w 31"/>
                  <a:gd name="T7" fmla="*/ 1 h 118"/>
                  <a:gd name="T8" fmla="*/ 2 w 31"/>
                  <a:gd name="T9" fmla="*/ 60 h 118"/>
                  <a:gd name="T10" fmla="*/ 4 w 31"/>
                  <a:gd name="T11" fmla="*/ 118 h 118"/>
                  <a:gd name="T12" fmla="*/ 31 w 3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31" y="117"/>
                    </a:moveTo>
                    <a:lnTo>
                      <a:pt x="28" y="59"/>
                    </a:lnTo>
                    <a:lnTo>
                      <a:pt x="26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8"/>
                    </a:lnTo>
                    <a:lnTo>
                      <a:pt x="31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1" name="Freeform 309"/>
              <p:cNvSpPr>
                <a:spLocks/>
              </p:cNvSpPr>
              <p:nvPr/>
            </p:nvSpPr>
            <p:spPr bwMode="auto">
              <a:xfrm>
                <a:off x="4923" y="3844"/>
                <a:ext cx="1" cy="11"/>
              </a:xfrm>
              <a:custGeom>
                <a:avLst/>
                <a:gdLst>
                  <a:gd name="T0" fmla="*/ 8 w 8"/>
                  <a:gd name="T1" fmla="*/ 59 h 59"/>
                  <a:gd name="T2" fmla="*/ 6 w 8"/>
                  <a:gd name="T3" fmla="*/ 0 h 59"/>
                  <a:gd name="T4" fmla="*/ 0 w 8"/>
                  <a:gd name="T5" fmla="*/ 0 h 59"/>
                  <a:gd name="T6" fmla="*/ 8 w 8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8" y="59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8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2" name="Line 310"/>
              <p:cNvSpPr>
                <a:spLocks noChangeShapeType="1"/>
              </p:cNvSpPr>
              <p:nvPr/>
            </p:nvSpPr>
            <p:spPr bwMode="auto">
              <a:xfrm flipH="1">
                <a:off x="4923" y="38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3" name="Freeform 311"/>
              <p:cNvSpPr>
                <a:spLocks/>
              </p:cNvSpPr>
              <p:nvPr/>
            </p:nvSpPr>
            <p:spPr bwMode="auto">
              <a:xfrm>
                <a:off x="4918" y="3844"/>
                <a:ext cx="8" cy="24"/>
              </a:xfrm>
              <a:custGeom>
                <a:avLst/>
                <a:gdLst>
                  <a:gd name="T0" fmla="*/ 42 w 42"/>
                  <a:gd name="T1" fmla="*/ 117 h 121"/>
                  <a:gd name="T2" fmla="*/ 34 w 42"/>
                  <a:gd name="T3" fmla="*/ 59 h 121"/>
                  <a:gd name="T4" fmla="*/ 26 w 42"/>
                  <a:gd name="T5" fmla="*/ 0 h 121"/>
                  <a:gd name="T6" fmla="*/ 0 w 42"/>
                  <a:gd name="T7" fmla="*/ 4 h 121"/>
                  <a:gd name="T8" fmla="*/ 8 w 42"/>
                  <a:gd name="T9" fmla="*/ 62 h 121"/>
                  <a:gd name="T10" fmla="*/ 16 w 42"/>
                  <a:gd name="T11" fmla="*/ 121 h 121"/>
                  <a:gd name="T12" fmla="*/ 42 w 42"/>
                  <a:gd name="T13" fmla="*/ 1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42" y="117"/>
                    </a:moveTo>
                    <a:lnTo>
                      <a:pt x="34" y="59"/>
                    </a:lnTo>
                    <a:lnTo>
                      <a:pt x="26" y="0"/>
                    </a:lnTo>
                    <a:lnTo>
                      <a:pt x="0" y="4"/>
                    </a:ln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4" name="Freeform 312"/>
              <p:cNvSpPr>
                <a:spLocks/>
              </p:cNvSpPr>
              <p:nvPr/>
            </p:nvSpPr>
            <p:spPr bwMode="auto">
              <a:xfrm>
                <a:off x="4918" y="3844"/>
                <a:ext cx="8" cy="24"/>
              </a:xfrm>
              <a:custGeom>
                <a:avLst/>
                <a:gdLst>
                  <a:gd name="T0" fmla="*/ 42 w 42"/>
                  <a:gd name="T1" fmla="*/ 117 h 121"/>
                  <a:gd name="T2" fmla="*/ 34 w 42"/>
                  <a:gd name="T3" fmla="*/ 59 h 121"/>
                  <a:gd name="T4" fmla="*/ 26 w 42"/>
                  <a:gd name="T5" fmla="*/ 0 h 121"/>
                  <a:gd name="T6" fmla="*/ 0 w 42"/>
                  <a:gd name="T7" fmla="*/ 4 h 121"/>
                  <a:gd name="T8" fmla="*/ 8 w 42"/>
                  <a:gd name="T9" fmla="*/ 62 h 121"/>
                  <a:gd name="T10" fmla="*/ 16 w 42"/>
                  <a:gd name="T11" fmla="*/ 121 h 121"/>
                  <a:gd name="T12" fmla="*/ 42 w 42"/>
                  <a:gd name="T13" fmla="*/ 1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42" y="117"/>
                    </a:moveTo>
                    <a:lnTo>
                      <a:pt x="34" y="59"/>
                    </a:lnTo>
                    <a:lnTo>
                      <a:pt x="26" y="0"/>
                    </a:lnTo>
                    <a:lnTo>
                      <a:pt x="0" y="4"/>
                    </a:ln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5" name="Freeform 313"/>
              <p:cNvSpPr>
                <a:spLocks/>
              </p:cNvSpPr>
              <p:nvPr/>
            </p:nvSpPr>
            <p:spPr bwMode="auto">
              <a:xfrm>
                <a:off x="4919" y="3856"/>
                <a:ext cx="2" cy="12"/>
              </a:xfrm>
              <a:custGeom>
                <a:avLst/>
                <a:gdLst>
                  <a:gd name="T0" fmla="*/ 0 w 8"/>
                  <a:gd name="T1" fmla="*/ 0 h 59"/>
                  <a:gd name="T2" fmla="*/ 8 w 8"/>
                  <a:gd name="T3" fmla="*/ 59 h 59"/>
                  <a:gd name="T4" fmla="*/ 4 w 8"/>
                  <a:gd name="T5" fmla="*/ 59 h 59"/>
                  <a:gd name="T6" fmla="*/ 0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0" y="0"/>
                    </a:moveTo>
                    <a:lnTo>
                      <a:pt x="8" y="59"/>
                    </a:lnTo>
                    <a:lnTo>
                      <a:pt x="4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6" name="Line 314"/>
              <p:cNvSpPr>
                <a:spLocks noChangeShapeType="1"/>
              </p:cNvSpPr>
              <p:nvPr/>
            </p:nvSpPr>
            <p:spPr bwMode="auto">
              <a:xfrm flipH="1">
                <a:off x="4920" y="38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7" name="Freeform 315"/>
              <p:cNvSpPr>
                <a:spLocks/>
              </p:cNvSpPr>
              <p:nvPr/>
            </p:nvSpPr>
            <p:spPr bwMode="auto">
              <a:xfrm>
                <a:off x="4913" y="3844"/>
                <a:ext cx="7" cy="24"/>
              </a:xfrm>
              <a:custGeom>
                <a:avLst/>
                <a:gdLst>
                  <a:gd name="T0" fmla="*/ 35 w 35"/>
                  <a:gd name="T1" fmla="*/ 117 h 119"/>
                  <a:gd name="T2" fmla="*/ 31 w 35"/>
                  <a:gd name="T3" fmla="*/ 58 h 119"/>
                  <a:gd name="T4" fmla="*/ 26 w 35"/>
                  <a:gd name="T5" fmla="*/ 0 h 119"/>
                  <a:gd name="T6" fmla="*/ 0 w 35"/>
                  <a:gd name="T7" fmla="*/ 2 h 119"/>
                  <a:gd name="T8" fmla="*/ 4 w 35"/>
                  <a:gd name="T9" fmla="*/ 60 h 119"/>
                  <a:gd name="T10" fmla="*/ 9 w 35"/>
                  <a:gd name="T11" fmla="*/ 119 h 119"/>
                  <a:gd name="T12" fmla="*/ 35 w 3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35" y="117"/>
                    </a:moveTo>
                    <a:lnTo>
                      <a:pt x="31" y="58"/>
                    </a:lnTo>
                    <a:lnTo>
                      <a:pt x="26" y="0"/>
                    </a:lnTo>
                    <a:lnTo>
                      <a:pt x="0" y="2"/>
                    </a:lnTo>
                    <a:lnTo>
                      <a:pt x="4" y="60"/>
                    </a:lnTo>
                    <a:lnTo>
                      <a:pt x="9" y="119"/>
                    </a:lnTo>
                    <a:lnTo>
                      <a:pt x="35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8" name="Freeform 316"/>
              <p:cNvSpPr>
                <a:spLocks/>
              </p:cNvSpPr>
              <p:nvPr/>
            </p:nvSpPr>
            <p:spPr bwMode="auto">
              <a:xfrm>
                <a:off x="4913" y="3844"/>
                <a:ext cx="7" cy="24"/>
              </a:xfrm>
              <a:custGeom>
                <a:avLst/>
                <a:gdLst>
                  <a:gd name="T0" fmla="*/ 35 w 35"/>
                  <a:gd name="T1" fmla="*/ 117 h 119"/>
                  <a:gd name="T2" fmla="*/ 31 w 35"/>
                  <a:gd name="T3" fmla="*/ 58 h 119"/>
                  <a:gd name="T4" fmla="*/ 26 w 35"/>
                  <a:gd name="T5" fmla="*/ 0 h 119"/>
                  <a:gd name="T6" fmla="*/ 0 w 35"/>
                  <a:gd name="T7" fmla="*/ 2 h 119"/>
                  <a:gd name="T8" fmla="*/ 4 w 35"/>
                  <a:gd name="T9" fmla="*/ 60 h 119"/>
                  <a:gd name="T10" fmla="*/ 9 w 35"/>
                  <a:gd name="T11" fmla="*/ 119 h 119"/>
                  <a:gd name="T12" fmla="*/ 35 w 3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35" y="117"/>
                    </a:moveTo>
                    <a:lnTo>
                      <a:pt x="31" y="58"/>
                    </a:lnTo>
                    <a:lnTo>
                      <a:pt x="26" y="0"/>
                    </a:lnTo>
                    <a:lnTo>
                      <a:pt x="0" y="2"/>
                    </a:lnTo>
                    <a:lnTo>
                      <a:pt x="4" y="60"/>
                    </a:lnTo>
                    <a:lnTo>
                      <a:pt x="9" y="119"/>
                    </a:lnTo>
                    <a:lnTo>
                      <a:pt x="35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9" name="Freeform 317"/>
              <p:cNvSpPr>
                <a:spLocks/>
              </p:cNvSpPr>
              <p:nvPr/>
            </p:nvSpPr>
            <p:spPr bwMode="auto">
              <a:xfrm>
                <a:off x="4912" y="3845"/>
                <a:ext cx="2" cy="11"/>
              </a:xfrm>
              <a:custGeom>
                <a:avLst/>
                <a:gdLst>
                  <a:gd name="T0" fmla="*/ 8 w 8"/>
                  <a:gd name="T1" fmla="*/ 58 h 58"/>
                  <a:gd name="T2" fmla="*/ 4 w 8"/>
                  <a:gd name="T3" fmla="*/ 0 h 58"/>
                  <a:gd name="T4" fmla="*/ 0 w 8"/>
                  <a:gd name="T5" fmla="*/ 0 h 58"/>
                  <a:gd name="T6" fmla="*/ 8 w 8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8">
                    <a:moveTo>
                      <a:pt x="8" y="58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0" name="Line 318"/>
              <p:cNvSpPr>
                <a:spLocks noChangeShapeType="1"/>
              </p:cNvSpPr>
              <p:nvPr/>
            </p:nvSpPr>
            <p:spPr bwMode="auto">
              <a:xfrm flipH="1">
                <a:off x="4912" y="38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1" name="Freeform 319"/>
              <p:cNvSpPr>
                <a:spLocks/>
              </p:cNvSpPr>
              <p:nvPr/>
            </p:nvSpPr>
            <p:spPr bwMode="auto">
              <a:xfrm>
                <a:off x="4907" y="3845"/>
                <a:ext cx="8" cy="24"/>
              </a:xfrm>
              <a:custGeom>
                <a:avLst/>
                <a:gdLst>
                  <a:gd name="T0" fmla="*/ 42 w 42"/>
                  <a:gd name="T1" fmla="*/ 117 h 121"/>
                  <a:gd name="T2" fmla="*/ 34 w 42"/>
                  <a:gd name="T3" fmla="*/ 58 h 121"/>
                  <a:gd name="T4" fmla="*/ 26 w 42"/>
                  <a:gd name="T5" fmla="*/ 0 h 121"/>
                  <a:gd name="T6" fmla="*/ 0 w 42"/>
                  <a:gd name="T7" fmla="*/ 3 h 121"/>
                  <a:gd name="T8" fmla="*/ 8 w 42"/>
                  <a:gd name="T9" fmla="*/ 62 h 121"/>
                  <a:gd name="T10" fmla="*/ 16 w 42"/>
                  <a:gd name="T11" fmla="*/ 121 h 121"/>
                  <a:gd name="T12" fmla="*/ 42 w 42"/>
                  <a:gd name="T13" fmla="*/ 1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42" y="117"/>
                    </a:moveTo>
                    <a:lnTo>
                      <a:pt x="34" y="58"/>
                    </a:lnTo>
                    <a:lnTo>
                      <a:pt x="26" y="0"/>
                    </a:lnTo>
                    <a:lnTo>
                      <a:pt x="0" y="3"/>
                    </a:ln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2" name="Freeform 320"/>
              <p:cNvSpPr>
                <a:spLocks/>
              </p:cNvSpPr>
              <p:nvPr/>
            </p:nvSpPr>
            <p:spPr bwMode="auto">
              <a:xfrm>
                <a:off x="4907" y="3845"/>
                <a:ext cx="8" cy="24"/>
              </a:xfrm>
              <a:custGeom>
                <a:avLst/>
                <a:gdLst>
                  <a:gd name="T0" fmla="*/ 42 w 42"/>
                  <a:gd name="T1" fmla="*/ 117 h 121"/>
                  <a:gd name="T2" fmla="*/ 34 w 42"/>
                  <a:gd name="T3" fmla="*/ 58 h 121"/>
                  <a:gd name="T4" fmla="*/ 26 w 42"/>
                  <a:gd name="T5" fmla="*/ 0 h 121"/>
                  <a:gd name="T6" fmla="*/ 0 w 42"/>
                  <a:gd name="T7" fmla="*/ 3 h 121"/>
                  <a:gd name="T8" fmla="*/ 8 w 42"/>
                  <a:gd name="T9" fmla="*/ 62 h 121"/>
                  <a:gd name="T10" fmla="*/ 16 w 42"/>
                  <a:gd name="T11" fmla="*/ 121 h 121"/>
                  <a:gd name="T12" fmla="*/ 42 w 42"/>
                  <a:gd name="T13" fmla="*/ 1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42" y="117"/>
                    </a:moveTo>
                    <a:lnTo>
                      <a:pt x="34" y="58"/>
                    </a:lnTo>
                    <a:lnTo>
                      <a:pt x="26" y="0"/>
                    </a:lnTo>
                    <a:lnTo>
                      <a:pt x="0" y="3"/>
                    </a:ln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3" name="Freeform 321"/>
              <p:cNvSpPr>
                <a:spLocks/>
              </p:cNvSpPr>
              <p:nvPr/>
            </p:nvSpPr>
            <p:spPr bwMode="auto">
              <a:xfrm>
                <a:off x="4906" y="3845"/>
                <a:ext cx="3" cy="12"/>
              </a:xfrm>
              <a:custGeom>
                <a:avLst/>
                <a:gdLst>
                  <a:gd name="T0" fmla="*/ 11 w 11"/>
                  <a:gd name="T1" fmla="*/ 59 h 59"/>
                  <a:gd name="T2" fmla="*/ 3 w 11"/>
                  <a:gd name="T3" fmla="*/ 0 h 59"/>
                  <a:gd name="T4" fmla="*/ 0 w 11"/>
                  <a:gd name="T5" fmla="*/ 0 h 59"/>
                  <a:gd name="T6" fmla="*/ 11 w 11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9">
                    <a:moveTo>
                      <a:pt x="11" y="5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4" name="Line 322"/>
              <p:cNvSpPr>
                <a:spLocks noChangeShapeType="1"/>
              </p:cNvSpPr>
              <p:nvPr/>
            </p:nvSpPr>
            <p:spPr bwMode="auto">
              <a:xfrm flipH="1">
                <a:off x="4906" y="38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5" name="Freeform 323"/>
              <p:cNvSpPr>
                <a:spLocks/>
              </p:cNvSpPr>
              <p:nvPr/>
            </p:nvSpPr>
            <p:spPr bwMode="auto">
              <a:xfrm>
                <a:off x="4901" y="3845"/>
                <a:ext cx="10" cy="25"/>
              </a:xfrm>
              <a:custGeom>
                <a:avLst/>
                <a:gdLst>
                  <a:gd name="T0" fmla="*/ 46 w 46"/>
                  <a:gd name="T1" fmla="*/ 118 h 122"/>
                  <a:gd name="T2" fmla="*/ 36 w 46"/>
                  <a:gd name="T3" fmla="*/ 59 h 122"/>
                  <a:gd name="T4" fmla="*/ 25 w 46"/>
                  <a:gd name="T5" fmla="*/ 0 h 122"/>
                  <a:gd name="T6" fmla="*/ 0 w 46"/>
                  <a:gd name="T7" fmla="*/ 5 h 122"/>
                  <a:gd name="T8" fmla="*/ 10 w 46"/>
                  <a:gd name="T9" fmla="*/ 64 h 122"/>
                  <a:gd name="T10" fmla="*/ 21 w 46"/>
                  <a:gd name="T11" fmla="*/ 122 h 122"/>
                  <a:gd name="T12" fmla="*/ 46 w 46"/>
                  <a:gd name="T13" fmla="*/ 1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46" y="118"/>
                    </a:moveTo>
                    <a:lnTo>
                      <a:pt x="36" y="59"/>
                    </a:lnTo>
                    <a:lnTo>
                      <a:pt x="25" y="0"/>
                    </a:lnTo>
                    <a:lnTo>
                      <a:pt x="0" y="5"/>
                    </a:lnTo>
                    <a:lnTo>
                      <a:pt x="10" y="64"/>
                    </a:lnTo>
                    <a:lnTo>
                      <a:pt x="21" y="122"/>
                    </a:lnTo>
                    <a:lnTo>
                      <a:pt x="46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6" name="Freeform 324"/>
              <p:cNvSpPr>
                <a:spLocks/>
              </p:cNvSpPr>
              <p:nvPr/>
            </p:nvSpPr>
            <p:spPr bwMode="auto">
              <a:xfrm>
                <a:off x="4901" y="3845"/>
                <a:ext cx="10" cy="25"/>
              </a:xfrm>
              <a:custGeom>
                <a:avLst/>
                <a:gdLst>
                  <a:gd name="T0" fmla="*/ 46 w 46"/>
                  <a:gd name="T1" fmla="*/ 118 h 122"/>
                  <a:gd name="T2" fmla="*/ 36 w 46"/>
                  <a:gd name="T3" fmla="*/ 59 h 122"/>
                  <a:gd name="T4" fmla="*/ 25 w 46"/>
                  <a:gd name="T5" fmla="*/ 0 h 122"/>
                  <a:gd name="T6" fmla="*/ 0 w 46"/>
                  <a:gd name="T7" fmla="*/ 5 h 122"/>
                  <a:gd name="T8" fmla="*/ 10 w 46"/>
                  <a:gd name="T9" fmla="*/ 64 h 122"/>
                  <a:gd name="T10" fmla="*/ 21 w 46"/>
                  <a:gd name="T11" fmla="*/ 122 h 122"/>
                  <a:gd name="T12" fmla="*/ 46 w 46"/>
                  <a:gd name="T13" fmla="*/ 1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46" y="118"/>
                    </a:moveTo>
                    <a:lnTo>
                      <a:pt x="36" y="59"/>
                    </a:lnTo>
                    <a:lnTo>
                      <a:pt x="25" y="0"/>
                    </a:lnTo>
                    <a:lnTo>
                      <a:pt x="0" y="5"/>
                    </a:lnTo>
                    <a:lnTo>
                      <a:pt x="10" y="64"/>
                    </a:lnTo>
                    <a:lnTo>
                      <a:pt x="21" y="122"/>
                    </a:lnTo>
                    <a:lnTo>
                      <a:pt x="46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7" name="Freeform 325"/>
              <p:cNvSpPr>
                <a:spLocks/>
              </p:cNvSpPr>
              <p:nvPr/>
            </p:nvSpPr>
            <p:spPr bwMode="auto">
              <a:xfrm>
                <a:off x="4903" y="3858"/>
                <a:ext cx="3" cy="12"/>
              </a:xfrm>
              <a:custGeom>
                <a:avLst/>
                <a:gdLst>
                  <a:gd name="T0" fmla="*/ 0 w 11"/>
                  <a:gd name="T1" fmla="*/ 0 h 58"/>
                  <a:gd name="T2" fmla="*/ 11 w 11"/>
                  <a:gd name="T3" fmla="*/ 58 h 58"/>
                  <a:gd name="T4" fmla="*/ 11 w 11"/>
                  <a:gd name="T5" fmla="*/ 58 h 58"/>
                  <a:gd name="T6" fmla="*/ 0 w 11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8">
                    <a:moveTo>
                      <a:pt x="0" y="0"/>
                    </a:moveTo>
                    <a:lnTo>
                      <a:pt x="11" y="58"/>
                    </a:lnTo>
                    <a:lnTo>
                      <a:pt x="11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8" name="Line 326"/>
              <p:cNvSpPr>
                <a:spLocks noChangeShapeType="1"/>
              </p:cNvSpPr>
              <p:nvPr/>
            </p:nvSpPr>
            <p:spPr bwMode="auto">
              <a:xfrm>
                <a:off x="4906" y="38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9" name="Freeform 327"/>
              <p:cNvSpPr>
                <a:spLocks/>
              </p:cNvSpPr>
              <p:nvPr/>
            </p:nvSpPr>
            <p:spPr bwMode="auto">
              <a:xfrm>
                <a:off x="4896" y="3846"/>
                <a:ext cx="10" cy="25"/>
              </a:xfrm>
              <a:custGeom>
                <a:avLst/>
                <a:gdLst>
                  <a:gd name="T0" fmla="*/ 47 w 47"/>
                  <a:gd name="T1" fmla="*/ 117 h 122"/>
                  <a:gd name="T2" fmla="*/ 36 w 47"/>
                  <a:gd name="T3" fmla="*/ 59 h 122"/>
                  <a:gd name="T4" fmla="*/ 26 w 47"/>
                  <a:gd name="T5" fmla="*/ 0 h 122"/>
                  <a:gd name="T6" fmla="*/ 0 w 47"/>
                  <a:gd name="T7" fmla="*/ 4 h 122"/>
                  <a:gd name="T8" fmla="*/ 10 w 47"/>
                  <a:gd name="T9" fmla="*/ 63 h 122"/>
                  <a:gd name="T10" fmla="*/ 20 w 47"/>
                  <a:gd name="T11" fmla="*/ 122 h 122"/>
                  <a:gd name="T12" fmla="*/ 47 w 47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47" y="117"/>
                    </a:moveTo>
                    <a:lnTo>
                      <a:pt x="36" y="59"/>
                    </a:lnTo>
                    <a:lnTo>
                      <a:pt x="26" y="0"/>
                    </a:lnTo>
                    <a:lnTo>
                      <a:pt x="0" y="4"/>
                    </a:lnTo>
                    <a:lnTo>
                      <a:pt x="10" y="63"/>
                    </a:lnTo>
                    <a:lnTo>
                      <a:pt x="20" y="122"/>
                    </a:lnTo>
                    <a:lnTo>
                      <a:pt x="47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0" name="Freeform 328"/>
              <p:cNvSpPr>
                <a:spLocks/>
              </p:cNvSpPr>
              <p:nvPr/>
            </p:nvSpPr>
            <p:spPr bwMode="auto">
              <a:xfrm>
                <a:off x="4896" y="3846"/>
                <a:ext cx="10" cy="25"/>
              </a:xfrm>
              <a:custGeom>
                <a:avLst/>
                <a:gdLst>
                  <a:gd name="T0" fmla="*/ 47 w 47"/>
                  <a:gd name="T1" fmla="*/ 117 h 122"/>
                  <a:gd name="T2" fmla="*/ 36 w 47"/>
                  <a:gd name="T3" fmla="*/ 59 h 122"/>
                  <a:gd name="T4" fmla="*/ 26 w 47"/>
                  <a:gd name="T5" fmla="*/ 0 h 122"/>
                  <a:gd name="T6" fmla="*/ 0 w 47"/>
                  <a:gd name="T7" fmla="*/ 4 h 122"/>
                  <a:gd name="T8" fmla="*/ 10 w 47"/>
                  <a:gd name="T9" fmla="*/ 63 h 122"/>
                  <a:gd name="T10" fmla="*/ 20 w 47"/>
                  <a:gd name="T11" fmla="*/ 122 h 122"/>
                  <a:gd name="T12" fmla="*/ 47 w 47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47" y="117"/>
                    </a:moveTo>
                    <a:lnTo>
                      <a:pt x="36" y="59"/>
                    </a:lnTo>
                    <a:lnTo>
                      <a:pt x="26" y="0"/>
                    </a:lnTo>
                    <a:lnTo>
                      <a:pt x="0" y="4"/>
                    </a:lnTo>
                    <a:lnTo>
                      <a:pt x="10" y="63"/>
                    </a:lnTo>
                    <a:lnTo>
                      <a:pt x="20" y="122"/>
                    </a:lnTo>
                    <a:lnTo>
                      <a:pt x="47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1" name="Freeform 329"/>
              <p:cNvSpPr>
                <a:spLocks/>
              </p:cNvSpPr>
              <p:nvPr/>
            </p:nvSpPr>
            <p:spPr bwMode="auto">
              <a:xfrm>
                <a:off x="4896" y="3847"/>
                <a:ext cx="2" cy="12"/>
              </a:xfrm>
              <a:custGeom>
                <a:avLst/>
                <a:gdLst>
                  <a:gd name="T0" fmla="*/ 10 w 10"/>
                  <a:gd name="T1" fmla="*/ 59 h 59"/>
                  <a:gd name="T2" fmla="*/ 0 w 10"/>
                  <a:gd name="T3" fmla="*/ 0 h 59"/>
                  <a:gd name="T4" fmla="*/ 0 w 10"/>
                  <a:gd name="T5" fmla="*/ 0 h 59"/>
                  <a:gd name="T6" fmla="*/ 10 w 10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10" y="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2" name="Line 330"/>
              <p:cNvSpPr>
                <a:spLocks noChangeShapeType="1"/>
              </p:cNvSpPr>
              <p:nvPr/>
            </p:nvSpPr>
            <p:spPr bwMode="auto">
              <a:xfrm>
                <a:off x="4896" y="38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3" name="Freeform 331"/>
              <p:cNvSpPr>
                <a:spLocks/>
              </p:cNvSpPr>
              <p:nvPr/>
            </p:nvSpPr>
            <p:spPr bwMode="auto">
              <a:xfrm>
                <a:off x="4891" y="3847"/>
                <a:ext cx="9" cy="25"/>
              </a:xfrm>
              <a:custGeom>
                <a:avLst/>
                <a:gdLst>
                  <a:gd name="T0" fmla="*/ 47 w 47"/>
                  <a:gd name="T1" fmla="*/ 118 h 122"/>
                  <a:gd name="T2" fmla="*/ 37 w 47"/>
                  <a:gd name="T3" fmla="*/ 59 h 122"/>
                  <a:gd name="T4" fmla="*/ 27 w 47"/>
                  <a:gd name="T5" fmla="*/ 0 h 122"/>
                  <a:gd name="T6" fmla="*/ 0 w 47"/>
                  <a:gd name="T7" fmla="*/ 5 h 122"/>
                  <a:gd name="T8" fmla="*/ 11 w 47"/>
                  <a:gd name="T9" fmla="*/ 64 h 122"/>
                  <a:gd name="T10" fmla="*/ 21 w 47"/>
                  <a:gd name="T11" fmla="*/ 122 h 122"/>
                  <a:gd name="T12" fmla="*/ 47 w 47"/>
                  <a:gd name="T13" fmla="*/ 1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47" y="118"/>
                    </a:moveTo>
                    <a:lnTo>
                      <a:pt x="37" y="59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11" y="64"/>
                    </a:lnTo>
                    <a:lnTo>
                      <a:pt x="21" y="122"/>
                    </a:lnTo>
                    <a:lnTo>
                      <a:pt x="47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4" name="Freeform 332"/>
              <p:cNvSpPr>
                <a:spLocks/>
              </p:cNvSpPr>
              <p:nvPr/>
            </p:nvSpPr>
            <p:spPr bwMode="auto">
              <a:xfrm>
                <a:off x="4891" y="3847"/>
                <a:ext cx="9" cy="25"/>
              </a:xfrm>
              <a:custGeom>
                <a:avLst/>
                <a:gdLst>
                  <a:gd name="T0" fmla="*/ 47 w 47"/>
                  <a:gd name="T1" fmla="*/ 118 h 122"/>
                  <a:gd name="T2" fmla="*/ 37 w 47"/>
                  <a:gd name="T3" fmla="*/ 59 h 122"/>
                  <a:gd name="T4" fmla="*/ 27 w 47"/>
                  <a:gd name="T5" fmla="*/ 0 h 122"/>
                  <a:gd name="T6" fmla="*/ 0 w 47"/>
                  <a:gd name="T7" fmla="*/ 5 h 122"/>
                  <a:gd name="T8" fmla="*/ 11 w 47"/>
                  <a:gd name="T9" fmla="*/ 64 h 122"/>
                  <a:gd name="T10" fmla="*/ 21 w 47"/>
                  <a:gd name="T11" fmla="*/ 122 h 122"/>
                  <a:gd name="T12" fmla="*/ 47 w 47"/>
                  <a:gd name="T13" fmla="*/ 1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47" y="118"/>
                    </a:moveTo>
                    <a:lnTo>
                      <a:pt x="37" y="59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11" y="64"/>
                    </a:lnTo>
                    <a:lnTo>
                      <a:pt x="21" y="122"/>
                    </a:lnTo>
                    <a:lnTo>
                      <a:pt x="47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5" name="Freeform 333"/>
              <p:cNvSpPr>
                <a:spLocks/>
              </p:cNvSpPr>
              <p:nvPr/>
            </p:nvSpPr>
            <p:spPr bwMode="auto">
              <a:xfrm>
                <a:off x="4890" y="3848"/>
                <a:ext cx="3" cy="12"/>
              </a:xfrm>
              <a:custGeom>
                <a:avLst/>
                <a:gdLst>
                  <a:gd name="T0" fmla="*/ 13 w 13"/>
                  <a:gd name="T1" fmla="*/ 59 h 59"/>
                  <a:gd name="T2" fmla="*/ 2 w 13"/>
                  <a:gd name="T3" fmla="*/ 0 h 59"/>
                  <a:gd name="T4" fmla="*/ 0 w 13"/>
                  <a:gd name="T5" fmla="*/ 1 h 59"/>
                  <a:gd name="T6" fmla="*/ 13 w 1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13" y="59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6" name="Line 334"/>
              <p:cNvSpPr>
                <a:spLocks noChangeShapeType="1"/>
              </p:cNvSpPr>
              <p:nvPr/>
            </p:nvSpPr>
            <p:spPr bwMode="auto">
              <a:xfrm flipH="1">
                <a:off x="4890" y="38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7" name="Freeform 335"/>
              <p:cNvSpPr>
                <a:spLocks/>
              </p:cNvSpPr>
              <p:nvPr/>
            </p:nvSpPr>
            <p:spPr bwMode="auto">
              <a:xfrm>
                <a:off x="4885" y="3848"/>
                <a:ext cx="10" cy="25"/>
              </a:xfrm>
              <a:custGeom>
                <a:avLst/>
                <a:gdLst>
                  <a:gd name="T0" fmla="*/ 50 w 50"/>
                  <a:gd name="T1" fmla="*/ 115 h 121"/>
                  <a:gd name="T2" fmla="*/ 38 w 50"/>
                  <a:gd name="T3" fmla="*/ 58 h 121"/>
                  <a:gd name="T4" fmla="*/ 25 w 50"/>
                  <a:gd name="T5" fmla="*/ 0 h 121"/>
                  <a:gd name="T6" fmla="*/ 0 w 50"/>
                  <a:gd name="T7" fmla="*/ 6 h 121"/>
                  <a:gd name="T8" fmla="*/ 12 w 50"/>
                  <a:gd name="T9" fmla="*/ 63 h 121"/>
                  <a:gd name="T10" fmla="*/ 25 w 50"/>
                  <a:gd name="T11" fmla="*/ 121 h 121"/>
                  <a:gd name="T12" fmla="*/ 50 w 50"/>
                  <a:gd name="T13" fmla="*/ 11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5"/>
                    </a:moveTo>
                    <a:lnTo>
                      <a:pt x="38" y="58"/>
                    </a:lnTo>
                    <a:lnTo>
                      <a:pt x="25" y="0"/>
                    </a:lnTo>
                    <a:lnTo>
                      <a:pt x="0" y="6"/>
                    </a:lnTo>
                    <a:lnTo>
                      <a:pt x="12" y="63"/>
                    </a:lnTo>
                    <a:lnTo>
                      <a:pt x="25" y="121"/>
                    </a:lnTo>
                    <a:lnTo>
                      <a:pt x="50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8" name="Freeform 336"/>
              <p:cNvSpPr>
                <a:spLocks/>
              </p:cNvSpPr>
              <p:nvPr/>
            </p:nvSpPr>
            <p:spPr bwMode="auto">
              <a:xfrm>
                <a:off x="4885" y="3848"/>
                <a:ext cx="10" cy="25"/>
              </a:xfrm>
              <a:custGeom>
                <a:avLst/>
                <a:gdLst>
                  <a:gd name="T0" fmla="*/ 50 w 50"/>
                  <a:gd name="T1" fmla="*/ 115 h 121"/>
                  <a:gd name="T2" fmla="*/ 38 w 50"/>
                  <a:gd name="T3" fmla="*/ 58 h 121"/>
                  <a:gd name="T4" fmla="*/ 25 w 50"/>
                  <a:gd name="T5" fmla="*/ 0 h 121"/>
                  <a:gd name="T6" fmla="*/ 0 w 50"/>
                  <a:gd name="T7" fmla="*/ 6 h 121"/>
                  <a:gd name="T8" fmla="*/ 12 w 50"/>
                  <a:gd name="T9" fmla="*/ 63 h 121"/>
                  <a:gd name="T10" fmla="*/ 25 w 50"/>
                  <a:gd name="T11" fmla="*/ 121 h 121"/>
                  <a:gd name="T12" fmla="*/ 50 w 50"/>
                  <a:gd name="T13" fmla="*/ 11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5"/>
                    </a:moveTo>
                    <a:lnTo>
                      <a:pt x="38" y="58"/>
                    </a:lnTo>
                    <a:lnTo>
                      <a:pt x="25" y="0"/>
                    </a:lnTo>
                    <a:lnTo>
                      <a:pt x="0" y="6"/>
                    </a:lnTo>
                    <a:lnTo>
                      <a:pt x="12" y="63"/>
                    </a:lnTo>
                    <a:lnTo>
                      <a:pt x="25" y="121"/>
                    </a:lnTo>
                    <a:lnTo>
                      <a:pt x="50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9" name="Freeform 337"/>
              <p:cNvSpPr>
                <a:spLocks/>
              </p:cNvSpPr>
              <p:nvPr/>
            </p:nvSpPr>
            <p:spPr bwMode="auto">
              <a:xfrm>
                <a:off x="4885" y="3850"/>
                <a:ext cx="3" cy="11"/>
              </a:xfrm>
              <a:custGeom>
                <a:avLst/>
                <a:gdLst>
                  <a:gd name="T0" fmla="*/ 15 w 15"/>
                  <a:gd name="T1" fmla="*/ 57 h 57"/>
                  <a:gd name="T2" fmla="*/ 3 w 15"/>
                  <a:gd name="T3" fmla="*/ 0 h 57"/>
                  <a:gd name="T4" fmla="*/ 0 w 15"/>
                  <a:gd name="T5" fmla="*/ 0 h 57"/>
                  <a:gd name="T6" fmla="*/ 15 w 15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15" y="57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5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0" name="Line 338"/>
              <p:cNvSpPr>
                <a:spLocks noChangeShapeType="1"/>
              </p:cNvSpPr>
              <p:nvPr/>
            </p:nvSpPr>
            <p:spPr bwMode="auto">
              <a:xfrm flipH="1">
                <a:off x="4885" y="38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1" name="Freeform 339"/>
              <p:cNvSpPr>
                <a:spLocks/>
              </p:cNvSpPr>
              <p:nvPr/>
            </p:nvSpPr>
            <p:spPr bwMode="auto">
              <a:xfrm>
                <a:off x="4880" y="3850"/>
                <a:ext cx="11" cy="24"/>
              </a:xfrm>
              <a:custGeom>
                <a:avLst/>
                <a:gdLst>
                  <a:gd name="T0" fmla="*/ 56 w 56"/>
                  <a:gd name="T1" fmla="*/ 115 h 122"/>
                  <a:gd name="T2" fmla="*/ 41 w 56"/>
                  <a:gd name="T3" fmla="*/ 57 h 122"/>
                  <a:gd name="T4" fmla="*/ 26 w 56"/>
                  <a:gd name="T5" fmla="*/ 0 h 122"/>
                  <a:gd name="T6" fmla="*/ 0 w 56"/>
                  <a:gd name="T7" fmla="*/ 7 h 122"/>
                  <a:gd name="T8" fmla="*/ 15 w 56"/>
                  <a:gd name="T9" fmla="*/ 64 h 122"/>
                  <a:gd name="T10" fmla="*/ 30 w 56"/>
                  <a:gd name="T11" fmla="*/ 122 h 122"/>
                  <a:gd name="T12" fmla="*/ 56 w 56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56" y="115"/>
                    </a:moveTo>
                    <a:lnTo>
                      <a:pt x="41" y="57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5" y="64"/>
                    </a:lnTo>
                    <a:lnTo>
                      <a:pt x="30" y="122"/>
                    </a:lnTo>
                    <a:lnTo>
                      <a:pt x="56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2" name="Freeform 340"/>
              <p:cNvSpPr>
                <a:spLocks/>
              </p:cNvSpPr>
              <p:nvPr/>
            </p:nvSpPr>
            <p:spPr bwMode="auto">
              <a:xfrm>
                <a:off x="4880" y="3850"/>
                <a:ext cx="11" cy="24"/>
              </a:xfrm>
              <a:custGeom>
                <a:avLst/>
                <a:gdLst>
                  <a:gd name="T0" fmla="*/ 56 w 56"/>
                  <a:gd name="T1" fmla="*/ 115 h 122"/>
                  <a:gd name="T2" fmla="*/ 41 w 56"/>
                  <a:gd name="T3" fmla="*/ 57 h 122"/>
                  <a:gd name="T4" fmla="*/ 26 w 56"/>
                  <a:gd name="T5" fmla="*/ 0 h 122"/>
                  <a:gd name="T6" fmla="*/ 0 w 56"/>
                  <a:gd name="T7" fmla="*/ 7 h 122"/>
                  <a:gd name="T8" fmla="*/ 15 w 56"/>
                  <a:gd name="T9" fmla="*/ 64 h 122"/>
                  <a:gd name="T10" fmla="*/ 30 w 56"/>
                  <a:gd name="T11" fmla="*/ 122 h 122"/>
                  <a:gd name="T12" fmla="*/ 56 w 56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56" y="115"/>
                    </a:moveTo>
                    <a:lnTo>
                      <a:pt x="41" y="57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5" y="64"/>
                    </a:lnTo>
                    <a:lnTo>
                      <a:pt x="30" y="122"/>
                    </a:lnTo>
                    <a:lnTo>
                      <a:pt x="56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3" name="Freeform 341"/>
              <p:cNvSpPr>
                <a:spLocks/>
              </p:cNvSpPr>
              <p:nvPr/>
            </p:nvSpPr>
            <p:spPr bwMode="auto">
              <a:xfrm>
                <a:off x="4879" y="3851"/>
                <a:ext cx="4" cy="11"/>
              </a:xfrm>
              <a:custGeom>
                <a:avLst/>
                <a:gdLst>
                  <a:gd name="T0" fmla="*/ 16 w 16"/>
                  <a:gd name="T1" fmla="*/ 57 h 57"/>
                  <a:gd name="T2" fmla="*/ 1 w 16"/>
                  <a:gd name="T3" fmla="*/ 0 h 57"/>
                  <a:gd name="T4" fmla="*/ 0 w 16"/>
                  <a:gd name="T5" fmla="*/ 0 h 57"/>
                  <a:gd name="T6" fmla="*/ 16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16" y="5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4" name="Line 342"/>
              <p:cNvSpPr>
                <a:spLocks noChangeShapeType="1"/>
              </p:cNvSpPr>
              <p:nvPr/>
            </p:nvSpPr>
            <p:spPr bwMode="auto">
              <a:xfrm flipH="1">
                <a:off x="4879" y="38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5" name="Freeform 343"/>
              <p:cNvSpPr>
                <a:spLocks/>
              </p:cNvSpPr>
              <p:nvPr/>
            </p:nvSpPr>
            <p:spPr bwMode="auto">
              <a:xfrm>
                <a:off x="4874" y="3851"/>
                <a:ext cx="12" cy="24"/>
              </a:xfrm>
              <a:custGeom>
                <a:avLst/>
                <a:gdLst>
                  <a:gd name="T0" fmla="*/ 58 w 58"/>
                  <a:gd name="T1" fmla="*/ 115 h 122"/>
                  <a:gd name="T2" fmla="*/ 42 w 58"/>
                  <a:gd name="T3" fmla="*/ 57 h 122"/>
                  <a:gd name="T4" fmla="*/ 26 w 58"/>
                  <a:gd name="T5" fmla="*/ 0 h 122"/>
                  <a:gd name="T6" fmla="*/ 0 w 58"/>
                  <a:gd name="T7" fmla="*/ 7 h 122"/>
                  <a:gd name="T8" fmla="*/ 17 w 58"/>
                  <a:gd name="T9" fmla="*/ 64 h 122"/>
                  <a:gd name="T10" fmla="*/ 33 w 58"/>
                  <a:gd name="T11" fmla="*/ 122 h 122"/>
                  <a:gd name="T12" fmla="*/ 58 w 58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58" y="115"/>
                    </a:moveTo>
                    <a:lnTo>
                      <a:pt x="42" y="57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7" y="64"/>
                    </a:lnTo>
                    <a:lnTo>
                      <a:pt x="33" y="122"/>
                    </a:lnTo>
                    <a:lnTo>
                      <a:pt x="58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6" name="Freeform 344"/>
              <p:cNvSpPr>
                <a:spLocks/>
              </p:cNvSpPr>
              <p:nvPr/>
            </p:nvSpPr>
            <p:spPr bwMode="auto">
              <a:xfrm>
                <a:off x="4874" y="3851"/>
                <a:ext cx="12" cy="24"/>
              </a:xfrm>
              <a:custGeom>
                <a:avLst/>
                <a:gdLst>
                  <a:gd name="T0" fmla="*/ 58 w 58"/>
                  <a:gd name="T1" fmla="*/ 115 h 122"/>
                  <a:gd name="T2" fmla="*/ 42 w 58"/>
                  <a:gd name="T3" fmla="*/ 57 h 122"/>
                  <a:gd name="T4" fmla="*/ 26 w 58"/>
                  <a:gd name="T5" fmla="*/ 0 h 122"/>
                  <a:gd name="T6" fmla="*/ 0 w 58"/>
                  <a:gd name="T7" fmla="*/ 7 h 122"/>
                  <a:gd name="T8" fmla="*/ 17 w 58"/>
                  <a:gd name="T9" fmla="*/ 64 h 122"/>
                  <a:gd name="T10" fmla="*/ 33 w 58"/>
                  <a:gd name="T11" fmla="*/ 122 h 122"/>
                  <a:gd name="T12" fmla="*/ 58 w 58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58" y="115"/>
                    </a:moveTo>
                    <a:lnTo>
                      <a:pt x="42" y="57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7" y="64"/>
                    </a:lnTo>
                    <a:lnTo>
                      <a:pt x="33" y="122"/>
                    </a:lnTo>
                    <a:lnTo>
                      <a:pt x="58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7" name="Freeform 345"/>
              <p:cNvSpPr>
                <a:spLocks/>
              </p:cNvSpPr>
              <p:nvPr/>
            </p:nvSpPr>
            <p:spPr bwMode="auto">
              <a:xfrm>
                <a:off x="4874" y="3852"/>
                <a:ext cx="4" cy="12"/>
              </a:xfrm>
              <a:custGeom>
                <a:avLst/>
                <a:gdLst>
                  <a:gd name="T0" fmla="*/ 17 w 17"/>
                  <a:gd name="T1" fmla="*/ 57 h 57"/>
                  <a:gd name="T2" fmla="*/ 0 w 17"/>
                  <a:gd name="T3" fmla="*/ 0 h 57"/>
                  <a:gd name="T4" fmla="*/ 0 w 17"/>
                  <a:gd name="T5" fmla="*/ 0 h 57"/>
                  <a:gd name="T6" fmla="*/ 17 w 17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57">
                    <a:moveTo>
                      <a:pt x="17" y="5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8" name="Line 346"/>
              <p:cNvSpPr>
                <a:spLocks noChangeShapeType="1"/>
              </p:cNvSpPr>
              <p:nvPr/>
            </p:nvSpPr>
            <p:spPr bwMode="auto">
              <a:xfrm>
                <a:off x="4874" y="38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9" name="Freeform 347"/>
              <p:cNvSpPr>
                <a:spLocks/>
              </p:cNvSpPr>
              <p:nvPr/>
            </p:nvSpPr>
            <p:spPr bwMode="auto">
              <a:xfrm>
                <a:off x="4869" y="3852"/>
                <a:ext cx="12" cy="25"/>
              </a:xfrm>
              <a:custGeom>
                <a:avLst/>
                <a:gdLst>
                  <a:gd name="T0" fmla="*/ 58 w 58"/>
                  <a:gd name="T1" fmla="*/ 115 h 122"/>
                  <a:gd name="T2" fmla="*/ 42 w 58"/>
                  <a:gd name="T3" fmla="*/ 57 h 122"/>
                  <a:gd name="T4" fmla="*/ 25 w 58"/>
                  <a:gd name="T5" fmla="*/ 0 h 122"/>
                  <a:gd name="T6" fmla="*/ 0 w 58"/>
                  <a:gd name="T7" fmla="*/ 7 h 122"/>
                  <a:gd name="T8" fmla="*/ 16 w 58"/>
                  <a:gd name="T9" fmla="*/ 64 h 122"/>
                  <a:gd name="T10" fmla="*/ 32 w 58"/>
                  <a:gd name="T11" fmla="*/ 122 h 122"/>
                  <a:gd name="T12" fmla="*/ 58 w 58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58" y="115"/>
                    </a:moveTo>
                    <a:lnTo>
                      <a:pt x="42" y="57"/>
                    </a:lnTo>
                    <a:lnTo>
                      <a:pt x="25" y="0"/>
                    </a:lnTo>
                    <a:lnTo>
                      <a:pt x="0" y="7"/>
                    </a:lnTo>
                    <a:lnTo>
                      <a:pt x="16" y="64"/>
                    </a:lnTo>
                    <a:lnTo>
                      <a:pt x="32" y="122"/>
                    </a:lnTo>
                    <a:lnTo>
                      <a:pt x="58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0" name="Freeform 348"/>
              <p:cNvSpPr>
                <a:spLocks/>
              </p:cNvSpPr>
              <p:nvPr/>
            </p:nvSpPr>
            <p:spPr bwMode="auto">
              <a:xfrm>
                <a:off x="4869" y="3852"/>
                <a:ext cx="12" cy="25"/>
              </a:xfrm>
              <a:custGeom>
                <a:avLst/>
                <a:gdLst>
                  <a:gd name="T0" fmla="*/ 58 w 58"/>
                  <a:gd name="T1" fmla="*/ 115 h 122"/>
                  <a:gd name="T2" fmla="*/ 42 w 58"/>
                  <a:gd name="T3" fmla="*/ 57 h 122"/>
                  <a:gd name="T4" fmla="*/ 25 w 58"/>
                  <a:gd name="T5" fmla="*/ 0 h 122"/>
                  <a:gd name="T6" fmla="*/ 0 w 58"/>
                  <a:gd name="T7" fmla="*/ 7 h 122"/>
                  <a:gd name="T8" fmla="*/ 16 w 58"/>
                  <a:gd name="T9" fmla="*/ 64 h 122"/>
                  <a:gd name="T10" fmla="*/ 32 w 58"/>
                  <a:gd name="T11" fmla="*/ 122 h 122"/>
                  <a:gd name="T12" fmla="*/ 58 w 58"/>
                  <a:gd name="T13" fmla="*/ 11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58" y="115"/>
                    </a:moveTo>
                    <a:lnTo>
                      <a:pt x="42" y="57"/>
                    </a:lnTo>
                    <a:lnTo>
                      <a:pt x="25" y="0"/>
                    </a:lnTo>
                    <a:lnTo>
                      <a:pt x="0" y="7"/>
                    </a:lnTo>
                    <a:lnTo>
                      <a:pt x="16" y="64"/>
                    </a:lnTo>
                    <a:lnTo>
                      <a:pt x="32" y="122"/>
                    </a:lnTo>
                    <a:lnTo>
                      <a:pt x="58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1" name="Freeform 349"/>
              <p:cNvSpPr>
                <a:spLocks/>
              </p:cNvSpPr>
              <p:nvPr/>
            </p:nvSpPr>
            <p:spPr bwMode="auto">
              <a:xfrm>
                <a:off x="4869" y="3854"/>
                <a:ext cx="3" cy="11"/>
              </a:xfrm>
              <a:custGeom>
                <a:avLst/>
                <a:gdLst>
                  <a:gd name="T0" fmla="*/ 18 w 18"/>
                  <a:gd name="T1" fmla="*/ 57 h 57"/>
                  <a:gd name="T2" fmla="*/ 2 w 18"/>
                  <a:gd name="T3" fmla="*/ 0 h 57"/>
                  <a:gd name="T4" fmla="*/ 0 w 18"/>
                  <a:gd name="T5" fmla="*/ 1 h 57"/>
                  <a:gd name="T6" fmla="*/ 18 w 18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7">
                    <a:moveTo>
                      <a:pt x="18" y="57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8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2" name="Line 350"/>
              <p:cNvSpPr>
                <a:spLocks noChangeShapeType="1"/>
              </p:cNvSpPr>
              <p:nvPr/>
            </p:nvSpPr>
            <p:spPr bwMode="auto">
              <a:xfrm flipH="1">
                <a:off x="4869" y="38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3" name="Freeform 351"/>
              <p:cNvSpPr>
                <a:spLocks/>
              </p:cNvSpPr>
              <p:nvPr/>
            </p:nvSpPr>
            <p:spPr bwMode="auto">
              <a:xfrm>
                <a:off x="4864" y="3854"/>
                <a:ext cx="12" cy="24"/>
              </a:xfrm>
              <a:custGeom>
                <a:avLst/>
                <a:gdLst>
                  <a:gd name="T0" fmla="*/ 62 w 62"/>
                  <a:gd name="T1" fmla="*/ 112 h 121"/>
                  <a:gd name="T2" fmla="*/ 43 w 62"/>
                  <a:gd name="T3" fmla="*/ 56 h 121"/>
                  <a:gd name="T4" fmla="*/ 25 w 62"/>
                  <a:gd name="T5" fmla="*/ 0 h 121"/>
                  <a:gd name="T6" fmla="*/ 0 w 62"/>
                  <a:gd name="T7" fmla="*/ 8 h 121"/>
                  <a:gd name="T8" fmla="*/ 18 w 62"/>
                  <a:gd name="T9" fmla="*/ 64 h 121"/>
                  <a:gd name="T10" fmla="*/ 36 w 62"/>
                  <a:gd name="T11" fmla="*/ 121 h 121"/>
                  <a:gd name="T12" fmla="*/ 62 w 62"/>
                  <a:gd name="T13" fmla="*/ 11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62" y="112"/>
                    </a:moveTo>
                    <a:lnTo>
                      <a:pt x="43" y="56"/>
                    </a:lnTo>
                    <a:lnTo>
                      <a:pt x="25" y="0"/>
                    </a:lnTo>
                    <a:lnTo>
                      <a:pt x="0" y="8"/>
                    </a:lnTo>
                    <a:lnTo>
                      <a:pt x="18" y="64"/>
                    </a:lnTo>
                    <a:lnTo>
                      <a:pt x="36" y="121"/>
                    </a:lnTo>
                    <a:lnTo>
                      <a:pt x="62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4" name="Freeform 352"/>
              <p:cNvSpPr>
                <a:spLocks/>
              </p:cNvSpPr>
              <p:nvPr/>
            </p:nvSpPr>
            <p:spPr bwMode="auto">
              <a:xfrm>
                <a:off x="4864" y="3854"/>
                <a:ext cx="12" cy="24"/>
              </a:xfrm>
              <a:custGeom>
                <a:avLst/>
                <a:gdLst>
                  <a:gd name="T0" fmla="*/ 62 w 62"/>
                  <a:gd name="T1" fmla="*/ 112 h 121"/>
                  <a:gd name="T2" fmla="*/ 43 w 62"/>
                  <a:gd name="T3" fmla="*/ 56 h 121"/>
                  <a:gd name="T4" fmla="*/ 25 w 62"/>
                  <a:gd name="T5" fmla="*/ 0 h 121"/>
                  <a:gd name="T6" fmla="*/ 0 w 62"/>
                  <a:gd name="T7" fmla="*/ 8 h 121"/>
                  <a:gd name="T8" fmla="*/ 18 w 62"/>
                  <a:gd name="T9" fmla="*/ 64 h 121"/>
                  <a:gd name="T10" fmla="*/ 36 w 62"/>
                  <a:gd name="T11" fmla="*/ 121 h 121"/>
                  <a:gd name="T12" fmla="*/ 62 w 62"/>
                  <a:gd name="T13" fmla="*/ 11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62" y="112"/>
                    </a:moveTo>
                    <a:lnTo>
                      <a:pt x="43" y="56"/>
                    </a:lnTo>
                    <a:lnTo>
                      <a:pt x="25" y="0"/>
                    </a:lnTo>
                    <a:lnTo>
                      <a:pt x="0" y="8"/>
                    </a:lnTo>
                    <a:lnTo>
                      <a:pt x="18" y="64"/>
                    </a:lnTo>
                    <a:lnTo>
                      <a:pt x="36" y="121"/>
                    </a:lnTo>
                    <a:lnTo>
                      <a:pt x="62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5" name="Freeform 353"/>
              <p:cNvSpPr>
                <a:spLocks/>
              </p:cNvSpPr>
              <p:nvPr/>
            </p:nvSpPr>
            <p:spPr bwMode="auto">
              <a:xfrm>
                <a:off x="4859" y="3856"/>
                <a:ext cx="12" cy="24"/>
              </a:xfrm>
              <a:custGeom>
                <a:avLst/>
                <a:gdLst>
                  <a:gd name="T0" fmla="*/ 62 w 62"/>
                  <a:gd name="T1" fmla="*/ 113 h 121"/>
                  <a:gd name="T2" fmla="*/ 44 w 62"/>
                  <a:gd name="T3" fmla="*/ 56 h 121"/>
                  <a:gd name="T4" fmla="*/ 26 w 62"/>
                  <a:gd name="T5" fmla="*/ 0 h 121"/>
                  <a:gd name="T6" fmla="*/ 0 w 62"/>
                  <a:gd name="T7" fmla="*/ 8 h 121"/>
                  <a:gd name="T8" fmla="*/ 19 w 62"/>
                  <a:gd name="T9" fmla="*/ 64 h 121"/>
                  <a:gd name="T10" fmla="*/ 37 w 62"/>
                  <a:gd name="T11" fmla="*/ 121 h 121"/>
                  <a:gd name="T12" fmla="*/ 62 w 62"/>
                  <a:gd name="T13" fmla="*/ 11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62" y="113"/>
                    </a:moveTo>
                    <a:lnTo>
                      <a:pt x="44" y="56"/>
                    </a:lnTo>
                    <a:lnTo>
                      <a:pt x="26" y="0"/>
                    </a:lnTo>
                    <a:lnTo>
                      <a:pt x="0" y="8"/>
                    </a:lnTo>
                    <a:lnTo>
                      <a:pt x="19" y="64"/>
                    </a:lnTo>
                    <a:lnTo>
                      <a:pt x="37" y="121"/>
                    </a:lnTo>
                    <a:lnTo>
                      <a:pt x="62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6" name="Freeform 354"/>
              <p:cNvSpPr>
                <a:spLocks/>
              </p:cNvSpPr>
              <p:nvPr/>
            </p:nvSpPr>
            <p:spPr bwMode="auto">
              <a:xfrm>
                <a:off x="4859" y="3856"/>
                <a:ext cx="12" cy="24"/>
              </a:xfrm>
              <a:custGeom>
                <a:avLst/>
                <a:gdLst>
                  <a:gd name="T0" fmla="*/ 62 w 62"/>
                  <a:gd name="T1" fmla="*/ 113 h 121"/>
                  <a:gd name="T2" fmla="*/ 44 w 62"/>
                  <a:gd name="T3" fmla="*/ 56 h 121"/>
                  <a:gd name="T4" fmla="*/ 26 w 62"/>
                  <a:gd name="T5" fmla="*/ 0 h 121"/>
                  <a:gd name="T6" fmla="*/ 0 w 62"/>
                  <a:gd name="T7" fmla="*/ 8 h 121"/>
                  <a:gd name="T8" fmla="*/ 19 w 62"/>
                  <a:gd name="T9" fmla="*/ 64 h 121"/>
                  <a:gd name="T10" fmla="*/ 37 w 62"/>
                  <a:gd name="T11" fmla="*/ 121 h 121"/>
                  <a:gd name="T12" fmla="*/ 62 w 62"/>
                  <a:gd name="T13" fmla="*/ 11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62" y="113"/>
                    </a:moveTo>
                    <a:lnTo>
                      <a:pt x="44" y="56"/>
                    </a:lnTo>
                    <a:lnTo>
                      <a:pt x="26" y="0"/>
                    </a:lnTo>
                    <a:lnTo>
                      <a:pt x="0" y="8"/>
                    </a:lnTo>
                    <a:lnTo>
                      <a:pt x="19" y="64"/>
                    </a:lnTo>
                    <a:lnTo>
                      <a:pt x="37" y="121"/>
                    </a:lnTo>
                    <a:lnTo>
                      <a:pt x="62" y="1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7" name="Freeform 355"/>
              <p:cNvSpPr>
                <a:spLocks/>
              </p:cNvSpPr>
              <p:nvPr/>
            </p:nvSpPr>
            <p:spPr bwMode="auto">
              <a:xfrm>
                <a:off x="4858" y="3857"/>
                <a:ext cx="4" cy="11"/>
              </a:xfrm>
              <a:custGeom>
                <a:avLst/>
                <a:gdLst>
                  <a:gd name="T0" fmla="*/ 21 w 21"/>
                  <a:gd name="T1" fmla="*/ 56 h 56"/>
                  <a:gd name="T2" fmla="*/ 2 w 21"/>
                  <a:gd name="T3" fmla="*/ 0 h 56"/>
                  <a:gd name="T4" fmla="*/ 0 w 21"/>
                  <a:gd name="T5" fmla="*/ 1 h 56"/>
                  <a:gd name="T6" fmla="*/ 21 w 21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6">
                    <a:moveTo>
                      <a:pt x="21" y="5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1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8" name="Line 356"/>
              <p:cNvSpPr>
                <a:spLocks noChangeShapeType="1"/>
              </p:cNvSpPr>
              <p:nvPr/>
            </p:nvSpPr>
            <p:spPr bwMode="auto">
              <a:xfrm flipH="1">
                <a:off x="4858" y="38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9" name="Freeform 357"/>
              <p:cNvSpPr>
                <a:spLocks/>
              </p:cNvSpPr>
              <p:nvPr/>
            </p:nvSpPr>
            <p:spPr bwMode="auto">
              <a:xfrm>
                <a:off x="4853" y="3857"/>
                <a:ext cx="13" cy="24"/>
              </a:xfrm>
              <a:custGeom>
                <a:avLst/>
                <a:gdLst>
                  <a:gd name="T0" fmla="*/ 66 w 66"/>
                  <a:gd name="T1" fmla="*/ 110 h 120"/>
                  <a:gd name="T2" fmla="*/ 46 w 66"/>
                  <a:gd name="T3" fmla="*/ 55 h 120"/>
                  <a:gd name="T4" fmla="*/ 25 w 66"/>
                  <a:gd name="T5" fmla="*/ 0 h 120"/>
                  <a:gd name="T6" fmla="*/ 0 w 66"/>
                  <a:gd name="T7" fmla="*/ 9 h 120"/>
                  <a:gd name="T8" fmla="*/ 20 w 66"/>
                  <a:gd name="T9" fmla="*/ 64 h 120"/>
                  <a:gd name="T10" fmla="*/ 41 w 66"/>
                  <a:gd name="T11" fmla="*/ 120 h 120"/>
                  <a:gd name="T12" fmla="*/ 66 w 66"/>
                  <a:gd name="T13" fmla="*/ 11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66" y="110"/>
                    </a:moveTo>
                    <a:lnTo>
                      <a:pt x="46" y="55"/>
                    </a:lnTo>
                    <a:lnTo>
                      <a:pt x="25" y="0"/>
                    </a:lnTo>
                    <a:lnTo>
                      <a:pt x="0" y="9"/>
                    </a:lnTo>
                    <a:lnTo>
                      <a:pt x="20" y="64"/>
                    </a:lnTo>
                    <a:lnTo>
                      <a:pt x="41" y="120"/>
                    </a:lnTo>
                    <a:lnTo>
                      <a:pt x="66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0" name="Freeform 358"/>
              <p:cNvSpPr>
                <a:spLocks/>
              </p:cNvSpPr>
              <p:nvPr/>
            </p:nvSpPr>
            <p:spPr bwMode="auto">
              <a:xfrm>
                <a:off x="4853" y="3857"/>
                <a:ext cx="13" cy="24"/>
              </a:xfrm>
              <a:custGeom>
                <a:avLst/>
                <a:gdLst>
                  <a:gd name="T0" fmla="*/ 66 w 66"/>
                  <a:gd name="T1" fmla="*/ 110 h 120"/>
                  <a:gd name="T2" fmla="*/ 46 w 66"/>
                  <a:gd name="T3" fmla="*/ 55 h 120"/>
                  <a:gd name="T4" fmla="*/ 25 w 66"/>
                  <a:gd name="T5" fmla="*/ 0 h 120"/>
                  <a:gd name="T6" fmla="*/ 0 w 66"/>
                  <a:gd name="T7" fmla="*/ 9 h 120"/>
                  <a:gd name="T8" fmla="*/ 20 w 66"/>
                  <a:gd name="T9" fmla="*/ 64 h 120"/>
                  <a:gd name="T10" fmla="*/ 41 w 66"/>
                  <a:gd name="T11" fmla="*/ 120 h 120"/>
                  <a:gd name="T12" fmla="*/ 66 w 66"/>
                  <a:gd name="T13" fmla="*/ 11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66" y="110"/>
                    </a:moveTo>
                    <a:lnTo>
                      <a:pt x="46" y="55"/>
                    </a:lnTo>
                    <a:lnTo>
                      <a:pt x="25" y="0"/>
                    </a:lnTo>
                    <a:lnTo>
                      <a:pt x="0" y="9"/>
                    </a:lnTo>
                    <a:lnTo>
                      <a:pt x="20" y="64"/>
                    </a:lnTo>
                    <a:lnTo>
                      <a:pt x="41" y="120"/>
                    </a:lnTo>
                    <a:lnTo>
                      <a:pt x="66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1" name="Freeform 359"/>
              <p:cNvSpPr>
                <a:spLocks/>
              </p:cNvSpPr>
              <p:nvPr/>
            </p:nvSpPr>
            <p:spPr bwMode="auto">
              <a:xfrm>
                <a:off x="4848" y="3859"/>
                <a:ext cx="13" cy="24"/>
              </a:xfrm>
              <a:custGeom>
                <a:avLst/>
                <a:gdLst>
                  <a:gd name="T0" fmla="*/ 67 w 67"/>
                  <a:gd name="T1" fmla="*/ 111 h 120"/>
                  <a:gd name="T2" fmla="*/ 46 w 67"/>
                  <a:gd name="T3" fmla="*/ 55 h 120"/>
                  <a:gd name="T4" fmla="*/ 26 w 67"/>
                  <a:gd name="T5" fmla="*/ 0 h 120"/>
                  <a:gd name="T6" fmla="*/ 0 w 67"/>
                  <a:gd name="T7" fmla="*/ 9 h 120"/>
                  <a:gd name="T8" fmla="*/ 21 w 67"/>
                  <a:gd name="T9" fmla="*/ 65 h 120"/>
                  <a:gd name="T10" fmla="*/ 42 w 67"/>
                  <a:gd name="T11" fmla="*/ 120 h 120"/>
                  <a:gd name="T12" fmla="*/ 67 w 67"/>
                  <a:gd name="T13" fmla="*/ 1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67" y="111"/>
                    </a:moveTo>
                    <a:lnTo>
                      <a:pt x="46" y="55"/>
                    </a:lnTo>
                    <a:lnTo>
                      <a:pt x="26" y="0"/>
                    </a:lnTo>
                    <a:lnTo>
                      <a:pt x="0" y="9"/>
                    </a:lnTo>
                    <a:lnTo>
                      <a:pt x="21" y="65"/>
                    </a:lnTo>
                    <a:lnTo>
                      <a:pt x="42" y="120"/>
                    </a:lnTo>
                    <a:lnTo>
                      <a:pt x="67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2" name="Freeform 360"/>
              <p:cNvSpPr>
                <a:spLocks/>
              </p:cNvSpPr>
              <p:nvPr/>
            </p:nvSpPr>
            <p:spPr bwMode="auto">
              <a:xfrm>
                <a:off x="4848" y="3859"/>
                <a:ext cx="13" cy="24"/>
              </a:xfrm>
              <a:custGeom>
                <a:avLst/>
                <a:gdLst>
                  <a:gd name="T0" fmla="*/ 67 w 67"/>
                  <a:gd name="T1" fmla="*/ 111 h 120"/>
                  <a:gd name="T2" fmla="*/ 46 w 67"/>
                  <a:gd name="T3" fmla="*/ 55 h 120"/>
                  <a:gd name="T4" fmla="*/ 26 w 67"/>
                  <a:gd name="T5" fmla="*/ 0 h 120"/>
                  <a:gd name="T6" fmla="*/ 0 w 67"/>
                  <a:gd name="T7" fmla="*/ 9 h 120"/>
                  <a:gd name="T8" fmla="*/ 21 w 67"/>
                  <a:gd name="T9" fmla="*/ 65 h 120"/>
                  <a:gd name="T10" fmla="*/ 42 w 67"/>
                  <a:gd name="T11" fmla="*/ 120 h 120"/>
                  <a:gd name="T12" fmla="*/ 67 w 67"/>
                  <a:gd name="T13" fmla="*/ 11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67" y="111"/>
                    </a:moveTo>
                    <a:lnTo>
                      <a:pt x="46" y="55"/>
                    </a:lnTo>
                    <a:lnTo>
                      <a:pt x="26" y="0"/>
                    </a:lnTo>
                    <a:lnTo>
                      <a:pt x="0" y="9"/>
                    </a:lnTo>
                    <a:lnTo>
                      <a:pt x="21" y="65"/>
                    </a:lnTo>
                    <a:lnTo>
                      <a:pt x="42" y="120"/>
                    </a:lnTo>
                    <a:lnTo>
                      <a:pt x="67" y="1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3" name="Freeform 361"/>
              <p:cNvSpPr>
                <a:spLocks/>
              </p:cNvSpPr>
              <p:nvPr/>
            </p:nvSpPr>
            <p:spPr bwMode="auto">
              <a:xfrm>
                <a:off x="4848" y="3861"/>
                <a:ext cx="4" cy="11"/>
              </a:xfrm>
              <a:custGeom>
                <a:avLst/>
                <a:gdLst>
                  <a:gd name="T0" fmla="*/ 23 w 23"/>
                  <a:gd name="T1" fmla="*/ 56 h 56"/>
                  <a:gd name="T2" fmla="*/ 2 w 23"/>
                  <a:gd name="T3" fmla="*/ 0 h 56"/>
                  <a:gd name="T4" fmla="*/ 0 w 23"/>
                  <a:gd name="T5" fmla="*/ 2 h 56"/>
                  <a:gd name="T6" fmla="*/ 23 w 23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6">
                    <a:moveTo>
                      <a:pt x="23" y="5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3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4" name="Line 362"/>
              <p:cNvSpPr>
                <a:spLocks noChangeShapeType="1"/>
              </p:cNvSpPr>
              <p:nvPr/>
            </p:nvSpPr>
            <p:spPr bwMode="auto">
              <a:xfrm flipH="1">
                <a:off x="4848" y="38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5" name="Freeform 363"/>
              <p:cNvSpPr>
                <a:spLocks/>
              </p:cNvSpPr>
              <p:nvPr/>
            </p:nvSpPr>
            <p:spPr bwMode="auto">
              <a:xfrm>
                <a:off x="4843" y="3861"/>
                <a:ext cx="14" cy="24"/>
              </a:xfrm>
              <a:custGeom>
                <a:avLst/>
                <a:gdLst>
                  <a:gd name="T0" fmla="*/ 70 w 70"/>
                  <a:gd name="T1" fmla="*/ 108 h 118"/>
                  <a:gd name="T2" fmla="*/ 47 w 70"/>
                  <a:gd name="T3" fmla="*/ 54 h 118"/>
                  <a:gd name="T4" fmla="*/ 24 w 70"/>
                  <a:gd name="T5" fmla="*/ 0 h 118"/>
                  <a:gd name="T6" fmla="*/ 0 w 70"/>
                  <a:gd name="T7" fmla="*/ 10 h 118"/>
                  <a:gd name="T8" fmla="*/ 23 w 70"/>
                  <a:gd name="T9" fmla="*/ 64 h 118"/>
                  <a:gd name="T10" fmla="*/ 46 w 70"/>
                  <a:gd name="T11" fmla="*/ 118 h 118"/>
                  <a:gd name="T12" fmla="*/ 70 w 70"/>
                  <a:gd name="T13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6" name="Freeform 364"/>
              <p:cNvSpPr>
                <a:spLocks/>
              </p:cNvSpPr>
              <p:nvPr/>
            </p:nvSpPr>
            <p:spPr bwMode="auto">
              <a:xfrm>
                <a:off x="4843" y="3861"/>
                <a:ext cx="14" cy="24"/>
              </a:xfrm>
              <a:custGeom>
                <a:avLst/>
                <a:gdLst>
                  <a:gd name="T0" fmla="*/ 70 w 70"/>
                  <a:gd name="T1" fmla="*/ 108 h 118"/>
                  <a:gd name="T2" fmla="*/ 47 w 70"/>
                  <a:gd name="T3" fmla="*/ 54 h 118"/>
                  <a:gd name="T4" fmla="*/ 24 w 70"/>
                  <a:gd name="T5" fmla="*/ 0 h 118"/>
                  <a:gd name="T6" fmla="*/ 0 w 70"/>
                  <a:gd name="T7" fmla="*/ 10 h 118"/>
                  <a:gd name="T8" fmla="*/ 23 w 70"/>
                  <a:gd name="T9" fmla="*/ 64 h 118"/>
                  <a:gd name="T10" fmla="*/ 46 w 70"/>
                  <a:gd name="T11" fmla="*/ 118 h 118"/>
                  <a:gd name="T12" fmla="*/ 70 w 70"/>
                  <a:gd name="T13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7" name="Freeform 365"/>
              <p:cNvSpPr>
                <a:spLocks/>
              </p:cNvSpPr>
              <p:nvPr/>
            </p:nvSpPr>
            <p:spPr bwMode="auto">
              <a:xfrm>
                <a:off x="4838" y="3863"/>
                <a:ext cx="14" cy="24"/>
              </a:xfrm>
              <a:custGeom>
                <a:avLst/>
                <a:gdLst>
                  <a:gd name="T0" fmla="*/ 70 w 70"/>
                  <a:gd name="T1" fmla="*/ 108 h 118"/>
                  <a:gd name="T2" fmla="*/ 47 w 70"/>
                  <a:gd name="T3" fmla="*/ 54 h 118"/>
                  <a:gd name="T4" fmla="*/ 24 w 70"/>
                  <a:gd name="T5" fmla="*/ 0 h 118"/>
                  <a:gd name="T6" fmla="*/ 0 w 70"/>
                  <a:gd name="T7" fmla="*/ 10 h 118"/>
                  <a:gd name="T8" fmla="*/ 23 w 70"/>
                  <a:gd name="T9" fmla="*/ 64 h 118"/>
                  <a:gd name="T10" fmla="*/ 46 w 70"/>
                  <a:gd name="T11" fmla="*/ 118 h 118"/>
                  <a:gd name="T12" fmla="*/ 70 w 70"/>
                  <a:gd name="T13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8" name="Freeform 366"/>
              <p:cNvSpPr>
                <a:spLocks/>
              </p:cNvSpPr>
              <p:nvPr/>
            </p:nvSpPr>
            <p:spPr bwMode="auto">
              <a:xfrm>
                <a:off x="4838" y="3863"/>
                <a:ext cx="14" cy="24"/>
              </a:xfrm>
              <a:custGeom>
                <a:avLst/>
                <a:gdLst>
                  <a:gd name="T0" fmla="*/ 70 w 70"/>
                  <a:gd name="T1" fmla="*/ 108 h 118"/>
                  <a:gd name="T2" fmla="*/ 47 w 70"/>
                  <a:gd name="T3" fmla="*/ 54 h 118"/>
                  <a:gd name="T4" fmla="*/ 24 w 70"/>
                  <a:gd name="T5" fmla="*/ 0 h 118"/>
                  <a:gd name="T6" fmla="*/ 0 w 70"/>
                  <a:gd name="T7" fmla="*/ 10 h 118"/>
                  <a:gd name="T8" fmla="*/ 23 w 70"/>
                  <a:gd name="T9" fmla="*/ 64 h 118"/>
                  <a:gd name="T10" fmla="*/ 46 w 70"/>
                  <a:gd name="T11" fmla="*/ 118 h 118"/>
                  <a:gd name="T12" fmla="*/ 70 w 70"/>
                  <a:gd name="T13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9" name="Freeform 367"/>
              <p:cNvSpPr>
                <a:spLocks/>
              </p:cNvSpPr>
              <p:nvPr/>
            </p:nvSpPr>
            <p:spPr bwMode="auto">
              <a:xfrm>
                <a:off x="4833" y="3865"/>
                <a:ext cx="14" cy="24"/>
              </a:xfrm>
              <a:custGeom>
                <a:avLst/>
                <a:gdLst>
                  <a:gd name="T0" fmla="*/ 70 w 70"/>
                  <a:gd name="T1" fmla="*/ 108 h 119"/>
                  <a:gd name="T2" fmla="*/ 47 w 70"/>
                  <a:gd name="T3" fmla="*/ 54 h 119"/>
                  <a:gd name="T4" fmla="*/ 24 w 70"/>
                  <a:gd name="T5" fmla="*/ 0 h 119"/>
                  <a:gd name="T6" fmla="*/ 0 w 70"/>
                  <a:gd name="T7" fmla="*/ 11 h 119"/>
                  <a:gd name="T8" fmla="*/ 23 w 70"/>
                  <a:gd name="T9" fmla="*/ 65 h 119"/>
                  <a:gd name="T10" fmla="*/ 46 w 70"/>
                  <a:gd name="T11" fmla="*/ 119 h 119"/>
                  <a:gd name="T12" fmla="*/ 70 w 70"/>
                  <a:gd name="T13" fmla="*/ 10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1"/>
                    </a:ln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0" name="Freeform 368"/>
              <p:cNvSpPr>
                <a:spLocks/>
              </p:cNvSpPr>
              <p:nvPr/>
            </p:nvSpPr>
            <p:spPr bwMode="auto">
              <a:xfrm>
                <a:off x="4833" y="3865"/>
                <a:ext cx="14" cy="24"/>
              </a:xfrm>
              <a:custGeom>
                <a:avLst/>
                <a:gdLst>
                  <a:gd name="T0" fmla="*/ 70 w 70"/>
                  <a:gd name="T1" fmla="*/ 108 h 119"/>
                  <a:gd name="T2" fmla="*/ 47 w 70"/>
                  <a:gd name="T3" fmla="*/ 54 h 119"/>
                  <a:gd name="T4" fmla="*/ 24 w 70"/>
                  <a:gd name="T5" fmla="*/ 0 h 119"/>
                  <a:gd name="T6" fmla="*/ 0 w 70"/>
                  <a:gd name="T7" fmla="*/ 11 h 119"/>
                  <a:gd name="T8" fmla="*/ 23 w 70"/>
                  <a:gd name="T9" fmla="*/ 65 h 119"/>
                  <a:gd name="T10" fmla="*/ 46 w 70"/>
                  <a:gd name="T11" fmla="*/ 119 h 119"/>
                  <a:gd name="T12" fmla="*/ 70 w 70"/>
                  <a:gd name="T13" fmla="*/ 10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70" y="108"/>
                    </a:moveTo>
                    <a:lnTo>
                      <a:pt x="47" y="54"/>
                    </a:lnTo>
                    <a:lnTo>
                      <a:pt x="24" y="0"/>
                    </a:lnTo>
                    <a:lnTo>
                      <a:pt x="0" y="11"/>
                    </a:ln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1" name="Freeform 369"/>
              <p:cNvSpPr>
                <a:spLocks/>
              </p:cNvSpPr>
              <p:nvPr/>
            </p:nvSpPr>
            <p:spPr bwMode="auto">
              <a:xfrm>
                <a:off x="4833" y="3868"/>
                <a:ext cx="5" cy="10"/>
              </a:xfrm>
              <a:custGeom>
                <a:avLst/>
                <a:gdLst>
                  <a:gd name="T0" fmla="*/ 26 w 26"/>
                  <a:gd name="T1" fmla="*/ 54 h 54"/>
                  <a:gd name="T2" fmla="*/ 3 w 26"/>
                  <a:gd name="T3" fmla="*/ 0 h 54"/>
                  <a:gd name="T4" fmla="*/ 0 w 26"/>
                  <a:gd name="T5" fmla="*/ 1 h 54"/>
                  <a:gd name="T6" fmla="*/ 26 w 26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26" y="54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26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2" name="Line 370"/>
              <p:cNvSpPr>
                <a:spLocks noChangeShapeType="1"/>
              </p:cNvSpPr>
              <p:nvPr/>
            </p:nvSpPr>
            <p:spPr bwMode="auto">
              <a:xfrm flipH="1">
                <a:off x="4833" y="38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3" name="Freeform 371"/>
              <p:cNvSpPr>
                <a:spLocks/>
              </p:cNvSpPr>
              <p:nvPr/>
            </p:nvSpPr>
            <p:spPr bwMode="auto">
              <a:xfrm>
                <a:off x="4828" y="3868"/>
                <a:ext cx="15" cy="23"/>
              </a:xfrm>
              <a:custGeom>
                <a:avLst/>
                <a:gdLst>
                  <a:gd name="T0" fmla="*/ 75 w 75"/>
                  <a:gd name="T1" fmla="*/ 106 h 117"/>
                  <a:gd name="T2" fmla="*/ 50 w 75"/>
                  <a:gd name="T3" fmla="*/ 53 h 117"/>
                  <a:gd name="T4" fmla="*/ 24 w 75"/>
                  <a:gd name="T5" fmla="*/ 0 h 117"/>
                  <a:gd name="T6" fmla="*/ 0 w 75"/>
                  <a:gd name="T7" fmla="*/ 11 h 117"/>
                  <a:gd name="T8" fmla="*/ 25 w 75"/>
                  <a:gd name="T9" fmla="*/ 64 h 117"/>
                  <a:gd name="T10" fmla="*/ 51 w 75"/>
                  <a:gd name="T11" fmla="*/ 117 h 117"/>
                  <a:gd name="T12" fmla="*/ 75 w 75"/>
                  <a:gd name="T13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75" y="106"/>
                    </a:moveTo>
                    <a:lnTo>
                      <a:pt x="50" y="53"/>
                    </a:lnTo>
                    <a:lnTo>
                      <a:pt x="24" y="0"/>
                    </a:lnTo>
                    <a:lnTo>
                      <a:pt x="0" y="11"/>
                    </a:lnTo>
                    <a:lnTo>
                      <a:pt x="25" y="64"/>
                    </a:lnTo>
                    <a:lnTo>
                      <a:pt x="51" y="117"/>
                    </a:lnTo>
                    <a:lnTo>
                      <a:pt x="75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4" name="Freeform 372"/>
              <p:cNvSpPr>
                <a:spLocks/>
              </p:cNvSpPr>
              <p:nvPr/>
            </p:nvSpPr>
            <p:spPr bwMode="auto">
              <a:xfrm>
                <a:off x="4828" y="3868"/>
                <a:ext cx="15" cy="23"/>
              </a:xfrm>
              <a:custGeom>
                <a:avLst/>
                <a:gdLst>
                  <a:gd name="T0" fmla="*/ 75 w 75"/>
                  <a:gd name="T1" fmla="*/ 106 h 117"/>
                  <a:gd name="T2" fmla="*/ 50 w 75"/>
                  <a:gd name="T3" fmla="*/ 53 h 117"/>
                  <a:gd name="T4" fmla="*/ 24 w 75"/>
                  <a:gd name="T5" fmla="*/ 0 h 117"/>
                  <a:gd name="T6" fmla="*/ 0 w 75"/>
                  <a:gd name="T7" fmla="*/ 11 h 117"/>
                  <a:gd name="T8" fmla="*/ 25 w 75"/>
                  <a:gd name="T9" fmla="*/ 64 h 117"/>
                  <a:gd name="T10" fmla="*/ 51 w 75"/>
                  <a:gd name="T11" fmla="*/ 117 h 117"/>
                  <a:gd name="T12" fmla="*/ 75 w 75"/>
                  <a:gd name="T13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75" y="106"/>
                    </a:moveTo>
                    <a:lnTo>
                      <a:pt x="50" y="53"/>
                    </a:lnTo>
                    <a:lnTo>
                      <a:pt x="24" y="0"/>
                    </a:lnTo>
                    <a:lnTo>
                      <a:pt x="0" y="11"/>
                    </a:lnTo>
                    <a:lnTo>
                      <a:pt x="25" y="64"/>
                    </a:lnTo>
                    <a:lnTo>
                      <a:pt x="51" y="117"/>
                    </a:lnTo>
                    <a:lnTo>
                      <a:pt x="75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5" name="Freeform 373"/>
              <p:cNvSpPr>
                <a:spLocks/>
              </p:cNvSpPr>
              <p:nvPr/>
            </p:nvSpPr>
            <p:spPr bwMode="auto">
              <a:xfrm>
                <a:off x="4827" y="3870"/>
                <a:ext cx="6" cy="11"/>
              </a:xfrm>
              <a:custGeom>
                <a:avLst/>
                <a:gdLst>
                  <a:gd name="T0" fmla="*/ 27 w 27"/>
                  <a:gd name="T1" fmla="*/ 53 h 53"/>
                  <a:gd name="T2" fmla="*/ 2 w 27"/>
                  <a:gd name="T3" fmla="*/ 0 h 53"/>
                  <a:gd name="T4" fmla="*/ 0 w 27"/>
                  <a:gd name="T5" fmla="*/ 0 h 53"/>
                  <a:gd name="T6" fmla="*/ 27 w 27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3">
                    <a:moveTo>
                      <a:pt x="27" y="5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6" name="Line 374"/>
              <p:cNvSpPr>
                <a:spLocks noChangeShapeType="1"/>
              </p:cNvSpPr>
              <p:nvPr/>
            </p:nvSpPr>
            <p:spPr bwMode="auto">
              <a:xfrm flipH="1">
                <a:off x="4827" y="38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7" name="Freeform 375"/>
              <p:cNvSpPr>
                <a:spLocks/>
              </p:cNvSpPr>
              <p:nvPr/>
            </p:nvSpPr>
            <p:spPr bwMode="auto">
              <a:xfrm>
                <a:off x="4823" y="3870"/>
                <a:ext cx="15" cy="24"/>
              </a:xfrm>
              <a:custGeom>
                <a:avLst/>
                <a:gdLst>
                  <a:gd name="T0" fmla="*/ 79 w 79"/>
                  <a:gd name="T1" fmla="*/ 106 h 119"/>
                  <a:gd name="T2" fmla="*/ 51 w 79"/>
                  <a:gd name="T3" fmla="*/ 53 h 119"/>
                  <a:gd name="T4" fmla="*/ 24 w 79"/>
                  <a:gd name="T5" fmla="*/ 0 h 119"/>
                  <a:gd name="T6" fmla="*/ 0 w 79"/>
                  <a:gd name="T7" fmla="*/ 13 h 119"/>
                  <a:gd name="T8" fmla="*/ 27 w 79"/>
                  <a:gd name="T9" fmla="*/ 66 h 119"/>
                  <a:gd name="T10" fmla="*/ 55 w 79"/>
                  <a:gd name="T11" fmla="*/ 119 h 119"/>
                  <a:gd name="T12" fmla="*/ 79 w 79"/>
                  <a:gd name="T13" fmla="*/ 10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79" y="106"/>
                    </a:moveTo>
                    <a:lnTo>
                      <a:pt x="51" y="53"/>
                    </a:lnTo>
                    <a:lnTo>
                      <a:pt x="24" y="0"/>
                    </a:lnTo>
                    <a:lnTo>
                      <a:pt x="0" y="13"/>
                    </a:lnTo>
                    <a:lnTo>
                      <a:pt x="27" y="66"/>
                    </a:lnTo>
                    <a:lnTo>
                      <a:pt x="55" y="119"/>
                    </a:lnTo>
                    <a:lnTo>
                      <a:pt x="79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8" name="Freeform 376"/>
              <p:cNvSpPr>
                <a:spLocks/>
              </p:cNvSpPr>
              <p:nvPr/>
            </p:nvSpPr>
            <p:spPr bwMode="auto">
              <a:xfrm>
                <a:off x="4823" y="3870"/>
                <a:ext cx="15" cy="24"/>
              </a:xfrm>
              <a:custGeom>
                <a:avLst/>
                <a:gdLst>
                  <a:gd name="T0" fmla="*/ 79 w 79"/>
                  <a:gd name="T1" fmla="*/ 106 h 119"/>
                  <a:gd name="T2" fmla="*/ 51 w 79"/>
                  <a:gd name="T3" fmla="*/ 53 h 119"/>
                  <a:gd name="T4" fmla="*/ 24 w 79"/>
                  <a:gd name="T5" fmla="*/ 0 h 119"/>
                  <a:gd name="T6" fmla="*/ 0 w 79"/>
                  <a:gd name="T7" fmla="*/ 13 h 119"/>
                  <a:gd name="T8" fmla="*/ 27 w 79"/>
                  <a:gd name="T9" fmla="*/ 66 h 119"/>
                  <a:gd name="T10" fmla="*/ 55 w 79"/>
                  <a:gd name="T11" fmla="*/ 119 h 119"/>
                  <a:gd name="T12" fmla="*/ 79 w 79"/>
                  <a:gd name="T13" fmla="*/ 10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79" y="106"/>
                    </a:moveTo>
                    <a:lnTo>
                      <a:pt x="51" y="53"/>
                    </a:lnTo>
                    <a:lnTo>
                      <a:pt x="24" y="0"/>
                    </a:lnTo>
                    <a:lnTo>
                      <a:pt x="0" y="13"/>
                    </a:lnTo>
                    <a:lnTo>
                      <a:pt x="27" y="66"/>
                    </a:lnTo>
                    <a:lnTo>
                      <a:pt x="55" y="119"/>
                    </a:lnTo>
                    <a:lnTo>
                      <a:pt x="79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9" name="Freeform 377"/>
              <p:cNvSpPr>
                <a:spLocks/>
              </p:cNvSpPr>
              <p:nvPr/>
            </p:nvSpPr>
            <p:spPr bwMode="auto">
              <a:xfrm>
                <a:off x="4828" y="3883"/>
                <a:ext cx="6" cy="11"/>
              </a:xfrm>
              <a:custGeom>
                <a:avLst/>
                <a:gdLst>
                  <a:gd name="T0" fmla="*/ 0 w 28"/>
                  <a:gd name="T1" fmla="*/ 0 h 53"/>
                  <a:gd name="T2" fmla="*/ 28 w 28"/>
                  <a:gd name="T3" fmla="*/ 53 h 53"/>
                  <a:gd name="T4" fmla="*/ 27 w 28"/>
                  <a:gd name="T5" fmla="*/ 53 h 53"/>
                  <a:gd name="T6" fmla="*/ 0 w 28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0" y="0"/>
                    </a:moveTo>
                    <a:lnTo>
                      <a:pt x="28" y="53"/>
                    </a:lnTo>
                    <a:lnTo>
                      <a:pt x="27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0" name="Line 378"/>
              <p:cNvSpPr>
                <a:spLocks noChangeShapeType="1"/>
              </p:cNvSpPr>
              <p:nvPr/>
            </p:nvSpPr>
            <p:spPr bwMode="auto">
              <a:xfrm flipH="1">
                <a:off x="4833" y="38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1" name="Freeform 379"/>
              <p:cNvSpPr>
                <a:spLocks/>
              </p:cNvSpPr>
              <p:nvPr/>
            </p:nvSpPr>
            <p:spPr bwMode="auto">
              <a:xfrm>
                <a:off x="4818" y="3873"/>
                <a:ext cx="15" cy="23"/>
              </a:xfrm>
              <a:custGeom>
                <a:avLst/>
                <a:gdLst>
                  <a:gd name="T0" fmla="*/ 76 w 76"/>
                  <a:gd name="T1" fmla="*/ 106 h 117"/>
                  <a:gd name="T2" fmla="*/ 49 w 76"/>
                  <a:gd name="T3" fmla="*/ 53 h 117"/>
                  <a:gd name="T4" fmla="*/ 23 w 76"/>
                  <a:gd name="T5" fmla="*/ 0 h 117"/>
                  <a:gd name="T6" fmla="*/ 0 w 76"/>
                  <a:gd name="T7" fmla="*/ 11 h 117"/>
                  <a:gd name="T8" fmla="*/ 26 w 76"/>
                  <a:gd name="T9" fmla="*/ 64 h 117"/>
                  <a:gd name="T10" fmla="*/ 53 w 76"/>
                  <a:gd name="T11" fmla="*/ 117 h 117"/>
                  <a:gd name="T12" fmla="*/ 76 w 76"/>
                  <a:gd name="T13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76" y="106"/>
                    </a:moveTo>
                    <a:lnTo>
                      <a:pt x="49" y="53"/>
                    </a:lnTo>
                    <a:lnTo>
                      <a:pt x="23" y="0"/>
                    </a:lnTo>
                    <a:lnTo>
                      <a:pt x="0" y="11"/>
                    </a:lnTo>
                    <a:lnTo>
                      <a:pt x="26" y="64"/>
                    </a:lnTo>
                    <a:lnTo>
                      <a:pt x="53" y="117"/>
                    </a:lnTo>
                    <a:lnTo>
                      <a:pt x="76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2" name="Freeform 380"/>
              <p:cNvSpPr>
                <a:spLocks/>
              </p:cNvSpPr>
              <p:nvPr/>
            </p:nvSpPr>
            <p:spPr bwMode="auto">
              <a:xfrm>
                <a:off x="4818" y="3873"/>
                <a:ext cx="15" cy="23"/>
              </a:xfrm>
              <a:custGeom>
                <a:avLst/>
                <a:gdLst>
                  <a:gd name="T0" fmla="*/ 76 w 76"/>
                  <a:gd name="T1" fmla="*/ 106 h 117"/>
                  <a:gd name="T2" fmla="*/ 49 w 76"/>
                  <a:gd name="T3" fmla="*/ 53 h 117"/>
                  <a:gd name="T4" fmla="*/ 23 w 76"/>
                  <a:gd name="T5" fmla="*/ 0 h 117"/>
                  <a:gd name="T6" fmla="*/ 0 w 76"/>
                  <a:gd name="T7" fmla="*/ 11 h 117"/>
                  <a:gd name="T8" fmla="*/ 26 w 76"/>
                  <a:gd name="T9" fmla="*/ 64 h 117"/>
                  <a:gd name="T10" fmla="*/ 53 w 76"/>
                  <a:gd name="T11" fmla="*/ 117 h 117"/>
                  <a:gd name="T12" fmla="*/ 76 w 76"/>
                  <a:gd name="T13" fmla="*/ 10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76" y="106"/>
                    </a:moveTo>
                    <a:lnTo>
                      <a:pt x="49" y="53"/>
                    </a:lnTo>
                    <a:lnTo>
                      <a:pt x="23" y="0"/>
                    </a:lnTo>
                    <a:lnTo>
                      <a:pt x="0" y="11"/>
                    </a:lnTo>
                    <a:lnTo>
                      <a:pt x="26" y="64"/>
                    </a:lnTo>
                    <a:lnTo>
                      <a:pt x="53" y="117"/>
                    </a:lnTo>
                    <a:lnTo>
                      <a:pt x="76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3" name="Freeform 381"/>
              <p:cNvSpPr>
                <a:spLocks/>
              </p:cNvSpPr>
              <p:nvPr/>
            </p:nvSpPr>
            <p:spPr bwMode="auto">
              <a:xfrm>
                <a:off x="4817" y="3875"/>
                <a:ext cx="6" cy="10"/>
              </a:xfrm>
              <a:custGeom>
                <a:avLst/>
                <a:gdLst>
                  <a:gd name="T0" fmla="*/ 30 w 30"/>
                  <a:gd name="T1" fmla="*/ 53 h 53"/>
                  <a:gd name="T2" fmla="*/ 4 w 30"/>
                  <a:gd name="T3" fmla="*/ 0 h 53"/>
                  <a:gd name="T4" fmla="*/ 0 w 30"/>
                  <a:gd name="T5" fmla="*/ 3 h 53"/>
                  <a:gd name="T6" fmla="*/ 30 w 3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30" y="53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4" name="Line 382"/>
              <p:cNvSpPr>
                <a:spLocks noChangeShapeType="1"/>
              </p:cNvSpPr>
              <p:nvPr/>
            </p:nvSpPr>
            <p:spPr bwMode="auto">
              <a:xfrm flipH="1">
                <a:off x="4817" y="38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5" name="Freeform 383"/>
              <p:cNvSpPr>
                <a:spLocks/>
              </p:cNvSpPr>
              <p:nvPr/>
            </p:nvSpPr>
            <p:spPr bwMode="auto">
              <a:xfrm>
                <a:off x="4813" y="3875"/>
                <a:ext cx="16" cy="23"/>
              </a:xfrm>
              <a:custGeom>
                <a:avLst/>
                <a:gdLst>
                  <a:gd name="T0" fmla="*/ 83 w 83"/>
                  <a:gd name="T1" fmla="*/ 101 h 115"/>
                  <a:gd name="T2" fmla="*/ 53 w 83"/>
                  <a:gd name="T3" fmla="*/ 50 h 115"/>
                  <a:gd name="T4" fmla="*/ 23 w 83"/>
                  <a:gd name="T5" fmla="*/ 0 h 115"/>
                  <a:gd name="T6" fmla="*/ 0 w 83"/>
                  <a:gd name="T7" fmla="*/ 14 h 115"/>
                  <a:gd name="T8" fmla="*/ 30 w 83"/>
                  <a:gd name="T9" fmla="*/ 64 h 115"/>
                  <a:gd name="T10" fmla="*/ 60 w 83"/>
                  <a:gd name="T11" fmla="*/ 115 h 115"/>
                  <a:gd name="T12" fmla="*/ 83 w 83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83" y="101"/>
                    </a:moveTo>
                    <a:lnTo>
                      <a:pt x="53" y="50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30" y="64"/>
                    </a:lnTo>
                    <a:lnTo>
                      <a:pt x="60" y="115"/>
                    </a:lnTo>
                    <a:lnTo>
                      <a:pt x="83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6" name="Freeform 384"/>
              <p:cNvSpPr>
                <a:spLocks/>
              </p:cNvSpPr>
              <p:nvPr/>
            </p:nvSpPr>
            <p:spPr bwMode="auto">
              <a:xfrm>
                <a:off x="4813" y="3875"/>
                <a:ext cx="16" cy="23"/>
              </a:xfrm>
              <a:custGeom>
                <a:avLst/>
                <a:gdLst>
                  <a:gd name="T0" fmla="*/ 83 w 83"/>
                  <a:gd name="T1" fmla="*/ 101 h 115"/>
                  <a:gd name="T2" fmla="*/ 53 w 83"/>
                  <a:gd name="T3" fmla="*/ 50 h 115"/>
                  <a:gd name="T4" fmla="*/ 23 w 83"/>
                  <a:gd name="T5" fmla="*/ 0 h 115"/>
                  <a:gd name="T6" fmla="*/ 0 w 83"/>
                  <a:gd name="T7" fmla="*/ 14 h 115"/>
                  <a:gd name="T8" fmla="*/ 30 w 83"/>
                  <a:gd name="T9" fmla="*/ 64 h 115"/>
                  <a:gd name="T10" fmla="*/ 60 w 83"/>
                  <a:gd name="T11" fmla="*/ 115 h 115"/>
                  <a:gd name="T12" fmla="*/ 83 w 83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83" y="101"/>
                    </a:moveTo>
                    <a:lnTo>
                      <a:pt x="53" y="50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30" y="64"/>
                    </a:lnTo>
                    <a:lnTo>
                      <a:pt x="60" y="115"/>
                    </a:lnTo>
                    <a:lnTo>
                      <a:pt x="83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7" name="Freeform 385"/>
              <p:cNvSpPr>
                <a:spLocks/>
              </p:cNvSpPr>
              <p:nvPr/>
            </p:nvSpPr>
            <p:spPr bwMode="auto">
              <a:xfrm>
                <a:off x="4819" y="3888"/>
                <a:ext cx="6" cy="11"/>
              </a:xfrm>
              <a:custGeom>
                <a:avLst/>
                <a:gdLst>
                  <a:gd name="T0" fmla="*/ 0 w 30"/>
                  <a:gd name="T1" fmla="*/ 0 h 52"/>
                  <a:gd name="T2" fmla="*/ 30 w 30"/>
                  <a:gd name="T3" fmla="*/ 51 h 52"/>
                  <a:gd name="T4" fmla="*/ 29 w 30"/>
                  <a:gd name="T5" fmla="*/ 52 h 52"/>
                  <a:gd name="T6" fmla="*/ 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0"/>
                    </a:moveTo>
                    <a:lnTo>
                      <a:pt x="30" y="51"/>
                    </a:lnTo>
                    <a:lnTo>
                      <a:pt x="29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8" name="Line 386"/>
              <p:cNvSpPr>
                <a:spLocks noChangeShapeType="1"/>
              </p:cNvSpPr>
              <p:nvPr/>
            </p:nvSpPr>
            <p:spPr bwMode="auto">
              <a:xfrm flipH="1">
                <a:off x="4825" y="38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9" name="Freeform 387"/>
              <p:cNvSpPr>
                <a:spLocks/>
              </p:cNvSpPr>
              <p:nvPr/>
            </p:nvSpPr>
            <p:spPr bwMode="auto">
              <a:xfrm>
                <a:off x="4809" y="3878"/>
                <a:ext cx="16" cy="23"/>
              </a:xfrm>
              <a:custGeom>
                <a:avLst/>
                <a:gdLst>
                  <a:gd name="T0" fmla="*/ 80 w 80"/>
                  <a:gd name="T1" fmla="*/ 104 h 116"/>
                  <a:gd name="T2" fmla="*/ 51 w 80"/>
                  <a:gd name="T3" fmla="*/ 52 h 116"/>
                  <a:gd name="T4" fmla="*/ 23 w 80"/>
                  <a:gd name="T5" fmla="*/ 0 h 116"/>
                  <a:gd name="T6" fmla="*/ 0 w 80"/>
                  <a:gd name="T7" fmla="*/ 13 h 116"/>
                  <a:gd name="T8" fmla="*/ 28 w 80"/>
                  <a:gd name="T9" fmla="*/ 65 h 116"/>
                  <a:gd name="T10" fmla="*/ 57 w 80"/>
                  <a:gd name="T11" fmla="*/ 116 h 116"/>
                  <a:gd name="T12" fmla="*/ 80 w 80"/>
                  <a:gd name="T13" fmla="*/ 10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80" y="104"/>
                    </a:moveTo>
                    <a:lnTo>
                      <a:pt x="51" y="52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28" y="65"/>
                    </a:lnTo>
                    <a:lnTo>
                      <a:pt x="57" y="116"/>
                    </a:lnTo>
                    <a:lnTo>
                      <a:pt x="80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0" name="Freeform 388"/>
              <p:cNvSpPr>
                <a:spLocks/>
              </p:cNvSpPr>
              <p:nvPr/>
            </p:nvSpPr>
            <p:spPr bwMode="auto">
              <a:xfrm>
                <a:off x="4809" y="3878"/>
                <a:ext cx="16" cy="23"/>
              </a:xfrm>
              <a:custGeom>
                <a:avLst/>
                <a:gdLst>
                  <a:gd name="T0" fmla="*/ 80 w 80"/>
                  <a:gd name="T1" fmla="*/ 104 h 116"/>
                  <a:gd name="T2" fmla="*/ 51 w 80"/>
                  <a:gd name="T3" fmla="*/ 52 h 116"/>
                  <a:gd name="T4" fmla="*/ 23 w 80"/>
                  <a:gd name="T5" fmla="*/ 0 h 116"/>
                  <a:gd name="T6" fmla="*/ 0 w 80"/>
                  <a:gd name="T7" fmla="*/ 13 h 116"/>
                  <a:gd name="T8" fmla="*/ 28 w 80"/>
                  <a:gd name="T9" fmla="*/ 65 h 116"/>
                  <a:gd name="T10" fmla="*/ 57 w 80"/>
                  <a:gd name="T11" fmla="*/ 116 h 116"/>
                  <a:gd name="T12" fmla="*/ 80 w 80"/>
                  <a:gd name="T13" fmla="*/ 10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80" y="104"/>
                    </a:moveTo>
                    <a:lnTo>
                      <a:pt x="51" y="52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28" y="65"/>
                    </a:lnTo>
                    <a:lnTo>
                      <a:pt x="57" y="116"/>
                    </a:lnTo>
                    <a:lnTo>
                      <a:pt x="80" y="10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1" name="Freeform 389"/>
              <p:cNvSpPr>
                <a:spLocks/>
              </p:cNvSpPr>
              <p:nvPr/>
            </p:nvSpPr>
            <p:spPr bwMode="auto">
              <a:xfrm>
                <a:off x="4808" y="3880"/>
                <a:ext cx="6" cy="11"/>
              </a:xfrm>
              <a:custGeom>
                <a:avLst/>
                <a:gdLst>
                  <a:gd name="T0" fmla="*/ 30 w 30"/>
                  <a:gd name="T1" fmla="*/ 52 h 52"/>
                  <a:gd name="T2" fmla="*/ 2 w 30"/>
                  <a:gd name="T3" fmla="*/ 0 h 52"/>
                  <a:gd name="T4" fmla="*/ 0 w 30"/>
                  <a:gd name="T5" fmla="*/ 1 h 52"/>
                  <a:gd name="T6" fmla="*/ 30 w 3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5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2" name="Line 390"/>
              <p:cNvSpPr>
                <a:spLocks noChangeShapeType="1"/>
              </p:cNvSpPr>
              <p:nvPr/>
            </p:nvSpPr>
            <p:spPr bwMode="auto">
              <a:xfrm flipH="1">
                <a:off x="4808" y="38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3" name="Freeform 391"/>
              <p:cNvSpPr>
                <a:spLocks/>
              </p:cNvSpPr>
              <p:nvPr/>
            </p:nvSpPr>
            <p:spPr bwMode="auto">
              <a:xfrm>
                <a:off x="4804" y="3881"/>
                <a:ext cx="16" cy="23"/>
              </a:xfrm>
              <a:custGeom>
                <a:avLst/>
                <a:gdLst>
                  <a:gd name="T0" fmla="*/ 83 w 83"/>
                  <a:gd name="T1" fmla="*/ 101 h 115"/>
                  <a:gd name="T2" fmla="*/ 53 w 83"/>
                  <a:gd name="T3" fmla="*/ 51 h 115"/>
                  <a:gd name="T4" fmla="*/ 23 w 83"/>
                  <a:gd name="T5" fmla="*/ 0 h 115"/>
                  <a:gd name="T6" fmla="*/ 0 w 83"/>
                  <a:gd name="T7" fmla="*/ 14 h 115"/>
                  <a:gd name="T8" fmla="*/ 30 w 83"/>
                  <a:gd name="T9" fmla="*/ 65 h 115"/>
                  <a:gd name="T10" fmla="*/ 60 w 83"/>
                  <a:gd name="T11" fmla="*/ 115 h 115"/>
                  <a:gd name="T12" fmla="*/ 83 w 83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83" y="101"/>
                    </a:moveTo>
                    <a:lnTo>
                      <a:pt x="53" y="51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30" y="65"/>
                    </a:lnTo>
                    <a:lnTo>
                      <a:pt x="60" y="115"/>
                    </a:lnTo>
                    <a:lnTo>
                      <a:pt x="83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4" name="Freeform 392"/>
              <p:cNvSpPr>
                <a:spLocks/>
              </p:cNvSpPr>
              <p:nvPr/>
            </p:nvSpPr>
            <p:spPr bwMode="auto">
              <a:xfrm>
                <a:off x="4804" y="3881"/>
                <a:ext cx="16" cy="23"/>
              </a:xfrm>
              <a:custGeom>
                <a:avLst/>
                <a:gdLst>
                  <a:gd name="T0" fmla="*/ 83 w 83"/>
                  <a:gd name="T1" fmla="*/ 101 h 115"/>
                  <a:gd name="T2" fmla="*/ 53 w 83"/>
                  <a:gd name="T3" fmla="*/ 51 h 115"/>
                  <a:gd name="T4" fmla="*/ 23 w 83"/>
                  <a:gd name="T5" fmla="*/ 0 h 115"/>
                  <a:gd name="T6" fmla="*/ 0 w 83"/>
                  <a:gd name="T7" fmla="*/ 14 h 115"/>
                  <a:gd name="T8" fmla="*/ 30 w 83"/>
                  <a:gd name="T9" fmla="*/ 65 h 115"/>
                  <a:gd name="T10" fmla="*/ 60 w 83"/>
                  <a:gd name="T11" fmla="*/ 115 h 115"/>
                  <a:gd name="T12" fmla="*/ 83 w 83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83" y="101"/>
                    </a:moveTo>
                    <a:lnTo>
                      <a:pt x="53" y="51"/>
                    </a:lnTo>
                    <a:lnTo>
                      <a:pt x="23" y="0"/>
                    </a:lnTo>
                    <a:lnTo>
                      <a:pt x="0" y="14"/>
                    </a:lnTo>
                    <a:lnTo>
                      <a:pt x="30" y="65"/>
                    </a:lnTo>
                    <a:lnTo>
                      <a:pt x="60" y="115"/>
                    </a:lnTo>
                    <a:lnTo>
                      <a:pt x="83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5" name="Freeform 393"/>
              <p:cNvSpPr>
                <a:spLocks/>
              </p:cNvSpPr>
              <p:nvPr/>
            </p:nvSpPr>
            <p:spPr bwMode="auto">
              <a:xfrm>
                <a:off x="4803" y="3883"/>
                <a:ext cx="7" cy="11"/>
              </a:xfrm>
              <a:custGeom>
                <a:avLst/>
                <a:gdLst>
                  <a:gd name="T0" fmla="*/ 32 w 32"/>
                  <a:gd name="T1" fmla="*/ 51 h 51"/>
                  <a:gd name="T2" fmla="*/ 2 w 32"/>
                  <a:gd name="T3" fmla="*/ 0 h 51"/>
                  <a:gd name="T4" fmla="*/ 0 w 32"/>
                  <a:gd name="T5" fmla="*/ 1 h 51"/>
                  <a:gd name="T6" fmla="*/ 32 w 32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5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6" name="Line 394"/>
              <p:cNvSpPr>
                <a:spLocks noChangeShapeType="1"/>
              </p:cNvSpPr>
              <p:nvPr/>
            </p:nvSpPr>
            <p:spPr bwMode="auto">
              <a:xfrm flipH="1">
                <a:off x="4803" y="3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7" name="Freeform 395"/>
              <p:cNvSpPr>
                <a:spLocks/>
              </p:cNvSpPr>
              <p:nvPr/>
            </p:nvSpPr>
            <p:spPr bwMode="auto">
              <a:xfrm>
                <a:off x="4799" y="3884"/>
                <a:ext cx="17" cy="22"/>
              </a:xfrm>
              <a:custGeom>
                <a:avLst/>
                <a:gdLst>
                  <a:gd name="T0" fmla="*/ 88 w 88"/>
                  <a:gd name="T1" fmla="*/ 99 h 114"/>
                  <a:gd name="T2" fmla="*/ 55 w 88"/>
                  <a:gd name="T3" fmla="*/ 50 h 114"/>
                  <a:gd name="T4" fmla="*/ 23 w 88"/>
                  <a:gd name="T5" fmla="*/ 0 h 114"/>
                  <a:gd name="T6" fmla="*/ 0 w 88"/>
                  <a:gd name="T7" fmla="*/ 15 h 114"/>
                  <a:gd name="T8" fmla="*/ 32 w 88"/>
                  <a:gd name="T9" fmla="*/ 64 h 114"/>
                  <a:gd name="T10" fmla="*/ 65 w 88"/>
                  <a:gd name="T11" fmla="*/ 114 h 114"/>
                  <a:gd name="T12" fmla="*/ 88 w 88"/>
                  <a:gd name="T13" fmla="*/ 9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88" y="99"/>
                    </a:moveTo>
                    <a:lnTo>
                      <a:pt x="55" y="50"/>
                    </a:lnTo>
                    <a:lnTo>
                      <a:pt x="23" y="0"/>
                    </a:lnTo>
                    <a:lnTo>
                      <a:pt x="0" y="15"/>
                    </a:lnTo>
                    <a:lnTo>
                      <a:pt x="32" y="64"/>
                    </a:lnTo>
                    <a:lnTo>
                      <a:pt x="65" y="114"/>
                    </a:lnTo>
                    <a:lnTo>
                      <a:pt x="88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8" name="Freeform 396"/>
              <p:cNvSpPr>
                <a:spLocks/>
              </p:cNvSpPr>
              <p:nvPr/>
            </p:nvSpPr>
            <p:spPr bwMode="auto">
              <a:xfrm>
                <a:off x="4799" y="3884"/>
                <a:ext cx="17" cy="22"/>
              </a:xfrm>
              <a:custGeom>
                <a:avLst/>
                <a:gdLst>
                  <a:gd name="T0" fmla="*/ 88 w 88"/>
                  <a:gd name="T1" fmla="*/ 99 h 114"/>
                  <a:gd name="T2" fmla="*/ 55 w 88"/>
                  <a:gd name="T3" fmla="*/ 50 h 114"/>
                  <a:gd name="T4" fmla="*/ 23 w 88"/>
                  <a:gd name="T5" fmla="*/ 0 h 114"/>
                  <a:gd name="T6" fmla="*/ 0 w 88"/>
                  <a:gd name="T7" fmla="*/ 15 h 114"/>
                  <a:gd name="T8" fmla="*/ 32 w 88"/>
                  <a:gd name="T9" fmla="*/ 64 h 114"/>
                  <a:gd name="T10" fmla="*/ 65 w 88"/>
                  <a:gd name="T11" fmla="*/ 114 h 114"/>
                  <a:gd name="T12" fmla="*/ 88 w 88"/>
                  <a:gd name="T13" fmla="*/ 9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88" y="99"/>
                    </a:moveTo>
                    <a:lnTo>
                      <a:pt x="55" y="50"/>
                    </a:lnTo>
                    <a:lnTo>
                      <a:pt x="23" y="0"/>
                    </a:lnTo>
                    <a:lnTo>
                      <a:pt x="0" y="15"/>
                    </a:lnTo>
                    <a:lnTo>
                      <a:pt x="32" y="64"/>
                    </a:lnTo>
                    <a:lnTo>
                      <a:pt x="65" y="114"/>
                    </a:lnTo>
                    <a:lnTo>
                      <a:pt x="88" y="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9" name="Freeform 397"/>
              <p:cNvSpPr>
                <a:spLocks/>
              </p:cNvSpPr>
              <p:nvPr/>
            </p:nvSpPr>
            <p:spPr bwMode="auto">
              <a:xfrm>
                <a:off x="4805" y="3896"/>
                <a:ext cx="7" cy="11"/>
              </a:xfrm>
              <a:custGeom>
                <a:avLst/>
                <a:gdLst>
                  <a:gd name="T0" fmla="*/ 0 w 33"/>
                  <a:gd name="T1" fmla="*/ 0 h 51"/>
                  <a:gd name="T2" fmla="*/ 33 w 33"/>
                  <a:gd name="T3" fmla="*/ 50 h 51"/>
                  <a:gd name="T4" fmla="*/ 33 w 33"/>
                  <a:gd name="T5" fmla="*/ 51 h 51"/>
                  <a:gd name="T6" fmla="*/ 0 w 3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1">
                    <a:moveTo>
                      <a:pt x="0" y="0"/>
                    </a:moveTo>
                    <a:lnTo>
                      <a:pt x="33" y="50"/>
                    </a:lnTo>
                    <a:lnTo>
                      <a:pt x="33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0" name="Line 398"/>
              <p:cNvSpPr>
                <a:spLocks noChangeShapeType="1"/>
              </p:cNvSpPr>
              <p:nvPr/>
            </p:nvSpPr>
            <p:spPr bwMode="auto">
              <a:xfrm>
                <a:off x="4812" y="39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1" name="Freeform 399"/>
              <p:cNvSpPr>
                <a:spLocks/>
              </p:cNvSpPr>
              <p:nvPr/>
            </p:nvSpPr>
            <p:spPr bwMode="auto">
              <a:xfrm>
                <a:off x="4795" y="3886"/>
                <a:ext cx="17" cy="23"/>
              </a:xfrm>
              <a:custGeom>
                <a:avLst/>
                <a:gdLst>
                  <a:gd name="T0" fmla="*/ 85 w 85"/>
                  <a:gd name="T1" fmla="*/ 101 h 115"/>
                  <a:gd name="T2" fmla="*/ 52 w 85"/>
                  <a:gd name="T3" fmla="*/ 50 h 115"/>
                  <a:gd name="T4" fmla="*/ 21 w 85"/>
                  <a:gd name="T5" fmla="*/ 0 h 115"/>
                  <a:gd name="T6" fmla="*/ 0 w 85"/>
                  <a:gd name="T7" fmla="*/ 14 h 115"/>
                  <a:gd name="T8" fmla="*/ 31 w 85"/>
                  <a:gd name="T9" fmla="*/ 64 h 115"/>
                  <a:gd name="T10" fmla="*/ 63 w 85"/>
                  <a:gd name="T11" fmla="*/ 115 h 115"/>
                  <a:gd name="T12" fmla="*/ 85 w 85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85" y="101"/>
                    </a:moveTo>
                    <a:lnTo>
                      <a:pt x="52" y="50"/>
                    </a:lnTo>
                    <a:lnTo>
                      <a:pt x="21" y="0"/>
                    </a:lnTo>
                    <a:lnTo>
                      <a:pt x="0" y="14"/>
                    </a:lnTo>
                    <a:lnTo>
                      <a:pt x="31" y="64"/>
                    </a:lnTo>
                    <a:lnTo>
                      <a:pt x="63" y="115"/>
                    </a:lnTo>
                    <a:lnTo>
                      <a:pt x="85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2" name="Freeform 400"/>
              <p:cNvSpPr>
                <a:spLocks/>
              </p:cNvSpPr>
              <p:nvPr/>
            </p:nvSpPr>
            <p:spPr bwMode="auto">
              <a:xfrm>
                <a:off x="4795" y="3886"/>
                <a:ext cx="17" cy="23"/>
              </a:xfrm>
              <a:custGeom>
                <a:avLst/>
                <a:gdLst>
                  <a:gd name="T0" fmla="*/ 85 w 85"/>
                  <a:gd name="T1" fmla="*/ 101 h 115"/>
                  <a:gd name="T2" fmla="*/ 52 w 85"/>
                  <a:gd name="T3" fmla="*/ 50 h 115"/>
                  <a:gd name="T4" fmla="*/ 21 w 85"/>
                  <a:gd name="T5" fmla="*/ 0 h 115"/>
                  <a:gd name="T6" fmla="*/ 0 w 85"/>
                  <a:gd name="T7" fmla="*/ 14 h 115"/>
                  <a:gd name="T8" fmla="*/ 31 w 85"/>
                  <a:gd name="T9" fmla="*/ 64 h 115"/>
                  <a:gd name="T10" fmla="*/ 63 w 85"/>
                  <a:gd name="T11" fmla="*/ 115 h 115"/>
                  <a:gd name="T12" fmla="*/ 85 w 85"/>
                  <a:gd name="T13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85" y="101"/>
                    </a:moveTo>
                    <a:lnTo>
                      <a:pt x="52" y="50"/>
                    </a:lnTo>
                    <a:lnTo>
                      <a:pt x="21" y="0"/>
                    </a:lnTo>
                    <a:lnTo>
                      <a:pt x="0" y="14"/>
                    </a:lnTo>
                    <a:lnTo>
                      <a:pt x="31" y="64"/>
                    </a:lnTo>
                    <a:lnTo>
                      <a:pt x="63" y="115"/>
                    </a:lnTo>
                    <a:lnTo>
                      <a:pt x="85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3" name="Freeform 401"/>
              <p:cNvSpPr>
                <a:spLocks/>
              </p:cNvSpPr>
              <p:nvPr/>
            </p:nvSpPr>
            <p:spPr bwMode="auto">
              <a:xfrm>
                <a:off x="4794" y="3889"/>
                <a:ext cx="7" cy="10"/>
              </a:xfrm>
              <a:custGeom>
                <a:avLst/>
                <a:gdLst>
                  <a:gd name="T0" fmla="*/ 36 w 36"/>
                  <a:gd name="T1" fmla="*/ 50 h 50"/>
                  <a:gd name="T2" fmla="*/ 5 w 36"/>
                  <a:gd name="T3" fmla="*/ 0 h 50"/>
                  <a:gd name="T4" fmla="*/ 0 w 36"/>
                  <a:gd name="T5" fmla="*/ 3 h 50"/>
                  <a:gd name="T6" fmla="*/ 36 w 36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50">
                    <a:moveTo>
                      <a:pt x="36" y="50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36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4" name="Line 402"/>
              <p:cNvSpPr>
                <a:spLocks noChangeShapeType="1"/>
              </p:cNvSpPr>
              <p:nvPr/>
            </p:nvSpPr>
            <p:spPr bwMode="auto">
              <a:xfrm flipH="1">
                <a:off x="4794" y="38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5" name="Freeform 403"/>
              <p:cNvSpPr>
                <a:spLocks/>
              </p:cNvSpPr>
              <p:nvPr/>
            </p:nvSpPr>
            <p:spPr bwMode="auto">
              <a:xfrm>
                <a:off x="4789" y="3890"/>
                <a:ext cx="19" cy="22"/>
              </a:xfrm>
              <a:custGeom>
                <a:avLst/>
                <a:gdLst>
                  <a:gd name="T0" fmla="*/ 93 w 93"/>
                  <a:gd name="T1" fmla="*/ 94 h 111"/>
                  <a:gd name="T2" fmla="*/ 58 w 93"/>
                  <a:gd name="T3" fmla="*/ 47 h 111"/>
                  <a:gd name="T4" fmla="*/ 22 w 93"/>
                  <a:gd name="T5" fmla="*/ 0 h 111"/>
                  <a:gd name="T6" fmla="*/ 0 w 93"/>
                  <a:gd name="T7" fmla="*/ 16 h 111"/>
                  <a:gd name="T8" fmla="*/ 36 w 93"/>
                  <a:gd name="T9" fmla="*/ 63 h 111"/>
                  <a:gd name="T10" fmla="*/ 71 w 93"/>
                  <a:gd name="T11" fmla="*/ 111 h 111"/>
                  <a:gd name="T12" fmla="*/ 93 w 93"/>
                  <a:gd name="T1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93" y="94"/>
                    </a:moveTo>
                    <a:lnTo>
                      <a:pt x="58" y="47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36" y="63"/>
                    </a:lnTo>
                    <a:lnTo>
                      <a:pt x="71" y="111"/>
                    </a:lnTo>
                    <a:lnTo>
                      <a:pt x="9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6" name="Freeform 404"/>
              <p:cNvSpPr>
                <a:spLocks/>
              </p:cNvSpPr>
              <p:nvPr/>
            </p:nvSpPr>
            <p:spPr bwMode="auto">
              <a:xfrm>
                <a:off x="4789" y="3890"/>
                <a:ext cx="19" cy="22"/>
              </a:xfrm>
              <a:custGeom>
                <a:avLst/>
                <a:gdLst>
                  <a:gd name="T0" fmla="*/ 93 w 93"/>
                  <a:gd name="T1" fmla="*/ 94 h 111"/>
                  <a:gd name="T2" fmla="*/ 58 w 93"/>
                  <a:gd name="T3" fmla="*/ 47 h 111"/>
                  <a:gd name="T4" fmla="*/ 22 w 93"/>
                  <a:gd name="T5" fmla="*/ 0 h 111"/>
                  <a:gd name="T6" fmla="*/ 0 w 93"/>
                  <a:gd name="T7" fmla="*/ 16 h 111"/>
                  <a:gd name="T8" fmla="*/ 36 w 93"/>
                  <a:gd name="T9" fmla="*/ 63 h 111"/>
                  <a:gd name="T10" fmla="*/ 71 w 93"/>
                  <a:gd name="T11" fmla="*/ 111 h 111"/>
                  <a:gd name="T12" fmla="*/ 93 w 93"/>
                  <a:gd name="T1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93" y="94"/>
                    </a:moveTo>
                    <a:lnTo>
                      <a:pt x="58" y="47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36" y="63"/>
                    </a:lnTo>
                    <a:lnTo>
                      <a:pt x="71" y="111"/>
                    </a:lnTo>
                    <a:lnTo>
                      <a:pt x="93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957" name="Group 405"/>
            <p:cNvGrpSpPr>
              <a:grpSpLocks/>
            </p:cNvGrpSpPr>
            <p:nvPr/>
          </p:nvGrpSpPr>
          <p:grpSpPr bwMode="auto">
            <a:xfrm>
              <a:off x="4677" y="3916"/>
              <a:ext cx="127" cy="257"/>
              <a:chOff x="4677" y="3893"/>
              <a:chExt cx="127" cy="257"/>
            </a:xfrm>
          </p:grpSpPr>
          <p:sp>
            <p:nvSpPr>
              <p:cNvPr id="23958" name="Freeform 406"/>
              <p:cNvSpPr>
                <a:spLocks/>
              </p:cNvSpPr>
              <p:nvPr/>
            </p:nvSpPr>
            <p:spPr bwMode="auto">
              <a:xfrm>
                <a:off x="4796" y="3902"/>
                <a:ext cx="7" cy="10"/>
              </a:xfrm>
              <a:custGeom>
                <a:avLst/>
                <a:gdLst>
                  <a:gd name="T0" fmla="*/ 0 w 35"/>
                  <a:gd name="T1" fmla="*/ 0 h 49"/>
                  <a:gd name="T2" fmla="*/ 35 w 35"/>
                  <a:gd name="T3" fmla="*/ 48 h 49"/>
                  <a:gd name="T4" fmla="*/ 34 w 35"/>
                  <a:gd name="T5" fmla="*/ 49 h 49"/>
                  <a:gd name="T6" fmla="*/ 0 w 35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9">
                    <a:moveTo>
                      <a:pt x="0" y="0"/>
                    </a:moveTo>
                    <a:lnTo>
                      <a:pt x="35" y="48"/>
                    </a:lnTo>
                    <a:lnTo>
                      <a:pt x="34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9" name="Line 407"/>
              <p:cNvSpPr>
                <a:spLocks noChangeShapeType="1"/>
              </p:cNvSpPr>
              <p:nvPr/>
            </p:nvSpPr>
            <p:spPr bwMode="auto">
              <a:xfrm flipH="1">
                <a:off x="4803" y="39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0" name="Freeform 408"/>
              <p:cNvSpPr>
                <a:spLocks/>
              </p:cNvSpPr>
              <p:nvPr/>
            </p:nvSpPr>
            <p:spPr bwMode="auto">
              <a:xfrm>
                <a:off x="4785" y="3893"/>
                <a:ext cx="18" cy="22"/>
              </a:xfrm>
              <a:custGeom>
                <a:avLst/>
                <a:gdLst>
                  <a:gd name="T0" fmla="*/ 89 w 89"/>
                  <a:gd name="T1" fmla="*/ 97 h 112"/>
                  <a:gd name="T2" fmla="*/ 55 w 89"/>
                  <a:gd name="T3" fmla="*/ 48 h 112"/>
                  <a:gd name="T4" fmla="*/ 20 w 89"/>
                  <a:gd name="T5" fmla="*/ 0 h 112"/>
                  <a:gd name="T6" fmla="*/ 0 w 89"/>
                  <a:gd name="T7" fmla="*/ 15 h 112"/>
                  <a:gd name="T8" fmla="*/ 34 w 89"/>
                  <a:gd name="T9" fmla="*/ 63 h 112"/>
                  <a:gd name="T10" fmla="*/ 69 w 89"/>
                  <a:gd name="T11" fmla="*/ 112 h 112"/>
                  <a:gd name="T12" fmla="*/ 89 w 89"/>
                  <a:gd name="T13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89" y="97"/>
                    </a:moveTo>
                    <a:lnTo>
                      <a:pt x="55" y="48"/>
                    </a:lnTo>
                    <a:lnTo>
                      <a:pt x="20" y="0"/>
                    </a:lnTo>
                    <a:lnTo>
                      <a:pt x="0" y="15"/>
                    </a:lnTo>
                    <a:lnTo>
                      <a:pt x="34" y="63"/>
                    </a:lnTo>
                    <a:lnTo>
                      <a:pt x="69" y="112"/>
                    </a:lnTo>
                    <a:lnTo>
                      <a:pt x="89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1" name="Freeform 409"/>
              <p:cNvSpPr>
                <a:spLocks/>
              </p:cNvSpPr>
              <p:nvPr/>
            </p:nvSpPr>
            <p:spPr bwMode="auto">
              <a:xfrm>
                <a:off x="4785" y="3893"/>
                <a:ext cx="18" cy="22"/>
              </a:xfrm>
              <a:custGeom>
                <a:avLst/>
                <a:gdLst>
                  <a:gd name="T0" fmla="*/ 89 w 89"/>
                  <a:gd name="T1" fmla="*/ 97 h 112"/>
                  <a:gd name="T2" fmla="*/ 55 w 89"/>
                  <a:gd name="T3" fmla="*/ 48 h 112"/>
                  <a:gd name="T4" fmla="*/ 20 w 89"/>
                  <a:gd name="T5" fmla="*/ 0 h 112"/>
                  <a:gd name="T6" fmla="*/ 0 w 89"/>
                  <a:gd name="T7" fmla="*/ 15 h 112"/>
                  <a:gd name="T8" fmla="*/ 34 w 89"/>
                  <a:gd name="T9" fmla="*/ 63 h 112"/>
                  <a:gd name="T10" fmla="*/ 69 w 89"/>
                  <a:gd name="T11" fmla="*/ 112 h 112"/>
                  <a:gd name="T12" fmla="*/ 89 w 89"/>
                  <a:gd name="T13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89" y="97"/>
                    </a:moveTo>
                    <a:lnTo>
                      <a:pt x="55" y="48"/>
                    </a:lnTo>
                    <a:lnTo>
                      <a:pt x="20" y="0"/>
                    </a:lnTo>
                    <a:lnTo>
                      <a:pt x="0" y="15"/>
                    </a:lnTo>
                    <a:lnTo>
                      <a:pt x="34" y="63"/>
                    </a:lnTo>
                    <a:lnTo>
                      <a:pt x="69" y="112"/>
                    </a:lnTo>
                    <a:lnTo>
                      <a:pt x="89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2" name="Freeform 410"/>
              <p:cNvSpPr>
                <a:spLocks/>
              </p:cNvSpPr>
              <p:nvPr/>
            </p:nvSpPr>
            <p:spPr bwMode="auto">
              <a:xfrm>
                <a:off x="4785" y="3896"/>
                <a:ext cx="7" cy="9"/>
              </a:xfrm>
              <a:custGeom>
                <a:avLst/>
                <a:gdLst>
                  <a:gd name="T0" fmla="*/ 36 w 36"/>
                  <a:gd name="T1" fmla="*/ 48 h 48"/>
                  <a:gd name="T2" fmla="*/ 2 w 36"/>
                  <a:gd name="T3" fmla="*/ 0 h 48"/>
                  <a:gd name="T4" fmla="*/ 0 w 36"/>
                  <a:gd name="T5" fmla="*/ 1 h 48"/>
                  <a:gd name="T6" fmla="*/ 36 w 36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4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3" name="Line 411"/>
              <p:cNvSpPr>
                <a:spLocks noChangeShapeType="1"/>
              </p:cNvSpPr>
              <p:nvPr/>
            </p:nvSpPr>
            <p:spPr bwMode="auto">
              <a:xfrm flipH="1">
                <a:off x="4785" y="38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4" name="Freeform 412"/>
              <p:cNvSpPr>
                <a:spLocks/>
              </p:cNvSpPr>
              <p:nvPr/>
            </p:nvSpPr>
            <p:spPr bwMode="auto">
              <a:xfrm>
                <a:off x="4781" y="3896"/>
                <a:ext cx="18" cy="22"/>
              </a:xfrm>
              <a:custGeom>
                <a:avLst/>
                <a:gdLst>
                  <a:gd name="T0" fmla="*/ 93 w 93"/>
                  <a:gd name="T1" fmla="*/ 94 h 111"/>
                  <a:gd name="T2" fmla="*/ 57 w 93"/>
                  <a:gd name="T3" fmla="*/ 47 h 111"/>
                  <a:gd name="T4" fmla="*/ 21 w 93"/>
                  <a:gd name="T5" fmla="*/ 0 h 111"/>
                  <a:gd name="T6" fmla="*/ 0 w 93"/>
                  <a:gd name="T7" fmla="*/ 16 h 111"/>
                  <a:gd name="T8" fmla="*/ 35 w 93"/>
                  <a:gd name="T9" fmla="*/ 63 h 111"/>
                  <a:gd name="T10" fmla="*/ 71 w 93"/>
                  <a:gd name="T11" fmla="*/ 111 h 111"/>
                  <a:gd name="T12" fmla="*/ 93 w 93"/>
                  <a:gd name="T1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93" y="94"/>
                    </a:move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35" y="63"/>
                    </a:lnTo>
                    <a:lnTo>
                      <a:pt x="71" y="111"/>
                    </a:lnTo>
                    <a:lnTo>
                      <a:pt x="9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5" name="Freeform 413"/>
              <p:cNvSpPr>
                <a:spLocks/>
              </p:cNvSpPr>
              <p:nvPr/>
            </p:nvSpPr>
            <p:spPr bwMode="auto">
              <a:xfrm>
                <a:off x="4781" y="3896"/>
                <a:ext cx="18" cy="22"/>
              </a:xfrm>
              <a:custGeom>
                <a:avLst/>
                <a:gdLst>
                  <a:gd name="T0" fmla="*/ 93 w 93"/>
                  <a:gd name="T1" fmla="*/ 94 h 111"/>
                  <a:gd name="T2" fmla="*/ 57 w 93"/>
                  <a:gd name="T3" fmla="*/ 47 h 111"/>
                  <a:gd name="T4" fmla="*/ 21 w 93"/>
                  <a:gd name="T5" fmla="*/ 0 h 111"/>
                  <a:gd name="T6" fmla="*/ 0 w 93"/>
                  <a:gd name="T7" fmla="*/ 16 h 111"/>
                  <a:gd name="T8" fmla="*/ 35 w 93"/>
                  <a:gd name="T9" fmla="*/ 63 h 111"/>
                  <a:gd name="T10" fmla="*/ 71 w 93"/>
                  <a:gd name="T11" fmla="*/ 111 h 111"/>
                  <a:gd name="T12" fmla="*/ 93 w 93"/>
                  <a:gd name="T1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93" y="94"/>
                    </a:move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35" y="63"/>
                    </a:lnTo>
                    <a:lnTo>
                      <a:pt x="71" y="111"/>
                    </a:lnTo>
                    <a:lnTo>
                      <a:pt x="93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6" name="Freeform 414"/>
              <p:cNvSpPr>
                <a:spLocks/>
              </p:cNvSpPr>
              <p:nvPr/>
            </p:nvSpPr>
            <p:spPr bwMode="auto">
              <a:xfrm>
                <a:off x="4780" y="3899"/>
                <a:ext cx="8" cy="10"/>
              </a:xfrm>
              <a:custGeom>
                <a:avLst/>
                <a:gdLst>
                  <a:gd name="T0" fmla="*/ 38 w 38"/>
                  <a:gd name="T1" fmla="*/ 47 h 47"/>
                  <a:gd name="T2" fmla="*/ 3 w 38"/>
                  <a:gd name="T3" fmla="*/ 0 h 47"/>
                  <a:gd name="T4" fmla="*/ 0 w 38"/>
                  <a:gd name="T5" fmla="*/ 1 h 47"/>
                  <a:gd name="T6" fmla="*/ 38 w 38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47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8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7" name="Line 415"/>
              <p:cNvSpPr>
                <a:spLocks noChangeShapeType="1"/>
              </p:cNvSpPr>
              <p:nvPr/>
            </p:nvSpPr>
            <p:spPr bwMode="auto">
              <a:xfrm flipH="1">
                <a:off x="4780" y="38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8" name="Freeform 416"/>
              <p:cNvSpPr>
                <a:spLocks/>
              </p:cNvSpPr>
              <p:nvPr/>
            </p:nvSpPr>
            <p:spPr bwMode="auto">
              <a:xfrm>
                <a:off x="4776" y="3899"/>
                <a:ext cx="19" cy="22"/>
              </a:xfrm>
              <a:custGeom>
                <a:avLst/>
                <a:gdLst>
                  <a:gd name="T0" fmla="*/ 96 w 96"/>
                  <a:gd name="T1" fmla="*/ 92 h 110"/>
                  <a:gd name="T2" fmla="*/ 58 w 96"/>
                  <a:gd name="T3" fmla="*/ 46 h 110"/>
                  <a:gd name="T4" fmla="*/ 20 w 96"/>
                  <a:gd name="T5" fmla="*/ 0 h 110"/>
                  <a:gd name="T6" fmla="*/ 0 w 96"/>
                  <a:gd name="T7" fmla="*/ 18 h 110"/>
                  <a:gd name="T8" fmla="*/ 37 w 96"/>
                  <a:gd name="T9" fmla="*/ 64 h 110"/>
                  <a:gd name="T10" fmla="*/ 75 w 96"/>
                  <a:gd name="T11" fmla="*/ 110 h 110"/>
                  <a:gd name="T12" fmla="*/ 96 w 96"/>
                  <a:gd name="T13" fmla="*/ 9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0">
                    <a:moveTo>
                      <a:pt x="96" y="92"/>
                    </a:moveTo>
                    <a:lnTo>
                      <a:pt x="58" y="46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37" y="64"/>
                    </a:lnTo>
                    <a:lnTo>
                      <a:pt x="75" y="110"/>
                    </a:lnTo>
                    <a:lnTo>
                      <a:pt x="96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9" name="Freeform 417"/>
              <p:cNvSpPr>
                <a:spLocks/>
              </p:cNvSpPr>
              <p:nvPr/>
            </p:nvSpPr>
            <p:spPr bwMode="auto">
              <a:xfrm>
                <a:off x="4776" y="3899"/>
                <a:ext cx="19" cy="22"/>
              </a:xfrm>
              <a:custGeom>
                <a:avLst/>
                <a:gdLst>
                  <a:gd name="T0" fmla="*/ 96 w 96"/>
                  <a:gd name="T1" fmla="*/ 92 h 110"/>
                  <a:gd name="T2" fmla="*/ 58 w 96"/>
                  <a:gd name="T3" fmla="*/ 46 h 110"/>
                  <a:gd name="T4" fmla="*/ 20 w 96"/>
                  <a:gd name="T5" fmla="*/ 0 h 110"/>
                  <a:gd name="T6" fmla="*/ 0 w 96"/>
                  <a:gd name="T7" fmla="*/ 18 h 110"/>
                  <a:gd name="T8" fmla="*/ 37 w 96"/>
                  <a:gd name="T9" fmla="*/ 64 h 110"/>
                  <a:gd name="T10" fmla="*/ 75 w 96"/>
                  <a:gd name="T11" fmla="*/ 110 h 110"/>
                  <a:gd name="T12" fmla="*/ 96 w 96"/>
                  <a:gd name="T13" fmla="*/ 9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10">
                    <a:moveTo>
                      <a:pt x="96" y="92"/>
                    </a:moveTo>
                    <a:lnTo>
                      <a:pt x="58" y="46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37" y="64"/>
                    </a:lnTo>
                    <a:lnTo>
                      <a:pt x="75" y="110"/>
                    </a:lnTo>
                    <a:lnTo>
                      <a:pt x="96" y="9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0" name="Freeform 418"/>
              <p:cNvSpPr>
                <a:spLocks/>
              </p:cNvSpPr>
              <p:nvPr/>
            </p:nvSpPr>
            <p:spPr bwMode="auto">
              <a:xfrm>
                <a:off x="4784" y="3912"/>
                <a:ext cx="7" cy="10"/>
              </a:xfrm>
              <a:custGeom>
                <a:avLst/>
                <a:gdLst>
                  <a:gd name="T0" fmla="*/ 0 w 38"/>
                  <a:gd name="T1" fmla="*/ 0 h 47"/>
                  <a:gd name="T2" fmla="*/ 38 w 38"/>
                  <a:gd name="T3" fmla="*/ 46 h 47"/>
                  <a:gd name="T4" fmla="*/ 37 w 38"/>
                  <a:gd name="T5" fmla="*/ 47 h 47"/>
                  <a:gd name="T6" fmla="*/ 0 w 38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0" y="0"/>
                    </a:moveTo>
                    <a:lnTo>
                      <a:pt x="38" y="46"/>
                    </a:lnTo>
                    <a:lnTo>
                      <a:pt x="37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1" name="Line 419"/>
              <p:cNvSpPr>
                <a:spLocks noChangeShapeType="1"/>
              </p:cNvSpPr>
              <p:nvPr/>
            </p:nvSpPr>
            <p:spPr bwMode="auto">
              <a:xfrm flipH="1">
                <a:off x="4791" y="39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2" name="Freeform 420"/>
              <p:cNvSpPr>
                <a:spLocks/>
              </p:cNvSpPr>
              <p:nvPr/>
            </p:nvSpPr>
            <p:spPr bwMode="auto">
              <a:xfrm>
                <a:off x="4772" y="3903"/>
                <a:ext cx="19" cy="22"/>
              </a:xfrm>
              <a:custGeom>
                <a:avLst/>
                <a:gdLst>
                  <a:gd name="T0" fmla="*/ 94 w 94"/>
                  <a:gd name="T1" fmla="*/ 94 h 110"/>
                  <a:gd name="T2" fmla="*/ 57 w 94"/>
                  <a:gd name="T3" fmla="*/ 47 h 110"/>
                  <a:gd name="T4" fmla="*/ 21 w 94"/>
                  <a:gd name="T5" fmla="*/ 0 h 110"/>
                  <a:gd name="T6" fmla="*/ 0 w 94"/>
                  <a:gd name="T7" fmla="*/ 16 h 110"/>
                  <a:gd name="T8" fmla="*/ 37 w 94"/>
                  <a:gd name="T9" fmla="*/ 63 h 110"/>
                  <a:gd name="T10" fmla="*/ 74 w 94"/>
                  <a:gd name="T11" fmla="*/ 110 h 110"/>
                  <a:gd name="T12" fmla="*/ 94 w 94"/>
                  <a:gd name="T13" fmla="*/ 9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10">
                    <a:moveTo>
                      <a:pt x="94" y="94"/>
                    </a:move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37" y="63"/>
                    </a:lnTo>
                    <a:lnTo>
                      <a:pt x="74" y="110"/>
                    </a:lnTo>
                    <a:lnTo>
                      <a:pt x="94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3" name="Freeform 421"/>
              <p:cNvSpPr>
                <a:spLocks/>
              </p:cNvSpPr>
              <p:nvPr/>
            </p:nvSpPr>
            <p:spPr bwMode="auto">
              <a:xfrm>
                <a:off x="4772" y="3903"/>
                <a:ext cx="19" cy="22"/>
              </a:xfrm>
              <a:custGeom>
                <a:avLst/>
                <a:gdLst>
                  <a:gd name="T0" fmla="*/ 94 w 94"/>
                  <a:gd name="T1" fmla="*/ 94 h 110"/>
                  <a:gd name="T2" fmla="*/ 57 w 94"/>
                  <a:gd name="T3" fmla="*/ 47 h 110"/>
                  <a:gd name="T4" fmla="*/ 21 w 94"/>
                  <a:gd name="T5" fmla="*/ 0 h 110"/>
                  <a:gd name="T6" fmla="*/ 0 w 94"/>
                  <a:gd name="T7" fmla="*/ 16 h 110"/>
                  <a:gd name="T8" fmla="*/ 37 w 94"/>
                  <a:gd name="T9" fmla="*/ 63 h 110"/>
                  <a:gd name="T10" fmla="*/ 74 w 94"/>
                  <a:gd name="T11" fmla="*/ 110 h 110"/>
                  <a:gd name="T12" fmla="*/ 94 w 94"/>
                  <a:gd name="T13" fmla="*/ 9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10">
                    <a:moveTo>
                      <a:pt x="94" y="94"/>
                    </a:move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37" y="63"/>
                    </a:lnTo>
                    <a:lnTo>
                      <a:pt x="74" y="110"/>
                    </a:lnTo>
                    <a:lnTo>
                      <a:pt x="94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4" name="Freeform 422"/>
              <p:cNvSpPr>
                <a:spLocks/>
              </p:cNvSpPr>
              <p:nvPr/>
            </p:nvSpPr>
            <p:spPr bwMode="auto">
              <a:xfrm>
                <a:off x="4772" y="3906"/>
                <a:ext cx="8" cy="9"/>
              </a:xfrm>
              <a:custGeom>
                <a:avLst/>
                <a:gdLst>
                  <a:gd name="T0" fmla="*/ 40 w 40"/>
                  <a:gd name="T1" fmla="*/ 47 h 47"/>
                  <a:gd name="T2" fmla="*/ 3 w 40"/>
                  <a:gd name="T3" fmla="*/ 0 h 47"/>
                  <a:gd name="T4" fmla="*/ 0 w 40"/>
                  <a:gd name="T5" fmla="*/ 3 h 47"/>
                  <a:gd name="T6" fmla="*/ 40 w 40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7">
                    <a:moveTo>
                      <a:pt x="40" y="47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4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5" name="Line 423"/>
              <p:cNvSpPr>
                <a:spLocks noChangeShapeType="1"/>
              </p:cNvSpPr>
              <p:nvPr/>
            </p:nvSpPr>
            <p:spPr bwMode="auto">
              <a:xfrm flipH="1">
                <a:off x="4772" y="39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6" name="Freeform 424"/>
              <p:cNvSpPr>
                <a:spLocks/>
              </p:cNvSpPr>
              <p:nvPr/>
            </p:nvSpPr>
            <p:spPr bwMode="auto">
              <a:xfrm>
                <a:off x="4768" y="3907"/>
                <a:ext cx="20" cy="21"/>
              </a:xfrm>
              <a:custGeom>
                <a:avLst/>
                <a:gdLst>
                  <a:gd name="T0" fmla="*/ 100 w 100"/>
                  <a:gd name="T1" fmla="*/ 87 h 106"/>
                  <a:gd name="T2" fmla="*/ 60 w 100"/>
                  <a:gd name="T3" fmla="*/ 44 h 106"/>
                  <a:gd name="T4" fmla="*/ 20 w 100"/>
                  <a:gd name="T5" fmla="*/ 0 h 106"/>
                  <a:gd name="T6" fmla="*/ 0 w 100"/>
                  <a:gd name="T7" fmla="*/ 18 h 106"/>
                  <a:gd name="T8" fmla="*/ 40 w 100"/>
                  <a:gd name="T9" fmla="*/ 62 h 106"/>
                  <a:gd name="T10" fmla="*/ 80 w 100"/>
                  <a:gd name="T11" fmla="*/ 106 h 106"/>
                  <a:gd name="T12" fmla="*/ 100 w 100"/>
                  <a:gd name="T13" fmla="*/ 8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100" y="87"/>
                    </a:moveTo>
                    <a:lnTo>
                      <a:pt x="60" y="44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7" name="Freeform 425"/>
              <p:cNvSpPr>
                <a:spLocks/>
              </p:cNvSpPr>
              <p:nvPr/>
            </p:nvSpPr>
            <p:spPr bwMode="auto">
              <a:xfrm>
                <a:off x="4768" y="3907"/>
                <a:ext cx="20" cy="21"/>
              </a:xfrm>
              <a:custGeom>
                <a:avLst/>
                <a:gdLst>
                  <a:gd name="T0" fmla="*/ 100 w 100"/>
                  <a:gd name="T1" fmla="*/ 87 h 106"/>
                  <a:gd name="T2" fmla="*/ 60 w 100"/>
                  <a:gd name="T3" fmla="*/ 44 h 106"/>
                  <a:gd name="T4" fmla="*/ 20 w 100"/>
                  <a:gd name="T5" fmla="*/ 0 h 106"/>
                  <a:gd name="T6" fmla="*/ 0 w 100"/>
                  <a:gd name="T7" fmla="*/ 18 h 106"/>
                  <a:gd name="T8" fmla="*/ 40 w 100"/>
                  <a:gd name="T9" fmla="*/ 62 h 106"/>
                  <a:gd name="T10" fmla="*/ 80 w 100"/>
                  <a:gd name="T11" fmla="*/ 106 h 106"/>
                  <a:gd name="T12" fmla="*/ 100 w 100"/>
                  <a:gd name="T13" fmla="*/ 8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100" y="87"/>
                    </a:moveTo>
                    <a:lnTo>
                      <a:pt x="60" y="44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8" name="Freeform 426"/>
              <p:cNvSpPr>
                <a:spLocks/>
              </p:cNvSpPr>
              <p:nvPr/>
            </p:nvSpPr>
            <p:spPr bwMode="auto">
              <a:xfrm>
                <a:off x="4776" y="3919"/>
                <a:ext cx="8" cy="9"/>
              </a:xfrm>
              <a:custGeom>
                <a:avLst/>
                <a:gdLst>
                  <a:gd name="T0" fmla="*/ 0 w 40"/>
                  <a:gd name="T1" fmla="*/ 0 h 45"/>
                  <a:gd name="T2" fmla="*/ 40 w 40"/>
                  <a:gd name="T3" fmla="*/ 44 h 45"/>
                  <a:gd name="T4" fmla="*/ 39 w 40"/>
                  <a:gd name="T5" fmla="*/ 45 h 45"/>
                  <a:gd name="T6" fmla="*/ 0 w 40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0" y="0"/>
                    </a:moveTo>
                    <a:lnTo>
                      <a:pt x="40" y="44"/>
                    </a:lnTo>
                    <a:lnTo>
                      <a:pt x="39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9" name="Line 427"/>
              <p:cNvSpPr>
                <a:spLocks noChangeShapeType="1"/>
              </p:cNvSpPr>
              <p:nvPr/>
            </p:nvSpPr>
            <p:spPr bwMode="auto">
              <a:xfrm flipH="1">
                <a:off x="4783" y="39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0" name="Freeform 428"/>
              <p:cNvSpPr>
                <a:spLocks/>
              </p:cNvSpPr>
              <p:nvPr/>
            </p:nvSpPr>
            <p:spPr bwMode="auto">
              <a:xfrm>
                <a:off x="4764" y="3910"/>
                <a:ext cx="19" cy="21"/>
              </a:xfrm>
              <a:custGeom>
                <a:avLst/>
                <a:gdLst>
                  <a:gd name="T0" fmla="*/ 97 w 97"/>
                  <a:gd name="T1" fmla="*/ 90 h 107"/>
                  <a:gd name="T2" fmla="*/ 58 w 97"/>
                  <a:gd name="T3" fmla="*/ 45 h 107"/>
                  <a:gd name="T4" fmla="*/ 19 w 97"/>
                  <a:gd name="T5" fmla="*/ 0 h 107"/>
                  <a:gd name="T6" fmla="*/ 0 w 97"/>
                  <a:gd name="T7" fmla="*/ 18 h 107"/>
                  <a:gd name="T8" fmla="*/ 39 w 97"/>
                  <a:gd name="T9" fmla="*/ 62 h 107"/>
                  <a:gd name="T10" fmla="*/ 78 w 97"/>
                  <a:gd name="T11" fmla="*/ 107 h 107"/>
                  <a:gd name="T12" fmla="*/ 97 w 97"/>
                  <a:gd name="T1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07">
                    <a:moveTo>
                      <a:pt x="97" y="90"/>
                    </a:moveTo>
                    <a:lnTo>
                      <a:pt x="58" y="45"/>
                    </a:lnTo>
                    <a:lnTo>
                      <a:pt x="19" y="0"/>
                    </a:lnTo>
                    <a:lnTo>
                      <a:pt x="0" y="18"/>
                    </a:lnTo>
                    <a:lnTo>
                      <a:pt x="39" y="62"/>
                    </a:lnTo>
                    <a:lnTo>
                      <a:pt x="78" y="107"/>
                    </a:lnTo>
                    <a:lnTo>
                      <a:pt x="97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1" name="Freeform 429"/>
              <p:cNvSpPr>
                <a:spLocks/>
              </p:cNvSpPr>
              <p:nvPr/>
            </p:nvSpPr>
            <p:spPr bwMode="auto">
              <a:xfrm>
                <a:off x="4764" y="3910"/>
                <a:ext cx="19" cy="21"/>
              </a:xfrm>
              <a:custGeom>
                <a:avLst/>
                <a:gdLst>
                  <a:gd name="T0" fmla="*/ 97 w 97"/>
                  <a:gd name="T1" fmla="*/ 90 h 107"/>
                  <a:gd name="T2" fmla="*/ 58 w 97"/>
                  <a:gd name="T3" fmla="*/ 45 h 107"/>
                  <a:gd name="T4" fmla="*/ 19 w 97"/>
                  <a:gd name="T5" fmla="*/ 0 h 107"/>
                  <a:gd name="T6" fmla="*/ 0 w 97"/>
                  <a:gd name="T7" fmla="*/ 18 h 107"/>
                  <a:gd name="T8" fmla="*/ 39 w 97"/>
                  <a:gd name="T9" fmla="*/ 62 h 107"/>
                  <a:gd name="T10" fmla="*/ 78 w 97"/>
                  <a:gd name="T11" fmla="*/ 107 h 107"/>
                  <a:gd name="T12" fmla="*/ 97 w 97"/>
                  <a:gd name="T1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07">
                    <a:moveTo>
                      <a:pt x="97" y="90"/>
                    </a:moveTo>
                    <a:lnTo>
                      <a:pt x="58" y="45"/>
                    </a:lnTo>
                    <a:lnTo>
                      <a:pt x="19" y="0"/>
                    </a:lnTo>
                    <a:lnTo>
                      <a:pt x="0" y="18"/>
                    </a:lnTo>
                    <a:lnTo>
                      <a:pt x="39" y="62"/>
                    </a:lnTo>
                    <a:lnTo>
                      <a:pt x="78" y="107"/>
                    </a:lnTo>
                    <a:lnTo>
                      <a:pt x="97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2" name="Freeform 430"/>
              <p:cNvSpPr>
                <a:spLocks/>
              </p:cNvSpPr>
              <p:nvPr/>
            </p:nvSpPr>
            <p:spPr bwMode="auto">
              <a:xfrm>
                <a:off x="4764" y="3914"/>
                <a:ext cx="8" cy="8"/>
              </a:xfrm>
              <a:custGeom>
                <a:avLst/>
                <a:gdLst>
                  <a:gd name="T0" fmla="*/ 41 w 41"/>
                  <a:gd name="T1" fmla="*/ 44 h 44"/>
                  <a:gd name="T2" fmla="*/ 2 w 41"/>
                  <a:gd name="T3" fmla="*/ 0 h 44"/>
                  <a:gd name="T4" fmla="*/ 0 w 41"/>
                  <a:gd name="T5" fmla="*/ 1 h 44"/>
                  <a:gd name="T6" fmla="*/ 41 w 4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41" y="4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4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3" name="Line 431"/>
              <p:cNvSpPr>
                <a:spLocks noChangeShapeType="1"/>
              </p:cNvSpPr>
              <p:nvPr/>
            </p:nvSpPr>
            <p:spPr bwMode="auto">
              <a:xfrm flipH="1">
                <a:off x="4764" y="39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4" name="Freeform 432"/>
              <p:cNvSpPr>
                <a:spLocks/>
              </p:cNvSpPr>
              <p:nvPr/>
            </p:nvSpPr>
            <p:spPr bwMode="auto">
              <a:xfrm>
                <a:off x="4760" y="3914"/>
                <a:ext cx="20" cy="21"/>
              </a:xfrm>
              <a:custGeom>
                <a:avLst/>
                <a:gdLst>
                  <a:gd name="T0" fmla="*/ 100 w 100"/>
                  <a:gd name="T1" fmla="*/ 87 h 105"/>
                  <a:gd name="T2" fmla="*/ 60 w 100"/>
                  <a:gd name="T3" fmla="*/ 43 h 105"/>
                  <a:gd name="T4" fmla="*/ 19 w 100"/>
                  <a:gd name="T5" fmla="*/ 0 h 105"/>
                  <a:gd name="T6" fmla="*/ 0 w 100"/>
                  <a:gd name="T7" fmla="*/ 18 h 105"/>
                  <a:gd name="T8" fmla="*/ 40 w 100"/>
                  <a:gd name="T9" fmla="*/ 62 h 105"/>
                  <a:gd name="T10" fmla="*/ 80 w 100"/>
                  <a:gd name="T11" fmla="*/ 105 h 105"/>
                  <a:gd name="T12" fmla="*/ 100 w 100"/>
                  <a:gd name="T13" fmla="*/ 8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5">
                    <a:moveTo>
                      <a:pt x="100" y="87"/>
                    </a:moveTo>
                    <a:lnTo>
                      <a:pt x="60" y="43"/>
                    </a:lnTo>
                    <a:lnTo>
                      <a:pt x="19" y="0"/>
                    </a:lnTo>
                    <a:lnTo>
                      <a:pt x="0" y="18"/>
                    </a:lnTo>
                    <a:lnTo>
                      <a:pt x="40" y="62"/>
                    </a:lnTo>
                    <a:lnTo>
                      <a:pt x="80" y="105"/>
                    </a:lnTo>
                    <a:lnTo>
                      <a:pt x="100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5" name="Freeform 433"/>
              <p:cNvSpPr>
                <a:spLocks/>
              </p:cNvSpPr>
              <p:nvPr/>
            </p:nvSpPr>
            <p:spPr bwMode="auto">
              <a:xfrm>
                <a:off x="4760" y="3914"/>
                <a:ext cx="20" cy="21"/>
              </a:xfrm>
              <a:custGeom>
                <a:avLst/>
                <a:gdLst>
                  <a:gd name="T0" fmla="*/ 100 w 100"/>
                  <a:gd name="T1" fmla="*/ 87 h 105"/>
                  <a:gd name="T2" fmla="*/ 60 w 100"/>
                  <a:gd name="T3" fmla="*/ 43 h 105"/>
                  <a:gd name="T4" fmla="*/ 19 w 100"/>
                  <a:gd name="T5" fmla="*/ 0 h 105"/>
                  <a:gd name="T6" fmla="*/ 0 w 100"/>
                  <a:gd name="T7" fmla="*/ 18 h 105"/>
                  <a:gd name="T8" fmla="*/ 40 w 100"/>
                  <a:gd name="T9" fmla="*/ 62 h 105"/>
                  <a:gd name="T10" fmla="*/ 80 w 100"/>
                  <a:gd name="T11" fmla="*/ 105 h 105"/>
                  <a:gd name="T12" fmla="*/ 100 w 100"/>
                  <a:gd name="T13" fmla="*/ 8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5">
                    <a:moveTo>
                      <a:pt x="100" y="87"/>
                    </a:moveTo>
                    <a:lnTo>
                      <a:pt x="60" y="43"/>
                    </a:lnTo>
                    <a:lnTo>
                      <a:pt x="19" y="0"/>
                    </a:lnTo>
                    <a:lnTo>
                      <a:pt x="0" y="18"/>
                    </a:lnTo>
                    <a:lnTo>
                      <a:pt x="40" y="62"/>
                    </a:lnTo>
                    <a:lnTo>
                      <a:pt x="80" y="105"/>
                    </a:lnTo>
                    <a:lnTo>
                      <a:pt x="100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6" name="Freeform 434"/>
              <p:cNvSpPr>
                <a:spLocks/>
              </p:cNvSpPr>
              <p:nvPr/>
            </p:nvSpPr>
            <p:spPr bwMode="auto">
              <a:xfrm>
                <a:off x="4760" y="3917"/>
                <a:ext cx="8" cy="9"/>
              </a:xfrm>
              <a:custGeom>
                <a:avLst/>
                <a:gdLst>
                  <a:gd name="T0" fmla="*/ 41 w 41"/>
                  <a:gd name="T1" fmla="*/ 44 h 44"/>
                  <a:gd name="T2" fmla="*/ 1 w 41"/>
                  <a:gd name="T3" fmla="*/ 0 h 44"/>
                  <a:gd name="T4" fmla="*/ 0 w 41"/>
                  <a:gd name="T5" fmla="*/ 2 h 44"/>
                  <a:gd name="T6" fmla="*/ 41 w 4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41" y="4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7" name="Line 435"/>
              <p:cNvSpPr>
                <a:spLocks noChangeShapeType="1"/>
              </p:cNvSpPr>
              <p:nvPr/>
            </p:nvSpPr>
            <p:spPr bwMode="auto">
              <a:xfrm flipH="1">
                <a:off x="4760" y="39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8" name="Freeform 436"/>
              <p:cNvSpPr>
                <a:spLocks/>
              </p:cNvSpPr>
              <p:nvPr/>
            </p:nvSpPr>
            <p:spPr bwMode="auto">
              <a:xfrm>
                <a:off x="4756" y="3918"/>
                <a:ext cx="20" cy="20"/>
              </a:xfrm>
              <a:custGeom>
                <a:avLst/>
                <a:gdLst>
                  <a:gd name="T0" fmla="*/ 102 w 102"/>
                  <a:gd name="T1" fmla="*/ 83 h 102"/>
                  <a:gd name="T2" fmla="*/ 60 w 102"/>
                  <a:gd name="T3" fmla="*/ 42 h 102"/>
                  <a:gd name="T4" fmla="*/ 19 w 102"/>
                  <a:gd name="T5" fmla="*/ 0 h 102"/>
                  <a:gd name="T6" fmla="*/ 0 w 102"/>
                  <a:gd name="T7" fmla="*/ 19 h 102"/>
                  <a:gd name="T8" fmla="*/ 42 w 102"/>
                  <a:gd name="T9" fmla="*/ 60 h 102"/>
                  <a:gd name="T10" fmla="*/ 83 w 102"/>
                  <a:gd name="T11" fmla="*/ 102 h 102"/>
                  <a:gd name="T12" fmla="*/ 102 w 102"/>
                  <a:gd name="T13" fmla="*/ 8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02" y="83"/>
                    </a:moveTo>
                    <a:lnTo>
                      <a:pt x="60" y="42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42" y="60"/>
                    </a:lnTo>
                    <a:lnTo>
                      <a:pt x="83" y="102"/>
                    </a:lnTo>
                    <a:lnTo>
                      <a:pt x="102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9" name="Freeform 437"/>
              <p:cNvSpPr>
                <a:spLocks/>
              </p:cNvSpPr>
              <p:nvPr/>
            </p:nvSpPr>
            <p:spPr bwMode="auto">
              <a:xfrm>
                <a:off x="4756" y="3918"/>
                <a:ext cx="20" cy="20"/>
              </a:xfrm>
              <a:custGeom>
                <a:avLst/>
                <a:gdLst>
                  <a:gd name="T0" fmla="*/ 102 w 102"/>
                  <a:gd name="T1" fmla="*/ 83 h 102"/>
                  <a:gd name="T2" fmla="*/ 60 w 102"/>
                  <a:gd name="T3" fmla="*/ 42 h 102"/>
                  <a:gd name="T4" fmla="*/ 19 w 102"/>
                  <a:gd name="T5" fmla="*/ 0 h 102"/>
                  <a:gd name="T6" fmla="*/ 0 w 102"/>
                  <a:gd name="T7" fmla="*/ 19 h 102"/>
                  <a:gd name="T8" fmla="*/ 42 w 102"/>
                  <a:gd name="T9" fmla="*/ 60 h 102"/>
                  <a:gd name="T10" fmla="*/ 83 w 102"/>
                  <a:gd name="T11" fmla="*/ 102 h 102"/>
                  <a:gd name="T12" fmla="*/ 102 w 102"/>
                  <a:gd name="T13" fmla="*/ 8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02" y="83"/>
                    </a:moveTo>
                    <a:lnTo>
                      <a:pt x="60" y="42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42" y="60"/>
                    </a:lnTo>
                    <a:lnTo>
                      <a:pt x="83" y="102"/>
                    </a:lnTo>
                    <a:lnTo>
                      <a:pt x="10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0" name="Freeform 438"/>
              <p:cNvSpPr>
                <a:spLocks/>
              </p:cNvSpPr>
              <p:nvPr/>
            </p:nvSpPr>
            <p:spPr bwMode="auto">
              <a:xfrm>
                <a:off x="4756" y="3922"/>
                <a:ext cx="8" cy="8"/>
              </a:xfrm>
              <a:custGeom>
                <a:avLst/>
                <a:gdLst>
                  <a:gd name="T0" fmla="*/ 42 w 42"/>
                  <a:gd name="T1" fmla="*/ 41 h 41"/>
                  <a:gd name="T2" fmla="*/ 0 w 42"/>
                  <a:gd name="T3" fmla="*/ 0 h 41"/>
                  <a:gd name="T4" fmla="*/ 0 w 42"/>
                  <a:gd name="T5" fmla="*/ 0 h 41"/>
                  <a:gd name="T6" fmla="*/ 42 w 42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42" y="4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1" name="Line 439"/>
              <p:cNvSpPr>
                <a:spLocks noChangeShapeType="1"/>
              </p:cNvSpPr>
              <p:nvPr/>
            </p:nvSpPr>
            <p:spPr bwMode="auto">
              <a:xfrm>
                <a:off x="4756" y="39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2" name="Freeform 440"/>
              <p:cNvSpPr>
                <a:spLocks/>
              </p:cNvSpPr>
              <p:nvPr/>
            </p:nvSpPr>
            <p:spPr bwMode="auto">
              <a:xfrm>
                <a:off x="4752" y="3922"/>
                <a:ext cx="20" cy="20"/>
              </a:xfrm>
              <a:custGeom>
                <a:avLst/>
                <a:gdLst>
                  <a:gd name="T0" fmla="*/ 102 w 102"/>
                  <a:gd name="T1" fmla="*/ 83 h 102"/>
                  <a:gd name="T2" fmla="*/ 61 w 102"/>
                  <a:gd name="T3" fmla="*/ 41 h 102"/>
                  <a:gd name="T4" fmla="*/ 19 w 102"/>
                  <a:gd name="T5" fmla="*/ 0 h 102"/>
                  <a:gd name="T6" fmla="*/ 0 w 102"/>
                  <a:gd name="T7" fmla="*/ 19 h 102"/>
                  <a:gd name="T8" fmla="*/ 41 w 102"/>
                  <a:gd name="T9" fmla="*/ 61 h 102"/>
                  <a:gd name="T10" fmla="*/ 83 w 102"/>
                  <a:gd name="T11" fmla="*/ 102 h 102"/>
                  <a:gd name="T12" fmla="*/ 102 w 102"/>
                  <a:gd name="T13" fmla="*/ 8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02" y="83"/>
                    </a:moveTo>
                    <a:lnTo>
                      <a:pt x="61" y="41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41" y="61"/>
                    </a:lnTo>
                    <a:lnTo>
                      <a:pt x="83" y="102"/>
                    </a:lnTo>
                    <a:lnTo>
                      <a:pt x="102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3" name="Freeform 441"/>
              <p:cNvSpPr>
                <a:spLocks/>
              </p:cNvSpPr>
              <p:nvPr/>
            </p:nvSpPr>
            <p:spPr bwMode="auto">
              <a:xfrm>
                <a:off x="4752" y="3922"/>
                <a:ext cx="20" cy="20"/>
              </a:xfrm>
              <a:custGeom>
                <a:avLst/>
                <a:gdLst>
                  <a:gd name="T0" fmla="*/ 102 w 102"/>
                  <a:gd name="T1" fmla="*/ 83 h 102"/>
                  <a:gd name="T2" fmla="*/ 61 w 102"/>
                  <a:gd name="T3" fmla="*/ 41 h 102"/>
                  <a:gd name="T4" fmla="*/ 19 w 102"/>
                  <a:gd name="T5" fmla="*/ 0 h 102"/>
                  <a:gd name="T6" fmla="*/ 0 w 102"/>
                  <a:gd name="T7" fmla="*/ 19 h 102"/>
                  <a:gd name="T8" fmla="*/ 41 w 102"/>
                  <a:gd name="T9" fmla="*/ 61 h 102"/>
                  <a:gd name="T10" fmla="*/ 83 w 102"/>
                  <a:gd name="T11" fmla="*/ 102 h 102"/>
                  <a:gd name="T12" fmla="*/ 102 w 102"/>
                  <a:gd name="T13" fmla="*/ 8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102" y="83"/>
                    </a:moveTo>
                    <a:lnTo>
                      <a:pt x="61" y="41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41" y="61"/>
                    </a:lnTo>
                    <a:lnTo>
                      <a:pt x="83" y="102"/>
                    </a:lnTo>
                    <a:lnTo>
                      <a:pt x="10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4" name="Freeform 442"/>
              <p:cNvSpPr>
                <a:spLocks/>
              </p:cNvSpPr>
              <p:nvPr/>
            </p:nvSpPr>
            <p:spPr bwMode="auto">
              <a:xfrm>
                <a:off x="4752" y="3925"/>
                <a:ext cx="8" cy="9"/>
              </a:xfrm>
              <a:custGeom>
                <a:avLst/>
                <a:gdLst>
                  <a:gd name="T0" fmla="*/ 43 w 43"/>
                  <a:gd name="T1" fmla="*/ 42 h 42"/>
                  <a:gd name="T2" fmla="*/ 2 w 43"/>
                  <a:gd name="T3" fmla="*/ 0 h 42"/>
                  <a:gd name="T4" fmla="*/ 0 w 43"/>
                  <a:gd name="T5" fmla="*/ 1 h 42"/>
                  <a:gd name="T6" fmla="*/ 43 w 4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2">
                    <a:moveTo>
                      <a:pt x="43" y="4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5" name="Line 443"/>
              <p:cNvSpPr>
                <a:spLocks noChangeShapeType="1"/>
              </p:cNvSpPr>
              <p:nvPr/>
            </p:nvSpPr>
            <p:spPr bwMode="auto">
              <a:xfrm flipH="1">
                <a:off x="4752" y="39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6" name="Freeform 444"/>
              <p:cNvSpPr>
                <a:spLocks/>
              </p:cNvSpPr>
              <p:nvPr/>
            </p:nvSpPr>
            <p:spPr bwMode="auto">
              <a:xfrm>
                <a:off x="4748" y="3926"/>
                <a:ext cx="21" cy="19"/>
              </a:xfrm>
              <a:custGeom>
                <a:avLst/>
                <a:gdLst>
                  <a:gd name="T0" fmla="*/ 105 w 105"/>
                  <a:gd name="T1" fmla="*/ 81 h 99"/>
                  <a:gd name="T2" fmla="*/ 61 w 105"/>
                  <a:gd name="T3" fmla="*/ 41 h 99"/>
                  <a:gd name="T4" fmla="*/ 18 w 105"/>
                  <a:gd name="T5" fmla="*/ 0 h 99"/>
                  <a:gd name="T6" fmla="*/ 0 w 105"/>
                  <a:gd name="T7" fmla="*/ 19 h 99"/>
                  <a:gd name="T8" fmla="*/ 44 w 105"/>
                  <a:gd name="T9" fmla="*/ 59 h 99"/>
                  <a:gd name="T10" fmla="*/ 88 w 105"/>
                  <a:gd name="T11" fmla="*/ 99 h 99"/>
                  <a:gd name="T12" fmla="*/ 105 w 105"/>
                  <a:gd name="T13" fmla="*/ 8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99">
                    <a:moveTo>
                      <a:pt x="105" y="81"/>
                    </a:moveTo>
                    <a:lnTo>
                      <a:pt x="61" y="41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44" y="59"/>
                    </a:lnTo>
                    <a:lnTo>
                      <a:pt x="88" y="99"/>
                    </a:lnTo>
                    <a:lnTo>
                      <a:pt x="105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7" name="Freeform 445"/>
              <p:cNvSpPr>
                <a:spLocks/>
              </p:cNvSpPr>
              <p:nvPr/>
            </p:nvSpPr>
            <p:spPr bwMode="auto">
              <a:xfrm>
                <a:off x="4748" y="3926"/>
                <a:ext cx="21" cy="19"/>
              </a:xfrm>
              <a:custGeom>
                <a:avLst/>
                <a:gdLst>
                  <a:gd name="T0" fmla="*/ 105 w 105"/>
                  <a:gd name="T1" fmla="*/ 81 h 99"/>
                  <a:gd name="T2" fmla="*/ 61 w 105"/>
                  <a:gd name="T3" fmla="*/ 41 h 99"/>
                  <a:gd name="T4" fmla="*/ 18 w 105"/>
                  <a:gd name="T5" fmla="*/ 0 h 99"/>
                  <a:gd name="T6" fmla="*/ 0 w 105"/>
                  <a:gd name="T7" fmla="*/ 19 h 99"/>
                  <a:gd name="T8" fmla="*/ 44 w 105"/>
                  <a:gd name="T9" fmla="*/ 59 h 99"/>
                  <a:gd name="T10" fmla="*/ 88 w 105"/>
                  <a:gd name="T11" fmla="*/ 99 h 99"/>
                  <a:gd name="T12" fmla="*/ 105 w 105"/>
                  <a:gd name="T13" fmla="*/ 8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99">
                    <a:moveTo>
                      <a:pt x="105" y="81"/>
                    </a:moveTo>
                    <a:lnTo>
                      <a:pt x="61" y="41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44" y="59"/>
                    </a:lnTo>
                    <a:lnTo>
                      <a:pt x="88" y="99"/>
                    </a:lnTo>
                    <a:lnTo>
                      <a:pt x="10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8" name="Freeform 446"/>
              <p:cNvSpPr>
                <a:spLocks/>
              </p:cNvSpPr>
              <p:nvPr/>
            </p:nvSpPr>
            <p:spPr bwMode="auto">
              <a:xfrm>
                <a:off x="4748" y="3929"/>
                <a:ext cx="9" cy="8"/>
              </a:xfrm>
              <a:custGeom>
                <a:avLst/>
                <a:gdLst>
                  <a:gd name="T0" fmla="*/ 44 w 44"/>
                  <a:gd name="T1" fmla="*/ 40 h 40"/>
                  <a:gd name="T2" fmla="*/ 0 w 44"/>
                  <a:gd name="T3" fmla="*/ 0 h 40"/>
                  <a:gd name="T4" fmla="*/ 0 w 44"/>
                  <a:gd name="T5" fmla="*/ 1 h 40"/>
                  <a:gd name="T6" fmla="*/ 44 w 44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0">
                    <a:moveTo>
                      <a:pt x="44" y="4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9" name="Line 447"/>
              <p:cNvSpPr>
                <a:spLocks noChangeShapeType="1"/>
              </p:cNvSpPr>
              <p:nvPr/>
            </p:nvSpPr>
            <p:spPr bwMode="auto">
              <a:xfrm>
                <a:off x="4748" y="39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0" name="Freeform 448"/>
              <p:cNvSpPr>
                <a:spLocks/>
              </p:cNvSpPr>
              <p:nvPr/>
            </p:nvSpPr>
            <p:spPr bwMode="auto">
              <a:xfrm>
                <a:off x="4744" y="3930"/>
                <a:ext cx="22" cy="19"/>
              </a:xfrm>
              <a:custGeom>
                <a:avLst/>
                <a:gdLst>
                  <a:gd name="T0" fmla="*/ 106 w 106"/>
                  <a:gd name="T1" fmla="*/ 78 h 99"/>
                  <a:gd name="T2" fmla="*/ 62 w 106"/>
                  <a:gd name="T3" fmla="*/ 39 h 99"/>
                  <a:gd name="T4" fmla="*/ 18 w 106"/>
                  <a:gd name="T5" fmla="*/ 0 h 99"/>
                  <a:gd name="T6" fmla="*/ 0 w 106"/>
                  <a:gd name="T7" fmla="*/ 21 h 99"/>
                  <a:gd name="T8" fmla="*/ 44 w 106"/>
                  <a:gd name="T9" fmla="*/ 60 h 99"/>
                  <a:gd name="T10" fmla="*/ 87 w 106"/>
                  <a:gd name="T11" fmla="*/ 99 h 99"/>
                  <a:gd name="T12" fmla="*/ 106 w 106"/>
                  <a:gd name="T13" fmla="*/ 7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106" y="78"/>
                    </a:moveTo>
                    <a:lnTo>
                      <a:pt x="62" y="39"/>
                    </a:lnTo>
                    <a:lnTo>
                      <a:pt x="18" y="0"/>
                    </a:lnTo>
                    <a:lnTo>
                      <a:pt x="0" y="21"/>
                    </a:lnTo>
                    <a:lnTo>
                      <a:pt x="44" y="60"/>
                    </a:lnTo>
                    <a:lnTo>
                      <a:pt x="87" y="99"/>
                    </a:lnTo>
                    <a:lnTo>
                      <a:pt x="106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1" name="Freeform 449"/>
              <p:cNvSpPr>
                <a:spLocks/>
              </p:cNvSpPr>
              <p:nvPr/>
            </p:nvSpPr>
            <p:spPr bwMode="auto">
              <a:xfrm>
                <a:off x="4744" y="3930"/>
                <a:ext cx="22" cy="19"/>
              </a:xfrm>
              <a:custGeom>
                <a:avLst/>
                <a:gdLst>
                  <a:gd name="T0" fmla="*/ 106 w 106"/>
                  <a:gd name="T1" fmla="*/ 78 h 99"/>
                  <a:gd name="T2" fmla="*/ 62 w 106"/>
                  <a:gd name="T3" fmla="*/ 39 h 99"/>
                  <a:gd name="T4" fmla="*/ 18 w 106"/>
                  <a:gd name="T5" fmla="*/ 0 h 99"/>
                  <a:gd name="T6" fmla="*/ 0 w 106"/>
                  <a:gd name="T7" fmla="*/ 21 h 99"/>
                  <a:gd name="T8" fmla="*/ 44 w 106"/>
                  <a:gd name="T9" fmla="*/ 60 h 99"/>
                  <a:gd name="T10" fmla="*/ 87 w 106"/>
                  <a:gd name="T11" fmla="*/ 99 h 99"/>
                  <a:gd name="T12" fmla="*/ 106 w 106"/>
                  <a:gd name="T13" fmla="*/ 7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106" y="78"/>
                    </a:moveTo>
                    <a:lnTo>
                      <a:pt x="62" y="39"/>
                    </a:lnTo>
                    <a:lnTo>
                      <a:pt x="18" y="0"/>
                    </a:lnTo>
                    <a:lnTo>
                      <a:pt x="0" y="21"/>
                    </a:lnTo>
                    <a:lnTo>
                      <a:pt x="44" y="60"/>
                    </a:lnTo>
                    <a:lnTo>
                      <a:pt x="87" y="99"/>
                    </a:lnTo>
                    <a:lnTo>
                      <a:pt x="106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2" name="Freeform 450"/>
              <p:cNvSpPr>
                <a:spLocks/>
              </p:cNvSpPr>
              <p:nvPr/>
            </p:nvSpPr>
            <p:spPr bwMode="auto">
              <a:xfrm>
                <a:off x="4744" y="3934"/>
                <a:ext cx="9" cy="8"/>
              </a:xfrm>
              <a:custGeom>
                <a:avLst/>
                <a:gdLst>
                  <a:gd name="T0" fmla="*/ 45 w 45"/>
                  <a:gd name="T1" fmla="*/ 39 h 39"/>
                  <a:gd name="T2" fmla="*/ 1 w 45"/>
                  <a:gd name="T3" fmla="*/ 0 h 39"/>
                  <a:gd name="T4" fmla="*/ 0 w 45"/>
                  <a:gd name="T5" fmla="*/ 0 h 39"/>
                  <a:gd name="T6" fmla="*/ 45 w 45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9">
                    <a:moveTo>
                      <a:pt x="45" y="39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3" name="Line 451"/>
              <p:cNvSpPr>
                <a:spLocks noChangeShapeType="1"/>
              </p:cNvSpPr>
              <p:nvPr/>
            </p:nvSpPr>
            <p:spPr bwMode="auto">
              <a:xfrm flipH="1">
                <a:off x="4744" y="39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4" name="Freeform 452"/>
              <p:cNvSpPr>
                <a:spLocks/>
              </p:cNvSpPr>
              <p:nvPr/>
            </p:nvSpPr>
            <p:spPr bwMode="auto">
              <a:xfrm>
                <a:off x="4741" y="3934"/>
                <a:ext cx="21" cy="19"/>
              </a:xfrm>
              <a:custGeom>
                <a:avLst/>
                <a:gdLst>
                  <a:gd name="T0" fmla="*/ 106 w 106"/>
                  <a:gd name="T1" fmla="*/ 78 h 97"/>
                  <a:gd name="T2" fmla="*/ 62 w 106"/>
                  <a:gd name="T3" fmla="*/ 39 h 97"/>
                  <a:gd name="T4" fmla="*/ 17 w 106"/>
                  <a:gd name="T5" fmla="*/ 0 h 97"/>
                  <a:gd name="T6" fmla="*/ 0 w 106"/>
                  <a:gd name="T7" fmla="*/ 19 h 97"/>
                  <a:gd name="T8" fmla="*/ 44 w 106"/>
                  <a:gd name="T9" fmla="*/ 58 h 97"/>
                  <a:gd name="T10" fmla="*/ 89 w 106"/>
                  <a:gd name="T11" fmla="*/ 97 h 97"/>
                  <a:gd name="T12" fmla="*/ 106 w 106"/>
                  <a:gd name="T13" fmla="*/ 7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7">
                    <a:moveTo>
                      <a:pt x="106" y="78"/>
                    </a:moveTo>
                    <a:lnTo>
                      <a:pt x="62" y="39"/>
                    </a:lnTo>
                    <a:lnTo>
                      <a:pt x="17" y="0"/>
                    </a:lnTo>
                    <a:lnTo>
                      <a:pt x="0" y="19"/>
                    </a:lnTo>
                    <a:lnTo>
                      <a:pt x="44" y="58"/>
                    </a:lnTo>
                    <a:lnTo>
                      <a:pt x="89" y="97"/>
                    </a:lnTo>
                    <a:lnTo>
                      <a:pt x="106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5" name="Freeform 453"/>
              <p:cNvSpPr>
                <a:spLocks/>
              </p:cNvSpPr>
              <p:nvPr/>
            </p:nvSpPr>
            <p:spPr bwMode="auto">
              <a:xfrm>
                <a:off x="4741" y="3934"/>
                <a:ext cx="21" cy="19"/>
              </a:xfrm>
              <a:custGeom>
                <a:avLst/>
                <a:gdLst>
                  <a:gd name="T0" fmla="*/ 106 w 106"/>
                  <a:gd name="T1" fmla="*/ 78 h 97"/>
                  <a:gd name="T2" fmla="*/ 62 w 106"/>
                  <a:gd name="T3" fmla="*/ 39 h 97"/>
                  <a:gd name="T4" fmla="*/ 17 w 106"/>
                  <a:gd name="T5" fmla="*/ 0 h 97"/>
                  <a:gd name="T6" fmla="*/ 0 w 106"/>
                  <a:gd name="T7" fmla="*/ 19 h 97"/>
                  <a:gd name="T8" fmla="*/ 44 w 106"/>
                  <a:gd name="T9" fmla="*/ 58 h 97"/>
                  <a:gd name="T10" fmla="*/ 89 w 106"/>
                  <a:gd name="T11" fmla="*/ 97 h 97"/>
                  <a:gd name="T12" fmla="*/ 106 w 106"/>
                  <a:gd name="T13" fmla="*/ 7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7">
                    <a:moveTo>
                      <a:pt x="106" y="78"/>
                    </a:moveTo>
                    <a:lnTo>
                      <a:pt x="62" y="39"/>
                    </a:lnTo>
                    <a:lnTo>
                      <a:pt x="17" y="0"/>
                    </a:lnTo>
                    <a:lnTo>
                      <a:pt x="0" y="19"/>
                    </a:lnTo>
                    <a:lnTo>
                      <a:pt x="44" y="58"/>
                    </a:lnTo>
                    <a:lnTo>
                      <a:pt x="89" y="97"/>
                    </a:lnTo>
                    <a:lnTo>
                      <a:pt x="106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6" name="Freeform 454"/>
              <p:cNvSpPr>
                <a:spLocks/>
              </p:cNvSpPr>
              <p:nvPr/>
            </p:nvSpPr>
            <p:spPr bwMode="auto">
              <a:xfrm>
                <a:off x="4740" y="3938"/>
                <a:ext cx="10" cy="7"/>
              </a:xfrm>
              <a:custGeom>
                <a:avLst/>
                <a:gdLst>
                  <a:gd name="T0" fmla="*/ 46 w 46"/>
                  <a:gd name="T1" fmla="*/ 39 h 39"/>
                  <a:gd name="T2" fmla="*/ 2 w 46"/>
                  <a:gd name="T3" fmla="*/ 0 h 39"/>
                  <a:gd name="T4" fmla="*/ 0 w 46"/>
                  <a:gd name="T5" fmla="*/ 1 h 39"/>
                  <a:gd name="T6" fmla="*/ 46 w 46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9">
                    <a:moveTo>
                      <a:pt x="46" y="39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4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7" name="Line 455"/>
              <p:cNvSpPr>
                <a:spLocks noChangeShapeType="1"/>
              </p:cNvSpPr>
              <p:nvPr/>
            </p:nvSpPr>
            <p:spPr bwMode="auto">
              <a:xfrm flipH="1">
                <a:off x="4740" y="39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8" name="Freeform 456"/>
              <p:cNvSpPr>
                <a:spLocks/>
              </p:cNvSpPr>
              <p:nvPr/>
            </p:nvSpPr>
            <p:spPr bwMode="auto">
              <a:xfrm>
                <a:off x="4737" y="3938"/>
                <a:ext cx="22" cy="19"/>
              </a:xfrm>
              <a:custGeom>
                <a:avLst/>
                <a:gdLst>
                  <a:gd name="T0" fmla="*/ 109 w 109"/>
                  <a:gd name="T1" fmla="*/ 76 h 97"/>
                  <a:gd name="T2" fmla="*/ 63 w 109"/>
                  <a:gd name="T3" fmla="*/ 38 h 97"/>
                  <a:gd name="T4" fmla="*/ 17 w 109"/>
                  <a:gd name="T5" fmla="*/ 0 h 97"/>
                  <a:gd name="T6" fmla="*/ 0 w 109"/>
                  <a:gd name="T7" fmla="*/ 21 h 97"/>
                  <a:gd name="T8" fmla="*/ 46 w 109"/>
                  <a:gd name="T9" fmla="*/ 59 h 97"/>
                  <a:gd name="T10" fmla="*/ 92 w 109"/>
                  <a:gd name="T11" fmla="*/ 97 h 97"/>
                  <a:gd name="T12" fmla="*/ 109 w 109"/>
                  <a:gd name="T13" fmla="*/ 7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97">
                    <a:moveTo>
                      <a:pt x="109" y="76"/>
                    </a:moveTo>
                    <a:lnTo>
                      <a:pt x="63" y="38"/>
                    </a:lnTo>
                    <a:lnTo>
                      <a:pt x="17" y="0"/>
                    </a:lnTo>
                    <a:lnTo>
                      <a:pt x="0" y="21"/>
                    </a:lnTo>
                    <a:lnTo>
                      <a:pt x="46" y="59"/>
                    </a:lnTo>
                    <a:lnTo>
                      <a:pt x="92" y="97"/>
                    </a:lnTo>
                    <a:lnTo>
                      <a:pt x="109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9" name="Freeform 457"/>
              <p:cNvSpPr>
                <a:spLocks/>
              </p:cNvSpPr>
              <p:nvPr/>
            </p:nvSpPr>
            <p:spPr bwMode="auto">
              <a:xfrm>
                <a:off x="4737" y="3938"/>
                <a:ext cx="22" cy="19"/>
              </a:xfrm>
              <a:custGeom>
                <a:avLst/>
                <a:gdLst>
                  <a:gd name="T0" fmla="*/ 109 w 109"/>
                  <a:gd name="T1" fmla="*/ 76 h 97"/>
                  <a:gd name="T2" fmla="*/ 63 w 109"/>
                  <a:gd name="T3" fmla="*/ 38 h 97"/>
                  <a:gd name="T4" fmla="*/ 17 w 109"/>
                  <a:gd name="T5" fmla="*/ 0 h 97"/>
                  <a:gd name="T6" fmla="*/ 0 w 109"/>
                  <a:gd name="T7" fmla="*/ 21 h 97"/>
                  <a:gd name="T8" fmla="*/ 46 w 109"/>
                  <a:gd name="T9" fmla="*/ 59 h 97"/>
                  <a:gd name="T10" fmla="*/ 92 w 109"/>
                  <a:gd name="T11" fmla="*/ 97 h 97"/>
                  <a:gd name="T12" fmla="*/ 109 w 109"/>
                  <a:gd name="T13" fmla="*/ 7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97">
                    <a:moveTo>
                      <a:pt x="109" y="76"/>
                    </a:moveTo>
                    <a:lnTo>
                      <a:pt x="63" y="38"/>
                    </a:lnTo>
                    <a:lnTo>
                      <a:pt x="17" y="0"/>
                    </a:lnTo>
                    <a:lnTo>
                      <a:pt x="0" y="21"/>
                    </a:lnTo>
                    <a:lnTo>
                      <a:pt x="46" y="59"/>
                    </a:lnTo>
                    <a:lnTo>
                      <a:pt x="92" y="97"/>
                    </a:lnTo>
                    <a:lnTo>
                      <a:pt x="10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0" name="Freeform 458"/>
              <p:cNvSpPr>
                <a:spLocks/>
              </p:cNvSpPr>
              <p:nvPr/>
            </p:nvSpPr>
            <p:spPr bwMode="auto">
              <a:xfrm>
                <a:off x="4737" y="3942"/>
                <a:ext cx="9" cy="8"/>
              </a:xfrm>
              <a:custGeom>
                <a:avLst/>
                <a:gdLst>
                  <a:gd name="T0" fmla="*/ 47 w 47"/>
                  <a:gd name="T1" fmla="*/ 38 h 38"/>
                  <a:gd name="T2" fmla="*/ 1 w 47"/>
                  <a:gd name="T3" fmla="*/ 0 h 38"/>
                  <a:gd name="T4" fmla="*/ 0 w 47"/>
                  <a:gd name="T5" fmla="*/ 1 h 38"/>
                  <a:gd name="T6" fmla="*/ 47 w 47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8">
                    <a:moveTo>
                      <a:pt x="47" y="3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7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1" name="Line 459"/>
              <p:cNvSpPr>
                <a:spLocks noChangeShapeType="1"/>
              </p:cNvSpPr>
              <p:nvPr/>
            </p:nvSpPr>
            <p:spPr bwMode="auto">
              <a:xfrm flipH="1">
                <a:off x="4737" y="39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2" name="Freeform 460"/>
              <p:cNvSpPr>
                <a:spLocks/>
              </p:cNvSpPr>
              <p:nvPr/>
            </p:nvSpPr>
            <p:spPr bwMode="auto">
              <a:xfrm>
                <a:off x="4734" y="3942"/>
                <a:ext cx="22" cy="19"/>
              </a:xfrm>
              <a:custGeom>
                <a:avLst/>
                <a:gdLst>
                  <a:gd name="T0" fmla="*/ 110 w 110"/>
                  <a:gd name="T1" fmla="*/ 74 h 95"/>
                  <a:gd name="T2" fmla="*/ 63 w 110"/>
                  <a:gd name="T3" fmla="*/ 37 h 95"/>
                  <a:gd name="T4" fmla="*/ 16 w 110"/>
                  <a:gd name="T5" fmla="*/ 0 h 95"/>
                  <a:gd name="T6" fmla="*/ 0 w 110"/>
                  <a:gd name="T7" fmla="*/ 21 h 95"/>
                  <a:gd name="T8" fmla="*/ 47 w 110"/>
                  <a:gd name="T9" fmla="*/ 58 h 95"/>
                  <a:gd name="T10" fmla="*/ 94 w 110"/>
                  <a:gd name="T11" fmla="*/ 95 h 95"/>
                  <a:gd name="T12" fmla="*/ 110 w 110"/>
                  <a:gd name="T13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5">
                    <a:moveTo>
                      <a:pt x="110" y="74"/>
                    </a:moveTo>
                    <a:lnTo>
                      <a:pt x="63" y="37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47" y="58"/>
                    </a:lnTo>
                    <a:lnTo>
                      <a:pt x="94" y="95"/>
                    </a:lnTo>
                    <a:lnTo>
                      <a:pt x="11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3" name="Freeform 461"/>
              <p:cNvSpPr>
                <a:spLocks/>
              </p:cNvSpPr>
              <p:nvPr/>
            </p:nvSpPr>
            <p:spPr bwMode="auto">
              <a:xfrm>
                <a:off x="4734" y="3942"/>
                <a:ext cx="22" cy="19"/>
              </a:xfrm>
              <a:custGeom>
                <a:avLst/>
                <a:gdLst>
                  <a:gd name="T0" fmla="*/ 110 w 110"/>
                  <a:gd name="T1" fmla="*/ 74 h 95"/>
                  <a:gd name="T2" fmla="*/ 63 w 110"/>
                  <a:gd name="T3" fmla="*/ 37 h 95"/>
                  <a:gd name="T4" fmla="*/ 16 w 110"/>
                  <a:gd name="T5" fmla="*/ 0 h 95"/>
                  <a:gd name="T6" fmla="*/ 0 w 110"/>
                  <a:gd name="T7" fmla="*/ 21 h 95"/>
                  <a:gd name="T8" fmla="*/ 47 w 110"/>
                  <a:gd name="T9" fmla="*/ 58 h 95"/>
                  <a:gd name="T10" fmla="*/ 94 w 110"/>
                  <a:gd name="T11" fmla="*/ 95 h 95"/>
                  <a:gd name="T12" fmla="*/ 110 w 110"/>
                  <a:gd name="T13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5">
                    <a:moveTo>
                      <a:pt x="110" y="74"/>
                    </a:moveTo>
                    <a:lnTo>
                      <a:pt x="63" y="37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47" y="58"/>
                    </a:lnTo>
                    <a:lnTo>
                      <a:pt x="94" y="95"/>
                    </a:lnTo>
                    <a:lnTo>
                      <a:pt x="11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4" name="Freeform 462"/>
              <p:cNvSpPr>
                <a:spLocks/>
              </p:cNvSpPr>
              <p:nvPr/>
            </p:nvSpPr>
            <p:spPr bwMode="auto">
              <a:xfrm>
                <a:off x="4734" y="3946"/>
                <a:ext cx="9" cy="8"/>
              </a:xfrm>
              <a:custGeom>
                <a:avLst/>
                <a:gdLst>
                  <a:gd name="T0" fmla="*/ 47 w 47"/>
                  <a:gd name="T1" fmla="*/ 37 h 37"/>
                  <a:gd name="T2" fmla="*/ 0 w 47"/>
                  <a:gd name="T3" fmla="*/ 0 h 37"/>
                  <a:gd name="T4" fmla="*/ 0 w 47"/>
                  <a:gd name="T5" fmla="*/ 0 h 37"/>
                  <a:gd name="T6" fmla="*/ 47 w 47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47" y="3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7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5" name="Line 463"/>
              <p:cNvSpPr>
                <a:spLocks noChangeShapeType="1"/>
              </p:cNvSpPr>
              <p:nvPr/>
            </p:nvSpPr>
            <p:spPr bwMode="auto">
              <a:xfrm>
                <a:off x="4734" y="39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6" name="Freeform 464"/>
              <p:cNvSpPr>
                <a:spLocks/>
              </p:cNvSpPr>
              <p:nvPr/>
            </p:nvSpPr>
            <p:spPr bwMode="auto">
              <a:xfrm>
                <a:off x="4730" y="3946"/>
                <a:ext cx="22" cy="19"/>
              </a:xfrm>
              <a:custGeom>
                <a:avLst/>
                <a:gdLst>
                  <a:gd name="T0" fmla="*/ 110 w 110"/>
                  <a:gd name="T1" fmla="*/ 74 h 94"/>
                  <a:gd name="T2" fmla="*/ 63 w 110"/>
                  <a:gd name="T3" fmla="*/ 37 h 94"/>
                  <a:gd name="T4" fmla="*/ 16 w 110"/>
                  <a:gd name="T5" fmla="*/ 0 h 94"/>
                  <a:gd name="T6" fmla="*/ 0 w 110"/>
                  <a:gd name="T7" fmla="*/ 21 h 94"/>
                  <a:gd name="T8" fmla="*/ 47 w 110"/>
                  <a:gd name="T9" fmla="*/ 57 h 94"/>
                  <a:gd name="T10" fmla="*/ 94 w 110"/>
                  <a:gd name="T11" fmla="*/ 94 h 94"/>
                  <a:gd name="T12" fmla="*/ 110 w 110"/>
                  <a:gd name="T13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110" y="74"/>
                    </a:moveTo>
                    <a:lnTo>
                      <a:pt x="63" y="37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47" y="57"/>
                    </a:lnTo>
                    <a:lnTo>
                      <a:pt x="94" y="94"/>
                    </a:lnTo>
                    <a:lnTo>
                      <a:pt x="11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7" name="Freeform 465"/>
              <p:cNvSpPr>
                <a:spLocks/>
              </p:cNvSpPr>
              <p:nvPr/>
            </p:nvSpPr>
            <p:spPr bwMode="auto">
              <a:xfrm>
                <a:off x="4730" y="3946"/>
                <a:ext cx="22" cy="19"/>
              </a:xfrm>
              <a:custGeom>
                <a:avLst/>
                <a:gdLst>
                  <a:gd name="T0" fmla="*/ 110 w 110"/>
                  <a:gd name="T1" fmla="*/ 74 h 94"/>
                  <a:gd name="T2" fmla="*/ 63 w 110"/>
                  <a:gd name="T3" fmla="*/ 37 h 94"/>
                  <a:gd name="T4" fmla="*/ 16 w 110"/>
                  <a:gd name="T5" fmla="*/ 0 h 94"/>
                  <a:gd name="T6" fmla="*/ 0 w 110"/>
                  <a:gd name="T7" fmla="*/ 21 h 94"/>
                  <a:gd name="T8" fmla="*/ 47 w 110"/>
                  <a:gd name="T9" fmla="*/ 57 h 94"/>
                  <a:gd name="T10" fmla="*/ 94 w 110"/>
                  <a:gd name="T11" fmla="*/ 94 h 94"/>
                  <a:gd name="T12" fmla="*/ 110 w 110"/>
                  <a:gd name="T13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110" y="74"/>
                    </a:moveTo>
                    <a:lnTo>
                      <a:pt x="63" y="37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47" y="57"/>
                    </a:lnTo>
                    <a:lnTo>
                      <a:pt x="94" y="94"/>
                    </a:lnTo>
                    <a:lnTo>
                      <a:pt x="11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8" name="Freeform 466"/>
              <p:cNvSpPr>
                <a:spLocks/>
              </p:cNvSpPr>
              <p:nvPr/>
            </p:nvSpPr>
            <p:spPr bwMode="auto">
              <a:xfrm>
                <a:off x="4730" y="3951"/>
                <a:ext cx="10" cy="7"/>
              </a:xfrm>
              <a:custGeom>
                <a:avLst/>
                <a:gdLst>
                  <a:gd name="T0" fmla="*/ 47 w 47"/>
                  <a:gd name="T1" fmla="*/ 36 h 36"/>
                  <a:gd name="T2" fmla="*/ 0 w 47"/>
                  <a:gd name="T3" fmla="*/ 0 h 36"/>
                  <a:gd name="T4" fmla="*/ 0 w 47"/>
                  <a:gd name="T5" fmla="*/ 1 h 36"/>
                  <a:gd name="T6" fmla="*/ 47 w 4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6">
                    <a:moveTo>
                      <a:pt x="47" y="3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7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9" name="Line 467"/>
              <p:cNvSpPr>
                <a:spLocks noChangeShapeType="1"/>
              </p:cNvSpPr>
              <p:nvPr/>
            </p:nvSpPr>
            <p:spPr bwMode="auto">
              <a:xfrm>
                <a:off x="4730" y="39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0" name="Freeform 468"/>
              <p:cNvSpPr>
                <a:spLocks/>
              </p:cNvSpPr>
              <p:nvPr/>
            </p:nvSpPr>
            <p:spPr bwMode="auto">
              <a:xfrm>
                <a:off x="4727" y="3951"/>
                <a:ext cx="22" cy="18"/>
              </a:xfrm>
              <a:custGeom>
                <a:avLst/>
                <a:gdLst>
                  <a:gd name="T0" fmla="*/ 110 w 110"/>
                  <a:gd name="T1" fmla="*/ 71 h 93"/>
                  <a:gd name="T2" fmla="*/ 63 w 110"/>
                  <a:gd name="T3" fmla="*/ 35 h 93"/>
                  <a:gd name="T4" fmla="*/ 16 w 110"/>
                  <a:gd name="T5" fmla="*/ 0 h 93"/>
                  <a:gd name="T6" fmla="*/ 0 w 110"/>
                  <a:gd name="T7" fmla="*/ 22 h 93"/>
                  <a:gd name="T8" fmla="*/ 47 w 110"/>
                  <a:gd name="T9" fmla="*/ 57 h 93"/>
                  <a:gd name="T10" fmla="*/ 94 w 110"/>
                  <a:gd name="T11" fmla="*/ 93 h 93"/>
                  <a:gd name="T12" fmla="*/ 110 w 110"/>
                  <a:gd name="T13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110" y="71"/>
                    </a:moveTo>
                    <a:lnTo>
                      <a:pt x="63" y="35"/>
                    </a:lnTo>
                    <a:lnTo>
                      <a:pt x="16" y="0"/>
                    </a:lnTo>
                    <a:lnTo>
                      <a:pt x="0" y="22"/>
                    </a:lnTo>
                    <a:lnTo>
                      <a:pt x="47" y="57"/>
                    </a:lnTo>
                    <a:lnTo>
                      <a:pt x="94" y="93"/>
                    </a:lnTo>
                    <a:lnTo>
                      <a:pt x="11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1" name="Freeform 469"/>
              <p:cNvSpPr>
                <a:spLocks/>
              </p:cNvSpPr>
              <p:nvPr/>
            </p:nvSpPr>
            <p:spPr bwMode="auto">
              <a:xfrm>
                <a:off x="4727" y="3951"/>
                <a:ext cx="22" cy="18"/>
              </a:xfrm>
              <a:custGeom>
                <a:avLst/>
                <a:gdLst>
                  <a:gd name="T0" fmla="*/ 110 w 110"/>
                  <a:gd name="T1" fmla="*/ 71 h 93"/>
                  <a:gd name="T2" fmla="*/ 63 w 110"/>
                  <a:gd name="T3" fmla="*/ 35 h 93"/>
                  <a:gd name="T4" fmla="*/ 16 w 110"/>
                  <a:gd name="T5" fmla="*/ 0 h 93"/>
                  <a:gd name="T6" fmla="*/ 0 w 110"/>
                  <a:gd name="T7" fmla="*/ 22 h 93"/>
                  <a:gd name="T8" fmla="*/ 47 w 110"/>
                  <a:gd name="T9" fmla="*/ 57 h 93"/>
                  <a:gd name="T10" fmla="*/ 94 w 110"/>
                  <a:gd name="T11" fmla="*/ 93 h 93"/>
                  <a:gd name="T12" fmla="*/ 110 w 110"/>
                  <a:gd name="T13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110" y="71"/>
                    </a:moveTo>
                    <a:lnTo>
                      <a:pt x="63" y="35"/>
                    </a:lnTo>
                    <a:lnTo>
                      <a:pt x="16" y="0"/>
                    </a:lnTo>
                    <a:lnTo>
                      <a:pt x="0" y="22"/>
                    </a:lnTo>
                    <a:lnTo>
                      <a:pt x="47" y="57"/>
                    </a:lnTo>
                    <a:lnTo>
                      <a:pt x="94" y="93"/>
                    </a:lnTo>
                    <a:lnTo>
                      <a:pt x="11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2" name="Freeform 470"/>
              <p:cNvSpPr>
                <a:spLocks/>
              </p:cNvSpPr>
              <p:nvPr/>
            </p:nvSpPr>
            <p:spPr bwMode="auto">
              <a:xfrm>
                <a:off x="4727" y="3955"/>
                <a:ext cx="10" cy="7"/>
              </a:xfrm>
              <a:custGeom>
                <a:avLst/>
                <a:gdLst>
                  <a:gd name="T0" fmla="*/ 50 w 50"/>
                  <a:gd name="T1" fmla="*/ 35 h 35"/>
                  <a:gd name="T2" fmla="*/ 3 w 50"/>
                  <a:gd name="T3" fmla="*/ 0 h 35"/>
                  <a:gd name="T4" fmla="*/ 0 w 50"/>
                  <a:gd name="T5" fmla="*/ 2 h 35"/>
                  <a:gd name="T6" fmla="*/ 50 w 50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35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5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3" name="Line 471"/>
              <p:cNvSpPr>
                <a:spLocks noChangeShapeType="1"/>
              </p:cNvSpPr>
              <p:nvPr/>
            </p:nvSpPr>
            <p:spPr bwMode="auto">
              <a:xfrm flipH="1">
                <a:off x="4727" y="39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4" name="Freeform 472"/>
              <p:cNvSpPr>
                <a:spLocks/>
              </p:cNvSpPr>
              <p:nvPr/>
            </p:nvSpPr>
            <p:spPr bwMode="auto">
              <a:xfrm>
                <a:off x="4724" y="3956"/>
                <a:ext cx="22" cy="17"/>
              </a:xfrm>
              <a:custGeom>
                <a:avLst/>
                <a:gdLst>
                  <a:gd name="T0" fmla="*/ 114 w 114"/>
                  <a:gd name="T1" fmla="*/ 67 h 88"/>
                  <a:gd name="T2" fmla="*/ 65 w 114"/>
                  <a:gd name="T3" fmla="*/ 33 h 88"/>
                  <a:gd name="T4" fmla="*/ 15 w 114"/>
                  <a:gd name="T5" fmla="*/ 0 h 88"/>
                  <a:gd name="T6" fmla="*/ 0 w 114"/>
                  <a:gd name="T7" fmla="*/ 22 h 88"/>
                  <a:gd name="T8" fmla="*/ 50 w 114"/>
                  <a:gd name="T9" fmla="*/ 55 h 88"/>
                  <a:gd name="T10" fmla="*/ 99 w 114"/>
                  <a:gd name="T11" fmla="*/ 88 h 88"/>
                  <a:gd name="T12" fmla="*/ 114 w 114"/>
                  <a:gd name="T13" fmla="*/ 6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14" y="67"/>
                    </a:moveTo>
                    <a:lnTo>
                      <a:pt x="65" y="33"/>
                    </a:lnTo>
                    <a:lnTo>
                      <a:pt x="15" y="0"/>
                    </a:lnTo>
                    <a:lnTo>
                      <a:pt x="0" y="22"/>
                    </a:lnTo>
                    <a:lnTo>
                      <a:pt x="50" y="55"/>
                    </a:lnTo>
                    <a:lnTo>
                      <a:pt x="99" y="88"/>
                    </a:lnTo>
                    <a:lnTo>
                      <a:pt x="114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5" name="Freeform 473"/>
              <p:cNvSpPr>
                <a:spLocks/>
              </p:cNvSpPr>
              <p:nvPr/>
            </p:nvSpPr>
            <p:spPr bwMode="auto">
              <a:xfrm>
                <a:off x="4724" y="3956"/>
                <a:ext cx="22" cy="17"/>
              </a:xfrm>
              <a:custGeom>
                <a:avLst/>
                <a:gdLst>
                  <a:gd name="T0" fmla="*/ 114 w 114"/>
                  <a:gd name="T1" fmla="*/ 67 h 88"/>
                  <a:gd name="T2" fmla="*/ 65 w 114"/>
                  <a:gd name="T3" fmla="*/ 33 h 88"/>
                  <a:gd name="T4" fmla="*/ 15 w 114"/>
                  <a:gd name="T5" fmla="*/ 0 h 88"/>
                  <a:gd name="T6" fmla="*/ 0 w 114"/>
                  <a:gd name="T7" fmla="*/ 22 h 88"/>
                  <a:gd name="T8" fmla="*/ 50 w 114"/>
                  <a:gd name="T9" fmla="*/ 55 h 88"/>
                  <a:gd name="T10" fmla="*/ 99 w 114"/>
                  <a:gd name="T11" fmla="*/ 88 h 88"/>
                  <a:gd name="T12" fmla="*/ 114 w 114"/>
                  <a:gd name="T13" fmla="*/ 6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114" y="67"/>
                    </a:moveTo>
                    <a:lnTo>
                      <a:pt x="65" y="33"/>
                    </a:lnTo>
                    <a:lnTo>
                      <a:pt x="15" y="0"/>
                    </a:lnTo>
                    <a:lnTo>
                      <a:pt x="0" y="22"/>
                    </a:lnTo>
                    <a:lnTo>
                      <a:pt x="50" y="55"/>
                    </a:lnTo>
                    <a:lnTo>
                      <a:pt x="99" y="88"/>
                    </a:lnTo>
                    <a:lnTo>
                      <a:pt x="114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6" name="Freeform 474"/>
              <p:cNvSpPr>
                <a:spLocks/>
              </p:cNvSpPr>
              <p:nvPr/>
            </p:nvSpPr>
            <p:spPr bwMode="auto">
              <a:xfrm>
                <a:off x="4721" y="3960"/>
                <a:ext cx="22" cy="18"/>
              </a:xfrm>
              <a:custGeom>
                <a:avLst/>
                <a:gdLst>
                  <a:gd name="T0" fmla="*/ 113 w 113"/>
                  <a:gd name="T1" fmla="*/ 66 h 88"/>
                  <a:gd name="T2" fmla="*/ 64 w 113"/>
                  <a:gd name="T3" fmla="*/ 33 h 88"/>
                  <a:gd name="T4" fmla="*/ 14 w 113"/>
                  <a:gd name="T5" fmla="*/ 0 h 88"/>
                  <a:gd name="T6" fmla="*/ 0 w 113"/>
                  <a:gd name="T7" fmla="*/ 22 h 88"/>
                  <a:gd name="T8" fmla="*/ 49 w 113"/>
                  <a:gd name="T9" fmla="*/ 55 h 88"/>
                  <a:gd name="T10" fmla="*/ 98 w 113"/>
                  <a:gd name="T11" fmla="*/ 88 h 88"/>
                  <a:gd name="T12" fmla="*/ 113 w 113"/>
                  <a:gd name="T13" fmla="*/ 6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8">
                    <a:moveTo>
                      <a:pt x="113" y="66"/>
                    </a:moveTo>
                    <a:lnTo>
                      <a:pt x="64" y="33"/>
                    </a:lnTo>
                    <a:lnTo>
                      <a:pt x="14" y="0"/>
                    </a:lnTo>
                    <a:lnTo>
                      <a:pt x="0" y="22"/>
                    </a:lnTo>
                    <a:lnTo>
                      <a:pt x="49" y="55"/>
                    </a:lnTo>
                    <a:lnTo>
                      <a:pt x="98" y="88"/>
                    </a:lnTo>
                    <a:lnTo>
                      <a:pt x="113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7" name="Freeform 475"/>
              <p:cNvSpPr>
                <a:spLocks/>
              </p:cNvSpPr>
              <p:nvPr/>
            </p:nvSpPr>
            <p:spPr bwMode="auto">
              <a:xfrm>
                <a:off x="4721" y="3960"/>
                <a:ext cx="22" cy="18"/>
              </a:xfrm>
              <a:custGeom>
                <a:avLst/>
                <a:gdLst>
                  <a:gd name="T0" fmla="*/ 113 w 113"/>
                  <a:gd name="T1" fmla="*/ 66 h 88"/>
                  <a:gd name="T2" fmla="*/ 64 w 113"/>
                  <a:gd name="T3" fmla="*/ 33 h 88"/>
                  <a:gd name="T4" fmla="*/ 14 w 113"/>
                  <a:gd name="T5" fmla="*/ 0 h 88"/>
                  <a:gd name="T6" fmla="*/ 0 w 113"/>
                  <a:gd name="T7" fmla="*/ 22 h 88"/>
                  <a:gd name="T8" fmla="*/ 49 w 113"/>
                  <a:gd name="T9" fmla="*/ 55 h 88"/>
                  <a:gd name="T10" fmla="*/ 98 w 113"/>
                  <a:gd name="T11" fmla="*/ 88 h 88"/>
                  <a:gd name="T12" fmla="*/ 113 w 113"/>
                  <a:gd name="T13" fmla="*/ 6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8">
                    <a:moveTo>
                      <a:pt x="113" y="66"/>
                    </a:moveTo>
                    <a:lnTo>
                      <a:pt x="64" y="33"/>
                    </a:lnTo>
                    <a:lnTo>
                      <a:pt x="14" y="0"/>
                    </a:lnTo>
                    <a:lnTo>
                      <a:pt x="0" y="22"/>
                    </a:lnTo>
                    <a:lnTo>
                      <a:pt x="49" y="55"/>
                    </a:lnTo>
                    <a:lnTo>
                      <a:pt x="98" y="88"/>
                    </a:lnTo>
                    <a:lnTo>
                      <a:pt x="113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8" name="Freeform 476"/>
              <p:cNvSpPr>
                <a:spLocks/>
              </p:cNvSpPr>
              <p:nvPr/>
            </p:nvSpPr>
            <p:spPr bwMode="auto">
              <a:xfrm>
                <a:off x="4720" y="3964"/>
                <a:ext cx="11" cy="7"/>
              </a:xfrm>
              <a:custGeom>
                <a:avLst/>
                <a:gdLst>
                  <a:gd name="T0" fmla="*/ 51 w 51"/>
                  <a:gd name="T1" fmla="*/ 33 h 33"/>
                  <a:gd name="T2" fmla="*/ 2 w 51"/>
                  <a:gd name="T3" fmla="*/ 0 h 33"/>
                  <a:gd name="T4" fmla="*/ 0 w 51"/>
                  <a:gd name="T5" fmla="*/ 3 h 33"/>
                  <a:gd name="T6" fmla="*/ 51 w 51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3">
                    <a:moveTo>
                      <a:pt x="51" y="3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5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9" name="Line 477"/>
              <p:cNvSpPr>
                <a:spLocks noChangeShapeType="1"/>
              </p:cNvSpPr>
              <p:nvPr/>
            </p:nvSpPr>
            <p:spPr bwMode="auto">
              <a:xfrm flipH="1">
                <a:off x="4720" y="39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0" name="Freeform 478"/>
              <p:cNvSpPr>
                <a:spLocks/>
              </p:cNvSpPr>
              <p:nvPr/>
            </p:nvSpPr>
            <p:spPr bwMode="auto">
              <a:xfrm>
                <a:off x="4718" y="3965"/>
                <a:ext cx="23" cy="17"/>
              </a:xfrm>
              <a:custGeom>
                <a:avLst/>
                <a:gdLst>
                  <a:gd name="T0" fmla="*/ 115 w 115"/>
                  <a:gd name="T1" fmla="*/ 60 h 83"/>
                  <a:gd name="T2" fmla="*/ 64 w 115"/>
                  <a:gd name="T3" fmla="*/ 30 h 83"/>
                  <a:gd name="T4" fmla="*/ 13 w 115"/>
                  <a:gd name="T5" fmla="*/ 0 h 83"/>
                  <a:gd name="T6" fmla="*/ 0 w 115"/>
                  <a:gd name="T7" fmla="*/ 23 h 83"/>
                  <a:gd name="T8" fmla="*/ 50 w 115"/>
                  <a:gd name="T9" fmla="*/ 53 h 83"/>
                  <a:gd name="T10" fmla="*/ 101 w 115"/>
                  <a:gd name="T11" fmla="*/ 83 h 83"/>
                  <a:gd name="T12" fmla="*/ 115 w 115"/>
                  <a:gd name="T13" fmla="*/ 6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15" y="60"/>
                    </a:moveTo>
                    <a:lnTo>
                      <a:pt x="64" y="30"/>
                    </a:lnTo>
                    <a:lnTo>
                      <a:pt x="13" y="0"/>
                    </a:lnTo>
                    <a:lnTo>
                      <a:pt x="0" y="23"/>
                    </a:lnTo>
                    <a:lnTo>
                      <a:pt x="50" y="53"/>
                    </a:lnTo>
                    <a:lnTo>
                      <a:pt x="101" y="83"/>
                    </a:lnTo>
                    <a:lnTo>
                      <a:pt x="115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1" name="Freeform 479"/>
              <p:cNvSpPr>
                <a:spLocks/>
              </p:cNvSpPr>
              <p:nvPr/>
            </p:nvSpPr>
            <p:spPr bwMode="auto">
              <a:xfrm>
                <a:off x="4718" y="3965"/>
                <a:ext cx="23" cy="17"/>
              </a:xfrm>
              <a:custGeom>
                <a:avLst/>
                <a:gdLst>
                  <a:gd name="T0" fmla="*/ 115 w 115"/>
                  <a:gd name="T1" fmla="*/ 60 h 83"/>
                  <a:gd name="T2" fmla="*/ 64 w 115"/>
                  <a:gd name="T3" fmla="*/ 30 h 83"/>
                  <a:gd name="T4" fmla="*/ 13 w 115"/>
                  <a:gd name="T5" fmla="*/ 0 h 83"/>
                  <a:gd name="T6" fmla="*/ 0 w 115"/>
                  <a:gd name="T7" fmla="*/ 23 h 83"/>
                  <a:gd name="T8" fmla="*/ 50 w 115"/>
                  <a:gd name="T9" fmla="*/ 53 h 83"/>
                  <a:gd name="T10" fmla="*/ 101 w 115"/>
                  <a:gd name="T11" fmla="*/ 83 h 83"/>
                  <a:gd name="T12" fmla="*/ 115 w 115"/>
                  <a:gd name="T13" fmla="*/ 6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15" y="60"/>
                    </a:moveTo>
                    <a:lnTo>
                      <a:pt x="64" y="30"/>
                    </a:lnTo>
                    <a:lnTo>
                      <a:pt x="13" y="0"/>
                    </a:lnTo>
                    <a:lnTo>
                      <a:pt x="0" y="23"/>
                    </a:lnTo>
                    <a:lnTo>
                      <a:pt x="50" y="53"/>
                    </a:lnTo>
                    <a:lnTo>
                      <a:pt x="101" y="83"/>
                    </a:lnTo>
                    <a:lnTo>
                      <a:pt x="11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2" name="Freeform 480"/>
              <p:cNvSpPr>
                <a:spLocks/>
              </p:cNvSpPr>
              <p:nvPr/>
            </p:nvSpPr>
            <p:spPr bwMode="auto">
              <a:xfrm>
                <a:off x="4728" y="3976"/>
                <a:ext cx="10" cy="6"/>
              </a:xfrm>
              <a:custGeom>
                <a:avLst/>
                <a:gdLst>
                  <a:gd name="T0" fmla="*/ 0 w 51"/>
                  <a:gd name="T1" fmla="*/ 0 h 32"/>
                  <a:gd name="T2" fmla="*/ 51 w 51"/>
                  <a:gd name="T3" fmla="*/ 30 h 32"/>
                  <a:gd name="T4" fmla="*/ 51 w 51"/>
                  <a:gd name="T5" fmla="*/ 32 h 32"/>
                  <a:gd name="T6" fmla="*/ 0 w 5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0"/>
                    </a:moveTo>
                    <a:lnTo>
                      <a:pt x="51" y="30"/>
                    </a:lnTo>
                    <a:lnTo>
                      <a:pt x="51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3" name="Line 481"/>
              <p:cNvSpPr>
                <a:spLocks noChangeShapeType="1"/>
              </p:cNvSpPr>
              <p:nvPr/>
            </p:nvSpPr>
            <p:spPr bwMode="auto">
              <a:xfrm>
                <a:off x="4738" y="3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4" name="Freeform 482"/>
              <p:cNvSpPr>
                <a:spLocks/>
              </p:cNvSpPr>
              <p:nvPr/>
            </p:nvSpPr>
            <p:spPr bwMode="auto">
              <a:xfrm>
                <a:off x="4715" y="3969"/>
                <a:ext cx="23" cy="17"/>
              </a:xfrm>
              <a:custGeom>
                <a:avLst/>
                <a:gdLst>
                  <a:gd name="T0" fmla="*/ 115 w 115"/>
                  <a:gd name="T1" fmla="*/ 64 h 86"/>
                  <a:gd name="T2" fmla="*/ 64 w 115"/>
                  <a:gd name="T3" fmla="*/ 32 h 86"/>
                  <a:gd name="T4" fmla="*/ 14 w 115"/>
                  <a:gd name="T5" fmla="*/ 0 h 86"/>
                  <a:gd name="T6" fmla="*/ 0 w 115"/>
                  <a:gd name="T7" fmla="*/ 22 h 86"/>
                  <a:gd name="T8" fmla="*/ 50 w 115"/>
                  <a:gd name="T9" fmla="*/ 54 h 86"/>
                  <a:gd name="T10" fmla="*/ 101 w 115"/>
                  <a:gd name="T11" fmla="*/ 86 h 86"/>
                  <a:gd name="T12" fmla="*/ 115 w 115"/>
                  <a:gd name="T13" fmla="*/ 6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15" y="64"/>
                    </a:moveTo>
                    <a:lnTo>
                      <a:pt x="64" y="32"/>
                    </a:lnTo>
                    <a:lnTo>
                      <a:pt x="14" y="0"/>
                    </a:lnTo>
                    <a:lnTo>
                      <a:pt x="0" y="22"/>
                    </a:lnTo>
                    <a:lnTo>
                      <a:pt x="50" y="54"/>
                    </a:lnTo>
                    <a:lnTo>
                      <a:pt x="101" y="86"/>
                    </a:lnTo>
                    <a:lnTo>
                      <a:pt x="115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5" name="Freeform 483"/>
              <p:cNvSpPr>
                <a:spLocks/>
              </p:cNvSpPr>
              <p:nvPr/>
            </p:nvSpPr>
            <p:spPr bwMode="auto">
              <a:xfrm>
                <a:off x="4715" y="3969"/>
                <a:ext cx="23" cy="17"/>
              </a:xfrm>
              <a:custGeom>
                <a:avLst/>
                <a:gdLst>
                  <a:gd name="T0" fmla="*/ 115 w 115"/>
                  <a:gd name="T1" fmla="*/ 64 h 86"/>
                  <a:gd name="T2" fmla="*/ 64 w 115"/>
                  <a:gd name="T3" fmla="*/ 32 h 86"/>
                  <a:gd name="T4" fmla="*/ 14 w 115"/>
                  <a:gd name="T5" fmla="*/ 0 h 86"/>
                  <a:gd name="T6" fmla="*/ 0 w 115"/>
                  <a:gd name="T7" fmla="*/ 22 h 86"/>
                  <a:gd name="T8" fmla="*/ 50 w 115"/>
                  <a:gd name="T9" fmla="*/ 54 h 86"/>
                  <a:gd name="T10" fmla="*/ 101 w 115"/>
                  <a:gd name="T11" fmla="*/ 86 h 86"/>
                  <a:gd name="T12" fmla="*/ 115 w 115"/>
                  <a:gd name="T13" fmla="*/ 6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15" y="64"/>
                    </a:moveTo>
                    <a:lnTo>
                      <a:pt x="64" y="32"/>
                    </a:lnTo>
                    <a:lnTo>
                      <a:pt x="14" y="0"/>
                    </a:lnTo>
                    <a:lnTo>
                      <a:pt x="0" y="22"/>
                    </a:lnTo>
                    <a:lnTo>
                      <a:pt x="50" y="54"/>
                    </a:lnTo>
                    <a:lnTo>
                      <a:pt x="101" y="86"/>
                    </a:lnTo>
                    <a:lnTo>
                      <a:pt x="115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6" name="Freeform 484"/>
              <p:cNvSpPr>
                <a:spLocks/>
              </p:cNvSpPr>
              <p:nvPr/>
            </p:nvSpPr>
            <p:spPr bwMode="auto">
              <a:xfrm>
                <a:off x="4715" y="3974"/>
                <a:ext cx="10" cy="6"/>
              </a:xfrm>
              <a:custGeom>
                <a:avLst/>
                <a:gdLst>
                  <a:gd name="T0" fmla="*/ 50 w 50"/>
                  <a:gd name="T1" fmla="*/ 32 h 32"/>
                  <a:gd name="T2" fmla="*/ 0 w 50"/>
                  <a:gd name="T3" fmla="*/ 0 h 32"/>
                  <a:gd name="T4" fmla="*/ 0 w 50"/>
                  <a:gd name="T5" fmla="*/ 2 h 32"/>
                  <a:gd name="T6" fmla="*/ 50 w 50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2">
                    <a:moveTo>
                      <a:pt x="50" y="3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7" name="Line 485"/>
              <p:cNvSpPr>
                <a:spLocks noChangeShapeType="1"/>
              </p:cNvSpPr>
              <p:nvPr/>
            </p:nvSpPr>
            <p:spPr bwMode="auto">
              <a:xfrm>
                <a:off x="4715" y="39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8" name="Freeform 486"/>
              <p:cNvSpPr>
                <a:spLocks/>
              </p:cNvSpPr>
              <p:nvPr/>
            </p:nvSpPr>
            <p:spPr bwMode="auto">
              <a:xfrm>
                <a:off x="4712" y="3974"/>
                <a:ext cx="23" cy="17"/>
              </a:xfrm>
              <a:custGeom>
                <a:avLst/>
                <a:gdLst>
                  <a:gd name="T0" fmla="*/ 115 w 115"/>
                  <a:gd name="T1" fmla="*/ 60 h 83"/>
                  <a:gd name="T2" fmla="*/ 64 w 115"/>
                  <a:gd name="T3" fmla="*/ 30 h 83"/>
                  <a:gd name="T4" fmla="*/ 14 w 115"/>
                  <a:gd name="T5" fmla="*/ 0 h 83"/>
                  <a:gd name="T6" fmla="*/ 0 w 115"/>
                  <a:gd name="T7" fmla="*/ 23 h 83"/>
                  <a:gd name="T8" fmla="*/ 51 w 115"/>
                  <a:gd name="T9" fmla="*/ 53 h 83"/>
                  <a:gd name="T10" fmla="*/ 101 w 115"/>
                  <a:gd name="T11" fmla="*/ 83 h 83"/>
                  <a:gd name="T12" fmla="*/ 115 w 115"/>
                  <a:gd name="T13" fmla="*/ 6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15" y="60"/>
                    </a:moveTo>
                    <a:lnTo>
                      <a:pt x="64" y="3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51" y="53"/>
                    </a:lnTo>
                    <a:lnTo>
                      <a:pt x="101" y="83"/>
                    </a:lnTo>
                    <a:lnTo>
                      <a:pt x="115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9" name="Freeform 487"/>
              <p:cNvSpPr>
                <a:spLocks/>
              </p:cNvSpPr>
              <p:nvPr/>
            </p:nvSpPr>
            <p:spPr bwMode="auto">
              <a:xfrm>
                <a:off x="4712" y="3974"/>
                <a:ext cx="23" cy="17"/>
              </a:xfrm>
              <a:custGeom>
                <a:avLst/>
                <a:gdLst>
                  <a:gd name="T0" fmla="*/ 115 w 115"/>
                  <a:gd name="T1" fmla="*/ 60 h 83"/>
                  <a:gd name="T2" fmla="*/ 64 w 115"/>
                  <a:gd name="T3" fmla="*/ 30 h 83"/>
                  <a:gd name="T4" fmla="*/ 14 w 115"/>
                  <a:gd name="T5" fmla="*/ 0 h 83"/>
                  <a:gd name="T6" fmla="*/ 0 w 115"/>
                  <a:gd name="T7" fmla="*/ 23 h 83"/>
                  <a:gd name="T8" fmla="*/ 51 w 115"/>
                  <a:gd name="T9" fmla="*/ 53 h 83"/>
                  <a:gd name="T10" fmla="*/ 101 w 115"/>
                  <a:gd name="T11" fmla="*/ 83 h 83"/>
                  <a:gd name="T12" fmla="*/ 115 w 115"/>
                  <a:gd name="T13" fmla="*/ 6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15" y="60"/>
                    </a:moveTo>
                    <a:lnTo>
                      <a:pt x="64" y="3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51" y="53"/>
                    </a:lnTo>
                    <a:lnTo>
                      <a:pt x="101" y="83"/>
                    </a:lnTo>
                    <a:lnTo>
                      <a:pt x="11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0" name="Freeform 488"/>
              <p:cNvSpPr>
                <a:spLocks/>
              </p:cNvSpPr>
              <p:nvPr/>
            </p:nvSpPr>
            <p:spPr bwMode="auto">
              <a:xfrm>
                <a:off x="4712" y="3979"/>
                <a:ext cx="10" cy="6"/>
              </a:xfrm>
              <a:custGeom>
                <a:avLst/>
                <a:gdLst>
                  <a:gd name="T0" fmla="*/ 52 w 52"/>
                  <a:gd name="T1" fmla="*/ 30 h 30"/>
                  <a:gd name="T2" fmla="*/ 1 w 52"/>
                  <a:gd name="T3" fmla="*/ 0 h 30"/>
                  <a:gd name="T4" fmla="*/ 0 w 52"/>
                  <a:gd name="T5" fmla="*/ 1 h 30"/>
                  <a:gd name="T6" fmla="*/ 52 w 52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52" y="3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1" name="Line 489"/>
              <p:cNvSpPr>
                <a:spLocks noChangeShapeType="1"/>
              </p:cNvSpPr>
              <p:nvPr/>
            </p:nvSpPr>
            <p:spPr bwMode="auto">
              <a:xfrm flipH="1">
                <a:off x="4712" y="39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2" name="Freeform 490"/>
              <p:cNvSpPr>
                <a:spLocks/>
              </p:cNvSpPr>
              <p:nvPr/>
            </p:nvSpPr>
            <p:spPr bwMode="auto">
              <a:xfrm>
                <a:off x="4709" y="3979"/>
                <a:ext cx="24" cy="16"/>
              </a:xfrm>
              <a:custGeom>
                <a:avLst/>
                <a:gdLst>
                  <a:gd name="T0" fmla="*/ 116 w 116"/>
                  <a:gd name="T1" fmla="*/ 58 h 81"/>
                  <a:gd name="T2" fmla="*/ 65 w 116"/>
                  <a:gd name="T3" fmla="*/ 29 h 81"/>
                  <a:gd name="T4" fmla="*/ 13 w 116"/>
                  <a:gd name="T5" fmla="*/ 0 h 81"/>
                  <a:gd name="T6" fmla="*/ 0 w 116"/>
                  <a:gd name="T7" fmla="*/ 23 h 81"/>
                  <a:gd name="T8" fmla="*/ 52 w 116"/>
                  <a:gd name="T9" fmla="*/ 52 h 81"/>
                  <a:gd name="T10" fmla="*/ 104 w 116"/>
                  <a:gd name="T11" fmla="*/ 81 h 81"/>
                  <a:gd name="T12" fmla="*/ 116 w 116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81">
                    <a:moveTo>
                      <a:pt x="116" y="58"/>
                    </a:moveTo>
                    <a:lnTo>
                      <a:pt x="65" y="29"/>
                    </a:lnTo>
                    <a:lnTo>
                      <a:pt x="13" y="0"/>
                    </a:lnTo>
                    <a:lnTo>
                      <a:pt x="0" y="23"/>
                    </a:lnTo>
                    <a:lnTo>
                      <a:pt x="52" y="52"/>
                    </a:lnTo>
                    <a:lnTo>
                      <a:pt x="104" y="81"/>
                    </a:lnTo>
                    <a:lnTo>
                      <a:pt x="1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3" name="Freeform 491"/>
              <p:cNvSpPr>
                <a:spLocks/>
              </p:cNvSpPr>
              <p:nvPr/>
            </p:nvSpPr>
            <p:spPr bwMode="auto">
              <a:xfrm>
                <a:off x="4709" y="3979"/>
                <a:ext cx="24" cy="16"/>
              </a:xfrm>
              <a:custGeom>
                <a:avLst/>
                <a:gdLst>
                  <a:gd name="T0" fmla="*/ 116 w 116"/>
                  <a:gd name="T1" fmla="*/ 58 h 81"/>
                  <a:gd name="T2" fmla="*/ 65 w 116"/>
                  <a:gd name="T3" fmla="*/ 29 h 81"/>
                  <a:gd name="T4" fmla="*/ 13 w 116"/>
                  <a:gd name="T5" fmla="*/ 0 h 81"/>
                  <a:gd name="T6" fmla="*/ 0 w 116"/>
                  <a:gd name="T7" fmla="*/ 23 h 81"/>
                  <a:gd name="T8" fmla="*/ 52 w 116"/>
                  <a:gd name="T9" fmla="*/ 52 h 81"/>
                  <a:gd name="T10" fmla="*/ 104 w 116"/>
                  <a:gd name="T11" fmla="*/ 81 h 81"/>
                  <a:gd name="T12" fmla="*/ 116 w 116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81">
                    <a:moveTo>
                      <a:pt x="116" y="58"/>
                    </a:moveTo>
                    <a:lnTo>
                      <a:pt x="65" y="29"/>
                    </a:lnTo>
                    <a:lnTo>
                      <a:pt x="13" y="0"/>
                    </a:lnTo>
                    <a:lnTo>
                      <a:pt x="0" y="23"/>
                    </a:lnTo>
                    <a:lnTo>
                      <a:pt x="52" y="52"/>
                    </a:lnTo>
                    <a:lnTo>
                      <a:pt x="104" y="81"/>
                    </a:lnTo>
                    <a:lnTo>
                      <a:pt x="116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4" name="Freeform 492"/>
              <p:cNvSpPr>
                <a:spLocks/>
              </p:cNvSpPr>
              <p:nvPr/>
            </p:nvSpPr>
            <p:spPr bwMode="auto">
              <a:xfrm>
                <a:off x="4709" y="3983"/>
                <a:ext cx="11" cy="6"/>
              </a:xfrm>
              <a:custGeom>
                <a:avLst/>
                <a:gdLst>
                  <a:gd name="T0" fmla="*/ 53 w 53"/>
                  <a:gd name="T1" fmla="*/ 29 h 29"/>
                  <a:gd name="T2" fmla="*/ 1 w 53"/>
                  <a:gd name="T3" fmla="*/ 0 h 29"/>
                  <a:gd name="T4" fmla="*/ 0 w 53"/>
                  <a:gd name="T5" fmla="*/ 1 h 29"/>
                  <a:gd name="T6" fmla="*/ 53 w 53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29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5" name="Line 493"/>
              <p:cNvSpPr>
                <a:spLocks noChangeShapeType="1"/>
              </p:cNvSpPr>
              <p:nvPr/>
            </p:nvSpPr>
            <p:spPr bwMode="auto">
              <a:xfrm flipH="1">
                <a:off x="4709" y="39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6" name="Freeform 494"/>
              <p:cNvSpPr>
                <a:spLocks/>
              </p:cNvSpPr>
              <p:nvPr/>
            </p:nvSpPr>
            <p:spPr bwMode="auto">
              <a:xfrm>
                <a:off x="4707" y="3984"/>
                <a:ext cx="23" cy="15"/>
              </a:xfrm>
              <a:custGeom>
                <a:avLst/>
                <a:gdLst>
                  <a:gd name="T0" fmla="*/ 119 w 119"/>
                  <a:gd name="T1" fmla="*/ 55 h 79"/>
                  <a:gd name="T2" fmla="*/ 66 w 119"/>
                  <a:gd name="T3" fmla="*/ 28 h 79"/>
                  <a:gd name="T4" fmla="*/ 13 w 119"/>
                  <a:gd name="T5" fmla="*/ 0 h 79"/>
                  <a:gd name="T6" fmla="*/ 0 w 119"/>
                  <a:gd name="T7" fmla="*/ 24 h 79"/>
                  <a:gd name="T8" fmla="*/ 53 w 119"/>
                  <a:gd name="T9" fmla="*/ 52 h 79"/>
                  <a:gd name="T10" fmla="*/ 106 w 119"/>
                  <a:gd name="T11" fmla="*/ 79 h 79"/>
                  <a:gd name="T12" fmla="*/ 119 w 119"/>
                  <a:gd name="T13" fmla="*/ 5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9">
                    <a:moveTo>
                      <a:pt x="119" y="55"/>
                    </a:moveTo>
                    <a:lnTo>
                      <a:pt x="66" y="28"/>
                    </a:lnTo>
                    <a:lnTo>
                      <a:pt x="13" y="0"/>
                    </a:lnTo>
                    <a:lnTo>
                      <a:pt x="0" y="24"/>
                    </a:lnTo>
                    <a:lnTo>
                      <a:pt x="53" y="52"/>
                    </a:lnTo>
                    <a:lnTo>
                      <a:pt x="106" y="79"/>
                    </a:lnTo>
                    <a:lnTo>
                      <a:pt x="119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7" name="Freeform 495"/>
              <p:cNvSpPr>
                <a:spLocks/>
              </p:cNvSpPr>
              <p:nvPr/>
            </p:nvSpPr>
            <p:spPr bwMode="auto">
              <a:xfrm>
                <a:off x="4707" y="3984"/>
                <a:ext cx="23" cy="15"/>
              </a:xfrm>
              <a:custGeom>
                <a:avLst/>
                <a:gdLst>
                  <a:gd name="T0" fmla="*/ 119 w 119"/>
                  <a:gd name="T1" fmla="*/ 55 h 79"/>
                  <a:gd name="T2" fmla="*/ 66 w 119"/>
                  <a:gd name="T3" fmla="*/ 28 h 79"/>
                  <a:gd name="T4" fmla="*/ 13 w 119"/>
                  <a:gd name="T5" fmla="*/ 0 h 79"/>
                  <a:gd name="T6" fmla="*/ 0 w 119"/>
                  <a:gd name="T7" fmla="*/ 24 h 79"/>
                  <a:gd name="T8" fmla="*/ 53 w 119"/>
                  <a:gd name="T9" fmla="*/ 52 h 79"/>
                  <a:gd name="T10" fmla="*/ 106 w 119"/>
                  <a:gd name="T11" fmla="*/ 79 h 79"/>
                  <a:gd name="T12" fmla="*/ 119 w 119"/>
                  <a:gd name="T13" fmla="*/ 5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9">
                    <a:moveTo>
                      <a:pt x="119" y="55"/>
                    </a:moveTo>
                    <a:lnTo>
                      <a:pt x="66" y="28"/>
                    </a:lnTo>
                    <a:lnTo>
                      <a:pt x="13" y="0"/>
                    </a:lnTo>
                    <a:lnTo>
                      <a:pt x="0" y="24"/>
                    </a:lnTo>
                    <a:lnTo>
                      <a:pt x="53" y="52"/>
                    </a:lnTo>
                    <a:lnTo>
                      <a:pt x="106" y="79"/>
                    </a:lnTo>
                    <a:lnTo>
                      <a:pt x="11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8" name="Freeform 496"/>
              <p:cNvSpPr>
                <a:spLocks/>
              </p:cNvSpPr>
              <p:nvPr/>
            </p:nvSpPr>
            <p:spPr bwMode="auto">
              <a:xfrm>
                <a:off x="4707" y="3988"/>
                <a:ext cx="10" cy="6"/>
              </a:xfrm>
              <a:custGeom>
                <a:avLst/>
                <a:gdLst>
                  <a:gd name="T0" fmla="*/ 53 w 53"/>
                  <a:gd name="T1" fmla="*/ 28 h 28"/>
                  <a:gd name="T2" fmla="*/ 0 w 53"/>
                  <a:gd name="T3" fmla="*/ 0 h 28"/>
                  <a:gd name="T4" fmla="*/ 0 w 53"/>
                  <a:gd name="T5" fmla="*/ 3 h 28"/>
                  <a:gd name="T6" fmla="*/ 53 w 53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53" y="28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9" name="Line 497"/>
              <p:cNvSpPr>
                <a:spLocks noChangeShapeType="1"/>
              </p:cNvSpPr>
              <p:nvPr/>
            </p:nvSpPr>
            <p:spPr bwMode="auto">
              <a:xfrm>
                <a:off x="4707" y="39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0" name="Freeform 498"/>
              <p:cNvSpPr>
                <a:spLocks/>
              </p:cNvSpPr>
              <p:nvPr/>
            </p:nvSpPr>
            <p:spPr bwMode="auto">
              <a:xfrm>
                <a:off x="4704" y="3989"/>
                <a:ext cx="24" cy="15"/>
              </a:xfrm>
              <a:custGeom>
                <a:avLst/>
                <a:gdLst>
                  <a:gd name="T0" fmla="*/ 117 w 117"/>
                  <a:gd name="T1" fmla="*/ 50 h 74"/>
                  <a:gd name="T2" fmla="*/ 64 w 117"/>
                  <a:gd name="T3" fmla="*/ 25 h 74"/>
                  <a:gd name="T4" fmla="*/ 11 w 117"/>
                  <a:gd name="T5" fmla="*/ 0 h 74"/>
                  <a:gd name="T6" fmla="*/ 0 w 117"/>
                  <a:gd name="T7" fmla="*/ 24 h 74"/>
                  <a:gd name="T8" fmla="*/ 53 w 117"/>
                  <a:gd name="T9" fmla="*/ 49 h 74"/>
                  <a:gd name="T10" fmla="*/ 106 w 117"/>
                  <a:gd name="T11" fmla="*/ 74 h 74"/>
                  <a:gd name="T12" fmla="*/ 117 w 117"/>
                  <a:gd name="T13" fmla="*/ 5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7" y="50"/>
                    </a:moveTo>
                    <a:lnTo>
                      <a:pt x="64" y="25"/>
                    </a:lnTo>
                    <a:lnTo>
                      <a:pt x="11" y="0"/>
                    </a:lnTo>
                    <a:lnTo>
                      <a:pt x="0" y="24"/>
                    </a:lnTo>
                    <a:lnTo>
                      <a:pt x="53" y="49"/>
                    </a:lnTo>
                    <a:lnTo>
                      <a:pt x="106" y="74"/>
                    </a:lnTo>
                    <a:lnTo>
                      <a:pt x="117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1" name="Freeform 499"/>
              <p:cNvSpPr>
                <a:spLocks/>
              </p:cNvSpPr>
              <p:nvPr/>
            </p:nvSpPr>
            <p:spPr bwMode="auto">
              <a:xfrm>
                <a:off x="4704" y="3989"/>
                <a:ext cx="24" cy="15"/>
              </a:xfrm>
              <a:custGeom>
                <a:avLst/>
                <a:gdLst>
                  <a:gd name="T0" fmla="*/ 117 w 117"/>
                  <a:gd name="T1" fmla="*/ 50 h 74"/>
                  <a:gd name="T2" fmla="*/ 64 w 117"/>
                  <a:gd name="T3" fmla="*/ 25 h 74"/>
                  <a:gd name="T4" fmla="*/ 11 w 117"/>
                  <a:gd name="T5" fmla="*/ 0 h 74"/>
                  <a:gd name="T6" fmla="*/ 0 w 117"/>
                  <a:gd name="T7" fmla="*/ 24 h 74"/>
                  <a:gd name="T8" fmla="*/ 53 w 117"/>
                  <a:gd name="T9" fmla="*/ 49 h 74"/>
                  <a:gd name="T10" fmla="*/ 106 w 117"/>
                  <a:gd name="T11" fmla="*/ 74 h 74"/>
                  <a:gd name="T12" fmla="*/ 117 w 117"/>
                  <a:gd name="T13" fmla="*/ 5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7" y="50"/>
                    </a:moveTo>
                    <a:lnTo>
                      <a:pt x="64" y="25"/>
                    </a:lnTo>
                    <a:lnTo>
                      <a:pt x="11" y="0"/>
                    </a:lnTo>
                    <a:lnTo>
                      <a:pt x="0" y="24"/>
                    </a:lnTo>
                    <a:lnTo>
                      <a:pt x="53" y="49"/>
                    </a:lnTo>
                    <a:lnTo>
                      <a:pt x="106" y="74"/>
                    </a:lnTo>
                    <a:lnTo>
                      <a:pt x="117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2" name="Freeform 500"/>
              <p:cNvSpPr>
                <a:spLocks/>
              </p:cNvSpPr>
              <p:nvPr/>
            </p:nvSpPr>
            <p:spPr bwMode="auto">
              <a:xfrm>
                <a:off x="4715" y="3999"/>
                <a:ext cx="11" cy="5"/>
              </a:xfrm>
              <a:custGeom>
                <a:avLst/>
                <a:gdLst>
                  <a:gd name="T0" fmla="*/ 0 w 53"/>
                  <a:gd name="T1" fmla="*/ 0 h 26"/>
                  <a:gd name="T2" fmla="*/ 53 w 53"/>
                  <a:gd name="T3" fmla="*/ 25 h 26"/>
                  <a:gd name="T4" fmla="*/ 53 w 53"/>
                  <a:gd name="T5" fmla="*/ 26 h 26"/>
                  <a:gd name="T6" fmla="*/ 0 w 5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0" y="0"/>
                    </a:moveTo>
                    <a:lnTo>
                      <a:pt x="53" y="25"/>
                    </a:lnTo>
                    <a:lnTo>
                      <a:pt x="5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3" name="Line 501"/>
              <p:cNvSpPr>
                <a:spLocks noChangeShapeType="1"/>
              </p:cNvSpPr>
              <p:nvPr/>
            </p:nvSpPr>
            <p:spPr bwMode="auto">
              <a:xfrm>
                <a:off x="4726" y="40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4" name="Freeform 502"/>
              <p:cNvSpPr>
                <a:spLocks/>
              </p:cNvSpPr>
              <p:nvPr/>
            </p:nvSpPr>
            <p:spPr bwMode="auto">
              <a:xfrm>
                <a:off x="4702" y="3994"/>
                <a:ext cx="24" cy="15"/>
              </a:xfrm>
              <a:custGeom>
                <a:avLst/>
                <a:gdLst>
                  <a:gd name="T0" fmla="*/ 118 w 118"/>
                  <a:gd name="T1" fmla="*/ 52 h 75"/>
                  <a:gd name="T2" fmla="*/ 65 w 118"/>
                  <a:gd name="T3" fmla="*/ 26 h 75"/>
                  <a:gd name="T4" fmla="*/ 12 w 118"/>
                  <a:gd name="T5" fmla="*/ 0 h 75"/>
                  <a:gd name="T6" fmla="*/ 0 w 118"/>
                  <a:gd name="T7" fmla="*/ 23 h 75"/>
                  <a:gd name="T8" fmla="*/ 53 w 118"/>
                  <a:gd name="T9" fmla="*/ 49 h 75"/>
                  <a:gd name="T10" fmla="*/ 106 w 118"/>
                  <a:gd name="T11" fmla="*/ 75 h 75"/>
                  <a:gd name="T12" fmla="*/ 118 w 118"/>
                  <a:gd name="T13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5">
                    <a:moveTo>
                      <a:pt x="118" y="52"/>
                    </a:moveTo>
                    <a:lnTo>
                      <a:pt x="65" y="26"/>
                    </a:lnTo>
                    <a:lnTo>
                      <a:pt x="12" y="0"/>
                    </a:lnTo>
                    <a:lnTo>
                      <a:pt x="0" y="23"/>
                    </a:lnTo>
                    <a:lnTo>
                      <a:pt x="53" y="49"/>
                    </a:lnTo>
                    <a:lnTo>
                      <a:pt x="106" y="75"/>
                    </a:lnTo>
                    <a:lnTo>
                      <a:pt x="118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5" name="Freeform 503"/>
              <p:cNvSpPr>
                <a:spLocks/>
              </p:cNvSpPr>
              <p:nvPr/>
            </p:nvSpPr>
            <p:spPr bwMode="auto">
              <a:xfrm>
                <a:off x="4702" y="3994"/>
                <a:ext cx="24" cy="15"/>
              </a:xfrm>
              <a:custGeom>
                <a:avLst/>
                <a:gdLst>
                  <a:gd name="T0" fmla="*/ 118 w 118"/>
                  <a:gd name="T1" fmla="*/ 52 h 75"/>
                  <a:gd name="T2" fmla="*/ 65 w 118"/>
                  <a:gd name="T3" fmla="*/ 26 h 75"/>
                  <a:gd name="T4" fmla="*/ 12 w 118"/>
                  <a:gd name="T5" fmla="*/ 0 h 75"/>
                  <a:gd name="T6" fmla="*/ 0 w 118"/>
                  <a:gd name="T7" fmla="*/ 23 h 75"/>
                  <a:gd name="T8" fmla="*/ 53 w 118"/>
                  <a:gd name="T9" fmla="*/ 49 h 75"/>
                  <a:gd name="T10" fmla="*/ 106 w 118"/>
                  <a:gd name="T11" fmla="*/ 75 h 75"/>
                  <a:gd name="T12" fmla="*/ 118 w 118"/>
                  <a:gd name="T13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5">
                    <a:moveTo>
                      <a:pt x="118" y="52"/>
                    </a:moveTo>
                    <a:lnTo>
                      <a:pt x="65" y="26"/>
                    </a:lnTo>
                    <a:lnTo>
                      <a:pt x="12" y="0"/>
                    </a:lnTo>
                    <a:lnTo>
                      <a:pt x="0" y="23"/>
                    </a:lnTo>
                    <a:lnTo>
                      <a:pt x="53" y="49"/>
                    </a:lnTo>
                    <a:lnTo>
                      <a:pt x="106" y="75"/>
                    </a:lnTo>
                    <a:lnTo>
                      <a:pt x="118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6" name="Freeform 504"/>
              <p:cNvSpPr>
                <a:spLocks/>
              </p:cNvSpPr>
              <p:nvPr/>
            </p:nvSpPr>
            <p:spPr bwMode="auto">
              <a:xfrm>
                <a:off x="4702" y="3998"/>
                <a:ext cx="11" cy="5"/>
              </a:xfrm>
              <a:custGeom>
                <a:avLst/>
                <a:gdLst>
                  <a:gd name="T0" fmla="*/ 53 w 53"/>
                  <a:gd name="T1" fmla="*/ 26 h 26"/>
                  <a:gd name="T2" fmla="*/ 0 w 53"/>
                  <a:gd name="T3" fmla="*/ 0 h 26"/>
                  <a:gd name="T4" fmla="*/ 0 w 53"/>
                  <a:gd name="T5" fmla="*/ 1 h 26"/>
                  <a:gd name="T6" fmla="*/ 53 w 5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53" y="2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7" name="Line 505"/>
              <p:cNvSpPr>
                <a:spLocks noChangeShapeType="1"/>
              </p:cNvSpPr>
              <p:nvPr/>
            </p:nvSpPr>
            <p:spPr bwMode="auto">
              <a:xfrm>
                <a:off x="4702" y="39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8" name="Freeform 506"/>
              <p:cNvSpPr>
                <a:spLocks/>
              </p:cNvSpPr>
              <p:nvPr/>
            </p:nvSpPr>
            <p:spPr bwMode="auto">
              <a:xfrm>
                <a:off x="4700" y="3998"/>
                <a:ext cx="23" cy="15"/>
              </a:xfrm>
              <a:custGeom>
                <a:avLst/>
                <a:gdLst>
                  <a:gd name="T0" fmla="*/ 117 w 117"/>
                  <a:gd name="T1" fmla="*/ 50 h 74"/>
                  <a:gd name="T2" fmla="*/ 64 w 117"/>
                  <a:gd name="T3" fmla="*/ 25 h 74"/>
                  <a:gd name="T4" fmla="*/ 11 w 117"/>
                  <a:gd name="T5" fmla="*/ 0 h 74"/>
                  <a:gd name="T6" fmla="*/ 0 w 117"/>
                  <a:gd name="T7" fmla="*/ 24 h 74"/>
                  <a:gd name="T8" fmla="*/ 53 w 117"/>
                  <a:gd name="T9" fmla="*/ 49 h 74"/>
                  <a:gd name="T10" fmla="*/ 106 w 117"/>
                  <a:gd name="T11" fmla="*/ 74 h 74"/>
                  <a:gd name="T12" fmla="*/ 117 w 117"/>
                  <a:gd name="T13" fmla="*/ 5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7" y="50"/>
                    </a:moveTo>
                    <a:lnTo>
                      <a:pt x="64" y="25"/>
                    </a:lnTo>
                    <a:lnTo>
                      <a:pt x="11" y="0"/>
                    </a:lnTo>
                    <a:lnTo>
                      <a:pt x="0" y="24"/>
                    </a:lnTo>
                    <a:lnTo>
                      <a:pt x="53" y="49"/>
                    </a:lnTo>
                    <a:lnTo>
                      <a:pt x="106" y="74"/>
                    </a:lnTo>
                    <a:lnTo>
                      <a:pt x="117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9" name="Freeform 507"/>
              <p:cNvSpPr>
                <a:spLocks/>
              </p:cNvSpPr>
              <p:nvPr/>
            </p:nvSpPr>
            <p:spPr bwMode="auto">
              <a:xfrm>
                <a:off x="4700" y="3998"/>
                <a:ext cx="23" cy="15"/>
              </a:xfrm>
              <a:custGeom>
                <a:avLst/>
                <a:gdLst>
                  <a:gd name="T0" fmla="*/ 117 w 117"/>
                  <a:gd name="T1" fmla="*/ 50 h 74"/>
                  <a:gd name="T2" fmla="*/ 64 w 117"/>
                  <a:gd name="T3" fmla="*/ 25 h 74"/>
                  <a:gd name="T4" fmla="*/ 11 w 117"/>
                  <a:gd name="T5" fmla="*/ 0 h 74"/>
                  <a:gd name="T6" fmla="*/ 0 w 117"/>
                  <a:gd name="T7" fmla="*/ 24 h 74"/>
                  <a:gd name="T8" fmla="*/ 53 w 117"/>
                  <a:gd name="T9" fmla="*/ 49 h 74"/>
                  <a:gd name="T10" fmla="*/ 106 w 117"/>
                  <a:gd name="T11" fmla="*/ 74 h 74"/>
                  <a:gd name="T12" fmla="*/ 117 w 117"/>
                  <a:gd name="T13" fmla="*/ 5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4">
                    <a:moveTo>
                      <a:pt x="117" y="50"/>
                    </a:moveTo>
                    <a:lnTo>
                      <a:pt x="64" y="25"/>
                    </a:lnTo>
                    <a:lnTo>
                      <a:pt x="11" y="0"/>
                    </a:lnTo>
                    <a:lnTo>
                      <a:pt x="0" y="24"/>
                    </a:lnTo>
                    <a:lnTo>
                      <a:pt x="53" y="49"/>
                    </a:lnTo>
                    <a:lnTo>
                      <a:pt x="106" y="74"/>
                    </a:lnTo>
                    <a:lnTo>
                      <a:pt x="117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0" name="Freeform 508"/>
              <p:cNvSpPr>
                <a:spLocks/>
              </p:cNvSpPr>
              <p:nvPr/>
            </p:nvSpPr>
            <p:spPr bwMode="auto">
              <a:xfrm>
                <a:off x="4699" y="4003"/>
                <a:ext cx="11" cy="5"/>
              </a:xfrm>
              <a:custGeom>
                <a:avLst/>
                <a:gdLst>
                  <a:gd name="T0" fmla="*/ 55 w 55"/>
                  <a:gd name="T1" fmla="*/ 25 h 25"/>
                  <a:gd name="T2" fmla="*/ 2 w 55"/>
                  <a:gd name="T3" fmla="*/ 0 h 25"/>
                  <a:gd name="T4" fmla="*/ 0 w 55"/>
                  <a:gd name="T5" fmla="*/ 3 h 25"/>
                  <a:gd name="T6" fmla="*/ 55 w 55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55" y="25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5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1" name="Line 509"/>
              <p:cNvSpPr>
                <a:spLocks noChangeShapeType="1"/>
              </p:cNvSpPr>
              <p:nvPr/>
            </p:nvSpPr>
            <p:spPr bwMode="auto">
              <a:xfrm flipH="1">
                <a:off x="4699" y="40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2" name="Freeform 510"/>
              <p:cNvSpPr>
                <a:spLocks/>
              </p:cNvSpPr>
              <p:nvPr/>
            </p:nvSpPr>
            <p:spPr bwMode="auto">
              <a:xfrm>
                <a:off x="4697" y="4004"/>
                <a:ext cx="24" cy="14"/>
              </a:xfrm>
              <a:custGeom>
                <a:avLst/>
                <a:gdLst>
                  <a:gd name="T0" fmla="*/ 121 w 121"/>
                  <a:gd name="T1" fmla="*/ 44 h 69"/>
                  <a:gd name="T2" fmla="*/ 66 w 121"/>
                  <a:gd name="T3" fmla="*/ 22 h 69"/>
                  <a:gd name="T4" fmla="*/ 11 w 121"/>
                  <a:gd name="T5" fmla="*/ 0 h 69"/>
                  <a:gd name="T6" fmla="*/ 0 w 121"/>
                  <a:gd name="T7" fmla="*/ 26 h 69"/>
                  <a:gd name="T8" fmla="*/ 55 w 121"/>
                  <a:gd name="T9" fmla="*/ 47 h 69"/>
                  <a:gd name="T10" fmla="*/ 111 w 121"/>
                  <a:gd name="T11" fmla="*/ 69 h 69"/>
                  <a:gd name="T12" fmla="*/ 121 w 121"/>
                  <a:gd name="T13" fmla="*/ 4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9">
                    <a:moveTo>
                      <a:pt x="121" y="44"/>
                    </a:moveTo>
                    <a:lnTo>
                      <a:pt x="66" y="22"/>
                    </a:lnTo>
                    <a:lnTo>
                      <a:pt x="11" y="0"/>
                    </a:lnTo>
                    <a:lnTo>
                      <a:pt x="0" y="26"/>
                    </a:lnTo>
                    <a:lnTo>
                      <a:pt x="55" y="47"/>
                    </a:lnTo>
                    <a:lnTo>
                      <a:pt x="111" y="69"/>
                    </a:lnTo>
                    <a:lnTo>
                      <a:pt x="12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3" name="Freeform 511"/>
              <p:cNvSpPr>
                <a:spLocks/>
              </p:cNvSpPr>
              <p:nvPr/>
            </p:nvSpPr>
            <p:spPr bwMode="auto">
              <a:xfrm>
                <a:off x="4697" y="4004"/>
                <a:ext cx="24" cy="14"/>
              </a:xfrm>
              <a:custGeom>
                <a:avLst/>
                <a:gdLst>
                  <a:gd name="T0" fmla="*/ 121 w 121"/>
                  <a:gd name="T1" fmla="*/ 44 h 69"/>
                  <a:gd name="T2" fmla="*/ 66 w 121"/>
                  <a:gd name="T3" fmla="*/ 22 h 69"/>
                  <a:gd name="T4" fmla="*/ 11 w 121"/>
                  <a:gd name="T5" fmla="*/ 0 h 69"/>
                  <a:gd name="T6" fmla="*/ 0 w 121"/>
                  <a:gd name="T7" fmla="*/ 26 h 69"/>
                  <a:gd name="T8" fmla="*/ 55 w 121"/>
                  <a:gd name="T9" fmla="*/ 47 h 69"/>
                  <a:gd name="T10" fmla="*/ 111 w 121"/>
                  <a:gd name="T11" fmla="*/ 69 h 69"/>
                  <a:gd name="T12" fmla="*/ 121 w 121"/>
                  <a:gd name="T13" fmla="*/ 4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9">
                    <a:moveTo>
                      <a:pt x="121" y="44"/>
                    </a:moveTo>
                    <a:lnTo>
                      <a:pt x="66" y="22"/>
                    </a:lnTo>
                    <a:lnTo>
                      <a:pt x="11" y="0"/>
                    </a:lnTo>
                    <a:lnTo>
                      <a:pt x="0" y="26"/>
                    </a:lnTo>
                    <a:lnTo>
                      <a:pt x="55" y="47"/>
                    </a:lnTo>
                    <a:lnTo>
                      <a:pt x="111" y="69"/>
                    </a:lnTo>
                    <a:lnTo>
                      <a:pt x="121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4" name="Freeform 512"/>
              <p:cNvSpPr>
                <a:spLocks/>
              </p:cNvSpPr>
              <p:nvPr/>
            </p:nvSpPr>
            <p:spPr bwMode="auto">
              <a:xfrm>
                <a:off x="4697" y="4009"/>
                <a:ext cx="11" cy="4"/>
              </a:xfrm>
              <a:custGeom>
                <a:avLst/>
                <a:gdLst>
                  <a:gd name="T0" fmla="*/ 55 w 55"/>
                  <a:gd name="T1" fmla="*/ 21 h 21"/>
                  <a:gd name="T2" fmla="*/ 0 w 55"/>
                  <a:gd name="T3" fmla="*/ 0 h 21"/>
                  <a:gd name="T4" fmla="*/ 0 w 55"/>
                  <a:gd name="T5" fmla="*/ 1 h 21"/>
                  <a:gd name="T6" fmla="*/ 55 w 55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1">
                    <a:moveTo>
                      <a:pt x="55" y="2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5" name="Line 513"/>
              <p:cNvSpPr>
                <a:spLocks noChangeShapeType="1"/>
              </p:cNvSpPr>
              <p:nvPr/>
            </p:nvSpPr>
            <p:spPr bwMode="auto">
              <a:xfrm>
                <a:off x="4697" y="4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6" name="Freeform 514"/>
              <p:cNvSpPr>
                <a:spLocks/>
              </p:cNvSpPr>
              <p:nvPr/>
            </p:nvSpPr>
            <p:spPr bwMode="auto">
              <a:xfrm>
                <a:off x="4695" y="4009"/>
                <a:ext cx="24" cy="13"/>
              </a:xfrm>
              <a:custGeom>
                <a:avLst/>
                <a:gdLst>
                  <a:gd name="T0" fmla="*/ 120 w 120"/>
                  <a:gd name="T1" fmla="*/ 41 h 65"/>
                  <a:gd name="T2" fmla="*/ 64 w 120"/>
                  <a:gd name="T3" fmla="*/ 20 h 65"/>
                  <a:gd name="T4" fmla="*/ 9 w 120"/>
                  <a:gd name="T5" fmla="*/ 0 h 65"/>
                  <a:gd name="T6" fmla="*/ 0 w 120"/>
                  <a:gd name="T7" fmla="*/ 24 h 65"/>
                  <a:gd name="T8" fmla="*/ 55 w 120"/>
                  <a:gd name="T9" fmla="*/ 45 h 65"/>
                  <a:gd name="T10" fmla="*/ 110 w 120"/>
                  <a:gd name="T11" fmla="*/ 65 h 65"/>
                  <a:gd name="T12" fmla="*/ 120 w 120"/>
                  <a:gd name="T13" fmla="*/ 4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120" y="41"/>
                    </a:moveTo>
                    <a:lnTo>
                      <a:pt x="64" y="20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55" y="45"/>
                    </a:lnTo>
                    <a:lnTo>
                      <a:pt x="110" y="65"/>
                    </a:lnTo>
                    <a:lnTo>
                      <a:pt x="12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7" name="Freeform 515"/>
              <p:cNvSpPr>
                <a:spLocks/>
              </p:cNvSpPr>
              <p:nvPr/>
            </p:nvSpPr>
            <p:spPr bwMode="auto">
              <a:xfrm>
                <a:off x="4695" y="4009"/>
                <a:ext cx="24" cy="13"/>
              </a:xfrm>
              <a:custGeom>
                <a:avLst/>
                <a:gdLst>
                  <a:gd name="T0" fmla="*/ 120 w 120"/>
                  <a:gd name="T1" fmla="*/ 41 h 65"/>
                  <a:gd name="T2" fmla="*/ 64 w 120"/>
                  <a:gd name="T3" fmla="*/ 20 h 65"/>
                  <a:gd name="T4" fmla="*/ 9 w 120"/>
                  <a:gd name="T5" fmla="*/ 0 h 65"/>
                  <a:gd name="T6" fmla="*/ 0 w 120"/>
                  <a:gd name="T7" fmla="*/ 24 h 65"/>
                  <a:gd name="T8" fmla="*/ 55 w 120"/>
                  <a:gd name="T9" fmla="*/ 45 h 65"/>
                  <a:gd name="T10" fmla="*/ 110 w 120"/>
                  <a:gd name="T11" fmla="*/ 65 h 65"/>
                  <a:gd name="T12" fmla="*/ 120 w 120"/>
                  <a:gd name="T13" fmla="*/ 4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120" y="41"/>
                    </a:moveTo>
                    <a:lnTo>
                      <a:pt x="64" y="20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55" y="45"/>
                    </a:lnTo>
                    <a:lnTo>
                      <a:pt x="110" y="65"/>
                    </a:lnTo>
                    <a:lnTo>
                      <a:pt x="12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8" name="Freeform 516"/>
              <p:cNvSpPr>
                <a:spLocks/>
              </p:cNvSpPr>
              <p:nvPr/>
            </p:nvSpPr>
            <p:spPr bwMode="auto">
              <a:xfrm>
                <a:off x="4695" y="4014"/>
                <a:ext cx="11" cy="4"/>
              </a:xfrm>
              <a:custGeom>
                <a:avLst/>
                <a:gdLst>
                  <a:gd name="T0" fmla="*/ 55 w 55"/>
                  <a:gd name="T1" fmla="*/ 21 h 21"/>
                  <a:gd name="T2" fmla="*/ 0 w 55"/>
                  <a:gd name="T3" fmla="*/ 0 h 21"/>
                  <a:gd name="T4" fmla="*/ 0 w 55"/>
                  <a:gd name="T5" fmla="*/ 0 h 21"/>
                  <a:gd name="T6" fmla="*/ 55 w 55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1">
                    <a:moveTo>
                      <a:pt x="55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9" name="Line 517"/>
              <p:cNvSpPr>
                <a:spLocks noChangeShapeType="1"/>
              </p:cNvSpPr>
              <p:nvPr/>
            </p:nvSpPr>
            <p:spPr bwMode="auto">
              <a:xfrm>
                <a:off x="4695" y="40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0" name="Freeform 518"/>
              <p:cNvSpPr>
                <a:spLocks/>
              </p:cNvSpPr>
              <p:nvPr/>
            </p:nvSpPr>
            <p:spPr bwMode="auto">
              <a:xfrm>
                <a:off x="4694" y="4014"/>
                <a:ext cx="23" cy="13"/>
              </a:xfrm>
              <a:custGeom>
                <a:avLst/>
                <a:gdLst>
                  <a:gd name="T0" fmla="*/ 119 w 119"/>
                  <a:gd name="T1" fmla="*/ 41 h 67"/>
                  <a:gd name="T2" fmla="*/ 64 w 119"/>
                  <a:gd name="T3" fmla="*/ 21 h 67"/>
                  <a:gd name="T4" fmla="*/ 9 w 119"/>
                  <a:gd name="T5" fmla="*/ 0 h 67"/>
                  <a:gd name="T6" fmla="*/ 0 w 119"/>
                  <a:gd name="T7" fmla="*/ 25 h 67"/>
                  <a:gd name="T8" fmla="*/ 55 w 119"/>
                  <a:gd name="T9" fmla="*/ 46 h 67"/>
                  <a:gd name="T10" fmla="*/ 110 w 119"/>
                  <a:gd name="T11" fmla="*/ 67 h 67"/>
                  <a:gd name="T12" fmla="*/ 119 w 119"/>
                  <a:gd name="T13" fmla="*/ 4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9" y="41"/>
                    </a:move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1" name="Freeform 519"/>
              <p:cNvSpPr>
                <a:spLocks/>
              </p:cNvSpPr>
              <p:nvPr/>
            </p:nvSpPr>
            <p:spPr bwMode="auto">
              <a:xfrm>
                <a:off x="4694" y="4014"/>
                <a:ext cx="23" cy="13"/>
              </a:xfrm>
              <a:custGeom>
                <a:avLst/>
                <a:gdLst>
                  <a:gd name="T0" fmla="*/ 119 w 119"/>
                  <a:gd name="T1" fmla="*/ 41 h 67"/>
                  <a:gd name="T2" fmla="*/ 64 w 119"/>
                  <a:gd name="T3" fmla="*/ 21 h 67"/>
                  <a:gd name="T4" fmla="*/ 9 w 119"/>
                  <a:gd name="T5" fmla="*/ 0 h 67"/>
                  <a:gd name="T6" fmla="*/ 0 w 119"/>
                  <a:gd name="T7" fmla="*/ 25 h 67"/>
                  <a:gd name="T8" fmla="*/ 55 w 119"/>
                  <a:gd name="T9" fmla="*/ 46 h 67"/>
                  <a:gd name="T10" fmla="*/ 110 w 119"/>
                  <a:gd name="T11" fmla="*/ 67 h 67"/>
                  <a:gd name="T12" fmla="*/ 119 w 119"/>
                  <a:gd name="T13" fmla="*/ 4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9" y="41"/>
                    </a:move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2" name="Freeform 520"/>
              <p:cNvSpPr>
                <a:spLocks/>
              </p:cNvSpPr>
              <p:nvPr/>
            </p:nvSpPr>
            <p:spPr bwMode="auto">
              <a:xfrm>
                <a:off x="4692" y="4019"/>
                <a:ext cx="24" cy="13"/>
              </a:xfrm>
              <a:custGeom>
                <a:avLst/>
                <a:gdLst>
                  <a:gd name="T0" fmla="*/ 119 w 119"/>
                  <a:gd name="T1" fmla="*/ 42 h 67"/>
                  <a:gd name="T2" fmla="*/ 64 w 119"/>
                  <a:gd name="T3" fmla="*/ 21 h 67"/>
                  <a:gd name="T4" fmla="*/ 9 w 119"/>
                  <a:gd name="T5" fmla="*/ 0 h 67"/>
                  <a:gd name="T6" fmla="*/ 0 w 119"/>
                  <a:gd name="T7" fmla="*/ 25 h 67"/>
                  <a:gd name="T8" fmla="*/ 55 w 119"/>
                  <a:gd name="T9" fmla="*/ 46 h 67"/>
                  <a:gd name="T10" fmla="*/ 110 w 119"/>
                  <a:gd name="T11" fmla="*/ 67 h 67"/>
                  <a:gd name="T12" fmla="*/ 119 w 119"/>
                  <a:gd name="T13" fmla="*/ 4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9" y="42"/>
                    </a:move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3" name="Freeform 521"/>
              <p:cNvSpPr>
                <a:spLocks/>
              </p:cNvSpPr>
              <p:nvPr/>
            </p:nvSpPr>
            <p:spPr bwMode="auto">
              <a:xfrm>
                <a:off x="4692" y="4019"/>
                <a:ext cx="24" cy="13"/>
              </a:xfrm>
              <a:custGeom>
                <a:avLst/>
                <a:gdLst>
                  <a:gd name="T0" fmla="*/ 119 w 119"/>
                  <a:gd name="T1" fmla="*/ 42 h 67"/>
                  <a:gd name="T2" fmla="*/ 64 w 119"/>
                  <a:gd name="T3" fmla="*/ 21 h 67"/>
                  <a:gd name="T4" fmla="*/ 9 w 119"/>
                  <a:gd name="T5" fmla="*/ 0 h 67"/>
                  <a:gd name="T6" fmla="*/ 0 w 119"/>
                  <a:gd name="T7" fmla="*/ 25 h 67"/>
                  <a:gd name="T8" fmla="*/ 55 w 119"/>
                  <a:gd name="T9" fmla="*/ 46 h 67"/>
                  <a:gd name="T10" fmla="*/ 110 w 119"/>
                  <a:gd name="T11" fmla="*/ 67 h 67"/>
                  <a:gd name="T12" fmla="*/ 119 w 119"/>
                  <a:gd name="T13" fmla="*/ 4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9" y="42"/>
                    </a:move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4" name="Freeform 522"/>
              <p:cNvSpPr>
                <a:spLocks/>
              </p:cNvSpPr>
              <p:nvPr/>
            </p:nvSpPr>
            <p:spPr bwMode="auto">
              <a:xfrm>
                <a:off x="4692" y="4024"/>
                <a:ext cx="11" cy="4"/>
              </a:xfrm>
              <a:custGeom>
                <a:avLst/>
                <a:gdLst>
                  <a:gd name="T0" fmla="*/ 56 w 56"/>
                  <a:gd name="T1" fmla="*/ 21 h 21"/>
                  <a:gd name="T2" fmla="*/ 1 w 56"/>
                  <a:gd name="T3" fmla="*/ 0 h 21"/>
                  <a:gd name="T4" fmla="*/ 0 w 56"/>
                  <a:gd name="T5" fmla="*/ 3 h 21"/>
                  <a:gd name="T6" fmla="*/ 56 w 56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1">
                    <a:moveTo>
                      <a:pt x="56" y="2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5" name="Line 523"/>
              <p:cNvSpPr>
                <a:spLocks noChangeShapeType="1"/>
              </p:cNvSpPr>
              <p:nvPr/>
            </p:nvSpPr>
            <p:spPr bwMode="auto">
              <a:xfrm flipH="1">
                <a:off x="4692" y="40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6" name="Freeform 524"/>
              <p:cNvSpPr>
                <a:spLocks/>
              </p:cNvSpPr>
              <p:nvPr/>
            </p:nvSpPr>
            <p:spPr bwMode="auto">
              <a:xfrm>
                <a:off x="4690" y="4025"/>
                <a:ext cx="24" cy="12"/>
              </a:xfrm>
              <a:custGeom>
                <a:avLst/>
                <a:gdLst>
                  <a:gd name="T0" fmla="*/ 121 w 121"/>
                  <a:gd name="T1" fmla="*/ 37 h 61"/>
                  <a:gd name="T2" fmla="*/ 65 w 121"/>
                  <a:gd name="T3" fmla="*/ 18 h 61"/>
                  <a:gd name="T4" fmla="*/ 9 w 121"/>
                  <a:gd name="T5" fmla="*/ 0 h 61"/>
                  <a:gd name="T6" fmla="*/ 0 w 121"/>
                  <a:gd name="T7" fmla="*/ 24 h 61"/>
                  <a:gd name="T8" fmla="*/ 57 w 121"/>
                  <a:gd name="T9" fmla="*/ 42 h 61"/>
                  <a:gd name="T10" fmla="*/ 113 w 121"/>
                  <a:gd name="T11" fmla="*/ 61 h 61"/>
                  <a:gd name="T12" fmla="*/ 121 w 121"/>
                  <a:gd name="T13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21" y="37"/>
                    </a:moveTo>
                    <a:lnTo>
                      <a:pt x="65" y="18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57" y="42"/>
                    </a:lnTo>
                    <a:lnTo>
                      <a:pt x="113" y="61"/>
                    </a:lnTo>
                    <a:lnTo>
                      <a:pt x="12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7" name="Freeform 525"/>
              <p:cNvSpPr>
                <a:spLocks/>
              </p:cNvSpPr>
              <p:nvPr/>
            </p:nvSpPr>
            <p:spPr bwMode="auto">
              <a:xfrm>
                <a:off x="4690" y="4025"/>
                <a:ext cx="24" cy="12"/>
              </a:xfrm>
              <a:custGeom>
                <a:avLst/>
                <a:gdLst>
                  <a:gd name="T0" fmla="*/ 121 w 121"/>
                  <a:gd name="T1" fmla="*/ 37 h 61"/>
                  <a:gd name="T2" fmla="*/ 65 w 121"/>
                  <a:gd name="T3" fmla="*/ 18 h 61"/>
                  <a:gd name="T4" fmla="*/ 9 w 121"/>
                  <a:gd name="T5" fmla="*/ 0 h 61"/>
                  <a:gd name="T6" fmla="*/ 0 w 121"/>
                  <a:gd name="T7" fmla="*/ 24 h 61"/>
                  <a:gd name="T8" fmla="*/ 57 w 121"/>
                  <a:gd name="T9" fmla="*/ 42 h 61"/>
                  <a:gd name="T10" fmla="*/ 113 w 121"/>
                  <a:gd name="T11" fmla="*/ 61 h 61"/>
                  <a:gd name="T12" fmla="*/ 121 w 121"/>
                  <a:gd name="T13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21" y="37"/>
                    </a:moveTo>
                    <a:lnTo>
                      <a:pt x="65" y="18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57" y="42"/>
                    </a:lnTo>
                    <a:lnTo>
                      <a:pt x="113" y="61"/>
                    </a:lnTo>
                    <a:lnTo>
                      <a:pt x="121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8" name="Freeform 526"/>
              <p:cNvSpPr>
                <a:spLocks/>
              </p:cNvSpPr>
              <p:nvPr/>
            </p:nvSpPr>
            <p:spPr bwMode="auto">
              <a:xfrm>
                <a:off x="4690" y="4029"/>
                <a:ext cx="11" cy="4"/>
              </a:xfrm>
              <a:custGeom>
                <a:avLst/>
                <a:gdLst>
                  <a:gd name="T0" fmla="*/ 57 w 57"/>
                  <a:gd name="T1" fmla="*/ 18 h 18"/>
                  <a:gd name="T2" fmla="*/ 0 w 57"/>
                  <a:gd name="T3" fmla="*/ 0 h 18"/>
                  <a:gd name="T4" fmla="*/ 0 w 57"/>
                  <a:gd name="T5" fmla="*/ 1 h 18"/>
                  <a:gd name="T6" fmla="*/ 57 w 5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57" y="1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7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9" name="Line 527"/>
              <p:cNvSpPr>
                <a:spLocks noChangeShapeType="1"/>
              </p:cNvSpPr>
              <p:nvPr/>
            </p:nvSpPr>
            <p:spPr bwMode="auto">
              <a:xfrm>
                <a:off x="4690" y="4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0" name="Freeform 528"/>
              <p:cNvSpPr>
                <a:spLocks/>
              </p:cNvSpPr>
              <p:nvPr/>
            </p:nvSpPr>
            <p:spPr bwMode="auto">
              <a:xfrm>
                <a:off x="4688" y="4030"/>
                <a:ext cx="24" cy="12"/>
              </a:xfrm>
              <a:custGeom>
                <a:avLst/>
                <a:gdLst>
                  <a:gd name="T0" fmla="*/ 121 w 121"/>
                  <a:gd name="T1" fmla="*/ 35 h 61"/>
                  <a:gd name="T2" fmla="*/ 65 w 121"/>
                  <a:gd name="T3" fmla="*/ 17 h 61"/>
                  <a:gd name="T4" fmla="*/ 8 w 121"/>
                  <a:gd name="T5" fmla="*/ 0 h 61"/>
                  <a:gd name="T6" fmla="*/ 0 w 121"/>
                  <a:gd name="T7" fmla="*/ 27 h 61"/>
                  <a:gd name="T8" fmla="*/ 57 w 121"/>
                  <a:gd name="T9" fmla="*/ 44 h 61"/>
                  <a:gd name="T10" fmla="*/ 113 w 121"/>
                  <a:gd name="T11" fmla="*/ 61 h 61"/>
                  <a:gd name="T12" fmla="*/ 121 w 121"/>
                  <a:gd name="T13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21" y="35"/>
                    </a:moveTo>
                    <a:lnTo>
                      <a:pt x="65" y="17"/>
                    </a:lnTo>
                    <a:lnTo>
                      <a:pt x="8" y="0"/>
                    </a:lnTo>
                    <a:lnTo>
                      <a:pt x="0" y="27"/>
                    </a:lnTo>
                    <a:lnTo>
                      <a:pt x="57" y="44"/>
                    </a:lnTo>
                    <a:lnTo>
                      <a:pt x="113" y="61"/>
                    </a:lnTo>
                    <a:lnTo>
                      <a:pt x="12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1" name="Freeform 529"/>
              <p:cNvSpPr>
                <a:spLocks/>
              </p:cNvSpPr>
              <p:nvPr/>
            </p:nvSpPr>
            <p:spPr bwMode="auto">
              <a:xfrm>
                <a:off x="4688" y="4030"/>
                <a:ext cx="24" cy="12"/>
              </a:xfrm>
              <a:custGeom>
                <a:avLst/>
                <a:gdLst>
                  <a:gd name="T0" fmla="*/ 121 w 121"/>
                  <a:gd name="T1" fmla="*/ 35 h 61"/>
                  <a:gd name="T2" fmla="*/ 65 w 121"/>
                  <a:gd name="T3" fmla="*/ 17 h 61"/>
                  <a:gd name="T4" fmla="*/ 8 w 121"/>
                  <a:gd name="T5" fmla="*/ 0 h 61"/>
                  <a:gd name="T6" fmla="*/ 0 w 121"/>
                  <a:gd name="T7" fmla="*/ 27 h 61"/>
                  <a:gd name="T8" fmla="*/ 57 w 121"/>
                  <a:gd name="T9" fmla="*/ 44 h 61"/>
                  <a:gd name="T10" fmla="*/ 113 w 121"/>
                  <a:gd name="T11" fmla="*/ 61 h 61"/>
                  <a:gd name="T12" fmla="*/ 121 w 121"/>
                  <a:gd name="T13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21" y="35"/>
                    </a:moveTo>
                    <a:lnTo>
                      <a:pt x="65" y="17"/>
                    </a:lnTo>
                    <a:lnTo>
                      <a:pt x="8" y="0"/>
                    </a:lnTo>
                    <a:lnTo>
                      <a:pt x="0" y="27"/>
                    </a:lnTo>
                    <a:lnTo>
                      <a:pt x="57" y="44"/>
                    </a:lnTo>
                    <a:lnTo>
                      <a:pt x="113" y="61"/>
                    </a:lnTo>
                    <a:lnTo>
                      <a:pt x="121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2" name="Freeform 530"/>
              <p:cNvSpPr>
                <a:spLocks/>
              </p:cNvSpPr>
              <p:nvPr/>
            </p:nvSpPr>
            <p:spPr bwMode="auto">
              <a:xfrm>
                <a:off x="4700" y="4038"/>
                <a:ext cx="11" cy="4"/>
              </a:xfrm>
              <a:custGeom>
                <a:avLst/>
                <a:gdLst>
                  <a:gd name="T0" fmla="*/ 0 w 56"/>
                  <a:gd name="T1" fmla="*/ 0 h 18"/>
                  <a:gd name="T2" fmla="*/ 56 w 56"/>
                  <a:gd name="T3" fmla="*/ 17 h 18"/>
                  <a:gd name="T4" fmla="*/ 56 w 56"/>
                  <a:gd name="T5" fmla="*/ 18 h 18"/>
                  <a:gd name="T6" fmla="*/ 0 w 56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8">
                    <a:moveTo>
                      <a:pt x="0" y="0"/>
                    </a:moveTo>
                    <a:lnTo>
                      <a:pt x="56" y="17"/>
                    </a:lnTo>
                    <a:lnTo>
                      <a:pt x="5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3" name="Line 531"/>
              <p:cNvSpPr>
                <a:spLocks noChangeShapeType="1"/>
              </p:cNvSpPr>
              <p:nvPr/>
            </p:nvSpPr>
            <p:spPr bwMode="auto">
              <a:xfrm>
                <a:off x="4711" y="40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4" name="Freeform 532"/>
              <p:cNvSpPr>
                <a:spLocks/>
              </p:cNvSpPr>
              <p:nvPr/>
            </p:nvSpPr>
            <p:spPr bwMode="auto">
              <a:xfrm>
                <a:off x="4687" y="4035"/>
                <a:ext cx="24" cy="12"/>
              </a:xfrm>
              <a:custGeom>
                <a:avLst/>
                <a:gdLst>
                  <a:gd name="T0" fmla="*/ 121 w 121"/>
                  <a:gd name="T1" fmla="*/ 37 h 62"/>
                  <a:gd name="T2" fmla="*/ 65 w 121"/>
                  <a:gd name="T3" fmla="*/ 19 h 62"/>
                  <a:gd name="T4" fmla="*/ 8 w 121"/>
                  <a:gd name="T5" fmla="*/ 0 h 62"/>
                  <a:gd name="T6" fmla="*/ 0 w 121"/>
                  <a:gd name="T7" fmla="*/ 26 h 62"/>
                  <a:gd name="T8" fmla="*/ 57 w 121"/>
                  <a:gd name="T9" fmla="*/ 44 h 62"/>
                  <a:gd name="T10" fmla="*/ 113 w 121"/>
                  <a:gd name="T11" fmla="*/ 62 h 62"/>
                  <a:gd name="T12" fmla="*/ 121 w 121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2">
                    <a:moveTo>
                      <a:pt x="121" y="37"/>
                    </a:moveTo>
                    <a:lnTo>
                      <a:pt x="65" y="19"/>
                    </a:lnTo>
                    <a:lnTo>
                      <a:pt x="8" y="0"/>
                    </a:lnTo>
                    <a:lnTo>
                      <a:pt x="0" y="26"/>
                    </a:lnTo>
                    <a:lnTo>
                      <a:pt x="57" y="44"/>
                    </a:lnTo>
                    <a:lnTo>
                      <a:pt x="113" y="62"/>
                    </a:lnTo>
                    <a:lnTo>
                      <a:pt x="12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5" name="Freeform 533"/>
              <p:cNvSpPr>
                <a:spLocks/>
              </p:cNvSpPr>
              <p:nvPr/>
            </p:nvSpPr>
            <p:spPr bwMode="auto">
              <a:xfrm>
                <a:off x="4687" y="4035"/>
                <a:ext cx="24" cy="12"/>
              </a:xfrm>
              <a:custGeom>
                <a:avLst/>
                <a:gdLst>
                  <a:gd name="T0" fmla="*/ 121 w 121"/>
                  <a:gd name="T1" fmla="*/ 37 h 62"/>
                  <a:gd name="T2" fmla="*/ 65 w 121"/>
                  <a:gd name="T3" fmla="*/ 19 h 62"/>
                  <a:gd name="T4" fmla="*/ 8 w 121"/>
                  <a:gd name="T5" fmla="*/ 0 h 62"/>
                  <a:gd name="T6" fmla="*/ 0 w 121"/>
                  <a:gd name="T7" fmla="*/ 26 h 62"/>
                  <a:gd name="T8" fmla="*/ 57 w 121"/>
                  <a:gd name="T9" fmla="*/ 44 h 62"/>
                  <a:gd name="T10" fmla="*/ 113 w 121"/>
                  <a:gd name="T11" fmla="*/ 62 h 62"/>
                  <a:gd name="T12" fmla="*/ 121 w 121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2">
                    <a:moveTo>
                      <a:pt x="121" y="37"/>
                    </a:moveTo>
                    <a:lnTo>
                      <a:pt x="65" y="19"/>
                    </a:lnTo>
                    <a:lnTo>
                      <a:pt x="8" y="0"/>
                    </a:lnTo>
                    <a:lnTo>
                      <a:pt x="0" y="26"/>
                    </a:lnTo>
                    <a:lnTo>
                      <a:pt x="57" y="44"/>
                    </a:lnTo>
                    <a:lnTo>
                      <a:pt x="113" y="62"/>
                    </a:lnTo>
                    <a:lnTo>
                      <a:pt x="121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6" name="Freeform 534"/>
              <p:cNvSpPr>
                <a:spLocks/>
              </p:cNvSpPr>
              <p:nvPr/>
            </p:nvSpPr>
            <p:spPr bwMode="auto">
              <a:xfrm>
                <a:off x="4686" y="4040"/>
                <a:ext cx="12" cy="3"/>
              </a:xfrm>
              <a:custGeom>
                <a:avLst/>
                <a:gdLst>
                  <a:gd name="T0" fmla="*/ 58 w 58"/>
                  <a:gd name="T1" fmla="*/ 18 h 18"/>
                  <a:gd name="T2" fmla="*/ 1 w 58"/>
                  <a:gd name="T3" fmla="*/ 0 h 18"/>
                  <a:gd name="T4" fmla="*/ 0 w 58"/>
                  <a:gd name="T5" fmla="*/ 5 h 18"/>
                  <a:gd name="T6" fmla="*/ 58 w 58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8">
                    <a:moveTo>
                      <a:pt x="58" y="18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5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7" name="Line 535"/>
              <p:cNvSpPr>
                <a:spLocks noChangeShapeType="1"/>
              </p:cNvSpPr>
              <p:nvPr/>
            </p:nvSpPr>
            <p:spPr bwMode="auto">
              <a:xfrm flipH="1">
                <a:off x="4686" y="40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8" name="Freeform 536"/>
              <p:cNvSpPr>
                <a:spLocks/>
              </p:cNvSpPr>
              <p:nvPr/>
            </p:nvSpPr>
            <p:spPr bwMode="auto">
              <a:xfrm>
                <a:off x="4685" y="4041"/>
                <a:ext cx="24" cy="10"/>
              </a:xfrm>
              <a:custGeom>
                <a:avLst/>
                <a:gdLst>
                  <a:gd name="T0" fmla="*/ 121 w 121"/>
                  <a:gd name="T1" fmla="*/ 26 h 51"/>
                  <a:gd name="T2" fmla="*/ 64 w 121"/>
                  <a:gd name="T3" fmla="*/ 13 h 51"/>
                  <a:gd name="T4" fmla="*/ 6 w 121"/>
                  <a:gd name="T5" fmla="*/ 0 h 51"/>
                  <a:gd name="T6" fmla="*/ 0 w 121"/>
                  <a:gd name="T7" fmla="*/ 26 h 51"/>
                  <a:gd name="T8" fmla="*/ 58 w 121"/>
                  <a:gd name="T9" fmla="*/ 38 h 51"/>
                  <a:gd name="T10" fmla="*/ 115 w 121"/>
                  <a:gd name="T11" fmla="*/ 51 h 51"/>
                  <a:gd name="T12" fmla="*/ 121 w 121"/>
                  <a:gd name="T13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26"/>
                    </a:moveTo>
                    <a:lnTo>
                      <a:pt x="64" y="13"/>
                    </a:lnTo>
                    <a:lnTo>
                      <a:pt x="6" y="0"/>
                    </a:lnTo>
                    <a:lnTo>
                      <a:pt x="0" y="26"/>
                    </a:lnTo>
                    <a:lnTo>
                      <a:pt x="58" y="38"/>
                    </a:lnTo>
                    <a:lnTo>
                      <a:pt x="115" y="51"/>
                    </a:lnTo>
                    <a:lnTo>
                      <a:pt x="12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9" name="Freeform 537"/>
              <p:cNvSpPr>
                <a:spLocks/>
              </p:cNvSpPr>
              <p:nvPr/>
            </p:nvSpPr>
            <p:spPr bwMode="auto">
              <a:xfrm>
                <a:off x="4685" y="4041"/>
                <a:ext cx="24" cy="10"/>
              </a:xfrm>
              <a:custGeom>
                <a:avLst/>
                <a:gdLst>
                  <a:gd name="T0" fmla="*/ 121 w 121"/>
                  <a:gd name="T1" fmla="*/ 26 h 51"/>
                  <a:gd name="T2" fmla="*/ 64 w 121"/>
                  <a:gd name="T3" fmla="*/ 13 h 51"/>
                  <a:gd name="T4" fmla="*/ 6 w 121"/>
                  <a:gd name="T5" fmla="*/ 0 h 51"/>
                  <a:gd name="T6" fmla="*/ 0 w 121"/>
                  <a:gd name="T7" fmla="*/ 26 h 51"/>
                  <a:gd name="T8" fmla="*/ 58 w 121"/>
                  <a:gd name="T9" fmla="*/ 38 h 51"/>
                  <a:gd name="T10" fmla="*/ 115 w 121"/>
                  <a:gd name="T11" fmla="*/ 51 h 51"/>
                  <a:gd name="T12" fmla="*/ 121 w 121"/>
                  <a:gd name="T13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26"/>
                    </a:moveTo>
                    <a:lnTo>
                      <a:pt x="64" y="13"/>
                    </a:lnTo>
                    <a:lnTo>
                      <a:pt x="6" y="0"/>
                    </a:lnTo>
                    <a:lnTo>
                      <a:pt x="0" y="26"/>
                    </a:lnTo>
                    <a:lnTo>
                      <a:pt x="58" y="38"/>
                    </a:lnTo>
                    <a:lnTo>
                      <a:pt x="115" y="51"/>
                    </a:lnTo>
                    <a:lnTo>
                      <a:pt x="121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0" name="Freeform 538"/>
              <p:cNvSpPr>
                <a:spLocks/>
              </p:cNvSpPr>
              <p:nvPr/>
            </p:nvSpPr>
            <p:spPr bwMode="auto">
              <a:xfrm>
                <a:off x="4697" y="4048"/>
                <a:ext cx="11" cy="3"/>
              </a:xfrm>
              <a:custGeom>
                <a:avLst/>
                <a:gdLst>
                  <a:gd name="T0" fmla="*/ 0 w 57"/>
                  <a:gd name="T1" fmla="*/ 0 h 15"/>
                  <a:gd name="T2" fmla="*/ 57 w 57"/>
                  <a:gd name="T3" fmla="*/ 13 h 15"/>
                  <a:gd name="T4" fmla="*/ 57 w 57"/>
                  <a:gd name="T5" fmla="*/ 15 h 15"/>
                  <a:gd name="T6" fmla="*/ 0 w 5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5">
                    <a:moveTo>
                      <a:pt x="0" y="0"/>
                    </a:moveTo>
                    <a:lnTo>
                      <a:pt x="57" y="13"/>
                    </a:lnTo>
                    <a:lnTo>
                      <a:pt x="5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1" name="Line 539"/>
              <p:cNvSpPr>
                <a:spLocks noChangeShapeType="1"/>
              </p:cNvSpPr>
              <p:nvPr/>
            </p:nvSpPr>
            <p:spPr bwMode="auto">
              <a:xfrm>
                <a:off x="4708" y="4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2" name="Freeform 540"/>
              <p:cNvSpPr>
                <a:spLocks/>
              </p:cNvSpPr>
              <p:nvPr/>
            </p:nvSpPr>
            <p:spPr bwMode="auto">
              <a:xfrm>
                <a:off x="4684" y="4045"/>
                <a:ext cx="24" cy="12"/>
              </a:xfrm>
              <a:custGeom>
                <a:avLst/>
                <a:gdLst>
                  <a:gd name="T0" fmla="*/ 121 w 121"/>
                  <a:gd name="T1" fmla="*/ 30 h 57"/>
                  <a:gd name="T2" fmla="*/ 64 w 121"/>
                  <a:gd name="T3" fmla="*/ 15 h 57"/>
                  <a:gd name="T4" fmla="*/ 6 w 121"/>
                  <a:gd name="T5" fmla="*/ 0 h 57"/>
                  <a:gd name="T6" fmla="*/ 0 w 121"/>
                  <a:gd name="T7" fmla="*/ 27 h 57"/>
                  <a:gd name="T8" fmla="*/ 57 w 121"/>
                  <a:gd name="T9" fmla="*/ 42 h 57"/>
                  <a:gd name="T10" fmla="*/ 115 w 121"/>
                  <a:gd name="T11" fmla="*/ 57 h 57"/>
                  <a:gd name="T12" fmla="*/ 121 w 121"/>
                  <a:gd name="T13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7">
                    <a:moveTo>
                      <a:pt x="121" y="30"/>
                    </a:moveTo>
                    <a:lnTo>
                      <a:pt x="64" y="15"/>
                    </a:lnTo>
                    <a:lnTo>
                      <a:pt x="6" y="0"/>
                    </a:lnTo>
                    <a:lnTo>
                      <a:pt x="0" y="27"/>
                    </a:lnTo>
                    <a:lnTo>
                      <a:pt x="57" y="42"/>
                    </a:lnTo>
                    <a:lnTo>
                      <a:pt x="115" y="57"/>
                    </a:lnTo>
                    <a:lnTo>
                      <a:pt x="12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3" name="Freeform 541"/>
              <p:cNvSpPr>
                <a:spLocks/>
              </p:cNvSpPr>
              <p:nvPr/>
            </p:nvSpPr>
            <p:spPr bwMode="auto">
              <a:xfrm>
                <a:off x="4684" y="4045"/>
                <a:ext cx="24" cy="12"/>
              </a:xfrm>
              <a:custGeom>
                <a:avLst/>
                <a:gdLst>
                  <a:gd name="T0" fmla="*/ 121 w 121"/>
                  <a:gd name="T1" fmla="*/ 30 h 57"/>
                  <a:gd name="T2" fmla="*/ 64 w 121"/>
                  <a:gd name="T3" fmla="*/ 15 h 57"/>
                  <a:gd name="T4" fmla="*/ 6 w 121"/>
                  <a:gd name="T5" fmla="*/ 0 h 57"/>
                  <a:gd name="T6" fmla="*/ 0 w 121"/>
                  <a:gd name="T7" fmla="*/ 27 h 57"/>
                  <a:gd name="T8" fmla="*/ 57 w 121"/>
                  <a:gd name="T9" fmla="*/ 42 h 57"/>
                  <a:gd name="T10" fmla="*/ 115 w 121"/>
                  <a:gd name="T11" fmla="*/ 57 h 57"/>
                  <a:gd name="T12" fmla="*/ 121 w 121"/>
                  <a:gd name="T13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7">
                    <a:moveTo>
                      <a:pt x="121" y="30"/>
                    </a:moveTo>
                    <a:lnTo>
                      <a:pt x="64" y="15"/>
                    </a:lnTo>
                    <a:lnTo>
                      <a:pt x="6" y="0"/>
                    </a:lnTo>
                    <a:lnTo>
                      <a:pt x="0" y="27"/>
                    </a:lnTo>
                    <a:lnTo>
                      <a:pt x="57" y="42"/>
                    </a:lnTo>
                    <a:lnTo>
                      <a:pt x="115" y="57"/>
                    </a:lnTo>
                    <a:lnTo>
                      <a:pt x="121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4" name="Freeform 542"/>
              <p:cNvSpPr>
                <a:spLocks/>
              </p:cNvSpPr>
              <p:nvPr/>
            </p:nvSpPr>
            <p:spPr bwMode="auto">
              <a:xfrm>
                <a:off x="4684" y="4051"/>
                <a:ext cx="11" cy="3"/>
              </a:xfrm>
              <a:custGeom>
                <a:avLst/>
                <a:gdLst>
                  <a:gd name="T0" fmla="*/ 57 w 57"/>
                  <a:gd name="T1" fmla="*/ 15 h 15"/>
                  <a:gd name="T2" fmla="*/ 0 w 57"/>
                  <a:gd name="T3" fmla="*/ 0 h 15"/>
                  <a:gd name="T4" fmla="*/ 0 w 57"/>
                  <a:gd name="T5" fmla="*/ 2 h 15"/>
                  <a:gd name="T6" fmla="*/ 57 w 57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5">
                    <a:moveTo>
                      <a:pt x="57" y="1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7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5" name="Line 543"/>
              <p:cNvSpPr>
                <a:spLocks noChangeShapeType="1"/>
              </p:cNvSpPr>
              <p:nvPr/>
            </p:nvSpPr>
            <p:spPr bwMode="auto">
              <a:xfrm>
                <a:off x="4684" y="4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6" name="Freeform 544"/>
              <p:cNvSpPr>
                <a:spLocks/>
              </p:cNvSpPr>
              <p:nvPr/>
            </p:nvSpPr>
            <p:spPr bwMode="auto">
              <a:xfrm>
                <a:off x="4683" y="4051"/>
                <a:ext cx="24" cy="10"/>
              </a:xfrm>
              <a:custGeom>
                <a:avLst/>
                <a:gdLst>
                  <a:gd name="T0" fmla="*/ 121 w 121"/>
                  <a:gd name="T1" fmla="*/ 25 h 51"/>
                  <a:gd name="T2" fmla="*/ 63 w 121"/>
                  <a:gd name="T3" fmla="*/ 13 h 51"/>
                  <a:gd name="T4" fmla="*/ 6 w 121"/>
                  <a:gd name="T5" fmla="*/ 0 h 51"/>
                  <a:gd name="T6" fmla="*/ 0 w 121"/>
                  <a:gd name="T7" fmla="*/ 25 h 51"/>
                  <a:gd name="T8" fmla="*/ 57 w 121"/>
                  <a:gd name="T9" fmla="*/ 38 h 51"/>
                  <a:gd name="T10" fmla="*/ 115 w 121"/>
                  <a:gd name="T11" fmla="*/ 51 h 51"/>
                  <a:gd name="T12" fmla="*/ 121 w 121"/>
                  <a:gd name="T1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25"/>
                    </a:moveTo>
                    <a:lnTo>
                      <a:pt x="63" y="13"/>
                    </a:lnTo>
                    <a:lnTo>
                      <a:pt x="6" y="0"/>
                    </a:lnTo>
                    <a:lnTo>
                      <a:pt x="0" y="25"/>
                    </a:lnTo>
                    <a:lnTo>
                      <a:pt x="57" y="38"/>
                    </a:lnTo>
                    <a:lnTo>
                      <a:pt x="115" y="51"/>
                    </a:lnTo>
                    <a:lnTo>
                      <a:pt x="1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7" name="Freeform 545"/>
              <p:cNvSpPr>
                <a:spLocks/>
              </p:cNvSpPr>
              <p:nvPr/>
            </p:nvSpPr>
            <p:spPr bwMode="auto">
              <a:xfrm>
                <a:off x="4683" y="4051"/>
                <a:ext cx="24" cy="10"/>
              </a:xfrm>
              <a:custGeom>
                <a:avLst/>
                <a:gdLst>
                  <a:gd name="T0" fmla="*/ 121 w 121"/>
                  <a:gd name="T1" fmla="*/ 25 h 51"/>
                  <a:gd name="T2" fmla="*/ 63 w 121"/>
                  <a:gd name="T3" fmla="*/ 13 h 51"/>
                  <a:gd name="T4" fmla="*/ 6 w 121"/>
                  <a:gd name="T5" fmla="*/ 0 h 51"/>
                  <a:gd name="T6" fmla="*/ 0 w 121"/>
                  <a:gd name="T7" fmla="*/ 25 h 51"/>
                  <a:gd name="T8" fmla="*/ 57 w 121"/>
                  <a:gd name="T9" fmla="*/ 38 h 51"/>
                  <a:gd name="T10" fmla="*/ 115 w 121"/>
                  <a:gd name="T11" fmla="*/ 51 h 51"/>
                  <a:gd name="T12" fmla="*/ 121 w 121"/>
                  <a:gd name="T1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25"/>
                    </a:moveTo>
                    <a:lnTo>
                      <a:pt x="63" y="13"/>
                    </a:lnTo>
                    <a:lnTo>
                      <a:pt x="6" y="0"/>
                    </a:lnTo>
                    <a:lnTo>
                      <a:pt x="0" y="25"/>
                    </a:lnTo>
                    <a:lnTo>
                      <a:pt x="57" y="38"/>
                    </a:lnTo>
                    <a:lnTo>
                      <a:pt x="115" y="51"/>
                    </a:lnTo>
                    <a:lnTo>
                      <a:pt x="121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8" name="Freeform 546"/>
              <p:cNvSpPr>
                <a:spLocks/>
              </p:cNvSpPr>
              <p:nvPr/>
            </p:nvSpPr>
            <p:spPr bwMode="auto">
              <a:xfrm>
                <a:off x="4683" y="4056"/>
                <a:ext cx="11" cy="3"/>
              </a:xfrm>
              <a:custGeom>
                <a:avLst/>
                <a:gdLst>
                  <a:gd name="T0" fmla="*/ 58 w 58"/>
                  <a:gd name="T1" fmla="*/ 13 h 13"/>
                  <a:gd name="T2" fmla="*/ 1 w 58"/>
                  <a:gd name="T3" fmla="*/ 0 h 13"/>
                  <a:gd name="T4" fmla="*/ 0 w 58"/>
                  <a:gd name="T5" fmla="*/ 3 h 13"/>
                  <a:gd name="T6" fmla="*/ 58 w 58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58" y="13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9" name="Line 547"/>
              <p:cNvSpPr>
                <a:spLocks noChangeShapeType="1"/>
              </p:cNvSpPr>
              <p:nvPr/>
            </p:nvSpPr>
            <p:spPr bwMode="auto">
              <a:xfrm flipH="1">
                <a:off x="4683" y="40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0" name="Freeform 548"/>
              <p:cNvSpPr>
                <a:spLocks/>
              </p:cNvSpPr>
              <p:nvPr/>
            </p:nvSpPr>
            <p:spPr bwMode="auto">
              <a:xfrm>
                <a:off x="4682" y="4057"/>
                <a:ext cx="24" cy="9"/>
              </a:xfrm>
              <a:custGeom>
                <a:avLst/>
                <a:gdLst>
                  <a:gd name="T0" fmla="*/ 122 w 122"/>
                  <a:gd name="T1" fmla="*/ 20 h 47"/>
                  <a:gd name="T2" fmla="*/ 63 w 122"/>
                  <a:gd name="T3" fmla="*/ 10 h 47"/>
                  <a:gd name="T4" fmla="*/ 5 w 122"/>
                  <a:gd name="T5" fmla="*/ 0 h 47"/>
                  <a:gd name="T6" fmla="*/ 0 w 122"/>
                  <a:gd name="T7" fmla="*/ 26 h 47"/>
                  <a:gd name="T8" fmla="*/ 59 w 122"/>
                  <a:gd name="T9" fmla="*/ 37 h 47"/>
                  <a:gd name="T10" fmla="*/ 117 w 122"/>
                  <a:gd name="T11" fmla="*/ 47 h 47"/>
                  <a:gd name="T12" fmla="*/ 122 w 122"/>
                  <a:gd name="T13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22" y="20"/>
                    </a:moveTo>
                    <a:lnTo>
                      <a:pt x="63" y="10"/>
                    </a:lnTo>
                    <a:lnTo>
                      <a:pt x="5" y="0"/>
                    </a:lnTo>
                    <a:lnTo>
                      <a:pt x="0" y="26"/>
                    </a:lnTo>
                    <a:lnTo>
                      <a:pt x="59" y="37"/>
                    </a:lnTo>
                    <a:lnTo>
                      <a:pt x="117" y="47"/>
                    </a:lnTo>
                    <a:lnTo>
                      <a:pt x="12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1" name="Freeform 549"/>
              <p:cNvSpPr>
                <a:spLocks/>
              </p:cNvSpPr>
              <p:nvPr/>
            </p:nvSpPr>
            <p:spPr bwMode="auto">
              <a:xfrm>
                <a:off x="4682" y="4057"/>
                <a:ext cx="24" cy="9"/>
              </a:xfrm>
              <a:custGeom>
                <a:avLst/>
                <a:gdLst>
                  <a:gd name="T0" fmla="*/ 122 w 122"/>
                  <a:gd name="T1" fmla="*/ 20 h 47"/>
                  <a:gd name="T2" fmla="*/ 63 w 122"/>
                  <a:gd name="T3" fmla="*/ 10 h 47"/>
                  <a:gd name="T4" fmla="*/ 5 w 122"/>
                  <a:gd name="T5" fmla="*/ 0 h 47"/>
                  <a:gd name="T6" fmla="*/ 0 w 122"/>
                  <a:gd name="T7" fmla="*/ 26 h 47"/>
                  <a:gd name="T8" fmla="*/ 59 w 122"/>
                  <a:gd name="T9" fmla="*/ 37 h 47"/>
                  <a:gd name="T10" fmla="*/ 117 w 122"/>
                  <a:gd name="T11" fmla="*/ 47 h 47"/>
                  <a:gd name="T12" fmla="*/ 122 w 122"/>
                  <a:gd name="T13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22" y="20"/>
                    </a:moveTo>
                    <a:lnTo>
                      <a:pt x="63" y="10"/>
                    </a:lnTo>
                    <a:lnTo>
                      <a:pt x="5" y="0"/>
                    </a:lnTo>
                    <a:lnTo>
                      <a:pt x="0" y="26"/>
                    </a:lnTo>
                    <a:lnTo>
                      <a:pt x="59" y="37"/>
                    </a:lnTo>
                    <a:lnTo>
                      <a:pt x="117" y="47"/>
                    </a:lnTo>
                    <a:lnTo>
                      <a:pt x="122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2" name="Freeform 550"/>
              <p:cNvSpPr>
                <a:spLocks/>
              </p:cNvSpPr>
              <p:nvPr/>
            </p:nvSpPr>
            <p:spPr bwMode="auto">
              <a:xfrm>
                <a:off x="4693" y="4064"/>
                <a:ext cx="12" cy="2"/>
              </a:xfrm>
              <a:custGeom>
                <a:avLst/>
                <a:gdLst>
                  <a:gd name="T0" fmla="*/ 0 w 58"/>
                  <a:gd name="T1" fmla="*/ 0 h 10"/>
                  <a:gd name="T2" fmla="*/ 58 w 58"/>
                  <a:gd name="T3" fmla="*/ 10 h 10"/>
                  <a:gd name="T4" fmla="*/ 58 w 58"/>
                  <a:gd name="T5" fmla="*/ 10 h 10"/>
                  <a:gd name="T6" fmla="*/ 0 w 5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0">
                    <a:moveTo>
                      <a:pt x="0" y="0"/>
                    </a:moveTo>
                    <a:lnTo>
                      <a:pt x="58" y="10"/>
                    </a:lnTo>
                    <a:lnTo>
                      <a:pt x="58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3" name="Line 551"/>
              <p:cNvSpPr>
                <a:spLocks noChangeShapeType="1"/>
              </p:cNvSpPr>
              <p:nvPr/>
            </p:nvSpPr>
            <p:spPr bwMode="auto">
              <a:xfrm>
                <a:off x="4705" y="4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4" name="Freeform 552"/>
              <p:cNvSpPr>
                <a:spLocks/>
              </p:cNvSpPr>
              <p:nvPr/>
            </p:nvSpPr>
            <p:spPr bwMode="auto">
              <a:xfrm>
                <a:off x="4681" y="4062"/>
                <a:ext cx="24" cy="9"/>
              </a:xfrm>
              <a:custGeom>
                <a:avLst/>
                <a:gdLst>
                  <a:gd name="T0" fmla="*/ 122 w 122"/>
                  <a:gd name="T1" fmla="*/ 21 h 46"/>
                  <a:gd name="T2" fmla="*/ 64 w 122"/>
                  <a:gd name="T3" fmla="*/ 11 h 46"/>
                  <a:gd name="T4" fmla="*/ 5 w 122"/>
                  <a:gd name="T5" fmla="*/ 0 h 46"/>
                  <a:gd name="T6" fmla="*/ 0 w 122"/>
                  <a:gd name="T7" fmla="*/ 25 h 46"/>
                  <a:gd name="T8" fmla="*/ 59 w 122"/>
                  <a:gd name="T9" fmla="*/ 36 h 46"/>
                  <a:gd name="T10" fmla="*/ 118 w 122"/>
                  <a:gd name="T11" fmla="*/ 46 h 46"/>
                  <a:gd name="T12" fmla="*/ 122 w 122"/>
                  <a:gd name="T13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122" y="21"/>
                    </a:moveTo>
                    <a:lnTo>
                      <a:pt x="64" y="11"/>
                    </a:lnTo>
                    <a:lnTo>
                      <a:pt x="5" y="0"/>
                    </a:lnTo>
                    <a:lnTo>
                      <a:pt x="0" y="25"/>
                    </a:lnTo>
                    <a:lnTo>
                      <a:pt x="59" y="36"/>
                    </a:lnTo>
                    <a:lnTo>
                      <a:pt x="118" y="46"/>
                    </a:lnTo>
                    <a:lnTo>
                      <a:pt x="12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5" name="Freeform 553"/>
              <p:cNvSpPr>
                <a:spLocks/>
              </p:cNvSpPr>
              <p:nvPr/>
            </p:nvSpPr>
            <p:spPr bwMode="auto">
              <a:xfrm>
                <a:off x="4681" y="4062"/>
                <a:ext cx="24" cy="9"/>
              </a:xfrm>
              <a:custGeom>
                <a:avLst/>
                <a:gdLst>
                  <a:gd name="T0" fmla="*/ 122 w 122"/>
                  <a:gd name="T1" fmla="*/ 21 h 46"/>
                  <a:gd name="T2" fmla="*/ 64 w 122"/>
                  <a:gd name="T3" fmla="*/ 11 h 46"/>
                  <a:gd name="T4" fmla="*/ 5 w 122"/>
                  <a:gd name="T5" fmla="*/ 0 h 46"/>
                  <a:gd name="T6" fmla="*/ 0 w 122"/>
                  <a:gd name="T7" fmla="*/ 25 h 46"/>
                  <a:gd name="T8" fmla="*/ 59 w 122"/>
                  <a:gd name="T9" fmla="*/ 36 h 46"/>
                  <a:gd name="T10" fmla="*/ 118 w 122"/>
                  <a:gd name="T11" fmla="*/ 46 h 46"/>
                  <a:gd name="T12" fmla="*/ 122 w 122"/>
                  <a:gd name="T13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122" y="21"/>
                    </a:moveTo>
                    <a:lnTo>
                      <a:pt x="64" y="11"/>
                    </a:lnTo>
                    <a:lnTo>
                      <a:pt x="5" y="0"/>
                    </a:lnTo>
                    <a:lnTo>
                      <a:pt x="0" y="25"/>
                    </a:lnTo>
                    <a:lnTo>
                      <a:pt x="59" y="36"/>
                    </a:lnTo>
                    <a:lnTo>
                      <a:pt x="118" y="46"/>
                    </a:lnTo>
                    <a:lnTo>
                      <a:pt x="122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6" name="Freeform 554"/>
              <p:cNvSpPr>
                <a:spLocks/>
              </p:cNvSpPr>
              <p:nvPr/>
            </p:nvSpPr>
            <p:spPr bwMode="auto">
              <a:xfrm>
                <a:off x="4681" y="4067"/>
                <a:ext cx="11" cy="2"/>
              </a:xfrm>
              <a:custGeom>
                <a:avLst/>
                <a:gdLst>
                  <a:gd name="T0" fmla="*/ 59 w 59"/>
                  <a:gd name="T1" fmla="*/ 11 h 11"/>
                  <a:gd name="T2" fmla="*/ 0 w 59"/>
                  <a:gd name="T3" fmla="*/ 0 h 11"/>
                  <a:gd name="T4" fmla="*/ 0 w 59"/>
                  <a:gd name="T5" fmla="*/ 0 h 11"/>
                  <a:gd name="T6" fmla="*/ 59 w 59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59" y="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7" name="Line 555"/>
              <p:cNvSpPr>
                <a:spLocks noChangeShapeType="1"/>
              </p:cNvSpPr>
              <p:nvPr/>
            </p:nvSpPr>
            <p:spPr bwMode="auto">
              <a:xfrm>
                <a:off x="4681" y="40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8" name="Freeform 556"/>
              <p:cNvSpPr>
                <a:spLocks/>
              </p:cNvSpPr>
              <p:nvPr/>
            </p:nvSpPr>
            <p:spPr bwMode="auto">
              <a:xfrm>
                <a:off x="4680" y="4067"/>
                <a:ext cx="24" cy="10"/>
              </a:xfrm>
              <a:custGeom>
                <a:avLst/>
                <a:gdLst>
                  <a:gd name="T0" fmla="*/ 122 w 122"/>
                  <a:gd name="T1" fmla="*/ 21 h 48"/>
                  <a:gd name="T2" fmla="*/ 63 w 122"/>
                  <a:gd name="T3" fmla="*/ 11 h 48"/>
                  <a:gd name="T4" fmla="*/ 4 w 122"/>
                  <a:gd name="T5" fmla="*/ 0 h 48"/>
                  <a:gd name="T6" fmla="*/ 0 w 122"/>
                  <a:gd name="T7" fmla="*/ 27 h 48"/>
                  <a:gd name="T8" fmla="*/ 59 w 122"/>
                  <a:gd name="T9" fmla="*/ 37 h 48"/>
                  <a:gd name="T10" fmla="*/ 117 w 122"/>
                  <a:gd name="T11" fmla="*/ 48 h 48"/>
                  <a:gd name="T12" fmla="*/ 122 w 122"/>
                  <a:gd name="T13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8">
                    <a:moveTo>
                      <a:pt x="122" y="21"/>
                    </a:moveTo>
                    <a:lnTo>
                      <a:pt x="63" y="11"/>
                    </a:lnTo>
                    <a:lnTo>
                      <a:pt x="4" y="0"/>
                    </a:lnTo>
                    <a:lnTo>
                      <a:pt x="0" y="27"/>
                    </a:lnTo>
                    <a:lnTo>
                      <a:pt x="59" y="37"/>
                    </a:lnTo>
                    <a:lnTo>
                      <a:pt x="117" y="48"/>
                    </a:lnTo>
                    <a:lnTo>
                      <a:pt x="12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9" name="Freeform 557"/>
              <p:cNvSpPr>
                <a:spLocks/>
              </p:cNvSpPr>
              <p:nvPr/>
            </p:nvSpPr>
            <p:spPr bwMode="auto">
              <a:xfrm>
                <a:off x="4680" y="4067"/>
                <a:ext cx="24" cy="10"/>
              </a:xfrm>
              <a:custGeom>
                <a:avLst/>
                <a:gdLst>
                  <a:gd name="T0" fmla="*/ 122 w 122"/>
                  <a:gd name="T1" fmla="*/ 21 h 48"/>
                  <a:gd name="T2" fmla="*/ 63 w 122"/>
                  <a:gd name="T3" fmla="*/ 11 h 48"/>
                  <a:gd name="T4" fmla="*/ 4 w 122"/>
                  <a:gd name="T5" fmla="*/ 0 h 48"/>
                  <a:gd name="T6" fmla="*/ 0 w 122"/>
                  <a:gd name="T7" fmla="*/ 27 h 48"/>
                  <a:gd name="T8" fmla="*/ 59 w 122"/>
                  <a:gd name="T9" fmla="*/ 37 h 48"/>
                  <a:gd name="T10" fmla="*/ 117 w 122"/>
                  <a:gd name="T11" fmla="*/ 48 h 48"/>
                  <a:gd name="T12" fmla="*/ 122 w 122"/>
                  <a:gd name="T13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8">
                    <a:moveTo>
                      <a:pt x="122" y="21"/>
                    </a:moveTo>
                    <a:lnTo>
                      <a:pt x="63" y="11"/>
                    </a:lnTo>
                    <a:lnTo>
                      <a:pt x="4" y="0"/>
                    </a:lnTo>
                    <a:lnTo>
                      <a:pt x="0" y="27"/>
                    </a:lnTo>
                    <a:lnTo>
                      <a:pt x="59" y="37"/>
                    </a:lnTo>
                    <a:lnTo>
                      <a:pt x="117" y="48"/>
                    </a:lnTo>
                    <a:lnTo>
                      <a:pt x="122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0" name="Freeform 558"/>
              <p:cNvSpPr>
                <a:spLocks/>
              </p:cNvSpPr>
              <p:nvPr/>
            </p:nvSpPr>
            <p:spPr bwMode="auto">
              <a:xfrm>
                <a:off x="4680" y="4072"/>
                <a:ext cx="12" cy="2"/>
              </a:xfrm>
              <a:custGeom>
                <a:avLst/>
                <a:gdLst>
                  <a:gd name="T0" fmla="*/ 59 w 59"/>
                  <a:gd name="T1" fmla="*/ 10 h 10"/>
                  <a:gd name="T2" fmla="*/ 0 w 59"/>
                  <a:gd name="T3" fmla="*/ 0 h 10"/>
                  <a:gd name="T4" fmla="*/ 0 w 59"/>
                  <a:gd name="T5" fmla="*/ 2 h 10"/>
                  <a:gd name="T6" fmla="*/ 59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1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1" name="Line 559"/>
              <p:cNvSpPr>
                <a:spLocks noChangeShapeType="1"/>
              </p:cNvSpPr>
              <p:nvPr/>
            </p:nvSpPr>
            <p:spPr bwMode="auto">
              <a:xfrm>
                <a:off x="4680" y="4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2" name="Freeform 560"/>
              <p:cNvSpPr>
                <a:spLocks/>
              </p:cNvSpPr>
              <p:nvPr/>
            </p:nvSpPr>
            <p:spPr bwMode="auto">
              <a:xfrm>
                <a:off x="4679" y="4073"/>
                <a:ext cx="24" cy="8"/>
              </a:xfrm>
              <a:custGeom>
                <a:avLst/>
                <a:gdLst>
                  <a:gd name="T0" fmla="*/ 121 w 121"/>
                  <a:gd name="T1" fmla="*/ 16 h 43"/>
                  <a:gd name="T2" fmla="*/ 63 w 121"/>
                  <a:gd name="T3" fmla="*/ 8 h 43"/>
                  <a:gd name="T4" fmla="*/ 4 w 121"/>
                  <a:gd name="T5" fmla="*/ 0 h 43"/>
                  <a:gd name="T6" fmla="*/ 0 w 121"/>
                  <a:gd name="T7" fmla="*/ 27 h 43"/>
                  <a:gd name="T8" fmla="*/ 59 w 121"/>
                  <a:gd name="T9" fmla="*/ 35 h 43"/>
                  <a:gd name="T10" fmla="*/ 118 w 121"/>
                  <a:gd name="T11" fmla="*/ 43 h 43"/>
                  <a:gd name="T12" fmla="*/ 121 w 121"/>
                  <a:gd name="T1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3">
                    <a:moveTo>
                      <a:pt x="121" y="16"/>
                    </a:moveTo>
                    <a:lnTo>
                      <a:pt x="63" y="8"/>
                    </a:lnTo>
                    <a:lnTo>
                      <a:pt x="4" y="0"/>
                    </a:lnTo>
                    <a:lnTo>
                      <a:pt x="0" y="27"/>
                    </a:lnTo>
                    <a:lnTo>
                      <a:pt x="59" y="35"/>
                    </a:lnTo>
                    <a:lnTo>
                      <a:pt x="118" y="43"/>
                    </a:lnTo>
                    <a:lnTo>
                      <a:pt x="12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3" name="Freeform 561"/>
              <p:cNvSpPr>
                <a:spLocks/>
              </p:cNvSpPr>
              <p:nvPr/>
            </p:nvSpPr>
            <p:spPr bwMode="auto">
              <a:xfrm>
                <a:off x="4679" y="4073"/>
                <a:ext cx="24" cy="8"/>
              </a:xfrm>
              <a:custGeom>
                <a:avLst/>
                <a:gdLst>
                  <a:gd name="T0" fmla="*/ 121 w 121"/>
                  <a:gd name="T1" fmla="*/ 16 h 43"/>
                  <a:gd name="T2" fmla="*/ 63 w 121"/>
                  <a:gd name="T3" fmla="*/ 8 h 43"/>
                  <a:gd name="T4" fmla="*/ 4 w 121"/>
                  <a:gd name="T5" fmla="*/ 0 h 43"/>
                  <a:gd name="T6" fmla="*/ 0 w 121"/>
                  <a:gd name="T7" fmla="*/ 27 h 43"/>
                  <a:gd name="T8" fmla="*/ 59 w 121"/>
                  <a:gd name="T9" fmla="*/ 35 h 43"/>
                  <a:gd name="T10" fmla="*/ 118 w 121"/>
                  <a:gd name="T11" fmla="*/ 43 h 43"/>
                  <a:gd name="T12" fmla="*/ 121 w 121"/>
                  <a:gd name="T1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3">
                    <a:moveTo>
                      <a:pt x="121" y="16"/>
                    </a:moveTo>
                    <a:lnTo>
                      <a:pt x="63" y="8"/>
                    </a:lnTo>
                    <a:lnTo>
                      <a:pt x="4" y="0"/>
                    </a:lnTo>
                    <a:lnTo>
                      <a:pt x="0" y="27"/>
                    </a:lnTo>
                    <a:lnTo>
                      <a:pt x="59" y="35"/>
                    </a:lnTo>
                    <a:lnTo>
                      <a:pt x="118" y="43"/>
                    </a:lnTo>
                    <a:lnTo>
                      <a:pt x="121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4" name="Freeform 562"/>
              <p:cNvSpPr>
                <a:spLocks/>
              </p:cNvSpPr>
              <p:nvPr/>
            </p:nvSpPr>
            <p:spPr bwMode="auto">
              <a:xfrm>
                <a:off x="4678" y="4078"/>
                <a:ext cx="25" cy="9"/>
              </a:xfrm>
              <a:custGeom>
                <a:avLst/>
                <a:gdLst>
                  <a:gd name="T0" fmla="*/ 121 w 121"/>
                  <a:gd name="T1" fmla="*/ 16 h 42"/>
                  <a:gd name="T2" fmla="*/ 62 w 121"/>
                  <a:gd name="T3" fmla="*/ 8 h 42"/>
                  <a:gd name="T4" fmla="*/ 3 w 121"/>
                  <a:gd name="T5" fmla="*/ 0 h 42"/>
                  <a:gd name="T6" fmla="*/ 0 w 121"/>
                  <a:gd name="T7" fmla="*/ 26 h 42"/>
                  <a:gd name="T8" fmla="*/ 59 w 121"/>
                  <a:gd name="T9" fmla="*/ 34 h 42"/>
                  <a:gd name="T10" fmla="*/ 117 w 121"/>
                  <a:gd name="T11" fmla="*/ 42 h 42"/>
                  <a:gd name="T12" fmla="*/ 121 w 121"/>
                  <a:gd name="T1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121" y="16"/>
                    </a:moveTo>
                    <a:lnTo>
                      <a:pt x="62" y="8"/>
                    </a:lnTo>
                    <a:lnTo>
                      <a:pt x="3" y="0"/>
                    </a:lnTo>
                    <a:lnTo>
                      <a:pt x="0" y="26"/>
                    </a:lnTo>
                    <a:lnTo>
                      <a:pt x="59" y="34"/>
                    </a:lnTo>
                    <a:lnTo>
                      <a:pt x="117" y="42"/>
                    </a:lnTo>
                    <a:lnTo>
                      <a:pt x="12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5" name="Freeform 563"/>
              <p:cNvSpPr>
                <a:spLocks/>
              </p:cNvSpPr>
              <p:nvPr/>
            </p:nvSpPr>
            <p:spPr bwMode="auto">
              <a:xfrm>
                <a:off x="4678" y="4078"/>
                <a:ext cx="25" cy="9"/>
              </a:xfrm>
              <a:custGeom>
                <a:avLst/>
                <a:gdLst>
                  <a:gd name="T0" fmla="*/ 121 w 121"/>
                  <a:gd name="T1" fmla="*/ 16 h 42"/>
                  <a:gd name="T2" fmla="*/ 62 w 121"/>
                  <a:gd name="T3" fmla="*/ 8 h 42"/>
                  <a:gd name="T4" fmla="*/ 3 w 121"/>
                  <a:gd name="T5" fmla="*/ 0 h 42"/>
                  <a:gd name="T6" fmla="*/ 0 w 121"/>
                  <a:gd name="T7" fmla="*/ 26 h 42"/>
                  <a:gd name="T8" fmla="*/ 59 w 121"/>
                  <a:gd name="T9" fmla="*/ 34 h 42"/>
                  <a:gd name="T10" fmla="*/ 117 w 121"/>
                  <a:gd name="T11" fmla="*/ 42 h 42"/>
                  <a:gd name="T12" fmla="*/ 121 w 121"/>
                  <a:gd name="T1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121" y="16"/>
                    </a:moveTo>
                    <a:lnTo>
                      <a:pt x="62" y="8"/>
                    </a:lnTo>
                    <a:lnTo>
                      <a:pt x="3" y="0"/>
                    </a:lnTo>
                    <a:lnTo>
                      <a:pt x="0" y="26"/>
                    </a:lnTo>
                    <a:lnTo>
                      <a:pt x="59" y="34"/>
                    </a:lnTo>
                    <a:lnTo>
                      <a:pt x="117" y="42"/>
                    </a:lnTo>
                    <a:lnTo>
                      <a:pt x="121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6" name="Freeform 564"/>
              <p:cNvSpPr>
                <a:spLocks/>
              </p:cNvSpPr>
              <p:nvPr/>
            </p:nvSpPr>
            <p:spPr bwMode="auto">
              <a:xfrm>
                <a:off x="4678" y="4083"/>
                <a:ext cx="12" cy="2"/>
              </a:xfrm>
              <a:custGeom>
                <a:avLst/>
                <a:gdLst>
                  <a:gd name="T0" fmla="*/ 59 w 59"/>
                  <a:gd name="T1" fmla="*/ 8 h 8"/>
                  <a:gd name="T2" fmla="*/ 0 w 59"/>
                  <a:gd name="T3" fmla="*/ 0 h 8"/>
                  <a:gd name="T4" fmla="*/ 0 w 59"/>
                  <a:gd name="T5" fmla="*/ 4 h 8"/>
                  <a:gd name="T6" fmla="*/ 59 w 5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8">
                    <a:moveTo>
                      <a:pt x="59" y="8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7" name="Line 565"/>
              <p:cNvSpPr>
                <a:spLocks noChangeShapeType="1"/>
              </p:cNvSpPr>
              <p:nvPr/>
            </p:nvSpPr>
            <p:spPr bwMode="auto">
              <a:xfrm>
                <a:off x="4678" y="4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8" name="Freeform 566"/>
              <p:cNvSpPr>
                <a:spLocks/>
              </p:cNvSpPr>
              <p:nvPr/>
            </p:nvSpPr>
            <p:spPr bwMode="auto">
              <a:xfrm>
                <a:off x="4678" y="4084"/>
                <a:ext cx="24" cy="7"/>
              </a:xfrm>
              <a:custGeom>
                <a:avLst/>
                <a:gdLst>
                  <a:gd name="T0" fmla="*/ 119 w 119"/>
                  <a:gd name="T1" fmla="*/ 9 h 35"/>
                  <a:gd name="T2" fmla="*/ 61 w 119"/>
                  <a:gd name="T3" fmla="*/ 4 h 35"/>
                  <a:gd name="T4" fmla="*/ 2 w 119"/>
                  <a:gd name="T5" fmla="*/ 0 h 35"/>
                  <a:gd name="T6" fmla="*/ 0 w 119"/>
                  <a:gd name="T7" fmla="*/ 26 h 35"/>
                  <a:gd name="T8" fmla="*/ 58 w 119"/>
                  <a:gd name="T9" fmla="*/ 31 h 35"/>
                  <a:gd name="T10" fmla="*/ 117 w 119"/>
                  <a:gd name="T11" fmla="*/ 35 h 35"/>
                  <a:gd name="T12" fmla="*/ 119 w 119"/>
                  <a:gd name="T13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5">
                    <a:moveTo>
                      <a:pt x="119" y="9"/>
                    </a:moveTo>
                    <a:lnTo>
                      <a:pt x="61" y="4"/>
                    </a:lnTo>
                    <a:lnTo>
                      <a:pt x="2" y="0"/>
                    </a:lnTo>
                    <a:lnTo>
                      <a:pt x="0" y="26"/>
                    </a:lnTo>
                    <a:lnTo>
                      <a:pt x="58" y="31"/>
                    </a:lnTo>
                    <a:lnTo>
                      <a:pt x="117" y="35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9" name="Freeform 567"/>
              <p:cNvSpPr>
                <a:spLocks/>
              </p:cNvSpPr>
              <p:nvPr/>
            </p:nvSpPr>
            <p:spPr bwMode="auto">
              <a:xfrm>
                <a:off x="4678" y="4084"/>
                <a:ext cx="24" cy="7"/>
              </a:xfrm>
              <a:custGeom>
                <a:avLst/>
                <a:gdLst>
                  <a:gd name="T0" fmla="*/ 119 w 119"/>
                  <a:gd name="T1" fmla="*/ 9 h 35"/>
                  <a:gd name="T2" fmla="*/ 61 w 119"/>
                  <a:gd name="T3" fmla="*/ 4 h 35"/>
                  <a:gd name="T4" fmla="*/ 2 w 119"/>
                  <a:gd name="T5" fmla="*/ 0 h 35"/>
                  <a:gd name="T6" fmla="*/ 0 w 119"/>
                  <a:gd name="T7" fmla="*/ 26 h 35"/>
                  <a:gd name="T8" fmla="*/ 58 w 119"/>
                  <a:gd name="T9" fmla="*/ 31 h 35"/>
                  <a:gd name="T10" fmla="*/ 117 w 119"/>
                  <a:gd name="T11" fmla="*/ 35 h 35"/>
                  <a:gd name="T12" fmla="*/ 119 w 119"/>
                  <a:gd name="T13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5">
                    <a:moveTo>
                      <a:pt x="119" y="9"/>
                    </a:moveTo>
                    <a:lnTo>
                      <a:pt x="61" y="4"/>
                    </a:lnTo>
                    <a:lnTo>
                      <a:pt x="2" y="0"/>
                    </a:lnTo>
                    <a:lnTo>
                      <a:pt x="0" y="26"/>
                    </a:lnTo>
                    <a:lnTo>
                      <a:pt x="58" y="31"/>
                    </a:lnTo>
                    <a:lnTo>
                      <a:pt x="117" y="35"/>
                    </a:lnTo>
                    <a:lnTo>
                      <a:pt x="119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0" name="Freeform 568"/>
              <p:cNvSpPr>
                <a:spLocks/>
              </p:cNvSpPr>
              <p:nvPr/>
            </p:nvSpPr>
            <p:spPr bwMode="auto">
              <a:xfrm>
                <a:off x="4677" y="4089"/>
                <a:ext cx="24" cy="8"/>
              </a:xfrm>
              <a:custGeom>
                <a:avLst/>
                <a:gdLst>
                  <a:gd name="T0" fmla="*/ 120 w 120"/>
                  <a:gd name="T1" fmla="*/ 9 h 36"/>
                  <a:gd name="T2" fmla="*/ 61 w 120"/>
                  <a:gd name="T3" fmla="*/ 5 h 36"/>
                  <a:gd name="T4" fmla="*/ 3 w 120"/>
                  <a:gd name="T5" fmla="*/ 0 h 36"/>
                  <a:gd name="T6" fmla="*/ 0 w 120"/>
                  <a:gd name="T7" fmla="*/ 26 h 36"/>
                  <a:gd name="T8" fmla="*/ 59 w 120"/>
                  <a:gd name="T9" fmla="*/ 31 h 36"/>
                  <a:gd name="T10" fmla="*/ 118 w 120"/>
                  <a:gd name="T11" fmla="*/ 36 h 36"/>
                  <a:gd name="T12" fmla="*/ 120 w 120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6">
                    <a:moveTo>
                      <a:pt x="120" y="9"/>
                    </a:moveTo>
                    <a:lnTo>
                      <a:pt x="61" y="5"/>
                    </a:lnTo>
                    <a:lnTo>
                      <a:pt x="3" y="0"/>
                    </a:lnTo>
                    <a:lnTo>
                      <a:pt x="0" y="26"/>
                    </a:lnTo>
                    <a:lnTo>
                      <a:pt x="59" y="31"/>
                    </a:lnTo>
                    <a:lnTo>
                      <a:pt x="118" y="36"/>
                    </a:lnTo>
                    <a:lnTo>
                      <a:pt x="12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1" name="Freeform 569"/>
              <p:cNvSpPr>
                <a:spLocks/>
              </p:cNvSpPr>
              <p:nvPr/>
            </p:nvSpPr>
            <p:spPr bwMode="auto">
              <a:xfrm>
                <a:off x="4677" y="4089"/>
                <a:ext cx="24" cy="8"/>
              </a:xfrm>
              <a:custGeom>
                <a:avLst/>
                <a:gdLst>
                  <a:gd name="T0" fmla="*/ 120 w 120"/>
                  <a:gd name="T1" fmla="*/ 9 h 36"/>
                  <a:gd name="T2" fmla="*/ 61 w 120"/>
                  <a:gd name="T3" fmla="*/ 5 h 36"/>
                  <a:gd name="T4" fmla="*/ 3 w 120"/>
                  <a:gd name="T5" fmla="*/ 0 h 36"/>
                  <a:gd name="T6" fmla="*/ 0 w 120"/>
                  <a:gd name="T7" fmla="*/ 26 h 36"/>
                  <a:gd name="T8" fmla="*/ 59 w 120"/>
                  <a:gd name="T9" fmla="*/ 31 h 36"/>
                  <a:gd name="T10" fmla="*/ 118 w 120"/>
                  <a:gd name="T11" fmla="*/ 36 h 36"/>
                  <a:gd name="T12" fmla="*/ 120 w 120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6">
                    <a:moveTo>
                      <a:pt x="120" y="9"/>
                    </a:moveTo>
                    <a:lnTo>
                      <a:pt x="61" y="5"/>
                    </a:lnTo>
                    <a:lnTo>
                      <a:pt x="3" y="0"/>
                    </a:lnTo>
                    <a:lnTo>
                      <a:pt x="0" y="26"/>
                    </a:lnTo>
                    <a:lnTo>
                      <a:pt x="59" y="31"/>
                    </a:lnTo>
                    <a:lnTo>
                      <a:pt x="118" y="36"/>
                    </a:lnTo>
                    <a:lnTo>
                      <a:pt x="12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2" name="Freeform 570"/>
              <p:cNvSpPr>
                <a:spLocks/>
              </p:cNvSpPr>
              <p:nvPr/>
            </p:nvSpPr>
            <p:spPr bwMode="auto">
              <a:xfrm>
                <a:off x="4677" y="4095"/>
                <a:ext cx="12" cy="1"/>
              </a:xfrm>
              <a:custGeom>
                <a:avLst/>
                <a:gdLst>
                  <a:gd name="T0" fmla="*/ 59 w 59"/>
                  <a:gd name="T1" fmla="*/ 5 h 5"/>
                  <a:gd name="T2" fmla="*/ 0 w 59"/>
                  <a:gd name="T3" fmla="*/ 0 h 5"/>
                  <a:gd name="T4" fmla="*/ 0 w 59"/>
                  <a:gd name="T5" fmla="*/ 3 h 5"/>
                  <a:gd name="T6" fmla="*/ 59 w 59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59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3" name="Line 571"/>
              <p:cNvSpPr>
                <a:spLocks noChangeShapeType="1"/>
              </p:cNvSpPr>
              <p:nvPr/>
            </p:nvSpPr>
            <p:spPr bwMode="auto">
              <a:xfrm>
                <a:off x="4677" y="40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4" name="Freeform 572"/>
              <p:cNvSpPr>
                <a:spLocks/>
              </p:cNvSpPr>
              <p:nvPr/>
            </p:nvSpPr>
            <p:spPr bwMode="auto">
              <a:xfrm>
                <a:off x="4677" y="4095"/>
                <a:ext cx="24" cy="6"/>
              </a:xfrm>
              <a:custGeom>
                <a:avLst/>
                <a:gdLst>
                  <a:gd name="T0" fmla="*/ 119 w 119"/>
                  <a:gd name="T1" fmla="*/ 4 h 31"/>
                  <a:gd name="T2" fmla="*/ 60 w 119"/>
                  <a:gd name="T3" fmla="*/ 2 h 31"/>
                  <a:gd name="T4" fmla="*/ 1 w 119"/>
                  <a:gd name="T5" fmla="*/ 0 h 31"/>
                  <a:gd name="T6" fmla="*/ 0 w 119"/>
                  <a:gd name="T7" fmla="*/ 26 h 31"/>
                  <a:gd name="T8" fmla="*/ 59 w 119"/>
                  <a:gd name="T9" fmla="*/ 28 h 31"/>
                  <a:gd name="T10" fmla="*/ 117 w 119"/>
                  <a:gd name="T11" fmla="*/ 31 h 31"/>
                  <a:gd name="T12" fmla="*/ 119 w 119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19" y="4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26"/>
                    </a:lnTo>
                    <a:lnTo>
                      <a:pt x="59" y="28"/>
                    </a:lnTo>
                    <a:lnTo>
                      <a:pt x="117" y="31"/>
                    </a:lnTo>
                    <a:lnTo>
                      <a:pt x="11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5" name="Freeform 573"/>
              <p:cNvSpPr>
                <a:spLocks/>
              </p:cNvSpPr>
              <p:nvPr/>
            </p:nvSpPr>
            <p:spPr bwMode="auto">
              <a:xfrm>
                <a:off x="4677" y="4095"/>
                <a:ext cx="24" cy="6"/>
              </a:xfrm>
              <a:custGeom>
                <a:avLst/>
                <a:gdLst>
                  <a:gd name="T0" fmla="*/ 119 w 119"/>
                  <a:gd name="T1" fmla="*/ 4 h 31"/>
                  <a:gd name="T2" fmla="*/ 60 w 119"/>
                  <a:gd name="T3" fmla="*/ 2 h 31"/>
                  <a:gd name="T4" fmla="*/ 1 w 119"/>
                  <a:gd name="T5" fmla="*/ 0 h 31"/>
                  <a:gd name="T6" fmla="*/ 0 w 119"/>
                  <a:gd name="T7" fmla="*/ 26 h 31"/>
                  <a:gd name="T8" fmla="*/ 59 w 119"/>
                  <a:gd name="T9" fmla="*/ 28 h 31"/>
                  <a:gd name="T10" fmla="*/ 117 w 119"/>
                  <a:gd name="T11" fmla="*/ 31 h 31"/>
                  <a:gd name="T12" fmla="*/ 119 w 119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19" y="4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26"/>
                    </a:lnTo>
                    <a:lnTo>
                      <a:pt x="59" y="28"/>
                    </a:lnTo>
                    <a:lnTo>
                      <a:pt x="117" y="31"/>
                    </a:lnTo>
                    <a:lnTo>
                      <a:pt x="119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6" name="Freeform 574"/>
              <p:cNvSpPr>
                <a:spLocks/>
              </p:cNvSpPr>
              <p:nvPr/>
            </p:nvSpPr>
            <p:spPr bwMode="auto">
              <a:xfrm>
                <a:off x="4677" y="4100"/>
                <a:ext cx="12" cy="1"/>
              </a:xfrm>
              <a:custGeom>
                <a:avLst/>
                <a:gdLst>
                  <a:gd name="T0" fmla="*/ 59 w 59"/>
                  <a:gd name="T1" fmla="*/ 2 h 2"/>
                  <a:gd name="T2" fmla="*/ 0 w 59"/>
                  <a:gd name="T3" fmla="*/ 0 h 2"/>
                  <a:gd name="T4" fmla="*/ 0 w 59"/>
                  <a:gd name="T5" fmla="*/ 2 h 2"/>
                  <a:gd name="T6" fmla="*/ 59 w 59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2">
                    <a:moveTo>
                      <a:pt x="59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7" name="Line 575"/>
              <p:cNvSpPr>
                <a:spLocks noChangeShapeType="1"/>
              </p:cNvSpPr>
              <p:nvPr/>
            </p:nvSpPr>
            <p:spPr bwMode="auto">
              <a:xfrm>
                <a:off x="4677" y="41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8" name="Freeform 576"/>
              <p:cNvSpPr>
                <a:spLocks/>
              </p:cNvSpPr>
              <p:nvPr/>
            </p:nvSpPr>
            <p:spPr bwMode="auto">
              <a:xfrm>
                <a:off x="4677" y="4101"/>
                <a:ext cx="24" cy="5"/>
              </a:xfrm>
              <a:custGeom>
                <a:avLst/>
                <a:gdLst>
                  <a:gd name="T0" fmla="*/ 119 w 119"/>
                  <a:gd name="T1" fmla="*/ 0 h 27"/>
                  <a:gd name="T2" fmla="*/ 59 w 119"/>
                  <a:gd name="T3" fmla="*/ 0 h 27"/>
                  <a:gd name="T4" fmla="*/ 0 w 119"/>
                  <a:gd name="T5" fmla="*/ 0 h 27"/>
                  <a:gd name="T6" fmla="*/ 0 w 119"/>
                  <a:gd name="T7" fmla="*/ 27 h 27"/>
                  <a:gd name="T8" fmla="*/ 59 w 119"/>
                  <a:gd name="T9" fmla="*/ 27 h 27"/>
                  <a:gd name="T10" fmla="*/ 119 w 119"/>
                  <a:gd name="T11" fmla="*/ 27 h 27"/>
                  <a:gd name="T12" fmla="*/ 119 w 1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7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59" y="27"/>
                    </a:lnTo>
                    <a:lnTo>
                      <a:pt x="119" y="27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9" name="Freeform 577"/>
              <p:cNvSpPr>
                <a:spLocks/>
              </p:cNvSpPr>
              <p:nvPr/>
            </p:nvSpPr>
            <p:spPr bwMode="auto">
              <a:xfrm>
                <a:off x="4677" y="4101"/>
                <a:ext cx="24" cy="5"/>
              </a:xfrm>
              <a:custGeom>
                <a:avLst/>
                <a:gdLst>
                  <a:gd name="T0" fmla="*/ 119 w 119"/>
                  <a:gd name="T1" fmla="*/ 0 h 27"/>
                  <a:gd name="T2" fmla="*/ 59 w 119"/>
                  <a:gd name="T3" fmla="*/ 0 h 27"/>
                  <a:gd name="T4" fmla="*/ 0 w 119"/>
                  <a:gd name="T5" fmla="*/ 0 h 27"/>
                  <a:gd name="T6" fmla="*/ 0 w 119"/>
                  <a:gd name="T7" fmla="*/ 27 h 27"/>
                  <a:gd name="T8" fmla="*/ 59 w 119"/>
                  <a:gd name="T9" fmla="*/ 27 h 27"/>
                  <a:gd name="T10" fmla="*/ 119 w 119"/>
                  <a:gd name="T11" fmla="*/ 27 h 27"/>
                  <a:gd name="T12" fmla="*/ 119 w 1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7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59" y="27"/>
                    </a:lnTo>
                    <a:lnTo>
                      <a:pt x="119" y="27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0" name="Freeform 578"/>
              <p:cNvSpPr>
                <a:spLocks/>
              </p:cNvSpPr>
              <p:nvPr/>
            </p:nvSpPr>
            <p:spPr bwMode="auto">
              <a:xfrm>
                <a:off x="4689" y="4106"/>
                <a:ext cx="12" cy="1"/>
              </a:xfrm>
              <a:custGeom>
                <a:avLst/>
                <a:gdLst>
                  <a:gd name="T0" fmla="*/ 0 w 60"/>
                  <a:gd name="T1" fmla="*/ 0 h 2"/>
                  <a:gd name="T2" fmla="*/ 60 w 60"/>
                  <a:gd name="T3" fmla="*/ 0 h 2"/>
                  <a:gd name="T4" fmla="*/ 58 w 60"/>
                  <a:gd name="T5" fmla="*/ 2 h 2"/>
                  <a:gd name="T6" fmla="*/ 0 w 60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2">
                    <a:moveTo>
                      <a:pt x="0" y="0"/>
                    </a:moveTo>
                    <a:lnTo>
                      <a:pt x="60" y="0"/>
                    </a:lnTo>
                    <a:lnTo>
                      <a:pt x="5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1" name="Line 579"/>
              <p:cNvSpPr>
                <a:spLocks noChangeShapeType="1"/>
              </p:cNvSpPr>
              <p:nvPr/>
            </p:nvSpPr>
            <p:spPr bwMode="auto">
              <a:xfrm flipH="1">
                <a:off x="4701" y="41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2" name="Freeform 580"/>
              <p:cNvSpPr>
                <a:spLocks/>
              </p:cNvSpPr>
              <p:nvPr/>
            </p:nvSpPr>
            <p:spPr bwMode="auto">
              <a:xfrm>
                <a:off x="4677" y="4106"/>
                <a:ext cx="24" cy="6"/>
              </a:xfrm>
              <a:custGeom>
                <a:avLst/>
                <a:gdLst>
                  <a:gd name="T0" fmla="*/ 118 w 118"/>
                  <a:gd name="T1" fmla="*/ 4 h 31"/>
                  <a:gd name="T2" fmla="*/ 60 w 118"/>
                  <a:gd name="T3" fmla="*/ 2 h 31"/>
                  <a:gd name="T4" fmla="*/ 1 w 118"/>
                  <a:gd name="T5" fmla="*/ 0 h 31"/>
                  <a:gd name="T6" fmla="*/ 0 w 118"/>
                  <a:gd name="T7" fmla="*/ 26 h 31"/>
                  <a:gd name="T8" fmla="*/ 59 w 118"/>
                  <a:gd name="T9" fmla="*/ 28 h 31"/>
                  <a:gd name="T10" fmla="*/ 117 w 118"/>
                  <a:gd name="T11" fmla="*/ 31 h 31"/>
                  <a:gd name="T12" fmla="*/ 118 w 118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118" y="4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26"/>
                    </a:lnTo>
                    <a:lnTo>
                      <a:pt x="59" y="28"/>
                    </a:lnTo>
                    <a:lnTo>
                      <a:pt x="117" y="31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3" name="Freeform 581"/>
              <p:cNvSpPr>
                <a:spLocks/>
              </p:cNvSpPr>
              <p:nvPr/>
            </p:nvSpPr>
            <p:spPr bwMode="auto">
              <a:xfrm>
                <a:off x="4677" y="4106"/>
                <a:ext cx="24" cy="6"/>
              </a:xfrm>
              <a:custGeom>
                <a:avLst/>
                <a:gdLst>
                  <a:gd name="T0" fmla="*/ 118 w 118"/>
                  <a:gd name="T1" fmla="*/ 4 h 31"/>
                  <a:gd name="T2" fmla="*/ 60 w 118"/>
                  <a:gd name="T3" fmla="*/ 2 h 31"/>
                  <a:gd name="T4" fmla="*/ 1 w 118"/>
                  <a:gd name="T5" fmla="*/ 0 h 31"/>
                  <a:gd name="T6" fmla="*/ 0 w 118"/>
                  <a:gd name="T7" fmla="*/ 26 h 31"/>
                  <a:gd name="T8" fmla="*/ 59 w 118"/>
                  <a:gd name="T9" fmla="*/ 28 h 31"/>
                  <a:gd name="T10" fmla="*/ 117 w 118"/>
                  <a:gd name="T11" fmla="*/ 31 h 31"/>
                  <a:gd name="T12" fmla="*/ 118 w 118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118" y="4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26"/>
                    </a:lnTo>
                    <a:lnTo>
                      <a:pt x="59" y="28"/>
                    </a:lnTo>
                    <a:lnTo>
                      <a:pt x="117" y="31"/>
                    </a:lnTo>
                    <a:lnTo>
                      <a:pt x="118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4" name="Freeform 582"/>
              <p:cNvSpPr>
                <a:spLocks/>
              </p:cNvSpPr>
              <p:nvPr/>
            </p:nvSpPr>
            <p:spPr bwMode="auto">
              <a:xfrm>
                <a:off x="4677" y="4111"/>
                <a:ext cx="12" cy="1"/>
              </a:xfrm>
              <a:custGeom>
                <a:avLst/>
                <a:gdLst>
                  <a:gd name="T0" fmla="*/ 59 w 59"/>
                  <a:gd name="T1" fmla="*/ 2 h 5"/>
                  <a:gd name="T2" fmla="*/ 0 w 59"/>
                  <a:gd name="T3" fmla="*/ 0 h 5"/>
                  <a:gd name="T4" fmla="*/ 0 w 59"/>
                  <a:gd name="T5" fmla="*/ 5 h 5"/>
                  <a:gd name="T6" fmla="*/ 59 w 59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59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5" name="Line 583"/>
              <p:cNvSpPr>
                <a:spLocks noChangeShapeType="1"/>
              </p:cNvSpPr>
              <p:nvPr/>
            </p:nvSpPr>
            <p:spPr bwMode="auto">
              <a:xfrm>
                <a:off x="4677" y="41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6" name="Freeform 584"/>
              <p:cNvSpPr>
                <a:spLocks/>
              </p:cNvSpPr>
              <p:nvPr/>
            </p:nvSpPr>
            <p:spPr bwMode="auto">
              <a:xfrm>
                <a:off x="4677" y="4111"/>
                <a:ext cx="24" cy="6"/>
              </a:xfrm>
              <a:custGeom>
                <a:avLst/>
                <a:gdLst>
                  <a:gd name="T0" fmla="*/ 117 w 118"/>
                  <a:gd name="T1" fmla="*/ 0 h 32"/>
                  <a:gd name="T2" fmla="*/ 59 w 118"/>
                  <a:gd name="T3" fmla="*/ 2 h 32"/>
                  <a:gd name="T4" fmla="*/ 0 w 118"/>
                  <a:gd name="T5" fmla="*/ 5 h 32"/>
                  <a:gd name="T6" fmla="*/ 1 w 118"/>
                  <a:gd name="T7" fmla="*/ 32 h 32"/>
                  <a:gd name="T8" fmla="*/ 60 w 118"/>
                  <a:gd name="T9" fmla="*/ 30 h 32"/>
                  <a:gd name="T10" fmla="*/ 118 w 118"/>
                  <a:gd name="T11" fmla="*/ 28 h 32"/>
                  <a:gd name="T12" fmla="*/ 117 w 118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2">
                    <a:moveTo>
                      <a:pt x="117" y="0"/>
                    </a:moveTo>
                    <a:lnTo>
                      <a:pt x="59" y="2"/>
                    </a:lnTo>
                    <a:lnTo>
                      <a:pt x="0" y="5"/>
                    </a:lnTo>
                    <a:lnTo>
                      <a:pt x="1" y="32"/>
                    </a:lnTo>
                    <a:lnTo>
                      <a:pt x="60" y="30"/>
                    </a:lnTo>
                    <a:lnTo>
                      <a:pt x="118" y="2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7" name="Freeform 585"/>
              <p:cNvSpPr>
                <a:spLocks/>
              </p:cNvSpPr>
              <p:nvPr/>
            </p:nvSpPr>
            <p:spPr bwMode="auto">
              <a:xfrm>
                <a:off x="4677" y="4111"/>
                <a:ext cx="24" cy="6"/>
              </a:xfrm>
              <a:custGeom>
                <a:avLst/>
                <a:gdLst>
                  <a:gd name="T0" fmla="*/ 117 w 118"/>
                  <a:gd name="T1" fmla="*/ 0 h 32"/>
                  <a:gd name="T2" fmla="*/ 59 w 118"/>
                  <a:gd name="T3" fmla="*/ 2 h 32"/>
                  <a:gd name="T4" fmla="*/ 0 w 118"/>
                  <a:gd name="T5" fmla="*/ 5 h 32"/>
                  <a:gd name="T6" fmla="*/ 1 w 118"/>
                  <a:gd name="T7" fmla="*/ 32 h 32"/>
                  <a:gd name="T8" fmla="*/ 60 w 118"/>
                  <a:gd name="T9" fmla="*/ 30 h 32"/>
                  <a:gd name="T10" fmla="*/ 118 w 118"/>
                  <a:gd name="T11" fmla="*/ 28 h 32"/>
                  <a:gd name="T12" fmla="*/ 117 w 118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2">
                    <a:moveTo>
                      <a:pt x="117" y="0"/>
                    </a:moveTo>
                    <a:lnTo>
                      <a:pt x="59" y="2"/>
                    </a:lnTo>
                    <a:lnTo>
                      <a:pt x="0" y="5"/>
                    </a:lnTo>
                    <a:lnTo>
                      <a:pt x="1" y="32"/>
                    </a:lnTo>
                    <a:lnTo>
                      <a:pt x="60" y="30"/>
                    </a:lnTo>
                    <a:lnTo>
                      <a:pt x="118" y="2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8" name="Freeform 586"/>
              <p:cNvSpPr>
                <a:spLocks/>
              </p:cNvSpPr>
              <p:nvPr/>
            </p:nvSpPr>
            <p:spPr bwMode="auto">
              <a:xfrm>
                <a:off x="4689" y="4117"/>
                <a:ext cx="12" cy="1"/>
              </a:xfrm>
              <a:custGeom>
                <a:avLst/>
                <a:gdLst>
                  <a:gd name="T0" fmla="*/ 0 w 60"/>
                  <a:gd name="T1" fmla="*/ 2 h 2"/>
                  <a:gd name="T2" fmla="*/ 58 w 60"/>
                  <a:gd name="T3" fmla="*/ 0 h 2"/>
                  <a:gd name="T4" fmla="*/ 60 w 60"/>
                  <a:gd name="T5" fmla="*/ 2 h 2"/>
                  <a:gd name="T6" fmla="*/ 0 w 60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2">
                    <a:moveTo>
                      <a:pt x="0" y="2"/>
                    </a:moveTo>
                    <a:lnTo>
                      <a:pt x="58" y="0"/>
                    </a:lnTo>
                    <a:lnTo>
                      <a:pt x="6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9" name="Line 587"/>
              <p:cNvSpPr>
                <a:spLocks noChangeShapeType="1"/>
              </p:cNvSpPr>
              <p:nvPr/>
            </p:nvSpPr>
            <p:spPr bwMode="auto">
              <a:xfrm>
                <a:off x="4701" y="41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0" name="Freeform 588"/>
              <p:cNvSpPr>
                <a:spLocks/>
              </p:cNvSpPr>
              <p:nvPr/>
            </p:nvSpPr>
            <p:spPr bwMode="auto">
              <a:xfrm>
                <a:off x="4677" y="4117"/>
                <a:ext cx="24" cy="5"/>
              </a:xfrm>
              <a:custGeom>
                <a:avLst/>
                <a:gdLst>
                  <a:gd name="T0" fmla="*/ 119 w 119"/>
                  <a:gd name="T1" fmla="*/ 0 h 26"/>
                  <a:gd name="T2" fmla="*/ 59 w 119"/>
                  <a:gd name="T3" fmla="*/ 0 h 26"/>
                  <a:gd name="T4" fmla="*/ 0 w 119"/>
                  <a:gd name="T5" fmla="*/ 0 h 26"/>
                  <a:gd name="T6" fmla="*/ 0 w 119"/>
                  <a:gd name="T7" fmla="*/ 26 h 26"/>
                  <a:gd name="T8" fmla="*/ 59 w 119"/>
                  <a:gd name="T9" fmla="*/ 26 h 26"/>
                  <a:gd name="T10" fmla="*/ 119 w 119"/>
                  <a:gd name="T11" fmla="*/ 26 h 26"/>
                  <a:gd name="T12" fmla="*/ 119 w 1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59" y="26"/>
                    </a:lnTo>
                    <a:lnTo>
                      <a:pt x="119" y="26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1" name="Freeform 589"/>
              <p:cNvSpPr>
                <a:spLocks/>
              </p:cNvSpPr>
              <p:nvPr/>
            </p:nvSpPr>
            <p:spPr bwMode="auto">
              <a:xfrm>
                <a:off x="4677" y="4117"/>
                <a:ext cx="24" cy="5"/>
              </a:xfrm>
              <a:custGeom>
                <a:avLst/>
                <a:gdLst>
                  <a:gd name="T0" fmla="*/ 119 w 119"/>
                  <a:gd name="T1" fmla="*/ 0 h 26"/>
                  <a:gd name="T2" fmla="*/ 59 w 119"/>
                  <a:gd name="T3" fmla="*/ 0 h 26"/>
                  <a:gd name="T4" fmla="*/ 0 w 119"/>
                  <a:gd name="T5" fmla="*/ 0 h 26"/>
                  <a:gd name="T6" fmla="*/ 0 w 119"/>
                  <a:gd name="T7" fmla="*/ 26 h 26"/>
                  <a:gd name="T8" fmla="*/ 59 w 119"/>
                  <a:gd name="T9" fmla="*/ 26 h 26"/>
                  <a:gd name="T10" fmla="*/ 119 w 119"/>
                  <a:gd name="T11" fmla="*/ 26 h 26"/>
                  <a:gd name="T12" fmla="*/ 119 w 1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59" y="26"/>
                    </a:lnTo>
                    <a:lnTo>
                      <a:pt x="119" y="26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2" name="Freeform 590"/>
              <p:cNvSpPr>
                <a:spLocks/>
              </p:cNvSpPr>
              <p:nvPr/>
            </p:nvSpPr>
            <p:spPr bwMode="auto">
              <a:xfrm>
                <a:off x="4677" y="4122"/>
                <a:ext cx="12" cy="1"/>
              </a:xfrm>
              <a:custGeom>
                <a:avLst/>
                <a:gdLst>
                  <a:gd name="T0" fmla="*/ 59 w 59"/>
                  <a:gd name="T1" fmla="*/ 0 h 3"/>
                  <a:gd name="T2" fmla="*/ 0 w 59"/>
                  <a:gd name="T3" fmla="*/ 0 h 3"/>
                  <a:gd name="T4" fmla="*/ 0 w 59"/>
                  <a:gd name="T5" fmla="*/ 3 h 3"/>
                  <a:gd name="T6" fmla="*/ 59 w 5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">
                    <a:moveTo>
                      <a:pt x="59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3" name="Line 591"/>
              <p:cNvSpPr>
                <a:spLocks noChangeShapeType="1"/>
              </p:cNvSpPr>
              <p:nvPr/>
            </p:nvSpPr>
            <p:spPr bwMode="auto">
              <a:xfrm>
                <a:off x="4677" y="41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4" name="Freeform 592"/>
              <p:cNvSpPr>
                <a:spLocks/>
              </p:cNvSpPr>
              <p:nvPr/>
            </p:nvSpPr>
            <p:spPr bwMode="auto">
              <a:xfrm>
                <a:off x="4677" y="4122"/>
                <a:ext cx="24" cy="6"/>
              </a:xfrm>
              <a:custGeom>
                <a:avLst/>
                <a:gdLst>
                  <a:gd name="T0" fmla="*/ 117 w 119"/>
                  <a:gd name="T1" fmla="*/ 0 h 31"/>
                  <a:gd name="T2" fmla="*/ 59 w 119"/>
                  <a:gd name="T3" fmla="*/ 2 h 31"/>
                  <a:gd name="T4" fmla="*/ 0 w 119"/>
                  <a:gd name="T5" fmla="*/ 5 h 31"/>
                  <a:gd name="T6" fmla="*/ 1 w 119"/>
                  <a:gd name="T7" fmla="*/ 31 h 31"/>
                  <a:gd name="T8" fmla="*/ 60 w 119"/>
                  <a:gd name="T9" fmla="*/ 29 h 31"/>
                  <a:gd name="T10" fmla="*/ 119 w 119"/>
                  <a:gd name="T11" fmla="*/ 27 h 31"/>
                  <a:gd name="T12" fmla="*/ 117 w 11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17" y="0"/>
                    </a:moveTo>
                    <a:lnTo>
                      <a:pt x="59" y="2"/>
                    </a:lnTo>
                    <a:lnTo>
                      <a:pt x="0" y="5"/>
                    </a:lnTo>
                    <a:lnTo>
                      <a:pt x="1" y="31"/>
                    </a:lnTo>
                    <a:lnTo>
                      <a:pt x="60" y="29"/>
                    </a:lnTo>
                    <a:lnTo>
                      <a:pt x="119" y="27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5" name="Freeform 593"/>
              <p:cNvSpPr>
                <a:spLocks/>
              </p:cNvSpPr>
              <p:nvPr/>
            </p:nvSpPr>
            <p:spPr bwMode="auto">
              <a:xfrm>
                <a:off x="4677" y="4122"/>
                <a:ext cx="24" cy="6"/>
              </a:xfrm>
              <a:custGeom>
                <a:avLst/>
                <a:gdLst>
                  <a:gd name="T0" fmla="*/ 117 w 119"/>
                  <a:gd name="T1" fmla="*/ 0 h 31"/>
                  <a:gd name="T2" fmla="*/ 59 w 119"/>
                  <a:gd name="T3" fmla="*/ 2 h 31"/>
                  <a:gd name="T4" fmla="*/ 0 w 119"/>
                  <a:gd name="T5" fmla="*/ 5 h 31"/>
                  <a:gd name="T6" fmla="*/ 1 w 119"/>
                  <a:gd name="T7" fmla="*/ 31 h 31"/>
                  <a:gd name="T8" fmla="*/ 60 w 119"/>
                  <a:gd name="T9" fmla="*/ 29 h 31"/>
                  <a:gd name="T10" fmla="*/ 119 w 119"/>
                  <a:gd name="T11" fmla="*/ 27 h 31"/>
                  <a:gd name="T12" fmla="*/ 117 w 11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1">
                    <a:moveTo>
                      <a:pt x="117" y="0"/>
                    </a:moveTo>
                    <a:lnTo>
                      <a:pt x="59" y="2"/>
                    </a:lnTo>
                    <a:lnTo>
                      <a:pt x="0" y="5"/>
                    </a:lnTo>
                    <a:lnTo>
                      <a:pt x="1" y="31"/>
                    </a:lnTo>
                    <a:lnTo>
                      <a:pt x="60" y="29"/>
                    </a:lnTo>
                    <a:lnTo>
                      <a:pt x="119" y="27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6" name="Freeform 594"/>
              <p:cNvSpPr>
                <a:spLocks/>
              </p:cNvSpPr>
              <p:nvPr/>
            </p:nvSpPr>
            <p:spPr bwMode="auto">
              <a:xfrm>
                <a:off x="4677" y="4128"/>
                <a:ext cx="12" cy="1"/>
              </a:xfrm>
              <a:custGeom>
                <a:avLst/>
                <a:gdLst>
                  <a:gd name="T0" fmla="*/ 59 w 59"/>
                  <a:gd name="T1" fmla="*/ 0 h 4"/>
                  <a:gd name="T2" fmla="*/ 0 w 59"/>
                  <a:gd name="T3" fmla="*/ 2 h 4"/>
                  <a:gd name="T4" fmla="*/ 0 w 59"/>
                  <a:gd name="T5" fmla="*/ 4 h 4"/>
                  <a:gd name="T6" fmla="*/ 59 w 59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59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7" name="Line 595"/>
              <p:cNvSpPr>
                <a:spLocks noChangeShapeType="1"/>
              </p:cNvSpPr>
              <p:nvPr/>
            </p:nvSpPr>
            <p:spPr bwMode="auto">
              <a:xfrm>
                <a:off x="4677" y="41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8" name="Freeform 596"/>
              <p:cNvSpPr>
                <a:spLocks/>
              </p:cNvSpPr>
              <p:nvPr/>
            </p:nvSpPr>
            <p:spPr bwMode="auto">
              <a:xfrm>
                <a:off x="4677" y="4127"/>
                <a:ext cx="24" cy="7"/>
              </a:xfrm>
              <a:custGeom>
                <a:avLst/>
                <a:gdLst>
                  <a:gd name="T0" fmla="*/ 118 w 120"/>
                  <a:gd name="T1" fmla="*/ 0 h 36"/>
                  <a:gd name="T2" fmla="*/ 59 w 120"/>
                  <a:gd name="T3" fmla="*/ 5 h 36"/>
                  <a:gd name="T4" fmla="*/ 0 w 120"/>
                  <a:gd name="T5" fmla="*/ 9 h 36"/>
                  <a:gd name="T6" fmla="*/ 3 w 120"/>
                  <a:gd name="T7" fmla="*/ 36 h 36"/>
                  <a:gd name="T8" fmla="*/ 61 w 120"/>
                  <a:gd name="T9" fmla="*/ 31 h 36"/>
                  <a:gd name="T10" fmla="*/ 120 w 120"/>
                  <a:gd name="T11" fmla="*/ 27 h 36"/>
                  <a:gd name="T12" fmla="*/ 118 w 1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6">
                    <a:moveTo>
                      <a:pt x="118" y="0"/>
                    </a:moveTo>
                    <a:lnTo>
                      <a:pt x="59" y="5"/>
                    </a:lnTo>
                    <a:lnTo>
                      <a:pt x="0" y="9"/>
                    </a:lnTo>
                    <a:lnTo>
                      <a:pt x="3" y="36"/>
                    </a:lnTo>
                    <a:lnTo>
                      <a:pt x="61" y="31"/>
                    </a:lnTo>
                    <a:lnTo>
                      <a:pt x="120" y="27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9" name="Freeform 597"/>
              <p:cNvSpPr>
                <a:spLocks/>
              </p:cNvSpPr>
              <p:nvPr/>
            </p:nvSpPr>
            <p:spPr bwMode="auto">
              <a:xfrm>
                <a:off x="4677" y="4127"/>
                <a:ext cx="24" cy="7"/>
              </a:xfrm>
              <a:custGeom>
                <a:avLst/>
                <a:gdLst>
                  <a:gd name="T0" fmla="*/ 118 w 120"/>
                  <a:gd name="T1" fmla="*/ 0 h 36"/>
                  <a:gd name="T2" fmla="*/ 59 w 120"/>
                  <a:gd name="T3" fmla="*/ 5 h 36"/>
                  <a:gd name="T4" fmla="*/ 0 w 120"/>
                  <a:gd name="T5" fmla="*/ 9 h 36"/>
                  <a:gd name="T6" fmla="*/ 3 w 120"/>
                  <a:gd name="T7" fmla="*/ 36 h 36"/>
                  <a:gd name="T8" fmla="*/ 61 w 120"/>
                  <a:gd name="T9" fmla="*/ 31 h 36"/>
                  <a:gd name="T10" fmla="*/ 120 w 120"/>
                  <a:gd name="T11" fmla="*/ 27 h 36"/>
                  <a:gd name="T12" fmla="*/ 118 w 1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6">
                    <a:moveTo>
                      <a:pt x="118" y="0"/>
                    </a:moveTo>
                    <a:lnTo>
                      <a:pt x="59" y="5"/>
                    </a:lnTo>
                    <a:lnTo>
                      <a:pt x="0" y="9"/>
                    </a:lnTo>
                    <a:lnTo>
                      <a:pt x="3" y="36"/>
                    </a:lnTo>
                    <a:lnTo>
                      <a:pt x="61" y="31"/>
                    </a:lnTo>
                    <a:lnTo>
                      <a:pt x="120" y="27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0" name="Freeform 598"/>
              <p:cNvSpPr>
                <a:spLocks/>
              </p:cNvSpPr>
              <p:nvPr/>
            </p:nvSpPr>
            <p:spPr bwMode="auto">
              <a:xfrm>
                <a:off x="4678" y="4132"/>
                <a:ext cx="24" cy="7"/>
              </a:xfrm>
              <a:custGeom>
                <a:avLst/>
                <a:gdLst>
                  <a:gd name="T0" fmla="*/ 117 w 119"/>
                  <a:gd name="T1" fmla="*/ 0 h 35"/>
                  <a:gd name="T2" fmla="*/ 58 w 119"/>
                  <a:gd name="T3" fmla="*/ 4 h 35"/>
                  <a:gd name="T4" fmla="*/ 0 w 119"/>
                  <a:gd name="T5" fmla="*/ 9 h 35"/>
                  <a:gd name="T6" fmla="*/ 2 w 119"/>
                  <a:gd name="T7" fmla="*/ 35 h 35"/>
                  <a:gd name="T8" fmla="*/ 61 w 119"/>
                  <a:gd name="T9" fmla="*/ 31 h 35"/>
                  <a:gd name="T10" fmla="*/ 119 w 119"/>
                  <a:gd name="T11" fmla="*/ 26 h 35"/>
                  <a:gd name="T12" fmla="*/ 117 w 119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5">
                    <a:moveTo>
                      <a:pt x="117" y="0"/>
                    </a:moveTo>
                    <a:lnTo>
                      <a:pt x="58" y="4"/>
                    </a:lnTo>
                    <a:lnTo>
                      <a:pt x="0" y="9"/>
                    </a:lnTo>
                    <a:lnTo>
                      <a:pt x="2" y="35"/>
                    </a:lnTo>
                    <a:lnTo>
                      <a:pt x="61" y="31"/>
                    </a:lnTo>
                    <a:lnTo>
                      <a:pt x="119" y="26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1" name="Freeform 599"/>
              <p:cNvSpPr>
                <a:spLocks/>
              </p:cNvSpPr>
              <p:nvPr/>
            </p:nvSpPr>
            <p:spPr bwMode="auto">
              <a:xfrm>
                <a:off x="4678" y="4132"/>
                <a:ext cx="24" cy="7"/>
              </a:xfrm>
              <a:custGeom>
                <a:avLst/>
                <a:gdLst>
                  <a:gd name="T0" fmla="*/ 117 w 119"/>
                  <a:gd name="T1" fmla="*/ 0 h 35"/>
                  <a:gd name="T2" fmla="*/ 58 w 119"/>
                  <a:gd name="T3" fmla="*/ 4 h 35"/>
                  <a:gd name="T4" fmla="*/ 0 w 119"/>
                  <a:gd name="T5" fmla="*/ 9 h 35"/>
                  <a:gd name="T6" fmla="*/ 2 w 119"/>
                  <a:gd name="T7" fmla="*/ 35 h 35"/>
                  <a:gd name="T8" fmla="*/ 61 w 119"/>
                  <a:gd name="T9" fmla="*/ 31 h 35"/>
                  <a:gd name="T10" fmla="*/ 119 w 119"/>
                  <a:gd name="T11" fmla="*/ 26 h 35"/>
                  <a:gd name="T12" fmla="*/ 117 w 119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5">
                    <a:moveTo>
                      <a:pt x="117" y="0"/>
                    </a:moveTo>
                    <a:lnTo>
                      <a:pt x="58" y="4"/>
                    </a:lnTo>
                    <a:lnTo>
                      <a:pt x="0" y="9"/>
                    </a:lnTo>
                    <a:lnTo>
                      <a:pt x="2" y="35"/>
                    </a:lnTo>
                    <a:lnTo>
                      <a:pt x="61" y="31"/>
                    </a:lnTo>
                    <a:lnTo>
                      <a:pt x="119" y="26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2" name="Freeform 600"/>
              <p:cNvSpPr>
                <a:spLocks/>
              </p:cNvSpPr>
              <p:nvPr/>
            </p:nvSpPr>
            <p:spPr bwMode="auto">
              <a:xfrm>
                <a:off x="4678" y="4138"/>
                <a:ext cx="12" cy="2"/>
              </a:xfrm>
              <a:custGeom>
                <a:avLst/>
                <a:gdLst>
                  <a:gd name="T0" fmla="*/ 59 w 59"/>
                  <a:gd name="T1" fmla="*/ 0 h 8"/>
                  <a:gd name="T2" fmla="*/ 0 w 59"/>
                  <a:gd name="T3" fmla="*/ 4 h 8"/>
                  <a:gd name="T4" fmla="*/ 0 w 59"/>
                  <a:gd name="T5" fmla="*/ 8 h 8"/>
                  <a:gd name="T6" fmla="*/ 59 w 5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8">
                    <a:moveTo>
                      <a:pt x="59" y="0"/>
                    </a:moveTo>
                    <a:lnTo>
                      <a:pt x="0" y="4"/>
                    </a:lnTo>
                    <a:lnTo>
                      <a:pt x="0" y="8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3" name="Line 601"/>
              <p:cNvSpPr>
                <a:spLocks noChangeShapeType="1"/>
              </p:cNvSpPr>
              <p:nvPr/>
            </p:nvSpPr>
            <p:spPr bwMode="auto">
              <a:xfrm>
                <a:off x="4678" y="41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4" name="Freeform 602"/>
              <p:cNvSpPr>
                <a:spLocks/>
              </p:cNvSpPr>
              <p:nvPr/>
            </p:nvSpPr>
            <p:spPr bwMode="auto">
              <a:xfrm>
                <a:off x="4678" y="4137"/>
                <a:ext cx="25" cy="8"/>
              </a:xfrm>
              <a:custGeom>
                <a:avLst/>
                <a:gdLst>
                  <a:gd name="T0" fmla="*/ 117 w 121"/>
                  <a:gd name="T1" fmla="*/ 0 h 42"/>
                  <a:gd name="T2" fmla="*/ 59 w 121"/>
                  <a:gd name="T3" fmla="*/ 8 h 42"/>
                  <a:gd name="T4" fmla="*/ 0 w 121"/>
                  <a:gd name="T5" fmla="*/ 16 h 42"/>
                  <a:gd name="T6" fmla="*/ 3 w 121"/>
                  <a:gd name="T7" fmla="*/ 42 h 42"/>
                  <a:gd name="T8" fmla="*/ 62 w 121"/>
                  <a:gd name="T9" fmla="*/ 34 h 42"/>
                  <a:gd name="T10" fmla="*/ 121 w 121"/>
                  <a:gd name="T11" fmla="*/ 26 h 42"/>
                  <a:gd name="T12" fmla="*/ 117 w 121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117" y="0"/>
                    </a:moveTo>
                    <a:lnTo>
                      <a:pt x="59" y="8"/>
                    </a:lnTo>
                    <a:lnTo>
                      <a:pt x="0" y="16"/>
                    </a:lnTo>
                    <a:lnTo>
                      <a:pt x="3" y="42"/>
                    </a:lnTo>
                    <a:lnTo>
                      <a:pt x="62" y="34"/>
                    </a:lnTo>
                    <a:lnTo>
                      <a:pt x="121" y="26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5" name="Freeform 603"/>
              <p:cNvSpPr>
                <a:spLocks/>
              </p:cNvSpPr>
              <p:nvPr/>
            </p:nvSpPr>
            <p:spPr bwMode="auto">
              <a:xfrm>
                <a:off x="4678" y="4137"/>
                <a:ext cx="25" cy="8"/>
              </a:xfrm>
              <a:custGeom>
                <a:avLst/>
                <a:gdLst>
                  <a:gd name="T0" fmla="*/ 117 w 121"/>
                  <a:gd name="T1" fmla="*/ 0 h 42"/>
                  <a:gd name="T2" fmla="*/ 59 w 121"/>
                  <a:gd name="T3" fmla="*/ 8 h 42"/>
                  <a:gd name="T4" fmla="*/ 0 w 121"/>
                  <a:gd name="T5" fmla="*/ 16 h 42"/>
                  <a:gd name="T6" fmla="*/ 3 w 121"/>
                  <a:gd name="T7" fmla="*/ 42 h 42"/>
                  <a:gd name="T8" fmla="*/ 62 w 121"/>
                  <a:gd name="T9" fmla="*/ 34 h 42"/>
                  <a:gd name="T10" fmla="*/ 121 w 121"/>
                  <a:gd name="T11" fmla="*/ 26 h 42"/>
                  <a:gd name="T12" fmla="*/ 117 w 121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117" y="0"/>
                    </a:moveTo>
                    <a:lnTo>
                      <a:pt x="59" y="8"/>
                    </a:lnTo>
                    <a:lnTo>
                      <a:pt x="0" y="16"/>
                    </a:lnTo>
                    <a:lnTo>
                      <a:pt x="3" y="42"/>
                    </a:lnTo>
                    <a:lnTo>
                      <a:pt x="62" y="34"/>
                    </a:lnTo>
                    <a:lnTo>
                      <a:pt x="121" y="26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6" name="Freeform 604"/>
              <p:cNvSpPr>
                <a:spLocks/>
              </p:cNvSpPr>
              <p:nvPr/>
            </p:nvSpPr>
            <p:spPr bwMode="auto">
              <a:xfrm>
                <a:off x="4679" y="4142"/>
                <a:ext cx="24" cy="8"/>
              </a:xfrm>
              <a:custGeom>
                <a:avLst/>
                <a:gdLst>
                  <a:gd name="T0" fmla="*/ 118 w 121"/>
                  <a:gd name="T1" fmla="*/ 0 h 43"/>
                  <a:gd name="T2" fmla="*/ 59 w 121"/>
                  <a:gd name="T3" fmla="*/ 8 h 43"/>
                  <a:gd name="T4" fmla="*/ 0 w 121"/>
                  <a:gd name="T5" fmla="*/ 16 h 43"/>
                  <a:gd name="T6" fmla="*/ 4 w 121"/>
                  <a:gd name="T7" fmla="*/ 43 h 43"/>
                  <a:gd name="T8" fmla="*/ 63 w 121"/>
                  <a:gd name="T9" fmla="*/ 35 h 43"/>
                  <a:gd name="T10" fmla="*/ 121 w 121"/>
                  <a:gd name="T11" fmla="*/ 27 h 43"/>
                  <a:gd name="T12" fmla="*/ 118 w 121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3">
                    <a:moveTo>
                      <a:pt x="118" y="0"/>
                    </a:moveTo>
                    <a:lnTo>
                      <a:pt x="59" y="8"/>
                    </a:lnTo>
                    <a:lnTo>
                      <a:pt x="0" y="16"/>
                    </a:lnTo>
                    <a:lnTo>
                      <a:pt x="4" y="43"/>
                    </a:lnTo>
                    <a:lnTo>
                      <a:pt x="63" y="35"/>
                    </a:lnTo>
                    <a:lnTo>
                      <a:pt x="121" y="27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7" name="Freeform 605"/>
              <p:cNvSpPr>
                <a:spLocks/>
              </p:cNvSpPr>
              <p:nvPr/>
            </p:nvSpPr>
            <p:spPr bwMode="auto">
              <a:xfrm>
                <a:off x="4679" y="4142"/>
                <a:ext cx="24" cy="8"/>
              </a:xfrm>
              <a:custGeom>
                <a:avLst/>
                <a:gdLst>
                  <a:gd name="T0" fmla="*/ 118 w 121"/>
                  <a:gd name="T1" fmla="*/ 0 h 43"/>
                  <a:gd name="T2" fmla="*/ 59 w 121"/>
                  <a:gd name="T3" fmla="*/ 8 h 43"/>
                  <a:gd name="T4" fmla="*/ 0 w 121"/>
                  <a:gd name="T5" fmla="*/ 16 h 43"/>
                  <a:gd name="T6" fmla="*/ 4 w 121"/>
                  <a:gd name="T7" fmla="*/ 43 h 43"/>
                  <a:gd name="T8" fmla="*/ 63 w 121"/>
                  <a:gd name="T9" fmla="*/ 35 h 43"/>
                  <a:gd name="T10" fmla="*/ 121 w 121"/>
                  <a:gd name="T11" fmla="*/ 27 h 43"/>
                  <a:gd name="T12" fmla="*/ 118 w 121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3">
                    <a:moveTo>
                      <a:pt x="118" y="0"/>
                    </a:moveTo>
                    <a:lnTo>
                      <a:pt x="59" y="8"/>
                    </a:lnTo>
                    <a:lnTo>
                      <a:pt x="0" y="16"/>
                    </a:lnTo>
                    <a:lnTo>
                      <a:pt x="4" y="43"/>
                    </a:lnTo>
                    <a:lnTo>
                      <a:pt x="63" y="35"/>
                    </a:lnTo>
                    <a:lnTo>
                      <a:pt x="121" y="27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158" name="Group 606"/>
            <p:cNvGrpSpPr>
              <a:grpSpLocks/>
            </p:cNvGrpSpPr>
            <p:nvPr/>
          </p:nvGrpSpPr>
          <p:grpSpPr bwMode="auto">
            <a:xfrm>
              <a:off x="4680" y="4170"/>
              <a:ext cx="181" cy="217"/>
              <a:chOff x="4680" y="4147"/>
              <a:chExt cx="181" cy="217"/>
            </a:xfrm>
          </p:grpSpPr>
          <p:sp>
            <p:nvSpPr>
              <p:cNvPr id="24159" name="Freeform 607"/>
              <p:cNvSpPr>
                <a:spLocks/>
              </p:cNvSpPr>
              <p:nvPr/>
            </p:nvSpPr>
            <p:spPr bwMode="auto">
              <a:xfrm>
                <a:off x="4680" y="4149"/>
                <a:ext cx="12" cy="2"/>
              </a:xfrm>
              <a:custGeom>
                <a:avLst/>
                <a:gdLst>
                  <a:gd name="T0" fmla="*/ 59 w 59"/>
                  <a:gd name="T1" fmla="*/ 0 h 10"/>
                  <a:gd name="T2" fmla="*/ 0 w 59"/>
                  <a:gd name="T3" fmla="*/ 8 h 10"/>
                  <a:gd name="T4" fmla="*/ 0 w 59"/>
                  <a:gd name="T5" fmla="*/ 10 h 10"/>
                  <a:gd name="T6" fmla="*/ 59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0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0" name="Line 608"/>
              <p:cNvSpPr>
                <a:spLocks noChangeShapeType="1"/>
              </p:cNvSpPr>
              <p:nvPr/>
            </p:nvSpPr>
            <p:spPr bwMode="auto">
              <a:xfrm>
                <a:off x="4680" y="41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1" name="Freeform 609"/>
              <p:cNvSpPr>
                <a:spLocks/>
              </p:cNvSpPr>
              <p:nvPr/>
            </p:nvSpPr>
            <p:spPr bwMode="auto">
              <a:xfrm>
                <a:off x="4680" y="4147"/>
                <a:ext cx="24" cy="9"/>
              </a:xfrm>
              <a:custGeom>
                <a:avLst/>
                <a:gdLst>
                  <a:gd name="T0" fmla="*/ 117 w 122"/>
                  <a:gd name="T1" fmla="*/ 0 h 46"/>
                  <a:gd name="T2" fmla="*/ 59 w 122"/>
                  <a:gd name="T3" fmla="*/ 11 h 46"/>
                  <a:gd name="T4" fmla="*/ 0 w 122"/>
                  <a:gd name="T5" fmla="*/ 21 h 46"/>
                  <a:gd name="T6" fmla="*/ 4 w 122"/>
                  <a:gd name="T7" fmla="*/ 46 h 46"/>
                  <a:gd name="T8" fmla="*/ 63 w 122"/>
                  <a:gd name="T9" fmla="*/ 36 h 46"/>
                  <a:gd name="T10" fmla="*/ 122 w 122"/>
                  <a:gd name="T11" fmla="*/ 26 h 46"/>
                  <a:gd name="T12" fmla="*/ 117 w 122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117" y="0"/>
                    </a:moveTo>
                    <a:lnTo>
                      <a:pt x="59" y="11"/>
                    </a:lnTo>
                    <a:lnTo>
                      <a:pt x="0" y="21"/>
                    </a:lnTo>
                    <a:lnTo>
                      <a:pt x="4" y="46"/>
                    </a:lnTo>
                    <a:lnTo>
                      <a:pt x="63" y="36"/>
                    </a:lnTo>
                    <a:lnTo>
                      <a:pt x="122" y="26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2" name="Freeform 610"/>
              <p:cNvSpPr>
                <a:spLocks/>
              </p:cNvSpPr>
              <p:nvPr/>
            </p:nvSpPr>
            <p:spPr bwMode="auto">
              <a:xfrm>
                <a:off x="4680" y="4147"/>
                <a:ext cx="24" cy="9"/>
              </a:xfrm>
              <a:custGeom>
                <a:avLst/>
                <a:gdLst>
                  <a:gd name="T0" fmla="*/ 117 w 122"/>
                  <a:gd name="T1" fmla="*/ 0 h 46"/>
                  <a:gd name="T2" fmla="*/ 59 w 122"/>
                  <a:gd name="T3" fmla="*/ 11 h 46"/>
                  <a:gd name="T4" fmla="*/ 0 w 122"/>
                  <a:gd name="T5" fmla="*/ 21 h 46"/>
                  <a:gd name="T6" fmla="*/ 4 w 122"/>
                  <a:gd name="T7" fmla="*/ 46 h 46"/>
                  <a:gd name="T8" fmla="*/ 63 w 122"/>
                  <a:gd name="T9" fmla="*/ 36 h 46"/>
                  <a:gd name="T10" fmla="*/ 122 w 122"/>
                  <a:gd name="T11" fmla="*/ 26 h 46"/>
                  <a:gd name="T12" fmla="*/ 117 w 122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117" y="0"/>
                    </a:moveTo>
                    <a:lnTo>
                      <a:pt x="59" y="11"/>
                    </a:lnTo>
                    <a:lnTo>
                      <a:pt x="0" y="21"/>
                    </a:lnTo>
                    <a:lnTo>
                      <a:pt x="4" y="46"/>
                    </a:lnTo>
                    <a:lnTo>
                      <a:pt x="63" y="36"/>
                    </a:lnTo>
                    <a:lnTo>
                      <a:pt x="122" y="26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3" name="Freeform 611"/>
              <p:cNvSpPr>
                <a:spLocks/>
              </p:cNvSpPr>
              <p:nvPr/>
            </p:nvSpPr>
            <p:spPr bwMode="auto">
              <a:xfrm>
                <a:off x="4692" y="4152"/>
                <a:ext cx="12" cy="2"/>
              </a:xfrm>
              <a:custGeom>
                <a:avLst/>
                <a:gdLst>
                  <a:gd name="T0" fmla="*/ 0 w 59"/>
                  <a:gd name="T1" fmla="*/ 10 h 10"/>
                  <a:gd name="T2" fmla="*/ 59 w 59"/>
                  <a:gd name="T3" fmla="*/ 0 h 10"/>
                  <a:gd name="T4" fmla="*/ 59 w 59"/>
                  <a:gd name="T5" fmla="*/ 0 h 10"/>
                  <a:gd name="T6" fmla="*/ 0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10"/>
                    </a:moveTo>
                    <a:lnTo>
                      <a:pt x="59" y="0"/>
                    </a:lnTo>
                    <a:lnTo>
                      <a:pt x="5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4" name="Line 612"/>
              <p:cNvSpPr>
                <a:spLocks noChangeShapeType="1"/>
              </p:cNvSpPr>
              <p:nvPr/>
            </p:nvSpPr>
            <p:spPr bwMode="auto">
              <a:xfrm>
                <a:off x="4704" y="41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5" name="Freeform 613"/>
              <p:cNvSpPr>
                <a:spLocks/>
              </p:cNvSpPr>
              <p:nvPr/>
            </p:nvSpPr>
            <p:spPr bwMode="auto">
              <a:xfrm>
                <a:off x="4681" y="4152"/>
                <a:ext cx="24" cy="9"/>
              </a:xfrm>
              <a:custGeom>
                <a:avLst/>
                <a:gdLst>
                  <a:gd name="T0" fmla="*/ 118 w 122"/>
                  <a:gd name="T1" fmla="*/ 0 h 47"/>
                  <a:gd name="T2" fmla="*/ 59 w 122"/>
                  <a:gd name="T3" fmla="*/ 10 h 47"/>
                  <a:gd name="T4" fmla="*/ 0 w 122"/>
                  <a:gd name="T5" fmla="*/ 20 h 47"/>
                  <a:gd name="T6" fmla="*/ 5 w 122"/>
                  <a:gd name="T7" fmla="*/ 47 h 47"/>
                  <a:gd name="T8" fmla="*/ 64 w 122"/>
                  <a:gd name="T9" fmla="*/ 36 h 47"/>
                  <a:gd name="T10" fmla="*/ 122 w 122"/>
                  <a:gd name="T11" fmla="*/ 26 h 47"/>
                  <a:gd name="T12" fmla="*/ 118 w 122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18" y="0"/>
                    </a:moveTo>
                    <a:lnTo>
                      <a:pt x="59" y="10"/>
                    </a:lnTo>
                    <a:lnTo>
                      <a:pt x="0" y="20"/>
                    </a:lnTo>
                    <a:lnTo>
                      <a:pt x="5" y="47"/>
                    </a:lnTo>
                    <a:lnTo>
                      <a:pt x="64" y="36"/>
                    </a:lnTo>
                    <a:lnTo>
                      <a:pt x="122" y="26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6" name="Freeform 614"/>
              <p:cNvSpPr>
                <a:spLocks/>
              </p:cNvSpPr>
              <p:nvPr/>
            </p:nvSpPr>
            <p:spPr bwMode="auto">
              <a:xfrm>
                <a:off x="4681" y="4152"/>
                <a:ext cx="24" cy="9"/>
              </a:xfrm>
              <a:custGeom>
                <a:avLst/>
                <a:gdLst>
                  <a:gd name="T0" fmla="*/ 118 w 122"/>
                  <a:gd name="T1" fmla="*/ 0 h 47"/>
                  <a:gd name="T2" fmla="*/ 59 w 122"/>
                  <a:gd name="T3" fmla="*/ 10 h 47"/>
                  <a:gd name="T4" fmla="*/ 0 w 122"/>
                  <a:gd name="T5" fmla="*/ 20 h 47"/>
                  <a:gd name="T6" fmla="*/ 5 w 122"/>
                  <a:gd name="T7" fmla="*/ 47 h 47"/>
                  <a:gd name="T8" fmla="*/ 64 w 122"/>
                  <a:gd name="T9" fmla="*/ 36 h 47"/>
                  <a:gd name="T10" fmla="*/ 122 w 122"/>
                  <a:gd name="T11" fmla="*/ 26 h 47"/>
                  <a:gd name="T12" fmla="*/ 118 w 122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18" y="0"/>
                    </a:moveTo>
                    <a:lnTo>
                      <a:pt x="59" y="10"/>
                    </a:lnTo>
                    <a:lnTo>
                      <a:pt x="0" y="20"/>
                    </a:lnTo>
                    <a:lnTo>
                      <a:pt x="5" y="47"/>
                    </a:lnTo>
                    <a:lnTo>
                      <a:pt x="64" y="36"/>
                    </a:lnTo>
                    <a:lnTo>
                      <a:pt x="122" y="26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7" name="Freeform 615"/>
              <p:cNvSpPr>
                <a:spLocks/>
              </p:cNvSpPr>
              <p:nvPr/>
            </p:nvSpPr>
            <p:spPr bwMode="auto">
              <a:xfrm>
                <a:off x="4682" y="4159"/>
                <a:ext cx="11" cy="2"/>
              </a:xfrm>
              <a:custGeom>
                <a:avLst/>
                <a:gdLst>
                  <a:gd name="T0" fmla="*/ 59 w 59"/>
                  <a:gd name="T1" fmla="*/ 0 h 11"/>
                  <a:gd name="T2" fmla="*/ 0 w 59"/>
                  <a:gd name="T3" fmla="*/ 11 h 11"/>
                  <a:gd name="T4" fmla="*/ 0 w 59"/>
                  <a:gd name="T5" fmla="*/ 11 h 11"/>
                  <a:gd name="T6" fmla="*/ 59 w 5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59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8" name="Line 616"/>
              <p:cNvSpPr>
                <a:spLocks noChangeShapeType="1"/>
              </p:cNvSpPr>
              <p:nvPr/>
            </p:nvSpPr>
            <p:spPr bwMode="auto">
              <a:xfrm>
                <a:off x="4682" y="41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9" name="Freeform 617"/>
              <p:cNvSpPr>
                <a:spLocks/>
              </p:cNvSpPr>
              <p:nvPr/>
            </p:nvSpPr>
            <p:spPr bwMode="auto">
              <a:xfrm>
                <a:off x="4682" y="4157"/>
                <a:ext cx="24" cy="9"/>
              </a:xfrm>
              <a:custGeom>
                <a:avLst/>
                <a:gdLst>
                  <a:gd name="T0" fmla="*/ 117 w 122"/>
                  <a:gd name="T1" fmla="*/ 0 h 47"/>
                  <a:gd name="T2" fmla="*/ 59 w 122"/>
                  <a:gd name="T3" fmla="*/ 10 h 47"/>
                  <a:gd name="T4" fmla="*/ 0 w 122"/>
                  <a:gd name="T5" fmla="*/ 21 h 47"/>
                  <a:gd name="T6" fmla="*/ 5 w 122"/>
                  <a:gd name="T7" fmla="*/ 47 h 47"/>
                  <a:gd name="T8" fmla="*/ 63 w 122"/>
                  <a:gd name="T9" fmla="*/ 37 h 47"/>
                  <a:gd name="T10" fmla="*/ 122 w 122"/>
                  <a:gd name="T11" fmla="*/ 26 h 47"/>
                  <a:gd name="T12" fmla="*/ 117 w 122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17" y="0"/>
                    </a:moveTo>
                    <a:lnTo>
                      <a:pt x="59" y="10"/>
                    </a:lnTo>
                    <a:lnTo>
                      <a:pt x="0" y="21"/>
                    </a:lnTo>
                    <a:lnTo>
                      <a:pt x="5" y="47"/>
                    </a:lnTo>
                    <a:lnTo>
                      <a:pt x="63" y="37"/>
                    </a:lnTo>
                    <a:lnTo>
                      <a:pt x="122" y="26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0" name="Freeform 618"/>
              <p:cNvSpPr>
                <a:spLocks/>
              </p:cNvSpPr>
              <p:nvPr/>
            </p:nvSpPr>
            <p:spPr bwMode="auto">
              <a:xfrm>
                <a:off x="4682" y="4157"/>
                <a:ext cx="24" cy="9"/>
              </a:xfrm>
              <a:custGeom>
                <a:avLst/>
                <a:gdLst>
                  <a:gd name="T0" fmla="*/ 117 w 122"/>
                  <a:gd name="T1" fmla="*/ 0 h 47"/>
                  <a:gd name="T2" fmla="*/ 59 w 122"/>
                  <a:gd name="T3" fmla="*/ 10 h 47"/>
                  <a:gd name="T4" fmla="*/ 0 w 122"/>
                  <a:gd name="T5" fmla="*/ 21 h 47"/>
                  <a:gd name="T6" fmla="*/ 5 w 122"/>
                  <a:gd name="T7" fmla="*/ 47 h 47"/>
                  <a:gd name="T8" fmla="*/ 63 w 122"/>
                  <a:gd name="T9" fmla="*/ 37 h 47"/>
                  <a:gd name="T10" fmla="*/ 122 w 122"/>
                  <a:gd name="T11" fmla="*/ 26 h 47"/>
                  <a:gd name="T12" fmla="*/ 117 w 122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117" y="0"/>
                    </a:moveTo>
                    <a:lnTo>
                      <a:pt x="59" y="10"/>
                    </a:lnTo>
                    <a:lnTo>
                      <a:pt x="0" y="21"/>
                    </a:lnTo>
                    <a:lnTo>
                      <a:pt x="5" y="47"/>
                    </a:lnTo>
                    <a:lnTo>
                      <a:pt x="63" y="37"/>
                    </a:lnTo>
                    <a:lnTo>
                      <a:pt x="122" y="26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1" name="Freeform 619"/>
              <p:cNvSpPr>
                <a:spLocks/>
              </p:cNvSpPr>
              <p:nvPr/>
            </p:nvSpPr>
            <p:spPr bwMode="auto">
              <a:xfrm>
                <a:off x="4683" y="4164"/>
                <a:ext cx="11" cy="3"/>
              </a:xfrm>
              <a:custGeom>
                <a:avLst/>
                <a:gdLst>
                  <a:gd name="T0" fmla="*/ 58 w 58"/>
                  <a:gd name="T1" fmla="*/ 0 h 12"/>
                  <a:gd name="T2" fmla="*/ 0 w 58"/>
                  <a:gd name="T3" fmla="*/ 10 h 12"/>
                  <a:gd name="T4" fmla="*/ 1 w 58"/>
                  <a:gd name="T5" fmla="*/ 12 h 12"/>
                  <a:gd name="T6" fmla="*/ 58 w 58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2">
                    <a:moveTo>
                      <a:pt x="58" y="0"/>
                    </a:moveTo>
                    <a:lnTo>
                      <a:pt x="0" y="10"/>
                    </a:lnTo>
                    <a:lnTo>
                      <a:pt x="1" y="1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2" name="Line 620"/>
              <p:cNvSpPr>
                <a:spLocks noChangeShapeType="1"/>
              </p:cNvSpPr>
              <p:nvPr/>
            </p:nvSpPr>
            <p:spPr bwMode="auto">
              <a:xfrm>
                <a:off x="4683" y="4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3" name="Freeform 621"/>
              <p:cNvSpPr>
                <a:spLocks/>
              </p:cNvSpPr>
              <p:nvPr/>
            </p:nvSpPr>
            <p:spPr bwMode="auto">
              <a:xfrm>
                <a:off x="4683" y="4162"/>
                <a:ext cx="24" cy="10"/>
              </a:xfrm>
              <a:custGeom>
                <a:avLst/>
                <a:gdLst>
                  <a:gd name="T0" fmla="*/ 115 w 121"/>
                  <a:gd name="T1" fmla="*/ 0 h 51"/>
                  <a:gd name="T2" fmla="*/ 57 w 121"/>
                  <a:gd name="T3" fmla="*/ 13 h 51"/>
                  <a:gd name="T4" fmla="*/ 0 w 121"/>
                  <a:gd name="T5" fmla="*/ 25 h 51"/>
                  <a:gd name="T6" fmla="*/ 6 w 121"/>
                  <a:gd name="T7" fmla="*/ 51 h 51"/>
                  <a:gd name="T8" fmla="*/ 63 w 121"/>
                  <a:gd name="T9" fmla="*/ 38 h 51"/>
                  <a:gd name="T10" fmla="*/ 121 w 121"/>
                  <a:gd name="T11" fmla="*/ 25 h 51"/>
                  <a:gd name="T12" fmla="*/ 115 w 12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15" y="0"/>
                    </a:moveTo>
                    <a:lnTo>
                      <a:pt x="57" y="13"/>
                    </a:lnTo>
                    <a:lnTo>
                      <a:pt x="0" y="25"/>
                    </a:lnTo>
                    <a:lnTo>
                      <a:pt x="6" y="51"/>
                    </a:lnTo>
                    <a:lnTo>
                      <a:pt x="63" y="38"/>
                    </a:lnTo>
                    <a:lnTo>
                      <a:pt x="121" y="2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4" name="Freeform 622"/>
              <p:cNvSpPr>
                <a:spLocks/>
              </p:cNvSpPr>
              <p:nvPr/>
            </p:nvSpPr>
            <p:spPr bwMode="auto">
              <a:xfrm>
                <a:off x="4683" y="4162"/>
                <a:ext cx="24" cy="10"/>
              </a:xfrm>
              <a:custGeom>
                <a:avLst/>
                <a:gdLst>
                  <a:gd name="T0" fmla="*/ 115 w 121"/>
                  <a:gd name="T1" fmla="*/ 0 h 51"/>
                  <a:gd name="T2" fmla="*/ 57 w 121"/>
                  <a:gd name="T3" fmla="*/ 13 h 51"/>
                  <a:gd name="T4" fmla="*/ 0 w 121"/>
                  <a:gd name="T5" fmla="*/ 25 h 51"/>
                  <a:gd name="T6" fmla="*/ 6 w 121"/>
                  <a:gd name="T7" fmla="*/ 51 h 51"/>
                  <a:gd name="T8" fmla="*/ 63 w 121"/>
                  <a:gd name="T9" fmla="*/ 38 h 51"/>
                  <a:gd name="T10" fmla="*/ 121 w 121"/>
                  <a:gd name="T11" fmla="*/ 25 h 51"/>
                  <a:gd name="T12" fmla="*/ 115 w 12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15" y="0"/>
                    </a:moveTo>
                    <a:lnTo>
                      <a:pt x="57" y="13"/>
                    </a:lnTo>
                    <a:lnTo>
                      <a:pt x="0" y="25"/>
                    </a:lnTo>
                    <a:lnTo>
                      <a:pt x="6" y="51"/>
                    </a:lnTo>
                    <a:lnTo>
                      <a:pt x="63" y="38"/>
                    </a:lnTo>
                    <a:lnTo>
                      <a:pt x="121" y="25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5" name="Freeform 623"/>
              <p:cNvSpPr>
                <a:spLocks/>
              </p:cNvSpPr>
              <p:nvPr/>
            </p:nvSpPr>
            <p:spPr bwMode="auto">
              <a:xfrm>
                <a:off x="4684" y="4169"/>
                <a:ext cx="11" cy="3"/>
              </a:xfrm>
              <a:custGeom>
                <a:avLst/>
                <a:gdLst>
                  <a:gd name="T0" fmla="*/ 57 w 57"/>
                  <a:gd name="T1" fmla="*/ 0 h 15"/>
                  <a:gd name="T2" fmla="*/ 0 w 57"/>
                  <a:gd name="T3" fmla="*/ 13 h 15"/>
                  <a:gd name="T4" fmla="*/ 0 w 57"/>
                  <a:gd name="T5" fmla="*/ 15 h 15"/>
                  <a:gd name="T6" fmla="*/ 57 w 5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5">
                    <a:moveTo>
                      <a:pt x="57" y="0"/>
                    </a:moveTo>
                    <a:lnTo>
                      <a:pt x="0" y="13"/>
                    </a:lnTo>
                    <a:lnTo>
                      <a:pt x="0" y="1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6" name="Line 624"/>
              <p:cNvSpPr>
                <a:spLocks noChangeShapeType="1"/>
              </p:cNvSpPr>
              <p:nvPr/>
            </p:nvSpPr>
            <p:spPr bwMode="auto">
              <a:xfrm>
                <a:off x="4684" y="4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7" name="Freeform 625"/>
              <p:cNvSpPr>
                <a:spLocks/>
              </p:cNvSpPr>
              <p:nvPr/>
            </p:nvSpPr>
            <p:spPr bwMode="auto">
              <a:xfrm>
                <a:off x="4684" y="4166"/>
                <a:ext cx="24" cy="12"/>
              </a:xfrm>
              <a:custGeom>
                <a:avLst/>
                <a:gdLst>
                  <a:gd name="T0" fmla="*/ 115 w 121"/>
                  <a:gd name="T1" fmla="*/ 0 h 56"/>
                  <a:gd name="T2" fmla="*/ 57 w 121"/>
                  <a:gd name="T3" fmla="*/ 15 h 56"/>
                  <a:gd name="T4" fmla="*/ 0 w 121"/>
                  <a:gd name="T5" fmla="*/ 30 h 56"/>
                  <a:gd name="T6" fmla="*/ 6 w 121"/>
                  <a:gd name="T7" fmla="*/ 56 h 56"/>
                  <a:gd name="T8" fmla="*/ 64 w 121"/>
                  <a:gd name="T9" fmla="*/ 41 h 56"/>
                  <a:gd name="T10" fmla="*/ 121 w 121"/>
                  <a:gd name="T11" fmla="*/ 27 h 56"/>
                  <a:gd name="T12" fmla="*/ 115 w 121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6">
                    <a:moveTo>
                      <a:pt x="115" y="0"/>
                    </a:moveTo>
                    <a:lnTo>
                      <a:pt x="57" y="15"/>
                    </a:lnTo>
                    <a:lnTo>
                      <a:pt x="0" y="30"/>
                    </a:lnTo>
                    <a:lnTo>
                      <a:pt x="6" y="56"/>
                    </a:lnTo>
                    <a:lnTo>
                      <a:pt x="64" y="41"/>
                    </a:lnTo>
                    <a:lnTo>
                      <a:pt x="121" y="2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8" name="Freeform 626"/>
              <p:cNvSpPr>
                <a:spLocks/>
              </p:cNvSpPr>
              <p:nvPr/>
            </p:nvSpPr>
            <p:spPr bwMode="auto">
              <a:xfrm>
                <a:off x="4684" y="4166"/>
                <a:ext cx="24" cy="12"/>
              </a:xfrm>
              <a:custGeom>
                <a:avLst/>
                <a:gdLst>
                  <a:gd name="T0" fmla="*/ 115 w 121"/>
                  <a:gd name="T1" fmla="*/ 0 h 56"/>
                  <a:gd name="T2" fmla="*/ 57 w 121"/>
                  <a:gd name="T3" fmla="*/ 15 h 56"/>
                  <a:gd name="T4" fmla="*/ 0 w 121"/>
                  <a:gd name="T5" fmla="*/ 30 h 56"/>
                  <a:gd name="T6" fmla="*/ 6 w 121"/>
                  <a:gd name="T7" fmla="*/ 56 h 56"/>
                  <a:gd name="T8" fmla="*/ 64 w 121"/>
                  <a:gd name="T9" fmla="*/ 41 h 56"/>
                  <a:gd name="T10" fmla="*/ 121 w 121"/>
                  <a:gd name="T11" fmla="*/ 27 h 56"/>
                  <a:gd name="T12" fmla="*/ 115 w 121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6">
                    <a:moveTo>
                      <a:pt x="115" y="0"/>
                    </a:moveTo>
                    <a:lnTo>
                      <a:pt x="57" y="15"/>
                    </a:lnTo>
                    <a:lnTo>
                      <a:pt x="0" y="30"/>
                    </a:lnTo>
                    <a:lnTo>
                      <a:pt x="6" y="56"/>
                    </a:lnTo>
                    <a:lnTo>
                      <a:pt x="64" y="41"/>
                    </a:lnTo>
                    <a:lnTo>
                      <a:pt x="121" y="2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9" name="Freeform 627"/>
              <p:cNvSpPr>
                <a:spLocks/>
              </p:cNvSpPr>
              <p:nvPr/>
            </p:nvSpPr>
            <p:spPr bwMode="auto">
              <a:xfrm>
                <a:off x="4697" y="4172"/>
                <a:ext cx="11" cy="3"/>
              </a:xfrm>
              <a:custGeom>
                <a:avLst/>
                <a:gdLst>
                  <a:gd name="T0" fmla="*/ 0 w 57"/>
                  <a:gd name="T1" fmla="*/ 14 h 14"/>
                  <a:gd name="T2" fmla="*/ 57 w 57"/>
                  <a:gd name="T3" fmla="*/ 0 h 14"/>
                  <a:gd name="T4" fmla="*/ 57 w 57"/>
                  <a:gd name="T5" fmla="*/ 2 h 14"/>
                  <a:gd name="T6" fmla="*/ 0 w 5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4">
                    <a:moveTo>
                      <a:pt x="0" y="14"/>
                    </a:moveTo>
                    <a:lnTo>
                      <a:pt x="57" y="0"/>
                    </a:lnTo>
                    <a:lnTo>
                      <a:pt x="57" y="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0" name="Line 628"/>
              <p:cNvSpPr>
                <a:spLocks noChangeShapeType="1"/>
              </p:cNvSpPr>
              <p:nvPr/>
            </p:nvSpPr>
            <p:spPr bwMode="auto">
              <a:xfrm>
                <a:off x="4708" y="4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1" name="Freeform 629"/>
              <p:cNvSpPr>
                <a:spLocks/>
              </p:cNvSpPr>
              <p:nvPr/>
            </p:nvSpPr>
            <p:spPr bwMode="auto">
              <a:xfrm>
                <a:off x="4685" y="4172"/>
                <a:ext cx="24" cy="10"/>
              </a:xfrm>
              <a:custGeom>
                <a:avLst/>
                <a:gdLst>
                  <a:gd name="T0" fmla="*/ 115 w 121"/>
                  <a:gd name="T1" fmla="*/ 0 h 50"/>
                  <a:gd name="T2" fmla="*/ 58 w 121"/>
                  <a:gd name="T3" fmla="*/ 12 h 50"/>
                  <a:gd name="T4" fmla="*/ 0 w 121"/>
                  <a:gd name="T5" fmla="*/ 25 h 50"/>
                  <a:gd name="T6" fmla="*/ 6 w 121"/>
                  <a:gd name="T7" fmla="*/ 50 h 50"/>
                  <a:gd name="T8" fmla="*/ 64 w 121"/>
                  <a:gd name="T9" fmla="*/ 38 h 50"/>
                  <a:gd name="T10" fmla="*/ 121 w 121"/>
                  <a:gd name="T11" fmla="*/ 25 h 50"/>
                  <a:gd name="T12" fmla="*/ 115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5" y="0"/>
                    </a:moveTo>
                    <a:lnTo>
                      <a:pt x="58" y="12"/>
                    </a:lnTo>
                    <a:lnTo>
                      <a:pt x="0" y="25"/>
                    </a:lnTo>
                    <a:lnTo>
                      <a:pt x="6" y="50"/>
                    </a:lnTo>
                    <a:lnTo>
                      <a:pt x="64" y="38"/>
                    </a:lnTo>
                    <a:lnTo>
                      <a:pt x="121" y="2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2" name="Freeform 630"/>
              <p:cNvSpPr>
                <a:spLocks/>
              </p:cNvSpPr>
              <p:nvPr/>
            </p:nvSpPr>
            <p:spPr bwMode="auto">
              <a:xfrm>
                <a:off x="4685" y="4172"/>
                <a:ext cx="24" cy="10"/>
              </a:xfrm>
              <a:custGeom>
                <a:avLst/>
                <a:gdLst>
                  <a:gd name="T0" fmla="*/ 115 w 121"/>
                  <a:gd name="T1" fmla="*/ 0 h 50"/>
                  <a:gd name="T2" fmla="*/ 58 w 121"/>
                  <a:gd name="T3" fmla="*/ 12 h 50"/>
                  <a:gd name="T4" fmla="*/ 0 w 121"/>
                  <a:gd name="T5" fmla="*/ 25 h 50"/>
                  <a:gd name="T6" fmla="*/ 6 w 121"/>
                  <a:gd name="T7" fmla="*/ 50 h 50"/>
                  <a:gd name="T8" fmla="*/ 64 w 121"/>
                  <a:gd name="T9" fmla="*/ 38 h 50"/>
                  <a:gd name="T10" fmla="*/ 121 w 121"/>
                  <a:gd name="T11" fmla="*/ 25 h 50"/>
                  <a:gd name="T12" fmla="*/ 115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5" y="0"/>
                    </a:moveTo>
                    <a:lnTo>
                      <a:pt x="58" y="12"/>
                    </a:lnTo>
                    <a:lnTo>
                      <a:pt x="0" y="25"/>
                    </a:lnTo>
                    <a:lnTo>
                      <a:pt x="6" y="50"/>
                    </a:lnTo>
                    <a:lnTo>
                      <a:pt x="64" y="38"/>
                    </a:lnTo>
                    <a:lnTo>
                      <a:pt x="121" y="25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3" name="Freeform 631"/>
              <p:cNvSpPr>
                <a:spLocks/>
              </p:cNvSpPr>
              <p:nvPr/>
            </p:nvSpPr>
            <p:spPr bwMode="auto">
              <a:xfrm>
                <a:off x="4686" y="4180"/>
                <a:ext cx="12" cy="3"/>
              </a:xfrm>
              <a:custGeom>
                <a:avLst/>
                <a:gdLst>
                  <a:gd name="T0" fmla="*/ 58 w 58"/>
                  <a:gd name="T1" fmla="*/ 0 h 18"/>
                  <a:gd name="T2" fmla="*/ 0 w 58"/>
                  <a:gd name="T3" fmla="*/ 12 h 18"/>
                  <a:gd name="T4" fmla="*/ 1 w 58"/>
                  <a:gd name="T5" fmla="*/ 18 h 18"/>
                  <a:gd name="T6" fmla="*/ 58 w 5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8">
                    <a:moveTo>
                      <a:pt x="58" y="0"/>
                    </a:moveTo>
                    <a:lnTo>
                      <a:pt x="0" y="12"/>
                    </a:lnTo>
                    <a:lnTo>
                      <a:pt x="1" y="1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4" name="Line 632"/>
              <p:cNvSpPr>
                <a:spLocks noChangeShapeType="1"/>
              </p:cNvSpPr>
              <p:nvPr/>
            </p:nvSpPr>
            <p:spPr bwMode="auto">
              <a:xfrm>
                <a:off x="4686" y="41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5" name="Freeform 633"/>
              <p:cNvSpPr>
                <a:spLocks/>
              </p:cNvSpPr>
              <p:nvPr/>
            </p:nvSpPr>
            <p:spPr bwMode="auto">
              <a:xfrm>
                <a:off x="4687" y="4176"/>
                <a:ext cx="24" cy="12"/>
              </a:xfrm>
              <a:custGeom>
                <a:avLst/>
                <a:gdLst>
                  <a:gd name="T0" fmla="*/ 113 w 121"/>
                  <a:gd name="T1" fmla="*/ 0 h 62"/>
                  <a:gd name="T2" fmla="*/ 57 w 121"/>
                  <a:gd name="T3" fmla="*/ 19 h 62"/>
                  <a:gd name="T4" fmla="*/ 0 w 121"/>
                  <a:gd name="T5" fmla="*/ 37 h 62"/>
                  <a:gd name="T6" fmla="*/ 8 w 121"/>
                  <a:gd name="T7" fmla="*/ 62 h 62"/>
                  <a:gd name="T8" fmla="*/ 65 w 121"/>
                  <a:gd name="T9" fmla="*/ 44 h 62"/>
                  <a:gd name="T10" fmla="*/ 121 w 121"/>
                  <a:gd name="T11" fmla="*/ 26 h 62"/>
                  <a:gd name="T12" fmla="*/ 113 w 12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2">
                    <a:moveTo>
                      <a:pt x="113" y="0"/>
                    </a:moveTo>
                    <a:lnTo>
                      <a:pt x="57" y="19"/>
                    </a:lnTo>
                    <a:lnTo>
                      <a:pt x="0" y="37"/>
                    </a:lnTo>
                    <a:lnTo>
                      <a:pt x="8" y="62"/>
                    </a:lnTo>
                    <a:lnTo>
                      <a:pt x="65" y="44"/>
                    </a:lnTo>
                    <a:lnTo>
                      <a:pt x="121" y="2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6" name="Freeform 634"/>
              <p:cNvSpPr>
                <a:spLocks/>
              </p:cNvSpPr>
              <p:nvPr/>
            </p:nvSpPr>
            <p:spPr bwMode="auto">
              <a:xfrm>
                <a:off x="4687" y="4176"/>
                <a:ext cx="24" cy="12"/>
              </a:xfrm>
              <a:custGeom>
                <a:avLst/>
                <a:gdLst>
                  <a:gd name="T0" fmla="*/ 113 w 121"/>
                  <a:gd name="T1" fmla="*/ 0 h 62"/>
                  <a:gd name="T2" fmla="*/ 57 w 121"/>
                  <a:gd name="T3" fmla="*/ 19 h 62"/>
                  <a:gd name="T4" fmla="*/ 0 w 121"/>
                  <a:gd name="T5" fmla="*/ 37 h 62"/>
                  <a:gd name="T6" fmla="*/ 8 w 121"/>
                  <a:gd name="T7" fmla="*/ 62 h 62"/>
                  <a:gd name="T8" fmla="*/ 65 w 121"/>
                  <a:gd name="T9" fmla="*/ 44 h 62"/>
                  <a:gd name="T10" fmla="*/ 121 w 121"/>
                  <a:gd name="T11" fmla="*/ 26 h 62"/>
                  <a:gd name="T12" fmla="*/ 113 w 121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2">
                    <a:moveTo>
                      <a:pt x="113" y="0"/>
                    </a:moveTo>
                    <a:lnTo>
                      <a:pt x="57" y="19"/>
                    </a:lnTo>
                    <a:lnTo>
                      <a:pt x="0" y="37"/>
                    </a:lnTo>
                    <a:lnTo>
                      <a:pt x="8" y="62"/>
                    </a:lnTo>
                    <a:lnTo>
                      <a:pt x="65" y="44"/>
                    </a:lnTo>
                    <a:lnTo>
                      <a:pt x="121" y="26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7" name="Freeform 635"/>
              <p:cNvSpPr>
                <a:spLocks/>
              </p:cNvSpPr>
              <p:nvPr/>
            </p:nvSpPr>
            <p:spPr bwMode="auto">
              <a:xfrm>
                <a:off x="4700" y="4181"/>
                <a:ext cx="11" cy="4"/>
              </a:xfrm>
              <a:custGeom>
                <a:avLst/>
                <a:gdLst>
                  <a:gd name="T0" fmla="*/ 0 w 56"/>
                  <a:gd name="T1" fmla="*/ 18 h 18"/>
                  <a:gd name="T2" fmla="*/ 56 w 56"/>
                  <a:gd name="T3" fmla="*/ 0 h 18"/>
                  <a:gd name="T4" fmla="*/ 56 w 56"/>
                  <a:gd name="T5" fmla="*/ 1 h 18"/>
                  <a:gd name="T6" fmla="*/ 0 w 56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8">
                    <a:moveTo>
                      <a:pt x="0" y="18"/>
                    </a:moveTo>
                    <a:lnTo>
                      <a:pt x="56" y="0"/>
                    </a:lnTo>
                    <a:lnTo>
                      <a:pt x="56" y="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8" name="Line 636"/>
              <p:cNvSpPr>
                <a:spLocks noChangeShapeType="1"/>
              </p:cNvSpPr>
              <p:nvPr/>
            </p:nvSpPr>
            <p:spPr bwMode="auto">
              <a:xfrm>
                <a:off x="4711" y="4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9" name="Freeform 637"/>
              <p:cNvSpPr>
                <a:spLocks/>
              </p:cNvSpPr>
              <p:nvPr/>
            </p:nvSpPr>
            <p:spPr bwMode="auto">
              <a:xfrm>
                <a:off x="4688" y="4181"/>
                <a:ext cx="24" cy="13"/>
              </a:xfrm>
              <a:custGeom>
                <a:avLst/>
                <a:gdLst>
                  <a:gd name="T0" fmla="*/ 113 w 121"/>
                  <a:gd name="T1" fmla="*/ 0 h 61"/>
                  <a:gd name="T2" fmla="*/ 57 w 121"/>
                  <a:gd name="T3" fmla="*/ 17 h 61"/>
                  <a:gd name="T4" fmla="*/ 0 w 121"/>
                  <a:gd name="T5" fmla="*/ 34 h 61"/>
                  <a:gd name="T6" fmla="*/ 8 w 121"/>
                  <a:gd name="T7" fmla="*/ 61 h 61"/>
                  <a:gd name="T8" fmla="*/ 65 w 121"/>
                  <a:gd name="T9" fmla="*/ 43 h 61"/>
                  <a:gd name="T10" fmla="*/ 121 w 121"/>
                  <a:gd name="T11" fmla="*/ 26 h 61"/>
                  <a:gd name="T12" fmla="*/ 113 w 12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13" y="0"/>
                    </a:moveTo>
                    <a:lnTo>
                      <a:pt x="57" y="17"/>
                    </a:lnTo>
                    <a:lnTo>
                      <a:pt x="0" y="34"/>
                    </a:lnTo>
                    <a:lnTo>
                      <a:pt x="8" y="61"/>
                    </a:lnTo>
                    <a:lnTo>
                      <a:pt x="65" y="43"/>
                    </a:lnTo>
                    <a:lnTo>
                      <a:pt x="121" y="2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0" name="Freeform 638"/>
              <p:cNvSpPr>
                <a:spLocks/>
              </p:cNvSpPr>
              <p:nvPr/>
            </p:nvSpPr>
            <p:spPr bwMode="auto">
              <a:xfrm>
                <a:off x="4688" y="4181"/>
                <a:ext cx="24" cy="13"/>
              </a:xfrm>
              <a:custGeom>
                <a:avLst/>
                <a:gdLst>
                  <a:gd name="T0" fmla="*/ 113 w 121"/>
                  <a:gd name="T1" fmla="*/ 0 h 61"/>
                  <a:gd name="T2" fmla="*/ 57 w 121"/>
                  <a:gd name="T3" fmla="*/ 17 h 61"/>
                  <a:gd name="T4" fmla="*/ 0 w 121"/>
                  <a:gd name="T5" fmla="*/ 34 h 61"/>
                  <a:gd name="T6" fmla="*/ 8 w 121"/>
                  <a:gd name="T7" fmla="*/ 61 h 61"/>
                  <a:gd name="T8" fmla="*/ 65 w 121"/>
                  <a:gd name="T9" fmla="*/ 43 h 61"/>
                  <a:gd name="T10" fmla="*/ 121 w 121"/>
                  <a:gd name="T11" fmla="*/ 26 h 61"/>
                  <a:gd name="T12" fmla="*/ 113 w 12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13" y="0"/>
                    </a:moveTo>
                    <a:lnTo>
                      <a:pt x="57" y="17"/>
                    </a:lnTo>
                    <a:lnTo>
                      <a:pt x="0" y="34"/>
                    </a:lnTo>
                    <a:lnTo>
                      <a:pt x="8" y="61"/>
                    </a:lnTo>
                    <a:lnTo>
                      <a:pt x="65" y="43"/>
                    </a:lnTo>
                    <a:lnTo>
                      <a:pt x="121" y="26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1" name="Freeform 639"/>
              <p:cNvSpPr>
                <a:spLocks/>
              </p:cNvSpPr>
              <p:nvPr/>
            </p:nvSpPr>
            <p:spPr bwMode="auto">
              <a:xfrm>
                <a:off x="4690" y="4190"/>
                <a:ext cx="11" cy="4"/>
              </a:xfrm>
              <a:custGeom>
                <a:avLst/>
                <a:gdLst>
                  <a:gd name="T0" fmla="*/ 57 w 57"/>
                  <a:gd name="T1" fmla="*/ 0 h 19"/>
                  <a:gd name="T2" fmla="*/ 0 w 57"/>
                  <a:gd name="T3" fmla="*/ 18 h 19"/>
                  <a:gd name="T4" fmla="*/ 0 w 57"/>
                  <a:gd name="T5" fmla="*/ 19 h 19"/>
                  <a:gd name="T6" fmla="*/ 57 w 5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57" y="0"/>
                    </a:moveTo>
                    <a:lnTo>
                      <a:pt x="0" y="18"/>
                    </a:lnTo>
                    <a:lnTo>
                      <a:pt x="0" y="1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2" name="Line 640"/>
              <p:cNvSpPr>
                <a:spLocks noChangeShapeType="1"/>
              </p:cNvSpPr>
              <p:nvPr/>
            </p:nvSpPr>
            <p:spPr bwMode="auto">
              <a:xfrm>
                <a:off x="4690" y="41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3" name="Freeform 641"/>
              <p:cNvSpPr>
                <a:spLocks/>
              </p:cNvSpPr>
              <p:nvPr/>
            </p:nvSpPr>
            <p:spPr bwMode="auto">
              <a:xfrm>
                <a:off x="4690" y="4186"/>
                <a:ext cx="24" cy="13"/>
              </a:xfrm>
              <a:custGeom>
                <a:avLst/>
                <a:gdLst>
                  <a:gd name="T0" fmla="*/ 113 w 121"/>
                  <a:gd name="T1" fmla="*/ 0 h 61"/>
                  <a:gd name="T2" fmla="*/ 57 w 121"/>
                  <a:gd name="T3" fmla="*/ 18 h 61"/>
                  <a:gd name="T4" fmla="*/ 0 w 121"/>
                  <a:gd name="T5" fmla="*/ 37 h 61"/>
                  <a:gd name="T6" fmla="*/ 9 w 121"/>
                  <a:gd name="T7" fmla="*/ 61 h 61"/>
                  <a:gd name="T8" fmla="*/ 65 w 121"/>
                  <a:gd name="T9" fmla="*/ 43 h 61"/>
                  <a:gd name="T10" fmla="*/ 121 w 121"/>
                  <a:gd name="T11" fmla="*/ 24 h 61"/>
                  <a:gd name="T12" fmla="*/ 113 w 12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7"/>
                    </a:lnTo>
                    <a:lnTo>
                      <a:pt x="9" y="61"/>
                    </a:lnTo>
                    <a:lnTo>
                      <a:pt x="65" y="43"/>
                    </a:lnTo>
                    <a:lnTo>
                      <a:pt x="121" y="24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4" name="Freeform 642"/>
              <p:cNvSpPr>
                <a:spLocks/>
              </p:cNvSpPr>
              <p:nvPr/>
            </p:nvSpPr>
            <p:spPr bwMode="auto">
              <a:xfrm>
                <a:off x="4690" y="4186"/>
                <a:ext cx="24" cy="13"/>
              </a:xfrm>
              <a:custGeom>
                <a:avLst/>
                <a:gdLst>
                  <a:gd name="T0" fmla="*/ 113 w 121"/>
                  <a:gd name="T1" fmla="*/ 0 h 61"/>
                  <a:gd name="T2" fmla="*/ 57 w 121"/>
                  <a:gd name="T3" fmla="*/ 18 h 61"/>
                  <a:gd name="T4" fmla="*/ 0 w 121"/>
                  <a:gd name="T5" fmla="*/ 37 h 61"/>
                  <a:gd name="T6" fmla="*/ 9 w 121"/>
                  <a:gd name="T7" fmla="*/ 61 h 61"/>
                  <a:gd name="T8" fmla="*/ 65 w 121"/>
                  <a:gd name="T9" fmla="*/ 43 h 61"/>
                  <a:gd name="T10" fmla="*/ 121 w 121"/>
                  <a:gd name="T11" fmla="*/ 24 h 61"/>
                  <a:gd name="T12" fmla="*/ 113 w 121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1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7"/>
                    </a:lnTo>
                    <a:lnTo>
                      <a:pt x="9" y="61"/>
                    </a:lnTo>
                    <a:lnTo>
                      <a:pt x="65" y="43"/>
                    </a:lnTo>
                    <a:lnTo>
                      <a:pt x="121" y="24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5" name="Freeform 643"/>
              <p:cNvSpPr>
                <a:spLocks/>
              </p:cNvSpPr>
              <p:nvPr/>
            </p:nvSpPr>
            <p:spPr bwMode="auto">
              <a:xfrm>
                <a:off x="4692" y="4195"/>
                <a:ext cx="11" cy="4"/>
              </a:xfrm>
              <a:custGeom>
                <a:avLst/>
                <a:gdLst>
                  <a:gd name="T0" fmla="*/ 56 w 56"/>
                  <a:gd name="T1" fmla="*/ 0 h 20"/>
                  <a:gd name="T2" fmla="*/ 0 w 56"/>
                  <a:gd name="T3" fmla="*/ 18 h 20"/>
                  <a:gd name="T4" fmla="*/ 1 w 56"/>
                  <a:gd name="T5" fmla="*/ 20 h 20"/>
                  <a:gd name="T6" fmla="*/ 56 w 5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0">
                    <a:moveTo>
                      <a:pt x="56" y="0"/>
                    </a:moveTo>
                    <a:lnTo>
                      <a:pt x="0" y="18"/>
                    </a:lnTo>
                    <a:lnTo>
                      <a:pt x="1" y="2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6" name="Line 644"/>
              <p:cNvSpPr>
                <a:spLocks noChangeShapeType="1"/>
              </p:cNvSpPr>
              <p:nvPr/>
            </p:nvSpPr>
            <p:spPr bwMode="auto">
              <a:xfrm>
                <a:off x="4692" y="41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7" name="Freeform 645"/>
              <p:cNvSpPr>
                <a:spLocks/>
              </p:cNvSpPr>
              <p:nvPr/>
            </p:nvSpPr>
            <p:spPr bwMode="auto">
              <a:xfrm>
                <a:off x="4692" y="4191"/>
                <a:ext cx="24" cy="13"/>
              </a:xfrm>
              <a:custGeom>
                <a:avLst/>
                <a:gdLst>
                  <a:gd name="T0" fmla="*/ 110 w 119"/>
                  <a:gd name="T1" fmla="*/ 0 h 67"/>
                  <a:gd name="T2" fmla="*/ 55 w 119"/>
                  <a:gd name="T3" fmla="*/ 21 h 67"/>
                  <a:gd name="T4" fmla="*/ 0 w 119"/>
                  <a:gd name="T5" fmla="*/ 41 h 67"/>
                  <a:gd name="T6" fmla="*/ 9 w 119"/>
                  <a:gd name="T7" fmla="*/ 67 h 67"/>
                  <a:gd name="T8" fmla="*/ 64 w 119"/>
                  <a:gd name="T9" fmla="*/ 46 h 67"/>
                  <a:gd name="T10" fmla="*/ 119 w 119"/>
                  <a:gd name="T11" fmla="*/ 25 h 67"/>
                  <a:gd name="T12" fmla="*/ 110 w 119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1"/>
                    </a:lnTo>
                    <a:lnTo>
                      <a:pt x="9" y="67"/>
                    </a:lnTo>
                    <a:lnTo>
                      <a:pt x="64" y="46"/>
                    </a:lnTo>
                    <a:lnTo>
                      <a:pt x="119" y="2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8" name="Freeform 646"/>
              <p:cNvSpPr>
                <a:spLocks/>
              </p:cNvSpPr>
              <p:nvPr/>
            </p:nvSpPr>
            <p:spPr bwMode="auto">
              <a:xfrm>
                <a:off x="4692" y="4191"/>
                <a:ext cx="24" cy="13"/>
              </a:xfrm>
              <a:custGeom>
                <a:avLst/>
                <a:gdLst>
                  <a:gd name="T0" fmla="*/ 110 w 119"/>
                  <a:gd name="T1" fmla="*/ 0 h 67"/>
                  <a:gd name="T2" fmla="*/ 55 w 119"/>
                  <a:gd name="T3" fmla="*/ 21 h 67"/>
                  <a:gd name="T4" fmla="*/ 0 w 119"/>
                  <a:gd name="T5" fmla="*/ 41 h 67"/>
                  <a:gd name="T6" fmla="*/ 9 w 119"/>
                  <a:gd name="T7" fmla="*/ 67 h 67"/>
                  <a:gd name="T8" fmla="*/ 64 w 119"/>
                  <a:gd name="T9" fmla="*/ 46 h 67"/>
                  <a:gd name="T10" fmla="*/ 119 w 119"/>
                  <a:gd name="T11" fmla="*/ 25 h 67"/>
                  <a:gd name="T12" fmla="*/ 110 w 119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1"/>
                    </a:lnTo>
                    <a:lnTo>
                      <a:pt x="9" y="67"/>
                    </a:lnTo>
                    <a:lnTo>
                      <a:pt x="64" y="46"/>
                    </a:lnTo>
                    <a:lnTo>
                      <a:pt x="119" y="25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9" name="Freeform 647"/>
              <p:cNvSpPr>
                <a:spLocks/>
              </p:cNvSpPr>
              <p:nvPr/>
            </p:nvSpPr>
            <p:spPr bwMode="auto">
              <a:xfrm>
                <a:off x="4694" y="4196"/>
                <a:ext cx="23" cy="13"/>
              </a:xfrm>
              <a:custGeom>
                <a:avLst/>
                <a:gdLst>
                  <a:gd name="T0" fmla="*/ 110 w 119"/>
                  <a:gd name="T1" fmla="*/ 0 h 67"/>
                  <a:gd name="T2" fmla="*/ 55 w 119"/>
                  <a:gd name="T3" fmla="*/ 21 h 67"/>
                  <a:gd name="T4" fmla="*/ 0 w 119"/>
                  <a:gd name="T5" fmla="*/ 42 h 67"/>
                  <a:gd name="T6" fmla="*/ 9 w 119"/>
                  <a:gd name="T7" fmla="*/ 67 h 67"/>
                  <a:gd name="T8" fmla="*/ 64 w 119"/>
                  <a:gd name="T9" fmla="*/ 46 h 67"/>
                  <a:gd name="T10" fmla="*/ 119 w 119"/>
                  <a:gd name="T11" fmla="*/ 26 h 67"/>
                  <a:gd name="T12" fmla="*/ 110 w 119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2"/>
                    </a:lnTo>
                    <a:lnTo>
                      <a:pt x="9" y="67"/>
                    </a:lnTo>
                    <a:lnTo>
                      <a:pt x="64" y="46"/>
                    </a:lnTo>
                    <a:lnTo>
                      <a:pt x="119" y="26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0" name="Freeform 648"/>
              <p:cNvSpPr>
                <a:spLocks/>
              </p:cNvSpPr>
              <p:nvPr/>
            </p:nvSpPr>
            <p:spPr bwMode="auto">
              <a:xfrm>
                <a:off x="4694" y="4196"/>
                <a:ext cx="23" cy="13"/>
              </a:xfrm>
              <a:custGeom>
                <a:avLst/>
                <a:gdLst>
                  <a:gd name="T0" fmla="*/ 110 w 119"/>
                  <a:gd name="T1" fmla="*/ 0 h 67"/>
                  <a:gd name="T2" fmla="*/ 55 w 119"/>
                  <a:gd name="T3" fmla="*/ 21 h 67"/>
                  <a:gd name="T4" fmla="*/ 0 w 119"/>
                  <a:gd name="T5" fmla="*/ 42 h 67"/>
                  <a:gd name="T6" fmla="*/ 9 w 119"/>
                  <a:gd name="T7" fmla="*/ 67 h 67"/>
                  <a:gd name="T8" fmla="*/ 64 w 119"/>
                  <a:gd name="T9" fmla="*/ 46 h 67"/>
                  <a:gd name="T10" fmla="*/ 119 w 119"/>
                  <a:gd name="T11" fmla="*/ 26 h 67"/>
                  <a:gd name="T12" fmla="*/ 110 w 119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2"/>
                    </a:lnTo>
                    <a:lnTo>
                      <a:pt x="9" y="67"/>
                    </a:lnTo>
                    <a:lnTo>
                      <a:pt x="64" y="46"/>
                    </a:lnTo>
                    <a:lnTo>
                      <a:pt x="119" y="26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1" name="Freeform 649"/>
              <p:cNvSpPr>
                <a:spLocks/>
              </p:cNvSpPr>
              <p:nvPr/>
            </p:nvSpPr>
            <p:spPr bwMode="auto">
              <a:xfrm>
                <a:off x="4695" y="4205"/>
                <a:ext cx="11" cy="4"/>
              </a:xfrm>
              <a:custGeom>
                <a:avLst/>
                <a:gdLst>
                  <a:gd name="T0" fmla="*/ 55 w 55"/>
                  <a:gd name="T1" fmla="*/ 0 h 21"/>
                  <a:gd name="T2" fmla="*/ 0 w 55"/>
                  <a:gd name="T3" fmla="*/ 21 h 21"/>
                  <a:gd name="T4" fmla="*/ 0 w 55"/>
                  <a:gd name="T5" fmla="*/ 21 h 21"/>
                  <a:gd name="T6" fmla="*/ 55 w 55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1">
                    <a:moveTo>
                      <a:pt x="55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2" name="Line 650"/>
              <p:cNvSpPr>
                <a:spLocks noChangeShapeType="1"/>
              </p:cNvSpPr>
              <p:nvPr/>
            </p:nvSpPr>
            <p:spPr bwMode="auto">
              <a:xfrm>
                <a:off x="4695" y="42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3" name="Freeform 651"/>
              <p:cNvSpPr>
                <a:spLocks/>
              </p:cNvSpPr>
              <p:nvPr/>
            </p:nvSpPr>
            <p:spPr bwMode="auto">
              <a:xfrm>
                <a:off x="4695" y="4201"/>
                <a:ext cx="24" cy="13"/>
              </a:xfrm>
              <a:custGeom>
                <a:avLst/>
                <a:gdLst>
                  <a:gd name="T0" fmla="*/ 110 w 120"/>
                  <a:gd name="T1" fmla="*/ 0 h 65"/>
                  <a:gd name="T2" fmla="*/ 55 w 120"/>
                  <a:gd name="T3" fmla="*/ 20 h 65"/>
                  <a:gd name="T4" fmla="*/ 0 w 120"/>
                  <a:gd name="T5" fmla="*/ 41 h 65"/>
                  <a:gd name="T6" fmla="*/ 9 w 120"/>
                  <a:gd name="T7" fmla="*/ 65 h 65"/>
                  <a:gd name="T8" fmla="*/ 64 w 120"/>
                  <a:gd name="T9" fmla="*/ 44 h 65"/>
                  <a:gd name="T10" fmla="*/ 120 w 120"/>
                  <a:gd name="T11" fmla="*/ 24 h 65"/>
                  <a:gd name="T12" fmla="*/ 110 w 12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110" y="0"/>
                    </a:moveTo>
                    <a:lnTo>
                      <a:pt x="55" y="20"/>
                    </a:lnTo>
                    <a:lnTo>
                      <a:pt x="0" y="41"/>
                    </a:lnTo>
                    <a:lnTo>
                      <a:pt x="9" y="65"/>
                    </a:lnTo>
                    <a:lnTo>
                      <a:pt x="64" y="44"/>
                    </a:lnTo>
                    <a:lnTo>
                      <a:pt x="120" y="24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4" name="Freeform 652"/>
              <p:cNvSpPr>
                <a:spLocks/>
              </p:cNvSpPr>
              <p:nvPr/>
            </p:nvSpPr>
            <p:spPr bwMode="auto">
              <a:xfrm>
                <a:off x="4695" y="4201"/>
                <a:ext cx="24" cy="13"/>
              </a:xfrm>
              <a:custGeom>
                <a:avLst/>
                <a:gdLst>
                  <a:gd name="T0" fmla="*/ 110 w 120"/>
                  <a:gd name="T1" fmla="*/ 0 h 65"/>
                  <a:gd name="T2" fmla="*/ 55 w 120"/>
                  <a:gd name="T3" fmla="*/ 20 h 65"/>
                  <a:gd name="T4" fmla="*/ 0 w 120"/>
                  <a:gd name="T5" fmla="*/ 41 h 65"/>
                  <a:gd name="T6" fmla="*/ 9 w 120"/>
                  <a:gd name="T7" fmla="*/ 65 h 65"/>
                  <a:gd name="T8" fmla="*/ 64 w 120"/>
                  <a:gd name="T9" fmla="*/ 44 h 65"/>
                  <a:gd name="T10" fmla="*/ 120 w 120"/>
                  <a:gd name="T11" fmla="*/ 24 h 65"/>
                  <a:gd name="T12" fmla="*/ 110 w 120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110" y="0"/>
                    </a:moveTo>
                    <a:lnTo>
                      <a:pt x="55" y="20"/>
                    </a:lnTo>
                    <a:lnTo>
                      <a:pt x="0" y="41"/>
                    </a:lnTo>
                    <a:lnTo>
                      <a:pt x="9" y="65"/>
                    </a:lnTo>
                    <a:lnTo>
                      <a:pt x="64" y="44"/>
                    </a:lnTo>
                    <a:lnTo>
                      <a:pt x="120" y="24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5" name="Freeform 653"/>
              <p:cNvSpPr>
                <a:spLocks/>
              </p:cNvSpPr>
              <p:nvPr/>
            </p:nvSpPr>
            <p:spPr bwMode="auto">
              <a:xfrm>
                <a:off x="4697" y="4210"/>
                <a:ext cx="11" cy="4"/>
              </a:xfrm>
              <a:custGeom>
                <a:avLst/>
                <a:gdLst>
                  <a:gd name="T0" fmla="*/ 55 w 55"/>
                  <a:gd name="T1" fmla="*/ 0 h 22"/>
                  <a:gd name="T2" fmla="*/ 0 w 55"/>
                  <a:gd name="T3" fmla="*/ 21 h 22"/>
                  <a:gd name="T4" fmla="*/ 0 w 55"/>
                  <a:gd name="T5" fmla="*/ 22 h 22"/>
                  <a:gd name="T6" fmla="*/ 55 w 5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2">
                    <a:moveTo>
                      <a:pt x="55" y="0"/>
                    </a:moveTo>
                    <a:lnTo>
                      <a:pt x="0" y="21"/>
                    </a:lnTo>
                    <a:lnTo>
                      <a:pt x="0" y="2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6" name="Line 654"/>
              <p:cNvSpPr>
                <a:spLocks noChangeShapeType="1"/>
              </p:cNvSpPr>
              <p:nvPr/>
            </p:nvSpPr>
            <p:spPr bwMode="auto">
              <a:xfrm>
                <a:off x="4697" y="42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7" name="Freeform 655"/>
              <p:cNvSpPr>
                <a:spLocks/>
              </p:cNvSpPr>
              <p:nvPr/>
            </p:nvSpPr>
            <p:spPr bwMode="auto">
              <a:xfrm>
                <a:off x="4697" y="4206"/>
                <a:ext cx="24" cy="13"/>
              </a:xfrm>
              <a:custGeom>
                <a:avLst/>
                <a:gdLst>
                  <a:gd name="T0" fmla="*/ 111 w 121"/>
                  <a:gd name="T1" fmla="*/ 0 h 68"/>
                  <a:gd name="T2" fmla="*/ 55 w 121"/>
                  <a:gd name="T3" fmla="*/ 21 h 68"/>
                  <a:gd name="T4" fmla="*/ 0 w 121"/>
                  <a:gd name="T5" fmla="*/ 43 h 68"/>
                  <a:gd name="T6" fmla="*/ 11 w 121"/>
                  <a:gd name="T7" fmla="*/ 68 h 68"/>
                  <a:gd name="T8" fmla="*/ 66 w 121"/>
                  <a:gd name="T9" fmla="*/ 47 h 68"/>
                  <a:gd name="T10" fmla="*/ 121 w 121"/>
                  <a:gd name="T11" fmla="*/ 25 h 68"/>
                  <a:gd name="T12" fmla="*/ 111 w 121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8">
                    <a:moveTo>
                      <a:pt x="111" y="0"/>
                    </a:moveTo>
                    <a:lnTo>
                      <a:pt x="55" y="21"/>
                    </a:lnTo>
                    <a:lnTo>
                      <a:pt x="0" y="43"/>
                    </a:lnTo>
                    <a:lnTo>
                      <a:pt x="11" y="68"/>
                    </a:lnTo>
                    <a:lnTo>
                      <a:pt x="66" y="47"/>
                    </a:lnTo>
                    <a:lnTo>
                      <a:pt x="121" y="2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8" name="Freeform 656"/>
              <p:cNvSpPr>
                <a:spLocks/>
              </p:cNvSpPr>
              <p:nvPr/>
            </p:nvSpPr>
            <p:spPr bwMode="auto">
              <a:xfrm>
                <a:off x="4697" y="4206"/>
                <a:ext cx="24" cy="13"/>
              </a:xfrm>
              <a:custGeom>
                <a:avLst/>
                <a:gdLst>
                  <a:gd name="T0" fmla="*/ 111 w 121"/>
                  <a:gd name="T1" fmla="*/ 0 h 68"/>
                  <a:gd name="T2" fmla="*/ 55 w 121"/>
                  <a:gd name="T3" fmla="*/ 21 h 68"/>
                  <a:gd name="T4" fmla="*/ 0 w 121"/>
                  <a:gd name="T5" fmla="*/ 43 h 68"/>
                  <a:gd name="T6" fmla="*/ 11 w 121"/>
                  <a:gd name="T7" fmla="*/ 68 h 68"/>
                  <a:gd name="T8" fmla="*/ 66 w 121"/>
                  <a:gd name="T9" fmla="*/ 47 h 68"/>
                  <a:gd name="T10" fmla="*/ 121 w 121"/>
                  <a:gd name="T11" fmla="*/ 25 h 68"/>
                  <a:gd name="T12" fmla="*/ 111 w 121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68">
                    <a:moveTo>
                      <a:pt x="111" y="0"/>
                    </a:moveTo>
                    <a:lnTo>
                      <a:pt x="55" y="21"/>
                    </a:lnTo>
                    <a:lnTo>
                      <a:pt x="0" y="43"/>
                    </a:lnTo>
                    <a:lnTo>
                      <a:pt x="11" y="68"/>
                    </a:lnTo>
                    <a:lnTo>
                      <a:pt x="66" y="47"/>
                    </a:lnTo>
                    <a:lnTo>
                      <a:pt x="121" y="25"/>
                    </a:lnTo>
                    <a:lnTo>
                      <a:pt x="1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9" name="Freeform 657"/>
              <p:cNvSpPr>
                <a:spLocks/>
              </p:cNvSpPr>
              <p:nvPr/>
            </p:nvSpPr>
            <p:spPr bwMode="auto">
              <a:xfrm>
                <a:off x="4699" y="4215"/>
                <a:ext cx="11" cy="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1 h 25"/>
                  <a:gd name="T4" fmla="*/ 2 w 55"/>
                  <a:gd name="T5" fmla="*/ 25 h 25"/>
                  <a:gd name="T6" fmla="*/ 55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1"/>
                    </a:lnTo>
                    <a:lnTo>
                      <a:pt x="2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0" name="Line 658"/>
              <p:cNvSpPr>
                <a:spLocks noChangeShapeType="1"/>
              </p:cNvSpPr>
              <p:nvPr/>
            </p:nvSpPr>
            <p:spPr bwMode="auto">
              <a:xfrm>
                <a:off x="4699" y="4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1" name="Freeform 659"/>
              <p:cNvSpPr>
                <a:spLocks/>
              </p:cNvSpPr>
              <p:nvPr/>
            </p:nvSpPr>
            <p:spPr bwMode="auto">
              <a:xfrm>
                <a:off x="4700" y="4210"/>
                <a:ext cx="23" cy="15"/>
              </a:xfrm>
              <a:custGeom>
                <a:avLst/>
                <a:gdLst>
                  <a:gd name="T0" fmla="*/ 106 w 117"/>
                  <a:gd name="T1" fmla="*/ 0 h 75"/>
                  <a:gd name="T2" fmla="*/ 53 w 117"/>
                  <a:gd name="T3" fmla="*/ 26 h 75"/>
                  <a:gd name="T4" fmla="*/ 0 w 117"/>
                  <a:gd name="T5" fmla="*/ 51 h 75"/>
                  <a:gd name="T6" fmla="*/ 11 w 117"/>
                  <a:gd name="T7" fmla="*/ 75 h 75"/>
                  <a:gd name="T8" fmla="*/ 64 w 117"/>
                  <a:gd name="T9" fmla="*/ 50 h 75"/>
                  <a:gd name="T10" fmla="*/ 117 w 117"/>
                  <a:gd name="T11" fmla="*/ 24 h 75"/>
                  <a:gd name="T12" fmla="*/ 106 w 117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1" y="75"/>
                    </a:lnTo>
                    <a:lnTo>
                      <a:pt x="64" y="50"/>
                    </a:lnTo>
                    <a:lnTo>
                      <a:pt x="117" y="2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2" name="Freeform 660"/>
              <p:cNvSpPr>
                <a:spLocks/>
              </p:cNvSpPr>
              <p:nvPr/>
            </p:nvSpPr>
            <p:spPr bwMode="auto">
              <a:xfrm>
                <a:off x="4700" y="4210"/>
                <a:ext cx="23" cy="15"/>
              </a:xfrm>
              <a:custGeom>
                <a:avLst/>
                <a:gdLst>
                  <a:gd name="T0" fmla="*/ 106 w 117"/>
                  <a:gd name="T1" fmla="*/ 0 h 75"/>
                  <a:gd name="T2" fmla="*/ 53 w 117"/>
                  <a:gd name="T3" fmla="*/ 26 h 75"/>
                  <a:gd name="T4" fmla="*/ 0 w 117"/>
                  <a:gd name="T5" fmla="*/ 51 h 75"/>
                  <a:gd name="T6" fmla="*/ 11 w 117"/>
                  <a:gd name="T7" fmla="*/ 75 h 75"/>
                  <a:gd name="T8" fmla="*/ 64 w 117"/>
                  <a:gd name="T9" fmla="*/ 50 h 75"/>
                  <a:gd name="T10" fmla="*/ 117 w 117"/>
                  <a:gd name="T11" fmla="*/ 24 h 75"/>
                  <a:gd name="T12" fmla="*/ 106 w 117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1" y="75"/>
                    </a:lnTo>
                    <a:lnTo>
                      <a:pt x="64" y="50"/>
                    </a:lnTo>
                    <a:lnTo>
                      <a:pt x="117" y="24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3" name="Freeform 661"/>
              <p:cNvSpPr>
                <a:spLocks/>
              </p:cNvSpPr>
              <p:nvPr/>
            </p:nvSpPr>
            <p:spPr bwMode="auto">
              <a:xfrm>
                <a:off x="4702" y="4220"/>
                <a:ext cx="11" cy="5"/>
              </a:xfrm>
              <a:custGeom>
                <a:avLst/>
                <a:gdLst>
                  <a:gd name="T0" fmla="*/ 53 w 53"/>
                  <a:gd name="T1" fmla="*/ 0 h 26"/>
                  <a:gd name="T2" fmla="*/ 0 w 53"/>
                  <a:gd name="T3" fmla="*/ 25 h 26"/>
                  <a:gd name="T4" fmla="*/ 0 w 53"/>
                  <a:gd name="T5" fmla="*/ 26 h 26"/>
                  <a:gd name="T6" fmla="*/ 53 w 5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53" y="0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4" name="Line 662"/>
              <p:cNvSpPr>
                <a:spLocks noChangeShapeType="1"/>
              </p:cNvSpPr>
              <p:nvPr/>
            </p:nvSpPr>
            <p:spPr bwMode="auto">
              <a:xfrm>
                <a:off x="4702" y="42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5" name="Freeform 663"/>
              <p:cNvSpPr>
                <a:spLocks/>
              </p:cNvSpPr>
              <p:nvPr/>
            </p:nvSpPr>
            <p:spPr bwMode="auto">
              <a:xfrm>
                <a:off x="4702" y="4214"/>
                <a:ext cx="24" cy="16"/>
              </a:xfrm>
              <a:custGeom>
                <a:avLst/>
                <a:gdLst>
                  <a:gd name="T0" fmla="*/ 106 w 118"/>
                  <a:gd name="T1" fmla="*/ 0 h 76"/>
                  <a:gd name="T2" fmla="*/ 53 w 118"/>
                  <a:gd name="T3" fmla="*/ 27 h 76"/>
                  <a:gd name="T4" fmla="*/ 0 w 118"/>
                  <a:gd name="T5" fmla="*/ 53 h 76"/>
                  <a:gd name="T6" fmla="*/ 12 w 118"/>
                  <a:gd name="T7" fmla="*/ 76 h 76"/>
                  <a:gd name="T8" fmla="*/ 65 w 118"/>
                  <a:gd name="T9" fmla="*/ 50 h 76"/>
                  <a:gd name="T10" fmla="*/ 118 w 118"/>
                  <a:gd name="T11" fmla="*/ 23 h 76"/>
                  <a:gd name="T12" fmla="*/ 106 w 118"/>
                  <a:gd name="T1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6">
                    <a:moveTo>
                      <a:pt x="106" y="0"/>
                    </a:moveTo>
                    <a:lnTo>
                      <a:pt x="53" y="27"/>
                    </a:lnTo>
                    <a:lnTo>
                      <a:pt x="0" y="53"/>
                    </a:lnTo>
                    <a:lnTo>
                      <a:pt x="12" y="76"/>
                    </a:lnTo>
                    <a:lnTo>
                      <a:pt x="65" y="50"/>
                    </a:lnTo>
                    <a:lnTo>
                      <a:pt x="118" y="23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6" name="Freeform 664"/>
              <p:cNvSpPr>
                <a:spLocks/>
              </p:cNvSpPr>
              <p:nvPr/>
            </p:nvSpPr>
            <p:spPr bwMode="auto">
              <a:xfrm>
                <a:off x="4702" y="4214"/>
                <a:ext cx="24" cy="16"/>
              </a:xfrm>
              <a:custGeom>
                <a:avLst/>
                <a:gdLst>
                  <a:gd name="T0" fmla="*/ 106 w 118"/>
                  <a:gd name="T1" fmla="*/ 0 h 76"/>
                  <a:gd name="T2" fmla="*/ 53 w 118"/>
                  <a:gd name="T3" fmla="*/ 27 h 76"/>
                  <a:gd name="T4" fmla="*/ 0 w 118"/>
                  <a:gd name="T5" fmla="*/ 53 h 76"/>
                  <a:gd name="T6" fmla="*/ 12 w 118"/>
                  <a:gd name="T7" fmla="*/ 76 h 76"/>
                  <a:gd name="T8" fmla="*/ 65 w 118"/>
                  <a:gd name="T9" fmla="*/ 50 h 76"/>
                  <a:gd name="T10" fmla="*/ 118 w 118"/>
                  <a:gd name="T11" fmla="*/ 23 h 76"/>
                  <a:gd name="T12" fmla="*/ 106 w 118"/>
                  <a:gd name="T1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76">
                    <a:moveTo>
                      <a:pt x="106" y="0"/>
                    </a:moveTo>
                    <a:lnTo>
                      <a:pt x="53" y="27"/>
                    </a:lnTo>
                    <a:lnTo>
                      <a:pt x="0" y="53"/>
                    </a:lnTo>
                    <a:lnTo>
                      <a:pt x="12" y="76"/>
                    </a:lnTo>
                    <a:lnTo>
                      <a:pt x="65" y="50"/>
                    </a:lnTo>
                    <a:lnTo>
                      <a:pt x="118" y="23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7" name="Freeform 665"/>
              <p:cNvSpPr>
                <a:spLocks/>
              </p:cNvSpPr>
              <p:nvPr/>
            </p:nvSpPr>
            <p:spPr bwMode="auto">
              <a:xfrm>
                <a:off x="4715" y="4219"/>
                <a:ext cx="11" cy="5"/>
              </a:xfrm>
              <a:custGeom>
                <a:avLst/>
                <a:gdLst>
                  <a:gd name="T0" fmla="*/ 0 w 53"/>
                  <a:gd name="T1" fmla="*/ 27 h 27"/>
                  <a:gd name="T2" fmla="*/ 53 w 53"/>
                  <a:gd name="T3" fmla="*/ 0 h 27"/>
                  <a:gd name="T4" fmla="*/ 53 w 53"/>
                  <a:gd name="T5" fmla="*/ 1 h 27"/>
                  <a:gd name="T6" fmla="*/ 0 w 53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7">
                    <a:moveTo>
                      <a:pt x="0" y="27"/>
                    </a:moveTo>
                    <a:lnTo>
                      <a:pt x="53" y="0"/>
                    </a:lnTo>
                    <a:lnTo>
                      <a:pt x="53" y="1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8" name="Line 666"/>
              <p:cNvSpPr>
                <a:spLocks noChangeShapeType="1"/>
              </p:cNvSpPr>
              <p:nvPr/>
            </p:nvSpPr>
            <p:spPr bwMode="auto">
              <a:xfrm>
                <a:off x="4726" y="4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9" name="Freeform 667"/>
              <p:cNvSpPr>
                <a:spLocks/>
              </p:cNvSpPr>
              <p:nvPr/>
            </p:nvSpPr>
            <p:spPr bwMode="auto">
              <a:xfrm>
                <a:off x="4704" y="4219"/>
                <a:ext cx="24" cy="15"/>
              </a:xfrm>
              <a:custGeom>
                <a:avLst/>
                <a:gdLst>
                  <a:gd name="T0" fmla="*/ 106 w 117"/>
                  <a:gd name="T1" fmla="*/ 0 h 75"/>
                  <a:gd name="T2" fmla="*/ 53 w 117"/>
                  <a:gd name="T3" fmla="*/ 26 h 75"/>
                  <a:gd name="T4" fmla="*/ 0 w 117"/>
                  <a:gd name="T5" fmla="*/ 51 h 75"/>
                  <a:gd name="T6" fmla="*/ 11 w 117"/>
                  <a:gd name="T7" fmla="*/ 75 h 75"/>
                  <a:gd name="T8" fmla="*/ 64 w 117"/>
                  <a:gd name="T9" fmla="*/ 50 h 75"/>
                  <a:gd name="T10" fmla="*/ 117 w 117"/>
                  <a:gd name="T11" fmla="*/ 25 h 75"/>
                  <a:gd name="T12" fmla="*/ 106 w 117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1" y="75"/>
                    </a:lnTo>
                    <a:lnTo>
                      <a:pt x="64" y="50"/>
                    </a:lnTo>
                    <a:lnTo>
                      <a:pt x="117" y="2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0" name="Freeform 668"/>
              <p:cNvSpPr>
                <a:spLocks/>
              </p:cNvSpPr>
              <p:nvPr/>
            </p:nvSpPr>
            <p:spPr bwMode="auto">
              <a:xfrm>
                <a:off x="4704" y="4219"/>
                <a:ext cx="24" cy="15"/>
              </a:xfrm>
              <a:custGeom>
                <a:avLst/>
                <a:gdLst>
                  <a:gd name="T0" fmla="*/ 106 w 117"/>
                  <a:gd name="T1" fmla="*/ 0 h 75"/>
                  <a:gd name="T2" fmla="*/ 53 w 117"/>
                  <a:gd name="T3" fmla="*/ 26 h 75"/>
                  <a:gd name="T4" fmla="*/ 0 w 117"/>
                  <a:gd name="T5" fmla="*/ 51 h 75"/>
                  <a:gd name="T6" fmla="*/ 11 w 117"/>
                  <a:gd name="T7" fmla="*/ 75 h 75"/>
                  <a:gd name="T8" fmla="*/ 64 w 117"/>
                  <a:gd name="T9" fmla="*/ 50 h 75"/>
                  <a:gd name="T10" fmla="*/ 117 w 117"/>
                  <a:gd name="T11" fmla="*/ 25 h 75"/>
                  <a:gd name="T12" fmla="*/ 106 w 117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1" y="75"/>
                    </a:lnTo>
                    <a:lnTo>
                      <a:pt x="64" y="50"/>
                    </a:lnTo>
                    <a:lnTo>
                      <a:pt x="117" y="25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1" name="Freeform 669"/>
              <p:cNvSpPr>
                <a:spLocks/>
              </p:cNvSpPr>
              <p:nvPr/>
            </p:nvSpPr>
            <p:spPr bwMode="auto">
              <a:xfrm>
                <a:off x="4707" y="4229"/>
                <a:ext cx="10" cy="6"/>
              </a:xfrm>
              <a:custGeom>
                <a:avLst/>
                <a:gdLst>
                  <a:gd name="T0" fmla="*/ 53 w 53"/>
                  <a:gd name="T1" fmla="*/ 0 h 28"/>
                  <a:gd name="T2" fmla="*/ 0 w 53"/>
                  <a:gd name="T3" fmla="*/ 25 h 28"/>
                  <a:gd name="T4" fmla="*/ 0 w 53"/>
                  <a:gd name="T5" fmla="*/ 28 h 28"/>
                  <a:gd name="T6" fmla="*/ 53 w 53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53" y="0"/>
                    </a:moveTo>
                    <a:lnTo>
                      <a:pt x="0" y="25"/>
                    </a:lnTo>
                    <a:lnTo>
                      <a:pt x="0" y="28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2" name="Line 670"/>
              <p:cNvSpPr>
                <a:spLocks noChangeShapeType="1"/>
              </p:cNvSpPr>
              <p:nvPr/>
            </p:nvSpPr>
            <p:spPr bwMode="auto">
              <a:xfrm>
                <a:off x="4707" y="42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3" name="Freeform 671"/>
              <p:cNvSpPr>
                <a:spLocks/>
              </p:cNvSpPr>
              <p:nvPr/>
            </p:nvSpPr>
            <p:spPr bwMode="auto">
              <a:xfrm>
                <a:off x="4707" y="4224"/>
                <a:ext cx="23" cy="16"/>
              </a:xfrm>
              <a:custGeom>
                <a:avLst/>
                <a:gdLst>
                  <a:gd name="T0" fmla="*/ 106 w 119"/>
                  <a:gd name="T1" fmla="*/ 0 h 80"/>
                  <a:gd name="T2" fmla="*/ 53 w 119"/>
                  <a:gd name="T3" fmla="*/ 28 h 80"/>
                  <a:gd name="T4" fmla="*/ 0 w 119"/>
                  <a:gd name="T5" fmla="*/ 56 h 80"/>
                  <a:gd name="T6" fmla="*/ 13 w 119"/>
                  <a:gd name="T7" fmla="*/ 80 h 80"/>
                  <a:gd name="T8" fmla="*/ 66 w 119"/>
                  <a:gd name="T9" fmla="*/ 52 h 80"/>
                  <a:gd name="T10" fmla="*/ 119 w 119"/>
                  <a:gd name="T11" fmla="*/ 24 h 80"/>
                  <a:gd name="T12" fmla="*/ 106 w 119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80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6"/>
                    </a:lnTo>
                    <a:lnTo>
                      <a:pt x="13" y="80"/>
                    </a:lnTo>
                    <a:lnTo>
                      <a:pt x="66" y="52"/>
                    </a:lnTo>
                    <a:lnTo>
                      <a:pt x="119" y="2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4" name="Freeform 672"/>
              <p:cNvSpPr>
                <a:spLocks/>
              </p:cNvSpPr>
              <p:nvPr/>
            </p:nvSpPr>
            <p:spPr bwMode="auto">
              <a:xfrm>
                <a:off x="4707" y="4224"/>
                <a:ext cx="23" cy="16"/>
              </a:xfrm>
              <a:custGeom>
                <a:avLst/>
                <a:gdLst>
                  <a:gd name="T0" fmla="*/ 106 w 119"/>
                  <a:gd name="T1" fmla="*/ 0 h 80"/>
                  <a:gd name="T2" fmla="*/ 53 w 119"/>
                  <a:gd name="T3" fmla="*/ 28 h 80"/>
                  <a:gd name="T4" fmla="*/ 0 w 119"/>
                  <a:gd name="T5" fmla="*/ 56 h 80"/>
                  <a:gd name="T6" fmla="*/ 13 w 119"/>
                  <a:gd name="T7" fmla="*/ 80 h 80"/>
                  <a:gd name="T8" fmla="*/ 66 w 119"/>
                  <a:gd name="T9" fmla="*/ 52 h 80"/>
                  <a:gd name="T10" fmla="*/ 119 w 119"/>
                  <a:gd name="T11" fmla="*/ 24 h 80"/>
                  <a:gd name="T12" fmla="*/ 106 w 119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80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6"/>
                    </a:lnTo>
                    <a:lnTo>
                      <a:pt x="13" y="80"/>
                    </a:lnTo>
                    <a:lnTo>
                      <a:pt x="66" y="52"/>
                    </a:lnTo>
                    <a:lnTo>
                      <a:pt x="119" y="24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5" name="Freeform 673"/>
              <p:cNvSpPr>
                <a:spLocks/>
              </p:cNvSpPr>
              <p:nvPr/>
            </p:nvSpPr>
            <p:spPr bwMode="auto">
              <a:xfrm>
                <a:off x="4709" y="4234"/>
                <a:ext cx="11" cy="6"/>
              </a:xfrm>
              <a:custGeom>
                <a:avLst/>
                <a:gdLst>
                  <a:gd name="T0" fmla="*/ 53 w 53"/>
                  <a:gd name="T1" fmla="*/ 0 h 29"/>
                  <a:gd name="T2" fmla="*/ 0 w 53"/>
                  <a:gd name="T3" fmla="*/ 28 h 29"/>
                  <a:gd name="T4" fmla="*/ 1 w 53"/>
                  <a:gd name="T5" fmla="*/ 29 h 29"/>
                  <a:gd name="T6" fmla="*/ 53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0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6" name="Line 674"/>
              <p:cNvSpPr>
                <a:spLocks noChangeShapeType="1"/>
              </p:cNvSpPr>
              <p:nvPr/>
            </p:nvSpPr>
            <p:spPr bwMode="auto">
              <a:xfrm>
                <a:off x="4709" y="4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7" name="Freeform 675"/>
              <p:cNvSpPr>
                <a:spLocks/>
              </p:cNvSpPr>
              <p:nvPr/>
            </p:nvSpPr>
            <p:spPr bwMode="auto">
              <a:xfrm>
                <a:off x="4709" y="4228"/>
                <a:ext cx="24" cy="16"/>
              </a:xfrm>
              <a:custGeom>
                <a:avLst/>
                <a:gdLst>
                  <a:gd name="T0" fmla="*/ 104 w 116"/>
                  <a:gd name="T1" fmla="*/ 0 h 81"/>
                  <a:gd name="T2" fmla="*/ 52 w 116"/>
                  <a:gd name="T3" fmla="*/ 29 h 81"/>
                  <a:gd name="T4" fmla="*/ 0 w 116"/>
                  <a:gd name="T5" fmla="*/ 58 h 81"/>
                  <a:gd name="T6" fmla="*/ 13 w 116"/>
                  <a:gd name="T7" fmla="*/ 81 h 81"/>
                  <a:gd name="T8" fmla="*/ 65 w 116"/>
                  <a:gd name="T9" fmla="*/ 52 h 81"/>
                  <a:gd name="T10" fmla="*/ 116 w 116"/>
                  <a:gd name="T11" fmla="*/ 23 h 81"/>
                  <a:gd name="T12" fmla="*/ 104 w 11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81">
                    <a:moveTo>
                      <a:pt x="104" y="0"/>
                    </a:moveTo>
                    <a:lnTo>
                      <a:pt x="52" y="29"/>
                    </a:lnTo>
                    <a:lnTo>
                      <a:pt x="0" y="58"/>
                    </a:lnTo>
                    <a:lnTo>
                      <a:pt x="13" y="81"/>
                    </a:lnTo>
                    <a:lnTo>
                      <a:pt x="65" y="52"/>
                    </a:lnTo>
                    <a:lnTo>
                      <a:pt x="116" y="23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8" name="Freeform 676"/>
              <p:cNvSpPr>
                <a:spLocks/>
              </p:cNvSpPr>
              <p:nvPr/>
            </p:nvSpPr>
            <p:spPr bwMode="auto">
              <a:xfrm>
                <a:off x="4709" y="4228"/>
                <a:ext cx="24" cy="16"/>
              </a:xfrm>
              <a:custGeom>
                <a:avLst/>
                <a:gdLst>
                  <a:gd name="T0" fmla="*/ 104 w 116"/>
                  <a:gd name="T1" fmla="*/ 0 h 81"/>
                  <a:gd name="T2" fmla="*/ 52 w 116"/>
                  <a:gd name="T3" fmla="*/ 29 h 81"/>
                  <a:gd name="T4" fmla="*/ 0 w 116"/>
                  <a:gd name="T5" fmla="*/ 58 h 81"/>
                  <a:gd name="T6" fmla="*/ 13 w 116"/>
                  <a:gd name="T7" fmla="*/ 81 h 81"/>
                  <a:gd name="T8" fmla="*/ 65 w 116"/>
                  <a:gd name="T9" fmla="*/ 52 h 81"/>
                  <a:gd name="T10" fmla="*/ 116 w 116"/>
                  <a:gd name="T11" fmla="*/ 23 h 81"/>
                  <a:gd name="T12" fmla="*/ 104 w 11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81">
                    <a:moveTo>
                      <a:pt x="104" y="0"/>
                    </a:moveTo>
                    <a:lnTo>
                      <a:pt x="52" y="29"/>
                    </a:lnTo>
                    <a:lnTo>
                      <a:pt x="0" y="58"/>
                    </a:lnTo>
                    <a:lnTo>
                      <a:pt x="13" y="81"/>
                    </a:lnTo>
                    <a:lnTo>
                      <a:pt x="65" y="52"/>
                    </a:lnTo>
                    <a:lnTo>
                      <a:pt x="116" y="23"/>
                    </a:lnTo>
                    <a:lnTo>
                      <a:pt x="10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9" name="Freeform 677"/>
              <p:cNvSpPr>
                <a:spLocks/>
              </p:cNvSpPr>
              <p:nvPr/>
            </p:nvSpPr>
            <p:spPr bwMode="auto">
              <a:xfrm>
                <a:off x="4712" y="4239"/>
                <a:ext cx="10" cy="6"/>
              </a:xfrm>
              <a:custGeom>
                <a:avLst/>
                <a:gdLst>
                  <a:gd name="T0" fmla="*/ 52 w 52"/>
                  <a:gd name="T1" fmla="*/ 0 h 30"/>
                  <a:gd name="T2" fmla="*/ 0 w 52"/>
                  <a:gd name="T3" fmla="*/ 29 h 30"/>
                  <a:gd name="T4" fmla="*/ 1 w 52"/>
                  <a:gd name="T5" fmla="*/ 30 h 30"/>
                  <a:gd name="T6" fmla="*/ 52 w 52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52" y="0"/>
                    </a:moveTo>
                    <a:lnTo>
                      <a:pt x="0" y="29"/>
                    </a:lnTo>
                    <a:lnTo>
                      <a:pt x="1" y="3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0" name="Line 678"/>
              <p:cNvSpPr>
                <a:spLocks noChangeShapeType="1"/>
              </p:cNvSpPr>
              <p:nvPr/>
            </p:nvSpPr>
            <p:spPr bwMode="auto">
              <a:xfrm>
                <a:off x="4712" y="4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1" name="Freeform 679"/>
              <p:cNvSpPr>
                <a:spLocks/>
              </p:cNvSpPr>
              <p:nvPr/>
            </p:nvSpPr>
            <p:spPr bwMode="auto">
              <a:xfrm>
                <a:off x="4712" y="4233"/>
                <a:ext cx="23" cy="16"/>
              </a:xfrm>
              <a:custGeom>
                <a:avLst/>
                <a:gdLst>
                  <a:gd name="T0" fmla="*/ 101 w 115"/>
                  <a:gd name="T1" fmla="*/ 0 h 83"/>
                  <a:gd name="T2" fmla="*/ 51 w 115"/>
                  <a:gd name="T3" fmla="*/ 30 h 83"/>
                  <a:gd name="T4" fmla="*/ 0 w 115"/>
                  <a:gd name="T5" fmla="*/ 60 h 83"/>
                  <a:gd name="T6" fmla="*/ 14 w 115"/>
                  <a:gd name="T7" fmla="*/ 83 h 83"/>
                  <a:gd name="T8" fmla="*/ 64 w 115"/>
                  <a:gd name="T9" fmla="*/ 53 h 83"/>
                  <a:gd name="T10" fmla="*/ 115 w 115"/>
                  <a:gd name="T11" fmla="*/ 23 h 83"/>
                  <a:gd name="T12" fmla="*/ 101 w 115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01" y="0"/>
                    </a:moveTo>
                    <a:lnTo>
                      <a:pt x="51" y="30"/>
                    </a:lnTo>
                    <a:lnTo>
                      <a:pt x="0" y="60"/>
                    </a:lnTo>
                    <a:lnTo>
                      <a:pt x="14" y="83"/>
                    </a:ln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2" name="Freeform 680"/>
              <p:cNvSpPr>
                <a:spLocks/>
              </p:cNvSpPr>
              <p:nvPr/>
            </p:nvSpPr>
            <p:spPr bwMode="auto">
              <a:xfrm>
                <a:off x="4712" y="4233"/>
                <a:ext cx="23" cy="16"/>
              </a:xfrm>
              <a:custGeom>
                <a:avLst/>
                <a:gdLst>
                  <a:gd name="T0" fmla="*/ 101 w 115"/>
                  <a:gd name="T1" fmla="*/ 0 h 83"/>
                  <a:gd name="T2" fmla="*/ 51 w 115"/>
                  <a:gd name="T3" fmla="*/ 30 h 83"/>
                  <a:gd name="T4" fmla="*/ 0 w 115"/>
                  <a:gd name="T5" fmla="*/ 60 h 83"/>
                  <a:gd name="T6" fmla="*/ 14 w 115"/>
                  <a:gd name="T7" fmla="*/ 83 h 83"/>
                  <a:gd name="T8" fmla="*/ 64 w 115"/>
                  <a:gd name="T9" fmla="*/ 53 h 83"/>
                  <a:gd name="T10" fmla="*/ 115 w 115"/>
                  <a:gd name="T11" fmla="*/ 23 h 83"/>
                  <a:gd name="T12" fmla="*/ 101 w 115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01" y="0"/>
                    </a:moveTo>
                    <a:lnTo>
                      <a:pt x="51" y="30"/>
                    </a:lnTo>
                    <a:lnTo>
                      <a:pt x="0" y="60"/>
                    </a:lnTo>
                    <a:lnTo>
                      <a:pt x="14" y="83"/>
                    </a:ln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3" name="Freeform 681"/>
              <p:cNvSpPr>
                <a:spLocks/>
              </p:cNvSpPr>
              <p:nvPr/>
            </p:nvSpPr>
            <p:spPr bwMode="auto">
              <a:xfrm>
                <a:off x="4715" y="4243"/>
                <a:ext cx="10" cy="7"/>
              </a:xfrm>
              <a:custGeom>
                <a:avLst/>
                <a:gdLst>
                  <a:gd name="T0" fmla="*/ 50 w 50"/>
                  <a:gd name="T1" fmla="*/ 0 h 32"/>
                  <a:gd name="T2" fmla="*/ 0 w 50"/>
                  <a:gd name="T3" fmla="*/ 30 h 32"/>
                  <a:gd name="T4" fmla="*/ 0 w 50"/>
                  <a:gd name="T5" fmla="*/ 32 h 32"/>
                  <a:gd name="T6" fmla="*/ 50 w 50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2">
                    <a:moveTo>
                      <a:pt x="50" y="0"/>
                    </a:moveTo>
                    <a:lnTo>
                      <a:pt x="0" y="30"/>
                    </a:lnTo>
                    <a:lnTo>
                      <a:pt x="0" y="3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4" name="Line 682"/>
              <p:cNvSpPr>
                <a:spLocks noChangeShapeType="1"/>
              </p:cNvSpPr>
              <p:nvPr/>
            </p:nvSpPr>
            <p:spPr bwMode="auto">
              <a:xfrm>
                <a:off x="4715" y="42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5" name="Freeform 683"/>
              <p:cNvSpPr>
                <a:spLocks/>
              </p:cNvSpPr>
              <p:nvPr/>
            </p:nvSpPr>
            <p:spPr bwMode="auto">
              <a:xfrm>
                <a:off x="4715" y="4237"/>
                <a:ext cx="23" cy="17"/>
              </a:xfrm>
              <a:custGeom>
                <a:avLst/>
                <a:gdLst>
                  <a:gd name="T0" fmla="*/ 101 w 115"/>
                  <a:gd name="T1" fmla="*/ 0 h 86"/>
                  <a:gd name="T2" fmla="*/ 50 w 115"/>
                  <a:gd name="T3" fmla="*/ 32 h 86"/>
                  <a:gd name="T4" fmla="*/ 0 w 115"/>
                  <a:gd name="T5" fmla="*/ 64 h 86"/>
                  <a:gd name="T6" fmla="*/ 14 w 115"/>
                  <a:gd name="T7" fmla="*/ 86 h 86"/>
                  <a:gd name="T8" fmla="*/ 64 w 115"/>
                  <a:gd name="T9" fmla="*/ 54 h 86"/>
                  <a:gd name="T10" fmla="*/ 115 w 115"/>
                  <a:gd name="T11" fmla="*/ 22 h 86"/>
                  <a:gd name="T12" fmla="*/ 101 w 115"/>
                  <a:gd name="T1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01" y="0"/>
                    </a:moveTo>
                    <a:lnTo>
                      <a:pt x="50" y="32"/>
                    </a:lnTo>
                    <a:lnTo>
                      <a:pt x="0" y="64"/>
                    </a:lnTo>
                    <a:lnTo>
                      <a:pt x="14" y="86"/>
                    </a:lnTo>
                    <a:lnTo>
                      <a:pt x="64" y="54"/>
                    </a:lnTo>
                    <a:lnTo>
                      <a:pt x="115" y="2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6" name="Freeform 684"/>
              <p:cNvSpPr>
                <a:spLocks/>
              </p:cNvSpPr>
              <p:nvPr/>
            </p:nvSpPr>
            <p:spPr bwMode="auto">
              <a:xfrm>
                <a:off x="4715" y="4237"/>
                <a:ext cx="23" cy="17"/>
              </a:xfrm>
              <a:custGeom>
                <a:avLst/>
                <a:gdLst>
                  <a:gd name="T0" fmla="*/ 101 w 115"/>
                  <a:gd name="T1" fmla="*/ 0 h 86"/>
                  <a:gd name="T2" fmla="*/ 50 w 115"/>
                  <a:gd name="T3" fmla="*/ 32 h 86"/>
                  <a:gd name="T4" fmla="*/ 0 w 115"/>
                  <a:gd name="T5" fmla="*/ 64 h 86"/>
                  <a:gd name="T6" fmla="*/ 14 w 115"/>
                  <a:gd name="T7" fmla="*/ 86 h 86"/>
                  <a:gd name="T8" fmla="*/ 64 w 115"/>
                  <a:gd name="T9" fmla="*/ 54 h 86"/>
                  <a:gd name="T10" fmla="*/ 115 w 115"/>
                  <a:gd name="T11" fmla="*/ 22 h 86"/>
                  <a:gd name="T12" fmla="*/ 101 w 115"/>
                  <a:gd name="T1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101" y="0"/>
                    </a:moveTo>
                    <a:lnTo>
                      <a:pt x="50" y="32"/>
                    </a:lnTo>
                    <a:lnTo>
                      <a:pt x="0" y="64"/>
                    </a:lnTo>
                    <a:lnTo>
                      <a:pt x="14" y="86"/>
                    </a:lnTo>
                    <a:lnTo>
                      <a:pt x="64" y="54"/>
                    </a:lnTo>
                    <a:lnTo>
                      <a:pt x="115" y="22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7" name="Freeform 685"/>
              <p:cNvSpPr>
                <a:spLocks/>
              </p:cNvSpPr>
              <p:nvPr/>
            </p:nvSpPr>
            <p:spPr bwMode="auto">
              <a:xfrm>
                <a:off x="4728" y="4241"/>
                <a:ext cx="10" cy="7"/>
              </a:xfrm>
              <a:custGeom>
                <a:avLst/>
                <a:gdLst>
                  <a:gd name="T0" fmla="*/ 0 w 51"/>
                  <a:gd name="T1" fmla="*/ 32 h 32"/>
                  <a:gd name="T2" fmla="*/ 51 w 51"/>
                  <a:gd name="T3" fmla="*/ 0 h 32"/>
                  <a:gd name="T4" fmla="*/ 51 w 51"/>
                  <a:gd name="T5" fmla="*/ 2 h 32"/>
                  <a:gd name="T6" fmla="*/ 0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51" y="0"/>
                    </a:lnTo>
                    <a:lnTo>
                      <a:pt x="51" y="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8" name="Line 686"/>
              <p:cNvSpPr>
                <a:spLocks noChangeShapeType="1"/>
              </p:cNvSpPr>
              <p:nvPr/>
            </p:nvSpPr>
            <p:spPr bwMode="auto">
              <a:xfrm>
                <a:off x="4738" y="4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9" name="Freeform 687"/>
              <p:cNvSpPr>
                <a:spLocks/>
              </p:cNvSpPr>
              <p:nvPr/>
            </p:nvSpPr>
            <p:spPr bwMode="auto">
              <a:xfrm>
                <a:off x="4718" y="4242"/>
                <a:ext cx="23" cy="16"/>
              </a:xfrm>
              <a:custGeom>
                <a:avLst/>
                <a:gdLst>
                  <a:gd name="T0" fmla="*/ 101 w 115"/>
                  <a:gd name="T1" fmla="*/ 0 h 83"/>
                  <a:gd name="T2" fmla="*/ 50 w 115"/>
                  <a:gd name="T3" fmla="*/ 30 h 83"/>
                  <a:gd name="T4" fmla="*/ 0 w 115"/>
                  <a:gd name="T5" fmla="*/ 60 h 83"/>
                  <a:gd name="T6" fmla="*/ 13 w 115"/>
                  <a:gd name="T7" fmla="*/ 83 h 83"/>
                  <a:gd name="T8" fmla="*/ 64 w 115"/>
                  <a:gd name="T9" fmla="*/ 53 h 83"/>
                  <a:gd name="T10" fmla="*/ 115 w 115"/>
                  <a:gd name="T11" fmla="*/ 23 h 83"/>
                  <a:gd name="T12" fmla="*/ 101 w 115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01" y="0"/>
                    </a:moveTo>
                    <a:lnTo>
                      <a:pt x="50" y="30"/>
                    </a:lnTo>
                    <a:lnTo>
                      <a:pt x="0" y="60"/>
                    </a:lnTo>
                    <a:lnTo>
                      <a:pt x="13" y="83"/>
                    </a:ln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0" name="Freeform 688"/>
              <p:cNvSpPr>
                <a:spLocks/>
              </p:cNvSpPr>
              <p:nvPr/>
            </p:nvSpPr>
            <p:spPr bwMode="auto">
              <a:xfrm>
                <a:off x="4718" y="4242"/>
                <a:ext cx="23" cy="16"/>
              </a:xfrm>
              <a:custGeom>
                <a:avLst/>
                <a:gdLst>
                  <a:gd name="T0" fmla="*/ 101 w 115"/>
                  <a:gd name="T1" fmla="*/ 0 h 83"/>
                  <a:gd name="T2" fmla="*/ 50 w 115"/>
                  <a:gd name="T3" fmla="*/ 30 h 83"/>
                  <a:gd name="T4" fmla="*/ 0 w 115"/>
                  <a:gd name="T5" fmla="*/ 60 h 83"/>
                  <a:gd name="T6" fmla="*/ 13 w 115"/>
                  <a:gd name="T7" fmla="*/ 83 h 83"/>
                  <a:gd name="T8" fmla="*/ 64 w 115"/>
                  <a:gd name="T9" fmla="*/ 53 h 83"/>
                  <a:gd name="T10" fmla="*/ 115 w 115"/>
                  <a:gd name="T11" fmla="*/ 23 h 83"/>
                  <a:gd name="T12" fmla="*/ 101 w 115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101" y="0"/>
                    </a:moveTo>
                    <a:lnTo>
                      <a:pt x="50" y="30"/>
                    </a:lnTo>
                    <a:lnTo>
                      <a:pt x="0" y="60"/>
                    </a:lnTo>
                    <a:lnTo>
                      <a:pt x="13" y="83"/>
                    </a:lnTo>
                    <a:lnTo>
                      <a:pt x="64" y="53"/>
                    </a:lnTo>
                    <a:lnTo>
                      <a:pt x="115" y="23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1" name="Freeform 689"/>
              <p:cNvSpPr>
                <a:spLocks/>
              </p:cNvSpPr>
              <p:nvPr/>
            </p:nvSpPr>
            <p:spPr bwMode="auto">
              <a:xfrm>
                <a:off x="4720" y="4252"/>
                <a:ext cx="11" cy="7"/>
              </a:xfrm>
              <a:custGeom>
                <a:avLst/>
                <a:gdLst>
                  <a:gd name="T0" fmla="*/ 51 w 51"/>
                  <a:gd name="T1" fmla="*/ 0 h 33"/>
                  <a:gd name="T2" fmla="*/ 0 w 51"/>
                  <a:gd name="T3" fmla="*/ 30 h 33"/>
                  <a:gd name="T4" fmla="*/ 2 w 51"/>
                  <a:gd name="T5" fmla="*/ 33 h 33"/>
                  <a:gd name="T6" fmla="*/ 51 w 51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3">
                    <a:moveTo>
                      <a:pt x="51" y="0"/>
                    </a:moveTo>
                    <a:lnTo>
                      <a:pt x="0" y="30"/>
                    </a:lnTo>
                    <a:lnTo>
                      <a:pt x="2" y="33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2" name="Line 690"/>
              <p:cNvSpPr>
                <a:spLocks noChangeShapeType="1"/>
              </p:cNvSpPr>
              <p:nvPr/>
            </p:nvSpPr>
            <p:spPr bwMode="auto">
              <a:xfrm>
                <a:off x="4720" y="4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3" name="Freeform 691"/>
              <p:cNvSpPr>
                <a:spLocks/>
              </p:cNvSpPr>
              <p:nvPr/>
            </p:nvSpPr>
            <p:spPr bwMode="auto">
              <a:xfrm>
                <a:off x="4721" y="4246"/>
                <a:ext cx="22" cy="17"/>
              </a:xfrm>
              <a:custGeom>
                <a:avLst/>
                <a:gdLst>
                  <a:gd name="T0" fmla="*/ 98 w 113"/>
                  <a:gd name="T1" fmla="*/ 0 h 88"/>
                  <a:gd name="T2" fmla="*/ 49 w 113"/>
                  <a:gd name="T3" fmla="*/ 33 h 88"/>
                  <a:gd name="T4" fmla="*/ 0 w 113"/>
                  <a:gd name="T5" fmla="*/ 66 h 88"/>
                  <a:gd name="T6" fmla="*/ 14 w 113"/>
                  <a:gd name="T7" fmla="*/ 88 h 88"/>
                  <a:gd name="T8" fmla="*/ 64 w 113"/>
                  <a:gd name="T9" fmla="*/ 55 h 88"/>
                  <a:gd name="T10" fmla="*/ 113 w 113"/>
                  <a:gd name="T11" fmla="*/ 21 h 88"/>
                  <a:gd name="T12" fmla="*/ 98 w 113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8">
                    <a:moveTo>
                      <a:pt x="98" y="0"/>
                    </a:moveTo>
                    <a:lnTo>
                      <a:pt x="49" y="33"/>
                    </a:lnTo>
                    <a:lnTo>
                      <a:pt x="0" y="66"/>
                    </a:lnTo>
                    <a:lnTo>
                      <a:pt x="14" y="88"/>
                    </a:lnTo>
                    <a:lnTo>
                      <a:pt x="64" y="55"/>
                    </a:lnTo>
                    <a:lnTo>
                      <a:pt x="113" y="2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4" name="Freeform 692"/>
              <p:cNvSpPr>
                <a:spLocks/>
              </p:cNvSpPr>
              <p:nvPr/>
            </p:nvSpPr>
            <p:spPr bwMode="auto">
              <a:xfrm>
                <a:off x="4721" y="4246"/>
                <a:ext cx="22" cy="17"/>
              </a:xfrm>
              <a:custGeom>
                <a:avLst/>
                <a:gdLst>
                  <a:gd name="T0" fmla="*/ 98 w 113"/>
                  <a:gd name="T1" fmla="*/ 0 h 88"/>
                  <a:gd name="T2" fmla="*/ 49 w 113"/>
                  <a:gd name="T3" fmla="*/ 33 h 88"/>
                  <a:gd name="T4" fmla="*/ 0 w 113"/>
                  <a:gd name="T5" fmla="*/ 66 h 88"/>
                  <a:gd name="T6" fmla="*/ 14 w 113"/>
                  <a:gd name="T7" fmla="*/ 88 h 88"/>
                  <a:gd name="T8" fmla="*/ 64 w 113"/>
                  <a:gd name="T9" fmla="*/ 55 h 88"/>
                  <a:gd name="T10" fmla="*/ 113 w 113"/>
                  <a:gd name="T11" fmla="*/ 21 h 88"/>
                  <a:gd name="T12" fmla="*/ 98 w 113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88">
                    <a:moveTo>
                      <a:pt x="98" y="0"/>
                    </a:moveTo>
                    <a:lnTo>
                      <a:pt x="49" y="33"/>
                    </a:lnTo>
                    <a:lnTo>
                      <a:pt x="0" y="66"/>
                    </a:lnTo>
                    <a:lnTo>
                      <a:pt x="14" y="88"/>
                    </a:lnTo>
                    <a:lnTo>
                      <a:pt x="64" y="55"/>
                    </a:lnTo>
                    <a:lnTo>
                      <a:pt x="113" y="21"/>
                    </a:lnTo>
                    <a:lnTo>
                      <a:pt x="9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5" name="Freeform 693"/>
              <p:cNvSpPr>
                <a:spLocks/>
              </p:cNvSpPr>
              <p:nvPr/>
            </p:nvSpPr>
            <p:spPr bwMode="auto">
              <a:xfrm>
                <a:off x="4724" y="4250"/>
                <a:ext cx="22" cy="18"/>
              </a:xfrm>
              <a:custGeom>
                <a:avLst/>
                <a:gdLst>
                  <a:gd name="T0" fmla="*/ 99 w 114"/>
                  <a:gd name="T1" fmla="*/ 0 h 89"/>
                  <a:gd name="T2" fmla="*/ 50 w 114"/>
                  <a:gd name="T3" fmla="*/ 34 h 89"/>
                  <a:gd name="T4" fmla="*/ 0 w 114"/>
                  <a:gd name="T5" fmla="*/ 67 h 89"/>
                  <a:gd name="T6" fmla="*/ 15 w 114"/>
                  <a:gd name="T7" fmla="*/ 89 h 89"/>
                  <a:gd name="T8" fmla="*/ 65 w 114"/>
                  <a:gd name="T9" fmla="*/ 56 h 89"/>
                  <a:gd name="T10" fmla="*/ 114 w 114"/>
                  <a:gd name="T11" fmla="*/ 22 h 89"/>
                  <a:gd name="T12" fmla="*/ 99 w 114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9">
                    <a:moveTo>
                      <a:pt x="99" y="0"/>
                    </a:moveTo>
                    <a:lnTo>
                      <a:pt x="50" y="34"/>
                    </a:lnTo>
                    <a:lnTo>
                      <a:pt x="0" y="67"/>
                    </a:lnTo>
                    <a:lnTo>
                      <a:pt x="15" y="89"/>
                    </a:lnTo>
                    <a:lnTo>
                      <a:pt x="65" y="56"/>
                    </a:lnTo>
                    <a:lnTo>
                      <a:pt x="114" y="22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6" name="Freeform 694"/>
              <p:cNvSpPr>
                <a:spLocks/>
              </p:cNvSpPr>
              <p:nvPr/>
            </p:nvSpPr>
            <p:spPr bwMode="auto">
              <a:xfrm>
                <a:off x="4724" y="4250"/>
                <a:ext cx="22" cy="18"/>
              </a:xfrm>
              <a:custGeom>
                <a:avLst/>
                <a:gdLst>
                  <a:gd name="T0" fmla="*/ 99 w 114"/>
                  <a:gd name="T1" fmla="*/ 0 h 89"/>
                  <a:gd name="T2" fmla="*/ 50 w 114"/>
                  <a:gd name="T3" fmla="*/ 34 h 89"/>
                  <a:gd name="T4" fmla="*/ 0 w 114"/>
                  <a:gd name="T5" fmla="*/ 67 h 89"/>
                  <a:gd name="T6" fmla="*/ 15 w 114"/>
                  <a:gd name="T7" fmla="*/ 89 h 89"/>
                  <a:gd name="T8" fmla="*/ 65 w 114"/>
                  <a:gd name="T9" fmla="*/ 56 h 89"/>
                  <a:gd name="T10" fmla="*/ 114 w 114"/>
                  <a:gd name="T11" fmla="*/ 22 h 89"/>
                  <a:gd name="T12" fmla="*/ 99 w 114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9">
                    <a:moveTo>
                      <a:pt x="99" y="0"/>
                    </a:moveTo>
                    <a:lnTo>
                      <a:pt x="50" y="34"/>
                    </a:lnTo>
                    <a:lnTo>
                      <a:pt x="0" y="67"/>
                    </a:lnTo>
                    <a:lnTo>
                      <a:pt x="15" y="89"/>
                    </a:lnTo>
                    <a:lnTo>
                      <a:pt x="65" y="56"/>
                    </a:lnTo>
                    <a:lnTo>
                      <a:pt x="114" y="22"/>
                    </a:lnTo>
                    <a:lnTo>
                      <a:pt x="9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7" name="Freeform 695"/>
              <p:cNvSpPr>
                <a:spLocks/>
              </p:cNvSpPr>
              <p:nvPr/>
            </p:nvSpPr>
            <p:spPr bwMode="auto">
              <a:xfrm>
                <a:off x="4727" y="4261"/>
                <a:ext cx="10" cy="7"/>
              </a:xfrm>
              <a:custGeom>
                <a:avLst/>
                <a:gdLst>
                  <a:gd name="T0" fmla="*/ 50 w 50"/>
                  <a:gd name="T1" fmla="*/ 0 h 35"/>
                  <a:gd name="T2" fmla="*/ 0 w 50"/>
                  <a:gd name="T3" fmla="*/ 33 h 35"/>
                  <a:gd name="T4" fmla="*/ 3 w 50"/>
                  <a:gd name="T5" fmla="*/ 35 h 35"/>
                  <a:gd name="T6" fmla="*/ 50 w 50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0" y="33"/>
                    </a:lnTo>
                    <a:lnTo>
                      <a:pt x="3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8" name="Line 696"/>
              <p:cNvSpPr>
                <a:spLocks noChangeShapeType="1"/>
              </p:cNvSpPr>
              <p:nvPr/>
            </p:nvSpPr>
            <p:spPr bwMode="auto">
              <a:xfrm>
                <a:off x="4727" y="4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9" name="Freeform 697"/>
              <p:cNvSpPr>
                <a:spLocks/>
              </p:cNvSpPr>
              <p:nvPr/>
            </p:nvSpPr>
            <p:spPr bwMode="auto">
              <a:xfrm>
                <a:off x="4727" y="4254"/>
                <a:ext cx="22" cy="18"/>
              </a:xfrm>
              <a:custGeom>
                <a:avLst/>
                <a:gdLst>
                  <a:gd name="T0" fmla="*/ 94 w 110"/>
                  <a:gd name="T1" fmla="*/ 0 h 93"/>
                  <a:gd name="T2" fmla="*/ 47 w 110"/>
                  <a:gd name="T3" fmla="*/ 36 h 93"/>
                  <a:gd name="T4" fmla="*/ 0 w 110"/>
                  <a:gd name="T5" fmla="*/ 71 h 93"/>
                  <a:gd name="T6" fmla="*/ 16 w 110"/>
                  <a:gd name="T7" fmla="*/ 93 h 93"/>
                  <a:gd name="T8" fmla="*/ 63 w 110"/>
                  <a:gd name="T9" fmla="*/ 57 h 93"/>
                  <a:gd name="T10" fmla="*/ 110 w 110"/>
                  <a:gd name="T11" fmla="*/ 22 h 93"/>
                  <a:gd name="T12" fmla="*/ 94 w 11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94" y="0"/>
                    </a:moveTo>
                    <a:lnTo>
                      <a:pt x="47" y="36"/>
                    </a:lnTo>
                    <a:lnTo>
                      <a:pt x="0" y="71"/>
                    </a:lnTo>
                    <a:lnTo>
                      <a:pt x="16" y="93"/>
                    </a:lnTo>
                    <a:lnTo>
                      <a:pt x="63" y="57"/>
                    </a:lnTo>
                    <a:lnTo>
                      <a:pt x="110" y="22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0" name="Freeform 698"/>
              <p:cNvSpPr>
                <a:spLocks/>
              </p:cNvSpPr>
              <p:nvPr/>
            </p:nvSpPr>
            <p:spPr bwMode="auto">
              <a:xfrm>
                <a:off x="4727" y="4254"/>
                <a:ext cx="22" cy="18"/>
              </a:xfrm>
              <a:custGeom>
                <a:avLst/>
                <a:gdLst>
                  <a:gd name="T0" fmla="*/ 94 w 110"/>
                  <a:gd name="T1" fmla="*/ 0 h 93"/>
                  <a:gd name="T2" fmla="*/ 47 w 110"/>
                  <a:gd name="T3" fmla="*/ 36 h 93"/>
                  <a:gd name="T4" fmla="*/ 0 w 110"/>
                  <a:gd name="T5" fmla="*/ 71 h 93"/>
                  <a:gd name="T6" fmla="*/ 16 w 110"/>
                  <a:gd name="T7" fmla="*/ 93 h 93"/>
                  <a:gd name="T8" fmla="*/ 63 w 110"/>
                  <a:gd name="T9" fmla="*/ 57 h 93"/>
                  <a:gd name="T10" fmla="*/ 110 w 110"/>
                  <a:gd name="T11" fmla="*/ 22 h 93"/>
                  <a:gd name="T12" fmla="*/ 94 w 11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94" y="0"/>
                    </a:moveTo>
                    <a:lnTo>
                      <a:pt x="47" y="36"/>
                    </a:lnTo>
                    <a:lnTo>
                      <a:pt x="0" y="71"/>
                    </a:lnTo>
                    <a:lnTo>
                      <a:pt x="16" y="93"/>
                    </a:lnTo>
                    <a:lnTo>
                      <a:pt x="63" y="57"/>
                    </a:lnTo>
                    <a:lnTo>
                      <a:pt x="110" y="22"/>
                    </a:lnTo>
                    <a:lnTo>
                      <a:pt x="9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1" name="Freeform 699"/>
              <p:cNvSpPr>
                <a:spLocks/>
              </p:cNvSpPr>
              <p:nvPr/>
            </p:nvSpPr>
            <p:spPr bwMode="auto">
              <a:xfrm>
                <a:off x="4730" y="4265"/>
                <a:ext cx="10" cy="8"/>
              </a:xfrm>
              <a:custGeom>
                <a:avLst/>
                <a:gdLst>
                  <a:gd name="T0" fmla="*/ 47 w 47"/>
                  <a:gd name="T1" fmla="*/ 0 h 37"/>
                  <a:gd name="T2" fmla="*/ 0 w 47"/>
                  <a:gd name="T3" fmla="*/ 36 h 37"/>
                  <a:gd name="T4" fmla="*/ 0 w 47"/>
                  <a:gd name="T5" fmla="*/ 37 h 37"/>
                  <a:gd name="T6" fmla="*/ 47 w 47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47" y="0"/>
                    </a:moveTo>
                    <a:lnTo>
                      <a:pt x="0" y="36"/>
                    </a:lnTo>
                    <a:lnTo>
                      <a:pt x="0" y="3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2" name="Line 700"/>
              <p:cNvSpPr>
                <a:spLocks noChangeShapeType="1"/>
              </p:cNvSpPr>
              <p:nvPr/>
            </p:nvSpPr>
            <p:spPr bwMode="auto">
              <a:xfrm>
                <a:off x="4730" y="42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3" name="Freeform 701"/>
              <p:cNvSpPr>
                <a:spLocks/>
              </p:cNvSpPr>
              <p:nvPr/>
            </p:nvSpPr>
            <p:spPr bwMode="auto">
              <a:xfrm>
                <a:off x="4730" y="4258"/>
                <a:ext cx="22" cy="19"/>
              </a:xfrm>
              <a:custGeom>
                <a:avLst/>
                <a:gdLst>
                  <a:gd name="T0" fmla="*/ 94 w 110"/>
                  <a:gd name="T1" fmla="*/ 0 h 94"/>
                  <a:gd name="T2" fmla="*/ 47 w 110"/>
                  <a:gd name="T3" fmla="*/ 36 h 94"/>
                  <a:gd name="T4" fmla="*/ 0 w 110"/>
                  <a:gd name="T5" fmla="*/ 73 h 94"/>
                  <a:gd name="T6" fmla="*/ 16 w 110"/>
                  <a:gd name="T7" fmla="*/ 94 h 94"/>
                  <a:gd name="T8" fmla="*/ 63 w 110"/>
                  <a:gd name="T9" fmla="*/ 57 h 94"/>
                  <a:gd name="T10" fmla="*/ 110 w 110"/>
                  <a:gd name="T11" fmla="*/ 20 h 94"/>
                  <a:gd name="T12" fmla="*/ 94 w 110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94" y="0"/>
                    </a:moveTo>
                    <a:lnTo>
                      <a:pt x="47" y="36"/>
                    </a:lnTo>
                    <a:lnTo>
                      <a:pt x="0" y="73"/>
                    </a:lnTo>
                    <a:lnTo>
                      <a:pt x="16" y="94"/>
                    </a:lnTo>
                    <a:lnTo>
                      <a:pt x="63" y="57"/>
                    </a:lnTo>
                    <a:lnTo>
                      <a:pt x="110" y="2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4" name="Freeform 702"/>
              <p:cNvSpPr>
                <a:spLocks/>
              </p:cNvSpPr>
              <p:nvPr/>
            </p:nvSpPr>
            <p:spPr bwMode="auto">
              <a:xfrm>
                <a:off x="4730" y="4258"/>
                <a:ext cx="22" cy="19"/>
              </a:xfrm>
              <a:custGeom>
                <a:avLst/>
                <a:gdLst>
                  <a:gd name="T0" fmla="*/ 94 w 110"/>
                  <a:gd name="T1" fmla="*/ 0 h 94"/>
                  <a:gd name="T2" fmla="*/ 47 w 110"/>
                  <a:gd name="T3" fmla="*/ 36 h 94"/>
                  <a:gd name="T4" fmla="*/ 0 w 110"/>
                  <a:gd name="T5" fmla="*/ 73 h 94"/>
                  <a:gd name="T6" fmla="*/ 16 w 110"/>
                  <a:gd name="T7" fmla="*/ 94 h 94"/>
                  <a:gd name="T8" fmla="*/ 63 w 110"/>
                  <a:gd name="T9" fmla="*/ 57 h 94"/>
                  <a:gd name="T10" fmla="*/ 110 w 110"/>
                  <a:gd name="T11" fmla="*/ 20 h 94"/>
                  <a:gd name="T12" fmla="*/ 94 w 110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94" y="0"/>
                    </a:moveTo>
                    <a:lnTo>
                      <a:pt x="47" y="36"/>
                    </a:lnTo>
                    <a:lnTo>
                      <a:pt x="0" y="73"/>
                    </a:lnTo>
                    <a:lnTo>
                      <a:pt x="16" y="94"/>
                    </a:lnTo>
                    <a:lnTo>
                      <a:pt x="63" y="57"/>
                    </a:lnTo>
                    <a:lnTo>
                      <a:pt x="110" y="20"/>
                    </a:lnTo>
                    <a:lnTo>
                      <a:pt x="9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5" name="Freeform 703"/>
              <p:cNvSpPr>
                <a:spLocks/>
              </p:cNvSpPr>
              <p:nvPr/>
            </p:nvSpPr>
            <p:spPr bwMode="auto">
              <a:xfrm>
                <a:off x="4734" y="4269"/>
                <a:ext cx="9" cy="8"/>
              </a:xfrm>
              <a:custGeom>
                <a:avLst/>
                <a:gdLst>
                  <a:gd name="T0" fmla="*/ 47 w 47"/>
                  <a:gd name="T1" fmla="*/ 0 h 37"/>
                  <a:gd name="T2" fmla="*/ 0 w 47"/>
                  <a:gd name="T3" fmla="*/ 37 h 37"/>
                  <a:gd name="T4" fmla="*/ 0 w 47"/>
                  <a:gd name="T5" fmla="*/ 37 h 37"/>
                  <a:gd name="T6" fmla="*/ 47 w 47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47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6" name="Line 704"/>
              <p:cNvSpPr>
                <a:spLocks noChangeShapeType="1"/>
              </p:cNvSpPr>
              <p:nvPr/>
            </p:nvSpPr>
            <p:spPr bwMode="auto">
              <a:xfrm>
                <a:off x="4734" y="4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7" name="Freeform 705"/>
              <p:cNvSpPr>
                <a:spLocks/>
              </p:cNvSpPr>
              <p:nvPr/>
            </p:nvSpPr>
            <p:spPr bwMode="auto">
              <a:xfrm>
                <a:off x="4734" y="4262"/>
                <a:ext cx="22" cy="19"/>
              </a:xfrm>
              <a:custGeom>
                <a:avLst/>
                <a:gdLst>
                  <a:gd name="T0" fmla="*/ 94 w 110"/>
                  <a:gd name="T1" fmla="*/ 0 h 95"/>
                  <a:gd name="T2" fmla="*/ 47 w 110"/>
                  <a:gd name="T3" fmla="*/ 37 h 95"/>
                  <a:gd name="T4" fmla="*/ 0 w 110"/>
                  <a:gd name="T5" fmla="*/ 74 h 95"/>
                  <a:gd name="T6" fmla="*/ 16 w 110"/>
                  <a:gd name="T7" fmla="*/ 95 h 95"/>
                  <a:gd name="T8" fmla="*/ 63 w 110"/>
                  <a:gd name="T9" fmla="*/ 58 h 95"/>
                  <a:gd name="T10" fmla="*/ 110 w 110"/>
                  <a:gd name="T11" fmla="*/ 21 h 95"/>
                  <a:gd name="T12" fmla="*/ 94 w 11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5">
                    <a:moveTo>
                      <a:pt x="94" y="0"/>
                    </a:moveTo>
                    <a:lnTo>
                      <a:pt x="47" y="37"/>
                    </a:lnTo>
                    <a:lnTo>
                      <a:pt x="0" y="74"/>
                    </a:lnTo>
                    <a:lnTo>
                      <a:pt x="16" y="95"/>
                    </a:lnTo>
                    <a:lnTo>
                      <a:pt x="63" y="58"/>
                    </a:lnTo>
                    <a:lnTo>
                      <a:pt x="110" y="21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8" name="Freeform 706"/>
              <p:cNvSpPr>
                <a:spLocks/>
              </p:cNvSpPr>
              <p:nvPr/>
            </p:nvSpPr>
            <p:spPr bwMode="auto">
              <a:xfrm>
                <a:off x="4734" y="4262"/>
                <a:ext cx="22" cy="19"/>
              </a:xfrm>
              <a:custGeom>
                <a:avLst/>
                <a:gdLst>
                  <a:gd name="T0" fmla="*/ 94 w 110"/>
                  <a:gd name="T1" fmla="*/ 0 h 95"/>
                  <a:gd name="T2" fmla="*/ 47 w 110"/>
                  <a:gd name="T3" fmla="*/ 37 h 95"/>
                  <a:gd name="T4" fmla="*/ 0 w 110"/>
                  <a:gd name="T5" fmla="*/ 74 h 95"/>
                  <a:gd name="T6" fmla="*/ 16 w 110"/>
                  <a:gd name="T7" fmla="*/ 95 h 95"/>
                  <a:gd name="T8" fmla="*/ 63 w 110"/>
                  <a:gd name="T9" fmla="*/ 58 h 95"/>
                  <a:gd name="T10" fmla="*/ 110 w 110"/>
                  <a:gd name="T11" fmla="*/ 21 h 95"/>
                  <a:gd name="T12" fmla="*/ 94 w 11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5">
                    <a:moveTo>
                      <a:pt x="94" y="0"/>
                    </a:moveTo>
                    <a:lnTo>
                      <a:pt x="47" y="37"/>
                    </a:lnTo>
                    <a:lnTo>
                      <a:pt x="0" y="74"/>
                    </a:lnTo>
                    <a:lnTo>
                      <a:pt x="16" y="95"/>
                    </a:lnTo>
                    <a:lnTo>
                      <a:pt x="63" y="58"/>
                    </a:lnTo>
                    <a:lnTo>
                      <a:pt x="110" y="21"/>
                    </a:lnTo>
                    <a:lnTo>
                      <a:pt x="9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9" name="Freeform 707"/>
              <p:cNvSpPr>
                <a:spLocks/>
              </p:cNvSpPr>
              <p:nvPr/>
            </p:nvSpPr>
            <p:spPr bwMode="auto">
              <a:xfrm>
                <a:off x="4737" y="4274"/>
                <a:ext cx="9" cy="7"/>
              </a:xfrm>
              <a:custGeom>
                <a:avLst/>
                <a:gdLst>
                  <a:gd name="T0" fmla="*/ 47 w 47"/>
                  <a:gd name="T1" fmla="*/ 0 h 38"/>
                  <a:gd name="T2" fmla="*/ 0 w 47"/>
                  <a:gd name="T3" fmla="*/ 37 h 38"/>
                  <a:gd name="T4" fmla="*/ 1 w 47"/>
                  <a:gd name="T5" fmla="*/ 38 h 38"/>
                  <a:gd name="T6" fmla="*/ 47 w 47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8">
                    <a:moveTo>
                      <a:pt x="47" y="0"/>
                    </a:moveTo>
                    <a:lnTo>
                      <a:pt x="0" y="37"/>
                    </a:lnTo>
                    <a:lnTo>
                      <a:pt x="1" y="38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0" name="Line 708"/>
              <p:cNvSpPr>
                <a:spLocks noChangeShapeType="1"/>
              </p:cNvSpPr>
              <p:nvPr/>
            </p:nvSpPr>
            <p:spPr bwMode="auto">
              <a:xfrm>
                <a:off x="4737" y="42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1" name="Freeform 709"/>
              <p:cNvSpPr>
                <a:spLocks/>
              </p:cNvSpPr>
              <p:nvPr/>
            </p:nvSpPr>
            <p:spPr bwMode="auto">
              <a:xfrm>
                <a:off x="4737" y="4266"/>
                <a:ext cx="22" cy="19"/>
              </a:xfrm>
              <a:custGeom>
                <a:avLst/>
                <a:gdLst>
                  <a:gd name="T0" fmla="*/ 92 w 109"/>
                  <a:gd name="T1" fmla="*/ 0 h 96"/>
                  <a:gd name="T2" fmla="*/ 46 w 109"/>
                  <a:gd name="T3" fmla="*/ 38 h 96"/>
                  <a:gd name="T4" fmla="*/ 0 w 109"/>
                  <a:gd name="T5" fmla="*/ 76 h 96"/>
                  <a:gd name="T6" fmla="*/ 17 w 109"/>
                  <a:gd name="T7" fmla="*/ 96 h 96"/>
                  <a:gd name="T8" fmla="*/ 63 w 109"/>
                  <a:gd name="T9" fmla="*/ 58 h 96"/>
                  <a:gd name="T10" fmla="*/ 109 w 109"/>
                  <a:gd name="T11" fmla="*/ 21 h 96"/>
                  <a:gd name="T12" fmla="*/ 92 w 109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96">
                    <a:moveTo>
                      <a:pt x="92" y="0"/>
                    </a:moveTo>
                    <a:lnTo>
                      <a:pt x="46" y="38"/>
                    </a:lnTo>
                    <a:lnTo>
                      <a:pt x="0" y="76"/>
                    </a:lnTo>
                    <a:lnTo>
                      <a:pt x="17" y="96"/>
                    </a:lnTo>
                    <a:lnTo>
                      <a:pt x="63" y="58"/>
                    </a:lnTo>
                    <a:lnTo>
                      <a:pt x="109" y="2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2" name="Freeform 710"/>
              <p:cNvSpPr>
                <a:spLocks/>
              </p:cNvSpPr>
              <p:nvPr/>
            </p:nvSpPr>
            <p:spPr bwMode="auto">
              <a:xfrm>
                <a:off x="4737" y="4266"/>
                <a:ext cx="22" cy="19"/>
              </a:xfrm>
              <a:custGeom>
                <a:avLst/>
                <a:gdLst>
                  <a:gd name="T0" fmla="*/ 92 w 109"/>
                  <a:gd name="T1" fmla="*/ 0 h 96"/>
                  <a:gd name="T2" fmla="*/ 46 w 109"/>
                  <a:gd name="T3" fmla="*/ 38 h 96"/>
                  <a:gd name="T4" fmla="*/ 0 w 109"/>
                  <a:gd name="T5" fmla="*/ 76 h 96"/>
                  <a:gd name="T6" fmla="*/ 17 w 109"/>
                  <a:gd name="T7" fmla="*/ 96 h 96"/>
                  <a:gd name="T8" fmla="*/ 63 w 109"/>
                  <a:gd name="T9" fmla="*/ 58 h 96"/>
                  <a:gd name="T10" fmla="*/ 109 w 109"/>
                  <a:gd name="T11" fmla="*/ 21 h 96"/>
                  <a:gd name="T12" fmla="*/ 92 w 109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96">
                    <a:moveTo>
                      <a:pt x="92" y="0"/>
                    </a:moveTo>
                    <a:lnTo>
                      <a:pt x="46" y="38"/>
                    </a:lnTo>
                    <a:lnTo>
                      <a:pt x="0" y="76"/>
                    </a:lnTo>
                    <a:lnTo>
                      <a:pt x="17" y="96"/>
                    </a:lnTo>
                    <a:lnTo>
                      <a:pt x="63" y="58"/>
                    </a:lnTo>
                    <a:lnTo>
                      <a:pt x="109" y="21"/>
                    </a:lnTo>
                    <a:lnTo>
                      <a:pt x="9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3" name="Freeform 711"/>
              <p:cNvSpPr>
                <a:spLocks/>
              </p:cNvSpPr>
              <p:nvPr/>
            </p:nvSpPr>
            <p:spPr bwMode="auto">
              <a:xfrm>
                <a:off x="4740" y="4278"/>
                <a:ext cx="10" cy="8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38 h 40"/>
                  <a:gd name="T4" fmla="*/ 2 w 46"/>
                  <a:gd name="T5" fmla="*/ 40 h 40"/>
                  <a:gd name="T6" fmla="*/ 46 w 46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38"/>
                    </a:lnTo>
                    <a:lnTo>
                      <a:pt x="2" y="4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4" name="Line 712"/>
              <p:cNvSpPr>
                <a:spLocks noChangeShapeType="1"/>
              </p:cNvSpPr>
              <p:nvPr/>
            </p:nvSpPr>
            <p:spPr bwMode="auto">
              <a:xfrm>
                <a:off x="4740" y="42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5" name="Freeform 713"/>
              <p:cNvSpPr>
                <a:spLocks/>
              </p:cNvSpPr>
              <p:nvPr/>
            </p:nvSpPr>
            <p:spPr bwMode="auto">
              <a:xfrm>
                <a:off x="4741" y="4270"/>
                <a:ext cx="21" cy="19"/>
              </a:xfrm>
              <a:custGeom>
                <a:avLst/>
                <a:gdLst>
                  <a:gd name="T0" fmla="*/ 89 w 106"/>
                  <a:gd name="T1" fmla="*/ 0 h 98"/>
                  <a:gd name="T2" fmla="*/ 44 w 106"/>
                  <a:gd name="T3" fmla="*/ 39 h 98"/>
                  <a:gd name="T4" fmla="*/ 0 w 106"/>
                  <a:gd name="T5" fmla="*/ 79 h 98"/>
                  <a:gd name="T6" fmla="*/ 17 w 106"/>
                  <a:gd name="T7" fmla="*/ 98 h 98"/>
                  <a:gd name="T8" fmla="*/ 62 w 106"/>
                  <a:gd name="T9" fmla="*/ 59 h 98"/>
                  <a:gd name="T10" fmla="*/ 106 w 106"/>
                  <a:gd name="T11" fmla="*/ 20 h 98"/>
                  <a:gd name="T12" fmla="*/ 89 w 106"/>
                  <a:gd name="T1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9" y="0"/>
                    </a:moveTo>
                    <a:lnTo>
                      <a:pt x="44" y="39"/>
                    </a:lnTo>
                    <a:lnTo>
                      <a:pt x="0" y="79"/>
                    </a:lnTo>
                    <a:lnTo>
                      <a:pt x="17" y="98"/>
                    </a:lnTo>
                    <a:lnTo>
                      <a:pt x="62" y="59"/>
                    </a:lnTo>
                    <a:lnTo>
                      <a:pt x="106" y="2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6" name="Freeform 714"/>
              <p:cNvSpPr>
                <a:spLocks/>
              </p:cNvSpPr>
              <p:nvPr/>
            </p:nvSpPr>
            <p:spPr bwMode="auto">
              <a:xfrm>
                <a:off x="4741" y="4270"/>
                <a:ext cx="21" cy="19"/>
              </a:xfrm>
              <a:custGeom>
                <a:avLst/>
                <a:gdLst>
                  <a:gd name="T0" fmla="*/ 89 w 106"/>
                  <a:gd name="T1" fmla="*/ 0 h 98"/>
                  <a:gd name="T2" fmla="*/ 44 w 106"/>
                  <a:gd name="T3" fmla="*/ 39 h 98"/>
                  <a:gd name="T4" fmla="*/ 0 w 106"/>
                  <a:gd name="T5" fmla="*/ 79 h 98"/>
                  <a:gd name="T6" fmla="*/ 17 w 106"/>
                  <a:gd name="T7" fmla="*/ 98 h 98"/>
                  <a:gd name="T8" fmla="*/ 62 w 106"/>
                  <a:gd name="T9" fmla="*/ 59 h 98"/>
                  <a:gd name="T10" fmla="*/ 106 w 106"/>
                  <a:gd name="T11" fmla="*/ 20 h 98"/>
                  <a:gd name="T12" fmla="*/ 89 w 106"/>
                  <a:gd name="T1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9" y="0"/>
                    </a:moveTo>
                    <a:lnTo>
                      <a:pt x="44" y="39"/>
                    </a:lnTo>
                    <a:lnTo>
                      <a:pt x="0" y="79"/>
                    </a:lnTo>
                    <a:lnTo>
                      <a:pt x="17" y="98"/>
                    </a:lnTo>
                    <a:lnTo>
                      <a:pt x="62" y="59"/>
                    </a:lnTo>
                    <a:lnTo>
                      <a:pt x="106" y="20"/>
                    </a:lnTo>
                    <a:lnTo>
                      <a:pt x="8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7" name="Freeform 715"/>
              <p:cNvSpPr>
                <a:spLocks/>
              </p:cNvSpPr>
              <p:nvPr/>
            </p:nvSpPr>
            <p:spPr bwMode="auto">
              <a:xfrm>
                <a:off x="4744" y="4282"/>
                <a:ext cx="9" cy="7"/>
              </a:xfrm>
              <a:custGeom>
                <a:avLst/>
                <a:gdLst>
                  <a:gd name="T0" fmla="*/ 45 w 45"/>
                  <a:gd name="T1" fmla="*/ 0 h 39"/>
                  <a:gd name="T2" fmla="*/ 0 w 45"/>
                  <a:gd name="T3" fmla="*/ 39 h 39"/>
                  <a:gd name="T4" fmla="*/ 1 w 45"/>
                  <a:gd name="T5" fmla="*/ 39 h 39"/>
                  <a:gd name="T6" fmla="*/ 45 w 45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9">
                    <a:moveTo>
                      <a:pt x="45" y="0"/>
                    </a:moveTo>
                    <a:lnTo>
                      <a:pt x="0" y="39"/>
                    </a:lnTo>
                    <a:lnTo>
                      <a:pt x="1" y="3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8" name="Line 716"/>
              <p:cNvSpPr>
                <a:spLocks noChangeShapeType="1"/>
              </p:cNvSpPr>
              <p:nvPr/>
            </p:nvSpPr>
            <p:spPr bwMode="auto">
              <a:xfrm>
                <a:off x="4744" y="42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9" name="Freeform 717"/>
              <p:cNvSpPr>
                <a:spLocks/>
              </p:cNvSpPr>
              <p:nvPr/>
            </p:nvSpPr>
            <p:spPr bwMode="auto">
              <a:xfrm>
                <a:off x="4744" y="4274"/>
                <a:ext cx="22" cy="20"/>
              </a:xfrm>
              <a:custGeom>
                <a:avLst/>
                <a:gdLst>
                  <a:gd name="T0" fmla="*/ 87 w 106"/>
                  <a:gd name="T1" fmla="*/ 0 h 99"/>
                  <a:gd name="T2" fmla="*/ 44 w 106"/>
                  <a:gd name="T3" fmla="*/ 39 h 99"/>
                  <a:gd name="T4" fmla="*/ 0 w 106"/>
                  <a:gd name="T5" fmla="*/ 78 h 99"/>
                  <a:gd name="T6" fmla="*/ 18 w 106"/>
                  <a:gd name="T7" fmla="*/ 99 h 99"/>
                  <a:gd name="T8" fmla="*/ 62 w 106"/>
                  <a:gd name="T9" fmla="*/ 60 h 99"/>
                  <a:gd name="T10" fmla="*/ 106 w 106"/>
                  <a:gd name="T11" fmla="*/ 21 h 99"/>
                  <a:gd name="T12" fmla="*/ 87 w 106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87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18" y="99"/>
                    </a:lnTo>
                    <a:lnTo>
                      <a:pt x="62" y="60"/>
                    </a:lnTo>
                    <a:lnTo>
                      <a:pt x="106" y="2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0" name="Freeform 718"/>
              <p:cNvSpPr>
                <a:spLocks/>
              </p:cNvSpPr>
              <p:nvPr/>
            </p:nvSpPr>
            <p:spPr bwMode="auto">
              <a:xfrm>
                <a:off x="4744" y="4274"/>
                <a:ext cx="22" cy="20"/>
              </a:xfrm>
              <a:custGeom>
                <a:avLst/>
                <a:gdLst>
                  <a:gd name="T0" fmla="*/ 87 w 106"/>
                  <a:gd name="T1" fmla="*/ 0 h 99"/>
                  <a:gd name="T2" fmla="*/ 44 w 106"/>
                  <a:gd name="T3" fmla="*/ 39 h 99"/>
                  <a:gd name="T4" fmla="*/ 0 w 106"/>
                  <a:gd name="T5" fmla="*/ 78 h 99"/>
                  <a:gd name="T6" fmla="*/ 18 w 106"/>
                  <a:gd name="T7" fmla="*/ 99 h 99"/>
                  <a:gd name="T8" fmla="*/ 62 w 106"/>
                  <a:gd name="T9" fmla="*/ 60 h 99"/>
                  <a:gd name="T10" fmla="*/ 106 w 106"/>
                  <a:gd name="T11" fmla="*/ 21 h 99"/>
                  <a:gd name="T12" fmla="*/ 87 w 106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87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18" y="99"/>
                    </a:lnTo>
                    <a:lnTo>
                      <a:pt x="62" y="60"/>
                    </a:lnTo>
                    <a:lnTo>
                      <a:pt x="106" y="21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1" name="Freeform 719"/>
              <p:cNvSpPr>
                <a:spLocks/>
              </p:cNvSpPr>
              <p:nvPr/>
            </p:nvSpPr>
            <p:spPr bwMode="auto">
              <a:xfrm>
                <a:off x="4748" y="4286"/>
                <a:ext cx="9" cy="8"/>
              </a:xfrm>
              <a:custGeom>
                <a:avLst/>
                <a:gdLst>
                  <a:gd name="T0" fmla="*/ 44 w 44"/>
                  <a:gd name="T1" fmla="*/ 0 h 40"/>
                  <a:gd name="T2" fmla="*/ 0 w 44"/>
                  <a:gd name="T3" fmla="*/ 39 h 40"/>
                  <a:gd name="T4" fmla="*/ 0 w 44"/>
                  <a:gd name="T5" fmla="*/ 40 h 40"/>
                  <a:gd name="T6" fmla="*/ 44 w 44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0">
                    <a:moveTo>
                      <a:pt x="44" y="0"/>
                    </a:moveTo>
                    <a:lnTo>
                      <a:pt x="0" y="39"/>
                    </a:lnTo>
                    <a:lnTo>
                      <a:pt x="0" y="4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2" name="Line 720"/>
              <p:cNvSpPr>
                <a:spLocks noChangeShapeType="1"/>
              </p:cNvSpPr>
              <p:nvPr/>
            </p:nvSpPr>
            <p:spPr bwMode="auto">
              <a:xfrm>
                <a:off x="4748" y="42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3" name="Freeform 721"/>
              <p:cNvSpPr>
                <a:spLocks/>
              </p:cNvSpPr>
              <p:nvPr/>
            </p:nvSpPr>
            <p:spPr bwMode="auto">
              <a:xfrm>
                <a:off x="4748" y="4278"/>
                <a:ext cx="21" cy="19"/>
              </a:xfrm>
              <a:custGeom>
                <a:avLst/>
                <a:gdLst>
                  <a:gd name="T0" fmla="*/ 88 w 105"/>
                  <a:gd name="T1" fmla="*/ 0 h 99"/>
                  <a:gd name="T2" fmla="*/ 44 w 105"/>
                  <a:gd name="T3" fmla="*/ 41 h 99"/>
                  <a:gd name="T4" fmla="*/ 0 w 105"/>
                  <a:gd name="T5" fmla="*/ 81 h 99"/>
                  <a:gd name="T6" fmla="*/ 18 w 105"/>
                  <a:gd name="T7" fmla="*/ 99 h 99"/>
                  <a:gd name="T8" fmla="*/ 61 w 105"/>
                  <a:gd name="T9" fmla="*/ 59 h 99"/>
                  <a:gd name="T10" fmla="*/ 105 w 105"/>
                  <a:gd name="T11" fmla="*/ 19 h 99"/>
                  <a:gd name="T12" fmla="*/ 88 w 105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99">
                    <a:moveTo>
                      <a:pt x="88" y="0"/>
                    </a:moveTo>
                    <a:lnTo>
                      <a:pt x="44" y="41"/>
                    </a:lnTo>
                    <a:lnTo>
                      <a:pt x="0" y="81"/>
                    </a:lnTo>
                    <a:lnTo>
                      <a:pt x="18" y="99"/>
                    </a:lnTo>
                    <a:lnTo>
                      <a:pt x="61" y="59"/>
                    </a:lnTo>
                    <a:lnTo>
                      <a:pt x="105" y="1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4" name="Freeform 722"/>
              <p:cNvSpPr>
                <a:spLocks/>
              </p:cNvSpPr>
              <p:nvPr/>
            </p:nvSpPr>
            <p:spPr bwMode="auto">
              <a:xfrm>
                <a:off x="4748" y="4278"/>
                <a:ext cx="21" cy="19"/>
              </a:xfrm>
              <a:custGeom>
                <a:avLst/>
                <a:gdLst>
                  <a:gd name="T0" fmla="*/ 88 w 105"/>
                  <a:gd name="T1" fmla="*/ 0 h 99"/>
                  <a:gd name="T2" fmla="*/ 44 w 105"/>
                  <a:gd name="T3" fmla="*/ 41 h 99"/>
                  <a:gd name="T4" fmla="*/ 0 w 105"/>
                  <a:gd name="T5" fmla="*/ 81 h 99"/>
                  <a:gd name="T6" fmla="*/ 18 w 105"/>
                  <a:gd name="T7" fmla="*/ 99 h 99"/>
                  <a:gd name="T8" fmla="*/ 61 w 105"/>
                  <a:gd name="T9" fmla="*/ 59 h 99"/>
                  <a:gd name="T10" fmla="*/ 105 w 105"/>
                  <a:gd name="T11" fmla="*/ 19 h 99"/>
                  <a:gd name="T12" fmla="*/ 88 w 105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99">
                    <a:moveTo>
                      <a:pt x="88" y="0"/>
                    </a:moveTo>
                    <a:lnTo>
                      <a:pt x="44" y="41"/>
                    </a:lnTo>
                    <a:lnTo>
                      <a:pt x="0" y="81"/>
                    </a:lnTo>
                    <a:lnTo>
                      <a:pt x="18" y="99"/>
                    </a:lnTo>
                    <a:lnTo>
                      <a:pt x="61" y="59"/>
                    </a:lnTo>
                    <a:lnTo>
                      <a:pt x="105" y="19"/>
                    </a:lnTo>
                    <a:lnTo>
                      <a:pt x="8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5" name="Freeform 723"/>
              <p:cNvSpPr>
                <a:spLocks/>
              </p:cNvSpPr>
              <p:nvPr/>
            </p:nvSpPr>
            <p:spPr bwMode="auto">
              <a:xfrm>
                <a:off x="4752" y="4289"/>
                <a:ext cx="8" cy="9"/>
              </a:xfrm>
              <a:custGeom>
                <a:avLst/>
                <a:gdLst>
                  <a:gd name="T0" fmla="*/ 43 w 43"/>
                  <a:gd name="T1" fmla="*/ 0 h 41"/>
                  <a:gd name="T2" fmla="*/ 0 w 43"/>
                  <a:gd name="T3" fmla="*/ 40 h 41"/>
                  <a:gd name="T4" fmla="*/ 2 w 43"/>
                  <a:gd name="T5" fmla="*/ 41 h 41"/>
                  <a:gd name="T6" fmla="*/ 43 w 43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1">
                    <a:moveTo>
                      <a:pt x="43" y="0"/>
                    </a:moveTo>
                    <a:lnTo>
                      <a:pt x="0" y="40"/>
                    </a:lnTo>
                    <a:lnTo>
                      <a:pt x="2" y="4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6" name="Line 724"/>
              <p:cNvSpPr>
                <a:spLocks noChangeShapeType="1"/>
              </p:cNvSpPr>
              <p:nvPr/>
            </p:nvSpPr>
            <p:spPr bwMode="auto">
              <a:xfrm>
                <a:off x="4752" y="42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7" name="Freeform 725"/>
              <p:cNvSpPr>
                <a:spLocks/>
              </p:cNvSpPr>
              <p:nvPr/>
            </p:nvSpPr>
            <p:spPr bwMode="auto">
              <a:xfrm>
                <a:off x="4752" y="4281"/>
                <a:ext cx="20" cy="21"/>
              </a:xfrm>
              <a:custGeom>
                <a:avLst/>
                <a:gdLst>
                  <a:gd name="T0" fmla="*/ 83 w 102"/>
                  <a:gd name="T1" fmla="*/ 0 h 102"/>
                  <a:gd name="T2" fmla="*/ 41 w 102"/>
                  <a:gd name="T3" fmla="*/ 41 h 102"/>
                  <a:gd name="T4" fmla="*/ 0 w 102"/>
                  <a:gd name="T5" fmla="*/ 82 h 102"/>
                  <a:gd name="T6" fmla="*/ 19 w 102"/>
                  <a:gd name="T7" fmla="*/ 102 h 102"/>
                  <a:gd name="T8" fmla="*/ 61 w 102"/>
                  <a:gd name="T9" fmla="*/ 61 h 102"/>
                  <a:gd name="T10" fmla="*/ 102 w 102"/>
                  <a:gd name="T11" fmla="*/ 19 h 102"/>
                  <a:gd name="T12" fmla="*/ 83 w 102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83" y="0"/>
                    </a:moveTo>
                    <a:lnTo>
                      <a:pt x="41" y="41"/>
                    </a:lnTo>
                    <a:lnTo>
                      <a:pt x="0" y="82"/>
                    </a:lnTo>
                    <a:lnTo>
                      <a:pt x="19" y="102"/>
                    </a:lnTo>
                    <a:lnTo>
                      <a:pt x="61" y="61"/>
                    </a:lnTo>
                    <a:lnTo>
                      <a:pt x="102" y="19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8" name="Freeform 726"/>
              <p:cNvSpPr>
                <a:spLocks/>
              </p:cNvSpPr>
              <p:nvPr/>
            </p:nvSpPr>
            <p:spPr bwMode="auto">
              <a:xfrm>
                <a:off x="4752" y="4281"/>
                <a:ext cx="20" cy="21"/>
              </a:xfrm>
              <a:custGeom>
                <a:avLst/>
                <a:gdLst>
                  <a:gd name="T0" fmla="*/ 83 w 102"/>
                  <a:gd name="T1" fmla="*/ 0 h 102"/>
                  <a:gd name="T2" fmla="*/ 41 w 102"/>
                  <a:gd name="T3" fmla="*/ 41 h 102"/>
                  <a:gd name="T4" fmla="*/ 0 w 102"/>
                  <a:gd name="T5" fmla="*/ 82 h 102"/>
                  <a:gd name="T6" fmla="*/ 19 w 102"/>
                  <a:gd name="T7" fmla="*/ 102 h 102"/>
                  <a:gd name="T8" fmla="*/ 61 w 102"/>
                  <a:gd name="T9" fmla="*/ 61 h 102"/>
                  <a:gd name="T10" fmla="*/ 102 w 102"/>
                  <a:gd name="T11" fmla="*/ 19 h 102"/>
                  <a:gd name="T12" fmla="*/ 83 w 102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83" y="0"/>
                    </a:moveTo>
                    <a:lnTo>
                      <a:pt x="41" y="41"/>
                    </a:lnTo>
                    <a:lnTo>
                      <a:pt x="0" y="82"/>
                    </a:lnTo>
                    <a:lnTo>
                      <a:pt x="19" y="102"/>
                    </a:lnTo>
                    <a:lnTo>
                      <a:pt x="61" y="61"/>
                    </a:lnTo>
                    <a:lnTo>
                      <a:pt x="102" y="19"/>
                    </a:lnTo>
                    <a:lnTo>
                      <a:pt x="8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9" name="Freeform 727"/>
              <p:cNvSpPr>
                <a:spLocks/>
              </p:cNvSpPr>
              <p:nvPr/>
            </p:nvSpPr>
            <p:spPr bwMode="auto">
              <a:xfrm>
                <a:off x="4756" y="4293"/>
                <a:ext cx="8" cy="9"/>
              </a:xfrm>
              <a:custGeom>
                <a:avLst/>
                <a:gdLst>
                  <a:gd name="T0" fmla="*/ 42 w 42"/>
                  <a:gd name="T1" fmla="*/ 0 h 41"/>
                  <a:gd name="T2" fmla="*/ 0 w 42"/>
                  <a:gd name="T3" fmla="*/ 41 h 41"/>
                  <a:gd name="T4" fmla="*/ 0 w 42"/>
                  <a:gd name="T5" fmla="*/ 41 h 41"/>
                  <a:gd name="T6" fmla="*/ 42 w 42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42" y="0"/>
                    </a:moveTo>
                    <a:lnTo>
                      <a:pt x="0" y="41"/>
                    </a:lnTo>
                    <a:lnTo>
                      <a:pt x="0" y="4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0" name="Line 728"/>
              <p:cNvSpPr>
                <a:spLocks noChangeShapeType="1"/>
              </p:cNvSpPr>
              <p:nvPr/>
            </p:nvSpPr>
            <p:spPr bwMode="auto">
              <a:xfrm>
                <a:off x="4756" y="4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1" name="Freeform 729"/>
              <p:cNvSpPr>
                <a:spLocks/>
              </p:cNvSpPr>
              <p:nvPr/>
            </p:nvSpPr>
            <p:spPr bwMode="auto">
              <a:xfrm>
                <a:off x="4756" y="4285"/>
                <a:ext cx="20" cy="20"/>
              </a:xfrm>
              <a:custGeom>
                <a:avLst/>
                <a:gdLst>
                  <a:gd name="T0" fmla="*/ 83 w 102"/>
                  <a:gd name="T1" fmla="*/ 0 h 101"/>
                  <a:gd name="T2" fmla="*/ 42 w 102"/>
                  <a:gd name="T3" fmla="*/ 42 h 101"/>
                  <a:gd name="T4" fmla="*/ 0 w 102"/>
                  <a:gd name="T5" fmla="*/ 83 h 101"/>
                  <a:gd name="T6" fmla="*/ 19 w 102"/>
                  <a:gd name="T7" fmla="*/ 101 h 101"/>
                  <a:gd name="T8" fmla="*/ 60 w 102"/>
                  <a:gd name="T9" fmla="*/ 60 h 101"/>
                  <a:gd name="T10" fmla="*/ 102 w 102"/>
                  <a:gd name="T11" fmla="*/ 19 h 101"/>
                  <a:gd name="T12" fmla="*/ 83 w 10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1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19" y="101"/>
                    </a:lnTo>
                    <a:lnTo>
                      <a:pt x="60" y="60"/>
                    </a:lnTo>
                    <a:lnTo>
                      <a:pt x="102" y="19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2" name="Freeform 730"/>
              <p:cNvSpPr>
                <a:spLocks/>
              </p:cNvSpPr>
              <p:nvPr/>
            </p:nvSpPr>
            <p:spPr bwMode="auto">
              <a:xfrm>
                <a:off x="4756" y="4285"/>
                <a:ext cx="20" cy="20"/>
              </a:xfrm>
              <a:custGeom>
                <a:avLst/>
                <a:gdLst>
                  <a:gd name="T0" fmla="*/ 83 w 102"/>
                  <a:gd name="T1" fmla="*/ 0 h 101"/>
                  <a:gd name="T2" fmla="*/ 42 w 102"/>
                  <a:gd name="T3" fmla="*/ 42 h 101"/>
                  <a:gd name="T4" fmla="*/ 0 w 102"/>
                  <a:gd name="T5" fmla="*/ 83 h 101"/>
                  <a:gd name="T6" fmla="*/ 19 w 102"/>
                  <a:gd name="T7" fmla="*/ 101 h 101"/>
                  <a:gd name="T8" fmla="*/ 60 w 102"/>
                  <a:gd name="T9" fmla="*/ 60 h 101"/>
                  <a:gd name="T10" fmla="*/ 102 w 102"/>
                  <a:gd name="T11" fmla="*/ 19 h 101"/>
                  <a:gd name="T12" fmla="*/ 83 w 10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1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19" y="101"/>
                    </a:lnTo>
                    <a:lnTo>
                      <a:pt x="60" y="60"/>
                    </a:lnTo>
                    <a:lnTo>
                      <a:pt x="102" y="19"/>
                    </a:lnTo>
                    <a:lnTo>
                      <a:pt x="8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3" name="Freeform 731"/>
              <p:cNvSpPr>
                <a:spLocks/>
              </p:cNvSpPr>
              <p:nvPr/>
            </p:nvSpPr>
            <p:spPr bwMode="auto">
              <a:xfrm>
                <a:off x="4760" y="4297"/>
                <a:ext cx="8" cy="9"/>
              </a:xfrm>
              <a:custGeom>
                <a:avLst/>
                <a:gdLst>
                  <a:gd name="T0" fmla="*/ 41 w 41"/>
                  <a:gd name="T1" fmla="*/ 0 h 44"/>
                  <a:gd name="T2" fmla="*/ 0 w 41"/>
                  <a:gd name="T3" fmla="*/ 41 h 44"/>
                  <a:gd name="T4" fmla="*/ 1 w 41"/>
                  <a:gd name="T5" fmla="*/ 44 h 44"/>
                  <a:gd name="T6" fmla="*/ 41 w 41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41" y="0"/>
                    </a:moveTo>
                    <a:lnTo>
                      <a:pt x="0" y="41"/>
                    </a:lnTo>
                    <a:lnTo>
                      <a:pt x="1" y="4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4" name="Line 732"/>
              <p:cNvSpPr>
                <a:spLocks noChangeShapeType="1"/>
              </p:cNvSpPr>
              <p:nvPr/>
            </p:nvSpPr>
            <p:spPr bwMode="auto">
              <a:xfrm>
                <a:off x="4760" y="43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5" name="Freeform 733"/>
              <p:cNvSpPr>
                <a:spLocks/>
              </p:cNvSpPr>
              <p:nvPr/>
            </p:nvSpPr>
            <p:spPr bwMode="auto">
              <a:xfrm>
                <a:off x="4760" y="4288"/>
                <a:ext cx="20" cy="21"/>
              </a:xfrm>
              <a:custGeom>
                <a:avLst/>
                <a:gdLst>
                  <a:gd name="T0" fmla="*/ 80 w 100"/>
                  <a:gd name="T1" fmla="*/ 0 h 106"/>
                  <a:gd name="T2" fmla="*/ 40 w 100"/>
                  <a:gd name="T3" fmla="*/ 44 h 106"/>
                  <a:gd name="T4" fmla="*/ 0 w 100"/>
                  <a:gd name="T5" fmla="*/ 88 h 106"/>
                  <a:gd name="T6" fmla="*/ 19 w 100"/>
                  <a:gd name="T7" fmla="*/ 106 h 106"/>
                  <a:gd name="T8" fmla="*/ 60 w 100"/>
                  <a:gd name="T9" fmla="*/ 62 h 106"/>
                  <a:gd name="T10" fmla="*/ 100 w 100"/>
                  <a:gd name="T11" fmla="*/ 19 h 106"/>
                  <a:gd name="T12" fmla="*/ 80 w 100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8"/>
                    </a:lnTo>
                    <a:lnTo>
                      <a:pt x="19" y="106"/>
                    </a:lnTo>
                    <a:lnTo>
                      <a:pt x="60" y="62"/>
                    </a:lnTo>
                    <a:lnTo>
                      <a:pt x="100" y="1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6" name="Freeform 734"/>
              <p:cNvSpPr>
                <a:spLocks/>
              </p:cNvSpPr>
              <p:nvPr/>
            </p:nvSpPr>
            <p:spPr bwMode="auto">
              <a:xfrm>
                <a:off x="4760" y="4288"/>
                <a:ext cx="20" cy="21"/>
              </a:xfrm>
              <a:custGeom>
                <a:avLst/>
                <a:gdLst>
                  <a:gd name="T0" fmla="*/ 80 w 100"/>
                  <a:gd name="T1" fmla="*/ 0 h 106"/>
                  <a:gd name="T2" fmla="*/ 40 w 100"/>
                  <a:gd name="T3" fmla="*/ 44 h 106"/>
                  <a:gd name="T4" fmla="*/ 0 w 100"/>
                  <a:gd name="T5" fmla="*/ 88 h 106"/>
                  <a:gd name="T6" fmla="*/ 19 w 100"/>
                  <a:gd name="T7" fmla="*/ 106 h 106"/>
                  <a:gd name="T8" fmla="*/ 60 w 100"/>
                  <a:gd name="T9" fmla="*/ 62 h 106"/>
                  <a:gd name="T10" fmla="*/ 100 w 100"/>
                  <a:gd name="T11" fmla="*/ 19 h 106"/>
                  <a:gd name="T12" fmla="*/ 80 w 100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8"/>
                    </a:lnTo>
                    <a:lnTo>
                      <a:pt x="19" y="106"/>
                    </a:lnTo>
                    <a:lnTo>
                      <a:pt x="60" y="62"/>
                    </a:lnTo>
                    <a:lnTo>
                      <a:pt x="100" y="19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7" name="Freeform 735"/>
              <p:cNvSpPr>
                <a:spLocks/>
              </p:cNvSpPr>
              <p:nvPr/>
            </p:nvSpPr>
            <p:spPr bwMode="auto">
              <a:xfrm>
                <a:off x="4764" y="4301"/>
                <a:ext cx="8" cy="9"/>
              </a:xfrm>
              <a:custGeom>
                <a:avLst/>
                <a:gdLst>
                  <a:gd name="T0" fmla="*/ 41 w 41"/>
                  <a:gd name="T1" fmla="*/ 0 h 45"/>
                  <a:gd name="T2" fmla="*/ 0 w 41"/>
                  <a:gd name="T3" fmla="*/ 44 h 45"/>
                  <a:gd name="T4" fmla="*/ 2 w 41"/>
                  <a:gd name="T5" fmla="*/ 45 h 45"/>
                  <a:gd name="T6" fmla="*/ 41 w 4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41" y="0"/>
                    </a:moveTo>
                    <a:lnTo>
                      <a:pt x="0" y="44"/>
                    </a:lnTo>
                    <a:lnTo>
                      <a:pt x="2" y="45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8" name="Line 736"/>
              <p:cNvSpPr>
                <a:spLocks noChangeShapeType="1"/>
              </p:cNvSpPr>
              <p:nvPr/>
            </p:nvSpPr>
            <p:spPr bwMode="auto">
              <a:xfrm>
                <a:off x="4764" y="43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9" name="Freeform 737"/>
              <p:cNvSpPr>
                <a:spLocks/>
              </p:cNvSpPr>
              <p:nvPr/>
            </p:nvSpPr>
            <p:spPr bwMode="auto">
              <a:xfrm>
                <a:off x="4764" y="4292"/>
                <a:ext cx="19" cy="21"/>
              </a:xfrm>
              <a:custGeom>
                <a:avLst/>
                <a:gdLst>
                  <a:gd name="T0" fmla="*/ 78 w 97"/>
                  <a:gd name="T1" fmla="*/ 0 h 107"/>
                  <a:gd name="T2" fmla="*/ 39 w 97"/>
                  <a:gd name="T3" fmla="*/ 44 h 107"/>
                  <a:gd name="T4" fmla="*/ 0 w 97"/>
                  <a:gd name="T5" fmla="*/ 89 h 107"/>
                  <a:gd name="T6" fmla="*/ 19 w 97"/>
                  <a:gd name="T7" fmla="*/ 107 h 107"/>
                  <a:gd name="T8" fmla="*/ 58 w 97"/>
                  <a:gd name="T9" fmla="*/ 62 h 107"/>
                  <a:gd name="T10" fmla="*/ 97 w 97"/>
                  <a:gd name="T11" fmla="*/ 17 h 107"/>
                  <a:gd name="T12" fmla="*/ 78 w 97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07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19" y="107"/>
                    </a:lnTo>
                    <a:lnTo>
                      <a:pt x="58" y="62"/>
                    </a:lnTo>
                    <a:lnTo>
                      <a:pt x="97" y="1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0" name="Freeform 738"/>
              <p:cNvSpPr>
                <a:spLocks/>
              </p:cNvSpPr>
              <p:nvPr/>
            </p:nvSpPr>
            <p:spPr bwMode="auto">
              <a:xfrm>
                <a:off x="4764" y="4292"/>
                <a:ext cx="19" cy="21"/>
              </a:xfrm>
              <a:custGeom>
                <a:avLst/>
                <a:gdLst>
                  <a:gd name="T0" fmla="*/ 78 w 97"/>
                  <a:gd name="T1" fmla="*/ 0 h 107"/>
                  <a:gd name="T2" fmla="*/ 39 w 97"/>
                  <a:gd name="T3" fmla="*/ 44 h 107"/>
                  <a:gd name="T4" fmla="*/ 0 w 97"/>
                  <a:gd name="T5" fmla="*/ 89 h 107"/>
                  <a:gd name="T6" fmla="*/ 19 w 97"/>
                  <a:gd name="T7" fmla="*/ 107 h 107"/>
                  <a:gd name="T8" fmla="*/ 58 w 97"/>
                  <a:gd name="T9" fmla="*/ 62 h 107"/>
                  <a:gd name="T10" fmla="*/ 97 w 97"/>
                  <a:gd name="T11" fmla="*/ 17 h 107"/>
                  <a:gd name="T12" fmla="*/ 78 w 97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07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19" y="107"/>
                    </a:lnTo>
                    <a:lnTo>
                      <a:pt x="58" y="62"/>
                    </a:lnTo>
                    <a:lnTo>
                      <a:pt x="97" y="17"/>
                    </a:lnTo>
                    <a:lnTo>
                      <a:pt x="7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1" name="Freeform 739"/>
              <p:cNvSpPr>
                <a:spLocks/>
              </p:cNvSpPr>
              <p:nvPr/>
            </p:nvSpPr>
            <p:spPr bwMode="auto">
              <a:xfrm>
                <a:off x="4776" y="4295"/>
                <a:ext cx="8" cy="9"/>
              </a:xfrm>
              <a:custGeom>
                <a:avLst/>
                <a:gdLst>
                  <a:gd name="T0" fmla="*/ 0 w 40"/>
                  <a:gd name="T1" fmla="*/ 45 h 45"/>
                  <a:gd name="T2" fmla="*/ 39 w 40"/>
                  <a:gd name="T3" fmla="*/ 0 h 45"/>
                  <a:gd name="T4" fmla="*/ 40 w 40"/>
                  <a:gd name="T5" fmla="*/ 1 h 45"/>
                  <a:gd name="T6" fmla="*/ 0 w 40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0" y="45"/>
                    </a:moveTo>
                    <a:lnTo>
                      <a:pt x="39" y="0"/>
                    </a:lnTo>
                    <a:lnTo>
                      <a:pt x="40" y="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2" name="Line 740"/>
              <p:cNvSpPr>
                <a:spLocks noChangeShapeType="1"/>
              </p:cNvSpPr>
              <p:nvPr/>
            </p:nvSpPr>
            <p:spPr bwMode="auto">
              <a:xfrm>
                <a:off x="4783" y="42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3" name="Freeform 741"/>
              <p:cNvSpPr>
                <a:spLocks/>
              </p:cNvSpPr>
              <p:nvPr/>
            </p:nvSpPr>
            <p:spPr bwMode="auto">
              <a:xfrm>
                <a:off x="4768" y="4295"/>
                <a:ext cx="20" cy="22"/>
              </a:xfrm>
              <a:custGeom>
                <a:avLst/>
                <a:gdLst>
                  <a:gd name="T0" fmla="*/ 80 w 100"/>
                  <a:gd name="T1" fmla="*/ 0 h 106"/>
                  <a:gd name="T2" fmla="*/ 40 w 100"/>
                  <a:gd name="T3" fmla="*/ 44 h 106"/>
                  <a:gd name="T4" fmla="*/ 0 w 100"/>
                  <a:gd name="T5" fmla="*/ 87 h 106"/>
                  <a:gd name="T6" fmla="*/ 20 w 100"/>
                  <a:gd name="T7" fmla="*/ 106 h 106"/>
                  <a:gd name="T8" fmla="*/ 60 w 100"/>
                  <a:gd name="T9" fmla="*/ 62 h 106"/>
                  <a:gd name="T10" fmla="*/ 100 w 100"/>
                  <a:gd name="T11" fmla="*/ 18 h 106"/>
                  <a:gd name="T12" fmla="*/ 80 w 100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7"/>
                    </a:lnTo>
                    <a:lnTo>
                      <a:pt x="20" y="106"/>
                    </a:lnTo>
                    <a:lnTo>
                      <a:pt x="60" y="62"/>
                    </a:lnTo>
                    <a:lnTo>
                      <a:pt x="100" y="1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4" name="Freeform 742"/>
              <p:cNvSpPr>
                <a:spLocks/>
              </p:cNvSpPr>
              <p:nvPr/>
            </p:nvSpPr>
            <p:spPr bwMode="auto">
              <a:xfrm>
                <a:off x="4768" y="4295"/>
                <a:ext cx="20" cy="22"/>
              </a:xfrm>
              <a:custGeom>
                <a:avLst/>
                <a:gdLst>
                  <a:gd name="T0" fmla="*/ 80 w 100"/>
                  <a:gd name="T1" fmla="*/ 0 h 106"/>
                  <a:gd name="T2" fmla="*/ 40 w 100"/>
                  <a:gd name="T3" fmla="*/ 44 h 106"/>
                  <a:gd name="T4" fmla="*/ 0 w 100"/>
                  <a:gd name="T5" fmla="*/ 87 h 106"/>
                  <a:gd name="T6" fmla="*/ 20 w 100"/>
                  <a:gd name="T7" fmla="*/ 106 h 106"/>
                  <a:gd name="T8" fmla="*/ 60 w 100"/>
                  <a:gd name="T9" fmla="*/ 62 h 106"/>
                  <a:gd name="T10" fmla="*/ 100 w 100"/>
                  <a:gd name="T11" fmla="*/ 18 h 106"/>
                  <a:gd name="T12" fmla="*/ 80 w 100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7"/>
                    </a:lnTo>
                    <a:lnTo>
                      <a:pt x="20" y="106"/>
                    </a:lnTo>
                    <a:lnTo>
                      <a:pt x="60" y="62"/>
                    </a:lnTo>
                    <a:lnTo>
                      <a:pt x="100" y="18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5" name="Freeform 743"/>
              <p:cNvSpPr>
                <a:spLocks/>
              </p:cNvSpPr>
              <p:nvPr/>
            </p:nvSpPr>
            <p:spPr bwMode="auto">
              <a:xfrm>
                <a:off x="4772" y="4308"/>
                <a:ext cx="8" cy="9"/>
              </a:xfrm>
              <a:custGeom>
                <a:avLst/>
                <a:gdLst>
                  <a:gd name="T0" fmla="*/ 40 w 40"/>
                  <a:gd name="T1" fmla="*/ 0 h 47"/>
                  <a:gd name="T2" fmla="*/ 0 w 40"/>
                  <a:gd name="T3" fmla="*/ 44 h 47"/>
                  <a:gd name="T4" fmla="*/ 3 w 40"/>
                  <a:gd name="T5" fmla="*/ 47 h 47"/>
                  <a:gd name="T6" fmla="*/ 40 w 40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7">
                    <a:moveTo>
                      <a:pt x="40" y="0"/>
                    </a:moveTo>
                    <a:lnTo>
                      <a:pt x="0" y="44"/>
                    </a:lnTo>
                    <a:lnTo>
                      <a:pt x="3" y="47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6" name="Line 744"/>
              <p:cNvSpPr>
                <a:spLocks noChangeShapeType="1"/>
              </p:cNvSpPr>
              <p:nvPr/>
            </p:nvSpPr>
            <p:spPr bwMode="auto">
              <a:xfrm>
                <a:off x="4772" y="4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7" name="Freeform 745"/>
              <p:cNvSpPr>
                <a:spLocks/>
              </p:cNvSpPr>
              <p:nvPr/>
            </p:nvSpPr>
            <p:spPr bwMode="auto">
              <a:xfrm>
                <a:off x="4772" y="4298"/>
                <a:ext cx="19" cy="22"/>
              </a:xfrm>
              <a:custGeom>
                <a:avLst/>
                <a:gdLst>
                  <a:gd name="T0" fmla="*/ 74 w 94"/>
                  <a:gd name="T1" fmla="*/ 0 h 110"/>
                  <a:gd name="T2" fmla="*/ 37 w 94"/>
                  <a:gd name="T3" fmla="*/ 47 h 110"/>
                  <a:gd name="T4" fmla="*/ 0 w 94"/>
                  <a:gd name="T5" fmla="*/ 94 h 110"/>
                  <a:gd name="T6" fmla="*/ 21 w 94"/>
                  <a:gd name="T7" fmla="*/ 110 h 110"/>
                  <a:gd name="T8" fmla="*/ 57 w 94"/>
                  <a:gd name="T9" fmla="*/ 63 h 110"/>
                  <a:gd name="T10" fmla="*/ 94 w 94"/>
                  <a:gd name="T11" fmla="*/ 16 h 110"/>
                  <a:gd name="T12" fmla="*/ 74 w 94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10">
                    <a:moveTo>
                      <a:pt x="74" y="0"/>
                    </a:moveTo>
                    <a:lnTo>
                      <a:pt x="37" y="47"/>
                    </a:lnTo>
                    <a:lnTo>
                      <a:pt x="0" y="94"/>
                    </a:lnTo>
                    <a:lnTo>
                      <a:pt x="21" y="110"/>
                    </a:lnTo>
                    <a:lnTo>
                      <a:pt x="57" y="63"/>
                    </a:lnTo>
                    <a:lnTo>
                      <a:pt x="94" y="16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8" name="Freeform 746"/>
              <p:cNvSpPr>
                <a:spLocks/>
              </p:cNvSpPr>
              <p:nvPr/>
            </p:nvSpPr>
            <p:spPr bwMode="auto">
              <a:xfrm>
                <a:off x="4772" y="4298"/>
                <a:ext cx="19" cy="22"/>
              </a:xfrm>
              <a:custGeom>
                <a:avLst/>
                <a:gdLst>
                  <a:gd name="T0" fmla="*/ 74 w 94"/>
                  <a:gd name="T1" fmla="*/ 0 h 110"/>
                  <a:gd name="T2" fmla="*/ 37 w 94"/>
                  <a:gd name="T3" fmla="*/ 47 h 110"/>
                  <a:gd name="T4" fmla="*/ 0 w 94"/>
                  <a:gd name="T5" fmla="*/ 94 h 110"/>
                  <a:gd name="T6" fmla="*/ 21 w 94"/>
                  <a:gd name="T7" fmla="*/ 110 h 110"/>
                  <a:gd name="T8" fmla="*/ 57 w 94"/>
                  <a:gd name="T9" fmla="*/ 63 h 110"/>
                  <a:gd name="T10" fmla="*/ 94 w 94"/>
                  <a:gd name="T11" fmla="*/ 16 h 110"/>
                  <a:gd name="T12" fmla="*/ 74 w 94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10">
                    <a:moveTo>
                      <a:pt x="74" y="0"/>
                    </a:moveTo>
                    <a:lnTo>
                      <a:pt x="37" y="47"/>
                    </a:lnTo>
                    <a:lnTo>
                      <a:pt x="0" y="94"/>
                    </a:lnTo>
                    <a:lnTo>
                      <a:pt x="21" y="110"/>
                    </a:lnTo>
                    <a:lnTo>
                      <a:pt x="57" y="63"/>
                    </a:lnTo>
                    <a:lnTo>
                      <a:pt x="94" y="16"/>
                    </a:lnTo>
                    <a:lnTo>
                      <a:pt x="7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9" name="Freeform 747"/>
              <p:cNvSpPr>
                <a:spLocks/>
              </p:cNvSpPr>
              <p:nvPr/>
            </p:nvSpPr>
            <p:spPr bwMode="auto">
              <a:xfrm>
                <a:off x="4784" y="4302"/>
                <a:ext cx="7" cy="9"/>
              </a:xfrm>
              <a:custGeom>
                <a:avLst/>
                <a:gdLst>
                  <a:gd name="T0" fmla="*/ 0 w 38"/>
                  <a:gd name="T1" fmla="*/ 47 h 47"/>
                  <a:gd name="T2" fmla="*/ 37 w 38"/>
                  <a:gd name="T3" fmla="*/ 0 h 47"/>
                  <a:gd name="T4" fmla="*/ 38 w 38"/>
                  <a:gd name="T5" fmla="*/ 1 h 47"/>
                  <a:gd name="T6" fmla="*/ 0 w 38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0" y="47"/>
                    </a:moveTo>
                    <a:lnTo>
                      <a:pt x="37" y="0"/>
                    </a:lnTo>
                    <a:lnTo>
                      <a:pt x="38" y="1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0" name="Line 748"/>
              <p:cNvSpPr>
                <a:spLocks noChangeShapeType="1"/>
              </p:cNvSpPr>
              <p:nvPr/>
            </p:nvSpPr>
            <p:spPr bwMode="auto">
              <a:xfrm>
                <a:off x="4791" y="4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1" name="Freeform 749"/>
              <p:cNvSpPr>
                <a:spLocks/>
              </p:cNvSpPr>
              <p:nvPr/>
            </p:nvSpPr>
            <p:spPr bwMode="auto">
              <a:xfrm>
                <a:off x="4776" y="4302"/>
                <a:ext cx="19" cy="22"/>
              </a:xfrm>
              <a:custGeom>
                <a:avLst/>
                <a:gdLst>
                  <a:gd name="T0" fmla="*/ 75 w 96"/>
                  <a:gd name="T1" fmla="*/ 0 h 109"/>
                  <a:gd name="T2" fmla="*/ 37 w 96"/>
                  <a:gd name="T3" fmla="*/ 46 h 109"/>
                  <a:gd name="T4" fmla="*/ 0 w 96"/>
                  <a:gd name="T5" fmla="*/ 92 h 109"/>
                  <a:gd name="T6" fmla="*/ 20 w 96"/>
                  <a:gd name="T7" fmla="*/ 109 h 109"/>
                  <a:gd name="T8" fmla="*/ 58 w 96"/>
                  <a:gd name="T9" fmla="*/ 63 h 109"/>
                  <a:gd name="T10" fmla="*/ 96 w 96"/>
                  <a:gd name="T11" fmla="*/ 17 h 109"/>
                  <a:gd name="T12" fmla="*/ 75 w 9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9">
                    <a:moveTo>
                      <a:pt x="75" y="0"/>
                    </a:moveTo>
                    <a:lnTo>
                      <a:pt x="37" y="46"/>
                    </a:lnTo>
                    <a:lnTo>
                      <a:pt x="0" y="92"/>
                    </a:lnTo>
                    <a:lnTo>
                      <a:pt x="20" y="109"/>
                    </a:lnTo>
                    <a:lnTo>
                      <a:pt x="58" y="63"/>
                    </a:lnTo>
                    <a:lnTo>
                      <a:pt x="96" y="1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2" name="Freeform 750"/>
              <p:cNvSpPr>
                <a:spLocks/>
              </p:cNvSpPr>
              <p:nvPr/>
            </p:nvSpPr>
            <p:spPr bwMode="auto">
              <a:xfrm>
                <a:off x="4776" y="4302"/>
                <a:ext cx="19" cy="22"/>
              </a:xfrm>
              <a:custGeom>
                <a:avLst/>
                <a:gdLst>
                  <a:gd name="T0" fmla="*/ 75 w 96"/>
                  <a:gd name="T1" fmla="*/ 0 h 109"/>
                  <a:gd name="T2" fmla="*/ 37 w 96"/>
                  <a:gd name="T3" fmla="*/ 46 h 109"/>
                  <a:gd name="T4" fmla="*/ 0 w 96"/>
                  <a:gd name="T5" fmla="*/ 92 h 109"/>
                  <a:gd name="T6" fmla="*/ 20 w 96"/>
                  <a:gd name="T7" fmla="*/ 109 h 109"/>
                  <a:gd name="T8" fmla="*/ 58 w 96"/>
                  <a:gd name="T9" fmla="*/ 63 h 109"/>
                  <a:gd name="T10" fmla="*/ 96 w 96"/>
                  <a:gd name="T11" fmla="*/ 17 h 109"/>
                  <a:gd name="T12" fmla="*/ 75 w 96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9">
                    <a:moveTo>
                      <a:pt x="75" y="0"/>
                    </a:moveTo>
                    <a:lnTo>
                      <a:pt x="37" y="46"/>
                    </a:lnTo>
                    <a:lnTo>
                      <a:pt x="0" y="92"/>
                    </a:lnTo>
                    <a:lnTo>
                      <a:pt x="20" y="109"/>
                    </a:lnTo>
                    <a:lnTo>
                      <a:pt x="58" y="63"/>
                    </a:lnTo>
                    <a:lnTo>
                      <a:pt x="96" y="17"/>
                    </a:lnTo>
                    <a:lnTo>
                      <a:pt x="7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3" name="Freeform 751"/>
              <p:cNvSpPr>
                <a:spLocks/>
              </p:cNvSpPr>
              <p:nvPr/>
            </p:nvSpPr>
            <p:spPr bwMode="auto">
              <a:xfrm>
                <a:off x="4780" y="4314"/>
                <a:ext cx="8" cy="10"/>
              </a:xfrm>
              <a:custGeom>
                <a:avLst/>
                <a:gdLst>
                  <a:gd name="T0" fmla="*/ 38 w 38"/>
                  <a:gd name="T1" fmla="*/ 0 h 48"/>
                  <a:gd name="T2" fmla="*/ 0 w 38"/>
                  <a:gd name="T3" fmla="*/ 46 h 48"/>
                  <a:gd name="T4" fmla="*/ 3 w 38"/>
                  <a:gd name="T5" fmla="*/ 48 h 48"/>
                  <a:gd name="T6" fmla="*/ 38 w 38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8">
                    <a:moveTo>
                      <a:pt x="38" y="0"/>
                    </a:moveTo>
                    <a:lnTo>
                      <a:pt x="0" y="46"/>
                    </a:lnTo>
                    <a:lnTo>
                      <a:pt x="3" y="4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4" name="Line 752"/>
              <p:cNvSpPr>
                <a:spLocks noChangeShapeType="1"/>
              </p:cNvSpPr>
              <p:nvPr/>
            </p:nvSpPr>
            <p:spPr bwMode="auto">
              <a:xfrm>
                <a:off x="4780" y="43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5" name="Freeform 753"/>
              <p:cNvSpPr>
                <a:spLocks/>
              </p:cNvSpPr>
              <p:nvPr/>
            </p:nvSpPr>
            <p:spPr bwMode="auto">
              <a:xfrm>
                <a:off x="4781" y="4305"/>
                <a:ext cx="18" cy="22"/>
              </a:xfrm>
              <a:custGeom>
                <a:avLst/>
                <a:gdLst>
                  <a:gd name="T0" fmla="*/ 71 w 93"/>
                  <a:gd name="T1" fmla="*/ 0 h 111"/>
                  <a:gd name="T2" fmla="*/ 35 w 93"/>
                  <a:gd name="T3" fmla="*/ 47 h 111"/>
                  <a:gd name="T4" fmla="*/ 0 w 93"/>
                  <a:gd name="T5" fmla="*/ 95 h 111"/>
                  <a:gd name="T6" fmla="*/ 21 w 93"/>
                  <a:gd name="T7" fmla="*/ 111 h 111"/>
                  <a:gd name="T8" fmla="*/ 57 w 93"/>
                  <a:gd name="T9" fmla="*/ 64 h 111"/>
                  <a:gd name="T10" fmla="*/ 93 w 93"/>
                  <a:gd name="T11" fmla="*/ 16 h 111"/>
                  <a:gd name="T12" fmla="*/ 71 w 93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71" y="0"/>
                    </a:moveTo>
                    <a:lnTo>
                      <a:pt x="35" y="47"/>
                    </a:lnTo>
                    <a:lnTo>
                      <a:pt x="0" y="95"/>
                    </a:lnTo>
                    <a:lnTo>
                      <a:pt x="21" y="111"/>
                    </a:lnTo>
                    <a:lnTo>
                      <a:pt x="57" y="64"/>
                    </a:lnTo>
                    <a:lnTo>
                      <a:pt x="93" y="16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6" name="Freeform 754"/>
              <p:cNvSpPr>
                <a:spLocks/>
              </p:cNvSpPr>
              <p:nvPr/>
            </p:nvSpPr>
            <p:spPr bwMode="auto">
              <a:xfrm>
                <a:off x="4781" y="4305"/>
                <a:ext cx="18" cy="22"/>
              </a:xfrm>
              <a:custGeom>
                <a:avLst/>
                <a:gdLst>
                  <a:gd name="T0" fmla="*/ 71 w 93"/>
                  <a:gd name="T1" fmla="*/ 0 h 111"/>
                  <a:gd name="T2" fmla="*/ 35 w 93"/>
                  <a:gd name="T3" fmla="*/ 47 h 111"/>
                  <a:gd name="T4" fmla="*/ 0 w 93"/>
                  <a:gd name="T5" fmla="*/ 95 h 111"/>
                  <a:gd name="T6" fmla="*/ 21 w 93"/>
                  <a:gd name="T7" fmla="*/ 111 h 111"/>
                  <a:gd name="T8" fmla="*/ 57 w 93"/>
                  <a:gd name="T9" fmla="*/ 64 h 111"/>
                  <a:gd name="T10" fmla="*/ 93 w 93"/>
                  <a:gd name="T11" fmla="*/ 16 h 111"/>
                  <a:gd name="T12" fmla="*/ 71 w 93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71" y="0"/>
                    </a:moveTo>
                    <a:lnTo>
                      <a:pt x="35" y="47"/>
                    </a:lnTo>
                    <a:lnTo>
                      <a:pt x="0" y="95"/>
                    </a:lnTo>
                    <a:lnTo>
                      <a:pt x="21" y="111"/>
                    </a:lnTo>
                    <a:lnTo>
                      <a:pt x="57" y="64"/>
                    </a:lnTo>
                    <a:lnTo>
                      <a:pt x="93" y="16"/>
                    </a:lnTo>
                    <a:lnTo>
                      <a:pt x="7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7" name="Freeform 755"/>
              <p:cNvSpPr>
                <a:spLocks/>
              </p:cNvSpPr>
              <p:nvPr/>
            </p:nvSpPr>
            <p:spPr bwMode="auto">
              <a:xfrm>
                <a:off x="4785" y="4318"/>
                <a:ext cx="7" cy="9"/>
              </a:xfrm>
              <a:custGeom>
                <a:avLst/>
                <a:gdLst>
                  <a:gd name="T0" fmla="*/ 36 w 36"/>
                  <a:gd name="T1" fmla="*/ 0 h 48"/>
                  <a:gd name="T2" fmla="*/ 0 w 36"/>
                  <a:gd name="T3" fmla="*/ 47 h 48"/>
                  <a:gd name="T4" fmla="*/ 2 w 36"/>
                  <a:gd name="T5" fmla="*/ 48 h 48"/>
                  <a:gd name="T6" fmla="*/ 36 w 36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0"/>
                    </a:moveTo>
                    <a:lnTo>
                      <a:pt x="0" y="47"/>
                    </a:lnTo>
                    <a:lnTo>
                      <a:pt x="2" y="4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8" name="Line 756"/>
              <p:cNvSpPr>
                <a:spLocks noChangeShapeType="1"/>
              </p:cNvSpPr>
              <p:nvPr/>
            </p:nvSpPr>
            <p:spPr bwMode="auto">
              <a:xfrm>
                <a:off x="4785" y="43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9" name="Freeform 757"/>
              <p:cNvSpPr>
                <a:spLocks/>
              </p:cNvSpPr>
              <p:nvPr/>
            </p:nvSpPr>
            <p:spPr bwMode="auto">
              <a:xfrm>
                <a:off x="4785" y="4308"/>
                <a:ext cx="18" cy="22"/>
              </a:xfrm>
              <a:custGeom>
                <a:avLst/>
                <a:gdLst>
                  <a:gd name="T0" fmla="*/ 69 w 89"/>
                  <a:gd name="T1" fmla="*/ 0 h 112"/>
                  <a:gd name="T2" fmla="*/ 34 w 89"/>
                  <a:gd name="T3" fmla="*/ 49 h 112"/>
                  <a:gd name="T4" fmla="*/ 0 w 89"/>
                  <a:gd name="T5" fmla="*/ 97 h 112"/>
                  <a:gd name="T6" fmla="*/ 20 w 89"/>
                  <a:gd name="T7" fmla="*/ 112 h 112"/>
                  <a:gd name="T8" fmla="*/ 55 w 89"/>
                  <a:gd name="T9" fmla="*/ 63 h 112"/>
                  <a:gd name="T10" fmla="*/ 89 w 89"/>
                  <a:gd name="T11" fmla="*/ 15 h 112"/>
                  <a:gd name="T12" fmla="*/ 69 w 89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20" y="112"/>
                    </a:lnTo>
                    <a:lnTo>
                      <a:pt x="55" y="63"/>
                    </a:lnTo>
                    <a:lnTo>
                      <a:pt x="89" y="15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0" name="Freeform 758"/>
              <p:cNvSpPr>
                <a:spLocks/>
              </p:cNvSpPr>
              <p:nvPr/>
            </p:nvSpPr>
            <p:spPr bwMode="auto">
              <a:xfrm>
                <a:off x="4785" y="4308"/>
                <a:ext cx="18" cy="22"/>
              </a:xfrm>
              <a:custGeom>
                <a:avLst/>
                <a:gdLst>
                  <a:gd name="T0" fmla="*/ 69 w 89"/>
                  <a:gd name="T1" fmla="*/ 0 h 112"/>
                  <a:gd name="T2" fmla="*/ 34 w 89"/>
                  <a:gd name="T3" fmla="*/ 49 h 112"/>
                  <a:gd name="T4" fmla="*/ 0 w 89"/>
                  <a:gd name="T5" fmla="*/ 97 h 112"/>
                  <a:gd name="T6" fmla="*/ 20 w 89"/>
                  <a:gd name="T7" fmla="*/ 112 h 112"/>
                  <a:gd name="T8" fmla="*/ 55 w 89"/>
                  <a:gd name="T9" fmla="*/ 63 h 112"/>
                  <a:gd name="T10" fmla="*/ 89 w 89"/>
                  <a:gd name="T11" fmla="*/ 15 h 112"/>
                  <a:gd name="T12" fmla="*/ 69 w 89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20" y="112"/>
                    </a:lnTo>
                    <a:lnTo>
                      <a:pt x="55" y="63"/>
                    </a:lnTo>
                    <a:lnTo>
                      <a:pt x="89" y="15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1" name="Freeform 759"/>
              <p:cNvSpPr>
                <a:spLocks/>
              </p:cNvSpPr>
              <p:nvPr/>
            </p:nvSpPr>
            <p:spPr bwMode="auto">
              <a:xfrm>
                <a:off x="4796" y="4311"/>
                <a:ext cx="7" cy="10"/>
              </a:xfrm>
              <a:custGeom>
                <a:avLst/>
                <a:gdLst>
                  <a:gd name="T0" fmla="*/ 0 w 35"/>
                  <a:gd name="T1" fmla="*/ 48 h 48"/>
                  <a:gd name="T2" fmla="*/ 34 w 35"/>
                  <a:gd name="T3" fmla="*/ 0 h 48"/>
                  <a:gd name="T4" fmla="*/ 35 w 35"/>
                  <a:gd name="T5" fmla="*/ 1 h 48"/>
                  <a:gd name="T6" fmla="*/ 0 w 35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48"/>
                    </a:moveTo>
                    <a:lnTo>
                      <a:pt x="34" y="0"/>
                    </a:lnTo>
                    <a:lnTo>
                      <a:pt x="35" y="1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2" name="Line 760"/>
              <p:cNvSpPr>
                <a:spLocks noChangeShapeType="1"/>
              </p:cNvSpPr>
              <p:nvPr/>
            </p:nvSpPr>
            <p:spPr bwMode="auto">
              <a:xfrm>
                <a:off x="4803" y="4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3" name="Freeform 761"/>
              <p:cNvSpPr>
                <a:spLocks/>
              </p:cNvSpPr>
              <p:nvPr/>
            </p:nvSpPr>
            <p:spPr bwMode="auto">
              <a:xfrm>
                <a:off x="4789" y="4311"/>
                <a:ext cx="19" cy="22"/>
              </a:xfrm>
              <a:custGeom>
                <a:avLst/>
                <a:gdLst>
                  <a:gd name="T0" fmla="*/ 71 w 93"/>
                  <a:gd name="T1" fmla="*/ 0 h 111"/>
                  <a:gd name="T2" fmla="*/ 36 w 93"/>
                  <a:gd name="T3" fmla="*/ 47 h 111"/>
                  <a:gd name="T4" fmla="*/ 0 w 93"/>
                  <a:gd name="T5" fmla="*/ 95 h 111"/>
                  <a:gd name="T6" fmla="*/ 22 w 93"/>
                  <a:gd name="T7" fmla="*/ 111 h 111"/>
                  <a:gd name="T8" fmla="*/ 58 w 93"/>
                  <a:gd name="T9" fmla="*/ 64 h 111"/>
                  <a:gd name="T10" fmla="*/ 93 w 93"/>
                  <a:gd name="T11" fmla="*/ 16 h 111"/>
                  <a:gd name="T12" fmla="*/ 71 w 93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71" y="0"/>
                    </a:moveTo>
                    <a:lnTo>
                      <a:pt x="36" y="47"/>
                    </a:lnTo>
                    <a:lnTo>
                      <a:pt x="0" y="95"/>
                    </a:lnTo>
                    <a:lnTo>
                      <a:pt x="22" y="111"/>
                    </a:lnTo>
                    <a:lnTo>
                      <a:pt x="58" y="64"/>
                    </a:lnTo>
                    <a:lnTo>
                      <a:pt x="93" y="16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4" name="Freeform 762"/>
              <p:cNvSpPr>
                <a:spLocks/>
              </p:cNvSpPr>
              <p:nvPr/>
            </p:nvSpPr>
            <p:spPr bwMode="auto">
              <a:xfrm>
                <a:off x="4789" y="4311"/>
                <a:ext cx="19" cy="22"/>
              </a:xfrm>
              <a:custGeom>
                <a:avLst/>
                <a:gdLst>
                  <a:gd name="T0" fmla="*/ 71 w 93"/>
                  <a:gd name="T1" fmla="*/ 0 h 111"/>
                  <a:gd name="T2" fmla="*/ 36 w 93"/>
                  <a:gd name="T3" fmla="*/ 47 h 111"/>
                  <a:gd name="T4" fmla="*/ 0 w 93"/>
                  <a:gd name="T5" fmla="*/ 95 h 111"/>
                  <a:gd name="T6" fmla="*/ 22 w 93"/>
                  <a:gd name="T7" fmla="*/ 111 h 111"/>
                  <a:gd name="T8" fmla="*/ 58 w 93"/>
                  <a:gd name="T9" fmla="*/ 64 h 111"/>
                  <a:gd name="T10" fmla="*/ 93 w 93"/>
                  <a:gd name="T11" fmla="*/ 16 h 111"/>
                  <a:gd name="T12" fmla="*/ 71 w 93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71" y="0"/>
                    </a:moveTo>
                    <a:lnTo>
                      <a:pt x="36" y="47"/>
                    </a:lnTo>
                    <a:lnTo>
                      <a:pt x="0" y="95"/>
                    </a:lnTo>
                    <a:lnTo>
                      <a:pt x="22" y="111"/>
                    </a:lnTo>
                    <a:lnTo>
                      <a:pt x="58" y="64"/>
                    </a:lnTo>
                    <a:lnTo>
                      <a:pt x="93" y="16"/>
                    </a:lnTo>
                    <a:lnTo>
                      <a:pt x="7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5" name="Freeform 763"/>
              <p:cNvSpPr>
                <a:spLocks/>
              </p:cNvSpPr>
              <p:nvPr/>
            </p:nvSpPr>
            <p:spPr bwMode="auto">
              <a:xfrm>
                <a:off x="4794" y="4324"/>
                <a:ext cx="7" cy="10"/>
              </a:xfrm>
              <a:custGeom>
                <a:avLst/>
                <a:gdLst>
                  <a:gd name="T0" fmla="*/ 36 w 36"/>
                  <a:gd name="T1" fmla="*/ 0 h 50"/>
                  <a:gd name="T2" fmla="*/ 0 w 36"/>
                  <a:gd name="T3" fmla="*/ 47 h 50"/>
                  <a:gd name="T4" fmla="*/ 5 w 36"/>
                  <a:gd name="T5" fmla="*/ 50 h 50"/>
                  <a:gd name="T6" fmla="*/ 36 w 36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50">
                    <a:moveTo>
                      <a:pt x="36" y="0"/>
                    </a:moveTo>
                    <a:lnTo>
                      <a:pt x="0" y="47"/>
                    </a:lnTo>
                    <a:lnTo>
                      <a:pt x="5" y="5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6" name="Line 764"/>
              <p:cNvSpPr>
                <a:spLocks noChangeShapeType="1"/>
              </p:cNvSpPr>
              <p:nvPr/>
            </p:nvSpPr>
            <p:spPr bwMode="auto">
              <a:xfrm>
                <a:off x="4794" y="43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7" name="Freeform 765"/>
              <p:cNvSpPr>
                <a:spLocks/>
              </p:cNvSpPr>
              <p:nvPr/>
            </p:nvSpPr>
            <p:spPr bwMode="auto">
              <a:xfrm>
                <a:off x="4795" y="4314"/>
                <a:ext cx="17" cy="23"/>
              </a:xfrm>
              <a:custGeom>
                <a:avLst/>
                <a:gdLst>
                  <a:gd name="T0" fmla="*/ 63 w 85"/>
                  <a:gd name="T1" fmla="*/ 0 h 115"/>
                  <a:gd name="T2" fmla="*/ 31 w 85"/>
                  <a:gd name="T3" fmla="*/ 51 h 115"/>
                  <a:gd name="T4" fmla="*/ 0 w 85"/>
                  <a:gd name="T5" fmla="*/ 101 h 115"/>
                  <a:gd name="T6" fmla="*/ 21 w 85"/>
                  <a:gd name="T7" fmla="*/ 115 h 115"/>
                  <a:gd name="T8" fmla="*/ 52 w 85"/>
                  <a:gd name="T9" fmla="*/ 64 h 115"/>
                  <a:gd name="T10" fmla="*/ 85 w 85"/>
                  <a:gd name="T11" fmla="*/ 14 h 115"/>
                  <a:gd name="T12" fmla="*/ 63 w 8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63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21" y="115"/>
                    </a:lnTo>
                    <a:lnTo>
                      <a:pt x="52" y="64"/>
                    </a:lnTo>
                    <a:lnTo>
                      <a:pt x="85" y="14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8" name="Freeform 766"/>
              <p:cNvSpPr>
                <a:spLocks/>
              </p:cNvSpPr>
              <p:nvPr/>
            </p:nvSpPr>
            <p:spPr bwMode="auto">
              <a:xfrm>
                <a:off x="4795" y="4314"/>
                <a:ext cx="17" cy="23"/>
              </a:xfrm>
              <a:custGeom>
                <a:avLst/>
                <a:gdLst>
                  <a:gd name="T0" fmla="*/ 63 w 85"/>
                  <a:gd name="T1" fmla="*/ 0 h 115"/>
                  <a:gd name="T2" fmla="*/ 31 w 85"/>
                  <a:gd name="T3" fmla="*/ 51 h 115"/>
                  <a:gd name="T4" fmla="*/ 0 w 85"/>
                  <a:gd name="T5" fmla="*/ 101 h 115"/>
                  <a:gd name="T6" fmla="*/ 21 w 85"/>
                  <a:gd name="T7" fmla="*/ 115 h 115"/>
                  <a:gd name="T8" fmla="*/ 52 w 85"/>
                  <a:gd name="T9" fmla="*/ 64 h 115"/>
                  <a:gd name="T10" fmla="*/ 85 w 85"/>
                  <a:gd name="T11" fmla="*/ 14 h 115"/>
                  <a:gd name="T12" fmla="*/ 63 w 85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63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21" y="115"/>
                    </a:lnTo>
                    <a:lnTo>
                      <a:pt x="52" y="64"/>
                    </a:lnTo>
                    <a:lnTo>
                      <a:pt x="85" y="14"/>
                    </a:lnTo>
                    <a:lnTo>
                      <a:pt x="6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9" name="Freeform 767"/>
              <p:cNvSpPr>
                <a:spLocks/>
              </p:cNvSpPr>
              <p:nvPr/>
            </p:nvSpPr>
            <p:spPr bwMode="auto">
              <a:xfrm>
                <a:off x="4805" y="4317"/>
                <a:ext cx="7" cy="10"/>
              </a:xfrm>
              <a:custGeom>
                <a:avLst/>
                <a:gdLst>
                  <a:gd name="T0" fmla="*/ 0 w 33"/>
                  <a:gd name="T1" fmla="*/ 50 h 50"/>
                  <a:gd name="T2" fmla="*/ 33 w 33"/>
                  <a:gd name="T3" fmla="*/ 0 h 50"/>
                  <a:gd name="T4" fmla="*/ 33 w 33"/>
                  <a:gd name="T5" fmla="*/ 1 h 50"/>
                  <a:gd name="T6" fmla="*/ 0 w 3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0">
                    <a:moveTo>
                      <a:pt x="0" y="50"/>
                    </a:moveTo>
                    <a:lnTo>
                      <a:pt x="33" y="0"/>
                    </a:lnTo>
                    <a:lnTo>
                      <a:pt x="33" y="1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0" name="Line 768"/>
              <p:cNvSpPr>
                <a:spLocks noChangeShapeType="1"/>
              </p:cNvSpPr>
              <p:nvPr/>
            </p:nvSpPr>
            <p:spPr bwMode="auto">
              <a:xfrm>
                <a:off x="4812" y="4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1" name="Freeform 769"/>
              <p:cNvSpPr>
                <a:spLocks/>
              </p:cNvSpPr>
              <p:nvPr/>
            </p:nvSpPr>
            <p:spPr bwMode="auto">
              <a:xfrm>
                <a:off x="4799" y="4317"/>
                <a:ext cx="17" cy="23"/>
              </a:xfrm>
              <a:custGeom>
                <a:avLst/>
                <a:gdLst>
                  <a:gd name="T0" fmla="*/ 65 w 88"/>
                  <a:gd name="T1" fmla="*/ 0 h 114"/>
                  <a:gd name="T2" fmla="*/ 32 w 88"/>
                  <a:gd name="T3" fmla="*/ 49 h 114"/>
                  <a:gd name="T4" fmla="*/ 0 w 88"/>
                  <a:gd name="T5" fmla="*/ 99 h 114"/>
                  <a:gd name="T6" fmla="*/ 23 w 88"/>
                  <a:gd name="T7" fmla="*/ 114 h 114"/>
                  <a:gd name="T8" fmla="*/ 55 w 88"/>
                  <a:gd name="T9" fmla="*/ 64 h 114"/>
                  <a:gd name="T10" fmla="*/ 88 w 88"/>
                  <a:gd name="T11" fmla="*/ 15 h 114"/>
                  <a:gd name="T12" fmla="*/ 65 w 88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65" y="0"/>
                    </a:moveTo>
                    <a:lnTo>
                      <a:pt x="32" y="49"/>
                    </a:lnTo>
                    <a:lnTo>
                      <a:pt x="0" y="99"/>
                    </a:lnTo>
                    <a:lnTo>
                      <a:pt x="23" y="114"/>
                    </a:lnTo>
                    <a:lnTo>
                      <a:pt x="55" y="64"/>
                    </a:lnTo>
                    <a:lnTo>
                      <a:pt x="88" y="15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2" name="Freeform 770"/>
              <p:cNvSpPr>
                <a:spLocks/>
              </p:cNvSpPr>
              <p:nvPr/>
            </p:nvSpPr>
            <p:spPr bwMode="auto">
              <a:xfrm>
                <a:off x="4799" y="4317"/>
                <a:ext cx="17" cy="23"/>
              </a:xfrm>
              <a:custGeom>
                <a:avLst/>
                <a:gdLst>
                  <a:gd name="T0" fmla="*/ 65 w 88"/>
                  <a:gd name="T1" fmla="*/ 0 h 114"/>
                  <a:gd name="T2" fmla="*/ 32 w 88"/>
                  <a:gd name="T3" fmla="*/ 49 h 114"/>
                  <a:gd name="T4" fmla="*/ 0 w 88"/>
                  <a:gd name="T5" fmla="*/ 99 h 114"/>
                  <a:gd name="T6" fmla="*/ 23 w 88"/>
                  <a:gd name="T7" fmla="*/ 114 h 114"/>
                  <a:gd name="T8" fmla="*/ 55 w 88"/>
                  <a:gd name="T9" fmla="*/ 64 h 114"/>
                  <a:gd name="T10" fmla="*/ 88 w 88"/>
                  <a:gd name="T11" fmla="*/ 15 h 114"/>
                  <a:gd name="T12" fmla="*/ 65 w 88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65" y="0"/>
                    </a:moveTo>
                    <a:lnTo>
                      <a:pt x="32" y="49"/>
                    </a:lnTo>
                    <a:lnTo>
                      <a:pt x="0" y="99"/>
                    </a:lnTo>
                    <a:lnTo>
                      <a:pt x="23" y="114"/>
                    </a:lnTo>
                    <a:lnTo>
                      <a:pt x="55" y="64"/>
                    </a:lnTo>
                    <a:lnTo>
                      <a:pt x="88" y="15"/>
                    </a:lnTo>
                    <a:lnTo>
                      <a:pt x="6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3" name="Freeform 771"/>
              <p:cNvSpPr>
                <a:spLocks/>
              </p:cNvSpPr>
              <p:nvPr/>
            </p:nvSpPr>
            <p:spPr bwMode="auto">
              <a:xfrm>
                <a:off x="4803" y="4330"/>
                <a:ext cx="7" cy="10"/>
              </a:xfrm>
              <a:custGeom>
                <a:avLst/>
                <a:gdLst>
                  <a:gd name="T0" fmla="*/ 32 w 32"/>
                  <a:gd name="T1" fmla="*/ 0 h 51"/>
                  <a:gd name="T2" fmla="*/ 0 w 32"/>
                  <a:gd name="T3" fmla="*/ 50 h 51"/>
                  <a:gd name="T4" fmla="*/ 2 w 32"/>
                  <a:gd name="T5" fmla="*/ 51 h 51"/>
                  <a:gd name="T6" fmla="*/ 32 w 3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0"/>
                    </a:moveTo>
                    <a:lnTo>
                      <a:pt x="0" y="50"/>
                    </a:lnTo>
                    <a:lnTo>
                      <a:pt x="2" y="5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4" name="Line 772"/>
              <p:cNvSpPr>
                <a:spLocks noChangeShapeType="1"/>
              </p:cNvSpPr>
              <p:nvPr/>
            </p:nvSpPr>
            <p:spPr bwMode="auto">
              <a:xfrm>
                <a:off x="4803" y="43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5" name="Freeform 773"/>
              <p:cNvSpPr>
                <a:spLocks/>
              </p:cNvSpPr>
              <p:nvPr/>
            </p:nvSpPr>
            <p:spPr bwMode="auto">
              <a:xfrm>
                <a:off x="4804" y="4320"/>
                <a:ext cx="16" cy="23"/>
              </a:xfrm>
              <a:custGeom>
                <a:avLst/>
                <a:gdLst>
                  <a:gd name="T0" fmla="*/ 60 w 83"/>
                  <a:gd name="T1" fmla="*/ 0 h 115"/>
                  <a:gd name="T2" fmla="*/ 30 w 83"/>
                  <a:gd name="T3" fmla="*/ 50 h 115"/>
                  <a:gd name="T4" fmla="*/ 0 w 83"/>
                  <a:gd name="T5" fmla="*/ 101 h 115"/>
                  <a:gd name="T6" fmla="*/ 23 w 83"/>
                  <a:gd name="T7" fmla="*/ 115 h 115"/>
                  <a:gd name="T8" fmla="*/ 53 w 83"/>
                  <a:gd name="T9" fmla="*/ 64 h 115"/>
                  <a:gd name="T10" fmla="*/ 83 w 83"/>
                  <a:gd name="T11" fmla="*/ 14 h 115"/>
                  <a:gd name="T12" fmla="*/ 60 w 83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60" y="0"/>
                    </a:moveTo>
                    <a:lnTo>
                      <a:pt x="30" y="50"/>
                    </a:lnTo>
                    <a:lnTo>
                      <a:pt x="0" y="101"/>
                    </a:lnTo>
                    <a:lnTo>
                      <a:pt x="23" y="115"/>
                    </a:lnTo>
                    <a:lnTo>
                      <a:pt x="53" y="64"/>
                    </a:lnTo>
                    <a:lnTo>
                      <a:pt x="83" y="1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6" name="Freeform 774"/>
              <p:cNvSpPr>
                <a:spLocks/>
              </p:cNvSpPr>
              <p:nvPr/>
            </p:nvSpPr>
            <p:spPr bwMode="auto">
              <a:xfrm>
                <a:off x="4804" y="4320"/>
                <a:ext cx="16" cy="23"/>
              </a:xfrm>
              <a:custGeom>
                <a:avLst/>
                <a:gdLst>
                  <a:gd name="T0" fmla="*/ 60 w 83"/>
                  <a:gd name="T1" fmla="*/ 0 h 115"/>
                  <a:gd name="T2" fmla="*/ 30 w 83"/>
                  <a:gd name="T3" fmla="*/ 50 h 115"/>
                  <a:gd name="T4" fmla="*/ 0 w 83"/>
                  <a:gd name="T5" fmla="*/ 101 h 115"/>
                  <a:gd name="T6" fmla="*/ 23 w 83"/>
                  <a:gd name="T7" fmla="*/ 115 h 115"/>
                  <a:gd name="T8" fmla="*/ 53 w 83"/>
                  <a:gd name="T9" fmla="*/ 64 h 115"/>
                  <a:gd name="T10" fmla="*/ 83 w 83"/>
                  <a:gd name="T11" fmla="*/ 14 h 115"/>
                  <a:gd name="T12" fmla="*/ 60 w 83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60" y="0"/>
                    </a:moveTo>
                    <a:lnTo>
                      <a:pt x="30" y="50"/>
                    </a:lnTo>
                    <a:lnTo>
                      <a:pt x="0" y="101"/>
                    </a:lnTo>
                    <a:lnTo>
                      <a:pt x="23" y="115"/>
                    </a:lnTo>
                    <a:lnTo>
                      <a:pt x="53" y="64"/>
                    </a:lnTo>
                    <a:lnTo>
                      <a:pt x="83" y="14"/>
                    </a:lnTo>
                    <a:lnTo>
                      <a:pt x="6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7" name="Freeform 775"/>
              <p:cNvSpPr>
                <a:spLocks/>
              </p:cNvSpPr>
              <p:nvPr/>
            </p:nvSpPr>
            <p:spPr bwMode="auto">
              <a:xfrm>
                <a:off x="4808" y="4332"/>
                <a:ext cx="6" cy="11"/>
              </a:xfrm>
              <a:custGeom>
                <a:avLst/>
                <a:gdLst>
                  <a:gd name="T0" fmla="*/ 30 w 30"/>
                  <a:gd name="T1" fmla="*/ 0 h 52"/>
                  <a:gd name="T2" fmla="*/ 0 w 30"/>
                  <a:gd name="T3" fmla="*/ 51 h 52"/>
                  <a:gd name="T4" fmla="*/ 2 w 30"/>
                  <a:gd name="T5" fmla="*/ 52 h 52"/>
                  <a:gd name="T6" fmla="*/ 3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0"/>
                    </a:moveTo>
                    <a:lnTo>
                      <a:pt x="0" y="51"/>
                    </a:lnTo>
                    <a:lnTo>
                      <a:pt x="2" y="5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8" name="Line 776"/>
              <p:cNvSpPr>
                <a:spLocks noChangeShapeType="1"/>
              </p:cNvSpPr>
              <p:nvPr/>
            </p:nvSpPr>
            <p:spPr bwMode="auto">
              <a:xfrm>
                <a:off x="4808" y="43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9" name="Freeform 777"/>
              <p:cNvSpPr>
                <a:spLocks/>
              </p:cNvSpPr>
              <p:nvPr/>
            </p:nvSpPr>
            <p:spPr bwMode="auto">
              <a:xfrm>
                <a:off x="4809" y="4322"/>
                <a:ext cx="16" cy="23"/>
              </a:xfrm>
              <a:custGeom>
                <a:avLst/>
                <a:gdLst>
                  <a:gd name="T0" fmla="*/ 57 w 80"/>
                  <a:gd name="T1" fmla="*/ 0 h 116"/>
                  <a:gd name="T2" fmla="*/ 28 w 80"/>
                  <a:gd name="T3" fmla="*/ 52 h 116"/>
                  <a:gd name="T4" fmla="*/ 0 w 80"/>
                  <a:gd name="T5" fmla="*/ 104 h 116"/>
                  <a:gd name="T6" fmla="*/ 23 w 80"/>
                  <a:gd name="T7" fmla="*/ 116 h 116"/>
                  <a:gd name="T8" fmla="*/ 51 w 80"/>
                  <a:gd name="T9" fmla="*/ 65 h 116"/>
                  <a:gd name="T10" fmla="*/ 80 w 80"/>
                  <a:gd name="T11" fmla="*/ 13 h 116"/>
                  <a:gd name="T12" fmla="*/ 57 w 80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57" y="0"/>
                    </a:moveTo>
                    <a:lnTo>
                      <a:pt x="28" y="52"/>
                    </a:lnTo>
                    <a:lnTo>
                      <a:pt x="0" y="104"/>
                    </a:lnTo>
                    <a:lnTo>
                      <a:pt x="23" y="116"/>
                    </a:lnTo>
                    <a:lnTo>
                      <a:pt x="51" y="65"/>
                    </a:lnTo>
                    <a:lnTo>
                      <a:pt x="80" y="1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0" name="Freeform 778"/>
              <p:cNvSpPr>
                <a:spLocks/>
              </p:cNvSpPr>
              <p:nvPr/>
            </p:nvSpPr>
            <p:spPr bwMode="auto">
              <a:xfrm>
                <a:off x="4809" y="4322"/>
                <a:ext cx="16" cy="23"/>
              </a:xfrm>
              <a:custGeom>
                <a:avLst/>
                <a:gdLst>
                  <a:gd name="T0" fmla="*/ 57 w 80"/>
                  <a:gd name="T1" fmla="*/ 0 h 116"/>
                  <a:gd name="T2" fmla="*/ 28 w 80"/>
                  <a:gd name="T3" fmla="*/ 52 h 116"/>
                  <a:gd name="T4" fmla="*/ 0 w 80"/>
                  <a:gd name="T5" fmla="*/ 104 h 116"/>
                  <a:gd name="T6" fmla="*/ 23 w 80"/>
                  <a:gd name="T7" fmla="*/ 116 h 116"/>
                  <a:gd name="T8" fmla="*/ 51 w 80"/>
                  <a:gd name="T9" fmla="*/ 65 h 116"/>
                  <a:gd name="T10" fmla="*/ 80 w 80"/>
                  <a:gd name="T11" fmla="*/ 13 h 116"/>
                  <a:gd name="T12" fmla="*/ 57 w 80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57" y="0"/>
                    </a:moveTo>
                    <a:lnTo>
                      <a:pt x="28" y="52"/>
                    </a:lnTo>
                    <a:lnTo>
                      <a:pt x="0" y="104"/>
                    </a:lnTo>
                    <a:lnTo>
                      <a:pt x="23" y="116"/>
                    </a:lnTo>
                    <a:lnTo>
                      <a:pt x="51" y="65"/>
                    </a:lnTo>
                    <a:lnTo>
                      <a:pt x="80" y="13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1" name="Freeform 779"/>
              <p:cNvSpPr>
                <a:spLocks/>
              </p:cNvSpPr>
              <p:nvPr/>
            </p:nvSpPr>
            <p:spPr bwMode="auto">
              <a:xfrm>
                <a:off x="4819" y="4325"/>
                <a:ext cx="6" cy="10"/>
              </a:xfrm>
              <a:custGeom>
                <a:avLst/>
                <a:gdLst>
                  <a:gd name="T0" fmla="*/ 0 w 30"/>
                  <a:gd name="T1" fmla="*/ 52 h 52"/>
                  <a:gd name="T2" fmla="*/ 29 w 30"/>
                  <a:gd name="T3" fmla="*/ 0 h 52"/>
                  <a:gd name="T4" fmla="*/ 30 w 30"/>
                  <a:gd name="T5" fmla="*/ 1 h 52"/>
                  <a:gd name="T6" fmla="*/ 0 w 3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52"/>
                    </a:moveTo>
                    <a:lnTo>
                      <a:pt x="29" y="0"/>
                    </a:lnTo>
                    <a:lnTo>
                      <a:pt x="30" y="1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2" name="Line 780"/>
              <p:cNvSpPr>
                <a:spLocks noChangeShapeType="1"/>
              </p:cNvSpPr>
              <p:nvPr/>
            </p:nvSpPr>
            <p:spPr bwMode="auto">
              <a:xfrm>
                <a:off x="4825" y="43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3" name="Freeform 781"/>
              <p:cNvSpPr>
                <a:spLocks/>
              </p:cNvSpPr>
              <p:nvPr/>
            </p:nvSpPr>
            <p:spPr bwMode="auto">
              <a:xfrm>
                <a:off x="4813" y="4325"/>
                <a:ext cx="16" cy="23"/>
              </a:xfrm>
              <a:custGeom>
                <a:avLst/>
                <a:gdLst>
                  <a:gd name="T0" fmla="*/ 60 w 83"/>
                  <a:gd name="T1" fmla="*/ 0 h 115"/>
                  <a:gd name="T2" fmla="*/ 30 w 83"/>
                  <a:gd name="T3" fmla="*/ 51 h 115"/>
                  <a:gd name="T4" fmla="*/ 0 w 83"/>
                  <a:gd name="T5" fmla="*/ 101 h 115"/>
                  <a:gd name="T6" fmla="*/ 23 w 83"/>
                  <a:gd name="T7" fmla="*/ 115 h 115"/>
                  <a:gd name="T8" fmla="*/ 53 w 83"/>
                  <a:gd name="T9" fmla="*/ 65 h 115"/>
                  <a:gd name="T10" fmla="*/ 83 w 83"/>
                  <a:gd name="T11" fmla="*/ 14 h 115"/>
                  <a:gd name="T12" fmla="*/ 60 w 83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60" y="0"/>
                    </a:moveTo>
                    <a:lnTo>
                      <a:pt x="30" y="51"/>
                    </a:lnTo>
                    <a:lnTo>
                      <a:pt x="0" y="101"/>
                    </a:lnTo>
                    <a:lnTo>
                      <a:pt x="23" y="115"/>
                    </a:lnTo>
                    <a:lnTo>
                      <a:pt x="53" y="65"/>
                    </a:lnTo>
                    <a:lnTo>
                      <a:pt x="83" y="1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4" name="Freeform 782"/>
              <p:cNvSpPr>
                <a:spLocks/>
              </p:cNvSpPr>
              <p:nvPr/>
            </p:nvSpPr>
            <p:spPr bwMode="auto">
              <a:xfrm>
                <a:off x="4813" y="4325"/>
                <a:ext cx="16" cy="23"/>
              </a:xfrm>
              <a:custGeom>
                <a:avLst/>
                <a:gdLst>
                  <a:gd name="T0" fmla="*/ 60 w 83"/>
                  <a:gd name="T1" fmla="*/ 0 h 115"/>
                  <a:gd name="T2" fmla="*/ 30 w 83"/>
                  <a:gd name="T3" fmla="*/ 51 h 115"/>
                  <a:gd name="T4" fmla="*/ 0 w 83"/>
                  <a:gd name="T5" fmla="*/ 101 h 115"/>
                  <a:gd name="T6" fmla="*/ 23 w 83"/>
                  <a:gd name="T7" fmla="*/ 115 h 115"/>
                  <a:gd name="T8" fmla="*/ 53 w 83"/>
                  <a:gd name="T9" fmla="*/ 65 h 115"/>
                  <a:gd name="T10" fmla="*/ 83 w 83"/>
                  <a:gd name="T11" fmla="*/ 14 h 115"/>
                  <a:gd name="T12" fmla="*/ 60 w 83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60" y="0"/>
                    </a:moveTo>
                    <a:lnTo>
                      <a:pt x="30" y="51"/>
                    </a:lnTo>
                    <a:lnTo>
                      <a:pt x="0" y="101"/>
                    </a:lnTo>
                    <a:lnTo>
                      <a:pt x="23" y="115"/>
                    </a:lnTo>
                    <a:lnTo>
                      <a:pt x="53" y="65"/>
                    </a:lnTo>
                    <a:lnTo>
                      <a:pt x="83" y="14"/>
                    </a:lnTo>
                    <a:lnTo>
                      <a:pt x="6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5" name="Freeform 783"/>
              <p:cNvSpPr>
                <a:spLocks/>
              </p:cNvSpPr>
              <p:nvPr/>
            </p:nvSpPr>
            <p:spPr bwMode="auto">
              <a:xfrm>
                <a:off x="4817" y="4338"/>
                <a:ext cx="6" cy="10"/>
              </a:xfrm>
              <a:custGeom>
                <a:avLst/>
                <a:gdLst>
                  <a:gd name="T0" fmla="*/ 30 w 30"/>
                  <a:gd name="T1" fmla="*/ 0 h 52"/>
                  <a:gd name="T2" fmla="*/ 0 w 30"/>
                  <a:gd name="T3" fmla="*/ 50 h 52"/>
                  <a:gd name="T4" fmla="*/ 4 w 30"/>
                  <a:gd name="T5" fmla="*/ 52 h 52"/>
                  <a:gd name="T6" fmla="*/ 3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0"/>
                    </a:moveTo>
                    <a:lnTo>
                      <a:pt x="0" y="50"/>
                    </a:lnTo>
                    <a:lnTo>
                      <a:pt x="4" y="5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6" name="Line 784"/>
              <p:cNvSpPr>
                <a:spLocks noChangeShapeType="1"/>
              </p:cNvSpPr>
              <p:nvPr/>
            </p:nvSpPr>
            <p:spPr bwMode="auto">
              <a:xfrm>
                <a:off x="4817" y="43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7" name="Freeform 785"/>
              <p:cNvSpPr>
                <a:spLocks/>
              </p:cNvSpPr>
              <p:nvPr/>
            </p:nvSpPr>
            <p:spPr bwMode="auto">
              <a:xfrm>
                <a:off x="4818" y="4327"/>
                <a:ext cx="15" cy="24"/>
              </a:xfrm>
              <a:custGeom>
                <a:avLst/>
                <a:gdLst>
                  <a:gd name="T0" fmla="*/ 53 w 76"/>
                  <a:gd name="T1" fmla="*/ 0 h 117"/>
                  <a:gd name="T2" fmla="*/ 26 w 76"/>
                  <a:gd name="T3" fmla="*/ 53 h 117"/>
                  <a:gd name="T4" fmla="*/ 0 w 76"/>
                  <a:gd name="T5" fmla="*/ 105 h 117"/>
                  <a:gd name="T6" fmla="*/ 23 w 76"/>
                  <a:gd name="T7" fmla="*/ 117 h 117"/>
                  <a:gd name="T8" fmla="*/ 49 w 76"/>
                  <a:gd name="T9" fmla="*/ 64 h 117"/>
                  <a:gd name="T10" fmla="*/ 76 w 76"/>
                  <a:gd name="T11" fmla="*/ 11 h 117"/>
                  <a:gd name="T12" fmla="*/ 53 w 76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53" y="0"/>
                    </a:moveTo>
                    <a:lnTo>
                      <a:pt x="26" y="53"/>
                    </a:lnTo>
                    <a:lnTo>
                      <a:pt x="0" y="105"/>
                    </a:lnTo>
                    <a:lnTo>
                      <a:pt x="23" y="117"/>
                    </a:lnTo>
                    <a:lnTo>
                      <a:pt x="49" y="64"/>
                    </a:lnTo>
                    <a:lnTo>
                      <a:pt x="76" y="1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8" name="Freeform 786"/>
              <p:cNvSpPr>
                <a:spLocks/>
              </p:cNvSpPr>
              <p:nvPr/>
            </p:nvSpPr>
            <p:spPr bwMode="auto">
              <a:xfrm>
                <a:off x="4818" y="4327"/>
                <a:ext cx="15" cy="24"/>
              </a:xfrm>
              <a:custGeom>
                <a:avLst/>
                <a:gdLst>
                  <a:gd name="T0" fmla="*/ 53 w 76"/>
                  <a:gd name="T1" fmla="*/ 0 h 117"/>
                  <a:gd name="T2" fmla="*/ 26 w 76"/>
                  <a:gd name="T3" fmla="*/ 53 h 117"/>
                  <a:gd name="T4" fmla="*/ 0 w 76"/>
                  <a:gd name="T5" fmla="*/ 105 h 117"/>
                  <a:gd name="T6" fmla="*/ 23 w 76"/>
                  <a:gd name="T7" fmla="*/ 117 h 117"/>
                  <a:gd name="T8" fmla="*/ 49 w 76"/>
                  <a:gd name="T9" fmla="*/ 64 h 117"/>
                  <a:gd name="T10" fmla="*/ 76 w 76"/>
                  <a:gd name="T11" fmla="*/ 11 h 117"/>
                  <a:gd name="T12" fmla="*/ 53 w 76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53" y="0"/>
                    </a:moveTo>
                    <a:lnTo>
                      <a:pt x="26" y="53"/>
                    </a:lnTo>
                    <a:lnTo>
                      <a:pt x="0" y="105"/>
                    </a:lnTo>
                    <a:lnTo>
                      <a:pt x="23" y="117"/>
                    </a:lnTo>
                    <a:lnTo>
                      <a:pt x="49" y="64"/>
                    </a:lnTo>
                    <a:lnTo>
                      <a:pt x="76" y="11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9" name="Freeform 787"/>
              <p:cNvSpPr>
                <a:spLocks/>
              </p:cNvSpPr>
              <p:nvPr/>
            </p:nvSpPr>
            <p:spPr bwMode="auto">
              <a:xfrm>
                <a:off x="4828" y="4329"/>
                <a:ext cx="6" cy="11"/>
              </a:xfrm>
              <a:custGeom>
                <a:avLst/>
                <a:gdLst>
                  <a:gd name="T0" fmla="*/ 0 w 28"/>
                  <a:gd name="T1" fmla="*/ 53 h 53"/>
                  <a:gd name="T2" fmla="*/ 27 w 28"/>
                  <a:gd name="T3" fmla="*/ 0 h 53"/>
                  <a:gd name="T4" fmla="*/ 28 w 28"/>
                  <a:gd name="T5" fmla="*/ 0 h 53"/>
                  <a:gd name="T6" fmla="*/ 0 w 28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0" y="53"/>
                    </a:moveTo>
                    <a:lnTo>
                      <a:pt x="27" y="0"/>
                    </a:lnTo>
                    <a:lnTo>
                      <a:pt x="28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0" name="Line 788"/>
              <p:cNvSpPr>
                <a:spLocks noChangeShapeType="1"/>
              </p:cNvSpPr>
              <p:nvPr/>
            </p:nvSpPr>
            <p:spPr bwMode="auto">
              <a:xfrm>
                <a:off x="4833" y="43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1" name="Freeform 789"/>
              <p:cNvSpPr>
                <a:spLocks/>
              </p:cNvSpPr>
              <p:nvPr/>
            </p:nvSpPr>
            <p:spPr bwMode="auto">
              <a:xfrm>
                <a:off x="4823" y="4329"/>
                <a:ext cx="15" cy="24"/>
              </a:xfrm>
              <a:custGeom>
                <a:avLst/>
                <a:gdLst>
                  <a:gd name="T0" fmla="*/ 55 w 79"/>
                  <a:gd name="T1" fmla="*/ 0 h 119"/>
                  <a:gd name="T2" fmla="*/ 27 w 79"/>
                  <a:gd name="T3" fmla="*/ 53 h 119"/>
                  <a:gd name="T4" fmla="*/ 0 w 79"/>
                  <a:gd name="T5" fmla="*/ 106 h 119"/>
                  <a:gd name="T6" fmla="*/ 24 w 79"/>
                  <a:gd name="T7" fmla="*/ 119 h 119"/>
                  <a:gd name="T8" fmla="*/ 51 w 79"/>
                  <a:gd name="T9" fmla="*/ 66 h 119"/>
                  <a:gd name="T10" fmla="*/ 79 w 79"/>
                  <a:gd name="T11" fmla="*/ 13 h 119"/>
                  <a:gd name="T12" fmla="*/ 55 w 7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55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24" y="119"/>
                    </a:lnTo>
                    <a:lnTo>
                      <a:pt x="51" y="66"/>
                    </a:lnTo>
                    <a:lnTo>
                      <a:pt x="79" y="13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2" name="Freeform 790"/>
              <p:cNvSpPr>
                <a:spLocks/>
              </p:cNvSpPr>
              <p:nvPr/>
            </p:nvSpPr>
            <p:spPr bwMode="auto">
              <a:xfrm>
                <a:off x="4823" y="4329"/>
                <a:ext cx="15" cy="24"/>
              </a:xfrm>
              <a:custGeom>
                <a:avLst/>
                <a:gdLst>
                  <a:gd name="T0" fmla="*/ 55 w 79"/>
                  <a:gd name="T1" fmla="*/ 0 h 119"/>
                  <a:gd name="T2" fmla="*/ 27 w 79"/>
                  <a:gd name="T3" fmla="*/ 53 h 119"/>
                  <a:gd name="T4" fmla="*/ 0 w 79"/>
                  <a:gd name="T5" fmla="*/ 106 h 119"/>
                  <a:gd name="T6" fmla="*/ 24 w 79"/>
                  <a:gd name="T7" fmla="*/ 119 h 119"/>
                  <a:gd name="T8" fmla="*/ 51 w 79"/>
                  <a:gd name="T9" fmla="*/ 66 h 119"/>
                  <a:gd name="T10" fmla="*/ 79 w 79"/>
                  <a:gd name="T11" fmla="*/ 13 h 119"/>
                  <a:gd name="T12" fmla="*/ 55 w 7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55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24" y="119"/>
                    </a:lnTo>
                    <a:lnTo>
                      <a:pt x="51" y="66"/>
                    </a:lnTo>
                    <a:lnTo>
                      <a:pt x="79" y="13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3" name="Freeform 791"/>
              <p:cNvSpPr>
                <a:spLocks/>
              </p:cNvSpPr>
              <p:nvPr/>
            </p:nvSpPr>
            <p:spPr bwMode="auto">
              <a:xfrm>
                <a:off x="4827" y="4343"/>
                <a:ext cx="6" cy="10"/>
              </a:xfrm>
              <a:custGeom>
                <a:avLst/>
                <a:gdLst>
                  <a:gd name="T0" fmla="*/ 27 w 27"/>
                  <a:gd name="T1" fmla="*/ 0 h 53"/>
                  <a:gd name="T2" fmla="*/ 0 w 27"/>
                  <a:gd name="T3" fmla="*/ 53 h 53"/>
                  <a:gd name="T4" fmla="*/ 2 w 27"/>
                  <a:gd name="T5" fmla="*/ 53 h 53"/>
                  <a:gd name="T6" fmla="*/ 27 w 27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3">
                    <a:moveTo>
                      <a:pt x="27" y="0"/>
                    </a:moveTo>
                    <a:lnTo>
                      <a:pt x="0" y="53"/>
                    </a:lnTo>
                    <a:lnTo>
                      <a:pt x="2" y="5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4" name="Line 792"/>
              <p:cNvSpPr>
                <a:spLocks noChangeShapeType="1"/>
              </p:cNvSpPr>
              <p:nvPr/>
            </p:nvSpPr>
            <p:spPr bwMode="auto">
              <a:xfrm>
                <a:off x="4827" y="43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5" name="Freeform 793"/>
              <p:cNvSpPr>
                <a:spLocks/>
              </p:cNvSpPr>
              <p:nvPr/>
            </p:nvSpPr>
            <p:spPr bwMode="auto">
              <a:xfrm>
                <a:off x="4828" y="4332"/>
                <a:ext cx="15" cy="23"/>
              </a:xfrm>
              <a:custGeom>
                <a:avLst/>
                <a:gdLst>
                  <a:gd name="T0" fmla="*/ 51 w 75"/>
                  <a:gd name="T1" fmla="*/ 0 h 117"/>
                  <a:gd name="T2" fmla="*/ 25 w 75"/>
                  <a:gd name="T3" fmla="*/ 53 h 117"/>
                  <a:gd name="T4" fmla="*/ 0 w 75"/>
                  <a:gd name="T5" fmla="*/ 106 h 117"/>
                  <a:gd name="T6" fmla="*/ 24 w 75"/>
                  <a:gd name="T7" fmla="*/ 117 h 117"/>
                  <a:gd name="T8" fmla="*/ 50 w 75"/>
                  <a:gd name="T9" fmla="*/ 64 h 117"/>
                  <a:gd name="T10" fmla="*/ 75 w 75"/>
                  <a:gd name="T11" fmla="*/ 11 h 117"/>
                  <a:gd name="T12" fmla="*/ 51 w 75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51" y="0"/>
                    </a:moveTo>
                    <a:lnTo>
                      <a:pt x="25" y="53"/>
                    </a:lnTo>
                    <a:lnTo>
                      <a:pt x="0" y="106"/>
                    </a:lnTo>
                    <a:lnTo>
                      <a:pt x="24" y="117"/>
                    </a:lnTo>
                    <a:lnTo>
                      <a:pt x="50" y="64"/>
                    </a:lnTo>
                    <a:lnTo>
                      <a:pt x="75" y="1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6" name="Freeform 794"/>
              <p:cNvSpPr>
                <a:spLocks/>
              </p:cNvSpPr>
              <p:nvPr/>
            </p:nvSpPr>
            <p:spPr bwMode="auto">
              <a:xfrm>
                <a:off x="4828" y="4332"/>
                <a:ext cx="15" cy="23"/>
              </a:xfrm>
              <a:custGeom>
                <a:avLst/>
                <a:gdLst>
                  <a:gd name="T0" fmla="*/ 51 w 75"/>
                  <a:gd name="T1" fmla="*/ 0 h 117"/>
                  <a:gd name="T2" fmla="*/ 25 w 75"/>
                  <a:gd name="T3" fmla="*/ 53 h 117"/>
                  <a:gd name="T4" fmla="*/ 0 w 75"/>
                  <a:gd name="T5" fmla="*/ 106 h 117"/>
                  <a:gd name="T6" fmla="*/ 24 w 75"/>
                  <a:gd name="T7" fmla="*/ 117 h 117"/>
                  <a:gd name="T8" fmla="*/ 50 w 75"/>
                  <a:gd name="T9" fmla="*/ 64 h 117"/>
                  <a:gd name="T10" fmla="*/ 75 w 75"/>
                  <a:gd name="T11" fmla="*/ 11 h 117"/>
                  <a:gd name="T12" fmla="*/ 51 w 75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51" y="0"/>
                    </a:moveTo>
                    <a:lnTo>
                      <a:pt x="25" y="53"/>
                    </a:lnTo>
                    <a:lnTo>
                      <a:pt x="0" y="106"/>
                    </a:lnTo>
                    <a:lnTo>
                      <a:pt x="24" y="117"/>
                    </a:lnTo>
                    <a:lnTo>
                      <a:pt x="50" y="64"/>
                    </a:lnTo>
                    <a:lnTo>
                      <a:pt x="75" y="11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7" name="Freeform 795"/>
              <p:cNvSpPr>
                <a:spLocks/>
              </p:cNvSpPr>
              <p:nvPr/>
            </p:nvSpPr>
            <p:spPr bwMode="auto">
              <a:xfrm>
                <a:off x="4833" y="4345"/>
                <a:ext cx="5" cy="11"/>
              </a:xfrm>
              <a:custGeom>
                <a:avLst/>
                <a:gdLst>
                  <a:gd name="T0" fmla="*/ 26 w 26"/>
                  <a:gd name="T1" fmla="*/ 0 h 54"/>
                  <a:gd name="T2" fmla="*/ 0 w 26"/>
                  <a:gd name="T3" fmla="*/ 53 h 54"/>
                  <a:gd name="T4" fmla="*/ 3 w 26"/>
                  <a:gd name="T5" fmla="*/ 54 h 54"/>
                  <a:gd name="T6" fmla="*/ 26 w 26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26" y="0"/>
                    </a:moveTo>
                    <a:lnTo>
                      <a:pt x="0" y="53"/>
                    </a:lnTo>
                    <a:lnTo>
                      <a:pt x="3" y="5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8" name="Line 796"/>
              <p:cNvSpPr>
                <a:spLocks noChangeShapeType="1"/>
              </p:cNvSpPr>
              <p:nvPr/>
            </p:nvSpPr>
            <p:spPr bwMode="auto">
              <a:xfrm>
                <a:off x="4833" y="4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9" name="Freeform 797"/>
              <p:cNvSpPr>
                <a:spLocks/>
              </p:cNvSpPr>
              <p:nvPr/>
            </p:nvSpPr>
            <p:spPr bwMode="auto">
              <a:xfrm>
                <a:off x="4833" y="4334"/>
                <a:ext cx="14" cy="24"/>
              </a:xfrm>
              <a:custGeom>
                <a:avLst/>
                <a:gdLst>
                  <a:gd name="T0" fmla="*/ 46 w 70"/>
                  <a:gd name="T1" fmla="*/ 0 h 119"/>
                  <a:gd name="T2" fmla="*/ 23 w 70"/>
                  <a:gd name="T3" fmla="*/ 54 h 119"/>
                  <a:gd name="T4" fmla="*/ 0 w 70"/>
                  <a:gd name="T5" fmla="*/ 108 h 119"/>
                  <a:gd name="T6" fmla="*/ 24 w 70"/>
                  <a:gd name="T7" fmla="*/ 119 h 119"/>
                  <a:gd name="T8" fmla="*/ 47 w 70"/>
                  <a:gd name="T9" fmla="*/ 65 h 119"/>
                  <a:gd name="T10" fmla="*/ 70 w 70"/>
                  <a:gd name="T11" fmla="*/ 10 h 119"/>
                  <a:gd name="T12" fmla="*/ 46 w 7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24" y="119"/>
                    </a:lnTo>
                    <a:lnTo>
                      <a:pt x="47" y="65"/>
                    </a:lnTo>
                    <a:lnTo>
                      <a:pt x="70" y="1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0" name="Freeform 798"/>
              <p:cNvSpPr>
                <a:spLocks/>
              </p:cNvSpPr>
              <p:nvPr/>
            </p:nvSpPr>
            <p:spPr bwMode="auto">
              <a:xfrm>
                <a:off x="4833" y="4334"/>
                <a:ext cx="14" cy="24"/>
              </a:xfrm>
              <a:custGeom>
                <a:avLst/>
                <a:gdLst>
                  <a:gd name="T0" fmla="*/ 46 w 70"/>
                  <a:gd name="T1" fmla="*/ 0 h 119"/>
                  <a:gd name="T2" fmla="*/ 23 w 70"/>
                  <a:gd name="T3" fmla="*/ 54 h 119"/>
                  <a:gd name="T4" fmla="*/ 0 w 70"/>
                  <a:gd name="T5" fmla="*/ 108 h 119"/>
                  <a:gd name="T6" fmla="*/ 24 w 70"/>
                  <a:gd name="T7" fmla="*/ 119 h 119"/>
                  <a:gd name="T8" fmla="*/ 47 w 70"/>
                  <a:gd name="T9" fmla="*/ 65 h 119"/>
                  <a:gd name="T10" fmla="*/ 70 w 70"/>
                  <a:gd name="T11" fmla="*/ 10 h 119"/>
                  <a:gd name="T12" fmla="*/ 46 w 7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24" y="119"/>
                    </a:lnTo>
                    <a:lnTo>
                      <a:pt x="47" y="65"/>
                    </a:lnTo>
                    <a:lnTo>
                      <a:pt x="70" y="10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1" name="Freeform 799"/>
              <p:cNvSpPr>
                <a:spLocks/>
              </p:cNvSpPr>
              <p:nvPr/>
            </p:nvSpPr>
            <p:spPr bwMode="auto">
              <a:xfrm>
                <a:off x="4838" y="4336"/>
                <a:ext cx="14" cy="24"/>
              </a:xfrm>
              <a:custGeom>
                <a:avLst/>
                <a:gdLst>
                  <a:gd name="T0" fmla="*/ 46 w 70"/>
                  <a:gd name="T1" fmla="*/ 0 h 119"/>
                  <a:gd name="T2" fmla="*/ 23 w 70"/>
                  <a:gd name="T3" fmla="*/ 55 h 119"/>
                  <a:gd name="T4" fmla="*/ 0 w 70"/>
                  <a:gd name="T5" fmla="*/ 109 h 119"/>
                  <a:gd name="T6" fmla="*/ 24 w 70"/>
                  <a:gd name="T7" fmla="*/ 119 h 119"/>
                  <a:gd name="T8" fmla="*/ 47 w 70"/>
                  <a:gd name="T9" fmla="*/ 65 h 119"/>
                  <a:gd name="T10" fmla="*/ 70 w 70"/>
                  <a:gd name="T11" fmla="*/ 11 h 119"/>
                  <a:gd name="T12" fmla="*/ 46 w 7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46" y="0"/>
                    </a:moveTo>
                    <a:lnTo>
                      <a:pt x="23" y="55"/>
                    </a:lnTo>
                    <a:lnTo>
                      <a:pt x="0" y="109"/>
                    </a:lnTo>
                    <a:lnTo>
                      <a:pt x="24" y="119"/>
                    </a:lnTo>
                    <a:lnTo>
                      <a:pt x="47" y="65"/>
                    </a:lnTo>
                    <a:lnTo>
                      <a:pt x="70" y="1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2" name="Freeform 800"/>
              <p:cNvSpPr>
                <a:spLocks/>
              </p:cNvSpPr>
              <p:nvPr/>
            </p:nvSpPr>
            <p:spPr bwMode="auto">
              <a:xfrm>
                <a:off x="4838" y="4336"/>
                <a:ext cx="14" cy="24"/>
              </a:xfrm>
              <a:custGeom>
                <a:avLst/>
                <a:gdLst>
                  <a:gd name="T0" fmla="*/ 46 w 70"/>
                  <a:gd name="T1" fmla="*/ 0 h 119"/>
                  <a:gd name="T2" fmla="*/ 23 w 70"/>
                  <a:gd name="T3" fmla="*/ 55 h 119"/>
                  <a:gd name="T4" fmla="*/ 0 w 70"/>
                  <a:gd name="T5" fmla="*/ 109 h 119"/>
                  <a:gd name="T6" fmla="*/ 24 w 70"/>
                  <a:gd name="T7" fmla="*/ 119 h 119"/>
                  <a:gd name="T8" fmla="*/ 47 w 70"/>
                  <a:gd name="T9" fmla="*/ 65 h 119"/>
                  <a:gd name="T10" fmla="*/ 70 w 70"/>
                  <a:gd name="T11" fmla="*/ 11 h 119"/>
                  <a:gd name="T12" fmla="*/ 46 w 7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46" y="0"/>
                    </a:moveTo>
                    <a:lnTo>
                      <a:pt x="23" y="55"/>
                    </a:lnTo>
                    <a:lnTo>
                      <a:pt x="0" y="109"/>
                    </a:lnTo>
                    <a:lnTo>
                      <a:pt x="24" y="119"/>
                    </a:lnTo>
                    <a:lnTo>
                      <a:pt x="47" y="65"/>
                    </a:lnTo>
                    <a:lnTo>
                      <a:pt x="70" y="11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3" name="Freeform 801"/>
              <p:cNvSpPr>
                <a:spLocks/>
              </p:cNvSpPr>
              <p:nvPr/>
            </p:nvSpPr>
            <p:spPr bwMode="auto">
              <a:xfrm>
                <a:off x="4843" y="4338"/>
                <a:ext cx="14" cy="24"/>
              </a:xfrm>
              <a:custGeom>
                <a:avLst/>
                <a:gdLst>
                  <a:gd name="T0" fmla="*/ 46 w 70"/>
                  <a:gd name="T1" fmla="*/ 0 h 118"/>
                  <a:gd name="T2" fmla="*/ 23 w 70"/>
                  <a:gd name="T3" fmla="*/ 54 h 118"/>
                  <a:gd name="T4" fmla="*/ 0 w 70"/>
                  <a:gd name="T5" fmla="*/ 108 h 118"/>
                  <a:gd name="T6" fmla="*/ 24 w 70"/>
                  <a:gd name="T7" fmla="*/ 118 h 118"/>
                  <a:gd name="T8" fmla="*/ 47 w 70"/>
                  <a:gd name="T9" fmla="*/ 64 h 118"/>
                  <a:gd name="T10" fmla="*/ 70 w 70"/>
                  <a:gd name="T11" fmla="*/ 10 h 118"/>
                  <a:gd name="T12" fmla="*/ 46 w 7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4" name="Freeform 802"/>
              <p:cNvSpPr>
                <a:spLocks/>
              </p:cNvSpPr>
              <p:nvPr/>
            </p:nvSpPr>
            <p:spPr bwMode="auto">
              <a:xfrm>
                <a:off x="4843" y="4338"/>
                <a:ext cx="14" cy="24"/>
              </a:xfrm>
              <a:custGeom>
                <a:avLst/>
                <a:gdLst>
                  <a:gd name="T0" fmla="*/ 46 w 70"/>
                  <a:gd name="T1" fmla="*/ 0 h 118"/>
                  <a:gd name="T2" fmla="*/ 23 w 70"/>
                  <a:gd name="T3" fmla="*/ 54 h 118"/>
                  <a:gd name="T4" fmla="*/ 0 w 70"/>
                  <a:gd name="T5" fmla="*/ 108 h 118"/>
                  <a:gd name="T6" fmla="*/ 24 w 70"/>
                  <a:gd name="T7" fmla="*/ 118 h 118"/>
                  <a:gd name="T8" fmla="*/ 47 w 70"/>
                  <a:gd name="T9" fmla="*/ 64 h 118"/>
                  <a:gd name="T10" fmla="*/ 70 w 70"/>
                  <a:gd name="T11" fmla="*/ 10 h 118"/>
                  <a:gd name="T12" fmla="*/ 46 w 7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24" y="118"/>
                    </a:lnTo>
                    <a:lnTo>
                      <a:pt x="47" y="64"/>
                    </a:lnTo>
                    <a:lnTo>
                      <a:pt x="70" y="10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5" name="Freeform 803"/>
              <p:cNvSpPr>
                <a:spLocks/>
              </p:cNvSpPr>
              <p:nvPr/>
            </p:nvSpPr>
            <p:spPr bwMode="auto">
              <a:xfrm>
                <a:off x="4848" y="4351"/>
                <a:ext cx="4" cy="11"/>
              </a:xfrm>
              <a:custGeom>
                <a:avLst/>
                <a:gdLst>
                  <a:gd name="T0" fmla="*/ 23 w 23"/>
                  <a:gd name="T1" fmla="*/ 0 h 55"/>
                  <a:gd name="T2" fmla="*/ 0 w 23"/>
                  <a:gd name="T3" fmla="*/ 54 h 55"/>
                  <a:gd name="T4" fmla="*/ 2 w 23"/>
                  <a:gd name="T5" fmla="*/ 55 h 55"/>
                  <a:gd name="T6" fmla="*/ 23 w 23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5">
                    <a:moveTo>
                      <a:pt x="23" y="0"/>
                    </a:moveTo>
                    <a:lnTo>
                      <a:pt x="0" y="54"/>
                    </a:lnTo>
                    <a:lnTo>
                      <a:pt x="2" y="5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6" name="Line 804"/>
              <p:cNvSpPr>
                <a:spLocks noChangeShapeType="1"/>
              </p:cNvSpPr>
              <p:nvPr/>
            </p:nvSpPr>
            <p:spPr bwMode="auto">
              <a:xfrm>
                <a:off x="4848" y="43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7" name="Freeform 805"/>
              <p:cNvSpPr>
                <a:spLocks/>
              </p:cNvSpPr>
              <p:nvPr/>
            </p:nvSpPr>
            <p:spPr bwMode="auto">
              <a:xfrm>
                <a:off x="4848" y="4340"/>
                <a:ext cx="13" cy="24"/>
              </a:xfrm>
              <a:custGeom>
                <a:avLst/>
                <a:gdLst>
                  <a:gd name="T0" fmla="*/ 42 w 67"/>
                  <a:gd name="T1" fmla="*/ 0 h 120"/>
                  <a:gd name="T2" fmla="*/ 21 w 67"/>
                  <a:gd name="T3" fmla="*/ 55 h 120"/>
                  <a:gd name="T4" fmla="*/ 0 w 67"/>
                  <a:gd name="T5" fmla="*/ 110 h 120"/>
                  <a:gd name="T6" fmla="*/ 26 w 67"/>
                  <a:gd name="T7" fmla="*/ 120 h 120"/>
                  <a:gd name="T8" fmla="*/ 46 w 67"/>
                  <a:gd name="T9" fmla="*/ 64 h 120"/>
                  <a:gd name="T10" fmla="*/ 67 w 67"/>
                  <a:gd name="T11" fmla="*/ 9 h 120"/>
                  <a:gd name="T12" fmla="*/ 42 w 67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42" y="0"/>
                    </a:moveTo>
                    <a:lnTo>
                      <a:pt x="21" y="55"/>
                    </a:lnTo>
                    <a:lnTo>
                      <a:pt x="0" y="110"/>
                    </a:lnTo>
                    <a:lnTo>
                      <a:pt x="26" y="120"/>
                    </a:lnTo>
                    <a:lnTo>
                      <a:pt x="46" y="64"/>
                    </a:lnTo>
                    <a:lnTo>
                      <a:pt x="67" y="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8" name="Freeform 806"/>
              <p:cNvSpPr>
                <a:spLocks/>
              </p:cNvSpPr>
              <p:nvPr/>
            </p:nvSpPr>
            <p:spPr bwMode="auto">
              <a:xfrm>
                <a:off x="4848" y="4340"/>
                <a:ext cx="13" cy="24"/>
              </a:xfrm>
              <a:custGeom>
                <a:avLst/>
                <a:gdLst>
                  <a:gd name="T0" fmla="*/ 42 w 67"/>
                  <a:gd name="T1" fmla="*/ 0 h 120"/>
                  <a:gd name="T2" fmla="*/ 21 w 67"/>
                  <a:gd name="T3" fmla="*/ 55 h 120"/>
                  <a:gd name="T4" fmla="*/ 0 w 67"/>
                  <a:gd name="T5" fmla="*/ 110 h 120"/>
                  <a:gd name="T6" fmla="*/ 26 w 67"/>
                  <a:gd name="T7" fmla="*/ 120 h 120"/>
                  <a:gd name="T8" fmla="*/ 46 w 67"/>
                  <a:gd name="T9" fmla="*/ 64 h 120"/>
                  <a:gd name="T10" fmla="*/ 67 w 67"/>
                  <a:gd name="T11" fmla="*/ 9 h 120"/>
                  <a:gd name="T12" fmla="*/ 42 w 67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42" y="0"/>
                    </a:moveTo>
                    <a:lnTo>
                      <a:pt x="21" y="55"/>
                    </a:lnTo>
                    <a:lnTo>
                      <a:pt x="0" y="110"/>
                    </a:lnTo>
                    <a:lnTo>
                      <a:pt x="26" y="120"/>
                    </a:lnTo>
                    <a:lnTo>
                      <a:pt x="46" y="64"/>
                    </a:lnTo>
                    <a:lnTo>
                      <a:pt x="67" y="9"/>
                    </a:lnTo>
                    <a:lnTo>
                      <a:pt x="4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359" name="Group 807"/>
            <p:cNvGrpSpPr>
              <a:grpSpLocks/>
            </p:cNvGrpSpPr>
            <p:nvPr/>
          </p:nvGrpSpPr>
          <p:grpSpPr bwMode="auto">
            <a:xfrm>
              <a:off x="4853" y="4308"/>
              <a:ext cx="283" cy="96"/>
              <a:chOff x="4853" y="4285"/>
              <a:chExt cx="283" cy="96"/>
            </a:xfrm>
          </p:grpSpPr>
          <p:sp>
            <p:nvSpPr>
              <p:cNvPr id="24360" name="Freeform 808"/>
              <p:cNvSpPr>
                <a:spLocks/>
              </p:cNvSpPr>
              <p:nvPr/>
            </p:nvSpPr>
            <p:spPr bwMode="auto">
              <a:xfrm>
                <a:off x="4853" y="4342"/>
                <a:ext cx="13" cy="24"/>
              </a:xfrm>
              <a:custGeom>
                <a:avLst/>
                <a:gdLst>
                  <a:gd name="T0" fmla="*/ 41 w 66"/>
                  <a:gd name="T1" fmla="*/ 0 h 120"/>
                  <a:gd name="T2" fmla="*/ 20 w 66"/>
                  <a:gd name="T3" fmla="*/ 55 h 120"/>
                  <a:gd name="T4" fmla="*/ 0 w 66"/>
                  <a:gd name="T5" fmla="*/ 111 h 120"/>
                  <a:gd name="T6" fmla="*/ 25 w 66"/>
                  <a:gd name="T7" fmla="*/ 120 h 120"/>
                  <a:gd name="T8" fmla="*/ 46 w 66"/>
                  <a:gd name="T9" fmla="*/ 65 h 120"/>
                  <a:gd name="T10" fmla="*/ 66 w 66"/>
                  <a:gd name="T11" fmla="*/ 9 h 120"/>
                  <a:gd name="T12" fmla="*/ 41 w 66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41" y="0"/>
                    </a:moveTo>
                    <a:lnTo>
                      <a:pt x="20" y="55"/>
                    </a:lnTo>
                    <a:lnTo>
                      <a:pt x="0" y="111"/>
                    </a:lnTo>
                    <a:lnTo>
                      <a:pt x="25" y="120"/>
                    </a:lnTo>
                    <a:lnTo>
                      <a:pt x="46" y="65"/>
                    </a:lnTo>
                    <a:lnTo>
                      <a:pt x="66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1" name="Freeform 809"/>
              <p:cNvSpPr>
                <a:spLocks/>
              </p:cNvSpPr>
              <p:nvPr/>
            </p:nvSpPr>
            <p:spPr bwMode="auto">
              <a:xfrm>
                <a:off x="4853" y="4342"/>
                <a:ext cx="13" cy="24"/>
              </a:xfrm>
              <a:custGeom>
                <a:avLst/>
                <a:gdLst>
                  <a:gd name="T0" fmla="*/ 41 w 66"/>
                  <a:gd name="T1" fmla="*/ 0 h 120"/>
                  <a:gd name="T2" fmla="*/ 20 w 66"/>
                  <a:gd name="T3" fmla="*/ 55 h 120"/>
                  <a:gd name="T4" fmla="*/ 0 w 66"/>
                  <a:gd name="T5" fmla="*/ 111 h 120"/>
                  <a:gd name="T6" fmla="*/ 25 w 66"/>
                  <a:gd name="T7" fmla="*/ 120 h 120"/>
                  <a:gd name="T8" fmla="*/ 46 w 66"/>
                  <a:gd name="T9" fmla="*/ 65 h 120"/>
                  <a:gd name="T10" fmla="*/ 66 w 66"/>
                  <a:gd name="T11" fmla="*/ 9 h 120"/>
                  <a:gd name="T12" fmla="*/ 41 w 66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41" y="0"/>
                    </a:moveTo>
                    <a:lnTo>
                      <a:pt x="20" y="55"/>
                    </a:lnTo>
                    <a:lnTo>
                      <a:pt x="0" y="111"/>
                    </a:lnTo>
                    <a:lnTo>
                      <a:pt x="25" y="120"/>
                    </a:lnTo>
                    <a:lnTo>
                      <a:pt x="46" y="65"/>
                    </a:lnTo>
                    <a:lnTo>
                      <a:pt x="66" y="9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2" name="Freeform 810"/>
              <p:cNvSpPr>
                <a:spLocks/>
              </p:cNvSpPr>
              <p:nvPr/>
            </p:nvSpPr>
            <p:spPr bwMode="auto">
              <a:xfrm>
                <a:off x="4858" y="4355"/>
                <a:ext cx="4" cy="11"/>
              </a:xfrm>
              <a:custGeom>
                <a:avLst/>
                <a:gdLst>
                  <a:gd name="T0" fmla="*/ 21 w 21"/>
                  <a:gd name="T1" fmla="*/ 0 h 56"/>
                  <a:gd name="T2" fmla="*/ 0 w 21"/>
                  <a:gd name="T3" fmla="*/ 55 h 56"/>
                  <a:gd name="T4" fmla="*/ 2 w 21"/>
                  <a:gd name="T5" fmla="*/ 56 h 56"/>
                  <a:gd name="T6" fmla="*/ 21 w 21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6">
                    <a:moveTo>
                      <a:pt x="21" y="0"/>
                    </a:moveTo>
                    <a:lnTo>
                      <a:pt x="0" y="55"/>
                    </a:lnTo>
                    <a:lnTo>
                      <a:pt x="2" y="5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3" name="Line 811"/>
              <p:cNvSpPr>
                <a:spLocks noChangeShapeType="1"/>
              </p:cNvSpPr>
              <p:nvPr/>
            </p:nvSpPr>
            <p:spPr bwMode="auto">
              <a:xfrm>
                <a:off x="4858" y="43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4" name="Freeform 812"/>
              <p:cNvSpPr>
                <a:spLocks/>
              </p:cNvSpPr>
              <p:nvPr/>
            </p:nvSpPr>
            <p:spPr bwMode="auto">
              <a:xfrm>
                <a:off x="4859" y="4343"/>
                <a:ext cx="12" cy="25"/>
              </a:xfrm>
              <a:custGeom>
                <a:avLst/>
                <a:gdLst>
                  <a:gd name="T0" fmla="*/ 37 w 62"/>
                  <a:gd name="T1" fmla="*/ 0 h 121"/>
                  <a:gd name="T2" fmla="*/ 19 w 62"/>
                  <a:gd name="T3" fmla="*/ 57 h 121"/>
                  <a:gd name="T4" fmla="*/ 0 w 62"/>
                  <a:gd name="T5" fmla="*/ 113 h 121"/>
                  <a:gd name="T6" fmla="*/ 26 w 62"/>
                  <a:gd name="T7" fmla="*/ 121 h 121"/>
                  <a:gd name="T8" fmla="*/ 44 w 62"/>
                  <a:gd name="T9" fmla="*/ 65 h 121"/>
                  <a:gd name="T10" fmla="*/ 62 w 62"/>
                  <a:gd name="T11" fmla="*/ 8 h 121"/>
                  <a:gd name="T12" fmla="*/ 37 w 6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37" y="0"/>
                    </a:moveTo>
                    <a:lnTo>
                      <a:pt x="19" y="57"/>
                    </a:lnTo>
                    <a:lnTo>
                      <a:pt x="0" y="113"/>
                    </a:lnTo>
                    <a:lnTo>
                      <a:pt x="26" y="121"/>
                    </a:lnTo>
                    <a:lnTo>
                      <a:pt x="44" y="65"/>
                    </a:lnTo>
                    <a:lnTo>
                      <a:pt x="62" y="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5" name="Freeform 813"/>
              <p:cNvSpPr>
                <a:spLocks/>
              </p:cNvSpPr>
              <p:nvPr/>
            </p:nvSpPr>
            <p:spPr bwMode="auto">
              <a:xfrm>
                <a:off x="4859" y="4343"/>
                <a:ext cx="12" cy="25"/>
              </a:xfrm>
              <a:custGeom>
                <a:avLst/>
                <a:gdLst>
                  <a:gd name="T0" fmla="*/ 37 w 62"/>
                  <a:gd name="T1" fmla="*/ 0 h 121"/>
                  <a:gd name="T2" fmla="*/ 19 w 62"/>
                  <a:gd name="T3" fmla="*/ 57 h 121"/>
                  <a:gd name="T4" fmla="*/ 0 w 62"/>
                  <a:gd name="T5" fmla="*/ 113 h 121"/>
                  <a:gd name="T6" fmla="*/ 26 w 62"/>
                  <a:gd name="T7" fmla="*/ 121 h 121"/>
                  <a:gd name="T8" fmla="*/ 44 w 62"/>
                  <a:gd name="T9" fmla="*/ 65 h 121"/>
                  <a:gd name="T10" fmla="*/ 62 w 62"/>
                  <a:gd name="T11" fmla="*/ 8 h 121"/>
                  <a:gd name="T12" fmla="*/ 37 w 6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37" y="0"/>
                    </a:moveTo>
                    <a:lnTo>
                      <a:pt x="19" y="57"/>
                    </a:lnTo>
                    <a:lnTo>
                      <a:pt x="0" y="113"/>
                    </a:lnTo>
                    <a:lnTo>
                      <a:pt x="26" y="121"/>
                    </a:lnTo>
                    <a:lnTo>
                      <a:pt x="44" y="65"/>
                    </a:lnTo>
                    <a:lnTo>
                      <a:pt x="62" y="8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6" name="Freeform 814"/>
              <p:cNvSpPr>
                <a:spLocks/>
              </p:cNvSpPr>
              <p:nvPr/>
            </p:nvSpPr>
            <p:spPr bwMode="auto">
              <a:xfrm>
                <a:off x="4864" y="4345"/>
                <a:ext cx="12" cy="24"/>
              </a:xfrm>
              <a:custGeom>
                <a:avLst/>
                <a:gdLst>
                  <a:gd name="T0" fmla="*/ 36 w 62"/>
                  <a:gd name="T1" fmla="*/ 0 h 121"/>
                  <a:gd name="T2" fmla="*/ 18 w 62"/>
                  <a:gd name="T3" fmla="*/ 57 h 121"/>
                  <a:gd name="T4" fmla="*/ 0 w 62"/>
                  <a:gd name="T5" fmla="*/ 113 h 121"/>
                  <a:gd name="T6" fmla="*/ 25 w 62"/>
                  <a:gd name="T7" fmla="*/ 121 h 121"/>
                  <a:gd name="T8" fmla="*/ 43 w 62"/>
                  <a:gd name="T9" fmla="*/ 65 h 121"/>
                  <a:gd name="T10" fmla="*/ 62 w 62"/>
                  <a:gd name="T11" fmla="*/ 8 h 121"/>
                  <a:gd name="T12" fmla="*/ 36 w 6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36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25" y="121"/>
                    </a:lnTo>
                    <a:lnTo>
                      <a:pt x="43" y="65"/>
                    </a:lnTo>
                    <a:lnTo>
                      <a:pt x="62" y="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7" name="Freeform 815"/>
              <p:cNvSpPr>
                <a:spLocks/>
              </p:cNvSpPr>
              <p:nvPr/>
            </p:nvSpPr>
            <p:spPr bwMode="auto">
              <a:xfrm>
                <a:off x="4864" y="4345"/>
                <a:ext cx="12" cy="24"/>
              </a:xfrm>
              <a:custGeom>
                <a:avLst/>
                <a:gdLst>
                  <a:gd name="T0" fmla="*/ 36 w 62"/>
                  <a:gd name="T1" fmla="*/ 0 h 121"/>
                  <a:gd name="T2" fmla="*/ 18 w 62"/>
                  <a:gd name="T3" fmla="*/ 57 h 121"/>
                  <a:gd name="T4" fmla="*/ 0 w 62"/>
                  <a:gd name="T5" fmla="*/ 113 h 121"/>
                  <a:gd name="T6" fmla="*/ 25 w 62"/>
                  <a:gd name="T7" fmla="*/ 121 h 121"/>
                  <a:gd name="T8" fmla="*/ 43 w 62"/>
                  <a:gd name="T9" fmla="*/ 65 h 121"/>
                  <a:gd name="T10" fmla="*/ 62 w 62"/>
                  <a:gd name="T11" fmla="*/ 8 h 121"/>
                  <a:gd name="T12" fmla="*/ 36 w 6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36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25" y="121"/>
                    </a:lnTo>
                    <a:lnTo>
                      <a:pt x="43" y="65"/>
                    </a:lnTo>
                    <a:lnTo>
                      <a:pt x="62" y="8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8" name="Freeform 816"/>
              <p:cNvSpPr>
                <a:spLocks/>
              </p:cNvSpPr>
              <p:nvPr/>
            </p:nvSpPr>
            <p:spPr bwMode="auto">
              <a:xfrm>
                <a:off x="4869" y="4358"/>
                <a:ext cx="3" cy="11"/>
              </a:xfrm>
              <a:custGeom>
                <a:avLst/>
                <a:gdLst>
                  <a:gd name="T0" fmla="*/ 18 w 18"/>
                  <a:gd name="T1" fmla="*/ 0 h 57"/>
                  <a:gd name="T2" fmla="*/ 0 w 18"/>
                  <a:gd name="T3" fmla="*/ 56 h 57"/>
                  <a:gd name="T4" fmla="*/ 2 w 18"/>
                  <a:gd name="T5" fmla="*/ 57 h 57"/>
                  <a:gd name="T6" fmla="*/ 18 w 18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7">
                    <a:moveTo>
                      <a:pt x="18" y="0"/>
                    </a:moveTo>
                    <a:lnTo>
                      <a:pt x="0" y="56"/>
                    </a:lnTo>
                    <a:lnTo>
                      <a:pt x="2" y="5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9" name="Line 817"/>
              <p:cNvSpPr>
                <a:spLocks noChangeShapeType="1"/>
              </p:cNvSpPr>
              <p:nvPr/>
            </p:nvSpPr>
            <p:spPr bwMode="auto">
              <a:xfrm>
                <a:off x="4869" y="43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0" name="Freeform 818"/>
              <p:cNvSpPr>
                <a:spLocks/>
              </p:cNvSpPr>
              <p:nvPr/>
            </p:nvSpPr>
            <p:spPr bwMode="auto">
              <a:xfrm>
                <a:off x="4869" y="4346"/>
                <a:ext cx="12" cy="25"/>
              </a:xfrm>
              <a:custGeom>
                <a:avLst/>
                <a:gdLst>
                  <a:gd name="T0" fmla="*/ 32 w 58"/>
                  <a:gd name="T1" fmla="*/ 0 h 122"/>
                  <a:gd name="T2" fmla="*/ 16 w 58"/>
                  <a:gd name="T3" fmla="*/ 58 h 122"/>
                  <a:gd name="T4" fmla="*/ 0 w 58"/>
                  <a:gd name="T5" fmla="*/ 115 h 122"/>
                  <a:gd name="T6" fmla="*/ 25 w 58"/>
                  <a:gd name="T7" fmla="*/ 122 h 122"/>
                  <a:gd name="T8" fmla="*/ 42 w 58"/>
                  <a:gd name="T9" fmla="*/ 65 h 122"/>
                  <a:gd name="T10" fmla="*/ 58 w 58"/>
                  <a:gd name="T11" fmla="*/ 7 h 122"/>
                  <a:gd name="T12" fmla="*/ 32 w 58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32" y="0"/>
                    </a:moveTo>
                    <a:lnTo>
                      <a:pt x="16" y="58"/>
                    </a:lnTo>
                    <a:lnTo>
                      <a:pt x="0" y="115"/>
                    </a:lnTo>
                    <a:lnTo>
                      <a:pt x="25" y="122"/>
                    </a:lnTo>
                    <a:lnTo>
                      <a:pt x="42" y="65"/>
                    </a:lnTo>
                    <a:lnTo>
                      <a:pt x="58" y="7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1" name="Freeform 819"/>
              <p:cNvSpPr>
                <a:spLocks/>
              </p:cNvSpPr>
              <p:nvPr/>
            </p:nvSpPr>
            <p:spPr bwMode="auto">
              <a:xfrm>
                <a:off x="4869" y="4346"/>
                <a:ext cx="12" cy="25"/>
              </a:xfrm>
              <a:custGeom>
                <a:avLst/>
                <a:gdLst>
                  <a:gd name="T0" fmla="*/ 32 w 58"/>
                  <a:gd name="T1" fmla="*/ 0 h 122"/>
                  <a:gd name="T2" fmla="*/ 16 w 58"/>
                  <a:gd name="T3" fmla="*/ 58 h 122"/>
                  <a:gd name="T4" fmla="*/ 0 w 58"/>
                  <a:gd name="T5" fmla="*/ 115 h 122"/>
                  <a:gd name="T6" fmla="*/ 25 w 58"/>
                  <a:gd name="T7" fmla="*/ 122 h 122"/>
                  <a:gd name="T8" fmla="*/ 42 w 58"/>
                  <a:gd name="T9" fmla="*/ 65 h 122"/>
                  <a:gd name="T10" fmla="*/ 58 w 58"/>
                  <a:gd name="T11" fmla="*/ 7 h 122"/>
                  <a:gd name="T12" fmla="*/ 32 w 58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32" y="0"/>
                    </a:moveTo>
                    <a:lnTo>
                      <a:pt x="16" y="58"/>
                    </a:lnTo>
                    <a:lnTo>
                      <a:pt x="0" y="115"/>
                    </a:lnTo>
                    <a:lnTo>
                      <a:pt x="25" y="122"/>
                    </a:lnTo>
                    <a:lnTo>
                      <a:pt x="42" y="65"/>
                    </a:lnTo>
                    <a:lnTo>
                      <a:pt x="58" y="7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2" name="Freeform 820"/>
              <p:cNvSpPr>
                <a:spLocks/>
              </p:cNvSpPr>
              <p:nvPr/>
            </p:nvSpPr>
            <p:spPr bwMode="auto">
              <a:xfrm>
                <a:off x="4874" y="4359"/>
                <a:ext cx="4" cy="12"/>
              </a:xfrm>
              <a:custGeom>
                <a:avLst/>
                <a:gdLst>
                  <a:gd name="T0" fmla="*/ 17 w 17"/>
                  <a:gd name="T1" fmla="*/ 0 h 57"/>
                  <a:gd name="T2" fmla="*/ 0 w 17"/>
                  <a:gd name="T3" fmla="*/ 57 h 57"/>
                  <a:gd name="T4" fmla="*/ 0 w 17"/>
                  <a:gd name="T5" fmla="*/ 57 h 57"/>
                  <a:gd name="T6" fmla="*/ 17 w 1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57">
                    <a:moveTo>
                      <a:pt x="17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3" name="Line 821"/>
              <p:cNvSpPr>
                <a:spLocks noChangeShapeType="1"/>
              </p:cNvSpPr>
              <p:nvPr/>
            </p:nvSpPr>
            <p:spPr bwMode="auto">
              <a:xfrm>
                <a:off x="4874" y="43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4" name="Freeform 822"/>
              <p:cNvSpPr>
                <a:spLocks/>
              </p:cNvSpPr>
              <p:nvPr/>
            </p:nvSpPr>
            <p:spPr bwMode="auto">
              <a:xfrm>
                <a:off x="4874" y="4348"/>
                <a:ext cx="12" cy="24"/>
              </a:xfrm>
              <a:custGeom>
                <a:avLst/>
                <a:gdLst>
                  <a:gd name="T0" fmla="*/ 33 w 58"/>
                  <a:gd name="T1" fmla="*/ 0 h 122"/>
                  <a:gd name="T2" fmla="*/ 17 w 58"/>
                  <a:gd name="T3" fmla="*/ 58 h 122"/>
                  <a:gd name="T4" fmla="*/ 0 w 58"/>
                  <a:gd name="T5" fmla="*/ 115 h 122"/>
                  <a:gd name="T6" fmla="*/ 26 w 58"/>
                  <a:gd name="T7" fmla="*/ 122 h 122"/>
                  <a:gd name="T8" fmla="*/ 42 w 58"/>
                  <a:gd name="T9" fmla="*/ 64 h 122"/>
                  <a:gd name="T10" fmla="*/ 58 w 58"/>
                  <a:gd name="T11" fmla="*/ 7 h 122"/>
                  <a:gd name="T12" fmla="*/ 33 w 58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33" y="0"/>
                    </a:moveTo>
                    <a:lnTo>
                      <a:pt x="17" y="58"/>
                    </a:lnTo>
                    <a:lnTo>
                      <a:pt x="0" y="115"/>
                    </a:lnTo>
                    <a:lnTo>
                      <a:pt x="26" y="122"/>
                    </a:lnTo>
                    <a:lnTo>
                      <a:pt x="42" y="64"/>
                    </a:lnTo>
                    <a:lnTo>
                      <a:pt x="58" y="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5" name="Freeform 823"/>
              <p:cNvSpPr>
                <a:spLocks/>
              </p:cNvSpPr>
              <p:nvPr/>
            </p:nvSpPr>
            <p:spPr bwMode="auto">
              <a:xfrm>
                <a:off x="4874" y="4348"/>
                <a:ext cx="12" cy="24"/>
              </a:xfrm>
              <a:custGeom>
                <a:avLst/>
                <a:gdLst>
                  <a:gd name="T0" fmla="*/ 33 w 58"/>
                  <a:gd name="T1" fmla="*/ 0 h 122"/>
                  <a:gd name="T2" fmla="*/ 17 w 58"/>
                  <a:gd name="T3" fmla="*/ 58 h 122"/>
                  <a:gd name="T4" fmla="*/ 0 w 58"/>
                  <a:gd name="T5" fmla="*/ 115 h 122"/>
                  <a:gd name="T6" fmla="*/ 26 w 58"/>
                  <a:gd name="T7" fmla="*/ 122 h 122"/>
                  <a:gd name="T8" fmla="*/ 42 w 58"/>
                  <a:gd name="T9" fmla="*/ 64 h 122"/>
                  <a:gd name="T10" fmla="*/ 58 w 58"/>
                  <a:gd name="T11" fmla="*/ 7 h 122"/>
                  <a:gd name="T12" fmla="*/ 33 w 58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33" y="0"/>
                    </a:moveTo>
                    <a:lnTo>
                      <a:pt x="17" y="58"/>
                    </a:lnTo>
                    <a:lnTo>
                      <a:pt x="0" y="115"/>
                    </a:lnTo>
                    <a:lnTo>
                      <a:pt x="26" y="122"/>
                    </a:lnTo>
                    <a:lnTo>
                      <a:pt x="42" y="64"/>
                    </a:lnTo>
                    <a:lnTo>
                      <a:pt x="58" y="7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6" name="Freeform 824"/>
              <p:cNvSpPr>
                <a:spLocks/>
              </p:cNvSpPr>
              <p:nvPr/>
            </p:nvSpPr>
            <p:spPr bwMode="auto">
              <a:xfrm>
                <a:off x="4879" y="4361"/>
                <a:ext cx="4" cy="11"/>
              </a:xfrm>
              <a:custGeom>
                <a:avLst/>
                <a:gdLst>
                  <a:gd name="T0" fmla="*/ 16 w 16"/>
                  <a:gd name="T1" fmla="*/ 0 h 58"/>
                  <a:gd name="T2" fmla="*/ 0 w 16"/>
                  <a:gd name="T3" fmla="*/ 58 h 58"/>
                  <a:gd name="T4" fmla="*/ 1 w 16"/>
                  <a:gd name="T5" fmla="*/ 58 h 58"/>
                  <a:gd name="T6" fmla="*/ 16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16" y="0"/>
                    </a:moveTo>
                    <a:lnTo>
                      <a:pt x="0" y="58"/>
                    </a:lnTo>
                    <a:lnTo>
                      <a:pt x="1" y="5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7" name="Line 825"/>
              <p:cNvSpPr>
                <a:spLocks noChangeShapeType="1"/>
              </p:cNvSpPr>
              <p:nvPr/>
            </p:nvSpPr>
            <p:spPr bwMode="auto">
              <a:xfrm>
                <a:off x="4879" y="4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8" name="Freeform 826"/>
              <p:cNvSpPr>
                <a:spLocks/>
              </p:cNvSpPr>
              <p:nvPr/>
            </p:nvSpPr>
            <p:spPr bwMode="auto">
              <a:xfrm>
                <a:off x="4880" y="4349"/>
                <a:ext cx="11" cy="25"/>
              </a:xfrm>
              <a:custGeom>
                <a:avLst/>
                <a:gdLst>
                  <a:gd name="T0" fmla="*/ 30 w 56"/>
                  <a:gd name="T1" fmla="*/ 0 h 122"/>
                  <a:gd name="T2" fmla="*/ 15 w 56"/>
                  <a:gd name="T3" fmla="*/ 57 h 122"/>
                  <a:gd name="T4" fmla="*/ 0 w 56"/>
                  <a:gd name="T5" fmla="*/ 115 h 122"/>
                  <a:gd name="T6" fmla="*/ 26 w 56"/>
                  <a:gd name="T7" fmla="*/ 122 h 122"/>
                  <a:gd name="T8" fmla="*/ 41 w 56"/>
                  <a:gd name="T9" fmla="*/ 64 h 122"/>
                  <a:gd name="T10" fmla="*/ 56 w 56"/>
                  <a:gd name="T11" fmla="*/ 7 h 122"/>
                  <a:gd name="T12" fmla="*/ 30 w 56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30" y="0"/>
                    </a:moveTo>
                    <a:lnTo>
                      <a:pt x="15" y="57"/>
                    </a:lnTo>
                    <a:lnTo>
                      <a:pt x="0" y="115"/>
                    </a:lnTo>
                    <a:lnTo>
                      <a:pt x="26" y="122"/>
                    </a:lnTo>
                    <a:lnTo>
                      <a:pt x="41" y="64"/>
                    </a:lnTo>
                    <a:lnTo>
                      <a:pt x="56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9" name="Freeform 827"/>
              <p:cNvSpPr>
                <a:spLocks/>
              </p:cNvSpPr>
              <p:nvPr/>
            </p:nvSpPr>
            <p:spPr bwMode="auto">
              <a:xfrm>
                <a:off x="4880" y="4349"/>
                <a:ext cx="11" cy="25"/>
              </a:xfrm>
              <a:custGeom>
                <a:avLst/>
                <a:gdLst>
                  <a:gd name="T0" fmla="*/ 30 w 56"/>
                  <a:gd name="T1" fmla="*/ 0 h 122"/>
                  <a:gd name="T2" fmla="*/ 15 w 56"/>
                  <a:gd name="T3" fmla="*/ 57 h 122"/>
                  <a:gd name="T4" fmla="*/ 0 w 56"/>
                  <a:gd name="T5" fmla="*/ 115 h 122"/>
                  <a:gd name="T6" fmla="*/ 26 w 56"/>
                  <a:gd name="T7" fmla="*/ 122 h 122"/>
                  <a:gd name="T8" fmla="*/ 41 w 56"/>
                  <a:gd name="T9" fmla="*/ 64 h 122"/>
                  <a:gd name="T10" fmla="*/ 56 w 56"/>
                  <a:gd name="T11" fmla="*/ 7 h 122"/>
                  <a:gd name="T12" fmla="*/ 30 w 56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30" y="0"/>
                    </a:moveTo>
                    <a:lnTo>
                      <a:pt x="15" y="57"/>
                    </a:lnTo>
                    <a:lnTo>
                      <a:pt x="0" y="115"/>
                    </a:lnTo>
                    <a:lnTo>
                      <a:pt x="26" y="122"/>
                    </a:lnTo>
                    <a:lnTo>
                      <a:pt x="41" y="64"/>
                    </a:lnTo>
                    <a:lnTo>
                      <a:pt x="56" y="7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0" name="Freeform 828"/>
              <p:cNvSpPr>
                <a:spLocks/>
              </p:cNvSpPr>
              <p:nvPr/>
            </p:nvSpPr>
            <p:spPr bwMode="auto">
              <a:xfrm>
                <a:off x="4885" y="4362"/>
                <a:ext cx="3" cy="12"/>
              </a:xfrm>
              <a:custGeom>
                <a:avLst/>
                <a:gdLst>
                  <a:gd name="T0" fmla="*/ 15 w 15"/>
                  <a:gd name="T1" fmla="*/ 0 h 58"/>
                  <a:gd name="T2" fmla="*/ 0 w 15"/>
                  <a:gd name="T3" fmla="*/ 58 h 58"/>
                  <a:gd name="T4" fmla="*/ 3 w 15"/>
                  <a:gd name="T5" fmla="*/ 58 h 58"/>
                  <a:gd name="T6" fmla="*/ 15 w 15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8">
                    <a:moveTo>
                      <a:pt x="15" y="0"/>
                    </a:moveTo>
                    <a:lnTo>
                      <a:pt x="0" y="58"/>
                    </a:lnTo>
                    <a:lnTo>
                      <a:pt x="3" y="5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1" name="Line 829"/>
              <p:cNvSpPr>
                <a:spLocks noChangeShapeType="1"/>
              </p:cNvSpPr>
              <p:nvPr/>
            </p:nvSpPr>
            <p:spPr bwMode="auto">
              <a:xfrm>
                <a:off x="4885" y="43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2" name="Freeform 830"/>
              <p:cNvSpPr>
                <a:spLocks/>
              </p:cNvSpPr>
              <p:nvPr/>
            </p:nvSpPr>
            <p:spPr bwMode="auto">
              <a:xfrm>
                <a:off x="4885" y="4351"/>
                <a:ext cx="10" cy="24"/>
              </a:xfrm>
              <a:custGeom>
                <a:avLst/>
                <a:gdLst>
                  <a:gd name="T0" fmla="*/ 25 w 50"/>
                  <a:gd name="T1" fmla="*/ 0 h 121"/>
                  <a:gd name="T2" fmla="*/ 12 w 50"/>
                  <a:gd name="T3" fmla="*/ 57 h 121"/>
                  <a:gd name="T4" fmla="*/ 0 w 50"/>
                  <a:gd name="T5" fmla="*/ 115 h 121"/>
                  <a:gd name="T6" fmla="*/ 25 w 50"/>
                  <a:gd name="T7" fmla="*/ 121 h 121"/>
                  <a:gd name="T8" fmla="*/ 38 w 50"/>
                  <a:gd name="T9" fmla="*/ 63 h 121"/>
                  <a:gd name="T10" fmla="*/ 50 w 50"/>
                  <a:gd name="T11" fmla="*/ 6 h 121"/>
                  <a:gd name="T12" fmla="*/ 25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25" y="0"/>
                    </a:moveTo>
                    <a:lnTo>
                      <a:pt x="12" y="57"/>
                    </a:lnTo>
                    <a:lnTo>
                      <a:pt x="0" y="115"/>
                    </a:lnTo>
                    <a:lnTo>
                      <a:pt x="25" y="121"/>
                    </a:lnTo>
                    <a:lnTo>
                      <a:pt x="38" y="63"/>
                    </a:lnTo>
                    <a:lnTo>
                      <a:pt x="50" y="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3" name="Freeform 831"/>
              <p:cNvSpPr>
                <a:spLocks/>
              </p:cNvSpPr>
              <p:nvPr/>
            </p:nvSpPr>
            <p:spPr bwMode="auto">
              <a:xfrm>
                <a:off x="4885" y="4351"/>
                <a:ext cx="10" cy="24"/>
              </a:xfrm>
              <a:custGeom>
                <a:avLst/>
                <a:gdLst>
                  <a:gd name="T0" fmla="*/ 25 w 50"/>
                  <a:gd name="T1" fmla="*/ 0 h 121"/>
                  <a:gd name="T2" fmla="*/ 12 w 50"/>
                  <a:gd name="T3" fmla="*/ 57 h 121"/>
                  <a:gd name="T4" fmla="*/ 0 w 50"/>
                  <a:gd name="T5" fmla="*/ 115 h 121"/>
                  <a:gd name="T6" fmla="*/ 25 w 50"/>
                  <a:gd name="T7" fmla="*/ 121 h 121"/>
                  <a:gd name="T8" fmla="*/ 38 w 50"/>
                  <a:gd name="T9" fmla="*/ 63 h 121"/>
                  <a:gd name="T10" fmla="*/ 50 w 50"/>
                  <a:gd name="T11" fmla="*/ 6 h 121"/>
                  <a:gd name="T12" fmla="*/ 25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25" y="0"/>
                    </a:moveTo>
                    <a:lnTo>
                      <a:pt x="12" y="57"/>
                    </a:lnTo>
                    <a:lnTo>
                      <a:pt x="0" y="115"/>
                    </a:lnTo>
                    <a:lnTo>
                      <a:pt x="25" y="121"/>
                    </a:lnTo>
                    <a:lnTo>
                      <a:pt x="38" y="63"/>
                    </a:lnTo>
                    <a:lnTo>
                      <a:pt x="50" y="6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4" name="Freeform 832"/>
              <p:cNvSpPr>
                <a:spLocks/>
              </p:cNvSpPr>
              <p:nvPr/>
            </p:nvSpPr>
            <p:spPr bwMode="auto">
              <a:xfrm>
                <a:off x="4890" y="4363"/>
                <a:ext cx="3" cy="12"/>
              </a:xfrm>
              <a:custGeom>
                <a:avLst/>
                <a:gdLst>
                  <a:gd name="T0" fmla="*/ 13 w 13"/>
                  <a:gd name="T1" fmla="*/ 0 h 59"/>
                  <a:gd name="T2" fmla="*/ 0 w 13"/>
                  <a:gd name="T3" fmla="*/ 58 h 59"/>
                  <a:gd name="T4" fmla="*/ 2 w 13"/>
                  <a:gd name="T5" fmla="*/ 59 h 59"/>
                  <a:gd name="T6" fmla="*/ 13 w 1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13" y="0"/>
                    </a:moveTo>
                    <a:lnTo>
                      <a:pt x="0" y="58"/>
                    </a:lnTo>
                    <a:lnTo>
                      <a:pt x="2" y="5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5" name="Line 833"/>
              <p:cNvSpPr>
                <a:spLocks noChangeShapeType="1"/>
              </p:cNvSpPr>
              <p:nvPr/>
            </p:nvSpPr>
            <p:spPr bwMode="auto">
              <a:xfrm>
                <a:off x="4890" y="43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6" name="Freeform 834"/>
              <p:cNvSpPr>
                <a:spLocks/>
              </p:cNvSpPr>
              <p:nvPr/>
            </p:nvSpPr>
            <p:spPr bwMode="auto">
              <a:xfrm>
                <a:off x="4891" y="4351"/>
                <a:ext cx="9" cy="25"/>
              </a:xfrm>
              <a:custGeom>
                <a:avLst/>
                <a:gdLst>
                  <a:gd name="T0" fmla="*/ 21 w 47"/>
                  <a:gd name="T1" fmla="*/ 0 h 122"/>
                  <a:gd name="T2" fmla="*/ 11 w 47"/>
                  <a:gd name="T3" fmla="*/ 59 h 122"/>
                  <a:gd name="T4" fmla="*/ 0 w 47"/>
                  <a:gd name="T5" fmla="*/ 118 h 122"/>
                  <a:gd name="T6" fmla="*/ 27 w 47"/>
                  <a:gd name="T7" fmla="*/ 122 h 122"/>
                  <a:gd name="T8" fmla="*/ 37 w 47"/>
                  <a:gd name="T9" fmla="*/ 64 h 122"/>
                  <a:gd name="T10" fmla="*/ 47 w 47"/>
                  <a:gd name="T11" fmla="*/ 5 h 122"/>
                  <a:gd name="T12" fmla="*/ 21 w 47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1" y="0"/>
                    </a:moveTo>
                    <a:lnTo>
                      <a:pt x="11" y="59"/>
                    </a:lnTo>
                    <a:lnTo>
                      <a:pt x="0" y="118"/>
                    </a:lnTo>
                    <a:lnTo>
                      <a:pt x="27" y="122"/>
                    </a:lnTo>
                    <a:lnTo>
                      <a:pt x="37" y="64"/>
                    </a:lnTo>
                    <a:lnTo>
                      <a:pt x="47" y="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7" name="Freeform 835"/>
              <p:cNvSpPr>
                <a:spLocks/>
              </p:cNvSpPr>
              <p:nvPr/>
            </p:nvSpPr>
            <p:spPr bwMode="auto">
              <a:xfrm>
                <a:off x="4891" y="4351"/>
                <a:ext cx="9" cy="25"/>
              </a:xfrm>
              <a:custGeom>
                <a:avLst/>
                <a:gdLst>
                  <a:gd name="T0" fmla="*/ 21 w 47"/>
                  <a:gd name="T1" fmla="*/ 0 h 122"/>
                  <a:gd name="T2" fmla="*/ 11 w 47"/>
                  <a:gd name="T3" fmla="*/ 59 h 122"/>
                  <a:gd name="T4" fmla="*/ 0 w 47"/>
                  <a:gd name="T5" fmla="*/ 118 h 122"/>
                  <a:gd name="T6" fmla="*/ 27 w 47"/>
                  <a:gd name="T7" fmla="*/ 122 h 122"/>
                  <a:gd name="T8" fmla="*/ 37 w 47"/>
                  <a:gd name="T9" fmla="*/ 64 h 122"/>
                  <a:gd name="T10" fmla="*/ 47 w 47"/>
                  <a:gd name="T11" fmla="*/ 5 h 122"/>
                  <a:gd name="T12" fmla="*/ 21 w 47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1" y="0"/>
                    </a:moveTo>
                    <a:lnTo>
                      <a:pt x="11" y="59"/>
                    </a:lnTo>
                    <a:lnTo>
                      <a:pt x="0" y="118"/>
                    </a:lnTo>
                    <a:lnTo>
                      <a:pt x="27" y="122"/>
                    </a:lnTo>
                    <a:lnTo>
                      <a:pt x="37" y="64"/>
                    </a:lnTo>
                    <a:lnTo>
                      <a:pt x="47" y="5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8" name="Freeform 836"/>
              <p:cNvSpPr>
                <a:spLocks/>
              </p:cNvSpPr>
              <p:nvPr/>
            </p:nvSpPr>
            <p:spPr bwMode="auto">
              <a:xfrm>
                <a:off x="4896" y="4364"/>
                <a:ext cx="2" cy="12"/>
              </a:xfrm>
              <a:custGeom>
                <a:avLst/>
                <a:gdLst>
                  <a:gd name="T0" fmla="*/ 10 w 10"/>
                  <a:gd name="T1" fmla="*/ 0 h 58"/>
                  <a:gd name="T2" fmla="*/ 0 w 10"/>
                  <a:gd name="T3" fmla="*/ 58 h 58"/>
                  <a:gd name="T4" fmla="*/ 0 w 10"/>
                  <a:gd name="T5" fmla="*/ 58 h 58"/>
                  <a:gd name="T6" fmla="*/ 10 w 10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lnTo>
                      <a:pt x="0" y="58"/>
                    </a:lnTo>
                    <a:lnTo>
                      <a:pt x="0" y="58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9" name="Line 837"/>
              <p:cNvSpPr>
                <a:spLocks noChangeShapeType="1"/>
              </p:cNvSpPr>
              <p:nvPr/>
            </p:nvSpPr>
            <p:spPr bwMode="auto">
              <a:xfrm>
                <a:off x="4896" y="43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0" name="Freeform 838"/>
              <p:cNvSpPr>
                <a:spLocks/>
              </p:cNvSpPr>
              <p:nvPr/>
            </p:nvSpPr>
            <p:spPr bwMode="auto">
              <a:xfrm>
                <a:off x="4896" y="4352"/>
                <a:ext cx="10" cy="25"/>
              </a:xfrm>
              <a:custGeom>
                <a:avLst/>
                <a:gdLst>
                  <a:gd name="T0" fmla="*/ 20 w 47"/>
                  <a:gd name="T1" fmla="*/ 0 h 122"/>
                  <a:gd name="T2" fmla="*/ 10 w 47"/>
                  <a:gd name="T3" fmla="*/ 59 h 122"/>
                  <a:gd name="T4" fmla="*/ 0 w 47"/>
                  <a:gd name="T5" fmla="*/ 117 h 122"/>
                  <a:gd name="T6" fmla="*/ 26 w 47"/>
                  <a:gd name="T7" fmla="*/ 122 h 122"/>
                  <a:gd name="T8" fmla="*/ 36 w 47"/>
                  <a:gd name="T9" fmla="*/ 63 h 122"/>
                  <a:gd name="T10" fmla="*/ 47 w 47"/>
                  <a:gd name="T11" fmla="*/ 5 h 122"/>
                  <a:gd name="T12" fmla="*/ 20 w 47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0" y="0"/>
                    </a:moveTo>
                    <a:lnTo>
                      <a:pt x="10" y="59"/>
                    </a:lnTo>
                    <a:lnTo>
                      <a:pt x="0" y="117"/>
                    </a:lnTo>
                    <a:lnTo>
                      <a:pt x="26" y="122"/>
                    </a:lnTo>
                    <a:lnTo>
                      <a:pt x="36" y="63"/>
                    </a:lnTo>
                    <a:lnTo>
                      <a:pt x="47" y="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1" name="Freeform 839"/>
              <p:cNvSpPr>
                <a:spLocks/>
              </p:cNvSpPr>
              <p:nvPr/>
            </p:nvSpPr>
            <p:spPr bwMode="auto">
              <a:xfrm>
                <a:off x="4896" y="4352"/>
                <a:ext cx="10" cy="25"/>
              </a:xfrm>
              <a:custGeom>
                <a:avLst/>
                <a:gdLst>
                  <a:gd name="T0" fmla="*/ 20 w 47"/>
                  <a:gd name="T1" fmla="*/ 0 h 122"/>
                  <a:gd name="T2" fmla="*/ 10 w 47"/>
                  <a:gd name="T3" fmla="*/ 59 h 122"/>
                  <a:gd name="T4" fmla="*/ 0 w 47"/>
                  <a:gd name="T5" fmla="*/ 117 h 122"/>
                  <a:gd name="T6" fmla="*/ 26 w 47"/>
                  <a:gd name="T7" fmla="*/ 122 h 122"/>
                  <a:gd name="T8" fmla="*/ 36 w 47"/>
                  <a:gd name="T9" fmla="*/ 63 h 122"/>
                  <a:gd name="T10" fmla="*/ 47 w 47"/>
                  <a:gd name="T11" fmla="*/ 5 h 122"/>
                  <a:gd name="T12" fmla="*/ 20 w 47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20" y="0"/>
                    </a:moveTo>
                    <a:lnTo>
                      <a:pt x="10" y="59"/>
                    </a:lnTo>
                    <a:lnTo>
                      <a:pt x="0" y="117"/>
                    </a:lnTo>
                    <a:lnTo>
                      <a:pt x="26" y="122"/>
                    </a:lnTo>
                    <a:lnTo>
                      <a:pt x="36" y="63"/>
                    </a:lnTo>
                    <a:lnTo>
                      <a:pt x="47" y="5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2" name="Freeform 840"/>
              <p:cNvSpPr>
                <a:spLocks/>
              </p:cNvSpPr>
              <p:nvPr/>
            </p:nvSpPr>
            <p:spPr bwMode="auto">
              <a:xfrm>
                <a:off x="4903" y="4353"/>
                <a:ext cx="3" cy="12"/>
              </a:xfrm>
              <a:custGeom>
                <a:avLst/>
                <a:gdLst>
                  <a:gd name="T0" fmla="*/ 0 w 11"/>
                  <a:gd name="T1" fmla="*/ 58 h 58"/>
                  <a:gd name="T2" fmla="*/ 11 w 11"/>
                  <a:gd name="T3" fmla="*/ 0 h 58"/>
                  <a:gd name="T4" fmla="*/ 11 w 11"/>
                  <a:gd name="T5" fmla="*/ 0 h 58"/>
                  <a:gd name="T6" fmla="*/ 0 w 11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8">
                    <a:moveTo>
                      <a:pt x="0" y="58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3" name="Line 841"/>
              <p:cNvSpPr>
                <a:spLocks noChangeShapeType="1"/>
              </p:cNvSpPr>
              <p:nvPr/>
            </p:nvSpPr>
            <p:spPr bwMode="auto">
              <a:xfrm>
                <a:off x="4906" y="43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4" name="Freeform 842"/>
              <p:cNvSpPr>
                <a:spLocks/>
              </p:cNvSpPr>
              <p:nvPr/>
            </p:nvSpPr>
            <p:spPr bwMode="auto">
              <a:xfrm>
                <a:off x="4901" y="4353"/>
                <a:ext cx="10" cy="25"/>
              </a:xfrm>
              <a:custGeom>
                <a:avLst/>
                <a:gdLst>
                  <a:gd name="T0" fmla="*/ 21 w 46"/>
                  <a:gd name="T1" fmla="*/ 0 h 122"/>
                  <a:gd name="T2" fmla="*/ 10 w 46"/>
                  <a:gd name="T3" fmla="*/ 58 h 122"/>
                  <a:gd name="T4" fmla="*/ 0 w 46"/>
                  <a:gd name="T5" fmla="*/ 117 h 122"/>
                  <a:gd name="T6" fmla="*/ 25 w 46"/>
                  <a:gd name="T7" fmla="*/ 122 h 122"/>
                  <a:gd name="T8" fmla="*/ 36 w 46"/>
                  <a:gd name="T9" fmla="*/ 63 h 122"/>
                  <a:gd name="T10" fmla="*/ 46 w 46"/>
                  <a:gd name="T11" fmla="*/ 4 h 122"/>
                  <a:gd name="T12" fmla="*/ 21 w 46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21" y="0"/>
                    </a:moveTo>
                    <a:lnTo>
                      <a:pt x="10" y="58"/>
                    </a:lnTo>
                    <a:lnTo>
                      <a:pt x="0" y="117"/>
                    </a:lnTo>
                    <a:lnTo>
                      <a:pt x="25" y="122"/>
                    </a:lnTo>
                    <a:lnTo>
                      <a:pt x="36" y="63"/>
                    </a:lnTo>
                    <a:lnTo>
                      <a:pt x="46" y="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5" name="Freeform 843"/>
              <p:cNvSpPr>
                <a:spLocks/>
              </p:cNvSpPr>
              <p:nvPr/>
            </p:nvSpPr>
            <p:spPr bwMode="auto">
              <a:xfrm>
                <a:off x="4901" y="4353"/>
                <a:ext cx="10" cy="25"/>
              </a:xfrm>
              <a:custGeom>
                <a:avLst/>
                <a:gdLst>
                  <a:gd name="T0" fmla="*/ 21 w 46"/>
                  <a:gd name="T1" fmla="*/ 0 h 122"/>
                  <a:gd name="T2" fmla="*/ 10 w 46"/>
                  <a:gd name="T3" fmla="*/ 58 h 122"/>
                  <a:gd name="T4" fmla="*/ 0 w 46"/>
                  <a:gd name="T5" fmla="*/ 117 h 122"/>
                  <a:gd name="T6" fmla="*/ 25 w 46"/>
                  <a:gd name="T7" fmla="*/ 122 h 122"/>
                  <a:gd name="T8" fmla="*/ 36 w 46"/>
                  <a:gd name="T9" fmla="*/ 63 h 122"/>
                  <a:gd name="T10" fmla="*/ 46 w 46"/>
                  <a:gd name="T11" fmla="*/ 4 h 122"/>
                  <a:gd name="T12" fmla="*/ 21 w 46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21" y="0"/>
                    </a:moveTo>
                    <a:lnTo>
                      <a:pt x="10" y="58"/>
                    </a:lnTo>
                    <a:lnTo>
                      <a:pt x="0" y="117"/>
                    </a:lnTo>
                    <a:lnTo>
                      <a:pt x="25" y="122"/>
                    </a:lnTo>
                    <a:lnTo>
                      <a:pt x="36" y="63"/>
                    </a:lnTo>
                    <a:lnTo>
                      <a:pt x="46" y="4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6" name="Freeform 844"/>
              <p:cNvSpPr>
                <a:spLocks/>
              </p:cNvSpPr>
              <p:nvPr/>
            </p:nvSpPr>
            <p:spPr bwMode="auto">
              <a:xfrm>
                <a:off x="4906" y="4366"/>
                <a:ext cx="3" cy="12"/>
              </a:xfrm>
              <a:custGeom>
                <a:avLst/>
                <a:gdLst>
                  <a:gd name="T0" fmla="*/ 11 w 11"/>
                  <a:gd name="T1" fmla="*/ 0 h 59"/>
                  <a:gd name="T2" fmla="*/ 0 w 11"/>
                  <a:gd name="T3" fmla="*/ 59 h 59"/>
                  <a:gd name="T4" fmla="*/ 3 w 11"/>
                  <a:gd name="T5" fmla="*/ 59 h 59"/>
                  <a:gd name="T6" fmla="*/ 11 w 11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9">
                    <a:moveTo>
                      <a:pt x="11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7" name="Line 845"/>
              <p:cNvSpPr>
                <a:spLocks noChangeShapeType="1"/>
              </p:cNvSpPr>
              <p:nvPr/>
            </p:nvSpPr>
            <p:spPr bwMode="auto">
              <a:xfrm>
                <a:off x="4906" y="4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8" name="Freeform 846"/>
              <p:cNvSpPr>
                <a:spLocks/>
              </p:cNvSpPr>
              <p:nvPr/>
            </p:nvSpPr>
            <p:spPr bwMode="auto">
              <a:xfrm>
                <a:off x="4907" y="4354"/>
                <a:ext cx="8" cy="24"/>
              </a:xfrm>
              <a:custGeom>
                <a:avLst/>
                <a:gdLst>
                  <a:gd name="T0" fmla="*/ 16 w 42"/>
                  <a:gd name="T1" fmla="*/ 0 h 121"/>
                  <a:gd name="T2" fmla="*/ 8 w 42"/>
                  <a:gd name="T3" fmla="*/ 59 h 121"/>
                  <a:gd name="T4" fmla="*/ 0 w 42"/>
                  <a:gd name="T5" fmla="*/ 118 h 121"/>
                  <a:gd name="T6" fmla="*/ 26 w 42"/>
                  <a:gd name="T7" fmla="*/ 121 h 121"/>
                  <a:gd name="T8" fmla="*/ 34 w 42"/>
                  <a:gd name="T9" fmla="*/ 62 h 121"/>
                  <a:gd name="T10" fmla="*/ 42 w 42"/>
                  <a:gd name="T11" fmla="*/ 4 h 121"/>
                  <a:gd name="T12" fmla="*/ 16 w 4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16" y="0"/>
                    </a:moveTo>
                    <a:lnTo>
                      <a:pt x="8" y="59"/>
                    </a:lnTo>
                    <a:lnTo>
                      <a:pt x="0" y="118"/>
                    </a:lnTo>
                    <a:lnTo>
                      <a:pt x="26" y="121"/>
                    </a:lnTo>
                    <a:lnTo>
                      <a:pt x="34" y="62"/>
                    </a:lnTo>
                    <a:lnTo>
                      <a:pt x="42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9" name="Freeform 847"/>
              <p:cNvSpPr>
                <a:spLocks/>
              </p:cNvSpPr>
              <p:nvPr/>
            </p:nvSpPr>
            <p:spPr bwMode="auto">
              <a:xfrm>
                <a:off x="4907" y="4354"/>
                <a:ext cx="8" cy="24"/>
              </a:xfrm>
              <a:custGeom>
                <a:avLst/>
                <a:gdLst>
                  <a:gd name="T0" fmla="*/ 16 w 42"/>
                  <a:gd name="T1" fmla="*/ 0 h 121"/>
                  <a:gd name="T2" fmla="*/ 8 w 42"/>
                  <a:gd name="T3" fmla="*/ 59 h 121"/>
                  <a:gd name="T4" fmla="*/ 0 w 42"/>
                  <a:gd name="T5" fmla="*/ 118 h 121"/>
                  <a:gd name="T6" fmla="*/ 26 w 42"/>
                  <a:gd name="T7" fmla="*/ 121 h 121"/>
                  <a:gd name="T8" fmla="*/ 34 w 42"/>
                  <a:gd name="T9" fmla="*/ 62 h 121"/>
                  <a:gd name="T10" fmla="*/ 42 w 42"/>
                  <a:gd name="T11" fmla="*/ 4 h 121"/>
                  <a:gd name="T12" fmla="*/ 16 w 4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16" y="0"/>
                    </a:moveTo>
                    <a:lnTo>
                      <a:pt x="8" y="59"/>
                    </a:lnTo>
                    <a:lnTo>
                      <a:pt x="0" y="118"/>
                    </a:lnTo>
                    <a:lnTo>
                      <a:pt x="26" y="121"/>
                    </a:lnTo>
                    <a:lnTo>
                      <a:pt x="34" y="62"/>
                    </a:lnTo>
                    <a:lnTo>
                      <a:pt x="42" y="4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0" name="Freeform 848"/>
              <p:cNvSpPr>
                <a:spLocks/>
              </p:cNvSpPr>
              <p:nvPr/>
            </p:nvSpPr>
            <p:spPr bwMode="auto">
              <a:xfrm>
                <a:off x="4912" y="4367"/>
                <a:ext cx="2" cy="11"/>
              </a:xfrm>
              <a:custGeom>
                <a:avLst/>
                <a:gdLst>
                  <a:gd name="T0" fmla="*/ 8 w 8"/>
                  <a:gd name="T1" fmla="*/ 0 h 59"/>
                  <a:gd name="T2" fmla="*/ 0 w 8"/>
                  <a:gd name="T3" fmla="*/ 59 h 59"/>
                  <a:gd name="T4" fmla="*/ 4 w 8"/>
                  <a:gd name="T5" fmla="*/ 59 h 59"/>
                  <a:gd name="T6" fmla="*/ 8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8" y="0"/>
                    </a:moveTo>
                    <a:lnTo>
                      <a:pt x="0" y="59"/>
                    </a:lnTo>
                    <a:lnTo>
                      <a:pt x="4" y="5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1" name="Line 849"/>
              <p:cNvSpPr>
                <a:spLocks noChangeShapeType="1"/>
              </p:cNvSpPr>
              <p:nvPr/>
            </p:nvSpPr>
            <p:spPr bwMode="auto">
              <a:xfrm>
                <a:off x="4912" y="4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2" name="Freeform 850"/>
              <p:cNvSpPr>
                <a:spLocks/>
              </p:cNvSpPr>
              <p:nvPr/>
            </p:nvSpPr>
            <p:spPr bwMode="auto">
              <a:xfrm>
                <a:off x="4913" y="4355"/>
                <a:ext cx="7" cy="24"/>
              </a:xfrm>
              <a:custGeom>
                <a:avLst/>
                <a:gdLst>
                  <a:gd name="T0" fmla="*/ 9 w 35"/>
                  <a:gd name="T1" fmla="*/ 0 h 119"/>
                  <a:gd name="T2" fmla="*/ 4 w 35"/>
                  <a:gd name="T3" fmla="*/ 58 h 119"/>
                  <a:gd name="T4" fmla="*/ 0 w 35"/>
                  <a:gd name="T5" fmla="*/ 117 h 119"/>
                  <a:gd name="T6" fmla="*/ 26 w 35"/>
                  <a:gd name="T7" fmla="*/ 119 h 119"/>
                  <a:gd name="T8" fmla="*/ 31 w 35"/>
                  <a:gd name="T9" fmla="*/ 61 h 119"/>
                  <a:gd name="T10" fmla="*/ 35 w 35"/>
                  <a:gd name="T11" fmla="*/ 2 h 119"/>
                  <a:gd name="T12" fmla="*/ 9 w 35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9" y="0"/>
                    </a:moveTo>
                    <a:lnTo>
                      <a:pt x="4" y="58"/>
                    </a:lnTo>
                    <a:lnTo>
                      <a:pt x="0" y="117"/>
                    </a:lnTo>
                    <a:lnTo>
                      <a:pt x="26" y="119"/>
                    </a:lnTo>
                    <a:lnTo>
                      <a:pt x="31" y="61"/>
                    </a:lnTo>
                    <a:lnTo>
                      <a:pt x="3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3" name="Freeform 851"/>
              <p:cNvSpPr>
                <a:spLocks/>
              </p:cNvSpPr>
              <p:nvPr/>
            </p:nvSpPr>
            <p:spPr bwMode="auto">
              <a:xfrm>
                <a:off x="4913" y="4355"/>
                <a:ext cx="7" cy="24"/>
              </a:xfrm>
              <a:custGeom>
                <a:avLst/>
                <a:gdLst>
                  <a:gd name="T0" fmla="*/ 9 w 35"/>
                  <a:gd name="T1" fmla="*/ 0 h 119"/>
                  <a:gd name="T2" fmla="*/ 4 w 35"/>
                  <a:gd name="T3" fmla="*/ 58 h 119"/>
                  <a:gd name="T4" fmla="*/ 0 w 35"/>
                  <a:gd name="T5" fmla="*/ 117 h 119"/>
                  <a:gd name="T6" fmla="*/ 26 w 35"/>
                  <a:gd name="T7" fmla="*/ 119 h 119"/>
                  <a:gd name="T8" fmla="*/ 31 w 35"/>
                  <a:gd name="T9" fmla="*/ 61 h 119"/>
                  <a:gd name="T10" fmla="*/ 35 w 35"/>
                  <a:gd name="T11" fmla="*/ 2 h 119"/>
                  <a:gd name="T12" fmla="*/ 9 w 35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9" y="0"/>
                    </a:moveTo>
                    <a:lnTo>
                      <a:pt x="4" y="58"/>
                    </a:lnTo>
                    <a:lnTo>
                      <a:pt x="0" y="117"/>
                    </a:lnTo>
                    <a:lnTo>
                      <a:pt x="26" y="119"/>
                    </a:lnTo>
                    <a:lnTo>
                      <a:pt x="31" y="61"/>
                    </a:lnTo>
                    <a:lnTo>
                      <a:pt x="35" y="2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4" name="Freeform 852"/>
              <p:cNvSpPr>
                <a:spLocks/>
              </p:cNvSpPr>
              <p:nvPr/>
            </p:nvSpPr>
            <p:spPr bwMode="auto">
              <a:xfrm>
                <a:off x="4919" y="4355"/>
                <a:ext cx="2" cy="12"/>
              </a:xfrm>
              <a:custGeom>
                <a:avLst/>
                <a:gdLst>
                  <a:gd name="T0" fmla="*/ 0 w 8"/>
                  <a:gd name="T1" fmla="*/ 59 h 59"/>
                  <a:gd name="T2" fmla="*/ 4 w 8"/>
                  <a:gd name="T3" fmla="*/ 0 h 59"/>
                  <a:gd name="T4" fmla="*/ 8 w 8"/>
                  <a:gd name="T5" fmla="*/ 0 h 59"/>
                  <a:gd name="T6" fmla="*/ 0 w 8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0" y="59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5" name="Line 853"/>
              <p:cNvSpPr>
                <a:spLocks noChangeShapeType="1"/>
              </p:cNvSpPr>
              <p:nvPr/>
            </p:nvSpPr>
            <p:spPr bwMode="auto">
              <a:xfrm>
                <a:off x="4920" y="4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6" name="Freeform 854"/>
              <p:cNvSpPr>
                <a:spLocks/>
              </p:cNvSpPr>
              <p:nvPr/>
            </p:nvSpPr>
            <p:spPr bwMode="auto">
              <a:xfrm>
                <a:off x="4918" y="4355"/>
                <a:ext cx="8" cy="25"/>
              </a:xfrm>
              <a:custGeom>
                <a:avLst/>
                <a:gdLst>
                  <a:gd name="T0" fmla="*/ 16 w 42"/>
                  <a:gd name="T1" fmla="*/ 0 h 121"/>
                  <a:gd name="T2" fmla="*/ 8 w 42"/>
                  <a:gd name="T3" fmla="*/ 59 h 121"/>
                  <a:gd name="T4" fmla="*/ 0 w 42"/>
                  <a:gd name="T5" fmla="*/ 117 h 121"/>
                  <a:gd name="T6" fmla="*/ 26 w 42"/>
                  <a:gd name="T7" fmla="*/ 121 h 121"/>
                  <a:gd name="T8" fmla="*/ 34 w 42"/>
                  <a:gd name="T9" fmla="*/ 62 h 121"/>
                  <a:gd name="T10" fmla="*/ 42 w 42"/>
                  <a:gd name="T11" fmla="*/ 3 h 121"/>
                  <a:gd name="T12" fmla="*/ 16 w 4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16" y="0"/>
                    </a:moveTo>
                    <a:lnTo>
                      <a:pt x="8" y="59"/>
                    </a:lnTo>
                    <a:lnTo>
                      <a:pt x="0" y="117"/>
                    </a:lnTo>
                    <a:lnTo>
                      <a:pt x="26" y="121"/>
                    </a:lnTo>
                    <a:lnTo>
                      <a:pt x="34" y="62"/>
                    </a:lnTo>
                    <a:lnTo>
                      <a:pt x="42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7" name="Freeform 855"/>
              <p:cNvSpPr>
                <a:spLocks/>
              </p:cNvSpPr>
              <p:nvPr/>
            </p:nvSpPr>
            <p:spPr bwMode="auto">
              <a:xfrm>
                <a:off x="4918" y="4355"/>
                <a:ext cx="8" cy="25"/>
              </a:xfrm>
              <a:custGeom>
                <a:avLst/>
                <a:gdLst>
                  <a:gd name="T0" fmla="*/ 16 w 42"/>
                  <a:gd name="T1" fmla="*/ 0 h 121"/>
                  <a:gd name="T2" fmla="*/ 8 w 42"/>
                  <a:gd name="T3" fmla="*/ 59 h 121"/>
                  <a:gd name="T4" fmla="*/ 0 w 42"/>
                  <a:gd name="T5" fmla="*/ 117 h 121"/>
                  <a:gd name="T6" fmla="*/ 26 w 42"/>
                  <a:gd name="T7" fmla="*/ 121 h 121"/>
                  <a:gd name="T8" fmla="*/ 34 w 42"/>
                  <a:gd name="T9" fmla="*/ 62 h 121"/>
                  <a:gd name="T10" fmla="*/ 42 w 42"/>
                  <a:gd name="T11" fmla="*/ 3 h 121"/>
                  <a:gd name="T12" fmla="*/ 16 w 42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16" y="0"/>
                    </a:moveTo>
                    <a:lnTo>
                      <a:pt x="8" y="59"/>
                    </a:lnTo>
                    <a:lnTo>
                      <a:pt x="0" y="117"/>
                    </a:lnTo>
                    <a:lnTo>
                      <a:pt x="26" y="121"/>
                    </a:lnTo>
                    <a:lnTo>
                      <a:pt x="34" y="62"/>
                    </a:lnTo>
                    <a:lnTo>
                      <a:pt x="42" y="3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8" name="Freeform 856"/>
              <p:cNvSpPr>
                <a:spLocks/>
              </p:cNvSpPr>
              <p:nvPr/>
            </p:nvSpPr>
            <p:spPr bwMode="auto">
              <a:xfrm>
                <a:off x="4923" y="4368"/>
                <a:ext cx="1" cy="12"/>
              </a:xfrm>
              <a:custGeom>
                <a:avLst/>
                <a:gdLst>
                  <a:gd name="T0" fmla="*/ 8 w 8"/>
                  <a:gd name="T1" fmla="*/ 0 h 59"/>
                  <a:gd name="T2" fmla="*/ 0 w 8"/>
                  <a:gd name="T3" fmla="*/ 59 h 59"/>
                  <a:gd name="T4" fmla="*/ 6 w 8"/>
                  <a:gd name="T5" fmla="*/ 59 h 59"/>
                  <a:gd name="T6" fmla="*/ 8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8" y="0"/>
                    </a:moveTo>
                    <a:lnTo>
                      <a:pt x="0" y="59"/>
                    </a:lnTo>
                    <a:lnTo>
                      <a:pt x="6" y="5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9" name="Line 857"/>
              <p:cNvSpPr>
                <a:spLocks noChangeShapeType="1"/>
              </p:cNvSpPr>
              <p:nvPr/>
            </p:nvSpPr>
            <p:spPr bwMode="auto">
              <a:xfrm>
                <a:off x="4923" y="43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0" name="Freeform 858"/>
              <p:cNvSpPr>
                <a:spLocks/>
              </p:cNvSpPr>
              <p:nvPr/>
            </p:nvSpPr>
            <p:spPr bwMode="auto">
              <a:xfrm>
                <a:off x="4924" y="4356"/>
                <a:ext cx="6" cy="24"/>
              </a:xfrm>
              <a:custGeom>
                <a:avLst/>
                <a:gdLst>
                  <a:gd name="T0" fmla="*/ 4 w 31"/>
                  <a:gd name="T1" fmla="*/ 0 h 119"/>
                  <a:gd name="T2" fmla="*/ 2 w 31"/>
                  <a:gd name="T3" fmla="*/ 59 h 119"/>
                  <a:gd name="T4" fmla="*/ 0 w 31"/>
                  <a:gd name="T5" fmla="*/ 118 h 119"/>
                  <a:gd name="T6" fmla="*/ 26 w 31"/>
                  <a:gd name="T7" fmla="*/ 119 h 119"/>
                  <a:gd name="T8" fmla="*/ 28 w 31"/>
                  <a:gd name="T9" fmla="*/ 60 h 119"/>
                  <a:gd name="T10" fmla="*/ 31 w 31"/>
                  <a:gd name="T11" fmla="*/ 2 h 119"/>
                  <a:gd name="T12" fmla="*/ 4 w 31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26" y="119"/>
                    </a:lnTo>
                    <a:lnTo>
                      <a:pt x="28" y="60"/>
                    </a:lnTo>
                    <a:lnTo>
                      <a:pt x="3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1" name="Freeform 859"/>
              <p:cNvSpPr>
                <a:spLocks/>
              </p:cNvSpPr>
              <p:nvPr/>
            </p:nvSpPr>
            <p:spPr bwMode="auto">
              <a:xfrm>
                <a:off x="4924" y="4356"/>
                <a:ext cx="6" cy="24"/>
              </a:xfrm>
              <a:custGeom>
                <a:avLst/>
                <a:gdLst>
                  <a:gd name="T0" fmla="*/ 4 w 31"/>
                  <a:gd name="T1" fmla="*/ 0 h 119"/>
                  <a:gd name="T2" fmla="*/ 2 w 31"/>
                  <a:gd name="T3" fmla="*/ 59 h 119"/>
                  <a:gd name="T4" fmla="*/ 0 w 31"/>
                  <a:gd name="T5" fmla="*/ 118 h 119"/>
                  <a:gd name="T6" fmla="*/ 26 w 31"/>
                  <a:gd name="T7" fmla="*/ 119 h 119"/>
                  <a:gd name="T8" fmla="*/ 28 w 31"/>
                  <a:gd name="T9" fmla="*/ 60 h 119"/>
                  <a:gd name="T10" fmla="*/ 31 w 31"/>
                  <a:gd name="T11" fmla="*/ 2 h 119"/>
                  <a:gd name="T12" fmla="*/ 4 w 31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26" y="119"/>
                    </a:lnTo>
                    <a:lnTo>
                      <a:pt x="28" y="60"/>
                    </a:lnTo>
                    <a:lnTo>
                      <a:pt x="31" y="2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2" name="Freeform 860"/>
              <p:cNvSpPr>
                <a:spLocks/>
              </p:cNvSpPr>
              <p:nvPr/>
            </p:nvSpPr>
            <p:spPr bwMode="auto">
              <a:xfrm>
                <a:off x="4929" y="4356"/>
                <a:ext cx="6" cy="24"/>
              </a:xfrm>
              <a:custGeom>
                <a:avLst/>
                <a:gdLst>
                  <a:gd name="T0" fmla="*/ 5 w 31"/>
                  <a:gd name="T1" fmla="*/ 0 h 118"/>
                  <a:gd name="T2" fmla="*/ 2 w 31"/>
                  <a:gd name="T3" fmla="*/ 58 h 118"/>
                  <a:gd name="T4" fmla="*/ 0 w 31"/>
                  <a:gd name="T5" fmla="*/ 117 h 118"/>
                  <a:gd name="T6" fmla="*/ 27 w 31"/>
                  <a:gd name="T7" fmla="*/ 118 h 118"/>
                  <a:gd name="T8" fmla="*/ 29 w 31"/>
                  <a:gd name="T9" fmla="*/ 59 h 118"/>
                  <a:gd name="T10" fmla="*/ 31 w 31"/>
                  <a:gd name="T11" fmla="*/ 1 h 118"/>
                  <a:gd name="T12" fmla="*/ 5 w 3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5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27" y="118"/>
                    </a:lnTo>
                    <a:lnTo>
                      <a:pt x="29" y="59"/>
                    </a:lnTo>
                    <a:lnTo>
                      <a:pt x="31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3" name="Freeform 861"/>
              <p:cNvSpPr>
                <a:spLocks/>
              </p:cNvSpPr>
              <p:nvPr/>
            </p:nvSpPr>
            <p:spPr bwMode="auto">
              <a:xfrm>
                <a:off x="4929" y="4356"/>
                <a:ext cx="6" cy="24"/>
              </a:xfrm>
              <a:custGeom>
                <a:avLst/>
                <a:gdLst>
                  <a:gd name="T0" fmla="*/ 5 w 31"/>
                  <a:gd name="T1" fmla="*/ 0 h 118"/>
                  <a:gd name="T2" fmla="*/ 2 w 31"/>
                  <a:gd name="T3" fmla="*/ 58 h 118"/>
                  <a:gd name="T4" fmla="*/ 0 w 31"/>
                  <a:gd name="T5" fmla="*/ 117 h 118"/>
                  <a:gd name="T6" fmla="*/ 27 w 31"/>
                  <a:gd name="T7" fmla="*/ 118 h 118"/>
                  <a:gd name="T8" fmla="*/ 29 w 31"/>
                  <a:gd name="T9" fmla="*/ 59 h 118"/>
                  <a:gd name="T10" fmla="*/ 31 w 31"/>
                  <a:gd name="T11" fmla="*/ 1 h 118"/>
                  <a:gd name="T12" fmla="*/ 5 w 3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5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27" y="118"/>
                    </a:lnTo>
                    <a:lnTo>
                      <a:pt x="29" y="59"/>
                    </a:lnTo>
                    <a:lnTo>
                      <a:pt x="31" y="1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4" name="Freeform 862"/>
              <p:cNvSpPr>
                <a:spLocks/>
              </p:cNvSpPr>
              <p:nvPr/>
            </p:nvSpPr>
            <p:spPr bwMode="auto">
              <a:xfrm>
                <a:off x="4935" y="4357"/>
                <a:ext cx="6" cy="23"/>
              </a:xfrm>
              <a:custGeom>
                <a:avLst/>
                <a:gdLst>
                  <a:gd name="T0" fmla="*/ 4 w 31"/>
                  <a:gd name="T1" fmla="*/ 0 h 118"/>
                  <a:gd name="T2" fmla="*/ 2 w 31"/>
                  <a:gd name="T3" fmla="*/ 58 h 118"/>
                  <a:gd name="T4" fmla="*/ 0 w 31"/>
                  <a:gd name="T5" fmla="*/ 117 h 118"/>
                  <a:gd name="T6" fmla="*/ 26 w 31"/>
                  <a:gd name="T7" fmla="*/ 118 h 118"/>
                  <a:gd name="T8" fmla="*/ 28 w 31"/>
                  <a:gd name="T9" fmla="*/ 60 h 118"/>
                  <a:gd name="T10" fmla="*/ 31 w 31"/>
                  <a:gd name="T11" fmla="*/ 1 h 118"/>
                  <a:gd name="T12" fmla="*/ 4 w 3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26" y="118"/>
                    </a:lnTo>
                    <a:lnTo>
                      <a:pt x="28" y="60"/>
                    </a:lnTo>
                    <a:lnTo>
                      <a:pt x="3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5" name="Freeform 863"/>
              <p:cNvSpPr>
                <a:spLocks/>
              </p:cNvSpPr>
              <p:nvPr/>
            </p:nvSpPr>
            <p:spPr bwMode="auto">
              <a:xfrm>
                <a:off x="4935" y="4357"/>
                <a:ext cx="6" cy="23"/>
              </a:xfrm>
              <a:custGeom>
                <a:avLst/>
                <a:gdLst>
                  <a:gd name="T0" fmla="*/ 4 w 31"/>
                  <a:gd name="T1" fmla="*/ 0 h 118"/>
                  <a:gd name="T2" fmla="*/ 2 w 31"/>
                  <a:gd name="T3" fmla="*/ 58 h 118"/>
                  <a:gd name="T4" fmla="*/ 0 w 31"/>
                  <a:gd name="T5" fmla="*/ 117 h 118"/>
                  <a:gd name="T6" fmla="*/ 26 w 31"/>
                  <a:gd name="T7" fmla="*/ 118 h 118"/>
                  <a:gd name="T8" fmla="*/ 28 w 31"/>
                  <a:gd name="T9" fmla="*/ 60 h 118"/>
                  <a:gd name="T10" fmla="*/ 31 w 31"/>
                  <a:gd name="T11" fmla="*/ 1 h 118"/>
                  <a:gd name="T12" fmla="*/ 4 w 3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26" y="118"/>
                    </a:lnTo>
                    <a:lnTo>
                      <a:pt x="28" y="60"/>
                    </a:lnTo>
                    <a:lnTo>
                      <a:pt x="31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6" name="Freeform 864"/>
              <p:cNvSpPr>
                <a:spLocks/>
              </p:cNvSpPr>
              <p:nvPr/>
            </p:nvSpPr>
            <p:spPr bwMode="auto">
              <a:xfrm>
                <a:off x="4940" y="4369"/>
                <a:ext cx="1" cy="11"/>
              </a:xfrm>
              <a:custGeom>
                <a:avLst/>
                <a:gdLst>
                  <a:gd name="T0" fmla="*/ 2 w 2"/>
                  <a:gd name="T1" fmla="*/ 0 h 58"/>
                  <a:gd name="T2" fmla="*/ 0 w 2"/>
                  <a:gd name="T3" fmla="*/ 58 h 58"/>
                  <a:gd name="T4" fmla="*/ 2 w 2"/>
                  <a:gd name="T5" fmla="*/ 58 h 58"/>
                  <a:gd name="T6" fmla="*/ 2 w 2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8">
                    <a:moveTo>
                      <a:pt x="2" y="0"/>
                    </a:moveTo>
                    <a:lnTo>
                      <a:pt x="0" y="58"/>
                    </a:lnTo>
                    <a:lnTo>
                      <a:pt x="2" y="5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7" name="Line 865"/>
              <p:cNvSpPr>
                <a:spLocks noChangeShapeType="1"/>
              </p:cNvSpPr>
              <p:nvPr/>
            </p:nvSpPr>
            <p:spPr bwMode="auto">
              <a:xfrm>
                <a:off x="4940" y="43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8" name="Freeform 866"/>
              <p:cNvSpPr>
                <a:spLocks/>
              </p:cNvSpPr>
              <p:nvPr/>
            </p:nvSpPr>
            <p:spPr bwMode="auto">
              <a:xfrm>
                <a:off x="4940" y="4357"/>
                <a:ext cx="6" cy="23"/>
              </a:xfrm>
              <a:custGeom>
                <a:avLst/>
                <a:gdLst>
                  <a:gd name="T0" fmla="*/ 0 w 28"/>
                  <a:gd name="T1" fmla="*/ 0 h 118"/>
                  <a:gd name="T2" fmla="*/ 0 w 28"/>
                  <a:gd name="T3" fmla="*/ 60 h 118"/>
                  <a:gd name="T4" fmla="*/ 0 w 28"/>
                  <a:gd name="T5" fmla="*/ 118 h 118"/>
                  <a:gd name="T6" fmla="*/ 28 w 28"/>
                  <a:gd name="T7" fmla="*/ 118 h 118"/>
                  <a:gd name="T8" fmla="*/ 28 w 28"/>
                  <a:gd name="T9" fmla="*/ 60 h 118"/>
                  <a:gd name="T10" fmla="*/ 28 w 28"/>
                  <a:gd name="T11" fmla="*/ 0 h 118"/>
                  <a:gd name="T12" fmla="*/ 0 w 28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18">
                    <a:moveTo>
                      <a:pt x="0" y="0"/>
                    </a:moveTo>
                    <a:lnTo>
                      <a:pt x="0" y="60"/>
                    </a:lnTo>
                    <a:lnTo>
                      <a:pt x="0" y="118"/>
                    </a:lnTo>
                    <a:lnTo>
                      <a:pt x="28" y="118"/>
                    </a:lnTo>
                    <a:lnTo>
                      <a:pt x="28" y="60"/>
                    </a:lnTo>
                    <a:lnTo>
                      <a:pt x="2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9" name="Freeform 867"/>
              <p:cNvSpPr>
                <a:spLocks/>
              </p:cNvSpPr>
              <p:nvPr/>
            </p:nvSpPr>
            <p:spPr bwMode="auto">
              <a:xfrm>
                <a:off x="4940" y="4357"/>
                <a:ext cx="6" cy="23"/>
              </a:xfrm>
              <a:custGeom>
                <a:avLst/>
                <a:gdLst>
                  <a:gd name="T0" fmla="*/ 0 w 28"/>
                  <a:gd name="T1" fmla="*/ 0 h 118"/>
                  <a:gd name="T2" fmla="*/ 0 w 28"/>
                  <a:gd name="T3" fmla="*/ 60 h 118"/>
                  <a:gd name="T4" fmla="*/ 0 w 28"/>
                  <a:gd name="T5" fmla="*/ 118 h 118"/>
                  <a:gd name="T6" fmla="*/ 28 w 28"/>
                  <a:gd name="T7" fmla="*/ 118 h 118"/>
                  <a:gd name="T8" fmla="*/ 28 w 28"/>
                  <a:gd name="T9" fmla="*/ 60 h 118"/>
                  <a:gd name="T10" fmla="*/ 28 w 28"/>
                  <a:gd name="T11" fmla="*/ 0 h 118"/>
                  <a:gd name="T12" fmla="*/ 0 w 28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18">
                    <a:moveTo>
                      <a:pt x="0" y="0"/>
                    </a:moveTo>
                    <a:lnTo>
                      <a:pt x="0" y="60"/>
                    </a:lnTo>
                    <a:lnTo>
                      <a:pt x="0" y="118"/>
                    </a:lnTo>
                    <a:lnTo>
                      <a:pt x="28" y="118"/>
                    </a:lnTo>
                    <a:lnTo>
                      <a:pt x="28" y="60"/>
                    </a:lnTo>
                    <a:lnTo>
                      <a:pt x="2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0" name="Freeform 868"/>
              <p:cNvSpPr>
                <a:spLocks/>
              </p:cNvSpPr>
              <p:nvPr/>
            </p:nvSpPr>
            <p:spPr bwMode="auto">
              <a:xfrm>
                <a:off x="4946" y="4357"/>
                <a:ext cx="5" cy="23"/>
              </a:xfrm>
              <a:custGeom>
                <a:avLst/>
                <a:gdLst>
                  <a:gd name="T0" fmla="*/ 0 w 26"/>
                  <a:gd name="T1" fmla="*/ 0 h 118"/>
                  <a:gd name="T2" fmla="*/ 0 w 26"/>
                  <a:gd name="T3" fmla="*/ 60 h 118"/>
                  <a:gd name="T4" fmla="*/ 0 w 26"/>
                  <a:gd name="T5" fmla="*/ 118 h 118"/>
                  <a:gd name="T6" fmla="*/ 26 w 26"/>
                  <a:gd name="T7" fmla="*/ 118 h 118"/>
                  <a:gd name="T8" fmla="*/ 26 w 26"/>
                  <a:gd name="T9" fmla="*/ 60 h 118"/>
                  <a:gd name="T10" fmla="*/ 26 w 26"/>
                  <a:gd name="T11" fmla="*/ 0 h 118"/>
                  <a:gd name="T12" fmla="*/ 0 w 26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18">
                    <a:moveTo>
                      <a:pt x="0" y="0"/>
                    </a:moveTo>
                    <a:lnTo>
                      <a:pt x="0" y="60"/>
                    </a:lnTo>
                    <a:lnTo>
                      <a:pt x="0" y="118"/>
                    </a:lnTo>
                    <a:lnTo>
                      <a:pt x="26" y="118"/>
                    </a:lnTo>
                    <a:lnTo>
                      <a:pt x="26" y="6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1" name="Freeform 869"/>
              <p:cNvSpPr>
                <a:spLocks/>
              </p:cNvSpPr>
              <p:nvPr/>
            </p:nvSpPr>
            <p:spPr bwMode="auto">
              <a:xfrm>
                <a:off x="4946" y="4357"/>
                <a:ext cx="5" cy="23"/>
              </a:xfrm>
              <a:custGeom>
                <a:avLst/>
                <a:gdLst>
                  <a:gd name="T0" fmla="*/ 0 w 26"/>
                  <a:gd name="T1" fmla="*/ 0 h 118"/>
                  <a:gd name="T2" fmla="*/ 0 w 26"/>
                  <a:gd name="T3" fmla="*/ 60 h 118"/>
                  <a:gd name="T4" fmla="*/ 0 w 26"/>
                  <a:gd name="T5" fmla="*/ 118 h 118"/>
                  <a:gd name="T6" fmla="*/ 26 w 26"/>
                  <a:gd name="T7" fmla="*/ 118 h 118"/>
                  <a:gd name="T8" fmla="*/ 26 w 26"/>
                  <a:gd name="T9" fmla="*/ 60 h 118"/>
                  <a:gd name="T10" fmla="*/ 26 w 26"/>
                  <a:gd name="T11" fmla="*/ 0 h 118"/>
                  <a:gd name="T12" fmla="*/ 0 w 26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18">
                    <a:moveTo>
                      <a:pt x="0" y="0"/>
                    </a:moveTo>
                    <a:lnTo>
                      <a:pt x="0" y="60"/>
                    </a:lnTo>
                    <a:lnTo>
                      <a:pt x="0" y="118"/>
                    </a:lnTo>
                    <a:lnTo>
                      <a:pt x="26" y="118"/>
                    </a:lnTo>
                    <a:lnTo>
                      <a:pt x="26" y="6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2" name="Freeform 870"/>
              <p:cNvSpPr>
                <a:spLocks/>
              </p:cNvSpPr>
              <p:nvPr/>
            </p:nvSpPr>
            <p:spPr bwMode="auto">
              <a:xfrm>
                <a:off x="4951" y="4369"/>
                <a:ext cx="1" cy="11"/>
              </a:xfrm>
              <a:custGeom>
                <a:avLst/>
                <a:gdLst>
                  <a:gd name="T0" fmla="*/ 0 w 3"/>
                  <a:gd name="T1" fmla="*/ 0 h 58"/>
                  <a:gd name="T2" fmla="*/ 0 w 3"/>
                  <a:gd name="T3" fmla="*/ 58 h 58"/>
                  <a:gd name="T4" fmla="*/ 3 w 3"/>
                  <a:gd name="T5" fmla="*/ 58 h 58"/>
                  <a:gd name="T6" fmla="*/ 0 w 3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8">
                    <a:moveTo>
                      <a:pt x="0" y="0"/>
                    </a:moveTo>
                    <a:lnTo>
                      <a:pt x="0" y="58"/>
                    </a:lnTo>
                    <a:lnTo>
                      <a:pt x="3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3" name="Line 871"/>
              <p:cNvSpPr>
                <a:spLocks noChangeShapeType="1"/>
              </p:cNvSpPr>
              <p:nvPr/>
            </p:nvSpPr>
            <p:spPr bwMode="auto">
              <a:xfrm>
                <a:off x="4951" y="43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4" name="Freeform 872"/>
              <p:cNvSpPr>
                <a:spLocks/>
              </p:cNvSpPr>
              <p:nvPr/>
            </p:nvSpPr>
            <p:spPr bwMode="auto">
              <a:xfrm>
                <a:off x="4951" y="4357"/>
                <a:ext cx="6" cy="23"/>
              </a:xfrm>
              <a:custGeom>
                <a:avLst/>
                <a:gdLst>
                  <a:gd name="T0" fmla="*/ 0 w 31"/>
                  <a:gd name="T1" fmla="*/ 1 h 118"/>
                  <a:gd name="T2" fmla="*/ 2 w 31"/>
                  <a:gd name="T3" fmla="*/ 60 h 118"/>
                  <a:gd name="T4" fmla="*/ 5 w 31"/>
                  <a:gd name="T5" fmla="*/ 118 h 118"/>
                  <a:gd name="T6" fmla="*/ 31 w 31"/>
                  <a:gd name="T7" fmla="*/ 117 h 118"/>
                  <a:gd name="T8" fmla="*/ 29 w 31"/>
                  <a:gd name="T9" fmla="*/ 58 h 118"/>
                  <a:gd name="T10" fmla="*/ 27 w 31"/>
                  <a:gd name="T11" fmla="*/ 0 h 118"/>
                  <a:gd name="T12" fmla="*/ 0 w 31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0" y="1"/>
                    </a:moveTo>
                    <a:lnTo>
                      <a:pt x="2" y="60"/>
                    </a:lnTo>
                    <a:lnTo>
                      <a:pt x="5" y="118"/>
                    </a:lnTo>
                    <a:lnTo>
                      <a:pt x="31" y="117"/>
                    </a:lnTo>
                    <a:lnTo>
                      <a:pt x="29" y="58"/>
                    </a:lnTo>
                    <a:lnTo>
                      <a:pt x="2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5" name="Freeform 873"/>
              <p:cNvSpPr>
                <a:spLocks/>
              </p:cNvSpPr>
              <p:nvPr/>
            </p:nvSpPr>
            <p:spPr bwMode="auto">
              <a:xfrm>
                <a:off x="4951" y="4357"/>
                <a:ext cx="6" cy="23"/>
              </a:xfrm>
              <a:custGeom>
                <a:avLst/>
                <a:gdLst>
                  <a:gd name="T0" fmla="*/ 0 w 31"/>
                  <a:gd name="T1" fmla="*/ 1 h 118"/>
                  <a:gd name="T2" fmla="*/ 2 w 31"/>
                  <a:gd name="T3" fmla="*/ 60 h 118"/>
                  <a:gd name="T4" fmla="*/ 5 w 31"/>
                  <a:gd name="T5" fmla="*/ 118 h 118"/>
                  <a:gd name="T6" fmla="*/ 31 w 31"/>
                  <a:gd name="T7" fmla="*/ 117 h 118"/>
                  <a:gd name="T8" fmla="*/ 29 w 31"/>
                  <a:gd name="T9" fmla="*/ 58 h 118"/>
                  <a:gd name="T10" fmla="*/ 27 w 31"/>
                  <a:gd name="T11" fmla="*/ 0 h 118"/>
                  <a:gd name="T12" fmla="*/ 0 w 31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0" y="1"/>
                    </a:moveTo>
                    <a:lnTo>
                      <a:pt x="2" y="60"/>
                    </a:lnTo>
                    <a:lnTo>
                      <a:pt x="5" y="118"/>
                    </a:lnTo>
                    <a:lnTo>
                      <a:pt x="31" y="117"/>
                    </a:lnTo>
                    <a:lnTo>
                      <a:pt x="29" y="58"/>
                    </a:lnTo>
                    <a:lnTo>
                      <a:pt x="27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6" name="Freeform 874"/>
              <p:cNvSpPr>
                <a:spLocks/>
              </p:cNvSpPr>
              <p:nvPr/>
            </p:nvSpPr>
            <p:spPr bwMode="auto">
              <a:xfrm>
                <a:off x="4956" y="4356"/>
                <a:ext cx="6" cy="24"/>
              </a:xfrm>
              <a:custGeom>
                <a:avLst/>
                <a:gdLst>
                  <a:gd name="T0" fmla="*/ 0 w 31"/>
                  <a:gd name="T1" fmla="*/ 1 h 118"/>
                  <a:gd name="T2" fmla="*/ 2 w 31"/>
                  <a:gd name="T3" fmla="*/ 59 h 118"/>
                  <a:gd name="T4" fmla="*/ 4 w 31"/>
                  <a:gd name="T5" fmla="*/ 118 h 118"/>
                  <a:gd name="T6" fmla="*/ 31 w 31"/>
                  <a:gd name="T7" fmla="*/ 117 h 118"/>
                  <a:gd name="T8" fmla="*/ 28 w 31"/>
                  <a:gd name="T9" fmla="*/ 58 h 118"/>
                  <a:gd name="T10" fmla="*/ 26 w 31"/>
                  <a:gd name="T11" fmla="*/ 0 h 118"/>
                  <a:gd name="T12" fmla="*/ 0 w 31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0" y="1"/>
                    </a:moveTo>
                    <a:lnTo>
                      <a:pt x="2" y="59"/>
                    </a:lnTo>
                    <a:lnTo>
                      <a:pt x="4" y="118"/>
                    </a:lnTo>
                    <a:lnTo>
                      <a:pt x="31" y="117"/>
                    </a:lnTo>
                    <a:lnTo>
                      <a:pt x="28" y="58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7" name="Freeform 875"/>
              <p:cNvSpPr>
                <a:spLocks/>
              </p:cNvSpPr>
              <p:nvPr/>
            </p:nvSpPr>
            <p:spPr bwMode="auto">
              <a:xfrm>
                <a:off x="4956" y="4356"/>
                <a:ext cx="6" cy="24"/>
              </a:xfrm>
              <a:custGeom>
                <a:avLst/>
                <a:gdLst>
                  <a:gd name="T0" fmla="*/ 0 w 31"/>
                  <a:gd name="T1" fmla="*/ 1 h 118"/>
                  <a:gd name="T2" fmla="*/ 2 w 31"/>
                  <a:gd name="T3" fmla="*/ 59 h 118"/>
                  <a:gd name="T4" fmla="*/ 4 w 31"/>
                  <a:gd name="T5" fmla="*/ 118 h 118"/>
                  <a:gd name="T6" fmla="*/ 31 w 31"/>
                  <a:gd name="T7" fmla="*/ 117 h 118"/>
                  <a:gd name="T8" fmla="*/ 28 w 31"/>
                  <a:gd name="T9" fmla="*/ 58 h 118"/>
                  <a:gd name="T10" fmla="*/ 26 w 31"/>
                  <a:gd name="T11" fmla="*/ 0 h 118"/>
                  <a:gd name="T12" fmla="*/ 0 w 31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8">
                    <a:moveTo>
                      <a:pt x="0" y="1"/>
                    </a:moveTo>
                    <a:lnTo>
                      <a:pt x="2" y="59"/>
                    </a:lnTo>
                    <a:lnTo>
                      <a:pt x="4" y="118"/>
                    </a:lnTo>
                    <a:lnTo>
                      <a:pt x="31" y="117"/>
                    </a:lnTo>
                    <a:lnTo>
                      <a:pt x="28" y="58"/>
                    </a:lnTo>
                    <a:lnTo>
                      <a:pt x="26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8" name="Freeform 876"/>
              <p:cNvSpPr>
                <a:spLocks/>
              </p:cNvSpPr>
              <p:nvPr/>
            </p:nvSpPr>
            <p:spPr bwMode="auto">
              <a:xfrm>
                <a:off x="4961" y="4356"/>
                <a:ext cx="6" cy="24"/>
              </a:xfrm>
              <a:custGeom>
                <a:avLst/>
                <a:gdLst>
                  <a:gd name="T0" fmla="*/ 0 w 31"/>
                  <a:gd name="T1" fmla="*/ 2 h 119"/>
                  <a:gd name="T2" fmla="*/ 2 w 31"/>
                  <a:gd name="T3" fmla="*/ 60 h 119"/>
                  <a:gd name="T4" fmla="*/ 5 w 31"/>
                  <a:gd name="T5" fmla="*/ 119 h 119"/>
                  <a:gd name="T6" fmla="*/ 31 w 31"/>
                  <a:gd name="T7" fmla="*/ 118 h 119"/>
                  <a:gd name="T8" fmla="*/ 29 w 31"/>
                  <a:gd name="T9" fmla="*/ 59 h 119"/>
                  <a:gd name="T10" fmla="*/ 26 w 31"/>
                  <a:gd name="T11" fmla="*/ 0 h 119"/>
                  <a:gd name="T12" fmla="*/ 0 w 31"/>
                  <a:gd name="T13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9">
                    <a:moveTo>
                      <a:pt x="0" y="2"/>
                    </a:moveTo>
                    <a:lnTo>
                      <a:pt x="2" y="60"/>
                    </a:lnTo>
                    <a:lnTo>
                      <a:pt x="5" y="119"/>
                    </a:lnTo>
                    <a:lnTo>
                      <a:pt x="31" y="118"/>
                    </a:lnTo>
                    <a:lnTo>
                      <a:pt x="29" y="59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9" name="Freeform 877"/>
              <p:cNvSpPr>
                <a:spLocks/>
              </p:cNvSpPr>
              <p:nvPr/>
            </p:nvSpPr>
            <p:spPr bwMode="auto">
              <a:xfrm>
                <a:off x="4961" y="4356"/>
                <a:ext cx="6" cy="24"/>
              </a:xfrm>
              <a:custGeom>
                <a:avLst/>
                <a:gdLst>
                  <a:gd name="T0" fmla="*/ 0 w 31"/>
                  <a:gd name="T1" fmla="*/ 2 h 119"/>
                  <a:gd name="T2" fmla="*/ 2 w 31"/>
                  <a:gd name="T3" fmla="*/ 60 h 119"/>
                  <a:gd name="T4" fmla="*/ 5 w 31"/>
                  <a:gd name="T5" fmla="*/ 119 h 119"/>
                  <a:gd name="T6" fmla="*/ 31 w 31"/>
                  <a:gd name="T7" fmla="*/ 118 h 119"/>
                  <a:gd name="T8" fmla="*/ 29 w 31"/>
                  <a:gd name="T9" fmla="*/ 59 h 119"/>
                  <a:gd name="T10" fmla="*/ 26 w 31"/>
                  <a:gd name="T11" fmla="*/ 0 h 119"/>
                  <a:gd name="T12" fmla="*/ 0 w 31"/>
                  <a:gd name="T13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9">
                    <a:moveTo>
                      <a:pt x="0" y="2"/>
                    </a:moveTo>
                    <a:lnTo>
                      <a:pt x="2" y="60"/>
                    </a:lnTo>
                    <a:lnTo>
                      <a:pt x="5" y="119"/>
                    </a:lnTo>
                    <a:lnTo>
                      <a:pt x="31" y="118"/>
                    </a:lnTo>
                    <a:lnTo>
                      <a:pt x="29" y="59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0" name="Freeform 878"/>
              <p:cNvSpPr>
                <a:spLocks/>
              </p:cNvSpPr>
              <p:nvPr/>
            </p:nvSpPr>
            <p:spPr bwMode="auto">
              <a:xfrm>
                <a:off x="4967" y="4368"/>
                <a:ext cx="2" cy="12"/>
              </a:xfrm>
              <a:custGeom>
                <a:avLst/>
                <a:gdLst>
                  <a:gd name="T0" fmla="*/ 0 w 8"/>
                  <a:gd name="T1" fmla="*/ 0 h 59"/>
                  <a:gd name="T2" fmla="*/ 2 w 8"/>
                  <a:gd name="T3" fmla="*/ 59 h 59"/>
                  <a:gd name="T4" fmla="*/ 8 w 8"/>
                  <a:gd name="T5" fmla="*/ 59 h 59"/>
                  <a:gd name="T6" fmla="*/ 0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0" y="0"/>
                    </a:moveTo>
                    <a:lnTo>
                      <a:pt x="2" y="59"/>
                    </a:lnTo>
                    <a:lnTo>
                      <a:pt x="8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1" name="Line 879"/>
              <p:cNvSpPr>
                <a:spLocks noChangeShapeType="1"/>
              </p:cNvSpPr>
              <p:nvPr/>
            </p:nvSpPr>
            <p:spPr bwMode="auto">
              <a:xfrm>
                <a:off x="4967" y="4380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2" name="Freeform 880"/>
              <p:cNvSpPr>
                <a:spLocks/>
              </p:cNvSpPr>
              <p:nvPr/>
            </p:nvSpPr>
            <p:spPr bwMode="auto">
              <a:xfrm>
                <a:off x="4965" y="4355"/>
                <a:ext cx="9" cy="25"/>
              </a:xfrm>
              <a:custGeom>
                <a:avLst/>
                <a:gdLst>
                  <a:gd name="T0" fmla="*/ 0 w 42"/>
                  <a:gd name="T1" fmla="*/ 3 h 121"/>
                  <a:gd name="T2" fmla="*/ 8 w 42"/>
                  <a:gd name="T3" fmla="*/ 62 h 121"/>
                  <a:gd name="T4" fmla="*/ 16 w 42"/>
                  <a:gd name="T5" fmla="*/ 121 h 121"/>
                  <a:gd name="T6" fmla="*/ 42 w 42"/>
                  <a:gd name="T7" fmla="*/ 117 h 121"/>
                  <a:gd name="T8" fmla="*/ 34 w 42"/>
                  <a:gd name="T9" fmla="*/ 59 h 121"/>
                  <a:gd name="T10" fmla="*/ 26 w 42"/>
                  <a:gd name="T11" fmla="*/ 0 h 121"/>
                  <a:gd name="T12" fmla="*/ 0 w 42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0" y="3"/>
                    </a:move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lnTo>
                      <a:pt x="34" y="59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3" name="Freeform 881"/>
              <p:cNvSpPr>
                <a:spLocks/>
              </p:cNvSpPr>
              <p:nvPr/>
            </p:nvSpPr>
            <p:spPr bwMode="auto">
              <a:xfrm>
                <a:off x="4965" y="4355"/>
                <a:ext cx="9" cy="25"/>
              </a:xfrm>
              <a:custGeom>
                <a:avLst/>
                <a:gdLst>
                  <a:gd name="T0" fmla="*/ 0 w 42"/>
                  <a:gd name="T1" fmla="*/ 3 h 121"/>
                  <a:gd name="T2" fmla="*/ 8 w 42"/>
                  <a:gd name="T3" fmla="*/ 62 h 121"/>
                  <a:gd name="T4" fmla="*/ 16 w 42"/>
                  <a:gd name="T5" fmla="*/ 121 h 121"/>
                  <a:gd name="T6" fmla="*/ 42 w 42"/>
                  <a:gd name="T7" fmla="*/ 117 h 121"/>
                  <a:gd name="T8" fmla="*/ 34 w 42"/>
                  <a:gd name="T9" fmla="*/ 59 h 121"/>
                  <a:gd name="T10" fmla="*/ 26 w 42"/>
                  <a:gd name="T11" fmla="*/ 0 h 121"/>
                  <a:gd name="T12" fmla="*/ 0 w 42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0" y="3"/>
                    </a:moveTo>
                    <a:lnTo>
                      <a:pt x="8" y="62"/>
                    </a:lnTo>
                    <a:lnTo>
                      <a:pt x="16" y="121"/>
                    </a:lnTo>
                    <a:lnTo>
                      <a:pt x="42" y="117"/>
                    </a:lnTo>
                    <a:lnTo>
                      <a:pt x="34" y="59"/>
                    </a:lnTo>
                    <a:lnTo>
                      <a:pt x="26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4" name="Freeform 882"/>
              <p:cNvSpPr>
                <a:spLocks/>
              </p:cNvSpPr>
              <p:nvPr/>
            </p:nvSpPr>
            <p:spPr bwMode="auto">
              <a:xfrm>
                <a:off x="4971" y="4355"/>
                <a:ext cx="1" cy="12"/>
              </a:xfrm>
              <a:custGeom>
                <a:avLst/>
                <a:gdLst>
                  <a:gd name="T0" fmla="*/ 8 w 8"/>
                  <a:gd name="T1" fmla="*/ 59 h 59"/>
                  <a:gd name="T2" fmla="*/ 0 w 8"/>
                  <a:gd name="T3" fmla="*/ 0 h 59"/>
                  <a:gd name="T4" fmla="*/ 4 w 8"/>
                  <a:gd name="T5" fmla="*/ 0 h 59"/>
                  <a:gd name="T6" fmla="*/ 8 w 8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8" y="59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8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5" name="Line 883"/>
              <p:cNvSpPr>
                <a:spLocks noChangeShapeType="1"/>
              </p:cNvSpPr>
              <p:nvPr/>
            </p:nvSpPr>
            <p:spPr bwMode="auto">
              <a:xfrm>
                <a:off x="4971" y="4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6" name="Freeform 884"/>
              <p:cNvSpPr>
                <a:spLocks/>
              </p:cNvSpPr>
              <p:nvPr/>
            </p:nvSpPr>
            <p:spPr bwMode="auto">
              <a:xfrm>
                <a:off x="4971" y="4355"/>
                <a:ext cx="7" cy="24"/>
              </a:xfrm>
              <a:custGeom>
                <a:avLst/>
                <a:gdLst>
                  <a:gd name="T0" fmla="*/ 0 w 35"/>
                  <a:gd name="T1" fmla="*/ 2 h 119"/>
                  <a:gd name="T2" fmla="*/ 4 w 35"/>
                  <a:gd name="T3" fmla="*/ 61 h 119"/>
                  <a:gd name="T4" fmla="*/ 9 w 35"/>
                  <a:gd name="T5" fmla="*/ 119 h 119"/>
                  <a:gd name="T6" fmla="*/ 35 w 35"/>
                  <a:gd name="T7" fmla="*/ 117 h 119"/>
                  <a:gd name="T8" fmla="*/ 31 w 35"/>
                  <a:gd name="T9" fmla="*/ 58 h 119"/>
                  <a:gd name="T10" fmla="*/ 26 w 35"/>
                  <a:gd name="T11" fmla="*/ 0 h 119"/>
                  <a:gd name="T12" fmla="*/ 0 w 35"/>
                  <a:gd name="T13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0" y="2"/>
                    </a:moveTo>
                    <a:lnTo>
                      <a:pt x="4" y="61"/>
                    </a:lnTo>
                    <a:lnTo>
                      <a:pt x="9" y="119"/>
                    </a:lnTo>
                    <a:lnTo>
                      <a:pt x="35" y="117"/>
                    </a:lnTo>
                    <a:lnTo>
                      <a:pt x="31" y="58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7" name="Freeform 885"/>
              <p:cNvSpPr>
                <a:spLocks/>
              </p:cNvSpPr>
              <p:nvPr/>
            </p:nvSpPr>
            <p:spPr bwMode="auto">
              <a:xfrm>
                <a:off x="4971" y="4355"/>
                <a:ext cx="7" cy="24"/>
              </a:xfrm>
              <a:custGeom>
                <a:avLst/>
                <a:gdLst>
                  <a:gd name="T0" fmla="*/ 0 w 35"/>
                  <a:gd name="T1" fmla="*/ 2 h 119"/>
                  <a:gd name="T2" fmla="*/ 4 w 35"/>
                  <a:gd name="T3" fmla="*/ 61 h 119"/>
                  <a:gd name="T4" fmla="*/ 9 w 35"/>
                  <a:gd name="T5" fmla="*/ 119 h 119"/>
                  <a:gd name="T6" fmla="*/ 35 w 35"/>
                  <a:gd name="T7" fmla="*/ 117 h 119"/>
                  <a:gd name="T8" fmla="*/ 31 w 35"/>
                  <a:gd name="T9" fmla="*/ 58 h 119"/>
                  <a:gd name="T10" fmla="*/ 26 w 35"/>
                  <a:gd name="T11" fmla="*/ 0 h 119"/>
                  <a:gd name="T12" fmla="*/ 0 w 35"/>
                  <a:gd name="T13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9">
                    <a:moveTo>
                      <a:pt x="0" y="2"/>
                    </a:moveTo>
                    <a:lnTo>
                      <a:pt x="4" y="61"/>
                    </a:lnTo>
                    <a:lnTo>
                      <a:pt x="9" y="119"/>
                    </a:lnTo>
                    <a:lnTo>
                      <a:pt x="35" y="117"/>
                    </a:lnTo>
                    <a:lnTo>
                      <a:pt x="31" y="58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8" name="Freeform 886"/>
              <p:cNvSpPr>
                <a:spLocks/>
              </p:cNvSpPr>
              <p:nvPr/>
            </p:nvSpPr>
            <p:spPr bwMode="auto">
              <a:xfrm>
                <a:off x="4978" y="4367"/>
                <a:ext cx="1" cy="11"/>
              </a:xfrm>
              <a:custGeom>
                <a:avLst/>
                <a:gdLst>
                  <a:gd name="T0" fmla="*/ 0 w 8"/>
                  <a:gd name="T1" fmla="*/ 0 h 59"/>
                  <a:gd name="T2" fmla="*/ 4 w 8"/>
                  <a:gd name="T3" fmla="*/ 59 h 59"/>
                  <a:gd name="T4" fmla="*/ 8 w 8"/>
                  <a:gd name="T5" fmla="*/ 59 h 59"/>
                  <a:gd name="T6" fmla="*/ 0 w 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9">
                    <a:moveTo>
                      <a:pt x="0" y="0"/>
                    </a:moveTo>
                    <a:lnTo>
                      <a:pt x="4" y="59"/>
                    </a:lnTo>
                    <a:lnTo>
                      <a:pt x="8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9" name="Line 887"/>
              <p:cNvSpPr>
                <a:spLocks noChangeShapeType="1"/>
              </p:cNvSpPr>
              <p:nvPr/>
            </p:nvSpPr>
            <p:spPr bwMode="auto">
              <a:xfrm>
                <a:off x="4978" y="4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0" name="Freeform 888"/>
              <p:cNvSpPr>
                <a:spLocks/>
              </p:cNvSpPr>
              <p:nvPr/>
            </p:nvSpPr>
            <p:spPr bwMode="auto">
              <a:xfrm>
                <a:off x="4976" y="4354"/>
                <a:ext cx="8" cy="24"/>
              </a:xfrm>
              <a:custGeom>
                <a:avLst/>
                <a:gdLst>
                  <a:gd name="T0" fmla="*/ 0 w 42"/>
                  <a:gd name="T1" fmla="*/ 4 h 121"/>
                  <a:gd name="T2" fmla="*/ 8 w 42"/>
                  <a:gd name="T3" fmla="*/ 62 h 121"/>
                  <a:gd name="T4" fmla="*/ 16 w 42"/>
                  <a:gd name="T5" fmla="*/ 121 h 121"/>
                  <a:gd name="T6" fmla="*/ 42 w 42"/>
                  <a:gd name="T7" fmla="*/ 118 h 121"/>
                  <a:gd name="T8" fmla="*/ 34 w 42"/>
                  <a:gd name="T9" fmla="*/ 59 h 121"/>
                  <a:gd name="T10" fmla="*/ 26 w 42"/>
                  <a:gd name="T11" fmla="*/ 0 h 121"/>
                  <a:gd name="T12" fmla="*/ 0 w 42"/>
                  <a:gd name="T13" fmla="*/ 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0" y="4"/>
                    </a:moveTo>
                    <a:lnTo>
                      <a:pt x="8" y="62"/>
                    </a:lnTo>
                    <a:lnTo>
                      <a:pt x="16" y="121"/>
                    </a:lnTo>
                    <a:lnTo>
                      <a:pt x="42" y="118"/>
                    </a:lnTo>
                    <a:lnTo>
                      <a:pt x="34" y="59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1" name="Freeform 889"/>
              <p:cNvSpPr>
                <a:spLocks/>
              </p:cNvSpPr>
              <p:nvPr/>
            </p:nvSpPr>
            <p:spPr bwMode="auto">
              <a:xfrm>
                <a:off x="4976" y="4354"/>
                <a:ext cx="8" cy="24"/>
              </a:xfrm>
              <a:custGeom>
                <a:avLst/>
                <a:gdLst>
                  <a:gd name="T0" fmla="*/ 0 w 42"/>
                  <a:gd name="T1" fmla="*/ 4 h 121"/>
                  <a:gd name="T2" fmla="*/ 8 w 42"/>
                  <a:gd name="T3" fmla="*/ 62 h 121"/>
                  <a:gd name="T4" fmla="*/ 16 w 42"/>
                  <a:gd name="T5" fmla="*/ 121 h 121"/>
                  <a:gd name="T6" fmla="*/ 42 w 42"/>
                  <a:gd name="T7" fmla="*/ 118 h 121"/>
                  <a:gd name="T8" fmla="*/ 34 w 42"/>
                  <a:gd name="T9" fmla="*/ 59 h 121"/>
                  <a:gd name="T10" fmla="*/ 26 w 42"/>
                  <a:gd name="T11" fmla="*/ 0 h 121"/>
                  <a:gd name="T12" fmla="*/ 0 w 42"/>
                  <a:gd name="T13" fmla="*/ 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21">
                    <a:moveTo>
                      <a:pt x="0" y="4"/>
                    </a:moveTo>
                    <a:lnTo>
                      <a:pt x="8" y="62"/>
                    </a:lnTo>
                    <a:lnTo>
                      <a:pt x="16" y="121"/>
                    </a:lnTo>
                    <a:lnTo>
                      <a:pt x="42" y="118"/>
                    </a:lnTo>
                    <a:lnTo>
                      <a:pt x="34" y="59"/>
                    </a:lnTo>
                    <a:lnTo>
                      <a:pt x="26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2" name="Freeform 890"/>
              <p:cNvSpPr>
                <a:spLocks/>
              </p:cNvSpPr>
              <p:nvPr/>
            </p:nvSpPr>
            <p:spPr bwMode="auto">
              <a:xfrm>
                <a:off x="4983" y="4366"/>
                <a:ext cx="2" cy="12"/>
              </a:xfrm>
              <a:custGeom>
                <a:avLst/>
                <a:gdLst>
                  <a:gd name="T0" fmla="*/ 0 w 10"/>
                  <a:gd name="T1" fmla="*/ 0 h 59"/>
                  <a:gd name="T2" fmla="*/ 8 w 10"/>
                  <a:gd name="T3" fmla="*/ 59 h 59"/>
                  <a:gd name="T4" fmla="*/ 10 w 10"/>
                  <a:gd name="T5" fmla="*/ 59 h 59"/>
                  <a:gd name="T6" fmla="*/ 0 w 10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0" y="0"/>
                    </a:moveTo>
                    <a:lnTo>
                      <a:pt x="8" y="59"/>
                    </a:lnTo>
                    <a:lnTo>
                      <a:pt x="10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3" name="Line 891"/>
              <p:cNvSpPr>
                <a:spLocks noChangeShapeType="1"/>
              </p:cNvSpPr>
              <p:nvPr/>
            </p:nvSpPr>
            <p:spPr bwMode="auto">
              <a:xfrm>
                <a:off x="4984" y="4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4" name="Freeform 892"/>
              <p:cNvSpPr>
                <a:spLocks/>
              </p:cNvSpPr>
              <p:nvPr/>
            </p:nvSpPr>
            <p:spPr bwMode="auto">
              <a:xfrm>
                <a:off x="4981" y="4353"/>
                <a:ext cx="9" cy="25"/>
              </a:xfrm>
              <a:custGeom>
                <a:avLst/>
                <a:gdLst>
                  <a:gd name="T0" fmla="*/ 0 w 46"/>
                  <a:gd name="T1" fmla="*/ 4 h 122"/>
                  <a:gd name="T2" fmla="*/ 10 w 46"/>
                  <a:gd name="T3" fmla="*/ 63 h 122"/>
                  <a:gd name="T4" fmla="*/ 20 w 46"/>
                  <a:gd name="T5" fmla="*/ 122 h 122"/>
                  <a:gd name="T6" fmla="*/ 46 w 46"/>
                  <a:gd name="T7" fmla="*/ 117 h 122"/>
                  <a:gd name="T8" fmla="*/ 35 w 46"/>
                  <a:gd name="T9" fmla="*/ 58 h 122"/>
                  <a:gd name="T10" fmla="*/ 25 w 46"/>
                  <a:gd name="T11" fmla="*/ 0 h 122"/>
                  <a:gd name="T12" fmla="*/ 0 w 46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0" y="4"/>
                    </a:moveTo>
                    <a:lnTo>
                      <a:pt x="10" y="63"/>
                    </a:lnTo>
                    <a:lnTo>
                      <a:pt x="20" y="122"/>
                    </a:lnTo>
                    <a:lnTo>
                      <a:pt x="46" y="117"/>
                    </a:lnTo>
                    <a:lnTo>
                      <a:pt x="35" y="58"/>
                    </a:lnTo>
                    <a:lnTo>
                      <a:pt x="2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5" name="Freeform 893"/>
              <p:cNvSpPr>
                <a:spLocks/>
              </p:cNvSpPr>
              <p:nvPr/>
            </p:nvSpPr>
            <p:spPr bwMode="auto">
              <a:xfrm>
                <a:off x="4981" y="4353"/>
                <a:ext cx="9" cy="25"/>
              </a:xfrm>
              <a:custGeom>
                <a:avLst/>
                <a:gdLst>
                  <a:gd name="T0" fmla="*/ 0 w 46"/>
                  <a:gd name="T1" fmla="*/ 4 h 122"/>
                  <a:gd name="T2" fmla="*/ 10 w 46"/>
                  <a:gd name="T3" fmla="*/ 63 h 122"/>
                  <a:gd name="T4" fmla="*/ 20 w 46"/>
                  <a:gd name="T5" fmla="*/ 122 h 122"/>
                  <a:gd name="T6" fmla="*/ 46 w 46"/>
                  <a:gd name="T7" fmla="*/ 117 h 122"/>
                  <a:gd name="T8" fmla="*/ 35 w 46"/>
                  <a:gd name="T9" fmla="*/ 58 h 122"/>
                  <a:gd name="T10" fmla="*/ 25 w 46"/>
                  <a:gd name="T11" fmla="*/ 0 h 122"/>
                  <a:gd name="T12" fmla="*/ 0 w 46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22">
                    <a:moveTo>
                      <a:pt x="0" y="4"/>
                    </a:moveTo>
                    <a:lnTo>
                      <a:pt x="10" y="63"/>
                    </a:lnTo>
                    <a:lnTo>
                      <a:pt x="20" y="122"/>
                    </a:lnTo>
                    <a:lnTo>
                      <a:pt x="46" y="117"/>
                    </a:lnTo>
                    <a:lnTo>
                      <a:pt x="35" y="58"/>
                    </a:lnTo>
                    <a:lnTo>
                      <a:pt x="25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6" name="Freeform 894"/>
              <p:cNvSpPr>
                <a:spLocks/>
              </p:cNvSpPr>
              <p:nvPr/>
            </p:nvSpPr>
            <p:spPr bwMode="auto">
              <a:xfrm>
                <a:off x="4986" y="4353"/>
                <a:ext cx="2" cy="12"/>
              </a:xfrm>
              <a:custGeom>
                <a:avLst/>
                <a:gdLst>
                  <a:gd name="T0" fmla="*/ 10 w 10"/>
                  <a:gd name="T1" fmla="*/ 58 h 58"/>
                  <a:gd name="T2" fmla="*/ 0 w 10"/>
                  <a:gd name="T3" fmla="*/ 0 h 58"/>
                  <a:gd name="T4" fmla="*/ 0 w 10"/>
                  <a:gd name="T5" fmla="*/ 0 h 58"/>
                  <a:gd name="T6" fmla="*/ 10 w 10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5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7" name="Line 895"/>
              <p:cNvSpPr>
                <a:spLocks noChangeShapeType="1"/>
              </p:cNvSpPr>
              <p:nvPr/>
            </p:nvSpPr>
            <p:spPr bwMode="auto">
              <a:xfrm>
                <a:off x="4986" y="43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8" name="Freeform 896"/>
              <p:cNvSpPr>
                <a:spLocks/>
              </p:cNvSpPr>
              <p:nvPr/>
            </p:nvSpPr>
            <p:spPr bwMode="auto">
              <a:xfrm>
                <a:off x="4986" y="4352"/>
                <a:ext cx="9" cy="25"/>
              </a:xfrm>
              <a:custGeom>
                <a:avLst/>
                <a:gdLst>
                  <a:gd name="T0" fmla="*/ 0 w 47"/>
                  <a:gd name="T1" fmla="*/ 5 h 122"/>
                  <a:gd name="T2" fmla="*/ 10 w 47"/>
                  <a:gd name="T3" fmla="*/ 63 h 122"/>
                  <a:gd name="T4" fmla="*/ 21 w 47"/>
                  <a:gd name="T5" fmla="*/ 122 h 122"/>
                  <a:gd name="T6" fmla="*/ 47 w 47"/>
                  <a:gd name="T7" fmla="*/ 117 h 122"/>
                  <a:gd name="T8" fmla="*/ 37 w 47"/>
                  <a:gd name="T9" fmla="*/ 59 h 122"/>
                  <a:gd name="T10" fmla="*/ 26 w 47"/>
                  <a:gd name="T11" fmla="*/ 0 h 122"/>
                  <a:gd name="T12" fmla="*/ 0 w 47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0" y="5"/>
                    </a:moveTo>
                    <a:lnTo>
                      <a:pt x="10" y="63"/>
                    </a:lnTo>
                    <a:lnTo>
                      <a:pt x="21" y="122"/>
                    </a:lnTo>
                    <a:lnTo>
                      <a:pt x="47" y="117"/>
                    </a:lnTo>
                    <a:lnTo>
                      <a:pt x="37" y="59"/>
                    </a:lnTo>
                    <a:lnTo>
                      <a:pt x="2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9" name="Freeform 897"/>
              <p:cNvSpPr>
                <a:spLocks/>
              </p:cNvSpPr>
              <p:nvPr/>
            </p:nvSpPr>
            <p:spPr bwMode="auto">
              <a:xfrm>
                <a:off x="4986" y="4352"/>
                <a:ext cx="9" cy="25"/>
              </a:xfrm>
              <a:custGeom>
                <a:avLst/>
                <a:gdLst>
                  <a:gd name="T0" fmla="*/ 0 w 47"/>
                  <a:gd name="T1" fmla="*/ 5 h 122"/>
                  <a:gd name="T2" fmla="*/ 10 w 47"/>
                  <a:gd name="T3" fmla="*/ 63 h 122"/>
                  <a:gd name="T4" fmla="*/ 21 w 47"/>
                  <a:gd name="T5" fmla="*/ 122 h 122"/>
                  <a:gd name="T6" fmla="*/ 47 w 47"/>
                  <a:gd name="T7" fmla="*/ 117 h 122"/>
                  <a:gd name="T8" fmla="*/ 37 w 47"/>
                  <a:gd name="T9" fmla="*/ 59 h 122"/>
                  <a:gd name="T10" fmla="*/ 26 w 47"/>
                  <a:gd name="T11" fmla="*/ 0 h 122"/>
                  <a:gd name="T12" fmla="*/ 0 w 47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2">
                    <a:moveTo>
                      <a:pt x="0" y="5"/>
                    </a:moveTo>
                    <a:lnTo>
                      <a:pt x="10" y="63"/>
                    </a:lnTo>
                    <a:lnTo>
                      <a:pt x="21" y="122"/>
                    </a:lnTo>
                    <a:lnTo>
                      <a:pt x="47" y="117"/>
                    </a:lnTo>
                    <a:lnTo>
                      <a:pt x="37" y="59"/>
                    </a:lnTo>
                    <a:lnTo>
                      <a:pt x="26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0" name="Freeform 898"/>
              <p:cNvSpPr>
                <a:spLocks/>
              </p:cNvSpPr>
              <p:nvPr/>
            </p:nvSpPr>
            <p:spPr bwMode="auto">
              <a:xfrm>
                <a:off x="4993" y="4364"/>
                <a:ext cx="2" cy="12"/>
              </a:xfrm>
              <a:custGeom>
                <a:avLst/>
                <a:gdLst>
                  <a:gd name="T0" fmla="*/ 0 w 10"/>
                  <a:gd name="T1" fmla="*/ 0 h 58"/>
                  <a:gd name="T2" fmla="*/ 10 w 10"/>
                  <a:gd name="T3" fmla="*/ 58 h 58"/>
                  <a:gd name="T4" fmla="*/ 10 w 10"/>
                  <a:gd name="T5" fmla="*/ 58 h 58"/>
                  <a:gd name="T6" fmla="*/ 0 w 10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0" y="0"/>
                    </a:moveTo>
                    <a:lnTo>
                      <a:pt x="10" y="58"/>
                    </a:lnTo>
                    <a:lnTo>
                      <a:pt x="10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1" name="Line 899"/>
              <p:cNvSpPr>
                <a:spLocks noChangeShapeType="1"/>
              </p:cNvSpPr>
              <p:nvPr/>
            </p:nvSpPr>
            <p:spPr bwMode="auto">
              <a:xfrm>
                <a:off x="4995" y="43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2" name="Freeform 900"/>
              <p:cNvSpPr>
                <a:spLocks/>
              </p:cNvSpPr>
              <p:nvPr/>
            </p:nvSpPr>
            <p:spPr bwMode="auto">
              <a:xfrm>
                <a:off x="4991" y="4351"/>
                <a:ext cx="10" cy="25"/>
              </a:xfrm>
              <a:custGeom>
                <a:avLst/>
                <a:gdLst>
                  <a:gd name="T0" fmla="*/ 0 w 48"/>
                  <a:gd name="T1" fmla="*/ 5 h 122"/>
                  <a:gd name="T2" fmla="*/ 11 w 48"/>
                  <a:gd name="T3" fmla="*/ 64 h 122"/>
                  <a:gd name="T4" fmla="*/ 21 w 48"/>
                  <a:gd name="T5" fmla="*/ 122 h 122"/>
                  <a:gd name="T6" fmla="*/ 48 w 48"/>
                  <a:gd name="T7" fmla="*/ 118 h 122"/>
                  <a:gd name="T8" fmla="*/ 37 w 48"/>
                  <a:gd name="T9" fmla="*/ 59 h 122"/>
                  <a:gd name="T10" fmla="*/ 27 w 48"/>
                  <a:gd name="T11" fmla="*/ 0 h 122"/>
                  <a:gd name="T12" fmla="*/ 0 w 48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22">
                    <a:moveTo>
                      <a:pt x="0" y="5"/>
                    </a:moveTo>
                    <a:lnTo>
                      <a:pt x="11" y="64"/>
                    </a:lnTo>
                    <a:lnTo>
                      <a:pt x="21" y="122"/>
                    </a:lnTo>
                    <a:lnTo>
                      <a:pt x="48" y="118"/>
                    </a:lnTo>
                    <a:lnTo>
                      <a:pt x="37" y="59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3" name="Freeform 901"/>
              <p:cNvSpPr>
                <a:spLocks/>
              </p:cNvSpPr>
              <p:nvPr/>
            </p:nvSpPr>
            <p:spPr bwMode="auto">
              <a:xfrm>
                <a:off x="4991" y="4351"/>
                <a:ext cx="10" cy="25"/>
              </a:xfrm>
              <a:custGeom>
                <a:avLst/>
                <a:gdLst>
                  <a:gd name="T0" fmla="*/ 0 w 48"/>
                  <a:gd name="T1" fmla="*/ 5 h 122"/>
                  <a:gd name="T2" fmla="*/ 11 w 48"/>
                  <a:gd name="T3" fmla="*/ 64 h 122"/>
                  <a:gd name="T4" fmla="*/ 21 w 48"/>
                  <a:gd name="T5" fmla="*/ 122 h 122"/>
                  <a:gd name="T6" fmla="*/ 48 w 48"/>
                  <a:gd name="T7" fmla="*/ 118 h 122"/>
                  <a:gd name="T8" fmla="*/ 37 w 48"/>
                  <a:gd name="T9" fmla="*/ 59 h 122"/>
                  <a:gd name="T10" fmla="*/ 27 w 48"/>
                  <a:gd name="T11" fmla="*/ 0 h 122"/>
                  <a:gd name="T12" fmla="*/ 0 w 48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22">
                    <a:moveTo>
                      <a:pt x="0" y="5"/>
                    </a:moveTo>
                    <a:lnTo>
                      <a:pt x="11" y="64"/>
                    </a:lnTo>
                    <a:lnTo>
                      <a:pt x="21" y="122"/>
                    </a:lnTo>
                    <a:lnTo>
                      <a:pt x="48" y="118"/>
                    </a:lnTo>
                    <a:lnTo>
                      <a:pt x="37" y="59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4" name="Freeform 902"/>
              <p:cNvSpPr>
                <a:spLocks/>
              </p:cNvSpPr>
              <p:nvPr/>
            </p:nvSpPr>
            <p:spPr bwMode="auto">
              <a:xfrm>
                <a:off x="4998" y="4363"/>
                <a:ext cx="3" cy="12"/>
              </a:xfrm>
              <a:custGeom>
                <a:avLst/>
                <a:gdLst>
                  <a:gd name="T0" fmla="*/ 0 w 13"/>
                  <a:gd name="T1" fmla="*/ 0 h 59"/>
                  <a:gd name="T2" fmla="*/ 11 w 13"/>
                  <a:gd name="T3" fmla="*/ 59 h 59"/>
                  <a:gd name="T4" fmla="*/ 13 w 13"/>
                  <a:gd name="T5" fmla="*/ 58 h 59"/>
                  <a:gd name="T6" fmla="*/ 0 w 1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0" y="0"/>
                    </a:moveTo>
                    <a:lnTo>
                      <a:pt x="11" y="59"/>
                    </a:lnTo>
                    <a:lnTo>
                      <a:pt x="13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5" name="Line 903"/>
              <p:cNvSpPr>
                <a:spLocks noChangeShapeType="1"/>
              </p:cNvSpPr>
              <p:nvPr/>
            </p:nvSpPr>
            <p:spPr bwMode="auto">
              <a:xfrm flipV="1">
                <a:off x="5001" y="43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6" name="Freeform 904"/>
              <p:cNvSpPr>
                <a:spLocks/>
              </p:cNvSpPr>
              <p:nvPr/>
            </p:nvSpPr>
            <p:spPr bwMode="auto">
              <a:xfrm>
                <a:off x="4996" y="4351"/>
                <a:ext cx="10" cy="24"/>
              </a:xfrm>
              <a:custGeom>
                <a:avLst/>
                <a:gdLst>
                  <a:gd name="T0" fmla="*/ 0 w 50"/>
                  <a:gd name="T1" fmla="*/ 6 h 121"/>
                  <a:gd name="T2" fmla="*/ 12 w 50"/>
                  <a:gd name="T3" fmla="*/ 63 h 121"/>
                  <a:gd name="T4" fmla="*/ 25 w 50"/>
                  <a:gd name="T5" fmla="*/ 121 h 121"/>
                  <a:gd name="T6" fmla="*/ 50 w 50"/>
                  <a:gd name="T7" fmla="*/ 115 h 121"/>
                  <a:gd name="T8" fmla="*/ 37 w 50"/>
                  <a:gd name="T9" fmla="*/ 57 h 121"/>
                  <a:gd name="T10" fmla="*/ 25 w 50"/>
                  <a:gd name="T11" fmla="*/ 0 h 121"/>
                  <a:gd name="T12" fmla="*/ 0 w 50"/>
                  <a:gd name="T13" fmla="*/ 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0" y="6"/>
                    </a:moveTo>
                    <a:lnTo>
                      <a:pt x="12" y="63"/>
                    </a:lnTo>
                    <a:lnTo>
                      <a:pt x="25" y="121"/>
                    </a:lnTo>
                    <a:lnTo>
                      <a:pt x="50" y="115"/>
                    </a:lnTo>
                    <a:lnTo>
                      <a:pt x="37" y="57"/>
                    </a:lnTo>
                    <a:lnTo>
                      <a:pt x="25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7" name="Freeform 905"/>
              <p:cNvSpPr>
                <a:spLocks/>
              </p:cNvSpPr>
              <p:nvPr/>
            </p:nvSpPr>
            <p:spPr bwMode="auto">
              <a:xfrm>
                <a:off x="4996" y="4351"/>
                <a:ext cx="10" cy="24"/>
              </a:xfrm>
              <a:custGeom>
                <a:avLst/>
                <a:gdLst>
                  <a:gd name="T0" fmla="*/ 0 w 50"/>
                  <a:gd name="T1" fmla="*/ 6 h 121"/>
                  <a:gd name="T2" fmla="*/ 12 w 50"/>
                  <a:gd name="T3" fmla="*/ 63 h 121"/>
                  <a:gd name="T4" fmla="*/ 25 w 50"/>
                  <a:gd name="T5" fmla="*/ 121 h 121"/>
                  <a:gd name="T6" fmla="*/ 50 w 50"/>
                  <a:gd name="T7" fmla="*/ 115 h 121"/>
                  <a:gd name="T8" fmla="*/ 37 w 50"/>
                  <a:gd name="T9" fmla="*/ 57 h 121"/>
                  <a:gd name="T10" fmla="*/ 25 w 50"/>
                  <a:gd name="T11" fmla="*/ 0 h 121"/>
                  <a:gd name="T12" fmla="*/ 0 w 50"/>
                  <a:gd name="T13" fmla="*/ 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0" y="6"/>
                    </a:moveTo>
                    <a:lnTo>
                      <a:pt x="12" y="63"/>
                    </a:lnTo>
                    <a:lnTo>
                      <a:pt x="25" y="121"/>
                    </a:lnTo>
                    <a:lnTo>
                      <a:pt x="50" y="115"/>
                    </a:lnTo>
                    <a:lnTo>
                      <a:pt x="37" y="57"/>
                    </a:lnTo>
                    <a:lnTo>
                      <a:pt x="25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8" name="Freeform 906"/>
              <p:cNvSpPr>
                <a:spLocks/>
              </p:cNvSpPr>
              <p:nvPr/>
            </p:nvSpPr>
            <p:spPr bwMode="auto">
              <a:xfrm>
                <a:off x="5003" y="4362"/>
                <a:ext cx="3" cy="12"/>
              </a:xfrm>
              <a:custGeom>
                <a:avLst/>
                <a:gdLst>
                  <a:gd name="T0" fmla="*/ 0 w 15"/>
                  <a:gd name="T1" fmla="*/ 0 h 58"/>
                  <a:gd name="T2" fmla="*/ 13 w 15"/>
                  <a:gd name="T3" fmla="*/ 58 h 58"/>
                  <a:gd name="T4" fmla="*/ 15 w 15"/>
                  <a:gd name="T5" fmla="*/ 58 h 58"/>
                  <a:gd name="T6" fmla="*/ 0 w 15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8">
                    <a:moveTo>
                      <a:pt x="0" y="0"/>
                    </a:moveTo>
                    <a:lnTo>
                      <a:pt x="13" y="58"/>
                    </a:lnTo>
                    <a:lnTo>
                      <a:pt x="15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9" name="Line 907"/>
              <p:cNvSpPr>
                <a:spLocks noChangeShapeType="1"/>
              </p:cNvSpPr>
              <p:nvPr/>
            </p:nvSpPr>
            <p:spPr bwMode="auto">
              <a:xfrm>
                <a:off x="5006" y="43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0" name="Freeform 908"/>
              <p:cNvSpPr>
                <a:spLocks/>
              </p:cNvSpPr>
              <p:nvPr/>
            </p:nvSpPr>
            <p:spPr bwMode="auto">
              <a:xfrm>
                <a:off x="5001" y="4349"/>
                <a:ext cx="11" cy="25"/>
              </a:xfrm>
              <a:custGeom>
                <a:avLst/>
                <a:gdLst>
                  <a:gd name="T0" fmla="*/ 0 w 56"/>
                  <a:gd name="T1" fmla="*/ 7 h 122"/>
                  <a:gd name="T2" fmla="*/ 14 w 56"/>
                  <a:gd name="T3" fmla="*/ 64 h 122"/>
                  <a:gd name="T4" fmla="*/ 29 w 56"/>
                  <a:gd name="T5" fmla="*/ 122 h 122"/>
                  <a:gd name="T6" fmla="*/ 56 w 56"/>
                  <a:gd name="T7" fmla="*/ 115 h 122"/>
                  <a:gd name="T8" fmla="*/ 41 w 56"/>
                  <a:gd name="T9" fmla="*/ 57 h 122"/>
                  <a:gd name="T10" fmla="*/ 26 w 56"/>
                  <a:gd name="T11" fmla="*/ 0 h 122"/>
                  <a:gd name="T12" fmla="*/ 0 w 56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0" y="7"/>
                    </a:moveTo>
                    <a:lnTo>
                      <a:pt x="14" y="64"/>
                    </a:lnTo>
                    <a:lnTo>
                      <a:pt x="29" y="122"/>
                    </a:lnTo>
                    <a:lnTo>
                      <a:pt x="56" y="115"/>
                    </a:lnTo>
                    <a:lnTo>
                      <a:pt x="41" y="57"/>
                    </a:lnTo>
                    <a:lnTo>
                      <a:pt x="2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1" name="Freeform 909"/>
              <p:cNvSpPr>
                <a:spLocks/>
              </p:cNvSpPr>
              <p:nvPr/>
            </p:nvSpPr>
            <p:spPr bwMode="auto">
              <a:xfrm>
                <a:off x="5001" y="4349"/>
                <a:ext cx="11" cy="25"/>
              </a:xfrm>
              <a:custGeom>
                <a:avLst/>
                <a:gdLst>
                  <a:gd name="T0" fmla="*/ 0 w 56"/>
                  <a:gd name="T1" fmla="*/ 7 h 122"/>
                  <a:gd name="T2" fmla="*/ 14 w 56"/>
                  <a:gd name="T3" fmla="*/ 64 h 122"/>
                  <a:gd name="T4" fmla="*/ 29 w 56"/>
                  <a:gd name="T5" fmla="*/ 122 h 122"/>
                  <a:gd name="T6" fmla="*/ 56 w 56"/>
                  <a:gd name="T7" fmla="*/ 115 h 122"/>
                  <a:gd name="T8" fmla="*/ 41 w 56"/>
                  <a:gd name="T9" fmla="*/ 57 h 122"/>
                  <a:gd name="T10" fmla="*/ 26 w 56"/>
                  <a:gd name="T11" fmla="*/ 0 h 122"/>
                  <a:gd name="T12" fmla="*/ 0 w 56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2">
                    <a:moveTo>
                      <a:pt x="0" y="7"/>
                    </a:moveTo>
                    <a:lnTo>
                      <a:pt x="14" y="64"/>
                    </a:lnTo>
                    <a:lnTo>
                      <a:pt x="29" y="122"/>
                    </a:lnTo>
                    <a:lnTo>
                      <a:pt x="56" y="115"/>
                    </a:lnTo>
                    <a:lnTo>
                      <a:pt x="41" y="57"/>
                    </a:lnTo>
                    <a:lnTo>
                      <a:pt x="26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2" name="Freeform 910"/>
              <p:cNvSpPr>
                <a:spLocks/>
              </p:cNvSpPr>
              <p:nvPr/>
            </p:nvSpPr>
            <p:spPr bwMode="auto">
              <a:xfrm>
                <a:off x="5009" y="4361"/>
                <a:ext cx="3" cy="11"/>
              </a:xfrm>
              <a:custGeom>
                <a:avLst/>
                <a:gdLst>
                  <a:gd name="T0" fmla="*/ 0 w 16"/>
                  <a:gd name="T1" fmla="*/ 0 h 58"/>
                  <a:gd name="T2" fmla="*/ 15 w 16"/>
                  <a:gd name="T3" fmla="*/ 58 h 58"/>
                  <a:gd name="T4" fmla="*/ 16 w 16"/>
                  <a:gd name="T5" fmla="*/ 58 h 58"/>
                  <a:gd name="T6" fmla="*/ 0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0" y="0"/>
                    </a:moveTo>
                    <a:lnTo>
                      <a:pt x="15" y="58"/>
                    </a:lnTo>
                    <a:lnTo>
                      <a:pt x="16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3" name="Line 911"/>
              <p:cNvSpPr>
                <a:spLocks noChangeShapeType="1"/>
              </p:cNvSpPr>
              <p:nvPr/>
            </p:nvSpPr>
            <p:spPr bwMode="auto">
              <a:xfrm>
                <a:off x="5012" y="4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4" name="Freeform 912"/>
              <p:cNvSpPr>
                <a:spLocks/>
              </p:cNvSpPr>
              <p:nvPr/>
            </p:nvSpPr>
            <p:spPr bwMode="auto">
              <a:xfrm>
                <a:off x="5006" y="4348"/>
                <a:ext cx="11" cy="24"/>
              </a:xfrm>
              <a:custGeom>
                <a:avLst/>
                <a:gdLst>
                  <a:gd name="T0" fmla="*/ 0 w 57"/>
                  <a:gd name="T1" fmla="*/ 7 h 122"/>
                  <a:gd name="T2" fmla="*/ 16 w 57"/>
                  <a:gd name="T3" fmla="*/ 64 h 122"/>
                  <a:gd name="T4" fmla="*/ 32 w 57"/>
                  <a:gd name="T5" fmla="*/ 122 h 122"/>
                  <a:gd name="T6" fmla="*/ 57 w 57"/>
                  <a:gd name="T7" fmla="*/ 115 h 122"/>
                  <a:gd name="T8" fmla="*/ 41 w 57"/>
                  <a:gd name="T9" fmla="*/ 58 h 122"/>
                  <a:gd name="T10" fmla="*/ 25 w 57"/>
                  <a:gd name="T11" fmla="*/ 0 h 122"/>
                  <a:gd name="T12" fmla="*/ 0 w 57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2">
                    <a:moveTo>
                      <a:pt x="0" y="7"/>
                    </a:moveTo>
                    <a:lnTo>
                      <a:pt x="16" y="64"/>
                    </a:lnTo>
                    <a:lnTo>
                      <a:pt x="32" y="122"/>
                    </a:lnTo>
                    <a:lnTo>
                      <a:pt x="57" y="115"/>
                    </a:lnTo>
                    <a:lnTo>
                      <a:pt x="41" y="58"/>
                    </a:lnTo>
                    <a:lnTo>
                      <a:pt x="2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5" name="Freeform 913"/>
              <p:cNvSpPr>
                <a:spLocks/>
              </p:cNvSpPr>
              <p:nvPr/>
            </p:nvSpPr>
            <p:spPr bwMode="auto">
              <a:xfrm>
                <a:off x="5006" y="4348"/>
                <a:ext cx="11" cy="24"/>
              </a:xfrm>
              <a:custGeom>
                <a:avLst/>
                <a:gdLst>
                  <a:gd name="T0" fmla="*/ 0 w 57"/>
                  <a:gd name="T1" fmla="*/ 7 h 122"/>
                  <a:gd name="T2" fmla="*/ 16 w 57"/>
                  <a:gd name="T3" fmla="*/ 64 h 122"/>
                  <a:gd name="T4" fmla="*/ 32 w 57"/>
                  <a:gd name="T5" fmla="*/ 122 h 122"/>
                  <a:gd name="T6" fmla="*/ 57 w 57"/>
                  <a:gd name="T7" fmla="*/ 115 h 122"/>
                  <a:gd name="T8" fmla="*/ 41 w 57"/>
                  <a:gd name="T9" fmla="*/ 58 h 122"/>
                  <a:gd name="T10" fmla="*/ 25 w 57"/>
                  <a:gd name="T11" fmla="*/ 0 h 122"/>
                  <a:gd name="T12" fmla="*/ 0 w 57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2">
                    <a:moveTo>
                      <a:pt x="0" y="7"/>
                    </a:moveTo>
                    <a:lnTo>
                      <a:pt x="16" y="64"/>
                    </a:lnTo>
                    <a:lnTo>
                      <a:pt x="32" y="122"/>
                    </a:lnTo>
                    <a:lnTo>
                      <a:pt x="57" y="115"/>
                    </a:lnTo>
                    <a:lnTo>
                      <a:pt x="41" y="58"/>
                    </a:lnTo>
                    <a:lnTo>
                      <a:pt x="25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6" name="Freeform 914"/>
              <p:cNvSpPr>
                <a:spLocks/>
              </p:cNvSpPr>
              <p:nvPr/>
            </p:nvSpPr>
            <p:spPr bwMode="auto">
              <a:xfrm>
                <a:off x="5014" y="4359"/>
                <a:ext cx="3" cy="12"/>
              </a:xfrm>
              <a:custGeom>
                <a:avLst/>
                <a:gdLst>
                  <a:gd name="T0" fmla="*/ 0 w 16"/>
                  <a:gd name="T1" fmla="*/ 0 h 57"/>
                  <a:gd name="T2" fmla="*/ 16 w 16"/>
                  <a:gd name="T3" fmla="*/ 57 h 57"/>
                  <a:gd name="T4" fmla="*/ 16 w 16"/>
                  <a:gd name="T5" fmla="*/ 57 h 57"/>
                  <a:gd name="T6" fmla="*/ 0 w 1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0"/>
                    </a:moveTo>
                    <a:lnTo>
                      <a:pt x="16" y="57"/>
                    </a:lnTo>
                    <a:lnTo>
                      <a:pt x="1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7" name="Line 915"/>
              <p:cNvSpPr>
                <a:spLocks noChangeShapeType="1"/>
              </p:cNvSpPr>
              <p:nvPr/>
            </p:nvSpPr>
            <p:spPr bwMode="auto">
              <a:xfrm>
                <a:off x="5017" y="43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8" name="Freeform 916"/>
              <p:cNvSpPr>
                <a:spLocks/>
              </p:cNvSpPr>
              <p:nvPr/>
            </p:nvSpPr>
            <p:spPr bwMode="auto">
              <a:xfrm>
                <a:off x="5011" y="4346"/>
                <a:ext cx="11" cy="25"/>
              </a:xfrm>
              <a:custGeom>
                <a:avLst/>
                <a:gdLst>
                  <a:gd name="T0" fmla="*/ 0 w 58"/>
                  <a:gd name="T1" fmla="*/ 7 h 122"/>
                  <a:gd name="T2" fmla="*/ 16 w 58"/>
                  <a:gd name="T3" fmla="*/ 65 h 122"/>
                  <a:gd name="T4" fmla="*/ 32 w 58"/>
                  <a:gd name="T5" fmla="*/ 122 h 122"/>
                  <a:gd name="T6" fmla="*/ 58 w 58"/>
                  <a:gd name="T7" fmla="*/ 115 h 122"/>
                  <a:gd name="T8" fmla="*/ 41 w 58"/>
                  <a:gd name="T9" fmla="*/ 58 h 122"/>
                  <a:gd name="T10" fmla="*/ 25 w 58"/>
                  <a:gd name="T11" fmla="*/ 0 h 122"/>
                  <a:gd name="T12" fmla="*/ 0 w 58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0" y="7"/>
                    </a:moveTo>
                    <a:lnTo>
                      <a:pt x="16" y="65"/>
                    </a:lnTo>
                    <a:lnTo>
                      <a:pt x="32" y="122"/>
                    </a:lnTo>
                    <a:lnTo>
                      <a:pt x="58" y="115"/>
                    </a:lnTo>
                    <a:lnTo>
                      <a:pt x="41" y="58"/>
                    </a:lnTo>
                    <a:lnTo>
                      <a:pt x="2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9" name="Freeform 917"/>
              <p:cNvSpPr>
                <a:spLocks/>
              </p:cNvSpPr>
              <p:nvPr/>
            </p:nvSpPr>
            <p:spPr bwMode="auto">
              <a:xfrm>
                <a:off x="5011" y="4346"/>
                <a:ext cx="11" cy="25"/>
              </a:xfrm>
              <a:custGeom>
                <a:avLst/>
                <a:gdLst>
                  <a:gd name="T0" fmla="*/ 0 w 58"/>
                  <a:gd name="T1" fmla="*/ 7 h 122"/>
                  <a:gd name="T2" fmla="*/ 16 w 58"/>
                  <a:gd name="T3" fmla="*/ 65 h 122"/>
                  <a:gd name="T4" fmla="*/ 32 w 58"/>
                  <a:gd name="T5" fmla="*/ 122 h 122"/>
                  <a:gd name="T6" fmla="*/ 58 w 58"/>
                  <a:gd name="T7" fmla="*/ 115 h 122"/>
                  <a:gd name="T8" fmla="*/ 41 w 58"/>
                  <a:gd name="T9" fmla="*/ 58 h 122"/>
                  <a:gd name="T10" fmla="*/ 25 w 58"/>
                  <a:gd name="T11" fmla="*/ 0 h 122"/>
                  <a:gd name="T12" fmla="*/ 0 w 58"/>
                  <a:gd name="T13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2">
                    <a:moveTo>
                      <a:pt x="0" y="7"/>
                    </a:moveTo>
                    <a:lnTo>
                      <a:pt x="16" y="65"/>
                    </a:lnTo>
                    <a:lnTo>
                      <a:pt x="32" y="122"/>
                    </a:lnTo>
                    <a:lnTo>
                      <a:pt x="58" y="115"/>
                    </a:lnTo>
                    <a:lnTo>
                      <a:pt x="41" y="58"/>
                    </a:lnTo>
                    <a:lnTo>
                      <a:pt x="25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0" name="Freeform 918"/>
              <p:cNvSpPr>
                <a:spLocks/>
              </p:cNvSpPr>
              <p:nvPr/>
            </p:nvSpPr>
            <p:spPr bwMode="auto">
              <a:xfrm>
                <a:off x="5019" y="4358"/>
                <a:ext cx="4" cy="11"/>
              </a:xfrm>
              <a:custGeom>
                <a:avLst/>
                <a:gdLst>
                  <a:gd name="T0" fmla="*/ 0 w 19"/>
                  <a:gd name="T1" fmla="*/ 0 h 57"/>
                  <a:gd name="T2" fmla="*/ 17 w 19"/>
                  <a:gd name="T3" fmla="*/ 57 h 57"/>
                  <a:gd name="T4" fmla="*/ 19 w 19"/>
                  <a:gd name="T5" fmla="*/ 56 h 57"/>
                  <a:gd name="T6" fmla="*/ 0 w 19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7">
                    <a:moveTo>
                      <a:pt x="0" y="0"/>
                    </a:moveTo>
                    <a:lnTo>
                      <a:pt x="17" y="57"/>
                    </a:lnTo>
                    <a:lnTo>
                      <a:pt x="19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1" name="Line 919"/>
              <p:cNvSpPr>
                <a:spLocks noChangeShapeType="1"/>
              </p:cNvSpPr>
              <p:nvPr/>
            </p:nvSpPr>
            <p:spPr bwMode="auto">
              <a:xfrm flipV="1">
                <a:off x="5022" y="43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2" name="Freeform 920"/>
              <p:cNvSpPr>
                <a:spLocks/>
              </p:cNvSpPr>
              <p:nvPr/>
            </p:nvSpPr>
            <p:spPr bwMode="auto">
              <a:xfrm>
                <a:off x="5015" y="4345"/>
                <a:ext cx="13" cy="24"/>
              </a:xfrm>
              <a:custGeom>
                <a:avLst/>
                <a:gdLst>
                  <a:gd name="T0" fmla="*/ 0 w 62"/>
                  <a:gd name="T1" fmla="*/ 8 h 121"/>
                  <a:gd name="T2" fmla="*/ 18 w 62"/>
                  <a:gd name="T3" fmla="*/ 65 h 121"/>
                  <a:gd name="T4" fmla="*/ 37 w 62"/>
                  <a:gd name="T5" fmla="*/ 121 h 121"/>
                  <a:gd name="T6" fmla="*/ 62 w 62"/>
                  <a:gd name="T7" fmla="*/ 113 h 121"/>
                  <a:gd name="T8" fmla="*/ 44 w 62"/>
                  <a:gd name="T9" fmla="*/ 57 h 121"/>
                  <a:gd name="T10" fmla="*/ 25 w 62"/>
                  <a:gd name="T11" fmla="*/ 0 h 121"/>
                  <a:gd name="T12" fmla="*/ 0 w 62"/>
                  <a:gd name="T13" fmla="*/ 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0" y="8"/>
                    </a:moveTo>
                    <a:lnTo>
                      <a:pt x="18" y="65"/>
                    </a:lnTo>
                    <a:lnTo>
                      <a:pt x="37" y="121"/>
                    </a:lnTo>
                    <a:lnTo>
                      <a:pt x="62" y="113"/>
                    </a:lnTo>
                    <a:lnTo>
                      <a:pt x="44" y="57"/>
                    </a:lnTo>
                    <a:lnTo>
                      <a:pt x="2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3" name="Freeform 921"/>
              <p:cNvSpPr>
                <a:spLocks/>
              </p:cNvSpPr>
              <p:nvPr/>
            </p:nvSpPr>
            <p:spPr bwMode="auto">
              <a:xfrm>
                <a:off x="5015" y="4345"/>
                <a:ext cx="13" cy="24"/>
              </a:xfrm>
              <a:custGeom>
                <a:avLst/>
                <a:gdLst>
                  <a:gd name="T0" fmla="*/ 0 w 62"/>
                  <a:gd name="T1" fmla="*/ 8 h 121"/>
                  <a:gd name="T2" fmla="*/ 18 w 62"/>
                  <a:gd name="T3" fmla="*/ 65 h 121"/>
                  <a:gd name="T4" fmla="*/ 37 w 62"/>
                  <a:gd name="T5" fmla="*/ 121 h 121"/>
                  <a:gd name="T6" fmla="*/ 62 w 62"/>
                  <a:gd name="T7" fmla="*/ 113 h 121"/>
                  <a:gd name="T8" fmla="*/ 44 w 62"/>
                  <a:gd name="T9" fmla="*/ 57 h 121"/>
                  <a:gd name="T10" fmla="*/ 25 w 62"/>
                  <a:gd name="T11" fmla="*/ 0 h 121"/>
                  <a:gd name="T12" fmla="*/ 0 w 62"/>
                  <a:gd name="T13" fmla="*/ 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0" y="8"/>
                    </a:moveTo>
                    <a:lnTo>
                      <a:pt x="18" y="65"/>
                    </a:lnTo>
                    <a:lnTo>
                      <a:pt x="37" y="121"/>
                    </a:lnTo>
                    <a:lnTo>
                      <a:pt x="62" y="113"/>
                    </a:lnTo>
                    <a:lnTo>
                      <a:pt x="44" y="57"/>
                    </a:lnTo>
                    <a:lnTo>
                      <a:pt x="25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4" name="Freeform 922"/>
              <p:cNvSpPr>
                <a:spLocks/>
              </p:cNvSpPr>
              <p:nvPr/>
            </p:nvSpPr>
            <p:spPr bwMode="auto">
              <a:xfrm>
                <a:off x="5020" y="4343"/>
                <a:ext cx="13" cy="25"/>
              </a:xfrm>
              <a:custGeom>
                <a:avLst/>
                <a:gdLst>
                  <a:gd name="T0" fmla="*/ 0 w 62"/>
                  <a:gd name="T1" fmla="*/ 8 h 121"/>
                  <a:gd name="T2" fmla="*/ 19 w 62"/>
                  <a:gd name="T3" fmla="*/ 65 h 121"/>
                  <a:gd name="T4" fmla="*/ 37 w 62"/>
                  <a:gd name="T5" fmla="*/ 121 h 121"/>
                  <a:gd name="T6" fmla="*/ 62 w 62"/>
                  <a:gd name="T7" fmla="*/ 113 h 121"/>
                  <a:gd name="T8" fmla="*/ 44 w 62"/>
                  <a:gd name="T9" fmla="*/ 57 h 121"/>
                  <a:gd name="T10" fmla="*/ 26 w 62"/>
                  <a:gd name="T11" fmla="*/ 0 h 121"/>
                  <a:gd name="T12" fmla="*/ 0 w 62"/>
                  <a:gd name="T13" fmla="*/ 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0" y="8"/>
                    </a:moveTo>
                    <a:lnTo>
                      <a:pt x="19" y="65"/>
                    </a:lnTo>
                    <a:lnTo>
                      <a:pt x="37" y="121"/>
                    </a:lnTo>
                    <a:lnTo>
                      <a:pt x="62" y="113"/>
                    </a:lnTo>
                    <a:lnTo>
                      <a:pt x="44" y="57"/>
                    </a:lnTo>
                    <a:lnTo>
                      <a:pt x="2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5" name="Freeform 923"/>
              <p:cNvSpPr>
                <a:spLocks/>
              </p:cNvSpPr>
              <p:nvPr/>
            </p:nvSpPr>
            <p:spPr bwMode="auto">
              <a:xfrm>
                <a:off x="5020" y="4343"/>
                <a:ext cx="13" cy="25"/>
              </a:xfrm>
              <a:custGeom>
                <a:avLst/>
                <a:gdLst>
                  <a:gd name="T0" fmla="*/ 0 w 62"/>
                  <a:gd name="T1" fmla="*/ 8 h 121"/>
                  <a:gd name="T2" fmla="*/ 19 w 62"/>
                  <a:gd name="T3" fmla="*/ 65 h 121"/>
                  <a:gd name="T4" fmla="*/ 37 w 62"/>
                  <a:gd name="T5" fmla="*/ 121 h 121"/>
                  <a:gd name="T6" fmla="*/ 62 w 62"/>
                  <a:gd name="T7" fmla="*/ 113 h 121"/>
                  <a:gd name="T8" fmla="*/ 44 w 62"/>
                  <a:gd name="T9" fmla="*/ 57 h 121"/>
                  <a:gd name="T10" fmla="*/ 26 w 62"/>
                  <a:gd name="T11" fmla="*/ 0 h 121"/>
                  <a:gd name="T12" fmla="*/ 0 w 62"/>
                  <a:gd name="T13" fmla="*/ 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1">
                    <a:moveTo>
                      <a:pt x="0" y="8"/>
                    </a:moveTo>
                    <a:lnTo>
                      <a:pt x="19" y="65"/>
                    </a:lnTo>
                    <a:lnTo>
                      <a:pt x="37" y="121"/>
                    </a:lnTo>
                    <a:lnTo>
                      <a:pt x="62" y="113"/>
                    </a:lnTo>
                    <a:lnTo>
                      <a:pt x="44" y="57"/>
                    </a:lnTo>
                    <a:lnTo>
                      <a:pt x="26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6" name="Freeform 924"/>
              <p:cNvSpPr>
                <a:spLocks/>
              </p:cNvSpPr>
              <p:nvPr/>
            </p:nvSpPr>
            <p:spPr bwMode="auto">
              <a:xfrm>
                <a:off x="5029" y="4355"/>
                <a:ext cx="4" cy="11"/>
              </a:xfrm>
              <a:custGeom>
                <a:avLst/>
                <a:gdLst>
                  <a:gd name="T0" fmla="*/ 0 w 21"/>
                  <a:gd name="T1" fmla="*/ 0 h 56"/>
                  <a:gd name="T2" fmla="*/ 18 w 21"/>
                  <a:gd name="T3" fmla="*/ 56 h 56"/>
                  <a:gd name="T4" fmla="*/ 21 w 21"/>
                  <a:gd name="T5" fmla="*/ 55 h 56"/>
                  <a:gd name="T6" fmla="*/ 0 w 21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6">
                    <a:moveTo>
                      <a:pt x="0" y="0"/>
                    </a:moveTo>
                    <a:lnTo>
                      <a:pt x="18" y="56"/>
                    </a:lnTo>
                    <a:lnTo>
                      <a:pt x="21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7" name="Line 925"/>
              <p:cNvSpPr>
                <a:spLocks noChangeShapeType="1"/>
              </p:cNvSpPr>
              <p:nvPr/>
            </p:nvSpPr>
            <p:spPr bwMode="auto">
              <a:xfrm flipV="1">
                <a:off x="5033" y="43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8" name="Freeform 926"/>
              <p:cNvSpPr>
                <a:spLocks/>
              </p:cNvSpPr>
              <p:nvPr/>
            </p:nvSpPr>
            <p:spPr bwMode="auto">
              <a:xfrm>
                <a:off x="5025" y="4342"/>
                <a:ext cx="13" cy="24"/>
              </a:xfrm>
              <a:custGeom>
                <a:avLst/>
                <a:gdLst>
                  <a:gd name="T0" fmla="*/ 0 w 67"/>
                  <a:gd name="T1" fmla="*/ 9 h 120"/>
                  <a:gd name="T2" fmla="*/ 21 w 67"/>
                  <a:gd name="T3" fmla="*/ 65 h 120"/>
                  <a:gd name="T4" fmla="*/ 42 w 67"/>
                  <a:gd name="T5" fmla="*/ 120 h 120"/>
                  <a:gd name="T6" fmla="*/ 67 w 67"/>
                  <a:gd name="T7" fmla="*/ 111 h 120"/>
                  <a:gd name="T8" fmla="*/ 46 w 67"/>
                  <a:gd name="T9" fmla="*/ 55 h 120"/>
                  <a:gd name="T10" fmla="*/ 26 w 67"/>
                  <a:gd name="T11" fmla="*/ 0 h 120"/>
                  <a:gd name="T12" fmla="*/ 0 w 67"/>
                  <a:gd name="T13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0" y="9"/>
                    </a:moveTo>
                    <a:lnTo>
                      <a:pt x="21" y="65"/>
                    </a:lnTo>
                    <a:lnTo>
                      <a:pt x="42" y="120"/>
                    </a:lnTo>
                    <a:lnTo>
                      <a:pt x="67" y="111"/>
                    </a:lnTo>
                    <a:lnTo>
                      <a:pt x="46" y="55"/>
                    </a:lnTo>
                    <a:lnTo>
                      <a:pt x="2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9" name="Freeform 927"/>
              <p:cNvSpPr>
                <a:spLocks/>
              </p:cNvSpPr>
              <p:nvPr/>
            </p:nvSpPr>
            <p:spPr bwMode="auto">
              <a:xfrm>
                <a:off x="5025" y="4342"/>
                <a:ext cx="13" cy="24"/>
              </a:xfrm>
              <a:custGeom>
                <a:avLst/>
                <a:gdLst>
                  <a:gd name="T0" fmla="*/ 0 w 67"/>
                  <a:gd name="T1" fmla="*/ 9 h 120"/>
                  <a:gd name="T2" fmla="*/ 21 w 67"/>
                  <a:gd name="T3" fmla="*/ 65 h 120"/>
                  <a:gd name="T4" fmla="*/ 42 w 67"/>
                  <a:gd name="T5" fmla="*/ 120 h 120"/>
                  <a:gd name="T6" fmla="*/ 67 w 67"/>
                  <a:gd name="T7" fmla="*/ 111 h 120"/>
                  <a:gd name="T8" fmla="*/ 46 w 67"/>
                  <a:gd name="T9" fmla="*/ 55 h 120"/>
                  <a:gd name="T10" fmla="*/ 26 w 67"/>
                  <a:gd name="T11" fmla="*/ 0 h 120"/>
                  <a:gd name="T12" fmla="*/ 0 w 67"/>
                  <a:gd name="T13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20">
                    <a:moveTo>
                      <a:pt x="0" y="9"/>
                    </a:moveTo>
                    <a:lnTo>
                      <a:pt x="21" y="65"/>
                    </a:lnTo>
                    <a:lnTo>
                      <a:pt x="42" y="120"/>
                    </a:lnTo>
                    <a:lnTo>
                      <a:pt x="67" y="111"/>
                    </a:lnTo>
                    <a:lnTo>
                      <a:pt x="46" y="55"/>
                    </a:lnTo>
                    <a:lnTo>
                      <a:pt x="26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0" name="Freeform 928"/>
              <p:cNvSpPr>
                <a:spLocks/>
              </p:cNvSpPr>
              <p:nvPr/>
            </p:nvSpPr>
            <p:spPr bwMode="auto">
              <a:xfrm>
                <a:off x="5030" y="4340"/>
                <a:ext cx="13" cy="24"/>
              </a:xfrm>
              <a:custGeom>
                <a:avLst/>
                <a:gdLst>
                  <a:gd name="T0" fmla="*/ 0 w 66"/>
                  <a:gd name="T1" fmla="*/ 9 h 120"/>
                  <a:gd name="T2" fmla="*/ 20 w 66"/>
                  <a:gd name="T3" fmla="*/ 64 h 120"/>
                  <a:gd name="T4" fmla="*/ 41 w 66"/>
                  <a:gd name="T5" fmla="*/ 120 h 120"/>
                  <a:gd name="T6" fmla="*/ 66 w 66"/>
                  <a:gd name="T7" fmla="*/ 110 h 120"/>
                  <a:gd name="T8" fmla="*/ 46 w 66"/>
                  <a:gd name="T9" fmla="*/ 55 h 120"/>
                  <a:gd name="T10" fmla="*/ 25 w 66"/>
                  <a:gd name="T11" fmla="*/ 0 h 120"/>
                  <a:gd name="T12" fmla="*/ 0 w 66"/>
                  <a:gd name="T13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0" y="9"/>
                    </a:moveTo>
                    <a:lnTo>
                      <a:pt x="20" y="64"/>
                    </a:lnTo>
                    <a:lnTo>
                      <a:pt x="41" y="120"/>
                    </a:lnTo>
                    <a:lnTo>
                      <a:pt x="66" y="110"/>
                    </a:lnTo>
                    <a:lnTo>
                      <a:pt x="46" y="55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1" name="Freeform 929"/>
              <p:cNvSpPr>
                <a:spLocks/>
              </p:cNvSpPr>
              <p:nvPr/>
            </p:nvSpPr>
            <p:spPr bwMode="auto">
              <a:xfrm>
                <a:off x="5030" y="4340"/>
                <a:ext cx="13" cy="24"/>
              </a:xfrm>
              <a:custGeom>
                <a:avLst/>
                <a:gdLst>
                  <a:gd name="T0" fmla="*/ 0 w 66"/>
                  <a:gd name="T1" fmla="*/ 9 h 120"/>
                  <a:gd name="T2" fmla="*/ 20 w 66"/>
                  <a:gd name="T3" fmla="*/ 64 h 120"/>
                  <a:gd name="T4" fmla="*/ 41 w 66"/>
                  <a:gd name="T5" fmla="*/ 120 h 120"/>
                  <a:gd name="T6" fmla="*/ 66 w 66"/>
                  <a:gd name="T7" fmla="*/ 110 h 120"/>
                  <a:gd name="T8" fmla="*/ 46 w 66"/>
                  <a:gd name="T9" fmla="*/ 55 h 120"/>
                  <a:gd name="T10" fmla="*/ 25 w 66"/>
                  <a:gd name="T11" fmla="*/ 0 h 120"/>
                  <a:gd name="T12" fmla="*/ 0 w 66"/>
                  <a:gd name="T13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20">
                    <a:moveTo>
                      <a:pt x="0" y="9"/>
                    </a:moveTo>
                    <a:lnTo>
                      <a:pt x="20" y="64"/>
                    </a:lnTo>
                    <a:lnTo>
                      <a:pt x="41" y="120"/>
                    </a:lnTo>
                    <a:lnTo>
                      <a:pt x="66" y="110"/>
                    </a:lnTo>
                    <a:lnTo>
                      <a:pt x="46" y="55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2" name="Freeform 930"/>
              <p:cNvSpPr>
                <a:spLocks/>
              </p:cNvSpPr>
              <p:nvPr/>
            </p:nvSpPr>
            <p:spPr bwMode="auto">
              <a:xfrm>
                <a:off x="5039" y="4351"/>
                <a:ext cx="5" cy="11"/>
              </a:xfrm>
              <a:custGeom>
                <a:avLst/>
                <a:gdLst>
                  <a:gd name="T0" fmla="*/ 0 w 23"/>
                  <a:gd name="T1" fmla="*/ 0 h 55"/>
                  <a:gd name="T2" fmla="*/ 20 w 23"/>
                  <a:gd name="T3" fmla="*/ 55 h 55"/>
                  <a:gd name="T4" fmla="*/ 23 w 23"/>
                  <a:gd name="T5" fmla="*/ 54 h 55"/>
                  <a:gd name="T6" fmla="*/ 0 w 23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5">
                    <a:moveTo>
                      <a:pt x="0" y="0"/>
                    </a:moveTo>
                    <a:lnTo>
                      <a:pt x="20" y="55"/>
                    </a:lnTo>
                    <a:lnTo>
                      <a:pt x="23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3" name="Line 931"/>
              <p:cNvSpPr>
                <a:spLocks noChangeShapeType="1"/>
              </p:cNvSpPr>
              <p:nvPr/>
            </p:nvSpPr>
            <p:spPr bwMode="auto">
              <a:xfrm flipV="1">
                <a:off x="5043" y="43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4" name="Freeform 932"/>
              <p:cNvSpPr>
                <a:spLocks/>
              </p:cNvSpPr>
              <p:nvPr/>
            </p:nvSpPr>
            <p:spPr bwMode="auto">
              <a:xfrm>
                <a:off x="5035" y="4338"/>
                <a:ext cx="14" cy="24"/>
              </a:xfrm>
              <a:custGeom>
                <a:avLst/>
                <a:gdLst>
                  <a:gd name="T0" fmla="*/ 0 w 70"/>
                  <a:gd name="T1" fmla="*/ 10 h 118"/>
                  <a:gd name="T2" fmla="*/ 23 w 70"/>
                  <a:gd name="T3" fmla="*/ 64 h 118"/>
                  <a:gd name="T4" fmla="*/ 46 w 70"/>
                  <a:gd name="T5" fmla="*/ 118 h 118"/>
                  <a:gd name="T6" fmla="*/ 70 w 70"/>
                  <a:gd name="T7" fmla="*/ 108 h 118"/>
                  <a:gd name="T8" fmla="*/ 47 w 70"/>
                  <a:gd name="T9" fmla="*/ 54 h 118"/>
                  <a:gd name="T10" fmla="*/ 24 w 70"/>
                  <a:gd name="T11" fmla="*/ 0 h 118"/>
                  <a:gd name="T12" fmla="*/ 0 w 70"/>
                  <a:gd name="T13" fmla="*/ 1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0" y="10"/>
                    </a:move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5" name="Freeform 933"/>
              <p:cNvSpPr>
                <a:spLocks/>
              </p:cNvSpPr>
              <p:nvPr/>
            </p:nvSpPr>
            <p:spPr bwMode="auto">
              <a:xfrm>
                <a:off x="5035" y="4338"/>
                <a:ext cx="14" cy="24"/>
              </a:xfrm>
              <a:custGeom>
                <a:avLst/>
                <a:gdLst>
                  <a:gd name="T0" fmla="*/ 0 w 70"/>
                  <a:gd name="T1" fmla="*/ 10 h 118"/>
                  <a:gd name="T2" fmla="*/ 23 w 70"/>
                  <a:gd name="T3" fmla="*/ 64 h 118"/>
                  <a:gd name="T4" fmla="*/ 46 w 70"/>
                  <a:gd name="T5" fmla="*/ 118 h 118"/>
                  <a:gd name="T6" fmla="*/ 70 w 70"/>
                  <a:gd name="T7" fmla="*/ 108 h 118"/>
                  <a:gd name="T8" fmla="*/ 47 w 70"/>
                  <a:gd name="T9" fmla="*/ 54 h 118"/>
                  <a:gd name="T10" fmla="*/ 24 w 70"/>
                  <a:gd name="T11" fmla="*/ 0 h 118"/>
                  <a:gd name="T12" fmla="*/ 0 w 70"/>
                  <a:gd name="T13" fmla="*/ 1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8">
                    <a:moveTo>
                      <a:pt x="0" y="10"/>
                    </a:moveTo>
                    <a:lnTo>
                      <a:pt x="23" y="64"/>
                    </a:lnTo>
                    <a:lnTo>
                      <a:pt x="46" y="118"/>
                    </a:lnTo>
                    <a:lnTo>
                      <a:pt x="70" y="108"/>
                    </a:ln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6" name="Freeform 934"/>
              <p:cNvSpPr>
                <a:spLocks/>
              </p:cNvSpPr>
              <p:nvPr/>
            </p:nvSpPr>
            <p:spPr bwMode="auto">
              <a:xfrm>
                <a:off x="5039" y="4336"/>
                <a:ext cx="14" cy="24"/>
              </a:xfrm>
              <a:custGeom>
                <a:avLst/>
                <a:gdLst>
                  <a:gd name="T0" fmla="*/ 0 w 70"/>
                  <a:gd name="T1" fmla="*/ 11 h 119"/>
                  <a:gd name="T2" fmla="*/ 23 w 70"/>
                  <a:gd name="T3" fmla="*/ 65 h 119"/>
                  <a:gd name="T4" fmla="*/ 46 w 70"/>
                  <a:gd name="T5" fmla="*/ 119 h 119"/>
                  <a:gd name="T6" fmla="*/ 70 w 70"/>
                  <a:gd name="T7" fmla="*/ 109 h 119"/>
                  <a:gd name="T8" fmla="*/ 47 w 70"/>
                  <a:gd name="T9" fmla="*/ 55 h 119"/>
                  <a:gd name="T10" fmla="*/ 24 w 70"/>
                  <a:gd name="T11" fmla="*/ 0 h 119"/>
                  <a:gd name="T12" fmla="*/ 0 w 70"/>
                  <a:gd name="T13" fmla="*/ 1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0" y="11"/>
                    </a:move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9"/>
                    </a:lnTo>
                    <a:lnTo>
                      <a:pt x="47" y="55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7" name="Freeform 935"/>
              <p:cNvSpPr>
                <a:spLocks/>
              </p:cNvSpPr>
              <p:nvPr/>
            </p:nvSpPr>
            <p:spPr bwMode="auto">
              <a:xfrm>
                <a:off x="5039" y="4336"/>
                <a:ext cx="14" cy="24"/>
              </a:xfrm>
              <a:custGeom>
                <a:avLst/>
                <a:gdLst>
                  <a:gd name="T0" fmla="*/ 0 w 70"/>
                  <a:gd name="T1" fmla="*/ 11 h 119"/>
                  <a:gd name="T2" fmla="*/ 23 w 70"/>
                  <a:gd name="T3" fmla="*/ 65 h 119"/>
                  <a:gd name="T4" fmla="*/ 46 w 70"/>
                  <a:gd name="T5" fmla="*/ 119 h 119"/>
                  <a:gd name="T6" fmla="*/ 70 w 70"/>
                  <a:gd name="T7" fmla="*/ 109 h 119"/>
                  <a:gd name="T8" fmla="*/ 47 w 70"/>
                  <a:gd name="T9" fmla="*/ 55 h 119"/>
                  <a:gd name="T10" fmla="*/ 24 w 70"/>
                  <a:gd name="T11" fmla="*/ 0 h 119"/>
                  <a:gd name="T12" fmla="*/ 0 w 70"/>
                  <a:gd name="T13" fmla="*/ 1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0" y="11"/>
                    </a:move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9"/>
                    </a:lnTo>
                    <a:lnTo>
                      <a:pt x="47" y="55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8" name="Freeform 936"/>
              <p:cNvSpPr>
                <a:spLocks/>
              </p:cNvSpPr>
              <p:nvPr/>
            </p:nvSpPr>
            <p:spPr bwMode="auto">
              <a:xfrm>
                <a:off x="5044" y="4334"/>
                <a:ext cx="14" cy="24"/>
              </a:xfrm>
              <a:custGeom>
                <a:avLst/>
                <a:gdLst>
                  <a:gd name="T0" fmla="*/ 0 w 70"/>
                  <a:gd name="T1" fmla="*/ 10 h 119"/>
                  <a:gd name="T2" fmla="*/ 23 w 70"/>
                  <a:gd name="T3" fmla="*/ 65 h 119"/>
                  <a:gd name="T4" fmla="*/ 46 w 70"/>
                  <a:gd name="T5" fmla="*/ 119 h 119"/>
                  <a:gd name="T6" fmla="*/ 70 w 70"/>
                  <a:gd name="T7" fmla="*/ 108 h 119"/>
                  <a:gd name="T8" fmla="*/ 47 w 70"/>
                  <a:gd name="T9" fmla="*/ 54 h 119"/>
                  <a:gd name="T10" fmla="*/ 24 w 70"/>
                  <a:gd name="T11" fmla="*/ 0 h 119"/>
                  <a:gd name="T12" fmla="*/ 0 w 70"/>
                  <a:gd name="T13" fmla="*/ 1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0" y="10"/>
                    </a:move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8"/>
                    </a:ln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9" name="Freeform 937"/>
              <p:cNvSpPr>
                <a:spLocks/>
              </p:cNvSpPr>
              <p:nvPr/>
            </p:nvSpPr>
            <p:spPr bwMode="auto">
              <a:xfrm>
                <a:off x="5044" y="4334"/>
                <a:ext cx="14" cy="24"/>
              </a:xfrm>
              <a:custGeom>
                <a:avLst/>
                <a:gdLst>
                  <a:gd name="T0" fmla="*/ 0 w 70"/>
                  <a:gd name="T1" fmla="*/ 10 h 119"/>
                  <a:gd name="T2" fmla="*/ 23 w 70"/>
                  <a:gd name="T3" fmla="*/ 65 h 119"/>
                  <a:gd name="T4" fmla="*/ 46 w 70"/>
                  <a:gd name="T5" fmla="*/ 119 h 119"/>
                  <a:gd name="T6" fmla="*/ 70 w 70"/>
                  <a:gd name="T7" fmla="*/ 108 h 119"/>
                  <a:gd name="T8" fmla="*/ 47 w 70"/>
                  <a:gd name="T9" fmla="*/ 54 h 119"/>
                  <a:gd name="T10" fmla="*/ 24 w 70"/>
                  <a:gd name="T11" fmla="*/ 0 h 119"/>
                  <a:gd name="T12" fmla="*/ 0 w 70"/>
                  <a:gd name="T13" fmla="*/ 1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19">
                    <a:moveTo>
                      <a:pt x="0" y="10"/>
                    </a:moveTo>
                    <a:lnTo>
                      <a:pt x="23" y="65"/>
                    </a:lnTo>
                    <a:lnTo>
                      <a:pt x="46" y="119"/>
                    </a:lnTo>
                    <a:lnTo>
                      <a:pt x="70" y="108"/>
                    </a:lnTo>
                    <a:lnTo>
                      <a:pt x="47" y="54"/>
                    </a:lnTo>
                    <a:lnTo>
                      <a:pt x="24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0" name="Freeform 938"/>
              <p:cNvSpPr>
                <a:spLocks/>
              </p:cNvSpPr>
              <p:nvPr/>
            </p:nvSpPr>
            <p:spPr bwMode="auto">
              <a:xfrm>
                <a:off x="5054" y="4345"/>
                <a:ext cx="5" cy="11"/>
              </a:xfrm>
              <a:custGeom>
                <a:avLst/>
                <a:gdLst>
                  <a:gd name="T0" fmla="*/ 0 w 25"/>
                  <a:gd name="T1" fmla="*/ 0 h 54"/>
                  <a:gd name="T2" fmla="*/ 23 w 25"/>
                  <a:gd name="T3" fmla="*/ 54 h 54"/>
                  <a:gd name="T4" fmla="*/ 25 w 25"/>
                  <a:gd name="T5" fmla="*/ 53 h 54"/>
                  <a:gd name="T6" fmla="*/ 0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lnTo>
                      <a:pt x="23" y="54"/>
                    </a:lnTo>
                    <a:lnTo>
                      <a:pt x="25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1" name="Line 939"/>
              <p:cNvSpPr>
                <a:spLocks noChangeShapeType="1"/>
              </p:cNvSpPr>
              <p:nvPr/>
            </p:nvSpPr>
            <p:spPr bwMode="auto">
              <a:xfrm flipV="1">
                <a:off x="5058" y="43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2" name="Freeform 940"/>
              <p:cNvSpPr>
                <a:spLocks/>
              </p:cNvSpPr>
              <p:nvPr/>
            </p:nvSpPr>
            <p:spPr bwMode="auto">
              <a:xfrm>
                <a:off x="5049" y="4332"/>
                <a:ext cx="15" cy="23"/>
              </a:xfrm>
              <a:custGeom>
                <a:avLst/>
                <a:gdLst>
                  <a:gd name="T0" fmla="*/ 0 w 75"/>
                  <a:gd name="T1" fmla="*/ 11 h 117"/>
                  <a:gd name="T2" fmla="*/ 25 w 75"/>
                  <a:gd name="T3" fmla="*/ 64 h 117"/>
                  <a:gd name="T4" fmla="*/ 50 w 75"/>
                  <a:gd name="T5" fmla="*/ 117 h 117"/>
                  <a:gd name="T6" fmla="*/ 75 w 75"/>
                  <a:gd name="T7" fmla="*/ 106 h 117"/>
                  <a:gd name="T8" fmla="*/ 49 w 75"/>
                  <a:gd name="T9" fmla="*/ 53 h 117"/>
                  <a:gd name="T10" fmla="*/ 24 w 75"/>
                  <a:gd name="T11" fmla="*/ 0 h 117"/>
                  <a:gd name="T12" fmla="*/ 0 w 75"/>
                  <a:gd name="T13" fmla="*/ 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0" y="11"/>
                    </a:moveTo>
                    <a:lnTo>
                      <a:pt x="25" y="64"/>
                    </a:lnTo>
                    <a:lnTo>
                      <a:pt x="50" y="117"/>
                    </a:lnTo>
                    <a:lnTo>
                      <a:pt x="75" y="106"/>
                    </a:lnTo>
                    <a:lnTo>
                      <a:pt x="49" y="53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3" name="Freeform 941"/>
              <p:cNvSpPr>
                <a:spLocks/>
              </p:cNvSpPr>
              <p:nvPr/>
            </p:nvSpPr>
            <p:spPr bwMode="auto">
              <a:xfrm>
                <a:off x="5049" y="4332"/>
                <a:ext cx="15" cy="23"/>
              </a:xfrm>
              <a:custGeom>
                <a:avLst/>
                <a:gdLst>
                  <a:gd name="T0" fmla="*/ 0 w 75"/>
                  <a:gd name="T1" fmla="*/ 11 h 117"/>
                  <a:gd name="T2" fmla="*/ 25 w 75"/>
                  <a:gd name="T3" fmla="*/ 64 h 117"/>
                  <a:gd name="T4" fmla="*/ 50 w 75"/>
                  <a:gd name="T5" fmla="*/ 117 h 117"/>
                  <a:gd name="T6" fmla="*/ 75 w 75"/>
                  <a:gd name="T7" fmla="*/ 106 h 117"/>
                  <a:gd name="T8" fmla="*/ 49 w 75"/>
                  <a:gd name="T9" fmla="*/ 53 h 117"/>
                  <a:gd name="T10" fmla="*/ 24 w 75"/>
                  <a:gd name="T11" fmla="*/ 0 h 117"/>
                  <a:gd name="T12" fmla="*/ 0 w 75"/>
                  <a:gd name="T13" fmla="*/ 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17">
                    <a:moveTo>
                      <a:pt x="0" y="11"/>
                    </a:moveTo>
                    <a:lnTo>
                      <a:pt x="25" y="64"/>
                    </a:lnTo>
                    <a:lnTo>
                      <a:pt x="50" y="117"/>
                    </a:lnTo>
                    <a:lnTo>
                      <a:pt x="75" y="106"/>
                    </a:lnTo>
                    <a:lnTo>
                      <a:pt x="49" y="53"/>
                    </a:lnTo>
                    <a:lnTo>
                      <a:pt x="24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4" name="Freeform 942"/>
              <p:cNvSpPr>
                <a:spLocks/>
              </p:cNvSpPr>
              <p:nvPr/>
            </p:nvSpPr>
            <p:spPr bwMode="auto">
              <a:xfrm>
                <a:off x="5058" y="4343"/>
                <a:ext cx="6" cy="10"/>
              </a:xfrm>
              <a:custGeom>
                <a:avLst/>
                <a:gdLst>
                  <a:gd name="T0" fmla="*/ 0 w 28"/>
                  <a:gd name="T1" fmla="*/ 0 h 53"/>
                  <a:gd name="T2" fmla="*/ 26 w 28"/>
                  <a:gd name="T3" fmla="*/ 53 h 53"/>
                  <a:gd name="T4" fmla="*/ 28 w 28"/>
                  <a:gd name="T5" fmla="*/ 53 h 53"/>
                  <a:gd name="T6" fmla="*/ 0 w 28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0" y="0"/>
                    </a:moveTo>
                    <a:lnTo>
                      <a:pt x="26" y="53"/>
                    </a:lnTo>
                    <a:lnTo>
                      <a:pt x="28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5" name="Line 943"/>
              <p:cNvSpPr>
                <a:spLocks noChangeShapeType="1"/>
              </p:cNvSpPr>
              <p:nvPr/>
            </p:nvSpPr>
            <p:spPr bwMode="auto">
              <a:xfrm>
                <a:off x="5064" y="43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6" name="Freeform 944"/>
              <p:cNvSpPr>
                <a:spLocks/>
              </p:cNvSpPr>
              <p:nvPr/>
            </p:nvSpPr>
            <p:spPr bwMode="auto">
              <a:xfrm>
                <a:off x="5053" y="4329"/>
                <a:ext cx="16" cy="24"/>
              </a:xfrm>
              <a:custGeom>
                <a:avLst/>
                <a:gdLst>
                  <a:gd name="T0" fmla="*/ 0 w 79"/>
                  <a:gd name="T1" fmla="*/ 13 h 119"/>
                  <a:gd name="T2" fmla="*/ 27 w 79"/>
                  <a:gd name="T3" fmla="*/ 66 h 119"/>
                  <a:gd name="T4" fmla="*/ 55 w 79"/>
                  <a:gd name="T5" fmla="*/ 119 h 119"/>
                  <a:gd name="T6" fmla="*/ 79 w 79"/>
                  <a:gd name="T7" fmla="*/ 106 h 119"/>
                  <a:gd name="T8" fmla="*/ 51 w 79"/>
                  <a:gd name="T9" fmla="*/ 53 h 119"/>
                  <a:gd name="T10" fmla="*/ 24 w 79"/>
                  <a:gd name="T11" fmla="*/ 0 h 119"/>
                  <a:gd name="T12" fmla="*/ 0 w 79"/>
                  <a:gd name="T13" fmla="*/ 1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0" y="13"/>
                    </a:moveTo>
                    <a:lnTo>
                      <a:pt x="27" y="66"/>
                    </a:lnTo>
                    <a:lnTo>
                      <a:pt x="55" y="119"/>
                    </a:lnTo>
                    <a:lnTo>
                      <a:pt x="79" y="106"/>
                    </a:lnTo>
                    <a:lnTo>
                      <a:pt x="51" y="53"/>
                    </a:lnTo>
                    <a:lnTo>
                      <a:pt x="24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7" name="Freeform 945"/>
              <p:cNvSpPr>
                <a:spLocks/>
              </p:cNvSpPr>
              <p:nvPr/>
            </p:nvSpPr>
            <p:spPr bwMode="auto">
              <a:xfrm>
                <a:off x="5053" y="4329"/>
                <a:ext cx="16" cy="24"/>
              </a:xfrm>
              <a:custGeom>
                <a:avLst/>
                <a:gdLst>
                  <a:gd name="T0" fmla="*/ 0 w 79"/>
                  <a:gd name="T1" fmla="*/ 13 h 119"/>
                  <a:gd name="T2" fmla="*/ 27 w 79"/>
                  <a:gd name="T3" fmla="*/ 66 h 119"/>
                  <a:gd name="T4" fmla="*/ 55 w 79"/>
                  <a:gd name="T5" fmla="*/ 119 h 119"/>
                  <a:gd name="T6" fmla="*/ 79 w 79"/>
                  <a:gd name="T7" fmla="*/ 106 h 119"/>
                  <a:gd name="T8" fmla="*/ 51 w 79"/>
                  <a:gd name="T9" fmla="*/ 53 h 119"/>
                  <a:gd name="T10" fmla="*/ 24 w 79"/>
                  <a:gd name="T11" fmla="*/ 0 h 119"/>
                  <a:gd name="T12" fmla="*/ 0 w 79"/>
                  <a:gd name="T13" fmla="*/ 1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9">
                    <a:moveTo>
                      <a:pt x="0" y="13"/>
                    </a:moveTo>
                    <a:lnTo>
                      <a:pt x="27" y="66"/>
                    </a:lnTo>
                    <a:lnTo>
                      <a:pt x="55" y="119"/>
                    </a:lnTo>
                    <a:lnTo>
                      <a:pt x="79" y="106"/>
                    </a:lnTo>
                    <a:lnTo>
                      <a:pt x="51" y="53"/>
                    </a:lnTo>
                    <a:lnTo>
                      <a:pt x="24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8" name="Freeform 946"/>
              <p:cNvSpPr>
                <a:spLocks/>
              </p:cNvSpPr>
              <p:nvPr/>
            </p:nvSpPr>
            <p:spPr bwMode="auto">
              <a:xfrm>
                <a:off x="5058" y="4329"/>
                <a:ext cx="5" cy="11"/>
              </a:xfrm>
              <a:custGeom>
                <a:avLst/>
                <a:gdLst>
                  <a:gd name="T0" fmla="*/ 27 w 27"/>
                  <a:gd name="T1" fmla="*/ 53 h 53"/>
                  <a:gd name="T2" fmla="*/ 0 w 27"/>
                  <a:gd name="T3" fmla="*/ 0 h 53"/>
                  <a:gd name="T4" fmla="*/ 1 w 27"/>
                  <a:gd name="T5" fmla="*/ 0 h 53"/>
                  <a:gd name="T6" fmla="*/ 27 w 27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3">
                    <a:moveTo>
                      <a:pt x="27" y="53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7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9" name="Line 947"/>
              <p:cNvSpPr>
                <a:spLocks noChangeShapeType="1"/>
              </p:cNvSpPr>
              <p:nvPr/>
            </p:nvSpPr>
            <p:spPr bwMode="auto">
              <a:xfrm>
                <a:off x="5058" y="43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0" name="Freeform 948"/>
              <p:cNvSpPr>
                <a:spLocks/>
              </p:cNvSpPr>
              <p:nvPr/>
            </p:nvSpPr>
            <p:spPr bwMode="auto">
              <a:xfrm>
                <a:off x="5058" y="4327"/>
                <a:ext cx="15" cy="24"/>
              </a:xfrm>
              <a:custGeom>
                <a:avLst/>
                <a:gdLst>
                  <a:gd name="T0" fmla="*/ 0 w 76"/>
                  <a:gd name="T1" fmla="*/ 11 h 117"/>
                  <a:gd name="T2" fmla="*/ 26 w 76"/>
                  <a:gd name="T3" fmla="*/ 64 h 117"/>
                  <a:gd name="T4" fmla="*/ 53 w 76"/>
                  <a:gd name="T5" fmla="*/ 117 h 117"/>
                  <a:gd name="T6" fmla="*/ 76 w 76"/>
                  <a:gd name="T7" fmla="*/ 105 h 117"/>
                  <a:gd name="T8" fmla="*/ 49 w 76"/>
                  <a:gd name="T9" fmla="*/ 53 h 117"/>
                  <a:gd name="T10" fmla="*/ 23 w 76"/>
                  <a:gd name="T11" fmla="*/ 0 h 117"/>
                  <a:gd name="T12" fmla="*/ 0 w 76"/>
                  <a:gd name="T13" fmla="*/ 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0" y="11"/>
                    </a:moveTo>
                    <a:lnTo>
                      <a:pt x="26" y="64"/>
                    </a:lnTo>
                    <a:lnTo>
                      <a:pt x="53" y="117"/>
                    </a:lnTo>
                    <a:lnTo>
                      <a:pt x="76" y="105"/>
                    </a:lnTo>
                    <a:lnTo>
                      <a:pt x="49" y="53"/>
                    </a:lnTo>
                    <a:lnTo>
                      <a:pt x="2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1" name="Freeform 949"/>
              <p:cNvSpPr>
                <a:spLocks/>
              </p:cNvSpPr>
              <p:nvPr/>
            </p:nvSpPr>
            <p:spPr bwMode="auto">
              <a:xfrm>
                <a:off x="5058" y="4327"/>
                <a:ext cx="15" cy="24"/>
              </a:xfrm>
              <a:custGeom>
                <a:avLst/>
                <a:gdLst>
                  <a:gd name="T0" fmla="*/ 0 w 76"/>
                  <a:gd name="T1" fmla="*/ 11 h 117"/>
                  <a:gd name="T2" fmla="*/ 26 w 76"/>
                  <a:gd name="T3" fmla="*/ 64 h 117"/>
                  <a:gd name="T4" fmla="*/ 53 w 76"/>
                  <a:gd name="T5" fmla="*/ 117 h 117"/>
                  <a:gd name="T6" fmla="*/ 76 w 76"/>
                  <a:gd name="T7" fmla="*/ 105 h 117"/>
                  <a:gd name="T8" fmla="*/ 49 w 76"/>
                  <a:gd name="T9" fmla="*/ 53 h 117"/>
                  <a:gd name="T10" fmla="*/ 23 w 76"/>
                  <a:gd name="T11" fmla="*/ 0 h 117"/>
                  <a:gd name="T12" fmla="*/ 0 w 76"/>
                  <a:gd name="T13" fmla="*/ 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17">
                    <a:moveTo>
                      <a:pt x="0" y="11"/>
                    </a:moveTo>
                    <a:lnTo>
                      <a:pt x="26" y="64"/>
                    </a:lnTo>
                    <a:lnTo>
                      <a:pt x="53" y="117"/>
                    </a:lnTo>
                    <a:lnTo>
                      <a:pt x="76" y="105"/>
                    </a:lnTo>
                    <a:lnTo>
                      <a:pt x="49" y="53"/>
                    </a:lnTo>
                    <a:lnTo>
                      <a:pt x="23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2" name="Freeform 950"/>
              <p:cNvSpPr>
                <a:spLocks/>
              </p:cNvSpPr>
              <p:nvPr/>
            </p:nvSpPr>
            <p:spPr bwMode="auto">
              <a:xfrm>
                <a:off x="5068" y="4338"/>
                <a:ext cx="6" cy="10"/>
              </a:xfrm>
              <a:custGeom>
                <a:avLst/>
                <a:gdLst>
                  <a:gd name="T0" fmla="*/ 0 w 30"/>
                  <a:gd name="T1" fmla="*/ 0 h 52"/>
                  <a:gd name="T2" fmla="*/ 27 w 30"/>
                  <a:gd name="T3" fmla="*/ 52 h 52"/>
                  <a:gd name="T4" fmla="*/ 30 w 30"/>
                  <a:gd name="T5" fmla="*/ 50 h 52"/>
                  <a:gd name="T6" fmla="*/ 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0"/>
                    </a:moveTo>
                    <a:lnTo>
                      <a:pt x="27" y="52"/>
                    </a:lnTo>
                    <a:lnTo>
                      <a:pt x="3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3" name="Line 951"/>
              <p:cNvSpPr>
                <a:spLocks noChangeShapeType="1"/>
              </p:cNvSpPr>
              <p:nvPr/>
            </p:nvSpPr>
            <p:spPr bwMode="auto">
              <a:xfrm flipV="1">
                <a:off x="5073" y="43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4" name="Freeform 952"/>
              <p:cNvSpPr>
                <a:spLocks/>
              </p:cNvSpPr>
              <p:nvPr/>
            </p:nvSpPr>
            <p:spPr bwMode="auto">
              <a:xfrm>
                <a:off x="5062" y="4325"/>
                <a:ext cx="16" cy="23"/>
              </a:xfrm>
              <a:custGeom>
                <a:avLst/>
                <a:gdLst>
                  <a:gd name="T0" fmla="*/ 0 w 83"/>
                  <a:gd name="T1" fmla="*/ 14 h 115"/>
                  <a:gd name="T2" fmla="*/ 30 w 83"/>
                  <a:gd name="T3" fmla="*/ 65 h 115"/>
                  <a:gd name="T4" fmla="*/ 60 w 83"/>
                  <a:gd name="T5" fmla="*/ 115 h 115"/>
                  <a:gd name="T6" fmla="*/ 83 w 83"/>
                  <a:gd name="T7" fmla="*/ 101 h 115"/>
                  <a:gd name="T8" fmla="*/ 53 w 83"/>
                  <a:gd name="T9" fmla="*/ 51 h 115"/>
                  <a:gd name="T10" fmla="*/ 23 w 83"/>
                  <a:gd name="T11" fmla="*/ 0 h 115"/>
                  <a:gd name="T12" fmla="*/ 0 w 83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0" y="14"/>
                    </a:moveTo>
                    <a:lnTo>
                      <a:pt x="30" y="65"/>
                    </a:lnTo>
                    <a:lnTo>
                      <a:pt x="60" y="115"/>
                    </a:lnTo>
                    <a:lnTo>
                      <a:pt x="83" y="101"/>
                    </a:lnTo>
                    <a:lnTo>
                      <a:pt x="53" y="51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5" name="Freeform 953"/>
              <p:cNvSpPr>
                <a:spLocks/>
              </p:cNvSpPr>
              <p:nvPr/>
            </p:nvSpPr>
            <p:spPr bwMode="auto">
              <a:xfrm>
                <a:off x="5062" y="4325"/>
                <a:ext cx="16" cy="23"/>
              </a:xfrm>
              <a:custGeom>
                <a:avLst/>
                <a:gdLst>
                  <a:gd name="T0" fmla="*/ 0 w 83"/>
                  <a:gd name="T1" fmla="*/ 14 h 115"/>
                  <a:gd name="T2" fmla="*/ 30 w 83"/>
                  <a:gd name="T3" fmla="*/ 65 h 115"/>
                  <a:gd name="T4" fmla="*/ 60 w 83"/>
                  <a:gd name="T5" fmla="*/ 115 h 115"/>
                  <a:gd name="T6" fmla="*/ 83 w 83"/>
                  <a:gd name="T7" fmla="*/ 101 h 115"/>
                  <a:gd name="T8" fmla="*/ 53 w 83"/>
                  <a:gd name="T9" fmla="*/ 51 h 115"/>
                  <a:gd name="T10" fmla="*/ 23 w 83"/>
                  <a:gd name="T11" fmla="*/ 0 h 115"/>
                  <a:gd name="T12" fmla="*/ 0 w 83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0" y="14"/>
                    </a:moveTo>
                    <a:lnTo>
                      <a:pt x="30" y="65"/>
                    </a:lnTo>
                    <a:lnTo>
                      <a:pt x="60" y="115"/>
                    </a:lnTo>
                    <a:lnTo>
                      <a:pt x="83" y="101"/>
                    </a:lnTo>
                    <a:lnTo>
                      <a:pt x="53" y="51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6" name="Freeform 954"/>
              <p:cNvSpPr>
                <a:spLocks/>
              </p:cNvSpPr>
              <p:nvPr/>
            </p:nvSpPr>
            <p:spPr bwMode="auto">
              <a:xfrm>
                <a:off x="5066" y="4325"/>
                <a:ext cx="6" cy="10"/>
              </a:xfrm>
              <a:custGeom>
                <a:avLst/>
                <a:gdLst>
                  <a:gd name="T0" fmla="*/ 30 w 30"/>
                  <a:gd name="T1" fmla="*/ 52 h 52"/>
                  <a:gd name="T2" fmla="*/ 0 w 30"/>
                  <a:gd name="T3" fmla="*/ 1 h 52"/>
                  <a:gd name="T4" fmla="*/ 2 w 30"/>
                  <a:gd name="T5" fmla="*/ 0 h 52"/>
                  <a:gd name="T6" fmla="*/ 30 w 30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52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3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7" name="Line 955"/>
              <p:cNvSpPr>
                <a:spLocks noChangeShapeType="1"/>
              </p:cNvSpPr>
              <p:nvPr/>
            </p:nvSpPr>
            <p:spPr bwMode="auto">
              <a:xfrm flipV="1">
                <a:off x="5066" y="43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8" name="Freeform 956"/>
              <p:cNvSpPr>
                <a:spLocks/>
              </p:cNvSpPr>
              <p:nvPr/>
            </p:nvSpPr>
            <p:spPr bwMode="auto">
              <a:xfrm>
                <a:off x="5067" y="4322"/>
                <a:ext cx="16" cy="23"/>
              </a:xfrm>
              <a:custGeom>
                <a:avLst/>
                <a:gdLst>
                  <a:gd name="T0" fmla="*/ 0 w 80"/>
                  <a:gd name="T1" fmla="*/ 13 h 116"/>
                  <a:gd name="T2" fmla="*/ 28 w 80"/>
                  <a:gd name="T3" fmla="*/ 65 h 116"/>
                  <a:gd name="T4" fmla="*/ 57 w 80"/>
                  <a:gd name="T5" fmla="*/ 116 h 116"/>
                  <a:gd name="T6" fmla="*/ 80 w 80"/>
                  <a:gd name="T7" fmla="*/ 104 h 116"/>
                  <a:gd name="T8" fmla="*/ 51 w 80"/>
                  <a:gd name="T9" fmla="*/ 52 h 116"/>
                  <a:gd name="T10" fmla="*/ 23 w 80"/>
                  <a:gd name="T11" fmla="*/ 0 h 116"/>
                  <a:gd name="T12" fmla="*/ 0 w 80"/>
                  <a:gd name="T13" fmla="*/ 1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0" y="13"/>
                    </a:moveTo>
                    <a:lnTo>
                      <a:pt x="28" y="65"/>
                    </a:lnTo>
                    <a:lnTo>
                      <a:pt x="57" y="116"/>
                    </a:lnTo>
                    <a:lnTo>
                      <a:pt x="80" y="104"/>
                    </a:lnTo>
                    <a:lnTo>
                      <a:pt x="51" y="52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9" name="Freeform 957"/>
              <p:cNvSpPr>
                <a:spLocks/>
              </p:cNvSpPr>
              <p:nvPr/>
            </p:nvSpPr>
            <p:spPr bwMode="auto">
              <a:xfrm>
                <a:off x="5067" y="4322"/>
                <a:ext cx="16" cy="23"/>
              </a:xfrm>
              <a:custGeom>
                <a:avLst/>
                <a:gdLst>
                  <a:gd name="T0" fmla="*/ 0 w 80"/>
                  <a:gd name="T1" fmla="*/ 13 h 116"/>
                  <a:gd name="T2" fmla="*/ 28 w 80"/>
                  <a:gd name="T3" fmla="*/ 65 h 116"/>
                  <a:gd name="T4" fmla="*/ 57 w 80"/>
                  <a:gd name="T5" fmla="*/ 116 h 116"/>
                  <a:gd name="T6" fmla="*/ 80 w 80"/>
                  <a:gd name="T7" fmla="*/ 104 h 116"/>
                  <a:gd name="T8" fmla="*/ 51 w 80"/>
                  <a:gd name="T9" fmla="*/ 52 h 116"/>
                  <a:gd name="T10" fmla="*/ 23 w 80"/>
                  <a:gd name="T11" fmla="*/ 0 h 116"/>
                  <a:gd name="T12" fmla="*/ 0 w 80"/>
                  <a:gd name="T13" fmla="*/ 1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16">
                    <a:moveTo>
                      <a:pt x="0" y="13"/>
                    </a:moveTo>
                    <a:lnTo>
                      <a:pt x="28" y="65"/>
                    </a:lnTo>
                    <a:lnTo>
                      <a:pt x="57" y="116"/>
                    </a:lnTo>
                    <a:lnTo>
                      <a:pt x="80" y="104"/>
                    </a:lnTo>
                    <a:lnTo>
                      <a:pt x="51" y="52"/>
                    </a:lnTo>
                    <a:lnTo>
                      <a:pt x="23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0" name="Freeform 958"/>
              <p:cNvSpPr>
                <a:spLocks/>
              </p:cNvSpPr>
              <p:nvPr/>
            </p:nvSpPr>
            <p:spPr bwMode="auto">
              <a:xfrm>
                <a:off x="5077" y="4332"/>
                <a:ext cx="6" cy="11"/>
              </a:xfrm>
              <a:custGeom>
                <a:avLst/>
                <a:gdLst>
                  <a:gd name="T0" fmla="*/ 0 w 30"/>
                  <a:gd name="T1" fmla="*/ 0 h 52"/>
                  <a:gd name="T2" fmla="*/ 29 w 30"/>
                  <a:gd name="T3" fmla="*/ 52 h 52"/>
                  <a:gd name="T4" fmla="*/ 30 w 30"/>
                  <a:gd name="T5" fmla="*/ 51 h 52"/>
                  <a:gd name="T6" fmla="*/ 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0"/>
                    </a:moveTo>
                    <a:lnTo>
                      <a:pt x="29" y="52"/>
                    </a:lnTo>
                    <a:lnTo>
                      <a:pt x="30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1" name="Line 959"/>
              <p:cNvSpPr>
                <a:spLocks noChangeShapeType="1"/>
              </p:cNvSpPr>
              <p:nvPr/>
            </p:nvSpPr>
            <p:spPr bwMode="auto">
              <a:xfrm flipV="1">
                <a:off x="5083" y="43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2" name="Freeform 960"/>
              <p:cNvSpPr>
                <a:spLocks/>
              </p:cNvSpPr>
              <p:nvPr/>
            </p:nvSpPr>
            <p:spPr bwMode="auto">
              <a:xfrm>
                <a:off x="5071" y="4320"/>
                <a:ext cx="17" cy="23"/>
              </a:xfrm>
              <a:custGeom>
                <a:avLst/>
                <a:gdLst>
                  <a:gd name="T0" fmla="*/ 0 w 83"/>
                  <a:gd name="T1" fmla="*/ 14 h 115"/>
                  <a:gd name="T2" fmla="*/ 30 w 83"/>
                  <a:gd name="T3" fmla="*/ 64 h 115"/>
                  <a:gd name="T4" fmla="*/ 60 w 83"/>
                  <a:gd name="T5" fmla="*/ 115 h 115"/>
                  <a:gd name="T6" fmla="*/ 83 w 83"/>
                  <a:gd name="T7" fmla="*/ 101 h 115"/>
                  <a:gd name="T8" fmla="*/ 53 w 83"/>
                  <a:gd name="T9" fmla="*/ 50 h 115"/>
                  <a:gd name="T10" fmla="*/ 23 w 83"/>
                  <a:gd name="T11" fmla="*/ 0 h 115"/>
                  <a:gd name="T12" fmla="*/ 0 w 83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0" y="14"/>
                    </a:moveTo>
                    <a:lnTo>
                      <a:pt x="30" y="64"/>
                    </a:lnTo>
                    <a:lnTo>
                      <a:pt x="60" y="115"/>
                    </a:lnTo>
                    <a:lnTo>
                      <a:pt x="83" y="101"/>
                    </a:lnTo>
                    <a:lnTo>
                      <a:pt x="53" y="50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3" name="Freeform 961"/>
              <p:cNvSpPr>
                <a:spLocks/>
              </p:cNvSpPr>
              <p:nvPr/>
            </p:nvSpPr>
            <p:spPr bwMode="auto">
              <a:xfrm>
                <a:off x="5071" y="4320"/>
                <a:ext cx="17" cy="23"/>
              </a:xfrm>
              <a:custGeom>
                <a:avLst/>
                <a:gdLst>
                  <a:gd name="T0" fmla="*/ 0 w 83"/>
                  <a:gd name="T1" fmla="*/ 14 h 115"/>
                  <a:gd name="T2" fmla="*/ 30 w 83"/>
                  <a:gd name="T3" fmla="*/ 64 h 115"/>
                  <a:gd name="T4" fmla="*/ 60 w 83"/>
                  <a:gd name="T5" fmla="*/ 115 h 115"/>
                  <a:gd name="T6" fmla="*/ 83 w 83"/>
                  <a:gd name="T7" fmla="*/ 101 h 115"/>
                  <a:gd name="T8" fmla="*/ 53 w 83"/>
                  <a:gd name="T9" fmla="*/ 50 h 115"/>
                  <a:gd name="T10" fmla="*/ 23 w 83"/>
                  <a:gd name="T11" fmla="*/ 0 h 115"/>
                  <a:gd name="T12" fmla="*/ 0 w 83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15">
                    <a:moveTo>
                      <a:pt x="0" y="14"/>
                    </a:moveTo>
                    <a:lnTo>
                      <a:pt x="30" y="64"/>
                    </a:lnTo>
                    <a:lnTo>
                      <a:pt x="60" y="115"/>
                    </a:lnTo>
                    <a:lnTo>
                      <a:pt x="83" y="101"/>
                    </a:lnTo>
                    <a:lnTo>
                      <a:pt x="53" y="50"/>
                    </a:lnTo>
                    <a:lnTo>
                      <a:pt x="23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4" name="Freeform 962"/>
              <p:cNvSpPr>
                <a:spLocks/>
              </p:cNvSpPr>
              <p:nvPr/>
            </p:nvSpPr>
            <p:spPr bwMode="auto">
              <a:xfrm>
                <a:off x="5082" y="4330"/>
                <a:ext cx="6" cy="10"/>
              </a:xfrm>
              <a:custGeom>
                <a:avLst/>
                <a:gdLst>
                  <a:gd name="T0" fmla="*/ 0 w 33"/>
                  <a:gd name="T1" fmla="*/ 0 h 51"/>
                  <a:gd name="T2" fmla="*/ 30 w 33"/>
                  <a:gd name="T3" fmla="*/ 51 h 51"/>
                  <a:gd name="T4" fmla="*/ 33 w 33"/>
                  <a:gd name="T5" fmla="*/ 50 h 51"/>
                  <a:gd name="T6" fmla="*/ 0 w 3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1">
                    <a:moveTo>
                      <a:pt x="0" y="0"/>
                    </a:moveTo>
                    <a:lnTo>
                      <a:pt x="30" y="51"/>
                    </a:lnTo>
                    <a:lnTo>
                      <a:pt x="33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5" name="Line 963"/>
              <p:cNvSpPr>
                <a:spLocks noChangeShapeType="1"/>
              </p:cNvSpPr>
              <p:nvPr/>
            </p:nvSpPr>
            <p:spPr bwMode="auto">
              <a:xfrm flipV="1">
                <a:off x="5088" y="43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6" name="Freeform 964"/>
              <p:cNvSpPr>
                <a:spLocks/>
              </p:cNvSpPr>
              <p:nvPr/>
            </p:nvSpPr>
            <p:spPr bwMode="auto">
              <a:xfrm>
                <a:off x="5075" y="4317"/>
                <a:ext cx="18" cy="23"/>
              </a:xfrm>
              <a:custGeom>
                <a:avLst/>
                <a:gdLst>
                  <a:gd name="T0" fmla="*/ 0 w 88"/>
                  <a:gd name="T1" fmla="*/ 15 h 114"/>
                  <a:gd name="T2" fmla="*/ 32 w 88"/>
                  <a:gd name="T3" fmla="*/ 64 h 114"/>
                  <a:gd name="T4" fmla="*/ 65 w 88"/>
                  <a:gd name="T5" fmla="*/ 114 h 114"/>
                  <a:gd name="T6" fmla="*/ 88 w 88"/>
                  <a:gd name="T7" fmla="*/ 99 h 114"/>
                  <a:gd name="T8" fmla="*/ 55 w 88"/>
                  <a:gd name="T9" fmla="*/ 49 h 114"/>
                  <a:gd name="T10" fmla="*/ 23 w 88"/>
                  <a:gd name="T11" fmla="*/ 0 h 114"/>
                  <a:gd name="T12" fmla="*/ 0 w 88"/>
                  <a:gd name="T13" fmla="*/ 1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0" y="15"/>
                    </a:moveTo>
                    <a:lnTo>
                      <a:pt x="32" y="64"/>
                    </a:lnTo>
                    <a:lnTo>
                      <a:pt x="65" y="114"/>
                    </a:lnTo>
                    <a:lnTo>
                      <a:pt x="88" y="99"/>
                    </a:lnTo>
                    <a:lnTo>
                      <a:pt x="55" y="49"/>
                    </a:lnTo>
                    <a:lnTo>
                      <a:pt x="2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7" name="Freeform 965"/>
              <p:cNvSpPr>
                <a:spLocks/>
              </p:cNvSpPr>
              <p:nvPr/>
            </p:nvSpPr>
            <p:spPr bwMode="auto">
              <a:xfrm>
                <a:off x="5075" y="4317"/>
                <a:ext cx="18" cy="23"/>
              </a:xfrm>
              <a:custGeom>
                <a:avLst/>
                <a:gdLst>
                  <a:gd name="T0" fmla="*/ 0 w 88"/>
                  <a:gd name="T1" fmla="*/ 15 h 114"/>
                  <a:gd name="T2" fmla="*/ 32 w 88"/>
                  <a:gd name="T3" fmla="*/ 64 h 114"/>
                  <a:gd name="T4" fmla="*/ 65 w 88"/>
                  <a:gd name="T5" fmla="*/ 114 h 114"/>
                  <a:gd name="T6" fmla="*/ 88 w 88"/>
                  <a:gd name="T7" fmla="*/ 99 h 114"/>
                  <a:gd name="T8" fmla="*/ 55 w 88"/>
                  <a:gd name="T9" fmla="*/ 49 h 114"/>
                  <a:gd name="T10" fmla="*/ 23 w 88"/>
                  <a:gd name="T11" fmla="*/ 0 h 114"/>
                  <a:gd name="T12" fmla="*/ 0 w 88"/>
                  <a:gd name="T13" fmla="*/ 1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14">
                    <a:moveTo>
                      <a:pt x="0" y="15"/>
                    </a:moveTo>
                    <a:lnTo>
                      <a:pt x="32" y="64"/>
                    </a:lnTo>
                    <a:lnTo>
                      <a:pt x="65" y="114"/>
                    </a:lnTo>
                    <a:lnTo>
                      <a:pt x="88" y="99"/>
                    </a:lnTo>
                    <a:lnTo>
                      <a:pt x="55" y="49"/>
                    </a:lnTo>
                    <a:lnTo>
                      <a:pt x="23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8" name="Freeform 966"/>
              <p:cNvSpPr>
                <a:spLocks/>
              </p:cNvSpPr>
              <p:nvPr/>
            </p:nvSpPr>
            <p:spPr bwMode="auto">
              <a:xfrm>
                <a:off x="5080" y="4317"/>
                <a:ext cx="6" cy="10"/>
              </a:xfrm>
              <a:custGeom>
                <a:avLst/>
                <a:gdLst>
                  <a:gd name="T0" fmla="*/ 32 w 32"/>
                  <a:gd name="T1" fmla="*/ 50 h 50"/>
                  <a:gd name="T2" fmla="*/ 0 w 32"/>
                  <a:gd name="T3" fmla="*/ 1 h 50"/>
                  <a:gd name="T4" fmla="*/ 1 w 32"/>
                  <a:gd name="T5" fmla="*/ 0 h 50"/>
                  <a:gd name="T6" fmla="*/ 32 w 3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0">
                    <a:moveTo>
                      <a:pt x="32" y="5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9" name="Line 967"/>
              <p:cNvSpPr>
                <a:spLocks noChangeShapeType="1"/>
              </p:cNvSpPr>
              <p:nvPr/>
            </p:nvSpPr>
            <p:spPr bwMode="auto">
              <a:xfrm flipV="1">
                <a:off x="5080" y="4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0" name="Freeform 968"/>
              <p:cNvSpPr>
                <a:spLocks/>
              </p:cNvSpPr>
              <p:nvPr/>
            </p:nvSpPr>
            <p:spPr bwMode="auto">
              <a:xfrm>
                <a:off x="5080" y="4314"/>
                <a:ext cx="17" cy="23"/>
              </a:xfrm>
              <a:custGeom>
                <a:avLst/>
                <a:gdLst>
                  <a:gd name="T0" fmla="*/ 0 w 85"/>
                  <a:gd name="T1" fmla="*/ 14 h 115"/>
                  <a:gd name="T2" fmla="*/ 31 w 85"/>
                  <a:gd name="T3" fmla="*/ 64 h 115"/>
                  <a:gd name="T4" fmla="*/ 64 w 85"/>
                  <a:gd name="T5" fmla="*/ 115 h 115"/>
                  <a:gd name="T6" fmla="*/ 85 w 85"/>
                  <a:gd name="T7" fmla="*/ 101 h 115"/>
                  <a:gd name="T8" fmla="*/ 53 w 85"/>
                  <a:gd name="T9" fmla="*/ 51 h 115"/>
                  <a:gd name="T10" fmla="*/ 22 w 85"/>
                  <a:gd name="T11" fmla="*/ 0 h 115"/>
                  <a:gd name="T12" fmla="*/ 0 w 85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0" y="14"/>
                    </a:moveTo>
                    <a:lnTo>
                      <a:pt x="31" y="64"/>
                    </a:lnTo>
                    <a:lnTo>
                      <a:pt x="64" y="115"/>
                    </a:lnTo>
                    <a:lnTo>
                      <a:pt x="85" y="101"/>
                    </a:lnTo>
                    <a:lnTo>
                      <a:pt x="53" y="51"/>
                    </a:lnTo>
                    <a:lnTo>
                      <a:pt x="2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1" name="Freeform 969"/>
              <p:cNvSpPr>
                <a:spLocks/>
              </p:cNvSpPr>
              <p:nvPr/>
            </p:nvSpPr>
            <p:spPr bwMode="auto">
              <a:xfrm>
                <a:off x="5080" y="4314"/>
                <a:ext cx="17" cy="23"/>
              </a:xfrm>
              <a:custGeom>
                <a:avLst/>
                <a:gdLst>
                  <a:gd name="T0" fmla="*/ 0 w 85"/>
                  <a:gd name="T1" fmla="*/ 14 h 115"/>
                  <a:gd name="T2" fmla="*/ 31 w 85"/>
                  <a:gd name="T3" fmla="*/ 64 h 115"/>
                  <a:gd name="T4" fmla="*/ 64 w 85"/>
                  <a:gd name="T5" fmla="*/ 115 h 115"/>
                  <a:gd name="T6" fmla="*/ 85 w 85"/>
                  <a:gd name="T7" fmla="*/ 101 h 115"/>
                  <a:gd name="T8" fmla="*/ 53 w 85"/>
                  <a:gd name="T9" fmla="*/ 51 h 115"/>
                  <a:gd name="T10" fmla="*/ 22 w 85"/>
                  <a:gd name="T11" fmla="*/ 0 h 115"/>
                  <a:gd name="T12" fmla="*/ 0 w 85"/>
                  <a:gd name="T13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5">
                    <a:moveTo>
                      <a:pt x="0" y="14"/>
                    </a:moveTo>
                    <a:lnTo>
                      <a:pt x="31" y="64"/>
                    </a:lnTo>
                    <a:lnTo>
                      <a:pt x="64" y="115"/>
                    </a:lnTo>
                    <a:lnTo>
                      <a:pt x="85" y="101"/>
                    </a:lnTo>
                    <a:lnTo>
                      <a:pt x="53" y="51"/>
                    </a:lnTo>
                    <a:lnTo>
                      <a:pt x="2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2" name="Freeform 970"/>
              <p:cNvSpPr>
                <a:spLocks/>
              </p:cNvSpPr>
              <p:nvPr/>
            </p:nvSpPr>
            <p:spPr bwMode="auto">
              <a:xfrm>
                <a:off x="5091" y="4324"/>
                <a:ext cx="7" cy="10"/>
              </a:xfrm>
              <a:custGeom>
                <a:avLst/>
                <a:gdLst>
                  <a:gd name="T0" fmla="*/ 0 w 36"/>
                  <a:gd name="T1" fmla="*/ 0 h 50"/>
                  <a:gd name="T2" fmla="*/ 32 w 36"/>
                  <a:gd name="T3" fmla="*/ 50 h 50"/>
                  <a:gd name="T4" fmla="*/ 36 w 36"/>
                  <a:gd name="T5" fmla="*/ 47 h 50"/>
                  <a:gd name="T6" fmla="*/ 0 w 36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50">
                    <a:moveTo>
                      <a:pt x="0" y="0"/>
                    </a:moveTo>
                    <a:lnTo>
                      <a:pt x="32" y="50"/>
                    </a:lnTo>
                    <a:lnTo>
                      <a:pt x="36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3" name="Line 971"/>
              <p:cNvSpPr>
                <a:spLocks noChangeShapeType="1"/>
              </p:cNvSpPr>
              <p:nvPr/>
            </p:nvSpPr>
            <p:spPr bwMode="auto">
              <a:xfrm flipV="1">
                <a:off x="5097" y="43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4" name="Freeform 972"/>
              <p:cNvSpPr>
                <a:spLocks/>
              </p:cNvSpPr>
              <p:nvPr/>
            </p:nvSpPr>
            <p:spPr bwMode="auto">
              <a:xfrm>
                <a:off x="5084" y="4311"/>
                <a:ext cx="18" cy="22"/>
              </a:xfrm>
              <a:custGeom>
                <a:avLst/>
                <a:gdLst>
                  <a:gd name="T0" fmla="*/ 0 w 93"/>
                  <a:gd name="T1" fmla="*/ 16 h 111"/>
                  <a:gd name="T2" fmla="*/ 35 w 93"/>
                  <a:gd name="T3" fmla="*/ 64 h 111"/>
                  <a:gd name="T4" fmla="*/ 71 w 93"/>
                  <a:gd name="T5" fmla="*/ 111 h 111"/>
                  <a:gd name="T6" fmla="*/ 93 w 93"/>
                  <a:gd name="T7" fmla="*/ 95 h 111"/>
                  <a:gd name="T8" fmla="*/ 57 w 93"/>
                  <a:gd name="T9" fmla="*/ 47 h 111"/>
                  <a:gd name="T10" fmla="*/ 21 w 93"/>
                  <a:gd name="T11" fmla="*/ 0 h 111"/>
                  <a:gd name="T12" fmla="*/ 0 w 93"/>
                  <a:gd name="T13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0" y="16"/>
                    </a:moveTo>
                    <a:lnTo>
                      <a:pt x="35" y="64"/>
                    </a:lnTo>
                    <a:lnTo>
                      <a:pt x="71" y="111"/>
                    </a:lnTo>
                    <a:lnTo>
                      <a:pt x="93" y="95"/>
                    </a:ln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5" name="Freeform 973"/>
              <p:cNvSpPr>
                <a:spLocks/>
              </p:cNvSpPr>
              <p:nvPr/>
            </p:nvSpPr>
            <p:spPr bwMode="auto">
              <a:xfrm>
                <a:off x="5084" y="4311"/>
                <a:ext cx="18" cy="22"/>
              </a:xfrm>
              <a:custGeom>
                <a:avLst/>
                <a:gdLst>
                  <a:gd name="T0" fmla="*/ 0 w 93"/>
                  <a:gd name="T1" fmla="*/ 16 h 111"/>
                  <a:gd name="T2" fmla="*/ 35 w 93"/>
                  <a:gd name="T3" fmla="*/ 64 h 111"/>
                  <a:gd name="T4" fmla="*/ 71 w 93"/>
                  <a:gd name="T5" fmla="*/ 111 h 111"/>
                  <a:gd name="T6" fmla="*/ 93 w 93"/>
                  <a:gd name="T7" fmla="*/ 95 h 111"/>
                  <a:gd name="T8" fmla="*/ 57 w 93"/>
                  <a:gd name="T9" fmla="*/ 47 h 111"/>
                  <a:gd name="T10" fmla="*/ 21 w 93"/>
                  <a:gd name="T11" fmla="*/ 0 h 111"/>
                  <a:gd name="T12" fmla="*/ 0 w 93"/>
                  <a:gd name="T13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0" y="16"/>
                    </a:moveTo>
                    <a:lnTo>
                      <a:pt x="35" y="64"/>
                    </a:lnTo>
                    <a:lnTo>
                      <a:pt x="71" y="111"/>
                    </a:lnTo>
                    <a:lnTo>
                      <a:pt x="93" y="95"/>
                    </a:lnTo>
                    <a:lnTo>
                      <a:pt x="57" y="47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6" name="Freeform 974"/>
              <p:cNvSpPr>
                <a:spLocks/>
              </p:cNvSpPr>
              <p:nvPr/>
            </p:nvSpPr>
            <p:spPr bwMode="auto">
              <a:xfrm>
                <a:off x="5088" y="4311"/>
                <a:ext cx="7" cy="10"/>
              </a:xfrm>
              <a:custGeom>
                <a:avLst/>
                <a:gdLst>
                  <a:gd name="T0" fmla="*/ 36 w 36"/>
                  <a:gd name="T1" fmla="*/ 48 h 48"/>
                  <a:gd name="T2" fmla="*/ 0 w 36"/>
                  <a:gd name="T3" fmla="*/ 1 h 48"/>
                  <a:gd name="T4" fmla="*/ 2 w 36"/>
                  <a:gd name="T5" fmla="*/ 0 h 48"/>
                  <a:gd name="T6" fmla="*/ 36 w 36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48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3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7" name="Line 975"/>
              <p:cNvSpPr>
                <a:spLocks noChangeShapeType="1"/>
              </p:cNvSpPr>
              <p:nvPr/>
            </p:nvSpPr>
            <p:spPr bwMode="auto">
              <a:xfrm flipV="1">
                <a:off x="5088" y="4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8" name="Freeform 976"/>
              <p:cNvSpPr>
                <a:spLocks/>
              </p:cNvSpPr>
              <p:nvPr/>
            </p:nvSpPr>
            <p:spPr bwMode="auto">
              <a:xfrm>
                <a:off x="5088" y="4308"/>
                <a:ext cx="18" cy="22"/>
              </a:xfrm>
              <a:custGeom>
                <a:avLst/>
                <a:gdLst>
                  <a:gd name="T0" fmla="*/ 0 w 89"/>
                  <a:gd name="T1" fmla="*/ 15 h 112"/>
                  <a:gd name="T2" fmla="*/ 34 w 89"/>
                  <a:gd name="T3" fmla="*/ 63 h 112"/>
                  <a:gd name="T4" fmla="*/ 68 w 89"/>
                  <a:gd name="T5" fmla="*/ 112 h 112"/>
                  <a:gd name="T6" fmla="*/ 89 w 89"/>
                  <a:gd name="T7" fmla="*/ 97 h 112"/>
                  <a:gd name="T8" fmla="*/ 55 w 89"/>
                  <a:gd name="T9" fmla="*/ 49 h 112"/>
                  <a:gd name="T10" fmla="*/ 20 w 89"/>
                  <a:gd name="T11" fmla="*/ 0 h 112"/>
                  <a:gd name="T12" fmla="*/ 0 w 89"/>
                  <a:gd name="T13" fmla="*/ 1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0" y="15"/>
                    </a:moveTo>
                    <a:lnTo>
                      <a:pt x="34" y="63"/>
                    </a:lnTo>
                    <a:lnTo>
                      <a:pt x="68" y="112"/>
                    </a:lnTo>
                    <a:lnTo>
                      <a:pt x="89" y="97"/>
                    </a:lnTo>
                    <a:lnTo>
                      <a:pt x="55" y="49"/>
                    </a:lnTo>
                    <a:lnTo>
                      <a:pt x="2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9" name="Freeform 977"/>
              <p:cNvSpPr>
                <a:spLocks/>
              </p:cNvSpPr>
              <p:nvPr/>
            </p:nvSpPr>
            <p:spPr bwMode="auto">
              <a:xfrm>
                <a:off x="5088" y="4308"/>
                <a:ext cx="18" cy="22"/>
              </a:xfrm>
              <a:custGeom>
                <a:avLst/>
                <a:gdLst>
                  <a:gd name="T0" fmla="*/ 0 w 89"/>
                  <a:gd name="T1" fmla="*/ 15 h 112"/>
                  <a:gd name="T2" fmla="*/ 34 w 89"/>
                  <a:gd name="T3" fmla="*/ 63 h 112"/>
                  <a:gd name="T4" fmla="*/ 68 w 89"/>
                  <a:gd name="T5" fmla="*/ 112 h 112"/>
                  <a:gd name="T6" fmla="*/ 89 w 89"/>
                  <a:gd name="T7" fmla="*/ 97 h 112"/>
                  <a:gd name="T8" fmla="*/ 55 w 89"/>
                  <a:gd name="T9" fmla="*/ 49 h 112"/>
                  <a:gd name="T10" fmla="*/ 20 w 89"/>
                  <a:gd name="T11" fmla="*/ 0 h 112"/>
                  <a:gd name="T12" fmla="*/ 0 w 89"/>
                  <a:gd name="T13" fmla="*/ 1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12">
                    <a:moveTo>
                      <a:pt x="0" y="15"/>
                    </a:moveTo>
                    <a:lnTo>
                      <a:pt x="34" y="63"/>
                    </a:lnTo>
                    <a:lnTo>
                      <a:pt x="68" y="112"/>
                    </a:lnTo>
                    <a:lnTo>
                      <a:pt x="89" y="97"/>
                    </a:lnTo>
                    <a:lnTo>
                      <a:pt x="55" y="49"/>
                    </a:lnTo>
                    <a:lnTo>
                      <a:pt x="20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0" name="Freeform 978"/>
              <p:cNvSpPr>
                <a:spLocks/>
              </p:cNvSpPr>
              <p:nvPr/>
            </p:nvSpPr>
            <p:spPr bwMode="auto">
              <a:xfrm>
                <a:off x="5099" y="4318"/>
                <a:ext cx="7" cy="9"/>
              </a:xfrm>
              <a:custGeom>
                <a:avLst/>
                <a:gdLst>
                  <a:gd name="T0" fmla="*/ 0 w 35"/>
                  <a:gd name="T1" fmla="*/ 0 h 48"/>
                  <a:gd name="T2" fmla="*/ 34 w 35"/>
                  <a:gd name="T3" fmla="*/ 48 h 48"/>
                  <a:gd name="T4" fmla="*/ 35 w 35"/>
                  <a:gd name="T5" fmla="*/ 47 h 48"/>
                  <a:gd name="T6" fmla="*/ 0 w 35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34" y="48"/>
                    </a:lnTo>
                    <a:lnTo>
                      <a:pt x="35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1" name="Line 979"/>
              <p:cNvSpPr>
                <a:spLocks noChangeShapeType="1"/>
              </p:cNvSpPr>
              <p:nvPr/>
            </p:nvSpPr>
            <p:spPr bwMode="auto">
              <a:xfrm flipV="1">
                <a:off x="5106" y="43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2" name="Freeform 980"/>
              <p:cNvSpPr>
                <a:spLocks/>
              </p:cNvSpPr>
              <p:nvPr/>
            </p:nvSpPr>
            <p:spPr bwMode="auto">
              <a:xfrm>
                <a:off x="5092" y="4305"/>
                <a:ext cx="19" cy="22"/>
              </a:xfrm>
              <a:custGeom>
                <a:avLst/>
                <a:gdLst>
                  <a:gd name="T0" fmla="*/ 0 w 93"/>
                  <a:gd name="T1" fmla="*/ 16 h 111"/>
                  <a:gd name="T2" fmla="*/ 36 w 93"/>
                  <a:gd name="T3" fmla="*/ 64 h 111"/>
                  <a:gd name="T4" fmla="*/ 71 w 93"/>
                  <a:gd name="T5" fmla="*/ 111 h 111"/>
                  <a:gd name="T6" fmla="*/ 93 w 93"/>
                  <a:gd name="T7" fmla="*/ 95 h 111"/>
                  <a:gd name="T8" fmla="*/ 58 w 93"/>
                  <a:gd name="T9" fmla="*/ 47 h 111"/>
                  <a:gd name="T10" fmla="*/ 22 w 93"/>
                  <a:gd name="T11" fmla="*/ 0 h 111"/>
                  <a:gd name="T12" fmla="*/ 0 w 93"/>
                  <a:gd name="T13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0" y="16"/>
                    </a:moveTo>
                    <a:lnTo>
                      <a:pt x="36" y="64"/>
                    </a:lnTo>
                    <a:lnTo>
                      <a:pt x="71" y="111"/>
                    </a:lnTo>
                    <a:lnTo>
                      <a:pt x="93" y="95"/>
                    </a:lnTo>
                    <a:lnTo>
                      <a:pt x="58" y="47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3" name="Freeform 981"/>
              <p:cNvSpPr>
                <a:spLocks/>
              </p:cNvSpPr>
              <p:nvPr/>
            </p:nvSpPr>
            <p:spPr bwMode="auto">
              <a:xfrm>
                <a:off x="5092" y="4305"/>
                <a:ext cx="19" cy="22"/>
              </a:xfrm>
              <a:custGeom>
                <a:avLst/>
                <a:gdLst>
                  <a:gd name="T0" fmla="*/ 0 w 93"/>
                  <a:gd name="T1" fmla="*/ 16 h 111"/>
                  <a:gd name="T2" fmla="*/ 36 w 93"/>
                  <a:gd name="T3" fmla="*/ 64 h 111"/>
                  <a:gd name="T4" fmla="*/ 71 w 93"/>
                  <a:gd name="T5" fmla="*/ 111 h 111"/>
                  <a:gd name="T6" fmla="*/ 93 w 93"/>
                  <a:gd name="T7" fmla="*/ 95 h 111"/>
                  <a:gd name="T8" fmla="*/ 58 w 93"/>
                  <a:gd name="T9" fmla="*/ 47 h 111"/>
                  <a:gd name="T10" fmla="*/ 22 w 93"/>
                  <a:gd name="T11" fmla="*/ 0 h 111"/>
                  <a:gd name="T12" fmla="*/ 0 w 93"/>
                  <a:gd name="T13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1">
                    <a:moveTo>
                      <a:pt x="0" y="16"/>
                    </a:moveTo>
                    <a:lnTo>
                      <a:pt x="36" y="64"/>
                    </a:lnTo>
                    <a:lnTo>
                      <a:pt x="71" y="111"/>
                    </a:lnTo>
                    <a:lnTo>
                      <a:pt x="93" y="95"/>
                    </a:lnTo>
                    <a:lnTo>
                      <a:pt x="58" y="47"/>
                    </a:lnTo>
                    <a:lnTo>
                      <a:pt x="22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4" name="Freeform 982"/>
              <p:cNvSpPr>
                <a:spLocks/>
              </p:cNvSpPr>
              <p:nvPr/>
            </p:nvSpPr>
            <p:spPr bwMode="auto">
              <a:xfrm>
                <a:off x="5104" y="4314"/>
                <a:ext cx="7" cy="10"/>
              </a:xfrm>
              <a:custGeom>
                <a:avLst/>
                <a:gdLst>
                  <a:gd name="T0" fmla="*/ 0 w 37"/>
                  <a:gd name="T1" fmla="*/ 0 h 48"/>
                  <a:gd name="T2" fmla="*/ 35 w 37"/>
                  <a:gd name="T3" fmla="*/ 48 h 48"/>
                  <a:gd name="T4" fmla="*/ 37 w 37"/>
                  <a:gd name="T5" fmla="*/ 46 h 48"/>
                  <a:gd name="T6" fmla="*/ 0 w 37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8">
                    <a:moveTo>
                      <a:pt x="0" y="0"/>
                    </a:moveTo>
                    <a:lnTo>
                      <a:pt x="35" y="48"/>
                    </a:lnTo>
                    <a:lnTo>
                      <a:pt x="37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5" name="Line 983"/>
              <p:cNvSpPr>
                <a:spLocks noChangeShapeType="1"/>
              </p:cNvSpPr>
              <p:nvPr/>
            </p:nvSpPr>
            <p:spPr bwMode="auto">
              <a:xfrm flipV="1">
                <a:off x="5111" y="43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6" name="Freeform 984"/>
              <p:cNvSpPr>
                <a:spLocks/>
              </p:cNvSpPr>
              <p:nvPr/>
            </p:nvSpPr>
            <p:spPr bwMode="auto">
              <a:xfrm>
                <a:off x="5096" y="4302"/>
                <a:ext cx="19" cy="22"/>
              </a:xfrm>
              <a:custGeom>
                <a:avLst/>
                <a:gdLst>
                  <a:gd name="T0" fmla="*/ 0 w 96"/>
                  <a:gd name="T1" fmla="*/ 17 h 109"/>
                  <a:gd name="T2" fmla="*/ 38 w 96"/>
                  <a:gd name="T3" fmla="*/ 63 h 109"/>
                  <a:gd name="T4" fmla="*/ 75 w 96"/>
                  <a:gd name="T5" fmla="*/ 109 h 109"/>
                  <a:gd name="T6" fmla="*/ 96 w 96"/>
                  <a:gd name="T7" fmla="*/ 92 h 109"/>
                  <a:gd name="T8" fmla="*/ 58 w 96"/>
                  <a:gd name="T9" fmla="*/ 46 h 109"/>
                  <a:gd name="T10" fmla="*/ 20 w 96"/>
                  <a:gd name="T11" fmla="*/ 0 h 109"/>
                  <a:gd name="T12" fmla="*/ 0 w 96"/>
                  <a:gd name="T13" fmla="*/ 1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9">
                    <a:moveTo>
                      <a:pt x="0" y="17"/>
                    </a:moveTo>
                    <a:lnTo>
                      <a:pt x="38" y="63"/>
                    </a:lnTo>
                    <a:lnTo>
                      <a:pt x="75" y="109"/>
                    </a:lnTo>
                    <a:lnTo>
                      <a:pt x="96" y="92"/>
                    </a:lnTo>
                    <a:lnTo>
                      <a:pt x="58" y="46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7" name="Freeform 985"/>
              <p:cNvSpPr>
                <a:spLocks/>
              </p:cNvSpPr>
              <p:nvPr/>
            </p:nvSpPr>
            <p:spPr bwMode="auto">
              <a:xfrm>
                <a:off x="5096" y="4302"/>
                <a:ext cx="19" cy="22"/>
              </a:xfrm>
              <a:custGeom>
                <a:avLst/>
                <a:gdLst>
                  <a:gd name="T0" fmla="*/ 0 w 96"/>
                  <a:gd name="T1" fmla="*/ 17 h 109"/>
                  <a:gd name="T2" fmla="*/ 38 w 96"/>
                  <a:gd name="T3" fmla="*/ 63 h 109"/>
                  <a:gd name="T4" fmla="*/ 75 w 96"/>
                  <a:gd name="T5" fmla="*/ 109 h 109"/>
                  <a:gd name="T6" fmla="*/ 96 w 96"/>
                  <a:gd name="T7" fmla="*/ 92 h 109"/>
                  <a:gd name="T8" fmla="*/ 58 w 96"/>
                  <a:gd name="T9" fmla="*/ 46 h 109"/>
                  <a:gd name="T10" fmla="*/ 20 w 96"/>
                  <a:gd name="T11" fmla="*/ 0 h 109"/>
                  <a:gd name="T12" fmla="*/ 0 w 96"/>
                  <a:gd name="T13" fmla="*/ 1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9">
                    <a:moveTo>
                      <a:pt x="0" y="17"/>
                    </a:moveTo>
                    <a:lnTo>
                      <a:pt x="38" y="63"/>
                    </a:lnTo>
                    <a:lnTo>
                      <a:pt x="75" y="109"/>
                    </a:lnTo>
                    <a:lnTo>
                      <a:pt x="96" y="92"/>
                    </a:lnTo>
                    <a:lnTo>
                      <a:pt x="58" y="46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8" name="Freeform 986"/>
              <p:cNvSpPr>
                <a:spLocks/>
              </p:cNvSpPr>
              <p:nvPr/>
            </p:nvSpPr>
            <p:spPr bwMode="auto">
              <a:xfrm>
                <a:off x="5100" y="4302"/>
                <a:ext cx="8" cy="9"/>
              </a:xfrm>
              <a:custGeom>
                <a:avLst/>
                <a:gdLst>
                  <a:gd name="T0" fmla="*/ 38 w 38"/>
                  <a:gd name="T1" fmla="*/ 47 h 47"/>
                  <a:gd name="T2" fmla="*/ 0 w 38"/>
                  <a:gd name="T3" fmla="*/ 1 h 47"/>
                  <a:gd name="T4" fmla="*/ 1 w 38"/>
                  <a:gd name="T5" fmla="*/ 0 h 47"/>
                  <a:gd name="T6" fmla="*/ 38 w 38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47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9" name="Line 987"/>
              <p:cNvSpPr>
                <a:spLocks noChangeShapeType="1"/>
              </p:cNvSpPr>
              <p:nvPr/>
            </p:nvSpPr>
            <p:spPr bwMode="auto">
              <a:xfrm flipV="1">
                <a:off x="5100" y="4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0" name="Freeform 988"/>
              <p:cNvSpPr>
                <a:spLocks/>
              </p:cNvSpPr>
              <p:nvPr/>
            </p:nvSpPr>
            <p:spPr bwMode="auto">
              <a:xfrm>
                <a:off x="5100" y="4298"/>
                <a:ext cx="19" cy="22"/>
              </a:xfrm>
              <a:custGeom>
                <a:avLst/>
                <a:gdLst>
                  <a:gd name="T0" fmla="*/ 0 w 95"/>
                  <a:gd name="T1" fmla="*/ 16 h 110"/>
                  <a:gd name="T2" fmla="*/ 37 w 95"/>
                  <a:gd name="T3" fmla="*/ 63 h 110"/>
                  <a:gd name="T4" fmla="*/ 74 w 95"/>
                  <a:gd name="T5" fmla="*/ 110 h 110"/>
                  <a:gd name="T6" fmla="*/ 95 w 95"/>
                  <a:gd name="T7" fmla="*/ 94 h 110"/>
                  <a:gd name="T8" fmla="*/ 58 w 95"/>
                  <a:gd name="T9" fmla="*/ 47 h 110"/>
                  <a:gd name="T10" fmla="*/ 21 w 95"/>
                  <a:gd name="T11" fmla="*/ 0 h 110"/>
                  <a:gd name="T12" fmla="*/ 0 w 95"/>
                  <a:gd name="T13" fmla="*/ 1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10">
                    <a:moveTo>
                      <a:pt x="0" y="16"/>
                    </a:moveTo>
                    <a:lnTo>
                      <a:pt x="37" y="63"/>
                    </a:lnTo>
                    <a:lnTo>
                      <a:pt x="74" y="110"/>
                    </a:lnTo>
                    <a:lnTo>
                      <a:pt x="95" y="94"/>
                    </a:lnTo>
                    <a:lnTo>
                      <a:pt x="58" y="47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1" name="Freeform 989"/>
              <p:cNvSpPr>
                <a:spLocks/>
              </p:cNvSpPr>
              <p:nvPr/>
            </p:nvSpPr>
            <p:spPr bwMode="auto">
              <a:xfrm>
                <a:off x="5100" y="4298"/>
                <a:ext cx="19" cy="22"/>
              </a:xfrm>
              <a:custGeom>
                <a:avLst/>
                <a:gdLst>
                  <a:gd name="T0" fmla="*/ 0 w 95"/>
                  <a:gd name="T1" fmla="*/ 16 h 110"/>
                  <a:gd name="T2" fmla="*/ 37 w 95"/>
                  <a:gd name="T3" fmla="*/ 63 h 110"/>
                  <a:gd name="T4" fmla="*/ 74 w 95"/>
                  <a:gd name="T5" fmla="*/ 110 h 110"/>
                  <a:gd name="T6" fmla="*/ 95 w 95"/>
                  <a:gd name="T7" fmla="*/ 94 h 110"/>
                  <a:gd name="T8" fmla="*/ 58 w 95"/>
                  <a:gd name="T9" fmla="*/ 47 h 110"/>
                  <a:gd name="T10" fmla="*/ 21 w 95"/>
                  <a:gd name="T11" fmla="*/ 0 h 110"/>
                  <a:gd name="T12" fmla="*/ 0 w 95"/>
                  <a:gd name="T13" fmla="*/ 1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10">
                    <a:moveTo>
                      <a:pt x="0" y="16"/>
                    </a:moveTo>
                    <a:lnTo>
                      <a:pt x="37" y="63"/>
                    </a:lnTo>
                    <a:lnTo>
                      <a:pt x="74" y="110"/>
                    </a:lnTo>
                    <a:lnTo>
                      <a:pt x="95" y="94"/>
                    </a:lnTo>
                    <a:lnTo>
                      <a:pt x="58" y="47"/>
                    </a:lnTo>
                    <a:lnTo>
                      <a:pt x="21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2" name="Freeform 990"/>
              <p:cNvSpPr>
                <a:spLocks/>
              </p:cNvSpPr>
              <p:nvPr/>
            </p:nvSpPr>
            <p:spPr bwMode="auto">
              <a:xfrm>
                <a:off x="5112" y="4308"/>
                <a:ext cx="8" cy="9"/>
              </a:xfrm>
              <a:custGeom>
                <a:avLst/>
                <a:gdLst>
                  <a:gd name="T0" fmla="*/ 0 w 40"/>
                  <a:gd name="T1" fmla="*/ 0 h 47"/>
                  <a:gd name="T2" fmla="*/ 37 w 40"/>
                  <a:gd name="T3" fmla="*/ 47 h 47"/>
                  <a:gd name="T4" fmla="*/ 40 w 40"/>
                  <a:gd name="T5" fmla="*/ 44 h 47"/>
                  <a:gd name="T6" fmla="*/ 0 w 40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7">
                    <a:moveTo>
                      <a:pt x="0" y="0"/>
                    </a:moveTo>
                    <a:lnTo>
                      <a:pt x="37" y="47"/>
                    </a:lnTo>
                    <a:lnTo>
                      <a:pt x="4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3" name="Line 991"/>
              <p:cNvSpPr>
                <a:spLocks noChangeShapeType="1"/>
              </p:cNvSpPr>
              <p:nvPr/>
            </p:nvSpPr>
            <p:spPr bwMode="auto">
              <a:xfrm flipV="1">
                <a:off x="5119" y="43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4" name="Freeform 992"/>
              <p:cNvSpPr>
                <a:spLocks/>
              </p:cNvSpPr>
              <p:nvPr/>
            </p:nvSpPr>
            <p:spPr bwMode="auto">
              <a:xfrm>
                <a:off x="5104" y="4295"/>
                <a:ext cx="20" cy="22"/>
              </a:xfrm>
              <a:custGeom>
                <a:avLst/>
                <a:gdLst>
                  <a:gd name="T0" fmla="*/ 0 w 100"/>
                  <a:gd name="T1" fmla="*/ 18 h 106"/>
                  <a:gd name="T2" fmla="*/ 40 w 100"/>
                  <a:gd name="T3" fmla="*/ 62 h 106"/>
                  <a:gd name="T4" fmla="*/ 80 w 100"/>
                  <a:gd name="T5" fmla="*/ 106 h 106"/>
                  <a:gd name="T6" fmla="*/ 100 w 100"/>
                  <a:gd name="T7" fmla="*/ 87 h 106"/>
                  <a:gd name="T8" fmla="*/ 59 w 100"/>
                  <a:gd name="T9" fmla="*/ 44 h 106"/>
                  <a:gd name="T10" fmla="*/ 19 w 100"/>
                  <a:gd name="T11" fmla="*/ 0 h 106"/>
                  <a:gd name="T12" fmla="*/ 0 w 100"/>
                  <a:gd name="T13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0" y="18"/>
                    </a:move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7"/>
                    </a:lnTo>
                    <a:lnTo>
                      <a:pt x="59" y="44"/>
                    </a:lnTo>
                    <a:lnTo>
                      <a:pt x="1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5" name="Freeform 993"/>
              <p:cNvSpPr>
                <a:spLocks/>
              </p:cNvSpPr>
              <p:nvPr/>
            </p:nvSpPr>
            <p:spPr bwMode="auto">
              <a:xfrm>
                <a:off x="5104" y="4295"/>
                <a:ext cx="20" cy="22"/>
              </a:xfrm>
              <a:custGeom>
                <a:avLst/>
                <a:gdLst>
                  <a:gd name="T0" fmla="*/ 0 w 100"/>
                  <a:gd name="T1" fmla="*/ 18 h 106"/>
                  <a:gd name="T2" fmla="*/ 40 w 100"/>
                  <a:gd name="T3" fmla="*/ 62 h 106"/>
                  <a:gd name="T4" fmla="*/ 80 w 100"/>
                  <a:gd name="T5" fmla="*/ 106 h 106"/>
                  <a:gd name="T6" fmla="*/ 100 w 100"/>
                  <a:gd name="T7" fmla="*/ 87 h 106"/>
                  <a:gd name="T8" fmla="*/ 59 w 100"/>
                  <a:gd name="T9" fmla="*/ 44 h 106"/>
                  <a:gd name="T10" fmla="*/ 19 w 100"/>
                  <a:gd name="T11" fmla="*/ 0 h 106"/>
                  <a:gd name="T12" fmla="*/ 0 w 100"/>
                  <a:gd name="T13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0" y="18"/>
                    </a:move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7"/>
                    </a:lnTo>
                    <a:lnTo>
                      <a:pt x="59" y="44"/>
                    </a:lnTo>
                    <a:lnTo>
                      <a:pt x="19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6" name="Freeform 994"/>
              <p:cNvSpPr>
                <a:spLocks/>
              </p:cNvSpPr>
              <p:nvPr/>
            </p:nvSpPr>
            <p:spPr bwMode="auto">
              <a:xfrm>
                <a:off x="5108" y="4295"/>
                <a:ext cx="8" cy="9"/>
              </a:xfrm>
              <a:custGeom>
                <a:avLst/>
                <a:gdLst>
                  <a:gd name="T0" fmla="*/ 40 w 40"/>
                  <a:gd name="T1" fmla="*/ 45 h 45"/>
                  <a:gd name="T2" fmla="*/ 0 w 40"/>
                  <a:gd name="T3" fmla="*/ 1 h 45"/>
                  <a:gd name="T4" fmla="*/ 1 w 40"/>
                  <a:gd name="T5" fmla="*/ 0 h 45"/>
                  <a:gd name="T6" fmla="*/ 40 w 40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40" y="45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4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7" name="Line 995"/>
              <p:cNvSpPr>
                <a:spLocks noChangeShapeType="1"/>
              </p:cNvSpPr>
              <p:nvPr/>
            </p:nvSpPr>
            <p:spPr bwMode="auto">
              <a:xfrm flipV="1">
                <a:off x="5108" y="42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8" name="Freeform 996"/>
              <p:cNvSpPr>
                <a:spLocks/>
              </p:cNvSpPr>
              <p:nvPr/>
            </p:nvSpPr>
            <p:spPr bwMode="auto">
              <a:xfrm>
                <a:off x="5108" y="4292"/>
                <a:ext cx="19" cy="21"/>
              </a:xfrm>
              <a:custGeom>
                <a:avLst/>
                <a:gdLst>
                  <a:gd name="T0" fmla="*/ 0 w 98"/>
                  <a:gd name="T1" fmla="*/ 17 h 107"/>
                  <a:gd name="T2" fmla="*/ 39 w 98"/>
                  <a:gd name="T3" fmla="*/ 62 h 107"/>
                  <a:gd name="T4" fmla="*/ 79 w 98"/>
                  <a:gd name="T5" fmla="*/ 107 h 107"/>
                  <a:gd name="T6" fmla="*/ 98 w 98"/>
                  <a:gd name="T7" fmla="*/ 89 h 107"/>
                  <a:gd name="T8" fmla="*/ 59 w 98"/>
                  <a:gd name="T9" fmla="*/ 44 h 107"/>
                  <a:gd name="T10" fmla="*/ 20 w 98"/>
                  <a:gd name="T11" fmla="*/ 0 h 107"/>
                  <a:gd name="T12" fmla="*/ 0 w 98"/>
                  <a:gd name="T13" fmla="*/ 1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07">
                    <a:moveTo>
                      <a:pt x="0" y="17"/>
                    </a:moveTo>
                    <a:lnTo>
                      <a:pt x="39" y="62"/>
                    </a:lnTo>
                    <a:lnTo>
                      <a:pt x="79" y="107"/>
                    </a:lnTo>
                    <a:lnTo>
                      <a:pt x="98" y="89"/>
                    </a:lnTo>
                    <a:lnTo>
                      <a:pt x="59" y="44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9" name="Freeform 997"/>
              <p:cNvSpPr>
                <a:spLocks/>
              </p:cNvSpPr>
              <p:nvPr/>
            </p:nvSpPr>
            <p:spPr bwMode="auto">
              <a:xfrm>
                <a:off x="5108" y="4292"/>
                <a:ext cx="19" cy="21"/>
              </a:xfrm>
              <a:custGeom>
                <a:avLst/>
                <a:gdLst>
                  <a:gd name="T0" fmla="*/ 0 w 98"/>
                  <a:gd name="T1" fmla="*/ 17 h 107"/>
                  <a:gd name="T2" fmla="*/ 39 w 98"/>
                  <a:gd name="T3" fmla="*/ 62 h 107"/>
                  <a:gd name="T4" fmla="*/ 79 w 98"/>
                  <a:gd name="T5" fmla="*/ 107 h 107"/>
                  <a:gd name="T6" fmla="*/ 98 w 98"/>
                  <a:gd name="T7" fmla="*/ 89 h 107"/>
                  <a:gd name="T8" fmla="*/ 59 w 98"/>
                  <a:gd name="T9" fmla="*/ 44 h 107"/>
                  <a:gd name="T10" fmla="*/ 20 w 98"/>
                  <a:gd name="T11" fmla="*/ 0 h 107"/>
                  <a:gd name="T12" fmla="*/ 0 w 98"/>
                  <a:gd name="T13" fmla="*/ 1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07">
                    <a:moveTo>
                      <a:pt x="0" y="17"/>
                    </a:moveTo>
                    <a:lnTo>
                      <a:pt x="39" y="62"/>
                    </a:lnTo>
                    <a:lnTo>
                      <a:pt x="79" y="107"/>
                    </a:lnTo>
                    <a:lnTo>
                      <a:pt x="98" y="89"/>
                    </a:lnTo>
                    <a:lnTo>
                      <a:pt x="59" y="44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0" name="Freeform 998"/>
              <p:cNvSpPr>
                <a:spLocks/>
              </p:cNvSpPr>
              <p:nvPr/>
            </p:nvSpPr>
            <p:spPr bwMode="auto">
              <a:xfrm>
                <a:off x="5120" y="4301"/>
                <a:ext cx="8" cy="9"/>
              </a:xfrm>
              <a:custGeom>
                <a:avLst/>
                <a:gdLst>
                  <a:gd name="T0" fmla="*/ 0 w 40"/>
                  <a:gd name="T1" fmla="*/ 0 h 45"/>
                  <a:gd name="T2" fmla="*/ 39 w 40"/>
                  <a:gd name="T3" fmla="*/ 45 h 45"/>
                  <a:gd name="T4" fmla="*/ 40 w 40"/>
                  <a:gd name="T5" fmla="*/ 44 h 45"/>
                  <a:gd name="T6" fmla="*/ 0 w 40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0" y="0"/>
                    </a:moveTo>
                    <a:lnTo>
                      <a:pt x="39" y="45"/>
                    </a:lnTo>
                    <a:lnTo>
                      <a:pt x="4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1" name="Line 999"/>
              <p:cNvSpPr>
                <a:spLocks noChangeShapeType="1"/>
              </p:cNvSpPr>
              <p:nvPr/>
            </p:nvSpPr>
            <p:spPr bwMode="auto">
              <a:xfrm flipV="1">
                <a:off x="5127" y="43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2" name="Freeform 1000"/>
              <p:cNvSpPr>
                <a:spLocks/>
              </p:cNvSpPr>
              <p:nvPr/>
            </p:nvSpPr>
            <p:spPr bwMode="auto">
              <a:xfrm>
                <a:off x="5112" y="4288"/>
                <a:ext cx="20" cy="21"/>
              </a:xfrm>
              <a:custGeom>
                <a:avLst/>
                <a:gdLst>
                  <a:gd name="T0" fmla="*/ 0 w 100"/>
                  <a:gd name="T1" fmla="*/ 19 h 106"/>
                  <a:gd name="T2" fmla="*/ 40 w 100"/>
                  <a:gd name="T3" fmla="*/ 62 h 106"/>
                  <a:gd name="T4" fmla="*/ 80 w 100"/>
                  <a:gd name="T5" fmla="*/ 106 h 106"/>
                  <a:gd name="T6" fmla="*/ 100 w 100"/>
                  <a:gd name="T7" fmla="*/ 88 h 106"/>
                  <a:gd name="T8" fmla="*/ 60 w 100"/>
                  <a:gd name="T9" fmla="*/ 44 h 106"/>
                  <a:gd name="T10" fmla="*/ 19 w 100"/>
                  <a:gd name="T11" fmla="*/ 0 h 106"/>
                  <a:gd name="T12" fmla="*/ 0 w 100"/>
                  <a:gd name="T13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0" y="19"/>
                    </a:move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8"/>
                    </a:lnTo>
                    <a:lnTo>
                      <a:pt x="60" y="44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3" name="Freeform 1001"/>
              <p:cNvSpPr>
                <a:spLocks/>
              </p:cNvSpPr>
              <p:nvPr/>
            </p:nvSpPr>
            <p:spPr bwMode="auto">
              <a:xfrm>
                <a:off x="5112" y="4288"/>
                <a:ext cx="20" cy="21"/>
              </a:xfrm>
              <a:custGeom>
                <a:avLst/>
                <a:gdLst>
                  <a:gd name="T0" fmla="*/ 0 w 100"/>
                  <a:gd name="T1" fmla="*/ 19 h 106"/>
                  <a:gd name="T2" fmla="*/ 40 w 100"/>
                  <a:gd name="T3" fmla="*/ 62 h 106"/>
                  <a:gd name="T4" fmla="*/ 80 w 100"/>
                  <a:gd name="T5" fmla="*/ 106 h 106"/>
                  <a:gd name="T6" fmla="*/ 100 w 100"/>
                  <a:gd name="T7" fmla="*/ 88 h 106"/>
                  <a:gd name="T8" fmla="*/ 60 w 100"/>
                  <a:gd name="T9" fmla="*/ 44 h 106"/>
                  <a:gd name="T10" fmla="*/ 19 w 100"/>
                  <a:gd name="T11" fmla="*/ 0 h 106"/>
                  <a:gd name="T12" fmla="*/ 0 w 100"/>
                  <a:gd name="T13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6">
                    <a:moveTo>
                      <a:pt x="0" y="19"/>
                    </a:moveTo>
                    <a:lnTo>
                      <a:pt x="40" y="62"/>
                    </a:lnTo>
                    <a:lnTo>
                      <a:pt x="80" y="106"/>
                    </a:lnTo>
                    <a:lnTo>
                      <a:pt x="100" y="88"/>
                    </a:lnTo>
                    <a:lnTo>
                      <a:pt x="60" y="44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4" name="Freeform 1002"/>
              <p:cNvSpPr>
                <a:spLocks/>
              </p:cNvSpPr>
              <p:nvPr/>
            </p:nvSpPr>
            <p:spPr bwMode="auto">
              <a:xfrm>
                <a:off x="5124" y="4297"/>
                <a:ext cx="8" cy="9"/>
              </a:xfrm>
              <a:custGeom>
                <a:avLst/>
                <a:gdLst>
                  <a:gd name="T0" fmla="*/ 0 w 41"/>
                  <a:gd name="T1" fmla="*/ 0 h 44"/>
                  <a:gd name="T2" fmla="*/ 40 w 41"/>
                  <a:gd name="T3" fmla="*/ 44 h 44"/>
                  <a:gd name="T4" fmla="*/ 41 w 41"/>
                  <a:gd name="T5" fmla="*/ 41 h 44"/>
                  <a:gd name="T6" fmla="*/ 0 w 41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0" y="0"/>
                    </a:moveTo>
                    <a:lnTo>
                      <a:pt x="40" y="44"/>
                    </a:lnTo>
                    <a:lnTo>
                      <a:pt x="41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5" name="Line 1003"/>
              <p:cNvSpPr>
                <a:spLocks noChangeShapeType="1"/>
              </p:cNvSpPr>
              <p:nvPr/>
            </p:nvSpPr>
            <p:spPr bwMode="auto">
              <a:xfrm flipV="1">
                <a:off x="5132" y="43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6" name="Freeform 1004"/>
              <p:cNvSpPr>
                <a:spLocks/>
              </p:cNvSpPr>
              <p:nvPr/>
            </p:nvSpPr>
            <p:spPr bwMode="auto">
              <a:xfrm>
                <a:off x="5115" y="4285"/>
                <a:ext cx="20" cy="20"/>
              </a:xfrm>
              <a:custGeom>
                <a:avLst/>
                <a:gdLst>
                  <a:gd name="T0" fmla="*/ 0 w 101"/>
                  <a:gd name="T1" fmla="*/ 19 h 101"/>
                  <a:gd name="T2" fmla="*/ 42 w 101"/>
                  <a:gd name="T3" fmla="*/ 60 h 101"/>
                  <a:gd name="T4" fmla="*/ 83 w 101"/>
                  <a:gd name="T5" fmla="*/ 101 h 101"/>
                  <a:gd name="T6" fmla="*/ 101 w 101"/>
                  <a:gd name="T7" fmla="*/ 83 h 101"/>
                  <a:gd name="T8" fmla="*/ 60 w 101"/>
                  <a:gd name="T9" fmla="*/ 42 h 101"/>
                  <a:gd name="T10" fmla="*/ 19 w 101"/>
                  <a:gd name="T11" fmla="*/ 0 h 101"/>
                  <a:gd name="T12" fmla="*/ 0 w 101"/>
                  <a:gd name="T13" fmla="*/ 1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01">
                    <a:moveTo>
                      <a:pt x="0" y="19"/>
                    </a:moveTo>
                    <a:lnTo>
                      <a:pt x="42" y="60"/>
                    </a:lnTo>
                    <a:lnTo>
                      <a:pt x="83" y="101"/>
                    </a:lnTo>
                    <a:lnTo>
                      <a:pt x="101" y="83"/>
                    </a:lnTo>
                    <a:lnTo>
                      <a:pt x="60" y="42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7" name="Freeform 1005"/>
              <p:cNvSpPr>
                <a:spLocks/>
              </p:cNvSpPr>
              <p:nvPr/>
            </p:nvSpPr>
            <p:spPr bwMode="auto">
              <a:xfrm>
                <a:off x="5115" y="4285"/>
                <a:ext cx="20" cy="20"/>
              </a:xfrm>
              <a:custGeom>
                <a:avLst/>
                <a:gdLst>
                  <a:gd name="T0" fmla="*/ 0 w 101"/>
                  <a:gd name="T1" fmla="*/ 19 h 101"/>
                  <a:gd name="T2" fmla="*/ 42 w 101"/>
                  <a:gd name="T3" fmla="*/ 60 h 101"/>
                  <a:gd name="T4" fmla="*/ 83 w 101"/>
                  <a:gd name="T5" fmla="*/ 101 h 101"/>
                  <a:gd name="T6" fmla="*/ 101 w 101"/>
                  <a:gd name="T7" fmla="*/ 83 h 101"/>
                  <a:gd name="T8" fmla="*/ 60 w 101"/>
                  <a:gd name="T9" fmla="*/ 42 h 101"/>
                  <a:gd name="T10" fmla="*/ 19 w 101"/>
                  <a:gd name="T11" fmla="*/ 0 h 101"/>
                  <a:gd name="T12" fmla="*/ 0 w 101"/>
                  <a:gd name="T13" fmla="*/ 1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01">
                    <a:moveTo>
                      <a:pt x="0" y="19"/>
                    </a:moveTo>
                    <a:lnTo>
                      <a:pt x="42" y="60"/>
                    </a:lnTo>
                    <a:lnTo>
                      <a:pt x="83" y="101"/>
                    </a:lnTo>
                    <a:lnTo>
                      <a:pt x="101" y="83"/>
                    </a:lnTo>
                    <a:lnTo>
                      <a:pt x="60" y="42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8" name="Freeform 1006"/>
              <p:cNvSpPr>
                <a:spLocks/>
              </p:cNvSpPr>
              <p:nvPr/>
            </p:nvSpPr>
            <p:spPr bwMode="auto">
              <a:xfrm>
                <a:off x="5127" y="4293"/>
                <a:ext cx="8" cy="9"/>
              </a:xfrm>
              <a:custGeom>
                <a:avLst/>
                <a:gdLst>
                  <a:gd name="T0" fmla="*/ 0 w 41"/>
                  <a:gd name="T1" fmla="*/ 0 h 41"/>
                  <a:gd name="T2" fmla="*/ 41 w 41"/>
                  <a:gd name="T3" fmla="*/ 41 h 41"/>
                  <a:gd name="T4" fmla="*/ 41 w 41"/>
                  <a:gd name="T5" fmla="*/ 41 h 41"/>
                  <a:gd name="T6" fmla="*/ 0 w 41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0" y="0"/>
                    </a:moveTo>
                    <a:lnTo>
                      <a:pt x="41" y="41"/>
                    </a:lnTo>
                    <a:lnTo>
                      <a:pt x="41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9" name="Line 1007"/>
              <p:cNvSpPr>
                <a:spLocks noChangeShapeType="1"/>
              </p:cNvSpPr>
              <p:nvPr/>
            </p:nvSpPr>
            <p:spPr bwMode="auto">
              <a:xfrm>
                <a:off x="5135" y="43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560" name="Group 1008"/>
            <p:cNvGrpSpPr>
              <a:grpSpLocks/>
            </p:cNvGrpSpPr>
            <p:nvPr/>
          </p:nvGrpSpPr>
          <p:grpSpPr bwMode="auto">
            <a:xfrm>
              <a:off x="3778" y="3352"/>
              <a:ext cx="2336" cy="1565"/>
              <a:chOff x="3778" y="3329"/>
              <a:chExt cx="2336" cy="1565"/>
            </a:xfrm>
          </p:grpSpPr>
          <p:sp>
            <p:nvSpPr>
              <p:cNvPr id="24561" name="Freeform 1009"/>
              <p:cNvSpPr>
                <a:spLocks/>
              </p:cNvSpPr>
              <p:nvPr/>
            </p:nvSpPr>
            <p:spPr bwMode="auto">
              <a:xfrm>
                <a:off x="5119" y="4281"/>
                <a:ext cx="20" cy="21"/>
              </a:xfrm>
              <a:custGeom>
                <a:avLst/>
                <a:gdLst>
                  <a:gd name="T0" fmla="*/ 0 w 102"/>
                  <a:gd name="T1" fmla="*/ 19 h 102"/>
                  <a:gd name="T2" fmla="*/ 41 w 102"/>
                  <a:gd name="T3" fmla="*/ 61 h 102"/>
                  <a:gd name="T4" fmla="*/ 82 w 102"/>
                  <a:gd name="T5" fmla="*/ 102 h 102"/>
                  <a:gd name="T6" fmla="*/ 102 w 102"/>
                  <a:gd name="T7" fmla="*/ 82 h 102"/>
                  <a:gd name="T8" fmla="*/ 60 w 102"/>
                  <a:gd name="T9" fmla="*/ 41 h 102"/>
                  <a:gd name="T10" fmla="*/ 19 w 102"/>
                  <a:gd name="T11" fmla="*/ 0 h 102"/>
                  <a:gd name="T12" fmla="*/ 0 w 102"/>
                  <a:gd name="T13" fmla="*/ 1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0" y="19"/>
                    </a:moveTo>
                    <a:lnTo>
                      <a:pt x="41" y="61"/>
                    </a:lnTo>
                    <a:lnTo>
                      <a:pt x="82" y="102"/>
                    </a:lnTo>
                    <a:lnTo>
                      <a:pt x="102" y="82"/>
                    </a:lnTo>
                    <a:lnTo>
                      <a:pt x="60" y="41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2" name="Freeform 1010"/>
              <p:cNvSpPr>
                <a:spLocks/>
              </p:cNvSpPr>
              <p:nvPr/>
            </p:nvSpPr>
            <p:spPr bwMode="auto">
              <a:xfrm>
                <a:off x="5119" y="4281"/>
                <a:ext cx="20" cy="21"/>
              </a:xfrm>
              <a:custGeom>
                <a:avLst/>
                <a:gdLst>
                  <a:gd name="T0" fmla="*/ 0 w 102"/>
                  <a:gd name="T1" fmla="*/ 19 h 102"/>
                  <a:gd name="T2" fmla="*/ 41 w 102"/>
                  <a:gd name="T3" fmla="*/ 61 h 102"/>
                  <a:gd name="T4" fmla="*/ 82 w 102"/>
                  <a:gd name="T5" fmla="*/ 102 h 102"/>
                  <a:gd name="T6" fmla="*/ 102 w 102"/>
                  <a:gd name="T7" fmla="*/ 82 h 102"/>
                  <a:gd name="T8" fmla="*/ 60 w 102"/>
                  <a:gd name="T9" fmla="*/ 41 h 102"/>
                  <a:gd name="T10" fmla="*/ 19 w 102"/>
                  <a:gd name="T11" fmla="*/ 0 h 102"/>
                  <a:gd name="T12" fmla="*/ 0 w 102"/>
                  <a:gd name="T13" fmla="*/ 1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02">
                    <a:moveTo>
                      <a:pt x="0" y="19"/>
                    </a:moveTo>
                    <a:lnTo>
                      <a:pt x="41" y="61"/>
                    </a:lnTo>
                    <a:lnTo>
                      <a:pt x="82" y="102"/>
                    </a:lnTo>
                    <a:lnTo>
                      <a:pt x="102" y="82"/>
                    </a:lnTo>
                    <a:lnTo>
                      <a:pt x="60" y="41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3" name="Freeform 1011"/>
              <p:cNvSpPr>
                <a:spLocks/>
              </p:cNvSpPr>
              <p:nvPr/>
            </p:nvSpPr>
            <p:spPr bwMode="auto">
              <a:xfrm>
                <a:off x="5131" y="4289"/>
                <a:ext cx="9" cy="9"/>
              </a:xfrm>
              <a:custGeom>
                <a:avLst/>
                <a:gdLst>
                  <a:gd name="T0" fmla="*/ 0 w 44"/>
                  <a:gd name="T1" fmla="*/ 0 h 41"/>
                  <a:gd name="T2" fmla="*/ 42 w 44"/>
                  <a:gd name="T3" fmla="*/ 41 h 41"/>
                  <a:gd name="T4" fmla="*/ 44 w 44"/>
                  <a:gd name="T5" fmla="*/ 40 h 41"/>
                  <a:gd name="T6" fmla="*/ 0 w 44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1">
                    <a:moveTo>
                      <a:pt x="0" y="0"/>
                    </a:moveTo>
                    <a:lnTo>
                      <a:pt x="42" y="41"/>
                    </a:lnTo>
                    <a:lnTo>
                      <a:pt x="44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4" name="Line 1012"/>
              <p:cNvSpPr>
                <a:spLocks noChangeShapeType="1"/>
              </p:cNvSpPr>
              <p:nvPr/>
            </p:nvSpPr>
            <p:spPr bwMode="auto">
              <a:xfrm flipV="1">
                <a:off x="5139" y="42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5" name="Freeform 1013"/>
              <p:cNvSpPr>
                <a:spLocks/>
              </p:cNvSpPr>
              <p:nvPr/>
            </p:nvSpPr>
            <p:spPr bwMode="auto">
              <a:xfrm>
                <a:off x="5122" y="4278"/>
                <a:ext cx="21" cy="19"/>
              </a:xfrm>
              <a:custGeom>
                <a:avLst/>
                <a:gdLst>
                  <a:gd name="T0" fmla="*/ 0 w 104"/>
                  <a:gd name="T1" fmla="*/ 19 h 99"/>
                  <a:gd name="T2" fmla="*/ 43 w 104"/>
                  <a:gd name="T3" fmla="*/ 59 h 99"/>
                  <a:gd name="T4" fmla="*/ 87 w 104"/>
                  <a:gd name="T5" fmla="*/ 99 h 99"/>
                  <a:gd name="T6" fmla="*/ 104 w 104"/>
                  <a:gd name="T7" fmla="*/ 81 h 99"/>
                  <a:gd name="T8" fmla="*/ 61 w 104"/>
                  <a:gd name="T9" fmla="*/ 41 h 99"/>
                  <a:gd name="T10" fmla="*/ 17 w 104"/>
                  <a:gd name="T11" fmla="*/ 0 h 99"/>
                  <a:gd name="T12" fmla="*/ 0 w 104"/>
                  <a:gd name="T13" fmla="*/ 1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9">
                    <a:moveTo>
                      <a:pt x="0" y="19"/>
                    </a:moveTo>
                    <a:lnTo>
                      <a:pt x="43" y="59"/>
                    </a:lnTo>
                    <a:lnTo>
                      <a:pt x="87" y="99"/>
                    </a:lnTo>
                    <a:lnTo>
                      <a:pt x="104" y="81"/>
                    </a:lnTo>
                    <a:lnTo>
                      <a:pt x="61" y="41"/>
                    </a:lnTo>
                    <a:lnTo>
                      <a:pt x="17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6" name="Freeform 1014"/>
              <p:cNvSpPr>
                <a:spLocks/>
              </p:cNvSpPr>
              <p:nvPr/>
            </p:nvSpPr>
            <p:spPr bwMode="auto">
              <a:xfrm>
                <a:off x="5122" y="4278"/>
                <a:ext cx="21" cy="19"/>
              </a:xfrm>
              <a:custGeom>
                <a:avLst/>
                <a:gdLst>
                  <a:gd name="T0" fmla="*/ 0 w 104"/>
                  <a:gd name="T1" fmla="*/ 19 h 99"/>
                  <a:gd name="T2" fmla="*/ 43 w 104"/>
                  <a:gd name="T3" fmla="*/ 59 h 99"/>
                  <a:gd name="T4" fmla="*/ 87 w 104"/>
                  <a:gd name="T5" fmla="*/ 99 h 99"/>
                  <a:gd name="T6" fmla="*/ 104 w 104"/>
                  <a:gd name="T7" fmla="*/ 81 h 99"/>
                  <a:gd name="T8" fmla="*/ 61 w 104"/>
                  <a:gd name="T9" fmla="*/ 41 h 99"/>
                  <a:gd name="T10" fmla="*/ 17 w 104"/>
                  <a:gd name="T11" fmla="*/ 0 h 99"/>
                  <a:gd name="T12" fmla="*/ 0 w 104"/>
                  <a:gd name="T13" fmla="*/ 1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9">
                    <a:moveTo>
                      <a:pt x="0" y="19"/>
                    </a:moveTo>
                    <a:lnTo>
                      <a:pt x="43" y="59"/>
                    </a:lnTo>
                    <a:lnTo>
                      <a:pt x="87" y="99"/>
                    </a:lnTo>
                    <a:lnTo>
                      <a:pt x="104" y="81"/>
                    </a:lnTo>
                    <a:lnTo>
                      <a:pt x="61" y="41"/>
                    </a:lnTo>
                    <a:lnTo>
                      <a:pt x="17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7" name="Freeform 1015"/>
              <p:cNvSpPr>
                <a:spLocks/>
              </p:cNvSpPr>
              <p:nvPr/>
            </p:nvSpPr>
            <p:spPr bwMode="auto">
              <a:xfrm>
                <a:off x="5135" y="4286"/>
                <a:ext cx="8" cy="8"/>
              </a:xfrm>
              <a:custGeom>
                <a:avLst/>
                <a:gdLst>
                  <a:gd name="T0" fmla="*/ 0 w 43"/>
                  <a:gd name="T1" fmla="*/ 0 h 40"/>
                  <a:gd name="T2" fmla="*/ 43 w 43"/>
                  <a:gd name="T3" fmla="*/ 40 h 40"/>
                  <a:gd name="T4" fmla="*/ 43 w 43"/>
                  <a:gd name="T5" fmla="*/ 39 h 40"/>
                  <a:gd name="T6" fmla="*/ 0 w 43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0">
                    <a:moveTo>
                      <a:pt x="0" y="0"/>
                    </a:moveTo>
                    <a:lnTo>
                      <a:pt x="43" y="40"/>
                    </a:lnTo>
                    <a:lnTo>
                      <a:pt x="43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8" name="Line 1016"/>
              <p:cNvSpPr>
                <a:spLocks noChangeShapeType="1"/>
              </p:cNvSpPr>
              <p:nvPr/>
            </p:nvSpPr>
            <p:spPr bwMode="auto">
              <a:xfrm flipV="1">
                <a:off x="5143" y="42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9" name="Freeform 1017"/>
              <p:cNvSpPr>
                <a:spLocks/>
              </p:cNvSpPr>
              <p:nvPr/>
            </p:nvSpPr>
            <p:spPr bwMode="auto">
              <a:xfrm>
                <a:off x="5126" y="4274"/>
                <a:ext cx="21" cy="20"/>
              </a:xfrm>
              <a:custGeom>
                <a:avLst/>
                <a:gdLst>
                  <a:gd name="T0" fmla="*/ 0 w 106"/>
                  <a:gd name="T1" fmla="*/ 21 h 99"/>
                  <a:gd name="T2" fmla="*/ 44 w 106"/>
                  <a:gd name="T3" fmla="*/ 60 h 99"/>
                  <a:gd name="T4" fmla="*/ 87 w 106"/>
                  <a:gd name="T5" fmla="*/ 99 h 99"/>
                  <a:gd name="T6" fmla="*/ 106 w 106"/>
                  <a:gd name="T7" fmla="*/ 78 h 99"/>
                  <a:gd name="T8" fmla="*/ 62 w 106"/>
                  <a:gd name="T9" fmla="*/ 39 h 99"/>
                  <a:gd name="T10" fmla="*/ 18 w 106"/>
                  <a:gd name="T11" fmla="*/ 0 h 99"/>
                  <a:gd name="T12" fmla="*/ 0 w 106"/>
                  <a:gd name="T13" fmla="*/ 2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0" y="21"/>
                    </a:moveTo>
                    <a:lnTo>
                      <a:pt x="44" y="60"/>
                    </a:lnTo>
                    <a:lnTo>
                      <a:pt x="87" y="99"/>
                    </a:lnTo>
                    <a:lnTo>
                      <a:pt x="106" y="78"/>
                    </a:lnTo>
                    <a:lnTo>
                      <a:pt x="62" y="39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0" name="Freeform 1018"/>
              <p:cNvSpPr>
                <a:spLocks/>
              </p:cNvSpPr>
              <p:nvPr/>
            </p:nvSpPr>
            <p:spPr bwMode="auto">
              <a:xfrm>
                <a:off x="5126" y="4274"/>
                <a:ext cx="21" cy="20"/>
              </a:xfrm>
              <a:custGeom>
                <a:avLst/>
                <a:gdLst>
                  <a:gd name="T0" fmla="*/ 0 w 106"/>
                  <a:gd name="T1" fmla="*/ 21 h 99"/>
                  <a:gd name="T2" fmla="*/ 44 w 106"/>
                  <a:gd name="T3" fmla="*/ 60 h 99"/>
                  <a:gd name="T4" fmla="*/ 87 w 106"/>
                  <a:gd name="T5" fmla="*/ 99 h 99"/>
                  <a:gd name="T6" fmla="*/ 106 w 106"/>
                  <a:gd name="T7" fmla="*/ 78 h 99"/>
                  <a:gd name="T8" fmla="*/ 62 w 106"/>
                  <a:gd name="T9" fmla="*/ 39 h 99"/>
                  <a:gd name="T10" fmla="*/ 18 w 106"/>
                  <a:gd name="T11" fmla="*/ 0 h 99"/>
                  <a:gd name="T12" fmla="*/ 0 w 106"/>
                  <a:gd name="T13" fmla="*/ 2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9">
                    <a:moveTo>
                      <a:pt x="0" y="21"/>
                    </a:moveTo>
                    <a:lnTo>
                      <a:pt x="44" y="60"/>
                    </a:lnTo>
                    <a:lnTo>
                      <a:pt x="87" y="99"/>
                    </a:lnTo>
                    <a:lnTo>
                      <a:pt x="106" y="78"/>
                    </a:lnTo>
                    <a:lnTo>
                      <a:pt x="62" y="39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1" name="Freeform 1019"/>
              <p:cNvSpPr>
                <a:spLocks/>
              </p:cNvSpPr>
              <p:nvPr/>
            </p:nvSpPr>
            <p:spPr bwMode="auto">
              <a:xfrm>
                <a:off x="5138" y="4282"/>
                <a:ext cx="9" cy="7"/>
              </a:xfrm>
              <a:custGeom>
                <a:avLst/>
                <a:gdLst>
                  <a:gd name="T0" fmla="*/ 0 w 45"/>
                  <a:gd name="T1" fmla="*/ 0 h 39"/>
                  <a:gd name="T2" fmla="*/ 44 w 45"/>
                  <a:gd name="T3" fmla="*/ 39 h 39"/>
                  <a:gd name="T4" fmla="*/ 45 w 45"/>
                  <a:gd name="T5" fmla="*/ 39 h 39"/>
                  <a:gd name="T6" fmla="*/ 0 w 45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9">
                    <a:moveTo>
                      <a:pt x="0" y="0"/>
                    </a:moveTo>
                    <a:lnTo>
                      <a:pt x="44" y="39"/>
                    </a:lnTo>
                    <a:lnTo>
                      <a:pt x="45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2" name="Line 1020"/>
              <p:cNvSpPr>
                <a:spLocks noChangeShapeType="1"/>
              </p:cNvSpPr>
              <p:nvPr/>
            </p:nvSpPr>
            <p:spPr bwMode="auto">
              <a:xfrm>
                <a:off x="5147" y="42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3" name="Freeform 1021"/>
              <p:cNvSpPr>
                <a:spLocks/>
              </p:cNvSpPr>
              <p:nvPr/>
            </p:nvSpPr>
            <p:spPr bwMode="auto">
              <a:xfrm>
                <a:off x="5129" y="4270"/>
                <a:ext cx="22" cy="19"/>
              </a:xfrm>
              <a:custGeom>
                <a:avLst/>
                <a:gdLst>
                  <a:gd name="T0" fmla="*/ 0 w 107"/>
                  <a:gd name="T1" fmla="*/ 20 h 98"/>
                  <a:gd name="T2" fmla="*/ 45 w 107"/>
                  <a:gd name="T3" fmla="*/ 59 h 98"/>
                  <a:gd name="T4" fmla="*/ 90 w 107"/>
                  <a:gd name="T5" fmla="*/ 98 h 98"/>
                  <a:gd name="T6" fmla="*/ 107 w 107"/>
                  <a:gd name="T7" fmla="*/ 79 h 98"/>
                  <a:gd name="T8" fmla="*/ 62 w 107"/>
                  <a:gd name="T9" fmla="*/ 39 h 98"/>
                  <a:gd name="T10" fmla="*/ 18 w 107"/>
                  <a:gd name="T11" fmla="*/ 0 h 98"/>
                  <a:gd name="T12" fmla="*/ 0 w 107"/>
                  <a:gd name="T13" fmla="*/ 2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98">
                    <a:moveTo>
                      <a:pt x="0" y="20"/>
                    </a:moveTo>
                    <a:lnTo>
                      <a:pt x="45" y="59"/>
                    </a:lnTo>
                    <a:lnTo>
                      <a:pt x="90" y="98"/>
                    </a:lnTo>
                    <a:lnTo>
                      <a:pt x="107" y="79"/>
                    </a:lnTo>
                    <a:lnTo>
                      <a:pt x="62" y="39"/>
                    </a:lnTo>
                    <a:lnTo>
                      <a:pt x="18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4" name="Freeform 1022"/>
              <p:cNvSpPr>
                <a:spLocks/>
              </p:cNvSpPr>
              <p:nvPr/>
            </p:nvSpPr>
            <p:spPr bwMode="auto">
              <a:xfrm>
                <a:off x="5129" y="4270"/>
                <a:ext cx="22" cy="19"/>
              </a:xfrm>
              <a:custGeom>
                <a:avLst/>
                <a:gdLst>
                  <a:gd name="T0" fmla="*/ 0 w 107"/>
                  <a:gd name="T1" fmla="*/ 20 h 98"/>
                  <a:gd name="T2" fmla="*/ 45 w 107"/>
                  <a:gd name="T3" fmla="*/ 59 h 98"/>
                  <a:gd name="T4" fmla="*/ 90 w 107"/>
                  <a:gd name="T5" fmla="*/ 98 h 98"/>
                  <a:gd name="T6" fmla="*/ 107 w 107"/>
                  <a:gd name="T7" fmla="*/ 79 h 98"/>
                  <a:gd name="T8" fmla="*/ 62 w 107"/>
                  <a:gd name="T9" fmla="*/ 39 h 98"/>
                  <a:gd name="T10" fmla="*/ 18 w 107"/>
                  <a:gd name="T11" fmla="*/ 0 h 98"/>
                  <a:gd name="T12" fmla="*/ 0 w 107"/>
                  <a:gd name="T13" fmla="*/ 2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98">
                    <a:moveTo>
                      <a:pt x="0" y="20"/>
                    </a:moveTo>
                    <a:lnTo>
                      <a:pt x="45" y="59"/>
                    </a:lnTo>
                    <a:lnTo>
                      <a:pt x="90" y="98"/>
                    </a:lnTo>
                    <a:lnTo>
                      <a:pt x="107" y="79"/>
                    </a:lnTo>
                    <a:lnTo>
                      <a:pt x="62" y="39"/>
                    </a:lnTo>
                    <a:lnTo>
                      <a:pt x="18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5" name="Freeform 1023"/>
              <p:cNvSpPr>
                <a:spLocks/>
              </p:cNvSpPr>
              <p:nvPr/>
            </p:nvSpPr>
            <p:spPr bwMode="auto">
              <a:xfrm>
                <a:off x="5142" y="4278"/>
                <a:ext cx="9" cy="8"/>
              </a:xfrm>
              <a:custGeom>
                <a:avLst/>
                <a:gdLst>
                  <a:gd name="T0" fmla="*/ 0 w 46"/>
                  <a:gd name="T1" fmla="*/ 0 h 40"/>
                  <a:gd name="T2" fmla="*/ 45 w 46"/>
                  <a:gd name="T3" fmla="*/ 40 h 40"/>
                  <a:gd name="T4" fmla="*/ 46 w 46"/>
                  <a:gd name="T5" fmla="*/ 38 h 40"/>
                  <a:gd name="T6" fmla="*/ 0 w 46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lnTo>
                      <a:pt x="45" y="40"/>
                    </a:lnTo>
                    <a:lnTo>
                      <a:pt x="46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6" name="Line 1024"/>
              <p:cNvSpPr>
                <a:spLocks noChangeShapeType="1"/>
              </p:cNvSpPr>
              <p:nvPr/>
            </p:nvSpPr>
            <p:spPr bwMode="auto">
              <a:xfrm flipV="1">
                <a:off x="5151" y="42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7" name="Freeform 1025"/>
              <p:cNvSpPr>
                <a:spLocks/>
              </p:cNvSpPr>
              <p:nvPr/>
            </p:nvSpPr>
            <p:spPr bwMode="auto">
              <a:xfrm>
                <a:off x="5132" y="4266"/>
                <a:ext cx="22" cy="19"/>
              </a:xfrm>
              <a:custGeom>
                <a:avLst/>
                <a:gdLst>
                  <a:gd name="T0" fmla="*/ 0 w 110"/>
                  <a:gd name="T1" fmla="*/ 21 h 96"/>
                  <a:gd name="T2" fmla="*/ 46 w 110"/>
                  <a:gd name="T3" fmla="*/ 58 h 96"/>
                  <a:gd name="T4" fmla="*/ 92 w 110"/>
                  <a:gd name="T5" fmla="*/ 96 h 96"/>
                  <a:gd name="T6" fmla="*/ 110 w 110"/>
                  <a:gd name="T7" fmla="*/ 76 h 96"/>
                  <a:gd name="T8" fmla="*/ 64 w 110"/>
                  <a:gd name="T9" fmla="*/ 38 h 96"/>
                  <a:gd name="T10" fmla="*/ 18 w 110"/>
                  <a:gd name="T11" fmla="*/ 0 h 96"/>
                  <a:gd name="T12" fmla="*/ 0 w 110"/>
                  <a:gd name="T13" fmla="*/ 2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6">
                    <a:moveTo>
                      <a:pt x="0" y="21"/>
                    </a:moveTo>
                    <a:lnTo>
                      <a:pt x="46" y="58"/>
                    </a:lnTo>
                    <a:lnTo>
                      <a:pt x="92" y="96"/>
                    </a:lnTo>
                    <a:lnTo>
                      <a:pt x="110" y="76"/>
                    </a:lnTo>
                    <a:lnTo>
                      <a:pt x="64" y="38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8" name="Freeform 1026"/>
              <p:cNvSpPr>
                <a:spLocks/>
              </p:cNvSpPr>
              <p:nvPr/>
            </p:nvSpPr>
            <p:spPr bwMode="auto">
              <a:xfrm>
                <a:off x="5132" y="4266"/>
                <a:ext cx="22" cy="19"/>
              </a:xfrm>
              <a:custGeom>
                <a:avLst/>
                <a:gdLst>
                  <a:gd name="T0" fmla="*/ 0 w 110"/>
                  <a:gd name="T1" fmla="*/ 21 h 96"/>
                  <a:gd name="T2" fmla="*/ 46 w 110"/>
                  <a:gd name="T3" fmla="*/ 58 h 96"/>
                  <a:gd name="T4" fmla="*/ 92 w 110"/>
                  <a:gd name="T5" fmla="*/ 96 h 96"/>
                  <a:gd name="T6" fmla="*/ 110 w 110"/>
                  <a:gd name="T7" fmla="*/ 76 h 96"/>
                  <a:gd name="T8" fmla="*/ 64 w 110"/>
                  <a:gd name="T9" fmla="*/ 38 h 96"/>
                  <a:gd name="T10" fmla="*/ 18 w 110"/>
                  <a:gd name="T11" fmla="*/ 0 h 96"/>
                  <a:gd name="T12" fmla="*/ 0 w 110"/>
                  <a:gd name="T13" fmla="*/ 2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6">
                    <a:moveTo>
                      <a:pt x="0" y="21"/>
                    </a:moveTo>
                    <a:lnTo>
                      <a:pt x="46" y="58"/>
                    </a:lnTo>
                    <a:lnTo>
                      <a:pt x="92" y="96"/>
                    </a:lnTo>
                    <a:lnTo>
                      <a:pt x="110" y="76"/>
                    </a:lnTo>
                    <a:lnTo>
                      <a:pt x="64" y="38"/>
                    </a:lnTo>
                    <a:lnTo>
                      <a:pt x="18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9" name="Freeform 1027"/>
              <p:cNvSpPr>
                <a:spLocks/>
              </p:cNvSpPr>
              <p:nvPr/>
            </p:nvSpPr>
            <p:spPr bwMode="auto">
              <a:xfrm>
                <a:off x="5145" y="4274"/>
                <a:ext cx="10" cy="7"/>
              </a:xfrm>
              <a:custGeom>
                <a:avLst/>
                <a:gdLst>
                  <a:gd name="T0" fmla="*/ 0 w 47"/>
                  <a:gd name="T1" fmla="*/ 0 h 38"/>
                  <a:gd name="T2" fmla="*/ 46 w 47"/>
                  <a:gd name="T3" fmla="*/ 38 h 38"/>
                  <a:gd name="T4" fmla="*/ 47 w 47"/>
                  <a:gd name="T5" fmla="*/ 37 h 38"/>
                  <a:gd name="T6" fmla="*/ 0 w 47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8">
                    <a:moveTo>
                      <a:pt x="0" y="0"/>
                    </a:moveTo>
                    <a:lnTo>
                      <a:pt x="46" y="38"/>
                    </a:lnTo>
                    <a:lnTo>
                      <a:pt x="4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0" name="Line 1028"/>
              <p:cNvSpPr>
                <a:spLocks noChangeShapeType="1"/>
              </p:cNvSpPr>
              <p:nvPr/>
            </p:nvSpPr>
            <p:spPr bwMode="auto">
              <a:xfrm flipV="1">
                <a:off x="5154" y="42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1" name="Freeform 1029"/>
              <p:cNvSpPr>
                <a:spLocks/>
              </p:cNvSpPr>
              <p:nvPr/>
            </p:nvSpPr>
            <p:spPr bwMode="auto">
              <a:xfrm>
                <a:off x="5136" y="4262"/>
                <a:ext cx="22" cy="19"/>
              </a:xfrm>
              <a:custGeom>
                <a:avLst/>
                <a:gdLst>
                  <a:gd name="T0" fmla="*/ 0 w 111"/>
                  <a:gd name="T1" fmla="*/ 21 h 95"/>
                  <a:gd name="T2" fmla="*/ 48 w 111"/>
                  <a:gd name="T3" fmla="*/ 58 h 95"/>
                  <a:gd name="T4" fmla="*/ 95 w 111"/>
                  <a:gd name="T5" fmla="*/ 95 h 95"/>
                  <a:gd name="T6" fmla="*/ 111 w 111"/>
                  <a:gd name="T7" fmla="*/ 74 h 95"/>
                  <a:gd name="T8" fmla="*/ 64 w 111"/>
                  <a:gd name="T9" fmla="*/ 37 h 95"/>
                  <a:gd name="T10" fmla="*/ 17 w 111"/>
                  <a:gd name="T11" fmla="*/ 0 h 95"/>
                  <a:gd name="T12" fmla="*/ 0 w 111"/>
                  <a:gd name="T13" fmla="*/ 2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95">
                    <a:moveTo>
                      <a:pt x="0" y="21"/>
                    </a:moveTo>
                    <a:lnTo>
                      <a:pt x="48" y="58"/>
                    </a:lnTo>
                    <a:lnTo>
                      <a:pt x="95" y="95"/>
                    </a:lnTo>
                    <a:lnTo>
                      <a:pt x="111" y="74"/>
                    </a:lnTo>
                    <a:lnTo>
                      <a:pt x="64" y="37"/>
                    </a:lnTo>
                    <a:lnTo>
                      <a:pt x="1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2" name="Freeform 1030"/>
              <p:cNvSpPr>
                <a:spLocks/>
              </p:cNvSpPr>
              <p:nvPr/>
            </p:nvSpPr>
            <p:spPr bwMode="auto">
              <a:xfrm>
                <a:off x="5136" y="4262"/>
                <a:ext cx="22" cy="19"/>
              </a:xfrm>
              <a:custGeom>
                <a:avLst/>
                <a:gdLst>
                  <a:gd name="T0" fmla="*/ 0 w 111"/>
                  <a:gd name="T1" fmla="*/ 21 h 95"/>
                  <a:gd name="T2" fmla="*/ 48 w 111"/>
                  <a:gd name="T3" fmla="*/ 58 h 95"/>
                  <a:gd name="T4" fmla="*/ 95 w 111"/>
                  <a:gd name="T5" fmla="*/ 95 h 95"/>
                  <a:gd name="T6" fmla="*/ 111 w 111"/>
                  <a:gd name="T7" fmla="*/ 74 h 95"/>
                  <a:gd name="T8" fmla="*/ 64 w 111"/>
                  <a:gd name="T9" fmla="*/ 37 h 95"/>
                  <a:gd name="T10" fmla="*/ 17 w 111"/>
                  <a:gd name="T11" fmla="*/ 0 h 95"/>
                  <a:gd name="T12" fmla="*/ 0 w 111"/>
                  <a:gd name="T13" fmla="*/ 2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95">
                    <a:moveTo>
                      <a:pt x="0" y="21"/>
                    </a:moveTo>
                    <a:lnTo>
                      <a:pt x="48" y="58"/>
                    </a:lnTo>
                    <a:lnTo>
                      <a:pt x="95" y="95"/>
                    </a:lnTo>
                    <a:lnTo>
                      <a:pt x="111" y="74"/>
                    </a:lnTo>
                    <a:lnTo>
                      <a:pt x="64" y="37"/>
                    </a:lnTo>
                    <a:lnTo>
                      <a:pt x="17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3" name="Freeform 1031"/>
              <p:cNvSpPr>
                <a:spLocks/>
              </p:cNvSpPr>
              <p:nvPr/>
            </p:nvSpPr>
            <p:spPr bwMode="auto">
              <a:xfrm>
                <a:off x="5148" y="4269"/>
                <a:ext cx="10" cy="8"/>
              </a:xfrm>
              <a:custGeom>
                <a:avLst/>
                <a:gdLst>
                  <a:gd name="T0" fmla="*/ 0 w 47"/>
                  <a:gd name="T1" fmla="*/ 0 h 37"/>
                  <a:gd name="T2" fmla="*/ 47 w 47"/>
                  <a:gd name="T3" fmla="*/ 37 h 37"/>
                  <a:gd name="T4" fmla="*/ 47 w 47"/>
                  <a:gd name="T5" fmla="*/ 37 h 37"/>
                  <a:gd name="T6" fmla="*/ 0 w 47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0" y="0"/>
                    </a:moveTo>
                    <a:lnTo>
                      <a:pt x="47" y="37"/>
                    </a:lnTo>
                    <a:lnTo>
                      <a:pt x="4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4" name="Line 1032"/>
              <p:cNvSpPr>
                <a:spLocks noChangeShapeType="1"/>
              </p:cNvSpPr>
              <p:nvPr/>
            </p:nvSpPr>
            <p:spPr bwMode="auto">
              <a:xfrm>
                <a:off x="5158" y="42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5" name="Freeform 1033"/>
              <p:cNvSpPr>
                <a:spLocks/>
              </p:cNvSpPr>
              <p:nvPr/>
            </p:nvSpPr>
            <p:spPr bwMode="auto">
              <a:xfrm>
                <a:off x="5139" y="4258"/>
                <a:ext cx="22" cy="19"/>
              </a:xfrm>
              <a:custGeom>
                <a:avLst/>
                <a:gdLst>
                  <a:gd name="T0" fmla="*/ 0 w 110"/>
                  <a:gd name="T1" fmla="*/ 20 h 94"/>
                  <a:gd name="T2" fmla="*/ 47 w 110"/>
                  <a:gd name="T3" fmla="*/ 57 h 94"/>
                  <a:gd name="T4" fmla="*/ 94 w 110"/>
                  <a:gd name="T5" fmla="*/ 94 h 94"/>
                  <a:gd name="T6" fmla="*/ 110 w 110"/>
                  <a:gd name="T7" fmla="*/ 73 h 94"/>
                  <a:gd name="T8" fmla="*/ 63 w 110"/>
                  <a:gd name="T9" fmla="*/ 36 h 94"/>
                  <a:gd name="T10" fmla="*/ 16 w 110"/>
                  <a:gd name="T11" fmla="*/ 0 h 94"/>
                  <a:gd name="T12" fmla="*/ 0 w 110"/>
                  <a:gd name="T13" fmla="*/ 2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0" y="20"/>
                    </a:moveTo>
                    <a:lnTo>
                      <a:pt x="47" y="57"/>
                    </a:lnTo>
                    <a:lnTo>
                      <a:pt x="94" y="94"/>
                    </a:lnTo>
                    <a:lnTo>
                      <a:pt x="110" y="73"/>
                    </a:lnTo>
                    <a:lnTo>
                      <a:pt x="63" y="36"/>
                    </a:lnTo>
                    <a:lnTo>
                      <a:pt x="16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6" name="Freeform 1034"/>
              <p:cNvSpPr>
                <a:spLocks/>
              </p:cNvSpPr>
              <p:nvPr/>
            </p:nvSpPr>
            <p:spPr bwMode="auto">
              <a:xfrm>
                <a:off x="5139" y="4258"/>
                <a:ext cx="22" cy="19"/>
              </a:xfrm>
              <a:custGeom>
                <a:avLst/>
                <a:gdLst>
                  <a:gd name="T0" fmla="*/ 0 w 110"/>
                  <a:gd name="T1" fmla="*/ 20 h 94"/>
                  <a:gd name="T2" fmla="*/ 47 w 110"/>
                  <a:gd name="T3" fmla="*/ 57 h 94"/>
                  <a:gd name="T4" fmla="*/ 94 w 110"/>
                  <a:gd name="T5" fmla="*/ 94 h 94"/>
                  <a:gd name="T6" fmla="*/ 110 w 110"/>
                  <a:gd name="T7" fmla="*/ 73 h 94"/>
                  <a:gd name="T8" fmla="*/ 63 w 110"/>
                  <a:gd name="T9" fmla="*/ 36 h 94"/>
                  <a:gd name="T10" fmla="*/ 16 w 110"/>
                  <a:gd name="T11" fmla="*/ 0 h 94"/>
                  <a:gd name="T12" fmla="*/ 0 w 110"/>
                  <a:gd name="T13" fmla="*/ 2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4">
                    <a:moveTo>
                      <a:pt x="0" y="20"/>
                    </a:moveTo>
                    <a:lnTo>
                      <a:pt x="47" y="57"/>
                    </a:lnTo>
                    <a:lnTo>
                      <a:pt x="94" y="94"/>
                    </a:lnTo>
                    <a:lnTo>
                      <a:pt x="110" y="73"/>
                    </a:lnTo>
                    <a:lnTo>
                      <a:pt x="63" y="36"/>
                    </a:lnTo>
                    <a:lnTo>
                      <a:pt x="16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7" name="Freeform 1035"/>
              <p:cNvSpPr>
                <a:spLocks/>
              </p:cNvSpPr>
              <p:nvPr/>
            </p:nvSpPr>
            <p:spPr bwMode="auto">
              <a:xfrm>
                <a:off x="5152" y="4265"/>
                <a:ext cx="9" cy="8"/>
              </a:xfrm>
              <a:custGeom>
                <a:avLst/>
                <a:gdLst>
                  <a:gd name="T0" fmla="*/ 0 w 47"/>
                  <a:gd name="T1" fmla="*/ 0 h 37"/>
                  <a:gd name="T2" fmla="*/ 47 w 47"/>
                  <a:gd name="T3" fmla="*/ 37 h 37"/>
                  <a:gd name="T4" fmla="*/ 47 w 47"/>
                  <a:gd name="T5" fmla="*/ 36 h 37"/>
                  <a:gd name="T6" fmla="*/ 0 w 47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7">
                    <a:moveTo>
                      <a:pt x="0" y="0"/>
                    </a:moveTo>
                    <a:lnTo>
                      <a:pt x="47" y="37"/>
                    </a:lnTo>
                    <a:lnTo>
                      <a:pt x="4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8" name="Line 1036"/>
              <p:cNvSpPr>
                <a:spLocks noChangeShapeType="1"/>
              </p:cNvSpPr>
              <p:nvPr/>
            </p:nvSpPr>
            <p:spPr bwMode="auto">
              <a:xfrm flipV="1">
                <a:off x="5161" y="42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9" name="Freeform 1037"/>
              <p:cNvSpPr>
                <a:spLocks/>
              </p:cNvSpPr>
              <p:nvPr/>
            </p:nvSpPr>
            <p:spPr bwMode="auto">
              <a:xfrm>
                <a:off x="5142" y="4254"/>
                <a:ext cx="22" cy="18"/>
              </a:xfrm>
              <a:custGeom>
                <a:avLst/>
                <a:gdLst>
                  <a:gd name="T0" fmla="*/ 0 w 110"/>
                  <a:gd name="T1" fmla="*/ 22 h 93"/>
                  <a:gd name="T2" fmla="*/ 47 w 110"/>
                  <a:gd name="T3" fmla="*/ 57 h 93"/>
                  <a:gd name="T4" fmla="*/ 94 w 110"/>
                  <a:gd name="T5" fmla="*/ 93 h 93"/>
                  <a:gd name="T6" fmla="*/ 110 w 110"/>
                  <a:gd name="T7" fmla="*/ 71 h 93"/>
                  <a:gd name="T8" fmla="*/ 63 w 110"/>
                  <a:gd name="T9" fmla="*/ 36 h 93"/>
                  <a:gd name="T10" fmla="*/ 16 w 110"/>
                  <a:gd name="T11" fmla="*/ 0 h 93"/>
                  <a:gd name="T12" fmla="*/ 0 w 110"/>
                  <a:gd name="T13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0" y="22"/>
                    </a:moveTo>
                    <a:lnTo>
                      <a:pt x="47" y="57"/>
                    </a:lnTo>
                    <a:lnTo>
                      <a:pt x="94" y="93"/>
                    </a:lnTo>
                    <a:lnTo>
                      <a:pt x="110" y="71"/>
                    </a:lnTo>
                    <a:lnTo>
                      <a:pt x="63" y="36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0" name="Freeform 1038"/>
              <p:cNvSpPr>
                <a:spLocks/>
              </p:cNvSpPr>
              <p:nvPr/>
            </p:nvSpPr>
            <p:spPr bwMode="auto">
              <a:xfrm>
                <a:off x="5142" y="4254"/>
                <a:ext cx="22" cy="18"/>
              </a:xfrm>
              <a:custGeom>
                <a:avLst/>
                <a:gdLst>
                  <a:gd name="T0" fmla="*/ 0 w 110"/>
                  <a:gd name="T1" fmla="*/ 22 h 93"/>
                  <a:gd name="T2" fmla="*/ 47 w 110"/>
                  <a:gd name="T3" fmla="*/ 57 h 93"/>
                  <a:gd name="T4" fmla="*/ 94 w 110"/>
                  <a:gd name="T5" fmla="*/ 93 h 93"/>
                  <a:gd name="T6" fmla="*/ 110 w 110"/>
                  <a:gd name="T7" fmla="*/ 71 h 93"/>
                  <a:gd name="T8" fmla="*/ 63 w 110"/>
                  <a:gd name="T9" fmla="*/ 36 h 93"/>
                  <a:gd name="T10" fmla="*/ 16 w 110"/>
                  <a:gd name="T11" fmla="*/ 0 h 93"/>
                  <a:gd name="T12" fmla="*/ 0 w 110"/>
                  <a:gd name="T13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93">
                    <a:moveTo>
                      <a:pt x="0" y="22"/>
                    </a:moveTo>
                    <a:lnTo>
                      <a:pt x="47" y="57"/>
                    </a:lnTo>
                    <a:lnTo>
                      <a:pt x="94" y="93"/>
                    </a:lnTo>
                    <a:lnTo>
                      <a:pt x="110" y="71"/>
                    </a:lnTo>
                    <a:lnTo>
                      <a:pt x="63" y="36"/>
                    </a:lnTo>
                    <a:lnTo>
                      <a:pt x="16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1" name="Freeform 1039"/>
              <p:cNvSpPr>
                <a:spLocks/>
              </p:cNvSpPr>
              <p:nvPr/>
            </p:nvSpPr>
            <p:spPr bwMode="auto">
              <a:xfrm>
                <a:off x="5155" y="4261"/>
                <a:ext cx="10" cy="7"/>
              </a:xfrm>
              <a:custGeom>
                <a:avLst/>
                <a:gdLst>
                  <a:gd name="T0" fmla="*/ 0 w 49"/>
                  <a:gd name="T1" fmla="*/ 0 h 35"/>
                  <a:gd name="T2" fmla="*/ 47 w 49"/>
                  <a:gd name="T3" fmla="*/ 35 h 35"/>
                  <a:gd name="T4" fmla="*/ 49 w 49"/>
                  <a:gd name="T5" fmla="*/ 33 h 35"/>
                  <a:gd name="T6" fmla="*/ 0 w 49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5">
                    <a:moveTo>
                      <a:pt x="0" y="0"/>
                    </a:moveTo>
                    <a:lnTo>
                      <a:pt x="47" y="35"/>
                    </a:lnTo>
                    <a:lnTo>
                      <a:pt x="49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2" name="Line 1040"/>
              <p:cNvSpPr>
                <a:spLocks noChangeShapeType="1"/>
              </p:cNvSpPr>
              <p:nvPr/>
            </p:nvSpPr>
            <p:spPr bwMode="auto">
              <a:xfrm flipV="1">
                <a:off x="5164" y="42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3" name="Freeform 1041"/>
              <p:cNvSpPr>
                <a:spLocks/>
              </p:cNvSpPr>
              <p:nvPr/>
            </p:nvSpPr>
            <p:spPr bwMode="auto">
              <a:xfrm>
                <a:off x="5145" y="4250"/>
                <a:ext cx="23" cy="18"/>
              </a:xfrm>
              <a:custGeom>
                <a:avLst/>
                <a:gdLst>
                  <a:gd name="T0" fmla="*/ 0 w 114"/>
                  <a:gd name="T1" fmla="*/ 22 h 89"/>
                  <a:gd name="T2" fmla="*/ 50 w 114"/>
                  <a:gd name="T3" fmla="*/ 56 h 89"/>
                  <a:gd name="T4" fmla="*/ 99 w 114"/>
                  <a:gd name="T5" fmla="*/ 89 h 89"/>
                  <a:gd name="T6" fmla="*/ 114 w 114"/>
                  <a:gd name="T7" fmla="*/ 67 h 89"/>
                  <a:gd name="T8" fmla="*/ 65 w 114"/>
                  <a:gd name="T9" fmla="*/ 34 h 89"/>
                  <a:gd name="T10" fmla="*/ 15 w 114"/>
                  <a:gd name="T11" fmla="*/ 0 h 89"/>
                  <a:gd name="T12" fmla="*/ 0 w 114"/>
                  <a:gd name="T13" fmla="*/ 2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9">
                    <a:moveTo>
                      <a:pt x="0" y="22"/>
                    </a:moveTo>
                    <a:lnTo>
                      <a:pt x="50" y="56"/>
                    </a:lnTo>
                    <a:lnTo>
                      <a:pt x="99" y="89"/>
                    </a:lnTo>
                    <a:lnTo>
                      <a:pt x="114" y="67"/>
                    </a:lnTo>
                    <a:lnTo>
                      <a:pt x="65" y="34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4" name="Freeform 1042"/>
              <p:cNvSpPr>
                <a:spLocks/>
              </p:cNvSpPr>
              <p:nvPr/>
            </p:nvSpPr>
            <p:spPr bwMode="auto">
              <a:xfrm>
                <a:off x="5145" y="4250"/>
                <a:ext cx="23" cy="18"/>
              </a:xfrm>
              <a:custGeom>
                <a:avLst/>
                <a:gdLst>
                  <a:gd name="T0" fmla="*/ 0 w 114"/>
                  <a:gd name="T1" fmla="*/ 22 h 89"/>
                  <a:gd name="T2" fmla="*/ 50 w 114"/>
                  <a:gd name="T3" fmla="*/ 56 h 89"/>
                  <a:gd name="T4" fmla="*/ 99 w 114"/>
                  <a:gd name="T5" fmla="*/ 89 h 89"/>
                  <a:gd name="T6" fmla="*/ 114 w 114"/>
                  <a:gd name="T7" fmla="*/ 67 h 89"/>
                  <a:gd name="T8" fmla="*/ 65 w 114"/>
                  <a:gd name="T9" fmla="*/ 34 h 89"/>
                  <a:gd name="T10" fmla="*/ 15 w 114"/>
                  <a:gd name="T11" fmla="*/ 0 h 89"/>
                  <a:gd name="T12" fmla="*/ 0 w 114"/>
                  <a:gd name="T13" fmla="*/ 2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9">
                    <a:moveTo>
                      <a:pt x="0" y="22"/>
                    </a:moveTo>
                    <a:lnTo>
                      <a:pt x="50" y="56"/>
                    </a:lnTo>
                    <a:lnTo>
                      <a:pt x="99" y="89"/>
                    </a:lnTo>
                    <a:lnTo>
                      <a:pt x="114" y="67"/>
                    </a:lnTo>
                    <a:lnTo>
                      <a:pt x="65" y="34"/>
                    </a:lnTo>
                    <a:lnTo>
                      <a:pt x="15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5" name="Freeform 1043"/>
              <p:cNvSpPr>
                <a:spLocks/>
              </p:cNvSpPr>
              <p:nvPr/>
            </p:nvSpPr>
            <p:spPr bwMode="auto">
              <a:xfrm>
                <a:off x="5148" y="4246"/>
                <a:ext cx="23" cy="17"/>
              </a:xfrm>
              <a:custGeom>
                <a:avLst/>
                <a:gdLst>
                  <a:gd name="T0" fmla="*/ 0 w 114"/>
                  <a:gd name="T1" fmla="*/ 21 h 88"/>
                  <a:gd name="T2" fmla="*/ 50 w 114"/>
                  <a:gd name="T3" fmla="*/ 55 h 88"/>
                  <a:gd name="T4" fmla="*/ 99 w 114"/>
                  <a:gd name="T5" fmla="*/ 88 h 88"/>
                  <a:gd name="T6" fmla="*/ 114 w 114"/>
                  <a:gd name="T7" fmla="*/ 66 h 88"/>
                  <a:gd name="T8" fmla="*/ 65 w 114"/>
                  <a:gd name="T9" fmla="*/ 33 h 88"/>
                  <a:gd name="T10" fmla="*/ 15 w 114"/>
                  <a:gd name="T11" fmla="*/ 0 h 88"/>
                  <a:gd name="T12" fmla="*/ 0 w 114"/>
                  <a:gd name="T13" fmla="*/ 2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0" y="21"/>
                    </a:moveTo>
                    <a:lnTo>
                      <a:pt x="50" y="55"/>
                    </a:lnTo>
                    <a:lnTo>
                      <a:pt x="99" y="88"/>
                    </a:lnTo>
                    <a:lnTo>
                      <a:pt x="114" y="66"/>
                    </a:lnTo>
                    <a:lnTo>
                      <a:pt x="65" y="33"/>
                    </a:lnTo>
                    <a:lnTo>
                      <a:pt x="15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6" name="Freeform 1044"/>
              <p:cNvSpPr>
                <a:spLocks/>
              </p:cNvSpPr>
              <p:nvPr/>
            </p:nvSpPr>
            <p:spPr bwMode="auto">
              <a:xfrm>
                <a:off x="5148" y="4246"/>
                <a:ext cx="23" cy="17"/>
              </a:xfrm>
              <a:custGeom>
                <a:avLst/>
                <a:gdLst>
                  <a:gd name="T0" fmla="*/ 0 w 114"/>
                  <a:gd name="T1" fmla="*/ 21 h 88"/>
                  <a:gd name="T2" fmla="*/ 50 w 114"/>
                  <a:gd name="T3" fmla="*/ 55 h 88"/>
                  <a:gd name="T4" fmla="*/ 99 w 114"/>
                  <a:gd name="T5" fmla="*/ 88 h 88"/>
                  <a:gd name="T6" fmla="*/ 114 w 114"/>
                  <a:gd name="T7" fmla="*/ 66 h 88"/>
                  <a:gd name="T8" fmla="*/ 65 w 114"/>
                  <a:gd name="T9" fmla="*/ 33 h 88"/>
                  <a:gd name="T10" fmla="*/ 15 w 114"/>
                  <a:gd name="T11" fmla="*/ 0 h 88"/>
                  <a:gd name="T12" fmla="*/ 0 w 114"/>
                  <a:gd name="T13" fmla="*/ 2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88">
                    <a:moveTo>
                      <a:pt x="0" y="21"/>
                    </a:moveTo>
                    <a:lnTo>
                      <a:pt x="50" y="55"/>
                    </a:lnTo>
                    <a:lnTo>
                      <a:pt x="99" y="88"/>
                    </a:lnTo>
                    <a:lnTo>
                      <a:pt x="114" y="66"/>
                    </a:lnTo>
                    <a:lnTo>
                      <a:pt x="65" y="33"/>
                    </a:lnTo>
                    <a:lnTo>
                      <a:pt x="15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7" name="Freeform 1045"/>
              <p:cNvSpPr>
                <a:spLocks/>
              </p:cNvSpPr>
              <p:nvPr/>
            </p:nvSpPr>
            <p:spPr bwMode="auto">
              <a:xfrm>
                <a:off x="5161" y="4252"/>
                <a:ext cx="10" cy="7"/>
              </a:xfrm>
              <a:custGeom>
                <a:avLst/>
                <a:gdLst>
                  <a:gd name="T0" fmla="*/ 0 w 50"/>
                  <a:gd name="T1" fmla="*/ 0 h 33"/>
                  <a:gd name="T2" fmla="*/ 49 w 50"/>
                  <a:gd name="T3" fmla="*/ 33 h 33"/>
                  <a:gd name="T4" fmla="*/ 50 w 50"/>
                  <a:gd name="T5" fmla="*/ 30 h 33"/>
                  <a:gd name="T6" fmla="*/ 0 w 50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3">
                    <a:moveTo>
                      <a:pt x="0" y="0"/>
                    </a:moveTo>
                    <a:lnTo>
                      <a:pt x="49" y="33"/>
                    </a:lnTo>
                    <a:lnTo>
                      <a:pt x="50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8" name="Line 1046"/>
              <p:cNvSpPr>
                <a:spLocks noChangeShapeType="1"/>
              </p:cNvSpPr>
              <p:nvPr/>
            </p:nvSpPr>
            <p:spPr bwMode="auto">
              <a:xfrm flipV="1">
                <a:off x="5171" y="42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9" name="Freeform 1047"/>
              <p:cNvSpPr>
                <a:spLocks/>
              </p:cNvSpPr>
              <p:nvPr/>
            </p:nvSpPr>
            <p:spPr bwMode="auto">
              <a:xfrm>
                <a:off x="5151" y="4242"/>
                <a:ext cx="23" cy="16"/>
              </a:xfrm>
              <a:custGeom>
                <a:avLst/>
                <a:gdLst>
                  <a:gd name="T0" fmla="*/ 0 w 115"/>
                  <a:gd name="T1" fmla="*/ 23 h 83"/>
                  <a:gd name="T2" fmla="*/ 51 w 115"/>
                  <a:gd name="T3" fmla="*/ 53 h 83"/>
                  <a:gd name="T4" fmla="*/ 101 w 115"/>
                  <a:gd name="T5" fmla="*/ 83 h 83"/>
                  <a:gd name="T6" fmla="*/ 115 w 115"/>
                  <a:gd name="T7" fmla="*/ 60 h 83"/>
                  <a:gd name="T8" fmla="*/ 65 w 115"/>
                  <a:gd name="T9" fmla="*/ 30 h 83"/>
                  <a:gd name="T10" fmla="*/ 14 w 115"/>
                  <a:gd name="T11" fmla="*/ 0 h 83"/>
                  <a:gd name="T12" fmla="*/ 0 w 115"/>
                  <a:gd name="T13" fmla="*/ 2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0" y="23"/>
                    </a:moveTo>
                    <a:lnTo>
                      <a:pt x="51" y="53"/>
                    </a:lnTo>
                    <a:lnTo>
                      <a:pt x="101" y="83"/>
                    </a:lnTo>
                    <a:lnTo>
                      <a:pt x="115" y="60"/>
                    </a:lnTo>
                    <a:lnTo>
                      <a:pt x="65" y="30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0" name="Freeform 1048"/>
              <p:cNvSpPr>
                <a:spLocks/>
              </p:cNvSpPr>
              <p:nvPr/>
            </p:nvSpPr>
            <p:spPr bwMode="auto">
              <a:xfrm>
                <a:off x="5151" y="4242"/>
                <a:ext cx="23" cy="16"/>
              </a:xfrm>
              <a:custGeom>
                <a:avLst/>
                <a:gdLst>
                  <a:gd name="T0" fmla="*/ 0 w 115"/>
                  <a:gd name="T1" fmla="*/ 23 h 83"/>
                  <a:gd name="T2" fmla="*/ 51 w 115"/>
                  <a:gd name="T3" fmla="*/ 53 h 83"/>
                  <a:gd name="T4" fmla="*/ 101 w 115"/>
                  <a:gd name="T5" fmla="*/ 83 h 83"/>
                  <a:gd name="T6" fmla="*/ 115 w 115"/>
                  <a:gd name="T7" fmla="*/ 60 h 83"/>
                  <a:gd name="T8" fmla="*/ 65 w 115"/>
                  <a:gd name="T9" fmla="*/ 30 h 83"/>
                  <a:gd name="T10" fmla="*/ 14 w 115"/>
                  <a:gd name="T11" fmla="*/ 0 h 83"/>
                  <a:gd name="T12" fmla="*/ 0 w 115"/>
                  <a:gd name="T13" fmla="*/ 2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0" y="23"/>
                    </a:moveTo>
                    <a:lnTo>
                      <a:pt x="51" y="53"/>
                    </a:lnTo>
                    <a:lnTo>
                      <a:pt x="101" y="83"/>
                    </a:lnTo>
                    <a:lnTo>
                      <a:pt x="115" y="60"/>
                    </a:lnTo>
                    <a:lnTo>
                      <a:pt x="65" y="30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1" name="Freeform 1049"/>
              <p:cNvSpPr>
                <a:spLocks/>
              </p:cNvSpPr>
              <p:nvPr/>
            </p:nvSpPr>
            <p:spPr bwMode="auto">
              <a:xfrm>
                <a:off x="5153" y="4241"/>
                <a:ext cx="11" cy="7"/>
              </a:xfrm>
              <a:custGeom>
                <a:avLst/>
                <a:gdLst>
                  <a:gd name="T0" fmla="*/ 51 w 51"/>
                  <a:gd name="T1" fmla="*/ 32 h 32"/>
                  <a:gd name="T2" fmla="*/ 0 w 51"/>
                  <a:gd name="T3" fmla="*/ 2 h 32"/>
                  <a:gd name="T4" fmla="*/ 0 w 51"/>
                  <a:gd name="T5" fmla="*/ 0 h 32"/>
                  <a:gd name="T6" fmla="*/ 51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51" y="3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2" name="Line 1050"/>
              <p:cNvSpPr>
                <a:spLocks noChangeShapeType="1"/>
              </p:cNvSpPr>
              <p:nvPr/>
            </p:nvSpPr>
            <p:spPr bwMode="auto">
              <a:xfrm flipV="1">
                <a:off x="5153" y="42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3" name="Freeform 1051"/>
              <p:cNvSpPr>
                <a:spLocks/>
              </p:cNvSpPr>
              <p:nvPr/>
            </p:nvSpPr>
            <p:spPr bwMode="auto">
              <a:xfrm>
                <a:off x="5153" y="4237"/>
                <a:ext cx="23" cy="17"/>
              </a:xfrm>
              <a:custGeom>
                <a:avLst/>
                <a:gdLst>
                  <a:gd name="T0" fmla="*/ 0 w 115"/>
                  <a:gd name="T1" fmla="*/ 22 h 86"/>
                  <a:gd name="T2" fmla="*/ 51 w 115"/>
                  <a:gd name="T3" fmla="*/ 54 h 86"/>
                  <a:gd name="T4" fmla="*/ 101 w 115"/>
                  <a:gd name="T5" fmla="*/ 86 h 86"/>
                  <a:gd name="T6" fmla="*/ 115 w 115"/>
                  <a:gd name="T7" fmla="*/ 64 h 86"/>
                  <a:gd name="T8" fmla="*/ 64 w 115"/>
                  <a:gd name="T9" fmla="*/ 32 h 86"/>
                  <a:gd name="T10" fmla="*/ 14 w 115"/>
                  <a:gd name="T11" fmla="*/ 0 h 86"/>
                  <a:gd name="T12" fmla="*/ 0 w 115"/>
                  <a:gd name="T13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0" y="22"/>
                    </a:moveTo>
                    <a:lnTo>
                      <a:pt x="51" y="54"/>
                    </a:lnTo>
                    <a:lnTo>
                      <a:pt x="101" y="86"/>
                    </a:lnTo>
                    <a:lnTo>
                      <a:pt x="115" y="64"/>
                    </a:lnTo>
                    <a:lnTo>
                      <a:pt x="64" y="32"/>
                    </a:lnTo>
                    <a:lnTo>
                      <a:pt x="14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4" name="Freeform 1052"/>
              <p:cNvSpPr>
                <a:spLocks/>
              </p:cNvSpPr>
              <p:nvPr/>
            </p:nvSpPr>
            <p:spPr bwMode="auto">
              <a:xfrm>
                <a:off x="5153" y="4237"/>
                <a:ext cx="23" cy="17"/>
              </a:xfrm>
              <a:custGeom>
                <a:avLst/>
                <a:gdLst>
                  <a:gd name="T0" fmla="*/ 0 w 115"/>
                  <a:gd name="T1" fmla="*/ 22 h 86"/>
                  <a:gd name="T2" fmla="*/ 51 w 115"/>
                  <a:gd name="T3" fmla="*/ 54 h 86"/>
                  <a:gd name="T4" fmla="*/ 101 w 115"/>
                  <a:gd name="T5" fmla="*/ 86 h 86"/>
                  <a:gd name="T6" fmla="*/ 115 w 115"/>
                  <a:gd name="T7" fmla="*/ 64 h 86"/>
                  <a:gd name="T8" fmla="*/ 64 w 115"/>
                  <a:gd name="T9" fmla="*/ 32 h 86"/>
                  <a:gd name="T10" fmla="*/ 14 w 115"/>
                  <a:gd name="T11" fmla="*/ 0 h 86"/>
                  <a:gd name="T12" fmla="*/ 0 w 115"/>
                  <a:gd name="T13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6">
                    <a:moveTo>
                      <a:pt x="0" y="22"/>
                    </a:moveTo>
                    <a:lnTo>
                      <a:pt x="51" y="54"/>
                    </a:lnTo>
                    <a:lnTo>
                      <a:pt x="101" y="86"/>
                    </a:lnTo>
                    <a:lnTo>
                      <a:pt x="115" y="64"/>
                    </a:lnTo>
                    <a:lnTo>
                      <a:pt x="64" y="32"/>
                    </a:lnTo>
                    <a:lnTo>
                      <a:pt x="14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5" name="Freeform 1053"/>
              <p:cNvSpPr>
                <a:spLocks/>
              </p:cNvSpPr>
              <p:nvPr/>
            </p:nvSpPr>
            <p:spPr bwMode="auto">
              <a:xfrm>
                <a:off x="5166" y="4243"/>
                <a:ext cx="10" cy="7"/>
              </a:xfrm>
              <a:custGeom>
                <a:avLst/>
                <a:gdLst>
                  <a:gd name="T0" fmla="*/ 0 w 51"/>
                  <a:gd name="T1" fmla="*/ 0 h 32"/>
                  <a:gd name="T2" fmla="*/ 51 w 51"/>
                  <a:gd name="T3" fmla="*/ 32 h 32"/>
                  <a:gd name="T4" fmla="*/ 51 w 51"/>
                  <a:gd name="T5" fmla="*/ 30 h 32"/>
                  <a:gd name="T6" fmla="*/ 0 w 5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0"/>
                    </a:moveTo>
                    <a:lnTo>
                      <a:pt x="51" y="32"/>
                    </a:lnTo>
                    <a:lnTo>
                      <a:pt x="51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6" name="Line 1054"/>
              <p:cNvSpPr>
                <a:spLocks noChangeShapeType="1"/>
              </p:cNvSpPr>
              <p:nvPr/>
            </p:nvSpPr>
            <p:spPr bwMode="auto">
              <a:xfrm flipV="1">
                <a:off x="5176" y="42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7" name="Freeform 1055"/>
              <p:cNvSpPr>
                <a:spLocks/>
              </p:cNvSpPr>
              <p:nvPr/>
            </p:nvSpPr>
            <p:spPr bwMode="auto">
              <a:xfrm>
                <a:off x="5156" y="4233"/>
                <a:ext cx="23" cy="16"/>
              </a:xfrm>
              <a:custGeom>
                <a:avLst/>
                <a:gdLst>
                  <a:gd name="T0" fmla="*/ 0 w 115"/>
                  <a:gd name="T1" fmla="*/ 23 h 83"/>
                  <a:gd name="T2" fmla="*/ 50 w 115"/>
                  <a:gd name="T3" fmla="*/ 53 h 83"/>
                  <a:gd name="T4" fmla="*/ 101 w 115"/>
                  <a:gd name="T5" fmla="*/ 83 h 83"/>
                  <a:gd name="T6" fmla="*/ 115 w 115"/>
                  <a:gd name="T7" fmla="*/ 60 h 83"/>
                  <a:gd name="T8" fmla="*/ 64 w 115"/>
                  <a:gd name="T9" fmla="*/ 30 h 83"/>
                  <a:gd name="T10" fmla="*/ 14 w 115"/>
                  <a:gd name="T11" fmla="*/ 0 h 83"/>
                  <a:gd name="T12" fmla="*/ 0 w 115"/>
                  <a:gd name="T13" fmla="*/ 2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0" y="23"/>
                    </a:moveTo>
                    <a:lnTo>
                      <a:pt x="50" y="53"/>
                    </a:lnTo>
                    <a:lnTo>
                      <a:pt x="101" y="83"/>
                    </a:lnTo>
                    <a:lnTo>
                      <a:pt x="115" y="60"/>
                    </a:lnTo>
                    <a:lnTo>
                      <a:pt x="64" y="30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8" name="Freeform 1056"/>
              <p:cNvSpPr>
                <a:spLocks/>
              </p:cNvSpPr>
              <p:nvPr/>
            </p:nvSpPr>
            <p:spPr bwMode="auto">
              <a:xfrm>
                <a:off x="5156" y="4233"/>
                <a:ext cx="23" cy="16"/>
              </a:xfrm>
              <a:custGeom>
                <a:avLst/>
                <a:gdLst>
                  <a:gd name="T0" fmla="*/ 0 w 115"/>
                  <a:gd name="T1" fmla="*/ 23 h 83"/>
                  <a:gd name="T2" fmla="*/ 50 w 115"/>
                  <a:gd name="T3" fmla="*/ 53 h 83"/>
                  <a:gd name="T4" fmla="*/ 101 w 115"/>
                  <a:gd name="T5" fmla="*/ 83 h 83"/>
                  <a:gd name="T6" fmla="*/ 115 w 115"/>
                  <a:gd name="T7" fmla="*/ 60 h 83"/>
                  <a:gd name="T8" fmla="*/ 64 w 115"/>
                  <a:gd name="T9" fmla="*/ 30 h 83"/>
                  <a:gd name="T10" fmla="*/ 14 w 115"/>
                  <a:gd name="T11" fmla="*/ 0 h 83"/>
                  <a:gd name="T12" fmla="*/ 0 w 115"/>
                  <a:gd name="T13" fmla="*/ 2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0" y="23"/>
                    </a:moveTo>
                    <a:lnTo>
                      <a:pt x="50" y="53"/>
                    </a:lnTo>
                    <a:lnTo>
                      <a:pt x="101" y="83"/>
                    </a:lnTo>
                    <a:lnTo>
                      <a:pt x="115" y="60"/>
                    </a:lnTo>
                    <a:lnTo>
                      <a:pt x="64" y="30"/>
                    </a:lnTo>
                    <a:lnTo>
                      <a:pt x="14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9" name="Freeform 1057"/>
              <p:cNvSpPr>
                <a:spLocks/>
              </p:cNvSpPr>
              <p:nvPr/>
            </p:nvSpPr>
            <p:spPr bwMode="auto">
              <a:xfrm>
                <a:off x="5169" y="4239"/>
                <a:ext cx="10" cy="6"/>
              </a:xfrm>
              <a:custGeom>
                <a:avLst/>
                <a:gdLst>
                  <a:gd name="T0" fmla="*/ 0 w 52"/>
                  <a:gd name="T1" fmla="*/ 0 h 30"/>
                  <a:gd name="T2" fmla="*/ 51 w 52"/>
                  <a:gd name="T3" fmla="*/ 30 h 30"/>
                  <a:gd name="T4" fmla="*/ 52 w 52"/>
                  <a:gd name="T5" fmla="*/ 29 h 30"/>
                  <a:gd name="T6" fmla="*/ 0 w 52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lnTo>
                      <a:pt x="51" y="30"/>
                    </a:lnTo>
                    <a:lnTo>
                      <a:pt x="52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0" name="Line 1058"/>
              <p:cNvSpPr>
                <a:spLocks noChangeShapeType="1"/>
              </p:cNvSpPr>
              <p:nvPr/>
            </p:nvSpPr>
            <p:spPr bwMode="auto">
              <a:xfrm flipV="1">
                <a:off x="5179" y="42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1" name="Freeform 1059"/>
              <p:cNvSpPr>
                <a:spLocks/>
              </p:cNvSpPr>
              <p:nvPr/>
            </p:nvSpPr>
            <p:spPr bwMode="auto">
              <a:xfrm>
                <a:off x="5159" y="4228"/>
                <a:ext cx="23" cy="16"/>
              </a:xfrm>
              <a:custGeom>
                <a:avLst/>
                <a:gdLst>
                  <a:gd name="T0" fmla="*/ 0 w 117"/>
                  <a:gd name="T1" fmla="*/ 23 h 81"/>
                  <a:gd name="T2" fmla="*/ 52 w 117"/>
                  <a:gd name="T3" fmla="*/ 52 h 81"/>
                  <a:gd name="T4" fmla="*/ 104 w 117"/>
                  <a:gd name="T5" fmla="*/ 81 h 81"/>
                  <a:gd name="T6" fmla="*/ 117 w 117"/>
                  <a:gd name="T7" fmla="*/ 58 h 81"/>
                  <a:gd name="T8" fmla="*/ 65 w 117"/>
                  <a:gd name="T9" fmla="*/ 29 h 81"/>
                  <a:gd name="T10" fmla="*/ 13 w 117"/>
                  <a:gd name="T11" fmla="*/ 0 h 81"/>
                  <a:gd name="T12" fmla="*/ 0 w 117"/>
                  <a:gd name="T13" fmla="*/ 2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81">
                    <a:moveTo>
                      <a:pt x="0" y="23"/>
                    </a:moveTo>
                    <a:lnTo>
                      <a:pt x="52" y="52"/>
                    </a:lnTo>
                    <a:lnTo>
                      <a:pt x="104" y="81"/>
                    </a:lnTo>
                    <a:lnTo>
                      <a:pt x="117" y="58"/>
                    </a:lnTo>
                    <a:lnTo>
                      <a:pt x="65" y="29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2" name="Freeform 1060"/>
              <p:cNvSpPr>
                <a:spLocks/>
              </p:cNvSpPr>
              <p:nvPr/>
            </p:nvSpPr>
            <p:spPr bwMode="auto">
              <a:xfrm>
                <a:off x="5159" y="4228"/>
                <a:ext cx="23" cy="16"/>
              </a:xfrm>
              <a:custGeom>
                <a:avLst/>
                <a:gdLst>
                  <a:gd name="T0" fmla="*/ 0 w 117"/>
                  <a:gd name="T1" fmla="*/ 23 h 81"/>
                  <a:gd name="T2" fmla="*/ 52 w 117"/>
                  <a:gd name="T3" fmla="*/ 52 h 81"/>
                  <a:gd name="T4" fmla="*/ 104 w 117"/>
                  <a:gd name="T5" fmla="*/ 81 h 81"/>
                  <a:gd name="T6" fmla="*/ 117 w 117"/>
                  <a:gd name="T7" fmla="*/ 58 h 81"/>
                  <a:gd name="T8" fmla="*/ 65 w 117"/>
                  <a:gd name="T9" fmla="*/ 29 h 81"/>
                  <a:gd name="T10" fmla="*/ 13 w 117"/>
                  <a:gd name="T11" fmla="*/ 0 h 81"/>
                  <a:gd name="T12" fmla="*/ 0 w 117"/>
                  <a:gd name="T13" fmla="*/ 2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81">
                    <a:moveTo>
                      <a:pt x="0" y="23"/>
                    </a:moveTo>
                    <a:lnTo>
                      <a:pt x="52" y="52"/>
                    </a:lnTo>
                    <a:lnTo>
                      <a:pt x="104" y="81"/>
                    </a:lnTo>
                    <a:lnTo>
                      <a:pt x="117" y="58"/>
                    </a:lnTo>
                    <a:lnTo>
                      <a:pt x="65" y="29"/>
                    </a:lnTo>
                    <a:lnTo>
                      <a:pt x="13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3" name="Freeform 1061"/>
              <p:cNvSpPr>
                <a:spLocks/>
              </p:cNvSpPr>
              <p:nvPr/>
            </p:nvSpPr>
            <p:spPr bwMode="auto">
              <a:xfrm>
                <a:off x="5172" y="4234"/>
                <a:ext cx="10" cy="6"/>
              </a:xfrm>
              <a:custGeom>
                <a:avLst/>
                <a:gdLst>
                  <a:gd name="T0" fmla="*/ 0 w 53"/>
                  <a:gd name="T1" fmla="*/ 0 h 29"/>
                  <a:gd name="T2" fmla="*/ 52 w 53"/>
                  <a:gd name="T3" fmla="*/ 29 h 29"/>
                  <a:gd name="T4" fmla="*/ 53 w 53"/>
                  <a:gd name="T5" fmla="*/ 28 h 29"/>
                  <a:gd name="T6" fmla="*/ 0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0" y="0"/>
                    </a:moveTo>
                    <a:lnTo>
                      <a:pt x="52" y="29"/>
                    </a:lnTo>
                    <a:lnTo>
                      <a:pt x="5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4" name="Line 1062"/>
              <p:cNvSpPr>
                <a:spLocks noChangeShapeType="1"/>
              </p:cNvSpPr>
              <p:nvPr/>
            </p:nvSpPr>
            <p:spPr bwMode="auto">
              <a:xfrm flipV="1">
                <a:off x="5182" y="42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5" name="Freeform 1063"/>
              <p:cNvSpPr>
                <a:spLocks/>
              </p:cNvSpPr>
              <p:nvPr/>
            </p:nvSpPr>
            <p:spPr bwMode="auto">
              <a:xfrm>
                <a:off x="5161" y="4224"/>
                <a:ext cx="24" cy="16"/>
              </a:xfrm>
              <a:custGeom>
                <a:avLst/>
                <a:gdLst>
                  <a:gd name="T0" fmla="*/ 0 w 118"/>
                  <a:gd name="T1" fmla="*/ 24 h 80"/>
                  <a:gd name="T2" fmla="*/ 53 w 118"/>
                  <a:gd name="T3" fmla="*/ 52 h 80"/>
                  <a:gd name="T4" fmla="*/ 106 w 118"/>
                  <a:gd name="T5" fmla="*/ 80 h 80"/>
                  <a:gd name="T6" fmla="*/ 118 w 118"/>
                  <a:gd name="T7" fmla="*/ 56 h 80"/>
                  <a:gd name="T8" fmla="*/ 65 w 118"/>
                  <a:gd name="T9" fmla="*/ 28 h 80"/>
                  <a:gd name="T10" fmla="*/ 13 w 118"/>
                  <a:gd name="T11" fmla="*/ 0 h 80"/>
                  <a:gd name="T12" fmla="*/ 0 w 118"/>
                  <a:gd name="T13" fmla="*/ 2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80">
                    <a:moveTo>
                      <a:pt x="0" y="24"/>
                    </a:moveTo>
                    <a:lnTo>
                      <a:pt x="53" y="52"/>
                    </a:lnTo>
                    <a:lnTo>
                      <a:pt x="106" y="80"/>
                    </a:lnTo>
                    <a:lnTo>
                      <a:pt x="118" y="56"/>
                    </a:lnTo>
                    <a:lnTo>
                      <a:pt x="65" y="28"/>
                    </a:lnTo>
                    <a:lnTo>
                      <a:pt x="13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6" name="Freeform 1064"/>
              <p:cNvSpPr>
                <a:spLocks/>
              </p:cNvSpPr>
              <p:nvPr/>
            </p:nvSpPr>
            <p:spPr bwMode="auto">
              <a:xfrm>
                <a:off x="5161" y="4224"/>
                <a:ext cx="24" cy="16"/>
              </a:xfrm>
              <a:custGeom>
                <a:avLst/>
                <a:gdLst>
                  <a:gd name="T0" fmla="*/ 0 w 118"/>
                  <a:gd name="T1" fmla="*/ 24 h 80"/>
                  <a:gd name="T2" fmla="*/ 53 w 118"/>
                  <a:gd name="T3" fmla="*/ 52 h 80"/>
                  <a:gd name="T4" fmla="*/ 106 w 118"/>
                  <a:gd name="T5" fmla="*/ 80 h 80"/>
                  <a:gd name="T6" fmla="*/ 118 w 118"/>
                  <a:gd name="T7" fmla="*/ 56 h 80"/>
                  <a:gd name="T8" fmla="*/ 65 w 118"/>
                  <a:gd name="T9" fmla="*/ 28 h 80"/>
                  <a:gd name="T10" fmla="*/ 13 w 118"/>
                  <a:gd name="T11" fmla="*/ 0 h 80"/>
                  <a:gd name="T12" fmla="*/ 0 w 118"/>
                  <a:gd name="T13" fmla="*/ 2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80">
                    <a:moveTo>
                      <a:pt x="0" y="24"/>
                    </a:moveTo>
                    <a:lnTo>
                      <a:pt x="53" y="52"/>
                    </a:lnTo>
                    <a:lnTo>
                      <a:pt x="106" y="80"/>
                    </a:lnTo>
                    <a:lnTo>
                      <a:pt x="118" y="56"/>
                    </a:lnTo>
                    <a:lnTo>
                      <a:pt x="65" y="28"/>
                    </a:lnTo>
                    <a:lnTo>
                      <a:pt x="13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7" name="Freeform 1065"/>
              <p:cNvSpPr>
                <a:spLocks/>
              </p:cNvSpPr>
              <p:nvPr/>
            </p:nvSpPr>
            <p:spPr bwMode="auto">
              <a:xfrm>
                <a:off x="5174" y="4229"/>
                <a:ext cx="11" cy="6"/>
              </a:xfrm>
              <a:custGeom>
                <a:avLst/>
                <a:gdLst>
                  <a:gd name="T0" fmla="*/ 0 w 53"/>
                  <a:gd name="T1" fmla="*/ 0 h 28"/>
                  <a:gd name="T2" fmla="*/ 53 w 53"/>
                  <a:gd name="T3" fmla="*/ 28 h 28"/>
                  <a:gd name="T4" fmla="*/ 53 w 53"/>
                  <a:gd name="T5" fmla="*/ 25 h 28"/>
                  <a:gd name="T6" fmla="*/ 0 w 53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0" y="0"/>
                    </a:moveTo>
                    <a:lnTo>
                      <a:pt x="53" y="28"/>
                    </a:lnTo>
                    <a:lnTo>
                      <a:pt x="53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8" name="Line 1066"/>
              <p:cNvSpPr>
                <a:spLocks noChangeShapeType="1"/>
              </p:cNvSpPr>
              <p:nvPr/>
            </p:nvSpPr>
            <p:spPr bwMode="auto">
              <a:xfrm flipV="1">
                <a:off x="5185" y="42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9" name="Freeform 1067"/>
              <p:cNvSpPr>
                <a:spLocks/>
              </p:cNvSpPr>
              <p:nvPr/>
            </p:nvSpPr>
            <p:spPr bwMode="auto">
              <a:xfrm>
                <a:off x="5164" y="4219"/>
                <a:ext cx="23" cy="15"/>
              </a:xfrm>
              <a:custGeom>
                <a:avLst/>
                <a:gdLst>
                  <a:gd name="T0" fmla="*/ 0 w 117"/>
                  <a:gd name="T1" fmla="*/ 25 h 75"/>
                  <a:gd name="T2" fmla="*/ 52 w 117"/>
                  <a:gd name="T3" fmla="*/ 50 h 75"/>
                  <a:gd name="T4" fmla="*/ 105 w 117"/>
                  <a:gd name="T5" fmla="*/ 75 h 75"/>
                  <a:gd name="T6" fmla="*/ 117 w 117"/>
                  <a:gd name="T7" fmla="*/ 51 h 75"/>
                  <a:gd name="T8" fmla="*/ 64 w 117"/>
                  <a:gd name="T9" fmla="*/ 26 h 75"/>
                  <a:gd name="T10" fmla="*/ 11 w 117"/>
                  <a:gd name="T11" fmla="*/ 0 h 75"/>
                  <a:gd name="T12" fmla="*/ 0 w 117"/>
                  <a:gd name="T13" fmla="*/ 2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0" y="25"/>
                    </a:moveTo>
                    <a:lnTo>
                      <a:pt x="52" y="50"/>
                    </a:lnTo>
                    <a:lnTo>
                      <a:pt x="105" y="75"/>
                    </a:lnTo>
                    <a:lnTo>
                      <a:pt x="117" y="51"/>
                    </a:lnTo>
                    <a:lnTo>
                      <a:pt x="64" y="26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0" name="Freeform 1068"/>
              <p:cNvSpPr>
                <a:spLocks/>
              </p:cNvSpPr>
              <p:nvPr/>
            </p:nvSpPr>
            <p:spPr bwMode="auto">
              <a:xfrm>
                <a:off x="5164" y="4219"/>
                <a:ext cx="23" cy="15"/>
              </a:xfrm>
              <a:custGeom>
                <a:avLst/>
                <a:gdLst>
                  <a:gd name="T0" fmla="*/ 0 w 117"/>
                  <a:gd name="T1" fmla="*/ 25 h 75"/>
                  <a:gd name="T2" fmla="*/ 52 w 117"/>
                  <a:gd name="T3" fmla="*/ 50 h 75"/>
                  <a:gd name="T4" fmla="*/ 105 w 117"/>
                  <a:gd name="T5" fmla="*/ 75 h 75"/>
                  <a:gd name="T6" fmla="*/ 117 w 117"/>
                  <a:gd name="T7" fmla="*/ 51 h 75"/>
                  <a:gd name="T8" fmla="*/ 64 w 117"/>
                  <a:gd name="T9" fmla="*/ 26 h 75"/>
                  <a:gd name="T10" fmla="*/ 11 w 117"/>
                  <a:gd name="T11" fmla="*/ 0 h 75"/>
                  <a:gd name="T12" fmla="*/ 0 w 117"/>
                  <a:gd name="T13" fmla="*/ 2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0" y="25"/>
                    </a:moveTo>
                    <a:lnTo>
                      <a:pt x="52" y="50"/>
                    </a:lnTo>
                    <a:lnTo>
                      <a:pt x="105" y="75"/>
                    </a:lnTo>
                    <a:lnTo>
                      <a:pt x="117" y="51"/>
                    </a:lnTo>
                    <a:lnTo>
                      <a:pt x="64" y="26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1" name="Freeform 1069"/>
              <p:cNvSpPr>
                <a:spLocks/>
              </p:cNvSpPr>
              <p:nvPr/>
            </p:nvSpPr>
            <p:spPr bwMode="auto">
              <a:xfrm>
                <a:off x="5166" y="4219"/>
                <a:ext cx="10" cy="5"/>
              </a:xfrm>
              <a:custGeom>
                <a:avLst/>
                <a:gdLst>
                  <a:gd name="T0" fmla="*/ 53 w 53"/>
                  <a:gd name="T1" fmla="*/ 27 h 27"/>
                  <a:gd name="T2" fmla="*/ 0 w 53"/>
                  <a:gd name="T3" fmla="*/ 1 h 27"/>
                  <a:gd name="T4" fmla="*/ 0 w 53"/>
                  <a:gd name="T5" fmla="*/ 0 h 27"/>
                  <a:gd name="T6" fmla="*/ 53 w 53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7">
                    <a:moveTo>
                      <a:pt x="53" y="27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2" name="Line 1070"/>
              <p:cNvSpPr>
                <a:spLocks noChangeShapeType="1"/>
              </p:cNvSpPr>
              <p:nvPr/>
            </p:nvSpPr>
            <p:spPr bwMode="auto">
              <a:xfrm flipV="1">
                <a:off x="5166" y="4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3" name="Freeform 1071"/>
              <p:cNvSpPr>
                <a:spLocks/>
              </p:cNvSpPr>
              <p:nvPr/>
            </p:nvSpPr>
            <p:spPr bwMode="auto">
              <a:xfrm>
                <a:off x="5166" y="4214"/>
                <a:ext cx="23" cy="16"/>
              </a:xfrm>
              <a:custGeom>
                <a:avLst/>
                <a:gdLst>
                  <a:gd name="T0" fmla="*/ 0 w 117"/>
                  <a:gd name="T1" fmla="*/ 23 h 76"/>
                  <a:gd name="T2" fmla="*/ 53 w 117"/>
                  <a:gd name="T3" fmla="*/ 50 h 76"/>
                  <a:gd name="T4" fmla="*/ 106 w 117"/>
                  <a:gd name="T5" fmla="*/ 76 h 76"/>
                  <a:gd name="T6" fmla="*/ 117 w 117"/>
                  <a:gd name="T7" fmla="*/ 53 h 76"/>
                  <a:gd name="T8" fmla="*/ 64 w 117"/>
                  <a:gd name="T9" fmla="*/ 27 h 76"/>
                  <a:gd name="T10" fmla="*/ 12 w 117"/>
                  <a:gd name="T11" fmla="*/ 0 h 76"/>
                  <a:gd name="T12" fmla="*/ 0 w 117"/>
                  <a:gd name="T13" fmla="*/ 2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6">
                    <a:moveTo>
                      <a:pt x="0" y="23"/>
                    </a:moveTo>
                    <a:lnTo>
                      <a:pt x="53" y="50"/>
                    </a:lnTo>
                    <a:lnTo>
                      <a:pt x="106" y="76"/>
                    </a:lnTo>
                    <a:lnTo>
                      <a:pt x="117" y="53"/>
                    </a:lnTo>
                    <a:lnTo>
                      <a:pt x="64" y="27"/>
                    </a:lnTo>
                    <a:lnTo>
                      <a:pt x="1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4" name="Freeform 1072"/>
              <p:cNvSpPr>
                <a:spLocks/>
              </p:cNvSpPr>
              <p:nvPr/>
            </p:nvSpPr>
            <p:spPr bwMode="auto">
              <a:xfrm>
                <a:off x="5166" y="4214"/>
                <a:ext cx="23" cy="16"/>
              </a:xfrm>
              <a:custGeom>
                <a:avLst/>
                <a:gdLst>
                  <a:gd name="T0" fmla="*/ 0 w 117"/>
                  <a:gd name="T1" fmla="*/ 23 h 76"/>
                  <a:gd name="T2" fmla="*/ 53 w 117"/>
                  <a:gd name="T3" fmla="*/ 50 h 76"/>
                  <a:gd name="T4" fmla="*/ 106 w 117"/>
                  <a:gd name="T5" fmla="*/ 76 h 76"/>
                  <a:gd name="T6" fmla="*/ 117 w 117"/>
                  <a:gd name="T7" fmla="*/ 53 h 76"/>
                  <a:gd name="T8" fmla="*/ 64 w 117"/>
                  <a:gd name="T9" fmla="*/ 27 h 76"/>
                  <a:gd name="T10" fmla="*/ 12 w 117"/>
                  <a:gd name="T11" fmla="*/ 0 h 76"/>
                  <a:gd name="T12" fmla="*/ 0 w 117"/>
                  <a:gd name="T13" fmla="*/ 2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6">
                    <a:moveTo>
                      <a:pt x="0" y="23"/>
                    </a:moveTo>
                    <a:lnTo>
                      <a:pt x="53" y="50"/>
                    </a:lnTo>
                    <a:lnTo>
                      <a:pt x="106" y="76"/>
                    </a:lnTo>
                    <a:lnTo>
                      <a:pt x="117" y="53"/>
                    </a:lnTo>
                    <a:lnTo>
                      <a:pt x="64" y="27"/>
                    </a:lnTo>
                    <a:lnTo>
                      <a:pt x="12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5" name="Freeform 1073"/>
              <p:cNvSpPr>
                <a:spLocks/>
              </p:cNvSpPr>
              <p:nvPr/>
            </p:nvSpPr>
            <p:spPr bwMode="auto">
              <a:xfrm>
                <a:off x="5179" y="4220"/>
                <a:ext cx="10" cy="5"/>
              </a:xfrm>
              <a:custGeom>
                <a:avLst/>
                <a:gdLst>
                  <a:gd name="T0" fmla="*/ 0 w 53"/>
                  <a:gd name="T1" fmla="*/ 0 h 26"/>
                  <a:gd name="T2" fmla="*/ 53 w 53"/>
                  <a:gd name="T3" fmla="*/ 26 h 26"/>
                  <a:gd name="T4" fmla="*/ 53 w 53"/>
                  <a:gd name="T5" fmla="*/ 25 h 26"/>
                  <a:gd name="T6" fmla="*/ 0 w 5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6">
                    <a:moveTo>
                      <a:pt x="0" y="0"/>
                    </a:moveTo>
                    <a:lnTo>
                      <a:pt x="53" y="26"/>
                    </a:lnTo>
                    <a:lnTo>
                      <a:pt x="53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6" name="Line 1074"/>
              <p:cNvSpPr>
                <a:spLocks noChangeShapeType="1"/>
              </p:cNvSpPr>
              <p:nvPr/>
            </p:nvSpPr>
            <p:spPr bwMode="auto">
              <a:xfrm flipV="1">
                <a:off x="5189" y="42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7" name="Freeform 1075"/>
              <p:cNvSpPr>
                <a:spLocks/>
              </p:cNvSpPr>
              <p:nvPr/>
            </p:nvSpPr>
            <p:spPr bwMode="auto">
              <a:xfrm>
                <a:off x="5168" y="4210"/>
                <a:ext cx="24" cy="15"/>
              </a:xfrm>
              <a:custGeom>
                <a:avLst/>
                <a:gdLst>
                  <a:gd name="T0" fmla="*/ 0 w 117"/>
                  <a:gd name="T1" fmla="*/ 24 h 75"/>
                  <a:gd name="T2" fmla="*/ 52 w 117"/>
                  <a:gd name="T3" fmla="*/ 50 h 75"/>
                  <a:gd name="T4" fmla="*/ 105 w 117"/>
                  <a:gd name="T5" fmla="*/ 75 h 75"/>
                  <a:gd name="T6" fmla="*/ 117 w 117"/>
                  <a:gd name="T7" fmla="*/ 51 h 75"/>
                  <a:gd name="T8" fmla="*/ 64 w 117"/>
                  <a:gd name="T9" fmla="*/ 26 h 75"/>
                  <a:gd name="T10" fmla="*/ 11 w 117"/>
                  <a:gd name="T11" fmla="*/ 0 h 75"/>
                  <a:gd name="T12" fmla="*/ 0 w 117"/>
                  <a:gd name="T13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0" y="24"/>
                    </a:moveTo>
                    <a:lnTo>
                      <a:pt x="52" y="50"/>
                    </a:lnTo>
                    <a:lnTo>
                      <a:pt x="105" y="75"/>
                    </a:lnTo>
                    <a:lnTo>
                      <a:pt x="117" y="51"/>
                    </a:lnTo>
                    <a:lnTo>
                      <a:pt x="64" y="26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8" name="Freeform 1076"/>
              <p:cNvSpPr>
                <a:spLocks/>
              </p:cNvSpPr>
              <p:nvPr/>
            </p:nvSpPr>
            <p:spPr bwMode="auto">
              <a:xfrm>
                <a:off x="5168" y="4210"/>
                <a:ext cx="24" cy="15"/>
              </a:xfrm>
              <a:custGeom>
                <a:avLst/>
                <a:gdLst>
                  <a:gd name="T0" fmla="*/ 0 w 117"/>
                  <a:gd name="T1" fmla="*/ 24 h 75"/>
                  <a:gd name="T2" fmla="*/ 52 w 117"/>
                  <a:gd name="T3" fmla="*/ 50 h 75"/>
                  <a:gd name="T4" fmla="*/ 105 w 117"/>
                  <a:gd name="T5" fmla="*/ 75 h 75"/>
                  <a:gd name="T6" fmla="*/ 117 w 117"/>
                  <a:gd name="T7" fmla="*/ 51 h 75"/>
                  <a:gd name="T8" fmla="*/ 64 w 117"/>
                  <a:gd name="T9" fmla="*/ 26 h 75"/>
                  <a:gd name="T10" fmla="*/ 11 w 117"/>
                  <a:gd name="T11" fmla="*/ 0 h 75"/>
                  <a:gd name="T12" fmla="*/ 0 w 117"/>
                  <a:gd name="T13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75">
                    <a:moveTo>
                      <a:pt x="0" y="24"/>
                    </a:moveTo>
                    <a:lnTo>
                      <a:pt x="52" y="50"/>
                    </a:lnTo>
                    <a:lnTo>
                      <a:pt x="105" y="75"/>
                    </a:lnTo>
                    <a:lnTo>
                      <a:pt x="117" y="51"/>
                    </a:lnTo>
                    <a:lnTo>
                      <a:pt x="64" y="26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9" name="Freeform 1077"/>
              <p:cNvSpPr>
                <a:spLocks/>
              </p:cNvSpPr>
              <p:nvPr/>
            </p:nvSpPr>
            <p:spPr bwMode="auto">
              <a:xfrm>
                <a:off x="5181" y="4215"/>
                <a:ext cx="11" cy="5"/>
              </a:xfrm>
              <a:custGeom>
                <a:avLst/>
                <a:gdLst>
                  <a:gd name="T0" fmla="*/ 0 w 55"/>
                  <a:gd name="T1" fmla="*/ 0 h 25"/>
                  <a:gd name="T2" fmla="*/ 53 w 55"/>
                  <a:gd name="T3" fmla="*/ 25 h 25"/>
                  <a:gd name="T4" fmla="*/ 55 w 55"/>
                  <a:gd name="T5" fmla="*/ 21 h 25"/>
                  <a:gd name="T6" fmla="*/ 0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0" y="0"/>
                    </a:moveTo>
                    <a:lnTo>
                      <a:pt x="53" y="25"/>
                    </a:lnTo>
                    <a:lnTo>
                      <a:pt x="55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0" name="Line 1078"/>
              <p:cNvSpPr>
                <a:spLocks noChangeShapeType="1"/>
              </p:cNvSpPr>
              <p:nvPr/>
            </p:nvSpPr>
            <p:spPr bwMode="auto">
              <a:xfrm flipV="1">
                <a:off x="5192" y="42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1" name="Freeform 1079"/>
              <p:cNvSpPr>
                <a:spLocks/>
              </p:cNvSpPr>
              <p:nvPr/>
            </p:nvSpPr>
            <p:spPr bwMode="auto">
              <a:xfrm>
                <a:off x="5170" y="4206"/>
                <a:ext cx="24" cy="13"/>
              </a:xfrm>
              <a:custGeom>
                <a:avLst/>
                <a:gdLst>
                  <a:gd name="T0" fmla="*/ 0 w 120"/>
                  <a:gd name="T1" fmla="*/ 25 h 68"/>
                  <a:gd name="T2" fmla="*/ 55 w 120"/>
                  <a:gd name="T3" fmla="*/ 47 h 68"/>
                  <a:gd name="T4" fmla="*/ 110 w 120"/>
                  <a:gd name="T5" fmla="*/ 68 h 68"/>
                  <a:gd name="T6" fmla="*/ 120 w 120"/>
                  <a:gd name="T7" fmla="*/ 43 h 68"/>
                  <a:gd name="T8" fmla="*/ 65 w 120"/>
                  <a:gd name="T9" fmla="*/ 21 h 68"/>
                  <a:gd name="T10" fmla="*/ 10 w 120"/>
                  <a:gd name="T11" fmla="*/ 0 h 68"/>
                  <a:gd name="T12" fmla="*/ 0 w 120"/>
                  <a:gd name="T13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8">
                    <a:moveTo>
                      <a:pt x="0" y="25"/>
                    </a:moveTo>
                    <a:lnTo>
                      <a:pt x="55" y="47"/>
                    </a:lnTo>
                    <a:lnTo>
                      <a:pt x="110" y="68"/>
                    </a:lnTo>
                    <a:lnTo>
                      <a:pt x="120" y="43"/>
                    </a:lnTo>
                    <a:lnTo>
                      <a:pt x="65" y="21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2" name="Freeform 1080"/>
              <p:cNvSpPr>
                <a:spLocks/>
              </p:cNvSpPr>
              <p:nvPr/>
            </p:nvSpPr>
            <p:spPr bwMode="auto">
              <a:xfrm>
                <a:off x="5170" y="4206"/>
                <a:ext cx="24" cy="13"/>
              </a:xfrm>
              <a:custGeom>
                <a:avLst/>
                <a:gdLst>
                  <a:gd name="T0" fmla="*/ 0 w 120"/>
                  <a:gd name="T1" fmla="*/ 25 h 68"/>
                  <a:gd name="T2" fmla="*/ 55 w 120"/>
                  <a:gd name="T3" fmla="*/ 47 h 68"/>
                  <a:gd name="T4" fmla="*/ 110 w 120"/>
                  <a:gd name="T5" fmla="*/ 68 h 68"/>
                  <a:gd name="T6" fmla="*/ 120 w 120"/>
                  <a:gd name="T7" fmla="*/ 43 h 68"/>
                  <a:gd name="T8" fmla="*/ 65 w 120"/>
                  <a:gd name="T9" fmla="*/ 21 h 68"/>
                  <a:gd name="T10" fmla="*/ 10 w 120"/>
                  <a:gd name="T11" fmla="*/ 0 h 68"/>
                  <a:gd name="T12" fmla="*/ 0 w 120"/>
                  <a:gd name="T13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8">
                    <a:moveTo>
                      <a:pt x="0" y="25"/>
                    </a:moveTo>
                    <a:lnTo>
                      <a:pt x="55" y="47"/>
                    </a:lnTo>
                    <a:lnTo>
                      <a:pt x="110" y="68"/>
                    </a:lnTo>
                    <a:lnTo>
                      <a:pt x="120" y="43"/>
                    </a:lnTo>
                    <a:lnTo>
                      <a:pt x="65" y="21"/>
                    </a:lnTo>
                    <a:lnTo>
                      <a:pt x="10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3" name="Freeform 1081"/>
              <p:cNvSpPr>
                <a:spLocks/>
              </p:cNvSpPr>
              <p:nvPr/>
            </p:nvSpPr>
            <p:spPr bwMode="auto">
              <a:xfrm>
                <a:off x="5183" y="4210"/>
                <a:ext cx="11" cy="4"/>
              </a:xfrm>
              <a:custGeom>
                <a:avLst/>
                <a:gdLst>
                  <a:gd name="T0" fmla="*/ 0 w 55"/>
                  <a:gd name="T1" fmla="*/ 0 h 22"/>
                  <a:gd name="T2" fmla="*/ 55 w 55"/>
                  <a:gd name="T3" fmla="*/ 22 h 22"/>
                  <a:gd name="T4" fmla="*/ 55 w 55"/>
                  <a:gd name="T5" fmla="*/ 21 h 22"/>
                  <a:gd name="T6" fmla="*/ 0 w 5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2">
                    <a:moveTo>
                      <a:pt x="0" y="0"/>
                    </a:moveTo>
                    <a:lnTo>
                      <a:pt x="55" y="22"/>
                    </a:lnTo>
                    <a:lnTo>
                      <a:pt x="55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4" name="Line 1082"/>
              <p:cNvSpPr>
                <a:spLocks noChangeShapeType="1"/>
              </p:cNvSpPr>
              <p:nvPr/>
            </p:nvSpPr>
            <p:spPr bwMode="auto">
              <a:xfrm flipV="1">
                <a:off x="5194" y="42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5" name="Freeform 1083"/>
              <p:cNvSpPr>
                <a:spLocks/>
              </p:cNvSpPr>
              <p:nvPr/>
            </p:nvSpPr>
            <p:spPr bwMode="auto">
              <a:xfrm>
                <a:off x="5172" y="4201"/>
                <a:ext cx="24" cy="13"/>
              </a:xfrm>
              <a:custGeom>
                <a:avLst/>
                <a:gdLst>
                  <a:gd name="T0" fmla="*/ 0 w 120"/>
                  <a:gd name="T1" fmla="*/ 24 h 65"/>
                  <a:gd name="T2" fmla="*/ 55 w 120"/>
                  <a:gd name="T3" fmla="*/ 44 h 65"/>
                  <a:gd name="T4" fmla="*/ 110 w 120"/>
                  <a:gd name="T5" fmla="*/ 65 h 65"/>
                  <a:gd name="T6" fmla="*/ 120 w 120"/>
                  <a:gd name="T7" fmla="*/ 41 h 65"/>
                  <a:gd name="T8" fmla="*/ 64 w 120"/>
                  <a:gd name="T9" fmla="*/ 20 h 65"/>
                  <a:gd name="T10" fmla="*/ 9 w 120"/>
                  <a:gd name="T11" fmla="*/ 0 h 65"/>
                  <a:gd name="T12" fmla="*/ 0 w 120"/>
                  <a:gd name="T13" fmla="*/ 2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0" y="24"/>
                    </a:moveTo>
                    <a:lnTo>
                      <a:pt x="55" y="44"/>
                    </a:lnTo>
                    <a:lnTo>
                      <a:pt x="110" y="65"/>
                    </a:lnTo>
                    <a:lnTo>
                      <a:pt x="120" y="41"/>
                    </a:lnTo>
                    <a:lnTo>
                      <a:pt x="64" y="20"/>
                    </a:lnTo>
                    <a:lnTo>
                      <a:pt x="9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6" name="Freeform 1084"/>
              <p:cNvSpPr>
                <a:spLocks/>
              </p:cNvSpPr>
              <p:nvPr/>
            </p:nvSpPr>
            <p:spPr bwMode="auto">
              <a:xfrm>
                <a:off x="5172" y="4201"/>
                <a:ext cx="24" cy="13"/>
              </a:xfrm>
              <a:custGeom>
                <a:avLst/>
                <a:gdLst>
                  <a:gd name="T0" fmla="*/ 0 w 120"/>
                  <a:gd name="T1" fmla="*/ 24 h 65"/>
                  <a:gd name="T2" fmla="*/ 55 w 120"/>
                  <a:gd name="T3" fmla="*/ 44 h 65"/>
                  <a:gd name="T4" fmla="*/ 110 w 120"/>
                  <a:gd name="T5" fmla="*/ 65 h 65"/>
                  <a:gd name="T6" fmla="*/ 120 w 120"/>
                  <a:gd name="T7" fmla="*/ 41 h 65"/>
                  <a:gd name="T8" fmla="*/ 64 w 120"/>
                  <a:gd name="T9" fmla="*/ 20 h 65"/>
                  <a:gd name="T10" fmla="*/ 9 w 120"/>
                  <a:gd name="T11" fmla="*/ 0 h 65"/>
                  <a:gd name="T12" fmla="*/ 0 w 120"/>
                  <a:gd name="T13" fmla="*/ 2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5">
                    <a:moveTo>
                      <a:pt x="0" y="24"/>
                    </a:moveTo>
                    <a:lnTo>
                      <a:pt x="55" y="44"/>
                    </a:lnTo>
                    <a:lnTo>
                      <a:pt x="110" y="65"/>
                    </a:lnTo>
                    <a:lnTo>
                      <a:pt x="120" y="41"/>
                    </a:lnTo>
                    <a:lnTo>
                      <a:pt x="64" y="20"/>
                    </a:lnTo>
                    <a:lnTo>
                      <a:pt x="9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7" name="Freeform 1085"/>
              <p:cNvSpPr>
                <a:spLocks/>
              </p:cNvSpPr>
              <p:nvPr/>
            </p:nvSpPr>
            <p:spPr bwMode="auto">
              <a:xfrm>
                <a:off x="5185" y="4205"/>
                <a:ext cx="11" cy="4"/>
              </a:xfrm>
              <a:custGeom>
                <a:avLst/>
                <a:gdLst>
                  <a:gd name="T0" fmla="*/ 0 w 56"/>
                  <a:gd name="T1" fmla="*/ 0 h 21"/>
                  <a:gd name="T2" fmla="*/ 56 w 56"/>
                  <a:gd name="T3" fmla="*/ 21 h 21"/>
                  <a:gd name="T4" fmla="*/ 56 w 56"/>
                  <a:gd name="T5" fmla="*/ 21 h 21"/>
                  <a:gd name="T6" fmla="*/ 0 w 5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1">
                    <a:moveTo>
                      <a:pt x="0" y="0"/>
                    </a:moveTo>
                    <a:lnTo>
                      <a:pt x="56" y="21"/>
                    </a:lnTo>
                    <a:lnTo>
                      <a:pt x="5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8" name="Line 1086"/>
              <p:cNvSpPr>
                <a:spLocks noChangeShapeType="1"/>
              </p:cNvSpPr>
              <p:nvPr/>
            </p:nvSpPr>
            <p:spPr bwMode="auto">
              <a:xfrm>
                <a:off x="5196" y="42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9" name="Freeform 1087"/>
              <p:cNvSpPr>
                <a:spLocks/>
              </p:cNvSpPr>
              <p:nvPr/>
            </p:nvSpPr>
            <p:spPr bwMode="auto">
              <a:xfrm>
                <a:off x="5174" y="4196"/>
                <a:ext cx="24" cy="13"/>
              </a:xfrm>
              <a:custGeom>
                <a:avLst/>
                <a:gdLst>
                  <a:gd name="T0" fmla="*/ 0 w 120"/>
                  <a:gd name="T1" fmla="*/ 26 h 67"/>
                  <a:gd name="T2" fmla="*/ 55 w 120"/>
                  <a:gd name="T3" fmla="*/ 46 h 67"/>
                  <a:gd name="T4" fmla="*/ 111 w 120"/>
                  <a:gd name="T5" fmla="*/ 67 h 67"/>
                  <a:gd name="T6" fmla="*/ 120 w 120"/>
                  <a:gd name="T7" fmla="*/ 42 h 67"/>
                  <a:gd name="T8" fmla="*/ 65 w 120"/>
                  <a:gd name="T9" fmla="*/ 21 h 67"/>
                  <a:gd name="T10" fmla="*/ 10 w 120"/>
                  <a:gd name="T11" fmla="*/ 0 h 67"/>
                  <a:gd name="T12" fmla="*/ 0 w 120"/>
                  <a:gd name="T1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7">
                    <a:moveTo>
                      <a:pt x="0" y="26"/>
                    </a:moveTo>
                    <a:lnTo>
                      <a:pt x="55" y="46"/>
                    </a:lnTo>
                    <a:lnTo>
                      <a:pt x="111" y="67"/>
                    </a:lnTo>
                    <a:lnTo>
                      <a:pt x="120" y="42"/>
                    </a:lnTo>
                    <a:lnTo>
                      <a:pt x="65" y="21"/>
                    </a:lnTo>
                    <a:lnTo>
                      <a:pt x="10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0" name="Freeform 1088"/>
              <p:cNvSpPr>
                <a:spLocks/>
              </p:cNvSpPr>
              <p:nvPr/>
            </p:nvSpPr>
            <p:spPr bwMode="auto">
              <a:xfrm>
                <a:off x="5174" y="4196"/>
                <a:ext cx="24" cy="13"/>
              </a:xfrm>
              <a:custGeom>
                <a:avLst/>
                <a:gdLst>
                  <a:gd name="T0" fmla="*/ 0 w 120"/>
                  <a:gd name="T1" fmla="*/ 26 h 67"/>
                  <a:gd name="T2" fmla="*/ 55 w 120"/>
                  <a:gd name="T3" fmla="*/ 46 h 67"/>
                  <a:gd name="T4" fmla="*/ 111 w 120"/>
                  <a:gd name="T5" fmla="*/ 67 h 67"/>
                  <a:gd name="T6" fmla="*/ 120 w 120"/>
                  <a:gd name="T7" fmla="*/ 42 h 67"/>
                  <a:gd name="T8" fmla="*/ 65 w 120"/>
                  <a:gd name="T9" fmla="*/ 21 h 67"/>
                  <a:gd name="T10" fmla="*/ 10 w 120"/>
                  <a:gd name="T11" fmla="*/ 0 h 67"/>
                  <a:gd name="T12" fmla="*/ 0 w 120"/>
                  <a:gd name="T13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7">
                    <a:moveTo>
                      <a:pt x="0" y="26"/>
                    </a:moveTo>
                    <a:lnTo>
                      <a:pt x="55" y="46"/>
                    </a:lnTo>
                    <a:lnTo>
                      <a:pt x="111" y="67"/>
                    </a:lnTo>
                    <a:lnTo>
                      <a:pt x="120" y="42"/>
                    </a:lnTo>
                    <a:lnTo>
                      <a:pt x="65" y="21"/>
                    </a:lnTo>
                    <a:lnTo>
                      <a:pt x="10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1" name="Freeform 1089"/>
              <p:cNvSpPr>
                <a:spLocks/>
              </p:cNvSpPr>
              <p:nvPr/>
            </p:nvSpPr>
            <p:spPr bwMode="auto">
              <a:xfrm>
                <a:off x="5176" y="4191"/>
                <a:ext cx="24" cy="13"/>
              </a:xfrm>
              <a:custGeom>
                <a:avLst/>
                <a:gdLst>
                  <a:gd name="T0" fmla="*/ 0 w 119"/>
                  <a:gd name="T1" fmla="*/ 25 h 67"/>
                  <a:gd name="T2" fmla="*/ 55 w 119"/>
                  <a:gd name="T3" fmla="*/ 46 h 67"/>
                  <a:gd name="T4" fmla="*/ 110 w 119"/>
                  <a:gd name="T5" fmla="*/ 67 h 67"/>
                  <a:gd name="T6" fmla="*/ 119 w 119"/>
                  <a:gd name="T7" fmla="*/ 41 h 67"/>
                  <a:gd name="T8" fmla="*/ 64 w 119"/>
                  <a:gd name="T9" fmla="*/ 21 h 67"/>
                  <a:gd name="T10" fmla="*/ 9 w 119"/>
                  <a:gd name="T11" fmla="*/ 0 h 67"/>
                  <a:gd name="T12" fmla="*/ 0 w 119"/>
                  <a:gd name="T13" fmla="*/ 2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0" y="25"/>
                    </a:move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1"/>
                    </a:ln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2" name="Freeform 1090"/>
              <p:cNvSpPr>
                <a:spLocks/>
              </p:cNvSpPr>
              <p:nvPr/>
            </p:nvSpPr>
            <p:spPr bwMode="auto">
              <a:xfrm>
                <a:off x="5176" y="4191"/>
                <a:ext cx="24" cy="13"/>
              </a:xfrm>
              <a:custGeom>
                <a:avLst/>
                <a:gdLst>
                  <a:gd name="T0" fmla="*/ 0 w 119"/>
                  <a:gd name="T1" fmla="*/ 25 h 67"/>
                  <a:gd name="T2" fmla="*/ 55 w 119"/>
                  <a:gd name="T3" fmla="*/ 46 h 67"/>
                  <a:gd name="T4" fmla="*/ 110 w 119"/>
                  <a:gd name="T5" fmla="*/ 67 h 67"/>
                  <a:gd name="T6" fmla="*/ 119 w 119"/>
                  <a:gd name="T7" fmla="*/ 41 h 67"/>
                  <a:gd name="T8" fmla="*/ 64 w 119"/>
                  <a:gd name="T9" fmla="*/ 21 h 67"/>
                  <a:gd name="T10" fmla="*/ 9 w 119"/>
                  <a:gd name="T11" fmla="*/ 0 h 67"/>
                  <a:gd name="T12" fmla="*/ 0 w 119"/>
                  <a:gd name="T13" fmla="*/ 2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67">
                    <a:moveTo>
                      <a:pt x="0" y="25"/>
                    </a:moveTo>
                    <a:lnTo>
                      <a:pt x="55" y="46"/>
                    </a:lnTo>
                    <a:lnTo>
                      <a:pt x="110" y="67"/>
                    </a:lnTo>
                    <a:lnTo>
                      <a:pt x="119" y="41"/>
                    </a:lnTo>
                    <a:lnTo>
                      <a:pt x="64" y="21"/>
                    </a:lnTo>
                    <a:lnTo>
                      <a:pt x="9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3" name="Freeform 1091"/>
              <p:cNvSpPr>
                <a:spLocks/>
              </p:cNvSpPr>
              <p:nvPr/>
            </p:nvSpPr>
            <p:spPr bwMode="auto">
              <a:xfrm>
                <a:off x="5189" y="4195"/>
                <a:ext cx="11" cy="4"/>
              </a:xfrm>
              <a:custGeom>
                <a:avLst/>
                <a:gdLst>
                  <a:gd name="T0" fmla="*/ 0 w 56"/>
                  <a:gd name="T1" fmla="*/ 0 h 20"/>
                  <a:gd name="T2" fmla="*/ 55 w 56"/>
                  <a:gd name="T3" fmla="*/ 20 h 20"/>
                  <a:gd name="T4" fmla="*/ 56 w 56"/>
                  <a:gd name="T5" fmla="*/ 18 h 20"/>
                  <a:gd name="T6" fmla="*/ 0 w 5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0">
                    <a:moveTo>
                      <a:pt x="0" y="0"/>
                    </a:moveTo>
                    <a:lnTo>
                      <a:pt x="55" y="20"/>
                    </a:lnTo>
                    <a:lnTo>
                      <a:pt x="5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4" name="Line 1092"/>
              <p:cNvSpPr>
                <a:spLocks noChangeShapeType="1"/>
              </p:cNvSpPr>
              <p:nvPr/>
            </p:nvSpPr>
            <p:spPr bwMode="auto">
              <a:xfrm flipV="1">
                <a:off x="5200" y="41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5" name="Freeform 1093"/>
              <p:cNvSpPr>
                <a:spLocks/>
              </p:cNvSpPr>
              <p:nvPr/>
            </p:nvSpPr>
            <p:spPr bwMode="auto">
              <a:xfrm>
                <a:off x="5177" y="4186"/>
                <a:ext cx="24" cy="13"/>
              </a:xfrm>
              <a:custGeom>
                <a:avLst/>
                <a:gdLst>
                  <a:gd name="T0" fmla="*/ 0 w 120"/>
                  <a:gd name="T1" fmla="*/ 24 h 61"/>
                  <a:gd name="T2" fmla="*/ 56 w 120"/>
                  <a:gd name="T3" fmla="*/ 43 h 61"/>
                  <a:gd name="T4" fmla="*/ 112 w 120"/>
                  <a:gd name="T5" fmla="*/ 61 h 61"/>
                  <a:gd name="T6" fmla="*/ 120 w 120"/>
                  <a:gd name="T7" fmla="*/ 37 h 61"/>
                  <a:gd name="T8" fmla="*/ 64 w 120"/>
                  <a:gd name="T9" fmla="*/ 18 h 61"/>
                  <a:gd name="T10" fmla="*/ 8 w 120"/>
                  <a:gd name="T11" fmla="*/ 0 h 61"/>
                  <a:gd name="T12" fmla="*/ 0 w 120"/>
                  <a:gd name="T13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0" y="24"/>
                    </a:moveTo>
                    <a:lnTo>
                      <a:pt x="56" y="43"/>
                    </a:lnTo>
                    <a:lnTo>
                      <a:pt x="112" y="61"/>
                    </a:lnTo>
                    <a:lnTo>
                      <a:pt x="120" y="37"/>
                    </a:lnTo>
                    <a:lnTo>
                      <a:pt x="64" y="18"/>
                    </a:lnTo>
                    <a:lnTo>
                      <a:pt x="8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6" name="Freeform 1094"/>
              <p:cNvSpPr>
                <a:spLocks/>
              </p:cNvSpPr>
              <p:nvPr/>
            </p:nvSpPr>
            <p:spPr bwMode="auto">
              <a:xfrm>
                <a:off x="5177" y="4186"/>
                <a:ext cx="24" cy="13"/>
              </a:xfrm>
              <a:custGeom>
                <a:avLst/>
                <a:gdLst>
                  <a:gd name="T0" fmla="*/ 0 w 120"/>
                  <a:gd name="T1" fmla="*/ 24 h 61"/>
                  <a:gd name="T2" fmla="*/ 56 w 120"/>
                  <a:gd name="T3" fmla="*/ 43 h 61"/>
                  <a:gd name="T4" fmla="*/ 112 w 120"/>
                  <a:gd name="T5" fmla="*/ 61 h 61"/>
                  <a:gd name="T6" fmla="*/ 120 w 120"/>
                  <a:gd name="T7" fmla="*/ 37 h 61"/>
                  <a:gd name="T8" fmla="*/ 64 w 120"/>
                  <a:gd name="T9" fmla="*/ 18 h 61"/>
                  <a:gd name="T10" fmla="*/ 8 w 120"/>
                  <a:gd name="T11" fmla="*/ 0 h 61"/>
                  <a:gd name="T12" fmla="*/ 0 w 120"/>
                  <a:gd name="T13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0" y="24"/>
                    </a:moveTo>
                    <a:lnTo>
                      <a:pt x="56" y="43"/>
                    </a:lnTo>
                    <a:lnTo>
                      <a:pt x="112" y="61"/>
                    </a:lnTo>
                    <a:lnTo>
                      <a:pt x="120" y="37"/>
                    </a:lnTo>
                    <a:lnTo>
                      <a:pt x="64" y="18"/>
                    </a:lnTo>
                    <a:lnTo>
                      <a:pt x="8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7" name="Freeform 1095"/>
              <p:cNvSpPr>
                <a:spLocks/>
              </p:cNvSpPr>
              <p:nvPr/>
            </p:nvSpPr>
            <p:spPr bwMode="auto">
              <a:xfrm>
                <a:off x="5190" y="4190"/>
                <a:ext cx="11" cy="4"/>
              </a:xfrm>
              <a:custGeom>
                <a:avLst/>
                <a:gdLst>
                  <a:gd name="T0" fmla="*/ 0 w 56"/>
                  <a:gd name="T1" fmla="*/ 0 h 19"/>
                  <a:gd name="T2" fmla="*/ 56 w 56"/>
                  <a:gd name="T3" fmla="*/ 19 h 19"/>
                  <a:gd name="T4" fmla="*/ 56 w 56"/>
                  <a:gd name="T5" fmla="*/ 18 h 19"/>
                  <a:gd name="T6" fmla="*/ 0 w 56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9">
                    <a:moveTo>
                      <a:pt x="0" y="0"/>
                    </a:moveTo>
                    <a:lnTo>
                      <a:pt x="56" y="19"/>
                    </a:lnTo>
                    <a:lnTo>
                      <a:pt x="5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8" name="Line 1096"/>
              <p:cNvSpPr>
                <a:spLocks noChangeShapeType="1"/>
              </p:cNvSpPr>
              <p:nvPr/>
            </p:nvSpPr>
            <p:spPr bwMode="auto">
              <a:xfrm flipV="1">
                <a:off x="5201" y="41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9" name="Freeform 1097"/>
              <p:cNvSpPr>
                <a:spLocks/>
              </p:cNvSpPr>
              <p:nvPr/>
            </p:nvSpPr>
            <p:spPr bwMode="auto">
              <a:xfrm>
                <a:off x="5179" y="4181"/>
                <a:ext cx="24" cy="13"/>
              </a:xfrm>
              <a:custGeom>
                <a:avLst/>
                <a:gdLst>
                  <a:gd name="T0" fmla="*/ 0 w 120"/>
                  <a:gd name="T1" fmla="*/ 26 h 61"/>
                  <a:gd name="T2" fmla="*/ 56 w 120"/>
                  <a:gd name="T3" fmla="*/ 43 h 61"/>
                  <a:gd name="T4" fmla="*/ 112 w 120"/>
                  <a:gd name="T5" fmla="*/ 61 h 61"/>
                  <a:gd name="T6" fmla="*/ 120 w 120"/>
                  <a:gd name="T7" fmla="*/ 34 h 61"/>
                  <a:gd name="T8" fmla="*/ 64 w 120"/>
                  <a:gd name="T9" fmla="*/ 17 h 61"/>
                  <a:gd name="T10" fmla="*/ 8 w 120"/>
                  <a:gd name="T11" fmla="*/ 0 h 61"/>
                  <a:gd name="T12" fmla="*/ 0 w 120"/>
                  <a:gd name="T13" fmla="*/ 2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0" y="26"/>
                    </a:moveTo>
                    <a:lnTo>
                      <a:pt x="56" y="43"/>
                    </a:lnTo>
                    <a:lnTo>
                      <a:pt x="112" y="61"/>
                    </a:lnTo>
                    <a:lnTo>
                      <a:pt x="120" y="34"/>
                    </a:lnTo>
                    <a:lnTo>
                      <a:pt x="64" y="17"/>
                    </a:ln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0" name="Freeform 1098"/>
              <p:cNvSpPr>
                <a:spLocks/>
              </p:cNvSpPr>
              <p:nvPr/>
            </p:nvSpPr>
            <p:spPr bwMode="auto">
              <a:xfrm>
                <a:off x="5179" y="4181"/>
                <a:ext cx="24" cy="13"/>
              </a:xfrm>
              <a:custGeom>
                <a:avLst/>
                <a:gdLst>
                  <a:gd name="T0" fmla="*/ 0 w 120"/>
                  <a:gd name="T1" fmla="*/ 26 h 61"/>
                  <a:gd name="T2" fmla="*/ 56 w 120"/>
                  <a:gd name="T3" fmla="*/ 43 h 61"/>
                  <a:gd name="T4" fmla="*/ 112 w 120"/>
                  <a:gd name="T5" fmla="*/ 61 h 61"/>
                  <a:gd name="T6" fmla="*/ 120 w 120"/>
                  <a:gd name="T7" fmla="*/ 34 h 61"/>
                  <a:gd name="T8" fmla="*/ 64 w 120"/>
                  <a:gd name="T9" fmla="*/ 17 h 61"/>
                  <a:gd name="T10" fmla="*/ 8 w 120"/>
                  <a:gd name="T11" fmla="*/ 0 h 61"/>
                  <a:gd name="T12" fmla="*/ 0 w 120"/>
                  <a:gd name="T13" fmla="*/ 2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1">
                    <a:moveTo>
                      <a:pt x="0" y="26"/>
                    </a:moveTo>
                    <a:lnTo>
                      <a:pt x="56" y="43"/>
                    </a:lnTo>
                    <a:lnTo>
                      <a:pt x="112" y="61"/>
                    </a:lnTo>
                    <a:lnTo>
                      <a:pt x="120" y="34"/>
                    </a:lnTo>
                    <a:lnTo>
                      <a:pt x="64" y="17"/>
                    </a:ln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1" name="Freeform 1099"/>
              <p:cNvSpPr>
                <a:spLocks/>
              </p:cNvSpPr>
              <p:nvPr/>
            </p:nvSpPr>
            <p:spPr bwMode="auto">
              <a:xfrm>
                <a:off x="5181" y="4181"/>
                <a:ext cx="11" cy="4"/>
              </a:xfrm>
              <a:custGeom>
                <a:avLst/>
                <a:gdLst>
                  <a:gd name="T0" fmla="*/ 56 w 56"/>
                  <a:gd name="T1" fmla="*/ 18 h 18"/>
                  <a:gd name="T2" fmla="*/ 0 w 56"/>
                  <a:gd name="T3" fmla="*/ 1 h 18"/>
                  <a:gd name="T4" fmla="*/ 0 w 56"/>
                  <a:gd name="T5" fmla="*/ 0 h 18"/>
                  <a:gd name="T6" fmla="*/ 56 w 56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8">
                    <a:moveTo>
                      <a:pt x="56" y="18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2" name="Line 1100"/>
              <p:cNvSpPr>
                <a:spLocks noChangeShapeType="1"/>
              </p:cNvSpPr>
              <p:nvPr/>
            </p:nvSpPr>
            <p:spPr bwMode="auto">
              <a:xfrm flipV="1">
                <a:off x="5181" y="4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3" name="Freeform 1101"/>
              <p:cNvSpPr>
                <a:spLocks/>
              </p:cNvSpPr>
              <p:nvPr/>
            </p:nvSpPr>
            <p:spPr bwMode="auto">
              <a:xfrm>
                <a:off x="5181" y="4176"/>
                <a:ext cx="24" cy="12"/>
              </a:xfrm>
              <a:custGeom>
                <a:avLst/>
                <a:gdLst>
                  <a:gd name="T0" fmla="*/ 0 w 120"/>
                  <a:gd name="T1" fmla="*/ 26 h 62"/>
                  <a:gd name="T2" fmla="*/ 56 w 120"/>
                  <a:gd name="T3" fmla="*/ 44 h 62"/>
                  <a:gd name="T4" fmla="*/ 112 w 120"/>
                  <a:gd name="T5" fmla="*/ 62 h 62"/>
                  <a:gd name="T6" fmla="*/ 120 w 120"/>
                  <a:gd name="T7" fmla="*/ 37 h 62"/>
                  <a:gd name="T8" fmla="*/ 64 w 120"/>
                  <a:gd name="T9" fmla="*/ 19 h 62"/>
                  <a:gd name="T10" fmla="*/ 8 w 120"/>
                  <a:gd name="T11" fmla="*/ 0 h 62"/>
                  <a:gd name="T12" fmla="*/ 0 w 120"/>
                  <a:gd name="T13" fmla="*/ 2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2">
                    <a:moveTo>
                      <a:pt x="0" y="26"/>
                    </a:moveTo>
                    <a:lnTo>
                      <a:pt x="56" y="44"/>
                    </a:lnTo>
                    <a:lnTo>
                      <a:pt x="112" y="62"/>
                    </a:lnTo>
                    <a:lnTo>
                      <a:pt x="120" y="37"/>
                    </a:lnTo>
                    <a:lnTo>
                      <a:pt x="64" y="19"/>
                    </a:ln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4" name="Freeform 1102"/>
              <p:cNvSpPr>
                <a:spLocks/>
              </p:cNvSpPr>
              <p:nvPr/>
            </p:nvSpPr>
            <p:spPr bwMode="auto">
              <a:xfrm>
                <a:off x="5181" y="4176"/>
                <a:ext cx="24" cy="12"/>
              </a:xfrm>
              <a:custGeom>
                <a:avLst/>
                <a:gdLst>
                  <a:gd name="T0" fmla="*/ 0 w 120"/>
                  <a:gd name="T1" fmla="*/ 26 h 62"/>
                  <a:gd name="T2" fmla="*/ 56 w 120"/>
                  <a:gd name="T3" fmla="*/ 44 h 62"/>
                  <a:gd name="T4" fmla="*/ 112 w 120"/>
                  <a:gd name="T5" fmla="*/ 62 h 62"/>
                  <a:gd name="T6" fmla="*/ 120 w 120"/>
                  <a:gd name="T7" fmla="*/ 37 h 62"/>
                  <a:gd name="T8" fmla="*/ 64 w 120"/>
                  <a:gd name="T9" fmla="*/ 19 h 62"/>
                  <a:gd name="T10" fmla="*/ 8 w 120"/>
                  <a:gd name="T11" fmla="*/ 0 h 62"/>
                  <a:gd name="T12" fmla="*/ 0 w 120"/>
                  <a:gd name="T13" fmla="*/ 2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62">
                    <a:moveTo>
                      <a:pt x="0" y="26"/>
                    </a:moveTo>
                    <a:lnTo>
                      <a:pt x="56" y="44"/>
                    </a:lnTo>
                    <a:lnTo>
                      <a:pt x="112" y="62"/>
                    </a:lnTo>
                    <a:lnTo>
                      <a:pt x="120" y="37"/>
                    </a:lnTo>
                    <a:lnTo>
                      <a:pt x="64" y="19"/>
                    </a:ln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5" name="Freeform 1103"/>
              <p:cNvSpPr>
                <a:spLocks/>
              </p:cNvSpPr>
              <p:nvPr/>
            </p:nvSpPr>
            <p:spPr bwMode="auto">
              <a:xfrm>
                <a:off x="5193" y="4180"/>
                <a:ext cx="12" cy="3"/>
              </a:xfrm>
              <a:custGeom>
                <a:avLst/>
                <a:gdLst>
                  <a:gd name="T0" fmla="*/ 0 w 57"/>
                  <a:gd name="T1" fmla="*/ 0 h 18"/>
                  <a:gd name="T2" fmla="*/ 56 w 57"/>
                  <a:gd name="T3" fmla="*/ 18 h 18"/>
                  <a:gd name="T4" fmla="*/ 57 w 57"/>
                  <a:gd name="T5" fmla="*/ 12 h 18"/>
                  <a:gd name="T6" fmla="*/ 0 w 5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0"/>
                    </a:moveTo>
                    <a:lnTo>
                      <a:pt x="56" y="18"/>
                    </a:lnTo>
                    <a:lnTo>
                      <a:pt x="5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6" name="Line 1104"/>
              <p:cNvSpPr>
                <a:spLocks noChangeShapeType="1"/>
              </p:cNvSpPr>
              <p:nvPr/>
            </p:nvSpPr>
            <p:spPr bwMode="auto">
              <a:xfrm flipV="1">
                <a:off x="5205" y="41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7" name="Freeform 1105"/>
              <p:cNvSpPr>
                <a:spLocks/>
              </p:cNvSpPr>
              <p:nvPr/>
            </p:nvSpPr>
            <p:spPr bwMode="auto">
              <a:xfrm>
                <a:off x="5182" y="4172"/>
                <a:ext cx="24" cy="10"/>
              </a:xfrm>
              <a:custGeom>
                <a:avLst/>
                <a:gdLst>
                  <a:gd name="T0" fmla="*/ 0 w 120"/>
                  <a:gd name="T1" fmla="*/ 25 h 50"/>
                  <a:gd name="T2" fmla="*/ 57 w 120"/>
                  <a:gd name="T3" fmla="*/ 38 h 50"/>
                  <a:gd name="T4" fmla="*/ 114 w 120"/>
                  <a:gd name="T5" fmla="*/ 50 h 50"/>
                  <a:gd name="T6" fmla="*/ 120 w 120"/>
                  <a:gd name="T7" fmla="*/ 25 h 50"/>
                  <a:gd name="T8" fmla="*/ 63 w 120"/>
                  <a:gd name="T9" fmla="*/ 12 h 50"/>
                  <a:gd name="T10" fmla="*/ 5 w 120"/>
                  <a:gd name="T11" fmla="*/ 0 h 50"/>
                  <a:gd name="T12" fmla="*/ 0 w 120"/>
                  <a:gd name="T13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50">
                    <a:moveTo>
                      <a:pt x="0" y="25"/>
                    </a:moveTo>
                    <a:lnTo>
                      <a:pt x="57" y="38"/>
                    </a:lnTo>
                    <a:lnTo>
                      <a:pt x="114" y="50"/>
                    </a:lnTo>
                    <a:lnTo>
                      <a:pt x="120" y="25"/>
                    </a:lnTo>
                    <a:lnTo>
                      <a:pt x="63" y="12"/>
                    </a:lnTo>
                    <a:lnTo>
                      <a:pt x="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8" name="Freeform 1106"/>
              <p:cNvSpPr>
                <a:spLocks/>
              </p:cNvSpPr>
              <p:nvPr/>
            </p:nvSpPr>
            <p:spPr bwMode="auto">
              <a:xfrm>
                <a:off x="5182" y="4172"/>
                <a:ext cx="24" cy="10"/>
              </a:xfrm>
              <a:custGeom>
                <a:avLst/>
                <a:gdLst>
                  <a:gd name="T0" fmla="*/ 0 w 120"/>
                  <a:gd name="T1" fmla="*/ 25 h 50"/>
                  <a:gd name="T2" fmla="*/ 57 w 120"/>
                  <a:gd name="T3" fmla="*/ 38 h 50"/>
                  <a:gd name="T4" fmla="*/ 114 w 120"/>
                  <a:gd name="T5" fmla="*/ 50 h 50"/>
                  <a:gd name="T6" fmla="*/ 120 w 120"/>
                  <a:gd name="T7" fmla="*/ 25 h 50"/>
                  <a:gd name="T8" fmla="*/ 63 w 120"/>
                  <a:gd name="T9" fmla="*/ 12 h 50"/>
                  <a:gd name="T10" fmla="*/ 5 w 120"/>
                  <a:gd name="T11" fmla="*/ 0 h 50"/>
                  <a:gd name="T12" fmla="*/ 0 w 120"/>
                  <a:gd name="T13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50">
                    <a:moveTo>
                      <a:pt x="0" y="25"/>
                    </a:moveTo>
                    <a:lnTo>
                      <a:pt x="57" y="38"/>
                    </a:lnTo>
                    <a:lnTo>
                      <a:pt x="114" y="50"/>
                    </a:lnTo>
                    <a:lnTo>
                      <a:pt x="120" y="25"/>
                    </a:lnTo>
                    <a:lnTo>
                      <a:pt x="63" y="12"/>
                    </a:lnTo>
                    <a:lnTo>
                      <a:pt x="5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9" name="Freeform 1107"/>
              <p:cNvSpPr>
                <a:spLocks/>
              </p:cNvSpPr>
              <p:nvPr/>
            </p:nvSpPr>
            <p:spPr bwMode="auto">
              <a:xfrm>
                <a:off x="5183" y="4172"/>
                <a:ext cx="12" cy="3"/>
              </a:xfrm>
              <a:custGeom>
                <a:avLst/>
                <a:gdLst>
                  <a:gd name="T0" fmla="*/ 58 w 58"/>
                  <a:gd name="T1" fmla="*/ 14 h 14"/>
                  <a:gd name="T2" fmla="*/ 0 w 58"/>
                  <a:gd name="T3" fmla="*/ 2 h 14"/>
                  <a:gd name="T4" fmla="*/ 0 w 58"/>
                  <a:gd name="T5" fmla="*/ 0 h 14"/>
                  <a:gd name="T6" fmla="*/ 58 w 5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4">
                    <a:moveTo>
                      <a:pt x="58" y="1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0" name="Line 1108"/>
              <p:cNvSpPr>
                <a:spLocks noChangeShapeType="1"/>
              </p:cNvSpPr>
              <p:nvPr/>
            </p:nvSpPr>
            <p:spPr bwMode="auto">
              <a:xfrm flipV="1">
                <a:off x="5183" y="4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1" name="Freeform 1109"/>
              <p:cNvSpPr>
                <a:spLocks/>
              </p:cNvSpPr>
              <p:nvPr/>
            </p:nvSpPr>
            <p:spPr bwMode="auto">
              <a:xfrm>
                <a:off x="5183" y="4166"/>
                <a:ext cx="24" cy="12"/>
              </a:xfrm>
              <a:custGeom>
                <a:avLst/>
                <a:gdLst>
                  <a:gd name="T0" fmla="*/ 0 w 122"/>
                  <a:gd name="T1" fmla="*/ 27 h 56"/>
                  <a:gd name="T2" fmla="*/ 58 w 122"/>
                  <a:gd name="T3" fmla="*/ 41 h 56"/>
                  <a:gd name="T4" fmla="*/ 115 w 122"/>
                  <a:gd name="T5" fmla="*/ 56 h 56"/>
                  <a:gd name="T6" fmla="*/ 122 w 122"/>
                  <a:gd name="T7" fmla="*/ 30 h 56"/>
                  <a:gd name="T8" fmla="*/ 65 w 122"/>
                  <a:gd name="T9" fmla="*/ 15 h 56"/>
                  <a:gd name="T10" fmla="*/ 7 w 122"/>
                  <a:gd name="T11" fmla="*/ 0 h 56"/>
                  <a:gd name="T12" fmla="*/ 0 w 122"/>
                  <a:gd name="T13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6">
                    <a:moveTo>
                      <a:pt x="0" y="27"/>
                    </a:moveTo>
                    <a:lnTo>
                      <a:pt x="58" y="41"/>
                    </a:lnTo>
                    <a:lnTo>
                      <a:pt x="115" y="56"/>
                    </a:lnTo>
                    <a:lnTo>
                      <a:pt x="122" y="30"/>
                    </a:lnTo>
                    <a:lnTo>
                      <a:pt x="65" y="15"/>
                    </a:lnTo>
                    <a:lnTo>
                      <a:pt x="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2" name="Freeform 1110"/>
              <p:cNvSpPr>
                <a:spLocks/>
              </p:cNvSpPr>
              <p:nvPr/>
            </p:nvSpPr>
            <p:spPr bwMode="auto">
              <a:xfrm>
                <a:off x="5183" y="4166"/>
                <a:ext cx="24" cy="12"/>
              </a:xfrm>
              <a:custGeom>
                <a:avLst/>
                <a:gdLst>
                  <a:gd name="T0" fmla="*/ 0 w 122"/>
                  <a:gd name="T1" fmla="*/ 27 h 56"/>
                  <a:gd name="T2" fmla="*/ 58 w 122"/>
                  <a:gd name="T3" fmla="*/ 41 h 56"/>
                  <a:gd name="T4" fmla="*/ 115 w 122"/>
                  <a:gd name="T5" fmla="*/ 56 h 56"/>
                  <a:gd name="T6" fmla="*/ 122 w 122"/>
                  <a:gd name="T7" fmla="*/ 30 h 56"/>
                  <a:gd name="T8" fmla="*/ 65 w 122"/>
                  <a:gd name="T9" fmla="*/ 15 h 56"/>
                  <a:gd name="T10" fmla="*/ 7 w 122"/>
                  <a:gd name="T11" fmla="*/ 0 h 56"/>
                  <a:gd name="T12" fmla="*/ 0 w 122"/>
                  <a:gd name="T13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6">
                    <a:moveTo>
                      <a:pt x="0" y="27"/>
                    </a:moveTo>
                    <a:lnTo>
                      <a:pt x="58" y="41"/>
                    </a:lnTo>
                    <a:lnTo>
                      <a:pt x="115" y="56"/>
                    </a:lnTo>
                    <a:lnTo>
                      <a:pt x="122" y="30"/>
                    </a:lnTo>
                    <a:lnTo>
                      <a:pt x="65" y="15"/>
                    </a:lnTo>
                    <a:lnTo>
                      <a:pt x="7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3" name="Freeform 1111"/>
              <p:cNvSpPr>
                <a:spLocks/>
              </p:cNvSpPr>
              <p:nvPr/>
            </p:nvSpPr>
            <p:spPr bwMode="auto">
              <a:xfrm>
                <a:off x="5196" y="4169"/>
                <a:ext cx="11" cy="3"/>
              </a:xfrm>
              <a:custGeom>
                <a:avLst/>
                <a:gdLst>
                  <a:gd name="T0" fmla="*/ 0 w 57"/>
                  <a:gd name="T1" fmla="*/ 0 h 15"/>
                  <a:gd name="T2" fmla="*/ 57 w 57"/>
                  <a:gd name="T3" fmla="*/ 15 h 15"/>
                  <a:gd name="T4" fmla="*/ 57 w 57"/>
                  <a:gd name="T5" fmla="*/ 13 h 15"/>
                  <a:gd name="T6" fmla="*/ 0 w 5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5">
                    <a:moveTo>
                      <a:pt x="0" y="0"/>
                    </a:moveTo>
                    <a:lnTo>
                      <a:pt x="57" y="15"/>
                    </a:lnTo>
                    <a:lnTo>
                      <a:pt x="5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4" name="Line 1112"/>
              <p:cNvSpPr>
                <a:spLocks noChangeShapeType="1"/>
              </p:cNvSpPr>
              <p:nvPr/>
            </p:nvSpPr>
            <p:spPr bwMode="auto">
              <a:xfrm flipV="1">
                <a:off x="5207" y="4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5" name="Freeform 1113"/>
              <p:cNvSpPr>
                <a:spLocks/>
              </p:cNvSpPr>
              <p:nvPr/>
            </p:nvSpPr>
            <p:spPr bwMode="auto">
              <a:xfrm>
                <a:off x="5184" y="4162"/>
                <a:ext cx="25" cy="10"/>
              </a:xfrm>
              <a:custGeom>
                <a:avLst/>
                <a:gdLst>
                  <a:gd name="T0" fmla="*/ 0 w 121"/>
                  <a:gd name="T1" fmla="*/ 25 h 51"/>
                  <a:gd name="T2" fmla="*/ 58 w 121"/>
                  <a:gd name="T3" fmla="*/ 38 h 51"/>
                  <a:gd name="T4" fmla="*/ 115 w 121"/>
                  <a:gd name="T5" fmla="*/ 51 h 51"/>
                  <a:gd name="T6" fmla="*/ 121 w 121"/>
                  <a:gd name="T7" fmla="*/ 25 h 51"/>
                  <a:gd name="T8" fmla="*/ 63 w 121"/>
                  <a:gd name="T9" fmla="*/ 13 h 51"/>
                  <a:gd name="T10" fmla="*/ 6 w 121"/>
                  <a:gd name="T11" fmla="*/ 0 h 51"/>
                  <a:gd name="T12" fmla="*/ 0 w 121"/>
                  <a:gd name="T1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0" y="25"/>
                    </a:moveTo>
                    <a:lnTo>
                      <a:pt x="58" y="38"/>
                    </a:lnTo>
                    <a:lnTo>
                      <a:pt x="115" y="51"/>
                    </a:lnTo>
                    <a:lnTo>
                      <a:pt x="121" y="25"/>
                    </a:lnTo>
                    <a:lnTo>
                      <a:pt x="63" y="13"/>
                    </a:lnTo>
                    <a:lnTo>
                      <a:pt x="6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6" name="Freeform 1114"/>
              <p:cNvSpPr>
                <a:spLocks/>
              </p:cNvSpPr>
              <p:nvPr/>
            </p:nvSpPr>
            <p:spPr bwMode="auto">
              <a:xfrm>
                <a:off x="5184" y="4162"/>
                <a:ext cx="25" cy="10"/>
              </a:xfrm>
              <a:custGeom>
                <a:avLst/>
                <a:gdLst>
                  <a:gd name="T0" fmla="*/ 0 w 121"/>
                  <a:gd name="T1" fmla="*/ 25 h 51"/>
                  <a:gd name="T2" fmla="*/ 58 w 121"/>
                  <a:gd name="T3" fmla="*/ 38 h 51"/>
                  <a:gd name="T4" fmla="*/ 115 w 121"/>
                  <a:gd name="T5" fmla="*/ 51 h 51"/>
                  <a:gd name="T6" fmla="*/ 121 w 121"/>
                  <a:gd name="T7" fmla="*/ 25 h 51"/>
                  <a:gd name="T8" fmla="*/ 63 w 121"/>
                  <a:gd name="T9" fmla="*/ 13 h 51"/>
                  <a:gd name="T10" fmla="*/ 6 w 121"/>
                  <a:gd name="T11" fmla="*/ 0 h 51"/>
                  <a:gd name="T12" fmla="*/ 0 w 121"/>
                  <a:gd name="T1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0" y="25"/>
                    </a:moveTo>
                    <a:lnTo>
                      <a:pt x="58" y="38"/>
                    </a:lnTo>
                    <a:lnTo>
                      <a:pt x="115" y="51"/>
                    </a:lnTo>
                    <a:lnTo>
                      <a:pt x="121" y="25"/>
                    </a:lnTo>
                    <a:lnTo>
                      <a:pt x="63" y="13"/>
                    </a:lnTo>
                    <a:lnTo>
                      <a:pt x="6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7" name="Freeform 1115"/>
              <p:cNvSpPr>
                <a:spLocks/>
              </p:cNvSpPr>
              <p:nvPr/>
            </p:nvSpPr>
            <p:spPr bwMode="auto">
              <a:xfrm>
                <a:off x="5197" y="4164"/>
                <a:ext cx="12" cy="3"/>
              </a:xfrm>
              <a:custGeom>
                <a:avLst/>
                <a:gdLst>
                  <a:gd name="T0" fmla="*/ 0 w 59"/>
                  <a:gd name="T1" fmla="*/ 0 h 12"/>
                  <a:gd name="T2" fmla="*/ 58 w 59"/>
                  <a:gd name="T3" fmla="*/ 12 h 12"/>
                  <a:gd name="T4" fmla="*/ 59 w 59"/>
                  <a:gd name="T5" fmla="*/ 10 h 12"/>
                  <a:gd name="T6" fmla="*/ 0 w 5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2">
                    <a:moveTo>
                      <a:pt x="0" y="0"/>
                    </a:moveTo>
                    <a:lnTo>
                      <a:pt x="58" y="12"/>
                    </a:lnTo>
                    <a:lnTo>
                      <a:pt x="59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8" name="Line 1116"/>
              <p:cNvSpPr>
                <a:spLocks noChangeShapeType="1"/>
              </p:cNvSpPr>
              <p:nvPr/>
            </p:nvSpPr>
            <p:spPr bwMode="auto">
              <a:xfrm flipV="1">
                <a:off x="5209" y="41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9" name="Freeform 1117"/>
              <p:cNvSpPr>
                <a:spLocks/>
              </p:cNvSpPr>
              <p:nvPr/>
            </p:nvSpPr>
            <p:spPr bwMode="auto">
              <a:xfrm>
                <a:off x="5185" y="4157"/>
                <a:ext cx="25" cy="9"/>
              </a:xfrm>
              <a:custGeom>
                <a:avLst/>
                <a:gdLst>
                  <a:gd name="T0" fmla="*/ 0 w 122"/>
                  <a:gd name="T1" fmla="*/ 26 h 47"/>
                  <a:gd name="T2" fmla="*/ 58 w 122"/>
                  <a:gd name="T3" fmla="*/ 37 h 47"/>
                  <a:gd name="T4" fmla="*/ 117 w 122"/>
                  <a:gd name="T5" fmla="*/ 47 h 47"/>
                  <a:gd name="T6" fmla="*/ 122 w 122"/>
                  <a:gd name="T7" fmla="*/ 21 h 47"/>
                  <a:gd name="T8" fmla="*/ 63 w 122"/>
                  <a:gd name="T9" fmla="*/ 10 h 47"/>
                  <a:gd name="T10" fmla="*/ 4 w 122"/>
                  <a:gd name="T11" fmla="*/ 0 h 47"/>
                  <a:gd name="T12" fmla="*/ 0 w 122"/>
                  <a:gd name="T1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0" y="26"/>
                    </a:moveTo>
                    <a:lnTo>
                      <a:pt x="58" y="37"/>
                    </a:lnTo>
                    <a:lnTo>
                      <a:pt x="117" y="47"/>
                    </a:lnTo>
                    <a:lnTo>
                      <a:pt x="122" y="21"/>
                    </a:lnTo>
                    <a:lnTo>
                      <a:pt x="63" y="1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0" name="Freeform 1118"/>
              <p:cNvSpPr>
                <a:spLocks/>
              </p:cNvSpPr>
              <p:nvPr/>
            </p:nvSpPr>
            <p:spPr bwMode="auto">
              <a:xfrm>
                <a:off x="5185" y="4157"/>
                <a:ext cx="25" cy="9"/>
              </a:xfrm>
              <a:custGeom>
                <a:avLst/>
                <a:gdLst>
                  <a:gd name="T0" fmla="*/ 0 w 122"/>
                  <a:gd name="T1" fmla="*/ 26 h 47"/>
                  <a:gd name="T2" fmla="*/ 58 w 122"/>
                  <a:gd name="T3" fmla="*/ 37 h 47"/>
                  <a:gd name="T4" fmla="*/ 117 w 122"/>
                  <a:gd name="T5" fmla="*/ 47 h 47"/>
                  <a:gd name="T6" fmla="*/ 122 w 122"/>
                  <a:gd name="T7" fmla="*/ 21 h 47"/>
                  <a:gd name="T8" fmla="*/ 63 w 122"/>
                  <a:gd name="T9" fmla="*/ 10 h 47"/>
                  <a:gd name="T10" fmla="*/ 4 w 122"/>
                  <a:gd name="T11" fmla="*/ 0 h 47"/>
                  <a:gd name="T12" fmla="*/ 0 w 122"/>
                  <a:gd name="T1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0" y="26"/>
                    </a:moveTo>
                    <a:lnTo>
                      <a:pt x="58" y="37"/>
                    </a:lnTo>
                    <a:lnTo>
                      <a:pt x="117" y="47"/>
                    </a:lnTo>
                    <a:lnTo>
                      <a:pt x="122" y="21"/>
                    </a:lnTo>
                    <a:lnTo>
                      <a:pt x="63" y="10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1" name="Freeform 1119"/>
              <p:cNvSpPr>
                <a:spLocks/>
              </p:cNvSpPr>
              <p:nvPr/>
            </p:nvSpPr>
            <p:spPr bwMode="auto">
              <a:xfrm>
                <a:off x="5198" y="4159"/>
                <a:ext cx="12" cy="2"/>
              </a:xfrm>
              <a:custGeom>
                <a:avLst/>
                <a:gdLst>
                  <a:gd name="T0" fmla="*/ 0 w 59"/>
                  <a:gd name="T1" fmla="*/ 0 h 11"/>
                  <a:gd name="T2" fmla="*/ 59 w 59"/>
                  <a:gd name="T3" fmla="*/ 11 h 11"/>
                  <a:gd name="T4" fmla="*/ 59 w 59"/>
                  <a:gd name="T5" fmla="*/ 11 h 11"/>
                  <a:gd name="T6" fmla="*/ 0 w 5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0" y="0"/>
                    </a:moveTo>
                    <a:lnTo>
                      <a:pt x="59" y="11"/>
                    </a:lnTo>
                    <a:lnTo>
                      <a:pt x="5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2" name="Line 1120"/>
              <p:cNvSpPr>
                <a:spLocks noChangeShapeType="1"/>
              </p:cNvSpPr>
              <p:nvPr/>
            </p:nvSpPr>
            <p:spPr bwMode="auto">
              <a:xfrm>
                <a:off x="5210" y="41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3" name="Freeform 1121"/>
              <p:cNvSpPr>
                <a:spLocks/>
              </p:cNvSpPr>
              <p:nvPr/>
            </p:nvSpPr>
            <p:spPr bwMode="auto">
              <a:xfrm>
                <a:off x="5186" y="4152"/>
                <a:ext cx="25" cy="9"/>
              </a:xfrm>
              <a:custGeom>
                <a:avLst/>
                <a:gdLst>
                  <a:gd name="T0" fmla="*/ 0 w 122"/>
                  <a:gd name="T1" fmla="*/ 26 h 47"/>
                  <a:gd name="T2" fmla="*/ 59 w 122"/>
                  <a:gd name="T3" fmla="*/ 36 h 47"/>
                  <a:gd name="T4" fmla="*/ 118 w 122"/>
                  <a:gd name="T5" fmla="*/ 47 h 47"/>
                  <a:gd name="T6" fmla="*/ 122 w 122"/>
                  <a:gd name="T7" fmla="*/ 20 h 47"/>
                  <a:gd name="T8" fmla="*/ 64 w 122"/>
                  <a:gd name="T9" fmla="*/ 10 h 47"/>
                  <a:gd name="T10" fmla="*/ 5 w 122"/>
                  <a:gd name="T11" fmla="*/ 0 h 47"/>
                  <a:gd name="T12" fmla="*/ 0 w 122"/>
                  <a:gd name="T1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0" y="26"/>
                    </a:moveTo>
                    <a:lnTo>
                      <a:pt x="59" y="36"/>
                    </a:lnTo>
                    <a:lnTo>
                      <a:pt x="118" y="47"/>
                    </a:lnTo>
                    <a:lnTo>
                      <a:pt x="122" y="20"/>
                    </a:lnTo>
                    <a:lnTo>
                      <a:pt x="64" y="1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4" name="Freeform 1122"/>
              <p:cNvSpPr>
                <a:spLocks/>
              </p:cNvSpPr>
              <p:nvPr/>
            </p:nvSpPr>
            <p:spPr bwMode="auto">
              <a:xfrm>
                <a:off x="5186" y="4152"/>
                <a:ext cx="25" cy="9"/>
              </a:xfrm>
              <a:custGeom>
                <a:avLst/>
                <a:gdLst>
                  <a:gd name="T0" fmla="*/ 0 w 122"/>
                  <a:gd name="T1" fmla="*/ 26 h 47"/>
                  <a:gd name="T2" fmla="*/ 59 w 122"/>
                  <a:gd name="T3" fmla="*/ 36 h 47"/>
                  <a:gd name="T4" fmla="*/ 118 w 122"/>
                  <a:gd name="T5" fmla="*/ 47 h 47"/>
                  <a:gd name="T6" fmla="*/ 122 w 122"/>
                  <a:gd name="T7" fmla="*/ 20 h 47"/>
                  <a:gd name="T8" fmla="*/ 64 w 122"/>
                  <a:gd name="T9" fmla="*/ 10 h 47"/>
                  <a:gd name="T10" fmla="*/ 5 w 122"/>
                  <a:gd name="T11" fmla="*/ 0 h 47"/>
                  <a:gd name="T12" fmla="*/ 0 w 122"/>
                  <a:gd name="T1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7">
                    <a:moveTo>
                      <a:pt x="0" y="26"/>
                    </a:moveTo>
                    <a:lnTo>
                      <a:pt x="59" y="36"/>
                    </a:lnTo>
                    <a:lnTo>
                      <a:pt x="118" y="47"/>
                    </a:lnTo>
                    <a:lnTo>
                      <a:pt x="122" y="20"/>
                    </a:lnTo>
                    <a:lnTo>
                      <a:pt x="64" y="10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5" name="Freeform 1123"/>
              <p:cNvSpPr>
                <a:spLocks/>
              </p:cNvSpPr>
              <p:nvPr/>
            </p:nvSpPr>
            <p:spPr bwMode="auto">
              <a:xfrm>
                <a:off x="5187" y="4152"/>
                <a:ext cx="12" cy="2"/>
              </a:xfrm>
              <a:custGeom>
                <a:avLst/>
                <a:gdLst>
                  <a:gd name="T0" fmla="*/ 59 w 59"/>
                  <a:gd name="T1" fmla="*/ 10 h 10"/>
                  <a:gd name="T2" fmla="*/ 0 w 59"/>
                  <a:gd name="T3" fmla="*/ 0 h 10"/>
                  <a:gd name="T4" fmla="*/ 0 w 59"/>
                  <a:gd name="T5" fmla="*/ 0 h 10"/>
                  <a:gd name="T6" fmla="*/ 59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6" name="Line 1124"/>
              <p:cNvSpPr>
                <a:spLocks noChangeShapeType="1"/>
              </p:cNvSpPr>
              <p:nvPr/>
            </p:nvSpPr>
            <p:spPr bwMode="auto">
              <a:xfrm>
                <a:off x="5187" y="41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7" name="Freeform 1125"/>
              <p:cNvSpPr>
                <a:spLocks/>
              </p:cNvSpPr>
              <p:nvPr/>
            </p:nvSpPr>
            <p:spPr bwMode="auto">
              <a:xfrm>
                <a:off x="5187" y="4147"/>
                <a:ext cx="25" cy="9"/>
              </a:xfrm>
              <a:custGeom>
                <a:avLst/>
                <a:gdLst>
                  <a:gd name="T0" fmla="*/ 0 w 122"/>
                  <a:gd name="T1" fmla="*/ 26 h 46"/>
                  <a:gd name="T2" fmla="*/ 59 w 122"/>
                  <a:gd name="T3" fmla="*/ 36 h 46"/>
                  <a:gd name="T4" fmla="*/ 117 w 122"/>
                  <a:gd name="T5" fmla="*/ 46 h 46"/>
                  <a:gd name="T6" fmla="*/ 122 w 122"/>
                  <a:gd name="T7" fmla="*/ 21 h 46"/>
                  <a:gd name="T8" fmla="*/ 63 w 122"/>
                  <a:gd name="T9" fmla="*/ 11 h 46"/>
                  <a:gd name="T10" fmla="*/ 5 w 122"/>
                  <a:gd name="T11" fmla="*/ 0 h 46"/>
                  <a:gd name="T12" fmla="*/ 0 w 122"/>
                  <a:gd name="T13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0" y="26"/>
                    </a:moveTo>
                    <a:lnTo>
                      <a:pt x="59" y="36"/>
                    </a:lnTo>
                    <a:lnTo>
                      <a:pt x="117" y="46"/>
                    </a:lnTo>
                    <a:lnTo>
                      <a:pt x="122" y="21"/>
                    </a:lnTo>
                    <a:lnTo>
                      <a:pt x="63" y="11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8" name="Freeform 1126"/>
              <p:cNvSpPr>
                <a:spLocks/>
              </p:cNvSpPr>
              <p:nvPr/>
            </p:nvSpPr>
            <p:spPr bwMode="auto">
              <a:xfrm>
                <a:off x="5187" y="4147"/>
                <a:ext cx="25" cy="9"/>
              </a:xfrm>
              <a:custGeom>
                <a:avLst/>
                <a:gdLst>
                  <a:gd name="T0" fmla="*/ 0 w 122"/>
                  <a:gd name="T1" fmla="*/ 26 h 46"/>
                  <a:gd name="T2" fmla="*/ 59 w 122"/>
                  <a:gd name="T3" fmla="*/ 36 h 46"/>
                  <a:gd name="T4" fmla="*/ 117 w 122"/>
                  <a:gd name="T5" fmla="*/ 46 h 46"/>
                  <a:gd name="T6" fmla="*/ 122 w 122"/>
                  <a:gd name="T7" fmla="*/ 21 h 46"/>
                  <a:gd name="T8" fmla="*/ 63 w 122"/>
                  <a:gd name="T9" fmla="*/ 11 h 46"/>
                  <a:gd name="T10" fmla="*/ 5 w 122"/>
                  <a:gd name="T11" fmla="*/ 0 h 46"/>
                  <a:gd name="T12" fmla="*/ 0 w 122"/>
                  <a:gd name="T13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46">
                    <a:moveTo>
                      <a:pt x="0" y="26"/>
                    </a:moveTo>
                    <a:lnTo>
                      <a:pt x="59" y="36"/>
                    </a:lnTo>
                    <a:lnTo>
                      <a:pt x="117" y="46"/>
                    </a:lnTo>
                    <a:lnTo>
                      <a:pt x="122" y="21"/>
                    </a:lnTo>
                    <a:lnTo>
                      <a:pt x="63" y="11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9" name="Freeform 1127"/>
              <p:cNvSpPr>
                <a:spLocks/>
              </p:cNvSpPr>
              <p:nvPr/>
            </p:nvSpPr>
            <p:spPr bwMode="auto">
              <a:xfrm>
                <a:off x="5200" y="4149"/>
                <a:ext cx="12" cy="2"/>
              </a:xfrm>
              <a:custGeom>
                <a:avLst/>
                <a:gdLst>
                  <a:gd name="T0" fmla="*/ 0 w 59"/>
                  <a:gd name="T1" fmla="*/ 0 h 10"/>
                  <a:gd name="T2" fmla="*/ 59 w 59"/>
                  <a:gd name="T3" fmla="*/ 10 h 10"/>
                  <a:gd name="T4" fmla="*/ 59 w 59"/>
                  <a:gd name="T5" fmla="*/ 8 h 10"/>
                  <a:gd name="T6" fmla="*/ 0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0"/>
                    </a:moveTo>
                    <a:lnTo>
                      <a:pt x="59" y="10"/>
                    </a:lnTo>
                    <a:lnTo>
                      <a:pt x="59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0" name="Line 1128"/>
              <p:cNvSpPr>
                <a:spLocks noChangeShapeType="1"/>
              </p:cNvSpPr>
              <p:nvPr/>
            </p:nvSpPr>
            <p:spPr bwMode="auto">
              <a:xfrm flipV="1">
                <a:off x="5212" y="41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1" name="Freeform 1129"/>
              <p:cNvSpPr>
                <a:spLocks/>
              </p:cNvSpPr>
              <p:nvPr/>
            </p:nvSpPr>
            <p:spPr bwMode="auto">
              <a:xfrm>
                <a:off x="5188" y="4142"/>
                <a:ext cx="24" cy="8"/>
              </a:xfrm>
              <a:custGeom>
                <a:avLst/>
                <a:gdLst>
                  <a:gd name="T0" fmla="*/ 0 w 120"/>
                  <a:gd name="T1" fmla="*/ 27 h 43"/>
                  <a:gd name="T2" fmla="*/ 58 w 120"/>
                  <a:gd name="T3" fmla="*/ 35 h 43"/>
                  <a:gd name="T4" fmla="*/ 117 w 120"/>
                  <a:gd name="T5" fmla="*/ 43 h 43"/>
                  <a:gd name="T6" fmla="*/ 120 w 120"/>
                  <a:gd name="T7" fmla="*/ 16 h 43"/>
                  <a:gd name="T8" fmla="*/ 62 w 120"/>
                  <a:gd name="T9" fmla="*/ 8 h 43"/>
                  <a:gd name="T10" fmla="*/ 3 w 120"/>
                  <a:gd name="T11" fmla="*/ 0 h 43"/>
                  <a:gd name="T12" fmla="*/ 0 w 120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3">
                    <a:moveTo>
                      <a:pt x="0" y="27"/>
                    </a:moveTo>
                    <a:lnTo>
                      <a:pt x="58" y="35"/>
                    </a:lnTo>
                    <a:lnTo>
                      <a:pt x="117" y="43"/>
                    </a:lnTo>
                    <a:lnTo>
                      <a:pt x="120" y="16"/>
                    </a:lnTo>
                    <a:lnTo>
                      <a:pt x="62" y="8"/>
                    </a:lnTo>
                    <a:lnTo>
                      <a:pt x="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2" name="Freeform 1130"/>
              <p:cNvSpPr>
                <a:spLocks/>
              </p:cNvSpPr>
              <p:nvPr/>
            </p:nvSpPr>
            <p:spPr bwMode="auto">
              <a:xfrm>
                <a:off x="5188" y="4142"/>
                <a:ext cx="24" cy="8"/>
              </a:xfrm>
              <a:custGeom>
                <a:avLst/>
                <a:gdLst>
                  <a:gd name="T0" fmla="*/ 0 w 120"/>
                  <a:gd name="T1" fmla="*/ 27 h 43"/>
                  <a:gd name="T2" fmla="*/ 58 w 120"/>
                  <a:gd name="T3" fmla="*/ 35 h 43"/>
                  <a:gd name="T4" fmla="*/ 117 w 120"/>
                  <a:gd name="T5" fmla="*/ 43 h 43"/>
                  <a:gd name="T6" fmla="*/ 120 w 120"/>
                  <a:gd name="T7" fmla="*/ 16 h 43"/>
                  <a:gd name="T8" fmla="*/ 62 w 120"/>
                  <a:gd name="T9" fmla="*/ 8 h 43"/>
                  <a:gd name="T10" fmla="*/ 3 w 120"/>
                  <a:gd name="T11" fmla="*/ 0 h 43"/>
                  <a:gd name="T12" fmla="*/ 0 w 120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3">
                    <a:moveTo>
                      <a:pt x="0" y="27"/>
                    </a:moveTo>
                    <a:lnTo>
                      <a:pt x="58" y="35"/>
                    </a:lnTo>
                    <a:lnTo>
                      <a:pt x="117" y="43"/>
                    </a:lnTo>
                    <a:lnTo>
                      <a:pt x="120" y="16"/>
                    </a:lnTo>
                    <a:lnTo>
                      <a:pt x="62" y="8"/>
                    </a:lnTo>
                    <a:lnTo>
                      <a:pt x="3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3" name="Freeform 1131"/>
              <p:cNvSpPr>
                <a:spLocks/>
              </p:cNvSpPr>
              <p:nvPr/>
            </p:nvSpPr>
            <p:spPr bwMode="auto">
              <a:xfrm>
                <a:off x="5189" y="4137"/>
                <a:ext cx="24" cy="8"/>
              </a:xfrm>
              <a:custGeom>
                <a:avLst/>
                <a:gdLst>
                  <a:gd name="T0" fmla="*/ 0 w 121"/>
                  <a:gd name="T1" fmla="*/ 26 h 42"/>
                  <a:gd name="T2" fmla="*/ 59 w 121"/>
                  <a:gd name="T3" fmla="*/ 34 h 42"/>
                  <a:gd name="T4" fmla="*/ 117 w 121"/>
                  <a:gd name="T5" fmla="*/ 42 h 42"/>
                  <a:gd name="T6" fmla="*/ 121 w 121"/>
                  <a:gd name="T7" fmla="*/ 16 h 42"/>
                  <a:gd name="T8" fmla="*/ 62 w 121"/>
                  <a:gd name="T9" fmla="*/ 8 h 42"/>
                  <a:gd name="T10" fmla="*/ 3 w 121"/>
                  <a:gd name="T11" fmla="*/ 0 h 42"/>
                  <a:gd name="T12" fmla="*/ 0 w 121"/>
                  <a:gd name="T13" fmla="*/ 2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0" y="26"/>
                    </a:moveTo>
                    <a:lnTo>
                      <a:pt x="59" y="34"/>
                    </a:lnTo>
                    <a:lnTo>
                      <a:pt x="117" y="42"/>
                    </a:lnTo>
                    <a:lnTo>
                      <a:pt x="121" y="16"/>
                    </a:lnTo>
                    <a:lnTo>
                      <a:pt x="62" y="8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4" name="Freeform 1132"/>
              <p:cNvSpPr>
                <a:spLocks/>
              </p:cNvSpPr>
              <p:nvPr/>
            </p:nvSpPr>
            <p:spPr bwMode="auto">
              <a:xfrm>
                <a:off x="5189" y="4137"/>
                <a:ext cx="24" cy="8"/>
              </a:xfrm>
              <a:custGeom>
                <a:avLst/>
                <a:gdLst>
                  <a:gd name="T0" fmla="*/ 0 w 121"/>
                  <a:gd name="T1" fmla="*/ 26 h 42"/>
                  <a:gd name="T2" fmla="*/ 59 w 121"/>
                  <a:gd name="T3" fmla="*/ 34 h 42"/>
                  <a:gd name="T4" fmla="*/ 117 w 121"/>
                  <a:gd name="T5" fmla="*/ 42 h 42"/>
                  <a:gd name="T6" fmla="*/ 121 w 121"/>
                  <a:gd name="T7" fmla="*/ 16 h 42"/>
                  <a:gd name="T8" fmla="*/ 62 w 121"/>
                  <a:gd name="T9" fmla="*/ 8 h 42"/>
                  <a:gd name="T10" fmla="*/ 3 w 121"/>
                  <a:gd name="T11" fmla="*/ 0 h 42"/>
                  <a:gd name="T12" fmla="*/ 0 w 121"/>
                  <a:gd name="T13" fmla="*/ 2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2">
                    <a:moveTo>
                      <a:pt x="0" y="26"/>
                    </a:moveTo>
                    <a:lnTo>
                      <a:pt x="59" y="34"/>
                    </a:lnTo>
                    <a:lnTo>
                      <a:pt x="117" y="42"/>
                    </a:lnTo>
                    <a:lnTo>
                      <a:pt x="121" y="16"/>
                    </a:lnTo>
                    <a:lnTo>
                      <a:pt x="62" y="8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5" name="Freeform 1133"/>
              <p:cNvSpPr>
                <a:spLocks/>
              </p:cNvSpPr>
              <p:nvPr/>
            </p:nvSpPr>
            <p:spPr bwMode="auto">
              <a:xfrm>
                <a:off x="5201" y="4138"/>
                <a:ext cx="12" cy="2"/>
              </a:xfrm>
              <a:custGeom>
                <a:avLst/>
                <a:gdLst>
                  <a:gd name="T0" fmla="*/ 0 w 59"/>
                  <a:gd name="T1" fmla="*/ 0 h 8"/>
                  <a:gd name="T2" fmla="*/ 59 w 59"/>
                  <a:gd name="T3" fmla="*/ 8 h 8"/>
                  <a:gd name="T4" fmla="*/ 59 w 59"/>
                  <a:gd name="T5" fmla="*/ 4 h 8"/>
                  <a:gd name="T6" fmla="*/ 0 w 5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8">
                    <a:moveTo>
                      <a:pt x="0" y="0"/>
                    </a:moveTo>
                    <a:lnTo>
                      <a:pt x="59" y="8"/>
                    </a:lnTo>
                    <a:lnTo>
                      <a:pt x="5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6" name="Line 1134"/>
              <p:cNvSpPr>
                <a:spLocks noChangeShapeType="1"/>
              </p:cNvSpPr>
              <p:nvPr/>
            </p:nvSpPr>
            <p:spPr bwMode="auto">
              <a:xfrm flipV="1">
                <a:off x="5213" y="41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7" name="Freeform 1135"/>
              <p:cNvSpPr>
                <a:spLocks/>
              </p:cNvSpPr>
              <p:nvPr/>
            </p:nvSpPr>
            <p:spPr bwMode="auto">
              <a:xfrm>
                <a:off x="5189" y="4132"/>
                <a:ext cx="24" cy="7"/>
              </a:xfrm>
              <a:custGeom>
                <a:avLst/>
                <a:gdLst>
                  <a:gd name="T0" fmla="*/ 0 w 120"/>
                  <a:gd name="T1" fmla="*/ 26 h 35"/>
                  <a:gd name="T2" fmla="*/ 59 w 120"/>
                  <a:gd name="T3" fmla="*/ 31 h 35"/>
                  <a:gd name="T4" fmla="*/ 118 w 120"/>
                  <a:gd name="T5" fmla="*/ 35 h 35"/>
                  <a:gd name="T6" fmla="*/ 120 w 120"/>
                  <a:gd name="T7" fmla="*/ 9 h 35"/>
                  <a:gd name="T8" fmla="*/ 61 w 120"/>
                  <a:gd name="T9" fmla="*/ 4 h 35"/>
                  <a:gd name="T10" fmla="*/ 3 w 120"/>
                  <a:gd name="T11" fmla="*/ 0 h 35"/>
                  <a:gd name="T12" fmla="*/ 0 w 120"/>
                  <a:gd name="T13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5">
                    <a:moveTo>
                      <a:pt x="0" y="26"/>
                    </a:moveTo>
                    <a:lnTo>
                      <a:pt x="59" y="31"/>
                    </a:lnTo>
                    <a:lnTo>
                      <a:pt x="118" y="35"/>
                    </a:lnTo>
                    <a:lnTo>
                      <a:pt x="120" y="9"/>
                    </a:lnTo>
                    <a:lnTo>
                      <a:pt x="61" y="4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8" name="Freeform 1136"/>
              <p:cNvSpPr>
                <a:spLocks/>
              </p:cNvSpPr>
              <p:nvPr/>
            </p:nvSpPr>
            <p:spPr bwMode="auto">
              <a:xfrm>
                <a:off x="5189" y="4132"/>
                <a:ext cx="24" cy="7"/>
              </a:xfrm>
              <a:custGeom>
                <a:avLst/>
                <a:gdLst>
                  <a:gd name="T0" fmla="*/ 0 w 120"/>
                  <a:gd name="T1" fmla="*/ 26 h 35"/>
                  <a:gd name="T2" fmla="*/ 59 w 120"/>
                  <a:gd name="T3" fmla="*/ 31 h 35"/>
                  <a:gd name="T4" fmla="*/ 118 w 120"/>
                  <a:gd name="T5" fmla="*/ 35 h 35"/>
                  <a:gd name="T6" fmla="*/ 120 w 120"/>
                  <a:gd name="T7" fmla="*/ 9 h 35"/>
                  <a:gd name="T8" fmla="*/ 61 w 120"/>
                  <a:gd name="T9" fmla="*/ 4 h 35"/>
                  <a:gd name="T10" fmla="*/ 3 w 120"/>
                  <a:gd name="T11" fmla="*/ 0 h 35"/>
                  <a:gd name="T12" fmla="*/ 0 w 120"/>
                  <a:gd name="T13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5">
                    <a:moveTo>
                      <a:pt x="0" y="26"/>
                    </a:moveTo>
                    <a:lnTo>
                      <a:pt x="59" y="31"/>
                    </a:lnTo>
                    <a:lnTo>
                      <a:pt x="118" y="35"/>
                    </a:lnTo>
                    <a:lnTo>
                      <a:pt x="120" y="9"/>
                    </a:lnTo>
                    <a:lnTo>
                      <a:pt x="61" y="4"/>
                    </a:lnTo>
                    <a:lnTo>
                      <a:pt x="3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9" name="Freeform 1137"/>
              <p:cNvSpPr>
                <a:spLocks/>
              </p:cNvSpPr>
              <p:nvPr/>
            </p:nvSpPr>
            <p:spPr bwMode="auto">
              <a:xfrm>
                <a:off x="5190" y="4127"/>
                <a:ext cx="24" cy="7"/>
              </a:xfrm>
              <a:custGeom>
                <a:avLst/>
                <a:gdLst>
                  <a:gd name="T0" fmla="*/ 0 w 119"/>
                  <a:gd name="T1" fmla="*/ 27 h 36"/>
                  <a:gd name="T2" fmla="*/ 58 w 119"/>
                  <a:gd name="T3" fmla="*/ 31 h 36"/>
                  <a:gd name="T4" fmla="*/ 117 w 119"/>
                  <a:gd name="T5" fmla="*/ 36 h 36"/>
                  <a:gd name="T6" fmla="*/ 119 w 119"/>
                  <a:gd name="T7" fmla="*/ 9 h 36"/>
                  <a:gd name="T8" fmla="*/ 61 w 119"/>
                  <a:gd name="T9" fmla="*/ 5 h 36"/>
                  <a:gd name="T10" fmla="*/ 2 w 119"/>
                  <a:gd name="T11" fmla="*/ 0 h 36"/>
                  <a:gd name="T12" fmla="*/ 0 w 119"/>
                  <a:gd name="T13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6">
                    <a:moveTo>
                      <a:pt x="0" y="27"/>
                    </a:moveTo>
                    <a:lnTo>
                      <a:pt x="58" y="31"/>
                    </a:lnTo>
                    <a:lnTo>
                      <a:pt x="117" y="36"/>
                    </a:lnTo>
                    <a:lnTo>
                      <a:pt x="119" y="9"/>
                    </a:lnTo>
                    <a:lnTo>
                      <a:pt x="61" y="5"/>
                    </a:lnTo>
                    <a:lnTo>
                      <a:pt x="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0" name="Freeform 1138"/>
              <p:cNvSpPr>
                <a:spLocks/>
              </p:cNvSpPr>
              <p:nvPr/>
            </p:nvSpPr>
            <p:spPr bwMode="auto">
              <a:xfrm>
                <a:off x="5190" y="4127"/>
                <a:ext cx="24" cy="7"/>
              </a:xfrm>
              <a:custGeom>
                <a:avLst/>
                <a:gdLst>
                  <a:gd name="T0" fmla="*/ 0 w 119"/>
                  <a:gd name="T1" fmla="*/ 27 h 36"/>
                  <a:gd name="T2" fmla="*/ 58 w 119"/>
                  <a:gd name="T3" fmla="*/ 31 h 36"/>
                  <a:gd name="T4" fmla="*/ 117 w 119"/>
                  <a:gd name="T5" fmla="*/ 36 h 36"/>
                  <a:gd name="T6" fmla="*/ 119 w 119"/>
                  <a:gd name="T7" fmla="*/ 9 h 36"/>
                  <a:gd name="T8" fmla="*/ 61 w 119"/>
                  <a:gd name="T9" fmla="*/ 5 h 36"/>
                  <a:gd name="T10" fmla="*/ 2 w 119"/>
                  <a:gd name="T11" fmla="*/ 0 h 36"/>
                  <a:gd name="T12" fmla="*/ 0 w 119"/>
                  <a:gd name="T13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6">
                    <a:moveTo>
                      <a:pt x="0" y="27"/>
                    </a:moveTo>
                    <a:lnTo>
                      <a:pt x="58" y="31"/>
                    </a:lnTo>
                    <a:lnTo>
                      <a:pt x="117" y="36"/>
                    </a:lnTo>
                    <a:lnTo>
                      <a:pt x="119" y="9"/>
                    </a:lnTo>
                    <a:lnTo>
                      <a:pt x="61" y="5"/>
                    </a:lnTo>
                    <a:lnTo>
                      <a:pt x="2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1" name="Freeform 1139"/>
              <p:cNvSpPr>
                <a:spLocks/>
              </p:cNvSpPr>
              <p:nvPr/>
            </p:nvSpPr>
            <p:spPr bwMode="auto">
              <a:xfrm>
                <a:off x="5202" y="4128"/>
                <a:ext cx="12" cy="1"/>
              </a:xfrm>
              <a:custGeom>
                <a:avLst/>
                <a:gdLst>
                  <a:gd name="T0" fmla="*/ 0 w 58"/>
                  <a:gd name="T1" fmla="*/ 0 h 4"/>
                  <a:gd name="T2" fmla="*/ 58 w 58"/>
                  <a:gd name="T3" fmla="*/ 4 h 4"/>
                  <a:gd name="T4" fmla="*/ 58 w 58"/>
                  <a:gd name="T5" fmla="*/ 2 h 4"/>
                  <a:gd name="T6" fmla="*/ 0 w 58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4">
                    <a:moveTo>
                      <a:pt x="0" y="0"/>
                    </a:moveTo>
                    <a:lnTo>
                      <a:pt x="58" y="4"/>
                    </a:lnTo>
                    <a:lnTo>
                      <a:pt x="5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2" name="Line 1140"/>
              <p:cNvSpPr>
                <a:spLocks noChangeShapeType="1"/>
              </p:cNvSpPr>
              <p:nvPr/>
            </p:nvSpPr>
            <p:spPr bwMode="auto">
              <a:xfrm flipV="1">
                <a:off x="5214" y="41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3" name="Freeform 1141"/>
              <p:cNvSpPr>
                <a:spLocks/>
              </p:cNvSpPr>
              <p:nvPr/>
            </p:nvSpPr>
            <p:spPr bwMode="auto">
              <a:xfrm>
                <a:off x="5190" y="4122"/>
                <a:ext cx="24" cy="6"/>
              </a:xfrm>
              <a:custGeom>
                <a:avLst/>
                <a:gdLst>
                  <a:gd name="T0" fmla="*/ 0 w 118"/>
                  <a:gd name="T1" fmla="*/ 27 h 31"/>
                  <a:gd name="T2" fmla="*/ 59 w 118"/>
                  <a:gd name="T3" fmla="*/ 29 h 31"/>
                  <a:gd name="T4" fmla="*/ 117 w 118"/>
                  <a:gd name="T5" fmla="*/ 31 h 31"/>
                  <a:gd name="T6" fmla="*/ 118 w 118"/>
                  <a:gd name="T7" fmla="*/ 5 h 31"/>
                  <a:gd name="T8" fmla="*/ 60 w 118"/>
                  <a:gd name="T9" fmla="*/ 2 h 31"/>
                  <a:gd name="T10" fmla="*/ 1 w 118"/>
                  <a:gd name="T11" fmla="*/ 0 h 31"/>
                  <a:gd name="T12" fmla="*/ 0 w 118"/>
                  <a:gd name="T1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0" y="27"/>
                    </a:moveTo>
                    <a:lnTo>
                      <a:pt x="59" y="29"/>
                    </a:lnTo>
                    <a:lnTo>
                      <a:pt x="117" y="31"/>
                    </a:lnTo>
                    <a:lnTo>
                      <a:pt x="118" y="5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4" name="Freeform 1142"/>
              <p:cNvSpPr>
                <a:spLocks/>
              </p:cNvSpPr>
              <p:nvPr/>
            </p:nvSpPr>
            <p:spPr bwMode="auto">
              <a:xfrm>
                <a:off x="5190" y="4122"/>
                <a:ext cx="24" cy="6"/>
              </a:xfrm>
              <a:custGeom>
                <a:avLst/>
                <a:gdLst>
                  <a:gd name="T0" fmla="*/ 0 w 118"/>
                  <a:gd name="T1" fmla="*/ 27 h 31"/>
                  <a:gd name="T2" fmla="*/ 59 w 118"/>
                  <a:gd name="T3" fmla="*/ 29 h 31"/>
                  <a:gd name="T4" fmla="*/ 117 w 118"/>
                  <a:gd name="T5" fmla="*/ 31 h 31"/>
                  <a:gd name="T6" fmla="*/ 118 w 118"/>
                  <a:gd name="T7" fmla="*/ 5 h 31"/>
                  <a:gd name="T8" fmla="*/ 60 w 118"/>
                  <a:gd name="T9" fmla="*/ 2 h 31"/>
                  <a:gd name="T10" fmla="*/ 1 w 118"/>
                  <a:gd name="T11" fmla="*/ 0 h 31"/>
                  <a:gd name="T12" fmla="*/ 0 w 118"/>
                  <a:gd name="T1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31">
                    <a:moveTo>
                      <a:pt x="0" y="27"/>
                    </a:moveTo>
                    <a:lnTo>
                      <a:pt x="59" y="29"/>
                    </a:lnTo>
                    <a:lnTo>
                      <a:pt x="117" y="31"/>
                    </a:lnTo>
                    <a:lnTo>
                      <a:pt x="118" y="5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5" name="Freeform 1143"/>
              <p:cNvSpPr>
                <a:spLocks/>
              </p:cNvSpPr>
              <p:nvPr/>
            </p:nvSpPr>
            <p:spPr bwMode="auto">
              <a:xfrm>
                <a:off x="5202" y="4122"/>
                <a:ext cx="12" cy="1"/>
              </a:xfrm>
              <a:custGeom>
                <a:avLst/>
                <a:gdLst>
                  <a:gd name="T0" fmla="*/ 0 w 60"/>
                  <a:gd name="T1" fmla="*/ 0 h 3"/>
                  <a:gd name="T2" fmla="*/ 58 w 60"/>
                  <a:gd name="T3" fmla="*/ 3 h 3"/>
                  <a:gd name="T4" fmla="*/ 60 w 60"/>
                  <a:gd name="T5" fmla="*/ 0 h 3"/>
                  <a:gd name="T6" fmla="*/ 0 w 60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3">
                    <a:moveTo>
                      <a:pt x="0" y="0"/>
                    </a:moveTo>
                    <a:lnTo>
                      <a:pt x="58" y="3"/>
                    </a:lnTo>
                    <a:lnTo>
                      <a:pt x="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6" name="Line 1144"/>
              <p:cNvSpPr>
                <a:spLocks noChangeShapeType="1"/>
              </p:cNvSpPr>
              <p:nvPr/>
            </p:nvSpPr>
            <p:spPr bwMode="auto">
              <a:xfrm flipV="1">
                <a:off x="5214" y="41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7" name="Freeform 1145"/>
              <p:cNvSpPr>
                <a:spLocks/>
              </p:cNvSpPr>
              <p:nvPr/>
            </p:nvSpPr>
            <p:spPr bwMode="auto">
              <a:xfrm>
                <a:off x="5191" y="4117"/>
                <a:ext cx="23" cy="5"/>
              </a:xfrm>
              <a:custGeom>
                <a:avLst/>
                <a:gdLst>
                  <a:gd name="T0" fmla="*/ 0 w 119"/>
                  <a:gd name="T1" fmla="*/ 26 h 26"/>
                  <a:gd name="T2" fmla="*/ 59 w 119"/>
                  <a:gd name="T3" fmla="*/ 26 h 26"/>
                  <a:gd name="T4" fmla="*/ 119 w 119"/>
                  <a:gd name="T5" fmla="*/ 26 h 26"/>
                  <a:gd name="T6" fmla="*/ 119 w 119"/>
                  <a:gd name="T7" fmla="*/ 0 h 26"/>
                  <a:gd name="T8" fmla="*/ 59 w 119"/>
                  <a:gd name="T9" fmla="*/ 0 h 26"/>
                  <a:gd name="T10" fmla="*/ 0 w 119"/>
                  <a:gd name="T11" fmla="*/ 0 h 26"/>
                  <a:gd name="T12" fmla="*/ 0 w 119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">
                    <a:moveTo>
                      <a:pt x="0" y="26"/>
                    </a:moveTo>
                    <a:lnTo>
                      <a:pt x="59" y="26"/>
                    </a:lnTo>
                    <a:lnTo>
                      <a:pt x="119" y="26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8" name="Freeform 1146"/>
              <p:cNvSpPr>
                <a:spLocks/>
              </p:cNvSpPr>
              <p:nvPr/>
            </p:nvSpPr>
            <p:spPr bwMode="auto">
              <a:xfrm>
                <a:off x="5191" y="4117"/>
                <a:ext cx="23" cy="5"/>
              </a:xfrm>
              <a:custGeom>
                <a:avLst/>
                <a:gdLst>
                  <a:gd name="T0" fmla="*/ 0 w 119"/>
                  <a:gd name="T1" fmla="*/ 26 h 26"/>
                  <a:gd name="T2" fmla="*/ 59 w 119"/>
                  <a:gd name="T3" fmla="*/ 26 h 26"/>
                  <a:gd name="T4" fmla="*/ 119 w 119"/>
                  <a:gd name="T5" fmla="*/ 26 h 26"/>
                  <a:gd name="T6" fmla="*/ 119 w 119"/>
                  <a:gd name="T7" fmla="*/ 0 h 26"/>
                  <a:gd name="T8" fmla="*/ 59 w 119"/>
                  <a:gd name="T9" fmla="*/ 0 h 26"/>
                  <a:gd name="T10" fmla="*/ 0 w 119"/>
                  <a:gd name="T11" fmla="*/ 0 h 26"/>
                  <a:gd name="T12" fmla="*/ 0 w 119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">
                    <a:moveTo>
                      <a:pt x="0" y="26"/>
                    </a:moveTo>
                    <a:lnTo>
                      <a:pt x="59" y="26"/>
                    </a:lnTo>
                    <a:lnTo>
                      <a:pt x="119" y="26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9" name="Freeform 1147"/>
              <p:cNvSpPr>
                <a:spLocks/>
              </p:cNvSpPr>
              <p:nvPr/>
            </p:nvSpPr>
            <p:spPr bwMode="auto">
              <a:xfrm>
                <a:off x="5191" y="4117"/>
                <a:ext cx="11" cy="1"/>
              </a:xfrm>
              <a:custGeom>
                <a:avLst/>
                <a:gdLst>
                  <a:gd name="T0" fmla="*/ 59 w 59"/>
                  <a:gd name="T1" fmla="*/ 2 h 2"/>
                  <a:gd name="T2" fmla="*/ 0 w 59"/>
                  <a:gd name="T3" fmla="*/ 2 h 2"/>
                  <a:gd name="T4" fmla="*/ 0 w 59"/>
                  <a:gd name="T5" fmla="*/ 0 h 2"/>
                  <a:gd name="T6" fmla="*/ 59 w 59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2">
                    <a:moveTo>
                      <a:pt x="5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0" name="Line 1148"/>
              <p:cNvSpPr>
                <a:spLocks noChangeShapeType="1"/>
              </p:cNvSpPr>
              <p:nvPr/>
            </p:nvSpPr>
            <p:spPr bwMode="auto">
              <a:xfrm flipV="1">
                <a:off x="5191" y="41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1" name="Freeform 1149"/>
              <p:cNvSpPr>
                <a:spLocks/>
              </p:cNvSpPr>
              <p:nvPr/>
            </p:nvSpPr>
            <p:spPr bwMode="auto">
              <a:xfrm>
                <a:off x="5191" y="4111"/>
                <a:ext cx="23" cy="6"/>
              </a:xfrm>
              <a:custGeom>
                <a:avLst/>
                <a:gdLst>
                  <a:gd name="T0" fmla="*/ 0 w 119"/>
                  <a:gd name="T1" fmla="*/ 28 h 32"/>
                  <a:gd name="T2" fmla="*/ 59 w 119"/>
                  <a:gd name="T3" fmla="*/ 30 h 32"/>
                  <a:gd name="T4" fmla="*/ 117 w 119"/>
                  <a:gd name="T5" fmla="*/ 32 h 32"/>
                  <a:gd name="T6" fmla="*/ 119 w 119"/>
                  <a:gd name="T7" fmla="*/ 5 h 32"/>
                  <a:gd name="T8" fmla="*/ 60 w 119"/>
                  <a:gd name="T9" fmla="*/ 2 h 32"/>
                  <a:gd name="T10" fmla="*/ 1 w 119"/>
                  <a:gd name="T11" fmla="*/ 0 h 32"/>
                  <a:gd name="T12" fmla="*/ 0 w 119"/>
                  <a:gd name="T13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2">
                    <a:moveTo>
                      <a:pt x="0" y="28"/>
                    </a:moveTo>
                    <a:lnTo>
                      <a:pt x="59" y="30"/>
                    </a:lnTo>
                    <a:lnTo>
                      <a:pt x="117" y="32"/>
                    </a:lnTo>
                    <a:lnTo>
                      <a:pt x="119" y="5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2" name="Freeform 1150"/>
              <p:cNvSpPr>
                <a:spLocks/>
              </p:cNvSpPr>
              <p:nvPr/>
            </p:nvSpPr>
            <p:spPr bwMode="auto">
              <a:xfrm>
                <a:off x="5191" y="4111"/>
                <a:ext cx="23" cy="6"/>
              </a:xfrm>
              <a:custGeom>
                <a:avLst/>
                <a:gdLst>
                  <a:gd name="T0" fmla="*/ 0 w 119"/>
                  <a:gd name="T1" fmla="*/ 28 h 32"/>
                  <a:gd name="T2" fmla="*/ 59 w 119"/>
                  <a:gd name="T3" fmla="*/ 30 h 32"/>
                  <a:gd name="T4" fmla="*/ 117 w 119"/>
                  <a:gd name="T5" fmla="*/ 32 h 32"/>
                  <a:gd name="T6" fmla="*/ 119 w 119"/>
                  <a:gd name="T7" fmla="*/ 5 h 32"/>
                  <a:gd name="T8" fmla="*/ 60 w 119"/>
                  <a:gd name="T9" fmla="*/ 2 h 32"/>
                  <a:gd name="T10" fmla="*/ 1 w 119"/>
                  <a:gd name="T11" fmla="*/ 0 h 32"/>
                  <a:gd name="T12" fmla="*/ 0 w 119"/>
                  <a:gd name="T13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2">
                    <a:moveTo>
                      <a:pt x="0" y="28"/>
                    </a:moveTo>
                    <a:lnTo>
                      <a:pt x="59" y="30"/>
                    </a:lnTo>
                    <a:lnTo>
                      <a:pt x="117" y="32"/>
                    </a:lnTo>
                    <a:lnTo>
                      <a:pt x="119" y="5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3" name="Freeform 1151"/>
              <p:cNvSpPr>
                <a:spLocks/>
              </p:cNvSpPr>
              <p:nvPr/>
            </p:nvSpPr>
            <p:spPr bwMode="auto">
              <a:xfrm>
                <a:off x="5203" y="4111"/>
                <a:ext cx="11" cy="1"/>
              </a:xfrm>
              <a:custGeom>
                <a:avLst/>
                <a:gdLst>
                  <a:gd name="T0" fmla="*/ 0 w 59"/>
                  <a:gd name="T1" fmla="*/ 2 h 5"/>
                  <a:gd name="T2" fmla="*/ 59 w 59"/>
                  <a:gd name="T3" fmla="*/ 5 h 5"/>
                  <a:gd name="T4" fmla="*/ 59 w 59"/>
                  <a:gd name="T5" fmla="*/ 0 h 5"/>
                  <a:gd name="T6" fmla="*/ 0 w 59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0" y="2"/>
                    </a:moveTo>
                    <a:lnTo>
                      <a:pt x="59" y="5"/>
                    </a:lnTo>
                    <a:lnTo>
                      <a:pt x="5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4" name="Line 1152"/>
              <p:cNvSpPr>
                <a:spLocks noChangeShapeType="1"/>
              </p:cNvSpPr>
              <p:nvPr/>
            </p:nvSpPr>
            <p:spPr bwMode="auto">
              <a:xfrm flipV="1">
                <a:off x="5214" y="41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5" name="Freeform 1153"/>
              <p:cNvSpPr>
                <a:spLocks/>
              </p:cNvSpPr>
              <p:nvPr/>
            </p:nvSpPr>
            <p:spPr bwMode="auto">
              <a:xfrm>
                <a:off x="3778" y="4871"/>
                <a:ext cx="12" cy="23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8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1 w 59"/>
                  <a:gd name="T15" fmla="*/ 73 h 119"/>
                  <a:gd name="T16" fmla="*/ 0 w 59"/>
                  <a:gd name="T17" fmla="*/ 60 h 119"/>
                  <a:gd name="T18" fmla="*/ 1 w 59"/>
                  <a:gd name="T19" fmla="*/ 47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3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6" name="Freeform 1154"/>
              <p:cNvSpPr>
                <a:spLocks/>
              </p:cNvSpPr>
              <p:nvPr/>
            </p:nvSpPr>
            <p:spPr bwMode="auto">
              <a:xfrm>
                <a:off x="3778" y="4871"/>
                <a:ext cx="12" cy="23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8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1 w 59"/>
                  <a:gd name="T13" fmla="*/ 73 h 119"/>
                  <a:gd name="T14" fmla="*/ 0 w 59"/>
                  <a:gd name="T15" fmla="*/ 60 h 119"/>
                  <a:gd name="T16" fmla="*/ 1 w 59"/>
                  <a:gd name="T17" fmla="*/ 47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3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7" name="Freeform 1155"/>
              <p:cNvSpPr>
                <a:spLocks/>
              </p:cNvSpPr>
              <p:nvPr/>
            </p:nvSpPr>
            <p:spPr bwMode="auto">
              <a:xfrm>
                <a:off x="3790" y="4871"/>
                <a:ext cx="2312" cy="23"/>
              </a:xfrm>
              <a:custGeom>
                <a:avLst/>
                <a:gdLst>
                  <a:gd name="T0" fmla="*/ 0 w 11559"/>
                  <a:gd name="T1" fmla="*/ 0 h 119"/>
                  <a:gd name="T2" fmla="*/ 0 w 11559"/>
                  <a:gd name="T3" fmla="*/ 60 h 119"/>
                  <a:gd name="T4" fmla="*/ 0 w 11559"/>
                  <a:gd name="T5" fmla="*/ 119 h 119"/>
                  <a:gd name="T6" fmla="*/ 11559 w 11559"/>
                  <a:gd name="T7" fmla="*/ 119 h 119"/>
                  <a:gd name="T8" fmla="*/ 11559 w 11559"/>
                  <a:gd name="T9" fmla="*/ 60 h 119"/>
                  <a:gd name="T10" fmla="*/ 11559 w 11559"/>
                  <a:gd name="T11" fmla="*/ 0 h 119"/>
                  <a:gd name="T12" fmla="*/ 0 w 1155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11559" y="119"/>
                    </a:ln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8" name="Freeform 1156"/>
              <p:cNvSpPr>
                <a:spLocks/>
              </p:cNvSpPr>
              <p:nvPr/>
            </p:nvSpPr>
            <p:spPr bwMode="auto">
              <a:xfrm>
                <a:off x="3790" y="4871"/>
                <a:ext cx="2312" cy="23"/>
              </a:xfrm>
              <a:custGeom>
                <a:avLst/>
                <a:gdLst>
                  <a:gd name="T0" fmla="*/ 0 w 11559"/>
                  <a:gd name="T1" fmla="*/ 0 h 119"/>
                  <a:gd name="T2" fmla="*/ 0 w 11559"/>
                  <a:gd name="T3" fmla="*/ 60 h 119"/>
                  <a:gd name="T4" fmla="*/ 0 w 11559"/>
                  <a:gd name="T5" fmla="*/ 119 h 119"/>
                  <a:gd name="T6" fmla="*/ 11559 w 11559"/>
                  <a:gd name="T7" fmla="*/ 119 h 119"/>
                  <a:gd name="T8" fmla="*/ 11559 w 11559"/>
                  <a:gd name="T9" fmla="*/ 60 h 119"/>
                  <a:gd name="T10" fmla="*/ 11559 w 11559"/>
                  <a:gd name="T11" fmla="*/ 0 h 119"/>
                  <a:gd name="T12" fmla="*/ 0 w 1155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11559" y="119"/>
                    </a:ln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9" name="Freeform 1157"/>
              <p:cNvSpPr>
                <a:spLocks/>
              </p:cNvSpPr>
              <p:nvPr/>
            </p:nvSpPr>
            <p:spPr bwMode="auto">
              <a:xfrm>
                <a:off x="6102" y="4871"/>
                <a:ext cx="12" cy="23"/>
              </a:xfrm>
              <a:custGeom>
                <a:avLst/>
                <a:gdLst>
                  <a:gd name="T0" fmla="*/ 0 w 60"/>
                  <a:gd name="T1" fmla="*/ 60 h 119"/>
                  <a:gd name="T2" fmla="*/ 0 w 60"/>
                  <a:gd name="T3" fmla="*/ 0 h 119"/>
                  <a:gd name="T4" fmla="*/ 12 w 60"/>
                  <a:gd name="T5" fmla="*/ 3 h 119"/>
                  <a:gd name="T6" fmla="*/ 25 w 60"/>
                  <a:gd name="T7" fmla="*/ 7 h 119"/>
                  <a:gd name="T8" fmla="*/ 37 w 60"/>
                  <a:gd name="T9" fmla="*/ 14 h 119"/>
                  <a:gd name="T10" fmla="*/ 46 w 60"/>
                  <a:gd name="T11" fmla="*/ 23 h 119"/>
                  <a:gd name="T12" fmla="*/ 53 w 60"/>
                  <a:gd name="T13" fmla="*/ 35 h 119"/>
                  <a:gd name="T14" fmla="*/ 57 w 60"/>
                  <a:gd name="T15" fmla="*/ 47 h 119"/>
                  <a:gd name="T16" fmla="*/ 60 w 60"/>
                  <a:gd name="T17" fmla="*/ 60 h 119"/>
                  <a:gd name="T18" fmla="*/ 57 w 60"/>
                  <a:gd name="T19" fmla="*/ 73 h 119"/>
                  <a:gd name="T20" fmla="*/ 53 w 60"/>
                  <a:gd name="T21" fmla="*/ 85 h 119"/>
                  <a:gd name="T22" fmla="*/ 46 w 60"/>
                  <a:gd name="T23" fmla="*/ 97 h 119"/>
                  <a:gd name="T24" fmla="*/ 37 w 60"/>
                  <a:gd name="T25" fmla="*/ 106 h 119"/>
                  <a:gd name="T26" fmla="*/ 25 w 60"/>
                  <a:gd name="T27" fmla="*/ 113 h 119"/>
                  <a:gd name="T28" fmla="*/ 12 w 60"/>
                  <a:gd name="T29" fmla="*/ 118 h 119"/>
                  <a:gd name="T30" fmla="*/ 0 w 60"/>
                  <a:gd name="T31" fmla="*/ 119 h 119"/>
                  <a:gd name="T32" fmla="*/ 0 w 60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9">
                    <a:moveTo>
                      <a:pt x="0" y="6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0" name="Freeform 1158"/>
              <p:cNvSpPr>
                <a:spLocks/>
              </p:cNvSpPr>
              <p:nvPr/>
            </p:nvSpPr>
            <p:spPr bwMode="auto">
              <a:xfrm>
                <a:off x="6102" y="4871"/>
                <a:ext cx="12" cy="23"/>
              </a:xfrm>
              <a:custGeom>
                <a:avLst/>
                <a:gdLst>
                  <a:gd name="T0" fmla="*/ 0 w 60"/>
                  <a:gd name="T1" fmla="*/ 0 h 119"/>
                  <a:gd name="T2" fmla="*/ 12 w 60"/>
                  <a:gd name="T3" fmla="*/ 3 h 119"/>
                  <a:gd name="T4" fmla="*/ 25 w 60"/>
                  <a:gd name="T5" fmla="*/ 7 h 119"/>
                  <a:gd name="T6" fmla="*/ 37 w 60"/>
                  <a:gd name="T7" fmla="*/ 14 h 119"/>
                  <a:gd name="T8" fmla="*/ 46 w 60"/>
                  <a:gd name="T9" fmla="*/ 23 h 119"/>
                  <a:gd name="T10" fmla="*/ 53 w 60"/>
                  <a:gd name="T11" fmla="*/ 35 h 119"/>
                  <a:gd name="T12" fmla="*/ 57 w 60"/>
                  <a:gd name="T13" fmla="*/ 47 h 119"/>
                  <a:gd name="T14" fmla="*/ 60 w 60"/>
                  <a:gd name="T15" fmla="*/ 60 h 119"/>
                  <a:gd name="T16" fmla="*/ 57 w 60"/>
                  <a:gd name="T17" fmla="*/ 73 h 119"/>
                  <a:gd name="T18" fmla="*/ 53 w 60"/>
                  <a:gd name="T19" fmla="*/ 85 h 119"/>
                  <a:gd name="T20" fmla="*/ 46 w 60"/>
                  <a:gd name="T21" fmla="*/ 97 h 119"/>
                  <a:gd name="T22" fmla="*/ 37 w 60"/>
                  <a:gd name="T23" fmla="*/ 106 h 119"/>
                  <a:gd name="T24" fmla="*/ 25 w 60"/>
                  <a:gd name="T25" fmla="*/ 113 h 119"/>
                  <a:gd name="T26" fmla="*/ 12 w 60"/>
                  <a:gd name="T27" fmla="*/ 118 h 119"/>
                  <a:gd name="T28" fmla="*/ 0 w 60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9">
                    <a:moveTo>
                      <a:pt x="0" y="0"/>
                    </a:move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1" name="Freeform 1159"/>
              <p:cNvSpPr>
                <a:spLocks/>
              </p:cNvSpPr>
              <p:nvPr/>
            </p:nvSpPr>
            <p:spPr bwMode="auto">
              <a:xfrm>
                <a:off x="6090" y="4883"/>
                <a:ext cx="24" cy="11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1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2" name="Freeform 1160"/>
              <p:cNvSpPr>
                <a:spLocks/>
              </p:cNvSpPr>
              <p:nvPr/>
            </p:nvSpPr>
            <p:spPr bwMode="auto">
              <a:xfrm>
                <a:off x="6090" y="4883"/>
                <a:ext cx="24" cy="11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1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3" name="Freeform 1161"/>
              <p:cNvSpPr>
                <a:spLocks/>
              </p:cNvSpPr>
              <p:nvPr/>
            </p:nvSpPr>
            <p:spPr bwMode="auto">
              <a:xfrm>
                <a:off x="6090" y="3341"/>
                <a:ext cx="24" cy="1542"/>
              </a:xfrm>
              <a:custGeom>
                <a:avLst/>
                <a:gdLst>
                  <a:gd name="T0" fmla="*/ 0 w 119"/>
                  <a:gd name="T1" fmla="*/ 7710 h 7710"/>
                  <a:gd name="T2" fmla="*/ 59 w 119"/>
                  <a:gd name="T3" fmla="*/ 7710 h 7710"/>
                  <a:gd name="T4" fmla="*/ 119 w 119"/>
                  <a:gd name="T5" fmla="*/ 7710 h 7710"/>
                  <a:gd name="T6" fmla="*/ 119 w 119"/>
                  <a:gd name="T7" fmla="*/ 0 h 7710"/>
                  <a:gd name="T8" fmla="*/ 59 w 119"/>
                  <a:gd name="T9" fmla="*/ 0 h 7710"/>
                  <a:gd name="T10" fmla="*/ 0 w 119"/>
                  <a:gd name="T11" fmla="*/ 0 h 7710"/>
                  <a:gd name="T12" fmla="*/ 0 w 119"/>
                  <a:gd name="T13" fmla="*/ 771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0" y="7710"/>
                    </a:move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4" name="Freeform 1162"/>
              <p:cNvSpPr>
                <a:spLocks/>
              </p:cNvSpPr>
              <p:nvPr/>
            </p:nvSpPr>
            <p:spPr bwMode="auto">
              <a:xfrm>
                <a:off x="6090" y="3341"/>
                <a:ext cx="24" cy="1542"/>
              </a:xfrm>
              <a:custGeom>
                <a:avLst/>
                <a:gdLst>
                  <a:gd name="T0" fmla="*/ 0 w 119"/>
                  <a:gd name="T1" fmla="*/ 7710 h 7710"/>
                  <a:gd name="T2" fmla="*/ 59 w 119"/>
                  <a:gd name="T3" fmla="*/ 7710 h 7710"/>
                  <a:gd name="T4" fmla="*/ 119 w 119"/>
                  <a:gd name="T5" fmla="*/ 7710 h 7710"/>
                  <a:gd name="T6" fmla="*/ 119 w 119"/>
                  <a:gd name="T7" fmla="*/ 0 h 7710"/>
                  <a:gd name="T8" fmla="*/ 59 w 119"/>
                  <a:gd name="T9" fmla="*/ 0 h 7710"/>
                  <a:gd name="T10" fmla="*/ 0 w 119"/>
                  <a:gd name="T11" fmla="*/ 0 h 7710"/>
                  <a:gd name="T12" fmla="*/ 0 w 119"/>
                  <a:gd name="T13" fmla="*/ 771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0" y="7710"/>
                    </a:move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5" name="Freeform 1163"/>
              <p:cNvSpPr>
                <a:spLocks/>
              </p:cNvSpPr>
              <p:nvPr/>
            </p:nvSpPr>
            <p:spPr bwMode="auto">
              <a:xfrm>
                <a:off x="6090" y="332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1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6" name="Freeform 1164"/>
              <p:cNvSpPr>
                <a:spLocks/>
              </p:cNvSpPr>
              <p:nvPr/>
            </p:nvSpPr>
            <p:spPr bwMode="auto">
              <a:xfrm>
                <a:off x="6090" y="332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1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7" name="Freeform 1165"/>
              <p:cNvSpPr>
                <a:spLocks/>
              </p:cNvSpPr>
              <p:nvPr/>
            </p:nvSpPr>
            <p:spPr bwMode="auto">
              <a:xfrm>
                <a:off x="6102" y="3329"/>
                <a:ext cx="12" cy="23"/>
              </a:xfrm>
              <a:custGeom>
                <a:avLst/>
                <a:gdLst>
                  <a:gd name="T0" fmla="*/ 0 w 60"/>
                  <a:gd name="T1" fmla="*/ 60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7 h 118"/>
                  <a:gd name="T8" fmla="*/ 37 w 60"/>
                  <a:gd name="T9" fmla="*/ 14 h 118"/>
                  <a:gd name="T10" fmla="*/ 46 w 60"/>
                  <a:gd name="T11" fmla="*/ 23 h 118"/>
                  <a:gd name="T12" fmla="*/ 53 w 60"/>
                  <a:gd name="T13" fmla="*/ 35 h 118"/>
                  <a:gd name="T14" fmla="*/ 57 w 60"/>
                  <a:gd name="T15" fmla="*/ 47 h 118"/>
                  <a:gd name="T16" fmla="*/ 60 w 60"/>
                  <a:gd name="T17" fmla="*/ 60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7 h 118"/>
                  <a:gd name="T24" fmla="*/ 37 w 60"/>
                  <a:gd name="T25" fmla="*/ 106 h 118"/>
                  <a:gd name="T26" fmla="*/ 25 w 60"/>
                  <a:gd name="T27" fmla="*/ 113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60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8" name="Freeform 1166"/>
              <p:cNvSpPr>
                <a:spLocks/>
              </p:cNvSpPr>
              <p:nvPr/>
            </p:nvSpPr>
            <p:spPr bwMode="auto">
              <a:xfrm>
                <a:off x="6102" y="3329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7 h 118"/>
                  <a:gd name="T6" fmla="*/ 37 w 60"/>
                  <a:gd name="T7" fmla="*/ 14 h 118"/>
                  <a:gd name="T8" fmla="*/ 46 w 60"/>
                  <a:gd name="T9" fmla="*/ 23 h 118"/>
                  <a:gd name="T10" fmla="*/ 53 w 60"/>
                  <a:gd name="T11" fmla="*/ 35 h 118"/>
                  <a:gd name="T12" fmla="*/ 57 w 60"/>
                  <a:gd name="T13" fmla="*/ 47 h 118"/>
                  <a:gd name="T14" fmla="*/ 60 w 60"/>
                  <a:gd name="T15" fmla="*/ 60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7 h 118"/>
                  <a:gd name="T22" fmla="*/ 37 w 60"/>
                  <a:gd name="T23" fmla="*/ 106 h 118"/>
                  <a:gd name="T24" fmla="*/ 25 w 60"/>
                  <a:gd name="T25" fmla="*/ 113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9" name="Freeform 1167"/>
              <p:cNvSpPr>
                <a:spLocks/>
              </p:cNvSpPr>
              <p:nvPr/>
            </p:nvSpPr>
            <p:spPr bwMode="auto">
              <a:xfrm>
                <a:off x="3790" y="3329"/>
                <a:ext cx="2312" cy="23"/>
              </a:xfrm>
              <a:custGeom>
                <a:avLst/>
                <a:gdLst>
                  <a:gd name="T0" fmla="*/ 11559 w 11559"/>
                  <a:gd name="T1" fmla="*/ 118 h 118"/>
                  <a:gd name="T2" fmla="*/ 11559 w 11559"/>
                  <a:gd name="T3" fmla="*/ 60 h 118"/>
                  <a:gd name="T4" fmla="*/ 11559 w 11559"/>
                  <a:gd name="T5" fmla="*/ 0 h 118"/>
                  <a:gd name="T6" fmla="*/ 0 w 11559"/>
                  <a:gd name="T7" fmla="*/ 0 h 118"/>
                  <a:gd name="T8" fmla="*/ 0 w 11559"/>
                  <a:gd name="T9" fmla="*/ 60 h 118"/>
                  <a:gd name="T10" fmla="*/ 0 w 11559"/>
                  <a:gd name="T11" fmla="*/ 118 h 118"/>
                  <a:gd name="T12" fmla="*/ 11559 w 1155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8">
                    <a:moveTo>
                      <a:pt x="11559" y="118"/>
                    </a:move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1155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0" name="Freeform 1168"/>
              <p:cNvSpPr>
                <a:spLocks/>
              </p:cNvSpPr>
              <p:nvPr/>
            </p:nvSpPr>
            <p:spPr bwMode="auto">
              <a:xfrm>
                <a:off x="3790" y="3329"/>
                <a:ext cx="2312" cy="23"/>
              </a:xfrm>
              <a:custGeom>
                <a:avLst/>
                <a:gdLst>
                  <a:gd name="T0" fmla="*/ 11559 w 11559"/>
                  <a:gd name="T1" fmla="*/ 118 h 118"/>
                  <a:gd name="T2" fmla="*/ 11559 w 11559"/>
                  <a:gd name="T3" fmla="*/ 60 h 118"/>
                  <a:gd name="T4" fmla="*/ 11559 w 11559"/>
                  <a:gd name="T5" fmla="*/ 0 h 118"/>
                  <a:gd name="T6" fmla="*/ 0 w 11559"/>
                  <a:gd name="T7" fmla="*/ 0 h 118"/>
                  <a:gd name="T8" fmla="*/ 0 w 11559"/>
                  <a:gd name="T9" fmla="*/ 60 h 118"/>
                  <a:gd name="T10" fmla="*/ 0 w 11559"/>
                  <a:gd name="T11" fmla="*/ 118 h 118"/>
                  <a:gd name="T12" fmla="*/ 11559 w 1155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8">
                    <a:moveTo>
                      <a:pt x="11559" y="118"/>
                    </a:move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11559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1" name="Freeform 1169"/>
              <p:cNvSpPr>
                <a:spLocks/>
              </p:cNvSpPr>
              <p:nvPr/>
            </p:nvSpPr>
            <p:spPr bwMode="auto">
              <a:xfrm>
                <a:off x="3778" y="3329"/>
                <a:ext cx="12" cy="23"/>
              </a:xfrm>
              <a:custGeom>
                <a:avLst/>
                <a:gdLst>
                  <a:gd name="T0" fmla="*/ 59 w 59"/>
                  <a:gd name="T1" fmla="*/ 60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3 h 118"/>
                  <a:gd name="T8" fmla="*/ 22 w 59"/>
                  <a:gd name="T9" fmla="*/ 106 h 118"/>
                  <a:gd name="T10" fmla="*/ 13 w 59"/>
                  <a:gd name="T11" fmla="*/ 97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60 h 118"/>
                  <a:gd name="T18" fmla="*/ 1 w 59"/>
                  <a:gd name="T19" fmla="*/ 47 h 118"/>
                  <a:gd name="T20" fmla="*/ 6 w 59"/>
                  <a:gd name="T21" fmla="*/ 35 h 118"/>
                  <a:gd name="T22" fmla="*/ 13 w 59"/>
                  <a:gd name="T23" fmla="*/ 23 h 118"/>
                  <a:gd name="T24" fmla="*/ 22 w 59"/>
                  <a:gd name="T25" fmla="*/ 14 h 118"/>
                  <a:gd name="T26" fmla="*/ 34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60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2" name="Freeform 1170"/>
              <p:cNvSpPr>
                <a:spLocks/>
              </p:cNvSpPr>
              <p:nvPr/>
            </p:nvSpPr>
            <p:spPr bwMode="auto">
              <a:xfrm>
                <a:off x="3778" y="3329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3 h 118"/>
                  <a:gd name="T6" fmla="*/ 22 w 59"/>
                  <a:gd name="T7" fmla="*/ 106 h 118"/>
                  <a:gd name="T8" fmla="*/ 13 w 59"/>
                  <a:gd name="T9" fmla="*/ 97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60 h 118"/>
                  <a:gd name="T16" fmla="*/ 1 w 59"/>
                  <a:gd name="T17" fmla="*/ 47 h 118"/>
                  <a:gd name="T18" fmla="*/ 6 w 59"/>
                  <a:gd name="T19" fmla="*/ 35 h 118"/>
                  <a:gd name="T20" fmla="*/ 13 w 59"/>
                  <a:gd name="T21" fmla="*/ 23 h 118"/>
                  <a:gd name="T22" fmla="*/ 22 w 59"/>
                  <a:gd name="T23" fmla="*/ 14 h 118"/>
                  <a:gd name="T24" fmla="*/ 34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3" name="Freeform 1171"/>
              <p:cNvSpPr>
                <a:spLocks/>
              </p:cNvSpPr>
              <p:nvPr/>
            </p:nvSpPr>
            <p:spPr bwMode="auto">
              <a:xfrm>
                <a:off x="3778" y="332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2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4" name="Freeform 1172"/>
              <p:cNvSpPr>
                <a:spLocks/>
              </p:cNvSpPr>
              <p:nvPr/>
            </p:nvSpPr>
            <p:spPr bwMode="auto">
              <a:xfrm>
                <a:off x="3778" y="332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2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5" name="Freeform 1173"/>
              <p:cNvSpPr>
                <a:spLocks/>
              </p:cNvSpPr>
              <p:nvPr/>
            </p:nvSpPr>
            <p:spPr bwMode="auto">
              <a:xfrm>
                <a:off x="3778" y="3341"/>
                <a:ext cx="24" cy="1542"/>
              </a:xfrm>
              <a:custGeom>
                <a:avLst/>
                <a:gdLst>
                  <a:gd name="T0" fmla="*/ 119 w 119"/>
                  <a:gd name="T1" fmla="*/ 0 h 7710"/>
                  <a:gd name="T2" fmla="*/ 59 w 119"/>
                  <a:gd name="T3" fmla="*/ 0 h 7710"/>
                  <a:gd name="T4" fmla="*/ 0 w 119"/>
                  <a:gd name="T5" fmla="*/ 0 h 7710"/>
                  <a:gd name="T6" fmla="*/ 0 w 119"/>
                  <a:gd name="T7" fmla="*/ 7710 h 7710"/>
                  <a:gd name="T8" fmla="*/ 59 w 119"/>
                  <a:gd name="T9" fmla="*/ 7710 h 7710"/>
                  <a:gd name="T10" fmla="*/ 119 w 119"/>
                  <a:gd name="T11" fmla="*/ 7710 h 7710"/>
                  <a:gd name="T12" fmla="*/ 119 w 119"/>
                  <a:gd name="T13" fmla="*/ 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6" name="Freeform 1174"/>
              <p:cNvSpPr>
                <a:spLocks/>
              </p:cNvSpPr>
              <p:nvPr/>
            </p:nvSpPr>
            <p:spPr bwMode="auto">
              <a:xfrm>
                <a:off x="3778" y="3341"/>
                <a:ext cx="24" cy="1542"/>
              </a:xfrm>
              <a:custGeom>
                <a:avLst/>
                <a:gdLst>
                  <a:gd name="T0" fmla="*/ 119 w 119"/>
                  <a:gd name="T1" fmla="*/ 0 h 7710"/>
                  <a:gd name="T2" fmla="*/ 59 w 119"/>
                  <a:gd name="T3" fmla="*/ 0 h 7710"/>
                  <a:gd name="T4" fmla="*/ 0 w 119"/>
                  <a:gd name="T5" fmla="*/ 0 h 7710"/>
                  <a:gd name="T6" fmla="*/ 0 w 119"/>
                  <a:gd name="T7" fmla="*/ 7710 h 7710"/>
                  <a:gd name="T8" fmla="*/ 59 w 119"/>
                  <a:gd name="T9" fmla="*/ 7710 h 7710"/>
                  <a:gd name="T10" fmla="*/ 119 w 119"/>
                  <a:gd name="T11" fmla="*/ 7710 h 7710"/>
                  <a:gd name="T12" fmla="*/ 119 w 119"/>
                  <a:gd name="T13" fmla="*/ 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7" name="Freeform 1175"/>
              <p:cNvSpPr>
                <a:spLocks/>
              </p:cNvSpPr>
              <p:nvPr/>
            </p:nvSpPr>
            <p:spPr bwMode="auto">
              <a:xfrm>
                <a:off x="3778" y="4883"/>
                <a:ext cx="24" cy="11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8" name="Freeform 1176"/>
              <p:cNvSpPr>
                <a:spLocks/>
              </p:cNvSpPr>
              <p:nvPr/>
            </p:nvSpPr>
            <p:spPr bwMode="auto">
              <a:xfrm>
                <a:off x="3778" y="4883"/>
                <a:ext cx="24" cy="11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9" name="Freeform 1177"/>
              <p:cNvSpPr>
                <a:spLocks/>
              </p:cNvSpPr>
              <p:nvPr/>
            </p:nvSpPr>
            <p:spPr bwMode="auto">
              <a:xfrm>
                <a:off x="5550" y="4883"/>
                <a:ext cx="24" cy="11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0" name="Freeform 1178"/>
              <p:cNvSpPr>
                <a:spLocks/>
              </p:cNvSpPr>
              <p:nvPr/>
            </p:nvSpPr>
            <p:spPr bwMode="auto">
              <a:xfrm>
                <a:off x="5550" y="4883"/>
                <a:ext cx="24" cy="11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1" name="Freeform 1179"/>
              <p:cNvSpPr>
                <a:spLocks/>
              </p:cNvSpPr>
              <p:nvPr/>
            </p:nvSpPr>
            <p:spPr bwMode="auto">
              <a:xfrm>
                <a:off x="5550" y="3341"/>
                <a:ext cx="24" cy="1542"/>
              </a:xfrm>
              <a:custGeom>
                <a:avLst/>
                <a:gdLst>
                  <a:gd name="T0" fmla="*/ 0 w 119"/>
                  <a:gd name="T1" fmla="*/ 7710 h 7710"/>
                  <a:gd name="T2" fmla="*/ 59 w 119"/>
                  <a:gd name="T3" fmla="*/ 7710 h 7710"/>
                  <a:gd name="T4" fmla="*/ 119 w 119"/>
                  <a:gd name="T5" fmla="*/ 7710 h 7710"/>
                  <a:gd name="T6" fmla="*/ 119 w 119"/>
                  <a:gd name="T7" fmla="*/ 0 h 7710"/>
                  <a:gd name="T8" fmla="*/ 59 w 119"/>
                  <a:gd name="T9" fmla="*/ 0 h 7710"/>
                  <a:gd name="T10" fmla="*/ 0 w 119"/>
                  <a:gd name="T11" fmla="*/ 0 h 7710"/>
                  <a:gd name="T12" fmla="*/ 0 w 119"/>
                  <a:gd name="T13" fmla="*/ 771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0" y="7710"/>
                    </a:move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2" name="Freeform 1180"/>
              <p:cNvSpPr>
                <a:spLocks/>
              </p:cNvSpPr>
              <p:nvPr/>
            </p:nvSpPr>
            <p:spPr bwMode="auto">
              <a:xfrm>
                <a:off x="5550" y="3341"/>
                <a:ext cx="24" cy="1542"/>
              </a:xfrm>
              <a:custGeom>
                <a:avLst/>
                <a:gdLst>
                  <a:gd name="T0" fmla="*/ 0 w 119"/>
                  <a:gd name="T1" fmla="*/ 7710 h 7710"/>
                  <a:gd name="T2" fmla="*/ 59 w 119"/>
                  <a:gd name="T3" fmla="*/ 7710 h 7710"/>
                  <a:gd name="T4" fmla="*/ 119 w 119"/>
                  <a:gd name="T5" fmla="*/ 7710 h 7710"/>
                  <a:gd name="T6" fmla="*/ 119 w 119"/>
                  <a:gd name="T7" fmla="*/ 0 h 7710"/>
                  <a:gd name="T8" fmla="*/ 59 w 119"/>
                  <a:gd name="T9" fmla="*/ 0 h 7710"/>
                  <a:gd name="T10" fmla="*/ 0 w 119"/>
                  <a:gd name="T11" fmla="*/ 0 h 7710"/>
                  <a:gd name="T12" fmla="*/ 0 w 119"/>
                  <a:gd name="T13" fmla="*/ 771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0" y="7710"/>
                    </a:move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3" name="Freeform 1181"/>
              <p:cNvSpPr>
                <a:spLocks/>
              </p:cNvSpPr>
              <p:nvPr/>
            </p:nvSpPr>
            <p:spPr bwMode="auto">
              <a:xfrm>
                <a:off x="5550" y="332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2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4" name="Freeform 1182"/>
              <p:cNvSpPr>
                <a:spLocks/>
              </p:cNvSpPr>
              <p:nvPr/>
            </p:nvSpPr>
            <p:spPr bwMode="auto">
              <a:xfrm>
                <a:off x="5550" y="332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2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5" name="Freeform 1183"/>
              <p:cNvSpPr>
                <a:spLocks/>
              </p:cNvSpPr>
              <p:nvPr/>
            </p:nvSpPr>
            <p:spPr bwMode="auto">
              <a:xfrm>
                <a:off x="4317" y="332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3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1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6" name="Freeform 1184"/>
              <p:cNvSpPr>
                <a:spLocks/>
              </p:cNvSpPr>
              <p:nvPr/>
            </p:nvSpPr>
            <p:spPr bwMode="auto">
              <a:xfrm>
                <a:off x="4317" y="332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3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1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7" name="Freeform 1185"/>
              <p:cNvSpPr>
                <a:spLocks/>
              </p:cNvSpPr>
              <p:nvPr/>
            </p:nvSpPr>
            <p:spPr bwMode="auto">
              <a:xfrm>
                <a:off x="4317" y="3341"/>
                <a:ext cx="24" cy="1542"/>
              </a:xfrm>
              <a:custGeom>
                <a:avLst/>
                <a:gdLst>
                  <a:gd name="T0" fmla="*/ 119 w 119"/>
                  <a:gd name="T1" fmla="*/ 0 h 7710"/>
                  <a:gd name="T2" fmla="*/ 59 w 119"/>
                  <a:gd name="T3" fmla="*/ 0 h 7710"/>
                  <a:gd name="T4" fmla="*/ 0 w 119"/>
                  <a:gd name="T5" fmla="*/ 0 h 7710"/>
                  <a:gd name="T6" fmla="*/ 0 w 119"/>
                  <a:gd name="T7" fmla="*/ 7710 h 7710"/>
                  <a:gd name="T8" fmla="*/ 59 w 119"/>
                  <a:gd name="T9" fmla="*/ 7710 h 7710"/>
                  <a:gd name="T10" fmla="*/ 119 w 119"/>
                  <a:gd name="T11" fmla="*/ 7710 h 7710"/>
                  <a:gd name="T12" fmla="*/ 119 w 119"/>
                  <a:gd name="T13" fmla="*/ 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8" name="Freeform 1186"/>
              <p:cNvSpPr>
                <a:spLocks/>
              </p:cNvSpPr>
              <p:nvPr/>
            </p:nvSpPr>
            <p:spPr bwMode="auto">
              <a:xfrm>
                <a:off x="4317" y="3341"/>
                <a:ext cx="24" cy="1542"/>
              </a:xfrm>
              <a:custGeom>
                <a:avLst/>
                <a:gdLst>
                  <a:gd name="T0" fmla="*/ 119 w 119"/>
                  <a:gd name="T1" fmla="*/ 0 h 7710"/>
                  <a:gd name="T2" fmla="*/ 59 w 119"/>
                  <a:gd name="T3" fmla="*/ 0 h 7710"/>
                  <a:gd name="T4" fmla="*/ 0 w 119"/>
                  <a:gd name="T5" fmla="*/ 0 h 7710"/>
                  <a:gd name="T6" fmla="*/ 0 w 119"/>
                  <a:gd name="T7" fmla="*/ 7710 h 7710"/>
                  <a:gd name="T8" fmla="*/ 59 w 119"/>
                  <a:gd name="T9" fmla="*/ 7710 h 7710"/>
                  <a:gd name="T10" fmla="*/ 119 w 119"/>
                  <a:gd name="T11" fmla="*/ 7710 h 7710"/>
                  <a:gd name="T12" fmla="*/ 119 w 119"/>
                  <a:gd name="T13" fmla="*/ 0 h 7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710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7710"/>
                    </a:lnTo>
                    <a:lnTo>
                      <a:pt x="59" y="7710"/>
                    </a:lnTo>
                    <a:lnTo>
                      <a:pt x="119" y="7710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9" name="Freeform 1187"/>
              <p:cNvSpPr>
                <a:spLocks/>
              </p:cNvSpPr>
              <p:nvPr/>
            </p:nvSpPr>
            <p:spPr bwMode="auto">
              <a:xfrm>
                <a:off x="4317" y="4883"/>
                <a:ext cx="24" cy="11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1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3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0" name="Freeform 1188"/>
              <p:cNvSpPr>
                <a:spLocks/>
              </p:cNvSpPr>
              <p:nvPr/>
            </p:nvSpPr>
            <p:spPr bwMode="auto">
              <a:xfrm>
                <a:off x="4317" y="4883"/>
                <a:ext cx="24" cy="11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1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3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1" name="Freeform 1189"/>
              <p:cNvSpPr>
                <a:spLocks/>
              </p:cNvSpPr>
              <p:nvPr/>
            </p:nvSpPr>
            <p:spPr bwMode="auto">
              <a:xfrm>
                <a:off x="5550" y="3997"/>
                <a:ext cx="12" cy="23"/>
              </a:xfrm>
              <a:custGeom>
                <a:avLst/>
                <a:gdLst>
                  <a:gd name="T0" fmla="*/ 59 w 59"/>
                  <a:gd name="T1" fmla="*/ 59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2 h 118"/>
                  <a:gd name="T8" fmla="*/ 22 w 59"/>
                  <a:gd name="T9" fmla="*/ 105 h 118"/>
                  <a:gd name="T10" fmla="*/ 13 w 59"/>
                  <a:gd name="T11" fmla="*/ 96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59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3 h 118"/>
                  <a:gd name="T26" fmla="*/ 34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59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2" name="Freeform 1190"/>
              <p:cNvSpPr>
                <a:spLocks/>
              </p:cNvSpPr>
              <p:nvPr/>
            </p:nvSpPr>
            <p:spPr bwMode="auto">
              <a:xfrm>
                <a:off x="5550" y="3997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2 h 118"/>
                  <a:gd name="T6" fmla="*/ 22 w 59"/>
                  <a:gd name="T7" fmla="*/ 105 h 118"/>
                  <a:gd name="T8" fmla="*/ 13 w 59"/>
                  <a:gd name="T9" fmla="*/ 96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59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3 h 118"/>
                  <a:gd name="T24" fmla="*/ 34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3" name="Freeform 1191"/>
              <p:cNvSpPr>
                <a:spLocks/>
              </p:cNvSpPr>
              <p:nvPr/>
            </p:nvSpPr>
            <p:spPr bwMode="auto">
              <a:xfrm>
                <a:off x="5562" y="3997"/>
                <a:ext cx="540" cy="23"/>
              </a:xfrm>
              <a:custGeom>
                <a:avLst/>
                <a:gdLst>
                  <a:gd name="T0" fmla="*/ 0 w 2697"/>
                  <a:gd name="T1" fmla="*/ 0 h 118"/>
                  <a:gd name="T2" fmla="*/ 0 w 2697"/>
                  <a:gd name="T3" fmla="*/ 59 h 118"/>
                  <a:gd name="T4" fmla="*/ 0 w 2697"/>
                  <a:gd name="T5" fmla="*/ 118 h 118"/>
                  <a:gd name="T6" fmla="*/ 2697 w 2697"/>
                  <a:gd name="T7" fmla="*/ 118 h 118"/>
                  <a:gd name="T8" fmla="*/ 2697 w 2697"/>
                  <a:gd name="T9" fmla="*/ 59 h 118"/>
                  <a:gd name="T10" fmla="*/ 2697 w 2697"/>
                  <a:gd name="T11" fmla="*/ 0 h 118"/>
                  <a:gd name="T12" fmla="*/ 0 w 2697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0" y="0"/>
                    </a:move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4" name="Freeform 1192"/>
              <p:cNvSpPr>
                <a:spLocks/>
              </p:cNvSpPr>
              <p:nvPr/>
            </p:nvSpPr>
            <p:spPr bwMode="auto">
              <a:xfrm>
                <a:off x="5562" y="3997"/>
                <a:ext cx="540" cy="23"/>
              </a:xfrm>
              <a:custGeom>
                <a:avLst/>
                <a:gdLst>
                  <a:gd name="T0" fmla="*/ 0 w 2697"/>
                  <a:gd name="T1" fmla="*/ 0 h 118"/>
                  <a:gd name="T2" fmla="*/ 0 w 2697"/>
                  <a:gd name="T3" fmla="*/ 59 h 118"/>
                  <a:gd name="T4" fmla="*/ 0 w 2697"/>
                  <a:gd name="T5" fmla="*/ 118 h 118"/>
                  <a:gd name="T6" fmla="*/ 2697 w 2697"/>
                  <a:gd name="T7" fmla="*/ 118 h 118"/>
                  <a:gd name="T8" fmla="*/ 2697 w 2697"/>
                  <a:gd name="T9" fmla="*/ 59 h 118"/>
                  <a:gd name="T10" fmla="*/ 2697 w 2697"/>
                  <a:gd name="T11" fmla="*/ 0 h 118"/>
                  <a:gd name="T12" fmla="*/ 0 w 2697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0" y="0"/>
                    </a:move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5" name="Freeform 1193"/>
              <p:cNvSpPr>
                <a:spLocks/>
              </p:cNvSpPr>
              <p:nvPr/>
            </p:nvSpPr>
            <p:spPr bwMode="auto">
              <a:xfrm>
                <a:off x="6102" y="3997"/>
                <a:ext cx="12" cy="23"/>
              </a:xfrm>
              <a:custGeom>
                <a:avLst/>
                <a:gdLst>
                  <a:gd name="T0" fmla="*/ 0 w 60"/>
                  <a:gd name="T1" fmla="*/ 59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7 h 118"/>
                  <a:gd name="T8" fmla="*/ 37 w 60"/>
                  <a:gd name="T9" fmla="*/ 13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59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6 h 118"/>
                  <a:gd name="T24" fmla="*/ 37 w 60"/>
                  <a:gd name="T25" fmla="*/ 105 h 118"/>
                  <a:gd name="T26" fmla="*/ 25 w 60"/>
                  <a:gd name="T27" fmla="*/ 112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59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6" name="Freeform 1194"/>
              <p:cNvSpPr>
                <a:spLocks/>
              </p:cNvSpPr>
              <p:nvPr/>
            </p:nvSpPr>
            <p:spPr bwMode="auto">
              <a:xfrm>
                <a:off x="6102" y="3997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7 h 118"/>
                  <a:gd name="T6" fmla="*/ 37 w 60"/>
                  <a:gd name="T7" fmla="*/ 13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59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6 h 118"/>
                  <a:gd name="T22" fmla="*/ 37 w 60"/>
                  <a:gd name="T23" fmla="*/ 105 h 118"/>
                  <a:gd name="T24" fmla="*/ 25 w 60"/>
                  <a:gd name="T25" fmla="*/ 112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7" name="Freeform 1195"/>
              <p:cNvSpPr>
                <a:spLocks/>
              </p:cNvSpPr>
              <p:nvPr/>
            </p:nvSpPr>
            <p:spPr bwMode="auto">
              <a:xfrm>
                <a:off x="5550" y="4203"/>
                <a:ext cx="12" cy="23"/>
              </a:xfrm>
              <a:custGeom>
                <a:avLst/>
                <a:gdLst>
                  <a:gd name="T0" fmla="*/ 59 w 59"/>
                  <a:gd name="T1" fmla="*/ 59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2 h 118"/>
                  <a:gd name="T8" fmla="*/ 22 w 59"/>
                  <a:gd name="T9" fmla="*/ 105 h 118"/>
                  <a:gd name="T10" fmla="*/ 13 w 59"/>
                  <a:gd name="T11" fmla="*/ 96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59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3 h 118"/>
                  <a:gd name="T26" fmla="*/ 34 w 59"/>
                  <a:gd name="T27" fmla="*/ 6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59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8" name="Freeform 1196"/>
              <p:cNvSpPr>
                <a:spLocks/>
              </p:cNvSpPr>
              <p:nvPr/>
            </p:nvSpPr>
            <p:spPr bwMode="auto">
              <a:xfrm>
                <a:off x="5550" y="4203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2 h 118"/>
                  <a:gd name="T6" fmla="*/ 22 w 59"/>
                  <a:gd name="T7" fmla="*/ 105 h 118"/>
                  <a:gd name="T8" fmla="*/ 13 w 59"/>
                  <a:gd name="T9" fmla="*/ 96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59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3 h 118"/>
                  <a:gd name="T24" fmla="*/ 34 w 59"/>
                  <a:gd name="T25" fmla="*/ 6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6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9" name="Freeform 1197"/>
              <p:cNvSpPr>
                <a:spLocks/>
              </p:cNvSpPr>
              <p:nvPr/>
            </p:nvSpPr>
            <p:spPr bwMode="auto">
              <a:xfrm>
                <a:off x="5562" y="4203"/>
                <a:ext cx="540" cy="23"/>
              </a:xfrm>
              <a:custGeom>
                <a:avLst/>
                <a:gdLst>
                  <a:gd name="T0" fmla="*/ 0 w 2697"/>
                  <a:gd name="T1" fmla="*/ 0 h 118"/>
                  <a:gd name="T2" fmla="*/ 0 w 2697"/>
                  <a:gd name="T3" fmla="*/ 59 h 118"/>
                  <a:gd name="T4" fmla="*/ 0 w 2697"/>
                  <a:gd name="T5" fmla="*/ 118 h 118"/>
                  <a:gd name="T6" fmla="*/ 2697 w 2697"/>
                  <a:gd name="T7" fmla="*/ 118 h 118"/>
                  <a:gd name="T8" fmla="*/ 2697 w 2697"/>
                  <a:gd name="T9" fmla="*/ 59 h 118"/>
                  <a:gd name="T10" fmla="*/ 2697 w 2697"/>
                  <a:gd name="T11" fmla="*/ 0 h 118"/>
                  <a:gd name="T12" fmla="*/ 0 w 2697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0" y="0"/>
                    </a:move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0" name="Freeform 1198"/>
              <p:cNvSpPr>
                <a:spLocks/>
              </p:cNvSpPr>
              <p:nvPr/>
            </p:nvSpPr>
            <p:spPr bwMode="auto">
              <a:xfrm>
                <a:off x="5562" y="4203"/>
                <a:ext cx="540" cy="23"/>
              </a:xfrm>
              <a:custGeom>
                <a:avLst/>
                <a:gdLst>
                  <a:gd name="T0" fmla="*/ 0 w 2697"/>
                  <a:gd name="T1" fmla="*/ 0 h 118"/>
                  <a:gd name="T2" fmla="*/ 0 w 2697"/>
                  <a:gd name="T3" fmla="*/ 59 h 118"/>
                  <a:gd name="T4" fmla="*/ 0 w 2697"/>
                  <a:gd name="T5" fmla="*/ 118 h 118"/>
                  <a:gd name="T6" fmla="*/ 2697 w 2697"/>
                  <a:gd name="T7" fmla="*/ 118 h 118"/>
                  <a:gd name="T8" fmla="*/ 2697 w 2697"/>
                  <a:gd name="T9" fmla="*/ 59 h 118"/>
                  <a:gd name="T10" fmla="*/ 2697 w 2697"/>
                  <a:gd name="T11" fmla="*/ 0 h 118"/>
                  <a:gd name="T12" fmla="*/ 0 w 2697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8">
                    <a:moveTo>
                      <a:pt x="0" y="0"/>
                    </a:moveTo>
                    <a:lnTo>
                      <a:pt x="0" y="59"/>
                    </a:lnTo>
                    <a:lnTo>
                      <a:pt x="0" y="118"/>
                    </a:lnTo>
                    <a:lnTo>
                      <a:pt x="2697" y="118"/>
                    </a:lnTo>
                    <a:lnTo>
                      <a:pt x="2697" y="59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1" name="Freeform 1199"/>
              <p:cNvSpPr>
                <a:spLocks/>
              </p:cNvSpPr>
              <p:nvPr/>
            </p:nvSpPr>
            <p:spPr bwMode="auto">
              <a:xfrm>
                <a:off x="6102" y="4203"/>
                <a:ext cx="12" cy="23"/>
              </a:xfrm>
              <a:custGeom>
                <a:avLst/>
                <a:gdLst>
                  <a:gd name="T0" fmla="*/ 0 w 60"/>
                  <a:gd name="T1" fmla="*/ 59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6 h 118"/>
                  <a:gd name="T8" fmla="*/ 37 w 60"/>
                  <a:gd name="T9" fmla="*/ 13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59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6 h 118"/>
                  <a:gd name="T24" fmla="*/ 37 w 60"/>
                  <a:gd name="T25" fmla="*/ 105 h 118"/>
                  <a:gd name="T26" fmla="*/ 25 w 60"/>
                  <a:gd name="T27" fmla="*/ 112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59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6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2" name="Freeform 1200"/>
              <p:cNvSpPr>
                <a:spLocks/>
              </p:cNvSpPr>
              <p:nvPr/>
            </p:nvSpPr>
            <p:spPr bwMode="auto">
              <a:xfrm>
                <a:off x="6102" y="4203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6 h 118"/>
                  <a:gd name="T6" fmla="*/ 37 w 60"/>
                  <a:gd name="T7" fmla="*/ 13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59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6 h 118"/>
                  <a:gd name="T22" fmla="*/ 37 w 60"/>
                  <a:gd name="T23" fmla="*/ 105 h 118"/>
                  <a:gd name="T24" fmla="*/ 25 w 60"/>
                  <a:gd name="T25" fmla="*/ 112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6"/>
                    </a:lnTo>
                    <a:lnTo>
                      <a:pt x="37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7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3" name="Line 1201"/>
              <p:cNvSpPr>
                <a:spLocks noChangeShapeType="1"/>
              </p:cNvSpPr>
              <p:nvPr/>
            </p:nvSpPr>
            <p:spPr bwMode="auto">
              <a:xfrm>
                <a:off x="5665" y="3675"/>
                <a:ext cx="360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4" name="Freeform 1202"/>
              <p:cNvSpPr>
                <a:spLocks/>
              </p:cNvSpPr>
              <p:nvPr/>
            </p:nvSpPr>
            <p:spPr bwMode="auto">
              <a:xfrm>
                <a:off x="5987" y="3667"/>
                <a:ext cx="24" cy="8"/>
              </a:xfrm>
              <a:custGeom>
                <a:avLst/>
                <a:gdLst>
                  <a:gd name="T0" fmla="*/ 1 w 119"/>
                  <a:gd name="T1" fmla="*/ 42 h 42"/>
                  <a:gd name="T2" fmla="*/ 60 w 119"/>
                  <a:gd name="T3" fmla="*/ 40 h 42"/>
                  <a:gd name="T4" fmla="*/ 119 w 119"/>
                  <a:gd name="T5" fmla="*/ 38 h 42"/>
                  <a:gd name="T6" fmla="*/ 117 w 119"/>
                  <a:gd name="T7" fmla="*/ 0 h 42"/>
                  <a:gd name="T8" fmla="*/ 59 w 119"/>
                  <a:gd name="T9" fmla="*/ 2 h 42"/>
                  <a:gd name="T10" fmla="*/ 0 w 119"/>
                  <a:gd name="T11" fmla="*/ 5 h 42"/>
                  <a:gd name="T12" fmla="*/ 1 w 119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" y="42"/>
                    </a:moveTo>
                    <a:lnTo>
                      <a:pt x="60" y="40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5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5" name="Freeform 1203"/>
              <p:cNvSpPr>
                <a:spLocks/>
              </p:cNvSpPr>
              <p:nvPr/>
            </p:nvSpPr>
            <p:spPr bwMode="auto">
              <a:xfrm>
                <a:off x="5987" y="3667"/>
                <a:ext cx="24" cy="8"/>
              </a:xfrm>
              <a:custGeom>
                <a:avLst/>
                <a:gdLst>
                  <a:gd name="T0" fmla="*/ 1 w 119"/>
                  <a:gd name="T1" fmla="*/ 42 h 42"/>
                  <a:gd name="T2" fmla="*/ 60 w 119"/>
                  <a:gd name="T3" fmla="*/ 40 h 42"/>
                  <a:gd name="T4" fmla="*/ 119 w 119"/>
                  <a:gd name="T5" fmla="*/ 38 h 42"/>
                  <a:gd name="T6" fmla="*/ 117 w 119"/>
                  <a:gd name="T7" fmla="*/ 0 h 42"/>
                  <a:gd name="T8" fmla="*/ 59 w 119"/>
                  <a:gd name="T9" fmla="*/ 2 h 42"/>
                  <a:gd name="T10" fmla="*/ 0 w 119"/>
                  <a:gd name="T11" fmla="*/ 5 h 42"/>
                  <a:gd name="T12" fmla="*/ 1 w 119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" y="42"/>
                    </a:moveTo>
                    <a:lnTo>
                      <a:pt x="60" y="40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2"/>
                    </a:lnTo>
                    <a:lnTo>
                      <a:pt x="0" y="5"/>
                    </a:lnTo>
                    <a:lnTo>
                      <a:pt x="1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6" name="Freeform 1204"/>
              <p:cNvSpPr>
                <a:spLocks/>
              </p:cNvSpPr>
              <p:nvPr/>
            </p:nvSpPr>
            <p:spPr bwMode="auto">
              <a:xfrm>
                <a:off x="5999" y="3666"/>
                <a:ext cx="11" cy="1"/>
              </a:xfrm>
              <a:custGeom>
                <a:avLst/>
                <a:gdLst>
                  <a:gd name="T0" fmla="*/ 0 w 58"/>
                  <a:gd name="T1" fmla="*/ 3 h 3"/>
                  <a:gd name="T2" fmla="*/ 58 w 58"/>
                  <a:gd name="T3" fmla="*/ 1 h 3"/>
                  <a:gd name="T4" fmla="*/ 58 w 58"/>
                  <a:gd name="T5" fmla="*/ 0 h 3"/>
                  <a:gd name="T6" fmla="*/ 0 w 58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">
                    <a:moveTo>
                      <a:pt x="0" y="3"/>
                    </a:moveTo>
                    <a:lnTo>
                      <a:pt x="58" y="1"/>
                    </a:lnTo>
                    <a:lnTo>
                      <a:pt x="5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7" name="Line 1205"/>
              <p:cNvSpPr>
                <a:spLocks noChangeShapeType="1"/>
              </p:cNvSpPr>
              <p:nvPr/>
            </p:nvSpPr>
            <p:spPr bwMode="auto">
              <a:xfrm flipV="1">
                <a:off x="6010" y="3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8" name="Freeform 1206"/>
              <p:cNvSpPr>
                <a:spLocks/>
              </p:cNvSpPr>
              <p:nvPr/>
            </p:nvSpPr>
            <p:spPr bwMode="auto">
              <a:xfrm>
                <a:off x="5986" y="3659"/>
                <a:ext cx="24" cy="9"/>
              </a:xfrm>
              <a:custGeom>
                <a:avLst/>
                <a:gdLst>
                  <a:gd name="T0" fmla="*/ 2 w 119"/>
                  <a:gd name="T1" fmla="*/ 45 h 45"/>
                  <a:gd name="T2" fmla="*/ 61 w 119"/>
                  <a:gd name="T3" fmla="*/ 41 h 45"/>
                  <a:gd name="T4" fmla="*/ 119 w 119"/>
                  <a:gd name="T5" fmla="*/ 38 h 45"/>
                  <a:gd name="T6" fmla="*/ 117 w 119"/>
                  <a:gd name="T7" fmla="*/ 0 h 45"/>
                  <a:gd name="T8" fmla="*/ 59 w 119"/>
                  <a:gd name="T9" fmla="*/ 3 h 45"/>
                  <a:gd name="T10" fmla="*/ 0 w 119"/>
                  <a:gd name="T11" fmla="*/ 7 h 45"/>
                  <a:gd name="T12" fmla="*/ 2 w 11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2" y="45"/>
                    </a:moveTo>
                    <a:lnTo>
                      <a:pt x="61" y="41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3"/>
                    </a:lnTo>
                    <a:lnTo>
                      <a:pt x="0" y="7"/>
                    </a:lnTo>
                    <a:lnTo>
                      <a:pt x="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9" name="Freeform 1207"/>
              <p:cNvSpPr>
                <a:spLocks/>
              </p:cNvSpPr>
              <p:nvPr/>
            </p:nvSpPr>
            <p:spPr bwMode="auto">
              <a:xfrm>
                <a:off x="5986" y="3659"/>
                <a:ext cx="24" cy="9"/>
              </a:xfrm>
              <a:custGeom>
                <a:avLst/>
                <a:gdLst>
                  <a:gd name="T0" fmla="*/ 2 w 119"/>
                  <a:gd name="T1" fmla="*/ 45 h 45"/>
                  <a:gd name="T2" fmla="*/ 61 w 119"/>
                  <a:gd name="T3" fmla="*/ 41 h 45"/>
                  <a:gd name="T4" fmla="*/ 119 w 119"/>
                  <a:gd name="T5" fmla="*/ 38 h 45"/>
                  <a:gd name="T6" fmla="*/ 117 w 119"/>
                  <a:gd name="T7" fmla="*/ 0 h 45"/>
                  <a:gd name="T8" fmla="*/ 59 w 119"/>
                  <a:gd name="T9" fmla="*/ 3 h 45"/>
                  <a:gd name="T10" fmla="*/ 0 w 119"/>
                  <a:gd name="T11" fmla="*/ 7 h 45"/>
                  <a:gd name="T12" fmla="*/ 2 w 11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2" y="45"/>
                    </a:moveTo>
                    <a:lnTo>
                      <a:pt x="61" y="41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3"/>
                    </a:lnTo>
                    <a:lnTo>
                      <a:pt x="0" y="7"/>
                    </a:lnTo>
                    <a:lnTo>
                      <a:pt x="2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0" name="Freeform 1208"/>
              <p:cNvSpPr>
                <a:spLocks/>
              </p:cNvSpPr>
              <p:nvPr/>
            </p:nvSpPr>
            <p:spPr bwMode="auto">
              <a:xfrm>
                <a:off x="5998" y="3658"/>
                <a:ext cx="12" cy="1"/>
              </a:xfrm>
              <a:custGeom>
                <a:avLst/>
                <a:gdLst>
                  <a:gd name="T0" fmla="*/ 0 w 58"/>
                  <a:gd name="T1" fmla="*/ 7 h 7"/>
                  <a:gd name="T2" fmla="*/ 58 w 58"/>
                  <a:gd name="T3" fmla="*/ 4 h 7"/>
                  <a:gd name="T4" fmla="*/ 58 w 58"/>
                  <a:gd name="T5" fmla="*/ 0 h 7"/>
                  <a:gd name="T6" fmla="*/ 0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7"/>
                    </a:moveTo>
                    <a:lnTo>
                      <a:pt x="58" y="4"/>
                    </a:lnTo>
                    <a:lnTo>
                      <a:pt x="5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761" name="Group 1209"/>
            <p:cNvGrpSpPr>
              <a:grpSpLocks/>
            </p:cNvGrpSpPr>
            <p:nvPr/>
          </p:nvGrpSpPr>
          <p:grpSpPr bwMode="auto">
            <a:xfrm>
              <a:off x="5702" y="3532"/>
              <a:ext cx="309" cy="152"/>
              <a:chOff x="5702" y="3509"/>
              <a:chExt cx="309" cy="152"/>
            </a:xfrm>
          </p:grpSpPr>
          <p:sp>
            <p:nvSpPr>
              <p:cNvPr id="24762" name="Line 1210"/>
              <p:cNvSpPr>
                <a:spLocks noChangeShapeType="1"/>
              </p:cNvSpPr>
              <p:nvPr/>
            </p:nvSpPr>
            <p:spPr bwMode="auto">
              <a:xfrm flipV="1">
                <a:off x="6010" y="36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3" name="Freeform 1211"/>
              <p:cNvSpPr>
                <a:spLocks/>
              </p:cNvSpPr>
              <p:nvPr/>
            </p:nvSpPr>
            <p:spPr bwMode="auto">
              <a:xfrm>
                <a:off x="5985" y="3651"/>
                <a:ext cx="25" cy="10"/>
              </a:xfrm>
              <a:custGeom>
                <a:avLst/>
                <a:gdLst>
                  <a:gd name="T0" fmla="*/ 5 w 122"/>
                  <a:gd name="T1" fmla="*/ 50 h 50"/>
                  <a:gd name="T2" fmla="*/ 64 w 122"/>
                  <a:gd name="T3" fmla="*/ 43 h 50"/>
                  <a:gd name="T4" fmla="*/ 122 w 122"/>
                  <a:gd name="T5" fmla="*/ 36 h 50"/>
                  <a:gd name="T6" fmla="*/ 118 w 122"/>
                  <a:gd name="T7" fmla="*/ 0 h 50"/>
                  <a:gd name="T8" fmla="*/ 59 w 122"/>
                  <a:gd name="T9" fmla="*/ 6 h 50"/>
                  <a:gd name="T10" fmla="*/ 0 w 122"/>
                  <a:gd name="T11" fmla="*/ 13 h 50"/>
                  <a:gd name="T12" fmla="*/ 5 w 122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5" y="50"/>
                    </a:moveTo>
                    <a:lnTo>
                      <a:pt x="64" y="43"/>
                    </a:lnTo>
                    <a:lnTo>
                      <a:pt x="122" y="36"/>
                    </a:lnTo>
                    <a:lnTo>
                      <a:pt x="118" y="0"/>
                    </a:lnTo>
                    <a:lnTo>
                      <a:pt x="59" y="6"/>
                    </a:lnTo>
                    <a:lnTo>
                      <a:pt x="0" y="13"/>
                    </a:lnTo>
                    <a:lnTo>
                      <a:pt x="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4" name="Freeform 1212"/>
              <p:cNvSpPr>
                <a:spLocks/>
              </p:cNvSpPr>
              <p:nvPr/>
            </p:nvSpPr>
            <p:spPr bwMode="auto">
              <a:xfrm>
                <a:off x="5985" y="3651"/>
                <a:ext cx="25" cy="10"/>
              </a:xfrm>
              <a:custGeom>
                <a:avLst/>
                <a:gdLst>
                  <a:gd name="T0" fmla="*/ 5 w 122"/>
                  <a:gd name="T1" fmla="*/ 50 h 50"/>
                  <a:gd name="T2" fmla="*/ 64 w 122"/>
                  <a:gd name="T3" fmla="*/ 43 h 50"/>
                  <a:gd name="T4" fmla="*/ 122 w 122"/>
                  <a:gd name="T5" fmla="*/ 36 h 50"/>
                  <a:gd name="T6" fmla="*/ 118 w 122"/>
                  <a:gd name="T7" fmla="*/ 0 h 50"/>
                  <a:gd name="T8" fmla="*/ 59 w 122"/>
                  <a:gd name="T9" fmla="*/ 6 h 50"/>
                  <a:gd name="T10" fmla="*/ 0 w 122"/>
                  <a:gd name="T11" fmla="*/ 13 h 50"/>
                  <a:gd name="T12" fmla="*/ 5 w 122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5" y="50"/>
                    </a:moveTo>
                    <a:lnTo>
                      <a:pt x="64" y="43"/>
                    </a:lnTo>
                    <a:lnTo>
                      <a:pt x="122" y="36"/>
                    </a:lnTo>
                    <a:lnTo>
                      <a:pt x="118" y="0"/>
                    </a:lnTo>
                    <a:lnTo>
                      <a:pt x="59" y="6"/>
                    </a:lnTo>
                    <a:lnTo>
                      <a:pt x="0" y="13"/>
                    </a:lnTo>
                    <a:lnTo>
                      <a:pt x="5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5" name="Freeform 1213"/>
              <p:cNvSpPr>
                <a:spLocks/>
              </p:cNvSpPr>
              <p:nvPr/>
            </p:nvSpPr>
            <p:spPr bwMode="auto">
              <a:xfrm>
                <a:off x="5997" y="3650"/>
                <a:ext cx="12" cy="2"/>
              </a:xfrm>
              <a:custGeom>
                <a:avLst/>
                <a:gdLst>
                  <a:gd name="T0" fmla="*/ 0 w 59"/>
                  <a:gd name="T1" fmla="*/ 10 h 10"/>
                  <a:gd name="T2" fmla="*/ 59 w 59"/>
                  <a:gd name="T3" fmla="*/ 4 h 10"/>
                  <a:gd name="T4" fmla="*/ 59 w 59"/>
                  <a:gd name="T5" fmla="*/ 0 h 10"/>
                  <a:gd name="T6" fmla="*/ 0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10"/>
                    </a:moveTo>
                    <a:lnTo>
                      <a:pt x="59" y="4"/>
                    </a:lnTo>
                    <a:lnTo>
                      <a:pt x="5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6" name="Line 1214"/>
              <p:cNvSpPr>
                <a:spLocks noChangeShapeType="1"/>
              </p:cNvSpPr>
              <p:nvPr/>
            </p:nvSpPr>
            <p:spPr bwMode="auto">
              <a:xfrm flipV="1">
                <a:off x="6009" y="3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7" name="Freeform 1215"/>
              <p:cNvSpPr>
                <a:spLocks/>
              </p:cNvSpPr>
              <p:nvPr/>
            </p:nvSpPr>
            <p:spPr bwMode="auto">
              <a:xfrm>
                <a:off x="5984" y="3642"/>
                <a:ext cx="25" cy="12"/>
              </a:xfrm>
              <a:custGeom>
                <a:avLst/>
                <a:gdLst>
                  <a:gd name="T0" fmla="*/ 7 w 125"/>
                  <a:gd name="T1" fmla="*/ 59 h 59"/>
                  <a:gd name="T2" fmla="*/ 66 w 125"/>
                  <a:gd name="T3" fmla="*/ 48 h 59"/>
                  <a:gd name="T4" fmla="*/ 125 w 125"/>
                  <a:gd name="T5" fmla="*/ 38 h 59"/>
                  <a:gd name="T6" fmla="*/ 118 w 125"/>
                  <a:gd name="T7" fmla="*/ 0 h 59"/>
                  <a:gd name="T8" fmla="*/ 59 w 125"/>
                  <a:gd name="T9" fmla="*/ 11 h 59"/>
                  <a:gd name="T10" fmla="*/ 0 w 125"/>
                  <a:gd name="T11" fmla="*/ 21 h 59"/>
                  <a:gd name="T12" fmla="*/ 7 w 12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7" y="59"/>
                    </a:moveTo>
                    <a:lnTo>
                      <a:pt x="66" y="48"/>
                    </a:lnTo>
                    <a:lnTo>
                      <a:pt x="125" y="38"/>
                    </a:lnTo>
                    <a:lnTo>
                      <a:pt x="118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8" name="Freeform 1216"/>
              <p:cNvSpPr>
                <a:spLocks/>
              </p:cNvSpPr>
              <p:nvPr/>
            </p:nvSpPr>
            <p:spPr bwMode="auto">
              <a:xfrm>
                <a:off x="5984" y="3642"/>
                <a:ext cx="25" cy="12"/>
              </a:xfrm>
              <a:custGeom>
                <a:avLst/>
                <a:gdLst>
                  <a:gd name="T0" fmla="*/ 7 w 125"/>
                  <a:gd name="T1" fmla="*/ 59 h 59"/>
                  <a:gd name="T2" fmla="*/ 66 w 125"/>
                  <a:gd name="T3" fmla="*/ 48 h 59"/>
                  <a:gd name="T4" fmla="*/ 125 w 125"/>
                  <a:gd name="T5" fmla="*/ 38 h 59"/>
                  <a:gd name="T6" fmla="*/ 118 w 125"/>
                  <a:gd name="T7" fmla="*/ 0 h 59"/>
                  <a:gd name="T8" fmla="*/ 59 w 125"/>
                  <a:gd name="T9" fmla="*/ 11 h 59"/>
                  <a:gd name="T10" fmla="*/ 0 w 125"/>
                  <a:gd name="T11" fmla="*/ 21 h 59"/>
                  <a:gd name="T12" fmla="*/ 7 w 125"/>
                  <a:gd name="T1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7" y="59"/>
                    </a:moveTo>
                    <a:lnTo>
                      <a:pt x="66" y="48"/>
                    </a:lnTo>
                    <a:lnTo>
                      <a:pt x="125" y="38"/>
                    </a:lnTo>
                    <a:lnTo>
                      <a:pt x="118" y="0"/>
                    </a:lnTo>
                    <a:lnTo>
                      <a:pt x="59" y="11"/>
                    </a:lnTo>
                    <a:lnTo>
                      <a:pt x="0" y="21"/>
                    </a:lnTo>
                    <a:lnTo>
                      <a:pt x="7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9" name="Freeform 1217"/>
              <p:cNvSpPr>
                <a:spLocks/>
              </p:cNvSpPr>
              <p:nvPr/>
            </p:nvSpPr>
            <p:spPr bwMode="auto">
              <a:xfrm>
                <a:off x="5996" y="3642"/>
                <a:ext cx="12" cy="3"/>
              </a:xfrm>
              <a:custGeom>
                <a:avLst/>
                <a:gdLst>
                  <a:gd name="T0" fmla="*/ 0 w 59"/>
                  <a:gd name="T1" fmla="*/ 13 h 13"/>
                  <a:gd name="T2" fmla="*/ 59 w 59"/>
                  <a:gd name="T3" fmla="*/ 2 h 13"/>
                  <a:gd name="T4" fmla="*/ 57 w 59"/>
                  <a:gd name="T5" fmla="*/ 0 h 13"/>
                  <a:gd name="T6" fmla="*/ 0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13"/>
                    </a:moveTo>
                    <a:lnTo>
                      <a:pt x="59" y="2"/>
                    </a:lnTo>
                    <a:lnTo>
                      <a:pt x="57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0" name="Line 1218"/>
              <p:cNvSpPr>
                <a:spLocks noChangeShapeType="1"/>
              </p:cNvSpPr>
              <p:nvPr/>
            </p:nvSpPr>
            <p:spPr bwMode="auto">
              <a:xfrm flipH="1" flipV="1">
                <a:off x="6007" y="36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1" name="Freeform 1219"/>
              <p:cNvSpPr>
                <a:spLocks/>
              </p:cNvSpPr>
              <p:nvPr/>
            </p:nvSpPr>
            <p:spPr bwMode="auto">
              <a:xfrm>
                <a:off x="5983" y="3635"/>
                <a:ext cx="24" cy="12"/>
              </a:xfrm>
              <a:custGeom>
                <a:avLst/>
                <a:gdLst>
                  <a:gd name="T0" fmla="*/ 9 w 123"/>
                  <a:gd name="T1" fmla="*/ 62 h 62"/>
                  <a:gd name="T2" fmla="*/ 66 w 123"/>
                  <a:gd name="T3" fmla="*/ 50 h 62"/>
                  <a:gd name="T4" fmla="*/ 123 w 123"/>
                  <a:gd name="T5" fmla="*/ 37 h 62"/>
                  <a:gd name="T6" fmla="*/ 115 w 123"/>
                  <a:gd name="T7" fmla="*/ 0 h 62"/>
                  <a:gd name="T8" fmla="*/ 58 w 123"/>
                  <a:gd name="T9" fmla="*/ 13 h 62"/>
                  <a:gd name="T10" fmla="*/ 0 w 123"/>
                  <a:gd name="T11" fmla="*/ 25 h 62"/>
                  <a:gd name="T12" fmla="*/ 9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9" y="62"/>
                    </a:moveTo>
                    <a:lnTo>
                      <a:pt x="66" y="50"/>
                    </a:lnTo>
                    <a:lnTo>
                      <a:pt x="123" y="37"/>
                    </a:lnTo>
                    <a:lnTo>
                      <a:pt x="115" y="0"/>
                    </a:lnTo>
                    <a:lnTo>
                      <a:pt x="58" y="13"/>
                    </a:lnTo>
                    <a:lnTo>
                      <a:pt x="0" y="25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2" name="Freeform 1220"/>
              <p:cNvSpPr>
                <a:spLocks/>
              </p:cNvSpPr>
              <p:nvPr/>
            </p:nvSpPr>
            <p:spPr bwMode="auto">
              <a:xfrm>
                <a:off x="5983" y="3635"/>
                <a:ext cx="24" cy="12"/>
              </a:xfrm>
              <a:custGeom>
                <a:avLst/>
                <a:gdLst>
                  <a:gd name="T0" fmla="*/ 9 w 123"/>
                  <a:gd name="T1" fmla="*/ 62 h 62"/>
                  <a:gd name="T2" fmla="*/ 66 w 123"/>
                  <a:gd name="T3" fmla="*/ 50 h 62"/>
                  <a:gd name="T4" fmla="*/ 123 w 123"/>
                  <a:gd name="T5" fmla="*/ 37 h 62"/>
                  <a:gd name="T6" fmla="*/ 115 w 123"/>
                  <a:gd name="T7" fmla="*/ 0 h 62"/>
                  <a:gd name="T8" fmla="*/ 58 w 123"/>
                  <a:gd name="T9" fmla="*/ 13 h 62"/>
                  <a:gd name="T10" fmla="*/ 0 w 123"/>
                  <a:gd name="T11" fmla="*/ 25 h 62"/>
                  <a:gd name="T12" fmla="*/ 9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9" y="62"/>
                    </a:moveTo>
                    <a:lnTo>
                      <a:pt x="66" y="50"/>
                    </a:lnTo>
                    <a:lnTo>
                      <a:pt x="123" y="37"/>
                    </a:lnTo>
                    <a:lnTo>
                      <a:pt x="115" y="0"/>
                    </a:lnTo>
                    <a:lnTo>
                      <a:pt x="58" y="13"/>
                    </a:lnTo>
                    <a:lnTo>
                      <a:pt x="0" y="25"/>
                    </a:lnTo>
                    <a:lnTo>
                      <a:pt x="9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3" name="Freeform 1221"/>
              <p:cNvSpPr>
                <a:spLocks/>
              </p:cNvSpPr>
              <p:nvPr/>
            </p:nvSpPr>
            <p:spPr bwMode="auto">
              <a:xfrm>
                <a:off x="5994" y="3634"/>
                <a:ext cx="12" cy="3"/>
              </a:xfrm>
              <a:custGeom>
                <a:avLst/>
                <a:gdLst>
                  <a:gd name="T0" fmla="*/ 0 w 57"/>
                  <a:gd name="T1" fmla="*/ 16 h 16"/>
                  <a:gd name="T2" fmla="*/ 57 w 57"/>
                  <a:gd name="T3" fmla="*/ 3 h 16"/>
                  <a:gd name="T4" fmla="*/ 57 w 57"/>
                  <a:gd name="T5" fmla="*/ 0 h 16"/>
                  <a:gd name="T6" fmla="*/ 0 w 5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0" y="16"/>
                    </a:moveTo>
                    <a:lnTo>
                      <a:pt x="57" y="3"/>
                    </a:lnTo>
                    <a:lnTo>
                      <a:pt x="57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4" name="Line 1222"/>
              <p:cNvSpPr>
                <a:spLocks noChangeShapeType="1"/>
              </p:cNvSpPr>
              <p:nvPr/>
            </p:nvSpPr>
            <p:spPr bwMode="auto">
              <a:xfrm flipV="1">
                <a:off x="6006" y="3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5" name="Freeform 1223"/>
              <p:cNvSpPr>
                <a:spLocks/>
              </p:cNvSpPr>
              <p:nvPr/>
            </p:nvSpPr>
            <p:spPr bwMode="auto">
              <a:xfrm>
                <a:off x="5981" y="3627"/>
                <a:ext cx="25" cy="13"/>
              </a:xfrm>
              <a:custGeom>
                <a:avLst/>
                <a:gdLst>
                  <a:gd name="T0" fmla="*/ 10 w 125"/>
                  <a:gd name="T1" fmla="*/ 69 h 69"/>
                  <a:gd name="T2" fmla="*/ 68 w 125"/>
                  <a:gd name="T3" fmla="*/ 53 h 69"/>
                  <a:gd name="T4" fmla="*/ 125 w 125"/>
                  <a:gd name="T5" fmla="*/ 37 h 69"/>
                  <a:gd name="T6" fmla="*/ 115 w 125"/>
                  <a:gd name="T7" fmla="*/ 0 h 69"/>
                  <a:gd name="T8" fmla="*/ 58 w 125"/>
                  <a:gd name="T9" fmla="*/ 16 h 69"/>
                  <a:gd name="T10" fmla="*/ 0 w 125"/>
                  <a:gd name="T11" fmla="*/ 32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lnTo>
                      <a:pt x="58" y="16"/>
                    </a:lnTo>
                    <a:lnTo>
                      <a:pt x="0" y="32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6" name="Freeform 1224"/>
              <p:cNvSpPr>
                <a:spLocks/>
              </p:cNvSpPr>
              <p:nvPr/>
            </p:nvSpPr>
            <p:spPr bwMode="auto">
              <a:xfrm>
                <a:off x="5981" y="3627"/>
                <a:ext cx="25" cy="13"/>
              </a:xfrm>
              <a:custGeom>
                <a:avLst/>
                <a:gdLst>
                  <a:gd name="T0" fmla="*/ 10 w 125"/>
                  <a:gd name="T1" fmla="*/ 69 h 69"/>
                  <a:gd name="T2" fmla="*/ 68 w 125"/>
                  <a:gd name="T3" fmla="*/ 53 h 69"/>
                  <a:gd name="T4" fmla="*/ 125 w 125"/>
                  <a:gd name="T5" fmla="*/ 37 h 69"/>
                  <a:gd name="T6" fmla="*/ 115 w 125"/>
                  <a:gd name="T7" fmla="*/ 0 h 69"/>
                  <a:gd name="T8" fmla="*/ 58 w 125"/>
                  <a:gd name="T9" fmla="*/ 16 h 69"/>
                  <a:gd name="T10" fmla="*/ 0 w 125"/>
                  <a:gd name="T11" fmla="*/ 32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lnTo>
                      <a:pt x="58" y="16"/>
                    </a:lnTo>
                    <a:lnTo>
                      <a:pt x="0" y="32"/>
                    </a:lnTo>
                    <a:lnTo>
                      <a:pt x="1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7" name="Freeform 1225"/>
              <p:cNvSpPr>
                <a:spLocks/>
              </p:cNvSpPr>
              <p:nvPr/>
            </p:nvSpPr>
            <p:spPr bwMode="auto">
              <a:xfrm>
                <a:off x="5992" y="3626"/>
                <a:ext cx="12" cy="4"/>
              </a:xfrm>
              <a:custGeom>
                <a:avLst/>
                <a:gdLst>
                  <a:gd name="T0" fmla="*/ 0 w 57"/>
                  <a:gd name="T1" fmla="*/ 18 h 18"/>
                  <a:gd name="T2" fmla="*/ 57 w 57"/>
                  <a:gd name="T3" fmla="*/ 2 h 18"/>
                  <a:gd name="T4" fmla="*/ 56 w 57"/>
                  <a:gd name="T5" fmla="*/ 0 h 18"/>
                  <a:gd name="T6" fmla="*/ 0 w 5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18"/>
                    </a:moveTo>
                    <a:lnTo>
                      <a:pt x="57" y="2"/>
                    </a:lnTo>
                    <a:lnTo>
                      <a:pt x="56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8" name="Line 1226"/>
              <p:cNvSpPr>
                <a:spLocks noChangeShapeType="1"/>
              </p:cNvSpPr>
              <p:nvPr/>
            </p:nvSpPr>
            <p:spPr bwMode="auto">
              <a:xfrm flipH="1" flipV="1">
                <a:off x="6003" y="3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9" name="Freeform 1227"/>
              <p:cNvSpPr>
                <a:spLocks/>
              </p:cNvSpPr>
              <p:nvPr/>
            </p:nvSpPr>
            <p:spPr bwMode="auto">
              <a:xfrm>
                <a:off x="5979" y="3619"/>
                <a:ext cx="24" cy="14"/>
              </a:xfrm>
              <a:custGeom>
                <a:avLst/>
                <a:gdLst>
                  <a:gd name="T0" fmla="*/ 11 w 124"/>
                  <a:gd name="T1" fmla="*/ 72 h 72"/>
                  <a:gd name="T2" fmla="*/ 68 w 124"/>
                  <a:gd name="T3" fmla="*/ 54 h 72"/>
                  <a:gd name="T4" fmla="*/ 124 w 124"/>
                  <a:gd name="T5" fmla="*/ 36 h 72"/>
                  <a:gd name="T6" fmla="*/ 112 w 124"/>
                  <a:gd name="T7" fmla="*/ 0 h 72"/>
                  <a:gd name="T8" fmla="*/ 56 w 124"/>
                  <a:gd name="T9" fmla="*/ 18 h 72"/>
                  <a:gd name="T10" fmla="*/ 0 w 124"/>
                  <a:gd name="T11" fmla="*/ 37 h 72"/>
                  <a:gd name="T12" fmla="*/ 11 w 124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1" y="72"/>
                    </a:move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11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0" name="Freeform 1228"/>
              <p:cNvSpPr>
                <a:spLocks/>
              </p:cNvSpPr>
              <p:nvPr/>
            </p:nvSpPr>
            <p:spPr bwMode="auto">
              <a:xfrm>
                <a:off x="5979" y="3619"/>
                <a:ext cx="24" cy="14"/>
              </a:xfrm>
              <a:custGeom>
                <a:avLst/>
                <a:gdLst>
                  <a:gd name="T0" fmla="*/ 11 w 124"/>
                  <a:gd name="T1" fmla="*/ 72 h 72"/>
                  <a:gd name="T2" fmla="*/ 68 w 124"/>
                  <a:gd name="T3" fmla="*/ 54 h 72"/>
                  <a:gd name="T4" fmla="*/ 124 w 124"/>
                  <a:gd name="T5" fmla="*/ 36 h 72"/>
                  <a:gd name="T6" fmla="*/ 112 w 124"/>
                  <a:gd name="T7" fmla="*/ 0 h 72"/>
                  <a:gd name="T8" fmla="*/ 56 w 124"/>
                  <a:gd name="T9" fmla="*/ 18 h 72"/>
                  <a:gd name="T10" fmla="*/ 0 w 124"/>
                  <a:gd name="T11" fmla="*/ 37 h 72"/>
                  <a:gd name="T12" fmla="*/ 11 w 124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1" y="72"/>
                    </a:move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1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1" name="Freeform 1229"/>
              <p:cNvSpPr>
                <a:spLocks/>
              </p:cNvSpPr>
              <p:nvPr/>
            </p:nvSpPr>
            <p:spPr bwMode="auto">
              <a:xfrm>
                <a:off x="5990" y="3618"/>
                <a:ext cx="11" cy="5"/>
              </a:xfrm>
              <a:custGeom>
                <a:avLst/>
                <a:gdLst>
                  <a:gd name="T0" fmla="*/ 0 w 56"/>
                  <a:gd name="T1" fmla="*/ 22 h 22"/>
                  <a:gd name="T2" fmla="*/ 56 w 56"/>
                  <a:gd name="T3" fmla="*/ 4 h 22"/>
                  <a:gd name="T4" fmla="*/ 55 w 56"/>
                  <a:gd name="T5" fmla="*/ 0 h 22"/>
                  <a:gd name="T6" fmla="*/ 0 w 5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0" y="22"/>
                    </a:moveTo>
                    <a:lnTo>
                      <a:pt x="56" y="4"/>
                    </a:lnTo>
                    <a:lnTo>
                      <a:pt x="5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2" name="Line 1230"/>
              <p:cNvSpPr>
                <a:spLocks noChangeShapeType="1"/>
              </p:cNvSpPr>
              <p:nvPr/>
            </p:nvSpPr>
            <p:spPr bwMode="auto">
              <a:xfrm flipH="1" flipV="1">
                <a:off x="6001" y="3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3" name="Freeform 1231"/>
              <p:cNvSpPr>
                <a:spLocks/>
              </p:cNvSpPr>
              <p:nvPr/>
            </p:nvSpPr>
            <p:spPr bwMode="auto">
              <a:xfrm>
                <a:off x="5976" y="3611"/>
                <a:ext cx="25" cy="16"/>
              </a:xfrm>
              <a:custGeom>
                <a:avLst/>
                <a:gdLst>
                  <a:gd name="T0" fmla="*/ 14 w 124"/>
                  <a:gd name="T1" fmla="*/ 79 h 79"/>
                  <a:gd name="T2" fmla="*/ 69 w 124"/>
                  <a:gd name="T3" fmla="*/ 57 h 79"/>
                  <a:gd name="T4" fmla="*/ 124 w 124"/>
                  <a:gd name="T5" fmla="*/ 35 h 79"/>
                  <a:gd name="T6" fmla="*/ 111 w 124"/>
                  <a:gd name="T7" fmla="*/ 0 h 79"/>
                  <a:gd name="T8" fmla="*/ 55 w 124"/>
                  <a:gd name="T9" fmla="*/ 22 h 79"/>
                  <a:gd name="T10" fmla="*/ 0 w 124"/>
                  <a:gd name="T11" fmla="*/ 44 h 79"/>
                  <a:gd name="T12" fmla="*/ 14 w 124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4" y="79"/>
                    </a:moveTo>
                    <a:lnTo>
                      <a:pt x="69" y="57"/>
                    </a:lnTo>
                    <a:lnTo>
                      <a:pt x="124" y="35"/>
                    </a:lnTo>
                    <a:lnTo>
                      <a:pt x="111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4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4" name="Freeform 1232"/>
              <p:cNvSpPr>
                <a:spLocks/>
              </p:cNvSpPr>
              <p:nvPr/>
            </p:nvSpPr>
            <p:spPr bwMode="auto">
              <a:xfrm>
                <a:off x="5976" y="3611"/>
                <a:ext cx="25" cy="16"/>
              </a:xfrm>
              <a:custGeom>
                <a:avLst/>
                <a:gdLst>
                  <a:gd name="T0" fmla="*/ 14 w 124"/>
                  <a:gd name="T1" fmla="*/ 79 h 79"/>
                  <a:gd name="T2" fmla="*/ 69 w 124"/>
                  <a:gd name="T3" fmla="*/ 57 h 79"/>
                  <a:gd name="T4" fmla="*/ 124 w 124"/>
                  <a:gd name="T5" fmla="*/ 35 h 79"/>
                  <a:gd name="T6" fmla="*/ 111 w 124"/>
                  <a:gd name="T7" fmla="*/ 0 h 79"/>
                  <a:gd name="T8" fmla="*/ 55 w 124"/>
                  <a:gd name="T9" fmla="*/ 22 h 79"/>
                  <a:gd name="T10" fmla="*/ 0 w 124"/>
                  <a:gd name="T11" fmla="*/ 44 h 79"/>
                  <a:gd name="T12" fmla="*/ 14 w 124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4" y="79"/>
                    </a:moveTo>
                    <a:lnTo>
                      <a:pt x="69" y="57"/>
                    </a:lnTo>
                    <a:lnTo>
                      <a:pt x="124" y="35"/>
                    </a:lnTo>
                    <a:lnTo>
                      <a:pt x="111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4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5" name="Freeform 1233"/>
              <p:cNvSpPr>
                <a:spLocks/>
              </p:cNvSpPr>
              <p:nvPr/>
            </p:nvSpPr>
            <p:spPr bwMode="auto">
              <a:xfrm>
                <a:off x="5987" y="3611"/>
                <a:ext cx="11" cy="5"/>
              </a:xfrm>
              <a:custGeom>
                <a:avLst/>
                <a:gdLst>
                  <a:gd name="T0" fmla="*/ 0 w 56"/>
                  <a:gd name="T1" fmla="*/ 23 h 23"/>
                  <a:gd name="T2" fmla="*/ 56 w 56"/>
                  <a:gd name="T3" fmla="*/ 1 h 23"/>
                  <a:gd name="T4" fmla="*/ 54 w 56"/>
                  <a:gd name="T5" fmla="*/ 0 h 23"/>
                  <a:gd name="T6" fmla="*/ 0 w 56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3">
                    <a:moveTo>
                      <a:pt x="0" y="23"/>
                    </a:moveTo>
                    <a:lnTo>
                      <a:pt x="56" y="1"/>
                    </a:lnTo>
                    <a:lnTo>
                      <a:pt x="5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6" name="Line 1234"/>
              <p:cNvSpPr>
                <a:spLocks noChangeShapeType="1"/>
              </p:cNvSpPr>
              <p:nvPr/>
            </p:nvSpPr>
            <p:spPr bwMode="auto">
              <a:xfrm flipH="1" flipV="1">
                <a:off x="5998" y="3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7" name="Freeform 1235"/>
              <p:cNvSpPr>
                <a:spLocks/>
              </p:cNvSpPr>
              <p:nvPr/>
            </p:nvSpPr>
            <p:spPr bwMode="auto">
              <a:xfrm>
                <a:off x="5973" y="3604"/>
                <a:ext cx="25" cy="16"/>
              </a:xfrm>
              <a:custGeom>
                <a:avLst/>
                <a:gdLst>
                  <a:gd name="T0" fmla="*/ 15 w 123"/>
                  <a:gd name="T1" fmla="*/ 81 h 81"/>
                  <a:gd name="T2" fmla="*/ 69 w 123"/>
                  <a:gd name="T3" fmla="*/ 58 h 81"/>
                  <a:gd name="T4" fmla="*/ 123 w 123"/>
                  <a:gd name="T5" fmla="*/ 35 h 81"/>
                  <a:gd name="T6" fmla="*/ 108 w 123"/>
                  <a:gd name="T7" fmla="*/ 0 h 81"/>
                  <a:gd name="T8" fmla="*/ 54 w 123"/>
                  <a:gd name="T9" fmla="*/ 23 h 81"/>
                  <a:gd name="T10" fmla="*/ 0 w 123"/>
                  <a:gd name="T11" fmla="*/ 46 h 81"/>
                  <a:gd name="T12" fmla="*/ 15 w 123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5" y="81"/>
                    </a:moveTo>
                    <a:lnTo>
                      <a:pt x="69" y="58"/>
                    </a:lnTo>
                    <a:lnTo>
                      <a:pt x="123" y="35"/>
                    </a:lnTo>
                    <a:lnTo>
                      <a:pt x="108" y="0"/>
                    </a:lnTo>
                    <a:lnTo>
                      <a:pt x="54" y="23"/>
                    </a:lnTo>
                    <a:lnTo>
                      <a:pt x="0" y="46"/>
                    </a:lnTo>
                    <a:lnTo>
                      <a:pt x="15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8" name="Freeform 1236"/>
              <p:cNvSpPr>
                <a:spLocks/>
              </p:cNvSpPr>
              <p:nvPr/>
            </p:nvSpPr>
            <p:spPr bwMode="auto">
              <a:xfrm>
                <a:off x="5973" y="3604"/>
                <a:ext cx="25" cy="16"/>
              </a:xfrm>
              <a:custGeom>
                <a:avLst/>
                <a:gdLst>
                  <a:gd name="T0" fmla="*/ 15 w 123"/>
                  <a:gd name="T1" fmla="*/ 81 h 81"/>
                  <a:gd name="T2" fmla="*/ 69 w 123"/>
                  <a:gd name="T3" fmla="*/ 58 h 81"/>
                  <a:gd name="T4" fmla="*/ 123 w 123"/>
                  <a:gd name="T5" fmla="*/ 35 h 81"/>
                  <a:gd name="T6" fmla="*/ 108 w 123"/>
                  <a:gd name="T7" fmla="*/ 0 h 81"/>
                  <a:gd name="T8" fmla="*/ 54 w 123"/>
                  <a:gd name="T9" fmla="*/ 23 h 81"/>
                  <a:gd name="T10" fmla="*/ 0 w 123"/>
                  <a:gd name="T11" fmla="*/ 46 h 81"/>
                  <a:gd name="T12" fmla="*/ 15 w 123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5" y="81"/>
                    </a:moveTo>
                    <a:lnTo>
                      <a:pt x="69" y="58"/>
                    </a:lnTo>
                    <a:lnTo>
                      <a:pt x="123" y="35"/>
                    </a:lnTo>
                    <a:lnTo>
                      <a:pt x="108" y="0"/>
                    </a:lnTo>
                    <a:lnTo>
                      <a:pt x="54" y="23"/>
                    </a:lnTo>
                    <a:lnTo>
                      <a:pt x="0" y="46"/>
                    </a:lnTo>
                    <a:lnTo>
                      <a:pt x="1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9" name="Freeform 1237"/>
              <p:cNvSpPr>
                <a:spLocks/>
              </p:cNvSpPr>
              <p:nvPr/>
            </p:nvSpPr>
            <p:spPr bwMode="auto">
              <a:xfrm>
                <a:off x="5984" y="3603"/>
                <a:ext cx="11" cy="6"/>
              </a:xfrm>
              <a:custGeom>
                <a:avLst/>
                <a:gdLst>
                  <a:gd name="T0" fmla="*/ 0 w 54"/>
                  <a:gd name="T1" fmla="*/ 27 h 27"/>
                  <a:gd name="T2" fmla="*/ 54 w 54"/>
                  <a:gd name="T3" fmla="*/ 4 h 27"/>
                  <a:gd name="T4" fmla="*/ 53 w 54"/>
                  <a:gd name="T5" fmla="*/ 0 h 27"/>
                  <a:gd name="T6" fmla="*/ 0 w 5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7">
                    <a:moveTo>
                      <a:pt x="0" y="27"/>
                    </a:moveTo>
                    <a:lnTo>
                      <a:pt x="54" y="4"/>
                    </a:lnTo>
                    <a:lnTo>
                      <a:pt x="5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0" name="Line 1238"/>
              <p:cNvSpPr>
                <a:spLocks noChangeShapeType="1"/>
              </p:cNvSpPr>
              <p:nvPr/>
            </p:nvSpPr>
            <p:spPr bwMode="auto">
              <a:xfrm flipH="1" flipV="1">
                <a:off x="5995" y="36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1" name="Freeform 1239"/>
              <p:cNvSpPr>
                <a:spLocks/>
              </p:cNvSpPr>
              <p:nvPr/>
            </p:nvSpPr>
            <p:spPr bwMode="auto">
              <a:xfrm>
                <a:off x="5970" y="3596"/>
                <a:ext cx="25" cy="18"/>
              </a:xfrm>
              <a:custGeom>
                <a:avLst/>
                <a:gdLst>
                  <a:gd name="T0" fmla="*/ 18 w 123"/>
                  <a:gd name="T1" fmla="*/ 89 h 89"/>
                  <a:gd name="T2" fmla="*/ 70 w 123"/>
                  <a:gd name="T3" fmla="*/ 61 h 89"/>
                  <a:gd name="T4" fmla="*/ 123 w 123"/>
                  <a:gd name="T5" fmla="*/ 34 h 89"/>
                  <a:gd name="T6" fmla="*/ 106 w 123"/>
                  <a:gd name="T7" fmla="*/ 0 h 89"/>
                  <a:gd name="T8" fmla="*/ 53 w 123"/>
                  <a:gd name="T9" fmla="*/ 28 h 89"/>
                  <a:gd name="T10" fmla="*/ 0 w 123"/>
                  <a:gd name="T11" fmla="*/ 55 h 89"/>
                  <a:gd name="T12" fmla="*/ 18 w 123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8" y="89"/>
                    </a:moveTo>
                    <a:lnTo>
                      <a:pt x="70" y="61"/>
                    </a:lnTo>
                    <a:lnTo>
                      <a:pt x="123" y="34"/>
                    </a:lnTo>
                    <a:lnTo>
                      <a:pt x="106" y="0"/>
                    </a:lnTo>
                    <a:lnTo>
                      <a:pt x="53" y="28"/>
                    </a:lnTo>
                    <a:lnTo>
                      <a:pt x="0" y="55"/>
                    </a:lnTo>
                    <a:lnTo>
                      <a:pt x="1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2" name="Freeform 1240"/>
              <p:cNvSpPr>
                <a:spLocks/>
              </p:cNvSpPr>
              <p:nvPr/>
            </p:nvSpPr>
            <p:spPr bwMode="auto">
              <a:xfrm>
                <a:off x="5970" y="3596"/>
                <a:ext cx="25" cy="18"/>
              </a:xfrm>
              <a:custGeom>
                <a:avLst/>
                <a:gdLst>
                  <a:gd name="T0" fmla="*/ 18 w 123"/>
                  <a:gd name="T1" fmla="*/ 89 h 89"/>
                  <a:gd name="T2" fmla="*/ 70 w 123"/>
                  <a:gd name="T3" fmla="*/ 61 h 89"/>
                  <a:gd name="T4" fmla="*/ 123 w 123"/>
                  <a:gd name="T5" fmla="*/ 34 h 89"/>
                  <a:gd name="T6" fmla="*/ 106 w 123"/>
                  <a:gd name="T7" fmla="*/ 0 h 89"/>
                  <a:gd name="T8" fmla="*/ 53 w 123"/>
                  <a:gd name="T9" fmla="*/ 28 h 89"/>
                  <a:gd name="T10" fmla="*/ 0 w 123"/>
                  <a:gd name="T11" fmla="*/ 55 h 89"/>
                  <a:gd name="T12" fmla="*/ 18 w 123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8" y="89"/>
                    </a:moveTo>
                    <a:lnTo>
                      <a:pt x="70" y="61"/>
                    </a:lnTo>
                    <a:lnTo>
                      <a:pt x="123" y="34"/>
                    </a:lnTo>
                    <a:lnTo>
                      <a:pt x="106" y="0"/>
                    </a:lnTo>
                    <a:lnTo>
                      <a:pt x="53" y="28"/>
                    </a:lnTo>
                    <a:lnTo>
                      <a:pt x="0" y="55"/>
                    </a:lnTo>
                    <a:lnTo>
                      <a:pt x="18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3" name="Freeform 1241"/>
              <p:cNvSpPr>
                <a:spLocks/>
              </p:cNvSpPr>
              <p:nvPr/>
            </p:nvSpPr>
            <p:spPr bwMode="auto">
              <a:xfrm>
                <a:off x="5981" y="3596"/>
                <a:ext cx="10" cy="6"/>
              </a:xfrm>
              <a:custGeom>
                <a:avLst/>
                <a:gdLst>
                  <a:gd name="T0" fmla="*/ 0 w 53"/>
                  <a:gd name="T1" fmla="*/ 29 h 29"/>
                  <a:gd name="T2" fmla="*/ 53 w 53"/>
                  <a:gd name="T3" fmla="*/ 1 h 29"/>
                  <a:gd name="T4" fmla="*/ 52 w 53"/>
                  <a:gd name="T5" fmla="*/ 0 h 29"/>
                  <a:gd name="T6" fmla="*/ 0 w 53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0" y="29"/>
                    </a:moveTo>
                    <a:lnTo>
                      <a:pt x="53" y="1"/>
                    </a:lnTo>
                    <a:lnTo>
                      <a:pt x="52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4" name="Line 1242"/>
              <p:cNvSpPr>
                <a:spLocks noChangeShapeType="1"/>
              </p:cNvSpPr>
              <p:nvPr/>
            </p:nvSpPr>
            <p:spPr bwMode="auto">
              <a:xfrm flipH="1" flipV="1">
                <a:off x="5991" y="35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5" name="Freeform 1243"/>
              <p:cNvSpPr>
                <a:spLocks/>
              </p:cNvSpPr>
              <p:nvPr/>
            </p:nvSpPr>
            <p:spPr bwMode="auto">
              <a:xfrm>
                <a:off x="5967" y="3590"/>
                <a:ext cx="24" cy="18"/>
              </a:xfrm>
              <a:custGeom>
                <a:avLst/>
                <a:gdLst>
                  <a:gd name="T0" fmla="*/ 18 w 122"/>
                  <a:gd name="T1" fmla="*/ 91 h 91"/>
                  <a:gd name="T2" fmla="*/ 70 w 122"/>
                  <a:gd name="T3" fmla="*/ 62 h 91"/>
                  <a:gd name="T4" fmla="*/ 122 w 122"/>
                  <a:gd name="T5" fmla="*/ 33 h 91"/>
                  <a:gd name="T6" fmla="*/ 103 w 122"/>
                  <a:gd name="T7" fmla="*/ 0 h 91"/>
                  <a:gd name="T8" fmla="*/ 52 w 122"/>
                  <a:gd name="T9" fmla="*/ 29 h 91"/>
                  <a:gd name="T10" fmla="*/ 0 w 122"/>
                  <a:gd name="T11" fmla="*/ 57 h 91"/>
                  <a:gd name="T12" fmla="*/ 18 w 122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8" y="91"/>
                    </a:moveTo>
                    <a:lnTo>
                      <a:pt x="70" y="62"/>
                    </a:lnTo>
                    <a:lnTo>
                      <a:pt x="122" y="33"/>
                    </a:lnTo>
                    <a:lnTo>
                      <a:pt x="103" y="0"/>
                    </a:lnTo>
                    <a:lnTo>
                      <a:pt x="52" y="29"/>
                    </a:lnTo>
                    <a:lnTo>
                      <a:pt x="0" y="57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6" name="Freeform 1244"/>
              <p:cNvSpPr>
                <a:spLocks/>
              </p:cNvSpPr>
              <p:nvPr/>
            </p:nvSpPr>
            <p:spPr bwMode="auto">
              <a:xfrm>
                <a:off x="5967" y="3590"/>
                <a:ext cx="24" cy="18"/>
              </a:xfrm>
              <a:custGeom>
                <a:avLst/>
                <a:gdLst>
                  <a:gd name="T0" fmla="*/ 18 w 122"/>
                  <a:gd name="T1" fmla="*/ 91 h 91"/>
                  <a:gd name="T2" fmla="*/ 70 w 122"/>
                  <a:gd name="T3" fmla="*/ 62 h 91"/>
                  <a:gd name="T4" fmla="*/ 122 w 122"/>
                  <a:gd name="T5" fmla="*/ 33 h 91"/>
                  <a:gd name="T6" fmla="*/ 103 w 122"/>
                  <a:gd name="T7" fmla="*/ 0 h 91"/>
                  <a:gd name="T8" fmla="*/ 52 w 122"/>
                  <a:gd name="T9" fmla="*/ 29 h 91"/>
                  <a:gd name="T10" fmla="*/ 0 w 122"/>
                  <a:gd name="T11" fmla="*/ 57 h 91"/>
                  <a:gd name="T12" fmla="*/ 18 w 122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8" y="91"/>
                    </a:moveTo>
                    <a:lnTo>
                      <a:pt x="70" y="62"/>
                    </a:lnTo>
                    <a:lnTo>
                      <a:pt x="122" y="33"/>
                    </a:lnTo>
                    <a:lnTo>
                      <a:pt x="103" y="0"/>
                    </a:lnTo>
                    <a:lnTo>
                      <a:pt x="52" y="29"/>
                    </a:lnTo>
                    <a:lnTo>
                      <a:pt x="0" y="57"/>
                    </a:lnTo>
                    <a:lnTo>
                      <a:pt x="18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7" name="Freeform 1245"/>
              <p:cNvSpPr>
                <a:spLocks/>
              </p:cNvSpPr>
              <p:nvPr/>
            </p:nvSpPr>
            <p:spPr bwMode="auto">
              <a:xfrm>
                <a:off x="5977" y="3589"/>
                <a:ext cx="10" cy="6"/>
              </a:xfrm>
              <a:custGeom>
                <a:avLst/>
                <a:gdLst>
                  <a:gd name="T0" fmla="*/ 0 w 51"/>
                  <a:gd name="T1" fmla="*/ 33 h 33"/>
                  <a:gd name="T2" fmla="*/ 51 w 51"/>
                  <a:gd name="T3" fmla="*/ 4 h 33"/>
                  <a:gd name="T4" fmla="*/ 49 w 51"/>
                  <a:gd name="T5" fmla="*/ 0 h 33"/>
                  <a:gd name="T6" fmla="*/ 0 w 51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3">
                    <a:moveTo>
                      <a:pt x="0" y="33"/>
                    </a:moveTo>
                    <a:lnTo>
                      <a:pt x="51" y="4"/>
                    </a:lnTo>
                    <a:lnTo>
                      <a:pt x="49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8" name="Line 1246"/>
              <p:cNvSpPr>
                <a:spLocks noChangeShapeType="1"/>
              </p:cNvSpPr>
              <p:nvPr/>
            </p:nvSpPr>
            <p:spPr bwMode="auto">
              <a:xfrm flipH="1" flipV="1">
                <a:off x="5987" y="3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9" name="Freeform 1247"/>
              <p:cNvSpPr>
                <a:spLocks/>
              </p:cNvSpPr>
              <p:nvPr/>
            </p:nvSpPr>
            <p:spPr bwMode="auto">
              <a:xfrm>
                <a:off x="5963" y="3582"/>
                <a:ext cx="24" cy="20"/>
              </a:xfrm>
              <a:custGeom>
                <a:avLst/>
                <a:gdLst>
                  <a:gd name="T0" fmla="*/ 20 w 119"/>
                  <a:gd name="T1" fmla="*/ 97 h 97"/>
                  <a:gd name="T2" fmla="*/ 70 w 119"/>
                  <a:gd name="T3" fmla="*/ 65 h 97"/>
                  <a:gd name="T4" fmla="*/ 119 w 119"/>
                  <a:gd name="T5" fmla="*/ 32 h 97"/>
                  <a:gd name="T6" fmla="*/ 98 w 119"/>
                  <a:gd name="T7" fmla="*/ 0 h 97"/>
                  <a:gd name="T8" fmla="*/ 49 w 119"/>
                  <a:gd name="T9" fmla="*/ 32 h 97"/>
                  <a:gd name="T10" fmla="*/ 0 w 119"/>
                  <a:gd name="T11" fmla="*/ 65 h 97"/>
                  <a:gd name="T12" fmla="*/ 20 w 119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20" y="97"/>
                    </a:moveTo>
                    <a:lnTo>
                      <a:pt x="70" y="65"/>
                    </a:lnTo>
                    <a:lnTo>
                      <a:pt x="119" y="32"/>
                    </a:lnTo>
                    <a:lnTo>
                      <a:pt x="98" y="0"/>
                    </a:lnTo>
                    <a:lnTo>
                      <a:pt x="49" y="32"/>
                    </a:lnTo>
                    <a:lnTo>
                      <a:pt x="0" y="65"/>
                    </a:lnTo>
                    <a:lnTo>
                      <a:pt x="2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0" name="Freeform 1248"/>
              <p:cNvSpPr>
                <a:spLocks/>
              </p:cNvSpPr>
              <p:nvPr/>
            </p:nvSpPr>
            <p:spPr bwMode="auto">
              <a:xfrm>
                <a:off x="5963" y="3582"/>
                <a:ext cx="24" cy="20"/>
              </a:xfrm>
              <a:custGeom>
                <a:avLst/>
                <a:gdLst>
                  <a:gd name="T0" fmla="*/ 20 w 119"/>
                  <a:gd name="T1" fmla="*/ 97 h 97"/>
                  <a:gd name="T2" fmla="*/ 70 w 119"/>
                  <a:gd name="T3" fmla="*/ 65 h 97"/>
                  <a:gd name="T4" fmla="*/ 119 w 119"/>
                  <a:gd name="T5" fmla="*/ 32 h 97"/>
                  <a:gd name="T6" fmla="*/ 98 w 119"/>
                  <a:gd name="T7" fmla="*/ 0 h 97"/>
                  <a:gd name="T8" fmla="*/ 49 w 119"/>
                  <a:gd name="T9" fmla="*/ 32 h 97"/>
                  <a:gd name="T10" fmla="*/ 0 w 119"/>
                  <a:gd name="T11" fmla="*/ 65 h 97"/>
                  <a:gd name="T12" fmla="*/ 20 w 119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20" y="97"/>
                    </a:moveTo>
                    <a:lnTo>
                      <a:pt x="70" y="65"/>
                    </a:lnTo>
                    <a:lnTo>
                      <a:pt x="119" y="32"/>
                    </a:lnTo>
                    <a:lnTo>
                      <a:pt x="98" y="0"/>
                    </a:lnTo>
                    <a:lnTo>
                      <a:pt x="49" y="32"/>
                    </a:lnTo>
                    <a:lnTo>
                      <a:pt x="0" y="65"/>
                    </a:lnTo>
                    <a:lnTo>
                      <a:pt x="20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1" name="Freeform 1249"/>
              <p:cNvSpPr>
                <a:spLocks/>
              </p:cNvSpPr>
              <p:nvPr/>
            </p:nvSpPr>
            <p:spPr bwMode="auto">
              <a:xfrm>
                <a:off x="5973" y="3582"/>
                <a:ext cx="10" cy="7"/>
              </a:xfrm>
              <a:custGeom>
                <a:avLst/>
                <a:gdLst>
                  <a:gd name="T0" fmla="*/ 0 w 49"/>
                  <a:gd name="T1" fmla="*/ 34 h 34"/>
                  <a:gd name="T2" fmla="*/ 49 w 49"/>
                  <a:gd name="T3" fmla="*/ 2 h 34"/>
                  <a:gd name="T4" fmla="*/ 48 w 49"/>
                  <a:gd name="T5" fmla="*/ 0 h 34"/>
                  <a:gd name="T6" fmla="*/ 0 w 49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4">
                    <a:moveTo>
                      <a:pt x="0" y="34"/>
                    </a:moveTo>
                    <a:lnTo>
                      <a:pt x="49" y="2"/>
                    </a:lnTo>
                    <a:lnTo>
                      <a:pt x="4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2" name="Line 1250"/>
              <p:cNvSpPr>
                <a:spLocks noChangeShapeType="1"/>
              </p:cNvSpPr>
              <p:nvPr/>
            </p:nvSpPr>
            <p:spPr bwMode="auto">
              <a:xfrm flipH="1" flipV="1">
                <a:off x="5982" y="3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3" name="Freeform 1251"/>
              <p:cNvSpPr>
                <a:spLocks/>
              </p:cNvSpPr>
              <p:nvPr/>
            </p:nvSpPr>
            <p:spPr bwMode="auto">
              <a:xfrm>
                <a:off x="5959" y="3576"/>
                <a:ext cx="23" cy="20"/>
              </a:xfrm>
              <a:custGeom>
                <a:avLst/>
                <a:gdLst>
                  <a:gd name="T0" fmla="*/ 22 w 118"/>
                  <a:gd name="T1" fmla="*/ 100 h 100"/>
                  <a:gd name="T2" fmla="*/ 70 w 118"/>
                  <a:gd name="T3" fmla="*/ 65 h 100"/>
                  <a:gd name="T4" fmla="*/ 118 w 118"/>
                  <a:gd name="T5" fmla="*/ 31 h 100"/>
                  <a:gd name="T6" fmla="*/ 96 w 118"/>
                  <a:gd name="T7" fmla="*/ 0 h 100"/>
                  <a:gd name="T8" fmla="*/ 48 w 118"/>
                  <a:gd name="T9" fmla="*/ 34 h 100"/>
                  <a:gd name="T10" fmla="*/ 0 w 118"/>
                  <a:gd name="T11" fmla="*/ 69 h 100"/>
                  <a:gd name="T12" fmla="*/ 22 w 11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22" y="100"/>
                    </a:moveTo>
                    <a:lnTo>
                      <a:pt x="70" y="65"/>
                    </a:lnTo>
                    <a:lnTo>
                      <a:pt x="118" y="31"/>
                    </a:lnTo>
                    <a:lnTo>
                      <a:pt x="96" y="0"/>
                    </a:lnTo>
                    <a:lnTo>
                      <a:pt x="48" y="34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4" name="Freeform 1252"/>
              <p:cNvSpPr>
                <a:spLocks/>
              </p:cNvSpPr>
              <p:nvPr/>
            </p:nvSpPr>
            <p:spPr bwMode="auto">
              <a:xfrm>
                <a:off x="5959" y="3576"/>
                <a:ext cx="23" cy="20"/>
              </a:xfrm>
              <a:custGeom>
                <a:avLst/>
                <a:gdLst>
                  <a:gd name="T0" fmla="*/ 22 w 118"/>
                  <a:gd name="T1" fmla="*/ 100 h 100"/>
                  <a:gd name="T2" fmla="*/ 70 w 118"/>
                  <a:gd name="T3" fmla="*/ 65 h 100"/>
                  <a:gd name="T4" fmla="*/ 118 w 118"/>
                  <a:gd name="T5" fmla="*/ 31 h 100"/>
                  <a:gd name="T6" fmla="*/ 96 w 118"/>
                  <a:gd name="T7" fmla="*/ 0 h 100"/>
                  <a:gd name="T8" fmla="*/ 48 w 118"/>
                  <a:gd name="T9" fmla="*/ 34 h 100"/>
                  <a:gd name="T10" fmla="*/ 0 w 118"/>
                  <a:gd name="T11" fmla="*/ 69 h 100"/>
                  <a:gd name="T12" fmla="*/ 22 w 11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22" y="100"/>
                    </a:moveTo>
                    <a:lnTo>
                      <a:pt x="70" y="65"/>
                    </a:lnTo>
                    <a:lnTo>
                      <a:pt x="118" y="31"/>
                    </a:lnTo>
                    <a:lnTo>
                      <a:pt x="96" y="0"/>
                    </a:lnTo>
                    <a:lnTo>
                      <a:pt x="48" y="34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5" name="Freeform 1253"/>
              <p:cNvSpPr>
                <a:spLocks/>
              </p:cNvSpPr>
              <p:nvPr/>
            </p:nvSpPr>
            <p:spPr bwMode="auto">
              <a:xfrm>
                <a:off x="5968" y="3575"/>
                <a:ext cx="10" cy="8"/>
              </a:xfrm>
              <a:custGeom>
                <a:avLst/>
                <a:gdLst>
                  <a:gd name="T0" fmla="*/ 0 w 48"/>
                  <a:gd name="T1" fmla="*/ 36 h 36"/>
                  <a:gd name="T2" fmla="*/ 48 w 48"/>
                  <a:gd name="T3" fmla="*/ 2 h 36"/>
                  <a:gd name="T4" fmla="*/ 46 w 48"/>
                  <a:gd name="T5" fmla="*/ 0 h 36"/>
                  <a:gd name="T6" fmla="*/ 0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lnTo>
                      <a:pt x="48" y="2"/>
                    </a:lnTo>
                    <a:lnTo>
                      <a:pt x="4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6" name="Line 1254"/>
              <p:cNvSpPr>
                <a:spLocks noChangeShapeType="1"/>
              </p:cNvSpPr>
              <p:nvPr/>
            </p:nvSpPr>
            <p:spPr bwMode="auto">
              <a:xfrm flipH="1" flipV="1">
                <a:off x="5978" y="3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7" name="Freeform 1255"/>
              <p:cNvSpPr>
                <a:spLocks/>
              </p:cNvSpPr>
              <p:nvPr/>
            </p:nvSpPr>
            <p:spPr bwMode="auto">
              <a:xfrm>
                <a:off x="5955" y="3570"/>
                <a:ext cx="23" cy="20"/>
              </a:xfrm>
              <a:custGeom>
                <a:avLst/>
                <a:gdLst>
                  <a:gd name="T0" fmla="*/ 23 w 115"/>
                  <a:gd name="T1" fmla="*/ 102 h 102"/>
                  <a:gd name="T2" fmla="*/ 69 w 115"/>
                  <a:gd name="T3" fmla="*/ 65 h 102"/>
                  <a:gd name="T4" fmla="*/ 115 w 115"/>
                  <a:gd name="T5" fmla="*/ 29 h 102"/>
                  <a:gd name="T6" fmla="*/ 92 w 115"/>
                  <a:gd name="T7" fmla="*/ 0 h 102"/>
                  <a:gd name="T8" fmla="*/ 46 w 115"/>
                  <a:gd name="T9" fmla="*/ 37 h 102"/>
                  <a:gd name="T10" fmla="*/ 0 w 115"/>
                  <a:gd name="T11" fmla="*/ 73 h 102"/>
                  <a:gd name="T12" fmla="*/ 23 w 115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23" y="102"/>
                    </a:moveTo>
                    <a:lnTo>
                      <a:pt x="69" y="65"/>
                    </a:lnTo>
                    <a:lnTo>
                      <a:pt x="115" y="29"/>
                    </a:lnTo>
                    <a:lnTo>
                      <a:pt x="92" y="0"/>
                    </a:lnTo>
                    <a:lnTo>
                      <a:pt x="46" y="37"/>
                    </a:lnTo>
                    <a:lnTo>
                      <a:pt x="0" y="73"/>
                    </a:lnTo>
                    <a:lnTo>
                      <a:pt x="23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8" name="Freeform 1256"/>
              <p:cNvSpPr>
                <a:spLocks/>
              </p:cNvSpPr>
              <p:nvPr/>
            </p:nvSpPr>
            <p:spPr bwMode="auto">
              <a:xfrm>
                <a:off x="5955" y="3570"/>
                <a:ext cx="23" cy="20"/>
              </a:xfrm>
              <a:custGeom>
                <a:avLst/>
                <a:gdLst>
                  <a:gd name="T0" fmla="*/ 23 w 115"/>
                  <a:gd name="T1" fmla="*/ 102 h 102"/>
                  <a:gd name="T2" fmla="*/ 69 w 115"/>
                  <a:gd name="T3" fmla="*/ 65 h 102"/>
                  <a:gd name="T4" fmla="*/ 115 w 115"/>
                  <a:gd name="T5" fmla="*/ 29 h 102"/>
                  <a:gd name="T6" fmla="*/ 92 w 115"/>
                  <a:gd name="T7" fmla="*/ 0 h 102"/>
                  <a:gd name="T8" fmla="*/ 46 w 115"/>
                  <a:gd name="T9" fmla="*/ 37 h 102"/>
                  <a:gd name="T10" fmla="*/ 0 w 115"/>
                  <a:gd name="T11" fmla="*/ 73 h 102"/>
                  <a:gd name="T12" fmla="*/ 23 w 115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23" y="102"/>
                    </a:moveTo>
                    <a:lnTo>
                      <a:pt x="69" y="65"/>
                    </a:lnTo>
                    <a:lnTo>
                      <a:pt x="115" y="29"/>
                    </a:lnTo>
                    <a:lnTo>
                      <a:pt x="92" y="0"/>
                    </a:lnTo>
                    <a:lnTo>
                      <a:pt x="46" y="37"/>
                    </a:lnTo>
                    <a:lnTo>
                      <a:pt x="0" y="73"/>
                    </a:lnTo>
                    <a:lnTo>
                      <a:pt x="23" y="10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9" name="Freeform 1257"/>
              <p:cNvSpPr>
                <a:spLocks/>
              </p:cNvSpPr>
              <p:nvPr/>
            </p:nvSpPr>
            <p:spPr bwMode="auto">
              <a:xfrm>
                <a:off x="5964" y="3569"/>
                <a:ext cx="9" cy="8"/>
              </a:xfrm>
              <a:custGeom>
                <a:avLst/>
                <a:gdLst>
                  <a:gd name="T0" fmla="*/ 0 w 46"/>
                  <a:gd name="T1" fmla="*/ 40 h 40"/>
                  <a:gd name="T2" fmla="*/ 46 w 46"/>
                  <a:gd name="T3" fmla="*/ 3 h 40"/>
                  <a:gd name="T4" fmla="*/ 45 w 46"/>
                  <a:gd name="T5" fmla="*/ 0 h 40"/>
                  <a:gd name="T6" fmla="*/ 0 w 46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0">
                    <a:moveTo>
                      <a:pt x="0" y="40"/>
                    </a:moveTo>
                    <a:lnTo>
                      <a:pt x="46" y="3"/>
                    </a:lnTo>
                    <a:lnTo>
                      <a:pt x="45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0" name="Line 1258"/>
              <p:cNvSpPr>
                <a:spLocks noChangeShapeType="1"/>
              </p:cNvSpPr>
              <p:nvPr/>
            </p:nvSpPr>
            <p:spPr bwMode="auto">
              <a:xfrm flipH="1" flipV="1">
                <a:off x="5973" y="35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1" name="Freeform 1259"/>
              <p:cNvSpPr>
                <a:spLocks/>
              </p:cNvSpPr>
              <p:nvPr/>
            </p:nvSpPr>
            <p:spPr bwMode="auto">
              <a:xfrm>
                <a:off x="5950" y="3563"/>
                <a:ext cx="23" cy="22"/>
              </a:xfrm>
              <a:custGeom>
                <a:avLst/>
                <a:gdLst>
                  <a:gd name="T0" fmla="*/ 25 w 115"/>
                  <a:gd name="T1" fmla="*/ 107 h 107"/>
                  <a:gd name="T2" fmla="*/ 70 w 115"/>
                  <a:gd name="T3" fmla="*/ 68 h 107"/>
                  <a:gd name="T4" fmla="*/ 115 w 115"/>
                  <a:gd name="T5" fmla="*/ 28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5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5" y="107"/>
                    </a:moveTo>
                    <a:lnTo>
                      <a:pt x="70" y="68"/>
                    </a:lnTo>
                    <a:lnTo>
                      <a:pt x="115" y="28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5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2" name="Freeform 1260"/>
              <p:cNvSpPr>
                <a:spLocks/>
              </p:cNvSpPr>
              <p:nvPr/>
            </p:nvSpPr>
            <p:spPr bwMode="auto">
              <a:xfrm>
                <a:off x="5950" y="3563"/>
                <a:ext cx="23" cy="22"/>
              </a:xfrm>
              <a:custGeom>
                <a:avLst/>
                <a:gdLst>
                  <a:gd name="T0" fmla="*/ 25 w 115"/>
                  <a:gd name="T1" fmla="*/ 107 h 107"/>
                  <a:gd name="T2" fmla="*/ 70 w 115"/>
                  <a:gd name="T3" fmla="*/ 68 h 107"/>
                  <a:gd name="T4" fmla="*/ 115 w 115"/>
                  <a:gd name="T5" fmla="*/ 28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5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5" y="107"/>
                    </a:moveTo>
                    <a:lnTo>
                      <a:pt x="70" y="68"/>
                    </a:lnTo>
                    <a:lnTo>
                      <a:pt x="115" y="28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5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3" name="Freeform 1261"/>
              <p:cNvSpPr>
                <a:spLocks/>
              </p:cNvSpPr>
              <p:nvPr/>
            </p:nvSpPr>
            <p:spPr bwMode="auto">
              <a:xfrm>
                <a:off x="5959" y="3563"/>
                <a:ext cx="9" cy="8"/>
              </a:xfrm>
              <a:custGeom>
                <a:avLst/>
                <a:gdLst>
                  <a:gd name="T0" fmla="*/ 0 w 45"/>
                  <a:gd name="T1" fmla="*/ 40 h 40"/>
                  <a:gd name="T2" fmla="*/ 45 w 45"/>
                  <a:gd name="T3" fmla="*/ 1 h 40"/>
                  <a:gd name="T4" fmla="*/ 44 w 45"/>
                  <a:gd name="T5" fmla="*/ 0 h 40"/>
                  <a:gd name="T6" fmla="*/ 0 w 45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0">
                    <a:moveTo>
                      <a:pt x="0" y="40"/>
                    </a:moveTo>
                    <a:lnTo>
                      <a:pt x="45" y="1"/>
                    </a:lnTo>
                    <a:lnTo>
                      <a:pt x="44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4" name="Line 1262"/>
              <p:cNvSpPr>
                <a:spLocks noChangeShapeType="1"/>
              </p:cNvSpPr>
              <p:nvPr/>
            </p:nvSpPr>
            <p:spPr bwMode="auto">
              <a:xfrm flipH="1" flipV="1">
                <a:off x="5968" y="35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5" name="Freeform 1263"/>
              <p:cNvSpPr>
                <a:spLocks/>
              </p:cNvSpPr>
              <p:nvPr/>
            </p:nvSpPr>
            <p:spPr bwMode="auto">
              <a:xfrm>
                <a:off x="5945" y="3558"/>
                <a:ext cx="23" cy="21"/>
              </a:xfrm>
              <a:custGeom>
                <a:avLst/>
                <a:gdLst>
                  <a:gd name="T0" fmla="*/ 25 w 113"/>
                  <a:gd name="T1" fmla="*/ 108 h 108"/>
                  <a:gd name="T2" fmla="*/ 69 w 113"/>
                  <a:gd name="T3" fmla="*/ 68 h 108"/>
                  <a:gd name="T4" fmla="*/ 113 w 113"/>
                  <a:gd name="T5" fmla="*/ 28 h 108"/>
                  <a:gd name="T6" fmla="*/ 87 w 113"/>
                  <a:gd name="T7" fmla="*/ 0 h 108"/>
                  <a:gd name="T8" fmla="*/ 44 w 113"/>
                  <a:gd name="T9" fmla="*/ 40 h 108"/>
                  <a:gd name="T10" fmla="*/ 0 w 113"/>
                  <a:gd name="T11" fmla="*/ 80 h 108"/>
                  <a:gd name="T12" fmla="*/ 25 w 113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25" y="108"/>
                    </a:moveTo>
                    <a:lnTo>
                      <a:pt x="69" y="68"/>
                    </a:lnTo>
                    <a:lnTo>
                      <a:pt x="113" y="28"/>
                    </a:lnTo>
                    <a:lnTo>
                      <a:pt x="87" y="0"/>
                    </a:lnTo>
                    <a:lnTo>
                      <a:pt x="44" y="40"/>
                    </a:lnTo>
                    <a:lnTo>
                      <a:pt x="0" y="80"/>
                    </a:lnTo>
                    <a:lnTo>
                      <a:pt x="2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6" name="Freeform 1264"/>
              <p:cNvSpPr>
                <a:spLocks/>
              </p:cNvSpPr>
              <p:nvPr/>
            </p:nvSpPr>
            <p:spPr bwMode="auto">
              <a:xfrm>
                <a:off x="5945" y="3558"/>
                <a:ext cx="23" cy="21"/>
              </a:xfrm>
              <a:custGeom>
                <a:avLst/>
                <a:gdLst>
                  <a:gd name="T0" fmla="*/ 25 w 113"/>
                  <a:gd name="T1" fmla="*/ 108 h 108"/>
                  <a:gd name="T2" fmla="*/ 69 w 113"/>
                  <a:gd name="T3" fmla="*/ 68 h 108"/>
                  <a:gd name="T4" fmla="*/ 113 w 113"/>
                  <a:gd name="T5" fmla="*/ 28 h 108"/>
                  <a:gd name="T6" fmla="*/ 87 w 113"/>
                  <a:gd name="T7" fmla="*/ 0 h 108"/>
                  <a:gd name="T8" fmla="*/ 44 w 113"/>
                  <a:gd name="T9" fmla="*/ 40 h 108"/>
                  <a:gd name="T10" fmla="*/ 0 w 113"/>
                  <a:gd name="T11" fmla="*/ 80 h 108"/>
                  <a:gd name="T12" fmla="*/ 25 w 113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25" y="108"/>
                    </a:moveTo>
                    <a:lnTo>
                      <a:pt x="69" y="68"/>
                    </a:lnTo>
                    <a:lnTo>
                      <a:pt x="113" y="28"/>
                    </a:lnTo>
                    <a:lnTo>
                      <a:pt x="87" y="0"/>
                    </a:lnTo>
                    <a:lnTo>
                      <a:pt x="44" y="40"/>
                    </a:lnTo>
                    <a:lnTo>
                      <a:pt x="0" y="80"/>
                    </a:lnTo>
                    <a:lnTo>
                      <a:pt x="2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7" name="Freeform 1265"/>
              <p:cNvSpPr>
                <a:spLocks/>
              </p:cNvSpPr>
              <p:nvPr/>
            </p:nvSpPr>
            <p:spPr bwMode="auto">
              <a:xfrm>
                <a:off x="5954" y="3557"/>
                <a:ext cx="8" cy="9"/>
              </a:xfrm>
              <a:custGeom>
                <a:avLst/>
                <a:gdLst>
                  <a:gd name="T0" fmla="*/ 0 w 43"/>
                  <a:gd name="T1" fmla="*/ 42 h 42"/>
                  <a:gd name="T2" fmla="*/ 43 w 43"/>
                  <a:gd name="T3" fmla="*/ 2 h 42"/>
                  <a:gd name="T4" fmla="*/ 41 w 43"/>
                  <a:gd name="T5" fmla="*/ 0 h 42"/>
                  <a:gd name="T6" fmla="*/ 0 w 4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2">
                    <a:moveTo>
                      <a:pt x="0" y="42"/>
                    </a:moveTo>
                    <a:lnTo>
                      <a:pt x="43" y="2"/>
                    </a:lnTo>
                    <a:lnTo>
                      <a:pt x="41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8" name="Line 1266"/>
              <p:cNvSpPr>
                <a:spLocks noChangeShapeType="1"/>
              </p:cNvSpPr>
              <p:nvPr/>
            </p:nvSpPr>
            <p:spPr bwMode="auto">
              <a:xfrm flipH="1" flipV="1">
                <a:off x="5962" y="3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9" name="Freeform 1267"/>
              <p:cNvSpPr>
                <a:spLocks/>
              </p:cNvSpPr>
              <p:nvPr/>
            </p:nvSpPr>
            <p:spPr bwMode="auto">
              <a:xfrm>
                <a:off x="5940" y="3552"/>
                <a:ext cx="22" cy="22"/>
              </a:xfrm>
              <a:custGeom>
                <a:avLst/>
                <a:gdLst>
                  <a:gd name="T0" fmla="*/ 27 w 110"/>
                  <a:gd name="T1" fmla="*/ 112 h 112"/>
                  <a:gd name="T2" fmla="*/ 69 w 110"/>
                  <a:gd name="T3" fmla="*/ 69 h 112"/>
                  <a:gd name="T4" fmla="*/ 110 w 110"/>
                  <a:gd name="T5" fmla="*/ 27 h 112"/>
                  <a:gd name="T6" fmla="*/ 82 w 110"/>
                  <a:gd name="T7" fmla="*/ 0 h 112"/>
                  <a:gd name="T8" fmla="*/ 41 w 110"/>
                  <a:gd name="T9" fmla="*/ 43 h 112"/>
                  <a:gd name="T10" fmla="*/ 0 w 110"/>
                  <a:gd name="T11" fmla="*/ 85 h 112"/>
                  <a:gd name="T12" fmla="*/ 27 w 110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27" y="112"/>
                    </a:moveTo>
                    <a:lnTo>
                      <a:pt x="69" y="69"/>
                    </a:lnTo>
                    <a:lnTo>
                      <a:pt x="110" y="27"/>
                    </a:lnTo>
                    <a:lnTo>
                      <a:pt x="82" y="0"/>
                    </a:lnTo>
                    <a:lnTo>
                      <a:pt x="41" y="43"/>
                    </a:lnTo>
                    <a:lnTo>
                      <a:pt x="0" y="85"/>
                    </a:lnTo>
                    <a:lnTo>
                      <a:pt x="2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0" name="Freeform 1268"/>
              <p:cNvSpPr>
                <a:spLocks/>
              </p:cNvSpPr>
              <p:nvPr/>
            </p:nvSpPr>
            <p:spPr bwMode="auto">
              <a:xfrm>
                <a:off x="5940" y="3552"/>
                <a:ext cx="22" cy="22"/>
              </a:xfrm>
              <a:custGeom>
                <a:avLst/>
                <a:gdLst>
                  <a:gd name="T0" fmla="*/ 27 w 110"/>
                  <a:gd name="T1" fmla="*/ 112 h 112"/>
                  <a:gd name="T2" fmla="*/ 69 w 110"/>
                  <a:gd name="T3" fmla="*/ 69 h 112"/>
                  <a:gd name="T4" fmla="*/ 110 w 110"/>
                  <a:gd name="T5" fmla="*/ 27 h 112"/>
                  <a:gd name="T6" fmla="*/ 82 w 110"/>
                  <a:gd name="T7" fmla="*/ 0 h 112"/>
                  <a:gd name="T8" fmla="*/ 41 w 110"/>
                  <a:gd name="T9" fmla="*/ 43 h 112"/>
                  <a:gd name="T10" fmla="*/ 0 w 110"/>
                  <a:gd name="T11" fmla="*/ 85 h 112"/>
                  <a:gd name="T12" fmla="*/ 27 w 110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27" y="112"/>
                    </a:moveTo>
                    <a:lnTo>
                      <a:pt x="69" y="69"/>
                    </a:lnTo>
                    <a:lnTo>
                      <a:pt x="110" y="27"/>
                    </a:lnTo>
                    <a:lnTo>
                      <a:pt x="82" y="0"/>
                    </a:lnTo>
                    <a:lnTo>
                      <a:pt x="41" y="43"/>
                    </a:lnTo>
                    <a:lnTo>
                      <a:pt x="0" y="85"/>
                    </a:lnTo>
                    <a:lnTo>
                      <a:pt x="27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1" name="Freeform 1269"/>
              <p:cNvSpPr>
                <a:spLocks/>
              </p:cNvSpPr>
              <p:nvPr/>
            </p:nvSpPr>
            <p:spPr bwMode="auto">
              <a:xfrm>
                <a:off x="5948" y="3551"/>
                <a:ext cx="8" cy="9"/>
              </a:xfrm>
              <a:custGeom>
                <a:avLst/>
                <a:gdLst>
                  <a:gd name="T0" fmla="*/ 0 w 41"/>
                  <a:gd name="T1" fmla="*/ 45 h 45"/>
                  <a:gd name="T2" fmla="*/ 41 w 41"/>
                  <a:gd name="T3" fmla="*/ 2 h 45"/>
                  <a:gd name="T4" fmla="*/ 38 w 41"/>
                  <a:gd name="T5" fmla="*/ 0 h 45"/>
                  <a:gd name="T6" fmla="*/ 0 w 41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0" y="45"/>
                    </a:moveTo>
                    <a:lnTo>
                      <a:pt x="41" y="2"/>
                    </a:lnTo>
                    <a:lnTo>
                      <a:pt x="38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2" name="Line 1270"/>
              <p:cNvSpPr>
                <a:spLocks noChangeShapeType="1"/>
              </p:cNvSpPr>
              <p:nvPr/>
            </p:nvSpPr>
            <p:spPr bwMode="auto">
              <a:xfrm flipH="1" flipV="1">
                <a:off x="5956" y="35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3" name="Freeform 1271"/>
              <p:cNvSpPr>
                <a:spLocks/>
              </p:cNvSpPr>
              <p:nvPr/>
            </p:nvSpPr>
            <p:spPr bwMode="auto">
              <a:xfrm>
                <a:off x="5935" y="3547"/>
                <a:ext cx="21" cy="22"/>
              </a:xfrm>
              <a:custGeom>
                <a:avLst/>
                <a:gdLst>
                  <a:gd name="T0" fmla="*/ 29 w 105"/>
                  <a:gd name="T1" fmla="*/ 114 h 114"/>
                  <a:gd name="T2" fmla="*/ 67 w 105"/>
                  <a:gd name="T3" fmla="*/ 69 h 114"/>
                  <a:gd name="T4" fmla="*/ 105 w 105"/>
                  <a:gd name="T5" fmla="*/ 24 h 114"/>
                  <a:gd name="T6" fmla="*/ 76 w 105"/>
                  <a:gd name="T7" fmla="*/ 0 h 114"/>
                  <a:gd name="T8" fmla="*/ 38 w 105"/>
                  <a:gd name="T9" fmla="*/ 45 h 114"/>
                  <a:gd name="T10" fmla="*/ 0 w 105"/>
                  <a:gd name="T11" fmla="*/ 89 h 114"/>
                  <a:gd name="T12" fmla="*/ 29 w 105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29" y="114"/>
                    </a:moveTo>
                    <a:lnTo>
                      <a:pt x="67" y="69"/>
                    </a:lnTo>
                    <a:lnTo>
                      <a:pt x="105" y="24"/>
                    </a:lnTo>
                    <a:lnTo>
                      <a:pt x="76" y="0"/>
                    </a:lnTo>
                    <a:lnTo>
                      <a:pt x="38" y="45"/>
                    </a:lnTo>
                    <a:lnTo>
                      <a:pt x="0" y="89"/>
                    </a:lnTo>
                    <a:lnTo>
                      <a:pt x="29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4" name="Freeform 1272"/>
              <p:cNvSpPr>
                <a:spLocks/>
              </p:cNvSpPr>
              <p:nvPr/>
            </p:nvSpPr>
            <p:spPr bwMode="auto">
              <a:xfrm>
                <a:off x="5935" y="3547"/>
                <a:ext cx="21" cy="22"/>
              </a:xfrm>
              <a:custGeom>
                <a:avLst/>
                <a:gdLst>
                  <a:gd name="T0" fmla="*/ 29 w 105"/>
                  <a:gd name="T1" fmla="*/ 114 h 114"/>
                  <a:gd name="T2" fmla="*/ 67 w 105"/>
                  <a:gd name="T3" fmla="*/ 69 h 114"/>
                  <a:gd name="T4" fmla="*/ 105 w 105"/>
                  <a:gd name="T5" fmla="*/ 24 h 114"/>
                  <a:gd name="T6" fmla="*/ 76 w 105"/>
                  <a:gd name="T7" fmla="*/ 0 h 114"/>
                  <a:gd name="T8" fmla="*/ 38 w 105"/>
                  <a:gd name="T9" fmla="*/ 45 h 114"/>
                  <a:gd name="T10" fmla="*/ 0 w 105"/>
                  <a:gd name="T11" fmla="*/ 89 h 114"/>
                  <a:gd name="T12" fmla="*/ 29 w 105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29" y="114"/>
                    </a:moveTo>
                    <a:lnTo>
                      <a:pt x="67" y="69"/>
                    </a:lnTo>
                    <a:lnTo>
                      <a:pt x="105" y="24"/>
                    </a:lnTo>
                    <a:lnTo>
                      <a:pt x="76" y="0"/>
                    </a:lnTo>
                    <a:lnTo>
                      <a:pt x="38" y="45"/>
                    </a:lnTo>
                    <a:lnTo>
                      <a:pt x="0" y="89"/>
                    </a:lnTo>
                    <a:lnTo>
                      <a:pt x="29" y="1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5" name="Freeform 1273"/>
              <p:cNvSpPr>
                <a:spLocks/>
              </p:cNvSpPr>
              <p:nvPr/>
            </p:nvSpPr>
            <p:spPr bwMode="auto">
              <a:xfrm>
                <a:off x="5942" y="3546"/>
                <a:ext cx="8" cy="10"/>
              </a:xfrm>
              <a:custGeom>
                <a:avLst/>
                <a:gdLst>
                  <a:gd name="T0" fmla="*/ 0 w 38"/>
                  <a:gd name="T1" fmla="*/ 46 h 46"/>
                  <a:gd name="T2" fmla="*/ 38 w 38"/>
                  <a:gd name="T3" fmla="*/ 1 h 46"/>
                  <a:gd name="T4" fmla="*/ 37 w 38"/>
                  <a:gd name="T5" fmla="*/ 0 h 46"/>
                  <a:gd name="T6" fmla="*/ 0 w 38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0" y="46"/>
                    </a:moveTo>
                    <a:lnTo>
                      <a:pt x="38" y="1"/>
                    </a:lnTo>
                    <a:lnTo>
                      <a:pt x="37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6" name="Line 1274"/>
              <p:cNvSpPr>
                <a:spLocks noChangeShapeType="1"/>
              </p:cNvSpPr>
              <p:nvPr/>
            </p:nvSpPr>
            <p:spPr bwMode="auto">
              <a:xfrm flipH="1" flipV="1">
                <a:off x="5950" y="35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7" name="Freeform 1275"/>
              <p:cNvSpPr>
                <a:spLocks/>
              </p:cNvSpPr>
              <p:nvPr/>
            </p:nvSpPr>
            <p:spPr bwMode="auto">
              <a:xfrm>
                <a:off x="5929" y="3542"/>
                <a:ext cx="21" cy="23"/>
              </a:xfrm>
              <a:custGeom>
                <a:avLst/>
                <a:gdLst>
                  <a:gd name="T0" fmla="*/ 30 w 103"/>
                  <a:gd name="T1" fmla="*/ 116 h 116"/>
                  <a:gd name="T2" fmla="*/ 66 w 103"/>
                  <a:gd name="T3" fmla="*/ 70 h 116"/>
                  <a:gd name="T4" fmla="*/ 103 w 103"/>
                  <a:gd name="T5" fmla="*/ 24 h 116"/>
                  <a:gd name="T6" fmla="*/ 73 w 103"/>
                  <a:gd name="T7" fmla="*/ 0 h 116"/>
                  <a:gd name="T8" fmla="*/ 36 w 103"/>
                  <a:gd name="T9" fmla="*/ 46 h 116"/>
                  <a:gd name="T10" fmla="*/ 0 w 103"/>
                  <a:gd name="T11" fmla="*/ 91 h 116"/>
                  <a:gd name="T12" fmla="*/ 30 w 103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30" y="116"/>
                    </a:moveTo>
                    <a:lnTo>
                      <a:pt x="66" y="70"/>
                    </a:lnTo>
                    <a:lnTo>
                      <a:pt x="103" y="24"/>
                    </a:lnTo>
                    <a:lnTo>
                      <a:pt x="73" y="0"/>
                    </a:lnTo>
                    <a:lnTo>
                      <a:pt x="36" y="46"/>
                    </a:lnTo>
                    <a:lnTo>
                      <a:pt x="0" y="91"/>
                    </a:lnTo>
                    <a:lnTo>
                      <a:pt x="30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8" name="Freeform 1276"/>
              <p:cNvSpPr>
                <a:spLocks/>
              </p:cNvSpPr>
              <p:nvPr/>
            </p:nvSpPr>
            <p:spPr bwMode="auto">
              <a:xfrm>
                <a:off x="5929" y="3542"/>
                <a:ext cx="21" cy="23"/>
              </a:xfrm>
              <a:custGeom>
                <a:avLst/>
                <a:gdLst>
                  <a:gd name="T0" fmla="*/ 30 w 103"/>
                  <a:gd name="T1" fmla="*/ 116 h 116"/>
                  <a:gd name="T2" fmla="*/ 66 w 103"/>
                  <a:gd name="T3" fmla="*/ 70 h 116"/>
                  <a:gd name="T4" fmla="*/ 103 w 103"/>
                  <a:gd name="T5" fmla="*/ 24 h 116"/>
                  <a:gd name="T6" fmla="*/ 73 w 103"/>
                  <a:gd name="T7" fmla="*/ 0 h 116"/>
                  <a:gd name="T8" fmla="*/ 36 w 103"/>
                  <a:gd name="T9" fmla="*/ 46 h 116"/>
                  <a:gd name="T10" fmla="*/ 0 w 103"/>
                  <a:gd name="T11" fmla="*/ 91 h 116"/>
                  <a:gd name="T12" fmla="*/ 30 w 103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30" y="116"/>
                    </a:moveTo>
                    <a:lnTo>
                      <a:pt x="66" y="70"/>
                    </a:lnTo>
                    <a:lnTo>
                      <a:pt x="103" y="24"/>
                    </a:lnTo>
                    <a:lnTo>
                      <a:pt x="73" y="0"/>
                    </a:lnTo>
                    <a:lnTo>
                      <a:pt x="36" y="46"/>
                    </a:lnTo>
                    <a:lnTo>
                      <a:pt x="0" y="91"/>
                    </a:lnTo>
                    <a:lnTo>
                      <a:pt x="30" y="1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9" name="Freeform 1277"/>
              <p:cNvSpPr>
                <a:spLocks/>
              </p:cNvSpPr>
              <p:nvPr/>
            </p:nvSpPr>
            <p:spPr bwMode="auto">
              <a:xfrm>
                <a:off x="5936" y="3541"/>
                <a:ext cx="8" cy="10"/>
              </a:xfrm>
              <a:custGeom>
                <a:avLst/>
                <a:gdLst>
                  <a:gd name="T0" fmla="*/ 0 w 37"/>
                  <a:gd name="T1" fmla="*/ 49 h 49"/>
                  <a:gd name="T2" fmla="*/ 37 w 37"/>
                  <a:gd name="T3" fmla="*/ 3 h 49"/>
                  <a:gd name="T4" fmla="*/ 35 w 37"/>
                  <a:gd name="T5" fmla="*/ 0 h 49"/>
                  <a:gd name="T6" fmla="*/ 0 w 37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0" y="49"/>
                    </a:moveTo>
                    <a:lnTo>
                      <a:pt x="37" y="3"/>
                    </a:lnTo>
                    <a:lnTo>
                      <a:pt x="35" y="0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0" name="Line 1278"/>
              <p:cNvSpPr>
                <a:spLocks noChangeShapeType="1"/>
              </p:cNvSpPr>
              <p:nvPr/>
            </p:nvSpPr>
            <p:spPr bwMode="auto">
              <a:xfrm flipH="1" flipV="1">
                <a:off x="5943" y="35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1" name="Freeform 1279"/>
              <p:cNvSpPr>
                <a:spLocks/>
              </p:cNvSpPr>
              <p:nvPr/>
            </p:nvSpPr>
            <p:spPr bwMode="auto">
              <a:xfrm>
                <a:off x="5923" y="3537"/>
                <a:ext cx="20" cy="23"/>
              </a:xfrm>
              <a:custGeom>
                <a:avLst/>
                <a:gdLst>
                  <a:gd name="T0" fmla="*/ 31 w 100"/>
                  <a:gd name="T1" fmla="*/ 119 h 119"/>
                  <a:gd name="T2" fmla="*/ 65 w 100"/>
                  <a:gd name="T3" fmla="*/ 71 h 119"/>
                  <a:gd name="T4" fmla="*/ 100 w 100"/>
                  <a:gd name="T5" fmla="*/ 22 h 119"/>
                  <a:gd name="T6" fmla="*/ 69 w 100"/>
                  <a:gd name="T7" fmla="*/ 0 h 119"/>
                  <a:gd name="T8" fmla="*/ 34 w 100"/>
                  <a:gd name="T9" fmla="*/ 49 h 119"/>
                  <a:gd name="T10" fmla="*/ 0 w 100"/>
                  <a:gd name="T11" fmla="*/ 97 h 119"/>
                  <a:gd name="T12" fmla="*/ 31 w 10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31" y="119"/>
                    </a:moveTo>
                    <a:lnTo>
                      <a:pt x="65" y="71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4" y="49"/>
                    </a:lnTo>
                    <a:lnTo>
                      <a:pt x="0" y="97"/>
                    </a:lnTo>
                    <a:lnTo>
                      <a:pt x="31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2" name="Freeform 1280"/>
              <p:cNvSpPr>
                <a:spLocks/>
              </p:cNvSpPr>
              <p:nvPr/>
            </p:nvSpPr>
            <p:spPr bwMode="auto">
              <a:xfrm>
                <a:off x="5923" y="3537"/>
                <a:ext cx="20" cy="23"/>
              </a:xfrm>
              <a:custGeom>
                <a:avLst/>
                <a:gdLst>
                  <a:gd name="T0" fmla="*/ 31 w 100"/>
                  <a:gd name="T1" fmla="*/ 119 h 119"/>
                  <a:gd name="T2" fmla="*/ 65 w 100"/>
                  <a:gd name="T3" fmla="*/ 71 h 119"/>
                  <a:gd name="T4" fmla="*/ 100 w 100"/>
                  <a:gd name="T5" fmla="*/ 22 h 119"/>
                  <a:gd name="T6" fmla="*/ 69 w 100"/>
                  <a:gd name="T7" fmla="*/ 0 h 119"/>
                  <a:gd name="T8" fmla="*/ 34 w 100"/>
                  <a:gd name="T9" fmla="*/ 49 h 119"/>
                  <a:gd name="T10" fmla="*/ 0 w 100"/>
                  <a:gd name="T11" fmla="*/ 97 h 119"/>
                  <a:gd name="T12" fmla="*/ 31 w 10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31" y="119"/>
                    </a:moveTo>
                    <a:lnTo>
                      <a:pt x="65" y="71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4" y="49"/>
                    </a:lnTo>
                    <a:lnTo>
                      <a:pt x="0" y="97"/>
                    </a:lnTo>
                    <a:lnTo>
                      <a:pt x="31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3" name="Freeform 1281"/>
              <p:cNvSpPr>
                <a:spLocks/>
              </p:cNvSpPr>
              <p:nvPr/>
            </p:nvSpPr>
            <p:spPr bwMode="auto">
              <a:xfrm>
                <a:off x="5930" y="3536"/>
                <a:ext cx="7" cy="10"/>
              </a:xfrm>
              <a:custGeom>
                <a:avLst/>
                <a:gdLst>
                  <a:gd name="T0" fmla="*/ 0 w 35"/>
                  <a:gd name="T1" fmla="*/ 51 h 51"/>
                  <a:gd name="T2" fmla="*/ 35 w 35"/>
                  <a:gd name="T3" fmla="*/ 2 h 51"/>
                  <a:gd name="T4" fmla="*/ 31 w 35"/>
                  <a:gd name="T5" fmla="*/ 0 h 51"/>
                  <a:gd name="T6" fmla="*/ 0 w 35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0" y="51"/>
                    </a:moveTo>
                    <a:lnTo>
                      <a:pt x="35" y="2"/>
                    </a:lnTo>
                    <a:lnTo>
                      <a:pt x="31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4" name="Line 1282"/>
              <p:cNvSpPr>
                <a:spLocks noChangeShapeType="1"/>
              </p:cNvSpPr>
              <p:nvPr/>
            </p:nvSpPr>
            <p:spPr bwMode="auto">
              <a:xfrm flipH="1" flipV="1">
                <a:off x="5936" y="3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5" name="Freeform 1283"/>
              <p:cNvSpPr>
                <a:spLocks/>
              </p:cNvSpPr>
              <p:nvPr/>
            </p:nvSpPr>
            <p:spPr bwMode="auto">
              <a:xfrm>
                <a:off x="5918" y="3532"/>
                <a:ext cx="18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6" name="Freeform 1284"/>
              <p:cNvSpPr>
                <a:spLocks/>
              </p:cNvSpPr>
              <p:nvPr/>
            </p:nvSpPr>
            <p:spPr bwMode="auto">
              <a:xfrm>
                <a:off x="5918" y="3532"/>
                <a:ext cx="18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7" name="Freeform 1285"/>
              <p:cNvSpPr>
                <a:spLocks/>
              </p:cNvSpPr>
              <p:nvPr/>
            </p:nvSpPr>
            <p:spPr bwMode="auto">
              <a:xfrm>
                <a:off x="5924" y="3532"/>
                <a:ext cx="6" cy="10"/>
              </a:xfrm>
              <a:custGeom>
                <a:avLst/>
                <a:gdLst>
                  <a:gd name="T0" fmla="*/ 0 w 31"/>
                  <a:gd name="T1" fmla="*/ 52 h 52"/>
                  <a:gd name="T2" fmla="*/ 31 w 31"/>
                  <a:gd name="T3" fmla="*/ 2 h 52"/>
                  <a:gd name="T4" fmla="*/ 30 w 31"/>
                  <a:gd name="T5" fmla="*/ 0 h 52"/>
                  <a:gd name="T6" fmla="*/ 0 w 3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2">
                    <a:moveTo>
                      <a:pt x="0" y="52"/>
                    </a:moveTo>
                    <a:lnTo>
                      <a:pt x="31" y="2"/>
                    </a:lnTo>
                    <a:lnTo>
                      <a:pt x="30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8" name="Line 1286"/>
              <p:cNvSpPr>
                <a:spLocks noChangeShapeType="1"/>
              </p:cNvSpPr>
              <p:nvPr/>
            </p:nvSpPr>
            <p:spPr bwMode="auto">
              <a:xfrm flipH="1" flipV="1">
                <a:off x="5930" y="3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9" name="Freeform 1287"/>
              <p:cNvSpPr>
                <a:spLocks/>
              </p:cNvSpPr>
              <p:nvPr/>
            </p:nvSpPr>
            <p:spPr bwMode="auto">
              <a:xfrm>
                <a:off x="5911" y="3528"/>
                <a:ext cx="19" cy="25"/>
              </a:xfrm>
              <a:custGeom>
                <a:avLst/>
                <a:gdLst>
                  <a:gd name="T0" fmla="*/ 32 w 92"/>
                  <a:gd name="T1" fmla="*/ 122 h 122"/>
                  <a:gd name="T2" fmla="*/ 62 w 92"/>
                  <a:gd name="T3" fmla="*/ 70 h 122"/>
                  <a:gd name="T4" fmla="*/ 92 w 92"/>
                  <a:gd name="T5" fmla="*/ 18 h 122"/>
                  <a:gd name="T6" fmla="*/ 60 w 92"/>
                  <a:gd name="T7" fmla="*/ 0 h 122"/>
                  <a:gd name="T8" fmla="*/ 30 w 92"/>
                  <a:gd name="T9" fmla="*/ 52 h 122"/>
                  <a:gd name="T10" fmla="*/ 0 w 92"/>
                  <a:gd name="T11" fmla="*/ 103 h 122"/>
                  <a:gd name="T12" fmla="*/ 32 w 9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32" y="122"/>
                    </a:moveTo>
                    <a:lnTo>
                      <a:pt x="62" y="70"/>
                    </a:lnTo>
                    <a:lnTo>
                      <a:pt x="92" y="18"/>
                    </a:lnTo>
                    <a:lnTo>
                      <a:pt x="60" y="0"/>
                    </a:lnTo>
                    <a:lnTo>
                      <a:pt x="30" y="52"/>
                    </a:lnTo>
                    <a:lnTo>
                      <a:pt x="0" y="103"/>
                    </a:lnTo>
                    <a:lnTo>
                      <a:pt x="32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0" name="Freeform 1288"/>
              <p:cNvSpPr>
                <a:spLocks/>
              </p:cNvSpPr>
              <p:nvPr/>
            </p:nvSpPr>
            <p:spPr bwMode="auto">
              <a:xfrm>
                <a:off x="5911" y="3528"/>
                <a:ext cx="19" cy="25"/>
              </a:xfrm>
              <a:custGeom>
                <a:avLst/>
                <a:gdLst>
                  <a:gd name="T0" fmla="*/ 32 w 92"/>
                  <a:gd name="T1" fmla="*/ 122 h 122"/>
                  <a:gd name="T2" fmla="*/ 62 w 92"/>
                  <a:gd name="T3" fmla="*/ 70 h 122"/>
                  <a:gd name="T4" fmla="*/ 92 w 92"/>
                  <a:gd name="T5" fmla="*/ 18 h 122"/>
                  <a:gd name="T6" fmla="*/ 60 w 92"/>
                  <a:gd name="T7" fmla="*/ 0 h 122"/>
                  <a:gd name="T8" fmla="*/ 30 w 92"/>
                  <a:gd name="T9" fmla="*/ 52 h 122"/>
                  <a:gd name="T10" fmla="*/ 0 w 92"/>
                  <a:gd name="T11" fmla="*/ 103 h 122"/>
                  <a:gd name="T12" fmla="*/ 32 w 9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32" y="122"/>
                    </a:moveTo>
                    <a:lnTo>
                      <a:pt x="62" y="70"/>
                    </a:lnTo>
                    <a:lnTo>
                      <a:pt x="92" y="18"/>
                    </a:lnTo>
                    <a:lnTo>
                      <a:pt x="60" y="0"/>
                    </a:lnTo>
                    <a:lnTo>
                      <a:pt x="30" y="52"/>
                    </a:lnTo>
                    <a:lnTo>
                      <a:pt x="0" y="103"/>
                    </a:lnTo>
                    <a:lnTo>
                      <a:pt x="32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1" name="Freeform 1289"/>
              <p:cNvSpPr>
                <a:spLocks/>
              </p:cNvSpPr>
              <p:nvPr/>
            </p:nvSpPr>
            <p:spPr bwMode="auto">
              <a:xfrm>
                <a:off x="5917" y="3528"/>
                <a:ext cx="6" cy="11"/>
              </a:xfrm>
              <a:custGeom>
                <a:avLst/>
                <a:gdLst>
                  <a:gd name="T0" fmla="*/ 0 w 30"/>
                  <a:gd name="T1" fmla="*/ 53 h 53"/>
                  <a:gd name="T2" fmla="*/ 30 w 30"/>
                  <a:gd name="T3" fmla="*/ 1 h 53"/>
                  <a:gd name="T4" fmla="*/ 26 w 30"/>
                  <a:gd name="T5" fmla="*/ 0 h 53"/>
                  <a:gd name="T6" fmla="*/ 0 w 3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0" y="53"/>
                    </a:moveTo>
                    <a:lnTo>
                      <a:pt x="30" y="1"/>
                    </a:lnTo>
                    <a:lnTo>
                      <a:pt x="26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2" name="Line 1290"/>
              <p:cNvSpPr>
                <a:spLocks noChangeShapeType="1"/>
              </p:cNvSpPr>
              <p:nvPr/>
            </p:nvSpPr>
            <p:spPr bwMode="auto">
              <a:xfrm flipH="1" flipV="1">
                <a:off x="5923" y="35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3" name="Freeform 1291"/>
              <p:cNvSpPr>
                <a:spLocks/>
              </p:cNvSpPr>
              <p:nvPr/>
            </p:nvSpPr>
            <p:spPr bwMode="auto">
              <a:xfrm>
                <a:off x="5905" y="3525"/>
                <a:ext cx="18" cy="24"/>
              </a:xfrm>
              <a:custGeom>
                <a:avLst/>
                <a:gdLst>
                  <a:gd name="T0" fmla="*/ 35 w 87"/>
                  <a:gd name="T1" fmla="*/ 123 h 123"/>
                  <a:gd name="T2" fmla="*/ 61 w 87"/>
                  <a:gd name="T3" fmla="*/ 70 h 123"/>
                  <a:gd name="T4" fmla="*/ 87 w 87"/>
                  <a:gd name="T5" fmla="*/ 17 h 123"/>
                  <a:gd name="T6" fmla="*/ 53 w 87"/>
                  <a:gd name="T7" fmla="*/ 0 h 123"/>
                  <a:gd name="T8" fmla="*/ 27 w 87"/>
                  <a:gd name="T9" fmla="*/ 52 h 123"/>
                  <a:gd name="T10" fmla="*/ 0 w 87"/>
                  <a:gd name="T11" fmla="*/ 105 h 123"/>
                  <a:gd name="T12" fmla="*/ 35 w 87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3">
                    <a:moveTo>
                      <a:pt x="35" y="123"/>
                    </a:moveTo>
                    <a:lnTo>
                      <a:pt x="61" y="70"/>
                    </a:lnTo>
                    <a:lnTo>
                      <a:pt x="87" y="17"/>
                    </a:lnTo>
                    <a:lnTo>
                      <a:pt x="53" y="0"/>
                    </a:lnTo>
                    <a:lnTo>
                      <a:pt x="27" y="52"/>
                    </a:lnTo>
                    <a:lnTo>
                      <a:pt x="0" y="105"/>
                    </a:lnTo>
                    <a:lnTo>
                      <a:pt x="35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4" name="Freeform 1292"/>
              <p:cNvSpPr>
                <a:spLocks/>
              </p:cNvSpPr>
              <p:nvPr/>
            </p:nvSpPr>
            <p:spPr bwMode="auto">
              <a:xfrm>
                <a:off x="5905" y="3525"/>
                <a:ext cx="18" cy="24"/>
              </a:xfrm>
              <a:custGeom>
                <a:avLst/>
                <a:gdLst>
                  <a:gd name="T0" fmla="*/ 35 w 87"/>
                  <a:gd name="T1" fmla="*/ 123 h 123"/>
                  <a:gd name="T2" fmla="*/ 61 w 87"/>
                  <a:gd name="T3" fmla="*/ 70 h 123"/>
                  <a:gd name="T4" fmla="*/ 87 w 87"/>
                  <a:gd name="T5" fmla="*/ 17 h 123"/>
                  <a:gd name="T6" fmla="*/ 53 w 87"/>
                  <a:gd name="T7" fmla="*/ 0 h 123"/>
                  <a:gd name="T8" fmla="*/ 27 w 87"/>
                  <a:gd name="T9" fmla="*/ 52 h 123"/>
                  <a:gd name="T10" fmla="*/ 0 w 87"/>
                  <a:gd name="T11" fmla="*/ 105 h 123"/>
                  <a:gd name="T12" fmla="*/ 35 w 87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3">
                    <a:moveTo>
                      <a:pt x="35" y="123"/>
                    </a:moveTo>
                    <a:lnTo>
                      <a:pt x="61" y="70"/>
                    </a:lnTo>
                    <a:lnTo>
                      <a:pt x="87" y="17"/>
                    </a:lnTo>
                    <a:lnTo>
                      <a:pt x="53" y="0"/>
                    </a:lnTo>
                    <a:lnTo>
                      <a:pt x="27" y="52"/>
                    </a:lnTo>
                    <a:lnTo>
                      <a:pt x="0" y="105"/>
                    </a:lnTo>
                    <a:lnTo>
                      <a:pt x="35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5" name="Freeform 1293"/>
              <p:cNvSpPr>
                <a:spLocks/>
              </p:cNvSpPr>
              <p:nvPr/>
            </p:nvSpPr>
            <p:spPr bwMode="auto">
              <a:xfrm>
                <a:off x="5911" y="3524"/>
                <a:ext cx="5" cy="11"/>
              </a:xfrm>
              <a:custGeom>
                <a:avLst/>
                <a:gdLst>
                  <a:gd name="T0" fmla="*/ 0 w 26"/>
                  <a:gd name="T1" fmla="*/ 54 h 54"/>
                  <a:gd name="T2" fmla="*/ 26 w 26"/>
                  <a:gd name="T3" fmla="*/ 2 h 54"/>
                  <a:gd name="T4" fmla="*/ 25 w 26"/>
                  <a:gd name="T5" fmla="*/ 0 h 54"/>
                  <a:gd name="T6" fmla="*/ 0 w 26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0" y="54"/>
                    </a:moveTo>
                    <a:lnTo>
                      <a:pt x="26" y="2"/>
                    </a:lnTo>
                    <a:lnTo>
                      <a:pt x="2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6" name="Line 1294"/>
              <p:cNvSpPr>
                <a:spLocks noChangeShapeType="1"/>
              </p:cNvSpPr>
              <p:nvPr/>
            </p:nvSpPr>
            <p:spPr bwMode="auto">
              <a:xfrm flipH="1" flipV="1">
                <a:off x="5916" y="3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7" name="Freeform 1295"/>
              <p:cNvSpPr>
                <a:spLocks/>
              </p:cNvSpPr>
              <p:nvPr/>
            </p:nvSpPr>
            <p:spPr bwMode="auto">
              <a:xfrm>
                <a:off x="5899" y="3521"/>
                <a:ext cx="17" cy="25"/>
              </a:xfrm>
              <a:custGeom>
                <a:avLst/>
                <a:gdLst>
                  <a:gd name="T0" fmla="*/ 34 w 85"/>
                  <a:gd name="T1" fmla="*/ 125 h 125"/>
                  <a:gd name="T2" fmla="*/ 60 w 85"/>
                  <a:gd name="T3" fmla="*/ 70 h 125"/>
                  <a:gd name="T4" fmla="*/ 85 w 85"/>
                  <a:gd name="T5" fmla="*/ 16 h 125"/>
                  <a:gd name="T6" fmla="*/ 50 w 85"/>
                  <a:gd name="T7" fmla="*/ 0 h 125"/>
                  <a:gd name="T8" fmla="*/ 25 w 85"/>
                  <a:gd name="T9" fmla="*/ 54 h 125"/>
                  <a:gd name="T10" fmla="*/ 0 w 85"/>
                  <a:gd name="T11" fmla="*/ 108 h 125"/>
                  <a:gd name="T12" fmla="*/ 34 w 8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34" y="125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4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8" name="Freeform 1296"/>
              <p:cNvSpPr>
                <a:spLocks/>
              </p:cNvSpPr>
              <p:nvPr/>
            </p:nvSpPr>
            <p:spPr bwMode="auto">
              <a:xfrm>
                <a:off x="5899" y="3521"/>
                <a:ext cx="17" cy="25"/>
              </a:xfrm>
              <a:custGeom>
                <a:avLst/>
                <a:gdLst>
                  <a:gd name="T0" fmla="*/ 34 w 85"/>
                  <a:gd name="T1" fmla="*/ 125 h 125"/>
                  <a:gd name="T2" fmla="*/ 60 w 85"/>
                  <a:gd name="T3" fmla="*/ 70 h 125"/>
                  <a:gd name="T4" fmla="*/ 85 w 85"/>
                  <a:gd name="T5" fmla="*/ 16 h 125"/>
                  <a:gd name="T6" fmla="*/ 50 w 85"/>
                  <a:gd name="T7" fmla="*/ 0 h 125"/>
                  <a:gd name="T8" fmla="*/ 25 w 85"/>
                  <a:gd name="T9" fmla="*/ 54 h 125"/>
                  <a:gd name="T10" fmla="*/ 0 w 85"/>
                  <a:gd name="T11" fmla="*/ 108 h 125"/>
                  <a:gd name="T12" fmla="*/ 34 w 8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34" y="125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4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9" name="Freeform 1297"/>
              <p:cNvSpPr>
                <a:spLocks/>
              </p:cNvSpPr>
              <p:nvPr/>
            </p:nvSpPr>
            <p:spPr bwMode="auto">
              <a:xfrm>
                <a:off x="5904" y="3521"/>
                <a:ext cx="5" cy="11"/>
              </a:xfrm>
              <a:custGeom>
                <a:avLst/>
                <a:gdLst>
                  <a:gd name="T0" fmla="*/ 0 w 25"/>
                  <a:gd name="T1" fmla="*/ 56 h 56"/>
                  <a:gd name="T2" fmla="*/ 25 w 25"/>
                  <a:gd name="T3" fmla="*/ 2 h 56"/>
                  <a:gd name="T4" fmla="*/ 20 w 25"/>
                  <a:gd name="T5" fmla="*/ 0 h 56"/>
                  <a:gd name="T6" fmla="*/ 0 w 25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6">
                    <a:moveTo>
                      <a:pt x="0" y="56"/>
                    </a:moveTo>
                    <a:lnTo>
                      <a:pt x="25" y="2"/>
                    </a:lnTo>
                    <a:lnTo>
                      <a:pt x="2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0" name="Line 1298"/>
              <p:cNvSpPr>
                <a:spLocks noChangeShapeType="1"/>
              </p:cNvSpPr>
              <p:nvPr/>
            </p:nvSpPr>
            <p:spPr bwMode="auto">
              <a:xfrm flipH="1" flipV="1">
                <a:off x="5908" y="35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1" name="Freeform 1299"/>
              <p:cNvSpPr>
                <a:spLocks/>
              </p:cNvSpPr>
              <p:nvPr/>
            </p:nvSpPr>
            <p:spPr bwMode="auto">
              <a:xfrm>
                <a:off x="5893" y="3518"/>
                <a:ext cx="15" cy="25"/>
              </a:xfrm>
              <a:custGeom>
                <a:avLst/>
                <a:gdLst>
                  <a:gd name="T0" fmla="*/ 35 w 75"/>
                  <a:gd name="T1" fmla="*/ 126 h 126"/>
                  <a:gd name="T2" fmla="*/ 55 w 75"/>
                  <a:gd name="T3" fmla="*/ 69 h 126"/>
                  <a:gd name="T4" fmla="*/ 75 w 75"/>
                  <a:gd name="T5" fmla="*/ 13 h 126"/>
                  <a:gd name="T6" fmla="*/ 39 w 75"/>
                  <a:gd name="T7" fmla="*/ 0 h 126"/>
                  <a:gd name="T8" fmla="*/ 19 w 75"/>
                  <a:gd name="T9" fmla="*/ 57 h 126"/>
                  <a:gd name="T10" fmla="*/ 0 w 75"/>
                  <a:gd name="T11" fmla="*/ 113 h 126"/>
                  <a:gd name="T12" fmla="*/ 35 w 7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35" y="126"/>
                    </a:move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lnTo>
                      <a:pt x="19" y="57"/>
                    </a:lnTo>
                    <a:lnTo>
                      <a:pt x="0" y="113"/>
                    </a:lnTo>
                    <a:lnTo>
                      <a:pt x="35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2" name="Freeform 1300"/>
              <p:cNvSpPr>
                <a:spLocks/>
              </p:cNvSpPr>
              <p:nvPr/>
            </p:nvSpPr>
            <p:spPr bwMode="auto">
              <a:xfrm>
                <a:off x="5893" y="3518"/>
                <a:ext cx="15" cy="25"/>
              </a:xfrm>
              <a:custGeom>
                <a:avLst/>
                <a:gdLst>
                  <a:gd name="T0" fmla="*/ 35 w 75"/>
                  <a:gd name="T1" fmla="*/ 126 h 126"/>
                  <a:gd name="T2" fmla="*/ 55 w 75"/>
                  <a:gd name="T3" fmla="*/ 69 h 126"/>
                  <a:gd name="T4" fmla="*/ 75 w 75"/>
                  <a:gd name="T5" fmla="*/ 13 h 126"/>
                  <a:gd name="T6" fmla="*/ 39 w 75"/>
                  <a:gd name="T7" fmla="*/ 0 h 126"/>
                  <a:gd name="T8" fmla="*/ 19 w 75"/>
                  <a:gd name="T9" fmla="*/ 57 h 126"/>
                  <a:gd name="T10" fmla="*/ 0 w 75"/>
                  <a:gd name="T11" fmla="*/ 113 h 126"/>
                  <a:gd name="T12" fmla="*/ 35 w 7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35" y="126"/>
                    </a:move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lnTo>
                      <a:pt x="19" y="57"/>
                    </a:lnTo>
                    <a:lnTo>
                      <a:pt x="0" y="113"/>
                    </a:lnTo>
                    <a:lnTo>
                      <a:pt x="35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3" name="Freeform 1301"/>
              <p:cNvSpPr>
                <a:spLocks/>
              </p:cNvSpPr>
              <p:nvPr/>
            </p:nvSpPr>
            <p:spPr bwMode="auto">
              <a:xfrm>
                <a:off x="5885" y="3516"/>
                <a:ext cx="15" cy="25"/>
              </a:xfrm>
              <a:custGeom>
                <a:avLst/>
                <a:gdLst>
                  <a:gd name="T0" fmla="*/ 36 w 75"/>
                  <a:gd name="T1" fmla="*/ 125 h 125"/>
                  <a:gd name="T2" fmla="*/ 55 w 75"/>
                  <a:gd name="T3" fmla="*/ 69 h 125"/>
                  <a:gd name="T4" fmla="*/ 75 w 75"/>
                  <a:gd name="T5" fmla="*/ 12 h 125"/>
                  <a:gd name="T6" fmla="*/ 39 w 75"/>
                  <a:gd name="T7" fmla="*/ 0 h 125"/>
                  <a:gd name="T8" fmla="*/ 20 w 75"/>
                  <a:gd name="T9" fmla="*/ 56 h 125"/>
                  <a:gd name="T10" fmla="*/ 0 w 75"/>
                  <a:gd name="T11" fmla="*/ 112 h 125"/>
                  <a:gd name="T12" fmla="*/ 36 w 7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6" y="125"/>
                    </a:moveTo>
                    <a:lnTo>
                      <a:pt x="55" y="69"/>
                    </a:lnTo>
                    <a:lnTo>
                      <a:pt x="75" y="12"/>
                    </a:lnTo>
                    <a:lnTo>
                      <a:pt x="39" y="0"/>
                    </a:lnTo>
                    <a:lnTo>
                      <a:pt x="20" y="56"/>
                    </a:lnTo>
                    <a:lnTo>
                      <a:pt x="0" y="112"/>
                    </a:lnTo>
                    <a:lnTo>
                      <a:pt x="3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4" name="Freeform 1302"/>
              <p:cNvSpPr>
                <a:spLocks/>
              </p:cNvSpPr>
              <p:nvPr/>
            </p:nvSpPr>
            <p:spPr bwMode="auto">
              <a:xfrm>
                <a:off x="5885" y="3516"/>
                <a:ext cx="15" cy="25"/>
              </a:xfrm>
              <a:custGeom>
                <a:avLst/>
                <a:gdLst>
                  <a:gd name="T0" fmla="*/ 36 w 75"/>
                  <a:gd name="T1" fmla="*/ 125 h 125"/>
                  <a:gd name="T2" fmla="*/ 55 w 75"/>
                  <a:gd name="T3" fmla="*/ 69 h 125"/>
                  <a:gd name="T4" fmla="*/ 75 w 75"/>
                  <a:gd name="T5" fmla="*/ 12 h 125"/>
                  <a:gd name="T6" fmla="*/ 39 w 75"/>
                  <a:gd name="T7" fmla="*/ 0 h 125"/>
                  <a:gd name="T8" fmla="*/ 20 w 75"/>
                  <a:gd name="T9" fmla="*/ 56 h 125"/>
                  <a:gd name="T10" fmla="*/ 0 w 75"/>
                  <a:gd name="T11" fmla="*/ 112 h 125"/>
                  <a:gd name="T12" fmla="*/ 36 w 7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6" y="125"/>
                    </a:moveTo>
                    <a:lnTo>
                      <a:pt x="55" y="69"/>
                    </a:lnTo>
                    <a:lnTo>
                      <a:pt x="75" y="12"/>
                    </a:lnTo>
                    <a:lnTo>
                      <a:pt x="39" y="0"/>
                    </a:lnTo>
                    <a:lnTo>
                      <a:pt x="20" y="56"/>
                    </a:lnTo>
                    <a:lnTo>
                      <a:pt x="0" y="112"/>
                    </a:lnTo>
                    <a:lnTo>
                      <a:pt x="36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5" name="Freeform 1303"/>
              <p:cNvSpPr>
                <a:spLocks/>
              </p:cNvSpPr>
              <p:nvPr/>
            </p:nvSpPr>
            <p:spPr bwMode="auto">
              <a:xfrm>
                <a:off x="5889" y="3516"/>
                <a:ext cx="4" cy="11"/>
              </a:xfrm>
              <a:custGeom>
                <a:avLst/>
                <a:gdLst>
                  <a:gd name="T0" fmla="*/ 0 w 19"/>
                  <a:gd name="T1" fmla="*/ 57 h 57"/>
                  <a:gd name="T2" fmla="*/ 19 w 19"/>
                  <a:gd name="T3" fmla="*/ 1 h 57"/>
                  <a:gd name="T4" fmla="*/ 16 w 19"/>
                  <a:gd name="T5" fmla="*/ 0 h 57"/>
                  <a:gd name="T6" fmla="*/ 0 w 19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7">
                    <a:moveTo>
                      <a:pt x="0" y="57"/>
                    </a:moveTo>
                    <a:lnTo>
                      <a:pt x="19" y="1"/>
                    </a:lnTo>
                    <a:lnTo>
                      <a:pt x="1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6" name="Line 1304"/>
              <p:cNvSpPr>
                <a:spLocks noChangeShapeType="1"/>
              </p:cNvSpPr>
              <p:nvPr/>
            </p:nvSpPr>
            <p:spPr bwMode="auto">
              <a:xfrm flipH="1" flipV="1">
                <a:off x="5893" y="3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7" name="Freeform 1305"/>
              <p:cNvSpPr>
                <a:spLocks/>
              </p:cNvSpPr>
              <p:nvPr/>
            </p:nvSpPr>
            <p:spPr bwMode="auto">
              <a:xfrm>
                <a:off x="5879" y="3513"/>
                <a:ext cx="14" cy="26"/>
              </a:xfrm>
              <a:custGeom>
                <a:avLst/>
                <a:gdLst>
                  <a:gd name="T0" fmla="*/ 37 w 69"/>
                  <a:gd name="T1" fmla="*/ 126 h 126"/>
                  <a:gd name="T2" fmla="*/ 53 w 69"/>
                  <a:gd name="T3" fmla="*/ 68 h 126"/>
                  <a:gd name="T4" fmla="*/ 69 w 69"/>
                  <a:gd name="T5" fmla="*/ 11 h 126"/>
                  <a:gd name="T6" fmla="*/ 32 w 69"/>
                  <a:gd name="T7" fmla="*/ 0 h 126"/>
                  <a:gd name="T8" fmla="*/ 16 w 69"/>
                  <a:gd name="T9" fmla="*/ 58 h 126"/>
                  <a:gd name="T10" fmla="*/ 0 w 69"/>
                  <a:gd name="T11" fmla="*/ 115 h 126"/>
                  <a:gd name="T12" fmla="*/ 37 w 69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7" y="126"/>
                    </a:move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8" name="Freeform 1306"/>
              <p:cNvSpPr>
                <a:spLocks/>
              </p:cNvSpPr>
              <p:nvPr/>
            </p:nvSpPr>
            <p:spPr bwMode="auto">
              <a:xfrm>
                <a:off x="5879" y="3513"/>
                <a:ext cx="14" cy="26"/>
              </a:xfrm>
              <a:custGeom>
                <a:avLst/>
                <a:gdLst>
                  <a:gd name="T0" fmla="*/ 37 w 69"/>
                  <a:gd name="T1" fmla="*/ 126 h 126"/>
                  <a:gd name="T2" fmla="*/ 53 w 69"/>
                  <a:gd name="T3" fmla="*/ 68 h 126"/>
                  <a:gd name="T4" fmla="*/ 69 w 69"/>
                  <a:gd name="T5" fmla="*/ 11 h 126"/>
                  <a:gd name="T6" fmla="*/ 32 w 69"/>
                  <a:gd name="T7" fmla="*/ 0 h 126"/>
                  <a:gd name="T8" fmla="*/ 16 w 69"/>
                  <a:gd name="T9" fmla="*/ 58 h 126"/>
                  <a:gd name="T10" fmla="*/ 0 w 69"/>
                  <a:gd name="T11" fmla="*/ 115 h 126"/>
                  <a:gd name="T12" fmla="*/ 37 w 69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7" y="126"/>
                    </a:move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9" name="Freeform 1307"/>
              <p:cNvSpPr>
                <a:spLocks/>
              </p:cNvSpPr>
              <p:nvPr/>
            </p:nvSpPr>
            <p:spPr bwMode="auto">
              <a:xfrm>
                <a:off x="5882" y="3513"/>
                <a:ext cx="3" cy="12"/>
              </a:xfrm>
              <a:custGeom>
                <a:avLst/>
                <a:gdLst>
                  <a:gd name="T0" fmla="*/ 0 w 16"/>
                  <a:gd name="T1" fmla="*/ 58 h 58"/>
                  <a:gd name="T2" fmla="*/ 16 w 16"/>
                  <a:gd name="T3" fmla="*/ 0 h 58"/>
                  <a:gd name="T4" fmla="*/ 13 w 16"/>
                  <a:gd name="T5" fmla="*/ 0 h 58"/>
                  <a:gd name="T6" fmla="*/ 0 w 1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0" y="58"/>
                    </a:moveTo>
                    <a:lnTo>
                      <a:pt x="16" y="0"/>
                    </a:lnTo>
                    <a:lnTo>
                      <a:pt x="13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0" name="Line 1308"/>
              <p:cNvSpPr>
                <a:spLocks noChangeShapeType="1"/>
              </p:cNvSpPr>
              <p:nvPr/>
            </p:nvSpPr>
            <p:spPr bwMode="auto">
              <a:xfrm flipH="1">
                <a:off x="5885" y="35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1" name="Freeform 1309"/>
              <p:cNvSpPr>
                <a:spLocks/>
              </p:cNvSpPr>
              <p:nvPr/>
            </p:nvSpPr>
            <p:spPr bwMode="auto">
              <a:xfrm>
                <a:off x="5872" y="3512"/>
                <a:ext cx="13" cy="24"/>
              </a:xfrm>
              <a:custGeom>
                <a:avLst/>
                <a:gdLst>
                  <a:gd name="T0" fmla="*/ 36 w 62"/>
                  <a:gd name="T1" fmla="*/ 123 h 123"/>
                  <a:gd name="T2" fmla="*/ 49 w 62"/>
                  <a:gd name="T3" fmla="*/ 66 h 123"/>
                  <a:gd name="T4" fmla="*/ 62 w 62"/>
                  <a:gd name="T5" fmla="*/ 8 h 123"/>
                  <a:gd name="T6" fmla="*/ 25 w 62"/>
                  <a:gd name="T7" fmla="*/ 0 h 123"/>
                  <a:gd name="T8" fmla="*/ 12 w 62"/>
                  <a:gd name="T9" fmla="*/ 58 h 123"/>
                  <a:gd name="T10" fmla="*/ 0 w 62"/>
                  <a:gd name="T11" fmla="*/ 115 h 123"/>
                  <a:gd name="T12" fmla="*/ 36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6" y="123"/>
                    </a:move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2" y="58"/>
                    </a:lnTo>
                    <a:lnTo>
                      <a:pt x="0" y="115"/>
                    </a:lnTo>
                    <a:lnTo>
                      <a:pt x="36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2" name="Freeform 1310"/>
              <p:cNvSpPr>
                <a:spLocks/>
              </p:cNvSpPr>
              <p:nvPr/>
            </p:nvSpPr>
            <p:spPr bwMode="auto">
              <a:xfrm>
                <a:off x="5872" y="3512"/>
                <a:ext cx="13" cy="24"/>
              </a:xfrm>
              <a:custGeom>
                <a:avLst/>
                <a:gdLst>
                  <a:gd name="T0" fmla="*/ 36 w 62"/>
                  <a:gd name="T1" fmla="*/ 123 h 123"/>
                  <a:gd name="T2" fmla="*/ 49 w 62"/>
                  <a:gd name="T3" fmla="*/ 66 h 123"/>
                  <a:gd name="T4" fmla="*/ 62 w 62"/>
                  <a:gd name="T5" fmla="*/ 8 h 123"/>
                  <a:gd name="T6" fmla="*/ 25 w 62"/>
                  <a:gd name="T7" fmla="*/ 0 h 123"/>
                  <a:gd name="T8" fmla="*/ 12 w 62"/>
                  <a:gd name="T9" fmla="*/ 58 h 123"/>
                  <a:gd name="T10" fmla="*/ 0 w 62"/>
                  <a:gd name="T11" fmla="*/ 115 h 123"/>
                  <a:gd name="T12" fmla="*/ 36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6" y="123"/>
                    </a:move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2" y="58"/>
                    </a:lnTo>
                    <a:lnTo>
                      <a:pt x="0" y="115"/>
                    </a:lnTo>
                    <a:lnTo>
                      <a:pt x="36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3" name="Freeform 1311"/>
              <p:cNvSpPr>
                <a:spLocks/>
              </p:cNvSpPr>
              <p:nvPr/>
            </p:nvSpPr>
            <p:spPr bwMode="auto">
              <a:xfrm>
                <a:off x="5875" y="3512"/>
                <a:ext cx="2" cy="11"/>
              </a:xfrm>
              <a:custGeom>
                <a:avLst/>
                <a:gdLst>
                  <a:gd name="T0" fmla="*/ 0 w 13"/>
                  <a:gd name="T1" fmla="*/ 59 h 59"/>
                  <a:gd name="T2" fmla="*/ 13 w 13"/>
                  <a:gd name="T3" fmla="*/ 1 h 59"/>
                  <a:gd name="T4" fmla="*/ 9 w 13"/>
                  <a:gd name="T5" fmla="*/ 0 h 59"/>
                  <a:gd name="T6" fmla="*/ 0 w 1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0" y="59"/>
                    </a:moveTo>
                    <a:lnTo>
                      <a:pt x="13" y="1"/>
                    </a:lnTo>
                    <a:lnTo>
                      <a:pt x="9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4" name="Line 1312"/>
              <p:cNvSpPr>
                <a:spLocks noChangeShapeType="1"/>
              </p:cNvSpPr>
              <p:nvPr/>
            </p:nvSpPr>
            <p:spPr bwMode="auto">
              <a:xfrm flipH="1" flipV="1">
                <a:off x="5876" y="35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5" name="Freeform 1313"/>
              <p:cNvSpPr>
                <a:spLocks/>
              </p:cNvSpPr>
              <p:nvPr/>
            </p:nvSpPr>
            <p:spPr bwMode="auto">
              <a:xfrm>
                <a:off x="5865" y="3510"/>
                <a:ext cx="11" cy="25"/>
              </a:xfrm>
              <a:custGeom>
                <a:avLst/>
                <a:gdLst>
                  <a:gd name="T0" fmla="*/ 37 w 55"/>
                  <a:gd name="T1" fmla="*/ 123 h 123"/>
                  <a:gd name="T2" fmla="*/ 46 w 55"/>
                  <a:gd name="T3" fmla="*/ 65 h 123"/>
                  <a:gd name="T4" fmla="*/ 55 w 55"/>
                  <a:gd name="T5" fmla="*/ 6 h 123"/>
                  <a:gd name="T6" fmla="*/ 19 w 55"/>
                  <a:gd name="T7" fmla="*/ 0 h 123"/>
                  <a:gd name="T8" fmla="*/ 9 w 55"/>
                  <a:gd name="T9" fmla="*/ 59 h 123"/>
                  <a:gd name="T10" fmla="*/ 0 w 55"/>
                  <a:gd name="T11" fmla="*/ 118 h 123"/>
                  <a:gd name="T12" fmla="*/ 37 w 55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37" y="123"/>
                    </a:moveTo>
                    <a:lnTo>
                      <a:pt x="46" y="65"/>
                    </a:lnTo>
                    <a:lnTo>
                      <a:pt x="55" y="6"/>
                    </a:lnTo>
                    <a:lnTo>
                      <a:pt x="19" y="0"/>
                    </a:lnTo>
                    <a:lnTo>
                      <a:pt x="9" y="59"/>
                    </a:lnTo>
                    <a:lnTo>
                      <a:pt x="0" y="118"/>
                    </a:ln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6" name="Freeform 1314"/>
              <p:cNvSpPr>
                <a:spLocks/>
              </p:cNvSpPr>
              <p:nvPr/>
            </p:nvSpPr>
            <p:spPr bwMode="auto">
              <a:xfrm>
                <a:off x="5865" y="3510"/>
                <a:ext cx="11" cy="25"/>
              </a:xfrm>
              <a:custGeom>
                <a:avLst/>
                <a:gdLst>
                  <a:gd name="T0" fmla="*/ 37 w 55"/>
                  <a:gd name="T1" fmla="*/ 123 h 123"/>
                  <a:gd name="T2" fmla="*/ 46 w 55"/>
                  <a:gd name="T3" fmla="*/ 65 h 123"/>
                  <a:gd name="T4" fmla="*/ 55 w 55"/>
                  <a:gd name="T5" fmla="*/ 6 h 123"/>
                  <a:gd name="T6" fmla="*/ 19 w 55"/>
                  <a:gd name="T7" fmla="*/ 0 h 123"/>
                  <a:gd name="T8" fmla="*/ 9 w 55"/>
                  <a:gd name="T9" fmla="*/ 59 h 123"/>
                  <a:gd name="T10" fmla="*/ 0 w 55"/>
                  <a:gd name="T11" fmla="*/ 118 h 123"/>
                  <a:gd name="T12" fmla="*/ 37 w 55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37" y="123"/>
                    </a:moveTo>
                    <a:lnTo>
                      <a:pt x="46" y="65"/>
                    </a:lnTo>
                    <a:lnTo>
                      <a:pt x="55" y="6"/>
                    </a:lnTo>
                    <a:lnTo>
                      <a:pt x="19" y="0"/>
                    </a:lnTo>
                    <a:lnTo>
                      <a:pt x="9" y="59"/>
                    </a:lnTo>
                    <a:lnTo>
                      <a:pt x="0" y="118"/>
                    </a:lnTo>
                    <a:lnTo>
                      <a:pt x="37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7" name="Freeform 1315"/>
              <p:cNvSpPr>
                <a:spLocks/>
              </p:cNvSpPr>
              <p:nvPr/>
            </p:nvSpPr>
            <p:spPr bwMode="auto">
              <a:xfrm>
                <a:off x="5867" y="3510"/>
                <a:ext cx="2" cy="12"/>
              </a:xfrm>
              <a:custGeom>
                <a:avLst/>
                <a:gdLst>
                  <a:gd name="T0" fmla="*/ 0 w 10"/>
                  <a:gd name="T1" fmla="*/ 59 h 59"/>
                  <a:gd name="T2" fmla="*/ 10 w 10"/>
                  <a:gd name="T3" fmla="*/ 0 h 59"/>
                  <a:gd name="T4" fmla="*/ 7 w 10"/>
                  <a:gd name="T5" fmla="*/ 0 h 59"/>
                  <a:gd name="T6" fmla="*/ 0 w 10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0" y="59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8" name="Line 1316"/>
              <p:cNvSpPr>
                <a:spLocks noChangeShapeType="1"/>
              </p:cNvSpPr>
              <p:nvPr/>
            </p:nvSpPr>
            <p:spPr bwMode="auto">
              <a:xfrm flipH="1">
                <a:off x="5869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9" name="Freeform 1317"/>
              <p:cNvSpPr>
                <a:spLocks/>
              </p:cNvSpPr>
              <p:nvPr/>
            </p:nvSpPr>
            <p:spPr bwMode="auto">
              <a:xfrm>
                <a:off x="5858" y="3510"/>
                <a:ext cx="11" cy="24"/>
              </a:xfrm>
              <a:custGeom>
                <a:avLst/>
                <a:gdLst>
                  <a:gd name="T0" fmla="*/ 38 w 51"/>
                  <a:gd name="T1" fmla="*/ 122 h 122"/>
                  <a:gd name="T2" fmla="*/ 44 w 51"/>
                  <a:gd name="T3" fmla="*/ 63 h 122"/>
                  <a:gd name="T4" fmla="*/ 51 w 51"/>
                  <a:gd name="T5" fmla="*/ 4 h 122"/>
                  <a:gd name="T6" fmla="*/ 13 w 51"/>
                  <a:gd name="T7" fmla="*/ 0 h 122"/>
                  <a:gd name="T8" fmla="*/ 6 w 51"/>
                  <a:gd name="T9" fmla="*/ 58 h 122"/>
                  <a:gd name="T10" fmla="*/ 0 w 51"/>
                  <a:gd name="T11" fmla="*/ 117 h 122"/>
                  <a:gd name="T12" fmla="*/ 38 w 5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38" y="122"/>
                    </a:moveTo>
                    <a:lnTo>
                      <a:pt x="44" y="63"/>
                    </a:lnTo>
                    <a:lnTo>
                      <a:pt x="51" y="4"/>
                    </a:lnTo>
                    <a:lnTo>
                      <a:pt x="13" y="0"/>
                    </a:lnTo>
                    <a:lnTo>
                      <a:pt x="6" y="58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0" name="Freeform 1318"/>
              <p:cNvSpPr>
                <a:spLocks/>
              </p:cNvSpPr>
              <p:nvPr/>
            </p:nvSpPr>
            <p:spPr bwMode="auto">
              <a:xfrm>
                <a:off x="5858" y="3510"/>
                <a:ext cx="11" cy="24"/>
              </a:xfrm>
              <a:custGeom>
                <a:avLst/>
                <a:gdLst>
                  <a:gd name="T0" fmla="*/ 38 w 51"/>
                  <a:gd name="T1" fmla="*/ 122 h 122"/>
                  <a:gd name="T2" fmla="*/ 44 w 51"/>
                  <a:gd name="T3" fmla="*/ 63 h 122"/>
                  <a:gd name="T4" fmla="*/ 51 w 51"/>
                  <a:gd name="T5" fmla="*/ 4 h 122"/>
                  <a:gd name="T6" fmla="*/ 13 w 51"/>
                  <a:gd name="T7" fmla="*/ 0 h 122"/>
                  <a:gd name="T8" fmla="*/ 6 w 51"/>
                  <a:gd name="T9" fmla="*/ 58 h 122"/>
                  <a:gd name="T10" fmla="*/ 0 w 51"/>
                  <a:gd name="T11" fmla="*/ 117 h 122"/>
                  <a:gd name="T12" fmla="*/ 38 w 5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38" y="122"/>
                    </a:moveTo>
                    <a:lnTo>
                      <a:pt x="44" y="63"/>
                    </a:lnTo>
                    <a:lnTo>
                      <a:pt x="51" y="4"/>
                    </a:lnTo>
                    <a:lnTo>
                      <a:pt x="13" y="0"/>
                    </a:lnTo>
                    <a:lnTo>
                      <a:pt x="6" y="58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1" name="Freeform 1319"/>
              <p:cNvSpPr>
                <a:spLocks/>
              </p:cNvSpPr>
              <p:nvPr/>
            </p:nvSpPr>
            <p:spPr bwMode="auto">
              <a:xfrm>
                <a:off x="5860" y="3510"/>
                <a:ext cx="1" cy="11"/>
              </a:xfrm>
              <a:custGeom>
                <a:avLst/>
                <a:gdLst>
                  <a:gd name="T0" fmla="*/ 0 w 7"/>
                  <a:gd name="T1" fmla="*/ 58 h 58"/>
                  <a:gd name="T2" fmla="*/ 7 w 7"/>
                  <a:gd name="T3" fmla="*/ 0 h 58"/>
                  <a:gd name="T4" fmla="*/ 6 w 7"/>
                  <a:gd name="T5" fmla="*/ 0 h 58"/>
                  <a:gd name="T6" fmla="*/ 0 w 7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0" y="58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2" name="Line 1320"/>
              <p:cNvSpPr>
                <a:spLocks noChangeShapeType="1"/>
              </p:cNvSpPr>
              <p:nvPr/>
            </p:nvSpPr>
            <p:spPr bwMode="auto">
              <a:xfrm flipH="1">
                <a:off x="5861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3" name="Freeform 1321"/>
              <p:cNvSpPr>
                <a:spLocks/>
              </p:cNvSpPr>
              <p:nvPr/>
            </p:nvSpPr>
            <p:spPr bwMode="auto">
              <a:xfrm>
                <a:off x="5851" y="3509"/>
                <a:ext cx="10" cy="24"/>
              </a:xfrm>
              <a:custGeom>
                <a:avLst/>
                <a:gdLst>
                  <a:gd name="T0" fmla="*/ 38 w 49"/>
                  <a:gd name="T1" fmla="*/ 121 h 121"/>
                  <a:gd name="T2" fmla="*/ 43 w 49"/>
                  <a:gd name="T3" fmla="*/ 62 h 121"/>
                  <a:gd name="T4" fmla="*/ 49 w 49"/>
                  <a:gd name="T5" fmla="*/ 4 h 121"/>
                  <a:gd name="T6" fmla="*/ 11 w 49"/>
                  <a:gd name="T7" fmla="*/ 0 h 121"/>
                  <a:gd name="T8" fmla="*/ 6 w 49"/>
                  <a:gd name="T9" fmla="*/ 59 h 121"/>
                  <a:gd name="T10" fmla="*/ 0 w 49"/>
                  <a:gd name="T11" fmla="*/ 118 h 121"/>
                  <a:gd name="T12" fmla="*/ 38 w 49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21">
                    <a:moveTo>
                      <a:pt x="38" y="121"/>
                    </a:moveTo>
                    <a:lnTo>
                      <a:pt x="43" y="62"/>
                    </a:lnTo>
                    <a:lnTo>
                      <a:pt x="49" y="4"/>
                    </a:lnTo>
                    <a:lnTo>
                      <a:pt x="11" y="0"/>
                    </a:lnTo>
                    <a:lnTo>
                      <a:pt x="6" y="59"/>
                    </a:lnTo>
                    <a:lnTo>
                      <a:pt x="0" y="118"/>
                    </a:lnTo>
                    <a:lnTo>
                      <a:pt x="38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4" name="Freeform 1322"/>
              <p:cNvSpPr>
                <a:spLocks/>
              </p:cNvSpPr>
              <p:nvPr/>
            </p:nvSpPr>
            <p:spPr bwMode="auto">
              <a:xfrm>
                <a:off x="5851" y="3509"/>
                <a:ext cx="10" cy="24"/>
              </a:xfrm>
              <a:custGeom>
                <a:avLst/>
                <a:gdLst>
                  <a:gd name="T0" fmla="*/ 38 w 49"/>
                  <a:gd name="T1" fmla="*/ 121 h 121"/>
                  <a:gd name="T2" fmla="*/ 43 w 49"/>
                  <a:gd name="T3" fmla="*/ 62 h 121"/>
                  <a:gd name="T4" fmla="*/ 49 w 49"/>
                  <a:gd name="T5" fmla="*/ 4 h 121"/>
                  <a:gd name="T6" fmla="*/ 11 w 49"/>
                  <a:gd name="T7" fmla="*/ 0 h 121"/>
                  <a:gd name="T8" fmla="*/ 6 w 49"/>
                  <a:gd name="T9" fmla="*/ 59 h 121"/>
                  <a:gd name="T10" fmla="*/ 0 w 49"/>
                  <a:gd name="T11" fmla="*/ 118 h 121"/>
                  <a:gd name="T12" fmla="*/ 38 w 49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21">
                    <a:moveTo>
                      <a:pt x="38" y="121"/>
                    </a:moveTo>
                    <a:lnTo>
                      <a:pt x="43" y="62"/>
                    </a:lnTo>
                    <a:lnTo>
                      <a:pt x="49" y="4"/>
                    </a:lnTo>
                    <a:lnTo>
                      <a:pt x="11" y="0"/>
                    </a:lnTo>
                    <a:lnTo>
                      <a:pt x="6" y="59"/>
                    </a:lnTo>
                    <a:lnTo>
                      <a:pt x="0" y="118"/>
                    </a:lnTo>
                    <a:lnTo>
                      <a:pt x="38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5" name="Freeform 1323"/>
              <p:cNvSpPr>
                <a:spLocks/>
              </p:cNvSpPr>
              <p:nvPr/>
            </p:nvSpPr>
            <p:spPr bwMode="auto">
              <a:xfrm>
                <a:off x="5852" y="3509"/>
                <a:ext cx="1" cy="12"/>
              </a:xfrm>
              <a:custGeom>
                <a:avLst/>
                <a:gdLst>
                  <a:gd name="T0" fmla="*/ 0 w 5"/>
                  <a:gd name="T1" fmla="*/ 59 h 59"/>
                  <a:gd name="T2" fmla="*/ 5 w 5"/>
                  <a:gd name="T3" fmla="*/ 0 h 59"/>
                  <a:gd name="T4" fmla="*/ 2 w 5"/>
                  <a:gd name="T5" fmla="*/ 0 h 59"/>
                  <a:gd name="T6" fmla="*/ 0 w 5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0" y="59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6" name="Line 1324"/>
              <p:cNvSpPr>
                <a:spLocks noChangeShapeType="1"/>
              </p:cNvSpPr>
              <p:nvPr/>
            </p:nvSpPr>
            <p:spPr bwMode="auto">
              <a:xfrm flipH="1">
                <a:off x="5853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7" name="Freeform 1325"/>
              <p:cNvSpPr>
                <a:spLocks/>
              </p:cNvSpPr>
              <p:nvPr/>
            </p:nvSpPr>
            <p:spPr bwMode="auto">
              <a:xfrm>
                <a:off x="5844" y="3509"/>
                <a:ext cx="9" cy="23"/>
              </a:xfrm>
              <a:custGeom>
                <a:avLst/>
                <a:gdLst>
                  <a:gd name="T0" fmla="*/ 37 w 42"/>
                  <a:gd name="T1" fmla="*/ 119 h 119"/>
                  <a:gd name="T2" fmla="*/ 40 w 42"/>
                  <a:gd name="T3" fmla="*/ 60 h 119"/>
                  <a:gd name="T4" fmla="*/ 42 w 42"/>
                  <a:gd name="T5" fmla="*/ 1 h 119"/>
                  <a:gd name="T6" fmla="*/ 5 w 42"/>
                  <a:gd name="T7" fmla="*/ 0 h 119"/>
                  <a:gd name="T8" fmla="*/ 3 w 42"/>
                  <a:gd name="T9" fmla="*/ 59 h 119"/>
                  <a:gd name="T10" fmla="*/ 0 w 42"/>
                  <a:gd name="T11" fmla="*/ 117 h 119"/>
                  <a:gd name="T12" fmla="*/ 37 w 4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37" y="119"/>
                    </a:moveTo>
                    <a:lnTo>
                      <a:pt x="40" y="60"/>
                    </a:lnTo>
                    <a:lnTo>
                      <a:pt x="42" y="1"/>
                    </a:lnTo>
                    <a:lnTo>
                      <a:pt x="5" y="0"/>
                    </a:lnTo>
                    <a:lnTo>
                      <a:pt x="3" y="59"/>
                    </a:lnTo>
                    <a:lnTo>
                      <a:pt x="0" y="117"/>
                    </a:lnTo>
                    <a:lnTo>
                      <a:pt x="37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8" name="Freeform 1326"/>
              <p:cNvSpPr>
                <a:spLocks/>
              </p:cNvSpPr>
              <p:nvPr/>
            </p:nvSpPr>
            <p:spPr bwMode="auto">
              <a:xfrm>
                <a:off x="5844" y="3509"/>
                <a:ext cx="9" cy="23"/>
              </a:xfrm>
              <a:custGeom>
                <a:avLst/>
                <a:gdLst>
                  <a:gd name="T0" fmla="*/ 37 w 42"/>
                  <a:gd name="T1" fmla="*/ 119 h 119"/>
                  <a:gd name="T2" fmla="*/ 40 w 42"/>
                  <a:gd name="T3" fmla="*/ 60 h 119"/>
                  <a:gd name="T4" fmla="*/ 42 w 42"/>
                  <a:gd name="T5" fmla="*/ 1 h 119"/>
                  <a:gd name="T6" fmla="*/ 5 w 42"/>
                  <a:gd name="T7" fmla="*/ 0 h 119"/>
                  <a:gd name="T8" fmla="*/ 3 w 42"/>
                  <a:gd name="T9" fmla="*/ 59 h 119"/>
                  <a:gd name="T10" fmla="*/ 0 w 42"/>
                  <a:gd name="T11" fmla="*/ 117 h 119"/>
                  <a:gd name="T12" fmla="*/ 37 w 4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37" y="119"/>
                    </a:moveTo>
                    <a:lnTo>
                      <a:pt x="40" y="60"/>
                    </a:lnTo>
                    <a:lnTo>
                      <a:pt x="42" y="1"/>
                    </a:lnTo>
                    <a:lnTo>
                      <a:pt x="5" y="0"/>
                    </a:lnTo>
                    <a:lnTo>
                      <a:pt x="3" y="59"/>
                    </a:lnTo>
                    <a:lnTo>
                      <a:pt x="0" y="117"/>
                    </a:lnTo>
                    <a:lnTo>
                      <a:pt x="37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9" name="Freeform 1327"/>
              <p:cNvSpPr>
                <a:spLocks/>
              </p:cNvSpPr>
              <p:nvPr/>
            </p:nvSpPr>
            <p:spPr bwMode="auto">
              <a:xfrm>
                <a:off x="5844" y="3509"/>
                <a:ext cx="1" cy="11"/>
              </a:xfrm>
              <a:custGeom>
                <a:avLst/>
                <a:gdLst>
                  <a:gd name="T0" fmla="*/ 3 w 5"/>
                  <a:gd name="T1" fmla="*/ 59 h 59"/>
                  <a:gd name="T2" fmla="*/ 5 w 5"/>
                  <a:gd name="T3" fmla="*/ 0 h 59"/>
                  <a:gd name="T4" fmla="*/ 0 w 5"/>
                  <a:gd name="T5" fmla="*/ 0 h 59"/>
                  <a:gd name="T6" fmla="*/ 3 w 5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3" y="59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0" name="Line 1328"/>
              <p:cNvSpPr>
                <a:spLocks noChangeShapeType="1"/>
              </p:cNvSpPr>
              <p:nvPr/>
            </p:nvSpPr>
            <p:spPr bwMode="auto">
              <a:xfrm flipH="1">
                <a:off x="5844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1" name="Freeform 1329"/>
              <p:cNvSpPr>
                <a:spLocks/>
              </p:cNvSpPr>
              <p:nvPr/>
            </p:nvSpPr>
            <p:spPr bwMode="auto">
              <a:xfrm>
                <a:off x="5837" y="3509"/>
                <a:ext cx="8" cy="23"/>
              </a:xfrm>
              <a:custGeom>
                <a:avLst/>
                <a:gdLst>
                  <a:gd name="T0" fmla="*/ 42 w 42"/>
                  <a:gd name="T1" fmla="*/ 117 h 119"/>
                  <a:gd name="T2" fmla="*/ 40 w 42"/>
                  <a:gd name="T3" fmla="*/ 59 h 119"/>
                  <a:gd name="T4" fmla="*/ 37 w 42"/>
                  <a:gd name="T5" fmla="*/ 0 h 119"/>
                  <a:gd name="T6" fmla="*/ 0 w 42"/>
                  <a:gd name="T7" fmla="*/ 1 h 119"/>
                  <a:gd name="T8" fmla="*/ 2 w 42"/>
                  <a:gd name="T9" fmla="*/ 60 h 119"/>
                  <a:gd name="T10" fmla="*/ 4 w 42"/>
                  <a:gd name="T11" fmla="*/ 119 h 119"/>
                  <a:gd name="T12" fmla="*/ 42 w 42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42" y="117"/>
                    </a:moveTo>
                    <a:lnTo>
                      <a:pt x="40" y="59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9"/>
                    </a:lnTo>
                    <a:lnTo>
                      <a:pt x="4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2" name="Freeform 1330"/>
              <p:cNvSpPr>
                <a:spLocks/>
              </p:cNvSpPr>
              <p:nvPr/>
            </p:nvSpPr>
            <p:spPr bwMode="auto">
              <a:xfrm>
                <a:off x="5837" y="3509"/>
                <a:ext cx="8" cy="23"/>
              </a:xfrm>
              <a:custGeom>
                <a:avLst/>
                <a:gdLst>
                  <a:gd name="T0" fmla="*/ 42 w 42"/>
                  <a:gd name="T1" fmla="*/ 117 h 119"/>
                  <a:gd name="T2" fmla="*/ 40 w 42"/>
                  <a:gd name="T3" fmla="*/ 59 h 119"/>
                  <a:gd name="T4" fmla="*/ 37 w 42"/>
                  <a:gd name="T5" fmla="*/ 0 h 119"/>
                  <a:gd name="T6" fmla="*/ 0 w 42"/>
                  <a:gd name="T7" fmla="*/ 1 h 119"/>
                  <a:gd name="T8" fmla="*/ 2 w 42"/>
                  <a:gd name="T9" fmla="*/ 60 h 119"/>
                  <a:gd name="T10" fmla="*/ 4 w 42"/>
                  <a:gd name="T11" fmla="*/ 119 h 119"/>
                  <a:gd name="T12" fmla="*/ 42 w 42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42" y="117"/>
                    </a:moveTo>
                    <a:lnTo>
                      <a:pt x="40" y="59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9"/>
                    </a:lnTo>
                    <a:lnTo>
                      <a:pt x="4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3" name="Freeform 1331"/>
              <p:cNvSpPr>
                <a:spLocks/>
              </p:cNvSpPr>
              <p:nvPr/>
            </p:nvSpPr>
            <p:spPr bwMode="auto">
              <a:xfrm>
                <a:off x="5836" y="3509"/>
                <a:ext cx="1" cy="12"/>
              </a:xfrm>
              <a:custGeom>
                <a:avLst/>
                <a:gdLst>
                  <a:gd name="T0" fmla="*/ 6 w 6"/>
                  <a:gd name="T1" fmla="*/ 59 h 59"/>
                  <a:gd name="T2" fmla="*/ 4 w 6"/>
                  <a:gd name="T3" fmla="*/ 0 h 59"/>
                  <a:gd name="T4" fmla="*/ 0 w 6"/>
                  <a:gd name="T5" fmla="*/ 0 h 59"/>
                  <a:gd name="T6" fmla="*/ 6 w 6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6" y="59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4" name="Line 1332"/>
              <p:cNvSpPr>
                <a:spLocks noChangeShapeType="1"/>
              </p:cNvSpPr>
              <p:nvPr/>
            </p:nvSpPr>
            <p:spPr bwMode="auto">
              <a:xfrm flipH="1">
                <a:off x="5836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5" name="Freeform 1333"/>
              <p:cNvSpPr>
                <a:spLocks/>
              </p:cNvSpPr>
              <p:nvPr/>
            </p:nvSpPr>
            <p:spPr bwMode="auto">
              <a:xfrm>
                <a:off x="5828" y="3509"/>
                <a:ext cx="10" cy="24"/>
              </a:xfrm>
              <a:custGeom>
                <a:avLst/>
                <a:gdLst>
                  <a:gd name="T0" fmla="*/ 50 w 50"/>
                  <a:gd name="T1" fmla="*/ 118 h 121"/>
                  <a:gd name="T2" fmla="*/ 44 w 50"/>
                  <a:gd name="T3" fmla="*/ 59 h 121"/>
                  <a:gd name="T4" fmla="*/ 38 w 50"/>
                  <a:gd name="T5" fmla="*/ 0 h 121"/>
                  <a:gd name="T6" fmla="*/ 0 w 50"/>
                  <a:gd name="T7" fmla="*/ 4 h 121"/>
                  <a:gd name="T8" fmla="*/ 6 w 50"/>
                  <a:gd name="T9" fmla="*/ 62 h 121"/>
                  <a:gd name="T10" fmla="*/ 12 w 50"/>
                  <a:gd name="T11" fmla="*/ 121 h 121"/>
                  <a:gd name="T12" fmla="*/ 50 w 50"/>
                  <a:gd name="T13" fmla="*/ 1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8"/>
                    </a:moveTo>
                    <a:lnTo>
                      <a:pt x="44" y="59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6" y="62"/>
                    </a:lnTo>
                    <a:lnTo>
                      <a:pt x="12" y="121"/>
                    </a:lnTo>
                    <a:lnTo>
                      <a:pt x="50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6" name="Freeform 1334"/>
              <p:cNvSpPr>
                <a:spLocks/>
              </p:cNvSpPr>
              <p:nvPr/>
            </p:nvSpPr>
            <p:spPr bwMode="auto">
              <a:xfrm>
                <a:off x="5828" y="3509"/>
                <a:ext cx="10" cy="24"/>
              </a:xfrm>
              <a:custGeom>
                <a:avLst/>
                <a:gdLst>
                  <a:gd name="T0" fmla="*/ 50 w 50"/>
                  <a:gd name="T1" fmla="*/ 118 h 121"/>
                  <a:gd name="T2" fmla="*/ 44 w 50"/>
                  <a:gd name="T3" fmla="*/ 59 h 121"/>
                  <a:gd name="T4" fmla="*/ 38 w 50"/>
                  <a:gd name="T5" fmla="*/ 0 h 121"/>
                  <a:gd name="T6" fmla="*/ 0 w 50"/>
                  <a:gd name="T7" fmla="*/ 4 h 121"/>
                  <a:gd name="T8" fmla="*/ 6 w 50"/>
                  <a:gd name="T9" fmla="*/ 62 h 121"/>
                  <a:gd name="T10" fmla="*/ 12 w 50"/>
                  <a:gd name="T11" fmla="*/ 121 h 121"/>
                  <a:gd name="T12" fmla="*/ 50 w 50"/>
                  <a:gd name="T13" fmla="*/ 1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8"/>
                    </a:moveTo>
                    <a:lnTo>
                      <a:pt x="44" y="59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6" y="62"/>
                    </a:lnTo>
                    <a:lnTo>
                      <a:pt x="12" y="121"/>
                    </a:lnTo>
                    <a:lnTo>
                      <a:pt x="50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7" name="Freeform 1335"/>
              <p:cNvSpPr>
                <a:spLocks/>
              </p:cNvSpPr>
              <p:nvPr/>
            </p:nvSpPr>
            <p:spPr bwMode="auto">
              <a:xfrm>
                <a:off x="5828" y="3510"/>
                <a:ext cx="2" cy="11"/>
              </a:xfrm>
              <a:custGeom>
                <a:avLst/>
                <a:gdLst>
                  <a:gd name="T0" fmla="*/ 7 w 7"/>
                  <a:gd name="T1" fmla="*/ 58 h 58"/>
                  <a:gd name="T2" fmla="*/ 1 w 7"/>
                  <a:gd name="T3" fmla="*/ 0 h 58"/>
                  <a:gd name="T4" fmla="*/ 0 w 7"/>
                  <a:gd name="T5" fmla="*/ 0 h 58"/>
                  <a:gd name="T6" fmla="*/ 7 w 7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7" y="5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8" name="Line 1336"/>
              <p:cNvSpPr>
                <a:spLocks noChangeShapeType="1"/>
              </p:cNvSpPr>
              <p:nvPr/>
            </p:nvSpPr>
            <p:spPr bwMode="auto">
              <a:xfrm flipH="1">
                <a:off x="5828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9" name="Freeform 1337"/>
              <p:cNvSpPr>
                <a:spLocks/>
              </p:cNvSpPr>
              <p:nvPr/>
            </p:nvSpPr>
            <p:spPr bwMode="auto">
              <a:xfrm>
                <a:off x="5821" y="3510"/>
                <a:ext cx="10" cy="24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8 h 122"/>
                  <a:gd name="T4" fmla="*/ 38 w 52"/>
                  <a:gd name="T5" fmla="*/ 0 h 122"/>
                  <a:gd name="T6" fmla="*/ 0 w 52"/>
                  <a:gd name="T7" fmla="*/ 4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0" name="Freeform 1338"/>
              <p:cNvSpPr>
                <a:spLocks/>
              </p:cNvSpPr>
              <p:nvPr/>
            </p:nvSpPr>
            <p:spPr bwMode="auto">
              <a:xfrm>
                <a:off x="5821" y="3510"/>
                <a:ext cx="10" cy="24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8 h 122"/>
                  <a:gd name="T4" fmla="*/ 38 w 52"/>
                  <a:gd name="T5" fmla="*/ 0 h 122"/>
                  <a:gd name="T6" fmla="*/ 0 w 52"/>
                  <a:gd name="T7" fmla="*/ 4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" name="Freeform 1339"/>
              <p:cNvSpPr>
                <a:spLocks/>
              </p:cNvSpPr>
              <p:nvPr/>
            </p:nvSpPr>
            <p:spPr bwMode="auto">
              <a:xfrm>
                <a:off x="5820" y="3510"/>
                <a:ext cx="2" cy="12"/>
              </a:xfrm>
              <a:custGeom>
                <a:avLst/>
                <a:gdLst>
                  <a:gd name="T0" fmla="*/ 9 w 9"/>
                  <a:gd name="T1" fmla="*/ 59 h 59"/>
                  <a:gd name="T2" fmla="*/ 2 w 9"/>
                  <a:gd name="T3" fmla="*/ 0 h 59"/>
                  <a:gd name="T4" fmla="*/ 0 w 9"/>
                  <a:gd name="T5" fmla="*/ 0 h 59"/>
                  <a:gd name="T6" fmla="*/ 9 w 9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9" y="59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" name="Line 1340"/>
              <p:cNvSpPr>
                <a:spLocks noChangeShapeType="1"/>
              </p:cNvSpPr>
              <p:nvPr/>
            </p:nvSpPr>
            <p:spPr bwMode="auto">
              <a:xfrm flipH="1">
                <a:off x="5820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" name="Freeform 1341"/>
              <p:cNvSpPr>
                <a:spLocks/>
              </p:cNvSpPr>
              <p:nvPr/>
            </p:nvSpPr>
            <p:spPr bwMode="auto">
              <a:xfrm>
                <a:off x="5813" y="3510"/>
                <a:ext cx="11" cy="25"/>
              </a:xfrm>
              <a:custGeom>
                <a:avLst/>
                <a:gdLst>
                  <a:gd name="T0" fmla="*/ 55 w 55"/>
                  <a:gd name="T1" fmla="*/ 118 h 123"/>
                  <a:gd name="T2" fmla="*/ 46 w 55"/>
                  <a:gd name="T3" fmla="*/ 59 h 123"/>
                  <a:gd name="T4" fmla="*/ 37 w 55"/>
                  <a:gd name="T5" fmla="*/ 0 h 123"/>
                  <a:gd name="T6" fmla="*/ 0 w 55"/>
                  <a:gd name="T7" fmla="*/ 6 h 123"/>
                  <a:gd name="T8" fmla="*/ 9 w 55"/>
                  <a:gd name="T9" fmla="*/ 65 h 123"/>
                  <a:gd name="T10" fmla="*/ 18 w 55"/>
                  <a:gd name="T11" fmla="*/ 123 h 123"/>
                  <a:gd name="T12" fmla="*/ 55 w 55"/>
                  <a:gd name="T13" fmla="*/ 1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55" y="118"/>
                    </a:move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9" y="65"/>
                    </a:lnTo>
                    <a:lnTo>
                      <a:pt x="18" y="123"/>
                    </a:lnTo>
                    <a:lnTo>
                      <a:pt x="55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" name="Freeform 1342"/>
              <p:cNvSpPr>
                <a:spLocks/>
              </p:cNvSpPr>
              <p:nvPr/>
            </p:nvSpPr>
            <p:spPr bwMode="auto">
              <a:xfrm>
                <a:off x="5813" y="3510"/>
                <a:ext cx="11" cy="25"/>
              </a:xfrm>
              <a:custGeom>
                <a:avLst/>
                <a:gdLst>
                  <a:gd name="T0" fmla="*/ 55 w 55"/>
                  <a:gd name="T1" fmla="*/ 118 h 123"/>
                  <a:gd name="T2" fmla="*/ 46 w 55"/>
                  <a:gd name="T3" fmla="*/ 59 h 123"/>
                  <a:gd name="T4" fmla="*/ 37 w 55"/>
                  <a:gd name="T5" fmla="*/ 0 h 123"/>
                  <a:gd name="T6" fmla="*/ 0 w 55"/>
                  <a:gd name="T7" fmla="*/ 6 h 123"/>
                  <a:gd name="T8" fmla="*/ 9 w 55"/>
                  <a:gd name="T9" fmla="*/ 65 h 123"/>
                  <a:gd name="T10" fmla="*/ 18 w 55"/>
                  <a:gd name="T11" fmla="*/ 123 h 123"/>
                  <a:gd name="T12" fmla="*/ 55 w 55"/>
                  <a:gd name="T13" fmla="*/ 1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55" y="118"/>
                    </a:move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9" y="65"/>
                    </a:lnTo>
                    <a:lnTo>
                      <a:pt x="18" y="123"/>
                    </a:lnTo>
                    <a:lnTo>
                      <a:pt x="55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" name="Freeform 1343"/>
              <p:cNvSpPr>
                <a:spLocks/>
              </p:cNvSpPr>
              <p:nvPr/>
            </p:nvSpPr>
            <p:spPr bwMode="auto">
              <a:xfrm>
                <a:off x="5812" y="3512"/>
                <a:ext cx="3" cy="11"/>
              </a:xfrm>
              <a:custGeom>
                <a:avLst/>
                <a:gdLst>
                  <a:gd name="T0" fmla="*/ 12 w 12"/>
                  <a:gd name="T1" fmla="*/ 59 h 59"/>
                  <a:gd name="T2" fmla="*/ 3 w 12"/>
                  <a:gd name="T3" fmla="*/ 0 h 59"/>
                  <a:gd name="T4" fmla="*/ 0 w 12"/>
                  <a:gd name="T5" fmla="*/ 1 h 59"/>
                  <a:gd name="T6" fmla="*/ 12 w 12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9">
                    <a:moveTo>
                      <a:pt x="12" y="59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" name="Line 1344"/>
              <p:cNvSpPr>
                <a:spLocks noChangeShapeType="1"/>
              </p:cNvSpPr>
              <p:nvPr/>
            </p:nvSpPr>
            <p:spPr bwMode="auto">
              <a:xfrm flipH="1">
                <a:off x="5812" y="35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" name="Freeform 1345"/>
              <p:cNvSpPr>
                <a:spLocks/>
              </p:cNvSpPr>
              <p:nvPr/>
            </p:nvSpPr>
            <p:spPr bwMode="auto">
              <a:xfrm>
                <a:off x="5805" y="3512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49 w 62"/>
                  <a:gd name="T3" fmla="*/ 58 h 123"/>
                  <a:gd name="T4" fmla="*/ 37 w 62"/>
                  <a:gd name="T5" fmla="*/ 0 h 123"/>
                  <a:gd name="T6" fmla="*/ 0 w 62"/>
                  <a:gd name="T7" fmla="*/ 8 h 123"/>
                  <a:gd name="T8" fmla="*/ 12 w 62"/>
                  <a:gd name="T9" fmla="*/ 66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49" y="58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2" y="66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" name="Freeform 1346"/>
              <p:cNvSpPr>
                <a:spLocks/>
              </p:cNvSpPr>
              <p:nvPr/>
            </p:nvSpPr>
            <p:spPr bwMode="auto">
              <a:xfrm>
                <a:off x="5805" y="3512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49 w 62"/>
                  <a:gd name="T3" fmla="*/ 58 h 123"/>
                  <a:gd name="T4" fmla="*/ 37 w 62"/>
                  <a:gd name="T5" fmla="*/ 0 h 123"/>
                  <a:gd name="T6" fmla="*/ 0 w 62"/>
                  <a:gd name="T7" fmla="*/ 8 h 123"/>
                  <a:gd name="T8" fmla="*/ 12 w 62"/>
                  <a:gd name="T9" fmla="*/ 66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49" y="58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2" y="66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" name="Freeform 1347"/>
              <p:cNvSpPr>
                <a:spLocks/>
              </p:cNvSpPr>
              <p:nvPr/>
            </p:nvSpPr>
            <p:spPr bwMode="auto">
              <a:xfrm>
                <a:off x="5804" y="3513"/>
                <a:ext cx="3" cy="12"/>
              </a:xfrm>
              <a:custGeom>
                <a:avLst/>
                <a:gdLst>
                  <a:gd name="T0" fmla="*/ 16 w 16"/>
                  <a:gd name="T1" fmla="*/ 58 h 58"/>
                  <a:gd name="T2" fmla="*/ 4 w 16"/>
                  <a:gd name="T3" fmla="*/ 0 h 58"/>
                  <a:gd name="T4" fmla="*/ 0 w 16"/>
                  <a:gd name="T5" fmla="*/ 0 h 58"/>
                  <a:gd name="T6" fmla="*/ 16 w 1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16" y="58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" name="Line 1348"/>
              <p:cNvSpPr>
                <a:spLocks noChangeShapeType="1"/>
              </p:cNvSpPr>
              <p:nvPr/>
            </p:nvSpPr>
            <p:spPr bwMode="auto">
              <a:xfrm flipH="1">
                <a:off x="5804" y="35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" name="Freeform 1349"/>
              <p:cNvSpPr>
                <a:spLocks/>
              </p:cNvSpPr>
              <p:nvPr/>
            </p:nvSpPr>
            <p:spPr bwMode="auto">
              <a:xfrm>
                <a:off x="5797" y="3513"/>
                <a:ext cx="13" cy="26"/>
              </a:xfrm>
              <a:custGeom>
                <a:avLst/>
                <a:gdLst>
                  <a:gd name="T0" fmla="*/ 69 w 69"/>
                  <a:gd name="T1" fmla="*/ 115 h 126"/>
                  <a:gd name="T2" fmla="*/ 53 w 69"/>
                  <a:gd name="T3" fmla="*/ 58 h 126"/>
                  <a:gd name="T4" fmla="*/ 37 w 69"/>
                  <a:gd name="T5" fmla="*/ 0 h 126"/>
                  <a:gd name="T6" fmla="*/ 0 w 69"/>
                  <a:gd name="T7" fmla="*/ 11 h 126"/>
                  <a:gd name="T8" fmla="*/ 17 w 69"/>
                  <a:gd name="T9" fmla="*/ 68 h 126"/>
                  <a:gd name="T10" fmla="*/ 33 w 69"/>
                  <a:gd name="T11" fmla="*/ 126 h 126"/>
                  <a:gd name="T12" fmla="*/ 69 w 69"/>
                  <a:gd name="T13" fmla="*/ 11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69" y="115"/>
                    </a:move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lnTo>
                      <a:pt x="17" y="68"/>
                    </a:lnTo>
                    <a:lnTo>
                      <a:pt x="33" y="126"/>
                    </a:lnTo>
                    <a:lnTo>
                      <a:pt x="69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" name="Freeform 1350"/>
              <p:cNvSpPr>
                <a:spLocks/>
              </p:cNvSpPr>
              <p:nvPr/>
            </p:nvSpPr>
            <p:spPr bwMode="auto">
              <a:xfrm>
                <a:off x="5797" y="3513"/>
                <a:ext cx="13" cy="26"/>
              </a:xfrm>
              <a:custGeom>
                <a:avLst/>
                <a:gdLst>
                  <a:gd name="T0" fmla="*/ 69 w 69"/>
                  <a:gd name="T1" fmla="*/ 115 h 126"/>
                  <a:gd name="T2" fmla="*/ 53 w 69"/>
                  <a:gd name="T3" fmla="*/ 58 h 126"/>
                  <a:gd name="T4" fmla="*/ 37 w 69"/>
                  <a:gd name="T5" fmla="*/ 0 h 126"/>
                  <a:gd name="T6" fmla="*/ 0 w 69"/>
                  <a:gd name="T7" fmla="*/ 11 h 126"/>
                  <a:gd name="T8" fmla="*/ 17 w 69"/>
                  <a:gd name="T9" fmla="*/ 68 h 126"/>
                  <a:gd name="T10" fmla="*/ 33 w 69"/>
                  <a:gd name="T11" fmla="*/ 126 h 126"/>
                  <a:gd name="T12" fmla="*/ 69 w 69"/>
                  <a:gd name="T13" fmla="*/ 11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69" y="115"/>
                    </a:move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lnTo>
                      <a:pt x="17" y="68"/>
                    </a:lnTo>
                    <a:lnTo>
                      <a:pt x="33" y="126"/>
                    </a:lnTo>
                    <a:lnTo>
                      <a:pt x="69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" name="Freeform 1351"/>
              <p:cNvSpPr>
                <a:spLocks/>
              </p:cNvSpPr>
              <p:nvPr/>
            </p:nvSpPr>
            <p:spPr bwMode="auto">
              <a:xfrm>
                <a:off x="5796" y="3516"/>
                <a:ext cx="4" cy="11"/>
              </a:xfrm>
              <a:custGeom>
                <a:avLst/>
                <a:gdLst>
                  <a:gd name="T0" fmla="*/ 20 w 20"/>
                  <a:gd name="T1" fmla="*/ 57 h 57"/>
                  <a:gd name="T2" fmla="*/ 3 w 20"/>
                  <a:gd name="T3" fmla="*/ 0 h 57"/>
                  <a:gd name="T4" fmla="*/ 0 w 20"/>
                  <a:gd name="T5" fmla="*/ 1 h 57"/>
                  <a:gd name="T6" fmla="*/ 20 w 20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20" y="57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" name="Line 1352"/>
              <p:cNvSpPr>
                <a:spLocks noChangeShapeType="1"/>
              </p:cNvSpPr>
              <p:nvPr/>
            </p:nvSpPr>
            <p:spPr bwMode="auto">
              <a:xfrm flipH="1">
                <a:off x="5796" y="3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" name="Freeform 1353"/>
              <p:cNvSpPr>
                <a:spLocks/>
              </p:cNvSpPr>
              <p:nvPr/>
            </p:nvSpPr>
            <p:spPr bwMode="auto">
              <a:xfrm>
                <a:off x="5789" y="3516"/>
                <a:ext cx="15" cy="25"/>
              </a:xfrm>
              <a:custGeom>
                <a:avLst/>
                <a:gdLst>
                  <a:gd name="T0" fmla="*/ 75 w 75"/>
                  <a:gd name="T1" fmla="*/ 112 h 125"/>
                  <a:gd name="T2" fmla="*/ 56 w 75"/>
                  <a:gd name="T3" fmla="*/ 56 h 125"/>
                  <a:gd name="T4" fmla="*/ 36 w 75"/>
                  <a:gd name="T5" fmla="*/ 0 h 125"/>
                  <a:gd name="T6" fmla="*/ 0 w 75"/>
                  <a:gd name="T7" fmla="*/ 12 h 125"/>
                  <a:gd name="T8" fmla="*/ 20 w 75"/>
                  <a:gd name="T9" fmla="*/ 69 h 125"/>
                  <a:gd name="T10" fmla="*/ 39 w 75"/>
                  <a:gd name="T11" fmla="*/ 125 h 125"/>
                  <a:gd name="T12" fmla="*/ 75 w 75"/>
                  <a:gd name="T13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75" y="112"/>
                    </a:moveTo>
                    <a:lnTo>
                      <a:pt x="56" y="56"/>
                    </a:lnTo>
                    <a:lnTo>
                      <a:pt x="36" y="0"/>
                    </a:lnTo>
                    <a:lnTo>
                      <a:pt x="0" y="12"/>
                    </a:ln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" name="Freeform 1354"/>
              <p:cNvSpPr>
                <a:spLocks/>
              </p:cNvSpPr>
              <p:nvPr/>
            </p:nvSpPr>
            <p:spPr bwMode="auto">
              <a:xfrm>
                <a:off x="5789" y="3516"/>
                <a:ext cx="15" cy="25"/>
              </a:xfrm>
              <a:custGeom>
                <a:avLst/>
                <a:gdLst>
                  <a:gd name="T0" fmla="*/ 75 w 75"/>
                  <a:gd name="T1" fmla="*/ 112 h 125"/>
                  <a:gd name="T2" fmla="*/ 56 w 75"/>
                  <a:gd name="T3" fmla="*/ 56 h 125"/>
                  <a:gd name="T4" fmla="*/ 36 w 75"/>
                  <a:gd name="T5" fmla="*/ 0 h 125"/>
                  <a:gd name="T6" fmla="*/ 0 w 75"/>
                  <a:gd name="T7" fmla="*/ 12 h 125"/>
                  <a:gd name="T8" fmla="*/ 20 w 75"/>
                  <a:gd name="T9" fmla="*/ 69 h 125"/>
                  <a:gd name="T10" fmla="*/ 39 w 75"/>
                  <a:gd name="T11" fmla="*/ 125 h 125"/>
                  <a:gd name="T12" fmla="*/ 75 w 75"/>
                  <a:gd name="T13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75" y="112"/>
                    </a:moveTo>
                    <a:lnTo>
                      <a:pt x="56" y="56"/>
                    </a:lnTo>
                    <a:lnTo>
                      <a:pt x="36" y="0"/>
                    </a:lnTo>
                    <a:lnTo>
                      <a:pt x="0" y="12"/>
                    </a:ln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" name="Freeform 1355"/>
              <p:cNvSpPr>
                <a:spLocks/>
              </p:cNvSpPr>
              <p:nvPr/>
            </p:nvSpPr>
            <p:spPr bwMode="auto">
              <a:xfrm>
                <a:off x="5782" y="3518"/>
                <a:ext cx="15" cy="25"/>
              </a:xfrm>
              <a:custGeom>
                <a:avLst/>
                <a:gdLst>
                  <a:gd name="T0" fmla="*/ 74 w 74"/>
                  <a:gd name="T1" fmla="*/ 113 h 126"/>
                  <a:gd name="T2" fmla="*/ 55 w 74"/>
                  <a:gd name="T3" fmla="*/ 57 h 126"/>
                  <a:gd name="T4" fmla="*/ 35 w 74"/>
                  <a:gd name="T5" fmla="*/ 0 h 126"/>
                  <a:gd name="T6" fmla="*/ 0 w 74"/>
                  <a:gd name="T7" fmla="*/ 13 h 126"/>
                  <a:gd name="T8" fmla="*/ 19 w 74"/>
                  <a:gd name="T9" fmla="*/ 69 h 126"/>
                  <a:gd name="T10" fmla="*/ 39 w 74"/>
                  <a:gd name="T11" fmla="*/ 126 h 126"/>
                  <a:gd name="T12" fmla="*/ 74 w 74"/>
                  <a:gd name="T13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6">
                    <a:moveTo>
                      <a:pt x="74" y="113"/>
                    </a:moveTo>
                    <a:lnTo>
                      <a:pt x="55" y="57"/>
                    </a:lnTo>
                    <a:lnTo>
                      <a:pt x="35" y="0"/>
                    </a:lnTo>
                    <a:lnTo>
                      <a:pt x="0" y="13"/>
                    </a:lnTo>
                    <a:lnTo>
                      <a:pt x="19" y="69"/>
                    </a:lnTo>
                    <a:lnTo>
                      <a:pt x="39" y="126"/>
                    </a:lnTo>
                    <a:lnTo>
                      <a:pt x="74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" name="Freeform 1356"/>
              <p:cNvSpPr>
                <a:spLocks/>
              </p:cNvSpPr>
              <p:nvPr/>
            </p:nvSpPr>
            <p:spPr bwMode="auto">
              <a:xfrm>
                <a:off x="5782" y="3518"/>
                <a:ext cx="15" cy="25"/>
              </a:xfrm>
              <a:custGeom>
                <a:avLst/>
                <a:gdLst>
                  <a:gd name="T0" fmla="*/ 74 w 74"/>
                  <a:gd name="T1" fmla="*/ 113 h 126"/>
                  <a:gd name="T2" fmla="*/ 55 w 74"/>
                  <a:gd name="T3" fmla="*/ 57 h 126"/>
                  <a:gd name="T4" fmla="*/ 35 w 74"/>
                  <a:gd name="T5" fmla="*/ 0 h 126"/>
                  <a:gd name="T6" fmla="*/ 0 w 74"/>
                  <a:gd name="T7" fmla="*/ 13 h 126"/>
                  <a:gd name="T8" fmla="*/ 19 w 74"/>
                  <a:gd name="T9" fmla="*/ 69 h 126"/>
                  <a:gd name="T10" fmla="*/ 39 w 74"/>
                  <a:gd name="T11" fmla="*/ 126 h 126"/>
                  <a:gd name="T12" fmla="*/ 74 w 74"/>
                  <a:gd name="T13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6">
                    <a:moveTo>
                      <a:pt x="74" y="113"/>
                    </a:moveTo>
                    <a:lnTo>
                      <a:pt x="55" y="57"/>
                    </a:lnTo>
                    <a:lnTo>
                      <a:pt x="35" y="0"/>
                    </a:lnTo>
                    <a:lnTo>
                      <a:pt x="0" y="13"/>
                    </a:lnTo>
                    <a:lnTo>
                      <a:pt x="19" y="69"/>
                    </a:lnTo>
                    <a:lnTo>
                      <a:pt x="39" y="126"/>
                    </a:lnTo>
                    <a:lnTo>
                      <a:pt x="74" y="1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" name="Freeform 1357"/>
              <p:cNvSpPr>
                <a:spLocks/>
              </p:cNvSpPr>
              <p:nvPr/>
            </p:nvSpPr>
            <p:spPr bwMode="auto">
              <a:xfrm>
                <a:off x="5781" y="3521"/>
                <a:ext cx="5" cy="11"/>
              </a:xfrm>
              <a:custGeom>
                <a:avLst/>
                <a:gdLst>
                  <a:gd name="T0" fmla="*/ 25 w 25"/>
                  <a:gd name="T1" fmla="*/ 56 h 56"/>
                  <a:gd name="T2" fmla="*/ 6 w 25"/>
                  <a:gd name="T3" fmla="*/ 0 h 56"/>
                  <a:gd name="T4" fmla="*/ 0 w 25"/>
                  <a:gd name="T5" fmla="*/ 2 h 56"/>
                  <a:gd name="T6" fmla="*/ 25 w 25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6">
                    <a:moveTo>
                      <a:pt x="25" y="56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25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" name="Line 1358"/>
              <p:cNvSpPr>
                <a:spLocks noChangeShapeType="1"/>
              </p:cNvSpPr>
              <p:nvPr/>
            </p:nvSpPr>
            <p:spPr bwMode="auto">
              <a:xfrm flipH="1">
                <a:off x="5781" y="35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" name="Freeform 1359"/>
              <p:cNvSpPr>
                <a:spLocks/>
              </p:cNvSpPr>
              <p:nvPr/>
            </p:nvSpPr>
            <p:spPr bwMode="auto">
              <a:xfrm>
                <a:off x="5774" y="3521"/>
                <a:ext cx="17" cy="25"/>
              </a:xfrm>
              <a:custGeom>
                <a:avLst/>
                <a:gdLst>
                  <a:gd name="T0" fmla="*/ 85 w 85"/>
                  <a:gd name="T1" fmla="*/ 108 h 125"/>
                  <a:gd name="T2" fmla="*/ 59 w 85"/>
                  <a:gd name="T3" fmla="*/ 54 h 125"/>
                  <a:gd name="T4" fmla="*/ 34 w 85"/>
                  <a:gd name="T5" fmla="*/ 0 h 125"/>
                  <a:gd name="T6" fmla="*/ 0 w 85"/>
                  <a:gd name="T7" fmla="*/ 16 h 125"/>
                  <a:gd name="T8" fmla="*/ 25 w 85"/>
                  <a:gd name="T9" fmla="*/ 70 h 125"/>
                  <a:gd name="T10" fmla="*/ 50 w 85"/>
                  <a:gd name="T11" fmla="*/ 125 h 125"/>
                  <a:gd name="T12" fmla="*/ 85 w 85"/>
                  <a:gd name="T13" fmla="*/ 10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85" y="108"/>
                    </a:moveTo>
                    <a:lnTo>
                      <a:pt x="59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5"/>
                    </a:lnTo>
                    <a:lnTo>
                      <a:pt x="8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" name="Freeform 1360"/>
              <p:cNvSpPr>
                <a:spLocks/>
              </p:cNvSpPr>
              <p:nvPr/>
            </p:nvSpPr>
            <p:spPr bwMode="auto">
              <a:xfrm>
                <a:off x="5774" y="3521"/>
                <a:ext cx="17" cy="25"/>
              </a:xfrm>
              <a:custGeom>
                <a:avLst/>
                <a:gdLst>
                  <a:gd name="T0" fmla="*/ 85 w 85"/>
                  <a:gd name="T1" fmla="*/ 108 h 125"/>
                  <a:gd name="T2" fmla="*/ 59 w 85"/>
                  <a:gd name="T3" fmla="*/ 54 h 125"/>
                  <a:gd name="T4" fmla="*/ 34 w 85"/>
                  <a:gd name="T5" fmla="*/ 0 h 125"/>
                  <a:gd name="T6" fmla="*/ 0 w 85"/>
                  <a:gd name="T7" fmla="*/ 16 h 125"/>
                  <a:gd name="T8" fmla="*/ 25 w 85"/>
                  <a:gd name="T9" fmla="*/ 70 h 125"/>
                  <a:gd name="T10" fmla="*/ 50 w 85"/>
                  <a:gd name="T11" fmla="*/ 125 h 125"/>
                  <a:gd name="T12" fmla="*/ 85 w 85"/>
                  <a:gd name="T13" fmla="*/ 10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85" y="108"/>
                    </a:moveTo>
                    <a:lnTo>
                      <a:pt x="59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5"/>
                    </a:lnTo>
                    <a:lnTo>
                      <a:pt x="8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" name="Freeform 1361"/>
              <p:cNvSpPr>
                <a:spLocks/>
              </p:cNvSpPr>
              <p:nvPr/>
            </p:nvSpPr>
            <p:spPr bwMode="auto">
              <a:xfrm>
                <a:off x="5773" y="3524"/>
                <a:ext cx="6" cy="11"/>
              </a:xfrm>
              <a:custGeom>
                <a:avLst/>
                <a:gdLst>
                  <a:gd name="T0" fmla="*/ 28 w 28"/>
                  <a:gd name="T1" fmla="*/ 54 h 54"/>
                  <a:gd name="T2" fmla="*/ 3 w 28"/>
                  <a:gd name="T3" fmla="*/ 0 h 54"/>
                  <a:gd name="T4" fmla="*/ 0 w 28"/>
                  <a:gd name="T5" fmla="*/ 2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" name="Line 1362"/>
              <p:cNvSpPr>
                <a:spLocks noChangeShapeType="1"/>
              </p:cNvSpPr>
              <p:nvPr/>
            </p:nvSpPr>
            <p:spPr bwMode="auto">
              <a:xfrm flipH="1">
                <a:off x="5773" y="3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" name="Freeform 1363"/>
              <p:cNvSpPr>
                <a:spLocks/>
              </p:cNvSpPr>
              <p:nvPr/>
            </p:nvSpPr>
            <p:spPr bwMode="auto">
              <a:xfrm>
                <a:off x="5767" y="3525"/>
                <a:ext cx="17" cy="24"/>
              </a:xfrm>
              <a:custGeom>
                <a:avLst/>
                <a:gdLst>
                  <a:gd name="T0" fmla="*/ 88 w 88"/>
                  <a:gd name="T1" fmla="*/ 105 h 123"/>
                  <a:gd name="T2" fmla="*/ 61 w 88"/>
                  <a:gd name="T3" fmla="*/ 52 h 123"/>
                  <a:gd name="T4" fmla="*/ 33 w 88"/>
                  <a:gd name="T5" fmla="*/ 0 h 123"/>
                  <a:gd name="T6" fmla="*/ 0 w 88"/>
                  <a:gd name="T7" fmla="*/ 17 h 123"/>
                  <a:gd name="T8" fmla="*/ 27 w 88"/>
                  <a:gd name="T9" fmla="*/ 70 h 123"/>
                  <a:gd name="T10" fmla="*/ 55 w 88"/>
                  <a:gd name="T11" fmla="*/ 123 h 123"/>
                  <a:gd name="T12" fmla="*/ 88 w 88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88" y="105"/>
                    </a:moveTo>
                    <a:lnTo>
                      <a:pt x="61" y="52"/>
                    </a:lnTo>
                    <a:lnTo>
                      <a:pt x="33" y="0"/>
                    </a:lnTo>
                    <a:lnTo>
                      <a:pt x="0" y="17"/>
                    </a:lnTo>
                    <a:lnTo>
                      <a:pt x="27" y="70"/>
                    </a:lnTo>
                    <a:lnTo>
                      <a:pt x="55" y="123"/>
                    </a:lnTo>
                    <a:lnTo>
                      <a:pt x="88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" name="Freeform 1364"/>
              <p:cNvSpPr>
                <a:spLocks/>
              </p:cNvSpPr>
              <p:nvPr/>
            </p:nvSpPr>
            <p:spPr bwMode="auto">
              <a:xfrm>
                <a:off x="5767" y="3525"/>
                <a:ext cx="17" cy="24"/>
              </a:xfrm>
              <a:custGeom>
                <a:avLst/>
                <a:gdLst>
                  <a:gd name="T0" fmla="*/ 88 w 88"/>
                  <a:gd name="T1" fmla="*/ 105 h 123"/>
                  <a:gd name="T2" fmla="*/ 61 w 88"/>
                  <a:gd name="T3" fmla="*/ 52 h 123"/>
                  <a:gd name="T4" fmla="*/ 33 w 88"/>
                  <a:gd name="T5" fmla="*/ 0 h 123"/>
                  <a:gd name="T6" fmla="*/ 0 w 88"/>
                  <a:gd name="T7" fmla="*/ 17 h 123"/>
                  <a:gd name="T8" fmla="*/ 27 w 88"/>
                  <a:gd name="T9" fmla="*/ 70 h 123"/>
                  <a:gd name="T10" fmla="*/ 55 w 88"/>
                  <a:gd name="T11" fmla="*/ 123 h 123"/>
                  <a:gd name="T12" fmla="*/ 88 w 88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88" y="105"/>
                    </a:moveTo>
                    <a:lnTo>
                      <a:pt x="61" y="52"/>
                    </a:lnTo>
                    <a:lnTo>
                      <a:pt x="33" y="0"/>
                    </a:lnTo>
                    <a:lnTo>
                      <a:pt x="0" y="17"/>
                    </a:lnTo>
                    <a:lnTo>
                      <a:pt x="27" y="70"/>
                    </a:lnTo>
                    <a:lnTo>
                      <a:pt x="55" y="123"/>
                    </a:lnTo>
                    <a:lnTo>
                      <a:pt x="88" y="10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" name="Freeform 1365"/>
              <p:cNvSpPr>
                <a:spLocks/>
              </p:cNvSpPr>
              <p:nvPr/>
            </p:nvSpPr>
            <p:spPr bwMode="auto">
              <a:xfrm>
                <a:off x="5766" y="3528"/>
                <a:ext cx="6" cy="11"/>
              </a:xfrm>
              <a:custGeom>
                <a:avLst/>
                <a:gdLst>
                  <a:gd name="T0" fmla="*/ 28 w 28"/>
                  <a:gd name="T1" fmla="*/ 53 h 53"/>
                  <a:gd name="T2" fmla="*/ 1 w 28"/>
                  <a:gd name="T3" fmla="*/ 0 h 53"/>
                  <a:gd name="T4" fmla="*/ 0 w 28"/>
                  <a:gd name="T5" fmla="*/ 1 h 53"/>
                  <a:gd name="T6" fmla="*/ 28 w 28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28" y="5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8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" name="Line 1366"/>
              <p:cNvSpPr>
                <a:spLocks noChangeShapeType="1"/>
              </p:cNvSpPr>
              <p:nvPr/>
            </p:nvSpPr>
            <p:spPr bwMode="auto">
              <a:xfrm flipH="1">
                <a:off x="5766" y="35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" name="Freeform 1367"/>
              <p:cNvSpPr>
                <a:spLocks/>
              </p:cNvSpPr>
              <p:nvPr/>
            </p:nvSpPr>
            <p:spPr bwMode="auto">
              <a:xfrm>
                <a:off x="5760" y="3528"/>
                <a:ext cx="18" cy="25"/>
              </a:xfrm>
              <a:custGeom>
                <a:avLst/>
                <a:gdLst>
                  <a:gd name="T0" fmla="*/ 91 w 91"/>
                  <a:gd name="T1" fmla="*/ 103 h 122"/>
                  <a:gd name="T2" fmla="*/ 62 w 91"/>
                  <a:gd name="T3" fmla="*/ 52 h 122"/>
                  <a:gd name="T4" fmla="*/ 34 w 91"/>
                  <a:gd name="T5" fmla="*/ 0 h 122"/>
                  <a:gd name="T6" fmla="*/ 0 w 91"/>
                  <a:gd name="T7" fmla="*/ 18 h 122"/>
                  <a:gd name="T8" fmla="*/ 29 w 91"/>
                  <a:gd name="T9" fmla="*/ 70 h 122"/>
                  <a:gd name="T10" fmla="*/ 58 w 91"/>
                  <a:gd name="T11" fmla="*/ 122 h 122"/>
                  <a:gd name="T12" fmla="*/ 91 w 91"/>
                  <a:gd name="T13" fmla="*/ 10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91" y="103"/>
                    </a:moveTo>
                    <a:lnTo>
                      <a:pt x="62" y="52"/>
                    </a:lnTo>
                    <a:lnTo>
                      <a:pt x="34" y="0"/>
                    </a:lnTo>
                    <a:lnTo>
                      <a:pt x="0" y="18"/>
                    </a:lnTo>
                    <a:lnTo>
                      <a:pt x="29" y="70"/>
                    </a:lnTo>
                    <a:lnTo>
                      <a:pt x="58" y="122"/>
                    </a:lnTo>
                    <a:lnTo>
                      <a:pt x="91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" name="Freeform 1368"/>
              <p:cNvSpPr>
                <a:spLocks/>
              </p:cNvSpPr>
              <p:nvPr/>
            </p:nvSpPr>
            <p:spPr bwMode="auto">
              <a:xfrm>
                <a:off x="5760" y="3528"/>
                <a:ext cx="18" cy="25"/>
              </a:xfrm>
              <a:custGeom>
                <a:avLst/>
                <a:gdLst>
                  <a:gd name="T0" fmla="*/ 91 w 91"/>
                  <a:gd name="T1" fmla="*/ 103 h 122"/>
                  <a:gd name="T2" fmla="*/ 62 w 91"/>
                  <a:gd name="T3" fmla="*/ 52 h 122"/>
                  <a:gd name="T4" fmla="*/ 34 w 91"/>
                  <a:gd name="T5" fmla="*/ 0 h 122"/>
                  <a:gd name="T6" fmla="*/ 0 w 91"/>
                  <a:gd name="T7" fmla="*/ 18 h 122"/>
                  <a:gd name="T8" fmla="*/ 29 w 91"/>
                  <a:gd name="T9" fmla="*/ 70 h 122"/>
                  <a:gd name="T10" fmla="*/ 58 w 91"/>
                  <a:gd name="T11" fmla="*/ 122 h 122"/>
                  <a:gd name="T12" fmla="*/ 91 w 91"/>
                  <a:gd name="T13" fmla="*/ 10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91" y="103"/>
                    </a:moveTo>
                    <a:lnTo>
                      <a:pt x="62" y="52"/>
                    </a:lnTo>
                    <a:lnTo>
                      <a:pt x="34" y="0"/>
                    </a:lnTo>
                    <a:lnTo>
                      <a:pt x="0" y="18"/>
                    </a:lnTo>
                    <a:lnTo>
                      <a:pt x="29" y="70"/>
                    </a:lnTo>
                    <a:lnTo>
                      <a:pt x="58" y="122"/>
                    </a:lnTo>
                    <a:lnTo>
                      <a:pt x="91" y="10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" name="Freeform 1369"/>
              <p:cNvSpPr>
                <a:spLocks/>
              </p:cNvSpPr>
              <p:nvPr/>
            </p:nvSpPr>
            <p:spPr bwMode="auto">
              <a:xfrm>
                <a:off x="5759" y="3532"/>
                <a:ext cx="6" cy="10"/>
              </a:xfrm>
              <a:custGeom>
                <a:avLst/>
                <a:gdLst>
                  <a:gd name="T0" fmla="*/ 31 w 31"/>
                  <a:gd name="T1" fmla="*/ 52 h 52"/>
                  <a:gd name="T2" fmla="*/ 2 w 31"/>
                  <a:gd name="T3" fmla="*/ 0 h 52"/>
                  <a:gd name="T4" fmla="*/ 0 w 31"/>
                  <a:gd name="T5" fmla="*/ 2 h 52"/>
                  <a:gd name="T6" fmla="*/ 31 w 3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2">
                    <a:moveTo>
                      <a:pt x="31" y="5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31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" name="Line 1370"/>
              <p:cNvSpPr>
                <a:spLocks noChangeShapeType="1"/>
              </p:cNvSpPr>
              <p:nvPr/>
            </p:nvSpPr>
            <p:spPr bwMode="auto">
              <a:xfrm flipH="1">
                <a:off x="5759" y="3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" name="Freeform 1371"/>
              <p:cNvSpPr>
                <a:spLocks/>
              </p:cNvSpPr>
              <p:nvPr/>
            </p:nvSpPr>
            <p:spPr bwMode="auto">
              <a:xfrm>
                <a:off x="5753" y="3532"/>
                <a:ext cx="19" cy="24"/>
              </a:xfrm>
              <a:custGeom>
                <a:avLst/>
                <a:gdLst>
                  <a:gd name="T0" fmla="*/ 94 w 94"/>
                  <a:gd name="T1" fmla="*/ 101 h 120"/>
                  <a:gd name="T2" fmla="*/ 63 w 94"/>
                  <a:gd name="T3" fmla="*/ 50 h 120"/>
                  <a:gd name="T4" fmla="*/ 32 w 94"/>
                  <a:gd name="T5" fmla="*/ 0 h 120"/>
                  <a:gd name="T6" fmla="*/ 0 w 94"/>
                  <a:gd name="T7" fmla="*/ 19 h 120"/>
                  <a:gd name="T8" fmla="*/ 31 w 94"/>
                  <a:gd name="T9" fmla="*/ 70 h 120"/>
                  <a:gd name="T10" fmla="*/ 62 w 94"/>
                  <a:gd name="T11" fmla="*/ 120 h 120"/>
                  <a:gd name="T12" fmla="*/ 94 w 94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94" y="101"/>
                    </a:move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" name="Freeform 1372"/>
              <p:cNvSpPr>
                <a:spLocks/>
              </p:cNvSpPr>
              <p:nvPr/>
            </p:nvSpPr>
            <p:spPr bwMode="auto">
              <a:xfrm>
                <a:off x="5753" y="3532"/>
                <a:ext cx="19" cy="24"/>
              </a:xfrm>
              <a:custGeom>
                <a:avLst/>
                <a:gdLst>
                  <a:gd name="T0" fmla="*/ 94 w 94"/>
                  <a:gd name="T1" fmla="*/ 101 h 120"/>
                  <a:gd name="T2" fmla="*/ 63 w 94"/>
                  <a:gd name="T3" fmla="*/ 50 h 120"/>
                  <a:gd name="T4" fmla="*/ 32 w 94"/>
                  <a:gd name="T5" fmla="*/ 0 h 120"/>
                  <a:gd name="T6" fmla="*/ 0 w 94"/>
                  <a:gd name="T7" fmla="*/ 19 h 120"/>
                  <a:gd name="T8" fmla="*/ 31 w 94"/>
                  <a:gd name="T9" fmla="*/ 70 h 120"/>
                  <a:gd name="T10" fmla="*/ 62 w 94"/>
                  <a:gd name="T11" fmla="*/ 120 h 120"/>
                  <a:gd name="T12" fmla="*/ 94 w 94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94" y="101"/>
                    </a:move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" name="Freeform 1373"/>
              <p:cNvSpPr>
                <a:spLocks/>
              </p:cNvSpPr>
              <p:nvPr/>
            </p:nvSpPr>
            <p:spPr bwMode="auto">
              <a:xfrm>
                <a:off x="5752" y="3536"/>
                <a:ext cx="7" cy="10"/>
              </a:xfrm>
              <a:custGeom>
                <a:avLst/>
                <a:gdLst>
                  <a:gd name="T0" fmla="*/ 35 w 35"/>
                  <a:gd name="T1" fmla="*/ 51 h 51"/>
                  <a:gd name="T2" fmla="*/ 4 w 35"/>
                  <a:gd name="T3" fmla="*/ 0 h 51"/>
                  <a:gd name="T4" fmla="*/ 0 w 35"/>
                  <a:gd name="T5" fmla="*/ 2 h 51"/>
                  <a:gd name="T6" fmla="*/ 35 w 35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35" y="51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35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" name="Line 1374"/>
              <p:cNvSpPr>
                <a:spLocks noChangeShapeType="1"/>
              </p:cNvSpPr>
              <p:nvPr/>
            </p:nvSpPr>
            <p:spPr bwMode="auto">
              <a:xfrm flipH="1">
                <a:off x="5752" y="3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" name="Freeform 1375"/>
              <p:cNvSpPr>
                <a:spLocks/>
              </p:cNvSpPr>
              <p:nvPr/>
            </p:nvSpPr>
            <p:spPr bwMode="auto">
              <a:xfrm>
                <a:off x="5746" y="3537"/>
                <a:ext cx="20" cy="23"/>
              </a:xfrm>
              <a:custGeom>
                <a:avLst/>
                <a:gdLst>
                  <a:gd name="T0" fmla="*/ 100 w 100"/>
                  <a:gd name="T1" fmla="*/ 97 h 119"/>
                  <a:gd name="T2" fmla="*/ 66 w 100"/>
                  <a:gd name="T3" fmla="*/ 49 h 119"/>
                  <a:gd name="T4" fmla="*/ 31 w 100"/>
                  <a:gd name="T5" fmla="*/ 0 h 119"/>
                  <a:gd name="T6" fmla="*/ 0 w 100"/>
                  <a:gd name="T7" fmla="*/ 22 h 119"/>
                  <a:gd name="T8" fmla="*/ 35 w 100"/>
                  <a:gd name="T9" fmla="*/ 71 h 119"/>
                  <a:gd name="T10" fmla="*/ 69 w 100"/>
                  <a:gd name="T11" fmla="*/ 119 h 119"/>
                  <a:gd name="T12" fmla="*/ 100 w 100"/>
                  <a:gd name="T13" fmla="*/ 9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100" y="97"/>
                    </a:moveTo>
                    <a:lnTo>
                      <a:pt x="66" y="49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5" y="71"/>
                    </a:lnTo>
                    <a:lnTo>
                      <a:pt x="69" y="119"/>
                    </a:lnTo>
                    <a:lnTo>
                      <a:pt x="10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" name="Freeform 1376"/>
              <p:cNvSpPr>
                <a:spLocks/>
              </p:cNvSpPr>
              <p:nvPr/>
            </p:nvSpPr>
            <p:spPr bwMode="auto">
              <a:xfrm>
                <a:off x="5746" y="3537"/>
                <a:ext cx="20" cy="23"/>
              </a:xfrm>
              <a:custGeom>
                <a:avLst/>
                <a:gdLst>
                  <a:gd name="T0" fmla="*/ 100 w 100"/>
                  <a:gd name="T1" fmla="*/ 97 h 119"/>
                  <a:gd name="T2" fmla="*/ 66 w 100"/>
                  <a:gd name="T3" fmla="*/ 49 h 119"/>
                  <a:gd name="T4" fmla="*/ 31 w 100"/>
                  <a:gd name="T5" fmla="*/ 0 h 119"/>
                  <a:gd name="T6" fmla="*/ 0 w 100"/>
                  <a:gd name="T7" fmla="*/ 22 h 119"/>
                  <a:gd name="T8" fmla="*/ 35 w 100"/>
                  <a:gd name="T9" fmla="*/ 71 h 119"/>
                  <a:gd name="T10" fmla="*/ 69 w 100"/>
                  <a:gd name="T11" fmla="*/ 119 h 119"/>
                  <a:gd name="T12" fmla="*/ 100 w 100"/>
                  <a:gd name="T13" fmla="*/ 9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100" y="97"/>
                    </a:moveTo>
                    <a:lnTo>
                      <a:pt x="66" y="49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5" y="71"/>
                    </a:lnTo>
                    <a:lnTo>
                      <a:pt x="69" y="119"/>
                    </a:lnTo>
                    <a:lnTo>
                      <a:pt x="100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" name="Freeform 1377"/>
              <p:cNvSpPr>
                <a:spLocks/>
              </p:cNvSpPr>
              <p:nvPr/>
            </p:nvSpPr>
            <p:spPr bwMode="auto">
              <a:xfrm>
                <a:off x="5745" y="3541"/>
                <a:ext cx="8" cy="10"/>
              </a:xfrm>
              <a:custGeom>
                <a:avLst/>
                <a:gdLst>
                  <a:gd name="T0" fmla="*/ 37 w 37"/>
                  <a:gd name="T1" fmla="*/ 49 h 49"/>
                  <a:gd name="T2" fmla="*/ 2 w 37"/>
                  <a:gd name="T3" fmla="*/ 0 h 49"/>
                  <a:gd name="T4" fmla="*/ 0 w 37"/>
                  <a:gd name="T5" fmla="*/ 3 h 49"/>
                  <a:gd name="T6" fmla="*/ 37 w 37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37" y="49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7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" name="Line 1378"/>
              <p:cNvSpPr>
                <a:spLocks noChangeShapeType="1"/>
              </p:cNvSpPr>
              <p:nvPr/>
            </p:nvSpPr>
            <p:spPr bwMode="auto">
              <a:xfrm flipH="1">
                <a:off x="5745" y="35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" name="Freeform 1379"/>
              <p:cNvSpPr>
                <a:spLocks/>
              </p:cNvSpPr>
              <p:nvPr/>
            </p:nvSpPr>
            <p:spPr bwMode="auto">
              <a:xfrm>
                <a:off x="5739" y="3542"/>
                <a:ext cx="21" cy="23"/>
              </a:xfrm>
              <a:custGeom>
                <a:avLst/>
                <a:gdLst>
                  <a:gd name="T0" fmla="*/ 104 w 104"/>
                  <a:gd name="T1" fmla="*/ 91 h 116"/>
                  <a:gd name="T2" fmla="*/ 67 w 104"/>
                  <a:gd name="T3" fmla="*/ 46 h 116"/>
                  <a:gd name="T4" fmla="*/ 30 w 104"/>
                  <a:gd name="T5" fmla="*/ 0 h 116"/>
                  <a:gd name="T6" fmla="*/ 0 w 104"/>
                  <a:gd name="T7" fmla="*/ 24 h 116"/>
                  <a:gd name="T8" fmla="*/ 37 w 104"/>
                  <a:gd name="T9" fmla="*/ 70 h 116"/>
                  <a:gd name="T10" fmla="*/ 74 w 104"/>
                  <a:gd name="T11" fmla="*/ 116 h 116"/>
                  <a:gd name="T12" fmla="*/ 104 w 104"/>
                  <a:gd name="T13" fmla="*/ 9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6">
                    <a:moveTo>
                      <a:pt x="104" y="91"/>
                    </a:moveTo>
                    <a:lnTo>
                      <a:pt x="67" y="46"/>
                    </a:lnTo>
                    <a:lnTo>
                      <a:pt x="30" y="0"/>
                    </a:lnTo>
                    <a:lnTo>
                      <a:pt x="0" y="24"/>
                    </a:lnTo>
                    <a:lnTo>
                      <a:pt x="37" y="70"/>
                    </a:lnTo>
                    <a:lnTo>
                      <a:pt x="74" y="116"/>
                    </a:lnTo>
                    <a:lnTo>
                      <a:pt x="104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" name="Freeform 1380"/>
              <p:cNvSpPr>
                <a:spLocks/>
              </p:cNvSpPr>
              <p:nvPr/>
            </p:nvSpPr>
            <p:spPr bwMode="auto">
              <a:xfrm>
                <a:off x="5739" y="3542"/>
                <a:ext cx="21" cy="23"/>
              </a:xfrm>
              <a:custGeom>
                <a:avLst/>
                <a:gdLst>
                  <a:gd name="T0" fmla="*/ 104 w 104"/>
                  <a:gd name="T1" fmla="*/ 91 h 116"/>
                  <a:gd name="T2" fmla="*/ 67 w 104"/>
                  <a:gd name="T3" fmla="*/ 46 h 116"/>
                  <a:gd name="T4" fmla="*/ 30 w 104"/>
                  <a:gd name="T5" fmla="*/ 0 h 116"/>
                  <a:gd name="T6" fmla="*/ 0 w 104"/>
                  <a:gd name="T7" fmla="*/ 24 h 116"/>
                  <a:gd name="T8" fmla="*/ 37 w 104"/>
                  <a:gd name="T9" fmla="*/ 70 h 116"/>
                  <a:gd name="T10" fmla="*/ 74 w 104"/>
                  <a:gd name="T11" fmla="*/ 116 h 116"/>
                  <a:gd name="T12" fmla="*/ 104 w 104"/>
                  <a:gd name="T13" fmla="*/ 9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6">
                    <a:moveTo>
                      <a:pt x="104" y="91"/>
                    </a:moveTo>
                    <a:lnTo>
                      <a:pt x="67" y="46"/>
                    </a:lnTo>
                    <a:lnTo>
                      <a:pt x="30" y="0"/>
                    </a:lnTo>
                    <a:lnTo>
                      <a:pt x="0" y="24"/>
                    </a:lnTo>
                    <a:lnTo>
                      <a:pt x="37" y="70"/>
                    </a:lnTo>
                    <a:lnTo>
                      <a:pt x="74" y="116"/>
                    </a:lnTo>
                    <a:lnTo>
                      <a:pt x="104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" name="Freeform 1381"/>
              <p:cNvSpPr>
                <a:spLocks/>
              </p:cNvSpPr>
              <p:nvPr/>
            </p:nvSpPr>
            <p:spPr bwMode="auto">
              <a:xfrm>
                <a:off x="5739" y="3546"/>
                <a:ext cx="8" cy="10"/>
              </a:xfrm>
              <a:custGeom>
                <a:avLst/>
                <a:gdLst>
                  <a:gd name="T0" fmla="*/ 38 w 38"/>
                  <a:gd name="T1" fmla="*/ 46 h 46"/>
                  <a:gd name="T2" fmla="*/ 1 w 38"/>
                  <a:gd name="T3" fmla="*/ 0 h 46"/>
                  <a:gd name="T4" fmla="*/ 0 w 38"/>
                  <a:gd name="T5" fmla="*/ 1 h 46"/>
                  <a:gd name="T6" fmla="*/ 38 w 38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38" y="4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" name="Line 1382"/>
              <p:cNvSpPr>
                <a:spLocks noChangeShapeType="1"/>
              </p:cNvSpPr>
              <p:nvPr/>
            </p:nvSpPr>
            <p:spPr bwMode="auto">
              <a:xfrm flipH="1">
                <a:off x="5739" y="35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" name="Freeform 1383"/>
              <p:cNvSpPr>
                <a:spLocks/>
              </p:cNvSpPr>
              <p:nvPr/>
            </p:nvSpPr>
            <p:spPr bwMode="auto">
              <a:xfrm>
                <a:off x="5733" y="3547"/>
                <a:ext cx="21" cy="22"/>
              </a:xfrm>
              <a:custGeom>
                <a:avLst/>
                <a:gdLst>
                  <a:gd name="T0" fmla="*/ 105 w 105"/>
                  <a:gd name="T1" fmla="*/ 89 h 114"/>
                  <a:gd name="T2" fmla="*/ 67 w 105"/>
                  <a:gd name="T3" fmla="*/ 45 h 114"/>
                  <a:gd name="T4" fmla="*/ 29 w 105"/>
                  <a:gd name="T5" fmla="*/ 0 h 114"/>
                  <a:gd name="T6" fmla="*/ 0 w 105"/>
                  <a:gd name="T7" fmla="*/ 24 h 114"/>
                  <a:gd name="T8" fmla="*/ 38 w 105"/>
                  <a:gd name="T9" fmla="*/ 69 h 114"/>
                  <a:gd name="T10" fmla="*/ 76 w 105"/>
                  <a:gd name="T11" fmla="*/ 114 h 114"/>
                  <a:gd name="T12" fmla="*/ 105 w 105"/>
                  <a:gd name="T13" fmla="*/ 8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105" y="89"/>
                    </a:moveTo>
                    <a:lnTo>
                      <a:pt x="67" y="45"/>
                    </a:lnTo>
                    <a:lnTo>
                      <a:pt x="29" y="0"/>
                    </a:lnTo>
                    <a:lnTo>
                      <a:pt x="0" y="24"/>
                    </a:lnTo>
                    <a:lnTo>
                      <a:pt x="38" y="69"/>
                    </a:lnTo>
                    <a:lnTo>
                      <a:pt x="76" y="114"/>
                    </a:lnTo>
                    <a:lnTo>
                      <a:pt x="105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" name="Freeform 1384"/>
              <p:cNvSpPr>
                <a:spLocks/>
              </p:cNvSpPr>
              <p:nvPr/>
            </p:nvSpPr>
            <p:spPr bwMode="auto">
              <a:xfrm>
                <a:off x="5733" y="3547"/>
                <a:ext cx="21" cy="22"/>
              </a:xfrm>
              <a:custGeom>
                <a:avLst/>
                <a:gdLst>
                  <a:gd name="T0" fmla="*/ 105 w 105"/>
                  <a:gd name="T1" fmla="*/ 89 h 114"/>
                  <a:gd name="T2" fmla="*/ 67 w 105"/>
                  <a:gd name="T3" fmla="*/ 45 h 114"/>
                  <a:gd name="T4" fmla="*/ 29 w 105"/>
                  <a:gd name="T5" fmla="*/ 0 h 114"/>
                  <a:gd name="T6" fmla="*/ 0 w 105"/>
                  <a:gd name="T7" fmla="*/ 24 h 114"/>
                  <a:gd name="T8" fmla="*/ 38 w 105"/>
                  <a:gd name="T9" fmla="*/ 69 h 114"/>
                  <a:gd name="T10" fmla="*/ 76 w 105"/>
                  <a:gd name="T11" fmla="*/ 114 h 114"/>
                  <a:gd name="T12" fmla="*/ 105 w 105"/>
                  <a:gd name="T13" fmla="*/ 8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105" y="89"/>
                    </a:moveTo>
                    <a:lnTo>
                      <a:pt x="67" y="45"/>
                    </a:lnTo>
                    <a:lnTo>
                      <a:pt x="29" y="0"/>
                    </a:lnTo>
                    <a:lnTo>
                      <a:pt x="0" y="24"/>
                    </a:lnTo>
                    <a:lnTo>
                      <a:pt x="38" y="69"/>
                    </a:lnTo>
                    <a:lnTo>
                      <a:pt x="76" y="114"/>
                    </a:lnTo>
                    <a:lnTo>
                      <a:pt x="105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" name="Freeform 1385"/>
              <p:cNvSpPr>
                <a:spLocks/>
              </p:cNvSpPr>
              <p:nvPr/>
            </p:nvSpPr>
            <p:spPr bwMode="auto">
              <a:xfrm>
                <a:off x="5733" y="3551"/>
                <a:ext cx="8" cy="9"/>
              </a:xfrm>
              <a:custGeom>
                <a:avLst/>
                <a:gdLst>
                  <a:gd name="T0" fmla="*/ 41 w 41"/>
                  <a:gd name="T1" fmla="*/ 45 h 45"/>
                  <a:gd name="T2" fmla="*/ 3 w 41"/>
                  <a:gd name="T3" fmla="*/ 0 h 45"/>
                  <a:gd name="T4" fmla="*/ 0 w 41"/>
                  <a:gd name="T5" fmla="*/ 3 h 45"/>
                  <a:gd name="T6" fmla="*/ 41 w 41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41" y="4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4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" name="Line 1386"/>
              <p:cNvSpPr>
                <a:spLocks noChangeShapeType="1"/>
              </p:cNvSpPr>
              <p:nvPr/>
            </p:nvSpPr>
            <p:spPr bwMode="auto">
              <a:xfrm flipH="1">
                <a:off x="5733" y="35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" name="Freeform 1387"/>
              <p:cNvSpPr>
                <a:spLocks/>
              </p:cNvSpPr>
              <p:nvPr/>
            </p:nvSpPr>
            <p:spPr bwMode="auto">
              <a:xfrm>
                <a:off x="5727" y="3552"/>
                <a:ext cx="22" cy="22"/>
              </a:xfrm>
              <a:custGeom>
                <a:avLst/>
                <a:gdLst>
                  <a:gd name="T0" fmla="*/ 110 w 110"/>
                  <a:gd name="T1" fmla="*/ 83 h 110"/>
                  <a:gd name="T2" fmla="*/ 68 w 110"/>
                  <a:gd name="T3" fmla="*/ 42 h 110"/>
                  <a:gd name="T4" fmla="*/ 27 w 110"/>
                  <a:gd name="T5" fmla="*/ 0 h 110"/>
                  <a:gd name="T6" fmla="*/ 0 w 110"/>
                  <a:gd name="T7" fmla="*/ 27 h 110"/>
                  <a:gd name="T8" fmla="*/ 42 w 110"/>
                  <a:gd name="T9" fmla="*/ 68 h 110"/>
                  <a:gd name="T10" fmla="*/ 83 w 110"/>
                  <a:gd name="T11" fmla="*/ 110 h 110"/>
                  <a:gd name="T12" fmla="*/ 110 w 110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110" y="83"/>
                    </a:moveTo>
                    <a:lnTo>
                      <a:pt x="68" y="42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42" y="68"/>
                    </a:lnTo>
                    <a:lnTo>
                      <a:pt x="83" y="110"/>
                    </a:lnTo>
                    <a:lnTo>
                      <a:pt x="110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" name="Freeform 1388"/>
              <p:cNvSpPr>
                <a:spLocks/>
              </p:cNvSpPr>
              <p:nvPr/>
            </p:nvSpPr>
            <p:spPr bwMode="auto">
              <a:xfrm>
                <a:off x="5727" y="3552"/>
                <a:ext cx="22" cy="22"/>
              </a:xfrm>
              <a:custGeom>
                <a:avLst/>
                <a:gdLst>
                  <a:gd name="T0" fmla="*/ 110 w 110"/>
                  <a:gd name="T1" fmla="*/ 83 h 110"/>
                  <a:gd name="T2" fmla="*/ 68 w 110"/>
                  <a:gd name="T3" fmla="*/ 42 h 110"/>
                  <a:gd name="T4" fmla="*/ 27 w 110"/>
                  <a:gd name="T5" fmla="*/ 0 h 110"/>
                  <a:gd name="T6" fmla="*/ 0 w 110"/>
                  <a:gd name="T7" fmla="*/ 27 h 110"/>
                  <a:gd name="T8" fmla="*/ 42 w 110"/>
                  <a:gd name="T9" fmla="*/ 68 h 110"/>
                  <a:gd name="T10" fmla="*/ 83 w 110"/>
                  <a:gd name="T11" fmla="*/ 110 h 110"/>
                  <a:gd name="T12" fmla="*/ 110 w 110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110" y="83"/>
                    </a:moveTo>
                    <a:lnTo>
                      <a:pt x="68" y="42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42" y="68"/>
                    </a:lnTo>
                    <a:lnTo>
                      <a:pt x="83" y="110"/>
                    </a:lnTo>
                    <a:lnTo>
                      <a:pt x="110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" name="Freeform 1389"/>
              <p:cNvSpPr>
                <a:spLocks/>
              </p:cNvSpPr>
              <p:nvPr/>
            </p:nvSpPr>
            <p:spPr bwMode="auto">
              <a:xfrm>
                <a:off x="5727" y="3557"/>
                <a:ext cx="9" cy="9"/>
              </a:xfrm>
              <a:custGeom>
                <a:avLst/>
                <a:gdLst>
                  <a:gd name="T0" fmla="*/ 43 w 43"/>
                  <a:gd name="T1" fmla="*/ 41 h 41"/>
                  <a:gd name="T2" fmla="*/ 1 w 43"/>
                  <a:gd name="T3" fmla="*/ 0 h 41"/>
                  <a:gd name="T4" fmla="*/ 0 w 43"/>
                  <a:gd name="T5" fmla="*/ 0 h 41"/>
                  <a:gd name="T6" fmla="*/ 43 w 43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1">
                    <a:moveTo>
                      <a:pt x="43" y="4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" name="Line 1390"/>
              <p:cNvSpPr>
                <a:spLocks noChangeShapeType="1"/>
              </p:cNvSpPr>
              <p:nvPr/>
            </p:nvSpPr>
            <p:spPr bwMode="auto">
              <a:xfrm flipH="1">
                <a:off x="5727" y="3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" name="Freeform 1391"/>
              <p:cNvSpPr>
                <a:spLocks/>
              </p:cNvSpPr>
              <p:nvPr/>
            </p:nvSpPr>
            <p:spPr bwMode="auto">
              <a:xfrm>
                <a:off x="5722" y="3557"/>
                <a:ext cx="22" cy="22"/>
              </a:xfrm>
              <a:custGeom>
                <a:avLst/>
                <a:gdLst>
                  <a:gd name="T0" fmla="*/ 111 w 111"/>
                  <a:gd name="T1" fmla="*/ 83 h 110"/>
                  <a:gd name="T2" fmla="*/ 69 w 111"/>
                  <a:gd name="T3" fmla="*/ 41 h 110"/>
                  <a:gd name="T4" fmla="*/ 26 w 111"/>
                  <a:gd name="T5" fmla="*/ 0 h 110"/>
                  <a:gd name="T6" fmla="*/ 0 w 111"/>
                  <a:gd name="T7" fmla="*/ 27 h 110"/>
                  <a:gd name="T8" fmla="*/ 42 w 111"/>
                  <a:gd name="T9" fmla="*/ 69 h 110"/>
                  <a:gd name="T10" fmla="*/ 85 w 111"/>
                  <a:gd name="T11" fmla="*/ 110 h 110"/>
                  <a:gd name="T12" fmla="*/ 111 w 111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111" y="83"/>
                    </a:moveTo>
                    <a:lnTo>
                      <a:pt x="69" y="41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2" y="69"/>
                    </a:lnTo>
                    <a:lnTo>
                      <a:pt x="85" y="110"/>
                    </a:lnTo>
                    <a:lnTo>
                      <a:pt x="111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" name="Freeform 1392"/>
              <p:cNvSpPr>
                <a:spLocks/>
              </p:cNvSpPr>
              <p:nvPr/>
            </p:nvSpPr>
            <p:spPr bwMode="auto">
              <a:xfrm>
                <a:off x="5722" y="3557"/>
                <a:ext cx="22" cy="22"/>
              </a:xfrm>
              <a:custGeom>
                <a:avLst/>
                <a:gdLst>
                  <a:gd name="T0" fmla="*/ 111 w 111"/>
                  <a:gd name="T1" fmla="*/ 83 h 110"/>
                  <a:gd name="T2" fmla="*/ 69 w 111"/>
                  <a:gd name="T3" fmla="*/ 41 h 110"/>
                  <a:gd name="T4" fmla="*/ 26 w 111"/>
                  <a:gd name="T5" fmla="*/ 0 h 110"/>
                  <a:gd name="T6" fmla="*/ 0 w 111"/>
                  <a:gd name="T7" fmla="*/ 27 h 110"/>
                  <a:gd name="T8" fmla="*/ 42 w 111"/>
                  <a:gd name="T9" fmla="*/ 69 h 110"/>
                  <a:gd name="T10" fmla="*/ 85 w 111"/>
                  <a:gd name="T11" fmla="*/ 110 h 110"/>
                  <a:gd name="T12" fmla="*/ 111 w 111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111" y="83"/>
                    </a:moveTo>
                    <a:lnTo>
                      <a:pt x="69" y="41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2" y="69"/>
                    </a:lnTo>
                    <a:lnTo>
                      <a:pt x="85" y="110"/>
                    </a:lnTo>
                    <a:lnTo>
                      <a:pt x="111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" name="Freeform 1393"/>
              <p:cNvSpPr>
                <a:spLocks/>
              </p:cNvSpPr>
              <p:nvPr/>
            </p:nvSpPr>
            <p:spPr bwMode="auto">
              <a:xfrm>
                <a:off x="5722" y="3563"/>
                <a:ext cx="8" cy="8"/>
              </a:xfrm>
              <a:custGeom>
                <a:avLst/>
                <a:gdLst>
                  <a:gd name="T0" fmla="*/ 44 w 44"/>
                  <a:gd name="T1" fmla="*/ 42 h 42"/>
                  <a:gd name="T2" fmla="*/ 2 w 44"/>
                  <a:gd name="T3" fmla="*/ 0 h 42"/>
                  <a:gd name="T4" fmla="*/ 0 w 44"/>
                  <a:gd name="T5" fmla="*/ 3 h 42"/>
                  <a:gd name="T6" fmla="*/ 44 w 44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2">
                    <a:moveTo>
                      <a:pt x="44" y="4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" name="Line 1394"/>
              <p:cNvSpPr>
                <a:spLocks noChangeShapeType="1"/>
              </p:cNvSpPr>
              <p:nvPr/>
            </p:nvSpPr>
            <p:spPr bwMode="auto">
              <a:xfrm flipH="1">
                <a:off x="5722" y="35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" name="Freeform 1395"/>
              <p:cNvSpPr>
                <a:spLocks/>
              </p:cNvSpPr>
              <p:nvPr/>
            </p:nvSpPr>
            <p:spPr bwMode="auto">
              <a:xfrm>
                <a:off x="5716" y="3563"/>
                <a:ext cx="23" cy="22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6 w 115"/>
                  <a:gd name="T5" fmla="*/ 0 h 107"/>
                  <a:gd name="T6" fmla="*/ 0 w 115"/>
                  <a:gd name="T7" fmla="*/ 28 h 107"/>
                  <a:gd name="T8" fmla="*/ 45 w 115"/>
                  <a:gd name="T9" fmla="*/ 68 h 107"/>
                  <a:gd name="T10" fmla="*/ 90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6" y="0"/>
                    </a:lnTo>
                    <a:lnTo>
                      <a:pt x="0" y="28"/>
                    </a:ln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" name="Freeform 1396"/>
              <p:cNvSpPr>
                <a:spLocks/>
              </p:cNvSpPr>
              <p:nvPr/>
            </p:nvSpPr>
            <p:spPr bwMode="auto">
              <a:xfrm>
                <a:off x="5716" y="3563"/>
                <a:ext cx="23" cy="22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6 w 115"/>
                  <a:gd name="T5" fmla="*/ 0 h 107"/>
                  <a:gd name="T6" fmla="*/ 0 w 115"/>
                  <a:gd name="T7" fmla="*/ 28 h 107"/>
                  <a:gd name="T8" fmla="*/ 45 w 115"/>
                  <a:gd name="T9" fmla="*/ 68 h 107"/>
                  <a:gd name="T10" fmla="*/ 90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6" y="0"/>
                    </a:lnTo>
                    <a:lnTo>
                      <a:pt x="0" y="28"/>
                    </a:ln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" name="Freeform 1397"/>
              <p:cNvSpPr>
                <a:spLocks/>
              </p:cNvSpPr>
              <p:nvPr/>
            </p:nvSpPr>
            <p:spPr bwMode="auto">
              <a:xfrm>
                <a:off x="5716" y="3569"/>
                <a:ext cx="9" cy="8"/>
              </a:xfrm>
              <a:custGeom>
                <a:avLst/>
                <a:gdLst>
                  <a:gd name="T0" fmla="*/ 46 w 46"/>
                  <a:gd name="T1" fmla="*/ 40 h 40"/>
                  <a:gd name="T2" fmla="*/ 1 w 46"/>
                  <a:gd name="T3" fmla="*/ 0 h 40"/>
                  <a:gd name="T4" fmla="*/ 0 w 46"/>
                  <a:gd name="T5" fmla="*/ 3 h 40"/>
                  <a:gd name="T6" fmla="*/ 46 w 46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0">
                    <a:moveTo>
                      <a:pt x="46" y="4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4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" name="Line 1398"/>
              <p:cNvSpPr>
                <a:spLocks noChangeShapeType="1"/>
              </p:cNvSpPr>
              <p:nvPr/>
            </p:nvSpPr>
            <p:spPr bwMode="auto">
              <a:xfrm flipH="1">
                <a:off x="5716" y="35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" name="Freeform 1399"/>
              <p:cNvSpPr>
                <a:spLocks/>
              </p:cNvSpPr>
              <p:nvPr/>
            </p:nvSpPr>
            <p:spPr bwMode="auto">
              <a:xfrm>
                <a:off x="5712" y="3570"/>
                <a:ext cx="23" cy="20"/>
              </a:xfrm>
              <a:custGeom>
                <a:avLst/>
                <a:gdLst>
                  <a:gd name="T0" fmla="*/ 115 w 115"/>
                  <a:gd name="T1" fmla="*/ 73 h 102"/>
                  <a:gd name="T2" fmla="*/ 69 w 115"/>
                  <a:gd name="T3" fmla="*/ 37 h 102"/>
                  <a:gd name="T4" fmla="*/ 23 w 115"/>
                  <a:gd name="T5" fmla="*/ 0 h 102"/>
                  <a:gd name="T6" fmla="*/ 0 w 115"/>
                  <a:gd name="T7" fmla="*/ 29 h 102"/>
                  <a:gd name="T8" fmla="*/ 46 w 115"/>
                  <a:gd name="T9" fmla="*/ 65 h 102"/>
                  <a:gd name="T10" fmla="*/ 92 w 115"/>
                  <a:gd name="T11" fmla="*/ 102 h 102"/>
                  <a:gd name="T12" fmla="*/ 115 w 115"/>
                  <a:gd name="T13" fmla="*/ 7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115" y="73"/>
                    </a:moveTo>
                    <a:lnTo>
                      <a:pt x="69" y="37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46" y="65"/>
                    </a:lnTo>
                    <a:lnTo>
                      <a:pt x="92" y="102"/>
                    </a:lnTo>
                    <a:lnTo>
                      <a:pt x="115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" name="Freeform 1400"/>
              <p:cNvSpPr>
                <a:spLocks/>
              </p:cNvSpPr>
              <p:nvPr/>
            </p:nvSpPr>
            <p:spPr bwMode="auto">
              <a:xfrm>
                <a:off x="5712" y="3570"/>
                <a:ext cx="23" cy="20"/>
              </a:xfrm>
              <a:custGeom>
                <a:avLst/>
                <a:gdLst>
                  <a:gd name="T0" fmla="*/ 115 w 115"/>
                  <a:gd name="T1" fmla="*/ 73 h 102"/>
                  <a:gd name="T2" fmla="*/ 69 w 115"/>
                  <a:gd name="T3" fmla="*/ 37 h 102"/>
                  <a:gd name="T4" fmla="*/ 23 w 115"/>
                  <a:gd name="T5" fmla="*/ 0 h 102"/>
                  <a:gd name="T6" fmla="*/ 0 w 115"/>
                  <a:gd name="T7" fmla="*/ 29 h 102"/>
                  <a:gd name="T8" fmla="*/ 46 w 115"/>
                  <a:gd name="T9" fmla="*/ 65 h 102"/>
                  <a:gd name="T10" fmla="*/ 92 w 115"/>
                  <a:gd name="T11" fmla="*/ 102 h 102"/>
                  <a:gd name="T12" fmla="*/ 115 w 115"/>
                  <a:gd name="T13" fmla="*/ 7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115" y="73"/>
                    </a:moveTo>
                    <a:lnTo>
                      <a:pt x="69" y="37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46" y="65"/>
                    </a:lnTo>
                    <a:lnTo>
                      <a:pt x="92" y="102"/>
                    </a:lnTo>
                    <a:lnTo>
                      <a:pt x="115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" name="Freeform 1401"/>
              <p:cNvSpPr>
                <a:spLocks/>
              </p:cNvSpPr>
              <p:nvPr/>
            </p:nvSpPr>
            <p:spPr bwMode="auto">
              <a:xfrm>
                <a:off x="5711" y="3575"/>
                <a:ext cx="10" cy="8"/>
              </a:xfrm>
              <a:custGeom>
                <a:avLst/>
                <a:gdLst>
                  <a:gd name="T0" fmla="*/ 48 w 48"/>
                  <a:gd name="T1" fmla="*/ 36 h 36"/>
                  <a:gd name="T2" fmla="*/ 2 w 48"/>
                  <a:gd name="T3" fmla="*/ 0 h 36"/>
                  <a:gd name="T4" fmla="*/ 0 w 48"/>
                  <a:gd name="T5" fmla="*/ 2 h 36"/>
                  <a:gd name="T6" fmla="*/ 48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3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48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" name="Line 1402"/>
              <p:cNvSpPr>
                <a:spLocks noChangeShapeType="1"/>
              </p:cNvSpPr>
              <p:nvPr/>
            </p:nvSpPr>
            <p:spPr bwMode="auto">
              <a:xfrm flipH="1">
                <a:off x="5711" y="3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" name="Freeform 1403"/>
              <p:cNvSpPr>
                <a:spLocks/>
              </p:cNvSpPr>
              <p:nvPr/>
            </p:nvSpPr>
            <p:spPr bwMode="auto">
              <a:xfrm>
                <a:off x="5707" y="3576"/>
                <a:ext cx="23" cy="20"/>
              </a:xfrm>
              <a:custGeom>
                <a:avLst/>
                <a:gdLst>
                  <a:gd name="T0" fmla="*/ 118 w 118"/>
                  <a:gd name="T1" fmla="*/ 69 h 100"/>
                  <a:gd name="T2" fmla="*/ 70 w 118"/>
                  <a:gd name="T3" fmla="*/ 34 h 100"/>
                  <a:gd name="T4" fmla="*/ 22 w 118"/>
                  <a:gd name="T5" fmla="*/ 0 h 100"/>
                  <a:gd name="T6" fmla="*/ 0 w 118"/>
                  <a:gd name="T7" fmla="*/ 31 h 100"/>
                  <a:gd name="T8" fmla="*/ 48 w 118"/>
                  <a:gd name="T9" fmla="*/ 65 h 100"/>
                  <a:gd name="T10" fmla="*/ 97 w 118"/>
                  <a:gd name="T11" fmla="*/ 100 h 100"/>
                  <a:gd name="T12" fmla="*/ 118 w 118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118" y="69"/>
                    </a:moveTo>
                    <a:lnTo>
                      <a:pt x="70" y="34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8" y="65"/>
                    </a:lnTo>
                    <a:lnTo>
                      <a:pt x="97" y="100"/>
                    </a:lnTo>
                    <a:lnTo>
                      <a:pt x="118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" name="Freeform 1404"/>
              <p:cNvSpPr>
                <a:spLocks/>
              </p:cNvSpPr>
              <p:nvPr/>
            </p:nvSpPr>
            <p:spPr bwMode="auto">
              <a:xfrm>
                <a:off x="5707" y="3576"/>
                <a:ext cx="23" cy="20"/>
              </a:xfrm>
              <a:custGeom>
                <a:avLst/>
                <a:gdLst>
                  <a:gd name="T0" fmla="*/ 118 w 118"/>
                  <a:gd name="T1" fmla="*/ 69 h 100"/>
                  <a:gd name="T2" fmla="*/ 70 w 118"/>
                  <a:gd name="T3" fmla="*/ 34 h 100"/>
                  <a:gd name="T4" fmla="*/ 22 w 118"/>
                  <a:gd name="T5" fmla="*/ 0 h 100"/>
                  <a:gd name="T6" fmla="*/ 0 w 118"/>
                  <a:gd name="T7" fmla="*/ 31 h 100"/>
                  <a:gd name="T8" fmla="*/ 48 w 118"/>
                  <a:gd name="T9" fmla="*/ 65 h 100"/>
                  <a:gd name="T10" fmla="*/ 97 w 118"/>
                  <a:gd name="T11" fmla="*/ 100 h 100"/>
                  <a:gd name="T12" fmla="*/ 118 w 118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118" y="69"/>
                    </a:moveTo>
                    <a:lnTo>
                      <a:pt x="70" y="34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8" y="65"/>
                    </a:lnTo>
                    <a:lnTo>
                      <a:pt x="97" y="100"/>
                    </a:lnTo>
                    <a:lnTo>
                      <a:pt x="118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" name="Freeform 1405"/>
              <p:cNvSpPr>
                <a:spLocks/>
              </p:cNvSpPr>
              <p:nvPr/>
            </p:nvSpPr>
            <p:spPr bwMode="auto">
              <a:xfrm>
                <a:off x="5706" y="3582"/>
                <a:ext cx="10" cy="7"/>
              </a:xfrm>
              <a:custGeom>
                <a:avLst/>
                <a:gdLst>
                  <a:gd name="T0" fmla="*/ 50 w 50"/>
                  <a:gd name="T1" fmla="*/ 34 h 34"/>
                  <a:gd name="T2" fmla="*/ 2 w 50"/>
                  <a:gd name="T3" fmla="*/ 0 h 34"/>
                  <a:gd name="T4" fmla="*/ 0 w 50"/>
                  <a:gd name="T5" fmla="*/ 3 h 34"/>
                  <a:gd name="T6" fmla="*/ 50 w 50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50" y="34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5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" name="Line 1406"/>
              <p:cNvSpPr>
                <a:spLocks noChangeShapeType="1"/>
              </p:cNvSpPr>
              <p:nvPr/>
            </p:nvSpPr>
            <p:spPr bwMode="auto">
              <a:xfrm flipH="1">
                <a:off x="5706" y="3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" name="Freeform 1407"/>
              <p:cNvSpPr>
                <a:spLocks/>
              </p:cNvSpPr>
              <p:nvPr/>
            </p:nvSpPr>
            <p:spPr bwMode="auto">
              <a:xfrm>
                <a:off x="5702" y="3583"/>
                <a:ext cx="25" cy="19"/>
              </a:xfrm>
              <a:custGeom>
                <a:avLst/>
                <a:gdLst>
                  <a:gd name="T0" fmla="*/ 121 w 121"/>
                  <a:gd name="T1" fmla="*/ 62 h 95"/>
                  <a:gd name="T2" fmla="*/ 70 w 121"/>
                  <a:gd name="T3" fmla="*/ 31 h 95"/>
                  <a:gd name="T4" fmla="*/ 20 w 121"/>
                  <a:gd name="T5" fmla="*/ 0 h 95"/>
                  <a:gd name="T6" fmla="*/ 0 w 121"/>
                  <a:gd name="T7" fmla="*/ 32 h 95"/>
                  <a:gd name="T8" fmla="*/ 51 w 121"/>
                  <a:gd name="T9" fmla="*/ 64 h 95"/>
                  <a:gd name="T10" fmla="*/ 101 w 121"/>
                  <a:gd name="T11" fmla="*/ 95 h 95"/>
                  <a:gd name="T12" fmla="*/ 121 w 121"/>
                  <a:gd name="T13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21" y="62"/>
                    </a:moveTo>
                    <a:lnTo>
                      <a:pt x="70" y="31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51" y="64"/>
                    </a:lnTo>
                    <a:lnTo>
                      <a:pt x="101" y="95"/>
                    </a:lnTo>
                    <a:lnTo>
                      <a:pt x="121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" name="Freeform 1408"/>
              <p:cNvSpPr>
                <a:spLocks/>
              </p:cNvSpPr>
              <p:nvPr/>
            </p:nvSpPr>
            <p:spPr bwMode="auto">
              <a:xfrm>
                <a:off x="5702" y="3583"/>
                <a:ext cx="25" cy="19"/>
              </a:xfrm>
              <a:custGeom>
                <a:avLst/>
                <a:gdLst>
                  <a:gd name="T0" fmla="*/ 121 w 121"/>
                  <a:gd name="T1" fmla="*/ 62 h 95"/>
                  <a:gd name="T2" fmla="*/ 70 w 121"/>
                  <a:gd name="T3" fmla="*/ 31 h 95"/>
                  <a:gd name="T4" fmla="*/ 20 w 121"/>
                  <a:gd name="T5" fmla="*/ 0 h 95"/>
                  <a:gd name="T6" fmla="*/ 0 w 121"/>
                  <a:gd name="T7" fmla="*/ 32 h 95"/>
                  <a:gd name="T8" fmla="*/ 51 w 121"/>
                  <a:gd name="T9" fmla="*/ 64 h 95"/>
                  <a:gd name="T10" fmla="*/ 101 w 121"/>
                  <a:gd name="T11" fmla="*/ 95 h 95"/>
                  <a:gd name="T12" fmla="*/ 121 w 121"/>
                  <a:gd name="T13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21" y="62"/>
                    </a:moveTo>
                    <a:lnTo>
                      <a:pt x="70" y="31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51" y="64"/>
                    </a:lnTo>
                    <a:lnTo>
                      <a:pt x="101" y="95"/>
                    </a:lnTo>
                    <a:lnTo>
                      <a:pt x="121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" name="Freeform 1409"/>
              <p:cNvSpPr>
                <a:spLocks/>
              </p:cNvSpPr>
              <p:nvPr/>
            </p:nvSpPr>
            <p:spPr bwMode="auto">
              <a:xfrm>
                <a:off x="5702" y="3589"/>
                <a:ext cx="11" cy="6"/>
              </a:xfrm>
              <a:custGeom>
                <a:avLst/>
                <a:gdLst>
                  <a:gd name="T0" fmla="*/ 51 w 51"/>
                  <a:gd name="T1" fmla="*/ 32 h 32"/>
                  <a:gd name="T2" fmla="*/ 0 w 51"/>
                  <a:gd name="T3" fmla="*/ 0 h 32"/>
                  <a:gd name="T4" fmla="*/ 0 w 51"/>
                  <a:gd name="T5" fmla="*/ 2 h 32"/>
                  <a:gd name="T6" fmla="*/ 51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51" y="3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962" name="Group 1410"/>
            <p:cNvGrpSpPr>
              <a:grpSpLocks/>
            </p:cNvGrpSpPr>
            <p:nvPr/>
          </p:nvGrpSpPr>
          <p:grpSpPr bwMode="auto">
            <a:xfrm>
              <a:off x="5679" y="3612"/>
              <a:ext cx="222" cy="253"/>
              <a:chOff x="5679" y="3589"/>
              <a:chExt cx="222" cy="253"/>
            </a:xfrm>
          </p:grpSpPr>
          <p:sp>
            <p:nvSpPr>
              <p:cNvPr id="24963" name="Line 1411"/>
              <p:cNvSpPr>
                <a:spLocks noChangeShapeType="1"/>
              </p:cNvSpPr>
              <p:nvPr/>
            </p:nvSpPr>
            <p:spPr bwMode="auto">
              <a:xfrm>
                <a:off x="5702" y="3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" name="Freeform 1412"/>
              <p:cNvSpPr>
                <a:spLocks/>
              </p:cNvSpPr>
              <p:nvPr/>
            </p:nvSpPr>
            <p:spPr bwMode="auto">
              <a:xfrm>
                <a:off x="5699" y="3589"/>
                <a:ext cx="24" cy="19"/>
              </a:xfrm>
              <a:custGeom>
                <a:avLst/>
                <a:gdLst>
                  <a:gd name="T0" fmla="*/ 120 w 120"/>
                  <a:gd name="T1" fmla="*/ 59 h 93"/>
                  <a:gd name="T2" fmla="*/ 70 w 120"/>
                  <a:gd name="T3" fmla="*/ 30 h 93"/>
                  <a:gd name="T4" fmla="*/ 19 w 120"/>
                  <a:gd name="T5" fmla="*/ 0 h 93"/>
                  <a:gd name="T6" fmla="*/ 0 w 120"/>
                  <a:gd name="T7" fmla="*/ 33 h 93"/>
                  <a:gd name="T8" fmla="*/ 50 w 120"/>
                  <a:gd name="T9" fmla="*/ 63 h 93"/>
                  <a:gd name="T10" fmla="*/ 101 w 120"/>
                  <a:gd name="T11" fmla="*/ 93 h 93"/>
                  <a:gd name="T12" fmla="*/ 120 w 120"/>
                  <a:gd name="T13" fmla="*/ 5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20" y="59"/>
                    </a:moveTo>
                    <a:lnTo>
                      <a:pt x="70" y="30"/>
                    </a:lnTo>
                    <a:lnTo>
                      <a:pt x="19" y="0"/>
                    </a:lnTo>
                    <a:lnTo>
                      <a:pt x="0" y="33"/>
                    </a:lnTo>
                    <a:lnTo>
                      <a:pt x="50" y="63"/>
                    </a:lnTo>
                    <a:lnTo>
                      <a:pt x="101" y="93"/>
                    </a:lnTo>
                    <a:lnTo>
                      <a:pt x="12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" name="Freeform 1413"/>
              <p:cNvSpPr>
                <a:spLocks/>
              </p:cNvSpPr>
              <p:nvPr/>
            </p:nvSpPr>
            <p:spPr bwMode="auto">
              <a:xfrm>
                <a:off x="5699" y="3589"/>
                <a:ext cx="24" cy="19"/>
              </a:xfrm>
              <a:custGeom>
                <a:avLst/>
                <a:gdLst>
                  <a:gd name="T0" fmla="*/ 120 w 120"/>
                  <a:gd name="T1" fmla="*/ 59 h 93"/>
                  <a:gd name="T2" fmla="*/ 70 w 120"/>
                  <a:gd name="T3" fmla="*/ 30 h 93"/>
                  <a:gd name="T4" fmla="*/ 19 w 120"/>
                  <a:gd name="T5" fmla="*/ 0 h 93"/>
                  <a:gd name="T6" fmla="*/ 0 w 120"/>
                  <a:gd name="T7" fmla="*/ 33 h 93"/>
                  <a:gd name="T8" fmla="*/ 50 w 120"/>
                  <a:gd name="T9" fmla="*/ 63 h 93"/>
                  <a:gd name="T10" fmla="*/ 101 w 120"/>
                  <a:gd name="T11" fmla="*/ 93 h 93"/>
                  <a:gd name="T12" fmla="*/ 120 w 120"/>
                  <a:gd name="T13" fmla="*/ 5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20" y="59"/>
                    </a:moveTo>
                    <a:lnTo>
                      <a:pt x="70" y="30"/>
                    </a:lnTo>
                    <a:lnTo>
                      <a:pt x="19" y="0"/>
                    </a:lnTo>
                    <a:lnTo>
                      <a:pt x="0" y="33"/>
                    </a:lnTo>
                    <a:lnTo>
                      <a:pt x="50" y="63"/>
                    </a:lnTo>
                    <a:lnTo>
                      <a:pt x="101" y="93"/>
                    </a:lnTo>
                    <a:lnTo>
                      <a:pt x="120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" name="Freeform 1414"/>
              <p:cNvSpPr>
                <a:spLocks/>
              </p:cNvSpPr>
              <p:nvPr/>
            </p:nvSpPr>
            <p:spPr bwMode="auto">
              <a:xfrm>
                <a:off x="5698" y="3596"/>
                <a:ext cx="11" cy="6"/>
              </a:xfrm>
              <a:custGeom>
                <a:avLst/>
                <a:gdLst>
                  <a:gd name="T0" fmla="*/ 53 w 53"/>
                  <a:gd name="T1" fmla="*/ 30 h 30"/>
                  <a:gd name="T2" fmla="*/ 3 w 53"/>
                  <a:gd name="T3" fmla="*/ 0 h 30"/>
                  <a:gd name="T4" fmla="*/ 0 w 53"/>
                  <a:gd name="T5" fmla="*/ 5 h 30"/>
                  <a:gd name="T6" fmla="*/ 53 w 53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30">
                    <a:moveTo>
                      <a:pt x="53" y="3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53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" name="Line 1415"/>
              <p:cNvSpPr>
                <a:spLocks noChangeShapeType="1"/>
              </p:cNvSpPr>
              <p:nvPr/>
            </p:nvSpPr>
            <p:spPr bwMode="auto">
              <a:xfrm flipH="1">
                <a:off x="5698" y="35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" name="Freeform 1416"/>
              <p:cNvSpPr>
                <a:spLocks/>
              </p:cNvSpPr>
              <p:nvPr/>
            </p:nvSpPr>
            <p:spPr bwMode="auto">
              <a:xfrm>
                <a:off x="5695" y="3597"/>
                <a:ext cx="24" cy="17"/>
              </a:xfrm>
              <a:custGeom>
                <a:avLst/>
                <a:gdLst>
                  <a:gd name="T0" fmla="*/ 122 w 122"/>
                  <a:gd name="T1" fmla="*/ 50 h 83"/>
                  <a:gd name="T2" fmla="*/ 69 w 122"/>
                  <a:gd name="T3" fmla="*/ 25 h 83"/>
                  <a:gd name="T4" fmla="*/ 16 w 122"/>
                  <a:gd name="T5" fmla="*/ 0 h 83"/>
                  <a:gd name="T6" fmla="*/ 0 w 122"/>
                  <a:gd name="T7" fmla="*/ 33 h 83"/>
                  <a:gd name="T8" fmla="*/ 53 w 122"/>
                  <a:gd name="T9" fmla="*/ 58 h 83"/>
                  <a:gd name="T10" fmla="*/ 106 w 122"/>
                  <a:gd name="T11" fmla="*/ 83 h 83"/>
                  <a:gd name="T12" fmla="*/ 122 w 122"/>
                  <a:gd name="T1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3">
                    <a:moveTo>
                      <a:pt x="122" y="50"/>
                    </a:move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53" y="58"/>
                    </a:lnTo>
                    <a:lnTo>
                      <a:pt x="106" y="83"/>
                    </a:lnTo>
                    <a:lnTo>
                      <a:pt x="12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" name="Freeform 1417"/>
              <p:cNvSpPr>
                <a:spLocks/>
              </p:cNvSpPr>
              <p:nvPr/>
            </p:nvSpPr>
            <p:spPr bwMode="auto">
              <a:xfrm>
                <a:off x="5695" y="3597"/>
                <a:ext cx="24" cy="17"/>
              </a:xfrm>
              <a:custGeom>
                <a:avLst/>
                <a:gdLst>
                  <a:gd name="T0" fmla="*/ 122 w 122"/>
                  <a:gd name="T1" fmla="*/ 50 h 83"/>
                  <a:gd name="T2" fmla="*/ 69 w 122"/>
                  <a:gd name="T3" fmla="*/ 25 h 83"/>
                  <a:gd name="T4" fmla="*/ 16 w 122"/>
                  <a:gd name="T5" fmla="*/ 0 h 83"/>
                  <a:gd name="T6" fmla="*/ 0 w 122"/>
                  <a:gd name="T7" fmla="*/ 33 h 83"/>
                  <a:gd name="T8" fmla="*/ 53 w 122"/>
                  <a:gd name="T9" fmla="*/ 58 h 83"/>
                  <a:gd name="T10" fmla="*/ 106 w 122"/>
                  <a:gd name="T11" fmla="*/ 83 h 83"/>
                  <a:gd name="T12" fmla="*/ 122 w 122"/>
                  <a:gd name="T1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3">
                    <a:moveTo>
                      <a:pt x="122" y="50"/>
                    </a:move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53" y="58"/>
                    </a:lnTo>
                    <a:lnTo>
                      <a:pt x="106" y="83"/>
                    </a:lnTo>
                    <a:lnTo>
                      <a:pt x="122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" name="Freeform 1418"/>
              <p:cNvSpPr>
                <a:spLocks/>
              </p:cNvSpPr>
              <p:nvPr/>
            </p:nvSpPr>
            <p:spPr bwMode="auto">
              <a:xfrm>
                <a:off x="5695" y="3604"/>
                <a:ext cx="10" cy="5"/>
              </a:xfrm>
              <a:custGeom>
                <a:avLst/>
                <a:gdLst>
                  <a:gd name="T0" fmla="*/ 54 w 54"/>
                  <a:gd name="T1" fmla="*/ 25 h 25"/>
                  <a:gd name="T2" fmla="*/ 1 w 54"/>
                  <a:gd name="T3" fmla="*/ 0 h 25"/>
                  <a:gd name="T4" fmla="*/ 0 w 54"/>
                  <a:gd name="T5" fmla="*/ 0 h 25"/>
                  <a:gd name="T6" fmla="*/ 54 w 54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54" y="2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" name="Line 1419"/>
              <p:cNvSpPr>
                <a:spLocks noChangeShapeType="1"/>
              </p:cNvSpPr>
              <p:nvPr/>
            </p:nvSpPr>
            <p:spPr bwMode="auto">
              <a:xfrm flipH="1">
                <a:off x="5695" y="3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" name="Freeform 1420"/>
              <p:cNvSpPr>
                <a:spLocks/>
              </p:cNvSpPr>
              <p:nvPr/>
            </p:nvSpPr>
            <p:spPr bwMode="auto">
              <a:xfrm>
                <a:off x="5691" y="3604"/>
                <a:ext cx="25" cy="17"/>
              </a:xfrm>
              <a:custGeom>
                <a:avLst/>
                <a:gdLst>
                  <a:gd name="T0" fmla="*/ 124 w 124"/>
                  <a:gd name="T1" fmla="*/ 50 h 85"/>
                  <a:gd name="T2" fmla="*/ 70 w 124"/>
                  <a:gd name="T3" fmla="*/ 25 h 85"/>
                  <a:gd name="T4" fmla="*/ 16 w 124"/>
                  <a:gd name="T5" fmla="*/ 0 h 85"/>
                  <a:gd name="T6" fmla="*/ 0 w 124"/>
                  <a:gd name="T7" fmla="*/ 34 h 85"/>
                  <a:gd name="T8" fmla="*/ 54 w 124"/>
                  <a:gd name="T9" fmla="*/ 60 h 85"/>
                  <a:gd name="T10" fmla="*/ 108 w 124"/>
                  <a:gd name="T11" fmla="*/ 85 h 85"/>
                  <a:gd name="T12" fmla="*/ 124 w 124"/>
                  <a:gd name="T13" fmla="*/ 5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24" y="50"/>
                    </a:moveTo>
                    <a:lnTo>
                      <a:pt x="70" y="25"/>
                    </a:lnTo>
                    <a:lnTo>
                      <a:pt x="16" y="0"/>
                    </a:lnTo>
                    <a:lnTo>
                      <a:pt x="0" y="34"/>
                    </a:ln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" name="Freeform 1421"/>
              <p:cNvSpPr>
                <a:spLocks/>
              </p:cNvSpPr>
              <p:nvPr/>
            </p:nvSpPr>
            <p:spPr bwMode="auto">
              <a:xfrm>
                <a:off x="5691" y="3604"/>
                <a:ext cx="25" cy="17"/>
              </a:xfrm>
              <a:custGeom>
                <a:avLst/>
                <a:gdLst>
                  <a:gd name="T0" fmla="*/ 124 w 124"/>
                  <a:gd name="T1" fmla="*/ 50 h 85"/>
                  <a:gd name="T2" fmla="*/ 70 w 124"/>
                  <a:gd name="T3" fmla="*/ 25 h 85"/>
                  <a:gd name="T4" fmla="*/ 16 w 124"/>
                  <a:gd name="T5" fmla="*/ 0 h 85"/>
                  <a:gd name="T6" fmla="*/ 0 w 124"/>
                  <a:gd name="T7" fmla="*/ 34 h 85"/>
                  <a:gd name="T8" fmla="*/ 54 w 124"/>
                  <a:gd name="T9" fmla="*/ 60 h 85"/>
                  <a:gd name="T10" fmla="*/ 108 w 124"/>
                  <a:gd name="T11" fmla="*/ 85 h 85"/>
                  <a:gd name="T12" fmla="*/ 124 w 124"/>
                  <a:gd name="T13" fmla="*/ 5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24" y="50"/>
                    </a:moveTo>
                    <a:lnTo>
                      <a:pt x="70" y="25"/>
                    </a:lnTo>
                    <a:lnTo>
                      <a:pt x="16" y="0"/>
                    </a:lnTo>
                    <a:lnTo>
                      <a:pt x="0" y="34"/>
                    </a:ln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" name="Freeform 1422"/>
              <p:cNvSpPr>
                <a:spLocks/>
              </p:cNvSpPr>
              <p:nvPr/>
            </p:nvSpPr>
            <p:spPr bwMode="auto">
              <a:xfrm>
                <a:off x="5691" y="3610"/>
                <a:ext cx="11" cy="6"/>
              </a:xfrm>
              <a:custGeom>
                <a:avLst/>
                <a:gdLst>
                  <a:gd name="T0" fmla="*/ 55 w 55"/>
                  <a:gd name="T1" fmla="*/ 26 h 26"/>
                  <a:gd name="T2" fmla="*/ 1 w 55"/>
                  <a:gd name="T3" fmla="*/ 0 h 26"/>
                  <a:gd name="T4" fmla="*/ 0 w 55"/>
                  <a:gd name="T5" fmla="*/ 4 h 26"/>
                  <a:gd name="T6" fmla="*/ 55 w 5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6">
                    <a:moveTo>
                      <a:pt x="55" y="26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" name="Line 1423"/>
              <p:cNvSpPr>
                <a:spLocks noChangeShapeType="1"/>
              </p:cNvSpPr>
              <p:nvPr/>
            </p:nvSpPr>
            <p:spPr bwMode="auto">
              <a:xfrm flipH="1">
                <a:off x="5691" y="36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" name="Freeform 1424"/>
              <p:cNvSpPr>
                <a:spLocks/>
              </p:cNvSpPr>
              <p:nvPr/>
            </p:nvSpPr>
            <p:spPr bwMode="auto">
              <a:xfrm>
                <a:off x="5688" y="3611"/>
                <a:ext cx="25" cy="16"/>
              </a:xfrm>
              <a:custGeom>
                <a:avLst/>
                <a:gdLst>
                  <a:gd name="T0" fmla="*/ 124 w 124"/>
                  <a:gd name="T1" fmla="*/ 44 h 79"/>
                  <a:gd name="T2" fmla="*/ 69 w 124"/>
                  <a:gd name="T3" fmla="*/ 22 h 79"/>
                  <a:gd name="T4" fmla="*/ 14 w 124"/>
                  <a:gd name="T5" fmla="*/ 0 h 79"/>
                  <a:gd name="T6" fmla="*/ 0 w 124"/>
                  <a:gd name="T7" fmla="*/ 35 h 79"/>
                  <a:gd name="T8" fmla="*/ 55 w 124"/>
                  <a:gd name="T9" fmla="*/ 57 h 79"/>
                  <a:gd name="T10" fmla="*/ 110 w 124"/>
                  <a:gd name="T11" fmla="*/ 79 h 79"/>
                  <a:gd name="T12" fmla="*/ 124 w 124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24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5"/>
                    </a:lnTo>
                    <a:lnTo>
                      <a:pt x="55" y="57"/>
                    </a:lnTo>
                    <a:lnTo>
                      <a:pt x="110" y="79"/>
                    </a:lnTo>
                    <a:lnTo>
                      <a:pt x="124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" name="Freeform 1425"/>
              <p:cNvSpPr>
                <a:spLocks/>
              </p:cNvSpPr>
              <p:nvPr/>
            </p:nvSpPr>
            <p:spPr bwMode="auto">
              <a:xfrm>
                <a:off x="5688" y="3611"/>
                <a:ext cx="25" cy="16"/>
              </a:xfrm>
              <a:custGeom>
                <a:avLst/>
                <a:gdLst>
                  <a:gd name="T0" fmla="*/ 124 w 124"/>
                  <a:gd name="T1" fmla="*/ 44 h 79"/>
                  <a:gd name="T2" fmla="*/ 69 w 124"/>
                  <a:gd name="T3" fmla="*/ 22 h 79"/>
                  <a:gd name="T4" fmla="*/ 14 w 124"/>
                  <a:gd name="T5" fmla="*/ 0 h 79"/>
                  <a:gd name="T6" fmla="*/ 0 w 124"/>
                  <a:gd name="T7" fmla="*/ 35 h 79"/>
                  <a:gd name="T8" fmla="*/ 55 w 124"/>
                  <a:gd name="T9" fmla="*/ 57 h 79"/>
                  <a:gd name="T10" fmla="*/ 110 w 124"/>
                  <a:gd name="T11" fmla="*/ 79 h 79"/>
                  <a:gd name="T12" fmla="*/ 124 w 124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24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5"/>
                    </a:lnTo>
                    <a:lnTo>
                      <a:pt x="55" y="57"/>
                    </a:lnTo>
                    <a:lnTo>
                      <a:pt x="110" y="79"/>
                    </a:lnTo>
                    <a:lnTo>
                      <a:pt x="124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" name="Freeform 1426"/>
              <p:cNvSpPr>
                <a:spLocks/>
              </p:cNvSpPr>
              <p:nvPr/>
            </p:nvSpPr>
            <p:spPr bwMode="auto">
              <a:xfrm>
                <a:off x="5688" y="3618"/>
                <a:ext cx="11" cy="5"/>
              </a:xfrm>
              <a:custGeom>
                <a:avLst/>
                <a:gdLst>
                  <a:gd name="T0" fmla="*/ 56 w 56"/>
                  <a:gd name="T1" fmla="*/ 22 h 22"/>
                  <a:gd name="T2" fmla="*/ 1 w 56"/>
                  <a:gd name="T3" fmla="*/ 0 h 22"/>
                  <a:gd name="T4" fmla="*/ 0 w 56"/>
                  <a:gd name="T5" fmla="*/ 4 h 22"/>
                  <a:gd name="T6" fmla="*/ 56 w 5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56" y="22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" name="Line 1427"/>
              <p:cNvSpPr>
                <a:spLocks noChangeShapeType="1"/>
              </p:cNvSpPr>
              <p:nvPr/>
            </p:nvSpPr>
            <p:spPr bwMode="auto">
              <a:xfrm flipH="1">
                <a:off x="5688" y="3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" name="Freeform 1428"/>
              <p:cNvSpPr>
                <a:spLocks/>
              </p:cNvSpPr>
              <p:nvPr/>
            </p:nvSpPr>
            <p:spPr bwMode="auto">
              <a:xfrm>
                <a:off x="5686" y="3619"/>
                <a:ext cx="25" cy="14"/>
              </a:xfrm>
              <a:custGeom>
                <a:avLst/>
                <a:gdLst>
                  <a:gd name="T0" fmla="*/ 125 w 125"/>
                  <a:gd name="T1" fmla="*/ 37 h 72"/>
                  <a:gd name="T2" fmla="*/ 68 w 125"/>
                  <a:gd name="T3" fmla="*/ 18 h 72"/>
                  <a:gd name="T4" fmla="*/ 12 w 125"/>
                  <a:gd name="T5" fmla="*/ 0 h 72"/>
                  <a:gd name="T6" fmla="*/ 0 w 125"/>
                  <a:gd name="T7" fmla="*/ 36 h 72"/>
                  <a:gd name="T8" fmla="*/ 57 w 125"/>
                  <a:gd name="T9" fmla="*/ 54 h 72"/>
                  <a:gd name="T10" fmla="*/ 113 w 125"/>
                  <a:gd name="T11" fmla="*/ 72 h 72"/>
                  <a:gd name="T12" fmla="*/ 125 w 125"/>
                  <a:gd name="T13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2">
                    <a:moveTo>
                      <a:pt x="125" y="37"/>
                    </a:moveTo>
                    <a:lnTo>
                      <a:pt x="68" y="18"/>
                    </a:lnTo>
                    <a:lnTo>
                      <a:pt x="12" y="0"/>
                    </a:lnTo>
                    <a:lnTo>
                      <a:pt x="0" y="36"/>
                    </a:lnTo>
                    <a:lnTo>
                      <a:pt x="57" y="54"/>
                    </a:lnTo>
                    <a:lnTo>
                      <a:pt x="113" y="72"/>
                    </a:lnTo>
                    <a:lnTo>
                      <a:pt x="12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" name="Freeform 1429"/>
              <p:cNvSpPr>
                <a:spLocks/>
              </p:cNvSpPr>
              <p:nvPr/>
            </p:nvSpPr>
            <p:spPr bwMode="auto">
              <a:xfrm>
                <a:off x="5686" y="3619"/>
                <a:ext cx="25" cy="14"/>
              </a:xfrm>
              <a:custGeom>
                <a:avLst/>
                <a:gdLst>
                  <a:gd name="T0" fmla="*/ 125 w 125"/>
                  <a:gd name="T1" fmla="*/ 37 h 72"/>
                  <a:gd name="T2" fmla="*/ 68 w 125"/>
                  <a:gd name="T3" fmla="*/ 18 h 72"/>
                  <a:gd name="T4" fmla="*/ 12 w 125"/>
                  <a:gd name="T5" fmla="*/ 0 h 72"/>
                  <a:gd name="T6" fmla="*/ 0 w 125"/>
                  <a:gd name="T7" fmla="*/ 36 h 72"/>
                  <a:gd name="T8" fmla="*/ 57 w 125"/>
                  <a:gd name="T9" fmla="*/ 54 h 72"/>
                  <a:gd name="T10" fmla="*/ 113 w 125"/>
                  <a:gd name="T11" fmla="*/ 72 h 72"/>
                  <a:gd name="T12" fmla="*/ 125 w 125"/>
                  <a:gd name="T13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2">
                    <a:moveTo>
                      <a:pt x="125" y="37"/>
                    </a:moveTo>
                    <a:lnTo>
                      <a:pt x="68" y="18"/>
                    </a:lnTo>
                    <a:lnTo>
                      <a:pt x="12" y="0"/>
                    </a:lnTo>
                    <a:lnTo>
                      <a:pt x="0" y="36"/>
                    </a:lnTo>
                    <a:lnTo>
                      <a:pt x="57" y="54"/>
                    </a:lnTo>
                    <a:lnTo>
                      <a:pt x="113" y="72"/>
                    </a:lnTo>
                    <a:lnTo>
                      <a:pt x="12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" name="Freeform 1430"/>
              <p:cNvSpPr>
                <a:spLocks/>
              </p:cNvSpPr>
              <p:nvPr/>
            </p:nvSpPr>
            <p:spPr bwMode="auto">
              <a:xfrm>
                <a:off x="5686" y="3626"/>
                <a:ext cx="11" cy="4"/>
              </a:xfrm>
              <a:custGeom>
                <a:avLst/>
                <a:gdLst>
                  <a:gd name="T0" fmla="*/ 58 w 58"/>
                  <a:gd name="T1" fmla="*/ 18 h 18"/>
                  <a:gd name="T2" fmla="*/ 1 w 58"/>
                  <a:gd name="T3" fmla="*/ 0 h 18"/>
                  <a:gd name="T4" fmla="*/ 0 w 58"/>
                  <a:gd name="T5" fmla="*/ 2 h 18"/>
                  <a:gd name="T6" fmla="*/ 58 w 58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8">
                    <a:moveTo>
                      <a:pt x="58" y="18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" name="Line 1431"/>
              <p:cNvSpPr>
                <a:spLocks noChangeShapeType="1"/>
              </p:cNvSpPr>
              <p:nvPr/>
            </p:nvSpPr>
            <p:spPr bwMode="auto">
              <a:xfrm flipH="1">
                <a:off x="5686" y="3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" name="Freeform 1432"/>
              <p:cNvSpPr>
                <a:spLocks/>
              </p:cNvSpPr>
              <p:nvPr/>
            </p:nvSpPr>
            <p:spPr bwMode="auto">
              <a:xfrm>
                <a:off x="5684" y="3627"/>
                <a:ext cx="25" cy="13"/>
              </a:xfrm>
              <a:custGeom>
                <a:avLst/>
                <a:gdLst>
                  <a:gd name="T0" fmla="*/ 125 w 125"/>
                  <a:gd name="T1" fmla="*/ 32 h 69"/>
                  <a:gd name="T2" fmla="*/ 68 w 125"/>
                  <a:gd name="T3" fmla="*/ 16 h 69"/>
                  <a:gd name="T4" fmla="*/ 10 w 125"/>
                  <a:gd name="T5" fmla="*/ 0 h 69"/>
                  <a:gd name="T6" fmla="*/ 0 w 125"/>
                  <a:gd name="T7" fmla="*/ 37 h 69"/>
                  <a:gd name="T8" fmla="*/ 57 w 125"/>
                  <a:gd name="T9" fmla="*/ 53 h 69"/>
                  <a:gd name="T10" fmla="*/ 115 w 125"/>
                  <a:gd name="T11" fmla="*/ 69 h 69"/>
                  <a:gd name="T12" fmla="*/ 125 w 125"/>
                  <a:gd name="T13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25" y="32"/>
                    </a:moveTo>
                    <a:lnTo>
                      <a:pt x="68" y="16"/>
                    </a:lnTo>
                    <a:lnTo>
                      <a:pt x="10" y="0"/>
                    </a:lnTo>
                    <a:lnTo>
                      <a:pt x="0" y="37"/>
                    </a:lnTo>
                    <a:lnTo>
                      <a:pt x="57" y="53"/>
                    </a:lnTo>
                    <a:lnTo>
                      <a:pt x="115" y="69"/>
                    </a:lnTo>
                    <a:lnTo>
                      <a:pt x="125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" name="Freeform 1433"/>
              <p:cNvSpPr>
                <a:spLocks/>
              </p:cNvSpPr>
              <p:nvPr/>
            </p:nvSpPr>
            <p:spPr bwMode="auto">
              <a:xfrm>
                <a:off x="5684" y="3627"/>
                <a:ext cx="25" cy="13"/>
              </a:xfrm>
              <a:custGeom>
                <a:avLst/>
                <a:gdLst>
                  <a:gd name="T0" fmla="*/ 125 w 125"/>
                  <a:gd name="T1" fmla="*/ 32 h 69"/>
                  <a:gd name="T2" fmla="*/ 68 w 125"/>
                  <a:gd name="T3" fmla="*/ 16 h 69"/>
                  <a:gd name="T4" fmla="*/ 10 w 125"/>
                  <a:gd name="T5" fmla="*/ 0 h 69"/>
                  <a:gd name="T6" fmla="*/ 0 w 125"/>
                  <a:gd name="T7" fmla="*/ 37 h 69"/>
                  <a:gd name="T8" fmla="*/ 57 w 125"/>
                  <a:gd name="T9" fmla="*/ 53 h 69"/>
                  <a:gd name="T10" fmla="*/ 115 w 125"/>
                  <a:gd name="T11" fmla="*/ 69 h 69"/>
                  <a:gd name="T12" fmla="*/ 125 w 125"/>
                  <a:gd name="T13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25" y="32"/>
                    </a:moveTo>
                    <a:lnTo>
                      <a:pt x="68" y="16"/>
                    </a:lnTo>
                    <a:lnTo>
                      <a:pt x="10" y="0"/>
                    </a:lnTo>
                    <a:lnTo>
                      <a:pt x="0" y="37"/>
                    </a:lnTo>
                    <a:lnTo>
                      <a:pt x="57" y="53"/>
                    </a:lnTo>
                    <a:lnTo>
                      <a:pt x="115" y="69"/>
                    </a:lnTo>
                    <a:lnTo>
                      <a:pt x="125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" name="Freeform 1434"/>
              <p:cNvSpPr>
                <a:spLocks/>
              </p:cNvSpPr>
              <p:nvPr/>
            </p:nvSpPr>
            <p:spPr bwMode="auto">
              <a:xfrm>
                <a:off x="5684" y="3634"/>
                <a:ext cx="11" cy="3"/>
              </a:xfrm>
              <a:custGeom>
                <a:avLst/>
                <a:gdLst>
                  <a:gd name="T0" fmla="*/ 57 w 57"/>
                  <a:gd name="T1" fmla="*/ 16 h 16"/>
                  <a:gd name="T2" fmla="*/ 0 w 57"/>
                  <a:gd name="T3" fmla="*/ 0 h 16"/>
                  <a:gd name="T4" fmla="*/ 0 w 57"/>
                  <a:gd name="T5" fmla="*/ 3 h 16"/>
                  <a:gd name="T6" fmla="*/ 57 w 5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57" y="16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" name="Line 1435"/>
              <p:cNvSpPr>
                <a:spLocks noChangeShapeType="1"/>
              </p:cNvSpPr>
              <p:nvPr/>
            </p:nvSpPr>
            <p:spPr bwMode="auto">
              <a:xfrm>
                <a:off x="5684" y="3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" name="Freeform 1436"/>
              <p:cNvSpPr>
                <a:spLocks/>
              </p:cNvSpPr>
              <p:nvPr/>
            </p:nvSpPr>
            <p:spPr bwMode="auto">
              <a:xfrm>
                <a:off x="5682" y="3635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5 w 123"/>
                  <a:gd name="T3" fmla="*/ 13 h 62"/>
                  <a:gd name="T4" fmla="*/ 8 w 123"/>
                  <a:gd name="T5" fmla="*/ 0 h 62"/>
                  <a:gd name="T6" fmla="*/ 0 w 123"/>
                  <a:gd name="T7" fmla="*/ 37 h 62"/>
                  <a:gd name="T8" fmla="*/ 57 w 123"/>
                  <a:gd name="T9" fmla="*/ 50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5" y="13"/>
                    </a:lnTo>
                    <a:lnTo>
                      <a:pt x="8" y="0"/>
                    </a:lnTo>
                    <a:lnTo>
                      <a:pt x="0" y="37"/>
                    </a:lnTo>
                    <a:lnTo>
                      <a:pt x="57" y="50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" name="Freeform 1437"/>
              <p:cNvSpPr>
                <a:spLocks/>
              </p:cNvSpPr>
              <p:nvPr/>
            </p:nvSpPr>
            <p:spPr bwMode="auto">
              <a:xfrm>
                <a:off x="5682" y="3635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5 w 123"/>
                  <a:gd name="T3" fmla="*/ 13 h 62"/>
                  <a:gd name="T4" fmla="*/ 8 w 123"/>
                  <a:gd name="T5" fmla="*/ 0 h 62"/>
                  <a:gd name="T6" fmla="*/ 0 w 123"/>
                  <a:gd name="T7" fmla="*/ 37 h 62"/>
                  <a:gd name="T8" fmla="*/ 57 w 123"/>
                  <a:gd name="T9" fmla="*/ 50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5" y="13"/>
                    </a:lnTo>
                    <a:lnTo>
                      <a:pt x="8" y="0"/>
                    </a:lnTo>
                    <a:lnTo>
                      <a:pt x="0" y="37"/>
                    </a:lnTo>
                    <a:lnTo>
                      <a:pt x="57" y="50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" name="Freeform 1438"/>
              <p:cNvSpPr>
                <a:spLocks/>
              </p:cNvSpPr>
              <p:nvPr/>
            </p:nvSpPr>
            <p:spPr bwMode="auto">
              <a:xfrm>
                <a:off x="5682" y="3642"/>
                <a:ext cx="11" cy="3"/>
              </a:xfrm>
              <a:custGeom>
                <a:avLst/>
                <a:gdLst>
                  <a:gd name="T0" fmla="*/ 58 w 58"/>
                  <a:gd name="T1" fmla="*/ 13 h 13"/>
                  <a:gd name="T2" fmla="*/ 1 w 58"/>
                  <a:gd name="T3" fmla="*/ 0 h 13"/>
                  <a:gd name="T4" fmla="*/ 0 w 58"/>
                  <a:gd name="T5" fmla="*/ 3 h 13"/>
                  <a:gd name="T6" fmla="*/ 58 w 58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58" y="13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" name="Line 1439"/>
              <p:cNvSpPr>
                <a:spLocks noChangeShapeType="1"/>
              </p:cNvSpPr>
              <p:nvPr/>
            </p:nvSpPr>
            <p:spPr bwMode="auto">
              <a:xfrm flipH="1">
                <a:off x="5682" y="36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" name="Freeform 1440"/>
              <p:cNvSpPr>
                <a:spLocks/>
              </p:cNvSpPr>
              <p:nvPr/>
            </p:nvSpPr>
            <p:spPr bwMode="auto">
              <a:xfrm>
                <a:off x="5681" y="3643"/>
                <a:ext cx="24" cy="11"/>
              </a:xfrm>
              <a:custGeom>
                <a:avLst/>
                <a:gdLst>
                  <a:gd name="T0" fmla="*/ 123 w 123"/>
                  <a:gd name="T1" fmla="*/ 19 h 57"/>
                  <a:gd name="T2" fmla="*/ 64 w 123"/>
                  <a:gd name="T3" fmla="*/ 10 h 57"/>
                  <a:gd name="T4" fmla="*/ 6 w 123"/>
                  <a:gd name="T5" fmla="*/ 0 h 57"/>
                  <a:gd name="T6" fmla="*/ 0 w 123"/>
                  <a:gd name="T7" fmla="*/ 38 h 57"/>
                  <a:gd name="T8" fmla="*/ 59 w 123"/>
                  <a:gd name="T9" fmla="*/ 47 h 57"/>
                  <a:gd name="T10" fmla="*/ 117 w 123"/>
                  <a:gd name="T11" fmla="*/ 57 h 57"/>
                  <a:gd name="T12" fmla="*/ 123 w 123"/>
                  <a:gd name="T13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7">
                    <a:moveTo>
                      <a:pt x="123" y="19"/>
                    </a:moveTo>
                    <a:lnTo>
                      <a:pt x="64" y="10"/>
                    </a:lnTo>
                    <a:lnTo>
                      <a:pt x="6" y="0"/>
                    </a:lnTo>
                    <a:lnTo>
                      <a:pt x="0" y="38"/>
                    </a:lnTo>
                    <a:lnTo>
                      <a:pt x="59" y="47"/>
                    </a:lnTo>
                    <a:lnTo>
                      <a:pt x="117" y="57"/>
                    </a:lnTo>
                    <a:lnTo>
                      <a:pt x="12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" name="Freeform 1441"/>
              <p:cNvSpPr>
                <a:spLocks/>
              </p:cNvSpPr>
              <p:nvPr/>
            </p:nvSpPr>
            <p:spPr bwMode="auto">
              <a:xfrm>
                <a:off x="5681" y="3643"/>
                <a:ext cx="24" cy="11"/>
              </a:xfrm>
              <a:custGeom>
                <a:avLst/>
                <a:gdLst>
                  <a:gd name="T0" fmla="*/ 123 w 123"/>
                  <a:gd name="T1" fmla="*/ 19 h 57"/>
                  <a:gd name="T2" fmla="*/ 64 w 123"/>
                  <a:gd name="T3" fmla="*/ 10 h 57"/>
                  <a:gd name="T4" fmla="*/ 6 w 123"/>
                  <a:gd name="T5" fmla="*/ 0 h 57"/>
                  <a:gd name="T6" fmla="*/ 0 w 123"/>
                  <a:gd name="T7" fmla="*/ 38 h 57"/>
                  <a:gd name="T8" fmla="*/ 59 w 123"/>
                  <a:gd name="T9" fmla="*/ 47 h 57"/>
                  <a:gd name="T10" fmla="*/ 117 w 123"/>
                  <a:gd name="T11" fmla="*/ 57 h 57"/>
                  <a:gd name="T12" fmla="*/ 123 w 123"/>
                  <a:gd name="T13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7">
                    <a:moveTo>
                      <a:pt x="123" y="19"/>
                    </a:moveTo>
                    <a:lnTo>
                      <a:pt x="64" y="10"/>
                    </a:lnTo>
                    <a:lnTo>
                      <a:pt x="6" y="0"/>
                    </a:lnTo>
                    <a:lnTo>
                      <a:pt x="0" y="38"/>
                    </a:lnTo>
                    <a:lnTo>
                      <a:pt x="59" y="47"/>
                    </a:lnTo>
                    <a:lnTo>
                      <a:pt x="117" y="57"/>
                    </a:lnTo>
                    <a:lnTo>
                      <a:pt x="123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" name="Freeform 1442"/>
              <p:cNvSpPr>
                <a:spLocks/>
              </p:cNvSpPr>
              <p:nvPr/>
            </p:nvSpPr>
            <p:spPr bwMode="auto">
              <a:xfrm>
                <a:off x="5681" y="3650"/>
                <a:ext cx="11" cy="2"/>
              </a:xfrm>
              <a:custGeom>
                <a:avLst/>
                <a:gdLst>
                  <a:gd name="T0" fmla="*/ 59 w 59"/>
                  <a:gd name="T1" fmla="*/ 9 h 9"/>
                  <a:gd name="T2" fmla="*/ 0 w 59"/>
                  <a:gd name="T3" fmla="*/ 0 h 9"/>
                  <a:gd name="T4" fmla="*/ 0 w 59"/>
                  <a:gd name="T5" fmla="*/ 3 h 9"/>
                  <a:gd name="T6" fmla="*/ 59 w 5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59" y="9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" name="Line 1443"/>
              <p:cNvSpPr>
                <a:spLocks noChangeShapeType="1"/>
              </p:cNvSpPr>
              <p:nvPr/>
            </p:nvSpPr>
            <p:spPr bwMode="auto">
              <a:xfrm>
                <a:off x="5681" y="3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" name="Freeform 1444"/>
              <p:cNvSpPr>
                <a:spLocks/>
              </p:cNvSpPr>
              <p:nvPr/>
            </p:nvSpPr>
            <p:spPr bwMode="auto">
              <a:xfrm>
                <a:off x="5680" y="3651"/>
                <a:ext cx="24" cy="10"/>
              </a:xfrm>
              <a:custGeom>
                <a:avLst/>
                <a:gdLst>
                  <a:gd name="T0" fmla="*/ 122 w 122"/>
                  <a:gd name="T1" fmla="*/ 13 h 50"/>
                  <a:gd name="T2" fmla="*/ 64 w 122"/>
                  <a:gd name="T3" fmla="*/ 6 h 50"/>
                  <a:gd name="T4" fmla="*/ 5 w 122"/>
                  <a:gd name="T5" fmla="*/ 0 h 50"/>
                  <a:gd name="T6" fmla="*/ 0 w 122"/>
                  <a:gd name="T7" fmla="*/ 36 h 50"/>
                  <a:gd name="T8" fmla="*/ 59 w 122"/>
                  <a:gd name="T9" fmla="*/ 43 h 50"/>
                  <a:gd name="T10" fmla="*/ 118 w 122"/>
                  <a:gd name="T11" fmla="*/ 50 h 50"/>
                  <a:gd name="T12" fmla="*/ 122 w 122"/>
                  <a:gd name="T13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122" y="13"/>
                    </a:moveTo>
                    <a:lnTo>
                      <a:pt x="64" y="6"/>
                    </a:lnTo>
                    <a:lnTo>
                      <a:pt x="5" y="0"/>
                    </a:lnTo>
                    <a:lnTo>
                      <a:pt x="0" y="36"/>
                    </a:lnTo>
                    <a:lnTo>
                      <a:pt x="59" y="43"/>
                    </a:lnTo>
                    <a:lnTo>
                      <a:pt x="118" y="50"/>
                    </a:lnTo>
                    <a:lnTo>
                      <a:pt x="12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" name="Freeform 1445"/>
              <p:cNvSpPr>
                <a:spLocks/>
              </p:cNvSpPr>
              <p:nvPr/>
            </p:nvSpPr>
            <p:spPr bwMode="auto">
              <a:xfrm>
                <a:off x="5680" y="3651"/>
                <a:ext cx="24" cy="10"/>
              </a:xfrm>
              <a:custGeom>
                <a:avLst/>
                <a:gdLst>
                  <a:gd name="T0" fmla="*/ 122 w 122"/>
                  <a:gd name="T1" fmla="*/ 13 h 50"/>
                  <a:gd name="T2" fmla="*/ 64 w 122"/>
                  <a:gd name="T3" fmla="*/ 6 h 50"/>
                  <a:gd name="T4" fmla="*/ 5 w 122"/>
                  <a:gd name="T5" fmla="*/ 0 h 50"/>
                  <a:gd name="T6" fmla="*/ 0 w 122"/>
                  <a:gd name="T7" fmla="*/ 36 h 50"/>
                  <a:gd name="T8" fmla="*/ 59 w 122"/>
                  <a:gd name="T9" fmla="*/ 43 h 50"/>
                  <a:gd name="T10" fmla="*/ 118 w 122"/>
                  <a:gd name="T11" fmla="*/ 50 h 50"/>
                  <a:gd name="T12" fmla="*/ 122 w 122"/>
                  <a:gd name="T13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122" y="13"/>
                    </a:moveTo>
                    <a:lnTo>
                      <a:pt x="64" y="6"/>
                    </a:lnTo>
                    <a:lnTo>
                      <a:pt x="5" y="0"/>
                    </a:lnTo>
                    <a:lnTo>
                      <a:pt x="0" y="36"/>
                    </a:lnTo>
                    <a:lnTo>
                      <a:pt x="59" y="43"/>
                    </a:lnTo>
                    <a:lnTo>
                      <a:pt x="118" y="50"/>
                    </a:lnTo>
                    <a:lnTo>
                      <a:pt x="122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" name="Freeform 1446"/>
              <p:cNvSpPr>
                <a:spLocks/>
              </p:cNvSpPr>
              <p:nvPr/>
            </p:nvSpPr>
            <p:spPr bwMode="auto">
              <a:xfrm>
                <a:off x="5680" y="3658"/>
                <a:ext cx="11" cy="1"/>
              </a:xfrm>
              <a:custGeom>
                <a:avLst/>
                <a:gdLst>
                  <a:gd name="T0" fmla="*/ 59 w 59"/>
                  <a:gd name="T1" fmla="*/ 7 h 7"/>
                  <a:gd name="T2" fmla="*/ 0 w 59"/>
                  <a:gd name="T3" fmla="*/ 0 h 7"/>
                  <a:gd name="T4" fmla="*/ 0 w 59"/>
                  <a:gd name="T5" fmla="*/ 2 h 7"/>
                  <a:gd name="T6" fmla="*/ 59 w 5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7">
                    <a:moveTo>
                      <a:pt x="59" y="7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9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" name="Line 1447"/>
              <p:cNvSpPr>
                <a:spLocks noChangeShapeType="1"/>
              </p:cNvSpPr>
              <p:nvPr/>
            </p:nvSpPr>
            <p:spPr bwMode="auto">
              <a:xfrm>
                <a:off x="5680" y="36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" name="Freeform 1448"/>
              <p:cNvSpPr>
                <a:spLocks/>
              </p:cNvSpPr>
              <p:nvPr/>
            </p:nvSpPr>
            <p:spPr bwMode="auto">
              <a:xfrm>
                <a:off x="5679" y="3658"/>
                <a:ext cx="24" cy="10"/>
              </a:xfrm>
              <a:custGeom>
                <a:avLst/>
                <a:gdLst>
                  <a:gd name="T0" fmla="*/ 121 w 121"/>
                  <a:gd name="T1" fmla="*/ 11 h 49"/>
                  <a:gd name="T2" fmla="*/ 62 w 121"/>
                  <a:gd name="T3" fmla="*/ 5 h 49"/>
                  <a:gd name="T4" fmla="*/ 3 w 121"/>
                  <a:gd name="T5" fmla="*/ 0 h 49"/>
                  <a:gd name="T6" fmla="*/ 0 w 121"/>
                  <a:gd name="T7" fmla="*/ 37 h 49"/>
                  <a:gd name="T8" fmla="*/ 59 w 121"/>
                  <a:gd name="T9" fmla="*/ 43 h 49"/>
                  <a:gd name="T10" fmla="*/ 117 w 121"/>
                  <a:gd name="T11" fmla="*/ 49 h 49"/>
                  <a:gd name="T12" fmla="*/ 121 w 121"/>
                  <a:gd name="T1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21" y="11"/>
                    </a:moveTo>
                    <a:lnTo>
                      <a:pt x="62" y="5"/>
                    </a:lnTo>
                    <a:lnTo>
                      <a:pt x="3" y="0"/>
                    </a:lnTo>
                    <a:lnTo>
                      <a:pt x="0" y="37"/>
                    </a:lnTo>
                    <a:lnTo>
                      <a:pt x="59" y="43"/>
                    </a:lnTo>
                    <a:lnTo>
                      <a:pt x="117" y="49"/>
                    </a:lnTo>
                    <a:lnTo>
                      <a:pt x="12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" name="Freeform 1449"/>
              <p:cNvSpPr>
                <a:spLocks/>
              </p:cNvSpPr>
              <p:nvPr/>
            </p:nvSpPr>
            <p:spPr bwMode="auto">
              <a:xfrm>
                <a:off x="5679" y="3658"/>
                <a:ext cx="24" cy="10"/>
              </a:xfrm>
              <a:custGeom>
                <a:avLst/>
                <a:gdLst>
                  <a:gd name="T0" fmla="*/ 121 w 121"/>
                  <a:gd name="T1" fmla="*/ 11 h 49"/>
                  <a:gd name="T2" fmla="*/ 62 w 121"/>
                  <a:gd name="T3" fmla="*/ 5 h 49"/>
                  <a:gd name="T4" fmla="*/ 3 w 121"/>
                  <a:gd name="T5" fmla="*/ 0 h 49"/>
                  <a:gd name="T6" fmla="*/ 0 w 121"/>
                  <a:gd name="T7" fmla="*/ 37 h 49"/>
                  <a:gd name="T8" fmla="*/ 59 w 121"/>
                  <a:gd name="T9" fmla="*/ 43 h 49"/>
                  <a:gd name="T10" fmla="*/ 117 w 121"/>
                  <a:gd name="T11" fmla="*/ 49 h 49"/>
                  <a:gd name="T12" fmla="*/ 121 w 121"/>
                  <a:gd name="T1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21" y="11"/>
                    </a:moveTo>
                    <a:lnTo>
                      <a:pt x="62" y="5"/>
                    </a:lnTo>
                    <a:lnTo>
                      <a:pt x="3" y="0"/>
                    </a:lnTo>
                    <a:lnTo>
                      <a:pt x="0" y="37"/>
                    </a:lnTo>
                    <a:lnTo>
                      <a:pt x="59" y="43"/>
                    </a:lnTo>
                    <a:lnTo>
                      <a:pt x="117" y="49"/>
                    </a:lnTo>
                    <a:lnTo>
                      <a:pt x="121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" name="Freeform 1450"/>
              <p:cNvSpPr>
                <a:spLocks/>
              </p:cNvSpPr>
              <p:nvPr/>
            </p:nvSpPr>
            <p:spPr bwMode="auto">
              <a:xfrm>
                <a:off x="5679" y="3666"/>
                <a:ext cx="12" cy="1"/>
              </a:xfrm>
              <a:custGeom>
                <a:avLst/>
                <a:gdLst>
                  <a:gd name="T0" fmla="*/ 59 w 59"/>
                  <a:gd name="T1" fmla="*/ 6 h 6"/>
                  <a:gd name="T2" fmla="*/ 0 w 59"/>
                  <a:gd name="T3" fmla="*/ 0 h 6"/>
                  <a:gd name="T4" fmla="*/ 0 w 59"/>
                  <a:gd name="T5" fmla="*/ 4 h 6"/>
                  <a:gd name="T6" fmla="*/ 59 w 5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59" y="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" name="Line 1451"/>
              <p:cNvSpPr>
                <a:spLocks noChangeShapeType="1"/>
              </p:cNvSpPr>
              <p:nvPr/>
            </p:nvSpPr>
            <p:spPr bwMode="auto">
              <a:xfrm>
                <a:off x="5679" y="3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" name="Freeform 1452"/>
              <p:cNvSpPr>
                <a:spLocks/>
              </p:cNvSpPr>
              <p:nvPr/>
            </p:nvSpPr>
            <p:spPr bwMode="auto">
              <a:xfrm>
                <a:off x="5679" y="3667"/>
                <a:ext cx="23" cy="8"/>
              </a:xfrm>
              <a:custGeom>
                <a:avLst/>
                <a:gdLst>
                  <a:gd name="T0" fmla="*/ 118 w 118"/>
                  <a:gd name="T1" fmla="*/ 5 h 42"/>
                  <a:gd name="T2" fmla="*/ 60 w 118"/>
                  <a:gd name="T3" fmla="*/ 2 h 42"/>
                  <a:gd name="T4" fmla="*/ 1 w 118"/>
                  <a:gd name="T5" fmla="*/ 0 h 42"/>
                  <a:gd name="T6" fmla="*/ 0 w 118"/>
                  <a:gd name="T7" fmla="*/ 38 h 42"/>
                  <a:gd name="T8" fmla="*/ 58 w 118"/>
                  <a:gd name="T9" fmla="*/ 40 h 42"/>
                  <a:gd name="T10" fmla="*/ 117 w 118"/>
                  <a:gd name="T11" fmla="*/ 42 h 42"/>
                  <a:gd name="T12" fmla="*/ 118 w 118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18" y="5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8" y="40"/>
                    </a:lnTo>
                    <a:lnTo>
                      <a:pt x="117" y="42"/>
                    </a:lnTo>
                    <a:lnTo>
                      <a:pt x="11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" name="Freeform 1453"/>
              <p:cNvSpPr>
                <a:spLocks/>
              </p:cNvSpPr>
              <p:nvPr/>
            </p:nvSpPr>
            <p:spPr bwMode="auto">
              <a:xfrm>
                <a:off x="5679" y="3667"/>
                <a:ext cx="23" cy="8"/>
              </a:xfrm>
              <a:custGeom>
                <a:avLst/>
                <a:gdLst>
                  <a:gd name="T0" fmla="*/ 118 w 118"/>
                  <a:gd name="T1" fmla="*/ 5 h 42"/>
                  <a:gd name="T2" fmla="*/ 60 w 118"/>
                  <a:gd name="T3" fmla="*/ 2 h 42"/>
                  <a:gd name="T4" fmla="*/ 1 w 118"/>
                  <a:gd name="T5" fmla="*/ 0 h 42"/>
                  <a:gd name="T6" fmla="*/ 0 w 118"/>
                  <a:gd name="T7" fmla="*/ 38 h 42"/>
                  <a:gd name="T8" fmla="*/ 58 w 118"/>
                  <a:gd name="T9" fmla="*/ 40 h 42"/>
                  <a:gd name="T10" fmla="*/ 117 w 118"/>
                  <a:gd name="T11" fmla="*/ 42 h 42"/>
                  <a:gd name="T12" fmla="*/ 118 w 118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18" y="5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8" y="40"/>
                    </a:lnTo>
                    <a:lnTo>
                      <a:pt x="117" y="42"/>
                    </a:lnTo>
                    <a:lnTo>
                      <a:pt x="118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" name="Freeform 1454"/>
              <p:cNvSpPr>
                <a:spLocks/>
              </p:cNvSpPr>
              <p:nvPr/>
            </p:nvSpPr>
            <p:spPr bwMode="auto">
              <a:xfrm>
                <a:off x="5679" y="3674"/>
                <a:ext cx="11" cy="1"/>
              </a:xfrm>
              <a:custGeom>
                <a:avLst/>
                <a:gdLst>
                  <a:gd name="T0" fmla="*/ 58 w 58"/>
                  <a:gd name="T1" fmla="*/ 2 h 4"/>
                  <a:gd name="T2" fmla="*/ 0 w 58"/>
                  <a:gd name="T3" fmla="*/ 0 h 4"/>
                  <a:gd name="T4" fmla="*/ 0 w 58"/>
                  <a:gd name="T5" fmla="*/ 4 h 4"/>
                  <a:gd name="T6" fmla="*/ 58 w 58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4">
                    <a:moveTo>
                      <a:pt x="58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" name="Line 1455"/>
              <p:cNvSpPr>
                <a:spLocks noChangeShapeType="1"/>
              </p:cNvSpPr>
              <p:nvPr/>
            </p:nvSpPr>
            <p:spPr bwMode="auto">
              <a:xfrm>
                <a:off x="5679" y="3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" name="Freeform 1456"/>
              <p:cNvSpPr>
                <a:spLocks/>
              </p:cNvSpPr>
              <p:nvPr/>
            </p:nvSpPr>
            <p:spPr bwMode="auto">
              <a:xfrm>
                <a:off x="5679" y="3674"/>
                <a:ext cx="23" cy="9"/>
              </a:xfrm>
              <a:custGeom>
                <a:avLst/>
                <a:gdLst>
                  <a:gd name="T0" fmla="*/ 117 w 118"/>
                  <a:gd name="T1" fmla="*/ 0 h 42"/>
                  <a:gd name="T2" fmla="*/ 58 w 118"/>
                  <a:gd name="T3" fmla="*/ 2 h 42"/>
                  <a:gd name="T4" fmla="*/ 0 w 118"/>
                  <a:gd name="T5" fmla="*/ 4 h 42"/>
                  <a:gd name="T6" fmla="*/ 1 w 118"/>
                  <a:gd name="T7" fmla="*/ 42 h 42"/>
                  <a:gd name="T8" fmla="*/ 60 w 118"/>
                  <a:gd name="T9" fmla="*/ 40 h 42"/>
                  <a:gd name="T10" fmla="*/ 118 w 118"/>
                  <a:gd name="T11" fmla="*/ 38 h 42"/>
                  <a:gd name="T12" fmla="*/ 117 w 118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17" y="0"/>
                    </a:moveTo>
                    <a:lnTo>
                      <a:pt x="58" y="2"/>
                    </a:lnTo>
                    <a:lnTo>
                      <a:pt x="0" y="4"/>
                    </a:lnTo>
                    <a:lnTo>
                      <a:pt x="1" y="42"/>
                    </a:lnTo>
                    <a:lnTo>
                      <a:pt x="60" y="40"/>
                    </a:lnTo>
                    <a:lnTo>
                      <a:pt x="118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" name="Freeform 1457"/>
              <p:cNvSpPr>
                <a:spLocks/>
              </p:cNvSpPr>
              <p:nvPr/>
            </p:nvSpPr>
            <p:spPr bwMode="auto">
              <a:xfrm>
                <a:off x="5679" y="3674"/>
                <a:ext cx="23" cy="9"/>
              </a:xfrm>
              <a:custGeom>
                <a:avLst/>
                <a:gdLst>
                  <a:gd name="T0" fmla="*/ 117 w 118"/>
                  <a:gd name="T1" fmla="*/ 0 h 42"/>
                  <a:gd name="T2" fmla="*/ 58 w 118"/>
                  <a:gd name="T3" fmla="*/ 2 h 42"/>
                  <a:gd name="T4" fmla="*/ 0 w 118"/>
                  <a:gd name="T5" fmla="*/ 4 h 42"/>
                  <a:gd name="T6" fmla="*/ 1 w 118"/>
                  <a:gd name="T7" fmla="*/ 42 h 42"/>
                  <a:gd name="T8" fmla="*/ 60 w 118"/>
                  <a:gd name="T9" fmla="*/ 40 h 42"/>
                  <a:gd name="T10" fmla="*/ 118 w 118"/>
                  <a:gd name="T11" fmla="*/ 38 h 42"/>
                  <a:gd name="T12" fmla="*/ 117 w 118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17" y="0"/>
                    </a:moveTo>
                    <a:lnTo>
                      <a:pt x="58" y="2"/>
                    </a:lnTo>
                    <a:lnTo>
                      <a:pt x="0" y="4"/>
                    </a:lnTo>
                    <a:lnTo>
                      <a:pt x="1" y="42"/>
                    </a:lnTo>
                    <a:lnTo>
                      <a:pt x="60" y="40"/>
                    </a:lnTo>
                    <a:lnTo>
                      <a:pt x="118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" name="Freeform 1458"/>
              <p:cNvSpPr>
                <a:spLocks/>
              </p:cNvSpPr>
              <p:nvPr/>
            </p:nvSpPr>
            <p:spPr bwMode="auto">
              <a:xfrm>
                <a:off x="5679" y="3682"/>
                <a:ext cx="12" cy="1"/>
              </a:xfrm>
              <a:custGeom>
                <a:avLst/>
                <a:gdLst>
                  <a:gd name="T0" fmla="*/ 59 w 59"/>
                  <a:gd name="T1" fmla="*/ 0 h 6"/>
                  <a:gd name="T2" fmla="*/ 0 w 59"/>
                  <a:gd name="T3" fmla="*/ 2 h 6"/>
                  <a:gd name="T4" fmla="*/ 0 w 59"/>
                  <a:gd name="T5" fmla="*/ 6 h 6"/>
                  <a:gd name="T6" fmla="*/ 59 w 5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59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" name="Line 1459"/>
              <p:cNvSpPr>
                <a:spLocks noChangeShapeType="1"/>
              </p:cNvSpPr>
              <p:nvPr/>
            </p:nvSpPr>
            <p:spPr bwMode="auto">
              <a:xfrm>
                <a:off x="5679" y="3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" name="Freeform 1460"/>
              <p:cNvSpPr>
                <a:spLocks/>
              </p:cNvSpPr>
              <p:nvPr/>
            </p:nvSpPr>
            <p:spPr bwMode="auto">
              <a:xfrm>
                <a:off x="5679" y="3681"/>
                <a:ext cx="24" cy="10"/>
              </a:xfrm>
              <a:custGeom>
                <a:avLst/>
                <a:gdLst>
                  <a:gd name="T0" fmla="*/ 117 w 121"/>
                  <a:gd name="T1" fmla="*/ 0 h 50"/>
                  <a:gd name="T2" fmla="*/ 59 w 121"/>
                  <a:gd name="T3" fmla="*/ 6 h 50"/>
                  <a:gd name="T4" fmla="*/ 0 w 121"/>
                  <a:gd name="T5" fmla="*/ 12 h 50"/>
                  <a:gd name="T6" fmla="*/ 3 w 121"/>
                  <a:gd name="T7" fmla="*/ 50 h 50"/>
                  <a:gd name="T8" fmla="*/ 62 w 121"/>
                  <a:gd name="T9" fmla="*/ 44 h 50"/>
                  <a:gd name="T10" fmla="*/ 121 w 121"/>
                  <a:gd name="T11" fmla="*/ 38 h 50"/>
                  <a:gd name="T12" fmla="*/ 117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7" y="0"/>
                    </a:moveTo>
                    <a:lnTo>
                      <a:pt x="59" y="6"/>
                    </a:lnTo>
                    <a:lnTo>
                      <a:pt x="0" y="12"/>
                    </a:lnTo>
                    <a:lnTo>
                      <a:pt x="3" y="50"/>
                    </a:ln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" name="Freeform 1461"/>
              <p:cNvSpPr>
                <a:spLocks/>
              </p:cNvSpPr>
              <p:nvPr/>
            </p:nvSpPr>
            <p:spPr bwMode="auto">
              <a:xfrm>
                <a:off x="5679" y="3681"/>
                <a:ext cx="24" cy="10"/>
              </a:xfrm>
              <a:custGeom>
                <a:avLst/>
                <a:gdLst>
                  <a:gd name="T0" fmla="*/ 117 w 121"/>
                  <a:gd name="T1" fmla="*/ 0 h 50"/>
                  <a:gd name="T2" fmla="*/ 59 w 121"/>
                  <a:gd name="T3" fmla="*/ 6 h 50"/>
                  <a:gd name="T4" fmla="*/ 0 w 121"/>
                  <a:gd name="T5" fmla="*/ 12 h 50"/>
                  <a:gd name="T6" fmla="*/ 3 w 121"/>
                  <a:gd name="T7" fmla="*/ 50 h 50"/>
                  <a:gd name="T8" fmla="*/ 62 w 121"/>
                  <a:gd name="T9" fmla="*/ 44 h 50"/>
                  <a:gd name="T10" fmla="*/ 121 w 121"/>
                  <a:gd name="T11" fmla="*/ 38 h 50"/>
                  <a:gd name="T12" fmla="*/ 117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7" y="0"/>
                    </a:moveTo>
                    <a:lnTo>
                      <a:pt x="59" y="6"/>
                    </a:lnTo>
                    <a:lnTo>
                      <a:pt x="0" y="12"/>
                    </a:lnTo>
                    <a:lnTo>
                      <a:pt x="3" y="50"/>
                    </a:ln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" name="Freeform 1462"/>
              <p:cNvSpPr>
                <a:spLocks/>
              </p:cNvSpPr>
              <p:nvPr/>
            </p:nvSpPr>
            <p:spPr bwMode="auto">
              <a:xfrm>
                <a:off x="5680" y="3690"/>
                <a:ext cx="11" cy="1"/>
              </a:xfrm>
              <a:custGeom>
                <a:avLst/>
                <a:gdLst>
                  <a:gd name="T0" fmla="*/ 59 w 59"/>
                  <a:gd name="T1" fmla="*/ 0 h 7"/>
                  <a:gd name="T2" fmla="*/ 0 w 59"/>
                  <a:gd name="T3" fmla="*/ 6 h 7"/>
                  <a:gd name="T4" fmla="*/ 0 w 59"/>
                  <a:gd name="T5" fmla="*/ 7 h 7"/>
                  <a:gd name="T6" fmla="*/ 59 w 5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7">
                    <a:moveTo>
                      <a:pt x="59" y="0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" name="Line 1463"/>
              <p:cNvSpPr>
                <a:spLocks noChangeShapeType="1"/>
              </p:cNvSpPr>
              <p:nvPr/>
            </p:nvSpPr>
            <p:spPr bwMode="auto">
              <a:xfrm>
                <a:off x="5680" y="3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" name="Freeform 1464"/>
              <p:cNvSpPr>
                <a:spLocks/>
              </p:cNvSpPr>
              <p:nvPr/>
            </p:nvSpPr>
            <p:spPr bwMode="auto">
              <a:xfrm>
                <a:off x="5680" y="3688"/>
                <a:ext cx="24" cy="11"/>
              </a:xfrm>
              <a:custGeom>
                <a:avLst/>
                <a:gdLst>
                  <a:gd name="T0" fmla="*/ 118 w 122"/>
                  <a:gd name="T1" fmla="*/ 0 h 51"/>
                  <a:gd name="T2" fmla="*/ 59 w 122"/>
                  <a:gd name="T3" fmla="*/ 7 h 51"/>
                  <a:gd name="T4" fmla="*/ 0 w 122"/>
                  <a:gd name="T5" fmla="*/ 14 h 51"/>
                  <a:gd name="T6" fmla="*/ 5 w 122"/>
                  <a:gd name="T7" fmla="*/ 51 h 51"/>
                  <a:gd name="T8" fmla="*/ 64 w 122"/>
                  <a:gd name="T9" fmla="*/ 44 h 51"/>
                  <a:gd name="T10" fmla="*/ 122 w 122"/>
                  <a:gd name="T11" fmla="*/ 37 h 51"/>
                  <a:gd name="T12" fmla="*/ 118 w 12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118" y="0"/>
                    </a:moveTo>
                    <a:lnTo>
                      <a:pt x="59" y="7"/>
                    </a:lnTo>
                    <a:lnTo>
                      <a:pt x="0" y="14"/>
                    </a:lnTo>
                    <a:lnTo>
                      <a:pt x="5" y="51"/>
                    </a:lnTo>
                    <a:lnTo>
                      <a:pt x="64" y="44"/>
                    </a:lnTo>
                    <a:lnTo>
                      <a:pt x="122" y="37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" name="Freeform 1465"/>
              <p:cNvSpPr>
                <a:spLocks/>
              </p:cNvSpPr>
              <p:nvPr/>
            </p:nvSpPr>
            <p:spPr bwMode="auto">
              <a:xfrm>
                <a:off x="5680" y="3688"/>
                <a:ext cx="24" cy="11"/>
              </a:xfrm>
              <a:custGeom>
                <a:avLst/>
                <a:gdLst>
                  <a:gd name="T0" fmla="*/ 118 w 122"/>
                  <a:gd name="T1" fmla="*/ 0 h 51"/>
                  <a:gd name="T2" fmla="*/ 59 w 122"/>
                  <a:gd name="T3" fmla="*/ 7 h 51"/>
                  <a:gd name="T4" fmla="*/ 0 w 122"/>
                  <a:gd name="T5" fmla="*/ 14 h 51"/>
                  <a:gd name="T6" fmla="*/ 5 w 122"/>
                  <a:gd name="T7" fmla="*/ 51 h 51"/>
                  <a:gd name="T8" fmla="*/ 64 w 122"/>
                  <a:gd name="T9" fmla="*/ 44 h 51"/>
                  <a:gd name="T10" fmla="*/ 122 w 122"/>
                  <a:gd name="T11" fmla="*/ 37 h 51"/>
                  <a:gd name="T12" fmla="*/ 118 w 12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118" y="0"/>
                    </a:moveTo>
                    <a:lnTo>
                      <a:pt x="59" y="7"/>
                    </a:lnTo>
                    <a:lnTo>
                      <a:pt x="0" y="14"/>
                    </a:lnTo>
                    <a:lnTo>
                      <a:pt x="5" y="51"/>
                    </a:lnTo>
                    <a:lnTo>
                      <a:pt x="64" y="44"/>
                    </a:lnTo>
                    <a:lnTo>
                      <a:pt x="122" y="37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" name="Freeform 1466"/>
              <p:cNvSpPr>
                <a:spLocks/>
              </p:cNvSpPr>
              <p:nvPr/>
            </p:nvSpPr>
            <p:spPr bwMode="auto">
              <a:xfrm>
                <a:off x="5681" y="3697"/>
                <a:ext cx="11" cy="2"/>
              </a:xfrm>
              <a:custGeom>
                <a:avLst/>
                <a:gdLst>
                  <a:gd name="T0" fmla="*/ 59 w 59"/>
                  <a:gd name="T1" fmla="*/ 0 h 9"/>
                  <a:gd name="T2" fmla="*/ 0 w 59"/>
                  <a:gd name="T3" fmla="*/ 7 h 9"/>
                  <a:gd name="T4" fmla="*/ 0 w 59"/>
                  <a:gd name="T5" fmla="*/ 9 h 9"/>
                  <a:gd name="T6" fmla="*/ 59 w 5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59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" name="Line 1467"/>
              <p:cNvSpPr>
                <a:spLocks noChangeShapeType="1"/>
              </p:cNvSpPr>
              <p:nvPr/>
            </p:nvSpPr>
            <p:spPr bwMode="auto">
              <a:xfrm>
                <a:off x="5681" y="36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" name="Freeform 1468"/>
              <p:cNvSpPr>
                <a:spLocks/>
              </p:cNvSpPr>
              <p:nvPr/>
            </p:nvSpPr>
            <p:spPr bwMode="auto">
              <a:xfrm>
                <a:off x="5681" y="3695"/>
                <a:ext cx="24" cy="12"/>
              </a:xfrm>
              <a:custGeom>
                <a:avLst/>
                <a:gdLst>
                  <a:gd name="T0" fmla="*/ 117 w 123"/>
                  <a:gd name="T1" fmla="*/ 0 h 56"/>
                  <a:gd name="T2" fmla="*/ 59 w 123"/>
                  <a:gd name="T3" fmla="*/ 9 h 56"/>
                  <a:gd name="T4" fmla="*/ 0 w 123"/>
                  <a:gd name="T5" fmla="*/ 18 h 56"/>
                  <a:gd name="T6" fmla="*/ 6 w 123"/>
                  <a:gd name="T7" fmla="*/ 56 h 56"/>
                  <a:gd name="T8" fmla="*/ 64 w 123"/>
                  <a:gd name="T9" fmla="*/ 47 h 56"/>
                  <a:gd name="T10" fmla="*/ 123 w 123"/>
                  <a:gd name="T11" fmla="*/ 38 h 56"/>
                  <a:gd name="T12" fmla="*/ 117 w 123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17" y="0"/>
                    </a:moveTo>
                    <a:lnTo>
                      <a:pt x="59" y="9"/>
                    </a:lnTo>
                    <a:lnTo>
                      <a:pt x="0" y="18"/>
                    </a:lnTo>
                    <a:lnTo>
                      <a:pt x="6" y="56"/>
                    </a:ln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" name="Freeform 1469"/>
              <p:cNvSpPr>
                <a:spLocks/>
              </p:cNvSpPr>
              <p:nvPr/>
            </p:nvSpPr>
            <p:spPr bwMode="auto">
              <a:xfrm>
                <a:off x="5681" y="3695"/>
                <a:ext cx="24" cy="12"/>
              </a:xfrm>
              <a:custGeom>
                <a:avLst/>
                <a:gdLst>
                  <a:gd name="T0" fmla="*/ 117 w 123"/>
                  <a:gd name="T1" fmla="*/ 0 h 56"/>
                  <a:gd name="T2" fmla="*/ 59 w 123"/>
                  <a:gd name="T3" fmla="*/ 9 h 56"/>
                  <a:gd name="T4" fmla="*/ 0 w 123"/>
                  <a:gd name="T5" fmla="*/ 18 h 56"/>
                  <a:gd name="T6" fmla="*/ 6 w 123"/>
                  <a:gd name="T7" fmla="*/ 56 h 56"/>
                  <a:gd name="T8" fmla="*/ 64 w 123"/>
                  <a:gd name="T9" fmla="*/ 47 h 56"/>
                  <a:gd name="T10" fmla="*/ 123 w 123"/>
                  <a:gd name="T11" fmla="*/ 38 h 56"/>
                  <a:gd name="T12" fmla="*/ 117 w 123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17" y="0"/>
                    </a:moveTo>
                    <a:lnTo>
                      <a:pt x="59" y="9"/>
                    </a:lnTo>
                    <a:lnTo>
                      <a:pt x="0" y="18"/>
                    </a:lnTo>
                    <a:lnTo>
                      <a:pt x="6" y="56"/>
                    </a:ln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" name="Freeform 1470"/>
              <p:cNvSpPr>
                <a:spLocks/>
              </p:cNvSpPr>
              <p:nvPr/>
            </p:nvSpPr>
            <p:spPr bwMode="auto">
              <a:xfrm>
                <a:off x="5682" y="3705"/>
                <a:ext cx="11" cy="2"/>
              </a:xfrm>
              <a:custGeom>
                <a:avLst/>
                <a:gdLst>
                  <a:gd name="T0" fmla="*/ 58 w 58"/>
                  <a:gd name="T1" fmla="*/ 0 h 12"/>
                  <a:gd name="T2" fmla="*/ 0 w 58"/>
                  <a:gd name="T3" fmla="*/ 9 h 12"/>
                  <a:gd name="T4" fmla="*/ 1 w 58"/>
                  <a:gd name="T5" fmla="*/ 12 h 12"/>
                  <a:gd name="T6" fmla="*/ 58 w 58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2">
                    <a:moveTo>
                      <a:pt x="58" y="0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" name="Line 1471"/>
              <p:cNvSpPr>
                <a:spLocks noChangeShapeType="1"/>
              </p:cNvSpPr>
              <p:nvPr/>
            </p:nvSpPr>
            <p:spPr bwMode="auto">
              <a:xfrm>
                <a:off x="5682" y="3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" name="Freeform 1472"/>
              <p:cNvSpPr>
                <a:spLocks/>
              </p:cNvSpPr>
              <p:nvPr/>
            </p:nvSpPr>
            <p:spPr bwMode="auto">
              <a:xfrm>
                <a:off x="5682" y="3702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7 w 123"/>
                  <a:gd name="T3" fmla="*/ 13 h 62"/>
                  <a:gd name="T4" fmla="*/ 0 w 123"/>
                  <a:gd name="T5" fmla="*/ 25 h 62"/>
                  <a:gd name="T6" fmla="*/ 8 w 123"/>
                  <a:gd name="T7" fmla="*/ 62 h 62"/>
                  <a:gd name="T8" fmla="*/ 65 w 123"/>
                  <a:gd name="T9" fmla="*/ 50 h 62"/>
                  <a:gd name="T10" fmla="*/ 123 w 123"/>
                  <a:gd name="T11" fmla="*/ 37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7" y="13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5" y="50"/>
                    </a:lnTo>
                    <a:lnTo>
                      <a:pt x="123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" name="Freeform 1473"/>
              <p:cNvSpPr>
                <a:spLocks/>
              </p:cNvSpPr>
              <p:nvPr/>
            </p:nvSpPr>
            <p:spPr bwMode="auto">
              <a:xfrm>
                <a:off x="5682" y="3702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7 w 123"/>
                  <a:gd name="T3" fmla="*/ 13 h 62"/>
                  <a:gd name="T4" fmla="*/ 0 w 123"/>
                  <a:gd name="T5" fmla="*/ 25 h 62"/>
                  <a:gd name="T6" fmla="*/ 8 w 123"/>
                  <a:gd name="T7" fmla="*/ 62 h 62"/>
                  <a:gd name="T8" fmla="*/ 65 w 123"/>
                  <a:gd name="T9" fmla="*/ 50 h 62"/>
                  <a:gd name="T10" fmla="*/ 123 w 123"/>
                  <a:gd name="T11" fmla="*/ 37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7" y="13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5" y="50"/>
                    </a:lnTo>
                    <a:lnTo>
                      <a:pt x="123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" name="Freeform 1474"/>
              <p:cNvSpPr>
                <a:spLocks/>
              </p:cNvSpPr>
              <p:nvPr/>
            </p:nvSpPr>
            <p:spPr bwMode="auto">
              <a:xfrm>
                <a:off x="5684" y="3712"/>
                <a:ext cx="11" cy="3"/>
              </a:xfrm>
              <a:custGeom>
                <a:avLst/>
                <a:gdLst>
                  <a:gd name="T0" fmla="*/ 57 w 57"/>
                  <a:gd name="T1" fmla="*/ 0 h 16"/>
                  <a:gd name="T2" fmla="*/ 0 w 57"/>
                  <a:gd name="T3" fmla="*/ 12 h 16"/>
                  <a:gd name="T4" fmla="*/ 0 w 57"/>
                  <a:gd name="T5" fmla="*/ 16 h 16"/>
                  <a:gd name="T6" fmla="*/ 57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57" y="0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" name="Line 1475"/>
              <p:cNvSpPr>
                <a:spLocks noChangeShapeType="1"/>
              </p:cNvSpPr>
              <p:nvPr/>
            </p:nvSpPr>
            <p:spPr bwMode="auto">
              <a:xfrm>
                <a:off x="5684" y="3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" name="Freeform 1476"/>
              <p:cNvSpPr>
                <a:spLocks/>
              </p:cNvSpPr>
              <p:nvPr/>
            </p:nvSpPr>
            <p:spPr bwMode="auto">
              <a:xfrm>
                <a:off x="5684" y="3709"/>
                <a:ext cx="25" cy="14"/>
              </a:xfrm>
              <a:custGeom>
                <a:avLst/>
                <a:gdLst>
                  <a:gd name="T0" fmla="*/ 115 w 125"/>
                  <a:gd name="T1" fmla="*/ 0 h 69"/>
                  <a:gd name="T2" fmla="*/ 57 w 125"/>
                  <a:gd name="T3" fmla="*/ 17 h 69"/>
                  <a:gd name="T4" fmla="*/ 0 w 125"/>
                  <a:gd name="T5" fmla="*/ 33 h 69"/>
                  <a:gd name="T6" fmla="*/ 10 w 125"/>
                  <a:gd name="T7" fmla="*/ 69 h 69"/>
                  <a:gd name="T8" fmla="*/ 68 w 125"/>
                  <a:gd name="T9" fmla="*/ 53 h 69"/>
                  <a:gd name="T10" fmla="*/ 125 w 125"/>
                  <a:gd name="T11" fmla="*/ 37 h 69"/>
                  <a:gd name="T12" fmla="*/ 115 w 12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15" y="0"/>
                    </a:moveTo>
                    <a:lnTo>
                      <a:pt x="57" y="17"/>
                    </a:lnTo>
                    <a:lnTo>
                      <a:pt x="0" y="33"/>
                    </a:lnTo>
                    <a:lnTo>
                      <a:pt x="10" y="69"/>
                    </a:ln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" name="Freeform 1477"/>
              <p:cNvSpPr>
                <a:spLocks/>
              </p:cNvSpPr>
              <p:nvPr/>
            </p:nvSpPr>
            <p:spPr bwMode="auto">
              <a:xfrm>
                <a:off x="5684" y="3709"/>
                <a:ext cx="25" cy="14"/>
              </a:xfrm>
              <a:custGeom>
                <a:avLst/>
                <a:gdLst>
                  <a:gd name="T0" fmla="*/ 115 w 125"/>
                  <a:gd name="T1" fmla="*/ 0 h 69"/>
                  <a:gd name="T2" fmla="*/ 57 w 125"/>
                  <a:gd name="T3" fmla="*/ 17 h 69"/>
                  <a:gd name="T4" fmla="*/ 0 w 125"/>
                  <a:gd name="T5" fmla="*/ 33 h 69"/>
                  <a:gd name="T6" fmla="*/ 10 w 125"/>
                  <a:gd name="T7" fmla="*/ 69 h 69"/>
                  <a:gd name="T8" fmla="*/ 68 w 125"/>
                  <a:gd name="T9" fmla="*/ 53 h 69"/>
                  <a:gd name="T10" fmla="*/ 125 w 125"/>
                  <a:gd name="T11" fmla="*/ 37 h 69"/>
                  <a:gd name="T12" fmla="*/ 115 w 12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15" y="0"/>
                    </a:moveTo>
                    <a:lnTo>
                      <a:pt x="57" y="17"/>
                    </a:lnTo>
                    <a:lnTo>
                      <a:pt x="0" y="33"/>
                    </a:lnTo>
                    <a:lnTo>
                      <a:pt x="10" y="69"/>
                    </a:ln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" name="Freeform 1478"/>
              <p:cNvSpPr>
                <a:spLocks/>
              </p:cNvSpPr>
              <p:nvPr/>
            </p:nvSpPr>
            <p:spPr bwMode="auto">
              <a:xfrm>
                <a:off x="5686" y="3719"/>
                <a:ext cx="11" cy="4"/>
              </a:xfrm>
              <a:custGeom>
                <a:avLst/>
                <a:gdLst>
                  <a:gd name="T0" fmla="*/ 58 w 58"/>
                  <a:gd name="T1" fmla="*/ 0 h 19"/>
                  <a:gd name="T2" fmla="*/ 0 w 58"/>
                  <a:gd name="T3" fmla="*/ 16 h 19"/>
                  <a:gd name="T4" fmla="*/ 1 w 58"/>
                  <a:gd name="T5" fmla="*/ 19 h 19"/>
                  <a:gd name="T6" fmla="*/ 58 w 58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9">
                    <a:moveTo>
                      <a:pt x="58" y="0"/>
                    </a:moveTo>
                    <a:lnTo>
                      <a:pt x="0" y="16"/>
                    </a:lnTo>
                    <a:lnTo>
                      <a:pt x="1" y="1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" name="Line 1479"/>
              <p:cNvSpPr>
                <a:spLocks noChangeShapeType="1"/>
              </p:cNvSpPr>
              <p:nvPr/>
            </p:nvSpPr>
            <p:spPr bwMode="auto">
              <a:xfrm>
                <a:off x="5686" y="37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" name="Freeform 1480"/>
              <p:cNvSpPr>
                <a:spLocks/>
              </p:cNvSpPr>
              <p:nvPr/>
            </p:nvSpPr>
            <p:spPr bwMode="auto">
              <a:xfrm>
                <a:off x="5686" y="3716"/>
                <a:ext cx="25" cy="14"/>
              </a:xfrm>
              <a:custGeom>
                <a:avLst/>
                <a:gdLst>
                  <a:gd name="T0" fmla="*/ 113 w 125"/>
                  <a:gd name="T1" fmla="*/ 0 h 72"/>
                  <a:gd name="T2" fmla="*/ 57 w 125"/>
                  <a:gd name="T3" fmla="*/ 18 h 72"/>
                  <a:gd name="T4" fmla="*/ 0 w 125"/>
                  <a:gd name="T5" fmla="*/ 37 h 72"/>
                  <a:gd name="T6" fmla="*/ 12 w 125"/>
                  <a:gd name="T7" fmla="*/ 72 h 72"/>
                  <a:gd name="T8" fmla="*/ 68 w 125"/>
                  <a:gd name="T9" fmla="*/ 54 h 72"/>
                  <a:gd name="T10" fmla="*/ 125 w 125"/>
                  <a:gd name="T11" fmla="*/ 36 h 72"/>
                  <a:gd name="T12" fmla="*/ 113 w 12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2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7"/>
                    </a:lnTo>
                    <a:lnTo>
                      <a:pt x="12" y="72"/>
                    </a:lnTo>
                    <a:lnTo>
                      <a:pt x="68" y="54"/>
                    </a:lnTo>
                    <a:lnTo>
                      <a:pt x="125" y="3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" name="Freeform 1481"/>
              <p:cNvSpPr>
                <a:spLocks/>
              </p:cNvSpPr>
              <p:nvPr/>
            </p:nvSpPr>
            <p:spPr bwMode="auto">
              <a:xfrm>
                <a:off x="5686" y="3716"/>
                <a:ext cx="25" cy="14"/>
              </a:xfrm>
              <a:custGeom>
                <a:avLst/>
                <a:gdLst>
                  <a:gd name="T0" fmla="*/ 113 w 125"/>
                  <a:gd name="T1" fmla="*/ 0 h 72"/>
                  <a:gd name="T2" fmla="*/ 57 w 125"/>
                  <a:gd name="T3" fmla="*/ 18 h 72"/>
                  <a:gd name="T4" fmla="*/ 0 w 125"/>
                  <a:gd name="T5" fmla="*/ 37 h 72"/>
                  <a:gd name="T6" fmla="*/ 12 w 125"/>
                  <a:gd name="T7" fmla="*/ 72 h 72"/>
                  <a:gd name="T8" fmla="*/ 68 w 125"/>
                  <a:gd name="T9" fmla="*/ 54 h 72"/>
                  <a:gd name="T10" fmla="*/ 125 w 125"/>
                  <a:gd name="T11" fmla="*/ 36 h 72"/>
                  <a:gd name="T12" fmla="*/ 113 w 12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2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7"/>
                    </a:lnTo>
                    <a:lnTo>
                      <a:pt x="12" y="72"/>
                    </a:lnTo>
                    <a:lnTo>
                      <a:pt x="68" y="54"/>
                    </a:lnTo>
                    <a:lnTo>
                      <a:pt x="125" y="36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" name="Freeform 1482"/>
              <p:cNvSpPr>
                <a:spLocks/>
              </p:cNvSpPr>
              <p:nvPr/>
            </p:nvSpPr>
            <p:spPr bwMode="auto">
              <a:xfrm>
                <a:off x="5688" y="3727"/>
                <a:ext cx="11" cy="4"/>
              </a:xfrm>
              <a:custGeom>
                <a:avLst/>
                <a:gdLst>
                  <a:gd name="T0" fmla="*/ 56 w 56"/>
                  <a:gd name="T1" fmla="*/ 0 h 22"/>
                  <a:gd name="T2" fmla="*/ 0 w 56"/>
                  <a:gd name="T3" fmla="*/ 18 h 22"/>
                  <a:gd name="T4" fmla="*/ 1 w 56"/>
                  <a:gd name="T5" fmla="*/ 22 h 22"/>
                  <a:gd name="T6" fmla="*/ 56 w 5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56" y="0"/>
                    </a:moveTo>
                    <a:lnTo>
                      <a:pt x="0" y="18"/>
                    </a:lnTo>
                    <a:lnTo>
                      <a:pt x="1" y="2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" name="Line 1483"/>
              <p:cNvSpPr>
                <a:spLocks noChangeShapeType="1"/>
              </p:cNvSpPr>
              <p:nvPr/>
            </p:nvSpPr>
            <p:spPr bwMode="auto">
              <a:xfrm>
                <a:off x="5688" y="3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" name="Freeform 1484"/>
              <p:cNvSpPr>
                <a:spLocks/>
              </p:cNvSpPr>
              <p:nvPr/>
            </p:nvSpPr>
            <p:spPr bwMode="auto">
              <a:xfrm>
                <a:off x="5688" y="3722"/>
                <a:ext cx="25" cy="16"/>
              </a:xfrm>
              <a:custGeom>
                <a:avLst/>
                <a:gdLst>
                  <a:gd name="T0" fmla="*/ 110 w 124"/>
                  <a:gd name="T1" fmla="*/ 0 h 79"/>
                  <a:gd name="T2" fmla="*/ 55 w 124"/>
                  <a:gd name="T3" fmla="*/ 22 h 79"/>
                  <a:gd name="T4" fmla="*/ 0 w 124"/>
                  <a:gd name="T5" fmla="*/ 44 h 79"/>
                  <a:gd name="T6" fmla="*/ 14 w 124"/>
                  <a:gd name="T7" fmla="*/ 79 h 79"/>
                  <a:gd name="T8" fmla="*/ 69 w 124"/>
                  <a:gd name="T9" fmla="*/ 58 h 79"/>
                  <a:gd name="T10" fmla="*/ 124 w 124"/>
                  <a:gd name="T11" fmla="*/ 36 h 79"/>
                  <a:gd name="T12" fmla="*/ 110 w 12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10" y="0"/>
                    </a:moveTo>
                    <a:lnTo>
                      <a:pt x="55" y="22"/>
                    </a:lnTo>
                    <a:lnTo>
                      <a:pt x="0" y="44"/>
                    </a:lnTo>
                    <a:lnTo>
                      <a:pt x="14" y="79"/>
                    </a:lnTo>
                    <a:lnTo>
                      <a:pt x="69" y="58"/>
                    </a:lnTo>
                    <a:lnTo>
                      <a:pt x="124" y="36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" name="Freeform 1485"/>
              <p:cNvSpPr>
                <a:spLocks/>
              </p:cNvSpPr>
              <p:nvPr/>
            </p:nvSpPr>
            <p:spPr bwMode="auto">
              <a:xfrm>
                <a:off x="5688" y="3722"/>
                <a:ext cx="25" cy="16"/>
              </a:xfrm>
              <a:custGeom>
                <a:avLst/>
                <a:gdLst>
                  <a:gd name="T0" fmla="*/ 110 w 124"/>
                  <a:gd name="T1" fmla="*/ 0 h 79"/>
                  <a:gd name="T2" fmla="*/ 55 w 124"/>
                  <a:gd name="T3" fmla="*/ 22 h 79"/>
                  <a:gd name="T4" fmla="*/ 0 w 124"/>
                  <a:gd name="T5" fmla="*/ 44 h 79"/>
                  <a:gd name="T6" fmla="*/ 14 w 124"/>
                  <a:gd name="T7" fmla="*/ 79 h 79"/>
                  <a:gd name="T8" fmla="*/ 69 w 124"/>
                  <a:gd name="T9" fmla="*/ 58 h 79"/>
                  <a:gd name="T10" fmla="*/ 124 w 124"/>
                  <a:gd name="T11" fmla="*/ 36 h 79"/>
                  <a:gd name="T12" fmla="*/ 110 w 12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10" y="0"/>
                    </a:moveTo>
                    <a:lnTo>
                      <a:pt x="55" y="22"/>
                    </a:lnTo>
                    <a:lnTo>
                      <a:pt x="0" y="44"/>
                    </a:lnTo>
                    <a:lnTo>
                      <a:pt x="14" y="79"/>
                    </a:lnTo>
                    <a:lnTo>
                      <a:pt x="69" y="58"/>
                    </a:lnTo>
                    <a:lnTo>
                      <a:pt x="124" y="36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" name="Freeform 1486"/>
              <p:cNvSpPr>
                <a:spLocks/>
              </p:cNvSpPr>
              <p:nvPr/>
            </p:nvSpPr>
            <p:spPr bwMode="auto">
              <a:xfrm>
                <a:off x="5691" y="3734"/>
                <a:ext cx="11" cy="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1 h 25"/>
                  <a:gd name="T4" fmla="*/ 1 w 55"/>
                  <a:gd name="T5" fmla="*/ 25 h 25"/>
                  <a:gd name="T6" fmla="*/ 55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1"/>
                    </a:lnTo>
                    <a:lnTo>
                      <a:pt x="1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" name="Line 1487"/>
              <p:cNvSpPr>
                <a:spLocks noChangeShapeType="1"/>
              </p:cNvSpPr>
              <p:nvPr/>
            </p:nvSpPr>
            <p:spPr bwMode="auto">
              <a:xfrm>
                <a:off x="5691" y="3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" name="Freeform 1488"/>
              <p:cNvSpPr>
                <a:spLocks/>
              </p:cNvSpPr>
              <p:nvPr/>
            </p:nvSpPr>
            <p:spPr bwMode="auto">
              <a:xfrm>
                <a:off x="5691" y="3729"/>
                <a:ext cx="25" cy="17"/>
              </a:xfrm>
              <a:custGeom>
                <a:avLst/>
                <a:gdLst>
                  <a:gd name="T0" fmla="*/ 108 w 124"/>
                  <a:gd name="T1" fmla="*/ 0 h 85"/>
                  <a:gd name="T2" fmla="*/ 54 w 124"/>
                  <a:gd name="T3" fmla="*/ 26 h 85"/>
                  <a:gd name="T4" fmla="*/ 0 w 124"/>
                  <a:gd name="T5" fmla="*/ 51 h 85"/>
                  <a:gd name="T6" fmla="*/ 16 w 124"/>
                  <a:gd name="T7" fmla="*/ 85 h 85"/>
                  <a:gd name="T8" fmla="*/ 70 w 124"/>
                  <a:gd name="T9" fmla="*/ 60 h 85"/>
                  <a:gd name="T10" fmla="*/ 124 w 124"/>
                  <a:gd name="T11" fmla="*/ 35 h 85"/>
                  <a:gd name="T12" fmla="*/ 108 w 124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08" y="0"/>
                    </a:moveTo>
                    <a:lnTo>
                      <a:pt x="54" y="26"/>
                    </a:lnTo>
                    <a:lnTo>
                      <a:pt x="0" y="51"/>
                    </a:lnTo>
                    <a:lnTo>
                      <a:pt x="16" y="85"/>
                    </a:lnTo>
                    <a:lnTo>
                      <a:pt x="70" y="60"/>
                    </a:lnTo>
                    <a:lnTo>
                      <a:pt x="124" y="35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" name="Freeform 1489"/>
              <p:cNvSpPr>
                <a:spLocks/>
              </p:cNvSpPr>
              <p:nvPr/>
            </p:nvSpPr>
            <p:spPr bwMode="auto">
              <a:xfrm>
                <a:off x="5691" y="3729"/>
                <a:ext cx="25" cy="17"/>
              </a:xfrm>
              <a:custGeom>
                <a:avLst/>
                <a:gdLst>
                  <a:gd name="T0" fmla="*/ 108 w 124"/>
                  <a:gd name="T1" fmla="*/ 0 h 85"/>
                  <a:gd name="T2" fmla="*/ 54 w 124"/>
                  <a:gd name="T3" fmla="*/ 26 h 85"/>
                  <a:gd name="T4" fmla="*/ 0 w 124"/>
                  <a:gd name="T5" fmla="*/ 51 h 85"/>
                  <a:gd name="T6" fmla="*/ 16 w 124"/>
                  <a:gd name="T7" fmla="*/ 85 h 85"/>
                  <a:gd name="T8" fmla="*/ 70 w 124"/>
                  <a:gd name="T9" fmla="*/ 60 h 85"/>
                  <a:gd name="T10" fmla="*/ 124 w 124"/>
                  <a:gd name="T11" fmla="*/ 35 h 85"/>
                  <a:gd name="T12" fmla="*/ 108 w 124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08" y="0"/>
                    </a:moveTo>
                    <a:lnTo>
                      <a:pt x="54" y="26"/>
                    </a:lnTo>
                    <a:lnTo>
                      <a:pt x="0" y="51"/>
                    </a:lnTo>
                    <a:lnTo>
                      <a:pt x="16" y="85"/>
                    </a:lnTo>
                    <a:lnTo>
                      <a:pt x="70" y="60"/>
                    </a:lnTo>
                    <a:lnTo>
                      <a:pt x="124" y="35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" name="Freeform 1490"/>
              <p:cNvSpPr>
                <a:spLocks/>
              </p:cNvSpPr>
              <p:nvPr/>
            </p:nvSpPr>
            <p:spPr bwMode="auto">
              <a:xfrm>
                <a:off x="5695" y="3741"/>
                <a:ext cx="10" cy="5"/>
              </a:xfrm>
              <a:custGeom>
                <a:avLst/>
                <a:gdLst>
                  <a:gd name="T0" fmla="*/ 54 w 54"/>
                  <a:gd name="T1" fmla="*/ 0 h 25"/>
                  <a:gd name="T2" fmla="*/ 0 w 54"/>
                  <a:gd name="T3" fmla="*/ 25 h 25"/>
                  <a:gd name="T4" fmla="*/ 1 w 54"/>
                  <a:gd name="T5" fmla="*/ 25 h 25"/>
                  <a:gd name="T6" fmla="*/ 54 w 54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54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" name="Line 1491"/>
              <p:cNvSpPr>
                <a:spLocks noChangeShapeType="1"/>
              </p:cNvSpPr>
              <p:nvPr/>
            </p:nvSpPr>
            <p:spPr bwMode="auto">
              <a:xfrm>
                <a:off x="5695" y="37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" name="Freeform 1492"/>
              <p:cNvSpPr>
                <a:spLocks/>
              </p:cNvSpPr>
              <p:nvPr/>
            </p:nvSpPr>
            <p:spPr bwMode="auto">
              <a:xfrm>
                <a:off x="5695" y="3736"/>
                <a:ext cx="24" cy="16"/>
              </a:xfrm>
              <a:custGeom>
                <a:avLst/>
                <a:gdLst>
                  <a:gd name="T0" fmla="*/ 106 w 122"/>
                  <a:gd name="T1" fmla="*/ 0 h 84"/>
                  <a:gd name="T2" fmla="*/ 53 w 122"/>
                  <a:gd name="T3" fmla="*/ 25 h 84"/>
                  <a:gd name="T4" fmla="*/ 0 w 122"/>
                  <a:gd name="T5" fmla="*/ 50 h 84"/>
                  <a:gd name="T6" fmla="*/ 16 w 122"/>
                  <a:gd name="T7" fmla="*/ 84 h 84"/>
                  <a:gd name="T8" fmla="*/ 69 w 122"/>
                  <a:gd name="T9" fmla="*/ 58 h 84"/>
                  <a:gd name="T10" fmla="*/ 122 w 122"/>
                  <a:gd name="T11" fmla="*/ 33 h 84"/>
                  <a:gd name="T12" fmla="*/ 106 w 122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06" y="0"/>
                    </a:moveTo>
                    <a:lnTo>
                      <a:pt x="53" y="25"/>
                    </a:lnTo>
                    <a:lnTo>
                      <a:pt x="0" y="50"/>
                    </a:lnTo>
                    <a:lnTo>
                      <a:pt x="16" y="84"/>
                    </a:lnTo>
                    <a:lnTo>
                      <a:pt x="69" y="58"/>
                    </a:lnTo>
                    <a:lnTo>
                      <a:pt x="122" y="33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" name="Freeform 1493"/>
              <p:cNvSpPr>
                <a:spLocks/>
              </p:cNvSpPr>
              <p:nvPr/>
            </p:nvSpPr>
            <p:spPr bwMode="auto">
              <a:xfrm>
                <a:off x="5695" y="3736"/>
                <a:ext cx="24" cy="16"/>
              </a:xfrm>
              <a:custGeom>
                <a:avLst/>
                <a:gdLst>
                  <a:gd name="T0" fmla="*/ 106 w 122"/>
                  <a:gd name="T1" fmla="*/ 0 h 84"/>
                  <a:gd name="T2" fmla="*/ 53 w 122"/>
                  <a:gd name="T3" fmla="*/ 25 h 84"/>
                  <a:gd name="T4" fmla="*/ 0 w 122"/>
                  <a:gd name="T5" fmla="*/ 50 h 84"/>
                  <a:gd name="T6" fmla="*/ 16 w 122"/>
                  <a:gd name="T7" fmla="*/ 84 h 84"/>
                  <a:gd name="T8" fmla="*/ 69 w 122"/>
                  <a:gd name="T9" fmla="*/ 58 h 84"/>
                  <a:gd name="T10" fmla="*/ 122 w 122"/>
                  <a:gd name="T11" fmla="*/ 33 h 84"/>
                  <a:gd name="T12" fmla="*/ 106 w 122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06" y="0"/>
                    </a:moveTo>
                    <a:lnTo>
                      <a:pt x="53" y="25"/>
                    </a:lnTo>
                    <a:lnTo>
                      <a:pt x="0" y="50"/>
                    </a:lnTo>
                    <a:lnTo>
                      <a:pt x="16" y="84"/>
                    </a:lnTo>
                    <a:lnTo>
                      <a:pt x="69" y="58"/>
                    </a:lnTo>
                    <a:lnTo>
                      <a:pt x="122" y="33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" name="Freeform 1494"/>
              <p:cNvSpPr>
                <a:spLocks/>
              </p:cNvSpPr>
              <p:nvPr/>
            </p:nvSpPr>
            <p:spPr bwMode="auto">
              <a:xfrm>
                <a:off x="5698" y="3747"/>
                <a:ext cx="11" cy="6"/>
              </a:xfrm>
              <a:custGeom>
                <a:avLst/>
                <a:gdLst>
                  <a:gd name="T0" fmla="*/ 53 w 53"/>
                  <a:gd name="T1" fmla="*/ 0 h 30"/>
                  <a:gd name="T2" fmla="*/ 0 w 53"/>
                  <a:gd name="T3" fmla="*/ 26 h 30"/>
                  <a:gd name="T4" fmla="*/ 3 w 53"/>
                  <a:gd name="T5" fmla="*/ 30 h 30"/>
                  <a:gd name="T6" fmla="*/ 53 w 53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30">
                    <a:moveTo>
                      <a:pt x="53" y="0"/>
                    </a:moveTo>
                    <a:lnTo>
                      <a:pt x="0" y="26"/>
                    </a:lnTo>
                    <a:lnTo>
                      <a:pt x="3" y="3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" name="Line 1495"/>
              <p:cNvSpPr>
                <a:spLocks noChangeShapeType="1"/>
              </p:cNvSpPr>
              <p:nvPr/>
            </p:nvSpPr>
            <p:spPr bwMode="auto">
              <a:xfrm>
                <a:off x="5698" y="37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" name="Freeform 1496"/>
              <p:cNvSpPr>
                <a:spLocks/>
              </p:cNvSpPr>
              <p:nvPr/>
            </p:nvSpPr>
            <p:spPr bwMode="auto">
              <a:xfrm>
                <a:off x="5699" y="3741"/>
                <a:ext cx="24" cy="19"/>
              </a:xfrm>
              <a:custGeom>
                <a:avLst/>
                <a:gdLst>
                  <a:gd name="T0" fmla="*/ 101 w 120"/>
                  <a:gd name="T1" fmla="*/ 0 h 93"/>
                  <a:gd name="T2" fmla="*/ 50 w 120"/>
                  <a:gd name="T3" fmla="*/ 29 h 93"/>
                  <a:gd name="T4" fmla="*/ 0 w 120"/>
                  <a:gd name="T5" fmla="*/ 59 h 93"/>
                  <a:gd name="T6" fmla="*/ 19 w 120"/>
                  <a:gd name="T7" fmla="*/ 93 h 93"/>
                  <a:gd name="T8" fmla="*/ 70 w 120"/>
                  <a:gd name="T9" fmla="*/ 63 h 93"/>
                  <a:gd name="T10" fmla="*/ 120 w 120"/>
                  <a:gd name="T11" fmla="*/ 33 h 93"/>
                  <a:gd name="T12" fmla="*/ 101 w 12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01" y="0"/>
                    </a:moveTo>
                    <a:lnTo>
                      <a:pt x="50" y="29"/>
                    </a:lnTo>
                    <a:lnTo>
                      <a:pt x="0" y="59"/>
                    </a:lnTo>
                    <a:lnTo>
                      <a:pt x="19" y="93"/>
                    </a:lnTo>
                    <a:lnTo>
                      <a:pt x="70" y="63"/>
                    </a:lnTo>
                    <a:lnTo>
                      <a:pt x="120" y="33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" name="Freeform 1497"/>
              <p:cNvSpPr>
                <a:spLocks/>
              </p:cNvSpPr>
              <p:nvPr/>
            </p:nvSpPr>
            <p:spPr bwMode="auto">
              <a:xfrm>
                <a:off x="5699" y="3741"/>
                <a:ext cx="24" cy="19"/>
              </a:xfrm>
              <a:custGeom>
                <a:avLst/>
                <a:gdLst>
                  <a:gd name="T0" fmla="*/ 101 w 120"/>
                  <a:gd name="T1" fmla="*/ 0 h 93"/>
                  <a:gd name="T2" fmla="*/ 50 w 120"/>
                  <a:gd name="T3" fmla="*/ 29 h 93"/>
                  <a:gd name="T4" fmla="*/ 0 w 120"/>
                  <a:gd name="T5" fmla="*/ 59 h 93"/>
                  <a:gd name="T6" fmla="*/ 19 w 120"/>
                  <a:gd name="T7" fmla="*/ 93 h 93"/>
                  <a:gd name="T8" fmla="*/ 70 w 120"/>
                  <a:gd name="T9" fmla="*/ 63 h 93"/>
                  <a:gd name="T10" fmla="*/ 120 w 120"/>
                  <a:gd name="T11" fmla="*/ 33 h 93"/>
                  <a:gd name="T12" fmla="*/ 101 w 12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01" y="0"/>
                    </a:moveTo>
                    <a:lnTo>
                      <a:pt x="50" y="29"/>
                    </a:lnTo>
                    <a:lnTo>
                      <a:pt x="0" y="59"/>
                    </a:lnTo>
                    <a:lnTo>
                      <a:pt x="19" y="93"/>
                    </a:lnTo>
                    <a:lnTo>
                      <a:pt x="70" y="63"/>
                    </a:lnTo>
                    <a:lnTo>
                      <a:pt x="120" y="33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" name="Freeform 1498"/>
              <p:cNvSpPr>
                <a:spLocks/>
              </p:cNvSpPr>
              <p:nvPr/>
            </p:nvSpPr>
            <p:spPr bwMode="auto">
              <a:xfrm>
                <a:off x="5702" y="3754"/>
                <a:ext cx="11" cy="6"/>
              </a:xfrm>
              <a:custGeom>
                <a:avLst/>
                <a:gdLst>
                  <a:gd name="T0" fmla="*/ 51 w 51"/>
                  <a:gd name="T1" fmla="*/ 0 h 31"/>
                  <a:gd name="T2" fmla="*/ 0 w 51"/>
                  <a:gd name="T3" fmla="*/ 30 h 31"/>
                  <a:gd name="T4" fmla="*/ 0 w 51"/>
                  <a:gd name="T5" fmla="*/ 31 h 31"/>
                  <a:gd name="T6" fmla="*/ 51 w 5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51" y="0"/>
                    </a:moveTo>
                    <a:lnTo>
                      <a:pt x="0" y="30"/>
                    </a:lnTo>
                    <a:lnTo>
                      <a:pt x="0" y="3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" name="Line 1499"/>
              <p:cNvSpPr>
                <a:spLocks noChangeShapeType="1"/>
              </p:cNvSpPr>
              <p:nvPr/>
            </p:nvSpPr>
            <p:spPr bwMode="auto">
              <a:xfrm>
                <a:off x="5702" y="3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" name="Freeform 1500"/>
              <p:cNvSpPr>
                <a:spLocks/>
              </p:cNvSpPr>
              <p:nvPr/>
            </p:nvSpPr>
            <p:spPr bwMode="auto">
              <a:xfrm>
                <a:off x="5702" y="3748"/>
                <a:ext cx="25" cy="19"/>
              </a:xfrm>
              <a:custGeom>
                <a:avLst/>
                <a:gdLst>
                  <a:gd name="T0" fmla="*/ 101 w 121"/>
                  <a:gd name="T1" fmla="*/ 0 h 94"/>
                  <a:gd name="T2" fmla="*/ 51 w 121"/>
                  <a:gd name="T3" fmla="*/ 31 h 94"/>
                  <a:gd name="T4" fmla="*/ 0 w 121"/>
                  <a:gd name="T5" fmla="*/ 62 h 94"/>
                  <a:gd name="T6" fmla="*/ 20 w 121"/>
                  <a:gd name="T7" fmla="*/ 94 h 94"/>
                  <a:gd name="T8" fmla="*/ 70 w 121"/>
                  <a:gd name="T9" fmla="*/ 63 h 94"/>
                  <a:gd name="T10" fmla="*/ 121 w 121"/>
                  <a:gd name="T11" fmla="*/ 32 h 94"/>
                  <a:gd name="T12" fmla="*/ 101 w 121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01" y="0"/>
                    </a:moveTo>
                    <a:lnTo>
                      <a:pt x="51" y="31"/>
                    </a:lnTo>
                    <a:lnTo>
                      <a:pt x="0" y="62"/>
                    </a:lnTo>
                    <a:lnTo>
                      <a:pt x="20" y="94"/>
                    </a:ln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" name="Freeform 1501"/>
              <p:cNvSpPr>
                <a:spLocks/>
              </p:cNvSpPr>
              <p:nvPr/>
            </p:nvSpPr>
            <p:spPr bwMode="auto">
              <a:xfrm>
                <a:off x="5702" y="3748"/>
                <a:ext cx="25" cy="19"/>
              </a:xfrm>
              <a:custGeom>
                <a:avLst/>
                <a:gdLst>
                  <a:gd name="T0" fmla="*/ 101 w 121"/>
                  <a:gd name="T1" fmla="*/ 0 h 94"/>
                  <a:gd name="T2" fmla="*/ 51 w 121"/>
                  <a:gd name="T3" fmla="*/ 31 h 94"/>
                  <a:gd name="T4" fmla="*/ 0 w 121"/>
                  <a:gd name="T5" fmla="*/ 62 h 94"/>
                  <a:gd name="T6" fmla="*/ 20 w 121"/>
                  <a:gd name="T7" fmla="*/ 94 h 94"/>
                  <a:gd name="T8" fmla="*/ 70 w 121"/>
                  <a:gd name="T9" fmla="*/ 63 h 94"/>
                  <a:gd name="T10" fmla="*/ 121 w 121"/>
                  <a:gd name="T11" fmla="*/ 32 h 94"/>
                  <a:gd name="T12" fmla="*/ 101 w 121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01" y="0"/>
                    </a:moveTo>
                    <a:lnTo>
                      <a:pt x="51" y="31"/>
                    </a:lnTo>
                    <a:lnTo>
                      <a:pt x="0" y="62"/>
                    </a:lnTo>
                    <a:lnTo>
                      <a:pt x="20" y="94"/>
                    </a:ln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" name="Freeform 1502"/>
              <p:cNvSpPr>
                <a:spLocks/>
              </p:cNvSpPr>
              <p:nvPr/>
            </p:nvSpPr>
            <p:spPr bwMode="auto">
              <a:xfrm>
                <a:off x="5706" y="3760"/>
                <a:ext cx="10" cy="7"/>
              </a:xfrm>
              <a:custGeom>
                <a:avLst/>
                <a:gdLst>
                  <a:gd name="T0" fmla="*/ 50 w 50"/>
                  <a:gd name="T1" fmla="*/ 0 h 34"/>
                  <a:gd name="T2" fmla="*/ 0 w 50"/>
                  <a:gd name="T3" fmla="*/ 31 h 34"/>
                  <a:gd name="T4" fmla="*/ 2 w 50"/>
                  <a:gd name="T5" fmla="*/ 34 h 34"/>
                  <a:gd name="T6" fmla="*/ 50 w 50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50" y="0"/>
                    </a:moveTo>
                    <a:lnTo>
                      <a:pt x="0" y="31"/>
                    </a:lnTo>
                    <a:lnTo>
                      <a:pt x="2" y="3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" name="Line 1503"/>
              <p:cNvSpPr>
                <a:spLocks noChangeShapeType="1"/>
              </p:cNvSpPr>
              <p:nvPr/>
            </p:nvSpPr>
            <p:spPr bwMode="auto">
              <a:xfrm>
                <a:off x="5706" y="37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" name="Freeform 1504"/>
              <p:cNvSpPr>
                <a:spLocks/>
              </p:cNvSpPr>
              <p:nvPr/>
            </p:nvSpPr>
            <p:spPr bwMode="auto">
              <a:xfrm>
                <a:off x="5707" y="3753"/>
                <a:ext cx="23" cy="20"/>
              </a:xfrm>
              <a:custGeom>
                <a:avLst/>
                <a:gdLst>
                  <a:gd name="T0" fmla="*/ 97 w 118"/>
                  <a:gd name="T1" fmla="*/ 0 h 100"/>
                  <a:gd name="T2" fmla="*/ 48 w 118"/>
                  <a:gd name="T3" fmla="*/ 35 h 100"/>
                  <a:gd name="T4" fmla="*/ 0 w 118"/>
                  <a:gd name="T5" fmla="*/ 69 h 100"/>
                  <a:gd name="T6" fmla="*/ 22 w 118"/>
                  <a:gd name="T7" fmla="*/ 100 h 100"/>
                  <a:gd name="T8" fmla="*/ 70 w 118"/>
                  <a:gd name="T9" fmla="*/ 66 h 100"/>
                  <a:gd name="T10" fmla="*/ 118 w 118"/>
                  <a:gd name="T11" fmla="*/ 31 h 100"/>
                  <a:gd name="T12" fmla="*/ 97 w 118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97" y="0"/>
                    </a:moveTo>
                    <a:lnTo>
                      <a:pt x="48" y="35"/>
                    </a:lnTo>
                    <a:lnTo>
                      <a:pt x="0" y="69"/>
                    </a:lnTo>
                    <a:lnTo>
                      <a:pt x="22" y="100"/>
                    </a:lnTo>
                    <a:lnTo>
                      <a:pt x="70" y="66"/>
                    </a:lnTo>
                    <a:lnTo>
                      <a:pt x="118" y="31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" name="Freeform 1505"/>
              <p:cNvSpPr>
                <a:spLocks/>
              </p:cNvSpPr>
              <p:nvPr/>
            </p:nvSpPr>
            <p:spPr bwMode="auto">
              <a:xfrm>
                <a:off x="5707" y="3753"/>
                <a:ext cx="23" cy="20"/>
              </a:xfrm>
              <a:custGeom>
                <a:avLst/>
                <a:gdLst>
                  <a:gd name="T0" fmla="*/ 97 w 118"/>
                  <a:gd name="T1" fmla="*/ 0 h 100"/>
                  <a:gd name="T2" fmla="*/ 48 w 118"/>
                  <a:gd name="T3" fmla="*/ 35 h 100"/>
                  <a:gd name="T4" fmla="*/ 0 w 118"/>
                  <a:gd name="T5" fmla="*/ 69 h 100"/>
                  <a:gd name="T6" fmla="*/ 22 w 118"/>
                  <a:gd name="T7" fmla="*/ 100 h 100"/>
                  <a:gd name="T8" fmla="*/ 70 w 118"/>
                  <a:gd name="T9" fmla="*/ 66 h 100"/>
                  <a:gd name="T10" fmla="*/ 118 w 118"/>
                  <a:gd name="T11" fmla="*/ 31 h 100"/>
                  <a:gd name="T12" fmla="*/ 97 w 118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97" y="0"/>
                    </a:moveTo>
                    <a:lnTo>
                      <a:pt x="48" y="35"/>
                    </a:lnTo>
                    <a:lnTo>
                      <a:pt x="0" y="69"/>
                    </a:lnTo>
                    <a:lnTo>
                      <a:pt x="22" y="100"/>
                    </a:lnTo>
                    <a:lnTo>
                      <a:pt x="70" y="66"/>
                    </a:lnTo>
                    <a:lnTo>
                      <a:pt x="118" y="31"/>
                    </a:lnTo>
                    <a:lnTo>
                      <a:pt x="9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" name="Freeform 1506"/>
              <p:cNvSpPr>
                <a:spLocks/>
              </p:cNvSpPr>
              <p:nvPr/>
            </p:nvSpPr>
            <p:spPr bwMode="auto">
              <a:xfrm>
                <a:off x="5711" y="3767"/>
                <a:ext cx="10" cy="7"/>
              </a:xfrm>
              <a:custGeom>
                <a:avLst/>
                <a:gdLst>
                  <a:gd name="T0" fmla="*/ 48 w 48"/>
                  <a:gd name="T1" fmla="*/ 0 h 36"/>
                  <a:gd name="T2" fmla="*/ 0 w 48"/>
                  <a:gd name="T3" fmla="*/ 34 h 36"/>
                  <a:gd name="T4" fmla="*/ 1 w 48"/>
                  <a:gd name="T5" fmla="*/ 36 h 36"/>
                  <a:gd name="T6" fmla="*/ 48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" name="Line 1507"/>
              <p:cNvSpPr>
                <a:spLocks noChangeShapeType="1"/>
              </p:cNvSpPr>
              <p:nvPr/>
            </p:nvSpPr>
            <p:spPr bwMode="auto">
              <a:xfrm>
                <a:off x="5711" y="37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" name="Freeform 1508"/>
              <p:cNvSpPr>
                <a:spLocks/>
              </p:cNvSpPr>
              <p:nvPr/>
            </p:nvSpPr>
            <p:spPr bwMode="auto">
              <a:xfrm>
                <a:off x="5711" y="3759"/>
                <a:ext cx="24" cy="21"/>
              </a:xfrm>
              <a:custGeom>
                <a:avLst/>
                <a:gdLst>
                  <a:gd name="T0" fmla="*/ 94 w 117"/>
                  <a:gd name="T1" fmla="*/ 0 h 101"/>
                  <a:gd name="T2" fmla="*/ 47 w 117"/>
                  <a:gd name="T3" fmla="*/ 36 h 101"/>
                  <a:gd name="T4" fmla="*/ 0 w 117"/>
                  <a:gd name="T5" fmla="*/ 72 h 101"/>
                  <a:gd name="T6" fmla="*/ 23 w 117"/>
                  <a:gd name="T7" fmla="*/ 101 h 101"/>
                  <a:gd name="T8" fmla="*/ 70 w 117"/>
                  <a:gd name="T9" fmla="*/ 66 h 101"/>
                  <a:gd name="T10" fmla="*/ 117 w 117"/>
                  <a:gd name="T11" fmla="*/ 30 h 101"/>
                  <a:gd name="T12" fmla="*/ 94 w 117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94" y="0"/>
                    </a:move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lnTo>
                      <a:pt x="70" y="66"/>
                    </a:lnTo>
                    <a:lnTo>
                      <a:pt x="117" y="3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" name="Freeform 1509"/>
              <p:cNvSpPr>
                <a:spLocks/>
              </p:cNvSpPr>
              <p:nvPr/>
            </p:nvSpPr>
            <p:spPr bwMode="auto">
              <a:xfrm>
                <a:off x="5711" y="3759"/>
                <a:ext cx="24" cy="21"/>
              </a:xfrm>
              <a:custGeom>
                <a:avLst/>
                <a:gdLst>
                  <a:gd name="T0" fmla="*/ 94 w 117"/>
                  <a:gd name="T1" fmla="*/ 0 h 101"/>
                  <a:gd name="T2" fmla="*/ 47 w 117"/>
                  <a:gd name="T3" fmla="*/ 36 h 101"/>
                  <a:gd name="T4" fmla="*/ 0 w 117"/>
                  <a:gd name="T5" fmla="*/ 72 h 101"/>
                  <a:gd name="T6" fmla="*/ 23 w 117"/>
                  <a:gd name="T7" fmla="*/ 101 h 101"/>
                  <a:gd name="T8" fmla="*/ 70 w 117"/>
                  <a:gd name="T9" fmla="*/ 66 h 101"/>
                  <a:gd name="T10" fmla="*/ 117 w 117"/>
                  <a:gd name="T11" fmla="*/ 30 h 101"/>
                  <a:gd name="T12" fmla="*/ 94 w 117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94" y="0"/>
                    </a:move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lnTo>
                      <a:pt x="70" y="66"/>
                    </a:lnTo>
                    <a:lnTo>
                      <a:pt x="117" y="30"/>
                    </a:lnTo>
                    <a:lnTo>
                      <a:pt x="9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" name="Freeform 1510"/>
              <p:cNvSpPr>
                <a:spLocks/>
              </p:cNvSpPr>
              <p:nvPr/>
            </p:nvSpPr>
            <p:spPr bwMode="auto">
              <a:xfrm>
                <a:off x="5716" y="3773"/>
                <a:ext cx="9" cy="8"/>
              </a:xfrm>
              <a:custGeom>
                <a:avLst/>
                <a:gdLst>
                  <a:gd name="T0" fmla="*/ 47 w 47"/>
                  <a:gd name="T1" fmla="*/ 0 h 40"/>
                  <a:gd name="T2" fmla="*/ 0 w 47"/>
                  <a:gd name="T3" fmla="*/ 35 h 40"/>
                  <a:gd name="T4" fmla="*/ 3 w 47"/>
                  <a:gd name="T5" fmla="*/ 40 h 40"/>
                  <a:gd name="T6" fmla="*/ 47 w 4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0">
                    <a:moveTo>
                      <a:pt x="47" y="0"/>
                    </a:moveTo>
                    <a:lnTo>
                      <a:pt x="0" y="35"/>
                    </a:lnTo>
                    <a:lnTo>
                      <a:pt x="3" y="4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" name="Line 1511"/>
              <p:cNvSpPr>
                <a:spLocks noChangeShapeType="1"/>
              </p:cNvSpPr>
              <p:nvPr/>
            </p:nvSpPr>
            <p:spPr bwMode="auto">
              <a:xfrm>
                <a:off x="5716" y="3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" name="Freeform 1512"/>
              <p:cNvSpPr>
                <a:spLocks/>
              </p:cNvSpPr>
              <p:nvPr/>
            </p:nvSpPr>
            <p:spPr bwMode="auto">
              <a:xfrm>
                <a:off x="5717" y="3765"/>
                <a:ext cx="22" cy="21"/>
              </a:xfrm>
              <a:custGeom>
                <a:avLst/>
                <a:gdLst>
                  <a:gd name="T0" fmla="*/ 88 w 113"/>
                  <a:gd name="T1" fmla="*/ 0 h 108"/>
                  <a:gd name="T2" fmla="*/ 44 w 113"/>
                  <a:gd name="T3" fmla="*/ 40 h 108"/>
                  <a:gd name="T4" fmla="*/ 0 w 113"/>
                  <a:gd name="T5" fmla="*/ 80 h 108"/>
                  <a:gd name="T6" fmla="*/ 26 w 113"/>
                  <a:gd name="T7" fmla="*/ 108 h 108"/>
                  <a:gd name="T8" fmla="*/ 69 w 113"/>
                  <a:gd name="T9" fmla="*/ 67 h 108"/>
                  <a:gd name="T10" fmla="*/ 113 w 113"/>
                  <a:gd name="T11" fmla="*/ 27 h 108"/>
                  <a:gd name="T12" fmla="*/ 88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8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26" y="108"/>
                    </a:lnTo>
                    <a:lnTo>
                      <a:pt x="69" y="67"/>
                    </a:lnTo>
                    <a:lnTo>
                      <a:pt x="113" y="27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" name="Freeform 1513"/>
              <p:cNvSpPr>
                <a:spLocks/>
              </p:cNvSpPr>
              <p:nvPr/>
            </p:nvSpPr>
            <p:spPr bwMode="auto">
              <a:xfrm>
                <a:off x="5717" y="3765"/>
                <a:ext cx="22" cy="21"/>
              </a:xfrm>
              <a:custGeom>
                <a:avLst/>
                <a:gdLst>
                  <a:gd name="T0" fmla="*/ 88 w 113"/>
                  <a:gd name="T1" fmla="*/ 0 h 108"/>
                  <a:gd name="T2" fmla="*/ 44 w 113"/>
                  <a:gd name="T3" fmla="*/ 40 h 108"/>
                  <a:gd name="T4" fmla="*/ 0 w 113"/>
                  <a:gd name="T5" fmla="*/ 80 h 108"/>
                  <a:gd name="T6" fmla="*/ 26 w 113"/>
                  <a:gd name="T7" fmla="*/ 108 h 108"/>
                  <a:gd name="T8" fmla="*/ 69 w 113"/>
                  <a:gd name="T9" fmla="*/ 67 h 108"/>
                  <a:gd name="T10" fmla="*/ 113 w 113"/>
                  <a:gd name="T11" fmla="*/ 27 h 108"/>
                  <a:gd name="T12" fmla="*/ 88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8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26" y="108"/>
                    </a:lnTo>
                    <a:lnTo>
                      <a:pt x="69" y="67"/>
                    </a:lnTo>
                    <a:lnTo>
                      <a:pt x="113" y="27"/>
                    </a:lnTo>
                    <a:lnTo>
                      <a:pt x="8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" name="Freeform 1514"/>
              <p:cNvSpPr>
                <a:spLocks/>
              </p:cNvSpPr>
              <p:nvPr/>
            </p:nvSpPr>
            <p:spPr bwMode="auto">
              <a:xfrm>
                <a:off x="5722" y="3778"/>
                <a:ext cx="8" cy="8"/>
              </a:xfrm>
              <a:custGeom>
                <a:avLst/>
                <a:gdLst>
                  <a:gd name="T0" fmla="*/ 43 w 43"/>
                  <a:gd name="T1" fmla="*/ 0 h 42"/>
                  <a:gd name="T2" fmla="*/ 0 w 43"/>
                  <a:gd name="T3" fmla="*/ 41 h 42"/>
                  <a:gd name="T4" fmla="*/ 1 w 43"/>
                  <a:gd name="T5" fmla="*/ 42 h 42"/>
                  <a:gd name="T6" fmla="*/ 43 w 43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2">
                    <a:moveTo>
                      <a:pt x="43" y="0"/>
                    </a:moveTo>
                    <a:lnTo>
                      <a:pt x="0" y="41"/>
                    </a:lnTo>
                    <a:lnTo>
                      <a:pt x="1" y="4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" name="Line 1515"/>
              <p:cNvSpPr>
                <a:spLocks noChangeShapeType="1"/>
              </p:cNvSpPr>
              <p:nvPr/>
            </p:nvSpPr>
            <p:spPr bwMode="auto">
              <a:xfrm>
                <a:off x="5722" y="37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" name="Freeform 1516"/>
              <p:cNvSpPr>
                <a:spLocks/>
              </p:cNvSpPr>
              <p:nvPr/>
            </p:nvSpPr>
            <p:spPr bwMode="auto">
              <a:xfrm>
                <a:off x="5722" y="3770"/>
                <a:ext cx="22" cy="22"/>
              </a:xfrm>
              <a:custGeom>
                <a:avLst/>
                <a:gdLst>
                  <a:gd name="T0" fmla="*/ 85 w 111"/>
                  <a:gd name="T1" fmla="*/ 0 h 110"/>
                  <a:gd name="T2" fmla="*/ 42 w 111"/>
                  <a:gd name="T3" fmla="*/ 41 h 110"/>
                  <a:gd name="T4" fmla="*/ 0 w 111"/>
                  <a:gd name="T5" fmla="*/ 83 h 110"/>
                  <a:gd name="T6" fmla="*/ 26 w 111"/>
                  <a:gd name="T7" fmla="*/ 110 h 110"/>
                  <a:gd name="T8" fmla="*/ 69 w 111"/>
                  <a:gd name="T9" fmla="*/ 69 h 110"/>
                  <a:gd name="T10" fmla="*/ 111 w 111"/>
                  <a:gd name="T11" fmla="*/ 28 h 110"/>
                  <a:gd name="T12" fmla="*/ 85 w 111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85" y="0"/>
                    </a:moveTo>
                    <a:lnTo>
                      <a:pt x="42" y="41"/>
                    </a:lnTo>
                    <a:lnTo>
                      <a:pt x="0" y="83"/>
                    </a:lnTo>
                    <a:lnTo>
                      <a:pt x="26" y="110"/>
                    </a:lnTo>
                    <a:lnTo>
                      <a:pt x="69" y="69"/>
                    </a:lnTo>
                    <a:lnTo>
                      <a:pt x="111" y="28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" name="Freeform 1517"/>
              <p:cNvSpPr>
                <a:spLocks/>
              </p:cNvSpPr>
              <p:nvPr/>
            </p:nvSpPr>
            <p:spPr bwMode="auto">
              <a:xfrm>
                <a:off x="5722" y="3770"/>
                <a:ext cx="22" cy="22"/>
              </a:xfrm>
              <a:custGeom>
                <a:avLst/>
                <a:gdLst>
                  <a:gd name="T0" fmla="*/ 85 w 111"/>
                  <a:gd name="T1" fmla="*/ 0 h 110"/>
                  <a:gd name="T2" fmla="*/ 42 w 111"/>
                  <a:gd name="T3" fmla="*/ 41 h 110"/>
                  <a:gd name="T4" fmla="*/ 0 w 111"/>
                  <a:gd name="T5" fmla="*/ 83 h 110"/>
                  <a:gd name="T6" fmla="*/ 26 w 111"/>
                  <a:gd name="T7" fmla="*/ 110 h 110"/>
                  <a:gd name="T8" fmla="*/ 69 w 111"/>
                  <a:gd name="T9" fmla="*/ 69 h 110"/>
                  <a:gd name="T10" fmla="*/ 111 w 111"/>
                  <a:gd name="T11" fmla="*/ 28 h 110"/>
                  <a:gd name="T12" fmla="*/ 85 w 111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85" y="0"/>
                    </a:moveTo>
                    <a:lnTo>
                      <a:pt x="42" y="41"/>
                    </a:lnTo>
                    <a:lnTo>
                      <a:pt x="0" y="83"/>
                    </a:lnTo>
                    <a:lnTo>
                      <a:pt x="26" y="110"/>
                    </a:lnTo>
                    <a:lnTo>
                      <a:pt x="69" y="69"/>
                    </a:lnTo>
                    <a:lnTo>
                      <a:pt x="111" y="28"/>
                    </a:lnTo>
                    <a:lnTo>
                      <a:pt x="8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" name="Freeform 1518"/>
              <p:cNvSpPr>
                <a:spLocks/>
              </p:cNvSpPr>
              <p:nvPr/>
            </p:nvSpPr>
            <p:spPr bwMode="auto">
              <a:xfrm>
                <a:off x="5727" y="3784"/>
                <a:ext cx="9" cy="8"/>
              </a:xfrm>
              <a:custGeom>
                <a:avLst/>
                <a:gdLst>
                  <a:gd name="T0" fmla="*/ 43 w 43"/>
                  <a:gd name="T1" fmla="*/ 0 h 41"/>
                  <a:gd name="T2" fmla="*/ 0 w 43"/>
                  <a:gd name="T3" fmla="*/ 41 h 41"/>
                  <a:gd name="T4" fmla="*/ 1 w 43"/>
                  <a:gd name="T5" fmla="*/ 41 h 41"/>
                  <a:gd name="T6" fmla="*/ 43 w 43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1">
                    <a:moveTo>
                      <a:pt x="43" y="0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" name="Line 1519"/>
              <p:cNvSpPr>
                <a:spLocks noChangeShapeType="1"/>
              </p:cNvSpPr>
              <p:nvPr/>
            </p:nvSpPr>
            <p:spPr bwMode="auto">
              <a:xfrm>
                <a:off x="5727" y="3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" name="Freeform 1520"/>
              <p:cNvSpPr>
                <a:spLocks/>
              </p:cNvSpPr>
              <p:nvPr/>
            </p:nvSpPr>
            <p:spPr bwMode="auto">
              <a:xfrm>
                <a:off x="5727" y="3775"/>
                <a:ext cx="22" cy="22"/>
              </a:xfrm>
              <a:custGeom>
                <a:avLst/>
                <a:gdLst>
                  <a:gd name="T0" fmla="*/ 83 w 110"/>
                  <a:gd name="T1" fmla="*/ 0 h 109"/>
                  <a:gd name="T2" fmla="*/ 42 w 110"/>
                  <a:gd name="T3" fmla="*/ 41 h 109"/>
                  <a:gd name="T4" fmla="*/ 0 w 110"/>
                  <a:gd name="T5" fmla="*/ 82 h 109"/>
                  <a:gd name="T6" fmla="*/ 27 w 110"/>
                  <a:gd name="T7" fmla="*/ 109 h 109"/>
                  <a:gd name="T8" fmla="*/ 68 w 110"/>
                  <a:gd name="T9" fmla="*/ 67 h 109"/>
                  <a:gd name="T10" fmla="*/ 110 w 110"/>
                  <a:gd name="T11" fmla="*/ 26 h 109"/>
                  <a:gd name="T12" fmla="*/ 83 w 110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83" y="0"/>
                    </a:moveTo>
                    <a:lnTo>
                      <a:pt x="42" y="41"/>
                    </a:lnTo>
                    <a:lnTo>
                      <a:pt x="0" y="82"/>
                    </a:lnTo>
                    <a:lnTo>
                      <a:pt x="27" y="109"/>
                    </a:lnTo>
                    <a:lnTo>
                      <a:pt x="68" y="67"/>
                    </a:lnTo>
                    <a:lnTo>
                      <a:pt x="110" y="26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" name="Freeform 1521"/>
              <p:cNvSpPr>
                <a:spLocks/>
              </p:cNvSpPr>
              <p:nvPr/>
            </p:nvSpPr>
            <p:spPr bwMode="auto">
              <a:xfrm>
                <a:off x="5727" y="3775"/>
                <a:ext cx="22" cy="22"/>
              </a:xfrm>
              <a:custGeom>
                <a:avLst/>
                <a:gdLst>
                  <a:gd name="T0" fmla="*/ 83 w 110"/>
                  <a:gd name="T1" fmla="*/ 0 h 109"/>
                  <a:gd name="T2" fmla="*/ 42 w 110"/>
                  <a:gd name="T3" fmla="*/ 41 h 109"/>
                  <a:gd name="T4" fmla="*/ 0 w 110"/>
                  <a:gd name="T5" fmla="*/ 82 h 109"/>
                  <a:gd name="T6" fmla="*/ 27 w 110"/>
                  <a:gd name="T7" fmla="*/ 109 h 109"/>
                  <a:gd name="T8" fmla="*/ 68 w 110"/>
                  <a:gd name="T9" fmla="*/ 67 h 109"/>
                  <a:gd name="T10" fmla="*/ 110 w 110"/>
                  <a:gd name="T11" fmla="*/ 26 h 109"/>
                  <a:gd name="T12" fmla="*/ 83 w 110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83" y="0"/>
                    </a:moveTo>
                    <a:lnTo>
                      <a:pt x="42" y="41"/>
                    </a:lnTo>
                    <a:lnTo>
                      <a:pt x="0" y="82"/>
                    </a:lnTo>
                    <a:lnTo>
                      <a:pt x="27" y="109"/>
                    </a:lnTo>
                    <a:lnTo>
                      <a:pt x="68" y="67"/>
                    </a:lnTo>
                    <a:lnTo>
                      <a:pt x="110" y="26"/>
                    </a:lnTo>
                    <a:lnTo>
                      <a:pt x="8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" name="Freeform 1522"/>
              <p:cNvSpPr>
                <a:spLocks/>
              </p:cNvSpPr>
              <p:nvPr/>
            </p:nvSpPr>
            <p:spPr bwMode="auto">
              <a:xfrm>
                <a:off x="5733" y="3789"/>
                <a:ext cx="8" cy="9"/>
              </a:xfrm>
              <a:custGeom>
                <a:avLst/>
                <a:gdLst>
                  <a:gd name="T0" fmla="*/ 41 w 41"/>
                  <a:gd name="T1" fmla="*/ 0 h 45"/>
                  <a:gd name="T2" fmla="*/ 0 w 41"/>
                  <a:gd name="T3" fmla="*/ 42 h 45"/>
                  <a:gd name="T4" fmla="*/ 2 w 41"/>
                  <a:gd name="T5" fmla="*/ 45 h 45"/>
                  <a:gd name="T6" fmla="*/ 41 w 4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41" y="0"/>
                    </a:moveTo>
                    <a:lnTo>
                      <a:pt x="0" y="42"/>
                    </a:lnTo>
                    <a:lnTo>
                      <a:pt x="2" y="45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" name="Line 1523"/>
              <p:cNvSpPr>
                <a:spLocks noChangeShapeType="1"/>
              </p:cNvSpPr>
              <p:nvPr/>
            </p:nvSpPr>
            <p:spPr bwMode="auto">
              <a:xfrm>
                <a:off x="5733" y="37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" name="Freeform 1524"/>
              <p:cNvSpPr>
                <a:spLocks/>
              </p:cNvSpPr>
              <p:nvPr/>
            </p:nvSpPr>
            <p:spPr bwMode="auto">
              <a:xfrm>
                <a:off x="5733" y="3780"/>
                <a:ext cx="22" cy="23"/>
              </a:xfrm>
              <a:custGeom>
                <a:avLst/>
                <a:gdLst>
                  <a:gd name="T0" fmla="*/ 78 w 107"/>
                  <a:gd name="T1" fmla="*/ 0 h 115"/>
                  <a:gd name="T2" fmla="*/ 39 w 107"/>
                  <a:gd name="T3" fmla="*/ 44 h 115"/>
                  <a:gd name="T4" fmla="*/ 0 w 107"/>
                  <a:gd name="T5" fmla="*/ 89 h 115"/>
                  <a:gd name="T6" fmla="*/ 29 w 107"/>
                  <a:gd name="T7" fmla="*/ 115 h 115"/>
                  <a:gd name="T8" fmla="*/ 68 w 107"/>
                  <a:gd name="T9" fmla="*/ 70 h 115"/>
                  <a:gd name="T10" fmla="*/ 107 w 107"/>
                  <a:gd name="T11" fmla="*/ 25 h 115"/>
                  <a:gd name="T12" fmla="*/ 78 w 107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29" y="115"/>
                    </a:lnTo>
                    <a:lnTo>
                      <a:pt x="68" y="70"/>
                    </a:lnTo>
                    <a:lnTo>
                      <a:pt x="107" y="25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" name="Freeform 1525"/>
              <p:cNvSpPr>
                <a:spLocks/>
              </p:cNvSpPr>
              <p:nvPr/>
            </p:nvSpPr>
            <p:spPr bwMode="auto">
              <a:xfrm>
                <a:off x="5733" y="3780"/>
                <a:ext cx="22" cy="23"/>
              </a:xfrm>
              <a:custGeom>
                <a:avLst/>
                <a:gdLst>
                  <a:gd name="T0" fmla="*/ 78 w 107"/>
                  <a:gd name="T1" fmla="*/ 0 h 115"/>
                  <a:gd name="T2" fmla="*/ 39 w 107"/>
                  <a:gd name="T3" fmla="*/ 44 h 115"/>
                  <a:gd name="T4" fmla="*/ 0 w 107"/>
                  <a:gd name="T5" fmla="*/ 89 h 115"/>
                  <a:gd name="T6" fmla="*/ 29 w 107"/>
                  <a:gd name="T7" fmla="*/ 115 h 115"/>
                  <a:gd name="T8" fmla="*/ 68 w 107"/>
                  <a:gd name="T9" fmla="*/ 70 h 115"/>
                  <a:gd name="T10" fmla="*/ 107 w 107"/>
                  <a:gd name="T11" fmla="*/ 25 h 115"/>
                  <a:gd name="T12" fmla="*/ 78 w 107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29" y="115"/>
                    </a:lnTo>
                    <a:lnTo>
                      <a:pt x="68" y="70"/>
                    </a:lnTo>
                    <a:lnTo>
                      <a:pt x="107" y="25"/>
                    </a:lnTo>
                    <a:lnTo>
                      <a:pt x="7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" name="Freeform 1526"/>
              <p:cNvSpPr>
                <a:spLocks/>
              </p:cNvSpPr>
              <p:nvPr/>
            </p:nvSpPr>
            <p:spPr bwMode="auto">
              <a:xfrm>
                <a:off x="5739" y="3794"/>
                <a:ext cx="8" cy="9"/>
              </a:xfrm>
              <a:custGeom>
                <a:avLst/>
                <a:gdLst>
                  <a:gd name="T0" fmla="*/ 39 w 39"/>
                  <a:gd name="T1" fmla="*/ 0 h 47"/>
                  <a:gd name="T2" fmla="*/ 0 w 39"/>
                  <a:gd name="T3" fmla="*/ 45 h 47"/>
                  <a:gd name="T4" fmla="*/ 3 w 39"/>
                  <a:gd name="T5" fmla="*/ 47 h 47"/>
                  <a:gd name="T6" fmla="*/ 39 w 39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0" y="45"/>
                    </a:lnTo>
                    <a:lnTo>
                      <a:pt x="3" y="4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" name="Line 1527"/>
              <p:cNvSpPr>
                <a:spLocks noChangeShapeType="1"/>
              </p:cNvSpPr>
              <p:nvPr/>
            </p:nvSpPr>
            <p:spPr bwMode="auto">
              <a:xfrm>
                <a:off x="5739" y="38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" name="Freeform 1528"/>
              <p:cNvSpPr>
                <a:spLocks/>
              </p:cNvSpPr>
              <p:nvPr/>
            </p:nvSpPr>
            <p:spPr bwMode="auto">
              <a:xfrm>
                <a:off x="5740" y="3785"/>
                <a:ext cx="20" cy="23"/>
              </a:xfrm>
              <a:custGeom>
                <a:avLst/>
                <a:gdLst>
                  <a:gd name="T0" fmla="*/ 72 w 102"/>
                  <a:gd name="T1" fmla="*/ 0 h 117"/>
                  <a:gd name="T2" fmla="*/ 36 w 102"/>
                  <a:gd name="T3" fmla="*/ 47 h 117"/>
                  <a:gd name="T4" fmla="*/ 0 w 102"/>
                  <a:gd name="T5" fmla="*/ 94 h 117"/>
                  <a:gd name="T6" fmla="*/ 30 w 102"/>
                  <a:gd name="T7" fmla="*/ 117 h 117"/>
                  <a:gd name="T8" fmla="*/ 66 w 102"/>
                  <a:gd name="T9" fmla="*/ 70 h 117"/>
                  <a:gd name="T10" fmla="*/ 102 w 102"/>
                  <a:gd name="T11" fmla="*/ 23 h 117"/>
                  <a:gd name="T12" fmla="*/ 72 w 102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17">
                    <a:moveTo>
                      <a:pt x="72" y="0"/>
                    </a:moveTo>
                    <a:lnTo>
                      <a:pt x="36" y="47"/>
                    </a:lnTo>
                    <a:lnTo>
                      <a:pt x="0" y="94"/>
                    </a:lnTo>
                    <a:lnTo>
                      <a:pt x="30" y="117"/>
                    </a:lnTo>
                    <a:lnTo>
                      <a:pt x="66" y="70"/>
                    </a:lnTo>
                    <a:lnTo>
                      <a:pt x="102" y="2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" name="Freeform 1529"/>
              <p:cNvSpPr>
                <a:spLocks/>
              </p:cNvSpPr>
              <p:nvPr/>
            </p:nvSpPr>
            <p:spPr bwMode="auto">
              <a:xfrm>
                <a:off x="5740" y="3785"/>
                <a:ext cx="20" cy="23"/>
              </a:xfrm>
              <a:custGeom>
                <a:avLst/>
                <a:gdLst>
                  <a:gd name="T0" fmla="*/ 72 w 102"/>
                  <a:gd name="T1" fmla="*/ 0 h 117"/>
                  <a:gd name="T2" fmla="*/ 36 w 102"/>
                  <a:gd name="T3" fmla="*/ 47 h 117"/>
                  <a:gd name="T4" fmla="*/ 0 w 102"/>
                  <a:gd name="T5" fmla="*/ 94 h 117"/>
                  <a:gd name="T6" fmla="*/ 30 w 102"/>
                  <a:gd name="T7" fmla="*/ 117 h 117"/>
                  <a:gd name="T8" fmla="*/ 66 w 102"/>
                  <a:gd name="T9" fmla="*/ 70 h 117"/>
                  <a:gd name="T10" fmla="*/ 102 w 102"/>
                  <a:gd name="T11" fmla="*/ 23 h 117"/>
                  <a:gd name="T12" fmla="*/ 72 w 102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17">
                    <a:moveTo>
                      <a:pt x="72" y="0"/>
                    </a:moveTo>
                    <a:lnTo>
                      <a:pt x="36" y="47"/>
                    </a:lnTo>
                    <a:lnTo>
                      <a:pt x="0" y="94"/>
                    </a:lnTo>
                    <a:lnTo>
                      <a:pt x="30" y="117"/>
                    </a:lnTo>
                    <a:lnTo>
                      <a:pt x="66" y="70"/>
                    </a:lnTo>
                    <a:lnTo>
                      <a:pt x="102" y="23"/>
                    </a:lnTo>
                    <a:lnTo>
                      <a:pt x="7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" name="Freeform 1530"/>
              <p:cNvSpPr>
                <a:spLocks/>
              </p:cNvSpPr>
              <p:nvPr/>
            </p:nvSpPr>
            <p:spPr bwMode="auto">
              <a:xfrm>
                <a:off x="5746" y="3799"/>
                <a:ext cx="7" cy="9"/>
              </a:xfrm>
              <a:custGeom>
                <a:avLst/>
                <a:gdLst>
                  <a:gd name="T0" fmla="*/ 36 w 36"/>
                  <a:gd name="T1" fmla="*/ 0 h 48"/>
                  <a:gd name="T2" fmla="*/ 0 w 36"/>
                  <a:gd name="T3" fmla="*/ 47 h 48"/>
                  <a:gd name="T4" fmla="*/ 1 w 36"/>
                  <a:gd name="T5" fmla="*/ 48 h 48"/>
                  <a:gd name="T6" fmla="*/ 36 w 36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" name="Line 1531"/>
              <p:cNvSpPr>
                <a:spLocks noChangeShapeType="1"/>
              </p:cNvSpPr>
              <p:nvPr/>
            </p:nvSpPr>
            <p:spPr bwMode="auto">
              <a:xfrm>
                <a:off x="5746" y="3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" name="Freeform 1532"/>
              <p:cNvSpPr>
                <a:spLocks/>
              </p:cNvSpPr>
              <p:nvPr/>
            </p:nvSpPr>
            <p:spPr bwMode="auto">
              <a:xfrm>
                <a:off x="5746" y="3789"/>
                <a:ext cx="20" cy="24"/>
              </a:xfrm>
              <a:custGeom>
                <a:avLst/>
                <a:gdLst>
                  <a:gd name="T0" fmla="*/ 69 w 100"/>
                  <a:gd name="T1" fmla="*/ 0 h 119"/>
                  <a:gd name="T2" fmla="*/ 35 w 100"/>
                  <a:gd name="T3" fmla="*/ 49 h 119"/>
                  <a:gd name="T4" fmla="*/ 0 w 100"/>
                  <a:gd name="T5" fmla="*/ 97 h 119"/>
                  <a:gd name="T6" fmla="*/ 31 w 100"/>
                  <a:gd name="T7" fmla="*/ 119 h 119"/>
                  <a:gd name="T8" fmla="*/ 66 w 100"/>
                  <a:gd name="T9" fmla="*/ 71 h 119"/>
                  <a:gd name="T10" fmla="*/ 100 w 100"/>
                  <a:gd name="T11" fmla="*/ 22 h 119"/>
                  <a:gd name="T12" fmla="*/ 69 w 10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69" y="0"/>
                    </a:moveTo>
                    <a:lnTo>
                      <a:pt x="35" y="49"/>
                    </a:lnTo>
                    <a:lnTo>
                      <a:pt x="0" y="97"/>
                    </a:lnTo>
                    <a:lnTo>
                      <a:pt x="31" y="119"/>
                    </a:lnTo>
                    <a:lnTo>
                      <a:pt x="66" y="71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" name="Freeform 1533"/>
              <p:cNvSpPr>
                <a:spLocks/>
              </p:cNvSpPr>
              <p:nvPr/>
            </p:nvSpPr>
            <p:spPr bwMode="auto">
              <a:xfrm>
                <a:off x="5746" y="3789"/>
                <a:ext cx="20" cy="24"/>
              </a:xfrm>
              <a:custGeom>
                <a:avLst/>
                <a:gdLst>
                  <a:gd name="T0" fmla="*/ 69 w 100"/>
                  <a:gd name="T1" fmla="*/ 0 h 119"/>
                  <a:gd name="T2" fmla="*/ 35 w 100"/>
                  <a:gd name="T3" fmla="*/ 49 h 119"/>
                  <a:gd name="T4" fmla="*/ 0 w 100"/>
                  <a:gd name="T5" fmla="*/ 97 h 119"/>
                  <a:gd name="T6" fmla="*/ 31 w 100"/>
                  <a:gd name="T7" fmla="*/ 119 h 119"/>
                  <a:gd name="T8" fmla="*/ 66 w 100"/>
                  <a:gd name="T9" fmla="*/ 71 h 119"/>
                  <a:gd name="T10" fmla="*/ 100 w 100"/>
                  <a:gd name="T11" fmla="*/ 22 h 119"/>
                  <a:gd name="T12" fmla="*/ 69 w 10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69" y="0"/>
                    </a:moveTo>
                    <a:lnTo>
                      <a:pt x="35" y="49"/>
                    </a:lnTo>
                    <a:lnTo>
                      <a:pt x="0" y="97"/>
                    </a:lnTo>
                    <a:lnTo>
                      <a:pt x="31" y="119"/>
                    </a:lnTo>
                    <a:lnTo>
                      <a:pt x="66" y="71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" name="Freeform 1534"/>
              <p:cNvSpPr>
                <a:spLocks/>
              </p:cNvSpPr>
              <p:nvPr/>
            </p:nvSpPr>
            <p:spPr bwMode="auto">
              <a:xfrm>
                <a:off x="5752" y="3803"/>
                <a:ext cx="7" cy="10"/>
              </a:xfrm>
              <a:custGeom>
                <a:avLst/>
                <a:gdLst>
                  <a:gd name="T0" fmla="*/ 35 w 35"/>
                  <a:gd name="T1" fmla="*/ 0 h 50"/>
                  <a:gd name="T2" fmla="*/ 0 w 35"/>
                  <a:gd name="T3" fmla="*/ 48 h 50"/>
                  <a:gd name="T4" fmla="*/ 4 w 35"/>
                  <a:gd name="T5" fmla="*/ 50 h 50"/>
                  <a:gd name="T6" fmla="*/ 35 w 35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0">
                    <a:moveTo>
                      <a:pt x="35" y="0"/>
                    </a:moveTo>
                    <a:lnTo>
                      <a:pt x="0" y="48"/>
                    </a:lnTo>
                    <a:lnTo>
                      <a:pt x="4" y="5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" name="Line 1535"/>
              <p:cNvSpPr>
                <a:spLocks noChangeShapeType="1"/>
              </p:cNvSpPr>
              <p:nvPr/>
            </p:nvSpPr>
            <p:spPr bwMode="auto">
              <a:xfrm>
                <a:off x="5752" y="3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" name="Freeform 1536"/>
              <p:cNvSpPr>
                <a:spLocks/>
              </p:cNvSpPr>
              <p:nvPr/>
            </p:nvSpPr>
            <p:spPr bwMode="auto">
              <a:xfrm>
                <a:off x="5753" y="3793"/>
                <a:ext cx="19" cy="24"/>
              </a:xfrm>
              <a:custGeom>
                <a:avLst/>
                <a:gdLst>
                  <a:gd name="T0" fmla="*/ 62 w 94"/>
                  <a:gd name="T1" fmla="*/ 0 h 121"/>
                  <a:gd name="T2" fmla="*/ 31 w 94"/>
                  <a:gd name="T3" fmla="*/ 51 h 121"/>
                  <a:gd name="T4" fmla="*/ 0 w 94"/>
                  <a:gd name="T5" fmla="*/ 101 h 121"/>
                  <a:gd name="T6" fmla="*/ 32 w 94"/>
                  <a:gd name="T7" fmla="*/ 121 h 121"/>
                  <a:gd name="T8" fmla="*/ 63 w 94"/>
                  <a:gd name="T9" fmla="*/ 70 h 121"/>
                  <a:gd name="T10" fmla="*/ 94 w 94"/>
                  <a:gd name="T11" fmla="*/ 20 h 121"/>
                  <a:gd name="T12" fmla="*/ 62 w 94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" name="Freeform 1537"/>
              <p:cNvSpPr>
                <a:spLocks/>
              </p:cNvSpPr>
              <p:nvPr/>
            </p:nvSpPr>
            <p:spPr bwMode="auto">
              <a:xfrm>
                <a:off x="5753" y="3793"/>
                <a:ext cx="19" cy="24"/>
              </a:xfrm>
              <a:custGeom>
                <a:avLst/>
                <a:gdLst>
                  <a:gd name="T0" fmla="*/ 62 w 94"/>
                  <a:gd name="T1" fmla="*/ 0 h 121"/>
                  <a:gd name="T2" fmla="*/ 31 w 94"/>
                  <a:gd name="T3" fmla="*/ 51 h 121"/>
                  <a:gd name="T4" fmla="*/ 0 w 94"/>
                  <a:gd name="T5" fmla="*/ 101 h 121"/>
                  <a:gd name="T6" fmla="*/ 32 w 94"/>
                  <a:gd name="T7" fmla="*/ 121 h 121"/>
                  <a:gd name="T8" fmla="*/ 63 w 94"/>
                  <a:gd name="T9" fmla="*/ 70 h 121"/>
                  <a:gd name="T10" fmla="*/ 94 w 94"/>
                  <a:gd name="T11" fmla="*/ 20 h 121"/>
                  <a:gd name="T12" fmla="*/ 62 w 94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" name="Freeform 1538"/>
              <p:cNvSpPr>
                <a:spLocks/>
              </p:cNvSpPr>
              <p:nvPr/>
            </p:nvSpPr>
            <p:spPr bwMode="auto">
              <a:xfrm>
                <a:off x="5759" y="3807"/>
                <a:ext cx="6" cy="10"/>
              </a:xfrm>
              <a:custGeom>
                <a:avLst/>
                <a:gdLst>
                  <a:gd name="T0" fmla="*/ 31 w 31"/>
                  <a:gd name="T1" fmla="*/ 0 h 51"/>
                  <a:gd name="T2" fmla="*/ 0 w 31"/>
                  <a:gd name="T3" fmla="*/ 51 h 51"/>
                  <a:gd name="T4" fmla="*/ 1 w 31"/>
                  <a:gd name="T5" fmla="*/ 51 h 51"/>
                  <a:gd name="T6" fmla="*/ 31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31" y="0"/>
                    </a:moveTo>
                    <a:lnTo>
                      <a:pt x="0" y="51"/>
                    </a:lnTo>
                    <a:lnTo>
                      <a:pt x="1" y="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" name="Line 1539"/>
              <p:cNvSpPr>
                <a:spLocks noChangeShapeType="1"/>
              </p:cNvSpPr>
              <p:nvPr/>
            </p:nvSpPr>
            <p:spPr bwMode="auto">
              <a:xfrm>
                <a:off x="5759" y="3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" name="Freeform 1540"/>
              <p:cNvSpPr>
                <a:spLocks/>
              </p:cNvSpPr>
              <p:nvPr/>
            </p:nvSpPr>
            <p:spPr bwMode="auto">
              <a:xfrm>
                <a:off x="5759" y="3797"/>
                <a:ext cx="19" cy="24"/>
              </a:xfrm>
              <a:custGeom>
                <a:avLst/>
                <a:gdLst>
                  <a:gd name="T0" fmla="*/ 60 w 93"/>
                  <a:gd name="T1" fmla="*/ 0 h 120"/>
                  <a:gd name="T2" fmla="*/ 30 w 93"/>
                  <a:gd name="T3" fmla="*/ 50 h 120"/>
                  <a:gd name="T4" fmla="*/ 0 w 93"/>
                  <a:gd name="T5" fmla="*/ 101 h 120"/>
                  <a:gd name="T6" fmla="*/ 34 w 93"/>
                  <a:gd name="T7" fmla="*/ 120 h 120"/>
                  <a:gd name="T8" fmla="*/ 63 w 93"/>
                  <a:gd name="T9" fmla="*/ 70 h 120"/>
                  <a:gd name="T10" fmla="*/ 93 w 93"/>
                  <a:gd name="T11" fmla="*/ 19 h 120"/>
                  <a:gd name="T12" fmla="*/ 60 w 93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60" y="0"/>
                    </a:moveTo>
                    <a:lnTo>
                      <a:pt x="30" y="50"/>
                    </a:lnTo>
                    <a:lnTo>
                      <a:pt x="0" y="101"/>
                    </a:lnTo>
                    <a:lnTo>
                      <a:pt x="34" y="120"/>
                    </a:lnTo>
                    <a:lnTo>
                      <a:pt x="63" y="70"/>
                    </a:lnTo>
                    <a:lnTo>
                      <a:pt x="93" y="1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" name="Freeform 1541"/>
              <p:cNvSpPr>
                <a:spLocks/>
              </p:cNvSpPr>
              <p:nvPr/>
            </p:nvSpPr>
            <p:spPr bwMode="auto">
              <a:xfrm>
                <a:off x="5759" y="3797"/>
                <a:ext cx="19" cy="24"/>
              </a:xfrm>
              <a:custGeom>
                <a:avLst/>
                <a:gdLst>
                  <a:gd name="T0" fmla="*/ 60 w 93"/>
                  <a:gd name="T1" fmla="*/ 0 h 120"/>
                  <a:gd name="T2" fmla="*/ 30 w 93"/>
                  <a:gd name="T3" fmla="*/ 50 h 120"/>
                  <a:gd name="T4" fmla="*/ 0 w 93"/>
                  <a:gd name="T5" fmla="*/ 101 h 120"/>
                  <a:gd name="T6" fmla="*/ 34 w 93"/>
                  <a:gd name="T7" fmla="*/ 120 h 120"/>
                  <a:gd name="T8" fmla="*/ 63 w 93"/>
                  <a:gd name="T9" fmla="*/ 70 h 120"/>
                  <a:gd name="T10" fmla="*/ 93 w 93"/>
                  <a:gd name="T11" fmla="*/ 19 h 120"/>
                  <a:gd name="T12" fmla="*/ 60 w 93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60" y="0"/>
                    </a:moveTo>
                    <a:lnTo>
                      <a:pt x="30" y="50"/>
                    </a:lnTo>
                    <a:lnTo>
                      <a:pt x="0" y="101"/>
                    </a:lnTo>
                    <a:lnTo>
                      <a:pt x="34" y="120"/>
                    </a:lnTo>
                    <a:lnTo>
                      <a:pt x="63" y="70"/>
                    </a:lnTo>
                    <a:lnTo>
                      <a:pt x="93" y="19"/>
                    </a:lnTo>
                    <a:lnTo>
                      <a:pt x="6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" name="Freeform 1542"/>
              <p:cNvSpPr>
                <a:spLocks/>
              </p:cNvSpPr>
              <p:nvPr/>
            </p:nvSpPr>
            <p:spPr bwMode="auto">
              <a:xfrm>
                <a:off x="5766" y="3811"/>
                <a:ext cx="6" cy="10"/>
              </a:xfrm>
              <a:custGeom>
                <a:avLst/>
                <a:gdLst>
                  <a:gd name="T0" fmla="*/ 29 w 29"/>
                  <a:gd name="T1" fmla="*/ 0 h 53"/>
                  <a:gd name="T2" fmla="*/ 0 w 29"/>
                  <a:gd name="T3" fmla="*/ 50 h 53"/>
                  <a:gd name="T4" fmla="*/ 4 w 29"/>
                  <a:gd name="T5" fmla="*/ 53 h 53"/>
                  <a:gd name="T6" fmla="*/ 29 w 29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9" y="0"/>
                    </a:moveTo>
                    <a:lnTo>
                      <a:pt x="0" y="50"/>
                    </a:lnTo>
                    <a:lnTo>
                      <a:pt x="4" y="5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" name="Line 1543"/>
              <p:cNvSpPr>
                <a:spLocks noChangeShapeType="1"/>
              </p:cNvSpPr>
              <p:nvPr/>
            </p:nvSpPr>
            <p:spPr bwMode="auto">
              <a:xfrm>
                <a:off x="5766" y="3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" name="Freeform 1544"/>
              <p:cNvSpPr>
                <a:spLocks/>
              </p:cNvSpPr>
              <p:nvPr/>
            </p:nvSpPr>
            <p:spPr bwMode="auto">
              <a:xfrm>
                <a:off x="5767" y="3800"/>
                <a:ext cx="17" cy="25"/>
              </a:xfrm>
              <a:custGeom>
                <a:avLst/>
                <a:gdLst>
                  <a:gd name="T0" fmla="*/ 51 w 84"/>
                  <a:gd name="T1" fmla="*/ 0 h 122"/>
                  <a:gd name="T2" fmla="*/ 25 w 84"/>
                  <a:gd name="T3" fmla="*/ 53 h 122"/>
                  <a:gd name="T4" fmla="*/ 0 w 84"/>
                  <a:gd name="T5" fmla="*/ 106 h 122"/>
                  <a:gd name="T6" fmla="*/ 34 w 84"/>
                  <a:gd name="T7" fmla="*/ 122 h 122"/>
                  <a:gd name="T8" fmla="*/ 59 w 84"/>
                  <a:gd name="T9" fmla="*/ 69 h 122"/>
                  <a:gd name="T10" fmla="*/ 84 w 84"/>
                  <a:gd name="T11" fmla="*/ 16 h 122"/>
                  <a:gd name="T12" fmla="*/ 51 w 84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51" y="0"/>
                    </a:moveTo>
                    <a:lnTo>
                      <a:pt x="25" y="53"/>
                    </a:lnTo>
                    <a:lnTo>
                      <a:pt x="0" y="106"/>
                    </a:lnTo>
                    <a:lnTo>
                      <a:pt x="34" y="122"/>
                    </a:lnTo>
                    <a:lnTo>
                      <a:pt x="59" y="69"/>
                    </a:lnTo>
                    <a:lnTo>
                      <a:pt x="84" y="16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" name="Freeform 1545"/>
              <p:cNvSpPr>
                <a:spLocks/>
              </p:cNvSpPr>
              <p:nvPr/>
            </p:nvSpPr>
            <p:spPr bwMode="auto">
              <a:xfrm>
                <a:off x="5767" y="3800"/>
                <a:ext cx="17" cy="25"/>
              </a:xfrm>
              <a:custGeom>
                <a:avLst/>
                <a:gdLst>
                  <a:gd name="T0" fmla="*/ 51 w 84"/>
                  <a:gd name="T1" fmla="*/ 0 h 122"/>
                  <a:gd name="T2" fmla="*/ 25 w 84"/>
                  <a:gd name="T3" fmla="*/ 53 h 122"/>
                  <a:gd name="T4" fmla="*/ 0 w 84"/>
                  <a:gd name="T5" fmla="*/ 106 h 122"/>
                  <a:gd name="T6" fmla="*/ 34 w 84"/>
                  <a:gd name="T7" fmla="*/ 122 h 122"/>
                  <a:gd name="T8" fmla="*/ 59 w 84"/>
                  <a:gd name="T9" fmla="*/ 69 h 122"/>
                  <a:gd name="T10" fmla="*/ 84 w 84"/>
                  <a:gd name="T11" fmla="*/ 16 h 122"/>
                  <a:gd name="T12" fmla="*/ 51 w 84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51" y="0"/>
                    </a:moveTo>
                    <a:lnTo>
                      <a:pt x="25" y="53"/>
                    </a:lnTo>
                    <a:lnTo>
                      <a:pt x="0" y="106"/>
                    </a:lnTo>
                    <a:lnTo>
                      <a:pt x="34" y="122"/>
                    </a:lnTo>
                    <a:lnTo>
                      <a:pt x="59" y="69"/>
                    </a:lnTo>
                    <a:lnTo>
                      <a:pt x="84" y="16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" name="Freeform 1546"/>
              <p:cNvSpPr>
                <a:spLocks/>
              </p:cNvSpPr>
              <p:nvPr/>
            </p:nvSpPr>
            <p:spPr bwMode="auto">
              <a:xfrm>
                <a:off x="5774" y="3814"/>
                <a:ext cx="5" cy="11"/>
              </a:xfrm>
              <a:custGeom>
                <a:avLst/>
                <a:gdLst>
                  <a:gd name="T0" fmla="*/ 25 w 25"/>
                  <a:gd name="T1" fmla="*/ 0 h 54"/>
                  <a:gd name="T2" fmla="*/ 0 w 25"/>
                  <a:gd name="T3" fmla="*/ 53 h 54"/>
                  <a:gd name="T4" fmla="*/ 0 w 25"/>
                  <a:gd name="T5" fmla="*/ 54 h 54"/>
                  <a:gd name="T6" fmla="*/ 25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25" y="0"/>
                    </a:moveTo>
                    <a:lnTo>
                      <a:pt x="0" y="53"/>
                    </a:lnTo>
                    <a:lnTo>
                      <a:pt x="0" y="5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" name="Line 1547"/>
              <p:cNvSpPr>
                <a:spLocks noChangeShapeType="1"/>
              </p:cNvSpPr>
              <p:nvPr/>
            </p:nvSpPr>
            <p:spPr bwMode="auto">
              <a:xfrm>
                <a:off x="5774" y="38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" name="Freeform 1548"/>
              <p:cNvSpPr>
                <a:spLocks/>
              </p:cNvSpPr>
              <p:nvPr/>
            </p:nvSpPr>
            <p:spPr bwMode="auto">
              <a:xfrm>
                <a:off x="5774" y="3803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59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59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" name="Freeform 1549"/>
              <p:cNvSpPr>
                <a:spLocks/>
              </p:cNvSpPr>
              <p:nvPr/>
            </p:nvSpPr>
            <p:spPr bwMode="auto">
              <a:xfrm>
                <a:off x="5774" y="3803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59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59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" name="Freeform 1550"/>
              <p:cNvSpPr>
                <a:spLocks/>
              </p:cNvSpPr>
              <p:nvPr/>
            </p:nvSpPr>
            <p:spPr bwMode="auto">
              <a:xfrm>
                <a:off x="5781" y="3817"/>
                <a:ext cx="5" cy="11"/>
              </a:xfrm>
              <a:custGeom>
                <a:avLst/>
                <a:gdLst>
                  <a:gd name="T0" fmla="*/ 25 w 25"/>
                  <a:gd name="T1" fmla="*/ 0 h 55"/>
                  <a:gd name="T2" fmla="*/ 0 w 25"/>
                  <a:gd name="T3" fmla="*/ 54 h 55"/>
                  <a:gd name="T4" fmla="*/ 3 w 25"/>
                  <a:gd name="T5" fmla="*/ 55 h 55"/>
                  <a:gd name="T6" fmla="*/ 25 w 25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5">
                    <a:moveTo>
                      <a:pt x="25" y="0"/>
                    </a:moveTo>
                    <a:lnTo>
                      <a:pt x="0" y="54"/>
                    </a:lnTo>
                    <a:lnTo>
                      <a:pt x="3" y="5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" name="Line 1551"/>
              <p:cNvSpPr>
                <a:spLocks noChangeShapeType="1"/>
              </p:cNvSpPr>
              <p:nvPr/>
            </p:nvSpPr>
            <p:spPr bwMode="auto">
              <a:xfrm>
                <a:off x="5781" y="38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" name="Freeform 1552"/>
              <p:cNvSpPr>
                <a:spLocks/>
              </p:cNvSpPr>
              <p:nvPr/>
            </p:nvSpPr>
            <p:spPr bwMode="auto">
              <a:xfrm>
                <a:off x="5781" y="3806"/>
                <a:ext cx="16" cy="25"/>
              </a:xfrm>
              <a:custGeom>
                <a:avLst/>
                <a:gdLst>
                  <a:gd name="T0" fmla="*/ 44 w 80"/>
                  <a:gd name="T1" fmla="*/ 0 h 124"/>
                  <a:gd name="T2" fmla="*/ 22 w 80"/>
                  <a:gd name="T3" fmla="*/ 55 h 124"/>
                  <a:gd name="T4" fmla="*/ 0 w 80"/>
                  <a:gd name="T5" fmla="*/ 110 h 124"/>
                  <a:gd name="T6" fmla="*/ 36 w 80"/>
                  <a:gd name="T7" fmla="*/ 124 h 124"/>
                  <a:gd name="T8" fmla="*/ 58 w 80"/>
                  <a:gd name="T9" fmla="*/ 69 h 124"/>
                  <a:gd name="T10" fmla="*/ 80 w 80"/>
                  <a:gd name="T11" fmla="*/ 13 h 124"/>
                  <a:gd name="T12" fmla="*/ 44 w 80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4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36" y="124"/>
                    </a:lnTo>
                    <a:lnTo>
                      <a:pt x="58" y="69"/>
                    </a:lnTo>
                    <a:lnTo>
                      <a:pt x="80" y="1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" name="Freeform 1553"/>
              <p:cNvSpPr>
                <a:spLocks/>
              </p:cNvSpPr>
              <p:nvPr/>
            </p:nvSpPr>
            <p:spPr bwMode="auto">
              <a:xfrm>
                <a:off x="5781" y="3806"/>
                <a:ext cx="16" cy="25"/>
              </a:xfrm>
              <a:custGeom>
                <a:avLst/>
                <a:gdLst>
                  <a:gd name="T0" fmla="*/ 44 w 80"/>
                  <a:gd name="T1" fmla="*/ 0 h 124"/>
                  <a:gd name="T2" fmla="*/ 22 w 80"/>
                  <a:gd name="T3" fmla="*/ 55 h 124"/>
                  <a:gd name="T4" fmla="*/ 0 w 80"/>
                  <a:gd name="T5" fmla="*/ 110 h 124"/>
                  <a:gd name="T6" fmla="*/ 36 w 80"/>
                  <a:gd name="T7" fmla="*/ 124 h 124"/>
                  <a:gd name="T8" fmla="*/ 58 w 80"/>
                  <a:gd name="T9" fmla="*/ 69 h 124"/>
                  <a:gd name="T10" fmla="*/ 80 w 80"/>
                  <a:gd name="T11" fmla="*/ 13 h 124"/>
                  <a:gd name="T12" fmla="*/ 44 w 80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4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36" y="124"/>
                    </a:lnTo>
                    <a:lnTo>
                      <a:pt x="58" y="69"/>
                    </a:lnTo>
                    <a:lnTo>
                      <a:pt x="80" y="13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" name="Freeform 1554"/>
              <p:cNvSpPr>
                <a:spLocks/>
              </p:cNvSpPr>
              <p:nvPr/>
            </p:nvSpPr>
            <p:spPr bwMode="auto">
              <a:xfrm>
                <a:off x="5788" y="3820"/>
                <a:ext cx="5" cy="11"/>
              </a:xfrm>
              <a:custGeom>
                <a:avLst/>
                <a:gdLst>
                  <a:gd name="T0" fmla="*/ 22 w 22"/>
                  <a:gd name="T1" fmla="*/ 0 h 56"/>
                  <a:gd name="T2" fmla="*/ 0 w 22"/>
                  <a:gd name="T3" fmla="*/ 55 h 56"/>
                  <a:gd name="T4" fmla="*/ 4 w 22"/>
                  <a:gd name="T5" fmla="*/ 56 h 56"/>
                  <a:gd name="T6" fmla="*/ 22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22" y="0"/>
                    </a:moveTo>
                    <a:lnTo>
                      <a:pt x="0" y="55"/>
                    </a:lnTo>
                    <a:lnTo>
                      <a:pt x="4" y="5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" name="Line 1555"/>
              <p:cNvSpPr>
                <a:spLocks noChangeShapeType="1"/>
              </p:cNvSpPr>
              <p:nvPr/>
            </p:nvSpPr>
            <p:spPr bwMode="auto">
              <a:xfrm>
                <a:off x="5788" y="38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" name="Freeform 1556"/>
              <p:cNvSpPr>
                <a:spLocks/>
              </p:cNvSpPr>
              <p:nvPr/>
            </p:nvSpPr>
            <p:spPr bwMode="auto">
              <a:xfrm>
                <a:off x="5789" y="3809"/>
                <a:ext cx="15" cy="24"/>
              </a:xfrm>
              <a:custGeom>
                <a:avLst/>
                <a:gdLst>
                  <a:gd name="T0" fmla="*/ 36 w 72"/>
                  <a:gd name="T1" fmla="*/ 0 h 124"/>
                  <a:gd name="T2" fmla="*/ 18 w 72"/>
                  <a:gd name="T3" fmla="*/ 57 h 124"/>
                  <a:gd name="T4" fmla="*/ 0 w 72"/>
                  <a:gd name="T5" fmla="*/ 113 h 124"/>
                  <a:gd name="T6" fmla="*/ 35 w 72"/>
                  <a:gd name="T7" fmla="*/ 124 h 124"/>
                  <a:gd name="T8" fmla="*/ 54 w 72"/>
                  <a:gd name="T9" fmla="*/ 68 h 124"/>
                  <a:gd name="T10" fmla="*/ 72 w 72"/>
                  <a:gd name="T11" fmla="*/ 12 h 124"/>
                  <a:gd name="T12" fmla="*/ 36 w 72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6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35" y="124"/>
                    </a:lnTo>
                    <a:lnTo>
                      <a:pt x="54" y="68"/>
                    </a:lnTo>
                    <a:lnTo>
                      <a:pt x="72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" name="Freeform 1557"/>
              <p:cNvSpPr>
                <a:spLocks/>
              </p:cNvSpPr>
              <p:nvPr/>
            </p:nvSpPr>
            <p:spPr bwMode="auto">
              <a:xfrm>
                <a:off x="5789" y="3809"/>
                <a:ext cx="15" cy="24"/>
              </a:xfrm>
              <a:custGeom>
                <a:avLst/>
                <a:gdLst>
                  <a:gd name="T0" fmla="*/ 36 w 72"/>
                  <a:gd name="T1" fmla="*/ 0 h 124"/>
                  <a:gd name="T2" fmla="*/ 18 w 72"/>
                  <a:gd name="T3" fmla="*/ 57 h 124"/>
                  <a:gd name="T4" fmla="*/ 0 w 72"/>
                  <a:gd name="T5" fmla="*/ 113 h 124"/>
                  <a:gd name="T6" fmla="*/ 35 w 72"/>
                  <a:gd name="T7" fmla="*/ 124 h 124"/>
                  <a:gd name="T8" fmla="*/ 54 w 72"/>
                  <a:gd name="T9" fmla="*/ 68 h 124"/>
                  <a:gd name="T10" fmla="*/ 72 w 72"/>
                  <a:gd name="T11" fmla="*/ 12 h 124"/>
                  <a:gd name="T12" fmla="*/ 36 w 72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6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35" y="124"/>
                    </a:lnTo>
                    <a:lnTo>
                      <a:pt x="54" y="68"/>
                    </a:lnTo>
                    <a:lnTo>
                      <a:pt x="72" y="12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" name="Freeform 1558"/>
              <p:cNvSpPr>
                <a:spLocks/>
              </p:cNvSpPr>
              <p:nvPr/>
            </p:nvSpPr>
            <p:spPr bwMode="auto">
              <a:xfrm>
                <a:off x="5796" y="3822"/>
                <a:ext cx="4" cy="12"/>
              </a:xfrm>
              <a:custGeom>
                <a:avLst/>
                <a:gdLst>
                  <a:gd name="T0" fmla="*/ 19 w 19"/>
                  <a:gd name="T1" fmla="*/ 0 h 58"/>
                  <a:gd name="T2" fmla="*/ 0 w 19"/>
                  <a:gd name="T3" fmla="*/ 56 h 58"/>
                  <a:gd name="T4" fmla="*/ 2 w 19"/>
                  <a:gd name="T5" fmla="*/ 58 h 58"/>
                  <a:gd name="T6" fmla="*/ 19 w 1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8">
                    <a:moveTo>
                      <a:pt x="19" y="0"/>
                    </a:moveTo>
                    <a:lnTo>
                      <a:pt x="0" y="56"/>
                    </a:lnTo>
                    <a:lnTo>
                      <a:pt x="2" y="5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" name="Line 1559"/>
              <p:cNvSpPr>
                <a:spLocks noChangeShapeType="1"/>
              </p:cNvSpPr>
              <p:nvPr/>
            </p:nvSpPr>
            <p:spPr bwMode="auto">
              <a:xfrm>
                <a:off x="5796" y="38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" name="Freeform 1560"/>
              <p:cNvSpPr>
                <a:spLocks/>
              </p:cNvSpPr>
              <p:nvPr/>
            </p:nvSpPr>
            <p:spPr bwMode="auto">
              <a:xfrm>
                <a:off x="5797" y="3811"/>
                <a:ext cx="13" cy="25"/>
              </a:xfrm>
              <a:custGeom>
                <a:avLst/>
                <a:gdLst>
                  <a:gd name="T0" fmla="*/ 33 w 69"/>
                  <a:gd name="T1" fmla="*/ 0 h 125"/>
                  <a:gd name="T2" fmla="*/ 17 w 69"/>
                  <a:gd name="T3" fmla="*/ 57 h 125"/>
                  <a:gd name="T4" fmla="*/ 0 w 69"/>
                  <a:gd name="T5" fmla="*/ 115 h 125"/>
                  <a:gd name="T6" fmla="*/ 37 w 69"/>
                  <a:gd name="T7" fmla="*/ 125 h 125"/>
                  <a:gd name="T8" fmla="*/ 53 w 69"/>
                  <a:gd name="T9" fmla="*/ 68 h 125"/>
                  <a:gd name="T10" fmla="*/ 69 w 69"/>
                  <a:gd name="T11" fmla="*/ 10 h 125"/>
                  <a:gd name="T12" fmla="*/ 33 w 69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3" y="0"/>
                    </a:moveTo>
                    <a:lnTo>
                      <a:pt x="17" y="57"/>
                    </a:lnTo>
                    <a:lnTo>
                      <a:pt x="0" y="115"/>
                    </a:lnTo>
                    <a:lnTo>
                      <a:pt x="37" y="125"/>
                    </a:lnTo>
                    <a:lnTo>
                      <a:pt x="53" y="68"/>
                    </a:lnTo>
                    <a:lnTo>
                      <a:pt x="69" y="1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" name="Freeform 1561"/>
              <p:cNvSpPr>
                <a:spLocks/>
              </p:cNvSpPr>
              <p:nvPr/>
            </p:nvSpPr>
            <p:spPr bwMode="auto">
              <a:xfrm>
                <a:off x="5797" y="3811"/>
                <a:ext cx="13" cy="25"/>
              </a:xfrm>
              <a:custGeom>
                <a:avLst/>
                <a:gdLst>
                  <a:gd name="T0" fmla="*/ 33 w 69"/>
                  <a:gd name="T1" fmla="*/ 0 h 125"/>
                  <a:gd name="T2" fmla="*/ 17 w 69"/>
                  <a:gd name="T3" fmla="*/ 57 h 125"/>
                  <a:gd name="T4" fmla="*/ 0 w 69"/>
                  <a:gd name="T5" fmla="*/ 115 h 125"/>
                  <a:gd name="T6" fmla="*/ 37 w 69"/>
                  <a:gd name="T7" fmla="*/ 125 h 125"/>
                  <a:gd name="T8" fmla="*/ 53 w 69"/>
                  <a:gd name="T9" fmla="*/ 68 h 125"/>
                  <a:gd name="T10" fmla="*/ 69 w 69"/>
                  <a:gd name="T11" fmla="*/ 10 h 125"/>
                  <a:gd name="T12" fmla="*/ 33 w 69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3" y="0"/>
                    </a:moveTo>
                    <a:lnTo>
                      <a:pt x="17" y="57"/>
                    </a:lnTo>
                    <a:lnTo>
                      <a:pt x="0" y="115"/>
                    </a:lnTo>
                    <a:lnTo>
                      <a:pt x="37" y="125"/>
                    </a:lnTo>
                    <a:lnTo>
                      <a:pt x="53" y="68"/>
                    </a:lnTo>
                    <a:lnTo>
                      <a:pt x="69" y="10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" name="Freeform 1562"/>
              <p:cNvSpPr>
                <a:spLocks/>
              </p:cNvSpPr>
              <p:nvPr/>
            </p:nvSpPr>
            <p:spPr bwMode="auto">
              <a:xfrm>
                <a:off x="5804" y="3824"/>
                <a:ext cx="3" cy="12"/>
              </a:xfrm>
              <a:custGeom>
                <a:avLst/>
                <a:gdLst>
                  <a:gd name="T0" fmla="*/ 16 w 16"/>
                  <a:gd name="T1" fmla="*/ 0 h 57"/>
                  <a:gd name="T2" fmla="*/ 0 w 16"/>
                  <a:gd name="T3" fmla="*/ 57 h 57"/>
                  <a:gd name="T4" fmla="*/ 4 w 16"/>
                  <a:gd name="T5" fmla="*/ 57 h 57"/>
                  <a:gd name="T6" fmla="*/ 16 w 1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16" y="0"/>
                    </a:moveTo>
                    <a:lnTo>
                      <a:pt x="0" y="57"/>
                    </a:lnTo>
                    <a:lnTo>
                      <a:pt x="4" y="5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" name="Line 1563"/>
              <p:cNvSpPr>
                <a:spLocks noChangeShapeType="1"/>
              </p:cNvSpPr>
              <p:nvPr/>
            </p:nvSpPr>
            <p:spPr bwMode="auto">
              <a:xfrm>
                <a:off x="5804" y="38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" name="Freeform 1564"/>
              <p:cNvSpPr>
                <a:spLocks/>
              </p:cNvSpPr>
              <p:nvPr/>
            </p:nvSpPr>
            <p:spPr bwMode="auto">
              <a:xfrm>
                <a:off x="5805" y="3813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2 w 62"/>
                  <a:gd name="T3" fmla="*/ 58 h 123"/>
                  <a:gd name="T4" fmla="*/ 0 w 62"/>
                  <a:gd name="T5" fmla="*/ 115 h 123"/>
                  <a:gd name="T6" fmla="*/ 37 w 62"/>
                  <a:gd name="T7" fmla="*/ 123 h 123"/>
                  <a:gd name="T8" fmla="*/ 49 w 62"/>
                  <a:gd name="T9" fmla="*/ 66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2" y="58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" name="Freeform 1565"/>
              <p:cNvSpPr>
                <a:spLocks/>
              </p:cNvSpPr>
              <p:nvPr/>
            </p:nvSpPr>
            <p:spPr bwMode="auto">
              <a:xfrm>
                <a:off x="5805" y="3813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2 w 62"/>
                  <a:gd name="T3" fmla="*/ 58 h 123"/>
                  <a:gd name="T4" fmla="*/ 0 w 62"/>
                  <a:gd name="T5" fmla="*/ 115 h 123"/>
                  <a:gd name="T6" fmla="*/ 37 w 62"/>
                  <a:gd name="T7" fmla="*/ 123 h 123"/>
                  <a:gd name="T8" fmla="*/ 49 w 62"/>
                  <a:gd name="T9" fmla="*/ 66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2" y="58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" name="Freeform 1566"/>
              <p:cNvSpPr>
                <a:spLocks/>
              </p:cNvSpPr>
              <p:nvPr/>
            </p:nvSpPr>
            <p:spPr bwMode="auto">
              <a:xfrm>
                <a:off x="5812" y="3826"/>
                <a:ext cx="3" cy="12"/>
              </a:xfrm>
              <a:custGeom>
                <a:avLst/>
                <a:gdLst>
                  <a:gd name="T0" fmla="*/ 12 w 12"/>
                  <a:gd name="T1" fmla="*/ 0 h 58"/>
                  <a:gd name="T2" fmla="*/ 0 w 12"/>
                  <a:gd name="T3" fmla="*/ 57 h 58"/>
                  <a:gd name="T4" fmla="*/ 2 w 12"/>
                  <a:gd name="T5" fmla="*/ 58 h 58"/>
                  <a:gd name="T6" fmla="*/ 12 w 12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8">
                    <a:moveTo>
                      <a:pt x="12" y="0"/>
                    </a:moveTo>
                    <a:lnTo>
                      <a:pt x="0" y="57"/>
                    </a:lnTo>
                    <a:lnTo>
                      <a:pt x="2" y="5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" name="Line 1567"/>
              <p:cNvSpPr>
                <a:spLocks noChangeShapeType="1"/>
              </p:cNvSpPr>
              <p:nvPr/>
            </p:nvSpPr>
            <p:spPr bwMode="auto">
              <a:xfrm>
                <a:off x="5812" y="38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" name="Freeform 1568"/>
              <p:cNvSpPr>
                <a:spLocks/>
              </p:cNvSpPr>
              <p:nvPr/>
            </p:nvSpPr>
            <p:spPr bwMode="auto">
              <a:xfrm>
                <a:off x="5813" y="3814"/>
                <a:ext cx="11" cy="25"/>
              </a:xfrm>
              <a:custGeom>
                <a:avLst/>
                <a:gdLst>
                  <a:gd name="T0" fmla="*/ 21 w 57"/>
                  <a:gd name="T1" fmla="*/ 0 h 124"/>
                  <a:gd name="T2" fmla="*/ 10 w 57"/>
                  <a:gd name="T3" fmla="*/ 59 h 124"/>
                  <a:gd name="T4" fmla="*/ 0 w 57"/>
                  <a:gd name="T5" fmla="*/ 117 h 124"/>
                  <a:gd name="T6" fmla="*/ 37 w 57"/>
                  <a:gd name="T7" fmla="*/ 124 h 124"/>
                  <a:gd name="T8" fmla="*/ 47 w 57"/>
                  <a:gd name="T9" fmla="*/ 65 h 124"/>
                  <a:gd name="T10" fmla="*/ 57 w 57"/>
                  <a:gd name="T11" fmla="*/ 7 h 124"/>
                  <a:gd name="T12" fmla="*/ 21 w 57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4">
                    <a:moveTo>
                      <a:pt x="21" y="0"/>
                    </a:moveTo>
                    <a:lnTo>
                      <a:pt x="10" y="59"/>
                    </a:lnTo>
                    <a:lnTo>
                      <a:pt x="0" y="117"/>
                    </a:lnTo>
                    <a:lnTo>
                      <a:pt x="37" y="124"/>
                    </a:lnTo>
                    <a:lnTo>
                      <a:pt x="47" y="65"/>
                    </a:lnTo>
                    <a:lnTo>
                      <a:pt x="57" y="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" name="Freeform 1569"/>
              <p:cNvSpPr>
                <a:spLocks/>
              </p:cNvSpPr>
              <p:nvPr/>
            </p:nvSpPr>
            <p:spPr bwMode="auto">
              <a:xfrm>
                <a:off x="5813" y="3814"/>
                <a:ext cx="11" cy="25"/>
              </a:xfrm>
              <a:custGeom>
                <a:avLst/>
                <a:gdLst>
                  <a:gd name="T0" fmla="*/ 21 w 57"/>
                  <a:gd name="T1" fmla="*/ 0 h 124"/>
                  <a:gd name="T2" fmla="*/ 10 w 57"/>
                  <a:gd name="T3" fmla="*/ 59 h 124"/>
                  <a:gd name="T4" fmla="*/ 0 w 57"/>
                  <a:gd name="T5" fmla="*/ 117 h 124"/>
                  <a:gd name="T6" fmla="*/ 37 w 57"/>
                  <a:gd name="T7" fmla="*/ 124 h 124"/>
                  <a:gd name="T8" fmla="*/ 47 w 57"/>
                  <a:gd name="T9" fmla="*/ 65 h 124"/>
                  <a:gd name="T10" fmla="*/ 57 w 57"/>
                  <a:gd name="T11" fmla="*/ 7 h 124"/>
                  <a:gd name="T12" fmla="*/ 21 w 57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4">
                    <a:moveTo>
                      <a:pt x="21" y="0"/>
                    </a:moveTo>
                    <a:lnTo>
                      <a:pt x="10" y="59"/>
                    </a:lnTo>
                    <a:lnTo>
                      <a:pt x="0" y="117"/>
                    </a:lnTo>
                    <a:lnTo>
                      <a:pt x="37" y="124"/>
                    </a:lnTo>
                    <a:lnTo>
                      <a:pt x="47" y="65"/>
                    </a:lnTo>
                    <a:lnTo>
                      <a:pt x="57" y="7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" name="Freeform 1570"/>
              <p:cNvSpPr>
                <a:spLocks/>
              </p:cNvSpPr>
              <p:nvPr/>
            </p:nvSpPr>
            <p:spPr bwMode="auto">
              <a:xfrm>
                <a:off x="5820" y="3827"/>
                <a:ext cx="2" cy="12"/>
              </a:xfrm>
              <a:custGeom>
                <a:avLst/>
                <a:gdLst>
                  <a:gd name="T0" fmla="*/ 10 w 10"/>
                  <a:gd name="T1" fmla="*/ 0 h 59"/>
                  <a:gd name="T2" fmla="*/ 0 w 10"/>
                  <a:gd name="T3" fmla="*/ 59 h 59"/>
                  <a:gd name="T4" fmla="*/ 3 w 10"/>
                  <a:gd name="T5" fmla="*/ 59 h 59"/>
                  <a:gd name="T6" fmla="*/ 10 w 10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10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" name="Line 1571"/>
              <p:cNvSpPr>
                <a:spLocks noChangeShapeType="1"/>
              </p:cNvSpPr>
              <p:nvPr/>
            </p:nvSpPr>
            <p:spPr bwMode="auto">
              <a:xfrm>
                <a:off x="5820" y="3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" name="Freeform 1572"/>
              <p:cNvSpPr>
                <a:spLocks/>
              </p:cNvSpPr>
              <p:nvPr/>
            </p:nvSpPr>
            <p:spPr bwMode="auto">
              <a:xfrm>
                <a:off x="5821" y="3816"/>
                <a:ext cx="10" cy="24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8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4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" name="Freeform 1573"/>
              <p:cNvSpPr>
                <a:spLocks/>
              </p:cNvSpPr>
              <p:nvPr/>
            </p:nvSpPr>
            <p:spPr bwMode="auto">
              <a:xfrm>
                <a:off x="5821" y="3816"/>
                <a:ext cx="10" cy="24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8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4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" name="Freeform 1574"/>
              <p:cNvSpPr>
                <a:spLocks/>
              </p:cNvSpPr>
              <p:nvPr/>
            </p:nvSpPr>
            <p:spPr bwMode="auto">
              <a:xfrm>
                <a:off x="5828" y="3828"/>
                <a:ext cx="2" cy="12"/>
              </a:xfrm>
              <a:custGeom>
                <a:avLst/>
                <a:gdLst>
                  <a:gd name="T0" fmla="*/ 7 w 7"/>
                  <a:gd name="T1" fmla="*/ 0 h 59"/>
                  <a:gd name="T2" fmla="*/ 0 w 7"/>
                  <a:gd name="T3" fmla="*/ 59 h 59"/>
                  <a:gd name="T4" fmla="*/ 3 w 7"/>
                  <a:gd name="T5" fmla="*/ 59 h 59"/>
                  <a:gd name="T6" fmla="*/ 7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" name="Line 1575"/>
              <p:cNvSpPr>
                <a:spLocks noChangeShapeType="1"/>
              </p:cNvSpPr>
              <p:nvPr/>
            </p:nvSpPr>
            <p:spPr bwMode="auto">
              <a:xfrm>
                <a:off x="5828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" name="Freeform 1576"/>
              <p:cNvSpPr>
                <a:spLocks/>
              </p:cNvSpPr>
              <p:nvPr/>
            </p:nvSpPr>
            <p:spPr bwMode="auto">
              <a:xfrm>
                <a:off x="5829" y="3816"/>
                <a:ext cx="9" cy="24"/>
              </a:xfrm>
              <a:custGeom>
                <a:avLst/>
                <a:gdLst>
                  <a:gd name="T0" fmla="*/ 7 w 45"/>
                  <a:gd name="T1" fmla="*/ 0 h 120"/>
                  <a:gd name="T2" fmla="*/ 4 w 45"/>
                  <a:gd name="T3" fmla="*/ 59 h 120"/>
                  <a:gd name="T4" fmla="*/ 0 w 45"/>
                  <a:gd name="T5" fmla="*/ 118 h 120"/>
                  <a:gd name="T6" fmla="*/ 38 w 45"/>
                  <a:gd name="T7" fmla="*/ 120 h 120"/>
                  <a:gd name="T8" fmla="*/ 42 w 45"/>
                  <a:gd name="T9" fmla="*/ 61 h 120"/>
                  <a:gd name="T10" fmla="*/ 45 w 45"/>
                  <a:gd name="T11" fmla="*/ 3 h 120"/>
                  <a:gd name="T12" fmla="*/ 7 w 4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7" y="0"/>
                    </a:moveTo>
                    <a:lnTo>
                      <a:pt x="4" y="59"/>
                    </a:lnTo>
                    <a:lnTo>
                      <a:pt x="0" y="118"/>
                    </a:lnTo>
                    <a:lnTo>
                      <a:pt x="38" y="120"/>
                    </a:lnTo>
                    <a:lnTo>
                      <a:pt x="42" y="61"/>
                    </a:lnTo>
                    <a:lnTo>
                      <a:pt x="4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" name="Freeform 1577"/>
              <p:cNvSpPr>
                <a:spLocks/>
              </p:cNvSpPr>
              <p:nvPr/>
            </p:nvSpPr>
            <p:spPr bwMode="auto">
              <a:xfrm>
                <a:off x="5829" y="3816"/>
                <a:ext cx="9" cy="24"/>
              </a:xfrm>
              <a:custGeom>
                <a:avLst/>
                <a:gdLst>
                  <a:gd name="T0" fmla="*/ 7 w 45"/>
                  <a:gd name="T1" fmla="*/ 0 h 120"/>
                  <a:gd name="T2" fmla="*/ 4 w 45"/>
                  <a:gd name="T3" fmla="*/ 59 h 120"/>
                  <a:gd name="T4" fmla="*/ 0 w 45"/>
                  <a:gd name="T5" fmla="*/ 118 h 120"/>
                  <a:gd name="T6" fmla="*/ 38 w 45"/>
                  <a:gd name="T7" fmla="*/ 120 h 120"/>
                  <a:gd name="T8" fmla="*/ 42 w 45"/>
                  <a:gd name="T9" fmla="*/ 61 h 120"/>
                  <a:gd name="T10" fmla="*/ 45 w 45"/>
                  <a:gd name="T11" fmla="*/ 3 h 120"/>
                  <a:gd name="T12" fmla="*/ 7 w 4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7" y="0"/>
                    </a:moveTo>
                    <a:lnTo>
                      <a:pt x="4" y="59"/>
                    </a:lnTo>
                    <a:lnTo>
                      <a:pt x="0" y="118"/>
                    </a:lnTo>
                    <a:lnTo>
                      <a:pt x="38" y="120"/>
                    </a:lnTo>
                    <a:lnTo>
                      <a:pt x="42" y="61"/>
                    </a:lnTo>
                    <a:lnTo>
                      <a:pt x="45" y="3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" name="Freeform 1578"/>
              <p:cNvSpPr>
                <a:spLocks/>
              </p:cNvSpPr>
              <p:nvPr/>
            </p:nvSpPr>
            <p:spPr bwMode="auto">
              <a:xfrm>
                <a:off x="5836" y="3829"/>
                <a:ext cx="1" cy="11"/>
              </a:xfrm>
              <a:custGeom>
                <a:avLst/>
                <a:gdLst>
                  <a:gd name="T0" fmla="*/ 4 w 4"/>
                  <a:gd name="T1" fmla="*/ 0 h 59"/>
                  <a:gd name="T2" fmla="*/ 0 w 4"/>
                  <a:gd name="T3" fmla="*/ 59 h 59"/>
                  <a:gd name="T4" fmla="*/ 2 w 4"/>
                  <a:gd name="T5" fmla="*/ 59 h 59"/>
                  <a:gd name="T6" fmla="*/ 4 w 4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4" y="0"/>
                    </a:moveTo>
                    <a:lnTo>
                      <a:pt x="0" y="59"/>
                    </a:lnTo>
                    <a:lnTo>
                      <a:pt x="2" y="5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" name="Line 1579"/>
              <p:cNvSpPr>
                <a:spLocks noChangeShapeType="1"/>
              </p:cNvSpPr>
              <p:nvPr/>
            </p:nvSpPr>
            <p:spPr bwMode="auto">
              <a:xfrm>
                <a:off x="5836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" name="Freeform 1580"/>
              <p:cNvSpPr>
                <a:spLocks/>
              </p:cNvSpPr>
              <p:nvPr/>
            </p:nvSpPr>
            <p:spPr bwMode="auto">
              <a:xfrm>
                <a:off x="5837" y="3817"/>
                <a:ext cx="8" cy="24"/>
              </a:xfrm>
              <a:custGeom>
                <a:avLst/>
                <a:gdLst>
                  <a:gd name="T0" fmla="*/ 4 w 42"/>
                  <a:gd name="T1" fmla="*/ 0 h 118"/>
                  <a:gd name="T2" fmla="*/ 2 w 42"/>
                  <a:gd name="T3" fmla="*/ 58 h 118"/>
                  <a:gd name="T4" fmla="*/ 0 w 42"/>
                  <a:gd name="T5" fmla="*/ 117 h 118"/>
                  <a:gd name="T6" fmla="*/ 37 w 42"/>
                  <a:gd name="T7" fmla="*/ 118 h 118"/>
                  <a:gd name="T8" fmla="*/ 40 w 42"/>
                  <a:gd name="T9" fmla="*/ 60 h 118"/>
                  <a:gd name="T10" fmla="*/ 42 w 42"/>
                  <a:gd name="T11" fmla="*/ 1 h 118"/>
                  <a:gd name="T12" fmla="*/ 4 w 42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37" y="118"/>
                    </a:ln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" name="Freeform 1581"/>
              <p:cNvSpPr>
                <a:spLocks/>
              </p:cNvSpPr>
              <p:nvPr/>
            </p:nvSpPr>
            <p:spPr bwMode="auto">
              <a:xfrm>
                <a:off x="5837" y="3817"/>
                <a:ext cx="8" cy="24"/>
              </a:xfrm>
              <a:custGeom>
                <a:avLst/>
                <a:gdLst>
                  <a:gd name="T0" fmla="*/ 4 w 42"/>
                  <a:gd name="T1" fmla="*/ 0 h 118"/>
                  <a:gd name="T2" fmla="*/ 2 w 42"/>
                  <a:gd name="T3" fmla="*/ 58 h 118"/>
                  <a:gd name="T4" fmla="*/ 0 w 42"/>
                  <a:gd name="T5" fmla="*/ 117 h 118"/>
                  <a:gd name="T6" fmla="*/ 37 w 42"/>
                  <a:gd name="T7" fmla="*/ 118 h 118"/>
                  <a:gd name="T8" fmla="*/ 40 w 42"/>
                  <a:gd name="T9" fmla="*/ 60 h 118"/>
                  <a:gd name="T10" fmla="*/ 42 w 42"/>
                  <a:gd name="T11" fmla="*/ 1 h 118"/>
                  <a:gd name="T12" fmla="*/ 4 w 42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37" y="118"/>
                    </a:ln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" name="Freeform 1582"/>
              <p:cNvSpPr>
                <a:spLocks/>
              </p:cNvSpPr>
              <p:nvPr/>
            </p:nvSpPr>
            <p:spPr bwMode="auto">
              <a:xfrm>
                <a:off x="5844" y="3829"/>
                <a:ext cx="1" cy="12"/>
              </a:xfrm>
              <a:custGeom>
                <a:avLst/>
                <a:gdLst>
                  <a:gd name="T0" fmla="*/ 3 w 5"/>
                  <a:gd name="T1" fmla="*/ 0 h 58"/>
                  <a:gd name="T2" fmla="*/ 0 w 5"/>
                  <a:gd name="T3" fmla="*/ 58 h 58"/>
                  <a:gd name="T4" fmla="*/ 5 w 5"/>
                  <a:gd name="T5" fmla="*/ 58 h 58"/>
                  <a:gd name="T6" fmla="*/ 3 w 5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8">
                    <a:moveTo>
                      <a:pt x="3" y="0"/>
                    </a:moveTo>
                    <a:lnTo>
                      <a:pt x="0" y="58"/>
                    </a:lnTo>
                    <a:lnTo>
                      <a:pt x="5" y="5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" name="Line 1583"/>
              <p:cNvSpPr>
                <a:spLocks noChangeShapeType="1"/>
              </p:cNvSpPr>
              <p:nvPr/>
            </p:nvSpPr>
            <p:spPr bwMode="auto">
              <a:xfrm>
                <a:off x="5844" y="38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" name="Freeform 1584"/>
              <p:cNvSpPr>
                <a:spLocks/>
              </p:cNvSpPr>
              <p:nvPr/>
            </p:nvSpPr>
            <p:spPr bwMode="auto">
              <a:xfrm>
                <a:off x="5844" y="3817"/>
                <a:ext cx="9" cy="24"/>
              </a:xfrm>
              <a:custGeom>
                <a:avLst/>
                <a:gdLst>
                  <a:gd name="T0" fmla="*/ 0 w 42"/>
                  <a:gd name="T1" fmla="*/ 1 h 118"/>
                  <a:gd name="T2" fmla="*/ 3 w 42"/>
                  <a:gd name="T3" fmla="*/ 60 h 118"/>
                  <a:gd name="T4" fmla="*/ 5 w 42"/>
                  <a:gd name="T5" fmla="*/ 118 h 118"/>
                  <a:gd name="T6" fmla="*/ 42 w 42"/>
                  <a:gd name="T7" fmla="*/ 117 h 118"/>
                  <a:gd name="T8" fmla="*/ 40 w 42"/>
                  <a:gd name="T9" fmla="*/ 58 h 118"/>
                  <a:gd name="T10" fmla="*/ 37 w 42"/>
                  <a:gd name="T11" fmla="*/ 0 h 118"/>
                  <a:gd name="T12" fmla="*/ 0 w 42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0" y="1"/>
                    </a:moveTo>
                    <a:lnTo>
                      <a:pt x="3" y="60"/>
                    </a:lnTo>
                    <a:lnTo>
                      <a:pt x="5" y="118"/>
                    </a:lnTo>
                    <a:lnTo>
                      <a:pt x="42" y="117"/>
                    </a:lnTo>
                    <a:lnTo>
                      <a:pt x="40" y="58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" name="Freeform 1585"/>
              <p:cNvSpPr>
                <a:spLocks/>
              </p:cNvSpPr>
              <p:nvPr/>
            </p:nvSpPr>
            <p:spPr bwMode="auto">
              <a:xfrm>
                <a:off x="5844" y="3817"/>
                <a:ext cx="9" cy="24"/>
              </a:xfrm>
              <a:custGeom>
                <a:avLst/>
                <a:gdLst>
                  <a:gd name="T0" fmla="*/ 0 w 42"/>
                  <a:gd name="T1" fmla="*/ 1 h 118"/>
                  <a:gd name="T2" fmla="*/ 3 w 42"/>
                  <a:gd name="T3" fmla="*/ 60 h 118"/>
                  <a:gd name="T4" fmla="*/ 5 w 42"/>
                  <a:gd name="T5" fmla="*/ 118 h 118"/>
                  <a:gd name="T6" fmla="*/ 42 w 42"/>
                  <a:gd name="T7" fmla="*/ 117 h 118"/>
                  <a:gd name="T8" fmla="*/ 40 w 42"/>
                  <a:gd name="T9" fmla="*/ 58 h 118"/>
                  <a:gd name="T10" fmla="*/ 37 w 42"/>
                  <a:gd name="T11" fmla="*/ 0 h 118"/>
                  <a:gd name="T12" fmla="*/ 0 w 42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0" y="1"/>
                    </a:moveTo>
                    <a:lnTo>
                      <a:pt x="3" y="60"/>
                    </a:lnTo>
                    <a:lnTo>
                      <a:pt x="5" y="118"/>
                    </a:lnTo>
                    <a:lnTo>
                      <a:pt x="42" y="117"/>
                    </a:lnTo>
                    <a:lnTo>
                      <a:pt x="40" y="58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" name="Freeform 1586"/>
              <p:cNvSpPr>
                <a:spLocks/>
              </p:cNvSpPr>
              <p:nvPr/>
            </p:nvSpPr>
            <p:spPr bwMode="auto">
              <a:xfrm>
                <a:off x="5852" y="3829"/>
                <a:ext cx="1" cy="11"/>
              </a:xfrm>
              <a:custGeom>
                <a:avLst/>
                <a:gdLst>
                  <a:gd name="T0" fmla="*/ 0 w 3"/>
                  <a:gd name="T1" fmla="*/ 0 h 59"/>
                  <a:gd name="T2" fmla="*/ 2 w 3"/>
                  <a:gd name="T3" fmla="*/ 59 h 59"/>
                  <a:gd name="T4" fmla="*/ 3 w 3"/>
                  <a:gd name="T5" fmla="*/ 59 h 59"/>
                  <a:gd name="T6" fmla="*/ 0 w 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9">
                    <a:moveTo>
                      <a:pt x="0" y="0"/>
                    </a:moveTo>
                    <a:lnTo>
                      <a:pt x="2" y="59"/>
                    </a:lnTo>
                    <a:lnTo>
                      <a:pt x="3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" name="Line 1587"/>
              <p:cNvSpPr>
                <a:spLocks noChangeShapeType="1"/>
              </p:cNvSpPr>
              <p:nvPr/>
            </p:nvSpPr>
            <p:spPr bwMode="auto">
              <a:xfrm>
                <a:off x="5853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" name="Freeform 1588"/>
              <p:cNvSpPr>
                <a:spLocks/>
              </p:cNvSpPr>
              <p:nvPr/>
            </p:nvSpPr>
            <p:spPr bwMode="auto">
              <a:xfrm>
                <a:off x="5851" y="3816"/>
                <a:ext cx="9" cy="24"/>
              </a:xfrm>
              <a:custGeom>
                <a:avLst/>
                <a:gdLst>
                  <a:gd name="T0" fmla="*/ 0 w 45"/>
                  <a:gd name="T1" fmla="*/ 3 h 120"/>
                  <a:gd name="T2" fmla="*/ 4 w 45"/>
                  <a:gd name="T3" fmla="*/ 61 h 120"/>
                  <a:gd name="T4" fmla="*/ 7 w 45"/>
                  <a:gd name="T5" fmla="*/ 120 h 120"/>
                  <a:gd name="T6" fmla="*/ 45 w 45"/>
                  <a:gd name="T7" fmla="*/ 118 h 120"/>
                  <a:gd name="T8" fmla="*/ 41 w 45"/>
                  <a:gd name="T9" fmla="*/ 59 h 120"/>
                  <a:gd name="T10" fmla="*/ 38 w 45"/>
                  <a:gd name="T11" fmla="*/ 0 h 120"/>
                  <a:gd name="T12" fmla="*/ 0 w 45"/>
                  <a:gd name="T13" fmla="*/ 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0" y="3"/>
                    </a:moveTo>
                    <a:lnTo>
                      <a:pt x="4" y="61"/>
                    </a:lnTo>
                    <a:lnTo>
                      <a:pt x="7" y="120"/>
                    </a:lnTo>
                    <a:lnTo>
                      <a:pt x="45" y="118"/>
                    </a:lnTo>
                    <a:lnTo>
                      <a:pt x="41" y="59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" name="Freeform 1589"/>
              <p:cNvSpPr>
                <a:spLocks/>
              </p:cNvSpPr>
              <p:nvPr/>
            </p:nvSpPr>
            <p:spPr bwMode="auto">
              <a:xfrm>
                <a:off x="5851" y="3816"/>
                <a:ext cx="9" cy="24"/>
              </a:xfrm>
              <a:custGeom>
                <a:avLst/>
                <a:gdLst>
                  <a:gd name="T0" fmla="*/ 0 w 45"/>
                  <a:gd name="T1" fmla="*/ 3 h 120"/>
                  <a:gd name="T2" fmla="*/ 4 w 45"/>
                  <a:gd name="T3" fmla="*/ 61 h 120"/>
                  <a:gd name="T4" fmla="*/ 7 w 45"/>
                  <a:gd name="T5" fmla="*/ 120 h 120"/>
                  <a:gd name="T6" fmla="*/ 45 w 45"/>
                  <a:gd name="T7" fmla="*/ 118 h 120"/>
                  <a:gd name="T8" fmla="*/ 41 w 45"/>
                  <a:gd name="T9" fmla="*/ 59 h 120"/>
                  <a:gd name="T10" fmla="*/ 38 w 45"/>
                  <a:gd name="T11" fmla="*/ 0 h 120"/>
                  <a:gd name="T12" fmla="*/ 0 w 45"/>
                  <a:gd name="T13" fmla="*/ 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0" y="3"/>
                    </a:moveTo>
                    <a:lnTo>
                      <a:pt x="4" y="61"/>
                    </a:lnTo>
                    <a:lnTo>
                      <a:pt x="7" y="120"/>
                    </a:lnTo>
                    <a:lnTo>
                      <a:pt x="45" y="118"/>
                    </a:lnTo>
                    <a:lnTo>
                      <a:pt x="41" y="59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" name="Freeform 1590"/>
              <p:cNvSpPr>
                <a:spLocks/>
              </p:cNvSpPr>
              <p:nvPr/>
            </p:nvSpPr>
            <p:spPr bwMode="auto">
              <a:xfrm>
                <a:off x="5860" y="3828"/>
                <a:ext cx="1" cy="12"/>
              </a:xfrm>
              <a:custGeom>
                <a:avLst/>
                <a:gdLst>
                  <a:gd name="T0" fmla="*/ 0 w 7"/>
                  <a:gd name="T1" fmla="*/ 0 h 59"/>
                  <a:gd name="T2" fmla="*/ 4 w 7"/>
                  <a:gd name="T3" fmla="*/ 59 h 59"/>
                  <a:gd name="T4" fmla="*/ 7 w 7"/>
                  <a:gd name="T5" fmla="*/ 59 h 59"/>
                  <a:gd name="T6" fmla="*/ 0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0"/>
                    </a:moveTo>
                    <a:lnTo>
                      <a:pt x="4" y="59"/>
                    </a:lnTo>
                    <a:lnTo>
                      <a:pt x="7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" name="Line 1591"/>
              <p:cNvSpPr>
                <a:spLocks noChangeShapeType="1"/>
              </p:cNvSpPr>
              <p:nvPr/>
            </p:nvSpPr>
            <p:spPr bwMode="auto">
              <a:xfrm>
                <a:off x="5860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" name="Freeform 1592"/>
              <p:cNvSpPr>
                <a:spLocks/>
              </p:cNvSpPr>
              <p:nvPr/>
            </p:nvSpPr>
            <p:spPr bwMode="auto">
              <a:xfrm>
                <a:off x="5858" y="3816"/>
                <a:ext cx="11" cy="24"/>
              </a:xfrm>
              <a:custGeom>
                <a:avLst/>
                <a:gdLst>
                  <a:gd name="T0" fmla="*/ 0 w 51"/>
                  <a:gd name="T1" fmla="*/ 4 h 122"/>
                  <a:gd name="T2" fmla="*/ 6 w 51"/>
                  <a:gd name="T3" fmla="*/ 63 h 122"/>
                  <a:gd name="T4" fmla="*/ 13 w 51"/>
                  <a:gd name="T5" fmla="*/ 122 h 122"/>
                  <a:gd name="T6" fmla="*/ 51 w 51"/>
                  <a:gd name="T7" fmla="*/ 117 h 122"/>
                  <a:gd name="T8" fmla="*/ 44 w 51"/>
                  <a:gd name="T9" fmla="*/ 58 h 122"/>
                  <a:gd name="T10" fmla="*/ 38 w 51"/>
                  <a:gd name="T11" fmla="*/ 0 h 122"/>
                  <a:gd name="T12" fmla="*/ 0 w 51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0" y="4"/>
                    </a:moveTo>
                    <a:lnTo>
                      <a:pt x="6" y="63"/>
                    </a:lnTo>
                    <a:lnTo>
                      <a:pt x="13" y="122"/>
                    </a:lnTo>
                    <a:lnTo>
                      <a:pt x="51" y="117"/>
                    </a:lnTo>
                    <a:lnTo>
                      <a:pt x="44" y="58"/>
                    </a:lnTo>
                    <a:lnTo>
                      <a:pt x="3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" name="Freeform 1593"/>
              <p:cNvSpPr>
                <a:spLocks/>
              </p:cNvSpPr>
              <p:nvPr/>
            </p:nvSpPr>
            <p:spPr bwMode="auto">
              <a:xfrm>
                <a:off x="5858" y="3816"/>
                <a:ext cx="11" cy="24"/>
              </a:xfrm>
              <a:custGeom>
                <a:avLst/>
                <a:gdLst>
                  <a:gd name="T0" fmla="*/ 0 w 51"/>
                  <a:gd name="T1" fmla="*/ 4 h 122"/>
                  <a:gd name="T2" fmla="*/ 6 w 51"/>
                  <a:gd name="T3" fmla="*/ 63 h 122"/>
                  <a:gd name="T4" fmla="*/ 13 w 51"/>
                  <a:gd name="T5" fmla="*/ 122 h 122"/>
                  <a:gd name="T6" fmla="*/ 51 w 51"/>
                  <a:gd name="T7" fmla="*/ 117 h 122"/>
                  <a:gd name="T8" fmla="*/ 44 w 51"/>
                  <a:gd name="T9" fmla="*/ 58 h 122"/>
                  <a:gd name="T10" fmla="*/ 38 w 51"/>
                  <a:gd name="T11" fmla="*/ 0 h 122"/>
                  <a:gd name="T12" fmla="*/ 0 w 51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0" y="4"/>
                    </a:moveTo>
                    <a:lnTo>
                      <a:pt x="6" y="63"/>
                    </a:lnTo>
                    <a:lnTo>
                      <a:pt x="13" y="122"/>
                    </a:lnTo>
                    <a:lnTo>
                      <a:pt x="51" y="117"/>
                    </a:lnTo>
                    <a:lnTo>
                      <a:pt x="44" y="58"/>
                    </a:lnTo>
                    <a:lnTo>
                      <a:pt x="38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" name="Freeform 1594"/>
              <p:cNvSpPr>
                <a:spLocks/>
              </p:cNvSpPr>
              <p:nvPr/>
            </p:nvSpPr>
            <p:spPr bwMode="auto">
              <a:xfrm>
                <a:off x="5867" y="3827"/>
                <a:ext cx="2" cy="12"/>
              </a:xfrm>
              <a:custGeom>
                <a:avLst/>
                <a:gdLst>
                  <a:gd name="T0" fmla="*/ 0 w 11"/>
                  <a:gd name="T1" fmla="*/ 0 h 59"/>
                  <a:gd name="T2" fmla="*/ 7 w 11"/>
                  <a:gd name="T3" fmla="*/ 59 h 59"/>
                  <a:gd name="T4" fmla="*/ 11 w 11"/>
                  <a:gd name="T5" fmla="*/ 59 h 59"/>
                  <a:gd name="T6" fmla="*/ 0 w 11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9">
                    <a:moveTo>
                      <a:pt x="0" y="0"/>
                    </a:moveTo>
                    <a:lnTo>
                      <a:pt x="7" y="59"/>
                    </a:lnTo>
                    <a:lnTo>
                      <a:pt x="11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" name="Line 1595"/>
              <p:cNvSpPr>
                <a:spLocks noChangeShapeType="1"/>
              </p:cNvSpPr>
              <p:nvPr/>
            </p:nvSpPr>
            <p:spPr bwMode="auto">
              <a:xfrm>
                <a:off x="5869" y="3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" name="Freeform 1596"/>
              <p:cNvSpPr>
                <a:spLocks/>
              </p:cNvSpPr>
              <p:nvPr/>
            </p:nvSpPr>
            <p:spPr bwMode="auto">
              <a:xfrm>
                <a:off x="5865" y="3814"/>
                <a:ext cx="12" cy="25"/>
              </a:xfrm>
              <a:custGeom>
                <a:avLst/>
                <a:gdLst>
                  <a:gd name="T0" fmla="*/ 0 w 58"/>
                  <a:gd name="T1" fmla="*/ 7 h 124"/>
                  <a:gd name="T2" fmla="*/ 10 w 58"/>
                  <a:gd name="T3" fmla="*/ 65 h 124"/>
                  <a:gd name="T4" fmla="*/ 21 w 58"/>
                  <a:gd name="T5" fmla="*/ 124 h 124"/>
                  <a:gd name="T6" fmla="*/ 58 w 58"/>
                  <a:gd name="T7" fmla="*/ 117 h 124"/>
                  <a:gd name="T8" fmla="*/ 47 w 58"/>
                  <a:gd name="T9" fmla="*/ 59 h 124"/>
                  <a:gd name="T10" fmla="*/ 37 w 58"/>
                  <a:gd name="T11" fmla="*/ 0 h 124"/>
                  <a:gd name="T12" fmla="*/ 0 w 58"/>
                  <a:gd name="T13" fmla="*/ 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0" y="7"/>
                    </a:moveTo>
                    <a:lnTo>
                      <a:pt x="10" y="65"/>
                    </a:lnTo>
                    <a:lnTo>
                      <a:pt x="21" y="124"/>
                    </a:lnTo>
                    <a:lnTo>
                      <a:pt x="58" y="117"/>
                    </a:lnTo>
                    <a:lnTo>
                      <a:pt x="47" y="59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" name="Freeform 1597"/>
              <p:cNvSpPr>
                <a:spLocks/>
              </p:cNvSpPr>
              <p:nvPr/>
            </p:nvSpPr>
            <p:spPr bwMode="auto">
              <a:xfrm>
                <a:off x="5865" y="3814"/>
                <a:ext cx="12" cy="25"/>
              </a:xfrm>
              <a:custGeom>
                <a:avLst/>
                <a:gdLst>
                  <a:gd name="T0" fmla="*/ 0 w 58"/>
                  <a:gd name="T1" fmla="*/ 7 h 124"/>
                  <a:gd name="T2" fmla="*/ 10 w 58"/>
                  <a:gd name="T3" fmla="*/ 65 h 124"/>
                  <a:gd name="T4" fmla="*/ 21 w 58"/>
                  <a:gd name="T5" fmla="*/ 124 h 124"/>
                  <a:gd name="T6" fmla="*/ 58 w 58"/>
                  <a:gd name="T7" fmla="*/ 117 h 124"/>
                  <a:gd name="T8" fmla="*/ 47 w 58"/>
                  <a:gd name="T9" fmla="*/ 59 h 124"/>
                  <a:gd name="T10" fmla="*/ 37 w 58"/>
                  <a:gd name="T11" fmla="*/ 0 h 124"/>
                  <a:gd name="T12" fmla="*/ 0 w 58"/>
                  <a:gd name="T13" fmla="*/ 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0" y="7"/>
                    </a:moveTo>
                    <a:lnTo>
                      <a:pt x="10" y="65"/>
                    </a:lnTo>
                    <a:lnTo>
                      <a:pt x="21" y="124"/>
                    </a:lnTo>
                    <a:lnTo>
                      <a:pt x="58" y="117"/>
                    </a:lnTo>
                    <a:lnTo>
                      <a:pt x="47" y="59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" name="Freeform 1598"/>
              <p:cNvSpPr>
                <a:spLocks/>
              </p:cNvSpPr>
              <p:nvPr/>
            </p:nvSpPr>
            <p:spPr bwMode="auto">
              <a:xfrm>
                <a:off x="5875" y="3826"/>
                <a:ext cx="2" cy="12"/>
              </a:xfrm>
              <a:custGeom>
                <a:avLst/>
                <a:gdLst>
                  <a:gd name="T0" fmla="*/ 0 w 13"/>
                  <a:gd name="T1" fmla="*/ 0 h 58"/>
                  <a:gd name="T2" fmla="*/ 11 w 13"/>
                  <a:gd name="T3" fmla="*/ 58 h 58"/>
                  <a:gd name="T4" fmla="*/ 13 w 13"/>
                  <a:gd name="T5" fmla="*/ 57 h 58"/>
                  <a:gd name="T6" fmla="*/ 0 w 13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0" y="0"/>
                    </a:moveTo>
                    <a:lnTo>
                      <a:pt x="11" y="58"/>
                    </a:lnTo>
                    <a:lnTo>
                      <a:pt x="13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" name="Line 1599"/>
              <p:cNvSpPr>
                <a:spLocks noChangeShapeType="1"/>
              </p:cNvSpPr>
              <p:nvPr/>
            </p:nvSpPr>
            <p:spPr bwMode="auto">
              <a:xfrm flipV="1">
                <a:off x="5877" y="38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" name="Freeform 1600"/>
              <p:cNvSpPr>
                <a:spLocks/>
              </p:cNvSpPr>
              <p:nvPr/>
            </p:nvSpPr>
            <p:spPr bwMode="auto">
              <a:xfrm>
                <a:off x="5872" y="3813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2 w 62"/>
                  <a:gd name="T3" fmla="*/ 66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8 h 123"/>
                  <a:gd name="T10" fmla="*/ 36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2" y="66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8"/>
                    </a:lnTo>
                    <a:lnTo>
                      <a:pt x="3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" name="Freeform 1601"/>
              <p:cNvSpPr>
                <a:spLocks/>
              </p:cNvSpPr>
              <p:nvPr/>
            </p:nvSpPr>
            <p:spPr bwMode="auto">
              <a:xfrm>
                <a:off x="5872" y="3813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2 w 62"/>
                  <a:gd name="T3" fmla="*/ 66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8 h 123"/>
                  <a:gd name="T10" fmla="*/ 36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2" y="66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8"/>
                    </a:lnTo>
                    <a:lnTo>
                      <a:pt x="36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" name="Freeform 1602"/>
              <p:cNvSpPr>
                <a:spLocks/>
              </p:cNvSpPr>
              <p:nvPr/>
            </p:nvSpPr>
            <p:spPr bwMode="auto">
              <a:xfrm>
                <a:off x="5882" y="3824"/>
                <a:ext cx="3" cy="12"/>
              </a:xfrm>
              <a:custGeom>
                <a:avLst/>
                <a:gdLst>
                  <a:gd name="T0" fmla="*/ 0 w 16"/>
                  <a:gd name="T1" fmla="*/ 0 h 57"/>
                  <a:gd name="T2" fmla="*/ 13 w 16"/>
                  <a:gd name="T3" fmla="*/ 57 h 57"/>
                  <a:gd name="T4" fmla="*/ 16 w 16"/>
                  <a:gd name="T5" fmla="*/ 57 h 57"/>
                  <a:gd name="T6" fmla="*/ 0 w 1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0"/>
                    </a:moveTo>
                    <a:lnTo>
                      <a:pt x="13" y="57"/>
                    </a:lnTo>
                    <a:lnTo>
                      <a:pt x="1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" name="Line 1603"/>
              <p:cNvSpPr>
                <a:spLocks noChangeShapeType="1"/>
              </p:cNvSpPr>
              <p:nvPr/>
            </p:nvSpPr>
            <p:spPr bwMode="auto">
              <a:xfrm>
                <a:off x="5885" y="38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" name="Freeform 1604"/>
              <p:cNvSpPr>
                <a:spLocks/>
              </p:cNvSpPr>
              <p:nvPr/>
            </p:nvSpPr>
            <p:spPr bwMode="auto">
              <a:xfrm>
                <a:off x="5879" y="3811"/>
                <a:ext cx="14" cy="25"/>
              </a:xfrm>
              <a:custGeom>
                <a:avLst/>
                <a:gdLst>
                  <a:gd name="T0" fmla="*/ 0 w 69"/>
                  <a:gd name="T1" fmla="*/ 10 h 125"/>
                  <a:gd name="T2" fmla="*/ 16 w 69"/>
                  <a:gd name="T3" fmla="*/ 68 h 125"/>
                  <a:gd name="T4" fmla="*/ 32 w 69"/>
                  <a:gd name="T5" fmla="*/ 125 h 125"/>
                  <a:gd name="T6" fmla="*/ 69 w 69"/>
                  <a:gd name="T7" fmla="*/ 115 h 125"/>
                  <a:gd name="T8" fmla="*/ 53 w 69"/>
                  <a:gd name="T9" fmla="*/ 57 h 125"/>
                  <a:gd name="T10" fmla="*/ 37 w 69"/>
                  <a:gd name="T11" fmla="*/ 0 h 125"/>
                  <a:gd name="T12" fmla="*/ 0 w 69"/>
                  <a:gd name="T13" fmla="*/ 1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0" y="10"/>
                    </a:move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" name="Freeform 1605"/>
              <p:cNvSpPr>
                <a:spLocks/>
              </p:cNvSpPr>
              <p:nvPr/>
            </p:nvSpPr>
            <p:spPr bwMode="auto">
              <a:xfrm>
                <a:off x="5879" y="3811"/>
                <a:ext cx="14" cy="25"/>
              </a:xfrm>
              <a:custGeom>
                <a:avLst/>
                <a:gdLst>
                  <a:gd name="T0" fmla="*/ 0 w 69"/>
                  <a:gd name="T1" fmla="*/ 10 h 125"/>
                  <a:gd name="T2" fmla="*/ 16 w 69"/>
                  <a:gd name="T3" fmla="*/ 68 h 125"/>
                  <a:gd name="T4" fmla="*/ 32 w 69"/>
                  <a:gd name="T5" fmla="*/ 125 h 125"/>
                  <a:gd name="T6" fmla="*/ 69 w 69"/>
                  <a:gd name="T7" fmla="*/ 115 h 125"/>
                  <a:gd name="T8" fmla="*/ 53 w 69"/>
                  <a:gd name="T9" fmla="*/ 57 h 125"/>
                  <a:gd name="T10" fmla="*/ 37 w 69"/>
                  <a:gd name="T11" fmla="*/ 0 h 125"/>
                  <a:gd name="T12" fmla="*/ 0 w 69"/>
                  <a:gd name="T13" fmla="*/ 1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0" y="10"/>
                    </a:move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" name="Freeform 1606"/>
              <p:cNvSpPr>
                <a:spLocks/>
              </p:cNvSpPr>
              <p:nvPr/>
            </p:nvSpPr>
            <p:spPr bwMode="auto">
              <a:xfrm>
                <a:off x="5889" y="3822"/>
                <a:ext cx="4" cy="12"/>
              </a:xfrm>
              <a:custGeom>
                <a:avLst/>
                <a:gdLst>
                  <a:gd name="T0" fmla="*/ 0 w 18"/>
                  <a:gd name="T1" fmla="*/ 0 h 58"/>
                  <a:gd name="T2" fmla="*/ 16 w 18"/>
                  <a:gd name="T3" fmla="*/ 58 h 58"/>
                  <a:gd name="T4" fmla="*/ 18 w 18"/>
                  <a:gd name="T5" fmla="*/ 56 h 58"/>
                  <a:gd name="T6" fmla="*/ 0 w 18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8">
                    <a:moveTo>
                      <a:pt x="0" y="0"/>
                    </a:moveTo>
                    <a:lnTo>
                      <a:pt x="16" y="58"/>
                    </a:lnTo>
                    <a:lnTo>
                      <a:pt x="18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" name="Line 1607"/>
              <p:cNvSpPr>
                <a:spLocks noChangeShapeType="1"/>
              </p:cNvSpPr>
              <p:nvPr/>
            </p:nvSpPr>
            <p:spPr bwMode="auto">
              <a:xfrm flipV="1">
                <a:off x="5893" y="38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" name="Freeform 1608"/>
              <p:cNvSpPr>
                <a:spLocks/>
              </p:cNvSpPr>
              <p:nvPr/>
            </p:nvSpPr>
            <p:spPr bwMode="auto">
              <a:xfrm>
                <a:off x="5886" y="3809"/>
                <a:ext cx="14" cy="24"/>
              </a:xfrm>
              <a:custGeom>
                <a:avLst/>
                <a:gdLst>
                  <a:gd name="T0" fmla="*/ 0 w 73"/>
                  <a:gd name="T1" fmla="*/ 12 h 124"/>
                  <a:gd name="T2" fmla="*/ 19 w 73"/>
                  <a:gd name="T3" fmla="*/ 68 h 124"/>
                  <a:gd name="T4" fmla="*/ 37 w 73"/>
                  <a:gd name="T5" fmla="*/ 124 h 124"/>
                  <a:gd name="T6" fmla="*/ 73 w 73"/>
                  <a:gd name="T7" fmla="*/ 113 h 124"/>
                  <a:gd name="T8" fmla="*/ 54 w 73"/>
                  <a:gd name="T9" fmla="*/ 57 h 124"/>
                  <a:gd name="T10" fmla="*/ 36 w 73"/>
                  <a:gd name="T11" fmla="*/ 0 h 124"/>
                  <a:gd name="T12" fmla="*/ 0 w 73"/>
                  <a:gd name="T13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24">
                    <a:moveTo>
                      <a:pt x="0" y="12"/>
                    </a:moveTo>
                    <a:lnTo>
                      <a:pt x="19" y="68"/>
                    </a:lnTo>
                    <a:lnTo>
                      <a:pt x="37" y="124"/>
                    </a:lnTo>
                    <a:lnTo>
                      <a:pt x="73" y="113"/>
                    </a:lnTo>
                    <a:lnTo>
                      <a:pt x="54" y="57"/>
                    </a:lnTo>
                    <a:lnTo>
                      <a:pt x="36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" name="Freeform 1609"/>
              <p:cNvSpPr>
                <a:spLocks/>
              </p:cNvSpPr>
              <p:nvPr/>
            </p:nvSpPr>
            <p:spPr bwMode="auto">
              <a:xfrm>
                <a:off x="5886" y="3809"/>
                <a:ext cx="14" cy="24"/>
              </a:xfrm>
              <a:custGeom>
                <a:avLst/>
                <a:gdLst>
                  <a:gd name="T0" fmla="*/ 0 w 73"/>
                  <a:gd name="T1" fmla="*/ 12 h 124"/>
                  <a:gd name="T2" fmla="*/ 19 w 73"/>
                  <a:gd name="T3" fmla="*/ 68 h 124"/>
                  <a:gd name="T4" fmla="*/ 37 w 73"/>
                  <a:gd name="T5" fmla="*/ 124 h 124"/>
                  <a:gd name="T6" fmla="*/ 73 w 73"/>
                  <a:gd name="T7" fmla="*/ 113 h 124"/>
                  <a:gd name="T8" fmla="*/ 54 w 73"/>
                  <a:gd name="T9" fmla="*/ 57 h 124"/>
                  <a:gd name="T10" fmla="*/ 36 w 73"/>
                  <a:gd name="T11" fmla="*/ 0 h 124"/>
                  <a:gd name="T12" fmla="*/ 0 w 73"/>
                  <a:gd name="T13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24">
                    <a:moveTo>
                      <a:pt x="0" y="12"/>
                    </a:moveTo>
                    <a:lnTo>
                      <a:pt x="19" y="68"/>
                    </a:lnTo>
                    <a:lnTo>
                      <a:pt x="37" y="124"/>
                    </a:lnTo>
                    <a:lnTo>
                      <a:pt x="73" y="113"/>
                    </a:lnTo>
                    <a:lnTo>
                      <a:pt x="54" y="57"/>
                    </a:lnTo>
                    <a:lnTo>
                      <a:pt x="36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" name="Freeform 1610"/>
              <p:cNvSpPr>
                <a:spLocks/>
              </p:cNvSpPr>
              <p:nvPr/>
            </p:nvSpPr>
            <p:spPr bwMode="auto">
              <a:xfrm>
                <a:off x="5896" y="3820"/>
                <a:ext cx="5" cy="11"/>
              </a:xfrm>
              <a:custGeom>
                <a:avLst/>
                <a:gdLst>
                  <a:gd name="T0" fmla="*/ 0 w 22"/>
                  <a:gd name="T1" fmla="*/ 0 h 56"/>
                  <a:gd name="T2" fmla="*/ 19 w 22"/>
                  <a:gd name="T3" fmla="*/ 56 h 56"/>
                  <a:gd name="T4" fmla="*/ 22 w 22"/>
                  <a:gd name="T5" fmla="*/ 55 h 56"/>
                  <a:gd name="T6" fmla="*/ 0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0" y="0"/>
                    </a:moveTo>
                    <a:lnTo>
                      <a:pt x="19" y="56"/>
                    </a:lnTo>
                    <a:lnTo>
                      <a:pt x="22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63" name="Group 1611"/>
            <p:cNvGrpSpPr>
              <a:grpSpLocks/>
            </p:cNvGrpSpPr>
            <p:nvPr/>
          </p:nvGrpSpPr>
          <p:grpSpPr bwMode="auto">
            <a:xfrm>
              <a:off x="5665" y="3518"/>
              <a:ext cx="360" cy="1055"/>
              <a:chOff x="5665" y="3495"/>
              <a:chExt cx="360" cy="1055"/>
            </a:xfrm>
          </p:grpSpPr>
          <p:sp>
            <p:nvSpPr>
              <p:cNvPr id="25164" name="Line 1612"/>
              <p:cNvSpPr>
                <a:spLocks noChangeShapeType="1"/>
              </p:cNvSpPr>
              <p:nvPr/>
            </p:nvSpPr>
            <p:spPr bwMode="auto">
              <a:xfrm flipV="1">
                <a:off x="5900" y="38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" name="Freeform 1613"/>
              <p:cNvSpPr>
                <a:spLocks/>
              </p:cNvSpPr>
              <p:nvPr/>
            </p:nvSpPr>
            <p:spPr bwMode="auto">
              <a:xfrm>
                <a:off x="5892" y="3806"/>
                <a:ext cx="16" cy="25"/>
              </a:xfrm>
              <a:custGeom>
                <a:avLst/>
                <a:gdLst>
                  <a:gd name="T0" fmla="*/ 0 w 79"/>
                  <a:gd name="T1" fmla="*/ 13 h 124"/>
                  <a:gd name="T2" fmla="*/ 21 w 79"/>
                  <a:gd name="T3" fmla="*/ 69 h 124"/>
                  <a:gd name="T4" fmla="*/ 43 w 79"/>
                  <a:gd name="T5" fmla="*/ 124 h 124"/>
                  <a:gd name="T6" fmla="*/ 79 w 79"/>
                  <a:gd name="T7" fmla="*/ 110 h 124"/>
                  <a:gd name="T8" fmla="*/ 57 w 79"/>
                  <a:gd name="T9" fmla="*/ 55 h 124"/>
                  <a:gd name="T10" fmla="*/ 35 w 79"/>
                  <a:gd name="T11" fmla="*/ 0 h 124"/>
                  <a:gd name="T12" fmla="*/ 0 w 79"/>
                  <a:gd name="T13" fmla="*/ 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0" y="13"/>
                    </a:moveTo>
                    <a:lnTo>
                      <a:pt x="21" y="69"/>
                    </a:lnTo>
                    <a:lnTo>
                      <a:pt x="43" y="124"/>
                    </a:lnTo>
                    <a:lnTo>
                      <a:pt x="79" y="110"/>
                    </a:lnTo>
                    <a:lnTo>
                      <a:pt x="57" y="55"/>
                    </a:lnTo>
                    <a:lnTo>
                      <a:pt x="35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" name="Freeform 1614"/>
              <p:cNvSpPr>
                <a:spLocks/>
              </p:cNvSpPr>
              <p:nvPr/>
            </p:nvSpPr>
            <p:spPr bwMode="auto">
              <a:xfrm>
                <a:off x="5892" y="3806"/>
                <a:ext cx="16" cy="25"/>
              </a:xfrm>
              <a:custGeom>
                <a:avLst/>
                <a:gdLst>
                  <a:gd name="T0" fmla="*/ 0 w 79"/>
                  <a:gd name="T1" fmla="*/ 13 h 124"/>
                  <a:gd name="T2" fmla="*/ 21 w 79"/>
                  <a:gd name="T3" fmla="*/ 69 h 124"/>
                  <a:gd name="T4" fmla="*/ 43 w 79"/>
                  <a:gd name="T5" fmla="*/ 124 h 124"/>
                  <a:gd name="T6" fmla="*/ 79 w 79"/>
                  <a:gd name="T7" fmla="*/ 110 h 124"/>
                  <a:gd name="T8" fmla="*/ 57 w 79"/>
                  <a:gd name="T9" fmla="*/ 55 h 124"/>
                  <a:gd name="T10" fmla="*/ 35 w 79"/>
                  <a:gd name="T11" fmla="*/ 0 h 124"/>
                  <a:gd name="T12" fmla="*/ 0 w 79"/>
                  <a:gd name="T13" fmla="*/ 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0" y="13"/>
                    </a:moveTo>
                    <a:lnTo>
                      <a:pt x="21" y="69"/>
                    </a:lnTo>
                    <a:lnTo>
                      <a:pt x="43" y="124"/>
                    </a:lnTo>
                    <a:lnTo>
                      <a:pt x="79" y="110"/>
                    </a:lnTo>
                    <a:lnTo>
                      <a:pt x="57" y="55"/>
                    </a:lnTo>
                    <a:lnTo>
                      <a:pt x="35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" name="Freeform 1615"/>
              <p:cNvSpPr>
                <a:spLocks/>
              </p:cNvSpPr>
              <p:nvPr/>
            </p:nvSpPr>
            <p:spPr bwMode="auto">
              <a:xfrm>
                <a:off x="5904" y="3817"/>
                <a:ext cx="5" cy="11"/>
              </a:xfrm>
              <a:custGeom>
                <a:avLst/>
                <a:gdLst>
                  <a:gd name="T0" fmla="*/ 0 w 25"/>
                  <a:gd name="T1" fmla="*/ 0 h 55"/>
                  <a:gd name="T2" fmla="*/ 22 w 25"/>
                  <a:gd name="T3" fmla="*/ 55 h 55"/>
                  <a:gd name="T4" fmla="*/ 25 w 25"/>
                  <a:gd name="T5" fmla="*/ 54 h 55"/>
                  <a:gd name="T6" fmla="*/ 0 w 25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5">
                    <a:moveTo>
                      <a:pt x="0" y="0"/>
                    </a:moveTo>
                    <a:lnTo>
                      <a:pt x="22" y="55"/>
                    </a:lnTo>
                    <a:lnTo>
                      <a:pt x="2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" name="Line 1616"/>
              <p:cNvSpPr>
                <a:spLocks noChangeShapeType="1"/>
              </p:cNvSpPr>
              <p:nvPr/>
            </p:nvSpPr>
            <p:spPr bwMode="auto">
              <a:xfrm flipV="1">
                <a:off x="5908" y="38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" name="Freeform 1617"/>
              <p:cNvSpPr>
                <a:spLocks/>
              </p:cNvSpPr>
              <p:nvPr/>
            </p:nvSpPr>
            <p:spPr bwMode="auto">
              <a:xfrm>
                <a:off x="5899" y="3803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0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4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" name="Freeform 1618"/>
              <p:cNvSpPr>
                <a:spLocks/>
              </p:cNvSpPr>
              <p:nvPr/>
            </p:nvSpPr>
            <p:spPr bwMode="auto">
              <a:xfrm>
                <a:off x="5899" y="3803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0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4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" name="Freeform 1619"/>
              <p:cNvSpPr>
                <a:spLocks/>
              </p:cNvSpPr>
              <p:nvPr/>
            </p:nvSpPr>
            <p:spPr bwMode="auto">
              <a:xfrm>
                <a:off x="5911" y="3814"/>
                <a:ext cx="5" cy="11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54 h 54"/>
                  <a:gd name="T4" fmla="*/ 25 w 25"/>
                  <a:gd name="T5" fmla="*/ 54 h 54"/>
                  <a:gd name="T6" fmla="*/ 0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lnTo>
                      <a:pt x="25" y="54"/>
                    </a:lnTo>
                    <a:lnTo>
                      <a:pt x="2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" name="Line 1620"/>
              <p:cNvSpPr>
                <a:spLocks noChangeShapeType="1"/>
              </p:cNvSpPr>
              <p:nvPr/>
            </p:nvSpPr>
            <p:spPr bwMode="auto">
              <a:xfrm>
                <a:off x="5916" y="38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" name="Freeform 1621"/>
              <p:cNvSpPr>
                <a:spLocks/>
              </p:cNvSpPr>
              <p:nvPr/>
            </p:nvSpPr>
            <p:spPr bwMode="auto">
              <a:xfrm>
                <a:off x="5905" y="3800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6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6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" name="Freeform 1622"/>
              <p:cNvSpPr>
                <a:spLocks/>
              </p:cNvSpPr>
              <p:nvPr/>
            </p:nvSpPr>
            <p:spPr bwMode="auto">
              <a:xfrm>
                <a:off x="5905" y="3800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6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6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" name="Freeform 1623"/>
              <p:cNvSpPr>
                <a:spLocks/>
              </p:cNvSpPr>
              <p:nvPr/>
            </p:nvSpPr>
            <p:spPr bwMode="auto">
              <a:xfrm>
                <a:off x="5917" y="3811"/>
                <a:ext cx="7" cy="11"/>
              </a:xfrm>
              <a:custGeom>
                <a:avLst/>
                <a:gdLst>
                  <a:gd name="T0" fmla="*/ 0 w 31"/>
                  <a:gd name="T1" fmla="*/ 0 h 54"/>
                  <a:gd name="T2" fmla="*/ 25 w 31"/>
                  <a:gd name="T3" fmla="*/ 54 h 54"/>
                  <a:gd name="T4" fmla="*/ 31 w 31"/>
                  <a:gd name="T5" fmla="*/ 50 h 54"/>
                  <a:gd name="T6" fmla="*/ 0 w 31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4">
                    <a:moveTo>
                      <a:pt x="0" y="0"/>
                    </a:moveTo>
                    <a:lnTo>
                      <a:pt x="25" y="54"/>
                    </a:lnTo>
                    <a:lnTo>
                      <a:pt x="3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" name="Line 1624"/>
              <p:cNvSpPr>
                <a:spLocks noChangeShapeType="1"/>
              </p:cNvSpPr>
              <p:nvPr/>
            </p:nvSpPr>
            <p:spPr bwMode="auto">
              <a:xfrm flipV="1">
                <a:off x="5922" y="382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" name="Freeform 1625"/>
              <p:cNvSpPr>
                <a:spLocks/>
              </p:cNvSpPr>
              <p:nvPr/>
            </p:nvSpPr>
            <p:spPr bwMode="auto">
              <a:xfrm>
                <a:off x="5911" y="3797"/>
                <a:ext cx="19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" name="Freeform 1626"/>
              <p:cNvSpPr>
                <a:spLocks/>
              </p:cNvSpPr>
              <p:nvPr/>
            </p:nvSpPr>
            <p:spPr bwMode="auto">
              <a:xfrm>
                <a:off x="5911" y="3797"/>
                <a:ext cx="19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" name="Freeform 1627"/>
              <p:cNvSpPr>
                <a:spLocks/>
              </p:cNvSpPr>
              <p:nvPr/>
            </p:nvSpPr>
            <p:spPr bwMode="auto">
              <a:xfrm>
                <a:off x="5924" y="3807"/>
                <a:ext cx="6" cy="10"/>
              </a:xfrm>
              <a:custGeom>
                <a:avLst/>
                <a:gdLst>
                  <a:gd name="T0" fmla="*/ 0 w 31"/>
                  <a:gd name="T1" fmla="*/ 0 h 51"/>
                  <a:gd name="T2" fmla="*/ 31 w 31"/>
                  <a:gd name="T3" fmla="*/ 51 h 51"/>
                  <a:gd name="T4" fmla="*/ 31 w 31"/>
                  <a:gd name="T5" fmla="*/ 51 h 51"/>
                  <a:gd name="T6" fmla="*/ 0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0"/>
                    </a:moveTo>
                    <a:lnTo>
                      <a:pt x="31" y="51"/>
                    </a:lnTo>
                    <a:lnTo>
                      <a:pt x="31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" name="Line 1628"/>
              <p:cNvSpPr>
                <a:spLocks noChangeShapeType="1"/>
              </p:cNvSpPr>
              <p:nvPr/>
            </p:nvSpPr>
            <p:spPr bwMode="auto">
              <a:xfrm>
                <a:off x="5930" y="3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" name="Freeform 1629"/>
              <p:cNvSpPr>
                <a:spLocks/>
              </p:cNvSpPr>
              <p:nvPr/>
            </p:nvSpPr>
            <p:spPr bwMode="auto">
              <a:xfrm>
                <a:off x="5918" y="3793"/>
                <a:ext cx="18" cy="24"/>
              </a:xfrm>
              <a:custGeom>
                <a:avLst/>
                <a:gdLst>
                  <a:gd name="T0" fmla="*/ 0 w 94"/>
                  <a:gd name="T1" fmla="*/ 20 h 121"/>
                  <a:gd name="T2" fmla="*/ 31 w 94"/>
                  <a:gd name="T3" fmla="*/ 70 h 121"/>
                  <a:gd name="T4" fmla="*/ 62 w 94"/>
                  <a:gd name="T5" fmla="*/ 121 h 121"/>
                  <a:gd name="T6" fmla="*/ 94 w 94"/>
                  <a:gd name="T7" fmla="*/ 101 h 121"/>
                  <a:gd name="T8" fmla="*/ 63 w 94"/>
                  <a:gd name="T9" fmla="*/ 51 h 121"/>
                  <a:gd name="T10" fmla="*/ 32 w 94"/>
                  <a:gd name="T11" fmla="*/ 0 h 121"/>
                  <a:gd name="T12" fmla="*/ 0 w 94"/>
                  <a:gd name="T13" fmla="*/ 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0" y="20"/>
                    </a:move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" name="Freeform 1630"/>
              <p:cNvSpPr>
                <a:spLocks/>
              </p:cNvSpPr>
              <p:nvPr/>
            </p:nvSpPr>
            <p:spPr bwMode="auto">
              <a:xfrm>
                <a:off x="5918" y="3793"/>
                <a:ext cx="18" cy="24"/>
              </a:xfrm>
              <a:custGeom>
                <a:avLst/>
                <a:gdLst>
                  <a:gd name="T0" fmla="*/ 0 w 94"/>
                  <a:gd name="T1" fmla="*/ 20 h 121"/>
                  <a:gd name="T2" fmla="*/ 31 w 94"/>
                  <a:gd name="T3" fmla="*/ 70 h 121"/>
                  <a:gd name="T4" fmla="*/ 62 w 94"/>
                  <a:gd name="T5" fmla="*/ 121 h 121"/>
                  <a:gd name="T6" fmla="*/ 94 w 94"/>
                  <a:gd name="T7" fmla="*/ 101 h 121"/>
                  <a:gd name="T8" fmla="*/ 63 w 94"/>
                  <a:gd name="T9" fmla="*/ 51 h 121"/>
                  <a:gd name="T10" fmla="*/ 32 w 94"/>
                  <a:gd name="T11" fmla="*/ 0 h 121"/>
                  <a:gd name="T12" fmla="*/ 0 w 94"/>
                  <a:gd name="T13" fmla="*/ 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0" y="20"/>
                    </a:move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" name="Freeform 1631"/>
              <p:cNvSpPr>
                <a:spLocks/>
              </p:cNvSpPr>
              <p:nvPr/>
            </p:nvSpPr>
            <p:spPr bwMode="auto">
              <a:xfrm>
                <a:off x="5930" y="3803"/>
                <a:ext cx="7" cy="10"/>
              </a:xfrm>
              <a:custGeom>
                <a:avLst/>
                <a:gdLst>
                  <a:gd name="T0" fmla="*/ 0 w 35"/>
                  <a:gd name="T1" fmla="*/ 0 h 50"/>
                  <a:gd name="T2" fmla="*/ 31 w 35"/>
                  <a:gd name="T3" fmla="*/ 50 h 50"/>
                  <a:gd name="T4" fmla="*/ 35 w 35"/>
                  <a:gd name="T5" fmla="*/ 48 h 50"/>
                  <a:gd name="T6" fmla="*/ 0 w 35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0">
                    <a:moveTo>
                      <a:pt x="0" y="0"/>
                    </a:moveTo>
                    <a:lnTo>
                      <a:pt x="31" y="50"/>
                    </a:lnTo>
                    <a:lnTo>
                      <a:pt x="35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" name="Line 1632"/>
              <p:cNvSpPr>
                <a:spLocks noChangeShapeType="1"/>
              </p:cNvSpPr>
              <p:nvPr/>
            </p:nvSpPr>
            <p:spPr bwMode="auto">
              <a:xfrm flipV="1">
                <a:off x="5936" y="3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" name="Freeform 1633"/>
              <p:cNvSpPr>
                <a:spLocks/>
              </p:cNvSpPr>
              <p:nvPr/>
            </p:nvSpPr>
            <p:spPr bwMode="auto">
              <a:xfrm>
                <a:off x="5923" y="3789"/>
                <a:ext cx="20" cy="24"/>
              </a:xfrm>
              <a:custGeom>
                <a:avLst/>
                <a:gdLst>
                  <a:gd name="T0" fmla="*/ 0 w 100"/>
                  <a:gd name="T1" fmla="*/ 22 h 119"/>
                  <a:gd name="T2" fmla="*/ 34 w 100"/>
                  <a:gd name="T3" fmla="*/ 71 h 119"/>
                  <a:gd name="T4" fmla="*/ 69 w 100"/>
                  <a:gd name="T5" fmla="*/ 119 h 119"/>
                  <a:gd name="T6" fmla="*/ 100 w 100"/>
                  <a:gd name="T7" fmla="*/ 97 h 119"/>
                  <a:gd name="T8" fmla="*/ 65 w 100"/>
                  <a:gd name="T9" fmla="*/ 49 h 119"/>
                  <a:gd name="T10" fmla="*/ 31 w 100"/>
                  <a:gd name="T11" fmla="*/ 0 h 119"/>
                  <a:gd name="T12" fmla="*/ 0 w 100"/>
                  <a:gd name="T13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0" y="22"/>
                    </a:moveTo>
                    <a:lnTo>
                      <a:pt x="34" y="71"/>
                    </a:lnTo>
                    <a:lnTo>
                      <a:pt x="69" y="119"/>
                    </a:lnTo>
                    <a:lnTo>
                      <a:pt x="100" y="97"/>
                    </a:lnTo>
                    <a:lnTo>
                      <a:pt x="65" y="49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" name="Freeform 1634"/>
              <p:cNvSpPr>
                <a:spLocks/>
              </p:cNvSpPr>
              <p:nvPr/>
            </p:nvSpPr>
            <p:spPr bwMode="auto">
              <a:xfrm>
                <a:off x="5923" y="3789"/>
                <a:ext cx="20" cy="24"/>
              </a:xfrm>
              <a:custGeom>
                <a:avLst/>
                <a:gdLst>
                  <a:gd name="T0" fmla="*/ 0 w 100"/>
                  <a:gd name="T1" fmla="*/ 22 h 119"/>
                  <a:gd name="T2" fmla="*/ 34 w 100"/>
                  <a:gd name="T3" fmla="*/ 71 h 119"/>
                  <a:gd name="T4" fmla="*/ 69 w 100"/>
                  <a:gd name="T5" fmla="*/ 119 h 119"/>
                  <a:gd name="T6" fmla="*/ 100 w 100"/>
                  <a:gd name="T7" fmla="*/ 97 h 119"/>
                  <a:gd name="T8" fmla="*/ 65 w 100"/>
                  <a:gd name="T9" fmla="*/ 49 h 119"/>
                  <a:gd name="T10" fmla="*/ 31 w 100"/>
                  <a:gd name="T11" fmla="*/ 0 h 119"/>
                  <a:gd name="T12" fmla="*/ 0 w 100"/>
                  <a:gd name="T13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0" y="22"/>
                    </a:moveTo>
                    <a:lnTo>
                      <a:pt x="34" y="71"/>
                    </a:lnTo>
                    <a:lnTo>
                      <a:pt x="69" y="119"/>
                    </a:lnTo>
                    <a:lnTo>
                      <a:pt x="100" y="97"/>
                    </a:lnTo>
                    <a:lnTo>
                      <a:pt x="65" y="49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" name="Freeform 1635"/>
              <p:cNvSpPr>
                <a:spLocks/>
              </p:cNvSpPr>
              <p:nvPr/>
            </p:nvSpPr>
            <p:spPr bwMode="auto">
              <a:xfrm>
                <a:off x="5936" y="3799"/>
                <a:ext cx="8" cy="9"/>
              </a:xfrm>
              <a:custGeom>
                <a:avLst/>
                <a:gdLst>
                  <a:gd name="T0" fmla="*/ 0 w 36"/>
                  <a:gd name="T1" fmla="*/ 0 h 48"/>
                  <a:gd name="T2" fmla="*/ 35 w 36"/>
                  <a:gd name="T3" fmla="*/ 48 h 48"/>
                  <a:gd name="T4" fmla="*/ 36 w 36"/>
                  <a:gd name="T5" fmla="*/ 47 h 48"/>
                  <a:gd name="T6" fmla="*/ 0 w 36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0" y="0"/>
                    </a:moveTo>
                    <a:lnTo>
                      <a:pt x="35" y="48"/>
                    </a:lnTo>
                    <a:lnTo>
                      <a:pt x="36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" name="Line 1636"/>
              <p:cNvSpPr>
                <a:spLocks noChangeShapeType="1"/>
              </p:cNvSpPr>
              <p:nvPr/>
            </p:nvSpPr>
            <p:spPr bwMode="auto">
              <a:xfrm flipV="1">
                <a:off x="5943" y="3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" name="Freeform 1637"/>
              <p:cNvSpPr>
                <a:spLocks/>
              </p:cNvSpPr>
              <p:nvPr/>
            </p:nvSpPr>
            <p:spPr bwMode="auto">
              <a:xfrm>
                <a:off x="5929" y="3785"/>
                <a:ext cx="21" cy="23"/>
              </a:xfrm>
              <a:custGeom>
                <a:avLst/>
                <a:gdLst>
                  <a:gd name="T0" fmla="*/ 0 w 101"/>
                  <a:gd name="T1" fmla="*/ 23 h 117"/>
                  <a:gd name="T2" fmla="*/ 35 w 101"/>
                  <a:gd name="T3" fmla="*/ 70 h 117"/>
                  <a:gd name="T4" fmla="*/ 71 w 101"/>
                  <a:gd name="T5" fmla="*/ 117 h 117"/>
                  <a:gd name="T6" fmla="*/ 101 w 101"/>
                  <a:gd name="T7" fmla="*/ 94 h 117"/>
                  <a:gd name="T8" fmla="*/ 65 w 101"/>
                  <a:gd name="T9" fmla="*/ 47 h 117"/>
                  <a:gd name="T10" fmla="*/ 30 w 101"/>
                  <a:gd name="T11" fmla="*/ 0 h 117"/>
                  <a:gd name="T12" fmla="*/ 0 w 101"/>
                  <a:gd name="T1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0" y="23"/>
                    </a:moveTo>
                    <a:lnTo>
                      <a:pt x="35" y="70"/>
                    </a:lnTo>
                    <a:lnTo>
                      <a:pt x="71" y="117"/>
                    </a:lnTo>
                    <a:lnTo>
                      <a:pt x="101" y="94"/>
                    </a:lnTo>
                    <a:lnTo>
                      <a:pt x="65" y="47"/>
                    </a:lnTo>
                    <a:lnTo>
                      <a:pt x="30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" name="Freeform 1638"/>
              <p:cNvSpPr>
                <a:spLocks/>
              </p:cNvSpPr>
              <p:nvPr/>
            </p:nvSpPr>
            <p:spPr bwMode="auto">
              <a:xfrm>
                <a:off x="5929" y="3785"/>
                <a:ext cx="21" cy="23"/>
              </a:xfrm>
              <a:custGeom>
                <a:avLst/>
                <a:gdLst>
                  <a:gd name="T0" fmla="*/ 0 w 101"/>
                  <a:gd name="T1" fmla="*/ 23 h 117"/>
                  <a:gd name="T2" fmla="*/ 35 w 101"/>
                  <a:gd name="T3" fmla="*/ 70 h 117"/>
                  <a:gd name="T4" fmla="*/ 71 w 101"/>
                  <a:gd name="T5" fmla="*/ 117 h 117"/>
                  <a:gd name="T6" fmla="*/ 101 w 101"/>
                  <a:gd name="T7" fmla="*/ 94 h 117"/>
                  <a:gd name="T8" fmla="*/ 65 w 101"/>
                  <a:gd name="T9" fmla="*/ 47 h 117"/>
                  <a:gd name="T10" fmla="*/ 30 w 101"/>
                  <a:gd name="T11" fmla="*/ 0 h 117"/>
                  <a:gd name="T12" fmla="*/ 0 w 101"/>
                  <a:gd name="T1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0" y="23"/>
                    </a:moveTo>
                    <a:lnTo>
                      <a:pt x="35" y="70"/>
                    </a:lnTo>
                    <a:lnTo>
                      <a:pt x="71" y="117"/>
                    </a:lnTo>
                    <a:lnTo>
                      <a:pt x="101" y="94"/>
                    </a:lnTo>
                    <a:lnTo>
                      <a:pt x="65" y="47"/>
                    </a:lnTo>
                    <a:lnTo>
                      <a:pt x="30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" name="Freeform 1639"/>
              <p:cNvSpPr>
                <a:spLocks/>
              </p:cNvSpPr>
              <p:nvPr/>
            </p:nvSpPr>
            <p:spPr bwMode="auto">
              <a:xfrm>
                <a:off x="5942" y="3794"/>
                <a:ext cx="8" cy="9"/>
              </a:xfrm>
              <a:custGeom>
                <a:avLst/>
                <a:gdLst>
                  <a:gd name="T0" fmla="*/ 0 w 39"/>
                  <a:gd name="T1" fmla="*/ 0 h 47"/>
                  <a:gd name="T2" fmla="*/ 36 w 39"/>
                  <a:gd name="T3" fmla="*/ 47 h 47"/>
                  <a:gd name="T4" fmla="*/ 39 w 39"/>
                  <a:gd name="T5" fmla="*/ 45 h 47"/>
                  <a:gd name="T6" fmla="*/ 0 w 39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0" y="0"/>
                    </a:moveTo>
                    <a:lnTo>
                      <a:pt x="36" y="47"/>
                    </a:lnTo>
                    <a:lnTo>
                      <a:pt x="39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" name="Line 1640"/>
              <p:cNvSpPr>
                <a:spLocks noChangeShapeType="1"/>
              </p:cNvSpPr>
              <p:nvPr/>
            </p:nvSpPr>
            <p:spPr bwMode="auto">
              <a:xfrm flipV="1">
                <a:off x="5950" y="38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" name="Freeform 1641"/>
              <p:cNvSpPr>
                <a:spLocks/>
              </p:cNvSpPr>
              <p:nvPr/>
            </p:nvSpPr>
            <p:spPr bwMode="auto">
              <a:xfrm>
                <a:off x="5935" y="3780"/>
                <a:ext cx="21" cy="23"/>
              </a:xfrm>
              <a:custGeom>
                <a:avLst/>
                <a:gdLst>
                  <a:gd name="T0" fmla="*/ 0 w 107"/>
                  <a:gd name="T1" fmla="*/ 25 h 115"/>
                  <a:gd name="T2" fmla="*/ 39 w 107"/>
                  <a:gd name="T3" fmla="*/ 70 h 115"/>
                  <a:gd name="T4" fmla="*/ 78 w 107"/>
                  <a:gd name="T5" fmla="*/ 115 h 115"/>
                  <a:gd name="T6" fmla="*/ 107 w 107"/>
                  <a:gd name="T7" fmla="*/ 89 h 115"/>
                  <a:gd name="T8" fmla="*/ 68 w 107"/>
                  <a:gd name="T9" fmla="*/ 44 h 115"/>
                  <a:gd name="T10" fmla="*/ 29 w 107"/>
                  <a:gd name="T11" fmla="*/ 0 h 115"/>
                  <a:gd name="T12" fmla="*/ 0 w 107"/>
                  <a:gd name="T13" fmla="*/ 2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0" y="25"/>
                    </a:moveTo>
                    <a:lnTo>
                      <a:pt x="39" y="70"/>
                    </a:lnTo>
                    <a:lnTo>
                      <a:pt x="78" y="115"/>
                    </a:lnTo>
                    <a:lnTo>
                      <a:pt x="107" y="89"/>
                    </a:lnTo>
                    <a:lnTo>
                      <a:pt x="68" y="44"/>
                    </a:lnTo>
                    <a:lnTo>
                      <a:pt x="29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" name="Freeform 1642"/>
              <p:cNvSpPr>
                <a:spLocks/>
              </p:cNvSpPr>
              <p:nvPr/>
            </p:nvSpPr>
            <p:spPr bwMode="auto">
              <a:xfrm>
                <a:off x="5935" y="3780"/>
                <a:ext cx="21" cy="23"/>
              </a:xfrm>
              <a:custGeom>
                <a:avLst/>
                <a:gdLst>
                  <a:gd name="T0" fmla="*/ 0 w 107"/>
                  <a:gd name="T1" fmla="*/ 25 h 115"/>
                  <a:gd name="T2" fmla="*/ 39 w 107"/>
                  <a:gd name="T3" fmla="*/ 70 h 115"/>
                  <a:gd name="T4" fmla="*/ 78 w 107"/>
                  <a:gd name="T5" fmla="*/ 115 h 115"/>
                  <a:gd name="T6" fmla="*/ 107 w 107"/>
                  <a:gd name="T7" fmla="*/ 89 h 115"/>
                  <a:gd name="T8" fmla="*/ 68 w 107"/>
                  <a:gd name="T9" fmla="*/ 44 h 115"/>
                  <a:gd name="T10" fmla="*/ 29 w 107"/>
                  <a:gd name="T11" fmla="*/ 0 h 115"/>
                  <a:gd name="T12" fmla="*/ 0 w 107"/>
                  <a:gd name="T13" fmla="*/ 2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0" y="25"/>
                    </a:moveTo>
                    <a:lnTo>
                      <a:pt x="39" y="70"/>
                    </a:lnTo>
                    <a:lnTo>
                      <a:pt x="78" y="115"/>
                    </a:lnTo>
                    <a:lnTo>
                      <a:pt x="107" y="89"/>
                    </a:lnTo>
                    <a:lnTo>
                      <a:pt x="68" y="44"/>
                    </a:lnTo>
                    <a:lnTo>
                      <a:pt x="29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" name="Freeform 1643"/>
              <p:cNvSpPr>
                <a:spLocks/>
              </p:cNvSpPr>
              <p:nvPr/>
            </p:nvSpPr>
            <p:spPr bwMode="auto">
              <a:xfrm>
                <a:off x="5948" y="3789"/>
                <a:ext cx="8" cy="9"/>
              </a:xfrm>
              <a:custGeom>
                <a:avLst/>
                <a:gdLst>
                  <a:gd name="T0" fmla="*/ 0 w 41"/>
                  <a:gd name="T1" fmla="*/ 0 h 45"/>
                  <a:gd name="T2" fmla="*/ 39 w 41"/>
                  <a:gd name="T3" fmla="*/ 45 h 45"/>
                  <a:gd name="T4" fmla="*/ 41 w 41"/>
                  <a:gd name="T5" fmla="*/ 43 h 45"/>
                  <a:gd name="T6" fmla="*/ 0 w 4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0" y="0"/>
                    </a:moveTo>
                    <a:lnTo>
                      <a:pt x="39" y="45"/>
                    </a:lnTo>
                    <a:lnTo>
                      <a:pt x="41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" name="Line 1644"/>
              <p:cNvSpPr>
                <a:spLocks noChangeShapeType="1"/>
              </p:cNvSpPr>
              <p:nvPr/>
            </p:nvSpPr>
            <p:spPr bwMode="auto">
              <a:xfrm flipV="1">
                <a:off x="5956" y="37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" name="Freeform 1645"/>
              <p:cNvSpPr>
                <a:spLocks/>
              </p:cNvSpPr>
              <p:nvPr/>
            </p:nvSpPr>
            <p:spPr bwMode="auto">
              <a:xfrm>
                <a:off x="5940" y="3775"/>
                <a:ext cx="22" cy="22"/>
              </a:xfrm>
              <a:custGeom>
                <a:avLst/>
                <a:gdLst>
                  <a:gd name="T0" fmla="*/ 0 w 110"/>
                  <a:gd name="T1" fmla="*/ 26 h 111"/>
                  <a:gd name="T2" fmla="*/ 41 w 110"/>
                  <a:gd name="T3" fmla="*/ 68 h 111"/>
                  <a:gd name="T4" fmla="*/ 82 w 110"/>
                  <a:gd name="T5" fmla="*/ 111 h 111"/>
                  <a:gd name="T6" fmla="*/ 110 w 110"/>
                  <a:gd name="T7" fmla="*/ 85 h 111"/>
                  <a:gd name="T8" fmla="*/ 69 w 110"/>
                  <a:gd name="T9" fmla="*/ 42 h 111"/>
                  <a:gd name="T10" fmla="*/ 27 w 110"/>
                  <a:gd name="T11" fmla="*/ 0 h 111"/>
                  <a:gd name="T12" fmla="*/ 0 w 110"/>
                  <a:gd name="T13" fmla="*/ 2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0" y="26"/>
                    </a:moveTo>
                    <a:lnTo>
                      <a:pt x="41" y="68"/>
                    </a:lnTo>
                    <a:lnTo>
                      <a:pt x="82" y="111"/>
                    </a:lnTo>
                    <a:lnTo>
                      <a:pt x="110" y="85"/>
                    </a:lnTo>
                    <a:lnTo>
                      <a:pt x="69" y="42"/>
                    </a:lnTo>
                    <a:lnTo>
                      <a:pt x="2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" name="Freeform 1646"/>
              <p:cNvSpPr>
                <a:spLocks/>
              </p:cNvSpPr>
              <p:nvPr/>
            </p:nvSpPr>
            <p:spPr bwMode="auto">
              <a:xfrm>
                <a:off x="5940" y="3775"/>
                <a:ext cx="22" cy="22"/>
              </a:xfrm>
              <a:custGeom>
                <a:avLst/>
                <a:gdLst>
                  <a:gd name="T0" fmla="*/ 0 w 110"/>
                  <a:gd name="T1" fmla="*/ 26 h 111"/>
                  <a:gd name="T2" fmla="*/ 41 w 110"/>
                  <a:gd name="T3" fmla="*/ 68 h 111"/>
                  <a:gd name="T4" fmla="*/ 82 w 110"/>
                  <a:gd name="T5" fmla="*/ 111 h 111"/>
                  <a:gd name="T6" fmla="*/ 110 w 110"/>
                  <a:gd name="T7" fmla="*/ 85 h 111"/>
                  <a:gd name="T8" fmla="*/ 69 w 110"/>
                  <a:gd name="T9" fmla="*/ 42 h 111"/>
                  <a:gd name="T10" fmla="*/ 27 w 110"/>
                  <a:gd name="T11" fmla="*/ 0 h 111"/>
                  <a:gd name="T12" fmla="*/ 0 w 110"/>
                  <a:gd name="T13" fmla="*/ 2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0" y="26"/>
                    </a:moveTo>
                    <a:lnTo>
                      <a:pt x="41" y="68"/>
                    </a:lnTo>
                    <a:lnTo>
                      <a:pt x="82" y="111"/>
                    </a:lnTo>
                    <a:lnTo>
                      <a:pt x="110" y="85"/>
                    </a:lnTo>
                    <a:lnTo>
                      <a:pt x="69" y="42"/>
                    </a:lnTo>
                    <a:lnTo>
                      <a:pt x="27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" name="Freeform 1647"/>
              <p:cNvSpPr>
                <a:spLocks/>
              </p:cNvSpPr>
              <p:nvPr/>
            </p:nvSpPr>
            <p:spPr bwMode="auto">
              <a:xfrm>
                <a:off x="5954" y="3784"/>
                <a:ext cx="8" cy="8"/>
              </a:xfrm>
              <a:custGeom>
                <a:avLst/>
                <a:gdLst>
                  <a:gd name="T0" fmla="*/ 0 w 43"/>
                  <a:gd name="T1" fmla="*/ 0 h 43"/>
                  <a:gd name="T2" fmla="*/ 41 w 43"/>
                  <a:gd name="T3" fmla="*/ 43 h 43"/>
                  <a:gd name="T4" fmla="*/ 43 w 43"/>
                  <a:gd name="T5" fmla="*/ 40 h 43"/>
                  <a:gd name="T6" fmla="*/ 0 w 43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lnTo>
                      <a:pt x="41" y="43"/>
                    </a:lnTo>
                    <a:lnTo>
                      <a:pt x="43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" name="Line 1648"/>
              <p:cNvSpPr>
                <a:spLocks noChangeShapeType="1"/>
              </p:cNvSpPr>
              <p:nvPr/>
            </p:nvSpPr>
            <p:spPr bwMode="auto">
              <a:xfrm flipV="1">
                <a:off x="5962" y="3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" name="Freeform 1649"/>
              <p:cNvSpPr>
                <a:spLocks/>
              </p:cNvSpPr>
              <p:nvPr/>
            </p:nvSpPr>
            <p:spPr bwMode="auto">
              <a:xfrm>
                <a:off x="5945" y="3770"/>
                <a:ext cx="23" cy="22"/>
              </a:xfrm>
              <a:custGeom>
                <a:avLst/>
                <a:gdLst>
                  <a:gd name="T0" fmla="*/ 0 w 113"/>
                  <a:gd name="T1" fmla="*/ 28 h 108"/>
                  <a:gd name="T2" fmla="*/ 44 w 113"/>
                  <a:gd name="T3" fmla="*/ 68 h 108"/>
                  <a:gd name="T4" fmla="*/ 87 w 113"/>
                  <a:gd name="T5" fmla="*/ 108 h 108"/>
                  <a:gd name="T6" fmla="*/ 113 w 113"/>
                  <a:gd name="T7" fmla="*/ 81 h 108"/>
                  <a:gd name="T8" fmla="*/ 69 w 113"/>
                  <a:gd name="T9" fmla="*/ 40 h 108"/>
                  <a:gd name="T10" fmla="*/ 25 w 113"/>
                  <a:gd name="T11" fmla="*/ 0 h 108"/>
                  <a:gd name="T12" fmla="*/ 0 w 113"/>
                  <a:gd name="T13" fmla="*/ 2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8"/>
                    </a:move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1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" name="Freeform 1650"/>
              <p:cNvSpPr>
                <a:spLocks/>
              </p:cNvSpPr>
              <p:nvPr/>
            </p:nvSpPr>
            <p:spPr bwMode="auto">
              <a:xfrm>
                <a:off x="5945" y="3770"/>
                <a:ext cx="23" cy="22"/>
              </a:xfrm>
              <a:custGeom>
                <a:avLst/>
                <a:gdLst>
                  <a:gd name="T0" fmla="*/ 0 w 113"/>
                  <a:gd name="T1" fmla="*/ 28 h 108"/>
                  <a:gd name="T2" fmla="*/ 44 w 113"/>
                  <a:gd name="T3" fmla="*/ 68 h 108"/>
                  <a:gd name="T4" fmla="*/ 87 w 113"/>
                  <a:gd name="T5" fmla="*/ 108 h 108"/>
                  <a:gd name="T6" fmla="*/ 113 w 113"/>
                  <a:gd name="T7" fmla="*/ 81 h 108"/>
                  <a:gd name="T8" fmla="*/ 69 w 113"/>
                  <a:gd name="T9" fmla="*/ 40 h 108"/>
                  <a:gd name="T10" fmla="*/ 25 w 113"/>
                  <a:gd name="T11" fmla="*/ 0 h 108"/>
                  <a:gd name="T12" fmla="*/ 0 w 113"/>
                  <a:gd name="T13" fmla="*/ 2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8"/>
                    </a:move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1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" name="Freeform 1651"/>
              <p:cNvSpPr>
                <a:spLocks/>
              </p:cNvSpPr>
              <p:nvPr/>
            </p:nvSpPr>
            <p:spPr bwMode="auto">
              <a:xfrm>
                <a:off x="5950" y="3765"/>
                <a:ext cx="23" cy="21"/>
              </a:xfrm>
              <a:custGeom>
                <a:avLst/>
                <a:gdLst>
                  <a:gd name="T0" fmla="*/ 0 w 113"/>
                  <a:gd name="T1" fmla="*/ 27 h 108"/>
                  <a:gd name="T2" fmla="*/ 44 w 113"/>
                  <a:gd name="T3" fmla="*/ 67 h 108"/>
                  <a:gd name="T4" fmla="*/ 88 w 113"/>
                  <a:gd name="T5" fmla="*/ 108 h 108"/>
                  <a:gd name="T6" fmla="*/ 113 w 113"/>
                  <a:gd name="T7" fmla="*/ 80 h 108"/>
                  <a:gd name="T8" fmla="*/ 69 w 113"/>
                  <a:gd name="T9" fmla="*/ 40 h 108"/>
                  <a:gd name="T10" fmla="*/ 26 w 113"/>
                  <a:gd name="T11" fmla="*/ 0 h 108"/>
                  <a:gd name="T12" fmla="*/ 0 w 113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7"/>
                    </a:moveTo>
                    <a:lnTo>
                      <a:pt x="44" y="67"/>
                    </a:lnTo>
                    <a:lnTo>
                      <a:pt x="88" y="108"/>
                    </a:lnTo>
                    <a:lnTo>
                      <a:pt x="113" y="80"/>
                    </a:lnTo>
                    <a:lnTo>
                      <a:pt x="69" y="40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" name="Freeform 1652"/>
              <p:cNvSpPr>
                <a:spLocks/>
              </p:cNvSpPr>
              <p:nvPr/>
            </p:nvSpPr>
            <p:spPr bwMode="auto">
              <a:xfrm>
                <a:off x="5950" y="3765"/>
                <a:ext cx="23" cy="21"/>
              </a:xfrm>
              <a:custGeom>
                <a:avLst/>
                <a:gdLst>
                  <a:gd name="T0" fmla="*/ 0 w 113"/>
                  <a:gd name="T1" fmla="*/ 27 h 108"/>
                  <a:gd name="T2" fmla="*/ 44 w 113"/>
                  <a:gd name="T3" fmla="*/ 67 h 108"/>
                  <a:gd name="T4" fmla="*/ 88 w 113"/>
                  <a:gd name="T5" fmla="*/ 108 h 108"/>
                  <a:gd name="T6" fmla="*/ 113 w 113"/>
                  <a:gd name="T7" fmla="*/ 80 h 108"/>
                  <a:gd name="T8" fmla="*/ 69 w 113"/>
                  <a:gd name="T9" fmla="*/ 40 h 108"/>
                  <a:gd name="T10" fmla="*/ 26 w 113"/>
                  <a:gd name="T11" fmla="*/ 0 h 108"/>
                  <a:gd name="T12" fmla="*/ 0 w 113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7"/>
                    </a:moveTo>
                    <a:lnTo>
                      <a:pt x="44" y="67"/>
                    </a:lnTo>
                    <a:lnTo>
                      <a:pt x="88" y="108"/>
                    </a:lnTo>
                    <a:lnTo>
                      <a:pt x="113" y="80"/>
                    </a:lnTo>
                    <a:lnTo>
                      <a:pt x="69" y="40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5" name="Freeform 1653"/>
              <p:cNvSpPr>
                <a:spLocks/>
              </p:cNvSpPr>
              <p:nvPr/>
            </p:nvSpPr>
            <p:spPr bwMode="auto">
              <a:xfrm>
                <a:off x="5964" y="3773"/>
                <a:ext cx="9" cy="8"/>
              </a:xfrm>
              <a:custGeom>
                <a:avLst/>
                <a:gdLst>
                  <a:gd name="T0" fmla="*/ 0 w 47"/>
                  <a:gd name="T1" fmla="*/ 0 h 40"/>
                  <a:gd name="T2" fmla="*/ 44 w 47"/>
                  <a:gd name="T3" fmla="*/ 40 h 40"/>
                  <a:gd name="T4" fmla="*/ 47 w 47"/>
                  <a:gd name="T5" fmla="*/ 35 h 40"/>
                  <a:gd name="T6" fmla="*/ 0 w 4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0">
                    <a:moveTo>
                      <a:pt x="0" y="0"/>
                    </a:moveTo>
                    <a:lnTo>
                      <a:pt x="44" y="40"/>
                    </a:lnTo>
                    <a:lnTo>
                      <a:pt x="4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" name="Line 1654"/>
              <p:cNvSpPr>
                <a:spLocks noChangeShapeType="1"/>
              </p:cNvSpPr>
              <p:nvPr/>
            </p:nvSpPr>
            <p:spPr bwMode="auto">
              <a:xfrm flipV="1">
                <a:off x="5973" y="3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" name="Freeform 1655"/>
              <p:cNvSpPr>
                <a:spLocks/>
              </p:cNvSpPr>
              <p:nvPr/>
            </p:nvSpPr>
            <p:spPr bwMode="auto">
              <a:xfrm>
                <a:off x="5954" y="3759"/>
                <a:ext cx="24" cy="21"/>
              </a:xfrm>
              <a:custGeom>
                <a:avLst/>
                <a:gdLst>
                  <a:gd name="T0" fmla="*/ 0 w 117"/>
                  <a:gd name="T1" fmla="*/ 30 h 101"/>
                  <a:gd name="T2" fmla="*/ 47 w 117"/>
                  <a:gd name="T3" fmla="*/ 66 h 101"/>
                  <a:gd name="T4" fmla="*/ 94 w 117"/>
                  <a:gd name="T5" fmla="*/ 101 h 101"/>
                  <a:gd name="T6" fmla="*/ 117 w 117"/>
                  <a:gd name="T7" fmla="*/ 72 h 101"/>
                  <a:gd name="T8" fmla="*/ 70 w 117"/>
                  <a:gd name="T9" fmla="*/ 36 h 101"/>
                  <a:gd name="T10" fmla="*/ 23 w 117"/>
                  <a:gd name="T11" fmla="*/ 0 h 101"/>
                  <a:gd name="T12" fmla="*/ 0 w 117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0" y="30"/>
                    </a:moveTo>
                    <a:lnTo>
                      <a:pt x="47" y="66"/>
                    </a:lnTo>
                    <a:lnTo>
                      <a:pt x="94" y="101"/>
                    </a:lnTo>
                    <a:lnTo>
                      <a:pt x="117" y="72"/>
                    </a:ln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" name="Freeform 1656"/>
              <p:cNvSpPr>
                <a:spLocks/>
              </p:cNvSpPr>
              <p:nvPr/>
            </p:nvSpPr>
            <p:spPr bwMode="auto">
              <a:xfrm>
                <a:off x="5954" y="3759"/>
                <a:ext cx="24" cy="21"/>
              </a:xfrm>
              <a:custGeom>
                <a:avLst/>
                <a:gdLst>
                  <a:gd name="T0" fmla="*/ 0 w 117"/>
                  <a:gd name="T1" fmla="*/ 30 h 101"/>
                  <a:gd name="T2" fmla="*/ 47 w 117"/>
                  <a:gd name="T3" fmla="*/ 66 h 101"/>
                  <a:gd name="T4" fmla="*/ 94 w 117"/>
                  <a:gd name="T5" fmla="*/ 101 h 101"/>
                  <a:gd name="T6" fmla="*/ 117 w 117"/>
                  <a:gd name="T7" fmla="*/ 72 h 101"/>
                  <a:gd name="T8" fmla="*/ 70 w 117"/>
                  <a:gd name="T9" fmla="*/ 36 h 101"/>
                  <a:gd name="T10" fmla="*/ 23 w 117"/>
                  <a:gd name="T11" fmla="*/ 0 h 101"/>
                  <a:gd name="T12" fmla="*/ 0 w 117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0" y="30"/>
                    </a:moveTo>
                    <a:lnTo>
                      <a:pt x="47" y="66"/>
                    </a:lnTo>
                    <a:lnTo>
                      <a:pt x="94" y="101"/>
                    </a:lnTo>
                    <a:lnTo>
                      <a:pt x="117" y="72"/>
                    </a:ln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" name="Freeform 1657"/>
              <p:cNvSpPr>
                <a:spLocks/>
              </p:cNvSpPr>
              <p:nvPr/>
            </p:nvSpPr>
            <p:spPr bwMode="auto">
              <a:xfrm>
                <a:off x="5968" y="3767"/>
                <a:ext cx="10" cy="7"/>
              </a:xfrm>
              <a:custGeom>
                <a:avLst/>
                <a:gdLst>
                  <a:gd name="T0" fmla="*/ 0 w 48"/>
                  <a:gd name="T1" fmla="*/ 0 h 36"/>
                  <a:gd name="T2" fmla="*/ 47 w 48"/>
                  <a:gd name="T3" fmla="*/ 36 h 36"/>
                  <a:gd name="T4" fmla="*/ 48 w 48"/>
                  <a:gd name="T5" fmla="*/ 34 h 36"/>
                  <a:gd name="T6" fmla="*/ 0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0"/>
                    </a:moveTo>
                    <a:lnTo>
                      <a:pt x="47" y="36"/>
                    </a:lnTo>
                    <a:lnTo>
                      <a:pt x="48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0" name="Line 1658"/>
              <p:cNvSpPr>
                <a:spLocks noChangeShapeType="1"/>
              </p:cNvSpPr>
              <p:nvPr/>
            </p:nvSpPr>
            <p:spPr bwMode="auto">
              <a:xfrm flipV="1">
                <a:off x="5978" y="37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" name="Freeform 1659"/>
              <p:cNvSpPr>
                <a:spLocks/>
              </p:cNvSpPr>
              <p:nvPr/>
            </p:nvSpPr>
            <p:spPr bwMode="auto">
              <a:xfrm>
                <a:off x="5959" y="3753"/>
                <a:ext cx="23" cy="20"/>
              </a:xfrm>
              <a:custGeom>
                <a:avLst/>
                <a:gdLst>
                  <a:gd name="T0" fmla="*/ 0 w 118"/>
                  <a:gd name="T1" fmla="*/ 31 h 100"/>
                  <a:gd name="T2" fmla="*/ 48 w 118"/>
                  <a:gd name="T3" fmla="*/ 66 h 100"/>
                  <a:gd name="T4" fmla="*/ 96 w 118"/>
                  <a:gd name="T5" fmla="*/ 100 h 100"/>
                  <a:gd name="T6" fmla="*/ 118 w 118"/>
                  <a:gd name="T7" fmla="*/ 69 h 100"/>
                  <a:gd name="T8" fmla="*/ 70 w 118"/>
                  <a:gd name="T9" fmla="*/ 35 h 100"/>
                  <a:gd name="T10" fmla="*/ 22 w 118"/>
                  <a:gd name="T11" fmla="*/ 0 h 100"/>
                  <a:gd name="T12" fmla="*/ 0 w 118"/>
                  <a:gd name="T13" fmla="*/ 3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0" y="31"/>
                    </a:moveTo>
                    <a:lnTo>
                      <a:pt x="48" y="66"/>
                    </a:lnTo>
                    <a:lnTo>
                      <a:pt x="96" y="100"/>
                    </a:lnTo>
                    <a:lnTo>
                      <a:pt x="118" y="69"/>
                    </a:ln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" name="Freeform 1660"/>
              <p:cNvSpPr>
                <a:spLocks/>
              </p:cNvSpPr>
              <p:nvPr/>
            </p:nvSpPr>
            <p:spPr bwMode="auto">
              <a:xfrm>
                <a:off x="5959" y="3753"/>
                <a:ext cx="23" cy="20"/>
              </a:xfrm>
              <a:custGeom>
                <a:avLst/>
                <a:gdLst>
                  <a:gd name="T0" fmla="*/ 0 w 118"/>
                  <a:gd name="T1" fmla="*/ 31 h 100"/>
                  <a:gd name="T2" fmla="*/ 48 w 118"/>
                  <a:gd name="T3" fmla="*/ 66 h 100"/>
                  <a:gd name="T4" fmla="*/ 96 w 118"/>
                  <a:gd name="T5" fmla="*/ 100 h 100"/>
                  <a:gd name="T6" fmla="*/ 118 w 118"/>
                  <a:gd name="T7" fmla="*/ 69 h 100"/>
                  <a:gd name="T8" fmla="*/ 70 w 118"/>
                  <a:gd name="T9" fmla="*/ 35 h 100"/>
                  <a:gd name="T10" fmla="*/ 22 w 118"/>
                  <a:gd name="T11" fmla="*/ 0 h 100"/>
                  <a:gd name="T12" fmla="*/ 0 w 118"/>
                  <a:gd name="T13" fmla="*/ 3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0" y="31"/>
                    </a:moveTo>
                    <a:lnTo>
                      <a:pt x="48" y="66"/>
                    </a:lnTo>
                    <a:lnTo>
                      <a:pt x="96" y="100"/>
                    </a:lnTo>
                    <a:lnTo>
                      <a:pt x="118" y="69"/>
                    </a:ln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" name="Freeform 1661"/>
              <p:cNvSpPr>
                <a:spLocks/>
              </p:cNvSpPr>
              <p:nvPr/>
            </p:nvSpPr>
            <p:spPr bwMode="auto">
              <a:xfrm>
                <a:off x="5973" y="3760"/>
                <a:ext cx="10" cy="7"/>
              </a:xfrm>
              <a:custGeom>
                <a:avLst/>
                <a:gdLst>
                  <a:gd name="T0" fmla="*/ 0 w 49"/>
                  <a:gd name="T1" fmla="*/ 0 h 34"/>
                  <a:gd name="T2" fmla="*/ 48 w 49"/>
                  <a:gd name="T3" fmla="*/ 34 h 34"/>
                  <a:gd name="T4" fmla="*/ 49 w 49"/>
                  <a:gd name="T5" fmla="*/ 32 h 34"/>
                  <a:gd name="T6" fmla="*/ 0 w 49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4">
                    <a:moveTo>
                      <a:pt x="0" y="0"/>
                    </a:moveTo>
                    <a:lnTo>
                      <a:pt x="48" y="34"/>
                    </a:lnTo>
                    <a:lnTo>
                      <a:pt x="49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" name="Line 1662"/>
              <p:cNvSpPr>
                <a:spLocks noChangeShapeType="1"/>
              </p:cNvSpPr>
              <p:nvPr/>
            </p:nvSpPr>
            <p:spPr bwMode="auto">
              <a:xfrm flipV="1">
                <a:off x="5982" y="37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5" name="Freeform 1663"/>
              <p:cNvSpPr>
                <a:spLocks/>
              </p:cNvSpPr>
              <p:nvPr/>
            </p:nvSpPr>
            <p:spPr bwMode="auto">
              <a:xfrm>
                <a:off x="5963" y="3748"/>
                <a:ext cx="24" cy="19"/>
              </a:xfrm>
              <a:custGeom>
                <a:avLst/>
                <a:gdLst>
                  <a:gd name="T0" fmla="*/ 0 w 119"/>
                  <a:gd name="T1" fmla="*/ 32 h 96"/>
                  <a:gd name="T2" fmla="*/ 49 w 119"/>
                  <a:gd name="T3" fmla="*/ 64 h 96"/>
                  <a:gd name="T4" fmla="*/ 98 w 119"/>
                  <a:gd name="T5" fmla="*/ 96 h 96"/>
                  <a:gd name="T6" fmla="*/ 119 w 119"/>
                  <a:gd name="T7" fmla="*/ 64 h 96"/>
                  <a:gd name="T8" fmla="*/ 70 w 119"/>
                  <a:gd name="T9" fmla="*/ 32 h 96"/>
                  <a:gd name="T10" fmla="*/ 20 w 119"/>
                  <a:gd name="T11" fmla="*/ 0 h 96"/>
                  <a:gd name="T12" fmla="*/ 0 w 119"/>
                  <a:gd name="T13" fmla="*/ 3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0" y="32"/>
                    </a:moveTo>
                    <a:lnTo>
                      <a:pt x="49" y="64"/>
                    </a:lnTo>
                    <a:lnTo>
                      <a:pt x="98" y="96"/>
                    </a:lnTo>
                    <a:lnTo>
                      <a:pt x="119" y="64"/>
                    </a:ln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" name="Freeform 1664"/>
              <p:cNvSpPr>
                <a:spLocks/>
              </p:cNvSpPr>
              <p:nvPr/>
            </p:nvSpPr>
            <p:spPr bwMode="auto">
              <a:xfrm>
                <a:off x="5963" y="3748"/>
                <a:ext cx="24" cy="19"/>
              </a:xfrm>
              <a:custGeom>
                <a:avLst/>
                <a:gdLst>
                  <a:gd name="T0" fmla="*/ 0 w 119"/>
                  <a:gd name="T1" fmla="*/ 32 h 96"/>
                  <a:gd name="T2" fmla="*/ 49 w 119"/>
                  <a:gd name="T3" fmla="*/ 64 h 96"/>
                  <a:gd name="T4" fmla="*/ 98 w 119"/>
                  <a:gd name="T5" fmla="*/ 96 h 96"/>
                  <a:gd name="T6" fmla="*/ 119 w 119"/>
                  <a:gd name="T7" fmla="*/ 64 h 96"/>
                  <a:gd name="T8" fmla="*/ 70 w 119"/>
                  <a:gd name="T9" fmla="*/ 32 h 96"/>
                  <a:gd name="T10" fmla="*/ 20 w 119"/>
                  <a:gd name="T11" fmla="*/ 0 h 96"/>
                  <a:gd name="T12" fmla="*/ 0 w 119"/>
                  <a:gd name="T13" fmla="*/ 3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0" y="32"/>
                    </a:moveTo>
                    <a:lnTo>
                      <a:pt x="49" y="64"/>
                    </a:lnTo>
                    <a:lnTo>
                      <a:pt x="98" y="96"/>
                    </a:lnTo>
                    <a:lnTo>
                      <a:pt x="119" y="64"/>
                    </a:ln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" name="Freeform 1665"/>
              <p:cNvSpPr>
                <a:spLocks/>
              </p:cNvSpPr>
              <p:nvPr/>
            </p:nvSpPr>
            <p:spPr bwMode="auto">
              <a:xfrm>
                <a:off x="5977" y="3754"/>
                <a:ext cx="10" cy="6"/>
              </a:xfrm>
              <a:custGeom>
                <a:avLst/>
                <a:gdLst>
                  <a:gd name="T0" fmla="*/ 0 w 51"/>
                  <a:gd name="T1" fmla="*/ 0 h 32"/>
                  <a:gd name="T2" fmla="*/ 49 w 51"/>
                  <a:gd name="T3" fmla="*/ 32 h 32"/>
                  <a:gd name="T4" fmla="*/ 51 w 51"/>
                  <a:gd name="T5" fmla="*/ 28 h 32"/>
                  <a:gd name="T6" fmla="*/ 0 w 5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0"/>
                    </a:moveTo>
                    <a:lnTo>
                      <a:pt x="49" y="32"/>
                    </a:lnTo>
                    <a:lnTo>
                      <a:pt x="51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" name="Line 1666"/>
              <p:cNvSpPr>
                <a:spLocks noChangeShapeType="1"/>
              </p:cNvSpPr>
              <p:nvPr/>
            </p:nvSpPr>
            <p:spPr bwMode="auto">
              <a:xfrm flipV="1">
                <a:off x="5987" y="3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" name="Freeform 1667"/>
              <p:cNvSpPr>
                <a:spLocks/>
              </p:cNvSpPr>
              <p:nvPr/>
            </p:nvSpPr>
            <p:spPr bwMode="auto">
              <a:xfrm>
                <a:off x="5967" y="3742"/>
                <a:ext cx="24" cy="18"/>
              </a:xfrm>
              <a:custGeom>
                <a:avLst/>
                <a:gdLst>
                  <a:gd name="T0" fmla="*/ 0 w 122"/>
                  <a:gd name="T1" fmla="*/ 33 h 90"/>
                  <a:gd name="T2" fmla="*/ 52 w 122"/>
                  <a:gd name="T3" fmla="*/ 62 h 90"/>
                  <a:gd name="T4" fmla="*/ 103 w 122"/>
                  <a:gd name="T5" fmla="*/ 90 h 90"/>
                  <a:gd name="T6" fmla="*/ 122 w 122"/>
                  <a:gd name="T7" fmla="*/ 57 h 90"/>
                  <a:gd name="T8" fmla="*/ 70 w 122"/>
                  <a:gd name="T9" fmla="*/ 28 h 90"/>
                  <a:gd name="T10" fmla="*/ 18 w 122"/>
                  <a:gd name="T11" fmla="*/ 0 h 90"/>
                  <a:gd name="T12" fmla="*/ 0 w 122"/>
                  <a:gd name="T13" fmla="*/ 3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0">
                    <a:moveTo>
                      <a:pt x="0" y="33"/>
                    </a:moveTo>
                    <a:lnTo>
                      <a:pt x="52" y="62"/>
                    </a:lnTo>
                    <a:lnTo>
                      <a:pt x="103" y="90"/>
                    </a:lnTo>
                    <a:lnTo>
                      <a:pt x="122" y="57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0" name="Freeform 1668"/>
              <p:cNvSpPr>
                <a:spLocks/>
              </p:cNvSpPr>
              <p:nvPr/>
            </p:nvSpPr>
            <p:spPr bwMode="auto">
              <a:xfrm>
                <a:off x="5967" y="3742"/>
                <a:ext cx="24" cy="18"/>
              </a:xfrm>
              <a:custGeom>
                <a:avLst/>
                <a:gdLst>
                  <a:gd name="T0" fmla="*/ 0 w 122"/>
                  <a:gd name="T1" fmla="*/ 33 h 90"/>
                  <a:gd name="T2" fmla="*/ 52 w 122"/>
                  <a:gd name="T3" fmla="*/ 62 h 90"/>
                  <a:gd name="T4" fmla="*/ 103 w 122"/>
                  <a:gd name="T5" fmla="*/ 90 h 90"/>
                  <a:gd name="T6" fmla="*/ 122 w 122"/>
                  <a:gd name="T7" fmla="*/ 57 h 90"/>
                  <a:gd name="T8" fmla="*/ 70 w 122"/>
                  <a:gd name="T9" fmla="*/ 28 h 90"/>
                  <a:gd name="T10" fmla="*/ 18 w 122"/>
                  <a:gd name="T11" fmla="*/ 0 h 90"/>
                  <a:gd name="T12" fmla="*/ 0 w 122"/>
                  <a:gd name="T13" fmla="*/ 3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0">
                    <a:moveTo>
                      <a:pt x="0" y="33"/>
                    </a:moveTo>
                    <a:lnTo>
                      <a:pt x="52" y="62"/>
                    </a:lnTo>
                    <a:lnTo>
                      <a:pt x="103" y="90"/>
                    </a:lnTo>
                    <a:lnTo>
                      <a:pt x="122" y="57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" name="Freeform 1669"/>
              <p:cNvSpPr>
                <a:spLocks/>
              </p:cNvSpPr>
              <p:nvPr/>
            </p:nvSpPr>
            <p:spPr bwMode="auto">
              <a:xfrm>
                <a:off x="5981" y="3747"/>
                <a:ext cx="10" cy="6"/>
              </a:xfrm>
              <a:custGeom>
                <a:avLst/>
                <a:gdLst>
                  <a:gd name="T0" fmla="*/ 0 w 53"/>
                  <a:gd name="T1" fmla="*/ 0 h 29"/>
                  <a:gd name="T2" fmla="*/ 52 w 53"/>
                  <a:gd name="T3" fmla="*/ 29 h 29"/>
                  <a:gd name="T4" fmla="*/ 53 w 53"/>
                  <a:gd name="T5" fmla="*/ 28 h 29"/>
                  <a:gd name="T6" fmla="*/ 0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0" y="0"/>
                    </a:moveTo>
                    <a:lnTo>
                      <a:pt x="52" y="29"/>
                    </a:lnTo>
                    <a:lnTo>
                      <a:pt x="5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" name="Line 1670"/>
              <p:cNvSpPr>
                <a:spLocks noChangeShapeType="1"/>
              </p:cNvSpPr>
              <p:nvPr/>
            </p:nvSpPr>
            <p:spPr bwMode="auto">
              <a:xfrm flipV="1">
                <a:off x="5991" y="37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" name="Freeform 1671"/>
              <p:cNvSpPr>
                <a:spLocks/>
              </p:cNvSpPr>
              <p:nvPr/>
            </p:nvSpPr>
            <p:spPr bwMode="auto">
              <a:xfrm>
                <a:off x="5970" y="3735"/>
                <a:ext cx="25" cy="18"/>
              </a:xfrm>
              <a:custGeom>
                <a:avLst/>
                <a:gdLst>
                  <a:gd name="T0" fmla="*/ 0 w 123"/>
                  <a:gd name="T1" fmla="*/ 34 h 89"/>
                  <a:gd name="T2" fmla="*/ 53 w 123"/>
                  <a:gd name="T3" fmla="*/ 61 h 89"/>
                  <a:gd name="T4" fmla="*/ 106 w 123"/>
                  <a:gd name="T5" fmla="*/ 89 h 89"/>
                  <a:gd name="T6" fmla="*/ 123 w 123"/>
                  <a:gd name="T7" fmla="*/ 56 h 89"/>
                  <a:gd name="T8" fmla="*/ 70 w 123"/>
                  <a:gd name="T9" fmla="*/ 28 h 89"/>
                  <a:gd name="T10" fmla="*/ 18 w 123"/>
                  <a:gd name="T11" fmla="*/ 0 h 89"/>
                  <a:gd name="T12" fmla="*/ 0 w 123"/>
                  <a:gd name="T13" fmla="*/ 3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0" y="34"/>
                    </a:move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6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" name="Freeform 1672"/>
              <p:cNvSpPr>
                <a:spLocks/>
              </p:cNvSpPr>
              <p:nvPr/>
            </p:nvSpPr>
            <p:spPr bwMode="auto">
              <a:xfrm>
                <a:off x="5970" y="3735"/>
                <a:ext cx="25" cy="18"/>
              </a:xfrm>
              <a:custGeom>
                <a:avLst/>
                <a:gdLst>
                  <a:gd name="T0" fmla="*/ 0 w 123"/>
                  <a:gd name="T1" fmla="*/ 34 h 89"/>
                  <a:gd name="T2" fmla="*/ 53 w 123"/>
                  <a:gd name="T3" fmla="*/ 61 h 89"/>
                  <a:gd name="T4" fmla="*/ 106 w 123"/>
                  <a:gd name="T5" fmla="*/ 89 h 89"/>
                  <a:gd name="T6" fmla="*/ 123 w 123"/>
                  <a:gd name="T7" fmla="*/ 56 h 89"/>
                  <a:gd name="T8" fmla="*/ 70 w 123"/>
                  <a:gd name="T9" fmla="*/ 28 h 89"/>
                  <a:gd name="T10" fmla="*/ 18 w 123"/>
                  <a:gd name="T11" fmla="*/ 0 h 89"/>
                  <a:gd name="T12" fmla="*/ 0 w 123"/>
                  <a:gd name="T13" fmla="*/ 3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0" y="34"/>
                    </a:move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6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5" name="Freeform 1673"/>
              <p:cNvSpPr>
                <a:spLocks/>
              </p:cNvSpPr>
              <p:nvPr/>
            </p:nvSpPr>
            <p:spPr bwMode="auto">
              <a:xfrm>
                <a:off x="5984" y="3741"/>
                <a:ext cx="11" cy="5"/>
              </a:xfrm>
              <a:custGeom>
                <a:avLst/>
                <a:gdLst>
                  <a:gd name="T0" fmla="*/ 0 w 54"/>
                  <a:gd name="T1" fmla="*/ 0 h 28"/>
                  <a:gd name="T2" fmla="*/ 53 w 54"/>
                  <a:gd name="T3" fmla="*/ 28 h 28"/>
                  <a:gd name="T4" fmla="*/ 54 w 54"/>
                  <a:gd name="T5" fmla="*/ 23 h 28"/>
                  <a:gd name="T6" fmla="*/ 0 w 54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0" y="0"/>
                    </a:moveTo>
                    <a:lnTo>
                      <a:pt x="53" y="28"/>
                    </a:lnTo>
                    <a:lnTo>
                      <a:pt x="5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6" name="Line 1674"/>
              <p:cNvSpPr>
                <a:spLocks noChangeShapeType="1"/>
              </p:cNvSpPr>
              <p:nvPr/>
            </p:nvSpPr>
            <p:spPr bwMode="auto">
              <a:xfrm flipV="1">
                <a:off x="5995" y="37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" name="Freeform 1675"/>
              <p:cNvSpPr>
                <a:spLocks/>
              </p:cNvSpPr>
              <p:nvPr/>
            </p:nvSpPr>
            <p:spPr bwMode="auto">
              <a:xfrm>
                <a:off x="5973" y="3729"/>
                <a:ext cx="25" cy="16"/>
              </a:xfrm>
              <a:custGeom>
                <a:avLst/>
                <a:gdLst>
                  <a:gd name="T0" fmla="*/ 0 w 123"/>
                  <a:gd name="T1" fmla="*/ 34 h 80"/>
                  <a:gd name="T2" fmla="*/ 54 w 123"/>
                  <a:gd name="T3" fmla="*/ 57 h 80"/>
                  <a:gd name="T4" fmla="*/ 108 w 123"/>
                  <a:gd name="T5" fmla="*/ 80 h 80"/>
                  <a:gd name="T6" fmla="*/ 123 w 123"/>
                  <a:gd name="T7" fmla="*/ 46 h 80"/>
                  <a:gd name="T8" fmla="*/ 69 w 123"/>
                  <a:gd name="T9" fmla="*/ 23 h 80"/>
                  <a:gd name="T10" fmla="*/ 15 w 123"/>
                  <a:gd name="T11" fmla="*/ 0 h 80"/>
                  <a:gd name="T12" fmla="*/ 0 w 123"/>
                  <a:gd name="T13" fmla="*/ 3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0" y="34"/>
                    </a:moveTo>
                    <a:lnTo>
                      <a:pt x="54" y="57"/>
                    </a:lnTo>
                    <a:lnTo>
                      <a:pt x="108" y="80"/>
                    </a:lnTo>
                    <a:lnTo>
                      <a:pt x="123" y="46"/>
                    </a:lnTo>
                    <a:lnTo>
                      <a:pt x="69" y="23"/>
                    </a:lnTo>
                    <a:lnTo>
                      <a:pt x="15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" name="Freeform 1676"/>
              <p:cNvSpPr>
                <a:spLocks/>
              </p:cNvSpPr>
              <p:nvPr/>
            </p:nvSpPr>
            <p:spPr bwMode="auto">
              <a:xfrm>
                <a:off x="5973" y="3729"/>
                <a:ext cx="25" cy="16"/>
              </a:xfrm>
              <a:custGeom>
                <a:avLst/>
                <a:gdLst>
                  <a:gd name="T0" fmla="*/ 0 w 123"/>
                  <a:gd name="T1" fmla="*/ 34 h 80"/>
                  <a:gd name="T2" fmla="*/ 54 w 123"/>
                  <a:gd name="T3" fmla="*/ 57 h 80"/>
                  <a:gd name="T4" fmla="*/ 108 w 123"/>
                  <a:gd name="T5" fmla="*/ 80 h 80"/>
                  <a:gd name="T6" fmla="*/ 123 w 123"/>
                  <a:gd name="T7" fmla="*/ 46 h 80"/>
                  <a:gd name="T8" fmla="*/ 69 w 123"/>
                  <a:gd name="T9" fmla="*/ 23 h 80"/>
                  <a:gd name="T10" fmla="*/ 15 w 123"/>
                  <a:gd name="T11" fmla="*/ 0 h 80"/>
                  <a:gd name="T12" fmla="*/ 0 w 123"/>
                  <a:gd name="T13" fmla="*/ 3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0" y="34"/>
                    </a:moveTo>
                    <a:lnTo>
                      <a:pt x="54" y="57"/>
                    </a:lnTo>
                    <a:lnTo>
                      <a:pt x="108" y="80"/>
                    </a:lnTo>
                    <a:lnTo>
                      <a:pt x="123" y="46"/>
                    </a:lnTo>
                    <a:lnTo>
                      <a:pt x="69" y="23"/>
                    </a:lnTo>
                    <a:lnTo>
                      <a:pt x="15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" name="Freeform 1677"/>
              <p:cNvSpPr>
                <a:spLocks/>
              </p:cNvSpPr>
              <p:nvPr/>
            </p:nvSpPr>
            <p:spPr bwMode="auto">
              <a:xfrm>
                <a:off x="5987" y="3734"/>
                <a:ext cx="11" cy="4"/>
              </a:xfrm>
              <a:custGeom>
                <a:avLst/>
                <a:gdLst>
                  <a:gd name="T0" fmla="*/ 0 w 56"/>
                  <a:gd name="T1" fmla="*/ 0 h 23"/>
                  <a:gd name="T2" fmla="*/ 54 w 56"/>
                  <a:gd name="T3" fmla="*/ 23 h 23"/>
                  <a:gd name="T4" fmla="*/ 56 w 56"/>
                  <a:gd name="T5" fmla="*/ 21 h 23"/>
                  <a:gd name="T6" fmla="*/ 0 w 5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3">
                    <a:moveTo>
                      <a:pt x="0" y="0"/>
                    </a:moveTo>
                    <a:lnTo>
                      <a:pt x="54" y="23"/>
                    </a:lnTo>
                    <a:lnTo>
                      <a:pt x="5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0" name="Line 1678"/>
              <p:cNvSpPr>
                <a:spLocks noChangeShapeType="1"/>
              </p:cNvSpPr>
              <p:nvPr/>
            </p:nvSpPr>
            <p:spPr bwMode="auto">
              <a:xfrm flipV="1">
                <a:off x="5998" y="3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" name="Freeform 1679"/>
              <p:cNvSpPr>
                <a:spLocks/>
              </p:cNvSpPr>
              <p:nvPr/>
            </p:nvSpPr>
            <p:spPr bwMode="auto">
              <a:xfrm>
                <a:off x="5976" y="3722"/>
                <a:ext cx="25" cy="16"/>
              </a:xfrm>
              <a:custGeom>
                <a:avLst/>
                <a:gdLst>
                  <a:gd name="T0" fmla="*/ 0 w 124"/>
                  <a:gd name="T1" fmla="*/ 36 h 79"/>
                  <a:gd name="T2" fmla="*/ 55 w 124"/>
                  <a:gd name="T3" fmla="*/ 58 h 79"/>
                  <a:gd name="T4" fmla="*/ 111 w 124"/>
                  <a:gd name="T5" fmla="*/ 79 h 79"/>
                  <a:gd name="T6" fmla="*/ 124 w 124"/>
                  <a:gd name="T7" fmla="*/ 44 h 79"/>
                  <a:gd name="T8" fmla="*/ 69 w 124"/>
                  <a:gd name="T9" fmla="*/ 22 h 79"/>
                  <a:gd name="T10" fmla="*/ 14 w 124"/>
                  <a:gd name="T11" fmla="*/ 0 h 79"/>
                  <a:gd name="T12" fmla="*/ 0 w 124"/>
                  <a:gd name="T13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6"/>
                    </a:moveTo>
                    <a:lnTo>
                      <a:pt x="55" y="58"/>
                    </a:lnTo>
                    <a:lnTo>
                      <a:pt x="111" y="79"/>
                    </a:lnTo>
                    <a:lnTo>
                      <a:pt x="124" y="44"/>
                    </a:ln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" name="Freeform 1680"/>
              <p:cNvSpPr>
                <a:spLocks/>
              </p:cNvSpPr>
              <p:nvPr/>
            </p:nvSpPr>
            <p:spPr bwMode="auto">
              <a:xfrm>
                <a:off x="5976" y="3722"/>
                <a:ext cx="25" cy="16"/>
              </a:xfrm>
              <a:custGeom>
                <a:avLst/>
                <a:gdLst>
                  <a:gd name="T0" fmla="*/ 0 w 124"/>
                  <a:gd name="T1" fmla="*/ 36 h 79"/>
                  <a:gd name="T2" fmla="*/ 55 w 124"/>
                  <a:gd name="T3" fmla="*/ 58 h 79"/>
                  <a:gd name="T4" fmla="*/ 111 w 124"/>
                  <a:gd name="T5" fmla="*/ 79 h 79"/>
                  <a:gd name="T6" fmla="*/ 124 w 124"/>
                  <a:gd name="T7" fmla="*/ 44 h 79"/>
                  <a:gd name="T8" fmla="*/ 69 w 124"/>
                  <a:gd name="T9" fmla="*/ 22 h 79"/>
                  <a:gd name="T10" fmla="*/ 14 w 124"/>
                  <a:gd name="T11" fmla="*/ 0 h 79"/>
                  <a:gd name="T12" fmla="*/ 0 w 124"/>
                  <a:gd name="T13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6"/>
                    </a:moveTo>
                    <a:lnTo>
                      <a:pt x="55" y="58"/>
                    </a:lnTo>
                    <a:lnTo>
                      <a:pt x="111" y="79"/>
                    </a:lnTo>
                    <a:lnTo>
                      <a:pt x="124" y="44"/>
                    </a:ln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" name="Freeform 1681"/>
              <p:cNvSpPr>
                <a:spLocks/>
              </p:cNvSpPr>
              <p:nvPr/>
            </p:nvSpPr>
            <p:spPr bwMode="auto">
              <a:xfrm>
                <a:off x="5990" y="3727"/>
                <a:ext cx="11" cy="4"/>
              </a:xfrm>
              <a:custGeom>
                <a:avLst/>
                <a:gdLst>
                  <a:gd name="T0" fmla="*/ 0 w 56"/>
                  <a:gd name="T1" fmla="*/ 0 h 22"/>
                  <a:gd name="T2" fmla="*/ 55 w 56"/>
                  <a:gd name="T3" fmla="*/ 22 h 22"/>
                  <a:gd name="T4" fmla="*/ 56 w 56"/>
                  <a:gd name="T5" fmla="*/ 18 h 22"/>
                  <a:gd name="T6" fmla="*/ 0 w 5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0" y="0"/>
                    </a:moveTo>
                    <a:lnTo>
                      <a:pt x="55" y="22"/>
                    </a:lnTo>
                    <a:lnTo>
                      <a:pt x="5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" name="Line 1682"/>
              <p:cNvSpPr>
                <a:spLocks noChangeShapeType="1"/>
              </p:cNvSpPr>
              <p:nvPr/>
            </p:nvSpPr>
            <p:spPr bwMode="auto">
              <a:xfrm flipV="1">
                <a:off x="6001" y="3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5" name="Freeform 1683"/>
              <p:cNvSpPr>
                <a:spLocks/>
              </p:cNvSpPr>
              <p:nvPr/>
            </p:nvSpPr>
            <p:spPr bwMode="auto">
              <a:xfrm>
                <a:off x="5979" y="3716"/>
                <a:ext cx="24" cy="14"/>
              </a:xfrm>
              <a:custGeom>
                <a:avLst/>
                <a:gdLst>
                  <a:gd name="T0" fmla="*/ 0 w 124"/>
                  <a:gd name="T1" fmla="*/ 36 h 72"/>
                  <a:gd name="T2" fmla="*/ 56 w 124"/>
                  <a:gd name="T3" fmla="*/ 54 h 72"/>
                  <a:gd name="T4" fmla="*/ 112 w 124"/>
                  <a:gd name="T5" fmla="*/ 72 h 72"/>
                  <a:gd name="T6" fmla="*/ 124 w 124"/>
                  <a:gd name="T7" fmla="*/ 37 h 72"/>
                  <a:gd name="T8" fmla="*/ 68 w 124"/>
                  <a:gd name="T9" fmla="*/ 18 h 72"/>
                  <a:gd name="T10" fmla="*/ 11 w 124"/>
                  <a:gd name="T11" fmla="*/ 0 h 72"/>
                  <a:gd name="T12" fmla="*/ 0 w 124"/>
                  <a:gd name="T1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0" y="36"/>
                    </a:moveTo>
                    <a:lnTo>
                      <a:pt x="56" y="54"/>
                    </a:lnTo>
                    <a:lnTo>
                      <a:pt x="112" y="72"/>
                    </a:lnTo>
                    <a:lnTo>
                      <a:pt x="124" y="37"/>
                    </a:lnTo>
                    <a:lnTo>
                      <a:pt x="68" y="18"/>
                    </a:lnTo>
                    <a:lnTo>
                      <a:pt x="1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" name="Freeform 1684"/>
              <p:cNvSpPr>
                <a:spLocks/>
              </p:cNvSpPr>
              <p:nvPr/>
            </p:nvSpPr>
            <p:spPr bwMode="auto">
              <a:xfrm>
                <a:off x="5979" y="3716"/>
                <a:ext cx="24" cy="14"/>
              </a:xfrm>
              <a:custGeom>
                <a:avLst/>
                <a:gdLst>
                  <a:gd name="T0" fmla="*/ 0 w 124"/>
                  <a:gd name="T1" fmla="*/ 36 h 72"/>
                  <a:gd name="T2" fmla="*/ 56 w 124"/>
                  <a:gd name="T3" fmla="*/ 54 h 72"/>
                  <a:gd name="T4" fmla="*/ 112 w 124"/>
                  <a:gd name="T5" fmla="*/ 72 h 72"/>
                  <a:gd name="T6" fmla="*/ 124 w 124"/>
                  <a:gd name="T7" fmla="*/ 37 h 72"/>
                  <a:gd name="T8" fmla="*/ 68 w 124"/>
                  <a:gd name="T9" fmla="*/ 18 h 72"/>
                  <a:gd name="T10" fmla="*/ 11 w 124"/>
                  <a:gd name="T11" fmla="*/ 0 h 72"/>
                  <a:gd name="T12" fmla="*/ 0 w 124"/>
                  <a:gd name="T1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0" y="36"/>
                    </a:moveTo>
                    <a:lnTo>
                      <a:pt x="56" y="54"/>
                    </a:lnTo>
                    <a:lnTo>
                      <a:pt x="112" y="72"/>
                    </a:lnTo>
                    <a:lnTo>
                      <a:pt x="124" y="37"/>
                    </a:lnTo>
                    <a:lnTo>
                      <a:pt x="68" y="18"/>
                    </a:lnTo>
                    <a:lnTo>
                      <a:pt x="11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" name="Freeform 1685"/>
              <p:cNvSpPr>
                <a:spLocks/>
              </p:cNvSpPr>
              <p:nvPr/>
            </p:nvSpPr>
            <p:spPr bwMode="auto">
              <a:xfrm>
                <a:off x="5992" y="3719"/>
                <a:ext cx="12" cy="4"/>
              </a:xfrm>
              <a:custGeom>
                <a:avLst/>
                <a:gdLst>
                  <a:gd name="T0" fmla="*/ 0 w 57"/>
                  <a:gd name="T1" fmla="*/ 0 h 19"/>
                  <a:gd name="T2" fmla="*/ 56 w 57"/>
                  <a:gd name="T3" fmla="*/ 19 h 19"/>
                  <a:gd name="T4" fmla="*/ 57 w 57"/>
                  <a:gd name="T5" fmla="*/ 16 h 19"/>
                  <a:gd name="T6" fmla="*/ 0 w 5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0" y="0"/>
                    </a:moveTo>
                    <a:lnTo>
                      <a:pt x="56" y="19"/>
                    </a:lnTo>
                    <a:lnTo>
                      <a:pt x="57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" name="Line 1686"/>
              <p:cNvSpPr>
                <a:spLocks noChangeShapeType="1"/>
              </p:cNvSpPr>
              <p:nvPr/>
            </p:nvSpPr>
            <p:spPr bwMode="auto">
              <a:xfrm flipV="1">
                <a:off x="6003" y="37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" name="Freeform 1687"/>
              <p:cNvSpPr>
                <a:spLocks/>
              </p:cNvSpPr>
              <p:nvPr/>
            </p:nvSpPr>
            <p:spPr bwMode="auto">
              <a:xfrm>
                <a:off x="5981" y="3709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8 w 125"/>
                  <a:gd name="T3" fmla="*/ 53 h 69"/>
                  <a:gd name="T4" fmla="*/ 115 w 125"/>
                  <a:gd name="T5" fmla="*/ 69 h 69"/>
                  <a:gd name="T6" fmla="*/ 125 w 125"/>
                  <a:gd name="T7" fmla="*/ 33 h 69"/>
                  <a:gd name="T8" fmla="*/ 68 w 125"/>
                  <a:gd name="T9" fmla="*/ 17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8" y="53"/>
                    </a:lnTo>
                    <a:lnTo>
                      <a:pt x="115" y="69"/>
                    </a:lnTo>
                    <a:lnTo>
                      <a:pt x="125" y="33"/>
                    </a:lnTo>
                    <a:lnTo>
                      <a:pt x="68" y="17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0" name="Freeform 1688"/>
              <p:cNvSpPr>
                <a:spLocks/>
              </p:cNvSpPr>
              <p:nvPr/>
            </p:nvSpPr>
            <p:spPr bwMode="auto">
              <a:xfrm>
                <a:off x="5981" y="3709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8 w 125"/>
                  <a:gd name="T3" fmla="*/ 53 h 69"/>
                  <a:gd name="T4" fmla="*/ 115 w 125"/>
                  <a:gd name="T5" fmla="*/ 69 h 69"/>
                  <a:gd name="T6" fmla="*/ 125 w 125"/>
                  <a:gd name="T7" fmla="*/ 33 h 69"/>
                  <a:gd name="T8" fmla="*/ 68 w 125"/>
                  <a:gd name="T9" fmla="*/ 17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8" y="53"/>
                    </a:lnTo>
                    <a:lnTo>
                      <a:pt x="115" y="69"/>
                    </a:lnTo>
                    <a:lnTo>
                      <a:pt x="125" y="33"/>
                    </a:lnTo>
                    <a:lnTo>
                      <a:pt x="68" y="17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" name="Freeform 1689"/>
              <p:cNvSpPr>
                <a:spLocks/>
              </p:cNvSpPr>
              <p:nvPr/>
            </p:nvSpPr>
            <p:spPr bwMode="auto">
              <a:xfrm>
                <a:off x="5994" y="3712"/>
                <a:ext cx="12" cy="3"/>
              </a:xfrm>
              <a:custGeom>
                <a:avLst/>
                <a:gdLst>
                  <a:gd name="T0" fmla="*/ 0 w 57"/>
                  <a:gd name="T1" fmla="*/ 0 h 16"/>
                  <a:gd name="T2" fmla="*/ 57 w 57"/>
                  <a:gd name="T3" fmla="*/ 16 h 16"/>
                  <a:gd name="T4" fmla="*/ 57 w 57"/>
                  <a:gd name="T5" fmla="*/ 12 h 16"/>
                  <a:gd name="T6" fmla="*/ 0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0" y="0"/>
                    </a:moveTo>
                    <a:lnTo>
                      <a:pt x="57" y="16"/>
                    </a:lnTo>
                    <a:lnTo>
                      <a:pt x="5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" name="Line 1690"/>
              <p:cNvSpPr>
                <a:spLocks noChangeShapeType="1"/>
              </p:cNvSpPr>
              <p:nvPr/>
            </p:nvSpPr>
            <p:spPr bwMode="auto">
              <a:xfrm flipV="1">
                <a:off x="6006" y="3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" name="Freeform 1691"/>
              <p:cNvSpPr>
                <a:spLocks/>
              </p:cNvSpPr>
              <p:nvPr/>
            </p:nvSpPr>
            <p:spPr bwMode="auto">
              <a:xfrm>
                <a:off x="5983" y="3702"/>
                <a:ext cx="24" cy="13"/>
              </a:xfrm>
              <a:custGeom>
                <a:avLst/>
                <a:gdLst>
                  <a:gd name="T0" fmla="*/ 0 w 123"/>
                  <a:gd name="T1" fmla="*/ 37 h 62"/>
                  <a:gd name="T2" fmla="*/ 58 w 123"/>
                  <a:gd name="T3" fmla="*/ 50 h 62"/>
                  <a:gd name="T4" fmla="*/ 115 w 123"/>
                  <a:gd name="T5" fmla="*/ 62 h 62"/>
                  <a:gd name="T6" fmla="*/ 123 w 123"/>
                  <a:gd name="T7" fmla="*/ 25 h 62"/>
                  <a:gd name="T8" fmla="*/ 66 w 123"/>
                  <a:gd name="T9" fmla="*/ 13 h 62"/>
                  <a:gd name="T10" fmla="*/ 9 w 123"/>
                  <a:gd name="T11" fmla="*/ 0 h 62"/>
                  <a:gd name="T12" fmla="*/ 0 w 123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7"/>
                    </a:moveTo>
                    <a:lnTo>
                      <a:pt x="58" y="50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6" y="13"/>
                    </a:lnTo>
                    <a:lnTo>
                      <a:pt x="9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" name="Freeform 1692"/>
              <p:cNvSpPr>
                <a:spLocks/>
              </p:cNvSpPr>
              <p:nvPr/>
            </p:nvSpPr>
            <p:spPr bwMode="auto">
              <a:xfrm>
                <a:off x="5983" y="3702"/>
                <a:ext cx="24" cy="13"/>
              </a:xfrm>
              <a:custGeom>
                <a:avLst/>
                <a:gdLst>
                  <a:gd name="T0" fmla="*/ 0 w 123"/>
                  <a:gd name="T1" fmla="*/ 37 h 62"/>
                  <a:gd name="T2" fmla="*/ 58 w 123"/>
                  <a:gd name="T3" fmla="*/ 50 h 62"/>
                  <a:gd name="T4" fmla="*/ 115 w 123"/>
                  <a:gd name="T5" fmla="*/ 62 h 62"/>
                  <a:gd name="T6" fmla="*/ 123 w 123"/>
                  <a:gd name="T7" fmla="*/ 25 h 62"/>
                  <a:gd name="T8" fmla="*/ 66 w 123"/>
                  <a:gd name="T9" fmla="*/ 13 h 62"/>
                  <a:gd name="T10" fmla="*/ 9 w 123"/>
                  <a:gd name="T11" fmla="*/ 0 h 62"/>
                  <a:gd name="T12" fmla="*/ 0 w 123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7"/>
                    </a:moveTo>
                    <a:lnTo>
                      <a:pt x="58" y="50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6" y="13"/>
                    </a:lnTo>
                    <a:lnTo>
                      <a:pt x="9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5" name="Freeform 1693"/>
              <p:cNvSpPr>
                <a:spLocks/>
              </p:cNvSpPr>
              <p:nvPr/>
            </p:nvSpPr>
            <p:spPr bwMode="auto">
              <a:xfrm>
                <a:off x="5996" y="3705"/>
                <a:ext cx="12" cy="2"/>
              </a:xfrm>
              <a:custGeom>
                <a:avLst/>
                <a:gdLst>
                  <a:gd name="T0" fmla="*/ 0 w 59"/>
                  <a:gd name="T1" fmla="*/ 0 h 12"/>
                  <a:gd name="T2" fmla="*/ 57 w 59"/>
                  <a:gd name="T3" fmla="*/ 12 h 12"/>
                  <a:gd name="T4" fmla="*/ 59 w 59"/>
                  <a:gd name="T5" fmla="*/ 10 h 12"/>
                  <a:gd name="T6" fmla="*/ 0 w 5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2">
                    <a:moveTo>
                      <a:pt x="0" y="0"/>
                    </a:moveTo>
                    <a:lnTo>
                      <a:pt x="57" y="12"/>
                    </a:lnTo>
                    <a:lnTo>
                      <a:pt x="59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6" name="Line 1694"/>
              <p:cNvSpPr>
                <a:spLocks noChangeShapeType="1"/>
              </p:cNvSpPr>
              <p:nvPr/>
            </p:nvSpPr>
            <p:spPr bwMode="auto">
              <a:xfrm flipV="1">
                <a:off x="6007" y="3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" name="Freeform 1695"/>
              <p:cNvSpPr>
                <a:spLocks/>
              </p:cNvSpPr>
              <p:nvPr/>
            </p:nvSpPr>
            <p:spPr bwMode="auto">
              <a:xfrm>
                <a:off x="5984" y="3695"/>
                <a:ext cx="25" cy="12"/>
              </a:xfrm>
              <a:custGeom>
                <a:avLst/>
                <a:gdLst>
                  <a:gd name="T0" fmla="*/ 0 w 125"/>
                  <a:gd name="T1" fmla="*/ 38 h 59"/>
                  <a:gd name="T2" fmla="*/ 59 w 125"/>
                  <a:gd name="T3" fmla="*/ 49 h 59"/>
                  <a:gd name="T4" fmla="*/ 118 w 125"/>
                  <a:gd name="T5" fmla="*/ 59 h 59"/>
                  <a:gd name="T6" fmla="*/ 125 w 125"/>
                  <a:gd name="T7" fmla="*/ 21 h 59"/>
                  <a:gd name="T8" fmla="*/ 66 w 125"/>
                  <a:gd name="T9" fmla="*/ 11 h 59"/>
                  <a:gd name="T10" fmla="*/ 7 w 125"/>
                  <a:gd name="T11" fmla="*/ 0 h 59"/>
                  <a:gd name="T12" fmla="*/ 0 w 125"/>
                  <a:gd name="T13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0" y="38"/>
                    </a:moveTo>
                    <a:lnTo>
                      <a:pt x="59" y="49"/>
                    </a:lnTo>
                    <a:lnTo>
                      <a:pt x="118" y="59"/>
                    </a:lnTo>
                    <a:lnTo>
                      <a:pt x="125" y="21"/>
                    </a:lnTo>
                    <a:lnTo>
                      <a:pt x="66" y="11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" name="Freeform 1696"/>
              <p:cNvSpPr>
                <a:spLocks/>
              </p:cNvSpPr>
              <p:nvPr/>
            </p:nvSpPr>
            <p:spPr bwMode="auto">
              <a:xfrm>
                <a:off x="5984" y="3695"/>
                <a:ext cx="25" cy="12"/>
              </a:xfrm>
              <a:custGeom>
                <a:avLst/>
                <a:gdLst>
                  <a:gd name="T0" fmla="*/ 0 w 125"/>
                  <a:gd name="T1" fmla="*/ 38 h 59"/>
                  <a:gd name="T2" fmla="*/ 59 w 125"/>
                  <a:gd name="T3" fmla="*/ 49 h 59"/>
                  <a:gd name="T4" fmla="*/ 118 w 125"/>
                  <a:gd name="T5" fmla="*/ 59 h 59"/>
                  <a:gd name="T6" fmla="*/ 125 w 125"/>
                  <a:gd name="T7" fmla="*/ 21 h 59"/>
                  <a:gd name="T8" fmla="*/ 66 w 125"/>
                  <a:gd name="T9" fmla="*/ 11 h 59"/>
                  <a:gd name="T10" fmla="*/ 7 w 125"/>
                  <a:gd name="T11" fmla="*/ 0 h 59"/>
                  <a:gd name="T12" fmla="*/ 0 w 125"/>
                  <a:gd name="T13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0" y="38"/>
                    </a:moveTo>
                    <a:lnTo>
                      <a:pt x="59" y="49"/>
                    </a:lnTo>
                    <a:lnTo>
                      <a:pt x="118" y="59"/>
                    </a:lnTo>
                    <a:lnTo>
                      <a:pt x="125" y="21"/>
                    </a:lnTo>
                    <a:lnTo>
                      <a:pt x="66" y="11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" name="Freeform 1697"/>
              <p:cNvSpPr>
                <a:spLocks/>
              </p:cNvSpPr>
              <p:nvPr/>
            </p:nvSpPr>
            <p:spPr bwMode="auto">
              <a:xfrm>
                <a:off x="5997" y="3697"/>
                <a:ext cx="12" cy="2"/>
              </a:xfrm>
              <a:custGeom>
                <a:avLst/>
                <a:gdLst>
                  <a:gd name="T0" fmla="*/ 0 w 59"/>
                  <a:gd name="T1" fmla="*/ 0 h 10"/>
                  <a:gd name="T2" fmla="*/ 59 w 59"/>
                  <a:gd name="T3" fmla="*/ 10 h 10"/>
                  <a:gd name="T4" fmla="*/ 59 w 59"/>
                  <a:gd name="T5" fmla="*/ 7 h 10"/>
                  <a:gd name="T6" fmla="*/ 0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0"/>
                    </a:moveTo>
                    <a:lnTo>
                      <a:pt x="59" y="10"/>
                    </a:lnTo>
                    <a:lnTo>
                      <a:pt x="5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0" name="Line 1698"/>
              <p:cNvSpPr>
                <a:spLocks noChangeShapeType="1"/>
              </p:cNvSpPr>
              <p:nvPr/>
            </p:nvSpPr>
            <p:spPr bwMode="auto">
              <a:xfrm flipV="1">
                <a:off x="6009" y="36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" name="Freeform 1699"/>
              <p:cNvSpPr>
                <a:spLocks/>
              </p:cNvSpPr>
              <p:nvPr/>
            </p:nvSpPr>
            <p:spPr bwMode="auto">
              <a:xfrm>
                <a:off x="5985" y="3688"/>
                <a:ext cx="25" cy="11"/>
              </a:xfrm>
              <a:custGeom>
                <a:avLst/>
                <a:gdLst>
                  <a:gd name="T0" fmla="*/ 0 w 122"/>
                  <a:gd name="T1" fmla="*/ 37 h 51"/>
                  <a:gd name="T2" fmla="*/ 59 w 122"/>
                  <a:gd name="T3" fmla="*/ 44 h 51"/>
                  <a:gd name="T4" fmla="*/ 118 w 122"/>
                  <a:gd name="T5" fmla="*/ 51 h 51"/>
                  <a:gd name="T6" fmla="*/ 122 w 122"/>
                  <a:gd name="T7" fmla="*/ 14 h 51"/>
                  <a:gd name="T8" fmla="*/ 64 w 122"/>
                  <a:gd name="T9" fmla="*/ 7 h 51"/>
                  <a:gd name="T10" fmla="*/ 5 w 122"/>
                  <a:gd name="T11" fmla="*/ 0 h 51"/>
                  <a:gd name="T12" fmla="*/ 0 w 122"/>
                  <a:gd name="T13" fmla="*/ 3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0" y="37"/>
                    </a:moveTo>
                    <a:lnTo>
                      <a:pt x="59" y="44"/>
                    </a:lnTo>
                    <a:lnTo>
                      <a:pt x="118" y="51"/>
                    </a:lnTo>
                    <a:lnTo>
                      <a:pt x="122" y="14"/>
                    </a:lnTo>
                    <a:lnTo>
                      <a:pt x="64" y="7"/>
                    </a:lnTo>
                    <a:lnTo>
                      <a:pt x="5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" name="Freeform 1700"/>
              <p:cNvSpPr>
                <a:spLocks/>
              </p:cNvSpPr>
              <p:nvPr/>
            </p:nvSpPr>
            <p:spPr bwMode="auto">
              <a:xfrm>
                <a:off x="5985" y="3688"/>
                <a:ext cx="25" cy="11"/>
              </a:xfrm>
              <a:custGeom>
                <a:avLst/>
                <a:gdLst>
                  <a:gd name="T0" fmla="*/ 0 w 122"/>
                  <a:gd name="T1" fmla="*/ 37 h 51"/>
                  <a:gd name="T2" fmla="*/ 59 w 122"/>
                  <a:gd name="T3" fmla="*/ 44 h 51"/>
                  <a:gd name="T4" fmla="*/ 118 w 122"/>
                  <a:gd name="T5" fmla="*/ 51 h 51"/>
                  <a:gd name="T6" fmla="*/ 122 w 122"/>
                  <a:gd name="T7" fmla="*/ 14 h 51"/>
                  <a:gd name="T8" fmla="*/ 64 w 122"/>
                  <a:gd name="T9" fmla="*/ 7 h 51"/>
                  <a:gd name="T10" fmla="*/ 5 w 122"/>
                  <a:gd name="T11" fmla="*/ 0 h 51"/>
                  <a:gd name="T12" fmla="*/ 0 w 122"/>
                  <a:gd name="T13" fmla="*/ 3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0" y="37"/>
                    </a:moveTo>
                    <a:lnTo>
                      <a:pt x="59" y="44"/>
                    </a:lnTo>
                    <a:lnTo>
                      <a:pt x="118" y="51"/>
                    </a:lnTo>
                    <a:lnTo>
                      <a:pt x="122" y="14"/>
                    </a:lnTo>
                    <a:lnTo>
                      <a:pt x="64" y="7"/>
                    </a:lnTo>
                    <a:lnTo>
                      <a:pt x="5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" name="Freeform 1701"/>
              <p:cNvSpPr>
                <a:spLocks/>
              </p:cNvSpPr>
              <p:nvPr/>
            </p:nvSpPr>
            <p:spPr bwMode="auto">
              <a:xfrm>
                <a:off x="5998" y="3690"/>
                <a:ext cx="12" cy="1"/>
              </a:xfrm>
              <a:custGeom>
                <a:avLst/>
                <a:gdLst>
                  <a:gd name="T0" fmla="*/ 0 w 58"/>
                  <a:gd name="T1" fmla="*/ 0 h 7"/>
                  <a:gd name="T2" fmla="*/ 58 w 58"/>
                  <a:gd name="T3" fmla="*/ 7 h 7"/>
                  <a:gd name="T4" fmla="*/ 58 w 58"/>
                  <a:gd name="T5" fmla="*/ 3 h 7"/>
                  <a:gd name="T6" fmla="*/ 0 w 5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0"/>
                    </a:moveTo>
                    <a:lnTo>
                      <a:pt x="58" y="7"/>
                    </a:lnTo>
                    <a:lnTo>
                      <a:pt x="5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" name="Line 1702"/>
              <p:cNvSpPr>
                <a:spLocks noChangeShapeType="1"/>
              </p:cNvSpPr>
              <p:nvPr/>
            </p:nvSpPr>
            <p:spPr bwMode="auto">
              <a:xfrm flipV="1">
                <a:off x="6010" y="36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5" name="Freeform 1703"/>
              <p:cNvSpPr>
                <a:spLocks/>
              </p:cNvSpPr>
              <p:nvPr/>
            </p:nvSpPr>
            <p:spPr bwMode="auto">
              <a:xfrm>
                <a:off x="5986" y="3682"/>
                <a:ext cx="24" cy="8"/>
              </a:xfrm>
              <a:custGeom>
                <a:avLst/>
                <a:gdLst>
                  <a:gd name="T0" fmla="*/ 0 w 119"/>
                  <a:gd name="T1" fmla="*/ 38 h 44"/>
                  <a:gd name="T2" fmla="*/ 59 w 119"/>
                  <a:gd name="T3" fmla="*/ 41 h 44"/>
                  <a:gd name="T4" fmla="*/ 117 w 119"/>
                  <a:gd name="T5" fmla="*/ 44 h 44"/>
                  <a:gd name="T6" fmla="*/ 119 w 119"/>
                  <a:gd name="T7" fmla="*/ 7 h 44"/>
                  <a:gd name="T8" fmla="*/ 61 w 119"/>
                  <a:gd name="T9" fmla="*/ 3 h 44"/>
                  <a:gd name="T10" fmla="*/ 2 w 119"/>
                  <a:gd name="T11" fmla="*/ 0 h 44"/>
                  <a:gd name="T12" fmla="*/ 0 w 119"/>
                  <a:gd name="T13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4">
                    <a:moveTo>
                      <a:pt x="0" y="38"/>
                    </a:moveTo>
                    <a:lnTo>
                      <a:pt x="59" y="41"/>
                    </a:lnTo>
                    <a:lnTo>
                      <a:pt x="117" y="44"/>
                    </a:lnTo>
                    <a:lnTo>
                      <a:pt x="119" y="7"/>
                    </a:lnTo>
                    <a:lnTo>
                      <a:pt x="61" y="3"/>
                    </a:lnTo>
                    <a:lnTo>
                      <a:pt x="2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" name="Freeform 1704"/>
              <p:cNvSpPr>
                <a:spLocks/>
              </p:cNvSpPr>
              <p:nvPr/>
            </p:nvSpPr>
            <p:spPr bwMode="auto">
              <a:xfrm>
                <a:off x="5986" y="3682"/>
                <a:ext cx="24" cy="8"/>
              </a:xfrm>
              <a:custGeom>
                <a:avLst/>
                <a:gdLst>
                  <a:gd name="T0" fmla="*/ 0 w 119"/>
                  <a:gd name="T1" fmla="*/ 38 h 44"/>
                  <a:gd name="T2" fmla="*/ 59 w 119"/>
                  <a:gd name="T3" fmla="*/ 41 h 44"/>
                  <a:gd name="T4" fmla="*/ 117 w 119"/>
                  <a:gd name="T5" fmla="*/ 44 h 44"/>
                  <a:gd name="T6" fmla="*/ 119 w 119"/>
                  <a:gd name="T7" fmla="*/ 7 h 44"/>
                  <a:gd name="T8" fmla="*/ 61 w 119"/>
                  <a:gd name="T9" fmla="*/ 3 h 44"/>
                  <a:gd name="T10" fmla="*/ 2 w 119"/>
                  <a:gd name="T11" fmla="*/ 0 h 44"/>
                  <a:gd name="T12" fmla="*/ 0 w 119"/>
                  <a:gd name="T13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4">
                    <a:moveTo>
                      <a:pt x="0" y="38"/>
                    </a:moveTo>
                    <a:lnTo>
                      <a:pt x="59" y="41"/>
                    </a:lnTo>
                    <a:lnTo>
                      <a:pt x="117" y="44"/>
                    </a:lnTo>
                    <a:lnTo>
                      <a:pt x="119" y="7"/>
                    </a:lnTo>
                    <a:lnTo>
                      <a:pt x="61" y="3"/>
                    </a:lnTo>
                    <a:lnTo>
                      <a:pt x="2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" name="Freeform 1705"/>
              <p:cNvSpPr>
                <a:spLocks/>
              </p:cNvSpPr>
              <p:nvPr/>
            </p:nvSpPr>
            <p:spPr bwMode="auto">
              <a:xfrm>
                <a:off x="5999" y="3682"/>
                <a:ext cx="11" cy="1"/>
              </a:xfrm>
              <a:custGeom>
                <a:avLst/>
                <a:gdLst>
                  <a:gd name="T0" fmla="*/ 0 w 58"/>
                  <a:gd name="T1" fmla="*/ 0 h 4"/>
                  <a:gd name="T2" fmla="*/ 58 w 58"/>
                  <a:gd name="T3" fmla="*/ 4 h 4"/>
                  <a:gd name="T4" fmla="*/ 58 w 58"/>
                  <a:gd name="T5" fmla="*/ 2 h 4"/>
                  <a:gd name="T6" fmla="*/ 0 w 58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4">
                    <a:moveTo>
                      <a:pt x="0" y="0"/>
                    </a:moveTo>
                    <a:lnTo>
                      <a:pt x="58" y="4"/>
                    </a:lnTo>
                    <a:lnTo>
                      <a:pt x="5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" name="Line 1706"/>
              <p:cNvSpPr>
                <a:spLocks noChangeShapeType="1"/>
              </p:cNvSpPr>
              <p:nvPr/>
            </p:nvSpPr>
            <p:spPr bwMode="auto">
              <a:xfrm flipV="1">
                <a:off x="6010" y="3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" name="Freeform 1707"/>
              <p:cNvSpPr>
                <a:spLocks/>
              </p:cNvSpPr>
              <p:nvPr/>
            </p:nvSpPr>
            <p:spPr bwMode="auto">
              <a:xfrm>
                <a:off x="5987" y="3674"/>
                <a:ext cx="24" cy="9"/>
              </a:xfrm>
              <a:custGeom>
                <a:avLst/>
                <a:gdLst>
                  <a:gd name="T0" fmla="*/ 0 w 119"/>
                  <a:gd name="T1" fmla="*/ 38 h 42"/>
                  <a:gd name="T2" fmla="*/ 59 w 119"/>
                  <a:gd name="T3" fmla="*/ 40 h 42"/>
                  <a:gd name="T4" fmla="*/ 117 w 119"/>
                  <a:gd name="T5" fmla="*/ 42 h 42"/>
                  <a:gd name="T6" fmla="*/ 119 w 119"/>
                  <a:gd name="T7" fmla="*/ 4 h 42"/>
                  <a:gd name="T8" fmla="*/ 60 w 119"/>
                  <a:gd name="T9" fmla="*/ 2 h 42"/>
                  <a:gd name="T10" fmla="*/ 1 w 119"/>
                  <a:gd name="T11" fmla="*/ 0 h 42"/>
                  <a:gd name="T12" fmla="*/ 0 w 119"/>
                  <a:gd name="T1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0" y="38"/>
                    </a:moveTo>
                    <a:lnTo>
                      <a:pt x="59" y="40"/>
                    </a:lnTo>
                    <a:lnTo>
                      <a:pt x="117" y="42"/>
                    </a:lnTo>
                    <a:lnTo>
                      <a:pt x="119" y="4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0" name="Freeform 1708"/>
              <p:cNvSpPr>
                <a:spLocks/>
              </p:cNvSpPr>
              <p:nvPr/>
            </p:nvSpPr>
            <p:spPr bwMode="auto">
              <a:xfrm>
                <a:off x="5987" y="3674"/>
                <a:ext cx="24" cy="9"/>
              </a:xfrm>
              <a:custGeom>
                <a:avLst/>
                <a:gdLst>
                  <a:gd name="T0" fmla="*/ 0 w 119"/>
                  <a:gd name="T1" fmla="*/ 38 h 42"/>
                  <a:gd name="T2" fmla="*/ 59 w 119"/>
                  <a:gd name="T3" fmla="*/ 40 h 42"/>
                  <a:gd name="T4" fmla="*/ 117 w 119"/>
                  <a:gd name="T5" fmla="*/ 42 h 42"/>
                  <a:gd name="T6" fmla="*/ 119 w 119"/>
                  <a:gd name="T7" fmla="*/ 4 h 42"/>
                  <a:gd name="T8" fmla="*/ 60 w 119"/>
                  <a:gd name="T9" fmla="*/ 2 h 42"/>
                  <a:gd name="T10" fmla="*/ 1 w 119"/>
                  <a:gd name="T11" fmla="*/ 0 h 42"/>
                  <a:gd name="T12" fmla="*/ 0 w 119"/>
                  <a:gd name="T1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0" y="38"/>
                    </a:moveTo>
                    <a:lnTo>
                      <a:pt x="59" y="40"/>
                    </a:lnTo>
                    <a:lnTo>
                      <a:pt x="117" y="42"/>
                    </a:lnTo>
                    <a:lnTo>
                      <a:pt x="119" y="4"/>
                    </a:ln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" name="Freeform 1709"/>
              <p:cNvSpPr>
                <a:spLocks/>
              </p:cNvSpPr>
              <p:nvPr/>
            </p:nvSpPr>
            <p:spPr bwMode="auto">
              <a:xfrm>
                <a:off x="5999" y="3674"/>
                <a:ext cx="12" cy="1"/>
              </a:xfrm>
              <a:custGeom>
                <a:avLst/>
                <a:gdLst>
                  <a:gd name="T0" fmla="*/ 0 w 59"/>
                  <a:gd name="T1" fmla="*/ 2 h 4"/>
                  <a:gd name="T2" fmla="*/ 59 w 59"/>
                  <a:gd name="T3" fmla="*/ 4 h 4"/>
                  <a:gd name="T4" fmla="*/ 59 w 59"/>
                  <a:gd name="T5" fmla="*/ 0 h 4"/>
                  <a:gd name="T6" fmla="*/ 0 w 59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59" y="4"/>
                    </a:lnTo>
                    <a:lnTo>
                      <a:pt x="5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" name="Line 1710"/>
              <p:cNvSpPr>
                <a:spLocks noChangeShapeType="1"/>
              </p:cNvSpPr>
              <p:nvPr/>
            </p:nvSpPr>
            <p:spPr bwMode="auto">
              <a:xfrm flipV="1">
                <a:off x="6011" y="3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" name="Line 1711"/>
              <p:cNvSpPr>
                <a:spLocks noChangeShapeType="1"/>
              </p:cNvSpPr>
              <p:nvPr/>
            </p:nvSpPr>
            <p:spPr bwMode="auto">
              <a:xfrm>
                <a:off x="5845" y="3495"/>
                <a:ext cx="1" cy="36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" name="Line 1712"/>
              <p:cNvSpPr>
                <a:spLocks noChangeShapeType="1"/>
              </p:cNvSpPr>
              <p:nvPr/>
            </p:nvSpPr>
            <p:spPr bwMode="auto">
              <a:xfrm>
                <a:off x="5665" y="4549"/>
                <a:ext cx="360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5" name="Freeform 1713"/>
              <p:cNvSpPr>
                <a:spLocks/>
              </p:cNvSpPr>
              <p:nvPr/>
            </p:nvSpPr>
            <p:spPr bwMode="auto">
              <a:xfrm>
                <a:off x="5987" y="4540"/>
                <a:ext cx="24" cy="9"/>
              </a:xfrm>
              <a:custGeom>
                <a:avLst/>
                <a:gdLst>
                  <a:gd name="T0" fmla="*/ 1 w 119"/>
                  <a:gd name="T1" fmla="*/ 43 h 43"/>
                  <a:gd name="T2" fmla="*/ 60 w 119"/>
                  <a:gd name="T3" fmla="*/ 41 h 43"/>
                  <a:gd name="T4" fmla="*/ 119 w 119"/>
                  <a:gd name="T5" fmla="*/ 38 h 43"/>
                  <a:gd name="T6" fmla="*/ 117 w 119"/>
                  <a:gd name="T7" fmla="*/ 0 h 43"/>
                  <a:gd name="T8" fmla="*/ 59 w 119"/>
                  <a:gd name="T9" fmla="*/ 3 h 43"/>
                  <a:gd name="T10" fmla="*/ 0 w 119"/>
                  <a:gd name="T11" fmla="*/ 5 h 43"/>
                  <a:gd name="T12" fmla="*/ 1 w 119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" y="43"/>
                    </a:moveTo>
                    <a:lnTo>
                      <a:pt x="60" y="41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3"/>
                    </a:lnTo>
                    <a:lnTo>
                      <a:pt x="0" y="5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6" name="Freeform 1714"/>
              <p:cNvSpPr>
                <a:spLocks/>
              </p:cNvSpPr>
              <p:nvPr/>
            </p:nvSpPr>
            <p:spPr bwMode="auto">
              <a:xfrm>
                <a:off x="5987" y="4540"/>
                <a:ext cx="24" cy="9"/>
              </a:xfrm>
              <a:custGeom>
                <a:avLst/>
                <a:gdLst>
                  <a:gd name="T0" fmla="*/ 1 w 119"/>
                  <a:gd name="T1" fmla="*/ 43 h 43"/>
                  <a:gd name="T2" fmla="*/ 60 w 119"/>
                  <a:gd name="T3" fmla="*/ 41 h 43"/>
                  <a:gd name="T4" fmla="*/ 119 w 119"/>
                  <a:gd name="T5" fmla="*/ 38 h 43"/>
                  <a:gd name="T6" fmla="*/ 117 w 119"/>
                  <a:gd name="T7" fmla="*/ 0 h 43"/>
                  <a:gd name="T8" fmla="*/ 59 w 119"/>
                  <a:gd name="T9" fmla="*/ 3 h 43"/>
                  <a:gd name="T10" fmla="*/ 0 w 119"/>
                  <a:gd name="T11" fmla="*/ 5 h 43"/>
                  <a:gd name="T12" fmla="*/ 1 w 119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" y="43"/>
                    </a:moveTo>
                    <a:lnTo>
                      <a:pt x="60" y="41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3"/>
                    </a:lnTo>
                    <a:lnTo>
                      <a:pt x="0" y="5"/>
                    </a:lnTo>
                    <a:lnTo>
                      <a:pt x="1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" name="Freeform 1715"/>
              <p:cNvSpPr>
                <a:spLocks/>
              </p:cNvSpPr>
              <p:nvPr/>
            </p:nvSpPr>
            <p:spPr bwMode="auto">
              <a:xfrm>
                <a:off x="5999" y="4540"/>
                <a:ext cx="11" cy="1"/>
              </a:xfrm>
              <a:custGeom>
                <a:avLst/>
                <a:gdLst>
                  <a:gd name="T0" fmla="*/ 0 w 58"/>
                  <a:gd name="T1" fmla="*/ 4 h 4"/>
                  <a:gd name="T2" fmla="*/ 58 w 58"/>
                  <a:gd name="T3" fmla="*/ 1 h 4"/>
                  <a:gd name="T4" fmla="*/ 58 w 58"/>
                  <a:gd name="T5" fmla="*/ 0 h 4"/>
                  <a:gd name="T6" fmla="*/ 0 w 58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4">
                    <a:moveTo>
                      <a:pt x="0" y="4"/>
                    </a:moveTo>
                    <a:lnTo>
                      <a:pt x="58" y="1"/>
                    </a:lnTo>
                    <a:lnTo>
                      <a:pt x="5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" name="Line 1716"/>
              <p:cNvSpPr>
                <a:spLocks noChangeShapeType="1"/>
              </p:cNvSpPr>
              <p:nvPr/>
            </p:nvSpPr>
            <p:spPr bwMode="auto">
              <a:xfrm flipV="1">
                <a:off x="6010" y="45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" name="Freeform 1717"/>
              <p:cNvSpPr>
                <a:spLocks/>
              </p:cNvSpPr>
              <p:nvPr/>
            </p:nvSpPr>
            <p:spPr bwMode="auto">
              <a:xfrm>
                <a:off x="5986" y="4533"/>
                <a:ext cx="24" cy="9"/>
              </a:xfrm>
              <a:custGeom>
                <a:avLst/>
                <a:gdLst>
                  <a:gd name="T0" fmla="*/ 2 w 119"/>
                  <a:gd name="T1" fmla="*/ 45 h 45"/>
                  <a:gd name="T2" fmla="*/ 61 w 119"/>
                  <a:gd name="T3" fmla="*/ 42 h 45"/>
                  <a:gd name="T4" fmla="*/ 119 w 119"/>
                  <a:gd name="T5" fmla="*/ 38 h 45"/>
                  <a:gd name="T6" fmla="*/ 117 w 119"/>
                  <a:gd name="T7" fmla="*/ 0 h 45"/>
                  <a:gd name="T8" fmla="*/ 59 w 119"/>
                  <a:gd name="T9" fmla="*/ 4 h 45"/>
                  <a:gd name="T10" fmla="*/ 0 w 119"/>
                  <a:gd name="T11" fmla="*/ 7 h 45"/>
                  <a:gd name="T12" fmla="*/ 2 w 11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2" y="45"/>
                    </a:moveTo>
                    <a:lnTo>
                      <a:pt x="61" y="42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4"/>
                    </a:lnTo>
                    <a:lnTo>
                      <a:pt x="0" y="7"/>
                    </a:lnTo>
                    <a:lnTo>
                      <a:pt x="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0" name="Freeform 1718"/>
              <p:cNvSpPr>
                <a:spLocks/>
              </p:cNvSpPr>
              <p:nvPr/>
            </p:nvSpPr>
            <p:spPr bwMode="auto">
              <a:xfrm>
                <a:off x="5986" y="4533"/>
                <a:ext cx="24" cy="9"/>
              </a:xfrm>
              <a:custGeom>
                <a:avLst/>
                <a:gdLst>
                  <a:gd name="T0" fmla="*/ 2 w 119"/>
                  <a:gd name="T1" fmla="*/ 45 h 45"/>
                  <a:gd name="T2" fmla="*/ 61 w 119"/>
                  <a:gd name="T3" fmla="*/ 42 h 45"/>
                  <a:gd name="T4" fmla="*/ 119 w 119"/>
                  <a:gd name="T5" fmla="*/ 38 h 45"/>
                  <a:gd name="T6" fmla="*/ 117 w 119"/>
                  <a:gd name="T7" fmla="*/ 0 h 45"/>
                  <a:gd name="T8" fmla="*/ 59 w 119"/>
                  <a:gd name="T9" fmla="*/ 4 h 45"/>
                  <a:gd name="T10" fmla="*/ 0 w 119"/>
                  <a:gd name="T11" fmla="*/ 7 h 45"/>
                  <a:gd name="T12" fmla="*/ 2 w 11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2" y="45"/>
                    </a:moveTo>
                    <a:lnTo>
                      <a:pt x="61" y="42"/>
                    </a:lnTo>
                    <a:lnTo>
                      <a:pt x="119" y="38"/>
                    </a:lnTo>
                    <a:lnTo>
                      <a:pt x="117" y="0"/>
                    </a:lnTo>
                    <a:lnTo>
                      <a:pt x="59" y="4"/>
                    </a:lnTo>
                    <a:lnTo>
                      <a:pt x="0" y="7"/>
                    </a:lnTo>
                    <a:lnTo>
                      <a:pt x="2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" name="Freeform 1719"/>
              <p:cNvSpPr>
                <a:spLocks/>
              </p:cNvSpPr>
              <p:nvPr/>
            </p:nvSpPr>
            <p:spPr bwMode="auto">
              <a:xfrm>
                <a:off x="5998" y="4532"/>
                <a:ext cx="12" cy="1"/>
              </a:xfrm>
              <a:custGeom>
                <a:avLst/>
                <a:gdLst>
                  <a:gd name="T0" fmla="*/ 0 w 58"/>
                  <a:gd name="T1" fmla="*/ 7 h 7"/>
                  <a:gd name="T2" fmla="*/ 58 w 58"/>
                  <a:gd name="T3" fmla="*/ 3 h 7"/>
                  <a:gd name="T4" fmla="*/ 58 w 58"/>
                  <a:gd name="T5" fmla="*/ 0 h 7"/>
                  <a:gd name="T6" fmla="*/ 0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7"/>
                    </a:moveTo>
                    <a:lnTo>
                      <a:pt x="58" y="3"/>
                    </a:lnTo>
                    <a:lnTo>
                      <a:pt x="5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" name="Line 1720"/>
              <p:cNvSpPr>
                <a:spLocks noChangeShapeType="1"/>
              </p:cNvSpPr>
              <p:nvPr/>
            </p:nvSpPr>
            <p:spPr bwMode="auto">
              <a:xfrm flipV="1">
                <a:off x="6010" y="4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" name="Freeform 1721"/>
              <p:cNvSpPr>
                <a:spLocks/>
              </p:cNvSpPr>
              <p:nvPr/>
            </p:nvSpPr>
            <p:spPr bwMode="auto">
              <a:xfrm>
                <a:off x="5985" y="4525"/>
                <a:ext cx="25" cy="10"/>
              </a:xfrm>
              <a:custGeom>
                <a:avLst/>
                <a:gdLst>
                  <a:gd name="T0" fmla="*/ 5 w 122"/>
                  <a:gd name="T1" fmla="*/ 51 h 51"/>
                  <a:gd name="T2" fmla="*/ 64 w 122"/>
                  <a:gd name="T3" fmla="*/ 44 h 51"/>
                  <a:gd name="T4" fmla="*/ 122 w 122"/>
                  <a:gd name="T5" fmla="*/ 37 h 51"/>
                  <a:gd name="T6" fmla="*/ 118 w 122"/>
                  <a:gd name="T7" fmla="*/ 0 h 51"/>
                  <a:gd name="T8" fmla="*/ 59 w 122"/>
                  <a:gd name="T9" fmla="*/ 7 h 51"/>
                  <a:gd name="T10" fmla="*/ 0 w 122"/>
                  <a:gd name="T11" fmla="*/ 14 h 51"/>
                  <a:gd name="T12" fmla="*/ 5 w 12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5" y="51"/>
                    </a:moveTo>
                    <a:lnTo>
                      <a:pt x="64" y="44"/>
                    </a:lnTo>
                    <a:lnTo>
                      <a:pt x="122" y="37"/>
                    </a:lnTo>
                    <a:lnTo>
                      <a:pt x="118" y="0"/>
                    </a:lnTo>
                    <a:lnTo>
                      <a:pt x="59" y="7"/>
                    </a:lnTo>
                    <a:lnTo>
                      <a:pt x="0" y="14"/>
                    </a:lnTo>
                    <a:lnTo>
                      <a:pt x="5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" name="Freeform 1722"/>
              <p:cNvSpPr>
                <a:spLocks/>
              </p:cNvSpPr>
              <p:nvPr/>
            </p:nvSpPr>
            <p:spPr bwMode="auto">
              <a:xfrm>
                <a:off x="5985" y="4525"/>
                <a:ext cx="25" cy="10"/>
              </a:xfrm>
              <a:custGeom>
                <a:avLst/>
                <a:gdLst>
                  <a:gd name="T0" fmla="*/ 5 w 122"/>
                  <a:gd name="T1" fmla="*/ 51 h 51"/>
                  <a:gd name="T2" fmla="*/ 64 w 122"/>
                  <a:gd name="T3" fmla="*/ 44 h 51"/>
                  <a:gd name="T4" fmla="*/ 122 w 122"/>
                  <a:gd name="T5" fmla="*/ 37 h 51"/>
                  <a:gd name="T6" fmla="*/ 118 w 122"/>
                  <a:gd name="T7" fmla="*/ 0 h 51"/>
                  <a:gd name="T8" fmla="*/ 59 w 122"/>
                  <a:gd name="T9" fmla="*/ 7 h 51"/>
                  <a:gd name="T10" fmla="*/ 0 w 122"/>
                  <a:gd name="T11" fmla="*/ 14 h 51"/>
                  <a:gd name="T12" fmla="*/ 5 w 122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5" y="51"/>
                    </a:moveTo>
                    <a:lnTo>
                      <a:pt x="64" y="44"/>
                    </a:lnTo>
                    <a:lnTo>
                      <a:pt x="122" y="37"/>
                    </a:lnTo>
                    <a:lnTo>
                      <a:pt x="118" y="0"/>
                    </a:lnTo>
                    <a:lnTo>
                      <a:pt x="59" y="7"/>
                    </a:lnTo>
                    <a:lnTo>
                      <a:pt x="0" y="14"/>
                    </a:lnTo>
                    <a:lnTo>
                      <a:pt x="5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5" name="Freeform 1723"/>
              <p:cNvSpPr>
                <a:spLocks/>
              </p:cNvSpPr>
              <p:nvPr/>
            </p:nvSpPr>
            <p:spPr bwMode="auto">
              <a:xfrm>
                <a:off x="5997" y="4524"/>
                <a:ext cx="12" cy="2"/>
              </a:xfrm>
              <a:custGeom>
                <a:avLst/>
                <a:gdLst>
                  <a:gd name="T0" fmla="*/ 0 w 59"/>
                  <a:gd name="T1" fmla="*/ 10 h 10"/>
                  <a:gd name="T2" fmla="*/ 59 w 59"/>
                  <a:gd name="T3" fmla="*/ 3 h 10"/>
                  <a:gd name="T4" fmla="*/ 59 w 59"/>
                  <a:gd name="T5" fmla="*/ 0 h 10"/>
                  <a:gd name="T6" fmla="*/ 0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10"/>
                    </a:moveTo>
                    <a:lnTo>
                      <a:pt x="59" y="3"/>
                    </a:lnTo>
                    <a:lnTo>
                      <a:pt x="5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" name="Line 1724"/>
              <p:cNvSpPr>
                <a:spLocks noChangeShapeType="1"/>
              </p:cNvSpPr>
              <p:nvPr/>
            </p:nvSpPr>
            <p:spPr bwMode="auto">
              <a:xfrm flipV="1">
                <a:off x="6009" y="4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7" name="Freeform 1725"/>
              <p:cNvSpPr>
                <a:spLocks/>
              </p:cNvSpPr>
              <p:nvPr/>
            </p:nvSpPr>
            <p:spPr bwMode="auto">
              <a:xfrm>
                <a:off x="5984" y="4516"/>
                <a:ext cx="25" cy="12"/>
              </a:xfrm>
              <a:custGeom>
                <a:avLst/>
                <a:gdLst>
                  <a:gd name="T0" fmla="*/ 7 w 125"/>
                  <a:gd name="T1" fmla="*/ 58 h 58"/>
                  <a:gd name="T2" fmla="*/ 66 w 125"/>
                  <a:gd name="T3" fmla="*/ 48 h 58"/>
                  <a:gd name="T4" fmla="*/ 125 w 125"/>
                  <a:gd name="T5" fmla="*/ 38 h 58"/>
                  <a:gd name="T6" fmla="*/ 118 w 125"/>
                  <a:gd name="T7" fmla="*/ 0 h 58"/>
                  <a:gd name="T8" fmla="*/ 59 w 125"/>
                  <a:gd name="T9" fmla="*/ 10 h 58"/>
                  <a:gd name="T10" fmla="*/ 0 w 125"/>
                  <a:gd name="T11" fmla="*/ 20 h 58"/>
                  <a:gd name="T12" fmla="*/ 7 w 12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8">
                    <a:moveTo>
                      <a:pt x="7" y="58"/>
                    </a:moveTo>
                    <a:lnTo>
                      <a:pt x="66" y="48"/>
                    </a:lnTo>
                    <a:lnTo>
                      <a:pt x="125" y="38"/>
                    </a:lnTo>
                    <a:lnTo>
                      <a:pt x="118" y="0"/>
                    </a:lnTo>
                    <a:lnTo>
                      <a:pt x="59" y="10"/>
                    </a:lnTo>
                    <a:lnTo>
                      <a:pt x="0" y="20"/>
                    </a:lnTo>
                    <a:lnTo>
                      <a:pt x="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" name="Freeform 1726"/>
              <p:cNvSpPr>
                <a:spLocks/>
              </p:cNvSpPr>
              <p:nvPr/>
            </p:nvSpPr>
            <p:spPr bwMode="auto">
              <a:xfrm>
                <a:off x="5984" y="4516"/>
                <a:ext cx="25" cy="12"/>
              </a:xfrm>
              <a:custGeom>
                <a:avLst/>
                <a:gdLst>
                  <a:gd name="T0" fmla="*/ 7 w 125"/>
                  <a:gd name="T1" fmla="*/ 58 h 58"/>
                  <a:gd name="T2" fmla="*/ 66 w 125"/>
                  <a:gd name="T3" fmla="*/ 48 h 58"/>
                  <a:gd name="T4" fmla="*/ 125 w 125"/>
                  <a:gd name="T5" fmla="*/ 38 h 58"/>
                  <a:gd name="T6" fmla="*/ 118 w 125"/>
                  <a:gd name="T7" fmla="*/ 0 h 58"/>
                  <a:gd name="T8" fmla="*/ 59 w 125"/>
                  <a:gd name="T9" fmla="*/ 10 h 58"/>
                  <a:gd name="T10" fmla="*/ 0 w 125"/>
                  <a:gd name="T11" fmla="*/ 20 h 58"/>
                  <a:gd name="T12" fmla="*/ 7 w 125"/>
                  <a:gd name="T1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8">
                    <a:moveTo>
                      <a:pt x="7" y="58"/>
                    </a:moveTo>
                    <a:lnTo>
                      <a:pt x="66" y="48"/>
                    </a:lnTo>
                    <a:lnTo>
                      <a:pt x="125" y="38"/>
                    </a:lnTo>
                    <a:lnTo>
                      <a:pt x="118" y="0"/>
                    </a:lnTo>
                    <a:lnTo>
                      <a:pt x="59" y="10"/>
                    </a:lnTo>
                    <a:lnTo>
                      <a:pt x="0" y="20"/>
                    </a:lnTo>
                    <a:lnTo>
                      <a:pt x="7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" name="Freeform 1727"/>
              <p:cNvSpPr>
                <a:spLocks/>
              </p:cNvSpPr>
              <p:nvPr/>
            </p:nvSpPr>
            <p:spPr bwMode="auto">
              <a:xfrm>
                <a:off x="5996" y="4516"/>
                <a:ext cx="12" cy="2"/>
              </a:xfrm>
              <a:custGeom>
                <a:avLst/>
                <a:gdLst>
                  <a:gd name="T0" fmla="*/ 0 w 59"/>
                  <a:gd name="T1" fmla="*/ 13 h 13"/>
                  <a:gd name="T2" fmla="*/ 59 w 59"/>
                  <a:gd name="T3" fmla="*/ 3 h 13"/>
                  <a:gd name="T4" fmla="*/ 57 w 59"/>
                  <a:gd name="T5" fmla="*/ 0 h 13"/>
                  <a:gd name="T6" fmla="*/ 0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13"/>
                    </a:moveTo>
                    <a:lnTo>
                      <a:pt x="59" y="3"/>
                    </a:lnTo>
                    <a:lnTo>
                      <a:pt x="57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0" name="Line 1728"/>
              <p:cNvSpPr>
                <a:spLocks noChangeShapeType="1"/>
              </p:cNvSpPr>
              <p:nvPr/>
            </p:nvSpPr>
            <p:spPr bwMode="auto">
              <a:xfrm flipH="1" flipV="1">
                <a:off x="6007" y="4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" name="Freeform 1729"/>
              <p:cNvSpPr>
                <a:spLocks/>
              </p:cNvSpPr>
              <p:nvPr/>
            </p:nvSpPr>
            <p:spPr bwMode="auto">
              <a:xfrm>
                <a:off x="5983" y="4509"/>
                <a:ext cx="24" cy="12"/>
              </a:xfrm>
              <a:custGeom>
                <a:avLst/>
                <a:gdLst>
                  <a:gd name="T0" fmla="*/ 9 w 123"/>
                  <a:gd name="T1" fmla="*/ 62 h 62"/>
                  <a:gd name="T2" fmla="*/ 66 w 123"/>
                  <a:gd name="T3" fmla="*/ 49 h 62"/>
                  <a:gd name="T4" fmla="*/ 123 w 123"/>
                  <a:gd name="T5" fmla="*/ 36 h 62"/>
                  <a:gd name="T6" fmla="*/ 115 w 123"/>
                  <a:gd name="T7" fmla="*/ 0 h 62"/>
                  <a:gd name="T8" fmla="*/ 58 w 123"/>
                  <a:gd name="T9" fmla="*/ 12 h 62"/>
                  <a:gd name="T10" fmla="*/ 0 w 123"/>
                  <a:gd name="T11" fmla="*/ 25 h 62"/>
                  <a:gd name="T12" fmla="*/ 9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9" y="62"/>
                    </a:moveTo>
                    <a:lnTo>
                      <a:pt x="66" y="49"/>
                    </a:lnTo>
                    <a:lnTo>
                      <a:pt x="123" y="36"/>
                    </a:lnTo>
                    <a:lnTo>
                      <a:pt x="115" y="0"/>
                    </a:lnTo>
                    <a:lnTo>
                      <a:pt x="58" y="12"/>
                    </a:lnTo>
                    <a:lnTo>
                      <a:pt x="0" y="25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" name="Freeform 1730"/>
              <p:cNvSpPr>
                <a:spLocks/>
              </p:cNvSpPr>
              <p:nvPr/>
            </p:nvSpPr>
            <p:spPr bwMode="auto">
              <a:xfrm>
                <a:off x="5983" y="4509"/>
                <a:ext cx="24" cy="12"/>
              </a:xfrm>
              <a:custGeom>
                <a:avLst/>
                <a:gdLst>
                  <a:gd name="T0" fmla="*/ 9 w 123"/>
                  <a:gd name="T1" fmla="*/ 62 h 62"/>
                  <a:gd name="T2" fmla="*/ 66 w 123"/>
                  <a:gd name="T3" fmla="*/ 49 h 62"/>
                  <a:gd name="T4" fmla="*/ 123 w 123"/>
                  <a:gd name="T5" fmla="*/ 36 h 62"/>
                  <a:gd name="T6" fmla="*/ 115 w 123"/>
                  <a:gd name="T7" fmla="*/ 0 h 62"/>
                  <a:gd name="T8" fmla="*/ 58 w 123"/>
                  <a:gd name="T9" fmla="*/ 12 h 62"/>
                  <a:gd name="T10" fmla="*/ 0 w 123"/>
                  <a:gd name="T11" fmla="*/ 25 h 62"/>
                  <a:gd name="T12" fmla="*/ 9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9" y="62"/>
                    </a:moveTo>
                    <a:lnTo>
                      <a:pt x="66" y="49"/>
                    </a:lnTo>
                    <a:lnTo>
                      <a:pt x="123" y="36"/>
                    </a:lnTo>
                    <a:lnTo>
                      <a:pt x="115" y="0"/>
                    </a:lnTo>
                    <a:lnTo>
                      <a:pt x="58" y="12"/>
                    </a:lnTo>
                    <a:lnTo>
                      <a:pt x="0" y="25"/>
                    </a:lnTo>
                    <a:lnTo>
                      <a:pt x="9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" name="Freeform 1731"/>
              <p:cNvSpPr>
                <a:spLocks/>
              </p:cNvSpPr>
              <p:nvPr/>
            </p:nvSpPr>
            <p:spPr bwMode="auto">
              <a:xfrm>
                <a:off x="5994" y="4508"/>
                <a:ext cx="12" cy="3"/>
              </a:xfrm>
              <a:custGeom>
                <a:avLst/>
                <a:gdLst>
                  <a:gd name="T0" fmla="*/ 0 w 57"/>
                  <a:gd name="T1" fmla="*/ 16 h 16"/>
                  <a:gd name="T2" fmla="*/ 57 w 57"/>
                  <a:gd name="T3" fmla="*/ 4 h 16"/>
                  <a:gd name="T4" fmla="*/ 57 w 57"/>
                  <a:gd name="T5" fmla="*/ 0 h 16"/>
                  <a:gd name="T6" fmla="*/ 0 w 5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0" y="16"/>
                    </a:moveTo>
                    <a:lnTo>
                      <a:pt x="57" y="4"/>
                    </a:lnTo>
                    <a:lnTo>
                      <a:pt x="57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" name="Line 1732"/>
              <p:cNvSpPr>
                <a:spLocks noChangeShapeType="1"/>
              </p:cNvSpPr>
              <p:nvPr/>
            </p:nvSpPr>
            <p:spPr bwMode="auto">
              <a:xfrm flipV="1">
                <a:off x="6006" y="4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5" name="Freeform 1733"/>
              <p:cNvSpPr>
                <a:spLocks/>
              </p:cNvSpPr>
              <p:nvPr/>
            </p:nvSpPr>
            <p:spPr bwMode="auto">
              <a:xfrm>
                <a:off x="5981" y="4500"/>
                <a:ext cx="25" cy="14"/>
              </a:xfrm>
              <a:custGeom>
                <a:avLst/>
                <a:gdLst>
                  <a:gd name="T0" fmla="*/ 10 w 125"/>
                  <a:gd name="T1" fmla="*/ 69 h 69"/>
                  <a:gd name="T2" fmla="*/ 68 w 125"/>
                  <a:gd name="T3" fmla="*/ 53 h 69"/>
                  <a:gd name="T4" fmla="*/ 125 w 125"/>
                  <a:gd name="T5" fmla="*/ 37 h 69"/>
                  <a:gd name="T6" fmla="*/ 115 w 125"/>
                  <a:gd name="T7" fmla="*/ 0 h 69"/>
                  <a:gd name="T8" fmla="*/ 58 w 125"/>
                  <a:gd name="T9" fmla="*/ 17 h 69"/>
                  <a:gd name="T10" fmla="*/ 0 w 125"/>
                  <a:gd name="T11" fmla="*/ 33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lnTo>
                      <a:pt x="58" y="17"/>
                    </a:lnTo>
                    <a:lnTo>
                      <a:pt x="0" y="33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6" name="Freeform 1734"/>
              <p:cNvSpPr>
                <a:spLocks/>
              </p:cNvSpPr>
              <p:nvPr/>
            </p:nvSpPr>
            <p:spPr bwMode="auto">
              <a:xfrm>
                <a:off x="5981" y="4500"/>
                <a:ext cx="25" cy="14"/>
              </a:xfrm>
              <a:custGeom>
                <a:avLst/>
                <a:gdLst>
                  <a:gd name="T0" fmla="*/ 10 w 125"/>
                  <a:gd name="T1" fmla="*/ 69 h 69"/>
                  <a:gd name="T2" fmla="*/ 68 w 125"/>
                  <a:gd name="T3" fmla="*/ 53 h 69"/>
                  <a:gd name="T4" fmla="*/ 125 w 125"/>
                  <a:gd name="T5" fmla="*/ 37 h 69"/>
                  <a:gd name="T6" fmla="*/ 115 w 125"/>
                  <a:gd name="T7" fmla="*/ 0 h 69"/>
                  <a:gd name="T8" fmla="*/ 58 w 125"/>
                  <a:gd name="T9" fmla="*/ 17 h 69"/>
                  <a:gd name="T10" fmla="*/ 0 w 125"/>
                  <a:gd name="T11" fmla="*/ 33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lnTo>
                      <a:pt x="58" y="17"/>
                    </a:lnTo>
                    <a:lnTo>
                      <a:pt x="0" y="33"/>
                    </a:lnTo>
                    <a:lnTo>
                      <a:pt x="1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" name="Freeform 1735"/>
              <p:cNvSpPr>
                <a:spLocks/>
              </p:cNvSpPr>
              <p:nvPr/>
            </p:nvSpPr>
            <p:spPr bwMode="auto">
              <a:xfrm>
                <a:off x="5992" y="4500"/>
                <a:ext cx="12" cy="4"/>
              </a:xfrm>
              <a:custGeom>
                <a:avLst/>
                <a:gdLst>
                  <a:gd name="T0" fmla="*/ 0 w 57"/>
                  <a:gd name="T1" fmla="*/ 19 h 19"/>
                  <a:gd name="T2" fmla="*/ 57 w 57"/>
                  <a:gd name="T3" fmla="*/ 2 h 19"/>
                  <a:gd name="T4" fmla="*/ 56 w 57"/>
                  <a:gd name="T5" fmla="*/ 0 h 19"/>
                  <a:gd name="T6" fmla="*/ 0 w 57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0" y="19"/>
                    </a:moveTo>
                    <a:lnTo>
                      <a:pt x="57" y="2"/>
                    </a:lnTo>
                    <a:lnTo>
                      <a:pt x="5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" name="Line 1736"/>
              <p:cNvSpPr>
                <a:spLocks noChangeShapeType="1"/>
              </p:cNvSpPr>
              <p:nvPr/>
            </p:nvSpPr>
            <p:spPr bwMode="auto">
              <a:xfrm flipH="1" flipV="1">
                <a:off x="6003" y="45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" name="Freeform 1737"/>
              <p:cNvSpPr>
                <a:spLocks/>
              </p:cNvSpPr>
              <p:nvPr/>
            </p:nvSpPr>
            <p:spPr bwMode="auto">
              <a:xfrm>
                <a:off x="5979" y="4493"/>
                <a:ext cx="24" cy="14"/>
              </a:xfrm>
              <a:custGeom>
                <a:avLst/>
                <a:gdLst>
                  <a:gd name="T0" fmla="*/ 11 w 124"/>
                  <a:gd name="T1" fmla="*/ 73 h 73"/>
                  <a:gd name="T2" fmla="*/ 68 w 124"/>
                  <a:gd name="T3" fmla="*/ 55 h 73"/>
                  <a:gd name="T4" fmla="*/ 124 w 124"/>
                  <a:gd name="T5" fmla="*/ 36 h 73"/>
                  <a:gd name="T6" fmla="*/ 112 w 124"/>
                  <a:gd name="T7" fmla="*/ 0 h 73"/>
                  <a:gd name="T8" fmla="*/ 56 w 124"/>
                  <a:gd name="T9" fmla="*/ 19 h 73"/>
                  <a:gd name="T10" fmla="*/ 0 w 124"/>
                  <a:gd name="T11" fmla="*/ 37 h 73"/>
                  <a:gd name="T12" fmla="*/ 11 w 124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1" y="73"/>
                    </a:moveTo>
                    <a:lnTo>
                      <a:pt x="68" y="55"/>
                    </a:lnTo>
                    <a:lnTo>
                      <a:pt x="124" y="36"/>
                    </a:lnTo>
                    <a:lnTo>
                      <a:pt x="112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11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" name="Freeform 1738"/>
              <p:cNvSpPr>
                <a:spLocks/>
              </p:cNvSpPr>
              <p:nvPr/>
            </p:nvSpPr>
            <p:spPr bwMode="auto">
              <a:xfrm>
                <a:off x="5979" y="4493"/>
                <a:ext cx="24" cy="14"/>
              </a:xfrm>
              <a:custGeom>
                <a:avLst/>
                <a:gdLst>
                  <a:gd name="T0" fmla="*/ 11 w 124"/>
                  <a:gd name="T1" fmla="*/ 73 h 73"/>
                  <a:gd name="T2" fmla="*/ 68 w 124"/>
                  <a:gd name="T3" fmla="*/ 55 h 73"/>
                  <a:gd name="T4" fmla="*/ 124 w 124"/>
                  <a:gd name="T5" fmla="*/ 36 h 73"/>
                  <a:gd name="T6" fmla="*/ 112 w 124"/>
                  <a:gd name="T7" fmla="*/ 0 h 73"/>
                  <a:gd name="T8" fmla="*/ 56 w 124"/>
                  <a:gd name="T9" fmla="*/ 19 h 73"/>
                  <a:gd name="T10" fmla="*/ 0 w 124"/>
                  <a:gd name="T11" fmla="*/ 37 h 73"/>
                  <a:gd name="T12" fmla="*/ 11 w 124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1" y="73"/>
                    </a:moveTo>
                    <a:lnTo>
                      <a:pt x="68" y="55"/>
                    </a:lnTo>
                    <a:lnTo>
                      <a:pt x="124" y="36"/>
                    </a:lnTo>
                    <a:lnTo>
                      <a:pt x="112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1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" name="Freeform 1739"/>
              <p:cNvSpPr>
                <a:spLocks/>
              </p:cNvSpPr>
              <p:nvPr/>
            </p:nvSpPr>
            <p:spPr bwMode="auto">
              <a:xfrm>
                <a:off x="5990" y="4492"/>
                <a:ext cx="11" cy="5"/>
              </a:xfrm>
              <a:custGeom>
                <a:avLst/>
                <a:gdLst>
                  <a:gd name="T0" fmla="*/ 0 w 56"/>
                  <a:gd name="T1" fmla="*/ 22 h 22"/>
                  <a:gd name="T2" fmla="*/ 56 w 56"/>
                  <a:gd name="T3" fmla="*/ 3 h 22"/>
                  <a:gd name="T4" fmla="*/ 55 w 56"/>
                  <a:gd name="T5" fmla="*/ 0 h 22"/>
                  <a:gd name="T6" fmla="*/ 0 w 5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0" y="22"/>
                    </a:moveTo>
                    <a:lnTo>
                      <a:pt x="56" y="3"/>
                    </a:lnTo>
                    <a:lnTo>
                      <a:pt x="55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" name="Line 1740"/>
              <p:cNvSpPr>
                <a:spLocks noChangeShapeType="1"/>
              </p:cNvSpPr>
              <p:nvPr/>
            </p:nvSpPr>
            <p:spPr bwMode="auto">
              <a:xfrm flipH="1" flipV="1">
                <a:off x="6001" y="44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" name="Freeform 1741"/>
              <p:cNvSpPr>
                <a:spLocks/>
              </p:cNvSpPr>
              <p:nvPr/>
            </p:nvSpPr>
            <p:spPr bwMode="auto">
              <a:xfrm>
                <a:off x="5976" y="4485"/>
                <a:ext cx="25" cy="16"/>
              </a:xfrm>
              <a:custGeom>
                <a:avLst/>
                <a:gdLst>
                  <a:gd name="T0" fmla="*/ 14 w 124"/>
                  <a:gd name="T1" fmla="*/ 80 h 80"/>
                  <a:gd name="T2" fmla="*/ 69 w 124"/>
                  <a:gd name="T3" fmla="*/ 58 h 80"/>
                  <a:gd name="T4" fmla="*/ 124 w 124"/>
                  <a:gd name="T5" fmla="*/ 36 h 80"/>
                  <a:gd name="T6" fmla="*/ 111 w 124"/>
                  <a:gd name="T7" fmla="*/ 0 h 80"/>
                  <a:gd name="T8" fmla="*/ 55 w 124"/>
                  <a:gd name="T9" fmla="*/ 22 h 80"/>
                  <a:gd name="T10" fmla="*/ 0 w 124"/>
                  <a:gd name="T11" fmla="*/ 44 h 80"/>
                  <a:gd name="T12" fmla="*/ 14 w 124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4" y="80"/>
                    </a:moveTo>
                    <a:lnTo>
                      <a:pt x="69" y="58"/>
                    </a:lnTo>
                    <a:lnTo>
                      <a:pt x="124" y="36"/>
                    </a:lnTo>
                    <a:lnTo>
                      <a:pt x="111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4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" name="Freeform 1742"/>
              <p:cNvSpPr>
                <a:spLocks/>
              </p:cNvSpPr>
              <p:nvPr/>
            </p:nvSpPr>
            <p:spPr bwMode="auto">
              <a:xfrm>
                <a:off x="5976" y="4485"/>
                <a:ext cx="25" cy="16"/>
              </a:xfrm>
              <a:custGeom>
                <a:avLst/>
                <a:gdLst>
                  <a:gd name="T0" fmla="*/ 14 w 124"/>
                  <a:gd name="T1" fmla="*/ 80 h 80"/>
                  <a:gd name="T2" fmla="*/ 69 w 124"/>
                  <a:gd name="T3" fmla="*/ 58 h 80"/>
                  <a:gd name="T4" fmla="*/ 124 w 124"/>
                  <a:gd name="T5" fmla="*/ 36 h 80"/>
                  <a:gd name="T6" fmla="*/ 111 w 124"/>
                  <a:gd name="T7" fmla="*/ 0 h 80"/>
                  <a:gd name="T8" fmla="*/ 55 w 124"/>
                  <a:gd name="T9" fmla="*/ 22 h 80"/>
                  <a:gd name="T10" fmla="*/ 0 w 124"/>
                  <a:gd name="T11" fmla="*/ 44 h 80"/>
                  <a:gd name="T12" fmla="*/ 14 w 124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4" y="80"/>
                    </a:moveTo>
                    <a:lnTo>
                      <a:pt x="69" y="58"/>
                    </a:lnTo>
                    <a:lnTo>
                      <a:pt x="124" y="36"/>
                    </a:lnTo>
                    <a:lnTo>
                      <a:pt x="111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4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" name="Freeform 1743"/>
              <p:cNvSpPr>
                <a:spLocks/>
              </p:cNvSpPr>
              <p:nvPr/>
            </p:nvSpPr>
            <p:spPr bwMode="auto">
              <a:xfrm>
                <a:off x="5987" y="4485"/>
                <a:ext cx="11" cy="4"/>
              </a:xfrm>
              <a:custGeom>
                <a:avLst/>
                <a:gdLst>
                  <a:gd name="T0" fmla="*/ 0 w 56"/>
                  <a:gd name="T1" fmla="*/ 23 h 23"/>
                  <a:gd name="T2" fmla="*/ 56 w 56"/>
                  <a:gd name="T3" fmla="*/ 1 h 23"/>
                  <a:gd name="T4" fmla="*/ 54 w 56"/>
                  <a:gd name="T5" fmla="*/ 0 h 23"/>
                  <a:gd name="T6" fmla="*/ 0 w 56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3">
                    <a:moveTo>
                      <a:pt x="0" y="23"/>
                    </a:moveTo>
                    <a:lnTo>
                      <a:pt x="56" y="1"/>
                    </a:lnTo>
                    <a:lnTo>
                      <a:pt x="5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" name="Line 1744"/>
              <p:cNvSpPr>
                <a:spLocks noChangeShapeType="1"/>
              </p:cNvSpPr>
              <p:nvPr/>
            </p:nvSpPr>
            <p:spPr bwMode="auto">
              <a:xfrm flipH="1" flipV="1">
                <a:off x="5998" y="44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" name="Freeform 1745"/>
              <p:cNvSpPr>
                <a:spLocks/>
              </p:cNvSpPr>
              <p:nvPr/>
            </p:nvSpPr>
            <p:spPr bwMode="auto">
              <a:xfrm>
                <a:off x="5973" y="4478"/>
                <a:ext cx="25" cy="16"/>
              </a:xfrm>
              <a:custGeom>
                <a:avLst/>
                <a:gdLst>
                  <a:gd name="T0" fmla="*/ 15 w 123"/>
                  <a:gd name="T1" fmla="*/ 80 h 80"/>
                  <a:gd name="T2" fmla="*/ 69 w 123"/>
                  <a:gd name="T3" fmla="*/ 57 h 80"/>
                  <a:gd name="T4" fmla="*/ 123 w 123"/>
                  <a:gd name="T5" fmla="*/ 34 h 80"/>
                  <a:gd name="T6" fmla="*/ 108 w 123"/>
                  <a:gd name="T7" fmla="*/ 0 h 80"/>
                  <a:gd name="T8" fmla="*/ 54 w 123"/>
                  <a:gd name="T9" fmla="*/ 23 h 80"/>
                  <a:gd name="T10" fmla="*/ 0 w 123"/>
                  <a:gd name="T11" fmla="*/ 46 h 80"/>
                  <a:gd name="T12" fmla="*/ 15 w 123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5" y="80"/>
                    </a:moveTo>
                    <a:lnTo>
                      <a:pt x="69" y="57"/>
                    </a:lnTo>
                    <a:lnTo>
                      <a:pt x="123" y="34"/>
                    </a:lnTo>
                    <a:lnTo>
                      <a:pt x="108" y="0"/>
                    </a:lnTo>
                    <a:lnTo>
                      <a:pt x="54" y="23"/>
                    </a:lnTo>
                    <a:lnTo>
                      <a:pt x="0" y="46"/>
                    </a:lnTo>
                    <a:lnTo>
                      <a:pt x="15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" name="Freeform 1746"/>
              <p:cNvSpPr>
                <a:spLocks/>
              </p:cNvSpPr>
              <p:nvPr/>
            </p:nvSpPr>
            <p:spPr bwMode="auto">
              <a:xfrm>
                <a:off x="5973" y="4478"/>
                <a:ext cx="25" cy="16"/>
              </a:xfrm>
              <a:custGeom>
                <a:avLst/>
                <a:gdLst>
                  <a:gd name="T0" fmla="*/ 15 w 123"/>
                  <a:gd name="T1" fmla="*/ 80 h 80"/>
                  <a:gd name="T2" fmla="*/ 69 w 123"/>
                  <a:gd name="T3" fmla="*/ 57 h 80"/>
                  <a:gd name="T4" fmla="*/ 123 w 123"/>
                  <a:gd name="T5" fmla="*/ 34 h 80"/>
                  <a:gd name="T6" fmla="*/ 108 w 123"/>
                  <a:gd name="T7" fmla="*/ 0 h 80"/>
                  <a:gd name="T8" fmla="*/ 54 w 123"/>
                  <a:gd name="T9" fmla="*/ 23 h 80"/>
                  <a:gd name="T10" fmla="*/ 0 w 123"/>
                  <a:gd name="T11" fmla="*/ 46 h 80"/>
                  <a:gd name="T12" fmla="*/ 15 w 123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5" y="80"/>
                    </a:moveTo>
                    <a:lnTo>
                      <a:pt x="69" y="57"/>
                    </a:lnTo>
                    <a:lnTo>
                      <a:pt x="123" y="34"/>
                    </a:lnTo>
                    <a:lnTo>
                      <a:pt x="108" y="0"/>
                    </a:lnTo>
                    <a:lnTo>
                      <a:pt x="54" y="23"/>
                    </a:lnTo>
                    <a:lnTo>
                      <a:pt x="0" y="46"/>
                    </a:lnTo>
                    <a:lnTo>
                      <a:pt x="15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" name="Freeform 1747"/>
              <p:cNvSpPr>
                <a:spLocks/>
              </p:cNvSpPr>
              <p:nvPr/>
            </p:nvSpPr>
            <p:spPr bwMode="auto">
              <a:xfrm>
                <a:off x="5984" y="4477"/>
                <a:ext cx="11" cy="6"/>
              </a:xfrm>
              <a:custGeom>
                <a:avLst/>
                <a:gdLst>
                  <a:gd name="T0" fmla="*/ 0 w 54"/>
                  <a:gd name="T1" fmla="*/ 28 h 28"/>
                  <a:gd name="T2" fmla="*/ 54 w 54"/>
                  <a:gd name="T3" fmla="*/ 5 h 28"/>
                  <a:gd name="T4" fmla="*/ 53 w 54"/>
                  <a:gd name="T5" fmla="*/ 0 h 28"/>
                  <a:gd name="T6" fmla="*/ 0 w 54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0" y="28"/>
                    </a:moveTo>
                    <a:lnTo>
                      <a:pt x="54" y="5"/>
                    </a:lnTo>
                    <a:lnTo>
                      <a:pt x="5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" name="Line 1748"/>
              <p:cNvSpPr>
                <a:spLocks noChangeShapeType="1"/>
              </p:cNvSpPr>
              <p:nvPr/>
            </p:nvSpPr>
            <p:spPr bwMode="auto">
              <a:xfrm flipH="1" flipV="1">
                <a:off x="5995" y="44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" name="Freeform 1749"/>
              <p:cNvSpPr>
                <a:spLocks/>
              </p:cNvSpPr>
              <p:nvPr/>
            </p:nvSpPr>
            <p:spPr bwMode="auto">
              <a:xfrm>
                <a:off x="5970" y="4470"/>
                <a:ext cx="25" cy="18"/>
              </a:xfrm>
              <a:custGeom>
                <a:avLst/>
                <a:gdLst>
                  <a:gd name="T0" fmla="*/ 18 w 123"/>
                  <a:gd name="T1" fmla="*/ 88 h 88"/>
                  <a:gd name="T2" fmla="*/ 70 w 123"/>
                  <a:gd name="T3" fmla="*/ 61 h 88"/>
                  <a:gd name="T4" fmla="*/ 123 w 123"/>
                  <a:gd name="T5" fmla="*/ 33 h 88"/>
                  <a:gd name="T6" fmla="*/ 106 w 123"/>
                  <a:gd name="T7" fmla="*/ 0 h 88"/>
                  <a:gd name="T8" fmla="*/ 53 w 123"/>
                  <a:gd name="T9" fmla="*/ 27 h 88"/>
                  <a:gd name="T10" fmla="*/ 0 w 123"/>
                  <a:gd name="T11" fmla="*/ 55 h 88"/>
                  <a:gd name="T12" fmla="*/ 18 w 123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8">
                    <a:moveTo>
                      <a:pt x="18" y="88"/>
                    </a:moveTo>
                    <a:lnTo>
                      <a:pt x="70" y="61"/>
                    </a:lnTo>
                    <a:lnTo>
                      <a:pt x="123" y="33"/>
                    </a:lnTo>
                    <a:lnTo>
                      <a:pt x="106" y="0"/>
                    </a:lnTo>
                    <a:lnTo>
                      <a:pt x="53" y="27"/>
                    </a:lnTo>
                    <a:lnTo>
                      <a:pt x="0" y="55"/>
                    </a:lnTo>
                    <a:lnTo>
                      <a:pt x="18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" name="Freeform 1750"/>
              <p:cNvSpPr>
                <a:spLocks/>
              </p:cNvSpPr>
              <p:nvPr/>
            </p:nvSpPr>
            <p:spPr bwMode="auto">
              <a:xfrm>
                <a:off x="5970" y="4470"/>
                <a:ext cx="25" cy="18"/>
              </a:xfrm>
              <a:custGeom>
                <a:avLst/>
                <a:gdLst>
                  <a:gd name="T0" fmla="*/ 18 w 123"/>
                  <a:gd name="T1" fmla="*/ 88 h 88"/>
                  <a:gd name="T2" fmla="*/ 70 w 123"/>
                  <a:gd name="T3" fmla="*/ 61 h 88"/>
                  <a:gd name="T4" fmla="*/ 123 w 123"/>
                  <a:gd name="T5" fmla="*/ 33 h 88"/>
                  <a:gd name="T6" fmla="*/ 106 w 123"/>
                  <a:gd name="T7" fmla="*/ 0 h 88"/>
                  <a:gd name="T8" fmla="*/ 53 w 123"/>
                  <a:gd name="T9" fmla="*/ 27 h 88"/>
                  <a:gd name="T10" fmla="*/ 0 w 123"/>
                  <a:gd name="T11" fmla="*/ 55 h 88"/>
                  <a:gd name="T12" fmla="*/ 18 w 123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8">
                    <a:moveTo>
                      <a:pt x="18" y="88"/>
                    </a:moveTo>
                    <a:lnTo>
                      <a:pt x="70" y="61"/>
                    </a:lnTo>
                    <a:lnTo>
                      <a:pt x="123" y="33"/>
                    </a:lnTo>
                    <a:lnTo>
                      <a:pt x="106" y="0"/>
                    </a:lnTo>
                    <a:lnTo>
                      <a:pt x="53" y="27"/>
                    </a:lnTo>
                    <a:lnTo>
                      <a:pt x="0" y="55"/>
                    </a:lnTo>
                    <a:lnTo>
                      <a:pt x="18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" name="Freeform 1751"/>
              <p:cNvSpPr>
                <a:spLocks/>
              </p:cNvSpPr>
              <p:nvPr/>
            </p:nvSpPr>
            <p:spPr bwMode="auto">
              <a:xfrm>
                <a:off x="5981" y="4470"/>
                <a:ext cx="10" cy="6"/>
              </a:xfrm>
              <a:custGeom>
                <a:avLst/>
                <a:gdLst>
                  <a:gd name="T0" fmla="*/ 0 w 53"/>
                  <a:gd name="T1" fmla="*/ 28 h 28"/>
                  <a:gd name="T2" fmla="*/ 53 w 53"/>
                  <a:gd name="T3" fmla="*/ 1 h 28"/>
                  <a:gd name="T4" fmla="*/ 52 w 53"/>
                  <a:gd name="T5" fmla="*/ 0 h 28"/>
                  <a:gd name="T6" fmla="*/ 0 w 53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0" y="28"/>
                    </a:moveTo>
                    <a:lnTo>
                      <a:pt x="53" y="1"/>
                    </a:lnTo>
                    <a:lnTo>
                      <a:pt x="5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" name="Line 1752"/>
              <p:cNvSpPr>
                <a:spLocks noChangeShapeType="1"/>
              </p:cNvSpPr>
              <p:nvPr/>
            </p:nvSpPr>
            <p:spPr bwMode="auto">
              <a:xfrm flipH="1" flipV="1">
                <a:off x="5991" y="44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" name="Freeform 1753"/>
              <p:cNvSpPr>
                <a:spLocks/>
              </p:cNvSpPr>
              <p:nvPr/>
            </p:nvSpPr>
            <p:spPr bwMode="auto">
              <a:xfrm>
                <a:off x="5967" y="4463"/>
                <a:ext cx="24" cy="19"/>
              </a:xfrm>
              <a:custGeom>
                <a:avLst/>
                <a:gdLst>
                  <a:gd name="T0" fmla="*/ 18 w 122"/>
                  <a:gd name="T1" fmla="*/ 91 h 91"/>
                  <a:gd name="T2" fmla="*/ 70 w 122"/>
                  <a:gd name="T3" fmla="*/ 62 h 91"/>
                  <a:gd name="T4" fmla="*/ 122 w 122"/>
                  <a:gd name="T5" fmla="*/ 34 h 91"/>
                  <a:gd name="T6" fmla="*/ 103 w 122"/>
                  <a:gd name="T7" fmla="*/ 0 h 91"/>
                  <a:gd name="T8" fmla="*/ 52 w 122"/>
                  <a:gd name="T9" fmla="*/ 29 h 91"/>
                  <a:gd name="T10" fmla="*/ 0 w 122"/>
                  <a:gd name="T11" fmla="*/ 58 h 91"/>
                  <a:gd name="T12" fmla="*/ 18 w 122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8" y="91"/>
                    </a:moveTo>
                    <a:lnTo>
                      <a:pt x="70" y="62"/>
                    </a:lnTo>
                    <a:lnTo>
                      <a:pt x="122" y="34"/>
                    </a:lnTo>
                    <a:lnTo>
                      <a:pt x="103" y="0"/>
                    </a:lnTo>
                    <a:lnTo>
                      <a:pt x="52" y="29"/>
                    </a:lnTo>
                    <a:lnTo>
                      <a:pt x="0" y="58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" name="Freeform 1754"/>
              <p:cNvSpPr>
                <a:spLocks/>
              </p:cNvSpPr>
              <p:nvPr/>
            </p:nvSpPr>
            <p:spPr bwMode="auto">
              <a:xfrm>
                <a:off x="5967" y="4463"/>
                <a:ext cx="24" cy="19"/>
              </a:xfrm>
              <a:custGeom>
                <a:avLst/>
                <a:gdLst>
                  <a:gd name="T0" fmla="*/ 18 w 122"/>
                  <a:gd name="T1" fmla="*/ 91 h 91"/>
                  <a:gd name="T2" fmla="*/ 70 w 122"/>
                  <a:gd name="T3" fmla="*/ 62 h 91"/>
                  <a:gd name="T4" fmla="*/ 122 w 122"/>
                  <a:gd name="T5" fmla="*/ 34 h 91"/>
                  <a:gd name="T6" fmla="*/ 103 w 122"/>
                  <a:gd name="T7" fmla="*/ 0 h 91"/>
                  <a:gd name="T8" fmla="*/ 52 w 122"/>
                  <a:gd name="T9" fmla="*/ 29 h 91"/>
                  <a:gd name="T10" fmla="*/ 0 w 122"/>
                  <a:gd name="T11" fmla="*/ 58 h 91"/>
                  <a:gd name="T12" fmla="*/ 18 w 122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8" y="91"/>
                    </a:moveTo>
                    <a:lnTo>
                      <a:pt x="70" y="62"/>
                    </a:lnTo>
                    <a:lnTo>
                      <a:pt x="122" y="34"/>
                    </a:lnTo>
                    <a:lnTo>
                      <a:pt x="103" y="0"/>
                    </a:lnTo>
                    <a:lnTo>
                      <a:pt x="52" y="29"/>
                    </a:lnTo>
                    <a:lnTo>
                      <a:pt x="0" y="58"/>
                    </a:lnTo>
                    <a:lnTo>
                      <a:pt x="18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" name="Freeform 1755"/>
              <p:cNvSpPr>
                <a:spLocks/>
              </p:cNvSpPr>
              <p:nvPr/>
            </p:nvSpPr>
            <p:spPr bwMode="auto">
              <a:xfrm>
                <a:off x="5977" y="4463"/>
                <a:ext cx="10" cy="6"/>
              </a:xfrm>
              <a:custGeom>
                <a:avLst/>
                <a:gdLst>
                  <a:gd name="T0" fmla="*/ 0 w 51"/>
                  <a:gd name="T1" fmla="*/ 32 h 32"/>
                  <a:gd name="T2" fmla="*/ 51 w 51"/>
                  <a:gd name="T3" fmla="*/ 3 h 32"/>
                  <a:gd name="T4" fmla="*/ 49 w 51"/>
                  <a:gd name="T5" fmla="*/ 0 h 32"/>
                  <a:gd name="T6" fmla="*/ 0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51" y="3"/>
                    </a:lnTo>
                    <a:lnTo>
                      <a:pt x="4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" name="Line 1756"/>
              <p:cNvSpPr>
                <a:spLocks noChangeShapeType="1"/>
              </p:cNvSpPr>
              <p:nvPr/>
            </p:nvSpPr>
            <p:spPr bwMode="auto">
              <a:xfrm flipH="1" flipV="1">
                <a:off x="5987" y="44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" name="Freeform 1757"/>
              <p:cNvSpPr>
                <a:spLocks/>
              </p:cNvSpPr>
              <p:nvPr/>
            </p:nvSpPr>
            <p:spPr bwMode="auto">
              <a:xfrm>
                <a:off x="5963" y="4456"/>
                <a:ext cx="24" cy="20"/>
              </a:xfrm>
              <a:custGeom>
                <a:avLst/>
                <a:gdLst>
                  <a:gd name="T0" fmla="*/ 20 w 119"/>
                  <a:gd name="T1" fmla="*/ 96 h 96"/>
                  <a:gd name="T2" fmla="*/ 70 w 119"/>
                  <a:gd name="T3" fmla="*/ 64 h 96"/>
                  <a:gd name="T4" fmla="*/ 119 w 119"/>
                  <a:gd name="T5" fmla="*/ 32 h 96"/>
                  <a:gd name="T6" fmla="*/ 98 w 119"/>
                  <a:gd name="T7" fmla="*/ 0 h 96"/>
                  <a:gd name="T8" fmla="*/ 49 w 119"/>
                  <a:gd name="T9" fmla="*/ 32 h 96"/>
                  <a:gd name="T10" fmla="*/ 0 w 119"/>
                  <a:gd name="T11" fmla="*/ 64 h 96"/>
                  <a:gd name="T12" fmla="*/ 20 w 119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20" y="96"/>
                    </a:move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lnTo>
                      <a:pt x="49" y="32"/>
                    </a:lnTo>
                    <a:lnTo>
                      <a:pt x="0" y="64"/>
                    </a:lnTo>
                    <a:lnTo>
                      <a:pt x="20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" name="Freeform 1758"/>
              <p:cNvSpPr>
                <a:spLocks/>
              </p:cNvSpPr>
              <p:nvPr/>
            </p:nvSpPr>
            <p:spPr bwMode="auto">
              <a:xfrm>
                <a:off x="5963" y="4456"/>
                <a:ext cx="24" cy="20"/>
              </a:xfrm>
              <a:custGeom>
                <a:avLst/>
                <a:gdLst>
                  <a:gd name="T0" fmla="*/ 20 w 119"/>
                  <a:gd name="T1" fmla="*/ 96 h 96"/>
                  <a:gd name="T2" fmla="*/ 70 w 119"/>
                  <a:gd name="T3" fmla="*/ 64 h 96"/>
                  <a:gd name="T4" fmla="*/ 119 w 119"/>
                  <a:gd name="T5" fmla="*/ 32 h 96"/>
                  <a:gd name="T6" fmla="*/ 98 w 119"/>
                  <a:gd name="T7" fmla="*/ 0 h 96"/>
                  <a:gd name="T8" fmla="*/ 49 w 119"/>
                  <a:gd name="T9" fmla="*/ 32 h 96"/>
                  <a:gd name="T10" fmla="*/ 0 w 119"/>
                  <a:gd name="T11" fmla="*/ 64 h 96"/>
                  <a:gd name="T12" fmla="*/ 20 w 119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20" y="96"/>
                    </a:move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lnTo>
                      <a:pt x="49" y="32"/>
                    </a:lnTo>
                    <a:lnTo>
                      <a:pt x="0" y="64"/>
                    </a:lnTo>
                    <a:lnTo>
                      <a:pt x="20" y="9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" name="Freeform 1759"/>
              <p:cNvSpPr>
                <a:spLocks/>
              </p:cNvSpPr>
              <p:nvPr/>
            </p:nvSpPr>
            <p:spPr bwMode="auto">
              <a:xfrm>
                <a:off x="5973" y="4456"/>
                <a:ext cx="10" cy="7"/>
              </a:xfrm>
              <a:custGeom>
                <a:avLst/>
                <a:gdLst>
                  <a:gd name="T0" fmla="*/ 0 w 49"/>
                  <a:gd name="T1" fmla="*/ 35 h 35"/>
                  <a:gd name="T2" fmla="*/ 49 w 49"/>
                  <a:gd name="T3" fmla="*/ 3 h 35"/>
                  <a:gd name="T4" fmla="*/ 48 w 49"/>
                  <a:gd name="T5" fmla="*/ 0 h 35"/>
                  <a:gd name="T6" fmla="*/ 0 w 49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5">
                    <a:moveTo>
                      <a:pt x="0" y="35"/>
                    </a:moveTo>
                    <a:lnTo>
                      <a:pt x="49" y="3"/>
                    </a:lnTo>
                    <a:lnTo>
                      <a:pt x="48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" name="Line 1760"/>
              <p:cNvSpPr>
                <a:spLocks noChangeShapeType="1"/>
              </p:cNvSpPr>
              <p:nvPr/>
            </p:nvSpPr>
            <p:spPr bwMode="auto">
              <a:xfrm flipH="1" flipV="1">
                <a:off x="5982" y="44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" name="Freeform 1761"/>
              <p:cNvSpPr>
                <a:spLocks/>
              </p:cNvSpPr>
              <p:nvPr/>
            </p:nvSpPr>
            <p:spPr bwMode="auto">
              <a:xfrm>
                <a:off x="5959" y="4450"/>
                <a:ext cx="23" cy="20"/>
              </a:xfrm>
              <a:custGeom>
                <a:avLst/>
                <a:gdLst>
                  <a:gd name="T0" fmla="*/ 22 w 118"/>
                  <a:gd name="T1" fmla="*/ 100 h 100"/>
                  <a:gd name="T2" fmla="*/ 70 w 118"/>
                  <a:gd name="T3" fmla="*/ 66 h 100"/>
                  <a:gd name="T4" fmla="*/ 118 w 118"/>
                  <a:gd name="T5" fmla="*/ 31 h 100"/>
                  <a:gd name="T6" fmla="*/ 96 w 118"/>
                  <a:gd name="T7" fmla="*/ 0 h 100"/>
                  <a:gd name="T8" fmla="*/ 48 w 118"/>
                  <a:gd name="T9" fmla="*/ 35 h 100"/>
                  <a:gd name="T10" fmla="*/ 0 w 118"/>
                  <a:gd name="T11" fmla="*/ 69 h 100"/>
                  <a:gd name="T12" fmla="*/ 22 w 11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22" y="100"/>
                    </a:moveTo>
                    <a:lnTo>
                      <a:pt x="70" y="66"/>
                    </a:lnTo>
                    <a:lnTo>
                      <a:pt x="118" y="31"/>
                    </a:lnTo>
                    <a:lnTo>
                      <a:pt x="96" y="0"/>
                    </a:lnTo>
                    <a:lnTo>
                      <a:pt x="48" y="35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" name="Freeform 1762"/>
              <p:cNvSpPr>
                <a:spLocks/>
              </p:cNvSpPr>
              <p:nvPr/>
            </p:nvSpPr>
            <p:spPr bwMode="auto">
              <a:xfrm>
                <a:off x="5959" y="4450"/>
                <a:ext cx="23" cy="20"/>
              </a:xfrm>
              <a:custGeom>
                <a:avLst/>
                <a:gdLst>
                  <a:gd name="T0" fmla="*/ 22 w 118"/>
                  <a:gd name="T1" fmla="*/ 100 h 100"/>
                  <a:gd name="T2" fmla="*/ 70 w 118"/>
                  <a:gd name="T3" fmla="*/ 66 h 100"/>
                  <a:gd name="T4" fmla="*/ 118 w 118"/>
                  <a:gd name="T5" fmla="*/ 31 h 100"/>
                  <a:gd name="T6" fmla="*/ 96 w 118"/>
                  <a:gd name="T7" fmla="*/ 0 h 100"/>
                  <a:gd name="T8" fmla="*/ 48 w 118"/>
                  <a:gd name="T9" fmla="*/ 35 h 100"/>
                  <a:gd name="T10" fmla="*/ 0 w 118"/>
                  <a:gd name="T11" fmla="*/ 69 h 100"/>
                  <a:gd name="T12" fmla="*/ 22 w 11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22" y="100"/>
                    </a:moveTo>
                    <a:lnTo>
                      <a:pt x="70" y="66"/>
                    </a:lnTo>
                    <a:lnTo>
                      <a:pt x="118" y="31"/>
                    </a:lnTo>
                    <a:lnTo>
                      <a:pt x="96" y="0"/>
                    </a:lnTo>
                    <a:lnTo>
                      <a:pt x="48" y="35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" name="Freeform 1763"/>
              <p:cNvSpPr>
                <a:spLocks/>
              </p:cNvSpPr>
              <p:nvPr/>
            </p:nvSpPr>
            <p:spPr bwMode="auto">
              <a:xfrm>
                <a:off x="5968" y="4449"/>
                <a:ext cx="10" cy="8"/>
              </a:xfrm>
              <a:custGeom>
                <a:avLst/>
                <a:gdLst>
                  <a:gd name="T0" fmla="*/ 0 w 48"/>
                  <a:gd name="T1" fmla="*/ 36 h 36"/>
                  <a:gd name="T2" fmla="*/ 48 w 48"/>
                  <a:gd name="T3" fmla="*/ 1 h 36"/>
                  <a:gd name="T4" fmla="*/ 47 w 48"/>
                  <a:gd name="T5" fmla="*/ 0 h 36"/>
                  <a:gd name="T6" fmla="*/ 0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lnTo>
                      <a:pt x="48" y="1"/>
                    </a:lnTo>
                    <a:lnTo>
                      <a:pt x="47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" name="Line 1764"/>
              <p:cNvSpPr>
                <a:spLocks noChangeShapeType="1"/>
              </p:cNvSpPr>
              <p:nvPr/>
            </p:nvSpPr>
            <p:spPr bwMode="auto">
              <a:xfrm flipH="1" flipV="1">
                <a:off x="5978" y="44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" name="Freeform 1765"/>
              <p:cNvSpPr>
                <a:spLocks/>
              </p:cNvSpPr>
              <p:nvPr/>
            </p:nvSpPr>
            <p:spPr bwMode="auto">
              <a:xfrm>
                <a:off x="5954" y="4443"/>
                <a:ext cx="24" cy="21"/>
              </a:xfrm>
              <a:custGeom>
                <a:avLst/>
                <a:gdLst>
                  <a:gd name="T0" fmla="*/ 23 w 117"/>
                  <a:gd name="T1" fmla="*/ 101 h 101"/>
                  <a:gd name="T2" fmla="*/ 70 w 117"/>
                  <a:gd name="T3" fmla="*/ 66 h 101"/>
                  <a:gd name="T4" fmla="*/ 117 w 117"/>
                  <a:gd name="T5" fmla="*/ 30 h 101"/>
                  <a:gd name="T6" fmla="*/ 94 w 117"/>
                  <a:gd name="T7" fmla="*/ 0 h 101"/>
                  <a:gd name="T8" fmla="*/ 47 w 117"/>
                  <a:gd name="T9" fmla="*/ 36 h 101"/>
                  <a:gd name="T10" fmla="*/ 0 w 117"/>
                  <a:gd name="T11" fmla="*/ 72 h 101"/>
                  <a:gd name="T12" fmla="*/ 23 w 117"/>
                  <a:gd name="T1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23" y="101"/>
                    </a:moveTo>
                    <a:lnTo>
                      <a:pt x="70" y="66"/>
                    </a:lnTo>
                    <a:lnTo>
                      <a:pt x="117" y="30"/>
                    </a:lnTo>
                    <a:lnTo>
                      <a:pt x="94" y="0"/>
                    </a:ln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" name="Freeform 1766"/>
              <p:cNvSpPr>
                <a:spLocks/>
              </p:cNvSpPr>
              <p:nvPr/>
            </p:nvSpPr>
            <p:spPr bwMode="auto">
              <a:xfrm>
                <a:off x="5954" y="4443"/>
                <a:ext cx="24" cy="21"/>
              </a:xfrm>
              <a:custGeom>
                <a:avLst/>
                <a:gdLst>
                  <a:gd name="T0" fmla="*/ 23 w 117"/>
                  <a:gd name="T1" fmla="*/ 101 h 101"/>
                  <a:gd name="T2" fmla="*/ 70 w 117"/>
                  <a:gd name="T3" fmla="*/ 66 h 101"/>
                  <a:gd name="T4" fmla="*/ 117 w 117"/>
                  <a:gd name="T5" fmla="*/ 30 h 101"/>
                  <a:gd name="T6" fmla="*/ 94 w 117"/>
                  <a:gd name="T7" fmla="*/ 0 h 101"/>
                  <a:gd name="T8" fmla="*/ 47 w 117"/>
                  <a:gd name="T9" fmla="*/ 36 h 101"/>
                  <a:gd name="T10" fmla="*/ 0 w 117"/>
                  <a:gd name="T11" fmla="*/ 72 h 101"/>
                  <a:gd name="T12" fmla="*/ 23 w 117"/>
                  <a:gd name="T1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23" y="101"/>
                    </a:moveTo>
                    <a:lnTo>
                      <a:pt x="70" y="66"/>
                    </a:lnTo>
                    <a:lnTo>
                      <a:pt x="117" y="30"/>
                    </a:lnTo>
                    <a:lnTo>
                      <a:pt x="94" y="0"/>
                    </a:ln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" name="Freeform 1767"/>
              <p:cNvSpPr>
                <a:spLocks/>
              </p:cNvSpPr>
              <p:nvPr/>
            </p:nvSpPr>
            <p:spPr bwMode="auto">
              <a:xfrm>
                <a:off x="5964" y="4443"/>
                <a:ext cx="9" cy="8"/>
              </a:xfrm>
              <a:custGeom>
                <a:avLst/>
                <a:gdLst>
                  <a:gd name="T0" fmla="*/ 0 w 47"/>
                  <a:gd name="T1" fmla="*/ 39 h 39"/>
                  <a:gd name="T2" fmla="*/ 47 w 47"/>
                  <a:gd name="T3" fmla="*/ 3 h 39"/>
                  <a:gd name="T4" fmla="*/ 45 w 47"/>
                  <a:gd name="T5" fmla="*/ 0 h 39"/>
                  <a:gd name="T6" fmla="*/ 0 w 47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0" y="39"/>
                    </a:moveTo>
                    <a:lnTo>
                      <a:pt x="47" y="3"/>
                    </a:lnTo>
                    <a:lnTo>
                      <a:pt x="45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" name="Line 1768"/>
              <p:cNvSpPr>
                <a:spLocks noChangeShapeType="1"/>
              </p:cNvSpPr>
              <p:nvPr/>
            </p:nvSpPr>
            <p:spPr bwMode="auto">
              <a:xfrm flipH="1" flipV="1">
                <a:off x="5973" y="44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" name="Freeform 1769"/>
              <p:cNvSpPr>
                <a:spLocks/>
              </p:cNvSpPr>
              <p:nvPr/>
            </p:nvSpPr>
            <p:spPr bwMode="auto">
              <a:xfrm>
                <a:off x="5950" y="4437"/>
                <a:ext cx="23" cy="21"/>
              </a:xfrm>
              <a:custGeom>
                <a:avLst/>
                <a:gdLst>
                  <a:gd name="T0" fmla="*/ 25 w 115"/>
                  <a:gd name="T1" fmla="*/ 107 h 107"/>
                  <a:gd name="T2" fmla="*/ 70 w 115"/>
                  <a:gd name="T3" fmla="*/ 68 h 107"/>
                  <a:gd name="T4" fmla="*/ 115 w 115"/>
                  <a:gd name="T5" fmla="*/ 29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5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5" y="107"/>
                    </a:moveTo>
                    <a:lnTo>
                      <a:pt x="70" y="68"/>
                    </a:lnTo>
                    <a:lnTo>
                      <a:pt x="115" y="2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5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" name="Freeform 1770"/>
              <p:cNvSpPr>
                <a:spLocks/>
              </p:cNvSpPr>
              <p:nvPr/>
            </p:nvSpPr>
            <p:spPr bwMode="auto">
              <a:xfrm>
                <a:off x="5950" y="4437"/>
                <a:ext cx="23" cy="21"/>
              </a:xfrm>
              <a:custGeom>
                <a:avLst/>
                <a:gdLst>
                  <a:gd name="T0" fmla="*/ 25 w 115"/>
                  <a:gd name="T1" fmla="*/ 107 h 107"/>
                  <a:gd name="T2" fmla="*/ 70 w 115"/>
                  <a:gd name="T3" fmla="*/ 68 h 107"/>
                  <a:gd name="T4" fmla="*/ 115 w 115"/>
                  <a:gd name="T5" fmla="*/ 29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5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5" y="107"/>
                    </a:moveTo>
                    <a:lnTo>
                      <a:pt x="70" y="68"/>
                    </a:lnTo>
                    <a:lnTo>
                      <a:pt x="115" y="2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5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" name="Freeform 1771"/>
              <p:cNvSpPr>
                <a:spLocks/>
              </p:cNvSpPr>
              <p:nvPr/>
            </p:nvSpPr>
            <p:spPr bwMode="auto">
              <a:xfrm>
                <a:off x="5959" y="4437"/>
                <a:ext cx="9" cy="8"/>
              </a:xfrm>
              <a:custGeom>
                <a:avLst/>
                <a:gdLst>
                  <a:gd name="T0" fmla="*/ 0 w 45"/>
                  <a:gd name="T1" fmla="*/ 41 h 41"/>
                  <a:gd name="T2" fmla="*/ 45 w 45"/>
                  <a:gd name="T3" fmla="*/ 2 h 41"/>
                  <a:gd name="T4" fmla="*/ 42 w 45"/>
                  <a:gd name="T5" fmla="*/ 0 h 41"/>
                  <a:gd name="T6" fmla="*/ 0 w 45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1">
                    <a:moveTo>
                      <a:pt x="0" y="41"/>
                    </a:moveTo>
                    <a:lnTo>
                      <a:pt x="45" y="2"/>
                    </a:lnTo>
                    <a:lnTo>
                      <a:pt x="4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" name="Line 1772"/>
              <p:cNvSpPr>
                <a:spLocks noChangeShapeType="1"/>
              </p:cNvSpPr>
              <p:nvPr/>
            </p:nvSpPr>
            <p:spPr bwMode="auto">
              <a:xfrm flipH="1" flipV="1">
                <a:off x="5967" y="4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" name="Freeform 1773"/>
              <p:cNvSpPr>
                <a:spLocks/>
              </p:cNvSpPr>
              <p:nvPr/>
            </p:nvSpPr>
            <p:spPr bwMode="auto">
              <a:xfrm>
                <a:off x="5945" y="4431"/>
                <a:ext cx="22" cy="22"/>
              </a:xfrm>
              <a:custGeom>
                <a:avLst/>
                <a:gdLst>
                  <a:gd name="T0" fmla="*/ 25 w 110"/>
                  <a:gd name="T1" fmla="*/ 110 h 110"/>
                  <a:gd name="T2" fmla="*/ 68 w 110"/>
                  <a:gd name="T3" fmla="*/ 68 h 110"/>
                  <a:gd name="T4" fmla="*/ 110 w 110"/>
                  <a:gd name="T5" fmla="*/ 27 h 110"/>
                  <a:gd name="T6" fmla="*/ 85 w 110"/>
                  <a:gd name="T7" fmla="*/ 0 h 110"/>
                  <a:gd name="T8" fmla="*/ 43 w 110"/>
                  <a:gd name="T9" fmla="*/ 42 h 110"/>
                  <a:gd name="T10" fmla="*/ 0 w 110"/>
                  <a:gd name="T11" fmla="*/ 83 h 110"/>
                  <a:gd name="T12" fmla="*/ 25 w 11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25" y="110"/>
                    </a:moveTo>
                    <a:lnTo>
                      <a:pt x="68" y="68"/>
                    </a:lnTo>
                    <a:lnTo>
                      <a:pt x="110" y="27"/>
                    </a:lnTo>
                    <a:lnTo>
                      <a:pt x="85" y="0"/>
                    </a:lnTo>
                    <a:lnTo>
                      <a:pt x="43" y="42"/>
                    </a:lnTo>
                    <a:lnTo>
                      <a:pt x="0" y="83"/>
                    </a:lnTo>
                    <a:lnTo>
                      <a:pt x="25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" name="Freeform 1774"/>
              <p:cNvSpPr>
                <a:spLocks/>
              </p:cNvSpPr>
              <p:nvPr/>
            </p:nvSpPr>
            <p:spPr bwMode="auto">
              <a:xfrm>
                <a:off x="5945" y="4431"/>
                <a:ext cx="22" cy="22"/>
              </a:xfrm>
              <a:custGeom>
                <a:avLst/>
                <a:gdLst>
                  <a:gd name="T0" fmla="*/ 25 w 110"/>
                  <a:gd name="T1" fmla="*/ 110 h 110"/>
                  <a:gd name="T2" fmla="*/ 68 w 110"/>
                  <a:gd name="T3" fmla="*/ 68 h 110"/>
                  <a:gd name="T4" fmla="*/ 110 w 110"/>
                  <a:gd name="T5" fmla="*/ 27 h 110"/>
                  <a:gd name="T6" fmla="*/ 85 w 110"/>
                  <a:gd name="T7" fmla="*/ 0 h 110"/>
                  <a:gd name="T8" fmla="*/ 43 w 110"/>
                  <a:gd name="T9" fmla="*/ 42 h 110"/>
                  <a:gd name="T10" fmla="*/ 0 w 110"/>
                  <a:gd name="T11" fmla="*/ 83 h 110"/>
                  <a:gd name="T12" fmla="*/ 25 w 11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25" y="110"/>
                    </a:moveTo>
                    <a:lnTo>
                      <a:pt x="68" y="68"/>
                    </a:lnTo>
                    <a:lnTo>
                      <a:pt x="110" y="27"/>
                    </a:lnTo>
                    <a:lnTo>
                      <a:pt x="85" y="0"/>
                    </a:lnTo>
                    <a:lnTo>
                      <a:pt x="43" y="42"/>
                    </a:lnTo>
                    <a:lnTo>
                      <a:pt x="0" y="83"/>
                    </a:lnTo>
                    <a:lnTo>
                      <a:pt x="25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" name="Freeform 1775"/>
              <p:cNvSpPr>
                <a:spLocks/>
              </p:cNvSpPr>
              <p:nvPr/>
            </p:nvSpPr>
            <p:spPr bwMode="auto">
              <a:xfrm>
                <a:off x="5954" y="4431"/>
                <a:ext cx="8" cy="9"/>
              </a:xfrm>
              <a:custGeom>
                <a:avLst/>
                <a:gdLst>
                  <a:gd name="T0" fmla="*/ 0 w 42"/>
                  <a:gd name="T1" fmla="*/ 43 h 43"/>
                  <a:gd name="T2" fmla="*/ 42 w 42"/>
                  <a:gd name="T3" fmla="*/ 1 h 43"/>
                  <a:gd name="T4" fmla="*/ 41 w 42"/>
                  <a:gd name="T5" fmla="*/ 0 h 43"/>
                  <a:gd name="T6" fmla="*/ 0 w 42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3">
                    <a:moveTo>
                      <a:pt x="0" y="43"/>
                    </a:moveTo>
                    <a:lnTo>
                      <a:pt x="42" y="1"/>
                    </a:lnTo>
                    <a:lnTo>
                      <a:pt x="4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" name="Line 1776"/>
              <p:cNvSpPr>
                <a:spLocks noChangeShapeType="1"/>
              </p:cNvSpPr>
              <p:nvPr/>
            </p:nvSpPr>
            <p:spPr bwMode="auto">
              <a:xfrm flipH="1" flipV="1">
                <a:off x="5962" y="44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" name="Freeform 1777"/>
              <p:cNvSpPr>
                <a:spLocks/>
              </p:cNvSpPr>
              <p:nvPr/>
            </p:nvSpPr>
            <p:spPr bwMode="auto">
              <a:xfrm>
                <a:off x="5940" y="4426"/>
                <a:ext cx="22" cy="22"/>
              </a:xfrm>
              <a:custGeom>
                <a:avLst/>
                <a:gdLst>
                  <a:gd name="T0" fmla="*/ 27 w 110"/>
                  <a:gd name="T1" fmla="*/ 111 h 111"/>
                  <a:gd name="T2" fmla="*/ 69 w 110"/>
                  <a:gd name="T3" fmla="*/ 69 h 111"/>
                  <a:gd name="T4" fmla="*/ 110 w 110"/>
                  <a:gd name="T5" fmla="*/ 26 h 111"/>
                  <a:gd name="T6" fmla="*/ 82 w 110"/>
                  <a:gd name="T7" fmla="*/ 0 h 111"/>
                  <a:gd name="T8" fmla="*/ 41 w 110"/>
                  <a:gd name="T9" fmla="*/ 42 h 111"/>
                  <a:gd name="T10" fmla="*/ 0 w 110"/>
                  <a:gd name="T11" fmla="*/ 85 h 111"/>
                  <a:gd name="T12" fmla="*/ 27 w 110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27" y="111"/>
                    </a:moveTo>
                    <a:lnTo>
                      <a:pt x="69" y="69"/>
                    </a:lnTo>
                    <a:lnTo>
                      <a:pt x="110" y="26"/>
                    </a:lnTo>
                    <a:lnTo>
                      <a:pt x="82" y="0"/>
                    </a:lnTo>
                    <a:lnTo>
                      <a:pt x="41" y="42"/>
                    </a:lnTo>
                    <a:lnTo>
                      <a:pt x="0" y="85"/>
                    </a:lnTo>
                    <a:lnTo>
                      <a:pt x="27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" name="Freeform 1778"/>
              <p:cNvSpPr>
                <a:spLocks/>
              </p:cNvSpPr>
              <p:nvPr/>
            </p:nvSpPr>
            <p:spPr bwMode="auto">
              <a:xfrm>
                <a:off x="5940" y="4426"/>
                <a:ext cx="22" cy="22"/>
              </a:xfrm>
              <a:custGeom>
                <a:avLst/>
                <a:gdLst>
                  <a:gd name="T0" fmla="*/ 27 w 110"/>
                  <a:gd name="T1" fmla="*/ 111 h 111"/>
                  <a:gd name="T2" fmla="*/ 69 w 110"/>
                  <a:gd name="T3" fmla="*/ 69 h 111"/>
                  <a:gd name="T4" fmla="*/ 110 w 110"/>
                  <a:gd name="T5" fmla="*/ 26 h 111"/>
                  <a:gd name="T6" fmla="*/ 82 w 110"/>
                  <a:gd name="T7" fmla="*/ 0 h 111"/>
                  <a:gd name="T8" fmla="*/ 41 w 110"/>
                  <a:gd name="T9" fmla="*/ 42 h 111"/>
                  <a:gd name="T10" fmla="*/ 0 w 110"/>
                  <a:gd name="T11" fmla="*/ 85 h 111"/>
                  <a:gd name="T12" fmla="*/ 27 w 110"/>
                  <a:gd name="T1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27" y="111"/>
                    </a:moveTo>
                    <a:lnTo>
                      <a:pt x="69" y="69"/>
                    </a:lnTo>
                    <a:lnTo>
                      <a:pt x="110" y="26"/>
                    </a:lnTo>
                    <a:lnTo>
                      <a:pt x="82" y="0"/>
                    </a:lnTo>
                    <a:lnTo>
                      <a:pt x="41" y="42"/>
                    </a:lnTo>
                    <a:lnTo>
                      <a:pt x="0" y="85"/>
                    </a:lnTo>
                    <a:lnTo>
                      <a:pt x="27" y="1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" name="Freeform 1779"/>
              <p:cNvSpPr>
                <a:spLocks/>
              </p:cNvSpPr>
              <p:nvPr/>
            </p:nvSpPr>
            <p:spPr bwMode="auto">
              <a:xfrm>
                <a:off x="5948" y="4425"/>
                <a:ext cx="8" cy="9"/>
              </a:xfrm>
              <a:custGeom>
                <a:avLst/>
                <a:gdLst>
                  <a:gd name="T0" fmla="*/ 0 w 41"/>
                  <a:gd name="T1" fmla="*/ 44 h 44"/>
                  <a:gd name="T2" fmla="*/ 41 w 41"/>
                  <a:gd name="T3" fmla="*/ 2 h 44"/>
                  <a:gd name="T4" fmla="*/ 39 w 41"/>
                  <a:gd name="T5" fmla="*/ 0 h 44"/>
                  <a:gd name="T6" fmla="*/ 0 w 4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0" y="44"/>
                    </a:moveTo>
                    <a:lnTo>
                      <a:pt x="41" y="2"/>
                    </a:lnTo>
                    <a:lnTo>
                      <a:pt x="39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" name="Line 1780"/>
              <p:cNvSpPr>
                <a:spLocks noChangeShapeType="1"/>
              </p:cNvSpPr>
              <p:nvPr/>
            </p:nvSpPr>
            <p:spPr bwMode="auto">
              <a:xfrm flipH="1" flipV="1">
                <a:off x="5956" y="44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" name="Freeform 1781"/>
              <p:cNvSpPr>
                <a:spLocks/>
              </p:cNvSpPr>
              <p:nvPr/>
            </p:nvSpPr>
            <p:spPr bwMode="auto">
              <a:xfrm>
                <a:off x="5935" y="4420"/>
                <a:ext cx="21" cy="23"/>
              </a:xfrm>
              <a:custGeom>
                <a:avLst/>
                <a:gdLst>
                  <a:gd name="T0" fmla="*/ 29 w 107"/>
                  <a:gd name="T1" fmla="*/ 115 h 115"/>
                  <a:gd name="T2" fmla="*/ 68 w 107"/>
                  <a:gd name="T3" fmla="*/ 70 h 115"/>
                  <a:gd name="T4" fmla="*/ 107 w 107"/>
                  <a:gd name="T5" fmla="*/ 26 h 115"/>
                  <a:gd name="T6" fmla="*/ 78 w 107"/>
                  <a:gd name="T7" fmla="*/ 0 h 115"/>
                  <a:gd name="T8" fmla="*/ 39 w 107"/>
                  <a:gd name="T9" fmla="*/ 45 h 115"/>
                  <a:gd name="T10" fmla="*/ 0 w 107"/>
                  <a:gd name="T11" fmla="*/ 90 h 115"/>
                  <a:gd name="T12" fmla="*/ 29 w 107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29" y="115"/>
                    </a:moveTo>
                    <a:lnTo>
                      <a:pt x="68" y="70"/>
                    </a:lnTo>
                    <a:lnTo>
                      <a:pt x="107" y="26"/>
                    </a:lnTo>
                    <a:lnTo>
                      <a:pt x="78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9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" name="Freeform 1782"/>
              <p:cNvSpPr>
                <a:spLocks/>
              </p:cNvSpPr>
              <p:nvPr/>
            </p:nvSpPr>
            <p:spPr bwMode="auto">
              <a:xfrm>
                <a:off x="5935" y="4420"/>
                <a:ext cx="21" cy="23"/>
              </a:xfrm>
              <a:custGeom>
                <a:avLst/>
                <a:gdLst>
                  <a:gd name="T0" fmla="*/ 29 w 107"/>
                  <a:gd name="T1" fmla="*/ 115 h 115"/>
                  <a:gd name="T2" fmla="*/ 68 w 107"/>
                  <a:gd name="T3" fmla="*/ 70 h 115"/>
                  <a:gd name="T4" fmla="*/ 107 w 107"/>
                  <a:gd name="T5" fmla="*/ 26 h 115"/>
                  <a:gd name="T6" fmla="*/ 78 w 107"/>
                  <a:gd name="T7" fmla="*/ 0 h 115"/>
                  <a:gd name="T8" fmla="*/ 39 w 107"/>
                  <a:gd name="T9" fmla="*/ 45 h 115"/>
                  <a:gd name="T10" fmla="*/ 0 w 107"/>
                  <a:gd name="T11" fmla="*/ 90 h 115"/>
                  <a:gd name="T12" fmla="*/ 29 w 107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29" y="115"/>
                    </a:moveTo>
                    <a:lnTo>
                      <a:pt x="68" y="70"/>
                    </a:lnTo>
                    <a:lnTo>
                      <a:pt x="107" y="26"/>
                    </a:lnTo>
                    <a:lnTo>
                      <a:pt x="78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9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" name="Freeform 1783"/>
              <p:cNvSpPr>
                <a:spLocks/>
              </p:cNvSpPr>
              <p:nvPr/>
            </p:nvSpPr>
            <p:spPr bwMode="auto">
              <a:xfrm>
                <a:off x="5942" y="4420"/>
                <a:ext cx="8" cy="9"/>
              </a:xfrm>
              <a:custGeom>
                <a:avLst/>
                <a:gdLst>
                  <a:gd name="T0" fmla="*/ 0 w 39"/>
                  <a:gd name="T1" fmla="*/ 47 h 47"/>
                  <a:gd name="T2" fmla="*/ 39 w 39"/>
                  <a:gd name="T3" fmla="*/ 2 h 47"/>
                  <a:gd name="T4" fmla="*/ 36 w 39"/>
                  <a:gd name="T5" fmla="*/ 0 h 47"/>
                  <a:gd name="T6" fmla="*/ 0 w 39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0" y="47"/>
                    </a:moveTo>
                    <a:lnTo>
                      <a:pt x="39" y="2"/>
                    </a:lnTo>
                    <a:lnTo>
                      <a:pt x="36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" name="Line 1784"/>
              <p:cNvSpPr>
                <a:spLocks noChangeShapeType="1"/>
              </p:cNvSpPr>
              <p:nvPr/>
            </p:nvSpPr>
            <p:spPr bwMode="auto">
              <a:xfrm flipH="1" flipV="1">
                <a:off x="5950" y="44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" name="Freeform 1785"/>
              <p:cNvSpPr>
                <a:spLocks/>
              </p:cNvSpPr>
              <p:nvPr/>
            </p:nvSpPr>
            <p:spPr bwMode="auto">
              <a:xfrm>
                <a:off x="5929" y="4415"/>
                <a:ext cx="21" cy="24"/>
              </a:xfrm>
              <a:custGeom>
                <a:avLst/>
                <a:gdLst>
                  <a:gd name="T0" fmla="*/ 30 w 101"/>
                  <a:gd name="T1" fmla="*/ 117 h 117"/>
                  <a:gd name="T2" fmla="*/ 65 w 101"/>
                  <a:gd name="T3" fmla="*/ 70 h 117"/>
                  <a:gd name="T4" fmla="*/ 101 w 101"/>
                  <a:gd name="T5" fmla="*/ 23 h 117"/>
                  <a:gd name="T6" fmla="*/ 71 w 101"/>
                  <a:gd name="T7" fmla="*/ 0 h 117"/>
                  <a:gd name="T8" fmla="*/ 35 w 101"/>
                  <a:gd name="T9" fmla="*/ 47 h 117"/>
                  <a:gd name="T10" fmla="*/ 0 w 101"/>
                  <a:gd name="T11" fmla="*/ 94 h 117"/>
                  <a:gd name="T12" fmla="*/ 30 w 101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30" y="117"/>
                    </a:moveTo>
                    <a:lnTo>
                      <a:pt x="65" y="70"/>
                    </a:lnTo>
                    <a:lnTo>
                      <a:pt x="101" y="23"/>
                    </a:lnTo>
                    <a:lnTo>
                      <a:pt x="71" y="0"/>
                    </a:lnTo>
                    <a:lnTo>
                      <a:pt x="35" y="47"/>
                    </a:lnTo>
                    <a:lnTo>
                      <a:pt x="0" y="94"/>
                    </a:lnTo>
                    <a:lnTo>
                      <a:pt x="30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" name="Freeform 1786"/>
              <p:cNvSpPr>
                <a:spLocks/>
              </p:cNvSpPr>
              <p:nvPr/>
            </p:nvSpPr>
            <p:spPr bwMode="auto">
              <a:xfrm>
                <a:off x="5929" y="4415"/>
                <a:ext cx="21" cy="24"/>
              </a:xfrm>
              <a:custGeom>
                <a:avLst/>
                <a:gdLst>
                  <a:gd name="T0" fmla="*/ 30 w 101"/>
                  <a:gd name="T1" fmla="*/ 117 h 117"/>
                  <a:gd name="T2" fmla="*/ 65 w 101"/>
                  <a:gd name="T3" fmla="*/ 70 h 117"/>
                  <a:gd name="T4" fmla="*/ 101 w 101"/>
                  <a:gd name="T5" fmla="*/ 23 h 117"/>
                  <a:gd name="T6" fmla="*/ 71 w 101"/>
                  <a:gd name="T7" fmla="*/ 0 h 117"/>
                  <a:gd name="T8" fmla="*/ 35 w 101"/>
                  <a:gd name="T9" fmla="*/ 47 h 117"/>
                  <a:gd name="T10" fmla="*/ 0 w 101"/>
                  <a:gd name="T11" fmla="*/ 94 h 117"/>
                  <a:gd name="T12" fmla="*/ 30 w 101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30" y="117"/>
                    </a:moveTo>
                    <a:lnTo>
                      <a:pt x="65" y="70"/>
                    </a:lnTo>
                    <a:lnTo>
                      <a:pt x="101" y="23"/>
                    </a:lnTo>
                    <a:lnTo>
                      <a:pt x="71" y="0"/>
                    </a:lnTo>
                    <a:lnTo>
                      <a:pt x="35" y="47"/>
                    </a:lnTo>
                    <a:lnTo>
                      <a:pt x="0" y="94"/>
                    </a:lnTo>
                    <a:lnTo>
                      <a:pt x="30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" name="Freeform 1787"/>
              <p:cNvSpPr>
                <a:spLocks/>
              </p:cNvSpPr>
              <p:nvPr/>
            </p:nvSpPr>
            <p:spPr bwMode="auto">
              <a:xfrm>
                <a:off x="5936" y="4415"/>
                <a:ext cx="8" cy="10"/>
              </a:xfrm>
              <a:custGeom>
                <a:avLst/>
                <a:gdLst>
                  <a:gd name="T0" fmla="*/ 0 w 36"/>
                  <a:gd name="T1" fmla="*/ 48 h 48"/>
                  <a:gd name="T2" fmla="*/ 36 w 36"/>
                  <a:gd name="T3" fmla="*/ 1 h 48"/>
                  <a:gd name="T4" fmla="*/ 35 w 36"/>
                  <a:gd name="T5" fmla="*/ 0 h 48"/>
                  <a:gd name="T6" fmla="*/ 0 w 36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0" y="48"/>
                    </a:moveTo>
                    <a:lnTo>
                      <a:pt x="36" y="1"/>
                    </a:lnTo>
                    <a:lnTo>
                      <a:pt x="35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" name="Line 1788"/>
              <p:cNvSpPr>
                <a:spLocks noChangeShapeType="1"/>
              </p:cNvSpPr>
              <p:nvPr/>
            </p:nvSpPr>
            <p:spPr bwMode="auto">
              <a:xfrm flipH="1" flipV="1">
                <a:off x="5943" y="44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" name="Freeform 1789"/>
              <p:cNvSpPr>
                <a:spLocks/>
              </p:cNvSpPr>
              <p:nvPr/>
            </p:nvSpPr>
            <p:spPr bwMode="auto">
              <a:xfrm>
                <a:off x="5923" y="4411"/>
                <a:ext cx="20" cy="23"/>
              </a:xfrm>
              <a:custGeom>
                <a:avLst/>
                <a:gdLst>
                  <a:gd name="T0" fmla="*/ 31 w 100"/>
                  <a:gd name="T1" fmla="*/ 118 h 118"/>
                  <a:gd name="T2" fmla="*/ 65 w 100"/>
                  <a:gd name="T3" fmla="*/ 70 h 118"/>
                  <a:gd name="T4" fmla="*/ 100 w 100"/>
                  <a:gd name="T5" fmla="*/ 22 h 118"/>
                  <a:gd name="T6" fmla="*/ 69 w 100"/>
                  <a:gd name="T7" fmla="*/ 0 h 118"/>
                  <a:gd name="T8" fmla="*/ 34 w 100"/>
                  <a:gd name="T9" fmla="*/ 48 h 118"/>
                  <a:gd name="T10" fmla="*/ 0 w 100"/>
                  <a:gd name="T11" fmla="*/ 97 h 118"/>
                  <a:gd name="T12" fmla="*/ 31 w 10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31" y="118"/>
                    </a:moveTo>
                    <a:lnTo>
                      <a:pt x="65" y="70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4" y="48"/>
                    </a:lnTo>
                    <a:lnTo>
                      <a:pt x="0" y="97"/>
                    </a:lnTo>
                    <a:lnTo>
                      <a:pt x="31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" name="Freeform 1790"/>
              <p:cNvSpPr>
                <a:spLocks/>
              </p:cNvSpPr>
              <p:nvPr/>
            </p:nvSpPr>
            <p:spPr bwMode="auto">
              <a:xfrm>
                <a:off x="5923" y="4411"/>
                <a:ext cx="20" cy="23"/>
              </a:xfrm>
              <a:custGeom>
                <a:avLst/>
                <a:gdLst>
                  <a:gd name="T0" fmla="*/ 31 w 100"/>
                  <a:gd name="T1" fmla="*/ 118 h 118"/>
                  <a:gd name="T2" fmla="*/ 65 w 100"/>
                  <a:gd name="T3" fmla="*/ 70 h 118"/>
                  <a:gd name="T4" fmla="*/ 100 w 100"/>
                  <a:gd name="T5" fmla="*/ 22 h 118"/>
                  <a:gd name="T6" fmla="*/ 69 w 100"/>
                  <a:gd name="T7" fmla="*/ 0 h 118"/>
                  <a:gd name="T8" fmla="*/ 34 w 100"/>
                  <a:gd name="T9" fmla="*/ 48 h 118"/>
                  <a:gd name="T10" fmla="*/ 0 w 100"/>
                  <a:gd name="T11" fmla="*/ 97 h 118"/>
                  <a:gd name="T12" fmla="*/ 31 w 10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31" y="118"/>
                    </a:moveTo>
                    <a:lnTo>
                      <a:pt x="65" y="70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4" y="48"/>
                    </a:lnTo>
                    <a:lnTo>
                      <a:pt x="0" y="97"/>
                    </a:lnTo>
                    <a:lnTo>
                      <a:pt x="31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" name="Freeform 1791"/>
              <p:cNvSpPr>
                <a:spLocks/>
              </p:cNvSpPr>
              <p:nvPr/>
            </p:nvSpPr>
            <p:spPr bwMode="auto">
              <a:xfrm>
                <a:off x="5930" y="4410"/>
                <a:ext cx="7" cy="10"/>
              </a:xfrm>
              <a:custGeom>
                <a:avLst/>
                <a:gdLst>
                  <a:gd name="T0" fmla="*/ 0 w 35"/>
                  <a:gd name="T1" fmla="*/ 50 h 50"/>
                  <a:gd name="T2" fmla="*/ 35 w 35"/>
                  <a:gd name="T3" fmla="*/ 2 h 50"/>
                  <a:gd name="T4" fmla="*/ 31 w 35"/>
                  <a:gd name="T5" fmla="*/ 0 h 50"/>
                  <a:gd name="T6" fmla="*/ 0 w 35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0">
                    <a:moveTo>
                      <a:pt x="0" y="50"/>
                    </a:moveTo>
                    <a:lnTo>
                      <a:pt x="35" y="2"/>
                    </a:lnTo>
                    <a:lnTo>
                      <a:pt x="31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" name="Line 1792"/>
              <p:cNvSpPr>
                <a:spLocks noChangeShapeType="1"/>
              </p:cNvSpPr>
              <p:nvPr/>
            </p:nvSpPr>
            <p:spPr bwMode="auto">
              <a:xfrm flipH="1" flipV="1">
                <a:off x="5936" y="4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" name="Freeform 1793"/>
              <p:cNvSpPr>
                <a:spLocks/>
              </p:cNvSpPr>
              <p:nvPr/>
            </p:nvSpPr>
            <p:spPr bwMode="auto">
              <a:xfrm>
                <a:off x="5918" y="4406"/>
                <a:ext cx="18" cy="24"/>
              </a:xfrm>
              <a:custGeom>
                <a:avLst/>
                <a:gdLst>
                  <a:gd name="T0" fmla="*/ 32 w 94"/>
                  <a:gd name="T1" fmla="*/ 121 h 121"/>
                  <a:gd name="T2" fmla="*/ 63 w 94"/>
                  <a:gd name="T3" fmla="*/ 70 h 121"/>
                  <a:gd name="T4" fmla="*/ 94 w 94"/>
                  <a:gd name="T5" fmla="*/ 20 h 121"/>
                  <a:gd name="T6" fmla="*/ 62 w 94"/>
                  <a:gd name="T7" fmla="*/ 0 h 121"/>
                  <a:gd name="T8" fmla="*/ 31 w 94"/>
                  <a:gd name="T9" fmla="*/ 51 h 121"/>
                  <a:gd name="T10" fmla="*/ 0 w 94"/>
                  <a:gd name="T11" fmla="*/ 101 h 121"/>
                  <a:gd name="T12" fmla="*/ 32 w 94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32" y="121"/>
                    </a:move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" name="Freeform 1794"/>
              <p:cNvSpPr>
                <a:spLocks/>
              </p:cNvSpPr>
              <p:nvPr/>
            </p:nvSpPr>
            <p:spPr bwMode="auto">
              <a:xfrm>
                <a:off x="5918" y="4406"/>
                <a:ext cx="18" cy="24"/>
              </a:xfrm>
              <a:custGeom>
                <a:avLst/>
                <a:gdLst>
                  <a:gd name="T0" fmla="*/ 32 w 94"/>
                  <a:gd name="T1" fmla="*/ 121 h 121"/>
                  <a:gd name="T2" fmla="*/ 63 w 94"/>
                  <a:gd name="T3" fmla="*/ 70 h 121"/>
                  <a:gd name="T4" fmla="*/ 94 w 94"/>
                  <a:gd name="T5" fmla="*/ 20 h 121"/>
                  <a:gd name="T6" fmla="*/ 62 w 94"/>
                  <a:gd name="T7" fmla="*/ 0 h 121"/>
                  <a:gd name="T8" fmla="*/ 31 w 94"/>
                  <a:gd name="T9" fmla="*/ 51 h 121"/>
                  <a:gd name="T10" fmla="*/ 0 w 94"/>
                  <a:gd name="T11" fmla="*/ 101 h 121"/>
                  <a:gd name="T12" fmla="*/ 32 w 94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32" y="121"/>
                    </a:move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" name="Freeform 1795"/>
              <p:cNvSpPr>
                <a:spLocks/>
              </p:cNvSpPr>
              <p:nvPr/>
            </p:nvSpPr>
            <p:spPr bwMode="auto">
              <a:xfrm>
                <a:off x="5924" y="4406"/>
                <a:ext cx="6" cy="10"/>
              </a:xfrm>
              <a:custGeom>
                <a:avLst/>
                <a:gdLst>
                  <a:gd name="T0" fmla="*/ 0 w 31"/>
                  <a:gd name="T1" fmla="*/ 51 h 51"/>
                  <a:gd name="T2" fmla="*/ 31 w 31"/>
                  <a:gd name="T3" fmla="*/ 0 h 51"/>
                  <a:gd name="T4" fmla="*/ 31 w 31"/>
                  <a:gd name="T5" fmla="*/ 0 h 51"/>
                  <a:gd name="T6" fmla="*/ 0 w 3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51"/>
                    </a:moveTo>
                    <a:lnTo>
                      <a:pt x="31" y="0"/>
                    </a:lnTo>
                    <a:lnTo>
                      <a:pt x="31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" name="Line 1796"/>
              <p:cNvSpPr>
                <a:spLocks noChangeShapeType="1"/>
              </p:cNvSpPr>
              <p:nvPr/>
            </p:nvSpPr>
            <p:spPr bwMode="auto">
              <a:xfrm>
                <a:off x="5930" y="4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" name="Freeform 1797"/>
              <p:cNvSpPr>
                <a:spLocks/>
              </p:cNvSpPr>
              <p:nvPr/>
            </p:nvSpPr>
            <p:spPr bwMode="auto">
              <a:xfrm>
                <a:off x="5911" y="4402"/>
                <a:ext cx="19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" name="Freeform 1798"/>
              <p:cNvSpPr>
                <a:spLocks/>
              </p:cNvSpPr>
              <p:nvPr/>
            </p:nvSpPr>
            <p:spPr bwMode="auto">
              <a:xfrm>
                <a:off x="5911" y="4402"/>
                <a:ext cx="19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" name="Freeform 1799"/>
              <p:cNvSpPr>
                <a:spLocks/>
              </p:cNvSpPr>
              <p:nvPr/>
            </p:nvSpPr>
            <p:spPr bwMode="auto">
              <a:xfrm>
                <a:off x="5917" y="4402"/>
                <a:ext cx="7" cy="10"/>
              </a:xfrm>
              <a:custGeom>
                <a:avLst/>
                <a:gdLst>
                  <a:gd name="T0" fmla="*/ 0 w 31"/>
                  <a:gd name="T1" fmla="*/ 54 h 54"/>
                  <a:gd name="T2" fmla="*/ 31 w 31"/>
                  <a:gd name="T3" fmla="*/ 4 h 54"/>
                  <a:gd name="T4" fmla="*/ 25 w 31"/>
                  <a:gd name="T5" fmla="*/ 0 h 54"/>
                  <a:gd name="T6" fmla="*/ 0 w 31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4">
                    <a:moveTo>
                      <a:pt x="0" y="54"/>
                    </a:moveTo>
                    <a:lnTo>
                      <a:pt x="31" y="4"/>
                    </a:lnTo>
                    <a:lnTo>
                      <a:pt x="2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" name="Line 1800"/>
              <p:cNvSpPr>
                <a:spLocks noChangeShapeType="1"/>
              </p:cNvSpPr>
              <p:nvPr/>
            </p:nvSpPr>
            <p:spPr bwMode="auto">
              <a:xfrm flipH="1" flipV="1">
                <a:off x="5922" y="4402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" name="Freeform 1801"/>
              <p:cNvSpPr>
                <a:spLocks/>
              </p:cNvSpPr>
              <p:nvPr/>
            </p:nvSpPr>
            <p:spPr bwMode="auto">
              <a:xfrm>
                <a:off x="5905" y="4398"/>
                <a:ext cx="17" cy="25"/>
              </a:xfrm>
              <a:custGeom>
                <a:avLst/>
                <a:gdLst>
                  <a:gd name="T0" fmla="*/ 35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1 w 85"/>
                  <a:gd name="T7" fmla="*/ 0 h 124"/>
                  <a:gd name="T8" fmla="*/ 26 w 85"/>
                  <a:gd name="T9" fmla="*/ 54 h 124"/>
                  <a:gd name="T10" fmla="*/ 0 w 85"/>
                  <a:gd name="T11" fmla="*/ 108 h 124"/>
                  <a:gd name="T12" fmla="*/ 35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5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6" y="54"/>
                    </a:lnTo>
                    <a:lnTo>
                      <a:pt x="0" y="108"/>
                    </a:lnTo>
                    <a:lnTo>
                      <a:pt x="35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" name="Freeform 1802"/>
              <p:cNvSpPr>
                <a:spLocks/>
              </p:cNvSpPr>
              <p:nvPr/>
            </p:nvSpPr>
            <p:spPr bwMode="auto">
              <a:xfrm>
                <a:off x="5905" y="4398"/>
                <a:ext cx="17" cy="25"/>
              </a:xfrm>
              <a:custGeom>
                <a:avLst/>
                <a:gdLst>
                  <a:gd name="T0" fmla="*/ 35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1 w 85"/>
                  <a:gd name="T7" fmla="*/ 0 h 124"/>
                  <a:gd name="T8" fmla="*/ 26 w 85"/>
                  <a:gd name="T9" fmla="*/ 54 h 124"/>
                  <a:gd name="T10" fmla="*/ 0 w 85"/>
                  <a:gd name="T11" fmla="*/ 108 h 124"/>
                  <a:gd name="T12" fmla="*/ 35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5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6" y="54"/>
                    </a:lnTo>
                    <a:lnTo>
                      <a:pt x="0" y="108"/>
                    </a:lnTo>
                    <a:lnTo>
                      <a:pt x="35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" name="Freeform 1803"/>
              <p:cNvSpPr>
                <a:spLocks/>
              </p:cNvSpPr>
              <p:nvPr/>
            </p:nvSpPr>
            <p:spPr bwMode="auto">
              <a:xfrm>
                <a:off x="5911" y="4398"/>
                <a:ext cx="5" cy="11"/>
              </a:xfrm>
              <a:custGeom>
                <a:avLst/>
                <a:gdLst>
                  <a:gd name="T0" fmla="*/ 0 w 25"/>
                  <a:gd name="T1" fmla="*/ 54 h 54"/>
                  <a:gd name="T2" fmla="*/ 25 w 25"/>
                  <a:gd name="T3" fmla="*/ 0 h 54"/>
                  <a:gd name="T4" fmla="*/ 25 w 25"/>
                  <a:gd name="T5" fmla="*/ 0 h 54"/>
                  <a:gd name="T6" fmla="*/ 0 w 25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54"/>
                    </a:moveTo>
                    <a:lnTo>
                      <a:pt x="25" y="0"/>
                    </a:lnTo>
                    <a:lnTo>
                      <a:pt x="2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" name="Line 1804"/>
              <p:cNvSpPr>
                <a:spLocks noChangeShapeType="1"/>
              </p:cNvSpPr>
              <p:nvPr/>
            </p:nvSpPr>
            <p:spPr bwMode="auto">
              <a:xfrm>
                <a:off x="5916" y="4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" name="Freeform 1805"/>
              <p:cNvSpPr>
                <a:spLocks/>
              </p:cNvSpPr>
              <p:nvPr/>
            </p:nvSpPr>
            <p:spPr bwMode="auto">
              <a:xfrm>
                <a:off x="5899" y="4395"/>
                <a:ext cx="17" cy="25"/>
              </a:xfrm>
              <a:custGeom>
                <a:avLst/>
                <a:gdLst>
                  <a:gd name="T0" fmla="*/ 34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0 w 85"/>
                  <a:gd name="T7" fmla="*/ 0 h 124"/>
                  <a:gd name="T8" fmla="*/ 25 w 85"/>
                  <a:gd name="T9" fmla="*/ 54 h 124"/>
                  <a:gd name="T10" fmla="*/ 0 w 85"/>
                  <a:gd name="T11" fmla="*/ 108 h 124"/>
                  <a:gd name="T12" fmla="*/ 34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4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" name="Freeform 1806"/>
              <p:cNvSpPr>
                <a:spLocks/>
              </p:cNvSpPr>
              <p:nvPr/>
            </p:nvSpPr>
            <p:spPr bwMode="auto">
              <a:xfrm>
                <a:off x="5899" y="4395"/>
                <a:ext cx="17" cy="25"/>
              </a:xfrm>
              <a:custGeom>
                <a:avLst/>
                <a:gdLst>
                  <a:gd name="T0" fmla="*/ 34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0 w 85"/>
                  <a:gd name="T7" fmla="*/ 0 h 124"/>
                  <a:gd name="T8" fmla="*/ 25 w 85"/>
                  <a:gd name="T9" fmla="*/ 54 h 124"/>
                  <a:gd name="T10" fmla="*/ 0 w 85"/>
                  <a:gd name="T11" fmla="*/ 108 h 124"/>
                  <a:gd name="T12" fmla="*/ 34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4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" name="Freeform 1807"/>
              <p:cNvSpPr>
                <a:spLocks/>
              </p:cNvSpPr>
              <p:nvPr/>
            </p:nvSpPr>
            <p:spPr bwMode="auto">
              <a:xfrm>
                <a:off x="5904" y="4395"/>
                <a:ext cx="5" cy="11"/>
              </a:xfrm>
              <a:custGeom>
                <a:avLst/>
                <a:gdLst>
                  <a:gd name="T0" fmla="*/ 0 w 25"/>
                  <a:gd name="T1" fmla="*/ 55 h 55"/>
                  <a:gd name="T2" fmla="*/ 25 w 25"/>
                  <a:gd name="T3" fmla="*/ 1 h 55"/>
                  <a:gd name="T4" fmla="*/ 22 w 25"/>
                  <a:gd name="T5" fmla="*/ 0 h 55"/>
                  <a:gd name="T6" fmla="*/ 0 w 25"/>
                  <a:gd name="T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5">
                    <a:moveTo>
                      <a:pt x="0" y="55"/>
                    </a:moveTo>
                    <a:lnTo>
                      <a:pt x="25" y="1"/>
                    </a:lnTo>
                    <a:lnTo>
                      <a:pt x="22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" name="Line 1808"/>
              <p:cNvSpPr>
                <a:spLocks noChangeShapeType="1"/>
              </p:cNvSpPr>
              <p:nvPr/>
            </p:nvSpPr>
            <p:spPr bwMode="auto">
              <a:xfrm flipH="1" flipV="1">
                <a:off x="5908" y="4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" name="Freeform 1809"/>
              <p:cNvSpPr>
                <a:spLocks/>
              </p:cNvSpPr>
              <p:nvPr/>
            </p:nvSpPr>
            <p:spPr bwMode="auto">
              <a:xfrm>
                <a:off x="5892" y="4392"/>
                <a:ext cx="16" cy="25"/>
              </a:xfrm>
              <a:custGeom>
                <a:avLst/>
                <a:gdLst>
                  <a:gd name="T0" fmla="*/ 35 w 79"/>
                  <a:gd name="T1" fmla="*/ 124 h 124"/>
                  <a:gd name="T2" fmla="*/ 57 w 79"/>
                  <a:gd name="T3" fmla="*/ 69 h 124"/>
                  <a:gd name="T4" fmla="*/ 79 w 79"/>
                  <a:gd name="T5" fmla="*/ 14 h 124"/>
                  <a:gd name="T6" fmla="*/ 43 w 79"/>
                  <a:gd name="T7" fmla="*/ 0 h 124"/>
                  <a:gd name="T8" fmla="*/ 21 w 79"/>
                  <a:gd name="T9" fmla="*/ 55 h 124"/>
                  <a:gd name="T10" fmla="*/ 0 w 79"/>
                  <a:gd name="T11" fmla="*/ 110 h 124"/>
                  <a:gd name="T12" fmla="*/ 35 w 79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35" y="124"/>
                    </a:moveTo>
                    <a:lnTo>
                      <a:pt x="57" y="69"/>
                    </a:lnTo>
                    <a:lnTo>
                      <a:pt x="79" y="14"/>
                    </a:lnTo>
                    <a:lnTo>
                      <a:pt x="43" y="0"/>
                    </a:lnTo>
                    <a:lnTo>
                      <a:pt x="21" y="55"/>
                    </a:lnTo>
                    <a:lnTo>
                      <a:pt x="0" y="110"/>
                    </a:lnTo>
                    <a:lnTo>
                      <a:pt x="35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" name="Freeform 1810"/>
              <p:cNvSpPr>
                <a:spLocks/>
              </p:cNvSpPr>
              <p:nvPr/>
            </p:nvSpPr>
            <p:spPr bwMode="auto">
              <a:xfrm>
                <a:off x="5892" y="4392"/>
                <a:ext cx="16" cy="25"/>
              </a:xfrm>
              <a:custGeom>
                <a:avLst/>
                <a:gdLst>
                  <a:gd name="T0" fmla="*/ 35 w 79"/>
                  <a:gd name="T1" fmla="*/ 124 h 124"/>
                  <a:gd name="T2" fmla="*/ 57 w 79"/>
                  <a:gd name="T3" fmla="*/ 69 h 124"/>
                  <a:gd name="T4" fmla="*/ 79 w 79"/>
                  <a:gd name="T5" fmla="*/ 14 h 124"/>
                  <a:gd name="T6" fmla="*/ 43 w 79"/>
                  <a:gd name="T7" fmla="*/ 0 h 124"/>
                  <a:gd name="T8" fmla="*/ 21 w 79"/>
                  <a:gd name="T9" fmla="*/ 55 h 124"/>
                  <a:gd name="T10" fmla="*/ 0 w 79"/>
                  <a:gd name="T11" fmla="*/ 110 h 124"/>
                  <a:gd name="T12" fmla="*/ 35 w 79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35" y="124"/>
                    </a:moveTo>
                    <a:lnTo>
                      <a:pt x="57" y="69"/>
                    </a:lnTo>
                    <a:lnTo>
                      <a:pt x="79" y="14"/>
                    </a:lnTo>
                    <a:lnTo>
                      <a:pt x="43" y="0"/>
                    </a:lnTo>
                    <a:lnTo>
                      <a:pt x="21" y="55"/>
                    </a:lnTo>
                    <a:lnTo>
                      <a:pt x="0" y="110"/>
                    </a:lnTo>
                    <a:lnTo>
                      <a:pt x="35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" name="Freeform 1811"/>
              <p:cNvSpPr>
                <a:spLocks/>
              </p:cNvSpPr>
              <p:nvPr/>
            </p:nvSpPr>
            <p:spPr bwMode="auto">
              <a:xfrm>
                <a:off x="5896" y="4392"/>
                <a:ext cx="5" cy="11"/>
              </a:xfrm>
              <a:custGeom>
                <a:avLst/>
                <a:gdLst>
                  <a:gd name="T0" fmla="*/ 0 w 22"/>
                  <a:gd name="T1" fmla="*/ 56 h 56"/>
                  <a:gd name="T2" fmla="*/ 22 w 22"/>
                  <a:gd name="T3" fmla="*/ 1 h 56"/>
                  <a:gd name="T4" fmla="*/ 19 w 22"/>
                  <a:gd name="T5" fmla="*/ 0 h 56"/>
                  <a:gd name="T6" fmla="*/ 0 w 22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0" y="56"/>
                    </a:moveTo>
                    <a:lnTo>
                      <a:pt x="22" y="1"/>
                    </a:lnTo>
                    <a:lnTo>
                      <a:pt x="19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364" name="Group 1812"/>
            <p:cNvGrpSpPr>
              <a:grpSpLocks/>
            </p:cNvGrpSpPr>
            <p:nvPr/>
          </p:nvGrpSpPr>
          <p:grpSpPr bwMode="auto">
            <a:xfrm>
              <a:off x="5679" y="4406"/>
              <a:ext cx="222" cy="251"/>
              <a:chOff x="5679" y="4383"/>
              <a:chExt cx="222" cy="251"/>
            </a:xfrm>
          </p:grpSpPr>
          <p:sp>
            <p:nvSpPr>
              <p:cNvPr id="25365" name="Line 1813"/>
              <p:cNvSpPr>
                <a:spLocks noChangeShapeType="1"/>
              </p:cNvSpPr>
              <p:nvPr/>
            </p:nvSpPr>
            <p:spPr bwMode="auto">
              <a:xfrm flipH="1" flipV="1">
                <a:off x="5900" y="43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6" name="Freeform 1814"/>
              <p:cNvSpPr>
                <a:spLocks/>
              </p:cNvSpPr>
              <p:nvPr/>
            </p:nvSpPr>
            <p:spPr bwMode="auto">
              <a:xfrm>
                <a:off x="5886" y="4390"/>
                <a:ext cx="14" cy="24"/>
              </a:xfrm>
              <a:custGeom>
                <a:avLst/>
                <a:gdLst>
                  <a:gd name="T0" fmla="*/ 36 w 73"/>
                  <a:gd name="T1" fmla="*/ 124 h 124"/>
                  <a:gd name="T2" fmla="*/ 54 w 73"/>
                  <a:gd name="T3" fmla="*/ 68 h 124"/>
                  <a:gd name="T4" fmla="*/ 73 w 73"/>
                  <a:gd name="T5" fmla="*/ 12 h 124"/>
                  <a:gd name="T6" fmla="*/ 37 w 73"/>
                  <a:gd name="T7" fmla="*/ 0 h 124"/>
                  <a:gd name="T8" fmla="*/ 19 w 73"/>
                  <a:gd name="T9" fmla="*/ 57 h 124"/>
                  <a:gd name="T10" fmla="*/ 0 w 73"/>
                  <a:gd name="T11" fmla="*/ 113 h 124"/>
                  <a:gd name="T12" fmla="*/ 36 w 73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24">
                    <a:moveTo>
                      <a:pt x="36" y="124"/>
                    </a:moveTo>
                    <a:lnTo>
                      <a:pt x="54" y="68"/>
                    </a:lnTo>
                    <a:lnTo>
                      <a:pt x="73" y="12"/>
                    </a:lnTo>
                    <a:lnTo>
                      <a:pt x="37" y="0"/>
                    </a:lnTo>
                    <a:lnTo>
                      <a:pt x="19" y="57"/>
                    </a:lnTo>
                    <a:lnTo>
                      <a:pt x="0" y="113"/>
                    </a:lnTo>
                    <a:lnTo>
                      <a:pt x="36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7" name="Freeform 1815"/>
              <p:cNvSpPr>
                <a:spLocks/>
              </p:cNvSpPr>
              <p:nvPr/>
            </p:nvSpPr>
            <p:spPr bwMode="auto">
              <a:xfrm>
                <a:off x="5886" y="4390"/>
                <a:ext cx="14" cy="24"/>
              </a:xfrm>
              <a:custGeom>
                <a:avLst/>
                <a:gdLst>
                  <a:gd name="T0" fmla="*/ 36 w 73"/>
                  <a:gd name="T1" fmla="*/ 124 h 124"/>
                  <a:gd name="T2" fmla="*/ 54 w 73"/>
                  <a:gd name="T3" fmla="*/ 68 h 124"/>
                  <a:gd name="T4" fmla="*/ 73 w 73"/>
                  <a:gd name="T5" fmla="*/ 12 h 124"/>
                  <a:gd name="T6" fmla="*/ 37 w 73"/>
                  <a:gd name="T7" fmla="*/ 0 h 124"/>
                  <a:gd name="T8" fmla="*/ 19 w 73"/>
                  <a:gd name="T9" fmla="*/ 57 h 124"/>
                  <a:gd name="T10" fmla="*/ 0 w 73"/>
                  <a:gd name="T11" fmla="*/ 113 h 124"/>
                  <a:gd name="T12" fmla="*/ 36 w 73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24">
                    <a:moveTo>
                      <a:pt x="36" y="124"/>
                    </a:moveTo>
                    <a:lnTo>
                      <a:pt x="54" y="68"/>
                    </a:lnTo>
                    <a:lnTo>
                      <a:pt x="73" y="12"/>
                    </a:lnTo>
                    <a:lnTo>
                      <a:pt x="37" y="0"/>
                    </a:lnTo>
                    <a:lnTo>
                      <a:pt x="19" y="57"/>
                    </a:lnTo>
                    <a:lnTo>
                      <a:pt x="0" y="113"/>
                    </a:lnTo>
                    <a:lnTo>
                      <a:pt x="36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8" name="Freeform 1816"/>
              <p:cNvSpPr>
                <a:spLocks/>
              </p:cNvSpPr>
              <p:nvPr/>
            </p:nvSpPr>
            <p:spPr bwMode="auto">
              <a:xfrm>
                <a:off x="5889" y="4389"/>
                <a:ext cx="4" cy="12"/>
              </a:xfrm>
              <a:custGeom>
                <a:avLst/>
                <a:gdLst>
                  <a:gd name="T0" fmla="*/ 0 w 18"/>
                  <a:gd name="T1" fmla="*/ 58 h 58"/>
                  <a:gd name="T2" fmla="*/ 18 w 18"/>
                  <a:gd name="T3" fmla="*/ 1 h 58"/>
                  <a:gd name="T4" fmla="*/ 16 w 18"/>
                  <a:gd name="T5" fmla="*/ 0 h 58"/>
                  <a:gd name="T6" fmla="*/ 0 w 18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8">
                    <a:moveTo>
                      <a:pt x="0" y="58"/>
                    </a:moveTo>
                    <a:lnTo>
                      <a:pt x="18" y="1"/>
                    </a:lnTo>
                    <a:lnTo>
                      <a:pt x="16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9" name="Line 1817"/>
              <p:cNvSpPr>
                <a:spLocks noChangeShapeType="1"/>
              </p:cNvSpPr>
              <p:nvPr/>
            </p:nvSpPr>
            <p:spPr bwMode="auto">
              <a:xfrm flipH="1" flipV="1">
                <a:off x="5893" y="43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0" name="Freeform 1818"/>
              <p:cNvSpPr>
                <a:spLocks/>
              </p:cNvSpPr>
              <p:nvPr/>
            </p:nvSpPr>
            <p:spPr bwMode="auto">
              <a:xfrm>
                <a:off x="5879" y="4387"/>
                <a:ext cx="14" cy="25"/>
              </a:xfrm>
              <a:custGeom>
                <a:avLst/>
                <a:gdLst>
                  <a:gd name="T0" fmla="*/ 37 w 69"/>
                  <a:gd name="T1" fmla="*/ 125 h 125"/>
                  <a:gd name="T2" fmla="*/ 53 w 69"/>
                  <a:gd name="T3" fmla="*/ 68 h 125"/>
                  <a:gd name="T4" fmla="*/ 69 w 69"/>
                  <a:gd name="T5" fmla="*/ 10 h 125"/>
                  <a:gd name="T6" fmla="*/ 32 w 69"/>
                  <a:gd name="T7" fmla="*/ 0 h 125"/>
                  <a:gd name="T8" fmla="*/ 16 w 69"/>
                  <a:gd name="T9" fmla="*/ 57 h 125"/>
                  <a:gd name="T10" fmla="*/ 0 w 69"/>
                  <a:gd name="T11" fmla="*/ 115 h 125"/>
                  <a:gd name="T12" fmla="*/ 37 w 69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7" y="125"/>
                    </a:move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1" name="Freeform 1819"/>
              <p:cNvSpPr>
                <a:spLocks/>
              </p:cNvSpPr>
              <p:nvPr/>
            </p:nvSpPr>
            <p:spPr bwMode="auto">
              <a:xfrm>
                <a:off x="5879" y="4387"/>
                <a:ext cx="14" cy="25"/>
              </a:xfrm>
              <a:custGeom>
                <a:avLst/>
                <a:gdLst>
                  <a:gd name="T0" fmla="*/ 37 w 69"/>
                  <a:gd name="T1" fmla="*/ 125 h 125"/>
                  <a:gd name="T2" fmla="*/ 53 w 69"/>
                  <a:gd name="T3" fmla="*/ 68 h 125"/>
                  <a:gd name="T4" fmla="*/ 69 w 69"/>
                  <a:gd name="T5" fmla="*/ 10 h 125"/>
                  <a:gd name="T6" fmla="*/ 32 w 69"/>
                  <a:gd name="T7" fmla="*/ 0 h 125"/>
                  <a:gd name="T8" fmla="*/ 16 w 69"/>
                  <a:gd name="T9" fmla="*/ 57 h 125"/>
                  <a:gd name="T10" fmla="*/ 0 w 69"/>
                  <a:gd name="T11" fmla="*/ 115 h 125"/>
                  <a:gd name="T12" fmla="*/ 37 w 69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7" y="125"/>
                    </a:move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2" name="Freeform 1820"/>
              <p:cNvSpPr>
                <a:spLocks/>
              </p:cNvSpPr>
              <p:nvPr/>
            </p:nvSpPr>
            <p:spPr bwMode="auto">
              <a:xfrm>
                <a:off x="5882" y="4387"/>
                <a:ext cx="3" cy="12"/>
              </a:xfrm>
              <a:custGeom>
                <a:avLst/>
                <a:gdLst>
                  <a:gd name="T0" fmla="*/ 0 w 16"/>
                  <a:gd name="T1" fmla="*/ 57 h 57"/>
                  <a:gd name="T2" fmla="*/ 16 w 16"/>
                  <a:gd name="T3" fmla="*/ 0 h 57"/>
                  <a:gd name="T4" fmla="*/ 13 w 16"/>
                  <a:gd name="T5" fmla="*/ 0 h 57"/>
                  <a:gd name="T6" fmla="*/ 0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57"/>
                    </a:moveTo>
                    <a:lnTo>
                      <a:pt x="16" y="0"/>
                    </a:lnTo>
                    <a:lnTo>
                      <a:pt x="13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3" name="Line 1821"/>
              <p:cNvSpPr>
                <a:spLocks noChangeShapeType="1"/>
              </p:cNvSpPr>
              <p:nvPr/>
            </p:nvSpPr>
            <p:spPr bwMode="auto">
              <a:xfrm flipH="1">
                <a:off x="5885" y="43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4" name="Freeform 1822"/>
              <p:cNvSpPr>
                <a:spLocks/>
              </p:cNvSpPr>
              <p:nvPr/>
            </p:nvSpPr>
            <p:spPr bwMode="auto">
              <a:xfrm>
                <a:off x="5872" y="4386"/>
                <a:ext cx="13" cy="24"/>
              </a:xfrm>
              <a:custGeom>
                <a:avLst/>
                <a:gdLst>
                  <a:gd name="T0" fmla="*/ 36 w 62"/>
                  <a:gd name="T1" fmla="*/ 123 h 123"/>
                  <a:gd name="T2" fmla="*/ 49 w 62"/>
                  <a:gd name="T3" fmla="*/ 65 h 123"/>
                  <a:gd name="T4" fmla="*/ 62 w 62"/>
                  <a:gd name="T5" fmla="*/ 8 h 123"/>
                  <a:gd name="T6" fmla="*/ 25 w 62"/>
                  <a:gd name="T7" fmla="*/ 0 h 123"/>
                  <a:gd name="T8" fmla="*/ 12 w 62"/>
                  <a:gd name="T9" fmla="*/ 57 h 123"/>
                  <a:gd name="T10" fmla="*/ 0 w 62"/>
                  <a:gd name="T11" fmla="*/ 115 h 123"/>
                  <a:gd name="T12" fmla="*/ 36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6" y="123"/>
                    </a:move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2" y="57"/>
                    </a:lnTo>
                    <a:lnTo>
                      <a:pt x="0" y="115"/>
                    </a:lnTo>
                    <a:lnTo>
                      <a:pt x="36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5" name="Freeform 1823"/>
              <p:cNvSpPr>
                <a:spLocks/>
              </p:cNvSpPr>
              <p:nvPr/>
            </p:nvSpPr>
            <p:spPr bwMode="auto">
              <a:xfrm>
                <a:off x="5872" y="4386"/>
                <a:ext cx="13" cy="24"/>
              </a:xfrm>
              <a:custGeom>
                <a:avLst/>
                <a:gdLst>
                  <a:gd name="T0" fmla="*/ 36 w 62"/>
                  <a:gd name="T1" fmla="*/ 123 h 123"/>
                  <a:gd name="T2" fmla="*/ 49 w 62"/>
                  <a:gd name="T3" fmla="*/ 65 h 123"/>
                  <a:gd name="T4" fmla="*/ 62 w 62"/>
                  <a:gd name="T5" fmla="*/ 8 h 123"/>
                  <a:gd name="T6" fmla="*/ 25 w 62"/>
                  <a:gd name="T7" fmla="*/ 0 h 123"/>
                  <a:gd name="T8" fmla="*/ 12 w 62"/>
                  <a:gd name="T9" fmla="*/ 57 h 123"/>
                  <a:gd name="T10" fmla="*/ 0 w 62"/>
                  <a:gd name="T11" fmla="*/ 115 h 123"/>
                  <a:gd name="T12" fmla="*/ 36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6" y="123"/>
                    </a:move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2" y="57"/>
                    </a:lnTo>
                    <a:lnTo>
                      <a:pt x="0" y="115"/>
                    </a:lnTo>
                    <a:lnTo>
                      <a:pt x="36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6" name="Freeform 1824"/>
              <p:cNvSpPr>
                <a:spLocks/>
              </p:cNvSpPr>
              <p:nvPr/>
            </p:nvSpPr>
            <p:spPr bwMode="auto">
              <a:xfrm>
                <a:off x="5875" y="4386"/>
                <a:ext cx="2" cy="11"/>
              </a:xfrm>
              <a:custGeom>
                <a:avLst/>
                <a:gdLst>
                  <a:gd name="T0" fmla="*/ 0 w 13"/>
                  <a:gd name="T1" fmla="*/ 58 h 58"/>
                  <a:gd name="T2" fmla="*/ 13 w 13"/>
                  <a:gd name="T3" fmla="*/ 1 h 58"/>
                  <a:gd name="T4" fmla="*/ 11 w 13"/>
                  <a:gd name="T5" fmla="*/ 0 h 58"/>
                  <a:gd name="T6" fmla="*/ 0 w 13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0" y="58"/>
                    </a:moveTo>
                    <a:lnTo>
                      <a:pt x="13" y="1"/>
                    </a:lnTo>
                    <a:lnTo>
                      <a:pt x="11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7" name="Line 1825"/>
              <p:cNvSpPr>
                <a:spLocks noChangeShapeType="1"/>
              </p:cNvSpPr>
              <p:nvPr/>
            </p:nvSpPr>
            <p:spPr bwMode="auto">
              <a:xfrm flipH="1" flipV="1">
                <a:off x="5877" y="4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8" name="Freeform 1826"/>
              <p:cNvSpPr>
                <a:spLocks/>
              </p:cNvSpPr>
              <p:nvPr/>
            </p:nvSpPr>
            <p:spPr bwMode="auto">
              <a:xfrm>
                <a:off x="5865" y="4384"/>
                <a:ext cx="12" cy="25"/>
              </a:xfrm>
              <a:custGeom>
                <a:avLst/>
                <a:gdLst>
                  <a:gd name="T0" fmla="*/ 37 w 58"/>
                  <a:gd name="T1" fmla="*/ 124 h 124"/>
                  <a:gd name="T2" fmla="*/ 47 w 58"/>
                  <a:gd name="T3" fmla="*/ 65 h 124"/>
                  <a:gd name="T4" fmla="*/ 58 w 58"/>
                  <a:gd name="T5" fmla="*/ 7 h 124"/>
                  <a:gd name="T6" fmla="*/ 21 w 58"/>
                  <a:gd name="T7" fmla="*/ 0 h 124"/>
                  <a:gd name="T8" fmla="*/ 10 w 58"/>
                  <a:gd name="T9" fmla="*/ 58 h 124"/>
                  <a:gd name="T10" fmla="*/ 0 w 58"/>
                  <a:gd name="T11" fmla="*/ 117 h 124"/>
                  <a:gd name="T12" fmla="*/ 37 w 58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37" y="124"/>
                    </a:moveTo>
                    <a:lnTo>
                      <a:pt x="47" y="65"/>
                    </a:lnTo>
                    <a:lnTo>
                      <a:pt x="58" y="7"/>
                    </a:lnTo>
                    <a:lnTo>
                      <a:pt x="21" y="0"/>
                    </a:lnTo>
                    <a:lnTo>
                      <a:pt x="10" y="58"/>
                    </a:lnTo>
                    <a:lnTo>
                      <a:pt x="0" y="117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9" name="Freeform 1827"/>
              <p:cNvSpPr>
                <a:spLocks/>
              </p:cNvSpPr>
              <p:nvPr/>
            </p:nvSpPr>
            <p:spPr bwMode="auto">
              <a:xfrm>
                <a:off x="5865" y="4384"/>
                <a:ext cx="12" cy="25"/>
              </a:xfrm>
              <a:custGeom>
                <a:avLst/>
                <a:gdLst>
                  <a:gd name="T0" fmla="*/ 37 w 58"/>
                  <a:gd name="T1" fmla="*/ 124 h 124"/>
                  <a:gd name="T2" fmla="*/ 47 w 58"/>
                  <a:gd name="T3" fmla="*/ 65 h 124"/>
                  <a:gd name="T4" fmla="*/ 58 w 58"/>
                  <a:gd name="T5" fmla="*/ 7 h 124"/>
                  <a:gd name="T6" fmla="*/ 21 w 58"/>
                  <a:gd name="T7" fmla="*/ 0 h 124"/>
                  <a:gd name="T8" fmla="*/ 10 w 58"/>
                  <a:gd name="T9" fmla="*/ 58 h 124"/>
                  <a:gd name="T10" fmla="*/ 0 w 58"/>
                  <a:gd name="T11" fmla="*/ 117 h 124"/>
                  <a:gd name="T12" fmla="*/ 37 w 58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37" y="124"/>
                    </a:moveTo>
                    <a:lnTo>
                      <a:pt x="47" y="65"/>
                    </a:lnTo>
                    <a:lnTo>
                      <a:pt x="58" y="7"/>
                    </a:lnTo>
                    <a:lnTo>
                      <a:pt x="21" y="0"/>
                    </a:lnTo>
                    <a:lnTo>
                      <a:pt x="10" y="58"/>
                    </a:lnTo>
                    <a:lnTo>
                      <a:pt x="0" y="117"/>
                    </a:lnTo>
                    <a:lnTo>
                      <a:pt x="37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0" name="Freeform 1828"/>
              <p:cNvSpPr>
                <a:spLocks/>
              </p:cNvSpPr>
              <p:nvPr/>
            </p:nvSpPr>
            <p:spPr bwMode="auto">
              <a:xfrm>
                <a:off x="5867" y="4384"/>
                <a:ext cx="2" cy="12"/>
              </a:xfrm>
              <a:custGeom>
                <a:avLst/>
                <a:gdLst>
                  <a:gd name="T0" fmla="*/ 0 w 11"/>
                  <a:gd name="T1" fmla="*/ 58 h 58"/>
                  <a:gd name="T2" fmla="*/ 11 w 11"/>
                  <a:gd name="T3" fmla="*/ 0 h 58"/>
                  <a:gd name="T4" fmla="*/ 7 w 11"/>
                  <a:gd name="T5" fmla="*/ 0 h 58"/>
                  <a:gd name="T6" fmla="*/ 0 w 11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8">
                    <a:moveTo>
                      <a:pt x="0" y="58"/>
                    </a:moveTo>
                    <a:lnTo>
                      <a:pt x="11" y="0"/>
                    </a:lnTo>
                    <a:lnTo>
                      <a:pt x="7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1" name="Line 1829"/>
              <p:cNvSpPr>
                <a:spLocks noChangeShapeType="1"/>
              </p:cNvSpPr>
              <p:nvPr/>
            </p:nvSpPr>
            <p:spPr bwMode="auto">
              <a:xfrm flipH="1">
                <a:off x="5869" y="4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2" name="Freeform 1830"/>
              <p:cNvSpPr>
                <a:spLocks/>
              </p:cNvSpPr>
              <p:nvPr/>
            </p:nvSpPr>
            <p:spPr bwMode="auto">
              <a:xfrm>
                <a:off x="5858" y="4383"/>
                <a:ext cx="11" cy="25"/>
              </a:xfrm>
              <a:custGeom>
                <a:avLst/>
                <a:gdLst>
                  <a:gd name="T0" fmla="*/ 38 w 51"/>
                  <a:gd name="T1" fmla="*/ 122 h 122"/>
                  <a:gd name="T2" fmla="*/ 44 w 51"/>
                  <a:gd name="T3" fmla="*/ 63 h 122"/>
                  <a:gd name="T4" fmla="*/ 51 w 51"/>
                  <a:gd name="T5" fmla="*/ 5 h 122"/>
                  <a:gd name="T6" fmla="*/ 13 w 51"/>
                  <a:gd name="T7" fmla="*/ 0 h 122"/>
                  <a:gd name="T8" fmla="*/ 6 w 51"/>
                  <a:gd name="T9" fmla="*/ 59 h 122"/>
                  <a:gd name="T10" fmla="*/ 0 w 51"/>
                  <a:gd name="T11" fmla="*/ 117 h 122"/>
                  <a:gd name="T12" fmla="*/ 38 w 5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38" y="122"/>
                    </a:moveTo>
                    <a:lnTo>
                      <a:pt x="44" y="63"/>
                    </a:lnTo>
                    <a:lnTo>
                      <a:pt x="51" y="5"/>
                    </a:lnTo>
                    <a:lnTo>
                      <a:pt x="13" y="0"/>
                    </a:lnTo>
                    <a:lnTo>
                      <a:pt x="6" y="59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3" name="Freeform 1831"/>
              <p:cNvSpPr>
                <a:spLocks/>
              </p:cNvSpPr>
              <p:nvPr/>
            </p:nvSpPr>
            <p:spPr bwMode="auto">
              <a:xfrm>
                <a:off x="5858" y="4383"/>
                <a:ext cx="11" cy="25"/>
              </a:xfrm>
              <a:custGeom>
                <a:avLst/>
                <a:gdLst>
                  <a:gd name="T0" fmla="*/ 38 w 51"/>
                  <a:gd name="T1" fmla="*/ 122 h 122"/>
                  <a:gd name="T2" fmla="*/ 44 w 51"/>
                  <a:gd name="T3" fmla="*/ 63 h 122"/>
                  <a:gd name="T4" fmla="*/ 51 w 51"/>
                  <a:gd name="T5" fmla="*/ 5 h 122"/>
                  <a:gd name="T6" fmla="*/ 13 w 51"/>
                  <a:gd name="T7" fmla="*/ 0 h 122"/>
                  <a:gd name="T8" fmla="*/ 6 w 51"/>
                  <a:gd name="T9" fmla="*/ 59 h 122"/>
                  <a:gd name="T10" fmla="*/ 0 w 51"/>
                  <a:gd name="T11" fmla="*/ 117 h 122"/>
                  <a:gd name="T12" fmla="*/ 38 w 5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38" y="122"/>
                    </a:moveTo>
                    <a:lnTo>
                      <a:pt x="44" y="63"/>
                    </a:lnTo>
                    <a:lnTo>
                      <a:pt x="51" y="5"/>
                    </a:lnTo>
                    <a:lnTo>
                      <a:pt x="13" y="0"/>
                    </a:lnTo>
                    <a:lnTo>
                      <a:pt x="6" y="59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4" name="Freeform 1832"/>
              <p:cNvSpPr>
                <a:spLocks/>
              </p:cNvSpPr>
              <p:nvPr/>
            </p:nvSpPr>
            <p:spPr bwMode="auto">
              <a:xfrm>
                <a:off x="5860" y="4383"/>
                <a:ext cx="1" cy="12"/>
              </a:xfrm>
              <a:custGeom>
                <a:avLst/>
                <a:gdLst>
                  <a:gd name="T0" fmla="*/ 0 w 7"/>
                  <a:gd name="T1" fmla="*/ 59 h 59"/>
                  <a:gd name="T2" fmla="*/ 7 w 7"/>
                  <a:gd name="T3" fmla="*/ 0 h 59"/>
                  <a:gd name="T4" fmla="*/ 4 w 7"/>
                  <a:gd name="T5" fmla="*/ 0 h 59"/>
                  <a:gd name="T6" fmla="*/ 0 w 7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59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5" name="Line 1833"/>
              <p:cNvSpPr>
                <a:spLocks noChangeShapeType="1"/>
              </p:cNvSpPr>
              <p:nvPr/>
            </p:nvSpPr>
            <p:spPr bwMode="auto">
              <a:xfrm flipH="1">
                <a:off x="5860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6" name="Freeform 1834"/>
              <p:cNvSpPr>
                <a:spLocks/>
              </p:cNvSpPr>
              <p:nvPr/>
            </p:nvSpPr>
            <p:spPr bwMode="auto">
              <a:xfrm>
                <a:off x="5851" y="4383"/>
                <a:ext cx="9" cy="24"/>
              </a:xfrm>
              <a:custGeom>
                <a:avLst/>
                <a:gdLst>
                  <a:gd name="T0" fmla="*/ 38 w 45"/>
                  <a:gd name="T1" fmla="*/ 119 h 119"/>
                  <a:gd name="T2" fmla="*/ 41 w 45"/>
                  <a:gd name="T3" fmla="*/ 61 h 119"/>
                  <a:gd name="T4" fmla="*/ 45 w 45"/>
                  <a:gd name="T5" fmla="*/ 2 h 119"/>
                  <a:gd name="T6" fmla="*/ 7 w 45"/>
                  <a:gd name="T7" fmla="*/ 0 h 119"/>
                  <a:gd name="T8" fmla="*/ 4 w 45"/>
                  <a:gd name="T9" fmla="*/ 58 h 119"/>
                  <a:gd name="T10" fmla="*/ 0 w 45"/>
                  <a:gd name="T11" fmla="*/ 117 h 119"/>
                  <a:gd name="T12" fmla="*/ 38 w 4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38" y="119"/>
                    </a:moveTo>
                    <a:lnTo>
                      <a:pt x="41" y="61"/>
                    </a:lnTo>
                    <a:lnTo>
                      <a:pt x="45" y="2"/>
                    </a:lnTo>
                    <a:lnTo>
                      <a:pt x="7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7" name="Freeform 1835"/>
              <p:cNvSpPr>
                <a:spLocks/>
              </p:cNvSpPr>
              <p:nvPr/>
            </p:nvSpPr>
            <p:spPr bwMode="auto">
              <a:xfrm>
                <a:off x="5851" y="4383"/>
                <a:ext cx="9" cy="24"/>
              </a:xfrm>
              <a:custGeom>
                <a:avLst/>
                <a:gdLst>
                  <a:gd name="T0" fmla="*/ 38 w 45"/>
                  <a:gd name="T1" fmla="*/ 119 h 119"/>
                  <a:gd name="T2" fmla="*/ 41 w 45"/>
                  <a:gd name="T3" fmla="*/ 61 h 119"/>
                  <a:gd name="T4" fmla="*/ 45 w 45"/>
                  <a:gd name="T5" fmla="*/ 2 h 119"/>
                  <a:gd name="T6" fmla="*/ 7 w 45"/>
                  <a:gd name="T7" fmla="*/ 0 h 119"/>
                  <a:gd name="T8" fmla="*/ 4 w 45"/>
                  <a:gd name="T9" fmla="*/ 58 h 119"/>
                  <a:gd name="T10" fmla="*/ 0 w 45"/>
                  <a:gd name="T11" fmla="*/ 117 h 119"/>
                  <a:gd name="T12" fmla="*/ 38 w 4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38" y="119"/>
                    </a:moveTo>
                    <a:lnTo>
                      <a:pt x="41" y="61"/>
                    </a:lnTo>
                    <a:lnTo>
                      <a:pt x="45" y="2"/>
                    </a:lnTo>
                    <a:lnTo>
                      <a:pt x="7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8" name="Freeform 1836"/>
              <p:cNvSpPr>
                <a:spLocks/>
              </p:cNvSpPr>
              <p:nvPr/>
            </p:nvSpPr>
            <p:spPr bwMode="auto">
              <a:xfrm>
                <a:off x="5852" y="4383"/>
                <a:ext cx="1" cy="11"/>
              </a:xfrm>
              <a:custGeom>
                <a:avLst/>
                <a:gdLst>
                  <a:gd name="T0" fmla="*/ 0 w 3"/>
                  <a:gd name="T1" fmla="*/ 58 h 58"/>
                  <a:gd name="T2" fmla="*/ 3 w 3"/>
                  <a:gd name="T3" fmla="*/ 0 h 58"/>
                  <a:gd name="T4" fmla="*/ 2 w 3"/>
                  <a:gd name="T5" fmla="*/ 0 h 58"/>
                  <a:gd name="T6" fmla="*/ 0 w 3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8">
                    <a:moveTo>
                      <a:pt x="0" y="58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9" name="Line 1837"/>
              <p:cNvSpPr>
                <a:spLocks noChangeShapeType="1"/>
              </p:cNvSpPr>
              <p:nvPr/>
            </p:nvSpPr>
            <p:spPr bwMode="auto">
              <a:xfrm flipH="1">
                <a:off x="5853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0" name="Freeform 1838"/>
              <p:cNvSpPr>
                <a:spLocks/>
              </p:cNvSpPr>
              <p:nvPr/>
            </p:nvSpPr>
            <p:spPr bwMode="auto">
              <a:xfrm>
                <a:off x="5844" y="4383"/>
                <a:ext cx="9" cy="23"/>
              </a:xfrm>
              <a:custGeom>
                <a:avLst/>
                <a:gdLst>
                  <a:gd name="T0" fmla="*/ 37 w 42"/>
                  <a:gd name="T1" fmla="*/ 118 h 118"/>
                  <a:gd name="T2" fmla="*/ 40 w 42"/>
                  <a:gd name="T3" fmla="*/ 59 h 118"/>
                  <a:gd name="T4" fmla="*/ 42 w 42"/>
                  <a:gd name="T5" fmla="*/ 1 h 118"/>
                  <a:gd name="T6" fmla="*/ 5 w 42"/>
                  <a:gd name="T7" fmla="*/ 0 h 118"/>
                  <a:gd name="T8" fmla="*/ 3 w 42"/>
                  <a:gd name="T9" fmla="*/ 58 h 118"/>
                  <a:gd name="T10" fmla="*/ 0 w 42"/>
                  <a:gd name="T11" fmla="*/ 117 h 118"/>
                  <a:gd name="T12" fmla="*/ 37 w 4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37" y="118"/>
                    </a:moveTo>
                    <a:lnTo>
                      <a:pt x="40" y="59"/>
                    </a:lnTo>
                    <a:lnTo>
                      <a:pt x="42" y="1"/>
                    </a:lnTo>
                    <a:lnTo>
                      <a:pt x="5" y="0"/>
                    </a:lnTo>
                    <a:lnTo>
                      <a:pt x="3" y="58"/>
                    </a:lnTo>
                    <a:lnTo>
                      <a:pt x="0" y="117"/>
                    </a:lnTo>
                    <a:lnTo>
                      <a:pt x="37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1" name="Freeform 1839"/>
              <p:cNvSpPr>
                <a:spLocks/>
              </p:cNvSpPr>
              <p:nvPr/>
            </p:nvSpPr>
            <p:spPr bwMode="auto">
              <a:xfrm>
                <a:off x="5844" y="4383"/>
                <a:ext cx="9" cy="23"/>
              </a:xfrm>
              <a:custGeom>
                <a:avLst/>
                <a:gdLst>
                  <a:gd name="T0" fmla="*/ 37 w 42"/>
                  <a:gd name="T1" fmla="*/ 118 h 118"/>
                  <a:gd name="T2" fmla="*/ 40 w 42"/>
                  <a:gd name="T3" fmla="*/ 59 h 118"/>
                  <a:gd name="T4" fmla="*/ 42 w 42"/>
                  <a:gd name="T5" fmla="*/ 1 h 118"/>
                  <a:gd name="T6" fmla="*/ 5 w 42"/>
                  <a:gd name="T7" fmla="*/ 0 h 118"/>
                  <a:gd name="T8" fmla="*/ 3 w 42"/>
                  <a:gd name="T9" fmla="*/ 58 h 118"/>
                  <a:gd name="T10" fmla="*/ 0 w 42"/>
                  <a:gd name="T11" fmla="*/ 117 h 118"/>
                  <a:gd name="T12" fmla="*/ 37 w 4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37" y="118"/>
                    </a:moveTo>
                    <a:lnTo>
                      <a:pt x="40" y="59"/>
                    </a:lnTo>
                    <a:lnTo>
                      <a:pt x="42" y="1"/>
                    </a:lnTo>
                    <a:lnTo>
                      <a:pt x="5" y="0"/>
                    </a:lnTo>
                    <a:lnTo>
                      <a:pt x="3" y="58"/>
                    </a:lnTo>
                    <a:lnTo>
                      <a:pt x="0" y="117"/>
                    </a:lnTo>
                    <a:lnTo>
                      <a:pt x="37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2" name="Freeform 1840"/>
              <p:cNvSpPr>
                <a:spLocks/>
              </p:cNvSpPr>
              <p:nvPr/>
            </p:nvSpPr>
            <p:spPr bwMode="auto">
              <a:xfrm>
                <a:off x="5844" y="4383"/>
                <a:ext cx="1" cy="11"/>
              </a:xfrm>
              <a:custGeom>
                <a:avLst/>
                <a:gdLst>
                  <a:gd name="T0" fmla="*/ 3 w 5"/>
                  <a:gd name="T1" fmla="*/ 58 h 58"/>
                  <a:gd name="T2" fmla="*/ 5 w 5"/>
                  <a:gd name="T3" fmla="*/ 0 h 58"/>
                  <a:gd name="T4" fmla="*/ 0 w 5"/>
                  <a:gd name="T5" fmla="*/ 0 h 58"/>
                  <a:gd name="T6" fmla="*/ 3 w 5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8">
                    <a:moveTo>
                      <a:pt x="3" y="58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3" name="Line 1841"/>
              <p:cNvSpPr>
                <a:spLocks noChangeShapeType="1"/>
              </p:cNvSpPr>
              <p:nvPr/>
            </p:nvSpPr>
            <p:spPr bwMode="auto">
              <a:xfrm flipH="1">
                <a:off x="5844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4" name="Freeform 1842"/>
              <p:cNvSpPr>
                <a:spLocks/>
              </p:cNvSpPr>
              <p:nvPr/>
            </p:nvSpPr>
            <p:spPr bwMode="auto">
              <a:xfrm>
                <a:off x="5837" y="4383"/>
                <a:ext cx="8" cy="23"/>
              </a:xfrm>
              <a:custGeom>
                <a:avLst/>
                <a:gdLst>
                  <a:gd name="T0" fmla="*/ 42 w 42"/>
                  <a:gd name="T1" fmla="*/ 117 h 118"/>
                  <a:gd name="T2" fmla="*/ 40 w 42"/>
                  <a:gd name="T3" fmla="*/ 58 h 118"/>
                  <a:gd name="T4" fmla="*/ 37 w 42"/>
                  <a:gd name="T5" fmla="*/ 0 h 118"/>
                  <a:gd name="T6" fmla="*/ 0 w 42"/>
                  <a:gd name="T7" fmla="*/ 1 h 118"/>
                  <a:gd name="T8" fmla="*/ 2 w 42"/>
                  <a:gd name="T9" fmla="*/ 59 h 118"/>
                  <a:gd name="T10" fmla="*/ 4 w 42"/>
                  <a:gd name="T11" fmla="*/ 118 h 118"/>
                  <a:gd name="T12" fmla="*/ 42 w 42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42" y="117"/>
                    </a:moveTo>
                    <a:lnTo>
                      <a:pt x="40" y="58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4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5" name="Freeform 1843"/>
              <p:cNvSpPr>
                <a:spLocks/>
              </p:cNvSpPr>
              <p:nvPr/>
            </p:nvSpPr>
            <p:spPr bwMode="auto">
              <a:xfrm>
                <a:off x="5837" y="4383"/>
                <a:ext cx="8" cy="23"/>
              </a:xfrm>
              <a:custGeom>
                <a:avLst/>
                <a:gdLst>
                  <a:gd name="T0" fmla="*/ 42 w 42"/>
                  <a:gd name="T1" fmla="*/ 117 h 118"/>
                  <a:gd name="T2" fmla="*/ 40 w 42"/>
                  <a:gd name="T3" fmla="*/ 58 h 118"/>
                  <a:gd name="T4" fmla="*/ 37 w 42"/>
                  <a:gd name="T5" fmla="*/ 0 h 118"/>
                  <a:gd name="T6" fmla="*/ 0 w 42"/>
                  <a:gd name="T7" fmla="*/ 1 h 118"/>
                  <a:gd name="T8" fmla="*/ 2 w 42"/>
                  <a:gd name="T9" fmla="*/ 59 h 118"/>
                  <a:gd name="T10" fmla="*/ 4 w 42"/>
                  <a:gd name="T11" fmla="*/ 118 h 118"/>
                  <a:gd name="T12" fmla="*/ 42 w 42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42" y="117"/>
                    </a:moveTo>
                    <a:lnTo>
                      <a:pt x="40" y="58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4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6" name="Freeform 1844"/>
              <p:cNvSpPr>
                <a:spLocks/>
              </p:cNvSpPr>
              <p:nvPr/>
            </p:nvSpPr>
            <p:spPr bwMode="auto">
              <a:xfrm>
                <a:off x="5836" y="4383"/>
                <a:ext cx="1" cy="11"/>
              </a:xfrm>
              <a:custGeom>
                <a:avLst/>
                <a:gdLst>
                  <a:gd name="T0" fmla="*/ 4 w 4"/>
                  <a:gd name="T1" fmla="*/ 58 h 58"/>
                  <a:gd name="T2" fmla="*/ 2 w 4"/>
                  <a:gd name="T3" fmla="*/ 0 h 58"/>
                  <a:gd name="T4" fmla="*/ 0 w 4"/>
                  <a:gd name="T5" fmla="*/ 0 h 58"/>
                  <a:gd name="T6" fmla="*/ 4 w 4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8">
                    <a:moveTo>
                      <a:pt x="4" y="5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" name="Line 1845"/>
              <p:cNvSpPr>
                <a:spLocks noChangeShapeType="1"/>
              </p:cNvSpPr>
              <p:nvPr/>
            </p:nvSpPr>
            <p:spPr bwMode="auto">
              <a:xfrm flipH="1">
                <a:off x="5836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" name="Freeform 1846"/>
              <p:cNvSpPr>
                <a:spLocks/>
              </p:cNvSpPr>
              <p:nvPr/>
            </p:nvSpPr>
            <p:spPr bwMode="auto">
              <a:xfrm>
                <a:off x="5829" y="4383"/>
                <a:ext cx="9" cy="24"/>
              </a:xfrm>
              <a:custGeom>
                <a:avLst/>
                <a:gdLst>
                  <a:gd name="T0" fmla="*/ 45 w 45"/>
                  <a:gd name="T1" fmla="*/ 117 h 119"/>
                  <a:gd name="T2" fmla="*/ 42 w 45"/>
                  <a:gd name="T3" fmla="*/ 58 h 119"/>
                  <a:gd name="T4" fmla="*/ 38 w 45"/>
                  <a:gd name="T5" fmla="*/ 0 h 119"/>
                  <a:gd name="T6" fmla="*/ 0 w 45"/>
                  <a:gd name="T7" fmla="*/ 2 h 119"/>
                  <a:gd name="T8" fmla="*/ 4 w 45"/>
                  <a:gd name="T9" fmla="*/ 61 h 119"/>
                  <a:gd name="T10" fmla="*/ 7 w 45"/>
                  <a:gd name="T11" fmla="*/ 119 h 119"/>
                  <a:gd name="T12" fmla="*/ 45 w 4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45" y="117"/>
                    </a:moveTo>
                    <a:lnTo>
                      <a:pt x="42" y="58"/>
                    </a:lnTo>
                    <a:lnTo>
                      <a:pt x="38" y="0"/>
                    </a:lnTo>
                    <a:lnTo>
                      <a:pt x="0" y="2"/>
                    </a:lnTo>
                    <a:lnTo>
                      <a:pt x="4" y="61"/>
                    </a:lnTo>
                    <a:lnTo>
                      <a:pt x="7" y="119"/>
                    </a:lnTo>
                    <a:lnTo>
                      <a:pt x="45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" name="Freeform 1847"/>
              <p:cNvSpPr>
                <a:spLocks/>
              </p:cNvSpPr>
              <p:nvPr/>
            </p:nvSpPr>
            <p:spPr bwMode="auto">
              <a:xfrm>
                <a:off x="5829" y="4383"/>
                <a:ext cx="9" cy="24"/>
              </a:xfrm>
              <a:custGeom>
                <a:avLst/>
                <a:gdLst>
                  <a:gd name="T0" fmla="*/ 45 w 45"/>
                  <a:gd name="T1" fmla="*/ 117 h 119"/>
                  <a:gd name="T2" fmla="*/ 42 w 45"/>
                  <a:gd name="T3" fmla="*/ 58 h 119"/>
                  <a:gd name="T4" fmla="*/ 38 w 45"/>
                  <a:gd name="T5" fmla="*/ 0 h 119"/>
                  <a:gd name="T6" fmla="*/ 0 w 45"/>
                  <a:gd name="T7" fmla="*/ 2 h 119"/>
                  <a:gd name="T8" fmla="*/ 4 w 45"/>
                  <a:gd name="T9" fmla="*/ 61 h 119"/>
                  <a:gd name="T10" fmla="*/ 7 w 45"/>
                  <a:gd name="T11" fmla="*/ 119 h 119"/>
                  <a:gd name="T12" fmla="*/ 45 w 4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45" y="117"/>
                    </a:moveTo>
                    <a:lnTo>
                      <a:pt x="42" y="58"/>
                    </a:lnTo>
                    <a:lnTo>
                      <a:pt x="38" y="0"/>
                    </a:lnTo>
                    <a:lnTo>
                      <a:pt x="0" y="2"/>
                    </a:lnTo>
                    <a:lnTo>
                      <a:pt x="4" y="61"/>
                    </a:lnTo>
                    <a:lnTo>
                      <a:pt x="7" y="119"/>
                    </a:lnTo>
                    <a:lnTo>
                      <a:pt x="45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0" name="Freeform 1848"/>
              <p:cNvSpPr>
                <a:spLocks/>
              </p:cNvSpPr>
              <p:nvPr/>
            </p:nvSpPr>
            <p:spPr bwMode="auto">
              <a:xfrm>
                <a:off x="5828" y="4383"/>
                <a:ext cx="2" cy="12"/>
              </a:xfrm>
              <a:custGeom>
                <a:avLst/>
                <a:gdLst>
                  <a:gd name="T0" fmla="*/ 7 w 7"/>
                  <a:gd name="T1" fmla="*/ 59 h 59"/>
                  <a:gd name="T2" fmla="*/ 3 w 7"/>
                  <a:gd name="T3" fmla="*/ 0 h 59"/>
                  <a:gd name="T4" fmla="*/ 0 w 7"/>
                  <a:gd name="T5" fmla="*/ 0 h 59"/>
                  <a:gd name="T6" fmla="*/ 7 w 7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5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" name="Line 1849"/>
              <p:cNvSpPr>
                <a:spLocks noChangeShapeType="1"/>
              </p:cNvSpPr>
              <p:nvPr/>
            </p:nvSpPr>
            <p:spPr bwMode="auto">
              <a:xfrm flipH="1">
                <a:off x="5828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" name="Freeform 1850"/>
              <p:cNvSpPr>
                <a:spLocks/>
              </p:cNvSpPr>
              <p:nvPr/>
            </p:nvSpPr>
            <p:spPr bwMode="auto">
              <a:xfrm>
                <a:off x="5821" y="4383"/>
                <a:ext cx="10" cy="25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9 h 122"/>
                  <a:gd name="T4" fmla="*/ 38 w 52"/>
                  <a:gd name="T5" fmla="*/ 0 h 122"/>
                  <a:gd name="T6" fmla="*/ 0 w 52"/>
                  <a:gd name="T7" fmla="*/ 5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3" name="Freeform 1851"/>
              <p:cNvSpPr>
                <a:spLocks/>
              </p:cNvSpPr>
              <p:nvPr/>
            </p:nvSpPr>
            <p:spPr bwMode="auto">
              <a:xfrm>
                <a:off x="5821" y="4383"/>
                <a:ext cx="10" cy="25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9 h 122"/>
                  <a:gd name="T4" fmla="*/ 38 w 52"/>
                  <a:gd name="T5" fmla="*/ 0 h 122"/>
                  <a:gd name="T6" fmla="*/ 0 w 52"/>
                  <a:gd name="T7" fmla="*/ 5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4" name="Freeform 1852"/>
              <p:cNvSpPr>
                <a:spLocks/>
              </p:cNvSpPr>
              <p:nvPr/>
            </p:nvSpPr>
            <p:spPr bwMode="auto">
              <a:xfrm>
                <a:off x="5820" y="4384"/>
                <a:ext cx="2" cy="12"/>
              </a:xfrm>
              <a:custGeom>
                <a:avLst/>
                <a:gdLst>
                  <a:gd name="T0" fmla="*/ 10 w 10"/>
                  <a:gd name="T1" fmla="*/ 58 h 58"/>
                  <a:gd name="T2" fmla="*/ 3 w 10"/>
                  <a:gd name="T3" fmla="*/ 0 h 58"/>
                  <a:gd name="T4" fmla="*/ 0 w 10"/>
                  <a:gd name="T5" fmla="*/ 0 h 58"/>
                  <a:gd name="T6" fmla="*/ 10 w 10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58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5" name="Line 1853"/>
              <p:cNvSpPr>
                <a:spLocks noChangeShapeType="1"/>
              </p:cNvSpPr>
              <p:nvPr/>
            </p:nvSpPr>
            <p:spPr bwMode="auto">
              <a:xfrm flipH="1">
                <a:off x="5820" y="4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6" name="Freeform 1854"/>
              <p:cNvSpPr>
                <a:spLocks/>
              </p:cNvSpPr>
              <p:nvPr/>
            </p:nvSpPr>
            <p:spPr bwMode="auto">
              <a:xfrm>
                <a:off x="5813" y="4384"/>
                <a:ext cx="11" cy="25"/>
              </a:xfrm>
              <a:custGeom>
                <a:avLst/>
                <a:gdLst>
                  <a:gd name="T0" fmla="*/ 57 w 57"/>
                  <a:gd name="T1" fmla="*/ 117 h 124"/>
                  <a:gd name="T2" fmla="*/ 47 w 57"/>
                  <a:gd name="T3" fmla="*/ 58 h 124"/>
                  <a:gd name="T4" fmla="*/ 37 w 57"/>
                  <a:gd name="T5" fmla="*/ 0 h 124"/>
                  <a:gd name="T6" fmla="*/ 0 w 57"/>
                  <a:gd name="T7" fmla="*/ 7 h 124"/>
                  <a:gd name="T8" fmla="*/ 10 w 57"/>
                  <a:gd name="T9" fmla="*/ 65 h 124"/>
                  <a:gd name="T10" fmla="*/ 21 w 57"/>
                  <a:gd name="T11" fmla="*/ 124 h 124"/>
                  <a:gd name="T12" fmla="*/ 57 w 57"/>
                  <a:gd name="T13" fmla="*/ 11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4">
                    <a:moveTo>
                      <a:pt x="57" y="117"/>
                    </a:moveTo>
                    <a:lnTo>
                      <a:pt x="47" y="58"/>
                    </a:lnTo>
                    <a:lnTo>
                      <a:pt x="37" y="0"/>
                    </a:lnTo>
                    <a:lnTo>
                      <a:pt x="0" y="7"/>
                    </a:lnTo>
                    <a:lnTo>
                      <a:pt x="10" y="65"/>
                    </a:lnTo>
                    <a:lnTo>
                      <a:pt x="21" y="124"/>
                    </a:lnTo>
                    <a:lnTo>
                      <a:pt x="57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7" name="Freeform 1855"/>
              <p:cNvSpPr>
                <a:spLocks/>
              </p:cNvSpPr>
              <p:nvPr/>
            </p:nvSpPr>
            <p:spPr bwMode="auto">
              <a:xfrm>
                <a:off x="5813" y="4384"/>
                <a:ext cx="11" cy="25"/>
              </a:xfrm>
              <a:custGeom>
                <a:avLst/>
                <a:gdLst>
                  <a:gd name="T0" fmla="*/ 57 w 57"/>
                  <a:gd name="T1" fmla="*/ 117 h 124"/>
                  <a:gd name="T2" fmla="*/ 47 w 57"/>
                  <a:gd name="T3" fmla="*/ 58 h 124"/>
                  <a:gd name="T4" fmla="*/ 37 w 57"/>
                  <a:gd name="T5" fmla="*/ 0 h 124"/>
                  <a:gd name="T6" fmla="*/ 0 w 57"/>
                  <a:gd name="T7" fmla="*/ 7 h 124"/>
                  <a:gd name="T8" fmla="*/ 10 w 57"/>
                  <a:gd name="T9" fmla="*/ 65 h 124"/>
                  <a:gd name="T10" fmla="*/ 21 w 57"/>
                  <a:gd name="T11" fmla="*/ 124 h 124"/>
                  <a:gd name="T12" fmla="*/ 57 w 57"/>
                  <a:gd name="T13" fmla="*/ 11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24">
                    <a:moveTo>
                      <a:pt x="57" y="117"/>
                    </a:moveTo>
                    <a:lnTo>
                      <a:pt x="47" y="58"/>
                    </a:lnTo>
                    <a:lnTo>
                      <a:pt x="37" y="0"/>
                    </a:lnTo>
                    <a:lnTo>
                      <a:pt x="0" y="7"/>
                    </a:lnTo>
                    <a:lnTo>
                      <a:pt x="10" y="65"/>
                    </a:lnTo>
                    <a:lnTo>
                      <a:pt x="21" y="124"/>
                    </a:lnTo>
                    <a:lnTo>
                      <a:pt x="57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8" name="Freeform 1856"/>
              <p:cNvSpPr>
                <a:spLocks/>
              </p:cNvSpPr>
              <p:nvPr/>
            </p:nvSpPr>
            <p:spPr bwMode="auto">
              <a:xfrm>
                <a:off x="5812" y="4386"/>
                <a:ext cx="3" cy="11"/>
              </a:xfrm>
              <a:custGeom>
                <a:avLst/>
                <a:gdLst>
                  <a:gd name="T0" fmla="*/ 12 w 12"/>
                  <a:gd name="T1" fmla="*/ 58 h 58"/>
                  <a:gd name="T2" fmla="*/ 2 w 12"/>
                  <a:gd name="T3" fmla="*/ 0 h 58"/>
                  <a:gd name="T4" fmla="*/ 0 w 12"/>
                  <a:gd name="T5" fmla="*/ 1 h 58"/>
                  <a:gd name="T6" fmla="*/ 12 w 12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8">
                    <a:moveTo>
                      <a:pt x="12" y="5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2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9" name="Line 1857"/>
              <p:cNvSpPr>
                <a:spLocks noChangeShapeType="1"/>
              </p:cNvSpPr>
              <p:nvPr/>
            </p:nvSpPr>
            <p:spPr bwMode="auto">
              <a:xfrm flipH="1">
                <a:off x="5812" y="4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0" name="Freeform 1858"/>
              <p:cNvSpPr>
                <a:spLocks/>
              </p:cNvSpPr>
              <p:nvPr/>
            </p:nvSpPr>
            <p:spPr bwMode="auto">
              <a:xfrm>
                <a:off x="5805" y="4386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49 w 62"/>
                  <a:gd name="T3" fmla="*/ 57 h 123"/>
                  <a:gd name="T4" fmla="*/ 37 w 62"/>
                  <a:gd name="T5" fmla="*/ 0 h 123"/>
                  <a:gd name="T6" fmla="*/ 0 w 62"/>
                  <a:gd name="T7" fmla="*/ 8 h 123"/>
                  <a:gd name="T8" fmla="*/ 12 w 62"/>
                  <a:gd name="T9" fmla="*/ 65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49" y="57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2" y="65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1" name="Freeform 1859"/>
              <p:cNvSpPr>
                <a:spLocks/>
              </p:cNvSpPr>
              <p:nvPr/>
            </p:nvSpPr>
            <p:spPr bwMode="auto">
              <a:xfrm>
                <a:off x="5805" y="4386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49 w 62"/>
                  <a:gd name="T3" fmla="*/ 57 h 123"/>
                  <a:gd name="T4" fmla="*/ 37 w 62"/>
                  <a:gd name="T5" fmla="*/ 0 h 123"/>
                  <a:gd name="T6" fmla="*/ 0 w 62"/>
                  <a:gd name="T7" fmla="*/ 8 h 123"/>
                  <a:gd name="T8" fmla="*/ 12 w 62"/>
                  <a:gd name="T9" fmla="*/ 65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49" y="57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2" y="65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2" name="Freeform 1860"/>
              <p:cNvSpPr>
                <a:spLocks/>
              </p:cNvSpPr>
              <p:nvPr/>
            </p:nvSpPr>
            <p:spPr bwMode="auto">
              <a:xfrm>
                <a:off x="5804" y="4387"/>
                <a:ext cx="3" cy="12"/>
              </a:xfrm>
              <a:custGeom>
                <a:avLst/>
                <a:gdLst>
                  <a:gd name="T0" fmla="*/ 16 w 16"/>
                  <a:gd name="T1" fmla="*/ 57 h 57"/>
                  <a:gd name="T2" fmla="*/ 4 w 16"/>
                  <a:gd name="T3" fmla="*/ 0 h 57"/>
                  <a:gd name="T4" fmla="*/ 0 w 16"/>
                  <a:gd name="T5" fmla="*/ 0 h 57"/>
                  <a:gd name="T6" fmla="*/ 16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16" y="57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3" name="Line 1861"/>
              <p:cNvSpPr>
                <a:spLocks noChangeShapeType="1"/>
              </p:cNvSpPr>
              <p:nvPr/>
            </p:nvSpPr>
            <p:spPr bwMode="auto">
              <a:xfrm flipH="1">
                <a:off x="5804" y="43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4" name="Freeform 1862"/>
              <p:cNvSpPr>
                <a:spLocks/>
              </p:cNvSpPr>
              <p:nvPr/>
            </p:nvSpPr>
            <p:spPr bwMode="auto">
              <a:xfrm>
                <a:off x="5797" y="4387"/>
                <a:ext cx="13" cy="25"/>
              </a:xfrm>
              <a:custGeom>
                <a:avLst/>
                <a:gdLst>
                  <a:gd name="T0" fmla="*/ 69 w 69"/>
                  <a:gd name="T1" fmla="*/ 115 h 125"/>
                  <a:gd name="T2" fmla="*/ 53 w 69"/>
                  <a:gd name="T3" fmla="*/ 57 h 125"/>
                  <a:gd name="T4" fmla="*/ 37 w 69"/>
                  <a:gd name="T5" fmla="*/ 0 h 125"/>
                  <a:gd name="T6" fmla="*/ 0 w 69"/>
                  <a:gd name="T7" fmla="*/ 10 h 125"/>
                  <a:gd name="T8" fmla="*/ 17 w 69"/>
                  <a:gd name="T9" fmla="*/ 68 h 125"/>
                  <a:gd name="T10" fmla="*/ 33 w 69"/>
                  <a:gd name="T11" fmla="*/ 125 h 125"/>
                  <a:gd name="T12" fmla="*/ 69 w 69"/>
                  <a:gd name="T13" fmla="*/ 11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69" y="115"/>
                    </a:move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lnTo>
                      <a:pt x="17" y="68"/>
                    </a:lnTo>
                    <a:lnTo>
                      <a:pt x="33" y="125"/>
                    </a:lnTo>
                    <a:lnTo>
                      <a:pt x="69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5" name="Freeform 1863"/>
              <p:cNvSpPr>
                <a:spLocks/>
              </p:cNvSpPr>
              <p:nvPr/>
            </p:nvSpPr>
            <p:spPr bwMode="auto">
              <a:xfrm>
                <a:off x="5797" y="4387"/>
                <a:ext cx="13" cy="25"/>
              </a:xfrm>
              <a:custGeom>
                <a:avLst/>
                <a:gdLst>
                  <a:gd name="T0" fmla="*/ 69 w 69"/>
                  <a:gd name="T1" fmla="*/ 115 h 125"/>
                  <a:gd name="T2" fmla="*/ 53 w 69"/>
                  <a:gd name="T3" fmla="*/ 57 h 125"/>
                  <a:gd name="T4" fmla="*/ 37 w 69"/>
                  <a:gd name="T5" fmla="*/ 0 h 125"/>
                  <a:gd name="T6" fmla="*/ 0 w 69"/>
                  <a:gd name="T7" fmla="*/ 10 h 125"/>
                  <a:gd name="T8" fmla="*/ 17 w 69"/>
                  <a:gd name="T9" fmla="*/ 68 h 125"/>
                  <a:gd name="T10" fmla="*/ 33 w 69"/>
                  <a:gd name="T11" fmla="*/ 125 h 125"/>
                  <a:gd name="T12" fmla="*/ 69 w 69"/>
                  <a:gd name="T13" fmla="*/ 11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69" y="115"/>
                    </a:move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lnTo>
                      <a:pt x="17" y="68"/>
                    </a:lnTo>
                    <a:lnTo>
                      <a:pt x="33" y="125"/>
                    </a:lnTo>
                    <a:lnTo>
                      <a:pt x="69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6" name="Freeform 1864"/>
              <p:cNvSpPr>
                <a:spLocks/>
              </p:cNvSpPr>
              <p:nvPr/>
            </p:nvSpPr>
            <p:spPr bwMode="auto">
              <a:xfrm>
                <a:off x="5796" y="4389"/>
                <a:ext cx="4" cy="12"/>
              </a:xfrm>
              <a:custGeom>
                <a:avLst/>
                <a:gdLst>
                  <a:gd name="T0" fmla="*/ 19 w 19"/>
                  <a:gd name="T1" fmla="*/ 58 h 58"/>
                  <a:gd name="T2" fmla="*/ 2 w 19"/>
                  <a:gd name="T3" fmla="*/ 0 h 58"/>
                  <a:gd name="T4" fmla="*/ 0 w 19"/>
                  <a:gd name="T5" fmla="*/ 1 h 58"/>
                  <a:gd name="T6" fmla="*/ 19 w 19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8">
                    <a:moveTo>
                      <a:pt x="19" y="5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9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7" name="Line 1865"/>
              <p:cNvSpPr>
                <a:spLocks noChangeShapeType="1"/>
              </p:cNvSpPr>
              <p:nvPr/>
            </p:nvSpPr>
            <p:spPr bwMode="auto">
              <a:xfrm flipH="1">
                <a:off x="5796" y="43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8" name="Freeform 1866"/>
              <p:cNvSpPr>
                <a:spLocks/>
              </p:cNvSpPr>
              <p:nvPr/>
            </p:nvSpPr>
            <p:spPr bwMode="auto">
              <a:xfrm>
                <a:off x="5789" y="4390"/>
                <a:ext cx="15" cy="24"/>
              </a:xfrm>
              <a:custGeom>
                <a:avLst/>
                <a:gdLst>
                  <a:gd name="T0" fmla="*/ 72 w 72"/>
                  <a:gd name="T1" fmla="*/ 113 h 124"/>
                  <a:gd name="T2" fmla="*/ 54 w 72"/>
                  <a:gd name="T3" fmla="*/ 57 h 124"/>
                  <a:gd name="T4" fmla="*/ 35 w 72"/>
                  <a:gd name="T5" fmla="*/ 0 h 124"/>
                  <a:gd name="T6" fmla="*/ 0 w 72"/>
                  <a:gd name="T7" fmla="*/ 12 h 124"/>
                  <a:gd name="T8" fmla="*/ 18 w 72"/>
                  <a:gd name="T9" fmla="*/ 68 h 124"/>
                  <a:gd name="T10" fmla="*/ 36 w 72"/>
                  <a:gd name="T11" fmla="*/ 124 h 124"/>
                  <a:gd name="T12" fmla="*/ 72 w 72"/>
                  <a:gd name="T1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72" y="113"/>
                    </a:moveTo>
                    <a:lnTo>
                      <a:pt x="54" y="57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18" y="68"/>
                    </a:lnTo>
                    <a:lnTo>
                      <a:pt x="36" y="124"/>
                    </a:lnTo>
                    <a:lnTo>
                      <a:pt x="72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9" name="Freeform 1867"/>
              <p:cNvSpPr>
                <a:spLocks/>
              </p:cNvSpPr>
              <p:nvPr/>
            </p:nvSpPr>
            <p:spPr bwMode="auto">
              <a:xfrm>
                <a:off x="5789" y="4390"/>
                <a:ext cx="15" cy="24"/>
              </a:xfrm>
              <a:custGeom>
                <a:avLst/>
                <a:gdLst>
                  <a:gd name="T0" fmla="*/ 72 w 72"/>
                  <a:gd name="T1" fmla="*/ 113 h 124"/>
                  <a:gd name="T2" fmla="*/ 54 w 72"/>
                  <a:gd name="T3" fmla="*/ 57 h 124"/>
                  <a:gd name="T4" fmla="*/ 35 w 72"/>
                  <a:gd name="T5" fmla="*/ 0 h 124"/>
                  <a:gd name="T6" fmla="*/ 0 w 72"/>
                  <a:gd name="T7" fmla="*/ 12 h 124"/>
                  <a:gd name="T8" fmla="*/ 18 w 72"/>
                  <a:gd name="T9" fmla="*/ 68 h 124"/>
                  <a:gd name="T10" fmla="*/ 36 w 72"/>
                  <a:gd name="T11" fmla="*/ 124 h 124"/>
                  <a:gd name="T12" fmla="*/ 72 w 72"/>
                  <a:gd name="T1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72" y="113"/>
                    </a:moveTo>
                    <a:lnTo>
                      <a:pt x="54" y="57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18" y="68"/>
                    </a:lnTo>
                    <a:lnTo>
                      <a:pt x="36" y="124"/>
                    </a:lnTo>
                    <a:lnTo>
                      <a:pt x="72" y="1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0" name="Freeform 1868"/>
              <p:cNvSpPr>
                <a:spLocks/>
              </p:cNvSpPr>
              <p:nvPr/>
            </p:nvSpPr>
            <p:spPr bwMode="auto">
              <a:xfrm>
                <a:off x="5788" y="4392"/>
                <a:ext cx="5" cy="11"/>
              </a:xfrm>
              <a:custGeom>
                <a:avLst/>
                <a:gdLst>
                  <a:gd name="T0" fmla="*/ 22 w 22"/>
                  <a:gd name="T1" fmla="*/ 56 h 56"/>
                  <a:gd name="T2" fmla="*/ 4 w 22"/>
                  <a:gd name="T3" fmla="*/ 0 h 56"/>
                  <a:gd name="T4" fmla="*/ 0 w 22"/>
                  <a:gd name="T5" fmla="*/ 1 h 56"/>
                  <a:gd name="T6" fmla="*/ 22 w 22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22" y="5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2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1" name="Line 1869"/>
              <p:cNvSpPr>
                <a:spLocks noChangeShapeType="1"/>
              </p:cNvSpPr>
              <p:nvPr/>
            </p:nvSpPr>
            <p:spPr bwMode="auto">
              <a:xfrm flipH="1">
                <a:off x="5788" y="43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2" name="Freeform 1870"/>
              <p:cNvSpPr>
                <a:spLocks/>
              </p:cNvSpPr>
              <p:nvPr/>
            </p:nvSpPr>
            <p:spPr bwMode="auto">
              <a:xfrm>
                <a:off x="5781" y="4392"/>
                <a:ext cx="16" cy="25"/>
              </a:xfrm>
              <a:custGeom>
                <a:avLst/>
                <a:gdLst>
                  <a:gd name="T0" fmla="*/ 80 w 80"/>
                  <a:gd name="T1" fmla="*/ 110 h 124"/>
                  <a:gd name="T2" fmla="*/ 58 w 80"/>
                  <a:gd name="T3" fmla="*/ 55 h 124"/>
                  <a:gd name="T4" fmla="*/ 36 w 80"/>
                  <a:gd name="T5" fmla="*/ 0 h 124"/>
                  <a:gd name="T6" fmla="*/ 0 w 80"/>
                  <a:gd name="T7" fmla="*/ 14 h 124"/>
                  <a:gd name="T8" fmla="*/ 22 w 80"/>
                  <a:gd name="T9" fmla="*/ 69 h 124"/>
                  <a:gd name="T10" fmla="*/ 44 w 80"/>
                  <a:gd name="T11" fmla="*/ 124 h 124"/>
                  <a:gd name="T12" fmla="*/ 80 w 80"/>
                  <a:gd name="T13" fmla="*/ 11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4">
                    <a:moveTo>
                      <a:pt x="80" y="110"/>
                    </a:moveTo>
                    <a:lnTo>
                      <a:pt x="58" y="55"/>
                    </a:lnTo>
                    <a:lnTo>
                      <a:pt x="36" y="0"/>
                    </a:lnTo>
                    <a:lnTo>
                      <a:pt x="0" y="14"/>
                    </a:lnTo>
                    <a:lnTo>
                      <a:pt x="22" y="69"/>
                    </a:lnTo>
                    <a:lnTo>
                      <a:pt x="44" y="124"/>
                    </a:lnTo>
                    <a:lnTo>
                      <a:pt x="8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3" name="Freeform 1871"/>
              <p:cNvSpPr>
                <a:spLocks/>
              </p:cNvSpPr>
              <p:nvPr/>
            </p:nvSpPr>
            <p:spPr bwMode="auto">
              <a:xfrm>
                <a:off x="5781" y="4392"/>
                <a:ext cx="16" cy="25"/>
              </a:xfrm>
              <a:custGeom>
                <a:avLst/>
                <a:gdLst>
                  <a:gd name="T0" fmla="*/ 80 w 80"/>
                  <a:gd name="T1" fmla="*/ 110 h 124"/>
                  <a:gd name="T2" fmla="*/ 58 w 80"/>
                  <a:gd name="T3" fmla="*/ 55 h 124"/>
                  <a:gd name="T4" fmla="*/ 36 w 80"/>
                  <a:gd name="T5" fmla="*/ 0 h 124"/>
                  <a:gd name="T6" fmla="*/ 0 w 80"/>
                  <a:gd name="T7" fmla="*/ 14 h 124"/>
                  <a:gd name="T8" fmla="*/ 22 w 80"/>
                  <a:gd name="T9" fmla="*/ 69 h 124"/>
                  <a:gd name="T10" fmla="*/ 44 w 80"/>
                  <a:gd name="T11" fmla="*/ 124 h 124"/>
                  <a:gd name="T12" fmla="*/ 80 w 80"/>
                  <a:gd name="T13" fmla="*/ 11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4">
                    <a:moveTo>
                      <a:pt x="80" y="110"/>
                    </a:moveTo>
                    <a:lnTo>
                      <a:pt x="58" y="55"/>
                    </a:lnTo>
                    <a:lnTo>
                      <a:pt x="36" y="0"/>
                    </a:lnTo>
                    <a:lnTo>
                      <a:pt x="0" y="14"/>
                    </a:lnTo>
                    <a:lnTo>
                      <a:pt x="22" y="69"/>
                    </a:lnTo>
                    <a:lnTo>
                      <a:pt x="44" y="124"/>
                    </a:lnTo>
                    <a:lnTo>
                      <a:pt x="80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4" name="Freeform 1872"/>
              <p:cNvSpPr>
                <a:spLocks/>
              </p:cNvSpPr>
              <p:nvPr/>
            </p:nvSpPr>
            <p:spPr bwMode="auto">
              <a:xfrm>
                <a:off x="5781" y="4395"/>
                <a:ext cx="5" cy="11"/>
              </a:xfrm>
              <a:custGeom>
                <a:avLst/>
                <a:gdLst>
                  <a:gd name="T0" fmla="*/ 25 w 25"/>
                  <a:gd name="T1" fmla="*/ 55 h 55"/>
                  <a:gd name="T2" fmla="*/ 3 w 25"/>
                  <a:gd name="T3" fmla="*/ 0 h 55"/>
                  <a:gd name="T4" fmla="*/ 0 w 25"/>
                  <a:gd name="T5" fmla="*/ 1 h 55"/>
                  <a:gd name="T6" fmla="*/ 25 w 25"/>
                  <a:gd name="T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5">
                    <a:moveTo>
                      <a:pt x="25" y="55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25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5" name="Line 1873"/>
              <p:cNvSpPr>
                <a:spLocks noChangeShapeType="1"/>
              </p:cNvSpPr>
              <p:nvPr/>
            </p:nvSpPr>
            <p:spPr bwMode="auto">
              <a:xfrm flipH="1">
                <a:off x="5781" y="4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6" name="Freeform 1874"/>
              <p:cNvSpPr>
                <a:spLocks/>
              </p:cNvSpPr>
              <p:nvPr/>
            </p:nvSpPr>
            <p:spPr bwMode="auto">
              <a:xfrm>
                <a:off x="5774" y="4395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59 w 85"/>
                  <a:gd name="T3" fmla="*/ 54 h 124"/>
                  <a:gd name="T4" fmla="*/ 34 w 85"/>
                  <a:gd name="T5" fmla="*/ 0 h 124"/>
                  <a:gd name="T6" fmla="*/ 0 w 85"/>
                  <a:gd name="T7" fmla="*/ 16 h 124"/>
                  <a:gd name="T8" fmla="*/ 25 w 85"/>
                  <a:gd name="T9" fmla="*/ 70 h 124"/>
                  <a:gd name="T10" fmla="*/ 50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59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7" name="Freeform 1875"/>
              <p:cNvSpPr>
                <a:spLocks/>
              </p:cNvSpPr>
              <p:nvPr/>
            </p:nvSpPr>
            <p:spPr bwMode="auto">
              <a:xfrm>
                <a:off x="5774" y="4395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59 w 85"/>
                  <a:gd name="T3" fmla="*/ 54 h 124"/>
                  <a:gd name="T4" fmla="*/ 34 w 85"/>
                  <a:gd name="T5" fmla="*/ 0 h 124"/>
                  <a:gd name="T6" fmla="*/ 0 w 85"/>
                  <a:gd name="T7" fmla="*/ 16 h 124"/>
                  <a:gd name="T8" fmla="*/ 25 w 85"/>
                  <a:gd name="T9" fmla="*/ 70 h 124"/>
                  <a:gd name="T10" fmla="*/ 50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59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8" name="Freeform 1876"/>
              <p:cNvSpPr>
                <a:spLocks/>
              </p:cNvSpPr>
              <p:nvPr/>
            </p:nvSpPr>
            <p:spPr bwMode="auto">
              <a:xfrm>
                <a:off x="5774" y="4398"/>
                <a:ext cx="5" cy="11"/>
              </a:xfrm>
              <a:custGeom>
                <a:avLst/>
                <a:gdLst>
                  <a:gd name="T0" fmla="*/ 25 w 25"/>
                  <a:gd name="T1" fmla="*/ 54 h 54"/>
                  <a:gd name="T2" fmla="*/ 0 w 25"/>
                  <a:gd name="T3" fmla="*/ 0 h 54"/>
                  <a:gd name="T4" fmla="*/ 0 w 25"/>
                  <a:gd name="T5" fmla="*/ 1 h 54"/>
                  <a:gd name="T6" fmla="*/ 25 w 25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25" y="5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9" name="Line 1877"/>
              <p:cNvSpPr>
                <a:spLocks noChangeShapeType="1"/>
              </p:cNvSpPr>
              <p:nvPr/>
            </p:nvSpPr>
            <p:spPr bwMode="auto">
              <a:xfrm>
                <a:off x="5774" y="4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0" name="Freeform 1878"/>
              <p:cNvSpPr>
                <a:spLocks/>
              </p:cNvSpPr>
              <p:nvPr/>
            </p:nvSpPr>
            <p:spPr bwMode="auto">
              <a:xfrm>
                <a:off x="5767" y="4399"/>
                <a:ext cx="17" cy="24"/>
              </a:xfrm>
              <a:custGeom>
                <a:avLst/>
                <a:gdLst>
                  <a:gd name="T0" fmla="*/ 84 w 84"/>
                  <a:gd name="T1" fmla="*/ 106 h 122"/>
                  <a:gd name="T2" fmla="*/ 59 w 84"/>
                  <a:gd name="T3" fmla="*/ 53 h 122"/>
                  <a:gd name="T4" fmla="*/ 34 w 84"/>
                  <a:gd name="T5" fmla="*/ 0 h 122"/>
                  <a:gd name="T6" fmla="*/ 0 w 84"/>
                  <a:gd name="T7" fmla="*/ 16 h 122"/>
                  <a:gd name="T8" fmla="*/ 25 w 84"/>
                  <a:gd name="T9" fmla="*/ 69 h 122"/>
                  <a:gd name="T10" fmla="*/ 51 w 84"/>
                  <a:gd name="T11" fmla="*/ 122 h 122"/>
                  <a:gd name="T12" fmla="*/ 84 w 84"/>
                  <a:gd name="T13" fmla="*/ 10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84" y="106"/>
                    </a:moveTo>
                    <a:lnTo>
                      <a:pt x="59" y="53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69"/>
                    </a:lnTo>
                    <a:lnTo>
                      <a:pt x="51" y="122"/>
                    </a:lnTo>
                    <a:lnTo>
                      <a:pt x="84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1" name="Freeform 1879"/>
              <p:cNvSpPr>
                <a:spLocks/>
              </p:cNvSpPr>
              <p:nvPr/>
            </p:nvSpPr>
            <p:spPr bwMode="auto">
              <a:xfrm>
                <a:off x="5767" y="4399"/>
                <a:ext cx="17" cy="24"/>
              </a:xfrm>
              <a:custGeom>
                <a:avLst/>
                <a:gdLst>
                  <a:gd name="T0" fmla="*/ 84 w 84"/>
                  <a:gd name="T1" fmla="*/ 106 h 122"/>
                  <a:gd name="T2" fmla="*/ 59 w 84"/>
                  <a:gd name="T3" fmla="*/ 53 h 122"/>
                  <a:gd name="T4" fmla="*/ 34 w 84"/>
                  <a:gd name="T5" fmla="*/ 0 h 122"/>
                  <a:gd name="T6" fmla="*/ 0 w 84"/>
                  <a:gd name="T7" fmla="*/ 16 h 122"/>
                  <a:gd name="T8" fmla="*/ 25 w 84"/>
                  <a:gd name="T9" fmla="*/ 69 h 122"/>
                  <a:gd name="T10" fmla="*/ 51 w 84"/>
                  <a:gd name="T11" fmla="*/ 122 h 122"/>
                  <a:gd name="T12" fmla="*/ 84 w 84"/>
                  <a:gd name="T13" fmla="*/ 10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84" y="106"/>
                    </a:moveTo>
                    <a:lnTo>
                      <a:pt x="59" y="53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69"/>
                    </a:lnTo>
                    <a:lnTo>
                      <a:pt x="51" y="122"/>
                    </a:lnTo>
                    <a:lnTo>
                      <a:pt x="84" y="10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2" name="Freeform 1880"/>
              <p:cNvSpPr>
                <a:spLocks/>
              </p:cNvSpPr>
              <p:nvPr/>
            </p:nvSpPr>
            <p:spPr bwMode="auto">
              <a:xfrm>
                <a:off x="5766" y="4402"/>
                <a:ext cx="6" cy="10"/>
              </a:xfrm>
              <a:custGeom>
                <a:avLst/>
                <a:gdLst>
                  <a:gd name="T0" fmla="*/ 29 w 29"/>
                  <a:gd name="T1" fmla="*/ 53 h 53"/>
                  <a:gd name="T2" fmla="*/ 4 w 29"/>
                  <a:gd name="T3" fmla="*/ 0 h 53"/>
                  <a:gd name="T4" fmla="*/ 0 w 29"/>
                  <a:gd name="T5" fmla="*/ 3 h 53"/>
                  <a:gd name="T6" fmla="*/ 29 w 29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9" y="53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3" name="Line 1881"/>
              <p:cNvSpPr>
                <a:spLocks noChangeShapeType="1"/>
              </p:cNvSpPr>
              <p:nvPr/>
            </p:nvSpPr>
            <p:spPr bwMode="auto">
              <a:xfrm flipH="1">
                <a:off x="5766" y="44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4" name="Freeform 1882"/>
              <p:cNvSpPr>
                <a:spLocks/>
              </p:cNvSpPr>
              <p:nvPr/>
            </p:nvSpPr>
            <p:spPr bwMode="auto">
              <a:xfrm>
                <a:off x="5759" y="4402"/>
                <a:ext cx="19" cy="24"/>
              </a:xfrm>
              <a:custGeom>
                <a:avLst/>
                <a:gdLst>
                  <a:gd name="T0" fmla="*/ 93 w 93"/>
                  <a:gd name="T1" fmla="*/ 101 h 120"/>
                  <a:gd name="T2" fmla="*/ 63 w 93"/>
                  <a:gd name="T3" fmla="*/ 50 h 120"/>
                  <a:gd name="T4" fmla="*/ 34 w 93"/>
                  <a:gd name="T5" fmla="*/ 0 h 120"/>
                  <a:gd name="T6" fmla="*/ 0 w 93"/>
                  <a:gd name="T7" fmla="*/ 19 h 120"/>
                  <a:gd name="T8" fmla="*/ 30 w 93"/>
                  <a:gd name="T9" fmla="*/ 70 h 120"/>
                  <a:gd name="T10" fmla="*/ 60 w 93"/>
                  <a:gd name="T11" fmla="*/ 120 h 120"/>
                  <a:gd name="T12" fmla="*/ 93 w 93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93" y="101"/>
                    </a:moveTo>
                    <a:lnTo>
                      <a:pt x="63" y="50"/>
                    </a:lnTo>
                    <a:lnTo>
                      <a:pt x="34" y="0"/>
                    </a:lnTo>
                    <a:lnTo>
                      <a:pt x="0" y="19"/>
                    </a:lnTo>
                    <a:lnTo>
                      <a:pt x="30" y="70"/>
                    </a:lnTo>
                    <a:lnTo>
                      <a:pt x="60" y="120"/>
                    </a:lnTo>
                    <a:lnTo>
                      <a:pt x="93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5" name="Freeform 1883"/>
              <p:cNvSpPr>
                <a:spLocks/>
              </p:cNvSpPr>
              <p:nvPr/>
            </p:nvSpPr>
            <p:spPr bwMode="auto">
              <a:xfrm>
                <a:off x="5759" y="4402"/>
                <a:ext cx="19" cy="24"/>
              </a:xfrm>
              <a:custGeom>
                <a:avLst/>
                <a:gdLst>
                  <a:gd name="T0" fmla="*/ 93 w 93"/>
                  <a:gd name="T1" fmla="*/ 101 h 120"/>
                  <a:gd name="T2" fmla="*/ 63 w 93"/>
                  <a:gd name="T3" fmla="*/ 50 h 120"/>
                  <a:gd name="T4" fmla="*/ 34 w 93"/>
                  <a:gd name="T5" fmla="*/ 0 h 120"/>
                  <a:gd name="T6" fmla="*/ 0 w 93"/>
                  <a:gd name="T7" fmla="*/ 19 h 120"/>
                  <a:gd name="T8" fmla="*/ 30 w 93"/>
                  <a:gd name="T9" fmla="*/ 70 h 120"/>
                  <a:gd name="T10" fmla="*/ 60 w 93"/>
                  <a:gd name="T11" fmla="*/ 120 h 120"/>
                  <a:gd name="T12" fmla="*/ 93 w 93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93" y="101"/>
                    </a:moveTo>
                    <a:lnTo>
                      <a:pt x="63" y="50"/>
                    </a:lnTo>
                    <a:lnTo>
                      <a:pt x="34" y="0"/>
                    </a:lnTo>
                    <a:lnTo>
                      <a:pt x="0" y="19"/>
                    </a:lnTo>
                    <a:lnTo>
                      <a:pt x="30" y="70"/>
                    </a:lnTo>
                    <a:lnTo>
                      <a:pt x="60" y="120"/>
                    </a:lnTo>
                    <a:lnTo>
                      <a:pt x="93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6" name="Freeform 1884"/>
              <p:cNvSpPr>
                <a:spLocks/>
              </p:cNvSpPr>
              <p:nvPr/>
            </p:nvSpPr>
            <p:spPr bwMode="auto">
              <a:xfrm>
                <a:off x="5759" y="4406"/>
                <a:ext cx="6" cy="10"/>
              </a:xfrm>
              <a:custGeom>
                <a:avLst/>
                <a:gdLst>
                  <a:gd name="T0" fmla="*/ 31 w 31"/>
                  <a:gd name="T1" fmla="*/ 51 h 51"/>
                  <a:gd name="T2" fmla="*/ 1 w 31"/>
                  <a:gd name="T3" fmla="*/ 0 h 51"/>
                  <a:gd name="T4" fmla="*/ 0 w 31"/>
                  <a:gd name="T5" fmla="*/ 0 h 51"/>
                  <a:gd name="T6" fmla="*/ 31 w 3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31" y="5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7" name="Line 1885"/>
              <p:cNvSpPr>
                <a:spLocks noChangeShapeType="1"/>
              </p:cNvSpPr>
              <p:nvPr/>
            </p:nvSpPr>
            <p:spPr bwMode="auto">
              <a:xfrm flipH="1">
                <a:off x="5759" y="4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8" name="Freeform 1886"/>
              <p:cNvSpPr>
                <a:spLocks/>
              </p:cNvSpPr>
              <p:nvPr/>
            </p:nvSpPr>
            <p:spPr bwMode="auto">
              <a:xfrm>
                <a:off x="5753" y="4406"/>
                <a:ext cx="19" cy="24"/>
              </a:xfrm>
              <a:custGeom>
                <a:avLst/>
                <a:gdLst>
                  <a:gd name="T0" fmla="*/ 94 w 94"/>
                  <a:gd name="T1" fmla="*/ 101 h 121"/>
                  <a:gd name="T2" fmla="*/ 63 w 94"/>
                  <a:gd name="T3" fmla="*/ 51 h 121"/>
                  <a:gd name="T4" fmla="*/ 32 w 94"/>
                  <a:gd name="T5" fmla="*/ 0 h 121"/>
                  <a:gd name="T6" fmla="*/ 0 w 94"/>
                  <a:gd name="T7" fmla="*/ 20 h 121"/>
                  <a:gd name="T8" fmla="*/ 31 w 94"/>
                  <a:gd name="T9" fmla="*/ 70 h 121"/>
                  <a:gd name="T10" fmla="*/ 62 w 94"/>
                  <a:gd name="T11" fmla="*/ 121 h 121"/>
                  <a:gd name="T12" fmla="*/ 94 w 94"/>
                  <a:gd name="T13" fmla="*/ 10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94" y="101"/>
                    </a:move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9" name="Freeform 1887"/>
              <p:cNvSpPr>
                <a:spLocks/>
              </p:cNvSpPr>
              <p:nvPr/>
            </p:nvSpPr>
            <p:spPr bwMode="auto">
              <a:xfrm>
                <a:off x="5753" y="4406"/>
                <a:ext cx="19" cy="24"/>
              </a:xfrm>
              <a:custGeom>
                <a:avLst/>
                <a:gdLst>
                  <a:gd name="T0" fmla="*/ 94 w 94"/>
                  <a:gd name="T1" fmla="*/ 101 h 121"/>
                  <a:gd name="T2" fmla="*/ 63 w 94"/>
                  <a:gd name="T3" fmla="*/ 51 h 121"/>
                  <a:gd name="T4" fmla="*/ 32 w 94"/>
                  <a:gd name="T5" fmla="*/ 0 h 121"/>
                  <a:gd name="T6" fmla="*/ 0 w 94"/>
                  <a:gd name="T7" fmla="*/ 20 h 121"/>
                  <a:gd name="T8" fmla="*/ 31 w 94"/>
                  <a:gd name="T9" fmla="*/ 70 h 121"/>
                  <a:gd name="T10" fmla="*/ 62 w 94"/>
                  <a:gd name="T11" fmla="*/ 121 h 121"/>
                  <a:gd name="T12" fmla="*/ 94 w 94"/>
                  <a:gd name="T13" fmla="*/ 10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94" y="101"/>
                    </a:move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0" name="Freeform 1888"/>
              <p:cNvSpPr>
                <a:spLocks/>
              </p:cNvSpPr>
              <p:nvPr/>
            </p:nvSpPr>
            <p:spPr bwMode="auto">
              <a:xfrm>
                <a:off x="5752" y="4410"/>
                <a:ext cx="7" cy="10"/>
              </a:xfrm>
              <a:custGeom>
                <a:avLst/>
                <a:gdLst>
                  <a:gd name="T0" fmla="*/ 35 w 35"/>
                  <a:gd name="T1" fmla="*/ 50 h 50"/>
                  <a:gd name="T2" fmla="*/ 4 w 35"/>
                  <a:gd name="T3" fmla="*/ 0 h 50"/>
                  <a:gd name="T4" fmla="*/ 0 w 35"/>
                  <a:gd name="T5" fmla="*/ 2 h 50"/>
                  <a:gd name="T6" fmla="*/ 35 w 35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0">
                    <a:moveTo>
                      <a:pt x="35" y="5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3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1" name="Line 1889"/>
              <p:cNvSpPr>
                <a:spLocks noChangeShapeType="1"/>
              </p:cNvSpPr>
              <p:nvPr/>
            </p:nvSpPr>
            <p:spPr bwMode="auto">
              <a:xfrm flipH="1">
                <a:off x="5752" y="4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2" name="Freeform 1890"/>
              <p:cNvSpPr>
                <a:spLocks/>
              </p:cNvSpPr>
              <p:nvPr/>
            </p:nvSpPr>
            <p:spPr bwMode="auto">
              <a:xfrm>
                <a:off x="5746" y="4411"/>
                <a:ext cx="20" cy="23"/>
              </a:xfrm>
              <a:custGeom>
                <a:avLst/>
                <a:gdLst>
                  <a:gd name="T0" fmla="*/ 100 w 100"/>
                  <a:gd name="T1" fmla="*/ 97 h 118"/>
                  <a:gd name="T2" fmla="*/ 66 w 100"/>
                  <a:gd name="T3" fmla="*/ 48 h 118"/>
                  <a:gd name="T4" fmla="*/ 31 w 100"/>
                  <a:gd name="T5" fmla="*/ 0 h 118"/>
                  <a:gd name="T6" fmla="*/ 0 w 100"/>
                  <a:gd name="T7" fmla="*/ 22 h 118"/>
                  <a:gd name="T8" fmla="*/ 35 w 100"/>
                  <a:gd name="T9" fmla="*/ 70 h 118"/>
                  <a:gd name="T10" fmla="*/ 69 w 100"/>
                  <a:gd name="T11" fmla="*/ 118 h 118"/>
                  <a:gd name="T12" fmla="*/ 100 w 100"/>
                  <a:gd name="T13" fmla="*/ 9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100" y="97"/>
                    </a:moveTo>
                    <a:lnTo>
                      <a:pt x="66" y="48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5" y="70"/>
                    </a:lnTo>
                    <a:lnTo>
                      <a:pt x="69" y="118"/>
                    </a:lnTo>
                    <a:lnTo>
                      <a:pt x="10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3" name="Freeform 1891"/>
              <p:cNvSpPr>
                <a:spLocks/>
              </p:cNvSpPr>
              <p:nvPr/>
            </p:nvSpPr>
            <p:spPr bwMode="auto">
              <a:xfrm>
                <a:off x="5746" y="4411"/>
                <a:ext cx="20" cy="23"/>
              </a:xfrm>
              <a:custGeom>
                <a:avLst/>
                <a:gdLst>
                  <a:gd name="T0" fmla="*/ 100 w 100"/>
                  <a:gd name="T1" fmla="*/ 97 h 118"/>
                  <a:gd name="T2" fmla="*/ 66 w 100"/>
                  <a:gd name="T3" fmla="*/ 48 h 118"/>
                  <a:gd name="T4" fmla="*/ 31 w 100"/>
                  <a:gd name="T5" fmla="*/ 0 h 118"/>
                  <a:gd name="T6" fmla="*/ 0 w 100"/>
                  <a:gd name="T7" fmla="*/ 22 h 118"/>
                  <a:gd name="T8" fmla="*/ 35 w 100"/>
                  <a:gd name="T9" fmla="*/ 70 h 118"/>
                  <a:gd name="T10" fmla="*/ 69 w 100"/>
                  <a:gd name="T11" fmla="*/ 118 h 118"/>
                  <a:gd name="T12" fmla="*/ 100 w 100"/>
                  <a:gd name="T13" fmla="*/ 9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100" y="97"/>
                    </a:moveTo>
                    <a:lnTo>
                      <a:pt x="66" y="48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5" y="70"/>
                    </a:lnTo>
                    <a:lnTo>
                      <a:pt x="69" y="118"/>
                    </a:lnTo>
                    <a:lnTo>
                      <a:pt x="100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4" name="Freeform 1892"/>
              <p:cNvSpPr>
                <a:spLocks/>
              </p:cNvSpPr>
              <p:nvPr/>
            </p:nvSpPr>
            <p:spPr bwMode="auto">
              <a:xfrm>
                <a:off x="5746" y="4415"/>
                <a:ext cx="7" cy="10"/>
              </a:xfrm>
              <a:custGeom>
                <a:avLst/>
                <a:gdLst>
                  <a:gd name="T0" fmla="*/ 36 w 36"/>
                  <a:gd name="T1" fmla="*/ 48 h 48"/>
                  <a:gd name="T2" fmla="*/ 1 w 36"/>
                  <a:gd name="T3" fmla="*/ 0 h 48"/>
                  <a:gd name="T4" fmla="*/ 0 w 36"/>
                  <a:gd name="T5" fmla="*/ 1 h 48"/>
                  <a:gd name="T6" fmla="*/ 36 w 36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4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5" name="Line 1893"/>
              <p:cNvSpPr>
                <a:spLocks noChangeShapeType="1"/>
              </p:cNvSpPr>
              <p:nvPr/>
            </p:nvSpPr>
            <p:spPr bwMode="auto">
              <a:xfrm flipH="1">
                <a:off x="5746" y="44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6" name="Freeform 1894"/>
              <p:cNvSpPr>
                <a:spLocks/>
              </p:cNvSpPr>
              <p:nvPr/>
            </p:nvSpPr>
            <p:spPr bwMode="auto">
              <a:xfrm>
                <a:off x="5740" y="4415"/>
                <a:ext cx="20" cy="24"/>
              </a:xfrm>
              <a:custGeom>
                <a:avLst/>
                <a:gdLst>
                  <a:gd name="T0" fmla="*/ 102 w 102"/>
                  <a:gd name="T1" fmla="*/ 94 h 117"/>
                  <a:gd name="T2" fmla="*/ 66 w 102"/>
                  <a:gd name="T3" fmla="*/ 47 h 117"/>
                  <a:gd name="T4" fmla="*/ 30 w 102"/>
                  <a:gd name="T5" fmla="*/ 0 h 117"/>
                  <a:gd name="T6" fmla="*/ 0 w 102"/>
                  <a:gd name="T7" fmla="*/ 23 h 117"/>
                  <a:gd name="T8" fmla="*/ 36 w 102"/>
                  <a:gd name="T9" fmla="*/ 70 h 117"/>
                  <a:gd name="T10" fmla="*/ 72 w 102"/>
                  <a:gd name="T11" fmla="*/ 117 h 117"/>
                  <a:gd name="T12" fmla="*/ 102 w 102"/>
                  <a:gd name="T13" fmla="*/ 9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17">
                    <a:moveTo>
                      <a:pt x="102" y="94"/>
                    </a:moveTo>
                    <a:lnTo>
                      <a:pt x="66" y="47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36" y="70"/>
                    </a:lnTo>
                    <a:lnTo>
                      <a:pt x="72" y="117"/>
                    </a:lnTo>
                    <a:lnTo>
                      <a:pt x="102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7" name="Freeform 1895"/>
              <p:cNvSpPr>
                <a:spLocks/>
              </p:cNvSpPr>
              <p:nvPr/>
            </p:nvSpPr>
            <p:spPr bwMode="auto">
              <a:xfrm>
                <a:off x="5740" y="4415"/>
                <a:ext cx="20" cy="24"/>
              </a:xfrm>
              <a:custGeom>
                <a:avLst/>
                <a:gdLst>
                  <a:gd name="T0" fmla="*/ 102 w 102"/>
                  <a:gd name="T1" fmla="*/ 94 h 117"/>
                  <a:gd name="T2" fmla="*/ 66 w 102"/>
                  <a:gd name="T3" fmla="*/ 47 h 117"/>
                  <a:gd name="T4" fmla="*/ 30 w 102"/>
                  <a:gd name="T5" fmla="*/ 0 h 117"/>
                  <a:gd name="T6" fmla="*/ 0 w 102"/>
                  <a:gd name="T7" fmla="*/ 23 h 117"/>
                  <a:gd name="T8" fmla="*/ 36 w 102"/>
                  <a:gd name="T9" fmla="*/ 70 h 117"/>
                  <a:gd name="T10" fmla="*/ 72 w 102"/>
                  <a:gd name="T11" fmla="*/ 117 h 117"/>
                  <a:gd name="T12" fmla="*/ 102 w 102"/>
                  <a:gd name="T13" fmla="*/ 9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17">
                    <a:moveTo>
                      <a:pt x="102" y="94"/>
                    </a:moveTo>
                    <a:lnTo>
                      <a:pt x="66" y="47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36" y="70"/>
                    </a:lnTo>
                    <a:lnTo>
                      <a:pt x="72" y="117"/>
                    </a:lnTo>
                    <a:lnTo>
                      <a:pt x="102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8" name="Freeform 1896"/>
              <p:cNvSpPr>
                <a:spLocks/>
              </p:cNvSpPr>
              <p:nvPr/>
            </p:nvSpPr>
            <p:spPr bwMode="auto">
              <a:xfrm>
                <a:off x="5739" y="4420"/>
                <a:ext cx="8" cy="9"/>
              </a:xfrm>
              <a:custGeom>
                <a:avLst/>
                <a:gdLst>
                  <a:gd name="T0" fmla="*/ 39 w 39"/>
                  <a:gd name="T1" fmla="*/ 47 h 47"/>
                  <a:gd name="T2" fmla="*/ 3 w 39"/>
                  <a:gd name="T3" fmla="*/ 0 h 47"/>
                  <a:gd name="T4" fmla="*/ 0 w 39"/>
                  <a:gd name="T5" fmla="*/ 2 h 47"/>
                  <a:gd name="T6" fmla="*/ 39 w 39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39" y="47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9" name="Line 1897"/>
              <p:cNvSpPr>
                <a:spLocks noChangeShapeType="1"/>
              </p:cNvSpPr>
              <p:nvPr/>
            </p:nvSpPr>
            <p:spPr bwMode="auto">
              <a:xfrm flipH="1">
                <a:off x="5739" y="44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0" name="Freeform 1898"/>
              <p:cNvSpPr>
                <a:spLocks/>
              </p:cNvSpPr>
              <p:nvPr/>
            </p:nvSpPr>
            <p:spPr bwMode="auto">
              <a:xfrm>
                <a:off x="5733" y="4420"/>
                <a:ext cx="22" cy="23"/>
              </a:xfrm>
              <a:custGeom>
                <a:avLst/>
                <a:gdLst>
                  <a:gd name="T0" fmla="*/ 107 w 107"/>
                  <a:gd name="T1" fmla="*/ 90 h 115"/>
                  <a:gd name="T2" fmla="*/ 68 w 107"/>
                  <a:gd name="T3" fmla="*/ 45 h 115"/>
                  <a:gd name="T4" fmla="*/ 29 w 107"/>
                  <a:gd name="T5" fmla="*/ 0 h 115"/>
                  <a:gd name="T6" fmla="*/ 0 w 107"/>
                  <a:gd name="T7" fmla="*/ 26 h 115"/>
                  <a:gd name="T8" fmla="*/ 39 w 107"/>
                  <a:gd name="T9" fmla="*/ 70 h 115"/>
                  <a:gd name="T10" fmla="*/ 78 w 107"/>
                  <a:gd name="T11" fmla="*/ 115 h 115"/>
                  <a:gd name="T12" fmla="*/ 107 w 107"/>
                  <a:gd name="T13" fmla="*/ 9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107" y="90"/>
                    </a:moveTo>
                    <a:lnTo>
                      <a:pt x="68" y="45"/>
                    </a:lnTo>
                    <a:lnTo>
                      <a:pt x="29" y="0"/>
                    </a:lnTo>
                    <a:lnTo>
                      <a:pt x="0" y="26"/>
                    </a:lnTo>
                    <a:lnTo>
                      <a:pt x="39" y="70"/>
                    </a:lnTo>
                    <a:lnTo>
                      <a:pt x="78" y="115"/>
                    </a:lnTo>
                    <a:lnTo>
                      <a:pt x="107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1" name="Freeform 1899"/>
              <p:cNvSpPr>
                <a:spLocks/>
              </p:cNvSpPr>
              <p:nvPr/>
            </p:nvSpPr>
            <p:spPr bwMode="auto">
              <a:xfrm>
                <a:off x="5733" y="4420"/>
                <a:ext cx="22" cy="23"/>
              </a:xfrm>
              <a:custGeom>
                <a:avLst/>
                <a:gdLst>
                  <a:gd name="T0" fmla="*/ 107 w 107"/>
                  <a:gd name="T1" fmla="*/ 90 h 115"/>
                  <a:gd name="T2" fmla="*/ 68 w 107"/>
                  <a:gd name="T3" fmla="*/ 45 h 115"/>
                  <a:gd name="T4" fmla="*/ 29 w 107"/>
                  <a:gd name="T5" fmla="*/ 0 h 115"/>
                  <a:gd name="T6" fmla="*/ 0 w 107"/>
                  <a:gd name="T7" fmla="*/ 26 h 115"/>
                  <a:gd name="T8" fmla="*/ 39 w 107"/>
                  <a:gd name="T9" fmla="*/ 70 h 115"/>
                  <a:gd name="T10" fmla="*/ 78 w 107"/>
                  <a:gd name="T11" fmla="*/ 115 h 115"/>
                  <a:gd name="T12" fmla="*/ 107 w 107"/>
                  <a:gd name="T13" fmla="*/ 9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107" y="90"/>
                    </a:moveTo>
                    <a:lnTo>
                      <a:pt x="68" y="45"/>
                    </a:lnTo>
                    <a:lnTo>
                      <a:pt x="29" y="0"/>
                    </a:lnTo>
                    <a:lnTo>
                      <a:pt x="0" y="26"/>
                    </a:lnTo>
                    <a:lnTo>
                      <a:pt x="39" y="70"/>
                    </a:lnTo>
                    <a:lnTo>
                      <a:pt x="78" y="115"/>
                    </a:lnTo>
                    <a:lnTo>
                      <a:pt x="107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2" name="Freeform 1900"/>
              <p:cNvSpPr>
                <a:spLocks/>
              </p:cNvSpPr>
              <p:nvPr/>
            </p:nvSpPr>
            <p:spPr bwMode="auto">
              <a:xfrm>
                <a:off x="5733" y="4425"/>
                <a:ext cx="8" cy="9"/>
              </a:xfrm>
              <a:custGeom>
                <a:avLst/>
                <a:gdLst>
                  <a:gd name="T0" fmla="*/ 41 w 41"/>
                  <a:gd name="T1" fmla="*/ 44 h 44"/>
                  <a:gd name="T2" fmla="*/ 2 w 41"/>
                  <a:gd name="T3" fmla="*/ 0 h 44"/>
                  <a:gd name="T4" fmla="*/ 0 w 41"/>
                  <a:gd name="T5" fmla="*/ 3 h 44"/>
                  <a:gd name="T6" fmla="*/ 41 w 41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41" y="44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1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3" name="Line 1901"/>
              <p:cNvSpPr>
                <a:spLocks noChangeShapeType="1"/>
              </p:cNvSpPr>
              <p:nvPr/>
            </p:nvSpPr>
            <p:spPr bwMode="auto">
              <a:xfrm flipH="1">
                <a:off x="5733" y="44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4" name="Freeform 1902"/>
              <p:cNvSpPr>
                <a:spLocks/>
              </p:cNvSpPr>
              <p:nvPr/>
            </p:nvSpPr>
            <p:spPr bwMode="auto">
              <a:xfrm>
                <a:off x="5727" y="4426"/>
                <a:ext cx="22" cy="22"/>
              </a:xfrm>
              <a:custGeom>
                <a:avLst/>
                <a:gdLst>
                  <a:gd name="T0" fmla="*/ 110 w 110"/>
                  <a:gd name="T1" fmla="*/ 83 h 109"/>
                  <a:gd name="T2" fmla="*/ 68 w 110"/>
                  <a:gd name="T3" fmla="*/ 41 h 109"/>
                  <a:gd name="T4" fmla="*/ 27 w 110"/>
                  <a:gd name="T5" fmla="*/ 0 h 109"/>
                  <a:gd name="T6" fmla="*/ 0 w 110"/>
                  <a:gd name="T7" fmla="*/ 26 h 109"/>
                  <a:gd name="T8" fmla="*/ 42 w 110"/>
                  <a:gd name="T9" fmla="*/ 68 h 109"/>
                  <a:gd name="T10" fmla="*/ 83 w 110"/>
                  <a:gd name="T11" fmla="*/ 109 h 109"/>
                  <a:gd name="T12" fmla="*/ 110 w 110"/>
                  <a:gd name="T13" fmla="*/ 8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110" y="83"/>
                    </a:moveTo>
                    <a:lnTo>
                      <a:pt x="68" y="41"/>
                    </a:lnTo>
                    <a:lnTo>
                      <a:pt x="27" y="0"/>
                    </a:lnTo>
                    <a:lnTo>
                      <a:pt x="0" y="26"/>
                    </a:lnTo>
                    <a:lnTo>
                      <a:pt x="42" y="68"/>
                    </a:lnTo>
                    <a:lnTo>
                      <a:pt x="83" y="109"/>
                    </a:lnTo>
                    <a:lnTo>
                      <a:pt x="110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5" name="Freeform 1903"/>
              <p:cNvSpPr>
                <a:spLocks/>
              </p:cNvSpPr>
              <p:nvPr/>
            </p:nvSpPr>
            <p:spPr bwMode="auto">
              <a:xfrm>
                <a:off x="5727" y="4426"/>
                <a:ext cx="22" cy="22"/>
              </a:xfrm>
              <a:custGeom>
                <a:avLst/>
                <a:gdLst>
                  <a:gd name="T0" fmla="*/ 110 w 110"/>
                  <a:gd name="T1" fmla="*/ 83 h 109"/>
                  <a:gd name="T2" fmla="*/ 68 w 110"/>
                  <a:gd name="T3" fmla="*/ 41 h 109"/>
                  <a:gd name="T4" fmla="*/ 27 w 110"/>
                  <a:gd name="T5" fmla="*/ 0 h 109"/>
                  <a:gd name="T6" fmla="*/ 0 w 110"/>
                  <a:gd name="T7" fmla="*/ 26 h 109"/>
                  <a:gd name="T8" fmla="*/ 42 w 110"/>
                  <a:gd name="T9" fmla="*/ 68 h 109"/>
                  <a:gd name="T10" fmla="*/ 83 w 110"/>
                  <a:gd name="T11" fmla="*/ 109 h 109"/>
                  <a:gd name="T12" fmla="*/ 110 w 110"/>
                  <a:gd name="T13" fmla="*/ 8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110" y="83"/>
                    </a:moveTo>
                    <a:lnTo>
                      <a:pt x="68" y="41"/>
                    </a:lnTo>
                    <a:lnTo>
                      <a:pt x="27" y="0"/>
                    </a:lnTo>
                    <a:lnTo>
                      <a:pt x="0" y="26"/>
                    </a:lnTo>
                    <a:lnTo>
                      <a:pt x="42" y="68"/>
                    </a:lnTo>
                    <a:lnTo>
                      <a:pt x="83" y="109"/>
                    </a:lnTo>
                    <a:lnTo>
                      <a:pt x="110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6" name="Freeform 1904"/>
              <p:cNvSpPr>
                <a:spLocks/>
              </p:cNvSpPr>
              <p:nvPr/>
            </p:nvSpPr>
            <p:spPr bwMode="auto">
              <a:xfrm>
                <a:off x="5727" y="4431"/>
                <a:ext cx="9" cy="9"/>
              </a:xfrm>
              <a:custGeom>
                <a:avLst/>
                <a:gdLst>
                  <a:gd name="T0" fmla="*/ 42 w 42"/>
                  <a:gd name="T1" fmla="*/ 42 h 42"/>
                  <a:gd name="T2" fmla="*/ 0 w 42"/>
                  <a:gd name="T3" fmla="*/ 0 h 42"/>
                  <a:gd name="T4" fmla="*/ 0 w 42"/>
                  <a:gd name="T5" fmla="*/ 0 h 42"/>
                  <a:gd name="T6" fmla="*/ 42 w 4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2">
                    <a:moveTo>
                      <a:pt x="42" y="4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7" name="Line 1905"/>
              <p:cNvSpPr>
                <a:spLocks noChangeShapeType="1"/>
              </p:cNvSpPr>
              <p:nvPr/>
            </p:nvSpPr>
            <p:spPr bwMode="auto">
              <a:xfrm>
                <a:off x="5727" y="44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8" name="Freeform 1906"/>
              <p:cNvSpPr>
                <a:spLocks/>
              </p:cNvSpPr>
              <p:nvPr/>
            </p:nvSpPr>
            <p:spPr bwMode="auto">
              <a:xfrm>
                <a:off x="5722" y="4431"/>
                <a:ext cx="22" cy="22"/>
              </a:xfrm>
              <a:custGeom>
                <a:avLst/>
                <a:gdLst>
                  <a:gd name="T0" fmla="*/ 109 w 109"/>
                  <a:gd name="T1" fmla="*/ 83 h 110"/>
                  <a:gd name="T2" fmla="*/ 68 w 109"/>
                  <a:gd name="T3" fmla="*/ 42 h 110"/>
                  <a:gd name="T4" fmla="*/ 26 w 109"/>
                  <a:gd name="T5" fmla="*/ 0 h 110"/>
                  <a:gd name="T6" fmla="*/ 0 w 109"/>
                  <a:gd name="T7" fmla="*/ 27 h 110"/>
                  <a:gd name="T8" fmla="*/ 41 w 109"/>
                  <a:gd name="T9" fmla="*/ 68 h 110"/>
                  <a:gd name="T10" fmla="*/ 83 w 109"/>
                  <a:gd name="T11" fmla="*/ 110 h 110"/>
                  <a:gd name="T12" fmla="*/ 109 w 109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10">
                    <a:moveTo>
                      <a:pt x="109" y="83"/>
                    </a:move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1" y="68"/>
                    </a:lnTo>
                    <a:lnTo>
                      <a:pt x="83" y="110"/>
                    </a:lnTo>
                    <a:lnTo>
                      <a:pt x="109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9" name="Freeform 1907"/>
              <p:cNvSpPr>
                <a:spLocks/>
              </p:cNvSpPr>
              <p:nvPr/>
            </p:nvSpPr>
            <p:spPr bwMode="auto">
              <a:xfrm>
                <a:off x="5722" y="4431"/>
                <a:ext cx="22" cy="22"/>
              </a:xfrm>
              <a:custGeom>
                <a:avLst/>
                <a:gdLst>
                  <a:gd name="T0" fmla="*/ 109 w 109"/>
                  <a:gd name="T1" fmla="*/ 83 h 110"/>
                  <a:gd name="T2" fmla="*/ 68 w 109"/>
                  <a:gd name="T3" fmla="*/ 42 h 110"/>
                  <a:gd name="T4" fmla="*/ 26 w 109"/>
                  <a:gd name="T5" fmla="*/ 0 h 110"/>
                  <a:gd name="T6" fmla="*/ 0 w 109"/>
                  <a:gd name="T7" fmla="*/ 27 h 110"/>
                  <a:gd name="T8" fmla="*/ 41 w 109"/>
                  <a:gd name="T9" fmla="*/ 68 h 110"/>
                  <a:gd name="T10" fmla="*/ 83 w 109"/>
                  <a:gd name="T11" fmla="*/ 110 h 110"/>
                  <a:gd name="T12" fmla="*/ 109 w 109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10">
                    <a:moveTo>
                      <a:pt x="109" y="83"/>
                    </a:move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1" y="68"/>
                    </a:lnTo>
                    <a:lnTo>
                      <a:pt x="83" y="110"/>
                    </a:lnTo>
                    <a:lnTo>
                      <a:pt x="109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0" name="Freeform 1908"/>
              <p:cNvSpPr>
                <a:spLocks/>
              </p:cNvSpPr>
              <p:nvPr/>
            </p:nvSpPr>
            <p:spPr bwMode="auto">
              <a:xfrm>
                <a:off x="5722" y="4437"/>
                <a:ext cx="8" cy="8"/>
              </a:xfrm>
              <a:custGeom>
                <a:avLst/>
                <a:gdLst>
                  <a:gd name="T0" fmla="*/ 44 w 44"/>
                  <a:gd name="T1" fmla="*/ 41 h 41"/>
                  <a:gd name="T2" fmla="*/ 3 w 44"/>
                  <a:gd name="T3" fmla="*/ 0 h 41"/>
                  <a:gd name="T4" fmla="*/ 0 w 44"/>
                  <a:gd name="T5" fmla="*/ 2 h 41"/>
                  <a:gd name="T6" fmla="*/ 44 w 44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1">
                    <a:moveTo>
                      <a:pt x="44" y="4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1" name="Line 1909"/>
              <p:cNvSpPr>
                <a:spLocks noChangeShapeType="1"/>
              </p:cNvSpPr>
              <p:nvPr/>
            </p:nvSpPr>
            <p:spPr bwMode="auto">
              <a:xfrm flipH="1">
                <a:off x="5722" y="4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2" name="Freeform 1910"/>
              <p:cNvSpPr>
                <a:spLocks/>
              </p:cNvSpPr>
              <p:nvPr/>
            </p:nvSpPr>
            <p:spPr bwMode="auto">
              <a:xfrm>
                <a:off x="5716" y="4437"/>
                <a:ext cx="23" cy="21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6 w 115"/>
                  <a:gd name="T5" fmla="*/ 0 h 107"/>
                  <a:gd name="T6" fmla="*/ 0 w 115"/>
                  <a:gd name="T7" fmla="*/ 29 h 107"/>
                  <a:gd name="T8" fmla="*/ 45 w 115"/>
                  <a:gd name="T9" fmla="*/ 68 h 107"/>
                  <a:gd name="T10" fmla="*/ 90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6" y="0"/>
                    </a:lnTo>
                    <a:lnTo>
                      <a:pt x="0" y="29"/>
                    </a:ln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3" name="Freeform 1911"/>
              <p:cNvSpPr>
                <a:spLocks/>
              </p:cNvSpPr>
              <p:nvPr/>
            </p:nvSpPr>
            <p:spPr bwMode="auto">
              <a:xfrm>
                <a:off x="5716" y="4437"/>
                <a:ext cx="23" cy="21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6 w 115"/>
                  <a:gd name="T5" fmla="*/ 0 h 107"/>
                  <a:gd name="T6" fmla="*/ 0 w 115"/>
                  <a:gd name="T7" fmla="*/ 29 h 107"/>
                  <a:gd name="T8" fmla="*/ 45 w 115"/>
                  <a:gd name="T9" fmla="*/ 68 h 107"/>
                  <a:gd name="T10" fmla="*/ 90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6" y="0"/>
                    </a:lnTo>
                    <a:lnTo>
                      <a:pt x="0" y="29"/>
                    </a:ln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4" name="Freeform 1912"/>
              <p:cNvSpPr>
                <a:spLocks/>
              </p:cNvSpPr>
              <p:nvPr/>
            </p:nvSpPr>
            <p:spPr bwMode="auto">
              <a:xfrm>
                <a:off x="5716" y="4443"/>
                <a:ext cx="9" cy="8"/>
              </a:xfrm>
              <a:custGeom>
                <a:avLst/>
                <a:gdLst>
                  <a:gd name="T0" fmla="*/ 47 w 47"/>
                  <a:gd name="T1" fmla="*/ 39 h 39"/>
                  <a:gd name="T2" fmla="*/ 2 w 47"/>
                  <a:gd name="T3" fmla="*/ 0 h 39"/>
                  <a:gd name="T4" fmla="*/ 0 w 47"/>
                  <a:gd name="T5" fmla="*/ 3 h 39"/>
                  <a:gd name="T6" fmla="*/ 47 w 47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47" y="39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5" name="Line 1913"/>
              <p:cNvSpPr>
                <a:spLocks noChangeShapeType="1"/>
              </p:cNvSpPr>
              <p:nvPr/>
            </p:nvSpPr>
            <p:spPr bwMode="auto">
              <a:xfrm flipH="1">
                <a:off x="5716" y="44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6" name="Freeform 1914"/>
              <p:cNvSpPr>
                <a:spLocks/>
              </p:cNvSpPr>
              <p:nvPr/>
            </p:nvSpPr>
            <p:spPr bwMode="auto">
              <a:xfrm>
                <a:off x="5711" y="4443"/>
                <a:ext cx="24" cy="21"/>
              </a:xfrm>
              <a:custGeom>
                <a:avLst/>
                <a:gdLst>
                  <a:gd name="T0" fmla="*/ 117 w 117"/>
                  <a:gd name="T1" fmla="*/ 72 h 101"/>
                  <a:gd name="T2" fmla="*/ 70 w 117"/>
                  <a:gd name="T3" fmla="*/ 36 h 101"/>
                  <a:gd name="T4" fmla="*/ 23 w 117"/>
                  <a:gd name="T5" fmla="*/ 0 h 101"/>
                  <a:gd name="T6" fmla="*/ 0 w 117"/>
                  <a:gd name="T7" fmla="*/ 30 h 101"/>
                  <a:gd name="T8" fmla="*/ 47 w 117"/>
                  <a:gd name="T9" fmla="*/ 66 h 101"/>
                  <a:gd name="T10" fmla="*/ 94 w 117"/>
                  <a:gd name="T11" fmla="*/ 101 h 101"/>
                  <a:gd name="T12" fmla="*/ 117 w 117"/>
                  <a:gd name="T13" fmla="*/ 7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117" y="72"/>
                    </a:move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lnTo>
                      <a:pt x="47" y="66"/>
                    </a:lnTo>
                    <a:lnTo>
                      <a:pt x="94" y="101"/>
                    </a:lnTo>
                    <a:lnTo>
                      <a:pt x="117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7" name="Freeform 1915"/>
              <p:cNvSpPr>
                <a:spLocks/>
              </p:cNvSpPr>
              <p:nvPr/>
            </p:nvSpPr>
            <p:spPr bwMode="auto">
              <a:xfrm>
                <a:off x="5711" y="4443"/>
                <a:ext cx="24" cy="21"/>
              </a:xfrm>
              <a:custGeom>
                <a:avLst/>
                <a:gdLst>
                  <a:gd name="T0" fmla="*/ 117 w 117"/>
                  <a:gd name="T1" fmla="*/ 72 h 101"/>
                  <a:gd name="T2" fmla="*/ 70 w 117"/>
                  <a:gd name="T3" fmla="*/ 36 h 101"/>
                  <a:gd name="T4" fmla="*/ 23 w 117"/>
                  <a:gd name="T5" fmla="*/ 0 h 101"/>
                  <a:gd name="T6" fmla="*/ 0 w 117"/>
                  <a:gd name="T7" fmla="*/ 30 h 101"/>
                  <a:gd name="T8" fmla="*/ 47 w 117"/>
                  <a:gd name="T9" fmla="*/ 66 h 101"/>
                  <a:gd name="T10" fmla="*/ 94 w 117"/>
                  <a:gd name="T11" fmla="*/ 101 h 101"/>
                  <a:gd name="T12" fmla="*/ 117 w 117"/>
                  <a:gd name="T13" fmla="*/ 7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117" y="72"/>
                    </a:move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lnTo>
                      <a:pt x="47" y="66"/>
                    </a:lnTo>
                    <a:lnTo>
                      <a:pt x="94" y="101"/>
                    </a:lnTo>
                    <a:lnTo>
                      <a:pt x="11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8" name="Freeform 1916"/>
              <p:cNvSpPr>
                <a:spLocks/>
              </p:cNvSpPr>
              <p:nvPr/>
            </p:nvSpPr>
            <p:spPr bwMode="auto">
              <a:xfrm>
                <a:off x="5711" y="4449"/>
                <a:ext cx="10" cy="8"/>
              </a:xfrm>
              <a:custGeom>
                <a:avLst/>
                <a:gdLst>
                  <a:gd name="T0" fmla="*/ 48 w 48"/>
                  <a:gd name="T1" fmla="*/ 36 h 36"/>
                  <a:gd name="T2" fmla="*/ 1 w 48"/>
                  <a:gd name="T3" fmla="*/ 0 h 36"/>
                  <a:gd name="T4" fmla="*/ 0 w 48"/>
                  <a:gd name="T5" fmla="*/ 1 h 36"/>
                  <a:gd name="T6" fmla="*/ 48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3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8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9" name="Line 1917"/>
              <p:cNvSpPr>
                <a:spLocks noChangeShapeType="1"/>
              </p:cNvSpPr>
              <p:nvPr/>
            </p:nvSpPr>
            <p:spPr bwMode="auto">
              <a:xfrm flipH="1">
                <a:off x="5711" y="44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0" name="Freeform 1918"/>
              <p:cNvSpPr>
                <a:spLocks/>
              </p:cNvSpPr>
              <p:nvPr/>
            </p:nvSpPr>
            <p:spPr bwMode="auto">
              <a:xfrm>
                <a:off x="5707" y="4450"/>
                <a:ext cx="23" cy="20"/>
              </a:xfrm>
              <a:custGeom>
                <a:avLst/>
                <a:gdLst>
                  <a:gd name="T0" fmla="*/ 118 w 118"/>
                  <a:gd name="T1" fmla="*/ 69 h 100"/>
                  <a:gd name="T2" fmla="*/ 70 w 118"/>
                  <a:gd name="T3" fmla="*/ 35 h 100"/>
                  <a:gd name="T4" fmla="*/ 22 w 118"/>
                  <a:gd name="T5" fmla="*/ 0 h 100"/>
                  <a:gd name="T6" fmla="*/ 0 w 118"/>
                  <a:gd name="T7" fmla="*/ 31 h 100"/>
                  <a:gd name="T8" fmla="*/ 48 w 118"/>
                  <a:gd name="T9" fmla="*/ 66 h 100"/>
                  <a:gd name="T10" fmla="*/ 97 w 118"/>
                  <a:gd name="T11" fmla="*/ 100 h 100"/>
                  <a:gd name="T12" fmla="*/ 118 w 118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118" y="69"/>
                    </a:move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8" y="66"/>
                    </a:lnTo>
                    <a:lnTo>
                      <a:pt x="97" y="100"/>
                    </a:lnTo>
                    <a:lnTo>
                      <a:pt x="118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1" name="Freeform 1919"/>
              <p:cNvSpPr>
                <a:spLocks/>
              </p:cNvSpPr>
              <p:nvPr/>
            </p:nvSpPr>
            <p:spPr bwMode="auto">
              <a:xfrm>
                <a:off x="5707" y="4450"/>
                <a:ext cx="23" cy="20"/>
              </a:xfrm>
              <a:custGeom>
                <a:avLst/>
                <a:gdLst>
                  <a:gd name="T0" fmla="*/ 118 w 118"/>
                  <a:gd name="T1" fmla="*/ 69 h 100"/>
                  <a:gd name="T2" fmla="*/ 70 w 118"/>
                  <a:gd name="T3" fmla="*/ 35 h 100"/>
                  <a:gd name="T4" fmla="*/ 22 w 118"/>
                  <a:gd name="T5" fmla="*/ 0 h 100"/>
                  <a:gd name="T6" fmla="*/ 0 w 118"/>
                  <a:gd name="T7" fmla="*/ 31 h 100"/>
                  <a:gd name="T8" fmla="*/ 48 w 118"/>
                  <a:gd name="T9" fmla="*/ 66 h 100"/>
                  <a:gd name="T10" fmla="*/ 97 w 118"/>
                  <a:gd name="T11" fmla="*/ 100 h 100"/>
                  <a:gd name="T12" fmla="*/ 118 w 118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0">
                    <a:moveTo>
                      <a:pt x="118" y="69"/>
                    </a:move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8" y="66"/>
                    </a:lnTo>
                    <a:lnTo>
                      <a:pt x="97" y="100"/>
                    </a:lnTo>
                    <a:lnTo>
                      <a:pt x="118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2" name="Freeform 1920"/>
              <p:cNvSpPr>
                <a:spLocks/>
              </p:cNvSpPr>
              <p:nvPr/>
            </p:nvSpPr>
            <p:spPr bwMode="auto">
              <a:xfrm>
                <a:off x="5706" y="4456"/>
                <a:ext cx="10" cy="7"/>
              </a:xfrm>
              <a:custGeom>
                <a:avLst/>
                <a:gdLst>
                  <a:gd name="T0" fmla="*/ 50 w 50"/>
                  <a:gd name="T1" fmla="*/ 35 h 35"/>
                  <a:gd name="T2" fmla="*/ 2 w 50"/>
                  <a:gd name="T3" fmla="*/ 0 h 35"/>
                  <a:gd name="T4" fmla="*/ 0 w 50"/>
                  <a:gd name="T5" fmla="*/ 4 h 35"/>
                  <a:gd name="T6" fmla="*/ 50 w 50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35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5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3" name="Line 1921"/>
              <p:cNvSpPr>
                <a:spLocks noChangeShapeType="1"/>
              </p:cNvSpPr>
              <p:nvPr/>
            </p:nvSpPr>
            <p:spPr bwMode="auto">
              <a:xfrm flipH="1">
                <a:off x="5706" y="44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4" name="Freeform 1922"/>
              <p:cNvSpPr>
                <a:spLocks/>
              </p:cNvSpPr>
              <p:nvPr/>
            </p:nvSpPr>
            <p:spPr bwMode="auto">
              <a:xfrm>
                <a:off x="5702" y="4457"/>
                <a:ext cx="25" cy="18"/>
              </a:xfrm>
              <a:custGeom>
                <a:avLst/>
                <a:gdLst>
                  <a:gd name="T0" fmla="*/ 121 w 121"/>
                  <a:gd name="T1" fmla="*/ 62 h 94"/>
                  <a:gd name="T2" fmla="*/ 70 w 121"/>
                  <a:gd name="T3" fmla="*/ 31 h 94"/>
                  <a:gd name="T4" fmla="*/ 20 w 121"/>
                  <a:gd name="T5" fmla="*/ 0 h 94"/>
                  <a:gd name="T6" fmla="*/ 0 w 121"/>
                  <a:gd name="T7" fmla="*/ 32 h 94"/>
                  <a:gd name="T8" fmla="*/ 51 w 121"/>
                  <a:gd name="T9" fmla="*/ 63 h 94"/>
                  <a:gd name="T10" fmla="*/ 101 w 121"/>
                  <a:gd name="T11" fmla="*/ 94 h 94"/>
                  <a:gd name="T12" fmla="*/ 121 w 121"/>
                  <a:gd name="T13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21" y="62"/>
                    </a:moveTo>
                    <a:lnTo>
                      <a:pt x="70" y="31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51" y="63"/>
                    </a:lnTo>
                    <a:lnTo>
                      <a:pt x="101" y="94"/>
                    </a:lnTo>
                    <a:lnTo>
                      <a:pt x="121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5" name="Freeform 1923"/>
              <p:cNvSpPr>
                <a:spLocks/>
              </p:cNvSpPr>
              <p:nvPr/>
            </p:nvSpPr>
            <p:spPr bwMode="auto">
              <a:xfrm>
                <a:off x="5702" y="4457"/>
                <a:ext cx="25" cy="18"/>
              </a:xfrm>
              <a:custGeom>
                <a:avLst/>
                <a:gdLst>
                  <a:gd name="T0" fmla="*/ 121 w 121"/>
                  <a:gd name="T1" fmla="*/ 62 h 94"/>
                  <a:gd name="T2" fmla="*/ 70 w 121"/>
                  <a:gd name="T3" fmla="*/ 31 h 94"/>
                  <a:gd name="T4" fmla="*/ 20 w 121"/>
                  <a:gd name="T5" fmla="*/ 0 h 94"/>
                  <a:gd name="T6" fmla="*/ 0 w 121"/>
                  <a:gd name="T7" fmla="*/ 32 h 94"/>
                  <a:gd name="T8" fmla="*/ 51 w 121"/>
                  <a:gd name="T9" fmla="*/ 63 h 94"/>
                  <a:gd name="T10" fmla="*/ 101 w 121"/>
                  <a:gd name="T11" fmla="*/ 94 h 94"/>
                  <a:gd name="T12" fmla="*/ 121 w 121"/>
                  <a:gd name="T13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21" y="62"/>
                    </a:moveTo>
                    <a:lnTo>
                      <a:pt x="70" y="31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51" y="63"/>
                    </a:lnTo>
                    <a:lnTo>
                      <a:pt x="101" y="94"/>
                    </a:lnTo>
                    <a:lnTo>
                      <a:pt x="121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6" name="Freeform 1924"/>
              <p:cNvSpPr>
                <a:spLocks/>
              </p:cNvSpPr>
              <p:nvPr/>
            </p:nvSpPr>
            <p:spPr bwMode="auto">
              <a:xfrm>
                <a:off x="5702" y="4463"/>
                <a:ext cx="11" cy="6"/>
              </a:xfrm>
              <a:custGeom>
                <a:avLst/>
                <a:gdLst>
                  <a:gd name="T0" fmla="*/ 51 w 51"/>
                  <a:gd name="T1" fmla="*/ 31 h 31"/>
                  <a:gd name="T2" fmla="*/ 0 w 51"/>
                  <a:gd name="T3" fmla="*/ 0 h 31"/>
                  <a:gd name="T4" fmla="*/ 0 w 51"/>
                  <a:gd name="T5" fmla="*/ 1 h 31"/>
                  <a:gd name="T6" fmla="*/ 51 w 51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51" y="3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7" name="Line 1925"/>
              <p:cNvSpPr>
                <a:spLocks noChangeShapeType="1"/>
              </p:cNvSpPr>
              <p:nvPr/>
            </p:nvSpPr>
            <p:spPr bwMode="auto">
              <a:xfrm>
                <a:off x="5702" y="44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8" name="Freeform 1926"/>
              <p:cNvSpPr>
                <a:spLocks/>
              </p:cNvSpPr>
              <p:nvPr/>
            </p:nvSpPr>
            <p:spPr bwMode="auto">
              <a:xfrm>
                <a:off x="5699" y="4463"/>
                <a:ext cx="24" cy="19"/>
              </a:xfrm>
              <a:custGeom>
                <a:avLst/>
                <a:gdLst>
                  <a:gd name="T0" fmla="*/ 120 w 120"/>
                  <a:gd name="T1" fmla="*/ 60 h 93"/>
                  <a:gd name="T2" fmla="*/ 70 w 120"/>
                  <a:gd name="T3" fmla="*/ 30 h 93"/>
                  <a:gd name="T4" fmla="*/ 19 w 120"/>
                  <a:gd name="T5" fmla="*/ 0 h 93"/>
                  <a:gd name="T6" fmla="*/ 0 w 120"/>
                  <a:gd name="T7" fmla="*/ 34 h 93"/>
                  <a:gd name="T8" fmla="*/ 50 w 120"/>
                  <a:gd name="T9" fmla="*/ 63 h 93"/>
                  <a:gd name="T10" fmla="*/ 101 w 120"/>
                  <a:gd name="T11" fmla="*/ 93 h 93"/>
                  <a:gd name="T12" fmla="*/ 120 w 120"/>
                  <a:gd name="T13" fmla="*/ 6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20" y="60"/>
                    </a:moveTo>
                    <a:lnTo>
                      <a:pt x="70" y="30"/>
                    </a:lnTo>
                    <a:lnTo>
                      <a:pt x="19" y="0"/>
                    </a:lnTo>
                    <a:lnTo>
                      <a:pt x="0" y="34"/>
                    </a:lnTo>
                    <a:lnTo>
                      <a:pt x="50" y="63"/>
                    </a:lnTo>
                    <a:lnTo>
                      <a:pt x="101" y="93"/>
                    </a:lnTo>
                    <a:lnTo>
                      <a:pt x="12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9" name="Freeform 1927"/>
              <p:cNvSpPr>
                <a:spLocks/>
              </p:cNvSpPr>
              <p:nvPr/>
            </p:nvSpPr>
            <p:spPr bwMode="auto">
              <a:xfrm>
                <a:off x="5699" y="4463"/>
                <a:ext cx="24" cy="19"/>
              </a:xfrm>
              <a:custGeom>
                <a:avLst/>
                <a:gdLst>
                  <a:gd name="T0" fmla="*/ 120 w 120"/>
                  <a:gd name="T1" fmla="*/ 60 h 93"/>
                  <a:gd name="T2" fmla="*/ 70 w 120"/>
                  <a:gd name="T3" fmla="*/ 30 h 93"/>
                  <a:gd name="T4" fmla="*/ 19 w 120"/>
                  <a:gd name="T5" fmla="*/ 0 h 93"/>
                  <a:gd name="T6" fmla="*/ 0 w 120"/>
                  <a:gd name="T7" fmla="*/ 34 h 93"/>
                  <a:gd name="T8" fmla="*/ 50 w 120"/>
                  <a:gd name="T9" fmla="*/ 63 h 93"/>
                  <a:gd name="T10" fmla="*/ 101 w 120"/>
                  <a:gd name="T11" fmla="*/ 93 h 93"/>
                  <a:gd name="T12" fmla="*/ 120 w 120"/>
                  <a:gd name="T13" fmla="*/ 6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20" y="60"/>
                    </a:moveTo>
                    <a:lnTo>
                      <a:pt x="70" y="30"/>
                    </a:lnTo>
                    <a:lnTo>
                      <a:pt x="19" y="0"/>
                    </a:lnTo>
                    <a:lnTo>
                      <a:pt x="0" y="34"/>
                    </a:lnTo>
                    <a:lnTo>
                      <a:pt x="50" y="63"/>
                    </a:lnTo>
                    <a:lnTo>
                      <a:pt x="101" y="93"/>
                    </a:lnTo>
                    <a:lnTo>
                      <a:pt x="120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0" name="Freeform 1928"/>
              <p:cNvSpPr>
                <a:spLocks/>
              </p:cNvSpPr>
              <p:nvPr/>
            </p:nvSpPr>
            <p:spPr bwMode="auto">
              <a:xfrm>
                <a:off x="5698" y="4470"/>
                <a:ext cx="11" cy="6"/>
              </a:xfrm>
              <a:custGeom>
                <a:avLst/>
                <a:gdLst>
                  <a:gd name="T0" fmla="*/ 53 w 53"/>
                  <a:gd name="T1" fmla="*/ 29 h 29"/>
                  <a:gd name="T2" fmla="*/ 3 w 53"/>
                  <a:gd name="T3" fmla="*/ 0 h 29"/>
                  <a:gd name="T4" fmla="*/ 0 w 53"/>
                  <a:gd name="T5" fmla="*/ 4 h 29"/>
                  <a:gd name="T6" fmla="*/ 53 w 53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29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1" name="Line 1929"/>
              <p:cNvSpPr>
                <a:spLocks noChangeShapeType="1"/>
              </p:cNvSpPr>
              <p:nvPr/>
            </p:nvSpPr>
            <p:spPr bwMode="auto">
              <a:xfrm flipH="1">
                <a:off x="5698" y="44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2" name="Freeform 1930"/>
              <p:cNvSpPr>
                <a:spLocks/>
              </p:cNvSpPr>
              <p:nvPr/>
            </p:nvSpPr>
            <p:spPr bwMode="auto">
              <a:xfrm>
                <a:off x="5695" y="4471"/>
                <a:ext cx="24" cy="17"/>
              </a:xfrm>
              <a:custGeom>
                <a:avLst/>
                <a:gdLst>
                  <a:gd name="T0" fmla="*/ 122 w 122"/>
                  <a:gd name="T1" fmla="*/ 51 h 84"/>
                  <a:gd name="T2" fmla="*/ 69 w 122"/>
                  <a:gd name="T3" fmla="*/ 25 h 84"/>
                  <a:gd name="T4" fmla="*/ 16 w 122"/>
                  <a:gd name="T5" fmla="*/ 0 h 84"/>
                  <a:gd name="T6" fmla="*/ 0 w 122"/>
                  <a:gd name="T7" fmla="*/ 33 h 84"/>
                  <a:gd name="T8" fmla="*/ 53 w 122"/>
                  <a:gd name="T9" fmla="*/ 59 h 84"/>
                  <a:gd name="T10" fmla="*/ 106 w 122"/>
                  <a:gd name="T11" fmla="*/ 84 h 84"/>
                  <a:gd name="T12" fmla="*/ 122 w 122"/>
                  <a:gd name="T13" fmla="*/ 5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22" y="51"/>
                    </a:move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53" y="59"/>
                    </a:lnTo>
                    <a:lnTo>
                      <a:pt x="106" y="84"/>
                    </a:lnTo>
                    <a:lnTo>
                      <a:pt x="12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3" name="Freeform 1931"/>
              <p:cNvSpPr>
                <a:spLocks/>
              </p:cNvSpPr>
              <p:nvPr/>
            </p:nvSpPr>
            <p:spPr bwMode="auto">
              <a:xfrm>
                <a:off x="5695" y="4471"/>
                <a:ext cx="24" cy="17"/>
              </a:xfrm>
              <a:custGeom>
                <a:avLst/>
                <a:gdLst>
                  <a:gd name="T0" fmla="*/ 122 w 122"/>
                  <a:gd name="T1" fmla="*/ 51 h 84"/>
                  <a:gd name="T2" fmla="*/ 69 w 122"/>
                  <a:gd name="T3" fmla="*/ 25 h 84"/>
                  <a:gd name="T4" fmla="*/ 16 w 122"/>
                  <a:gd name="T5" fmla="*/ 0 h 84"/>
                  <a:gd name="T6" fmla="*/ 0 w 122"/>
                  <a:gd name="T7" fmla="*/ 33 h 84"/>
                  <a:gd name="T8" fmla="*/ 53 w 122"/>
                  <a:gd name="T9" fmla="*/ 59 h 84"/>
                  <a:gd name="T10" fmla="*/ 106 w 122"/>
                  <a:gd name="T11" fmla="*/ 84 h 84"/>
                  <a:gd name="T12" fmla="*/ 122 w 122"/>
                  <a:gd name="T13" fmla="*/ 5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22" y="51"/>
                    </a:move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lnTo>
                      <a:pt x="53" y="59"/>
                    </a:lnTo>
                    <a:lnTo>
                      <a:pt x="106" y="84"/>
                    </a:lnTo>
                    <a:lnTo>
                      <a:pt x="122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4" name="Freeform 1932"/>
              <p:cNvSpPr>
                <a:spLocks/>
              </p:cNvSpPr>
              <p:nvPr/>
            </p:nvSpPr>
            <p:spPr bwMode="auto">
              <a:xfrm>
                <a:off x="5695" y="4477"/>
                <a:ext cx="10" cy="6"/>
              </a:xfrm>
              <a:custGeom>
                <a:avLst/>
                <a:gdLst>
                  <a:gd name="T0" fmla="*/ 54 w 54"/>
                  <a:gd name="T1" fmla="*/ 26 h 26"/>
                  <a:gd name="T2" fmla="*/ 1 w 54"/>
                  <a:gd name="T3" fmla="*/ 0 h 26"/>
                  <a:gd name="T4" fmla="*/ 0 w 54"/>
                  <a:gd name="T5" fmla="*/ 0 h 26"/>
                  <a:gd name="T6" fmla="*/ 54 w 5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54" y="2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5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5" name="Line 1933"/>
              <p:cNvSpPr>
                <a:spLocks noChangeShapeType="1"/>
              </p:cNvSpPr>
              <p:nvPr/>
            </p:nvSpPr>
            <p:spPr bwMode="auto">
              <a:xfrm flipH="1">
                <a:off x="5695" y="44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6" name="Freeform 1934"/>
              <p:cNvSpPr>
                <a:spLocks/>
              </p:cNvSpPr>
              <p:nvPr/>
            </p:nvSpPr>
            <p:spPr bwMode="auto">
              <a:xfrm>
                <a:off x="5691" y="4477"/>
                <a:ext cx="25" cy="18"/>
              </a:xfrm>
              <a:custGeom>
                <a:avLst/>
                <a:gdLst>
                  <a:gd name="T0" fmla="*/ 124 w 124"/>
                  <a:gd name="T1" fmla="*/ 51 h 86"/>
                  <a:gd name="T2" fmla="*/ 70 w 124"/>
                  <a:gd name="T3" fmla="*/ 26 h 86"/>
                  <a:gd name="T4" fmla="*/ 16 w 124"/>
                  <a:gd name="T5" fmla="*/ 0 h 86"/>
                  <a:gd name="T6" fmla="*/ 0 w 124"/>
                  <a:gd name="T7" fmla="*/ 35 h 86"/>
                  <a:gd name="T8" fmla="*/ 54 w 124"/>
                  <a:gd name="T9" fmla="*/ 60 h 86"/>
                  <a:gd name="T10" fmla="*/ 108 w 124"/>
                  <a:gd name="T11" fmla="*/ 86 h 86"/>
                  <a:gd name="T12" fmla="*/ 124 w 124"/>
                  <a:gd name="T13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6">
                    <a:moveTo>
                      <a:pt x="124" y="51"/>
                    </a:moveTo>
                    <a:lnTo>
                      <a:pt x="70" y="26"/>
                    </a:lnTo>
                    <a:lnTo>
                      <a:pt x="16" y="0"/>
                    </a:lnTo>
                    <a:lnTo>
                      <a:pt x="0" y="35"/>
                    </a:lnTo>
                    <a:lnTo>
                      <a:pt x="54" y="60"/>
                    </a:lnTo>
                    <a:lnTo>
                      <a:pt x="108" y="86"/>
                    </a:lnTo>
                    <a:lnTo>
                      <a:pt x="12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7" name="Freeform 1935"/>
              <p:cNvSpPr>
                <a:spLocks/>
              </p:cNvSpPr>
              <p:nvPr/>
            </p:nvSpPr>
            <p:spPr bwMode="auto">
              <a:xfrm>
                <a:off x="5691" y="4477"/>
                <a:ext cx="25" cy="18"/>
              </a:xfrm>
              <a:custGeom>
                <a:avLst/>
                <a:gdLst>
                  <a:gd name="T0" fmla="*/ 124 w 124"/>
                  <a:gd name="T1" fmla="*/ 51 h 86"/>
                  <a:gd name="T2" fmla="*/ 70 w 124"/>
                  <a:gd name="T3" fmla="*/ 26 h 86"/>
                  <a:gd name="T4" fmla="*/ 16 w 124"/>
                  <a:gd name="T5" fmla="*/ 0 h 86"/>
                  <a:gd name="T6" fmla="*/ 0 w 124"/>
                  <a:gd name="T7" fmla="*/ 35 h 86"/>
                  <a:gd name="T8" fmla="*/ 54 w 124"/>
                  <a:gd name="T9" fmla="*/ 60 h 86"/>
                  <a:gd name="T10" fmla="*/ 108 w 124"/>
                  <a:gd name="T11" fmla="*/ 86 h 86"/>
                  <a:gd name="T12" fmla="*/ 124 w 124"/>
                  <a:gd name="T13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6">
                    <a:moveTo>
                      <a:pt x="124" y="51"/>
                    </a:moveTo>
                    <a:lnTo>
                      <a:pt x="70" y="26"/>
                    </a:lnTo>
                    <a:lnTo>
                      <a:pt x="16" y="0"/>
                    </a:lnTo>
                    <a:lnTo>
                      <a:pt x="0" y="35"/>
                    </a:lnTo>
                    <a:lnTo>
                      <a:pt x="54" y="60"/>
                    </a:lnTo>
                    <a:lnTo>
                      <a:pt x="108" y="86"/>
                    </a:lnTo>
                    <a:lnTo>
                      <a:pt x="12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8" name="Freeform 1936"/>
              <p:cNvSpPr>
                <a:spLocks/>
              </p:cNvSpPr>
              <p:nvPr/>
            </p:nvSpPr>
            <p:spPr bwMode="auto">
              <a:xfrm>
                <a:off x="5691" y="4484"/>
                <a:ext cx="11" cy="5"/>
              </a:xfrm>
              <a:custGeom>
                <a:avLst/>
                <a:gdLst>
                  <a:gd name="T0" fmla="*/ 55 w 55"/>
                  <a:gd name="T1" fmla="*/ 25 h 25"/>
                  <a:gd name="T2" fmla="*/ 1 w 55"/>
                  <a:gd name="T3" fmla="*/ 0 h 25"/>
                  <a:gd name="T4" fmla="*/ 0 w 55"/>
                  <a:gd name="T5" fmla="*/ 3 h 25"/>
                  <a:gd name="T6" fmla="*/ 55 w 55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55" y="25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5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9" name="Line 1937"/>
              <p:cNvSpPr>
                <a:spLocks noChangeShapeType="1"/>
              </p:cNvSpPr>
              <p:nvPr/>
            </p:nvSpPr>
            <p:spPr bwMode="auto">
              <a:xfrm flipH="1">
                <a:off x="5691" y="44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0" name="Freeform 1938"/>
              <p:cNvSpPr>
                <a:spLocks/>
              </p:cNvSpPr>
              <p:nvPr/>
            </p:nvSpPr>
            <p:spPr bwMode="auto">
              <a:xfrm>
                <a:off x="5688" y="4485"/>
                <a:ext cx="25" cy="16"/>
              </a:xfrm>
              <a:custGeom>
                <a:avLst/>
                <a:gdLst>
                  <a:gd name="T0" fmla="*/ 124 w 124"/>
                  <a:gd name="T1" fmla="*/ 44 h 80"/>
                  <a:gd name="T2" fmla="*/ 69 w 124"/>
                  <a:gd name="T3" fmla="*/ 22 h 80"/>
                  <a:gd name="T4" fmla="*/ 14 w 124"/>
                  <a:gd name="T5" fmla="*/ 0 h 80"/>
                  <a:gd name="T6" fmla="*/ 0 w 124"/>
                  <a:gd name="T7" fmla="*/ 36 h 80"/>
                  <a:gd name="T8" fmla="*/ 55 w 124"/>
                  <a:gd name="T9" fmla="*/ 58 h 80"/>
                  <a:gd name="T10" fmla="*/ 110 w 124"/>
                  <a:gd name="T11" fmla="*/ 80 h 80"/>
                  <a:gd name="T12" fmla="*/ 124 w 124"/>
                  <a:gd name="T13" fmla="*/ 4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24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lnTo>
                      <a:pt x="55" y="58"/>
                    </a:lnTo>
                    <a:lnTo>
                      <a:pt x="110" y="80"/>
                    </a:lnTo>
                    <a:lnTo>
                      <a:pt x="124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1" name="Freeform 1939"/>
              <p:cNvSpPr>
                <a:spLocks/>
              </p:cNvSpPr>
              <p:nvPr/>
            </p:nvSpPr>
            <p:spPr bwMode="auto">
              <a:xfrm>
                <a:off x="5688" y="4485"/>
                <a:ext cx="25" cy="16"/>
              </a:xfrm>
              <a:custGeom>
                <a:avLst/>
                <a:gdLst>
                  <a:gd name="T0" fmla="*/ 124 w 124"/>
                  <a:gd name="T1" fmla="*/ 44 h 80"/>
                  <a:gd name="T2" fmla="*/ 69 w 124"/>
                  <a:gd name="T3" fmla="*/ 22 h 80"/>
                  <a:gd name="T4" fmla="*/ 14 w 124"/>
                  <a:gd name="T5" fmla="*/ 0 h 80"/>
                  <a:gd name="T6" fmla="*/ 0 w 124"/>
                  <a:gd name="T7" fmla="*/ 36 h 80"/>
                  <a:gd name="T8" fmla="*/ 55 w 124"/>
                  <a:gd name="T9" fmla="*/ 58 h 80"/>
                  <a:gd name="T10" fmla="*/ 110 w 124"/>
                  <a:gd name="T11" fmla="*/ 80 h 80"/>
                  <a:gd name="T12" fmla="*/ 124 w 124"/>
                  <a:gd name="T13" fmla="*/ 4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24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lnTo>
                      <a:pt x="55" y="58"/>
                    </a:lnTo>
                    <a:lnTo>
                      <a:pt x="110" y="80"/>
                    </a:lnTo>
                    <a:lnTo>
                      <a:pt x="124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2" name="Freeform 1940"/>
              <p:cNvSpPr>
                <a:spLocks/>
              </p:cNvSpPr>
              <p:nvPr/>
            </p:nvSpPr>
            <p:spPr bwMode="auto">
              <a:xfrm>
                <a:off x="5688" y="4492"/>
                <a:ext cx="11" cy="5"/>
              </a:xfrm>
              <a:custGeom>
                <a:avLst/>
                <a:gdLst>
                  <a:gd name="T0" fmla="*/ 56 w 56"/>
                  <a:gd name="T1" fmla="*/ 22 h 22"/>
                  <a:gd name="T2" fmla="*/ 1 w 56"/>
                  <a:gd name="T3" fmla="*/ 0 h 22"/>
                  <a:gd name="T4" fmla="*/ 0 w 56"/>
                  <a:gd name="T5" fmla="*/ 3 h 22"/>
                  <a:gd name="T6" fmla="*/ 56 w 56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56" y="2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3" name="Line 1941"/>
              <p:cNvSpPr>
                <a:spLocks noChangeShapeType="1"/>
              </p:cNvSpPr>
              <p:nvPr/>
            </p:nvSpPr>
            <p:spPr bwMode="auto">
              <a:xfrm flipH="1">
                <a:off x="5688" y="44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4" name="Freeform 1942"/>
              <p:cNvSpPr>
                <a:spLocks/>
              </p:cNvSpPr>
              <p:nvPr/>
            </p:nvSpPr>
            <p:spPr bwMode="auto">
              <a:xfrm>
                <a:off x="5686" y="4493"/>
                <a:ext cx="25" cy="14"/>
              </a:xfrm>
              <a:custGeom>
                <a:avLst/>
                <a:gdLst>
                  <a:gd name="T0" fmla="*/ 125 w 125"/>
                  <a:gd name="T1" fmla="*/ 37 h 73"/>
                  <a:gd name="T2" fmla="*/ 68 w 125"/>
                  <a:gd name="T3" fmla="*/ 19 h 73"/>
                  <a:gd name="T4" fmla="*/ 12 w 125"/>
                  <a:gd name="T5" fmla="*/ 0 h 73"/>
                  <a:gd name="T6" fmla="*/ 0 w 125"/>
                  <a:gd name="T7" fmla="*/ 36 h 73"/>
                  <a:gd name="T8" fmla="*/ 57 w 125"/>
                  <a:gd name="T9" fmla="*/ 55 h 73"/>
                  <a:gd name="T10" fmla="*/ 113 w 125"/>
                  <a:gd name="T11" fmla="*/ 73 h 73"/>
                  <a:gd name="T12" fmla="*/ 125 w 125"/>
                  <a:gd name="T13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3">
                    <a:moveTo>
                      <a:pt x="125" y="37"/>
                    </a:moveTo>
                    <a:lnTo>
                      <a:pt x="68" y="19"/>
                    </a:lnTo>
                    <a:lnTo>
                      <a:pt x="12" y="0"/>
                    </a:lnTo>
                    <a:lnTo>
                      <a:pt x="0" y="36"/>
                    </a:lnTo>
                    <a:lnTo>
                      <a:pt x="57" y="55"/>
                    </a:lnTo>
                    <a:lnTo>
                      <a:pt x="113" y="73"/>
                    </a:lnTo>
                    <a:lnTo>
                      <a:pt x="12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5" name="Freeform 1943"/>
              <p:cNvSpPr>
                <a:spLocks/>
              </p:cNvSpPr>
              <p:nvPr/>
            </p:nvSpPr>
            <p:spPr bwMode="auto">
              <a:xfrm>
                <a:off x="5686" y="4493"/>
                <a:ext cx="25" cy="14"/>
              </a:xfrm>
              <a:custGeom>
                <a:avLst/>
                <a:gdLst>
                  <a:gd name="T0" fmla="*/ 125 w 125"/>
                  <a:gd name="T1" fmla="*/ 37 h 73"/>
                  <a:gd name="T2" fmla="*/ 68 w 125"/>
                  <a:gd name="T3" fmla="*/ 19 h 73"/>
                  <a:gd name="T4" fmla="*/ 12 w 125"/>
                  <a:gd name="T5" fmla="*/ 0 h 73"/>
                  <a:gd name="T6" fmla="*/ 0 w 125"/>
                  <a:gd name="T7" fmla="*/ 36 h 73"/>
                  <a:gd name="T8" fmla="*/ 57 w 125"/>
                  <a:gd name="T9" fmla="*/ 55 h 73"/>
                  <a:gd name="T10" fmla="*/ 113 w 125"/>
                  <a:gd name="T11" fmla="*/ 73 h 73"/>
                  <a:gd name="T12" fmla="*/ 125 w 125"/>
                  <a:gd name="T13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3">
                    <a:moveTo>
                      <a:pt x="125" y="37"/>
                    </a:moveTo>
                    <a:lnTo>
                      <a:pt x="68" y="19"/>
                    </a:lnTo>
                    <a:lnTo>
                      <a:pt x="12" y="0"/>
                    </a:lnTo>
                    <a:lnTo>
                      <a:pt x="0" y="36"/>
                    </a:lnTo>
                    <a:lnTo>
                      <a:pt x="57" y="55"/>
                    </a:lnTo>
                    <a:lnTo>
                      <a:pt x="113" y="73"/>
                    </a:lnTo>
                    <a:lnTo>
                      <a:pt x="12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6" name="Freeform 1944"/>
              <p:cNvSpPr>
                <a:spLocks/>
              </p:cNvSpPr>
              <p:nvPr/>
            </p:nvSpPr>
            <p:spPr bwMode="auto">
              <a:xfrm>
                <a:off x="5686" y="4500"/>
                <a:ext cx="11" cy="4"/>
              </a:xfrm>
              <a:custGeom>
                <a:avLst/>
                <a:gdLst>
                  <a:gd name="T0" fmla="*/ 58 w 58"/>
                  <a:gd name="T1" fmla="*/ 19 h 19"/>
                  <a:gd name="T2" fmla="*/ 1 w 58"/>
                  <a:gd name="T3" fmla="*/ 0 h 19"/>
                  <a:gd name="T4" fmla="*/ 0 w 58"/>
                  <a:gd name="T5" fmla="*/ 2 h 19"/>
                  <a:gd name="T6" fmla="*/ 58 w 58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9">
                    <a:moveTo>
                      <a:pt x="58" y="19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7" name="Line 1945"/>
              <p:cNvSpPr>
                <a:spLocks noChangeShapeType="1"/>
              </p:cNvSpPr>
              <p:nvPr/>
            </p:nvSpPr>
            <p:spPr bwMode="auto">
              <a:xfrm flipH="1">
                <a:off x="5686" y="45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8" name="Freeform 1946"/>
              <p:cNvSpPr>
                <a:spLocks/>
              </p:cNvSpPr>
              <p:nvPr/>
            </p:nvSpPr>
            <p:spPr bwMode="auto">
              <a:xfrm>
                <a:off x="5684" y="4500"/>
                <a:ext cx="25" cy="14"/>
              </a:xfrm>
              <a:custGeom>
                <a:avLst/>
                <a:gdLst>
                  <a:gd name="T0" fmla="*/ 125 w 125"/>
                  <a:gd name="T1" fmla="*/ 33 h 69"/>
                  <a:gd name="T2" fmla="*/ 68 w 125"/>
                  <a:gd name="T3" fmla="*/ 17 h 69"/>
                  <a:gd name="T4" fmla="*/ 10 w 125"/>
                  <a:gd name="T5" fmla="*/ 0 h 69"/>
                  <a:gd name="T6" fmla="*/ 0 w 125"/>
                  <a:gd name="T7" fmla="*/ 37 h 69"/>
                  <a:gd name="T8" fmla="*/ 57 w 125"/>
                  <a:gd name="T9" fmla="*/ 53 h 69"/>
                  <a:gd name="T10" fmla="*/ 115 w 125"/>
                  <a:gd name="T11" fmla="*/ 69 h 69"/>
                  <a:gd name="T12" fmla="*/ 125 w 125"/>
                  <a:gd name="T13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25" y="33"/>
                    </a:moveTo>
                    <a:lnTo>
                      <a:pt x="68" y="17"/>
                    </a:lnTo>
                    <a:lnTo>
                      <a:pt x="10" y="0"/>
                    </a:lnTo>
                    <a:lnTo>
                      <a:pt x="0" y="37"/>
                    </a:lnTo>
                    <a:lnTo>
                      <a:pt x="57" y="53"/>
                    </a:lnTo>
                    <a:lnTo>
                      <a:pt x="115" y="69"/>
                    </a:lnTo>
                    <a:lnTo>
                      <a:pt x="125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9" name="Freeform 1947"/>
              <p:cNvSpPr>
                <a:spLocks/>
              </p:cNvSpPr>
              <p:nvPr/>
            </p:nvSpPr>
            <p:spPr bwMode="auto">
              <a:xfrm>
                <a:off x="5684" y="4500"/>
                <a:ext cx="25" cy="14"/>
              </a:xfrm>
              <a:custGeom>
                <a:avLst/>
                <a:gdLst>
                  <a:gd name="T0" fmla="*/ 125 w 125"/>
                  <a:gd name="T1" fmla="*/ 33 h 69"/>
                  <a:gd name="T2" fmla="*/ 68 w 125"/>
                  <a:gd name="T3" fmla="*/ 17 h 69"/>
                  <a:gd name="T4" fmla="*/ 10 w 125"/>
                  <a:gd name="T5" fmla="*/ 0 h 69"/>
                  <a:gd name="T6" fmla="*/ 0 w 125"/>
                  <a:gd name="T7" fmla="*/ 37 h 69"/>
                  <a:gd name="T8" fmla="*/ 57 w 125"/>
                  <a:gd name="T9" fmla="*/ 53 h 69"/>
                  <a:gd name="T10" fmla="*/ 115 w 125"/>
                  <a:gd name="T11" fmla="*/ 69 h 69"/>
                  <a:gd name="T12" fmla="*/ 125 w 125"/>
                  <a:gd name="T13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25" y="33"/>
                    </a:moveTo>
                    <a:lnTo>
                      <a:pt x="68" y="17"/>
                    </a:lnTo>
                    <a:lnTo>
                      <a:pt x="10" y="0"/>
                    </a:lnTo>
                    <a:lnTo>
                      <a:pt x="0" y="37"/>
                    </a:lnTo>
                    <a:lnTo>
                      <a:pt x="57" y="53"/>
                    </a:lnTo>
                    <a:lnTo>
                      <a:pt x="115" y="69"/>
                    </a:lnTo>
                    <a:lnTo>
                      <a:pt x="125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0" name="Freeform 1948"/>
              <p:cNvSpPr>
                <a:spLocks/>
              </p:cNvSpPr>
              <p:nvPr/>
            </p:nvSpPr>
            <p:spPr bwMode="auto">
              <a:xfrm>
                <a:off x="5684" y="4508"/>
                <a:ext cx="11" cy="3"/>
              </a:xfrm>
              <a:custGeom>
                <a:avLst/>
                <a:gdLst>
                  <a:gd name="T0" fmla="*/ 57 w 57"/>
                  <a:gd name="T1" fmla="*/ 16 h 16"/>
                  <a:gd name="T2" fmla="*/ 0 w 57"/>
                  <a:gd name="T3" fmla="*/ 0 h 16"/>
                  <a:gd name="T4" fmla="*/ 0 w 57"/>
                  <a:gd name="T5" fmla="*/ 4 h 16"/>
                  <a:gd name="T6" fmla="*/ 57 w 5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57" y="1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1" name="Line 1949"/>
              <p:cNvSpPr>
                <a:spLocks noChangeShapeType="1"/>
              </p:cNvSpPr>
              <p:nvPr/>
            </p:nvSpPr>
            <p:spPr bwMode="auto">
              <a:xfrm>
                <a:off x="5684" y="4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2" name="Freeform 1950"/>
              <p:cNvSpPr>
                <a:spLocks/>
              </p:cNvSpPr>
              <p:nvPr/>
            </p:nvSpPr>
            <p:spPr bwMode="auto">
              <a:xfrm>
                <a:off x="5682" y="4509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5 w 123"/>
                  <a:gd name="T3" fmla="*/ 12 h 62"/>
                  <a:gd name="T4" fmla="*/ 8 w 123"/>
                  <a:gd name="T5" fmla="*/ 0 h 62"/>
                  <a:gd name="T6" fmla="*/ 0 w 123"/>
                  <a:gd name="T7" fmla="*/ 36 h 62"/>
                  <a:gd name="T8" fmla="*/ 57 w 123"/>
                  <a:gd name="T9" fmla="*/ 49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5" y="12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57" y="49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3" name="Freeform 1951"/>
              <p:cNvSpPr>
                <a:spLocks/>
              </p:cNvSpPr>
              <p:nvPr/>
            </p:nvSpPr>
            <p:spPr bwMode="auto">
              <a:xfrm>
                <a:off x="5682" y="4509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5 w 123"/>
                  <a:gd name="T3" fmla="*/ 12 h 62"/>
                  <a:gd name="T4" fmla="*/ 8 w 123"/>
                  <a:gd name="T5" fmla="*/ 0 h 62"/>
                  <a:gd name="T6" fmla="*/ 0 w 123"/>
                  <a:gd name="T7" fmla="*/ 36 h 62"/>
                  <a:gd name="T8" fmla="*/ 57 w 123"/>
                  <a:gd name="T9" fmla="*/ 49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5" y="12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57" y="49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4" name="Freeform 1952"/>
              <p:cNvSpPr>
                <a:spLocks/>
              </p:cNvSpPr>
              <p:nvPr/>
            </p:nvSpPr>
            <p:spPr bwMode="auto">
              <a:xfrm>
                <a:off x="5682" y="4516"/>
                <a:ext cx="11" cy="2"/>
              </a:xfrm>
              <a:custGeom>
                <a:avLst/>
                <a:gdLst>
                  <a:gd name="T0" fmla="*/ 58 w 58"/>
                  <a:gd name="T1" fmla="*/ 13 h 13"/>
                  <a:gd name="T2" fmla="*/ 1 w 58"/>
                  <a:gd name="T3" fmla="*/ 0 h 13"/>
                  <a:gd name="T4" fmla="*/ 0 w 58"/>
                  <a:gd name="T5" fmla="*/ 4 h 13"/>
                  <a:gd name="T6" fmla="*/ 58 w 58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58" y="13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5" name="Line 1953"/>
              <p:cNvSpPr>
                <a:spLocks noChangeShapeType="1"/>
              </p:cNvSpPr>
              <p:nvPr/>
            </p:nvSpPr>
            <p:spPr bwMode="auto">
              <a:xfrm flipH="1">
                <a:off x="5682" y="4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6" name="Freeform 1954"/>
              <p:cNvSpPr>
                <a:spLocks/>
              </p:cNvSpPr>
              <p:nvPr/>
            </p:nvSpPr>
            <p:spPr bwMode="auto">
              <a:xfrm>
                <a:off x="5681" y="4517"/>
                <a:ext cx="24" cy="11"/>
              </a:xfrm>
              <a:custGeom>
                <a:avLst/>
                <a:gdLst>
                  <a:gd name="T0" fmla="*/ 123 w 123"/>
                  <a:gd name="T1" fmla="*/ 18 h 56"/>
                  <a:gd name="T2" fmla="*/ 64 w 123"/>
                  <a:gd name="T3" fmla="*/ 9 h 56"/>
                  <a:gd name="T4" fmla="*/ 6 w 123"/>
                  <a:gd name="T5" fmla="*/ 0 h 56"/>
                  <a:gd name="T6" fmla="*/ 0 w 123"/>
                  <a:gd name="T7" fmla="*/ 38 h 56"/>
                  <a:gd name="T8" fmla="*/ 59 w 123"/>
                  <a:gd name="T9" fmla="*/ 47 h 56"/>
                  <a:gd name="T10" fmla="*/ 117 w 123"/>
                  <a:gd name="T11" fmla="*/ 56 h 56"/>
                  <a:gd name="T12" fmla="*/ 123 w 123"/>
                  <a:gd name="T13" fmla="*/ 1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23" y="18"/>
                    </a:move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lnTo>
                      <a:pt x="59" y="47"/>
                    </a:lnTo>
                    <a:lnTo>
                      <a:pt x="117" y="56"/>
                    </a:lnTo>
                    <a:lnTo>
                      <a:pt x="12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7" name="Freeform 1955"/>
              <p:cNvSpPr>
                <a:spLocks/>
              </p:cNvSpPr>
              <p:nvPr/>
            </p:nvSpPr>
            <p:spPr bwMode="auto">
              <a:xfrm>
                <a:off x="5681" y="4517"/>
                <a:ext cx="24" cy="11"/>
              </a:xfrm>
              <a:custGeom>
                <a:avLst/>
                <a:gdLst>
                  <a:gd name="T0" fmla="*/ 123 w 123"/>
                  <a:gd name="T1" fmla="*/ 18 h 56"/>
                  <a:gd name="T2" fmla="*/ 64 w 123"/>
                  <a:gd name="T3" fmla="*/ 9 h 56"/>
                  <a:gd name="T4" fmla="*/ 6 w 123"/>
                  <a:gd name="T5" fmla="*/ 0 h 56"/>
                  <a:gd name="T6" fmla="*/ 0 w 123"/>
                  <a:gd name="T7" fmla="*/ 38 h 56"/>
                  <a:gd name="T8" fmla="*/ 59 w 123"/>
                  <a:gd name="T9" fmla="*/ 47 h 56"/>
                  <a:gd name="T10" fmla="*/ 117 w 123"/>
                  <a:gd name="T11" fmla="*/ 56 h 56"/>
                  <a:gd name="T12" fmla="*/ 123 w 123"/>
                  <a:gd name="T13" fmla="*/ 1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23" y="18"/>
                    </a:move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lnTo>
                      <a:pt x="59" y="47"/>
                    </a:lnTo>
                    <a:lnTo>
                      <a:pt x="117" y="56"/>
                    </a:lnTo>
                    <a:lnTo>
                      <a:pt x="123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8" name="Freeform 1956"/>
              <p:cNvSpPr>
                <a:spLocks/>
              </p:cNvSpPr>
              <p:nvPr/>
            </p:nvSpPr>
            <p:spPr bwMode="auto">
              <a:xfrm>
                <a:off x="5681" y="4524"/>
                <a:ext cx="11" cy="2"/>
              </a:xfrm>
              <a:custGeom>
                <a:avLst/>
                <a:gdLst>
                  <a:gd name="T0" fmla="*/ 59 w 59"/>
                  <a:gd name="T1" fmla="*/ 9 h 9"/>
                  <a:gd name="T2" fmla="*/ 0 w 59"/>
                  <a:gd name="T3" fmla="*/ 0 h 9"/>
                  <a:gd name="T4" fmla="*/ 0 w 59"/>
                  <a:gd name="T5" fmla="*/ 2 h 9"/>
                  <a:gd name="T6" fmla="*/ 59 w 5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59" y="9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9" name="Line 1957"/>
              <p:cNvSpPr>
                <a:spLocks noChangeShapeType="1"/>
              </p:cNvSpPr>
              <p:nvPr/>
            </p:nvSpPr>
            <p:spPr bwMode="auto">
              <a:xfrm>
                <a:off x="5681" y="4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0" name="Freeform 1958"/>
              <p:cNvSpPr>
                <a:spLocks/>
              </p:cNvSpPr>
              <p:nvPr/>
            </p:nvSpPr>
            <p:spPr bwMode="auto">
              <a:xfrm>
                <a:off x="5680" y="4525"/>
                <a:ext cx="24" cy="10"/>
              </a:xfrm>
              <a:custGeom>
                <a:avLst/>
                <a:gdLst>
                  <a:gd name="T0" fmla="*/ 122 w 122"/>
                  <a:gd name="T1" fmla="*/ 14 h 51"/>
                  <a:gd name="T2" fmla="*/ 64 w 122"/>
                  <a:gd name="T3" fmla="*/ 7 h 51"/>
                  <a:gd name="T4" fmla="*/ 5 w 122"/>
                  <a:gd name="T5" fmla="*/ 0 h 51"/>
                  <a:gd name="T6" fmla="*/ 0 w 122"/>
                  <a:gd name="T7" fmla="*/ 37 h 51"/>
                  <a:gd name="T8" fmla="*/ 59 w 122"/>
                  <a:gd name="T9" fmla="*/ 44 h 51"/>
                  <a:gd name="T10" fmla="*/ 118 w 122"/>
                  <a:gd name="T11" fmla="*/ 51 h 51"/>
                  <a:gd name="T12" fmla="*/ 122 w 122"/>
                  <a:gd name="T1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122" y="14"/>
                    </a:moveTo>
                    <a:lnTo>
                      <a:pt x="64" y="7"/>
                    </a:lnTo>
                    <a:lnTo>
                      <a:pt x="5" y="0"/>
                    </a:lnTo>
                    <a:lnTo>
                      <a:pt x="0" y="37"/>
                    </a:lnTo>
                    <a:lnTo>
                      <a:pt x="59" y="44"/>
                    </a:lnTo>
                    <a:lnTo>
                      <a:pt x="118" y="51"/>
                    </a:lnTo>
                    <a:lnTo>
                      <a:pt x="1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" name="Freeform 1959"/>
              <p:cNvSpPr>
                <a:spLocks/>
              </p:cNvSpPr>
              <p:nvPr/>
            </p:nvSpPr>
            <p:spPr bwMode="auto">
              <a:xfrm>
                <a:off x="5680" y="4525"/>
                <a:ext cx="24" cy="10"/>
              </a:xfrm>
              <a:custGeom>
                <a:avLst/>
                <a:gdLst>
                  <a:gd name="T0" fmla="*/ 122 w 122"/>
                  <a:gd name="T1" fmla="*/ 14 h 51"/>
                  <a:gd name="T2" fmla="*/ 64 w 122"/>
                  <a:gd name="T3" fmla="*/ 7 h 51"/>
                  <a:gd name="T4" fmla="*/ 5 w 122"/>
                  <a:gd name="T5" fmla="*/ 0 h 51"/>
                  <a:gd name="T6" fmla="*/ 0 w 122"/>
                  <a:gd name="T7" fmla="*/ 37 h 51"/>
                  <a:gd name="T8" fmla="*/ 59 w 122"/>
                  <a:gd name="T9" fmla="*/ 44 h 51"/>
                  <a:gd name="T10" fmla="*/ 118 w 122"/>
                  <a:gd name="T11" fmla="*/ 51 h 51"/>
                  <a:gd name="T12" fmla="*/ 122 w 122"/>
                  <a:gd name="T1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1">
                    <a:moveTo>
                      <a:pt x="122" y="14"/>
                    </a:moveTo>
                    <a:lnTo>
                      <a:pt x="64" y="7"/>
                    </a:lnTo>
                    <a:lnTo>
                      <a:pt x="5" y="0"/>
                    </a:lnTo>
                    <a:lnTo>
                      <a:pt x="0" y="37"/>
                    </a:lnTo>
                    <a:lnTo>
                      <a:pt x="59" y="44"/>
                    </a:lnTo>
                    <a:lnTo>
                      <a:pt x="118" y="51"/>
                    </a:lnTo>
                    <a:lnTo>
                      <a:pt x="122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2" name="Freeform 1960"/>
              <p:cNvSpPr>
                <a:spLocks/>
              </p:cNvSpPr>
              <p:nvPr/>
            </p:nvSpPr>
            <p:spPr bwMode="auto">
              <a:xfrm>
                <a:off x="5680" y="4532"/>
                <a:ext cx="11" cy="1"/>
              </a:xfrm>
              <a:custGeom>
                <a:avLst/>
                <a:gdLst>
                  <a:gd name="T0" fmla="*/ 59 w 59"/>
                  <a:gd name="T1" fmla="*/ 7 h 7"/>
                  <a:gd name="T2" fmla="*/ 0 w 59"/>
                  <a:gd name="T3" fmla="*/ 0 h 7"/>
                  <a:gd name="T4" fmla="*/ 0 w 59"/>
                  <a:gd name="T5" fmla="*/ 1 h 7"/>
                  <a:gd name="T6" fmla="*/ 59 w 5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7">
                    <a:moveTo>
                      <a:pt x="59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9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3" name="Line 1961"/>
              <p:cNvSpPr>
                <a:spLocks noChangeShapeType="1"/>
              </p:cNvSpPr>
              <p:nvPr/>
            </p:nvSpPr>
            <p:spPr bwMode="auto">
              <a:xfrm>
                <a:off x="5680" y="4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4" name="Freeform 1962"/>
              <p:cNvSpPr>
                <a:spLocks/>
              </p:cNvSpPr>
              <p:nvPr/>
            </p:nvSpPr>
            <p:spPr bwMode="auto">
              <a:xfrm>
                <a:off x="5679" y="4532"/>
                <a:ext cx="24" cy="10"/>
              </a:xfrm>
              <a:custGeom>
                <a:avLst/>
                <a:gdLst>
                  <a:gd name="T0" fmla="*/ 121 w 121"/>
                  <a:gd name="T1" fmla="*/ 12 h 49"/>
                  <a:gd name="T2" fmla="*/ 62 w 121"/>
                  <a:gd name="T3" fmla="*/ 6 h 49"/>
                  <a:gd name="T4" fmla="*/ 3 w 121"/>
                  <a:gd name="T5" fmla="*/ 0 h 49"/>
                  <a:gd name="T6" fmla="*/ 0 w 121"/>
                  <a:gd name="T7" fmla="*/ 38 h 49"/>
                  <a:gd name="T8" fmla="*/ 59 w 121"/>
                  <a:gd name="T9" fmla="*/ 44 h 49"/>
                  <a:gd name="T10" fmla="*/ 117 w 121"/>
                  <a:gd name="T11" fmla="*/ 49 h 49"/>
                  <a:gd name="T12" fmla="*/ 121 w 121"/>
                  <a:gd name="T13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21" y="12"/>
                    </a:moveTo>
                    <a:lnTo>
                      <a:pt x="62" y="6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4"/>
                    </a:lnTo>
                    <a:lnTo>
                      <a:pt x="117" y="49"/>
                    </a:lnTo>
                    <a:lnTo>
                      <a:pt x="12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5" name="Freeform 1963"/>
              <p:cNvSpPr>
                <a:spLocks/>
              </p:cNvSpPr>
              <p:nvPr/>
            </p:nvSpPr>
            <p:spPr bwMode="auto">
              <a:xfrm>
                <a:off x="5679" y="4532"/>
                <a:ext cx="24" cy="10"/>
              </a:xfrm>
              <a:custGeom>
                <a:avLst/>
                <a:gdLst>
                  <a:gd name="T0" fmla="*/ 121 w 121"/>
                  <a:gd name="T1" fmla="*/ 12 h 49"/>
                  <a:gd name="T2" fmla="*/ 62 w 121"/>
                  <a:gd name="T3" fmla="*/ 6 h 49"/>
                  <a:gd name="T4" fmla="*/ 3 w 121"/>
                  <a:gd name="T5" fmla="*/ 0 h 49"/>
                  <a:gd name="T6" fmla="*/ 0 w 121"/>
                  <a:gd name="T7" fmla="*/ 38 h 49"/>
                  <a:gd name="T8" fmla="*/ 59 w 121"/>
                  <a:gd name="T9" fmla="*/ 44 h 49"/>
                  <a:gd name="T10" fmla="*/ 117 w 121"/>
                  <a:gd name="T11" fmla="*/ 49 h 49"/>
                  <a:gd name="T12" fmla="*/ 121 w 121"/>
                  <a:gd name="T13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21" y="12"/>
                    </a:moveTo>
                    <a:lnTo>
                      <a:pt x="62" y="6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4"/>
                    </a:lnTo>
                    <a:lnTo>
                      <a:pt x="117" y="49"/>
                    </a:lnTo>
                    <a:lnTo>
                      <a:pt x="121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6" name="Freeform 1964"/>
              <p:cNvSpPr>
                <a:spLocks/>
              </p:cNvSpPr>
              <p:nvPr/>
            </p:nvSpPr>
            <p:spPr bwMode="auto">
              <a:xfrm>
                <a:off x="5679" y="4540"/>
                <a:ext cx="12" cy="1"/>
              </a:xfrm>
              <a:custGeom>
                <a:avLst/>
                <a:gdLst>
                  <a:gd name="T0" fmla="*/ 59 w 59"/>
                  <a:gd name="T1" fmla="*/ 6 h 6"/>
                  <a:gd name="T2" fmla="*/ 0 w 59"/>
                  <a:gd name="T3" fmla="*/ 0 h 6"/>
                  <a:gd name="T4" fmla="*/ 0 w 59"/>
                  <a:gd name="T5" fmla="*/ 3 h 6"/>
                  <a:gd name="T6" fmla="*/ 59 w 5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59" y="6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7" name="Line 1965"/>
              <p:cNvSpPr>
                <a:spLocks noChangeShapeType="1"/>
              </p:cNvSpPr>
              <p:nvPr/>
            </p:nvSpPr>
            <p:spPr bwMode="auto">
              <a:xfrm>
                <a:off x="5679" y="45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8" name="Freeform 1966"/>
              <p:cNvSpPr>
                <a:spLocks/>
              </p:cNvSpPr>
              <p:nvPr/>
            </p:nvSpPr>
            <p:spPr bwMode="auto">
              <a:xfrm>
                <a:off x="5679" y="4540"/>
                <a:ext cx="23" cy="9"/>
              </a:xfrm>
              <a:custGeom>
                <a:avLst/>
                <a:gdLst>
                  <a:gd name="T0" fmla="*/ 118 w 118"/>
                  <a:gd name="T1" fmla="*/ 5 h 43"/>
                  <a:gd name="T2" fmla="*/ 60 w 118"/>
                  <a:gd name="T3" fmla="*/ 3 h 43"/>
                  <a:gd name="T4" fmla="*/ 1 w 118"/>
                  <a:gd name="T5" fmla="*/ 0 h 43"/>
                  <a:gd name="T6" fmla="*/ 0 w 118"/>
                  <a:gd name="T7" fmla="*/ 38 h 43"/>
                  <a:gd name="T8" fmla="*/ 58 w 118"/>
                  <a:gd name="T9" fmla="*/ 41 h 43"/>
                  <a:gd name="T10" fmla="*/ 117 w 118"/>
                  <a:gd name="T11" fmla="*/ 43 h 43"/>
                  <a:gd name="T12" fmla="*/ 118 w 118"/>
                  <a:gd name="T1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18" y="5"/>
                    </a:move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8" y="41"/>
                    </a:lnTo>
                    <a:lnTo>
                      <a:pt x="117" y="43"/>
                    </a:lnTo>
                    <a:lnTo>
                      <a:pt x="11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9" name="Freeform 1967"/>
              <p:cNvSpPr>
                <a:spLocks/>
              </p:cNvSpPr>
              <p:nvPr/>
            </p:nvSpPr>
            <p:spPr bwMode="auto">
              <a:xfrm>
                <a:off x="5679" y="4540"/>
                <a:ext cx="23" cy="9"/>
              </a:xfrm>
              <a:custGeom>
                <a:avLst/>
                <a:gdLst>
                  <a:gd name="T0" fmla="*/ 118 w 118"/>
                  <a:gd name="T1" fmla="*/ 5 h 43"/>
                  <a:gd name="T2" fmla="*/ 60 w 118"/>
                  <a:gd name="T3" fmla="*/ 3 h 43"/>
                  <a:gd name="T4" fmla="*/ 1 w 118"/>
                  <a:gd name="T5" fmla="*/ 0 h 43"/>
                  <a:gd name="T6" fmla="*/ 0 w 118"/>
                  <a:gd name="T7" fmla="*/ 38 h 43"/>
                  <a:gd name="T8" fmla="*/ 58 w 118"/>
                  <a:gd name="T9" fmla="*/ 41 h 43"/>
                  <a:gd name="T10" fmla="*/ 117 w 118"/>
                  <a:gd name="T11" fmla="*/ 43 h 43"/>
                  <a:gd name="T12" fmla="*/ 118 w 118"/>
                  <a:gd name="T1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18" y="5"/>
                    </a:move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8" y="41"/>
                    </a:lnTo>
                    <a:lnTo>
                      <a:pt x="117" y="43"/>
                    </a:lnTo>
                    <a:lnTo>
                      <a:pt x="118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0" name="Freeform 1968"/>
              <p:cNvSpPr>
                <a:spLocks/>
              </p:cNvSpPr>
              <p:nvPr/>
            </p:nvSpPr>
            <p:spPr bwMode="auto">
              <a:xfrm>
                <a:off x="5679" y="4548"/>
                <a:ext cx="11" cy="1"/>
              </a:xfrm>
              <a:custGeom>
                <a:avLst/>
                <a:gdLst>
                  <a:gd name="T0" fmla="*/ 58 w 58"/>
                  <a:gd name="T1" fmla="*/ 3 h 5"/>
                  <a:gd name="T2" fmla="*/ 0 w 58"/>
                  <a:gd name="T3" fmla="*/ 0 h 5"/>
                  <a:gd name="T4" fmla="*/ 0 w 58"/>
                  <a:gd name="T5" fmla="*/ 5 h 5"/>
                  <a:gd name="T6" fmla="*/ 58 w 58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">
                    <a:moveTo>
                      <a:pt x="58" y="3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1" name="Line 1969"/>
              <p:cNvSpPr>
                <a:spLocks noChangeShapeType="1"/>
              </p:cNvSpPr>
              <p:nvPr/>
            </p:nvSpPr>
            <p:spPr bwMode="auto">
              <a:xfrm>
                <a:off x="5679" y="45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2" name="Freeform 1970"/>
              <p:cNvSpPr>
                <a:spLocks/>
              </p:cNvSpPr>
              <p:nvPr/>
            </p:nvSpPr>
            <p:spPr bwMode="auto">
              <a:xfrm>
                <a:off x="5679" y="4548"/>
                <a:ext cx="23" cy="9"/>
              </a:xfrm>
              <a:custGeom>
                <a:avLst/>
                <a:gdLst>
                  <a:gd name="T0" fmla="*/ 117 w 118"/>
                  <a:gd name="T1" fmla="*/ 0 h 43"/>
                  <a:gd name="T2" fmla="*/ 58 w 118"/>
                  <a:gd name="T3" fmla="*/ 3 h 43"/>
                  <a:gd name="T4" fmla="*/ 0 w 118"/>
                  <a:gd name="T5" fmla="*/ 5 h 43"/>
                  <a:gd name="T6" fmla="*/ 1 w 118"/>
                  <a:gd name="T7" fmla="*/ 43 h 43"/>
                  <a:gd name="T8" fmla="*/ 60 w 118"/>
                  <a:gd name="T9" fmla="*/ 41 h 43"/>
                  <a:gd name="T10" fmla="*/ 118 w 118"/>
                  <a:gd name="T11" fmla="*/ 38 h 43"/>
                  <a:gd name="T12" fmla="*/ 117 w 118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17" y="0"/>
                    </a:moveTo>
                    <a:lnTo>
                      <a:pt x="58" y="3"/>
                    </a:lnTo>
                    <a:lnTo>
                      <a:pt x="0" y="5"/>
                    </a:lnTo>
                    <a:lnTo>
                      <a:pt x="1" y="43"/>
                    </a:lnTo>
                    <a:lnTo>
                      <a:pt x="60" y="41"/>
                    </a:lnTo>
                    <a:lnTo>
                      <a:pt x="118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3" name="Freeform 1971"/>
              <p:cNvSpPr>
                <a:spLocks/>
              </p:cNvSpPr>
              <p:nvPr/>
            </p:nvSpPr>
            <p:spPr bwMode="auto">
              <a:xfrm>
                <a:off x="5679" y="4548"/>
                <a:ext cx="23" cy="9"/>
              </a:xfrm>
              <a:custGeom>
                <a:avLst/>
                <a:gdLst>
                  <a:gd name="T0" fmla="*/ 117 w 118"/>
                  <a:gd name="T1" fmla="*/ 0 h 43"/>
                  <a:gd name="T2" fmla="*/ 58 w 118"/>
                  <a:gd name="T3" fmla="*/ 3 h 43"/>
                  <a:gd name="T4" fmla="*/ 0 w 118"/>
                  <a:gd name="T5" fmla="*/ 5 h 43"/>
                  <a:gd name="T6" fmla="*/ 1 w 118"/>
                  <a:gd name="T7" fmla="*/ 43 h 43"/>
                  <a:gd name="T8" fmla="*/ 60 w 118"/>
                  <a:gd name="T9" fmla="*/ 41 h 43"/>
                  <a:gd name="T10" fmla="*/ 118 w 118"/>
                  <a:gd name="T11" fmla="*/ 38 h 43"/>
                  <a:gd name="T12" fmla="*/ 117 w 118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17" y="0"/>
                    </a:moveTo>
                    <a:lnTo>
                      <a:pt x="58" y="3"/>
                    </a:lnTo>
                    <a:lnTo>
                      <a:pt x="0" y="5"/>
                    </a:lnTo>
                    <a:lnTo>
                      <a:pt x="1" y="43"/>
                    </a:lnTo>
                    <a:lnTo>
                      <a:pt x="60" y="41"/>
                    </a:lnTo>
                    <a:lnTo>
                      <a:pt x="118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4" name="Freeform 1972"/>
              <p:cNvSpPr>
                <a:spLocks/>
              </p:cNvSpPr>
              <p:nvPr/>
            </p:nvSpPr>
            <p:spPr bwMode="auto">
              <a:xfrm>
                <a:off x="5679" y="4556"/>
                <a:ext cx="12" cy="1"/>
              </a:xfrm>
              <a:custGeom>
                <a:avLst/>
                <a:gdLst>
                  <a:gd name="T0" fmla="*/ 59 w 59"/>
                  <a:gd name="T1" fmla="*/ 0 h 5"/>
                  <a:gd name="T2" fmla="*/ 0 w 59"/>
                  <a:gd name="T3" fmla="*/ 2 h 5"/>
                  <a:gd name="T4" fmla="*/ 0 w 59"/>
                  <a:gd name="T5" fmla="*/ 5 h 5"/>
                  <a:gd name="T6" fmla="*/ 59 w 5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59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5" name="Line 1973"/>
              <p:cNvSpPr>
                <a:spLocks noChangeShapeType="1"/>
              </p:cNvSpPr>
              <p:nvPr/>
            </p:nvSpPr>
            <p:spPr bwMode="auto">
              <a:xfrm>
                <a:off x="5679" y="4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6" name="Freeform 1974"/>
              <p:cNvSpPr>
                <a:spLocks/>
              </p:cNvSpPr>
              <p:nvPr/>
            </p:nvSpPr>
            <p:spPr bwMode="auto">
              <a:xfrm>
                <a:off x="5679" y="4555"/>
                <a:ext cx="24" cy="10"/>
              </a:xfrm>
              <a:custGeom>
                <a:avLst/>
                <a:gdLst>
                  <a:gd name="T0" fmla="*/ 117 w 121"/>
                  <a:gd name="T1" fmla="*/ 0 h 49"/>
                  <a:gd name="T2" fmla="*/ 59 w 121"/>
                  <a:gd name="T3" fmla="*/ 6 h 49"/>
                  <a:gd name="T4" fmla="*/ 0 w 121"/>
                  <a:gd name="T5" fmla="*/ 11 h 49"/>
                  <a:gd name="T6" fmla="*/ 3 w 121"/>
                  <a:gd name="T7" fmla="*/ 49 h 49"/>
                  <a:gd name="T8" fmla="*/ 62 w 121"/>
                  <a:gd name="T9" fmla="*/ 44 h 49"/>
                  <a:gd name="T10" fmla="*/ 121 w 121"/>
                  <a:gd name="T11" fmla="*/ 38 h 49"/>
                  <a:gd name="T12" fmla="*/ 117 w 121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17" y="0"/>
                    </a:moveTo>
                    <a:lnTo>
                      <a:pt x="59" y="6"/>
                    </a:lnTo>
                    <a:lnTo>
                      <a:pt x="0" y="11"/>
                    </a:lnTo>
                    <a:lnTo>
                      <a:pt x="3" y="49"/>
                    </a:ln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7" name="Freeform 1975"/>
              <p:cNvSpPr>
                <a:spLocks/>
              </p:cNvSpPr>
              <p:nvPr/>
            </p:nvSpPr>
            <p:spPr bwMode="auto">
              <a:xfrm>
                <a:off x="5679" y="4555"/>
                <a:ext cx="24" cy="10"/>
              </a:xfrm>
              <a:custGeom>
                <a:avLst/>
                <a:gdLst>
                  <a:gd name="T0" fmla="*/ 117 w 121"/>
                  <a:gd name="T1" fmla="*/ 0 h 49"/>
                  <a:gd name="T2" fmla="*/ 59 w 121"/>
                  <a:gd name="T3" fmla="*/ 6 h 49"/>
                  <a:gd name="T4" fmla="*/ 0 w 121"/>
                  <a:gd name="T5" fmla="*/ 11 h 49"/>
                  <a:gd name="T6" fmla="*/ 3 w 121"/>
                  <a:gd name="T7" fmla="*/ 49 h 49"/>
                  <a:gd name="T8" fmla="*/ 62 w 121"/>
                  <a:gd name="T9" fmla="*/ 44 h 49"/>
                  <a:gd name="T10" fmla="*/ 121 w 121"/>
                  <a:gd name="T11" fmla="*/ 38 h 49"/>
                  <a:gd name="T12" fmla="*/ 117 w 121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117" y="0"/>
                    </a:moveTo>
                    <a:lnTo>
                      <a:pt x="59" y="6"/>
                    </a:lnTo>
                    <a:lnTo>
                      <a:pt x="0" y="11"/>
                    </a:lnTo>
                    <a:lnTo>
                      <a:pt x="3" y="49"/>
                    </a:ln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8" name="Freeform 1976"/>
              <p:cNvSpPr>
                <a:spLocks/>
              </p:cNvSpPr>
              <p:nvPr/>
            </p:nvSpPr>
            <p:spPr bwMode="auto">
              <a:xfrm>
                <a:off x="5680" y="4564"/>
                <a:ext cx="11" cy="1"/>
              </a:xfrm>
              <a:custGeom>
                <a:avLst/>
                <a:gdLst>
                  <a:gd name="T0" fmla="*/ 59 w 59"/>
                  <a:gd name="T1" fmla="*/ 0 h 6"/>
                  <a:gd name="T2" fmla="*/ 0 w 59"/>
                  <a:gd name="T3" fmla="*/ 5 h 6"/>
                  <a:gd name="T4" fmla="*/ 0 w 59"/>
                  <a:gd name="T5" fmla="*/ 6 h 6"/>
                  <a:gd name="T6" fmla="*/ 59 w 5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59" y="0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9" name="Line 1977"/>
              <p:cNvSpPr>
                <a:spLocks noChangeShapeType="1"/>
              </p:cNvSpPr>
              <p:nvPr/>
            </p:nvSpPr>
            <p:spPr bwMode="auto">
              <a:xfrm>
                <a:off x="5680" y="45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0" name="Freeform 1978"/>
              <p:cNvSpPr>
                <a:spLocks/>
              </p:cNvSpPr>
              <p:nvPr/>
            </p:nvSpPr>
            <p:spPr bwMode="auto">
              <a:xfrm>
                <a:off x="5680" y="4562"/>
                <a:ext cx="24" cy="10"/>
              </a:xfrm>
              <a:custGeom>
                <a:avLst/>
                <a:gdLst>
                  <a:gd name="T0" fmla="*/ 118 w 122"/>
                  <a:gd name="T1" fmla="*/ 0 h 50"/>
                  <a:gd name="T2" fmla="*/ 59 w 122"/>
                  <a:gd name="T3" fmla="*/ 7 h 50"/>
                  <a:gd name="T4" fmla="*/ 0 w 122"/>
                  <a:gd name="T5" fmla="*/ 13 h 50"/>
                  <a:gd name="T6" fmla="*/ 5 w 122"/>
                  <a:gd name="T7" fmla="*/ 50 h 50"/>
                  <a:gd name="T8" fmla="*/ 64 w 122"/>
                  <a:gd name="T9" fmla="*/ 43 h 50"/>
                  <a:gd name="T10" fmla="*/ 122 w 122"/>
                  <a:gd name="T11" fmla="*/ 36 h 50"/>
                  <a:gd name="T12" fmla="*/ 118 w 12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118" y="0"/>
                    </a:moveTo>
                    <a:lnTo>
                      <a:pt x="59" y="7"/>
                    </a:lnTo>
                    <a:lnTo>
                      <a:pt x="0" y="13"/>
                    </a:lnTo>
                    <a:lnTo>
                      <a:pt x="5" y="50"/>
                    </a:lnTo>
                    <a:lnTo>
                      <a:pt x="64" y="43"/>
                    </a:lnTo>
                    <a:lnTo>
                      <a:pt x="122" y="36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1" name="Freeform 1979"/>
              <p:cNvSpPr>
                <a:spLocks/>
              </p:cNvSpPr>
              <p:nvPr/>
            </p:nvSpPr>
            <p:spPr bwMode="auto">
              <a:xfrm>
                <a:off x="5680" y="4562"/>
                <a:ext cx="24" cy="10"/>
              </a:xfrm>
              <a:custGeom>
                <a:avLst/>
                <a:gdLst>
                  <a:gd name="T0" fmla="*/ 118 w 122"/>
                  <a:gd name="T1" fmla="*/ 0 h 50"/>
                  <a:gd name="T2" fmla="*/ 59 w 122"/>
                  <a:gd name="T3" fmla="*/ 7 h 50"/>
                  <a:gd name="T4" fmla="*/ 0 w 122"/>
                  <a:gd name="T5" fmla="*/ 13 h 50"/>
                  <a:gd name="T6" fmla="*/ 5 w 122"/>
                  <a:gd name="T7" fmla="*/ 50 h 50"/>
                  <a:gd name="T8" fmla="*/ 64 w 122"/>
                  <a:gd name="T9" fmla="*/ 43 h 50"/>
                  <a:gd name="T10" fmla="*/ 122 w 122"/>
                  <a:gd name="T11" fmla="*/ 36 h 50"/>
                  <a:gd name="T12" fmla="*/ 118 w 12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118" y="0"/>
                    </a:moveTo>
                    <a:lnTo>
                      <a:pt x="59" y="7"/>
                    </a:lnTo>
                    <a:lnTo>
                      <a:pt x="0" y="13"/>
                    </a:lnTo>
                    <a:lnTo>
                      <a:pt x="5" y="50"/>
                    </a:lnTo>
                    <a:lnTo>
                      <a:pt x="64" y="43"/>
                    </a:lnTo>
                    <a:lnTo>
                      <a:pt x="122" y="36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2" name="Freeform 1980"/>
              <p:cNvSpPr>
                <a:spLocks/>
              </p:cNvSpPr>
              <p:nvPr/>
            </p:nvSpPr>
            <p:spPr bwMode="auto">
              <a:xfrm>
                <a:off x="5681" y="4571"/>
                <a:ext cx="11" cy="2"/>
              </a:xfrm>
              <a:custGeom>
                <a:avLst/>
                <a:gdLst>
                  <a:gd name="T0" fmla="*/ 59 w 59"/>
                  <a:gd name="T1" fmla="*/ 0 h 10"/>
                  <a:gd name="T2" fmla="*/ 0 w 59"/>
                  <a:gd name="T3" fmla="*/ 7 h 10"/>
                  <a:gd name="T4" fmla="*/ 0 w 59"/>
                  <a:gd name="T5" fmla="*/ 10 h 10"/>
                  <a:gd name="T6" fmla="*/ 59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0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3" name="Line 1981"/>
              <p:cNvSpPr>
                <a:spLocks noChangeShapeType="1"/>
              </p:cNvSpPr>
              <p:nvPr/>
            </p:nvSpPr>
            <p:spPr bwMode="auto">
              <a:xfrm>
                <a:off x="5681" y="4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4" name="Freeform 1982"/>
              <p:cNvSpPr>
                <a:spLocks/>
              </p:cNvSpPr>
              <p:nvPr/>
            </p:nvSpPr>
            <p:spPr bwMode="auto">
              <a:xfrm>
                <a:off x="5681" y="4569"/>
                <a:ext cx="24" cy="11"/>
              </a:xfrm>
              <a:custGeom>
                <a:avLst/>
                <a:gdLst>
                  <a:gd name="T0" fmla="*/ 117 w 123"/>
                  <a:gd name="T1" fmla="*/ 0 h 56"/>
                  <a:gd name="T2" fmla="*/ 59 w 123"/>
                  <a:gd name="T3" fmla="*/ 9 h 56"/>
                  <a:gd name="T4" fmla="*/ 0 w 123"/>
                  <a:gd name="T5" fmla="*/ 19 h 56"/>
                  <a:gd name="T6" fmla="*/ 6 w 123"/>
                  <a:gd name="T7" fmla="*/ 56 h 56"/>
                  <a:gd name="T8" fmla="*/ 64 w 123"/>
                  <a:gd name="T9" fmla="*/ 47 h 56"/>
                  <a:gd name="T10" fmla="*/ 123 w 123"/>
                  <a:gd name="T11" fmla="*/ 38 h 56"/>
                  <a:gd name="T12" fmla="*/ 117 w 123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17" y="0"/>
                    </a:moveTo>
                    <a:lnTo>
                      <a:pt x="59" y="9"/>
                    </a:lnTo>
                    <a:lnTo>
                      <a:pt x="0" y="19"/>
                    </a:lnTo>
                    <a:lnTo>
                      <a:pt x="6" y="56"/>
                    </a:ln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5" name="Freeform 1983"/>
              <p:cNvSpPr>
                <a:spLocks/>
              </p:cNvSpPr>
              <p:nvPr/>
            </p:nvSpPr>
            <p:spPr bwMode="auto">
              <a:xfrm>
                <a:off x="5681" y="4569"/>
                <a:ext cx="24" cy="11"/>
              </a:xfrm>
              <a:custGeom>
                <a:avLst/>
                <a:gdLst>
                  <a:gd name="T0" fmla="*/ 117 w 123"/>
                  <a:gd name="T1" fmla="*/ 0 h 56"/>
                  <a:gd name="T2" fmla="*/ 59 w 123"/>
                  <a:gd name="T3" fmla="*/ 9 h 56"/>
                  <a:gd name="T4" fmla="*/ 0 w 123"/>
                  <a:gd name="T5" fmla="*/ 19 h 56"/>
                  <a:gd name="T6" fmla="*/ 6 w 123"/>
                  <a:gd name="T7" fmla="*/ 56 h 56"/>
                  <a:gd name="T8" fmla="*/ 64 w 123"/>
                  <a:gd name="T9" fmla="*/ 47 h 56"/>
                  <a:gd name="T10" fmla="*/ 123 w 123"/>
                  <a:gd name="T11" fmla="*/ 38 h 56"/>
                  <a:gd name="T12" fmla="*/ 117 w 123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117" y="0"/>
                    </a:moveTo>
                    <a:lnTo>
                      <a:pt x="59" y="9"/>
                    </a:lnTo>
                    <a:lnTo>
                      <a:pt x="0" y="19"/>
                    </a:lnTo>
                    <a:lnTo>
                      <a:pt x="6" y="56"/>
                    </a:ln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6" name="Freeform 1984"/>
              <p:cNvSpPr>
                <a:spLocks/>
              </p:cNvSpPr>
              <p:nvPr/>
            </p:nvSpPr>
            <p:spPr bwMode="auto">
              <a:xfrm>
                <a:off x="5682" y="4579"/>
                <a:ext cx="11" cy="2"/>
              </a:xfrm>
              <a:custGeom>
                <a:avLst/>
                <a:gdLst>
                  <a:gd name="T0" fmla="*/ 58 w 58"/>
                  <a:gd name="T1" fmla="*/ 0 h 13"/>
                  <a:gd name="T2" fmla="*/ 0 w 58"/>
                  <a:gd name="T3" fmla="*/ 9 h 13"/>
                  <a:gd name="T4" fmla="*/ 1 w 58"/>
                  <a:gd name="T5" fmla="*/ 13 h 13"/>
                  <a:gd name="T6" fmla="*/ 58 w 58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58" y="0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7" name="Line 1985"/>
              <p:cNvSpPr>
                <a:spLocks noChangeShapeType="1"/>
              </p:cNvSpPr>
              <p:nvPr/>
            </p:nvSpPr>
            <p:spPr bwMode="auto">
              <a:xfrm>
                <a:off x="5682" y="45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8" name="Freeform 1986"/>
              <p:cNvSpPr>
                <a:spLocks/>
              </p:cNvSpPr>
              <p:nvPr/>
            </p:nvSpPr>
            <p:spPr bwMode="auto">
              <a:xfrm>
                <a:off x="5682" y="4576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7 w 123"/>
                  <a:gd name="T3" fmla="*/ 12 h 62"/>
                  <a:gd name="T4" fmla="*/ 0 w 123"/>
                  <a:gd name="T5" fmla="*/ 25 h 62"/>
                  <a:gd name="T6" fmla="*/ 8 w 123"/>
                  <a:gd name="T7" fmla="*/ 62 h 62"/>
                  <a:gd name="T8" fmla="*/ 65 w 123"/>
                  <a:gd name="T9" fmla="*/ 49 h 62"/>
                  <a:gd name="T10" fmla="*/ 123 w 123"/>
                  <a:gd name="T11" fmla="*/ 36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7" y="12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5" y="49"/>
                    </a:lnTo>
                    <a:lnTo>
                      <a:pt x="123" y="36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9" name="Freeform 1987"/>
              <p:cNvSpPr>
                <a:spLocks/>
              </p:cNvSpPr>
              <p:nvPr/>
            </p:nvSpPr>
            <p:spPr bwMode="auto">
              <a:xfrm>
                <a:off x="5682" y="4576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7 w 123"/>
                  <a:gd name="T3" fmla="*/ 12 h 62"/>
                  <a:gd name="T4" fmla="*/ 0 w 123"/>
                  <a:gd name="T5" fmla="*/ 25 h 62"/>
                  <a:gd name="T6" fmla="*/ 8 w 123"/>
                  <a:gd name="T7" fmla="*/ 62 h 62"/>
                  <a:gd name="T8" fmla="*/ 65 w 123"/>
                  <a:gd name="T9" fmla="*/ 49 h 62"/>
                  <a:gd name="T10" fmla="*/ 123 w 123"/>
                  <a:gd name="T11" fmla="*/ 36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7" y="12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5" y="49"/>
                    </a:lnTo>
                    <a:lnTo>
                      <a:pt x="123" y="36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0" name="Freeform 1988"/>
              <p:cNvSpPr>
                <a:spLocks/>
              </p:cNvSpPr>
              <p:nvPr/>
            </p:nvSpPr>
            <p:spPr bwMode="auto">
              <a:xfrm>
                <a:off x="5684" y="4586"/>
                <a:ext cx="11" cy="3"/>
              </a:xfrm>
              <a:custGeom>
                <a:avLst/>
                <a:gdLst>
                  <a:gd name="T0" fmla="*/ 57 w 57"/>
                  <a:gd name="T1" fmla="*/ 0 h 16"/>
                  <a:gd name="T2" fmla="*/ 0 w 57"/>
                  <a:gd name="T3" fmla="*/ 13 h 16"/>
                  <a:gd name="T4" fmla="*/ 0 w 57"/>
                  <a:gd name="T5" fmla="*/ 16 h 16"/>
                  <a:gd name="T6" fmla="*/ 57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57" y="0"/>
                    </a:moveTo>
                    <a:lnTo>
                      <a:pt x="0" y="13"/>
                    </a:lnTo>
                    <a:lnTo>
                      <a:pt x="0" y="1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1" name="Line 1989"/>
              <p:cNvSpPr>
                <a:spLocks noChangeShapeType="1"/>
              </p:cNvSpPr>
              <p:nvPr/>
            </p:nvSpPr>
            <p:spPr bwMode="auto">
              <a:xfrm>
                <a:off x="5684" y="4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2" name="Freeform 1990"/>
              <p:cNvSpPr>
                <a:spLocks/>
              </p:cNvSpPr>
              <p:nvPr/>
            </p:nvSpPr>
            <p:spPr bwMode="auto">
              <a:xfrm>
                <a:off x="5684" y="4583"/>
                <a:ext cx="25" cy="14"/>
              </a:xfrm>
              <a:custGeom>
                <a:avLst/>
                <a:gdLst>
                  <a:gd name="T0" fmla="*/ 115 w 125"/>
                  <a:gd name="T1" fmla="*/ 0 h 69"/>
                  <a:gd name="T2" fmla="*/ 57 w 125"/>
                  <a:gd name="T3" fmla="*/ 16 h 69"/>
                  <a:gd name="T4" fmla="*/ 0 w 125"/>
                  <a:gd name="T5" fmla="*/ 32 h 69"/>
                  <a:gd name="T6" fmla="*/ 10 w 125"/>
                  <a:gd name="T7" fmla="*/ 69 h 69"/>
                  <a:gd name="T8" fmla="*/ 68 w 125"/>
                  <a:gd name="T9" fmla="*/ 53 h 69"/>
                  <a:gd name="T10" fmla="*/ 125 w 125"/>
                  <a:gd name="T11" fmla="*/ 37 h 69"/>
                  <a:gd name="T12" fmla="*/ 115 w 12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15" y="0"/>
                    </a:moveTo>
                    <a:lnTo>
                      <a:pt x="57" y="16"/>
                    </a:lnTo>
                    <a:lnTo>
                      <a:pt x="0" y="32"/>
                    </a:lnTo>
                    <a:lnTo>
                      <a:pt x="10" y="69"/>
                    </a:ln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3" name="Freeform 1991"/>
              <p:cNvSpPr>
                <a:spLocks/>
              </p:cNvSpPr>
              <p:nvPr/>
            </p:nvSpPr>
            <p:spPr bwMode="auto">
              <a:xfrm>
                <a:off x="5684" y="4583"/>
                <a:ext cx="25" cy="14"/>
              </a:xfrm>
              <a:custGeom>
                <a:avLst/>
                <a:gdLst>
                  <a:gd name="T0" fmla="*/ 115 w 125"/>
                  <a:gd name="T1" fmla="*/ 0 h 69"/>
                  <a:gd name="T2" fmla="*/ 57 w 125"/>
                  <a:gd name="T3" fmla="*/ 16 h 69"/>
                  <a:gd name="T4" fmla="*/ 0 w 125"/>
                  <a:gd name="T5" fmla="*/ 32 h 69"/>
                  <a:gd name="T6" fmla="*/ 10 w 125"/>
                  <a:gd name="T7" fmla="*/ 69 h 69"/>
                  <a:gd name="T8" fmla="*/ 68 w 125"/>
                  <a:gd name="T9" fmla="*/ 53 h 69"/>
                  <a:gd name="T10" fmla="*/ 125 w 125"/>
                  <a:gd name="T11" fmla="*/ 37 h 69"/>
                  <a:gd name="T12" fmla="*/ 115 w 12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15" y="0"/>
                    </a:moveTo>
                    <a:lnTo>
                      <a:pt x="57" y="16"/>
                    </a:lnTo>
                    <a:lnTo>
                      <a:pt x="0" y="32"/>
                    </a:lnTo>
                    <a:lnTo>
                      <a:pt x="10" y="69"/>
                    </a:lnTo>
                    <a:lnTo>
                      <a:pt x="68" y="53"/>
                    </a:lnTo>
                    <a:lnTo>
                      <a:pt x="125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4" name="Freeform 1992"/>
              <p:cNvSpPr>
                <a:spLocks/>
              </p:cNvSpPr>
              <p:nvPr/>
            </p:nvSpPr>
            <p:spPr bwMode="auto">
              <a:xfrm>
                <a:off x="5686" y="4593"/>
                <a:ext cx="11" cy="4"/>
              </a:xfrm>
              <a:custGeom>
                <a:avLst/>
                <a:gdLst>
                  <a:gd name="T0" fmla="*/ 58 w 58"/>
                  <a:gd name="T1" fmla="*/ 0 h 18"/>
                  <a:gd name="T2" fmla="*/ 0 w 58"/>
                  <a:gd name="T3" fmla="*/ 16 h 18"/>
                  <a:gd name="T4" fmla="*/ 1 w 58"/>
                  <a:gd name="T5" fmla="*/ 18 h 18"/>
                  <a:gd name="T6" fmla="*/ 58 w 5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8">
                    <a:moveTo>
                      <a:pt x="58" y="0"/>
                    </a:moveTo>
                    <a:lnTo>
                      <a:pt x="0" y="16"/>
                    </a:lnTo>
                    <a:lnTo>
                      <a:pt x="1" y="1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5" name="Line 1993"/>
              <p:cNvSpPr>
                <a:spLocks noChangeShapeType="1"/>
              </p:cNvSpPr>
              <p:nvPr/>
            </p:nvSpPr>
            <p:spPr bwMode="auto">
              <a:xfrm>
                <a:off x="5686" y="4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6" name="Freeform 1994"/>
              <p:cNvSpPr>
                <a:spLocks/>
              </p:cNvSpPr>
              <p:nvPr/>
            </p:nvSpPr>
            <p:spPr bwMode="auto">
              <a:xfrm>
                <a:off x="5686" y="4590"/>
                <a:ext cx="25" cy="14"/>
              </a:xfrm>
              <a:custGeom>
                <a:avLst/>
                <a:gdLst>
                  <a:gd name="T0" fmla="*/ 113 w 125"/>
                  <a:gd name="T1" fmla="*/ 0 h 73"/>
                  <a:gd name="T2" fmla="*/ 57 w 125"/>
                  <a:gd name="T3" fmla="*/ 19 h 73"/>
                  <a:gd name="T4" fmla="*/ 0 w 125"/>
                  <a:gd name="T5" fmla="*/ 37 h 73"/>
                  <a:gd name="T6" fmla="*/ 12 w 125"/>
                  <a:gd name="T7" fmla="*/ 73 h 73"/>
                  <a:gd name="T8" fmla="*/ 68 w 125"/>
                  <a:gd name="T9" fmla="*/ 54 h 73"/>
                  <a:gd name="T10" fmla="*/ 125 w 125"/>
                  <a:gd name="T11" fmla="*/ 36 h 73"/>
                  <a:gd name="T12" fmla="*/ 113 w 125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3">
                    <a:moveTo>
                      <a:pt x="113" y="0"/>
                    </a:moveTo>
                    <a:lnTo>
                      <a:pt x="57" y="19"/>
                    </a:lnTo>
                    <a:lnTo>
                      <a:pt x="0" y="37"/>
                    </a:lnTo>
                    <a:lnTo>
                      <a:pt x="12" y="73"/>
                    </a:lnTo>
                    <a:lnTo>
                      <a:pt x="68" y="54"/>
                    </a:lnTo>
                    <a:lnTo>
                      <a:pt x="125" y="3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7" name="Freeform 1995"/>
              <p:cNvSpPr>
                <a:spLocks/>
              </p:cNvSpPr>
              <p:nvPr/>
            </p:nvSpPr>
            <p:spPr bwMode="auto">
              <a:xfrm>
                <a:off x="5686" y="4590"/>
                <a:ext cx="25" cy="14"/>
              </a:xfrm>
              <a:custGeom>
                <a:avLst/>
                <a:gdLst>
                  <a:gd name="T0" fmla="*/ 113 w 125"/>
                  <a:gd name="T1" fmla="*/ 0 h 73"/>
                  <a:gd name="T2" fmla="*/ 57 w 125"/>
                  <a:gd name="T3" fmla="*/ 19 h 73"/>
                  <a:gd name="T4" fmla="*/ 0 w 125"/>
                  <a:gd name="T5" fmla="*/ 37 h 73"/>
                  <a:gd name="T6" fmla="*/ 12 w 125"/>
                  <a:gd name="T7" fmla="*/ 73 h 73"/>
                  <a:gd name="T8" fmla="*/ 68 w 125"/>
                  <a:gd name="T9" fmla="*/ 54 h 73"/>
                  <a:gd name="T10" fmla="*/ 125 w 125"/>
                  <a:gd name="T11" fmla="*/ 36 h 73"/>
                  <a:gd name="T12" fmla="*/ 113 w 125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3">
                    <a:moveTo>
                      <a:pt x="113" y="0"/>
                    </a:moveTo>
                    <a:lnTo>
                      <a:pt x="57" y="19"/>
                    </a:lnTo>
                    <a:lnTo>
                      <a:pt x="0" y="37"/>
                    </a:lnTo>
                    <a:lnTo>
                      <a:pt x="12" y="73"/>
                    </a:lnTo>
                    <a:lnTo>
                      <a:pt x="68" y="54"/>
                    </a:lnTo>
                    <a:lnTo>
                      <a:pt x="125" y="36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8" name="Freeform 1996"/>
              <p:cNvSpPr>
                <a:spLocks/>
              </p:cNvSpPr>
              <p:nvPr/>
            </p:nvSpPr>
            <p:spPr bwMode="auto">
              <a:xfrm>
                <a:off x="5688" y="4600"/>
                <a:ext cx="11" cy="5"/>
              </a:xfrm>
              <a:custGeom>
                <a:avLst/>
                <a:gdLst>
                  <a:gd name="T0" fmla="*/ 56 w 56"/>
                  <a:gd name="T1" fmla="*/ 0 h 22"/>
                  <a:gd name="T2" fmla="*/ 0 w 56"/>
                  <a:gd name="T3" fmla="*/ 19 h 22"/>
                  <a:gd name="T4" fmla="*/ 1 w 56"/>
                  <a:gd name="T5" fmla="*/ 22 h 22"/>
                  <a:gd name="T6" fmla="*/ 56 w 5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56" y="0"/>
                    </a:moveTo>
                    <a:lnTo>
                      <a:pt x="0" y="19"/>
                    </a:lnTo>
                    <a:lnTo>
                      <a:pt x="1" y="2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9" name="Line 1997"/>
              <p:cNvSpPr>
                <a:spLocks noChangeShapeType="1"/>
              </p:cNvSpPr>
              <p:nvPr/>
            </p:nvSpPr>
            <p:spPr bwMode="auto">
              <a:xfrm>
                <a:off x="5688" y="4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0" name="Freeform 1998"/>
              <p:cNvSpPr>
                <a:spLocks/>
              </p:cNvSpPr>
              <p:nvPr/>
            </p:nvSpPr>
            <p:spPr bwMode="auto">
              <a:xfrm>
                <a:off x="5688" y="4596"/>
                <a:ext cx="25" cy="16"/>
              </a:xfrm>
              <a:custGeom>
                <a:avLst/>
                <a:gdLst>
                  <a:gd name="T0" fmla="*/ 110 w 124"/>
                  <a:gd name="T1" fmla="*/ 0 h 79"/>
                  <a:gd name="T2" fmla="*/ 55 w 124"/>
                  <a:gd name="T3" fmla="*/ 21 h 79"/>
                  <a:gd name="T4" fmla="*/ 0 w 124"/>
                  <a:gd name="T5" fmla="*/ 43 h 79"/>
                  <a:gd name="T6" fmla="*/ 14 w 124"/>
                  <a:gd name="T7" fmla="*/ 79 h 79"/>
                  <a:gd name="T8" fmla="*/ 69 w 124"/>
                  <a:gd name="T9" fmla="*/ 57 h 79"/>
                  <a:gd name="T10" fmla="*/ 124 w 124"/>
                  <a:gd name="T11" fmla="*/ 35 h 79"/>
                  <a:gd name="T12" fmla="*/ 110 w 12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3"/>
                    </a:lnTo>
                    <a:lnTo>
                      <a:pt x="14" y="79"/>
                    </a:lnTo>
                    <a:lnTo>
                      <a:pt x="69" y="57"/>
                    </a:lnTo>
                    <a:lnTo>
                      <a:pt x="124" y="3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1" name="Freeform 1999"/>
              <p:cNvSpPr>
                <a:spLocks/>
              </p:cNvSpPr>
              <p:nvPr/>
            </p:nvSpPr>
            <p:spPr bwMode="auto">
              <a:xfrm>
                <a:off x="5688" y="4596"/>
                <a:ext cx="25" cy="16"/>
              </a:xfrm>
              <a:custGeom>
                <a:avLst/>
                <a:gdLst>
                  <a:gd name="T0" fmla="*/ 110 w 124"/>
                  <a:gd name="T1" fmla="*/ 0 h 79"/>
                  <a:gd name="T2" fmla="*/ 55 w 124"/>
                  <a:gd name="T3" fmla="*/ 21 h 79"/>
                  <a:gd name="T4" fmla="*/ 0 w 124"/>
                  <a:gd name="T5" fmla="*/ 43 h 79"/>
                  <a:gd name="T6" fmla="*/ 14 w 124"/>
                  <a:gd name="T7" fmla="*/ 79 h 79"/>
                  <a:gd name="T8" fmla="*/ 69 w 124"/>
                  <a:gd name="T9" fmla="*/ 57 h 79"/>
                  <a:gd name="T10" fmla="*/ 124 w 124"/>
                  <a:gd name="T11" fmla="*/ 35 h 79"/>
                  <a:gd name="T12" fmla="*/ 110 w 124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10" y="0"/>
                    </a:moveTo>
                    <a:lnTo>
                      <a:pt x="55" y="21"/>
                    </a:lnTo>
                    <a:lnTo>
                      <a:pt x="0" y="43"/>
                    </a:lnTo>
                    <a:lnTo>
                      <a:pt x="14" y="79"/>
                    </a:lnTo>
                    <a:lnTo>
                      <a:pt x="69" y="57"/>
                    </a:lnTo>
                    <a:lnTo>
                      <a:pt x="124" y="35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2" name="Freeform 2000"/>
              <p:cNvSpPr>
                <a:spLocks/>
              </p:cNvSpPr>
              <p:nvPr/>
            </p:nvSpPr>
            <p:spPr bwMode="auto">
              <a:xfrm>
                <a:off x="5691" y="4608"/>
                <a:ext cx="11" cy="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2 h 25"/>
                  <a:gd name="T4" fmla="*/ 1 w 55"/>
                  <a:gd name="T5" fmla="*/ 25 h 25"/>
                  <a:gd name="T6" fmla="*/ 55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2"/>
                    </a:lnTo>
                    <a:lnTo>
                      <a:pt x="1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3" name="Line 2001"/>
              <p:cNvSpPr>
                <a:spLocks noChangeShapeType="1"/>
              </p:cNvSpPr>
              <p:nvPr/>
            </p:nvSpPr>
            <p:spPr bwMode="auto">
              <a:xfrm>
                <a:off x="5691" y="46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4" name="Freeform 2002"/>
              <p:cNvSpPr>
                <a:spLocks/>
              </p:cNvSpPr>
              <p:nvPr/>
            </p:nvSpPr>
            <p:spPr bwMode="auto">
              <a:xfrm>
                <a:off x="5691" y="4603"/>
                <a:ext cx="25" cy="17"/>
              </a:xfrm>
              <a:custGeom>
                <a:avLst/>
                <a:gdLst>
                  <a:gd name="T0" fmla="*/ 108 w 124"/>
                  <a:gd name="T1" fmla="*/ 0 h 85"/>
                  <a:gd name="T2" fmla="*/ 54 w 124"/>
                  <a:gd name="T3" fmla="*/ 25 h 85"/>
                  <a:gd name="T4" fmla="*/ 0 w 124"/>
                  <a:gd name="T5" fmla="*/ 50 h 85"/>
                  <a:gd name="T6" fmla="*/ 16 w 124"/>
                  <a:gd name="T7" fmla="*/ 85 h 85"/>
                  <a:gd name="T8" fmla="*/ 70 w 124"/>
                  <a:gd name="T9" fmla="*/ 60 h 85"/>
                  <a:gd name="T10" fmla="*/ 124 w 124"/>
                  <a:gd name="T11" fmla="*/ 34 h 85"/>
                  <a:gd name="T12" fmla="*/ 108 w 124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08" y="0"/>
                    </a:moveTo>
                    <a:lnTo>
                      <a:pt x="54" y="25"/>
                    </a:lnTo>
                    <a:lnTo>
                      <a:pt x="0" y="50"/>
                    </a:lnTo>
                    <a:lnTo>
                      <a:pt x="16" y="85"/>
                    </a:lnTo>
                    <a:lnTo>
                      <a:pt x="70" y="60"/>
                    </a:lnTo>
                    <a:lnTo>
                      <a:pt x="124" y="3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5" name="Freeform 2003"/>
              <p:cNvSpPr>
                <a:spLocks/>
              </p:cNvSpPr>
              <p:nvPr/>
            </p:nvSpPr>
            <p:spPr bwMode="auto">
              <a:xfrm>
                <a:off x="5691" y="4603"/>
                <a:ext cx="25" cy="17"/>
              </a:xfrm>
              <a:custGeom>
                <a:avLst/>
                <a:gdLst>
                  <a:gd name="T0" fmla="*/ 108 w 124"/>
                  <a:gd name="T1" fmla="*/ 0 h 85"/>
                  <a:gd name="T2" fmla="*/ 54 w 124"/>
                  <a:gd name="T3" fmla="*/ 25 h 85"/>
                  <a:gd name="T4" fmla="*/ 0 w 124"/>
                  <a:gd name="T5" fmla="*/ 50 h 85"/>
                  <a:gd name="T6" fmla="*/ 16 w 124"/>
                  <a:gd name="T7" fmla="*/ 85 h 85"/>
                  <a:gd name="T8" fmla="*/ 70 w 124"/>
                  <a:gd name="T9" fmla="*/ 60 h 85"/>
                  <a:gd name="T10" fmla="*/ 124 w 124"/>
                  <a:gd name="T11" fmla="*/ 34 h 85"/>
                  <a:gd name="T12" fmla="*/ 108 w 124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08" y="0"/>
                    </a:moveTo>
                    <a:lnTo>
                      <a:pt x="54" y="25"/>
                    </a:lnTo>
                    <a:lnTo>
                      <a:pt x="0" y="50"/>
                    </a:lnTo>
                    <a:lnTo>
                      <a:pt x="16" y="85"/>
                    </a:lnTo>
                    <a:lnTo>
                      <a:pt x="70" y="60"/>
                    </a:lnTo>
                    <a:lnTo>
                      <a:pt x="124" y="34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6" name="Freeform 2004"/>
              <p:cNvSpPr>
                <a:spLocks/>
              </p:cNvSpPr>
              <p:nvPr/>
            </p:nvSpPr>
            <p:spPr bwMode="auto">
              <a:xfrm>
                <a:off x="5695" y="4615"/>
                <a:ext cx="10" cy="5"/>
              </a:xfrm>
              <a:custGeom>
                <a:avLst/>
                <a:gdLst>
                  <a:gd name="T0" fmla="*/ 54 w 54"/>
                  <a:gd name="T1" fmla="*/ 0 h 25"/>
                  <a:gd name="T2" fmla="*/ 0 w 54"/>
                  <a:gd name="T3" fmla="*/ 25 h 25"/>
                  <a:gd name="T4" fmla="*/ 1 w 54"/>
                  <a:gd name="T5" fmla="*/ 25 h 25"/>
                  <a:gd name="T6" fmla="*/ 54 w 54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54" y="0"/>
                    </a:moveTo>
                    <a:lnTo>
                      <a:pt x="0" y="25"/>
                    </a:lnTo>
                    <a:lnTo>
                      <a:pt x="1" y="25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7" name="Line 2005"/>
              <p:cNvSpPr>
                <a:spLocks noChangeShapeType="1"/>
              </p:cNvSpPr>
              <p:nvPr/>
            </p:nvSpPr>
            <p:spPr bwMode="auto">
              <a:xfrm>
                <a:off x="5695" y="46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8" name="Freeform 2006"/>
              <p:cNvSpPr>
                <a:spLocks/>
              </p:cNvSpPr>
              <p:nvPr/>
            </p:nvSpPr>
            <p:spPr bwMode="auto">
              <a:xfrm>
                <a:off x="5695" y="4609"/>
                <a:ext cx="24" cy="17"/>
              </a:xfrm>
              <a:custGeom>
                <a:avLst/>
                <a:gdLst>
                  <a:gd name="T0" fmla="*/ 106 w 122"/>
                  <a:gd name="T1" fmla="*/ 0 h 84"/>
                  <a:gd name="T2" fmla="*/ 53 w 122"/>
                  <a:gd name="T3" fmla="*/ 26 h 84"/>
                  <a:gd name="T4" fmla="*/ 0 w 122"/>
                  <a:gd name="T5" fmla="*/ 51 h 84"/>
                  <a:gd name="T6" fmla="*/ 16 w 122"/>
                  <a:gd name="T7" fmla="*/ 84 h 84"/>
                  <a:gd name="T8" fmla="*/ 69 w 122"/>
                  <a:gd name="T9" fmla="*/ 59 h 84"/>
                  <a:gd name="T10" fmla="*/ 122 w 122"/>
                  <a:gd name="T11" fmla="*/ 34 h 84"/>
                  <a:gd name="T12" fmla="*/ 106 w 122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6" y="84"/>
                    </a:lnTo>
                    <a:lnTo>
                      <a:pt x="69" y="59"/>
                    </a:lnTo>
                    <a:lnTo>
                      <a:pt x="122" y="3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9" name="Freeform 2007"/>
              <p:cNvSpPr>
                <a:spLocks/>
              </p:cNvSpPr>
              <p:nvPr/>
            </p:nvSpPr>
            <p:spPr bwMode="auto">
              <a:xfrm>
                <a:off x="5695" y="4609"/>
                <a:ext cx="24" cy="17"/>
              </a:xfrm>
              <a:custGeom>
                <a:avLst/>
                <a:gdLst>
                  <a:gd name="T0" fmla="*/ 106 w 122"/>
                  <a:gd name="T1" fmla="*/ 0 h 84"/>
                  <a:gd name="T2" fmla="*/ 53 w 122"/>
                  <a:gd name="T3" fmla="*/ 26 h 84"/>
                  <a:gd name="T4" fmla="*/ 0 w 122"/>
                  <a:gd name="T5" fmla="*/ 51 h 84"/>
                  <a:gd name="T6" fmla="*/ 16 w 122"/>
                  <a:gd name="T7" fmla="*/ 84 h 84"/>
                  <a:gd name="T8" fmla="*/ 69 w 122"/>
                  <a:gd name="T9" fmla="*/ 59 h 84"/>
                  <a:gd name="T10" fmla="*/ 122 w 122"/>
                  <a:gd name="T11" fmla="*/ 34 h 84"/>
                  <a:gd name="T12" fmla="*/ 106 w 122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84">
                    <a:moveTo>
                      <a:pt x="106" y="0"/>
                    </a:moveTo>
                    <a:lnTo>
                      <a:pt x="53" y="26"/>
                    </a:lnTo>
                    <a:lnTo>
                      <a:pt x="0" y="51"/>
                    </a:lnTo>
                    <a:lnTo>
                      <a:pt x="16" y="84"/>
                    </a:lnTo>
                    <a:lnTo>
                      <a:pt x="69" y="59"/>
                    </a:lnTo>
                    <a:lnTo>
                      <a:pt x="122" y="34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0" name="Freeform 2008"/>
              <p:cNvSpPr>
                <a:spLocks/>
              </p:cNvSpPr>
              <p:nvPr/>
            </p:nvSpPr>
            <p:spPr bwMode="auto">
              <a:xfrm>
                <a:off x="5698" y="4621"/>
                <a:ext cx="11" cy="6"/>
              </a:xfrm>
              <a:custGeom>
                <a:avLst/>
                <a:gdLst>
                  <a:gd name="T0" fmla="*/ 53 w 53"/>
                  <a:gd name="T1" fmla="*/ 0 h 30"/>
                  <a:gd name="T2" fmla="*/ 0 w 53"/>
                  <a:gd name="T3" fmla="*/ 25 h 30"/>
                  <a:gd name="T4" fmla="*/ 3 w 53"/>
                  <a:gd name="T5" fmla="*/ 30 h 30"/>
                  <a:gd name="T6" fmla="*/ 53 w 53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30">
                    <a:moveTo>
                      <a:pt x="53" y="0"/>
                    </a:moveTo>
                    <a:lnTo>
                      <a:pt x="0" y="25"/>
                    </a:lnTo>
                    <a:lnTo>
                      <a:pt x="3" y="3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1" name="Line 2009"/>
              <p:cNvSpPr>
                <a:spLocks noChangeShapeType="1"/>
              </p:cNvSpPr>
              <p:nvPr/>
            </p:nvSpPr>
            <p:spPr bwMode="auto">
              <a:xfrm>
                <a:off x="5698" y="4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2" name="Freeform 2010"/>
              <p:cNvSpPr>
                <a:spLocks/>
              </p:cNvSpPr>
              <p:nvPr/>
            </p:nvSpPr>
            <p:spPr bwMode="auto">
              <a:xfrm>
                <a:off x="5699" y="4615"/>
                <a:ext cx="24" cy="19"/>
              </a:xfrm>
              <a:custGeom>
                <a:avLst/>
                <a:gdLst>
                  <a:gd name="T0" fmla="*/ 101 w 120"/>
                  <a:gd name="T1" fmla="*/ 0 h 93"/>
                  <a:gd name="T2" fmla="*/ 50 w 120"/>
                  <a:gd name="T3" fmla="*/ 30 h 93"/>
                  <a:gd name="T4" fmla="*/ 0 w 120"/>
                  <a:gd name="T5" fmla="*/ 60 h 93"/>
                  <a:gd name="T6" fmla="*/ 19 w 120"/>
                  <a:gd name="T7" fmla="*/ 93 h 93"/>
                  <a:gd name="T8" fmla="*/ 70 w 120"/>
                  <a:gd name="T9" fmla="*/ 63 h 93"/>
                  <a:gd name="T10" fmla="*/ 120 w 120"/>
                  <a:gd name="T11" fmla="*/ 33 h 93"/>
                  <a:gd name="T12" fmla="*/ 101 w 12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01" y="0"/>
                    </a:moveTo>
                    <a:lnTo>
                      <a:pt x="50" y="30"/>
                    </a:lnTo>
                    <a:lnTo>
                      <a:pt x="0" y="60"/>
                    </a:lnTo>
                    <a:lnTo>
                      <a:pt x="19" y="93"/>
                    </a:lnTo>
                    <a:lnTo>
                      <a:pt x="70" y="63"/>
                    </a:lnTo>
                    <a:lnTo>
                      <a:pt x="120" y="33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3" name="Freeform 2011"/>
              <p:cNvSpPr>
                <a:spLocks/>
              </p:cNvSpPr>
              <p:nvPr/>
            </p:nvSpPr>
            <p:spPr bwMode="auto">
              <a:xfrm>
                <a:off x="5699" y="4615"/>
                <a:ext cx="24" cy="19"/>
              </a:xfrm>
              <a:custGeom>
                <a:avLst/>
                <a:gdLst>
                  <a:gd name="T0" fmla="*/ 101 w 120"/>
                  <a:gd name="T1" fmla="*/ 0 h 93"/>
                  <a:gd name="T2" fmla="*/ 50 w 120"/>
                  <a:gd name="T3" fmla="*/ 30 h 93"/>
                  <a:gd name="T4" fmla="*/ 0 w 120"/>
                  <a:gd name="T5" fmla="*/ 60 h 93"/>
                  <a:gd name="T6" fmla="*/ 19 w 120"/>
                  <a:gd name="T7" fmla="*/ 93 h 93"/>
                  <a:gd name="T8" fmla="*/ 70 w 120"/>
                  <a:gd name="T9" fmla="*/ 63 h 93"/>
                  <a:gd name="T10" fmla="*/ 120 w 120"/>
                  <a:gd name="T11" fmla="*/ 33 h 93"/>
                  <a:gd name="T12" fmla="*/ 101 w 120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3">
                    <a:moveTo>
                      <a:pt x="101" y="0"/>
                    </a:moveTo>
                    <a:lnTo>
                      <a:pt x="50" y="30"/>
                    </a:lnTo>
                    <a:lnTo>
                      <a:pt x="0" y="60"/>
                    </a:lnTo>
                    <a:lnTo>
                      <a:pt x="19" y="93"/>
                    </a:lnTo>
                    <a:lnTo>
                      <a:pt x="70" y="63"/>
                    </a:lnTo>
                    <a:lnTo>
                      <a:pt x="120" y="33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4" name="Freeform 2012"/>
              <p:cNvSpPr>
                <a:spLocks/>
              </p:cNvSpPr>
              <p:nvPr/>
            </p:nvSpPr>
            <p:spPr bwMode="auto">
              <a:xfrm>
                <a:off x="5702" y="4628"/>
                <a:ext cx="11" cy="6"/>
              </a:xfrm>
              <a:custGeom>
                <a:avLst/>
                <a:gdLst>
                  <a:gd name="T0" fmla="*/ 51 w 51"/>
                  <a:gd name="T1" fmla="*/ 0 h 31"/>
                  <a:gd name="T2" fmla="*/ 0 w 51"/>
                  <a:gd name="T3" fmla="*/ 30 h 31"/>
                  <a:gd name="T4" fmla="*/ 0 w 51"/>
                  <a:gd name="T5" fmla="*/ 31 h 31"/>
                  <a:gd name="T6" fmla="*/ 51 w 5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51" y="0"/>
                    </a:moveTo>
                    <a:lnTo>
                      <a:pt x="0" y="30"/>
                    </a:lnTo>
                    <a:lnTo>
                      <a:pt x="0" y="3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565" name="Group 2013"/>
            <p:cNvGrpSpPr>
              <a:grpSpLocks/>
            </p:cNvGrpSpPr>
            <p:nvPr/>
          </p:nvGrpSpPr>
          <p:grpSpPr bwMode="auto">
            <a:xfrm>
              <a:off x="5702" y="4585"/>
              <a:ext cx="308" cy="154"/>
              <a:chOff x="5702" y="4562"/>
              <a:chExt cx="308" cy="154"/>
            </a:xfrm>
          </p:grpSpPr>
          <p:sp>
            <p:nvSpPr>
              <p:cNvPr id="25566" name="Line 2014"/>
              <p:cNvSpPr>
                <a:spLocks noChangeShapeType="1"/>
              </p:cNvSpPr>
              <p:nvPr/>
            </p:nvSpPr>
            <p:spPr bwMode="auto">
              <a:xfrm>
                <a:off x="5702" y="4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7" name="Freeform 2015"/>
              <p:cNvSpPr>
                <a:spLocks/>
              </p:cNvSpPr>
              <p:nvPr/>
            </p:nvSpPr>
            <p:spPr bwMode="auto">
              <a:xfrm>
                <a:off x="5702" y="4622"/>
                <a:ext cx="25" cy="19"/>
              </a:xfrm>
              <a:custGeom>
                <a:avLst/>
                <a:gdLst>
                  <a:gd name="T0" fmla="*/ 101 w 121"/>
                  <a:gd name="T1" fmla="*/ 0 h 95"/>
                  <a:gd name="T2" fmla="*/ 51 w 121"/>
                  <a:gd name="T3" fmla="*/ 31 h 95"/>
                  <a:gd name="T4" fmla="*/ 0 w 121"/>
                  <a:gd name="T5" fmla="*/ 62 h 95"/>
                  <a:gd name="T6" fmla="*/ 20 w 121"/>
                  <a:gd name="T7" fmla="*/ 95 h 95"/>
                  <a:gd name="T8" fmla="*/ 70 w 121"/>
                  <a:gd name="T9" fmla="*/ 63 h 95"/>
                  <a:gd name="T10" fmla="*/ 121 w 121"/>
                  <a:gd name="T11" fmla="*/ 32 h 95"/>
                  <a:gd name="T12" fmla="*/ 101 w 121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01" y="0"/>
                    </a:moveTo>
                    <a:lnTo>
                      <a:pt x="51" y="31"/>
                    </a:lnTo>
                    <a:lnTo>
                      <a:pt x="0" y="62"/>
                    </a:lnTo>
                    <a:lnTo>
                      <a:pt x="20" y="95"/>
                    </a:ln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8" name="Freeform 2016"/>
              <p:cNvSpPr>
                <a:spLocks/>
              </p:cNvSpPr>
              <p:nvPr/>
            </p:nvSpPr>
            <p:spPr bwMode="auto">
              <a:xfrm>
                <a:off x="5702" y="4622"/>
                <a:ext cx="25" cy="19"/>
              </a:xfrm>
              <a:custGeom>
                <a:avLst/>
                <a:gdLst>
                  <a:gd name="T0" fmla="*/ 101 w 121"/>
                  <a:gd name="T1" fmla="*/ 0 h 95"/>
                  <a:gd name="T2" fmla="*/ 51 w 121"/>
                  <a:gd name="T3" fmla="*/ 31 h 95"/>
                  <a:gd name="T4" fmla="*/ 0 w 121"/>
                  <a:gd name="T5" fmla="*/ 62 h 95"/>
                  <a:gd name="T6" fmla="*/ 20 w 121"/>
                  <a:gd name="T7" fmla="*/ 95 h 95"/>
                  <a:gd name="T8" fmla="*/ 70 w 121"/>
                  <a:gd name="T9" fmla="*/ 63 h 95"/>
                  <a:gd name="T10" fmla="*/ 121 w 121"/>
                  <a:gd name="T11" fmla="*/ 32 h 95"/>
                  <a:gd name="T12" fmla="*/ 101 w 121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01" y="0"/>
                    </a:moveTo>
                    <a:lnTo>
                      <a:pt x="51" y="31"/>
                    </a:lnTo>
                    <a:lnTo>
                      <a:pt x="0" y="62"/>
                    </a:lnTo>
                    <a:lnTo>
                      <a:pt x="20" y="95"/>
                    </a:ln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9" name="Freeform 2017"/>
              <p:cNvSpPr>
                <a:spLocks/>
              </p:cNvSpPr>
              <p:nvPr/>
            </p:nvSpPr>
            <p:spPr bwMode="auto">
              <a:xfrm>
                <a:off x="5706" y="4634"/>
                <a:ext cx="10" cy="7"/>
              </a:xfrm>
              <a:custGeom>
                <a:avLst/>
                <a:gdLst>
                  <a:gd name="T0" fmla="*/ 50 w 50"/>
                  <a:gd name="T1" fmla="*/ 0 h 35"/>
                  <a:gd name="T2" fmla="*/ 0 w 50"/>
                  <a:gd name="T3" fmla="*/ 32 h 35"/>
                  <a:gd name="T4" fmla="*/ 2 w 50"/>
                  <a:gd name="T5" fmla="*/ 35 h 35"/>
                  <a:gd name="T6" fmla="*/ 50 w 50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0" y="32"/>
                    </a:lnTo>
                    <a:lnTo>
                      <a:pt x="2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0" name="Line 2018"/>
              <p:cNvSpPr>
                <a:spLocks noChangeShapeType="1"/>
              </p:cNvSpPr>
              <p:nvPr/>
            </p:nvSpPr>
            <p:spPr bwMode="auto">
              <a:xfrm>
                <a:off x="5706" y="4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1" name="Freeform 2019"/>
              <p:cNvSpPr>
                <a:spLocks/>
              </p:cNvSpPr>
              <p:nvPr/>
            </p:nvSpPr>
            <p:spPr bwMode="auto">
              <a:xfrm>
                <a:off x="5707" y="4627"/>
                <a:ext cx="23" cy="20"/>
              </a:xfrm>
              <a:custGeom>
                <a:avLst/>
                <a:gdLst>
                  <a:gd name="T0" fmla="*/ 97 w 118"/>
                  <a:gd name="T1" fmla="*/ 0 h 99"/>
                  <a:gd name="T2" fmla="*/ 48 w 118"/>
                  <a:gd name="T3" fmla="*/ 34 h 99"/>
                  <a:gd name="T4" fmla="*/ 0 w 118"/>
                  <a:gd name="T5" fmla="*/ 69 h 99"/>
                  <a:gd name="T6" fmla="*/ 22 w 118"/>
                  <a:gd name="T7" fmla="*/ 99 h 99"/>
                  <a:gd name="T8" fmla="*/ 70 w 118"/>
                  <a:gd name="T9" fmla="*/ 64 h 99"/>
                  <a:gd name="T10" fmla="*/ 118 w 118"/>
                  <a:gd name="T11" fmla="*/ 30 h 99"/>
                  <a:gd name="T12" fmla="*/ 97 w 118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99">
                    <a:moveTo>
                      <a:pt x="97" y="0"/>
                    </a:moveTo>
                    <a:lnTo>
                      <a:pt x="48" y="34"/>
                    </a:lnTo>
                    <a:lnTo>
                      <a:pt x="0" y="69"/>
                    </a:lnTo>
                    <a:lnTo>
                      <a:pt x="22" y="99"/>
                    </a:lnTo>
                    <a:lnTo>
                      <a:pt x="70" y="64"/>
                    </a:lnTo>
                    <a:lnTo>
                      <a:pt x="118" y="3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2" name="Freeform 2020"/>
              <p:cNvSpPr>
                <a:spLocks/>
              </p:cNvSpPr>
              <p:nvPr/>
            </p:nvSpPr>
            <p:spPr bwMode="auto">
              <a:xfrm>
                <a:off x="5707" y="4627"/>
                <a:ext cx="23" cy="20"/>
              </a:xfrm>
              <a:custGeom>
                <a:avLst/>
                <a:gdLst>
                  <a:gd name="T0" fmla="*/ 97 w 118"/>
                  <a:gd name="T1" fmla="*/ 0 h 99"/>
                  <a:gd name="T2" fmla="*/ 48 w 118"/>
                  <a:gd name="T3" fmla="*/ 34 h 99"/>
                  <a:gd name="T4" fmla="*/ 0 w 118"/>
                  <a:gd name="T5" fmla="*/ 69 h 99"/>
                  <a:gd name="T6" fmla="*/ 22 w 118"/>
                  <a:gd name="T7" fmla="*/ 99 h 99"/>
                  <a:gd name="T8" fmla="*/ 70 w 118"/>
                  <a:gd name="T9" fmla="*/ 64 h 99"/>
                  <a:gd name="T10" fmla="*/ 118 w 118"/>
                  <a:gd name="T11" fmla="*/ 30 h 99"/>
                  <a:gd name="T12" fmla="*/ 97 w 118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99">
                    <a:moveTo>
                      <a:pt x="97" y="0"/>
                    </a:moveTo>
                    <a:lnTo>
                      <a:pt x="48" y="34"/>
                    </a:lnTo>
                    <a:lnTo>
                      <a:pt x="0" y="69"/>
                    </a:lnTo>
                    <a:lnTo>
                      <a:pt x="22" y="99"/>
                    </a:lnTo>
                    <a:lnTo>
                      <a:pt x="70" y="64"/>
                    </a:lnTo>
                    <a:lnTo>
                      <a:pt x="118" y="30"/>
                    </a:lnTo>
                    <a:lnTo>
                      <a:pt x="9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3" name="Freeform 2021"/>
              <p:cNvSpPr>
                <a:spLocks/>
              </p:cNvSpPr>
              <p:nvPr/>
            </p:nvSpPr>
            <p:spPr bwMode="auto">
              <a:xfrm>
                <a:off x="5711" y="4640"/>
                <a:ext cx="10" cy="7"/>
              </a:xfrm>
              <a:custGeom>
                <a:avLst/>
                <a:gdLst>
                  <a:gd name="T0" fmla="*/ 48 w 48"/>
                  <a:gd name="T1" fmla="*/ 0 h 36"/>
                  <a:gd name="T2" fmla="*/ 0 w 48"/>
                  <a:gd name="T3" fmla="*/ 35 h 36"/>
                  <a:gd name="T4" fmla="*/ 1 w 48"/>
                  <a:gd name="T5" fmla="*/ 36 h 36"/>
                  <a:gd name="T6" fmla="*/ 48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0" y="35"/>
                    </a:lnTo>
                    <a:lnTo>
                      <a:pt x="1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4" name="Line 2022"/>
              <p:cNvSpPr>
                <a:spLocks noChangeShapeType="1"/>
              </p:cNvSpPr>
              <p:nvPr/>
            </p:nvSpPr>
            <p:spPr bwMode="auto">
              <a:xfrm>
                <a:off x="5711" y="4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5" name="Freeform 2023"/>
              <p:cNvSpPr>
                <a:spLocks/>
              </p:cNvSpPr>
              <p:nvPr/>
            </p:nvSpPr>
            <p:spPr bwMode="auto">
              <a:xfrm>
                <a:off x="5711" y="4633"/>
                <a:ext cx="24" cy="20"/>
              </a:xfrm>
              <a:custGeom>
                <a:avLst/>
                <a:gdLst>
                  <a:gd name="T0" fmla="*/ 94 w 117"/>
                  <a:gd name="T1" fmla="*/ 0 h 101"/>
                  <a:gd name="T2" fmla="*/ 47 w 117"/>
                  <a:gd name="T3" fmla="*/ 35 h 101"/>
                  <a:gd name="T4" fmla="*/ 0 w 117"/>
                  <a:gd name="T5" fmla="*/ 71 h 101"/>
                  <a:gd name="T6" fmla="*/ 23 w 117"/>
                  <a:gd name="T7" fmla="*/ 101 h 101"/>
                  <a:gd name="T8" fmla="*/ 70 w 117"/>
                  <a:gd name="T9" fmla="*/ 65 h 101"/>
                  <a:gd name="T10" fmla="*/ 117 w 117"/>
                  <a:gd name="T11" fmla="*/ 30 h 101"/>
                  <a:gd name="T12" fmla="*/ 94 w 117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94" y="0"/>
                    </a:moveTo>
                    <a:lnTo>
                      <a:pt x="47" y="35"/>
                    </a:lnTo>
                    <a:lnTo>
                      <a:pt x="0" y="71"/>
                    </a:lnTo>
                    <a:lnTo>
                      <a:pt x="23" y="101"/>
                    </a:lnTo>
                    <a:lnTo>
                      <a:pt x="70" y="65"/>
                    </a:lnTo>
                    <a:lnTo>
                      <a:pt x="117" y="3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6" name="Freeform 2024"/>
              <p:cNvSpPr>
                <a:spLocks/>
              </p:cNvSpPr>
              <p:nvPr/>
            </p:nvSpPr>
            <p:spPr bwMode="auto">
              <a:xfrm>
                <a:off x="5711" y="4633"/>
                <a:ext cx="24" cy="20"/>
              </a:xfrm>
              <a:custGeom>
                <a:avLst/>
                <a:gdLst>
                  <a:gd name="T0" fmla="*/ 94 w 117"/>
                  <a:gd name="T1" fmla="*/ 0 h 101"/>
                  <a:gd name="T2" fmla="*/ 47 w 117"/>
                  <a:gd name="T3" fmla="*/ 35 h 101"/>
                  <a:gd name="T4" fmla="*/ 0 w 117"/>
                  <a:gd name="T5" fmla="*/ 71 h 101"/>
                  <a:gd name="T6" fmla="*/ 23 w 117"/>
                  <a:gd name="T7" fmla="*/ 101 h 101"/>
                  <a:gd name="T8" fmla="*/ 70 w 117"/>
                  <a:gd name="T9" fmla="*/ 65 h 101"/>
                  <a:gd name="T10" fmla="*/ 117 w 117"/>
                  <a:gd name="T11" fmla="*/ 30 h 101"/>
                  <a:gd name="T12" fmla="*/ 94 w 117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94" y="0"/>
                    </a:moveTo>
                    <a:lnTo>
                      <a:pt x="47" y="35"/>
                    </a:lnTo>
                    <a:lnTo>
                      <a:pt x="0" y="71"/>
                    </a:lnTo>
                    <a:lnTo>
                      <a:pt x="23" y="101"/>
                    </a:lnTo>
                    <a:lnTo>
                      <a:pt x="70" y="65"/>
                    </a:lnTo>
                    <a:lnTo>
                      <a:pt x="117" y="30"/>
                    </a:lnTo>
                    <a:lnTo>
                      <a:pt x="9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7" name="Freeform 2025"/>
              <p:cNvSpPr>
                <a:spLocks/>
              </p:cNvSpPr>
              <p:nvPr/>
            </p:nvSpPr>
            <p:spPr bwMode="auto">
              <a:xfrm>
                <a:off x="5716" y="4646"/>
                <a:ext cx="9" cy="8"/>
              </a:xfrm>
              <a:custGeom>
                <a:avLst/>
                <a:gdLst>
                  <a:gd name="T0" fmla="*/ 47 w 47"/>
                  <a:gd name="T1" fmla="*/ 0 h 39"/>
                  <a:gd name="T2" fmla="*/ 0 w 47"/>
                  <a:gd name="T3" fmla="*/ 36 h 39"/>
                  <a:gd name="T4" fmla="*/ 2 w 47"/>
                  <a:gd name="T5" fmla="*/ 39 h 39"/>
                  <a:gd name="T6" fmla="*/ 47 w 47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47" y="0"/>
                    </a:moveTo>
                    <a:lnTo>
                      <a:pt x="0" y="36"/>
                    </a:lnTo>
                    <a:lnTo>
                      <a:pt x="2" y="3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8" name="Line 2026"/>
              <p:cNvSpPr>
                <a:spLocks noChangeShapeType="1"/>
              </p:cNvSpPr>
              <p:nvPr/>
            </p:nvSpPr>
            <p:spPr bwMode="auto">
              <a:xfrm>
                <a:off x="5716" y="4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9" name="Freeform 2027"/>
              <p:cNvSpPr>
                <a:spLocks/>
              </p:cNvSpPr>
              <p:nvPr/>
            </p:nvSpPr>
            <p:spPr bwMode="auto">
              <a:xfrm>
                <a:off x="5716" y="4638"/>
                <a:ext cx="23" cy="22"/>
              </a:xfrm>
              <a:custGeom>
                <a:avLst/>
                <a:gdLst>
                  <a:gd name="T0" fmla="*/ 90 w 115"/>
                  <a:gd name="T1" fmla="*/ 0 h 107"/>
                  <a:gd name="T2" fmla="*/ 45 w 115"/>
                  <a:gd name="T3" fmla="*/ 39 h 107"/>
                  <a:gd name="T4" fmla="*/ 0 w 115"/>
                  <a:gd name="T5" fmla="*/ 78 h 107"/>
                  <a:gd name="T6" fmla="*/ 26 w 115"/>
                  <a:gd name="T7" fmla="*/ 107 h 107"/>
                  <a:gd name="T8" fmla="*/ 70 w 115"/>
                  <a:gd name="T9" fmla="*/ 68 h 107"/>
                  <a:gd name="T10" fmla="*/ 115 w 115"/>
                  <a:gd name="T11" fmla="*/ 29 h 107"/>
                  <a:gd name="T12" fmla="*/ 90 w 115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90" y="0"/>
                    </a:move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lnTo>
                      <a:pt x="70" y="68"/>
                    </a:lnTo>
                    <a:lnTo>
                      <a:pt x="115" y="29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0" name="Freeform 2028"/>
              <p:cNvSpPr>
                <a:spLocks/>
              </p:cNvSpPr>
              <p:nvPr/>
            </p:nvSpPr>
            <p:spPr bwMode="auto">
              <a:xfrm>
                <a:off x="5716" y="4638"/>
                <a:ext cx="23" cy="22"/>
              </a:xfrm>
              <a:custGeom>
                <a:avLst/>
                <a:gdLst>
                  <a:gd name="T0" fmla="*/ 90 w 115"/>
                  <a:gd name="T1" fmla="*/ 0 h 107"/>
                  <a:gd name="T2" fmla="*/ 45 w 115"/>
                  <a:gd name="T3" fmla="*/ 39 h 107"/>
                  <a:gd name="T4" fmla="*/ 0 w 115"/>
                  <a:gd name="T5" fmla="*/ 78 h 107"/>
                  <a:gd name="T6" fmla="*/ 26 w 115"/>
                  <a:gd name="T7" fmla="*/ 107 h 107"/>
                  <a:gd name="T8" fmla="*/ 70 w 115"/>
                  <a:gd name="T9" fmla="*/ 68 h 107"/>
                  <a:gd name="T10" fmla="*/ 115 w 115"/>
                  <a:gd name="T11" fmla="*/ 29 h 107"/>
                  <a:gd name="T12" fmla="*/ 90 w 115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90" y="0"/>
                    </a:move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lnTo>
                      <a:pt x="70" y="68"/>
                    </a:lnTo>
                    <a:lnTo>
                      <a:pt x="115" y="29"/>
                    </a:lnTo>
                    <a:lnTo>
                      <a:pt x="9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1" name="Freeform 2029"/>
              <p:cNvSpPr>
                <a:spLocks/>
              </p:cNvSpPr>
              <p:nvPr/>
            </p:nvSpPr>
            <p:spPr bwMode="auto">
              <a:xfrm>
                <a:off x="5722" y="4652"/>
                <a:ext cx="8" cy="8"/>
              </a:xfrm>
              <a:custGeom>
                <a:avLst/>
                <a:gdLst>
                  <a:gd name="T0" fmla="*/ 44 w 44"/>
                  <a:gd name="T1" fmla="*/ 0 h 41"/>
                  <a:gd name="T2" fmla="*/ 0 w 44"/>
                  <a:gd name="T3" fmla="*/ 39 h 41"/>
                  <a:gd name="T4" fmla="*/ 2 w 44"/>
                  <a:gd name="T5" fmla="*/ 41 h 41"/>
                  <a:gd name="T6" fmla="*/ 44 w 44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1">
                    <a:moveTo>
                      <a:pt x="44" y="0"/>
                    </a:moveTo>
                    <a:lnTo>
                      <a:pt x="0" y="39"/>
                    </a:lnTo>
                    <a:lnTo>
                      <a:pt x="2" y="4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2" name="Line 2030"/>
              <p:cNvSpPr>
                <a:spLocks noChangeShapeType="1"/>
              </p:cNvSpPr>
              <p:nvPr/>
            </p:nvSpPr>
            <p:spPr bwMode="auto">
              <a:xfrm>
                <a:off x="5722" y="4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3" name="Freeform 2031"/>
              <p:cNvSpPr>
                <a:spLocks/>
              </p:cNvSpPr>
              <p:nvPr/>
            </p:nvSpPr>
            <p:spPr bwMode="auto">
              <a:xfrm>
                <a:off x="5722" y="4644"/>
                <a:ext cx="22" cy="22"/>
              </a:xfrm>
              <a:custGeom>
                <a:avLst/>
                <a:gdLst>
                  <a:gd name="T0" fmla="*/ 85 w 111"/>
                  <a:gd name="T1" fmla="*/ 0 h 110"/>
                  <a:gd name="T2" fmla="*/ 42 w 111"/>
                  <a:gd name="T3" fmla="*/ 41 h 110"/>
                  <a:gd name="T4" fmla="*/ 0 w 111"/>
                  <a:gd name="T5" fmla="*/ 82 h 110"/>
                  <a:gd name="T6" fmla="*/ 26 w 111"/>
                  <a:gd name="T7" fmla="*/ 110 h 110"/>
                  <a:gd name="T8" fmla="*/ 69 w 111"/>
                  <a:gd name="T9" fmla="*/ 69 h 110"/>
                  <a:gd name="T10" fmla="*/ 111 w 111"/>
                  <a:gd name="T11" fmla="*/ 27 h 110"/>
                  <a:gd name="T12" fmla="*/ 85 w 111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85" y="0"/>
                    </a:moveTo>
                    <a:lnTo>
                      <a:pt x="42" y="41"/>
                    </a:lnTo>
                    <a:lnTo>
                      <a:pt x="0" y="82"/>
                    </a:lnTo>
                    <a:lnTo>
                      <a:pt x="26" y="110"/>
                    </a:lnTo>
                    <a:lnTo>
                      <a:pt x="69" y="69"/>
                    </a:lnTo>
                    <a:lnTo>
                      <a:pt x="111" y="27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4" name="Freeform 2032"/>
              <p:cNvSpPr>
                <a:spLocks/>
              </p:cNvSpPr>
              <p:nvPr/>
            </p:nvSpPr>
            <p:spPr bwMode="auto">
              <a:xfrm>
                <a:off x="5722" y="4644"/>
                <a:ext cx="22" cy="22"/>
              </a:xfrm>
              <a:custGeom>
                <a:avLst/>
                <a:gdLst>
                  <a:gd name="T0" fmla="*/ 85 w 111"/>
                  <a:gd name="T1" fmla="*/ 0 h 110"/>
                  <a:gd name="T2" fmla="*/ 42 w 111"/>
                  <a:gd name="T3" fmla="*/ 41 h 110"/>
                  <a:gd name="T4" fmla="*/ 0 w 111"/>
                  <a:gd name="T5" fmla="*/ 82 h 110"/>
                  <a:gd name="T6" fmla="*/ 26 w 111"/>
                  <a:gd name="T7" fmla="*/ 110 h 110"/>
                  <a:gd name="T8" fmla="*/ 69 w 111"/>
                  <a:gd name="T9" fmla="*/ 69 h 110"/>
                  <a:gd name="T10" fmla="*/ 111 w 111"/>
                  <a:gd name="T11" fmla="*/ 27 h 110"/>
                  <a:gd name="T12" fmla="*/ 85 w 111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85" y="0"/>
                    </a:moveTo>
                    <a:lnTo>
                      <a:pt x="42" y="41"/>
                    </a:lnTo>
                    <a:lnTo>
                      <a:pt x="0" y="82"/>
                    </a:lnTo>
                    <a:lnTo>
                      <a:pt x="26" y="110"/>
                    </a:lnTo>
                    <a:lnTo>
                      <a:pt x="69" y="69"/>
                    </a:lnTo>
                    <a:lnTo>
                      <a:pt x="111" y="27"/>
                    </a:lnTo>
                    <a:lnTo>
                      <a:pt x="8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5" name="Freeform 2033"/>
              <p:cNvSpPr>
                <a:spLocks/>
              </p:cNvSpPr>
              <p:nvPr/>
            </p:nvSpPr>
            <p:spPr bwMode="auto">
              <a:xfrm>
                <a:off x="5727" y="4658"/>
                <a:ext cx="9" cy="8"/>
              </a:xfrm>
              <a:custGeom>
                <a:avLst/>
                <a:gdLst>
                  <a:gd name="T0" fmla="*/ 43 w 43"/>
                  <a:gd name="T1" fmla="*/ 0 h 41"/>
                  <a:gd name="T2" fmla="*/ 0 w 43"/>
                  <a:gd name="T3" fmla="*/ 41 h 41"/>
                  <a:gd name="T4" fmla="*/ 1 w 43"/>
                  <a:gd name="T5" fmla="*/ 41 h 41"/>
                  <a:gd name="T6" fmla="*/ 43 w 43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1">
                    <a:moveTo>
                      <a:pt x="43" y="0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6" name="Line 2034"/>
              <p:cNvSpPr>
                <a:spLocks noChangeShapeType="1"/>
              </p:cNvSpPr>
              <p:nvPr/>
            </p:nvSpPr>
            <p:spPr bwMode="auto">
              <a:xfrm>
                <a:off x="5727" y="4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7" name="Freeform 2035"/>
              <p:cNvSpPr>
                <a:spLocks/>
              </p:cNvSpPr>
              <p:nvPr/>
            </p:nvSpPr>
            <p:spPr bwMode="auto">
              <a:xfrm>
                <a:off x="5727" y="4649"/>
                <a:ext cx="22" cy="22"/>
              </a:xfrm>
              <a:custGeom>
                <a:avLst/>
                <a:gdLst>
                  <a:gd name="T0" fmla="*/ 83 w 110"/>
                  <a:gd name="T1" fmla="*/ 0 h 109"/>
                  <a:gd name="T2" fmla="*/ 42 w 110"/>
                  <a:gd name="T3" fmla="*/ 42 h 109"/>
                  <a:gd name="T4" fmla="*/ 0 w 110"/>
                  <a:gd name="T5" fmla="*/ 83 h 109"/>
                  <a:gd name="T6" fmla="*/ 27 w 110"/>
                  <a:gd name="T7" fmla="*/ 109 h 109"/>
                  <a:gd name="T8" fmla="*/ 68 w 110"/>
                  <a:gd name="T9" fmla="*/ 68 h 109"/>
                  <a:gd name="T10" fmla="*/ 110 w 110"/>
                  <a:gd name="T11" fmla="*/ 27 h 109"/>
                  <a:gd name="T12" fmla="*/ 83 w 110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27" y="109"/>
                    </a:lnTo>
                    <a:lnTo>
                      <a:pt x="68" y="68"/>
                    </a:lnTo>
                    <a:lnTo>
                      <a:pt x="110" y="27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8" name="Freeform 2036"/>
              <p:cNvSpPr>
                <a:spLocks/>
              </p:cNvSpPr>
              <p:nvPr/>
            </p:nvSpPr>
            <p:spPr bwMode="auto">
              <a:xfrm>
                <a:off x="5727" y="4649"/>
                <a:ext cx="22" cy="22"/>
              </a:xfrm>
              <a:custGeom>
                <a:avLst/>
                <a:gdLst>
                  <a:gd name="T0" fmla="*/ 83 w 110"/>
                  <a:gd name="T1" fmla="*/ 0 h 109"/>
                  <a:gd name="T2" fmla="*/ 42 w 110"/>
                  <a:gd name="T3" fmla="*/ 42 h 109"/>
                  <a:gd name="T4" fmla="*/ 0 w 110"/>
                  <a:gd name="T5" fmla="*/ 83 h 109"/>
                  <a:gd name="T6" fmla="*/ 27 w 110"/>
                  <a:gd name="T7" fmla="*/ 109 h 109"/>
                  <a:gd name="T8" fmla="*/ 68 w 110"/>
                  <a:gd name="T9" fmla="*/ 68 h 109"/>
                  <a:gd name="T10" fmla="*/ 110 w 110"/>
                  <a:gd name="T11" fmla="*/ 27 h 109"/>
                  <a:gd name="T12" fmla="*/ 83 w 110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09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27" y="109"/>
                    </a:lnTo>
                    <a:lnTo>
                      <a:pt x="68" y="68"/>
                    </a:lnTo>
                    <a:lnTo>
                      <a:pt x="110" y="27"/>
                    </a:lnTo>
                    <a:lnTo>
                      <a:pt x="8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9" name="Freeform 2037"/>
              <p:cNvSpPr>
                <a:spLocks/>
              </p:cNvSpPr>
              <p:nvPr/>
            </p:nvSpPr>
            <p:spPr bwMode="auto">
              <a:xfrm>
                <a:off x="5733" y="4663"/>
                <a:ext cx="8" cy="9"/>
              </a:xfrm>
              <a:custGeom>
                <a:avLst/>
                <a:gdLst>
                  <a:gd name="T0" fmla="*/ 41 w 41"/>
                  <a:gd name="T1" fmla="*/ 0 h 45"/>
                  <a:gd name="T2" fmla="*/ 0 w 41"/>
                  <a:gd name="T3" fmla="*/ 41 h 45"/>
                  <a:gd name="T4" fmla="*/ 3 w 41"/>
                  <a:gd name="T5" fmla="*/ 45 h 45"/>
                  <a:gd name="T6" fmla="*/ 41 w 4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41" y="0"/>
                    </a:moveTo>
                    <a:lnTo>
                      <a:pt x="0" y="41"/>
                    </a:lnTo>
                    <a:lnTo>
                      <a:pt x="3" y="45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0" name="Line 2038"/>
              <p:cNvSpPr>
                <a:spLocks noChangeShapeType="1"/>
              </p:cNvSpPr>
              <p:nvPr/>
            </p:nvSpPr>
            <p:spPr bwMode="auto">
              <a:xfrm>
                <a:off x="5733" y="4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1" name="Freeform 2039"/>
              <p:cNvSpPr>
                <a:spLocks/>
              </p:cNvSpPr>
              <p:nvPr/>
            </p:nvSpPr>
            <p:spPr bwMode="auto">
              <a:xfrm>
                <a:off x="5733" y="4654"/>
                <a:ext cx="21" cy="23"/>
              </a:xfrm>
              <a:custGeom>
                <a:avLst/>
                <a:gdLst>
                  <a:gd name="T0" fmla="*/ 76 w 105"/>
                  <a:gd name="T1" fmla="*/ 0 h 114"/>
                  <a:gd name="T2" fmla="*/ 38 w 105"/>
                  <a:gd name="T3" fmla="*/ 45 h 114"/>
                  <a:gd name="T4" fmla="*/ 0 w 105"/>
                  <a:gd name="T5" fmla="*/ 90 h 114"/>
                  <a:gd name="T6" fmla="*/ 29 w 105"/>
                  <a:gd name="T7" fmla="*/ 114 h 114"/>
                  <a:gd name="T8" fmla="*/ 67 w 105"/>
                  <a:gd name="T9" fmla="*/ 69 h 114"/>
                  <a:gd name="T10" fmla="*/ 105 w 105"/>
                  <a:gd name="T11" fmla="*/ 24 h 114"/>
                  <a:gd name="T12" fmla="*/ 76 w 105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76" y="0"/>
                    </a:moveTo>
                    <a:lnTo>
                      <a:pt x="38" y="45"/>
                    </a:lnTo>
                    <a:lnTo>
                      <a:pt x="0" y="90"/>
                    </a:lnTo>
                    <a:lnTo>
                      <a:pt x="29" y="114"/>
                    </a:lnTo>
                    <a:lnTo>
                      <a:pt x="67" y="69"/>
                    </a:lnTo>
                    <a:lnTo>
                      <a:pt x="105" y="24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2" name="Freeform 2040"/>
              <p:cNvSpPr>
                <a:spLocks/>
              </p:cNvSpPr>
              <p:nvPr/>
            </p:nvSpPr>
            <p:spPr bwMode="auto">
              <a:xfrm>
                <a:off x="5733" y="4654"/>
                <a:ext cx="21" cy="23"/>
              </a:xfrm>
              <a:custGeom>
                <a:avLst/>
                <a:gdLst>
                  <a:gd name="T0" fmla="*/ 76 w 105"/>
                  <a:gd name="T1" fmla="*/ 0 h 114"/>
                  <a:gd name="T2" fmla="*/ 38 w 105"/>
                  <a:gd name="T3" fmla="*/ 45 h 114"/>
                  <a:gd name="T4" fmla="*/ 0 w 105"/>
                  <a:gd name="T5" fmla="*/ 90 h 114"/>
                  <a:gd name="T6" fmla="*/ 29 w 105"/>
                  <a:gd name="T7" fmla="*/ 114 h 114"/>
                  <a:gd name="T8" fmla="*/ 67 w 105"/>
                  <a:gd name="T9" fmla="*/ 69 h 114"/>
                  <a:gd name="T10" fmla="*/ 105 w 105"/>
                  <a:gd name="T11" fmla="*/ 24 h 114"/>
                  <a:gd name="T12" fmla="*/ 76 w 105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76" y="0"/>
                    </a:moveTo>
                    <a:lnTo>
                      <a:pt x="38" y="45"/>
                    </a:lnTo>
                    <a:lnTo>
                      <a:pt x="0" y="90"/>
                    </a:lnTo>
                    <a:lnTo>
                      <a:pt x="29" y="114"/>
                    </a:lnTo>
                    <a:lnTo>
                      <a:pt x="67" y="69"/>
                    </a:lnTo>
                    <a:lnTo>
                      <a:pt x="105" y="24"/>
                    </a:lnTo>
                    <a:lnTo>
                      <a:pt x="7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3" name="Freeform 2041"/>
              <p:cNvSpPr>
                <a:spLocks/>
              </p:cNvSpPr>
              <p:nvPr/>
            </p:nvSpPr>
            <p:spPr bwMode="auto">
              <a:xfrm>
                <a:off x="5739" y="4668"/>
                <a:ext cx="8" cy="9"/>
              </a:xfrm>
              <a:custGeom>
                <a:avLst/>
                <a:gdLst>
                  <a:gd name="T0" fmla="*/ 38 w 38"/>
                  <a:gd name="T1" fmla="*/ 0 h 46"/>
                  <a:gd name="T2" fmla="*/ 0 w 38"/>
                  <a:gd name="T3" fmla="*/ 45 h 46"/>
                  <a:gd name="T4" fmla="*/ 1 w 38"/>
                  <a:gd name="T5" fmla="*/ 46 h 46"/>
                  <a:gd name="T6" fmla="*/ 38 w 38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38" y="0"/>
                    </a:moveTo>
                    <a:lnTo>
                      <a:pt x="0" y="45"/>
                    </a:lnTo>
                    <a:lnTo>
                      <a:pt x="1" y="4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4" name="Line 2042"/>
              <p:cNvSpPr>
                <a:spLocks noChangeShapeType="1"/>
              </p:cNvSpPr>
              <p:nvPr/>
            </p:nvSpPr>
            <p:spPr bwMode="auto">
              <a:xfrm>
                <a:off x="5739" y="46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5" name="Freeform 2043"/>
              <p:cNvSpPr>
                <a:spLocks/>
              </p:cNvSpPr>
              <p:nvPr/>
            </p:nvSpPr>
            <p:spPr bwMode="auto">
              <a:xfrm>
                <a:off x="5739" y="4658"/>
                <a:ext cx="21" cy="24"/>
              </a:xfrm>
              <a:custGeom>
                <a:avLst/>
                <a:gdLst>
                  <a:gd name="T0" fmla="*/ 74 w 104"/>
                  <a:gd name="T1" fmla="*/ 0 h 116"/>
                  <a:gd name="T2" fmla="*/ 37 w 104"/>
                  <a:gd name="T3" fmla="*/ 46 h 116"/>
                  <a:gd name="T4" fmla="*/ 0 w 104"/>
                  <a:gd name="T5" fmla="*/ 92 h 116"/>
                  <a:gd name="T6" fmla="*/ 30 w 104"/>
                  <a:gd name="T7" fmla="*/ 116 h 116"/>
                  <a:gd name="T8" fmla="*/ 67 w 104"/>
                  <a:gd name="T9" fmla="*/ 70 h 116"/>
                  <a:gd name="T10" fmla="*/ 104 w 104"/>
                  <a:gd name="T11" fmla="*/ 24 h 116"/>
                  <a:gd name="T12" fmla="*/ 74 w 104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6">
                    <a:moveTo>
                      <a:pt x="74" y="0"/>
                    </a:moveTo>
                    <a:lnTo>
                      <a:pt x="37" y="46"/>
                    </a:lnTo>
                    <a:lnTo>
                      <a:pt x="0" y="92"/>
                    </a:lnTo>
                    <a:lnTo>
                      <a:pt x="30" y="116"/>
                    </a:lnTo>
                    <a:lnTo>
                      <a:pt x="67" y="70"/>
                    </a:lnTo>
                    <a:lnTo>
                      <a:pt x="104" y="2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6" name="Freeform 2044"/>
              <p:cNvSpPr>
                <a:spLocks/>
              </p:cNvSpPr>
              <p:nvPr/>
            </p:nvSpPr>
            <p:spPr bwMode="auto">
              <a:xfrm>
                <a:off x="5739" y="4658"/>
                <a:ext cx="21" cy="24"/>
              </a:xfrm>
              <a:custGeom>
                <a:avLst/>
                <a:gdLst>
                  <a:gd name="T0" fmla="*/ 74 w 104"/>
                  <a:gd name="T1" fmla="*/ 0 h 116"/>
                  <a:gd name="T2" fmla="*/ 37 w 104"/>
                  <a:gd name="T3" fmla="*/ 46 h 116"/>
                  <a:gd name="T4" fmla="*/ 0 w 104"/>
                  <a:gd name="T5" fmla="*/ 92 h 116"/>
                  <a:gd name="T6" fmla="*/ 30 w 104"/>
                  <a:gd name="T7" fmla="*/ 116 h 116"/>
                  <a:gd name="T8" fmla="*/ 67 w 104"/>
                  <a:gd name="T9" fmla="*/ 70 h 116"/>
                  <a:gd name="T10" fmla="*/ 104 w 104"/>
                  <a:gd name="T11" fmla="*/ 24 h 116"/>
                  <a:gd name="T12" fmla="*/ 74 w 104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6">
                    <a:moveTo>
                      <a:pt x="74" y="0"/>
                    </a:moveTo>
                    <a:lnTo>
                      <a:pt x="37" y="46"/>
                    </a:lnTo>
                    <a:lnTo>
                      <a:pt x="0" y="92"/>
                    </a:lnTo>
                    <a:lnTo>
                      <a:pt x="30" y="116"/>
                    </a:lnTo>
                    <a:lnTo>
                      <a:pt x="67" y="70"/>
                    </a:lnTo>
                    <a:lnTo>
                      <a:pt x="104" y="24"/>
                    </a:lnTo>
                    <a:lnTo>
                      <a:pt x="7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7" name="Freeform 2045"/>
              <p:cNvSpPr>
                <a:spLocks/>
              </p:cNvSpPr>
              <p:nvPr/>
            </p:nvSpPr>
            <p:spPr bwMode="auto">
              <a:xfrm>
                <a:off x="5745" y="4672"/>
                <a:ext cx="8" cy="10"/>
              </a:xfrm>
              <a:custGeom>
                <a:avLst/>
                <a:gdLst>
                  <a:gd name="T0" fmla="*/ 37 w 37"/>
                  <a:gd name="T1" fmla="*/ 0 h 49"/>
                  <a:gd name="T2" fmla="*/ 0 w 37"/>
                  <a:gd name="T3" fmla="*/ 46 h 49"/>
                  <a:gd name="T4" fmla="*/ 2 w 37"/>
                  <a:gd name="T5" fmla="*/ 49 h 49"/>
                  <a:gd name="T6" fmla="*/ 37 w 37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37" y="0"/>
                    </a:moveTo>
                    <a:lnTo>
                      <a:pt x="0" y="46"/>
                    </a:lnTo>
                    <a:lnTo>
                      <a:pt x="2" y="49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8" name="Line 2046"/>
              <p:cNvSpPr>
                <a:spLocks noChangeShapeType="1"/>
              </p:cNvSpPr>
              <p:nvPr/>
            </p:nvSpPr>
            <p:spPr bwMode="auto">
              <a:xfrm>
                <a:off x="5745" y="4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9" name="Freeform 2047"/>
              <p:cNvSpPr>
                <a:spLocks/>
              </p:cNvSpPr>
              <p:nvPr/>
            </p:nvSpPr>
            <p:spPr bwMode="auto">
              <a:xfrm>
                <a:off x="5746" y="4663"/>
                <a:ext cx="20" cy="23"/>
              </a:xfrm>
              <a:custGeom>
                <a:avLst/>
                <a:gdLst>
                  <a:gd name="T0" fmla="*/ 69 w 100"/>
                  <a:gd name="T1" fmla="*/ 0 h 118"/>
                  <a:gd name="T2" fmla="*/ 35 w 100"/>
                  <a:gd name="T3" fmla="*/ 48 h 118"/>
                  <a:gd name="T4" fmla="*/ 0 w 100"/>
                  <a:gd name="T5" fmla="*/ 97 h 118"/>
                  <a:gd name="T6" fmla="*/ 31 w 100"/>
                  <a:gd name="T7" fmla="*/ 118 h 118"/>
                  <a:gd name="T8" fmla="*/ 66 w 100"/>
                  <a:gd name="T9" fmla="*/ 70 h 118"/>
                  <a:gd name="T10" fmla="*/ 100 w 100"/>
                  <a:gd name="T11" fmla="*/ 22 h 118"/>
                  <a:gd name="T12" fmla="*/ 69 w 10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69" y="0"/>
                    </a:moveTo>
                    <a:lnTo>
                      <a:pt x="35" y="48"/>
                    </a:lnTo>
                    <a:lnTo>
                      <a:pt x="0" y="97"/>
                    </a:lnTo>
                    <a:lnTo>
                      <a:pt x="31" y="118"/>
                    </a:lnTo>
                    <a:lnTo>
                      <a:pt x="66" y="70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0" name="Freeform 2048"/>
              <p:cNvSpPr>
                <a:spLocks/>
              </p:cNvSpPr>
              <p:nvPr/>
            </p:nvSpPr>
            <p:spPr bwMode="auto">
              <a:xfrm>
                <a:off x="5746" y="4663"/>
                <a:ext cx="20" cy="23"/>
              </a:xfrm>
              <a:custGeom>
                <a:avLst/>
                <a:gdLst>
                  <a:gd name="T0" fmla="*/ 69 w 100"/>
                  <a:gd name="T1" fmla="*/ 0 h 118"/>
                  <a:gd name="T2" fmla="*/ 35 w 100"/>
                  <a:gd name="T3" fmla="*/ 48 h 118"/>
                  <a:gd name="T4" fmla="*/ 0 w 100"/>
                  <a:gd name="T5" fmla="*/ 97 h 118"/>
                  <a:gd name="T6" fmla="*/ 31 w 100"/>
                  <a:gd name="T7" fmla="*/ 118 h 118"/>
                  <a:gd name="T8" fmla="*/ 66 w 100"/>
                  <a:gd name="T9" fmla="*/ 70 h 118"/>
                  <a:gd name="T10" fmla="*/ 100 w 100"/>
                  <a:gd name="T11" fmla="*/ 22 h 118"/>
                  <a:gd name="T12" fmla="*/ 69 w 10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69" y="0"/>
                    </a:moveTo>
                    <a:lnTo>
                      <a:pt x="35" y="48"/>
                    </a:lnTo>
                    <a:lnTo>
                      <a:pt x="0" y="97"/>
                    </a:lnTo>
                    <a:lnTo>
                      <a:pt x="31" y="118"/>
                    </a:lnTo>
                    <a:lnTo>
                      <a:pt x="66" y="70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1" name="Freeform 2049"/>
              <p:cNvSpPr>
                <a:spLocks/>
              </p:cNvSpPr>
              <p:nvPr/>
            </p:nvSpPr>
            <p:spPr bwMode="auto">
              <a:xfrm>
                <a:off x="5752" y="4677"/>
                <a:ext cx="7" cy="10"/>
              </a:xfrm>
              <a:custGeom>
                <a:avLst/>
                <a:gdLst>
                  <a:gd name="T0" fmla="*/ 35 w 35"/>
                  <a:gd name="T1" fmla="*/ 0 h 51"/>
                  <a:gd name="T2" fmla="*/ 0 w 35"/>
                  <a:gd name="T3" fmla="*/ 48 h 51"/>
                  <a:gd name="T4" fmla="*/ 4 w 35"/>
                  <a:gd name="T5" fmla="*/ 51 h 51"/>
                  <a:gd name="T6" fmla="*/ 35 w 35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35" y="0"/>
                    </a:moveTo>
                    <a:lnTo>
                      <a:pt x="0" y="48"/>
                    </a:lnTo>
                    <a:lnTo>
                      <a:pt x="4" y="5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2" name="Line 2050"/>
              <p:cNvSpPr>
                <a:spLocks noChangeShapeType="1"/>
              </p:cNvSpPr>
              <p:nvPr/>
            </p:nvSpPr>
            <p:spPr bwMode="auto">
              <a:xfrm>
                <a:off x="5752" y="4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3" name="Freeform 2051"/>
              <p:cNvSpPr>
                <a:spLocks/>
              </p:cNvSpPr>
              <p:nvPr/>
            </p:nvSpPr>
            <p:spPr bwMode="auto">
              <a:xfrm>
                <a:off x="5753" y="4667"/>
                <a:ext cx="19" cy="24"/>
              </a:xfrm>
              <a:custGeom>
                <a:avLst/>
                <a:gdLst>
                  <a:gd name="T0" fmla="*/ 62 w 94"/>
                  <a:gd name="T1" fmla="*/ 0 h 120"/>
                  <a:gd name="T2" fmla="*/ 31 w 94"/>
                  <a:gd name="T3" fmla="*/ 50 h 120"/>
                  <a:gd name="T4" fmla="*/ 0 w 94"/>
                  <a:gd name="T5" fmla="*/ 101 h 120"/>
                  <a:gd name="T6" fmla="*/ 32 w 94"/>
                  <a:gd name="T7" fmla="*/ 120 h 120"/>
                  <a:gd name="T8" fmla="*/ 63 w 94"/>
                  <a:gd name="T9" fmla="*/ 70 h 120"/>
                  <a:gd name="T10" fmla="*/ 94 w 94"/>
                  <a:gd name="T11" fmla="*/ 19 h 120"/>
                  <a:gd name="T12" fmla="*/ 62 w 9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62" y="0"/>
                    </a:move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4" name="Freeform 2052"/>
              <p:cNvSpPr>
                <a:spLocks/>
              </p:cNvSpPr>
              <p:nvPr/>
            </p:nvSpPr>
            <p:spPr bwMode="auto">
              <a:xfrm>
                <a:off x="5753" y="4667"/>
                <a:ext cx="19" cy="24"/>
              </a:xfrm>
              <a:custGeom>
                <a:avLst/>
                <a:gdLst>
                  <a:gd name="T0" fmla="*/ 62 w 94"/>
                  <a:gd name="T1" fmla="*/ 0 h 120"/>
                  <a:gd name="T2" fmla="*/ 31 w 94"/>
                  <a:gd name="T3" fmla="*/ 50 h 120"/>
                  <a:gd name="T4" fmla="*/ 0 w 94"/>
                  <a:gd name="T5" fmla="*/ 101 h 120"/>
                  <a:gd name="T6" fmla="*/ 32 w 94"/>
                  <a:gd name="T7" fmla="*/ 120 h 120"/>
                  <a:gd name="T8" fmla="*/ 63 w 94"/>
                  <a:gd name="T9" fmla="*/ 70 h 120"/>
                  <a:gd name="T10" fmla="*/ 94 w 94"/>
                  <a:gd name="T11" fmla="*/ 19 h 120"/>
                  <a:gd name="T12" fmla="*/ 62 w 9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62" y="0"/>
                    </a:move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5" name="Freeform 2053"/>
              <p:cNvSpPr>
                <a:spLocks/>
              </p:cNvSpPr>
              <p:nvPr/>
            </p:nvSpPr>
            <p:spPr bwMode="auto">
              <a:xfrm>
                <a:off x="5759" y="4681"/>
                <a:ext cx="6" cy="10"/>
              </a:xfrm>
              <a:custGeom>
                <a:avLst/>
                <a:gdLst>
                  <a:gd name="T0" fmla="*/ 31 w 31"/>
                  <a:gd name="T1" fmla="*/ 0 h 51"/>
                  <a:gd name="T2" fmla="*/ 0 w 31"/>
                  <a:gd name="T3" fmla="*/ 50 h 51"/>
                  <a:gd name="T4" fmla="*/ 2 w 31"/>
                  <a:gd name="T5" fmla="*/ 51 h 51"/>
                  <a:gd name="T6" fmla="*/ 31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31" y="0"/>
                    </a:moveTo>
                    <a:lnTo>
                      <a:pt x="0" y="50"/>
                    </a:lnTo>
                    <a:lnTo>
                      <a:pt x="2" y="5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6" name="Line 2054"/>
              <p:cNvSpPr>
                <a:spLocks noChangeShapeType="1"/>
              </p:cNvSpPr>
              <p:nvPr/>
            </p:nvSpPr>
            <p:spPr bwMode="auto">
              <a:xfrm>
                <a:off x="5759" y="4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7" name="Freeform 2055"/>
              <p:cNvSpPr>
                <a:spLocks/>
              </p:cNvSpPr>
              <p:nvPr/>
            </p:nvSpPr>
            <p:spPr bwMode="auto">
              <a:xfrm>
                <a:off x="5760" y="4670"/>
                <a:ext cx="18" cy="25"/>
              </a:xfrm>
              <a:custGeom>
                <a:avLst/>
                <a:gdLst>
                  <a:gd name="T0" fmla="*/ 58 w 91"/>
                  <a:gd name="T1" fmla="*/ 0 h 122"/>
                  <a:gd name="T2" fmla="*/ 29 w 91"/>
                  <a:gd name="T3" fmla="*/ 52 h 122"/>
                  <a:gd name="T4" fmla="*/ 0 w 91"/>
                  <a:gd name="T5" fmla="*/ 103 h 122"/>
                  <a:gd name="T6" fmla="*/ 34 w 91"/>
                  <a:gd name="T7" fmla="*/ 122 h 122"/>
                  <a:gd name="T8" fmla="*/ 62 w 91"/>
                  <a:gd name="T9" fmla="*/ 70 h 122"/>
                  <a:gd name="T10" fmla="*/ 91 w 91"/>
                  <a:gd name="T11" fmla="*/ 18 h 122"/>
                  <a:gd name="T12" fmla="*/ 58 w 91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58" y="0"/>
                    </a:moveTo>
                    <a:lnTo>
                      <a:pt x="29" y="52"/>
                    </a:lnTo>
                    <a:lnTo>
                      <a:pt x="0" y="103"/>
                    </a:lnTo>
                    <a:lnTo>
                      <a:pt x="34" y="122"/>
                    </a:lnTo>
                    <a:lnTo>
                      <a:pt x="62" y="70"/>
                    </a:lnTo>
                    <a:lnTo>
                      <a:pt x="91" y="1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8" name="Freeform 2056"/>
              <p:cNvSpPr>
                <a:spLocks/>
              </p:cNvSpPr>
              <p:nvPr/>
            </p:nvSpPr>
            <p:spPr bwMode="auto">
              <a:xfrm>
                <a:off x="5760" y="4670"/>
                <a:ext cx="18" cy="25"/>
              </a:xfrm>
              <a:custGeom>
                <a:avLst/>
                <a:gdLst>
                  <a:gd name="T0" fmla="*/ 58 w 91"/>
                  <a:gd name="T1" fmla="*/ 0 h 122"/>
                  <a:gd name="T2" fmla="*/ 29 w 91"/>
                  <a:gd name="T3" fmla="*/ 52 h 122"/>
                  <a:gd name="T4" fmla="*/ 0 w 91"/>
                  <a:gd name="T5" fmla="*/ 103 h 122"/>
                  <a:gd name="T6" fmla="*/ 34 w 91"/>
                  <a:gd name="T7" fmla="*/ 122 h 122"/>
                  <a:gd name="T8" fmla="*/ 62 w 91"/>
                  <a:gd name="T9" fmla="*/ 70 h 122"/>
                  <a:gd name="T10" fmla="*/ 91 w 91"/>
                  <a:gd name="T11" fmla="*/ 18 h 122"/>
                  <a:gd name="T12" fmla="*/ 58 w 91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58" y="0"/>
                    </a:moveTo>
                    <a:lnTo>
                      <a:pt x="29" y="52"/>
                    </a:lnTo>
                    <a:lnTo>
                      <a:pt x="0" y="103"/>
                    </a:lnTo>
                    <a:lnTo>
                      <a:pt x="34" y="122"/>
                    </a:lnTo>
                    <a:lnTo>
                      <a:pt x="62" y="70"/>
                    </a:lnTo>
                    <a:lnTo>
                      <a:pt x="91" y="18"/>
                    </a:lnTo>
                    <a:lnTo>
                      <a:pt x="5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9" name="Freeform 2057"/>
              <p:cNvSpPr>
                <a:spLocks/>
              </p:cNvSpPr>
              <p:nvPr/>
            </p:nvSpPr>
            <p:spPr bwMode="auto">
              <a:xfrm>
                <a:off x="5766" y="4684"/>
                <a:ext cx="6" cy="11"/>
              </a:xfrm>
              <a:custGeom>
                <a:avLst/>
                <a:gdLst>
                  <a:gd name="T0" fmla="*/ 28 w 28"/>
                  <a:gd name="T1" fmla="*/ 0 h 53"/>
                  <a:gd name="T2" fmla="*/ 0 w 28"/>
                  <a:gd name="T3" fmla="*/ 52 h 53"/>
                  <a:gd name="T4" fmla="*/ 1 w 28"/>
                  <a:gd name="T5" fmla="*/ 53 h 53"/>
                  <a:gd name="T6" fmla="*/ 28 w 28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28" y="0"/>
                    </a:moveTo>
                    <a:lnTo>
                      <a:pt x="0" y="52"/>
                    </a:lnTo>
                    <a:lnTo>
                      <a:pt x="1" y="5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0" name="Line 2058"/>
              <p:cNvSpPr>
                <a:spLocks noChangeShapeType="1"/>
              </p:cNvSpPr>
              <p:nvPr/>
            </p:nvSpPr>
            <p:spPr bwMode="auto">
              <a:xfrm>
                <a:off x="5766" y="4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1" name="Freeform 2059"/>
              <p:cNvSpPr>
                <a:spLocks/>
              </p:cNvSpPr>
              <p:nvPr/>
            </p:nvSpPr>
            <p:spPr bwMode="auto">
              <a:xfrm>
                <a:off x="5767" y="4674"/>
                <a:ext cx="17" cy="24"/>
              </a:xfrm>
              <a:custGeom>
                <a:avLst/>
                <a:gdLst>
                  <a:gd name="T0" fmla="*/ 55 w 88"/>
                  <a:gd name="T1" fmla="*/ 0 h 123"/>
                  <a:gd name="T2" fmla="*/ 27 w 88"/>
                  <a:gd name="T3" fmla="*/ 53 h 123"/>
                  <a:gd name="T4" fmla="*/ 0 w 88"/>
                  <a:gd name="T5" fmla="*/ 106 h 123"/>
                  <a:gd name="T6" fmla="*/ 33 w 88"/>
                  <a:gd name="T7" fmla="*/ 123 h 123"/>
                  <a:gd name="T8" fmla="*/ 61 w 88"/>
                  <a:gd name="T9" fmla="*/ 70 h 123"/>
                  <a:gd name="T10" fmla="*/ 88 w 88"/>
                  <a:gd name="T11" fmla="*/ 17 h 123"/>
                  <a:gd name="T12" fmla="*/ 55 w 88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55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33" y="123"/>
                    </a:lnTo>
                    <a:lnTo>
                      <a:pt x="61" y="70"/>
                    </a:lnTo>
                    <a:lnTo>
                      <a:pt x="88" y="17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2" name="Freeform 2060"/>
              <p:cNvSpPr>
                <a:spLocks/>
              </p:cNvSpPr>
              <p:nvPr/>
            </p:nvSpPr>
            <p:spPr bwMode="auto">
              <a:xfrm>
                <a:off x="5767" y="4674"/>
                <a:ext cx="17" cy="24"/>
              </a:xfrm>
              <a:custGeom>
                <a:avLst/>
                <a:gdLst>
                  <a:gd name="T0" fmla="*/ 55 w 88"/>
                  <a:gd name="T1" fmla="*/ 0 h 123"/>
                  <a:gd name="T2" fmla="*/ 27 w 88"/>
                  <a:gd name="T3" fmla="*/ 53 h 123"/>
                  <a:gd name="T4" fmla="*/ 0 w 88"/>
                  <a:gd name="T5" fmla="*/ 106 h 123"/>
                  <a:gd name="T6" fmla="*/ 33 w 88"/>
                  <a:gd name="T7" fmla="*/ 123 h 123"/>
                  <a:gd name="T8" fmla="*/ 61 w 88"/>
                  <a:gd name="T9" fmla="*/ 70 h 123"/>
                  <a:gd name="T10" fmla="*/ 88 w 88"/>
                  <a:gd name="T11" fmla="*/ 17 h 123"/>
                  <a:gd name="T12" fmla="*/ 55 w 88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55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33" y="123"/>
                    </a:lnTo>
                    <a:lnTo>
                      <a:pt x="61" y="70"/>
                    </a:lnTo>
                    <a:lnTo>
                      <a:pt x="88" y="17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3" name="Freeform 2061"/>
              <p:cNvSpPr>
                <a:spLocks/>
              </p:cNvSpPr>
              <p:nvPr/>
            </p:nvSpPr>
            <p:spPr bwMode="auto">
              <a:xfrm>
                <a:off x="5773" y="4688"/>
                <a:ext cx="6" cy="11"/>
              </a:xfrm>
              <a:custGeom>
                <a:avLst/>
                <a:gdLst>
                  <a:gd name="T0" fmla="*/ 28 w 28"/>
                  <a:gd name="T1" fmla="*/ 0 h 54"/>
                  <a:gd name="T2" fmla="*/ 0 w 28"/>
                  <a:gd name="T3" fmla="*/ 53 h 54"/>
                  <a:gd name="T4" fmla="*/ 3 w 28"/>
                  <a:gd name="T5" fmla="*/ 54 h 54"/>
                  <a:gd name="T6" fmla="*/ 28 w 28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0"/>
                    </a:moveTo>
                    <a:lnTo>
                      <a:pt x="0" y="53"/>
                    </a:lnTo>
                    <a:lnTo>
                      <a:pt x="3" y="5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4" name="Line 2062"/>
              <p:cNvSpPr>
                <a:spLocks noChangeShapeType="1"/>
              </p:cNvSpPr>
              <p:nvPr/>
            </p:nvSpPr>
            <p:spPr bwMode="auto">
              <a:xfrm>
                <a:off x="5773" y="4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" name="Freeform 2063"/>
              <p:cNvSpPr>
                <a:spLocks/>
              </p:cNvSpPr>
              <p:nvPr/>
            </p:nvSpPr>
            <p:spPr bwMode="auto">
              <a:xfrm>
                <a:off x="5774" y="4677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59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59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6" name="Freeform 2064"/>
              <p:cNvSpPr>
                <a:spLocks/>
              </p:cNvSpPr>
              <p:nvPr/>
            </p:nvSpPr>
            <p:spPr bwMode="auto">
              <a:xfrm>
                <a:off x="5774" y="4677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59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59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7" name="Freeform 2065"/>
              <p:cNvSpPr>
                <a:spLocks/>
              </p:cNvSpPr>
              <p:nvPr/>
            </p:nvSpPr>
            <p:spPr bwMode="auto">
              <a:xfrm>
                <a:off x="5781" y="4691"/>
                <a:ext cx="5" cy="11"/>
              </a:xfrm>
              <a:custGeom>
                <a:avLst/>
                <a:gdLst>
                  <a:gd name="T0" fmla="*/ 25 w 25"/>
                  <a:gd name="T1" fmla="*/ 0 h 57"/>
                  <a:gd name="T2" fmla="*/ 0 w 25"/>
                  <a:gd name="T3" fmla="*/ 54 h 57"/>
                  <a:gd name="T4" fmla="*/ 6 w 25"/>
                  <a:gd name="T5" fmla="*/ 57 h 57"/>
                  <a:gd name="T6" fmla="*/ 25 w 2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7">
                    <a:moveTo>
                      <a:pt x="25" y="0"/>
                    </a:moveTo>
                    <a:lnTo>
                      <a:pt x="0" y="54"/>
                    </a:lnTo>
                    <a:lnTo>
                      <a:pt x="6" y="57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8" name="Line 2066"/>
              <p:cNvSpPr>
                <a:spLocks noChangeShapeType="1"/>
              </p:cNvSpPr>
              <p:nvPr/>
            </p:nvSpPr>
            <p:spPr bwMode="auto">
              <a:xfrm>
                <a:off x="5781" y="4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9" name="Freeform 2067"/>
              <p:cNvSpPr>
                <a:spLocks/>
              </p:cNvSpPr>
              <p:nvPr/>
            </p:nvSpPr>
            <p:spPr bwMode="auto">
              <a:xfrm>
                <a:off x="5782" y="4680"/>
                <a:ext cx="15" cy="25"/>
              </a:xfrm>
              <a:custGeom>
                <a:avLst/>
                <a:gdLst>
                  <a:gd name="T0" fmla="*/ 39 w 74"/>
                  <a:gd name="T1" fmla="*/ 0 h 125"/>
                  <a:gd name="T2" fmla="*/ 19 w 74"/>
                  <a:gd name="T3" fmla="*/ 56 h 125"/>
                  <a:gd name="T4" fmla="*/ 0 w 74"/>
                  <a:gd name="T5" fmla="*/ 113 h 125"/>
                  <a:gd name="T6" fmla="*/ 35 w 74"/>
                  <a:gd name="T7" fmla="*/ 125 h 125"/>
                  <a:gd name="T8" fmla="*/ 55 w 74"/>
                  <a:gd name="T9" fmla="*/ 69 h 125"/>
                  <a:gd name="T10" fmla="*/ 74 w 74"/>
                  <a:gd name="T11" fmla="*/ 13 h 125"/>
                  <a:gd name="T12" fmla="*/ 39 w 74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9" y="0"/>
                    </a:moveTo>
                    <a:lnTo>
                      <a:pt x="19" y="56"/>
                    </a:lnTo>
                    <a:lnTo>
                      <a:pt x="0" y="113"/>
                    </a:lnTo>
                    <a:lnTo>
                      <a:pt x="35" y="125"/>
                    </a:lnTo>
                    <a:lnTo>
                      <a:pt x="55" y="69"/>
                    </a:lnTo>
                    <a:lnTo>
                      <a:pt x="74" y="1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0" name="Freeform 2068"/>
              <p:cNvSpPr>
                <a:spLocks/>
              </p:cNvSpPr>
              <p:nvPr/>
            </p:nvSpPr>
            <p:spPr bwMode="auto">
              <a:xfrm>
                <a:off x="5782" y="4680"/>
                <a:ext cx="15" cy="25"/>
              </a:xfrm>
              <a:custGeom>
                <a:avLst/>
                <a:gdLst>
                  <a:gd name="T0" fmla="*/ 39 w 74"/>
                  <a:gd name="T1" fmla="*/ 0 h 125"/>
                  <a:gd name="T2" fmla="*/ 19 w 74"/>
                  <a:gd name="T3" fmla="*/ 56 h 125"/>
                  <a:gd name="T4" fmla="*/ 0 w 74"/>
                  <a:gd name="T5" fmla="*/ 113 h 125"/>
                  <a:gd name="T6" fmla="*/ 35 w 74"/>
                  <a:gd name="T7" fmla="*/ 125 h 125"/>
                  <a:gd name="T8" fmla="*/ 55 w 74"/>
                  <a:gd name="T9" fmla="*/ 69 h 125"/>
                  <a:gd name="T10" fmla="*/ 74 w 74"/>
                  <a:gd name="T11" fmla="*/ 13 h 125"/>
                  <a:gd name="T12" fmla="*/ 39 w 74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9" y="0"/>
                    </a:moveTo>
                    <a:lnTo>
                      <a:pt x="19" y="56"/>
                    </a:lnTo>
                    <a:lnTo>
                      <a:pt x="0" y="113"/>
                    </a:lnTo>
                    <a:lnTo>
                      <a:pt x="35" y="125"/>
                    </a:lnTo>
                    <a:lnTo>
                      <a:pt x="55" y="69"/>
                    </a:lnTo>
                    <a:lnTo>
                      <a:pt x="74" y="13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1" name="Freeform 2069"/>
              <p:cNvSpPr>
                <a:spLocks/>
              </p:cNvSpPr>
              <p:nvPr/>
            </p:nvSpPr>
            <p:spPr bwMode="auto">
              <a:xfrm>
                <a:off x="5789" y="4682"/>
                <a:ext cx="15" cy="25"/>
              </a:xfrm>
              <a:custGeom>
                <a:avLst/>
                <a:gdLst>
                  <a:gd name="T0" fmla="*/ 39 w 75"/>
                  <a:gd name="T1" fmla="*/ 0 h 125"/>
                  <a:gd name="T2" fmla="*/ 20 w 75"/>
                  <a:gd name="T3" fmla="*/ 56 h 125"/>
                  <a:gd name="T4" fmla="*/ 0 w 75"/>
                  <a:gd name="T5" fmla="*/ 112 h 125"/>
                  <a:gd name="T6" fmla="*/ 36 w 75"/>
                  <a:gd name="T7" fmla="*/ 125 h 125"/>
                  <a:gd name="T8" fmla="*/ 56 w 75"/>
                  <a:gd name="T9" fmla="*/ 69 h 125"/>
                  <a:gd name="T10" fmla="*/ 75 w 75"/>
                  <a:gd name="T11" fmla="*/ 12 h 125"/>
                  <a:gd name="T12" fmla="*/ 39 w 75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9" y="0"/>
                    </a:moveTo>
                    <a:lnTo>
                      <a:pt x="20" y="56"/>
                    </a:lnTo>
                    <a:lnTo>
                      <a:pt x="0" y="112"/>
                    </a:lnTo>
                    <a:lnTo>
                      <a:pt x="36" y="125"/>
                    </a:lnTo>
                    <a:lnTo>
                      <a:pt x="56" y="69"/>
                    </a:lnTo>
                    <a:lnTo>
                      <a:pt x="75" y="1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2" name="Freeform 2070"/>
              <p:cNvSpPr>
                <a:spLocks/>
              </p:cNvSpPr>
              <p:nvPr/>
            </p:nvSpPr>
            <p:spPr bwMode="auto">
              <a:xfrm>
                <a:off x="5789" y="4682"/>
                <a:ext cx="15" cy="25"/>
              </a:xfrm>
              <a:custGeom>
                <a:avLst/>
                <a:gdLst>
                  <a:gd name="T0" fmla="*/ 39 w 75"/>
                  <a:gd name="T1" fmla="*/ 0 h 125"/>
                  <a:gd name="T2" fmla="*/ 20 w 75"/>
                  <a:gd name="T3" fmla="*/ 56 h 125"/>
                  <a:gd name="T4" fmla="*/ 0 w 75"/>
                  <a:gd name="T5" fmla="*/ 112 h 125"/>
                  <a:gd name="T6" fmla="*/ 36 w 75"/>
                  <a:gd name="T7" fmla="*/ 125 h 125"/>
                  <a:gd name="T8" fmla="*/ 56 w 75"/>
                  <a:gd name="T9" fmla="*/ 69 h 125"/>
                  <a:gd name="T10" fmla="*/ 75 w 75"/>
                  <a:gd name="T11" fmla="*/ 12 h 125"/>
                  <a:gd name="T12" fmla="*/ 39 w 75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9" y="0"/>
                    </a:moveTo>
                    <a:lnTo>
                      <a:pt x="20" y="56"/>
                    </a:lnTo>
                    <a:lnTo>
                      <a:pt x="0" y="112"/>
                    </a:lnTo>
                    <a:lnTo>
                      <a:pt x="36" y="125"/>
                    </a:lnTo>
                    <a:lnTo>
                      <a:pt x="56" y="69"/>
                    </a:lnTo>
                    <a:lnTo>
                      <a:pt x="75" y="12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3" name="Freeform 2071"/>
              <p:cNvSpPr>
                <a:spLocks/>
              </p:cNvSpPr>
              <p:nvPr/>
            </p:nvSpPr>
            <p:spPr bwMode="auto">
              <a:xfrm>
                <a:off x="5796" y="4696"/>
                <a:ext cx="4" cy="12"/>
              </a:xfrm>
              <a:custGeom>
                <a:avLst/>
                <a:gdLst>
                  <a:gd name="T0" fmla="*/ 20 w 20"/>
                  <a:gd name="T1" fmla="*/ 0 h 57"/>
                  <a:gd name="T2" fmla="*/ 0 w 20"/>
                  <a:gd name="T3" fmla="*/ 56 h 57"/>
                  <a:gd name="T4" fmla="*/ 3 w 20"/>
                  <a:gd name="T5" fmla="*/ 57 h 57"/>
                  <a:gd name="T6" fmla="*/ 20 w 20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20" y="0"/>
                    </a:moveTo>
                    <a:lnTo>
                      <a:pt x="0" y="56"/>
                    </a:lnTo>
                    <a:lnTo>
                      <a:pt x="3" y="5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4" name="Line 2072"/>
              <p:cNvSpPr>
                <a:spLocks noChangeShapeType="1"/>
              </p:cNvSpPr>
              <p:nvPr/>
            </p:nvSpPr>
            <p:spPr bwMode="auto">
              <a:xfrm>
                <a:off x="5796" y="4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5" name="Freeform 2073"/>
              <p:cNvSpPr>
                <a:spLocks/>
              </p:cNvSpPr>
              <p:nvPr/>
            </p:nvSpPr>
            <p:spPr bwMode="auto">
              <a:xfrm>
                <a:off x="5797" y="4685"/>
                <a:ext cx="13" cy="25"/>
              </a:xfrm>
              <a:custGeom>
                <a:avLst/>
                <a:gdLst>
                  <a:gd name="T0" fmla="*/ 33 w 69"/>
                  <a:gd name="T1" fmla="*/ 0 h 126"/>
                  <a:gd name="T2" fmla="*/ 17 w 69"/>
                  <a:gd name="T3" fmla="*/ 58 h 126"/>
                  <a:gd name="T4" fmla="*/ 0 w 69"/>
                  <a:gd name="T5" fmla="*/ 115 h 126"/>
                  <a:gd name="T6" fmla="*/ 37 w 69"/>
                  <a:gd name="T7" fmla="*/ 126 h 126"/>
                  <a:gd name="T8" fmla="*/ 53 w 69"/>
                  <a:gd name="T9" fmla="*/ 68 h 126"/>
                  <a:gd name="T10" fmla="*/ 69 w 69"/>
                  <a:gd name="T11" fmla="*/ 11 h 126"/>
                  <a:gd name="T12" fmla="*/ 33 w 69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3" y="0"/>
                    </a:moveTo>
                    <a:lnTo>
                      <a:pt x="17" y="58"/>
                    </a:lnTo>
                    <a:lnTo>
                      <a:pt x="0" y="115"/>
                    </a:lnTo>
                    <a:lnTo>
                      <a:pt x="37" y="126"/>
                    </a:lnTo>
                    <a:lnTo>
                      <a:pt x="53" y="68"/>
                    </a:lnTo>
                    <a:lnTo>
                      <a:pt x="69" y="1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6" name="Freeform 2074"/>
              <p:cNvSpPr>
                <a:spLocks/>
              </p:cNvSpPr>
              <p:nvPr/>
            </p:nvSpPr>
            <p:spPr bwMode="auto">
              <a:xfrm>
                <a:off x="5797" y="4685"/>
                <a:ext cx="13" cy="25"/>
              </a:xfrm>
              <a:custGeom>
                <a:avLst/>
                <a:gdLst>
                  <a:gd name="T0" fmla="*/ 33 w 69"/>
                  <a:gd name="T1" fmla="*/ 0 h 126"/>
                  <a:gd name="T2" fmla="*/ 17 w 69"/>
                  <a:gd name="T3" fmla="*/ 58 h 126"/>
                  <a:gd name="T4" fmla="*/ 0 w 69"/>
                  <a:gd name="T5" fmla="*/ 115 h 126"/>
                  <a:gd name="T6" fmla="*/ 37 w 69"/>
                  <a:gd name="T7" fmla="*/ 126 h 126"/>
                  <a:gd name="T8" fmla="*/ 53 w 69"/>
                  <a:gd name="T9" fmla="*/ 68 h 126"/>
                  <a:gd name="T10" fmla="*/ 69 w 69"/>
                  <a:gd name="T11" fmla="*/ 11 h 126"/>
                  <a:gd name="T12" fmla="*/ 33 w 69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3" y="0"/>
                    </a:moveTo>
                    <a:lnTo>
                      <a:pt x="17" y="58"/>
                    </a:lnTo>
                    <a:lnTo>
                      <a:pt x="0" y="115"/>
                    </a:lnTo>
                    <a:lnTo>
                      <a:pt x="37" y="126"/>
                    </a:lnTo>
                    <a:lnTo>
                      <a:pt x="53" y="68"/>
                    </a:lnTo>
                    <a:lnTo>
                      <a:pt x="69" y="11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7" name="Freeform 2075"/>
              <p:cNvSpPr>
                <a:spLocks/>
              </p:cNvSpPr>
              <p:nvPr/>
            </p:nvSpPr>
            <p:spPr bwMode="auto">
              <a:xfrm>
                <a:off x="5804" y="4698"/>
                <a:ext cx="3" cy="12"/>
              </a:xfrm>
              <a:custGeom>
                <a:avLst/>
                <a:gdLst>
                  <a:gd name="T0" fmla="*/ 16 w 16"/>
                  <a:gd name="T1" fmla="*/ 0 h 58"/>
                  <a:gd name="T2" fmla="*/ 0 w 16"/>
                  <a:gd name="T3" fmla="*/ 58 h 58"/>
                  <a:gd name="T4" fmla="*/ 4 w 16"/>
                  <a:gd name="T5" fmla="*/ 58 h 58"/>
                  <a:gd name="T6" fmla="*/ 16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16" y="0"/>
                    </a:moveTo>
                    <a:lnTo>
                      <a:pt x="0" y="58"/>
                    </a:lnTo>
                    <a:lnTo>
                      <a:pt x="4" y="5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8" name="Line 2076"/>
              <p:cNvSpPr>
                <a:spLocks noChangeShapeType="1"/>
              </p:cNvSpPr>
              <p:nvPr/>
            </p:nvSpPr>
            <p:spPr bwMode="auto">
              <a:xfrm>
                <a:off x="5804" y="4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9" name="Freeform 2077"/>
              <p:cNvSpPr>
                <a:spLocks/>
              </p:cNvSpPr>
              <p:nvPr/>
            </p:nvSpPr>
            <p:spPr bwMode="auto">
              <a:xfrm>
                <a:off x="5805" y="4687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2 w 62"/>
                  <a:gd name="T3" fmla="*/ 57 h 123"/>
                  <a:gd name="T4" fmla="*/ 0 w 62"/>
                  <a:gd name="T5" fmla="*/ 115 h 123"/>
                  <a:gd name="T6" fmla="*/ 37 w 62"/>
                  <a:gd name="T7" fmla="*/ 123 h 123"/>
                  <a:gd name="T8" fmla="*/ 49 w 62"/>
                  <a:gd name="T9" fmla="*/ 65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2" y="57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0" name="Freeform 2078"/>
              <p:cNvSpPr>
                <a:spLocks/>
              </p:cNvSpPr>
              <p:nvPr/>
            </p:nvSpPr>
            <p:spPr bwMode="auto">
              <a:xfrm>
                <a:off x="5805" y="4687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2 w 62"/>
                  <a:gd name="T3" fmla="*/ 57 h 123"/>
                  <a:gd name="T4" fmla="*/ 0 w 62"/>
                  <a:gd name="T5" fmla="*/ 115 h 123"/>
                  <a:gd name="T6" fmla="*/ 37 w 62"/>
                  <a:gd name="T7" fmla="*/ 123 h 123"/>
                  <a:gd name="T8" fmla="*/ 49 w 62"/>
                  <a:gd name="T9" fmla="*/ 65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2" y="57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1" name="Freeform 2079"/>
              <p:cNvSpPr>
                <a:spLocks/>
              </p:cNvSpPr>
              <p:nvPr/>
            </p:nvSpPr>
            <p:spPr bwMode="auto">
              <a:xfrm>
                <a:off x="5812" y="4700"/>
                <a:ext cx="3" cy="12"/>
              </a:xfrm>
              <a:custGeom>
                <a:avLst/>
                <a:gdLst>
                  <a:gd name="T0" fmla="*/ 12 w 12"/>
                  <a:gd name="T1" fmla="*/ 0 h 59"/>
                  <a:gd name="T2" fmla="*/ 0 w 12"/>
                  <a:gd name="T3" fmla="*/ 58 h 59"/>
                  <a:gd name="T4" fmla="*/ 3 w 12"/>
                  <a:gd name="T5" fmla="*/ 59 h 59"/>
                  <a:gd name="T6" fmla="*/ 12 w 12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9">
                    <a:moveTo>
                      <a:pt x="12" y="0"/>
                    </a:moveTo>
                    <a:lnTo>
                      <a:pt x="0" y="58"/>
                    </a:lnTo>
                    <a:lnTo>
                      <a:pt x="3" y="5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2" name="Line 2080"/>
              <p:cNvSpPr>
                <a:spLocks noChangeShapeType="1"/>
              </p:cNvSpPr>
              <p:nvPr/>
            </p:nvSpPr>
            <p:spPr bwMode="auto">
              <a:xfrm>
                <a:off x="5812" y="47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3" name="Freeform 2081"/>
              <p:cNvSpPr>
                <a:spLocks/>
              </p:cNvSpPr>
              <p:nvPr/>
            </p:nvSpPr>
            <p:spPr bwMode="auto">
              <a:xfrm>
                <a:off x="5813" y="4688"/>
                <a:ext cx="11" cy="25"/>
              </a:xfrm>
              <a:custGeom>
                <a:avLst/>
                <a:gdLst>
                  <a:gd name="T0" fmla="*/ 18 w 55"/>
                  <a:gd name="T1" fmla="*/ 0 h 123"/>
                  <a:gd name="T2" fmla="*/ 9 w 55"/>
                  <a:gd name="T3" fmla="*/ 59 h 123"/>
                  <a:gd name="T4" fmla="*/ 0 w 55"/>
                  <a:gd name="T5" fmla="*/ 118 h 123"/>
                  <a:gd name="T6" fmla="*/ 37 w 55"/>
                  <a:gd name="T7" fmla="*/ 123 h 123"/>
                  <a:gd name="T8" fmla="*/ 46 w 55"/>
                  <a:gd name="T9" fmla="*/ 65 h 123"/>
                  <a:gd name="T10" fmla="*/ 55 w 55"/>
                  <a:gd name="T11" fmla="*/ 6 h 123"/>
                  <a:gd name="T12" fmla="*/ 18 w 55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18" y="0"/>
                    </a:moveTo>
                    <a:lnTo>
                      <a:pt x="9" y="59"/>
                    </a:lnTo>
                    <a:lnTo>
                      <a:pt x="0" y="118"/>
                    </a:lnTo>
                    <a:lnTo>
                      <a:pt x="37" y="123"/>
                    </a:lnTo>
                    <a:lnTo>
                      <a:pt x="46" y="65"/>
                    </a:lnTo>
                    <a:lnTo>
                      <a:pt x="55" y="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4" name="Freeform 2082"/>
              <p:cNvSpPr>
                <a:spLocks/>
              </p:cNvSpPr>
              <p:nvPr/>
            </p:nvSpPr>
            <p:spPr bwMode="auto">
              <a:xfrm>
                <a:off x="5813" y="4688"/>
                <a:ext cx="11" cy="25"/>
              </a:xfrm>
              <a:custGeom>
                <a:avLst/>
                <a:gdLst>
                  <a:gd name="T0" fmla="*/ 18 w 55"/>
                  <a:gd name="T1" fmla="*/ 0 h 123"/>
                  <a:gd name="T2" fmla="*/ 9 w 55"/>
                  <a:gd name="T3" fmla="*/ 59 h 123"/>
                  <a:gd name="T4" fmla="*/ 0 w 55"/>
                  <a:gd name="T5" fmla="*/ 118 h 123"/>
                  <a:gd name="T6" fmla="*/ 37 w 55"/>
                  <a:gd name="T7" fmla="*/ 123 h 123"/>
                  <a:gd name="T8" fmla="*/ 46 w 55"/>
                  <a:gd name="T9" fmla="*/ 65 h 123"/>
                  <a:gd name="T10" fmla="*/ 55 w 55"/>
                  <a:gd name="T11" fmla="*/ 6 h 123"/>
                  <a:gd name="T12" fmla="*/ 18 w 55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18" y="0"/>
                    </a:moveTo>
                    <a:lnTo>
                      <a:pt x="9" y="59"/>
                    </a:lnTo>
                    <a:lnTo>
                      <a:pt x="0" y="118"/>
                    </a:lnTo>
                    <a:lnTo>
                      <a:pt x="37" y="123"/>
                    </a:lnTo>
                    <a:lnTo>
                      <a:pt x="46" y="65"/>
                    </a:lnTo>
                    <a:lnTo>
                      <a:pt x="55" y="6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5" name="Freeform 2083"/>
              <p:cNvSpPr>
                <a:spLocks/>
              </p:cNvSpPr>
              <p:nvPr/>
            </p:nvSpPr>
            <p:spPr bwMode="auto">
              <a:xfrm>
                <a:off x="5820" y="4701"/>
                <a:ext cx="2" cy="12"/>
              </a:xfrm>
              <a:custGeom>
                <a:avLst/>
                <a:gdLst>
                  <a:gd name="T0" fmla="*/ 9 w 9"/>
                  <a:gd name="T1" fmla="*/ 0 h 58"/>
                  <a:gd name="T2" fmla="*/ 0 w 9"/>
                  <a:gd name="T3" fmla="*/ 58 h 58"/>
                  <a:gd name="T4" fmla="*/ 2 w 9"/>
                  <a:gd name="T5" fmla="*/ 58 h 58"/>
                  <a:gd name="T6" fmla="*/ 9 w 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">
                    <a:moveTo>
                      <a:pt x="9" y="0"/>
                    </a:moveTo>
                    <a:lnTo>
                      <a:pt x="0" y="58"/>
                    </a:lnTo>
                    <a:lnTo>
                      <a:pt x="2" y="5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6" name="Line 2084"/>
              <p:cNvSpPr>
                <a:spLocks noChangeShapeType="1"/>
              </p:cNvSpPr>
              <p:nvPr/>
            </p:nvSpPr>
            <p:spPr bwMode="auto">
              <a:xfrm>
                <a:off x="5820" y="4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7" name="Freeform 2085"/>
              <p:cNvSpPr>
                <a:spLocks/>
              </p:cNvSpPr>
              <p:nvPr/>
            </p:nvSpPr>
            <p:spPr bwMode="auto">
              <a:xfrm>
                <a:off x="5821" y="4689"/>
                <a:ext cx="10" cy="25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9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5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8" name="Freeform 2086"/>
              <p:cNvSpPr>
                <a:spLocks/>
              </p:cNvSpPr>
              <p:nvPr/>
            </p:nvSpPr>
            <p:spPr bwMode="auto">
              <a:xfrm>
                <a:off x="5821" y="4689"/>
                <a:ext cx="10" cy="25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9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5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9" name="Freeform 2087"/>
              <p:cNvSpPr>
                <a:spLocks/>
              </p:cNvSpPr>
              <p:nvPr/>
            </p:nvSpPr>
            <p:spPr bwMode="auto">
              <a:xfrm>
                <a:off x="5828" y="4702"/>
                <a:ext cx="2" cy="12"/>
              </a:xfrm>
              <a:custGeom>
                <a:avLst/>
                <a:gdLst>
                  <a:gd name="T0" fmla="*/ 7 w 7"/>
                  <a:gd name="T1" fmla="*/ 0 h 59"/>
                  <a:gd name="T2" fmla="*/ 0 w 7"/>
                  <a:gd name="T3" fmla="*/ 59 h 59"/>
                  <a:gd name="T4" fmla="*/ 1 w 7"/>
                  <a:gd name="T5" fmla="*/ 59 h 59"/>
                  <a:gd name="T6" fmla="*/ 7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0"/>
                    </a:moveTo>
                    <a:lnTo>
                      <a:pt x="0" y="59"/>
                    </a:lnTo>
                    <a:lnTo>
                      <a:pt x="1" y="5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0" name="Line 2088"/>
              <p:cNvSpPr>
                <a:spLocks noChangeShapeType="1"/>
              </p:cNvSpPr>
              <p:nvPr/>
            </p:nvSpPr>
            <p:spPr bwMode="auto">
              <a:xfrm>
                <a:off x="5828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1" name="Freeform 2089"/>
              <p:cNvSpPr>
                <a:spLocks/>
              </p:cNvSpPr>
              <p:nvPr/>
            </p:nvSpPr>
            <p:spPr bwMode="auto">
              <a:xfrm>
                <a:off x="5828" y="4690"/>
                <a:ext cx="10" cy="24"/>
              </a:xfrm>
              <a:custGeom>
                <a:avLst/>
                <a:gdLst>
                  <a:gd name="T0" fmla="*/ 12 w 50"/>
                  <a:gd name="T1" fmla="*/ 0 h 121"/>
                  <a:gd name="T2" fmla="*/ 6 w 50"/>
                  <a:gd name="T3" fmla="*/ 58 h 121"/>
                  <a:gd name="T4" fmla="*/ 0 w 50"/>
                  <a:gd name="T5" fmla="*/ 117 h 121"/>
                  <a:gd name="T6" fmla="*/ 38 w 50"/>
                  <a:gd name="T7" fmla="*/ 121 h 121"/>
                  <a:gd name="T8" fmla="*/ 44 w 50"/>
                  <a:gd name="T9" fmla="*/ 62 h 121"/>
                  <a:gd name="T10" fmla="*/ 50 w 50"/>
                  <a:gd name="T11" fmla="*/ 3 h 121"/>
                  <a:gd name="T12" fmla="*/ 12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12" y="0"/>
                    </a:moveTo>
                    <a:lnTo>
                      <a:pt x="6" y="58"/>
                    </a:lnTo>
                    <a:lnTo>
                      <a:pt x="0" y="117"/>
                    </a:lnTo>
                    <a:lnTo>
                      <a:pt x="38" y="121"/>
                    </a:lnTo>
                    <a:lnTo>
                      <a:pt x="44" y="62"/>
                    </a:lnTo>
                    <a:lnTo>
                      <a:pt x="50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2" name="Freeform 2090"/>
              <p:cNvSpPr>
                <a:spLocks/>
              </p:cNvSpPr>
              <p:nvPr/>
            </p:nvSpPr>
            <p:spPr bwMode="auto">
              <a:xfrm>
                <a:off x="5828" y="4690"/>
                <a:ext cx="10" cy="24"/>
              </a:xfrm>
              <a:custGeom>
                <a:avLst/>
                <a:gdLst>
                  <a:gd name="T0" fmla="*/ 12 w 50"/>
                  <a:gd name="T1" fmla="*/ 0 h 121"/>
                  <a:gd name="T2" fmla="*/ 6 w 50"/>
                  <a:gd name="T3" fmla="*/ 58 h 121"/>
                  <a:gd name="T4" fmla="*/ 0 w 50"/>
                  <a:gd name="T5" fmla="*/ 117 h 121"/>
                  <a:gd name="T6" fmla="*/ 38 w 50"/>
                  <a:gd name="T7" fmla="*/ 121 h 121"/>
                  <a:gd name="T8" fmla="*/ 44 w 50"/>
                  <a:gd name="T9" fmla="*/ 62 h 121"/>
                  <a:gd name="T10" fmla="*/ 50 w 50"/>
                  <a:gd name="T11" fmla="*/ 3 h 121"/>
                  <a:gd name="T12" fmla="*/ 12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12" y="0"/>
                    </a:moveTo>
                    <a:lnTo>
                      <a:pt x="6" y="58"/>
                    </a:lnTo>
                    <a:lnTo>
                      <a:pt x="0" y="117"/>
                    </a:lnTo>
                    <a:lnTo>
                      <a:pt x="38" y="121"/>
                    </a:lnTo>
                    <a:lnTo>
                      <a:pt x="44" y="62"/>
                    </a:lnTo>
                    <a:lnTo>
                      <a:pt x="50" y="3"/>
                    </a:lnTo>
                    <a:lnTo>
                      <a:pt x="1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3" name="Freeform 2091"/>
              <p:cNvSpPr>
                <a:spLocks/>
              </p:cNvSpPr>
              <p:nvPr/>
            </p:nvSpPr>
            <p:spPr bwMode="auto">
              <a:xfrm>
                <a:off x="5836" y="4703"/>
                <a:ext cx="1" cy="11"/>
              </a:xfrm>
              <a:custGeom>
                <a:avLst/>
                <a:gdLst>
                  <a:gd name="T0" fmla="*/ 6 w 6"/>
                  <a:gd name="T1" fmla="*/ 0 h 59"/>
                  <a:gd name="T2" fmla="*/ 0 w 6"/>
                  <a:gd name="T3" fmla="*/ 59 h 59"/>
                  <a:gd name="T4" fmla="*/ 4 w 6"/>
                  <a:gd name="T5" fmla="*/ 59 h 59"/>
                  <a:gd name="T6" fmla="*/ 6 w 6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6" y="0"/>
                    </a:moveTo>
                    <a:lnTo>
                      <a:pt x="0" y="59"/>
                    </a:lnTo>
                    <a:lnTo>
                      <a:pt x="4" y="5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4" name="Line 2092"/>
              <p:cNvSpPr>
                <a:spLocks noChangeShapeType="1"/>
              </p:cNvSpPr>
              <p:nvPr/>
            </p:nvSpPr>
            <p:spPr bwMode="auto">
              <a:xfrm>
                <a:off x="5836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5" name="Freeform 2093"/>
              <p:cNvSpPr>
                <a:spLocks/>
              </p:cNvSpPr>
              <p:nvPr/>
            </p:nvSpPr>
            <p:spPr bwMode="auto">
              <a:xfrm>
                <a:off x="5837" y="4691"/>
                <a:ext cx="8" cy="24"/>
              </a:xfrm>
              <a:custGeom>
                <a:avLst/>
                <a:gdLst>
                  <a:gd name="T0" fmla="*/ 4 w 42"/>
                  <a:gd name="T1" fmla="*/ 0 h 119"/>
                  <a:gd name="T2" fmla="*/ 2 w 42"/>
                  <a:gd name="T3" fmla="*/ 59 h 119"/>
                  <a:gd name="T4" fmla="*/ 0 w 42"/>
                  <a:gd name="T5" fmla="*/ 118 h 119"/>
                  <a:gd name="T6" fmla="*/ 37 w 42"/>
                  <a:gd name="T7" fmla="*/ 119 h 119"/>
                  <a:gd name="T8" fmla="*/ 40 w 42"/>
                  <a:gd name="T9" fmla="*/ 60 h 119"/>
                  <a:gd name="T10" fmla="*/ 42 w 42"/>
                  <a:gd name="T11" fmla="*/ 1 h 119"/>
                  <a:gd name="T12" fmla="*/ 4 w 42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37" y="119"/>
                    </a:ln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6" name="Freeform 2094"/>
              <p:cNvSpPr>
                <a:spLocks/>
              </p:cNvSpPr>
              <p:nvPr/>
            </p:nvSpPr>
            <p:spPr bwMode="auto">
              <a:xfrm>
                <a:off x="5837" y="4691"/>
                <a:ext cx="8" cy="24"/>
              </a:xfrm>
              <a:custGeom>
                <a:avLst/>
                <a:gdLst>
                  <a:gd name="T0" fmla="*/ 4 w 42"/>
                  <a:gd name="T1" fmla="*/ 0 h 119"/>
                  <a:gd name="T2" fmla="*/ 2 w 42"/>
                  <a:gd name="T3" fmla="*/ 59 h 119"/>
                  <a:gd name="T4" fmla="*/ 0 w 42"/>
                  <a:gd name="T5" fmla="*/ 118 h 119"/>
                  <a:gd name="T6" fmla="*/ 37 w 42"/>
                  <a:gd name="T7" fmla="*/ 119 h 119"/>
                  <a:gd name="T8" fmla="*/ 40 w 42"/>
                  <a:gd name="T9" fmla="*/ 60 h 119"/>
                  <a:gd name="T10" fmla="*/ 42 w 42"/>
                  <a:gd name="T11" fmla="*/ 1 h 119"/>
                  <a:gd name="T12" fmla="*/ 4 w 42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37" y="119"/>
                    </a:ln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7" name="Freeform 2095"/>
              <p:cNvSpPr>
                <a:spLocks/>
              </p:cNvSpPr>
              <p:nvPr/>
            </p:nvSpPr>
            <p:spPr bwMode="auto">
              <a:xfrm>
                <a:off x="5844" y="4703"/>
                <a:ext cx="1" cy="12"/>
              </a:xfrm>
              <a:custGeom>
                <a:avLst/>
                <a:gdLst>
                  <a:gd name="T0" fmla="*/ 3 w 5"/>
                  <a:gd name="T1" fmla="*/ 0 h 59"/>
                  <a:gd name="T2" fmla="*/ 0 w 5"/>
                  <a:gd name="T3" fmla="*/ 59 h 59"/>
                  <a:gd name="T4" fmla="*/ 5 w 5"/>
                  <a:gd name="T5" fmla="*/ 59 h 59"/>
                  <a:gd name="T6" fmla="*/ 3 w 5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3" y="0"/>
                    </a:moveTo>
                    <a:lnTo>
                      <a:pt x="0" y="59"/>
                    </a:lnTo>
                    <a:lnTo>
                      <a:pt x="5" y="5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8" name="Line 2096"/>
              <p:cNvSpPr>
                <a:spLocks noChangeShapeType="1"/>
              </p:cNvSpPr>
              <p:nvPr/>
            </p:nvSpPr>
            <p:spPr bwMode="auto">
              <a:xfrm>
                <a:off x="5844" y="4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9" name="Freeform 2097"/>
              <p:cNvSpPr>
                <a:spLocks/>
              </p:cNvSpPr>
              <p:nvPr/>
            </p:nvSpPr>
            <p:spPr bwMode="auto">
              <a:xfrm>
                <a:off x="5844" y="4691"/>
                <a:ext cx="9" cy="24"/>
              </a:xfrm>
              <a:custGeom>
                <a:avLst/>
                <a:gdLst>
                  <a:gd name="T0" fmla="*/ 0 w 42"/>
                  <a:gd name="T1" fmla="*/ 1 h 119"/>
                  <a:gd name="T2" fmla="*/ 3 w 42"/>
                  <a:gd name="T3" fmla="*/ 60 h 119"/>
                  <a:gd name="T4" fmla="*/ 5 w 42"/>
                  <a:gd name="T5" fmla="*/ 119 h 119"/>
                  <a:gd name="T6" fmla="*/ 42 w 42"/>
                  <a:gd name="T7" fmla="*/ 118 h 119"/>
                  <a:gd name="T8" fmla="*/ 40 w 42"/>
                  <a:gd name="T9" fmla="*/ 59 h 119"/>
                  <a:gd name="T10" fmla="*/ 37 w 42"/>
                  <a:gd name="T11" fmla="*/ 0 h 119"/>
                  <a:gd name="T12" fmla="*/ 0 w 42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0" y="1"/>
                    </a:moveTo>
                    <a:lnTo>
                      <a:pt x="3" y="60"/>
                    </a:lnTo>
                    <a:lnTo>
                      <a:pt x="5" y="119"/>
                    </a:lnTo>
                    <a:lnTo>
                      <a:pt x="42" y="118"/>
                    </a:lnTo>
                    <a:lnTo>
                      <a:pt x="40" y="59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0" name="Freeform 2098"/>
              <p:cNvSpPr>
                <a:spLocks/>
              </p:cNvSpPr>
              <p:nvPr/>
            </p:nvSpPr>
            <p:spPr bwMode="auto">
              <a:xfrm>
                <a:off x="5844" y="4691"/>
                <a:ext cx="9" cy="24"/>
              </a:xfrm>
              <a:custGeom>
                <a:avLst/>
                <a:gdLst>
                  <a:gd name="T0" fmla="*/ 0 w 42"/>
                  <a:gd name="T1" fmla="*/ 1 h 119"/>
                  <a:gd name="T2" fmla="*/ 3 w 42"/>
                  <a:gd name="T3" fmla="*/ 60 h 119"/>
                  <a:gd name="T4" fmla="*/ 5 w 42"/>
                  <a:gd name="T5" fmla="*/ 119 h 119"/>
                  <a:gd name="T6" fmla="*/ 42 w 42"/>
                  <a:gd name="T7" fmla="*/ 118 h 119"/>
                  <a:gd name="T8" fmla="*/ 40 w 42"/>
                  <a:gd name="T9" fmla="*/ 59 h 119"/>
                  <a:gd name="T10" fmla="*/ 37 w 42"/>
                  <a:gd name="T11" fmla="*/ 0 h 119"/>
                  <a:gd name="T12" fmla="*/ 0 w 42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0" y="1"/>
                    </a:moveTo>
                    <a:lnTo>
                      <a:pt x="3" y="60"/>
                    </a:lnTo>
                    <a:lnTo>
                      <a:pt x="5" y="119"/>
                    </a:lnTo>
                    <a:lnTo>
                      <a:pt x="42" y="118"/>
                    </a:lnTo>
                    <a:lnTo>
                      <a:pt x="40" y="59"/>
                    </a:lnTo>
                    <a:lnTo>
                      <a:pt x="37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1" name="Freeform 2099"/>
              <p:cNvSpPr>
                <a:spLocks/>
              </p:cNvSpPr>
              <p:nvPr/>
            </p:nvSpPr>
            <p:spPr bwMode="auto">
              <a:xfrm>
                <a:off x="5852" y="4703"/>
                <a:ext cx="1" cy="11"/>
              </a:xfrm>
              <a:custGeom>
                <a:avLst/>
                <a:gdLst>
                  <a:gd name="T0" fmla="*/ 0 w 5"/>
                  <a:gd name="T1" fmla="*/ 0 h 59"/>
                  <a:gd name="T2" fmla="*/ 2 w 5"/>
                  <a:gd name="T3" fmla="*/ 59 h 59"/>
                  <a:gd name="T4" fmla="*/ 5 w 5"/>
                  <a:gd name="T5" fmla="*/ 59 h 59"/>
                  <a:gd name="T6" fmla="*/ 0 w 5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">
                    <a:moveTo>
                      <a:pt x="0" y="0"/>
                    </a:moveTo>
                    <a:lnTo>
                      <a:pt x="2" y="59"/>
                    </a:lnTo>
                    <a:lnTo>
                      <a:pt x="5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2" name="Line 2100"/>
              <p:cNvSpPr>
                <a:spLocks noChangeShapeType="1"/>
              </p:cNvSpPr>
              <p:nvPr/>
            </p:nvSpPr>
            <p:spPr bwMode="auto">
              <a:xfrm>
                <a:off x="5853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3" name="Freeform 2101"/>
              <p:cNvSpPr>
                <a:spLocks/>
              </p:cNvSpPr>
              <p:nvPr/>
            </p:nvSpPr>
            <p:spPr bwMode="auto">
              <a:xfrm>
                <a:off x="5851" y="4690"/>
                <a:ext cx="10" cy="24"/>
              </a:xfrm>
              <a:custGeom>
                <a:avLst/>
                <a:gdLst>
                  <a:gd name="T0" fmla="*/ 0 w 49"/>
                  <a:gd name="T1" fmla="*/ 3 h 121"/>
                  <a:gd name="T2" fmla="*/ 6 w 49"/>
                  <a:gd name="T3" fmla="*/ 62 h 121"/>
                  <a:gd name="T4" fmla="*/ 11 w 49"/>
                  <a:gd name="T5" fmla="*/ 121 h 121"/>
                  <a:gd name="T6" fmla="*/ 49 w 49"/>
                  <a:gd name="T7" fmla="*/ 117 h 121"/>
                  <a:gd name="T8" fmla="*/ 43 w 49"/>
                  <a:gd name="T9" fmla="*/ 58 h 121"/>
                  <a:gd name="T10" fmla="*/ 38 w 49"/>
                  <a:gd name="T11" fmla="*/ 0 h 121"/>
                  <a:gd name="T12" fmla="*/ 0 w 49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21">
                    <a:moveTo>
                      <a:pt x="0" y="3"/>
                    </a:moveTo>
                    <a:lnTo>
                      <a:pt x="6" y="62"/>
                    </a:lnTo>
                    <a:lnTo>
                      <a:pt x="11" y="121"/>
                    </a:lnTo>
                    <a:lnTo>
                      <a:pt x="49" y="117"/>
                    </a:lnTo>
                    <a:lnTo>
                      <a:pt x="43" y="58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4" name="Freeform 2102"/>
              <p:cNvSpPr>
                <a:spLocks/>
              </p:cNvSpPr>
              <p:nvPr/>
            </p:nvSpPr>
            <p:spPr bwMode="auto">
              <a:xfrm>
                <a:off x="5851" y="4690"/>
                <a:ext cx="10" cy="24"/>
              </a:xfrm>
              <a:custGeom>
                <a:avLst/>
                <a:gdLst>
                  <a:gd name="T0" fmla="*/ 0 w 49"/>
                  <a:gd name="T1" fmla="*/ 3 h 121"/>
                  <a:gd name="T2" fmla="*/ 6 w 49"/>
                  <a:gd name="T3" fmla="*/ 62 h 121"/>
                  <a:gd name="T4" fmla="*/ 11 w 49"/>
                  <a:gd name="T5" fmla="*/ 121 h 121"/>
                  <a:gd name="T6" fmla="*/ 49 w 49"/>
                  <a:gd name="T7" fmla="*/ 117 h 121"/>
                  <a:gd name="T8" fmla="*/ 43 w 49"/>
                  <a:gd name="T9" fmla="*/ 58 h 121"/>
                  <a:gd name="T10" fmla="*/ 38 w 49"/>
                  <a:gd name="T11" fmla="*/ 0 h 121"/>
                  <a:gd name="T12" fmla="*/ 0 w 49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21">
                    <a:moveTo>
                      <a:pt x="0" y="3"/>
                    </a:moveTo>
                    <a:lnTo>
                      <a:pt x="6" y="62"/>
                    </a:lnTo>
                    <a:lnTo>
                      <a:pt x="11" y="121"/>
                    </a:lnTo>
                    <a:lnTo>
                      <a:pt x="49" y="117"/>
                    </a:lnTo>
                    <a:lnTo>
                      <a:pt x="43" y="58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5" name="Freeform 2103"/>
              <p:cNvSpPr>
                <a:spLocks/>
              </p:cNvSpPr>
              <p:nvPr/>
            </p:nvSpPr>
            <p:spPr bwMode="auto">
              <a:xfrm>
                <a:off x="5860" y="4702"/>
                <a:ext cx="1" cy="12"/>
              </a:xfrm>
              <a:custGeom>
                <a:avLst/>
                <a:gdLst>
                  <a:gd name="T0" fmla="*/ 0 w 7"/>
                  <a:gd name="T1" fmla="*/ 0 h 59"/>
                  <a:gd name="T2" fmla="*/ 6 w 7"/>
                  <a:gd name="T3" fmla="*/ 59 h 59"/>
                  <a:gd name="T4" fmla="*/ 7 w 7"/>
                  <a:gd name="T5" fmla="*/ 59 h 59"/>
                  <a:gd name="T6" fmla="*/ 0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0"/>
                    </a:moveTo>
                    <a:lnTo>
                      <a:pt x="6" y="59"/>
                    </a:lnTo>
                    <a:lnTo>
                      <a:pt x="7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6" name="Line 2104"/>
              <p:cNvSpPr>
                <a:spLocks noChangeShapeType="1"/>
              </p:cNvSpPr>
              <p:nvPr/>
            </p:nvSpPr>
            <p:spPr bwMode="auto">
              <a:xfrm>
                <a:off x="5861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7" name="Freeform 2105"/>
              <p:cNvSpPr>
                <a:spLocks/>
              </p:cNvSpPr>
              <p:nvPr/>
            </p:nvSpPr>
            <p:spPr bwMode="auto">
              <a:xfrm>
                <a:off x="5858" y="4689"/>
                <a:ext cx="11" cy="25"/>
              </a:xfrm>
              <a:custGeom>
                <a:avLst/>
                <a:gdLst>
                  <a:gd name="T0" fmla="*/ 0 w 51"/>
                  <a:gd name="T1" fmla="*/ 5 h 122"/>
                  <a:gd name="T2" fmla="*/ 6 w 51"/>
                  <a:gd name="T3" fmla="*/ 63 h 122"/>
                  <a:gd name="T4" fmla="*/ 13 w 51"/>
                  <a:gd name="T5" fmla="*/ 122 h 122"/>
                  <a:gd name="T6" fmla="*/ 51 w 51"/>
                  <a:gd name="T7" fmla="*/ 117 h 122"/>
                  <a:gd name="T8" fmla="*/ 44 w 51"/>
                  <a:gd name="T9" fmla="*/ 59 h 122"/>
                  <a:gd name="T10" fmla="*/ 38 w 51"/>
                  <a:gd name="T11" fmla="*/ 0 h 122"/>
                  <a:gd name="T12" fmla="*/ 0 w 51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0" y="5"/>
                    </a:moveTo>
                    <a:lnTo>
                      <a:pt x="6" y="63"/>
                    </a:lnTo>
                    <a:lnTo>
                      <a:pt x="13" y="122"/>
                    </a:lnTo>
                    <a:lnTo>
                      <a:pt x="51" y="117"/>
                    </a:lnTo>
                    <a:lnTo>
                      <a:pt x="44" y="59"/>
                    </a:lnTo>
                    <a:lnTo>
                      <a:pt x="38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8" name="Freeform 2106"/>
              <p:cNvSpPr>
                <a:spLocks/>
              </p:cNvSpPr>
              <p:nvPr/>
            </p:nvSpPr>
            <p:spPr bwMode="auto">
              <a:xfrm>
                <a:off x="5858" y="4689"/>
                <a:ext cx="11" cy="25"/>
              </a:xfrm>
              <a:custGeom>
                <a:avLst/>
                <a:gdLst>
                  <a:gd name="T0" fmla="*/ 0 w 51"/>
                  <a:gd name="T1" fmla="*/ 5 h 122"/>
                  <a:gd name="T2" fmla="*/ 6 w 51"/>
                  <a:gd name="T3" fmla="*/ 63 h 122"/>
                  <a:gd name="T4" fmla="*/ 13 w 51"/>
                  <a:gd name="T5" fmla="*/ 122 h 122"/>
                  <a:gd name="T6" fmla="*/ 51 w 51"/>
                  <a:gd name="T7" fmla="*/ 117 h 122"/>
                  <a:gd name="T8" fmla="*/ 44 w 51"/>
                  <a:gd name="T9" fmla="*/ 59 h 122"/>
                  <a:gd name="T10" fmla="*/ 38 w 51"/>
                  <a:gd name="T11" fmla="*/ 0 h 122"/>
                  <a:gd name="T12" fmla="*/ 0 w 51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0" y="5"/>
                    </a:moveTo>
                    <a:lnTo>
                      <a:pt x="6" y="63"/>
                    </a:lnTo>
                    <a:lnTo>
                      <a:pt x="13" y="122"/>
                    </a:lnTo>
                    <a:lnTo>
                      <a:pt x="51" y="117"/>
                    </a:lnTo>
                    <a:lnTo>
                      <a:pt x="44" y="59"/>
                    </a:lnTo>
                    <a:lnTo>
                      <a:pt x="38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9" name="Freeform 2107"/>
              <p:cNvSpPr>
                <a:spLocks/>
              </p:cNvSpPr>
              <p:nvPr/>
            </p:nvSpPr>
            <p:spPr bwMode="auto">
              <a:xfrm>
                <a:off x="5867" y="4701"/>
                <a:ext cx="2" cy="12"/>
              </a:xfrm>
              <a:custGeom>
                <a:avLst/>
                <a:gdLst>
                  <a:gd name="T0" fmla="*/ 0 w 10"/>
                  <a:gd name="T1" fmla="*/ 0 h 58"/>
                  <a:gd name="T2" fmla="*/ 7 w 10"/>
                  <a:gd name="T3" fmla="*/ 58 h 58"/>
                  <a:gd name="T4" fmla="*/ 10 w 10"/>
                  <a:gd name="T5" fmla="*/ 58 h 58"/>
                  <a:gd name="T6" fmla="*/ 0 w 10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0" y="0"/>
                    </a:moveTo>
                    <a:lnTo>
                      <a:pt x="7" y="58"/>
                    </a:lnTo>
                    <a:lnTo>
                      <a:pt x="10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0" name="Line 2108"/>
              <p:cNvSpPr>
                <a:spLocks noChangeShapeType="1"/>
              </p:cNvSpPr>
              <p:nvPr/>
            </p:nvSpPr>
            <p:spPr bwMode="auto">
              <a:xfrm>
                <a:off x="5869" y="4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1" name="Freeform 2109"/>
              <p:cNvSpPr>
                <a:spLocks/>
              </p:cNvSpPr>
              <p:nvPr/>
            </p:nvSpPr>
            <p:spPr bwMode="auto">
              <a:xfrm>
                <a:off x="5865" y="4688"/>
                <a:ext cx="11" cy="25"/>
              </a:xfrm>
              <a:custGeom>
                <a:avLst/>
                <a:gdLst>
                  <a:gd name="T0" fmla="*/ 0 w 55"/>
                  <a:gd name="T1" fmla="*/ 6 h 123"/>
                  <a:gd name="T2" fmla="*/ 9 w 55"/>
                  <a:gd name="T3" fmla="*/ 65 h 123"/>
                  <a:gd name="T4" fmla="*/ 19 w 55"/>
                  <a:gd name="T5" fmla="*/ 123 h 123"/>
                  <a:gd name="T6" fmla="*/ 55 w 55"/>
                  <a:gd name="T7" fmla="*/ 118 h 123"/>
                  <a:gd name="T8" fmla="*/ 46 w 55"/>
                  <a:gd name="T9" fmla="*/ 59 h 123"/>
                  <a:gd name="T10" fmla="*/ 37 w 55"/>
                  <a:gd name="T11" fmla="*/ 0 h 123"/>
                  <a:gd name="T12" fmla="*/ 0 w 55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0" y="6"/>
                    </a:moveTo>
                    <a:lnTo>
                      <a:pt x="9" y="65"/>
                    </a:lnTo>
                    <a:lnTo>
                      <a:pt x="19" y="123"/>
                    </a:lnTo>
                    <a:lnTo>
                      <a:pt x="55" y="118"/>
                    </a:ln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2" name="Freeform 2110"/>
              <p:cNvSpPr>
                <a:spLocks/>
              </p:cNvSpPr>
              <p:nvPr/>
            </p:nvSpPr>
            <p:spPr bwMode="auto">
              <a:xfrm>
                <a:off x="5865" y="4688"/>
                <a:ext cx="11" cy="25"/>
              </a:xfrm>
              <a:custGeom>
                <a:avLst/>
                <a:gdLst>
                  <a:gd name="T0" fmla="*/ 0 w 55"/>
                  <a:gd name="T1" fmla="*/ 6 h 123"/>
                  <a:gd name="T2" fmla="*/ 9 w 55"/>
                  <a:gd name="T3" fmla="*/ 65 h 123"/>
                  <a:gd name="T4" fmla="*/ 19 w 55"/>
                  <a:gd name="T5" fmla="*/ 123 h 123"/>
                  <a:gd name="T6" fmla="*/ 55 w 55"/>
                  <a:gd name="T7" fmla="*/ 118 h 123"/>
                  <a:gd name="T8" fmla="*/ 46 w 55"/>
                  <a:gd name="T9" fmla="*/ 59 h 123"/>
                  <a:gd name="T10" fmla="*/ 37 w 55"/>
                  <a:gd name="T11" fmla="*/ 0 h 123"/>
                  <a:gd name="T12" fmla="*/ 0 w 55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0" y="6"/>
                    </a:moveTo>
                    <a:lnTo>
                      <a:pt x="9" y="65"/>
                    </a:lnTo>
                    <a:lnTo>
                      <a:pt x="19" y="123"/>
                    </a:lnTo>
                    <a:lnTo>
                      <a:pt x="55" y="118"/>
                    </a:ln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3" name="Freeform 2111"/>
              <p:cNvSpPr>
                <a:spLocks/>
              </p:cNvSpPr>
              <p:nvPr/>
            </p:nvSpPr>
            <p:spPr bwMode="auto">
              <a:xfrm>
                <a:off x="5875" y="4700"/>
                <a:ext cx="2" cy="12"/>
              </a:xfrm>
              <a:custGeom>
                <a:avLst/>
                <a:gdLst>
                  <a:gd name="T0" fmla="*/ 0 w 13"/>
                  <a:gd name="T1" fmla="*/ 0 h 59"/>
                  <a:gd name="T2" fmla="*/ 9 w 13"/>
                  <a:gd name="T3" fmla="*/ 59 h 59"/>
                  <a:gd name="T4" fmla="*/ 13 w 13"/>
                  <a:gd name="T5" fmla="*/ 58 h 59"/>
                  <a:gd name="T6" fmla="*/ 0 w 1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0" y="0"/>
                    </a:moveTo>
                    <a:lnTo>
                      <a:pt x="9" y="59"/>
                    </a:lnTo>
                    <a:lnTo>
                      <a:pt x="13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4" name="Line 2112"/>
              <p:cNvSpPr>
                <a:spLocks noChangeShapeType="1"/>
              </p:cNvSpPr>
              <p:nvPr/>
            </p:nvSpPr>
            <p:spPr bwMode="auto">
              <a:xfrm flipV="1">
                <a:off x="5876" y="47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5" name="Freeform 2113"/>
              <p:cNvSpPr>
                <a:spLocks/>
              </p:cNvSpPr>
              <p:nvPr/>
            </p:nvSpPr>
            <p:spPr bwMode="auto">
              <a:xfrm>
                <a:off x="5872" y="4687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2 w 62"/>
                  <a:gd name="T3" fmla="*/ 65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7 h 123"/>
                  <a:gd name="T10" fmla="*/ 36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2" y="65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7"/>
                    </a:lnTo>
                    <a:lnTo>
                      <a:pt x="3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6" name="Freeform 2114"/>
              <p:cNvSpPr>
                <a:spLocks/>
              </p:cNvSpPr>
              <p:nvPr/>
            </p:nvSpPr>
            <p:spPr bwMode="auto">
              <a:xfrm>
                <a:off x="5872" y="4687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2 w 62"/>
                  <a:gd name="T3" fmla="*/ 65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7 h 123"/>
                  <a:gd name="T10" fmla="*/ 36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2" y="65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7"/>
                    </a:lnTo>
                    <a:lnTo>
                      <a:pt x="36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7" name="Freeform 2115"/>
              <p:cNvSpPr>
                <a:spLocks/>
              </p:cNvSpPr>
              <p:nvPr/>
            </p:nvSpPr>
            <p:spPr bwMode="auto">
              <a:xfrm>
                <a:off x="5882" y="4698"/>
                <a:ext cx="3" cy="12"/>
              </a:xfrm>
              <a:custGeom>
                <a:avLst/>
                <a:gdLst>
                  <a:gd name="T0" fmla="*/ 0 w 16"/>
                  <a:gd name="T1" fmla="*/ 0 h 58"/>
                  <a:gd name="T2" fmla="*/ 13 w 16"/>
                  <a:gd name="T3" fmla="*/ 58 h 58"/>
                  <a:gd name="T4" fmla="*/ 16 w 16"/>
                  <a:gd name="T5" fmla="*/ 58 h 58"/>
                  <a:gd name="T6" fmla="*/ 0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0" y="0"/>
                    </a:moveTo>
                    <a:lnTo>
                      <a:pt x="13" y="58"/>
                    </a:lnTo>
                    <a:lnTo>
                      <a:pt x="16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8" name="Line 2116"/>
              <p:cNvSpPr>
                <a:spLocks noChangeShapeType="1"/>
              </p:cNvSpPr>
              <p:nvPr/>
            </p:nvSpPr>
            <p:spPr bwMode="auto">
              <a:xfrm>
                <a:off x="5885" y="4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9" name="Freeform 2117"/>
              <p:cNvSpPr>
                <a:spLocks/>
              </p:cNvSpPr>
              <p:nvPr/>
            </p:nvSpPr>
            <p:spPr bwMode="auto">
              <a:xfrm>
                <a:off x="5879" y="4685"/>
                <a:ext cx="14" cy="25"/>
              </a:xfrm>
              <a:custGeom>
                <a:avLst/>
                <a:gdLst>
                  <a:gd name="T0" fmla="*/ 0 w 69"/>
                  <a:gd name="T1" fmla="*/ 11 h 126"/>
                  <a:gd name="T2" fmla="*/ 16 w 69"/>
                  <a:gd name="T3" fmla="*/ 68 h 126"/>
                  <a:gd name="T4" fmla="*/ 32 w 69"/>
                  <a:gd name="T5" fmla="*/ 126 h 126"/>
                  <a:gd name="T6" fmla="*/ 69 w 69"/>
                  <a:gd name="T7" fmla="*/ 115 h 126"/>
                  <a:gd name="T8" fmla="*/ 53 w 69"/>
                  <a:gd name="T9" fmla="*/ 58 h 126"/>
                  <a:gd name="T10" fmla="*/ 37 w 69"/>
                  <a:gd name="T11" fmla="*/ 0 h 126"/>
                  <a:gd name="T12" fmla="*/ 0 w 69"/>
                  <a:gd name="T13" fmla="*/ 1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0" y="11"/>
                    </a:move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0" name="Freeform 2118"/>
              <p:cNvSpPr>
                <a:spLocks/>
              </p:cNvSpPr>
              <p:nvPr/>
            </p:nvSpPr>
            <p:spPr bwMode="auto">
              <a:xfrm>
                <a:off x="5879" y="4685"/>
                <a:ext cx="14" cy="25"/>
              </a:xfrm>
              <a:custGeom>
                <a:avLst/>
                <a:gdLst>
                  <a:gd name="T0" fmla="*/ 0 w 69"/>
                  <a:gd name="T1" fmla="*/ 11 h 126"/>
                  <a:gd name="T2" fmla="*/ 16 w 69"/>
                  <a:gd name="T3" fmla="*/ 68 h 126"/>
                  <a:gd name="T4" fmla="*/ 32 w 69"/>
                  <a:gd name="T5" fmla="*/ 126 h 126"/>
                  <a:gd name="T6" fmla="*/ 69 w 69"/>
                  <a:gd name="T7" fmla="*/ 115 h 126"/>
                  <a:gd name="T8" fmla="*/ 53 w 69"/>
                  <a:gd name="T9" fmla="*/ 58 h 126"/>
                  <a:gd name="T10" fmla="*/ 37 w 69"/>
                  <a:gd name="T11" fmla="*/ 0 h 126"/>
                  <a:gd name="T12" fmla="*/ 0 w 69"/>
                  <a:gd name="T13" fmla="*/ 1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0" y="11"/>
                    </a:move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1" name="Freeform 2119"/>
              <p:cNvSpPr>
                <a:spLocks/>
              </p:cNvSpPr>
              <p:nvPr/>
            </p:nvSpPr>
            <p:spPr bwMode="auto">
              <a:xfrm>
                <a:off x="5889" y="4696"/>
                <a:ext cx="4" cy="12"/>
              </a:xfrm>
              <a:custGeom>
                <a:avLst/>
                <a:gdLst>
                  <a:gd name="T0" fmla="*/ 0 w 19"/>
                  <a:gd name="T1" fmla="*/ 0 h 57"/>
                  <a:gd name="T2" fmla="*/ 16 w 19"/>
                  <a:gd name="T3" fmla="*/ 57 h 57"/>
                  <a:gd name="T4" fmla="*/ 19 w 19"/>
                  <a:gd name="T5" fmla="*/ 56 h 57"/>
                  <a:gd name="T6" fmla="*/ 0 w 19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7">
                    <a:moveTo>
                      <a:pt x="0" y="0"/>
                    </a:moveTo>
                    <a:lnTo>
                      <a:pt x="16" y="57"/>
                    </a:lnTo>
                    <a:lnTo>
                      <a:pt x="19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2" name="Line 2120"/>
              <p:cNvSpPr>
                <a:spLocks noChangeShapeType="1"/>
              </p:cNvSpPr>
              <p:nvPr/>
            </p:nvSpPr>
            <p:spPr bwMode="auto">
              <a:xfrm flipV="1">
                <a:off x="5893" y="4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3" name="Freeform 2121"/>
              <p:cNvSpPr>
                <a:spLocks/>
              </p:cNvSpPr>
              <p:nvPr/>
            </p:nvSpPr>
            <p:spPr bwMode="auto">
              <a:xfrm>
                <a:off x="5885" y="4682"/>
                <a:ext cx="15" cy="25"/>
              </a:xfrm>
              <a:custGeom>
                <a:avLst/>
                <a:gdLst>
                  <a:gd name="T0" fmla="*/ 0 w 75"/>
                  <a:gd name="T1" fmla="*/ 12 h 125"/>
                  <a:gd name="T2" fmla="*/ 20 w 75"/>
                  <a:gd name="T3" fmla="*/ 69 h 125"/>
                  <a:gd name="T4" fmla="*/ 39 w 75"/>
                  <a:gd name="T5" fmla="*/ 125 h 125"/>
                  <a:gd name="T6" fmla="*/ 75 w 75"/>
                  <a:gd name="T7" fmla="*/ 112 h 125"/>
                  <a:gd name="T8" fmla="*/ 55 w 75"/>
                  <a:gd name="T9" fmla="*/ 56 h 125"/>
                  <a:gd name="T10" fmla="*/ 36 w 75"/>
                  <a:gd name="T11" fmla="*/ 0 h 125"/>
                  <a:gd name="T12" fmla="*/ 0 w 75"/>
                  <a:gd name="T13" fmla="*/ 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2"/>
                    </a:move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2"/>
                    </a:lnTo>
                    <a:lnTo>
                      <a:pt x="55" y="56"/>
                    </a:lnTo>
                    <a:lnTo>
                      <a:pt x="36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4" name="Freeform 2122"/>
              <p:cNvSpPr>
                <a:spLocks/>
              </p:cNvSpPr>
              <p:nvPr/>
            </p:nvSpPr>
            <p:spPr bwMode="auto">
              <a:xfrm>
                <a:off x="5885" y="4682"/>
                <a:ext cx="15" cy="25"/>
              </a:xfrm>
              <a:custGeom>
                <a:avLst/>
                <a:gdLst>
                  <a:gd name="T0" fmla="*/ 0 w 75"/>
                  <a:gd name="T1" fmla="*/ 12 h 125"/>
                  <a:gd name="T2" fmla="*/ 20 w 75"/>
                  <a:gd name="T3" fmla="*/ 69 h 125"/>
                  <a:gd name="T4" fmla="*/ 39 w 75"/>
                  <a:gd name="T5" fmla="*/ 125 h 125"/>
                  <a:gd name="T6" fmla="*/ 75 w 75"/>
                  <a:gd name="T7" fmla="*/ 112 h 125"/>
                  <a:gd name="T8" fmla="*/ 55 w 75"/>
                  <a:gd name="T9" fmla="*/ 56 h 125"/>
                  <a:gd name="T10" fmla="*/ 36 w 75"/>
                  <a:gd name="T11" fmla="*/ 0 h 125"/>
                  <a:gd name="T12" fmla="*/ 0 w 75"/>
                  <a:gd name="T13" fmla="*/ 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2"/>
                    </a:move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2"/>
                    </a:lnTo>
                    <a:lnTo>
                      <a:pt x="55" y="56"/>
                    </a:lnTo>
                    <a:lnTo>
                      <a:pt x="36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5" name="Freeform 2123"/>
              <p:cNvSpPr>
                <a:spLocks/>
              </p:cNvSpPr>
              <p:nvPr/>
            </p:nvSpPr>
            <p:spPr bwMode="auto">
              <a:xfrm>
                <a:off x="5893" y="4680"/>
                <a:ext cx="15" cy="25"/>
              </a:xfrm>
              <a:custGeom>
                <a:avLst/>
                <a:gdLst>
                  <a:gd name="T0" fmla="*/ 0 w 75"/>
                  <a:gd name="T1" fmla="*/ 13 h 125"/>
                  <a:gd name="T2" fmla="*/ 19 w 75"/>
                  <a:gd name="T3" fmla="*/ 69 h 125"/>
                  <a:gd name="T4" fmla="*/ 39 w 75"/>
                  <a:gd name="T5" fmla="*/ 125 h 125"/>
                  <a:gd name="T6" fmla="*/ 75 w 75"/>
                  <a:gd name="T7" fmla="*/ 113 h 125"/>
                  <a:gd name="T8" fmla="*/ 55 w 75"/>
                  <a:gd name="T9" fmla="*/ 56 h 125"/>
                  <a:gd name="T10" fmla="*/ 35 w 75"/>
                  <a:gd name="T11" fmla="*/ 0 h 125"/>
                  <a:gd name="T12" fmla="*/ 0 w 75"/>
                  <a:gd name="T13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3"/>
                    </a:moveTo>
                    <a:lnTo>
                      <a:pt x="19" y="69"/>
                    </a:lnTo>
                    <a:lnTo>
                      <a:pt x="39" y="125"/>
                    </a:lnTo>
                    <a:lnTo>
                      <a:pt x="75" y="113"/>
                    </a:lnTo>
                    <a:lnTo>
                      <a:pt x="55" y="56"/>
                    </a:lnTo>
                    <a:lnTo>
                      <a:pt x="35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6" name="Freeform 2124"/>
              <p:cNvSpPr>
                <a:spLocks/>
              </p:cNvSpPr>
              <p:nvPr/>
            </p:nvSpPr>
            <p:spPr bwMode="auto">
              <a:xfrm>
                <a:off x="5893" y="4680"/>
                <a:ext cx="15" cy="25"/>
              </a:xfrm>
              <a:custGeom>
                <a:avLst/>
                <a:gdLst>
                  <a:gd name="T0" fmla="*/ 0 w 75"/>
                  <a:gd name="T1" fmla="*/ 13 h 125"/>
                  <a:gd name="T2" fmla="*/ 19 w 75"/>
                  <a:gd name="T3" fmla="*/ 69 h 125"/>
                  <a:gd name="T4" fmla="*/ 39 w 75"/>
                  <a:gd name="T5" fmla="*/ 125 h 125"/>
                  <a:gd name="T6" fmla="*/ 75 w 75"/>
                  <a:gd name="T7" fmla="*/ 113 h 125"/>
                  <a:gd name="T8" fmla="*/ 55 w 75"/>
                  <a:gd name="T9" fmla="*/ 56 h 125"/>
                  <a:gd name="T10" fmla="*/ 35 w 75"/>
                  <a:gd name="T11" fmla="*/ 0 h 125"/>
                  <a:gd name="T12" fmla="*/ 0 w 75"/>
                  <a:gd name="T13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3"/>
                    </a:moveTo>
                    <a:lnTo>
                      <a:pt x="19" y="69"/>
                    </a:lnTo>
                    <a:lnTo>
                      <a:pt x="39" y="125"/>
                    </a:lnTo>
                    <a:lnTo>
                      <a:pt x="75" y="113"/>
                    </a:lnTo>
                    <a:lnTo>
                      <a:pt x="55" y="56"/>
                    </a:lnTo>
                    <a:lnTo>
                      <a:pt x="35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7" name="Freeform 2125"/>
              <p:cNvSpPr>
                <a:spLocks/>
              </p:cNvSpPr>
              <p:nvPr/>
            </p:nvSpPr>
            <p:spPr bwMode="auto">
              <a:xfrm>
                <a:off x="5904" y="4691"/>
                <a:ext cx="5" cy="11"/>
              </a:xfrm>
              <a:custGeom>
                <a:avLst/>
                <a:gdLst>
                  <a:gd name="T0" fmla="*/ 0 w 25"/>
                  <a:gd name="T1" fmla="*/ 0 h 57"/>
                  <a:gd name="T2" fmla="*/ 20 w 25"/>
                  <a:gd name="T3" fmla="*/ 57 h 57"/>
                  <a:gd name="T4" fmla="*/ 25 w 25"/>
                  <a:gd name="T5" fmla="*/ 54 h 57"/>
                  <a:gd name="T6" fmla="*/ 0 w 2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7">
                    <a:moveTo>
                      <a:pt x="0" y="0"/>
                    </a:moveTo>
                    <a:lnTo>
                      <a:pt x="20" y="57"/>
                    </a:lnTo>
                    <a:lnTo>
                      <a:pt x="2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8" name="Line 2126"/>
              <p:cNvSpPr>
                <a:spLocks noChangeShapeType="1"/>
              </p:cNvSpPr>
              <p:nvPr/>
            </p:nvSpPr>
            <p:spPr bwMode="auto">
              <a:xfrm flipV="1">
                <a:off x="5908" y="4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9" name="Freeform 2127"/>
              <p:cNvSpPr>
                <a:spLocks/>
              </p:cNvSpPr>
              <p:nvPr/>
            </p:nvSpPr>
            <p:spPr bwMode="auto">
              <a:xfrm>
                <a:off x="5899" y="4677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0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4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0" name="Freeform 2128"/>
              <p:cNvSpPr>
                <a:spLocks/>
              </p:cNvSpPr>
              <p:nvPr/>
            </p:nvSpPr>
            <p:spPr bwMode="auto">
              <a:xfrm>
                <a:off x="5899" y="4677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0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4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1" name="Freeform 2129"/>
              <p:cNvSpPr>
                <a:spLocks/>
              </p:cNvSpPr>
              <p:nvPr/>
            </p:nvSpPr>
            <p:spPr bwMode="auto">
              <a:xfrm>
                <a:off x="5911" y="4688"/>
                <a:ext cx="5" cy="11"/>
              </a:xfrm>
              <a:custGeom>
                <a:avLst/>
                <a:gdLst>
                  <a:gd name="T0" fmla="*/ 0 w 26"/>
                  <a:gd name="T1" fmla="*/ 0 h 54"/>
                  <a:gd name="T2" fmla="*/ 25 w 26"/>
                  <a:gd name="T3" fmla="*/ 54 h 54"/>
                  <a:gd name="T4" fmla="*/ 26 w 26"/>
                  <a:gd name="T5" fmla="*/ 53 h 54"/>
                  <a:gd name="T6" fmla="*/ 0 w 26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lnTo>
                      <a:pt x="25" y="54"/>
                    </a:lnTo>
                    <a:lnTo>
                      <a:pt x="26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2" name="Line 2130"/>
              <p:cNvSpPr>
                <a:spLocks noChangeShapeType="1"/>
              </p:cNvSpPr>
              <p:nvPr/>
            </p:nvSpPr>
            <p:spPr bwMode="auto">
              <a:xfrm flipV="1">
                <a:off x="5916" y="4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3" name="Freeform 2131"/>
              <p:cNvSpPr>
                <a:spLocks/>
              </p:cNvSpPr>
              <p:nvPr/>
            </p:nvSpPr>
            <p:spPr bwMode="auto">
              <a:xfrm>
                <a:off x="5905" y="4674"/>
                <a:ext cx="18" cy="24"/>
              </a:xfrm>
              <a:custGeom>
                <a:avLst/>
                <a:gdLst>
                  <a:gd name="T0" fmla="*/ 0 w 87"/>
                  <a:gd name="T1" fmla="*/ 17 h 123"/>
                  <a:gd name="T2" fmla="*/ 27 w 87"/>
                  <a:gd name="T3" fmla="*/ 70 h 123"/>
                  <a:gd name="T4" fmla="*/ 53 w 87"/>
                  <a:gd name="T5" fmla="*/ 123 h 123"/>
                  <a:gd name="T6" fmla="*/ 87 w 87"/>
                  <a:gd name="T7" fmla="*/ 106 h 123"/>
                  <a:gd name="T8" fmla="*/ 61 w 87"/>
                  <a:gd name="T9" fmla="*/ 53 h 123"/>
                  <a:gd name="T10" fmla="*/ 35 w 87"/>
                  <a:gd name="T11" fmla="*/ 0 h 123"/>
                  <a:gd name="T12" fmla="*/ 0 w 87"/>
                  <a:gd name="T13" fmla="*/ 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3">
                    <a:moveTo>
                      <a:pt x="0" y="17"/>
                    </a:moveTo>
                    <a:lnTo>
                      <a:pt x="27" y="70"/>
                    </a:lnTo>
                    <a:lnTo>
                      <a:pt x="53" y="123"/>
                    </a:lnTo>
                    <a:lnTo>
                      <a:pt x="87" y="106"/>
                    </a:lnTo>
                    <a:lnTo>
                      <a:pt x="61" y="53"/>
                    </a:lnTo>
                    <a:lnTo>
                      <a:pt x="35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4" name="Freeform 2132"/>
              <p:cNvSpPr>
                <a:spLocks/>
              </p:cNvSpPr>
              <p:nvPr/>
            </p:nvSpPr>
            <p:spPr bwMode="auto">
              <a:xfrm>
                <a:off x="5905" y="4674"/>
                <a:ext cx="18" cy="24"/>
              </a:xfrm>
              <a:custGeom>
                <a:avLst/>
                <a:gdLst>
                  <a:gd name="T0" fmla="*/ 0 w 87"/>
                  <a:gd name="T1" fmla="*/ 17 h 123"/>
                  <a:gd name="T2" fmla="*/ 27 w 87"/>
                  <a:gd name="T3" fmla="*/ 70 h 123"/>
                  <a:gd name="T4" fmla="*/ 53 w 87"/>
                  <a:gd name="T5" fmla="*/ 123 h 123"/>
                  <a:gd name="T6" fmla="*/ 87 w 87"/>
                  <a:gd name="T7" fmla="*/ 106 h 123"/>
                  <a:gd name="T8" fmla="*/ 61 w 87"/>
                  <a:gd name="T9" fmla="*/ 53 h 123"/>
                  <a:gd name="T10" fmla="*/ 35 w 87"/>
                  <a:gd name="T11" fmla="*/ 0 h 123"/>
                  <a:gd name="T12" fmla="*/ 0 w 87"/>
                  <a:gd name="T13" fmla="*/ 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3">
                    <a:moveTo>
                      <a:pt x="0" y="17"/>
                    </a:moveTo>
                    <a:lnTo>
                      <a:pt x="27" y="70"/>
                    </a:lnTo>
                    <a:lnTo>
                      <a:pt x="53" y="123"/>
                    </a:lnTo>
                    <a:lnTo>
                      <a:pt x="87" y="106"/>
                    </a:lnTo>
                    <a:lnTo>
                      <a:pt x="61" y="53"/>
                    </a:lnTo>
                    <a:lnTo>
                      <a:pt x="35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5" name="Freeform 2133"/>
              <p:cNvSpPr>
                <a:spLocks/>
              </p:cNvSpPr>
              <p:nvPr/>
            </p:nvSpPr>
            <p:spPr bwMode="auto">
              <a:xfrm>
                <a:off x="5917" y="4684"/>
                <a:ext cx="6" cy="11"/>
              </a:xfrm>
              <a:custGeom>
                <a:avLst/>
                <a:gdLst>
                  <a:gd name="T0" fmla="*/ 0 w 30"/>
                  <a:gd name="T1" fmla="*/ 0 h 53"/>
                  <a:gd name="T2" fmla="*/ 26 w 30"/>
                  <a:gd name="T3" fmla="*/ 53 h 53"/>
                  <a:gd name="T4" fmla="*/ 30 w 30"/>
                  <a:gd name="T5" fmla="*/ 52 h 53"/>
                  <a:gd name="T6" fmla="*/ 0 w 30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0" y="0"/>
                    </a:moveTo>
                    <a:lnTo>
                      <a:pt x="26" y="53"/>
                    </a:lnTo>
                    <a:lnTo>
                      <a:pt x="30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6" name="Line 2134"/>
              <p:cNvSpPr>
                <a:spLocks noChangeShapeType="1"/>
              </p:cNvSpPr>
              <p:nvPr/>
            </p:nvSpPr>
            <p:spPr bwMode="auto">
              <a:xfrm flipV="1">
                <a:off x="5923" y="4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7" name="Freeform 2135"/>
              <p:cNvSpPr>
                <a:spLocks/>
              </p:cNvSpPr>
              <p:nvPr/>
            </p:nvSpPr>
            <p:spPr bwMode="auto">
              <a:xfrm>
                <a:off x="5911" y="4670"/>
                <a:ext cx="19" cy="25"/>
              </a:xfrm>
              <a:custGeom>
                <a:avLst/>
                <a:gdLst>
                  <a:gd name="T0" fmla="*/ 0 w 92"/>
                  <a:gd name="T1" fmla="*/ 18 h 122"/>
                  <a:gd name="T2" fmla="*/ 30 w 92"/>
                  <a:gd name="T3" fmla="*/ 70 h 122"/>
                  <a:gd name="T4" fmla="*/ 60 w 92"/>
                  <a:gd name="T5" fmla="*/ 122 h 122"/>
                  <a:gd name="T6" fmla="*/ 92 w 92"/>
                  <a:gd name="T7" fmla="*/ 103 h 122"/>
                  <a:gd name="T8" fmla="*/ 62 w 92"/>
                  <a:gd name="T9" fmla="*/ 52 h 122"/>
                  <a:gd name="T10" fmla="*/ 32 w 92"/>
                  <a:gd name="T11" fmla="*/ 0 h 122"/>
                  <a:gd name="T12" fmla="*/ 0 w 92"/>
                  <a:gd name="T13" fmla="*/ 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0" y="18"/>
                    </a:moveTo>
                    <a:lnTo>
                      <a:pt x="30" y="70"/>
                    </a:lnTo>
                    <a:lnTo>
                      <a:pt x="60" y="122"/>
                    </a:lnTo>
                    <a:lnTo>
                      <a:pt x="92" y="103"/>
                    </a:lnTo>
                    <a:lnTo>
                      <a:pt x="62" y="52"/>
                    </a:lnTo>
                    <a:lnTo>
                      <a:pt x="3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8" name="Freeform 2136"/>
              <p:cNvSpPr>
                <a:spLocks/>
              </p:cNvSpPr>
              <p:nvPr/>
            </p:nvSpPr>
            <p:spPr bwMode="auto">
              <a:xfrm>
                <a:off x="5911" y="4670"/>
                <a:ext cx="19" cy="25"/>
              </a:xfrm>
              <a:custGeom>
                <a:avLst/>
                <a:gdLst>
                  <a:gd name="T0" fmla="*/ 0 w 92"/>
                  <a:gd name="T1" fmla="*/ 18 h 122"/>
                  <a:gd name="T2" fmla="*/ 30 w 92"/>
                  <a:gd name="T3" fmla="*/ 70 h 122"/>
                  <a:gd name="T4" fmla="*/ 60 w 92"/>
                  <a:gd name="T5" fmla="*/ 122 h 122"/>
                  <a:gd name="T6" fmla="*/ 92 w 92"/>
                  <a:gd name="T7" fmla="*/ 103 h 122"/>
                  <a:gd name="T8" fmla="*/ 62 w 92"/>
                  <a:gd name="T9" fmla="*/ 52 h 122"/>
                  <a:gd name="T10" fmla="*/ 32 w 92"/>
                  <a:gd name="T11" fmla="*/ 0 h 122"/>
                  <a:gd name="T12" fmla="*/ 0 w 92"/>
                  <a:gd name="T13" fmla="*/ 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0" y="18"/>
                    </a:moveTo>
                    <a:lnTo>
                      <a:pt x="30" y="70"/>
                    </a:lnTo>
                    <a:lnTo>
                      <a:pt x="60" y="122"/>
                    </a:lnTo>
                    <a:lnTo>
                      <a:pt x="92" y="103"/>
                    </a:lnTo>
                    <a:lnTo>
                      <a:pt x="62" y="52"/>
                    </a:lnTo>
                    <a:lnTo>
                      <a:pt x="32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9" name="Freeform 2137"/>
              <p:cNvSpPr>
                <a:spLocks/>
              </p:cNvSpPr>
              <p:nvPr/>
            </p:nvSpPr>
            <p:spPr bwMode="auto">
              <a:xfrm>
                <a:off x="5924" y="4681"/>
                <a:ext cx="6" cy="10"/>
              </a:xfrm>
              <a:custGeom>
                <a:avLst/>
                <a:gdLst>
                  <a:gd name="T0" fmla="*/ 0 w 31"/>
                  <a:gd name="T1" fmla="*/ 0 h 51"/>
                  <a:gd name="T2" fmla="*/ 30 w 31"/>
                  <a:gd name="T3" fmla="*/ 51 h 51"/>
                  <a:gd name="T4" fmla="*/ 31 w 31"/>
                  <a:gd name="T5" fmla="*/ 50 h 51"/>
                  <a:gd name="T6" fmla="*/ 0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0"/>
                    </a:moveTo>
                    <a:lnTo>
                      <a:pt x="30" y="51"/>
                    </a:lnTo>
                    <a:lnTo>
                      <a:pt x="3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0" name="Line 2138"/>
              <p:cNvSpPr>
                <a:spLocks noChangeShapeType="1"/>
              </p:cNvSpPr>
              <p:nvPr/>
            </p:nvSpPr>
            <p:spPr bwMode="auto">
              <a:xfrm flipV="1">
                <a:off x="5930" y="4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1" name="Freeform 2139"/>
              <p:cNvSpPr>
                <a:spLocks/>
              </p:cNvSpPr>
              <p:nvPr/>
            </p:nvSpPr>
            <p:spPr bwMode="auto">
              <a:xfrm>
                <a:off x="5918" y="4667"/>
                <a:ext cx="18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2" name="Freeform 2140"/>
              <p:cNvSpPr>
                <a:spLocks/>
              </p:cNvSpPr>
              <p:nvPr/>
            </p:nvSpPr>
            <p:spPr bwMode="auto">
              <a:xfrm>
                <a:off x="5918" y="4667"/>
                <a:ext cx="18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3" name="Freeform 2141"/>
              <p:cNvSpPr>
                <a:spLocks/>
              </p:cNvSpPr>
              <p:nvPr/>
            </p:nvSpPr>
            <p:spPr bwMode="auto">
              <a:xfrm>
                <a:off x="5930" y="4677"/>
                <a:ext cx="7" cy="10"/>
              </a:xfrm>
              <a:custGeom>
                <a:avLst/>
                <a:gdLst>
                  <a:gd name="T0" fmla="*/ 0 w 35"/>
                  <a:gd name="T1" fmla="*/ 0 h 51"/>
                  <a:gd name="T2" fmla="*/ 31 w 35"/>
                  <a:gd name="T3" fmla="*/ 51 h 51"/>
                  <a:gd name="T4" fmla="*/ 35 w 35"/>
                  <a:gd name="T5" fmla="*/ 48 h 51"/>
                  <a:gd name="T6" fmla="*/ 0 w 35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0" y="0"/>
                    </a:moveTo>
                    <a:lnTo>
                      <a:pt x="31" y="51"/>
                    </a:lnTo>
                    <a:lnTo>
                      <a:pt x="35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4" name="Line 2142"/>
              <p:cNvSpPr>
                <a:spLocks noChangeShapeType="1"/>
              </p:cNvSpPr>
              <p:nvPr/>
            </p:nvSpPr>
            <p:spPr bwMode="auto">
              <a:xfrm flipV="1">
                <a:off x="5936" y="4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5" name="Freeform 2143"/>
              <p:cNvSpPr>
                <a:spLocks/>
              </p:cNvSpPr>
              <p:nvPr/>
            </p:nvSpPr>
            <p:spPr bwMode="auto">
              <a:xfrm>
                <a:off x="5923" y="4663"/>
                <a:ext cx="20" cy="23"/>
              </a:xfrm>
              <a:custGeom>
                <a:avLst/>
                <a:gdLst>
                  <a:gd name="T0" fmla="*/ 0 w 100"/>
                  <a:gd name="T1" fmla="*/ 22 h 118"/>
                  <a:gd name="T2" fmla="*/ 34 w 100"/>
                  <a:gd name="T3" fmla="*/ 70 h 118"/>
                  <a:gd name="T4" fmla="*/ 69 w 100"/>
                  <a:gd name="T5" fmla="*/ 118 h 118"/>
                  <a:gd name="T6" fmla="*/ 100 w 100"/>
                  <a:gd name="T7" fmla="*/ 97 h 118"/>
                  <a:gd name="T8" fmla="*/ 65 w 100"/>
                  <a:gd name="T9" fmla="*/ 48 h 118"/>
                  <a:gd name="T10" fmla="*/ 31 w 100"/>
                  <a:gd name="T11" fmla="*/ 0 h 118"/>
                  <a:gd name="T12" fmla="*/ 0 w 100"/>
                  <a:gd name="T13" fmla="*/ 2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0" y="22"/>
                    </a:moveTo>
                    <a:lnTo>
                      <a:pt x="34" y="70"/>
                    </a:lnTo>
                    <a:lnTo>
                      <a:pt x="69" y="118"/>
                    </a:lnTo>
                    <a:lnTo>
                      <a:pt x="100" y="97"/>
                    </a:lnTo>
                    <a:lnTo>
                      <a:pt x="65" y="48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6" name="Freeform 2144"/>
              <p:cNvSpPr>
                <a:spLocks/>
              </p:cNvSpPr>
              <p:nvPr/>
            </p:nvSpPr>
            <p:spPr bwMode="auto">
              <a:xfrm>
                <a:off x="5923" y="4663"/>
                <a:ext cx="20" cy="23"/>
              </a:xfrm>
              <a:custGeom>
                <a:avLst/>
                <a:gdLst>
                  <a:gd name="T0" fmla="*/ 0 w 100"/>
                  <a:gd name="T1" fmla="*/ 22 h 118"/>
                  <a:gd name="T2" fmla="*/ 34 w 100"/>
                  <a:gd name="T3" fmla="*/ 70 h 118"/>
                  <a:gd name="T4" fmla="*/ 69 w 100"/>
                  <a:gd name="T5" fmla="*/ 118 h 118"/>
                  <a:gd name="T6" fmla="*/ 100 w 100"/>
                  <a:gd name="T7" fmla="*/ 97 h 118"/>
                  <a:gd name="T8" fmla="*/ 65 w 100"/>
                  <a:gd name="T9" fmla="*/ 48 h 118"/>
                  <a:gd name="T10" fmla="*/ 31 w 100"/>
                  <a:gd name="T11" fmla="*/ 0 h 118"/>
                  <a:gd name="T12" fmla="*/ 0 w 100"/>
                  <a:gd name="T13" fmla="*/ 2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0" y="22"/>
                    </a:moveTo>
                    <a:lnTo>
                      <a:pt x="34" y="70"/>
                    </a:lnTo>
                    <a:lnTo>
                      <a:pt x="69" y="118"/>
                    </a:lnTo>
                    <a:lnTo>
                      <a:pt x="100" y="97"/>
                    </a:lnTo>
                    <a:lnTo>
                      <a:pt x="65" y="48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7" name="Freeform 2145"/>
              <p:cNvSpPr>
                <a:spLocks/>
              </p:cNvSpPr>
              <p:nvPr/>
            </p:nvSpPr>
            <p:spPr bwMode="auto">
              <a:xfrm>
                <a:off x="5936" y="4672"/>
                <a:ext cx="8" cy="10"/>
              </a:xfrm>
              <a:custGeom>
                <a:avLst/>
                <a:gdLst>
                  <a:gd name="T0" fmla="*/ 0 w 37"/>
                  <a:gd name="T1" fmla="*/ 0 h 49"/>
                  <a:gd name="T2" fmla="*/ 35 w 37"/>
                  <a:gd name="T3" fmla="*/ 49 h 49"/>
                  <a:gd name="T4" fmla="*/ 37 w 37"/>
                  <a:gd name="T5" fmla="*/ 46 h 49"/>
                  <a:gd name="T6" fmla="*/ 0 w 37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0" y="0"/>
                    </a:moveTo>
                    <a:lnTo>
                      <a:pt x="35" y="49"/>
                    </a:lnTo>
                    <a:lnTo>
                      <a:pt x="37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8" name="Line 2146"/>
              <p:cNvSpPr>
                <a:spLocks noChangeShapeType="1"/>
              </p:cNvSpPr>
              <p:nvPr/>
            </p:nvSpPr>
            <p:spPr bwMode="auto">
              <a:xfrm flipV="1">
                <a:off x="5943" y="4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9" name="Freeform 2147"/>
              <p:cNvSpPr>
                <a:spLocks/>
              </p:cNvSpPr>
              <p:nvPr/>
            </p:nvSpPr>
            <p:spPr bwMode="auto">
              <a:xfrm>
                <a:off x="5929" y="4658"/>
                <a:ext cx="21" cy="24"/>
              </a:xfrm>
              <a:custGeom>
                <a:avLst/>
                <a:gdLst>
                  <a:gd name="T0" fmla="*/ 0 w 103"/>
                  <a:gd name="T1" fmla="*/ 24 h 116"/>
                  <a:gd name="T2" fmla="*/ 36 w 103"/>
                  <a:gd name="T3" fmla="*/ 70 h 116"/>
                  <a:gd name="T4" fmla="*/ 73 w 103"/>
                  <a:gd name="T5" fmla="*/ 116 h 116"/>
                  <a:gd name="T6" fmla="*/ 103 w 103"/>
                  <a:gd name="T7" fmla="*/ 92 h 116"/>
                  <a:gd name="T8" fmla="*/ 66 w 103"/>
                  <a:gd name="T9" fmla="*/ 46 h 116"/>
                  <a:gd name="T10" fmla="*/ 30 w 103"/>
                  <a:gd name="T11" fmla="*/ 0 h 116"/>
                  <a:gd name="T12" fmla="*/ 0 w 103"/>
                  <a:gd name="T13" fmla="*/ 2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0" y="24"/>
                    </a:moveTo>
                    <a:lnTo>
                      <a:pt x="36" y="70"/>
                    </a:lnTo>
                    <a:lnTo>
                      <a:pt x="73" y="116"/>
                    </a:lnTo>
                    <a:lnTo>
                      <a:pt x="103" y="92"/>
                    </a:lnTo>
                    <a:lnTo>
                      <a:pt x="66" y="46"/>
                    </a:lnTo>
                    <a:lnTo>
                      <a:pt x="3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0" name="Freeform 2148"/>
              <p:cNvSpPr>
                <a:spLocks/>
              </p:cNvSpPr>
              <p:nvPr/>
            </p:nvSpPr>
            <p:spPr bwMode="auto">
              <a:xfrm>
                <a:off x="5929" y="4658"/>
                <a:ext cx="21" cy="24"/>
              </a:xfrm>
              <a:custGeom>
                <a:avLst/>
                <a:gdLst>
                  <a:gd name="T0" fmla="*/ 0 w 103"/>
                  <a:gd name="T1" fmla="*/ 24 h 116"/>
                  <a:gd name="T2" fmla="*/ 36 w 103"/>
                  <a:gd name="T3" fmla="*/ 70 h 116"/>
                  <a:gd name="T4" fmla="*/ 73 w 103"/>
                  <a:gd name="T5" fmla="*/ 116 h 116"/>
                  <a:gd name="T6" fmla="*/ 103 w 103"/>
                  <a:gd name="T7" fmla="*/ 92 h 116"/>
                  <a:gd name="T8" fmla="*/ 66 w 103"/>
                  <a:gd name="T9" fmla="*/ 46 h 116"/>
                  <a:gd name="T10" fmla="*/ 30 w 103"/>
                  <a:gd name="T11" fmla="*/ 0 h 116"/>
                  <a:gd name="T12" fmla="*/ 0 w 103"/>
                  <a:gd name="T13" fmla="*/ 2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0" y="24"/>
                    </a:moveTo>
                    <a:lnTo>
                      <a:pt x="36" y="70"/>
                    </a:lnTo>
                    <a:lnTo>
                      <a:pt x="73" y="116"/>
                    </a:lnTo>
                    <a:lnTo>
                      <a:pt x="103" y="92"/>
                    </a:lnTo>
                    <a:lnTo>
                      <a:pt x="66" y="46"/>
                    </a:lnTo>
                    <a:lnTo>
                      <a:pt x="30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1" name="Freeform 2149"/>
              <p:cNvSpPr>
                <a:spLocks/>
              </p:cNvSpPr>
              <p:nvPr/>
            </p:nvSpPr>
            <p:spPr bwMode="auto">
              <a:xfrm>
                <a:off x="5942" y="4668"/>
                <a:ext cx="8" cy="9"/>
              </a:xfrm>
              <a:custGeom>
                <a:avLst/>
                <a:gdLst>
                  <a:gd name="T0" fmla="*/ 0 w 38"/>
                  <a:gd name="T1" fmla="*/ 0 h 46"/>
                  <a:gd name="T2" fmla="*/ 37 w 38"/>
                  <a:gd name="T3" fmla="*/ 46 h 46"/>
                  <a:gd name="T4" fmla="*/ 38 w 38"/>
                  <a:gd name="T5" fmla="*/ 45 h 46"/>
                  <a:gd name="T6" fmla="*/ 0 w 38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0" y="0"/>
                    </a:moveTo>
                    <a:lnTo>
                      <a:pt x="37" y="46"/>
                    </a:lnTo>
                    <a:lnTo>
                      <a:pt x="38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2" name="Line 2150"/>
              <p:cNvSpPr>
                <a:spLocks noChangeShapeType="1"/>
              </p:cNvSpPr>
              <p:nvPr/>
            </p:nvSpPr>
            <p:spPr bwMode="auto">
              <a:xfrm flipV="1">
                <a:off x="5950" y="46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3" name="Freeform 2151"/>
              <p:cNvSpPr>
                <a:spLocks/>
              </p:cNvSpPr>
              <p:nvPr/>
            </p:nvSpPr>
            <p:spPr bwMode="auto">
              <a:xfrm>
                <a:off x="5935" y="4654"/>
                <a:ext cx="21" cy="23"/>
              </a:xfrm>
              <a:custGeom>
                <a:avLst/>
                <a:gdLst>
                  <a:gd name="T0" fmla="*/ 0 w 105"/>
                  <a:gd name="T1" fmla="*/ 24 h 114"/>
                  <a:gd name="T2" fmla="*/ 38 w 105"/>
                  <a:gd name="T3" fmla="*/ 69 h 114"/>
                  <a:gd name="T4" fmla="*/ 76 w 105"/>
                  <a:gd name="T5" fmla="*/ 114 h 114"/>
                  <a:gd name="T6" fmla="*/ 105 w 105"/>
                  <a:gd name="T7" fmla="*/ 90 h 114"/>
                  <a:gd name="T8" fmla="*/ 67 w 105"/>
                  <a:gd name="T9" fmla="*/ 45 h 114"/>
                  <a:gd name="T10" fmla="*/ 29 w 105"/>
                  <a:gd name="T11" fmla="*/ 0 h 114"/>
                  <a:gd name="T12" fmla="*/ 0 w 105"/>
                  <a:gd name="T13" fmla="*/ 2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0" y="24"/>
                    </a:moveTo>
                    <a:lnTo>
                      <a:pt x="38" y="69"/>
                    </a:lnTo>
                    <a:lnTo>
                      <a:pt x="76" y="114"/>
                    </a:lnTo>
                    <a:lnTo>
                      <a:pt x="105" y="90"/>
                    </a:lnTo>
                    <a:lnTo>
                      <a:pt x="67" y="45"/>
                    </a:lnTo>
                    <a:lnTo>
                      <a:pt x="29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" name="Freeform 2152"/>
              <p:cNvSpPr>
                <a:spLocks/>
              </p:cNvSpPr>
              <p:nvPr/>
            </p:nvSpPr>
            <p:spPr bwMode="auto">
              <a:xfrm>
                <a:off x="5935" y="4654"/>
                <a:ext cx="21" cy="23"/>
              </a:xfrm>
              <a:custGeom>
                <a:avLst/>
                <a:gdLst>
                  <a:gd name="T0" fmla="*/ 0 w 105"/>
                  <a:gd name="T1" fmla="*/ 24 h 114"/>
                  <a:gd name="T2" fmla="*/ 38 w 105"/>
                  <a:gd name="T3" fmla="*/ 69 h 114"/>
                  <a:gd name="T4" fmla="*/ 76 w 105"/>
                  <a:gd name="T5" fmla="*/ 114 h 114"/>
                  <a:gd name="T6" fmla="*/ 105 w 105"/>
                  <a:gd name="T7" fmla="*/ 90 h 114"/>
                  <a:gd name="T8" fmla="*/ 67 w 105"/>
                  <a:gd name="T9" fmla="*/ 45 h 114"/>
                  <a:gd name="T10" fmla="*/ 29 w 105"/>
                  <a:gd name="T11" fmla="*/ 0 h 114"/>
                  <a:gd name="T12" fmla="*/ 0 w 105"/>
                  <a:gd name="T13" fmla="*/ 2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0" y="24"/>
                    </a:moveTo>
                    <a:lnTo>
                      <a:pt x="38" y="69"/>
                    </a:lnTo>
                    <a:lnTo>
                      <a:pt x="76" y="114"/>
                    </a:lnTo>
                    <a:lnTo>
                      <a:pt x="105" y="90"/>
                    </a:lnTo>
                    <a:lnTo>
                      <a:pt x="67" y="45"/>
                    </a:lnTo>
                    <a:lnTo>
                      <a:pt x="29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5" name="Freeform 2153"/>
              <p:cNvSpPr>
                <a:spLocks/>
              </p:cNvSpPr>
              <p:nvPr/>
            </p:nvSpPr>
            <p:spPr bwMode="auto">
              <a:xfrm>
                <a:off x="5948" y="4663"/>
                <a:ext cx="8" cy="9"/>
              </a:xfrm>
              <a:custGeom>
                <a:avLst/>
                <a:gdLst>
                  <a:gd name="T0" fmla="*/ 0 w 41"/>
                  <a:gd name="T1" fmla="*/ 0 h 45"/>
                  <a:gd name="T2" fmla="*/ 38 w 41"/>
                  <a:gd name="T3" fmla="*/ 45 h 45"/>
                  <a:gd name="T4" fmla="*/ 41 w 41"/>
                  <a:gd name="T5" fmla="*/ 43 h 45"/>
                  <a:gd name="T6" fmla="*/ 0 w 4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5">
                    <a:moveTo>
                      <a:pt x="0" y="0"/>
                    </a:moveTo>
                    <a:lnTo>
                      <a:pt x="38" y="45"/>
                    </a:lnTo>
                    <a:lnTo>
                      <a:pt x="41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6" name="Line 2154"/>
              <p:cNvSpPr>
                <a:spLocks noChangeShapeType="1"/>
              </p:cNvSpPr>
              <p:nvPr/>
            </p:nvSpPr>
            <p:spPr bwMode="auto">
              <a:xfrm flipV="1">
                <a:off x="5956" y="4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7" name="Freeform 2155"/>
              <p:cNvSpPr>
                <a:spLocks/>
              </p:cNvSpPr>
              <p:nvPr/>
            </p:nvSpPr>
            <p:spPr bwMode="auto">
              <a:xfrm>
                <a:off x="5940" y="4649"/>
                <a:ext cx="22" cy="22"/>
              </a:xfrm>
              <a:custGeom>
                <a:avLst/>
                <a:gdLst>
                  <a:gd name="T0" fmla="*/ 0 w 110"/>
                  <a:gd name="T1" fmla="*/ 26 h 112"/>
                  <a:gd name="T2" fmla="*/ 41 w 110"/>
                  <a:gd name="T3" fmla="*/ 69 h 112"/>
                  <a:gd name="T4" fmla="*/ 82 w 110"/>
                  <a:gd name="T5" fmla="*/ 112 h 112"/>
                  <a:gd name="T6" fmla="*/ 110 w 110"/>
                  <a:gd name="T7" fmla="*/ 85 h 112"/>
                  <a:gd name="T8" fmla="*/ 69 w 110"/>
                  <a:gd name="T9" fmla="*/ 43 h 112"/>
                  <a:gd name="T10" fmla="*/ 27 w 110"/>
                  <a:gd name="T11" fmla="*/ 0 h 112"/>
                  <a:gd name="T12" fmla="*/ 0 w 110"/>
                  <a:gd name="T13" fmla="*/ 2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0" y="26"/>
                    </a:moveTo>
                    <a:lnTo>
                      <a:pt x="41" y="69"/>
                    </a:lnTo>
                    <a:lnTo>
                      <a:pt x="82" y="112"/>
                    </a:lnTo>
                    <a:lnTo>
                      <a:pt x="110" y="85"/>
                    </a:lnTo>
                    <a:lnTo>
                      <a:pt x="69" y="43"/>
                    </a:lnTo>
                    <a:lnTo>
                      <a:pt x="27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8" name="Freeform 2156"/>
              <p:cNvSpPr>
                <a:spLocks/>
              </p:cNvSpPr>
              <p:nvPr/>
            </p:nvSpPr>
            <p:spPr bwMode="auto">
              <a:xfrm>
                <a:off x="5940" y="4649"/>
                <a:ext cx="22" cy="22"/>
              </a:xfrm>
              <a:custGeom>
                <a:avLst/>
                <a:gdLst>
                  <a:gd name="T0" fmla="*/ 0 w 110"/>
                  <a:gd name="T1" fmla="*/ 26 h 112"/>
                  <a:gd name="T2" fmla="*/ 41 w 110"/>
                  <a:gd name="T3" fmla="*/ 69 h 112"/>
                  <a:gd name="T4" fmla="*/ 82 w 110"/>
                  <a:gd name="T5" fmla="*/ 112 h 112"/>
                  <a:gd name="T6" fmla="*/ 110 w 110"/>
                  <a:gd name="T7" fmla="*/ 85 h 112"/>
                  <a:gd name="T8" fmla="*/ 69 w 110"/>
                  <a:gd name="T9" fmla="*/ 43 h 112"/>
                  <a:gd name="T10" fmla="*/ 27 w 110"/>
                  <a:gd name="T11" fmla="*/ 0 h 112"/>
                  <a:gd name="T12" fmla="*/ 0 w 110"/>
                  <a:gd name="T13" fmla="*/ 2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0" y="26"/>
                    </a:moveTo>
                    <a:lnTo>
                      <a:pt x="41" y="69"/>
                    </a:lnTo>
                    <a:lnTo>
                      <a:pt x="82" y="112"/>
                    </a:lnTo>
                    <a:lnTo>
                      <a:pt x="110" y="85"/>
                    </a:lnTo>
                    <a:lnTo>
                      <a:pt x="69" y="43"/>
                    </a:lnTo>
                    <a:lnTo>
                      <a:pt x="27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9" name="Freeform 2157"/>
              <p:cNvSpPr>
                <a:spLocks/>
              </p:cNvSpPr>
              <p:nvPr/>
            </p:nvSpPr>
            <p:spPr bwMode="auto">
              <a:xfrm>
                <a:off x="5954" y="4658"/>
                <a:ext cx="8" cy="8"/>
              </a:xfrm>
              <a:custGeom>
                <a:avLst/>
                <a:gdLst>
                  <a:gd name="T0" fmla="*/ 0 w 43"/>
                  <a:gd name="T1" fmla="*/ 0 h 42"/>
                  <a:gd name="T2" fmla="*/ 41 w 43"/>
                  <a:gd name="T3" fmla="*/ 42 h 42"/>
                  <a:gd name="T4" fmla="*/ 43 w 43"/>
                  <a:gd name="T5" fmla="*/ 40 h 42"/>
                  <a:gd name="T6" fmla="*/ 0 w 43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2">
                    <a:moveTo>
                      <a:pt x="0" y="0"/>
                    </a:moveTo>
                    <a:lnTo>
                      <a:pt x="41" y="42"/>
                    </a:lnTo>
                    <a:lnTo>
                      <a:pt x="43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0" name="Line 2158"/>
              <p:cNvSpPr>
                <a:spLocks noChangeShapeType="1"/>
              </p:cNvSpPr>
              <p:nvPr/>
            </p:nvSpPr>
            <p:spPr bwMode="auto">
              <a:xfrm flipV="1">
                <a:off x="5962" y="4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1" name="Freeform 2159"/>
              <p:cNvSpPr>
                <a:spLocks/>
              </p:cNvSpPr>
              <p:nvPr/>
            </p:nvSpPr>
            <p:spPr bwMode="auto">
              <a:xfrm>
                <a:off x="5945" y="4644"/>
                <a:ext cx="23" cy="22"/>
              </a:xfrm>
              <a:custGeom>
                <a:avLst/>
                <a:gdLst>
                  <a:gd name="T0" fmla="*/ 0 w 113"/>
                  <a:gd name="T1" fmla="*/ 27 h 108"/>
                  <a:gd name="T2" fmla="*/ 44 w 113"/>
                  <a:gd name="T3" fmla="*/ 68 h 108"/>
                  <a:gd name="T4" fmla="*/ 87 w 113"/>
                  <a:gd name="T5" fmla="*/ 108 h 108"/>
                  <a:gd name="T6" fmla="*/ 113 w 113"/>
                  <a:gd name="T7" fmla="*/ 80 h 108"/>
                  <a:gd name="T8" fmla="*/ 69 w 113"/>
                  <a:gd name="T9" fmla="*/ 40 h 108"/>
                  <a:gd name="T10" fmla="*/ 25 w 113"/>
                  <a:gd name="T11" fmla="*/ 0 h 108"/>
                  <a:gd name="T12" fmla="*/ 0 w 113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7"/>
                    </a:move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0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" name="Freeform 2160"/>
              <p:cNvSpPr>
                <a:spLocks/>
              </p:cNvSpPr>
              <p:nvPr/>
            </p:nvSpPr>
            <p:spPr bwMode="auto">
              <a:xfrm>
                <a:off x="5945" y="4644"/>
                <a:ext cx="23" cy="22"/>
              </a:xfrm>
              <a:custGeom>
                <a:avLst/>
                <a:gdLst>
                  <a:gd name="T0" fmla="*/ 0 w 113"/>
                  <a:gd name="T1" fmla="*/ 27 h 108"/>
                  <a:gd name="T2" fmla="*/ 44 w 113"/>
                  <a:gd name="T3" fmla="*/ 68 h 108"/>
                  <a:gd name="T4" fmla="*/ 87 w 113"/>
                  <a:gd name="T5" fmla="*/ 108 h 108"/>
                  <a:gd name="T6" fmla="*/ 113 w 113"/>
                  <a:gd name="T7" fmla="*/ 80 h 108"/>
                  <a:gd name="T8" fmla="*/ 69 w 113"/>
                  <a:gd name="T9" fmla="*/ 40 h 108"/>
                  <a:gd name="T10" fmla="*/ 25 w 113"/>
                  <a:gd name="T11" fmla="*/ 0 h 108"/>
                  <a:gd name="T12" fmla="*/ 0 w 113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0" y="27"/>
                    </a:move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0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3" name="Freeform 2161"/>
              <p:cNvSpPr>
                <a:spLocks/>
              </p:cNvSpPr>
              <p:nvPr/>
            </p:nvSpPr>
            <p:spPr bwMode="auto">
              <a:xfrm>
                <a:off x="5959" y="4652"/>
                <a:ext cx="9" cy="8"/>
              </a:xfrm>
              <a:custGeom>
                <a:avLst/>
                <a:gdLst>
                  <a:gd name="T0" fmla="*/ 0 w 45"/>
                  <a:gd name="T1" fmla="*/ 0 h 40"/>
                  <a:gd name="T2" fmla="*/ 44 w 45"/>
                  <a:gd name="T3" fmla="*/ 40 h 40"/>
                  <a:gd name="T4" fmla="*/ 45 w 45"/>
                  <a:gd name="T5" fmla="*/ 39 h 40"/>
                  <a:gd name="T6" fmla="*/ 0 w 45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lnTo>
                      <a:pt x="44" y="40"/>
                    </a:lnTo>
                    <a:lnTo>
                      <a:pt x="45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4" name="Line 2162"/>
              <p:cNvSpPr>
                <a:spLocks noChangeShapeType="1"/>
              </p:cNvSpPr>
              <p:nvPr/>
            </p:nvSpPr>
            <p:spPr bwMode="auto">
              <a:xfrm flipV="1">
                <a:off x="5968" y="4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5" name="Freeform 2163"/>
              <p:cNvSpPr>
                <a:spLocks/>
              </p:cNvSpPr>
              <p:nvPr/>
            </p:nvSpPr>
            <p:spPr bwMode="auto">
              <a:xfrm>
                <a:off x="5950" y="4638"/>
                <a:ext cx="23" cy="22"/>
              </a:xfrm>
              <a:custGeom>
                <a:avLst/>
                <a:gdLst>
                  <a:gd name="T0" fmla="*/ 0 w 115"/>
                  <a:gd name="T1" fmla="*/ 29 h 107"/>
                  <a:gd name="T2" fmla="*/ 45 w 115"/>
                  <a:gd name="T3" fmla="*/ 68 h 107"/>
                  <a:gd name="T4" fmla="*/ 90 w 115"/>
                  <a:gd name="T5" fmla="*/ 107 h 107"/>
                  <a:gd name="T6" fmla="*/ 115 w 115"/>
                  <a:gd name="T7" fmla="*/ 78 h 107"/>
                  <a:gd name="T8" fmla="*/ 70 w 115"/>
                  <a:gd name="T9" fmla="*/ 39 h 107"/>
                  <a:gd name="T10" fmla="*/ 25 w 115"/>
                  <a:gd name="T11" fmla="*/ 0 h 107"/>
                  <a:gd name="T12" fmla="*/ 0 w 115"/>
                  <a:gd name="T13" fmla="*/ 2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0" y="29"/>
                    </a:move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lnTo>
                      <a:pt x="70" y="39"/>
                    </a:lnTo>
                    <a:lnTo>
                      <a:pt x="2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6" name="Freeform 2164"/>
              <p:cNvSpPr>
                <a:spLocks/>
              </p:cNvSpPr>
              <p:nvPr/>
            </p:nvSpPr>
            <p:spPr bwMode="auto">
              <a:xfrm>
                <a:off x="5950" y="4638"/>
                <a:ext cx="23" cy="22"/>
              </a:xfrm>
              <a:custGeom>
                <a:avLst/>
                <a:gdLst>
                  <a:gd name="T0" fmla="*/ 0 w 115"/>
                  <a:gd name="T1" fmla="*/ 29 h 107"/>
                  <a:gd name="T2" fmla="*/ 45 w 115"/>
                  <a:gd name="T3" fmla="*/ 68 h 107"/>
                  <a:gd name="T4" fmla="*/ 90 w 115"/>
                  <a:gd name="T5" fmla="*/ 107 h 107"/>
                  <a:gd name="T6" fmla="*/ 115 w 115"/>
                  <a:gd name="T7" fmla="*/ 78 h 107"/>
                  <a:gd name="T8" fmla="*/ 70 w 115"/>
                  <a:gd name="T9" fmla="*/ 39 h 107"/>
                  <a:gd name="T10" fmla="*/ 25 w 115"/>
                  <a:gd name="T11" fmla="*/ 0 h 107"/>
                  <a:gd name="T12" fmla="*/ 0 w 115"/>
                  <a:gd name="T13" fmla="*/ 2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0" y="29"/>
                    </a:move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lnTo>
                      <a:pt x="70" y="39"/>
                    </a:lnTo>
                    <a:lnTo>
                      <a:pt x="25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" name="Freeform 2165"/>
              <p:cNvSpPr>
                <a:spLocks/>
              </p:cNvSpPr>
              <p:nvPr/>
            </p:nvSpPr>
            <p:spPr bwMode="auto">
              <a:xfrm>
                <a:off x="5964" y="4646"/>
                <a:ext cx="9" cy="8"/>
              </a:xfrm>
              <a:custGeom>
                <a:avLst/>
                <a:gdLst>
                  <a:gd name="T0" fmla="*/ 0 w 47"/>
                  <a:gd name="T1" fmla="*/ 0 h 39"/>
                  <a:gd name="T2" fmla="*/ 45 w 47"/>
                  <a:gd name="T3" fmla="*/ 39 h 39"/>
                  <a:gd name="T4" fmla="*/ 47 w 47"/>
                  <a:gd name="T5" fmla="*/ 36 h 39"/>
                  <a:gd name="T6" fmla="*/ 0 w 47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0" y="0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8" name="Line 2166"/>
              <p:cNvSpPr>
                <a:spLocks noChangeShapeType="1"/>
              </p:cNvSpPr>
              <p:nvPr/>
            </p:nvSpPr>
            <p:spPr bwMode="auto">
              <a:xfrm flipV="1">
                <a:off x="5973" y="4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9" name="Freeform 2167"/>
              <p:cNvSpPr>
                <a:spLocks/>
              </p:cNvSpPr>
              <p:nvPr/>
            </p:nvSpPr>
            <p:spPr bwMode="auto">
              <a:xfrm>
                <a:off x="5954" y="4633"/>
                <a:ext cx="24" cy="20"/>
              </a:xfrm>
              <a:custGeom>
                <a:avLst/>
                <a:gdLst>
                  <a:gd name="T0" fmla="*/ 0 w 117"/>
                  <a:gd name="T1" fmla="*/ 30 h 101"/>
                  <a:gd name="T2" fmla="*/ 47 w 117"/>
                  <a:gd name="T3" fmla="*/ 65 h 101"/>
                  <a:gd name="T4" fmla="*/ 94 w 117"/>
                  <a:gd name="T5" fmla="*/ 101 h 101"/>
                  <a:gd name="T6" fmla="*/ 117 w 117"/>
                  <a:gd name="T7" fmla="*/ 71 h 101"/>
                  <a:gd name="T8" fmla="*/ 70 w 117"/>
                  <a:gd name="T9" fmla="*/ 35 h 101"/>
                  <a:gd name="T10" fmla="*/ 23 w 117"/>
                  <a:gd name="T11" fmla="*/ 0 h 101"/>
                  <a:gd name="T12" fmla="*/ 0 w 117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0" y="30"/>
                    </a:moveTo>
                    <a:lnTo>
                      <a:pt x="47" y="65"/>
                    </a:lnTo>
                    <a:lnTo>
                      <a:pt x="94" y="101"/>
                    </a:lnTo>
                    <a:lnTo>
                      <a:pt x="117" y="71"/>
                    </a:lnTo>
                    <a:lnTo>
                      <a:pt x="70" y="35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0" name="Freeform 2168"/>
              <p:cNvSpPr>
                <a:spLocks/>
              </p:cNvSpPr>
              <p:nvPr/>
            </p:nvSpPr>
            <p:spPr bwMode="auto">
              <a:xfrm>
                <a:off x="5954" y="4633"/>
                <a:ext cx="24" cy="20"/>
              </a:xfrm>
              <a:custGeom>
                <a:avLst/>
                <a:gdLst>
                  <a:gd name="T0" fmla="*/ 0 w 117"/>
                  <a:gd name="T1" fmla="*/ 30 h 101"/>
                  <a:gd name="T2" fmla="*/ 47 w 117"/>
                  <a:gd name="T3" fmla="*/ 65 h 101"/>
                  <a:gd name="T4" fmla="*/ 94 w 117"/>
                  <a:gd name="T5" fmla="*/ 101 h 101"/>
                  <a:gd name="T6" fmla="*/ 117 w 117"/>
                  <a:gd name="T7" fmla="*/ 71 h 101"/>
                  <a:gd name="T8" fmla="*/ 70 w 117"/>
                  <a:gd name="T9" fmla="*/ 35 h 101"/>
                  <a:gd name="T10" fmla="*/ 23 w 117"/>
                  <a:gd name="T11" fmla="*/ 0 h 101"/>
                  <a:gd name="T12" fmla="*/ 0 w 117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101">
                    <a:moveTo>
                      <a:pt x="0" y="30"/>
                    </a:moveTo>
                    <a:lnTo>
                      <a:pt x="47" y="65"/>
                    </a:lnTo>
                    <a:lnTo>
                      <a:pt x="94" y="101"/>
                    </a:lnTo>
                    <a:lnTo>
                      <a:pt x="117" y="71"/>
                    </a:lnTo>
                    <a:lnTo>
                      <a:pt x="70" y="35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1" name="Freeform 2169"/>
              <p:cNvSpPr>
                <a:spLocks/>
              </p:cNvSpPr>
              <p:nvPr/>
            </p:nvSpPr>
            <p:spPr bwMode="auto">
              <a:xfrm>
                <a:off x="5968" y="4640"/>
                <a:ext cx="10" cy="7"/>
              </a:xfrm>
              <a:custGeom>
                <a:avLst/>
                <a:gdLst>
                  <a:gd name="T0" fmla="*/ 0 w 48"/>
                  <a:gd name="T1" fmla="*/ 0 h 36"/>
                  <a:gd name="T2" fmla="*/ 47 w 48"/>
                  <a:gd name="T3" fmla="*/ 36 h 36"/>
                  <a:gd name="T4" fmla="*/ 48 w 48"/>
                  <a:gd name="T5" fmla="*/ 35 h 36"/>
                  <a:gd name="T6" fmla="*/ 0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0"/>
                    </a:moveTo>
                    <a:lnTo>
                      <a:pt x="47" y="36"/>
                    </a:lnTo>
                    <a:lnTo>
                      <a:pt x="48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2" name="Line 2170"/>
              <p:cNvSpPr>
                <a:spLocks noChangeShapeType="1"/>
              </p:cNvSpPr>
              <p:nvPr/>
            </p:nvSpPr>
            <p:spPr bwMode="auto">
              <a:xfrm flipV="1">
                <a:off x="5978" y="4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3" name="Freeform 2171"/>
              <p:cNvSpPr>
                <a:spLocks/>
              </p:cNvSpPr>
              <p:nvPr/>
            </p:nvSpPr>
            <p:spPr bwMode="auto">
              <a:xfrm>
                <a:off x="5959" y="4627"/>
                <a:ext cx="23" cy="20"/>
              </a:xfrm>
              <a:custGeom>
                <a:avLst/>
                <a:gdLst>
                  <a:gd name="T0" fmla="*/ 0 w 118"/>
                  <a:gd name="T1" fmla="*/ 30 h 99"/>
                  <a:gd name="T2" fmla="*/ 48 w 118"/>
                  <a:gd name="T3" fmla="*/ 64 h 99"/>
                  <a:gd name="T4" fmla="*/ 96 w 118"/>
                  <a:gd name="T5" fmla="*/ 99 h 99"/>
                  <a:gd name="T6" fmla="*/ 118 w 118"/>
                  <a:gd name="T7" fmla="*/ 69 h 99"/>
                  <a:gd name="T8" fmla="*/ 70 w 118"/>
                  <a:gd name="T9" fmla="*/ 34 h 99"/>
                  <a:gd name="T10" fmla="*/ 22 w 118"/>
                  <a:gd name="T11" fmla="*/ 0 h 99"/>
                  <a:gd name="T12" fmla="*/ 0 w 118"/>
                  <a:gd name="T13" fmla="*/ 3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99">
                    <a:moveTo>
                      <a:pt x="0" y="30"/>
                    </a:moveTo>
                    <a:lnTo>
                      <a:pt x="48" y="64"/>
                    </a:lnTo>
                    <a:lnTo>
                      <a:pt x="96" y="99"/>
                    </a:lnTo>
                    <a:lnTo>
                      <a:pt x="118" y="69"/>
                    </a:lnTo>
                    <a:lnTo>
                      <a:pt x="70" y="34"/>
                    </a:lnTo>
                    <a:lnTo>
                      <a:pt x="22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4" name="Freeform 2172"/>
              <p:cNvSpPr>
                <a:spLocks/>
              </p:cNvSpPr>
              <p:nvPr/>
            </p:nvSpPr>
            <p:spPr bwMode="auto">
              <a:xfrm>
                <a:off x="5959" y="4627"/>
                <a:ext cx="23" cy="20"/>
              </a:xfrm>
              <a:custGeom>
                <a:avLst/>
                <a:gdLst>
                  <a:gd name="T0" fmla="*/ 0 w 118"/>
                  <a:gd name="T1" fmla="*/ 30 h 99"/>
                  <a:gd name="T2" fmla="*/ 48 w 118"/>
                  <a:gd name="T3" fmla="*/ 64 h 99"/>
                  <a:gd name="T4" fmla="*/ 96 w 118"/>
                  <a:gd name="T5" fmla="*/ 99 h 99"/>
                  <a:gd name="T6" fmla="*/ 118 w 118"/>
                  <a:gd name="T7" fmla="*/ 69 h 99"/>
                  <a:gd name="T8" fmla="*/ 70 w 118"/>
                  <a:gd name="T9" fmla="*/ 34 h 99"/>
                  <a:gd name="T10" fmla="*/ 22 w 118"/>
                  <a:gd name="T11" fmla="*/ 0 h 99"/>
                  <a:gd name="T12" fmla="*/ 0 w 118"/>
                  <a:gd name="T13" fmla="*/ 3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99">
                    <a:moveTo>
                      <a:pt x="0" y="30"/>
                    </a:moveTo>
                    <a:lnTo>
                      <a:pt x="48" y="64"/>
                    </a:lnTo>
                    <a:lnTo>
                      <a:pt x="96" y="99"/>
                    </a:lnTo>
                    <a:lnTo>
                      <a:pt x="118" y="69"/>
                    </a:lnTo>
                    <a:lnTo>
                      <a:pt x="70" y="34"/>
                    </a:lnTo>
                    <a:lnTo>
                      <a:pt x="22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5" name="Freeform 2173"/>
              <p:cNvSpPr>
                <a:spLocks/>
              </p:cNvSpPr>
              <p:nvPr/>
            </p:nvSpPr>
            <p:spPr bwMode="auto">
              <a:xfrm>
                <a:off x="5973" y="4634"/>
                <a:ext cx="10" cy="7"/>
              </a:xfrm>
              <a:custGeom>
                <a:avLst/>
                <a:gdLst>
                  <a:gd name="T0" fmla="*/ 0 w 49"/>
                  <a:gd name="T1" fmla="*/ 0 h 35"/>
                  <a:gd name="T2" fmla="*/ 48 w 49"/>
                  <a:gd name="T3" fmla="*/ 35 h 35"/>
                  <a:gd name="T4" fmla="*/ 49 w 49"/>
                  <a:gd name="T5" fmla="*/ 33 h 35"/>
                  <a:gd name="T6" fmla="*/ 0 w 49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5">
                    <a:moveTo>
                      <a:pt x="0" y="0"/>
                    </a:moveTo>
                    <a:lnTo>
                      <a:pt x="48" y="35"/>
                    </a:lnTo>
                    <a:lnTo>
                      <a:pt x="49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6" name="Line 2174"/>
              <p:cNvSpPr>
                <a:spLocks noChangeShapeType="1"/>
              </p:cNvSpPr>
              <p:nvPr/>
            </p:nvSpPr>
            <p:spPr bwMode="auto">
              <a:xfrm flipV="1">
                <a:off x="5982" y="4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7" name="Freeform 2175"/>
              <p:cNvSpPr>
                <a:spLocks/>
              </p:cNvSpPr>
              <p:nvPr/>
            </p:nvSpPr>
            <p:spPr bwMode="auto">
              <a:xfrm>
                <a:off x="5963" y="4621"/>
                <a:ext cx="24" cy="20"/>
              </a:xfrm>
              <a:custGeom>
                <a:avLst/>
                <a:gdLst>
                  <a:gd name="T0" fmla="*/ 0 w 119"/>
                  <a:gd name="T1" fmla="*/ 32 h 97"/>
                  <a:gd name="T2" fmla="*/ 49 w 119"/>
                  <a:gd name="T3" fmla="*/ 64 h 97"/>
                  <a:gd name="T4" fmla="*/ 98 w 119"/>
                  <a:gd name="T5" fmla="*/ 97 h 97"/>
                  <a:gd name="T6" fmla="*/ 119 w 119"/>
                  <a:gd name="T7" fmla="*/ 64 h 97"/>
                  <a:gd name="T8" fmla="*/ 70 w 119"/>
                  <a:gd name="T9" fmla="*/ 32 h 97"/>
                  <a:gd name="T10" fmla="*/ 20 w 119"/>
                  <a:gd name="T11" fmla="*/ 0 h 97"/>
                  <a:gd name="T12" fmla="*/ 0 w 119"/>
                  <a:gd name="T13" fmla="*/ 3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0" y="32"/>
                    </a:moveTo>
                    <a:lnTo>
                      <a:pt x="49" y="64"/>
                    </a:lnTo>
                    <a:lnTo>
                      <a:pt x="98" y="97"/>
                    </a:lnTo>
                    <a:lnTo>
                      <a:pt x="119" y="64"/>
                    </a:ln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8" name="Freeform 2176"/>
              <p:cNvSpPr>
                <a:spLocks/>
              </p:cNvSpPr>
              <p:nvPr/>
            </p:nvSpPr>
            <p:spPr bwMode="auto">
              <a:xfrm>
                <a:off x="5963" y="4621"/>
                <a:ext cx="24" cy="20"/>
              </a:xfrm>
              <a:custGeom>
                <a:avLst/>
                <a:gdLst>
                  <a:gd name="T0" fmla="*/ 0 w 119"/>
                  <a:gd name="T1" fmla="*/ 32 h 97"/>
                  <a:gd name="T2" fmla="*/ 49 w 119"/>
                  <a:gd name="T3" fmla="*/ 64 h 97"/>
                  <a:gd name="T4" fmla="*/ 98 w 119"/>
                  <a:gd name="T5" fmla="*/ 97 h 97"/>
                  <a:gd name="T6" fmla="*/ 119 w 119"/>
                  <a:gd name="T7" fmla="*/ 64 h 97"/>
                  <a:gd name="T8" fmla="*/ 70 w 119"/>
                  <a:gd name="T9" fmla="*/ 32 h 97"/>
                  <a:gd name="T10" fmla="*/ 20 w 119"/>
                  <a:gd name="T11" fmla="*/ 0 h 97"/>
                  <a:gd name="T12" fmla="*/ 0 w 119"/>
                  <a:gd name="T13" fmla="*/ 3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0" y="32"/>
                    </a:moveTo>
                    <a:lnTo>
                      <a:pt x="49" y="64"/>
                    </a:lnTo>
                    <a:lnTo>
                      <a:pt x="98" y="97"/>
                    </a:lnTo>
                    <a:lnTo>
                      <a:pt x="119" y="64"/>
                    </a:ln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9" name="Freeform 2177"/>
              <p:cNvSpPr>
                <a:spLocks/>
              </p:cNvSpPr>
              <p:nvPr/>
            </p:nvSpPr>
            <p:spPr bwMode="auto">
              <a:xfrm>
                <a:off x="5977" y="4628"/>
                <a:ext cx="10" cy="6"/>
              </a:xfrm>
              <a:custGeom>
                <a:avLst/>
                <a:gdLst>
                  <a:gd name="T0" fmla="*/ 0 w 51"/>
                  <a:gd name="T1" fmla="*/ 0 h 32"/>
                  <a:gd name="T2" fmla="*/ 49 w 51"/>
                  <a:gd name="T3" fmla="*/ 32 h 32"/>
                  <a:gd name="T4" fmla="*/ 51 w 51"/>
                  <a:gd name="T5" fmla="*/ 29 h 32"/>
                  <a:gd name="T6" fmla="*/ 0 w 5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0"/>
                    </a:moveTo>
                    <a:lnTo>
                      <a:pt x="49" y="32"/>
                    </a:lnTo>
                    <a:lnTo>
                      <a:pt x="51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0" name="Line 2178"/>
              <p:cNvSpPr>
                <a:spLocks noChangeShapeType="1"/>
              </p:cNvSpPr>
              <p:nvPr/>
            </p:nvSpPr>
            <p:spPr bwMode="auto">
              <a:xfrm flipV="1">
                <a:off x="5987" y="4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1" name="Freeform 2179"/>
              <p:cNvSpPr>
                <a:spLocks/>
              </p:cNvSpPr>
              <p:nvPr/>
            </p:nvSpPr>
            <p:spPr bwMode="auto">
              <a:xfrm>
                <a:off x="5967" y="4615"/>
                <a:ext cx="24" cy="19"/>
              </a:xfrm>
              <a:custGeom>
                <a:avLst/>
                <a:gdLst>
                  <a:gd name="T0" fmla="*/ 0 w 122"/>
                  <a:gd name="T1" fmla="*/ 34 h 91"/>
                  <a:gd name="T2" fmla="*/ 52 w 122"/>
                  <a:gd name="T3" fmla="*/ 62 h 91"/>
                  <a:gd name="T4" fmla="*/ 103 w 122"/>
                  <a:gd name="T5" fmla="*/ 91 h 91"/>
                  <a:gd name="T6" fmla="*/ 122 w 122"/>
                  <a:gd name="T7" fmla="*/ 58 h 91"/>
                  <a:gd name="T8" fmla="*/ 70 w 122"/>
                  <a:gd name="T9" fmla="*/ 29 h 91"/>
                  <a:gd name="T10" fmla="*/ 18 w 122"/>
                  <a:gd name="T11" fmla="*/ 0 h 91"/>
                  <a:gd name="T12" fmla="*/ 0 w 122"/>
                  <a:gd name="T1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0" y="34"/>
                    </a:move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8"/>
                    </a:lnTo>
                    <a:lnTo>
                      <a:pt x="70" y="29"/>
                    </a:lnTo>
                    <a:lnTo>
                      <a:pt x="1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2" name="Freeform 2180"/>
              <p:cNvSpPr>
                <a:spLocks/>
              </p:cNvSpPr>
              <p:nvPr/>
            </p:nvSpPr>
            <p:spPr bwMode="auto">
              <a:xfrm>
                <a:off x="5967" y="4615"/>
                <a:ext cx="24" cy="19"/>
              </a:xfrm>
              <a:custGeom>
                <a:avLst/>
                <a:gdLst>
                  <a:gd name="T0" fmla="*/ 0 w 122"/>
                  <a:gd name="T1" fmla="*/ 34 h 91"/>
                  <a:gd name="T2" fmla="*/ 52 w 122"/>
                  <a:gd name="T3" fmla="*/ 62 h 91"/>
                  <a:gd name="T4" fmla="*/ 103 w 122"/>
                  <a:gd name="T5" fmla="*/ 91 h 91"/>
                  <a:gd name="T6" fmla="*/ 122 w 122"/>
                  <a:gd name="T7" fmla="*/ 58 h 91"/>
                  <a:gd name="T8" fmla="*/ 70 w 122"/>
                  <a:gd name="T9" fmla="*/ 29 h 91"/>
                  <a:gd name="T10" fmla="*/ 18 w 122"/>
                  <a:gd name="T11" fmla="*/ 0 h 91"/>
                  <a:gd name="T12" fmla="*/ 0 w 122"/>
                  <a:gd name="T1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0" y="34"/>
                    </a:move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8"/>
                    </a:lnTo>
                    <a:lnTo>
                      <a:pt x="70" y="29"/>
                    </a:lnTo>
                    <a:lnTo>
                      <a:pt x="1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3" name="Freeform 2181"/>
              <p:cNvSpPr>
                <a:spLocks/>
              </p:cNvSpPr>
              <p:nvPr/>
            </p:nvSpPr>
            <p:spPr bwMode="auto">
              <a:xfrm>
                <a:off x="5981" y="4621"/>
                <a:ext cx="10" cy="6"/>
              </a:xfrm>
              <a:custGeom>
                <a:avLst/>
                <a:gdLst>
                  <a:gd name="T0" fmla="*/ 0 w 53"/>
                  <a:gd name="T1" fmla="*/ 0 h 29"/>
                  <a:gd name="T2" fmla="*/ 52 w 53"/>
                  <a:gd name="T3" fmla="*/ 29 h 29"/>
                  <a:gd name="T4" fmla="*/ 53 w 53"/>
                  <a:gd name="T5" fmla="*/ 28 h 29"/>
                  <a:gd name="T6" fmla="*/ 0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0" y="0"/>
                    </a:moveTo>
                    <a:lnTo>
                      <a:pt x="52" y="29"/>
                    </a:lnTo>
                    <a:lnTo>
                      <a:pt x="5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4" name="Line 2182"/>
              <p:cNvSpPr>
                <a:spLocks noChangeShapeType="1"/>
              </p:cNvSpPr>
              <p:nvPr/>
            </p:nvSpPr>
            <p:spPr bwMode="auto">
              <a:xfrm flipV="1">
                <a:off x="5991" y="46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5" name="Freeform 2183"/>
              <p:cNvSpPr>
                <a:spLocks/>
              </p:cNvSpPr>
              <p:nvPr/>
            </p:nvSpPr>
            <p:spPr bwMode="auto">
              <a:xfrm>
                <a:off x="5970" y="4609"/>
                <a:ext cx="25" cy="18"/>
              </a:xfrm>
              <a:custGeom>
                <a:avLst/>
                <a:gdLst>
                  <a:gd name="T0" fmla="*/ 0 w 123"/>
                  <a:gd name="T1" fmla="*/ 33 h 89"/>
                  <a:gd name="T2" fmla="*/ 53 w 123"/>
                  <a:gd name="T3" fmla="*/ 61 h 89"/>
                  <a:gd name="T4" fmla="*/ 106 w 123"/>
                  <a:gd name="T5" fmla="*/ 89 h 89"/>
                  <a:gd name="T6" fmla="*/ 123 w 123"/>
                  <a:gd name="T7" fmla="*/ 55 h 89"/>
                  <a:gd name="T8" fmla="*/ 70 w 123"/>
                  <a:gd name="T9" fmla="*/ 28 h 89"/>
                  <a:gd name="T10" fmla="*/ 18 w 123"/>
                  <a:gd name="T11" fmla="*/ 0 h 89"/>
                  <a:gd name="T12" fmla="*/ 0 w 123"/>
                  <a:gd name="T13" fmla="*/ 3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0" y="33"/>
                    </a:move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5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6" name="Freeform 2184"/>
              <p:cNvSpPr>
                <a:spLocks/>
              </p:cNvSpPr>
              <p:nvPr/>
            </p:nvSpPr>
            <p:spPr bwMode="auto">
              <a:xfrm>
                <a:off x="5970" y="4609"/>
                <a:ext cx="25" cy="18"/>
              </a:xfrm>
              <a:custGeom>
                <a:avLst/>
                <a:gdLst>
                  <a:gd name="T0" fmla="*/ 0 w 123"/>
                  <a:gd name="T1" fmla="*/ 33 h 89"/>
                  <a:gd name="T2" fmla="*/ 53 w 123"/>
                  <a:gd name="T3" fmla="*/ 61 h 89"/>
                  <a:gd name="T4" fmla="*/ 106 w 123"/>
                  <a:gd name="T5" fmla="*/ 89 h 89"/>
                  <a:gd name="T6" fmla="*/ 123 w 123"/>
                  <a:gd name="T7" fmla="*/ 55 h 89"/>
                  <a:gd name="T8" fmla="*/ 70 w 123"/>
                  <a:gd name="T9" fmla="*/ 28 h 89"/>
                  <a:gd name="T10" fmla="*/ 18 w 123"/>
                  <a:gd name="T11" fmla="*/ 0 h 89"/>
                  <a:gd name="T12" fmla="*/ 0 w 123"/>
                  <a:gd name="T13" fmla="*/ 3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0" y="33"/>
                    </a:move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5"/>
                    </a:lnTo>
                    <a:lnTo>
                      <a:pt x="70" y="28"/>
                    </a:lnTo>
                    <a:lnTo>
                      <a:pt x="18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7" name="Freeform 2185"/>
              <p:cNvSpPr>
                <a:spLocks/>
              </p:cNvSpPr>
              <p:nvPr/>
            </p:nvSpPr>
            <p:spPr bwMode="auto">
              <a:xfrm>
                <a:off x="5984" y="4615"/>
                <a:ext cx="11" cy="5"/>
              </a:xfrm>
              <a:custGeom>
                <a:avLst/>
                <a:gdLst>
                  <a:gd name="T0" fmla="*/ 0 w 54"/>
                  <a:gd name="T1" fmla="*/ 0 h 27"/>
                  <a:gd name="T2" fmla="*/ 53 w 54"/>
                  <a:gd name="T3" fmla="*/ 27 h 27"/>
                  <a:gd name="T4" fmla="*/ 54 w 54"/>
                  <a:gd name="T5" fmla="*/ 23 h 27"/>
                  <a:gd name="T6" fmla="*/ 0 w 5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7">
                    <a:moveTo>
                      <a:pt x="0" y="0"/>
                    </a:moveTo>
                    <a:lnTo>
                      <a:pt x="53" y="27"/>
                    </a:lnTo>
                    <a:lnTo>
                      <a:pt x="5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8" name="Line 2186"/>
              <p:cNvSpPr>
                <a:spLocks noChangeShapeType="1"/>
              </p:cNvSpPr>
              <p:nvPr/>
            </p:nvSpPr>
            <p:spPr bwMode="auto">
              <a:xfrm flipV="1">
                <a:off x="5995" y="46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9" name="Freeform 2187"/>
              <p:cNvSpPr>
                <a:spLocks/>
              </p:cNvSpPr>
              <p:nvPr/>
            </p:nvSpPr>
            <p:spPr bwMode="auto">
              <a:xfrm>
                <a:off x="5973" y="4603"/>
                <a:ext cx="25" cy="16"/>
              </a:xfrm>
              <a:custGeom>
                <a:avLst/>
                <a:gdLst>
                  <a:gd name="T0" fmla="*/ 0 w 123"/>
                  <a:gd name="T1" fmla="*/ 35 h 81"/>
                  <a:gd name="T2" fmla="*/ 54 w 123"/>
                  <a:gd name="T3" fmla="*/ 58 h 81"/>
                  <a:gd name="T4" fmla="*/ 108 w 123"/>
                  <a:gd name="T5" fmla="*/ 81 h 81"/>
                  <a:gd name="T6" fmla="*/ 123 w 123"/>
                  <a:gd name="T7" fmla="*/ 46 h 81"/>
                  <a:gd name="T8" fmla="*/ 69 w 123"/>
                  <a:gd name="T9" fmla="*/ 23 h 81"/>
                  <a:gd name="T10" fmla="*/ 15 w 123"/>
                  <a:gd name="T11" fmla="*/ 0 h 81"/>
                  <a:gd name="T12" fmla="*/ 0 w 123"/>
                  <a:gd name="T13" fmla="*/ 3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0" y="35"/>
                    </a:moveTo>
                    <a:lnTo>
                      <a:pt x="54" y="58"/>
                    </a:lnTo>
                    <a:lnTo>
                      <a:pt x="108" y="81"/>
                    </a:lnTo>
                    <a:lnTo>
                      <a:pt x="123" y="46"/>
                    </a:lnTo>
                    <a:lnTo>
                      <a:pt x="69" y="23"/>
                    </a:lnTo>
                    <a:lnTo>
                      <a:pt x="15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0" name="Freeform 2188"/>
              <p:cNvSpPr>
                <a:spLocks/>
              </p:cNvSpPr>
              <p:nvPr/>
            </p:nvSpPr>
            <p:spPr bwMode="auto">
              <a:xfrm>
                <a:off x="5973" y="4603"/>
                <a:ext cx="25" cy="16"/>
              </a:xfrm>
              <a:custGeom>
                <a:avLst/>
                <a:gdLst>
                  <a:gd name="T0" fmla="*/ 0 w 123"/>
                  <a:gd name="T1" fmla="*/ 35 h 81"/>
                  <a:gd name="T2" fmla="*/ 54 w 123"/>
                  <a:gd name="T3" fmla="*/ 58 h 81"/>
                  <a:gd name="T4" fmla="*/ 108 w 123"/>
                  <a:gd name="T5" fmla="*/ 81 h 81"/>
                  <a:gd name="T6" fmla="*/ 123 w 123"/>
                  <a:gd name="T7" fmla="*/ 46 h 81"/>
                  <a:gd name="T8" fmla="*/ 69 w 123"/>
                  <a:gd name="T9" fmla="*/ 23 h 81"/>
                  <a:gd name="T10" fmla="*/ 15 w 123"/>
                  <a:gd name="T11" fmla="*/ 0 h 81"/>
                  <a:gd name="T12" fmla="*/ 0 w 123"/>
                  <a:gd name="T13" fmla="*/ 3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0" y="35"/>
                    </a:moveTo>
                    <a:lnTo>
                      <a:pt x="54" y="58"/>
                    </a:lnTo>
                    <a:lnTo>
                      <a:pt x="108" y="81"/>
                    </a:lnTo>
                    <a:lnTo>
                      <a:pt x="123" y="46"/>
                    </a:lnTo>
                    <a:lnTo>
                      <a:pt x="69" y="23"/>
                    </a:lnTo>
                    <a:lnTo>
                      <a:pt x="15" y="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1" name="Freeform 2189"/>
              <p:cNvSpPr>
                <a:spLocks/>
              </p:cNvSpPr>
              <p:nvPr/>
            </p:nvSpPr>
            <p:spPr bwMode="auto">
              <a:xfrm>
                <a:off x="5987" y="4608"/>
                <a:ext cx="11" cy="4"/>
              </a:xfrm>
              <a:custGeom>
                <a:avLst/>
                <a:gdLst>
                  <a:gd name="T0" fmla="*/ 0 w 56"/>
                  <a:gd name="T1" fmla="*/ 0 h 23"/>
                  <a:gd name="T2" fmla="*/ 54 w 56"/>
                  <a:gd name="T3" fmla="*/ 23 h 23"/>
                  <a:gd name="T4" fmla="*/ 56 w 56"/>
                  <a:gd name="T5" fmla="*/ 22 h 23"/>
                  <a:gd name="T6" fmla="*/ 0 w 5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3">
                    <a:moveTo>
                      <a:pt x="0" y="0"/>
                    </a:moveTo>
                    <a:lnTo>
                      <a:pt x="54" y="23"/>
                    </a:lnTo>
                    <a:lnTo>
                      <a:pt x="56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2" name="Line 2190"/>
              <p:cNvSpPr>
                <a:spLocks noChangeShapeType="1"/>
              </p:cNvSpPr>
              <p:nvPr/>
            </p:nvSpPr>
            <p:spPr bwMode="auto">
              <a:xfrm flipV="1">
                <a:off x="5998" y="46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3" name="Freeform 2191"/>
              <p:cNvSpPr>
                <a:spLocks/>
              </p:cNvSpPr>
              <p:nvPr/>
            </p:nvSpPr>
            <p:spPr bwMode="auto">
              <a:xfrm>
                <a:off x="5976" y="4596"/>
                <a:ext cx="25" cy="16"/>
              </a:xfrm>
              <a:custGeom>
                <a:avLst/>
                <a:gdLst>
                  <a:gd name="T0" fmla="*/ 0 w 124"/>
                  <a:gd name="T1" fmla="*/ 35 h 79"/>
                  <a:gd name="T2" fmla="*/ 55 w 124"/>
                  <a:gd name="T3" fmla="*/ 57 h 79"/>
                  <a:gd name="T4" fmla="*/ 111 w 124"/>
                  <a:gd name="T5" fmla="*/ 79 h 79"/>
                  <a:gd name="T6" fmla="*/ 124 w 124"/>
                  <a:gd name="T7" fmla="*/ 43 h 79"/>
                  <a:gd name="T8" fmla="*/ 69 w 124"/>
                  <a:gd name="T9" fmla="*/ 21 h 79"/>
                  <a:gd name="T10" fmla="*/ 14 w 124"/>
                  <a:gd name="T11" fmla="*/ 0 h 79"/>
                  <a:gd name="T12" fmla="*/ 0 w 124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5"/>
                    </a:moveTo>
                    <a:lnTo>
                      <a:pt x="55" y="57"/>
                    </a:lnTo>
                    <a:lnTo>
                      <a:pt x="111" y="79"/>
                    </a:lnTo>
                    <a:lnTo>
                      <a:pt x="124" y="43"/>
                    </a:lnTo>
                    <a:lnTo>
                      <a:pt x="69" y="21"/>
                    </a:lnTo>
                    <a:lnTo>
                      <a:pt x="14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4" name="Freeform 2192"/>
              <p:cNvSpPr>
                <a:spLocks/>
              </p:cNvSpPr>
              <p:nvPr/>
            </p:nvSpPr>
            <p:spPr bwMode="auto">
              <a:xfrm>
                <a:off x="5976" y="4596"/>
                <a:ext cx="25" cy="16"/>
              </a:xfrm>
              <a:custGeom>
                <a:avLst/>
                <a:gdLst>
                  <a:gd name="T0" fmla="*/ 0 w 124"/>
                  <a:gd name="T1" fmla="*/ 35 h 79"/>
                  <a:gd name="T2" fmla="*/ 55 w 124"/>
                  <a:gd name="T3" fmla="*/ 57 h 79"/>
                  <a:gd name="T4" fmla="*/ 111 w 124"/>
                  <a:gd name="T5" fmla="*/ 79 h 79"/>
                  <a:gd name="T6" fmla="*/ 124 w 124"/>
                  <a:gd name="T7" fmla="*/ 43 h 79"/>
                  <a:gd name="T8" fmla="*/ 69 w 124"/>
                  <a:gd name="T9" fmla="*/ 21 h 79"/>
                  <a:gd name="T10" fmla="*/ 14 w 124"/>
                  <a:gd name="T11" fmla="*/ 0 h 79"/>
                  <a:gd name="T12" fmla="*/ 0 w 124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5"/>
                    </a:moveTo>
                    <a:lnTo>
                      <a:pt x="55" y="57"/>
                    </a:lnTo>
                    <a:lnTo>
                      <a:pt x="111" y="79"/>
                    </a:lnTo>
                    <a:lnTo>
                      <a:pt x="124" y="43"/>
                    </a:lnTo>
                    <a:lnTo>
                      <a:pt x="69" y="21"/>
                    </a:lnTo>
                    <a:lnTo>
                      <a:pt x="14" y="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5" name="Freeform 2193"/>
              <p:cNvSpPr>
                <a:spLocks/>
              </p:cNvSpPr>
              <p:nvPr/>
            </p:nvSpPr>
            <p:spPr bwMode="auto">
              <a:xfrm>
                <a:off x="5990" y="4600"/>
                <a:ext cx="11" cy="5"/>
              </a:xfrm>
              <a:custGeom>
                <a:avLst/>
                <a:gdLst>
                  <a:gd name="T0" fmla="*/ 0 w 56"/>
                  <a:gd name="T1" fmla="*/ 0 h 22"/>
                  <a:gd name="T2" fmla="*/ 55 w 56"/>
                  <a:gd name="T3" fmla="*/ 22 h 22"/>
                  <a:gd name="T4" fmla="*/ 56 w 56"/>
                  <a:gd name="T5" fmla="*/ 19 h 22"/>
                  <a:gd name="T6" fmla="*/ 0 w 5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0" y="0"/>
                    </a:moveTo>
                    <a:lnTo>
                      <a:pt x="55" y="22"/>
                    </a:lnTo>
                    <a:lnTo>
                      <a:pt x="56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6" name="Line 2194"/>
              <p:cNvSpPr>
                <a:spLocks noChangeShapeType="1"/>
              </p:cNvSpPr>
              <p:nvPr/>
            </p:nvSpPr>
            <p:spPr bwMode="auto">
              <a:xfrm flipV="1">
                <a:off x="6001" y="4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7" name="Freeform 2195"/>
              <p:cNvSpPr>
                <a:spLocks/>
              </p:cNvSpPr>
              <p:nvPr/>
            </p:nvSpPr>
            <p:spPr bwMode="auto">
              <a:xfrm>
                <a:off x="5979" y="4590"/>
                <a:ext cx="24" cy="14"/>
              </a:xfrm>
              <a:custGeom>
                <a:avLst/>
                <a:gdLst>
                  <a:gd name="T0" fmla="*/ 0 w 124"/>
                  <a:gd name="T1" fmla="*/ 36 h 73"/>
                  <a:gd name="T2" fmla="*/ 56 w 124"/>
                  <a:gd name="T3" fmla="*/ 54 h 73"/>
                  <a:gd name="T4" fmla="*/ 112 w 124"/>
                  <a:gd name="T5" fmla="*/ 73 h 73"/>
                  <a:gd name="T6" fmla="*/ 124 w 124"/>
                  <a:gd name="T7" fmla="*/ 37 h 73"/>
                  <a:gd name="T8" fmla="*/ 68 w 124"/>
                  <a:gd name="T9" fmla="*/ 19 h 73"/>
                  <a:gd name="T10" fmla="*/ 11 w 124"/>
                  <a:gd name="T11" fmla="*/ 0 h 73"/>
                  <a:gd name="T12" fmla="*/ 0 w 124"/>
                  <a:gd name="T13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0" y="36"/>
                    </a:moveTo>
                    <a:lnTo>
                      <a:pt x="56" y="54"/>
                    </a:lnTo>
                    <a:lnTo>
                      <a:pt x="112" y="73"/>
                    </a:lnTo>
                    <a:lnTo>
                      <a:pt x="124" y="37"/>
                    </a:lnTo>
                    <a:lnTo>
                      <a:pt x="68" y="19"/>
                    </a:lnTo>
                    <a:lnTo>
                      <a:pt x="1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8" name="Freeform 2196"/>
              <p:cNvSpPr>
                <a:spLocks/>
              </p:cNvSpPr>
              <p:nvPr/>
            </p:nvSpPr>
            <p:spPr bwMode="auto">
              <a:xfrm>
                <a:off x="5979" y="4590"/>
                <a:ext cx="24" cy="14"/>
              </a:xfrm>
              <a:custGeom>
                <a:avLst/>
                <a:gdLst>
                  <a:gd name="T0" fmla="*/ 0 w 124"/>
                  <a:gd name="T1" fmla="*/ 36 h 73"/>
                  <a:gd name="T2" fmla="*/ 56 w 124"/>
                  <a:gd name="T3" fmla="*/ 54 h 73"/>
                  <a:gd name="T4" fmla="*/ 112 w 124"/>
                  <a:gd name="T5" fmla="*/ 73 h 73"/>
                  <a:gd name="T6" fmla="*/ 124 w 124"/>
                  <a:gd name="T7" fmla="*/ 37 h 73"/>
                  <a:gd name="T8" fmla="*/ 68 w 124"/>
                  <a:gd name="T9" fmla="*/ 19 h 73"/>
                  <a:gd name="T10" fmla="*/ 11 w 124"/>
                  <a:gd name="T11" fmla="*/ 0 h 73"/>
                  <a:gd name="T12" fmla="*/ 0 w 124"/>
                  <a:gd name="T13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0" y="36"/>
                    </a:moveTo>
                    <a:lnTo>
                      <a:pt x="56" y="54"/>
                    </a:lnTo>
                    <a:lnTo>
                      <a:pt x="112" y="73"/>
                    </a:lnTo>
                    <a:lnTo>
                      <a:pt x="124" y="37"/>
                    </a:lnTo>
                    <a:lnTo>
                      <a:pt x="68" y="19"/>
                    </a:lnTo>
                    <a:lnTo>
                      <a:pt x="11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9" name="Freeform 2197"/>
              <p:cNvSpPr>
                <a:spLocks/>
              </p:cNvSpPr>
              <p:nvPr/>
            </p:nvSpPr>
            <p:spPr bwMode="auto">
              <a:xfrm>
                <a:off x="5992" y="4593"/>
                <a:ext cx="12" cy="4"/>
              </a:xfrm>
              <a:custGeom>
                <a:avLst/>
                <a:gdLst>
                  <a:gd name="T0" fmla="*/ 0 w 57"/>
                  <a:gd name="T1" fmla="*/ 0 h 18"/>
                  <a:gd name="T2" fmla="*/ 56 w 57"/>
                  <a:gd name="T3" fmla="*/ 18 h 18"/>
                  <a:gd name="T4" fmla="*/ 57 w 57"/>
                  <a:gd name="T5" fmla="*/ 16 h 18"/>
                  <a:gd name="T6" fmla="*/ 0 w 5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0"/>
                    </a:moveTo>
                    <a:lnTo>
                      <a:pt x="56" y="18"/>
                    </a:lnTo>
                    <a:lnTo>
                      <a:pt x="57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0" name="Line 2198"/>
              <p:cNvSpPr>
                <a:spLocks noChangeShapeType="1"/>
              </p:cNvSpPr>
              <p:nvPr/>
            </p:nvSpPr>
            <p:spPr bwMode="auto">
              <a:xfrm flipV="1">
                <a:off x="6003" y="4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1" name="Freeform 2199"/>
              <p:cNvSpPr>
                <a:spLocks/>
              </p:cNvSpPr>
              <p:nvPr/>
            </p:nvSpPr>
            <p:spPr bwMode="auto">
              <a:xfrm>
                <a:off x="5981" y="4583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8 w 125"/>
                  <a:gd name="T3" fmla="*/ 53 h 69"/>
                  <a:gd name="T4" fmla="*/ 115 w 125"/>
                  <a:gd name="T5" fmla="*/ 69 h 69"/>
                  <a:gd name="T6" fmla="*/ 125 w 125"/>
                  <a:gd name="T7" fmla="*/ 32 h 69"/>
                  <a:gd name="T8" fmla="*/ 68 w 125"/>
                  <a:gd name="T9" fmla="*/ 16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8" y="53"/>
                    </a:lnTo>
                    <a:lnTo>
                      <a:pt x="115" y="69"/>
                    </a:lnTo>
                    <a:lnTo>
                      <a:pt x="125" y="32"/>
                    </a:lnTo>
                    <a:lnTo>
                      <a:pt x="68" y="16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2" name="Freeform 2200"/>
              <p:cNvSpPr>
                <a:spLocks/>
              </p:cNvSpPr>
              <p:nvPr/>
            </p:nvSpPr>
            <p:spPr bwMode="auto">
              <a:xfrm>
                <a:off x="5981" y="4583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8 w 125"/>
                  <a:gd name="T3" fmla="*/ 53 h 69"/>
                  <a:gd name="T4" fmla="*/ 115 w 125"/>
                  <a:gd name="T5" fmla="*/ 69 h 69"/>
                  <a:gd name="T6" fmla="*/ 125 w 125"/>
                  <a:gd name="T7" fmla="*/ 32 h 69"/>
                  <a:gd name="T8" fmla="*/ 68 w 125"/>
                  <a:gd name="T9" fmla="*/ 16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8" y="53"/>
                    </a:lnTo>
                    <a:lnTo>
                      <a:pt x="115" y="69"/>
                    </a:lnTo>
                    <a:lnTo>
                      <a:pt x="125" y="32"/>
                    </a:lnTo>
                    <a:lnTo>
                      <a:pt x="68" y="16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3" name="Freeform 2201"/>
              <p:cNvSpPr>
                <a:spLocks/>
              </p:cNvSpPr>
              <p:nvPr/>
            </p:nvSpPr>
            <p:spPr bwMode="auto">
              <a:xfrm>
                <a:off x="5994" y="4586"/>
                <a:ext cx="12" cy="3"/>
              </a:xfrm>
              <a:custGeom>
                <a:avLst/>
                <a:gdLst>
                  <a:gd name="T0" fmla="*/ 0 w 57"/>
                  <a:gd name="T1" fmla="*/ 0 h 16"/>
                  <a:gd name="T2" fmla="*/ 57 w 57"/>
                  <a:gd name="T3" fmla="*/ 16 h 16"/>
                  <a:gd name="T4" fmla="*/ 57 w 57"/>
                  <a:gd name="T5" fmla="*/ 13 h 16"/>
                  <a:gd name="T6" fmla="*/ 0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0" y="0"/>
                    </a:moveTo>
                    <a:lnTo>
                      <a:pt x="57" y="16"/>
                    </a:lnTo>
                    <a:lnTo>
                      <a:pt x="5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4" name="Line 2202"/>
              <p:cNvSpPr>
                <a:spLocks noChangeShapeType="1"/>
              </p:cNvSpPr>
              <p:nvPr/>
            </p:nvSpPr>
            <p:spPr bwMode="auto">
              <a:xfrm flipV="1">
                <a:off x="6006" y="4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5" name="Freeform 2203"/>
              <p:cNvSpPr>
                <a:spLocks/>
              </p:cNvSpPr>
              <p:nvPr/>
            </p:nvSpPr>
            <p:spPr bwMode="auto">
              <a:xfrm>
                <a:off x="5983" y="4576"/>
                <a:ext cx="24" cy="13"/>
              </a:xfrm>
              <a:custGeom>
                <a:avLst/>
                <a:gdLst>
                  <a:gd name="T0" fmla="*/ 0 w 123"/>
                  <a:gd name="T1" fmla="*/ 36 h 62"/>
                  <a:gd name="T2" fmla="*/ 58 w 123"/>
                  <a:gd name="T3" fmla="*/ 49 h 62"/>
                  <a:gd name="T4" fmla="*/ 115 w 123"/>
                  <a:gd name="T5" fmla="*/ 62 h 62"/>
                  <a:gd name="T6" fmla="*/ 123 w 123"/>
                  <a:gd name="T7" fmla="*/ 25 h 62"/>
                  <a:gd name="T8" fmla="*/ 66 w 123"/>
                  <a:gd name="T9" fmla="*/ 12 h 62"/>
                  <a:gd name="T10" fmla="*/ 9 w 123"/>
                  <a:gd name="T11" fmla="*/ 0 h 62"/>
                  <a:gd name="T12" fmla="*/ 0 w 123"/>
                  <a:gd name="T13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6"/>
                    </a:moveTo>
                    <a:lnTo>
                      <a:pt x="58" y="49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6" y="12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6" name="Freeform 2204"/>
              <p:cNvSpPr>
                <a:spLocks/>
              </p:cNvSpPr>
              <p:nvPr/>
            </p:nvSpPr>
            <p:spPr bwMode="auto">
              <a:xfrm>
                <a:off x="5983" y="4576"/>
                <a:ext cx="24" cy="13"/>
              </a:xfrm>
              <a:custGeom>
                <a:avLst/>
                <a:gdLst>
                  <a:gd name="T0" fmla="*/ 0 w 123"/>
                  <a:gd name="T1" fmla="*/ 36 h 62"/>
                  <a:gd name="T2" fmla="*/ 58 w 123"/>
                  <a:gd name="T3" fmla="*/ 49 h 62"/>
                  <a:gd name="T4" fmla="*/ 115 w 123"/>
                  <a:gd name="T5" fmla="*/ 62 h 62"/>
                  <a:gd name="T6" fmla="*/ 123 w 123"/>
                  <a:gd name="T7" fmla="*/ 25 h 62"/>
                  <a:gd name="T8" fmla="*/ 66 w 123"/>
                  <a:gd name="T9" fmla="*/ 12 h 62"/>
                  <a:gd name="T10" fmla="*/ 9 w 123"/>
                  <a:gd name="T11" fmla="*/ 0 h 62"/>
                  <a:gd name="T12" fmla="*/ 0 w 123"/>
                  <a:gd name="T13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6"/>
                    </a:moveTo>
                    <a:lnTo>
                      <a:pt x="58" y="49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6" y="12"/>
                    </a:lnTo>
                    <a:lnTo>
                      <a:pt x="9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7" name="Freeform 2205"/>
              <p:cNvSpPr>
                <a:spLocks/>
              </p:cNvSpPr>
              <p:nvPr/>
            </p:nvSpPr>
            <p:spPr bwMode="auto">
              <a:xfrm>
                <a:off x="5996" y="4579"/>
                <a:ext cx="12" cy="2"/>
              </a:xfrm>
              <a:custGeom>
                <a:avLst/>
                <a:gdLst>
                  <a:gd name="T0" fmla="*/ 0 w 59"/>
                  <a:gd name="T1" fmla="*/ 0 h 13"/>
                  <a:gd name="T2" fmla="*/ 57 w 59"/>
                  <a:gd name="T3" fmla="*/ 13 h 13"/>
                  <a:gd name="T4" fmla="*/ 59 w 59"/>
                  <a:gd name="T5" fmla="*/ 11 h 13"/>
                  <a:gd name="T6" fmla="*/ 0 w 5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0"/>
                    </a:moveTo>
                    <a:lnTo>
                      <a:pt x="57" y="13"/>
                    </a:lnTo>
                    <a:lnTo>
                      <a:pt x="59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8" name="Line 2206"/>
              <p:cNvSpPr>
                <a:spLocks noChangeShapeType="1"/>
              </p:cNvSpPr>
              <p:nvPr/>
            </p:nvSpPr>
            <p:spPr bwMode="auto">
              <a:xfrm flipV="1">
                <a:off x="6007" y="45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9" name="Freeform 2207"/>
              <p:cNvSpPr>
                <a:spLocks/>
              </p:cNvSpPr>
              <p:nvPr/>
            </p:nvSpPr>
            <p:spPr bwMode="auto">
              <a:xfrm>
                <a:off x="5984" y="4569"/>
                <a:ext cx="25" cy="12"/>
              </a:xfrm>
              <a:custGeom>
                <a:avLst/>
                <a:gdLst>
                  <a:gd name="T0" fmla="*/ 0 w 125"/>
                  <a:gd name="T1" fmla="*/ 38 h 59"/>
                  <a:gd name="T2" fmla="*/ 59 w 125"/>
                  <a:gd name="T3" fmla="*/ 48 h 59"/>
                  <a:gd name="T4" fmla="*/ 118 w 125"/>
                  <a:gd name="T5" fmla="*/ 59 h 59"/>
                  <a:gd name="T6" fmla="*/ 125 w 125"/>
                  <a:gd name="T7" fmla="*/ 21 h 59"/>
                  <a:gd name="T8" fmla="*/ 66 w 125"/>
                  <a:gd name="T9" fmla="*/ 10 h 59"/>
                  <a:gd name="T10" fmla="*/ 7 w 125"/>
                  <a:gd name="T11" fmla="*/ 0 h 59"/>
                  <a:gd name="T12" fmla="*/ 0 w 125"/>
                  <a:gd name="T13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0" y="38"/>
                    </a:moveTo>
                    <a:lnTo>
                      <a:pt x="59" y="48"/>
                    </a:lnTo>
                    <a:lnTo>
                      <a:pt x="118" y="59"/>
                    </a:lnTo>
                    <a:lnTo>
                      <a:pt x="125" y="21"/>
                    </a:lnTo>
                    <a:lnTo>
                      <a:pt x="66" y="10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0" name="Freeform 2208"/>
              <p:cNvSpPr>
                <a:spLocks/>
              </p:cNvSpPr>
              <p:nvPr/>
            </p:nvSpPr>
            <p:spPr bwMode="auto">
              <a:xfrm>
                <a:off x="5984" y="4569"/>
                <a:ext cx="25" cy="12"/>
              </a:xfrm>
              <a:custGeom>
                <a:avLst/>
                <a:gdLst>
                  <a:gd name="T0" fmla="*/ 0 w 125"/>
                  <a:gd name="T1" fmla="*/ 38 h 59"/>
                  <a:gd name="T2" fmla="*/ 59 w 125"/>
                  <a:gd name="T3" fmla="*/ 48 h 59"/>
                  <a:gd name="T4" fmla="*/ 118 w 125"/>
                  <a:gd name="T5" fmla="*/ 59 h 59"/>
                  <a:gd name="T6" fmla="*/ 125 w 125"/>
                  <a:gd name="T7" fmla="*/ 21 h 59"/>
                  <a:gd name="T8" fmla="*/ 66 w 125"/>
                  <a:gd name="T9" fmla="*/ 10 h 59"/>
                  <a:gd name="T10" fmla="*/ 7 w 125"/>
                  <a:gd name="T11" fmla="*/ 0 h 59"/>
                  <a:gd name="T12" fmla="*/ 0 w 125"/>
                  <a:gd name="T13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9">
                    <a:moveTo>
                      <a:pt x="0" y="38"/>
                    </a:moveTo>
                    <a:lnTo>
                      <a:pt x="59" y="48"/>
                    </a:lnTo>
                    <a:lnTo>
                      <a:pt x="118" y="59"/>
                    </a:lnTo>
                    <a:lnTo>
                      <a:pt x="125" y="21"/>
                    </a:lnTo>
                    <a:lnTo>
                      <a:pt x="66" y="10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1" name="Freeform 2209"/>
              <p:cNvSpPr>
                <a:spLocks/>
              </p:cNvSpPr>
              <p:nvPr/>
            </p:nvSpPr>
            <p:spPr bwMode="auto">
              <a:xfrm>
                <a:off x="5997" y="4571"/>
                <a:ext cx="12" cy="2"/>
              </a:xfrm>
              <a:custGeom>
                <a:avLst/>
                <a:gdLst>
                  <a:gd name="T0" fmla="*/ 0 w 59"/>
                  <a:gd name="T1" fmla="*/ 0 h 11"/>
                  <a:gd name="T2" fmla="*/ 59 w 59"/>
                  <a:gd name="T3" fmla="*/ 11 h 11"/>
                  <a:gd name="T4" fmla="*/ 59 w 59"/>
                  <a:gd name="T5" fmla="*/ 7 h 11"/>
                  <a:gd name="T6" fmla="*/ 0 w 5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0" y="0"/>
                    </a:moveTo>
                    <a:lnTo>
                      <a:pt x="59" y="11"/>
                    </a:lnTo>
                    <a:lnTo>
                      <a:pt x="5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2" name="Line 2210"/>
              <p:cNvSpPr>
                <a:spLocks noChangeShapeType="1"/>
              </p:cNvSpPr>
              <p:nvPr/>
            </p:nvSpPr>
            <p:spPr bwMode="auto">
              <a:xfrm flipV="1">
                <a:off x="6009" y="4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3" name="Freeform 2211"/>
              <p:cNvSpPr>
                <a:spLocks/>
              </p:cNvSpPr>
              <p:nvPr/>
            </p:nvSpPr>
            <p:spPr bwMode="auto">
              <a:xfrm>
                <a:off x="5985" y="4562"/>
                <a:ext cx="25" cy="10"/>
              </a:xfrm>
              <a:custGeom>
                <a:avLst/>
                <a:gdLst>
                  <a:gd name="T0" fmla="*/ 0 w 122"/>
                  <a:gd name="T1" fmla="*/ 36 h 50"/>
                  <a:gd name="T2" fmla="*/ 59 w 122"/>
                  <a:gd name="T3" fmla="*/ 43 h 50"/>
                  <a:gd name="T4" fmla="*/ 118 w 122"/>
                  <a:gd name="T5" fmla="*/ 50 h 50"/>
                  <a:gd name="T6" fmla="*/ 122 w 122"/>
                  <a:gd name="T7" fmla="*/ 13 h 50"/>
                  <a:gd name="T8" fmla="*/ 64 w 122"/>
                  <a:gd name="T9" fmla="*/ 7 h 50"/>
                  <a:gd name="T10" fmla="*/ 5 w 122"/>
                  <a:gd name="T11" fmla="*/ 0 h 50"/>
                  <a:gd name="T12" fmla="*/ 0 w 122"/>
                  <a:gd name="T1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0" y="36"/>
                    </a:moveTo>
                    <a:lnTo>
                      <a:pt x="59" y="43"/>
                    </a:lnTo>
                    <a:lnTo>
                      <a:pt x="118" y="50"/>
                    </a:lnTo>
                    <a:lnTo>
                      <a:pt x="122" y="13"/>
                    </a:lnTo>
                    <a:lnTo>
                      <a:pt x="64" y="7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4" name="Freeform 2212"/>
              <p:cNvSpPr>
                <a:spLocks/>
              </p:cNvSpPr>
              <p:nvPr/>
            </p:nvSpPr>
            <p:spPr bwMode="auto">
              <a:xfrm>
                <a:off x="5985" y="4562"/>
                <a:ext cx="25" cy="10"/>
              </a:xfrm>
              <a:custGeom>
                <a:avLst/>
                <a:gdLst>
                  <a:gd name="T0" fmla="*/ 0 w 122"/>
                  <a:gd name="T1" fmla="*/ 36 h 50"/>
                  <a:gd name="T2" fmla="*/ 59 w 122"/>
                  <a:gd name="T3" fmla="*/ 43 h 50"/>
                  <a:gd name="T4" fmla="*/ 118 w 122"/>
                  <a:gd name="T5" fmla="*/ 50 h 50"/>
                  <a:gd name="T6" fmla="*/ 122 w 122"/>
                  <a:gd name="T7" fmla="*/ 13 h 50"/>
                  <a:gd name="T8" fmla="*/ 64 w 122"/>
                  <a:gd name="T9" fmla="*/ 7 h 50"/>
                  <a:gd name="T10" fmla="*/ 5 w 122"/>
                  <a:gd name="T11" fmla="*/ 0 h 50"/>
                  <a:gd name="T12" fmla="*/ 0 w 122"/>
                  <a:gd name="T1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50">
                    <a:moveTo>
                      <a:pt x="0" y="36"/>
                    </a:moveTo>
                    <a:lnTo>
                      <a:pt x="59" y="43"/>
                    </a:lnTo>
                    <a:lnTo>
                      <a:pt x="118" y="50"/>
                    </a:lnTo>
                    <a:lnTo>
                      <a:pt x="122" y="13"/>
                    </a:lnTo>
                    <a:lnTo>
                      <a:pt x="64" y="7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5" name="Freeform 2213"/>
              <p:cNvSpPr>
                <a:spLocks/>
              </p:cNvSpPr>
              <p:nvPr/>
            </p:nvSpPr>
            <p:spPr bwMode="auto">
              <a:xfrm>
                <a:off x="5998" y="4564"/>
                <a:ext cx="12" cy="1"/>
              </a:xfrm>
              <a:custGeom>
                <a:avLst/>
                <a:gdLst>
                  <a:gd name="T0" fmla="*/ 0 w 58"/>
                  <a:gd name="T1" fmla="*/ 0 h 6"/>
                  <a:gd name="T2" fmla="*/ 58 w 58"/>
                  <a:gd name="T3" fmla="*/ 6 h 6"/>
                  <a:gd name="T4" fmla="*/ 58 w 58"/>
                  <a:gd name="T5" fmla="*/ 3 h 6"/>
                  <a:gd name="T6" fmla="*/ 0 w 5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">
                    <a:moveTo>
                      <a:pt x="0" y="0"/>
                    </a:moveTo>
                    <a:lnTo>
                      <a:pt x="58" y="6"/>
                    </a:lnTo>
                    <a:lnTo>
                      <a:pt x="5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6" name="Group 2214"/>
            <p:cNvGrpSpPr>
              <a:grpSpLocks/>
            </p:cNvGrpSpPr>
            <p:nvPr/>
          </p:nvGrpSpPr>
          <p:grpSpPr bwMode="auto">
            <a:xfrm>
              <a:off x="3867" y="4392"/>
              <a:ext cx="2145" cy="359"/>
              <a:chOff x="3867" y="4369"/>
              <a:chExt cx="2145" cy="359"/>
            </a:xfrm>
          </p:grpSpPr>
          <p:sp>
            <p:nvSpPr>
              <p:cNvPr id="25767" name="Line 2215"/>
              <p:cNvSpPr>
                <a:spLocks noChangeShapeType="1"/>
              </p:cNvSpPr>
              <p:nvPr/>
            </p:nvSpPr>
            <p:spPr bwMode="auto">
              <a:xfrm flipV="1">
                <a:off x="6010" y="45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8" name="Freeform 2216"/>
              <p:cNvSpPr>
                <a:spLocks/>
              </p:cNvSpPr>
              <p:nvPr/>
            </p:nvSpPr>
            <p:spPr bwMode="auto">
              <a:xfrm>
                <a:off x="5986" y="4555"/>
                <a:ext cx="24" cy="9"/>
              </a:xfrm>
              <a:custGeom>
                <a:avLst/>
                <a:gdLst>
                  <a:gd name="T0" fmla="*/ 0 w 119"/>
                  <a:gd name="T1" fmla="*/ 38 h 45"/>
                  <a:gd name="T2" fmla="*/ 59 w 119"/>
                  <a:gd name="T3" fmla="*/ 42 h 45"/>
                  <a:gd name="T4" fmla="*/ 117 w 119"/>
                  <a:gd name="T5" fmla="*/ 45 h 45"/>
                  <a:gd name="T6" fmla="*/ 119 w 119"/>
                  <a:gd name="T7" fmla="*/ 7 h 45"/>
                  <a:gd name="T8" fmla="*/ 61 w 119"/>
                  <a:gd name="T9" fmla="*/ 4 h 45"/>
                  <a:gd name="T10" fmla="*/ 2 w 119"/>
                  <a:gd name="T11" fmla="*/ 0 h 45"/>
                  <a:gd name="T12" fmla="*/ 0 w 119"/>
                  <a:gd name="T13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0" y="38"/>
                    </a:moveTo>
                    <a:lnTo>
                      <a:pt x="59" y="42"/>
                    </a:lnTo>
                    <a:lnTo>
                      <a:pt x="117" y="45"/>
                    </a:lnTo>
                    <a:lnTo>
                      <a:pt x="119" y="7"/>
                    </a:lnTo>
                    <a:lnTo>
                      <a:pt x="61" y="4"/>
                    </a:lnTo>
                    <a:lnTo>
                      <a:pt x="2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9" name="Freeform 2217"/>
              <p:cNvSpPr>
                <a:spLocks/>
              </p:cNvSpPr>
              <p:nvPr/>
            </p:nvSpPr>
            <p:spPr bwMode="auto">
              <a:xfrm>
                <a:off x="5986" y="4555"/>
                <a:ext cx="24" cy="9"/>
              </a:xfrm>
              <a:custGeom>
                <a:avLst/>
                <a:gdLst>
                  <a:gd name="T0" fmla="*/ 0 w 119"/>
                  <a:gd name="T1" fmla="*/ 38 h 45"/>
                  <a:gd name="T2" fmla="*/ 59 w 119"/>
                  <a:gd name="T3" fmla="*/ 42 h 45"/>
                  <a:gd name="T4" fmla="*/ 117 w 119"/>
                  <a:gd name="T5" fmla="*/ 45 h 45"/>
                  <a:gd name="T6" fmla="*/ 119 w 119"/>
                  <a:gd name="T7" fmla="*/ 7 h 45"/>
                  <a:gd name="T8" fmla="*/ 61 w 119"/>
                  <a:gd name="T9" fmla="*/ 4 h 45"/>
                  <a:gd name="T10" fmla="*/ 2 w 119"/>
                  <a:gd name="T11" fmla="*/ 0 h 45"/>
                  <a:gd name="T12" fmla="*/ 0 w 119"/>
                  <a:gd name="T13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5">
                    <a:moveTo>
                      <a:pt x="0" y="38"/>
                    </a:moveTo>
                    <a:lnTo>
                      <a:pt x="59" y="42"/>
                    </a:lnTo>
                    <a:lnTo>
                      <a:pt x="117" y="45"/>
                    </a:lnTo>
                    <a:lnTo>
                      <a:pt x="119" y="7"/>
                    </a:lnTo>
                    <a:lnTo>
                      <a:pt x="61" y="4"/>
                    </a:lnTo>
                    <a:lnTo>
                      <a:pt x="2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0" name="Freeform 2218"/>
              <p:cNvSpPr>
                <a:spLocks/>
              </p:cNvSpPr>
              <p:nvPr/>
            </p:nvSpPr>
            <p:spPr bwMode="auto">
              <a:xfrm>
                <a:off x="5999" y="4556"/>
                <a:ext cx="11" cy="1"/>
              </a:xfrm>
              <a:custGeom>
                <a:avLst/>
                <a:gdLst>
                  <a:gd name="T0" fmla="*/ 0 w 58"/>
                  <a:gd name="T1" fmla="*/ 0 h 3"/>
                  <a:gd name="T2" fmla="*/ 58 w 58"/>
                  <a:gd name="T3" fmla="*/ 3 h 3"/>
                  <a:gd name="T4" fmla="*/ 58 w 58"/>
                  <a:gd name="T5" fmla="*/ 2 h 3"/>
                  <a:gd name="T6" fmla="*/ 0 w 5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">
                    <a:moveTo>
                      <a:pt x="0" y="0"/>
                    </a:moveTo>
                    <a:lnTo>
                      <a:pt x="58" y="3"/>
                    </a:lnTo>
                    <a:lnTo>
                      <a:pt x="5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1" name="Line 2219"/>
              <p:cNvSpPr>
                <a:spLocks noChangeShapeType="1"/>
              </p:cNvSpPr>
              <p:nvPr/>
            </p:nvSpPr>
            <p:spPr bwMode="auto">
              <a:xfrm flipV="1">
                <a:off x="6010" y="4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2" name="Freeform 2220"/>
              <p:cNvSpPr>
                <a:spLocks/>
              </p:cNvSpPr>
              <p:nvPr/>
            </p:nvSpPr>
            <p:spPr bwMode="auto">
              <a:xfrm>
                <a:off x="5987" y="4548"/>
                <a:ext cx="24" cy="9"/>
              </a:xfrm>
              <a:custGeom>
                <a:avLst/>
                <a:gdLst>
                  <a:gd name="T0" fmla="*/ 0 w 119"/>
                  <a:gd name="T1" fmla="*/ 38 h 43"/>
                  <a:gd name="T2" fmla="*/ 59 w 119"/>
                  <a:gd name="T3" fmla="*/ 41 h 43"/>
                  <a:gd name="T4" fmla="*/ 117 w 119"/>
                  <a:gd name="T5" fmla="*/ 43 h 43"/>
                  <a:gd name="T6" fmla="*/ 119 w 119"/>
                  <a:gd name="T7" fmla="*/ 5 h 43"/>
                  <a:gd name="T8" fmla="*/ 60 w 119"/>
                  <a:gd name="T9" fmla="*/ 3 h 43"/>
                  <a:gd name="T10" fmla="*/ 1 w 119"/>
                  <a:gd name="T11" fmla="*/ 0 h 43"/>
                  <a:gd name="T12" fmla="*/ 0 w 119"/>
                  <a:gd name="T13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0" y="38"/>
                    </a:moveTo>
                    <a:lnTo>
                      <a:pt x="59" y="41"/>
                    </a:lnTo>
                    <a:lnTo>
                      <a:pt x="117" y="43"/>
                    </a:lnTo>
                    <a:lnTo>
                      <a:pt x="119" y="5"/>
                    </a:ln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3" name="Freeform 2221"/>
              <p:cNvSpPr>
                <a:spLocks/>
              </p:cNvSpPr>
              <p:nvPr/>
            </p:nvSpPr>
            <p:spPr bwMode="auto">
              <a:xfrm>
                <a:off x="5987" y="4548"/>
                <a:ext cx="24" cy="9"/>
              </a:xfrm>
              <a:custGeom>
                <a:avLst/>
                <a:gdLst>
                  <a:gd name="T0" fmla="*/ 0 w 119"/>
                  <a:gd name="T1" fmla="*/ 38 h 43"/>
                  <a:gd name="T2" fmla="*/ 59 w 119"/>
                  <a:gd name="T3" fmla="*/ 41 h 43"/>
                  <a:gd name="T4" fmla="*/ 117 w 119"/>
                  <a:gd name="T5" fmla="*/ 43 h 43"/>
                  <a:gd name="T6" fmla="*/ 119 w 119"/>
                  <a:gd name="T7" fmla="*/ 5 h 43"/>
                  <a:gd name="T8" fmla="*/ 60 w 119"/>
                  <a:gd name="T9" fmla="*/ 3 h 43"/>
                  <a:gd name="T10" fmla="*/ 1 w 119"/>
                  <a:gd name="T11" fmla="*/ 0 h 43"/>
                  <a:gd name="T12" fmla="*/ 0 w 119"/>
                  <a:gd name="T13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0" y="38"/>
                    </a:moveTo>
                    <a:lnTo>
                      <a:pt x="59" y="41"/>
                    </a:lnTo>
                    <a:lnTo>
                      <a:pt x="117" y="43"/>
                    </a:lnTo>
                    <a:lnTo>
                      <a:pt x="119" y="5"/>
                    </a:ln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4" name="Freeform 2222"/>
              <p:cNvSpPr>
                <a:spLocks/>
              </p:cNvSpPr>
              <p:nvPr/>
            </p:nvSpPr>
            <p:spPr bwMode="auto">
              <a:xfrm>
                <a:off x="5999" y="4548"/>
                <a:ext cx="12" cy="1"/>
              </a:xfrm>
              <a:custGeom>
                <a:avLst/>
                <a:gdLst>
                  <a:gd name="T0" fmla="*/ 0 w 59"/>
                  <a:gd name="T1" fmla="*/ 3 h 5"/>
                  <a:gd name="T2" fmla="*/ 59 w 59"/>
                  <a:gd name="T3" fmla="*/ 5 h 5"/>
                  <a:gd name="T4" fmla="*/ 59 w 59"/>
                  <a:gd name="T5" fmla="*/ 0 h 5"/>
                  <a:gd name="T6" fmla="*/ 0 w 59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0" y="3"/>
                    </a:moveTo>
                    <a:lnTo>
                      <a:pt x="59" y="5"/>
                    </a:lnTo>
                    <a:lnTo>
                      <a:pt x="5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5" name="Line 2223"/>
              <p:cNvSpPr>
                <a:spLocks noChangeShapeType="1"/>
              </p:cNvSpPr>
              <p:nvPr/>
            </p:nvSpPr>
            <p:spPr bwMode="auto">
              <a:xfrm flipV="1">
                <a:off x="6011" y="45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6" name="Line 2224"/>
              <p:cNvSpPr>
                <a:spLocks noChangeShapeType="1"/>
              </p:cNvSpPr>
              <p:nvPr/>
            </p:nvSpPr>
            <p:spPr bwMode="auto">
              <a:xfrm>
                <a:off x="5845" y="4369"/>
                <a:ext cx="1" cy="35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7" name="Line 2225"/>
              <p:cNvSpPr>
                <a:spLocks noChangeShapeType="1"/>
              </p:cNvSpPr>
              <p:nvPr/>
            </p:nvSpPr>
            <p:spPr bwMode="auto">
              <a:xfrm>
                <a:off x="3867" y="4549"/>
                <a:ext cx="359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8" name="Freeform 2226"/>
              <p:cNvSpPr>
                <a:spLocks/>
              </p:cNvSpPr>
              <p:nvPr/>
            </p:nvSpPr>
            <p:spPr bwMode="auto">
              <a:xfrm>
                <a:off x="4189" y="4540"/>
                <a:ext cx="24" cy="9"/>
              </a:xfrm>
              <a:custGeom>
                <a:avLst/>
                <a:gdLst>
                  <a:gd name="T0" fmla="*/ 1 w 118"/>
                  <a:gd name="T1" fmla="*/ 43 h 43"/>
                  <a:gd name="T2" fmla="*/ 59 w 118"/>
                  <a:gd name="T3" fmla="*/ 41 h 43"/>
                  <a:gd name="T4" fmla="*/ 118 w 118"/>
                  <a:gd name="T5" fmla="*/ 38 h 43"/>
                  <a:gd name="T6" fmla="*/ 117 w 118"/>
                  <a:gd name="T7" fmla="*/ 0 h 43"/>
                  <a:gd name="T8" fmla="*/ 58 w 118"/>
                  <a:gd name="T9" fmla="*/ 3 h 43"/>
                  <a:gd name="T10" fmla="*/ 0 w 118"/>
                  <a:gd name="T11" fmla="*/ 5 h 43"/>
                  <a:gd name="T12" fmla="*/ 1 w 118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" y="43"/>
                    </a:moveTo>
                    <a:lnTo>
                      <a:pt x="59" y="41"/>
                    </a:lnTo>
                    <a:lnTo>
                      <a:pt x="118" y="38"/>
                    </a:lnTo>
                    <a:lnTo>
                      <a:pt x="117" y="0"/>
                    </a:lnTo>
                    <a:lnTo>
                      <a:pt x="58" y="3"/>
                    </a:lnTo>
                    <a:lnTo>
                      <a:pt x="0" y="5"/>
                    </a:lnTo>
                    <a:lnTo>
                      <a:pt x="1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9" name="Freeform 2227"/>
              <p:cNvSpPr>
                <a:spLocks/>
              </p:cNvSpPr>
              <p:nvPr/>
            </p:nvSpPr>
            <p:spPr bwMode="auto">
              <a:xfrm>
                <a:off x="4189" y="4540"/>
                <a:ext cx="24" cy="9"/>
              </a:xfrm>
              <a:custGeom>
                <a:avLst/>
                <a:gdLst>
                  <a:gd name="T0" fmla="*/ 1 w 118"/>
                  <a:gd name="T1" fmla="*/ 43 h 43"/>
                  <a:gd name="T2" fmla="*/ 59 w 118"/>
                  <a:gd name="T3" fmla="*/ 41 h 43"/>
                  <a:gd name="T4" fmla="*/ 118 w 118"/>
                  <a:gd name="T5" fmla="*/ 38 h 43"/>
                  <a:gd name="T6" fmla="*/ 117 w 118"/>
                  <a:gd name="T7" fmla="*/ 0 h 43"/>
                  <a:gd name="T8" fmla="*/ 58 w 118"/>
                  <a:gd name="T9" fmla="*/ 3 h 43"/>
                  <a:gd name="T10" fmla="*/ 0 w 118"/>
                  <a:gd name="T11" fmla="*/ 5 h 43"/>
                  <a:gd name="T12" fmla="*/ 1 w 118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1" y="43"/>
                    </a:moveTo>
                    <a:lnTo>
                      <a:pt x="59" y="41"/>
                    </a:lnTo>
                    <a:lnTo>
                      <a:pt x="118" y="38"/>
                    </a:lnTo>
                    <a:lnTo>
                      <a:pt x="117" y="0"/>
                    </a:lnTo>
                    <a:lnTo>
                      <a:pt x="58" y="3"/>
                    </a:lnTo>
                    <a:lnTo>
                      <a:pt x="0" y="5"/>
                    </a:lnTo>
                    <a:lnTo>
                      <a:pt x="1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0" name="Freeform 2228"/>
              <p:cNvSpPr>
                <a:spLocks/>
              </p:cNvSpPr>
              <p:nvPr/>
            </p:nvSpPr>
            <p:spPr bwMode="auto">
              <a:xfrm>
                <a:off x="4201" y="4540"/>
                <a:ext cx="11" cy="1"/>
              </a:xfrm>
              <a:custGeom>
                <a:avLst/>
                <a:gdLst>
                  <a:gd name="T0" fmla="*/ 0 w 59"/>
                  <a:gd name="T1" fmla="*/ 6 h 6"/>
                  <a:gd name="T2" fmla="*/ 59 w 59"/>
                  <a:gd name="T3" fmla="*/ 3 h 6"/>
                  <a:gd name="T4" fmla="*/ 59 w 59"/>
                  <a:gd name="T5" fmla="*/ 0 h 6"/>
                  <a:gd name="T6" fmla="*/ 0 w 5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0" y="6"/>
                    </a:moveTo>
                    <a:lnTo>
                      <a:pt x="59" y="3"/>
                    </a:lnTo>
                    <a:lnTo>
                      <a:pt x="5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1" name="Line 2229"/>
              <p:cNvSpPr>
                <a:spLocks noChangeShapeType="1"/>
              </p:cNvSpPr>
              <p:nvPr/>
            </p:nvSpPr>
            <p:spPr bwMode="auto">
              <a:xfrm flipV="1">
                <a:off x="4212" y="45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2" name="Freeform 2230"/>
              <p:cNvSpPr>
                <a:spLocks/>
              </p:cNvSpPr>
              <p:nvPr/>
            </p:nvSpPr>
            <p:spPr bwMode="auto">
              <a:xfrm>
                <a:off x="4188" y="4532"/>
                <a:ext cx="24" cy="10"/>
              </a:xfrm>
              <a:custGeom>
                <a:avLst/>
                <a:gdLst>
                  <a:gd name="T0" fmla="*/ 4 w 121"/>
                  <a:gd name="T1" fmla="*/ 49 h 49"/>
                  <a:gd name="T2" fmla="*/ 62 w 121"/>
                  <a:gd name="T3" fmla="*/ 44 h 49"/>
                  <a:gd name="T4" fmla="*/ 121 w 121"/>
                  <a:gd name="T5" fmla="*/ 38 h 49"/>
                  <a:gd name="T6" fmla="*/ 117 w 121"/>
                  <a:gd name="T7" fmla="*/ 0 h 49"/>
                  <a:gd name="T8" fmla="*/ 59 w 121"/>
                  <a:gd name="T9" fmla="*/ 6 h 49"/>
                  <a:gd name="T10" fmla="*/ 0 w 121"/>
                  <a:gd name="T11" fmla="*/ 12 h 49"/>
                  <a:gd name="T12" fmla="*/ 4 w 12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4" y="49"/>
                    </a:move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lnTo>
                      <a:pt x="59" y="6"/>
                    </a:lnTo>
                    <a:lnTo>
                      <a:pt x="0" y="12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3" name="Freeform 2231"/>
              <p:cNvSpPr>
                <a:spLocks/>
              </p:cNvSpPr>
              <p:nvPr/>
            </p:nvSpPr>
            <p:spPr bwMode="auto">
              <a:xfrm>
                <a:off x="4188" y="4532"/>
                <a:ext cx="24" cy="10"/>
              </a:xfrm>
              <a:custGeom>
                <a:avLst/>
                <a:gdLst>
                  <a:gd name="T0" fmla="*/ 4 w 121"/>
                  <a:gd name="T1" fmla="*/ 49 h 49"/>
                  <a:gd name="T2" fmla="*/ 62 w 121"/>
                  <a:gd name="T3" fmla="*/ 44 h 49"/>
                  <a:gd name="T4" fmla="*/ 121 w 121"/>
                  <a:gd name="T5" fmla="*/ 38 h 49"/>
                  <a:gd name="T6" fmla="*/ 117 w 121"/>
                  <a:gd name="T7" fmla="*/ 0 h 49"/>
                  <a:gd name="T8" fmla="*/ 59 w 121"/>
                  <a:gd name="T9" fmla="*/ 6 h 49"/>
                  <a:gd name="T10" fmla="*/ 0 w 121"/>
                  <a:gd name="T11" fmla="*/ 12 h 49"/>
                  <a:gd name="T12" fmla="*/ 4 w 12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4" y="49"/>
                    </a:moveTo>
                    <a:lnTo>
                      <a:pt x="62" y="44"/>
                    </a:lnTo>
                    <a:lnTo>
                      <a:pt x="121" y="38"/>
                    </a:lnTo>
                    <a:lnTo>
                      <a:pt x="117" y="0"/>
                    </a:lnTo>
                    <a:lnTo>
                      <a:pt x="59" y="6"/>
                    </a:lnTo>
                    <a:lnTo>
                      <a:pt x="0" y="12"/>
                    </a:lnTo>
                    <a:lnTo>
                      <a:pt x="4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4" name="Freeform 2232"/>
              <p:cNvSpPr>
                <a:spLocks/>
              </p:cNvSpPr>
              <p:nvPr/>
            </p:nvSpPr>
            <p:spPr bwMode="auto">
              <a:xfrm>
                <a:off x="4200" y="4532"/>
                <a:ext cx="12" cy="1"/>
              </a:xfrm>
              <a:custGeom>
                <a:avLst/>
                <a:gdLst>
                  <a:gd name="T0" fmla="*/ 0 w 58"/>
                  <a:gd name="T1" fmla="*/ 7 h 7"/>
                  <a:gd name="T2" fmla="*/ 58 w 58"/>
                  <a:gd name="T3" fmla="*/ 1 h 7"/>
                  <a:gd name="T4" fmla="*/ 58 w 58"/>
                  <a:gd name="T5" fmla="*/ 0 h 7"/>
                  <a:gd name="T6" fmla="*/ 0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7"/>
                    </a:moveTo>
                    <a:lnTo>
                      <a:pt x="58" y="1"/>
                    </a:lnTo>
                    <a:lnTo>
                      <a:pt x="5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5" name="Line 2233"/>
              <p:cNvSpPr>
                <a:spLocks noChangeShapeType="1"/>
              </p:cNvSpPr>
              <p:nvPr/>
            </p:nvSpPr>
            <p:spPr bwMode="auto">
              <a:xfrm flipV="1">
                <a:off x="4212" y="4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6" name="Freeform 2234"/>
              <p:cNvSpPr>
                <a:spLocks/>
              </p:cNvSpPr>
              <p:nvPr/>
            </p:nvSpPr>
            <p:spPr bwMode="auto">
              <a:xfrm>
                <a:off x="4187" y="4525"/>
                <a:ext cx="25" cy="10"/>
              </a:xfrm>
              <a:custGeom>
                <a:avLst/>
                <a:gdLst>
                  <a:gd name="T0" fmla="*/ 4 w 121"/>
                  <a:gd name="T1" fmla="*/ 51 h 51"/>
                  <a:gd name="T2" fmla="*/ 63 w 121"/>
                  <a:gd name="T3" fmla="*/ 44 h 51"/>
                  <a:gd name="T4" fmla="*/ 121 w 121"/>
                  <a:gd name="T5" fmla="*/ 37 h 51"/>
                  <a:gd name="T6" fmla="*/ 117 w 121"/>
                  <a:gd name="T7" fmla="*/ 0 h 51"/>
                  <a:gd name="T8" fmla="*/ 58 w 121"/>
                  <a:gd name="T9" fmla="*/ 7 h 51"/>
                  <a:gd name="T10" fmla="*/ 0 w 121"/>
                  <a:gd name="T11" fmla="*/ 14 h 51"/>
                  <a:gd name="T12" fmla="*/ 4 w 121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4" y="51"/>
                    </a:moveTo>
                    <a:lnTo>
                      <a:pt x="63" y="44"/>
                    </a:lnTo>
                    <a:lnTo>
                      <a:pt x="121" y="37"/>
                    </a:lnTo>
                    <a:lnTo>
                      <a:pt x="117" y="0"/>
                    </a:lnTo>
                    <a:lnTo>
                      <a:pt x="58" y="7"/>
                    </a:lnTo>
                    <a:lnTo>
                      <a:pt x="0" y="14"/>
                    </a:lnTo>
                    <a:lnTo>
                      <a:pt x="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7" name="Freeform 2235"/>
              <p:cNvSpPr>
                <a:spLocks/>
              </p:cNvSpPr>
              <p:nvPr/>
            </p:nvSpPr>
            <p:spPr bwMode="auto">
              <a:xfrm>
                <a:off x="4187" y="4525"/>
                <a:ext cx="25" cy="10"/>
              </a:xfrm>
              <a:custGeom>
                <a:avLst/>
                <a:gdLst>
                  <a:gd name="T0" fmla="*/ 4 w 121"/>
                  <a:gd name="T1" fmla="*/ 51 h 51"/>
                  <a:gd name="T2" fmla="*/ 63 w 121"/>
                  <a:gd name="T3" fmla="*/ 44 h 51"/>
                  <a:gd name="T4" fmla="*/ 121 w 121"/>
                  <a:gd name="T5" fmla="*/ 37 h 51"/>
                  <a:gd name="T6" fmla="*/ 117 w 121"/>
                  <a:gd name="T7" fmla="*/ 0 h 51"/>
                  <a:gd name="T8" fmla="*/ 58 w 121"/>
                  <a:gd name="T9" fmla="*/ 7 h 51"/>
                  <a:gd name="T10" fmla="*/ 0 w 121"/>
                  <a:gd name="T11" fmla="*/ 14 h 51"/>
                  <a:gd name="T12" fmla="*/ 4 w 121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4" y="51"/>
                    </a:moveTo>
                    <a:lnTo>
                      <a:pt x="63" y="44"/>
                    </a:lnTo>
                    <a:lnTo>
                      <a:pt x="121" y="37"/>
                    </a:lnTo>
                    <a:lnTo>
                      <a:pt x="117" y="0"/>
                    </a:lnTo>
                    <a:lnTo>
                      <a:pt x="58" y="7"/>
                    </a:lnTo>
                    <a:lnTo>
                      <a:pt x="0" y="14"/>
                    </a:lnTo>
                    <a:lnTo>
                      <a:pt x="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8" name="Freeform 2236"/>
              <p:cNvSpPr>
                <a:spLocks/>
              </p:cNvSpPr>
              <p:nvPr/>
            </p:nvSpPr>
            <p:spPr bwMode="auto">
              <a:xfrm>
                <a:off x="4199" y="4524"/>
                <a:ext cx="12" cy="2"/>
              </a:xfrm>
              <a:custGeom>
                <a:avLst/>
                <a:gdLst>
                  <a:gd name="T0" fmla="*/ 0 w 59"/>
                  <a:gd name="T1" fmla="*/ 9 h 9"/>
                  <a:gd name="T2" fmla="*/ 59 w 59"/>
                  <a:gd name="T3" fmla="*/ 2 h 9"/>
                  <a:gd name="T4" fmla="*/ 59 w 59"/>
                  <a:gd name="T5" fmla="*/ 0 h 9"/>
                  <a:gd name="T6" fmla="*/ 0 w 5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0" y="9"/>
                    </a:moveTo>
                    <a:lnTo>
                      <a:pt x="59" y="2"/>
                    </a:lnTo>
                    <a:lnTo>
                      <a:pt x="5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9" name="Line 2237"/>
              <p:cNvSpPr>
                <a:spLocks noChangeShapeType="1"/>
              </p:cNvSpPr>
              <p:nvPr/>
            </p:nvSpPr>
            <p:spPr bwMode="auto">
              <a:xfrm flipV="1">
                <a:off x="4211" y="4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0" name="Freeform 2238"/>
              <p:cNvSpPr>
                <a:spLocks/>
              </p:cNvSpPr>
              <p:nvPr/>
            </p:nvSpPr>
            <p:spPr bwMode="auto">
              <a:xfrm>
                <a:off x="4186" y="4517"/>
                <a:ext cx="25" cy="11"/>
              </a:xfrm>
              <a:custGeom>
                <a:avLst/>
                <a:gdLst>
                  <a:gd name="T0" fmla="*/ 6 w 123"/>
                  <a:gd name="T1" fmla="*/ 56 h 56"/>
                  <a:gd name="T2" fmla="*/ 64 w 123"/>
                  <a:gd name="T3" fmla="*/ 47 h 56"/>
                  <a:gd name="T4" fmla="*/ 123 w 123"/>
                  <a:gd name="T5" fmla="*/ 38 h 56"/>
                  <a:gd name="T6" fmla="*/ 117 w 123"/>
                  <a:gd name="T7" fmla="*/ 0 h 56"/>
                  <a:gd name="T8" fmla="*/ 58 w 123"/>
                  <a:gd name="T9" fmla="*/ 9 h 56"/>
                  <a:gd name="T10" fmla="*/ 0 w 123"/>
                  <a:gd name="T11" fmla="*/ 18 h 56"/>
                  <a:gd name="T12" fmla="*/ 6 w 123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6" y="56"/>
                    </a:move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lnTo>
                      <a:pt x="58" y="9"/>
                    </a:lnTo>
                    <a:lnTo>
                      <a:pt x="0" y="18"/>
                    </a:lnTo>
                    <a:lnTo>
                      <a:pt x="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1" name="Freeform 2239"/>
              <p:cNvSpPr>
                <a:spLocks/>
              </p:cNvSpPr>
              <p:nvPr/>
            </p:nvSpPr>
            <p:spPr bwMode="auto">
              <a:xfrm>
                <a:off x="4186" y="4517"/>
                <a:ext cx="25" cy="11"/>
              </a:xfrm>
              <a:custGeom>
                <a:avLst/>
                <a:gdLst>
                  <a:gd name="T0" fmla="*/ 6 w 123"/>
                  <a:gd name="T1" fmla="*/ 56 h 56"/>
                  <a:gd name="T2" fmla="*/ 64 w 123"/>
                  <a:gd name="T3" fmla="*/ 47 h 56"/>
                  <a:gd name="T4" fmla="*/ 123 w 123"/>
                  <a:gd name="T5" fmla="*/ 38 h 56"/>
                  <a:gd name="T6" fmla="*/ 117 w 123"/>
                  <a:gd name="T7" fmla="*/ 0 h 56"/>
                  <a:gd name="T8" fmla="*/ 58 w 123"/>
                  <a:gd name="T9" fmla="*/ 9 h 56"/>
                  <a:gd name="T10" fmla="*/ 0 w 123"/>
                  <a:gd name="T11" fmla="*/ 18 h 56"/>
                  <a:gd name="T12" fmla="*/ 6 w 123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6" y="56"/>
                    </a:move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lnTo>
                      <a:pt x="58" y="9"/>
                    </a:lnTo>
                    <a:lnTo>
                      <a:pt x="0" y="18"/>
                    </a:lnTo>
                    <a:lnTo>
                      <a:pt x="6" y="5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2" name="Freeform 2240"/>
              <p:cNvSpPr>
                <a:spLocks/>
              </p:cNvSpPr>
              <p:nvPr/>
            </p:nvSpPr>
            <p:spPr bwMode="auto">
              <a:xfrm>
                <a:off x="4198" y="4516"/>
                <a:ext cx="12" cy="2"/>
              </a:xfrm>
              <a:custGeom>
                <a:avLst/>
                <a:gdLst>
                  <a:gd name="T0" fmla="*/ 0 w 59"/>
                  <a:gd name="T1" fmla="*/ 13 h 13"/>
                  <a:gd name="T2" fmla="*/ 59 w 59"/>
                  <a:gd name="T3" fmla="*/ 4 h 13"/>
                  <a:gd name="T4" fmla="*/ 58 w 59"/>
                  <a:gd name="T5" fmla="*/ 0 h 13"/>
                  <a:gd name="T6" fmla="*/ 0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13"/>
                    </a:moveTo>
                    <a:lnTo>
                      <a:pt x="59" y="4"/>
                    </a:lnTo>
                    <a:lnTo>
                      <a:pt x="58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3" name="Line 2241"/>
              <p:cNvSpPr>
                <a:spLocks noChangeShapeType="1"/>
              </p:cNvSpPr>
              <p:nvPr/>
            </p:nvSpPr>
            <p:spPr bwMode="auto">
              <a:xfrm flipH="1" flipV="1">
                <a:off x="4209" y="4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4" name="Freeform 2242"/>
              <p:cNvSpPr>
                <a:spLocks/>
              </p:cNvSpPr>
              <p:nvPr/>
            </p:nvSpPr>
            <p:spPr bwMode="auto">
              <a:xfrm>
                <a:off x="4185" y="4509"/>
                <a:ext cx="24" cy="12"/>
              </a:xfrm>
              <a:custGeom>
                <a:avLst/>
                <a:gdLst>
                  <a:gd name="T0" fmla="*/ 8 w 123"/>
                  <a:gd name="T1" fmla="*/ 62 h 62"/>
                  <a:gd name="T2" fmla="*/ 65 w 123"/>
                  <a:gd name="T3" fmla="*/ 49 h 62"/>
                  <a:gd name="T4" fmla="*/ 123 w 123"/>
                  <a:gd name="T5" fmla="*/ 36 h 62"/>
                  <a:gd name="T6" fmla="*/ 115 w 123"/>
                  <a:gd name="T7" fmla="*/ 0 h 62"/>
                  <a:gd name="T8" fmla="*/ 57 w 123"/>
                  <a:gd name="T9" fmla="*/ 12 h 62"/>
                  <a:gd name="T10" fmla="*/ 0 w 123"/>
                  <a:gd name="T11" fmla="*/ 25 h 62"/>
                  <a:gd name="T12" fmla="*/ 8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8" y="62"/>
                    </a:moveTo>
                    <a:lnTo>
                      <a:pt x="65" y="49"/>
                    </a:lnTo>
                    <a:lnTo>
                      <a:pt x="123" y="36"/>
                    </a:lnTo>
                    <a:lnTo>
                      <a:pt x="115" y="0"/>
                    </a:lnTo>
                    <a:lnTo>
                      <a:pt x="57" y="12"/>
                    </a:lnTo>
                    <a:lnTo>
                      <a:pt x="0" y="25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5" name="Freeform 2243"/>
              <p:cNvSpPr>
                <a:spLocks/>
              </p:cNvSpPr>
              <p:nvPr/>
            </p:nvSpPr>
            <p:spPr bwMode="auto">
              <a:xfrm>
                <a:off x="4185" y="4509"/>
                <a:ext cx="24" cy="12"/>
              </a:xfrm>
              <a:custGeom>
                <a:avLst/>
                <a:gdLst>
                  <a:gd name="T0" fmla="*/ 8 w 123"/>
                  <a:gd name="T1" fmla="*/ 62 h 62"/>
                  <a:gd name="T2" fmla="*/ 65 w 123"/>
                  <a:gd name="T3" fmla="*/ 49 h 62"/>
                  <a:gd name="T4" fmla="*/ 123 w 123"/>
                  <a:gd name="T5" fmla="*/ 36 h 62"/>
                  <a:gd name="T6" fmla="*/ 115 w 123"/>
                  <a:gd name="T7" fmla="*/ 0 h 62"/>
                  <a:gd name="T8" fmla="*/ 57 w 123"/>
                  <a:gd name="T9" fmla="*/ 12 h 62"/>
                  <a:gd name="T10" fmla="*/ 0 w 123"/>
                  <a:gd name="T11" fmla="*/ 25 h 62"/>
                  <a:gd name="T12" fmla="*/ 8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8" y="62"/>
                    </a:moveTo>
                    <a:lnTo>
                      <a:pt x="65" y="49"/>
                    </a:lnTo>
                    <a:lnTo>
                      <a:pt x="123" y="36"/>
                    </a:lnTo>
                    <a:lnTo>
                      <a:pt x="115" y="0"/>
                    </a:lnTo>
                    <a:lnTo>
                      <a:pt x="57" y="12"/>
                    </a:lnTo>
                    <a:lnTo>
                      <a:pt x="0" y="25"/>
                    </a:lnTo>
                    <a:lnTo>
                      <a:pt x="8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6" name="Freeform 2244"/>
              <p:cNvSpPr>
                <a:spLocks/>
              </p:cNvSpPr>
              <p:nvPr/>
            </p:nvSpPr>
            <p:spPr bwMode="auto">
              <a:xfrm>
                <a:off x="4196" y="4508"/>
                <a:ext cx="12" cy="3"/>
              </a:xfrm>
              <a:custGeom>
                <a:avLst/>
                <a:gdLst>
                  <a:gd name="T0" fmla="*/ 0 w 58"/>
                  <a:gd name="T1" fmla="*/ 16 h 16"/>
                  <a:gd name="T2" fmla="*/ 58 w 58"/>
                  <a:gd name="T3" fmla="*/ 4 h 16"/>
                  <a:gd name="T4" fmla="*/ 58 w 58"/>
                  <a:gd name="T5" fmla="*/ 0 h 16"/>
                  <a:gd name="T6" fmla="*/ 0 w 58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0" y="16"/>
                    </a:moveTo>
                    <a:lnTo>
                      <a:pt x="58" y="4"/>
                    </a:lnTo>
                    <a:lnTo>
                      <a:pt x="58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7" name="Line 2245"/>
              <p:cNvSpPr>
                <a:spLocks noChangeShapeType="1"/>
              </p:cNvSpPr>
              <p:nvPr/>
            </p:nvSpPr>
            <p:spPr bwMode="auto">
              <a:xfrm flipV="1">
                <a:off x="4208" y="4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8" name="Freeform 2246"/>
              <p:cNvSpPr>
                <a:spLocks/>
              </p:cNvSpPr>
              <p:nvPr/>
            </p:nvSpPr>
            <p:spPr bwMode="auto">
              <a:xfrm>
                <a:off x="4183" y="4500"/>
                <a:ext cx="25" cy="14"/>
              </a:xfrm>
              <a:custGeom>
                <a:avLst/>
                <a:gdLst>
                  <a:gd name="T0" fmla="*/ 10 w 125"/>
                  <a:gd name="T1" fmla="*/ 69 h 69"/>
                  <a:gd name="T2" fmla="*/ 67 w 125"/>
                  <a:gd name="T3" fmla="*/ 53 h 69"/>
                  <a:gd name="T4" fmla="*/ 125 w 125"/>
                  <a:gd name="T5" fmla="*/ 37 h 69"/>
                  <a:gd name="T6" fmla="*/ 114 w 125"/>
                  <a:gd name="T7" fmla="*/ 0 h 69"/>
                  <a:gd name="T8" fmla="*/ 57 w 125"/>
                  <a:gd name="T9" fmla="*/ 17 h 69"/>
                  <a:gd name="T10" fmla="*/ 0 w 125"/>
                  <a:gd name="T11" fmla="*/ 33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7" y="53"/>
                    </a:lnTo>
                    <a:lnTo>
                      <a:pt x="125" y="37"/>
                    </a:lnTo>
                    <a:lnTo>
                      <a:pt x="114" y="0"/>
                    </a:lnTo>
                    <a:lnTo>
                      <a:pt x="57" y="17"/>
                    </a:lnTo>
                    <a:lnTo>
                      <a:pt x="0" y="33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9" name="Freeform 2247"/>
              <p:cNvSpPr>
                <a:spLocks/>
              </p:cNvSpPr>
              <p:nvPr/>
            </p:nvSpPr>
            <p:spPr bwMode="auto">
              <a:xfrm>
                <a:off x="4183" y="4500"/>
                <a:ext cx="25" cy="14"/>
              </a:xfrm>
              <a:custGeom>
                <a:avLst/>
                <a:gdLst>
                  <a:gd name="T0" fmla="*/ 10 w 125"/>
                  <a:gd name="T1" fmla="*/ 69 h 69"/>
                  <a:gd name="T2" fmla="*/ 67 w 125"/>
                  <a:gd name="T3" fmla="*/ 53 h 69"/>
                  <a:gd name="T4" fmla="*/ 125 w 125"/>
                  <a:gd name="T5" fmla="*/ 37 h 69"/>
                  <a:gd name="T6" fmla="*/ 114 w 125"/>
                  <a:gd name="T7" fmla="*/ 0 h 69"/>
                  <a:gd name="T8" fmla="*/ 57 w 125"/>
                  <a:gd name="T9" fmla="*/ 17 h 69"/>
                  <a:gd name="T10" fmla="*/ 0 w 125"/>
                  <a:gd name="T11" fmla="*/ 33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7" y="53"/>
                    </a:lnTo>
                    <a:lnTo>
                      <a:pt x="125" y="37"/>
                    </a:lnTo>
                    <a:lnTo>
                      <a:pt x="114" y="0"/>
                    </a:lnTo>
                    <a:lnTo>
                      <a:pt x="57" y="17"/>
                    </a:lnTo>
                    <a:lnTo>
                      <a:pt x="0" y="33"/>
                    </a:lnTo>
                    <a:lnTo>
                      <a:pt x="1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0" name="Freeform 2248"/>
              <p:cNvSpPr>
                <a:spLocks/>
              </p:cNvSpPr>
              <p:nvPr/>
            </p:nvSpPr>
            <p:spPr bwMode="auto">
              <a:xfrm>
                <a:off x="4194" y="4500"/>
                <a:ext cx="12" cy="4"/>
              </a:xfrm>
              <a:custGeom>
                <a:avLst/>
                <a:gdLst>
                  <a:gd name="T0" fmla="*/ 0 w 57"/>
                  <a:gd name="T1" fmla="*/ 19 h 19"/>
                  <a:gd name="T2" fmla="*/ 57 w 57"/>
                  <a:gd name="T3" fmla="*/ 2 h 19"/>
                  <a:gd name="T4" fmla="*/ 56 w 57"/>
                  <a:gd name="T5" fmla="*/ 0 h 19"/>
                  <a:gd name="T6" fmla="*/ 0 w 57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0" y="19"/>
                    </a:moveTo>
                    <a:lnTo>
                      <a:pt x="57" y="2"/>
                    </a:lnTo>
                    <a:lnTo>
                      <a:pt x="5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1" name="Line 2249"/>
              <p:cNvSpPr>
                <a:spLocks noChangeShapeType="1"/>
              </p:cNvSpPr>
              <p:nvPr/>
            </p:nvSpPr>
            <p:spPr bwMode="auto">
              <a:xfrm flipH="1" flipV="1">
                <a:off x="4205" y="45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2" name="Freeform 2250"/>
              <p:cNvSpPr>
                <a:spLocks/>
              </p:cNvSpPr>
              <p:nvPr/>
            </p:nvSpPr>
            <p:spPr bwMode="auto">
              <a:xfrm>
                <a:off x="4181" y="4493"/>
                <a:ext cx="24" cy="14"/>
              </a:xfrm>
              <a:custGeom>
                <a:avLst/>
                <a:gdLst>
                  <a:gd name="T0" fmla="*/ 12 w 124"/>
                  <a:gd name="T1" fmla="*/ 73 h 73"/>
                  <a:gd name="T2" fmla="*/ 68 w 124"/>
                  <a:gd name="T3" fmla="*/ 55 h 73"/>
                  <a:gd name="T4" fmla="*/ 124 w 124"/>
                  <a:gd name="T5" fmla="*/ 36 h 73"/>
                  <a:gd name="T6" fmla="*/ 113 w 124"/>
                  <a:gd name="T7" fmla="*/ 0 h 73"/>
                  <a:gd name="T8" fmla="*/ 56 w 124"/>
                  <a:gd name="T9" fmla="*/ 19 h 73"/>
                  <a:gd name="T10" fmla="*/ 0 w 124"/>
                  <a:gd name="T11" fmla="*/ 37 h 73"/>
                  <a:gd name="T12" fmla="*/ 12 w 124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2" y="73"/>
                    </a:moveTo>
                    <a:lnTo>
                      <a:pt x="68" y="55"/>
                    </a:lnTo>
                    <a:lnTo>
                      <a:pt x="124" y="36"/>
                    </a:lnTo>
                    <a:lnTo>
                      <a:pt x="113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12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3" name="Freeform 2251"/>
              <p:cNvSpPr>
                <a:spLocks/>
              </p:cNvSpPr>
              <p:nvPr/>
            </p:nvSpPr>
            <p:spPr bwMode="auto">
              <a:xfrm>
                <a:off x="4181" y="4493"/>
                <a:ext cx="24" cy="14"/>
              </a:xfrm>
              <a:custGeom>
                <a:avLst/>
                <a:gdLst>
                  <a:gd name="T0" fmla="*/ 12 w 124"/>
                  <a:gd name="T1" fmla="*/ 73 h 73"/>
                  <a:gd name="T2" fmla="*/ 68 w 124"/>
                  <a:gd name="T3" fmla="*/ 55 h 73"/>
                  <a:gd name="T4" fmla="*/ 124 w 124"/>
                  <a:gd name="T5" fmla="*/ 36 h 73"/>
                  <a:gd name="T6" fmla="*/ 113 w 124"/>
                  <a:gd name="T7" fmla="*/ 0 h 73"/>
                  <a:gd name="T8" fmla="*/ 56 w 124"/>
                  <a:gd name="T9" fmla="*/ 19 h 73"/>
                  <a:gd name="T10" fmla="*/ 0 w 124"/>
                  <a:gd name="T11" fmla="*/ 37 h 73"/>
                  <a:gd name="T12" fmla="*/ 12 w 124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2" y="73"/>
                    </a:moveTo>
                    <a:lnTo>
                      <a:pt x="68" y="55"/>
                    </a:lnTo>
                    <a:lnTo>
                      <a:pt x="124" y="36"/>
                    </a:lnTo>
                    <a:lnTo>
                      <a:pt x="113" y="0"/>
                    </a:lnTo>
                    <a:lnTo>
                      <a:pt x="56" y="19"/>
                    </a:lnTo>
                    <a:lnTo>
                      <a:pt x="0" y="37"/>
                    </a:lnTo>
                    <a:lnTo>
                      <a:pt x="12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4" name="Freeform 2252"/>
              <p:cNvSpPr>
                <a:spLocks/>
              </p:cNvSpPr>
              <p:nvPr/>
            </p:nvSpPr>
            <p:spPr bwMode="auto">
              <a:xfrm>
                <a:off x="4192" y="4492"/>
                <a:ext cx="11" cy="5"/>
              </a:xfrm>
              <a:custGeom>
                <a:avLst/>
                <a:gdLst>
                  <a:gd name="T0" fmla="*/ 0 w 57"/>
                  <a:gd name="T1" fmla="*/ 22 h 22"/>
                  <a:gd name="T2" fmla="*/ 57 w 57"/>
                  <a:gd name="T3" fmla="*/ 3 h 22"/>
                  <a:gd name="T4" fmla="*/ 56 w 57"/>
                  <a:gd name="T5" fmla="*/ 0 h 22"/>
                  <a:gd name="T6" fmla="*/ 0 w 5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0" y="22"/>
                    </a:moveTo>
                    <a:lnTo>
                      <a:pt x="57" y="3"/>
                    </a:lnTo>
                    <a:lnTo>
                      <a:pt x="5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5" name="Line 2253"/>
              <p:cNvSpPr>
                <a:spLocks noChangeShapeType="1"/>
              </p:cNvSpPr>
              <p:nvPr/>
            </p:nvSpPr>
            <p:spPr bwMode="auto">
              <a:xfrm flipH="1" flipV="1">
                <a:off x="4203" y="44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6" name="Freeform 2254"/>
              <p:cNvSpPr>
                <a:spLocks/>
              </p:cNvSpPr>
              <p:nvPr/>
            </p:nvSpPr>
            <p:spPr bwMode="auto">
              <a:xfrm>
                <a:off x="4178" y="4485"/>
                <a:ext cx="25" cy="16"/>
              </a:xfrm>
              <a:custGeom>
                <a:avLst/>
                <a:gdLst>
                  <a:gd name="T0" fmla="*/ 13 w 124"/>
                  <a:gd name="T1" fmla="*/ 80 h 80"/>
                  <a:gd name="T2" fmla="*/ 68 w 124"/>
                  <a:gd name="T3" fmla="*/ 58 h 80"/>
                  <a:gd name="T4" fmla="*/ 124 w 124"/>
                  <a:gd name="T5" fmla="*/ 36 h 80"/>
                  <a:gd name="T6" fmla="*/ 110 w 124"/>
                  <a:gd name="T7" fmla="*/ 0 h 80"/>
                  <a:gd name="T8" fmla="*/ 55 w 124"/>
                  <a:gd name="T9" fmla="*/ 22 h 80"/>
                  <a:gd name="T10" fmla="*/ 0 w 124"/>
                  <a:gd name="T11" fmla="*/ 44 h 80"/>
                  <a:gd name="T12" fmla="*/ 13 w 124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3" y="80"/>
                    </a:moveTo>
                    <a:lnTo>
                      <a:pt x="68" y="58"/>
                    </a:lnTo>
                    <a:lnTo>
                      <a:pt x="124" y="36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7" name="Freeform 2255"/>
              <p:cNvSpPr>
                <a:spLocks/>
              </p:cNvSpPr>
              <p:nvPr/>
            </p:nvSpPr>
            <p:spPr bwMode="auto">
              <a:xfrm>
                <a:off x="4178" y="4485"/>
                <a:ext cx="25" cy="16"/>
              </a:xfrm>
              <a:custGeom>
                <a:avLst/>
                <a:gdLst>
                  <a:gd name="T0" fmla="*/ 13 w 124"/>
                  <a:gd name="T1" fmla="*/ 80 h 80"/>
                  <a:gd name="T2" fmla="*/ 68 w 124"/>
                  <a:gd name="T3" fmla="*/ 58 h 80"/>
                  <a:gd name="T4" fmla="*/ 124 w 124"/>
                  <a:gd name="T5" fmla="*/ 36 h 80"/>
                  <a:gd name="T6" fmla="*/ 110 w 124"/>
                  <a:gd name="T7" fmla="*/ 0 h 80"/>
                  <a:gd name="T8" fmla="*/ 55 w 124"/>
                  <a:gd name="T9" fmla="*/ 22 h 80"/>
                  <a:gd name="T10" fmla="*/ 0 w 124"/>
                  <a:gd name="T11" fmla="*/ 44 h 80"/>
                  <a:gd name="T12" fmla="*/ 13 w 124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0">
                    <a:moveTo>
                      <a:pt x="13" y="80"/>
                    </a:moveTo>
                    <a:lnTo>
                      <a:pt x="68" y="58"/>
                    </a:lnTo>
                    <a:lnTo>
                      <a:pt x="124" y="36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8" name="Freeform 2256"/>
              <p:cNvSpPr>
                <a:spLocks/>
              </p:cNvSpPr>
              <p:nvPr/>
            </p:nvSpPr>
            <p:spPr bwMode="auto">
              <a:xfrm>
                <a:off x="4189" y="4484"/>
                <a:ext cx="11" cy="5"/>
              </a:xfrm>
              <a:custGeom>
                <a:avLst/>
                <a:gdLst>
                  <a:gd name="T0" fmla="*/ 0 w 55"/>
                  <a:gd name="T1" fmla="*/ 25 h 25"/>
                  <a:gd name="T2" fmla="*/ 55 w 55"/>
                  <a:gd name="T3" fmla="*/ 3 h 25"/>
                  <a:gd name="T4" fmla="*/ 54 w 55"/>
                  <a:gd name="T5" fmla="*/ 0 h 25"/>
                  <a:gd name="T6" fmla="*/ 0 w 55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0" y="25"/>
                    </a:moveTo>
                    <a:lnTo>
                      <a:pt x="55" y="3"/>
                    </a:lnTo>
                    <a:lnTo>
                      <a:pt x="5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9" name="Line 2257"/>
              <p:cNvSpPr>
                <a:spLocks noChangeShapeType="1"/>
              </p:cNvSpPr>
              <p:nvPr/>
            </p:nvSpPr>
            <p:spPr bwMode="auto">
              <a:xfrm flipH="1" flipV="1">
                <a:off x="4200" y="44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0" name="Freeform 2258"/>
              <p:cNvSpPr>
                <a:spLocks/>
              </p:cNvSpPr>
              <p:nvPr/>
            </p:nvSpPr>
            <p:spPr bwMode="auto">
              <a:xfrm>
                <a:off x="4175" y="4477"/>
                <a:ext cx="25" cy="18"/>
              </a:xfrm>
              <a:custGeom>
                <a:avLst/>
                <a:gdLst>
                  <a:gd name="T0" fmla="*/ 16 w 124"/>
                  <a:gd name="T1" fmla="*/ 86 h 86"/>
                  <a:gd name="T2" fmla="*/ 70 w 124"/>
                  <a:gd name="T3" fmla="*/ 60 h 86"/>
                  <a:gd name="T4" fmla="*/ 124 w 124"/>
                  <a:gd name="T5" fmla="*/ 35 h 86"/>
                  <a:gd name="T6" fmla="*/ 108 w 124"/>
                  <a:gd name="T7" fmla="*/ 0 h 86"/>
                  <a:gd name="T8" fmla="*/ 54 w 124"/>
                  <a:gd name="T9" fmla="*/ 26 h 86"/>
                  <a:gd name="T10" fmla="*/ 0 w 124"/>
                  <a:gd name="T11" fmla="*/ 51 h 86"/>
                  <a:gd name="T12" fmla="*/ 16 w 124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6">
                    <a:moveTo>
                      <a:pt x="16" y="86"/>
                    </a:moveTo>
                    <a:lnTo>
                      <a:pt x="70" y="60"/>
                    </a:lnTo>
                    <a:lnTo>
                      <a:pt x="124" y="35"/>
                    </a:lnTo>
                    <a:lnTo>
                      <a:pt x="108" y="0"/>
                    </a:lnTo>
                    <a:lnTo>
                      <a:pt x="54" y="26"/>
                    </a:lnTo>
                    <a:lnTo>
                      <a:pt x="0" y="51"/>
                    </a:lnTo>
                    <a:lnTo>
                      <a:pt x="16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1" name="Freeform 2259"/>
              <p:cNvSpPr>
                <a:spLocks/>
              </p:cNvSpPr>
              <p:nvPr/>
            </p:nvSpPr>
            <p:spPr bwMode="auto">
              <a:xfrm>
                <a:off x="4175" y="4477"/>
                <a:ext cx="25" cy="18"/>
              </a:xfrm>
              <a:custGeom>
                <a:avLst/>
                <a:gdLst>
                  <a:gd name="T0" fmla="*/ 16 w 124"/>
                  <a:gd name="T1" fmla="*/ 86 h 86"/>
                  <a:gd name="T2" fmla="*/ 70 w 124"/>
                  <a:gd name="T3" fmla="*/ 60 h 86"/>
                  <a:gd name="T4" fmla="*/ 124 w 124"/>
                  <a:gd name="T5" fmla="*/ 35 h 86"/>
                  <a:gd name="T6" fmla="*/ 108 w 124"/>
                  <a:gd name="T7" fmla="*/ 0 h 86"/>
                  <a:gd name="T8" fmla="*/ 54 w 124"/>
                  <a:gd name="T9" fmla="*/ 26 h 86"/>
                  <a:gd name="T10" fmla="*/ 0 w 124"/>
                  <a:gd name="T11" fmla="*/ 51 h 86"/>
                  <a:gd name="T12" fmla="*/ 16 w 124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6">
                    <a:moveTo>
                      <a:pt x="16" y="86"/>
                    </a:moveTo>
                    <a:lnTo>
                      <a:pt x="70" y="60"/>
                    </a:lnTo>
                    <a:lnTo>
                      <a:pt x="124" y="35"/>
                    </a:lnTo>
                    <a:lnTo>
                      <a:pt x="108" y="0"/>
                    </a:lnTo>
                    <a:lnTo>
                      <a:pt x="54" y="26"/>
                    </a:lnTo>
                    <a:lnTo>
                      <a:pt x="0" y="51"/>
                    </a:lnTo>
                    <a:lnTo>
                      <a:pt x="1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2" name="Freeform 2260"/>
              <p:cNvSpPr>
                <a:spLocks/>
              </p:cNvSpPr>
              <p:nvPr/>
            </p:nvSpPr>
            <p:spPr bwMode="auto">
              <a:xfrm>
                <a:off x="4186" y="4477"/>
                <a:ext cx="11" cy="6"/>
              </a:xfrm>
              <a:custGeom>
                <a:avLst/>
                <a:gdLst>
                  <a:gd name="T0" fmla="*/ 0 w 54"/>
                  <a:gd name="T1" fmla="*/ 26 h 26"/>
                  <a:gd name="T2" fmla="*/ 54 w 54"/>
                  <a:gd name="T3" fmla="*/ 0 h 26"/>
                  <a:gd name="T4" fmla="*/ 52 w 54"/>
                  <a:gd name="T5" fmla="*/ 0 h 26"/>
                  <a:gd name="T6" fmla="*/ 0 w 54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0" y="26"/>
                    </a:moveTo>
                    <a:lnTo>
                      <a:pt x="54" y="0"/>
                    </a:lnTo>
                    <a:lnTo>
                      <a:pt x="5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3" name="Line 2261"/>
              <p:cNvSpPr>
                <a:spLocks noChangeShapeType="1"/>
              </p:cNvSpPr>
              <p:nvPr/>
            </p:nvSpPr>
            <p:spPr bwMode="auto">
              <a:xfrm flipH="1">
                <a:off x="4196" y="44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4" name="Freeform 2262"/>
              <p:cNvSpPr>
                <a:spLocks/>
              </p:cNvSpPr>
              <p:nvPr/>
            </p:nvSpPr>
            <p:spPr bwMode="auto">
              <a:xfrm>
                <a:off x="4172" y="4471"/>
                <a:ext cx="24" cy="17"/>
              </a:xfrm>
              <a:custGeom>
                <a:avLst/>
                <a:gdLst>
                  <a:gd name="T0" fmla="*/ 16 w 121"/>
                  <a:gd name="T1" fmla="*/ 84 h 84"/>
                  <a:gd name="T2" fmla="*/ 69 w 121"/>
                  <a:gd name="T3" fmla="*/ 59 h 84"/>
                  <a:gd name="T4" fmla="*/ 121 w 121"/>
                  <a:gd name="T5" fmla="*/ 33 h 84"/>
                  <a:gd name="T6" fmla="*/ 105 w 121"/>
                  <a:gd name="T7" fmla="*/ 0 h 84"/>
                  <a:gd name="T8" fmla="*/ 53 w 121"/>
                  <a:gd name="T9" fmla="*/ 25 h 84"/>
                  <a:gd name="T10" fmla="*/ 0 w 121"/>
                  <a:gd name="T11" fmla="*/ 51 h 84"/>
                  <a:gd name="T12" fmla="*/ 16 w 121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16" y="84"/>
                    </a:moveTo>
                    <a:lnTo>
                      <a:pt x="69" y="59"/>
                    </a:lnTo>
                    <a:lnTo>
                      <a:pt x="121" y="33"/>
                    </a:lnTo>
                    <a:lnTo>
                      <a:pt x="105" y="0"/>
                    </a:lnTo>
                    <a:lnTo>
                      <a:pt x="53" y="25"/>
                    </a:lnTo>
                    <a:lnTo>
                      <a:pt x="0" y="51"/>
                    </a:lnTo>
                    <a:lnTo>
                      <a:pt x="16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5" name="Freeform 2263"/>
              <p:cNvSpPr>
                <a:spLocks/>
              </p:cNvSpPr>
              <p:nvPr/>
            </p:nvSpPr>
            <p:spPr bwMode="auto">
              <a:xfrm>
                <a:off x="4172" y="4471"/>
                <a:ext cx="24" cy="17"/>
              </a:xfrm>
              <a:custGeom>
                <a:avLst/>
                <a:gdLst>
                  <a:gd name="T0" fmla="*/ 16 w 121"/>
                  <a:gd name="T1" fmla="*/ 84 h 84"/>
                  <a:gd name="T2" fmla="*/ 69 w 121"/>
                  <a:gd name="T3" fmla="*/ 59 h 84"/>
                  <a:gd name="T4" fmla="*/ 121 w 121"/>
                  <a:gd name="T5" fmla="*/ 33 h 84"/>
                  <a:gd name="T6" fmla="*/ 105 w 121"/>
                  <a:gd name="T7" fmla="*/ 0 h 84"/>
                  <a:gd name="T8" fmla="*/ 53 w 121"/>
                  <a:gd name="T9" fmla="*/ 25 h 84"/>
                  <a:gd name="T10" fmla="*/ 0 w 121"/>
                  <a:gd name="T11" fmla="*/ 51 h 84"/>
                  <a:gd name="T12" fmla="*/ 16 w 121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16" y="84"/>
                    </a:moveTo>
                    <a:lnTo>
                      <a:pt x="69" y="59"/>
                    </a:lnTo>
                    <a:lnTo>
                      <a:pt x="121" y="33"/>
                    </a:lnTo>
                    <a:lnTo>
                      <a:pt x="105" y="0"/>
                    </a:lnTo>
                    <a:lnTo>
                      <a:pt x="53" y="25"/>
                    </a:lnTo>
                    <a:lnTo>
                      <a:pt x="0" y="51"/>
                    </a:lnTo>
                    <a:lnTo>
                      <a:pt x="16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6" name="Freeform 2264"/>
              <p:cNvSpPr>
                <a:spLocks/>
              </p:cNvSpPr>
              <p:nvPr/>
            </p:nvSpPr>
            <p:spPr bwMode="auto">
              <a:xfrm>
                <a:off x="4183" y="4470"/>
                <a:ext cx="10" cy="6"/>
              </a:xfrm>
              <a:custGeom>
                <a:avLst/>
                <a:gdLst>
                  <a:gd name="T0" fmla="*/ 0 w 52"/>
                  <a:gd name="T1" fmla="*/ 29 h 29"/>
                  <a:gd name="T2" fmla="*/ 52 w 52"/>
                  <a:gd name="T3" fmla="*/ 4 h 29"/>
                  <a:gd name="T4" fmla="*/ 50 w 52"/>
                  <a:gd name="T5" fmla="*/ 0 h 29"/>
                  <a:gd name="T6" fmla="*/ 0 w 52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9">
                    <a:moveTo>
                      <a:pt x="0" y="29"/>
                    </a:moveTo>
                    <a:lnTo>
                      <a:pt x="52" y="4"/>
                    </a:lnTo>
                    <a:lnTo>
                      <a:pt x="5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7" name="Line 2265"/>
              <p:cNvSpPr>
                <a:spLocks noChangeShapeType="1"/>
              </p:cNvSpPr>
              <p:nvPr/>
            </p:nvSpPr>
            <p:spPr bwMode="auto">
              <a:xfrm flipH="1" flipV="1">
                <a:off x="4193" y="44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8" name="Freeform 2266"/>
              <p:cNvSpPr>
                <a:spLocks/>
              </p:cNvSpPr>
              <p:nvPr/>
            </p:nvSpPr>
            <p:spPr bwMode="auto">
              <a:xfrm>
                <a:off x="4169" y="4463"/>
                <a:ext cx="24" cy="19"/>
              </a:xfrm>
              <a:custGeom>
                <a:avLst/>
                <a:gdLst>
                  <a:gd name="T0" fmla="*/ 20 w 121"/>
                  <a:gd name="T1" fmla="*/ 93 h 93"/>
                  <a:gd name="T2" fmla="*/ 71 w 121"/>
                  <a:gd name="T3" fmla="*/ 63 h 93"/>
                  <a:gd name="T4" fmla="*/ 121 w 121"/>
                  <a:gd name="T5" fmla="*/ 34 h 93"/>
                  <a:gd name="T6" fmla="*/ 102 w 121"/>
                  <a:gd name="T7" fmla="*/ 0 h 93"/>
                  <a:gd name="T8" fmla="*/ 51 w 121"/>
                  <a:gd name="T9" fmla="*/ 30 h 93"/>
                  <a:gd name="T10" fmla="*/ 0 w 121"/>
                  <a:gd name="T11" fmla="*/ 60 h 93"/>
                  <a:gd name="T12" fmla="*/ 20 w 121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20" y="93"/>
                    </a:moveTo>
                    <a:lnTo>
                      <a:pt x="71" y="63"/>
                    </a:lnTo>
                    <a:lnTo>
                      <a:pt x="121" y="34"/>
                    </a:lnTo>
                    <a:lnTo>
                      <a:pt x="102" y="0"/>
                    </a:lnTo>
                    <a:lnTo>
                      <a:pt x="51" y="30"/>
                    </a:lnTo>
                    <a:lnTo>
                      <a:pt x="0" y="60"/>
                    </a:lnTo>
                    <a:lnTo>
                      <a:pt x="20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" name="Freeform 2267"/>
              <p:cNvSpPr>
                <a:spLocks/>
              </p:cNvSpPr>
              <p:nvPr/>
            </p:nvSpPr>
            <p:spPr bwMode="auto">
              <a:xfrm>
                <a:off x="4169" y="4463"/>
                <a:ext cx="24" cy="19"/>
              </a:xfrm>
              <a:custGeom>
                <a:avLst/>
                <a:gdLst>
                  <a:gd name="T0" fmla="*/ 20 w 121"/>
                  <a:gd name="T1" fmla="*/ 93 h 93"/>
                  <a:gd name="T2" fmla="*/ 71 w 121"/>
                  <a:gd name="T3" fmla="*/ 63 h 93"/>
                  <a:gd name="T4" fmla="*/ 121 w 121"/>
                  <a:gd name="T5" fmla="*/ 34 h 93"/>
                  <a:gd name="T6" fmla="*/ 102 w 121"/>
                  <a:gd name="T7" fmla="*/ 0 h 93"/>
                  <a:gd name="T8" fmla="*/ 51 w 121"/>
                  <a:gd name="T9" fmla="*/ 30 h 93"/>
                  <a:gd name="T10" fmla="*/ 0 w 121"/>
                  <a:gd name="T11" fmla="*/ 60 h 93"/>
                  <a:gd name="T12" fmla="*/ 20 w 121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20" y="93"/>
                    </a:moveTo>
                    <a:lnTo>
                      <a:pt x="71" y="63"/>
                    </a:lnTo>
                    <a:lnTo>
                      <a:pt x="121" y="34"/>
                    </a:lnTo>
                    <a:lnTo>
                      <a:pt x="102" y="0"/>
                    </a:lnTo>
                    <a:lnTo>
                      <a:pt x="51" y="30"/>
                    </a:lnTo>
                    <a:lnTo>
                      <a:pt x="0" y="60"/>
                    </a:lnTo>
                    <a:lnTo>
                      <a:pt x="20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" name="Freeform 2268"/>
              <p:cNvSpPr>
                <a:spLocks/>
              </p:cNvSpPr>
              <p:nvPr/>
            </p:nvSpPr>
            <p:spPr bwMode="auto">
              <a:xfrm>
                <a:off x="4179" y="4463"/>
                <a:ext cx="10" cy="6"/>
              </a:xfrm>
              <a:custGeom>
                <a:avLst/>
                <a:gdLst>
                  <a:gd name="T0" fmla="*/ 0 w 51"/>
                  <a:gd name="T1" fmla="*/ 31 h 31"/>
                  <a:gd name="T2" fmla="*/ 51 w 51"/>
                  <a:gd name="T3" fmla="*/ 1 h 31"/>
                  <a:gd name="T4" fmla="*/ 51 w 51"/>
                  <a:gd name="T5" fmla="*/ 0 h 31"/>
                  <a:gd name="T6" fmla="*/ 0 w 51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0" y="31"/>
                    </a:moveTo>
                    <a:lnTo>
                      <a:pt x="51" y="1"/>
                    </a:lnTo>
                    <a:lnTo>
                      <a:pt x="51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1" name="Line 2269"/>
              <p:cNvSpPr>
                <a:spLocks noChangeShapeType="1"/>
              </p:cNvSpPr>
              <p:nvPr/>
            </p:nvSpPr>
            <p:spPr bwMode="auto">
              <a:xfrm flipV="1">
                <a:off x="4189" y="44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2" name="Freeform 2270"/>
              <p:cNvSpPr>
                <a:spLocks/>
              </p:cNvSpPr>
              <p:nvPr/>
            </p:nvSpPr>
            <p:spPr bwMode="auto">
              <a:xfrm>
                <a:off x="4165" y="4457"/>
                <a:ext cx="24" cy="18"/>
              </a:xfrm>
              <a:custGeom>
                <a:avLst/>
                <a:gdLst>
                  <a:gd name="T0" fmla="*/ 19 w 121"/>
                  <a:gd name="T1" fmla="*/ 94 h 94"/>
                  <a:gd name="T2" fmla="*/ 70 w 121"/>
                  <a:gd name="T3" fmla="*/ 63 h 94"/>
                  <a:gd name="T4" fmla="*/ 121 w 121"/>
                  <a:gd name="T5" fmla="*/ 32 h 94"/>
                  <a:gd name="T6" fmla="*/ 101 w 121"/>
                  <a:gd name="T7" fmla="*/ 0 h 94"/>
                  <a:gd name="T8" fmla="*/ 50 w 121"/>
                  <a:gd name="T9" fmla="*/ 31 h 94"/>
                  <a:gd name="T10" fmla="*/ 0 w 121"/>
                  <a:gd name="T11" fmla="*/ 62 h 94"/>
                  <a:gd name="T12" fmla="*/ 19 w 121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9" y="94"/>
                    </a:move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lnTo>
                      <a:pt x="50" y="31"/>
                    </a:lnTo>
                    <a:lnTo>
                      <a:pt x="0" y="62"/>
                    </a:lnTo>
                    <a:lnTo>
                      <a:pt x="19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3" name="Freeform 2271"/>
              <p:cNvSpPr>
                <a:spLocks/>
              </p:cNvSpPr>
              <p:nvPr/>
            </p:nvSpPr>
            <p:spPr bwMode="auto">
              <a:xfrm>
                <a:off x="4165" y="4457"/>
                <a:ext cx="24" cy="18"/>
              </a:xfrm>
              <a:custGeom>
                <a:avLst/>
                <a:gdLst>
                  <a:gd name="T0" fmla="*/ 19 w 121"/>
                  <a:gd name="T1" fmla="*/ 94 h 94"/>
                  <a:gd name="T2" fmla="*/ 70 w 121"/>
                  <a:gd name="T3" fmla="*/ 63 h 94"/>
                  <a:gd name="T4" fmla="*/ 121 w 121"/>
                  <a:gd name="T5" fmla="*/ 32 h 94"/>
                  <a:gd name="T6" fmla="*/ 101 w 121"/>
                  <a:gd name="T7" fmla="*/ 0 h 94"/>
                  <a:gd name="T8" fmla="*/ 50 w 121"/>
                  <a:gd name="T9" fmla="*/ 31 h 94"/>
                  <a:gd name="T10" fmla="*/ 0 w 121"/>
                  <a:gd name="T11" fmla="*/ 62 h 94"/>
                  <a:gd name="T12" fmla="*/ 19 w 121"/>
                  <a:gd name="T1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19" y="94"/>
                    </a:moveTo>
                    <a:lnTo>
                      <a:pt x="70" y="63"/>
                    </a:lnTo>
                    <a:lnTo>
                      <a:pt x="121" y="32"/>
                    </a:lnTo>
                    <a:lnTo>
                      <a:pt x="101" y="0"/>
                    </a:lnTo>
                    <a:lnTo>
                      <a:pt x="50" y="31"/>
                    </a:lnTo>
                    <a:lnTo>
                      <a:pt x="0" y="62"/>
                    </a:lnTo>
                    <a:lnTo>
                      <a:pt x="19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4" name="Freeform 2272"/>
              <p:cNvSpPr>
                <a:spLocks/>
              </p:cNvSpPr>
              <p:nvPr/>
            </p:nvSpPr>
            <p:spPr bwMode="auto">
              <a:xfrm>
                <a:off x="4175" y="4456"/>
                <a:ext cx="10" cy="7"/>
              </a:xfrm>
              <a:custGeom>
                <a:avLst/>
                <a:gdLst>
                  <a:gd name="T0" fmla="*/ 0 w 51"/>
                  <a:gd name="T1" fmla="*/ 35 h 35"/>
                  <a:gd name="T2" fmla="*/ 51 w 51"/>
                  <a:gd name="T3" fmla="*/ 4 h 35"/>
                  <a:gd name="T4" fmla="*/ 49 w 51"/>
                  <a:gd name="T5" fmla="*/ 0 h 35"/>
                  <a:gd name="T6" fmla="*/ 0 w 51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5">
                    <a:moveTo>
                      <a:pt x="0" y="35"/>
                    </a:moveTo>
                    <a:lnTo>
                      <a:pt x="51" y="4"/>
                    </a:lnTo>
                    <a:lnTo>
                      <a:pt x="49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5" name="Line 2273"/>
              <p:cNvSpPr>
                <a:spLocks noChangeShapeType="1"/>
              </p:cNvSpPr>
              <p:nvPr/>
            </p:nvSpPr>
            <p:spPr bwMode="auto">
              <a:xfrm flipH="1" flipV="1">
                <a:off x="4185" y="44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6" name="Freeform 2274"/>
              <p:cNvSpPr>
                <a:spLocks/>
              </p:cNvSpPr>
              <p:nvPr/>
            </p:nvSpPr>
            <p:spPr bwMode="auto">
              <a:xfrm>
                <a:off x="4161" y="4450"/>
                <a:ext cx="24" cy="20"/>
              </a:xfrm>
              <a:custGeom>
                <a:avLst/>
                <a:gdLst>
                  <a:gd name="T0" fmla="*/ 22 w 119"/>
                  <a:gd name="T1" fmla="*/ 100 h 100"/>
                  <a:gd name="T2" fmla="*/ 70 w 119"/>
                  <a:gd name="T3" fmla="*/ 66 h 100"/>
                  <a:gd name="T4" fmla="*/ 119 w 119"/>
                  <a:gd name="T5" fmla="*/ 31 h 100"/>
                  <a:gd name="T6" fmla="*/ 97 w 119"/>
                  <a:gd name="T7" fmla="*/ 0 h 100"/>
                  <a:gd name="T8" fmla="*/ 49 w 119"/>
                  <a:gd name="T9" fmla="*/ 35 h 100"/>
                  <a:gd name="T10" fmla="*/ 0 w 119"/>
                  <a:gd name="T11" fmla="*/ 69 h 100"/>
                  <a:gd name="T12" fmla="*/ 22 w 119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22" y="100"/>
                    </a:moveTo>
                    <a:lnTo>
                      <a:pt x="70" y="66"/>
                    </a:lnTo>
                    <a:lnTo>
                      <a:pt x="119" y="31"/>
                    </a:lnTo>
                    <a:lnTo>
                      <a:pt x="97" y="0"/>
                    </a:lnTo>
                    <a:lnTo>
                      <a:pt x="49" y="35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7" name="Freeform 2275"/>
              <p:cNvSpPr>
                <a:spLocks/>
              </p:cNvSpPr>
              <p:nvPr/>
            </p:nvSpPr>
            <p:spPr bwMode="auto">
              <a:xfrm>
                <a:off x="4161" y="4450"/>
                <a:ext cx="24" cy="20"/>
              </a:xfrm>
              <a:custGeom>
                <a:avLst/>
                <a:gdLst>
                  <a:gd name="T0" fmla="*/ 22 w 119"/>
                  <a:gd name="T1" fmla="*/ 100 h 100"/>
                  <a:gd name="T2" fmla="*/ 70 w 119"/>
                  <a:gd name="T3" fmla="*/ 66 h 100"/>
                  <a:gd name="T4" fmla="*/ 119 w 119"/>
                  <a:gd name="T5" fmla="*/ 31 h 100"/>
                  <a:gd name="T6" fmla="*/ 97 w 119"/>
                  <a:gd name="T7" fmla="*/ 0 h 100"/>
                  <a:gd name="T8" fmla="*/ 49 w 119"/>
                  <a:gd name="T9" fmla="*/ 35 h 100"/>
                  <a:gd name="T10" fmla="*/ 0 w 119"/>
                  <a:gd name="T11" fmla="*/ 69 h 100"/>
                  <a:gd name="T12" fmla="*/ 22 w 119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22" y="100"/>
                    </a:moveTo>
                    <a:lnTo>
                      <a:pt x="70" y="66"/>
                    </a:lnTo>
                    <a:lnTo>
                      <a:pt x="119" y="31"/>
                    </a:lnTo>
                    <a:lnTo>
                      <a:pt x="97" y="0"/>
                    </a:lnTo>
                    <a:lnTo>
                      <a:pt x="49" y="35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8" name="Freeform 2276"/>
              <p:cNvSpPr>
                <a:spLocks/>
              </p:cNvSpPr>
              <p:nvPr/>
            </p:nvSpPr>
            <p:spPr bwMode="auto">
              <a:xfrm>
                <a:off x="4171" y="4449"/>
                <a:ext cx="9" cy="8"/>
              </a:xfrm>
              <a:custGeom>
                <a:avLst/>
                <a:gdLst>
                  <a:gd name="T0" fmla="*/ 0 w 48"/>
                  <a:gd name="T1" fmla="*/ 36 h 36"/>
                  <a:gd name="T2" fmla="*/ 48 w 48"/>
                  <a:gd name="T3" fmla="*/ 1 h 36"/>
                  <a:gd name="T4" fmla="*/ 47 w 48"/>
                  <a:gd name="T5" fmla="*/ 0 h 36"/>
                  <a:gd name="T6" fmla="*/ 0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lnTo>
                      <a:pt x="48" y="1"/>
                    </a:lnTo>
                    <a:lnTo>
                      <a:pt x="47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9" name="Line 2277"/>
              <p:cNvSpPr>
                <a:spLocks noChangeShapeType="1"/>
              </p:cNvSpPr>
              <p:nvPr/>
            </p:nvSpPr>
            <p:spPr bwMode="auto">
              <a:xfrm flipH="1" flipV="1">
                <a:off x="4180" y="44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0" name="Freeform 2278"/>
              <p:cNvSpPr>
                <a:spLocks/>
              </p:cNvSpPr>
              <p:nvPr/>
            </p:nvSpPr>
            <p:spPr bwMode="auto">
              <a:xfrm>
                <a:off x="4156" y="4443"/>
                <a:ext cx="24" cy="21"/>
              </a:xfrm>
              <a:custGeom>
                <a:avLst/>
                <a:gdLst>
                  <a:gd name="T0" fmla="*/ 23 w 118"/>
                  <a:gd name="T1" fmla="*/ 101 h 101"/>
                  <a:gd name="T2" fmla="*/ 71 w 118"/>
                  <a:gd name="T3" fmla="*/ 66 h 101"/>
                  <a:gd name="T4" fmla="*/ 118 w 118"/>
                  <a:gd name="T5" fmla="*/ 30 h 101"/>
                  <a:gd name="T6" fmla="*/ 95 w 118"/>
                  <a:gd name="T7" fmla="*/ 0 h 101"/>
                  <a:gd name="T8" fmla="*/ 48 w 118"/>
                  <a:gd name="T9" fmla="*/ 36 h 101"/>
                  <a:gd name="T10" fmla="*/ 0 w 118"/>
                  <a:gd name="T11" fmla="*/ 72 h 101"/>
                  <a:gd name="T12" fmla="*/ 23 w 118"/>
                  <a:gd name="T1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23" y="101"/>
                    </a:moveTo>
                    <a:lnTo>
                      <a:pt x="71" y="66"/>
                    </a:lnTo>
                    <a:lnTo>
                      <a:pt x="118" y="30"/>
                    </a:lnTo>
                    <a:lnTo>
                      <a:pt x="95" y="0"/>
                    </a:lnTo>
                    <a:lnTo>
                      <a:pt x="48" y="36"/>
                    </a:lnTo>
                    <a:lnTo>
                      <a:pt x="0" y="72"/>
                    </a:lnTo>
                    <a:lnTo>
                      <a:pt x="23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1" name="Freeform 2279"/>
              <p:cNvSpPr>
                <a:spLocks/>
              </p:cNvSpPr>
              <p:nvPr/>
            </p:nvSpPr>
            <p:spPr bwMode="auto">
              <a:xfrm>
                <a:off x="4156" y="4443"/>
                <a:ext cx="24" cy="21"/>
              </a:xfrm>
              <a:custGeom>
                <a:avLst/>
                <a:gdLst>
                  <a:gd name="T0" fmla="*/ 23 w 118"/>
                  <a:gd name="T1" fmla="*/ 101 h 101"/>
                  <a:gd name="T2" fmla="*/ 71 w 118"/>
                  <a:gd name="T3" fmla="*/ 66 h 101"/>
                  <a:gd name="T4" fmla="*/ 118 w 118"/>
                  <a:gd name="T5" fmla="*/ 30 h 101"/>
                  <a:gd name="T6" fmla="*/ 95 w 118"/>
                  <a:gd name="T7" fmla="*/ 0 h 101"/>
                  <a:gd name="T8" fmla="*/ 48 w 118"/>
                  <a:gd name="T9" fmla="*/ 36 h 101"/>
                  <a:gd name="T10" fmla="*/ 0 w 118"/>
                  <a:gd name="T11" fmla="*/ 72 h 101"/>
                  <a:gd name="T12" fmla="*/ 23 w 118"/>
                  <a:gd name="T1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23" y="101"/>
                    </a:moveTo>
                    <a:lnTo>
                      <a:pt x="71" y="66"/>
                    </a:lnTo>
                    <a:lnTo>
                      <a:pt x="118" y="30"/>
                    </a:lnTo>
                    <a:lnTo>
                      <a:pt x="95" y="0"/>
                    </a:lnTo>
                    <a:lnTo>
                      <a:pt x="48" y="36"/>
                    </a:lnTo>
                    <a:lnTo>
                      <a:pt x="0" y="72"/>
                    </a:lnTo>
                    <a:lnTo>
                      <a:pt x="23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2" name="Freeform 2280"/>
              <p:cNvSpPr>
                <a:spLocks/>
              </p:cNvSpPr>
              <p:nvPr/>
            </p:nvSpPr>
            <p:spPr bwMode="auto">
              <a:xfrm>
                <a:off x="4166" y="4443"/>
                <a:ext cx="9" cy="8"/>
              </a:xfrm>
              <a:custGeom>
                <a:avLst/>
                <a:gdLst>
                  <a:gd name="T0" fmla="*/ 0 w 47"/>
                  <a:gd name="T1" fmla="*/ 39 h 39"/>
                  <a:gd name="T2" fmla="*/ 47 w 47"/>
                  <a:gd name="T3" fmla="*/ 3 h 39"/>
                  <a:gd name="T4" fmla="*/ 44 w 47"/>
                  <a:gd name="T5" fmla="*/ 0 h 39"/>
                  <a:gd name="T6" fmla="*/ 0 w 47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0" y="39"/>
                    </a:moveTo>
                    <a:lnTo>
                      <a:pt x="47" y="3"/>
                    </a:lnTo>
                    <a:lnTo>
                      <a:pt x="44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3" name="Line 2281"/>
              <p:cNvSpPr>
                <a:spLocks noChangeShapeType="1"/>
              </p:cNvSpPr>
              <p:nvPr/>
            </p:nvSpPr>
            <p:spPr bwMode="auto">
              <a:xfrm flipH="1" flipV="1">
                <a:off x="4175" y="44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4" name="Freeform 2282"/>
              <p:cNvSpPr>
                <a:spLocks/>
              </p:cNvSpPr>
              <p:nvPr/>
            </p:nvSpPr>
            <p:spPr bwMode="auto">
              <a:xfrm>
                <a:off x="4152" y="4437"/>
                <a:ext cx="23" cy="21"/>
              </a:xfrm>
              <a:custGeom>
                <a:avLst/>
                <a:gdLst>
                  <a:gd name="T0" fmla="*/ 26 w 115"/>
                  <a:gd name="T1" fmla="*/ 107 h 107"/>
                  <a:gd name="T2" fmla="*/ 71 w 115"/>
                  <a:gd name="T3" fmla="*/ 68 h 107"/>
                  <a:gd name="T4" fmla="*/ 115 w 115"/>
                  <a:gd name="T5" fmla="*/ 29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6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6" y="107"/>
                    </a:moveTo>
                    <a:lnTo>
                      <a:pt x="71" y="68"/>
                    </a:lnTo>
                    <a:lnTo>
                      <a:pt x="115" y="2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5" name="Freeform 2283"/>
              <p:cNvSpPr>
                <a:spLocks/>
              </p:cNvSpPr>
              <p:nvPr/>
            </p:nvSpPr>
            <p:spPr bwMode="auto">
              <a:xfrm>
                <a:off x="4152" y="4437"/>
                <a:ext cx="23" cy="21"/>
              </a:xfrm>
              <a:custGeom>
                <a:avLst/>
                <a:gdLst>
                  <a:gd name="T0" fmla="*/ 26 w 115"/>
                  <a:gd name="T1" fmla="*/ 107 h 107"/>
                  <a:gd name="T2" fmla="*/ 71 w 115"/>
                  <a:gd name="T3" fmla="*/ 68 h 107"/>
                  <a:gd name="T4" fmla="*/ 115 w 115"/>
                  <a:gd name="T5" fmla="*/ 29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6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6" y="107"/>
                    </a:moveTo>
                    <a:lnTo>
                      <a:pt x="71" y="68"/>
                    </a:lnTo>
                    <a:lnTo>
                      <a:pt x="115" y="29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6" name="Freeform 2284"/>
              <p:cNvSpPr>
                <a:spLocks/>
              </p:cNvSpPr>
              <p:nvPr/>
            </p:nvSpPr>
            <p:spPr bwMode="auto">
              <a:xfrm>
                <a:off x="4161" y="4437"/>
                <a:ext cx="9" cy="8"/>
              </a:xfrm>
              <a:custGeom>
                <a:avLst/>
                <a:gdLst>
                  <a:gd name="T0" fmla="*/ 0 w 45"/>
                  <a:gd name="T1" fmla="*/ 41 h 41"/>
                  <a:gd name="T2" fmla="*/ 45 w 45"/>
                  <a:gd name="T3" fmla="*/ 2 h 41"/>
                  <a:gd name="T4" fmla="*/ 42 w 45"/>
                  <a:gd name="T5" fmla="*/ 0 h 41"/>
                  <a:gd name="T6" fmla="*/ 0 w 45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1">
                    <a:moveTo>
                      <a:pt x="0" y="41"/>
                    </a:moveTo>
                    <a:lnTo>
                      <a:pt x="45" y="2"/>
                    </a:lnTo>
                    <a:lnTo>
                      <a:pt x="4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7" name="Line 2285"/>
              <p:cNvSpPr>
                <a:spLocks noChangeShapeType="1"/>
              </p:cNvSpPr>
              <p:nvPr/>
            </p:nvSpPr>
            <p:spPr bwMode="auto">
              <a:xfrm flipH="1" flipV="1">
                <a:off x="4169" y="4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8" name="Freeform 2286"/>
              <p:cNvSpPr>
                <a:spLocks/>
              </p:cNvSpPr>
              <p:nvPr/>
            </p:nvSpPr>
            <p:spPr bwMode="auto">
              <a:xfrm>
                <a:off x="4147" y="4431"/>
                <a:ext cx="22" cy="22"/>
              </a:xfrm>
              <a:custGeom>
                <a:avLst/>
                <a:gdLst>
                  <a:gd name="T0" fmla="*/ 27 w 110"/>
                  <a:gd name="T1" fmla="*/ 110 h 110"/>
                  <a:gd name="T2" fmla="*/ 68 w 110"/>
                  <a:gd name="T3" fmla="*/ 68 h 110"/>
                  <a:gd name="T4" fmla="*/ 110 w 110"/>
                  <a:gd name="T5" fmla="*/ 27 h 110"/>
                  <a:gd name="T6" fmla="*/ 83 w 110"/>
                  <a:gd name="T7" fmla="*/ 0 h 110"/>
                  <a:gd name="T8" fmla="*/ 42 w 110"/>
                  <a:gd name="T9" fmla="*/ 42 h 110"/>
                  <a:gd name="T10" fmla="*/ 0 w 110"/>
                  <a:gd name="T11" fmla="*/ 83 h 110"/>
                  <a:gd name="T12" fmla="*/ 27 w 11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27" y="110"/>
                    </a:moveTo>
                    <a:lnTo>
                      <a:pt x="68" y="68"/>
                    </a:lnTo>
                    <a:lnTo>
                      <a:pt x="110" y="27"/>
                    </a:lnTo>
                    <a:lnTo>
                      <a:pt x="83" y="0"/>
                    </a:lnTo>
                    <a:lnTo>
                      <a:pt x="42" y="42"/>
                    </a:lnTo>
                    <a:lnTo>
                      <a:pt x="0" y="83"/>
                    </a:lnTo>
                    <a:lnTo>
                      <a:pt x="27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9" name="Freeform 2287"/>
              <p:cNvSpPr>
                <a:spLocks/>
              </p:cNvSpPr>
              <p:nvPr/>
            </p:nvSpPr>
            <p:spPr bwMode="auto">
              <a:xfrm>
                <a:off x="4147" y="4431"/>
                <a:ext cx="22" cy="22"/>
              </a:xfrm>
              <a:custGeom>
                <a:avLst/>
                <a:gdLst>
                  <a:gd name="T0" fmla="*/ 27 w 110"/>
                  <a:gd name="T1" fmla="*/ 110 h 110"/>
                  <a:gd name="T2" fmla="*/ 68 w 110"/>
                  <a:gd name="T3" fmla="*/ 68 h 110"/>
                  <a:gd name="T4" fmla="*/ 110 w 110"/>
                  <a:gd name="T5" fmla="*/ 27 h 110"/>
                  <a:gd name="T6" fmla="*/ 83 w 110"/>
                  <a:gd name="T7" fmla="*/ 0 h 110"/>
                  <a:gd name="T8" fmla="*/ 42 w 110"/>
                  <a:gd name="T9" fmla="*/ 42 h 110"/>
                  <a:gd name="T10" fmla="*/ 0 w 110"/>
                  <a:gd name="T11" fmla="*/ 83 h 110"/>
                  <a:gd name="T12" fmla="*/ 27 w 110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0">
                    <a:moveTo>
                      <a:pt x="27" y="110"/>
                    </a:moveTo>
                    <a:lnTo>
                      <a:pt x="68" y="68"/>
                    </a:lnTo>
                    <a:lnTo>
                      <a:pt x="110" y="27"/>
                    </a:lnTo>
                    <a:lnTo>
                      <a:pt x="83" y="0"/>
                    </a:lnTo>
                    <a:lnTo>
                      <a:pt x="42" y="42"/>
                    </a:lnTo>
                    <a:lnTo>
                      <a:pt x="0" y="83"/>
                    </a:lnTo>
                    <a:lnTo>
                      <a:pt x="27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0" name="Freeform 2288"/>
              <p:cNvSpPr>
                <a:spLocks/>
              </p:cNvSpPr>
              <p:nvPr/>
            </p:nvSpPr>
            <p:spPr bwMode="auto">
              <a:xfrm>
                <a:off x="4156" y="4431"/>
                <a:ext cx="8" cy="9"/>
              </a:xfrm>
              <a:custGeom>
                <a:avLst/>
                <a:gdLst>
                  <a:gd name="T0" fmla="*/ 0 w 41"/>
                  <a:gd name="T1" fmla="*/ 42 h 42"/>
                  <a:gd name="T2" fmla="*/ 41 w 41"/>
                  <a:gd name="T3" fmla="*/ 0 h 42"/>
                  <a:gd name="T4" fmla="*/ 41 w 41"/>
                  <a:gd name="T5" fmla="*/ 0 h 42"/>
                  <a:gd name="T6" fmla="*/ 0 w 41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0" y="42"/>
                    </a:moveTo>
                    <a:lnTo>
                      <a:pt x="41" y="0"/>
                    </a:lnTo>
                    <a:lnTo>
                      <a:pt x="41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1" name="Line 2289"/>
              <p:cNvSpPr>
                <a:spLocks noChangeShapeType="1"/>
              </p:cNvSpPr>
              <p:nvPr/>
            </p:nvSpPr>
            <p:spPr bwMode="auto">
              <a:xfrm>
                <a:off x="4164" y="44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2" name="Freeform 2290"/>
              <p:cNvSpPr>
                <a:spLocks/>
              </p:cNvSpPr>
              <p:nvPr/>
            </p:nvSpPr>
            <p:spPr bwMode="auto">
              <a:xfrm>
                <a:off x="4142" y="4426"/>
                <a:ext cx="22" cy="22"/>
              </a:xfrm>
              <a:custGeom>
                <a:avLst/>
                <a:gdLst>
                  <a:gd name="T0" fmla="*/ 26 w 109"/>
                  <a:gd name="T1" fmla="*/ 109 h 109"/>
                  <a:gd name="T2" fmla="*/ 68 w 109"/>
                  <a:gd name="T3" fmla="*/ 68 h 109"/>
                  <a:gd name="T4" fmla="*/ 109 w 109"/>
                  <a:gd name="T5" fmla="*/ 26 h 109"/>
                  <a:gd name="T6" fmla="*/ 83 w 109"/>
                  <a:gd name="T7" fmla="*/ 0 h 109"/>
                  <a:gd name="T8" fmla="*/ 41 w 109"/>
                  <a:gd name="T9" fmla="*/ 41 h 109"/>
                  <a:gd name="T10" fmla="*/ 0 w 109"/>
                  <a:gd name="T11" fmla="*/ 83 h 109"/>
                  <a:gd name="T12" fmla="*/ 26 w 109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26" y="109"/>
                    </a:moveTo>
                    <a:lnTo>
                      <a:pt x="68" y="68"/>
                    </a:lnTo>
                    <a:lnTo>
                      <a:pt x="109" y="26"/>
                    </a:lnTo>
                    <a:lnTo>
                      <a:pt x="83" y="0"/>
                    </a:lnTo>
                    <a:lnTo>
                      <a:pt x="41" y="41"/>
                    </a:lnTo>
                    <a:lnTo>
                      <a:pt x="0" y="83"/>
                    </a:lnTo>
                    <a:lnTo>
                      <a:pt x="26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3" name="Freeform 2291"/>
              <p:cNvSpPr>
                <a:spLocks/>
              </p:cNvSpPr>
              <p:nvPr/>
            </p:nvSpPr>
            <p:spPr bwMode="auto">
              <a:xfrm>
                <a:off x="4142" y="4426"/>
                <a:ext cx="22" cy="22"/>
              </a:xfrm>
              <a:custGeom>
                <a:avLst/>
                <a:gdLst>
                  <a:gd name="T0" fmla="*/ 26 w 109"/>
                  <a:gd name="T1" fmla="*/ 109 h 109"/>
                  <a:gd name="T2" fmla="*/ 68 w 109"/>
                  <a:gd name="T3" fmla="*/ 68 h 109"/>
                  <a:gd name="T4" fmla="*/ 109 w 109"/>
                  <a:gd name="T5" fmla="*/ 26 h 109"/>
                  <a:gd name="T6" fmla="*/ 83 w 109"/>
                  <a:gd name="T7" fmla="*/ 0 h 109"/>
                  <a:gd name="T8" fmla="*/ 41 w 109"/>
                  <a:gd name="T9" fmla="*/ 41 h 109"/>
                  <a:gd name="T10" fmla="*/ 0 w 109"/>
                  <a:gd name="T11" fmla="*/ 83 h 109"/>
                  <a:gd name="T12" fmla="*/ 26 w 109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26" y="109"/>
                    </a:moveTo>
                    <a:lnTo>
                      <a:pt x="68" y="68"/>
                    </a:lnTo>
                    <a:lnTo>
                      <a:pt x="109" y="26"/>
                    </a:lnTo>
                    <a:lnTo>
                      <a:pt x="83" y="0"/>
                    </a:lnTo>
                    <a:lnTo>
                      <a:pt x="41" y="41"/>
                    </a:lnTo>
                    <a:lnTo>
                      <a:pt x="0" y="83"/>
                    </a:lnTo>
                    <a:lnTo>
                      <a:pt x="26" y="10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4" name="Freeform 2292"/>
              <p:cNvSpPr>
                <a:spLocks/>
              </p:cNvSpPr>
              <p:nvPr/>
            </p:nvSpPr>
            <p:spPr bwMode="auto">
              <a:xfrm>
                <a:off x="4150" y="4425"/>
                <a:ext cx="9" cy="9"/>
              </a:xfrm>
              <a:custGeom>
                <a:avLst/>
                <a:gdLst>
                  <a:gd name="T0" fmla="*/ 0 w 42"/>
                  <a:gd name="T1" fmla="*/ 44 h 44"/>
                  <a:gd name="T2" fmla="*/ 42 w 42"/>
                  <a:gd name="T3" fmla="*/ 3 h 44"/>
                  <a:gd name="T4" fmla="*/ 40 w 42"/>
                  <a:gd name="T5" fmla="*/ 0 h 44"/>
                  <a:gd name="T6" fmla="*/ 0 w 42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4">
                    <a:moveTo>
                      <a:pt x="0" y="44"/>
                    </a:moveTo>
                    <a:lnTo>
                      <a:pt x="42" y="3"/>
                    </a:lnTo>
                    <a:lnTo>
                      <a:pt x="4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5" name="Line 2293"/>
              <p:cNvSpPr>
                <a:spLocks noChangeShapeType="1"/>
              </p:cNvSpPr>
              <p:nvPr/>
            </p:nvSpPr>
            <p:spPr bwMode="auto">
              <a:xfrm flipH="1" flipV="1">
                <a:off x="4158" y="44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6" name="Freeform 2294"/>
              <p:cNvSpPr>
                <a:spLocks/>
              </p:cNvSpPr>
              <p:nvPr/>
            </p:nvSpPr>
            <p:spPr bwMode="auto">
              <a:xfrm>
                <a:off x="4137" y="4420"/>
                <a:ext cx="21" cy="23"/>
              </a:xfrm>
              <a:custGeom>
                <a:avLst/>
                <a:gdLst>
                  <a:gd name="T0" fmla="*/ 28 w 107"/>
                  <a:gd name="T1" fmla="*/ 115 h 115"/>
                  <a:gd name="T2" fmla="*/ 67 w 107"/>
                  <a:gd name="T3" fmla="*/ 70 h 115"/>
                  <a:gd name="T4" fmla="*/ 107 w 107"/>
                  <a:gd name="T5" fmla="*/ 26 h 115"/>
                  <a:gd name="T6" fmla="*/ 78 w 107"/>
                  <a:gd name="T7" fmla="*/ 0 h 115"/>
                  <a:gd name="T8" fmla="*/ 39 w 107"/>
                  <a:gd name="T9" fmla="*/ 45 h 115"/>
                  <a:gd name="T10" fmla="*/ 0 w 107"/>
                  <a:gd name="T11" fmla="*/ 90 h 115"/>
                  <a:gd name="T12" fmla="*/ 28 w 107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28" y="115"/>
                    </a:moveTo>
                    <a:lnTo>
                      <a:pt x="67" y="70"/>
                    </a:lnTo>
                    <a:lnTo>
                      <a:pt x="107" y="26"/>
                    </a:lnTo>
                    <a:lnTo>
                      <a:pt x="78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8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Freeform 2295"/>
              <p:cNvSpPr>
                <a:spLocks/>
              </p:cNvSpPr>
              <p:nvPr/>
            </p:nvSpPr>
            <p:spPr bwMode="auto">
              <a:xfrm>
                <a:off x="4137" y="4420"/>
                <a:ext cx="21" cy="23"/>
              </a:xfrm>
              <a:custGeom>
                <a:avLst/>
                <a:gdLst>
                  <a:gd name="T0" fmla="*/ 28 w 107"/>
                  <a:gd name="T1" fmla="*/ 115 h 115"/>
                  <a:gd name="T2" fmla="*/ 67 w 107"/>
                  <a:gd name="T3" fmla="*/ 70 h 115"/>
                  <a:gd name="T4" fmla="*/ 107 w 107"/>
                  <a:gd name="T5" fmla="*/ 26 h 115"/>
                  <a:gd name="T6" fmla="*/ 78 w 107"/>
                  <a:gd name="T7" fmla="*/ 0 h 115"/>
                  <a:gd name="T8" fmla="*/ 39 w 107"/>
                  <a:gd name="T9" fmla="*/ 45 h 115"/>
                  <a:gd name="T10" fmla="*/ 0 w 107"/>
                  <a:gd name="T11" fmla="*/ 90 h 115"/>
                  <a:gd name="T12" fmla="*/ 28 w 107"/>
                  <a:gd name="T1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28" y="115"/>
                    </a:moveTo>
                    <a:lnTo>
                      <a:pt x="67" y="70"/>
                    </a:lnTo>
                    <a:lnTo>
                      <a:pt x="107" y="26"/>
                    </a:lnTo>
                    <a:lnTo>
                      <a:pt x="78" y="0"/>
                    </a:lnTo>
                    <a:lnTo>
                      <a:pt x="39" y="45"/>
                    </a:lnTo>
                    <a:lnTo>
                      <a:pt x="0" y="90"/>
                    </a:lnTo>
                    <a:lnTo>
                      <a:pt x="28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8" name="Freeform 2296"/>
              <p:cNvSpPr>
                <a:spLocks/>
              </p:cNvSpPr>
              <p:nvPr/>
            </p:nvSpPr>
            <p:spPr bwMode="auto">
              <a:xfrm>
                <a:off x="4145" y="4420"/>
                <a:ext cx="7" cy="9"/>
              </a:xfrm>
              <a:custGeom>
                <a:avLst/>
                <a:gdLst>
                  <a:gd name="T0" fmla="*/ 0 w 39"/>
                  <a:gd name="T1" fmla="*/ 47 h 47"/>
                  <a:gd name="T2" fmla="*/ 39 w 39"/>
                  <a:gd name="T3" fmla="*/ 2 h 47"/>
                  <a:gd name="T4" fmla="*/ 35 w 39"/>
                  <a:gd name="T5" fmla="*/ 0 h 47"/>
                  <a:gd name="T6" fmla="*/ 0 w 39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0" y="47"/>
                    </a:moveTo>
                    <a:lnTo>
                      <a:pt x="39" y="2"/>
                    </a:lnTo>
                    <a:lnTo>
                      <a:pt x="35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9" name="Line 2297"/>
              <p:cNvSpPr>
                <a:spLocks noChangeShapeType="1"/>
              </p:cNvSpPr>
              <p:nvPr/>
            </p:nvSpPr>
            <p:spPr bwMode="auto">
              <a:xfrm flipH="1" flipV="1">
                <a:off x="4152" y="44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0" name="Freeform 2298"/>
              <p:cNvSpPr>
                <a:spLocks/>
              </p:cNvSpPr>
              <p:nvPr/>
            </p:nvSpPr>
            <p:spPr bwMode="auto">
              <a:xfrm>
                <a:off x="4131" y="4415"/>
                <a:ext cx="21" cy="24"/>
              </a:xfrm>
              <a:custGeom>
                <a:avLst/>
                <a:gdLst>
                  <a:gd name="T0" fmla="*/ 30 w 101"/>
                  <a:gd name="T1" fmla="*/ 117 h 117"/>
                  <a:gd name="T2" fmla="*/ 66 w 101"/>
                  <a:gd name="T3" fmla="*/ 70 h 117"/>
                  <a:gd name="T4" fmla="*/ 101 w 101"/>
                  <a:gd name="T5" fmla="*/ 23 h 117"/>
                  <a:gd name="T6" fmla="*/ 71 w 101"/>
                  <a:gd name="T7" fmla="*/ 0 h 117"/>
                  <a:gd name="T8" fmla="*/ 36 w 101"/>
                  <a:gd name="T9" fmla="*/ 47 h 117"/>
                  <a:gd name="T10" fmla="*/ 0 w 101"/>
                  <a:gd name="T11" fmla="*/ 94 h 117"/>
                  <a:gd name="T12" fmla="*/ 30 w 101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30" y="117"/>
                    </a:moveTo>
                    <a:lnTo>
                      <a:pt x="66" y="70"/>
                    </a:lnTo>
                    <a:lnTo>
                      <a:pt x="101" y="23"/>
                    </a:lnTo>
                    <a:lnTo>
                      <a:pt x="71" y="0"/>
                    </a:lnTo>
                    <a:lnTo>
                      <a:pt x="36" y="47"/>
                    </a:lnTo>
                    <a:lnTo>
                      <a:pt x="0" y="94"/>
                    </a:lnTo>
                    <a:lnTo>
                      <a:pt x="30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1" name="Freeform 2299"/>
              <p:cNvSpPr>
                <a:spLocks/>
              </p:cNvSpPr>
              <p:nvPr/>
            </p:nvSpPr>
            <p:spPr bwMode="auto">
              <a:xfrm>
                <a:off x="4131" y="4415"/>
                <a:ext cx="21" cy="24"/>
              </a:xfrm>
              <a:custGeom>
                <a:avLst/>
                <a:gdLst>
                  <a:gd name="T0" fmla="*/ 30 w 101"/>
                  <a:gd name="T1" fmla="*/ 117 h 117"/>
                  <a:gd name="T2" fmla="*/ 66 w 101"/>
                  <a:gd name="T3" fmla="*/ 70 h 117"/>
                  <a:gd name="T4" fmla="*/ 101 w 101"/>
                  <a:gd name="T5" fmla="*/ 23 h 117"/>
                  <a:gd name="T6" fmla="*/ 71 w 101"/>
                  <a:gd name="T7" fmla="*/ 0 h 117"/>
                  <a:gd name="T8" fmla="*/ 36 w 101"/>
                  <a:gd name="T9" fmla="*/ 47 h 117"/>
                  <a:gd name="T10" fmla="*/ 0 w 101"/>
                  <a:gd name="T11" fmla="*/ 94 h 117"/>
                  <a:gd name="T12" fmla="*/ 30 w 101"/>
                  <a:gd name="T13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30" y="117"/>
                    </a:moveTo>
                    <a:lnTo>
                      <a:pt x="66" y="70"/>
                    </a:lnTo>
                    <a:lnTo>
                      <a:pt x="101" y="23"/>
                    </a:lnTo>
                    <a:lnTo>
                      <a:pt x="71" y="0"/>
                    </a:lnTo>
                    <a:lnTo>
                      <a:pt x="36" y="47"/>
                    </a:lnTo>
                    <a:lnTo>
                      <a:pt x="0" y="94"/>
                    </a:lnTo>
                    <a:lnTo>
                      <a:pt x="30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2" name="Freeform 2300"/>
              <p:cNvSpPr>
                <a:spLocks/>
              </p:cNvSpPr>
              <p:nvPr/>
            </p:nvSpPr>
            <p:spPr bwMode="auto">
              <a:xfrm>
                <a:off x="4139" y="4415"/>
                <a:ext cx="7" cy="10"/>
              </a:xfrm>
              <a:custGeom>
                <a:avLst/>
                <a:gdLst>
                  <a:gd name="T0" fmla="*/ 0 w 35"/>
                  <a:gd name="T1" fmla="*/ 48 h 48"/>
                  <a:gd name="T2" fmla="*/ 35 w 35"/>
                  <a:gd name="T3" fmla="*/ 1 h 48"/>
                  <a:gd name="T4" fmla="*/ 34 w 35"/>
                  <a:gd name="T5" fmla="*/ 0 h 48"/>
                  <a:gd name="T6" fmla="*/ 0 w 35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48"/>
                    </a:moveTo>
                    <a:lnTo>
                      <a:pt x="35" y="1"/>
                    </a:lnTo>
                    <a:lnTo>
                      <a:pt x="34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3" name="Line 2301"/>
              <p:cNvSpPr>
                <a:spLocks noChangeShapeType="1"/>
              </p:cNvSpPr>
              <p:nvPr/>
            </p:nvSpPr>
            <p:spPr bwMode="auto">
              <a:xfrm flipH="1" flipV="1">
                <a:off x="4145" y="44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4" name="Freeform 2302"/>
              <p:cNvSpPr>
                <a:spLocks/>
              </p:cNvSpPr>
              <p:nvPr/>
            </p:nvSpPr>
            <p:spPr bwMode="auto">
              <a:xfrm>
                <a:off x="4125" y="4411"/>
                <a:ext cx="20" cy="23"/>
              </a:xfrm>
              <a:custGeom>
                <a:avLst/>
                <a:gdLst>
                  <a:gd name="T0" fmla="*/ 31 w 100"/>
                  <a:gd name="T1" fmla="*/ 118 h 118"/>
                  <a:gd name="T2" fmla="*/ 66 w 100"/>
                  <a:gd name="T3" fmla="*/ 70 h 118"/>
                  <a:gd name="T4" fmla="*/ 100 w 100"/>
                  <a:gd name="T5" fmla="*/ 22 h 118"/>
                  <a:gd name="T6" fmla="*/ 69 w 100"/>
                  <a:gd name="T7" fmla="*/ 0 h 118"/>
                  <a:gd name="T8" fmla="*/ 35 w 100"/>
                  <a:gd name="T9" fmla="*/ 48 h 118"/>
                  <a:gd name="T10" fmla="*/ 0 w 100"/>
                  <a:gd name="T11" fmla="*/ 97 h 118"/>
                  <a:gd name="T12" fmla="*/ 31 w 10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31" y="118"/>
                    </a:moveTo>
                    <a:lnTo>
                      <a:pt x="66" y="70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5" y="48"/>
                    </a:lnTo>
                    <a:lnTo>
                      <a:pt x="0" y="97"/>
                    </a:lnTo>
                    <a:lnTo>
                      <a:pt x="31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Freeform 2303"/>
              <p:cNvSpPr>
                <a:spLocks/>
              </p:cNvSpPr>
              <p:nvPr/>
            </p:nvSpPr>
            <p:spPr bwMode="auto">
              <a:xfrm>
                <a:off x="4125" y="4411"/>
                <a:ext cx="20" cy="23"/>
              </a:xfrm>
              <a:custGeom>
                <a:avLst/>
                <a:gdLst>
                  <a:gd name="T0" fmla="*/ 31 w 100"/>
                  <a:gd name="T1" fmla="*/ 118 h 118"/>
                  <a:gd name="T2" fmla="*/ 66 w 100"/>
                  <a:gd name="T3" fmla="*/ 70 h 118"/>
                  <a:gd name="T4" fmla="*/ 100 w 100"/>
                  <a:gd name="T5" fmla="*/ 22 h 118"/>
                  <a:gd name="T6" fmla="*/ 69 w 100"/>
                  <a:gd name="T7" fmla="*/ 0 h 118"/>
                  <a:gd name="T8" fmla="*/ 35 w 100"/>
                  <a:gd name="T9" fmla="*/ 48 h 118"/>
                  <a:gd name="T10" fmla="*/ 0 w 100"/>
                  <a:gd name="T11" fmla="*/ 97 h 118"/>
                  <a:gd name="T12" fmla="*/ 31 w 100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31" y="118"/>
                    </a:moveTo>
                    <a:lnTo>
                      <a:pt x="66" y="70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5" y="48"/>
                    </a:lnTo>
                    <a:lnTo>
                      <a:pt x="0" y="97"/>
                    </a:lnTo>
                    <a:lnTo>
                      <a:pt x="31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6" name="Freeform 2304"/>
              <p:cNvSpPr>
                <a:spLocks/>
              </p:cNvSpPr>
              <p:nvPr/>
            </p:nvSpPr>
            <p:spPr bwMode="auto">
              <a:xfrm>
                <a:off x="4132" y="4410"/>
                <a:ext cx="7" cy="10"/>
              </a:xfrm>
              <a:custGeom>
                <a:avLst/>
                <a:gdLst>
                  <a:gd name="T0" fmla="*/ 0 w 34"/>
                  <a:gd name="T1" fmla="*/ 50 h 50"/>
                  <a:gd name="T2" fmla="*/ 34 w 34"/>
                  <a:gd name="T3" fmla="*/ 2 h 50"/>
                  <a:gd name="T4" fmla="*/ 31 w 34"/>
                  <a:gd name="T5" fmla="*/ 0 h 50"/>
                  <a:gd name="T6" fmla="*/ 0 w 34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0">
                    <a:moveTo>
                      <a:pt x="0" y="50"/>
                    </a:moveTo>
                    <a:lnTo>
                      <a:pt x="34" y="2"/>
                    </a:lnTo>
                    <a:lnTo>
                      <a:pt x="31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7" name="Line 2305"/>
              <p:cNvSpPr>
                <a:spLocks noChangeShapeType="1"/>
              </p:cNvSpPr>
              <p:nvPr/>
            </p:nvSpPr>
            <p:spPr bwMode="auto">
              <a:xfrm flipH="1" flipV="1">
                <a:off x="4139" y="4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8" name="Freeform 2306"/>
              <p:cNvSpPr>
                <a:spLocks/>
              </p:cNvSpPr>
              <p:nvPr/>
            </p:nvSpPr>
            <p:spPr bwMode="auto">
              <a:xfrm>
                <a:off x="4120" y="4406"/>
                <a:ext cx="19" cy="24"/>
              </a:xfrm>
              <a:custGeom>
                <a:avLst/>
                <a:gdLst>
                  <a:gd name="T0" fmla="*/ 32 w 94"/>
                  <a:gd name="T1" fmla="*/ 121 h 121"/>
                  <a:gd name="T2" fmla="*/ 63 w 94"/>
                  <a:gd name="T3" fmla="*/ 70 h 121"/>
                  <a:gd name="T4" fmla="*/ 94 w 94"/>
                  <a:gd name="T5" fmla="*/ 20 h 121"/>
                  <a:gd name="T6" fmla="*/ 62 w 94"/>
                  <a:gd name="T7" fmla="*/ 0 h 121"/>
                  <a:gd name="T8" fmla="*/ 31 w 94"/>
                  <a:gd name="T9" fmla="*/ 51 h 121"/>
                  <a:gd name="T10" fmla="*/ 0 w 94"/>
                  <a:gd name="T11" fmla="*/ 101 h 121"/>
                  <a:gd name="T12" fmla="*/ 32 w 94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32" y="121"/>
                    </a:move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9" name="Freeform 2307"/>
              <p:cNvSpPr>
                <a:spLocks/>
              </p:cNvSpPr>
              <p:nvPr/>
            </p:nvSpPr>
            <p:spPr bwMode="auto">
              <a:xfrm>
                <a:off x="4120" y="4406"/>
                <a:ext cx="19" cy="24"/>
              </a:xfrm>
              <a:custGeom>
                <a:avLst/>
                <a:gdLst>
                  <a:gd name="T0" fmla="*/ 32 w 94"/>
                  <a:gd name="T1" fmla="*/ 121 h 121"/>
                  <a:gd name="T2" fmla="*/ 63 w 94"/>
                  <a:gd name="T3" fmla="*/ 70 h 121"/>
                  <a:gd name="T4" fmla="*/ 94 w 94"/>
                  <a:gd name="T5" fmla="*/ 20 h 121"/>
                  <a:gd name="T6" fmla="*/ 62 w 94"/>
                  <a:gd name="T7" fmla="*/ 0 h 121"/>
                  <a:gd name="T8" fmla="*/ 31 w 94"/>
                  <a:gd name="T9" fmla="*/ 51 h 121"/>
                  <a:gd name="T10" fmla="*/ 0 w 94"/>
                  <a:gd name="T11" fmla="*/ 101 h 121"/>
                  <a:gd name="T12" fmla="*/ 32 w 94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32" y="121"/>
                    </a:moveTo>
                    <a:lnTo>
                      <a:pt x="63" y="70"/>
                    </a:lnTo>
                    <a:lnTo>
                      <a:pt x="94" y="20"/>
                    </a:lnTo>
                    <a:lnTo>
                      <a:pt x="62" y="0"/>
                    </a:ln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0" name="Freeform 2308"/>
              <p:cNvSpPr>
                <a:spLocks/>
              </p:cNvSpPr>
              <p:nvPr/>
            </p:nvSpPr>
            <p:spPr bwMode="auto">
              <a:xfrm>
                <a:off x="4126" y="4406"/>
                <a:ext cx="6" cy="10"/>
              </a:xfrm>
              <a:custGeom>
                <a:avLst/>
                <a:gdLst>
                  <a:gd name="T0" fmla="*/ 0 w 31"/>
                  <a:gd name="T1" fmla="*/ 51 h 51"/>
                  <a:gd name="T2" fmla="*/ 31 w 31"/>
                  <a:gd name="T3" fmla="*/ 0 h 51"/>
                  <a:gd name="T4" fmla="*/ 29 w 31"/>
                  <a:gd name="T5" fmla="*/ 0 h 51"/>
                  <a:gd name="T6" fmla="*/ 0 w 31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51"/>
                    </a:moveTo>
                    <a:lnTo>
                      <a:pt x="31" y="0"/>
                    </a:lnTo>
                    <a:lnTo>
                      <a:pt x="29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1" name="Line 2309"/>
              <p:cNvSpPr>
                <a:spLocks noChangeShapeType="1"/>
              </p:cNvSpPr>
              <p:nvPr/>
            </p:nvSpPr>
            <p:spPr bwMode="auto">
              <a:xfrm flipH="1">
                <a:off x="4132" y="4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2" name="Freeform 2310"/>
              <p:cNvSpPr>
                <a:spLocks/>
              </p:cNvSpPr>
              <p:nvPr/>
            </p:nvSpPr>
            <p:spPr bwMode="auto">
              <a:xfrm>
                <a:off x="4113" y="4402"/>
                <a:ext cx="19" cy="24"/>
              </a:xfrm>
              <a:custGeom>
                <a:avLst/>
                <a:gdLst>
                  <a:gd name="T0" fmla="*/ 34 w 93"/>
                  <a:gd name="T1" fmla="*/ 120 h 120"/>
                  <a:gd name="T2" fmla="*/ 64 w 93"/>
                  <a:gd name="T3" fmla="*/ 70 h 120"/>
                  <a:gd name="T4" fmla="*/ 93 w 93"/>
                  <a:gd name="T5" fmla="*/ 19 h 120"/>
                  <a:gd name="T6" fmla="*/ 60 w 93"/>
                  <a:gd name="T7" fmla="*/ 0 h 120"/>
                  <a:gd name="T8" fmla="*/ 30 w 93"/>
                  <a:gd name="T9" fmla="*/ 50 h 120"/>
                  <a:gd name="T10" fmla="*/ 0 w 93"/>
                  <a:gd name="T11" fmla="*/ 101 h 120"/>
                  <a:gd name="T12" fmla="*/ 34 w 93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34" y="120"/>
                    </a:moveTo>
                    <a:lnTo>
                      <a:pt x="64" y="70"/>
                    </a:lnTo>
                    <a:lnTo>
                      <a:pt x="93" y="19"/>
                    </a:lnTo>
                    <a:lnTo>
                      <a:pt x="60" y="0"/>
                    </a:lnTo>
                    <a:lnTo>
                      <a:pt x="30" y="50"/>
                    </a:lnTo>
                    <a:lnTo>
                      <a:pt x="0" y="101"/>
                    </a:lnTo>
                    <a:lnTo>
                      <a:pt x="34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Freeform 2311"/>
              <p:cNvSpPr>
                <a:spLocks/>
              </p:cNvSpPr>
              <p:nvPr/>
            </p:nvSpPr>
            <p:spPr bwMode="auto">
              <a:xfrm>
                <a:off x="4113" y="4402"/>
                <a:ext cx="19" cy="24"/>
              </a:xfrm>
              <a:custGeom>
                <a:avLst/>
                <a:gdLst>
                  <a:gd name="T0" fmla="*/ 34 w 93"/>
                  <a:gd name="T1" fmla="*/ 120 h 120"/>
                  <a:gd name="T2" fmla="*/ 64 w 93"/>
                  <a:gd name="T3" fmla="*/ 70 h 120"/>
                  <a:gd name="T4" fmla="*/ 93 w 93"/>
                  <a:gd name="T5" fmla="*/ 19 h 120"/>
                  <a:gd name="T6" fmla="*/ 60 w 93"/>
                  <a:gd name="T7" fmla="*/ 0 h 120"/>
                  <a:gd name="T8" fmla="*/ 30 w 93"/>
                  <a:gd name="T9" fmla="*/ 50 h 120"/>
                  <a:gd name="T10" fmla="*/ 0 w 93"/>
                  <a:gd name="T11" fmla="*/ 101 h 120"/>
                  <a:gd name="T12" fmla="*/ 34 w 93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34" y="120"/>
                    </a:moveTo>
                    <a:lnTo>
                      <a:pt x="64" y="70"/>
                    </a:lnTo>
                    <a:lnTo>
                      <a:pt x="93" y="19"/>
                    </a:lnTo>
                    <a:lnTo>
                      <a:pt x="60" y="0"/>
                    </a:lnTo>
                    <a:lnTo>
                      <a:pt x="30" y="50"/>
                    </a:lnTo>
                    <a:lnTo>
                      <a:pt x="0" y="101"/>
                    </a:lnTo>
                    <a:lnTo>
                      <a:pt x="34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4" name="Freeform 2312"/>
              <p:cNvSpPr>
                <a:spLocks/>
              </p:cNvSpPr>
              <p:nvPr/>
            </p:nvSpPr>
            <p:spPr bwMode="auto">
              <a:xfrm>
                <a:off x="4119" y="4402"/>
                <a:ext cx="6" cy="10"/>
              </a:xfrm>
              <a:custGeom>
                <a:avLst/>
                <a:gdLst>
                  <a:gd name="T0" fmla="*/ 0 w 30"/>
                  <a:gd name="T1" fmla="*/ 53 h 53"/>
                  <a:gd name="T2" fmla="*/ 30 w 30"/>
                  <a:gd name="T3" fmla="*/ 3 h 53"/>
                  <a:gd name="T4" fmla="*/ 26 w 30"/>
                  <a:gd name="T5" fmla="*/ 0 h 53"/>
                  <a:gd name="T6" fmla="*/ 0 w 3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0" y="53"/>
                    </a:moveTo>
                    <a:lnTo>
                      <a:pt x="30" y="3"/>
                    </a:lnTo>
                    <a:lnTo>
                      <a:pt x="26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5" name="Line 2313"/>
              <p:cNvSpPr>
                <a:spLocks noChangeShapeType="1"/>
              </p:cNvSpPr>
              <p:nvPr/>
            </p:nvSpPr>
            <p:spPr bwMode="auto">
              <a:xfrm flipH="1" flipV="1">
                <a:off x="4124" y="44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6" name="Freeform 2314"/>
              <p:cNvSpPr>
                <a:spLocks/>
              </p:cNvSpPr>
              <p:nvPr/>
            </p:nvSpPr>
            <p:spPr bwMode="auto">
              <a:xfrm>
                <a:off x="4108" y="4399"/>
                <a:ext cx="16" cy="24"/>
              </a:xfrm>
              <a:custGeom>
                <a:avLst/>
                <a:gdLst>
                  <a:gd name="T0" fmla="*/ 33 w 84"/>
                  <a:gd name="T1" fmla="*/ 122 h 122"/>
                  <a:gd name="T2" fmla="*/ 58 w 84"/>
                  <a:gd name="T3" fmla="*/ 69 h 122"/>
                  <a:gd name="T4" fmla="*/ 84 w 84"/>
                  <a:gd name="T5" fmla="*/ 16 h 122"/>
                  <a:gd name="T6" fmla="*/ 50 w 84"/>
                  <a:gd name="T7" fmla="*/ 0 h 122"/>
                  <a:gd name="T8" fmla="*/ 25 w 84"/>
                  <a:gd name="T9" fmla="*/ 53 h 122"/>
                  <a:gd name="T10" fmla="*/ 0 w 84"/>
                  <a:gd name="T11" fmla="*/ 106 h 122"/>
                  <a:gd name="T12" fmla="*/ 33 w 84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33" y="122"/>
                    </a:moveTo>
                    <a:lnTo>
                      <a:pt x="58" y="69"/>
                    </a:lnTo>
                    <a:lnTo>
                      <a:pt x="84" y="16"/>
                    </a:lnTo>
                    <a:lnTo>
                      <a:pt x="50" y="0"/>
                    </a:lnTo>
                    <a:lnTo>
                      <a:pt x="25" y="53"/>
                    </a:lnTo>
                    <a:lnTo>
                      <a:pt x="0" y="106"/>
                    </a:lnTo>
                    <a:lnTo>
                      <a:pt x="33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7" name="Freeform 2315"/>
              <p:cNvSpPr>
                <a:spLocks/>
              </p:cNvSpPr>
              <p:nvPr/>
            </p:nvSpPr>
            <p:spPr bwMode="auto">
              <a:xfrm>
                <a:off x="4108" y="4399"/>
                <a:ext cx="16" cy="24"/>
              </a:xfrm>
              <a:custGeom>
                <a:avLst/>
                <a:gdLst>
                  <a:gd name="T0" fmla="*/ 33 w 84"/>
                  <a:gd name="T1" fmla="*/ 122 h 122"/>
                  <a:gd name="T2" fmla="*/ 58 w 84"/>
                  <a:gd name="T3" fmla="*/ 69 h 122"/>
                  <a:gd name="T4" fmla="*/ 84 w 84"/>
                  <a:gd name="T5" fmla="*/ 16 h 122"/>
                  <a:gd name="T6" fmla="*/ 50 w 84"/>
                  <a:gd name="T7" fmla="*/ 0 h 122"/>
                  <a:gd name="T8" fmla="*/ 25 w 84"/>
                  <a:gd name="T9" fmla="*/ 53 h 122"/>
                  <a:gd name="T10" fmla="*/ 0 w 84"/>
                  <a:gd name="T11" fmla="*/ 106 h 122"/>
                  <a:gd name="T12" fmla="*/ 33 w 84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33" y="122"/>
                    </a:moveTo>
                    <a:lnTo>
                      <a:pt x="58" y="69"/>
                    </a:lnTo>
                    <a:lnTo>
                      <a:pt x="84" y="16"/>
                    </a:lnTo>
                    <a:lnTo>
                      <a:pt x="50" y="0"/>
                    </a:lnTo>
                    <a:lnTo>
                      <a:pt x="25" y="53"/>
                    </a:lnTo>
                    <a:lnTo>
                      <a:pt x="0" y="106"/>
                    </a:lnTo>
                    <a:lnTo>
                      <a:pt x="33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8" name="Freeform 2316"/>
              <p:cNvSpPr>
                <a:spLocks/>
              </p:cNvSpPr>
              <p:nvPr/>
            </p:nvSpPr>
            <p:spPr bwMode="auto">
              <a:xfrm>
                <a:off x="4113" y="4398"/>
                <a:ext cx="5" cy="11"/>
              </a:xfrm>
              <a:custGeom>
                <a:avLst/>
                <a:gdLst>
                  <a:gd name="T0" fmla="*/ 0 w 25"/>
                  <a:gd name="T1" fmla="*/ 54 h 54"/>
                  <a:gd name="T2" fmla="*/ 25 w 25"/>
                  <a:gd name="T3" fmla="*/ 1 h 54"/>
                  <a:gd name="T4" fmla="*/ 25 w 25"/>
                  <a:gd name="T5" fmla="*/ 0 h 54"/>
                  <a:gd name="T6" fmla="*/ 0 w 25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54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9" name="Line 2317"/>
              <p:cNvSpPr>
                <a:spLocks noChangeShapeType="1"/>
              </p:cNvSpPr>
              <p:nvPr/>
            </p:nvSpPr>
            <p:spPr bwMode="auto">
              <a:xfrm flipV="1">
                <a:off x="4118" y="4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0" name="Freeform 2318"/>
              <p:cNvSpPr>
                <a:spLocks/>
              </p:cNvSpPr>
              <p:nvPr/>
            </p:nvSpPr>
            <p:spPr bwMode="auto">
              <a:xfrm>
                <a:off x="4101" y="4395"/>
                <a:ext cx="17" cy="25"/>
              </a:xfrm>
              <a:custGeom>
                <a:avLst/>
                <a:gdLst>
                  <a:gd name="T0" fmla="*/ 35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1 w 85"/>
                  <a:gd name="T7" fmla="*/ 0 h 124"/>
                  <a:gd name="T8" fmla="*/ 25 w 85"/>
                  <a:gd name="T9" fmla="*/ 54 h 124"/>
                  <a:gd name="T10" fmla="*/ 0 w 85"/>
                  <a:gd name="T11" fmla="*/ 108 h 124"/>
                  <a:gd name="T12" fmla="*/ 35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5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5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Freeform 2319"/>
              <p:cNvSpPr>
                <a:spLocks/>
              </p:cNvSpPr>
              <p:nvPr/>
            </p:nvSpPr>
            <p:spPr bwMode="auto">
              <a:xfrm>
                <a:off x="4101" y="4395"/>
                <a:ext cx="17" cy="25"/>
              </a:xfrm>
              <a:custGeom>
                <a:avLst/>
                <a:gdLst>
                  <a:gd name="T0" fmla="*/ 35 w 85"/>
                  <a:gd name="T1" fmla="*/ 124 h 124"/>
                  <a:gd name="T2" fmla="*/ 60 w 85"/>
                  <a:gd name="T3" fmla="*/ 70 h 124"/>
                  <a:gd name="T4" fmla="*/ 85 w 85"/>
                  <a:gd name="T5" fmla="*/ 16 h 124"/>
                  <a:gd name="T6" fmla="*/ 51 w 85"/>
                  <a:gd name="T7" fmla="*/ 0 h 124"/>
                  <a:gd name="T8" fmla="*/ 25 w 85"/>
                  <a:gd name="T9" fmla="*/ 54 h 124"/>
                  <a:gd name="T10" fmla="*/ 0 w 85"/>
                  <a:gd name="T11" fmla="*/ 108 h 124"/>
                  <a:gd name="T12" fmla="*/ 35 w 85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35" y="124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5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2" name="Freeform 2320"/>
              <p:cNvSpPr>
                <a:spLocks/>
              </p:cNvSpPr>
              <p:nvPr/>
            </p:nvSpPr>
            <p:spPr bwMode="auto">
              <a:xfrm>
                <a:off x="4106" y="4395"/>
                <a:ext cx="5" cy="11"/>
              </a:xfrm>
              <a:custGeom>
                <a:avLst/>
                <a:gdLst>
                  <a:gd name="T0" fmla="*/ 0 w 26"/>
                  <a:gd name="T1" fmla="*/ 55 h 55"/>
                  <a:gd name="T2" fmla="*/ 26 w 26"/>
                  <a:gd name="T3" fmla="*/ 1 h 55"/>
                  <a:gd name="T4" fmla="*/ 22 w 26"/>
                  <a:gd name="T5" fmla="*/ 0 h 55"/>
                  <a:gd name="T6" fmla="*/ 0 w 26"/>
                  <a:gd name="T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0" y="55"/>
                    </a:moveTo>
                    <a:lnTo>
                      <a:pt x="26" y="1"/>
                    </a:lnTo>
                    <a:lnTo>
                      <a:pt x="22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3" name="Line 2321"/>
              <p:cNvSpPr>
                <a:spLocks noChangeShapeType="1"/>
              </p:cNvSpPr>
              <p:nvPr/>
            </p:nvSpPr>
            <p:spPr bwMode="auto">
              <a:xfrm flipH="1" flipV="1">
                <a:off x="4110" y="4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4" name="Freeform 2322"/>
              <p:cNvSpPr>
                <a:spLocks/>
              </p:cNvSpPr>
              <p:nvPr/>
            </p:nvSpPr>
            <p:spPr bwMode="auto">
              <a:xfrm>
                <a:off x="4094" y="4392"/>
                <a:ext cx="16" cy="25"/>
              </a:xfrm>
              <a:custGeom>
                <a:avLst/>
                <a:gdLst>
                  <a:gd name="T0" fmla="*/ 36 w 79"/>
                  <a:gd name="T1" fmla="*/ 124 h 124"/>
                  <a:gd name="T2" fmla="*/ 57 w 79"/>
                  <a:gd name="T3" fmla="*/ 69 h 124"/>
                  <a:gd name="T4" fmla="*/ 79 w 79"/>
                  <a:gd name="T5" fmla="*/ 14 h 124"/>
                  <a:gd name="T6" fmla="*/ 44 w 79"/>
                  <a:gd name="T7" fmla="*/ 0 h 124"/>
                  <a:gd name="T8" fmla="*/ 22 w 79"/>
                  <a:gd name="T9" fmla="*/ 55 h 124"/>
                  <a:gd name="T10" fmla="*/ 0 w 79"/>
                  <a:gd name="T11" fmla="*/ 110 h 124"/>
                  <a:gd name="T12" fmla="*/ 36 w 79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36" y="124"/>
                    </a:moveTo>
                    <a:lnTo>
                      <a:pt x="57" y="69"/>
                    </a:lnTo>
                    <a:lnTo>
                      <a:pt x="79" y="14"/>
                    </a:lnTo>
                    <a:lnTo>
                      <a:pt x="44" y="0"/>
                    </a:lnTo>
                    <a:lnTo>
                      <a:pt x="22" y="55"/>
                    </a:lnTo>
                    <a:lnTo>
                      <a:pt x="0" y="110"/>
                    </a:lnTo>
                    <a:lnTo>
                      <a:pt x="36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5" name="Freeform 2323"/>
              <p:cNvSpPr>
                <a:spLocks/>
              </p:cNvSpPr>
              <p:nvPr/>
            </p:nvSpPr>
            <p:spPr bwMode="auto">
              <a:xfrm>
                <a:off x="4094" y="4392"/>
                <a:ext cx="16" cy="25"/>
              </a:xfrm>
              <a:custGeom>
                <a:avLst/>
                <a:gdLst>
                  <a:gd name="T0" fmla="*/ 36 w 79"/>
                  <a:gd name="T1" fmla="*/ 124 h 124"/>
                  <a:gd name="T2" fmla="*/ 57 w 79"/>
                  <a:gd name="T3" fmla="*/ 69 h 124"/>
                  <a:gd name="T4" fmla="*/ 79 w 79"/>
                  <a:gd name="T5" fmla="*/ 14 h 124"/>
                  <a:gd name="T6" fmla="*/ 44 w 79"/>
                  <a:gd name="T7" fmla="*/ 0 h 124"/>
                  <a:gd name="T8" fmla="*/ 22 w 79"/>
                  <a:gd name="T9" fmla="*/ 55 h 124"/>
                  <a:gd name="T10" fmla="*/ 0 w 79"/>
                  <a:gd name="T11" fmla="*/ 110 h 124"/>
                  <a:gd name="T12" fmla="*/ 36 w 79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36" y="124"/>
                    </a:moveTo>
                    <a:lnTo>
                      <a:pt x="57" y="69"/>
                    </a:lnTo>
                    <a:lnTo>
                      <a:pt x="79" y="14"/>
                    </a:lnTo>
                    <a:lnTo>
                      <a:pt x="44" y="0"/>
                    </a:lnTo>
                    <a:lnTo>
                      <a:pt x="22" y="55"/>
                    </a:lnTo>
                    <a:lnTo>
                      <a:pt x="0" y="110"/>
                    </a:lnTo>
                    <a:lnTo>
                      <a:pt x="36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6" name="Freeform 2324"/>
              <p:cNvSpPr>
                <a:spLocks/>
              </p:cNvSpPr>
              <p:nvPr/>
            </p:nvSpPr>
            <p:spPr bwMode="auto">
              <a:xfrm>
                <a:off x="4099" y="4392"/>
                <a:ext cx="4" cy="11"/>
              </a:xfrm>
              <a:custGeom>
                <a:avLst/>
                <a:gdLst>
                  <a:gd name="T0" fmla="*/ 0 w 22"/>
                  <a:gd name="T1" fmla="*/ 56 h 56"/>
                  <a:gd name="T2" fmla="*/ 22 w 22"/>
                  <a:gd name="T3" fmla="*/ 1 h 56"/>
                  <a:gd name="T4" fmla="*/ 18 w 22"/>
                  <a:gd name="T5" fmla="*/ 0 h 56"/>
                  <a:gd name="T6" fmla="*/ 0 w 22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0" y="56"/>
                    </a:moveTo>
                    <a:lnTo>
                      <a:pt x="22" y="1"/>
                    </a:lnTo>
                    <a:lnTo>
                      <a:pt x="18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7" name="Line 2325"/>
              <p:cNvSpPr>
                <a:spLocks noChangeShapeType="1"/>
              </p:cNvSpPr>
              <p:nvPr/>
            </p:nvSpPr>
            <p:spPr bwMode="auto">
              <a:xfrm flipH="1" flipV="1">
                <a:off x="4102" y="43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8" name="Freeform 2326"/>
              <p:cNvSpPr>
                <a:spLocks/>
              </p:cNvSpPr>
              <p:nvPr/>
            </p:nvSpPr>
            <p:spPr bwMode="auto">
              <a:xfrm>
                <a:off x="4088" y="4390"/>
                <a:ext cx="14" cy="24"/>
              </a:xfrm>
              <a:custGeom>
                <a:avLst/>
                <a:gdLst>
                  <a:gd name="T0" fmla="*/ 35 w 72"/>
                  <a:gd name="T1" fmla="*/ 124 h 124"/>
                  <a:gd name="T2" fmla="*/ 54 w 72"/>
                  <a:gd name="T3" fmla="*/ 68 h 124"/>
                  <a:gd name="T4" fmla="*/ 72 w 72"/>
                  <a:gd name="T5" fmla="*/ 12 h 124"/>
                  <a:gd name="T6" fmla="*/ 37 w 72"/>
                  <a:gd name="T7" fmla="*/ 0 h 124"/>
                  <a:gd name="T8" fmla="*/ 18 w 72"/>
                  <a:gd name="T9" fmla="*/ 57 h 124"/>
                  <a:gd name="T10" fmla="*/ 0 w 72"/>
                  <a:gd name="T11" fmla="*/ 113 h 124"/>
                  <a:gd name="T12" fmla="*/ 35 w 72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5" y="124"/>
                    </a:moveTo>
                    <a:lnTo>
                      <a:pt x="54" y="68"/>
                    </a:lnTo>
                    <a:lnTo>
                      <a:pt x="72" y="12"/>
                    </a:lnTo>
                    <a:lnTo>
                      <a:pt x="37" y="0"/>
                    </a:lnTo>
                    <a:lnTo>
                      <a:pt x="18" y="57"/>
                    </a:lnTo>
                    <a:lnTo>
                      <a:pt x="0" y="113"/>
                    </a:lnTo>
                    <a:lnTo>
                      <a:pt x="35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Freeform 2327"/>
              <p:cNvSpPr>
                <a:spLocks/>
              </p:cNvSpPr>
              <p:nvPr/>
            </p:nvSpPr>
            <p:spPr bwMode="auto">
              <a:xfrm>
                <a:off x="4088" y="4390"/>
                <a:ext cx="14" cy="24"/>
              </a:xfrm>
              <a:custGeom>
                <a:avLst/>
                <a:gdLst>
                  <a:gd name="T0" fmla="*/ 35 w 72"/>
                  <a:gd name="T1" fmla="*/ 124 h 124"/>
                  <a:gd name="T2" fmla="*/ 54 w 72"/>
                  <a:gd name="T3" fmla="*/ 68 h 124"/>
                  <a:gd name="T4" fmla="*/ 72 w 72"/>
                  <a:gd name="T5" fmla="*/ 12 h 124"/>
                  <a:gd name="T6" fmla="*/ 37 w 72"/>
                  <a:gd name="T7" fmla="*/ 0 h 124"/>
                  <a:gd name="T8" fmla="*/ 18 w 72"/>
                  <a:gd name="T9" fmla="*/ 57 h 124"/>
                  <a:gd name="T10" fmla="*/ 0 w 72"/>
                  <a:gd name="T11" fmla="*/ 113 h 124"/>
                  <a:gd name="T12" fmla="*/ 35 w 72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5" y="124"/>
                    </a:moveTo>
                    <a:lnTo>
                      <a:pt x="54" y="68"/>
                    </a:lnTo>
                    <a:lnTo>
                      <a:pt x="72" y="12"/>
                    </a:lnTo>
                    <a:lnTo>
                      <a:pt x="37" y="0"/>
                    </a:lnTo>
                    <a:lnTo>
                      <a:pt x="18" y="57"/>
                    </a:lnTo>
                    <a:lnTo>
                      <a:pt x="0" y="113"/>
                    </a:lnTo>
                    <a:lnTo>
                      <a:pt x="35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0" name="Freeform 2328"/>
              <p:cNvSpPr>
                <a:spLocks/>
              </p:cNvSpPr>
              <p:nvPr/>
            </p:nvSpPr>
            <p:spPr bwMode="auto">
              <a:xfrm>
                <a:off x="4091" y="4389"/>
                <a:ext cx="4" cy="12"/>
              </a:xfrm>
              <a:custGeom>
                <a:avLst/>
                <a:gdLst>
                  <a:gd name="T0" fmla="*/ 0 w 19"/>
                  <a:gd name="T1" fmla="*/ 58 h 58"/>
                  <a:gd name="T2" fmla="*/ 19 w 19"/>
                  <a:gd name="T3" fmla="*/ 1 h 58"/>
                  <a:gd name="T4" fmla="*/ 16 w 19"/>
                  <a:gd name="T5" fmla="*/ 0 h 58"/>
                  <a:gd name="T6" fmla="*/ 0 w 19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8">
                    <a:moveTo>
                      <a:pt x="0" y="58"/>
                    </a:moveTo>
                    <a:lnTo>
                      <a:pt x="19" y="1"/>
                    </a:lnTo>
                    <a:lnTo>
                      <a:pt x="16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1" name="Line 2329"/>
              <p:cNvSpPr>
                <a:spLocks noChangeShapeType="1"/>
              </p:cNvSpPr>
              <p:nvPr/>
            </p:nvSpPr>
            <p:spPr bwMode="auto">
              <a:xfrm flipH="1" flipV="1">
                <a:off x="4095" y="43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2" name="Freeform 2330"/>
              <p:cNvSpPr>
                <a:spLocks/>
              </p:cNvSpPr>
              <p:nvPr/>
            </p:nvSpPr>
            <p:spPr bwMode="auto">
              <a:xfrm>
                <a:off x="4081" y="4387"/>
                <a:ext cx="14" cy="25"/>
              </a:xfrm>
              <a:custGeom>
                <a:avLst/>
                <a:gdLst>
                  <a:gd name="T0" fmla="*/ 37 w 69"/>
                  <a:gd name="T1" fmla="*/ 125 h 125"/>
                  <a:gd name="T2" fmla="*/ 53 w 69"/>
                  <a:gd name="T3" fmla="*/ 68 h 125"/>
                  <a:gd name="T4" fmla="*/ 69 w 69"/>
                  <a:gd name="T5" fmla="*/ 10 h 125"/>
                  <a:gd name="T6" fmla="*/ 32 w 69"/>
                  <a:gd name="T7" fmla="*/ 0 h 125"/>
                  <a:gd name="T8" fmla="*/ 16 w 69"/>
                  <a:gd name="T9" fmla="*/ 57 h 125"/>
                  <a:gd name="T10" fmla="*/ 0 w 69"/>
                  <a:gd name="T11" fmla="*/ 115 h 125"/>
                  <a:gd name="T12" fmla="*/ 37 w 69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7" y="125"/>
                    </a:move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3" name="Freeform 2331"/>
              <p:cNvSpPr>
                <a:spLocks/>
              </p:cNvSpPr>
              <p:nvPr/>
            </p:nvSpPr>
            <p:spPr bwMode="auto">
              <a:xfrm>
                <a:off x="4081" y="4387"/>
                <a:ext cx="14" cy="25"/>
              </a:xfrm>
              <a:custGeom>
                <a:avLst/>
                <a:gdLst>
                  <a:gd name="T0" fmla="*/ 37 w 69"/>
                  <a:gd name="T1" fmla="*/ 125 h 125"/>
                  <a:gd name="T2" fmla="*/ 53 w 69"/>
                  <a:gd name="T3" fmla="*/ 68 h 125"/>
                  <a:gd name="T4" fmla="*/ 69 w 69"/>
                  <a:gd name="T5" fmla="*/ 10 h 125"/>
                  <a:gd name="T6" fmla="*/ 32 w 69"/>
                  <a:gd name="T7" fmla="*/ 0 h 125"/>
                  <a:gd name="T8" fmla="*/ 16 w 69"/>
                  <a:gd name="T9" fmla="*/ 57 h 125"/>
                  <a:gd name="T10" fmla="*/ 0 w 69"/>
                  <a:gd name="T11" fmla="*/ 115 h 125"/>
                  <a:gd name="T12" fmla="*/ 37 w 69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7" y="125"/>
                    </a:move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4" name="Freeform 2332"/>
              <p:cNvSpPr>
                <a:spLocks/>
              </p:cNvSpPr>
              <p:nvPr/>
            </p:nvSpPr>
            <p:spPr bwMode="auto">
              <a:xfrm>
                <a:off x="4084" y="4387"/>
                <a:ext cx="3" cy="12"/>
              </a:xfrm>
              <a:custGeom>
                <a:avLst/>
                <a:gdLst>
                  <a:gd name="T0" fmla="*/ 0 w 16"/>
                  <a:gd name="T1" fmla="*/ 57 h 57"/>
                  <a:gd name="T2" fmla="*/ 16 w 16"/>
                  <a:gd name="T3" fmla="*/ 0 h 57"/>
                  <a:gd name="T4" fmla="*/ 13 w 16"/>
                  <a:gd name="T5" fmla="*/ 0 h 57"/>
                  <a:gd name="T6" fmla="*/ 0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57"/>
                    </a:moveTo>
                    <a:lnTo>
                      <a:pt x="16" y="0"/>
                    </a:lnTo>
                    <a:lnTo>
                      <a:pt x="13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5" name="Line 2333"/>
              <p:cNvSpPr>
                <a:spLocks noChangeShapeType="1"/>
              </p:cNvSpPr>
              <p:nvPr/>
            </p:nvSpPr>
            <p:spPr bwMode="auto">
              <a:xfrm flipH="1">
                <a:off x="4087" y="43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6" name="Freeform 2334"/>
              <p:cNvSpPr>
                <a:spLocks/>
              </p:cNvSpPr>
              <p:nvPr/>
            </p:nvSpPr>
            <p:spPr bwMode="auto">
              <a:xfrm>
                <a:off x="4074" y="4386"/>
                <a:ext cx="13" cy="24"/>
              </a:xfrm>
              <a:custGeom>
                <a:avLst/>
                <a:gdLst>
                  <a:gd name="T0" fmla="*/ 37 w 62"/>
                  <a:gd name="T1" fmla="*/ 123 h 123"/>
                  <a:gd name="T2" fmla="*/ 49 w 62"/>
                  <a:gd name="T3" fmla="*/ 65 h 123"/>
                  <a:gd name="T4" fmla="*/ 62 w 62"/>
                  <a:gd name="T5" fmla="*/ 8 h 123"/>
                  <a:gd name="T6" fmla="*/ 25 w 62"/>
                  <a:gd name="T7" fmla="*/ 0 h 123"/>
                  <a:gd name="T8" fmla="*/ 13 w 62"/>
                  <a:gd name="T9" fmla="*/ 57 h 123"/>
                  <a:gd name="T10" fmla="*/ 0 w 62"/>
                  <a:gd name="T11" fmla="*/ 115 h 123"/>
                  <a:gd name="T12" fmla="*/ 37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7" y="123"/>
                    </a:move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3" y="57"/>
                    </a:lnTo>
                    <a:lnTo>
                      <a:pt x="0" y="115"/>
                    </a:ln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Freeform 2335"/>
              <p:cNvSpPr>
                <a:spLocks/>
              </p:cNvSpPr>
              <p:nvPr/>
            </p:nvSpPr>
            <p:spPr bwMode="auto">
              <a:xfrm>
                <a:off x="4074" y="4386"/>
                <a:ext cx="13" cy="24"/>
              </a:xfrm>
              <a:custGeom>
                <a:avLst/>
                <a:gdLst>
                  <a:gd name="T0" fmla="*/ 37 w 62"/>
                  <a:gd name="T1" fmla="*/ 123 h 123"/>
                  <a:gd name="T2" fmla="*/ 49 w 62"/>
                  <a:gd name="T3" fmla="*/ 65 h 123"/>
                  <a:gd name="T4" fmla="*/ 62 w 62"/>
                  <a:gd name="T5" fmla="*/ 8 h 123"/>
                  <a:gd name="T6" fmla="*/ 25 w 62"/>
                  <a:gd name="T7" fmla="*/ 0 h 123"/>
                  <a:gd name="T8" fmla="*/ 13 w 62"/>
                  <a:gd name="T9" fmla="*/ 57 h 123"/>
                  <a:gd name="T10" fmla="*/ 0 w 62"/>
                  <a:gd name="T11" fmla="*/ 115 h 123"/>
                  <a:gd name="T12" fmla="*/ 37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7" y="123"/>
                    </a:moveTo>
                    <a:lnTo>
                      <a:pt x="49" y="65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3" y="57"/>
                    </a:lnTo>
                    <a:lnTo>
                      <a:pt x="0" y="115"/>
                    </a:lnTo>
                    <a:lnTo>
                      <a:pt x="37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8" name="Freeform 2336"/>
              <p:cNvSpPr>
                <a:spLocks/>
              </p:cNvSpPr>
              <p:nvPr/>
            </p:nvSpPr>
            <p:spPr bwMode="auto">
              <a:xfrm>
                <a:off x="4077" y="4386"/>
                <a:ext cx="2" cy="11"/>
              </a:xfrm>
              <a:custGeom>
                <a:avLst/>
                <a:gdLst>
                  <a:gd name="T0" fmla="*/ 0 w 12"/>
                  <a:gd name="T1" fmla="*/ 58 h 58"/>
                  <a:gd name="T2" fmla="*/ 12 w 12"/>
                  <a:gd name="T3" fmla="*/ 1 h 58"/>
                  <a:gd name="T4" fmla="*/ 10 w 12"/>
                  <a:gd name="T5" fmla="*/ 0 h 58"/>
                  <a:gd name="T6" fmla="*/ 0 w 12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8">
                    <a:moveTo>
                      <a:pt x="0" y="58"/>
                    </a:moveTo>
                    <a:lnTo>
                      <a:pt x="12" y="1"/>
                    </a:lnTo>
                    <a:lnTo>
                      <a:pt x="10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9" name="Line 2337"/>
              <p:cNvSpPr>
                <a:spLocks noChangeShapeType="1"/>
              </p:cNvSpPr>
              <p:nvPr/>
            </p:nvSpPr>
            <p:spPr bwMode="auto">
              <a:xfrm flipH="1" flipV="1">
                <a:off x="4079" y="4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0" name="Freeform 2338"/>
              <p:cNvSpPr>
                <a:spLocks/>
              </p:cNvSpPr>
              <p:nvPr/>
            </p:nvSpPr>
            <p:spPr bwMode="auto">
              <a:xfrm>
                <a:off x="4067" y="4384"/>
                <a:ext cx="12" cy="25"/>
              </a:xfrm>
              <a:custGeom>
                <a:avLst/>
                <a:gdLst>
                  <a:gd name="T0" fmla="*/ 37 w 58"/>
                  <a:gd name="T1" fmla="*/ 124 h 124"/>
                  <a:gd name="T2" fmla="*/ 48 w 58"/>
                  <a:gd name="T3" fmla="*/ 65 h 124"/>
                  <a:gd name="T4" fmla="*/ 58 w 58"/>
                  <a:gd name="T5" fmla="*/ 7 h 124"/>
                  <a:gd name="T6" fmla="*/ 21 w 58"/>
                  <a:gd name="T7" fmla="*/ 0 h 124"/>
                  <a:gd name="T8" fmla="*/ 11 w 58"/>
                  <a:gd name="T9" fmla="*/ 58 h 124"/>
                  <a:gd name="T10" fmla="*/ 0 w 58"/>
                  <a:gd name="T11" fmla="*/ 117 h 124"/>
                  <a:gd name="T12" fmla="*/ 37 w 58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37" y="124"/>
                    </a:moveTo>
                    <a:lnTo>
                      <a:pt x="48" y="65"/>
                    </a:lnTo>
                    <a:lnTo>
                      <a:pt x="58" y="7"/>
                    </a:lnTo>
                    <a:lnTo>
                      <a:pt x="21" y="0"/>
                    </a:lnTo>
                    <a:lnTo>
                      <a:pt x="11" y="58"/>
                    </a:lnTo>
                    <a:lnTo>
                      <a:pt x="0" y="117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1" name="Freeform 2339"/>
              <p:cNvSpPr>
                <a:spLocks/>
              </p:cNvSpPr>
              <p:nvPr/>
            </p:nvSpPr>
            <p:spPr bwMode="auto">
              <a:xfrm>
                <a:off x="4067" y="4384"/>
                <a:ext cx="12" cy="25"/>
              </a:xfrm>
              <a:custGeom>
                <a:avLst/>
                <a:gdLst>
                  <a:gd name="T0" fmla="*/ 37 w 58"/>
                  <a:gd name="T1" fmla="*/ 124 h 124"/>
                  <a:gd name="T2" fmla="*/ 48 w 58"/>
                  <a:gd name="T3" fmla="*/ 65 h 124"/>
                  <a:gd name="T4" fmla="*/ 58 w 58"/>
                  <a:gd name="T5" fmla="*/ 7 h 124"/>
                  <a:gd name="T6" fmla="*/ 21 w 58"/>
                  <a:gd name="T7" fmla="*/ 0 h 124"/>
                  <a:gd name="T8" fmla="*/ 11 w 58"/>
                  <a:gd name="T9" fmla="*/ 58 h 124"/>
                  <a:gd name="T10" fmla="*/ 0 w 58"/>
                  <a:gd name="T11" fmla="*/ 117 h 124"/>
                  <a:gd name="T12" fmla="*/ 37 w 58"/>
                  <a:gd name="T1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37" y="124"/>
                    </a:moveTo>
                    <a:lnTo>
                      <a:pt x="48" y="65"/>
                    </a:lnTo>
                    <a:lnTo>
                      <a:pt x="58" y="7"/>
                    </a:lnTo>
                    <a:lnTo>
                      <a:pt x="21" y="0"/>
                    </a:lnTo>
                    <a:lnTo>
                      <a:pt x="11" y="58"/>
                    </a:lnTo>
                    <a:lnTo>
                      <a:pt x="0" y="117"/>
                    </a:lnTo>
                    <a:lnTo>
                      <a:pt x="37" y="1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2" name="Freeform 2340"/>
              <p:cNvSpPr>
                <a:spLocks/>
              </p:cNvSpPr>
              <p:nvPr/>
            </p:nvSpPr>
            <p:spPr bwMode="auto">
              <a:xfrm>
                <a:off x="4069" y="4384"/>
                <a:ext cx="2" cy="12"/>
              </a:xfrm>
              <a:custGeom>
                <a:avLst/>
                <a:gdLst>
                  <a:gd name="T0" fmla="*/ 0 w 10"/>
                  <a:gd name="T1" fmla="*/ 58 h 58"/>
                  <a:gd name="T2" fmla="*/ 10 w 10"/>
                  <a:gd name="T3" fmla="*/ 0 h 58"/>
                  <a:gd name="T4" fmla="*/ 7 w 10"/>
                  <a:gd name="T5" fmla="*/ 0 h 58"/>
                  <a:gd name="T6" fmla="*/ 0 w 10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0" y="58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3" name="Line 2341"/>
              <p:cNvSpPr>
                <a:spLocks noChangeShapeType="1"/>
              </p:cNvSpPr>
              <p:nvPr/>
            </p:nvSpPr>
            <p:spPr bwMode="auto">
              <a:xfrm flipH="1">
                <a:off x="4071" y="4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4" name="Freeform 2342"/>
              <p:cNvSpPr>
                <a:spLocks/>
              </p:cNvSpPr>
              <p:nvPr/>
            </p:nvSpPr>
            <p:spPr bwMode="auto">
              <a:xfrm>
                <a:off x="4060" y="4383"/>
                <a:ext cx="11" cy="25"/>
              </a:xfrm>
              <a:custGeom>
                <a:avLst/>
                <a:gdLst>
                  <a:gd name="T0" fmla="*/ 38 w 52"/>
                  <a:gd name="T1" fmla="*/ 122 h 122"/>
                  <a:gd name="T2" fmla="*/ 45 w 52"/>
                  <a:gd name="T3" fmla="*/ 63 h 122"/>
                  <a:gd name="T4" fmla="*/ 52 w 52"/>
                  <a:gd name="T5" fmla="*/ 5 h 122"/>
                  <a:gd name="T6" fmla="*/ 14 w 52"/>
                  <a:gd name="T7" fmla="*/ 0 h 122"/>
                  <a:gd name="T8" fmla="*/ 7 w 52"/>
                  <a:gd name="T9" fmla="*/ 59 h 122"/>
                  <a:gd name="T10" fmla="*/ 0 w 52"/>
                  <a:gd name="T11" fmla="*/ 117 h 122"/>
                  <a:gd name="T12" fmla="*/ 38 w 5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38" y="122"/>
                    </a:move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5" name="Freeform 2343"/>
              <p:cNvSpPr>
                <a:spLocks/>
              </p:cNvSpPr>
              <p:nvPr/>
            </p:nvSpPr>
            <p:spPr bwMode="auto">
              <a:xfrm>
                <a:off x="4060" y="4383"/>
                <a:ext cx="11" cy="25"/>
              </a:xfrm>
              <a:custGeom>
                <a:avLst/>
                <a:gdLst>
                  <a:gd name="T0" fmla="*/ 38 w 52"/>
                  <a:gd name="T1" fmla="*/ 122 h 122"/>
                  <a:gd name="T2" fmla="*/ 45 w 52"/>
                  <a:gd name="T3" fmla="*/ 63 h 122"/>
                  <a:gd name="T4" fmla="*/ 52 w 52"/>
                  <a:gd name="T5" fmla="*/ 5 h 122"/>
                  <a:gd name="T6" fmla="*/ 14 w 52"/>
                  <a:gd name="T7" fmla="*/ 0 h 122"/>
                  <a:gd name="T8" fmla="*/ 7 w 52"/>
                  <a:gd name="T9" fmla="*/ 59 h 122"/>
                  <a:gd name="T10" fmla="*/ 0 w 52"/>
                  <a:gd name="T11" fmla="*/ 117 h 122"/>
                  <a:gd name="T12" fmla="*/ 38 w 5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38" y="122"/>
                    </a:move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6" name="Freeform 2344"/>
              <p:cNvSpPr>
                <a:spLocks/>
              </p:cNvSpPr>
              <p:nvPr/>
            </p:nvSpPr>
            <p:spPr bwMode="auto">
              <a:xfrm>
                <a:off x="4062" y="4383"/>
                <a:ext cx="1" cy="12"/>
              </a:xfrm>
              <a:custGeom>
                <a:avLst/>
                <a:gdLst>
                  <a:gd name="T0" fmla="*/ 0 w 7"/>
                  <a:gd name="T1" fmla="*/ 59 h 59"/>
                  <a:gd name="T2" fmla="*/ 7 w 7"/>
                  <a:gd name="T3" fmla="*/ 0 h 59"/>
                  <a:gd name="T4" fmla="*/ 3 w 7"/>
                  <a:gd name="T5" fmla="*/ 0 h 59"/>
                  <a:gd name="T6" fmla="*/ 0 w 7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59"/>
                    </a:moveTo>
                    <a:lnTo>
                      <a:pt x="7" y="0"/>
                    </a:lnTo>
                    <a:lnTo>
                      <a:pt x="3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7" name="Line 2345"/>
              <p:cNvSpPr>
                <a:spLocks noChangeShapeType="1"/>
              </p:cNvSpPr>
              <p:nvPr/>
            </p:nvSpPr>
            <p:spPr bwMode="auto">
              <a:xfrm flipH="1">
                <a:off x="4062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8" name="Freeform 2346"/>
              <p:cNvSpPr>
                <a:spLocks/>
              </p:cNvSpPr>
              <p:nvPr/>
            </p:nvSpPr>
            <p:spPr bwMode="auto">
              <a:xfrm>
                <a:off x="4053" y="4383"/>
                <a:ext cx="9" cy="24"/>
              </a:xfrm>
              <a:custGeom>
                <a:avLst/>
                <a:gdLst>
                  <a:gd name="T0" fmla="*/ 38 w 45"/>
                  <a:gd name="T1" fmla="*/ 119 h 119"/>
                  <a:gd name="T2" fmla="*/ 42 w 45"/>
                  <a:gd name="T3" fmla="*/ 61 h 119"/>
                  <a:gd name="T4" fmla="*/ 45 w 45"/>
                  <a:gd name="T5" fmla="*/ 2 h 119"/>
                  <a:gd name="T6" fmla="*/ 7 w 45"/>
                  <a:gd name="T7" fmla="*/ 0 h 119"/>
                  <a:gd name="T8" fmla="*/ 4 w 45"/>
                  <a:gd name="T9" fmla="*/ 58 h 119"/>
                  <a:gd name="T10" fmla="*/ 0 w 45"/>
                  <a:gd name="T11" fmla="*/ 117 h 119"/>
                  <a:gd name="T12" fmla="*/ 38 w 4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38" y="119"/>
                    </a:moveTo>
                    <a:lnTo>
                      <a:pt x="42" y="61"/>
                    </a:lnTo>
                    <a:lnTo>
                      <a:pt x="45" y="2"/>
                    </a:lnTo>
                    <a:lnTo>
                      <a:pt x="7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9" name="Freeform 2347"/>
              <p:cNvSpPr>
                <a:spLocks/>
              </p:cNvSpPr>
              <p:nvPr/>
            </p:nvSpPr>
            <p:spPr bwMode="auto">
              <a:xfrm>
                <a:off x="4053" y="4383"/>
                <a:ext cx="9" cy="24"/>
              </a:xfrm>
              <a:custGeom>
                <a:avLst/>
                <a:gdLst>
                  <a:gd name="T0" fmla="*/ 38 w 45"/>
                  <a:gd name="T1" fmla="*/ 119 h 119"/>
                  <a:gd name="T2" fmla="*/ 42 w 45"/>
                  <a:gd name="T3" fmla="*/ 61 h 119"/>
                  <a:gd name="T4" fmla="*/ 45 w 45"/>
                  <a:gd name="T5" fmla="*/ 2 h 119"/>
                  <a:gd name="T6" fmla="*/ 7 w 45"/>
                  <a:gd name="T7" fmla="*/ 0 h 119"/>
                  <a:gd name="T8" fmla="*/ 4 w 45"/>
                  <a:gd name="T9" fmla="*/ 58 h 119"/>
                  <a:gd name="T10" fmla="*/ 0 w 45"/>
                  <a:gd name="T11" fmla="*/ 117 h 119"/>
                  <a:gd name="T12" fmla="*/ 38 w 45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38" y="119"/>
                    </a:moveTo>
                    <a:lnTo>
                      <a:pt x="42" y="61"/>
                    </a:lnTo>
                    <a:lnTo>
                      <a:pt x="45" y="2"/>
                    </a:lnTo>
                    <a:lnTo>
                      <a:pt x="7" y="0"/>
                    </a:lnTo>
                    <a:lnTo>
                      <a:pt x="4" y="58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0" name="Freeform 2348"/>
              <p:cNvSpPr>
                <a:spLocks/>
              </p:cNvSpPr>
              <p:nvPr/>
            </p:nvSpPr>
            <p:spPr bwMode="auto">
              <a:xfrm>
                <a:off x="4054" y="4383"/>
                <a:ext cx="1" cy="11"/>
              </a:xfrm>
              <a:custGeom>
                <a:avLst/>
                <a:gdLst>
                  <a:gd name="T0" fmla="*/ 0 w 3"/>
                  <a:gd name="T1" fmla="*/ 58 h 58"/>
                  <a:gd name="T2" fmla="*/ 3 w 3"/>
                  <a:gd name="T3" fmla="*/ 0 h 58"/>
                  <a:gd name="T4" fmla="*/ 2 w 3"/>
                  <a:gd name="T5" fmla="*/ 0 h 58"/>
                  <a:gd name="T6" fmla="*/ 0 w 3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8">
                    <a:moveTo>
                      <a:pt x="0" y="58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1" name="Line 2349"/>
              <p:cNvSpPr>
                <a:spLocks noChangeShapeType="1"/>
              </p:cNvSpPr>
              <p:nvPr/>
            </p:nvSpPr>
            <p:spPr bwMode="auto">
              <a:xfrm flipH="1">
                <a:off x="4055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2" name="Freeform 2350"/>
              <p:cNvSpPr>
                <a:spLocks/>
              </p:cNvSpPr>
              <p:nvPr/>
            </p:nvSpPr>
            <p:spPr bwMode="auto">
              <a:xfrm>
                <a:off x="4046" y="4383"/>
                <a:ext cx="9" cy="23"/>
              </a:xfrm>
              <a:custGeom>
                <a:avLst/>
                <a:gdLst>
                  <a:gd name="T0" fmla="*/ 38 w 42"/>
                  <a:gd name="T1" fmla="*/ 118 h 118"/>
                  <a:gd name="T2" fmla="*/ 40 w 42"/>
                  <a:gd name="T3" fmla="*/ 59 h 118"/>
                  <a:gd name="T4" fmla="*/ 42 w 42"/>
                  <a:gd name="T5" fmla="*/ 1 h 118"/>
                  <a:gd name="T6" fmla="*/ 4 w 42"/>
                  <a:gd name="T7" fmla="*/ 0 h 118"/>
                  <a:gd name="T8" fmla="*/ 2 w 42"/>
                  <a:gd name="T9" fmla="*/ 58 h 118"/>
                  <a:gd name="T10" fmla="*/ 0 w 42"/>
                  <a:gd name="T11" fmla="*/ 117 h 118"/>
                  <a:gd name="T12" fmla="*/ 38 w 4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38" y="118"/>
                    </a:moveTo>
                    <a:lnTo>
                      <a:pt x="40" y="59"/>
                    </a:lnTo>
                    <a:lnTo>
                      <a:pt x="42" y="1"/>
                    </a:lnTo>
                    <a:lnTo>
                      <a:pt x="4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38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3" name="Freeform 2351"/>
              <p:cNvSpPr>
                <a:spLocks/>
              </p:cNvSpPr>
              <p:nvPr/>
            </p:nvSpPr>
            <p:spPr bwMode="auto">
              <a:xfrm>
                <a:off x="4046" y="4383"/>
                <a:ext cx="9" cy="23"/>
              </a:xfrm>
              <a:custGeom>
                <a:avLst/>
                <a:gdLst>
                  <a:gd name="T0" fmla="*/ 38 w 42"/>
                  <a:gd name="T1" fmla="*/ 118 h 118"/>
                  <a:gd name="T2" fmla="*/ 40 w 42"/>
                  <a:gd name="T3" fmla="*/ 59 h 118"/>
                  <a:gd name="T4" fmla="*/ 42 w 42"/>
                  <a:gd name="T5" fmla="*/ 1 h 118"/>
                  <a:gd name="T6" fmla="*/ 4 w 42"/>
                  <a:gd name="T7" fmla="*/ 0 h 118"/>
                  <a:gd name="T8" fmla="*/ 2 w 42"/>
                  <a:gd name="T9" fmla="*/ 58 h 118"/>
                  <a:gd name="T10" fmla="*/ 0 w 42"/>
                  <a:gd name="T11" fmla="*/ 117 h 118"/>
                  <a:gd name="T12" fmla="*/ 38 w 42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38" y="118"/>
                    </a:moveTo>
                    <a:lnTo>
                      <a:pt x="40" y="59"/>
                    </a:lnTo>
                    <a:lnTo>
                      <a:pt x="42" y="1"/>
                    </a:lnTo>
                    <a:lnTo>
                      <a:pt x="4" y="0"/>
                    </a:lnTo>
                    <a:lnTo>
                      <a:pt x="2" y="58"/>
                    </a:lnTo>
                    <a:lnTo>
                      <a:pt x="0" y="117"/>
                    </a:lnTo>
                    <a:lnTo>
                      <a:pt x="38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4" name="Freeform 2352"/>
              <p:cNvSpPr>
                <a:spLocks/>
              </p:cNvSpPr>
              <p:nvPr/>
            </p:nvSpPr>
            <p:spPr bwMode="auto">
              <a:xfrm>
                <a:off x="4046" y="4383"/>
                <a:ext cx="1" cy="11"/>
              </a:xfrm>
              <a:custGeom>
                <a:avLst/>
                <a:gdLst>
                  <a:gd name="T0" fmla="*/ 2 w 4"/>
                  <a:gd name="T1" fmla="*/ 58 h 58"/>
                  <a:gd name="T2" fmla="*/ 4 w 4"/>
                  <a:gd name="T3" fmla="*/ 0 h 58"/>
                  <a:gd name="T4" fmla="*/ 0 w 4"/>
                  <a:gd name="T5" fmla="*/ 0 h 58"/>
                  <a:gd name="T6" fmla="*/ 2 w 4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8">
                    <a:moveTo>
                      <a:pt x="2" y="58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5" name="Line 2353"/>
              <p:cNvSpPr>
                <a:spLocks noChangeShapeType="1"/>
              </p:cNvSpPr>
              <p:nvPr/>
            </p:nvSpPr>
            <p:spPr bwMode="auto">
              <a:xfrm flipH="1">
                <a:off x="4046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6" name="Freeform 2354"/>
              <p:cNvSpPr>
                <a:spLocks/>
              </p:cNvSpPr>
              <p:nvPr/>
            </p:nvSpPr>
            <p:spPr bwMode="auto">
              <a:xfrm>
                <a:off x="4039" y="4383"/>
                <a:ext cx="8" cy="23"/>
              </a:xfrm>
              <a:custGeom>
                <a:avLst/>
                <a:gdLst>
                  <a:gd name="T0" fmla="*/ 41 w 41"/>
                  <a:gd name="T1" fmla="*/ 117 h 118"/>
                  <a:gd name="T2" fmla="*/ 39 w 41"/>
                  <a:gd name="T3" fmla="*/ 58 h 118"/>
                  <a:gd name="T4" fmla="*/ 37 w 41"/>
                  <a:gd name="T5" fmla="*/ 0 h 118"/>
                  <a:gd name="T6" fmla="*/ 0 w 41"/>
                  <a:gd name="T7" fmla="*/ 1 h 118"/>
                  <a:gd name="T8" fmla="*/ 2 w 41"/>
                  <a:gd name="T9" fmla="*/ 59 h 118"/>
                  <a:gd name="T10" fmla="*/ 4 w 41"/>
                  <a:gd name="T11" fmla="*/ 118 h 118"/>
                  <a:gd name="T12" fmla="*/ 41 w 4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8">
                    <a:moveTo>
                      <a:pt x="41" y="117"/>
                    </a:moveTo>
                    <a:lnTo>
                      <a:pt x="39" y="58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41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7" name="Freeform 2355"/>
              <p:cNvSpPr>
                <a:spLocks/>
              </p:cNvSpPr>
              <p:nvPr/>
            </p:nvSpPr>
            <p:spPr bwMode="auto">
              <a:xfrm>
                <a:off x="4039" y="4383"/>
                <a:ext cx="8" cy="23"/>
              </a:xfrm>
              <a:custGeom>
                <a:avLst/>
                <a:gdLst>
                  <a:gd name="T0" fmla="*/ 41 w 41"/>
                  <a:gd name="T1" fmla="*/ 117 h 118"/>
                  <a:gd name="T2" fmla="*/ 39 w 41"/>
                  <a:gd name="T3" fmla="*/ 58 h 118"/>
                  <a:gd name="T4" fmla="*/ 37 w 41"/>
                  <a:gd name="T5" fmla="*/ 0 h 118"/>
                  <a:gd name="T6" fmla="*/ 0 w 41"/>
                  <a:gd name="T7" fmla="*/ 1 h 118"/>
                  <a:gd name="T8" fmla="*/ 2 w 41"/>
                  <a:gd name="T9" fmla="*/ 59 h 118"/>
                  <a:gd name="T10" fmla="*/ 4 w 41"/>
                  <a:gd name="T11" fmla="*/ 118 h 118"/>
                  <a:gd name="T12" fmla="*/ 41 w 41"/>
                  <a:gd name="T13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8">
                    <a:moveTo>
                      <a:pt x="41" y="117"/>
                    </a:moveTo>
                    <a:lnTo>
                      <a:pt x="39" y="58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59"/>
                    </a:lnTo>
                    <a:lnTo>
                      <a:pt x="4" y="118"/>
                    </a:lnTo>
                    <a:lnTo>
                      <a:pt x="41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8" name="Freeform 2356"/>
              <p:cNvSpPr>
                <a:spLocks/>
              </p:cNvSpPr>
              <p:nvPr/>
            </p:nvSpPr>
            <p:spPr bwMode="auto">
              <a:xfrm>
                <a:off x="4039" y="4383"/>
                <a:ext cx="1" cy="11"/>
              </a:xfrm>
              <a:custGeom>
                <a:avLst/>
                <a:gdLst>
                  <a:gd name="T0" fmla="*/ 3 w 3"/>
                  <a:gd name="T1" fmla="*/ 58 h 58"/>
                  <a:gd name="T2" fmla="*/ 1 w 3"/>
                  <a:gd name="T3" fmla="*/ 0 h 58"/>
                  <a:gd name="T4" fmla="*/ 0 w 3"/>
                  <a:gd name="T5" fmla="*/ 0 h 58"/>
                  <a:gd name="T6" fmla="*/ 3 w 3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8">
                    <a:moveTo>
                      <a:pt x="3" y="5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9" name="Line 2357"/>
              <p:cNvSpPr>
                <a:spLocks noChangeShapeType="1"/>
              </p:cNvSpPr>
              <p:nvPr/>
            </p:nvSpPr>
            <p:spPr bwMode="auto">
              <a:xfrm flipH="1">
                <a:off x="4039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0" name="Freeform 2358"/>
              <p:cNvSpPr>
                <a:spLocks/>
              </p:cNvSpPr>
              <p:nvPr/>
            </p:nvSpPr>
            <p:spPr bwMode="auto">
              <a:xfrm>
                <a:off x="4031" y="4383"/>
                <a:ext cx="9" cy="24"/>
              </a:xfrm>
              <a:custGeom>
                <a:avLst/>
                <a:gdLst>
                  <a:gd name="T0" fmla="*/ 45 w 45"/>
                  <a:gd name="T1" fmla="*/ 117 h 119"/>
                  <a:gd name="T2" fmla="*/ 41 w 45"/>
                  <a:gd name="T3" fmla="*/ 58 h 119"/>
                  <a:gd name="T4" fmla="*/ 38 w 45"/>
                  <a:gd name="T5" fmla="*/ 0 h 119"/>
                  <a:gd name="T6" fmla="*/ 0 w 45"/>
                  <a:gd name="T7" fmla="*/ 2 h 119"/>
                  <a:gd name="T8" fmla="*/ 3 w 45"/>
                  <a:gd name="T9" fmla="*/ 61 h 119"/>
                  <a:gd name="T10" fmla="*/ 7 w 45"/>
                  <a:gd name="T11" fmla="*/ 119 h 119"/>
                  <a:gd name="T12" fmla="*/ 45 w 4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45" y="117"/>
                    </a:moveTo>
                    <a:lnTo>
                      <a:pt x="41" y="58"/>
                    </a:lnTo>
                    <a:lnTo>
                      <a:pt x="38" y="0"/>
                    </a:lnTo>
                    <a:lnTo>
                      <a:pt x="0" y="2"/>
                    </a:lnTo>
                    <a:lnTo>
                      <a:pt x="3" y="61"/>
                    </a:lnTo>
                    <a:lnTo>
                      <a:pt x="7" y="119"/>
                    </a:lnTo>
                    <a:lnTo>
                      <a:pt x="45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1" name="Freeform 2359"/>
              <p:cNvSpPr>
                <a:spLocks/>
              </p:cNvSpPr>
              <p:nvPr/>
            </p:nvSpPr>
            <p:spPr bwMode="auto">
              <a:xfrm>
                <a:off x="4031" y="4383"/>
                <a:ext cx="9" cy="24"/>
              </a:xfrm>
              <a:custGeom>
                <a:avLst/>
                <a:gdLst>
                  <a:gd name="T0" fmla="*/ 45 w 45"/>
                  <a:gd name="T1" fmla="*/ 117 h 119"/>
                  <a:gd name="T2" fmla="*/ 41 w 45"/>
                  <a:gd name="T3" fmla="*/ 58 h 119"/>
                  <a:gd name="T4" fmla="*/ 38 w 45"/>
                  <a:gd name="T5" fmla="*/ 0 h 119"/>
                  <a:gd name="T6" fmla="*/ 0 w 45"/>
                  <a:gd name="T7" fmla="*/ 2 h 119"/>
                  <a:gd name="T8" fmla="*/ 3 w 45"/>
                  <a:gd name="T9" fmla="*/ 61 h 119"/>
                  <a:gd name="T10" fmla="*/ 7 w 45"/>
                  <a:gd name="T11" fmla="*/ 119 h 119"/>
                  <a:gd name="T12" fmla="*/ 45 w 45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19">
                    <a:moveTo>
                      <a:pt x="45" y="117"/>
                    </a:moveTo>
                    <a:lnTo>
                      <a:pt x="41" y="58"/>
                    </a:lnTo>
                    <a:lnTo>
                      <a:pt x="38" y="0"/>
                    </a:lnTo>
                    <a:lnTo>
                      <a:pt x="0" y="2"/>
                    </a:lnTo>
                    <a:lnTo>
                      <a:pt x="3" y="61"/>
                    </a:lnTo>
                    <a:lnTo>
                      <a:pt x="7" y="119"/>
                    </a:lnTo>
                    <a:lnTo>
                      <a:pt x="45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2" name="Freeform 2360"/>
              <p:cNvSpPr>
                <a:spLocks/>
              </p:cNvSpPr>
              <p:nvPr/>
            </p:nvSpPr>
            <p:spPr bwMode="auto">
              <a:xfrm>
                <a:off x="4030" y="4383"/>
                <a:ext cx="2" cy="12"/>
              </a:xfrm>
              <a:custGeom>
                <a:avLst/>
                <a:gdLst>
                  <a:gd name="T0" fmla="*/ 7 w 7"/>
                  <a:gd name="T1" fmla="*/ 59 h 59"/>
                  <a:gd name="T2" fmla="*/ 4 w 7"/>
                  <a:gd name="T3" fmla="*/ 0 h 59"/>
                  <a:gd name="T4" fmla="*/ 0 w 7"/>
                  <a:gd name="T5" fmla="*/ 0 h 59"/>
                  <a:gd name="T6" fmla="*/ 7 w 7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59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3" name="Line 2361"/>
              <p:cNvSpPr>
                <a:spLocks noChangeShapeType="1"/>
              </p:cNvSpPr>
              <p:nvPr/>
            </p:nvSpPr>
            <p:spPr bwMode="auto">
              <a:xfrm flipH="1">
                <a:off x="4030" y="43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4" name="Freeform 2362"/>
              <p:cNvSpPr>
                <a:spLocks/>
              </p:cNvSpPr>
              <p:nvPr/>
            </p:nvSpPr>
            <p:spPr bwMode="auto">
              <a:xfrm>
                <a:off x="4023" y="4383"/>
                <a:ext cx="10" cy="25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9 h 122"/>
                  <a:gd name="T4" fmla="*/ 38 w 52"/>
                  <a:gd name="T5" fmla="*/ 0 h 122"/>
                  <a:gd name="T6" fmla="*/ 0 w 52"/>
                  <a:gd name="T7" fmla="*/ 5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5" name="Freeform 2363"/>
              <p:cNvSpPr>
                <a:spLocks/>
              </p:cNvSpPr>
              <p:nvPr/>
            </p:nvSpPr>
            <p:spPr bwMode="auto">
              <a:xfrm>
                <a:off x="4023" y="4383"/>
                <a:ext cx="10" cy="25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9 h 122"/>
                  <a:gd name="T4" fmla="*/ 38 w 52"/>
                  <a:gd name="T5" fmla="*/ 0 h 122"/>
                  <a:gd name="T6" fmla="*/ 0 w 52"/>
                  <a:gd name="T7" fmla="*/ 5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6" name="Freeform 2364"/>
              <p:cNvSpPr>
                <a:spLocks/>
              </p:cNvSpPr>
              <p:nvPr/>
            </p:nvSpPr>
            <p:spPr bwMode="auto">
              <a:xfrm>
                <a:off x="4022" y="4384"/>
                <a:ext cx="2" cy="12"/>
              </a:xfrm>
              <a:custGeom>
                <a:avLst/>
                <a:gdLst>
                  <a:gd name="T0" fmla="*/ 10 w 10"/>
                  <a:gd name="T1" fmla="*/ 58 h 58"/>
                  <a:gd name="T2" fmla="*/ 3 w 10"/>
                  <a:gd name="T3" fmla="*/ 0 h 58"/>
                  <a:gd name="T4" fmla="*/ 0 w 10"/>
                  <a:gd name="T5" fmla="*/ 0 h 58"/>
                  <a:gd name="T6" fmla="*/ 10 w 10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58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7" name="Line 2365"/>
              <p:cNvSpPr>
                <a:spLocks noChangeShapeType="1"/>
              </p:cNvSpPr>
              <p:nvPr/>
            </p:nvSpPr>
            <p:spPr bwMode="auto">
              <a:xfrm flipH="1">
                <a:off x="4022" y="43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8" name="Freeform 2366"/>
              <p:cNvSpPr>
                <a:spLocks/>
              </p:cNvSpPr>
              <p:nvPr/>
            </p:nvSpPr>
            <p:spPr bwMode="auto">
              <a:xfrm>
                <a:off x="4015" y="4384"/>
                <a:ext cx="11" cy="25"/>
              </a:xfrm>
              <a:custGeom>
                <a:avLst/>
                <a:gdLst>
                  <a:gd name="T0" fmla="*/ 58 w 58"/>
                  <a:gd name="T1" fmla="*/ 117 h 124"/>
                  <a:gd name="T2" fmla="*/ 47 w 58"/>
                  <a:gd name="T3" fmla="*/ 58 h 124"/>
                  <a:gd name="T4" fmla="*/ 37 w 58"/>
                  <a:gd name="T5" fmla="*/ 0 h 124"/>
                  <a:gd name="T6" fmla="*/ 0 w 58"/>
                  <a:gd name="T7" fmla="*/ 7 h 124"/>
                  <a:gd name="T8" fmla="*/ 11 w 58"/>
                  <a:gd name="T9" fmla="*/ 65 h 124"/>
                  <a:gd name="T10" fmla="*/ 21 w 58"/>
                  <a:gd name="T11" fmla="*/ 124 h 124"/>
                  <a:gd name="T12" fmla="*/ 58 w 58"/>
                  <a:gd name="T13" fmla="*/ 11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58" y="117"/>
                    </a:moveTo>
                    <a:lnTo>
                      <a:pt x="47" y="58"/>
                    </a:lnTo>
                    <a:lnTo>
                      <a:pt x="37" y="0"/>
                    </a:lnTo>
                    <a:lnTo>
                      <a:pt x="0" y="7"/>
                    </a:lnTo>
                    <a:lnTo>
                      <a:pt x="11" y="65"/>
                    </a:lnTo>
                    <a:lnTo>
                      <a:pt x="21" y="124"/>
                    </a:lnTo>
                    <a:lnTo>
                      <a:pt x="58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9" name="Freeform 2367"/>
              <p:cNvSpPr>
                <a:spLocks/>
              </p:cNvSpPr>
              <p:nvPr/>
            </p:nvSpPr>
            <p:spPr bwMode="auto">
              <a:xfrm>
                <a:off x="4015" y="4384"/>
                <a:ext cx="11" cy="25"/>
              </a:xfrm>
              <a:custGeom>
                <a:avLst/>
                <a:gdLst>
                  <a:gd name="T0" fmla="*/ 58 w 58"/>
                  <a:gd name="T1" fmla="*/ 117 h 124"/>
                  <a:gd name="T2" fmla="*/ 47 w 58"/>
                  <a:gd name="T3" fmla="*/ 58 h 124"/>
                  <a:gd name="T4" fmla="*/ 37 w 58"/>
                  <a:gd name="T5" fmla="*/ 0 h 124"/>
                  <a:gd name="T6" fmla="*/ 0 w 58"/>
                  <a:gd name="T7" fmla="*/ 7 h 124"/>
                  <a:gd name="T8" fmla="*/ 11 w 58"/>
                  <a:gd name="T9" fmla="*/ 65 h 124"/>
                  <a:gd name="T10" fmla="*/ 21 w 58"/>
                  <a:gd name="T11" fmla="*/ 124 h 124"/>
                  <a:gd name="T12" fmla="*/ 58 w 58"/>
                  <a:gd name="T13" fmla="*/ 11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58" y="117"/>
                    </a:moveTo>
                    <a:lnTo>
                      <a:pt x="47" y="58"/>
                    </a:lnTo>
                    <a:lnTo>
                      <a:pt x="37" y="0"/>
                    </a:lnTo>
                    <a:lnTo>
                      <a:pt x="0" y="7"/>
                    </a:lnTo>
                    <a:lnTo>
                      <a:pt x="11" y="65"/>
                    </a:lnTo>
                    <a:lnTo>
                      <a:pt x="21" y="124"/>
                    </a:lnTo>
                    <a:lnTo>
                      <a:pt x="58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0" name="Freeform 2368"/>
              <p:cNvSpPr>
                <a:spLocks/>
              </p:cNvSpPr>
              <p:nvPr/>
            </p:nvSpPr>
            <p:spPr bwMode="auto">
              <a:xfrm>
                <a:off x="4014" y="4386"/>
                <a:ext cx="3" cy="11"/>
              </a:xfrm>
              <a:custGeom>
                <a:avLst/>
                <a:gdLst>
                  <a:gd name="T0" fmla="*/ 13 w 13"/>
                  <a:gd name="T1" fmla="*/ 58 h 58"/>
                  <a:gd name="T2" fmla="*/ 2 w 13"/>
                  <a:gd name="T3" fmla="*/ 0 h 58"/>
                  <a:gd name="T4" fmla="*/ 0 w 13"/>
                  <a:gd name="T5" fmla="*/ 1 h 58"/>
                  <a:gd name="T6" fmla="*/ 13 w 13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13" y="5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3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" name="Line 2369"/>
              <p:cNvSpPr>
                <a:spLocks noChangeShapeType="1"/>
              </p:cNvSpPr>
              <p:nvPr/>
            </p:nvSpPr>
            <p:spPr bwMode="auto">
              <a:xfrm flipH="1">
                <a:off x="4014" y="43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" name="Freeform 2370"/>
              <p:cNvSpPr>
                <a:spLocks/>
              </p:cNvSpPr>
              <p:nvPr/>
            </p:nvSpPr>
            <p:spPr bwMode="auto">
              <a:xfrm>
                <a:off x="4007" y="4386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50 w 62"/>
                  <a:gd name="T3" fmla="*/ 57 h 123"/>
                  <a:gd name="T4" fmla="*/ 37 w 62"/>
                  <a:gd name="T5" fmla="*/ 0 h 123"/>
                  <a:gd name="T6" fmla="*/ 0 w 62"/>
                  <a:gd name="T7" fmla="*/ 8 h 123"/>
                  <a:gd name="T8" fmla="*/ 13 w 62"/>
                  <a:gd name="T9" fmla="*/ 65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50" y="57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3" y="65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3" name="Freeform 2371"/>
              <p:cNvSpPr>
                <a:spLocks/>
              </p:cNvSpPr>
              <p:nvPr/>
            </p:nvSpPr>
            <p:spPr bwMode="auto">
              <a:xfrm>
                <a:off x="4007" y="4386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50 w 62"/>
                  <a:gd name="T3" fmla="*/ 57 h 123"/>
                  <a:gd name="T4" fmla="*/ 37 w 62"/>
                  <a:gd name="T5" fmla="*/ 0 h 123"/>
                  <a:gd name="T6" fmla="*/ 0 w 62"/>
                  <a:gd name="T7" fmla="*/ 8 h 123"/>
                  <a:gd name="T8" fmla="*/ 13 w 62"/>
                  <a:gd name="T9" fmla="*/ 65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50" y="57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3" y="65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4" name="Freeform 2372"/>
              <p:cNvSpPr>
                <a:spLocks/>
              </p:cNvSpPr>
              <p:nvPr/>
            </p:nvSpPr>
            <p:spPr bwMode="auto">
              <a:xfrm>
                <a:off x="4006" y="4387"/>
                <a:ext cx="3" cy="12"/>
              </a:xfrm>
              <a:custGeom>
                <a:avLst/>
                <a:gdLst>
                  <a:gd name="T0" fmla="*/ 16 w 16"/>
                  <a:gd name="T1" fmla="*/ 57 h 57"/>
                  <a:gd name="T2" fmla="*/ 3 w 16"/>
                  <a:gd name="T3" fmla="*/ 0 h 57"/>
                  <a:gd name="T4" fmla="*/ 0 w 16"/>
                  <a:gd name="T5" fmla="*/ 0 h 57"/>
                  <a:gd name="T6" fmla="*/ 16 w 16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16" y="57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5" name="Line 2373"/>
              <p:cNvSpPr>
                <a:spLocks noChangeShapeType="1"/>
              </p:cNvSpPr>
              <p:nvPr/>
            </p:nvSpPr>
            <p:spPr bwMode="auto">
              <a:xfrm flipH="1">
                <a:off x="4006" y="43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6" name="Freeform 2374"/>
              <p:cNvSpPr>
                <a:spLocks/>
              </p:cNvSpPr>
              <p:nvPr/>
            </p:nvSpPr>
            <p:spPr bwMode="auto">
              <a:xfrm>
                <a:off x="3999" y="4387"/>
                <a:ext cx="14" cy="25"/>
              </a:xfrm>
              <a:custGeom>
                <a:avLst/>
                <a:gdLst>
                  <a:gd name="T0" fmla="*/ 69 w 69"/>
                  <a:gd name="T1" fmla="*/ 115 h 125"/>
                  <a:gd name="T2" fmla="*/ 53 w 69"/>
                  <a:gd name="T3" fmla="*/ 57 h 125"/>
                  <a:gd name="T4" fmla="*/ 37 w 69"/>
                  <a:gd name="T5" fmla="*/ 0 h 125"/>
                  <a:gd name="T6" fmla="*/ 0 w 69"/>
                  <a:gd name="T7" fmla="*/ 10 h 125"/>
                  <a:gd name="T8" fmla="*/ 16 w 69"/>
                  <a:gd name="T9" fmla="*/ 68 h 125"/>
                  <a:gd name="T10" fmla="*/ 32 w 69"/>
                  <a:gd name="T11" fmla="*/ 125 h 125"/>
                  <a:gd name="T12" fmla="*/ 69 w 69"/>
                  <a:gd name="T13" fmla="*/ 11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69" y="115"/>
                    </a:move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7" name="Freeform 2375"/>
              <p:cNvSpPr>
                <a:spLocks/>
              </p:cNvSpPr>
              <p:nvPr/>
            </p:nvSpPr>
            <p:spPr bwMode="auto">
              <a:xfrm>
                <a:off x="3999" y="4387"/>
                <a:ext cx="14" cy="25"/>
              </a:xfrm>
              <a:custGeom>
                <a:avLst/>
                <a:gdLst>
                  <a:gd name="T0" fmla="*/ 69 w 69"/>
                  <a:gd name="T1" fmla="*/ 115 h 125"/>
                  <a:gd name="T2" fmla="*/ 53 w 69"/>
                  <a:gd name="T3" fmla="*/ 57 h 125"/>
                  <a:gd name="T4" fmla="*/ 37 w 69"/>
                  <a:gd name="T5" fmla="*/ 0 h 125"/>
                  <a:gd name="T6" fmla="*/ 0 w 69"/>
                  <a:gd name="T7" fmla="*/ 10 h 125"/>
                  <a:gd name="T8" fmla="*/ 16 w 69"/>
                  <a:gd name="T9" fmla="*/ 68 h 125"/>
                  <a:gd name="T10" fmla="*/ 32 w 69"/>
                  <a:gd name="T11" fmla="*/ 125 h 125"/>
                  <a:gd name="T12" fmla="*/ 69 w 69"/>
                  <a:gd name="T13" fmla="*/ 11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69" y="115"/>
                    </a:move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8" name="Freeform 2376"/>
              <p:cNvSpPr>
                <a:spLocks/>
              </p:cNvSpPr>
              <p:nvPr/>
            </p:nvSpPr>
            <p:spPr bwMode="auto">
              <a:xfrm>
                <a:off x="3998" y="4389"/>
                <a:ext cx="4" cy="12"/>
              </a:xfrm>
              <a:custGeom>
                <a:avLst/>
                <a:gdLst>
                  <a:gd name="T0" fmla="*/ 18 w 18"/>
                  <a:gd name="T1" fmla="*/ 58 h 58"/>
                  <a:gd name="T2" fmla="*/ 2 w 18"/>
                  <a:gd name="T3" fmla="*/ 0 h 58"/>
                  <a:gd name="T4" fmla="*/ 0 w 18"/>
                  <a:gd name="T5" fmla="*/ 1 h 58"/>
                  <a:gd name="T6" fmla="*/ 18 w 18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8">
                    <a:moveTo>
                      <a:pt x="18" y="58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9" name="Line 2377"/>
              <p:cNvSpPr>
                <a:spLocks noChangeShapeType="1"/>
              </p:cNvSpPr>
              <p:nvPr/>
            </p:nvSpPr>
            <p:spPr bwMode="auto">
              <a:xfrm flipH="1">
                <a:off x="3998" y="43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0" name="Freeform 2378"/>
              <p:cNvSpPr>
                <a:spLocks/>
              </p:cNvSpPr>
              <p:nvPr/>
            </p:nvSpPr>
            <p:spPr bwMode="auto">
              <a:xfrm>
                <a:off x="3991" y="4390"/>
                <a:ext cx="15" cy="24"/>
              </a:xfrm>
              <a:custGeom>
                <a:avLst/>
                <a:gdLst>
                  <a:gd name="T0" fmla="*/ 72 w 72"/>
                  <a:gd name="T1" fmla="*/ 113 h 124"/>
                  <a:gd name="T2" fmla="*/ 54 w 72"/>
                  <a:gd name="T3" fmla="*/ 57 h 124"/>
                  <a:gd name="T4" fmla="*/ 36 w 72"/>
                  <a:gd name="T5" fmla="*/ 0 h 124"/>
                  <a:gd name="T6" fmla="*/ 0 w 72"/>
                  <a:gd name="T7" fmla="*/ 12 h 124"/>
                  <a:gd name="T8" fmla="*/ 18 w 72"/>
                  <a:gd name="T9" fmla="*/ 68 h 124"/>
                  <a:gd name="T10" fmla="*/ 37 w 72"/>
                  <a:gd name="T11" fmla="*/ 124 h 124"/>
                  <a:gd name="T12" fmla="*/ 72 w 72"/>
                  <a:gd name="T1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72" y="113"/>
                    </a:moveTo>
                    <a:lnTo>
                      <a:pt x="54" y="57"/>
                    </a:lnTo>
                    <a:lnTo>
                      <a:pt x="36" y="0"/>
                    </a:lnTo>
                    <a:lnTo>
                      <a:pt x="0" y="12"/>
                    </a:lnTo>
                    <a:lnTo>
                      <a:pt x="18" y="68"/>
                    </a:lnTo>
                    <a:lnTo>
                      <a:pt x="37" y="124"/>
                    </a:lnTo>
                    <a:lnTo>
                      <a:pt x="72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1" name="Freeform 2379"/>
              <p:cNvSpPr>
                <a:spLocks/>
              </p:cNvSpPr>
              <p:nvPr/>
            </p:nvSpPr>
            <p:spPr bwMode="auto">
              <a:xfrm>
                <a:off x="3991" y="4390"/>
                <a:ext cx="15" cy="24"/>
              </a:xfrm>
              <a:custGeom>
                <a:avLst/>
                <a:gdLst>
                  <a:gd name="T0" fmla="*/ 72 w 72"/>
                  <a:gd name="T1" fmla="*/ 113 h 124"/>
                  <a:gd name="T2" fmla="*/ 54 w 72"/>
                  <a:gd name="T3" fmla="*/ 57 h 124"/>
                  <a:gd name="T4" fmla="*/ 36 w 72"/>
                  <a:gd name="T5" fmla="*/ 0 h 124"/>
                  <a:gd name="T6" fmla="*/ 0 w 72"/>
                  <a:gd name="T7" fmla="*/ 12 h 124"/>
                  <a:gd name="T8" fmla="*/ 18 w 72"/>
                  <a:gd name="T9" fmla="*/ 68 h 124"/>
                  <a:gd name="T10" fmla="*/ 37 w 72"/>
                  <a:gd name="T11" fmla="*/ 124 h 124"/>
                  <a:gd name="T12" fmla="*/ 72 w 72"/>
                  <a:gd name="T1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72" y="113"/>
                    </a:moveTo>
                    <a:lnTo>
                      <a:pt x="54" y="57"/>
                    </a:lnTo>
                    <a:lnTo>
                      <a:pt x="36" y="0"/>
                    </a:lnTo>
                    <a:lnTo>
                      <a:pt x="0" y="12"/>
                    </a:lnTo>
                    <a:lnTo>
                      <a:pt x="18" y="68"/>
                    </a:lnTo>
                    <a:lnTo>
                      <a:pt x="37" y="124"/>
                    </a:lnTo>
                    <a:lnTo>
                      <a:pt x="72" y="1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2" name="Freeform 2380"/>
              <p:cNvSpPr>
                <a:spLocks/>
              </p:cNvSpPr>
              <p:nvPr/>
            </p:nvSpPr>
            <p:spPr bwMode="auto">
              <a:xfrm>
                <a:off x="3990" y="4392"/>
                <a:ext cx="5" cy="11"/>
              </a:xfrm>
              <a:custGeom>
                <a:avLst/>
                <a:gdLst>
                  <a:gd name="T0" fmla="*/ 22 w 22"/>
                  <a:gd name="T1" fmla="*/ 56 h 56"/>
                  <a:gd name="T2" fmla="*/ 4 w 22"/>
                  <a:gd name="T3" fmla="*/ 0 h 56"/>
                  <a:gd name="T4" fmla="*/ 0 w 22"/>
                  <a:gd name="T5" fmla="*/ 1 h 56"/>
                  <a:gd name="T6" fmla="*/ 22 w 22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22" y="5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2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3" name="Line 2381"/>
              <p:cNvSpPr>
                <a:spLocks noChangeShapeType="1"/>
              </p:cNvSpPr>
              <p:nvPr/>
            </p:nvSpPr>
            <p:spPr bwMode="auto">
              <a:xfrm flipH="1">
                <a:off x="3990" y="43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4" name="Freeform 2382"/>
              <p:cNvSpPr>
                <a:spLocks/>
              </p:cNvSpPr>
              <p:nvPr/>
            </p:nvSpPr>
            <p:spPr bwMode="auto">
              <a:xfrm>
                <a:off x="3983" y="4392"/>
                <a:ext cx="16" cy="25"/>
              </a:xfrm>
              <a:custGeom>
                <a:avLst/>
                <a:gdLst>
                  <a:gd name="T0" fmla="*/ 79 w 79"/>
                  <a:gd name="T1" fmla="*/ 110 h 124"/>
                  <a:gd name="T2" fmla="*/ 57 w 79"/>
                  <a:gd name="T3" fmla="*/ 55 h 124"/>
                  <a:gd name="T4" fmla="*/ 35 w 79"/>
                  <a:gd name="T5" fmla="*/ 0 h 124"/>
                  <a:gd name="T6" fmla="*/ 0 w 79"/>
                  <a:gd name="T7" fmla="*/ 14 h 124"/>
                  <a:gd name="T8" fmla="*/ 22 w 79"/>
                  <a:gd name="T9" fmla="*/ 69 h 124"/>
                  <a:gd name="T10" fmla="*/ 44 w 79"/>
                  <a:gd name="T11" fmla="*/ 124 h 124"/>
                  <a:gd name="T12" fmla="*/ 79 w 79"/>
                  <a:gd name="T13" fmla="*/ 11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79" y="110"/>
                    </a:moveTo>
                    <a:lnTo>
                      <a:pt x="57" y="55"/>
                    </a:lnTo>
                    <a:lnTo>
                      <a:pt x="35" y="0"/>
                    </a:lnTo>
                    <a:lnTo>
                      <a:pt x="0" y="14"/>
                    </a:lnTo>
                    <a:lnTo>
                      <a:pt x="22" y="69"/>
                    </a:lnTo>
                    <a:lnTo>
                      <a:pt x="44" y="124"/>
                    </a:lnTo>
                    <a:lnTo>
                      <a:pt x="79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5" name="Freeform 2383"/>
              <p:cNvSpPr>
                <a:spLocks/>
              </p:cNvSpPr>
              <p:nvPr/>
            </p:nvSpPr>
            <p:spPr bwMode="auto">
              <a:xfrm>
                <a:off x="3983" y="4392"/>
                <a:ext cx="16" cy="25"/>
              </a:xfrm>
              <a:custGeom>
                <a:avLst/>
                <a:gdLst>
                  <a:gd name="T0" fmla="*/ 79 w 79"/>
                  <a:gd name="T1" fmla="*/ 110 h 124"/>
                  <a:gd name="T2" fmla="*/ 57 w 79"/>
                  <a:gd name="T3" fmla="*/ 55 h 124"/>
                  <a:gd name="T4" fmla="*/ 35 w 79"/>
                  <a:gd name="T5" fmla="*/ 0 h 124"/>
                  <a:gd name="T6" fmla="*/ 0 w 79"/>
                  <a:gd name="T7" fmla="*/ 14 h 124"/>
                  <a:gd name="T8" fmla="*/ 22 w 79"/>
                  <a:gd name="T9" fmla="*/ 69 h 124"/>
                  <a:gd name="T10" fmla="*/ 44 w 79"/>
                  <a:gd name="T11" fmla="*/ 124 h 124"/>
                  <a:gd name="T12" fmla="*/ 79 w 79"/>
                  <a:gd name="T13" fmla="*/ 11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79" y="110"/>
                    </a:moveTo>
                    <a:lnTo>
                      <a:pt x="57" y="55"/>
                    </a:lnTo>
                    <a:lnTo>
                      <a:pt x="35" y="0"/>
                    </a:lnTo>
                    <a:lnTo>
                      <a:pt x="0" y="14"/>
                    </a:lnTo>
                    <a:lnTo>
                      <a:pt x="22" y="69"/>
                    </a:lnTo>
                    <a:lnTo>
                      <a:pt x="44" y="124"/>
                    </a:lnTo>
                    <a:lnTo>
                      <a:pt x="79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6" name="Freeform 2384"/>
              <p:cNvSpPr>
                <a:spLocks/>
              </p:cNvSpPr>
              <p:nvPr/>
            </p:nvSpPr>
            <p:spPr bwMode="auto">
              <a:xfrm>
                <a:off x="3983" y="4395"/>
                <a:ext cx="5" cy="11"/>
              </a:xfrm>
              <a:custGeom>
                <a:avLst/>
                <a:gdLst>
                  <a:gd name="T0" fmla="*/ 26 w 26"/>
                  <a:gd name="T1" fmla="*/ 55 h 55"/>
                  <a:gd name="T2" fmla="*/ 4 w 26"/>
                  <a:gd name="T3" fmla="*/ 0 h 55"/>
                  <a:gd name="T4" fmla="*/ 0 w 26"/>
                  <a:gd name="T5" fmla="*/ 1 h 55"/>
                  <a:gd name="T6" fmla="*/ 26 w 26"/>
                  <a:gd name="T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26" y="55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26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7" name="Line 2385"/>
              <p:cNvSpPr>
                <a:spLocks noChangeShapeType="1"/>
              </p:cNvSpPr>
              <p:nvPr/>
            </p:nvSpPr>
            <p:spPr bwMode="auto">
              <a:xfrm flipH="1">
                <a:off x="3983" y="43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8" name="Freeform 2386"/>
              <p:cNvSpPr>
                <a:spLocks/>
              </p:cNvSpPr>
              <p:nvPr/>
            </p:nvSpPr>
            <p:spPr bwMode="auto">
              <a:xfrm>
                <a:off x="3976" y="4395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60 w 85"/>
                  <a:gd name="T3" fmla="*/ 54 h 124"/>
                  <a:gd name="T4" fmla="*/ 34 w 85"/>
                  <a:gd name="T5" fmla="*/ 0 h 124"/>
                  <a:gd name="T6" fmla="*/ 0 w 85"/>
                  <a:gd name="T7" fmla="*/ 16 h 124"/>
                  <a:gd name="T8" fmla="*/ 25 w 85"/>
                  <a:gd name="T9" fmla="*/ 70 h 124"/>
                  <a:gd name="T10" fmla="*/ 50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9" name="Freeform 2387"/>
              <p:cNvSpPr>
                <a:spLocks/>
              </p:cNvSpPr>
              <p:nvPr/>
            </p:nvSpPr>
            <p:spPr bwMode="auto">
              <a:xfrm>
                <a:off x="3976" y="4395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60 w 85"/>
                  <a:gd name="T3" fmla="*/ 54 h 124"/>
                  <a:gd name="T4" fmla="*/ 34 w 85"/>
                  <a:gd name="T5" fmla="*/ 0 h 124"/>
                  <a:gd name="T6" fmla="*/ 0 w 85"/>
                  <a:gd name="T7" fmla="*/ 16 h 124"/>
                  <a:gd name="T8" fmla="*/ 25 w 85"/>
                  <a:gd name="T9" fmla="*/ 70 h 124"/>
                  <a:gd name="T10" fmla="*/ 50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4"/>
                    </a:lnTo>
                    <a:lnTo>
                      <a:pt x="8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0" name="Freeform 2388"/>
              <p:cNvSpPr>
                <a:spLocks/>
              </p:cNvSpPr>
              <p:nvPr/>
            </p:nvSpPr>
            <p:spPr bwMode="auto">
              <a:xfrm>
                <a:off x="3976" y="4398"/>
                <a:ext cx="5" cy="11"/>
              </a:xfrm>
              <a:custGeom>
                <a:avLst/>
                <a:gdLst>
                  <a:gd name="T0" fmla="*/ 25 w 25"/>
                  <a:gd name="T1" fmla="*/ 54 h 54"/>
                  <a:gd name="T2" fmla="*/ 0 w 25"/>
                  <a:gd name="T3" fmla="*/ 0 h 54"/>
                  <a:gd name="T4" fmla="*/ 0 w 25"/>
                  <a:gd name="T5" fmla="*/ 0 h 54"/>
                  <a:gd name="T6" fmla="*/ 25 w 25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25" y="5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1" name="Line 2389"/>
              <p:cNvSpPr>
                <a:spLocks noChangeShapeType="1"/>
              </p:cNvSpPr>
              <p:nvPr/>
            </p:nvSpPr>
            <p:spPr bwMode="auto">
              <a:xfrm>
                <a:off x="3976" y="43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2" name="Freeform 2390"/>
              <p:cNvSpPr>
                <a:spLocks/>
              </p:cNvSpPr>
              <p:nvPr/>
            </p:nvSpPr>
            <p:spPr bwMode="auto">
              <a:xfrm>
                <a:off x="3969" y="4398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60 w 85"/>
                  <a:gd name="T3" fmla="*/ 54 h 124"/>
                  <a:gd name="T4" fmla="*/ 35 w 85"/>
                  <a:gd name="T5" fmla="*/ 0 h 124"/>
                  <a:gd name="T6" fmla="*/ 0 w 85"/>
                  <a:gd name="T7" fmla="*/ 16 h 124"/>
                  <a:gd name="T8" fmla="*/ 26 w 85"/>
                  <a:gd name="T9" fmla="*/ 70 h 124"/>
                  <a:gd name="T10" fmla="*/ 51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lnTo>
                      <a:pt x="26" y="70"/>
                    </a:lnTo>
                    <a:lnTo>
                      <a:pt x="51" y="124"/>
                    </a:lnTo>
                    <a:lnTo>
                      <a:pt x="8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3" name="Freeform 2391"/>
              <p:cNvSpPr>
                <a:spLocks/>
              </p:cNvSpPr>
              <p:nvPr/>
            </p:nvSpPr>
            <p:spPr bwMode="auto">
              <a:xfrm>
                <a:off x="3969" y="4398"/>
                <a:ext cx="17" cy="25"/>
              </a:xfrm>
              <a:custGeom>
                <a:avLst/>
                <a:gdLst>
                  <a:gd name="T0" fmla="*/ 85 w 85"/>
                  <a:gd name="T1" fmla="*/ 108 h 124"/>
                  <a:gd name="T2" fmla="*/ 60 w 85"/>
                  <a:gd name="T3" fmla="*/ 54 h 124"/>
                  <a:gd name="T4" fmla="*/ 35 w 85"/>
                  <a:gd name="T5" fmla="*/ 0 h 124"/>
                  <a:gd name="T6" fmla="*/ 0 w 85"/>
                  <a:gd name="T7" fmla="*/ 16 h 124"/>
                  <a:gd name="T8" fmla="*/ 26 w 85"/>
                  <a:gd name="T9" fmla="*/ 70 h 124"/>
                  <a:gd name="T10" fmla="*/ 51 w 85"/>
                  <a:gd name="T11" fmla="*/ 124 h 124"/>
                  <a:gd name="T12" fmla="*/ 85 w 85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85" y="108"/>
                    </a:move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lnTo>
                      <a:pt x="26" y="70"/>
                    </a:lnTo>
                    <a:lnTo>
                      <a:pt x="51" y="124"/>
                    </a:lnTo>
                    <a:lnTo>
                      <a:pt x="8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4" name="Freeform 2392"/>
              <p:cNvSpPr>
                <a:spLocks/>
              </p:cNvSpPr>
              <p:nvPr/>
            </p:nvSpPr>
            <p:spPr bwMode="auto">
              <a:xfrm>
                <a:off x="3968" y="4402"/>
                <a:ext cx="6" cy="10"/>
              </a:xfrm>
              <a:custGeom>
                <a:avLst/>
                <a:gdLst>
                  <a:gd name="T0" fmla="*/ 31 w 31"/>
                  <a:gd name="T1" fmla="*/ 54 h 54"/>
                  <a:gd name="T2" fmla="*/ 5 w 31"/>
                  <a:gd name="T3" fmla="*/ 0 h 54"/>
                  <a:gd name="T4" fmla="*/ 0 w 31"/>
                  <a:gd name="T5" fmla="*/ 4 h 54"/>
                  <a:gd name="T6" fmla="*/ 31 w 31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4">
                    <a:moveTo>
                      <a:pt x="31" y="54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3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5" name="Line 2393"/>
              <p:cNvSpPr>
                <a:spLocks noChangeShapeType="1"/>
              </p:cNvSpPr>
              <p:nvPr/>
            </p:nvSpPr>
            <p:spPr bwMode="auto">
              <a:xfrm flipH="1">
                <a:off x="3968" y="44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6" name="Freeform 2394"/>
              <p:cNvSpPr>
                <a:spLocks/>
              </p:cNvSpPr>
              <p:nvPr/>
            </p:nvSpPr>
            <p:spPr bwMode="auto">
              <a:xfrm>
                <a:off x="3961" y="4402"/>
                <a:ext cx="19" cy="24"/>
              </a:xfrm>
              <a:custGeom>
                <a:avLst/>
                <a:gdLst>
                  <a:gd name="T0" fmla="*/ 95 w 95"/>
                  <a:gd name="T1" fmla="*/ 101 h 120"/>
                  <a:gd name="T2" fmla="*/ 64 w 95"/>
                  <a:gd name="T3" fmla="*/ 50 h 120"/>
                  <a:gd name="T4" fmla="*/ 33 w 95"/>
                  <a:gd name="T5" fmla="*/ 0 h 120"/>
                  <a:gd name="T6" fmla="*/ 0 w 95"/>
                  <a:gd name="T7" fmla="*/ 19 h 120"/>
                  <a:gd name="T8" fmla="*/ 32 w 95"/>
                  <a:gd name="T9" fmla="*/ 70 h 120"/>
                  <a:gd name="T10" fmla="*/ 63 w 95"/>
                  <a:gd name="T11" fmla="*/ 120 h 120"/>
                  <a:gd name="T12" fmla="*/ 95 w 95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95" y="101"/>
                    </a:moveTo>
                    <a:lnTo>
                      <a:pt x="64" y="50"/>
                    </a:lnTo>
                    <a:lnTo>
                      <a:pt x="33" y="0"/>
                    </a:lnTo>
                    <a:lnTo>
                      <a:pt x="0" y="19"/>
                    </a:lnTo>
                    <a:lnTo>
                      <a:pt x="32" y="70"/>
                    </a:lnTo>
                    <a:lnTo>
                      <a:pt x="63" y="120"/>
                    </a:lnTo>
                    <a:lnTo>
                      <a:pt x="95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7" name="Freeform 2395"/>
              <p:cNvSpPr>
                <a:spLocks/>
              </p:cNvSpPr>
              <p:nvPr/>
            </p:nvSpPr>
            <p:spPr bwMode="auto">
              <a:xfrm>
                <a:off x="3961" y="4402"/>
                <a:ext cx="19" cy="24"/>
              </a:xfrm>
              <a:custGeom>
                <a:avLst/>
                <a:gdLst>
                  <a:gd name="T0" fmla="*/ 95 w 95"/>
                  <a:gd name="T1" fmla="*/ 101 h 120"/>
                  <a:gd name="T2" fmla="*/ 64 w 95"/>
                  <a:gd name="T3" fmla="*/ 50 h 120"/>
                  <a:gd name="T4" fmla="*/ 33 w 95"/>
                  <a:gd name="T5" fmla="*/ 0 h 120"/>
                  <a:gd name="T6" fmla="*/ 0 w 95"/>
                  <a:gd name="T7" fmla="*/ 19 h 120"/>
                  <a:gd name="T8" fmla="*/ 32 w 95"/>
                  <a:gd name="T9" fmla="*/ 70 h 120"/>
                  <a:gd name="T10" fmla="*/ 63 w 95"/>
                  <a:gd name="T11" fmla="*/ 120 h 120"/>
                  <a:gd name="T12" fmla="*/ 95 w 95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95" y="101"/>
                    </a:moveTo>
                    <a:lnTo>
                      <a:pt x="64" y="50"/>
                    </a:lnTo>
                    <a:lnTo>
                      <a:pt x="33" y="0"/>
                    </a:lnTo>
                    <a:lnTo>
                      <a:pt x="0" y="19"/>
                    </a:lnTo>
                    <a:lnTo>
                      <a:pt x="32" y="70"/>
                    </a:lnTo>
                    <a:lnTo>
                      <a:pt x="63" y="120"/>
                    </a:lnTo>
                    <a:lnTo>
                      <a:pt x="95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8" name="Freeform 2396"/>
              <p:cNvSpPr>
                <a:spLocks/>
              </p:cNvSpPr>
              <p:nvPr/>
            </p:nvSpPr>
            <p:spPr bwMode="auto">
              <a:xfrm>
                <a:off x="3961" y="4406"/>
                <a:ext cx="7" cy="10"/>
              </a:xfrm>
              <a:custGeom>
                <a:avLst/>
                <a:gdLst>
                  <a:gd name="T0" fmla="*/ 32 w 32"/>
                  <a:gd name="T1" fmla="*/ 51 h 51"/>
                  <a:gd name="T2" fmla="*/ 0 w 32"/>
                  <a:gd name="T3" fmla="*/ 0 h 51"/>
                  <a:gd name="T4" fmla="*/ 0 w 32"/>
                  <a:gd name="T5" fmla="*/ 0 h 51"/>
                  <a:gd name="T6" fmla="*/ 32 w 32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5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9" name="Line 2397"/>
              <p:cNvSpPr>
                <a:spLocks noChangeShapeType="1"/>
              </p:cNvSpPr>
              <p:nvPr/>
            </p:nvSpPr>
            <p:spPr bwMode="auto">
              <a:xfrm>
                <a:off x="3961" y="44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0" name="Freeform 2398"/>
              <p:cNvSpPr>
                <a:spLocks/>
              </p:cNvSpPr>
              <p:nvPr/>
            </p:nvSpPr>
            <p:spPr bwMode="auto">
              <a:xfrm>
                <a:off x="3955" y="4406"/>
                <a:ext cx="19" cy="24"/>
              </a:xfrm>
              <a:custGeom>
                <a:avLst/>
                <a:gdLst>
                  <a:gd name="T0" fmla="*/ 95 w 95"/>
                  <a:gd name="T1" fmla="*/ 101 h 121"/>
                  <a:gd name="T2" fmla="*/ 64 w 95"/>
                  <a:gd name="T3" fmla="*/ 51 h 121"/>
                  <a:gd name="T4" fmla="*/ 32 w 95"/>
                  <a:gd name="T5" fmla="*/ 0 h 121"/>
                  <a:gd name="T6" fmla="*/ 0 w 95"/>
                  <a:gd name="T7" fmla="*/ 20 h 121"/>
                  <a:gd name="T8" fmla="*/ 31 w 95"/>
                  <a:gd name="T9" fmla="*/ 70 h 121"/>
                  <a:gd name="T10" fmla="*/ 62 w 95"/>
                  <a:gd name="T11" fmla="*/ 121 h 121"/>
                  <a:gd name="T12" fmla="*/ 95 w 95"/>
                  <a:gd name="T13" fmla="*/ 10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1">
                    <a:moveTo>
                      <a:pt x="95" y="101"/>
                    </a:moveTo>
                    <a:lnTo>
                      <a:pt x="64" y="51"/>
                    </a:lnTo>
                    <a:lnTo>
                      <a:pt x="32" y="0"/>
                    </a:lnTo>
                    <a:lnTo>
                      <a:pt x="0" y="20"/>
                    </a:lnTo>
                    <a:lnTo>
                      <a:pt x="31" y="70"/>
                    </a:lnTo>
                    <a:lnTo>
                      <a:pt x="62" y="121"/>
                    </a:lnTo>
                    <a:lnTo>
                      <a:pt x="95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1" name="Freeform 2399"/>
              <p:cNvSpPr>
                <a:spLocks/>
              </p:cNvSpPr>
              <p:nvPr/>
            </p:nvSpPr>
            <p:spPr bwMode="auto">
              <a:xfrm>
                <a:off x="3955" y="4406"/>
                <a:ext cx="19" cy="24"/>
              </a:xfrm>
              <a:custGeom>
                <a:avLst/>
                <a:gdLst>
                  <a:gd name="T0" fmla="*/ 95 w 95"/>
                  <a:gd name="T1" fmla="*/ 101 h 121"/>
                  <a:gd name="T2" fmla="*/ 64 w 95"/>
                  <a:gd name="T3" fmla="*/ 51 h 121"/>
                  <a:gd name="T4" fmla="*/ 32 w 95"/>
                  <a:gd name="T5" fmla="*/ 0 h 121"/>
                  <a:gd name="T6" fmla="*/ 0 w 95"/>
                  <a:gd name="T7" fmla="*/ 20 h 121"/>
                  <a:gd name="T8" fmla="*/ 31 w 95"/>
                  <a:gd name="T9" fmla="*/ 70 h 121"/>
                  <a:gd name="T10" fmla="*/ 62 w 95"/>
                  <a:gd name="T11" fmla="*/ 121 h 121"/>
                  <a:gd name="T12" fmla="*/ 95 w 95"/>
                  <a:gd name="T13" fmla="*/ 10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1">
                    <a:moveTo>
                      <a:pt x="95" y="101"/>
                    </a:moveTo>
                    <a:lnTo>
                      <a:pt x="64" y="51"/>
                    </a:lnTo>
                    <a:lnTo>
                      <a:pt x="32" y="0"/>
                    </a:lnTo>
                    <a:lnTo>
                      <a:pt x="0" y="20"/>
                    </a:lnTo>
                    <a:lnTo>
                      <a:pt x="31" y="70"/>
                    </a:lnTo>
                    <a:lnTo>
                      <a:pt x="62" y="121"/>
                    </a:lnTo>
                    <a:lnTo>
                      <a:pt x="95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2" name="Freeform 2400"/>
              <p:cNvSpPr>
                <a:spLocks/>
              </p:cNvSpPr>
              <p:nvPr/>
            </p:nvSpPr>
            <p:spPr bwMode="auto">
              <a:xfrm>
                <a:off x="3954" y="4410"/>
                <a:ext cx="7" cy="10"/>
              </a:xfrm>
              <a:custGeom>
                <a:avLst/>
                <a:gdLst>
                  <a:gd name="T0" fmla="*/ 34 w 34"/>
                  <a:gd name="T1" fmla="*/ 50 h 50"/>
                  <a:gd name="T2" fmla="*/ 3 w 34"/>
                  <a:gd name="T3" fmla="*/ 0 h 50"/>
                  <a:gd name="T4" fmla="*/ 0 w 34"/>
                  <a:gd name="T5" fmla="*/ 2 h 50"/>
                  <a:gd name="T6" fmla="*/ 34 w 34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0">
                    <a:moveTo>
                      <a:pt x="34" y="5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3" name="Line 2401"/>
              <p:cNvSpPr>
                <a:spLocks noChangeShapeType="1"/>
              </p:cNvSpPr>
              <p:nvPr/>
            </p:nvSpPr>
            <p:spPr bwMode="auto">
              <a:xfrm flipH="1">
                <a:off x="3954" y="4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4" name="Freeform 2402"/>
              <p:cNvSpPr>
                <a:spLocks/>
              </p:cNvSpPr>
              <p:nvPr/>
            </p:nvSpPr>
            <p:spPr bwMode="auto">
              <a:xfrm>
                <a:off x="3948" y="4411"/>
                <a:ext cx="20" cy="23"/>
              </a:xfrm>
              <a:custGeom>
                <a:avLst/>
                <a:gdLst>
                  <a:gd name="T0" fmla="*/ 100 w 100"/>
                  <a:gd name="T1" fmla="*/ 97 h 118"/>
                  <a:gd name="T2" fmla="*/ 65 w 100"/>
                  <a:gd name="T3" fmla="*/ 48 h 118"/>
                  <a:gd name="T4" fmla="*/ 31 w 100"/>
                  <a:gd name="T5" fmla="*/ 0 h 118"/>
                  <a:gd name="T6" fmla="*/ 0 w 100"/>
                  <a:gd name="T7" fmla="*/ 22 h 118"/>
                  <a:gd name="T8" fmla="*/ 34 w 100"/>
                  <a:gd name="T9" fmla="*/ 70 h 118"/>
                  <a:gd name="T10" fmla="*/ 69 w 100"/>
                  <a:gd name="T11" fmla="*/ 118 h 118"/>
                  <a:gd name="T12" fmla="*/ 100 w 100"/>
                  <a:gd name="T13" fmla="*/ 9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100" y="97"/>
                    </a:moveTo>
                    <a:lnTo>
                      <a:pt x="65" y="48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4" y="70"/>
                    </a:lnTo>
                    <a:lnTo>
                      <a:pt x="69" y="118"/>
                    </a:lnTo>
                    <a:lnTo>
                      <a:pt x="10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5" name="Freeform 2403"/>
              <p:cNvSpPr>
                <a:spLocks/>
              </p:cNvSpPr>
              <p:nvPr/>
            </p:nvSpPr>
            <p:spPr bwMode="auto">
              <a:xfrm>
                <a:off x="3948" y="4411"/>
                <a:ext cx="20" cy="23"/>
              </a:xfrm>
              <a:custGeom>
                <a:avLst/>
                <a:gdLst>
                  <a:gd name="T0" fmla="*/ 100 w 100"/>
                  <a:gd name="T1" fmla="*/ 97 h 118"/>
                  <a:gd name="T2" fmla="*/ 65 w 100"/>
                  <a:gd name="T3" fmla="*/ 48 h 118"/>
                  <a:gd name="T4" fmla="*/ 31 w 100"/>
                  <a:gd name="T5" fmla="*/ 0 h 118"/>
                  <a:gd name="T6" fmla="*/ 0 w 100"/>
                  <a:gd name="T7" fmla="*/ 22 h 118"/>
                  <a:gd name="T8" fmla="*/ 34 w 100"/>
                  <a:gd name="T9" fmla="*/ 70 h 118"/>
                  <a:gd name="T10" fmla="*/ 69 w 100"/>
                  <a:gd name="T11" fmla="*/ 118 h 118"/>
                  <a:gd name="T12" fmla="*/ 100 w 100"/>
                  <a:gd name="T13" fmla="*/ 9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100" y="97"/>
                    </a:moveTo>
                    <a:lnTo>
                      <a:pt x="65" y="48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4" y="70"/>
                    </a:lnTo>
                    <a:lnTo>
                      <a:pt x="69" y="118"/>
                    </a:lnTo>
                    <a:lnTo>
                      <a:pt x="100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6" name="Freeform 2404"/>
              <p:cNvSpPr>
                <a:spLocks/>
              </p:cNvSpPr>
              <p:nvPr/>
            </p:nvSpPr>
            <p:spPr bwMode="auto">
              <a:xfrm>
                <a:off x="3948" y="4415"/>
                <a:ext cx="7" cy="10"/>
              </a:xfrm>
              <a:custGeom>
                <a:avLst/>
                <a:gdLst>
                  <a:gd name="T0" fmla="*/ 35 w 35"/>
                  <a:gd name="T1" fmla="*/ 48 h 48"/>
                  <a:gd name="T2" fmla="*/ 1 w 35"/>
                  <a:gd name="T3" fmla="*/ 0 h 48"/>
                  <a:gd name="T4" fmla="*/ 0 w 35"/>
                  <a:gd name="T5" fmla="*/ 1 h 48"/>
                  <a:gd name="T6" fmla="*/ 35 w 35"/>
                  <a:gd name="T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35" y="4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7" name="Line 2405"/>
              <p:cNvSpPr>
                <a:spLocks noChangeShapeType="1"/>
              </p:cNvSpPr>
              <p:nvPr/>
            </p:nvSpPr>
            <p:spPr bwMode="auto">
              <a:xfrm flipH="1">
                <a:off x="3948" y="44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8" name="Freeform 2406"/>
              <p:cNvSpPr>
                <a:spLocks/>
              </p:cNvSpPr>
              <p:nvPr/>
            </p:nvSpPr>
            <p:spPr bwMode="auto">
              <a:xfrm>
                <a:off x="3942" y="4415"/>
                <a:ext cx="20" cy="24"/>
              </a:xfrm>
              <a:custGeom>
                <a:avLst/>
                <a:gdLst>
                  <a:gd name="T0" fmla="*/ 101 w 101"/>
                  <a:gd name="T1" fmla="*/ 94 h 117"/>
                  <a:gd name="T2" fmla="*/ 65 w 101"/>
                  <a:gd name="T3" fmla="*/ 47 h 117"/>
                  <a:gd name="T4" fmla="*/ 30 w 101"/>
                  <a:gd name="T5" fmla="*/ 0 h 117"/>
                  <a:gd name="T6" fmla="*/ 0 w 101"/>
                  <a:gd name="T7" fmla="*/ 23 h 117"/>
                  <a:gd name="T8" fmla="*/ 35 w 101"/>
                  <a:gd name="T9" fmla="*/ 70 h 117"/>
                  <a:gd name="T10" fmla="*/ 71 w 101"/>
                  <a:gd name="T11" fmla="*/ 117 h 117"/>
                  <a:gd name="T12" fmla="*/ 101 w 101"/>
                  <a:gd name="T13" fmla="*/ 9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101" y="94"/>
                    </a:moveTo>
                    <a:lnTo>
                      <a:pt x="65" y="47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35" y="70"/>
                    </a:lnTo>
                    <a:lnTo>
                      <a:pt x="71" y="117"/>
                    </a:lnTo>
                    <a:lnTo>
                      <a:pt x="101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9" name="Freeform 2407"/>
              <p:cNvSpPr>
                <a:spLocks/>
              </p:cNvSpPr>
              <p:nvPr/>
            </p:nvSpPr>
            <p:spPr bwMode="auto">
              <a:xfrm>
                <a:off x="3942" y="4415"/>
                <a:ext cx="20" cy="24"/>
              </a:xfrm>
              <a:custGeom>
                <a:avLst/>
                <a:gdLst>
                  <a:gd name="T0" fmla="*/ 101 w 101"/>
                  <a:gd name="T1" fmla="*/ 94 h 117"/>
                  <a:gd name="T2" fmla="*/ 65 w 101"/>
                  <a:gd name="T3" fmla="*/ 47 h 117"/>
                  <a:gd name="T4" fmla="*/ 30 w 101"/>
                  <a:gd name="T5" fmla="*/ 0 h 117"/>
                  <a:gd name="T6" fmla="*/ 0 w 101"/>
                  <a:gd name="T7" fmla="*/ 23 h 117"/>
                  <a:gd name="T8" fmla="*/ 35 w 101"/>
                  <a:gd name="T9" fmla="*/ 70 h 117"/>
                  <a:gd name="T10" fmla="*/ 71 w 101"/>
                  <a:gd name="T11" fmla="*/ 117 h 117"/>
                  <a:gd name="T12" fmla="*/ 101 w 101"/>
                  <a:gd name="T13" fmla="*/ 9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101" y="94"/>
                    </a:moveTo>
                    <a:lnTo>
                      <a:pt x="65" y="47"/>
                    </a:lnTo>
                    <a:lnTo>
                      <a:pt x="30" y="0"/>
                    </a:lnTo>
                    <a:lnTo>
                      <a:pt x="0" y="23"/>
                    </a:lnTo>
                    <a:lnTo>
                      <a:pt x="35" y="70"/>
                    </a:lnTo>
                    <a:lnTo>
                      <a:pt x="71" y="117"/>
                    </a:lnTo>
                    <a:lnTo>
                      <a:pt x="101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0" name="Freeform 2408"/>
              <p:cNvSpPr>
                <a:spLocks/>
              </p:cNvSpPr>
              <p:nvPr/>
            </p:nvSpPr>
            <p:spPr bwMode="auto">
              <a:xfrm>
                <a:off x="3941" y="4420"/>
                <a:ext cx="8" cy="9"/>
              </a:xfrm>
              <a:custGeom>
                <a:avLst/>
                <a:gdLst>
                  <a:gd name="T0" fmla="*/ 39 w 39"/>
                  <a:gd name="T1" fmla="*/ 47 h 47"/>
                  <a:gd name="T2" fmla="*/ 4 w 39"/>
                  <a:gd name="T3" fmla="*/ 0 h 47"/>
                  <a:gd name="T4" fmla="*/ 0 w 39"/>
                  <a:gd name="T5" fmla="*/ 2 h 47"/>
                  <a:gd name="T6" fmla="*/ 39 w 39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39" y="47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3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1" name="Line 2409"/>
              <p:cNvSpPr>
                <a:spLocks noChangeShapeType="1"/>
              </p:cNvSpPr>
              <p:nvPr/>
            </p:nvSpPr>
            <p:spPr bwMode="auto">
              <a:xfrm flipH="1">
                <a:off x="3941" y="44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2" name="Freeform 2410"/>
              <p:cNvSpPr>
                <a:spLocks/>
              </p:cNvSpPr>
              <p:nvPr/>
            </p:nvSpPr>
            <p:spPr bwMode="auto">
              <a:xfrm>
                <a:off x="3935" y="4420"/>
                <a:ext cx="22" cy="23"/>
              </a:xfrm>
              <a:custGeom>
                <a:avLst/>
                <a:gdLst>
                  <a:gd name="T0" fmla="*/ 106 w 106"/>
                  <a:gd name="T1" fmla="*/ 90 h 115"/>
                  <a:gd name="T2" fmla="*/ 67 w 106"/>
                  <a:gd name="T3" fmla="*/ 45 h 115"/>
                  <a:gd name="T4" fmla="*/ 28 w 106"/>
                  <a:gd name="T5" fmla="*/ 0 h 115"/>
                  <a:gd name="T6" fmla="*/ 0 w 106"/>
                  <a:gd name="T7" fmla="*/ 26 h 115"/>
                  <a:gd name="T8" fmla="*/ 39 w 106"/>
                  <a:gd name="T9" fmla="*/ 70 h 115"/>
                  <a:gd name="T10" fmla="*/ 78 w 106"/>
                  <a:gd name="T11" fmla="*/ 115 h 115"/>
                  <a:gd name="T12" fmla="*/ 106 w 106"/>
                  <a:gd name="T13" fmla="*/ 9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15">
                    <a:moveTo>
                      <a:pt x="106" y="90"/>
                    </a:moveTo>
                    <a:lnTo>
                      <a:pt x="67" y="45"/>
                    </a:lnTo>
                    <a:lnTo>
                      <a:pt x="28" y="0"/>
                    </a:lnTo>
                    <a:lnTo>
                      <a:pt x="0" y="26"/>
                    </a:lnTo>
                    <a:lnTo>
                      <a:pt x="39" y="70"/>
                    </a:lnTo>
                    <a:lnTo>
                      <a:pt x="78" y="115"/>
                    </a:lnTo>
                    <a:lnTo>
                      <a:pt x="106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3" name="Freeform 2411"/>
              <p:cNvSpPr>
                <a:spLocks/>
              </p:cNvSpPr>
              <p:nvPr/>
            </p:nvSpPr>
            <p:spPr bwMode="auto">
              <a:xfrm>
                <a:off x="3935" y="4420"/>
                <a:ext cx="22" cy="23"/>
              </a:xfrm>
              <a:custGeom>
                <a:avLst/>
                <a:gdLst>
                  <a:gd name="T0" fmla="*/ 106 w 106"/>
                  <a:gd name="T1" fmla="*/ 90 h 115"/>
                  <a:gd name="T2" fmla="*/ 67 w 106"/>
                  <a:gd name="T3" fmla="*/ 45 h 115"/>
                  <a:gd name="T4" fmla="*/ 28 w 106"/>
                  <a:gd name="T5" fmla="*/ 0 h 115"/>
                  <a:gd name="T6" fmla="*/ 0 w 106"/>
                  <a:gd name="T7" fmla="*/ 26 h 115"/>
                  <a:gd name="T8" fmla="*/ 39 w 106"/>
                  <a:gd name="T9" fmla="*/ 70 h 115"/>
                  <a:gd name="T10" fmla="*/ 78 w 106"/>
                  <a:gd name="T11" fmla="*/ 115 h 115"/>
                  <a:gd name="T12" fmla="*/ 106 w 106"/>
                  <a:gd name="T13" fmla="*/ 9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15">
                    <a:moveTo>
                      <a:pt x="106" y="90"/>
                    </a:moveTo>
                    <a:lnTo>
                      <a:pt x="67" y="45"/>
                    </a:lnTo>
                    <a:lnTo>
                      <a:pt x="28" y="0"/>
                    </a:lnTo>
                    <a:lnTo>
                      <a:pt x="0" y="26"/>
                    </a:lnTo>
                    <a:lnTo>
                      <a:pt x="39" y="70"/>
                    </a:lnTo>
                    <a:lnTo>
                      <a:pt x="78" y="115"/>
                    </a:lnTo>
                    <a:lnTo>
                      <a:pt x="106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4" name="Freeform 2412"/>
              <p:cNvSpPr>
                <a:spLocks/>
              </p:cNvSpPr>
              <p:nvPr/>
            </p:nvSpPr>
            <p:spPr bwMode="auto">
              <a:xfrm>
                <a:off x="3935" y="4425"/>
                <a:ext cx="8" cy="9"/>
              </a:xfrm>
              <a:custGeom>
                <a:avLst/>
                <a:gdLst>
                  <a:gd name="T0" fmla="*/ 42 w 42"/>
                  <a:gd name="T1" fmla="*/ 44 h 44"/>
                  <a:gd name="T2" fmla="*/ 3 w 42"/>
                  <a:gd name="T3" fmla="*/ 0 h 44"/>
                  <a:gd name="T4" fmla="*/ 0 w 42"/>
                  <a:gd name="T5" fmla="*/ 2 h 44"/>
                  <a:gd name="T6" fmla="*/ 42 w 42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4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5" name="Line 2413"/>
              <p:cNvSpPr>
                <a:spLocks noChangeShapeType="1"/>
              </p:cNvSpPr>
              <p:nvPr/>
            </p:nvSpPr>
            <p:spPr bwMode="auto">
              <a:xfrm flipH="1">
                <a:off x="3935" y="44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6" name="Freeform 2414"/>
              <p:cNvSpPr>
                <a:spLocks/>
              </p:cNvSpPr>
              <p:nvPr/>
            </p:nvSpPr>
            <p:spPr bwMode="auto">
              <a:xfrm>
                <a:off x="3929" y="4426"/>
                <a:ext cx="22" cy="22"/>
              </a:xfrm>
              <a:custGeom>
                <a:avLst/>
                <a:gdLst>
                  <a:gd name="T0" fmla="*/ 110 w 110"/>
                  <a:gd name="T1" fmla="*/ 85 h 111"/>
                  <a:gd name="T2" fmla="*/ 69 w 110"/>
                  <a:gd name="T3" fmla="*/ 42 h 111"/>
                  <a:gd name="T4" fmla="*/ 27 w 110"/>
                  <a:gd name="T5" fmla="*/ 0 h 111"/>
                  <a:gd name="T6" fmla="*/ 0 w 110"/>
                  <a:gd name="T7" fmla="*/ 26 h 111"/>
                  <a:gd name="T8" fmla="*/ 41 w 110"/>
                  <a:gd name="T9" fmla="*/ 69 h 111"/>
                  <a:gd name="T10" fmla="*/ 82 w 110"/>
                  <a:gd name="T11" fmla="*/ 111 h 111"/>
                  <a:gd name="T12" fmla="*/ 110 w 110"/>
                  <a:gd name="T13" fmla="*/ 8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110" y="85"/>
                    </a:moveTo>
                    <a:lnTo>
                      <a:pt x="69" y="42"/>
                    </a:lnTo>
                    <a:lnTo>
                      <a:pt x="27" y="0"/>
                    </a:lnTo>
                    <a:lnTo>
                      <a:pt x="0" y="26"/>
                    </a:lnTo>
                    <a:lnTo>
                      <a:pt x="41" y="69"/>
                    </a:lnTo>
                    <a:lnTo>
                      <a:pt x="82" y="111"/>
                    </a:lnTo>
                    <a:lnTo>
                      <a:pt x="11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967" name="Group 2415"/>
            <p:cNvGrpSpPr>
              <a:grpSpLocks/>
            </p:cNvGrpSpPr>
            <p:nvPr/>
          </p:nvGrpSpPr>
          <p:grpSpPr bwMode="auto">
            <a:xfrm>
              <a:off x="3881" y="4449"/>
              <a:ext cx="182" cy="290"/>
              <a:chOff x="3881" y="4426"/>
              <a:chExt cx="182" cy="290"/>
            </a:xfrm>
          </p:grpSpPr>
          <p:sp>
            <p:nvSpPr>
              <p:cNvPr id="25968" name="Freeform 2416"/>
              <p:cNvSpPr>
                <a:spLocks/>
              </p:cNvSpPr>
              <p:nvPr/>
            </p:nvSpPr>
            <p:spPr bwMode="auto">
              <a:xfrm>
                <a:off x="3929" y="4426"/>
                <a:ext cx="22" cy="22"/>
              </a:xfrm>
              <a:custGeom>
                <a:avLst/>
                <a:gdLst>
                  <a:gd name="T0" fmla="*/ 110 w 110"/>
                  <a:gd name="T1" fmla="*/ 85 h 111"/>
                  <a:gd name="T2" fmla="*/ 69 w 110"/>
                  <a:gd name="T3" fmla="*/ 42 h 111"/>
                  <a:gd name="T4" fmla="*/ 27 w 110"/>
                  <a:gd name="T5" fmla="*/ 0 h 111"/>
                  <a:gd name="T6" fmla="*/ 0 w 110"/>
                  <a:gd name="T7" fmla="*/ 26 h 111"/>
                  <a:gd name="T8" fmla="*/ 41 w 110"/>
                  <a:gd name="T9" fmla="*/ 69 h 111"/>
                  <a:gd name="T10" fmla="*/ 82 w 110"/>
                  <a:gd name="T11" fmla="*/ 111 h 111"/>
                  <a:gd name="T12" fmla="*/ 110 w 110"/>
                  <a:gd name="T13" fmla="*/ 8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110" y="85"/>
                    </a:moveTo>
                    <a:lnTo>
                      <a:pt x="69" y="42"/>
                    </a:lnTo>
                    <a:lnTo>
                      <a:pt x="27" y="0"/>
                    </a:lnTo>
                    <a:lnTo>
                      <a:pt x="0" y="26"/>
                    </a:lnTo>
                    <a:lnTo>
                      <a:pt x="41" y="69"/>
                    </a:lnTo>
                    <a:lnTo>
                      <a:pt x="82" y="111"/>
                    </a:lnTo>
                    <a:lnTo>
                      <a:pt x="110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9" name="Freeform 2417"/>
              <p:cNvSpPr>
                <a:spLocks/>
              </p:cNvSpPr>
              <p:nvPr/>
            </p:nvSpPr>
            <p:spPr bwMode="auto">
              <a:xfrm>
                <a:off x="3929" y="4431"/>
                <a:ext cx="9" cy="9"/>
              </a:xfrm>
              <a:custGeom>
                <a:avLst/>
                <a:gdLst>
                  <a:gd name="T0" fmla="*/ 42 w 42"/>
                  <a:gd name="T1" fmla="*/ 43 h 43"/>
                  <a:gd name="T2" fmla="*/ 1 w 42"/>
                  <a:gd name="T3" fmla="*/ 0 h 43"/>
                  <a:gd name="T4" fmla="*/ 0 w 42"/>
                  <a:gd name="T5" fmla="*/ 1 h 43"/>
                  <a:gd name="T6" fmla="*/ 42 w 42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3">
                    <a:moveTo>
                      <a:pt x="42" y="4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2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0" name="Line 2418"/>
              <p:cNvSpPr>
                <a:spLocks noChangeShapeType="1"/>
              </p:cNvSpPr>
              <p:nvPr/>
            </p:nvSpPr>
            <p:spPr bwMode="auto">
              <a:xfrm flipH="1">
                <a:off x="3929" y="44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1" name="Freeform 2419"/>
              <p:cNvSpPr>
                <a:spLocks/>
              </p:cNvSpPr>
              <p:nvPr/>
            </p:nvSpPr>
            <p:spPr bwMode="auto">
              <a:xfrm>
                <a:off x="3924" y="4431"/>
                <a:ext cx="22" cy="22"/>
              </a:xfrm>
              <a:custGeom>
                <a:avLst/>
                <a:gdLst>
                  <a:gd name="T0" fmla="*/ 111 w 111"/>
                  <a:gd name="T1" fmla="*/ 83 h 110"/>
                  <a:gd name="T2" fmla="*/ 68 w 111"/>
                  <a:gd name="T3" fmla="*/ 42 h 110"/>
                  <a:gd name="T4" fmla="*/ 26 w 111"/>
                  <a:gd name="T5" fmla="*/ 0 h 110"/>
                  <a:gd name="T6" fmla="*/ 0 w 111"/>
                  <a:gd name="T7" fmla="*/ 27 h 110"/>
                  <a:gd name="T8" fmla="*/ 43 w 111"/>
                  <a:gd name="T9" fmla="*/ 68 h 110"/>
                  <a:gd name="T10" fmla="*/ 85 w 111"/>
                  <a:gd name="T11" fmla="*/ 110 h 110"/>
                  <a:gd name="T12" fmla="*/ 111 w 111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111" y="83"/>
                    </a:move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3" y="68"/>
                    </a:lnTo>
                    <a:lnTo>
                      <a:pt x="85" y="110"/>
                    </a:lnTo>
                    <a:lnTo>
                      <a:pt x="111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2" name="Freeform 2420"/>
              <p:cNvSpPr>
                <a:spLocks/>
              </p:cNvSpPr>
              <p:nvPr/>
            </p:nvSpPr>
            <p:spPr bwMode="auto">
              <a:xfrm>
                <a:off x="3924" y="4431"/>
                <a:ext cx="22" cy="22"/>
              </a:xfrm>
              <a:custGeom>
                <a:avLst/>
                <a:gdLst>
                  <a:gd name="T0" fmla="*/ 111 w 111"/>
                  <a:gd name="T1" fmla="*/ 83 h 110"/>
                  <a:gd name="T2" fmla="*/ 68 w 111"/>
                  <a:gd name="T3" fmla="*/ 42 h 110"/>
                  <a:gd name="T4" fmla="*/ 26 w 111"/>
                  <a:gd name="T5" fmla="*/ 0 h 110"/>
                  <a:gd name="T6" fmla="*/ 0 w 111"/>
                  <a:gd name="T7" fmla="*/ 27 h 110"/>
                  <a:gd name="T8" fmla="*/ 43 w 111"/>
                  <a:gd name="T9" fmla="*/ 68 h 110"/>
                  <a:gd name="T10" fmla="*/ 85 w 111"/>
                  <a:gd name="T11" fmla="*/ 110 h 110"/>
                  <a:gd name="T12" fmla="*/ 111 w 111"/>
                  <a:gd name="T13" fmla="*/ 8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0">
                    <a:moveTo>
                      <a:pt x="111" y="83"/>
                    </a:move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43" y="68"/>
                    </a:lnTo>
                    <a:lnTo>
                      <a:pt x="85" y="110"/>
                    </a:lnTo>
                    <a:lnTo>
                      <a:pt x="111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3" name="Freeform 2421"/>
              <p:cNvSpPr>
                <a:spLocks/>
              </p:cNvSpPr>
              <p:nvPr/>
            </p:nvSpPr>
            <p:spPr bwMode="auto">
              <a:xfrm>
                <a:off x="3924" y="4437"/>
                <a:ext cx="9" cy="8"/>
              </a:xfrm>
              <a:custGeom>
                <a:avLst/>
                <a:gdLst>
                  <a:gd name="T0" fmla="*/ 45 w 45"/>
                  <a:gd name="T1" fmla="*/ 41 h 41"/>
                  <a:gd name="T2" fmla="*/ 2 w 45"/>
                  <a:gd name="T3" fmla="*/ 0 h 41"/>
                  <a:gd name="T4" fmla="*/ 0 w 45"/>
                  <a:gd name="T5" fmla="*/ 2 h 41"/>
                  <a:gd name="T6" fmla="*/ 45 w 45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1">
                    <a:moveTo>
                      <a:pt x="45" y="4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4" name="Line 2422"/>
              <p:cNvSpPr>
                <a:spLocks noChangeShapeType="1"/>
              </p:cNvSpPr>
              <p:nvPr/>
            </p:nvSpPr>
            <p:spPr bwMode="auto">
              <a:xfrm flipH="1">
                <a:off x="3924" y="44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5" name="Freeform 2423"/>
              <p:cNvSpPr>
                <a:spLocks/>
              </p:cNvSpPr>
              <p:nvPr/>
            </p:nvSpPr>
            <p:spPr bwMode="auto">
              <a:xfrm>
                <a:off x="3919" y="4437"/>
                <a:ext cx="23" cy="21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5 w 115"/>
                  <a:gd name="T5" fmla="*/ 0 h 107"/>
                  <a:gd name="T6" fmla="*/ 0 w 115"/>
                  <a:gd name="T7" fmla="*/ 29 h 107"/>
                  <a:gd name="T8" fmla="*/ 44 w 115"/>
                  <a:gd name="T9" fmla="*/ 68 h 107"/>
                  <a:gd name="T10" fmla="*/ 89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5" y="0"/>
                    </a:lnTo>
                    <a:lnTo>
                      <a:pt x="0" y="29"/>
                    </a:lnTo>
                    <a:lnTo>
                      <a:pt x="44" y="68"/>
                    </a:lnTo>
                    <a:lnTo>
                      <a:pt x="89" y="107"/>
                    </a:lnTo>
                    <a:lnTo>
                      <a:pt x="115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6" name="Freeform 2424"/>
              <p:cNvSpPr>
                <a:spLocks/>
              </p:cNvSpPr>
              <p:nvPr/>
            </p:nvSpPr>
            <p:spPr bwMode="auto">
              <a:xfrm>
                <a:off x="3919" y="4437"/>
                <a:ext cx="23" cy="21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5 w 115"/>
                  <a:gd name="T5" fmla="*/ 0 h 107"/>
                  <a:gd name="T6" fmla="*/ 0 w 115"/>
                  <a:gd name="T7" fmla="*/ 29 h 107"/>
                  <a:gd name="T8" fmla="*/ 44 w 115"/>
                  <a:gd name="T9" fmla="*/ 68 h 107"/>
                  <a:gd name="T10" fmla="*/ 89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5" y="0"/>
                    </a:lnTo>
                    <a:lnTo>
                      <a:pt x="0" y="29"/>
                    </a:lnTo>
                    <a:lnTo>
                      <a:pt x="44" y="68"/>
                    </a:lnTo>
                    <a:lnTo>
                      <a:pt x="89" y="107"/>
                    </a:lnTo>
                    <a:lnTo>
                      <a:pt x="115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7" name="Freeform 2425"/>
              <p:cNvSpPr>
                <a:spLocks/>
              </p:cNvSpPr>
              <p:nvPr/>
            </p:nvSpPr>
            <p:spPr bwMode="auto">
              <a:xfrm>
                <a:off x="3918" y="4443"/>
                <a:ext cx="9" cy="8"/>
              </a:xfrm>
              <a:custGeom>
                <a:avLst/>
                <a:gdLst>
                  <a:gd name="T0" fmla="*/ 47 w 47"/>
                  <a:gd name="T1" fmla="*/ 39 h 39"/>
                  <a:gd name="T2" fmla="*/ 3 w 47"/>
                  <a:gd name="T3" fmla="*/ 0 h 39"/>
                  <a:gd name="T4" fmla="*/ 0 w 47"/>
                  <a:gd name="T5" fmla="*/ 3 h 39"/>
                  <a:gd name="T6" fmla="*/ 47 w 47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47" y="3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4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8" name="Line 2426"/>
              <p:cNvSpPr>
                <a:spLocks noChangeShapeType="1"/>
              </p:cNvSpPr>
              <p:nvPr/>
            </p:nvSpPr>
            <p:spPr bwMode="auto">
              <a:xfrm flipH="1">
                <a:off x="3918" y="444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9" name="Freeform 2427"/>
              <p:cNvSpPr>
                <a:spLocks/>
              </p:cNvSpPr>
              <p:nvPr/>
            </p:nvSpPr>
            <p:spPr bwMode="auto">
              <a:xfrm>
                <a:off x="3913" y="4443"/>
                <a:ext cx="24" cy="21"/>
              </a:xfrm>
              <a:custGeom>
                <a:avLst/>
                <a:gdLst>
                  <a:gd name="T0" fmla="*/ 118 w 118"/>
                  <a:gd name="T1" fmla="*/ 72 h 101"/>
                  <a:gd name="T2" fmla="*/ 70 w 118"/>
                  <a:gd name="T3" fmla="*/ 36 h 101"/>
                  <a:gd name="T4" fmla="*/ 23 w 118"/>
                  <a:gd name="T5" fmla="*/ 0 h 101"/>
                  <a:gd name="T6" fmla="*/ 0 w 118"/>
                  <a:gd name="T7" fmla="*/ 30 h 101"/>
                  <a:gd name="T8" fmla="*/ 47 w 118"/>
                  <a:gd name="T9" fmla="*/ 66 h 101"/>
                  <a:gd name="T10" fmla="*/ 95 w 118"/>
                  <a:gd name="T11" fmla="*/ 101 h 101"/>
                  <a:gd name="T12" fmla="*/ 118 w 118"/>
                  <a:gd name="T13" fmla="*/ 7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118" y="72"/>
                    </a:move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lnTo>
                      <a:pt x="47" y="66"/>
                    </a:lnTo>
                    <a:lnTo>
                      <a:pt x="95" y="101"/>
                    </a:lnTo>
                    <a:lnTo>
                      <a:pt x="118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0" name="Freeform 2428"/>
              <p:cNvSpPr>
                <a:spLocks/>
              </p:cNvSpPr>
              <p:nvPr/>
            </p:nvSpPr>
            <p:spPr bwMode="auto">
              <a:xfrm>
                <a:off x="3913" y="4443"/>
                <a:ext cx="24" cy="21"/>
              </a:xfrm>
              <a:custGeom>
                <a:avLst/>
                <a:gdLst>
                  <a:gd name="T0" fmla="*/ 118 w 118"/>
                  <a:gd name="T1" fmla="*/ 72 h 101"/>
                  <a:gd name="T2" fmla="*/ 70 w 118"/>
                  <a:gd name="T3" fmla="*/ 36 h 101"/>
                  <a:gd name="T4" fmla="*/ 23 w 118"/>
                  <a:gd name="T5" fmla="*/ 0 h 101"/>
                  <a:gd name="T6" fmla="*/ 0 w 118"/>
                  <a:gd name="T7" fmla="*/ 30 h 101"/>
                  <a:gd name="T8" fmla="*/ 47 w 118"/>
                  <a:gd name="T9" fmla="*/ 66 h 101"/>
                  <a:gd name="T10" fmla="*/ 95 w 118"/>
                  <a:gd name="T11" fmla="*/ 101 h 101"/>
                  <a:gd name="T12" fmla="*/ 118 w 118"/>
                  <a:gd name="T13" fmla="*/ 7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118" y="72"/>
                    </a:moveTo>
                    <a:lnTo>
                      <a:pt x="70" y="36"/>
                    </a:lnTo>
                    <a:lnTo>
                      <a:pt x="23" y="0"/>
                    </a:lnTo>
                    <a:lnTo>
                      <a:pt x="0" y="30"/>
                    </a:lnTo>
                    <a:lnTo>
                      <a:pt x="47" y="66"/>
                    </a:lnTo>
                    <a:lnTo>
                      <a:pt x="95" y="101"/>
                    </a:lnTo>
                    <a:lnTo>
                      <a:pt x="11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1" name="Freeform 2429"/>
              <p:cNvSpPr>
                <a:spLocks/>
              </p:cNvSpPr>
              <p:nvPr/>
            </p:nvSpPr>
            <p:spPr bwMode="auto">
              <a:xfrm>
                <a:off x="3913" y="4449"/>
                <a:ext cx="10" cy="8"/>
              </a:xfrm>
              <a:custGeom>
                <a:avLst/>
                <a:gdLst>
                  <a:gd name="T0" fmla="*/ 48 w 48"/>
                  <a:gd name="T1" fmla="*/ 36 h 36"/>
                  <a:gd name="T2" fmla="*/ 1 w 48"/>
                  <a:gd name="T3" fmla="*/ 0 h 36"/>
                  <a:gd name="T4" fmla="*/ 0 w 48"/>
                  <a:gd name="T5" fmla="*/ 1 h 36"/>
                  <a:gd name="T6" fmla="*/ 48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3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8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2" name="Line 2430"/>
              <p:cNvSpPr>
                <a:spLocks noChangeShapeType="1"/>
              </p:cNvSpPr>
              <p:nvPr/>
            </p:nvSpPr>
            <p:spPr bwMode="auto">
              <a:xfrm flipH="1">
                <a:off x="3913" y="44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3" name="Freeform 2431"/>
              <p:cNvSpPr>
                <a:spLocks/>
              </p:cNvSpPr>
              <p:nvPr/>
            </p:nvSpPr>
            <p:spPr bwMode="auto">
              <a:xfrm>
                <a:off x="3909" y="4450"/>
                <a:ext cx="24" cy="20"/>
              </a:xfrm>
              <a:custGeom>
                <a:avLst/>
                <a:gdLst>
                  <a:gd name="T0" fmla="*/ 119 w 119"/>
                  <a:gd name="T1" fmla="*/ 69 h 100"/>
                  <a:gd name="T2" fmla="*/ 70 w 119"/>
                  <a:gd name="T3" fmla="*/ 35 h 100"/>
                  <a:gd name="T4" fmla="*/ 22 w 119"/>
                  <a:gd name="T5" fmla="*/ 0 h 100"/>
                  <a:gd name="T6" fmla="*/ 0 w 119"/>
                  <a:gd name="T7" fmla="*/ 31 h 100"/>
                  <a:gd name="T8" fmla="*/ 49 w 119"/>
                  <a:gd name="T9" fmla="*/ 66 h 100"/>
                  <a:gd name="T10" fmla="*/ 97 w 119"/>
                  <a:gd name="T11" fmla="*/ 100 h 100"/>
                  <a:gd name="T12" fmla="*/ 119 w 119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119" y="69"/>
                    </a:move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9" y="66"/>
                    </a:lnTo>
                    <a:lnTo>
                      <a:pt x="97" y="100"/>
                    </a:lnTo>
                    <a:lnTo>
                      <a:pt x="119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4" name="Freeform 2432"/>
              <p:cNvSpPr>
                <a:spLocks/>
              </p:cNvSpPr>
              <p:nvPr/>
            </p:nvSpPr>
            <p:spPr bwMode="auto">
              <a:xfrm>
                <a:off x="3909" y="4450"/>
                <a:ext cx="24" cy="20"/>
              </a:xfrm>
              <a:custGeom>
                <a:avLst/>
                <a:gdLst>
                  <a:gd name="T0" fmla="*/ 119 w 119"/>
                  <a:gd name="T1" fmla="*/ 69 h 100"/>
                  <a:gd name="T2" fmla="*/ 70 w 119"/>
                  <a:gd name="T3" fmla="*/ 35 h 100"/>
                  <a:gd name="T4" fmla="*/ 22 w 119"/>
                  <a:gd name="T5" fmla="*/ 0 h 100"/>
                  <a:gd name="T6" fmla="*/ 0 w 119"/>
                  <a:gd name="T7" fmla="*/ 31 h 100"/>
                  <a:gd name="T8" fmla="*/ 49 w 119"/>
                  <a:gd name="T9" fmla="*/ 66 h 100"/>
                  <a:gd name="T10" fmla="*/ 97 w 119"/>
                  <a:gd name="T11" fmla="*/ 100 h 100"/>
                  <a:gd name="T12" fmla="*/ 119 w 119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119" y="69"/>
                    </a:move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9" y="66"/>
                    </a:lnTo>
                    <a:lnTo>
                      <a:pt x="97" y="100"/>
                    </a:lnTo>
                    <a:lnTo>
                      <a:pt x="119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5" name="Freeform 2433"/>
              <p:cNvSpPr>
                <a:spLocks/>
              </p:cNvSpPr>
              <p:nvPr/>
            </p:nvSpPr>
            <p:spPr bwMode="auto">
              <a:xfrm>
                <a:off x="3909" y="4456"/>
                <a:ext cx="10" cy="7"/>
              </a:xfrm>
              <a:custGeom>
                <a:avLst/>
                <a:gdLst>
                  <a:gd name="T0" fmla="*/ 50 w 50"/>
                  <a:gd name="T1" fmla="*/ 35 h 35"/>
                  <a:gd name="T2" fmla="*/ 1 w 50"/>
                  <a:gd name="T3" fmla="*/ 0 h 35"/>
                  <a:gd name="T4" fmla="*/ 0 w 50"/>
                  <a:gd name="T5" fmla="*/ 3 h 35"/>
                  <a:gd name="T6" fmla="*/ 50 w 50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35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6" name="Line 2434"/>
              <p:cNvSpPr>
                <a:spLocks noChangeShapeType="1"/>
              </p:cNvSpPr>
              <p:nvPr/>
            </p:nvSpPr>
            <p:spPr bwMode="auto">
              <a:xfrm flipH="1">
                <a:off x="3909" y="44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7" name="Freeform 2435"/>
              <p:cNvSpPr>
                <a:spLocks/>
              </p:cNvSpPr>
              <p:nvPr/>
            </p:nvSpPr>
            <p:spPr bwMode="auto">
              <a:xfrm>
                <a:off x="3905" y="4456"/>
                <a:ext cx="23" cy="20"/>
              </a:xfrm>
              <a:custGeom>
                <a:avLst/>
                <a:gdLst>
                  <a:gd name="T0" fmla="*/ 119 w 119"/>
                  <a:gd name="T1" fmla="*/ 64 h 96"/>
                  <a:gd name="T2" fmla="*/ 70 w 119"/>
                  <a:gd name="T3" fmla="*/ 32 h 96"/>
                  <a:gd name="T4" fmla="*/ 20 w 119"/>
                  <a:gd name="T5" fmla="*/ 0 h 96"/>
                  <a:gd name="T6" fmla="*/ 0 w 119"/>
                  <a:gd name="T7" fmla="*/ 32 h 96"/>
                  <a:gd name="T8" fmla="*/ 49 w 119"/>
                  <a:gd name="T9" fmla="*/ 64 h 96"/>
                  <a:gd name="T10" fmla="*/ 98 w 119"/>
                  <a:gd name="T11" fmla="*/ 96 h 96"/>
                  <a:gd name="T12" fmla="*/ 119 w 119"/>
                  <a:gd name="T13" fmla="*/ 6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119" y="64"/>
                    </a:move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49" y="64"/>
                    </a:lnTo>
                    <a:lnTo>
                      <a:pt x="98" y="96"/>
                    </a:lnTo>
                    <a:lnTo>
                      <a:pt x="119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8" name="Freeform 2436"/>
              <p:cNvSpPr>
                <a:spLocks/>
              </p:cNvSpPr>
              <p:nvPr/>
            </p:nvSpPr>
            <p:spPr bwMode="auto">
              <a:xfrm>
                <a:off x="3905" y="4456"/>
                <a:ext cx="23" cy="20"/>
              </a:xfrm>
              <a:custGeom>
                <a:avLst/>
                <a:gdLst>
                  <a:gd name="T0" fmla="*/ 119 w 119"/>
                  <a:gd name="T1" fmla="*/ 64 h 96"/>
                  <a:gd name="T2" fmla="*/ 70 w 119"/>
                  <a:gd name="T3" fmla="*/ 32 h 96"/>
                  <a:gd name="T4" fmla="*/ 20 w 119"/>
                  <a:gd name="T5" fmla="*/ 0 h 96"/>
                  <a:gd name="T6" fmla="*/ 0 w 119"/>
                  <a:gd name="T7" fmla="*/ 32 h 96"/>
                  <a:gd name="T8" fmla="*/ 49 w 119"/>
                  <a:gd name="T9" fmla="*/ 64 h 96"/>
                  <a:gd name="T10" fmla="*/ 98 w 119"/>
                  <a:gd name="T11" fmla="*/ 96 h 96"/>
                  <a:gd name="T12" fmla="*/ 119 w 119"/>
                  <a:gd name="T13" fmla="*/ 6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119" y="64"/>
                    </a:move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49" y="64"/>
                    </a:lnTo>
                    <a:lnTo>
                      <a:pt x="98" y="96"/>
                    </a:lnTo>
                    <a:lnTo>
                      <a:pt x="119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9" name="Freeform 2437"/>
              <p:cNvSpPr>
                <a:spLocks/>
              </p:cNvSpPr>
              <p:nvPr/>
            </p:nvSpPr>
            <p:spPr bwMode="auto">
              <a:xfrm>
                <a:off x="3904" y="4463"/>
                <a:ext cx="10" cy="6"/>
              </a:xfrm>
              <a:custGeom>
                <a:avLst/>
                <a:gdLst>
                  <a:gd name="T0" fmla="*/ 52 w 52"/>
                  <a:gd name="T1" fmla="*/ 32 h 32"/>
                  <a:gd name="T2" fmla="*/ 3 w 52"/>
                  <a:gd name="T3" fmla="*/ 0 h 32"/>
                  <a:gd name="T4" fmla="*/ 0 w 52"/>
                  <a:gd name="T5" fmla="*/ 3 h 32"/>
                  <a:gd name="T6" fmla="*/ 52 w 52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2">
                    <a:moveTo>
                      <a:pt x="52" y="32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5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0" name="Line 2438"/>
              <p:cNvSpPr>
                <a:spLocks noChangeShapeType="1"/>
              </p:cNvSpPr>
              <p:nvPr/>
            </p:nvSpPr>
            <p:spPr bwMode="auto">
              <a:xfrm flipH="1">
                <a:off x="3904" y="44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1" name="Freeform 2439"/>
              <p:cNvSpPr>
                <a:spLocks/>
              </p:cNvSpPr>
              <p:nvPr/>
            </p:nvSpPr>
            <p:spPr bwMode="auto">
              <a:xfrm>
                <a:off x="3900" y="4463"/>
                <a:ext cx="25" cy="19"/>
              </a:xfrm>
              <a:custGeom>
                <a:avLst/>
                <a:gdLst>
                  <a:gd name="T0" fmla="*/ 122 w 122"/>
                  <a:gd name="T1" fmla="*/ 58 h 91"/>
                  <a:gd name="T2" fmla="*/ 70 w 122"/>
                  <a:gd name="T3" fmla="*/ 29 h 91"/>
                  <a:gd name="T4" fmla="*/ 18 w 122"/>
                  <a:gd name="T5" fmla="*/ 0 h 91"/>
                  <a:gd name="T6" fmla="*/ 0 w 122"/>
                  <a:gd name="T7" fmla="*/ 34 h 91"/>
                  <a:gd name="T8" fmla="*/ 52 w 122"/>
                  <a:gd name="T9" fmla="*/ 62 h 91"/>
                  <a:gd name="T10" fmla="*/ 103 w 122"/>
                  <a:gd name="T11" fmla="*/ 91 h 91"/>
                  <a:gd name="T12" fmla="*/ 122 w 122"/>
                  <a:gd name="T13" fmla="*/ 5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22" y="58"/>
                    </a:moveTo>
                    <a:lnTo>
                      <a:pt x="70" y="29"/>
                    </a:lnTo>
                    <a:lnTo>
                      <a:pt x="18" y="0"/>
                    </a:lnTo>
                    <a:lnTo>
                      <a:pt x="0" y="34"/>
                    </a:ln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2" name="Freeform 2440"/>
              <p:cNvSpPr>
                <a:spLocks/>
              </p:cNvSpPr>
              <p:nvPr/>
            </p:nvSpPr>
            <p:spPr bwMode="auto">
              <a:xfrm>
                <a:off x="3900" y="4463"/>
                <a:ext cx="25" cy="19"/>
              </a:xfrm>
              <a:custGeom>
                <a:avLst/>
                <a:gdLst>
                  <a:gd name="T0" fmla="*/ 122 w 122"/>
                  <a:gd name="T1" fmla="*/ 58 h 91"/>
                  <a:gd name="T2" fmla="*/ 70 w 122"/>
                  <a:gd name="T3" fmla="*/ 29 h 91"/>
                  <a:gd name="T4" fmla="*/ 18 w 122"/>
                  <a:gd name="T5" fmla="*/ 0 h 91"/>
                  <a:gd name="T6" fmla="*/ 0 w 122"/>
                  <a:gd name="T7" fmla="*/ 34 h 91"/>
                  <a:gd name="T8" fmla="*/ 52 w 122"/>
                  <a:gd name="T9" fmla="*/ 62 h 91"/>
                  <a:gd name="T10" fmla="*/ 103 w 122"/>
                  <a:gd name="T11" fmla="*/ 91 h 91"/>
                  <a:gd name="T12" fmla="*/ 122 w 122"/>
                  <a:gd name="T13" fmla="*/ 5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22" y="58"/>
                    </a:moveTo>
                    <a:lnTo>
                      <a:pt x="70" y="29"/>
                    </a:lnTo>
                    <a:lnTo>
                      <a:pt x="18" y="0"/>
                    </a:lnTo>
                    <a:lnTo>
                      <a:pt x="0" y="34"/>
                    </a:ln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3" name="Freeform 2441"/>
              <p:cNvSpPr>
                <a:spLocks/>
              </p:cNvSpPr>
              <p:nvPr/>
            </p:nvSpPr>
            <p:spPr bwMode="auto">
              <a:xfrm>
                <a:off x="3900" y="4470"/>
                <a:ext cx="11" cy="6"/>
              </a:xfrm>
              <a:custGeom>
                <a:avLst/>
                <a:gdLst>
                  <a:gd name="T0" fmla="*/ 53 w 53"/>
                  <a:gd name="T1" fmla="*/ 28 h 28"/>
                  <a:gd name="T2" fmla="*/ 1 w 53"/>
                  <a:gd name="T3" fmla="*/ 0 h 28"/>
                  <a:gd name="T4" fmla="*/ 0 w 53"/>
                  <a:gd name="T5" fmla="*/ 1 h 28"/>
                  <a:gd name="T6" fmla="*/ 53 w 53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53" y="28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4" name="Line 2442"/>
              <p:cNvSpPr>
                <a:spLocks noChangeShapeType="1"/>
              </p:cNvSpPr>
              <p:nvPr/>
            </p:nvSpPr>
            <p:spPr bwMode="auto">
              <a:xfrm flipH="1">
                <a:off x="3900" y="44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5" name="Freeform 2443"/>
              <p:cNvSpPr>
                <a:spLocks/>
              </p:cNvSpPr>
              <p:nvPr/>
            </p:nvSpPr>
            <p:spPr bwMode="auto">
              <a:xfrm>
                <a:off x="3897" y="4470"/>
                <a:ext cx="24" cy="18"/>
              </a:xfrm>
              <a:custGeom>
                <a:avLst/>
                <a:gdLst>
                  <a:gd name="T0" fmla="*/ 123 w 123"/>
                  <a:gd name="T1" fmla="*/ 55 h 88"/>
                  <a:gd name="T2" fmla="*/ 71 w 123"/>
                  <a:gd name="T3" fmla="*/ 27 h 88"/>
                  <a:gd name="T4" fmla="*/ 18 w 123"/>
                  <a:gd name="T5" fmla="*/ 0 h 88"/>
                  <a:gd name="T6" fmla="*/ 0 w 123"/>
                  <a:gd name="T7" fmla="*/ 33 h 88"/>
                  <a:gd name="T8" fmla="*/ 53 w 123"/>
                  <a:gd name="T9" fmla="*/ 61 h 88"/>
                  <a:gd name="T10" fmla="*/ 106 w 123"/>
                  <a:gd name="T11" fmla="*/ 88 h 88"/>
                  <a:gd name="T12" fmla="*/ 123 w 123"/>
                  <a:gd name="T13" fmla="*/ 5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8">
                    <a:moveTo>
                      <a:pt x="123" y="55"/>
                    </a:moveTo>
                    <a:lnTo>
                      <a:pt x="71" y="27"/>
                    </a:lnTo>
                    <a:lnTo>
                      <a:pt x="18" y="0"/>
                    </a:lnTo>
                    <a:lnTo>
                      <a:pt x="0" y="33"/>
                    </a:lnTo>
                    <a:lnTo>
                      <a:pt x="53" y="61"/>
                    </a:lnTo>
                    <a:lnTo>
                      <a:pt x="106" y="88"/>
                    </a:lnTo>
                    <a:lnTo>
                      <a:pt x="123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Freeform 2444"/>
              <p:cNvSpPr>
                <a:spLocks/>
              </p:cNvSpPr>
              <p:nvPr/>
            </p:nvSpPr>
            <p:spPr bwMode="auto">
              <a:xfrm>
                <a:off x="3897" y="4470"/>
                <a:ext cx="24" cy="18"/>
              </a:xfrm>
              <a:custGeom>
                <a:avLst/>
                <a:gdLst>
                  <a:gd name="T0" fmla="*/ 123 w 123"/>
                  <a:gd name="T1" fmla="*/ 55 h 88"/>
                  <a:gd name="T2" fmla="*/ 71 w 123"/>
                  <a:gd name="T3" fmla="*/ 27 h 88"/>
                  <a:gd name="T4" fmla="*/ 18 w 123"/>
                  <a:gd name="T5" fmla="*/ 0 h 88"/>
                  <a:gd name="T6" fmla="*/ 0 w 123"/>
                  <a:gd name="T7" fmla="*/ 33 h 88"/>
                  <a:gd name="T8" fmla="*/ 53 w 123"/>
                  <a:gd name="T9" fmla="*/ 61 h 88"/>
                  <a:gd name="T10" fmla="*/ 106 w 123"/>
                  <a:gd name="T11" fmla="*/ 88 h 88"/>
                  <a:gd name="T12" fmla="*/ 123 w 123"/>
                  <a:gd name="T13" fmla="*/ 5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8">
                    <a:moveTo>
                      <a:pt x="123" y="55"/>
                    </a:moveTo>
                    <a:lnTo>
                      <a:pt x="71" y="27"/>
                    </a:lnTo>
                    <a:lnTo>
                      <a:pt x="18" y="0"/>
                    </a:lnTo>
                    <a:lnTo>
                      <a:pt x="0" y="33"/>
                    </a:lnTo>
                    <a:lnTo>
                      <a:pt x="53" y="61"/>
                    </a:lnTo>
                    <a:lnTo>
                      <a:pt x="106" y="88"/>
                    </a:lnTo>
                    <a:lnTo>
                      <a:pt x="123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7" name="Freeform 2445"/>
              <p:cNvSpPr>
                <a:spLocks/>
              </p:cNvSpPr>
              <p:nvPr/>
            </p:nvSpPr>
            <p:spPr bwMode="auto">
              <a:xfrm>
                <a:off x="3896" y="4477"/>
                <a:ext cx="11" cy="6"/>
              </a:xfrm>
              <a:custGeom>
                <a:avLst/>
                <a:gdLst>
                  <a:gd name="T0" fmla="*/ 54 w 54"/>
                  <a:gd name="T1" fmla="*/ 28 h 28"/>
                  <a:gd name="T2" fmla="*/ 1 w 54"/>
                  <a:gd name="T3" fmla="*/ 0 h 28"/>
                  <a:gd name="T4" fmla="*/ 0 w 54"/>
                  <a:gd name="T5" fmla="*/ 5 h 28"/>
                  <a:gd name="T6" fmla="*/ 54 w 54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54" y="28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5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8" name="Line 2446"/>
              <p:cNvSpPr>
                <a:spLocks noChangeShapeType="1"/>
              </p:cNvSpPr>
              <p:nvPr/>
            </p:nvSpPr>
            <p:spPr bwMode="auto">
              <a:xfrm flipH="1">
                <a:off x="3896" y="44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9" name="Freeform 2447"/>
              <p:cNvSpPr>
                <a:spLocks/>
              </p:cNvSpPr>
              <p:nvPr/>
            </p:nvSpPr>
            <p:spPr bwMode="auto">
              <a:xfrm>
                <a:off x="3893" y="4478"/>
                <a:ext cx="25" cy="16"/>
              </a:xfrm>
              <a:custGeom>
                <a:avLst/>
                <a:gdLst>
                  <a:gd name="T0" fmla="*/ 123 w 123"/>
                  <a:gd name="T1" fmla="*/ 46 h 80"/>
                  <a:gd name="T2" fmla="*/ 69 w 123"/>
                  <a:gd name="T3" fmla="*/ 23 h 80"/>
                  <a:gd name="T4" fmla="*/ 15 w 123"/>
                  <a:gd name="T5" fmla="*/ 0 h 80"/>
                  <a:gd name="T6" fmla="*/ 0 w 123"/>
                  <a:gd name="T7" fmla="*/ 34 h 80"/>
                  <a:gd name="T8" fmla="*/ 54 w 123"/>
                  <a:gd name="T9" fmla="*/ 57 h 80"/>
                  <a:gd name="T10" fmla="*/ 108 w 123"/>
                  <a:gd name="T11" fmla="*/ 80 h 80"/>
                  <a:gd name="T12" fmla="*/ 123 w 123"/>
                  <a:gd name="T13" fmla="*/ 4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23" y="46"/>
                    </a:moveTo>
                    <a:lnTo>
                      <a:pt x="69" y="23"/>
                    </a:lnTo>
                    <a:lnTo>
                      <a:pt x="15" y="0"/>
                    </a:lnTo>
                    <a:lnTo>
                      <a:pt x="0" y="34"/>
                    </a:lnTo>
                    <a:lnTo>
                      <a:pt x="54" y="57"/>
                    </a:lnTo>
                    <a:lnTo>
                      <a:pt x="108" y="80"/>
                    </a:lnTo>
                    <a:lnTo>
                      <a:pt x="12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0" name="Freeform 2448"/>
              <p:cNvSpPr>
                <a:spLocks/>
              </p:cNvSpPr>
              <p:nvPr/>
            </p:nvSpPr>
            <p:spPr bwMode="auto">
              <a:xfrm>
                <a:off x="3893" y="4478"/>
                <a:ext cx="25" cy="16"/>
              </a:xfrm>
              <a:custGeom>
                <a:avLst/>
                <a:gdLst>
                  <a:gd name="T0" fmla="*/ 123 w 123"/>
                  <a:gd name="T1" fmla="*/ 46 h 80"/>
                  <a:gd name="T2" fmla="*/ 69 w 123"/>
                  <a:gd name="T3" fmla="*/ 23 h 80"/>
                  <a:gd name="T4" fmla="*/ 15 w 123"/>
                  <a:gd name="T5" fmla="*/ 0 h 80"/>
                  <a:gd name="T6" fmla="*/ 0 w 123"/>
                  <a:gd name="T7" fmla="*/ 34 h 80"/>
                  <a:gd name="T8" fmla="*/ 54 w 123"/>
                  <a:gd name="T9" fmla="*/ 57 h 80"/>
                  <a:gd name="T10" fmla="*/ 108 w 123"/>
                  <a:gd name="T11" fmla="*/ 80 h 80"/>
                  <a:gd name="T12" fmla="*/ 123 w 123"/>
                  <a:gd name="T13" fmla="*/ 4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23" y="46"/>
                    </a:moveTo>
                    <a:lnTo>
                      <a:pt x="69" y="23"/>
                    </a:lnTo>
                    <a:lnTo>
                      <a:pt x="15" y="0"/>
                    </a:lnTo>
                    <a:lnTo>
                      <a:pt x="0" y="34"/>
                    </a:lnTo>
                    <a:lnTo>
                      <a:pt x="54" y="57"/>
                    </a:lnTo>
                    <a:lnTo>
                      <a:pt x="108" y="80"/>
                    </a:lnTo>
                    <a:lnTo>
                      <a:pt x="123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1" name="Freeform 2449"/>
              <p:cNvSpPr>
                <a:spLocks/>
              </p:cNvSpPr>
              <p:nvPr/>
            </p:nvSpPr>
            <p:spPr bwMode="auto">
              <a:xfrm>
                <a:off x="3893" y="4485"/>
                <a:ext cx="11" cy="4"/>
              </a:xfrm>
              <a:custGeom>
                <a:avLst/>
                <a:gdLst>
                  <a:gd name="T0" fmla="*/ 55 w 55"/>
                  <a:gd name="T1" fmla="*/ 23 h 23"/>
                  <a:gd name="T2" fmla="*/ 1 w 55"/>
                  <a:gd name="T3" fmla="*/ 0 h 23"/>
                  <a:gd name="T4" fmla="*/ 0 w 55"/>
                  <a:gd name="T5" fmla="*/ 1 h 23"/>
                  <a:gd name="T6" fmla="*/ 55 w 5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5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2" name="Line 2450"/>
              <p:cNvSpPr>
                <a:spLocks noChangeShapeType="1"/>
              </p:cNvSpPr>
              <p:nvPr/>
            </p:nvSpPr>
            <p:spPr bwMode="auto">
              <a:xfrm flipH="1">
                <a:off x="3893" y="44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3" name="Freeform 2451"/>
              <p:cNvSpPr>
                <a:spLocks/>
              </p:cNvSpPr>
              <p:nvPr/>
            </p:nvSpPr>
            <p:spPr bwMode="auto">
              <a:xfrm>
                <a:off x="3890" y="4485"/>
                <a:ext cx="25" cy="16"/>
              </a:xfrm>
              <a:custGeom>
                <a:avLst/>
                <a:gdLst>
                  <a:gd name="T0" fmla="*/ 125 w 125"/>
                  <a:gd name="T1" fmla="*/ 44 h 80"/>
                  <a:gd name="T2" fmla="*/ 69 w 125"/>
                  <a:gd name="T3" fmla="*/ 22 h 80"/>
                  <a:gd name="T4" fmla="*/ 14 w 125"/>
                  <a:gd name="T5" fmla="*/ 0 h 80"/>
                  <a:gd name="T6" fmla="*/ 0 w 125"/>
                  <a:gd name="T7" fmla="*/ 36 h 80"/>
                  <a:gd name="T8" fmla="*/ 56 w 125"/>
                  <a:gd name="T9" fmla="*/ 58 h 80"/>
                  <a:gd name="T10" fmla="*/ 111 w 125"/>
                  <a:gd name="T11" fmla="*/ 80 h 80"/>
                  <a:gd name="T12" fmla="*/ 125 w 125"/>
                  <a:gd name="T13" fmla="*/ 4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80">
                    <a:moveTo>
                      <a:pt x="125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lnTo>
                      <a:pt x="56" y="58"/>
                    </a:lnTo>
                    <a:lnTo>
                      <a:pt x="111" y="80"/>
                    </a:lnTo>
                    <a:lnTo>
                      <a:pt x="12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Freeform 2452"/>
              <p:cNvSpPr>
                <a:spLocks/>
              </p:cNvSpPr>
              <p:nvPr/>
            </p:nvSpPr>
            <p:spPr bwMode="auto">
              <a:xfrm>
                <a:off x="3890" y="4485"/>
                <a:ext cx="25" cy="16"/>
              </a:xfrm>
              <a:custGeom>
                <a:avLst/>
                <a:gdLst>
                  <a:gd name="T0" fmla="*/ 125 w 125"/>
                  <a:gd name="T1" fmla="*/ 44 h 80"/>
                  <a:gd name="T2" fmla="*/ 69 w 125"/>
                  <a:gd name="T3" fmla="*/ 22 h 80"/>
                  <a:gd name="T4" fmla="*/ 14 w 125"/>
                  <a:gd name="T5" fmla="*/ 0 h 80"/>
                  <a:gd name="T6" fmla="*/ 0 w 125"/>
                  <a:gd name="T7" fmla="*/ 36 h 80"/>
                  <a:gd name="T8" fmla="*/ 56 w 125"/>
                  <a:gd name="T9" fmla="*/ 58 h 80"/>
                  <a:gd name="T10" fmla="*/ 111 w 125"/>
                  <a:gd name="T11" fmla="*/ 80 h 80"/>
                  <a:gd name="T12" fmla="*/ 125 w 125"/>
                  <a:gd name="T13" fmla="*/ 4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80">
                    <a:moveTo>
                      <a:pt x="125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6"/>
                    </a:lnTo>
                    <a:lnTo>
                      <a:pt x="56" y="58"/>
                    </a:lnTo>
                    <a:lnTo>
                      <a:pt x="111" y="80"/>
                    </a:lnTo>
                    <a:lnTo>
                      <a:pt x="125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5" name="Freeform 2453"/>
              <p:cNvSpPr>
                <a:spLocks/>
              </p:cNvSpPr>
              <p:nvPr/>
            </p:nvSpPr>
            <p:spPr bwMode="auto">
              <a:xfrm>
                <a:off x="3890" y="4492"/>
                <a:ext cx="12" cy="5"/>
              </a:xfrm>
              <a:custGeom>
                <a:avLst/>
                <a:gdLst>
                  <a:gd name="T0" fmla="*/ 57 w 57"/>
                  <a:gd name="T1" fmla="*/ 22 h 22"/>
                  <a:gd name="T2" fmla="*/ 1 w 57"/>
                  <a:gd name="T3" fmla="*/ 0 h 22"/>
                  <a:gd name="T4" fmla="*/ 0 w 57"/>
                  <a:gd name="T5" fmla="*/ 3 h 22"/>
                  <a:gd name="T6" fmla="*/ 57 w 5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57" y="2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6" name="Line 2454"/>
              <p:cNvSpPr>
                <a:spLocks noChangeShapeType="1"/>
              </p:cNvSpPr>
              <p:nvPr/>
            </p:nvSpPr>
            <p:spPr bwMode="auto">
              <a:xfrm flipH="1">
                <a:off x="3890" y="44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7" name="Freeform 2455"/>
              <p:cNvSpPr>
                <a:spLocks/>
              </p:cNvSpPr>
              <p:nvPr/>
            </p:nvSpPr>
            <p:spPr bwMode="auto">
              <a:xfrm>
                <a:off x="3888" y="4493"/>
                <a:ext cx="25" cy="14"/>
              </a:xfrm>
              <a:custGeom>
                <a:avLst/>
                <a:gdLst>
                  <a:gd name="T0" fmla="*/ 124 w 124"/>
                  <a:gd name="T1" fmla="*/ 37 h 73"/>
                  <a:gd name="T2" fmla="*/ 68 w 124"/>
                  <a:gd name="T3" fmla="*/ 19 h 73"/>
                  <a:gd name="T4" fmla="*/ 11 w 124"/>
                  <a:gd name="T5" fmla="*/ 0 h 73"/>
                  <a:gd name="T6" fmla="*/ 0 w 124"/>
                  <a:gd name="T7" fmla="*/ 36 h 73"/>
                  <a:gd name="T8" fmla="*/ 56 w 124"/>
                  <a:gd name="T9" fmla="*/ 55 h 73"/>
                  <a:gd name="T10" fmla="*/ 112 w 124"/>
                  <a:gd name="T11" fmla="*/ 73 h 73"/>
                  <a:gd name="T12" fmla="*/ 124 w 124"/>
                  <a:gd name="T13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24" y="37"/>
                    </a:moveTo>
                    <a:lnTo>
                      <a:pt x="68" y="19"/>
                    </a:lnTo>
                    <a:lnTo>
                      <a:pt x="11" y="0"/>
                    </a:lnTo>
                    <a:lnTo>
                      <a:pt x="0" y="36"/>
                    </a:lnTo>
                    <a:lnTo>
                      <a:pt x="56" y="55"/>
                    </a:lnTo>
                    <a:lnTo>
                      <a:pt x="112" y="73"/>
                    </a:lnTo>
                    <a:lnTo>
                      <a:pt x="12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8" name="Freeform 2456"/>
              <p:cNvSpPr>
                <a:spLocks/>
              </p:cNvSpPr>
              <p:nvPr/>
            </p:nvSpPr>
            <p:spPr bwMode="auto">
              <a:xfrm>
                <a:off x="3888" y="4493"/>
                <a:ext cx="25" cy="14"/>
              </a:xfrm>
              <a:custGeom>
                <a:avLst/>
                <a:gdLst>
                  <a:gd name="T0" fmla="*/ 124 w 124"/>
                  <a:gd name="T1" fmla="*/ 37 h 73"/>
                  <a:gd name="T2" fmla="*/ 68 w 124"/>
                  <a:gd name="T3" fmla="*/ 19 h 73"/>
                  <a:gd name="T4" fmla="*/ 11 w 124"/>
                  <a:gd name="T5" fmla="*/ 0 h 73"/>
                  <a:gd name="T6" fmla="*/ 0 w 124"/>
                  <a:gd name="T7" fmla="*/ 36 h 73"/>
                  <a:gd name="T8" fmla="*/ 56 w 124"/>
                  <a:gd name="T9" fmla="*/ 55 h 73"/>
                  <a:gd name="T10" fmla="*/ 112 w 124"/>
                  <a:gd name="T11" fmla="*/ 73 h 73"/>
                  <a:gd name="T12" fmla="*/ 124 w 124"/>
                  <a:gd name="T13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24" y="37"/>
                    </a:moveTo>
                    <a:lnTo>
                      <a:pt x="68" y="19"/>
                    </a:lnTo>
                    <a:lnTo>
                      <a:pt x="11" y="0"/>
                    </a:lnTo>
                    <a:lnTo>
                      <a:pt x="0" y="36"/>
                    </a:lnTo>
                    <a:lnTo>
                      <a:pt x="56" y="55"/>
                    </a:lnTo>
                    <a:lnTo>
                      <a:pt x="112" y="73"/>
                    </a:lnTo>
                    <a:lnTo>
                      <a:pt x="12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9" name="Freeform 2457"/>
              <p:cNvSpPr>
                <a:spLocks/>
              </p:cNvSpPr>
              <p:nvPr/>
            </p:nvSpPr>
            <p:spPr bwMode="auto">
              <a:xfrm>
                <a:off x="3888" y="4500"/>
                <a:ext cx="11" cy="4"/>
              </a:xfrm>
              <a:custGeom>
                <a:avLst/>
                <a:gdLst>
                  <a:gd name="T0" fmla="*/ 57 w 57"/>
                  <a:gd name="T1" fmla="*/ 19 h 19"/>
                  <a:gd name="T2" fmla="*/ 1 w 57"/>
                  <a:gd name="T3" fmla="*/ 0 h 19"/>
                  <a:gd name="T4" fmla="*/ 0 w 57"/>
                  <a:gd name="T5" fmla="*/ 2 h 19"/>
                  <a:gd name="T6" fmla="*/ 57 w 57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57" y="19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7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0" name="Line 2458"/>
              <p:cNvSpPr>
                <a:spLocks noChangeShapeType="1"/>
              </p:cNvSpPr>
              <p:nvPr/>
            </p:nvSpPr>
            <p:spPr bwMode="auto">
              <a:xfrm flipH="1">
                <a:off x="3888" y="45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" name="Freeform 2459"/>
              <p:cNvSpPr>
                <a:spLocks/>
              </p:cNvSpPr>
              <p:nvPr/>
            </p:nvSpPr>
            <p:spPr bwMode="auto">
              <a:xfrm>
                <a:off x="3886" y="4500"/>
                <a:ext cx="25" cy="14"/>
              </a:xfrm>
              <a:custGeom>
                <a:avLst/>
                <a:gdLst>
                  <a:gd name="T0" fmla="*/ 126 w 126"/>
                  <a:gd name="T1" fmla="*/ 33 h 69"/>
                  <a:gd name="T2" fmla="*/ 68 w 126"/>
                  <a:gd name="T3" fmla="*/ 17 h 69"/>
                  <a:gd name="T4" fmla="*/ 11 w 126"/>
                  <a:gd name="T5" fmla="*/ 0 h 69"/>
                  <a:gd name="T6" fmla="*/ 0 w 126"/>
                  <a:gd name="T7" fmla="*/ 37 h 69"/>
                  <a:gd name="T8" fmla="*/ 58 w 126"/>
                  <a:gd name="T9" fmla="*/ 53 h 69"/>
                  <a:gd name="T10" fmla="*/ 115 w 126"/>
                  <a:gd name="T11" fmla="*/ 69 h 69"/>
                  <a:gd name="T12" fmla="*/ 126 w 126"/>
                  <a:gd name="T13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26" y="33"/>
                    </a:moveTo>
                    <a:lnTo>
                      <a:pt x="68" y="17"/>
                    </a:lnTo>
                    <a:lnTo>
                      <a:pt x="11" y="0"/>
                    </a:lnTo>
                    <a:lnTo>
                      <a:pt x="0" y="37"/>
                    </a:lnTo>
                    <a:lnTo>
                      <a:pt x="58" y="53"/>
                    </a:lnTo>
                    <a:lnTo>
                      <a:pt x="115" y="69"/>
                    </a:lnTo>
                    <a:lnTo>
                      <a:pt x="126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Freeform 2460"/>
              <p:cNvSpPr>
                <a:spLocks/>
              </p:cNvSpPr>
              <p:nvPr/>
            </p:nvSpPr>
            <p:spPr bwMode="auto">
              <a:xfrm>
                <a:off x="3886" y="4500"/>
                <a:ext cx="25" cy="14"/>
              </a:xfrm>
              <a:custGeom>
                <a:avLst/>
                <a:gdLst>
                  <a:gd name="T0" fmla="*/ 126 w 126"/>
                  <a:gd name="T1" fmla="*/ 33 h 69"/>
                  <a:gd name="T2" fmla="*/ 68 w 126"/>
                  <a:gd name="T3" fmla="*/ 17 h 69"/>
                  <a:gd name="T4" fmla="*/ 11 w 126"/>
                  <a:gd name="T5" fmla="*/ 0 h 69"/>
                  <a:gd name="T6" fmla="*/ 0 w 126"/>
                  <a:gd name="T7" fmla="*/ 37 h 69"/>
                  <a:gd name="T8" fmla="*/ 58 w 126"/>
                  <a:gd name="T9" fmla="*/ 53 h 69"/>
                  <a:gd name="T10" fmla="*/ 115 w 126"/>
                  <a:gd name="T11" fmla="*/ 69 h 69"/>
                  <a:gd name="T12" fmla="*/ 126 w 126"/>
                  <a:gd name="T13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26" y="33"/>
                    </a:moveTo>
                    <a:lnTo>
                      <a:pt x="68" y="17"/>
                    </a:lnTo>
                    <a:lnTo>
                      <a:pt x="11" y="0"/>
                    </a:lnTo>
                    <a:lnTo>
                      <a:pt x="0" y="37"/>
                    </a:lnTo>
                    <a:lnTo>
                      <a:pt x="58" y="53"/>
                    </a:lnTo>
                    <a:lnTo>
                      <a:pt x="115" y="69"/>
                    </a:lnTo>
                    <a:lnTo>
                      <a:pt x="126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" name="Freeform 2461"/>
              <p:cNvSpPr>
                <a:spLocks/>
              </p:cNvSpPr>
              <p:nvPr/>
            </p:nvSpPr>
            <p:spPr bwMode="auto">
              <a:xfrm>
                <a:off x="3886" y="4508"/>
                <a:ext cx="11" cy="3"/>
              </a:xfrm>
              <a:custGeom>
                <a:avLst/>
                <a:gdLst>
                  <a:gd name="T0" fmla="*/ 58 w 58"/>
                  <a:gd name="T1" fmla="*/ 16 h 16"/>
                  <a:gd name="T2" fmla="*/ 0 w 58"/>
                  <a:gd name="T3" fmla="*/ 0 h 16"/>
                  <a:gd name="T4" fmla="*/ 0 w 58"/>
                  <a:gd name="T5" fmla="*/ 4 h 16"/>
                  <a:gd name="T6" fmla="*/ 58 w 58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58" y="1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4" name="Line 2462"/>
              <p:cNvSpPr>
                <a:spLocks noChangeShapeType="1"/>
              </p:cNvSpPr>
              <p:nvPr/>
            </p:nvSpPr>
            <p:spPr bwMode="auto">
              <a:xfrm>
                <a:off x="3886" y="4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" name="Freeform 2463"/>
              <p:cNvSpPr>
                <a:spLocks/>
              </p:cNvSpPr>
              <p:nvPr/>
            </p:nvSpPr>
            <p:spPr bwMode="auto">
              <a:xfrm>
                <a:off x="3884" y="4509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6 w 123"/>
                  <a:gd name="T3" fmla="*/ 12 h 62"/>
                  <a:gd name="T4" fmla="*/ 8 w 123"/>
                  <a:gd name="T5" fmla="*/ 0 h 62"/>
                  <a:gd name="T6" fmla="*/ 0 w 123"/>
                  <a:gd name="T7" fmla="*/ 36 h 62"/>
                  <a:gd name="T8" fmla="*/ 58 w 123"/>
                  <a:gd name="T9" fmla="*/ 49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6" y="12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58" y="49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" name="Freeform 2464"/>
              <p:cNvSpPr>
                <a:spLocks/>
              </p:cNvSpPr>
              <p:nvPr/>
            </p:nvSpPr>
            <p:spPr bwMode="auto">
              <a:xfrm>
                <a:off x="3884" y="4509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6 w 123"/>
                  <a:gd name="T3" fmla="*/ 12 h 62"/>
                  <a:gd name="T4" fmla="*/ 8 w 123"/>
                  <a:gd name="T5" fmla="*/ 0 h 62"/>
                  <a:gd name="T6" fmla="*/ 0 w 123"/>
                  <a:gd name="T7" fmla="*/ 36 h 62"/>
                  <a:gd name="T8" fmla="*/ 58 w 123"/>
                  <a:gd name="T9" fmla="*/ 49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6" y="12"/>
                    </a:lnTo>
                    <a:lnTo>
                      <a:pt x="8" y="0"/>
                    </a:lnTo>
                    <a:lnTo>
                      <a:pt x="0" y="36"/>
                    </a:lnTo>
                    <a:lnTo>
                      <a:pt x="58" y="49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" name="Freeform 2465"/>
              <p:cNvSpPr>
                <a:spLocks/>
              </p:cNvSpPr>
              <p:nvPr/>
            </p:nvSpPr>
            <p:spPr bwMode="auto">
              <a:xfrm>
                <a:off x="3884" y="4516"/>
                <a:ext cx="12" cy="2"/>
              </a:xfrm>
              <a:custGeom>
                <a:avLst/>
                <a:gdLst>
                  <a:gd name="T0" fmla="*/ 59 w 59"/>
                  <a:gd name="T1" fmla="*/ 13 h 13"/>
                  <a:gd name="T2" fmla="*/ 1 w 59"/>
                  <a:gd name="T3" fmla="*/ 0 h 13"/>
                  <a:gd name="T4" fmla="*/ 0 w 59"/>
                  <a:gd name="T5" fmla="*/ 3 h 13"/>
                  <a:gd name="T6" fmla="*/ 59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59" y="13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59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" name="Line 2466"/>
              <p:cNvSpPr>
                <a:spLocks noChangeShapeType="1"/>
              </p:cNvSpPr>
              <p:nvPr/>
            </p:nvSpPr>
            <p:spPr bwMode="auto">
              <a:xfrm flipH="1">
                <a:off x="3884" y="4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9" name="Freeform 2467"/>
              <p:cNvSpPr>
                <a:spLocks/>
              </p:cNvSpPr>
              <p:nvPr/>
            </p:nvSpPr>
            <p:spPr bwMode="auto">
              <a:xfrm>
                <a:off x="3882" y="4516"/>
                <a:ext cx="25" cy="12"/>
              </a:xfrm>
              <a:custGeom>
                <a:avLst/>
                <a:gdLst>
                  <a:gd name="T0" fmla="*/ 124 w 124"/>
                  <a:gd name="T1" fmla="*/ 20 h 58"/>
                  <a:gd name="T2" fmla="*/ 66 w 124"/>
                  <a:gd name="T3" fmla="*/ 10 h 58"/>
                  <a:gd name="T4" fmla="*/ 7 w 124"/>
                  <a:gd name="T5" fmla="*/ 0 h 58"/>
                  <a:gd name="T6" fmla="*/ 0 w 124"/>
                  <a:gd name="T7" fmla="*/ 38 h 58"/>
                  <a:gd name="T8" fmla="*/ 59 w 124"/>
                  <a:gd name="T9" fmla="*/ 48 h 58"/>
                  <a:gd name="T10" fmla="*/ 117 w 124"/>
                  <a:gd name="T11" fmla="*/ 58 h 58"/>
                  <a:gd name="T12" fmla="*/ 124 w 124"/>
                  <a:gd name="T13" fmla="*/ 2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8">
                    <a:moveTo>
                      <a:pt x="124" y="20"/>
                    </a:moveTo>
                    <a:lnTo>
                      <a:pt x="66" y="10"/>
                    </a:lnTo>
                    <a:lnTo>
                      <a:pt x="7" y="0"/>
                    </a:lnTo>
                    <a:lnTo>
                      <a:pt x="0" y="38"/>
                    </a:lnTo>
                    <a:lnTo>
                      <a:pt x="59" y="48"/>
                    </a:lnTo>
                    <a:lnTo>
                      <a:pt x="117" y="58"/>
                    </a:lnTo>
                    <a:lnTo>
                      <a:pt x="12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Freeform 2468"/>
              <p:cNvSpPr>
                <a:spLocks/>
              </p:cNvSpPr>
              <p:nvPr/>
            </p:nvSpPr>
            <p:spPr bwMode="auto">
              <a:xfrm>
                <a:off x="3882" y="4516"/>
                <a:ext cx="25" cy="12"/>
              </a:xfrm>
              <a:custGeom>
                <a:avLst/>
                <a:gdLst>
                  <a:gd name="T0" fmla="*/ 124 w 124"/>
                  <a:gd name="T1" fmla="*/ 20 h 58"/>
                  <a:gd name="T2" fmla="*/ 66 w 124"/>
                  <a:gd name="T3" fmla="*/ 10 h 58"/>
                  <a:gd name="T4" fmla="*/ 7 w 124"/>
                  <a:gd name="T5" fmla="*/ 0 h 58"/>
                  <a:gd name="T6" fmla="*/ 0 w 124"/>
                  <a:gd name="T7" fmla="*/ 38 h 58"/>
                  <a:gd name="T8" fmla="*/ 59 w 124"/>
                  <a:gd name="T9" fmla="*/ 48 h 58"/>
                  <a:gd name="T10" fmla="*/ 117 w 124"/>
                  <a:gd name="T11" fmla="*/ 58 h 58"/>
                  <a:gd name="T12" fmla="*/ 124 w 124"/>
                  <a:gd name="T13" fmla="*/ 2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8">
                    <a:moveTo>
                      <a:pt x="124" y="20"/>
                    </a:moveTo>
                    <a:lnTo>
                      <a:pt x="66" y="10"/>
                    </a:lnTo>
                    <a:lnTo>
                      <a:pt x="7" y="0"/>
                    </a:lnTo>
                    <a:lnTo>
                      <a:pt x="0" y="38"/>
                    </a:lnTo>
                    <a:lnTo>
                      <a:pt x="59" y="48"/>
                    </a:lnTo>
                    <a:lnTo>
                      <a:pt x="117" y="58"/>
                    </a:lnTo>
                    <a:lnTo>
                      <a:pt x="124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" name="Freeform 2469"/>
              <p:cNvSpPr>
                <a:spLocks/>
              </p:cNvSpPr>
              <p:nvPr/>
            </p:nvSpPr>
            <p:spPr bwMode="auto">
              <a:xfrm>
                <a:off x="3882" y="4524"/>
                <a:ext cx="12" cy="2"/>
              </a:xfrm>
              <a:custGeom>
                <a:avLst/>
                <a:gdLst>
                  <a:gd name="T0" fmla="*/ 59 w 59"/>
                  <a:gd name="T1" fmla="*/ 10 h 10"/>
                  <a:gd name="T2" fmla="*/ 0 w 59"/>
                  <a:gd name="T3" fmla="*/ 0 h 10"/>
                  <a:gd name="T4" fmla="*/ 0 w 59"/>
                  <a:gd name="T5" fmla="*/ 3 h 10"/>
                  <a:gd name="T6" fmla="*/ 59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1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2" name="Line 2470"/>
              <p:cNvSpPr>
                <a:spLocks noChangeShapeType="1"/>
              </p:cNvSpPr>
              <p:nvPr/>
            </p:nvSpPr>
            <p:spPr bwMode="auto">
              <a:xfrm>
                <a:off x="3882" y="4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" name="Freeform 2471"/>
              <p:cNvSpPr>
                <a:spLocks/>
              </p:cNvSpPr>
              <p:nvPr/>
            </p:nvSpPr>
            <p:spPr bwMode="auto">
              <a:xfrm>
                <a:off x="3882" y="4525"/>
                <a:ext cx="24" cy="10"/>
              </a:xfrm>
              <a:custGeom>
                <a:avLst/>
                <a:gdLst>
                  <a:gd name="T0" fmla="*/ 121 w 121"/>
                  <a:gd name="T1" fmla="*/ 14 h 51"/>
                  <a:gd name="T2" fmla="*/ 63 w 121"/>
                  <a:gd name="T3" fmla="*/ 7 h 51"/>
                  <a:gd name="T4" fmla="*/ 4 w 121"/>
                  <a:gd name="T5" fmla="*/ 0 h 51"/>
                  <a:gd name="T6" fmla="*/ 0 w 121"/>
                  <a:gd name="T7" fmla="*/ 37 h 51"/>
                  <a:gd name="T8" fmla="*/ 58 w 121"/>
                  <a:gd name="T9" fmla="*/ 44 h 51"/>
                  <a:gd name="T10" fmla="*/ 117 w 121"/>
                  <a:gd name="T11" fmla="*/ 51 h 51"/>
                  <a:gd name="T12" fmla="*/ 121 w 121"/>
                  <a:gd name="T1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14"/>
                    </a:moveTo>
                    <a:lnTo>
                      <a:pt x="63" y="7"/>
                    </a:lnTo>
                    <a:lnTo>
                      <a:pt x="4" y="0"/>
                    </a:lnTo>
                    <a:lnTo>
                      <a:pt x="0" y="37"/>
                    </a:lnTo>
                    <a:lnTo>
                      <a:pt x="58" y="44"/>
                    </a:lnTo>
                    <a:lnTo>
                      <a:pt x="117" y="51"/>
                    </a:lnTo>
                    <a:lnTo>
                      <a:pt x="12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" name="Freeform 2472"/>
              <p:cNvSpPr>
                <a:spLocks/>
              </p:cNvSpPr>
              <p:nvPr/>
            </p:nvSpPr>
            <p:spPr bwMode="auto">
              <a:xfrm>
                <a:off x="3882" y="4525"/>
                <a:ext cx="24" cy="10"/>
              </a:xfrm>
              <a:custGeom>
                <a:avLst/>
                <a:gdLst>
                  <a:gd name="T0" fmla="*/ 121 w 121"/>
                  <a:gd name="T1" fmla="*/ 14 h 51"/>
                  <a:gd name="T2" fmla="*/ 63 w 121"/>
                  <a:gd name="T3" fmla="*/ 7 h 51"/>
                  <a:gd name="T4" fmla="*/ 4 w 121"/>
                  <a:gd name="T5" fmla="*/ 0 h 51"/>
                  <a:gd name="T6" fmla="*/ 0 w 121"/>
                  <a:gd name="T7" fmla="*/ 37 h 51"/>
                  <a:gd name="T8" fmla="*/ 58 w 121"/>
                  <a:gd name="T9" fmla="*/ 44 h 51"/>
                  <a:gd name="T10" fmla="*/ 117 w 121"/>
                  <a:gd name="T11" fmla="*/ 51 h 51"/>
                  <a:gd name="T12" fmla="*/ 121 w 121"/>
                  <a:gd name="T13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21" y="14"/>
                    </a:moveTo>
                    <a:lnTo>
                      <a:pt x="63" y="7"/>
                    </a:lnTo>
                    <a:lnTo>
                      <a:pt x="4" y="0"/>
                    </a:lnTo>
                    <a:lnTo>
                      <a:pt x="0" y="37"/>
                    </a:lnTo>
                    <a:lnTo>
                      <a:pt x="58" y="44"/>
                    </a:lnTo>
                    <a:lnTo>
                      <a:pt x="117" y="51"/>
                    </a:lnTo>
                    <a:lnTo>
                      <a:pt x="121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5" name="Freeform 2473"/>
              <p:cNvSpPr>
                <a:spLocks/>
              </p:cNvSpPr>
              <p:nvPr/>
            </p:nvSpPr>
            <p:spPr bwMode="auto">
              <a:xfrm>
                <a:off x="3882" y="4532"/>
                <a:ext cx="11" cy="1"/>
              </a:xfrm>
              <a:custGeom>
                <a:avLst/>
                <a:gdLst>
                  <a:gd name="T0" fmla="*/ 58 w 58"/>
                  <a:gd name="T1" fmla="*/ 7 h 7"/>
                  <a:gd name="T2" fmla="*/ 0 w 58"/>
                  <a:gd name="T3" fmla="*/ 0 h 7"/>
                  <a:gd name="T4" fmla="*/ 0 w 58"/>
                  <a:gd name="T5" fmla="*/ 3 h 7"/>
                  <a:gd name="T6" fmla="*/ 58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58" y="7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6" name="Line 2474"/>
              <p:cNvSpPr>
                <a:spLocks noChangeShapeType="1"/>
              </p:cNvSpPr>
              <p:nvPr/>
            </p:nvSpPr>
            <p:spPr bwMode="auto">
              <a:xfrm>
                <a:off x="3882" y="4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7" name="Freeform 2475"/>
              <p:cNvSpPr>
                <a:spLocks/>
              </p:cNvSpPr>
              <p:nvPr/>
            </p:nvSpPr>
            <p:spPr bwMode="auto">
              <a:xfrm>
                <a:off x="3881" y="4533"/>
                <a:ext cx="24" cy="9"/>
              </a:xfrm>
              <a:custGeom>
                <a:avLst/>
                <a:gdLst>
                  <a:gd name="T0" fmla="*/ 120 w 120"/>
                  <a:gd name="T1" fmla="*/ 7 h 45"/>
                  <a:gd name="T2" fmla="*/ 61 w 120"/>
                  <a:gd name="T3" fmla="*/ 4 h 45"/>
                  <a:gd name="T4" fmla="*/ 3 w 120"/>
                  <a:gd name="T5" fmla="*/ 0 h 45"/>
                  <a:gd name="T6" fmla="*/ 0 w 120"/>
                  <a:gd name="T7" fmla="*/ 38 h 45"/>
                  <a:gd name="T8" fmla="*/ 59 w 120"/>
                  <a:gd name="T9" fmla="*/ 42 h 45"/>
                  <a:gd name="T10" fmla="*/ 118 w 120"/>
                  <a:gd name="T11" fmla="*/ 45 h 45"/>
                  <a:gd name="T12" fmla="*/ 120 w 120"/>
                  <a:gd name="T1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20" y="7"/>
                    </a:moveTo>
                    <a:lnTo>
                      <a:pt x="61" y="4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2"/>
                    </a:lnTo>
                    <a:lnTo>
                      <a:pt x="118" y="45"/>
                    </a:lnTo>
                    <a:lnTo>
                      <a:pt x="12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Freeform 2476"/>
              <p:cNvSpPr>
                <a:spLocks/>
              </p:cNvSpPr>
              <p:nvPr/>
            </p:nvSpPr>
            <p:spPr bwMode="auto">
              <a:xfrm>
                <a:off x="3881" y="4533"/>
                <a:ext cx="24" cy="9"/>
              </a:xfrm>
              <a:custGeom>
                <a:avLst/>
                <a:gdLst>
                  <a:gd name="T0" fmla="*/ 120 w 120"/>
                  <a:gd name="T1" fmla="*/ 7 h 45"/>
                  <a:gd name="T2" fmla="*/ 61 w 120"/>
                  <a:gd name="T3" fmla="*/ 4 h 45"/>
                  <a:gd name="T4" fmla="*/ 3 w 120"/>
                  <a:gd name="T5" fmla="*/ 0 h 45"/>
                  <a:gd name="T6" fmla="*/ 0 w 120"/>
                  <a:gd name="T7" fmla="*/ 38 h 45"/>
                  <a:gd name="T8" fmla="*/ 59 w 120"/>
                  <a:gd name="T9" fmla="*/ 42 h 45"/>
                  <a:gd name="T10" fmla="*/ 118 w 120"/>
                  <a:gd name="T11" fmla="*/ 45 h 45"/>
                  <a:gd name="T12" fmla="*/ 120 w 120"/>
                  <a:gd name="T1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20" y="7"/>
                    </a:moveTo>
                    <a:lnTo>
                      <a:pt x="61" y="4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2"/>
                    </a:lnTo>
                    <a:lnTo>
                      <a:pt x="118" y="45"/>
                    </a:lnTo>
                    <a:lnTo>
                      <a:pt x="12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9" name="Freeform 2477"/>
              <p:cNvSpPr>
                <a:spLocks/>
              </p:cNvSpPr>
              <p:nvPr/>
            </p:nvSpPr>
            <p:spPr bwMode="auto">
              <a:xfrm>
                <a:off x="3881" y="4540"/>
                <a:ext cx="12" cy="1"/>
              </a:xfrm>
              <a:custGeom>
                <a:avLst/>
                <a:gdLst>
                  <a:gd name="T0" fmla="*/ 59 w 59"/>
                  <a:gd name="T1" fmla="*/ 4 h 4"/>
                  <a:gd name="T2" fmla="*/ 0 w 59"/>
                  <a:gd name="T3" fmla="*/ 0 h 4"/>
                  <a:gd name="T4" fmla="*/ 0 w 59"/>
                  <a:gd name="T5" fmla="*/ 1 h 4"/>
                  <a:gd name="T6" fmla="*/ 59 w 59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59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0" name="Line 2478"/>
              <p:cNvSpPr>
                <a:spLocks noChangeShapeType="1"/>
              </p:cNvSpPr>
              <p:nvPr/>
            </p:nvSpPr>
            <p:spPr bwMode="auto">
              <a:xfrm>
                <a:off x="3881" y="45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1" name="Freeform 2479"/>
              <p:cNvSpPr>
                <a:spLocks/>
              </p:cNvSpPr>
              <p:nvPr/>
            </p:nvSpPr>
            <p:spPr bwMode="auto">
              <a:xfrm>
                <a:off x="3881" y="4540"/>
                <a:ext cx="24" cy="9"/>
              </a:xfrm>
              <a:custGeom>
                <a:avLst/>
                <a:gdLst>
                  <a:gd name="T0" fmla="*/ 119 w 119"/>
                  <a:gd name="T1" fmla="*/ 5 h 43"/>
                  <a:gd name="T2" fmla="*/ 60 w 119"/>
                  <a:gd name="T3" fmla="*/ 3 h 43"/>
                  <a:gd name="T4" fmla="*/ 1 w 119"/>
                  <a:gd name="T5" fmla="*/ 0 h 43"/>
                  <a:gd name="T6" fmla="*/ 0 w 119"/>
                  <a:gd name="T7" fmla="*/ 38 h 43"/>
                  <a:gd name="T8" fmla="*/ 59 w 119"/>
                  <a:gd name="T9" fmla="*/ 41 h 43"/>
                  <a:gd name="T10" fmla="*/ 117 w 119"/>
                  <a:gd name="T11" fmla="*/ 43 h 43"/>
                  <a:gd name="T12" fmla="*/ 119 w 119"/>
                  <a:gd name="T1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19" y="5"/>
                    </a:move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9" y="41"/>
                    </a:lnTo>
                    <a:lnTo>
                      <a:pt x="117" y="43"/>
                    </a:lnTo>
                    <a:lnTo>
                      <a:pt x="11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2480"/>
              <p:cNvSpPr>
                <a:spLocks/>
              </p:cNvSpPr>
              <p:nvPr/>
            </p:nvSpPr>
            <p:spPr bwMode="auto">
              <a:xfrm>
                <a:off x="3881" y="4540"/>
                <a:ext cx="24" cy="9"/>
              </a:xfrm>
              <a:custGeom>
                <a:avLst/>
                <a:gdLst>
                  <a:gd name="T0" fmla="*/ 119 w 119"/>
                  <a:gd name="T1" fmla="*/ 5 h 43"/>
                  <a:gd name="T2" fmla="*/ 60 w 119"/>
                  <a:gd name="T3" fmla="*/ 3 h 43"/>
                  <a:gd name="T4" fmla="*/ 1 w 119"/>
                  <a:gd name="T5" fmla="*/ 0 h 43"/>
                  <a:gd name="T6" fmla="*/ 0 w 119"/>
                  <a:gd name="T7" fmla="*/ 38 h 43"/>
                  <a:gd name="T8" fmla="*/ 59 w 119"/>
                  <a:gd name="T9" fmla="*/ 41 h 43"/>
                  <a:gd name="T10" fmla="*/ 117 w 119"/>
                  <a:gd name="T11" fmla="*/ 43 h 43"/>
                  <a:gd name="T12" fmla="*/ 119 w 119"/>
                  <a:gd name="T1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19" y="5"/>
                    </a:moveTo>
                    <a:lnTo>
                      <a:pt x="60" y="3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9" y="41"/>
                    </a:lnTo>
                    <a:lnTo>
                      <a:pt x="117" y="43"/>
                    </a:lnTo>
                    <a:lnTo>
                      <a:pt x="119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2481"/>
              <p:cNvSpPr>
                <a:spLocks/>
              </p:cNvSpPr>
              <p:nvPr/>
            </p:nvSpPr>
            <p:spPr bwMode="auto">
              <a:xfrm>
                <a:off x="3881" y="4548"/>
                <a:ext cx="12" cy="1"/>
              </a:xfrm>
              <a:custGeom>
                <a:avLst/>
                <a:gdLst>
                  <a:gd name="T0" fmla="*/ 59 w 59"/>
                  <a:gd name="T1" fmla="*/ 3 h 5"/>
                  <a:gd name="T2" fmla="*/ 0 w 59"/>
                  <a:gd name="T3" fmla="*/ 0 h 5"/>
                  <a:gd name="T4" fmla="*/ 0 w 59"/>
                  <a:gd name="T5" fmla="*/ 5 h 5"/>
                  <a:gd name="T6" fmla="*/ 59 w 59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59" y="3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Line 2482"/>
              <p:cNvSpPr>
                <a:spLocks noChangeShapeType="1"/>
              </p:cNvSpPr>
              <p:nvPr/>
            </p:nvSpPr>
            <p:spPr bwMode="auto">
              <a:xfrm>
                <a:off x="3881" y="45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2483"/>
              <p:cNvSpPr>
                <a:spLocks/>
              </p:cNvSpPr>
              <p:nvPr/>
            </p:nvSpPr>
            <p:spPr bwMode="auto">
              <a:xfrm>
                <a:off x="3881" y="4548"/>
                <a:ext cx="24" cy="9"/>
              </a:xfrm>
              <a:custGeom>
                <a:avLst/>
                <a:gdLst>
                  <a:gd name="T0" fmla="*/ 117 w 119"/>
                  <a:gd name="T1" fmla="*/ 0 h 43"/>
                  <a:gd name="T2" fmla="*/ 59 w 119"/>
                  <a:gd name="T3" fmla="*/ 3 h 43"/>
                  <a:gd name="T4" fmla="*/ 0 w 119"/>
                  <a:gd name="T5" fmla="*/ 5 h 43"/>
                  <a:gd name="T6" fmla="*/ 1 w 119"/>
                  <a:gd name="T7" fmla="*/ 43 h 43"/>
                  <a:gd name="T8" fmla="*/ 60 w 119"/>
                  <a:gd name="T9" fmla="*/ 41 h 43"/>
                  <a:gd name="T10" fmla="*/ 119 w 119"/>
                  <a:gd name="T11" fmla="*/ 38 h 43"/>
                  <a:gd name="T12" fmla="*/ 117 w 119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17" y="0"/>
                    </a:moveTo>
                    <a:lnTo>
                      <a:pt x="59" y="3"/>
                    </a:lnTo>
                    <a:lnTo>
                      <a:pt x="0" y="5"/>
                    </a:lnTo>
                    <a:lnTo>
                      <a:pt x="1" y="43"/>
                    </a:lnTo>
                    <a:lnTo>
                      <a:pt x="60" y="41"/>
                    </a:lnTo>
                    <a:lnTo>
                      <a:pt x="119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2484"/>
              <p:cNvSpPr>
                <a:spLocks/>
              </p:cNvSpPr>
              <p:nvPr/>
            </p:nvSpPr>
            <p:spPr bwMode="auto">
              <a:xfrm>
                <a:off x="3881" y="4548"/>
                <a:ext cx="24" cy="9"/>
              </a:xfrm>
              <a:custGeom>
                <a:avLst/>
                <a:gdLst>
                  <a:gd name="T0" fmla="*/ 117 w 119"/>
                  <a:gd name="T1" fmla="*/ 0 h 43"/>
                  <a:gd name="T2" fmla="*/ 59 w 119"/>
                  <a:gd name="T3" fmla="*/ 3 h 43"/>
                  <a:gd name="T4" fmla="*/ 0 w 119"/>
                  <a:gd name="T5" fmla="*/ 5 h 43"/>
                  <a:gd name="T6" fmla="*/ 1 w 119"/>
                  <a:gd name="T7" fmla="*/ 43 h 43"/>
                  <a:gd name="T8" fmla="*/ 60 w 119"/>
                  <a:gd name="T9" fmla="*/ 41 h 43"/>
                  <a:gd name="T10" fmla="*/ 119 w 119"/>
                  <a:gd name="T11" fmla="*/ 38 h 43"/>
                  <a:gd name="T12" fmla="*/ 117 w 119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3">
                    <a:moveTo>
                      <a:pt x="117" y="0"/>
                    </a:moveTo>
                    <a:lnTo>
                      <a:pt x="59" y="3"/>
                    </a:lnTo>
                    <a:lnTo>
                      <a:pt x="0" y="5"/>
                    </a:lnTo>
                    <a:lnTo>
                      <a:pt x="1" y="43"/>
                    </a:lnTo>
                    <a:lnTo>
                      <a:pt x="60" y="41"/>
                    </a:lnTo>
                    <a:lnTo>
                      <a:pt x="119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7" name="Freeform 2485"/>
              <p:cNvSpPr>
                <a:spLocks/>
              </p:cNvSpPr>
              <p:nvPr/>
            </p:nvSpPr>
            <p:spPr bwMode="auto">
              <a:xfrm>
                <a:off x="3881" y="4556"/>
                <a:ext cx="12" cy="1"/>
              </a:xfrm>
              <a:custGeom>
                <a:avLst/>
                <a:gdLst>
                  <a:gd name="T0" fmla="*/ 59 w 59"/>
                  <a:gd name="T1" fmla="*/ 0 h 3"/>
                  <a:gd name="T2" fmla="*/ 0 w 59"/>
                  <a:gd name="T3" fmla="*/ 2 h 3"/>
                  <a:gd name="T4" fmla="*/ 0 w 59"/>
                  <a:gd name="T5" fmla="*/ 3 h 3"/>
                  <a:gd name="T6" fmla="*/ 59 w 5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">
                    <a:moveTo>
                      <a:pt x="59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8" name="Line 2486"/>
              <p:cNvSpPr>
                <a:spLocks noChangeShapeType="1"/>
              </p:cNvSpPr>
              <p:nvPr/>
            </p:nvSpPr>
            <p:spPr bwMode="auto">
              <a:xfrm>
                <a:off x="3881" y="4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9" name="Freeform 2487"/>
              <p:cNvSpPr>
                <a:spLocks/>
              </p:cNvSpPr>
              <p:nvPr/>
            </p:nvSpPr>
            <p:spPr bwMode="auto">
              <a:xfrm>
                <a:off x="3881" y="4555"/>
                <a:ext cx="24" cy="9"/>
              </a:xfrm>
              <a:custGeom>
                <a:avLst/>
                <a:gdLst>
                  <a:gd name="T0" fmla="*/ 118 w 120"/>
                  <a:gd name="T1" fmla="*/ 0 h 45"/>
                  <a:gd name="T2" fmla="*/ 59 w 120"/>
                  <a:gd name="T3" fmla="*/ 4 h 45"/>
                  <a:gd name="T4" fmla="*/ 0 w 120"/>
                  <a:gd name="T5" fmla="*/ 7 h 45"/>
                  <a:gd name="T6" fmla="*/ 3 w 120"/>
                  <a:gd name="T7" fmla="*/ 45 h 45"/>
                  <a:gd name="T8" fmla="*/ 61 w 120"/>
                  <a:gd name="T9" fmla="*/ 42 h 45"/>
                  <a:gd name="T10" fmla="*/ 120 w 120"/>
                  <a:gd name="T11" fmla="*/ 38 h 45"/>
                  <a:gd name="T12" fmla="*/ 118 w 120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18" y="0"/>
                    </a:moveTo>
                    <a:lnTo>
                      <a:pt x="59" y="4"/>
                    </a:lnTo>
                    <a:lnTo>
                      <a:pt x="0" y="7"/>
                    </a:lnTo>
                    <a:lnTo>
                      <a:pt x="3" y="45"/>
                    </a:lnTo>
                    <a:lnTo>
                      <a:pt x="61" y="42"/>
                    </a:lnTo>
                    <a:lnTo>
                      <a:pt x="120" y="38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0" name="Freeform 2488"/>
              <p:cNvSpPr>
                <a:spLocks/>
              </p:cNvSpPr>
              <p:nvPr/>
            </p:nvSpPr>
            <p:spPr bwMode="auto">
              <a:xfrm>
                <a:off x="3881" y="4555"/>
                <a:ext cx="24" cy="9"/>
              </a:xfrm>
              <a:custGeom>
                <a:avLst/>
                <a:gdLst>
                  <a:gd name="T0" fmla="*/ 118 w 120"/>
                  <a:gd name="T1" fmla="*/ 0 h 45"/>
                  <a:gd name="T2" fmla="*/ 59 w 120"/>
                  <a:gd name="T3" fmla="*/ 4 h 45"/>
                  <a:gd name="T4" fmla="*/ 0 w 120"/>
                  <a:gd name="T5" fmla="*/ 7 h 45"/>
                  <a:gd name="T6" fmla="*/ 3 w 120"/>
                  <a:gd name="T7" fmla="*/ 45 h 45"/>
                  <a:gd name="T8" fmla="*/ 61 w 120"/>
                  <a:gd name="T9" fmla="*/ 42 h 45"/>
                  <a:gd name="T10" fmla="*/ 120 w 120"/>
                  <a:gd name="T11" fmla="*/ 38 h 45"/>
                  <a:gd name="T12" fmla="*/ 118 w 120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18" y="0"/>
                    </a:moveTo>
                    <a:lnTo>
                      <a:pt x="59" y="4"/>
                    </a:lnTo>
                    <a:lnTo>
                      <a:pt x="0" y="7"/>
                    </a:lnTo>
                    <a:lnTo>
                      <a:pt x="3" y="45"/>
                    </a:lnTo>
                    <a:lnTo>
                      <a:pt x="61" y="42"/>
                    </a:lnTo>
                    <a:lnTo>
                      <a:pt x="120" y="38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2489"/>
              <p:cNvSpPr>
                <a:spLocks/>
              </p:cNvSpPr>
              <p:nvPr/>
            </p:nvSpPr>
            <p:spPr bwMode="auto">
              <a:xfrm>
                <a:off x="3882" y="4564"/>
                <a:ext cx="11" cy="1"/>
              </a:xfrm>
              <a:custGeom>
                <a:avLst/>
                <a:gdLst>
                  <a:gd name="T0" fmla="*/ 58 w 58"/>
                  <a:gd name="T1" fmla="*/ 0 h 6"/>
                  <a:gd name="T2" fmla="*/ 0 w 58"/>
                  <a:gd name="T3" fmla="*/ 3 h 6"/>
                  <a:gd name="T4" fmla="*/ 0 w 58"/>
                  <a:gd name="T5" fmla="*/ 6 h 6"/>
                  <a:gd name="T6" fmla="*/ 58 w 5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">
                    <a:moveTo>
                      <a:pt x="58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Line 2490"/>
              <p:cNvSpPr>
                <a:spLocks noChangeShapeType="1"/>
              </p:cNvSpPr>
              <p:nvPr/>
            </p:nvSpPr>
            <p:spPr bwMode="auto">
              <a:xfrm>
                <a:off x="3882" y="45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2491"/>
              <p:cNvSpPr>
                <a:spLocks/>
              </p:cNvSpPr>
              <p:nvPr/>
            </p:nvSpPr>
            <p:spPr bwMode="auto">
              <a:xfrm>
                <a:off x="3882" y="4562"/>
                <a:ext cx="24" cy="10"/>
              </a:xfrm>
              <a:custGeom>
                <a:avLst/>
                <a:gdLst>
                  <a:gd name="T0" fmla="*/ 117 w 121"/>
                  <a:gd name="T1" fmla="*/ 0 h 50"/>
                  <a:gd name="T2" fmla="*/ 58 w 121"/>
                  <a:gd name="T3" fmla="*/ 7 h 50"/>
                  <a:gd name="T4" fmla="*/ 0 w 121"/>
                  <a:gd name="T5" fmla="*/ 13 h 50"/>
                  <a:gd name="T6" fmla="*/ 4 w 121"/>
                  <a:gd name="T7" fmla="*/ 50 h 50"/>
                  <a:gd name="T8" fmla="*/ 63 w 121"/>
                  <a:gd name="T9" fmla="*/ 43 h 50"/>
                  <a:gd name="T10" fmla="*/ 121 w 121"/>
                  <a:gd name="T11" fmla="*/ 36 h 50"/>
                  <a:gd name="T12" fmla="*/ 117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7" y="0"/>
                    </a:moveTo>
                    <a:lnTo>
                      <a:pt x="58" y="7"/>
                    </a:lnTo>
                    <a:lnTo>
                      <a:pt x="0" y="13"/>
                    </a:lnTo>
                    <a:lnTo>
                      <a:pt x="4" y="50"/>
                    </a:lnTo>
                    <a:lnTo>
                      <a:pt x="63" y="43"/>
                    </a:lnTo>
                    <a:lnTo>
                      <a:pt x="121" y="36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2492"/>
              <p:cNvSpPr>
                <a:spLocks/>
              </p:cNvSpPr>
              <p:nvPr/>
            </p:nvSpPr>
            <p:spPr bwMode="auto">
              <a:xfrm>
                <a:off x="3882" y="4562"/>
                <a:ext cx="24" cy="10"/>
              </a:xfrm>
              <a:custGeom>
                <a:avLst/>
                <a:gdLst>
                  <a:gd name="T0" fmla="*/ 117 w 121"/>
                  <a:gd name="T1" fmla="*/ 0 h 50"/>
                  <a:gd name="T2" fmla="*/ 58 w 121"/>
                  <a:gd name="T3" fmla="*/ 7 h 50"/>
                  <a:gd name="T4" fmla="*/ 0 w 121"/>
                  <a:gd name="T5" fmla="*/ 13 h 50"/>
                  <a:gd name="T6" fmla="*/ 4 w 121"/>
                  <a:gd name="T7" fmla="*/ 50 h 50"/>
                  <a:gd name="T8" fmla="*/ 63 w 121"/>
                  <a:gd name="T9" fmla="*/ 43 h 50"/>
                  <a:gd name="T10" fmla="*/ 121 w 121"/>
                  <a:gd name="T11" fmla="*/ 36 h 50"/>
                  <a:gd name="T12" fmla="*/ 117 w 121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17" y="0"/>
                    </a:moveTo>
                    <a:lnTo>
                      <a:pt x="58" y="7"/>
                    </a:lnTo>
                    <a:lnTo>
                      <a:pt x="0" y="13"/>
                    </a:lnTo>
                    <a:lnTo>
                      <a:pt x="4" y="50"/>
                    </a:lnTo>
                    <a:lnTo>
                      <a:pt x="63" y="43"/>
                    </a:lnTo>
                    <a:lnTo>
                      <a:pt x="121" y="36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2493"/>
              <p:cNvSpPr>
                <a:spLocks/>
              </p:cNvSpPr>
              <p:nvPr/>
            </p:nvSpPr>
            <p:spPr bwMode="auto">
              <a:xfrm>
                <a:off x="3882" y="4571"/>
                <a:ext cx="12" cy="2"/>
              </a:xfrm>
              <a:custGeom>
                <a:avLst/>
                <a:gdLst>
                  <a:gd name="T0" fmla="*/ 59 w 59"/>
                  <a:gd name="T1" fmla="*/ 0 h 11"/>
                  <a:gd name="T2" fmla="*/ 0 w 59"/>
                  <a:gd name="T3" fmla="*/ 7 h 11"/>
                  <a:gd name="T4" fmla="*/ 0 w 59"/>
                  <a:gd name="T5" fmla="*/ 11 h 11"/>
                  <a:gd name="T6" fmla="*/ 59 w 5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59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6" name="Line 2494"/>
              <p:cNvSpPr>
                <a:spLocks noChangeShapeType="1"/>
              </p:cNvSpPr>
              <p:nvPr/>
            </p:nvSpPr>
            <p:spPr bwMode="auto">
              <a:xfrm>
                <a:off x="3882" y="4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7" name="Freeform 2495"/>
              <p:cNvSpPr>
                <a:spLocks/>
              </p:cNvSpPr>
              <p:nvPr/>
            </p:nvSpPr>
            <p:spPr bwMode="auto">
              <a:xfrm>
                <a:off x="3882" y="4569"/>
                <a:ext cx="25" cy="12"/>
              </a:xfrm>
              <a:custGeom>
                <a:avLst/>
                <a:gdLst>
                  <a:gd name="T0" fmla="*/ 117 w 124"/>
                  <a:gd name="T1" fmla="*/ 0 h 59"/>
                  <a:gd name="T2" fmla="*/ 59 w 124"/>
                  <a:gd name="T3" fmla="*/ 10 h 59"/>
                  <a:gd name="T4" fmla="*/ 0 w 124"/>
                  <a:gd name="T5" fmla="*/ 21 h 59"/>
                  <a:gd name="T6" fmla="*/ 7 w 124"/>
                  <a:gd name="T7" fmla="*/ 59 h 59"/>
                  <a:gd name="T8" fmla="*/ 66 w 124"/>
                  <a:gd name="T9" fmla="*/ 48 h 59"/>
                  <a:gd name="T10" fmla="*/ 124 w 124"/>
                  <a:gd name="T11" fmla="*/ 38 h 59"/>
                  <a:gd name="T12" fmla="*/ 117 w 12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17" y="0"/>
                    </a:moveTo>
                    <a:lnTo>
                      <a:pt x="59" y="10"/>
                    </a:lnTo>
                    <a:lnTo>
                      <a:pt x="0" y="21"/>
                    </a:lnTo>
                    <a:lnTo>
                      <a:pt x="7" y="59"/>
                    </a:lnTo>
                    <a:lnTo>
                      <a:pt x="66" y="48"/>
                    </a:lnTo>
                    <a:lnTo>
                      <a:pt x="124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2496"/>
              <p:cNvSpPr>
                <a:spLocks/>
              </p:cNvSpPr>
              <p:nvPr/>
            </p:nvSpPr>
            <p:spPr bwMode="auto">
              <a:xfrm>
                <a:off x="3882" y="4569"/>
                <a:ext cx="25" cy="12"/>
              </a:xfrm>
              <a:custGeom>
                <a:avLst/>
                <a:gdLst>
                  <a:gd name="T0" fmla="*/ 117 w 124"/>
                  <a:gd name="T1" fmla="*/ 0 h 59"/>
                  <a:gd name="T2" fmla="*/ 59 w 124"/>
                  <a:gd name="T3" fmla="*/ 10 h 59"/>
                  <a:gd name="T4" fmla="*/ 0 w 124"/>
                  <a:gd name="T5" fmla="*/ 21 h 59"/>
                  <a:gd name="T6" fmla="*/ 7 w 124"/>
                  <a:gd name="T7" fmla="*/ 59 h 59"/>
                  <a:gd name="T8" fmla="*/ 66 w 124"/>
                  <a:gd name="T9" fmla="*/ 48 h 59"/>
                  <a:gd name="T10" fmla="*/ 124 w 124"/>
                  <a:gd name="T11" fmla="*/ 38 h 59"/>
                  <a:gd name="T12" fmla="*/ 117 w 12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17" y="0"/>
                    </a:moveTo>
                    <a:lnTo>
                      <a:pt x="59" y="10"/>
                    </a:lnTo>
                    <a:lnTo>
                      <a:pt x="0" y="21"/>
                    </a:lnTo>
                    <a:lnTo>
                      <a:pt x="7" y="59"/>
                    </a:lnTo>
                    <a:lnTo>
                      <a:pt x="66" y="48"/>
                    </a:lnTo>
                    <a:lnTo>
                      <a:pt x="124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2497"/>
              <p:cNvSpPr>
                <a:spLocks/>
              </p:cNvSpPr>
              <p:nvPr/>
            </p:nvSpPr>
            <p:spPr bwMode="auto">
              <a:xfrm>
                <a:off x="3884" y="4579"/>
                <a:ext cx="12" cy="2"/>
              </a:xfrm>
              <a:custGeom>
                <a:avLst/>
                <a:gdLst>
                  <a:gd name="T0" fmla="*/ 59 w 59"/>
                  <a:gd name="T1" fmla="*/ 0 h 13"/>
                  <a:gd name="T2" fmla="*/ 0 w 59"/>
                  <a:gd name="T3" fmla="*/ 11 h 13"/>
                  <a:gd name="T4" fmla="*/ 1 w 59"/>
                  <a:gd name="T5" fmla="*/ 13 h 13"/>
                  <a:gd name="T6" fmla="*/ 59 w 5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59" y="0"/>
                    </a:moveTo>
                    <a:lnTo>
                      <a:pt x="0" y="11"/>
                    </a:lnTo>
                    <a:lnTo>
                      <a:pt x="1" y="1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Line 2498"/>
              <p:cNvSpPr>
                <a:spLocks noChangeShapeType="1"/>
              </p:cNvSpPr>
              <p:nvPr/>
            </p:nvSpPr>
            <p:spPr bwMode="auto">
              <a:xfrm>
                <a:off x="3884" y="45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2499"/>
              <p:cNvSpPr>
                <a:spLocks/>
              </p:cNvSpPr>
              <p:nvPr/>
            </p:nvSpPr>
            <p:spPr bwMode="auto">
              <a:xfrm>
                <a:off x="3884" y="4576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8 w 123"/>
                  <a:gd name="T3" fmla="*/ 12 h 62"/>
                  <a:gd name="T4" fmla="*/ 0 w 123"/>
                  <a:gd name="T5" fmla="*/ 25 h 62"/>
                  <a:gd name="T6" fmla="*/ 8 w 123"/>
                  <a:gd name="T7" fmla="*/ 62 h 62"/>
                  <a:gd name="T8" fmla="*/ 66 w 123"/>
                  <a:gd name="T9" fmla="*/ 49 h 62"/>
                  <a:gd name="T10" fmla="*/ 123 w 123"/>
                  <a:gd name="T11" fmla="*/ 36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8" y="12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6" y="49"/>
                    </a:lnTo>
                    <a:lnTo>
                      <a:pt x="123" y="36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2500"/>
              <p:cNvSpPr>
                <a:spLocks/>
              </p:cNvSpPr>
              <p:nvPr/>
            </p:nvSpPr>
            <p:spPr bwMode="auto">
              <a:xfrm>
                <a:off x="3884" y="4576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8 w 123"/>
                  <a:gd name="T3" fmla="*/ 12 h 62"/>
                  <a:gd name="T4" fmla="*/ 0 w 123"/>
                  <a:gd name="T5" fmla="*/ 25 h 62"/>
                  <a:gd name="T6" fmla="*/ 8 w 123"/>
                  <a:gd name="T7" fmla="*/ 62 h 62"/>
                  <a:gd name="T8" fmla="*/ 66 w 123"/>
                  <a:gd name="T9" fmla="*/ 49 h 62"/>
                  <a:gd name="T10" fmla="*/ 123 w 123"/>
                  <a:gd name="T11" fmla="*/ 36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8" y="12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6" y="49"/>
                    </a:lnTo>
                    <a:lnTo>
                      <a:pt x="123" y="36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3" name="Freeform 2501"/>
              <p:cNvSpPr>
                <a:spLocks/>
              </p:cNvSpPr>
              <p:nvPr/>
            </p:nvSpPr>
            <p:spPr bwMode="auto">
              <a:xfrm>
                <a:off x="3886" y="4586"/>
                <a:ext cx="11" cy="3"/>
              </a:xfrm>
              <a:custGeom>
                <a:avLst/>
                <a:gdLst>
                  <a:gd name="T0" fmla="*/ 58 w 58"/>
                  <a:gd name="T1" fmla="*/ 0 h 16"/>
                  <a:gd name="T2" fmla="*/ 0 w 58"/>
                  <a:gd name="T3" fmla="*/ 13 h 16"/>
                  <a:gd name="T4" fmla="*/ 0 w 58"/>
                  <a:gd name="T5" fmla="*/ 16 h 16"/>
                  <a:gd name="T6" fmla="*/ 58 w 5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58" y="0"/>
                    </a:moveTo>
                    <a:lnTo>
                      <a:pt x="0" y="13"/>
                    </a:lnTo>
                    <a:lnTo>
                      <a:pt x="0" y="16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4" name="Line 2502"/>
              <p:cNvSpPr>
                <a:spLocks noChangeShapeType="1"/>
              </p:cNvSpPr>
              <p:nvPr/>
            </p:nvSpPr>
            <p:spPr bwMode="auto">
              <a:xfrm>
                <a:off x="3886" y="4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5" name="Freeform 2503"/>
              <p:cNvSpPr>
                <a:spLocks/>
              </p:cNvSpPr>
              <p:nvPr/>
            </p:nvSpPr>
            <p:spPr bwMode="auto">
              <a:xfrm>
                <a:off x="3886" y="4583"/>
                <a:ext cx="25" cy="14"/>
              </a:xfrm>
              <a:custGeom>
                <a:avLst/>
                <a:gdLst>
                  <a:gd name="T0" fmla="*/ 115 w 126"/>
                  <a:gd name="T1" fmla="*/ 0 h 69"/>
                  <a:gd name="T2" fmla="*/ 58 w 126"/>
                  <a:gd name="T3" fmla="*/ 16 h 69"/>
                  <a:gd name="T4" fmla="*/ 0 w 126"/>
                  <a:gd name="T5" fmla="*/ 32 h 69"/>
                  <a:gd name="T6" fmla="*/ 11 w 126"/>
                  <a:gd name="T7" fmla="*/ 69 h 69"/>
                  <a:gd name="T8" fmla="*/ 68 w 126"/>
                  <a:gd name="T9" fmla="*/ 53 h 69"/>
                  <a:gd name="T10" fmla="*/ 126 w 126"/>
                  <a:gd name="T11" fmla="*/ 37 h 69"/>
                  <a:gd name="T12" fmla="*/ 115 w 12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15" y="0"/>
                    </a:moveTo>
                    <a:lnTo>
                      <a:pt x="58" y="16"/>
                    </a:lnTo>
                    <a:lnTo>
                      <a:pt x="0" y="32"/>
                    </a:lnTo>
                    <a:lnTo>
                      <a:pt x="11" y="69"/>
                    </a:lnTo>
                    <a:lnTo>
                      <a:pt x="68" y="53"/>
                    </a:lnTo>
                    <a:lnTo>
                      <a:pt x="126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6" name="Freeform 2504"/>
              <p:cNvSpPr>
                <a:spLocks/>
              </p:cNvSpPr>
              <p:nvPr/>
            </p:nvSpPr>
            <p:spPr bwMode="auto">
              <a:xfrm>
                <a:off x="3886" y="4583"/>
                <a:ext cx="25" cy="14"/>
              </a:xfrm>
              <a:custGeom>
                <a:avLst/>
                <a:gdLst>
                  <a:gd name="T0" fmla="*/ 115 w 126"/>
                  <a:gd name="T1" fmla="*/ 0 h 69"/>
                  <a:gd name="T2" fmla="*/ 58 w 126"/>
                  <a:gd name="T3" fmla="*/ 16 h 69"/>
                  <a:gd name="T4" fmla="*/ 0 w 126"/>
                  <a:gd name="T5" fmla="*/ 32 h 69"/>
                  <a:gd name="T6" fmla="*/ 11 w 126"/>
                  <a:gd name="T7" fmla="*/ 69 h 69"/>
                  <a:gd name="T8" fmla="*/ 68 w 126"/>
                  <a:gd name="T9" fmla="*/ 53 h 69"/>
                  <a:gd name="T10" fmla="*/ 126 w 126"/>
                  <a:gd name="T11" fmla="*/ 37 h 69"/>
                  <a:gd name="T12" fmla="*/ 115 w 12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15" y="0"/>
                    </a:moveTo>
                    <a:lnTo>
                      <a:pt x="58" y="16"/>
                    </a:lnTo>
                    <a:lnTo>
                      <a:pt x="0" y="32"/>
                    </a:lnTo>
                    <a:lnTo>
                      <a:pt x="11" y="69"/>
                    </a:lnTo>
                    <a:lnTo>
                      <a:pt x="68" y="53"/>
                    </a:lnTo>
                    <a:lnTo>
                      <a:pt x="126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7" name="Freeform 2505"/>
              <p:cNvSpPr>
                <a:spLocks/>
              </p:cNvSpPr>
              <p:nvPr/>
            </p:nvSpPr>
            <p:spPr bwMode="auto">
              <a:xfrm>
                <a:off x="3888" y="4593"/>
                <a:ext cx="11" cy="4"/>
              </a:xfrm>
              <a:custGeom>
                <a:avLst/>
                <a:gdLst>
                  <a:gd name="T0" fmla="*/ 57 w 57"/>
                  <a:gd name="T1" fmla="*/ 0 h 18"/>
                  <a:gd name="T2" fmla="*/ 0 w 57"/>
                  <a:gd name="T3" fmla="*/ 16 h 18"/>
                  <a:gd name="T4" fmla="*/ 1 w 57"/>
                  <a:gd name="T5" fmla="*/ 18 h 18"/>
                  <a:gd name="T6" fmla="*/ 57 w 5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57" y="0"/>
                    </a:moveTo>
                    <a:lnTo>
                      <a:pt x="0" y="16"/>
                    </a:lnTo>
                    <a:lnTo>
                      <a:pt x="1" y="18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8" name="Line 2506"/>
              <p:cNvSpPr>
                <a:spLocks noChangeShapeType="1"/>
              </p:cNvSpPr>
              <p:nvPr/>
            </p:nvSpPr>
            <p:spPr bwMode="auto">
              <a:xfrm>
                <a:off x="3888" y="4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9" name="Freeform 2507"/>
              <p:cNvSpPr>
                <a:spLocks/>
              </p:cNvSpPr>
              <p:nvPr/>
            </p:nvSpPr>
            <p:spPr bwMode="auto">
              <a:xfrm>
                <a:off x="3888" y="4590"/>
                <a:ext cx="25" cy="14"/>
              </a:xfrm>
              <a:custGeom>
                <a:avLst/>
                <a:gdLst>
                  <a:gd name="T0" fmla="*/ 112 w 124"/>
                  <a:gd name="T1" fmla="*/ 0 h 73"/>
                  <a:gd name="T2" fmla="*/ 56 w 124"/>
                  <a:gd name="T3" fmla="*/ 19 h 73"/>
                  <a:gd name="T4" fmla="*/ 0 w 124"/>
                  <a:gd name="T5" fmla="*/ 37 h 73"/>
                  <a:gd name="T6" fmla="*/ 11 w 124"/>
                  <a:gd name="T7" fmla="*/ 73 h 73"/>
                  <a:gd name="T8" fmla="*/ 68 w 124"/>
                  <a:gd name="T9" fmla="*/ 54 h 73"/>
                  <a:gd name="T10" fmla="*/ 124 w 124"/>
                  <a:gd name="T11" fmla="*/ 36 h 73"/>
                  <a:gd name="T12" fmla="*/ 112 w 124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12" y="0"/>
                    </a:moveTo>
                    <a:lnTo>
                      <a:pt x="56" y="19"/>
                    </a:lnTo>
                    <a:lnTo>
                      <a:pt x="0" y="37"/>
                    </a:lnTo>
                    <a:lnTo>
                      <a:pt x="11" y="73"/>
                    </a:ln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2508"/>
              <p:cNvSpPr>
                <a:spLocks/>
              </p:cNvSpPr>
              <p:nvPr/>
            </p:nvSpPr>
            <p:spPr bwMode="auto">
              <a:xfrm>
                <a:off x="3888" y="4590"/>
                <a:ext cx="25" cy="14"/>
              </a:xfrm>
              <a:custGeom>
                <a:avLst/>
                <a:gdLst>
                  <a:gd name="T0" fmla="*/ 112 w 124"/>
                  <a:gd name="T1" fmla="*/ 0 h 73"/>
                  <a:gd name="T2" fmla="*/ 56 w 124"/>
                  <a:gd name="T3" fmla="*/ 19 h 73"/>
                  <a:gd name="T4" fmla="*/ 0 w 124"/>
                  <a:gd name="T5" fmla="*/ 37 h 73"/>
                  <a:gd name="T6" fmla="*/ 11 w 124"/>
                  <a:gd name="T7" fmla="*/ 73 h 73"/>
                  <a:gd name="T8" fmla="*/ 68 w 124"/>
                  <a:gd name="T9" fmla="*/ 54 h 73"/>
                  <a:gd name="T10" fmla="*/ 124 w 124"/>
                  <a:gd name="T11" fmla="*/ 36 h 73"/>
                  <a:gd name="T12" fmla="*/ 112 w 124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112" y="0"/>
                    </a:moveTo>
                    <a:lnTo>
                      <a:pt x="56" y="19"/>
                    </a:lnTo>
                    <a:lnTo>
                      <a:pt x="0" y="37"/>
                    </a:lnTo>
                    <a:lnTo>
                      <a:pt x="11" y="73"/>
                    </a:ln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2509"/>
              <p:cNvSpPr>
                <a:spLocks/>
              </p:cNvSpPr>
              <p:nvPr/>
            </p:nvSpPr>
            <p:spPr bwMode="auto">
              <a:xfrm>
                <a:off x="3890" y="4600"/>
                <a:ext cx="12" cy="5"/>
              </a:xfrm>
              <a:custGeom>
                <a:avLst/>
                <a:gdLst>
                  <a:gd name="T0" fmla="*/ 57 w 57"/>
                  <a:gd name="T1" fmla="*/ 0 h 22"/>
                  <a:gd name="T2" fmla="*/ 0 w 57"/>
                  <a:gd name="T3" fmla="*/ 19 h 22"/>
                  <a:gd name="T4" fmla="*/ 1 w 57"/>
                  <a:gd name="T5" fmla="*/ 22 h 22"/>
                  <a:gd name="T6" fmla="*/ 57 w 5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57" y="0"/>
                    </a:moveTo>
                    <a:lnTo>
                      <a:pt x="0" y="19"/>
                    </a:lnTo>
                    <a:lnTo>
                      <a:pt x="1" y="2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Line 2510"/>
              <p:cNvSpPr>
                <a:spLocks noChangeShapeType="1"/>
              </p:cNvSpPr>
              <p:nvPr/>
            </p:nvSpPr>
            <p:spPr bwMode="auto">
              <a:xfrm>
                <a:off x="3890" y="4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2511"/>
              <p:cNvSpPr>
                <a:spLocks/>
              </p:cNvSpPr>
              <p:nvPr/>
            </p:nvSpPr>
            <p:spPr bwMode="auto">
              <a:xfrm>
                <a:off x="3890" y="4596"/>
                <a:ext cx="25" cy="16"/>
              </a:xfrm>
              <a:custGeom>
                <a:avLst/>
                <a:gdLst>
                  <a:gd name="T0" fmla="*/ 111 w 125"/>
                  <a:gd name="T1" fmla="*/ 0 h 79"/>
                  <a:gd name="T2" fmla="*/ 56 w 125"/>
                  <a:gd name="T3" fmla="*/ 21 h 79"/>
                  <a:gd name="T4" fmla="*/ 0 w 125"/>
                  <a:gd name="T5" fmla="*/ 43 h 79"/>
                  <a:gd name="T6" fmla="*/ 14 w 125"/>
                  <a:gd name="T7" fmla="*/ 79 h 79"/>
                  <a:gd name="T8" fmla="*/ 69 w 125"/>
                  <a:gd name="T9" fmla="*/ 57 h 79"/>
                  <a:gd name="T10" fmla="*/ 125 w 125"/>
                  <a:gd name="T11" fmla="*/ 35 h 79"/>
                  <a:gd name="T12" fmla="*/ 111 w 12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11" y="0"/>
                    </a:moveTo>
                    <a:lnTo>
                      <a:pt x="56" y="21"/>
                    </a:lnTo>
                    <a:lnTo>
                      <a:pt x="0" y="43"/>
                    </a:lnTo>
                    <a:lnTo>
                      <a:pt x="14" y="79"/>
                    </a:lnTo>
                    <a:lnTo>
                      <a:pt x="69" y="57"/>
                    </a:lnTo>
                    <a:lnTo>
                      <a:pt x="125" y="3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2512"/>
              <p:cNvSpPr>
                <a:spLocks/>
              </p:cNvSpPr>
              <p:nvPr/>
            </p:nvSpPr>
            <p:spPr bwMode="auto">
              <a:xfrm>
                <a:off x="3890" y="4596"/>
                <a:ext cx="25" cy="16"/>
              </a:xfrm>
              <a:custGeom>
                <a:avLst/>
                <a:gdLst>
                  <a:gd name="T0" fmla="*/ 111 w 125"/>
                  <a:gd name="T1" fmla="*/ 0 h 79"/>
                  <a:gd name="T2" fmla="*/ 56 w 125"/>
                  <a:gd name="T3" fmla="*/ 21 h 79"/>
                  <a:gd name="T4" fmla="*/ 0 w 125"/>
                  <a:gd name="T5" fmla="*/ 43 h 79"/>
                  <a:gd name="T6" fmla="*/ 14 w 125"/>
                  <a:gd name="T7" fmla="*/ 79 h 79"/>
                  <a:gd name="T8" fmla="*/ 69 w 125"/>
                  <a:gd name="T9" fmla="*/ 57 h 79"/>
                  <a:gd name="T10" fmla="*/ 125 w 125"/>
                  <a:gd name="T11" fmla="*/ 35 h 79"/>
                  <a:gd name="T12" fmla="*/ 111 w 12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11" y="0"/>
                    </a:moveTo>
                    <a:lnTo>
                      <a:pt x="56" y="21"/>
                    </a:lnTo>
                    <a:lnTo>
                      <a:pt x="0" y="43"/>
                    </a:lnTo>
                    <a:lnTo>
                      <a:pt x="14" y="79"/>
                    </a:lnTo>
                    <a:lnTo>
                      <a:pt x="69" y="57"/>
                    </a:lnTo>
                    <a:lnTo>
                      <a:pt x="125" y="35"/>
                    </a:lnTo>
                    <a:lnTo>
                      <a:pt x="1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5" name="Freeform 2513"/>
              <p:cNvSpPr>
                <a:spLocks/>
              </p:cNvSpPr>
              <p:nvPr/>
            </p:nvSpPr>
            <p:spPr bwMode="auto">
              <a:xfrm>
                <a:off x="3893" y="4608"/>
                <a:ext cx="11" cy="4"/>
              </a:xfrm>
              <a:custGeom>
                <a:avLst/>
                <a:gdLst>
                  <a:gd name="T0" fmla="*/ 55 w 55"/>
                  <a:gd name="T1" fmla="*/ 0 h 23"/>
                  <a:gd name="T2" fmla="*/ 0 w 55"/>
                  <a:gd name="T3" fmla="*/ 22 h 23"/>
                  <a:gd name="T4" fmla="*/ 1 w 55"/>
                  <a:gd name="T5" fmla="*/ 23 h 23"/>
                  <a:gd name="T6" fmla="*/ 55 w 5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55" y="0"/>
                    </a:moveTo>
                    <a:lnTo>
                      <a:pt x="0" y="22"/>
                    </a:lnTo>
                    <a:lnTo>
                      <a:pt x="1" y="23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Line 2514"/>
              <p:cNvSpPr>
                <a:spLocks noChangeShapeType="1"/>
              </p:cNvSpPr>
              <p:nvPr/>
            </p:nvSpPr>
            <p:spPr bwMode="auto">
              <a:xfrm>
                <a:off x="3893" y="46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2515"/>
              <p:cNvSpPr>
                <a:spLocks/>
              </p:cNvSpPr>
              <p:nvPr/>
            </p:nvSpPr>
            <p:spPr bwMode="auto">
              <a:xfrm>
                <a:off x="3893" y="4603"/>
                <a:ext cx="25" cy="16"/>
              </a:xfrm>
              <a:custGeom>
                <a:avLst/>
                <a:gdLst>
                  <a:gd name="T0" fmla="*/ 108 w 123"/>
                  <a:gd name="T1" fmla="*/ 0 h 81"/>
                  <a:gd name="T2" fmla="*/ 54 w 123"/>
                  <a:gd name="T3" fmla="*/ 23 h 81"/>
                  <a:gd name="T4" fmla="*/ 0 w 123"/>
                  <a:gd name="T5" fmla="*/ 46 h 81"/>
                  <a:gd name="T6" fmla="*/ 15 w 123"/>
                  <a:gd name="T7" fmla="*/ 81 h 81"/>
                  <a:gd name="T8" fmla="*/ 69 w 123"/>
                  <a:gd name="T9" fmla="*/ 58 h 81"/>
                  <a:gd name="T10" fmla="*/ 123 w 123"/>
                  <a:gd name="T11" fmla="*/ 35 h 81"/>
                  <a:gd name="T12" fmla="*/ 108 w 123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15" y="81"/>
                    </a:lnTo>
                    <a:lnTo>
                      <a:pt x="69" y="58"/>
                    </a:lnTo>
                    <a:lnTo>
                      <a:pt x="123" y="35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2516"/>
              <p:cNvSpPr>
                <a:spLocks/>
              </p:cNvSpPr>
              <p:nvPr/>
            </p:nvSpPr>
            <p:spPr bwMode="auto">
              <a:xfrm>
                <a:off x="3893" y="4603"/>
                <a:ext cx="25" cy="16"/>
              </a:xfrm>
              <a:custGeom>
                <a:avLst/>
                <a:gdLst>
                  <a:gd name="T0" fmla="*/ 108 w 123"/>
                  <a:gd name="T1" fmla="*/ 0 h 81"/>
                  <a:gd name="T2" fmla="*/ 54 w 123"/>
                  <a:gd name="T3" fmla="*/ 23 h 81"/>
                  <a:gd name="T4" fmla="*/ 0 w 123"/>
                  <a:gd name="T5" fmla="*/ 46 h 81"/>
                  <a:gd name="T6" fmla="*/ 15 w 123"/>
                  <a:gd name="T7" fmla="*/ 81 h 81"/>
                  <a:gd name="T8" fmla="*/ 69 w 123"/>
                  <a:gd name="T9" fmla="*/ 58 h 81"/>
                  <a:gd name="T10" fmla="*/ 123 w 123"/>
                  <a:gd name="T11" fmla="*/ 35 h 81"/>
                  <a:gd name="T12" fmla="*/ 108 w 123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15" y="81"/>
                    </a:lnTo>
                    <a:lnTo>
                      <a:pt x="69" y="58"/>
                    </a:lnTo>
                    <a:lnTo>
                      <a:pt x="123" y="35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2517"/>
              <p:cNvSpPr>
                <a:spLocks/>
              </p:cNvSpPr>
              <p:nvPr/>
            </p:nvSpPr>
            <p:spPr bwMode="auto">
              <a:xfrm>
                <a:off x="3896" y="4615"/>
                <a:ext cx="11" cy="5"/>
              </a:xfrm>
              <a:custGeom>
                <a:avLst/>
                <a:gdLst>
                  <a:gd name="T0" fmla="*/ 54 w 54"/>
                  <a:gd name="T1" fmla="*/ 0 h 27"/>
                  <a:gd name="T2" fmla="*/ 0 w 54"/>
                  <a:gd name="T3" fmla="*/ 23 h 27"/>
                  <a:gd name="T4" fmla="*/ 1 w 54"/>
                  <a:gd name="T5" fmla="*/ 27 h 27"/>
                  <a:gd name="T6" fmla="*/ 54 w 5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7">
                    <a:moveTo>
                      <a:pt x="54" y="0"/>
                    </a:moveTo>
                    <a:lnTo>
                      <a:pt x="0" y="23"/>
                    </a:lnTo>
                    <a:lnTo>
                      <a:pt x="1" y="27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Line 2518"/>
              <p:cNvSpPr>
                <a:spLocks noChangeShapeType="1"/>
              </p:cNvSpPr>
              <p:nvPr/>
            </p:nvSpPr>
            <p:spPr bwMode="auto">
              <a:xfrm>
                <a:off x="3896" y="46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1" name="Freeform 2519"/>
              <p:cNvSpPr>
                <a:spLocks/>
              </p:cNvSpPr>
              <p:nvPr/>
            </p:nvSpPr>
            <p:spPr bwMode="auto">
              <a:xfrm>
                <a:off x="3897" y="4609"/>
                <a:ext cx="24" cy="18"/>
              </a:xfrm>
              <a:custGeom>
                <a:avLst/>
                <a:gdLst>
                  <a:gd name="T0" fmla="*/ 106 w 123"/>
                  <a:gd name="T1" fmla="*/ 0 h 89"/>
                  <a:gd name="T2" fmla="*/ 53 w 123"/>
                  <a:gd name="T3" fmla="*/ 28 h 89"/>
                  <a:gd name="T4" fmla="*/ 0 w 123"/>
                  <a:gd name="T5" fmla="*/ 55 h 89"/>
                  <a:gd name="T6" fmla="*/ 18 w 123"/>
                  <a:gd name="T7" fmla="*/ 89 h 89"/>
                  <a:gd name="T8" fmla="*/ 71 w 123"/>
                  <a:gd name="T9" fmla="*/ 61 h 89"/>
                  <a:gd name="T10" fmla="*/ 123 w 123"/>
                  <a:gd name="T11" fmla="*/ 33 h 89"/>
                  <a:gd name="T12" fmla="*/ 106 w 123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5"/>
                    </a:lnTo>
                    <a:lnTo>
                      <a:pt x="18" y="89"/>
                    </a:lnTo>
                    <a:lnTo>
                      <a:pt x="71" y="61"/>
                    </a:lnTo>
                    <a:lnTo>
                      <a:pt x="123" y="33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Freeform 2520"/>
              <p:cNvSpPr>
                <a:spLocks/>
              </p:cNvSpPr>
              <p:nvPr/>
            </p:nvSpPr>
            <p:spPr bwMode="auto">
              <a:xfrm>
                <a:off x="3897" y="4609"/>
                <a:ext cx="24" cy="18"/>
              </a:xfrm>
              <a:custGeom>
                <a:avLst/>
                <a:gdLst>
                  <a:gd name="T0" fmla="*/ 106 w 123"/>
                  <a:gd name="T1" fmla="*/ 0 h 89"/>
                  <a:gd name="T2" fmla="*/ 53 w 123"/>
                  <a:gd name="T3" fmla="*/ 28 h 89"/>
                  <a:gd name="T4" fmla="*/ 0 w 123"/>
                  <a:gd name="T5" fmla="*/ 55 h 89"/>
                  <a:gd name="T6" fmla="*/ 18 w 123"/>
                  <a:gd name="T7" fmla="*/ 89 h 89"/>
                  <a:gd name="T8" fmla="*/ 71 w 123"/>
                  <a:gd name="T9" fmla="*/ 61 h 89"/>
                  <a:gd name="T10" fmla="*/ 123 w 123"/>
                  <a:gd name="T11" fmla="*/ 33 h 89"/>
                  <a:gd name="T12" fmla="*/ 106 w 123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5"/>
                    </a:lnTo>
                    <a:lnTo>
                      <a:pt x="18" y="89"/>
                    </a:lnTo>
                    <a:lnTo>
                      <a:pt x="71" y="61"/>
                    </a:lnTo>
                    <a:lnTo>
                      <a:pt x="123" y="33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3" name="Freeform 2521"/>
              <p:cNvSpPr>
                <a:spLocks/>
              </p:cNvSpPr>
              <p:nvPr/>
            </p:nvSpPr>
            <p:spPr bwMode="auto">
              <a:xfrm>
                <a:off x="3900" y="4621"/>
                <a:ext cx="11" cy="6"/>
              </a:xfrm>
              <a:custGeom>
                <a:avLst/>
                <a:gdLst>
                  <a:gd name="T0" fmla="*/ 53 w 53"/>
                  <a:gd name="T1" fmla="*/ 0 h 29"/>
                  <a:gd name="T2" fmla="*/ 0 w 53"/>
                  <a:gd name="T3" fmla="*/ 28 h 29"/>
                  <a:gd name="T4" fmla="*/ 1 w 53"/>
                  <a:gd name="T5" fmla="*/ 29 h 29"/>
                  <a:gd name="T6" fmla="*/ 53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0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Line 2522"/>
              <p:cNvSpPr>
                <a:spLocks noChangeShapeType="1"/>
              </p:cNvSpPr>
              <p:nvPr/>
            </p:nvSpPr>
            <p:spPr bwMode="auto">
              <a:xfrm>
                <a:off x="3900" y="46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Freeform 2523"/>
              <p:cNvSpPr>
                <a:spLocks/>
              </p:cNvSpPr>
              <p:nvPr/>
            </p:nvSpPr>
            <p:spPr bwMode="auto">
              <a:xfrm>
                <a:off x="3900" y="4615"/>
                <a:ext cx="25" cy="19"/>
              </a:xfrm>
              <a:custGeom>
                <a:avLst/>
                <a:gdLst>
                  <a:gd name="T0" fmla="*/ 103 w 122"/>
                  <a:gd name="T1" fmla="*/ 0 h 91"/>
                  <a:gd name="T2" fmla="*/ 52 w 122"/>
                  <a:gd name="T3" fmla="*/ 29 h 91"/>
                  <a:gd name="T4" fmla="*/ 0 w 122"/>
                  <a:gd name="T5" fmla="*/ 58 h 91"/>
                  <a:gd name="T6" fmla="*/ 18 w 122"/>
                  <a:gd name="T7" fmla="*/ 91 h 91"/>
                  <a:gd name="T8" fmla="*/ 70 w 122"/>
                  <a:gd name="T9" fmla="*/ 62 h 91"/>
                  <a:gd name="T10" fmla="*/ 122 w 122"/>
                  <a:gd name="T11" fmla="*/ 34 h 91"/>
                  <a:gd name="T12" fmla="*/ 103 w 122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03" y="0"/>
                    </a:moveTo>
                    <a:lnTo>
                      <a:pt x="52" y="29"/>
                    </a:lnTo>
                    <a:lnTo>
                      <a:pt x="0" y="58"/>
                    </a:lnTo>
                    <a:lnTo>
                      <a:pt x="18" y="91"/>
                    </a:lnTo>
                    <a:lnTo>
                      <a:pt x="70" y="62"/>
                    </a:lnTo>
                    <a:lnTo>
                      <a:pt x="122" y="34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6" name="Freeform 2524"/>
              <p:cNvSpPr>
                <a:spLocks/>
              </p:cNvSpPr>
              <p:nvPr/>
            </p:nvSpPr>
            <p:spPr bwMode="auto">
              <a:xfrm>
                <a:off x="3900" y="4615"/>
                <a:ext cx="25" cy="19"/>
              </a:xfrm>
              <a:custGeom>
                <a:avLst/>
                <a:gdLst>
                  <a:gd name="T0" fmla="*/ 103 w 122"/>
                  <a:gd name="T1" fmla="*/ 0 h 91"/>
                  <a:gd name="T2" fmla="*/ 52 w 122"/>
                  <a:gd name="T3" fmla="*/ 29 h 91"/>
                  <a:gd name="T4" fmla="*/ 0 w 122"/>
                  <a:gd name="T5" fmla="*/ 58 h 91"/>
                  <a:gd name="T6" fmla="*/ 18 w 122"/>
                  <a:gd name="T7" fmla="*/ 91 h 91"/>
                  <a:gd name="T8" fmla="*/ 70 w 122"/>
                  <a:gd name="T9" fmla="*/ 62 h 91"/>
                  <a:gd name="T10" fmla="*/ 122 w 122"/>
                  <a:gd name="T11" fmla="*/ 34 h 91"/>
                  <a:gd name="T12" fmla="*/ 103 w 122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03" y="0"/>
                    </a:moveTo>
                    <a:lnTo>
                      <a:pt x="52" y="29"/>
                    </a:lnTo>
                    <a:lnTo>
                      <a:pt x="0" y="58"/>
                    </a:lnTo>
                    <a:lnTo>
                      <a:pt x="18" y="91"/>
                    </a:lnTo>
                    <a:lnTo>
                      <a:pt x="70" y="62"/>
                    </a:lnTo>
                    <a:lnTo>
                      <a:pt x="122" y="34"/>
                    </a:lnTo>
                    <a:lnTo>
                      <a:pt x="10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7" name="Freeform 2525"/>
              <p:cNvSpPr>
                <a:spLocks/>
              </p:cNvSpPr>
              <p:nvPr/>
            </p:nvSpPr>
            <p:spPr bwMode="auto">
              <a:xfrm>
                <a:off x="3904" y="4628"/>
                <a:ext cx="10" cy="6"/>
              </a:xfrm>
              <a:custGeom>
                <a:avLst/>
                <a:gdLst>
                  <a:gd name="T0" fmla="*/ 52 w 52"/>
                  <a:gd name="T1" fmla="*/ 0 h 32"/>
                  <a:gd name="T2" fmla="*/ 0 w 52"/>
                  <a:gd name="T3" fmla="*/ 29 h 32"/>
                  <a:gd name="T4" fmla="*/ 3 w 52"/>
                  <a:gd name="T5" fmla="*/ 32 h 32"/>
                  <a:gd name="T6" fmla="*/ 52 w 5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2">
                    <a:moveTo>
                      <a:pt x="52" y="0"/>
                    </a:moveTo>
                    <a:lnTo>
                      <a:pt x="0" y="29"/>
                    </a:lnTo>
                    <a:lnTo>
                      <a:pt x="3" y="3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8" name="Line 2526"/>
              <p:cNvSpPr>
                <a:spLocks noChangeShapeType="1"/>
              </p:cNvSpPr>
              <p:nvPr/>
            </p:nvSpPr>
            <p:spPr bwMode="auto">
              <a:xfrm>
                <a:off x="3904" y="4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9" name="Freeform 2527"/>
              <p:cNvSpPr>
                <a:spLocks/>
              </p:cNvSpPr>
              <p:nvPr/>
            </p:nvSpPr>
            <p:spPr bwMode="auto">
              <a:xfrm>
                <a:off x="3905" y="4621"/>
                <a:ext cx="23" cy="20"/>
              </a:xfrm>
              <a:custGeom>
                <a:avLst/>
                <a:gdLst>
                  <a:gd name="T0" fmla="*/ 98 w 119"/>
                  <a:gd name="T1" fmla="*/ 0 h 97"/>
                  <a:gd name="T2" fmla="*/ 49 w 119"/>
                  <a:gd name="T3" fmla="*/ 32 h 97"/>
                  <a:gd name="T4" fmla="*/ 0 w 119"/>
                  <a:gd name="T5" fmla="*/ 64 h 97"/>
                  <a:gd name="T6" fmla="*/ 20 w 119"/>
                  <a:gd name="T7" fmla="*/ 97 h 97"/>
                  <a:gd name="T8" fmla="*/ 70 w 119"/>
                  <a:gd name="T9" fmla="*/ 64 h 97"/>
                  <a:gd name="T10" fmla="*/ 119 w 119"/>
                  <a:gd name="T11" fmla="*/ 32 h 97"/>
                  <a:gd name="T12" fmla="*/ 98 w 119"/>
                  <a:gd name="T1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98" y="0"/>
                    </a:moveTo>
                    <a:lnTo>
                      <a:pt x="49" y="32"/>
                    </a:lnTo>
                    <a:lnTo>
                      <a:pt x="0" y="64"/>
                    </a:lnTo>
                    <a:lnTo>
                      <a:pt x="20" y="97"/>
                    </a:ln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0" name="Freeform 2528"/>
              <p:cNvSpPr>
                <a:spLocks/>
              </p:cNvSpPr>
              <p:nvPr/>
            </p:nvSpPr>
            <p:spPr bwMode="auto">
              <a:xfrm>
                <a:off x="3905" y="4621"/>
                <a:ext cx="23" cy="20"/>
              </a:xfrm>
              <a:custGeom>
                <a:avLst/>
                <a:gdLst>
                  <a:gd name="T0" fmla="*/ 98 w 119"/>
                  <a:gd name="T1" fmla="*/ 0 h 97"/>
                  <a:gd name="T2" fmla="*/ 49 w 119"/>
                  <a:gd name="T3" fmla="*/ 32 h 97"/>
                  <a:gd name="T4" fmla="*/ 0 w 119"/>
                  <a:gd name="T5" fmla="*/ 64 h 97"/>
                  <a:gd name="T6" fmla="*/ 20 w 119"/>
                  <a:gd name="T7" fmla="*/ 97 h 97"/>
                  <a:gd name="T8" fmla="*/ 70 w 119"/>
                  <a:gd name="T9" fmla="*/ 64 h 97"/>
                  <a:gd name="T10" fmla="*/ 119 w 119"/>
                  <a:gd name="T11" fmla="*/ 32 h 97"/>
                  <a:gd name="T12" fmla="*/ 98 w 119"/>
                  <a:gd name="T1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98" y="0"/>
                    </a:moveTo>
                    <a:lnTo>
                      <a:pt x="49" y="32"/>
                    </a:lnTo>
                    <a:lnTo>
                      <a:pt x="0" y="64"/>
                    </a:lnTo>
                    <a:lnTo>
                      <a:pt x="20" y="97"/>
                    </a:ln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1" name="Freeform 2529"/>
              <p:cNvSpPr>
                <a:spLocks/>
              </p:cNvSpPr>
              <p:nvPr/>
            </p:nvSpPr>
            <p:spPr bwMode="auto">
              <a:xfrm>
                <a:off x="3909" y="4634"/>
                <a:ext cx="10" cy="7"/>
              </a:xfrm>
              <a:custGeom>
                <a:avLst/>
                <a:gdLst>
                  <a:gd name="T0" fmla="*/ 50 w 50"/>
                  <a:gd name="T1" fmla="*/ 0 h 35"/>
                  <a:gd name="T2" fmla="*/ 0 w 50"/>
                  <a:gd name="T3" fmla="*/ 33 h 35"/>
                  <a:gd name="T4" fmla="*/ 1 w 50"/>
                  <a:gd name="T5" fmla="*/ 35 h 35"/>
                  <a:gd name="T6" fmla="*/ 50 w 50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0" y="33"/>
                    </a:lnTo>
                    <a:lnTo>
                      <a:pt x="1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2" name="Line 2530"/>
              <p:cNvSpPr>
                <a:spLocks noChangeShapeType="1"/>
              </p:cNvSpPr>
              <p:nvPr/>
            </p:nvSpPr>
            <p:spPr bwMode="auto">
              <a:xfrm>
                <a:off x="3909" y="4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3" name="Freeform 2531"/>
              <p:cNvSpPr>
                <a:spLocks/>
              </p:cNvSpPr>
              <p:nvPr/>
            </p:nvSpPr>
            <p:spPr bwMode="auto">
              <a:xfrm>
                <a:off x="3909" y="4627"/>
                <a:ext cx="24" cy="20"/>
              </a:xfrm>
              <a:custGeom>
                <a:avLst/>
                <a:gdLst>
                  <a:gd name="T0" fmla="*/ 97 w 119"/>
                  <a:gd name="T1" fmla="*/ 0 h 99"/>
                  <a:gd name="T2" fmla="*/ 49 w 119"/>
                  <a:gd name="T3" fmla="*/ 34 h 99"/>
                  <a:gd name="T4" fmla="*/ 0 w 119"/>
                  <a:gd name="T5" fmla="*/ 69 h 99"/>
                  <a:gd name="T6" fmla="*/ 22 w 119"/>
                  <a:gd name="T7" fmla="*/ 99 h 99"/>
                  <a:gd name="T8" fmla="*/ 70 w 119"/>
                  <a:gd name="T9" fmla="*/ 64 h 99"/>
                  <a:gd name="T10" fmla="*/ 119 w 119"/>
                  <a:gd name="T11" fmla="*/ 30 h 99"/>
                  <a:gd name="T12" fmla="*/ 97 w 119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9">
                    <a:moveTo>
                      <a:pt x="97" y="0"/>
                    </a:moveTo>
                    <a:lnTo>
                      <a:pt x="49" y="34"/>
                    </a:lnTo>
                    <a:lnTo>
                      <a:pt x="0" y="69"/>
                    </a:lnTo>
                    <a:lnTo>
                      <a:pt x="22" y="99"/>
                    </a:lnTo>
                    <a:lnTo>
                      <a:pt x="70" y="64"/>
                    </a:lnTo>
                    <a:lnTo>
                      <a:pt x="119" y="3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4" name="Freeform 2532"/>
              <p:cNvSpPr>
                <a:spLocks/>
              </p:cNvSpPr>
              <p:nvPr/>
            </p:nvSpPr>
            <p:spPr bwMode="auto">
              <a:xfrm>
                <a:off x="3909" y="4627"/>
                <a:ext cx="24" cy="20"/>
              </a:xfrm>
              <a:custGeom>
                <a:avLst/>
                <a:gdLst>
                  <a:gd name="T0" fmla="*/ 97 w 119"/>
                  <a:gd name="T1" fmla="*/ 0 h 99"/>
                  <a:gd name="T2" fmla="*/ 49 w 119"/>
                  <a:gd name="T3" fmla="*/ 34 h 99"/>
                  <a:gd name="T4" fmla="*/ 0 w 119"/>
                  <a:gd name="T5" fmla="*/ 69 h 99"/>
                  <a:gd name="T6" fmla="*/ 22 w 119"/>
                  <a:gd name="T7" fmla="*/ 99 h 99"/>
                  <a:gd name="T8" fmla="*/ 70 w 119"/>
                  <a:gd name="T9" fmla="*/ 64 h 99"/>
                  <a:gd name="T10" fmla="*/ 119 w 119"/>
                  <a:gd name="T11" fmla="*/ 30 h 99"/>
                  <a:gd name="T12" fmla="*/ 97 w 119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9">
                    <a:moveTo>
                      <a:pt x="97" y="0"/>
                    </a:moveTo>
                    <a:lnTo>
                      <a:pt x="49" y="34"/>
                    </a:lnTo>
                    <a:lnTo>
                      <a:pt x="0" y="69"/>
                    </a:lnTo>
                    <a:lnTo>
                      <a:pt x="22" y="99"/>
                    </a:lnTo>
                    <a:lnTo>
                      <a:pt x="70" y="64"/>
                    </a:lnTo>
                    <a:lnTo>
                      <a:pt x="119" y="30"/>
                    </a:lnTo>
                    <a:lnTo>
                      <a:pt x="9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5" name="Freeform 2533"/>
              <p:cNvSpPr>
                <a:spLocks/>
              </p:cNvSpPr>
              <p:nvPr/>
            </p:nvSpPr>
            <p:spPr bwMode="auto">
              <a:xfrm>
                <a:off x="3913" y="4640"/>
                <a:ext cx="10" cy="7"/>
              </a:xfrm>
              <a:custGeom>
                <a:avLst/>
                <a:gdLst>
                  <a:gd name="T0" fmla="*/ 48 w 48"/>
                  <a:gd name="T1" fmla="*/ 0 h 36"/>
                  <a:gd name="T2" fmla="*/ 0 w 48"/>
                  <a:gd name="T3" fmla="*/ 35 h 36"/>
                  <a:gd name="T4" fmla="*/ 1 w 48"/>
                  <a:gd name="T5" fmla="*/ 36 h 36"/>
                  <a:gd name="T6" fmla="*/ 48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0" y="35"/>
                    </a:lnTo>
                    <a:lnTo>
                      <a:pt x="1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Line 2534"/>
              <p:cNvSpPr>
                <a:spLocks noChangeShapeType="1"/>
              </p:cNvSpPr>
              <p:nvPr/>
            </p:nvSpPr>
            <p:spPr bwMode="auto">
              <a:xfrm>
                <a:off x="3913" y="4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Freeform 2535"/>
              <p:cNvSpPr>
                <a:spLocks/>
              </p:cNvSpPr>
              <p:nvPr/>
            </p:nvSpPr>
            <p:spPr bwMode="auto">
              <a:xfrm>
                <a:off x="3913" y="4633"/>
                <a:ext cx="24" cy="20"/>
              </a:xfrm>
              <a:custGeom>
                <a:avLst/>
                <a:gdLst>
                  <a:gd name="T0" fmla="*/ 95 w 118"/>
                  <a:gd name="T1" fmla="*/ 0 h 101"/>
                  <a:gd name="T2" fmla="*/ 47 w 118"/>
                  <a:gd name="T3" fmla="*/ 35 h 101"/>
                  <a:gd name="T4" fmla="*/ 0 w 118"/>
                  <a:gd name="T5" fmla="*/ 71 h 101"/>
                  <a:gd name="T6" fmla="*/ 23 w 118"/>
                  <a:gd name="T7" fmla="*/ 101 h 101"/>
                  <a:gd name="T8" fmla="*/ 70 w 118"/>
                  <a:gd name="T9" fmla="*/ 65 h 101"/>
                  <a:gd name="T10" fmla="*/ 118 w 118"/>
                  <a:gd name="T11" fmla="*/ 30 h 101"/>
                  <a:gd name="T12" fmla="*/ 95 w 118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95" y="0"/>
                    </a:moveTo>
                    <a:lnTo>
                      <a:pt x="47" y="35"/>
                    </a:lnTo>
                    <a:lnTo>
                      <a:pt x="0" y="71"/>
                    </a:lnTo>
                    <a:lnTo>
                      <a:pt x="23" y="101"/>
                    </a:lnTo>
                    <a:lnTo>
                      <a:pt x="70" y="65"/>
                    </a:lnTo>
                    <a:lnTo>
                      <a:pt x="118" y="3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8" name="Freeform 2536"/>
              <p:cNvSpPr>
                <a:spLocks/>
              </p:cNvSpPr>
              <p:nvPr/>
            </p:nvSpPr>
            <p:spPr bwMode="auto">
              <a:xfrm>
                <a:off x="3913" y="4633"/>
                <a:ext cx="24" cy="20"/>
              </a:xfrm>
              <a:custGeom>
                <a:avLst/>
                <a:gdLst>
                  <a:gd name="T0" fmla="*/ 95 w 118"/>
                  <a:gd name="T1" fmla="*/ 0 h 101"/>
                  <a:gd name="T2" fmla="*/ 47 w 118"/>
                  <a:gd name="T3" fmla="*/ 35 h 101"/>
                  <a:gd name="T4" fmla="*/ 0 w 118"/>
                  <a:gd name="T5" fmla="*/ 71 h 101"/>
                  <a:gd name="T6" fmla="*/ 23 w 118"/>
                  <a:gd name="T7" fmla="*/ 101 h 101"/>
                  <a:gd name="T8" fmla="*/ 70 w 118"/>
                  <a:gd name="T9" fmla="*/ 65 h 101"/>
                  <a:gd name="T10" fmla="*/ 118 w 118"/>
                  <a:gd name="T11" fmla="*/ 30 h 101"/>
                  <a:gd name="T12" fmla="*/ 95 w 118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95" y="0"/>
                    </a:moveTo>
                    <a:lnTo>
                      <a:pt x="47" y="35"/>
                    </a:lnTo>
                    <a:lnTo>
                      <a:pt x="0" y="71"/>
                    </a:lnTo>
                    <a:lnTo>
                      <a:pt x="23" y="101"/>
                    </a:lnTo>
                    <a:lnTo>
                      <a:pt x="70" y="65"/>
                    </a:lnTo>
                    <a:lnTo>
                      <a:pt x="118" y="30"/>
                    </a:lnTo>
                    <a:lnTo>
                      <a:pt x="9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Freeform 2537"/>
              <p:cNvSpPr>
                <a:spLocks/>
              </p:cNvSpPr>
              <p:nvPr/>
            </p:nvSpPr>
            <p:spPr bwMode="auto">
              <a:xfrm>
                <a:off x="3918" y="4646"/>
                <a:ext cx="9" cy="8"/>
              </a:xfrm>
              <a:custGeom>
                <a:avLst/>
                <a:gdLst>
                  <a:gd name="T0" fmla="*/ 47 w 47"/>
                  <a:gd name="T1" fmla="*/ 0 h 39"/>
                  <a:gd name="T2" fmla="*/ 0 w 47"/>
                  <a:gd name="T3" fmla="*/ 36 h 39"/>
                  <a:gd name="T4" fmla="*/ 3 w 47"/>
                  <a:gd name="T5" fmla="*/ 39 h 39"/>
                  <a:gd name="T6" fmla="*/ 47 w 47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47" y="0"/>
                    </a:moveTo>
                    <a:lnTo>
                      <a:pt x="0" y="36"/>
                    </a:lnTo>
                    <a:lnTo>
                      <a:pt x="3" y="3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0" name="Line 2538"/>
              <p:cNvSpPr>
                <a:spLocks noChangeShapeType="1"/>
              </p:cNvSpPr>
              <p:nvPr/>
            </p:nvSpPr>
            <p:spPr bwMode="auto">
              <a:xfrm>
                <a:off x="3918" y="4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1" name="Freeform 2539"/>
              <p:cNvSpPr>
                <a:spLocks/>
              </p:cNvSpPr>
              <p:nvPr/>
            </p:nvSpPr>
            <p:spPr bwMode="auto">
              <a:xfrm>
                <a:off x="3919" y="4638"/>
                <a:ext cx="23" cy="22"/>
              </a:xfrm>
              <a:custGeom>
                <a:avLst/>
                <a:gdLst>
                  <a:gd name="T0" fmla="*/ 89 w 115"/>
                  <a:gd name="T1" fmla="*/ 0 h 107"/>
                  <a:gd name="T2" fmla="*/ 44 w 115"/>
                  <a:gd name="T3" fmla="*/ 39 h 107"/>
                  <a:gd name="T4" fmla="*/ 0 w 115"/>
                  <a:gd name="T5" fmla="*/ 78 h 107"/>
                  <a:gd name="T6" fmla="*/ 25 w 115"/>
                  <a:gd name="T7" fmla="*/ 107 h 107"/>
                  <a:gd name="T8" fmla="*/ 70 w 115"/>
                  <a:gd name="T9" fmla="*/ 68 h 107"/>
                  <a:gd name="T10" fmla="*/ 115 w 115"/>
                  <a:gd name="T11" fmla="*/ 29 h 107"/>
                  <a:gd name="T12" fmla="*/ 89 w 115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89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25" y="107"/>
                    </a:lnTo>
                    <a:lnTo>
                      <a:pt x="70" y="68"/>
                    </a:lnTo>
                    <a:lnTo>
                      <a:pt x="115" y="29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2" name="Freeform 2540"/>
              <p:cNvSpPr>
                <a:spLocks/>
              </p:cNvSpPr>
              <p:nvPr/>
            </p:nvSpPr>
            <p:spPr bwMode="auto">
              <a:xfrm>
                <a:off x="3919" y="4638"/>
                <a:ext cx="23" cy="22"/>
              </a:xfrm>
              <a:custGeom>
                <a:avLst/>
                <a:gdLst>
                  <a:gd name="T0" fmla="*/ 89 w 115"/>
                  <a:gd name="T1" fmla="*/ 0 h 107"/>
                  <a:gd name="T2" fmla="*/ 44 w 115"/>
                  <a:gd name="T3" fmla="*/ 39 h 107"/>
                  <a:gd name="T4" fmla="*/ 0 w 115"/>
                  <a:gd name="T5" fmla="*/ 78 h 107"/>
                  <a:gd name="T6" fmla="*/ 25 w 115"/>
                  <a:gd name="T7" fmla="*/ 107 h 107"/>
                  <a:gd name="T8" fmla="*/ 70 w 115"/>
                  <a:gd name="T9" fmla="*/ 68 h 107"/>
                  <a:gd name="T10" fmla="*/ 115 w 115"/>
                  <a:gd name="T11" fmla="*/ 29 h 107"/>
                  <a:gd name="T12" fmla="*/ 89 w 115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89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25" y="107"/>
                    </a:lnTo>
                    <a:lnTo>
                      <a:pt x="70" y="68"/>
                    </a:lnTo>
                    <a:lnTo>
                      <a:pt x="115" y="29"/>
                    </a:lnTo>
                    <a:lnTo>
                      <a:pt x="8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3" name="Freeform 2541"/>
              <p:cNvSpPr>
                <a:spLocks/>
              </p:cNvSpPr>
              <p:nvPr/>
            </p:nvSpPr>
            <p:spPr bwMode="auto">
              <a:xfrm>
                <a:off x="3924" y="4652"/>
                <a:ext cx="9" cy="8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39 h 40"/>
                  <a:gd name="T4" fmla="*/ 1 w 45"/>
                  <a:gd name="T5" fmla="*/ 40 h 40"/>
                  <a:gd name="T6" fmla="*/ 45 w 45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39"/>
                    </a:lnTo>
                    <a:lnTo>
                      <a:pt x="1" y="4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4" name="Line 2542"/>
              <p:cNvSpPr>
                <a:spLocks noChangeShapeType="1"/>
              </p:cNvSpPr>
              <p:nvPr/>
            </p:nvSpPr>
            <p:spPr bwMode="auto">
              <a:xfrm>
                <a:off x="3924" y="4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5" name="Freeform 2543"/>
              <p:cNvSpPr>
                <a:spLocks/>
              </p:cNvSpPr>
              <p:nvPr/>
            </p:nvSpPr>
            <p:spPr bwMode="auto">
              <a:xfrm>
                <a:off x="3924" y="4644"/>
                <a:ext cx="22" cy="22"/>
              </a:xfrm>
              <a:custGeom>
                <a:avLst/>
                <a:gdLst>
                  <a:gd name="T0" fmla="*/ 87 w 113"/>
                  <a:gd name="T1" fmla="*/ 0 h 108"/>
                  <a:gd name="T2" fmla="*/ 44 w 113"/>
                  <a:gd name="T3" fmla="*/ 40 h 108"/>
                  <a:gd name="T4" fmla="*/ 0 w 113"/>
                  <a:gd name="T5" fmla="*/ 80 h 108"/>
                  <a:gd name="T6" fmla="*/ 25 w 113"/>
                  <a:gd name="T7" fmla="*/ 108 h 108"/>
                  <a:gd name="T8" fmla="*/ 69 w 113"/>
                  <a:gd name="T9" fmla="*/ 68 h 108"/>
                  <a:gd name="T10" fmla="*/ 113 w 113"/>
                  <a:gd name="T11" fmla="*/ 27 h 108"/>
                  <a:gd name="T12" fmla="*/ 87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7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25" y="108"/>
                    </a:lnTo>
                    <a:lnTo>
                      <a:pt x="69" y="68"/>
                    </a:lnTo>
                    <a:lnTo>
                      <a:pt x="113" y="27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6" name="Freeform 2544"/>
              <p:cNvSpPr>
                <a:spLocks/>
              </p:cNvSpPr>
              <p:nvPr/>
            </p:nvSpPr>
            <p:spPr bwMode="auto">
              <a:xfrm>
                <a:off x="3924" y="4644"/>
                <a:ext cx="22" cy="22"/>
              </a:xfrm>
              <a:custGeom>
                <a:avLst/>
                <a:gdLst>
                  <a:gd name="T0" fmla="*/ 87 w 113"/>
                  <a:gd name="T1" fmla="*/ 0 h 108"/>
                  <a:gd name="T2" fmla="*/ 44 w 113"/>
                  <a:gd name="T3" fmla="*/ 40 h 108"/>
                  <a:gd name="T4" fmla="*/ 0 w 113"/>
                  <a:gd name="T5" fmla="*/ 80 h 108"/>
                  <a:gd name="T6" fmla="*/ 25 w 113"/>
                  <a:gd name="T7" fmla="*/ 108 h 108"/>
                  <a:gd name="T8" fmla="*/ 69 w 113"/>
                  <a:gd name="T9" fmla="*/ 68 h 108"/>
                  <a:gd name="T10" fmla="*/ 113 w 113"/>
                  <a:gd name="T11" fmla="*/ 27 h 108"/>
                  <a:gd name="T12" fmla="*/ 87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7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25" y="108"/>
                    </a:lnTo>
                    <a:lnTo>
                      <a:pt x="69" y="68"/>
                    </a:lnTo>
                    <a:lnTo>
                      <a:pt x="113" y="27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7" name="Freeform 2545"/>
              <p:cNvSpPr>
                <a:spLocks/>
              </p:cNvSpPr>
              <p:nvPr/>
            </p:nvSpPr>
            <p:spPr bwMode="auto">
              <a:xfrm>
                <a:off x="3929" y="4658"/>
                <a:ext cx="9" cy="8"/>
              </a:xfrm>
              <a:custGeom>
                <a:avLst/>
                <a:gdLst>
                  <a:gd name="T0" fmla="*/ 44 w 44"/>
                  <a:gd name="T1" fmla="*/ 0 h 42"/>
                  <a:gd name="T2" fmla="*/ 0 w 44"/>
                  <a:gd name="T3" fmla="*/ 40 h 42"/>
                  <a:gd name="T4" fmla="*/ 3 w 44"/>
                  <a:gd name="T5" fmla="*/ 42 h 42"/>
                  <a:gd name="T6" fmla="*/ 44 w 44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2">
                    <a:moveTo>
                      <a:pt x="44" y="0"/>
                    </a:moveTo>
                    <a:lnTo>
                      <a:pt x="0" y="40"/>
                    </a:lnTo>
                    <a:lnTo>
                      <a:pt x="3" y="4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8" name="Line 2546"/>
              <p:cNvSpPr>
                <a:spLocks noChangeShapeType="1"/>
              </p:cNvSpPr>
              <p:nvPr/>
            </p:nvSpPr>
            <p:spPr bwMode="auto">
              <a:xfrm>
                <a:off x="3929" y="4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9" name="Freeform 2547"/>
              <p:cNvSpPr>
                <a:spLocks/>
              </p:cNvSpPr>
              <p:nvPr/>
            </p:nvSpPr>
            <p:spPr bwMode="auto">
              <a:xfrm>
                <a:off x="3929" y="4649"/>
                <a:ext cx="22" cy="22"/>
              </a:xfrm>
              <a:custGeom>
                <a:avLst/>
                <a:gdLst>
                  <a:gd name="T0" fmla="*/ 82 w 110"/>
                  <a:gd name="T1" fmla="*/ 0 h 112"/>
                  <a:gd name="T2" fmla="*/ 41 w 110"/>
                  <a:gd name="T3" fmla="*/ 43 h 112"/>
                  <a:gd name="T4" fmla="*/ 0 w 110"/>
                  <a:gd name="T5" fmla="*/ 85 h 112"/>
                  <a:gd name="T6" fmla="*/ 27 w 110"/>
                  <a:gd name="T7" fmla="*/ 112 h 112"/>
                  <a:gd name="T8" fmla="*/ 69 w 110"/>
                  <a:gd name="T9" fmla="*/ 69 h 112"/>
                  <a:gd name="T10" fmla="*/ 110 w 110"/>
                  <a:gd name="T11" fmla="*/ 26 h 112"/>
                  <a:gd name="T12" fmla="*/ 82 w 110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82" y="0"/>
                    </a:moveTo>
                    <a:lnTo>
                      <a:pt x="41" y="43"/>
                    </a:lnTo>
                    <a:lnTo>
                      <a:pt x="0" y="85"/>
                    </a:lnTo>
                    <a:lnTo>
                      <a:pt x="27" y="112"/>
                    </a:lnTo>
                    <a:lnTo>
                      <a:pt x="69" y="69"/>
                    </a:lnTo>
                    <a:lnTo>
                      <a:pt x="110" y="26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0" name="Freeform 2548"/>
              <p:cNvSpPr>
                <a:spLocks/>
              </p:cNvSpPr>
              <p:nvPr/>
            </p:nvSpPr>
            <p:spPr bwMode="auto">
              <a:xfrm>
                <a:off x="3929" y="4649"/>
                <a:ext cx="22" cy="22"/>
              </a:xfrm>
              <a:custGeom>
                <a:avLst/>
                <a:gdLst>
                  <a:gd name="T0" fmla="*/ 82 w 110"/>
                  <a:gd name="T1" fmla="*/ 0 h 112"/>
                  <a:gd name="T2" fmla="*/ 41 w 110"/>
                  <a:gd name="T3" fmla="*/ 43 h 112"/>
                  <a:gd name="T4" fmla="*/ 0 w 110"/>
                  <a:gd name="T5" fmla="*/ 85 h 112"/>
                  <a:gd name="T6" fmla="*/ 27 w 110"/>
                  <a:gd name="T7" fmla="*/ 112 h 112"/>
                  <a:gd name="T8" fmla="*/ 69 w 110"/>
                  <a:gd name="T9" fmla="*/ 69 h 112"/>
                  <a:gd name="T10" fmla="*/ 110 w 110"/>
                  <a:gd name="T11" fmla="*/ 26 h 112"/>
                  <a:gd name="T12" fmla="*/ 82 w 110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82" y="0"/>
                    </a:moveTo>
                    <a:lnTo>
                      <a:pt x="41" y="43"/>
                    </a:lnTo>
                    <a:lnTo>
                      <a:pt x="0" y="85"/>
                    </a:lnTo>
                    <a:lnTo>
                      <a:pt x="27" y="112"/>
                    </a:lnTo>
                    <a:lnTo>
                      <a:pt x="69" y="69"/>
                    </a:lnTo>
                    <a:lnTo>
                      <a:pt x="110" y="26"/>
                    </a:lnTo>
                    <a:lnTo>
                      <a:pt x="8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1" name="Freeform 2549"/>
              <p:cNvSpPr>
                <a:spLocks/>
              </p:cNvSpPr>
              <p:nvPr/>
            </p:nvSpPr>
            <p:spPr bwMode="auto">
              <a:xfrm>
                <a:off x="3935" y="4663"/>
                <a:ext cx="8" cy="9"/>
              </a:xfrm>
              <a:custGeom>
                <a:avLst/>
                <a:gdLst>
                  <a:gd name="T0" fmla="*/ 42 w 42"/>
                  <a:gd name="T1" fmla="*/ 0 h 45"/>
                  <a:gd name="T2" fmla="*/ 0 w 42"/>
                  <a:gd name="T3" fmla="*/ 43 h 45"/>
                  <a:gd name="T4" fmla="*/ 4 w 42"/>
                  <a:gd name="T5" fmla="*/ 45 h 45"/>
                  <a:gd name="T6" fmla="*/ 42 w 42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0" y="43"/>
                    </a:lnTo>
                    <a:lnTo>
                      <a:pt x="4" y="4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2" name="Line 2550"/>
              <p:cNvSpPr>
                <a:spLocks noChangeShapeType="1"/>
              </p:cNvSpPr>
              <p:nvPr/>
            </p:nvSpPr>
            <p:spPr bwMode="auto">
              <a:xfrm>
                <a:off x="3935" y="4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3" name="Freeform 2551"/>
              <p:cNvSpPr>
                <a:spLocks/>
              </p:cNvSpPr>
              <p:nvPr/>
            </p:nvSpPr>
            <p:spPr bwMode="auto">
              <a:xfrm>
                <a:off x="3936" y="4654"/>
                <a:ext cx="20" cy="23"/>
              </a:xfrm>
              <a:custGeom>
                <a:avLst/>
                <a:gdLst>
                  <a:gd name="T0" fmla="*/ 76 w 104"/>
                  <a:gd name="T1" fmla="*/ 0 h 114"/>
                  <a:gd name="T2" fmla="*/ 38 w 104"/>
                  <a:gd name="T3" fmla="*/ 45 h 114"/>
                  <a:gd name="T4" fmla="*/ 0 w 104"/>
                  <a:gd name="T5" fmla="*/ 90 h 114"/>
                  <a:gd name="T6" fmla="*/ 28 w 104"/>
                  <a:gd name="T7" fmla="*/ 114 h 114"/>
                  <a:gd name="T8" fmla="*/ 66 w 104"/>
                  <a:gd name="T9" fmla="*/ 69 h 114"/>
                  <a:gd name="T10" fmla="*/ 104 w 104"/>
                  <a:gd name="T11" fmla="*/ 24 h 114"/>
                  <a:gd name="T12" fmla="*/ 76 w 104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76" y="0"/>
                    </a:moveTo>
                    <a:lnTo>
                      <a:pt x="38" y="45"/>
                    </a:lnTo>
                    <a:lnTo>
                      <a:pt x="0" y="90"/>
                    </a:lnTo>
                    <a:lnTo>
                      <a:pt x="28" y="114"/>
                    </a:lnTo>
                    <a:lnTo>
                      <a:pt x="66" y="69"/>
                    </a:lnTo>
                    <a:lnTo>
                      <a:pt x="104" y="24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Freeform 2552"/>
              <p:cNvSpPr>
                <a:spLocks/>
              </p:cNvSpPr>
              <p:nvPr/>
            </p:nvSpPr>
            <p:spPr bwMode="auto">
              <a:xfrm>
                <a:off x="3936" y="4654"/>
                <a:ext cx="20" cy="23"/>
              </a:xfrm>
              <a:custGeom>
                <a:avLst/>
                <a:gdLst>
                  <a:gd name="T0" fmla="*/ 76 w 104"/>
                  <a:gd name="T1" fmla="*/ 0 h 114"/>
                  <a:gd name="T2" fmla="*/ 38 w 104"/>
                  <a:gd name="T3" fmla="*/ 45 h 114"/>
                  <a:gd name="T4" fmla="*/ 0 w 104"/>
                  <a:gd name="T5" fmla="*/ 90 h 114"/>
                  <a:gd name="T6" fmla="*/ 28 w 104"/>
                  <a:gd name="T7" fmla="*/ 114 h 114"/>
                  <a:gd name="T8" fmla="*/ 66 w 104"/>
                  <a:gd name="T9" fmla="*/ 69 h 114"/>
                  <a:gd name="T10" fmla="*/ 104 w 104"/>
                  <a:gd name="T11" fmla="*/ 24 h 114"/>
                  <a:gd name="T12" fmla="*/ 76 w 104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76" y="0"/>
                    </a:moveTo>
                    <a:lnTo>
                      <a:pt x="38" y="45"/>
                    </a:lnTo>
                    <a:lnTo>
                      <a:pt x="0" y="90"/>
                    </a:lnTo>
                    <a:lnTo>
                      <a:pt x="28" y="114"/>
                    </a:lnTo>
                    <a:lnTo>
                      <a:pt x="66" y="69"/>
                    </a:lnTo>
                    <a:lnTo>
                      <a:pt x="104" y="24"/>
                    </a:lnTo>
                    <a:lnTo>
                      <a:pt x="7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5" name="Freeform 2553"/>
              <p:cNvSpPr>
                <a:spLocks/>
              </p:cNvSpPr>
              <p:nvPr/>
            </p:nvSpPr>
            <p:spPr bwMode="auto">
              <a:xfrm>
                <a:off x="3941" y="4668"/>
                <a:ext cx="8" cy="9"/>
              </a:xfrm>
              <a:custGeom>
                <a:avLst/>
                <a:gdLst>
                  <a:gd name="T0" fmla="*/ 38 w 38"/>
                  <a:gd name="T1" fmla="*/ 0 h 46"/>
                  <a:gd name="T2" fmla="*/ 0 w 38"/>
                  <a:gd name="T3" fmla="*/ 45 h 46"/>
                  <a:gd name="T4" fmla="*/ 2 w 38"/>
                  <a:gd name="T5" fmla="*/ 46 h 46"/>
                  <a:gd name="T6" fmla="*/ 38 w 38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38" y="0"/>
                    </a:moveTo>
                    <a:lnTo>
                      <a:pt x="0" y="45"/>
                    </a:lnTo>
                    <a:lnTo>
                      <a:pt x="2" y="4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Line 2554"/>
              <p:cNvSpPr>
                <a:spLocks noChangeShapeType="1"/>
              </p:cNvSpPr>
              <p:nvPr/>
            </p:nvSpPr>
            <p:spPr bwMode="auto">
              <a:xfrm>
                <a:off x="3941" y="46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Freeform 2555"/>
              <p:cNvSpPr>
                <a:spLocks/>
              </p:cNvSpPr>
              <p:nvPr/>
            </p:nvSpPr>
            <p:spPr bwMode="auto">
              <a:xfrm>
                <a:off x="3942" y="4658"/>
                <a:ext cx="20" cy="24"/>
              </a:xfrm>
              <a:custGeom>
                <a:avLst/>
                <a:gdLst>
                  <a:gd name="T0" fmla="*/ 73 w 103"/>
                  <a:gd name="T1" fmla="*/ 0 h 116"/>
                  <a:gd name="T2" fmla="*/ 36 w 103"/>
                  <a:gd name="T3" fmla="*/ 46 h 116"/>
                  <a:gd name="T4" fmla="*/ 0 w 103"/>
                  <a:gd name="T5" fmla="*/ 92 h 116"/>
                  <a:gd name="T6" fmla="*/ 30 w 103"/>
                  <a:gd name="T7" fmla="*/ 116 h 116"/>
                  <a:gd name="T8" fmla="*/ 66 w 103"/>
                  <a:gd name="T9" fmla="*/ 70 h 116"/>
                  <a:gd name="T10" fmla="*/ 103 w 103"/>
                  <a:gd name="T11" fmla="*/ 24 h 116"/>
                  <a:gd name="T12" fmla="*/ 73 w 103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73" y="0"/>
                    </a:moveTo>
                    <a:lnTo>
                      <a:pt x="36" y="46"/>
                    </a:lnTo>
                    <a:lnTo>
                      <a:pt x="0" y="92"/>
                    </a:lnTo>
                    <a:lnTo>
                      <a:pt x="30" y="116"/>
                    </a:lnTo>
                    <a:lnTo>
                      <a:pt x="66" y="70"/>
                    </a:lnTo>
                    <a:lnTo>
                      <a:pt x="103" y="24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8" name="Freeform 2556"/>
              <p:cNvSpPr>
                <a:spLocks/>
              </p:cNvSpPr>
              <p:nvPr/>
            </p:nvSpPr>
            <p:spPr bwMode="auto">
              <a:xfrm>
                <a:off x="3942" y="4658"/>
                <a:ext cx="20" cy="24"/>
              </a:xfrm>
              <a:custGeom>
                <a:avLst/>
                <a:gdLst>
                  <a:gd name="T0" fmla="*/ 73 w 103"/>
                  <a:gd name="T1" fmla="*/ 0 h 116"/>
                  <a:gd name="T2" fmla="*/ 36 w 103"/>
                  <a:gd name="T3" fmla="*/ 46 h 116"/>
                  <a:gd name="T4" fmla="*/ 0 w 103"/>
                  <a:gd name="T5" fmla="*/ 92 h 116"/>
                  <a:gd name="T6" fmla="*/ 30 w 103"/>
                  <a:gd name="T7" fmla="*/ 116 h 116"/>
                  <a:gd name="T8" fmla="*/ 66 w 103"/>
                  <a:gd name="T9" fmla="*/ 70 h 116"/>
                  <a:gd name="T10" fmla="*/ 103 w 103"/>
                  <a:gd name="T11" fmla="*/ 24 h 116"/>
                  <a:gd name="T12" fmla="*/ 73 w 103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73" y="0"/>
                    </a:moveTo>
                    <a:lnTo>
                      <a:pt x="36" y="46"/>
                    </a:lnTo>
                    <a:lnTo>
                      <a:pt x="0" y="92"/>
                    </a:lnTo>
                    <a:lnTo>
                      <a:pt x="30" y="116"/>
                    </a:lnTo>
                    <a:lnTo>
                      <a:pt x="66" y="70"/>
                    </a:lnTo>
                    <a:lnTo>
                      <a:pt x="103" y="24"/>
                    </a:lnTo>
                    <a:lnTo>
                      <a:pt x="7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9" name="Freeform 2557"/>
              <p:cNvSpPr>
                <a:spLocks/>
              </p:cNvSpPr>
              <p:nvPr/>
            </p:nvSpPr>
            <p:spPr bwMode="auto">
              <a:xfrm>
                <a:off x="3948" y="4672"/>
                <a:ext cx="7" cy="10"/>
              </a:xfrm>
              <a:custGeom>
                <a:avLst/>
                <a:gdLst>
                  <a:gd name="T0" fmla="*/ 36 w 36"/>
                  <a:gd name="T1" fmla="*/ 0 h 49"/>
                  <a:gd name="T2" fmla="*/ 0 w 36"/>
                  <a:gd name="T3" fmla="*/ 46 h 49"/>
                  <a:gd name="T4" fmla="*/ 2 w 36"/>
                  <a:gd name="T5" fmla="*/ 49 h 49"/>
                  <a:gd name="T6" fmla="*/ 36 w 36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9">
                    <a:moveTo>
                      <a:pt x="36" y="0"/>
                    </a:moveTo>
                    <a:lnTo>
                      <a:pt x="0" y="46"/>
                    </a:lnTo>
                    <a:lnTo>
                      <a:pt x="2" y="4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0" name="Line 2558"/>
              <p:cNvSpPr>
                <a:spLocks noChangeShapeType="1"/>
              </p:cNvSpPr>
              <p:nvPr/>
            </p:nvSpPr>
            <p:spPr bwMode="auto">
              <a:xfrm>
                <a:off x="3948" y="4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1" name="Freeform 2559"/>
              <p:cNvSpPr>
                <a:spLocks/>
              </p:cNvSpPr>
              <p:nvPr/>
            </p:nvSpPr>
            <p:spPr bwMode="auto">
              <a:xfrm>
                <a:off x="3948" y="4663"/>
                <a:ext cx="20" cy="23"/>
              </a:xfrm>
              <a:custGeom>
                <a:avLst/>
                <a:gdLst>
                  <a:gd name="T0" fmla="*/ 69 w 100"/>
                  <a:gd name="T1" fmla="*/ 0 h 118"/>
                  <a:gd name="T2" fmla="*/ 34 w 100"/>
                  <a:gd name="T3" fmla="*/ 48 h 118"/>
                  <a:gd name="T4" fmla="*/ 0 w 100"/>
                  <a:gd name="T5" fmla="*/ 97 h 118"/>
                  <a:gd name="T6" fmla="*/ 31 w 100"/>
                  <a:gd name="T7" fmla="*/ 118 h 118"/>
                  <a:gd name="T8" fmla="*/ 65 w 100"/>
                  <a:gd name="T9" fmla="*/ 70 h 118"/>
                  <a:gd name="T10" fmla="*/ 100 w 100"/>
                  <a:gd name="T11" fmla="*/ 22 h 118"/>
                  <a:gd name="T12" fmla="*/ 69 w 10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69" y="0"/>
                    </a:moveTo>
                    <a:lnTo>
                      <a:pt x="34" y="48"/>
                    </a:lnTo>
                    <a:lnTo>
                      <a:pt x="0" y="97"/>
                    </a:lnTo>
                    <a:lnTo>
                      <a:pt x="31" y="118"/>
                    </a:lnTo>
                    <a:lnTo>
                      <a:pt x="65" y="70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" name="Freeform 2560"/>
              <p:cNvSpPr>
                <a:spLocks/>
              </p:cNvSpPr>
              <p:nvPr/>
            </p:nvSpPr>
            <p:spPr bwMode="auto">
              <a:xfrm>
                <a:off x="3948" y="4663"/>
                <a:ext cx="20" cy="23"/>
              </a:xfrm>
              <a:custGeom>
                <a:avLst/>
                <a:gdLst>
                  <a:gd name="T0" fmla="*/ 69 w 100"/>
                  <a:gd name="T1" fmla="*/ 0 h 118"/>
                  <a:gd name="T2" fmla="*/ 34 w 100"/>
                  <a:gd name="T3" fmla="*/ 48 h 118"/>
                  <a:gd name="T4" fmla="*/ 0 w 100"/>
                  <a:gd name="T5" fmla="*/ 97 h 118"/>
                  <a:gd name="T6" fmla="*/ 31 w 100"/>
                  <a:gd name="T7" fmla="*/ 118 h 118"/>
                  <a:gd name="T8" fmla="*/ 65 w 100"/>
                  <a:gd name="T9" fmla="*/ 70 h 118"/>
                  <a:gd name="T10" fmla="*/ 100 w 100"/>
                  <a:gd name="T11" fmla="*/ 22 h 118"/>
                  <a:gd name="T12" fmla="*/ 69 w 100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69" y="0"/>
                    </a:moveTo>
                    <a:lnTo>
                      <a:pt x="34" y="48"/>
                    </a:lnTo>
                    <a:lnTo>
                      <a:pt x="0" y="97"/>
                    </a:lnTo>
                    <a:lnTo>
                      <a:pt x="31" y="118"/>
                    </a:lnTo>
                    <a:lnTo>
                      <a:pt x="65" y="70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" name="Freeform 2561"/>
              <p:cNvSpPr>
                <a:spLocks/>
              </p:cNvSpPr>
              <p:nvPr/>
            </p:nvSpPr>
            <p:spPr bwMode="auto">
              <a:xfrm>
                <a:off x="3954" y="4677"/>
                <a:ext cx="7" cy="10"/>
              </a:xfrm>
              <a:custGeom>
                <a:avLst/>
                <a:gdLst>
                  <a:gd name="T0" fmla="*/ 34 w 34"/>
                  <a:gd name="T1" fmla="*/ 0 h 51"/>
                  <a:gd name="T2" fmla="*/ 0 w 34"/>
                  <a:gd name="T3" fmla="*/ 48 h 51"/>
                  <a:gd name="T4" fmla="*/ 3 w 34"/>
                  <a:gd name="T5" fmla="*/ 51 h 51"/>
                  <a:gd name="T6" fmla="*/ 34 w 34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34" y="0"/>
                    </a:moveTo>
                    <a:lnTo>
                      <a:pt x="0" y="48"/>
                    </a:lnTo>
                    <a:lnTo>
                      <a:pt x="3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" name="Line 2562"/>
              <p:cNvSpPr>
                <a:spLocks noChangeShapeType="1"/>
              </p:cNvSpPr>
              <p:nvPr/>
            </p:nvSpPr>
            <p:spPr bwMode="auto">
              <a:xfrm>
                <a:off x="3954" y="4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" name="Freeform 2563"/>
              <p:cNvSpPr>
                <a:spLocks/>
              </p:cNvSpPr>
              <p:nvPr/>
            </p:nvSpPr>
            <p:spPr bwMode="auto">
              <a:xfrm>
                <a:off x="3955" y="4667"/>
                <a:ext cx="19" cy="24"/>
              </a:xfrm>
              <a:custGeom>
                <a:avLst/>
                <a:gdLst>
                  <a:gd name="T0" fmla="*/ 62 w 95"/>
                  <a:gd name="T1" fmla="*/ 0 h 120"/>
                  <a:gd name="T2" fmla="*/ 31 w 95"/>
                  <a:gd name="T3" fmla="*/ 50 h 120"/>
                  <a:gd name="T4" fmla="*/ 0 w 95"/>
                  <a:gd name="T5" fmla="*/ 101 h 120"/>
                  <a:gd name="T6" fmla="*/ 32 w 95"/>
                  <a:gd name="T7" fmla="*/ 120 h 120"/>
                  <a:gd name="T8" fmla="*/ 64 w 95"/>
                  <a:gd name="T9" fmla="*/ 70 h 120"/>
                  <a:gd name="T10" fmla="*/ 95 w 95"/>
                  <a:gd name="T11" fmla="*/ 19 h 120"/>
                  <a:gd name="T12" fmla="*/ 62 w 9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62" y="0"/>
                    </a:move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lnTo>
                      <a:pt x="64" y="70"/>
                    </a:lnTo>
                    <a:lnTo>
                      <a:pt x="95" y="1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" name="Freeform 2564"/>
              <p:cNvSpPr>
                <a:spLocks/>
              </p:cNvSpPr>
              <p:nvPr/>
            </p:nvSpPr>
            <p:spPr bwMode="auto">
              <a:xfrm>
                <a:off x="3955" y="4667"/>
                <a:ext cx="19" cy="24"/>
              </a:xfrm>
              <a:custGeom>
                <a:avLst/>
                <a:gdLst>
                  <a:gd name="T0" fmla="*/ 62 w 95"/>
                  <a:gd name="T1" fmla="*/ 0 h 120"/>
                  <a:gd name="T2" fmla="*/ 31 w 95"/>
                  <a:gd name="T3" fmla="*/ 50 h 120"/>
                  <a:gd name="T4" fmla="*/ 0 w 95"/>
                  <a:gd name="T5" fmla="*/ 101 h 120"/>
                  <a:gd name="T6" fmla="*/ 32 w 95"/>
                  <a:gd name="T7" fmla="*/ 120 h 120"/>
                  <a:gd name="T8" fmla="*/ 64 w 95"/>
                  <a:gd name="T9" fmla="*/ 70 h 120"/>
                  <a:gd name="T10" fmla="*/ 95 w 95"/>
                  <a:gd name="T11" fmla="*/ 19 h 120"/>
                  <a:gd name="T12" fmla="*/ 62 w 9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62" y="0"/>
                    </a:move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lnTo>
                      <a:pt x="64" y="70"/>
                    </a:lnTo>
                    <a:lnTo>
                      <a:pt x="95" y="19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" name="Freeform 2565"/>
              <p:cNvSpPr>
                <a:spLocks/>
              </p:cNvSpPr>
              <p:nvPr/>
            </p:nvSpPr>
            <p:spPr bwMode="auto">
              <a:xfrm>
                <a:off x="3961" y="4681"/>
                <a:ext cx="7" cy="10"/>
              </a:xfrm>
              <a:custGeom>
                <a:avLst/>
                <a:gdLst>
                  <a:gd name="T0" fmla="*/ 32 w 32"/>
                  <a:gd name="T1" fmla="*/ 0 h 51"/>
                  <a:gd name="T2" fmla="*/ 0 w 32"/>
                  <a:gd name="T3" fmla="*/ 50 h 51"/>
                  <a:gd name="T4" fmla="*/ 2 w 32"/>
                  <a:gd name="T5" fmla="*/ 51 h 51"/>
                  <a:gd name="T6" fmla="*/ 32 w 3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0"/>
                    </a:moveTo>
                    <a:lnTo>
                      <a:pt x="0" y="50"/>
                    </a:lnTo>
                    <a:lnTo>
                      <a:pt x="2" y="5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Line 2566"/>
              <p:cNvSpPr>
                <a:spLocks noChangeShapeType="1"/>
              </p:cNvSpPr>
              <p:nvPr/>
            </p:nvSpPr>
            <p:spPr bwMode="auto">
              <a:xfrm>
                <a:off x="3961" y="4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Freeform 2567"/>
              <p:cNvSpPr>
                <a:spLocks/>
              </p:cNvSpPr>
              <p:nvPr/>
            </p:nvSpPr>
            <p:spPr bwMode="auto">
              <a:xfrm>
                <a:off x="3962" y="4670"/>
                <a:ext cx="18" cy="25"/>
              </a:xfrm>
              <a:custGeom>
                <a:avLst/>
                <a:gdLst>
                  <a:gd name="T0" fmla="*/ 59 w 92"/>
                  <a:gd name="T1" fmla="*/ 0 h 122"/>
                  <a:gd name="T2" fmla="*/ 30 w 92"/>
                  <a:gd name="T3" fmla="*/ 52 h 122"/>
                  <a:gd name="T4" fmla="*/ 0 w 92"/>
                  <a:gd name="T5" fmla="*/ 103 h 122"/>
                  <a:gd name="T6" fmla="*/ 32 w 92"/>
                  <a:gd name="T7" fmla="*/ 122 h 122"/>
                  <a:gd name="T8" fmla="*/ 62 w 92"/>
                  <a:gd name="T9" fmla="*/ 70 h 122"/>
                  <a:gd name="T10" fmla="*/ 92 w 92"/>
                  <a:gd name="T11" fmla="*/ 18 h 122"/>
                  <a:gd name="T12" fmla="*/ 59 w 9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59" y="0"/>
                    </a:moveTo>
                    <a:lnTo>
                      <a:pt x="30" y="52"/>
                    </a:lnTo>
                    <a:lnTo>
                      <a:pt x="0" y="103"/>
                    </a:lnTo>
                    <a:lnTo>
                      <a:pt x="32" y="122"/>
                    </a:lnTo>
                    <a:lnTo>
                      <a:pt x="62" y="70"/>
                    </a:lnTo>
                    <a:lnTo>
                      <a:pt x="92" y="18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" name="Freeform 2568"/>
              <p:cNvSpPr>
                <a:spLocks/>
              </p:cNvSpPr>
              <p:nvPr/>
            </p:nvSpPr>
            <p:spPr bwMode="auto">
              <a:xfrm>
                <a:off x="3962" y="4670"/>
                <a:ext cx="18" cy="25"/>
              </a:xfrm>
              <a:custGeom>
                <a:avLst/>
                <a:gdLst>
                  <a:gd name="T0" fmla="*/ 59 w 92"/>
                  <a:gd name="T1" fmla="*/ 0 h 122"/>
                  <a:gd name="T2" fmla="*/ 30 w 92"/>
                  <a:gd name="T3" fmla="*/ 52 h 122"/>
                  <a:gd name="T4" fmla="*/ 0 w 92"/>
                  <a:gd name="T5" fmla="*/ 103 h 122"/>
                  <a:gd name="T6" fmla="*/ 32 w 92"/>
                  <a:gd name="T7" fmla="*/ 122 h 122"/>
                  <a:gd name="T8" fmla="*/ 62 w 92"/>
                  <a:gd name="T9" fmla="*/ 70 h 122"/>
                  <a:gd name="T10" fmla="*/ 92 w 92"/>
                  <a:gd name="T11" fmla="*/ 18 h 122"/>
                  <a:gd name="T12" fmla="*/ 59 w 9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59" y="0"/>
                    </a:moveTo>
                    <a:lnTo>
                      <a:pt x="30" y="52"/>
                    </a:lnTo>
                    <a:lnTo>
                      <a:pt x="0" y="103"/>
                    </a:lnTo>
                    <a:lnTo>
                      <a:pt x="32" y="122"/>
                    </a:lnTo>
                    <a:lnTo>
                      <a:pt x="62" y="70"/>
                    </a:lnTo>
                    <a:lnTo>
                      <a:pt x="92" y="18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Freeform 2569"/>
              <p:cNvSpPr>
                <a:spLocks/>
              </p:cNvSpPr>
              <p:nvPr/>
            </p:nvSpPr>
            <p:spPr bwMode="auto">
              <a:xfrm>
                <a:off x="3968" y="4684"/>
                <a:ext cx="6" cy="11"/>
              </a:xfrm>
              <a:custGeom>
                <a:avLst/>
                <a:gdLst>
                  <a:gd name="T0" fmla="*/ 30 w 30"/>
                  <a:gd name="T1" fmla="*/ 0 h 53"/>
                  <a:gd name="T2" fmla="*/ 0 w 30"/>
                  <a:gd name="T3" fmla="*/ 52 h 53"/>
                  <a:gd name="T4" fmla="*/ 3 w 30"/>
                  <a:gd name="T5" fmla="*/ 53 h 53"/>
                  <a:gd name="T6" fmla="*/ 30 w 30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30" y="0"/>
                    </a:moveTo>
                    <a:lnTo>
                      <a:pt x="0" y="52"/>
                    </a:lnTo>
                    <a:lnTo>
                      <a:pt x="3" y="5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" name="Line 2570"/>
              <p:cNvSpPr>
                <a:spLocks noChangeShapeType="1"/>
              </p:cNvSpPr>
              <p:nvPr/>
            </p:nvSpPr>
            <p:spPr bwMode="auto">
              <a:xfrm>
                <a:off x="3968" y="4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" name="Freeform 2571"/>
              <p:cNvSpPr>
                <a:spLocks/>
              </p:cNvSpPr>
              <p:nvPr/>
            </p:nvSpPr>
            <p:spPr bwMode="auto">
              <a:xfrm>
                <a:off x="3969" y="4674"/>
                <a:ext cx="17" cy="24"/>
              </a:xfrm>
              <a:custGeom>
                <a:avLst/>
                <a:gdLst>
                  <a:gd name="T0" fmla="*/ 53 w 88"/>
                  <a:gd name="T1" fmla="*/ 0 h 123"/>
                  <a:gd name="T2" fmla="*/ 27 w 88"/>
                  <a:gd name="T3" fmla="*/ 53 h 123"/>
                  <a:gd name="T4" fmla="*/ 0 w 88"/>
                  <a:gd name="T5" fmla="*/ 106 h 123"/>
                  <a:gd name="T6" fmla="*/ 35 w 88"/>
                  <a:gd name="T7" fmla="*/ 123 h 123"/>
                  <a:gd name="T8" fmla="*/ 61 w 88"/>
                  <a:gd name="T9" fmla="*/ 70 h 123"/>
                  <a:gd name="T10" fmla="*/ 88 w 88"/>
                  <a:gd name="T11" fmla="*/ 17 h 123"/>
                  <a:gd name="T12" fmla="*/ 53 w 88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53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35" y="123"/>
                    </a:lnTo>
                    <a:lnTo>
                      <a:pt x="61" y="70"/>
                    </a:lnTo>
                    <a:lnTo>
                      <a:pt x="88" y="1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" name="Freeform 2572"/>
              <p:cNvSpPr>
                <a:spLocks/>
              </p:cNvSpPr>
              <p:nvPr/>
            </p:nvSpPr>
            <p:spPr bwMode="auto">
              <a:xfrm>
                <a:off x="3969" y="4674"/>
                <a:ext cx="17" cy="24"/>
              </a:xfrm>
              <a:custGeom>
                <a:avLst/>
                <a:gdLst>
                  <a:gd name="T0" fmla="*/ 53 w 88"/>
                  <a:gd name="T1" fmla="*/ 0 h 123"/>
                  <a:gd name="T2" fmla="*/ 27 w 88"/>
                  <a:gd name="T3" fmla="*/ 53 h 123"/>
                  <a:gd name="T4" fmla="*/ 0 w 88"/>
                  <a:gd name="T5" fmla="*/ 106 h 123"/>
                  <a:gd name="T6" fmla="*/ 35 w 88"/>
                  <a:gd name="T7" fmla="*/ 123 h 123"/>
                  <a:gd name="T8" fmla="*/ 61 w 88"/>
                  <a:gd name="T9" fmla="*/ 70 h 123"/>
                  <a:gd name="T10" fmla="*/ 88 w 88"/>
                  <a:gd name="T11" fmla="*/ 17 h 123"/>
                  <a:gd name="T12" fmla="*/ 53 w 88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53" y="0"/>
                    </a:moveTo>
                    <a:lnTo>
                      <a:pt x="27" y="53"/>
                    </a:lnTo>
                    <a:lnTo>
                      <a:pt x="0" y="106"/>
                    </a:lnTo>
                    <a:lnTo>
                      <a:pt x="35" y="123"/>
                    </a:lnTo>
                    <a:lnTo>
                      <a:pt x="61" y="70"/>
                    </a:lnTo>
                    <a:lnTo>
                      <a:pt x="88" y="17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" name="Freeform 2573"/>
              <p:cNvSpPr>
                <a:spLocks/>
              </p:cNvSpPr>
              <p:nvPr/>
            </p:nvSpPr>
            <p:spPr bwMode="auto">
              <a:xfrm>
                <a:off x="3976" y="4688"/>
                <a:ext cx="5" cy="11"/>
              </a:xfrm>
              <a:custGeom>
                <a:avLst/>
                <a:gdLst>
                  <a:gd name="T0" fmla="*/ 26 w 26"/>
                  <a:gd name="T1" fmla="*/ 0 h 54"/>
                  <a:gd name="T2" fmla="*/ 0 w 26"/>
                  <a:gd name="T3" fmla="*/ 53 h 54"/>
                  <a:gd name="T4" fmla="*/ 1 w 26"/>
                  <a:gd name="T5" fmla="*/ 54 h 54"/>
                  <a:gd name="T6" fmla="*/ 26 w 26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26" y="0"/>
                    </a:moveTo>
                    <a:lnTo>
                      <a:pt x="0" y="53"/>
                    </a:lnTo>
                    <a:lnTo>
                      <a:pt x="1" y="5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" name="Line 2574"/>
              <p:cNvSpPr>
                <a:spLocks noChangeShapeType="1"/>
              </p:cNvSpPr>
              <p:nvPr/>
            </p:nvSpPr>
            <p:spPr bwMode="auto">
              <a:xfrm>
                <a:off x="3976" y="4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" name="Freeform 2575"/>
              <p:cNvSpPr>
                <a:spLocks/>
              </p:cNvSpPr>
              <p:nvPr/>
            </p:nvSpPr>
            <p:spPr bwMode="auto">
              <a:xfrm>
                <a:off x="3976" y="4677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" name="Freeform 2576"/>
              <p:cNvSpPr>
                <a:spLocks/>
              </p:cNvSpPr>
              <p:nvPr/>
            </p:nvSpPr>
            <p:spPr bwMode="auto">
              <a:xfrm>
                <a:off x="3976" y="4677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" name="Freeform 2577"/>
              <p:cNvSpPr>
                <a:spLocks/>
              </p:cNvSpPr>
              <p:nvPr/>
            </p:nvSpPr>
            <p:spPr bwMode="auto">
              <a:xfrm>
                <a:off x="3983" y="4691"/>
                <a:ext cx="5" cy="11"/>
              </a:xfrm>
              <a:custGeom>
                <a:avLst/>
                <a:gdLst>
                  <a:gd name="T0" fmla="*/ 26 w 26"/>
                  <a:gd name="T1" fmla="*/ 0 h 57"/>
                  <a:gd name="T2" fmla="*/ 0 w 26"/>
                  <a:gd name="T3" fmla="*/ 54 h 57"/>
                  <a:gd name="T4" fmla="*/ 6 w 26"/>
                  <a:gd name="T5" fmla="*/ 57 h 57"/>
                  <a:gd name="T6" fmla="*/ 26 w 2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7">
                    <a:moveTo>
                      <a:pt x="26" y="0"/>
                    </a:moveTo>
                    <a:lnTo>
                      <a:pt x="0" y="54"/>
                    </a:lnTo>
                    <a:lnTo>
                      <a:pt x="6" y="5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" name="Line 2578"/>
              <p:cNvSpPr>
                <a:spLocks noChangeShapeType="1"/>
              </p:cNvSpPr>
              <p:nvPr/>
            </p:nvSpPr>
            <p:spPr bwMode="auto">
              <a:xfrm>
                <a:off x="3983" y="4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" name="Freeform 2579"/>
              <p:cNvSpPr>
                <a:spLocks/>
              </p:cNvSpPr>
              <p:nvPr/>
            </p:nvSpPr>
            <p:spPr bwMode="auto">
              <a:xfrm>
                <a:off x="3984" y="4680"/>
                <a:ext cx="15" cy="25"/>
              </a:xfrm>
              <a:custGeom>
                <a:avLst/>
                <a:gdLst>
                  <a:gd name="T0" fmla="*/ 39 w 75"/>
                  <a:gd name="T1" fmla="*/ 0 h 125"/>
                  <a:gd name="T2" fmla="*/ 20 w 75"/>
                  <a:gd name="T3" fmla="*/ 56 h 125"/>
                  <a:gd name="T4" fmla="*/ 0 w 75"/>
                  <a:gd name="T5" fmla="*/ 113 h 125"/>
                  <a:gd name="T6" fmla="*/ 36 w 75"/>
                  <a:gd name="T7" fmla="*/ 125 h 125"/>
                  <a:gd name="T8" fmla="*/ 55 w 75"/>
                  <a:gd name="T9" fmla="*/ 69 h 125"/>
                  <a:gd name="T10" fmla="*/ 75 w 75"/>
                  <a:gd name="T11" fmla="*/ 13 h 125"/>
                  <a:gd name="T12" fmla="*/ 39 w 75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9" y="0"/>
                    </a:moveTo>
                    <a:lnTo>
                      <a:pt x="20" y="56"/>
                    </a:lnTo>
                    <a:lnTo>
                      <a:pt x="0" y="113"/>
                    </a:lnTo>
                    <a:lnTo>
                      <a:pt x="36" y="125"/>
                    </a:ln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" name="Freeform 2580"/>
              <p:cNvSpPr>
                <a:spLocks/>
              </p:cNvSpPr>
              <p:nvPr/>
            </p:nvSpPr>
            <p:spPr bwMode="auto">
              <a:xfrm>
                <a:off x="3984" y="4680"/>
                <a:ext cx="15" cy="25"/>
              </a:xfrm>
              <a:custGeom>
                <a:avLst/>
                <a:gdLst>
                  <a:gd name="T0" fmla="*/ 39 w 75"/>
                  <a:gd name="T1" fmla="*/ 0 h 125"/>
                  <a:gd name="T2" fmla="*/ 20 w 75"/>
                  <a:gd name="T3" fmla="*/ 56 h 125"/>
                  <a:gd name="T4" fmla="*/ 0 w 75"/>
                  <a:gd name="T5" fmla="*/ 113 h 125"/>
                  <a:gd name="T6" fmla="*/ 36 w 75"/>
                  <a:gd name="T7" fmla="*/ 125 h 125"/>
                  <a:gd name="T8" fmla="*/ 55 w 75"/>
                  <a:gd name="T9" fmla="*/ 69 h 125"/>
                  <a:gd name="T10" fmla="*/ 75 w 75"/>
                  <a:gd name="T11" fmla="*/ 13 h 125"/>
                  <a:gd name="T12" fmla="*/ 39 w 75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39" y="0"/>
                    </a:moveTo>
                    <a:lnTo>
                      <a:pt x="20" y="56"/>
                    </a:lnTo>
                    <a:lnTo>
                      <a:pt x="0" y="113"/>
                    </a:lnTo>
                    <a:lnTo>
                      <a:pt x="36" y="125"/>
                    </a:ln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" name="Freeform 2581"/>
              <p:cNvSpPr>
                <a:spLocks/>
              </p:cNvSpPr>
              <p:nvPr/>
            </p:nvSpPr>
            <p:spPr bwMode="auto">
              <a:xfrm>
                <a:off x="3991" y="4682"/>
                <a:ext cx="15" cy="25"/>
              </a:xfrm>
              <a:custGeom>
                <a:avLst/>
                <a:gdLst>
                  <a:gd name="T0" fmla="*/ 39 w 74"/>
                  <a:gd name="T1" fmla="*/ 0 h 125"/>
                  <a:gd name="T2" fmla="*/ 19 w 74"/>
                  <a:gd name="T3" fmla="*/ 56 h 125"/>
                  <a:gd name="T4" fmla="*/ 0 w 74"/>
                  <a:gd name="T5" fmla="*/ 112 h 125"/>
                  <a:gd name="T6" fmla="*/ 35 w 74"/>
                  <a:gd name="T7" fmla="*/ 125 h 125"/>
                  <a:gd name="T8" fmla="*/ 55 w 74"/>
                  <a:gd name="T9" fmla="*/ 69 h 125"/>
                  <a:gd name="T10" fmla="*/ 74 w 74"/>
                  <a:gd name="T11" fmla="*/ 12 h 125"/>
                  <a:gd name="T12" fmla="*/ 39 w 74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9" y="0"/>
                    </a:moveTo>
                    <a:lnTo>
                      <a:pt x="19" y="56"/>
                    </a:lnTo>
                    <a:lnTo>
                      <a:pt x="0" y="112"/>
                    </a:lnTo>
                    <a:lnTo>
                      <a:pt x="35" y="125"/>
                    </a:lnTo>
                    <a:lnTo>
                      <a:pt x="55" y="69"/>
                    </a:lnTo>
                    <a:lnTo>
                      <a:pt x="74" y="12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" name="Freeform 2582"/>
              <p:cNvSpPr>
                <a:spLocks/>
              </p:cNvSpPr>
              <p:nvPr/>
            </p:nvSpPr>
            <p:spPr bwMode="auto">
              <a:xfrm>
                <a:off x="3991" y="4682"/>
                <a:ext cx="15" cy="25"/>
              </a:xfrm>
              <a:custGeom>
                <a:avLst/>
                <a:gdLst>
                  <a:gd name="T0" fmla="*/ 39 w 74"/>
                  <a:gd name="T1" fmla="*/ 0 h 125"/>
                  <a:gd name="T2" fmla="*/ 19 w 74"/>
                  <a:gd name="T3" fmla="*/ 56 h 125"/>
                  <a:gd name="T4" fmla="*/ 0 w 74"/>
                  <a:gd name="T5" fmla="*/ 112 h 125"/>
                  <a:gd name="T6" fmla="*/ 35 w 74"/>
                  <a:gd name="T7" fmla="*/ 125 h 125"/>
                  <a:gd name="T8" fmla="*/ 55 w 74"/>
                  <a:gd name="T9" fmla="*/ 69 h 125"/>
                  <a:gd name="T10" fmla="*/ 74 w 74"/>
                  <a:gd name="T11" fmla="*/ 12 h 125"/>
                  <a:gd name="T12" fmla="*/ 39 w 74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9" y="0"/>
                    </a:moveTo>
                    <a:lnTo>
                      <a:pt x="19" y="56"/>
                    </a:lnTo>
                    <a:lnTo>
                      <a:pt x="0" y="112"/>
                    </a:lnTo>
                    <a:lnTo>
                      <a:pt x="35" y="125"/>
                    </a:lnTo>
                    <a:lnTo>
                      <a:pt x="55" y="69"/>
                    </a:lnTo>
                    <a:lnTo>
                      <a:pt x="74" y="12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" name="Freeform 2583"/>
              <p:cNvSpPr>
                <a:spLocks/>
              </p:cNvSpPr>
              <p:nvPr/>
            </p:nvSpPr>
            <p:spPr bwMode="auto">
              <a:xfrm>
                <a:off x="3998" y="4696"/>
                <a:ext cx="4" cy="12"/>
              </a:xfrm>
              <a:custGeom>
                <a:avLst/>
                <a:gdLst>
                  <a:gd name="T0" fmla="*/ 20 w 20"/>
                  <a:gd name="T1" fmla="*/ 0 h 57"/>
                  <a:gd name="T2" fmla="*/ 0 w 20"/>
                  <a:gd name="T3" fmla="*/ 56 h 57"/>
                  <a:gd name="T4" fmla="*/ 4 w 20"/>
                  <a:gd name="T5" fmla="*/ 57 h 57"/>
                  <a:gd name="T6" fmla="*/ 20 w 20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20" y="0"/>
                    </a:moveTo>
                    <a:lnTo>
                      <a:pt x="0" y="56"/>
                    </a:lnTo>
                    <a:lnTo>
                      <a:pt x="4" y="5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" name="Line 2584"/>
              <p:cNvSpPr>
                <a:spLocks noChangeShapeType="1"/>
              </p:cNvSpPr>
              <p:nvPr/>
            </p:nvSpPr>
            <p:spPr bwMode="auto">
              <a:xfrm>
                <a:off x="3998" y="4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" name="Freeform 2585"/>
              <p:cNvSpPr>
                <a:spLocks/>
              </p:cNvSpPr>
              <p:nvPr/>
            </p:nvSpPr>
            <p:spPr bwMode="auto">
              <a:xfrm>
                <a:off x="3999" y="4685"/>
                <a:ext cx="14" cy="25"/>
              </a:xfrm>
              <a:custGeom>
                <a:avLst/>
                <a:gdLst>
                  <a:gd name="T0" fmla="*/ 32 w 69"/>
                  <a:gd name="T1" fmla="*/ 0 h 126"/>
                  <a:gd name="T2" fmla="*/ 16 w 69"/>
                  <a:gd name="T3" fmla="*/ 58 h 126"/>
                  <a:gd name="T4" fmla="*/ 0 w 69"/>
                  <a:gd name="T5" fmla="*/ 115 h 126"/>
                  <a:gd name="T6" fmla="*/ 37 w 69"/>
                  <a:gd name="T7" fmla="*/ 126 h 126"/>
                  <a:gd name="T8" fmla="*/ 53 w 69"/>
                  <a:gd name="T9" fmla="*/ 68 h 126"/>
                  <a:gd name="T10" fmla="*/ 69 w 69"/>
                  <a:gd name="T11" fmla="*/ 11 h 126"/>
                  <a:gd name="T12" fmla="*/ 32 w 69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2" y="0"/>
                    </a:move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" name="Freeform 2586"/>
              <p:cNvSpPr>
                <a:spLocks/>
              </p:cNvSpPr>
              <p:nvPr/>
            </p:nvSpPr>
            <p:spPr bwMode="auto">
              <a:xfrm>
                <a:off x="3999" y="4685"/>
                <a:ext cx="14" cy="25"/>
              </a:xfrm>
              <a:custGeom>
                <a:avLst/>
                <a:gdLst>
                  <a:gd name="T0" fmla="*/ 32 w 69"/>
                  <a:gd name="T1" fmla="*/ 0 h 126"/>
                  <a:gd name="T2" fmla="*/ 16 w 69"/>
                  <a:gd name="T3" fmla="*/ 58 h 126"/>
                  <a:gd name="T4" fmla="*/ 0 w 69"/>
                  <a:gd name="T5" fmla="*/ 115 h 126"/>
                  <a:gd name="T6" fmla="*/ 37 w 69"/>
                  <a:gd name="T7" fmla="*/ 126 h 126"/>
                  <a:gd name="T8" fmla="*/ 53 w 69"/>
                  <a:gd name="T9" fmla="*/ 68 h 126"/>
                  <a:gd name="T10" fmla="*/ 69 w 69"/>
                  <a:gd name="T11" fmla="*/ 11 h 126"/>
                  <a:gd name="T12" fmla="*/ 32 w 69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2" y="0"/>
                    </a:move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" name="Freeform 2587"/>
              <p:cNvSpPr>
                <a:spLocks/>
              </p:cNvSpPr>
              <p:nvPr/>
            </p:nvSpPr>
            <p:spPr bwMode="auto">
              <a:xfrm>
                <a:off x="4006" y="4698"/>
                <a:ext cx="3" cy="12"/>
              </a:xfrm>
              <a:custGeom>
                <a:avLst/>
                <a:gdLst>
                  <a:gd name="T0" fmla="*/ 16 w 16"/>
                  <a:gd name="T1" fmla="*/ 0 h 58"/>
                  <a:gd name="T2" fmla="*/ 0 w 16"/>
                  <a:gd name="T3" fmla="*/ 58 h 58"/>
                  <a:gd name="T4" fmla="*/ 3 w 16"/>
                  <a:gd name="T5" fmla="*/ 58 h 58"/>
                  <a:gd name="T6" fmla="*/ 16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16" y="0"/>
                    </a:moveTo>
                    <a:lnTo>
                      <a:pt x="0" y="58"/>
                    </a:lnTo>
                    <a:lnTo>
                      <a:pt x="3" y="5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" name="Line 2588"/>
              <p:cNvSpPr>
                <a:spLocks noChangeShapeType="1"/>
              </p:cNvSpPr>
              <p:nvPr/>
            </p:nvSpPr>
            <p:spPr bwMode="auto">
              <a:xfrm>
                <a:off x="4006" y="4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" name="Freeform 2589"/>
              <p:cNvSpPr>
                <a:spLocks/>
              </p:cNvSpPr>
              <p:nvPr/>
            </p:nvSpPr>
            <p:spPr bwMode="auto">
              <a:xfrm>
                <a:off x="4007" y="4687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3 w 62"/>
                  <a:gd name="T3" fmla="*/ 57 h 123"/>
                  <a:gd name="T4" fmla="*/ 0 w 62"/>
                  <a:gd name="T5" fmla="*/ 115 h 123"/>
                  <a:gd name="T6" fmla="*/ 37 w 62"/>
                  <a:gd name="T7" fmla="*/ 123 h 123"/>
                  <a:gd name="T8" fmla="*/ 50 w 62"/>
                  <a:gd name="T9" fmla="*/ 65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3" y="57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50" y="65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" name="Freeform 2590"/>
              <p:cNvSpPr>
                <a:spLocks/>
              </p:cNvSpPr>
              <p:nvPr/>
            </p:nvSpPr>
            <p:spPr bwMode="auto">
              <a:xfrm>
                <a:off x="4007" y="4687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3 w 62"/>
                  <a:gd name="T3" fmla="*/ 57 h 123"/>
                  <a:gd name="T4" fmla="*/ 0 w 62"/>
                  <a:gd name="T5" fmla="*/ 115 h 123"/>
                  <a:gd name="T6" fmla="*/ 37 w 62"/>
                  <a:gd name="T7" fmla="*/ 123 h 123"/>
                  <a:gd name="T8" fmla="*/ 50 w 62"/>
                  <a:gd name="T9" fmla="*/ 65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3" y="57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50" y="65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" name="Freeform 2591"/>
              <p:cNvSpPr>
                <a:spLocks/>
              </p:cNvSpPr>
              <p:nvPr/>
            </p:nvSpPr>
            <p:spPr bwMode="auto">
              <a:xfrm>
                <a:off x="4014" y="4700"/>
                <a:ext cx="3" cy="12"/>
              </a:xfrm>
              <a:custGeom>
                <a:avLst/>
                <a:gdLst>
                  <a:gd name="T0" fmla="*/ 13 w 13"/>
                  <a:gd name="T1" fmla="*/ 0 h 59"/>
                  <a:gd name="T2" fmla="*/ 0 w 13"/>
                  <a:gd name="T3" fmla="*/ 58 h 59"/>
                  <a:gd name="T4" fmla="*/ 3 w 13"/>
                  <a:gd name="T5" fmla="*/ 59 h 59"/>
                  <a:gd name="T6" fmla="*/ 13 w 1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13" y="0"/>
                    </a:moveTo>
                    <a:lnTo>
                      <a:pt x="0" y="58"/>
                    </a:lnTo>
                    <a:lnTo>
                      <a:pt x="3" y="5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" name="Line 2592"/>
              <p:cNvSpPr>
                <a:spLocks noChangeShapeType="1"/>
              </p:cNvSpPr>
              <p:nvPr/>
            </p:nvSpPr>
            <p:spPr bwMode="auto">
              <a:xfrm>
                <a:off x="4014" y="47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" name="Freeform 2593"/>
              <p:cNvSpPr>
                <a:spLocks/>
              </p:cNvSpPr>
              <p:nvPr/>
            </p:nvSpPr>
            <p:spPr bwMode="auto">
              <a:xfrm>
                <a:off x="4015" y="4688"/>
                <a:ext cx="11" cy="25"/>
              </a:xfrm>
              <a:custGeom>
                <a:avLst/>
                <a:gdLst>
                  <a:gd name="T0" fmla="*/ 19 w 56"/>
                  <a:gd name="T1" fmla="*/ 0 h 123"/>
                  <a:gd name="T2" fmla="*/ 10 w 56"/>
                  <a:gd name="T3" fmla="*/ 59 h 123"/>
                  <a:gd name="T4" fmla="*/ 0 w 56"/>
                  <a:gd name="T5" fmla="*/ 118 h 123"/>
                  <a:gd name="T6" fmla="*/ 37 w 56"/>
                  <a:gd name="T7" fmla="*/ 123 h 123"/>
                  <a:gd name="T8" fmla="*/ 46 w 56"/>
                  <a:gd name="T9" fmla="*/ 65 h 123"/>
                  <a:gd name="T10" fmla="*/ 56 w 56"/>
                  <a:gd name="T11" fmla="*/ 6 h 123"/>
                  <a:gd name="T12" fmla="*/ 19 w 56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3">
                    <a:moveTo>
                      <a:pt x="19" y="0"/>
                    </a:moveTo>
                    <a:lnTo>
                      <a:pt x="10" y="59"/>
                    </a:lnTo>
                    <a:lnTo>
                      <a:pt x="0" y="118"/>
                    </a:lnTo>
                    <a:lnTo>
                      <a:pt x="37" y="123"/>
                    </a:lnTo>
                    <a:lnTo>
                      <a:pt x="46" y="65"/>
                    </a:lnTo>
                    <a:lnTo>
                      <a:pt x="56" y="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" name="Freeform 2594"/>
              <p:cNvSpPr>
                <a:spLocks/>
              </p:cNvSpPr>
              <p:nvPr/>
            </p:nvSpPr>
            <p:spPr bwMode="auto">
              <a:xfrm>
                <a:off x="4015" y="4688"/>
                <a:ext cx="11" cy="25"/>
              </a:xfrm>
              <a:custGeom>
                <a:avLst/>
                <a:gdLst>
                  <a:gd name="T0" fmla="*/ 19 w 56"/>
                  <a:gd name="T1" fmla="*/ 0 h 123"/>
                  <a:gd name="T2" fmla="*/ 10 w 56"/>
                  <a:gd name="T3" fmla="*/ 59 h 123"/>
                  <a:gd name="T4" fmla="*/ 0 w 56"/>
                  <a:gd name="T5" fmla="*/ 118 h 123"/>
                  <a:gd name="T6" fmla="*/ 37 w 56"/>
                  <a:gd name="T7" fmla="*/ 123 h 123"/>
                  <a:gd name="T8" fmla="*/ 46 w 56"/>
                  <a:gd name="T9" fmla="*/ 65 h 123"/>
                  <a:gd name="T10" fmla="*/ 56 w 56"/>
                  <a:gd name="T11" fmla="*/ 6 h 123"/>
                  <a:gd name="T12" fmla="*/ 19 w 56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3">
                    <a:moveTo>
                      <a:pt x="19" y="0"/>
                    </a:moveTo>
                    <a:lnTo>
                      <a:pt x="10" y="59"/>
                    </a:lnTo>
                    <a:lnTo>
                      <a:pt x="0" y="118"/>
                    </a:lnTo>
                    <a:lnTo>
                      <a:pt x="37" y="123"/>
                    </a:lnTo>
                    <a:lnTo>
                      <a:pt x="46" y="65"/>
                    </a:lnTo>
                    <a:lnTo>
                      <a:pt x="56" y="6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" name="Freeform 2595"/>
              <p:cNvSpPr>
                <a:spLocks/>
              </p:cNvSpPr>
              <p:nvPr/>
            </p:nvSpPr>
            <p:spPr bwMode="auto">
              <a:xfrm>
                <a:off x="4022" y="4701"/>
                <a:ext cx="2" cy="12"/>
              </a:xfrm>
              <a:custGeom>
                <a:avLst/>
                <a:gdLst>
                  <a:gd name="T0" fmla="*/ 9 w 9"/>
                  <a:gd name="T1" fmla="*/ 0 h 58"/>
                  <a:gd name="T2" fmla="*/ 0 w 9"/>
                  <a:gd name="T3" fmla="*/ 58 h 58"/>
                  <a:gd name="T4" fmla="*/ 2 w 9"/>
                  <a:gd name="T5" fmla="*/ 58 h 58"/>
                  <a:gd name="T6" fmla="*/ 9 w 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">
                    <a:moveTo>
                      <a:pt x="9" y="0"/>
                    </a:moveTo>
                    <a:lnTo>
                      <a:pt x="0" y="58"/>
                    </a:lnTo>
                    <a:lnTo>
                      <a:pt x="2" y="5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" name="Line 2596"/>
              <p:cNvSpPr>
                <a:spLocks noChangeShapeType="1"/>
              </p:cNvSpPr>
              <p:nvPr/>
            </p:nvSpPr>
            <p:spPr bwMode="auto">
              <a:xfrm>
                <a:off x="4022" y="4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" name="Freeform 2597"/>
              <p:cNvSpPr>
                <a:spLocks/>
              </p:cNvSpPr>
              <p:nvPr/>
            </p:nvSpPr>
            <p:spPr bwMode="auto">
              <a:xfrm>
                <a:off x="4023" y="4689"/>
                <a:ext cx="10" cy="25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9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5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" name="Freeform 2598"/>
              <p:cNvSpPr>
                <a:spLocks/>
              </p:cNvSpPr>
              <p:nvPr/>
            </p:nvSpPr>
            <p:spPr bwMode="auto">
              <a:xfrm>
                <a:off x="4023" y="4689"/>
                <a:ext cx="10" cy="25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9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5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5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" name="Freeform 2599"/>
              <p:cNvSpPr>
                <a:spLocks/>
              </p:cNvSpPr>
              <p:nvPr/>
            </p:nvSpPr>
            <p:spPr bwMode="auto">
              <a:xfrm>
                <a:off x="4030" y="4702"/>
                <a:ext cx="2" cy="12"/>
              </a:xfrm>
              <a:custGeom>
                <a:avLst/>
                <a:gdLst>
                  <a:gd name="T0" fmla="*/ 7 w 7"/>
                  <a:gd name="T1" fmla="*/ 0 h 59"/>
                  <a:gd name="T2" fmla="*/ 0 w 7"/>
                  <a:gd name="T3" fmla="*/ 59 h 59"/>
                  <a:gd name="T4" fmla="*/ 1 w 7"/>
                  <a:gd name="T5" fmla="*/ 59 h 59"/>
                  <a:gd name="T6" fmla="*/ 7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0"/>
                    </a:moveTo>
                    <a:lnTo>
                      <a:pt x="0" y="59"/>
                    </a:lnTo>
                    <a:lnTo>
                      <a:pt x="1" y="5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" name="Line 2600"/>
              <p:cNvSpPr>
                <a:spLocks noChangeShapeType="1"/>
              </p:cNvSpPr>
              <p:nvPr/>
            </p:nvSpPr>
            <p:spPr bwMode="auto">
              <a:xfrm>
                <a:off x="4030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" name="Freeform 2601"/>
              <p:cNvSpPr>
                <a:spLocks/>
              </p:cNvSpPr>
              <p:nvPr/>
            </p:nvSpPr>
            <p:spPr bwMode="auto">
              <a:xfrm>
                <a:off x="4030" y="4690"/>
                <a:ext cx="10" cy="24"/>
              </a:xfrm>
              <a:custGeom>
                <a:avLst/>
                <a:gdLst>
                  <a:gd name="T0" fmla="*/ 12 w 50"/>
                  <a:gd name="T1" fmla="*/ 0 h 121"/>
                  <a:gd name="T2" fmla="*/ 6 w 50"/>
                  <a:gd name="T3" fmla="*/ 58 h 121"/>
                  <a:gd name="T4" fmla="*/ 0 w 50"/>
                  <a:gd name="T5" fmla="*/ 117 h 121"/>
                  <a:gd name="T6" fmla="*/ 38 w 50"/>
                  <a:gd name="T7" fmla="*/ 121 h 121"/>
                  <a:gd name="T8" fmla="*/ 44 w 50"/>
                  <a:gd name="T9" fmla="*/ 62 h 121"/>
                  <a:gd name="T10" fmla="*/ 50 w 50"/>
                  <a:gd name="T11" fmla="*/ 3 h 121"/>
                  <a:gd name="T12" fmla="*/ 12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12" y="0"/>
                    </a:moveTo>
                    <a:lnTo>
                      <a:pt x="6" y="58"/>
                    </a:lnTo>
                    <a:lnTo>
                      <a:pt x="0" y="117"/>
                    </a:lnTo>
                    <a:lnTo>
                      <a:pt x="38" y="121"/>
                    </a:lnTo>
                    <a:lnTo>
                      <a:pt x="44" y="62"/>
                    </a:lnTo>
                    <a:lnTo>
                      <a:pt x="50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" name="Freeform 2602"/>
              <p:cNvSpPr>
                <a:spLocks/>
              </p:cNvSpPr>
              <p:nvPr/>
            </p:nvSpPr>
            <p:spPr bwMode="auto">
              <a:xfrm>
                <a:off x="4030" y="4690"/>
                <a:ext cx="10" cy="24"/>
              </a:xfrm>
              <a:custGeom>
                <a:avLst/>
                <a:gdLst>
                  <a:gd name="T0" fmla="*/ 12 w 50"/>
                  <a:gd name="T1" fmla="*/ 0 h 121"/>
                  <a:gd name="T2" fmla="*/ 6 w 50"/>
                  <a:gd name="T3" fmla="*/ 58 h 121"/>
                  <a:gd name="T4" fmla="*/ 0 w 50"/>
                  <a:gd name="T5" fmla="*/ 117 h 121"/>
                  <a:gd name="T6" fmla="*/ 38 w 50"/>
                  <a:gd name="T7" fmla="*/ 121 h 121"/>
                  <a:gd name="T8" fmla="*/ 44 w 50"/>
                  <a:gd name="T9" fmla="*/ 62 h 121"/>
                  <a:gd name="T10" fmla="*/ 50 w 50"/>
                  <a:gd name="T11" fmla="*/ 3 h 121"/>
                  <a:gd name="T12" fmla="*/ 12 w 50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12" y="0"/>
                    </a:moveTo>
                    <a:lnTo>
                      <a:pt x="6" y="58"/>
                    </a:lnTo>
                    <a:lnTo>
                      <a:pt x="0" y="117"/>
                    </a:lnTo>
                    <a:lnTo>
                      <a:pt x="38" y="121"/>
                    </a:lnTo>
                    <a:lnTo>
                      <a:pt x="44" y="62"/>
                    </a:lnTo>
                    <a:lnTo>
                      <a:pt x="50" y="3"/>
                    </a:lnTo>
                    <a:lnTo>
                      <a:pt x="1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" name="Freeform 2603"/>
              <p:cNvSpPr>
                <a:spLocks/>
              </p:cNvSpPr>
              <p:nvPr/>
            </p:nvSpPr>
            <p:spPr bwMode="auto">
              <a:xfrm>
                <a:off x="4038" y="4703"/>
                <a:ext cx="1" cy="11"/>
              </a:xfrm>
              <a:custGeom>
                <a:avLst/>
                <a:gdLst>
                  <a:gd name="T0" fmla="*/ 6 w 6"/>
                  <a:gd name="T1" fmla="*/ 0 h 59"/>
                  <a:gd name="T2" fmla="*/ 0 w 6"/>
                  <a:gd name="T3" fmla="*/ 59 h 59"/>
                  <a:gd name="T4" fmla="*/ 4 w 6"/>
                  <a:gd name="T5" fmla="*/ 59 h 59"/>
                  <a:gd name="T6" fmla="*/ 6 w 6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6" y="0"/>
                    </a:moveTo>
                    <a:lnTo>
                      <a:pt x="0" y="59"/>
                    </a:lnTo>
                    <a:lnTo>
                      <a:pt x="4" y="5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" name="Line 2604"/>
              <p:cNvSpPr>
                <a:spLocks noChangeShapeType="1"/>
              </p:cNvSpPr>
              <p:nvPr/>
            </p:nvSpPr>
            <p:spPr bwMode="auto">
              <a:xfrm>
                <a:off x="4038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" name="Freeform 2605"/>
              <p:cNvSpPr>
                <a:spLocks/>
              </p:cNvSpPr>
              <p:nvPr/>
            </p:nvSpPr>
            <p:spPr bwMode="auto">
              <a:xfrm>
                <a:off x="4039" y="4691"/>
                <a:ext cx="8" cy="24"/>
              </a:xfrm>
              <a:custGeom>
                <a:avLst/>
                <a:gdLst>
                  <a:gd name="T0" fmla="*/ 4 w 41"/>
                  <a:gd name="T1" fmla="*/ 0 h 119"/>
                  <a:gd name="T2" fmla="*/ 2 w 41"/>
                  <a:gd name="T3" fmla="*/ 59 h 119"/>
                  <a:gd name="T4" fmla="*/ 0 w 41"/>
                  <a:gd name="T5" fmla="*/ 118 h 119"/>
                  <a:gd name="T6" fmla="*/ 37 w 41"/>
                  <a:gd name="T7" fmla="*/ 119 h 119"/>
                  <a:gd name="T8" fmla="*/ 39 w 41"/>
                  <a:gd name="T9" fmla="*/ 60 h 119"/>
                  <a:gd name="T10" fmla="*/ 41 w 41"/>
                  <a:gd name="T11" fmla="*/ 1 h 119"/>
                  <a:gd name="T12" fmla="*/ 4 w 41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37" y="119"/>
                    </a:lnTo>
                    <a:lnTo>
                      <a:pt x="39" y="60"/>
                    </a:lnTo>
                    <a:lnTo>
                      <a:pt x="4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" name="Freeform 2606"/>
              <p:cNvSpPr>
                <a:spLocks/>
              </p:cNvSpPr>
              <p:nvPr/>
            </p:nvSpPr>
            <p:spPr bwMode="auto">
              <a:xfrm>
                <a:off x="4039" y="4691"/>
                <a:ext cx="8" cy="24"/>
              </a:xfrm>
              <a:custGeom>
                <a:avLst/>
                <a:gdLst>
                  <a:gd name="T0" fmla="*/ 4 w 41"/>
                  <a:gd name="T1" fmla="*/ 0 h 119"/>
                  <a:gd name="T2" fmla="*/ 2 w 41"/>
                  <a:gd name="T3" fmla="*/ 59 h 119"/>
                  <a:gd name="T4" fmla="*/ 0 w 41"/>
                  <a:gd name="T5" fmla="*/ 118 h 119"/>
                  <a:gd name="T6" fmla="*/ 37 w 41"/>
                  <a:gd name="T7" fmla="*/ 119 h 119"/>
                  <a:gd name="T8" fmla="*/ 39 w 41"/>
                  <a:gd name="T9" fmla="*/ 60 h 119"/>
                  <a:gd name="T10" fmla="*/ 41 w 41"/>
                  <a:gd name="T11" fmla="*/ 1 h 119"/>
                  <a:gd name="T12" fmla="*/ 4 w 41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9">
                    <a:moveTo>
                      <a:pt x="4" y="0"/>
                    </a:moveTo>
                    <a:lnTo>
                      <a:pt x="2" y="59"/>
                    </a:lnTo>
                    <a:lnTo>
                      <a:pt x="0" y="118"/>
                    </a:lnTo>
                    <a:lnTo>
                      <a:pt x="37" y="119"/>
                    </a:lnTo>
                    <a:lnTo>
                      <a:pt x="39" y="60"/>
                    </a:lnTo>
                    <a:lnTo>
                      <a:pt x="41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" name="Freeform 2607"/>
              <p:cNvSpPr>
                <a:spLocks/>
              </p:cNvSpPr>
              <p:nvPr/>
            </p:nvSpPr>
            <p:spPr bwMode="auto">
              <a:xfrm>
                <a:off x="4046" y="4703"/>
                <a:ext cx="1" cy="12"/>
              </a:xfrm>
              <a:custGeom>
                <a:avLst/>
                <a:gdLst>
                  <a:gd name="T0" fmla="*/ 2 w 4"/>
                  <a:gd name="T1" fmla="*/ 0 h 59"/>
                  <a:gd name="T2" fmla="*/ 0 w 4"/>
                  <a:gd name="T3" fmla="*/ 59 h 59"/>
                  <a:gd name="T4" fmla="*/ 4 w 4"/>
                  <a:gd name="T5" fmla="*/ 59 h 59"/>
                  <a:gd name="T6" fmla="*/ 2 w 4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2" y="0"/>
                    </a:moveTo>
                    <a:lnTo>
                      <a:pt x="0" y="59"/>
                    </a:lnTo>
                    <a:lnTo>
                      <a:pt x="4" y="5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" name="Line 2608"/>
              <p:cNvSpPr>
                <a:spLocks noChangeShapeType="1"/>
              </p:cNvSpPr>
              <p:nvPr/>
            </p:nvSpPr>
            <p:spPr bwMode="auto">
              <a:xfrm>
                <a:off x="4046" y="4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" name="Freeform 2609"/>
              <p:cNvSpPr>
                <a:spLocks/>
              </p:cNvSpPr>
              <p:nvPr/>
            </p:nvSpPr>
            <p:spPr bwMode="auto">
              <a:xfrm>
                <a:off x="4046" y="4691"/>
                <a:ext cx="9" cy="24"/>
              </a:xfrm>
              <a:custGeom>
                <a:avLst/>
                <a:gdLst>
                  <a:gd name="T0" fmla="*/ 0 w 42"/>
                  <a:gd name="T1" fmla="*/ 1 h 119"/>
                  <a:gd name="T2" fmla="*/ 2 w 42"/>
                  <a:gd name="T3" fmla="*/ 60 h 119"/>
                  <a:gd name="T4" fmla="*/ 4 w 42"/>
                  <a:gd name="T5" fmla="*/ 119 h 119"/>
                  <a:gd name="T6" fmla="*/ 42 w 42"/>
                  <a:gd name="T7" fmla="*/ 118 h 119"/>
                  <a:gd name="T8" fmla="*/ 40 w 42"/>
                  <a:gd name="T9" fmla="*/ 59 h 119"/>
                  <a:gd name="T10" fmla="*/ 38 w 42"/>
                  <a:gd name="T11" fmla="*/ 0 h 119"/>
                  <a:gd name="T12" fmla="*/ 0 w 42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0" y="1"/>
                    </a:moveTo>
                    <a:lnTo>
                      <a:pt x="2" y="60"/>
                    </a:lnTo>
                    <a:lnTo>
                      <a:pt x="4" y="119"/>
                    </a:lnTo>
                    <a:lnTo>
                      <a:pt x="42" y="118"/>
                    </a:lnTo>
                    <a:lnTo>
                      <a:pt x="40" y="59"/>
                    </a:lnTo>
                    <a:lnTo>
                      <a:pt x="3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" name="Freeform 2610"/>
              <p:cNvSpPr>
                <a:spLocks/>
              </p:cNvSpPr>
              <p:nvPr/>
            </p:nvSpPr>
            <p:spPr bwMode="auto">
              <a:xfrm>
                <a:off x="4046" y="4691"/>
                <a:ext cx="9" cy="24"/>
              </a:xfrm>
              <a:custGeom>
                <a:avLst/>
                <a:gdLst>
                  <a:gd name="T0" fmla="*/ 0 w 42"/>
                  <a:gd name="T1" fmla="*/ 1 h 119"/>
                  <a:gd name="T2" fmla="*/ 2 w 42"/>
                  <a:gd name="T3" fmla="*/ 60 h 119"/>
                  <a:gd name="T4" fmla="*/ 4 w 42"/>
                  <a:gd name="T5" fmla="*/ 119 h 119"/>
                  <a:gd name="T6" fmla="*/ 42 w 42"/>
                  <a:gd name="T7" fmla="*/ 118 h 119"/>
                  <a:gd name="T8" fmla="*/ 40 w 42"/>
                  <a:gd name="T9" fmla="*/ 59 h 119"/>
                  <a:gd name="T10" fmla="*/ 38 w 42"/>
                  <a:gd name="T11" fmla="*/ 0 h 119"/>
                  <a:gd name="T12" fmla="*/ 0 w 42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0" y="1"/>
                    </a:moveTo>
                    <a:lnTo>
                      <a:pt x="2" y="60"/>
                    </a:lnTo>
                    <a:lnTo>
                      <a:pt x="4" y="119"/>
                    </a:lnTo>
                    <a:lnTo>
                      <a:pt x="42" y="118"/>
                    </a:lnTo>
                    <a:lnTo>
                      <a:pt x="40" y="59"/>
                    </a:lnTo>
                    <a:lnTo>
                      <a:pt x="38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" name="Freeform 2611"/>
              <p:cNvSpPr>
                <a:spLocks/>
              </p:cNvSpPr>
              <p:nvPr/>
            </p:nvSpPr>
            <p:spPr bwMode="auto">
              <a:xfrm>
                <a:off x="4054" y="4703"/>
                <a:ext cx="1" cy="11"/>
              </a:xfrm>
              <a:custGeom>
                <a:avLst/>
                <a:gdLst>
                  <a:gd name="T0" fmla="*/ 0 w 6"/>
                  <a:gd name="T1" fmla="*/ 0 h 59"/>
                  <a:gd name="T2" fmla="*/ 2 w 6"/>
                  <a:gd name="T3" fmla="*/ 59 h 59"/>
                  <a:gd name="T4" fmla="*/ 6 w 6"/>
                  <a:gd name="T5" fmla="*/ 59 h 59"/>
                  <a:gd name="T6" fmla="*/ 0 w 6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0" y="0"/>
                    </a:moveTo>
                    <a:lnTo>
                      <a:pt x="2" y="59"/>
                    </a:lnTo>
                    <a:lnTo>
                      <a:pt x="6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Line 2612"/>
              <p:cNvSpPr>
                <a:spLocks noChangeShapeType="1"/>
              </p:cNvSpPr>
              <p:nvPr/>
            </p:nvSpPr>
            <p:spPr bwMode="auto">
              <a:xfrm>
                <a:off x="4055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" name="Freeform 2613"/>
              <p:cNvSpPr>
                <a:spLocks/>
              </p:cNvSpPr>
              <p:nvPr/>
            </p:nvSpPr>
            <p:spPr bwMode="auto">
              <a:xfrm>
                <a:off x="4053" y="4690"/>
                <a:ext cx="10" cy="24"/>
              </a:xfrm>
              <a:custGeom>
                <a:avLst/>
                <a:gdLst>
                  <a:gd name="T0" fmla="*/ 0 w 50"/>
                  <a:gd name="T1" fmla="*/ 3 h 121"/>
                  <a:gd name="T2" fmla="*/ 6 w 50"/>
                  <a:gd name="T3" fmla="*/ 62 h 121"/>
                  <a:gd name="T4" fmla="*/ 12 w 50"/>
                  <a:gd name="T5" fmla="*/ 121 h 121"/>
                  <a:gd name="T6" fmla="*/ 50 w 50"/>
                  <a:gd name="T7" fmla="*/ 117 h 121"/>
                  <a:gd name="T8" fmla="*/ 44 w 50"/>
                  <a:gd name="T9" fmla="*/ 58 h 121"/>
                  <a:gd name="T10" fmla="*/ 38 w 50"/>
                  <a:gd name="T11" fmla="*/ 0 h 121"/>
                  <a:gd name="T12" fmla="*/ 0 w 50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0" y="3"/>
                    </a:moveTo>
                    <a:lnTo>
                      <a:pt x="6" y="62"/>
                    </a:lnTo>
                    <a:lnTo>
                      <a:pt x="12" y="121"/>
                    </a:lnTo>
                    <a:lnTo>
                      <a:pt x="50" y="117"/>
                    </a:lnTo>
                    <a:lnTo>
                      <a:pt x="44" y="58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" name="Freeform 2614"/>
              <p:cNvSpPr>
                <a:spLocks/>
              </p:cNvSpPr>
              <p:nvPr/>
            </p:nvSpPr>
            <p:spPr bwMode="auto">
              <a:xfrm>
                <a:off x="4053" y="4690"/>
                <a:ext cx="10" cy="24"/>
              </a:xfrm>
              <a:custGeom>
                <a:avLst/>
                <a:gdLst>
                  <a:gd name="T0" fmla="*/ 0 w 50"/>
                  <a:gd name="T1" fmla="*/ 3 h 121"/>
                  <a:gd name="T2" fmla="*/ 6 w 50"/>
                  <a:gd name="T3" fmla="*/ 62 h 121"/>
                  <a:gd name="T4" fmla="*/ 12 w 50"/>
                  <a:gd name="T5" fmla="*/ 121 h 121"/>
                  <a:gd name="T6" fmla="*/ 50 w 50"/>
                  <a:gd name="T7" fmla="*/ 117 h 121"/>
                  <a:gd name="T8" fmla="*/ 44 w 50"/>
                  <a:gd name="T9" fmla="*/ 58 h 121"/>
                  <a:gd name="T10" fmla="*/ 38 w 50"/>
                  <a:gd name="T11" fmla="*/ 0 h 121"/>
                  <a:gd name="T12" fmla="*/ 0 w 50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0" y="3"/>
                    </a:moveTo>
                    <a:lnTo>
                      <a:pt x="6" y="62"/>
                    </a:lnTo>
                    <a:lnTo>
                      <a:pt x="12" y="121"/>
                    </a:lnTo>
                    <a:lnTo>
                      <a:pt x="50" y="117"/>
                    </a:lnTo>
                    <a:lnTo>
                      <a:pt x="44" y="58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" name="Freeform 2615"/>
              <p:cNvSpPr>
                <a:spLocks/>
              </p:cNvSpPr>
              <p:nvPr/>
            </p:nvSpPr>
            <p:spPr bwMode="auto">
              <a:xfrm>
                <a:off x="4062" y="4702"/>
                <a:ext cx="1" cy="12"/>
              </a:xfrm>
              <a:custGeom>
                <a:avLst/>
                <a:gdLst>
                  <a:gd name="T0" fmla="*/ 0 w 7"/>
                  <a:gd name="T1" fmla="*/ 0 h 59"/>
                  <a:gd name="T2" fmla="*/ 6 w 7"/>
                  <a:gd name="T3" fmla="*/ 59 h 59"/>
                  <a:gd name="T4" fmla="*/ 7 w 7"/>
                  <a:gd name="T5" fmla="*/ 59 h 59"/>
                  <a:gd name="T6" fmla="*/ 0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0"/>
                    </a:moveTo>
                    <a:lnTo>
                      <a:pt x="6" y="59"/>
                    </a:lnTo>
                    <a:lnTo>
                      <a:pt x="7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68" name="Group 2616"/>
            <p:cNvGrpSpPr>
              <a:grpSpLocks/>
            </p:cNvGrpSpPr>
            <p:nvPr/>
          </p:nvGrpSpPr>
          <p:grpSpPr bwMode="auto">
            <a:xfrm>
              <a:off x="3867" y="3559"/>
              <a:ext cx="359" cy="1192"/>
              <a:chOff x="3867" y="3536"/>
              <a:chExt cx="359" cy="1192"/>
            </a:xfrm>
          </p:grpSpPr>
          <p:sp>
            <p:nvSpPr>
              <p:cNvPr id="26169" name="Line 2617"/>
              <p:cNvSpPr>
                <a:spLocks noChangeShapeType="1"/>
              </p:cNvSpPr>
              <p:nvPr/>
            </p:nvSpPr>
            <p:spPr bwMode="auto">
              <a:xfrm>
                <a:off x="4063" y="47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" name="Freeform 2618"/>
              <p:cNvSpPr>
                <a:spLocks/>
              </p:cNvSpPr>
              <p:nvPr/>
            </p:nvSpPr>
            <p:spPr bwMode="auto">
              <a:xfrm>
                <a:off x="4060" y="4689"/>
                <a:ext cx="11" cy="25"/>
              </a:xfrm>
              <a:custGeom>
                <a:avLst/>
                <a:gdLst>
                  <a:gd name="T0" fmla="*/ 0 w 52"/>
                  <a:gd name="T1" fmla="*/ 5 h 122"/>
                  <a:gd name="T2" fmla="*/ 7 w 52"/>
                  <a:gd name="T3" fmla="*/ 63 h 122"/>
                  <a:gd name="T4" fmla="*/ 14 w 52"/>
                  <a:gd name="T5" fmla="*/ 122 h 122"/>
                  <a:gd name="T6" fmla="*/ 52 w 52"/>
                  <a:gd name="T7" fmla="*/ 117 h 122"/>
                  <a:gd name="T8" fmla="*/ 45 w 52"/>
                  <a:gd name="T9" fmla="*/ 59 h 122"/>
                  <a:gd name="T10" fmla="*/ 38 w 52"/>
                  <a:gd name="T11" fmla="*/ 0 h 122"/>
                  <a:gd name="T12" fmla="*/ 0 w 52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0" y="5"/>
                    </a:move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" name="Freeform 2619"/>
              <p:cNvSpPr>
                <a:spLocks/>
              </p:cNvSpPr>
              <p:nvPr/>
            </p:nvSpPr>
            <p:spPr bwMode="auto">
              <a:xfrm>
                <a:off x="4060" y="4689"/>
                <a:ext cx="11" cy="25"/>
              </a:xfrm>
              <a:custGeom>
                <a:avLst/>
                <a:gdLst>
                  <a:gd name="T0" fmla="*/ 0 w 52"/>
                  <a:gd name="T1" fmla="*/ 5 h 122"/>
                  <a:gd name="T2" fmla="*/ 7 w 52"/>
                  <a:gd name="T3" fmla="*/ 63 h 122"/>
                  <a:gd name="T4" fmla="*/ 14 w 52"/>
                  <a:gd name="T5" fmla="*/ 122 h 122"/>
                  <a:gd name="T6" fmla="*/ 52 w 52"/>
                  <a:gd name="T7" fmla="*/ 117 h 122"/>
                  <a:gd name="T8" fmla="*/ 45 w 52"/>
                  <a:gd name="T9" fmla="*/ 59 h 122"/>
                  <a:gd name="T10" fmla="*/ 38 w 52"/>
                  <a:gd name="T11" fmla="*/ 0 h 122"/>
                  <a:gd name="T12" fmla="*/ 0 w 52"/>
                  <a:gd name="T13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0" y="5"/>
                    </a:move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lnTo>
                      <a:pt x="45" y="59"/>
                    </a:lnTo>
                    <a:lnTo>
                      <a:pt x="38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Freeform 2620"/>
              <p:cNvSpPr>
                <a:spLocks/>
              </p:cNvSpPr>
              <p:nvPr/>
            </p:nvSpPr>
            <p:spPr bwMode="auto">
              <a:xfrm>
                <a:off x="4069" y="4701"/>
                <a:ext cx="2" cy="12"/>
              </a:xfrm>
              <a:custGeom>
                <a:avLst/>
                <a:gdLst>
                  <a:gd name="T0" fmla="*/ 0 w 9"/>
                  <a:gd name="T1" fmla="*/ 0 h 58"/>
                  <a:gd name="T2" fmla="*/ 7 w 9"/>
                  <a:gd name="T3" fmla="*/ 58 h 58"/>
                  <a:gd name="T4" fmla="*/ 9 w 9"/>
                  <a:gd name="T5" fmla="*/ 58 h 58"/>
                  <a:gd name="T6" fmla="*/ 0 w 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">
                    <a:moveTo>
                      <a:pt x="0" y="0"/>
                    </a:moveTo>
                    <a:lnTo>
                      <a:pt x="7" y="58"/>
                    </a:lnTo>
                    <a:lnTo>
                      <a:pt x="9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" name="Line 2621"/>
              <p:cNvSpPr>
                <a:spLocks noChangeShapeType="1"/>
              </p:cNvSpPr>
              <p:nvPr/>
            </p:nvSpPr>
            <p:spPr bwMode="auto">
              <a:xfrm>
                <a:off x="4071" y="4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" name="Freeform 2622"/>
              <p:cNvSpPr>
                <a:spLocks/>
              </p:cNvSpPr>
              <p:nvPr/>
            </p:nvSpPr>
            <p:spPr bwMode="auto">
              <a:xfrm>
                <a:off x="4068" y="4688"/>
                <a:ext cx="11" cy="25"/>
              </a:xfrm>
              <a:custGeom>
                <a:avLst/>
                <a:gdLst>
                  <a:gd name="T0" fmla="*/ 0 w 55"/>
                  <a:gd name="T1" fmla="*/ 6 h 123"/>
                  <a:gd name="T2" fmla="*/ 9 w 55"/>
                  <a:gd name="T3" fmla="*/ 65 h 123"/>
                  <a:gd name="T4" fmla="*/ 18 w 55"/>
                  <a:gd name="T5" fmla="*/ 123 h 123"/>
                  <a:gd name="T6" fmla="*/ 55 w 55"/>
                  <a:gd name="T7" fmla="*/ 118 h 123"/>
                  <a:gd name="T8" fmla="*/ 46 w 55"/>
                  <a:gd name="T9" fmla="*/ 59 h 123"/>
                  <a:gd name="T10" fmla="*/ 36 w 55"/>
                  <a:gd name="T11" fmla="*/ 0 h 123"/>
                  <a:gd name="T12" fmla="*/ 0 w 55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0" y="6"/>
                    </a:moveTo>
                    <a:lnTo>
                      <a:pt x="9" y="65"/>
                    </a:lnTo>
                    <a:lnTo>
                      <a:pt x="18" y="123"/>
                    </a:lnTo>
                    <a:lnTo>
                      <a:pt x="55" y="118"/>
                    </a:lnTo>
                    <a:lnTo>
                      <a:pt x="46" y="59"/>
                    </a:lnTo>
                    <a:lnTo>
                      <a:pt x="3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" name="Freeform 2623"/>
              <p:cNvSpPr>
                <a:spLocks/>
              </p:cNvSpPr>
              <p:nvPr/>
            </p:nvSpPr>
            <p:spPr bwMode="auto">
              <a:xfrm>
                <a:off x="4068" y="4688"/>
                <a:ext cx="11" cy="25"/>
              </a:xfrm>
              <a:custGeom>
                <a:avLst/>
                <a:gdLst>
                  <a:gd name="T0" fmla="*/ 0 w 55"/>
                  <a:gd name="T1" fmla="*/ 6 h 123"/>
                  <a:gd name="T2" fmla="*/ 9 w 55"/>
                  <a:gd name="T3" fmla="*/ 65 h 123"/>
                  <a:gd name="T4" fmla="*/ 18 w 55"/>
                  <a:gd name="T5" fmla="*/ 123 h 123"/>
                  <a:gd name="T6" fmla="*/ 55 w 55"/>
                  <a:gd name="T7" fmla="*/ 118 h 123"/>
                  <a:gd name="T8" fmla="*/ 46 w 55"/>
                  <a:gd name="T9" fmla="*/ 59 h 123"/>
                  <a:gd name="T10" fmla="*/ 36 w 55"/>
                  <a:gd name="T11" fmla="*/ 0 h 123"/>
                  <a:gd name="T12" fmla="*/ 0 w 55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0" y="6"/>
                    </a:moveTo>
                    <a:lnTo>
                      <a:pt x="9" y="65"/>
                    </a:lnTo>
                    <a:lnTo>
                      <a:pt x="18" y="123"/>
                    </a:lnTo>
                    <a:lnTo>
                      <a:pt x="55" y="118"/>
                    </a:lnTo>
                    <a:lnTo>
                      <a:pt x="46" y="59"/>
                    </a:lnTo>
                    <a:lnTo>
                      <a:pt x="36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" name="Freeform 2624"/>
              <p:cNvSpPr>
                <a:spLocks/>
              </p:cNvSpPr>
              <p:nvPr/>
            </p:nvSpPr>
            <p:spPr bwMode="auto">
              <a:xfrm>
                <a:off x="4077" y="4700"/>
                <a:ext cx="2" cy="12"/>
              </a:xfrm>
              <a:custGeom>
                <a:avLst/>
                <a:gdLst>
                  <a:gd name="T0" fmla="*/ 0 w 12"/>
                  <a:gd name="T1" fmla="*/ 0 h 59"/>
                  <a:gd name="T2" fmla="*/ 9 w 12"/>
                  <a:gd name="T3" fmla="*/ 59 h 59"/>
                  <a:gd name="T4" fmla="*/ 12 w 12"/>
                  <a:gd name="T5" fmla="*/ 58 h 59"/>
                  <a:gd name="T6" fmla="*/ 0 w 12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9">
                    <a:moveTo>
                      <a:pt x="0" y="0"/>
                    </a:moveTo>
                    <a:lnTo>
                      <a:pt x="9" y="59"/>
                    </a:lnTo>
                    <a:lnTo>
                      <a:pt x="12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" name="Line 2625"/>
              <p:cNvSpPr>
                <a:spLocks noChangeShapeType="1"/>
              </p:cNvSpPr>
              <p:nvPr/>
            </p:nvSpPr>
            <p:spPr bwMode="auto">
              <a:xfrm flipV="1">
                <a:off x="4079" y="47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" name="Freeform 2626"/>
              <p:cNvSpPr>
                <a:spLocks/>
              </p:cNvSpPr>
              <p:nvPr/>
            </p:nvSpPr>
            <p:spPr bwMode="auto">
              <a:xfrm>
                <a:off x="4074" y="4687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3 w 62"/>
                  <a:gd name="T3" fmla="*/ 65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7 h 123"/>
                  <a:gd name="T10" fmla="*/ 37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3" y="65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7"/>
                    </a:lnTo>
                    <a:lnTo>
                      <a:pt x="3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" name="Freeform 2627"/>
              <p:cNvSpPr>
                <a:spLocks/>
              </p:cNvSpPr>
              <p:nvPr/>
            </p:nvSpPr>
            <p:spPr bwMode="auto">
              <a:xfrm>
                <a:off x="4074" y="4687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3 w 62"/>
                  <a:gd name="T3" fmla="*/ 65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7 h 123"/>
                  <a:gd name="T10" fmla="*/ 37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3" y="65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7"/>
                    </a:lnTo>
                    <a:lnTo>
                      <a:pt x="37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Freeform 2628"/>
              <p:cNvSpPr>
                <a:spLocks/>
              </p:cNvSpPr>
              <p:nvPr/>
            </p:nvSpPr>
            <p:spPr bwMode="auto">
              <a:xfrm>
                <a:off x="4084" y="4698"/>
                <a:ext cx="3" cy="12"/>
              </a:xfrm>
              <a:custGeom>
                <a:avLst/>
                <a:gdLst>
                  <a:gd name="T0" fmla="*/ 0 w 16"/>
                  <a:gd name="T1" fmla="*/ 0 h 58"/>
                  <a:gd name="T2" fmla="*/ 13 w 16"/>
                  <a:gd name="T3" fmla="*/ 58 h 58"/>
                  <a:gd name="T4" fmla="*/ 16 w 16"/>
                  <a:gd name="T5" fmla="*/ 58 h 58"/>
                  <a:gd name="T6" fmla="*/ 0 w 16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0" y="0"/>
                    </a:moveTo>
                    <a:lnTo>
                      <a:pt x="13" y="58"/>
                    </a:lnTo>
                    <a:lnTo>
                      <a:pt x="16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" name="Line 2629"/>
              <p:cNvSpPr>
                <a:spLocks noChangeShapeType="1"/>
              </p:cNvSpPr>
              <p:nvPr/>
            </p:nvSpPr>
            <p:spPr bwMode="auto">
              <a:xfrm>
                <a:off x="4087" y="47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" name="Freeform 2630"/>
              <p:cNvSpPr>
                <a:spLocks/>
              </p:cNvSpPr>
              <p:nvPr/>
            </p:nvSpPr>
            <p:spPr bwMode="auto">
              <a:xfrm>
                <a:off x="4081" y="4685"/>
                <a:ext cx="14" cy="25"/>
              </a:xfrm>
              <a:custGeom>
                <a:avLst/>
                <a:gdLst>
                  <a:gd name="T0" fmla="*/ 0 w 69"/>
                  <a:gd name="T1" fmla="*/ 11 h 126"/>
                  <a:gd name="T2" fmla="*/ 16 w 69"/>
                  <a:gd name="T3" fmla="*/ 68 h 126"/>
                  <a:gd name="T4" fmla="*/ 32 w 69"/>
                  <a:gd name="T5" fmla="*/ 126 h 126"/>
                  <a:gd name="T6" fmla="*/ 69 w 69"/>
                  <a:gd name="T7" fmla="*/ 115 h 126"/>
                  <a:gd name="T8" fmla="*/ 53 w 69"/>
                  <a:gd name="T9" fmla="*/ 58 h 126"/>
                  <a:gd name="T10" fmla="*/ 37 w 69"/>
                  <a:gd name="T11" fmla="*/ 0 h 126"/>
                  <a:gd name="T12" fmla="*/ 0 w 69"/>
                  <a:gd name="T13" fmla="*/ 1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0" y="11"/>
                    </a:move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" name="Freeform 2631"/>
              <p:cNvSpPr>
                <a:spLocks/>
              </p:cNvSpPr>
              <p:nvPr/>
            </p:nvSpPr>
            <p:spPr bwMode="auto">
              <a:xfrm>
                <a:off x="4081" y="4685"/>
                <a:ext cx="14" cy="25"/>
              </a:xfrm>
              <a:custGeom>
                <a:avLst/>
                <a:gdLst>
                  <a:gd name="T0" fmla="*/ 0 w 69"/>
                  <a:gd name="T1" fmla="*/ 11 h 126"/>
                  <a:gd name="T2" fmla="*/ 16 w 69"/>
                  <a:gd name="T3" fmla="*/ 68 h 126"/>
                  <a:gd name="T4" fmla="*/ 32 w 69"/>
                  <a:gd name="T5" fmla="*/ 126 h 126"/>
                  <a:gd name="T6" fmla="*/ 69 w 69"/>
                  <a:gd name="T7" fmla="*/ 115 h 126"/>
                  <a:gd name="T8" fmla="*/ 53 w 69"/>
                  <a:gd name="T9" fmla="*/ 58 h 126"/>
                  <a:gd name="T10" fmla="*/ 37 w 69"/>
                  <a:gd name="T11" fmla="*/ 0 h 126"/>
                  <a:gd name="T12" fmla="*/ 0 w 69"/>
                  <a:gd name="T13" fmla="*/ 1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0" y="11"/>
                    </a:move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" name="Freeform 2632"/>
              <p:cNvSpPr>
                <a:spLocks/>
              </p:cNvSpPr>
              <p:nvPr/>
            </p:nvSpPr>
            <p:spPr bwMode="auto">
              <a:xfrm>
                <a:off x="4091" y="4696"/>
                <a:ext cx="4" cy="12"/>
              </a:xfrm>
              <a:custGeom>
                <a:avLst/>
                <a:gdLst>
                  <a:gd name="T0" fmla="*/ 0 w 20"/>
                  <a:gd name="T1" fmla="*/ 0 h 57"/>
                  <a:gd name="T2" fmla="*/ 16 w 20"/>
                  <a:gd name="T3" fmla="*/ 57 h 57"/>
                  <a:gd name="T4" fmla="*/ 20 w 20"/>
                  <a:gd name="T5" fmla="*/ 56 h 57"/>
                  <a:gd name="T6" fmla="*/ 0 w 20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0" y="0"/>
                    </a:moveTo>
                    <a:lnTo>
                      <a:pt x="16" y="57"/>
                    </a:lnTo>
                    <a:lnTo>
                      <a:pt x="20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" name="Line 2633"/>
              <p:cNvSpPr>
                <a:spLocks noChangeShapeType="1"/>
              </p:cNvSpPr>
              <p:nvPr/>
            </p:nvSpPr>
            <p:spPr bwMode="auto">
              <a:xfrm flipV="1">
                <a:off x="4095" y="4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" name="Freeform 2634"/>
              <p:cNvSpPr>
                <a:spLocks/>
              </p:cNvSpPr>
              <p:nvPr/>
            </p:nvSpPr>
            <p:spPr bwMode="auto">
              <a:xfrm>
                <a:off x="4088" y="4682"/>
                <a:ext cx="14" cy="25"/>
              </a:xfrm>
              <a:custGeom>
                <a:avLst/>
                <a:gdLst>
                  <a:gd name="T0" fmla="*/ 0 w 74"/>
                  <a:gd name="T1" fmla="*/ 12 h 125"/>
                  <a:gd name="T2" fmla="*/ 19 w 74"/>
                  <a:gd name="T3" fmla="*/ 69 h 125"/>
                  <a:gd name="T4" fmla="*/ 39 w 74"/>
                  <a:gd name="T5" fmla="*/ 125 h 125"/>
                  <a:gd name="T6" fmla="*/ 74 w 74"/>
                  <a:gd name="T7" fmla="*/ 112 h 125"/>
                  <a:gd name="T8" fmla="*/ 55 w 74"/>
                  <a:gd name="T9" fmla="*/ 56 h 125"/>
                  <a:gd name="T10" fmla="*/ 35 w 74"/>
                  <a:gd name="T11" fmla="*/ 0 h 125"/>
                  <a:gd name="T12" fmla="*/ 0 w 74"/>
                  <a:gd name="T13" fmla="*/ 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0" y="12"/>
                    </a:moveTo>
                    <a:lnTo>
                      <a:pt x="19" y="69"/>
                    </a:lnTo>
                    <a:lnTo>
                      <a:pt x="39" y="125"/>
                    </a:lnTo>
                    <a:lnTo>
                      <a:pt x="74" y="112"/>
                    </a:lnTo>
                    <a:lnTo>
                      <a:pt x="55" y="56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" name="Freeform 2635"/>
              <p:cNvSpPr>
                <a:spLocks/>
              </p:cNvSpPr>
              <p:nvPr/>
            </p:nvSpPr>
            <p:spPr bwMode="auto">
              <a:xfrm>
                <a:off x="4088" y="4682"/>
                <a:ext cx="14" cy="25"/>
              </a:xfrm>
              <a:custGeom>
                <a:avLst/>
                <a:gdLst>
                  <a:gd name="T0" fmla="*/ 0 w 74"/>
                  <a:gd name="T1" fmla="*/ 12 h 125"/>
                  <a:gd name="T2" fmla="*/ 19 w 74"/>
                  <a:gd name="T3" fmla="*/ 69 h 125"/>
                  <a:gd name="T4" fmla="*/ 39 w 74"/>
                  <a:gd name="T5" fmla="*/ 125 h 125"/>
                  <a:gd name="T6" fmla="*/ 74 w 74"/>
                  <a:gd name="T7" fmla="*/ 112 h 125"/>
                  <a:gd name="T8" fmla="*/ 55 w 74"/>
                  <a:gd name="T9" fmla="*/ 56 h 125"/>
                  <a:gd name="T10" fmla="*/ 35 w 74"/>
                  <a:gd name="T11" fmla="*/ 0 h 125"/>
                  <a:gd name="T12" fmla="*/ 0 w 74"/>
                  <a:gd name="T13" fmla="*/ 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0" y="12"/>
                    </a:moveTo>
                    <a:lnTo>
                      <a:pt x="19" y="69"/>
                    </a:lnTo>
                    <a:lnTo>
                      <a:pt x="39" y="125"/>
                    </a:lnTo>
                    <a:lnTo>
                      <a:pt x="74" y="112"/>
                    </a:lnTo>
                    <a:lnTo>
                      <a:pt x="55" y="56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Freeform 2636"/>
              <p:cNvSpPr>
                <a:spLocks/>
              </p:cNvSpPr>
              <p:nvPr/>
            </p:nvSpPr>
            <p:spPr bwMode="auto">
              <a:xfrm>
                <a:off x="4095" y="4680"/>
                <a:ext cx="15" cy="25"/>
              </a:xfrm>
              <a:custGeom>
                <a:avLst/>
                <a:gdLst>
                  <a:gd name="T0" fmla="*/ 0 w 75"/>
                  <a:gd name="T1" fmla="*/ 13 h 125"/>
                  <a:gd name="T2" fmla="*/ 20 w 75"/>
                  <a:gd name="T3" fmla="*/ 69 h 125"/>
                  <a:gd name="T4" fmla="*/ 39 w 75"/>
                  <a:gd name="T5" fmla="*/ 125 h 125"/>
                  <a:gd name="T6" fmla="*/ 75 w 75"/>
                  <a:gd name="T7" fmla="*/ 113 h 125"/>
                  <a:gd name="T8" fmla="*/ 55 w 75"/>
                  <a:gd name="T9" fmla="*/ 56 h 125"/>
                  <a:gd name="T10" fmla="*/ 36 w 75"/>
                  <a:gd name="T11" fmla="*/ 0 h 125"/>
                  <a:gd name="T12" fmla="*/ 0 w 75"/>
                  <a:gd name="T13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3"/>
                    </a:move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3"/>
                    </a:lnTo>
                    <a:lnTo>
                      <a:pt x="55" y="56"/>
                    </a:lnTo>
                    <a:lnTo>
                      <a:pt x="36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" name="Freeform 2637"/>
              <p:cNvSpPr>
                <a:spLocks/>
              </p:cNvSpPr>
              <p:nvPr/>
            </p:nvSpPr>
            <p:spPr bwMode="auto">
              <a:xfrm>
                <a:off x="4095" y="4680"/>
                <a:ext cx="15" cy="25"/>
              </a:xfrm>
              <a:custGeom>
                <a:avLst/>
                <a:gdLst>
                  <a:gd name="T0" fmla="*/ 0 w 75"/>
                  <a:gd name="T1" fmla="*/ 13 h 125"/>
                  <a:gd name="T2" fmla="*/ 20 w 75"/>
                  <a:gd name="T3" fmla="*/ 69 h 125"/>
                  <a:gd name="T4" fmla="*/ 39 w 75"/>
                  <a:gd name="T5" fmla="*/ 125 h 125"/>
                  <a:gd name="T6" fmla="*/ 75 w 75"/>
                  <a:gd name="T7" fmla="*/ 113 h 125"/>
                  <a:gd name="T8" fmla="*/ 55 w 75"/>
                  <a:gd name="T9" fmla="*/ 56 h 125"/>
                  <a:gd name="T10" fmla="*/ 36 w 75"/>
                  <a:gd name="T11" fmla="*/ 0 h 125"/>
                  <a:gd name="T12" fmla="*/ 0 w 75"/>
                  <a:gd name="T13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5">
                    <a:moveTo>
                      <a:pt x="0" y="13"/>
                    </a:moveTo>
                    <a:lnTo>
                      <a:pt x="20" y="69"/>
                    </a:lnTo>
                    <a:lnTo>
                      <a:pt x="39" y="125"/>
                    </a:lnTo>
                    <a:lnTo>
                      <a:pt x="75" y="113"/>
                    </a:lnTo>
                    <a:lnTo>
                      <a:pt x="55" y="56"/>
                    </a:lnTo>
                    <a:lnTo>
                      <a:pt x="36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" name="Freeform 2638"/>
              <p:cNvSpPr>
                <a:spLocks/>
              </p:cNvSpPr>
              <p:nvPr/>
            </p:nvSpPr>
            <p:spPr bwMode="auto">
              <a:xfrm>
                <a:off x="4106" y="4691"/>
                <a:ext cx="5" cy="11"/>
              </a:xfrm>
              <a:custGeom>
                <a:avLst/>
                <a:gdLst>
                  <a:gd name="T0" fmla="*/ 0 w 26"/>
                  <a:gd name="T1" fmla="*/ 0 h 57"/>
                  <a:gd name="T2" fmla="*/ 20 w 26"/>
                  <a:gd name="T3" fmla="*/ 57 h 57"/>
                  <a:gd name="T4" fmla="*/ 26 w 26"/>
                  <a:gd name="T5" fmla="*/ 54 h 57"/>
                  <a:gd name="T6" fmla="*/ 0 w 2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7">
                    <a:moveTo>
                      <a:pt x="0" y="0"/>
                    </a:moveTo>
                    <a:lnTo>
                      <a:pt x="20" y="57"/>
                    </a:lnTo>
                    <a:lnTo>
                      <a:pt x="26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" name="Line 2639"/>
              <p:cNvSpPr>
                <a:spLocks noChangeShapeType="1"/>
              </p:cNvSpPr>
              <p:nvPr/>
            </p:nvSpPr>
            <p:spPr bwMode="auto">
              <a:xfrm flipV="1">
                <a:off x="4110" y="4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" name="Freeform 2640"/>
              <p:cNvSpPr>
                <a:spLocks/>
              </p:cNvSpPr>
              <p:nvPr/>
            </p:nvSpPr>
            <p:spPr bwMode="auto">
              <a:xfrm>
                <a:off x="4101" y="4677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" name="Freeform 2641"/>
              <p:cNvSpPr>
                <a:spLocks/>
              </p:cNvSpPr>
              <p:nvPr/>
            </p:nvSpPr>
            <p:spPr bwMode="auto">
              <a:xfrm>
                <a:off x="4101" y="4677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" name="Freeform 2642"/>
              <p:cNvSpPr>
                <a:spLocks/>
              </p:cNvSpPr>
              <p:nvPr/>
            </p:nvSpPr>
            <p:spPr bwMode="auto">
              <a:xfrm>
                <a:off x="4113" y="4688"/>
                <a:ext cx="5" cy="11"/>
              </a:xfrm>
              <a:custGeom>
                <a:avLst/>
                <a:gdLst>
                  <a:gd name="T0" fmla="*/ 0 w 27"/>
                  <a:gd name="T1" fmla="*/ 0 h 54"/>
                  <a:gd name="T2" fmla="*/ 25 w 27"/>
                  <a:gd name="T3" fmla="*/ 54 h 54"/>
                  <a:gd name="T4" fmla="*/ 27 w 27"/>
                  <a:gd name="T5" fmla="*/ 53 h 54"/>
                  <a:gd name="T6" fmla="*/ 0 w 27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4">
                    <a:moveTo>
                      <a:pt x="0" y="0"/>
                    </a:moveTo>
                    <a:lnTo>
                      <a:pt x="25" y="54"/>
                    </a:lnTo>
                    <a:lnTo>
                      <a:pt x="27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" name="Line 2643"/>
              <p:cNvSpPr>
                <a:spLocks noChangeShapeType="1"/>
              </p:cNvSpPr>
              <p:nvPr/>
            </p:nvSpPr>
            <p:spPr bwMode="auto">
              <a:xfrm flipV="1">
                <a:off x="4118" y="46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Freeform 2644"/>
              <p:cNvSpPr>
                <a:spLocks/>
              </p:cNvSpPr>
              <p:nvPr/>
            </p:nvSpPr>
            <p:spPr bwMode="auto">
              <a:xfrm>
                <a:off x="4107" y="4674"/>
                <a:ext cx="18" cy="24"/>
              </a:xfrm>
              <a:custGeom>
                <a:avLst/>
                <a:gdLst>
                  <a:gd name="T0" fmla="*/ 0 w 89"/>
                  <a:gd name="T1" fmla="*/ 17 h 123"/>
                  <a:gd name="T2" fmla="*/ 28 w 89"/>
                  <a:gd name="T3" fmla="*/ 70 h 123"/>
                  <a:gd name="T4" fmla="*/ 55 w 89"/>
                  <a:gd name="T5" fmla="*/ 123 h 123"/>
                  <a:gd name="T6" fmla="*/ 89 w 89"/>
                  <a:gd name="T7" fmla="*/ 106 h 123"/>
                  <a:gd name="T8" fmla="*/ 61 w 89"/>
                  <a:gd name="T9" fmla="*/ 53 h 123"/>
                  <a:gd name="T10" fmla="*/ 34 w 89"/>
                  <a:gd name="T11" fmla="*/ 0 h 123"/>
                  <a:gd name="T12" fmla="*/ 0 w 89"/>
                  <a:gd name="T13" fmla="*/ 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3">
                    <a:moveTo>
                      <a:pt x="0" y="17"/>
                    </a:moveTo>
                    <a:lnTo>
                      <a:pt x="28" y="70"/>
                    </a:lnTo>
                    <a:lnTo>
                      <a:pt x="55" y="123"/>
                    </a:lnTo>
                    <a:lnTo>
                      <a:pt x="89" y="106"/>
                    </a:lnTo>
                    <a:lnTo>
                      <a:pt x="61" y="53"/>
                    </a:lnTo>
                    <a:lnTo>
                      <a:pt x="34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" name="Freeform 2645"/>
              <p:cNvSpPr>
                <a:spLocks/>
              </p:cNvSpPr>
              <p:nvPr/>
            </p:nvSpPr>
            <p:spPr bwMode="auto">
              <a:xfrm>
                <a:off x="4107" y="4674"/>
                <a:ext cx="18" cy="24"/>
              </a:xfrm>
              <a:custGeom>
                <a:avLst/>
                <a:gdLst>
                  <a:gd name="T0" fmla="*/ 0 w 89"/>
                  <a:gd name="T1" fmla="*/ 17 h 123"/>
                  <a:gd name="T2" fmla="*/ 28 w 89"/>
                  <a:gd name="T3" fmla="*/ 70 h 123"/>
                  <a:gd name="T4" fmla="*/ 55 w 89"/>
                  <a:gd name="T5" fmla="*/ 123 h 123"/>
                  <a:gd name="T6" fmla="*/ 89 w 89"/>
                  <a:gd name="T7" fmla="*/ 106 h 123"/>
                  <a:gd name="T8" fmla="*/ 61 w 89"/>
                  <a:gd name="T9" fmla="*/ 53 h 123"/>
                  <a:gd name="T10" fmla="*/ 34 w 89"/>
                  <a:gd name="T11" fmla="*/ 0 h 123"/>
                  <a:gd name="T12" fmla="*/ 0 w 89"/>
                  <a:gd name="T13" fmla="*/ 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3">
                    <a:moveTo>
                      <a:pt x="0" y="17"/>
                    </a:moveTo>
                    <a:lnTo>
                      <a:pt x="28" y="70"/>
                    </a:lnTo>
                    <a:lnTo>
                      <a:pt x="55" y="123"/>
                    </a:lnTo>
                    <a:lnTo>
                      <a:pt x="89" y="106"/>
                    </a:lnTo>
                    <a:lnTo>
                      <a:pt x="61" y="53"/>
                    </a:lnTo>
                    <a:lnTo>
                      <a:pt x="34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" name="Freeform 2646"/>
              <p:cNvSpPr>
                <a:spLocks/>
              </p:cNvSpPr>
              <p:nvPr/>
            </p:nvSpPr>
            <p:spPr bwMode="auto">
              <a:xfrm>
                <a:off x="4119" y="4684"/>
                <a:ext cx="6" cy="11"/>
              </a:xfrm>
              <a:custGeom>
                <a:avLst/>
                <a:gdLst>
                  <a:gd name="T0" fmla="*/ 0 w 29"/>
                  <a:gd name="T1" fmla="*/ 0 h 53"/>
                  <a:gd name="T2" fmla="*/ 28 w 29"/>
                  <a:gd name="T3" fmla="*/ 53 h 53"/>
                  <a:gd name="T4" fmla="*/ 29 w 29"/>
                  <a:gd name="T5" fmla="*/ 52 h 53"/>
                  <a:gd name="T6" fmla="*/ 0 w 29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0" y="0"/>
                    </a:moveTo>
                    <a:lnTo>
                      <a:pt x="28" y="53"/>
                    </a:lnTo>
                    <a:lnTo>
                      <a:pt x="29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" name="Line 2647"/>
              <p:cNvSpPr>
                <a:spLocks noChangeShapeType="1"/>
              </p:cNvSpPr>
              <p:nvPr/>
            </p:nvSpPr>
            <p:spPr bwMode="auto">
              <a:xfrm flipV="1">
                <a:off x="4125" y="4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" name="Freeform 2648"/>
              <p:cNvSpPr>
                <a:spLocks/>
              </p:cNvSpPr>
              <p:nvPr/>
            </p:nvSpPr>
            <p:spPr bwMode="auto">
              <a:xfrm>
                <a:off x="4113" y="4670"/>
                <a:ext cx="19" cy="25"/>
              </a:xfrm>
              <a:custGeom>
                <a:avLst/>
                <a:gdLst>
                  <a:gd name="T0" fmla="*/ 0 w 91"/>
                  <a:gd name="T1" fmla="*/ 18 h 122"/>
                  <a:gd name="T2" fmla="*/ 29 w 91"/>
                  <a:gd name="T3" fmla="*/ 70 h 122"/>
                  <a:gd name="T4" fmla="*/ 58 w 91"/>
                  <a:gd name="T5" fmla="*/ 122 h 122"/>
                  <a:gd name="T6" fmla="*/ 91 w 91"/>
                  <a:gd name="T7" fmla="*/ 103 h 122"/>
                  <a:gd name="T8" fmla="*/ 63 w 91"/>
                  <a:gd name="T9" fmla="*/ 52 h 122"/>
                  <a:gd name="T10" fmla="*/ 34 w 91"/>
                  <a:gd name="T11" fmla="*/ 0 h 122"/>
                  <a:gd name="T12" fmla="*/ 0 w 91"/>
                  <a:gd name="T13" fmla="*/ 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0" y="18"/>
                    </a:moveTo>
                    <a:lnTo>
                      <a:pt x="29" y="70"/>
                    </a:lnTo>
                    <a:lnTo>
                      <a:pt x="58" y="122"/>
                    </a:lnTo>
                    <a:lnTo>
                      <a:pt x="91" y="103"/>
                    </a:lnTo>
                    <a:lnTo>
                      <a:pt x="63" y="52"/>
                    </a:lnTo>
                    <a:lnTo>
                      <a:pt x="3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" name="Freeform 2649"/>
              <p:cNvSpPr>
                <a:spLocks/>
              </p:cNvSpPr>
              <p:nvPr/>
            </p:nvSpPr>
            <p:spPr bwMode="auto">
              <a:xfrm>
                <a:off x="4113" y="4670"/>
                <a:ext cx="19" cy="25"/>
              </a:xfrm>
              <a:custGeom>
                <a:avLst/>
                <a:gdLst>
                  <a:gd name="T0" fmla="*/ 0 w 91"/>
                  <a:gd name="T1" fmla="*/ 18 h 122"/>
                  <a:gd name="T2" fmla="*/ 29 w 91"/>
                  <a:gd name="T3" fmla="*/ 70 h 122"/>
                  <a:gd name="T4" fmla="*/ 58 w 91"/>
                  <a:gd name="T5" fmla="*/ 122 h 122"/>
                  <a:gd name="T6" fmla="*/ 91 w 91"/>
                  <a:gd name="T7" fmla="*/ 103 h 122"/>
                  <a:gd name="T8" fmla="*/ 63 w 91"/>
                  <a:gd name="T9" fmla="*/ 52 h 122"/>
                  <a:gd name="T10" fmla="*/ 34 w 91"/>
                  <a:gd name="T11" fmla="*/ 0 h 122"/>
                  <a:gd name="T12" fmla="*/ 0 w 91"/>
                  <a:gd name="T13" fmla="*/ 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0" y="18"/>
                    </a:moveTo>
                    <a:lnTo>
                      <a:pt x="29" y="70"/>
                    </a:lnTo>
                    <a:lnTo>
                      <a:pt x="58" y="122"/>
                    </a:lnTo>
                    <a:lnTo>
                      <a:pt x="91" y="103"/>
                    </a:lnTo>
                    <a:lnTo>
                      <a:pt x="63" y="52"/>
                    </a:lnTo>
                    <a:lnTo>
                      <a:pt x="34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" name="Freeform 2650"/>
              <p:cNvSpPr>
                <a:spLocks/>
              </p:cNvSpPr>
              <p:nvPr/>
            </p:nvSpPr>
            <p:spPr bwMode="auto">
              <a:xfrm>
                <a:off x="4126" y="4681"/>
                <a:ext cx="6" cy="10"/>
              </a:xfrm>
              <a:custGeom>
                <a:avLst/>
                <a:gdLst>
                  <a:gd name="T0" fmla="*/ 0 w 31"/>
                  <a:gd name="T1" fmla="*/ 0 h 51"/>
                  <a:gd name="T2" fmla="*/ 28 w 31"/>
                  <a:gd name="T3" fmla="*/ 51 h 51"/>
                  <a:gd name="T4" fmla="*/ 31 w 31"/>
                  <a:gd name="T5" fmla="*/ 50 h 51"/>
                  <a:gd name="T6" fmla="*/ 0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0"/>
                    </a:moveTo>
                    <a:lnTo>
                      <a:pt x="28" y="51"/>
                    </a:lnTo>
                    <a:lnTo>
                      <a:pt x="3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" name="Line 2651"/>
              <p:cNvSpPr>
                <a:spLocks noChangeShapeType="1"/>
              </p:cNvSpPr>
              <p:nvPr/>
            </p:nvSpPr>
            <p:spPr bwMode="auto">
              <a:xfrm flipV="1">
                <a:off x="4132" y="4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Freeform 2652"/>
              <p:cNvSpPr>
                <a:spLocks/>
              </p:cNvSpPr>
              <p:nvPr/>
            </p:nvSpPr>
            <p:spPr bwMode="auto">
              <a:xfrm>
                <a:off x="4120" y="4667"/>
                <a:ext cx="19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" name="Freeform 2653"/>
              <p:cNvSpPr>
                <a:spLocks/>
              </p:cNvSpPr>
              <p:nvPr/>
            </p:nvSpPr>
            <p:spPr bwMode="auto">
              <a:xfrm>
                <a:off x="4120" y="4667"/>
                <a:ext cx="19" cy="24"/>
              </a:xfrm>
              <a:custGeom>
                <a:avLst/>
                <a:gdLst>
                  <a:gd name="T0" fmla="*/ 0 w 94"/>
                  <a:gd name="T1" fmla="*/ 19 h 120"/>
                  <a:gd name="T2" fmla="*/ 31 w 94"/>
                  <a:gd name="T3" fmla="*/ 70 h 120"/>
                  <a:gd name="T4" fmla="*/ 62 w 94"/>
                  <a:gd name="T5" fmla="*/ 120 h 120"/>
                  <a:gd name="T6" fmla="*/ 94 w 94"/>
                  <a:gd name="T7" fmla="*/ 101 h 120"/>
                  <a:gd name="T8" fmla="*/ 63 w 94"/>
                  <a:gd name="T9" fmla="*/ 50 h 120"/>
                  <a:gd name="T10" fmla="*/ 32 w 94"/>
                  <a:gd name="T11" fmla="*/ 0 h 120"/>
                  <a:gd name="T12" fmla="*/ 0 w 94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0" y="19"/>
                    </a:moveTo>
                    <a:lnTo>
                      <a:pt x="31" y="70"/>
                    </a:lnTo>
                    <a:lnTo>
                      <a:pt x="62" y="120"/>
                    </a:lnTo>
                    <a:lnTo>
                      <a:pt x="94" y="101"/>
                    </a:lnTo>
                    <a:lnTo>
                      <a:pt x="63" y="50"/>
                    </a:lnTo>
                    <a:lnTo>
                      <a:pt x="32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" name="Freeform 2654"/>
              <p:cNvSpPr>
                <a:spLocks/>
              </p:cNvSpPr>
              <p:nvPr/>
            </p:nvSpPr>
            <p:spPr bwMode="auto">
              <a:xfrm>
                <a:off x="4132" y="4677"/>
                <a:ext cx="7" cy="10"/>
              </a:xfrm>
              <a:custGeom>
                <a:avLst/>
                <a:gdLst>
                  <a:gd name="T0" fmla="*/ 0 w 34"/>
                  <a:gd name="T1" fmla="*/ 0 h 51"/>
                  <a:gd name="T2" fmla="*/ 31 w 34"/>
                  <a:gd name="T3" fmla="*/ 51 h 51"/>
                  <a:gd name="T4" fmla="*/ 34 w 34"/>
                  <a:gd name="T5" fmla="*/ 48 h 51"/>
                  <a:gd name="T6" fmla="*/ 0 w 34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0" y="0"/>
                    </a:moveTo>
                    <a:lnTo>
                      <a:pt x="31" y="51"/>
                    </a:lnTo>
                    <a:lnTo>
                      <a:pt x="34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" name="Line 2655"/>
              <p:cNvSpPr>
                <a:spLocks noChangeShapeType="1"/>
              </p:cNvSpPr>
              <p:nvPr/>
            </p:nvSpPr>
            <p:spPr bwMode="auto">
              <a:xfrm flipV="1">
                <a:off x="4139" y="4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" name="Freeform 2656"/>
              <p:cNvSpPr>
                <a:spLocks/>
              </p:cNvSpPr>
              <p:nvPr/>
            </p:nvSpPr>
            <p:spPr bwMode="auto">
              <a:xfrm>
                <a:off x="4125" y="4663"/>
                <a:ext cx="20" cy="23"/>
              </a:xfrm>
              <a:custGeom>
                <a:avLst/>
                <a:gdLst>
                  <a:gd name="T0" fmla="*/ 0 w 100"/>
                  <a:gd name="T1" fmla="*/ 22 h 118"/>
                  <a:gd name="T2" fmla="*/ 35 w 100"/>
                  <a:gd name="T3" fmla="*/ 70 h 118"/>
                  <a:gd name="T4" fmla="*/ 69 w 100"/>
                  <a:gd name="T5" fmla="*/ 118 h 118"/>
                  <a:gd name="T6" fmla="*/ 100 w 100"/>
                  <a:gd name="T7" fmla="*/ 97 h 118"/>
                  <a:gd name="T8" fmla="*/ 66 w 100"/>
                  <a:gd name="T9" fmla="*/ 48 h 118"/>
                  <a:gd name="T10" fmla="*/ 31 w 100"/>
                  <a:gd name="T11" fmla="*/ 0 h 118"/>
                  <a:gd name="T12" fmla="*/ 0 w 100"/>
                  <a:gd name="T13" fmla="*/ 2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0" y="22"/>
                    </a:moveTo>
                    <a:lnTo>
                      <a:pt x="35" y="70"/>
                    </a:lnTo>
                    <a:lnTo>
                      <a:pt x="69" y="118"/>
                    </a:lnTo>
                    <a:lnTo>
                      <a:pt x="100" y="97"/>
                    </a:lnTo>
                    <a:lnTo>
                      <a:pt x="66" y="48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" name="Freeform 2657"/>
              <p:cNvSpPr>
                <a:spLocks/>
              </p:cNvSpPr>
              <p:nvPr/>
            </p:nvSpPr>
            <p:spPr bwMode="auto">
              <a:xfrm>
                <a:off x="4125" y="4663"/>
                <a:ext cx="20" cy="23"/>
              </a:xfrm>
              <a:custGeom>
                <a:avLst/>
                <a:gdLst>
                  <a:gd name="T0" fmla="*/ 0 w 100"/>
                  <a:gd name="T1" fmla="*/ 22 h 118"/>
                  <a:gd name="T2" fmla="*/ 35 w 100"/>
                  <a:gd name="T3" fmla="*/ 70 h 118"/>
                  <a:gd name="T4" fmla="*/ 69 w 100"/>
                  <a:gd name="T5" fmla="*/ 118 h 118"/>
                  <a:gd name="T6" fmla="*/ 100 w 100"/>
                  <a:gd name="T7" fmla="*/ 97 h 118"/>
                  <a:gd name="T8" fmla="*/ 66 w 100"/>
                  <a:gd name="T9" fmla="*/ 48 h 118"/>
                  <a:gd name="T10" fmla="*/ 31 w 100"/>
                  <a:gd name="T11" fmla="*/ 0 h 118"/>
                  <a:gd name="T12" fmla="*/ 0 w 100"/>
                  <a:gd name="T13" fmla="*/ 2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8">
                    <a:moveTo>
                      <a:pt x="0" y="22"/>
                    </a:moveTo>
                    <a:lnTo>
                      <a:pt x="35" y="70"/>
                    </a:lnTo>
                    <a:lnTo>
                      <a:pt x="69" y="118"/>
                    </a:lnTo>
                    <a:lnTo>
                      <a:pt x="100" y="97"/>
                    </a:lnTo>
                    <a:lnTo>
                      <a:pt x="66" y="48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" name="Freeform 2658"/>
              <p:cNvSpPr>
                <a:spLocks/>
              </p:cNvSpPr>
              <p:nvPr/>
            </p:nvSpPr>
            <p:spPr bwMode="auto">
              <a:xfrm>
                <a:off x="4139" y="4672"/>
                <a:ext cx="7" cy="10"/>
              </a:xfrm>
              <a:custGeom>
                <a:avLst/>
                <a:gdLst>
                  <a:gd name="T0" fmla="*/ 0 w 37"/>
                  <a:gd name="T1" fmla="*/ 0 h 49"/>
                  <a:gd name="T2" fmla="*/ 34 w 37"/>
                  <a:gd name="T3" fmla="*/ 49 h 49"/>
                  <a:gd name="T4" fmla="*/ 37 w 37"/>
                  <a:gd name="T5" fmla="*/ 46 h 49"/>
                  <a:gd name="T6" fmla="*/ 0 w 37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0" y="0"/>
                    </a:moveTo>
                    <a:lnTo>
                      <a:pt x="34" y="49"/>
                    </a:lnTo>
                    <a:lnTo>
                      <a:pt x="37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" name="Line 2659"/>
              <p:cNvSpPr>
                <a:spLocks noChangeShapeType="1"/>
              </p:cNvSpPr>
              <p:nvPr/>
            </p:nvSpPr>
            <p:spPr bwMode="auto">
              <a:xfrm flipV="1">
                <a:off x="4145" y="46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Freeform 2660"/>
              <p:cNvSpPr>
                <a:spLocks/>
              </p:cNvSpPr>
              <p:nvPr/>
            </p:nvSpPr>
            <p:spPr bwMode="auto">
              <a:xfrm>
                <a:off x="4131" y="4658"/>
                <a:ext cx="21" cy="24"/>
              </a:xfrm>
              <a:custGeom>
                <a:avLst/>
                <a:gdLst>
                  <a:gd name="T0" fmla="*/ 0 w 103"/>
                  <a:gd name="T1" fmla="*/ 24 h 116"/>
                  <a:gd name="T2" fmla="*/ 37 w 103"/>
                  <a:gd name="T3" fmla="*/ 70 h 116"/>
                  <a:gd name="T4" fmla="*/ 74 w 103"/>
                  <a:gd name="T5" fmla="*/ 116 h 116"/>
                  <a:gd name="T6" fmla="*/ 103 w 103"/>
                  <a:gd name="T7" fmla="*/ 92 h 116"/>
                  <a:gd name="T8" fmla="*/ 67 w 103"/>
                  <a:gd name="T9" fmla="*/ 46 h 116"/>
                  <a:gd name="T10" fmla="*/ 30 w 103"/>
                  <a:gd name="T11" fmla="*/ 0 h 116"/>
                  <a:gd name="T12" fmla="*/ 0 w 103"/>
                  <a:gd name="T13" fmla="*/ 2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0" y="24"/>
                    </a:moveTo>
                    <a:lnTo>
                      <a:pt x="37" y="70"/>
                    </a:lnTo>
                    <a:lnTo>
                      <a:pt x="74" y="116"/>
                    </a:lnTo>
                    <a:lnTo>
                      <a:pt x="103" y="92"/>
                    </a:lnTo>
                    <a:lnTo>
                      <a:pt x="67" y="46"/>
                    </a:lnTo>
                    <a:lnTo>
                      <a:pt x="3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" name="Freeform 2661"/>
              <p:cNvSpPr>
                <a:spLocks/>
              </p:cNvSpPr>
              <p:nvPr/>
            </p:nvSpPr>
            <p:spPr bwMode="auto">
              <a:xfrm>
                <a:off x="4131" y="4658"/>
                <a:ext cx="21" cy="24"/>
              </a:xfrm>
              <a:custGeom>
                <a:avLst/>
                <a:gdLst>
                  <a:gd name="T0" fmla="*/ 0 w 103"/>
                  <a:gd name="T1" fmla="*/ 24 h 116"/>
                  <a:gd name="T2" fmla="*/ 37 w 103"/>
                  <a:gd name="T3" fmla="*/ 70 h 116"/>
                  <a:gd name="T4" fmla="*/ 74 w 103"/>
                  <a:gd name="T5" fmla="*/ 116 h 116"/>
                  <a:gd name="T6" fmla="*/ 103 w 103"/>
                  <a:gd name="T7" fmla="*/ 92 h 116"/>
                  <a:gd name="T8" fmla="*/ 67 w 103"/>
                  <a:gd name="T9" fmla="*/ 46 h 116"/>
                  <a:gd name="T10" fmla="*/ 30 w 103"/>
                  <a:gd name="T11" fmla="*/ 0 h 116"/>
                  <a:gd name="T12" fmla="*/ 0 w 103"/>
                  <a:gd name="T13" fmla="*/ 2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0" y="24"/>
                    </a:moveTo>
                    <a:lnTo>
                      <a:pt x="37" y="70"/>
                    </a:lnTo>
                    <a:lnTo>
                      <a:pt x="74" y="116"/>
                    </a:lnTo>
                    <a:lnTo>
                      <a:pt x="103" y="92"/>
                    </a:lnTo>
                    <a:lnTo>
                      <a:pt x="67" y="46"/>
                    </a:lnTo>
                    <a:lnTo>
                      <a:pt x="30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" name="Freeform 2662"/>
              <p:cNvSpPr>
                <a:spLocks/>
              </p:cNvSpPr>
              <p:nvPr/>
            </p:nvSpPr>
            <p:spPr bwMode="auto">
              <a:xfrm>
                <a:off x="4145" y="4668"/>
                <a:ext cx="7" cy="9"/>
              </a:xfrm>
              <a:custGeom>
                <a:avLst/>
                <a:gdLst>
                  <a:gd name="T0" fmla="*/ 0 w 38"/>
                  <a:gd name="T1" fmla="*/ 0 h 46"/>
                  <a:gd name="T2" fmla="*/ 36 w 38"/>
                  <a:gd name="T3" fmla="*/ 46 h 46"/>
                  <a:gd name="T4" fmla="*/ 38 w 38"/>
                  <a:gd name="T5" fmla="*/ 45 h 46"/>
                  <a:gd name="T6" fmla="*/ 0 w 38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0" y="0"/>
                    </a:moveTo>
                    <a:lnTo>
                      <a:pt x="36" y="46"/>
                    </a:lnTo>
                    <a:lnTo>
                      <a:pt x="38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5" name="Line 2663"/>
              <p:cNvSpPr>
                <a:spLocks noChangeShapeType="1"/>
              </p:cNvSpPr>
              <p:nvPr/>
            </p:nvSpPr>
            <p:spPr bwMode="auto">
              <a:xfrm flipV="1">
                <a:off x="4152" y="46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2664"/>
              <p:cNvSpPr>
                <a:spLocks/>
              </p:cNvSpPr>
              <p:nvPr/>
            </p:nvSpPr>
            <p:spPr bwMode="auto">
              <a:xfrm>
                <a:off x="4137" y="4654"/>
                <a:ext cx="21" cy="23"/>
              </a:xfrm>
              <a:custGeom>
                <a:avLst/>
                <a:gdLst>
                  <a:gd name="T0" fmla="*/ 0 w 104"/>
                  <a:gd name="T1" fmla="*/ 24 h 114"/>
                  <a:gd name="T2" fmla="*/ 38 w 104"/>
                  <a:gd name="T3" fmla="*/ 69 h 114"/>
                  <a:gd name="T4" fmla="*/ 76 w 104"/>
                  <a:gd name="T5" fmla="*/ 114 h 114"/>
                  <a:gd name="T6" fmla="*/ 104 w 104"/>
                  <a:gd name="T7" fmla="*/ 90 h 114"/>
                  <a:gd name="T8" fmla="*/ 66 w 104"/>
                  <a:gd name="T9" fmla="*/ 45 h 114"/>
                  <a:gd name="T10" fmla="*/ 28 w 104"/>
                  <a:gd name="T11" fmla="*/ 0 h 114"/>
                  <a:gd name="T12" fmla="*/ 0 w 104"/>
                  <a:gd name="T13" fmla="*/ 2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0" y="24"/>
                    </a:moveTo>
                    <a:lnTo>
                      <a:pt x="38" y="69"/>
                    </a:lnTo>
                    <a:lnTo>
                      <a:pt x="76" y="114"/>
                    </a:lnTo>
                    <a:lnTo>
                      <a:pt x="104" y="90"/>
                    </a:lnTo>
                    <a:lnTo>
                      <a:pt x="66" y="45"/>
                    </a:lnTo>
                    <a:lnTo>
                      <a:pt x="28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" name="Freeform 2665"/>
              <p:cNvSpPr>
                <a:spLocks/>
              </p:cNvSpPr>
              <p:nvPr/>
            </p:nvSpPr>
            <p:spPr bwMode="auto">
              <a:xfrm>
                <a:off x="4137" y="4654"/>
                <a:ext cx="21" cy="23"/>
              </a:xfrm>
              <a:custGeom>
                <a:avLst/>
                <a:gdLst>
                  <a:gd name="T0" fmla="*/ 0 w 104"/>
                  <a:gd name="T1" fmla="*/ 24 h 114"/>
                  <a:gd name="T2" fmla="*/ 38 w 104"/>
                  <a:gd name="T3" fmla="*/ 69 h 114"/>
                  <a:gd name="T4" fmla="*/ 76 w 104"/>
                  <a:gd name="T5" fmla="*/ 114 h 114"/>
                  <a:gd name="T6" fmla="*/ 104 w 104"/>
                  <a:gd name="T7" fmla="*/ 90 h 114"/>
                  <a:gd name="T8" fmla="*/ 66 w 104"/>
                  <a:gd name="T9" fmla="*/ 45 h 114"/>
                  <a:gd name="T10" fmla="*/ 28 w 104"/>
                  <a:gd name="T11" fmla="*/ 0 h 114"/>
                  <a:gd name="T12" fmla="*/ 0 w 104"/>
                  <a:gd name="T13" fmla="*/ 2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0" y="24"/>
                    </a:moveTo>
                    <a:lnTo>
                      <a:pt x="38" y="69"/>
                    </a:lnTo>
                    <a:lnTo>
                      <a:pt x="76" y="114"/>
                    </a:lnTo>
                    <a:lnTo>
                      <a:pt x="104" y="90"/>
                    </a:lnTo>
                    <a:lnTo>
                      <a:pt x="66" y="45"/>
                    </a:lnTo>
                    <a:lnTo>
                      <a:pt x="28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8" name="Freeform 2666"/>
              <p:cNvSpPr>
                <a:spLocks/>
              </p:cNvSpPr>
              <p:nvPr/>
            </p:nvSpPr>
            <p:spPr bwMode="auto">
              <a:xfrm>
                <a:off x="4150" y="4663"/>
                <a:ext cx="9" cy="9"/>
              </a:xfrm>
              <a:custGeom>
                <a:avLst/>
                <a:gdLst>
                  <a:gd name="T0" fmla="*/ 0 w 42"/>
                  <a:gd name="T1" fmla="*/ 0 h 45"/>
                  <a:gd name="T2" fmla="*/ 38 w 42"/>
                  <a:gd name="T3" fmla="*/ 45 h 45"/>
                  <a:gd name="T4" fmla="*/ 42 w 42"/>
                  <a:gd name="T5" fmla="*/ 41 h 45"/>
                  <a:gd name="T6" fmla="*/ 0 w 42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0" y="0"/>
                    </a:moveTo>
                    <a:lnTo>
                      <a:pt x="38" y="45"/>
                    </a:lnTo>
                    <a:lnTo>
                      <a:pt x="42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9" name="Line 2667"/>
              <p:cNvSpPr>
                <a:spLocks noChangeShapeType="1"/>
              </p:cNvSpPr>
              <p:nvPr/>
            </p:nvSpPr>
            <p:spPr bwMode="auto">
              <a:xfrm flipV="1">
                <a:off x="4158" y="4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0" name="Freeform 2668"/>
              <p:cNvSpPr>
                <a:spLocks/>
              </p:cNvSpPr>
              <p:nvPr/>
            </p:nvSpPr>
            <p:spPr bwMode="auto">
              <a:xfrm>
                <a:off x="4142" y="4649"/>
                <a:ext cx="22" cy="22"/>
              </a:xfrm>
              <a:custGeom>
                <a:avLst/>
                <a:gdLst>
                  <a:gd name="T0" fmla="*/ 0 w 109"/>
                  <a:gd name="T1" fmla="*/ 27 h 109"/>
                  <a:gd name="T2" fmla="*/ 41 w 109"/>
                  <a:gd name="T3" fmla="*/ 68 h 109"/>
                  <a:gd name="T4" fmla="*/ 83 w 109"/>
                  <a:gd name="T5" fmla="*/ 109 h 109"/>
                  <a:gd name="T6" fmla="*/ 109 w 109"/>
                  <a:gd name="T7" fmla="*/ 83 h 109"/>
                  <a:gd name="T8" fmla="*/ 68 w 109"/>
                  <a:gd name="T9" fmla="*/ 42 h 109"/>
                  <a:gd name="T10" fmla="*/ 26 w 109"/>
                  <a:gd name="T11" fmla="*/ 0 h 109"/>
                  <a:gd name="T12" fmla="*/ 0 w 109"/>
                  <a:gd name="T13" fmla="*/ 2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0" y="27"/>
                    </a:moveTo>
                    <a:lnTo>
                      <a:pt x="41" y="68"/>
                    </a:lnTo>
                    <a:lnTo>
                      <a:pt x="83" y="109"/>
                    </a:lnTo>
                    <a:lnTo>
                      <a:pt x="109" y="83"/>
                    </a:ln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1" name="Freeform 2669"/>
              <p:cNvSpPr>
                <a:spLocks/>
              </p:cNvSpPr>
              <p:nvPr/>
            </p:nvSpPr>
            <p:spPr bwMode="auto">
              <a:xfrm>
                <a:off x="4142" y="4649"/>
                <a:ext cx="22" cy="22"/>
              </a:xfrm>
              <a:custGeom>
                <a:avLst/>
                <a:gdLst>
                  <a:gd name="T0" fmla="*/ 0 w 109"/>
                  <a:gd name="T1" fmla="*/ 27 h 109"/>
                  <a:gd name="T2" fmla="*/ 41 w 109"/>
                  <a:gd name="T3" fmla="*/ 68 h 109"/>
                  <a:gd name="T4" fmla="*/ 83 w 109"/>
                  <a:gd name="T5" fmla="*/ 109 h 109"/>
                  <a:gd name="T6" fmla="*/ 109 w 109"/>
                  <a:gd name="T7" fmla="*/ 83 h 109"/>
                  <a:gd name="T8" fmla="*/ 68 w 109"/>
                  <a:gd name="T9" fmla="*/ 42 h 109"/>
                  <a:gd name="T10" fmla="*/ 26 w 109"/>
                  <a:gd name="T11" fmla="*/ 0 h 109"/>
                  <a:gd name="T12" fmla="*/ 0 w 109"/>
                  <a:gd name="T13" fmla="*/ 2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0" y="27"/>
                    </a:moveTo>
                    <a:lnTo>
                      <a:pt x="41" y="68"/>
                    </a:lnTo>
                    <a:lnTo>
                      <a:pt x="83" y="109"/>
                    </a:lnTo>
                    <a:lnTo>
                      <a:pt x="109" y="83"/>
                    </a:lnTo>
                    <a:lnTo>
                      <a:pt x="68" y="42"/>
                    </a:lnTo>
                    <a:lnTo>
                      <a:pt x="26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2" name="Freeform 2670"/>
              <p:cNvSpPr>
                <a:spLocks/>
              </p:cNvSpPr>
              <p:nvPr/>
            </p:nvSpPr>
            <p:spPr bwMode="auto">
              <a:xfrm>
                <a:off x="4156" y="4658"/>
                <a:ext cx="8" cy="8"/>
              </a:xfrm>
              <a:custGeom>
                <a:avLst/>
                <a:gdLst>
                  <a:gd name="T0" fmla="*/ 0 w 42"/>
                  <a:gd name="T1" fmla="*/ 0 h 41"/>
                  <a:gd name="T2" fmla="*/ 41 w 42"/>
                  <a:gd name="T3" fmla="*/ 41 h 41"/>
                  <a:gd name="T4" fmla="*/ 42 w 42"/>
                  <a:gd name="T5" fmla="*/ 41 h 41"/>
                  <a:gd name="T6" fmla="*/ 0 w 42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0" y="0"/>
                    </a:moveTo>
                    <a:lnTo>
                      <a:pt x="41" y="41"/>
                    </a:lnTo>
                    <a:lnTo>
                      <a:pt x="42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3" name="Line 2671"/>
              <p:cNvSpPr>
                <a:spLocks noChangeShapeType="1"/>
              </p:cNvSpPr>
              <p:nvPr/>
            </p:nvSpPr>
            <p:spPr bwMode="auto">
              <a:xfrm>
                <a:off x="4164" y="4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4" name="Freeform 2672"/>
              <p:cNvSpPr>
                <a:spLocks/>
              </p:cNvSpPr>
              <p:nvPr/>
            </p:nvSpPr>
            <p:spPr bwMode="auto">
              <a:xfrm>
                <a:off x="4147" y="4644"/>
                <a:ext cx="22" cy="22"/>
              </a:xfrm>
              <a:custGeom>
                <a:avLst/>
                <a:gdLst>
                  <a:gd name="T0" fmla="*/ 0 w 112"/>
                  <a:gd name="T1" fmla="*/ 27 h 110"/>
                  <a:gd name="T2" fmla="*/ 43 w 112"/>
                  <a:gd name="T3" fmla="*/ 69 h 110"/>
                  <a:gd name="T4" fmla="*/ 85 w 112"/>
                  <a:gd name="T5" fmla="*/ 110 h 110"/>
                  <a:gd name="T6" fmla="*/ 112 w 112"/>
                  <a:gd name="T7" fmla="*/ 82 h 110"/>
                  <a:gd name="T8" fmla="*/ 69 w 112"/>
                  <a:gd name="T9" fmla="*/ 41 h 110"/>
                  <a:gd name="T10" fmla="*/ 27 w 112"/>
                  <a:gd name="T11" fmla="*/ 0 h 110"/>
                  <a:gd name="T12" fmla="*/ 0 w 112"/>
                  <a:gd name="T13" fmla="*/ 2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0" y="27"/>
                    </a:moveTo>
                    <a:lnTo>
                      <a:pt x="43" y="69"/>
                    </a:lnTo>
                    <a:lnTo>
                      <a:pt x="85" y="110"/>
                    </a:lnTo>
                    <a:lnTo>
                      <a:pt x="112" y="82"/>
                    </a:lnTo>
                    <a:lnTo>
                      <a:pt x="69" y="41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5" name="Freeform 2673"/>
              <p:cNvSpPr>
                <a:spLocks/>
              </p:cNvSpPr>
              <p:nvPr/>
            </p:nvSpPr>
            <p:spPr bwMode="auto">
              <a:xfrm>
                <a:off x="4147" y="4644"/>
                <a:ext cx="22" cy="22"/>
              </a:xfrm>
              <a:custGeom>
                <a:avLst/>
                <a:gdLst>
                  <a:gd name="T0" fmla="*/ 0 w 112"/>
                  <a:gd name="T1" fmla="*/ 27 h 110"/>
                  <a:gd name="T2" fmla="*/ 43 w 112"/>
                  <a:gd name="T3" fmla="*/ 69 h 110"/>
                  <a:gd name="T4" fmla="*/ 85 w 112"/>
                  <a:gd name="T5" fmla="*/ 110 h 110"/>
                  <a:gd name="T6" fmla="*/ 112 w 112"/>
                  <a:gd name="T7" fmla="*/ 82 h 110"/>
                  <a:gd name="T8" fmla="*/ 69 w 112"/>
                  <a:gd name="T9" fmla="*/ 41 h 110"/>
                  <a:gd name="T10" fmla="*/ 27 w 112"/>
                  <a:gd name="T11" fmla="*/ 0 h 110"/>
                  <a:gd name="T12" fmla="*/ 0 w 112"/>
                  <a:gd name="T13" fmla="*/ 2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0" y="27"/>
                    </a:moveTo>
                    <a:lnTo>
                      <a:pt x="43" y="69"/>
                    </a:lnTo>
                    <a:lnTo>
                      <a:pt x="85" y="110"/>
                    </a:lnTo>
                    <a:lnTo>
                      <a:pt x="112" y="82"/>
                    </a:lnTo>
                    <a:lnTo>
                      <a:pt x="69" y="41"/>
                    </a:lnTo>
                    <a:lnTo>
                      <a:pt x="27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6" name="Freeform 2674"/>
              <p:cNvSpPr>
                <a:spLocks/>
              </p:cNvSpPr>
              <p:nvPr/>
            </p:nvSpPr>
            <p:spPr bwMode="auto">
              <a:xfrm>
                <a:off x="4161" y="4652"/>
                <a:ext cx="9" cy="8"/>
              </a:xfrm>
              <a:custGeom>
                <a:avLst/>
                <a:gdLst>
                  <a:gd name="T0" fmla="*/ 0 w 45"/>
                  <a:gd name="T1" fmla="*/ 0 h 41"/>
                  <a:gd name="T2" fmla="*/ 43 w 45"/>
                  <a:gd name="T3" fmla="*/ 41 h 41"/>
                  <a:gd name="T4" fmla="*/ 45 w 45"/>
                  <a:gd name="T5" fmla="*/ 39 h 41"/>
                  <a:gd name="T6" fmla="*/ 0 w 45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1">
                    <a:moveTo>
                      <a:pt x="0" y="0"/>
                    </a:moveTo>
                    <a:lnTo>
                      <a:pt x="43" y="41"/>
                    </a:lnTo>
                    <a:lnTo>
                      <a:pt x="45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7" name="Line 2675"/>
              <p:cNvSpPr>
                <a:spLocks noChangeShapeType="1"/>
              </p:cNvSpPr>
              <p:nvPr/>
            </p:nvSpPr>
            <p:spPr bwMode="auto">
              <a:xfrm flipV="1">
                <a:off x="4169" y="4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8" name="Freeform 2676"/>
              <p:cNvSpPr>
                <a:spLocks/>
              </p:cNvSpPr>
              <p:nvPr/>
            </p:nvSpPr>
            <p:spPr bwMode="auto">
              <a:xfrm>
                <a:off x="4152" y="4638"/>
                <a:ext cx="23" cy="22"/>
              </a:xfrm>
              <a:custGeom>
                <a:avLst/>
                <a:gdLst>
                  <a:gd name="T0" fmla="*/ 0 w 115"/>
                  <a:gd name="T1" fmla="*/ 29 h 107"/>
                  <a:gd name="T2" fmla="*/ 45 w 115"/>
                  <a:gd name="T3" fmla="*/ 68 h 107"/>
                  <a:gd name="T4" fmla="*/ 90 w 115"/>
                  <a:gd name="T5" fmla="*/ 107 h 107"/>
                  <a:gd name="T6" fmla="*/ 115 w 115"/>
                  <a:gd name="T7" fmla="*/ 78 h 107"/>
                  <a:gd name="T8" fmla="*/ 71 w 115"/>
                  <a:gd name="T9" fmla="*/ 39 h 107"/>
                  <a:gd name="T10" fmla="*/ 26 w 115"/>
                  <a:gd name="T11" fmla="*/ 0 h 107"/>
                  <a:gd name="T12" fmla="*/ 0 w 115"/>
                  <a:gd name="T13" fmla="*/ 2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0" y="29"/>
                    </a:move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lnTo>
                      <a:pt x="71" y="39"/>
                    </a:lnTo>
                    <a:lnTo>
                      <a:pt x="26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" name="Freeform 2677"/>
              <p:cNvSpPr>
                <a:spLocks/>
              </p:cNvSpPr>
              <p:nvPr/>
            </p:nvSpPr>
            <p:spPr bwMode="auto">
              <a:xfrm>
                <a:off x="4152" y="4638"/>
                <a:ext cx="23" cy="22"/>
              </a:xfrm>
              <a:custGeom>
                <a:avLst/>
                <a:gdLst>
                  <a:gd name="T0" fmla="*/ 0 w 115"/>
                  <a:gd name="T1" fmla="*/ 29 h 107"/>
                  <a:gd name="T2" fmla="*/ 45 w 115"/>
                  <a:gd name="T3" fmla="*/ 68 h 107"/>
                  <a:gd name="T4" fmla="*/ 90 w 115"/>
                  <a:gd name="T5" fmla="*/ 107 h 107"/>
                  <a:gd name="T6" fmla="*/ 115 w 115"/>
                  <a:gd name="T7" fmla="*/ 78 h 107"/>
                  <a:gd name="T8" fmla="*/ 71 w 115"/>
                  <a:gd name="T9" fmla="*/ 39 h 107"/>
                  <a:gd name="T10" fmla="*/ 26 w 115"/>
                  <a:gd name="T11" fmla="*/ 0 h 107"/>
                  <a:gd name="T12" fmla="*/ 0 w 115"/>
                  <a:gd name="T13" fmla="*/ 2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0" y="29"/>
                    </a:moveTo>
                    <a:lnTo>
                      <a:pt x="45" y="68"/>
                    </a:lnTo>
                    <a:lnTo>
                      <a:pt x="90" y="107"/>
                    </a:lnTo>
                    <a:lnTo>
                      <a:pt x="115" y="78"/>
                    </a:lnTo>
                    <a:lnTo>
                      <a:pt x="71" y="39"/>
                    </a:lnTo>
                    <a:lnTo>
                      <a:pt x="26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0" name="Freeform 2678"/>
              <p:cNvSpPr>
                <a:spLocks/>
              </p:cNvSpPr>
              <p:nvPr/>
            </p:nvSpPr>
            <p:spPr bwMode="auto">
              <a:xfrm>
                <a:off x="4166" y="4646"/>
                <a:ext cx="9" cy="8"/>
              </a:xfrm>
              <a:custGeom>
                <a:avLst/>
                <a:gdLst>
                  <a:gd name="T0" fmla="*/ 0 w 47"/>
                  <a:gd name="T1" fmla="*/ 0 h 39"/>
                  <a:gd name="T2" fmla="*/ 44 w 47"/>
                  <a:gd name="T3" fmla="*/ 39 h 39"/>
                  <a:gd name="T4" fmla="*/ 47 w 47"/>
                  <a:gd name="T5" fmla="*/ 36 h 39"/>
                  <a:gd name="T6" fmla="*/ 0 w 47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0" y="0"/>
                    </a:moveTo>
                    <a:lnTo>
                      <a:pt x="44" y="39"/>
                    </a:lnTo>
                    <a:lnTo>
                      <a:pt x="47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1" name="Line 2679"/>
              <p:cNvSpPr>
                <a:spLocks noChangeShapeType="1"/>
              </p:cNvSpPr>
              <p:nvPr/>
            </p:nvSpPr>
            <p:spPr bwMode="auto">
              <a:xfrm flipV="1">
                <a:off x="4175" y="46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2" name="Freeform 2680"/>
              <p:cNvSpPr>
                <a:spLocks/>
              </p:cNvSpPr>
              <p:nvPr/>
            </p:nvSpPr>
            <p:spPr bwMode="auto">
              <a:xfrm>
                <a:off x="4156" y="4633"/>
                <a:ext cx="24" cy="20"/>
              </a:xfrm>
              <a:custGeom>
                <a:avLst/>
                <a:gdLst>
                  <a:gd name="T0" fmla="*/ 0 w 118"/>
                  <a:gd name="T1" fmla="*/ 30 h 101"/>
                  <a:gd name="T2" fmla="*/ 48 w 118"/>
                  <a:gd name="T3" fmla="*/ 65 h 101"/>
                  <a:gd name="T4" fmla="*/ 95 w 118"/>
                  <a:gd name="T5" fmla="*/ 101 h 101"/>
                  <a:gd name="T6" fmla="*/ 118 w 118"/>
                  <a:gd name="T7" fmla="*/ 71 h 101"/>
                  <a:gd name="T8" fmla="*/ 71 w 118"/>
                  <a:gd name="T9" fmla="*/ 35 h 101"/>
                  <a:gd name="T10" fmla="*/ 23 w 118"/>
                  <a:gd name="T11" fmla="*/ 0 h 101"/>
                  <a:gd name="T12" fmla="*/ 0 w 118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0" y="30"/>
                    </a:moveTo>
                    <a:lnTo>
                      <a:pt x="48" y="65"/>
                    </a:lnTo>
                    <a:lnTo>
                      <a:pt x="95" y="101"/>
                    </a:lnTo>
                    <a:lnTo>
                      <a:pt x="118" y="71"/>
                    </a:lnTo>
                    <a:lnTo>
                      <a:pt x="71" y="35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3" name="Freeform 2681"/>
              <p:cNvSpPr>
                <a:spLocks/>
              </p:cNvSpPr>
              <p:nvPr/>
            </p:nvSpPr>
            <p:spPr bwMode="auto">
              <a:xfrm>
                <a:off x="4156" y="4633"/>
                <a:ext cx="24" cy="20"/>
              </a:xfrm>
              <a:custGeom>
                <a:avLst/>
                <a:gdLst>
                  <a:gd name="T0" fmla="*/ 0 w 118"/>
                  <a:gd name="T1" fmla="*/ 30 h 101"/>
                  <a:gd name="T2" fmla="*/ 48 w 118"/>
                  <a:gd name="T3" fmla="*/ 65 h 101"/>
                  <a:gd name="T4" fmla="*/ 95 w 118"/>
                  <a:gd name="T5" fmla="*/ 101 h 101"/>
                  <a:gd name="T6" fmla="*/ 118 w 118"/>
                  <a:gd name="T7" fmla="*/ 71 h 101"/>
                  <a:gd name="T8" fmla="*/ 71 w 118"/>
                  <a:gd name="T9" fmla="*/ 35 h 101"/>
                  <a:gd name="T10" fmla="*/ 23 w 118"/>
                  <a:gd name="T11" fmla="*/ 0 h 101"/>
                  <a:gd name="T12" fmla="*/ 0 w 118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0" y="30"/>
                    </a:moveTo>
                    <a:lnTo>
                      <a:pt x="48" y="65"/>
                    </a:lnTo>
                    <a:lnTo>
                      <a:pt x="95" y="101"/>
                    </a:lnTo>
                    <a:lnTo>
                      <a:pt x="118" y="71"/>
                    </a:lnTo>
                    <a:lnTo>
                      <a:pt x="71" y="35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4" name="Freeform 2682"/>
              <p:cNvSpPr>
                <a:spLocks/>
              </p:cNvSpPr>
              <p:nvPr/>
            </p:nvSpPr>
            <p:spPr bwMode="auto">
              <a:xfrm>
                <a:off x="4171" y="4640"/>
                <a:ext cx="9" cy="7"/>
              </a:xfrm>
              <a:custGeom>
                <a:avLst/>
                <a:gdLst>
                  <a:gd name="T0" fmla="*/ 0 w 48"/>
                  <a:gd name="T1" fmla="*/ 0 h 36"/>
                  <a:gd name="T2" fmla="*/ 47 w 48"/>
                  <a:gd name="T3" fmla="*/ 36 h 36"/>
                  <a:gd name="T4" fmla="*/ 48 w 48"/>
                  <a:gd name="T5" fmla="*/ 35 h 36"/>
                  <a:gd name="T6" fmla="*/ 0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0"/>
                    </a:moveTo>
                    <a:lnTo>
                      <a:pt x="47" y="36"/>
                    </a:lnTo>
                    <a:lnTo>
                      <a:pt x="48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5" name="Line 2683"/>
              <p:cNvSpPr>
                <a:spLocks noChangeShapeType="1"/>
              </p:cNvSpPr>
              <p:nvPr/>
            </p:nvSpPr>
            <p:spPr bwMode="auto">
              <a:xfrm flipV="1">
                <a:off x="4180" y="4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6" name="Freeform 2684"/>
              <p:cNvSpPr>
                <a:spLocks/>
              </p:cNvSpPr>
              <p:nvPr/>
            </p:nvSpPr>
            <p:spPr bwMode="auto">
              <a:xfrm>
                <a:off x="4161" y="4627"/>
                <a:ext cx="24" cy="20"/>
              </a:xfrm>
              <a:custGeom>
                <a:avLst/>
                <a:gdLst>
                  <a:gd name="T0" fmla="*/ 0 w 119"/>
                  <a:gd name="T1" fmla="*/ 30 h 99"/>
                  <a:gd name="T2" fmla="*/ 49 w 119"/>
                  <a:gd name="T3" fmla="*/ 64 h 99"/>
                  <a:gd name="T4" fmla="*/ 97 w 119"/>
                  <a:gd name="T5" fmla="*/ 99 h 99"/>
                  <a:gd name="T6" fmla="*/ 119 w 119"/>
                  <a:gd name="T7" fmla="*/ 69 h 99"/>
                  <a:gd name="T8" fmla="*/ 70 w 119"/>
                  <a:gd name="T9" fmla="*/ 34 h 99"/>
                  <a:gd name="T10" fmla="*/ 22 w 119"/>
                  <a:gd name="T11" fmla="*/ 0 h 99"/>
                  <a:gd name="T12" fmla="*/ 0 w 119"/>
                  <a:gd name="T13" fmla="*/ 3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9">
                    <a:moveTo>
                      <a:pt x="0" y="30"/>
                    </a:moveTo>
                    <a:lnTo>
                      <a:pt x="49" y="64"/>
                    </a:lnTo>
                    <a:lnTo>
                      <a:pt x="97" y="99"/>
                    </a:lnTo>
                    <a:lnTo>
                      <a:pt x="119" y="69"/>
                    </a:lnTo>
                    <a:lnTo>
                      <a:pt x="70" y="34"/>
                    </a:lnTo>
                    <a:lnTo>
                      <a:pt x="22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7" name="Freeform 2685"/>
              <p:cNvSpPr>
                <a:spLocks/>
              </p:cNvSpPr>
              <p:nvPr/>
            </p:nvSpPr>
            <p:spPr bwMode="auto">
              <a:xfrm>
                <a:off x="4161" y="4627"/>
                <a:ext cx="24" cy="20"/>
              </a:xfrm>
              <a:custGeom>
                <a:avLst/>
                <a:gdLst>
                  <a:gd name="T0" fmla="*/ 0 w 119"/>
                  <a:gd name="T1" fmla="*/ 30 h 99"/>
                  <a:gd name="T2" fmla="*/ 49 w 119"/>
                  <a:gd name="T3" fmla="*/ 64 h 99"/>
                  <a:gd name="T4" fmla="*/ 97 w 119"/>
                  <a:gd name="T5" fmla="*/ 99 h 99"/>
                  <a:gd name="T6" fmla="*/ 119 w 119"/>
                  <a:gd name="T7" fmla="*/ 69 h 99"/>
                  <a:gd name="T8" fmla="*/ 70 w 119"/>
                  <a:gd name="T9" fmla="*/ 34 h 99"/>
                  <a:gd name="T10" fmla="*/ 22 w 119"/>
                  <a:gd name="T11" fmla="*/ 0 h 99"/>
                  <a:gd name="T12" fmla="*/ 0 w 119"/>
                  <a:gd name="T13" fmla="*/ 3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9">
                    <a:moveTo>
                      <a:pt x="0" y="30"/>
                    </a:moveTo>
                    <a:lnTo>
                      <a:pt x="49" y="64"/>
                    </a:lnTo>
                    <a:lnTo>
                      <a:pt x="97" y="99"/>
                    </a:lnTo>
                    <a:lnTo>
                      <a:pt x="119" y="69"/>
                    </a:lnTo>
                    <a:lnTo>
                      <a:pt x="70" y="34"/>
                    </a:lnTo>
                    <a:lnTo>
                      <a:pt x="22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8" name="Freeform 2686"/>
              <p:cNvSpPr>
                <a:spLocks/>
              </p:cNvSpPr>
              <p:nvPr/>
            </p:nvSpPr>
            <p:spPr bwMode="auto">
              <a:xfrm>
                <a:off x="4175" y="4634"/>
                <a:ext cx="10" cy="7"/>
              </a:xfrm>
              <a:custGeom>
                <a:avLst/>
                <a:gdLst>
                  <a:gd name="T0" fmla="*/ 0 w 51"/>
                  <a:gd name="T1" fmla="*/ 0 h 35"/>
                  <a:gd name="T2" fmla="*/ 49 w 51"/>
                  <a:gd name="T3" fmla="*/ 35 h 35"/>
                  <a:gd name="T4" fmla="*/ 51 w 51"/>
                  <a:gd name="T5" fmla="*/ 32 h 35"/>
                  <a:gd name="T6" fmla="*/ 0 w 51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5">
                    <a:moveTo>
                      <a:pt x="0" y="0"/>
                    </a:moveTo>
                    <a:lnTo>
                      <a:pt x="49" y="35"/>
                    </a:lnTo>
                    <a:lnTo>
                      <a:pt x="51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9" name="Line 2687"/>
              <p:cNvSpPr>
                <a:spLocks noChangeShapeType="1"/>
              </p:cNvSpPr>
              <p:nvPr/>
            </p:nvSpPr>
            <p:spPr bwMode="auto">
              <a:xfrm flipV="1">
                <a:off x="4185" y="46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0" name="Freeform 2688"/>
              <p:cNvSpPr>
                <a:spLocks/>
              </p:cNvSpPr>
              <p:nvPr/>
            </p:nvSpPr>
            <p:spPr bwMode="auto">
              <a:xfrm>
                <a:off x="4165" y="4622"/>
                <a:ext cx="24" cy="19"/>
              </a:xfrm>
              <a:custGeom>
                <a:avLst/>
                <a:gdLst>
                  <a:gd name="T0" fmla="*/ 0 w 121"/>
                  <a:gd name="T1" fmla="*/ 32 h 95"/>
                  <a:gd name="T2" fmla="*/ 50 w 121"/>
                  <a:gd name="T3" fmla="*/ 63 h 95"/>
                  <a:gd name="T4" fmla="*/ 101 w 121"/>
                  <a:gd name="T5" fmla="*/ 95 h 95"/>
                  <a:gd name="T6" fmla="*/ 121 w 121"/>
                  <a:gd name="T7" fmla="*/ 62 h 95"/>
                  <a:gd name="T8" fmla="*/ 70 w 121"/>
                  <a:gd name="T9" fmla="*/ 31 h 95"/>
                  <a:gd name="T10" fmla="*/ 19 w 121"/>
                  <a:gd name="T11" fmla="*/ 0 h 95"/>
                  <a:gd name="T12" fmla="*/ 0 w 121"/>
                  <a:gd name="T13" fmla="*/ 3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0" y="32"/>
                    </a:moveTo>
                    <a:lnTo>
                      <a:pt x="50" y="63"/>
                    </a:lnTo>
                    <a:lnTo>
                      <a:pt x="101" y="95"/>
                    </a:lnTo>
                    <a:lnTo>
                      <a:pt x="121" y="62"/>
                    </a:lnTo>
                    <a:lnTo>
                      <a:pt x="70" y="31"/>
                    </a:lnTo>
                    <a:lnTo>
                      <a:pt x="1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1" name="Freeform 2689"/>
              <p:cNvSpPr>
                <a:spLocks/>
              </p:cNvSpPr>
              <p:nvPr/>
            </p:nvSpPr>
            <p:spPr bwMode="auto">
              <a:xfrm>
                <a:off x="4165" y="4622"/>
                <a:ext cx="24" cy="19"/>
              </a:xfrm>
              <a:custGeom>
                <a:avLst/>
                <a:gdLst>
                  <a:gd name="T0" fmla="*/ 0 w 121"/>
                  <a:gd name="T1" fmla="*/ 32 h 95"/>
                  <a:gd name="T2" fmla="*/ 50 w 121"/>
                  <a:gd name="T3" fmla="*/ 63 h 95"/>
                  <a:gd name="T4" fmla="*/ 101 w 121"/>
                  <a:gd name="T5" fmla="*/ 95 h 95"/>
                  <a:gd name="T6" fmla="*/ 121 w 121"/>
                  <a:gd name="T7" fmla="*/ 62 h 95"/>
                  <a:gd name="T8" fmla="*/ 70 w 121"/>
                  <a:gd name="T9" fmla="*/ 31 h 95"/>
                  <a:gd name="T10" fmla="*/ 19 w 121"/>
                  <a:gd name="T11" fmla="*/ 0 h 95"/>
                  <a:gd name="T12" fmla="*/ 0 w 121"/>
                  <a:gd name="T13" fmla="*/ 3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0" y="32"/>
                    </a:moveTo>
                    <a:lnTo>
                      <a:pt x="50" y="63"/>
                    </a:lnTo>
                    <a:lnTo>
                      <a:pt x="101" y="95"/>
                    </a:lnTo>
                    <a:lnTo>
                      <a:pt x="121" y="62"/>
                    </a:lnTo>
                    <a:lnTo>
                      <a:pt x="70" y="31"/>
                    </a:lnTo>
                    <a:lnTo>
                      <a:pt x="19" y="0"/>
                    </a:lnTo>
                    <a:lnTo>
                      <a:pt x="0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2" name="Freeform 2690"/>
              <p:cNvSpPr>
                <a:spLocks/>
              </p:cNvSpPr>
              <p:nvPr/>
            </p:nvSpPr>
            <p:spPr bwMode="auto">
              <a:xfrm>
                <a:off x="4179" y="4628"/>
                <a:ext cx="10" cy="6"/>
              </a:xfrm>
              <a:custGeom>
                <a:avLst/>
                <a:gdLst>
                  <a:gd name="T0" fmla="*/ 0 w 51"/>
                  <a:gd name="T1" fmla="*/ 0 h 31"/>
                  <a:gd name="T2" fmla="*/ 51 w 51"/>
                  <a:gd name="T3" fmla="*/ 31 h 31"/>
                  <a:gd name="T4" fmla="*/ 51 w 51"/>
                  <a:gd name="T5" fmla="*/ 30 h 31"/>
                  <a:gd name="T6" fmla="*/ 0 w 5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3" name="Line 2691"/>
              <p:cNvSpPr>
                <a:spLocks noChangeShapeType="1"/>
              </p:cNvSpPr>
              <p:nvPr/>
            </p:nvSpPr>
            <p:spPr bwMode="auto">
              <a:xfrm flipV="1">
                <a:off x="4189" y="4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4" name="Freeform 2692"/>
              <p:cNvSpPr>
                <a:spLocks/>
              </p:cNvSpPr>
              <p:nvPr/>
            </p:nvSpPr>
            <p:spPr bwMode="auto">
              <a:xfrm>
                <a:off x="4169" y="4615"/>
                <a:ext cx="24" cy="19"/>
              </a:xfrm>
              <a:custGeom>
                <a:avLst/>
                <a:gdLst>
                  <a:gd name="T0" fmla="*/ 0 w 121"/>
                  <a:gd name="T1" fmla="*/ 33 h 93"/>
                  <a:gd name="T2" fmla="*/ 51 w 121"/>
                  <a:gd name="T3" fmla="*/ 63 h 93"/>
                  <a:gd name="T4" fmla="*/ 102 w 121"/>
                  <a:gd name="T5" fmla="*/ 93 h 93"/>
                  <a:gd name="T6" fmla="*/ 121 w 121"/>
                  <a:gd name="T7" fmla="*/ 60 h 93"/>
                  <a:gd name="T8" fmla="*/ 71 w 121"/>
                  <a:gd name="T9" fmla="*/ 30 h 93"/>
                  <a:gd name="T10" fmla="*/ 20 w 121"/>
                  <a:gd name="T11" fmla="*/ 0 h 93"/>
                  <a:gd name="T12" fmla="*/ 0 w 121"/>
                  <a:gd name="T13" fmla="*/ 3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0" y="33"/>
                    </a:moveTo>
                    <a:lnTo>
                      <a:pt x="51" y="63"/>
                    </a:lnTo>
                    <a:lnTo>
                      <a:pt x="102" y="93"/>
                    </a:lnTo>
                    <a:lnTo>
                      <a:pt x="121" y="60"/>
                    </a:lnTo>
                    <a:lnTo>
                      <a:pt x="71" y="30"/>
                    </a:lnTo>
                    <a:lnTo>
                      <a:pt x="20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5" name="Freeform 2693"/>
              <p:cNvSpPr>
                <a:spLocks/>
              </p:cNvSpPr>
              <p:nvPr/>
            </p:nvSpPr>
            <p:spPr bwMode="auto">
              <a:xfrm>
                <a:off x="4169" y="4615"/>
                <a:ext cx="24" cy="19"/>
              </a:xfrm>
              <a:custGeom>
                <a:avLst/>
                <a:gdLst>
                  <a:gd name="T0" fmla="*/ 0 w 121"/>
                  <a:gd name="T1" fmla="*/ 33 h 93"/>
                  <a:gd name="T2" fmla="*/ 51 w 121"/>
                  <a:gd name="T3" fmla="*/ 63 h 93"/>
                  <a:gd name="T4" fmla="*/ 102 w 121"/>
                  <a:gd name="T5" fmla="*/ 93 h 93"/>
                  <a:gd name="T6" fmla="*/ 121 w 121"/>
                  <a:gd name="T7" fmla="*/ 60 h 93"/>
                  <a:gd name="T8" fmla="*/ 71 w 121"/>
                  <a:gd name="T9" fmla="*/ 30 h 93"/>
                  <a:gd name="T10" fmla="*/ 20 w 121"/>
                  <a:gd name="T11" fmla="*/ 0 h 93"/>
                  <a:gd name="T12" fmla="*/ 0 w 121"/>
                  <a:gd name="T13" fmla="*/ 3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0" y="33"/>
                    </a:moveTo>
                    <a:lnTo>
                      <a:pt x="51" y="63"/>
                    </a:lnTo>
                    <a:lnTo>
                      <a:pt x="102" y="93"/>
                    </a:lnTo>
                    <a:lnTo>
                      <a:pt x="121" y="60"/>
                    </a:lnTo>
                    <a:lnTo>
                      <a:pt x="71" y="30"/>
                    </a:lnTo>
                    <a:lnTo>
                      <a:pt x="20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6" name="Freeform 2694"/>
              <p:cNvSpPr>
                <a:spLocks/>
              </p:cNvSpPr>
              <p:nvPr/>
            </p:nvSpPr>
            <p:spPr bwMode="auto">
              <a:xfrm>
                <a:off x="4183" y="4621"/>
                <a:ext cx="10" cy="6"/>
              </a:xfrm>
              <a:custGeom>
                <a:avLst/>
                <a:gdLst>
                  <a:gd name="T0" fmla="*/ 0 w 52"/>
                  <a:gd name="T1" fmla="*/ 0 h 30"/>
                  <a:gd name="T2" fmla="*/ 50 w 52"/>
                  <a:gd name="T3" fmla="*/ 30 h 30"/>
                  <a:gd name="T4" fmla="*/ 52 w 52"/>
                  <a:gd name="T5" fmla="*/ 25 h 30"/>
                  <a:gd name="T6" fmla="*/ 0 w 52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lnTo>
                      <a:pt x="50" y="30"/>
                    </a:lnTo>
                    <a:lnTo>
                      <a:pt x="52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7" name="Line 2695"/>
              <p:cNvSpPr>
                <a:spLocks noChangeShapeType="1"/>
              </p:cNvSpPr>
              <p:nvPr/>
            </p:nvSpPr>
            <p:spPr bwMode="auto">
              <a:xfrm flipV="1">
                <a:off x="4193" y="4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8" name="Freeform 2696"/>
              <p:cNvSpPr>
                <a:spLocks/>
              </p:cNvSpPr>
              <p:nvPr/>
            </p:nvSpPr>
            <p:spPr bwMode="auto">
              <a:xfrm>
                <a:off x="4172" y="4609"/>
                <a:ext cx="24" cy="17"/>
              </a:xfrm>
              <a:custGeom>
                <a:avLst/>
                <a:gdLst>
                  <a:gd name="T0" fmla="*/ 0 w 121"/>
                  <a:gd name="T1" fmla="*/ 34 h 84"/>
                  <a:gd name="T2" fmla="*/ 53 w 121"/>
                  <a:gd name="T3" fmla="*/ 59 h 84"/>
                  <a:gd name="T4" fmla="*/ 105 w 121"/>
                  <a:gd name="T5" fmla="*/ 84 h 84"/>
                  <a:gd name="T6" fmla="*/ 121 w 121"/>
                  <a:gd name="T7" fmla="*/ 51 h 84"/>
                  <a:gd name="T8" fmla="*/ 69 w 121"/>
                  <a:gd name="T9" fmla="*/ 26 h 84"/>
                  <a:gd name="T10" fmla="*/ 16 w 121"/>
                  <a:gd name="T11" fmla="*/ 0 h 84"/>
                  <a:gd name="T12" fmla="*/ 0 w 121"/>
                  <a:gd name="T1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0" y="34"/>
                    </a:moveTo>
                    <a:lnTo>
                      <a:pt x="53" y="59"/>
                    </a:lnTo>
                    <a:lnTo>
                      <a:pt x="105" y="84"/>
                    </a:lnTo>
                    <a:lnTo>
                      <a:pt x="121" y="51"/>
                    </a:lnTo>
                    <a:lnTo>
                      <a:pt x="69" y="26"/>
                    </a:lnTo>
                    <a:lnTo>
                      <a:pt x="16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9" name="Freeform 2697"/>
              <p:cNvSpPr>
                <a:spLocks/>
              </p:cNvSpPr>
              <p:nvPr/>
            </p:nvSpPr>
            <p:spPr bwMode="auto">
              <a:xfrm>
                <a:off x="4172" y="4609"/>
                <a:ext cx="24" cy="17"/>
              </a:xfrm>
              <a:custGeom>
                <a:avLst/>
                <a:gdLst>
                  <a:gd name="T0" fmla="*/ 0 w 121"/>
                  <a:gd name="T1" fmla="*/ 34 h 84"/>
                  <a:gd name="T2" fmla="*/ 53 w 121"/>
                  <a:gd name="T3" fmla="*/ 59 h 84"/>
                  <a:gd name="T4" fmla="*/ 105 w 121"/>
                  <a:gd name="T5" fmla="*/ 84 h 84"/>
                  <a:gd name="T6" fmla="*/ 121 w 121"/>
                  <a:gd name="T7" fmla="*/ 51 h 84"/>
                  <a:gd name="T8" fmla="*/ 69 w 121"/>
                  <a:gd name="T9" fmla="*/ 26 h 84"/>
                  <a:gd name="T10" fmla="*/ 16 w 121"/>
                  <a:gd name="T11" fmla="*/ 0 h 84"/>
                  <a:gd name="T12" fmla="*/ 0 w 121"/>
                  <a:gd name="T1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0" y="34"/>
                    </a:moveTo>
                    <a:lnTo>
                      <a:pt x="53" y="59"/>
                    </a:lnTo>
                    <a:lnTo>
                      <a:pt x="105" y="84"/>
                    </a:lnTo>
                    <a:lnTo>
                      <a:pt x="121" y="51"/>
                    </a:lnTo>
                    <a:lnTo>
                      <a:pt x="69" y="26"/>
                    </a:lnTo>
                    <a:lnTo>
                      <a:pt x="16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0" name="Freeform 2698"/>
              <p:cNvSpPr>
                <a:spLocks/>
              </p:cNvSpPr>
              <p:nvPr/>
            </p:nvSpPr>
            <p:spPr bwMode="auto">
              <a:xfrm>
                <a:off x="4186" y="4615"/>
                <a:ext cx="11" cy="5"/>
              </a:xfrm>
              <a:custGeom>
                <a:avLst/>
                <a:gdLst>
                  <a:gd name="T0" fmla="*/ 0 w 54"/>
                  <a:gd name="T1" fmla="*/ 0 h 25"/>
                  <a:gd name="T2" fmla="*/ 52 w 54"/>
                  <a:gd name="T3" fmla="*/ 25 h 25"/>
                  <a:gd name="T4" fmla="*/ 54 w 54"/>
                  <a:gd name="T5" fmla="*/ 25 h 25"/>
                  <a:gd name="T6" fmla="*/ 0 w 54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0" y="0"/>
                    </a:moveTo>
                    <a:lnTo>
                      <a:pt x="52" y="25"/>
                    </a:lnTo>
                    <a:lnTo>
                      <a:pt x="5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1" name="Line 2699"/>
              <p:cNvSpPr>
                <a:spLocks noChangeShapeType="1"/>
              </p:cNvSpPr>
              <p:nvPr/>
            </p:nvSpPr>
            <p:spPr bwMode="auto">
              <a:xfrm>
                <a:off x="4196" y="46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2" name="Freeform 2700"/>
              <p:cNvSpPr>
                <a:spLocks/>
              </p:cNvSpPr>
              <p:nvPr/>
            </p:nvSpPr>
            <p:spPr bwMode="auto">
              <a:xfrm>
                <a:off x="4175" y="4603"/>
                <a:ext cx="25" cy="17"/>
              </a:xfrm>
              <a:custGeom>
                <a:avLst/>
                <a:gdLst>
                  <a:gd name="T0" fmla="*/ 0 w 124"/>
                  <a:gd name="T1" fmla="*/ 34 h 85"/>
                  <a:gd name="T2" fmla="*/ 54 w 124"/>
                  <a:gd name="T3" fmla="*/ 60 h 85"/>
                  <a:gd name="T4" fmla="*/ 108 w 124"/>
                  <a:gd name="T5" fmla="*/ 85 h 85"/>
                  <a:gd name="T6" fmla="*/ 124 w 124"/>
                  <a:gd name="T7" fmla="*/ 50 h 85"/>
                  <a:gd name="T8" fmla="*/ 70 w 124"/>
                  <a:gd name="T9" fmla="*/ 25 h 85"/>
                  <a:gd name="T10" fmla="*/ 16 w 124"/>
                  <a:gd name="T11" fmla="*/ 0 h 85"/>
                  <a:gd name="T12" fmla="*/ 0 w 124"/>
                  <a:gd name="T13" fmla="*/ 3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0" y="34"/>
                    </a:move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0"/>
                    </a:lnTo>
                    <a:lnTo>
                      <a:pt x="70" y="25"/>
                    </a:lnTo>
                    <a:lnTo>
                      <a:pt x="16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3" name="Freeform 2701"/>
              <p:cNvSpPr>
                <a:spLocks/>
              </p:cNvSpPr>
              <p:nvPr/>
            </p:nvSpPr>
            <p:spPr bwMode="auto">
              <a:xfrm>
                <a:off x="4175" y="4603"/>
                <a:ext cx="25" cy="17"/>
              </a:xfrm>
              <a:custGeom>
                <a:avLst/>
                <a:gdLst>
                  <a:gd name="T0" fmla="*/ 0 w 124"/>
                  <a:gd name="T1" fmla="*/ 34 h 85"/>
                  <a:gd name="T2" fmla="*/ 54 w 124"/>
                  <a:gd name="T3" fmla="*/ 60 h 85"/>
                  <a:gd name="T4" fmla="*/ 108 w 124"/>
                  <a:gd name="T5" fmla="*/ 85 h 85"/>
                  <a:gd name="T6" fmla="*/ 124 w 124"/>
                  <a:gd name="T7" fmla="*/ 50 h 85"/>
                  <a:gd name="T8" fmla="*/ 70 w 124"/>
                  <a:gd name="T9" fmla="*/ 25 h 85"/>
                  <a:gd name="T10" fmla="*/ 16 w 124"/>
                  <a:gd name="T11" fmla="*/ 0 h 85"/>
                  <a:gd name="T12" fmla="*/ 0 w 124"/>
                  <a:gd name="T13" fmla="*/ 3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0" y="34"/>
                    </a:move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0"/>
                    </a:lnTo>
                    <a:lnTo>
                      <a:pt x="70" y="25"/>
                    </a:lnTo>
                    <a:lnTo>
                      <a:pt x="16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4" name="Freeform 2702"/>
              <p:cNvSpPr>
                <a:spLocks/>
              </p:cNvSpPr>
              <p:nvPr/>
            </p:nvSpPr>
            <p:spPr bwMode="auto">
              <a:xfrm>
                <a:off x="4189" y="4608"/>
                <a:ext cx="11" cy="5"/>
              </a:xfrm>
              <a:custGeom>
                <a:avLst/>
                <a:gdLst>
                  <a:gd name="T0" fmla="*/ 0 w 55"/>
                  <a:gd name="T1" fmla="*/ 0 h 25"/>
                  <a:gd name="T2" fmla="*/ 54 w 55"/>
                  <a:gd name="T3" fmla="*/ 25 h 25"/>
                  <a:gd name="T4" fmla="*/ 55 w 55"/>
                  <a:gd name="T5" fmla="*/ 22 h 25"/>
                  <a:gd name="T6" fmla="*/ 0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0" y="0"/>
                    </a:moveTo>
                    <a:lnTo>
                      <a:pt x="54" y="25"/>
                    </a:lnTo>
                    <a:lnTo>
                      <a:pt x="5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5" name="Line 2703"/>
              <p:cNvSpPr>
                <a:spLocks noChangeShapeType="1"/>
              </p:cNvSpPr>
              <p:nvPr/>
            </p:nvSpPr>
            <p:spPr bwMode="auto">
              <a:xfrm flipV="1">
                <a:off x="4200" y="46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6" name="Freeform 2704"/>
              <p:cNvSpPr>
                <a:spLocks/>
              </p:cNvSpPr>
              <p:nvPr/>
            </p:nvSpPr>
            <p:spPr bwMode="auto">
              <a:xfrm>
                <a:off x="4178" y="4596"/>
                <a:ext cx="25" cy="16"/>
              </a:xfrm>
              <a:custGeom>
                <a:avLst/>
                <a:gdLst>
                  <a:gd name="T0" fmla="*/ 0 w 124"/>
                  <a:gd name="T1" fmla="*/ 35 h 79"/>
                  <a:gd name="T2" fmla="*/ 55 w 124"/>
                  <a:gd name="T3" fmla="*/ 57 h 79"/>
                  <a:gd name="T4" fmla="*/ 110 w 124"/>
                  <a:gd name="T5" fmla="*/ 79 h 79"/>
                  <a:gd name="T6" fmla="*/ 124 w 124"/>
                  <a:gd name="T7" fmla="*/ 43 h 79"/>
                  <a:gd name="T8" fmla="*/ 68 w 124"/>
                  <a:gd name="T9" fmla="*/ 21 h 79"/>
                  <a:gd name="T10" fmla="*/ 13 w 124"/>
                  <a:gd name="T11" fmla="*/ 0 h 79"/>
                  <a:gd name="T12" fmla="*/ 0 w 124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5"/>
                    </a:moveTo>
                    <a:lnTo>
                      <a:pt x="55" y="57"/>
                    </a:lnTo>
                    <a:lnTo>
                      <a:pt x="110" y="79"/>
                    </a:lnTo>
                    <a:lnTo>
                      <a:pt x="124" y="43"/>
                    </a:lnTo>
                    <a:lnTo>
                      <a:pt x="68" y="21"/>
                    </a:lnTo>
                    <a:lnTo>
                      <a:pt x="13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7" name="Freeform 2705"/>
              <p:cNvSpPr>
                <a:spLocks/>
              </p:cNvSpPr>
              <p:nvPr/>
            </p:nvSpPr>
            <p:spPr bwMode="auto">
              <a:xfrm>
                <a:off x="4178" y="4596"/>
                <a:ext cx="25" cy="16"/>
              </a:xfrm>
              <a:custGeom>
                <a:avLst/>
                <a:gdLst>
                  <a:gd name="T0" fmla="*/ 0 w 124"/>
                  <a:gd name="T1" fmla="*/ 35 h 79"/>
                  <a:gd name="T2" fmla="*/ 55 w 124"/>
                  <a:gd name="T3" fmla="*/ 57 h 79"/>
                  <a:gd name="T4" fmla="*/ 110 w 124"/>
                  <a:gd name="T5" fmla="*/ 79 h 79"/>
                  <a:gd name="T6" fmla="*/ 124 w 124"/>
                  <a:gd name="T7" fmla="*/ 43 h 79"/>
                  <a:gd name="T8" fmla="*/ 68 w 124"/>
                  <a:gd name="T9" fmla="*/ 21 h 79"/>
                  <a:gd name="T10" fmla="*/ 13 w 124"/>
                  <a:gd name="T11" fmla="*/ 0 h 79"/>
                  <a:gd name="T12" fmla="*/ 0 w 124"/>
                  <a:gd name="T13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5"/>
                    </a:moveTo>
                    <a:lnTo>
                      <a:pt x="55" y="57"/>
                    </a:lnTo>
                    <a:lnTo>
                      <a:pt x="110" y="79"/>
                    </a:lnTo>
                    <a:lnTo>
                      <a:pt x="124" y="43"/>
                    </a:lnTo>
                    <a:lnTo>
                      <a:pt x="68" y="21"/>
                    </a:lnTo>
                    <a:lnTo>
                      <a:pt x="13" y="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8" name="Freeform 2706"/>
              <p:cNvSpPr>
                <a:spLocks/>
              </p:cNvSpPr>
              <p:nvPr/>
            </p:nvSpPr>
            <p:spPr bwMode="auto">
              <a:xfrm>
                <a:off x="4192" y="4600"/>
                <a:ext cx="11" cy="5"/>
              </a:xfrm>
              <a:custGeom>
                <a:avLst/>
                <a:gdLst>
                  <a:gd name="T0" fmla="*/ 0 w 57"/>
                  <a:gd name="T1" fmla="*/ 0 h 22"/>
                  <a:gd name="T2" fmla="*/ 56 w 57"/>
                  <a:gd name="T3" fmla="*/ 22 h 22"/>
                  <a:gd name="T4" fmla="*/ 57 w 57"/>
                  <a:gd name="T5" fmla="*/ 19 h 22"/>
                  <a:gd name="T6" fmla="*/ 0 w 5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0" y="0"/>
                    </a:moveTo>
                    <a:lnTo>
                      <a:pt x="56" y="22"/>
                    </a:lnTo>
                    <a:lnTo>
                      <a:pt x="57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9" name="Line 2707"/>
              <p:cNvSpPr>
                <a:spLocks noChangeShapeType="1"/>
              </p:cNvSpPr>
              <p:nvPr/>
            </p:nvSpPr>
            <p:spPr bwMode="auto">
              <a:xfrm flipV="1">
                <a:off x="4203" y="4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0" name="Freeform 2708"/>
              <p:cNvSpPr>
                <a:spLocks/>
              </p:cNvSpPr>
              <p:nvPr/>
            </p:nvSpPr>
            <p:spPr bwMode="auto">
              <a:xfrm>
                <a:off x="4181" y="4590"/>
                <a:ext cx="24" cy="14"/>
              </a:xfrm>
              <a:custGeom>
                <a:avLst/>
                <a:gdLst>
                  <a:gd name="T0" fmla="*/ 0 w 124"/>
                  <a:gd name="T1" fmla="*/ 36 h 73"/>
                  <a:gd name="T2" fmla="*/ 56 w 124"/>
                  <a:gd name="T3" fmla="*/ 54 h 73"/>
                  <a:gd name="T4" fmla="*/ 113 w 124"/>
                  <a:gd name="T5" fmla="*/ 73 h 73"/>
                  <a:gd name="T6" fmla="*/ 124 w 124"/>
                  <a:gd name="T7" fmla="*/ 37 h 73"/>
                  <a:gd name="T8" fmla="*/ 68 w 124"/>
                  <a:gd name="T9" fmla="*/ 19 h 73"/>
                  <a:gd name="T10" fmla="*/ 12 w 124"/>
                  <a:gd name="T11" fmla="*/ 0 h 73"/>
                  <a:gd name="T12" fmla="*/ 0 w 124"/>
                  <a:gd name="T13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0" y="36"/>
                    </a:moveTo>
                    <a:lnTo>
                      <a:pt x="56" y="54"/>
                    </a:lnTo>
                    <a:lnTo>
                      <a:pt x="113" y="73"/>
                    </a:lnTo>
                    <a:lnTo>
                      <a:pt x="124" y="37"/>
                    </a:lnTo>
                    <a:lnTo>
                      <a:pt x="68" y="19"/>
                    </a:lnTo>
                    <a:lnTo>
                      <a:pt x="1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1" name="Freeform 2709"/>
              <p:cNvSpPr>
                <a:spLocks/>
              </p:cNvSpPr>
              <p:nvPr/>
            </p:nvSpPr>
            <p:spPr bwMode="auto">
              <a:xfrm>
                <a:off x="4181" y="4590"/>
                <a:ext cx="24" cy="14"/>
              </a:xfrm>
              <a:custGeom>
                <a:avLst/>
                <a:gdLst>
                  <a:gd name="T0" fmla="*/ 0 w 124"/>
                  <a:gd name="T1" fmla="*/ 36 h 73"/>
                  <a:gd name="T2" fmla="*/ 56 w 124"/>
                  <a:gd name="T3" fmla="*/ 54 h 73"/>
                  <a:gd name="T4" fmla="*/ 113 w 124"/>
                  <a:gd name="T5" fmla="*/ 73 h 73"/>
                  <a:gd name="T6" fmla="*/ 124 w 124"/>
                  <a:gd name="T7" fmla="*/ 37 h 73"/>
                  <a:gd name="T8" fmla="*/ 68 w 124"/>
                  <a:gd name="T9" fmla="*/ 19 h 73"/>
                  <a:gd name="T10" fmla="*/ 12 w 124"/>
                  <a:gd name="T11" fmla="*/ 0 h 73"/>
                  <a:gd name="T12" fmla="*/ 0 w 124"/>
                  <a:gd name="T13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3">
                    <a:moveTo>
                      <a:pt x="0" y="36"/>
                    </a:moveTo>
                    <a:lnTo>
                      <a:pt x="56" y="54"/>
                    </a:lnTo>
                    <a:lnTo>
                      <a:pt x="113" y="73"/>
                    </a:lnTo>
                    <a:lnTo>
                      <a:pt x="124" y="37"/>
                    </a:lnTo>
                    <a:lnTo>
                      <a:pt x="68" y="19"/>
                    </a:lnTo>
                    <a:lnTo>
                      <a:pt x="12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2" name="Freeform 2710"/>
              <p:cNvSpPr>
                <a:spLocks/>
              </p:cNvSpPr>
              <p:nvPr/>
            </p:nvSpPr>
            <p:spPr bwMode="auto">
              <a:xfrm>
                <a:off x="4194" y="4593"/>
                <a:ext cx="12" cy="4"/>
              </a:xfrm>
              <a:custGeom>
                <a:avLst/>
                <a:gdLst>
                  <a:gd name="T0" fmla="*/ 0 w 57"/>
                  <a:gd name="T1" fmla="*/ 0 h 18"/>
                  <a:gd name="T2" fmla="*/ 56 w 57"/>
                  <a:gd name="T3" fmla="*/ 18 h 18"/>
                  <a:gd name="T4" fmla="*/ 57 w 57"/>
                  <a:gd name="T5" fmla="*/ 16 h 18"/>
                  <a:gd name="T6" fmla="*/ 0 w 5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0"/>
                    </a:moveTo>
                    <a:lnTo>
                      <a:pt x="56" y="18"/>
                    </a:lnTo>
                    <a:lnTo>
                      <a:pt x="57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3" name="Line 2711"/>
              <p:cNvSpPr>
                <a:spLocks noChangeShapeType="1"/>
              </p:cNvSpPr>
              <p:nvPr/>
            </p:nvSpPr>
            <p:spPr bwMode="auto">
              <a:xfrm flipV="1">
                <a:off x="4205" y="4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4" name="Freeform 2712"/>
              <p:cNvSpPr>
                <a:spLocks/>
              </p:cNvSpPr>
              <p:nvPr/>
            </p:nvSpPr>
            <p:spPr bwMode="auto">
              <a:xfrm>
                <a:off x="4183" y="4583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7 w 125"/>
                  <a:gd name="T3" fmla="*/ 53 h 69"/>
                  <a:gd name="T4" fmla="*/ 114 w 125"/>
                  <a:gd name="T5" fmla="*/ 69 h 69"/>
                  <a:gd name="T6" fmla="*/ 125 w 125"/>
                  <a:gd name="T7" fmla="*/ 32 h 69"/>
                  <a:gd name="T8" fmla="*/ 67 w 125"/>
                  <a:gd name="T9" fmla="*/ 16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7" y="53"/>
                    </a:lnTo>
                    <a:lnTo>
                      <a:pt x="114" y="69"/>
                    </a:lnTo>
                    <a:lnTo>
                      <a:pt x="125" y="32"/>
                    </a:lnTo>
                    <a:lnTo>
                      <a:pt x="67" y="16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5" name="Freeform 2713"/>
              <p:cNvSpPr>
                <a:spLocks/>
              </p:cNvSpPr>
              <p:nvPr/>
            </p:nvSpPr>
            <p:spPr bwMode="auto">
              <a:xfrm>
                <a:off x="4183" y="4583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7 w 125"/>
                  <a:gd name="T3" fmla="*/ 53 h 69"/>
                  <a:gd name="T4" fmla="*/ 114 w 125"/>
                  <a:gd name="T5" fmla="*/ 69 h 69"/>
                  <a:gd name="T6" fmla="*/ 125 w 125"/>
                  <a:gd name="T7" fmla="*/ 32 h 69"/>
                  <a:gd name="T8" fmla="*/ 67 w 125"/>
                  <a:gd name="T9" fmla="*/ 16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7" y="53"/>
                    </a:lnTo>
                    <a:lnTo>
                      <a:pt x="114" y="69"/>
                    </a:lnTo>
                    <a:lnTo>
                      <a:pt x="125" y="32"/>
                    </a:lnTo>
                    <a:lnTo>
                      <a:pt x="67" y="16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6" name="Freeform 2714"/>
              <p:cNvSpPr>
                <a:spLocks/>
              </p:cNvSpPr>
              <p:nvPr/>
            </p:nvSpPr>
            <p:spPr bwMode="auto">
              <a:xfrm>
                <a:off x="4196" y="4586"/>
                <a:ext cx="12" cy="3"/>
              </a:xfrm>
              <a:custGeom>
                <a:avLst/>
                <a:gdLst>
                  <a:gd name="T0" fmla="*/ 0 w 58"/>
                  <a:gd name="T1" fmla="*/ 0 h 16"/>
                  <a:gd name="T2" fmla="*/ 58 w 58"/>
                  <a:gd name="T3" fmla="*/ 16 h 16"/>
                  <a:gd name="T4" fmla="*/ 58 w 58"/>
                  <a:gd name="T5" fmla="*/ 13 h 16"/>
                  <a:gd name="T6" fmla="*/ 0 w 5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0" y="0"/>
                    </a:moveTo>
                    <a:lnTo>
                      <a:pt x="58" y="16"/>
                    </a:lnTo>
                    <a:lnTo>
                      <a:pt x="58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7" name="Line 2715"/>
              <p:cNvSpPr>
                <a:spLocks noChangeShapeType="1"/>
              </p:cNvSpPr>
              <p:nvPr/>
            </p:nvSpPr>
            <p:spPr bwMode="auto">
              <a:xfrm flipV="1">
                <a:off x="4208" y="4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8" name="Freeform 2716"/>
              <p:cNvSpPr>
                <a:spLocks/>
              </p:cNvSpPr>
              <p:nvPr/>
            </p:nvSpPr>
            <p:spPr bwMode="auto">
              <a:xfrm>
                <a:off x="4185" y="4576"/>
                <a:ext cx="24" cy="13"/>
              </a:xfrm>
              <a:custGeom>
                <a:avLst/>
                <a:gdLst>
                  <a:gd name="T0" fmla="*/ 0 w 123"/>
                  <a:gd name="T1" fmla="*/ 36 h 62"/>
                  <a:gd name="T2" fmla="*/ 57 w 123"/>
                  <a:gd name="T3" fmla="*/ 49 h 62"/>
                  <a:gd name="T4" fmla="*/ 115 w 123"/>
                  <a:gd name="T5" fmla="*/ 62 h 62"/>
                  <a:gd name="T6" fmla="*/ 123 w 123"/>
                  <a:gd name="T7" fmla="*/ 25 h 62"/>
                  <a:gd name="T8" fmla="*/ 65 w 123"/>
                  <a:gd name="T9" fmla="*/ 12 h 62"/>
                  <a:gd name="T10" fmla="*/ 8 w 123"/>
                  <a:gd name="T11" fmla="*/ 0 h 62"/>
                  <a:gd name="T12" fmla="*/ 0 w 123"/>
                  <a:gd name="T13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6"/>
                    </a:moveTo>
                    <a:lnTo>
                      <a:pt x="57" y="49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5" y="12"/>
                    </a:lnTo>
                    <a:lnTo>
                      <a:pt x="8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9" name="Freeform 2717"/>
              <p:cNvSpPr>
                <a:spLocks/>
              </p:cNvSpPr>
              <p:nvPr/>
            </p:nvSpPr>
            <p:spPr bwMode="auto">
              <a:xfrm>
                <a:off x="4185" y="4576"/>
                <a:ext cx="24" cy="13"/>
              </a:xfrm>
              <a:custGeom>
                <a:avLst/>
                <a:gdLst>
                  <a:gd name="T0" fmla="*/ 0 w 123"/>
                  <a:gd name="T1" fmla="*/ 36 h 62"/>
                  <a:gd name="T2" fmla="*/ 57 w 123"/>
                  <a:gd name="T3" fmla="*/ 49 h 62"/>
                  <a:gd name="T4" fmla="*/ 115 w 123"/>
                  <a:gd name="T5" fmla="*/ 62 h 62"/>
                  <a:gd name="T6" fmla="*/ 123 w 123"/>
                  <a:gd name="T7" fmla="*/ 25 h 62"/>
                  <a:gd name="T8" fmla="*/ 65 w 123"/>
                  <a:gd name="T9" fmla="*/ 12 h 62"/>
                  <a:gd name="T10" fmla="*/ 8 w 123"/>
                  <a:gd name="T11" fmla="*/ 0 h 62"/>
                  <a:gd name="T12" fmla="*/ 0 w 123"/>
                  <a:gd name="T13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6"/>
                    </a:moveTo>
                    <a:lnTo>
                      <a:pt x="57" y="49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5" y="12"/>
                    </a:lnTo>
                    <a:lnTo>
                      <a:pt x="8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0" name="Freeform 2718"/>
              <p:cNvSpPr>
                <a:spLocks/>
              </p:cNvSpPr>
              <p:nvPr/>
            </p:nvSpPr>
            <p:spPr bwMode="auto">
              <a:xfrm>
                <a:off x="4198" y="4579"/>
                <a:ext cx="12" cy="2"/>
              </a:xfrm>
              <a:custGeom>
                <a:avLst/>
                <a:gdLst>
                  <a:gd name="T0" fmla="*/ 0 w 59"/>
                  <a:gd name="T1" fmla="*/ 0 h 13"/>
                  <a:gd name="T2" fmla="*/ 58 w 59"/>
                  <a:gd name="T3" fmla="*/ 13 h 13"/>
                  <a:gd name="T4" fmla="*/ 59 w 59"/>
                  <a:gd name="T5" fmla="*/ 9 h 13"/>
                  <a:gd name="T6" fmla="*/ 0 w 5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0"/>
                    </a:moveTo>
                    <a:lnTo>
                      <a:pt x="58" y="13"/>
                    </a:lnTo>
                    <a:lnTo>
                      <a:pt x="5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1" name="Line 2719"/>
              <p:cNvSpPr>
                <a:spLocks noChangeShapeType="1"/>
              </p:cNvSpPr>
              <p:nvPr/>
            </p:nvSpPr>
            <p:spPr bwMode="auto">
              <a:xfrm flipV="1">
                <a:off x="4209" y="45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2" name="Freeform 2720"/>
              <p:cNvSpPr>
                <a:spLocks/>
              </p:cNvSpPr>
              <p:nvPr/>
            </p:nvSpPr>
            <p:spPr bwMode="auto">
              <a:xfrm>
                <a:off x="4186" y="4569"/>
                <a:ext cx="25" cy="11"/>
              </a:xfrm>
              <a:custGeom>
                <a:avLst/>
                <a:gdLst>
                  <a:gd name="T0" fmla="*/ 0 w 123"/>
                  <a:gd name="T1" fmla="*/ 38 h 56"/>
                  <a:gd name="T2" fmla="*/ 58 w 123"/>
                  <a:gd name="T3" fmla="*/ 47 h 56"/>
                  <a:gd name="T4" fmla="*/ 117 w 123"/>
                  <a:gd name="T5" fmla="*/ 56 h 56"/>
                  <a:gd name="T6" fmla="*/ 123 w 123"/>
                  <a:gd name="T7" fmla="*/ 19 h 56"/>
                  <a:gd name="T8" fmla="*/ 64 w 123"/>
                  <a:gd name="T9" fmla="*/ 9 h 56"/>
                  <a:gd name="T10" fmla="*/ 6 w 123"/>
                  <a:gd name="T11" fmla="*/ 0 h 56"/>
                  <a:gd name="T12" fmla="*/ 0 w 123"/>
                  <a:gd name="T13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0" y="38"/>
                    </a:moveTo>
                    <a:lnTo>
                      <a:pt x="58" y="47"/>
                    </a:lnTo>
                    <a:lnTo>
                      <a:pt x="117" y="56"/>
                    </a:lnTo>
                    <a:lnTo>
                      <a:pt x="123" y="19"/>
                    </a:ln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3" name="Freeform 2721"/>
              <p:cNvSpPr>
                <a:spLocks/>
              </p:cNvSpPr>
              <p:nvPr/>
            </p:nvSpPr>
            <p:spPr bwMode="auto">
              <a:xfrm>
                <a:off x="4186" y="4569"/>
                <a:ext cx="25" cy="11"/>
              </a:xfrm>
              <a:custGeom>
                <a:avLst/>
                <a:gdLst>
                  <a:gd name="T0" fmla="*/ 0 w 123"/>
                  <a:gd name="T1" fmla="*/ 38 h 56"/>
                  <a:gd name="T2" fmla="*/ 58 w 123"/>
                  <a:gd name="T3" fmla="*/ 47 h 56"/>
                  <a:gd name="T4" fmla="*/ 117 w 123"/>
                  <a:gd name="T5" fmla="*/ 56 h 56"/>
                  <a:gd name="T6" fmla="*/ 123 w 123"/>
                  <a:gd name="T7" fmla="*/ 19 h 56"/>
                  <a:gd name="T8" fmla="*/ 64 w 123"/>
                  <a:gd name="T9" fmla="*/ 9 h 56"/>
                  <a:gd name="T10" fmla="*/ 6 w 123"/>
                  <a:gd name="T11" fmla="*/ 0 h 56"/>
                  <a:gd name="T12" fmla="*/ 0 w 123"/>
                  <a:gd name="T13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0" y="38"/>
                    </a:moveTo>
                    <a:lnTo>
                      <a:pt x="58" y="47"/>
                    </a:lnTo>
                    <a:lnTo>
                      <a:pt x="117" y="56"/>
                    </a:lnTo>
                    <a:lnTo>
                      <a:pt x="123" y="19"/>
                    </a:ln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4" name="Freeform 2722"/>
              <p:cNvSpPr>
                <a:spLocks/>
              </p:cNvSpPr>
              <p:nvPr/>
            </p:nvSpPr>
            <p:spPr bwMode="auto">
              <a:xfrm>
                <a:off x="4199" y="4571"/>
                <a:ext cx="12" cy="2"/>
              </a:xfrm>
              <a:custGeom>
                <a:avLst/>
                <a:gdLst>
                  <a:gd name="T0" fmla="*/ 0 w 59"/>
                  <a:gd name="T1" fmla="*/ 0 h 10"/>
                  <a:gd name="T2" fmla="*/ 59 w 59"/>
                  <a:gd name="T3" fmla="*/ 10 h 10"/>
                  <a:gd name="T4" fmla="*/ 59 w 59"/>
                  <a:gd name="T5" fmla="*/ 7 h 10"/>
                  <a:gd name="T6" fmla="*/ 0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0" y="0"/>
                    </a:moveTo>
                    <a:lnTo>
                      <a:pt x="59" y="10"/>
                    </a:lnTo>
                    <a:lnTo>
                      <a:pt x="5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5" name="Line 2723"/>
              <p:cNvSpPr>
                <a:spLocks noChangeShapeType="1"/>
              </p:cNvSpPr>
              <p:nvPr/>
            </p:nvSpPr>
            <p:spPr bwMode="auto">
              <a:xfrm flipV="1">
                <a:off x="4211" y="45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6" name="Freeform 2724"/>
              <p:cNvSpPr>
                <a:spLocks/>
              </p:cNvSpPr>
              <p:nvPr/>
            </p:nvSpPr>
            <p:spPr bwMode="auto">
              <a:xfrm>
                <a:off x="4187" y="4562"/>
                <a:ext cx="25" cy="10"/>
              </a:xfrm>
              <a:custGeom>
                <a:avLst/>
                <a:gdLst>
                  <a:gd name="T0" fmla="*/ 0 w 121"/>
                  <a:gd name="T1" fmla="*/ 36 h 50"/>
                  <a:gd name="T2" fmla="*/ 58 w 121"/>
                  <a:gd name="T3" fmla="*/ 43 h 50"/>
                  <a:gd name="T4" fmla="*/ 117 w 121"/>
                  <a:gd name="T5" fmla="*/ 50 h 50"/>
                  <a:gd name="T6" fmla="*/ 121 w 121"/>
                  <a:gd name="T7" fmla="*/ 13 h 50"/>
                  <a:gd name="T8" fmla="*/ 63 w 121"/>
                  <a:gd name="T9" fmla="*/ 7 h 50"/>
                  <a:gd name="T10" fmla="*/ 4 w 121"/>
                  <a:gd name="T11" fmla="*/ 0 h 50"/>
                  <a:gd name="T12" fmla="*/ 0 w 121"/>
                  <a:gd name="T1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0" y="36"/>
                    </a:moveTo>
                    <a:lnTo>
                      <a:pt x="58" y="43"/>
                    </a:lnTo>
                    <a:lnTo>
                      <a:pt x="117" y="50"/>
                    </a:lnTo>
                    <a:lnTo>
                      <a:pt x="121" y="13"/>
                    </a:lnTo>
                    <a:lnTo>
                      <a:pt x="63" y="7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7" name="Freeform 2725"/>
              <p:cNvSpPr>
                <a:spLocks/>
              </p:cNvSpPr>
              <p:nvPr/>
            </p:nvSpPr>
            <p:spPr bwMode="auto">
              <a:xfrm>
                <a:off x="4187" y="4562"/>
                <a:ext cx="25" cy="10"/>
              </a:xfrm>
              <a:custGeom>
                <a:avLst/>
                <a:gdLst>
                  <a:gd name="T0" fmla="*/ 0 w 121"/>
                  <a:gd name="T1" fmla="*/ 36 h 50"/>
                  <a:gd name="T2" fmla="*/ 58 w 121"/>
                  <a:gd name="T3" fmla="*/ 43 h 50"/>
                  <a:gd name="T4" fmla="*/ 117 w 121"/>
                  <a:gd name="T5" fmla="*/ 50 h 50"/>
                  <a:gd name="T6" fmla="*/ 121 w 121"/>
                  <a:gd name="T7" fmla="*/ 13 h 50"/>
                  <a:gd name="T8" fmla="*/ 63 w 121"/>
                  <a:gd name="T9" fmla="*/ 7 h 50"/>
                  <a:gd name="T10" fmla="*/ 4 w 121"/>
                  <a:gd name="T11" fmla="*/ 0 h 50"/>
                  <a:gd name="T12" fmla="*/ 0 w 121"/>
                  <a:gd name="T1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0" y="36"/>
                    </a:moveTo>
                    <a:lnTo>
                      <a:pt x="58" y="43"/>
                    </a:lnTo>
                    <a:lnTo>
                      <a:pt x="117" y="50"/>
                    </a:lnTo>
                    <a:lnTo>
                      <a:pt x="121" y="13"/>
                    </a:lnTo>
                    <a:lnTo>
                      <a:pt x="63" y="7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8" name="Freeform 2726"/>
              <p:cNvSpPr>
                <a:spLocks/>
              </p:cNvSpPr>
              <p:nvPr/>
            </p:nvSpPr>
            <p:spPr bwMode="auto">
              <a:xfrm>
                <a:off x="4200" y="4564"/>
                <a:ext cx="12" cy="1"/>
              </a:xfrm>
              <a:custGeom>
                <a:avLst/>
                <a:gdLst>
                  <a:gd name="T0" fmla="*/ 0 w 58"/>
                  <a:gd name="T1" fmla="*/ 0 h 6"/>
                  <a:gd name="T2" fmla="*/ 58 w 58"/>
                  <a:gd name="T3" fmla="*/ 6 h 6"/>
                  <a:gd name="T4" fmla="*/ 58 w 58"/>
                  <a:gd name="T5" fmla="*/ 5 h 6"/>
                  <a:gd name="T6" fmla="*/ 0 w 5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6">
                    <a:moveTo>
                      <a:pt x="0" y="0"/>
                    </a:moveTo>
                    <a:lnTo>
                      <a:pt x="58" y="6"/>
                    </a:lnTo>
                    <a:lnTo>
                      <a:pt x="58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9" name="Line 2727"/>
              <p:cNvSpPr>
                <a:spLocks noChangeShapeType="1"/>
              </p:cNvSpPr>
              <p:nvPr/>
            </p:nvSpPr>
            <p:spPr bwMode="auto">
              <a:xfrm flipV="1">
                <a:off x="4212" y="45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0" name="Freeform 2728"/>
              <p:cNvSpPr>
                <a:spLocks/>
              </p:cNvSpPr>
              <p:nvPr/>
            </p:nvSpPr>
            <p:spPr bwMode="auto">
              <a:xfrm>
                <a:off x="4188" y="4555"/>
                <a:ext cx="24" cy="10"/>
              </a:xfrm>
              <a:custGeom>
                <a:avLst/>
                <a:gdLst>
                  <a:gd name="T0" fmla="*/ 0 w 121"/>
                  <a:gd name="T1" fmla="*/ 38 h 49"/>
                  <a:gd name="T2" fmla="*/ 59 w 121"/>
                  <a:gd name="T3" fmla="*/ 44 h 49"/>
                  <a:gd name="T4" fmla="*/ 117 w 121"/>
                  <a:gd name="T5" fmla="*/ 49 h 49"/>
                  <a:gd name="T6" fmla="*/ 121 w 121"/>
                  <a:gd name="T7" fmla="*/ 11 h 49"/>
                  <a:gd name="T8" fmla="*/ 62 w 121"/>
                  <a:gd name="T9" fmla="*/ 6 h 49"/>
                  <a:gd name="T10" fmla="*/ 4 w 121"/>
                  <a:gd name="T11" fmla="*/ 0 h 49"/>
                  <a:gd name="T12" fmla="*/ 0 w 121"/>
                  <a:gd name="T13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0" y="38"/>
                    </a:moveTo>
                    <a:lnTo>
                      <a:pt x="59" y="44"/>
                    </a:lnTo>
                    <a:lnTo>
                      <a:pt x="117" y="49"/>
                    </a:lnTo>
                    <a:lnTo>
                      <a:pt x="121" y="11"/>
                    </a:lnTo>
                    <a:lnTo>
                      <a:pt x="62" y="6"/>
                    </a:lnTo>
                    <a:lnTo>
                      <a:pt x="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1" name="Freeform 2729"/>
              <p:cNvSpPr>
                <a:spLocks/>
              </p:cNvSpPr>
              <p:nvPr/>
            </p:nvSpPr>
            <p:spPr bwMode="auto">
              <a:xfrm>
                <a:off x="4188" y="4555"/>
                <a:ext cx="24" cy="10"/>
              </a:xfrm>
              <a:custGeom>
                <a:avLst/>
                <a:gdLst>
                  <a:gd name="T0" fmla="*/ 0 w 121"/>
                  <a:gd name="T1" fmla="*/ 38 h 49"/>
                  <a:gd name="T2" fmla="*/ 59 w 121"/>
                  <a:gd name="T3" fmla="*/ 44 h 49"/>
                  <a:gd name="T4" fmla="*/ 117 w 121"/>
                  <a:gd name="T5" fmla="*/ 49 h 49"/>
                  <a:gd name="T6" fmla="*/ 121 w 121"/>
                  <a:gd name="T7" fmla="*/ 11 h 49"/>
                  <a:gd name="T8" fmla="*/ 62 w 121"/>
                  <a:gd name="T9" fmla="*/ 6 h 49"/>
                  <a:gd name="T10" fmla="*/ 4 w 121"/>
                  <a:gd name="T11" fmla="*/ 0 h 49"/>
                  <a:gd name="T12" fmla="*/ 0 w 121"/>
                  <a:gd name="T13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0" y="38"/>
                    </a:moveTo>
                    <a:lnTo>
                      <a:pt x="59" y="44"/>
                    </a:lnTo>
                    <a:lnTo>
                      <a:pt x="117" y="49"/>
                    </a:lnTo>
                    <a:lnTo>
                      <a:pt x="121" y="11"/>
                    </a:lnTo>
                    <a:lnTo>
                      <a:pt x="62" y="6"/>
                    </a:lnTo>
                    <a:lnTo>
                      <a:pt x="4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2" name="Freeform 2730"/>
              <p:cNvSpPr>
                <a:spLocks/>
              </p:cNvSpPr>
              <p:nvPr/>
            </p:nvSpPr>
            <p:spPr bwMode="auto">
              <a:xfrm>
                <a:off x="4201" y="4556"/>
                <a:ext cx="11" cy="1"/>
              </a:xfrm>
              <a:custGeom>
                <a:avLst/>
                <a:gdLst>
                  <a:gd name="T0" fmla="*/ 0 w 59"/>
                  <a:gd name="T1" fmla="*/ 0 h 5"/>
                  <a:gd name="T2" fmla="*/ 59 w 59"/>
                  <a:gd name="T3" fmla="*/ 5 h 5"/>
                  <a:gd name="T4" fmla="*/ 59 w 59"/>
                  <a:gd name="T5" fmla="*/ 2 h 5"/>
                  <a:gd name="T6" fmla="*/ 0 w 5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0" y="0"/>
                    </a:moveTo>
                    <a:lnTo>
                      <a:pt x="59" y="5"/>
                    </a:lnTo>
                    <a:lnTo>
                      <a:pt x="5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3" name="Line 2731"/>
              <p:cNvSpPr>
                <a:spLocks noChangeShapeType="1"/>
              </p:cNvSpPr>
              <p:nvPr/>
            </p:nvSpPr>
            <p:spPr bwMode="auto">
              <a:xfrm flipV="1">
                <a:off x="4212" y="4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4" name="Freeform 2732"/>
              <p:cNvSpPr>
                <a:spLocks/>
              </p:cNvSpPr>
              <p:nvPr/>
            </p:nvSpPr>
            <p:spPr bwMode="auto">
              <a:xfrm>
                <a:off x="4189" y="4548"/>
                <a:ext cx="24" cy="9"/>
              </a:xfrm>
              <a:custGeom>
                <a:avLst/>
                <a:gdLst>
                  <a:gd name="T0" fmla="*/ 0 w 118"/>
                  <a:gd name="T1" fmla="*/ 38 h 43"/>
                  <a:gd name="T2" fmla="*/ 58 w 118"/>
                  <a:gd name="T3" fmla="*/ 41 h 43"/>
                  <a:gd name="T4" fmla="*/ 117 w 118"/>
                  <a:gd name="T5" fmla="*/ 43 h 43"/>
                  <a:gd name="T6" fmla="*/ 118 w 118"/>
                  <a:gd name="T7" fmla="*/ 5 h 43"/>
                  <a:gd name="T8" fmla="*/ 59 w 118"/>
                  <a:gd name="T9" fmla="*/ 3 h 43"/>
                  <a:gd name="T10" fmla="*/ 1 w 118"/>
                  <a:gd name="T11" fmla="*/ 0 h 43"/>
                  <a:gd name="T12" fmla="*/ 0 w 118"/>
                  <a:gd name="T13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0" y="38"/>
                    </a:moveTo>
                    <a:lnTo>
                      <a:pt x="58" y="41"/>
                    </a:lnTo>
                    <a:lnTo>
                      <a:pt x="117" y="43"/>
                    </a:lnTo>
                    <a:lnTo>
                      <a:pt x="118" y="5"/>
                    </a:lnTo>
                    <a:lnTo>
                      <a:pt x="59" y="3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5" name="Freeform 2733"/>
              <p:cNvSpPr>
                <a:spLocks/>
              </p:cNvSpPr>
              <p:nvPr/>
            </p:nvSpPr>
            <p:spPr bwMode="auto">
              <a:xfrm>
                <a:off x="4189" y="4548"/>
                <a:ext cx="24" cy="9"/>
              </a:xfrm>
              <a:custGeom>
                <a:avLst/>
                <a:gdLst>
                  <a:gd name="T0" fmla="*/ 0 w 118"/>
                  <a:gd name="T1" fmla="*/ 38 h 43"/>
                  <a:gd name="T2" fmla="*/ 58 w 118"/>
                  <a:gd name="T3" fmla="*/ 41 h 43"/>
                  <a:gd name="T4" fmla="*/ 117 w 118"/>
                  <a:gd name="T5" fmla="*/ 43 h 43"/>
                  <a:gd name="T6" fmla="*/ 118 w 118"/>
                  <a:gd name="T7" fmla="*/ 5 h 43"/>
                  <a:gd name="T8" fmla="*/ 59 w 118"/>
                  <a:gd name="T9" fmla="*/ 3 h 43"/>
                  <a:gd name="T10" fmla="*/ 1 w 118"/>
                  <a:gd name="T11" fmla="*/ 0 h 43"/>
                  <a:gd name="T12" fmla="*/ 0 w 118"/>
                  <a:gd name="T13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3">
                    <a:moveTo>
                      <a:pt x="0" y="38"/>
                    </a:moveTo>
                    <a:lnTo>
                      <a:pt x="58" y="41"/>
                    </a:lnTo>
                    <a:lnTo>
                      <a:pt x="117" y="43"/>
                    </a:lnTo>
                    <a:lnTo>
                      <a:pt x="118" y="5"/>
                    </a:lnTo>
                    <a:lnTo>
                      <a:pt x="59" y="3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6" name="Freeform 2734"/>
              <p:cNvSpPr>
                <a:spLocks/>
              </p:cNvSpPr>
              <p:nvPr/>
            </p:nvSpPr>
            <p:spPr bwMode="auto">
              <a:xfrm>
                <a:off x="4201" y="4548"/>
                <a:ext cx="12" cy="1"/>
              </a:xfrm>
              <a:custGeom>
                <a:avLst/>
                <a:gdLst>
                  <a:gd name="T0" fmla="*/ 0 w 59"/>
                  <a:gd name="T1" fmla="*/ 3 h 5"/>
                  <a:gd name="T2" fmla="*/ 59 w 59"/>
                  <a:gd name="T3" fmla="*/ 5 h 5"/>
                  <a:gd name="T4" fmla="*/ 59 w 59"/>
                  <a:gd name="T5" fmla="*/ 0 h 5"/>
                  <a:gd name="T6" fmla="*/ 0 w 59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0" y="3"/>
                    </a:moveTo>
                    <a:lnTo>
                      <a:pt x="59" y="5"/>
                    </a:lnTo>
                    <a:lnTo>
                      <a:pt x="5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7" name="Line 2735"/>
              <p:cNvSpPr>
                <a:spLocks noChangeShapeType="1"/>
              </p:cNvSpPr>
              <p:nvPr/>
            </p:nvSpPr>
            <p:spPr bwMode="auto">
              <a:xfrm flipV="1">
                <a:off x="4213" y="454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8" name="Line 2736"/>
              <p:cNvSpPr>
                <a:spLocks noChangeShapeType="1"/>
              </p:cNvSpPr>
              <p:nvPr/>
            </p:nvSpPr>
            <p:spPr bwMode="auto">
              <a:xfrm>
                <a:off x="4047" y="4369"/>
                <a:ext cx="1" cy="359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9" name="Line 2737"/>
              <p:cNvSpPr>
                <a:spLocks noChangeShapeType="1"/>
              </p:cNvSpPr>
              <p:nvPr/>
            </p:nvSpPr>
            <p:spPr bwMode="auto">
              <a:xfrm>
                <a:off x="3867" y="3675"/>
                <a:ext cx="359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0" name="Freeform 2738"/>
              <p:cNvSpPr>
                <a:spLocks/>
              </p:cNvSpPr>
              <p:nvPr/>
            </p:nvSpPr>
            <p:spPr bwMode="auto">
              <a:xfrm>
                <a:off x="4189" y="3667"/>
                <a:ext cx="24" cy="8"/>
              </a:xfrm>
              <a:custGeom>
                <a:avLst/>
                <a:gdLst>
                  <a:gd name="T0" fmla="*/ 1 w 118"/>
                  <a:gd name="T1" fmla="*/ 42 h 42"/>
                  <a:gd name="T2" fmla="*/ 59 w 118"/>
                  <a:gd name="T3" fmla="*/ 40 h 42"/>
                  <a:gd name="T4" fmla="*/ 118 w 118"/>
                  <a:gd name="T5" fmla="*/ 38 h 42"/>
                  <a:gd name="T6" fmla="*/ 117 w 118"/>
                  <a:gd name="T7" fmla="*/ 0 h 42"/>
                  <a:gd name="T8" fmla="*/ 58 w 118"/>
                  <a:gd name="T9" fmla="*/ 2 h 42"/>
                  <a:gd name="T10" fmla="*/ 0 w 118"/>
                  <a:gd name="T11" fmla="*/ 5 h 42"/>
                  <a:gd name="T12" fmla="*/ 1 w 118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" y="42"/>
                    </a:moveTo>
                    <a:lnTo>
                      <a:pt x="59" y="40"/>
                    </a:lnTo>
                    <a:lnTo>
                      <a:pt x="118" y="38"/>
                    </a:lnTo>
                    <a:lnTo>
                      <a:pt x="117" y="0"/>
                    </a:lnTo>
                    <a:lnTo>
                      <a:pt x="58" y="2"/>
                    </a:lnTo>
                    <a:lnTo>
                      <a:pt x="0" y="5"/>
                    </a:lnTo>
                    <a:lnTo>
                      <a:pt x="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1" name="Freeform 2739"/>
              <p:cNvSpPr>
                <a:spLocks/>
              </p:cNvSpPr>
              <p:nvPr/>
            </p:nvSpPr>
            <p:spPr bwMode="auto">
              <a:xfrm>
                <a:off x="4189" y="3667"/>
                <a:ext cx="24" cy="8"/>
              </a:xfrm>
              <a:custGeom>
                <a:avLst/>
                <a:gdLst>
                  <a:gd name="T0" fmla="*/ 1 w 118"/>
                  <a:gd name="T1" fmla="*/ 42 h 42"/>
                  <a:gd name="T2" fmla="*/ 59 w 118"/>
                  <a:gd name="T3" fmla="*/ 40 h 42"/>
                  <a:gd name="T4" fmla="*/ 118 w 118"/>
                  <a:gd name="T5" fmla="*/ 38 h 42"/>
                  <a:gd name="T6" fmla="*/ 117 w 118"/>
                  <a:gd name="T7" fmla="*/ 0 h 42"/>
                  <a:gd name="T8" fmla="*/ 58 w 118"/>
                  <a:gd name="T9" fmla="*/ 2 h 42"/>
                  <a:gd name="T10" fmla="*/ 0 w 118"/>
                  <a:gd name="T11" fmla="*/ 5 h 42"/>
                  <a:gd name="T12" fmla="*/ 1 w 118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1" y="42"/>
                    </a:moveTo>
                    <a:lnTo>
                      <a:pt x="59" y="40"/>
                    </a:lnTo>
                    <a:lnTo>
                      <a:pt x="118" y="38"/>
                    </a:lnTo>
                    <a:lnTo>
                      <a:pt x="117" y="0"/>
                    </a:lnTo>
                    <a:lnTo>
                      <a:pt x="58" y="2"/>
                    </a:lnTo>
                    <a:lnTo>
                      <a:pt x="0" y="5"/>
                    </a:lnTo>
                    <a:lnTo>
                      <a:pt x="1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2" name="Freeform 2740"/>
              <p:cNvSpPr>
                <a:spLocks/>
              </p:cNvSpPr>
              <p:nvPr/>
            </p:nvSpPr>
            <p:spPr bwMode="auto">
              <a:xfrm>
                <a:off x="4201" y="3666"/>
                <a:ext cx="11" cy="1"/>
              </a:xfrm>
              <a:custGeom>
                <a:avLst/>
                <a:gdLst>
                  <a:gd name="T0" fmla="*/ 0 w 59"/>
                  <a:gd name="T1" fmla="*/ 6 h 6"/>
                  <a:gd name="T2" fmla="*/ 59 w 59"/>
                  <a:gd name="T3" fmla="*/ 4 h 6"/>
                  <a:gd name="T4" fmla="*/ 59 w 59"/>
                  <a:gd name="T5" fmla="*/ 0 h 6"/>
                  <a:gd name="T6" fmla="*/ 0 w 5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0" y="6"/>
                    </a:moveTo>
                    <a:lnTo>
                      <a:pt x="59" y="4"/>
                    </a:lnTo>
                    <a:lnTo>
                      <a:pt x="5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3" name="Line 2741"/>
              <p:cNvSpPr>
                <a:spLocks noChangeShapeType="1"/>
              </p:cNvSpPr>
              <p:nvPr/>
            </p:nvSpPr>
            <p:spPr bwMode="auto">
              <a:xfrm flipV="1">
                <a:off x="4212" y="3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4" name="Freeform 2742"/>
              <p:cNvSpPr>
                <a:spLocks/>
              </p:cNvSpPr>
              <p:nvPr/>
            </p:nvSpPr>
            <p:spPr bwMode="auto">
              <a:xfrm>
                <a:off x="4188" y="3658"/>
                <a:ext cx="24" cy="10"/>
              </a:xfrm>
              <a:custGeom>
                <a:avLst/>
                <a:gdLst>
                  <a:gd name="T0" fmla="*/ 4 w 121"/>
                  <a:gd name="T1" fmla="*/ 49 h 49"/>
                  <a:gd name="T2" fmla="*/ 62 w 121"/>
                  <a:gd name="T3" fmla="*/ 43 h 49"/>
                  <a:gd name="T4" fmla="*/ 121 w 121"/>
                  <a:gd name="T5" fmla="*/ 37 h 49"/>
                  <a:gd name="T6" fmla="*/ 117 w 121"/>
                  <a:gd name="T7" fmla="*/ 0 h 49"/>
                  <a:gd name="T8" fmla="*/ 59 w 121"/>
                  <a:gd name="T9" fmla="*/ 5 h 49"/>
                  <a:gd name="T10" fmla="*/ 0 w 121"/>
                  <a:gd name="T11" fmla="*/ 11 h 49"/>
                  <a:gd name="T12" fmla="*/ 4 w 12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4" y="49"/>
                    </a:moveTo>
                    <a:lnTo>
                      <a:pt x="62" y="43"/>
                    </a:lnTo>
                    <a:lnTo>
                      <a:pt x="121" y="37"/>
                    </a:lnTo>
                    <a:lnTo>
                      <a:pt x="117" y="0"/>
                    </a:lnTo>
                    <a:lnTo>
                      <a:pt x="59" y="5"/>
                    </a:lnTo>
                    <a:lnTo>
                      <a:pt x="0" y="11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5" name="Freeform 2743"/>
              <p:cNvSpPr>
                <a:spLocks/>
              </p:cNvSpPr>
              <p:nvPr/>
            </p:nvSpPr>
            <p:spPr bwMode="auto">
              <a:xfrm>
                <a:off x="4188" y="3658"/>
                <a:ext cx="24" cy="10"/>
              </a:xfrm>
              <a:custGeom>
                <a:avLst/>
                <a:gdLst>
                  <a:gd name="T0" fmla="*/ 4 w 121"/>
                  <a:gd name="T1" fmla="*/ 49 h 49"/>
                  <a:gd name="T2" fmla="*/ 62 w 121"/>
                  <a:gd name="T3" fmla="*/ 43 h 49"/>
                  <a:gd name="T4" fmla="*/ 121 w 121"/>
                  <a:gd name="T5" fmla="*/ 37 h 49"/>
                  <a:gd name="T6" fmla="*/ 117 w 121"/>
                  <a:gd name="T7" fmla="*/ 0 h 49"/>
                  <a:gd name="T8" fmla="*/ 59 w 121"/>
                  <a:gd name="T9" fmla="*/ 5 h 49"/>
                  <a:gd name="T10" fmla="*/ 0 w 121"/>
                  <a:gd name="T11" fmla="*/ 11 h 49"/>
                  <a:gd name="T12" fmla="*/ 4 w 12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49">
                    <a:moveTo>
                      <a:pt x="4" y="49"/>
                    </a:moveTo>
                    <a:lnTo>
                      <a:pt x="62" y="43"/>
                    </a:lnTo>
                    <a:lnTo>
                      <a:pt x="121" y="37"/>
                    </a:lnTo>
                    <a:lnTo>
                      <a:pt x="117" y="0"/>
                    </a:lnTo>
                    <a:lnTo>
                      <a:pt x="59" y="5"/>
                    </a:lnTo>
                    <a:lnTo>
                      <a:pt x="0" y="11"/>
                    </a:lnTo>
                    <a:lnTo>
                      <a:pt x="4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6" name="Freeform 2744"/>
              <p:cNvSpPr>
                <a:spLocks/>
              </p:cNvSpPr>
              <p:nvPr/>
            </p:nvSpPr>
            <p:spPr bwMode="auto">
              <a:xfrm>
                <a:off x="4200" y="3658"/>
                <a:ext cx="12" cy="1"/>
              </a:xfrm>
              <a:custGeom>
                <a:avLst/>
                <a:gdLst>
                  <a:gd name="T0" fmla="*/ 0 w 58"/>
                  <a:gd name="T1" fmla="*/ 7 h 7"/>
                  <a:gd name="T2" fmla="*/ 58 w 58"/>
                  <a:gd name="T3" fmla="*/ 2 h 7"/>
                  <a:gd name="T4" fmla="*/ 58 w 58"/>
                  <a:gd name="T5" fmla="*/ 0 h 7"/>
                  <a:gd name="T6" fmla="*/ 0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7"/>
                    </a:moveTo>
                    <a:lnTo>
                      <a:pt x="58" y="2"/>
                    </a:lnTo>
                    <a:lnTo>
                      <a:pt x="5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7" name="Line 2745"/>
              <p:cNvSpPr>
                <a:spLocks noChangeShapeType="1"/>
              </p:cNvSpPr>
              <p:nvPr/>
            </p:nvSpPr>
            <p:spPr bwMode="auto">
              <a:xfrm flipV="1">
                <a:off x="4212" y="36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8" name="Freeform 2746"/>
              <p:cNvSpPr>
                <a:spLocks/>
              </p:cNvSpPr>
              <p:nvPr/>
            </p:nvSpPr>
            <p:spPr bwMode="auto">
              <a:xfrm>
                <a:off x="4187" y="3651"/>
                <a:ext cx="25" cy="10"/>
              </a:xfrm>
              <a:custGeom>
                <a:avLst/>
                <a:gdLst>
                  <a:gd name="T0" fmla="*/ 4 w 121"/>
                  <a:gd name="T1" fmla="*/ 50 h 50"/>
                  <a:gd name="T2" fmla="*/ 63 w 121"/>
                  <a:gd name="T3" fmla="*/ 43 h 50"/>
                  <a:gd name="T4" fmla="*/ 121 w 121"/>
                  <a:gd name="T5" fmla="*/ 36 h 50"/>
                  <a:gd name="T6" fmla="*/ 117 w 121"/>
                  <a:gd name="T7" fmla="*/ 0 h 50"/>
                  <a:gd name="T8" fmla="*/ 58 w 121"/>
                  <a:gd name="T9" fmla="*/ 6 h 50"/>
                  <a:gd name="T10" fmla="*/ 0 w 121"/>
                  <a:gd name="T11" fmla="*/ 13 h 50"/>
                  <a:gd name="T12" fmla="*/ 4 w 121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4" y="50"/>
                    </a:moveTo>
                    <a:lnTo>
                      <a:pt x="63" y="43"/>
                    </a:lnTo>
                    <a:lnTo>
                      <a:pt x="121" y="36"/>
                    </a:lnTo>
                    <a:lnTo>
                      <a:pt x="117" y="0"/>
                    </a:lnTo>
                    <a:lnTo>
                      <a:pt x="58" y="6"/>
                    </a:lnTo>
                    <a:lnTo>
                      <a:pt x="0" y="13"/>
                    </a:lnTo>
                    <a:lnTo>
                      <a:pt x="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9" name="Freeform 2747"/>
              <p:cNvSpPr>
                <a:spLocks/>
              </p:cNvSpPr>
              <p:nvPr/>
            </p:nvSpPr>
            <p:spPr bwMode="auto">
              <a:xfrm>
                <a:off x="4187" y="3651"/>
                <a:ext cx="25" cy="10"/>
              </a:xfrm>
              <a:custGeom>
                <a:avLst/>
                <a:gdLst>
                  <a:gd name="T0" fmla="*/ 4 w 121"/>
                  <a:gd name="T1" fmla="*/ 50 h 50"/>
                  <a:gd name="T2" fmla="*/ 63 w 121"/>
                  <a:gd name="T3" fmla="*/ 43 h 50"/>
                  <a:gd name="T4" fmla="*/ 121 w 121"/>
                  <a:gd name="T5" fmla="*/ 36 h 50"/>
                  <a:gd name="T6" fmla="*/ 117 w 121"/>
                  <a:gd name="T7" fmla="*/ 0 h 50"/>
                  <a:gd name="T8" fmla="*/ 58 w 121"/>
                  <a:gd name="T9" fmla="*/ 6 h 50"/>
                  <a:gd name="T10" fmla="*/ 0 w 121"/>
                  <a:gd name="T11" fmla="*/ 13 h 50"/>
                  <a:gd name="T12" fmla="*/ 4 w 121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4" y="50"/>
                    </a:moveTo>
                    <a:lnTo>
                      <a:pt x="63" y="43"/>
                    </a:lnTo>
                    <a:lnTo>
                      <a:pt x="121" y="36"/>
                    </a:lnTo>
                    <a:lnTo>
                      <a:pt x="117" y="0"/>
                    </a:lnTo>
                    <a:lnTo>
                      <a:pt x="58" y="6"/>
                    </a:lnTo>
                    <a:lnTo>
                      <a:pt x="0" y="13"/>
                    </a:lnTo>
                    <a:lnTo>
                      <a:pt x="4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0" name="Freeform 2748"/>
              <p:cNvSpPr>
                <a:spLocks/>
              </p:cNvSpPr>
              <p:nvPr/>
            </p:nvSpPr>
            <p:spPr bwMode="auto">
              <a:xfrm>
                <a:off x="4199" y="3650"/>
                <a:ext cx="12" cy="2"/>
              </a:xfrm>
              <a:custGeom>
                <a:avLst/>
                <a:gdLst>
                  <a:gd name="T0" fmla="*/ 0 w 59"/>
                  <a:gd name="T1" fmla="*/ 9 h 9"/>
                  <a:gd name="T2" fmla="*/ 59 w 59"/>
                  <a:gd name="T3" fmla="*/ 3 h 9"/>
                  <a:gd name="T4" fmla="*/ 59 w 59"/>
                  <a:gd name="T5" fmla="*/ 0 h 9"/>
                  <a:gd name="T6" fmla="*/ 0 w 5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0" y="9"/>
                    </a:moveTo>
                    <a:lnTo>
                      <a:pt x="59" y="3"/>
                    </a:lnTo>
                    <a:lnTo>
                      <a:pt x="5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1" name="Line 2749"/>
              <p:cNvSpPr>
                <a:spLocks noChangeShapeType="1"/>
              </p:cNvSpPr>
              <p:nvPr/>
            </p:nvSpPr>
            <p:spPr bwMode="auto">
              <a:xfrm flipV="1">
                <a:off x="4211" y="3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2" name="Freeform 2750"/>
              <p:cNvSpPr>
                <a:spLocks/>
              </p:cNvSpPr>
              <p:nvPr/>
            </p:nvSpPr>
            <p:spPr bwMode="auto">
              <a:xfrm>
                <a:off x="4186" y="3643"/>
                <a:ext cx="25" cy="11"/>
              </a:xfrm>
              <a:custGeom>
                <a:avLst/>
                <a:gdLst>
                  <a:gd name="T0" fmla="*/ 6 w 123"/>
                  <a:gd name="T1" fmla="*/ 57 h 57"/>
                  <a:gd name="T2" fmla="*/ 64 w 123"/>
                  <a:gd name="T3" fmla="*/ 47 h 57"/>
                  <a:gd name="T4" fmla="*/ 123 w 123"/>
                  <a:gd name="T5" fmla="*/ 38 h 57"/>
                  <a:gd name="T6" fmla="*/ 117 w 123"/>
                  <a:gd name="T7" fmla="*/ 0 h 57"/>
                  <a:gd name="T8" fmla="*/ 58 w 123"/>
                  <a:gd name="T9" fmla="*/ 10 h 57"/>
                  <a:gd name="T10" fmla="*/ 0 w 123"/>
                  <a:gd name="T11" fmla="*/ 19 h 57"/>
                  <a:gd name="T12" fmla="*/ 6 w 12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7">
                    <a:moveTo>
                      <a:pt x="6" y="57"/>
                    </a:move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lnTo>
                      <a:pt x="58" y="10"/>
                    </a:lnTo>
                    <a:lnTo>
                      <a:pt x="0" y="19"/>
                    </a:lnTo>
                    <a:lnTo>
                      <a:pt x="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3" name="Freeform 2751"/>
              <p:cNvSpPr>
                <a:spLocks/>
              </p:cNvSpPr>
              <p:nvPr/>
            </p:nvSpPr>
            <p:spPr bwMode="auto">
              <a:xfrm>
                <a:off x="4186" y="3643"/>
                <a:ext cx="25" cy="11"/>
              </a:xfrm>
              <a:custGeom>
                <a:avLst/>
                <a:gdLst>
                  <a:gd name="T0" fmla="*/ 6 w 123"/>
                  <a:gd name="T1" fmla="*/ 57 h 57"/>
                  <a:gd name="T2" fmla="*/ 64 w 123"/>
                  <a:gd name="T3" fmla="*/ 47 h 57"/>
                  <a:gd name="T4" fmla="*/ 123 w 123"/>
                  <a:gd name="T5" fmla="*/ 38 h 57"/>
                  <a:gd name="T6" fmla="*/ 117 w 123"/>
                  <a:gd name="T7" fmla="*/ 0 h 57"/>
                  <a:gd name="T8" fmla="*/ 58 w 123"/>
                  <a:gd name="T9" fmla="*/ 10 h 57"/>
                  <a:gd name="T10" fmla="*/ 0 w 123"/>
                  <a:gd name="T11" fmla="*/ 19 h 57"/>
                  <a:gd name="T12" fmla="*/ 6 w 123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7">
                    <a:moveTo>
                      <a:pt x="6" y="57"/>
                    </a:moveTo>
                    <a:lnTo>
                      <a:pt x="64" y="47"/>
                    </a:lnTo>
                    <a:lnTo>
                      <a:pt x="123" y="38"/>
                    </a:lnTo>
                    <a:lnTo>
                      <a:pt x="117" y="0"/>
                    </a:lnTo>
                    <a:lnTo>
                      <a:pt x="58" y="10"/>
                    </a:lnTo>
                    <a:lnTo>
                      <a:pt x="0" y="19"/>
                    </a:lnTo>
                    <a:lnTo>
                      <a:pt x="6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4" name="Freeform 2752"/>
              <p:cNvSpPr>
                <a:spLocks/>
              </p:cNvSpPr>
              <p:nvPr/>
            </p:nvSpPr>
            <p:spPr bwMode="auto">
              <a:xfrm>
                <a:off x="4198" y="3642"/>
                <a:ext cx="12" cy="3"/>
              </a:xfrm>
              <a:custGeom>
                <a:avLst/>
                <a:gdLst>
                  <a:gd name="T0" fmla="*/ 0 w 59"/>
                  <a:gd name="T1" fmla="*/ 13 h 13"/>
                  <a:gd name="T2" fmla="*/ 59 w 59"/>
                  <a:gd name="T3" fmla="*/ 3 h 13"/>
                  <a:gd name="T4" fmla="*/ 58 w 59"/>
                  <a:gd name="T5" fmla="*/ 0 h 13"/>
                  <a:gd name="T6" fmla="*/ 0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0" y="13"/>
                    </a:moveTo>
                    <a:lnTo>
                      <a:pt x="59" y="3"/>
                    </a:lnTo>
                    <a:lnTo>
                      <a:pt x="58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5" name="Line 2753"/>
              <p:cNvSpPr>
                <a:spLocks noChangeShapeType="1"/>
              </p:cNvSpPr>
              <p:nvPr/>
            </p:nvSpPr>
            <p:spPr bwMode="auto">
              <a:xfrm flipH="1" flipV="1">
                <a:off x="4209" y="36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6" name="Freeform 2754"/>
              <p:cNvSpPr>
                <a:spLocks/>
              </p:cNvSpPr>
              <p:nvPr/>
            </p:nvSpPr>
            <p:spPr bwMode="auto">
              <a:xfrm>
                <a:off x="4185" y="3635"/>
                <a:ext cx="24" cy="12"/>
              </a:xfrm>
              <a:custGeom>
                <a:avLst/>
                <a:gdLst>
                  <a:gd name="T0" fmla="*/ 8 w 123"/>
                  <a:gd name="T1" fmla="*/ 62 h 62"/>
                  <a:gd name="T2" fmla="*/ 65 w 123"/>
                  <a:gd name="T3" fmla="*/ 50 h 62"/>
                  <a:gd name="T4" fmla="*/ 123 w 123"/>
                  <a:gd name="T5" fmla="*/ 37 h 62"/>
                  <a:gd name="T6" fmla="*/ 115 w 123"/>
                  <a:gd name="T7" fmla="*/ 0 h 62"/>
                  <a:gd name="T8" fmla="*/ 57 w 123"/>
                  <a:gd name="T9" fmla="*/ 13 h 62"/>
                  <a:gd name="T10" fmla="*/ 0 w 123"/>
                  <a:gd name="T11" fmla="*/ 25 h 62"/>
                  <a:gd name="T12" fmla="*/ 8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8" y="62"/>
                    </a:moveTo>
                    <a:lnTo>
                      <a:pt x="65" y="50"/>
                    </a:lnTo>
                    <a:lnTo>
                      <a:pt x="123" y="37"/>
                    </a:lnTo>
                    <a:lnTo>
                      <a:pt x="115" y="0"/>
                    </a:lnTo>
                    <a:lnTo>
                      <a:pt x="57" y="13"/>
                    </a:lnTo>
                    <a:lnTo>
                      <a:pt x="0" y="25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7" name="Freeform 2755"/>
              <p:cNvSpPr>
                <a:spLocks/>
              </p:cNvSpPr>
              <p:nvPr/>
            </p:nvSpPr>
            <p:spPr bwMode="auto">
              <a:xfrm>
                <a:off x="4185" y="3635"/>
                <a:ext cx="24" cy="12"/>
              </a:xfrm>
              <a:custGeom>
                <a:avLst/>
                <a:gdLst>
                  <a:gd name="T0" fmla="*/ 8 w 123"/>
                  <a:gd name="T1" fmla="*/ 62 h 62"/>
                  <a:gd name="T2" fmla="*/ 65 w 123"/>
                  <a:gd name="T3" fmla="*/ 50 h 62"/>
                  <a:gd name="T4" fmla="*/ 123 w 123"/>
                  <a:gd name="T5" fmla="*/ 37 h 62"/>
                  <a:gd name="T6" fmla="*/ 115 w 123"/>
                  <a:gd name="T7" fmla="*/ 0 h 62"/>
                  <a:gd name="T8" fmla="*/ 57 w 123"/>
                  <a:gd name="T9" fmla="*/ 13 h 62"/>
                  <a:gd name="T10" fmla="*/ 0 w 123"/>
                  <a:gd name="T11" fmla="*/ 25 h 62"/>
                  <a:gd name="T12" fmla="*/ 8 w 123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8" y="62"/>
                    </a:moveTo>
                    <a:lnTo>
                      <a:pt x="65" y="50"/>
                    </a:lnTo>
                    <a:lnTo>
                      <a:pt x="123" y="37"/>
                    </a:lnTo>
                    <a:lnTo>
                      <a:pt x="115" y="0"/>
                    </a:lnTo>
                    <a:lnTo>
                      <a:pt x="57" y="13"/>
                    </a:lnTo>
                    <a:lnTo>
                      <a:pt x="0" y="25"/>
                    </a:lnTo>
                    <a:lnTo>
                      <a:pt x="8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8" name="Freeform 2756"/>
              <p:cNvSpPr>
                <a:spLocks/>
              </p:cNvSpPr>
              <p:nvPr/>
            </p:nvSpPr>
            <p:spPr bwMode="auto">
              <a:xfrm>
                <a:off x="4196" y="3634"/>
                <a:ext cx="12" cy="3"/>
              </a:xfrm>
              <a:custGeom>
                <a:avLst/>
                <a:gdLst>
                  <a:gd name="T0" fmla="*/ 0 w 58"/>
                  <a:gd name="T1" fmla="*/ 16 h 16"/>
                  <a:gd name="T2" fmla="*/ 58 w 58"/>
                  <a:gd name="T3" fmla="*/ 3 h 16"/>
                  <a:gd name="T4" fmla="*/ 58 w 58"/>
                  <a:gd name="T5" fmla="*/ 0 h 16"/>
                  <a:gd name="T6" fmla="*/ 0 w 58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0" y="16"/>
                    </a:moveTo>
                    <a:lnTo>
                      <a:pt x="58" y="3"/>
                    </a:lnTo>
                    <a:lnTo>
                      <a:pt x="58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9" name="Line 2757"/>
              <p:cNvSpPr>
                <a:spLocks noChangeShapeType="1"/>
              </p:cNvSpPr>
              <p:nvPr/>
            </p:nvSpPr>
            <p:spPr bwMode="auto">
              <a:xfrm flipV="1">
                <a:off x="4208" y="3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0" name="Freeform 2758"/>
              <p:cNvSpPr>
                <a:spLocks/>
              </p:cNvSpPr>
              <p:nvPr/>
            </p:nvSpPr>
            <p:spPr bwMode="auto">
              <a:xfrm>
                <a:off x="4183" y="3627"/>
                <a:ext cx="25" cy="13"/>
              </a:xfrm>
              <a:custGeom>
                <a:avLst/>
                <a:gdLst>
                  <a:gd name="T0" fmla="*/ 10 w 125"/>
                  <a:gd name="T1" fmla="*/ 69 h 69"/>
                  <a:gd name="T2" fmla="*/ 67 w 125"/>
                  <a:gd name="T3" fmla="*/ 53 h 69"/>
                  <a:gd name="T4" fmla="*/ 125 w 125"/>
                  <a:gd name="T5" fmla="*/ 37 h 69"/>
                  <a:gd name="T6" fmla="*/ 114 w 125"/>
                  <a:gd name="T7" fmla="*/ 0 h 69"/>
                  <a:gd name="T8" fmla="*/ 57 w 125"/>
                  <a:gd name="T9" fmla="*/ 16 h 69"/>
                  <a:gd name="T10" fmla="*/ 0 w 125"/>
                  <a:gd name="T11" fmla="*/ 32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7" y="53"/>
                    </a:lnTo>
                    <a:lnTo>
                      <a:pt x="125" y="37"/>
                    </a:lnTo>
                    <a:lnTo>
                      <a:pt x="114" y="0"/>
                    </a:lnTo>
                    <a:lnTo>
                      <a:pt x="57" y="16"/>
                    </a:lnTo>
                    <a:lnTo>
                      <a:pt x="0" y="32"/>
                    </a:lnTo>
                    <a:lnTo>
                      <a:pt x="1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1" name="Freeform 2759"/>
              <p:cNvSpPr>
                <a:spLocks/>
              </p:cNvSpPr>
              <p:nvPr/>
            </p:nvSpPr>
            <p:spPr bwMode="auto">
              <a:xfrm>
                <a:off x="4183" y="3627"/>
                <a:ext cx="25" cy="13"/>
              </a:xfrm>
              <a:custGeom>
                <a:avLst/>
                <a:gdLst>
                  <a:gd name="T0" fmla="*/ 10 w 125"/>
                  <a:gd name="T1" fmla="*/ 69 h 69"/>
                  <a:gd name="T2" fmla="*/ 67 w 125"/>
                  <a:gd name="T3" fmla="*/ 53 h 69"/>
                  <a:gd name="T4" fmla="*/ 125 w 125"/>
                  <a:gd name="T5" fmla="*/ 37 h 69"/>
                  <a:gd name="T6" fmla="*/ 114 w 125"/>
                  <a:gd name="T7" fmla="*/ 0 h 69"/>
                  <a:gd name="T8" fmla="*/ 57 w 125"/>
                  <a:gd name="T9" fmla="*/ 16 h 69"/>
                  <a:gd name="T10" fmla="*/ 0 w 125"/>
                  <a:gd name="T11" fmla="*/ 32 h 69"/>
                  <a:gd name="T12" fmla="*/ 10 w 125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10" y="69"/>
                    </a:moveTo>
                    <a:lnTo>
                      <a:pt x="67" y="53"/>
                    </a:lnTo>
                    <a:lnTo>
                      <a:pt x="125" y="37"/>
                    </a:lnTo>
                    <a:lnTo>
                      <a:pt x="114" y="0"/>
                    </a:lnTo>
                    <a:lnTo>
                      <a:pt x="57" y="16"/>
                    </a:lnTo>
                    <a:lnTo>
                      <a:pt x="0" y="32"/>
                    </a:lnTo>
                    <a:lnTo>
                      <a:pt x="1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2" name="Freeform 2760"/>
              <p:cNvSpPr>
                <a:spLocks/>
              </p:cNvSpPr>
              <p:nvPr/>
            </p:nvSpPr>
            <p:spPr bwMode="auto">
              <a:xfrm>
                <a:off x="4194" y="3626"/>
                <a:ext cx="12" cy="4"/>
              </a:xfrm>
              <a:custGeom>
                <a:avLst/>
                <a:gdLst>
                  <a:gd name="T0" fmla="*/ 0 w 57"/>
                  <a:gd name="T1" fmla="*/ 18 h 18"/>
                  <a:gd name="T2" fmla="*/ 57 w 57"/>
                  <a:gd name="T3" fmla="*/ 2 h 18"/>
                  <a:gd name="T4" fmla="*/ 56 w 57"/>
                  <a:gd name="T5" fmla="*/ 0 h 18"/>
                  <a:gd name="T6" fmla="*/ 0 w 5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0" y="18"/>
                    </a:moveTo>
                    <a:lnTo>
                      <a:pt x="57" y="2"/>
                    </a:lnTo>
                    <a:lnTo>
                      <a:pt x="56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3" name="Line 2761"/>
              <p:cNvSpPr>
                <a:spLocks noChangeShapeType="1"/>
              </p:cNvSpPr>
              <p:nvPr/>
            </p:nvSpPr>
            <p:spPr bwMode="auto">
              <a:xfrm flipH="1" flipV="1">
                <a:off x="4205" y="3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4" name="Freeform 2762"/>
              <p:cNvSpPr>
                <a:spLocks/>
              </p:cNvSpPr>
              <p:nvPr/>
            </p:nvSpPr>
            <p:spPr bwMode="auto">
              <a:xfrm>
                <a:off x="4181" y="3619"/>
                <a:ext cx="24" cy="14"/>
              </a:xfrm>
              <a:custGeom>
                <a:avLst/>
                <a:gdLst>
                  <a:gd name="T0" fmla="*/ 12 w 124"/>
                  <a:gd name="T1" fmla="*/ 72 h 72"/>
                  <a:gd name="T2" fmla="*/ 68 w 124"/>
                  <a:gd name="T3" fmla="*/ 54 h 72"/>
                  <a:gd name="T4" fmla="*/ 124 w 124"/>
                  <a:gd name="T5" fmla="*/ 36 h 72"/>
                  <a:gd name="T6" fmla="*/ 113 w 124"/>
                  <a:gd name="T7" fmla="*/ 0 h 72"/>
                  <a:gd name="T8" fmla="*/ 56 w 124"/>
                  <a:gd name="T9" fmla="*/ 18 h 72"/>
                  <a:gd name="T10" fmla="*/ 0 w 124"/>
                  <a:gd name="T11" fmla="*/ 37 h 72"/>
                  <a:gd name="T12" fmla="*/ 12 w 124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2" y="72"/>
                    </a:moveTo>
                    <a:lnTo>
                      <a:pt x="68" y="54"/>
                    </a:lnTo>
                    <a:lnTo>
                      <a:pt x="124" y="36"/>
                    </a:lnTo>
                    <a:lnTo>
                      <a:pt x="113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12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5" name="Freeform 2763"/>
              <p:cNvSpPr>
                <a:spLocks/>
              </p:cNvSpPr>
              <p:nvPr/>
            </p:nvSpPr>
            <p:spPr bwMode="auto">
              <a:xfrm>
                <a:off x="4181" y="3619"/>
                <a:ext cx="24" cy="14"/>
              </a:xfrm>
              <a:custGeom>
                <a:avLst/>
                <a:gdLst>
                  <a:gd name="T0" fmla="*/ 12 w 124"/>
                  <a:gd name="T1" fmla="*/ 72 h 72"/>
                  <a:gd name="T2" fmla="*/ 68 w 124"/>
                  <a:gd name="T3" fmla="*/ 54 h 72"/>
                  <a:gd name="T4" fmla="*/ 124 w 124"/>
                  <a:gd name="T5" fmla="*/ 36 h 72"/>
                  <a:gd name="T6" fmla="*/ 113 w 124"/>
                  <a:gd name="T7" fmla="*/ 0 h 72"/>
                  <a:gd name="T8" fmla="*/ 56 w 124"/>
                  <a:gd name="T9" fmla="*/ 18 h 72"/>
                  <a:gd name="T10" fmla="*/ 0 w 124"/>
                  <a:gd name="T11" fmla="*/ 37 h 72"/>
                  <a:gd name="T12" fmla="*/ 12 w 124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2" y="72"/>
                    </a:moveTo>
                    <a:lnTo>
                      <a:pt x="68" y="54"/>
                    </a:lnTo>
                    <a:lnTo>
                      <a:pt x="124" y="36"/>
                    </a:lnTo>
                    <a:lnTo>
                      <a:pt x="113" y="0"/>
                    </a:lnTo>
                    <a:lnTo>
                      <a:pt x="56" y="18"/>
                    </a:lnTo>
                    <a:lnTo>
                      <a:pt x="0" y="37"/>
                    </a:lnTo>
                    <a:lnTo>
                      <a:pt x="1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6" name="Freeform 2764"/>
              <p:cNvSpPr>
                <a:spLocks/>
              </p:cNvSpPr>
              <p:nvPr/>
            </p:nvSpPr>
            <p:spPr bwMode="auto">
              <a:xfrm>
                <a:off x="4192" y="3618"/>
                <a:ext cx="11" cy="5"/>
              </a:xfrm>
              <a:custGeom>
                <a:avLst/>
                <a:gdLst>
                  <a:gd name="T0" fmla="*/ 0 w 57"/>
                  <a:gd name="T1" fmla="*/ 22 h 22"/>
                  <a:gd name="T2" fmla="*/ 57 w 57"/>
                  <a:gd name="T3" fmla="*/ 4 h 22"/>
                  <a:gd name="T4" fmla="*/ 56 w 57"/>
                  <a:gd name="T5" fmla="*/ 0 h 22"/>
                  <a:gd name="T6" fmla="*/ 0 w 5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0" y="22"/>
                    </a:moveTo>
                    <a:lnTo>
                      <a:pt x="57" y="4"/>
                    </a:lnTo>
                    <a:lnTo>
                      <a:pt x="5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7" name="Line 2765"/>
              <p:cNvSpPr>
                <a:spLocks noChangeShapeType="1"/>
              </p:cNvSpPr>
              <p:nvPr/>
            </p:nvSpPr>
            <p:spPr bwMode="auto">
              <a:xfrm flipH="1" flipV="1">
                <a:off x="4203" y="3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8" name="Freeform 2766"/>
              <p:cNvSpPr>
                <a:spLocks/>
              </p:cNvSpPr>
              <p:nvPr/>
            </p:nvSpPr>
            <p:spPr bwMode="auto">
              <a:xfrm>
                <a:off x="4178" y="3611"/>
                <a:ext cx="25" cy="16"/>
              </a:xfrm>
              <a:custGeom>
                <a:avLst/>
                <a:gdLst>
                  <a:gd name="T0" fmla="*/ 13 w 124"/>
                  <a:gd name="T1" fmla="*/ 79 h 79"/>
                  <a:gd name="T2" fmla="*/ 68 w 124"/>
                  <a:gd name="T3" fmla="*/ 57 h 79"/>
                  <a:gd name="T4" fmla="*/ 124 w 124"/>
                  <a:gd name="T5" fmla="*/ 35 h 79"/>
                  <a:gd name="T6" fmla="*/ 110 w 124"/>
                  <a:gd name="T7" fmla="*/ 0 h 79"/>
                  <a:gd name="T8" fmla="*/ 55 w 124"/>
                  <a:gd name="T9" fmla="*/ 22 h 79"/>
                  <a:gd name="T10" fmla="*/ 0 w 124"/>
                  <a:gd name="T11" fmla="*/ 44 h 79"/>
                  <a:gd name="T12" fmla="*/ 13 w 124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3" y="79"/>
                    </a:moveTo>
                    <a:lnTo>
                      <a:pt x="68" y="57"/>
                    </a:lnTo>
                    <a:lnTo>
                      <a:pt x="124" y="35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9" name="Freeform 2767"/>
              <p:cNvSpPr>
                <a:spLocks/>
              </p:cNvSpPr>
              <p:nvPr/>
            </p:nvSpPr>
            <p:spPr bwMode="auto">
              <a:xfrm>
                <a:off x="4178" y="3611"/>
                <a:ext cx="25" cy="16"/>
              </a:xfrm>
              <a:custGeom>
                <a:avLst/>
                <a:gdLst>
                  <a:gd name="T0" fmla="*/ 13 w 124"/>
                  <a:gd name="T1" fmla="*/ 79 h 79"/>
                  <a:gd name="T2" fmla="*/ 68 w 124"/>
                  <a:gd name="T3" fmla="*/ 57 h 79"/>
                  <a:gd name="T4" fmla="*/ 124 w 124"/>
                  <a:gd name="T5" fmla="*/ 35 h 79"/>
                  <a:gd name="T6" fmla="*/ 110 w 124"/>
                  <a:gd name="T7" fmla="*/ 0 h 79"/>
                  <a:gd name="T8" fmla="*/ 55 w 124"/>
                  <a:gd name="T9" fmla="*/ 22 h 79"/>
                  <a:gd name="T10" fmla="*/ 0 w 124"/>
                  <a:gd name="T11" fmla="*/ 44 h 79"/>
                  <a:gd name="T12" fmla="*/ 13 w 124"/>
                  <a:gd name="T1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13" y="79"/>
                    </a:moveTo>
                    <a:lnTo>
                      <a:pt x="68" y="57"/>
                    </a:lnTo>
                    <a:lnTo>
                      <a:pt x="124" y="35"/>
                    </a:lnTo>
                    <a:lnTo>
                      <a:pt x="110" y="0"/>
                    </a:lnTo>
                    <a:lnTo>
                      <a:pt x="55" y="22"/>
                    </a:lnTo>
                    <a:lnTo>
                      <a:pt x="0" y="44"/>
                    </a:lnTo>
                    <a:lnTo>
                      <a:pt x="1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0" name="Freeform 2768"/>
              <p:cNvSpPr>
                <a:spLocks/>
              </p:cNvSpPr>
              <p:nvPr/>
            </p:nvSpPr>
            <p:spPr bwMode="auto">
              <a:xfrm>
                <a:off x="4189" y="3610"/>
                <a:ext cx="11" cy="6"/>
              </a:xfrm>
              <a:custGeom>
                <a:avLst/>
                <a:gdLst>
                  <a:gd name="T0" fmla="*/ 0 w 55"/>
                  <a:gd name="T1" fmla="*/ 26 h 26"/>
                  <a:gd name="T2" fmla="*/ 55 w 55"/>
                  <a:gd name="T3" fmla="*/ 4 h 26"/>
                  <a:gd name="T4" fmla="*/ 54 w 55"/>
                  <a:gd name="T5" fmla="*/ 0 h 26"/>
                  <a:gd name="T6" fmla="*/ 0 w 5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6">
                    <a:moveTo>
                      <a:pt x="0" y="26"/>
                    </a:moveTo>
                    <a:lnTo>
                      <a:pt x="55" y="4"/>
                    </a:lnTo>
                    <a:lnTo>
                      <a:pt x="5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1" name="Line 2769"/>
              <p:cNvSpPr>
                <a:spLocks noChangeShapeType="1"/>
              </p:cNvSpPr>
              <p:nvPr/>
            </p:nvSpPr>
            <p:spPr bwMode="auto">
              <a:xfrm flipH="1" flipV="1">
                <a:off x="4200" y="36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2" name="Freeform 2770"/>
              <p:cNvSpPr>
                <a:spLocks/>
              </p:cNvSpPr>
              <p:nvPr/>
            </p:nvSpPr>
            <p:spPr bwMode="auto">
              <a:xfrm>
                <a:off x="4175" y="3604"/>
                <a:ext cx="25" cy="17"/>
              </a:xfrm>
              <a:custGeom>
                <a:avLst/>
                <a:gdLst>
                  <a:gd name="T0" fmla="*/ 16 w 124"/>
                  <a:gd name="T1" fmla="*/ 85 h 85"/>
                  <a:gd name="T2" fmla="*/ 70 w 124"/>
                  <a:gd name="T3" fmla="*/ 60 h 85"/>
                  <a:gd name="T4" fmla="*/ 124 w 124"/>
                  <a:gd name="T5" fmla="*/ 34 h 85"/>
                  <a:gd name="T6" fmla="*/ 108 w 124"/>
                  <a:gd name="T7" fmla="*/ 0 h 85"/>
                  <a:gd name="T8" fmla="*/ 54 w 124"/>
                  <a:gd name="T9" fmla="*/ 25 h 85"/>
                  <a:gd name="T10" fmla="*/ 0 w 124"/>
                  <a:gd name="T11" fmla="*/ 50 h 85"/>
                  <a:gd name="T12" fmla="*/ 16 w 124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6" y="85"/>
                    </a:moveTo>
                    <a:lnTo>
                      <a:pt x="70" y="60"/>
                    </a:lnTo>
                    <a:lnTo>
                      <a:pt x="124" y="34"/>
                    </a:lnTo>
                    <a:lnTo>
                      <a:pt x="108" y="0"/>
                    </a:lnTo>
                    <a:lnTo>
                      <a:pt x="54" y="25"/>
                    </a:lnTo>
                    <a:lnTo>
                      <a:pt x="0" y="50"/>
                    </a:lnTo>
                    <a:lnTo>
                      <a:pt x="16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3" name="Freeform 2771"/>
              <p:cNvSpPr>
                <a:spLocks/>
              </p:cNvSpPr>
              <p:nvPr/>
            </p:nvSpPr>
            <p:spPr bwMode="auto">
              <a:xfrm>
                <a:off x="4175" y="3604"/>
                <a:ext cx="25" cy="17"/>
              </a:xfrm>
              <a:custGeom>
                <a:avLst/>
                <a:gdLst>
                  <a:gd name="T0" fmla="*/ 16 w 124"/>
                  <a:gd name="T1" fmla="*/ 85 h 85"/>
                  <a:gd name="T2" fmla="*/ 70 w 124"/>
                  <a:gd name="T3" fmla="*/ 60 h 85"/>
                  <a:gd name="T4" fmla="*/ 124 w 124"/>
                  <a:gd name="T5" fmla="*/ 34 h 85"/>
                  <a:gd name="T6" fmla="*/ 108 w 124"/>
                  <a:gd name="T7" fmla="*/ 0 h 85"/>
                  <a:gd name="T8" fmla="*/ 54 w 124"/>
                  <a:gd name="T9" fmla="*/ 25 h 85"/>
                  <a:gd name="T10" fmla="*/ 0 w 124"/>
                  <a:gd name="T11" fmla="*/ 50 h 85"/>
                  <a:gd name="T12" fmla="*/ 16 w 124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16" y="85"/>
                    </a:moveTo>
                    <a:lnTo>
                      <a:pt x="70" y="60"/>
                    </a:lnTo>
                    <a:lnTo>
                      <a:pt x="124" y="34"/>
                    </a:lnTo>
                    <a:lnTo>
                      <a:pt x="108" y="0"/>
                    </a:lnTo>
                    <a:lnTo>
                      <a:pt x="54" y="25"/>
                    </a:lnTo>
                    <a:lnTo>
                      <a:pt x="0" y="50"/>
                    </a:lnTo>
                    <a:lnTo>
                      <a:pt x="16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4" name="Freeform 2772"/>
              <p:cNvSpPr>
                <a:spLocks/>
              </p:cNvSpPr>
              <p:nvPr/>
            </p:nvSpPr>
            <p:spPr bwMode="auto">
              <a:xfrm>
                <a:off x="4186" y="3604"/>
                <a:ext cx="11" cy="5"/>
              </a:xfrm>
              <a:custGeom>
                <a:avLst/>
                <a:gdLst>
                  <a:gd name="T0" fmla="*/ 0 w 54"/>
                  <a:gd name="T1" fmla="*/ 25 h 25"/>
                  <a:gd name="T2" fmla="*/ 54 w 54"/>
                  <a:gd name="T3" fmla="*/ 0 h 25"/>
                  <a:gd name="T4" fmla="*/ 52 w 54"/>
                  <a:gd name="T5" fmla="*/ 0 h 25"/>
                  <a:gd name="T6" fmla="*/ 0 w 54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0" y="25"/>
                    </a:moveTo>
                    <a:lnTo>
                      <a:pt x="54" y="0"/>
                    </a:lnTo>
                    <a:lnTo>
                      <a:pt x="5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5" name="Line 2773"/>
              <p:cNvSpPr>
                <a:spLocks noChangeShapeType="1"/>
              </p:cNvSpPr>
              <p:nvPr/>
            </p:nvSpPr>
            <p:spPr bwMode="auto">
              <a:xfrm flipH="1">
                <a:off x="4196" y="3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6" name="Freeform 2774"/>
              <p:cNvSpPr>
                <a:spLocks/>
              </p:cNvSpPr>
              <p:nvPr/>
            </p:nvSpPr>
            <p:spPr bwMode="auto">
              <a:xfrm>
                <a:off x="4172" y="3597"/>
                <a:ext cx="24" cy="17"/>
              </a:xfrm>
              <a:custGeom>
                <a:avLst/>
                <a:gdLst>
                  <a:gd name="T0" fmla="*/ 16 w 121"/>
                  <a:gd name="T1" fmla="*/ 83 h 83"/>
                  <a:gd name="T2" fmla="*/ 69 w 121"/>
                  <a:gd name="T3" fmla="*/ 58 h 83"/>
                  <a:gd name="T4" fmla="*/ 121 w 121"/>
                  <a:gd name="T5" fmla="*/ 33 h 83"/>
                  <a:gd name="T6" fmla="*/ 105 w 121"/>
                  <a:gd name="T7" fmla="*/ 0 h 83"/>
                  <a:gd name="T8" fmla="*/ 53 w 121"/>
                  <a:gd name="T9" fmla="*/ 25 h 83"/>
                  <a:gd name="T10" fmla="*/ 0 w 121"/>
                  <a:gd name="T11" fmla="*/ 50 h 83"/>
                  <a:gd name="T12" fmla="*/ 16 w 121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3">
                    <a:moveTo>
                      <a:pt x="16" y="83"/>
                    </a:moveTo>
                    <a:lnTo>
                      <a:pt x="69" y="58"/>
                    </a:lnTo>
                    <a:lnTo>
                      <a:pt x="121" y="33"/>
                    </a:lnTo>
                    <a:lnTo>
                      <a:pt x="105" y="0"/>
                    </a:lnTo>
                    <a:lnTo>
                      <a:pt x="53" y="25"/>
                    </a:lnTo>
                    <a:lnTo>
                      <a:pt x="0" y="50"/>
                    </a:lnTo>
                    <a:lnTo>
                      <a:pt x="16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7" name="Freeform 2775"/>
              <p:cNvSpPr>
                <a:spLocks/>
              </p:cNvSpPr>
              <p:nvPr/>
            </p:nvSpPr>
            <p:spPr bwMode="auto">
              <a:xfrm>
                <a:off x="4172" y="3597"/>
                <a:ext cx="24" cy="17"/>
              </a:xfrm>
              <a:custGeom>
                <a:avLst/>
                <a:gdLst>
                  <a:gd name="T0" fmla="*/ 16 w 121"/>
                  <a:gd name="T1" fmla="*/ 83 h 83"/>
                  <a:gd name="T2" fmla="*/ 69 w 121"/>
                  <a:gd name="T3" fmla="*/ 58 h 83"/>
                  <a:gd name="T4" fmla="*/ 121 w 121"/>
                  <a:gd name="T5" fmla="*/ 33 h 83"/>
                  <a:gd name="T6" fmla="*/ 105 w 121"/>
                  <a:gd name="T7" fmla="*/ 0 h 83"/>
                  <a:gd name="T8" fmla="*/ 53 w 121"/>
                  <a:gd name="T9" fmla="*/ 25 h 83"/>
                  <a:gd name="T10" fmla="*/ 0 w 121"/>
                  <a:gd name="T11" fmla="*/ 50 h 83"/>
                  <a:gd name="T12" fmla="*/ 16 w 121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3">
                    <a:moveTo>
                      <a:pt x="16" y="83"/>
                    </a:moveTo>
                    <a:lnTo>
                      <a:pt x="69" y="58"/>
                    </a:lnTo>
                    <a:lnTo>
                      <a:pt x="121" y="33"/>
                    </a:lnTo>
                    <a:lnTo>
                      <a:pt x="105" y="0"/>
                    </a:lnTo>
                    <a:lnTo>
                      <a:pt x="53" y="25"/>
                    </a:lnTo>
                    <a:lnTo>
                      <a:pt x="0" y="50"/>
                    </a:lnTo>
                    <a:lnTo>
                      <a:pt x="1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8" name="Freeform 2776"/>
              <p:cNvSpPr>
                <a:spLocks/>
              </p:cNvSpPr>
              <p:nvPr/>
            </p:nvSpPr>
            <p:spPr bwMode="auto">
              <a:xfrm>
                <a:off x="4183" y="3596"/>
                <a:ext cx="10" cy="6"/>
              </a:xfrm>
              <a:custGeom>
                <a:avLst/>
                <a:gdLst>
                  <a:gd name="T0" fmla="*/ 0 w 52"/>
                  <a:gd name="T1" fmla="*/ 30 h 30"/>
                  <a:gd name="T2" fmla="*/ 52 w 52"/>
                  <a:gd name="T3" fmla="*/ 5 h 30"/>
                  <a:gd name="T4" fmla="*/ 50 w 52"/>
                  <a:gd name="T5" fmla="*/ 0 h 30"/>
                  <a:gd name="T6" fmla="*/ 0 w 52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30"/>
                    </a:moveTo>
                    <a:lnTo>
                      <a:pt x="52" y="5"/>
                    </a:ln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9" name="Line 2777"/>
              <p:cNvSpPr>
                <a:spLocks noChangeShapeType="1"/>
              </p:cNvSpPr>
              <p:nvPr/>
            </p:nvSpPr>
            <p:spPr bwMode="auto">
              <a:xfrm flipH="1" flipV="1">
                <a:off x="4193" y="35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0" name="Freeform 2778"/>
              <p:cNvSpPr>
                <a:spLocks/>
              </p:cNvSpPr>
              <p:nvPr/>
            </p:nvSpPr>
            <p:spPr bwMode="auto">
              <a:xfrm>
                <a:off x="4169" y="3589"/>
                <a:ext cx="24" cy="19"/>
              </a:xfrm>
              <a:custGeom>
                <a:avLst/>
                <a:gdLst>
                  <a:gd name="T0" fmla="*/ 20 w 121"/>
                  <a:gd name="T1" fmla="*/ 93 h 93"/>
                  <a:gd name="T2" fmla="*/ 71 w 121"/>
                  <a:gd name="T3" fmla="*/ 63 h 93"/>
                  <a:gd name="T4" fmla="*/ 121 w 121"/>
                  <a:gd name="T5" fmla="*/ 33 h 93"/>
                  <a:gd name="T6" fmla="*/ 102 w 121"/>
                  <a:gd name="T7" fmla="*/ 0 h 93"/>
                  <a:gd name="T8" fmla="*/ 51 w 121"/>
                  <a:gd name="T9" fmla="*/ 30 h 93"/>
                  <a:gd name="T10" fmla="*/ 0 w 121"/>
                  <a:gd name="T11" fmla="*/ 59 h 93"/>
                  <a:gd name="T12" fmla="*/ 20 w 121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20" y="93"/>
                    </a:moveTo>
                    <a:lnTo>
                      <a:pt x="71" y="63"/>
                    </a:lnTo>
                    <a:lnTo>
                      <a:pt x="121" y="33"/>
                    </a:lnTo>
                    <a:lnTo>
                      <a:pt x="102" y="0"/>
                    </a:lnTo>
                    <a:lnTo>
                      <a:pt x="51" y="30"/>
                    </a:lnTo>
                    <a:lnTo>
                      <a:pt x="0" y="59"/>
                    </a:lnTo>
                    <a:lnTo>
                      <a:pt x="20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1" name="Freeform 2779"/>
              <p:cNvSpPr>
                <a:spLocks/>
              </p:cNvSpPr>
              <p:nvPr/>
            </p:nvSpPr>
            <p:spPr bwMode="auto">
              <a:xfrm>
                <a:off x="4169" y="3589"/>
                <a:ext cx="24" cy="19"/>
              </a:xfrm>
              <a:custGeom>
                <a:avLst/>
                <a:gdLst>
                  <a:gd name="T0" fmla="*/ 20 w 121"/>
                  <a:gd name="T1" fmla="*/ 93 h 93"/>
                  <a:gd name="T2" fmla="*/ 71 w 121"/>
                  <a:gd name="T3" fmla="*/ 63 h 93"/>
                  <a:gd name="T4" fmla="*/ 121 w 121"/>
                  <a:gd name="T5" fmla="*/ 33 h 93"/>
                  <a:gd name="T6" fmla="*/ 102 w 121"/>
                  <a:gd name="T7" fmla="*/ 0 h 93"/>
                  <a:gd name="T8" fmla="*/ 51 w 121"/>
                  <a:gd name="T9" fmla="*/ 30 h 93"/>
                  <a:gd name="T10" fmla="*/ 0 w 121"/>
                  <a:gd name="T11" fmla="*/ 59 h 93"/>
                  <a:gd name="T12" fmla="*/ 20 w 121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20" y="93"/>
                    </a:moveTo>
                    <a:lnTo>
                      <a:pt x="71" y="63"/>
                    </a:lnTo>
                    <a:lnTo>
                      <a:pt x="121" y="33"/>
                    </a:lnTo>
                    <a:lnTo>
                      <a:pt x="102" y="0"/>
                    </a:lnTo>
                    <a:lnTo>
                      <a:pt x="51" y="30"/>
                    </a:lnTo>
                    <a:lnTo>
                      <a:pt x="0" y="59"/>
                    </a:lnTo>
                    <a:lnTo>
                      <a:pt x="20" y="9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" name="Freeform 2780"/>
              <p:cNvSpPr>
                <a:spLocks/>
              </p:cNvSpPr>
              <p:nvPr/>
            </p:nvSpPr>
            <p:spPr bwMode="auto">
              <a:xfrm>
                <a:off x="4179" y="3589"/>
                <a:ext cx="10" cy="6"/>
              </a:xfrm>
              <a:custGeom>
                <a:avLst/>
                <a:gdLst>
                  <a:gd name="T0" fmla="*/ 0 w 51"/>
                  <a:gd name="T1" fmla="*/ 32 h 32"/>
                  <a:gd name="T2" fmla="*/ 51 w 51"/>
                  <a:gd name="T3" fmla="*/ 2 h 32"/>
                  <a:gd name="T4" fmla="*/ 51 w 51"/>
                  <a:gd name="T5" fmla="*/ 0 h 32"/>
                  <a:gd name="T6" fmla="*/ 0 w 51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51" y="2"/>
                    </a:lnTo>
                    <a:lnTo>
                      <a:pt x="51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3" name="Line 2781"/>
              <p:cNvSpPr>
                <a:spLocks noChangeShapeType="1"/>
              </p:cNvSpPr>
              <p:nvPr/>
            </p:nvSpPr>
            <p:spPr bwMode="auto">
              <a:xfrm flipV="1">
                <a:off x="4189" y="3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4" name="Freeform 2782"/>
              <p:cNvSpPr>
                <a:spLocks/>
              </p:cNvSpPr>
              <p:nvPr/>
            </p:nvSpPr>
            <p:spPr bwMode="auto">
              <a:xfrm>
                <a:off x="4165" y="3583"/>
                <a:ext cx="24" cy="19"/>
              </a:xfrm>
              <a:custGeom>
                <a:avLst/>
                <a:gdLst>
                  <a:gd name="T0" fmla="*/ 19 w 121"/>
                  <a:gd name="T1" fmla="*/ 95 h 95"/>
                  <a:gd name="T2" fmla="*/ 70 w 121"/>
                  <a:gd name="T3" fmla="*/ 64 h 95"/>
                  <a:gd name="T4" fmla="*/ 121 w 121"/>
                  <a:gd name="T5" fmla="*/ 32 h 95"/>
                  <a:gd name="T6" fmla="*/ 101 w 121"/>
                  <a:gd name="T7" fmla="*/ 0 h 95"/>
                  <a:gd name="T8" fmla="*/ 50 w 121"/>
                  <a:gd name="T9" fmla="*/ 31 h 95"/>
                  <a:gd name="T10" fmla="*/ 0 w 121"/>
                  <a:gd name="T11" fmla="*/ 62 h 95"/>
                  <a:gd name="T12" fmla="*/ 19 w 121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9" y="95"/>
                    </a:moveTo>
                    <a:lnTo>
                      <a:pt x="70" y="64"/>
                    </a:lnTo>
                    <a:lnTo>
                      <a:pt x="121" y="32"/>
                    </a:lnTo>
                    <a:lnTo>
                      <a:pt x="101" y="0"/>
                    </a:lnTo>
                    <a:lnTo>
                      <a:pt x="50" y="31"/>
                    </a:lnTo>
                    <a:lnTo>
                      <a:pt x="0" y="62"/>
                    </a:lnTo>
                    <a:lnTo>
                      <a:pt x="19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5" name="Freeform 2783"/>
              <p:cNvSpPr>
                <a:spLocks/>
              </p:cNvSpPr>
              <p:nvPr/>
            </p:nvSpPr>
            <p:spPr bwMode="auto">
              <a:xfrm>
                <a:off x="4165" y="3583"/>
                <a:ext cx="24" cy="19"/>
              </a:xfrm>
              <a:custGeom>
                <a:avLst/>
                <a:gdLst>
                  <a:gd name="T0" fmla="*/ 19 w 121"/>
                  <a:gd name="T1" fmla="*/ 95 h 95"/>
                  <a:gd name="T2" fmla="*/ 70 w 121"/>
                  <a:gd name="T3" fmla="*/ 64 h 95"/>
                  <a:gd name="T4" fmla="*/ 121 w 121"/>
                  <a:gd name="T5" fmla="*/ 32 h 95"/>
                  <a:gd name="T6" fmla="*/ 101 w 121"/>
                  <a:gd name="T7" fmla="*/ 0 h 95"/>
                  <a:gd name="T8" fmla="*/ 50 w 121"/>
                  <a:gd name="T9" fmla="*/ 31 h 95"/>
                  <a:gd name="T10" fmla="*/ 0 w 121"/>
                  <a:gd name="T11" fmla="*/ 62 h 95"/>
                  <a:gd name="T12" fmla="*/ 19 w 121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5">
                    <a:moveTo>
                      <a:pt x="19" y="95"/>
                    </a:moveTo>
                    <a:lnTo>
                      <a:pt x="70" y="64"/>
                    </a:lnTo>
                    <a:lnTo>
                      <a:pt x="121" y="32"/>
                    </a:lnTo>
                    <a:lnTo>
                      <a:pt x="101" y="0"/>
                    </a:lnTo>
                    <a:lnTo>
                      <a:pt x="50" y="31"/>
                    </a:lnTo>
                    <a:lnTo>
                      <a:pt x="0" y="62"/>
                    </a:lnTo>
                    <a:lnTo>
                      <a:pt x="19" y="9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6" name="Freeform 2784"/>
              <p:cNvSpPr>
                <a:spLocks/>
              </p:cNvSpPr>
              <p:nvPr/>
            </p:nvSpPr>
            <p:spPr bwMode="auto">
              <a:xfrm>
                <a:off x="4175" y="3582"/>
                <a:ext cx="10" cy="7"/>
              </a:xfrm>
              <a:custGeom>
                <a:avLst/>
                <a:gdLst>
                  <a:gd name="T0" fmla="*/ 0 w 51"/>
                  <a:gd name="T1" fmla="*/ 34 h 34"/>
                  <a:gd name="T2" fmla="*/ 51 w 51"/>
                  <a:gd name="T3" fmla="*/ 3 h 34"/>
                  <a:gd name="T4" fmla="*/ 49 w 51"/>
                  <a:gd name="T5" fmla="*/ 0 h 34"/>
                  <a:gd name="T6" fmla="*/ 0 w 51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4">
                    <a:moveTo>
                      <a:pt x="0" y="34"/>
                    </a:moveTo>
                    <a:lnTo>
                      <a:pt x="51" y="3"/>
                    </a:lnTo>
                    <a:lnTo>
                      <a:pt x="49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7" name="Line 2785"/>
              <p:cNvSpPr>
                <a:spLocks noChangeShapeType="1"/>
              </p:cNvSpPr>
              <p:nvPr/>
            </p:nvSpPr>
            <p:spPr bwMode="auto">
              <a:xfrm flipH="1" flipV="1">
                <a:off x="4185" y="3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8" name="Freeform 2786"/>
              <p:cNvSpPr>
                <a:spLocks/>
              </p:cNvSpPr>
              <p:nvPr/>
            </p:nvSpPr>
            <p:spPr bwMode="auto">
              <a:xfrm>
                <a:off x="4161" y="3576"/>
                <a:ext cx="24" cy="20"/>
              </a:xfrm>
              <a:custGeom>
                <a:avLst/>
                <a:gdLst>
                  <a:gd name="T0" fmla="*/ 22 w 119"/>
                  <a:gd name="T1" fmla="*/ 100 h 100"/>
                  <a:gd name="T2" fmla="*/ 70 w 119"/>
                  <a:gd name="T3" fmla="*/ 65 h 100"/>
                  <a:gd name="T4" fmla="*/ 119 w 119"/>
                  <a:gd name="T5" fmla="*/ 31 h 100"/>
                  <a:gd name="T6" fmla="*/ 97 w 119"/>
                  <a:gd name="T7" fmla="*/ 0 h 100"/>
                  <a:gd name="T8" fmla="*/ 49 w 119"/>
                  <a:gd name="T9" fmla="*/ 34 h 100"/>
                  <a:gd name="T10" fmla="*/ 0 w 119"/>
                  <a:gd name="T11" fmla="*/ 69 h 100"/>
                  <a:gd name="T12" fmla="*/ 22 w 119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22" y="100"/>
                    </a:moveTo>
                    <a:lnTo>
                      <a:pt x="70" y="65"/>
                    </a:lnTo>
                    <a:lnTo>
                      <a:pt x="119" y="31"/>
                    </a:lnTo>
                    <a:lnTo>
                      <a:pt x="97" y="0"/>
                    </a:lnTo>
                    <a:lnTo>
                      <a:pt x="49" y="34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9" name="Freeform 2787"/>
              <p:cNvSpPr>
                <a:spLocks/>
              </p:cNvSpPr>
              <p:nvPr/>
            </p:nvSpPr>
            <p:spPr bwMode="auto">
              <a:xfrm>
                <a:off x="4161" y="3576"/>
                <a:ext cx="24" cy="20"/>
              </a:xfrm>
              <a:custGeom>
                <a:avLst/>
                <a:gdLst>
                  <a:gd name="T0" fmla="*/ 22 w 119"/>
                  <a:gd name="T1" fmla="*/ 100 h 100"/>
                  <a:gd name="T2" fmla="*/ 70 w 119"/>
                  <a:gd name="T3" fmla="*/ 65 h 100"/>
                  <a:gd name="T4" fmla="*/ 119 w 119"/>
                  <a:gd name="T5" fmla="*/ 31 h 100"/>
                  <a:gd name="T6" fmla="*/ 97 w 119"/>
                  <a:gd name="T7" fmla="*/ 0 h 100"/>
                  <a:gd name="T8" fmla="*/ 49 w 119"/>
                  <a:gd name="T9" fmla="*/ 34 h 100"/>
                  <a:gd name="T10" fmla="*/ 0 w 119"/>
                  <a:gd name="T11" fmla="*/ 69 h 100"/>
                  <a:gd name="T12" fmla="*/ 22 w 119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22" y="100"/>
                    </a:moveTo>
                    <a:lnTo>
                      <a:pt x="70" y="65"/>
                    </a:lnTo>
                    <a:lnTo>
                      <a:pt x="119" y="31"/>
                    </a:lnTo>
                    <a:lnTo>
                      <a:pt x="97" y="0"/>
                    </a:lnTo>
                    <a:lnTo>
                      <a:pt x="49" y="34"/>
                    </a:lnTo>
                    <a:lnTo>
                      <a:pt x="0" y="69"/>
                    </a:lnTo>
                    <a:lnTo>
                      <a:pt x="2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0" name="Freeform 2788"/>
              <p:cNvSpPr>
                <a:spLocks/>
              </p:cNvSpPr>
              <p:nvPr/>
            </p:nvSpPr>
            <p:spPr bwMode="auto">
              <a:xfrm>
                <a:off x="4171" y="3575"/>
                <a:ext cx="9" cy="8"/>
              </a:xfrm>
              <a:custGeom>
                <a:avLst/>
                <a:gdLst>
                  <a:gd name="T0" fmla="*/ 0 w 48"/>
                  <a:gd name="T1" fmla="*/ 36 h 36"/>
                  <a:gd name="T2" fmla="*/ 48 w 48"/>
                  <a:gd name="T3" fmla="*/ 2 h 36"/>
                  <a:gd name="T4" fmla="*/ 46 w 48"/>
                  <a:gd name="T5" fmla="*/ 0 h 36"/>
                  <a:gd name="T6" fmla="*/ 0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36"/>
                    </a:moveTo>
                    <a:lnTo>
                      <a:pt x="48" y="2"/>
                    </a:lnTo>
                    <a:lnTo>
                      <a:pt x="4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1" name="Line 2789"/>
              <p:cNvSpPr>
                <a:spLocks noChangeShapeType="1"/>
              </p:cNvSpPr>
              <p:nvPr/>
            </p:nvSpPr>
            <p:spPr bwMode="auto">
              <a:xfrm flipH="1" flipV="1">
                <a:off x="4180" y="3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2" name="Freeform 2790"/>
              <p:cNvSpPr>
                <a:spLocks/>
              </p:cNvSpPr>
              <p:nvPr/>
            </p:nvSpPr>
            <p:spPr bwMode="auto">
              <a:xfrm>
                <a:off x="4157" y="3570"/>
                <a:ext cx="23" cy="20"/>
              </a:xfrm>
              <a:custGeom>
                <a:avLst/>
                <a:gdLst>
                  <a:gd name="T0" fmla="*/ 23 w 115"/>
                  <a:gd name="T1" fmla="*/ 102 h 102"/>
                  <a:gd name="T2" fmla="*/ 69 w 115"/>
                  <a:gd name="T3" fmla="*/ 65 h 102"/>
                  <a:gd name="T4" fmla="*/ 115 w 115"/>
                  <a:gd name="T5" fmla="*/ 29 h 102"/>
                  <a:gd name="T6" fmla="*/ 92 w 115"/>
                  <a:gd name="T7" fmla="*/ 0 h 102"/>
                  <a:gd name="T8" fmla="*/ 46 w 115"/>
                  <a:gd name="T9" fmla="*/ 37 h 102"/>
                  <a:gd name="T10" fmla="*/ 0 w 115"/>
                  <a:gd name="T11" fmla="*/ 73 h 102"/>
                  <a:gd name="T12" fmla="*/ 23 w 115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23" y="102"/>
                    </a:moveTo>
                    <a:lnTo>
                      <a:pt x="69" y="65"/>
                    </a:lnTo>
                    <a:lnTo>
                      <a:pt x="115" y="29"/>
                    </a:lnTo>
                    <a:lnTo>
                      <a:pt x="92" y="0"/>
                    </a:lnTo>
                    <a:lnTo>
                      <a:pt x="46" y="37"/>
                    </a:lnTo>
                    <a:lnTo>
                      <a:pt x="0" y="73"/>
                    </a:lnTo>
                    <a:lnTo>
                      <a:pt x="23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3" name="Freeform 2791"/>
              <p:cNvSpPr>
                <a:spLocks/>
              </p:cNvSpPr>
              <p:nvPr/>
            </p:nvSpPr>
            <p:spPr bwMode="auto">
              <a:xfrm>
                <a:off x="4157" y="3570"/>
                <a:ext cx="23" cy="20"/>
              </a:xfrm>
              <a:custGeom>
                <a:avLst/>
                <a:gdLst>
                  <a:gd name="T0" fmla="*/ 23 w 115"/>
                  <a:gd name="T1" fmla="*/ 102 h 102"/>
                  <a:gd name="T2" fmla="*/ 69 w 115"/>
                  <a:gd name="T3" fmla="*/ 65 h 102"/>
                  <a:gd name="T4" fmla="*/ 115 w 115"/>
                  <a:gd name="T5" fmla="*/ 29 h 102"/>
                  <a:gd name="T6" fmla="*/ 92 w 115"/>
                  <a:gd name="T7" fmla="*/ 0 h 102"/>
                  <a:gd name="T8" fmla="*/ 46 w 115"/>
                  <a:gd name="T9" fmla="*/ 37 h 102"/>
                  <a:gd name="T10" fmla="*/ 0 w 115"/>
                  <a:gd name="T11" fmla="*/ 73 h 102"/>
                  <a:gd name="T12" fmla="*/ 23 w 115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2">
                    <a:moveTo>
                      <a:pt x="23" y="102"/>
                    </a:moveTo>
                    <a:lnTo>
                      <a:pt x="69" y="65"/>
                    </a:lnTo>
                    <a:lnTo>
                      <a:pt x="115" y="29"/>
                    </a:lnTo>
                    <a:lnTo>
                      <a:pt x="92" y="0"/>
                    </a:lnTo>
                    <a:lnTo>
                      <a:pt x="46" y="37"/>
                    </a:lnTo>
                    <a:lnTo>
                      <a:pt x="0" y="73"/>
                    </a:lnTo>
                    <a:lnTo>
                      <a:pt x="23" y="10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4" name="Freeform 2792"/>
              <p:cNvSpPr>
                <a:spLocks/>
              </p:cNvSpPr>
              <p:nvPr/>
            </p:nvSpPr>
            <p:spPr bwMode="auto">
              <a:xfrm>
                <a:off x="4166" y="3569"/>
                <a:ext cx="9" cy="8"/>
              </a:xfrm>
              <a:custGeom>
                <a:avLst/>
                <a:gdLst>
                  <a:gd name="T0" fmla="*/ 0 w 46"/>
                  <a:gd name="T1" fmla="*/ 40 h 40"/>
                  <a:gd name="T2" fmla="*/ 46 w 46"/>
                  <a:gd name="T3" fmla="*/ 3 h 40"/>
                  <a:gd name="T4" fmla="*/ 44 w 46"/>
                  <a:gd name="T5" fmla="*/ 0 h 40"/>
                  <a:gd name="T6" fmla="*/ 0 w 46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0">
                    <a:moveTo>
                      <a:pt x="0" y="40"/>
                    </a:moveTo>
                    <a:lnTo>
                      <a:pt x="46" y="3"/>
                    </a:lnTo>
                    <a:lnTo>
                      <a:pt x="44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5" name="Line 2793"/>
              <p:cNvSpPr>
                <a:spLocks noChangeShapeType="1"/>
              </p:cNvSpPr>
              <p:nvPr/>
            </p:nvSpPr>
            <p:spPr bwMode="auto">
              <a:xfrm flipH="1" flipV="1">
                <a:off x="4175" y="35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6" name="Freeform 2794"/>
              <p:cNvSpPr>
                <a:spLocks/>
              </p:cNvSpPr>
              <p:nvPr/>
            </p:nvSpPr>
            <p:spPr bwMode="auto">
              <a:xfrm>
                <a:off x="4152" y="3563"/>
                <a:ext cx="23" cy="22"/>
              </a:xfrm>
              <a:custGeom>
                <a:avLst/>
                <a:gdLst>
                  <a:gd name="T0" fmla="*/ 26 w 115"/>
                  <a:gd name="T1" fmla="*/ 107 h 107"/>
                  <a:gd name="T2" fmla="*/ 71 w 115"/>
                  <a:gd name="T3" fmla="*/ 68 h 107"/>
                  <a:gd name="T4" fmla="*/ 115 w 115"/>
                  <a:gd name="T5" fmla="*/ 28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6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6" y="107"/>
                    </a:moveTo>
                    <a:lnTo>
                      <a:pt x="71" y="68"/>
                    </a:lnTo>
                    <a:lnTo>
                      <a:pt x="115" y="28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7" name="Freeform 2795"/>
              <p:cNvSpPr>
                <a:spLocks/>
              </p:cNvSpPr>
              <p:nvPr/>
            </p:nvSpPr>
            <p:spPr bwMode="auto">
              <a:xfrm>
                <a:off x="4152" y="3563"/>
                <a:ext cx="23" cy="22"/>
              </a:xfrm>
              <a:custGeom>
                <a:avLst/>
                <a:gdLst>
                  <a:gd name="T0" fmla="*/ 26 w 115"/>
                  <a:gd name="T1" fmla="*/ 107 h 107"/>
                  <a:gd name="T2" fmla="*/ 71 w 115"/>
                  <a:gd name="T3" fmla="*/ 68 h 107"/>
                  <a:gd name="T4" fmla="*/ 115 w 115"/>
                  <a:gd name="T5" fmla="*/ 28 h 107"/>
                  <a:gd name="T6" fmla="*/ 90 w 115"/>
                  <a:gd name="T7" fmla="*/ 0 h 107"/>
                  <a:gd name="T8" fmla="*/ 45 w 115"/>
                  <a:gd name="T9" fmla="*/ 39 h 107"/>
                  <a:gd name="T10" fmla="*/ 0 w 115"/>
                  <a:gd name="T11" fmla="*/ 78 h 107"/>
                  <a:gd name="T12" fmla="*/ 26 w 115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26" y="107"/>
                    </a:moveTo>
                    <a:lnTo>
                      <a:pt x="71" y="68"/>
                    </a:lnTo>
                    <a:lnTo>
                      <a:pt x="115" y="28"/>
                    </a:lnTo>
                    <a:lnTo>
                      <a:pt x="90" y="0"/>
                    </a:lnTo>
                    <a:lnTo>
                      <a:pt x="45" y="39"/>
                    </a:lnTo>
                    <a:lnTo>
                      <a:pt x="0" y="78"/>
                    </a:lnTo>
                    <a:lnTo>
                      <a:pt x="26" y="10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8" name="Freeform 2796"/>
              <p:cNvSpPr>
                <a:spLocks/>
              </p:cNvSpPr>
              <p:nvPr/>
            </p:nvSpPr>
            <p:spPr bwMode="auto">
              <a:xfrm>
                <a:off x="4161" y="3563"/>
                <a:ext cx="9" cy="8"/>
              </a:xfrm>
              <a:custGeom>
                <a:avLst/>
                <a:gdLst>
                  <a:gd name="T0" fmla="*/ 0 w 45"/>
                  <a:gd name="T1" fmla="*/ 42 h 42"/>
                  <a:gd name="T2" fmla="*/ 45 w 45"/>
                  <a:gd name="T3" fmla="*/ 3 h 42"/>
                  <a:gd name="T4" fmla="*/ 43 w 45"/>
                  <a:gd name="T5" fmla="*/ 0 h 42"/>
                  <a:gd name="T6" fmla="*/ 0 w 45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2">
                    <a:moveTo>
                      <a:pt x="0" y="42"/>
                    </a:moveTo>
                    <a:lnTo>
                      <a:pt x="45" y="3"/>
                    </a:lnTo>
                    <a:lnTo>
                      <a:pt x="43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9" name="Line 2797"/>
              <p:cNvSpPr>
                <a:spLocks noChangeShapeType="1"/>
              </p:cNvSpPr>
              <p:nvPr/>
            </p:nvSpPr>
            <p:spPr bwMode="auto">
              <a:xfrm flipH="1" flipV="1">
                <a:off x="4169" y="35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0" name="Freeform 2798"/>
              <p:cNvSpPr>
                <a:spLocks/>
              </p:cNvSpPr>
              <p:nvPr/>
            </p:nvSpPr>
            <p:spPr bwMode="auto">
              <a:xfrm>
                <a:off x="4147" y="3557"/>
                <a:ext cx="22" cy="22"/>
              </a:xfrm>
              <a:custGeom>
                <a:avLst/>
                <a:gdLst>
                  <a:gd name="T0" fmla="*/ 27 w 112"/>
                  <a:gd name="T1" fmla="*/ 110 h 110"/>
                  <a:gd name="T2" fmla="*/ 69 w 112"/>
                  <a:gd name="T3" fmla="*/ 69 h 110"/>
                  <a:gd name="T4" fmla="*/ 112 w 112"/>
                  <a:gd name="T5" fmla="*/ 27 h 110"/>
                  <a:gd name="T6" fmla="*/ 85 w 112"/>
                  <a:gd name="T7" fmla="*/ 0 h 110"/>
                  <a:gd name="T8" fmla="*/ 43 w 112"/>
                  <a:gd name="T9" fmla="*/ 41 h 110"/>
                  <a:gd name="T10" fmla="*/ 0 w 112"/>
                  <a:gd name="T11" fmla="*/ 83 h 110"/>
                  <a:gd name="T12" fmla="*/ 27 w 112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27" y="110"/>
                    </a:moveTo>
                    <a:lnTo>
                      <a:pt x="69" y="69"/>
                    </a:lnTo>
                    <a:lnTo>
                      <a:pt x="112" y="27"/>
                    </a:lnTo>
                    <a:lnTo>
                      <a:pt x="85" y="0"/>
                    </a:lnTo>
                    <a:lnTo>
                      <a:pt x="43" y="41"/>
                    </a:lnTo>
                    <a:lnTo>
                      <a:pt x="0" y="83"/>
                    </a:lnTo>
                    <a:lnTo>
                      <a:pt x="27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1" name="Freeform 2799"/>
              <p:cNvSpPr>
                <a:spLocks/>
              </p:cNvSpPr>
              <p:nvPr/>
            </p:nvSpPr>
            <p:spPr bwMode="auto">
              <a:xfrm>
                <a:off x="4147" y="3557"/>
                <a:ext cx="22" cy="22"/>
              </a:xfrm>
              <a:custGeom>
                <a:avLst/>
                <a:gdLst>
                  <a:gd name="T0" fmla="*/ 27 w 112"/>
                  <a:gd name="T1" fmla="*/ 110 h 110"/>
                  <a:gd name="T2" fmla="*/ 69 w 112"/>
                  <a:gd name="T3" fmla="*/ 69 h 110"/>
                  <a:gd name="T4" fmla="*/ 112 w 112"/>
                  <a:gd name="T5" fmla="*/ 27 h 110"/>
                  <a:gd name="T6" fmla="*/ 85 w 112"/>
                  <a:gd name="T7" fmla="*/ 0 h 110"/>
                  <a:gd name="T8" fmla="*/ 43 w 112"/>
                  <a:gd name="T9" fmla="*/ 41 h 110"/>
                  <a:gd name="T10" fmla="*/ 0 w 112"/>
                  <a:gd name="T11" fmla="*/ 83 h 110"/>
                  <a:gd name="T12" fmla="*/ 27 w 112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27" y="110"/>
                    </a:moveTo>
                    <a:lnTo>
                      <a:pt x="69" y="69"/>
                    </a:lnTo>
                    <a:lnTo>
                      <a:pt x="112" y="27"/>
                    </a:lnTo>
                    <a:lnTo>
                      <a:pt x="85" y="0"/>
                    </a:lnTo>
                    <a:lnTo>
                      <a:pt x="43" y="41"/>
                    </a:lnTo>
                    <a:lnTo>
                      <a:pt x="0" y="83"/>
                    </a:lnTo>
                    <a:lnTo>
                      <a:pt x="27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2" name="Freeform 2800"/>
              <p:cNvSpPr>
                <a:spLocks/>
              </p:cNvSpPr>
              <p:nvPr/>
            </p:nvSpPr>
            <p:spPr bwMode="auto">
              <a:xfrm>
                <a:off x="4156" y="3557"/>
                <a:ext cx="8" cy="9"/>
              </a:xfrm>
              <a:custGeom>
                <a:avLst/>
                <a:gdLst>
                  <a:gd name="T0" fmla="*/ 0 w 42"/>
                  <a:gd name="T1" fmla="*/ 41 h 41"/>
                  <a:gd name="T2" fmla="*/ 42 w 42"/>
                  <a:gd name="T3" fmla="*/ 0 h 41"/>
                  <a:gd name="T4" fmla="*/ 41 w 42"/>
                  <a:gd name="T5" fmla="*/ 0 h 41"/>
                  <a:gd name="T6" fmla="*/ 0 w 42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0" y="41"/>
                    </a:moveTo>
                    <a:lnTo>
                      <a:pt x="42" y="0"/>
                    </a:lnTo>
                    <a:lnTo>
                      <a:pt x="41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3" name="Line 2801"/>
              <p:cNvSpPr>
                <a:spLocks noChangeShapeType="1"/>
              </p:cNvSpPr>
              <p:nvPr/>
            </p:nvSpPr>
            <p:spPr bwMode="auto">
              <a:xfrm flipH="1">
                <a:off x="4164" y="3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4" name="Freeform 2802"/>
              <p:cNvSpPr>
                <a:spLocks/>
              </p:cNvSpPr>
              <p:nvPr/>
            </p:nvSpPr>
            <p:spPr bwMode="auto">
              <a:xfrm>
                <a:off x="4142" y="3552"/>
                <a:ext cx="22" cy="22"/>
              </a:xfrm>
              <a:custGeom>
                <a:avLst/>
                <a:gdLst>
                  <a:gd name="T0" fmla="*/ 26 w 109"/>
                  <a:gd name="T1" fmla="*/ 110 h 110"/>
                  <a:gd name="T2" fmla="*/ 68 w 109"/>
                  <a:gd name="T3" fmla="*/ 68 h 110"/>
                  <a:gd name="T4" fmla="*/ 109 w 109"/>
                  <a:gd name="T5" fmla="*/ 27 h 110"/>
                  <a:gd name="T6" fmla="*/ 83 w 109"/>
                  <a:gd name="T7" fmla="*/ 0 h 110"/>
                  <a:gd name="T8" fmla="*/ 41 w 109"/>
                  <a:gd name="T9" fmla="*/ 42 h 110"/>
                  <a:gd name="T10" fmla="*/ 0 w 109"/>
                  <a:gd name="T11" fmla="*/ 83 h 110"/>
                  <a:gd name="T12" fmla="*/ 26 w 109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10">
                    <a:moveTo>
                      <a:pt x="26" y="110"/>
                    </a:moveTo>
                    <a:lnTo>
                      <a:pt x="68" y="68"/>
                    </a:lnTo>
                    <a:lnTo>
                      <a:pt x="109" y="27"/>
                    </a:lnTo>
                    <a:lnTo>
                      <a:pt x="83" y="0"/>
                    </a:lnTo>
                    <a:lnTo>
                      <a:pt x="41" y="42"/>
                    </a:lnTo>
                    <a:lnTo>
                      <a:pt x="0" y="83"/>
                    </a:lnTo>
                    <a:lnTo>
                      <a:pt x="26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5" name="Freeform 2803"/>
              <p:cNvSpPr>
                <a:spLocks/>
              </p:cNvSpPr>
              <p:nvPr/>
            </p:nvSpPr>
            <p:spPr bwMode="auto">
              <a:xfrm>
                <a:off x="4142" y="3552"/>
                <a:ext cx="22" cy="22"/>
              </a:xfrm>
              <a:custGeom>
                <a:avLst/>
                <a:gdLst>
                  <a:gd name="T0" fmla="*/ 26 w 109"/>
                  <a:gd name="T1" fmla="*/ 110 h 110"/>
                  <a:gd name="T2" fmla="*/ 68 w 109"/>
                  <a:gd name="T3" fmla="*/ 68 h 110"/>
                  <a:gd name="T4" fmla="*/ 109 w 109"/>
                  <a:gd name="T5" fmla="*/ 27 h 110"/>
                  <a:gd name="T6" fmla="*/ 83 w 109"/>
                  <a:gd name="T7" fmla="*/ 0 h 110"/>
                  <a:gd name="T8" fmla="*/ 41 w 109"/>
                  <a:gd name="T9" fmla="*/ 42 h 110"/>
                  <a:gd name="T10" fmla="*/ 0 w 109"/>
                  <a:gd name="T11" fmla="*/ 83 h 110"/>
                  <a:gd name="T12" fmla="*/ 26 w 109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10">
                    <a:moveTo>
                      <a:pt x="26" y="110"/>
                    </a:moveTo>
                    <a:lnTo>
                      <a:pt x="68" y="68"/>
                    </a:lnTo>
                    <a:lnTo>
                      <a:pt x="109" y="27"/>
                    </a:lnTo>
                    <a:lnTo>
                      <a:pt x="83" y="0"/>
                    </a:lnTo>
                    <a:lnTo>
                      <a:pt x="41" y="42"/>
                    </a:lnTo>
                    <a:lnTo>
                      <a:pt x="0" y="83"/>
                    </a:lnTo>
                    <a:lnTo>
                      <a:pt x="26" y="1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6" name="Freeform 2804"/>
              <p:cNvSpPr>
                <a:spLocks/>
              </p:cNvSpPr>
              <p:nvPr/>
            </p:nvSpPr>
            <p:spPr bwMode="auto">
              <a:xfrm>
                <a:off x="4150" y="3551"/>
                <a:ext cx="9" cy="9"/>
              </a:xfrm>
              <a:custGeom>
                <a:avLst/>
                <a:gdLst>
                  <a:gd name="T0" fmla="*/ 0 w 42"/>
                  <a:gd name="T1" fmla="*/ 45 h 45"/>
                  <a:gd name="T2" fmla="*/ 42 w 42"/>
                  <a:gd name="T3" fmla="*/ 3 h 45"/>
                  <a:gd name="T4" fmla="*/ 38 w 42"/>
                  <a:gd name="T5" fmla="*/ 0 h 45"/>
                  <a:gd name="T6" fmla="*/ 0 w 4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0" y="45"/>
                    </a:moveTo>
                    <a:lnTo>
                      <a:pt x="42" y="3"/>
                    </a:lnTo>
                    <a:lnTo>
                      <a:pt x="38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7" name="Line 2805"/>
              <p:cNvSpPr>
                <a:spLocks noChangeShapeType="1"/>
              </p:cNvSpPr>
              <p:nvPr/>
            </p:nvSpPr>
            <p:spPr bwMode="auto">
              <a:xfrm flipH="1" flipV="1">
                <a:off x="4158" y="35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8" name="Freeform 2806"/>
              <p:cNvSpPr>
                <a:spLocks/>
              </p:cNvSpPr>
              <p:nvPr/>
            </p:nvSpPr>
            <p:spPr bwMode="auto">
              <a:xfrm>
                <a:off x="4137" y="3547"/>
                <a:ext cx="21" cy="22"/>
              </a:xfrm>
              <a:custGeom>
                <a:avLst/>
                <a:gdLst>
                  <a:gd name="T0" fmla="*/ 28 w 104"/>
                  <a:gd name="T1" fmla="*/ 114 h 114"/>
                  <a:gd name="T2" fmla="*/ 66 w 104"/>
                  <a:gd name="T3" fmla="*/ 69 h 114"/>
                  <a:gd name="T4" fmla="*/ 104 w 104"/>
                  <a:gd name="T5" fmla="*/ 24 h 114"/>
                  <a:gd name="T6" fmla="*/ 76 w 104"/>
                  <a:gd name="T7" fmla="*/ 0 h 114"/>
                  <a:gd name="T8" fmla="*/ 38 w 104"/>
                  <a:gd name="T9" fmla="*/ 45 h 114"/>
                  <a:gd name="T10" fmla="*/ 0 w 104"/>
                  <a:gd name="T11" fmla="*/ 89 h 114"/>
                  <a:gd name="T12" fmla="*/ 28 w 104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28" y="114"/>
                    </a:moveTo>
                    <a:lnTo>
                      <a:pt x="66" y="69"/>
                    </a:lnTo>
                    <a:lnTo>
                      <a:pt x="104" y="24"/>
                    </a:lnTo>
                    <a:lnTo>
                      <a:pt x="76" y="0"/>
                    </a:lnTo>
                    <a:lnTo>
                      <a:pt x="38" y="45"/>
                    </a:lnTo>
                    <a:lnTo>
                      <a:pt x="0" y="89"/>
                    </a:lnTo>
                    <a:lnTo>
                      <a:pt x="28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9" name="Freeform 2807"/>
              <p:cNvSpPr>
                <a:spLocks/>
              </p:cNvSpPr>
              <p:nvPr/>
            </p:nvSpPr>
            <p:spPr bwMode="auto">
              <a:xfrm>
                <a:off x="4137" y="3547"/>
                <a:ext cx="21" cy="22"/>
              </a:xfrm>
              <a:custGeom>
                <a:avLst/>
                <a:gdLst>
                  <a:gd name="T0" fmla="*/ 28 w 104"/>
                  <a:gd name="T1" fmla="*/ 114 h 114"/>
                  <a:gd name="T2" fmla="*/ 66 w 104"/>
                  <a:gd name="T3" fmla="*/ 69 h 114"/>
                  <a:gd name="T4" fmla="*/ 104 w 104"/>
                  <a:gd name="T5" fmla="*/ 24 h 114"/>
                  <a:gd name="T6" fmla="*/ 76 w 104"/>
                  <a:gd name="T7" fmla="*/ 0 h 114"/>
                  <a:gd name="T8" fmla="*/ 38 w 104"/>
                  <a:gd name="T9" fmla="*/ 45 h 114"/>
                  <a:gd name="T10" fmla="*/ 0 w 104"/>
                  <a:gd name="T11" fmla="*/ 89 h 114"/>
                  <a:gd name="T12" fmla="*/ 28 w 104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28" y="114"/>
                    </a:moveTo>
                    <a:lnTo>
                      <a:pt x="66" y="69"/>
                    </a:lnTo>
                    <a:lnTo>
                      <a:pt x="104" y="24"/>
                    </a:lnTo>
                    <a:lnTo>
                      <a:pt x="76" y="0"/>
                    </a:lnTo>
                    <a:lnTo>
                      <a:pt x="38" y="45"/>
                    </a:lnTo>
                    <a:lnTo>
                      <a:pt x="0" y="89"/>
                    </a:lnTo>
                    <a:lnTo>
                      <a:pt x="28" y="1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0" name="Freeform 2808"/>
              <p:cNvSpPr>
                <a:spLocks/>
              </p:cNvSpPr>
              <p:nvPr/>
            </p:nvSpPr>
            <p:spPr bwMode="auto">
              <a:xfrm>
                <a:off x="4145" y="3546"/>
                <a:ext cx="7" cy="10"/>
              </a:xfrm>
              <a:custGeom>
                <a:avLst/>
                <a:gdLst>
                  <a:gd name="T0" fmla="*/ 0 w 38"/>
                  <a:gd name="T1" fmla="*/ 46 h 46"/>
                  <a:gd name="T2" fmla="*/ 38 w 38"/>
                  <a:gd name="T3" fmla="*/ 1 h 46"/>
                  <a:gd name="T4" fmla="*/ 36 w 38"/>
                  <a:gd name="T5" fmla="*/ 0 h 46"/>
                  <a:gd name="T6" fmla="*/ 0 w 38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0" y="46"/>
                    </a:moveTo>
                    <a:lnTo>
                      <a:pt x="38" y="1"/>
                    </a:lnTo>
                    <a:lnTo>
                      <a:pt x="36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1" name="Line 2809"/>
              <p:cNvSpPr>
                <a:spLocks noChangeShapeType="1"/>
              </p:cNvSpPr>
              <p:nvPr/>
            </p:nvSpPr>
            <p:spPr bwMode="auto">
              <a:xfrm flipH="1" flipV="1">
                <a:off x="4152" y="35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2" name="Freeform 2810"/>
              <p:cNvSpPr>
                <a:spLocks/>
              </p:cNvSpPr>
              <p:nvPr/>
            </p:nvSpPr>
            <p:spPr bwMode="auto">
              <a:xfrm>
                <a:off x="4131" y="3542"/>
                <a:ext cx="21" cy="23"/>
              </a:xfrm>
              <a:custGeom>
                <a:avLst/>
                <a:gdLst>
                  <a:gd name="T0" fmla="*/ 30 w 103"/>
                  <a:gd name="T1" fmla="*/ 116 h 116"/>
                  <a:gd name="T2" fmla="*/ 67 w 103"/>
                  <a:gd name="T3" fmla="*/ 70 h 116"/>
                  <a:gd name="T4" fmla="*/ 103 w 103"/>
                  <a:gd name="T5" fmla="*/ 24 h 116"/>
                  <a:gd name="T6" fmla="*/ 74 w 103"/>
                  <a:gd name="T7" fmla="*/ 0 h 116"/>
                  <a:gd name="T8" fmla="*/ 37 w 103"/>
                  <a:gd name="T9" fmla="*/ 46 h 116"/>
                  <a:gd name="T10" fmla="*/ 0 w 103"/>
                  <a:gd name="T11" fmla="*/ 91 h 116"/>
                  <a:gd name="T12" fmla="*/ 30 w 103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30" y="116"/>
                    </a:moveTo>
                    <a:lnTo>
                      <a:pt x="67" y="70"/>
                    </a:lnTo>
                    <a:lnTo>
                      <a:pt x="103" y="24"/>
                    </a:lnTo>
                    <a:lnTo>
                      <a:pt x="74" y="0"/>
                    </a:lnTo>
                    <a:lnTo>
                      <a:pt x="37" y="46"/>
                    </a:lnTo>
                    <a:lnTo>
                      <a:pt x="0" y="91"/>
                    </a:lnTo>
                    <a:lnTo>
                      <a:pt x="30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3" name="Freeform 2811"/>
              <p:cNvSpPr>
                <a:spLocks/>
              </p:cNvSpPr>
              <p:nvPr/>
            </p:nvSpPr>
            <p:spPr bwMode="auto">
              <a:xfrm>
                <a:off x="4131" y="3542"/>
                <a:ext cx="21" cy="23"/>
              </a:xfrm>
              <a:custGeom>
                <a:avLst/>
                <a:gdLst>
                  <a:gd name="T0" fmla="*/ 30 w 103"/>
                  <a:gd name="T1" fmla="*/ 116 h 116"/>
                  <a:gd name="T2" fmla="*/ 67 w 103"/>
                  <a:gd name="T3" fmla="*/ 70 h 116"/>
                  <a:gd name="T4" fmla="*/ 103 w 103"/>
                  <a:gd name="T5" fmla="*/ 24 h 116"/>
                  <a:gd name="T6" fmla="*/ 74 w 103"/>
                  <a:gd name="T7" fmla="*/ 0 h 116"/>
                  <a:gd name="T8" fmla="*/ 37 w 103"/>
                  <a:gd name="T9" fmla="*/ 46 h 116"/>
                  <a:gd name="T10" fmla="*/ 0 w 103"/>
                  <a:gd name="T11" fmla="*/ 91 h 116"/>
                  <a:gd name="T12" fmla="*/ 30 w 103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30" y="116"/>
                    </a:moveTo>
                    <a:lnTo>
                      <a:pt x="67" y="70"/>
                    </a:lnTo>
                    <a:lnTo>
                      <a:pt x="103" y="24"/>
                    </a:lnTo>
                    <a:lnTo>
                      <a:pt x="74" y="0"/>
                    </a:lnTo>
                    <a:lnTo>
                      <a:pt x="37" y="46"/>
                    </a:lnTo>
                    <a:lnTo>
                      <a:pt x="0" y="91"/>
                    </a:lnTo>
                    <a:lnTo>
                      <a:pt x="30" y="1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4" name="Freeform 2812"/>
              <p:cNvSpPr>
                <a:spLocks/>
              </p:cNvSpPr>
              <p:nvPr/>
            </p:nvSpPr>
            <p:spPr bwMode="auto">
              <a:xfrm>
                <a:off x="4139" y="3541"/>
                <a:ext cx="7" cy="10"/>
              </a:xfrm>
              <a:custGeom>
                <a:avLst/>
                <a:gdLst>
                  <a:gd name="T0" fmla="*/ 0 w 37"/>
                  <a:gd name="T1" fmla="*/ 49 h 49"/>
                  <a:gd name="T2" fmla="*/ 37 w 37"/>
                  <a:gd name="T3" fmla="*/ 3 h 49"/>
                  <a:gd name="T4" fmla="*/ 34 w 37"/>
                  <a:gd name="T5" fmla="*/ 0 h 49"/>
                  <a:gd name="T6" fmla="*/ 0 w 37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0" y="49"/>
                    </a:moveTo>
                    <a:lnTo>
                      <a:pt x="37" y="3"/>
                    </a:lnTo>
                    <a:lnTo>
                      <a:pt x="34" y="0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5" name="Line 2813"/>
              <p:cNvSpPr>
                <a:spLocks noChangeShapeType="1"/>
              </p:cNvSpPr>
              <p:nvPr/>
            </p:nvSpPr>
            <p:spPr bwMode="auto">
              <a:xfrm flipH="1" flipV="1">
                <a:off x="4145" y="35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6" name="Freeform 2814"/>
              <p:cNvSpPr>
                <a:spLocks/>
              </p:cNvSpPr>
              <p:nvPr/>
            </p:nvSpPr>
            <p:spPr bwMode="auto">
              <a:xfrm>
                <a:off x="4125" y="3537"/>
                <a:ext cx="20" cy="23"/>
              </a:xfrm>
              <a:custGeom>
                <a:avLst/>
                <a:gdLst>
                  <a:gd name="T0" fmla="*/ 31 w 100"/>
                  <a:gd name="T1" fmla="*/ 119 h 119"/>
                  <a:gd name="T2" fmla="*/ 66 w 100"/>
                  <a:gd name="T3" fmla="*/ 71 h 119"/>
                  <a:gd name="T4" fmla="*/ 100 w 100"/>
                  <a:gd name="T5" fmla="*/ 22 h 119"/>
                  <a:gd name="T6" fmla="*/ 69 w 100"/>
                  <a:gd name="T7" fmla="*/ 0 h 119"/>
                  <a:gd name="T8" fmla="*/ 35 w 100"/>
                  <a:gd name="T9" fmla="*/ 49 h 119"/>
                  <a:gd name="T10" fmla="*/ 0 w 100"/>
                  <a:gd name="T11" fmla="*/ 97 h 119"/>
                  <a:gd name="T12" fmla="*/ 31 w 10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31" y="119"/>
                    </a:moveTo>
                    <a:lnTo>
                      <a:pt x="66" y="71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5" y="49"/>
                    </a:lnTo>
                    <a:lnTo>
                      <a:pt x="0" y="97"/>
                    </a:lnTo>
                    <a:lnTo>
                      <a:pt x="31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7" name="Freeform 2815"/>
              <p:cNvSpPr>
                <a:spLocks/>
              </p:cNvSpPr>
              <p:nvPr/>
            </p:nvSpPr>
            <p:spPr bwMode="auto">
              <a:xfrm>
                <a:off x="4125" y="3537"/>
                <a:ext cx="20" cy="23"/>
              </a:xfrm>
              <a:custGeom>
                <a:avLst/>
                <a:gdLst>
                  <a:gd name="T0" fmla="*/ 31 w 100"/>
                  <a:gd name="T1" fmla="*/ 119 h 119"/>
                  <a:gd name="T2" fmla="*/ 66 w 100"/>
                  <a:gd name="T3" fmla="*/ 71 h 119"/>
                  <a:gd name="T4" fmla="*/ 100 w 100"/>
                  <a:gd name="T5" fmla="*/ 22 h 119"/>
                  <a:gd name="T6" fmla="*/ 69 w 100"/>
                  <a:gd name="T7" fmla="*/ 0 h 119"/>
                  <a:gd name="T8" fmla="*/ 35 w 100"/>
                  <a:gd name="T9" fmla="*/ 49 h 119"/>
                  <a:gd name="T10" fmla="*/ 0 w 100"/>
                  <a:gd name="T11" fmla="*/ 97 h 119"/>
                  <a:gd name="T12" fmla="*/ 31 w 100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31" y="119"/>
                    </a:moveTo>
                    <a:lnTo>
                      <a:pt x="66" y="71"/>
                    </a:lnTo>
                    <a:lnTo>
                      <a:pt x="100" y="22"/>
                    </a:lnTo>
                    <a:lnTo>
                      <a:pt x="69" y="0"/>
                    </a:lnTo>
                    <a:lnTo>
                      <a:pt x="35" y="49"/>
                    </a:lnTo>
                    <a:lnTo>
                      <a:pt x="0" y="97"/>
                    </a:lnTo>
                    <a:lnTo>
                      <a:pt x="31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8" name="Freeform 2816"/>
              <p:cNvSpPr>
                <a:spLocks/>
              </p:cNvSpPr>
              <p:nvPr/>
            </p:nvSpPr>
            <p:spPr bwMode="auto">
              <a:xfrm>
                <a:off x="4132" y="3536"/>
                <a:ext cx="7" cy="10"/>
              </a:xfrm>
              <a:custGeom>
                <a:avLst/>
                <a:gdLst>
                  <a:gd name="T0" fmla="*/ 0 w 34"/>
                  <a:gd name="T1" fmla="*/ 51 h 51"/>
                  <a:gd name="T2" fmla="*/ 34 w 34"/>
                  <a:gd name="T3" fmla="*/ 2 h 51"/>
                  <a:gd name="T4" fmla="*/ 31 w 34"/>
                  <a:gd name="T5" fmla="*/ 0 h 51"/>
                  <a:gd name="T6" fmla="*/ 0 w 34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0" y="51"/>
                    </a:moveTo>
                    <a:lnTo>
                      <a:pt x="34" y="2"/>
                    </a:lnTo>
                    <a:lnTo>
                      <a:pt x="31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369" name="Group 2817"/>
            <p:cNvGrpSpPr>
              <a:grpSpLocks/>
            </p:cNvGrpSpPr>
            <p:nvPr/>
          </p:nvGrpSpPr>
          <p:grpSpPr bwMode="auto">
            <a:xfrm>
              <a:off x="3881" y="3532"/>
              <a:ext cx="259" cy="222"/>
              <a:chOff x="3881" y="3509"/>
              <a:chExt cx="259" cy="222"/>
            </a:xfrm>
          </p:grpSpPr>
          <p:sp>
            <p:nvSpPr>
              <p:cNvPr id="26370" name="Line 2818"/>
              <p:cNvSpPr>
                <a:spLocks noChangeShapeType="1"/>
              </p:cNvSpPr>
              <p:nvPr/>
            </p:nvSpPr>
            <p:spPr bwMode="auto">
              <a:xfrm flipH="1" flipV="1">
                <a:off x="4139" y="3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1" name="Freeform 2819"/>
              <p:cNvSpPr>
                <a:spLocks/>
              </p:cNvSpPr>
              <p:nvPr/>
            </p:nvSpPr>
            <p:spPr bwMode="auto">
              <a:xfrm>
                <a:off x="4120" y="3532"/>
                <a:ext cx="19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2" name="Freeform 2820"/>
              <p:cNvSpPr>
                <a:spLocks/>
              </p:cNvSpPr>
              <p:nvPr/>
            </p:nvSpPr>
            <p:spPr bwMode="auto">
              <a:xfrm>
                <a:off x="4120" y="3532"/>
                <a:ext cx="19" cy="24"/>
              </a:xfrm>
              <a:custGeom>
                <a:avLst/>
                <a:gdLst>
                  <a:gd name="T0" fmla="*/ 32 w 94"/>
                  <a:gd name="T1" fmla="*/ 120 h 120"/>
                  <a:gd name="T2" fmla="*/ 63 w 94"/>
                  <a:gd name="T3" fmla="*/ 70 h 120"/>
                  <a:gd name="T4" fmla="*/ 94 w 94"/>
                  <a:gd name="T5" fmla="*/ 19 h 120"/>
                  <a:gd name="T6" fmla="*/ 62 w 94"/>
                  <a:gd name="T7" fmla="*/ 0 h 120"/>
                  <a:gd name="T8" fmla="*/ 31 w 94"/>
                  <a:gd name="T9" fmla="*/ 50 h 120"/>
                  <a:gd name="T10" fmla="*/ 0 w 94"/>
                  <a:gd name="T11" fmla="*/ 101 h 120"/>
                  <a:gd name="T12" fmla="*/ 32 w 9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0">
                    <a:moveTo>
                      <a:pt x="32" y="120"/>
                    </a:moveTo>
                    <a:lnTo>
                      <a:pt x="63" y="70"/>
                    </a:lnTo>
                    <a:lnTo>
                      <a:pt x="94" y="19"/>
                    </a:lnTo>
                    <a:lnTo>
                      <a:pt x="62" y="0"/>
                    </a:lnTo>
                    <a:lnTo>
                      <a:pt x="31" y="50"/>
                    </a:lnTo>
                    <a:lnTo>
                      <a:pt x="0" y="101"/>
                    </a:lnTo>
                    <a:lnTo>
                      <a:pt x="32" y="1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3" name="Freeform 2821"/>
              <p:cNvSpPr>
                <a:spLocks/>
              </p:cNvSpPr>
              <p:nvPr/>
            </p:nvSpPr>
            <p:spPr bwMode="auto">
              <a:xfrm>
                <a:off x="4126" y="3532"/>
                <a:ext cx="6" cy="10"/>
              </a:xfrm>
              <a:custGeom>
                <a:avLst/>
                <a:gdLst>
                  <a:gd name="T0" fmla="*/ 0 w 31"/>
                  <a:gd name="T1" fmla="*/ 52 h 52"/>
                  <a:gd name="T2" fmla="*/ 31 w 31"/>
                  <a:gd name="T3" fmla="*/ 2 h 52"/>
                  <a:gd name="T4" fmla="*/ 28 w 31"/>
                  <a:gd name="T5" fmla="*/ 0 h 52"/>
                  <a:gd name="T6" fmla="*/ 0 w 31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2">
                    <a:moveTo>
                      <a:pt x="0" y="52"/>
                    </a:moveTo>
                    <a:lnTo>
                      <a:pt x="31" y="2"/>
                    </a:lnTo>
                    <a:lnTo>
                      <a:pt x="28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4" name="Line 2822"/>
              <p:cNvSpPr>
                <a:spLocks noChangeShapeType="1"/>
              </p:cNvSpPr>
              <p:nvPr/>
            </p:nvSpPr>
            <p:spPr bwMode="auto">
              <a:xfrm flipH="1" flipV="1">
                <a:off x="4132" y="3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5" name="Freeform 2823"/>
              <p:cNvSpPr>
                <a:spLocks/>
              </p:cNvSpPr>
              <p:nvPr/>
            </p:nvSpPr>
            <p:spPr bwMode="auto">
              <a:xfrm>
                <a:off x="4113" y="3528"/>
                <a:ext cx="19" cy="25"/>
              </a:xfrm>
              <a:custGeom>
                <a:avLst/>
                <a:gdLst>
                  <a:gd name="T0" fmla="*/ 34 w 91"/>
                  <a:gd name="T1" fmla="*/ 122 h 122"/>
                  <a:gd name="T2" fmla="*/ 63 w 91"/>
                  <a:gd name="T3" fmla="*/ 70 h 122"/>
                  <a:gd name="T4" fmla="*/ 91 w 91"/>
                  <a:gd name="T5" fmla="*/ 18 h 122"/>
                  <a:gd name="T6" fmla="*/ 58 w 91"/>
                  <a:gd name="T7" fmla="*/ 0 h 122"/>
                  <a:gd name="T8" fmla="*/ 29 w 91"/>
                  <a:gd name="T9" fmla="*/ 52 h 122"/>
                  <a:gd name="T10" fmla="*/ 0 w 91"/>
                  <a:gd name="T11" fmla="*/ 103 h 122"/>
                  <a:gd name="T12" fmla="*/ 34 w 9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34" y="122"/>
                    </a:moveTo>
                    <a:lnTo>
                      <a:pt x="63" y="70"/>
                    </a:lnTo>
                    <a:lnTo>
                      <a:pt x="91" y="18"/>
                    </a:lnTo>
                    <a:lnTo>
                      <a:pt x="58" y="0"/>
                    </a:lnTo>
                    <a:lnTo>
                      <a:pt x="29" y="52"/>
                    </a:lnTo>
                    <a:lnTo>
                      <a:pt x="0" y="103"/>
                    </a:lnTo>
                    <a:lnTo>
                      <a:pt x="34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6" name="Freeform 2824"/>
              <p:cNvSpPr>
                <a:spLocks/>
              </p:cNvSpPr>
              <p:nvPr/>
            </p:nvSpPr>
            <p:spPr bwMode="auto">
              <a:xfrm>
                <a:off x="4113" y="3528"/>
                <a:ext cx="19" cy="25"/>
              </a:xfrm>
              <a:custGeom>
                <a:avLst/>
                <a:gdLst>
                  <a:gd name="T0" fmla="*/ 34 w 91"/>
                  <a:gd name="T1" fmla="*/ 122 h 122"/>
                  <a:gd name="T2" fmla="*/ 63 w 91"/>
                  <a:gd name="T3" fmla="*/ 70 h 122"/>
                  <a:gd name="T4" fmla="*/ 91 w 91"/>
                  <a:gd name="T5" fmla="*/ 18 h 122"/>
                  <a:gd name="T6" fmla="*/ 58 w 91"/>
                  <a:gd name="T7" fmla="*/ 0 h 122"/>
                  <a:gd name="T8" fmla="*/ 29 w 91"/>
                  <a:gd name="T9" fmla="*/ 52 h 122"/>
                  <a:gd name="T10" fmla="*/ 0 w 91"/>
                  <a:gd name="T11" fmla="*/ 103 h 122"/>
                  <a:gd name="T12" fmla="*/ 34 w 91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22">
                    <a:moveTo>
                      <a:pt x="34" y="122"/>
                    </a:moveTo>
                    <a:lnTo>
                      <a:pt x="63" y="70"/>
                    </a:lnTo>
                    <a:lnTo>
                      <a:pt x="91" y="18"/>
                    </a:lnTo>
                    <a:lnTo>
                      <a:pt x="58" y="0"/>
                    </a:lnTo>
                    <a:lnTo>
                      <a:pt x="29" y="52"/>
                    </a:lnTo>
                    <a:lnTo>
                      <a:pt x="0" y="103"/>
                    </a:lnTo>
                    <a:lnTo>
                      <a:pt x="34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7" name="Freeform 2825"/>
              <p:cNvSpPr>
                <a:spLocks/>
              </p:cNvSpPr>
              <p:nvPr/>
            </p:nvSpPr>
            <p:spPr bwMode="auto">
              <a:xfrm>
                <a:off x="4119" y="3528"/>
                <a:ext cx="6" cy="11"/>
              </a:xfrm>
              <a:custGeom>
                <a:avLst/>
                <a:gdLst>
                  <a:gd name="T0" fmla="*/ 0 w 29"/>
                  <a:gd name="T1" fmla="*/ 53 h 53"/>
                  <a:gd name="T2" fmla="*/ 29 w 29"/>
                  <a:gd name="T3" fmla="*/ 1 h 53"/>
                  <a:gd name="T4" fmla="*/ 28 w 29"/>
                  <a:gd name="T5" fmla="*/ 0 h 53"/>
                  <a:gd name="T6" fmla="*/ 0 w 29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0" y="53"/>
                    </a:moveTo>
                    <a:lnTo>
                      <a:pt x="29" y="1"/>
                    </a:lnTo>
                    <a:lnTo>
                      <a:pt x="28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8" name="Line 2826"/>
              <p:cNvSpPr>
                <a:spLocks noChangeShapeType="1"/>
              </p:cNvSpPr>
              <p:nvPr/>
            </p:nvSpPr>
            <p:spPr bwMode="auto">
              <a:xfrm flipH="1" flipV="1">
                <a:off x="4125" y="35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9" name="Freeform 2827"/>
              <p:cNvSpPr>
                <a:spLocks/>
              </p:cNvSpPr>
              <p:nvPr/>
            </p:nvSpPr>
            <p:spPr bwMode="auto">
              <a:xfrm>
                <a:off x="4107" y="3525"/>
                <a:ext cx="18" cy="24"/>
              </a:xfrm>
              <a:custGeom>
                <a:avLst/>
                <a:gdLst>
                  <a:gd name="T0" fmla="*/ 34 w 89"/>
                  <a:gd name="T1" fmla="*/ 123 h 123"/>
                  <a:gd name="T2" fmla="*/ 61 w 89"/>
                  <a:gd name="T3" fmla="*/ 70 h 123"/>
                  <a:gd name="T4" fmla="*/ 89 w 89"/>
                  <a:gd name="T5" fmla="*/ 17 h 123"/>
                  <a:gd name="T6" fmla="*/ 55 w 89"/>
                  <a:gd name="T7" fmla="*/ 0 h 123"/>
                  <a:gd name="T8" fmla="*/ 28 w 89"/>
                  <a:gd name="T9" fmla="*/ 52 h 123"/>
                  <a:gd name="T10" fmla="*/ 0 w 89"/>
                  <a:gd name="T11" fmla="*/ 105 h 123"/>
                  <a:gd name="T12" fmla="*/ 34 w 89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3">
                    <a:moveTo>
                      <a:pt x="34" y="123"/>
                    </a:moveTo>
                    <a:lnTo>
                      <a:pt x="61" y="70"/>
                    </a:lnTo>
                    <a:lnTo>
                      <a:pt x="89" y="17"/>
                    </a:lnTo>
                    <a:lnTo>
                      <a:pt x="55" y="0"/>
                    </a:lnTo>
                    <a:lnTo>
                      <a:pt x="28" y="52"/>
                    </a:lnTo>
                    <a:lnTo>
                      <a:pt x="0" y="105"/>
                    </a:lnTo>
                    <a:lnTo>
                      <a:pt x="34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0" name="Freeform 2828"/>
              <p:cNvSpPr>
                <a:spLocks/>
              </p:cNvSpPr>
              <p:nvPr/>
            </p:nvSpPr>
            <p:spPr bwMode="auto">
              <a:xfrm>
                <a:off x="4107" y="3525"/>
                <a:ext cx="18" cy="24"/>
              </a:xfrm>
              <a:custGeom>
                <a:avLst/>
                <a:gdLst>
                  <a:gd name="T0" fmla="*/ 34 w 89"/>
                  <a:gd name="T1" fmla="*/ 123 h 123"/>
                  <a:gd name="T2" fmla="*/ 61 w 89"/>
                  <a:gd name="T3" fmla="*/ 70 h 123"/>
                  <a:gd name="T4" fmla="*/ 89 w 89"/>
                  <a:gd name="T5" fmla="*/ 17 h 123"/>
                  <a:gd name="T6" fmla="*/ 55 w 89"/>
                  <a:gd name="T7" fmla="*/ 0 h 123"/>
                  <a:gd name="T8" fmla="*/ 28 w 89"/>
                  <a:gd name="T9" fmla="*/ 52 h 123"/>
                  <a:gd name="T10" fmla="*/ 0 w 89"/>
                  <a:gd name="T11" fmla="*/ 105 h 123"/>
                  <a:gd name="T12" fmla="*/ 34 w 89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3">
                    <a:moveTo>
                      <a:pt x="34" y="123"/>
                    </a:moveTo>
                    <a:lnTo>
                      <a:pt x="61" y="70"/>
                    </a:lnTo>
                    <a:lnTo>
                      <a:pt x="89" y="17"/>
                    </a:lnTo>
                    <a:lnTo>
                      <a:pt x="55" y="0"/>
                    </a:lnTo>
                    <a:lnTo>
                      <a:pt x="28" y="52"/>
                    </a:lnTo>
                    <a:lnTo>
                      <a:pt x="0" y="105"/>
                    </a:lnTo>
                    <a:lnTo>
                      <a:pt x="34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1" name="Freeform 2829"/>
              <p:cNvSpPr>
                <a:spLocks/>
              </p:cNvSpPr>
              <p:nvPr/>
            </p:nvSpPr>
            <p:spPr bwMode="auto">
              <a:xfrm>
                <a:off x="4113" y="3524"/>
                <a:ext cx="5" cy="11"/>
              </a:xfrm>
              <a:custGeom>
                <a:avLst/>
                <a:gdLst>
                  <a:gd name="T0" fmla="*/ 0 w 27"/>
                  <a:gd name="T1" fmla="*/ 54 h 54"/>
                  <a:gd name="T2" fmla="*/ 27 w 27"/>
                  <a:gd name="T3" fmla="*/ 2 h 54"/>
                  <a:gd name="T4" fmla="*/ 25 w 27"/>
                  <a:gd name="T5" fmla="*/ 0 h 54"/>
                  <a:gd name="T6" fmla="*/ 0 w 27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4">
                    <a:moveTo>
                      <a:pt x="0" y="54"/>
                    </a:moveTo>
                    <a:lnTo>
                      <a:pt x="27" y="2"/>
                    </a:lnTo>
                    <a:lnTo>
                      <a:pt x="2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2" name="Line 2830"/>
              <p:cNvSpPr>
                <a:spLocks noChangeShapeType="1"/>
              </p:cNvSpPr>
              <p:nvPr/>
            </p:nvSpPr>
            <p:spPr bwMode="auto">
              <a:xfrm flipH="1" flipV="1">
                <a:off x="4118" y="3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3" name="Freeform 2831"/>
              <p:cNvSpPr>
                <a:spLocks/>
              </p:cNvSpPr>
              <p:nvPr/>
            </p:nvSpPr>
            <p:spPr bwMode="auto">
              <a:xfrm>
                <a:off x="4101" y="3521"/>
                <a:ext cx="17" cy="25"/>
              </a:xfrm>
              <a:custGeom>
                <a:avLst/>
                <a:gdLst>
                  <a:gd name="T0" fmla="*/ 35 w 85"/>
                  <a:gd name="T1" fmla="*/ 125 h 125"/>
                  <a:gd name="T2" fmla="*/ 60 w 85"/>
                  <a:gd name="T3" fmla="*/ 70 h 125"/>
                  <a:gd name="T4" fmla="*/ 85 w 85"/>
                  <a:gd name="T5" fmla="*/ 16 h 125"/>
                  <a:gd name="T6" fmla="*/ 51 w 85"/>
                  <a:gd name="T7" fmla="*/ 0 h 125"/>
                  <a:gd name="T8" fmla="*/ 25 w 85"/>
                  <a:gd name="T9" fmla="*/ 54 h 125"/>
                  <a:gd name="T10" fmla="*/ 0 w 85"/>
                  <a:gd name="T11" fmla="*/ 108 h 125"/>
                  <a:gd name="T12" fmla="*/ 35 w 8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35" y="125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4" name="Freeform 2832"/>
              <p:cNvSpPr>
                <a:spLocks/>
              </p:cNvSpPr>
              <p:nvPr/>
            </p:nvSpPr>
            <p:spPr bwMode="auto">
              <a:xfrm>
                <a:off x="4101" y="3521"/>
                <a:ext cx="17" cy="25"/>
              </a:xfrm>
              <a:custGeom>
                <a:avLst/>
                <a:gdLst>
                  <a:gd name="T0" fmla="*/ 35 w 85"/>
                  <a:gd name="T1" fmla="*/ 125 h 125"/>
                  <a:gd name="T2" fmla="*/ 60 w 85"/>
                  <a:gd name="T3" fmla="*/ 70 h 125"/>
                  <a:gd name="T4" fmla="*/ 85 w 85"/>
                  <a:gd name="T5" fmla="*/ 16 h 125"/>
                  <a:gd name="T6" fmla="*/ 51 w 85"/>
                  <a:gd name="T7" fmla="*/ 0 h 125"/>
                  <a:gd name="T8" fmla="*/ 25 w 85"/>
                  <a:gd name="T9" fmla="*/ 54 h 125"/>
                  <a:gd name="T10" fmla="*/ 0 w 85"/>
                  <a:gd name="T11" fmla="*/ 108 h 125"/>
                  <a:gd name="T12" fmla="*/ 35 w 85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35" y="125"/>
                    </a:move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lnTo>
                      <a:pt x="25" y="54"/>
                    </a:lnTo>
                    <a:lnTo>
                      <a:pt x="0" y="108"/>
                    </a:lnTo>
                    <a:lnTo>
                      <a:pt x="35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5" name="Freeform 2833"/>
              <p:cNvSpPr>
                <a:spLocks/>
              </p:cNvSpPr>
              <p:nvPr/>
            </p:nvSpPr>
            <p:spPr bwMode="auto">
              <a:xfrm>
                <a:off x="4106" y="3521"/>
                <a:ext cx="5" cy="11"/>
              </a:xfrm>
              <a:custGeom>
                <a:avLst/>
                <a:gdLst>
                  <a:gd name="T0" fmla="*/ 0 w 26"/>
                  <a:gd name="T1" fmla="*/ 56 h 56"/>
                  <a:gd name="T2" fmla="*/ 26 w 26"/>
                  <a:gd name="T3" fmla="*/ 2 h 56"/>
                  <a:gd name="T4" fmla="*/ 20 w 26"/>
                  <a:gd name="T5" fmla="*/ 0 h 56"/>
                  <a:gd name="T6" fmla="*/ 0 w 2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6">
                    <a:moveTo>
                      <a:pt x="0" y="56"/>
                    </a:moveTo>
                    <a:lnTo>
                      <a:pt x="26" y="2"/>
                    </a:lnTo>
                    <a:lnTo>
                      <a:pt x="20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6" name="Line 2834"/>
              <p:cNvSpPr>
                <a:spLocks noChangeShapeType="1"/>
              </p:cNvSpPr>
              <p:nvPr/>
            </p:nvSpPr>
            <p:spPr bwMode="auto">
              <a:xfrm flipH="1" flipV="1">
                <a:off x="4110" y="35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7" name="Freeform 2835"/>
              <p:cNvSpPr>
                <a:spLocks/>
              </p:cNvSpPr>
              <p:nvPr/>
            </p:nvSpPr>
            <p:spPr bwMode="auto">
              <a:xfrm>
                <a:off x="4095" y="3518"/>
                <a:ext cx="15" cy="25"/>
              </a:xfrm>
              <a:custGeom>
                <a:avLst/>
                <a:gdLst>
                  <a:gd name="T0" fmla="*/ 36 w 75"/>
                  <a:gd name="T1" fmla="*/ 126 h 126"/>
                  <a:gd name="T2" fmla="*/ 55 w 75"/>
                  <a:gd name="T3" fmla="*/ 69 h 126"/>
                  <a:gd name="T4" fmla="*/ 75 w 75"/>
                  <a:gd name="T5" fmla="*/ 13 h 126"/>
                  <a:gd name="T6" fmla="*/ 39 w 75"/>
                  <a:gd name="T7" fmla="*/ 0 h 126"/>
                  <a:gd name="T8" fmla="*/ 20 w 75"/>
                  <a:gd name="T9" fmla="*/ 57 h 126"/>
                  <a:gd name="T10" fmla="*/ 0 w 75"/>
                  <a:gd name="T11" fmla="*/ 113 h 126"/>
                  <a:gd name="T12" fmla="*/ 36 w 7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36" y="126"/>
                    </a:move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lnTo>
                      <a:pt x="20" y="57"/>
                    </a:lnTo>
                    <a:lnTo>
                      <a:pt x="0" y="113"/>
                    </a:lnTo>
                    <a:lnTo>
                      <a:pt x="36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8" name="Freeform 2836"/>
              <p:cNvSpPr>
                <a:spLocks/>
              </p:cNvSpPr>
              <p:nvPr/>
            </p:nvSpPr>
            <p:spPr bwMode="auto">
              <a:xfrm>
                <a:off x="4095" y="3518"/>
                <a:ext cx="15" cy="25"/>
              </a:xfrm>
              <a:custGeom>
                <a:avLst/>
                <a:gdLst>
                  <a:gd name="T0" fmla="*/ 36 w 75"/>
                  <a:gd name="T1" fmla="*/ 126 h 126"/>
                  <a:gd name="T2" fmla="*/ 55 w 75"/>
                  <a:gd name="T3" fmla="*/ 69 h 126"/>
                  <a:gd name="T4" fmla="*/ 75 w 75"/>
                  <a:gd name="T5" fmla="*/ 13 h 126"/>
                  <a:gd name="T6" fmla="*/ 39 w 75"/>
                  <a:gd name="T7" fmla="*/ 0 h 126"/>
                  <a:gd name="T8" fmla="*/ 20 w 75"/>
                  <a:gd name="T9" fmla="*/ 57 h 126"/>
                  <a:gd name="T10" fmla="*/ 0 w 75"/>
                  <a:gd name="T11" fmla="*/ 113 h 126"/>
                  <a:gd name="T12" fmla="*/ 36 w 75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36" y="126"/>
                    </a:moveTo>
                    <a:lnTo>
                      <a:pt x="55" y="69"/>
                    </a:lnTo>
                    <a:lnTo>
                      <a:pt x="75" y="13"/>
                    </a:lnTo>
                    <a:lnTo>
                      <a:pt x="39" y="0"/>
                    </a:lnTo>
                    <a:lnTo>
                      <a:pt x="20" y="57"/>
                    </a:lnTo>
                    <a:lnTo>
                      <a:pt x="0" y="113"/>
                    </a:lnTo>
                    <a:lnTo>
                      <a:pt x="36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9" name="Freeform 2837"/>
              <p:cNvSpPr>
                <a:spLocks/>
              </p:cNvSpPr>
              <p:nvPr/>
            </p:nvSpPr>
            <p:spPr bwMode="auto">
              <a:xfrm>
                <a:off x="4088" y="3516"/>
                <a:ext cx="14" cy="25"/>
              </a:xfrm>
              <a:custGeom>
                <a:avLst/>
                <a:gdLst>
                  <a:gd name="T0" fmla="*/ 35 w 74"/>
                  <a:gd name="T1" fmla="*/ 125 h 125"/>
                  <a:gd name="T2" fmla="*/ 55 w 74"/>
                  <a:gd name="T3" fmla="*/ 69 h 125"/>
                  <a:gd name="T4" fmla="*/ 74 w 74"/>
                  <a:gd name="T5" fmla="*/ 12 h 125"/>
                  <a:gd name="T6" fmla="*/ 39 w 74"/>
                  <a:gd name="T7" fmla="*/ 0 h 125"/>
                  <a:gd name="T8" fmla="*/ 19 w 74"/>
                  <a:gd name="T9" fmla="*/ 56 h 125"/>
                  <a:gd name="T10" fmla="*/ 0 w 74"/>
                  <a:gd name="T11" fmla="*/ 112 h 125"/>
                  <a:gd name="T12" fmla="*/ 35 w 74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5" y="125"/>
                    </a:moveTo>
                    <a:lnTo>
                      <a:pt x="55" y="69"/>
                    </a:lnTo>
                    <a:lnTo>
                      <a:pt x="74" y="12"/>
                    </a:lnTo>
                    <a:lnTo>
                      <a:pt x="39" y="0"/>
                    </a:lnTo>
                    <a:lnTo>
                      <a:pt x="19" y="56"/>
                    </a:lnTo>
                    <a:lnTo>
                      <a:pt x="0" y="112"/>
                    </a:lnTo>
                    <a:lnTo>
                      <a:pt x="3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0" name="Freeform 2838"/>
              <p:cNvSpPr>
                <a:spLocks/>
              </p:cNvSpPr>
              <p:nvPr/>
            </p:nvSpPr>
            <p:spPr bwMode="auto">
              <a:xfrm>
                <a:off x="4088" y="3516"/>
                <a:ext cx="14" cy="25"/>
              </a:xfrm>
              <a:custGeom>
                <a:avLst/>
                <a:gdLst>
                  <a:gd name="T0" fmla="*/ 35 w 74"/>
                  <a:gd name="T1" fmla="*/ 125 h 125"/>
                  <a:gd name="T2" fmla="*/ 55 w 74"/>
                  <a:gd name="T3" fmla="*/ 69 h 125"/>
                  <a:gd name="T4" fmla="*/ 74 w 74"/>
                  <a:gd name="T5" fmla="*/ 12 h 125"/>
                  <a:gd name="T6" fmla="*/ 39 w 74"/>
                  <a:gd name="T7" fmla="*/ 0 h 125"/>
                  <a:gd name="T8" fmla="*/ 19 w 74"/>
                  <a:gd name="T9" fmla="*/ 56 h 125"/>
                  <a:gd name="T10" fmla="*/ 0 w 74"/>
                  <a:gd name="T11" fmla="*/ 112 h 125"/>
                  <a:gd name="T12" fmla="*/ 35 w 74"/>
                  <a:gd name="T1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35" y="125"/>
                    </a:moveTo>
                    <a:lnTo>
                      <a:pt x="55" y="69"/>
                    </a:lnTo>
                    <a:lnTo>
                      <a:pt x="74" y="12"/>
                    </a:lnTo>
                    <a:lnTo>
                      <a:pt x="39" y="0"/>
                    </a:lnTo>
                    <a:lnTo>
                      <a:pt x="19" y="56"/>
                    </a:lnTo>
                    <a:lnTo>
                      <a:pt x="0" y="112"/>
                    </a:lnTo>
                    <a:lnTo>
                      <a:pt x="35" y="1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1" name="Freeform 2839"/>
              <p:cNvSpPr>
                <a:spLocks/>
              </p:cNvSpPr>
              <p:nvPr/>
            </p:nvSpPr>
            <p:spPr bwMode="auto">
              <a:xfrm>
                <a:off x="4091" y="3516"/>
                <a:ext cx="4" cy="11"/>
              </a:xfrm>
              <a:custGeom>
                <a:avLst/>
                <a:gdLst>
                  <a:gd name="T0" fmla="*/ 0 w 20"/>
                  <a:gd name="T1" fmla="*/ 57 h 57"/>
                  <a:gd name="T2" fmla="*/ 20 w 20"/>
                  <a:gd name="T3" fmla="*/ 1 h 57"/>
                  <a:gd name="T4" fmla="*/ 16 w 20"/>
                  <a:gd name="T5" fmla="*/ 0 h 57"/>
                  <a:gd name="T6" fmla="*/ 0 w 20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0" y="57"/>
                    </a:moveTo>
                    <a:lnTo>
                      <a:pt x="20" y="1"/>
                    </a:lnTo>
                    <a:lnTo>
                      <a:pt x="1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2" name="Line 2840"/>
              <p:cNvSpPr>
                <a:spLocks noChangeShapeType="1"/>
              </p:cNvSpPr>
              <p:nvPr/>
            </p:nvSpPr>
            <p:spPr bwMode="auto">
              <a:xfrm flipH="1" flipV="1">
                <a:off x="4095" y="3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3" name="Freeform 2841"/>
              <p:cNvSpPr>
                <a:spLocks/>
              </p:cNvSpPr>
              <p:nvPr/>
            </p:nvSpPr>
            <p:spPr bwMode="auto">
              <a:xfrm>
                <a:off x="4081" y="3513"/>
                <a:ext cx="14" cy="26"/>
              </a:xfrm>
              <a:custGeom>
                <a:avLst/>
                <a:gdLst>
                  <a:gd name="T0" fmla="*/ 37 w 69"/>
                  <a:gd name="T1" fmla="*/ 126 h 126"/>
                  <a:gd name="T2" fmla="*/ 53 w 69"/>
                  <a:gd name="T3" fmla="*/ 68 h 126"/>
                  <a:gd name="T4" fmla="*/ 69 w 69"/>
                  <a:gd name="T5" fmla="*/ 11 h 126"/>
                  <a:gd name="T6" fmla="*/ 32 w 69"/>
                  <a:gd name="T7" fmla="*/ 0 h 126"/>
                  <a:gd name="T8" fmla="*/ 16 w 69"/>
                  <a:gd name="T9" fmla="*/ 58 h 126"/>
                  <a:gd name="T10" fmla="*/ 0 w 69"/>
                  <a:gd name="T11" fmla="*/ 115 h 126"/>
                  <a:gd name="T12" fmla="*/ 37 w 69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7" y="126"/>
                    </a:move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4" name="Freeform 2842"/>
              <p:cNvSpPr>
                <a:spLocks/>
              </p:cNvSpPr>
              <p:nvPr/>
            </p:nvSpPr>
            <p:spPr bwMode="auto">
              <a:xfrm>
                <a:off x="4081" y="3513"/>
                <a:ext cx="14" cy="26"/>
              </a:xfrm>
              <a:custGeom>
                <a:avLst/>
                <a:gdLst>
                  <a:gd name="T0" fmla="*/ 37 w 69"/>
                  <a:gd name="T1" fmla="*/ 126 h 126"/>
                  <a:gd name="T2" fmla="*/ 53 w 69"/>
                  <a:gd name="T3" fmla="*/ 68 h 126"/>
                  <a:gd name="T4" fmla="*/ 69 w 69"/>
                  <a:gd name="T5" fmla="*/ 11 h 126"/>
                  <a:gd name="T6" fmla="*/ 32 w 69"/>
                  <a:gd name="T7" fmla="*/ 0 h 126"/>
                  <a:gd name="T8" fmla="*/ 16 w 69"/>
                  <a:gd name="T9" fmla="*/ 58 h 126"/>
                  <a:gd name="T10" fmla="*/ 0 w 69"/>
                  <a:gd name="T11" fmla="*/ 115 h 126"/>
                  <a:gd name="T12" fmla="*/ 37 w 69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37" y="126"/>
                    </a:moveTo>
                    <a:lnTo>
                      <a:pt x="53" y="68"/>
                    </a:lnTo>
                    <a:lnTo>
                      <a:pt x="69" y="11"/>
                    </a:lnTo>
                    <a:lnTo>
                      <a:pt x="32" y="0"/>
                    </a:lnTo>
                    <a:lnTo>
                      <a:pt x="16" y="58"/>
                    </a:lnTo>
                    <a:lnTo>
                      <a:pt x="0" y="115"/>
                    </a:lnTo>
                    <a:lnTo>
                      <a:pt x="37" y="1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5" name="Freeform 2843"/>
              <p:cNvSpPr>
                <a:spLocks/>
              </p:cNvSpPr>
              <p:nvPr/>
            </p:nvSpPr>
            <p:spPr bwMode="auto">
              <a:xfrm>
                <a:off x="4084" y="3513"/>
                <a:ext cx="3" cy="12"/>
              </a:xfrm>
              <a:custGeom>
                <a:avLst/>
                <a:gdLst>
                  <a:gd name="T0" fmla="*/ 0 w 16"/>
                  <a:gd name="T1" fmla="*/ 58 h 58"/>
                  <a:gd name="T2" fmla="*/ 16 w 16"/>
                  <a:gd name="T3" fmla="*/ 0 h 58"/>
                  <a:gd name="T4" fmla="*/ 13 w 16"/>
                  <a:gd name="T5" fmla="*/ 0 h 58"/>
                  <a:gd name="T6" fmla="*/ 0 w 1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0" y="58"/>
                    </a:moveTo>
                    <a:lnTo>
                      <a:pt x="16" y="0"/>
                    </a:lnTo>
                    <a:lnTo>
                      <a:pt x="13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6" name="Line 2844"/>
              <p:cNvSpPr>
                <a:spLocks noChangeShapeType="1"/>
              </p:cNvSpPr>
              <p:nvPr/>
            </p:nvSpPr>
            <p:spPr bwMode="auto">
              <a:xfrm flipH="1">
                <a:off x="4087" y="35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7" name="Freeform 2845"/>
              <p:cNvSpPr>
                <a:spLocks/>
              </p:cNvSpPr>
              <p:nvPr/>
            </p:nvSpPr>
            <p:spPr bwMode="auto">
              <a:xfrm>
                <a:off x="4074" y="3512"/>
                <a:ext cx="13" cy="24"/>
              </a:xfrm>
              <a:custGeom>
                <a:avLst/>
                <a:gdLst>
                  <a:gd name="T0" fmla="*/ 37 w 62"/>
                  <a:gd name="T1" fmla="*/ 123 h 123"/>
                  <a:gd name="T2" fmla="*/ 49 w 62"/>
                  <a:gd name="T3" fmla="*/ 66 h 123"/>
                  <a:gd name="T4" fmla="*/ 62 w 62"/>
                  <a:gd name="T5" fmla="*/ 8 h 123"/>
                  <a:gd name="T6" fmla="*/ 25 w 62"/>
                  <a:gd name="T7" fmla="*/ 0 h 123"/>
                  <a:gd name="T8" fmla="*/ 13 w 62"/>
                  <a:gd name="T9" fmla="*/ 58 h 123"/>
                  <a:gd name="T10" fmla="*/ 0 w 62"/>
                  <a:gd name="T11" fmla="*/ 115 h 123"/>
                  <a:gd name="T12" fmla="*/ 37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7" y="123"/>
                    </a:move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3" y="58"/>
                    </a:lnTo>
                    <a:lnTo>
                      <a:pt x="0" y="115"/>
                    </a:ln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8" name="Freeform 2846"/>
              <p:cNvSpPr>
                <a:spLocks/>
              </p:cNvSpPr>
              <p:nvPr/>
            </p:nvSpPr>
            <p:spPr bwMode="auto">
              <a:xfrm>
                <a:off x="4074" y="3512"/>
                <a:ext cx="13" cy="24"/>
              </a:xfrm>
              <a:custGeom>
                <a:avLst/>
                <a:gdLst>
                  <a:gd name="T0" fmla="*/ 37 w 62"/>
                  <a:gd name="T1" fmla="*/ 123 h 123"/>
                  <a:gd name="T2" fmla="*/ 49 w 62"/>
                  <a:gd name="T3" fmla="*/ 66 h 123"/>
                  <a:gd name="T4" fmla="*/ 62 w 62"/>
                  <a:gd name="T5" fmla="*/ 8 h 123"/>
                  <a:gd name="T6" fmla="*/ 25 w 62"/>
                  <a:gd name="T7" fmla="*/ 0 h 123"/>
                  <a:gd name="T8" fmla="*/ 13 w 62"/>
                  <a:gd name="T9" fmla="*/ 58 h 123"/>
                  <a:gd name="T10" fmla="*/ 0 w 62"/>
                  <a:gd name="T11" fmla="*/ 115 h 123"/>
                  <a:gd name="T12" fmla="*/ 37 w 62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37" y="123"/>
                    </a:moveTo>
                    <a:lnTo>
                      <a:pt x="49" y="66"/>
                    </a:lnTo>
                    <a:lnTo>
                      <a:pt x="62" y="8"/>
                    </a:lnTo>
                    <a:lnTo>
                      <a:pt x="25" y="0"/>
                    </a:lnTo>
                    <a:lnTo>
                      <a:pt x="13" y="58"/>
                    </a:lnTo>
                    <a:lnTo>
                      <a:pt x="0" y="115"/>
                    </a:lnTo>
                    <a:lnTo>
                      <a:pt x="37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9" name="Freeform 2847"/>
              <p:cNvSpPr>
                <a:spLocks/>
              </p:cNvSpPr>
              <p:nvPr/>
            </p:nvSpPr>
            <p:spPr bwMode="auto">
              <a:xfrm>
                <a:off x="4077" y="3512"/>
                <a:ext cx="2" cy="11"/>
              </a:xfrm>
              <a:custGeom>
                <a:avLst/>
                <a:gdLst>
                  <a:gd name="T0" fmla="*/ 0 w 12"/>
                  <a:gd name="T1" fmla="*/ 59 h 59"/>
                  <a:gd name="T2" fmla="*/ 12 w 12"/>
                  <a:gd name="T3" fmla="*/ 1 h 59"/>
                  <a:gd name="T4" fmla="*/ 9 w 12"/>
                  <a:gd name="T5" fmla="*/ 0 h 59"/>
                  <a:gd name="T6" fmla="*/ 0 w 12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9">
                    <a:moveTo>
                      <a:pt x="0" y="59"/>
                    </a:moveTo>
                    <a:lnTo>
                      <a:pt x="12" y="1"/>
                    </a:lnTo>
                    <a:lnTo>
                      <a:pt x="9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0" name="Line 2848"/>
              <p:cNvSpPr>
                <a:spLocks noChangeShapeType="1"/>
              </p:cNvSpPr>
              <p:nvPr/>
            </p:nvSpPr>
            <p:spPr bwMode="auto">
              <a:xfrm flipH="1" flipV="1">
                <a:off x="4079" y="35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1" name="Freeform 2849"/>
              <p:cNvSpPr>
                <a:spLocks/>
              </p:cNvSpPr>
              <p:nvPr/>
            </p:nvSpPr>
            <p:spPr bwMode="auto">
              <a:xfrm>
                <a:off x="4068" y="3510"/>
                <a:ext cx="11" cy="25"/>
              </a:xfrm>
              <a:custGeom>
                <a:avLst/>
                <a:gdLst>
                  <a:gd name="T0" fmla="*/ 36 w 55"/>
                  <a:gd name="T1" fmla="*/ 123 h 123"/>
                  <a:gd name="T2" fmla="*/ 46 w 55"/>
                  <a:gd name="T3" fmla="*/ 65 h 123"/>
                  <a:gd name="T4" fmla="*/ 55 w 55"/>
                  <a:gd name="T5" fmla="*/ 6 h 123"/>
                  <a:gd name="T6" fmla="*/ 18 w 55"/>
                  <a:gd name="T7" fmla="*/ 0 h 123"/>
                  <a:gd name="T8" fmla="*/ 9 w 55"/>
                  <a:gd name="T9" fmla="*/ 59 h 123"/>
                  <a:gd name="T10" fmla="*/ 0 w 55"/>
                  <a:gd name="T11" fmla="*/ 118 h 123"/>
                  <a:gd name="T12" fmla="*/ 36 w 55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36" y="123"/>
                    </a:moveTo>
                    <a:lnTo>
                      <a:pt x="46" y="65"/>
                    </a:lnTo>
                    <a:lnTo>
                      <a:pt x="55" y="6"/>
                    </a:lnTo>
                    <a:lnTo>
                      <a:pt x="18" y="0"/>
                    </a:lnTo>
                    <a:lnTo>
                      <a:pt x="9" y="59"/>
                    </a:lnTo>
                    <a:lnTo>
                      <a:pt x="0" y="118"/>
                    </a:lnTo>
                    <a:lnTo>
                      <a:pt x="36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2" name="Freeform 2850"/>
              <p:cNvSpPr>
                <a:spLocks/>
              </p:cNvSpPr>
              <p:nvPr/>
            </p:nvSpPr>
            <p:spPr bwMode="auto">
              <a:xfrm>
                <a:off x="4068" y="3510"/>
                <a:ext cx="11" cy="25"/>
              </a:xfrm>
              <a:custGeom>
                <a:avLst/>
                <a:gdLst>
                  <a:gd name="T0" fmla="*/ 36 w 55"/>
                  <a:gd name="T1" fmla="*/ 123 h 123"/>
                  <a:gd name="T2" fmla="*/ 46 w 55"/>
                  <a:gd name="T3" fmla="*/ 65 h 123"/>
                  <a:gd name="T4" fmla="*/ 55 w 55"/>
                  <a:gd name="T5" fmla="*/ 6 h 123"/>
                  <a:gd name="T6" fmla="*/ 18 w 55"/>
                  <a:gd name="T7" fmla="*/ 0 h 123"/>
                  <a:gd name="T8" fmla="*/ 9 w 55"/>
                  <a:gd name="T9" fmla="*/ 59 h 123"/>
                  <a:gd name="T10" fmla="*/ 0 w 55"/>
                  <a:gd name="T11" fmla="*/ 118 h 123"/>
                  <a:gd name="T12" fmla="*/ 36 w 55"/>
                  <a:gd name="T1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3">
                    <a:moveTo>
                      <a:pt x="36" y="123"/>
                    </a:moveTo>
                    <a:lnTo>
                      <a:pt x="46" y="65"/>
                    </a:lnTo>
                    <a:lnTo>
                      <a:pt x="55" y="6"/>
                    </a:lnTo>
                    <a:lnTo>
                      <a:pt x="18" y="0"/>
                    </a:lnTo>
                    <a:lnTo>
                      <a:pt x="9" y="59"/>
                    </a:lnTo>
                    <a:lnTo>
                      <a:pt x="0" y="118"/>
                    </a:lnTo>
                    <a:lnTo>
                      <a:pt x="36" y="1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3" name="Freeform 2851"/>
              <p:cNvSpPr>
                <a:spLocks/>
              </p:cNvSpPr>
              <p:nvPr/>
            </p:nvSpPr>
            <p:spPr bwMode="auto">
              <a:xfrm>
                <a:off x="4069" y="3510"/>
                <a:ext cx="2" cy="12"/>
              </a:xfrm>
              <a:custGeom>
                <a:avLst/>
                <a:gdLst>
                  <a:gd name="T0" fmla="*/ 0 w 9"/>
                  <a:gd name="T1" fmla="*/ 59 h 59"/>
                  <a:gd name="T2" fmla="*/ 9 w 9"/>
                  <a:gd name="T3" fmla="*/ 0 h 59"/>
                  <a:gd name="T4" fmla="*/ 7 w 9"/>
                  <a:gd name="T5" fmla="*/ 0 h 59"/>
                  <a:gd name="T6" fmla="*/ 0 w 9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0" y="59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4" name="Line 2852"/>
              <p:cNvSpPr>
                <a:spLocks noChangeShapeType="1"/>
              </p:cNvSpPr>
              <p:nvPr/>
            </p:nvSpPr>
            <p:spPr bwMode="auto">
              <a:xfrm flipH="1">
                <a:off x="4071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5" name="Freeform 2853"/>
              <p:cNvSpPr>
                <a:spLocks/>
              </p:cNvSpPr>
              <p:nvPr/>
            </p:nvSpPr>
            <p:spPr bwMode="auto">
              <a:xfrm>
                <a:off x="4060" y="3510"/>
                <a:ext cx="11" cy="24"/>
              </a:xfrm>
              <a:custGeom>
                <a:avLst/>
                <a:gdLst>
                  <a:gd name="T0" fmla="*/ 38 w 52"/>
                  <a:gd name="T1" fmla="*/ 122 h 122"/>
                  <a:gd name="T2" fmla="*/ 45 w 52"/>
                  <a:gd name="T3" fmla="*/ 63 h 122"/>
                  <a:gd name="T4" fmla="*/ 52 w 52"/>
                  <a:gd name="T5" fmla="*/ 4 h 122"/>
                  <a:gd name="T6" fmla="*/ 14 w 52"/>
                  <a:gd name="T7" fmla="*/ 0 h 122"/>
                  <a:gd name="T8" fmla="*/ 7 w 52"/>
                  <a:gd name="T9" fmla="*/ 58 h 122"/>
                  <a:gd name="T10" fmla="*/ 0 w 52"/>
                  <a:gd name="T11" fmla="*/ 117 h 122"/>
                  <a:gd name="T12" fmla="*/ 38 w 5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38" y="122"/>
                    </a:move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6" name="Freeform 2854"/>
              <p:cNvSpPr>
                <a:spLocks/>
              </p:cNvSpPr>
              <p:nvPr/>
            </p:nvSpPr>
            <p:spPr bwMode="auto">
              <a:xfrm>
                <a:off x="4060" y="3510"/>
                <a:ext cx="11" cy="24"/>
              </a:xfrm>
              <a:custGeom>
                <a:avLst/>
                <a:gdLst>
                  <a:gd name="T0" fmla="*/ 38 w 52"/>
                  <a:gd name="T1" fmla="*/ 122 h 122"/>
                  <a:gd name="T2" fmla="*/ 45 w 52"/>
                  <a:gd name="T3" fmla="*/ 63 h 122"/>
                  <a:gd name="T4" fmla="*/ 52 w 52"/>
                  <a:gd name="T5" fmla="*/ 4 h 122"/>
                  <a:gd name="T6" fmla="*/ 14 w 52"/>
                  <a:gd name="T7" fmla="*/ 0 h 122"/>
                  <a:gd name="T8" fmla="*/ 7 w 52"/>
                  <a:gd name="T9" fmla="*/ 58 h 122"/>
                  <a:gd name="T10" fmla="*/ 0 w 52"/>
                  <a:gd name="T11" fmla="*/ 117 h 122"/>
                  <a:gd name="T12" fmla="*/ 38 w 52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38" y="122"/>
                    </a:move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7" name="Freeform 2855"/>
              <p:cNvSpPr>
                <a:spLocks/>
              </p:cNvSpPr>
              <p:nvPr/>
            </p:nvSpPr>
            <p:spPr bwMode="auto">
              <a:xfrm>
                <a:off x="4062" y="3510"/>
                <a:ext cx="1" cy="11"/>
              </a:xfrm>
              <a:custGeom>
                <a:avLst/>
                <a:gdLst>
                  <a:gd name="T0" fmla="*/ 0 w 7"/>
                  <a:gd name="T1" fmla="*/ 58 h 58"/>
                  <a:gd name="T2" fmla="*/ 7 w 7"/>
                  <a:gd name="T3" fmla="*/ 0 h 58"/>
                  <a:gd name="T4" fmla="*/ 6 w 7"/>
                  <a:gd name="T5" fmla="*/ 0 h 58"/>
                  <a:gd name="T6" fmla="*/ 0 w 7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0" y="58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8" name="Line 2856"/>
              <p:cNvSpPr>
                <a:spLocks noChangeShapeType="1"/>
              </p:cNvSpPr>
              <p:nvPr/>
            </p:nvSpPr>
            <p:spPr bwMode="auto">
              <a:xfrm flipH="1">
                <a:off x="4063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9" name="Freeform 2857"/>
              <p:cNvSpPr>
                <a:spLocks/>
              </p:cNvSpPr>
              <p:nvPr/>
            </p:nvSpPr>
            <p:spPr bwMode="auto">
              <a:xfrm>
                <a:off x="4053" y="3509"/>
                <a:ext cx="10" cy="24"/>
              </a:xfrm>
              <a:custGeom>
                <a:avLst/>
                <a:gdLst>
                  <a:gd name="T0" fmla="*/ 38 w 50"/>
                  <a:gd name="T1" fmla="*/ 121 h 121"/>
                  <a:gd name="T2" fmla="*/ 44 w 50"/>
                  <a:gd name="T3" fmla="*/ 62 h 121"/>
                  <a:gd name="T4" fmla="*/ 50 w 50"/>
                  <a:gd name="T5" fmla="*/ 4 h 121"/>
                  <a:gd name="T6" fmla="*/ 12 w 50"/>
                  <a:gd name="T7" fmla="*/ 0 h 121"/>
                  <a:gd name="T8" fmla="*/ 6 w 50"/>
                  <a:gd name="T9" fmla="*/ 59 h 121"/>
                  <a:gd name="T10" fmla="*/ 0 w 50"/>
                  <a:gd name="T11" fmla="*/ 118 h 121"/>
                  <a:gd name="T12" fmla="*/ 38 w 50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38" y="121"/>
                    </a:moveTo>
                    <a:lnTo>
                      <a:pt x="44" y="62"/>
                    </a:lnTo>
                    <a:lnTo>
                      <a:pt x="50" y="4"/>
                    </a:lnTo>
                    <a:lnTo>
                      <a:pt x="12" y="0"/>
                    </a:lnTo>
                    <a:lnTo>
                      <a:pt x="6" y="59"/>
                    </a:lnTo>
                    <a:lnTo>
                      <a:pt x="0" y="118"/>
                    </a:lnTo>
                    <a:lnTo>
                      <a:pt x="38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0" name="Freeform 2858"/>
              <p:cNvSpPr>
                <a:spLocks/>
              </p:cNvSpPr>
              <p:nvPr/>
            </p:nvSpPr>
            <p:spPr bwMode="auto">
              <a:xfrm>
                <a:off x="4053" y="3509"/>
                <a:ext cx="10" cy="24"/>
              </a:xfrm>
              <a:custGeom>
                <a:avLst/>
                <a:gdLst>
                  <a:gd name="T0" fmla="*/ 38 w 50"/>
                  <a:gd name="T1" fmla="*/ 121 h 121"/>
                  <a:gd name="T2" fmla="*/ 44 w 50"/>
                  <a:gd name="T3" fmla="*/ 62 h 121"/>
                  <a:gd name="T4" fmla="*/ 50 w 50"/>
                  <a:gd name="T5" fmla="*/ 4 h 121"/>
                  <a:gd name="T6" fmla="*/ 12 w 50"/>
                  <a:gd name="T7" fmla="*/ 0 h 121"/>
                  <a:gd name="T8" fmla="*/ 6 w 50"/>
                  <a:gd name="T9" fmla="*/ 59 h 121"/>
                  <a:gd name="T10" fmla="*/ 0 w 50"/>
                  <a:gd name="T11" fmla="*/ 118 h 121"/>
                  <a:gd name="T12" fmla="*/ 38 w 50"/>
                  <a:gd name="T1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38" y="121"/>
                    </a:moveTo>
                    <a:lnTo>
                      <a:pt x="44" y="62"/>
                    </a:lnTo>
                    <a:lnTo>
                      <a:pt x="50" y="4"/>
                    </a:lnTo>
                    <a:lnTo>
                      <a:pt x="12" y="0"/>
                    </a:lnTo>
                    <a:lnTo>
                      <a:pt x="6" y="59"/>
                    </a:lnTo>
                    <a:lnTo>
                      <a:pt x="0" y="118"/>
                    </a:lnTo>
                    <a:lnTo>
                      <a:pt x="38" y="1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1" name="Freeform 2859"/>
              <p:cNvSpPr>
                <a:spLocks/>
              </p:cNvSpPr>
              <p:nvPr/>
            </p:nvSpPr>
            <p:spPr bwMode="auto">
              <a:xfrm>
                <a:off x="4054" y="3509"/>
                <a:ext cx="1" cy="12"/>
              </a:xfrm>
              <a:custGeom>
                <a:avLst/>
                <a:gdLst>
                  <a:gd name="T0" fmla="*/ 0 w 6"/>
                  <a:gd name="T1" fmla="*/ 59 h 59"/>
                  <a:gd name="T2" fmla="*/ 6 w 6"/>
                  <a:gd name="T3" fmla="*/ 0 h 59"/>
                  <a:gd name="T4" fmla="*/ 2 w 6"/>
                  <a:gd name="T5" fmla="*/ 0 h 59"/>
                  <a:gd name="T6" fmla="*/ 0 w 6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0" y="59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2" name="Line 2860"/>
              <p:cNvSpPr>
                <a:spLocks noChangeShapeType="1"/>
              </p:cNvSpPr>
              <p:nvPr/>
            </p:nvSpPr>
            <p:spPr bwMode="auto">
              <a:xfrm flipH="1">
                <a:off x="4055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3" name="Freeform 2861"/>
              <p:cNvSpPr>
                <a:spLocks/>
              </p:cNvSpPr>
              <p:nvPr/>
            </p:nvSpPr>
            <p:spPr bwMode="auto">
              <a:xfrm>
                <a:off x="4046" y="3509"/>
                <a:ext cx="9" cy="23"/>
              </a:xfrm>
              <a:custGeom>
                <a:avLst/>
                <a:gdLst>
                  <a:gd name="T0" fmla="*/ 38 w 42"/>
                  <a:gd name="T1" fmla="*/ 119 h 119"/>
                  <a:gd name="T2" fmla="*/ 40 w 42"/>
                  <a:gd name="T3" fmla="*/ 60 h 119"/>
                  <a:gd name="T4" fmla="*/ 42 w 42"/>
                  <a:gd name="T5" fmla="*/ 1 h 119"/>
                  <a:gd name="T6" fmla="*/ 4 w 42"/>
                  <a:gd name="T7" fmla="*/ 0 h 119"/>
                  <a:gd name="T8" fmla="*/ 2 w 42"/>
                  <a:gd name="T9" fmla="*/ 59 h 119"/>
                  <a:gd name="T10" fmla="*/ 0 w 42"/>
                  <a:gd name="T11" fmla="*/ 117 h 119"/>
                  <a:gd name="T12" fmla="*/ 38 w 4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38" y="119"/>
                    </a:move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lnTo>
                      <a:pt x="2" y="59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4" name="Freeform 2862"/>
              <p:cNvSpPr>
                <a:spLocks/>
              </p:cNvSpPr>
              <p:nvPr/>
            </p:nvSpPr>
            <p:spPr bwMode="auto">
              <a:xfrm>
                <a:off x="4046" y="3509"/>
                <a:ext cx="9" cy="23"/>
              </a:xfrm>
              <a:custGeom>
                <a:avLst/>
                <a:gdLst>
                  <a:gd name="T0" fmla="*/ 38 w 42"/>
                  <a:gd name="T1" fmla="*/ 119 h 119"/>
                  <a:gd name="T2" fmla="*/ 40 w 42"/>
                  <a:gd name="T3" fmla="*/ 60 h 119"/>
                  <a:gd name="T4" fmla="*/ 42 w 42"/>
                  <a:gd name="T5" fmla="*/ 1 h 119"/>
                  <a:gd name="T6" fmla="*/ 4 w 42"/>
                  <a:gd name="T7" fmla="*/ 0 h 119"/>
                  <a:gd name="T8" fmla="*/ 2 w 42"/>
                  <a:gd name="T9" fmla="*/ 59 h 119"/>
                  <a:gd name="T10" fmla="*/ 0 w 42"/>
                  <a:gd name="T11" fmla="*/ 117 h 119"/>
                  <a:gd name="T12" fmla="*/ 38 w 4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9">
                    <a:moveTo>
                      <a:pt x="38" y="119"/>
                    </a:moveTo>
                    <a:lnTo>
                      <a:pt x="40" y="60"/>
                    </a:lnTo>
                    <a:lnTo>
                      <a:pt x="42" y="1"/>
                    </a:lnTo>
                    <a:lnTo>
                      <a:pt x="4" y="0"/>
                    </a:lnTo>
                    <a:lnTo>
                      <a:pt x="2" y="59"/>
                    </a:lnTo>
                    <a:lnTo>
                      <a:pt x="0" y="117"/>
                    </a:lnTo>
                    <a:lnTo>
                      <a:pt x="38" y="1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5" name="Freeform 2863"/>
              <p:cNvSpPr>
                <a:spLocks/>
              </p:cNvSpPr>
              <p:nvPr/>
            </p:nvSpPr>
            <p:spPr bwMode="auto">
              <a:xfrm>
                <a:off x="4046" y="3509"/>
                <a:ext cx="1" cy="11"/>
              </a:xfrm>
              <a:custGeom>
                <a:avLst/>
                <a:gdLst>
                  <a:gd name="T0" fmla="*/ 2 w 4"/>
                  <a:gd name="T1" fmla="*/ 59 h 59"/>
                  <a:gd name="T2" fmla="*/ 4 w 4"/>
                  <a:gd name="T3" fmla="*/ 0 h 59"/>
                  <a:gd name="T4" fmla="*/ 0 w 4"/>
                  <a:gd name="T5" fmla="*/ 0 h 59"/>
                  <a:gd name="T6" fmla="*/ 2 w 4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2" y="59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6" name="Line 2864"/>
              <p:cNvSpPr>
                <a:spLocks noChangeShapeType="1"/>
              </p:cNvSpPr>
              <p:nvPr/>
            </p:nvSpPr>
            <p:spPr bwMode="auto">
              <a:xfrm flipH="1">
                <a:off x="4046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7" name="Freeform 2865"/>
              <p:cNvSpPr>
                <a:spLocks/>
              </p:cNvSpPr>
              <p:nvPr/>
            </p:nvSpPr>
            <p:spPr bwMode="auto">
              <a:xfrm>
                <a:off x="4039" y="3509"/>
                <a:ext cx="8" cy="23"/>
              </a:xfrm>
              <a:custGeom>
                <a:avLst/>
                <a:gdLst>
                  <a:gd name="T0" fmla="*/ 41 w 41"/>
                  <a:gd name="T1" fmla="*/ 117 h 119"/>
                  <a:gd name="T2" fmla="*/ 39 w 41"/>
                  <a:gd name="T3" fmla="*/ 59 h 119"/>
                  <a:gd name="T4" fmla="*/ 37 w 41"/>
                  <a:gd name="T5" fmla="*/ 0 h 119"/>
                  <a:gd name="T6" fmla="*/ 0 w 41"/>
                  <a:gd name="T7" fmla="*/ 1 h 119"/>
                  <a:gd name="T8" fmla="*/ 2 w 41"/>
                  <a:gd name="T9" fmla="*/ 60 h 119"/>
                  <a:gd name="T10" fmla="*/ 4 w 41"/>
                  <a:gd name="T11" fmla="*/ 119 h 119"/>
                  <a:gd name="T12" fmla="*/ 41 w 41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9">
                    <a:moveTo>
                      <a:pt x="41" y="117"/>
                    </a:moveTo>
                    <a:lnTo>
                      <a:pt x="39" y="59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9"/>
                    </a:lnTo>
                    <a:lnTo>
                      <a:pt x="41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8" name="Freeform 2866"/>
              <p:cNvSpPr>
                <a:spLocks/>
              </p:cNvSpPr>
              <p:nvPr/>
            </p:nvSpPr>
            <p:spPr bwMode="auto">
              <a:xfrm>
                <a:off x="4039" y="3509"/>
                <a:ext cx="8" cy="23"/>
              </a:xfrm>
              <a:custGeom>
                <a:avLst/>
                <a:gdLst>
                  <a:gd name="T0" fmla="*/ 41 w 41"/>
                  <a:gd name="T1" fmla="*/ 117 h 119"/>
                  <a:gd name="T2" fmla="*/ 39 w 41"/>
                  <a:gd name="T3" fmla="*/ 59 h 119"/>
                  <a:gd name="T4" fmla="*/ 37 w 41"/>
                  <a:gd name="T5" fmla="*/ 0 h 119"/>
                  <a:gd name="T6" fmla="*/ 0 w 41"/>
                  <a:gd name="T7" fmla="*/ 1 h 119"/>
                  <a:gd name="T8" fmla="*/ 2 w 41"/>
                  <a:gd name="T9" fmla="*/ 60 h 119"/>
                  <a:gd name="T10" fmla="*/ 4 w 41"/>
                  <a:gd name="T11" fmla="*/ 119 h 119"/>
                  <a:gd name="T12" fmla="*/ 41 w 41"/>
                  <a:gd name="T13" fmla="*/ 11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9">
                    <a:moveTo>
                      <a:pt x="41" y="117"/>
                    </a:moveTo>
                    <a:lnTo>
                      <a:pt x="39" y="59"/>
                    </a:lnTo>
                    <a:lnTo>
                      <a:pt x="37" y="0"/>
                    </a:lnTo>
                    <a:lnTo>
                      <a:pt x="0" y="1"/>
                    </a:lnTo>
                    <a:lnTo>
                      <a:pt x="2" y="60"/>
                    </a:lnTo>
                    <a:lnTo>
                      <a:pt x="4" y="119"/>
                    </a:lnTo>
                    <a:lnTo>
                      <a:pt x="41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9" name="Freeform 2867"/>
              <p:cNvSpPr>
                <a:spLocks/>
              </p:cNvSpPr>
              <p:nvPr/>
            </p:nvSpPr>
            <p:spPr bwMode="auto">
              <a:xfrm>
                <a:off x="4038" y="3509"/>
                <a:ext cx="1" cy="12"/>
              </a:xfrm>
              <a:custGeom>
                <a:avLst/>
                <a:gdLst>
                  <a:gd name="T0" fmla="*/ 6 w 6"/>
                  <a:gd name="T1" fmla="*/ 59 h 59"/>
                  <a:gd name="T2" fmla="*/ 4 w 6"/>
                  <a:gd name="T3" fmla="*/ 0 h 59"/>
                  <a:gd name="T4" fmla="*/ 0 w 6"/>
                  <a:gd name="T5" fmla="*/ 0 h 59"/>
                  <a:gd name="T6" fmla="*/ 6 w 6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9">
                    <a:moveTo>
                      <a:pt x="6" y="59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6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0" name="Line 2868"/>
              <p:cNvSpPr>
                <a:spLocks noChangeShapeType="1"/>
              </p:cNvSpPr>
              <p:nvPr/>
            </p:nvSpPr>
            <p:spPr bwMode="auto">
              <a:xfrm flipH="1">
                <a:off x="4038" y="35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1" name="Freeform 2869"/>
              <p:cNvSpPr>
                <a:spLocks/>
              </p:cNvSpPr>
              <p:nvPr/>
            </p:nvSpPr>
            <p:spPr bwMode="auto">
              <a:xfrm>
                <a:off x="4030" y="3509"/>
                <a:ext cx="10" cy="24"/>
              </a:xfrm>
              <a:custGeom>
                <a:avLst/>
                <a:gdLst>
                  <a:gd name="T0" fmla="*/ 50 w 50"/>
                  <a:gd name="T1" fmla="*/ 118 h 121"/>
                  <a:gd name="T2" fmla="*/ 44 w 50"/>
                  <a:gd name="T3" fmla="*/ 59 h 121"/>
                  <a:gd name="T4" fmla="*/ 38 w 50"/>
                  <a:gd name="T5" fmla="*/ 0 h 121"/>
                  <a:gd name="T6" fmla="*/ 0 w 50"/>
                  <a:gd name="T7" fmla="*/ 4 h 121"/>
                  <a:gd name="T8" fmla="*/ 6 w 50"/>
                  <a:gd name="T9" fmla="*/ 62 h 121"/>
                  <a:gd name="T10" fmla="*/ 12 w 50"/>
                  <a:gd name="T11" fmla="*/ 121 h 121"/>
                  <a:gd name="T12" fmla="*/ 50 w 50"/>
                  <a:gd name="T13" fmla="*/ 1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8"/>
                    </a:moveTo>
                    <a:lnTo>
                      <a:pt x="44" y="59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6" y="62"/>
                    </a:lnTo>
                    <a:lnTo>
                      <a:pt x="12" y="121"/>
                    </a:lnTo>
                    <a:lnTo>
                      <a:pt x="50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2" name="Freeform 2870"/>
              <p:cNvSpPr>
                <a:spLocks/>
              </p:cNvSpPr>
              <p:nvPr/>
            </p:nvSpPr>
            <p:spPr bwMode="auto">
              <a:xfrm>
                <a:off x="4030" y="3509"/>
                <a:ext cx="10" cy="24"/>
              </a:xfrm>
              <a:custGeom>
                <a:avLst/>
                <a:gdLst>
                  <a:gd name="T0" fmla="*/ 50 w 50"/>
                  <a:gd name="T1" fmla="*/ 118 h 121"/>
                  <a:gd name="T2" fmla="*/ 44 w 50"/>
                  <a:gd name="T3" fmla="*/ 59 h 121"/>
                  <a:gd name="T4" fmla="*/ 38 w 50"/>
                  <a:gd name="T5" fmla="*/ 0 h 121"/>
                  <a:gd name="T6" fmla="*/ 0 w 50"/>
                  <a:gd name="T7" fmla="*/ 4 h 121"/>
                  <a:gd name="T8" fmla="*/ 6 w 50"/>
                  <a:gd name="T9" fmla="*/ 62 h 121"/>
                  <a:gd name="T10" fmla="*/ 12 w 50"/>
                  <a:gd name="T11" fmla="*/ 121 h 121"/>
                  <a:gd name="T12" fmla="*/ 50 w 50"/>
                  <a:gd name="T13" fmla="*/ 1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21">
                    <a:moveTo>
                      <a:pt x="50" y="118"/>
                    </a:moveTo>
                    <a:lnTo>
                      <a:pt x="44" y="59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6" y="62"/>
                    </a:lnTo>
                    <a:lnTo>
                      <a:pt x="12" y="121"/>
                    </a:lnTo>
                    <a:lnTo>
                      <a:pt x="50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3" name="Freeform 2871"/>
              <p:cNvSpPr>
                <a:spLocks/>
              </p:cNvSpPr>
              <p:nvPr/>
            </p:nvSpPr>
            <p:spPr bwMode="auto">
              <a:xfrm>
                <a:off x="4030" y="3510"/>
                <a:ext cx="2" cy="11"/>
              </a:xfrm>
              <a:custGeom>
                <a:avLst/>
                <a:gdLst>
                  <a:gd name="T0" fmla="*/ 7 w 7"/>
                  <a:gd name="T1" fmla="*/ 58 h 58"/>
                  <a:gd name="T2" fmla="*/ 1 w 7"/>
                  <a:gd name="T3" fmla="*/ 0 h 58"/>
                  <a:gd name="T4" fmla="*/ 0 w 7"/>
                  <a:gd name="T5" fmla="*/ 0 h 58"/>
                  <a:gd name="T6" fmla="*/ 7 w 7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7" y="58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7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4" name="Line 2872"/>
              <p:cNvSpPr>
                <a:spLocks noChangeShapeType="1"/>
              </p:cNvSpPr>
              <p:nvPr/>
            </p:nvSpPr>
            <p:spPr bwMode="auto">
              <a:xfrm flipH="1">
                <a:off x="4030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5" name="Freeform 2873"/>
              <p:cNvSpPr>
                <a:spLocks/>
              </p:cNvSpPr>
              <p:nvPr/>
            </p:nvSpPr>
            <p:spPr bwMode="auto">
              <a:xfrm>
                <a:off x="4023" y="3510"/>
                <a:ext cx="10" cy="24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8 h 122"/>
                  <a:gd name="T4" fmla="*/ 38 w 52"/>
                  <a:gd name="T5" fmla="*/ 0 h 122"/>
                  <a:gd name="T6" fmla="*/ 0 w 52"/>
                  <a:gd name="T7" fmla="*/ 4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6" name="Freeform 2874"/>
              <p:cNvSpPr>
                <a:spLocks/>
              </p:cNvSpPr>
              <p:nvPr/>
            </p:nvSpPr>
            <p:spPr bwMode="auto">
              <a:xfrm>
                <a:off x="4023" y="3510"/>
                <a:ext cx="10" cy="24"/>
              </a:xfrm>
              <a:custGeom>
                <a:avLst/>
                <a:gdLst>
                  <a:gd name="T0" fmla="*/ 52 w 52"/>
                  <a:gd name="T1" fmla="*/ 117 h 122"/>
                  <a:gd name="T2" fmla="*/ 45 w 52"/>
                  <a:gd name="T3" fmla="*/ 58 h 122"/>
                  <a:gd name="T4" fmla="*/ 38 w 52"/>
                  <a:gd name="T5" fmla="*/ 0 h 122"/>
                  <a:gd name="T6" fmla="*/ 0 w 52"/>
                  <a:gd name="T7" fmla="*/ 4 h 122"/>
                  <a:gd name="T8" fmla="*/ 7 w 52"/>
                  <a:gd name="T9" fmla="*/ 63 h 122"/>
                  <a:gd name="T10" fmla="*/ 14 w 52"/>
                  <a:gd name="T11" fmla="*/ 122 h 122"/>
                  <a:gd name="T12" fmla="*/ 52 w 52"/>
                  <a:gd name="T13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52" y="117"/>
                    </a:move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7" name="Freeform 2875"/>
              <p:cNvSpPr>
                <a:spLocks/>
              </p:cNvSpPr>
              <p:nvPr/>
            </p:nvSpPr>
            <p:spPr bwMode="auto">
              <a:xfrm>
                <a:off x="4022" y="3510"/>
                <a:ext cx="2" cy="12"/>
              </a:xfrm>
              <a:custGeom>
                <a:avLst/>
                <a:gdLst>
                  <a:gd name="T0" fmla="*/ 9 w 9"/>
                  <a:gd name="T1" fmla="*/ 59 h 59"/>
                  <a:gd name="T2" fmla="*/ 2 w 9"/>
                  <a:gd name="T3" fmla="*/ 0 h 59"/>
                  <a:gd name="T4" fmla="*/ 0 w 9"/>
                  <a:gd name="T5" fmla="*/ 0 h 59"/>
                  <a:gd name="T6" fmla="*/ 9 w 9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9" y="59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8" name="Line 2876"/>
              <p:cNvSpPr>
                <a:spLocks noChangeShapeType="1"/>
              </p:cNvSpPr>
              <p:nvPr/>
            </p:nvSpPr>
            <p:spPr bwMode="auto">
              <a:xfrm flipH="1">
                <a:off x="4022" y="35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9" name="Freeform 2877"/>
              <p:cNvSpPr>
                <a:spLocks/>
              </p:cNvSpPr>
              <p:nvPr/>
            </p:nvSpPr>
            <p:spPr bwMode="auto">
              <a:xfrm>
                <a:off x="4015" y="3510"/>
                <a:ext cx="11" cy="25"/>
              </a:xfrm>
              <a:custGeom>
                <a:avLst/>
                <a:gdLst>
                  <a:gd name="T0" fmla="*/ 56 w 56"/>
                  <a:gd name="T1" fmla="*/ 118 h 123"/>
                  <a:gd name="T2" fmla="*/ 46 w 56"/>
                  <a:gd name="T3" fmla="*/ 59 h 123"/>
                  <a:gd name="T4" fmla="*/ 37 w 56"/>
                  <a:gd name="T5" fmla="*/ 0 h 123"/>
                  <a:gd name="T6" fmla="*/ 0 w 56"/>
                  <a:gd name="T7" fmla="*/ 6 h 123"/>
                  <a:gd name="T8" fmla="*/ 10 w 56"/>
                  <a:gd name="T9" fmla="*/ 65 h 123"/>
                  <a:gd name="T10" fmla="*/ 19 w 56"/>
                  <a:gd name="T11" fmla="*/ 123 h 123"/>
                  <a:gd name="T12" fmla="*/ 56 w 56"/>
                  <a:gd name="T13" fmla="*/ 1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3">
                    <a:moveTo>
                      <a:pt x="56" y="118"/>
                    </a:move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10" y="65"/>
                    </a:lnTo>
                    <a:lnTo>
                      <a:pt x="19" y="123"/>
                    </a:lnTo>
                    <a:lnTo>
                      <a:pt x="56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0" name="Freeform 2878"/>
              <p:cNvSpPr>
                <a:spLocks/>
              </p:cNvSpPr>
              <p:nvPr/>
            </p:nvSpPr>
            <p:spPr bwMode="auto">
              <a:xfrm>
                <a:off x="4015" y="3510"/>
                <a:ext cx="11" cy="25"/>
              </a:xfrm>
              <a:custGeom>
                <a:avLst/>
                <a:gdLst>
                  <a:gd name="T0" fmla="*/ 56 w 56"/>
                  <a:gd name="T1" fmla="*/ 118 h 123"/>
                  <a:gd name="T2" fmla="*/ 46 w 56"/>
                  <a:gd name="T3" fmla="*/ 59 h 123"/>
                  <a:gd name="T4" fmla="*/ 37 w 56"/>
                  <a:gd name="T5" fmla="*/ 0 h 123"/>
                  <a:gd name="T6" fmla="*/ 0 w 56"/>
                  <a:gd name="T7" fmla="*/ 6 h 123"/>
                  <a:gd name="T8" fmla="*/ 10 w 56"/>
                  <a:gd name="T9" fmla="*/ 65 h 123"/>
                  <a:gd name="T10" fmla="*/ 19 w 56"/>
                  <a:gd name="T11" fmla="*/ 123 h 123"/>
                  <a:gd name="T12" fmla="*/ 56 w 56"/>
                  <a:gd name="T13" fmla="*/ 1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3">
                    <a:moveTo>
                      <a:pt x="56" y="118"/>
                    </a:moveTo>
                    <a:lnTo>
                      <a:pt x="46" y="59"/>
                    </a:lnTo>
                    <a:lnTo>
                      <a:pt x="37" y="0"/>
                    </a:lnTo>
                    <a:lnTo>
                      <a:pt x="0" y="6"/>
                    </a:lnTo>
                    <a:lnTo>
                      <a:pt x="10" y="65"/>
                    </a:lnTo>
                    <a:lnTo>
                      <a:pt x="19" y="123"/>
                    </a:lnTo>
                    <a:lnTo>
                      <a:pt x="56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1" name="Freeform 2879"/>
              <p:cNvSpPr>
                <a:spLocks/>
              </p:cNvSpPr>
              <p:nvPr/>
            </p:nvSpPr>
            <p:spPr bwMode="auto">
              <a:xfrm>
                <a:off x="4014" y="3512"/>
                <a:ext cx="3" cy="11"/>
              </a:xfrm>
              <a:custGeom>
                <a:avLst/>
                <a:gdLst>
                  <a:gd name="T0" fmla="*/ 13 w 13"/>
                  <a:gd name="T1" fmla="*/ 59 h 59"/>
                  <a:gd name="T2" fmla="*/ 3 w 13"/>
                  <a:gd name="T3" fmla="*/ 0 h 59"/>
                  <a:gd name="T4" fmla="*/ 0 w 13"/>
                  <a:gd name="T5" fmla="*/ 1 h 59"/>
                  <a:gd name="T6" fmla="*/ 13 w 13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13" y="59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2" name="Line 2880"/>
              <p:cNvSpPr>
                <a:spLocks noChangeShapeType="1"/>
              </p:cNvSpPr>
              <p:nvPr/>
            </p:nvSpPr>
            <p:spPr bwMode="auto">
              <a:xfrm flipH="1">
                <a:off x="4014" y="35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3" name="Freeform 2881"/>
              <p:cNvSpPr>
                <a:spLocks/>
              </p:cNvSpPr>
              <p:nvPr/>
            </p:nvSpPr>
            <p:spPr bwMode="auto">
              <a:xfrm>
                <a:off x="4007" y="3512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50 w 62"/>
                  <a:gd name="T3" fmla="*/ 58 h 123"/>
                  <a:gd name="T4" fmla="*/ 37 w 62"/>
                  <a:gd name="T5" fmla="*/ 0 h 123"/>
                  <a:gd name="T6" fmla="*/ 0 w 62"/>
                  <a:gd name="T7" fmla="*/ 8 h 123"/>
                  <a:gd name="T8" fmla="*/ 13 w 62"/>
                  <a:gd name="T9" fmla="*/ 66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50" y="58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3" y="66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" name="Freeform 2882"/>
              <p:cNvSpPr>
                <a:spLocks/>
              </p:cNvSpPr>
              <p:nvPr/>
            </p:nvSpPr>
            <p:spPr bwMode="auto">
              <a:xfrm>
                <a:off x="4007" y="3512"/>
                <a:ext cx="12" cy="24"/>
              </a:xfrm>
              <a:custGeom>
                <a:avLst/>
                <a:gdLst>
                  <a:gd name="T0" fmla="*/ 62 w 62"/>
                  <a:gd name="T1" fmla="*/ 115 h 123"/>
                  <a:gd name="T2" fmla="*/ 50 w 62"/>
                  <a:gd name="T3" fmla="*/ 58 h 123"/>
                  <a:gd name="T4" fmla="*/ 37 w 62"/>
                  <a:gd name="T5" fmla="*/ 0 h 123"/>
                  <a:gd name="T6" fmla="*/ 0 w 62"/>
                  <a:gd name="T7" fmla="*/ 8 h 123"/>
                  <a:gd name="T8" fmla="*/ 13 w 62"/>
                  <a:gd name="T9" fmla="*/ 66 h 123"/>
                  <a:gd name="T10" fmla="*/ 25 w 62"/>
                  <a:gd name="T11" fmla="*/ 123 h 123"/>
                  <a:gd name="T12" fmla="*/ 62 w 62"/>
                  <a:gd name="T13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62" y="115"/>
                    </a:moveTo>
                    <a:lnTo>
                      <a:pt x="50" y="58"/>
                    </a:lnTo>
                    <a:lnTo>
                      <a:pt x="37" y="0"/>
                    </a:lnTo>
                    <a:lnTo>
                      <a:pt x="0" y="8"/>
                    </a:lnTo>
                    <a:lnTo>
                      <a:pt x="13" y="66"/>
                    </a:lnTo>
                    <a:lnTo>
                      <a:pt x="25" y="123"/>
                    </a:lnTo>
                    <a:lnTo>
                      <a:pt x="62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5" name="Freeform 2883"/>
              <p:cNvSpPr>
                <a:spLocks/>
              </p:cNvSpPr>
              <p:nvPr/>
            </p:nvSpPr>
            <p:spPr bwMode="auto">
              <a:xfrm>
                <a:off x="4006" y="3513"/>
                <a:ext cx="3" cy="12"/>
              </a:xfrm>
              <a:custGeom>
                <a:avLst/>
                <a:gdLst>
                  <a:gd name="T0" fmla="*/ 16 w 16"/>
                  <a:gd name="T1" fmla="*/ 58 h 58"/>
                  <a:gd name="T2" fmla="*/ 3 w 16"/>
                  <a:gd name="T3" fmla="*/ 0 h 58"/>
                  <a:gd name="T4" fmla="*/ 0 w 16"/>
                  <a:gd name="T5" fmla="*/ 0 h 58"/>
                  <a:gd name="T6" fmla="*/ 16 w 16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8">
                    <a:moveTo>
                      <a:pt x="16" y="58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6" name="Line 2884"/>
              <p:cNvSpPr>
                <a:spLocks noChangeShapeType="1"/>
              </p:cNvSpPr>
              <p:nvPr/>
            </p:nvSpPr>
            <p:spPr bwMode="auto">
              <a:xfrm flipH="1">
                <a:off x="4006" y="35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7" name="Freeform 2885"/>
              <p:cNvSpPr>
                <a:spLocks/>
              </p:cNvSpPr>
              <p:nvPr/>
            </p:nvSpPr>
            <p:spPr bwMode="auto">
              <a:xfrm>
                <a:off x="3999" y="3513"/>
                <a:ext cx="14" cy="26"/>
              </a:xfrm>
              <a:custGeom>
                <a:avLst/>
                <a:gdLst>
                  <a:gd name="T0" fmla="*/ 69 w 69"/>
                  <a:gd name="T1" fmla="*/ 115 h 126"/>
                  <a:gd name="T2" fmla="*/ 53 w 69"/>
                  <a:gd name="T3" fmla="*/ 58 h 126"/>
                  <a:gd name="T4" fmla="*/ 37 w 69"/>
                  <a:gd name="T5" fmla="*/ 0 h 126"/>
                  <a:gd name="T6" fmla="*/ 0 w 69"/>
                  <a:gd name="T7" fmla="*/ 11 h 126"/>
                  <a:gd name="T8" fmla="*/ 16 w 69"/>
                  <a:gd name="T9" fmla="*/ 68 h 126"/>
                  <a:gd name="T10" fmla="*/ 32 w 69"/>
                  <a:gd name="T11" fmla="*/ 126 h 126"/>
                  <a:gd name="T12" fmla="*/ 69 w 69"/>
                  <a:gd name="T13" fmla="*/ 11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69" y="115"/>
                    </a:move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8" name="Freeform 2886"/>
              <p:cNvSpPr>
                <a:spLocks/>
              </p:cNvSpPr>
              <p:nvPr/>
            </p:nvSpPr>
            <p:spPr bwMode="auto">
              <a:xfrm>
                <a:off x="3999" y="3513"/>
                <a:ext cx="14" cy="26"/>
              </a:xfrm>
              <a:custGeom>
                <a:avLst/>
                <a:gdLst>
                  <a:gd name="T0" fmla="*/ 69 w 69"/>
                  <a:gd name="T1" fmla="*/ 115 h 126"/>
                  <a:gd name="T2" fmla="*/ 53 w 69"/>
                  <a:gd name="T3" fmla="*/ 58 h 126"/>
                  <a:gd name="T4" fmla="*/ 37 w 69"/>
                  <a:gd name="T5" fmla="*/ 0 h 126"/>
                  <a:gd name="T6" fmla="*/ 0 w 69"/>
                  <a:gd name="T7" fmla="*/ 11 h 126"/>
                  <a:gd name="T8" fmla="*/ 16 w 69"/>
                  <a:gd name="T9" fmla="*/ 68 h 126"/>
                  <a:gd name="T10" fmla="*/ 32 w 69"/>
                  <a:gd name="T11" fmla="*/ 126 h 126"/>
                  <a:gd name="T12" fmla="*/ 69 w 69"/>
                  <a:gd name="T13" fmla="*/ 11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6">
                    <a:moveTo>
                      <a:pt x="69" y="115"/>
                    </a:moveTo>
                    <a:lnTo>
                      <a:pt x="53" y="58"/>
                    </a:lnTo>
                    <a:lnTo>
                      <a:pt x="37" y="0"/>
                    </a:lnTo>
                    <a:lnTo>
                      <a:pt x="0" y="11"/>
                    </a:lnTo>
                    <a:lnTo>
                      <a:pt x="16" y="68"/>
                    </a:lnTo>
                    <a:lnTo>
                      <a:pt x="32" y="126"/>
                    </a:lnTo>
                    <a:lnTo>
                      <a:pt x="69" y="1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9" name="Freeform 2887"/>
              <p:cNvSpPr>
                <a:spLocks/>
              </p:cNvSpPr>
              <p:nvPr/>
            </p:nvSpPr>
            <p:spPr bwMode="auto">
              <a:xfrm>
                <a:off x="3998" y="3516"/>
                <a:ext cx="4" cy="11"/>
              </a:xfrm>
              <a:custGeom>
                <a:avLst/>
                <a:gdLst>
                  <a:gd name="T0" fmla="*/ 20 w 20"/>
                  <a:gd name="T1" fmla="*/ 57 h 57"/>
                  <a:gd name="T2" fmla="*/ 4 w 20"/>
                  <a:gd name="T3" fmla="*/ 0 h 57"/>
                  <a:gd name="T4" fmla="*/ 0 w 20"/>
                  <a:gd name="T5" fmla="*/ 1 h 57"/>
                  <a:gd name="T6" fmla="*/ 20 w 20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7">
                    <a:moveTo>
                      <a:pt x="20" y="57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0" name="Line 2888"/>
              <p:cNvSpPr>
                <a:spLocks noChangeShapeType="1"/>
              </p:cNvSpPr>
              <p:nvPr/>
            </p:nvSpPr>
            <p:spPr bwMode="auto">
              <a:xfrm flipH="1">
                <a:off x="3998" y="35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1" name="Freeform 2889"/>
              <p:cNvSpPr>
                <a:spLocks/>
              </p:cNvSpPr>
              <p:nvPr/>
            </p:nvSpPr>
            <p:spPr bwMode="auto">
              <a:xfrm>
                <a:off x="3991" y="3516"/>
                <a:ext cx="15" cy="25"/>
              </a:xfrm>
              <a:custGeom>
                <a:avLst/>
                <a:gdLst>
                  <a:gd name="T0" fmla="*/ 74 w 74"/>
                  <a:gd name="T1" fmla="*/ 112 h 125"/>
                  <a:gd name="T2" fmla="*/ 55 w 74"/>
                  <a:gd name="T3" fmla="*/ 56 h 125"/>
                  <a:gd name="T4" fmla="*/ 35 w 74"/>
                  <a:gd name="T5" fmla="*/ 0 h 125"/>
                  <a:gd name="T6" fmla="*/ 0 w 74"/>
                  <a:gd name="T7" fmla="*/ 12 h 125"/>
                  <a:gd name="T8" fmla="*/ 19 w 74"/>
                  <a:gd name="T9" fmla="*/ 69 h 125"/>
                  <a:gd name="T10" fmla="*/ 39 w 74"/>
                  <a:gd name="T11" fmla="*/ 125 h 125"/>
                  <a:gd name="T12" fmla="*/ 74 w 74"/>
                  <a:gd name="T13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74" y="112"/>
                    </a:moveTo>
                    <a:lnTo>
                      <a:pt x="55" y="56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19" y="69"/>
                    </a:lnTo>
                    <a:lnTo>
                      <a:pt x="39" y="125"/>
                    </a:lnTo>
                    <a:lnTo>
                      <a:pt x="74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2" name="Freeform 2890"/>
              <p:cNvSpPr>
                <a:spLocks/>
              </p:cNvSpPr>
              <p:nvPr/>
            </p:nvSpPr>
            <p:spPr bwMode="auto">
              <a:xfrm>
                <a:off x="3991" y="3516"/>
                <a:ext cx="15" cy="25"/>
              </a:xfrm>
              <a:custGeom>
                <a:avLst/>
                <a:gdLst>
                  <a:gd name="T0" fmla="*/ 74 w 74"/>
                  <a:gd name="T1" fmla="*/ 112 h 125"/>
                  <a:gd name="T2" fmla="*/ 55 w 74"/>
                  <a:gd name="T3" fmla="*/ 56 h 125"/>
                  <a:gd name="T4" fmla="*/ 35 w 74"/>
                  <a:gd name="T5" fmla="*/ 0 h 125"/>
                  <a:gd name="T6" fmla="*/ 0 w 74"/>
                  <a:gd name="T7" fmla="*/ 12 h 125"/>
                  <a:gd name="T8" fmla="*/ 19 w 74"/>
                  <a:gd name="T9" fmla="*/ 69 h 125"/>
                  <a:gd name="T10" fmla="*/ 39 w 74"/>
                  <a:gd name="T11" fmla="*/ 125 h 125"/>
                  <a:gd name="T12" fmla="*/ 74 w 74"/>
                  <a:gd name="T13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25">
                    <a:moveTo>
                      <a:pt x="74" y="112"/>
                    </a:moveTo>
                    <a:lnTo>
                      <a:pt x="55" y="56"/>
                    </a:lnTo>
                    <a:lnTo>
                      <a:pt x="35" y="0"/>
                    </a:lnTo>
                    <a:lnTo>
                      <a:pt x="0" y="12"/>
                    </a:lnTo>
                    <a:lnTo>
                      <a:pt x="19" y="69"/>
                    </a:lnTo>
                    <a:lnTo>
                      <a:pt x="39" y="125"/>
                    </a:lnTo>
                    <a:lnTo>
                      <a:pt x="74" y="1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3" name="Freeform 2891"/>
              <p:cNvSpPr>
                <a:spLocks/>
              </p:cNvSpPr>
              <p:nvPr/>
            </p:nvSpPr>
            <p:spPr bwMode="auto">
              <a:xfrm>
                <a:off x="3984" y="3518"/>
                <a:ext cx="15" cy="25"/>
              </a:xfrm>
              <a:custGeom>
                <a:avLst/>
                <a:gdLst>
                  <a:gd name="T0" fmla="*/ 75 w 75"/>
                  <a:gd name="T1" fmla="*/ 113 h 126"/>
                  <a:gd name="T2" fmla="*/ 55 w 75"/>
                  <a:gd name="T3" fmla="*/ 57 h 126"/>
                  <a:gd name="T4" fmla="*/ 36 w 75"/>
                  <a:gd name="T5" fmla="*/ 0 h 126"/>
                  <a:gd name="T6" fmla="*/ 0 w 75"/>
                  <a:gd name="T7" fmla="*/ 13 h 126"/>
                  <a:gd name="T8" fmla="*/ 20 w 75"/>
                  <a:gd name="T9" fmla="*/ 69 h 126"/>
                  <a:gd name="T10" fmla="*/ 39 w 75"/>
                  <a:gd name="T11" fmla="*/ 126 h 126"/>
                  <a:gd name="T12" fmla="*/ 75 w 75"/>
                  <a:gd name="T13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75" y="113"/>
                    </a:moveTo>
                    <a:lnTo>
                      <a:pt x="55" y="57"/>
                    </a:lnTo>
                    <a:lnTo>
                      <a:pt x="36" y="0"/>
                    </a:lnTo>
                    <a:lnTo>
                      <a:pt x="0" y="13"/>
                    </a:lnTo>
                    <a:lnTo>
                      <a:pt x="20" y="69"/>
                    </a:lnTo>
                    <a:lnTo>
                      <a:pt x="39" y="126"/>
                    </a:lnTo>
                    <a:lnTo>
                      <a:pt x="75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4" name="Freeform 2892"/>
              <p:cNvSpPr>
                <a:spLocks/>
              </p:cNvSpPr>
              <p:nvPr/>
            </p:nvSpPr>
            <p:spPr bwMode="auto">
              <a:xfrm>
                <a:off x="3984" y="3518"/>
                <a:ext cx="15" cy="25"/>
              </a:xfrm>
              <a:custGeom>
                <a:avLst/>
                <a:gdLst>
                  <a:gd name="T0" fmla="*/ 75 w 75"/>
                  <a:gd name="T1" fmla="*/ 113 h 126"/>
                  <a:gd name="T2" fmla="*/ 55 w 75"/>
                  <a:gd name="T3" fmla="*/ 57 h 126"/>
                  <a:gd name="T4" fmla="*/ 36 w 75"/>
                  <a:gd name="T5" fmla="*/ 0 h 126"/>
                  <a:gd name="T6" fmla="*/ 0 w 75"/>
                  <a:gd name="T7" fmla="*/ 13 h 126"/>
                  <a:gd name="T8" fmla="*/ 20 w 75"/>
                  <a:gd name="T9" fmla="*/ 69 h 126"/>
                  <a:gd name="T10" fmla="*/ 39 w 75"/>
                  <a:gd name="T11" fmla="*/ 126 h 126"/>
                  <a:gd name="T12" fmla="*/ 75 w 75"/>
                  <a:gd name="T13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126">
                    <a:moveTo>
                      <a:pt x="75" y="113"/>
                    </a:moveTo>
                    <a:lnTo>
                      <a:pt x="55" y="57"/>
                    </a:lnTo>
                    <a:lnTo>
                      <a:pt x="36" y="0"/>
                    </a:lnTo>
                    <a:lnTo>
                      <a:pt x="0" y="13"/>
                    </a:lnTo>
                    <a:lnTo>
                      <a:pt x="20" y="69"/>
                    </a:lnTo>
                    <a:lnTo>
                      <a:pt x="39" y="126"/>
                    </a:lnTo>
                    <a:lnTo>
                      <a:pt x="75" y="1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5" name="Freeform 2893"/>
              <p:cNvSpPr>
                <a:spLocks/>
              </p:cNvSpPr>
              <p:nvPr/>
            </p:nvSpPr>
            <p:spPr bwMode="auto">
              <a:xfrm>
                <a:off x="3983" y="3521"/>
                <a:ext cx="5" cy="11"/>
              </a:xfrm>
              <a:custGeom>
                <a:avLst/>
                <a:gdLst>
                  <a:gd name="T0" fmla="*/ 26 w 26"/>
                  <a:gd name="T1" fmla="*/ 56 h 56"/>
                  <a:gd name="T2" fmla="*/ 6 w 26"/>
                  <a:gd name="T3" fmla="*/ 0 h 56"/>
                  <a:gd name="T4" fmla="*/ 0 w 26"/>
                  <a:gd name="T5" fmla="*/ 2 h 56"/>
                  <a:gd name="T6" fmla="*/ 26 w 26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6">
                    <a:moveTo>
                      <a:pt x="26" y="56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2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6" name="Line 2894"/>
              <p:cNvSpPr>
                <a:spLocks noChangeShapeType="1"/>
              </p:cNvSpPr>
              <p:nvPr/>
            </p:nvSpPr>
            <p:spPr bwMode="auto">
              <a:xfrm flipH="1">
                <a:off x="3983" y="35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7" name="Freeform 2895"/>
              <p:cNvSpPr>
                <a:spLocks/>
              </p:cNvSpPr>
              <p:nvPr/>
            </p:nvSpPr>
            <p:spPr bwMode="auto">
              <a:xfrm>
                <a:off x="3976" y="3521"/>
                <a:ext cx="17" cy="25"/>
              </a:xfrm>
              <a:custGeom>
                <a:avLst/>
                <a:gdLst>
                  <a:gd name="T0" fmla="*/ 85 w 85"/>
                  <a:gd name="T1" fmla="*/ 108 h 125"/>
                  <a:gd name="T2" fmla="*/ 60 w 85"/>
                  <a:gd name="T3" fmla="*/ 54 h 125"/>
                  <a:gd name="T4" fmla="*/ 34 w 85"/>
                  <a:gd name="T5" fmla="*/ 0 h 125"/>
                  <a:gd name="T6" fmla="*/ 0 w 85"/>
                  <a:gd name="T7" fmla="*/ 16 h 125"/>
                  <a:gd name="T8" fmla="*/ 25 w 85"/>
                  <a:gd name="T9" fmla="*/ 70 h 125"/>
                  <a:gd name="T10" fmla="*/ 50 w 85"/>
                  <a:gd name="T11" fmla="*/ 125 h 125"/>
                  <a:gd name="T12" fmla="*/ 85 w 85"/>
                  <a:gd name="T13" fmla="*/ 10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85" y="108"/>
                    </a:move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5"/>
                    </a:lnTo>
                    <a:lnTo>
                      <a:pt x="85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8" name="Freeform 2896"/>
              <p:cNvSpPr>
                <a:spLocks/>
              </p:cNvSpPr>
              <p:nvPr/>
            </p:nvSpPr>
            <p:spPr bwMode="auto">
              <a:xfrm>
                <a:off x="3976" y="3521"/>
                <a:ext cx="17" cy="25"/>
              </a:xfrm>
              <a:custGeom>
                <a:avLst/>
                <a:gdLst>
                  <a:gd name="T0" fmla="*/ 85 w 85"/>
                  <a:gd name="T1" fmla="*/ 108 h 125"/>
                  <a:gd name="T2" fmla="*/ 60 w 85"/>
                  <a:gd name="T3" fmla="*/ 54 h 125"/>
                  <a:gd name="T4" fmla="*/ 34 w 85"/>
                  <a:gd name="T5" fmla="*/ 0 h 125"/>
                  <a:gd name="T6" fmla="*/ 0 w 85"/>
                  <a:gd name="T7" fmla="*/ 16 h 125"/>
                  <a:gd name="T8" fmla="*/ 25 w 85"/>
                  <a:gd name="T9" fmla="*/ 70 h 125"/>
                  <a:gd name="T10" fmla="*/ 50 w 85"/>
                  <a:gd name="T11" fmla="*/ 125 h 125"/>
                  <a:gd name="T12" fmla="*/ 85 w 85"/>
                  <a:gd name="T13" fmla="*/ 10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5">
                    <a:moveTo>
                      <a:pt x="85" y="108"/>
                    </a:moveTo>
                    <a:lnTo>
                      <a:pt x="60" y="54"/>
                    </a:lnTo>
                    <a:lnTo>
                      <a:pt x="34" y="0"/>
                    </a:lnTo>
                    <a:lnTo>
                      <a:pt x="0" y="16"/>
                    </a:lnTo>
                    <a:lnTo>
                      <a:pt x="25" y="70"/>
                    </a:lnTo>
                    <a:lnTo>
                      <a:pt x="50" y="125"/>
                    </a:lnTo>
                    <a:lnTo>
                      <a:pt x="85" y="10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9" name="Freeform 2897"/>
              <p:cNvSpPr>
                <a:spLocks/>
              </p:cNvSpPr>
              <p:nvPr/>
            </p:nvSpPr>
            <p:spPr bwMode="auto">
              <a:xfrm>
                <a:off x="3976" y="3524"/>
                <a:ext cx="5" cy="11"/>
              </a:xfrm>
              <a:custGeom>
                <a:avLst/>
                <a:gdLst>
                  <a:gd name="T0" fmla="*/ 26 w 26"/>
                  <a:gd name="T1" fmla="*/ 54 h 54"/>
                  <a:gd name="T2" fmla="*/ 1 w 26"/>
                  <a:gd name="T3" fmla="*/ 0 h 54"/>
                  <a:gd name="T4" fmla="*/ 0 w 26"/>
                  <a:gd name="T5" fmla="*/ 2 h 54"/>
                  <a:gd name="T6" fmla="*/ 26 w 26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4">
                    <a:moveTo>
                      <a:pt x="26" y="5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6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0" name="Line 2898"/>
              <p:cNvSpPr>
                <a:spLocks noChangeShapeType="1"/>
              </p:cNvSpPr>
              <p:nvPr/>
            </p:nvSpPr>
            <p:spPr bwMode="auto">
              <a:xfrm flipH="1">
                <a:off x="3976" y="35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1" name="Freeform 2899"/>
              <p:cNvSpPr>
                <a:spLocks/>
              </p:cNvSpPr>
              <p:nvPr/>
            </p:nvSpPr>
            <p:spPr bwMode="auto">
              <a:xfrm>
                <a:off x="3969" y="3525"/>
                <a:ext cx="17" cy="24"/>
              </a:xfrm>
              <a:custGeom>
                <a:avLst/>
                <a:gdLst>
                  <a:gd name="T0" fmla="*/ 88 w 88"/>
                  <a:gd name="T1" fmla="*/ 105 h 123"/>
                  <a:gd name="T2" fmla="*/ 61 w 88"/>
                  <a:gd name="T3" fmla="*/ 52 h 123"/>
                  <a:gd name="T4" fmla="*/ 35 w 88"/>
                  <a:gd name="T5" fmla="*/ 0 h 123"/>
                  <a:gd name="T6" fmla="*/ 0 w 88"/>
                  <a:gd name="T7" fmla="*/ 17 h 123"/>
                  <a:gd name="T8" fmla="*/ 27 w 88"/>
                  <a:gd name="T9" fmla="*/ 70 h 123"/>
                  <a:gd name="T10" fmla="*/ 53 w 88"/>
                  <a:gd name="T11" fmla="*/ 123 h 123"/>
                  <a:gd name="T12" fmla="*/ 88 w 88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88" y="105"/>
                    </a:moveTo>
                    <a:lnTo>
                      <a:pt x="61" y="52"/>
                    </a:lnTo>
                    <a:lnTo>
                      <a:pt x="35" y="0"/>
                    </a:lnTo>
                    <a:lnTo>
                      <a:pt x="0" y="17"/>
                    </a:lnTo>
                    <a:lnTo>
                      <a:pt x="27" y="70"/>
                    </a:lnTo>
                    <a:lnTo>
                      <a:pt x="53" y="123"/>
                    </a:lnTo>
                    <a:lnTo>
                      <a:pt x="88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2" name="Freeform 2900"/>
              <p:cNvSpPr>
                <a:spLocks/>
              </p:cNvSpPr>
              <p:nvPr/>
            </p:nvSpPr>
            <p:spPr bwMode="auto">
              <a:xfrm>
                <a:off x="3969" y="3525"/>
                <a:ext cx="17" cy="24"/>
              </a:xfrm>
              <a:custGeom>
                <a:avLst/>
                <a:gdLst>
                  <a:gd name="T0" fmla="*/ 88 w 88"/>
                  <a:gd name="T1" fmla="*/ 105 h 123"/>
                  <a:gd name="T2" fmla="*/ 61 w 88"/>
                  <a:gd name="T3" fmla="*/ 52 h 123"/>
                  <a:gd name="T4" fmla="*/ 35 w 88"/>
                  <a:gd name="T5" fmla="*/ 0 h 123"/>
                  <a:gd name="T6" fmla="*/ 0 w 88"/>
                  <a:gd name="T7" fmla="*/ 17 h 123"/>
                  <a:gd name="T8" fmla="*/ 27 w 88"/>
                  <a:gd name="T9" fmla="*/ 70 h 123"/>
                  <a:gd name="T10" fmla="*/ 53 w 88"/>
                  <a:gd name="T11" fmla="*/ 123 h 123"/>
                  <a:gd name="T12" fmla="*/ 88 w 88"/>
                  <a:gd name="T13" fmla="*/ 10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3">
                    <a:moveTo>
                      <a:pt x="88" y="105"/>
                    </a:moveTo>
                    <a:lnTo>
                      <a:pt x="61" y="52"/>
                    </a:lnTo>
                    <a:lnTo>
                      <a:pt x="35" y="0"/>
                    </a:lnTo>
                    <a:lnTo>
                      <a:pt x="0" y="17"/>
                    </a:lnTo>
                    <a:lnTo>
                      <a:pt x="27" y="70"/>
                    </a:lnTo>
                    <a:lnTo>
                      <a:pt x="53" y="123"/>
                    </a:lnTo>
                    <a:lnTo>
                      <a:pt x="88" y="10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3" name="Freeform 2901"/>
              <p:cNvSpPr>
                <a:spLocks/>
              </p:cNvSpPr>
              <p:nvPr/>
            </p:nvSpPr>
            <p:spPr bwMode="auto">
              <a:xfrm>
                <a:off x="3968" y="3528"/>
                <a:ext cx="6" cy="11"/>
              </a:xfrm>
              <a:custGeom>
                <a:avLst/>
                <a:gdLst>
                  <a:gd name="T0" fmla="*/ 30 w 30"/>
                  <a:gd name="T1" fmla="*/ 53 h 53"/>
                  <a:gd name="T2" fmla="*/ 3 w 30"/>
                  <a:gd name="T3" fmla="*/ 0 h 53"/>
                  <a:gd name="T4" fmla="*/ 0 w 30"/>
                  <a:gd name="T5" fmla="*/ 1 h 53"/>
                  <a:gd name="T6" fmla="*/ 30 w 30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30" y="5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4" name="Line 2902"/>
              <p:cNvSpPr>
                <a:spLocks noChangeShapeType="1"/>
              </p:cNvSpPr>
              <p:nvPr/>
            </p:nvSpPr>
            <p:spPr bwMode="auto">
              <a:xfrm flipH="1">
                <a:off x="3968" y="35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5" name="Freeform 2903"/>
              <p:cNvSpPr>
                <a:spLocks/>
              </p:cNvSpPr>
              <p:nvPr/>
            </p:nvSpPr>
            <p:spPr bwMode="auto">
              <a:xfrm>
                <a:off x="3962" y="3528"/>
                <a:ext cx="18" cy="25"/>
              </a:xfrm>
              <a:custGeom>
                <a:avLst/>
                <a:gdLst>
                  <a:gd name="T0" fmla="*/ 92 w 92"/>
                  <a:gd name="T1" fmla="*/ 103 h 122"/>
                  <a:gd name="T2" fmla="*/ 62 w 92"/>
                  <a:gd name="T3" fmla="*/ 52 h 122"/>
                  <a:gd name="T4" fmla="*/ 32 w 92"/>
                  <a:gd name="T5" fmla="*/ 0 h 122"/>
                  <a:gd name="T6" fmla="*/ 0 w 92"/>
                  <a:gd name="T7" fmla="*/ 18 h 122"/>
                  <a:gd name="T8" fmla="*/ 30 w 92"/>
                  <a:gd name="T9" fmla="*/ 70 h 122"/>
                  <a:gd name="T10" fmla="*/ 59 w 92"/>
                  <a:gd name="T11" fmla="*/ 122 h 122"/>
                  <a:gd name="T12" fmla="*/ 92 w 92"/>
                  <a:gd name="T13" fmla="*/ 10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92" y="103"/>
                    </a:moveTo>
                    <a:lnTo>
                      <a:pt x="62" y="52"/>
                    </a:lnTo>
                    <a:lnTo>
                      <a:pt x="32" y="0"/>
                    </a:lnTo>
                    <a:lnTo>
                      <a:pt x="0" y="18"/>
                    </a:lnTo>
                    <a:lnTo>
                      <a:pt x="30" y="70"/>
                    </a:lnTo>
                    <a:lnTo>
                      <a:pt x="59" y="122"/>
                    </a:lnTo>
                    <a:lnTo>
                      <a:pt x="92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6" name="Freeform 2904"/>
              <p:cNvSpPr>
                <a:spLocks/>
              </p:cNvSpPr>
              <p:nvPr/>
            </p:nvSpPr>
            <p:spPr bwMode="auto">
              <a:xfrm>
                <a:off x="3962" y="3528"/>
                <a:ext cx="18" cy="25"/>
              </a:xfrm>
              <a:custGeom>
                <a:avLst/>
                <a:gdLst>
                  <a:gd name="T0" fmla="*/ 92 w 92"/>
                  <a:gd name="T1" fmla="*/ 103 h 122"/>
                  <a:gd name="T2" fmla="*/ 62 w 92"/>
                  <a:gd name="T3" fmla="*/ 52 h 122"/>
                  <a:gd name="T4" fmla="*/ 32 w 92"/>
                  <a:gd name="T5" fmla="*/ 0 h 122"/>
                  <a:gd name="T6" fmla="*/ 0 w 92"/>
                  <a:gd name="T7" fmla="*/ 18 h 122"/>
                  <a:gd name="T8" fmla="*/ 30 w 92"/>
                  <a:gd name="T9" fmla="*/ 70 h 122"/>
                  <a:gd name="T10" fmla="*/ 59 w 92"/>
                  <a:gd name="T11" fmla="*/ 122 h 122"/>
                  <a:gd name="T12" fmla="*/ 92 w 92"/>
                  <a:gd name="T13" fmla="*/ 10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22">
                    <a:moveTo>
                      <a:pt x="92" y="103"/>
                    </a:moveTo>
                    <a:lnTo>
                      <a:pt x="62" y="52"/>
                    </a:lnTo>
                    <a:lnTo>
                      <a:pt x="32" y="0"/>
                    </a:lnTo>
                    <a:lnTo>
                      <a:pt x="0" y="18"/>
                    </a:lnTo>
                    <a:lnTo>
                      <a:pt x="30" y="70"/>
                    </a:lnTo>
                    <a:lnTo>
                      <a:pt x="59" y="122"/>
                    </a:lnTo>
                    <a:lnTo>
                      <a:pt x="92" y="10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7" name="Freeform 2905"/>
              <p:cNvSpPr>
                <a:spLocks/>
              </p:cNvSpPr>
              <p:nvPr/>
            </p:nvSpPr>
            <p:spPr bwMode="auto">
              <a:xfrm>
                <a:off x="3961" y="3532"/>
                <a:ext cx="7" cy="10"/>
              </a:xfrm>
              <a:custGeom>
                <a:avLst/>
                <a:gdLst>
                  <a:gd name="T0" fmla="*/ 32 w 32"/>
                  <a:gd name="T1" fmla="*/ 52 h 52"/>
                  <a:gd name="T2" fmla="*/ 2 w 32"/>
                  <a:gd name="T3" fmla="*/ 0 h 52"/>
                  <a:gd name="T4" fmla="*/ 0 w 32"/>
                  <a:gd name="T5" fmla="*/ 2 h 52"/>
                  <a:gd name="T6" fmla="*/ 32 w 32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2">
                    <a:moveTo>
                      <a:pt x="32" y="5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32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8" name="Line 2906"/>
              <p:cNvSpPr>
                <a:spLocks noChangeShapeType="1"/>
              </p:cNvSpPr>
              <p:nvPr/>
            </p:nvSpPr>
            <p:spPr bwMode="auto">
              <a:xfrm flipH="1">
                <a:off x="3961" y="35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9" name="Freeform 2907"/>
              <p:cNvSpPr>
                <a:spLocks/>
              </p:cNvSpPr>
              <p:nvPr/>
            </p:nvSpPr>
            <p:spPr bwMode="auto">
              <a:xfrm>
                <a:off x="3955" y="3532"/>
                <a:ext cx="19" cy="24"/>
              </a:xfrm>
              <a:custGeom>
                <a:avLst/>
                <a:gdLst>
                  <a:gd name="T0" fmla="*/ 95 w 95"/>
                  <a:gd name="T1" fmla="*/ 101 h 120"/>
                  <a:gd name="T2" fmla="*/ 64 w 95"/>
                  <a:gd name="T3" fmla="*/ 50 h 120"/>
                  <a:gd name="T4" fmla="*/ 32 w 95"/>
                  <a:gd name="T5" fmla="*/ 0 h 120"/>
                  <a:gd name="T6" fmla="*/ 0 w 95"/>
                  <a:gd name="T7" fmla="*/ 19 h 120"/>
                  <a:gd name="T8" fmla="*/ 31 w 95"/>
                  <a:gd name="T9" fmla="*/ 70 h 120"/>
                  <a:gd name="T10" fmla="*/ 62 w 95"/>
                  <a:gd name="T11" fmla="*/ 120 h 120"/>
                  <a:gd name="T12" fmla="*/ 95 w 95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95" y="101"/>
                    </a:moveTo>
                    <a:lnTo>
                      <a:pt x="64" y="50"/>
                    </a:lnTo>
                    <a:lnTo>
                      <a:pt x="32" y="0"/>
                    </a:lnTo>
                    <a:lnTo>
                      <a:pt x="0" y="19"/>
                    </a:lnTo>
                    <a:lnTo>
                      <a:pt x="31" y="70"/>
                    </a:lnTo>
                    <a:lnTo>
                      <a:pt x="62" y="120"/>
                    </a:lnTo>
                    <a:lnTo>
                      <a:pt x="95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0" name="Freeform 2908"/>
              <p:cNvSpPr>
                <a:spLocks/>
              </p:cNvSpPr>
              <p:nvPr/>
            </p:nvSpPr>
            <p:spPr bwMode="auto">
              <a:xfrm>
                <a:off x="3955" y="3532"/>
                <a:ext cx="19" cy="24"/>
              </a:xfrm>
              <a:custGeom>
                <a:avLst/>
                <a:gdLst>
                  <a:gd name="T0" fmla="*/ 95 w 95"/>
                  <a:gd name="T1" fmla="*/ 101 h 120"/>
                  <a:gd name="T2" fmla="*/ 64 w 95"/>
                  <a:gd name="T3" fmla="*/ 50 h 120"/>
                  <a:gd name="T4" fmla="*/ 32 w 95"/>
                  <a:gd name="T5" fmla="*/ 0 h 120"/>
                  <a:gd name="T6" fmla="*/ 0 w 95"/>
                  <a:gd name="T7" fmla="*/ 19 h 120"/>
                  <a:gd name="T8" fmla="*/ 31 w 95"/>
                  <a:gd name="T9" fmla="*/ 70 h 120"/>
                  <a:gd name="T10" fmla="*/ 62 w 95"/>
                  <a:gd name="T11" fmla="*/ 120 h 120"/>
                  <a:gd name="T12" fmla="*/ 95 w 95"/>
                  <a:gd name="T1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95" y="101"/>
                    </a:moveTo>
                    <a:lnTo>
                      <a:pt x="64" y="50"/>
                    </a:lnTo>
                    <a:lnTo>
                      <a:pt x="32" y="0"/>
                    </a:lnTo>
                    <a:lnTo>
                      <a:pt x="0" y="19"/>
                    </a:lnTo>
                    <a:lnTo>
                      <a:pt x="31" y="70"/>
                    </a:lnTo>
                    <a:lnTo>
                      <a:pt x="62" y="120"/>
                    </a:lnTo>
                    <a:lnTo>
                      <a:pt x="95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1" name="Freeform 2909"/>
              <p:cNvSpPr>
                <a:spLocks/>
              </p:cNvSpPr>
              <p:nvPr/>
            </p:nvSpPr>
            <p:spPr bwMode="auto">
              <a:xfrm>
                <a:off x="3954" y="3536"/>
                <a:ext cx="7" cy="10"/>
              </a:xfrm>
              <a:custGeom>
                <a:avLst/>
                <a:gdLst>
                  <a:gd name="T0" fmla="*/ 34 w 34"/>
                  <a:gd name="T1" fmla="*/ 51 h 51"/>
                  <a:gd name="T2" fmla="*/ 3 w 34"/>
                  <a:gd name="T3" fmla="*/ 0 h 51"/>
                  <a:gd name="T4" fmla="*/ 0 w 34"/>
                  <a:gd name="T5" fmla="*/ 2 h 51"/>
                  <a:gd name="T6" fmla="*/ 34 w 34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34" y="5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2" name="Line 2910"/>
              <p:cNvSpPr>
                <a:spLocks noChangeShapeType="1"/>
              </p:cNvSpPr>
              <p:nvPr/>
            </p:nvSpPr>
            <p:spPr bwMode="auto">
              <a:xfrm flipH="1">
                <a:off x="3954" y="3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3" name="Freeform 2911"/>
              <p:cNvSpPr>
                <a:spLocks/>
              </p:cNvSpPr>
              <p:nvPr/>
            </p:nvSpPr>
            <p:spPr bwMode="auto">
              <a:xfrm>
                <a:off x="3948" y="3537"/>
                <a:ext cx="20" cy="23"/>
              </a:xfrm>
              <a:custGeom>
                <a:avLst/>
                <a:gdLst>
                  <a:gd name="T0" fmla="*/ 100 w 100"/>
                  <a:gd name="T1" fmla="*/ 97 h 119"/>
                  <a:gd name="T2" fmla="*/ 65 w 100"/>
                  <a:gd name="T3" fmla="*/ 49 h 119"/>
                  <a:gd name="T4" fmla="*/ 31 w 100"/>
                  <a:gd name="T5" fmla="*/ 0 h 119"/>
                  <a:gd name="T6" fmla="*/ 0 w 100"/>
                  <a:gd name="T7" fmla="*/ 22 h 119"/>
                  <a:gd name="T8" fmla="*/ 34 w 100"/>
                  <a:gd name="T9" fmla="*/ 71 h 119"/>
                  <a:gd name="T10" fmla="*/ 69 w 100"/>
                  <a:gd name="T11" fmla="*/ 119 h 119"/>
                  <a:gd name="T12" fmla="*/ 100 w 100"/>
                  <a:gd name="T13" fmla="*/ 9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100" y="97"/>
                    </a:moveTo>
                    <a:lnTo>
                      <a:pt x="65" y="49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4" y="71"/>
                    </a:lnTo>
                    <a:lnTo>
                      <a:pt x="69" y="119"/>
                    </a:lnTo>
                    <a:lnTo>
                      <a:pt x="100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4" name="Freeform 2912"/>
              <p:cNvSpPr>
                <a:spLocks/>
              </p:cNvSpPr>
              <p:nvPr/>
            </p:nvSpPr>
            <p:spPr bwMode="auto">
              <a:xfrm>
                <a:off x="3948" y="3537"/>
                <a:ext cx="20" cy="23"/>
              </a:xfrm>
              <a:custGeom>
                <a:avLst/>
                <a:gdLst>
                  <a:gd name="T0" fmla="*/ 100 w 100"/>
                  <a:gd name="T1" fmla="*/ 97 h 119"/>
                  <a:gd name="T2" fmla="*/ 65 w 100"/>
                  <a:gd name="T3" fmla="*/ 49 h 119"/>
                  <a:gd name="T4" fmla="*/ 31 w 100"/>
                  <a:gd name="T5" fmla="*/ 0 h 119"/>
                  <a:gd name="T6" fmla="*/ 0 w 100"/>
                  <a:gd name="T7" fmla="*/ 22 h 119"/>
                  <a:gd name="T8" fmla="*/ 34 w 100"/>
                  <a:gd name="T9" fmla="*/ 71 h 119"/>
                  <a:gd name="T10" fmla="*/ 69 w 100"/>
                  <a:gd name="T11" fmla="*/ 119 h 119"/>
                  <a:gd name="T12" fmla="*/ 100 w 100"/>
                  <a:gd name="T13" fmla="*/ 9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100" y="97"/>
                    </a:moveTo>
                    <a:lnTo>
                      <a:pt x="65" y="49"/>
                    </a:lnTo>
                    <a:lnTo>
                      <a:pt x="31" y="0"/>
                    </a:lnTo>
                    <a:lnTo>
                      <a:pt x="0" y="22"/>
                    </a:lnTo>
                    <a:lnTo>
                      <a:pt x="34" y="71"/>
                    </a:lnTo>
                    <a:lnTo>
                      <a:pt x="69" y="119"/>
                    </a:lnTo>
                    <a:lnTo>
                      <a:pt x="100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5" name="Freeform 2913"/>
              <p:cNvSpPr>
                <a:spLocks/>
              </p:cNvSpPr>
              <p:nvPr/>
            </p:nvSpPr>
            <p:spPr bwMode="auto">
              <a:xfrm>
                <a:off x="3948" y="3541"/>
                <a:ext cx="7" cy="10"/>
              </a:xfrm>
              <a:custGeom>
                <a:avLst/>
                <a:gdLst>
                  <a:gd name="T0" fmla="*/ 36 w 36"/>
                  <a:gd name="T1" fmla="*/ 49 h 49"/>
                  <a:gd name="T2" fmla="*/ 2 w 36"/>
                  <a:gd name="T3" fmla="*/ 0 h 49"/>
                  <a:gd name="T4" fmla="*/ 0 w 36"/>
                  <a:gd name="T5" fmla="*/ 3 h 49"/>
                  <a:gd name="T6" fmla="*/ 36 w 36"/>
                  <a:gd name="T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9">
                    <a:moveTo>
                      <a:pt x="36" y="49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6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6" name="Line 2914"/>
              <p:cNvSpPr>
                <a:spLocks noChangeShapeType="1"/>
              </p:cNvSpPr>
              <p:nvPr/>
            </p:nvSpPr>
            <p:spPr bwMode="auto">
              <a:xfrm flipH="1">
                <a:off x="3948" y="35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7" name="Freeform 2915"/>
              <p:cNvSpPr>
                <a:spLocks/>
              </p:cNvSpPr>
              <p:nvPr/>
            </p:nvSpPr>
            <p:spPr bwMode="auto">
              <a:xfrm>
                <a:off x="3942" y="3542"/>
                <a:ext cx="20" cy="23"/>
              </a:xfrm>
              <a:custGeom>
                <a:avLst/>
                <a:gdLst>
                  <a:gd name="T0" fmla="*/ 103 w 103"/>
                  <a:gd name="T1" fmla="*/ 91 h 116"/>
                  <a:gd name="T2" fmla="*/ 66 w 103"/>
                  <a:gd name="T3" fmla="*/ 46 h 116"/>
                  <a:gd name="T4" fmla="*/ 30 w 103"/>
                  <a:gd name="T5" fmla="*/ 0 h 116"/>
                  <a:gd name="T6" fmla="*/ 0 w 103"/>
                  <a:gd name="T7" fmla="*/ 24 h 116"/>
                  <a:gd name="T8" fmla="*/ 36 w 103"/>
                  <a:gd name="T9" fmla="*/ 70 h 116"/>
                  <a:gd name="T10" fmla="*/ 73 w 103"/>
                  <a:gd name="T11" fmla="*/ 116 h 116"/>
                  <a:gd name="T12" fmla="*/ 103 w 103"/>
                  <a:gd name="T13" fmla="*/ 9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103" y="91"/>
                    </a:moveTo>
                    <a:lnTo>
                      <a:pt x="66" y="46"/>
                    </a:lnTo>
                    <a:lnTo>
                      <a:pt x="30" y="0"/>
                    </a:lnTo>
                    <a:lnTo>
                      <a:pt x="0" y="24"/>
                    </a:lnTo>
                    <a:lnTo>
                      <a:pt x="36" y="70"/>
                    </a:lnTo>
                    <a:lnTo>
                      <a:pt x="73" y="116"/>
                    </a:lnTo>
                    <a:lnTo>
                      <a:pt x="103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8" name="Freeform 2916"/>
              <p:cNvSpPr>
                <a:spLocks/>
              </p:cNvSpPr>
              <p:nvPr/>
            </p:nvSpPr>
            <p:spPr bwMode="auto">
              <a:xfrm>
                <a:off x="3942" y="3542"/>
                <a:ext cx="20" cy="23"/>
              </a:xfrm>
              <a:custGeom>
                <a:avLst/>
                <a:gdLst>
                  <a:gd name="T0" fmla="*/ 103 w 103"/>
                  <a:gd name="T1" fmla="*/ 91 h 116"/>
                  <a:gd name="T2" fmla="*/ 66 w 103"/>
                  <a:gd name="T3" fmla="*/ 46 h 116"/>
                  <a:gd name="T4" fmla="*/ 30 w 103"/>
                  <a:gd name="T5" fmla="*/ 0 h 116"/>
                  <a:gd name="T6" fmla="*/ 0 w 103"/>
                  <a:gd name="T7" fmla="*/ 24 h 116"/>
                  <a:gd name="T8" fmla="*/ 36 w 103"/>
                  <a:gd name="T9" fmla="*/ 70 h 116"/>
                  <a:gd name="T10" fmla="*/ 73 w 103"/>
                  <a:gd name="T11" fmla="*/ 116 h 116"/>
                  <a:gd name="T12" fmla="*/ 103 w 103"/>
                  <a:gd name="T13" fmla="*/ 9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16">
                    <a:moveTo>
                      <a:pt x="103" y="91"/>
                    </a:moveTo>
                    <a:lnTo>
                      <a:pt x="66" y="46"/>
                    </a:lnTo>
                    <a:lnTo>
                      <a:pt x="30" y="0"/>
                    </a:lnTo>
                    <a:lnTo>
                      <a:pt x="0" y="24"/>
                    </a:lnTo>
                    <a:lnTo>
                      <a:pt x="36" y="70"/>
                    </a:lnTo>
                    <a:lnTo>
                      <a:pt x="73" y="116"/>
                    </a:lnTo>
                    <a:lnTo>
                      <a:pt x="103" y="9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9" name="Freeform 2917"/>
              <p:cNvSpPr>
                <a:spLocks/>
              </p:cNvSpPr>
              <p:nvPr/>
            </p:nvSpPr>
            <p:spPr bwMode="auto">
              <a:xfrm>
                <a:off x="3941" y="3546"/>
                <a:ext cx="8" cy="10"/>
              </a:xfrm>
              <a:custGeom>
                <a:avLst/>
                <a:gdLst>
                  <a:gd name="T0" fmla="*/ 38 w 38"/>
                  <a:gd name="T1" fmla="*/ 46 h 46"/>
                  <a:gd name="T2" fmla="*/ 2 w 38"/>
                  <a:gd name="T3" fmla="*/ 0 h 46"/>
                  <a:gd name="T4" fmla="*/ 0 w 38"/>
                  <a:gd name="T5" fmla="*/ 1 h 46"/>
                  <a:gd name="T6" fmla="*/ 38 w 38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6">
                    <a:moveTo>
                      <a:pt x="38" y="4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0" name="Line 2918"/>
              <p:cNvSpPr>
                <a:spLocks noChangeShapeType="1"/>
              </p:cNvSpPr>
              <p:nvPr/>
            </p:nvSpPr>
            <p:spPr bwMode="auto">
              <a:xfrm flipH="1">
                <a:off x="3941" y="35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1" name="Freeform 2919"/>
              <p:cNvSpPr>
                <a:spLocks/>
              </p:cNvSpPr>
              <p:nvPr/>
            </p:nvSpPr>
            <p:spPr bwMode="auto">
              <a:xfrm>
                <a:off x="3936" y="3547"/>
                <a:ext cx="20" cy="22"/>
              </a:xfrm>
              <a:custGeom>
                <a:avLst/>
                <a:gdLst>
                  <a:gd name="T0" fmla="*/ 104 w 104"/>
                  <a:gd name="T1" fmla="*/ 89 h 114"/>
                  <a:gd name="T2" fmla="*/ 66 w 104"/>
                  <a:gd name="T3" fmla="*/ 45 h 114"/>
                  <a:gd name="T4" fmla="*/ 28 w 104"/>
                  <a:gd name="T5" fmla="*/ 0 h 114"/>
                  <a:gd name="T6" fmla="*/ 0 w 104"/>
                  <a:gd name="T7" fmla="*/ 24 h 114"/>
                  <a:gd name="T8" fmla="*/ 38 w 104"/>
                  <a:gd name="T9" fmla="*/ 69 h 114"/>
                  <a:gd name="T10" fmla="*/ 76 w 104"/>
                  <a:gd name="T11" fmla="*/ 114 h 114"/>
                  <a:gd name="T12" fmla="*/ 104 w 104"/>
                  <a:gd name="T13" fmla="*/ 8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104" y="89"/>
                    </a:moveTo>
                    <a:lnTo>
                      <a:pt x="66" y="45"/>
                    </a:lnTo>
                    <a:lnTo>
                      <a:pt x="28" y="0"/>
                    </a:lnTo>
                    <a:lnTo>
                      <a:pt x="0" y="24"/>
                    </a:lnTo>
                    <a:lnTo>
                      <a:pt x="38" y="69"/>
                    </a:lnTo>
                    <a:lnTo>
                      <a:pt x="76" y="114"/>
                    </a:lnTo>
                    <a:lnTo>
                      <a:pt x="104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2" name="Freeform 2920"/>
              <p:cNvSpPr>
                <a:spLocks/>
              </p:cNvSpPr>
              <p:nvPr/>
            </p:nvSpPr>
            <p:spPr bwMode="auto">
              <a:xfrm>
                <a:off x="3936" y="3547"/>
                <a:ext cx="20" cy="22"/>
              </a:xfrm>
              <a:custGeom>
                <a:avLst/>
                <a:gdLst>
                  <a:gd name="T0" fmla="*/ 104 w 104"/>
                  <a:gd name="T1" fmla="*/ 89 h 114"/>
                  <a:gd name="T2" fmla="*/ 66 w 104"/>
                  <a:gd name="T3" fmla="*/ 45 h 114"/>
                  <a:gd name="T4" fmla="*/ 28 w 104"/>
                  <a:gd name="T5" fmla="*/ 0 h 114"/>
                  <a:gd name="T6" fmla="*/ 0 w 104"/>
                  <a:gd name="T7" fmla="*/ 24 h 114"/>
                  <a:gd name="T8" fmla="*/ 38 w 104"/>
                  <a:gd name="T9" fmla="*/ 69 h 114"/>
                  <a:gd name="T10" fmla="*/ 76 w 104"/>
                  <a:gd name="T11" fmla="*/ 114 h 114"/>
                  <a:gd name="T12" fmla="*/ 104 w 104"/>
                  <a:gd name="T13" fmla="*/ 8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14">
                    <a:moveTo>
                      <a:pt x="104" y="89"/>
                    </a:moveTo>
                    <a:lnTo>
                      <a:pt x="66" y="45"/>
                    </a:lnTo>
                    <a:lnTo>
                      <a:pt x="28" y="0"/>
                    </a:lnTo>
                    <a:lnTo>
                      <a:pt x="0" y="24"/>
                    </a:lnTo>
                    <a:lnTo>
                      <a:pt x="38" y="69"/>
                    </a:lnTo>
                    <a:lnTo>
                      <a:pt x="76" y="114"/>
                    </a:lnTo>
                    <a:lnTo>
                      <a:pt x="104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3" name="Freeform 2921"/>
              <p:cNvSpPr>
                <a:spLocks/>
              </p:cNvSpPr>
              <p:nvPr/>
            </p:nvSpPr>
            <p:spPr bwMode="auto">
              <a:xfrm>
                <a:off x="3935" y="3551"/>
                <a:ext cx="8" cy="9"/>
              </a:xfrm>
              <a:custGeom>
                <a:avLst/>
                <a:gdLst>
                  <a:gd name="T0" fmla="*/ 42 w 42"/>
                  <a:gd name="T1" fmla="*/ 45 h 45"/>
                  <a:gd name="T2" fmla="*/ 4 w 42"/>
                  <a:gd name="T3" fmla="*/ 0 h 45"/>
                  <a:gd name="T4" fmla="*/ 0 w 42"/>
                  <a:gd name="T5" fmla="*/ 2 h 45"/>
                  <a:gd name="T6" fmla="*/ 42 w 4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42" y="45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2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4" name="Line 2922"/>
              <p:cNvSpPr>
                <a:spLocks noChangeShapeType="1"/>
              </p:cNvSpPr>
              <p:nvPr/>
            </p:nvSpPr>
            <p:spPr bwMode="auto">
              <a:xfrm flipH="1">
                <a:off x="3935" y="35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5" name="Freeform 2923"/>
              <p:cNvSpPr>
                <a:spLocks/>
              </p:cNvSpPr>
              <p:nvPr/>
            </p:nvSpPr>
            <p:spPr bwMode="auto">
              <a:xfrm>
                <a:off x="3929" y="3552"/>
                <a:ext cx="22" cy="22"/>
              </a:xfrm>
              <a:custGeom>
                <a:avLst/>
                <a:gdLst>
                  <a:gd name="T0" fmla="*/ 110 w 110"/>
                  <a:gd name="T1" fmla="*/ 85 h 112"/>
                  <a:gd name="T2" fmla="*/ 69 w 110"/>
                  <a:gd name="T3" fmla="*/ 43 h 112"/>
                  <a:gd name="T4" fmla="*/ 27 w 110"/>
                  <a:gd name="T5" fmla="*/ 0 h 112"/>
                  <a:gd name="T6" fmla="*/ 0 w 110"/>
                  <a:gd name="T7" fmla="*/ 27 h 112"/>
                  <a:gd name="T8" fmla="*/ 41 w 110"/>
                  <a:gd name="T9" fmla="*/ 69 h 112"/>
                  <a:gd name="T10" fmla="*/ 82 w 110"/>
                  <a:gd name="T11" fmla="*/ 112 h 112"/>
                  <a:gd name="T12" fmla="*/ 110 w 110"/>
                  <a:gd name="T13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110" y="85"/>
                    </a:moveTo>
                    <a:lnTo>
                      <a:pt x="69" y="43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41" y="69"/>
                    </a:lnTo>
                    <a:lnTo>
                      <a:pt x="82" y="112"/>
                    </a:lnTo>
                    <a:lnTo>
                      <a:pt x="110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6" name="Freeform 2924"/>
              <p:cNvSpPr>
                <a:spLocks/>
              </p:cNvSpPr>
              <p:nvPr/>
            </p:nvSpPr>
            <p:spPr bwMode="auto">
              <a:xfrm>
                <a:off x="3929" y="3552"/>
                <a:ext cx="22" cy="22"/>
              </a:xfrm>
              <a:custGeom>
                <a:avLst/>
                <a:gdLst>
                  <a:gd name="T0" fmla="*/ 110 w 110"/>
                  <a:gd name="T1" fmla="*/ 85 h 112"/>
                  <a:gd name="T2" fmla="*/ 69 w 110"/>
                  <a:gd name="T3" fmla="*/ 43 h 112"/>
                  <a:gd name="T4" fmla="*/ 27 w 110"/>
                  <a:gd name="T5" fmla="*/ 0 h 112"/>
                  <a:gd name="T6" fmla="*/ 0 w 110"/>
                  <a:gd name="T7" fmla="*/ 27 h 112"/>
                  <a:gd name="T8" fmla="*/ 41 w 110"/>
                  <a:gd name="T9" fmla="*/ 69 h 112"/>
                  <a:gd name="T10" fmla="*/ 82 w 110"/>
                  <a:gd name="T11" fmla="*/ 112 h 112"/>
                  <a:gd name="T12" fmla="*/ 110 w 110"/>
                  <a:gd name="T13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2">
                    <a:moveTo>
                      <a:pt x="110" y="85"/>
                    </a:moveTo>
                    <a:lnTo>
                      <a:pt x="69" y="43"/>
                    </a:lnTo>
                    <a:lnTo>
                      <a:pt x="27" y="0"/>
                    </a:lnTo>
                    <a:lnTo>
                      <a:pt x="0" y="27"/>
                    </a:lnTo>
                    <a:lnTo>
                      <a:pt x="41" y="69"/>
                    </a:lnTo>
                    <a:lnTo>
                      <a:pt x="82" y="112"/>
                    </a:lnTo>
                    <a:lnTo>
                      <a:pt x="110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7" name="Freeform 2925"/>
              <p:cNvSpPr>
                <a:spLocks/>
              </p:cNvSpPr>
              <p:nvPr/>
            </p:nvSpPr>
            <p:spPr bwMode="auto">
              <a:xfrm>
                <a:off x="3929" y="3557"/>
                <a:ext cx="9" cy="9"/>
              </a:xfrm>
              <a:custGeom>
                <a:avLst/>
                <a:gdLst>
                  <a:gd name="T0" fmla="*/ 44 w 44"/>
                  <a:gd name="T1" fmla="*/ 42 h 42"/>
                  <a:gd name="T2" fmla="*/ 3 w 44"/>
                  <a:gd name="T3" fmla="*/ 0 h 42"/>
                  <a:gd name="T4" fmla="*/ 0 w 44"/>
                  <a:gd name="T5" fmla="*/ 2 h 42"/>
                  <a:gd name="T6" fmla="*/ 44 w 44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2">
                    <a:moveTo>
                      <a:pt x="44" y="4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8" name="Line 2926"/>
              <p:cNvSpPr>
                <a:spLocks noChangeShapeType="1"/>
              </p:cNvSpPr>
              <p:nvPr/>
            </p:nvSpPr>
            <p:spPr bwMode="auto">
              <a:xfrm flipH="1">
                <a:off x="3929" y="35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9" name="Freeform 2927"/>
              <p:cNvSpPr>
                <a:spLocks/>
              </p:cNvSpPr>
              <p:nvPr/>
            </p:nvSpPr>
            <p:spPr bwMode="auto">
              <a:xfrm>
                <a:off x="3924" y="3558"/>
                <a:ext cx="22" cy="21"/>
              </a:xfrm>
              <a:custGeom>
                <a:avLst/>
                <a:gdLst>
                  <a:gd name="T0" fmla="*/ 113 w 113"/>
                  <a:gd name="T1" fmla="*/ 80 h 108"/>
                  <a:gd name="T2" fmla="*/ 69 w 113"/>
                  <a:gd name="T3" fmla="*/ 40 h 108"/>
                  <a:gd name="T4" fmla="*/ 25 w 113"/>
                  <a:gd name="T5" fmla="*/ 0 h 108"/>
                  <a:gd name="T6" fmla="*/ 0 w 113"/>
                  <a:gd name="T7" fmla="*/ 28 h 108"/>
                  <a:gd name="T8" fmla="*/ 44 w 113"/>
                  <a:gd name="T9" fmla="*/ 68 h 108"/>
                  <a:gd name="T10" fmla="*/ 87 w 113"/>
                  <a:gd name="T11" fmla="*/ 108 h 108"/>
                  <a:gd name="T12" fmla="*/ 113 w 113"/>
                  <a:gd name="T13" fmla="*/ 8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113" y="80"/>
                    </a:moveTo>
                    <a:lnTo>
                      <a:pt x="69" y="40"/>
                    </a:lnTo>
                    <a:lnTo>
                      <a:pt x="25" y="0"/>
                    </a:lnTo>
                    <a:lnTo>
                      <a:pt x="0" y="28"/>
                    </a:ln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0" name="Freeform 2928"/>
              <p:cNvSpPr>
                <a:spLocks/>
              </p:cNvSpPr>
              <p:nvPr/>
            </p:nvSpPr>
            <p:spPr bwMode="auto">
              <a:xfrm>
                <a:off x="3924" y="3558"/>
                <a:ext cx="22" cy="21"/>
              </a:xfrm>
              <a:custGeom>
                <a:avLst/>
                <a:gdLst>
                  <a:gd name="T0" fmla="*/ 113 w 113"/>
                  <a:gd name="T1" fmla="*/ 80 h 108"/>
                  <a:gd name="T2" fmla="*/ 69 w 113"/>
                  <a:gd name="T3" fmla="*/ 40 h 108"/>
                  <a:gd name="T4" fmla="*/ 25 w 113"/>
                  <a:gd name="T5" fmla="*/ 0 h 108"/>
                  <a:gd name="T6" fmla="*/ 0 w 113"/>
                  <a:gd name="T7" fmla="*/ 28 h 108"/>
                  <a:gd name="T8" fmla="*/ 44 w 113"/>
                  <a:gd name="T9" fmla="*/ 68 h 108"/>
                  <a:gd name="T10" fmla="*/ 87 w 113"/>
                  <a:gd name="T11" fmla="*/ 108 h 108"/>
                  <a:gd name="T12" fmla="*/ 113 w 113"/>
                  <a:gd name="T13" fmla="*/ 8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113" y="80"/>
                    </a:moveTo>
                    <a:lnTo>
                      <a:pt x="69" y="40"/>
                    </a:lnTo>
                    <a:lnTo>
                      <a:pt x="25" y="0"/>
                    </a:lnTo>
                    <a:lnTo>
                      <a:pt x="0" y="28"/>
                    </a:lnTo>
                    <a:lnTo>
                      <a:pt x="44" y="68"/>
                    </a:lnTo>
                    <a:lnTo>
                      <a:pt x="87" y="108"/>
                    </a:lnTo>
                    <a:lnTo>
                      <a:pt x="11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1" name="Freeform 2929"/>
              <p:cNvSpPr>
                <a:spLocks/>
              </p:cNvSpPr>
              <p:nvPr/>
            </p:nvSpPr>
            <p:spPr bwMode="auto">
              <a:xfrm>
                <a:off x="3924" y="3563"/>
                <a:ext cx="9" cy="8"/>
              </a:xfrm>
              <a:custGeom>
                <a:avLst/>
                <a:gdLst>
                  <a:gd name="T0" fmla="*/ 45 w 45"/>
                  <a:gd name="T1" fmla="*/ 40 h 40"/>
                  <a:gd name="T2" fmla="*/ 1 w 45"/>
                  <a:gd name="T3" fmla="*/ 0 h 40"/>
                  <a:gd name="T4" fmla="*/ 0 w 45"/>
                  <a:gd name="T5" fmla="*/ 1 h 40"/>
                  <a:gd name="T6" fmla="*/ 45 w 45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0">
                    <a:moveTo>
                      <a:pt x="45" y="4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2" name="Line 2930"/>
              <p:cNvSpPr>
                <a:spLocks noChangeShapeType="1"/>
              </p:cNvSpPr>
              <p:nvPr/>
            </p:nvSpPr>
            <p:spPr bwMode="auto">
              <a:xfrm flipH="1">
                <a:off x="3924" y="35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3" name="Freeform 2931"/>
              <p:cNvSpPr>
                <a:spLocks/>
              </p:cNvSpPr>
              <p:nvPr/>
            </p:nvSpPr>
            <p:spPr bwMode="auto">
              <a:xfrm>
                <a:off x="3919" y="3563"/>
                <a:ext cx="23" cy="22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5 w 115"/>
                  <a:gd name="T5" fmla="*/ 0 h 107"/>
                  <a:gd name="T6" fmla="*/ 0 w 115"/>
                  <a:gd name="T7" fmla="*/ 28 h 107"/>
                  <a:gd name="T8" fmla="*/ 44 w 115"/>
                  <a:gd name="T9" fmla="*/ 68 h 107"/>
                  <a:gd name="T10" fmla="*/ 89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5" y="0"/>
                    </a:lnTo>
                    <a:lnTo>
                      <a:pt x="0" y="28"/>
                    </a:lnTo>
                    <a:lnTo>
                      <a:pt x="44" y="68"/>
                    </a:lnTo>
                    <a:lnTo>
                      <a:pt x="89" y="107"/>
                    </a:lnTo>
                    <a:lnTo>
                      <a:pt x="115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4" name="Freeform 2932"/>
              <p:cNvSpPr>
                <a:spLocks/>
              </p:cNvSpPr>
              <p:nvPr/>
            </p:nvSpPr>
            <p:spPr bwMode="auto">
              <a:xfrm>
                <a:off x="3919" y="3563"/>
                <a:ext cx="23" cy="22"/>
              </a:xfrm>
              <a:custGeom>
                <a:avLst/>
                <a:gdLst>
                  <a:gd name="T0" fmla="*/ 115 w 115"/>
                  <a:gd name="T1" fmla="*/ 78 h 107"/>
                  <a:gd name="T2" fmla="*/ 70 w 115"/>
                  <a:gd name="T3" fmla="*/ 39 h 107"/>
                  <a:gd name="T4" fmla="*/ 25 w 115"/>
                  <a:gd name="T5" fmla="*/ 0 h 107"/>
                  <a:gd name="T6" fmla="*/ 0 w 115"/>
                  <a:gd name="T7" fmla="*/ 28 h 107"/>
                  <a:gd name="T8" fmla="*/ 44 w 115"/>
                  <a:gd name="T9" fmla="*/ 68 h 107"/>
                  <a:gd name="T10" fmla="*/ 89 w 115"/>
                  <a:gd name="T11" fmla="*/ 107 h 107"/>
                  <a:gd name="T12" fmla="*/ 115 w 115"/>
                  <a:gd name="T13" fmla="*/ 7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7">
                    <a:moveTo>
                      <a:pt x="115" y="78"/>
                    </a:moveTo>
                    <a:lnTo>
                      <a:pt x="70" y="39"/>
                    </a:lnTo>
                    <a:lnTo>
                      <a:pt x="25" y="0"/>
                    </a:lnTo>
                    <a:lnTo>
                      <a:pt x="0" y="28"/>
                    </a:lnTo>
                    <a:lnTo>
                      <a:pt x="44" y="68"/>
                    </a:lnTo>
                    <a:lnTo>
                      <a:pt x="89" y="107"/>
                    </a:lnTo>
                    <a:lnTo>
                      <a:pt x="115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5" name="Freeform 2933"/>
              <p:cNvSpPr>
                <a:spLocks/>
              </p:cNvSpPr>
              <p:nvPr/>
            </p:nvSpPr>
            <p:spPr bwMode="auto">
              <a:xfrm>
                <a:off x="3918" y="3569"/>
                <a:ext cx="9" cy="8"/>
              </a:xfrm>
              <a:custGeom>
                <a:avLst/>
                <a:gdLst>
                  <a:gd name="T0" fmla="*/ 45 w 45"/>
                  <a:gd name="T1" fmla="*/ 40 h 40"/>
                  <a:gd name="T2" fmla="*/ 1 w 45"/>
                  <a:gd name="T3" fmla="*/ 0 h 40"/>
                  <a:gd name="T4" fmla="*/ 0 w 45"/>
                  <a:gd name="T5" fmla="*/ 3 h 40"/>
                  <a:gd name="T6" fmla="*/ 45 w 45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0">
                    <a:moveTo>
                      <a:pt x="45" y="4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4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6" name="Line 2934"/>
              <p:cNvSpPr>
                <a:spLocks noChangeShapeType="1"/>
              </p:cNvSpPr>
              <p:nvPr/>
            </p:nvSpPr>
            <p:spPr bwMode="auto">
              <a:xfrm flipH="1">
                <a:off x="3918" y="35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7" name="Freeform 2935"/>
              <p:cNvSpPr>
                <a:spLocks/>
              </p:cNvSpPr>
              <p:nvPr/>
            </p:nvSpPr>
            <p:spPr bwMode="auto">
              <a:xfrm>
                <a:off x="3914" y="3570"/>
                <a:ext cx="23" cy="20"/>
              </a:xfrm>
              <a:custGeom>
                <a:avLst/>
                <a:gdLst>
                  <a:gd name="T0" fmla="*/ 114 w 114"/>
                  <a:gd name="T1" fmla="*/ 73 h 102"/>
                  <a:gd name="T2" fmla="*/ 68 w 114"/>
                  <a:gd name="T3" fmla="*/ 37 h 102"/>
                  <a:gd name="T4" fmla="*/ 23 w 114"/>
                  <a:gd name="T5" fmla="*/ 0 h 102"/>
                  <a:gd name="T6" fmla="*/ 0 w 114"/>
                  <a:gd name="T7" fmla="*/ 29 h 102"/>
                  <a:gd name="T8" fmla="*/ 45 w 114"/>
                  <a:gd name="T9" fmla="*/ 65 h 102"/>
                  <a:gd name="T10" fmla="*/ 91 w 114"/>
                  <a:gd name="T11" fmla="*/ 102 h 102"/>
                  <a:gd name="T12" fmla="*/ 114 w 114"/>
                  <a:gd name="T13" fmla="*/ 7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02">
                    <a:moveTo>
                      <a:pt x="114" y="73"/>
                    </a:moveTo>
                    <a:lnTo>
                      <a:pt x="68" y="37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45" y="65"/>
                    </a:lnTo>
                    <a:lnTo>
                      <a:pt x="91" y="102"/>
                    </a:lnTo>
                    <a:lnTo>
                      <a:pt x="114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8" name="Freeform 2936"/>
              <p:cNvSpPr>
                <a:spLocks/>
              </p:cNvSpPr>
              <p:nvPr/>
            </p:nvSpPr>
            <p:spPr bwMode="auto">
              <a:xfrm>
                <a:off x="3914" y="3570"/>
                <a:ext cx="23" cy="20"/>
              </a:xfrm>
              <a:custGeom>
                <a:avLst/>
                <a:gdLst>
                  <a:gd name="T0" fmla="*/ 114 w 114"/>
                  <a:gd name="T1" fmla="*/ 73 h 102"/>
                  <a:gd name="T2" fmla="*/ 68 w 114"/>
                  <a:gd name="T3" fmla="*/ 37 h 102"/>
                  <a:gd name="T4" fmla="*/ 23 w 114"/>
                  <a:gd name="T5" fmla="*/ 0 h 102"/>
                  <a:gd name="T6" fmla="*/ 0 w 114"/>
                  <a:gd name="T7" fmla="*/ 29 h 102"/>
                  <a:gd name="T8" fmla="*/ 45 w 114"/>
                  <a:gd name="T9" fmla="*/ 65 h 102"/>
                  <a:gd name="T10" fmla="*/ 91 w 114"/>
                  <a:gd name="T11" fmla="*/ 102 h 102"/>
                  <a:gd name="T12" fmla="*/ 114 w 114"/>
                  <a:gd name="T13" fmla="*/ 7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02">
                    <a:moveTo>
                      <a:pt x="114" y="73"/>
                    </a:moveTo>
                    <a:lnTo>
                      <a:pt x="68" y="37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45" y="65"/>
                    </a:lnTo>
                    <a:lnTo>
                      <a:pt x="91" y="102"/>
                    </a:lnTo>
                    <a:lnTo>
                      <a:pt x="114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9" name="Freeform 2937"/>
              <p:cNvSpPr>
                <a:spLocks/>
              </p:cNvSpPr>
              <p:nvPr/>
            </p:nvSpPr>
            <p:spPr bwMode="auto">
              <a:xfrm>
                <a:off x="3913" y="3575"/>
                <a:ext cx="10" cy="8"/>
              </a:xfrm>
              <a:custGeom>
                <a:avLst/>
                <a:gdLst>
                  <a:gd name="T0" fmla="*/ 48 w 48"/>
                  <a:gd name="T1" fmla="*/ 36 h 36"/>
                  <a:gd name="T2" fmla="*/ 3 w 48"/>
                  <a:gd name="T3" fmla="*/ 0 h 36"/>
                  <a:gd name="T4" fmla="*/ 0 w 48"/>
                  <a:gd name="T5" fmla="*/ 2 h 36"/>
                  <a:gd name="T6" fmla="*/ 48 w 48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36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48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0" name="Line 2938"/>
              <p:cNvSpPr>
                <a:spLocks noChangeShapeType="1"/>
              </p:cNvSpPr>
              <p:nvPr/>
            </p:nvSpPr>
            <p:spPr bwMode="auto">
              <a:xfrm flipH="1">
                <a:off x="3913" y="3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1" name="Freeform 2939"/>
              <p:cNvSpPr>
                <a:spLocks/>
              </p:cNvSpPr>
              <p:nvPr/>
            </p:nvSpPr>
            <p:spPr bwMode="auto">
              <a:xfrm>
                <a:off x="3909" y="3576"/>
                <a:ext cx="24" cy="20"/>
              </a:xfrm>
              <a:custGeom>
                <a:avLst/>
                <a:gdLst>
                  <a:gd name="T0" fmla="*/ 119 w 119"/>
                  <a:gd name="T1" fmla="*/ 69 h 100"/>
                  <a:gd name="T2" fmla="*/ 70 w 119"/>
                  <a:gd name="T3" fmla="*/ 34 h 100"/>
                  <a:gd name="T4" fmla="*/ 22 w 119"/>
                  <a:gd name="T5" fmla="*/ 0 h 100"/>
                  <a:gd name="T6" fmla="*/ 0 w 119"/>
                  <a:gd name="T7" fmla="*/ 31 h 100"/>
                  <a:gd name="T8" fmla="*/ 49 w 119"/>
                  <a:gd name="T9" fmla="*/ 65 h 100"/>
                  <a:gd name="T10" fmla="*/ 97 w 119"/>
                  <a:gd name="T11" fmla="*/ 100 h 100"/>
                  <a:gd name="T12" fmla="*/ 119 w 119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119" y="69"/>
                    </a:moveTo>
                    <a:lnTo>
                      <a:pt x="70" y="34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9" y="65"/>
                    </a:lnTo>
                    <a:lnTo>
                      <a:pt x="97" y="100"/>
                    </a:lnTo>
                    <a:lnTo>
                      <a:pt x="119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2" name="Freeform 2940"/>
              <p:cNvSpPr>
                <a:spLocks/>
              </p:cNvSpPr>
              <p:nvPr/>
            </p:nvSpPr>
            <p:spPr bwMode="auto">
              <a:xfrm>
                <a:off x="3909" y="3576"/>
                <a:ext cx="24" cy="20"/>
              </a:xfrm>
              <a:custGeom>
                <a:avLst/>
                <a:gdLst>
                  <a:gd name="T0" fmla="*/ 119 w 119"/>
                  <a:gd name="T1" fmla="*/ 69 h 100"/>
                  <a:gd name="T2" fmla="*/ 70 w 119"/>
                  <a:gd name="T3" fmla="*/ 34 h 100"/>
                  <a:gd name="T4" fmla="*/ 22 w 119"/>
                  <a:gd name="T5" fmla="*/ 0 h 100"/>
                  <a:gd name="T6" fmla="*/ 0 w 119"/>
                  <a:gd name="T7" fmla="*/ 31 h 100"/>
                  <a:gd name="T8" fmla="*/ 49 w 119"/>
                  <a:gd name="T9" fmla="*/ 65 h 100"/>
                  <a:gd name="T10" fmla="*/ 97 w 119"/>
                  <a:gd name="T11" fmla="*/ 100 h 100"/>
                  <a:gd name="T12" fmla="*/ 119 w 119"/>
                  <a:gd name="T13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119" y="69"/>
                    </a:moveTo>
                    <a:lnTo>
                      <a:pt x="70" y="34"/>
                    </a:lnTo>
                    <a:lnTo>
                      <a:pt x="22" y="0"/>
                    </a:lnTo>
                    <a:lnTo>
                      <a:pt x="0" y="31"/>
                    </a:lnTo>
                    <a:lnTo>
                      <a:pt x="49" y="65"/>
                    </a:lnTo>
                    <a:lnTo>
                      <a:pt x="97" y="100"/>
                    </a:lnTo>
                    <a:lnTo>
                      <a:pt x="119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3" name="Freeform 2941"/>
              <p:cNvSpPr>
                <a:spLocks/>
              </p:cNvSpPr>
              <p:nvPr/>
            </p:nvSpPr>
            <p:spPr bwMode="auto">
              <a:xfrm>
                <a:off x="3909" y="3582"/>
                <a:ext cx="10" cy="7"/>
              </a:xfrm>
              <a:custGeom>
                <a:avLst/>
                <a:gdLst>
                  <a:gd name="T0" fmla="*/ 50 w 50"/>
                  <a:gd name="T1" fmla="*/ 34 h 34"/>
                  <a:gd name="T2" fmla="*/ 1 w 50"/>
                  <a:gd name="T3" fmla="*/ 0 h 34"/>
                  <a:gd name="T4" fmla="*/ 0 w 50"/>
                  <a:gd name="T5" fmla="*/ 2 h 34"/>
                  <a:gd name="T6" fmla="*/ 50 w 50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50" y="3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4" name="Line 2942"/>
              <p:cNvSpPr>
                <a:spLocks noChangeShapeType="1"/>
              </p:cNvSpPr>
              <p:nvPr/>
            </p:nvSpPr>
            <p:spPr bwMode="auto">
              <a:xfrm flipH="1">
                <a:off x="3909" y="35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5" name="Freeform 2943"/>
              <p:cNvSpPr>
                <a:spLocks/>
              </p:cNvSpPr>
              <p:nvPr/>
            </p:nvSpPr>
            <p:spPr bwMode="auto">
              <a:xfrm>
                <a:off x="3905" y="3582"/>
                <a:ext cx="23" cy="20"/>
              </a:xfrm>
              <a:custGeom>
                <a:avLst/>
                <a:gdLst>
                  <a:gd name="T0" fmla="*/ 119 w 119"/>
                  <a:gd name="T1" fmla="*/ 65 h 97"/>
                  <a:gd name="T2" fmla="*/ 70 w 119"/>
                  <a:gd name="T3" fmla="*/ 32 h 97"/>
                  <a:gd name="T4" fmla="*/ 20 w 119"/>
                  <a:gd name="T5" fmla="*/ 0 h 97"/>
                  <a:gd name="T6" fmla="*/ 0 w 119"/>
                  <a:gd name="T7" fmla="*/ 32 h 97"/>
                  <a:gd name="T8" fmla="*/ 49 w 119"/>
                  <a:gd name="T9" fmla="*/ 65 h 97"/>
                  <a:gd name="T10" fmla="*/ 98 w 119"/>
                  <a:gd name="T11" fmla="*/ 97 h 97"/>
                  <a:gd name="T12" fmla="*/ 119 w 119"/>
                  <a:gd name="T13" fmla="*/ 6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119" y="65"/>
                    </a:move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49" y="65"/>
                    </a:lnTo>
                    <a:lnTo>
                      <a:pt x="98" y="97"/>
                    </a:lnTo>
                    <a:lnTo>
                      <a:pt x="11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6" name="Freeform 2944"/>
              <p:cNvSpPr>
                <a:spLocks/>
              </p:cNvSpPr>
              <p:nvPr/>
            </p:nvSpPr>
            <p:spPr bwMode="auto">
              <a:xfrm>
                <a:off x="3905" y="3582"/>
                <a:ext cx="23" cy="20"/>
              </a:xfrm>
              <a:custGeom>
                <a:avLst/>
                <a:gdLst>
                  <a:gd name="T0" fmla="*/ 119 w 119"/>
                  <a:gd name="T1" fmla="*/ 65 h 97"/>
                  <a:gd name="T2" fmla="*/ 70 w 119"/>
                  <a:gd name="T3" fmla="*/ 32 h 97"/>
                  <a:gd name="T4" fmla="*/ 20 w 119"/>
                  <a:gd name="T5" fmla="*/ 0 h 97"/>
                  <a:gd name="T6" fmla="*/ 0 w 119"/>
                  <a:gd name="T7" fmla="*/ 32 h 97"/>
                  <a:gd name="T8" fmla="*/ 49 w 119"/>
                  <a:gd name="T9" fmla="*/ 65 h 97"/>
                  <a:gd name="T10" fmla="*/ 98 w 119"/>
                  <a:gd name="T11" fmla="*/ 97 h 97"/>
                  <a:gd name="T12" fmla="*/ 119 w 119"/>
                  <a:gd name="T13" fmla="*/ 6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7">
                    <a:moveTo>
                      <a:pt x="119" y="65"/>
                    </a:moveTo>
                    <a:lnTo>
                      <a:pt x="70" y="32"/>
                    </a:lnTo>
                    <a:lnTo>
                      <a:pt x="20" y="0"/>
                    </a:lnTo>
                    <a:lnTo>
                      <a:pt x="0" y="32"/>
                    </a:lnTo>
                    <a:lnTo>
                      <a:pt x="49" y="65"/>
                    </a:lnTo>
                    <a:lnTo>
                      <a:pt x="98" y="97"/>
                    </a:lnTo>
                    <a:lnTo>
                      <a:pt x="119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7" name="Freeform 2945"/>
              <p:cNvSpPr>
                <a:spLocks/>
              </p:cNvSpPr>
              <p:nvPr/>
            </p:nvSpPr>
            <p:spPr bwMode="auto">
              <a:xfrm>
                <a:off x="3904" y="3589"/>
                <a:ext cx="10" cy="6"/>
              </a:xfrm>
              <a:custGeom>
                <a:avLst/>
                <a:gdLst>
                  <a:gd name="T0" fmla="*/ 52 w 52"/>
                  <a:gd name="T1" fmla="*/ 33 h 33"/>
                  <a:gd name="T2" fmla="*/ 3 w 52"/>
                  <a:gd name="T3" fmla="*/ 0 h 33"/>
                  <a:gd name="T4" fmla="*/ 0 w 52"/>
                  <a:gd name="T5" fmla="*/ 4 h 33"/>
                  <a:gd name="T6" fmla="*/ 52 w 52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3">
                    <a:moveTo>
                      <a:pt x="52" y="33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5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8" name="Line 2946"/>
              <p:cNvSpPr>
                <a:spLocks noChangeShapeType="1"/>
              </p:cNvSpPr>
              <p:nvPr/>
            </p:nvSpPr>
            <p:spPr bwMode="auto">
              <a:xfrm flipH="1">
                <a:off x="3904" y="3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9" name="Freeform 2947"/>
              <p:cNvSpPr>
                <a:spLocks/>
              </p:cNvSpPr>
              <p:nvPr/>
            </p:nvSpPr>
            <p:spPr bwMode="auto">
              <a:xfrm>
                <a:off x="3900" y="3590"/>
                <a:ext cx="25" cy="18"/>
              </a:xfrm>
              <a:custGeom>
                <a:avLst/>
                <a:gdLst>
                  <a:gd name="T0" fmla="*/ 122 w 122"/>
                  <a:gd name="T1" fmla="*/ 57 h 91"/>
                  <a:gd name="T2" fmla="*/ 70 w 122"/>
                  <a:gd name="T3" fmla="*/ 29 h 91"/>
                  <a:gd name="T4" fmla="*/ 18 w 122"/>
                  <a:gd name="T5" fmla="*/ 0 h 91"/>
                  <a:gd name="T6" fmla="*/ 0 w 122"/>
                  <a:gd name="T7" fmla="*/ 33 h 91"/>
                  <a:gd name="T8" fmla="*/ 52 w 122"/>
                  <a:gd name="T9" fmla="*/ 62 h 91"/>
                  <a:gd name="T10" fmla="*/ 103 w 122"/>
                  <a:gd name="T11" fmla="*/ 91 h 91"/>
                  <a:gd name="T12" fmla="*/ 122 w 122"/>
                  <a:gd name="T13" fmla="*/ 5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22" y="57"/>
                    </a:moveTo>
                    <a:lnTo>
                      <a:pt x="70" y="29"/>
                    </a:lnTo>
                    <a:lnTo>
                      <a:pt x="18" y="0"/>
                    </a:lnTo>
                    <a:lnTo>
                      <a:pt x="0" y="33"/>
                    </a:ln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0" name="Freeform 2948"/>
              <p:cNvSpPr>
                <a:spLocks/>
              </p:cNvSpPr>
              <p:nvPr/>
            </p:nvSpPr>
            <p:spPr bwMode="auto">
              <a:xfrm>
                <a:off x="3900" y="3590"/>
                <a:ext cx="25" cy="18"/>
              </a:xfrm>
              <a:custGeom>
                <a:avLst/>
                <a:gdLst>
                  <a:gd name="T0" fmla="*/ 122 w 122"/>
                  <a:gd name="T1" fmla="*/ 57 h 91"/>
                  <a:gd name="T2" fmla="*/ 70 w 122"/>
                  <a:gd name="T3" fmla="*/ 29 h 91"/>
                  <a:gd name="T4" fmla="*/ 18 w 122"/>
                  <a:gd name="T5" fmla="*/ 0 h 91"/>
                  <a:gd name="T6" fmla="*/ 0 w 122"/>
                  <a:gd name="T7" fmla="*/ 33 h 91"/>
                  <a:gd name="T8" fmla="*/ 52 w 122"/>
                  <a:gd name="T9" fmla="*/ 62 h 91"/>
                  <a:gd name="T10" fmla="*/ 103 w 122"/>
                  <a:gd name="T11" fmla="*/ 91 h 91"/>
                  <a:gd name="T12" fmla="*/ 122 w 122"/>
                  <a:gd name="T13" fmla="*/ 5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122" y="57"/>
                    </a:moveTo>
                    <a:lnTo>
                      <a:pt x="70" y="29"/>
                    </a:lnTo>
                    <a:lnTo>
                      <a:pt x="18" y="0"/>
                    </a:lnTo>
                    <a:lnTo>
                      <a:pt x="0" y="33"/>
                    </a:lnTo>
                    <a:lnTo>
                      <a:pt x="52" y="62"/>
                    </a:lnTo>
                    <a:lnTo>
                      <a:pt x="103" y="91"/>
                    </a:lnTo>
                    <a:lnTo>
                      <a:pt x="122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1" name="Freeform 2949"/>
              <p:cNvSpPr>
                <a:spLocks/>
              </p:cNvSpPr>
              <p:nvPr/>
            </p:nvSpPr>
            <p:spPr bwMode="auto">
              <a:xfrm>
                <a:off x="3900" y="3596"/>
                <a:ext cx="11" cy="6"/>
              </a:xfrm>
              <a:custGeom>
                <a:avLst/>
                <a:gdLst>
                  <a:gd name="T0" fmla="*/ 53 w 53"/>
                  <a:gd name="T1" fmla="*/ 29 h 29"/>
                  <a:gd name="T2" fmla="*/ 1 w 53"/>
                  <a:gd name="T3" fmla="*/ 0 h 29"/>
                  <a:gd name="T4" fmla="*/ 0 w 53"/>
                  <a:gd name="T5" fmla="*/ 1 h 29"/>
                  <a:gd name="T6" fmla="*/ 53 w 53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29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2" name="Line 2950"/>
              <p:cNvSpPr>
                <a:spLocks noChangeShapeType="1"/>
              </p:cNvSpPr>
              <p:nvPr/>
            </p:nvSpPr>
            <p:spPr bwMode="auto">
              <a:xfrm flipH="1">
                <a:off x="3900" y="35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3" name="Freeform 2951"/>
              <p:cNvSpPr>
                <a:spLocks/>
              </p:cNvSpPr>
              <p:nvPr/>
            </p:nvSpPr>
            <p:spPr bwMode="auto">
              <a:xfrm>
                <a:off x="3897" y="3596"/>
                <a:ext cx="24" cy="18"/>
              </a:xfrm>
              <a:custGeom>
                <a:avLst/>
                <a:gdLst>
                  <a:gd name="T0" fmla="*/ 123 w 123"/>
                  <a:gd name="T1" fmla="*/ 55 h 89"/>
                  <a:gd name="T2" fmla="*/ 71 w 123"/>
                  <a:gd name="T3" fmla="*/ 28 h 89"/>
                  <a:gd name="T4" fmla="*/ 18 w 123"/>
                  <a:gd name="T5" fmla="*/ 0 h 89"/>
                  <a:gd name="T6" fmla="*/ 0 w 123"/>
                  <a:gd name="T7" fmla="*/ 34 h 89"/>
                  <a:gd name="T8" fmla="*/ 53 w 123"/>
                  <a:gd name="T9" fmla="*/ 61 h 89"/>
                  <a:gd name="T10" fmla="*/ 106 w 123"/>
                  <a:gd name="T11" fmla="*/ 89 h 89"/>
                  <a:gd name="T12" fmla="*/ 123 w 123"/>
                  <a:gd name="T13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23" y="55"/>
                    </a:moveTo>
                    <a:lnTo>
                      <a:pt x="71" y="28"/>
                    </a:lnTo>
                    <a:lnTo>
                      <a:pt x="18" y="0"/>
                    </a:lnTo>
                    <a:lnTo>
                      <a:pt x="0" y="34"/>
                    </a:ln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4" name="Freeform 2952"/>
              <p:cNvSpPr>
                <a:spLocks/>
              </p:cNvSpPr>
              <p:nvPr/>
            </p:nvSpPr>
            <p:spPr bwMode="auto">
              <a:xfrm>
                <a:off x="3897" y="3596"/>
                <a:ext cx="24" cy="18"/>
              </a:xfrm>
              <a:custGeom>
                <a:avLst/>
                <a:gdLst>
                  <a:gd name="T0" fmla="*/ 123 w 123"/>
                  <a:gd name="T1" fmla="*/ 55 h 89"/>
                  <a:gd name="T2" fmla="*/ 71 w 123"/>
                  <a:gd name="T3" fmla="*/ 28 h 89"/>
                  <a:gd name="T4" fmla="*/ 18 w 123"/>
                  <a:gd name="T5" fmla="*/ 0 h 89"/>
                  <a:gd name="T6" fmla="*/ 0 w 123"/>
                  <a:gd name="T7" fmla="*/ 34 h 89"/>
                  <a:gd name="T8" fmla="*/ 53 w 123"/>
                  <a:gd name="T9" fmla="*/ 61 h 89"/>
                  <a:gd name="T10" fmla="*/ 106 w 123"/>
                  <a:gd name="T11" fmla="*/ 89 h 89"/>
                  <a:gd name="T12" fmla="*/ 123 w 123"/>
                  <a:gd name="T13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23" y="55"/>
                    </a:moveTo>
                    <a:lnTo>
                      <a:pt x="71" y="28"/>
                    </a:lnTo>
                    <a:lnTo>
                      <a:pt x="18" y="0"/>
                    </a:lnTo>
                    <a:lnTo>
                      <a:pt x="0" y="34"/>
                    </a:lnTo>
                    <a:lnTo>
                      <a:pt x="53" y="61"/>
                    </a:lnTo>
                    <a:lnTo>
                      <a:pt x="106" y="89"/>
                    </a:lnTo>
                    <a:lnTo>
                      <a:pt x="123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5" name="Freeform 2953"/>
              <p:cNvSpPr>
                <a:spLocks/>
              </p:cNvSpPr>
              <p:nvPr/>
            </p:nvSpPr>
            <p:spPr bwMode="auto">
              <a:xfrm>
                <a:off x="3896" y="3603"/>
                <a:ext cx="11" cy="6"/>
              </a:xfrm>
              <a:custGeom>
                <a:avLst/>
                <a:gdLst>
                  <a:gd name="T0" fmla="*/ 54 w 54"/>
                  <a:gd name="T1" fmla="*/ 27 h 27"/>
                  <a:gd name="T2" fmla="*/ 1 w 54"/>
                  <a:gd name="T3" fmla="*/ 0 h 27"/>
                  <a:gd name="T4" fmla="*/ 0 w 54"/>
                  <a:gd name="T5" fmla="*/ 4 h 27"/>
                  <a:gd name="T6" fmla="*/ 54 w 5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7">
                    <a:moveTo>
                      <a:pt x="54" y="27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6" name="Line 2954"/>
              <p:cNvSpPr>
                <a:spLocks noChangeShapeType="1"/>
              </p:cNvSpPr>
              <p:nvPr/>
            </p:nvSpPr>
            <p:spPr bwMode="auto">
              <a:xfrm flipH="1">
                <a:off x="3896" y="36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7" name="Freeform 2955"/>
              <p:cNvSpPr>
                <a:spLocks/>
              </p:cNvSpPr>
              <p:nvPr/>
            </p:nvSpPr>
            <p:spPr bwMode="auto">
              <a:xfrm>
                <a:off x="3893" y="3604"/>
                <a:ext cx="25" cy="16"/>
              </a:xfrm>
              <a:custGeom>
                <a:avLst/>
                <a:gdLst>
                  <a:gd name="T0" fmla="*/ 123 w 123"/>
                  <a:gd name="T1" fmla="*/ 46 h 81"/>
                  <a:gd name="T2" fmla="*/ 69 w 123"/>
                  <a:gd name="T3" fmla="*/ 23 h 81"/>
                  <a:gd name="T4" fmla="*/ 15 w 123"/>
                  <a:gd name="T5" fmla="*/ 0 h 81"/>
                  <a:gd name="T6" fmla="*/ 0 w 123"/>
                  <a:gd name="T7" fmla="*/ 35 h 81"/>
                  <a:gd name="T8" fmla="*/ 54 w 123"/>
                  <a:gd name="T9" fmla="*/ 58 h 81"/>
                  <a:gd name="T10" fmla="*/ 108 w 123"/>
                  <a:gd name="T11" fmla="*/ 81 h 81"/>
                  <a:gd name="T12" fmla="*/ 123 w 123"/>
                  <a:gd name="T13" fmla="*/ 4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23" y="46"/>
                    </a:moveTo>
                    <a:lnTo>
                      <a:pt x="69" y="23"/>
                    </a:lnTo>
                    <a:lnTo>
                      <a:pt x="15" y="0"/>
                    </a:lnTo>
                    <a:lnTo>
                      <a:pt x="0" y="35"/>
                    </a:lnTo>
                    <a:lnTo>
                      <a:pt x="54" y="58"/>
                    </a:lnTo>
                    <a:lnTo>
                      <a:pt x="108" y="81"/>
                    </a:lnTo>
                    <a:lnTo>
                      <a:pt x="12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8" name="Freeform 2956"/>
              <p:cNvSpPr>
                <a:spLocks/>
              </p:cNvSpPr>
              <p:nvPr/>
            </p:nvSpPr>
            <p:spPr bwMode="auto">
              <a:xfrm>
                <a:off x="3893" y="3604"/>
                <a:ext cx="25" cy="16"/>
              </a:xfrm>
              <a:custGeom>
                <a:avLst/>
                <a:gdLst>
                  <a:gd name="T0" fmla="*/ 123 w 123"/>
                  <a:gd name="T1" fmla="*/ 46 h 81"/>
                  <a:gd name="T2" fmla="*/ 69 w 123"/>
                  <a:gd name="T3" fmla="*/ 23 h 81"/>
                  <a:gd name="T4" fmla="*/ 15 w 123"/>
                  <a:gd name="T5" fmla="*/ 0 h 81"/>
                  <a:gd name="T6" fmla="*/ 0 w 123"/>
                  <a:gd name="T7" fmla="*/ 35 h 81"/>
                  <a:gd name="T8" fmla="*/ 54 w 123"/>
                  <a:gd name="T9" fmla="*/ 58 h 81"/>
                  <a:gd name="T10" fmla="*/ 108 w 123"/>
                  <a:gd name="T11" fmla="*/ 81 h 81"/>
                  <a:gd name="T12" fmla="*/ 123 w 123"/>
                  <a:gd name="T13" fmla="*/ 4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23" y="46"/>
                    </a:moveTo>
                    <a:lnTo>
                      <a:pt x="69" y="23"/>
                    </a:lnTo>
                    <a:lnTo>
                      <a:pt x="15" y="0"/>
                    </a:lnTo>
                    <a:lnTo>
                      <a:pt x="0" y="35"/>
                    </a:lnTo>
                    <a:lnTo>
                      <a:pt x="54" y="58"/>
                    </a:lnTo>
                    <a:lnTo>
                      <a:pt x="108" y="81"/>
                    </a:lnTo>
                    <a:lnTo>
                      <a:pt x="123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9" name="Freeform 2957"/>
              <p:cNvSpPr>
                <a:spLocks/>
              </p:cNvSpPr>
              <p:nvPr/>
            </p:nvSpPr>
            <p:spPr bwMode="auto">
              <a:xfrm>
                <a:off x="3893" y="3611"/>
                <a:ext cx="11" cy="5"/>
              </a:xfrm>
              <a:custGeom>
                <a:avLst/>
                <a:gdLst>
                  <a:gd name="T0" fmla="*/ 55 w 55"/>
                  <a:gd name="T1" fmla="*/ 23 h 23"/>
                  <a:gd name="T2" fmla="*/ 1 w 55"/>
                  <a:gd name="T3" fmla="*/ 0 h 23"/>
                  <a:gd name="T4" fmla="*/ 0 w 55"/>
                  <a:gd name="T5" fmla="*/ 1 h 23"/>
                  <a:gd name="T6" fmla="*/ 55 w 55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55" y="2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0" name="Line 2958"/>
              <p:cNvSpPr>
                <a:spLocks noChangeShapeType="1"/>
              </p:cNvSpPr>
              <p:nvPr/>
            </p:nvSpPr>
            <p:spPr bwMode="auto">
              <a:xfrm flipH="1">
                <a:off x="3893" y="3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1" name="Freeform 2959"/>
              <p:cNvSpPr>
                <a:spLocks/>
              </p:cNvSpPr>
              <p:nvPr/>
            </p:nvSpPr>
            <p:spPr bwMode="auto">
              <a:xfrm>
                <a:off x="3890" y="3611"/>
                <a:ext cx="25" cy="16"/>
              </a:xfrm>
              <a:custGeom>
                <a:avLst/>
                <a:gdLst>
                  <a:gd name="T0" fmla="*/ 125 w 125"/>
                  <a:gd name="T1" fmla="*/ 44 h 79"/>
                  <a:gd name="T2" fmla="*/ 69 w 125"/>
                  <a:gd name="T3" fmla="*/ 22 h 79"/>
                  <a:gd name="T4" fmla="*/ 14 w 125"/>
                  <a:gd name="T5" fmla="*/ 0 h 79"/>
                  <a:gd name="T6" fmla="*/ 0 w 125"/>
                  <a:gd name="T7" fmla="*/ 35 h 79"/>
                  <a:gd name="T8" fmla="*/ 56 w 125"/>
                  <a:gd name="T9" fmla="*/ 57 h 79"/>
                  <a:gd name="T10" fmla="*/ 111 w 125"/>
                  <a:gd name="T11" fmla="*/ 79 h 79"/>
                  <a:gd name="T12" fmla="*/ 125 w 125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25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5"/>
                    </a:lnTo>
                    <a:lnTo>
                      <a:pt x="56" y="57"/>
                    </a:lnTo>
                    <a:lnTo>
                      <a:pt x="111" y="79"/>
                    </a:lnTo>
                    <a:lnTo>
                      <a:pt x="12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2" name="Freeform 2960"/>
              <p:cNvSpPr>
                <a:spLocks/>
              </p:cNvSpPr>
              <p:nvPr/>
            </p:nvSpPr>
            <p:spPr bwMode="auto">
              <a:xfrm>
                <a:off x="3890" y="3611"/>
                <a:ext cx="25" cy="16"/>
              </a:xfrm>
              <a:custGeom>
                <a:avLst/>
                <a:gdLst>
                  <a:gd name="T0" fmla="*/ 125 w 125"/>
                  <a:gd name="T1" fmla="*/ 44 h 79"/>
                  <a:gd name="T2" fmla="*/ 69 w 125"/>
                  <a:gd name="T3" fmla="*/ 22 h 79"/>
                  <a:gd name="T4" fmla="*/ 14 w 125"/>
                  <a:gd name="T5" fmla="*/ 0 h 79"/>
                  <a:gd name="T6" fmla="*/ 0 w 125"/>
                  <a:gd name="T7" fmla="*/ 35 h 79"/>
                  <a:gd name="T8" fmla="*/ 56 w 125"/>
                  <a:gd name="T9" fmla="*/ 57 h 79"/>
                  <a:gd name="T10" fmla="*/ 111 w 125"/>
                  <a:gd name="T11" fmla="*/ 79 h 79"/>
                  <a:gd name="T12" fmla="*/ 125 w 125"/>
                  <a:gd name="T13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25" y="44"/>
                    </a:moveTo>
                    <a:lnTo>
                      <a:pt x="69" y="22"/>
                    </a:lnTo>
                    <a:lnTo>
                      <a:pt x="14" y="0"/>
                    </a:lnTo>
                    <a:lnTo>
                      <a:pt x="0" y="35"/>
                    </a:lnTo>
                    <a:lnTo>
                      <a:pt x="56" y="57"/>
                    </a:lnTo>
                    <a:lnTo>
                      <a:pt x="111" y="79"/>
                    </a:lnTo>
                    <a:lnTo>
                      <a:pt x="125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3" name="Freeform 2961"/>
              <p:cNvSpPr>
                <a:spLocks/>
              </p:cNvSpPr>
              <p:nvPr/>
            </p:nvSpPr>
            <p:spPr bwMode="auto">
              <a:xfrm>
                <a:off x="3890" y="3618"/>
                <a:ext cx="12" cy="5"/>
              </a:xfrm>
              <a:custGeom>
                <a:avLst/>
                <a:gdLst>
                  <a:gd name="T0" fmla="*/ 57 w 57"/>
                  <a:gd name="T1" fmla="*/ 22 h 22"/>
                  <a:gd name="T2" fmla="*/ 1 w 57"/>
                  <a:gd name="T3" fmla="*/ 0 h 22"/>
                  <a:gd name="T4" fmla="*/ 0 w 57"/>
                  <a:gd name="T5" fmla="*/ 4 h 22"/>
                  <a:gd name="T6" fmla="*/ 57 w 5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57" y="22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5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4" name="Line 2962"/>
              <p:cNvSpPr>
                <a:spLocks noChangeShapeType="1"/>
              </p:cNvSpPr>
              <p:nvPr/>
            </p:nvSpPr>
            <p:spPr bwMode="auto">
              <a:xfrm flipH="1">
                <a:off x="3890" y="3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5" name="Freeform 2963"/>
              <p:cNvSpPr>
                <a:spLocks/>
              </p:cNvSpPr>
              <p:nvPr/>
            </p:nvSpPr>
            <p:spPr bwMode="auto">
              <a:xfrm>
                <a:off x="3888" y="3619"/>
                <a:ext cx="25" cy="14"/>
              </a:xfrm>
              <a:custGeom>
                <a:avLst/>
                <a:gdLst>
                  <a:gd name="T0" fmla="*/ 124 w 124"/>
                  <a:gd name="T1" fmla="*/ 37 h 72"/>
                  <a:gd name="T2" fmla="*/ 68 w 124"/>
                  <a:gd name="T3" fmla="*/ 18 h 72"/>
                  <a:gd name="T4" fmla="*/ 11 w 124"/>
                  <a:gd name="T5" fmla="*/ 0 h 72"/>
                  <a:gd name="T6" fmla="*/ 0 w 124"/>
                  <a:gd name="T7" fmla="*/ 36 h 72"/>
                  <a:gd name="T8" fmla="*/ 56 w 124"/>
                  <a:gd name="T9" fmla="*/ 54 h 72"/>
                  <a:gd name="T10" fmla="*/ 112 w 124"/>
                  <a:gd name="T11" fmla="*/ 72 h 72"/>
                  <a:gd name="T12" fmla="*/ 124 w 124"/>
                  <a:gd name="T13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24" y="37"/>
                    </a:moveTo>
                    <a:lnTo>
                      <a:pt x="68" y="18"/>
                    </a:lnTo>
                    <a:lnTo>
                      <a:pt x="11" y="0"/>
                    </a:lnTo>
                    <a:lnTo>
                      <a:pt x="0" y="36"/>
                    </a:lnTo>
                    <a:lnTo>
                      <a:pt x="56" y="54"/>
                    </a:lnTo>
                    <a:lnTo>
                      <a:pt x="112" y="72"/>
                    </a:lnTo>
                    <a:lnTo>
                      <a:pt x="124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6" name="Freeform 2964"/>
              <p:cNvSpPr>
                <a:spLocks/>
              </p:cNvSpPr>
              <p:nvPr/>
            </p:nvSpPr>
            <p:spPr bwMode="auto">
              <a:xfrm>
                <a:off x="3888" y="3619"/>
                <a:ext cx="25" cy="14"/>
              </a:xfrm>
              <a:custGeom>
                <a:avLst/>
                <a:gdLst>
                  <a:gd name="T0" fmla="*/ 124 w 124"/>
                  <a:gd name="T1" fmla="*/ 37 h 72"/>
                  <a:gd name="T2" fmla="*/ 68 w 124"/>
                  <a:gd name="T3" fmla="*/ 18 h 72"/>
                  <a:gd name="T4" fmla="*/ 11 w 124"/>
                  <a:gd name="T5" fmla="*/ 0 h 72"/>
                  <a:gd name="T6" fmla="*/ 0 w 124"/>
                  <a:gd name="T7" fmla="*/ 36 h 72"/>
                  <a:gd name="T8" fmla="*/ 56 w 124"/>
                  <a:gd name="T9" fmla="*/ 54 h 72"/>
                  <a:gd name="T10" fmla="*/ 112 w 124"/>
                  <a:gd name="T11" fmla="*/ 72 h 72"/>
                  <a:gd name="T12" fmla="*/ 124 w 124"/>
                  <a:gd name="T13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24" y="37"/>
                    </a:moveTo>
                    <a:lnTo>
                      <a:pt x="68" y="18"/>
                    </a:lnTo>
                    <a:lnTo>
                      <a:pt x="11" y="0"/>
                    </a:lnTo>
                    <a:lnTo>
                      <a:pt x="0" y="36"/>
                    </a:lnTo>
                    <a:lnTo>
                      <a:pt x="56" y="54"/>
                    </a:lnTo>
                    <a:lnTo>
                      <a:pt x="112" y="72"/>
                    </a:lnTo>
                    <a:lnTo>
                      <a:pt x="12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7" name="Freeform 2965"/>
              <p:cNvSpPr>
                <a:spLocks/>
              </p:cNvSpPr>
              <p:nvPr/>
            </p:nvSpPr>
            <p:spPr bwMode="auto">
              <a:xfrm>
                <a:off x="3888" y="3626"/>
                <a:ext cx="11" cy="4"/>
              </a:xfrm>
              <a:custGeom>
                <a:avLst/>
                <a:gdLst>
                  <a:gd name="T0" fmla="*/ 57 w 57"/>
                  <a:gd name="T1" fmla="*/ 18 h 18"/>
                  <a:gd name="T2" fmla="*/ 1 w 57"/>
                  <a:gd name="T3" fmla="*/ 0 h 18"/>
                  <a:gd name="T4" fmla="*/ 0 w 57"/>
                  <a:gd name="T5" fmla="*/ 2 h 18"/>
                  <a:gd name="T6" fmla="*/ 57 w 5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57" y="18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7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8" name="Line 2966"/>
              <p:cNvSpPr>
                <a:spLocks noChangeShapeType="1"/>
              </p:cNvSpPr>
              <p:nvPr/>
            </p:nvSpPr>
            <p:spPr bwMode="auto">
              <a:xfrm flipH="1">
                <a:off x="3888" y="36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9" name="Freeform 2967"/>
              <p:cNvSpPr>
                <a:spLocks/>
              </p:cNvSpPr>
              <p:nvPr/>
            </p:nvSpPr>
            <p:spPr bwMode="auto">
              <a:xfrm>
                <a:off x="3886" y="3627"/>
                <a:ext cx="25" cy="13"/>
              </a:xfrm>
              <a:custGeom>
                <a:avLst/>
                <a:gdLst>
                  <a:gd name="T0" fmla="*/ 126 w 126"/>
                  <a:gd name="T1" fmla="*/ 32 h 69"/>
                  <a:gd name="T2" fmla="*/ 68 w 126"/>
                  <a:gd name="T3" fmla="*/ 16 h 69"/>
                  <a:gd name="T4" fmla="*/ 11 w 126"/>
                  <a:gd name="T5" fmla="*/ 0 h 69"/>
                  <a:gd name="T6" fmla="*/ 0 w 126"/>
                  <a:gd name="T7" fmla="*/ 37 h 69"/>
                  <a:gd name="T8" fmla="*/ 58 w 126"/>
                  <a:gd name="T9" fmla="*/ 53 h 69"/>
                  <a:gd name="T10" fmla="*/ 115 w 126"/>
                  <a:gd name="T11" fmla="*/ 69 h 69"/>
                  <a:gd name="T12" fmla="*/ 126 w 126"/>
                  <a:gd name="T13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26" y="32"/>
                    </a:moveTo>
                    <a:lnTo>
                      <a:pt x="68" y="16"/>
                    </a:lnTo>
                    <a:lnTo>
                      <a:pt x="11" y="0"/>
                    </a:lnTo>
                    <a:lnTo>
                      <a:pt x="0" y="37"/>
                    </a:lnTo>
                    <a:lnTo>
                      <a:pt x="58" y="53"/>
                    </a:lnTo>
                    <a:lnTo>
                      <a:pt x="115" y="69"/>
                    </a:lnTo>
                    <a:lnTo>
                      <a:pt x="12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0" name="Freeform 2968"/>
              <p:cNvSpPr>
                <a:spLocks/>
              </p:cNvSpPr>
              <p:nvPr/>
            </p:nvSpPr>
            <p:spPr bwMode="auto">
              <a:xfrm>
                <a:off x="3886" y="3627"/>
                <a:ext cx="25" cy="13"/>
              </a:xfrm>
              <a:custGeom>
                <a:avLst/>
                <a:gdLst>
                  <a:gd name="T0" fmla="*/ 126 w 126"/>
                  <a:gd name="T1" fmla="*/ 32 h 69"/>
                  <a:gd name="T2" fmla="*/ 68 w 126"/>
                  <a:gd name="T3" fmla="*/ 16 h 69"/>
                  <a:gd name="T4" fmla="*/ 11 w 126"/>
                  <a:gd name="T5" fmla="*/ 0 h 69"/>
                  <a:gd name="T6" fmla="*/ 0 w 126"/>
                  <a:gd name="T7" fmla="*/ 37 h 69"/>
                  <a:gd name="T8" fmla="*/ 58 w 126"/>
                  <a:gd name="T9" fmla="*/ 53 h 69"/>
                  <a:gd name="T10" fmla="*/ 115 w 126"/>
                  <a:gd name="T11" fmla="*/ 69 h 69"/>
                  <a:gd name="T12" fmla="*/ 126 w 126"/>
                  <a:gd name="T13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26" y="32"/>
                    </a:moveTo>
                    <a:lnTo>
                      <a:pt x="68" y="16"/>
                    </a:lnTo>
                    <a:lnTo>
                      <a:pt x="11" y="0"/>
                    </a:lnTo>
                    <a:lnTo>
                      <a:pt x="0" y="37"/>
                    </a:lnTo>
                    <a:lnTo>
                      <a:pt x="58" y="53"/>
                    </a:lnTo>
                    <a:lnTo>
                      <a:pt x="115" y="69"/>
                    </a:lnTo>
                    <a:lnTo>
                      <a:pt x="126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1" name="Freeform 2969"/>
              <p:cNvSpPr>
                <a:spLocks/>
              </p:cNvSpPr>
              <p:nvPr/>
            </p:nvSpPr>
            <p:spPr bwMode="auto">
              <a:xfrm>
                <a:off x="3886" y="3634"/>
                <a:ext cx="11" cy="3"/>
              </a:xfrm>
              <a:custGeom>
                <a:avLst/>
                <a:gdLst>
                  <a:gd name="T0" fmla="*/ 58 w 58"/>
                  <a:gd name="T1" fmla="*/ 16 h 16"/>
                  <a:gd name="T2" fmla="*/ 0 w 58"/>
                  <a:gd name="T3" fmla="*/ 0 h 16"/>
                  <a:gd name="T4" fmla="*/ 0 w 58"/>
                  <a:gd name="T5" fmla="*/ 3 h 16"/>
                  <a:gd name="T6" fmla="*/ 58 w 58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58" y="16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2" name="Line 2970"/>
              <p:cNvSpPr>
                <a:spLocks noChangeShapeType="1"/>
              </p:cNvSpPr>
              <p:nvPr/>
            </p:nvSpPr>
            <p:spPr bwMode="auto">
              <a:xfrm>
                <a:off x="3886" y="36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3" name="Freeform 2971"/>
              <p:cNvSpPr>
                <a:spLocks/>
              </p:cNvSpPr>
              <p:nvPr/>
            </p:nvSpPr>
            <p:spPr bwMode="auto">
              <a:xfrm>
                <a:off x="3884" y="3635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6 w 123"/>
                  <a:gd name="T3" fmla="*/ 13 h 62"/>
                  <a:gd name="T4" fmla="*/ 8 w 123"/>
                  <a:gd name="T5" fmla="*/ 0 h 62"/>
                  <a:gd name="T6" fmla="*/ 0 w 123"/>
                  <a:gd name="T7" fmla="*/ 37 h 62"/>
                  <a:gd name="T8" fmla="*/ 58 w 123"/>
                  <a:gd name="T9" fmla="*/ 50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6" y="13"/>
                    </a:lnTo>
                    <a:lnTo>
                      <a:pt x="8" y="0"/>
                    </a:lnTo>
                    <a:lnTo>
                      <a:pt x="0" y="37"/>
                    </a:lnTo>
                    <a:lnTo>
                      <a:pt x="58" y="50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4" name="Freeform 2972"/>
              <p:cNvSpPr>
                <a:spLocks/>
              </p:cNvSpPr>
              <p:nvPr/>
            </p:nvSpPr>
            <p:spPr bwMode="auto">
              <a:xfrm>
                <a:off x="3884" y="3635"/>
                <a:ext cx="25" cy="12"/>
              </a:xfrm>
              <a:custGeom>
                <a:avLst/>
                <a:gdLst>
                  <a:gd name="T0" fmla="*/ 123 w 123"/>
                  <a:gd name="T1" fmla="*/ 25 h 62"/>
                  <a:gd name="T2" fmla="*/ 66 w 123"/>
                  <a:gd name="T3" fmla="*/ 13 h 62"/>
                  <a:gd name="T4" fmla="*/ 8 w 123"/>
                  <a:gd name="T5" fmla="*/ 0 h 62"/>
                  <a:gd name="T6" fmla="*/ 0 w 123"/>
                  <a:gd name="T7" fmla="*/ 37 h 62"/>
                  <a:gd name="T8" fmla="*/ 58 w 123"/>
                  <a:gd name="T9" fmla="*/ 50 h 62"/>
                  <a:gd name="T10" fmla="*/ 115 w 123"/>
                  <a:gd name="T11" fmla="*/ 62 h 62"/>
                  <a:gd name="T12" fmla="*/ 123 w 123"/>
                  <a:gd name="T13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23" y="25"/>
                    </a:moveTo>
                    <a:lnTo>
                      <a:pt x="66" y="13"/>
                    </a:lnTo>
                    <a:lnTo>
                      <a:pt x="8" y="0"/>
                    </a:lnTo>
                    <a:lnTo>
                      <a:pt x="0" y="37"/>
                    </a:lnTo>
                    <a:lnTo>
                      <a:pt x="58" y="50"/>
                    </a:lnTo>
                    <a:lnTo>
                      <a:pt x="115" y="62"/>
                    </a:lnTo>
                    <a:lnTo>
                      <a:pt x="123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5" name="Freeform 2973"/>
              <p:cNvSpPr>
                <a:spLocks/>
              </p:cNvSpPr>
              <p:nvPr/>
            </p:nvSpPr>
            <p:spPr bwMode="auto">
              <a:xfrm>
                <a:off x="3884" y="3642"/>
                <a:ext cx="12" cy="3"/>
              </a:xfrm>
              <a:custGeom>
                <a:avLst/>
                <a:gdLst>
                  <a:gd name="T0" fmla="*/ 59 w 59"/>
                  <a:gd name="T1" fmla="*/ 13 h 13"/>
                  <a:gd name="T2" fmla="*/ 1 w 59"/>
                  <a:gd name="T3" fmla="*/ 0 h 13"/>
                  <a:gd name="T4" fmla="*/ 0 w 59"/>
                  <a:gd name="T5" fmla="*/ 2 h 13"/>
                  <a:gd name="T6" fmla="*/ 59 w 5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59" y="13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59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6" name="Line 2974"/>
              <p:cNvSpPr>
                <a:spLocks noChangeShapeType="1"/>
              </p:cNvSpPr>
              <p:nvPr/>
            </p:nvSpPr>
            <p:spPr bwMode="auto">
              <a:xfrm flipH="1">
                <a:off x="3884" y="36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7" name="Freeform 2975"/>
              <p:cNvSpPr>
                <a:spLocks/>
              </p:cNvSpPr>
              <p:nvPr/>
            </p:nvSpPr>
            <p:spPr bwMode="auto">
              <a:xfrm>
                <a:off x="3882" y="3642"/>
                <a:ext cx="25" cy="12"/>
              </a:xfrm>
              <a:custGeom>
                <a:avLst/>
                <a:gdLst>
                  <a:gd name="T0" fmla="*/ 124 w 124"/>
                  <a:gd name="T1" fmla="*/ 21 h 59"/>
                  <a:gd name="T2" fmla="*/ 66 w 124"/>
                  <a:gd name="T3" fmla="*/ 11 h 59"/>
                  <a:gd name="T4" fmla="*/ 7 w 124"/>
                  <a:gd name="T5" fmla="*/ 0 h 59"/>
                  <a:gd name="T6" fmla="*/ 0 w 124"/>
                  <a:gd name="T7" fmla="*/ 38 h 59"/>
                  <a:gd name="T8" fmla="*/ 59 w 124"/>
                  <a:gd name="T9" fmla="*/ 48 h 59"/>
                  <a:gd name="T10" fmla="*/ 117 w 124"/>
                  <a:gd name="T11" fmla="*/ 59 h 59"/>
                  <a:gd name="T12" fmla="*/ 124 w 124"/>
                  <a:gd name="T13" fmla="*/ 2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24" y="21"/>
                    </a:moveTo>
                    <a:lnTo>
                      <a:pt x="66" y="11"/>
                    </a:lnTo>
                    <a:lnTo>
                      <a:pt x="7" y="0"/>
                    </a:lnTo>
                    <a:lnTo>
                      <a:pt x="0" y="38"/>
                    </a:lnTo>
                    <a:lnTo>
                      <a:pt x="59" y="48"/>
                    </a:lnTo>
                    <a:lnTo>
                      <a:pt x="117" y="59"/>
                    </a:lnTo>
                    <a:lnTo>
                      <a:pt x="1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8" name="Freeform 2976"/>
              <p:cNvSpPr>
                <a:spLocks/>
              </p:cNvSpPr>
              <p:nvPr/>
            </p:nvSpPr>
            <p:spPr bwMode="auto">
              <a:xfrm>
                <a:off x="3882" y="3642"/>
                <a:ext cx="25" cy="12"/>
              </a:xfrm>
              <a:custGeom>
                <a:avLst/>
                <a:gdLst>
                  <a:gd name="T0" fmla="*/ 124 w 124"/>
                  <a:gd name="T1" fmla="*/ 21 h 59"/>
                  <a:gd name="T2" fmla="*/ 66 w 124"/>
                  <a:gd name="T3" fmla="*/ 11 h 59"/>
                  <a:gd name="T4" fmla="*/ 7 w 124"/>
                  <a:gd name="T5" fmla="*/ 0 h 59"/>
                  <a:gd name="T6" fmla="*/ 0 w 124"/>
                  <a:gd name="T7" fmla="*/ 38 h 59"/>
                  <a:gd name="T8" fmla="*/ 59 w 124"/>
                  <a:gd name="T9" fmla="*/ 48 h 59"/>
                  <a:gd name="T10" fmla="*/ 117 w 124"/>
                  <a:gd name="T11" fmla="*/ 59 h 59"/>
                  <a:gd name="T12" fmla="*/ 124 w 124"/>
                  <a:gd name="T13" fmla="*/ 2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24" y="21"/>
                    </a:moveTo>
                    <a:lnTo>
                      <a:pt x="66" y="11"/>
                    </a:lnTo>
                    <a:lnTo>
                      <a:pt x="7" y="0"/>
                    </a:lnTo>
                    <a:lnTo>
                      <a:pt x="0" y="38"/>
                    </a:lnTo>
                    <a:lnTo>
                      <a:pt x="59" y="48"/>
                    </a:lnTo>
                    <a:lnTo>
                      <a:pt x="117" y="59"/>
                    </a:lnTo>
                    <a:lnTo>
                      <a:pt x="124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9" name="Freeform 2977"/>
              <p:cNvSpPr>
                <a:spLocks/>
              </p:cNvSpPr>
              <p:nvPr/>
            </p:nvSpPr>
            <p:spPr bwMode="auto">
              <a:xfrm>
                <a:off x="3882" y="3650"/>
                <a:ext cx="12" cy="2"/>
              </a:xfrm>
              <a:custGeom>
                <a:avLst/>
                <a:gdLst>
                  <a:gd name="T0" fmla="*/ 59 w 59"/>
                  <a:gd name="T1" fmla="*/ 10 h 10"/>
                  <a:gd name="T2" fmla="*/ 0 w 59"/>
                  <a:gd name="T3" fmla="*/ 0 h 10"/>
                  <a:gd name="T4" fmla="*/ 0 w 59"/>
                  <a:gd name="T5" fmla="*/ 4 h 10"/>
                  <a:gd name="T6" fmla="*/ 59 w 5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1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0" name="Line 2978"/>
              <p:cNvSpPr>
                <a:spLocks noChangeShapeType="1"/>
              </p:cNvSpPr>
              <p:nvPr/>
            </p:nvSpPr>
            <p:spPr bwMode="auto">
              <a:xfrm>
                <a:off x="3882" y="36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1" name="Freeform 2979"/>
              <p:cNvSpPr>
                <a:spLocks/>
              </p:cNvSpPr>
              <p:nvPr/>
            </p:nvSpPr>
            <p:spPr bwMode="auto">
              <a:xfrm>
                <a:off x="3882" y="3651"/>
                <a:ext cx="24" cy="10"/>
              </a:xfrm>
              <a:custGeom>
                <a:avLst/>
                <a:gdLst>
                  <a:gd name="T0" fmla="*/ 121 w 121"/>
                  <a:gd name="T1" fmla="*/ 13 h 50"/>
                  <a:gd name="T2" fmla="*/ 63 w 121"/>
                  <a:gd name="T3" fmla="*/ 6 h 50"/>
                  <a:gd name="T4" fmla="*/ 4 w 121"/>
                  <a:gd name="T5" fmla="*/ 0 h 50"/>
                  <a:gd name="T6" fmla="*/ 0 w 121"/>
                  <a:gd name="T7" fmla="*/ 36 h 50"/>
                  <a:gd name="T8" fmla="*/ 58 w 121"/>
                  <a:gd name="T9" fmla="*/ 43 h 50"/>
                  <a:gd name="T10" fmla="*/ 117 w 121"/>
                  <a:gd name="T11" fmla="*/ 50 h 50"/>
                  <a:gd name="T12" fmla="*/ 121 w 121"/>
                  <a:gd name="T13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21" y="13"/>
                    </a:moveTo>
                    <a:lnTo>
                      <a:pt x="63" y="6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58" y="43"/>
                    </a:lnTo>
                    <a:lnTo>
                      <a:pt x="117" y="50"/>
                    </a:lnTo>
                    <a:lnTo>
                      <a:pt x="12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2" name="Freeform 2980"/>
              <p:cNvSpPr>
                <a:spLocks/>
              </p:cNvSpPr>
              <p:nvPr/>
            </p:nvSpPr>
            <p:spPr bwMode="auto">
              <a:xfrm>
                <a:off x="3882" y="3651"/>
                <a:ext cx="24" cy="10"/>
              </a:xfrm>
              <a:custGeom>
                <a:avLst/>
                <a:gdLst>
                  <a:gd name="T0" fmla="*/ 121 w 121"/>
                  <a:gd name="T1" fmla="*/ 13 h 50"/>
                  <a:gd name="T2" fmla="*/ 63 w 121"/>
                  <a:gd name="T3" fmla="*/ 6 h 50"/>
                  <a:gd name="T4" fmla="*/ 4 w 121"/>
                  <a:gd name="T5" fmla="*/ 0 h 50"/>
                  <a:gd name="T6" fmla="*/ 0 w 121"/>
                  <a:gd name="T7" fmla="*/ 36 h 50"/>
                  <a:gd name="T8" fmla="*/ 58 w 121"/>
                  <a:gd name="T9" fmla="*/ 43 h 50"/>
                  <a:gd name="T10" fmla="*/ 117 w 121"/>
                  <a:gd name="T11" fmla="*/ 50 h 50"/>
                  <a:gd name="T12" fmla="*/ 121 w 121"/>
                  <a:gd name="T13" fmla="*/ 1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121" y="13"/>
                    </a:moveTo>
                    <a:lnTo>
                      <a:pt x="63" y="6"/>
                    </a:lnTo>
                    <a:lnTo>
                      <a:pt x="4" y="0"/>
                    </a:lnTo>
                    <a:lnTo>
                      <a:pt x="0" y="36"/>
                    </a:lnTo>
                    <a:lnTo>
                      <a:pt x="58" y="43"/>
                    </a:lnTo>
                    <a:lnTo>
                      <a:pt x="117" y="50"/>
                    </a:lnTo>
                    <a:lnTo>
                      <a:pt x="121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3" name="Freeform 2981"/>
              <p:cNvSpPr>
                <a:spLocks/>
              </p:cNvSpPr>
              <p:nvPr/>
            </p:nvSpPr>
            <p:spPr bwMode="auto">
              <a:xfrm>
                <a:off x="3882" y="3658"/>
                <a:ext cx="11" cy="1"/>
              </a:xfrm>
              <a:custGeom>
                <a:avLst/>
                <a:gdLst>
                  <a:gd name="T0" fmla="*/ 58 w 58"/>
                  <a:gd name="T1" fmla="*/ 7 h 7"/>
                  <a:gd name="T2" fmla="*/ 0 w 58"/>
                  <a:gd name="T3" fmla="*/ 0 h 7"/>
                  <a:gd name="T4" fmla="*/ 0 w 58"/>
                  <a:gd name="T5" fmla="*/ 4 h 7"/>
                  <a:gd name="T6" fmla="*/ 58 w 5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58" y="7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4" name="Line 2982"/>
              <p:cNvSpPr>
                <a:spLocks noChangeShapeType="1"/>
              </p:cNvSpPr>
              <p:nvPr/>
            </p:nvSpPr>
            <p:spPr bwMode="auto">
              <a:xfrm>
                <a:off x="3882" y="36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5" name="Freeform 2983"/>
              <p:cNvSpPr>
                <a:spLocks/>
              </p:cNvSpPr>
              <p:nvPr/>
            </p:nvSpPr>
            <p:spPr bwMode="auto">
              <a:xfrm>
                <a:off x="3881" y="3659"/>
                <a:ext cx="24" cy="9"/>
              </a:xfrm>
              <a:custGeom>
                <a:avLst/>
                <a:gdLst>
                  <a:gd name="T0" fmla="*/ 120 w 120"/>
                  <a:gd name="T1" fmla="*/ 7 h 45"/>
                  <a:gd name="T2" fmla="*/ 61 w 120"/>
                  <a:gd name="T3" fmla="*/ 3 h 45"/>
                  <a:gd name="T4" fmla="*/ 3 w 120"/>
                  <a:gd name="T5" fmla="*/ 0 h 45"/>
                  <a:gd name="T6" fmla="*/ 0 w 120"/>
                  <a:gd name="T7" fmla="*/ 38 h 45"/>
                  <a:gd name="T8" fmla="*/ 59 w 120"/>
                  <a:gd name="T9" fmla="*/ 41 h 45"/>
                  <a:gd name="T10" fmla="*/ 118 w 120"/>
                  <a:gd name="T11" fmla="*/ 45 h 45"/>
                  <a:gd name="T12" fmla="*/ 120 w 120"/>
                  <a:gd name="T1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20" y="7"/>
                    </a:moveTo>
                    <a:lnTo>
                      <a:pt x="61" y="3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1"/>
                    </a:lnTo>
                    <a:lnTo>
                      <a:pt x="118" y="45"/>
                    </a:lnTo>
                    <a:lnTo>
                      <a:pt x="12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" name="Freeform 2984"/>
              <p:cNvSpPr>
                <a:spLocks/>
              </p:cNvSpPr>
              <p:nvPr/>
            </p:nvSpPr>
            <p:spPr bwMode="auto">
              <a:xfrm>
                <a:off x="3881" y="3659"/>
                <a:ext cx="24" cy="9"/>
              </a:xfrm>
              <a:custGeom>
                <a:avLst/>
                <a:gdLst>
                  <a:gd name="T0" fmla="*/ 120 w 120"/>
                  <a:gd name="T1" fmla="*/ 7 h 45"/>
                  <a:gd name="T2" fmla="*/ 61 w 120"/>
                  <a:gd name="T3" fmla="*/ 3 h 45"/>
                  <a:gd name="T4" fmla="*/ 3 w 120"/>
                  <a:gd name="T5" fmla="*/ 0 h 45"/>
                  <a:gd name="T6" fmla="*/ 0 w 120"/>
                  <a:gd name="T7" fmla="*/ 38 h 45"/>
                  <a:gd name="T8" fmla="*/ 59 w 120"/>
                  <a:gd name="T9" fmla="*/ 41 h 45"/>
                  <a:gd name="T10" fmla="*/ 118 w 120"/>
                  <a:gd name="T11" fmla="*/ 45 h 45"/>
                  <a:gd name="T12" fmla="*/ 120 w 120"/>
                  <a:gd name="T13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5">
                    <a:moveTo>
                      <a:pt x="120" y="7"/>
                    </a:moveTo>
                    <a:lnTo>
                      <a:pt x="61" y="3"/>
                    </a:lnTo>
                    <a:lnTo>
                      <a:pt x="3" y="0"/>
                    </a:lnTo>
                    <a:lnTo>
                      <a:pt x="0" y="38"/>
                    </a:lnTo>
                    <a:lnTo>
                      <a:pt x="59" y="41"/>
                    </a:lnTo>
                    <a:lnTo>
                      <a:pt x="118" y="45"/>
                    </a:lnTo>
                    <a:lnTo>
                      <a:pt x="12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7" name="Freeform 2985"/>
              <p:cNvSpPr>
                <a:spLocks/>
              </p:cNvSpPr>
              <p:nvPr/>
            </p:nvSpPr>
            <p:spPr bwMode="auto">
              <a:xfrm>
                <a:off x="3881" y="3666"/>
                <a:ext cx="12" cy="1"/>
              </a:xfrm>
              <a:custGeom>
                <a:avLst/>
                <a:gdLst>
                  <a:gd name="T0" fmla="*/ 59 w 59"/>
                  <a:gd name="T1" fmla="*/ 3 h 3"/>
                  <a:gd name="T2" fmla="*/ 0 w 59"/>
                  <a:gd name="T3" fmla="*/ 0 h 3"/>
                  <a:gd name="T4" fmla="*/ 0 w 59"/>
                  <a:gd name="T5" fmla="*/ 1 h 3"/>
                  <a:gd name="T6" fmla="*/ 59 w 59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">
                    <a:moveTo>
                      <a:pt x="59" y="3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8" name="Line 2986"/>
              <p:cNvSpPr>
                <a:spLocks noChangeShapeType="1"/>
              </p:cNvSpPr>
              <p:nvPr/>
            </p:nvSpPr>
            <p:spPr bwMode="auto">
              <a:xfrm>
                <a:off x="3881" y="36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9" name="Freeform 2987"/>
              <p:cNvSpPr>
                <a:spLocks/>
              </p:cNvSpPr>
              <p:nvPr/>
            </p:nvSpPr>
            <p:spPr bwMode="auto">
              <a:xfrm>
                <a:off x="3881" y="3667"/>
                <a:ext cx="24" cy="8"/>
              </a:xfrm>
              <a:custGeom>
                <a:avLst/>
                <a:gdLst>
                  <a:gd name="T0" fmla="*/ 119 w 119"/>
                  <a:gd name="T1" fmla="*/ 5 h 42"/>
                  <a:gd name="T2" fmla="*/ 60 w 119"/>
                  <a:gd name="T3" fmla="*/ 2 h 42"/>
                  <a:gd name="T4" fmla="*/ 1 w 119"/>
                  <a:gd name="T5" fmla="*/ 0 h 42"/>
                  <a:gd name="T6" fmla="*/ 0 w 119"/>
                  <a:gd name="T7" fmla="*/ 38 h 42"/>
                  <a:gd name="T8" fmla="*/ 59 w 119"/>
                  <a:gd name="T9" fmla="*/ 40 h 42"/>
                  <a:gd name="T10" fmla="*/ 117 w 119"/>
                  <a:gd name="T11" fmla="*/ 42 h 42"/>
                  <a:gd name="T12" fmla="*/ 119 w 119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19" y="5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9" y="40"/>
                    </a:lnTo>
                    <a:lnTo>
                      <a:pt x="117" y="42"/>
                    </a:lnTo>
                    <a:lnTo>
                      <a:pt x="11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0" name="Freeform 2988"/>
              <p:cNvSpPr>
                <a:spLocks/>
              </p:cNvSpPr>
              <p:nvPr/>
            </p:nvSpPr>
            <p:spPr bwMode="auto">
              <a:xfrm>
                <a:off x="3881" y="3667"/>
                <a:ext cx="24" cy="8"/>
              </a:xfrm>
              <a:custGeom>
                <a:avLst/>
                <a:gdLst>
                  <a:gd name="T0" fmla="*/ 119 w 119"/>
                  <a:gd name="T1" fmla="*/ 5 h 42"/>
                  <a:gd name="T2" fmla="*/ 60 w 119"/>
                  <a:gd name="T3" fmla="*/ 2 h 42"/>
                  <a:gd name="T4" fmla="*/ 1 w 119"/>
                  <a:gd name="T5" fmla="*/ 0 h 42"/>
                  <a:gd name="T6" fmla="*/ 0 w 119"/>
                  <a:gd name="T7" fmla="*/ 38 h 42"/>
                  <a:gd name="T8" fmla="*/ 59 w 119"/>
                  <a:gd name="T9" fmla="*/ 40 h 42"/>
                  <a:gd name="T10" fmla="*/ 117 w 119"/>
                  <a:gd name="T11" fmla="*/ 42 h 42"/>
                  <a:gd name="T12" fmla="*/ 119 w 119"/>
                  <a:gd name="T13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19" y="5"/>
                    </a:moveTo>
                    <a:lnTo>
                      <a:pt x="60" y="2"/>
                    </a:lnTo>
                    <a:lnTo>
                      <a:pt x="1" y="0"/>
                    </a:lnTo>
                    <a:lnTo>
                      <a:pt x="0" y="38"/>
                    </a:lnTo>
                    <a:lnTo>
                      <a:pt x="59" y="40"/>
                    </a:lnTo>
                    <a:lnTo>
                      <a:pt x="117" y="42"/>
                    </a:lnTo>
                    <a:lnTo>
                      <a:pt x="119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1" name="Freeform 2989"/>
              <p:cNvSpPr>
                <a:spLocks/>
              </p:cNvSpPr>
              <p:nvPr/>
            </p:nvSpPr>
            <p:spPr bwMode="auto">
              <a:xfrm>
                <a:off x="3881" y="3674"/>
                <a:ext cx="12" cy="1"/>
              </a:xfrm>
              <a:custGeom>
                <a:avLst/>
                <a:gdLst>
                  <a:gd name="T0" fmla="*/ 59 w 59"/>
                  <a:gd name="T1" fmla="*/ 2 h 4"/>
                  <a:gd name="T2" fmla="*/ 0 w 59"/>
                  <a:gd name="T3" fmla="*/ 0 h 4"/>
                  <a:gd name="T4" fmla="*/ 0 w 59"/>
                  <a:gd name="T5" fmla="*/ 4 h 4"/>
                  <a:gd name="T6" fmla="*/ 59 w 59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59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2" name="Line 2990"/>
              <p:cNvSpPr>
                <a:spLocks noChangeShapeType="1"/>
              </p:cNvSpPr>
              <p:nvPr/>
            </p:nvSpPr>
            <p:spPr bwMode="auto">
              <a:xfrm>
                <a:off x="3881" y="3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3" name="Freeform 2991"/>
              <p:cNvSpPr>
                <a:spLocks/>
              </p:cNvSpPr>
              <p:nvPr/>
            </p:nvSpPr>
            <p:spPr bwMode="auto">
              <a:xfrm>
                <a:off x="3881" y="3674"/>
                <a:ext cx="24" cy="9"/>
              </a:xfrm>
              <a:custGeom>
                <a:avLst/>
                <a:gdLst>
                  <a:gd name="T0" fmla="*/ 117 w 119"/>
                  <a:gd name="T1" fmla="*/ 0 h 42"/>
                  <a:gd name="T2" fmla="*/ 59 w 119"/>
                  <a:gd name="T3" fmla="*/ 2 h 42"/>
                  <a:gd name="T4" fmla="*/ 0 w 119"/>
                  <a:gd name="T5" fmla="*/ 4 h 42"/>
                  <a:gd name="T6" fmla="*/ 1 w 119"/>
                  <a:gd name="T7" fmla="*/ 42 h 42"/>
                  <a:gd name="T8" fmla="*/ 60 w 119"/>
                  <a:gd name="T9" fmla="*/ 40 h 42"/>
                  <a:gd name="T10" fmla="*/ 119 w 119"/>
                  <a:gd name="T11" fmla="*/ 38 h 42"/>
                  <a:gd name="T12" fmla="*/ 117 w 119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17" y="0"/>
                    </a:moveTo>
                    <a:lnTo>
                      <a:pt x="59" y="2"/>
                    </a:lnTo>
                    <a:lnTo>
                      <a:pt x="0" y="4"/>
                    </a:lnTo>
                    <a:lnTo>
                      <a:pt x="1" y="42"/>
                    </a:lnTo>
                    <a:lnTo>
                      <a:pt x="60" y="40"/>
                    </a:lnTo>
                    <a:lnTo>
                      <a:pt x="119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4" name="Freeform 2992"/>
              <p:cNvSpPr>
                <a:spLocks/>
              </p:cNvSpPr>
              <p:nvPr/>
            </p:nvSpPr>
            <p:spPr bwMode="auto">
              <a:xfrm>
                <a:off x="3881" y="3674"/>
                <a:ext cx="24" cy="9"/>
              </a:xfrm>
              <a:custGeom>
                <a:avLst/>
                <a:gdLst>
                  <a:gd name="T0" fmla="*/ 117 w 119"/>
                  <a:gd name="T1" fmla="*/ 0 h 42"/>
                  <a:gd name="T2" fmla="*/ 59 w 119"/>
                  <a:gd name="T3" fmla="*/ 2 h 42"/>
                  <a:gd name="T4" fmla="*/ 0 w 119"/>
                  <a:gd name="T5" fmla="*/ 4 h 42"/>
                  <a:gd name="T6" fmla="*/ 1 w 119"/>
                  <a:gd name="T7" fmla="*/ 42 h 42"/>
                  <a:gd name="T8" fmla="*/ 60 w 119"/>
                  <a:gd name="T9" fmla="*/ 40 h 42"/>
                  <a:gd name="T10" fmla="*/ 119 w 119"/>
                  <a:gd name="T11" fmla="*/ 38 h 42"/>
                  <a:gd name="T12" fmla="*/ 117 w 119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2">
                    <a:moveTo>
                      <a:pt x="117" y="0"/>
                    </a:moveTo>
                    <a:lnTo>
                      <a:pt x="59" y="2"/>
                    </a:lnTo>
                    <a:lnTo>
                      <a:pt x="0" y="4"/>
                    </a:lnTo>
                    <a:lnTo>
                      <a:pt x="1" y="42"/>
                    </a:lnTo>
                    <a:lnTo>
                      <a:pt x="60" y="40"/>
                    </a:lnTo>
                    <a:lnTo>
                      <a:pt x="119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5" name="Freeform 2993"/>
              <p:cNvSpPr>
                <a:spLocks/>
              </p:cNvSpPr>
              <p:nvPr/>
            </p:nvSpPr>
            <p:spPr bwMode="auto">
              <a:xfrm>
                <a:off x="3881" y="3682"/>
                <a:ext cx="12" cy="1"/>
              </a:xfrm>
              <a:custGeom>
                <a:avLst/>
                <a:gdLst>
                  <a:gd name="T0" fmla="*/ 59 w 59"/>
                  <a:gd name="T1" fmla="*/ 0 h 4"/>
                  <a:gd name="T2" fmla="*/ 0 w 59"/>
                  <a:gd name="T3" fmla="*/ 2 h 4"/>
                  <a:gd name="T4" fmla="*/ 0 w 59"/>
                  <a:gd name="T5" fmla="*/ 4 h 4"/>
                  <a:gd name="T6" fmla="*/ 59 w 59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59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6" name="Line 2994"/>
              <p:cNvSpPr>
                <a:spLocks noChangeShapeType="1"/>
              </p:cNvSpPr>
              <p:nvPr/>
            </p:nvSpPr>
            <p:spPr bwMode="auto">
              <a:xfrm>
                <a:off x="3881" y="3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7" name="Freeform 2995"/>
              <p:cNvSpPr>
                <a:spLocks/>
              </p:cNvSpPr>
              <p:nvPr/>
            </p:nvSpPr>
            <p:spPr bwMode="auto">
              <a:xfrm>
                <a:off x="3881" y="3682"/>
                <a:ext cx="24" cy="8"/>
              </a:xfrm>
              <a:custGeom>
                <a:avLst/>
                <a:gdLst>
                  <a:gd name="T0" fmla="*/ 118 w 120"/>
                  <a:gd name="T1" fmla="*/ 0 h 44"/>
                  <a:gd name="T2" fmla="*/ 59 w 120"/>
                  <a:gd name="T3" fmla="*/ 3 h 44"/>
                  <a:gd name="T4" fmla="*/ 0 w 120"/>
                  <a:gd name="T5" fmla="*/ 7 h 44"/>
                  <a:gd name="T6" fmla="*/ 3 w 120"/>
                  <a:gd name="T7" fmla="*/ 44 h 44"/>
                  <a:gd name="T8" fmla="*/ 61 w 120"/>
                  <a:gd name="T9" fmla="*/ 41 h 44"/>
                  <a:gd name="T10" fmla="*/ 120 w 120"/>
                  <a:gd name="T11" fmla="*/ 38 h 44"/>
                  <a:gd name="T12" fmla="*/ 118 w 120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4">
                    <a:moveTo>
                      <a:pt x="118" y="0"/>
                    </a:moveTo>
                    <a:lnTo>
                      <a:pt x="59" y="3"/>
                    </a:lnTo>
                    <a:lnTo>
                      <a:pt x="0" y="7"/>
                    </a:lnTo>
                    <a:lnTo>
                      <a:pt x="3" y="44"/>
                    </a:lnTo>
                    <a:lnTo>
                      <a:pt x="61" y="41"/>
                    </a:lnTo>
                    <a:lnTo>
                      <a:pt x="120" y="38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8" name="Freeform 2996"/>
              <p:cNvSpPr>
                <a:spLocks/>
              </p:cNvSpPr>
              <p:nvPr/>
            </p:nvSpPr>
            <p:spPr bwMode="auto">
              <a:xfrm>
                <a:off x="3881" y="3682"/>
                <a:ext cx="24" cy="8"/>
              </a:xfrm>
              <a:custGeom>
                <a:avLst/>
                <a:gdLst>
                  <a:gd name="T0" fmla="*/ 118 w 120"/>
                  <a:gd name="T1" fmla="*/ 0 h 44"/>
                  <a:gd name="T2" fmla="*/ 59 w 120"/>
                  <a:gd name="T3" fmla="*/ 3 h 44"/>
                  <a:gd name="T4" fmla="*/ 0 w 120"/>
                  <a:gd name="T5" fmla="*/ 7 h 44"/>
                  <a:gd name="T6" fmla="*/ 3 w 120"/>
                  <a:gd name="T7" fmla="*/ 44 h 44"/>
                  <a:gd name="T8" fmla="*/ 61 w 120"/>
                  <a:gd name="T9" fmla="*/ 41 h 44"/>
                  <a:gd name="T10" fmla="*/ 120 w 120"/>
                  <a:gd name="T11" fmla="*/ 38 h 44"/>
                  <a:gd name="T12" fmla="*/ 118 w 120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4">
                    <a:moveTo>
                      <a:pt x="118" y="0"/>
                    </a:moveTo>
                    <a:lnTo>
                      <a:pt x="59" y="3"/>
                    </a:lnTo>
                    <a:lnTo>
                      <a:pt x="0" y="7"/>
                    </a:lnTo>
                    <a:lnTo>
                      <a:pt x="3" y="44"/>
                    </a:lnTo>
                    <a:lnTo>
                      <a:pt x="61" y="41"/>
                    </a:lnTo>
                    <a:lnTo>
                      <a:pt x="120" y="38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9" name="Freeform 2997"/>
              <p:cNvSpPr>
                <a:spLocks/>
              </p:cNvSpPr>
              <p:nvPr/>
            </p:nvSpPr>
            <p:spPr bwMode="auto">
              <a:xfrm>
                <a:off x="3882" y="3690"/>
                <a:ext cx="11" cy="1"/>
              </a:xfrm>
              <a:custGeom>
                <a:avLst/>
                <a:gdLst>
                  <a:gd name="T0" fmla="*/ 58 w 58"/>
                  <a:gd name="T1" fmla="*/ 0 h 7"/>
                  <a:gd name="T2" fmla="*/ 0 w 58"/>
                  <a:gd name="T3" fmla="*/ 3 h 7"/>
                  <a:gd name="T4" fmla="*/ 0 w 58"/>
                  <a:gd name="T5" fmla="*/ 7 h 7"/>
                  <a:gd name="T6" fmla="*/ 58 w 5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58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0" name="Line 2998"/>
              <p:cNvSpPr>
                <a:spLocks noChangeShapeType="1"/>
              </p:cNvSpPr>
              <p:nvPr/>
            </p:nvSpPr>
            <p:spPr bwMode="auto">
              <a:xfrm>
                <a:off x="3882" y="36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1" name="Freeform 2999"/>
              <p:cNvSpPr>
                <a:spLocks/>
              </p:cNvSpPr>
              <p:nvPr/>
            </p:nvSpPr>
            <p:spPr bwMode="auto">
              <a:xfrm>
                <a:off x="3882" y="3688"/>
                <a:ext cx="24" cy="11"/>
              </a:xfrm>
              <a:custGeom>
                <a:avLst/>
                <a:gdLst>
                  <a:gd name="T0" fmla="*/ 117 w 121"/>
                  <a:gd name="T1" fmla="*/ 0 h 51"/>
                  <a:gd name="T2" fmla="*/ 58 w 121"/>
                  <a:gd name="T3" fmla="*/ 7 h 51"/>
                  <a:gd name="T4" fmla="*/ 0 w 121"/>
                  <a:gd name="T5" fmla="*/ 14 h 51"/>
                  <a:gd name="T6" fmla="*/ 4 w 121"/>
                  <a:gd name="T7" fmla="*/ 51 h 51"/>
                  <a:gd name="T8" fmla="*/ 63 w 121"/>
                  <a:gd name="T9" fmla="*/ 44 h 51"/>
                  <a:gd name="T10" fmla="*/ 121 w 121"/>
                  <a:gd name="T11" fmla="*/ 37 h 51"/>
                  <a:gd name="T12" fmla="*/ 117 w 12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17" y="0"/>
                    </a:moveTo>
                    <a:lnTo>
                      <a:pt x="58" y="7"/>
                    </a:lnTo>
                    <a:lnTo>
                      <a:pt x="0" y="14"/>
                    </a:lnTo>
                    <a:lnTo>
                      <a:pt x="4" y="51"/>
                    </a:lnTo>
                    <a:lnTo>
                      <a:pt x="63" y="44"/>
                    </a:lnTo>
                    <a:lnTo>
                      <a:pt x="121" y="37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2" name="Freeform 3000"/>
              <p:cNvSpPr>
                <a:spLocks/>
              </p:cNvSpPr>
              <p:nvPr/>
            </p:nvSpPr>
            <p:spPr bwMode="auto">
              <a:xfrm>
                <a:off x="3882" y="3688"/>
                <a:ext cx="24" cy="11"/>
              </a:xfrm>
              <a:custGeom>
                <a:avLst/>
                <a:gdLst>
                  <a:gd name="T0" fmla="*/ 117 w 121"/>
                  <a:gd name="T1" fmla="*/ 0 h 51"/>
                  <a:gd name="T2" fmla="*/ 58 w 121"/>
                  <a:gd name="T3" fmla="*/ 7 h 51"/>
                  <a:gd name="T4" fmla="*/ 0 w 121"/>
                  <a:gd name="T5" fmla="*/ 14 h 51"/>
                  <a:gd name="T6" fmla="*/ 4 w 121"/>
                  <a:gd name="T7" fmla="*/ 51 h 51"/>
                  <a:gd name="T8" fmla="*/ 63 w 121"/>
                  <a:gd name="T9" fmla="*/ 44 h 51"/>
                  <a:gd name="T10" fmla="*/ 121 w 121"/>
                  <a:gd name="T11" fmla="*/ 37 h 51"/>
                  <a:gd name="T12" fmla="*/ 117 w 121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117" y="0"/>
                    </a:moveTo>
                    <a:lnTo>
                      <a:pt x="58" y="7"/>
                    </a:lnTo>
                    <a:lnTo>
                      <a:pt x="0" y="14"/>
                    </a:lnTo>
                    <a:lnTo>
                      <a:pt x="4" y="51"/>
                    </a:lnTo>
                    <a:lnTo>
                      <a:pt x="63" y="44"/>
                    </a:lnTo>
                    <a:lnTo>
                      <a:pt x="121" y="37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3" name="Freeform 3001"/>
              <p:cNvSpPr>
                <a:spLocks/>
              </p:cNvSpPr>
              <p:nvPr/>
            </p:nvSpPr>
            <p:spPr bwMode="auto">
              <a:xfrm>
                <a:off x="3882" y="3697"/>
                <a:ext cx="12" cy="2"/>
              </a:xfrm>
              <a:custGeom>
                <a:avLst/>
                <a:gdLst>
                  <a:gd name="T0" fmla="*/ 59 w 59"/>
                  <a:gd name="T1" fmla="*/ 0 h 10"/>
                  <a:gd name="T2" fmla="*/ 0 w 59"/>
                  <a:gd name="T3" fmla="*/ 7 h 10"/>
                  <a:gd name="T4" fmla="*/ 0 w 59"/>
                  <a:gd name="T5" fmla="*/ 10 h 10"/>
                  <a:gd name="T6" fmla="*/ 59 w 5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0">
                    <a:moveTo>
                      <a:pt x="59" y="0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4" name="Line 3002"/>
              <p:cNvSpPr>
                <a:spLocks noChangeShapeType="1"/>
              </p:cNvSpPr>
              <p:nvPr/>
            </p:nvSpPr>
            <p:spPr bwMode="auto">
              <a:xfrm>
                <a:off x="3882" y="36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5" name="Freeform 3003"/>
              <p:cNvSpPr>
                <a:spLocks/>
              </p:cNvSpPr>
              <p:nvPr/>
            </p:nvSpPr>
            <p:spPr bwMode="auto">
              <a:xfrm>
                <a:off x="3882" y="3695"/>
                <a:ext cx="25" cy="12"/>
              </a:xfrm>
              <a:custGeom>
                <a:avLst/>
                <a:gdLst>
                  <a:gd name="T0" fmla="*/ 117 w 124"/>
                  <a:gd name="T1" fmla="*/ 0 h 59"/>
                  <a:gd name="T2" fmla="*/ 59 w 124"/>
                  <a:gd name="T3" fmla="*/ 11 h 59"/>
                  <a:gd name="T4" fmla="*/ 0 w 124"/>
                  <a:gd name="T5" fmla="*/ 21 h 59"/>
                  <a:gd name="T6" fmla="*/ 7 w 124"/>
                  <a:gd name="T7" fmla="*/ 59 h 59"/>
                  <a:gd name="T8" fmla="*/ 66 w 124"/>
                  <a:gd name="T9" fmla="*/ 49 h 59"/>
                  <a:gd name="T10" fmla="*/ 124 w 124"/>
                  <a:gd name="T11" fmla="*/ 38 h 59"/>
                  <a:gd name="T12" fmla="*/ 117 w 12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17" y="0"/>
                    </a:moveTo>
                    <a:lnTo>
                      <a:pt x="59" y="11"/>
                    </a:lnTo>
                    <a:lnTo>
                      <a:pt x="0" y="21"/>
                    </a:lnTo>
                    <a:lnTo>
                      <a:pt x="7" y="59"/>
                    </a:lnTo>
                    <a:lnTo>
                      <a:pt x="66" y="49"/>
                    </a:lnTo>
                    <a:lnTo>
                      <a:pt x="124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6" name="Freeform 3004"/>
              <p:cNvSpPr>
                <a:spLocks/>
              </p:cNvSpPr>
              <p:nvPr/>
            </p:nvSpPr>
            <p:spPr bwMode="auto">
              <a:xfrm>
                <a:off x="3882" y="3695"/>
                <a:ext cx="25" cy="12"/>
              </a:xfrm>
              <a:custGeom>
                <a:avLst/>
                <a:gdLst>
                  <a:gd name="T0" fmla="*/ 117 w 124"/>
                  <a:gd name="T1" fmla="*/ 0 h 59"/>
                  <a:gd name="T2" fmla="*/ 59 w 124"/>
                  <a:gd name="T3" fmla="*/ 11 h 59"/>
                  <a:gd name="T4" fmla="*/ 0 w 124"/>
                  <a:gd name="T5" fmla="*/ 21 h 59"/>
                  <a:gd name="T6" fmla="*/ 7 w 124"/>
                  <a:gd name="T7" fmla="*/ 59 h 59"/>
                  <a:gd name="T8" fmla="*/ 66 w 124"/>
                  <a:gd name="T9" fmla="*/ 49 h 59"/>
                  <a:gd name="T10" fmla="*/ 124 w 124"/>
                  <a:gd name="T11" fmla="*/ 38 h 59"/>
                  <a:gd name="T12" fmla="*/ 117 w 12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9">
                    <a:moveTo>
                      <a:pt x="117" y="0"/>
                    </a:moveTo>
                    <a:lnTo>
                      <a:pt x="59" y="11"/>
                    </a:lnTo>
                    <a:lnTo>
                      <a:pt x="0" y="21"/>
                    </a:lnTo>
                    <a:lnTo>
                      <a:pt x="7" y="59"/>
                    </a:lnTo>
                    <a:lnTo>
                      <a:pt x="66" y="49"/>
                    </a:lnTo>
                    <a:lnTo>
                      <a:pt x="124" y="3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7" name="Freeform 3005"/>
              <p:cNvSpPr>
                <a:spLocks/>
              </p:cNvSpPr>
              <p:nvPr/>
            </p:nvSpPr>
            <p:spPr bwMode="auto">
              <a:xfrm>
                <a:off x="3884" y="3705"/>
                <a:ext cx="12" cy="2"/>
              </a:xfrm>
              <a:custGeom>
                <a:avLst/>
                <a:gdLst>
                  <a:gd name="T0" fmla="*/ 59 w 59"/>
                  <a:gd name="T1" fmla="*/ 0 h 12"/>
                  <a:gd name="T2" fmla="*/ 0 w 59"/>
                  <a:gd name="T3" fmla="*/ 10 h 12"/>
                  <a:gd name="T4" fmla="*/ 1 w 59"/>
                  <a:gd name="T5" fmla="*/ 12 h 12"/>
                  <a:gd name="T6" fmla="*/ 59 w 5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2">
                    <a:moveTo>
                      <a:pt x="59" y="0"/>
                    </a:moveTo>
                    <a:lnTo>
                      <a:pt x="0" y="10"/>
                    </a:lnTo>
                    <a:lnTo>
                      <a:pt x="1" y="1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8" name="Line 3006"/>
              <p:cNvSpPr>
                <a:spLocks noChangeShapeType="1"/>
              </p:cNvSpPr>
              <p:nvPr/>
            </p:nvSpPr>
            <p:spPr bwMode="auto">
              <a:xfrm>
                <a:off x="3884" y="3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9" name="Freeform 3007"/>
              <p:cNvSpPr>
                <a:spLocks/>
              </p:cNvSpPr>
              <p:nvPr/>
            </p:nvSpPr>
            <p:spPr bwMode="auto">
              <a:xfrm>
                <a:off x="3884" y="3702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8 w 123"/>
                  <a:gd name="T3" fmla="*/ 13 h 62"/>
                  <a:gd name="T4" fmla="*/ 0 w 123"/>
                  <a:gd name="T5" fmla="*/ 25 h 62"/>
                  <a:gd name="T6" fmla="*/ 8 w 123"/>
                  <a:gd name="T7" fmla="*/ 62 h 62"/>
                  <a:gd name="T8" fmla="*/ 66 w 123"/>
                  <a:gd name="T9" fmla="*/ 50 h 62"/>
                  <a:gd name="T10" fmla="*/ 123 w 123"/>
                  <a:gd name="T11" fmla="*/ 37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8" y="13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6" y="50"/>
                    </a:lnTo>
                    <a:lnTo>
                      <a:pt x="123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0" name="Freeform 3008"/>
              <p:cNvSpPr>
                <a:spLocks/>
              </p:cNvSpPr>
              <p:nvPr/>
            </p:nvSpPr>
            <p:spPr bwMode="auto">
              <a:xfrm>
                <a:off x="3884" y="3702"/>
                <a:ext cx="25" cy="13"/>
              </a:xfrm>
              <a:custGeom>
                <a:avLst/>
                <a:gdLst>
                  <a:gd name="T0" fmla="*/ 115 w 123"/>
                  <a:gd name="T1" fmla="*/ 0 h 62"/>
                  <a:gd name="T2" fmla="*/ 58 w 123"/>
                  <a:gd name="T3" fmla="*/ 13 h 62"/>
                  <a:gd name="T4" fmla="*/ 0 w 123"/>
                  <a:gd name="T5" fmla="*/ 25 h 62"/>
                  <a:gd name="T6" fmla="*/ 8 w 123"/>
                  <a:gd name="T7" fmla="*/ 62 h 62"/>
                  <a:gd name="T8" fmla="*/ 66 w 123"/>
                  <a:gd name="T9" fmla="*/ 50 h 62"/>
                  <a:gd name="T10" fmla="*/ 123 w 123"/>
                  <a:gd name="T11" fmla="*/ 37 h 62"/>
                  <a:gd name="T12" fmla="*/ 115 w 123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115" y="0"/>
                    </a:moveTo>
                    <a:lnTo>
                      <a:pt x="58" y="13"/>
                    </a:lnTo>
                    <a:lnTo>
                      <a:pt x="0" y="25"/>
                    </a:lnTo>
                    <a:lnTo>
                      <a:pt x="8" y="62"/>
                    </a:lnTo>
                    <a:lnTo>
                      <a:pt x="66" y="50"/>
                    </a:lnTo>
                    <a:lnTo>
                      <a:pt x="123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1" name="Freeform 3009"/>
              <p:cNvSpPr>
                <a:spLocks/>
              </p:cNvSpPr>
              <p:nvPr/>
            </p:nvSpPr>
            <p:spPr bwMode="auto">
              <a:xfrm>
                <a:off x="3886" y="3712"/>
                <a:ext cx="11" cy="3"/>
              </a:xfrm>
              <a:custGeom>
                <a:avLst/>
                <a:gdLst>
                  <a:gd name="T0" fmla="*/ 58 w 58"/>
                  <a:gd name="T1" fmla="*/ 0 h 16"/>
                  <a:gd name="T2" fmla="*/ 0 w 58"/>
                  <a:gd name="T3" fmla="*/ 12 h 16"/>
                  <a:gd name="T4" fmla="*/ 0 w 58"/>
                  <a:gd name="T5" fmla="*/ 16 h 16"/>
                  <a:gd name="T6" fmla="*/ 58 w 5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58" y="0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2" name="Line 3010"/>
              <p:cNvSpPr>
                <a:spLocks noChangeShapeType="1"/>
              </p:cNvSpPr>
              <p:nvPr/>
            </p:nvSpPr>
            <p:spPr bwMode="auto">
              <a:xfrm>
                <a:off x="3886" y="3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3" name="Freeform 3011"/>
              <p:cNvSpPr>
                <a:spLocks/>
              </p:cNvSpPr>
              <p:nvPr/>
            </p:nvSpPr>
            <p:spPr bwMode="auto">
              <a:xfrm>
                <a:off x="3886" y="3709"/>
                <a:ext cx="25" cy="14"/>
              </a:xfrm>
              <a:custGeom>
                <a:avLst/>
                <a:gdLst>
                  <a:gd name="T0" fmla="*/ 115 w 126"/>
                  <a:gd name="T1" fmla="*/ 0 h 69"/>
                  <a:gd name="T2" fmla="*/ 58 w 126"/>
                  <a:gd name="T3" fmla="*/ 17 h 69"/>
                  <a:gd name="T4" fmla="*/ 0 w 126"/>
                  <a:gd name="T5" fmla="*/ 33 h 69"/>
                  <a:gd name="T6" fmla="*/ 11 w 126"/>
                  <a:gd name="T7" fmla="*/ 69 h 69"/>
                  <a:gd name="T8" fmla="*/ 68 w 126"/>
                  <a:gd name="T9" fmla="*/ 53 h 69"/>
                  <a:gd name="T10" fmla="*/ 126 w 126"/>
                  <a:gd name="T11" fmla="*/ 37 h 69"/>
                  <a:gd name="T12" fmla="*/ 115 w 12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15" y="0"/>
                    </a:moveTo>
                    <a:lnTo>
                      <a:pt x="58" y="17"/>
                    </a:lnTo>
                    <a:lnTo>
                      <a:pt x="0" y="33"/>
                    </a:lnTo>
                    <a:lnTo>
                      <a:pt x="11" y="69"/>
                    </a:lnTo>
                    <a:lnTo>
                      <a:pt x="68" y="53"/>
                    </a:lnTo>
                    <a:lnTo>
                      <a:pt x="126" y="37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4" name="Freeform 3012"/>
              <p:cNvSpPr>
                <a:spLocks/>
              </p:cNvSpPr>
              <p:nvPr/>
            </p:nvSpPr>
            <p:spPr bwMode="auto">
              <a:xfrm>
                <a:off x="3886" y="3709"/>
                <a:ext cx="25" cy="14"/>
              </a:xfrm>
              <a:custGeom>
                <a:avLst/>
                <a:gdLst>
                  <a:gd name="T0" fmla="*/ 115 w 126"/>
                  <a:gd name="T1" fmla="*/ 0 h 69"/>
                  <a:gd name="T2" fmla="*/ 58 w 126"/>
                  <a:gd name="T3" fmla="*/ 17 h 69"/>
                  <a:gd name="T4" fmla="*/ 0 w 126"/>
                  <a:gd name="T5" fmla="*/ 33 h 69"/>
                  <a:gd name="T6" fmla="*/ 11 w 126"/>
                  <a:gd name="T7" fmla="*/ 69 h 69"/>
                  <a:gd name="T8" fmla="*/ 68 w 126"/>
                  <a:gd name="T9" fmla="*/ 53 h 69"/>
                  <a:gd name="T10" fmla="*/ 126 w 126"/>
                  <a:gd name="T11" fmla="*/ 37 h 69"/>
                  <a:gd name="T12" fmla="*/ 115 w 12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69">
                    <a:moveTo>
                      <a:pt x="115" y="0"/>
                    </a:moveTo>
                    <a:lnTo>
                      <a:pt x="58" y="17"/>
                    </a:lnTo>
                    <a:lnTo>
                      <a:pt x="0" y="33"/>
                    </a:lnTo>
                    <a:lnTo>
                      <a:pt x="11" y="69"/>
                    </a:lnTo>
                    <a:lnTo>
                      <a:pt x="68" y="53"/>
                    </a:lnTo>
                    <a:lnTo>
                      <a:pt x="126" y="37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5" name="Freeform 3013"/>
              <p:cNvSpPr>
                <a:spLocks/>
              </p:cNvSpPr>
              <p:nvPr/>
            </p:nvSpPr>
            <p:spPr bwMode="auto">
              <a:xfrm>
                <a:off x="3888" y="3719"/>
                <a:ext cx="11" cy="4"/>
              </a:xfrm>
              <a:custGeom>
                <a:avLst/>
                <a:gdLst>
                  <a:gd name="T0" fmla="*/ 57 w 57"/>
                  <a:gd name="T1" fmla="*/ 0 h 19"/>
                  <a:gd name="T2" fmla="*/ 0 w 57"/>
                  <a:gd name="T3" fmla="*/ 16 h 19"/>
                  <a:gd name="T4" fmla="*/ 1 w 57"/>
                  <a:gd name="T5" fmla="*/ 19 h 19"/>
                  <a:gd name="T6" fmla="*/ 57 w 5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57" y="0"/>
                    </a:moveTo>
                    <a:lnTo>
                      <a:pt x="0" y="16"/>
                    </a:lnTo>
                    <a:lnTo>
                      <a:pt x="1" y="1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6" name="Line 3014"/>
              <p:cNvSpPr>
                <a:spLocks noChangeShapeType="1"/>
              </p:cNvSpPr>
              <p:nvPr/>
            </p:nvSpPr>
            <p:spPr bwMode="auto">
              <a:xfrm>
                <a:off x="3888" y="37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7" name="Freeform 3015"/>
              <p:cNvSpPr>
                <a:spLocks/>
              </p:cNvSpPr>
              <p:nvPr/>
            </p:nvSpPr>
            <p:spPr bwMode="auto">
              <a:xfrm>
                <a:off x="3888" y="3716"/>
                <a:ext cx="25" cy="14"/>
              </a:xfrm>
              <a:custGeom>
                <a:avLst/>
                <a:gdLst>
                  <a:gd name="T0" fmla="*/ 112 w 124"/>
                  <a:gd name="T1" fmla="*/ 0 h 72"/>
                  <a:gd name="T2" fmla="*/ 56 w 124"/>
                  <a:gd name="T3" fmla="*/ 18 h 72"/>
                  <a:gd name="T4" fmla="*/ 0 w 124"/>
                  <a:gd name="T5" fmla="*/ 37 h 72"/>
                  <a:gd name="T6" fmla="*/ 11 w 124"/>
                  <a:gd name="T7" fmla="*/ 72 h 72"/>
                  <a:gd name="T8" fmla="*/ 68 w 124"/>
                  <a:gd name="T9" fmla="*/ 54 h 72"/>
                  <a:gd name="T10" fmla="*/ 124 w 124"/>
                  <a:gd name="T11" fmla="*/ 36 h 72"/>
                  <a:gd name="T12" fmla="*/ 112 w 12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12" y="0"/>
                    </a:moveTo>
                    <a:lnTo>
                      <a:pt x="56" y="18"/>
                    </a:lnTo>
                    <a:lnTo>
                      <a:pt x="0" y="37"/>
                    </a:lnTo>
                    <a:lnTo>
                      <a:pt x="11" y="72"/>
                    </a:ln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8" name="Freeform 3016"/>
              <p:cNvSpPr>
                <a:spLocks/>
              </p:cNvSpPr>
              <p:nvPr/>
            </p:nvSpPr>
            <p:spPr bwMode="auto">
              <a:xfrm>
                <a:off x="3888" y="3716"/>
                <a:ext cx="25" cy="14"/>
              </a:xfrm>
              <a:custGeom>
                <a:avLst/>
                <a:gdLst>
                  <a:gd name="T0" fmla="*/ 112 w 124"/>
                  <a:gd name="T1" fmla="*/ 0 h 72"/>
                  <a:gd name="T2" fmla="*/ 56 w 124"/>
                  <a:gd name="T3" fmla="*/ 18 h 72"/>
                  <a:gd name="T4" fmla="*/ 0 w 124"/>
                  <a:gd name="T5" fmla="*/ 37 h 72"/>
                  <a:gd name="T6" fmla="*/ 11 w 124"/>
                  <a:gd name="T7" fmla="*/ 72 h 72"/>
                  <a:gd name="T8" fmla="*/ 68 w 124"/>
                  <a:gd name="T9" fmla="*/ 54 h 72"/>
                  <a:gd name="T10" fmla="*/ 124 w 124"/>
                  <a:gd name="T11" fmla="*/ 36 h 72"/>
                  <a:gd name="T12" fmla="*/ 112 w 12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112" y="0"/>
                    </a:moveTo>
                    <a:lnTo>
                      <a:pt x="56" y="18"/>
                    </a:lnTo>
                    <a:lnTo>
                      <a:pt x="0" y="37"/>
                    </a:lnTo>
                    <a:lnTo>
                      <a:pt x="11" y="72"/>
                    </a:lnTo>
                    <a:lnTo>
                      <a:pt x="68" y="54"/>
                    </a:lnTo>
                    <a:lnTo>
                      <a:pt x="124" y="36"/>
                    </a:lnTo>
                    <a:lnTo>
                      <a:pt x="11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9" name="Freeform 3017"/>
              <p:cNvSpPr>
                <a:spLocks/>
              </p:cNvSpPr>
              <p:nvPr/>
            </p:nvSpPr>
            <p:spPr bwMode="auto">
              <a:xfrm>
                <a:off x="3890" y="3727"/>
                <a:ext cx="12" cy="4"/>
              </a:xfrm>
              <a:custGeom>
                <a:avLst/>
                <a:gdLst>
                  <a:gd name="T0" fmla="*/ 57 w 57"/>
                  <a:gd name="T1" fmla="*/ 0 h 22"/>
                  <a:gd name="T2" fmla="*/ 0 w 57"/>
                  <a:gd name="T3" fmla="*/ 18 h 22"/>
                  <a:gd name="T4" fmla="*/ 1 w 57"/>
                  <a:gd name="T5" fmla="*/ 22 h 22"/>
                  <a:gd name="T6" fmla="*/ 57 w 5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57" y="0"/>
                    </a:moveTo>
                    <a:lnTo>
                      <a:pt x="0" y="18"/>
                    </a:lnTo>
                    <a:lnTo>
                      <a:pt x="1" y="2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570" name="Group 3018"/>
            <p:cNvGrpSpPr>
              <a:grpSpLocks/>
            </p:cNvGrpSpPr>
            <p:nvPr/>
          </p:nvGrpSpPr>
          <p:grpSpPr bwMode="auto">
            <a:xfrm>
              <a:off x="3890" y="3739"/>
              <a:ext cx="315" cy="126"/>
              <a:chOff x="3890" y="3716"/>
              <a:chExt cx="315" cy="126"/>
            </a:xfrm>
          </p:grpSpPr>
          <p:sp>
            <p:nvSpPr>
              <p:cNvPr id="26571" name="Line 3019"/>
              <p:cNvSpPr>
                <a:spLocks noChangeShapeType="1"/>
              </p:cNvSpPr>
              <p:nvPr/>
            </p:nvSpPr>
            <p:spPr bwMode="auto">
              <a:xfrm>
                <a:off x="3890" y="3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2" name="Freeform 3020"/>
              <p:cNvSpPr>
                <a:spLocks/>
              </p:cNvSpPr>
              <p:nvPr/>
            </p:nvSpPr>
            <p:spPr bwMode="auto">
              <a:xfrm>
                <a:off x="3890" y="3722"/>
                <a:ext cx="25" cy="16"/>
              </a:xfrm>
              <a:custGeom>
                <a:avLst/>
                <a:gdLst>
                  <a:gd name="T0" fmla="*/ 111 w 125"/>
                  <a:gd name="T1" fmla="*/ 0 h 79"/>
                  <a:gd name="T2" fmla="*/ 56 w 125"/>
                  <a:gd name="T3" fmla="*/ 22 h 79"/>
                  <a:gd name="T4" fmla="*/ 0 w 125"/>
                  <a:gd name="T5" fmla="*/ 44 h 79"/>
                  <a:gd name="T6" fmla="*/ 14 w 125"/>
                  <a:gd name="T7" fmla="*/ 79 h 79"/>
                  <a:gd name="T8" fmla="*/ 69 w 125"/>
                  <a:gd name="T9" fmla="*/ 58 h 79"/>
                  <a:gd name="T10" fmla="*/ 125 w 125"/>
                  <a:gd name="T11" fmla="*/ 36 h 79"/>
                  <a:gd name="T12" fmla="*/ 111 w 12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11" y="0"/>
                    </a:moveTo>
                    <a:lnTo>
                      <a:pt x="56" y="22"/>
                    </a:lnTo>
                    <a:lnTo>
                      <a:pt x="0" y="44"/>
                    </a:lnTo>
                    <a:lnTo>
                      <a:pt x="14" y="79"/>
                    </a:lnTo>
                    <a:lnTo>
                      <a:pt x="69" y="58"/>
                    </a:lnTo>
                    <a:lnTo>
                      <a:pt x="125" y="36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3" name="Freeform 3021"/>
              <p:cNvSpPr>
                <a:spLocks/>
              </p:cNvSpPr>
              <p:nvPr/>
            </p:nvSpPr>
            <p:spPr bwMode="auto">
              <a:xfrm>
                <a:off x="3890" y="3722"/>
                <a:ext cx="25" cy="16"/>
              </a:xfrm>
              <a:custGeom>
                <a:avLst/>
                <a:gdLst>
                  <a:gd name="T0" fmla="*/ 111 w 125"/>
                  <a:gd name="T1" fmla="*/ 0 h 79"/>
                  <a:gd name="T2" fmla="*/ 56 w 125"/>
                  <a:gd name="T3" fmla="*/ 22 h 79"/>
                  <a:gd name="T4" fmla="*/ 0 w 125"/>
                  <a:gd name="T5" fmla="*/ 44 h 79"/>
                  <a:gd name="T6" fmla="*/ 14 w 125"/>
                  <a:gd name="T7" fmla="*/ 79 h 79"/>
                  <a:gd name="T8" fmla="*/ 69 w 125"/>
                  <a:gd name="T9" fmla="*/ 58 h 79"/>
                  <a:gd name="T10" fmla="*/ 125 w 125"/>
                  <a:gd name="T11" fmla="*/ 36 h 79"/>
                  <a:gd name="T12" fmla="*/ 111 w 125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9">
                    <a:moveTo>
                      <a:pt x="111" y="0"/>
                    </a:moveTo>
                    <a:lnTo>
                      <a:pt x="56" y="22"/>
                    </a:lnTo>
                    <a:lnTo>
                      <a:pt x="0" y="44"/>
                    </a:lnTo>
                    <a:lnTo>
                      <a:pt x="14" y="79"/>
                    </a:lnTo>
                    <a:lnTo>
                      <a:pt x="69" y="58"/>
                    </a:lnTo>
                    <a:lnTo>
                      <a:pt x="125" y="36"/>
                    </a:lnTo>
                    <a:lnTo>
                      <a:pt x="1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4" name="Freeform 3022"/>
              <p:cNvSpPr>
                <a:spLocks/>
              </p:cNvSpPr>
              <p:nvPr/>
            </p:nvSpPr>
            <p:spPr bwMode="auto">
              <a:xfrm>
                <a:off x="3893" y="3734"/>
                <a:ext cx="11" cy="4"/>
              </a:xfrm>
              <a:custGeom>
                <a:avLst/>
                <a:gdLst>
                  <a:gd name="T0" fmla="*/ 55 w 55"/>
                  <a:gd name="T1" fmla="*/ 0 h 23"/>
                  <a:gd name="T2" fmla="*/ 0 w 55"/>
                  <a:gd name="T3" fmla="*/ 21 h 23"/>
                  <a:gd name="T4" fmla="*/ 1 w 55"/>
                  <a:gd name="T5" fmla="*/ 23 h 23"/>
                  <a:gd name="T6" fmla="*/ 55 w 5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55" y="0"/>
                    </a:moveTo>
                    <a:lnTo>
                      <a:pt x="0" y="21"/>
                    </a:lnTo>
                    <a:lnTo>
                      <a:pt x="1" y="23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5" name="Line 3023"/>
              <p:cNvSpPr>
                <a:spLocks noChangeShapeType="1"/>
              </p:cNvSpPr>
              <p:nvPr/>
            </p:nvSpPr>
            <p:spPr bwMode="auto">
              <a:xfrm>
                <a:off x="3893" y="3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6" name="Freeform 3024"/>
              <p:cNvSpPr>
                <a:spLocks/>
              </p:cNvSpPr>
              <p:nvPr/>
            </p:nvSpPr>
            <p:spPr bwMode="auto">
              <a:xfrm>
                <a:off x="3893" y="3729"/>
                <a:ext cx="25" cy="16"/>
              </a:xfrm>
              <a:custGeom>
                <a:avLst/>
                <a:gdLst>
                  <a:gd name="T0" fmla="*/ 108 w 123"/>
                  <a:gd name="T1" fmla="*/ 0 h 80"/>
                  <a:gd name="T2" fmla="*/ 54 w 123"/>
                  <a:gd name="T3" fmla="*/ 23 h 80"/>
                  <a:gd name="T4" fmla="*/ 0 w 123"/>
                  <a:gd name="T5" fmla="*/ 46 h 80"/>
                  <a:gd name="T6" fmla="*/ 15 w 123"/>
                  <a:gd name="T7" fmla="*/ 80 h 80"/>
                  <a:gd name="T8" fmla="*/ 69 w 123"/>
                  <a:gd name="T9" fmla="*/ 57 h 80"/>
                  <a:gd name="T10" fmla="*/ 123 w 123"/>
                  <a:gd name="T11" fmla="*/ 34 h 80"/>
                  <a:gd name="T12" fmla="*/ 108 w 123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15" y="80"/>
                    </a:lnTo>
                    <a:lnTo>
                      <a:pt x="69" y="57"/>
                    </a:lnTo>
                    <a:lnTo>
                      <a:pt x="123" y="3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7" name="Freeform 3025"/>
              <p:cNvSpPr>
                <a:spLocks/>
              </p:cNvSpPr>
              <p:nvPr/>
            </p:nvSpPr>
            <p:spPr bwMode="auto">
              <a:xfrm>
                <a:off x="3893" y="3729"/>
                <a:ext cx="25" cy="16"/>
              </a:xfrm>
              <a:custGeom>
                <a:avLst/>
                <a:gdLst>
                  <a:gd name="T0" fmla="*/ 108 w 123"/>
                  <a:gd name="T1" fmla="*/ 0 h 80"/>
                  <a:gd name="T2" fmla="*/ 54 w 123"/>
                  <a:gd name="T3" fmla="*/ 23 h 80"/>
                  <a:gd name="T4" fmla="*/ 0 w 123"/>
                  <a:gd name="T5" fmla="*/ 46 h 80"/>
                  <a:gd name="T6" fmla="*/ 15 w 123"/>
                  <a:gd name="T7" fmla="*/ 80 h 80"/>
                  <a:gd name="T8" fmla="*/ 69 w 123"/>
                  <a:gd name="T9" fmla="*/ 57 h 80"/>
                  <a:gd name="T10" fmla="*/ 123 w 123"/>
                  <a:gd name="T11" fmla="*/ 34 h 80"/>
                  <a:gd name="T12" fmla="*/ 108 w 123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15" y="80"/>
                    </a:lnTo>
                    <a:lnTo>
                      <a:pt x="69" y="57"/>
                    </a:lnTo>
                    <a:lnTo>
                      <a:pt x="123" y="34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8" name="Freeform 3026"/>
              <p:cNvSpPr>
                <a:spLocks/>
              </p:cNvSpPr>
              <p:nvPr/>
            </p:nvSpPr>
            <p:spPr bwMode="auto">
              <a:xfrm>
                <a:off x="3896" y="3741"/>
                <a:ext cx="11" cy="5"/>
              </a:xfrm>
              <a:custGeom>
                <a:avLst/>
                <a:gdLst>
                  <a:gd name="T0" fmla="*/ 54 w 54"/>
                  <a:gd name="T1" fmla="*/ 0 h 28"/>
                  <a:gd name="T2" fmla="*/ 0 w 54"/>
                  <a:gd name="T3" fmla="*/ 23 h 28"/>
                  <a:gd name="T4" fmla="*/ 1 w 54"/>
                  <a:gd name="T5" fmla="*/ 28 h 28"/>
                  <a:gd name="T6" fmla="*/ 54 w 54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54" y="0"/>
                    </a:moveTo>
                    <a:lnTo>
                      <a:pt x="0" y="23"/>
                    </a:lnTo>
                    <a:lnTo>
                      <a:pt x="1" y="2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9" name="Line 3027"/>
              <p:cNvSpPr>
                <a:spLocks noChangeShapeType="1"/>
              </p:cNvSpPr>
              <p:nvPr/>
            </p:nvSpPr>
            <p:spPr bwMode="auto">
              <a:xfrm>
                <a:off x="3896" y="37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0" name="Freeform 3028"/>
              <p:cNvSpPr>
                <a:spLocks/>
              </p:cNvSpPr>
              <p:nvPr/>
            </p:nvSpPr>
            <p:spPr bwMode="auto">
              <a:xfrm>
                <a:off x="3897" y="3735"/>
                <a:ext cx="24" cy="18"/>
              </a:xfrm>
              <a:custGeom>
                <a:avLst/>
                <a:gdLst>
                  <a:gd name="T0" fmla="*/ 106 w 123"/>
                  <a:gd name="T1" fmla="*/ 0 h 89"/>
                  <a:gd name="T2" fmla="*/ 53 w 123"/>
                  <a:gd name="T3" fmla="*/ 28 h 89"/>
                  <a:gd name="T4" fmla="*/ 0 w 123"/>
                  <a:gd name="T5" fmla="*/ 56 h 89"/>
                  <a:gd name="T6" fmla="*/ 18 w 123"/>
                  <a:gd name="T7" fmla="*/ 89 h 89"/>
                  <a:gd name="T8" fmla="*/ 71 w 123"/>
                  <a:gd name="T9" fmla="*/ 61 h 89"/>
                  <a:gd name="T10" fmla="*/ 123 w 123"/>
                  <a:gd name="T11" fmla="*/ 34 h 89"/>
                  <a:gd name="T12" fmla="*/ 106 w 123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6"/>
                    </a:lnTo>
                    <a:lnTo>
                      <a:pt x="18" y="89"/>
                    </a:lnTo>
                    <a:lnTo>
                      <a:pt x="71" y="61"/>
                    </a:lnTo>
                    <a:lnTo>
                      <a:pt x="123" y="3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1" name="Freeform 3029"/>
              <p:cNvSpPr>
                <a:spLocks/>
              </p:cNvSpPr>
              <p:nvPr/>
            </p:nvSpPr>
            <p:spPr bwMode="auto">
              <a:xfrm>
                <a:off x="3897" y="3735"/>
                <a:ext cx="24" cy="18"/>
              </a:xfrm>
              <a:custGeom>
                <a:avLst/>
                <a:gdLst>
                  <a:gd name="T0" fmla="*/ 106 w 123"/>
                  <a:gd name="T1" fmla="*/ 0 h 89"/>
                  <a:gd name="T2" fmla="*/ 53 w 123"/>
                  <a:gd name="T3" fmla="*/ 28 h 89"/>
                  <a:gd name="T4" fmla="*/ 0 w 123"/>
                  <a:gd name="T5" fmla="*/ 56 h 89"/>
                  <a:gd name="T6" fmla="*/ 18 w 123"/>
                  <a:gd name="T7" fmla="*/ 89 h 89"/>
                  <a:gd name="T8" fmla="*/ 71 w 123"/>
                  <a:gd name="T9" fmla="*/ 61 h 89"/>
                  <a:gd name="T10" fmla="*/ 123 w 123"/>
                  <a:gd name="T11" fmla="*/ 34 h 89"/>
                  <a:gd name="T12" fmla="*/ 106 w 123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9">
                    <a:moveTo>
                      <a:pt x="106" y="0"/>
                    </a:moveTo>
                    <a:lnTo>
                      <a:pt x="53" y="28"/>
                    </a:lnTo>
                    <a:lnTo>
                      <a:pt x="0" y="56"/>
                    </a:lnTo>
                    <a:lnTo>
                      <a:pt x="18" y="89"/>
                    </a:lnTo>
                    <a:lnTo>
                      <a:pt x="71" y="61"/>
                    </a:lnTo>
                    <a:lnTo>
                      <a:pt x="123" y="34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2" name="Freeform 3030"/>
              <p:cNvSpPr>
                <a:spLocks/>
              </p:cNvSpPr>
              <p:nvPr/>
            </p:nvSpPr>
            <p:spPr bwMode="auto">
              <a:xfrm>
                <a:off x="3900" y="3747"/>
                <a:ext cx="11" cy="6"/>
              </a:xfrm>
              <a:custGeom>
                <a:avLst/>
                <a:gdLst>
                  <a:gd name="T0" fmla="*/ 53 w 53"/>
                  <a:gd name="T1" fmla="*/ 0 h 29"/>
                  <a:gd name="T2" fmla="*/ 0 w 53"/>
                  <a:gd name="T3" fmla="*/ 28 h 29"/>
                  <a:gd name="T4" fmla="*/ 1 w 53"/>
                  <a:gd name="T5" fmla="*/ 29 h 29"/>
                  <a:gd name="T6" fmla="*/ 53 w 5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9">
                    <a:moveTo>
                      <a:pt x="53" y="0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3" name="Line 3031"/>
              <p:cNvSpPr>
                <a:spLocks noChangeShapeType="1"/>
              </p:cNvSpPr>
              <p:nvPr/>
            </p:nvSpPr>
            <p:spPr bwMode="auto">
              <a:xfrm>
                <a:off x="3900" y="37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4" name="Freeform 3032"/>
              <p:cNvSpPr>
                <a:spLocks/>
              </p:cNvSpPr>
              <p:nvPr/>
            </p:nvSpPr>
            <p:spPr bwMode="auto">
              <a:xfrm>
                <a:off x="3900" y="3742"/>
                <a:ext cx="25" cy="18"/>
              </a:xfrm>
              <a:custGeom>
                <a:avLst/>
                <a:gdLst>
                  <a:gd name="T0" fmla="*/ 103 w 122"/>
                  <a:gd name="T1" fmla="*/ 0 h 90"/>
                  <a:gd name="T2" fmla="*/ 52 w 122"/>
                  <a:gd name="T3" fmla="*/ 28 h 90"/>
                  <a:gd name="T4" fmla="*/ 0 w 122"/>
                  <a:gd name="T5" fmla="*/ 57 h 90"/>
                  <a:gd name="T6" fmla="*/ 18 w 122"/>
                  <a:gd name="T7" fmla="*/ 90 h 90"/>
                  <a:gd name="T8" fmla="*/ 70 w 122"/>
                  <a:gd name="T9" fmla="*/ 62 h 90"/>
                  <a:gd name="T10" fmla="*/ 122 w 122"/>
                  <a:gd name="T11" fmla="*/ 33 h 90"/>
                  <a:gd name="T12" fmla="*/ 103 w 122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0">
                    <a:moveTo>
                      <a:pt x="103" y="0"/>
                    </a:moveTo>
                    <a:lnTo>
                      <a:pt x="52" y="28"/>
                    </a:lnTo>
                    <a:lnTo>
                      <a:pt x="0" y="57"/>
                    </a:lnTo>
                    <a:lnTo>
                      <a:pt x="18" y="90"/>
                    </a:lnTo>
                    <a:lnTo>
                      <a:pt x="70" y="62"/>
                    </a:lnTo>
                    <a:lnTo>
                      <a:pt x="122" y="33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5" name="Freeform 3033"/>
              <p:cNvSpPr>
                <a:spLocks/>
              </p:cNvSpPr>
              <p:nvPr/>
            </p:nvSpPr>
            <p:spPr bwMode="auto">
              <a:xfrm>
                <a:off x="3900" y="3742"/>
                <a:ext cx="25" cy="18"/>
              </a:xfrm>
              <a:custGeom>
                <a:avLst/>
                <a:gdLst>
                  <a:gd name="T0" fmla="*/ 103 w 122"/>
                  <a:gd name="T1" fmla="*/ 0 h 90"/>
                  <a:gd name="T2" fmla="*/ 52 w 122"/>
                  <a:gd name="T3" fmla="*/ 28 h 90"/>
                  <a:gd name="T4" fmla="*/ 0 w 122"/>
                  <a:gd name="T5" fmla="*/ 57 h 90"/>
                  <a:gd name="T6" fmla="*/ 18 w 122"/>
                  <a:gd name="T7" fmla="*/ 90 h 90"/>
                  <a:gd name="T8" fmla="*/ 70 w 122"/>
                  <a:gd name="T9" fmla="*/ 62 h 90"/>
                  <a:gd name="T10" fmla="*/ 122 w 122"/>
                  <a:gd name="T11" fmla="*/ 33 h 90"/>
                  <a:gd name="T12" fmla="*/ 103 w 122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0">
                    <a:moveTo>
                      <a:pt x="103" y="0"/>
                    </a:moveTo>
                    <a:lnTo>
                      <a:pt x="52" y="28"/>
                    </a:lnTo>
                    <a:lnTo>
                      <a:pt x="0" y="57"/>
                    </a:lnTo>
                    <a:lnTo>
                      <a:pt x="18" y="90"/>
                    </a:lnTo>
                    <a:lnTo>
                      <a:pt x="70" y="62"/>
                    </a:lnTo>
                    <a:lnTo>
                      <a:pt x="122" y="33"/>
                    </a:lnTo>
                    <a:lnTo>
                      <a:pt x="10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6" name="Freeform 3034"/>
              <p:cNvSpPr>
                <a:spLocks/>
              </p:cNvSpPr>
              <p:nvPr/>
            </p:nvSpPr>
            <p:spPr bwMode="auto">
              <a:xfrm>
                <a:off x="3904" y="3754"/>
                <a:ext cx="10" cy="6"/>
              </a:xfrm>
              <a:custGeom>
                <a:avLst/>
                <a:gdLst>
                  <a:gd name="T0" fmla="*/ 52 w 52"/>
                  <a:gd name="T1" fmla="*/ 0 h 32"/>
                  <a:gd name="T2" fmla="*/ 0 w 52"/>
                  <a:gd name="T3" fmla="*/ 28 h 32"/>
                  <a:gd name="T4" fmla="*/ 3 w 52"/>
                  <a:gd name="T5" fmla="*/ 32 h 32"/>
                  <a:gd name="T6" fmla="*/ 52 w 5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2">
                    <a:moveTo>
                      <a:pt x="52" y="0"/>
                    </a:moveTo>
                    <a:lnTo>
                      <a:pt x="0" y="28"/>
                    </a:lnTo>
                    <a:lnTo>
                      <a:pt x="3" y="3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7" name="Line 3035"/>
              <p:cNvSpPr>
                <a:spLocks noChangeShapeType="1"/>
              </p:cNvSpPr>
              <p:nvPr/>
            </p:nvSpPr>
            <p:spPr bwMode="auto">
              <a:xfrm>
                <a:off x="3904" y="3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8" name="Freeform 3036"/>
              <p:cNvSpPr>
                <a:spLocks/>
              </p:cNvSpPr>
              <p:nvPr/>
            </p:nvSpPr>
            <p:spPr bwMode="auto">
              <a:xfrm>
                <a:off x="3905" y="3748"/>
                <a:ext cx="23" cy="19"/>
              </a:xfrm>
              <a:custGeom>
                <a:avLst/>
                <a:gdLst>
                  <a:gd name="T0" fmla="*/ 98 w 119"/>
                  <a:gd name="T1" fmla="*/ 0 h 96"/>
                  <a:gd name="T2" fmla="*/ 49 w 119"/>
                  <a:gd name="T3" fmla="*/ 32 h 96"/>
                  <a:gd name="T4" fmla="*/ 0 w 119"/>
                  <a:gd name="T5" fmla="*/ 64 h 96"/>
                  <a:gd name="T6" fmla="*/ 20 w 119"/>
                  <a:gd name="T7" fmla="*/ 96 h 96"/>
                  <a:gd name="T8" fmla="*/ 70 w 119"/>
                  <a:gd name="T9" fmla="*/ 64 h 96"/>
                  <a:gd name="T10" fmla="*/ 119 w 119"/>
                  <a:gd name="T11" fmla="*/ 32 h 96"/>
                  <a:gd name="T12" fmla="*/ 98 w 119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98" y="0"/>
                    </a:moveTo>
                    <a:lnTo>
                      <a:pt x="49" y="32"/>
                    </a:lnTo>
                    <a:lnTo>
                      <a:pt x="0" y="64"/>
                    </a:lnTo>
                    <a:lnTo>
                      <a:pt x="20" y="96"/>
                    </a:ln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9" name="Freeform 3037"/>
              <p:cNvSpPr>
                <a:spLocks/>
              </p:cNvSpPr>
              <p:nvPr/>
            </p:nvSpPr>
            <p:spPr bwMode="auto">
              <a:xfrm>
                <a:off x="3905" y="3748"/>
                <a:ext cx="23" cy="19"/>
              </a:xfrm>
              <a:custGeom>
                <a:avLst/>
                <a:gdLst>
                  <a:gd name="T0" fmla="*/ 98 w 119"/>
                  <a:gd name="T1" fmla="*/ 0 h 96"/>
                  <a:gd name="T2" fmla="*/ 49 w 119"/>
                  <a:gd name="T3" fmla="*/ 32 h 96"/>
                  <a:gd name="T4" fmla="*/ 0 w 119"/>
                  <a:gd name="T5" fmla="*/ 64 h 96"/>
                  <a:gd name="T6" fmla="*/ 20 w 119"/>
                  <a:gd name="T7" fmla="*/ 96 h 96"/>
                  <a:gd name="T8" fmla="*/ 70 w 119"/>
                  <a:gd name="T9" fmla="*/ 64 h 96"/>
                  <a:gd name="T10" fmla="*/ 119 w 119"/>
                  <a:gd name="T11" fmla="*/ 32 h 96"/>
                  <a:gd name="T12" fmla="*/ 98 w 119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96">
                    <a:moveTo>
                      <a:pt x="98" y="0"/>
                    </a:moveTo>
                    <a:lnTo>
                      <a:pt x="49" y="32"/>
                    </a:lnTo>
                    <a:lnTo>
                      <a:pt x="0" y="64"/>
                    </a:lnTo>
                    <a:lnTo>
                      <a:pt x="20" y="96"/>
                    </a:lnTo>
                    <a:lnTo>
                      <a:pt x="70" y="64"/>
                    </a:lnTo>
                    <a:lnTo>
                      <a:pt x="119" y="32"/>
                    </a:lnTo>
                    <a:lnTo>
                      <a:pt x="9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0" name="Freeform 3038"/>
              <p:cNvSpPr>
                <a:spLocks/>
              </p:cNvSpPr>
              <p:nvPr/>
            </p:nvSpPr>
            <p:spPr bwMode="auto">
              <a:xfrm>
                <a:off x="3909" y="3760"/>
                <a:ext cx="10" cy="7"/>
              </a:xfrm>
              <a:custGeom>
                <a:avLst/>
                <a:gdLst>
                  <a:gd name="T0" fmla="*/ 50 w 50"/>
                  <a:gd name="T1" fmla="*/ 0 h 34"/>
                  <a:gd name="T2" fmla="*/ 0 w 50"/>
                  <a:gd name="T3" fmla="*/ 32 h 34"/>
                  <a:gd name="T4" fmla="*/ 1 w 50"/>
                  <a:gd name="T5" fmla="*/ 34 h 34"/>
                  <a:gd name="T6" fmla="*/ 50 w 50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50" y="0"/>
                    </a:moveTo>
                    <a:lnTo>
                      <a:pt x="0" y="32"/>
                    </a:lnTo>
                    <a:lnTo>
                      <a:pt x="1" y="3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1" name="Line 3039"/>
              <p:cNvSpPr>
                <a:spLocks noChangeShapeType="1"/>
              </p:cNvSpPr>
              <p:nvPr/>
            </p:nvSpPr>
            <p:spPr bwMode="auto">
              <a:xfrm>
                <a:off x="3909" y="37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2" name="Freeform 3040"/>
              <p:cNvSpPr>
                <a:spLocks/>
              </p:cNvSpPr>
              <p:nvPr/>
            </p:nvSpPr>
            <p:spPr bwMode="auto">
              <a:xfrm>
                <a:off x="3909" y="3753"/>
                <a:ext cx="24" cy="20"/>
              </a:xfrm>
              <a:custGeom>
                <a:avLst/>
                <a:gdLst>
                  <a:gd name="T0" fmla="*/ 97 w 119"/>
                  <a:gd name="T1" fmla="*/ 0 h 100"/>
                  <a:gd name="T2" fmla="*/ 49 w 119"/>
                  <a:gd name="T3" fmla="*/ 35 h 100"/>
                  <a:gd name="T4" fmla="*/ 0 w 119"/>
                  <a:gd name="T5" fmla="*/ 69 h 100"/>
                  <a:gd name="T6" fmla="*/ 22 w 119"/>
                  <a:gd name="T7" fmla="*/ 100 h 100"/>
                  <a:gd name="T8" fmla="*/ 70 w 119"/>
                  <a:gd name="T9" fmla="*/ 66 h 100"/>
                  <a:gd name="T10" fmla="*/ 119 w 119"/>
                  <a:gd name="T11" fmla="*/ 31 h 100"/>
                  <a:gd name="T12" fmla="*/ 97 w 119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97" y="0"/>
                    </a:moveTo>
                    <a:lnTo>
                      <a:pt x="49" y="35"/>
                    </a:lnTo>
                    <a:lnTo>
                      <a:pt x="0" y="69"/>
                    </a:lnTo>
                    <a:lnTo>
                      <a:pt x="22" y="100"/>
                    </a:lnTo>
                    <a:lnTo>
                      <a:pt x="70" y="66"/>
                    </a:lnTo>
                    <a:lnTo>
                      <a:pt x="119" y="31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3" name="Freeform 3041"/>
              <p:cNvSpPr>
                <a:spLocks/>
              </p:cNvSpPr>
              <p:nvPr/>
            </p:nvSpPr>
            <p:spPr bwMode="auto">
              <a:xfrm>
                <a:off x="3909" y="3753"/>
                <a:ext cx="24" cy="20"/>
              </a:xfrm>
              <a:custGeom>
                <a:avLst/>
                <a:gdLst>
                  <a:gd name="T0" fmla="*/ 97 w 119"/>
                  <a:gd name="T1" fmla="*/ 0 h 100"/>
                  <a:gd name="T2" fmla="*/ 49 w 119"/>
                  <a:gd name="T3" fmla="*/ 35 h 100"/>
                  <a:gd name="T4" fmla="*/ 0 w 119"/>
                  <a:gd name="T5" fmla="*/ 69 h 100"/>
                  <a:gd name="T6" fmla="*/ 22 w 119"/>
                  <a:gd name="T7" fmla="*/ 100 h 100"/>
                  <a:gd name="T8" fmla="*/ 70 w 119"/>
                  <a:gd name="T9" fmla="*/ 66 h 100"/>
                  <a:gd name="T10" fmla="*/ 119 w 119"/>
                  <a:gd name="T11" fmla="*/ 31 h 100"/>
                  <a:gd name="T12" fmla="*/ 97 w 119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97" y="0"/>
                    </a:moveTo>
                    <a:lnTo>
                      <a:pt x="49" y="35"/>
                    </a:lnTo>
                    <a:lnTo>
                      <a:pt x="0" y="69"/>
                    </a:lnTo>
                    <a:lnTo>
                      <a:pt x="22" y="100"/>
                    </a:lnTo>
                    <a:lnTo>
                      <a:pt x="70" y="66"/>
                    </a:lnTo>
                    <a:lnTo>
                      <a:pt x="119" y="31"/>
                    </a:lnTo>
                    <a:lnTo>
                      <a:pt x="9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4" name="Freeform 3042"/>
              <p:cNvSpPr>
                <a:spLocks/>
              </p:cNvSpPr>
              <p:nvPr/>
            </p:nvSpPr>
            <p:spPr bwMode="auto">
              <a:xfrm>
                <a:off x="3913" y="3767"/>
                <a:ext cx="10" cy="7"/>
              </a:xfrm>
              <a:custGeom>
                <a:avLst/>
                <a:gdLst>
                  <a:gd name="T0" fmla="*/ 48 w 48"/>
                  <a:gd name="T1" fmla="*/ 0 h 36"/>
                  <a:gd name="T2" fmla="*/ 0 w 48"/>
                  <a:gd name="T3" fmla="*/ 34 h 36"/>
                  <a:gd name="T4" fmla="*/ 1 w 48"/>
                  <a:gd name="T5" fmla="*/ 36 h 36"/>
                  <a:gd name="T6" fmla="*/ 48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5" name="Line 3043"/>
              <p:cNvSpPr>
                <a:spLocks noChangeShapeType="1"/>
              </p:cNvSpPr>
              <p:nvPr/>
            </p:nvSpPr>
            <p:spPr bwMode="auto">
              <a:xfrm>
                <a:off x="3913" y="37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6" name="Freeform 3044"/>
              <p:cNvSpPr>
                <a:spLocks/>
              </p:cNvSpPr>
              <p:nvPr/>
            </p:nvSpPr>
            <p:spPr bwMode="auto">
              <a:xfrm>
                <a:off x="3913" y="3759"/>
                <a:ext cx="24" cy="21"/>
              </a:xfrm>
              <a:custGeom>
                <a:avLst/>
                <a:gdLst>
                  <a:gd name="T0" fmla="*/ 95 w 118"/>
                  <a:gd name="T1" fmla="*/ 0 h 101"/>
                  <a:gd name="T2" fmla="*/ 47 w 118"/>
                  <a:gd name="T3" fmla="*/ 36 h 101"/>
                  <a:gd name="T4" fmla="*/ 0 w 118"/>
                  <a:gd name="T5" fmla="*/ 72 h 101"/>
                  <a:gd name="T6" fmla="*/ 23 w 118"/>
                  <a:gd name="T7" fmla="*/ 101 h 101"/>
                  <a:gd name="T8" fmla="*/ 70 w 118"/>
                  <a:gd name="T9" fmla="*/ 66 h 101"/>
                  <a:gd name="T10" fmla="*/ 118 w 118"/>
                  <a:gd name="T11" fmla="*/ 30 h 101"/>
                  <a:gd name="T12" fmla="*/ 95 w 118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95" y="0"/>
                    </a:move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lnTo>
                      <a:pt x="70" y="66"/>
                    </a:lnTo>
                    <a:lnTo>
                      <a:pt x="118" y="3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7" name="Freeform 3045"/>
              <p:cNvSpPr>
                <a:spLocks/>
              </p:cNvSpPr>
              <p:nvPr/>
            </p:nvSpPr>
            <p:spPr bwMode="auto">
              <a:xfrm>
                <a:off x="3913" y="3759"/>
                <a:ext cx="24" cy="21"/>
              </a:xfrm>
              <a:custGeom>
                <a:avLst/>
                <a:gdLst>
                  <a:gd name="T0" fmla="*/ 95 w 118"/>
                  <a:gd name="T1" fmla="*/ 0 h 101"/>
                  <a:gd name="T2" fmla="*/ 47 w 118"/>
                  <a:gd name="T3" fmla="*/ 36 h 101"/>
                  <a:gd name="T4" fmla="*/ 0 w 118"/>
                  <a:gd name="T5" fmla="*/ 72 h 101"/>
                  <a:gd name="T6" fmla="*/ 23 w 118"/>
                  <a:gd name="T7" fmla="*/ 101 h 101"/>
                  <a:gd name="T8" fmla="*/ 70 w 118"/>
                  <a:gd name="T9" fmla="*/ 66 h 101"/>
                  <a:gd name="T10" fmla="*/ 118 w 118"/>
                  <a:gd name="T11" fmla="*/ 30 h 101"/>
                  <a:gd name="T12" fmla="*/ 95 w 118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95" y="0"/>
                    </a:moveTo>
                    <a:lnTo>
                      <a:pt x="47" y="36"/>
                    </a:lnTo>
                    <a:lnTo>
                      <a:pt x="0" y="72"/>
                    </a:lnTo>
                    <a:lnTo>
                      <a:pt x="23" y="101"/>
                    </a:lnTo>
                    <a:lnTo>
                      <a:pt x="70" y="66"/>
                    </a:lnTo>
                    <a:lnTo>
                      <a:pt x="118" y="30"/>
                    </a:lnTo>
                    <a:lnTo>
                      <a:pt x="9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8" name="Freeform 3046"/>
              <p:cNvSpPr>
                <a:spLocks/>
              </p:cNvSpPr>
              <p:nvPr/>
            </p:nvSpPr>
            <p:spPr bwMode="auto">
              <a:xfrm>
                <a:off x="3918" y="3773"/>
                <a:ext cx="9" cy="8"/>
              </a:xfrm>
              <a:custGeom>
                <a:avLst/>
                <a:gdLst>
                  <a:gd name="T0" fmla="*/ 47 w 47"/>
                  <a:gd name="T1" fmla="*/ 0 h 40"/>
                  <a:gd name="T2" fmla="*/ 0 w 47"/>
                  <a:gd name="T3" fmla="*/ 35 h 40"/>
                  <a:gd name="T4" fmla="*/ 4 w 47"/>
                  <a:gd name="T5" fmla="*/ 40 h 40"/>
                  <a:gd name="T6" fmla="*/ 47 w 4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0">
                    <a:moveTo>
                      <a:pt x="47" y="0"/>
                    </a:moveTo>
                    <a:lnTo>
                      <a:pt x="0" y="35"/>
                    </a:lnTo>
                    <a:lnTo>
                      <a:pt x="4" y="4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9" name="Line 3047"/>
              <p:cNvSpPr>
                <a:spLocks noChangeShapeType="1"/>
              </p:cNvSpPr>
              <p:nvPr/>
            </p:nvSpPr>
            <p:spPr bwMode="auto">
              <a:xfrm>
                <a:off x="3918" y="3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0" name="Freeform 3048"/>
              <p:cNvSpPr>
                <a:spLocks/>
              </p:cNvSpPr>
              <p:nvPr/>
            </p:nvSpPr>
            <p:spPr bwMode="auto">
              <a:xfrm>
                <a:off x="3919" y="3765"/>
                <a:ext cx="22" cy="21"/>
              </a:xfrm>
              <a:custGeom>
                <a:avLst/>
                <a:gdLst>
                  <a:gd name="T0" fmla="*/ 87 w 112"/>
                  <a:gd name="T1" fmla="*/ 0 h 108"/>
                  <a:gd name="T2" fmla="*/ 43 w 112"/>
                  <a:gd name="T3" fmla="*/ 40 h 108"/>
                  <a:gd name="T4" fmla="*/ 0 w 112"/>
                  <a:gd name="T5" fmla="*/ 80 h 108"/>
                  <a:gd name="T6" fmla="*/ 25 w 112"/>
                  <a:gd name="T7" fmla="*/ 108 h 108"/>
                  <a:gd name="T8" fmla="*/ 69 w 112"/>
                  <a:gd name="T9" fmla="*/ 67 h 108"/>
                  <a:gd name="T10" fmla="*/ 112 w 112"/>
                  <a:gd name="T11" fmla="*/ 27 h 108"/>
                  <a:gd name="T12" fmla="*/ 87 w 112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08">
                    <a:moveTo>
                      <a:pt x="87" y="0"/>
                    </a:moveTo>
                    <a:lnTo>
                      <a:pt x="43" y="40"/>
                    </a:lnTo>
                    <a:lnTo>
                      <a:pt x="0" y="80"/>
                    </a:lnTo>
                    <a:lnTo>
                      <a:pt x="25" y="108"/>
                    </a:lnTo>
                    <a:lnTo>
                      <a:pt x="69" y="67"/>
                    </a:lnTo>
                    <a:lnTo>
                      <a:pt x="112" y="27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1" name="Freeform 3049"/>
              <p:cNvSpPr>
                <a:spLocks/>
              </p:cNvSpPr>
              <p:nvPr/>
            </p:nvSpPr>
            <p:spPr bwMode="auto">
              <a:xfrm>
                <a:off x="3919" y="3765"/>
                <a:ext cx="22" cy="21"/>
              </a:xfrm>
              <a:custGeom>
                <a:avLst/>
                <a:gdLst>
                  <a:gd name="T0" fmla="*/ 87 w 112"/>
                  <a:gd name="T1" fmla="*/ 0 h 108"/>
                  <a:gd name="T2" fmla="*/ 43 w 112"/>
                  <a:gd name="T3" fmla="*/ 40 h 108"/>
                  <a:gd name="T4" fmla="*/ 0 w 112"/>
                  <a:gd name="T5" fmla="*/ 80 h 108"/>
                  <a:gd name="T6" fmla="*/ 25 w 112"/>
                  <a:gd name="T7" fmla="*/ 108 h 108"/>
                  <a:gd name="T8" fmla="*/ 69 w 112"/>
                  <a:gd name="T9" fmla="*/ 67 h 108"/>
                  <a:gd name="T10" fmla="*/ 112 w 112"/>
                  <a:gd name="T11" fmla="*/ 27 h 108"/>
                  <a:gd name="T12" fmla="*/ 87 w 112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08">
                    <a:moveTo>
                      <a:pt x="87" y="0"/>
                    </a:moveTo>
                    <a:lnTo>
                      <a:pt x="43" y="40"/>
                    </a:lnTo>
                    <a:lnTo>
                      <a:pt x="0" y="80"/>
                    </a:lnTo>
                    <a:lnTo>
                      <a:pt x="25" y="108"/>
                    </a:lnTo>
                    <a:lnTo>
                      <a:pt x="69" y="67"/>
                    </a:lnTo>
                    <a:lnTo>
                      <a:pt x="112" y="27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2" name="Freeform 3050"/>
              <p:cNvSpPr>
                <a:spLocks/>
              </p:cNvSpPr>
              <p:nvPr/>
            </p:nvSpPr>
            <p:spPr bwMode="auto">
              <a:xfrm>
                <a:off x="3924" y="3770"/>
                <a:ext cx="22" cy="22"/>
              </a:xfrm>
              <a:custGeom>
                <a:avLst/>
                <a:gdLst>
                  <a:gd name="T0" fmla="*/ 87 w 113"/>
                  <a:gd name="T1" fmla="*/ 0 h 108"/>
                  <a:gd name="T2" fmla="*/ 44 w 113"/>
                  <a:gd name="T3" fmla="*/ 40 h 108"/>
                  <a:gd name="T4" fmla="*/ 0 w 113"/>
                  <a:gd name="T5" fmla="*/ 81 h 108"/>
                  <a:gd name="T6" fmla="*/ 25 w 113"/>
                  <a:gd name="T7" fmla="*/ 108 h 108"/>
                  <a:gd name="T8" fmla="*/ 69 w 113"/>
                  <a:gd name="T9" fmla="*/ 68 h 108"/>
                  <a:gd name="T10" fmla="*/ 113 w 113"/>
                  <a:gd name="T11" fmla="*/ 28 h 108"/>
                  <a:gd name="T12" fmla="*/ 87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7" y="0"/>
                    </a:moveTo>
                    <a:lnTo>
                      <a:pt x="44" y="40"/>
                    </a:lnTo>
                    <a:lnTo>
                      <a:pt x="0" y="81"/>
                    </a:lnTo>
                    <a:lnTo>
                      <a:pt x="25" y="108"/>
                    </a:lnTo>
                    <a:lnTo>
                      <a:pt x="69" y="68"/>
                    </a:lnTo>
                    <a:lnTo>
                      <a:pt x="113" y="2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3" name="Freeform 3051"/>
              <p:cNvSpPr>
                <a:spLocks/>
              </p:cNvSpPr>
              <p:nvPr/>
            </p:nvSpPr>
            <p:spPr bwMode="auto">
              <a:xfrm>
                <a:off x="3924" y="3770"/>
                <a:ext cx="22" cy="22"/>
              </a:xfrm>
              <a:custGeom>
                <a:avLst/>
                <a:gdLst>
                  <a:gd name="T0" fmla="*/ 87 w 113"/>
                  <a:gd name="T1" fmla="*/ 0 h 108"/>
                  <a:gd name="T2" fmla="*/ 44 w 113"/>
                  <a:gd name="T3" fmla="*/ 40 h 108"/>
                  <a:gd name="T4" fmla="*/ 0 w 113"/>
                  <a:gd name="T5" fmla="*/ 81 h 108"/>
                  <a:gd name="T6" fmla="*/ 25 w 113"/>
                  <a:gd name="T7" fmla="*/ 108 h 108"/>
                  <a:gd name="T8" fmla="*/ 69 w 113"/>
                  <a:gd name="T9" fmla="*/ 68 h 108"/>
                  <a:gd name="T10" fmla="*/ 113 w 113"/>
                  <a:gd name="T11" fmla="*/ 28 h 108"/>
                  <a:gd name="T12" fmla="*/ 87 w 113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08">
                    <a:moveTo>
                      <a:pt x="87" y="0"/>
                    </a:moveTo>
                    <a:lnTo>
                      <a:pt x="44" y="40"/>
                    </a:lnTo>
                    <a:lnTo>
                      <a:pt x="0" y="81"/>
                    </a:lnTo>
                    <a:lnTo>
                      <a:pt x="25" y="108"/>
                    </a:lnTo>
                    <a:lnTo>
                      <a:pt x="69" y="68"/>
                    </a:lnTo>
                    <a:lnTo>
                      <a:pt x="113" y="28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4" name="Freeform 3052"/>
              <p:cNvSpPr>
                <a:spLocks/>
              </p:cNvSpPr>
              <p:nvPr/>
            </p:nvSpPr>
            <p:spPr bwMode="auto">
              <a:xfrm>
                <a:off x="3929" y="3784"/>
                <a:ext cx="9" cy="8"/>
              </a:xfrm>
              <a:custGeom>
                <a:avLst/>
                <a:gdLst>
                  <a:gd name="T0" fmla="*/ 44 w 44"/>
                  <a:gd name="T1" fmla="*/ 0 h 43"/>
                  <a:gd name="T2" fmla="*/ 0 w 44"/>
                  <a:gd name="T3" fmla="*/ 40 h 43"/>
                  <a:gd name="T4" fmla="*/ 3 w 44"/>
                  <a:gd name="T5" fmla="*/ 43 h 43"/>
                  <a:gd name="T6" fmla="*/ 44 w 44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3">
                    <a:moveTo>
                      <a:pt x="44" y="0"/>
                    </a:moveTo>
                    <a:lnTo>
                      <a:pt x="0" y="40"/>
                    </a:lnTo>
                    <a:lnTo>
                      <a:pt x="3" y="4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5" name="Line 3053"/>
              <p:cNvSpPr>
                <a:spLocks noChangeShapeType="1"/>
              </p:cNvSpPr>
              <p:nvPr/>
            </p:nvSpPr>
            <p:spPr bwMode="auto">
              <a:xfrm>
                <a:off x="3929" y="3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6" name="Freeform 3054"/>
              <p:cNvSpPr>
                <a:spLocks/>
              </p:cNvSpPr>
              <p:nvPr/>
            </p:nvSpPr>
            <p:spPr bwMode="auto">
              <a:xfrm>
                <a:off x="3929" y="3775"/>
                <a:ext cx="22" cy="22"/>
              </a:xfrm>
              <a:custGeom>
                <a:avLst/>
                <a:gdLst>
                  <a:gd name="T0" fmla="*/ 82 w 110"/>
                  <a:gd name="T1" fmla="*/ 0 h 111"/>
                  <a:gd name="T2" fmla="*/ 41 w 110"/>
                  <a:gd name="T3" fmla="*/ 42 h 111"/>
                  <a:gd name="T4" fmla="*/ 0 w 110"/>
                  <a:gd name="T5" fmla="*/ 85 h 111"/>
                  <a:gd name="T6" fmla="*/ 27 w 110"/>
                  <a:gd name="T7" fmla="*/ 111 h 111"/>
                  <a:gd name="T8" fmla="*/ 69 w 110"/>
                  <a:gd name="T9" fmla="*/ 68 h 111"/>
                  <a:gd name="T10" fmla="*/ 110 w 110"/>
                  <a:gd name="T11" fmla="*/ 26 h 111"/>
                  <a:gd name="T12" fmla="*/ 82 w 110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82" y="0"/>
                    </a:moveTo>
                    <a:lnTo>
                      <a:pt x="41" y="42"/>
                    </a:lnTo>
                    <a:lnTo>
                      <a:pt x="0" y="85"/>
                    </a:lnTo>
                    <a:lnTo>
                      <a:pt x="27" y="111"/>
                    </a:lnTo>
                    <a:lnTo>
                      <a:pt x="69" y="68"/>
                    </a:lnTo>
                    <a:lnTo>
                      <a:pt x="110" y="26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7" name="Freeform 3055"/>
              <p:cNvSpPr>
                <a:spLocks/>
              </p:cNvSpPr>
              <p:nvPr/>
            </p:nvSpPr>
            <p:spPr bwMode="auto">
              <a:xfrm>
                <a:off x="3929" y="3775"/>
                <a:ext cx="22" cy="22"/>
              </a:xfrm>
              <a:custGeom>
                <a:avLst/>
                <a:gdLst>
                  <a:gd name="T0" fmla="*/ 82 w 110"/>
                  <a:gd name="T1" fmla="*/ 0 h 111"/>
                  <a:gd name="T2" fmla="*/ 41 w 110"/>
                  <a:gd name="T3" fmla="*/ 42 h 111"/>
                  <a:gd name="T4" fmla="*/ 0 w 110"/>
                  <a:gd name="T5" fmla="*/ 85 h 111"/>
                  <a:gd name="T6" fmla="*/ 27 w 110"/>
                  <a:gd name="T7" fmla="*/ 111 h 111"/>
                  <a:gd name="T8" fmla="*/ 69 w 110"/>
                  <a:gd name="T9" fmla="*/ 68 h 111"/>
                  <a:gd name="T10" fmla="*/ 110 w 110"/>
                  <a:gd name="T11" fmla="*/ 26 h 111"/>
                  <a:gd name="T12" fmla="*/ 82 w 110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11">
                    <a:moveTo>
                      <a:pt x="82" y="0"/>
                    </a:moveTo>
                    <a:lnTo>
                      <a:pt x="41" y="42"/>
                    </a:lnTo>
                    <a:lnTo>
                      <a:pt x="0" y="85"/>
                    </a:lnTo>
                    <a:lnTo>
                      <a:pt x="27" y="111"/>
                    </a:lnTo>
                    <a:lnTo>
                      <a:pt x="69" y="68"/>
                    </a:lnTo>
                    <a:lnTo>
                      <a:pt x="110" y="26"/>
                    </a:lnTo>
                    <a:lnTo>
                      <a:pt x="8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8" name="Freeform 3056"/>
              <p:cNvSpPr>
                <a:spLocks/>
              </p:cNvSpPr>
              <p:nvPr/>
            </p:nvSpPr>
            <p:spPr bwMode="auto">
              <a:xfrm>
                <a:off x="3935" y="3789"/>
                <a:ext cx="8" cy="9"/>
              </a:xfrm>
              <a:custGeom>
                <a:avLst/>
                <a:gdLst>
                  <a:gd name="T0" fmla="*/ 42 w 42"/>
                  <a:gd name="T1" fmla="*/ 0 h 45"/>
                  <a:gd name="T2" fmla="*/ 0 w 42"/>
                  <a:gd name="T3" fmla="*/ 43 h 45"/>
                  <a:gd name="T4" fmla="*/ 3 w 42"/>
                  <a:gd name="T5" fmla="*/ 45 h 45"/>
                  <a:gd name="T6" fmla="*/ 42 w 42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0" y="43"/>
                    </a:lnTo>
                    <a:lnTo>
                      <a:pt x="3" y="45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9" name="Line 3057"/>
              <p:cNvSpPr>
                <a:spLocks noChangeShapeType="1"/>
              </p:cNvSpPr>
              <p:nvPr/>
            </p:nvSpPr>
            <p:spPr bwMode="auto">
              <a:xfrm>
                <a:off x="3935" y="37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0" name="Freeform 3058"/>
              <p:cNvSpPr>
                <a:spLocks/>
              </p:cNvSpPr>
              <p:nvPr/>
            </p:nvSpPr>
            <p:spPr bwMode="auto">
              <a:xfrm>
                <a:off x="3935" y="3780"/>
                <a:ext cx="22" cy="23"/>
              </a:xfrm>
              <a:custGeom>
                <a:avLst/>
                <a:gdLst>
                  <a:gd name="T0" fmla="*/ 78 w 106"/>
                  <a:gd name="T1" fmla="*/ 0 h 115"/>
                  <a:gd name="T2" fmla="*/ 39 w 106"/>
                  <a:gd name="T3" fmla="*/ 44 h 115"/>
                  <a:gd name="T4" fmla="*/ 0 w 106"/>
                  <a:gd name="T5" fmla="*/ 89 h 115"/>
                  <a:gd name="T6" fmla="*/ 28 w 106"/>
                  <a:gd name="T7" fmla="*/ 115 h 115"/>
                  <a:gd name="T8" fmla="*/ 67 w 106"/>
                  <a:gd name="T9" fmla="*/ 70 h 115"/>
                  <a:gd name="T10" fmla="*/ 106 w 106"/>
                  <a:gd name="T11" fmla="*/ 25 h 115"/>
                  <a:gd name="T12" fmla="*/ 78 w 106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15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28" y="115"/>
                    </a:lnTo>
                    <a:lnTo>
                      <a:pt x="67" y="70"/>
                    </a:lnTo>
                    <a:lnTo>
                      <a:pt x="106" y="25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1" name="Freeform 3059"/>
              <p:cNvSpPr>
                <a:spLocks/>
              </p:cNvSpPr>
              <p:nvPr/>
            </p:nvSpPr>
            <p:spPr bwMode="auto">
              <a:xfrm>
                <a:off x="3935" y="3780"/>
                <a:ext cx="22" cy="23"/>
              </a:xfrm>
              <a:custGeom>
                <a:avLst/>
                <a:gdLst>
                  <a:gd name="T0" fmla="*/ 78 w 106"/>
                  <a:gd name="T1" fmla="*/ 0 h 115"/>
                  <a:gd name="T2" fmla="*/ 39 w 106"/>
                  <a:gd name="T3" fmla="*/ 44 h 115"/>
                  <a:gd name="T4" fmla="*/ 0 w 106"/>
                  <a:gd name="T5" fmla="*/ 89 h 115"/>
                  <a:gd name="T6" fmla="*/ 28 w 106"/>
                  <a:gd name="T7" fmla="*/ 115 h 115"/>
                  <a:gd name="T8" fmla="*/ 67 w 106"/>
                  <a:gd name="T9" fmla="*/ 70 h 115"/>
                  <a:gd name="T10" fmla="*/ 106 w 106"/>
                  <a:gd name="T11" fmla="*/ 25 h 115"/>
                  <a:gd name="T12" fmla="*/ 78 w 106"/>
                  <a:gd name="T13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15">
                    <a:moveTo>
                      <a:pt x="78" y="0"/>
                    </a:moveTo>
                    <a:lnTo>
                      <a:pt x="39" y="44"/>
                    </a:lnTo>
                    <a:lnTo>
                      <a:pt x="0" y="89"/>
                    </a:lnTo>
                    <a:lnTo>
                      <a:pt x="28" y="115"/>
                    </a:lnTo>
                    <a:lnTo>
                      <a:pt x="67" y="70"/>
                    </a:lnTo>
                    <a:lnTo>
                      <a:pt x="106" y="25"/>
                    </a:lnTo>
                    <a:lnTo>
                      <a:pt x="7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2" name="Freeform 3060"/>
              <p:cNvSpPr>
                <a:spLocks/>
              </p:cNvSpPr>
              <p:nvPr/>
            </p:nvSpPr>
            <p:spPr bwMode="auto">
              <a:xfrm>
                <a:off x="3941" y="3794"/>
                <a:ext cx="8" cy="9"/>
              </a:xfrm>
              <a:custGeom>
                <a:avLst/>
                <a:gdLst>
                  <a:gd name="T0" fmla="*/ 39 w 39"/>
                  <a:gd name="T1" fmla="*/ 0 h 47"/>
                  <a:gd name="T2" fmla="*/ 0 w 39"/>
                  <a:gd name="T3" fmla="*/ 45 h 47"/>
                  <a:gd name="T4" fmla="*/ 4 w 39"/>
                  <a:gd name="T5" fmla="*/ 47 h 47"/>
                  <a:gd name="T6" fmla="*/ 39 w 39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0" y="45"/>
                    </a:lnTo>
                    <a:lnTo>
                      <a:pt x="4" y="4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3" name="Line 3061"/>
              <p:cNvSpPr>
                <a:spLocks noChangeShapeType="1"/>
              </p:cNvSpPr>
              <p:nvPr/>
            </p:nvSpPr>
            <p:spPr bwMode="auto">
              <a:xfrm>
                <a:off x="3941" y="38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4" name="Freeform 3062"/>
              <p:cNvSpPr>
                <a:spLocks/>
              </p:cNvSpPr>
              <p:nvPr/>
            </p:nvSpPr>
            <p:spPr bwMode="auto">
              <a:xfrm>
                <a:off x="3942" y="3785"/>
                <a:ext cx="20" cy="23"/>
              </a:xfrm>
              <a:custGeom>
                <a:avLst/>
                <a:gdLst>
                  <a:gd name="T0" fmla="*/ 71 w 101"/>
                  <a:gd name="T1" fmla="*/ 0 h 117"/>
                  <a:gd name="T2" fmla="*/ 35 w 101"/>
                  <a:gd name="T3" fmla="*/ 47 h 117"/>
                  <a:gd name="T4" fmla="*/ 0 w 101"/>
                  <a:gd name="T5" fmla="*/ 94 h 117"/>
                  <a:gd name="T6" fmla="*/ 30 w 101"/>
                  <a:gd name="T7" fmla="*/ 117 h 117"/>
                  <a:gd name="T8" fmla="*/ 65 w 101"/>
                  <a:gd name="T9" fmla="*/ 70 h 117"/>
                  <a:gd name="T10" fmla="*/ 101 w 101"/>
                  <a:gd name="T11" fmla="*/ 23 h 117"/>
                  <a:gd name="T12" fmla="*/ 71 w 101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71" y="0"/>
                    </a:moveTo>
                    <a:lnTo>
                      <a:pt x="35" y="47"/>
                    </a:lnTo>
                    <a:lnTo>
                      <a:pt x="0" y="94"/>
                    </a:lnTo>
                    <a:lnTo>
                      <a:pt x="30" y="117"/>
                    </a:lnTo>
                    <a:lnTo>
                      <a:pt x="65" y="70"/>
                    </a:lnTo>
                    <a:lnTo>
                      <a:pt x="101" y="2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5" name="Freeform 3063"/>
              <p:cNvSpPr>
                <a:spLocks/>
              </p:cNvSpPr>
              <p:nvPr/>
            </p:nvSpPr>
            <p:spPr bwMode="auto">
              <a:xfrm>
                <a:off x="3942" y="3785"/>
                <a:ext cx="20" cy="23"/>
              </a:xfrm>
              <a:custGeom>
                <a:avLst/>
                <a:gdLst>
                  <a:gd name="T0" fmla="*/ 71 w 101"/>
                  <a:gd name="T1" fmla="*/ 0 h 117"/>
                  <a:gd name="T2" fmla="*/ 35 w 101"/>
                  <a:gd name="T3" fmla="*/ 47 h 117"/>
                  <a:gd name="T4" fmla="*/ 0 w 101"/>
                  <a:gd name="T5" fmla="*/ 94 h 117"/>
                  <a:gd name="T6" fmla="*/ 30 w 101"/>
                  <a:gd name="T7" fmla="*/ 117 h 117"/>
                  <a:gd name="T8" fmla="*/ 65 w 101"/>
                  <a:gd name="T9" fmla="*/ 70 h 117"/>
                  <a:gd name="T10" fmla="*/ 101 w 101"/>
                  <a:gd name="T11" fmla="*/ 23 h 117"/>
                  <a:gd name="T12" fmla="*/ 71 w 101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71" y="0"/>
                    </a:moveTo>
                    <a:lnTo>
                      <a:pt x="35" y="47"/>
                    </a:lnTo>
                    <a:lnTo>
                      <a:pt x="0" y="94"/>
                    </a:lnTo>
                    <a:lnTo>
                      <a:pt x="30" y="117"/>
                    </a:lnTo>
                    <a:lnTo>
                      <a:pt x="65" y="70"/>
                    </a:lnTo>
                    <a:lnTo>
                      <a:pt x="101" y="23"/>
                    </a:lnTo>
                    <a:lnTo>
                      <a:pt x="7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6" name="Freeform 3064"/>
              <p:cNvSpPr>
                <a:spLocks/>
              </p:cNvSpPr>
              <p:nvPr/>
            </p:nvSpPr>
            <p:spPr bwMode="auto">
              <a:xfrm>
                <a:off x="3948" y="3799"/>
                <a:ext cx="7" cy="9"/>
              </a:xfrm>
              <a:custGeom>
                <a:avLst/>
                <a:gdLst>
                  <a:gd name="T0" fmla="*/ 35 w 35"/>
                  <a:gd name="T1" fmla="*/ 0 h 48"/>
                  <a:gd name="T2" fmla="*/ 0 w 35"/>
                  <a:gd name="T3" fmla="*/ 47 h 48"/>
                  <a:gd name="T4" fmla="*/ 1 w 35"/>
                  <a:gd name="T5" fmla="*/ 48 h 48"/>
                  <a:gd name="T6" fmla="*/ 35 w 35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35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7" name="Line 3065"/>
              <p:cNvSpPr>
                <a:spLocks noChangeShapeType="1"/>
              </p:cNvSpPr>
              <p:nvPr/>
            </p:nvSpPr>
            <p:spPr bwMode="auto">
              <a:xfrm>
                <a:off x="3948" y="3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8" name="Freeform 3066"/>
              <p:cNvSpPr>
                <a:spLocks/>
              </p:cNvSpPr>
              <p:nvPr/>
            </p:nvSpPr>
            <p:spPr bwMode="auto">
              <a:xfrm>
                <a:off x="3948" y="3789"/>
                <a:ext cx="20" cy="24"/>
              </a:xfrm>
              <a:custGeom>
                <a:avLst/>
                <a:gdLst>
                  <a:gd name="T0" fmla="*/ 69 w 100"/>
                  <a:gd name="T1" fmla="*/ 0 h 119"/>
                  <a:gd name="T2" fmla="*/ 34 w 100"/>
                  <a:gd name="T3" fmla="*/ 49 h 119"/>
                  <a:gd name="T4" fmla="*/ 0 w 100"/>
                  <a:gd name="T5" fmla="*/ 97 h 119"/>
                  <a:gd name="T6" fmla="*/ 31 w 100"/>
                  <a:gd name="T7" fmla="*/ 119 h 119"/>
                  <a:gd name="T8" fmla="*/ 65 w 100"/>
                  <a:gd name="T9" fmla="*/ 71 h 119"/>
                  <a:gd name="T10" fmla="*/ 100 w 100"/>
                  <a:gd name="T11" fmla="*/ 22 h 119"/>
                  <a:gd name="T12" fmla="*/ 69 w 10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31" y="119"/>
                    </a:lnTo>
                    <a:lnTo>
                      <a:pt x="65" y="71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9" name="Freeform 3067"/>
              <p:cNvSpPr>
                <a:spLocks/>
              </p:cNvSpPr>
              <p:nvPr/>
            </p:nvSpPr>
            <p:spPr bwMode="auto">
              <a:xfrm>
                <a:off x="3948" y="3789"/>
                <a:ext cx="20" cy="24"/>
              </a:xfrm>
              <a:custGeom>
                <a:avLst/>
                <a:gdLst>
                  <a:gd name="T0" fmla="*/ 69 w 100"/>
                  <a:gd name="T1" fmla="*/ 0 h 119"/>
                  <a:gd name="T2" fmla="*/ 34 w 100"/>
                  <a:gd name="T3" fmla="*/ 49 h 119"/>
                  <a:gd name="T4" fmla="*/ 0 w 100"/>
                  <a:gd name="T5" fmla="*/ 97 h 119"/>
                  <a:gd name="T6" fmla="*/ 31 w 100"/>
                  <a:gd name="T7" fmla="*/ 119 h 119"/>
                  <a:gd name="T8" fmla="*/ 65 w 100"/>
                  <a:gd name="T9" fmla="*/ 71 h 119"/>
                  <a:gd name="T10" fmla="*/ 100 w 100"/>
                  <a:gd name="T11" fmla="*/ 22 h 119"/>
                  <a:gd name="T12" fmla="*/ 69 w 100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31" y="119"/>
                    </a:lnTo>
                    <a:lnTo>
                      <a:pt x="65" y="71"/>
                    </a:lnTo>
                    <a:lnTo>
                      <a:pt x="100" y="2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0" name="Freeform 3068"/>
              <p:cNvSpPr>
                <a:spLocks/>
              </p:cNvSpPr>
              <p:nvPr/>
            </p:nvSpPr>
            <p:spPr bwMode="auto">
              <a:xfrm>
                <a:off x="3954" y="3803"/>
                <a:ext cx="7" cy="10"/>
              </a:xfrm>
              <a:custGeom>
                <a:avLst/>
                <a:gdLst>
                  <a:gd name="T0" fmla="*/ 34 w 34"/>
                  <a:gd name="T1" fmla="*/ 0 h 50"/>
                  <a:gd name="T2" fmla="*/ 0 w 34"/>
                  <a:gd name="T3" fmla="*/ 48 h 50"/>
                  <a:gd name="T4" fmla="*/ 3 w 34"/>
                  <a:gd name="T5" fmla="*/ 50 h 50"/>
                  <a:gd name="T6" fmla="*/ 34 w 34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0">
                    <a:moveTo>
                      <a:pt x="34" y="0"/>
                    </a:moveTo>
                    <a:lnTo>
                      <a:pt x="0" y="48"/>
                    </a:lnTo>
                    <a:lnTo>
                      <a:pt x="3" y="5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1" name="Line 3069"/>
              <p:cNvSpPr>
                <a:spLocks noChangeShapeType="1"/>
              </p:cNvSpPr>
              <p:nvPr/>
            </p:nvSpPr>
            <p:spPr bwMode="auto">
              <a:xfrm>
                <a:off x="3954" y="3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2" name="Freeform 3070"/>
              <p:cNvSpPr>
                <a:spLocks/>
              </p:cNvSpPr>
              <p:nvPr/>
            </p:nvSpPr>
            <p:spPr bwMode="auto">
              <a:xfrm>
                <a:off x="3955" y="3793"/>
                <a:ext cx="19" cy="24"/>
              </a:xfrm>
              <a:custGeom>
                <a:avLst/>
                <a:gdLst>
                  <a:gd name="T0" fmla="*/ 62 w 95"/>
                  <a:gd name="T1" fmla="*/ 0 h 121"/>
                  <a:gd name="T2" fmla="*/ 31 w 95"/>
                  <a:gd name="T3" fmla="*/ 51 h 121"/>
                  <a:gd name="T4" fmla="*/ 0 w 95"/>
                  <a:gd name="T5" fmla="*/ 101 h 121"/>
                  <a:gd name="T6" fmla="*/ 32 w 95"/>
                  <a:gd name="T7" fmla="*/ 121 h 121"/>
                  <a:gd name="T8" fmla="*/ 64 w 95"/>
                  <a:gd name="T9" fmla="*/ 70 h 121"/>
                  <a:gd name="T10" fmla="*/ 95 w 95"/>
                  <a:gd name="T11" fmla="*/ 20 h 121"/>
                  <a:gd name="T12" fmla="*/ 62 w 95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1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lnTo>
                      <a:pt x="64" y="70"/>
                    </a:lnTo>
                    <a:lnTo>
                      <a:pt x="95" y="2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3" name="Freeform 3071"/>
              <p:cNvSpPr>
                <a:spLocks/>
              </p:cNvSpPr>
              <p:nvPr/>
            </p:nvSpPr>
            <p:spPr bwMode="auto">
              <a:xfrm>
                <a:off x="3955" y="3793"/>
                <a:ext cx="19" cy="24"/>
              </a:xfrm>
              <a:custGeom>
                <a:avLst/>
                <a:gdLst>
                  <a:gd name="T0" fmla="*/ 62 w 95"/>
                  <a:gd name="T1" fmla="*/ 0 h 121"/>
                  <a:gd name="T2" fmla="*/ 31 w 95"/>
                  <a:gd name="T3" fmla="*/ 51 h 121"/>
                  <a:gd name="T4" fmla="*/ 0 w 95"/>
                  <a:gd name="T5" fmla="*/ 101 h 121"/>
                  <a:gd name="T6" fmla="*/ 32 w 95"/>
                  <a:gd name="T7" fmla="*/ 121 h 121"/>
                  <a:gd name="T8" fmla="*/ 64 w 95"/>
                  <a:gd name="T9" fmla="*/ 70 h 121"/>
                  <a:gd name="T10" fmla="*/ 95 w 95"/>
                  <a:gd name="T11" fmla="*/ 20 h 121"/>
                  <a:gd name="T12" fmla="*/ 62 w 95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1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1"/>
                    </a:lnTo>
                    <a:lnTo>
                      <a:pt x="32" y="121"/>
                    </a:lnTo>
                    <a:lnTo>
                      <a:pt x="64" y="70"/>
                    </a:lnTo>
                    <a:lnTo>
                      <a:pt x="95" y="20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4" name="Freeform 3072"/>
              <p:cNvSpPr>
                <a:spLocks/>
              </p:cNvSpPr>
              <p:nvPr/>
            </p:nvSpPr>
            <p:spPr bwMode="auto">
              <a:xfrm>
                <a:off x="3961" y="3807"/>
                <a:ext cx="7" cy="10"/>
              </a:xfrm>
              <a:custGeom>
                <a:avLst/>
                <a:gdLst>
                  <a:gd name="T0" fmla="*/ 32 w 32"/>
                  <a:gd name="T1" fmla="*/ 0 h 51"/>
                  <a:gd name="T2" fmla="*/ 0 w 32"/>
                  <a:gd name="T3" fmla="*/ 51 h 51"/>
                  <a:gd name="T4" fmla="*/ 0 w 32"/>
                  <a:gd name="T5" fmla="*/ 51 h 51"/>
                  <a:gd name="T6" fmla="*/ 32 w 3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51">
                    <a:moveTo>
                      <a:pt x="32" y="0"/>
                    </a:moveTo>
                    <a:lnTo>
                      <a:pt x="0" y="51"/>
                    </a:lnTo>
                    <a:lnTo>
                      <a:pt x="0" y="5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5" name="Line 3073"/>
              <p:cNvSpPr>
                <a:spLocks noChangeShapeType="1"/>
              </p:cNvSpPr>
              <p:nvPr/>
            </p:nvSpPr>
            <p:spPr bwMode="auto">
              <a:xfrm>
                <a:off x="3961" y="3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6" name="Freeform 3074"/>
              <p:cNvSpPr>
                <a:spLocks/>
              </p:cNvSpPr>
              <p:nvPr/>
            </p:nvSpPr>
            <p:spPr bwMode="auto">
              <a:xfrm>
                <a:off x="3961" y="3797"/>
                <a:ext cx="19" cy="24"/>
              </a:xfrm>
              <a:custGeom>
                <a:avLst/>
                <a:gdLst>
                  <a:gd name="T0" fmla="*/ 63 w 95"/>
                  <a:gd name="T1" fmla="*/ 0 h 120"/>
                  <a:gd name="T2" fmla="*/ 32 w 95"/>
                  <a:gd name="T3" fmla="*/ 50 h 120"/>
                  <a:gd name="T4" fmla="*/ 0 w 95"/>
                  <a:gd name="T5" fmla="*/ 101 h 120"/>
                  <a:gd name="T6" fmla="*/ 33 w 95"/>
                  <a:gd name="T7" fmla="*/ 120 h 120"/>
                  <a:gd name="T8" fmla="*/ 64 w 95"/>
                  <a:gd name="T9" fmla="*/ 70 h 120"/>
                  <a:gd name="T10" fmla="*/ 95 w 95"/>
                  <a:gd name="T11" fmla="*/ 19 h 120"/>
                  <a:gd name="T12" fmla="*/ 63 w 9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63" y="0"/>
                    </a:moveTo>
                    <a:lnTo>
                      <a:pt x="32" y="50"/>
                    </a:lnTo>
                    <a:lnTo>
                      <a:pt x="0" y="101"/>
                    </a:lnTo>
                    <a:lnTo>
                      <a:pt x="33" y="120"/>
                    </a:lnTo>
                    <a:lnTo>
                      <a:pt x="64" y="70"/>
                    </a:lnTo>
                    <a:lnTo>
                      <a:pt x="95" y="1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7" name="Freeform 3075"/>
              <p:cNvSpPr>
                <a:spLocks/>
              </p:cNvSpPr>
              <p:nvPr/>
            </p:nvSpPr>
            <p:spPr bwMode="auto">
              <a:xfrm>
                <a:off x="3961" y="3797"/>
                <a:ext cx="19" cy="24"/>
              </a:xfrm>
              <a:custGeom>
                <a:avLst/>
                <a:gdLst>
                  <a:gd name="T0" fmla="*/ 63 w 95"/>
                  <a:gd name="T1" fmla="*/ 0 h 120"/>
                  <a:gd name="T2" fmla="*/ 32 w 95"/>
                  <a:gd name="T3" fmla="*/ 50 h 120"/>
                  <a:gd name="T4" fmla="*/ 0 w 95"/>
                  <a:gd name="T5" fmla="*/ 101 h 120"/>
                  <a:gd name="T6" fmla="*/ 33 w 95"/>
                  <a:gd name="T7" fmla="*/ 120 h 120"/>
                  <a:gd name="T8" fmla="*/ 64 w 95"/>
                  <a:gd name="T9" fmla="*/ 70 h 120"/>
                  <a:gd name="T10" fmla="*/ 95 w 95"/>
                  <a:gd name="T11" fmla="*/ 19 h 120"/>
                  <a:gd name="T12" fmla="*/ 63 w 9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20">
                    <a:moveTo>
                      <a:pt x="63" y="0"/>
                    </a:moveTo>
                    <a:lnTo>
                      <a:pt x="32" y="50"/>
                    </a:lnTo>
                    <a:lnTo>
                      <a:pt x="0" y="101"/>
                    </a:lnTo>
                    <a:lnTo>
                      <a:pt x="33" y="120"/>
                    </a:lnTo>
                    <a:lnTo>
                      <a:pt x="64" y="70"/>
                    </a:lnTo>
                    <a:lnTo>
                      <a:pt x="95" y="19"/>
                    </a:lnTo>
                    <a:lnTo>
                      <a:pt x="6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8" name="Freeform 3076"/>
              <p:cNvSpPr>
                <a:spLocks/>
              </p:cNvSpPr>
              <p:nvPr/>
            </p:nvSpPr>
            <p:spPr bwMode="auto">
              <a:xfrm>
                <a:off x="3968" y="3811"/>
                <a:ext cx="6" cy="11"/>
              </a:xfrm>
              <a:custGeom>
                <a:avLst/>
                <a:gdLst>
                  <a:gd name="T0" fmla="*/ 31 w 31"/>
                  <a:gd name="T1" fmla="*/ 0 h 54"/>
                  <a:gd name="T2" fmla="*/ 0 w 31"/>
                  <a:gd name="T3" fmla="*/ 50 h 54"/>
                  <a:gd name="T4" fmla="*/ 5 w 31"/>
                  <a:gd name="T5" fmla="*/ 54 h 54"/>
                  <a:gd name="T6" fmla="*/ 31 w 31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4">
                    <a:moveTo>
                      <a:pt x="31" y="0"/>
                    </a:moveTo>
                    <a:lnTo>
                      <a:pt x="0" y="50"/>
                    </a:lnTo>
                    <a:lnTo>
                      <a:pt x="5" y="5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9" name="Line 3077"/>
              <p:cNvSpPr>
                <a:spLocks noChangeShapeType="1"/>
              </p:cNvSpPr>
              <p:nvPr/>
            </p:nvSpPr>
            <p:spPr bwMode="auto">
              <a:xfrm>
                <a:off x="3968" y="3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0" name="Freeform 3078"/>
              <p:cNvSpPr>
                <a:spLocks/>
              </p:cNvSpPr>
              <p:nvPr/>
            </p:nvSpPr>
            <p:spPr bwMode="auto">
              <a:xfrm>
                <a:off x="3969" y="3800"/>
                <a:ext cx="17" cy="25"/>
              </a:xfrm>
              <a:custGeom>
                <a:avLst/>
                <a:gdLst>
                  <a:gd name="T0" fmla="*/ 51 w 85"/>
                  <a:gd name="T1" fmla="*/ 0 h 124"/>
                  <a:gd name="T2" fmla="*/ 26 w 85"/>
                  <a:gd name="T3" fmla="*/ 54 h 124"/>
                  <a:gd name="T4" fmla="*/ 0 w 85"/>
                  <a:gd name="T5" fmla="*/ 108 h 124"/>
                  <a:gd name="T6" fmla="*/ 35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1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1" y="0"/>
                    </a:moveTo>
                    <a:lnTo>
                      <a:pt x="26" y="54"/>
                    </a:lnTo>
                    <a:lnTo>
                      <a:pt x="0" y="108"/>
                    </a:lnTo>
                    <a:lnTo>
                      <a:pt x="35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1" name="Freeform 3079"/>
              <p:cNvSpPr>
                <a:spLocks/>
              </p:cNvSpPr>
              <p:nvPr/>
            </p:nvSpPr>
            <p:spPr bwMode="auto">
              <a:xfrm>
                <a:off x="3969" y="3800"/>
                <a:ext cx="17" cy="25"/>
              </a:xfrm>
              <a:custGeom>
                <a:avLst/>
                <a:gdLst>
                  <a:gd name="T0" fmla="*/ 51 w 85"/>
                  <a:gd name="T1" fmla="*/ 0 h 124"/>
                  <a:gd name="T2" fmla="*/ 26 w 85"/>
                  <a:gd name="T3" fmla="*/ 54 h 124"/>
                  <a:gd name="T4" fmla="*/ 0 w 85"/>
                  <a:gd name="T5" fmla="*/ 108 h 124"/>
                  <a:gd name="T6" fmla="*/ 35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1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1" y="0"/>
                    </a:moveTo>
                    <a:lnTo>
                      <a:pt x="26" y="54"/>
                    </a:lnTo>
                    <a:lnTo>
                      <a:pt x="0" y="108"/>
                    </a:lnTo>
                    <a:lnTo>
                      <a:pt x="35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2" name="Freeform 3080"/>
              <p:cNvSpPr>
                <a:spLocks/>
              </p:cNvSpPr>
              <p:nvPr/>
            </p:nvSpPr>
            <p:spPr bwMode="auto">
              <a:xfrm>
                <a:off x="3976" y="3814"/>
                <a:ext cx="5" cy="11"/>
              </a:xfrm>
              <a:custGeom>
                <a:avLst/>
                <a:gdLst>
                  <a:gd name="T0" fmla="*/ 25 w 25"/>
                  <a:gd name="T1" fmla="*/ 0 h 54"/>
                  <a:gd name="T2" fmla="*/ 0 w 25"/>
                  <a:gd name="T3" fmla="*/ 54 h 54"/>
                  <a:gd name="T4" fmla="*/ 0 w 25"/>
                  <a:gd name="T5" fmla="*/ 54 h 54"/>
                  <a:gd name="T6" fmla="*/ 25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25" y="0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3" name="Line 3081"/>
              <p:cNvSpPr>
                <a:spLocks noChangeShapeType="1"/>
              </p:cNvSpPr>
              <p:nvPr/>
            </p:nvSpPr>
            <p:spPr bwMode="auto">
              <a:xfrm>
                <a:off x="3976" y="38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4" name="Freeform 3082"/>
              <p:cNvSpPr>
                <a:spLocks/>
              </p:cNvSpPr>
              <p:nvPr/>
            </p:nvSpPr>
            <p:spPr bwMode="auto">
              <a:xfrm>
                <a:off x="3976" y="3803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5" name="Freeform 3083"/>
              <p:cNvSpPr>
                <a:spLocks/>
              </p:cNvSpPr>
              <p:nvPr/>
            </p:nvSpPr>
            <p:spPr bwMode="auto">
              <a:xfrm>
                <a:off x="3976" y="3803"/>
                <a:ext cx="17" cy="25"/>
              </a:xfrm>
              <a:custGeom>
                <a:avLst/>
                <a:gdLst>
                  <a:gd name="T0" fmla="*/ 50 w 85"/>
                  <a:gd name="T1" fmla="*/ 0 h 124"/>
                  <a:gd name="T2" fmla="*/ 25 w 85"/>
                  <a:gd name="T3" fmla="*/ 54 h 124"/>
                  <a:gd name="T4" fmla="*/ 0 w 85"/>
                  <a:gd name="T5" fmla="*/ 108 h 124"/>
                  <a:gd name="T6" fmla="*/ 34 w 85"/>
                  <a:gd name="T7" fmla="*/ 124 h 124"/>
                  <a:gd name="T8" fmla="*/ 60 w 85"/>
                  <a:gd name="T9" fmla="*/ 70 h 124"/>
                  <a:gd name="T10" fmla="*/ 85 w 85"/>
                  <a:gd name="T11" fmla="*/ 16 h 124"/>
                  <a:gd name="T12" fmla="*/ 50 w 85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50" y="0"/>
                    </a:moveTo>
                    <a:lnTo>
                      <a:pt x="25" y="54"/>
                    </a:lnTo>
                    <a:lnTo>
                      <a:pt x="0" y="108"/>
                    </a:lnTo>
                    <a:lnTo>
                      <a:pt x="34" y="124"/>
                    </a:lnTo>
                    <a:lnTo>
                      <a:pt x="60" y="70"/>
                    </a:lnTo>
                    <a:lnTo>
                      <a:pt x="85" y="16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6" name="Freeform 3084"/>
              <p:cNvSpPr>
                <a:spLocks/>
              </p:cNvSpPr>
              <p:nvPr/>
            </p:nvSpPr>
            <p:spPr bwMode="auto">
              <a:xfrm>
                <a:off x="3983" y="3817"/>
                <a:ext cx="5" cy="11"/>
              </a:xfrm>
              <a:custGeom>
                <a:avLst/>
                <a:gdLst>
                  <a:gd name="T0" fmla="*/ 26 w 26"/>
                  <a:gd name="T1" fmla="*/ 0 h 55"/>
                  <a:gd name="T2" fmla="*/ 0 w 26"/>
                  <a:gd name="T3" fmla="*/ 54 h 55"/>
                  <a:gd name="T4" fmla="*/ 4 w 26"/>
                  <a:gd name="T5" fmla="*/ 55 h 55"/>
                  <a:gd name="T6" fmla="*/ 26 w 26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26" y="0"/>
                    </a:moveTo>
                    <a:lnTo>
                      <a:pt x="0" y="54"/>
                    </a:lnTo>
                    <a:lnTo>
                      <a:pt x="4" y="5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7" name="Line 3085"/>
              <p:cNvSpPr>
                <a:spLocks noChangeShapeType="1"/>
              </p:cNvSpPr>
              <p:nvPr/>
            </p:nvSpPr>
            <p:spPr bwMode="auto">
              <a:xfrm>
                <a:off x="3983" y="38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8" name="Freeform 3086"/>
              <p:cNvSpPr>
                <a:spLocks/>
              </p:cNvSpPr>
              <p:nvPr/>
            </p:nvSpPr>
            <p:spPr bwMode="auto">
              <a:xfrm>
                <a:off x="3983" y="3806"/>
                <a:ext cx="16" cy="25"/>
              </a:xfrm>
              <a:custGeom>
                <a:avLst/>
                <a:gdLst>
                  <a:gd name="T0" fmla="*/ 44 w 79"/>
                  <a:gd name="T1" fmla="*/ 0 h 124"/>
                  <a:gd name="T2" fmla="*/ 22 w 79"/>
                  <a:gd name="T3" fmla="*/ 55 h 124"/>
                  <a:gd name="T4" fmla="*/ 0 w 79"/>
                  <a:gd name="T5" fmla="*/ 110 h 124"/>
                  <a:gd name="T6" fmla="*/ 35 w 79"/>
                  <a:gd name="T7" fmla="*/ 124 h 124"/>
                  <a:gd name="T8" fmla="*/ 57 w 79"/>
                  <a:gd name="T9" fmla="*/ 69 h 124"/>
                  <a:gd name="T10" fmla="*/ 79 w 79"/>
                  <a:gd name="T11" fmla="*/ 13 h 124"/>
                  <a:gd name="T12" fmla="*/ 44 w 79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35" y="124"/>
                    </a:lnTo>
                    <a:lnTo>
                      <a:pt x="57" y="69"/>
                    </a:lnTo>
                    <a:lnTo>
                      <a:pt x="79" y="1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" name="Freeform 3087"/>
              <p:cNvSpPr>
                <a:spLocks/>
              </p:cNvSpPr>
              <p:nvPr/>
            </p:nvSpPr>
            <p:spPr bwMode="auto">
              <a:xfrm>
                <a:off x="3983" y="3806"/>
                <a:ext cx="16" cy="25"/>
              </a:xfrm>
              <a:custGeom>
                <a:avLst/>
                <a:gdLst>
                  <a:gd name="T0" fmla="*/ 44 w 79"/>
                  <a:gd name="T1" fmla="*/ 0 h 124"/>
                  <a:gd name="T2" fmla="*/ 22 w 79"/>
                  <a:gd name="T3" fmla="*/ 55 h 124"/>
                  <a:gd name="T4" fmla="*/ 0 w 79"/>
                  <a:gd name="T5" fmla="*/ 110 h 124"/>
                  <a:gd name="T6" fmla="*/ 35 w 79"/>
                  <a:gd name="T7" fmla="*/ 124 h 124"/>
                  <a:gd name="T8" fmla="*/ 57 w 79"/>
                  <a:gd name="T9" fmla="*/ 69 h 124"/>
                  <a:gd name="T10" fmla="*/ 79 w 79"/>
                  <a:gd name="T11" fmla="*/ 13 h 124"/>
                  <a:gd name="T12" fmla="*/ 44 w 79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35" y="124"/>
                    </a:lnTo>
                    <a:lnTo>
                      <a:pt x="57" y="69"/>
                    </a:lnTo>
                    <a:lnTo>
                      <a:pt x="79" y="13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0" name="Freeform 3088"/>
              <p:cNvSpPr>
                <a:spLocks/>
              </p:cNvSpPr>
              <p:nvPr/>
            </p:nvSpPr>
            <p:spPr bwMode="auto">
              <a:xfrm>
                <a:off x="3990" y="3820"/>
                <a:ext cx="5" cy="11"/>
              </a:xfrm>
              <a:custGeom>
                <a:avLst/>
                <a:gdLst>
                  <a:gd name="T0" fmla="*/ 22 w 22"/>
                  <a:gd name="T1" fmla="*/ 0 h 56"/>
                  <a:gd name="T2" fmla="*/ 0 w 22"/>
                  <a:gd name="T3" fmla="*/ 55 h 56"/>
                  <a:gd name="T4" fmla="*/ 4 w 22"/>
                  <a:gd name="T5" fmla="*/ 56 h 56"/>
                  <a:gd name="T6" fmla="*/ 22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22" y="0"/>
                    </a:moveTo>
                    <a:lnTo>
                      <a:pt x="0" y="55"/>
                    </a:lnTo>
                    <a:lnTo>
                      <a:pt x="4" y="5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1" name="Line 3089"/>
              <p:cNvSpPr>
                <a:spLocks noChangeShapeType="1"/>
              </p:cNvSpPr>
              <p:nvPr/>
            </p:nvSpPr>
            <p:spPr bwMode="auto">
              <a:xfrm>
                <a:off x="3990" y="38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2" name="Freeform 3090"/>
              <p:cNvSpPr>
                <a:spLocks/>
              </p:cNvSpPr>
              <p:nvPr/>
            </p:nvSpPr>
            <p:spPr bwMode="auto">
              <a:xfrm>
                <a:off x="3991" y="3809"/>
                <a:ext cx="15" cy="24"/>
              </a:xfrm>
              <a:custGeom>
                <a:avLst/>
                <a:gdLst>
                  <a:gd name="T0" fmla="*/ 37 w 72"/>
                  <a:gd name="T1" fmla="*/ 0 h 124"/>
                  <a:gd name="T2" fmla="*/ 18 w 72"/>
                  <a:gd name="T3" fmla="*/ 57 h 124"/>
                  <a:gd name="T4" fmla="*/ 0 w 72"/>
                  <a:gd name="T5" fmla="*/ 113 h 124"/>
                  <a:gd name="T6" fmla="*/ 36 w 72"/>
                  <a:gd name="T7" fmla="*/ 124 h 124"/>
                  <a:gd name="T8" fmla="*/ 54 w 72"/>
                  <a:gd name="T9" fmla="*/ 68 h 124"/>
                  <a:gd name="T10" fmla="*/ 72 w 72"/>
                  <a:gd name="T11" fmla="*/ 12 h 124"/>
                  <a:gd name="T12" fmla="*/ 37 w 72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7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36" y="124"/>
                    </a:lnTo>
                    <a:lnTo>
                      <a:pt x="54" y="68"/>
                    </a:lnTo>
                    <a:lnTo>
                      <a:pt x="72" y="1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3" name="Freeform 3091"/>
              <p:cNvSpPr>
                <a:spLocks/>
              </p:cNvSpPr>
              <p:nvPr/>
            </p:nvSpPr>
            <p:spPr bwMode="auto">
              <a:xfrm>
                <a:off x="3991" y="3809"/>
                <a:ext cx="15" cy="24"/>
              </a:xfrm>
              <a:custGeom>
                <a:avLst/>
                <a:gdLst>
                  <a:gd name="T0" fmla="*/ 37 w 72"/>
                  <a:gd name="T1" fmla="*/ 0 h 124"/>
                  <a:gd name="T2" fmla="*/ 18 w 72"/>
                  <a:gd name="T3" fmla="*/ 57 h 124"/>
                  <a:gd name="T4" fmla="*/ 0 w 72"/>
                  <a:gd name="T5" fmla="*/ 113 h 124"/>
                  <a:gd name="T6" fmla="*/ 36 w 72"/>
                  <a:gd name="T7" fmla="*/ 124 h 124"/>
                  <a:gd name="T8" fmla="*/ 54 w 72"/>
                  <a:gd name="T9" fmla="*/ 68 h 124"/>
                  <a:gd name="T10" fmla="*/ 72 w 72"/>
                  <a:gd name="T11" fmla="*/ 12 h 124"/>
                  <a:gd name="T12" fmla="*/ 37 w 72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37" y="0"/>
                    </a:moveTo>
                    <a:lnTo>
                      <a:pt x="18" y="57"/>
                    </a:lnTo>
                    <a:lnTo>
                      <a:pt x="0" y="113"/>
                    </a:lnTo>
                    <a:lnTo>
                      <a:pt x="36" y="124"/>
                    </a:lnTo>
                    <a:lnTo>
                      <a:pt x="54" y="68"/>
                    </a:lnTo>
                    <a:lnTo>
                      <a:pt x="72" y="12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4" name="Freeform 3092"/>
              <p:cNvSpPr>
                <a:spLocks/>
              </p:cNvSpPr>
              <p:nvPr/>
            </p:nvSpPr>
            <p:spPr bwMode="auto">
              <a:xfrm>
                <a:off x="3998" y="3822"/>
                <a:ext cx="4" cy="12"/>
              </a:xfrm>
              <a:custGeom>
                <a:avLst/>
                <a:gdLst>
                  <a:gd name="T0" fmla="*/ 18 w 18"/>
                  <a:gd name="T1" fmla="*/ 0 h 58"/>
                  <a:gd name="T2" fmla="*/ 0 w 18"/>
                  <a:gd name="T3" fmla="*/ 56 h 58"/>
                  <a:gd name="T4" fmla="*/ 2 w 18"/>
                  <a:gd name="T5" fmla="*/ 58 h 58"/>
                  <a:gd name="T6" fmla="*/ 18 w 18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8">
                    <a:moveTo>
                      <a:pt x="18" y="0"/>
                    </a:moveTo>
                    <a:lnTo>
                      <a:pt x="0" y="56"/>
                    </a:lnTo>
                    <a:lnTo>
                      <a:pt x="2" y="5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5" name="Line 3093"/>
              <p:cNvSpPr>
                <a:spLocks noChangeShapeType="1"/>
              </p:cNvSpPr>
              <p:nvPr/>
            </p:nvSpPr>
            <p:spPr bwMode="auto">
              <a:xfrm>
                <a:off x="3998" y="38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6" name="Freeform 3094"/>
              <p:cNvSpPr>
                <a:spLocks/>
              </p:cNvSpPr>
              <p:nvPr/>
            </p:nvSpPr>
            <p:spPr bwMode="auto">
              <a:xfrm>
                <a:off x="3999" y="3811"/>
                <a:ext cx="14" cy="25"/>
              </a:xfrm>
              <a:custGeom>
                <a:avLst/>
                <a:gdLst>
                  <a:gd name="T0" fmla="*/ 32 w 69"/>
                  <a:gd name="T1" fmla="*/ 0 h 125"/>
                  <a:gd name="T2" fmla="*/ 16 w 69"/>
                  <a:gd name="T3" fmla="*/ 57 h 125"/>
                  <a:gd name="T4" fmla="*/ 0 w 69"/>
                  <a:gd name="T5" fmla="*/ 115 h 125"/>
                  <a:gd name="T6" fmla="*/ 37 w 69"/>
                  <a:gd name="T7" fmla="*/ 125 h 125"/>
                  <a:gd name="T8" fmla="*/ 53 w 69"/>
                  <a:gd name="T9" fmla="*/ 68 h 125"/>
                  <a:gd name="T10" fmla="*/ 69 w 69"/>
                  <a:gd name="T11" fmla="*/ 10 h 125"/>
                  <a:gd name="T12" fmla="*/ 32 w 69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2" y="0"/>
                    </a:move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7" name="Freeform 3095"/>
              <p:cNvSpPr>
                <a:spLocks/>
              </p:cNvSpPr>
              <p:nvPr/>
            </p:nvSpPr>
            <p:spPr bwMode="auto">
              <a:xfrm>
                <a:off x="3999" y="3811"/>
                <a:ext cx="14" cy="25"/>
              </a:xfrm>
              <a:custGeom>
                <a:avLst/>
                <a:gdLst>
                  <a:gd name="T0" fmla="*/ 32 w 69"/>
                  <a:gd name="T1" fmla="*/ 0 h 125"/>
                  <a:gd name="T2" fmla="*/ 16 w 69"/>
                  <a:gd name="T3" fmla="*/ 57 h 125"/>
                  <a:gd name="T4" fmla="*/ 0 w 69"/>
                  <a:gd name="T5" fmla="*/ 115 h 125"/>
                  <a:gd name="T6" fmla="*/ 37 w 69"/>
                  <a:gd name="T7" fmla="*/ 125 h 125"/>
                  <a:gd name="T8" fmla="*/ 53 w 69"/>
                  <a:gd name="T9" fmla="*/ 68 h 125"/>
                  <a:gd name="T10" fmla="*/ 69 w 69"/>
                  <a:gd name="T11" fmla="*/ 10 h 125"/>
                  <a:gd name="T12" fmla="*/ 32 w 69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32" y="0"/>
                    </a:moveTo>
                    <a:lnTo>
                      <a:pt x="16" y="57"/>
                    </a:lnTo>
                    <a:lnTo>
                      <a:pt x="0" y="115"/>
                    </a:lnTo>
                    <a:lnTo>
                      <a:pt x="37" y="125"/>
                    </a:lnTo>
                    <a:lnTo>
                      <a:pt x="53" y="68"/>
                    </a:lnTo>
                    <a:lnTo>
                      <a:pt x="69" y="10"/>
                    </a:lnTo>
                    <a:lnTo>
                      <a:pt x="3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8" name="Freeform 3096"/>
              <p:cNvSpPr>
                <a:spLocks/>
              </p:cNvSpPr>
              <p:nvPr/>
            </p:nvSpPr>
            <p:spPr bwMode="auto">
              <a:xfrm>
                <a:off x="4006" y="3824"/>
                <a:ext cx="3" cy="12"/>
              </a:xfrm>
              <a:custGeom>
                <a:avLst/>
                <a:gdLst>
                  <a:gd name="T0" fmla="*/ 16 w 16"/>
                  <a:gd name="T1" fmla="*/ 0 h 57"/>
                  <a:gd name="T2" fmla="*/ 0 w 16"/>
                  <a:gd name="T3" fmla="*/ 57 h 57"/>
                  <a:gd name="T4" fmla="*/ 3 w 16"/>
                  <a:gd name="T5" fmla="*/ 57 h 57"/>
                  <a:gd name="T6" fmla="*/ 16 w 1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16" y="0"/>
                    </a:moveTo>
                    <a:lnTo>
                      <a:pt x="0" y="57"/>
                    </a:lnTo>
                    <a:lnTo>
                      <a:pt x="3" y="5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9" name="Line 3097"/>
              <p:cNvSpPr>
                <a:spLocks noChangeShapeType="1"/>
              </p:cNvSpPr>
              <p:nvPr/>
            </p:nvSpPr>
            <p:spPr bwMode="auto">
              <a:xfrm>
                <a:off x="4006" y="38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0" name="Freeform 3098"/>
              <p:cNvSpPr>
                <a:spLocks/>
              </p:cNvSpPr>
              <p:nvPr/>
            </p:nvSpPr>
            <p:spPr bwMode="auto">
              <a:xfrm>
                <a:off x="4007" y="3813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3 w 62"/>
                  <a:gd name="T3" fmla="*/ 58 h 123"/>
                  <a:gd name="T4" fmla="*/ 0 w 62"/>
                  <a:gd name="T5" fmla="*/ 115 h 123"/>
                  <a:gd name="T6" fmla="*/ 37 w 62"/>
                  <a:gd name="T7" fmla="*/ 123 h 123"/>
                  <a:gd name="T8" fmla="*/ 50 w 62"/>
                  <a:gd name="T9" fmla="*/ 66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3" y="58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50" y="66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1" name="Freeform 3099"/>
              <p:cNvSpPr>
                <a:spLocks/>
              </p:cNvSpPr>
              <p:nvPr/>
            </p:nvSpPr>
            <p:spPr bwMode="auto">
              <a:xfrm>
                <a:off x="4007" y="3813"/>
                <a:ext cx="12" cy="24"/>
              </a:xfrm>
              <a:custGeom>
                <a:avLst/>
                <a:gdLst>
                  <a:gd name="T0" fmla="*/ 25 w 62"/>
                  <a:gd name="T1" fmla="*/ 0 h 123"/>
                  <a:gd name="T2" fmla="*/ 13 w 62"/>
                  <a:gd name="T3" fmla="*/ 58 h 123"/>
                  <a:gd name="T4" fmla="*/ 0 w 62"/>
                  <a:gd name="T5" fmla="*/ 115 h 123"/>
                  <a:gd name="T6" fmla="*/ 37 w 62"/>
                  <a:gd name="T7" fmla="*/ 123 h 123"/>
                  <a:gd name="T8" fmla="*/ 50 w 62"/>
                  <a:gd name="T9" fmla="*/ 66 h 123"/>
                  <a:gd name="T10" fmla="*/ 62 w 62"/>
                  <a:gd name="T11" fmla="*/ 8 h 123"/>
                  <a:gd name="T12" fmla="*/ 25 w 62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25" y="0"/>
                    </a:moveTo>
                    <a:lnTo>
                      <a:pt x="13" y="58"/>
                    </a:lnTo>
                    <a:lnTo>
                      <a:pt x="0" y="115"/>
                    </a:lnTo>
                    <a:lnTo>
                      <a:pt x="37" y="123"/>
                    </a:lnTo>
                    <a:lnTo>
                      <a:pt x="50" y="66"/>
                    </a:lnTo>
                    <a:lnTo>
                      <a:pt x="62" y="8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2" name="Freeform 3100"/>
              <p:cNvSpPr>
                <a:spLocks/>
              </p:cNvSpPr>
              <p:nvPr/>
            </p:nvSpPr>
            <p:spPr bwMode="auto">
              <a:xfrm>
                <a:off x="4014" y="3826"/>
                <a:ext cx="3" cy="12"/>
              </a:xfrm>
              <a:custGeom>
                <a:avLst/>
                <a:gdLst>
                  <a:gd name="T0" fmla="*/ 13 w 13"/>
                  <a:gd name="T1" fmla="*/ 0 h 58"/>
                  <a:gd name="T2" fmla="*/ 0 w 13"/>
                  <a:gd name="T3" fmla="*/ 57 h 58"/>
                  <a:gd name="T4" fmla="*/ 2 w 13"/>
                  <a:gd name="T5" fmla="*/ 58 h 58"/>
                  <a:gd name="T6" fmla="*/ 13 w 13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8">
                    <a:moveTo>
                      <a:pt x="13" y="0"/>
                    </a:moveTo>
                    <a:lnTo>
                      <a:pt x="0" y="57"/>
                    </a:lnTo>
                    <a:lnTo>
                      <a:pt x="2" y="5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3" name="Line 3101"/>
              <p:cNvSpPr>
                <a:spLocks noChangeShapeType="1"/>
              </p:cNvSpPr>
              <p:nvPr/>
            </p:nvSpPr>
            <p:spPr bwMode="auto">
              <a:xfrm>
                <a:off x="4014" y="38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4" name="Freeform 3102"/>
              <p:cNvSpPr>
                <a:spLocks/>
              </p:cNvSpPr>
              <p:nvPr/>
            </p:nvSpPr>
            <p:spPr bwMode="auto">
              <a:xfrm>
                <a:off x="4015" y="3814"/>
                <a:ext cx="11" cy="25"/>
              </a:xfrm>
              <a:custGeom>
                <a:avLst/>
                <a:gdLst>
                  <a:gd name="T0" fmla="*/ 21 w 58"/>
                  <a:gd name="T1" fmla="*/ 0 h 124"/>
                  <a:gd name="T2" fmla="*/ 11 w 58"/>
                  <a:gd name="T3" fmla="*/ 59 h 124"/>
                  <a:gd name="T4" fmla="*/ 0 w 58"/>
                  <a:gd name="T5" fmla="*/ 117 h 124"/>
                  <a:gd name="T6" fmla="*/ 37 w 58"/>
                  <a:gd name="T7" fmla="*/ 124 h 124"/>
                  <a:gd name="T8" fmla="*/ 47 w 58"/>
                  <a:gd name="T9" fmla="*/ 65 h 124"/>
                  <a:gd name="T10" fmla="*/ 58 w 58"/>
                  <a:gd name="T11" fmla="*/ 7 h 124"/>
                  <a:gd name="T12" fmla="*/ 21 w 58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21" y="0"/>
                    </a:moveTo>
                    <a:lnTo>
                      <a:pt x="11" y="59"/>
                    </a:lnTo>
                    <a:lnTo>
                      <a:pt x="0" y="117"/>
                    </a:lnTo>
                    <a:lnTo>
                      <a:pt x="37" y="124"/>
                    </a:lnTo>
                    <a:lnTo>
                      <a:pt x="47" y="65"/>
                    </a:lnTo>
                    <a:lnTo>
                      <a:pt x="58" y="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5" name="Freeform 3103"/>
              <p:cNvSpPr>
                <a:spLocks/>
              </p:cNvSpPr>
              <p:nvPr/>
            </p:nvSpPr>
            <p:spPr bwMode="auto">
              <a:xfrm>
                <a:off x="4015" y="3814"/>
                <a:ext cx="11" cy="25"/>
              </a:xfrm>
              <a:custGeom>
                <a:avLst/>
                <a:gdLst>
                  <a:gd name="T0" fmla="*/ 21 w 58"/>
                  <a:gd name="T1" fmla="*/ 0 h 124"/>
                  <a:gd name="T2" fmla="*/ 11 w 58"/>
                  <a:gd name="T3" fmla="*/ 59 h 124"/>
                  <a:gd name="T4" fmla="*/ 0 w 58"/>
                  <a:gd name="T5" fmla="*/ 117 h 124"/>
                  <a:gd name="T6" fmla="*/ 37 w 58"/>
                  <a:gd name="T7" fmla="*/ 124 h 124"/>
                  <a:gd name="T8" fmla="*/ 47 w 58"/>
                  <a:gd name="T9" fmla="*/ 65 h 124"/>
                  <a:gd name="T10" fmla="*/ 58 w 58"/>
                  <a:gd name="T11" fmla="*/ 7 h 124"/>
                  <a:gd name="T12" fmla="*/ 21 w 58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21" y="0"/>
                    </a:moveTo>
                    <a:lnTo>
                      <a:pt x="11" y="59"/>
                    </a:lnTo>
                    <a:lnTo>
                      <a:pt x="0" y="117"/>
                    </a:lnTo>
                    <a:lnTo>
                      <a:pt x="37" y="124"/>
                    </a:lnTo>
                    <a:lnTo>
                      <a:pt x="47" y="65"/>
                    </a:lnTo>
                    <a:lnTo>
                      <a:pt x="58" y="7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6" name="Freeform 3104"/>
              <p:cNvSpPr>
                <a:spLocks/>
              </p:cNvSpPr>
              <p:nvPr/>
            </p:nvSpPr>
            <p:spPr bwMode="auto">
              <a:xfrm>
                <a:off x="4022" y="3827"/>
                <a:ext cx="2" cy="12"/>
              </a:xfrm>
              <a:custGeom>
                <a:avLst/>
                <a:gdLst>
                  <a:gd name="T0" fmla="*/ 10 w 10"/>
                  <a:gd name="T1" fmla="*/ 0 h 59"/>
                  <a:gd name="T2" fmla="*/ 0 w 10"/>
                  <a:gd name="T3" fmla="*/ 59 h 59"/>
                  <a:gd name="T4" fmla="*/ 3 w 10"/>
                  <a:gd name="T5" fmla="*/ 59 h 59"/>
                  <a:gd name="T6" fmla="*/ 10 w 10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10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7" name="Line 3105"/>
              <p:cNvSpPr>
                <a:spLocks noChangeShapeType="1"/>
              </p:cNvSpPr>
              <p:nvPr/>
            </p:nvSpPr>
            <p:spPr bwMode="auto">
              <a:xfrm>
                <a:off x="4022" y="3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8" name="Freeform 3106"/>
              <p:cNvSpPr>
                <a:spLocks/>
              </p:cNvSpPr>
              <p:nvPr/>
            </p:nvSpPr>
            <p:spPr bwMode="auto">
              <a:xfrm>
                <a:off x="4023" y="3816"/>
                <a:ext cx="10" cy="24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8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4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9" name="Freeform 3107"/>
              <p:cNvSpPr>
                <a:spLocks/>
              </p:cNvSpPr>
              <p:nvPr/>
            </p:nvSpPr>
            <p:spPr bwMode="auto">
              <a:xfrm>
                <a:off x="4023" y="3816"/>
                <a:ext cx="10" cy="24"/>
              </a:xfrm>
              <a:custGeom>
                <a:avLst/>
                <a:gdLst>
                  <a:gd name="T0" fmla="*/ 14 w 52"/>
                  <a:gd name="T1" fmla="*/ 0 h 122"/>
                  <a:gd name="T2" fmla="*/ 7 w 52"/>
                  <a:gd name="T3" fmla="*/ 58 h 122"/>
                  <a:gd name="T4" fmla="*/ 0 w 52"/>
                  <a:gd name="T5" fmla="*/ 117 h 122"/>
                  <a:gd name="T6" fmla="*/ 38 w 52"/>
                  <a:gd name="T7" fmla="*/ 122 h 122"/>
                  <a:gd name="T8" fmla="*/ 45 w 52"/>
                  <a:gd name="T9" fmla="*/ 63 h 122"/>
                  <a:gd name="T10" fmla="*/ 52 w 52"/>
                  <a:gd name="T11" fmla="*/ 4 h 122"/>
                  <a:gd name="T12" fmla="*/ 14 w 52"/>
                  <a:gd name="T1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14" y="0"/>
                    </a:moveTo>
                    <a:lnTo>
                      <a:pt x="7" y="58"/>
                    </a:lnTo>
                    <a:lnTo>
                      <a:pt x="0" y="117"/>
                    </a:lnTo>
                    <a:lnTo>
                      <a:pt x="38" y="122"/>
                    </a:lnTo>
                    <a:lnTo>
                      <a:pt x="45" y="63"/>
                    </a:lnTo>
                    <a:lnTo>
                      <a:pt x="52" y="4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0" name="Freeform 3108"/>
              <p:cNvSpPr>
                <a:spLocks/>
              </p:cNvSpPr>
              <p:nvPr/>
            </p:nvSpPr>
            <p:spPr bwMode="auto">
              <a:xfrm>
                <a:off x="4030" y="3828"/>
                <a:ext cx="2" cy="12"/>
              </a:xfrm>
              <a:custGeom>
                <a:avLst/>
                <a:gdLst>
                  <a:gd name="T0" fmla="*/ 7 w 7"/>
                  <a:gd name="T1" fmla="*/ 0 h 59"/>
                  <a:gd name="T2" fmla="*/ 0 w 7"/>
                  <a:gd name="T3" fmla="*/ 59 h 59"/>
                  <a:gd name="T4" fmla="*/ 4 w 7"/>
                  <a:gd name="T5" fmla="*/ 59 h 59"/>
                  <a:gd name="T6" fmla="*/ 7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7" y="0"/>
                    </a:moveTo>
                    <a:lnTo>
                      <a:pt x="0" y="59"/>
                    </a:lnTo>
                    <a:lnTo>
                      <a:pt x="4" y="5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1" name="Line 3109"/>
              <p:cNvSpPr>
                <a:spLocks noChangeShapeType="1"/>
              </p:cNvSpPr>
              <p:nvPr/>
            </p:nvSpPr>
            <p:spPr bwMode="auto">
              <a:xfrm>
                <a:off x="4030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2" name="Freeform 3110"/>
              <p:cNvSpPr>
                <a:spLocks/>
              </p:cNvSpPr>
              <p:nvPr/>
            </p:nvSpPr>
            <p:spPr bwMode="auto">
              <a:xfrm>
                <a:off x="4031" y="3816"/>
                <a:ext cx="9" cy="24"/>
              </a:xfrm>
              <a:custGeom>
                <a:avLst/>
                <a:gdLst>
                  <a:gd name="T0" fmla="*/ 7 w 45"/>
                  <a:gd name="T1" fmla="*/ 0 h 120"/>
                  <a:gd name="T2" fmla="*/ 3 w 45"/>
                  <a:gd name="T3" fmla="*/ 59 h 120"/>
                  <a:gd name="T4" fmla="*/ 0 w 45"/>
                  <a:gd name="T5" fmla="*/ 118 h 120"/>
                  <a:gd name="T6" fmla="*/ 38 w 45"/>
                  <a:gd name="T7" fmla="*/ 120 h 120"/>
                  <a:gd name="T8" fmla="*/ 41 w 45"/>
                  <a:gd name="T9" fmla="*/ 61 h 120"/>
                  <a:gd name="T10" fmla="*/ 45 w 45"/>
                  <a:gd name="T11" fmla="*/ 3 h 120"/>
                  <a:gd name="T12" fmla="*/ 7 w 4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7" y="0"/>
                    </a:moveTo>
                    <a:lnTo>
                      <a:pt x="3" y="59"/>
                    </a:lnTo>
                    <a:lnTo>
                      <a:pt x="0" y="118"/>
                    </a:lnTo>
                    <a:lnTo>
                      <a:pt x="38" y="120"/>
                    </a:lnTo>
                    <a:lnTo>
                      <a:pt x="41" y="61"/>
                    </a:lnTo>
                    <a:lnTo>
                      <a:pt x="4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3" name="Freeform 3111"/>
              <p:cNvSpPr>
                <a:spLocks/>
              </p:cNvSpPr>
              <p:nvPr/>
            </p:nvSpPr>
            <p:spPr bwMode="auto">
              <a:xfrm>
                <a:off x="4031" y="3816"/>
                <a:ext cx="9" cy="24"/>
              </a:xfrm>
              <a:custGeom>
                <a:avLst/>
                <a:gdLst>
                  <a:gd name="T0" fmla="*/ 7 w 45"/>
                  <a:gd name="T1" fmla="*/ 0 h 120"/>
                  <a:gd name="T2" fmla="*/ 3 w 45"/>
                  <a:gd name="T3" fmla="*/ 59 h 120"/>
                  <a:gd name="T4" fmla="*/ 0 w 45"/>
                  <a:gd name="T5" fmla="*/ 118 h 120"/>
                  <a:gd name="T6" fmla="*/ 38 w 45"/>
                  <a:gd name="T7" fmla="*/ 120 h 120"/>
                  <a:gd name="T8" fmla="*/ 41 w 45"/>
                  <a:gd name="T9" fmla="*/ 61 h 120"/>
                  <a:gd name="T10" fmla="*/ 45 w 45"/>
                  <a:gd name="T11" fmla="*/ 3 h 120"/>
                  <a:gd name="T12" fmla="*/ 7 w 45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7" y="0"/>
                    </a:moveTo>
                    <a:lnTo>
                      <a:pt x="3" y="59"/>
                    </a:lnTo>
                    <a:lnTo>
                      <a:pt x="0" y="118"/>
                    </a:lnTo>
                    <a:lnTo>
                      <a:pt x="38" y="120"/>
                    </a:lnTo>
                    <a:lnTo>
                      <a:pt x="41" y="61"/>
                    </a:lnTo>
                    <a:lnTo>
                      <a:pt x="45" y="3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4" name="Freeform 3112"/>
              <p:cNvSpPr>
                <a:spLocks/>
              </p:cNvSpPr>
              <p:nvPr/>
            </p:nvSpPr>
            <p:spPr bwMode="auto">
              <a:xfrm>
                <a:off x="4039" y="3829"/>
                <a:ext cx="1" cy="11"/>
              </a:xfrm>
              <a:custGeom>
                <a:avLst/>
                <a:gdLst>
                  <a:gd name="T0" fmla="*/ 3 w 3"/>
                  <a:gd name="T1" fmla="*/ 0 h 59"/>
                  <a:gd name="T2" fmla="*/ 0 w 3"/>
                  <a:gd name="T3" fmla="*/ 59 h 59"/>
                  <a:gd name="T4" fmla="*/ 1 w 3"/>
                  <a:gd name="T5" fmla="*/ 59 h 59"/>
                  <a:gd name="T6" fmla="*/ 3 w 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9">
                    <a:moveTo>
                      <a:pt x="3" y="0"/>
                    </a:moveTo>
                    <a:lnTo>
                      <a:pt x="0" y="59"/>
                    </a:lnTo>
                    <a:lnTo>
                      <a:pt x="1" y="5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5" name="Line 3113"/>
              <p:cNvSpPr>
                <a:spLocks noChangeShapeType="1"/>
              </p:cNvSpPr>
              <p:nvPr/>
            </p:nvSpPr>
            <p:spPr bwMode="auto">
              <a:xfrm>
                <a:off x="4039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6" name="Freeform 3114"/>
              <p:cNvSpPr>
                <a:spLocks/>
              </p:cNvSpPr>
              <p:nvPr/>
            </p:nvSpPr>
            <p:spPr bwMode="auto">
              <a:xfrm>
                <a:off x="4039" y="3817"/>
                <a:ext cx="8" cy="24"/>
              </a:xfrm>
              <a:custGeom>
                <a:avLst/>
                <a:gdLst>
                  <a:gd name="T0" fmla="*/ 4 w 41"/>
                  <a:gd name="T1" fmla="*/ 0 h 118"/>
                  <a:gd name="T2" fmla="*/ 2 w 41"/>
                  <a:gd name="T3" fmla="*/ 58 h 118"/>
                  <a:gd name="T4" fmla="*/ 0 w 41"/>
                  <a:gd name="T5" fmla="*/ 117 h 118"/>
                  <a:gd name="T6" fmla="*/ 37 w 41"/>
                  <a:gd name="T7" fmla="*/ 118 h 118"/>
                  <a:gd name="T8" fmla="*/ 39 w 41"/>
                  <a:gd name="T9" fmla="*/ 60 h 118"/>
                  <a:gd name="T10" fmla="*/ 41 w 41"/>
                  <a:gd name="T11" fmla="*/ 1 h 118"/>
                  <a:gd name="T12" fmla="*/ 4 w 4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37" y="118"/>
                    </a:lnTo>
                    <a:lnTo>
                      <a:pt x="39" y="60"/>
                    </a:lnTo>
                    <a:lnTo>
                      <a:pt x="41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7" name="Freeform 3115"/>
              <p:cNvSpPr>
                <a:spLocks/>
              </p:cNvSpPr>
              <p:nvPr/>
            </p:nvSpPr>
            <p:spPr bwMode="auto">
              <a:xfrm>
                <a:off x="4039" y="3817"/>
                <a:ext cx="8" cy="24"/>
              </a:xfrm>
              <a:custGeom>
                <a:avLst/>
                <a:gdLst>
                  <a:gd name="T0" fmla="*/ 4 w 41"/>
                  <a:gd name="T1" fmla="*/ 0 h 118"/>
                  <a:gd name="T2" fmla="*/ 2 w 41"/>
                  <a:gd name="T3" fmla="*/ 58 h 118"/>
                  <a:gd name="T4" fmla="*/ 0 w 41"/>
                  <a:gd name="T5" fmla="*/ 117 h 118"/>
                  <a:gd name="T6" fmla="*/ 37 w 41"/>
                  <a:gd name="T7" fmla="*/ 118 h 118"/>
                  <a:gd name="T8" fmla="*/ 39 w 41"/>
                  <a:gd name="T9" fmla="*/ 60 h 118"/>
                  <a:gd name="T10" fmla="*/ 41 w 41"/>
                  <a:gd name="T11" fmla="*/ 1 h 118"/>
                  <a:gd name="T12" fmla="*/ 4 w 4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8">
                    <a:moveTo>
                      <a:pt x="4" y="0"/>
                    </a:moveTo>
                    <a:lnTo>
                      <a:pt x="2" y="58"/>
                    </a:lnTo>
                    <a:lnTo>
                      <a:pt x="0" y="117"/>
                    </a:lnTo>
                    <a:lnTo>
                      <a:pt x="37" y="118"/>
                    </a:lnTo>
                    <a:lnTo>
                      <a:pt x="39" y="60"/>
                    </a:lnTo>
                    <a:lnTo>
                      <a:pt x="41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8" name="Freeform 3116"/>
              <p:cNvSpPr>
                <a:spLocks/>
              </p:cNvSpPr>
              <p:nvPr/>
            </p:nvSpPr>
            <p:spPr bwMode="auto">
              <a:xfrm>
                <a:off x="4046" y="3829"/>
                <a:ext cx="1" cy="12"/>
              </a:xfrm>
              <a:custGeom>
                <a:avLst/>
                <a:gdLst>
                  <a:gd name="T0" fmla="*/ 2 w 4"/>
                  <a:gd name="T1" fmla="*/ 0 h 58"/>
                  <a:gd name="T2" fmla="*/ 0 w 4"/>
                  <a:gd name="T3" fmla="*/ 58 h 58"/>
                  <a:gd name="T4" fmla="*/ 4 w 4"/>
                  <a:gd name="T5" fmla="*/ 58 h 58"/>
                  <a:gd name="T6" fmla="*/ 2 w 4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8">
                    <a:moveTo>
                      <a:pt x="2" y="0"/>
                    </a:moveTo>
                    <a:lnTo>
                      <a:pt x="0" y="58"/>
                    </a:lnTo>
                    <a:lnTo>
                      <a:pt x="4" y="5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9" name="Line 3117"/>
              <p:cNvSpPr>
                <a:spLocks noChangeShapeType="1"/>
              </p:cNvSpPr>
              <p:nvPr/>
            </p:nvSpPr>
            <p:spPr bwMode="auto">
              <a:xfrm>
                <a:off x="4046" y="38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0" name="Freeform 3118"/>
              <p:cNvSpPr>
                <a:spLocks/>
              </p:cNvSpPr>
              <p:nvPr/>
            </p:nvSpPr>
            <p:spPr bwMode="auto">
              <a:xfrm>
                <a:off x="4046" y="3817"/>
                <a:ext cx="9" cy="24"/>
              </a:xfrm>
              <a:custGeom>
                <a:avLst/>
                <a:gdLst>
                  <a:gd name="T0" fmla="*/ 0 w 42"/>
                  <a:gd name="T1" fmla="*/ 1 h 118"/>
                  <a:gd name="T2" fmla="*/ 2 w 42"/>
                  <a:gd name="T3" fmla="*/ 60 h 118"/>
                  <a:gd name="T4" fmla="*/ 4 w 42"/>
                  <a:gd name="T5" fmla="*/ 118 h 118"/>
                  <a:gd name="T6" fmla="*/ 42 w 42"/>
                  <a:gd name="T7" fmla="*/ 117 h 118"/>
                  <a:gd name="T8" fmla="*/ 40 w 42"/>
                  <a:gd name="T9" fmla="*/ 58 h 118"/>
                  <a:gd name="T10" fmla="*/ 38 w 42"/>
                  <a:gd name="T11" fmla="*/ 0 h 118"/>
                  <a:gd name="T12" fmla="*/ 0 w 42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0" y="1"/>
                    </a:moveTo>
                    <a:lnTo>
                      <a:pt x="2" y="60"/>
                    </a:lnTo>
                    <a:lnTo>
                      <a:pt x="4" y="118"/>
                    </a:lnTo>
                    <a:lnTo>
                      <a:pt x="42" y="117"/>
                    </a:lnTo>
                    <a:lnTo>
                      <a:pt x="40" y="58"/>
                    </a:lnTo>
                    <a:lnTo>
                      <a:pt x="3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1" name="Freeform 3119"/>
              <p:cNvSpPr>
                <a:spLocks/>
              </p:cNvSpPr>
              <p:nvPr/>
            </p:nvSpPr>
            <p:spPr bwMode="auto">
              <a:xfrm>
                <a:off x="4046" y="3817"/>
                <a:ext cx="9" cy="24"/>
              </a:xfrm>
              <a:custGeom>
                <a:avLst/>
                <a:gdLst>
                  <a:gd name="T0" fmla="*/ 0 w 42"/>
                  <a:gd name="T1" fmla="*/ 1 h 118"/>
                  <a:gd name="T2" fmla="*/ 2 w 42"/>
                  <a:gd name="T3" fmla="*/ 60 h 118"/>
                  <a:gd name="T4" fmla="*/ 4 w 42"/>
                  <a:gd name="T5" fmla="*/ 118 h 118"/>
                  <a:gd name="T6" fmla="*/ 42 w 42"/>
                  <a:gd name="T7" fmla="*/ 117 h 118"/>
                  <a:gd name="T8" fmla="*/ 40 w 42"/>
                  <a:gd name="T9" fmla="*/ 58 h 118"/>
                  <a:gd name="T10" fmla="*/ 38 w 42"/>
                  <a:gd name="T11" fmla="*/ 0 h 118"/>
                  <a:gd name="T12" fmla="*/ 0 w 42"/>
                  <a:gd name="T13" fmla="*/ 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8">
                    <a:moveTo>
                      <a:pt x="0" y="1"/>
                    </a:moveTo>
                    <a:lnTo>
                      <a:pt x="2" y="60"/>
                    </a:lnTo>
                    <a:lnTo>
                      <a:pt x="4" y="118"/>
                    </a:lnTo>
                    <a:lnTo>
                      <a:pt x="42" y="117"/>
                    </a:lnTo>
                    <a:lnTo>
                      <a:pt x="40" y="58"/>
                    </a:lnTo>
                    <a:lnTo>
                      <a:pt x="38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2" name="Freeform 3120"/>
              <p:cNvSpPr>
                <a:spLocks/>
              </p:cNvSpPr>
              <p:nvPr/>
            </p:nvSpPr>
            <p:spPr bwMode="auto">
              <a:xfrm>
                <a:off x="4054" y="3829"/>
                <a:ext cx="1" cy="11"/>
              </a:xfrm>
              <a:custGeom>
                <a:avLst/>
                <a:gdLst>
                  <a:gd name="T0" fmla="*/ 0 w 3"/>
                  <a:gd name="T1" fmla="*/ 0 h 59"/>
                  <a:gd name="T2" fmla="*/ 2 w 3"/>
                  <a:gd name="T3" fmla="*/ 59 h 59"/>
                  <a:gd name="T4" fmla="*/ 3 w 3"/>
                  <a:gd name="T5" fmla="*/ 59 h 59"/>
                  <a:gd name="T6" fmla="*/ 0 w 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9">
                    <a:moveTo>
                      <a:pt x="0" y="0"/>
                    </a:moveTo>
                    <a:lnTo>
                      <a:pt x="2" y="59"/>
                    </a:lnTo>
                    <a:lnTo>
                      <a:pt x="3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3" name="Line 3121"/>
              <p:cNvSpPr>
                <a:spLocks noChangeShapeType="1"/>
              </p:cNvSpPr>
              <p:nvPr/>
            </p:nvSpPr>
            <p:spPr bwMode="auto">
              <a:xfrm>
                <a:off x="4055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4" name="Freeform 3122"/>
              <p:cNvSpPr>
                <a:spLocks/>
              </p:cNvSpPr>
              <p:nvPr/>
            </p:nvSpPr>
            <p:spPr bwMode="auto">
              <a:xfrm>
                <a:off x="4053" y="3816"/>
                <a:ext cx="9" cy="24"/>
              </a:xfrm>
              <a:custGeom>
                <a:avLst/>
                <a:gdLst>
                  <a:gd name="T0" fmla="*/ 0 w 45"/>
                  <a:gd name="T1" fmla="*/ 3 h 120"/>
                  <a:gd name="T2" fmla="*/ 4 w 45"/>
                  <a:gd name="T3" fmla="*/ 61 h 120"/>
                  <a:gd name="T4" fmla="*/ 7 w 45"/>
                  <a:gd name="T5" fmla="*/ 120 h 120"/>
                  <a:gd name="T6" fmla="*/ 45 w 45"/>
                  <a:gd name="T7" fmla="*/ 118 h 120"/>
                  <a:gd name="T8" fmla="*/ 42 w 45"/>
                  <a:gd name="T9" fmla="*/ 59 h 120"/>
                  <a:gd name="T10" fmla="*/ 38 w 45"/>
                  <a:gd name="T11" fmla="*/ 0 h 120"/>
                  <a:gd name="T12" fmla="*/ 0 w 45"/>
                  <a:gd name="T13" fmla="*/ 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0" y="3"/>
                    </a:moveTo>
                    <a:lnTo>
                      <a:pt x="4" y="61"/>
                    </a:lnTo>
                    <a:lnTo>
                      <a:pt x="7" y="120"/>
                    </a:lnTo>
                    <a:lnTo>
                      <a:pt x="45" y="118"/>
                    </a:lnTo>
                    <a:lnTo>
                      <a:pt x="42" y="59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5" name="Freeform 3123"/>
              <p:cNvSpPr>
                <a:spLocks/>
              </p:cNvSpPr>
              <p:nvPr/>
            </p:nvSpPr>
            <p:spPr bwMode="auto">
              <a:xfrm>
                <a:off x="4053" y="3816"/>
                <a:ext cx="9" cy="24"/>
              </a:xfrm>
              <a:custGeom>
                <a:avLst/>
                <a:gdLst>
                  <a:gd name="T0" fmla="*/ 0 w 45"/>
                  <a:gd name="T1" fmla="*/ 3 h 120"/>
                  <a:gd name="T2" fmla="*/ 4 w 45"/>
                  <a:gd name="T3" fmla="*/ 61 h 120"/>
                  <a:gd name="T4" fmla="*/ 7 w 45"/>
                  <a:gd name="T5" fmla="*/ 120 h 120"/>
                  <a:gd name="T6" fmla="*/ 45 w 45"/>
                  <a:gd name="T7" fmla="*/ 118 h 120"/>
                  <a:gd name="T8" fmla="*/ 42 w 45"/>
                  <a:gd name="T9" fmla="*/ 59 h 120"/>
                  <a:gd name="T10" fmla="*/ 38 w 45"/>
                  <a:gd name="T11" fmla="*/ 0 h 120"/>
                  <a:gd name="T12" fmla="*/ 0 w 45"/>
                  <a:gd name="T13" fmla="*/ 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20">
                    <a:moveTo>
                      <a:pt x="0" y="3"/>
                    </a:moveTo>
                    <a:lnTo>
                      <a:pt x="4" y="61"/>
                    </a:lnTo>
                    <a:lnTo>
                      <a:pt x="7" y="120"/>
                    </a:lnTo>
                    <a:lnTo>
                      <a:pt x="45" y="118"/>
                    </a:lnTo>
                    <a:lnTo>
                      <a:pt x="42" y="59"/>
                    </a:lnTo>
                    <a:lnTo>
                      <a:pt x="38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6" name="Freeform 3124"/>
              <p:cNvSpPr>
                <a:spLocks/>
              </p:cNvSpPr>
              <p:nvPr/>
            </p:nvSpPr>
            <p:spPr bwMode="auto">
              <a:xfrm>
                <a:off x="4062" y="3828"/>
                <a:ext cx="1" cy="12"/>
              </a:xfrm>
              <a:custGeom>
                <a:avLst/>
                <a:gdLst>
                  <a:gd name="T0" fmla="*/ 0 w 7"/>
                  <a:gd name="T1" fmla="*/ 0 h 59"/>
                  <a:gd name="T2" fmla="*/ 3 w 7"/>
                  <a:gd name="T3" fmla="*/ 59 h 59"/>
                  <a:gd name="T4" fmla="*/ 7 w 7"/>
                  <a:gd name="T5" fmla="*/ 59 h 59"/>
                  <a:gd name="T6" fmla="*/ 0 w 7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9">
                    <a:moveTo>
                      <a:pt x="0" y="0"/>
                    </a:moveTo>
                    <a:lnTo>
                      <a:pt x="3" y="59"/>
                    </a:lnTo>
                    <a:lnTo>
                      <a:pt x="7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7" name="Line 3125"/>
              <p:cNvSpPr>
                <a:spLocks noChangeShapeType="1"/>
              </p:cNvSpPr>
              <p:nvPr/>
            </p:nvSpPr>
            <p:spPr bwMode="auto">
              <a:xfrm>
                <a:off x="4062" y="3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8" name="Freeform 3126"/>
              <p:cNvSpPr>
                <a:spLocks/>
              </p:cNvSpPr>
              <p:nvPr/>
            </p:nvSpPr>
            <p:spPr bwMode="auto">
              <a:xfrm>
                <a:off x="4060" y="3816"/>
                <a:ext cx="11" cy="24"/>
              </a:xfrm>
              <a:custGeom>
                <a:avLst/>
                <a:gdLst>
                  <a:gd name="T0" fmla="*/ 0 w 52"/>
                  <a:gd name="T1" fmla="*/ 4 h 122"/>
                  <a:gd name="T2" fmla="*/ 7 w 52"/>
                  <a:gd name="T3" fmla="*/ 63 h 122"/>
                  <a:gd name="T4" fmla="*/ 14 w 52"/>
                  <a:gd name="T5" fmla="*/ 122 h 122"/>
                  <a:gd name="T6" fmla="*/ 52 w 52"/>
                  <a:gd name="T7" fmla="*/ 117 h 122"/>
                  <a:gd name="T8" fmla="*/ 45 w 52"/>
                  <a:gd name="T9" fmla="*/ 58 h 122"/>
                  <a:gd name="T10" fmla="*/ 38 w 52"/>
                  <a:gd name="T11" fmla="*/ 0 h 122"/>
                  <a:gd name="T12" fmla="*/ 0 w 52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0" y="4"/>
                    </a:move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9" name="Freeform 3127"/>
              <p:cNvSpPr>
                <a:spLocks/>
              </p:cNvSpPr>
              <p:nvPr/>
            </p:nvSpPr>
            <p:spPr bwMode="auto">
              <a:xfrm>
                <a:off x="4060" y="3816"/>
                <a:ext cx="11" cy="24"/>
              </a:xfrm>
              <a:custGeom>
                <a:avLst/>
                <a:gdLst>
                  <a:gd name="T0" fmla="*/ 0 w 52"/>
                  <a:gd name="T1" fmla="*/ 4 h 122"/>
                  <a:gd name="T2" fmla="*/ 7 w 52"/>
                  <a:gd name="T3" fmla="*/ 63 h 122"/>
                  <a:gd name="T4" fmla="*/ 14 w 52"/>
                  <a:gd name="T5" fmla="*/ 122 h 122"/>
                  <a:gd name="T6" fmla="*/ 52 w 52"/>
                  <a:gd name="T7" fmla="*/ 117 h 122"/>
                  <a:gd name="T8" fmla="*/ 45 w 52"/>
                  <a:gd name="T9" fmla="*/ 58 h 122"/>
                  <a:gd name="T10" fmla="*/ 38 w 52"/>
                  <a:gd name="T11" fmla="*/ 0 h 122"/>
                  <a:gd name="T12" fmla="*/ 0 w 52"/>
                  <a:gd name="T13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2">
                    <a:moveTo>
                      <a:pt x="0" y="4"/>
                    </a:moveTo>
                    <a:lnTo>
                      <a:pt x="7" y="63"/>
                    </a:lnTo>
                    <a:lnTo>
                      <a:pt x="14" y="122"/>
                    </a:lnTo>
                    <a:lnTo>
                      <a:pt x="52" y="117"/>
                    </a:lnTo>
                    <a:lnTo>
                      <a:pt x="45" y="58"/>
                    </a:lnTo>
                    <a:lnTo>
                      <a:pt x="38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0" name="Freeform 3128"/>
              <p:cNvSpPr>
                <a:spLocks/>
              </p:cNvSpPr>
              <p:nvPr/>
            </p:nvSpPr>
            <p:spPr bwMode="auto">
              <a:xfrm>
                <a:off x="4069" y="3827"/>
                <a:ext cx="2" cy="12"/>
              </a:xfrm>
              <a:custGeom>
                <a:avLst/>
                <a:gdLst>
                  <a:gd name="T0" fmla="*/ 0 w 10"/>
                  <a:gd name="T1" fmla="*/ 0 h 59"/>
                  <a:gd name="T2" fmla="*/ 7 w 10"/>
                  <a:gd name="T3" fmla="*/ 59 h 59"/>
                  <a:gd name="T4" fmla="*/ 10 w 10"/>
                  <a:gd name="T5" fmla="*/ 59 h 59"/>
                  <a:gd name="T6" fmla="*/ 0 w 10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9">
                    <a:moveTo>
                      <a:pt x="0" y="0"/>
                    </a:moveTo>
                    <a:lnTo>
                      <a:pt x="7" y="59"/>
                    </a:lnTo>
                    <a:lnTo>
                      <a:pt x="10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1" name="Line 3129"/>
              <p:cNvSpPr>
                <a:spLocks noChangeShapeType="1"/>
              </p:cNvSpPr>
              <p:nvPr/>
            </p:nvSpPr>
            <p:spPr bwMode="auto">
              <a:xfrm>
                <a:off x="4071" y="38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2" name="Freeform 3130"/>
              <p:cNvSpPr>
                <a:spLocks/>
              </p:cNvSpPr>
              <p:nvPr/>
            </p:nvSpPr>
            <p:spPr bwMode="auto">
              <a:xfrm>
                <a:off x="4067" y="3814"/>
                <a:ext cx="12" cy="25"/>
              </a:xfrm>
              <a:custGeom>
                <a:avLst/>
                <a:gdLst>
                  <a:gd name="T0" fmla="*/ 0 w 58"/>
                  <a:gd name="T1" fmla="*/ 7 h 124"/>
                  <a:gd name="T2" fmla="*/ 11 w 58"/>
                  <a:gd name="T3" fmla="*/ 65 h 124"/>
                  <a:gd name="T4" fmla="*/ 21 w 58"/>
                  <a:gd name="T5" fmla="*/ 124 h 124"/>
                  <a:gd name="T6" fmla="*/ 58 w 58"/>
                  <a:gd name="T7" fmla="*/ 117 h 124"/>
                  <a:gd name="T8" fmla="*/ 48 w 58"/>
                  <a:gd name="T9" fmla="*/ 59 h 124"/>
                  <a:gd name="T10" fmla="*/ 37 w 58"/>
                  <a:gd name="T11" fmla="*/ 0 h 124"/>
                  <a:gd name="T12" fmla="*/ 0 w 58"/>
                  <a:gd name="T13" fmla="*/ 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0" y="7"/>
                    </a:moveTo>
                    <a:lnTo>
                      <a:pt x="11" y="65"/>
                    </a:lnTo>
                    <a:lnTo>
                      <a:pt x="21" y="124"/>
                    </a:lnTo>
                    <a:lnTo>
                      <a:pt x="58" y="117"/>
                    </a:lnTo>
                    <a:lnTo>
                      <a:pt x="48" y="59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3" name="Freeform 3131"/>
              <p:cNvSpPr>
                <a:spLocks/>
              </p:cNvSpPr>
              <p:nvPr/>
            </p:nvSpPr>
            <p:spPr bwMode="auto">
              <a:xfrm>
                <a:off x="4067" y="3814"/>
                <a:ext cx="12" cy="25"/>
              </a:xfrm>
              <a:custGeom>
                <a:avLst/>
                <a:gdLst>
                  <a:gd name="T0" fmla="*/ 0 w 58"/>
                  <a:gd name="T1" fmla="*/ 7 h 124"/>
                  <a:gd name="T2" fmla="*/ 11 w 58"/>
                  <a:gd name="T3" fmla="*/ 65 h 124"/>
                  <a:gd name="T4" fmla="*/ 21 w 58"/>
                  <a:gd name="T5" fmla="*/ 124 h 124"/>
                  <a:gd name="T6" fmla="*/ 58 w 58"/>
                  <a:gd name="T7" fmla="*/ 117 h 124"/>
                  <a:gd name="T8" fmla="*/ 48 w 58"/>
                  <a:gd name="T9" fmla="*/ 59 h 124"/>
                  <a:gd name="T10" fmla="*/ 37 w 58"/>
                  <a:gd name="T11" fmla="*/ 0 h 124"/>
                  <a:gd name="T12" fmla="*/ 0 w 58"/>
                  <a:gd name="T13" fmla="*/ 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24">
                    <a:moveTo>
                      <a:pt x="0" y="7"/>
                    </a:moveTo>
                    <a:lnTo>
                      <a:pt x="11" y="65"/>
                    </a:lnTo>
                    <a:lnTo>
                      <a:pt x="21" y="124"/>
                    </a:lnTo>
                    <a:lnTo>
                      <a:pt x="58" y="117"/>
                    </a:lnTo>
                    <a:lnTo>
                      <a:pt x="48" y="59"/>
                    </a:lnTo>
                    <a:lnTo>
                      <a:pt x="37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4" name="Freeform 3132"/>
              <p:cNvSpPr>
                <a:spLocks/>
              </p:cNvSpPr>
              <p:nvPr/>
            </p:nvSpPr>
            <p:spPr bwMode="auto">
              <a:xfrm>
                <a:off x="4077" y="3826"/>
                <a:ext cx="2" cy="12"/>
              </a:xfrm>
              <a:custGeom>
                <a:avLst/>
                <a:gdLst>
                  <a:gd name="T0" fmla="*/ 0 w 12"/>
                  <a:gd name="T1" fmla="*/ 0 h 58"/>
                  <a:gd name="T2" fmla="*/ 10 w 12"/>
                  <a:gd name="T3" fmla="*/ 58 h 58"/>
                  <a:gd name="T4" fmla="*/ 12 w 12"/>
                  <a:gd name="T5" fmla="*/ 57 h 58"/>
                  <a:gd name="T6" fmla="*/ 0 w 12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8">
                    <a:moveTo>
                      <a:pt x="0" y="0"/>
                    </a:moveTo>
                    <a:lnTo>
                      <a:pt x="10" y="58"/>
                    </a:lnTo>
                    <a:lnTo>
                      <a:pt x="12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5" name="Line 3133"/>
              <p:cNvSpPr>
                <a:spLocks noChangeShapeType="1"/>
              </p:cNvSpPr>
              <p:nvPr/>
            </p:nvSpPr>
            <p:spPr bwMode="auto">
              <a:xfrm flipV="1">
                <a:off x="4079" y="38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6" name="Freeform 3134"/>
              <p:cNvSpPr>
                <a:spLocks/>
              </p:cNvSpPr>
              <p:nvPr/>
            </p:nvSpPr>
            <p:spPr bwMode="auto">
              <a:xfrm>
                <a:off x="4074" y="3813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3 w 62"/>
                  <a:gd name="T3" fmla="*/ 66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8 h 123"/>
                  <a:gd name="T10" fmla="*/ 37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3" y="66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8"/>
                    </a:lnTo>
                    <a:lnTo>
                      <a:pt x="3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7" name="Freeform 3135"/>
              <p:cNvSpPr>
                <a:spLocks/>
              </p:cNvSpPr>
              <p:nvPr/>
            </p:nvSpPr>
            <p:spPr bwMode="auto">
              <a:xfrm>
                <a:off x="4074" y="3813"/>
                <a:ext cx="13" cy="24"/>
              </a:xfrm>
              <a:custGeom>
                <a:avLst/>
                <a:gdLst>
                  <a:gd name="T0" fmla="*/ 0 w 62"/>
                  <a:gd name="T1" fmla="*/ 8 h 123"/>
                  <a:gd name="T2" fmla="*/ 13 w 62"/>
                  <a:gd name="T3" fmla="*/ 66 h 123"/>
                  <a:gd name="T4" fmla="*/ 25 w 62"/>
                  <a:gd name="T5" fmla="*/ 123 h 123"/>
                  <a:gd name="T6" fmla="*/ 62 w 62"/>
                  <a:gd name="T7" fmla="*/ 115 h 123"/>
                  <a:gd name="T8" fmla="*/ 49 w 62"/>
                  <a:gd name="T9" fmla="*/ 58 h 123"/>
                  <a:gd name="T10" fmla="*/ 37 w 62"/>
                  <a:gd name="T11" fmla="*/ 0 h 123"/>
                  <a:gd name="T12" fmla="*/ 0 w 62"/>
                  <a:gd name="T13" fmla="*/ 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3">
                    <a:moveTo>
                      <a:pt x="0" y="8"/>
                    </a:moveTo>
                    <a:lnTo>
                      <a:pt x="13" y="66"/>
                    </a:lnTo>
                    <a:lnTo>
                      <a:pt x="25" y="123"/>
                    </a:lnTo>
                    <a:lnTo>
                      <a:pt x="62" y="115"/>
                    </a:lnTo>
                    <a:lnTo>
                      <a:pt x="49" y="58"/>
                    </a:lnTo>
                    <a:lnTo>
                      <a:pt x="37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8" name="Freeform 3136"/>
              <p:cNvSpPr>
                <a:spLocks/>
              </p:cNvSpPr>
              <p:nvPr/>
            </p:nvSpPr>
            <p:spPr bwMode="auto">
              <a:xfrm>
                <a:off x="4084" y="3824"/>
                <a:ext cx="3" cy="12"/>
              </a:xfrm>
              <a:custGeom>
                <a:avLst/>
                <a:gdLst>
                  <a:gd name="T0" fmla="*/ 0 w 16"/>
                  <a:gd name="T1" fmla="*/ 0 h 57"/>
                  <a:gd name="T2" fmla="*/ 13 w 16"/>
                  <a:gd name="T3" fmla="*/ 57 h 57"/>
                  <a:gd name="T4" fmla="*/ 16 w 16"/>
                  <a:gd name="T5" fmla="*/ 57 h 57"/>
                  <a:gd name="T6" fmla="*/ 0 w 1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7">
                    <a:moveTo>
                      <a:pt x="0" y="0"/>
                    </a:moveTo>
                    <a:lnTo>
                      <a:pt x="13" y="57"/>
                    </a:lnTo>
                    <a:lnTo>
                      <a:pt x="16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9" name="Line 3137"/>
              <p:cNvSpPr>
                <a:spLocks noChangeShapeType="1"/>
              </p:cNvSpPr>
              <p:nvPr/>
            </p:nvSpPr>
            <p:spPr bwMode="auto">
              <a:xfrm>
                <a:off x="4087" y="38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0" name="Freeform 3138"/>
              <p:cNvSpPr>
                <a:spLocks/>
              </p:cNvSpPr>
              <p:nvPr/>
            </p:nvSpPr>
            <p:spPr bwMode="auto">
              <a:xfrm>
                <a:off x="4081" y="3811"/>
                <a:ext cx="14" cy="25"/>
              </a:xfrm>
              <a:custGeom>
                <a:avLst/>
                <a:gdLst>
                  <a:gd name="T0" fmla="*/ 0 w 69"/>
                  <a:gd name="T1" fmla="*/ 10 h 125"/>
                  <a:gd name="T2" fmla="*/ 16 w 69"/>
                  <a:gd name="T3" fmla="*/ 68 h 125"/>
                  <a:gd name="T4" fmla="*/ 32 w 69"/>
                  <a:gd name="T5" fmla="*/ 125 h 125"/>
                  <a:gd name="T6" fmla="*/ 69 w 69"/>
                  <a:gd name="T7" fmla="*/ 115 h 125"/>
                  <a:gd name="T8" fmla="*/ 53 w 69"/>
                  <a:gd name="T9" fmla="*/ 57 h 125"/>
                  <a:gd name="T10" fmla="*/ 37 w 69"/>
                  <a:gd name="T11" fmla="*/ 0 h 125"/>
                  <a:gd name="T12" fmla="*/ 0 w 69"/>
                  <a:gd name="T13" fmla="*/ 1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0" y="10"/>
                    </a:move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1" name="Freeform 3139"/>
              <p:cNvSpPr>
                <a:spLocks/>
              </p:cNvSpPr>
              <p:nvPr/>
            </p:nvSpPr>
            <p:spPr bwMode="auto">
              <a:xfrm>
                <a:off x="4081" y="3811"/>
                <a:ext cx="14" cy="25"/>
              </a:xfrm>
              <a:custGeom>
                <a:avLst/>
                <a:gdLst>
                  <a:gd name="T0" fmla="*/ 0 w 69"/>
                  <a:gd name="T1" fmla="*/ 10 h 125"/>
                  <a:gd name="T2" fmla="*/ 16 w 69"/>
                  <a:gd name="T3" fmla="*/ 68 h 125"/>
                  <a:gd name="T4" fmla="*/ 32 w 69"/>
                  <a:gd name="T5" fmla="*/ 125 h 125"/>
                  <a:gd name="T6" fmla="*/ 69 w 69"/>
                  <a:gd name="T7" fmla="*/ 115 h 125"/>
                  <a:gd name="T8" fmla="*/ 53 w 69"/>
                  <a:gd name="T9" fmla="*/ 57 h 125"/>
                  <a:gd name="T10" fmla="*/ 37 w 69"/>
                  <a:gd name="T11" fmla="*/ 0 h 125"/>
                  <a:gd name="T12" fmla="*/ 0 w 69"/>
                  <a:gd name="T13" fmla="*/ 1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25">
                    <a:moveTo>
                      <a:pt x="0" y="10"/>
                    </a:moveTo>
                    <a:lnTo>
                      <a:pt x="16" y="68"/>
                    </a:lnTo>
                    <a:lnTo>
                      <a:pt x="32" y="125"/>
                    </a:lnTo>
                    <a:lnTo>
                      <a:pt x="69" y="115"/>
                    </a:lnTo>
                    <a:lnTo>
                      <a:pt x="53" y="57"/>
                    </a:lnTo>
                    <a:lnTo>
                      <a:pt x="37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2" name="Freeform 3140"/>
              <p:cNvSpPr>
                <a:spLocks/>
              </p:cNvSpPr>
              <p:nvPr/>
            </p:nvSpPr>
            <p:spPr bwMode="auto">
              <a:xfrm>
                <a:off x="4091" y="3822"/>
                <a:ext cx="4" cy="12"/>
              </a:xfrm>
              <a:custGeom>
                <a:avLst/>
                <a:gdLst>
                  <a:gd name="T0" fmla="*/ 0 w 19"/>
                  <a:gd name="T1" fmla="*/ 0 h 58"/>
                  <a:gd name="T2" fmla="*/ 16 w 19"/>
                  <a:gd name="T3" fmla="*/ 58 h 58"/>
                  <a:gd name="T4" fmla="*/ 19 w 19"/>
                  <a:gd name="T5" fmla="*/ 56 h 58"/>
                  <a:gd name="T6" fmla="*/ 0 w 1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8">
                    <a:moveTo>
                      <a:pt x="0" y="0"/>
                    </a:moveTo>
                    <a:lnTo>
                      <a:pt x="16" y="58"/>
                    </a:lnTo>
                    <a:lnTo>
                      <a:pt x="19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3" name="Line 3141"/>
              <p:cNvSpPr>
                <a:spLocks noChangeShapeType="1"/>
              </p:cNvSpPr>
              <p:nvPr/>
            </p:nvSpPr>
            <p:spPr bwMode="auto">
              <a:xfrm flipV="1">
                <a:off x="4095" y="38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4" name="Freeform 3142"/>
              <p:cNvSpPr>
                <a:spLocks/>
              </p:cNvSpPr>
              <p:nvPr/>
            </p:nvSpPr>
            <p:spPr bwMode="auto">
              <a:xfrm>
                <a:off x="4088" y="3809"/>
                <a:ext cx="14" cy="24"/>
              </a:xfrm>
              <a:custGeom>
                <a:avLst/>
                <a:gdLst>
                  <a:gd name="T0" fmla="*/ 0 w 72"/>
                  <a:gd name="T1" fmla="*/ 12 h 124"/>
                  <a:gd name="T2" fmla="*/ 18 w 72"/>
                  <a:gd name="T3" fmla="*/ 68 h 124"/>
                  <a:gd name="T4" fmla="*/ 37 w 72"/>
                  <a:gd name="T5" fmla="*/ 124 h 124"/>
                  <a:gd name="T6" fmla="*/ 72 w 72"/>
                  <a:gd name="T7" fmla="*/ 113 h 124"/>
                  <a:gd name="T8" fmla="*/ 54 w 72"/>
                  <a:gd name="T9" fmla="*/ 57 h 124"/>
                  <a:gd name="T10" fmla="*/ 35 w 72"/>
                  <a:gd name="T11" fmla="*/ 0 h 124"/>
                  <a:gd name="T12" fmla="*/ 0 w 72"/>
                  <a:gd name="T13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0" y="12"/>
                    </a:moveTo>
                    <a:lnTo>
                      <a:pt x="18" y="68"/>
                    </a:lnTo>
                    <a:lnTo>
                      <a:pt x="37" y="124"/>
                    </a:lnTo>
                    <a:lnTo>
                      <a:pt x="72" y="113"/>
                    </a:lnTo>
                    <a:lnTo>
                      <a:pt x="54" y="57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5" name="Freeform 3143"/>
              <p:cNvSpPr>
                <a:spLocks/>
              </p:cNvSpPr>
              <p:nvPr/>
            </p:nvSpPr>
            <p:spPr bwMode="auto">
              <a:xfrm>
                <a:off x="4088" y="3809"/>
                <a:ext cx="14" cy="24"/>
              </a:xfrm>
              <a:custGeom>
                <a:avLst/>
                <a:gdLst>
                  <a:gd name="T0" fmla="*/ 0 w 72"/>
                  <a:gd name="T1" fmla="*/ 12 h 124"/>
                  <a:gd name="T2" fmla="*/ 18 w 72"/>
                  <a:gd name="T3" fmla="*/ 68 h 124"/>
                  <a:gd name="T4" fmla="*/ 37 w 72"/>
                  <a:gd name="T5" fmla="*/ 124 h 124"/>
                  <a:gd name="T6" fmla="*/ 72 w 72"/>
                  <a:gd name="T7" fmla="*/ 113 h 124"/>
                  <a:gd name="T8" fmla="*/ 54 w 72"/>
                  <a:gd name="T9" fmla="*/ 57 h 124"/>
                  <a:gd name="T10" fmla="*/ 35 w 72"/>
                  <a:gd name="T11" fmla="*/ 0 h 124"/>
                  <a:gd name="T12" fmla="*/ 0 w 72"/>
                  <a:gd name="T13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24">
                    <a:moveTo>
                      <a:pt x="0" y="12"/>
                    </a:moveTo>
                    <a:lnTo>
                      <a:pt x="18" y="68"/>
                    </a:lnTo>
                    <a:lnTo>
                      <a:pt x="37" y="124"/>
                    </a:lnTo>
                    <a:lnTo>
                      <a:pt x="72" y="113"/>
                    </a:lnTo>
                    <a:lnTo>
                      <a:pt x="54" y="57"/>
                    </a:lnTo>
                    <a:lnTo>
                      <a:pt x="35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6" name="Freeform 3144"/>
              <p:cNvSpPr>
                <a:spLocks/>
              </p:cNvSpPr>
              <p:nvPr/>
            </p:nvSpPr>
            <p:spPr bwMode="auto">
              <a:xfrm>
                <a:off x="4099" y="3820"/>
                <a:ext cx="4" cy="11"/>
              </a:xfrm>
              <a:custGeom>
                <a:avLst/>
                <a:gdLst>
                  <a:gd name="T0" fmla="*/ 0 w 22"/>
                  <a:gd name="T1" fmla="*/ 0 h 56"/>
                  <a:gd name="T2" fmla="*/ 18 w 22"/>
                  <a:gd name="T3" fmla="*/ 56 h 56"/>
                  <a:gd name="T4" fmla="*/ 22 w 22"/>
                  <a:gd name="T5" fmla="*/ 55 h 56"/>
                  <a:gd name="T6" fmla="*/ 0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0" y="0"/>
                    </a:moveTo>
                    <a:lnTo>
                      <a:pt x="18" y="56"/>
                    </a:lnTo>
                    <a:lnTo>
                      <a:pt x="22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7" name="Line 3145"/>
              <p:cNvSpPr>
                <a:spLocks noChangeShapeType="1"/>
              </p:cNvSpPr>
              <p:nvPr/>
            </p:nvSpPr>
            <p:spPr bwMode="auto">
              <a:xfrm flipV="1">
                <a:off x="4102" y="38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8" name="Freeform 3146"/>
              <p:cNvSpPr>
                <a:spLocks/>
              </p:cNvSpPr>
              <p:nvPr/>
            </p:nvSpPr>
            <p:spPr bwMode="auto">
              <a:xfrm>
                <a:off x="4094" y="3806"/>
                <a:ext cx="16" cy="25"/>
              </a:xfrm>
              <a:custGeom>
                <a:avLst/>
                <a:gdLst>
                  <a:gd name="T0" fmla="*/ 0 w 79"/>
                  <a:gd name="T1" fmla="*/ 13 h 124"/>
                  <a:gd name="T2" fmla="*/ 22 w 79"/>
                  <a:gd name="T3" fmla="*/ 69 h 124"/>
                  <a:gd name="T4" fmla="*/ 44 w 79"/>
                  <a:gd name="T5" fmla="*/ 124 h 124"/>
                  <a:gd name="T6" fmla="*/ 79 w 79"/>
                  <a:gd name="T7" fmla="*/ 110 h 124"/>
                  <a:gd name="T8" fmla="*/ 57 w 79"/>
                  <a:gd name="T9" fmla="*/ 55 h 124"/>
                  <a:gd name="T10" fmla="*/ 36 w 79"/>
                  <a:gd name="T11" fmla="*/ 0 h 124"/>
                  <a:gd name="T12" fmla="*/ 0 w 79"/>
                  <a:gd name="T13" fmla="*/ 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0" y="13"/>
                    </a:moveTo>
                    <a:lnTo>
                      <a:pt x="22" y="69"/>
                    </a:lnTo>
                    <a:lnTo>
                      <a:pt x="44" y="124"/>
                    </a:lnTo>
                    <a:lnTo>
                      <a:pt x="79" y="110"/>
                    </a:lnTo>
                    <a:lnTo>
                      <a:pt x="57" y="55"/>
                    </a:lnTo>
                    <a:lnTo>
                      <a:pt x="36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9" name="Freeform 3147"/>
              <p:cNvSpPr>
                <a:spLocks/>
              </p:cNvSpPr>
              <p:nvPr/>
            </p:nvSpPr>
            <p:spPr bwMode="auto">
              <a:xfrm>
                <a:off x="4094" y="3806"/>
                <a:ext cx="16" cy="25"/>
              </a:xfrm>
              <a:custGeom>
                <a:avLst/>
                <a:gdLst>
                  <a:gd name="T0" fmla="*/ 0 w 79"/>
                  <a:gd name="T1" fmla="*/ 13 h 124"/>
                  <a:gd name="T2" fmla="*/ 22 w 79"/>
                  <a:gd name="T3" fmla="*/ 69 h 124"/>
                  <a:gd name="T4" fmla="*/ 44 w 79"/>
                  <a:gd name="T5" fmla="*/ 124 h 124"/>
                  <a:gd name="T6" fmla="*/ 79 w 79"/>
                  <a:gd name="T7" fmla="*/ 110 h 124"/>
                  <a:gd name="T8" fmla="*/ 57 w 79"/>
                  <a:gd name="T9" fmla="*/ 55 h 124"/>
                  <a:gd name="T10" fmla="*/ 36 w 79"/>
                  <a:gd name="T11" fmla="*/ 0 h 124"/>
                  <a:gd name="T12" fmla="*/ 0 w 79"/>
                  <a:gd name="T13" fmla="*/ 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4">
                    <a:moveTo>
                      <a:pt x="0" y="13"/>
                    </a:moveTo>
                    <a:lnTo>
                      <a:pt x="22" y="69"/>
                    </a:lnTo>
                    <a:lnTo>
                      <a:pt x="44" y="124"/>
                    </a:lnTo>
                    <a:lnTo>
                      <a:pt x="79" y="110"/>
                    </a:lnTo>
                    <a:lnTo>
                      <a:pt x="57" y="55"/>
                    </a:lnTo>
                    <a:lnTo>
                      <a:pt x="36" y="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0" name="Freeform 3148"/>
              <p:cNvSpPr>
                <a:spLocks/>
              </p:cNvSpPr>
              <p:nvPr/>
            </p:nvSpPr>
            <p:spPr bwMode="auto">
              <a:xfrm>
                <a:off x="4106" y="3817"/>
                <a:ext cx="5" cy="11"/>
              </a:xfrm>
              <a:custGeom>
                <a:avLst/>
                <a:gdLst>
                  <a:gd name="T0" fmla="*/ 0 w 26"/>
                  <a:gd name="T1" fmla="*/ 0 h 55"/>
                  <a:gd name="T2" fmla="*/ 22 w 26"/>
                  <a:gd name="T3" fmla="*/ 55 h 55"/>
                  <a:gd name="T4" fmla="*/ 26 w 26"/>
                  <a:gd name="T5" fmla="*/ 54 h 55"/>
                  <a:gd name="T6" fmla="*/ 0 w 26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0" y="0"/>
                    </a:moveTo>
                    <a:lnTo>
                      <a:pt x="22" y="55"/>
                    </a:lnTo>
                    <a:lnTo>
                      <a:pt x="26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1" name="Line 3149"/>
              <p:cNvSpPr>
                <a:spLocks noChangeShapeType="1"/>
              </p:cNvSpPr>
              <p:nvPr/>
            </p:nvSpPr>
            <p:spPr bwMode="auto">
              <a:xfrm flipV="1">
                <a:off x="4110" y="38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2" name="Freeform 3150"/>
              <p:cNvSpPr>
                <a:spLocks/>
              </p:cNvSpPr>
              <p:nvPr/>
            </p:nvSpPr>
            <p:spPr bwMode="auto">
              <a:xfrm>
                <a:off x="4101" y="3803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3" name="Freeform 3151"/>
              <p:cNvSpPr>
                <a:spLocks/>
              </p:cNvSpPr>
              <p:nvPr/>
            </p:nvSpPr>
            <p:spPr bwMode="auto">
              <a:xfrm>
                <a:off x="4101" y="3803"/>
                <a:ext cx="17" cy="25"/>
              </a:xfrm>
              <a:custGeom>
                <a:avLst/>
                <a:gdLst>
                  <a:gd name="T0" fmla="*/ 0 w 85"/>
                  <a:gd name="T1" fmla="*/ 16 h 124"/>
                  <a:gd name="T2" fmla="*/ 25 w 85"/>
                  <a:gd name="T3" fmla="*/ 70 h 124"/>
                  <a:gd name="T4" fmla="*/ 51 w 85"/>
                  <a:gd name="T5" fmla="*/ 124 h 124"/>
                  <a:gd name="T6" fmla="*/ 85 w 85"/>
                  <a:gd name="T7" fmla="*/ 108 h 124"/>
                  <a:gd name="T8" fmla="*/ 60 w 85"/>
                  <a:gd name="T9" fmla="*/ 54 h 124"/>
                  <a:gd name="T10" fmla="*/ 35 w 85"/>
                  <a:gd name="T11" fmla="*/ 0 h 124"/>
                  <a:gd name="T12" fmla="*/ 0 w 85"/>
                  <a:gd name="T13" fmla="*/ 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24">
                    <a:moveTo>
                      <a:pt x="0" y="16"/>
                    </a:moveTo>
                    <a:lnTo>
                      <a:pt x="25" y="70"/>
                    </a:lnTo>
                    <a:lnTo>
                      <a:pt x="51" y="124"/>
                    </a:lnTo>
                    <a:lnTo>
                      <a:pt x="85" y="108"/>
                    </a:lnTo>
                    <a:lnTo>
                      <a:pt x="60" y="54"/>
                    </a:lnTo>
                    <a:lnTo>
                      <a:pt x="35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4" name="Freeform 3152"/>
              <p:cNvSpPr>
                <a:spLocks/>
              </p:cNvSpPr>
              <p:nvPr/>
            </p:nvSpPr>
            <p:spPr bwMode="auto">
              <a:xfrm>
                <a:off x="4113" y="3814"/>
                <a:ext cx="5" cy="11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54 h 54"/>
                  <a:gd name="T4" fmla="*/ 25 w 25"/>
                  <a:gd name="T5" fmla="*/ 53 h 54"/>
                  <a:gd name="T6" fmla="*/ 0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lnTo>
                      <a:pt x="25" y="54"/>
                    </a:lnTo>
                    <a:lnTo>
                      <a:pt x="25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5" name="Line 3153"/>
              <p:cNvSpPr>
                <a:spLocks noChangeShapeType="1"/>
              </p:cNvSpPr>
              <p:nvPr/>
            </p:nvSpPr>
            <p:spPr bwMode="auto">
              <a:xfrm flipV="1">
                <a:off x="4118" y="38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6" name="Freeform 3154"/>
              <p:cNvSpPr>
                <a:spLocks/>
              </p:cNvSpPr>
              <p:nvPr/>
            </p:nvSpPr>
            <p:spPr bwMode="auto">
              <a:xfrm>
                <a:off x="4108" y="3800"/>
                <a:ext cx="16" cy="25"/>
              </a:xfrm>
              <a:custGeom>
                <a:avLst/>
                <a:gdLst>
                  <a:gd name="T0" fmla="*/ 0 w 84"/>
                  <a:gd name="T1" fmla="*/ 16 h 122"/>
                  <a:gd name="T2" fmla="*/ 25 w 84"/>
                  <a:gd name="T3" fmla="*/ 69 h 122"/>
                  <a:gd name="T4" fmla="*/ 50 w 84"/>
                  <a:gd name="T5" fmla="*/ 122 h 122"/>
                  <a:gd name="T6" fmla="*/ 84 w 84"/>
                  <a:gd name="T7" fmla="*/ 106 h 122"/>
                  <a:gd name="T8" fmla="*/ 58 w 84"/>
                  <a:gd name="T9" fmla="*/ 53 h 122"/>
                  <a:gd name="T10" fmla="*/ 33 w 84"/>
                  <a:gd name="T11" fmla="*/ 0 h 122"/>
                  <a:gd name="T12" fmla="*/ 0 w 84"/>
                  <a:gd name="T13" fmla="*/ 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0" y="16"/>
                    </a:moveTo>
                    <a:lnTo>
                      <a:pt x="25" y="69"/>
                    </a:lnTo>
                    <a:lnTo>
                      <a:pt x="50" y="122"/>
                    </a:lnTo>
                    <a:lnTo>
                      <a:pt x="84" y="106"/>
                    </a:lnTo>
                    <a:lnTo>
                      <a:pt x="58" y="53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7" name="Freeform 3155"/>
              <p:cNvSpPr>
                <a:spLocks/>
              </p:cNvSpPr>
              <p:nvPr/>
            </p:nvSpPr>
            <p:spPr bwMode="auto">
              <a:xfrm>
                <a:off x="4108" y="3800"/>
                <a:ext cx="16" cy="25"/>
              </a:xfrm>
              <a:custGeom>
                <a:avLst/>
                <a:gdLst>
                  <a:gd name="T0" fmla="*/ 0 w 84"/>
                  <a:gd name="T1" fmla="*/ 16 h 122"/>
                  <a:gd name="T2" fmla="*/ 25 w 84"/>
                  <a:gd name="T3" fmla="*/ 69 h 122"/>
                  <a:gd name="T4" fmla="*/ 50 w 84"/>
                  <a:gd name="T5" fmla="*/ 122 h 122"/>
                  <a:gd name="T6" fmla="*/ 84 w 84"/>
                  <a:gd name="T7" fmla="*/ 106 h 122"/>
                  <a:gd name="T8" fmla="*/ 58 w 84"/>
                  <a:gd name="T9" fmla="*/ 53 h 122"/>
                  <a:gd name="T10" fmla="*/ 33 w 84"/>
                  <a:gd name="T11" fmla="*/ 0 h 122"/>
                  <a:gd name="T12" fmla="*/ 0 w 84"/>
                  <a:gd name="T13" fmla="*/ 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22">
                    <a:moveTo>
                      <a:pt x="0" y="16"/>
                    </a:moveTo>
                    <a:lnTo>
                      <a:pt x="25" y="69"/>
                    </a:lnTo>
                    <a:lnTo>
                      <a:pt x="50" y="122"/>
                    </a:lnTo>
                    <a:lnTo>
                      <a:pt x="84" y="106"/>
                    </a:lnTo>
                    <a:lnTo>
                      <a:pt x="58" y="53"/>
                    </a:lnTo>
                    <a:lnTo>
                      <a:pt x="33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8" name="Freeform 3156"/>
              <p:cNvSpPr>
                <a:spLocks/>
              </p:cNvSpPr>
              <p:nvPr/>
            </p:nvSpPr>
            <p:spPr bwMode="auto">
              <a:xfrm>
                <a:off x="4119" y="3811"/>
                <a:ext cx="6" cy="10"/>
              </a:xfrm>
              <a:custGeom>
                <a:avLst/>
                <a:gdLst>
                  <a:gd name="T0" fmla="*/ 0 w 30"/>
                  <a:gd name="T1" fmla="*/ 0 h 53"/>
                  <a:gd name="T2" fmla="*/ 26 w 30"/>
                  <a:gd name="T3" fmla="*/ 53 h 53"/>
                  <a:gd name="T4" fmla="*/ 30 w 30"/>
                  <a:gd name="T5" fmla="*/ 50 h 53"/>
                  <a:gd name="T6" fmla="*/ 0 w 30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3">
                    <a:moveTo>
                      <a:pt x="0" y="0"/>
                    </a:moveTo>
                    <a:lnTo>
                      <a:pt x="26" y="53"/>
                    </a:lnTo>
                    <a:lnTo>
                      <a:pt x="3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9" name="Line 3157"/>
              <p:cNvSpPr>
                <a:spLocks noChangeShapeType="1"/>
              </p:cNvSpPr>
              <p:nvPr/>
            </p:nvSpPr>
            <p:spPr bwMode="auto">
              <a:xfrm flipV="1">
                <a:off x="4124" y="38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0" name="Freeform 3158"/>
              <p:cNvSpPr>
                <a:spLocks/>
              </p:cNvSpPr>
              <p:nvPr/>
            </p:nvSpPr>
            <p:spPr bwMode="auto">
              <a:xfrm>
                <a:off x="4113" y="3797"/>
                <a:ext cx="19" cy="24"/>
              </a:xfrm>
              <a:custGeom>
                <a:avLst/>
                <a:gdLst>
                  <a:gd name="T0" fmla="*/ 0 w 93"/>
                  <a:gd name="T1" fmla="*/ 19 h 120"/>
                  <a:gd name="T2" fmla="*/ 30 w 93"/>
                  <a:gd name="T3" fmla="*/ 70 h 120"/>
                  <a:gd name="T4" fmla="*/ 60 w 93"/>
                  <a:gd name="T5" fmla="*/ 120 h 120"/>
                  <a:gd name="T6" fmla="*/ 93 w 93"/>
                  <a:gd name="T7" fmla="*/ 101 h 120"/>
                  <a:gd name="T8" fmla="*/ 64 w 93"/>
                  <a:gd name="T9" fmla="*/ 50 h 120"/>
                  <a:gd name="T10" fmla="*/ 34 w 93"/>
                  <a:gd name="T11" fmla="*/ 0 h 120"/>
                  <a:gd name="T12" fmla="*/ 0 w 93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0" y="19"/>
                    </a:moveTo>
                    <a:lnTo>
                      <a:pt x="30" y="70"/>
                    </a:lnTo>
                    <a:lnTo>
                      <a:pt x="60" y="120"/>
                    </a:lnTo>
                    <a:lnTo>
                      <a:pt x="93" y="101"/>
                    </a:lnTo>
                    <a:lnTo>
                      <a:pt x="64" y="50"/>
                    </a:lnTo>
                    <a:lnTo>
                      <a:pt x="34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1" name="Freeform 3159"/>
              <p:cNvSpPr>
                <a:spLocks/>
              </p:cNvSpPr>
              <p:nvPr/>
            </p:nvSpPr>
            <p:spPr bwMode="auto">
              <a:xfrm>
                <a:off x="4113" y="3797"/>
                <a:ext cx="19" cy="24"/>
              </a:xfrm>
              <a:custGeom>
                <a:avLst/>
                <a:gdLst>
                  <a:gd name="T0" fmla="*/ 0 w 93"/>
                  <a:gd name="T1" fmla="*/ 19 h 120"/>
                  <a:gd name="T2" fmla="*/ 30 w 93"/>
                  <a:gd name="T3" fmla="*/ 70 h 120"/>
                  <a:gd name="T4" fmla="*/ 60 w 93"/>
                  <a:gd name="T5" fmla="*/ 120 h 120"/>
                  <a:gd name="T6" fmla="*/ 93 w 93"/>
                  <a:gd name="T7" fmla="*/ 101 h 120"/>
                  <a:gd name="T8" fmla="*/ 64 w 93"/>
                  <a:gd name="T9" fmla="*/ 50 h 120"/>
                  <a:gd name="T10" fmla="*/ 34 w 93"/>
                  <a:gd name="T11" fmla="*/ 0 h 120"/>
                  <a:gd name="T12" fmla="*/ 0 w 93"/>
                  <a:gd name="T13" fmla="*/ 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20">
                    <a:moveTo>
                      <a:pt x="0" y="19"/>
                    </a:moveTo>
                    <a:lnTo>
                      <a:pt x="30" y="70"/>
                    </a:lnTo>
                    <a:lnTo>
                      <a:pt x="60" y="120"/>
                    </a:lnTo>
                    <a:lnTo>
                      <a:pt x="93" y="101"/>
                    </a:lnTo>
                    <a:lnTo>
                      <a:pt x="64" y="50"/>
                    </a:lnTo>
                    <a:lnTo>
                      <a:pt x="34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2" name="Freeform 3160"/>
              <p:cNvSpPr>
                <a:spLocks/>
              </p:cNvSpPr>
              <p:nvPr/>
            </p:nvSpPr>
            <p:spPr bwMode="auto">
              <a:xfrm>
                <a:off x="4126" y="3807"/>
                <a:ext cx="6" cy="10"/>
              </a:xfrm>
              <a:custGeom>
                <a:avLst/>
                <a:gdLst>
                  <a:gd name="T0" fmla="*/ 0 w 31"/>
                  <a:gd name="T1" fmla="*/ 0 h 51"/>
                  <a:gd name="T2" fmla="*/ 29 w 31"/>
                  <a:gd name="T3" fmla="*/ 51 h 51"/>
                  <a:gd name="T4" fmla="*/ 31 w 31"/>
                  <a:gd name="T5" fmla="*/ 51 h 51"/>
                  <a:gd name="T6" fmla="*/ 0 w 31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1">
                    <a:moveTo>
                      <a:pt x="0" y="0"/>
                    </a:moveTo>
                    <a:lnTo>
                      <a:pt x="29" y="51"/>
                    </a:lnTo>
                    <a:lnTo>
                      <a:pt x="31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3" name="Line 3161"/>
              <p:cNvSpPr>
                <a:spLocks noChangeShapeType="1"/>
              </p:cNvSpPr>
              <p:nvPr/>
            </p:nvSpPr>
            <p:spPr bwMode="auto">
              <a:xfrm>
                <a:off x="4132" y="3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4" name="Freeform 3162"/>
              <p:cNvSpPr>
                <a:spLocks/>
              </p:cNvSpPr>
              <p:nvPr/>
            </p:nvSpPr>
            <p:spPr bwMode="auto">
              <a:xfrm>
                <a:off x="4120" y="3793"/>
                <a:ext cx="19" cy="24"/>
              </a:xfrm>
              <a:custGeom>
                <a:avLst/>
                <a:gdLst>
                  <a:gd name="T0" fmla="*/ 0 w 94"/>
                  <a:gd name="T1" fmla="*/ 20 h 121"/>
                  <a:gd name="T2" fmla="*/ 31 w 94"/>
                  <a:gd name="T3" fmla="*/ 70 h 121"/>
                  <a:gd name="T4" fmla="*/ 62 w 94"/>
                  <a:gd name="T5" fmla="*/ 121 h 121"/>
                  <a:gd name="T6" fmla="*/ 94 w 94"/>
                  <a:gd name="T7" fmla="*/ 101 h 121"/>
                  <a:gd name="T8" fmla="*/ 63 w 94"/>
                  <a:gd name="T9" fmla="*/ 51 h 121"/>
                  <a:gd name="T10" fmla="*/ 32 w 94"/>
                  <a:gd name="T11" fmla="*/ 0 h 121"/>
                  <a:gd name="T12" fmla="*/ 0 w 94"/>
                  <a:gd name="T13" fmla="*/ 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0" y="20"/>
                    </a:move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5" name="Freeform 3163"/>
              <p:cNvSpPr>
                <a:spLocks/>
              </p:cNvSpPr>
              <p:nvPr/>
            </p:nvSpPr>
            <p:spPr bwMode="auto">
              <a:xfrm>
                <a:off x="4120" y="3793"/>
                <a:ext cx="19" cy="24"/>
              </a:xfrm>
              <a:custGeom>
                <a:avLst/>
                <a:gdLst>
                  <a:gd name="T0" fmla="*/ 0 w 94"/>
                  <a:gd name="T1" fmla="*/ 20 h 121"/>
                  <a:gd name="T2" fmla="*/ 31 w 94"/>
                  <a:gd name="T3" fmla="*/ 70 h 121"/>
                  <a:gd name="T4" fmla="*/ 62 w 94"/>
                  <a:gd name="T5" fmla="*/ 121 h 121"/>
                  <a:gd name="T6" fmla="*/ 94 w 94"/>
                  <a:gd name="T7" fmla="*/ 101 h 121"/>
                  <a:gd name="T8" fmla="*/ 63 w 94"/>
                  <a:gd name="T9" fmla="*/ 51 h 121"/>
                  <a:gd name="T10" fmla="*/ 32 w 94"/>
                  <a:gd name="T11" fmla="*/ 0 h 121"/>
                  <a:gd name="T12" fmla="*/ 0 w 94"/>
                  <a:gd name="T13" fmla="*/ 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21">
                    <a:moveTo>
                      <a:pt x="0" y="20"/>
                    </a:moveTo>
                    <a:lnTo>
                      <a:pt x="31" y="70"/>
                    </a:lnTo>
                    <a:lnTo>
                      <a:pt x="62" y="121"/>
                    </a:lnTo>
                    <a:lnTo>
                      <a:pt x="94" y="101"/>
                    </a:lnTo>
                    <a:lnTo>
                      <a:pt x="63" y="51"/>
                    </a:lnTo>
                    <a:lnTo>
                      <a:pt x="32" y="0"/>
                    </a:lnTo>
                    <a:lnTo>
                      <a:pt x="0" y="2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6" name="Freeform 3164"/>
              <p:cNvSpPr>
                <a:spLocks/>
              </p:cNvSpPr>
              <p:nvPr/>
            </p:nvSpPr>
            <p:spPr bwMode="auto">
              <a:xfrm>
                <a:off x="4132" y="3803"/>
                <a:ext cx="7" cy="10"/>
              </a:xfrm>
              <a:custGeom>
                <a:avLst/>
                <a:gdLst>
                  <a:gd name="T0" fmla="*/ 0 w 34"/>
                  <a:gd name="T1" fmla="*/ 0 h 50"/>
                  <a:gd name="T2" fmla="*/ 31 w 34"/>
                  <a:gd name="T3" fmla="*/ 50 h 50"/>
                  <a:gd name="T4" fmla="*/ 34 w 34"/>
                  <a:gd name="T5" fmla="*/ 48 h 50"/>
                  <a:gd name="T6" fmla="*/ 0 w 34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0">
                    <a:moveTo>
                      <a:pt x="0" y="0"/>
                    </a:moveTo>
                    <a:lnTo>
                      <a:pt x="31" y="50"/>
                    </a:lnTo>
                    <a:lnTo>
                      <a:pt x="34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7" name="Line 3165"/>
              <p:cNvSpPr>
                <a:spLocks noChangeShapeType="1"/>
              </p:cNvSpPr>
              <p:nvPr/>
            </p:nvSpPr>
            <p:spPr bwMode="auto">
              <a:xfrm flipV="1">
                <a:off x="4139" y="38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8" name="Freeform 3166"/>
              <p:cNvSpPr>
                <a:spLocks/>
              </p:cNvSpPr>
              <p:nvPr/>
            </p:nvSpPr>
            <p:spPr bwMode="auto">
              <a:xfrm>
                <a:off x="4125" y="3789"/>
                <a:ext cx="20" cy="24"/>
              </a:xfrm>
              <a:custGeom>
                <a:avLst/>
                <a:gdLst>
                  <a:gd name="T0" fmla="*/ 0 w 100"/>
                  <a:gd name="T1" fmla="*/ 22 h 119"/>
                  <a:gd name="T2" fmla="*/ 35 w 100"/>
                  <a:gd name="T3" fmla="*/ 71 h 119"/>
                  <a:gd name="T4" fmla="*/ 69 w 100"/>
                  <a:gd name="T5" fmla="*/ 119 h 119"/>
                  <a:gd name="T6" fmla="*/ 100 w 100"/>
                  <a:gd name="T7" fmla="*/ 97 h 119"/>
                  <a:gd name="T8" fmla="*/ 66 w 100"/>
                  <a:gd name="T9" fmla="*/ 49 h 119"/>
                  <a:gd name="T10" fmla="*/ 31 w 100"/>
                  <a:gd name="T11" fmla="*/ 0 h 119"/>
                  <a:gd name="T12" fmla="*/ 0 w 100"/>
                  <a:gd name="T13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0" y="22"/>
                    </a:moveTo>
                    <a:lnTo>
                      <a:pt x="35" y="71"/>
                    </a:lnTo>
                    <a:lnTo>
                      <a:pt x="69" y="119"/>
                    </a:lnTo>
                    <a:lnTo>
                      <a:pt x="100" y="97"/>
                    </a:lnTo>
                    <a:lnTo>
                      <a:pt x="66" y="49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9" name="Freeform 3167"/>
              <p:cNvSpPr>
                <a:spLocks/>
              </p:cNvSpPr>
              <p:nvPr/>
            </p:nvSpPr>
            <p:spPr bwMode="auto">
              <a:xfrm>
                <a:off x="4125" y="3789"/>
                <a:ext cx="20" cy="24"/>
              </a:xfrm>
              <a:custGeom>
                <a:avLst/>
                <a:gdLst>
                  <a:gd name="T0" fmla="*/ 0 w 100"/>
                  <a:gd name="T1" fmla="*/ 22 h 119"/>
                  <a:gd name="T2" fmla="*/ 35 w 100"/>
                  <a:gd name="T3" fmla="*/ 71 h 119"/>
                  <a:gd name="T4" fmla="*/ 69 w 100"/>
                  <a:gd name="T5" fmla="*/ 119 h 119"/>
                  <a:gd name="T6" fmla="*/ 100 w 100"/>
                  <a:gd name="T7" fmla="*/ 97 h 119"/>
                  <a:gd name="T8" fmla="*/ 66 w 100"/>
                  <a:gd name="T9" fmla="*/ 49 h 119"/>
                  <a:gd name="T10" fmla="*/ 31 w 100"/>
                  <a:gd name="T11" fmla="*/ 0 h 119"/>
                  <a:gd name="T12" fmla="*/ 0 w 100"/>
                  <a:gd name="T13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19">
                    <a:moveTo>
                      <a:pt x="0" y="22"/>
                    </a:moveTo>
                    <a:lnTo>
                      <a:pt x="35" y="71"/>
                    </a:lnTo>
                    <a:lnTo>
                      <a:pt x="69" y="119"/>
                    </a:lnTo>
                    <a:lnTo>
                      <a:pt x="100" y="97"/>
                    </a:lnTo>
                    <a:lnTo>
                      <a:pt x="66" y="49"/>
                    </a:lnTo>
                    <a:lnTo>
                      <a:pt x="3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0" name="Freeform 3168"/>
              <p:cNvSpPr>
                <a:spLocks/>
              </p:cNvSpPr>
              <p:nvPr/>
            </p:nvSpPr>
            <p:spPr bwMode="auto">
              <a:xfrm>
                <a:off x="4139" y="3799"/>
                <a:ext cx="7" cy="9"/>
              </a:xfrm>
              <a:custGeom>
                <a:avLst/>
                <a:gdLst>
                  <a:gd name="T0" fmla="*/ 0 w 35"/>
                  <a:gd name="T1" fmla="*/ 0 h 48"/>
                  <a:gd name="T2" fmla="*/ 34 w 35"/>
                  <a:gd name="T3" fmla="*/ 48 h 48"/>
                  <a:gd name="T4" fmla="*/ 35 w 35"/>
                  <a:gd name="T5" fmla="*/ 47 h 48"/>
                  <a:gd name="T6" fmla="*/ 0 w 35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34" y="48"/>
                    </a:lnTo>
                    <a:lnTo>
                      <a:pt x="35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1" name="Line 3169"/>
              <p:cNvSpPr>
                <a:spLocks noChangeShapeType="1"/>
              </p:cNvSpPr>
              <p:nvPr/>
            </p:nvSpPr>
            <p:spPr bwMode="auto">
              <a:xfrm flipV="1">
                <a:off x="4145" y="38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2" name="Freeform 3170"/>
              <p:cNvSpPr>
                <a:spLocks/>
              </p:cNvSpPr>
              <p:nvPr/>
            </p:nvSpPr>
            <p:spPr bwMode="auto">
              <a:xfrm>
                <a:off x="4131" y="3785"/>
                <a:ext cx="21" cy="23"/>
              </a:xfrm>
              <a:custGeom>
                <a:avLst/>
                <a:gdLst>
                  <a:gd name="T0" fmla="*/ 0 w 101"/>
                  <a:gd name="T1" fmla="*/ 23 h 117"/>
                  <a:gd name="T2" fmla="*/ 36 w 101"/>
                  <a:gd name="T3" fmla="*/ 70 h 117"/>
                  <a:gd name="T4" fmla="*/ 71 w 101"/>
                  <a:gd name="T5" fmla="*/ 117 h 117"/>
                  <a:gd name="T6" fmla="*/ 101 w 101"/>
                  <a:gd name="T7" fmla="*/ 94 h 117"/>
                  <a:gd name="T8" fmla="*/ 66 w 101"/>
                  <a:gd name="T9" fmla="*/ 47 h 117"/>
                  <a:gd name="T10" fmla="*/ 30 w 101"/>
                  <a:gd name="T11" fmla="*/ 0 h 117"/>
                  <a:gd name="T12" fmla="*/ 0 w 101"/>
                  <a:gd name="T1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0" y="23"/>
                    </a:moveTo>
                    <a:lnTo>
                      <a:pt x="36" y="70"/>
                    </a:lnTo>
                    <a:lnTo>
                      <a:pt x="71" y="117"/>
                    </a:lnTo>
                    <a:lnTo>
                      <a:pt x="101" y="94"/>
                    </a:lnTo>
                    <a:lnTo>
                      <a:pt x="66" y="47"/>
                    </a:lnTo>
                    <a:lnTo>
                      <a:pt x="30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3" name="Freeform 3171"/>
              <p:cNvSpPr>
                <a:spLocks/>
              </p:cNvSpPr>
              <p:nvPr/>
            </p:nvSpPr>
            <p:spPr bwMode="auto">
              <a:xfrm>
                <a:off x="4131" y="3785"/>
                <a:ext cx="21" cy="23"/>
              </a:xfrm>
              <a:custGeom>
                <a:avLst/>
                <a:gdLst>
                  <a:gd name="T0" fmla="*/ 0 w 101"/>
                  <a:gd name="T1" fmla="*/ 23 h 117"/>
                  <a:gd name="T2" fmla="*/ 36 w 101"/>
                  <a:gd name="T3" fmla="*/ 70 h 117"/>
                  <a:gd name="T4" fmla="*/ 71 w 101"/>
                  <a:gd name="T5" fmla="*/ 117 h 117"/>
                  <a:gd name="T6" fmla="*/ 101 w 101"/>
                  <a:gd name="T7" fmla="*/ 94 h 117"/>
                  <a:gd name="T8" fmla="*/ 66 w 101"/>
                  <a:gd name="T9" fmla="*/ 47 h 117"/>
                  <a:gd name="T10" fmla="*/ 30 w 101"/>
                  <a:gd name="T11" fmla="*/ 0 h 117"/>
                  <a:gd name="T12" fmla="*/ 0 w 101"/>
                  <a:gd name="T1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7">
                    <a:moveTo>
                      <a:pt x="0" y="23"/>
                    </a:moveTo>
                    <a:lnTo>
                      <a:pt x="36" y="70"/>
                    </a:lnTo>
                    <a:lnTo>
                      <a:pt x="71" y="117"/>
                    </a:lnTo>
                    <a:lnTo>
                      <a:pt x="101" y="94"/>
                    </a:lnTo>
                    <a:lnTo>
                      <a:pt x="66" y="47"/>
                    </a:lnTo>
                    <a:lnTo>
                      <a:pt x="30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4" name="Freeform 3172"/>
              <p:cNvSpPr>
                <a:spLocks/>
              </p:cNvSpPr>
              <p:nvPr/>
            </p:nvSpPr>
            <p:spPr bwMode="auto">
              <a:xfrm>
                <a:off x="4145" y="3794"/>
                <a:ext cx="7" cy="9"/>
              </a:xfrm>
              <a:custGeom>
                <a:avLst/>
                <a:gdLst>
                  <a:gd name="T0" fmla="*/ 0 w 39"/>
                  <a:gd name="T1" fmla="*/ 0 h 47"/>
                  <a:gd name="T2" fmla="*/ 35 w 39"/>
                  <a:gd name="T3" fmla="*/ 47 h 47"/>
                  <a:gd name="T4" fmla="*/ 39 w 39"/>
                  <a:gd name="T5" fmla="*/ 45 h 47"/>
                  <a:gd name="T6" fmla="*/ 0 w 39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7">
                    <a:moveTo>
                      <a:pt x="0" y="0"/>
                    </a:moveTo>
                    <a:lnTo>
                      <a:pt x="35" y="47"/>
                    </a:lnTo>
                    <a:lnTo>
                      <a:pt x="39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5" name="Line 3173"/>
              <p:cNvSpPr>
                <a:spLocks noChangeShapeType="1"/>
              </p:cNvSpPr>
              <p:nvPr/>
            </p:nvSpPr>
            <p:spPr bwMode="auto">
              <a:xfrm flipV="1">
                <a:off x="4152" y="38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6" name="Freeform 3174"/>
              <p:cNvSpPr>
                <a:spLocks/>
              </p:cNvSpPr>
              <p:nvPr/>
            </p:nvSpPr>
            <p:spPr bwMode="auto">
              <a:xfrm>
                <a:off x="4137" y="3780"/>
                <a:ext cx="21" cy="23"/>
              </a:xfrm>
              <a:custGeom>
                <a:avLst/>
                <a:gdLst>
                  <a:gd name="T0" fmla="*/ 0 w 107"/>
                  <a:gd name="T1" fmla="*/ 25 h 115"/>
                  <a:gd name="T2" fmla="*/ 39 w 107"/>
                  <a:gd name="T3" fmla="*/ 70 h 115"/>
                  <a:gd name="T4" fmla="*/ 78 w 107"/>
                  <a:gd name="T5" fmla="*/ 115 h 115"/>
                  <a:gd name="T6" fmla="*/ 107 w 107"/>
                  <a:gd name="T7" fmla="*/ 89 h 115"/>
                  <a:gd name="T8" fmla="*/ 67 w 107"/>
                  <a:gd name="T9" fmla="*/ 44 h 115"/>
                  <a:gd name="T10" fmla="*/ 28 w 107"/>
                  <a:gd name="T11" fmla="*/ 0 h 115"/>
                  <a:gd name="T12" fmla="*/ 0 w 107"/>
                  <a:gd name="T13" fmla="*/ 2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0" y="25"/>
                    </a:moveTo>
                    <a:lnTo>
                      <a:pt x="39" y="70"/>
                    </a:lnTo>
                    <a:lnTo>
                      <a:pt x="78" y="115"/>
                    </a:lnTo>
                    <a:lnTo>
                      <a:pt x="107" y="89"/>
                    </a:lnTo>
                    <a:lnTo>
                      <a:pt x="67" y="44"/>
                    </a:lnTo>
                    <a:lnTo>
                      <a:pt x="28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7" name="Freeform 3175"/>
              <p:cNvSpPr>
                <a:spLocks/>
              </p:cNvSpPr>
              <p:nvPr/>
            </p:nvSpPr>
            <p:spPr bwMode="auto">
              <a:xfrm>
                <a:off x="4137" y="3780"/>
                <a:ext cx="21" cy="23"/>
              </a:xfrm>
              <a:custGeom>
                <a:avLst/>
                <a:gdLst>
                  <a:gd name="T0" fmla="*/ 0 w 107"/>
                  <a:gd name="T1" fmla="*/ 25 h 115"/>
                  <a:gd name="T2" fmla="*/ 39 w 107"/>
                  <a:gd name="T3" fmla="*/ 70 h 115"/>
                  <a:gd name="T4" fmla="*/ 78 w 107"/>
                  <a:gd name="T5" fmla="*/ 115 h 115"/>
                  <a:gd name="T6" fmla="*/ 107 w 107"/>
                  <a:gd name="T7" fmla="*/ 89 h 115"/>
                  <a:gd name="T8" fmla="*/ 67 w 107"/>
                  <a:gd name="T9" fmla="*/ 44 h 115"/>
                  <a:gd name="T10" fmla="*/ 28 w 107"/>
                  <a:gd name="T11" fmla="*/ 0 h 115"/>
                  <a:gd name="T12" fmla="*/ 0 w 107"/>
                  <a:gd name="T13" fmla="*/ 2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5">
                    <a:moveTo>
                      <a:pt x="0" y="25"/>
                    </a:moveTo>
                    <a:lnTo>
                      <a:pt x="39" y="70"/>
                    </a:lnTo>
                    <a:lnTo>
                      <a:pt x="78" y="115"/>
                    </a:lnTo>
                    <a:lnTo>
                      <a:pt x="107" y="89"/>
                    </a:lnTo>
                    <a:lnTo>
                      <a:pt x="67" y="44"/>
                    </a:lnTo>
                    <a:lnTo>
                      <a:pt x="28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8" name="Freeform 3176"/>
              <p:cNvSpPr>
                <a:spLocks/>
              </p:cNvSpPr>
              <p:nvPr/>
            </p:nvSpPr>
            <p:spPr bwMode="auto">
              <a:xfrm>
                <a:off x="4150" y="3789"/>
                <a:ext cx="9" cy="9"/>
              </a:xfrm>
              <a:custGeom>
                <a:avLst/>
                <a:gdLst>
                  <a:gd name="T0" fmla="*/ 0 w 42"/>
                  <a:gd name="T1" fmla="*/ 0 h 45"/>
                  <a:gd name="T2" fmla="*/ 40 w 42"/>
                  <a:gd name="T3" fmla="*/ 45 h 45"/>
                  <a:gd name="T4" fmla="*/ 42 w 42"/>
                  <a:gd name="T5" fmla="*/ 42 h 45"/>
                  <a:gd name="T6" fmla="*/ 0 w 42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5">
                    <a:moveTo>
                      <a:pt x="0" y="0"/>
                    </a:moveTo>
                    <a:lnTo>
                      <a:pt x="40" y="45"/>
                    </a:lnTo>
                    <a:lnTo>
                      <a:pt x="42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9" name="Line 3177"/>
              <p:cNvSpPr>
                <a:spLocks noChangeShapeType="1"/>
              </p:cNvSpPr>
              <p:nvPr/>
            </p:nvSpPr>
            <p:spPr bwMode="auto">
              <a:xfrm flipV="1">
                <a:off x="4158" y="37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0" name="Freeform 3178"/>
              <p:cNvSpPr>
                <a:spLocks/>
              </p:cNvSpPr>
              <p:nvPr/>
            </p:nvSpPr>
            <p:spPr bwMode="auto">
              <a:xfrm>
                <a:off x="4142" y="3775"/>
                <a:ext cx="22" cy="22"/>
              </a:xfrm>
              <a:custGeom>
                <a:avLst/>
                <a:gdLst>
                  <a:gd name="T0" fmla="*/ 0 w 109"/>
                  <a:gd name="T1" fmla="*/ 26 h 109"/>
                  <a:gd name="T2" fmla="*/ 41 w 109"/>
                  <a:gd name="T3" fmla="*/ 67 h 109"/>
                  <a:gd name="T4" fmla="*/ 83 w 109"/>
                  <a:gd name="T5" fmla="*/ 109 h 109"/>
                  <a:gd name="T6" fmla="*/ 109 w 109"/>
                  <a:gd name="T7" fmla="*/ 82 h 109"/>
                  <a:gd name="T8" fmla="*/ 68 w 109"/>
                  <a:gd name="T9" fmla="*/ 41 h 109"/>
                  <a:gd name="T10" fmla="*/ 26 w 109"/>
                  <a:gd name="T11" fmla="*/ 0 h 109"/>
                  <a:gd name="T12" fmla="*/ 0 w 109"/>
                  <a:gd name="T13" fmla="*/ 2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0" y="26"/>
                    </a:moveTo>
                    <a:lnTo>
                      <a:pt x="41" y="67"/>
                    </a:lnTo>
                    <a:lnTo>
                      <a:pt x="83" y="109"/>
                    </a:lnTo>
                    <a:lnTo>
                      <a:pt x="109" y="82"/>
                    </a:lnTo>
                    <a:lnTo>
                      <a:pt x="68" y="41"/>
                    </a:lnTo>
                    <a:lnTo>
                      <a:pt x="26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1" name="Freeform 3179"/>
              <p:cNvSpPr>
                <a:spLocks/>
              </p:cNvSpPr>
              <p:nvPr/>
            </p:nvSpPr>
            <p:spPr bwMode="auto">
              <a:xfrm>
                <a:off x="4142" y="3775"/>
                <a:ext cx="22" cy="22"/>
              </a:xfrm>
              <a:custGeom>
                <a:avLst/>
                <a:gdLst>
                  <a:gd name="T0" fmla="*/ 0 w 109"/>
                  <a:gd name="T1" fmla="*/ 26 h 109"/>
                  <a:gd name="T2" fmla="*/ 41 w 109"/>
                  <a:gd name="T3" fmla="*/ 67 h 109"/>
                  <a:gd name="T4" fmla="*/ 83 w 109"/>
                  <a:gd name="T5" fmla="*/ 109 h 109"/>
                  <a:gd name="T6" fmla="*/ 109 w 109"/>
                  <a:gd name="T7" fmla="*/ 82 h 109"/>
                  <a:gd name="T8" fmla="*/ 68 w 109"/>
                  <a:gd name="T9" fmla="*/ 41 h 109"/>
                  <a:gd name="T10" fmla="*/ 26 w 109"/>
                  <a:gd name="T11" fmla="*/ 0 h 109"/>
                  <a:gd name="T12" fmla="*/ 0 w 109"/>
                  <a:gd name="T13" fmla="*/ 2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09">
                    <a:moveTo>
                      <a:pt x="0" y="26"/>
                    </a:moveTo>
                    <a:lnTo>
                      <a:pt x="41" y="67"/>
                    </a:lnTo>
                    <a:lnTo>
                      <a:pt x="83" y="109"/>
                    </a:lnTo>
                    <a:lnTo>
                      <a:pt x="109" y="82"/>
                    </a:lnTo>
                    <a:lnTo>
                      <a:pt x="68" y="41"/>
                    </a:lnTo>
                    <a:lnTo>
                      <a:pt x="26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2" name="Freeform 3180"/>
              <p:cNvSpPr>
                <a:spLocks/>
              </p:cNvSpPr>
              <p:nvPr/>
            </p:nvSpPr>
            <p:spPr bwMode="auto">
              <a:xfrm>
                <a:off x="4156" y="3784"/>
                <a:ext cx="8" cy="8"/>
              </a:xfrm>
              <a:custGeom>
                <a:avLst/>
                <a:gdLst>
                  <a:gd name="T0" fmla="*/ 0 w 42"/>
                  <a:gd name="T1" fmla="*/ 0 h 41"/>
                  <a:gd name="T2" fmla="*/ 41 w 42"/>
                  <a:gd name="T3" fmla="*/ 41 h 41"/>
                  <a:gd name="T4" fmla="*/ 42 w 42"/>
                  <a:gd name="T5" fmla="*/ 41 h 41"/>
                  <a:gd name="T6" fmla="*/ 0 w 42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0" y="0"/>
                    </a:moveTo>
                    <a:lnTo>
                      <a:pt x="41" y="41"/>
                    </a:lnTo>
                    <a:lnTo>
                      <a:pt x="42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3" name="Line 3181"/>
              <p:cNvSpPr>
                <a:spLocks noChangeShapeType="1"/>
              </p:cNvSpPr>
              <p:nvPr/>
            </p:nvSpPr>
            <p:spPr bwMode="auto">
              <a:xfrm>
                <a:off x="4164" y="3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4" name="Freeform 3182"/>
              <p:cNvSpPr>
                <a:spLocks/>
              </p:cNvSpPr>
              <p:nvPr/>
            </p:nvSpPr>
            <p:spPr bwMode="auto">
              <a:xfrm>
                <a:off x="4147" y="3770"/>
                <a:ext cx="22" cy="22"/>
              </a:xfrm>
              <a:custGeom>
                <a:avLst/>
                <a:gdLst>
                  <a:gd name="T0" fmla="*/ 0 w 112"/>
                  <a:gd name="T1" fmla="*/ 28 h 110"/>
                  <a:gd name="T2" fmla="*/ 43 w 112"/>
                  <a:gd name="T3" fmla="*/ 69 h 110"/>
                  <a:gd name="T4" fmla="*/ 85 w 112"/>
                  <a:gd name="T5" fmla="*/ 110 h 110"/>
                  <a:gd name="T6" fmla="*/ 112 w 112"/>
                  <a:gd name="T7" fmla="*/ 83 h 110"/>
                  <a:gd name="T8" fmla="*/ 69 w 112"/>
                  <a:gd name="T9" fmla="*/ 41 h 110"/>
                  <a:gd name="T10" fmla="*/ 27 w 112"/>
                  <a:gd name="T11" fmla="*/ 0 h 110"/>
                  <a:gd name="T12" fmla="*/ 0 w 112"/>
                  <a:gd name="T13" fmla="*/ 2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0" y="28"/>
                    </a:moveTo>
                    <a:lnTo>
                      <a:pt x="43" y="69"/>
                    </a:lnTo>
                    <a:lnTo>
                      <a:pt x="85" y="110"/>
                    </a:lnTo>
                    <a:lnTo>
                      <a:pt x="112" y="83"/>
                    </a:lnTo>
                    <a:lnTo>
                      <a:pt x="69" y="41"/>
                    </a:lnTo>
                    <a:lnTo>
                      <a:pt x="27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5" name="Freeform 3183"/>
              <p:cNvSpPr>
                <a:spLocks/>
              </p:cNvSpPr>
              <p:nvPr/>
            </p:nvSpPr>
            <p:spPr bwMode="auto">
              <a:xfrm>
                <a:off x="4147" y="3770"/>
                <a:ext cx="22" cy="22"/>
              </a:xfrm>
              <a:custGeom>
                <a:avLst/>
                <a:gdLst>
                  <a:gd name="T0" fmla="*/ 0 w 112"/>
                  <a:gd name="T1" fmla="*/ 28 h 110"/>
                  <a:gd name="T2" fmla="*/ 43 w 112"/>
                  <a:gd name="T3" fmla="*/ 69 h 110"/>
                  <a:gd name="T4" fmla="*/ 85 w 112"/>
                  <a:gd name="T5" fmla="*/ 110 h 110"/>
                  <a:gd name="T6" fmla="*/ 112 w 112"/>
                  <a:gd name="T7" fmla="*/ 83 h 110"/>
                  <a:gd name="T8" fmla="*/ 69 w 112"/>
                  <a:gd name="T9" fmla="*/ 41 h 110"/>
                  <a:gd name="T10" fmla="*/ 27 w 112"/>
                  <a:gd name="T11" fmla="*/ 0 h 110"/>
                  <a:gd name="T12" fmla="*/ 0 w 112"/>
                  <a:gd name="T13" fmla="*/ 2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0">
                    <a:moveTo>
                      <a:pt x="0" y="28"/>
                    </a:moveTo>
                    <a:lnTo>
                      <a:pt x="43" y="69"/>
                    </a:lnTo>
                    <a:lnTo>
                      <a:pt x="85" y="110"/>
                    </a:lnTo>
                    <a:lnTo>
                      <a:pt x="112" y="83"/>
                    </a:lnTo>
                    <a:lnTo>
                      <a:pt x="69" y="41"/>
                    </a:lnTo>
                    <a:lnTo>
                      <a:pt x="27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6" name="Freeform 3184"/>
              <p:cNvSpPr>
                <a:spLocks/>
              </p:cNvSpPr>
              <p:nvPr/>
            </p:nvSpPr>
            <p:spPr bwMode="auto">
              <a:xfrm>
                <a:off x="4161" y="3778"/>
                <a:ext cx="9" cy="8"/>
              </a:xfrm>
              <a:custGeom>
                <a:avLst/>
                <a:gdLst>
                  <a:gd name="T0" fmla="*/ 0 w 44"/>
                  <a:gd name="T1" fmla="*/ 0 h 42"/>
                  <a:gd name="T2" fmla="*/ 43 w 44"/>
                  <a:gd name="T3" fmla="*/ 42 h 42"/>
                  <a:gd name="T4" fmla="*/ 44 w 44"/>
                  <a:gd name="T5" fmla="*/ 41 h 42"/>
                  <a:gd name="T6" fmla="*/ 0 w 44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2">
                    <a:moveTo>
                      <a:pt x="0" y="0"/>
                    </a:moveTo>
                    <a:lnTo>
                      <a:pt x="43" y="42"/>
                    </a:lnTo>
                    <a:lnTo>
                      <a:pt x="44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7" name="Line 3185"/>
              <p:cNvSpPr>
                <a:spLocks noChangeShapeType="1"/>
              </p:cNvSpPr>
              <p:nvPr/>
            </p:nvSpPr>
            <p:spPr bwMode="auto">
              <a:xfrm flipV="1">
                <a:off x="4169" y="37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8" name="Freeform 3186"/>
              <p:cNvSpPr>
                <a:spLocks/>
              </p:cNvSpPr>
              <p:nvPr/>
            </p:nvSpPr>
            <p:spPr bwMode="auto">
              <a:xfrm>
                <a:off x="4152" y="3765"/>
                <a:ext cx="23" cy="21"/>
              </a:xfrm>
              <a:custGeom>
                <a:avLst/>
                <a:gdLst>
                  <a:gd name="T0" fmla="*/ 0 w 112"/>
                  <a:gd name="T1" fmla="*/ 27 h 108"/>
                  <a:gd name="T2" fmla="*/ 43 w 112"/>
                  <a:gd name="T3" fmla="*/ 67 h 108"/>
                  <a:gd name="T4" fmla="*/ 87 w 112"/>
                  <a:gd name="T5" fmla="*/ 108 h 108"/>
                  <a:gd name="T6" fmla="*/ 112 w 112"/>
                  <a:gd name="T7" fmla="*/ 80 h 108"/>
                  <a:gd name="T8" fmla="*/ 69 w 112"/>
                  <a:gd name="T9" fmla="*/ 40 h 108"/>
                  <a:gd name="T10" fmla="*/ 25 w 112"/>
                  <a:gd name="T11" fmla="*/ 0 h 108"/>
                  <a:gd name="T12" fmla="*/ 0 w 112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08">
                    <a:moveTo>
                      <a:pt x="0" y="27"/>
                    </a:moveTo>
                    <a:lnTo>
                      <a:pt x="43" y="67"/>
                    </a:lnTo>
                    <a:lnTo>
                      <a:pt x="87" y="108"/>
                    </a:lnTo>
                    <a:lnTo>
                      <a:pt x="112" y="80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9" name="Freeform 3187"/>
              <p:cNvSpPr>
                <a:spLocks/>
              </p:cNvSpPr>
              <p:nvPr/>
            </p:nvSpPr>
            <p:spPr bwMode="auto">
              <a:xfrm>
                <a:off x="4152" y="3765"/>
                <a:ext cx="23" cy="21"/>
              </a:xfrm>
              <a:custGeom>
                <a:avLst/>
                <a:gdLst>
                  <a:gd name="T0" fmla="*/ 0 w 112"/>
                  <a:gd name="T1" fmla="*/ 27 h 108"/>
                  <a:gd name="T2" fmla="*/ 43 w 112"/>
                  <a:gd name="T3" fmla="*/ 67 h 108"/>
                  <a:gd name="T4" fmla="*/ 87 w 112"/>
                  <a:gd name="T5" fmla="*/ 108 h 108"/>
                  <a:gd name="T6" fmla="*/ 112 w 112"/>
                  <a:gd name="T7" fmla="*/ 80 h 108"/>
                  <a:gd name="T8" fmla="*/ 69 w 112"/>
                  <a:gd name="T9" fmla="*/ 40 h 108"/>
                  <a:gd name="T10" fmla="*/ 25 w 112"/>
                  <a:gd name="T11" fmla="*/ 0 h 108"/>
                  <a:gd name="T12" fmla="*/ 0 w 112"/>
                  <a:gd name="T13" fmla="*/ 2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08">
                    <a:moveTo>
                      <a:pt x="0" y="27"/>
                    </a:moveTo>
                    <a:lnTo>
                      <a:pt x="43" y="67"/>
                    </a:lnTo>
                    <a:lnTo>
                      <a:pt x="87" y="108"/>
                    </a:lnTo>
                    <a:lnTo>
                      <a:pt x="112" y="80"/>
                    </a:lnTo>
                    <a:lnTo>
                      <a:pt x="69" y="40"/>
                    </a:lnTo>
                    <a:lnTo>
                      <a:pt x="25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0" name="Freeform 3188"/>
              <p:cNvSpPr>
                <a:spLocks/>
              </p:cNvSpPr>
              <p:nvPr/>
            </p:nvSpPr>
            <p:spPr bwMode="auto">
              <a:xfrm>
                <a:off x="4166" y="3773"/>
                <a:ext cx="9" cy="8"/>
              </a:xfrm>
              <a:custGeom>
                <a:avLst/>
                <a:gdLst>
                  <a:gd name="T0" fmla="*/ 0 w 47"/>
                  <a:gd name="T1" fmla="*/ 0 h 40"/>
                  <a:gd name="T2" fmla="*/ 43 w 47"/>
                  <a:gd name="T3" fmla="*/ 40 h 40"/>
                  <a:gd name="T4" fmla="*/ 47 w 47"/>
                  <a:gd name="T5" fmla="*/ 35 h 40"/>
                  <a:gd name="T6" fmla="*/ 0 w 4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0">
                    <a:moveTo>
                      <a:pt x="0" y="0"/>
                    </a:moveTo>
                    <a:lnTo>
                      <a:pt x="43" y="40"/>
                    </a:lnTo>
                    <a:lnTo>
                      <a:pt x="4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1" name="Line 3189"/>
              <p:cNvSpPr>
                <a:spLocks noChangeShapeType="1"/>
              </p:cNvSpPr>
              <p:nvPr/>
            </p:nvSpPr>
            <p:spPr bwMode="auto">
              <a:xfrm flipV="1">
                <a:off x="4175" y="37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2" name="Freeform 3190"/>
              <p:cNvSpPr>
                <a:spLocks/>
              </p:cNvSpPr>
              <p:nvPr/>
            </p:nvSpPr>
            <p:spPr bwMode="auto">
              <a:xfrm>
                <a:off x="4156" y="3759"/>
                <a:ext cx="24" cy="21"/>
              </a:xfrm>
              <a:custGeom>
                <a:avLst/>
                <a:gdLst>
                  <a:gd name="T0" fmla="*/ 0 w 118"/>
                  <a:gd name="T1" fmla="*/ 30 h 101"/>
                  <a:gd name="T2" fmla="*/ 48 w 118"/>
                  <a:gd name="T3" fmla="*/ 66 h 101"/>
                  <a:gd name="T4" fmla="*/ 95 w 118"/>
                  <a:gd name="T5" fmla="*/ 101 h 101"/>
                  <a:gd name="T6" fmla="*/ 118 w 118"/>
                  <a:gd name="T7" fmla="*/ 72 h 101"/>
                  <a:gd name="T8" fmla="*/ 71 w 118"/>
                  <a:gd name="T9" fmla="*/ 36 h 101"/>
                  <a:gd name="T10" fmla="*/ 23 w 118"/>
                  <a:gd name="T11" fmla="*/ 0 h 101"/>
                  <a:gd name="T12" fmla="*/ 0 w 118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0" y="30"/>
                    </a:moveTo>
                    <a:lnTo>
                      <a:pt x="48" y="66"/>
                    </a:lnTo>
                    <a:lnTo>
                      <a:pt x="95" y="101"/>
                    </a:lnTo>
                    <a:lnTo>
                      <a:pt x="118" y="72"/>
                    </a:lnTo>
                    <a:lnTo>
                      <a:pt x="71" y="36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3" name="Freeform 3191"/>
              <p:cNvSpPr>
                <a:spLocks/>
              </p:cNvSpPr>
              <p:nvPr/>
            </p:nvSpPr>
            <p:spPr bwMode="auto">
              <a:xfrm>
                <a:off x="4156" y="3759"/>
                <a:ext cx="24" cy="21"/>
              </a:xfrm>
              <a:custGeom>
                <a:avLst/>
                <a:gdLst>
                  <a:gd name="T0" fmla="*/ 0 w 118"/>
                  <a:gd name="T1" fmla="*/ 30 h 101"/>
                  <a:gd name="T2" fmla="*/ 48 w 118"/>
                  <a:gd name="T3" fmla="*/ 66 h 101"/>
                  <a:gd name="T4" fmla="*/ 95 w 118"/>
                  <a:gd name="T5" fmla="*/ 101 h 101"/>
                  <a:gd name="T6" fmla="*/ 118 w 118"/>
                  <a:gd name="T7" fmla="*/ 72 h 101"/>
                  <a:gd name="T8" fmla="*/ 71 w 118"/>
                  <a:gd name="T9" fmla="*/ 36 h 101"/>
                  <a:gd name="T10" fmla="*/ 23 w 118"/>
                  <a:gd name="T11" fmla="*/ 0 h 101"/>
                  <a:gd name="T12" fmla="*/ 0 w 118"/>
                  <a:gd name="T13" fmla="*/ 3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01">
                    <a:moveTo>
                      <a:pt x="0" y="30"/>
                    </a:moveTo>
                    <a:lnTo>
                      <a:pt x="48" y="66"/>
                    </a:lnTo>
                    <a:lnTo>
                      <a:pt x="95" y="101"/>
                    </a:lnTo>
                    <a:lnTo>
                      <a:pt x="118" y="72"/>
                    </a:lnTo>
                    <a:lnTo>
                      <a:pt x="71" y="36"/>
                    </a:lnTo>
                    <a:lnTo>
                      <a:pt x="23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4" name="Freeform 3192"/>
              <p:cNvSpPr>
                <a:spLocks/>
              </p:cNvSpPr>
              <p:nvPr/>
            </p:nvSpPr>
            <p:spPr bwMode="auto">
              <a:xfrm>
                <a:off x="4171" y="3767"/>
                <a:ext cx="9" cy="7"/>
              </a:xfrm>
              <a:custGeom>
                <a:avLst/>
                <a:gdLst>
                  <a:gd name="T0" fmla="*/ 0 w 48"/>
                  <a:gd name="T1" fmla="*/ 0 h 36"/>
                  <a:gd name="T2" fmla="*/ 47 w 48"/>
                  <a:gd name="T3" fmla="*/ 36 h 36"/>
                  <a:gd name="T4" fmla="*/ 48 w 48"/>
                  <a:gd name="T5" fmla="*/ 34 h 36"/>
                  <a:gd name="T6" fmla="*/ 0 w 48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0"/>
                    </a:moveTo>
                    <a:lnTo>
                      <a:pt x="47" y="36"/>
                    </a:lnTo>
                    <a:lnTo>
                      <a:pt x="48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5" name="Line 3193"/>
              <p:cNvSpPr>
                <a:spLocks noChangeShapeType="1"/>
              </p:cNvSpPr>
              <p:nvPr/>
            </p:nvSpPr>
            <p:spPr bwMode="auto">
              <a:xfrm flipV="1">
                <a:off x="4180" y="37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6" name="Freeform 3194"/>
              <p:cNvSpPr>
                <a:spLocks/>
              </p:cNvSpPr>
              <p:nvPr/>
            </p:nvSpPr>
            <p:spPr bwMode="auto">
              <a:xfrm>
                <a:off x="4161" y="3753"/>
                <a:ext cx="24" cy="20"/>
              </a:xfrm>
              <a:custGeom>
                <a:avLst/>
                <a:gdLst>
                  <a:gd name="T0" fmla="*/ 0 w 119"/>
                  <a:gd name="T1" fmla="*/ 31 h 100"/>
                  <a:gd name="T2" fmla="*/ 49 w 119"/>
                  <a:gd name="T3" fmla="*/ 66 h 100"/>
                  <a:gd name="T4" fmla="*/ 97 w 119"/>
                  <a:gd name="T5" fmla="*/ 100 h 100"/>
                  <a:gd name="T6" fmla="*/ 119 w 119"/>
                  <a:gd name="T7" fmla="*/ 69 h 100"/>
                  <a:gd name="T8" fmla="*/ 70 w 119"/>
                  <a:gd name="T9" fmla="*/ 35 h 100"/>
                  <a:gd name="T10" fmla="*/ 22 w 119"/>
                  <a:gd name="T11" fmla="*/ 0 h 100"/>
                  <a:gd name="T12" fmla="*/ 0 w 119"/>
                  <a:gd name="T13" fmla="*/ 3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0" y="31"/>
                    </a:moveTo>
                    <a:lnTo>
                      <a:pt x="49" y="66"/>
                    </a:lnTo>
                    <a:lnTo>
                      <a:pt x="97" y="100"/>
                    </a:lnTo>
                    <a:lnTo>
                      <a:pt x="119" y="69"/>
                    </a:ln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7" name="Freeform 3195"/>
              <p:cNvSpPr>
                <a:spLocks/>
              </p:cNvSpPr>
              <p:nvPr/>
            </p:nvSpPr>
            <p:spPr bwMode="auto">
              <a:xfrm>
                <a:off x="4161" y="3753"/>
                <a:ext cx="24" cy="20"/>
              </a:xfrm>
              <a:custGeom>
                <a:avLst/>
                <a:gdLst>
                  <a:gd name="T0" fmla="*/ 0 w 119"/>
                  <a:gd name="T1" fmla="*/ 31 h 100"/>
                  <a:gd name="T2" fmla="*/ 49 w 119"/>
                  <a:gd name="T3" fmla="*/ 66 h 100"/>
                  <a:gd name="T4" fmla="*/ 97 w 119"/>
                  <a:gd name="T5" fmla="*/ 100 h 100"/>
                  <a:gd name="T6" fmla="*/ 119 w 119"/>
                  <a:gd name="T7" fmla="*/ 69 h 100"/>
                  <a:gd name="T8" fmla="*/ 70 w 119"/>
                  <a:gd name="T9" fmla="*/ 35 h 100"/>
                  <a:gd name="T10" fmla="*/ 22 w 119"/>
                  <a:gd name="T11" fmla="*/ 0 h 100"/>
                  <a:gd name="T12" fmla="*/ 0 w 119"/>
                  <a:gd name="T13" fmla="*/ 3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0">
                    <a:moveTo>
                      <a:pt x="0" y="31"/>
                    </a:moveTo>
                    <a:lnTo>
                      <a:pt x="49" y="66"/>
                    </a:lnTo>
                    <a:lnTo>
                      <a:pt x="97" y="100"/>
                    </a:lnTo>
                    <a:lnTo>
                      <a:pt x="119" y="69"/>
                    </a:lnTo>
                    <a:lnTo>
                      <a:pt x="70" y="35"/>
                    </a:lnTo>
                    <a:lnTo>
                      <a:pt x="22" y="0"/>
                    </a:lnTo>
                    <a:lnTo>
                      <a:pt x="0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8" name="Freeform 3196"/>
              <p:cNvSpPr>
                <a:spLocks/>
              </p:cNvSpPr>
              <p:nvPr/>
            </p:nvSpPr>
            <p:spPr bwMode="auto">
              <a:xfrm>
                <a:off x="4175" y="3760"/>
                <a:ext cx="10" cy="7"/>
              </a:xfrm>
              <a:custGeom>
                <a:avLst/>
                <a:gdLst>
                  <a:gd name="T0" fmla="*/ 0 w 51"/>
                  <a:gd name="T1" fmla="*/ 0 h 34"/>
                  <a:gd name="T2" fmla="*/ 49 w 51"/>
                  <a:gd name="T3" fmla="*/ 34 h 34"/>
                  <a:gd name="T4" fmla="*/ 51 w 51"/>
                  <a:gd name="T5" fmla="*/ 31 h 34"/>
                  <a:gd name="T6" fmla="*/ 0 w 51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4">
                    <a:moveTo>
                      <a:pt x="0" y="0"/>
                    </a:moveTo>
                    <a:lnTo>
                      <a:pt x="49" y="34"/>
                    </a:lnTo>
                    <a:lnTo>
                      <a:pt x="51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9" name="Line 3197"/>
              <p:cNvSpPr>
                <a:spLocks noChangeShapeType="1"/>
              </p:cNvSpPr>
              <p:nvPr/>
            </p:nvSpPr>
            <p:spPr bwMode="auto">
              <a:xfrm flipV="1">
                <a:off x="4185" y="376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0" name="Freeform 3198"/>
              <p:cNvSpPr>
                <a:spLocks/>
              </p:cNvSpPr>
              <p:nvPr/>
            </p:nvSpPr>
            <p:spPr bwMode="auto">
              <a:xfrm>
                <a:off x="4165" y="3748"/>
                <a:ext cx="24" cy="19"/>
              </a:xfrm>
              <a:custGeom>
                <a:avLst/>
                <a:gdLst>
                  <a:gd name="T0" fmla="*/ 0 w 121"/>
                  <a:gd name="T1" fmla="*/ 32 h 94"/>
                  <a:gd name="T2" fmla="*/ 50 w 121"/>
                  <a:gd name="T3" fmla="*/ 63 h 94"/>
                  <a:gd name="T4" fmla="*/ 101 w 121"/>
                  <a:gd name="T5" fmla="*/ 94 h 94"/>
                  <a:gd name="T6" fmla="*/ 121 w 121"/>
                  <a:gd name="T7" fmla="*/ 62 h 94"/>
                  <a:gd name="T8" fmla="*/ 70 w 121"/>
                  <a:gd name="T9" fmla="*/ 31 h 94"/>
                  <a:gd name="T10" fmla="*/ 19 w 121"/>
                  <a:gd name="T11" fmla="*/ 0 h 94"/>
                  <a:gd name="T12" fmla="*/ 0 w 121"/>
                  <a:gd name="T13" fmla="*/ 3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32"/>
                    </a:moveTo>
                    <a:lnTo>
                      <a:pt x="50" y="63"/>
                    </a:lnTo>
                    <a:lnTo>
                      <a:pt x="101" y="94"/>
                    </a:lnTo>
                    <a:lnTo>
                      <a:pt x="121" y="62"/>
                    </a:lnTo>
                    <a:lnTo>
                      <a:pt x="70" y="31"/>
                    </a:lnTo>
                    <a:lnTo>
                      <a:pt x="1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1" name="Freeform 3199"/>
              <p:cNvSpPr>
                <a:spLocks/>
              </p:cNvSpPr>
              <p:nvPr/>
            </p:nvSpPr>
            <p:spPr bwMode="auto">
              <a:xfrm>
                <a:off x="4165" y="3748"/>
                <a:ext cx="24" cy="19"/>
              </a:xfrm>
              <a:custGeom>
                <a:avLst/>
                <a:gdLst>
                  <a:gd name="T0" fmla="*/ 0 w 121"/>
                  <a:gd name="T1" fmla="*/ 32 h 94"/>
                  <a:gd name="T2" fmla="*/ 50 w 121"/>
                  <a:gd name="T3" fmla="*/ 63 h 94"/>
                  <a:gd name="T4" fmla="*/ 101 w 121"/>
                  <a:gd name="T5" fmla="*/ 94 h 94"/>
                  <a:gd name="T6" fmla="*/ 121 w 121"/>
                  <a:gd name="T7" fmla="*/ 62 h 94"/>
                  <a:gd name="T8" fmla="*/ 70 w 121"/>
                  <a:gd name="T9" fmla="*/ 31 h 94"/>
                  <a:gd name="T10" fmla="*/ 19 w 121"/>
                  <a:gd name="T11" fmla="*/ 0 h 94"/>
                  <a:gd name="T12" fmla="*/ 0 w 121"/>
                  <a:gd name="T13" fmla="*/ 3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4">
                    <a:moveTo>
                      <a:pt x="0" y="32"/>
                    </a:moveTo>
                    <a:lnTo>
                      <a:pt x="50" y="63"/>
                    </a:lnTo>
                    <a:lnTo>
                      <a:pt x="101" y="94"/>
                    </a:lnTo>
                    <a:lnTo>
                      <a:pt x="121" y="62"/>
                    </a:lnTo>
                    <a:lnTo>
                      <a:pt x="70" y="31"/>
                    </a:lnTo>
                    <a:lnTo>
                      <a:pt x="19" y="0"/>
                    </a:lnTo>
                    <a:lnTo>
                      <a:pt x="0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2" name="Freeform 3200"/>
              <p:cNvSpPr>
                <a:spLocks/>
              </p:cNvSpPr>
              <p:nvPr/>
            </p:nvSpPr>
            <p:spPr bwMode="auto">
              <a:xfrm>
                <a:off x="4179" y="3754"/>
                <a:ext cx="10" cy="6"/>
              </a:xfrm>
              <a:custGeom>
                <a:avLst/>
                <a:gdLst>
                  <a:gd name="T0" fmla="*/ 0 w 51"/>
                  <a:gd name="T1" fmla="*/ 0 h 31"/>
                  <a:gd name="T2" fmla="*/ 51 w 51"/>
                  <a:gd name="T3" fmla="*/ 31 h 31"/>
                  <a:gd name="T4" fmla="*/ 51 w 51"/>
                  <a:gd name="T5" fmla="*/ 30 h 31"/>
                  <a:gd name="T6" fmla="*/ 0 w 5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3" name="Line 3201"/>
              <p:cNvSpPr>
                <a:spLocks noChangeShapeType="1"/>
              </p:cNvSpPr>
              <p:nvPr/>
            </p:nvSpPr>
            <p:spPr bwMode="auto">
              <a:xfrm flipV="1">
                <a:off x="4189" y="37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4" name="Freeform 3202"/>
              <p:cNvSpPr>
                <a:spLocks/>
              </p:cNvSpPr>
              <p:nvPr/>
            </p:nvSpPr>
            <p:spPr bwMode="auto">
              <a:xfrm>
                <a:off x="4169" y="3741"/>
                <a:ext cx="24" cy="19"/>
              </a:xfrm>
              <a:custGeom>
                <a:avLst/>
                <a:gdLst>
                  <a:gd name="T0" fmla="*/ 0 w 121"/>
                  <a:gd name="T1" fmla="*/ 33 h 93"/>
                  <a:gd name="T2" fmla="*/ 51 w 121"/>
                  <a:gd name="T3" fmla="*/ 63 h 93"/>
                  <a:gd name="T4" fmla="*/ 102 w 121"/>
                  <a:gd name="T5" fmla="*/ 93 h 93"/>
                  <a:gd name="T6" fmla="*/ 121 w 121"/>
                  <a:gd name="T7" fmla="*/ 59 h 93"/>
                  <a:gd name="T8" fmla="*/ 71 w 121"/>
                  <a:gd name="T9" fmla="*/ 29 h 93"/>
                  <a:gd name="T10" fmla="*/ 20 w 121"/>
                  <a:gd name="T11" fmla="*/ 0 h 93"/>
                  <a:gd name="T12" fmla="*/ 0 w 121"/>
                  <a:gd name="T13" fmla="*/ 3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0" y="33"/>
                    </a:moveTo>
                    <a:lnTo>
                      <a:pt x="51" y="63"/>
                    </a:lnTo>
                    <a:lnTo>
                      <a:pt x="102" y="93"/>
                    </a:lnTo>
                    <a:lnTo>
                      <a:pt x="121" y="59"/>
                    </a:lnTo>
                    <a:lnTo>
                      <a:pt x="71" y="29"/>
                    </a:lnTo>
                    <a:lnTo>
                      <a:pt x="20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5" name="Freeform 3203"/>
              <p:cNvSpPr>
                <a:spLocks/>
              </p:cNvSpPr>
              <p:nvPr/>
            </p:nvSpPr>
            <p:spPr bwMode="auto">
              <a:xfrm>
                <a:off x="4169" y="3741"/>
                <a:ext cx="24" cy="19"/>
              </a:xfrm>
              <a:custGeom>
                <a:avLst/>
                <a:gdLst>
                  <a:gd name="T0" fmla="*/ 0 w 121"/>
                  <a:gd name="T1" fmla="*/ 33 h 93"/>
                  <a:gd name="T2" fmla="*/ 51 w 121"/>
                  <a:gd name="T3" fmla="*/ 63 h 93"/>
                  <a:gd name="T4" fmla="*/ 102 w 121"/>
                  <a:gd name="T5" fmla="*/ 93 h 93"/>
                  <a:gd name="T6" fmla="*/ 121 w 121"/>
                  <a:gd name="T7" fmla="*/ 59 h 93"/>
                  <a:gd name="T8" fmla="*/ 71 w 121"/>
                  <a:gd name="T9" fmla="*/ 29 h 93"/>
                  <a:gd name="T10" fmla="*/ 20 w 121"/>
                  <a:gd name="T11" fmla="*/ 0 h 93"/>
                  <a:gd name="T12" fmla="*/ 0 w 121"/>
                  <a:gd name="T13" fmla="*/ 3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93">
                    <a:moveTo>
                      <a:pt x="0" y="33"/>
                    </a:moveTo>
                    <a:lnTo>
                      <a:pt x="51" y="63"/>
                    </a:lnTo>
                    <a:lnTo>
                      <a:pt x="102" y="93"/>
                    </a:lnTo>
                    <a:lnTo>
                      <a:pt x="121" y="59"/>
                    </a:lnTo>
                    <a:lnTo>
                      <a:pt x="71" y="29"/>
                    </a:lnTo>
                    <a:lnTo>
                      <a:pt x="20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6" name="Freeform 3204"/>
              <p:cNvSpPr>
                <a:spLocks/>
              </p:cNvSpPr>
              <p:nvPr/>
            </p:nvSpPr>
            <p:spPr bwMode="auto">
              <a:xfrm>
                <a:off x="4183" y="3747"/>
                <a:ext cx="10" cy="6"/>
              </a:xfrm>
              <a:custGeom>
                <a:avLst/>
                <a:gdLst>
                  <a:gd name="T0" fmla="*/ 0 w 52"/>
                  <a:gd name="T1" fmla="*/ 0 h 30"/>
                  <a:gd name="T2" fmla="*/ 50 w 52"/>
                  <a:gd name="T3" fmla="*/ 30 h 30"/>
                  <a:gd name="T4" fmla="*/ 52 w 52"/>
                  <a:gd name="T5" fmla="*/ 26 h 30"/>
                  <a:gd name="T6" fmla="*/ 0 w 52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lnTo>
                      <a:pt x="50" y="30"/>
                    </a:lnTo>
                    <a:lnTo>
                      <a:pt x="52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7" name="Line 3205"/>
              <p:cNvSpPr>
                <a:spLocks noChangeShapeType="1"/>
              </p:cNvSpPr>
              <p:nvPr/>
            </p:nvSpPr>
            <p:spPr bwMode="auto">
              <a:xfrm flipV="1">
                <a:off x="4193" y="37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8" name="Freeform 3206"/>
              <p:cNvSpPr>
                <a:spLocks/>
              </p:cNvSpPr>
              <p:nvPr/>
            </p:nvSpPr>
            <p:spPr bwMode="auto">
              <a:xfrm>
                <a:off x="4172" y="3736"/>
                <a:ext cx="24" cy="16"/>
              </a:xfrm>
              <a:custGeom>
                <a:avLst/>
                <a:gdLst>
                  <a:gd name="T0" fmla="*/ 0 w 121"/>
                  <a:gd name="T1" fmla="*/ 33 h 84"/>
                  <a:gd name="T2" fmla="*/ 53 w 121"/>
                  <a:gd name="T3" fmla="*/ 58 h 84"/>
                  <a:gd name="T4" fmla="*/ 105 w 121"/>
                  <a:gd name="T5" fmla="*/ 84 h 84"/>
                  <a:gd name="T6" fmla="*/ 121 w 121"/>
                  <a:gd name="T7" fmla="*/ 50 h 84"/>
                  <a:gd name="T8" fmla="*/ 69 w 121"/>
                  <a:gd name="T9" fmla="*/ 25 h 84"/>
                  <a:gd name="T10" fmla="*/ 16 w 121"/>
                  <a:gd name="T11" fmla="*/ 0 h 84"/>
                  <a:gd name="T12" fmla="*/ 0 w 121"/>
                  <a:gd name="T13" fmla="*/ 3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0" y="33"/>
                    </a:moveTo>
                    <a:lnTo>
                      <a:pt x="53" y="58"/>
                    </a:lnTo>
                    <a:lnTo>
                      <a:pt x="105" y="84"/>
                    </a:lnTo>
                    <a:lnTo>
                      <a:pt x="121" y="50"/>
                    </a:ln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9" name="Freeform 3207"/>
              <p:cNvSpPr>
                <a:spLocks/>
              </p:cNvSpPr>
              <p:nvPr/>
            </p:nvSpPr>
            <p:spPr bwMode="auto">
              <a:xfrm>
                <a:off x="4172" y="3736"/>
                <a:ext cx="24" cy="16"/>
              </a:xfrm>
              <a:custGeom>
                <a:avLst/>
                <a:gdLst>
                  <a:gd name="T0" fmla="*/ 0 w 121"/>
                  <a:gd name="T1" fmla="*/ 33 h 84"/>
                  <a:gd name="T2" fmla="*/ 53 w 121"/>
                  <a:gd name="T3" fmla="*/ 58 h 84"/>
                  <a:gd name="T4" fmla="*/ 105 w 121"/>
                  <a:gd name="T5" fmla="*/ 84 h 84"/>
                  <a:gd name="T6" fmla="*/ 121 w 121"/>
                  <a:gd name="T7" fmla="*/ 50 h 84"/>
                  <a:gd name="T8" fmla="*/ 69 w 121"/>
                  <a:gd name="T9" fmla="*/ 25 h 84"/>
                  <a:gd name="T10" fmla="*/ 16 w 121"/>
                  <a:gd name="T11" fmla="*/ 0 h 84"/>
                  <a:gd name="T12" fmla="*/ 0 w 121"/>
                  <a:gd name="T13" fmla="*/ 3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84">
                    <a:moveTo>
                      <a:pt x="0" y="33"/>
                    </a:moveTo>
                    <a:lnTo>
                      <a:pt x="53" y="58"/>
                    </a:lnTo>
                    <a:lnTo>
                      <a:pt x="105" y="84"/>
                    </a:lnTo>
                    <a:lnTo>
                      <a:pt x="121" y="50"/>
                    </a:lnTo>
                    <a:lnTo>
                      <a:pt x="69" y="25"/>
                    </a:lnTo>
                    <a:lnTo>
                      <a:pt x="16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0" name="Freeform 3208"/>
              <p:cNvSpPr>
                <a:spLocks/>
              </p:cNvSpPr>
              <p:nvPr/>
            </p:nvSpPr>
            <p:spPr bwMode="auto">
              <a:xfrm>
                <a:off x="4186" y="3741"/>
                <a:ext cx="11" cy="5"/>
              </a:xfrm>
              <a:custGeom>
                <a:avLst/>
                <a:gdLst>
                  <a:gd name="T0" fmla="*/ 0 w 54"/>
                  <a:gd name="T1" fmla="*/ 0 h 25"/>
                  <a:gd name="T2" fmla="*/ 52 w 54"/>
                  <a:gd name="T3" fmla="*/ 25 h 25"/>
                  <a:gd name="T4" fmla="*/ 54 w 54"/>
                  <a:gd name="T5" fmla="*/ 25 h 25"/>
                  <a:gd name="T6" fmla="*/ 0 w 54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5">
                    <a:moveTo>
                      <a:pt x="0" y="0"/>
                    </a:moveTo>
                    <a:lnTo>
                      <a:pt x="52" y="25"/>
                    </a:lnTo>
                    <a:lnTo>
                      <a:pt x="5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1" name="Line 3209"/>
              <p:cNvSpPr>
                <a:spLocks noChangeShapeType="1"/>
              </p:cNvSpPr>
              <p:nvPr/>
            </p:nvSpPr>
            <p:spPr bwMode="auto">
              <a:xfrm>
                <a:off x="4196" y="37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2" name="Freeform 3210"/>
              <p:cNvSpPr>
                <a:spLocks/>
              </p:cNvSpPr>
              <p:nvPr/>
            </p:nvSpPr>
            <p:spPr bwMode="auto">
              <a:xfrm>
                <a:off x="4175" y="3729"/>
                <a:ext cx="25" cy="17"/>
              </a:xfrm>
              <a:custGeom>
                <a:avLst/>
                <a:gdLst>
                  <a:gd name="T0" fmla="*/ 0 w 124"/>
                  <a:gd name="T1" fmla="*/ 35 h 85"/>
                  <a:gd name="T2" fmla="*/ 54 w 124"/>
                  <a:gd name="T3" fmla="*/ 60 h 85"/>
                  <a:gd name="T4" fmla="*/ 108 w 124"/>
                  <a:gd name="T5" fmla="*/ 85 h 85"/>
                  <a:gd name="T6" fmla="*/ 124 w 124"/>
                  <a:gd name="T7" fmla="*/ 51 h 85"/>
                  <a:gd name="T8" fmla="*/ 70 w 124"/>
                  <a:gd name="T9" fmla="*/ 26 h 85"/>
                  <a:gd name="T10" fmla="*/ 16 w 124"/>
                  <a:gd name="T11" fmla="*/ 0 h 85"/>
                  <a:gd name="T12" fmla="*/ 0 w 124"/>
                  <a:gd name="T13" fmla="*/ 3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0" y="35"/>
                    </a:move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1"/>
                    </a:lnTo>
                    <a:lnTo>
                      <a:pt x="70" y="26"/>
                    </a:lnTo>
                    <a:lnTo>
                      <a:pt x="16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3" name="Freeform 3211"/>
              <p:cNvSpPr>
                <a:spLocks/>
              </p:cNvSpPr>
              <p:nvPr/>
            </p:nvSpPr>
            <p:spPr bwMode="auto">
              <a:xfrm>
                <a:off x="4175" y="3729"/>
                <a:ext cx="25" cy="17"/>
              </a:xfrm>
              <a:custGeom>
                <a:avLst/>
                <a:gdLst>
                  <a:gd name="T0" fmla="*/ 0 w 124"/>
                  <a:gd name="T1" fmla="*/ 35 h 85"/>
                  <a:gd name="T2" fmla="*/ 54 w 124"/>
                  <a:gd name="T3" fmla="*/ 60 h 85"/>
                  <a:gd name="T4" fmla="*/ 108 w 124"/>
                  <a:gd name="T5" fmla="*/ 85 h 85"/>
                  <a:gd name="T6" fmla="*/ 124 w 124"/>
                  <a:gd name="T7" fmla="*/ 51 h 85"/>
                  <a:gd name="T8" fmla="*/ 70 w 124"/>
                  <a:gd name="T9" fmla="*/ 26 h 85"/>
                  <a:gd name="T10" fmla="*/ 16 w 124"/>
                  <a:gd name="T11" fmla="*/ 0 h 85"/>
                  <a:gd name="T12" fmla="*/ 0 w 124"/>
                  <a:gd name="T13" fmla="*/ 3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85">
                    <a:moveTo>
                      <a:pt x="0" y="35"/>
                    </a:moveTo>
                    <a:lnTo>
                      <a:pt x="54" y="60"/>
                    </a:lnTo>
                    <a:lnTo>
                      <a:pt x="108" y="85"/>
                    </a:lnTo>
                    <a:lnTo>
                      <a:pt x="124" y="51"/>
                    </a:lnTo>
                    <a:lnTo>
                      <a:pt x="70" y="26"/>
                    </a:lnTo>
                    <a:lnTo>
                      <a:pt x="16" y="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4" name="Freeform 3212"/>
              <p:cNvSpPr>
                <a:spLocks/>
              </p:cNvSpPr>
              <p:nvPr/>
            </p:nvSpPr>
            <p:spPr bwMode="auto">
              <a:xfrm>
                <a:off x="4189" y="3734"/>
                <a:ext cx="11" cy="5"/>
              </a:xfrm>
              <a:custGeom>
                <a:avLst/>
                <a:gdLst>
                  <a:gd name="T0" fmla="*/ 0 w 55"/>
                  <a:gd name="T1" fmla="*/ 0 h 25"/>
                  <a:gd name="T2" fmla="*/ 54 w 55"/>
                  <a:gd name="T3" fmla="*/ 25 h 25"/>
                  <a:gd name="T4" fmla="*/ 55 w 55"/>
                  <a:gd name="T5" fmla="*/ 21 h 25"/>
                  <a:gd name="T6" fmla="*/ 0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0" y="0"/>
                    </a:moveTo>
                    <a:lnTo>
                      <a:pt x="54" y="25"/>
                    </a:lnTo>
                    <a:lnTo>
                      <a:pt x="55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5" name="Line 3213"/>
              <p:cNvSpPr>
                <a:spLocks noChangeShapeType="1"/>
              </p:cNvSpPr>
              <p:nvPr/>
            </p:nvSpPr>
            <p:spPr bwMode="auto">
              <a:xfrm flipV="1">
                <a:off x="4200" y="3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6" name="Freeform 3214"/>
              <p:cNvSpPr>
                <a:spLocks/>
              </p:cNvSpPr>
              <p:nvPr/>
            </p:nvSpPr>
            <p:spPr bwMode="auto">
              <a:xfrm>
                <a:off x="4178" y="3722"/>
                <a:ext cx="25" cy="16"/>
              </a:xfrm>
              <a:custGeom>
                <a:avLst/>
                <a:gdLst>
                  <a:gd name="T0" fmla="*/ 0 w 124"/>
                  <a:gd name="T1" fmla="*/ 36 h 79"/>
                  <a:gd name="T2" fmla="*/ 55 w 124"/>
                  <a:gd name="T3" fmla="*/ 58 h 79"/>
                  <a:gd name="T4" fmla="*/ 110 w 124"/>
                  <a:gd name="T5" fmla="*/ 79 h 79"/>
                  <a:gd name="T6" fmla="*/ 124 w 124"/>
                  <a:gd name="T7" fmla="*/ 44 h 79"/>
                  <a:gd name="T8" fmla="*/ 68 w 124"/>
                  <a:gd name="T9" fmla="*/ 22 h 79"/>
                  <a:gd name="T10" fmla="*/ 13 w 124"/>
                  <a:gd name="T11" fmla="*/ 0 h 79"/>
                  <a:gd name="T12" fmla="*/ 0 w 124"/>
                  <a:gd name="T13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6"/>
                    </a:moveTo>
                    <a:lnTo>
                      <a:pt x="55" y="58"/>
                    </a:lnTo>
                    <a:lnTo>
                      <a:pt x="110" y="79"/>
                    </a:lnTo>
                    <a:lnTo>
                      <a:pt x="124" y="44"/>
                    </a:lnTo>
                    <a:lnTo>
                      <a:pt x="68" y="22"/>
                    </a:lnTo>
                    <a:lnTo>
                      <a:pt x="1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7" name="Freeform 3215"/>
              <p:cNvSpPr>
                <a:spLocks/>
              </p:cNvSpPr>
              <p:nvPr/>
            </p:nvSpPr>
            <p:spPr bwMode="auto">
              <a:xfrm>
                <a:off x="4178" y="3722"/>
                <a:ext cx="25" cy="16"/>
              </a:xfrm>
              <a:custGeom>
                <a:avLst/>
                <a:gdLst>
                  <a:gd name="T0" fmla="*/ 0 w 124"/>
                  <a:gd name="T1" fmla="*/ 36 h 79"/>
                  <a:gd name="T2" fmla="*/ 55 w 124"/>
                  <a:gd name="T3" fmla="*/ 58 h 79"/>
                  <a:gd name="T4" fmla="*/ 110 w 124"/>
                  <a:gd name="T5" fmla="*/ 79 h 79"/>
                  <a:gd name="T6" fmla="*/ 124 w 124"/>
                  <a:gd name="T7" fmla="*/ 44 h 79"/>
                  <a:gd name="T8" fmla="*/ 68 w 124"/>
                  <a:gd name="T9" fmla="*/ 22 h 79"/>
                  <a:gd name="T10" fmla="*/ 13 w 124"/>
                  <a:gd name="T11" fmla="*/ 0 h 79"/>
                  <a:gd name="T12" fmla="*/ 0 w 124"/>
                  <a:gd name="T13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9">
                    <a:moveTo>
                      <a:pt x="0" y="36"/>
                    </a:moveTo>
                    <a:lnTo>
                      <a:pt x="55" y="58"/>
                    </a:lnTo>
                    <a:lnTo>
                      <a:pt x="110" y="79"/>
                    </a:lnTo>
                    <a:lnTo>
                      <a:pt x="124" y="44"/>
                    </a:lnTo>
                    <a:lnTo>
                      <a:pt x="68" y="22"/>
                    </a:lnTo>
                    <a:lnTo>
                      <a:pt x="13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8" name="Freeform 3216"/>
              <p:cNvSpPr>
                <a:spLocks/>
              </p:cNvSpPr>
              <p:nvPr/>
            </p:nvSpPr>
            <p:spPr bwMode="auto">
              <a:xfrm>
                <a:off x="4192" y="3727"/>
                <a:ext cx="11" cy="4"/>
              </a:xfrm>
              <a:custGeom>
                <a:avLst/>
                <a:gdLst>
                  <a:gd name="T0" fmla="*/ 0 w 57"/>
                  <a:gd name="T1" fmla="*/ 0 h 22"/>
                  <a:gd name="T2" fmla="*/ 56 w 57"/>
                  <a:gd name="T3" fmla="*/ 22 h 22"/>
                  <a:gd name="T4" fmla="*/ 57 w 57"/>
                  <a:gd name="T5" fmla="*/ 18 h 22"/>
                  <a:gd name="T6" fmla="*/ 0 w 5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0" y="0"/>
                    </a:moveTo>
                    <a:lnTo>
                      <a:pt x="56" y="22"/>
                    </a:lnTo>
                    <a:lnTo>
                      <a:pt x="57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9" name="Line 3217"/>
              <p:cNvSpPr>
                <a:spLocks noChangeShapeType="1"/>
              </p:cNvSpPr>
              <p:nvPr/>
            </p:nvSpPr>
            <p:spPr bwMode="auto">
              <a:xfrm flipV="1">
                <a:off x="4203" y="37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0" name="Freeform 3218"/>
              <p:cNvSpPr>
                <a:spLocks/>
              </p:cNvSpPr>
              <p:nvPr/>
            </p:nvSpPr>
            <p:spPr bwMode="auto">
              <a:xfrm>
                <a:off x="4181" y="3716"/>
                <a:ext cx="24" cy="14"/>
              </a:xfrm>
              <a:custGeom>
                <a:avLst/>
                <a:gdLst>
                  <a:gd name="T0" fmla="*/ 0 w 124"/>
                  <a:gd name="T1" fmla="*/ 36 h 72"/>
                  <a:gd name="T2" fmla="*/ 56 w 124"/>
                  <a:gd name="T3" fmla="*/ 54 h 72"/>
                  <a:gd name="T4" fmla="*/ 113 w 124"/>
                  <a:gd name="T5" fmla="*/ 72 h 72"/>
                  <a:gd name="T6" fmla="*/ 124 w 124"/>
                  <a:gd name="T7" fmla="*/ 37 h 72"/>
                  <a:gd name="T8" fmla="*/ 68 w 124"/>
                  <a:gd name="T9" fmla="*/ 18 h 72"/>
                  <a:gd name="T10" fmla="*/ 12 w 124"/>
                  <a:gd name="T11" fmla="*/ 0 h 72"/>
                  <a:gd name="T12" fmla="*/ 0 w 124"/>
                  <a:gd name="T1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0" y="36"/>
                    </a:moveTo>
                    <a:lnTo>
                      <a:pt x="56" y="54"/>
                    </a:lnTo>
                    <a:lnTo>
                      <a:pt x="113" y="72"/>
                    </a:lnTo>
                    <a:lnTo>
                      <a:pt x="124" y="37"/>
                    </a:lnTo>
                    <a:lnTo>
                      <a:pt x="68" y="18"/>
                    </a:lnTo>
                    <a:lnTo>
                      <a:pt x="1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771" name="Group 3219"/>
            <p:cNvGrpSpPr>
              <a:grpSpLocks/>
            </p:cNvGrpSpPr>
            <p:nvPr/>
          </p:nvGrpSpPr>
          <p:grpSpPr bwMode="auto">
            <a:xfrm>
              <a:off x="3405" y="1572"/>
              <a:ext cx="3166" cy="3335"/>
              <a:chOff x="3405" y="1549"/>
              <a:chExt cx="3166" cy="3335"/>
            </a:xfrm>
          </p:grpSpPr>
          <p:sp>
            <p:nvSpPr>
              <p:cNvPr id="26772" name="Freeform 3220"/>
              <p:cNvSpPr>
                <a:spLocks/>
              </p:cNvSpPr>
              <p:nvPr/>
            </p:nvSpPr>
            <p:spPr bwMode="auto">
              <a:xfrm>
                <a:off x="4181" y="3716"/>
                <a:ext cx="24" cy="14"/>
              </a:xfrm>
              <a:custGeom>
                <a:avLst/>
                <a:gdLst>
                  <a:gd name="T0" fmla="*/ 0 w 124"/>
                  <a:gd name="T1" fmla="*/ 36 h 72"/>
                  <a:gd name="T2" fmla="*/ 56 w 124"/>
                  <a:gd name="T3" fmla="*/ 54 h 72"/>
                  <a:gd name="T4" fmla="*/ 113 w 124"/>
                  <a:gd name="T5" fmla="*/ 72 h 72"/>
                  <a:gd name="T6" fmla="*/ 124 w 124"/>
                  <a:gd name="T7" fmla="*/ 37 h 72"/>
                  <a:gd name="T8" fmla="*/ 68 w 124"/>
                  <a:gd name="T9" fmla="*/ 18 h 72"/>
                  <a:gd name="T10" fmla="*/ 12 w 124"/>
                  <a:gd name="T11" fmla="*/ 0 h 72"/>
                  <a:gd name="T12" fmla="*/ 0 w 124"/>
                  <a:gd name="T1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0" y="36"/>
                    </a:moveTo>
                    <a:lnTo>
                      <a:pt x="56" y="54"/>
                    </a:lnTo>
                    <a:lnTo>
                      <a:pt x="113" y="72"/>
                    </a:lnTo>
                    <a:lnTo>
                      <a:pt x="124" y="37"/>
                    </a:lnTo>
                    <a:lnTo>
                      <a:pt x="68" y="18"/>
                    </a:lnTo>
                    <a:lnTo>
                      <a:pt x="12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3" name="Freeform 3221"/>
              <p:cNvSpPr>
                <a:spLocks/>
              </p:cNvSpPr>
              <p:nvPr/>
            </p:nvSpPr>
            <p:spPr bwMode="auto">
              <a:xfrm>
                <a:off x="4194" y="3719"/>
                <a:ext cx="12" cy="4"/>
              </a:xfrm>
              <a:custGeom>
                <a:avLst/>
                <a:gdLst>
                  <a:gd name="T0" fmla="*/ 0 w 57"/>
                  <a:gd name="T1" fmla="*/ 0 h 19"/>
                  <a:gd name="T2" fmla="*/ 56 w 57"/>
                  <a:gd name="T3" fmla="*/ 19 h 19"/>
                  <a:gd name="T4" fmla="*/ 57 w 57"/>
                  <a:gd name="T5" fmla="*/ 16 h 19"/>
                  <a:gd name="T6" fmla="*/ 0 w 5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9">
                    <a:moveTo>
                      <a:pt x="0" y="0"/>
                    </a:moveTo>
                    <a:lnTo>
                      <a:pt x="56" y="19"/>
                    </a:lnTo>
                    <a:lnTo>
                      <a:pt x="57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4" name="Line 3222"/>
              <p:cNvSpPr>
                <a:spLocks noChangeShapeType="1"/>
              </p:cNvSpPr>
              <p:nvPr/>
            </p:nvSpPr>
            <p:spPr bwMode="auto">
              <a:xfrm flipV="1">
                <a:off x="4205" y="37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5" name="Freeform 3223"/>
              <p:cNvSpPr>
                <a:spLocks/>
              </p:cNvSpPr>
              <p:nvPr/>
            </p:nvSpPr>
            <p:spPr bwMode="auto">
              <a:xfrm>
                <a:off x="4183" y="3709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7 w 125"/>
                  <a:gd name="T3" fmla="*/ 53 h 69"/>
                  <a:gd name="T4" fmla="*/ 114 w 125"/>
                  <a:gd name="T5" fmla="*/ 69 h 69"/>
                  <a:gd name="T6" fmla="*/ 125 w 125"/>
                  <a:gd name="T7" fmla="*/ 33 h 69"/>
                  <a:gd name="T8" fmla="*/ 67 w 125"/>
                  <a:gd name="T9" fmla="*/ 17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7" y="53"/>
                    </a:lnTo>
                    <a:lnTo>
                      <a:pt x="114" y="69"/>
                    </a:lnTo>
                    <a:lnTo>
                      <a:pt x="125" y="33"/>
                    </a:lnTo>
                    <a:lnTo>
                      <a:pt x="67" y="17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6" name="Freeform 3224"/>
              <p:cNvSpPr>
                <a:spLocks/>
              </p:cNvSpPr>
              <p:nvPr/>
            </p:nvSpPr>
            <p:spPr bwMode="auto">
              <a:xfrm>
                <a:off x="4183" y="3709"/>
                <a:ext cx="25" cy="14"/>
              </a:xfrm>
              <a:custGeom>
                <a:avLst/>
                <a:gdLst>
                  <a:gd name="T0" fmla="*/ 0 w 125"/>
                  <a:gd name="T1" fmla="*/ 37 h 69"/>
                  <a:gd name="T2" fmla="*/ 57 w 125"/>
                  <a:gd name="T3" fmla="*/ 53 h 69"/>
                  <a:gd name="T4" fmla="*/ 114 w 125"/>
                  <a:gd name="T5" fmla="*/ 69 h 69"/>
                  <a:gd name="T6" fmla="*/ 125 w 125"/>
                  <a:gd name="T7" fmla="*/ 33 h 69"/>
                  <a:gd name="T8" fmla="*/ 67 w 125"/>
                  <a:gd name="T9" fmla="*/ 17 h 69"/>
                  <a:gd name="T10" fmla="*/ 10 w 125"/>
                  <a:gd name="T11" fmla="*/ 0 h 69"/>
                  <a:gd name="T12" fmla="*/ 0 w 125"/>
                  <a:gd name="T13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9">
                    <a:moveTo>
                      <a:pt x="0" y="37"/>
                    </a:moveTo>
                    <a:lnTo>
                      <a:pt x="57" y="53"/>
                    </a:lnTo>
                    <a:lnTo>
                      <a:pt x="114" y="69"/>
                    </a:lnTo>
                    <a:lnTo>
                      <a:pt x="125" y="33"/>
                    </a:lnTo>
                    <a:lnTo>
                      <a:pt x="67" y="17"/>
                    </a:lnTo>
                    <a:lnTo>
                      <a:pt x="10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7" name="Freeform 3225"/>
              <p:cNvSpPr>
                <a:spLocks/>
              </p:cNvSpPr>
              <p:nvPr/>
            </p:nvSpPr>
            <p:spPr bwMode="auto">
              <a:xfrm>
                <a:off x="4196" y="3712"/>
                <a:ext cx="12" cy="3"/>
              </a:xfrm>
              <a:custGeom>
                <a:avLst/>
                <a:gdLst>
                  <a:gd name="T0" fmla="*/ 0 w 58"/>
                  <a:gd name="T1" fmla="*/ 0 h 16"/>
                  <a:gd name="T2" fmla="*/ 58 w 58"/>
                  <a:gd name="T3" fmla="*/ 16 h 16"/>
                  <a:gd name="T4" fmla="*/ 58 w 58"/>
                  <a:gd name="T5" fmla="*/ 12 h 16"/>
                  <a:gd name="T6" fmla="*/ 0 w 5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6">
                    <a:moveTo>
                      <a:pt x="0" y="0"/>
                    </a:moveTo>
                    <a:lnTo>
                      <a:pt x="58" y="16"/>
                    </a:lnTo>
                    <a:lnTo>
                      <a:pt x="58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8" name="Line 3226"/>
              <p:cNvSpPr>
                <a:spLocks noChangeShapeType="1"/>
              </p:cNvSpPr>
              <p:nvPr/>
            </p:nvSpPr>
            <p:spPr bwMode="auto">
              <a:xfrm flipV="1">
                <a:off x="4208" y="37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9" name="Freeform 3227"/>
              <p:cNvSpPr>
                <a:spLocks/>
              </p:cNvSpPr>
              <p:nvPr/>
            </p:nvSpPr>
            <p:spPr bwMode="auto">
              <a:xfrm>
                <a:off x="4185" y="3702"/>
                <a:ext cx="24" cy="13"/>
              </a:xfrm>
              <a:custGeom>
                <a:avLst/>
                <a:gdLst>
                  <a:gd name="T0" fmla="*/ 0 w 123"/>
                  <a:gd name="T1" fmla="*/ 37 h 62"/>
                  <a:gd name="T2" fmla="*/ 57 w 123"/>
                  <a:gd name="T3" fmla="*/ 50 h 62"/>
                  <a:gd name="T4" fmla="*/ 115 w 123"/>
                  <a:gd name="T5" fmla="*/ 62 h 62"/>
                  <a:gd name="T6" fmla="*/ 123 w 123"/>
                  <a:gd name="T7" fmla="*/ 25 h 62"/>
                  <a:gd name="T8" fmla="*/ 65 w 123"/>
                  <a:gd name="T9" fmla="*/ 13 h 62"/>
                  <a:gd name="T10" fmla="*/ 8 w 123"/>
                  <a:gd name="T11" fmla="*/ 0 h 62"/>
                  <a:gd name="T12" fmla="*/ 0 w 123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7"/>
                    </a:moveTo>
                    <a:lnTo>
                      <a:pt x="57" y="50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5" y="13"/>
                    </a:lnTo>
                    <a:lnTo>
                      <a:pt x="8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0" name="Freeform 3228"/>
              <p:cNvSpPr>
                <a:spLocks/>
              </p:cNvSpPr>
              <p:nvPr/>
            </p:nvSpPr>
            <p:spPr bwMode="auto">
              <a:xfrm>
                <a:off x="4185" y="3702"/>
                <a:ext cx="24" cy="13"/>
              </a:xfrm>
              <a:custGeom>
                <a:avLst/>
                <a:gdLst>
                  <a:gd name="T0" fmla="*/ 0 w 123"/>
                  <a:gd name="T1" fmla="*/ 37 h 62"/>
                  <a:gd name="T2" fmla="*/ 57 w 123"/>
                  <a:gd name="T3" fmla="*/ 50 h 62"/>
                  <a:gd name="T4" fmla="*/ 115 w 123"/>
                  <a:gd name="T5" fmla="*/ 62 h 62"/>
                  <a:gd name="T6" fmla="*/ 123 w 123"/>
                  <a:gd name="T7" fmla="*/ 25 h 62"/>
                  <a:gd name="T8" fmla="*/ 65 w 123"/>
                  <a:gd name="T9" fmla="*/ 13 h 62"/>
                  <a:gd name="T10" fmla="*/ 8 w 123"/>
                  <a:gd name="T11" fmla="*/ 0 h 62"/>
                  <a:gd name="T12" fmla="*/ 0 w 123"/>
                  <a:gd name="T13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2">
                    <a:moveTo>
                      <a:pt x="0" y="37"/>
                    </a:moveTo>
                    <a:lnTo>
                      <a:pt x="57" y="50"/>
                    </a:lnTo>
                    <a:lnTo>
                      <a:pt x="115" y="62"/>
                    </a:lnTo>
                    <a:lnTo>
                      <a:pt x="123" y="25"/>
                    </a:lnTo>
                    <a:lnTo>
                      <a:pt x="65" y="13"/>
                    </a:lnTo>
                    <a:lnTo>
                      <a:pt x="8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1" name="Freeform 3229"/>
              <p:cNvSpPr>
                <a:spLocks/>
              </p:cNvSpPr>
              <p:nvPr/>
            </p:nvSpPr>
            <p:spPr bwMode="auto">
              <a:xfrm>
                <a:off x="4198" y="3705"/>
                <a:ext cx="12" cy="2"/>
              </a:xfrm>
              <a:custGeom>
                <a:avLst/>
                <a:gdLst>
                  <a:gd name="T0" fmla="*/ 0 w 59"/>
                  <a:gd name="T1" fmla="*/ 0 h 12"/>
                  <a:gd name="T2" fmla="*/ 58 w 59"/>
                  <a:gd name="T3" fmla="*/ 12 h 12"/>
                  <a:gd name="T4" fmla="*/ 59 w 59"/>
                  <a:gd name="T5" fmla="*/ 9 h 12"/>
                  <a:gd name="T6" fmla="*/ 0 w 5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2">
                    <a:moveTo>
                      <a:pt x="0" y="0"/>
                    </a:moveTo>
                    <a:lnTo>
                      <a:pt x="58" y="12"/>
                    </a:lnTo>
                    <a:lnTo>
                      <a:pt x="5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2" name="Line 3230"/>
              <p:cNvSpPr>
                <a:spLocks noChangeShapeType="1"/>
              </p:cNvSpPr>
              <p:nvPr/>
            </p:nvSpPr>
            <p:spPr bwMode="auto">
              <a:xfrm flipV="1">
                <a:off x="4209" y="37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3" name="Freeform 3231"/>
              <p:cNvSpPr>
                <a:spLocks/>
              </p:cNvSpPr>
              <p:nvPr/>
            </p:nvSpPr>
            <p:spPr bwMode="auto">
              <a:xfrm>
                <a:off x="4186" y="3695"/>
                <a:ext cx="25" cy="12"/>
              </a:xfrm>
              <a:custGeom>
                <a:avLst/>
                <a:gdLst>
                  <a:gd name="T0" fmla="*/ 0 w 123"/>
                  <a:gd name="T1" fmla="*/ 38 h 56"/>
                  <a:gd name="T2" fmla="*/ 58 w 123"/>
                  <a:gd name="T3" fmla="*/ 47 h 56"/>
                  <a:gd name="T4" fmla="*/ 117 w 123"/>
                  <a:gd name="T5" fmla="*/ 56 h 56"/>
                  <a:gd name="T6" fmla="*/ 123 w 123"/>
                  <a:gd name="T7" fmla="*/ 18 h 56"/>
                  <a:gd name="T8" fmla="*/ 64 w 123"/>
                  <a:gd name="T9" fmla="*/ 9 h 56"/>
                  <a:gd name="T10" fmla="*/ 6 w 123"/>
                  <a:gd name="T11" fmla="*/ 0 h 56"/>
                  <a:gd name="T12" fmla="*/ 0 w 123"/>
                  <a:gd name="T13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0" y="38"/>
                    </a:moveTo>
                    <a:lnTo>
                      <a:pt x="58" y="47"/>
                    </a:lnTo>
                    <a:lnTo>
                      <a:pt x="117" y="56"/>
                    </a:lnTo>
                    <a:lnTo>
                      <a:pt x="123" y="18"/>
                    </a:ln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4" name="Freeform 3232"/>
              <p:cNvSpPr>
                <a:spLocks/>
              </p:cNvSpPr>
              <p:nvPr/>
            </p:nvSpPr>
            <p:spPr bwMode="auto">
              <a:xfrm>
                <a:off x="4186" y="3695"/>
                <a:ext cx="25" cy="12"/>
              </a:xfrm>
              <a:custGeom>
                <a:avLst/>
                <a:gdLst>
                  <a:gd name="T0" fmla="*/ 0 w 123"/>
                  <a:gd name="T1" fmla="*/ 38 h 56"/>
                  <a:gd name="T2" fmla="*/ 58 w 123"/>
                  <a:gd name="T3" fmla="*/ 47 h 56"/>
                  <a:gd name="T4" fmla="*/ 117 w 123"/>
                  <a:gd name="T5" fmla="*/ 56 h 56"/>
                  <a:gd name="T6" fmla="*/ 123 w 123"/>
                  <a:gd name="T7" fmla="*/ 18 h 56"/>
                  <a:gd name="T8" fmla="*/ 64 w 123"/>
                  <a:gd name="T9" fmla="*/ 9 h 56"/>
                  <a:gd name="T10" fmla="*/ 6 w 123"/>
                  <a:gd name="T11" fmla="*/ 0 h 56"/>
                  <a:gd name="T12" fmla="*/ 0 w 123"/>
                  <a:gd name="T13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56">
                    <a:moveTo>
                      <a:pt x="0" y="38"/>
                    </a:moveTo>
                    <a:lnTo>
                      <a:pt x="58" y="47"/>
                    </a:lnTo>
                    <a:lnTo>
                      <a:pt x="117" y="56"/>
                    </a:lnTo>
                    <a:lnTo>
                      <a:pt x="123" y="18"/>
                    </a:lnTo>
                    <a:lnTo>
                      <a:pt x="64" y="9"/>
                    </a:lnTo>
                    <a:lnTo>
                      <a:pt x="6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5" name="Freeform 3233"/>
              <p:cNvSpPr>
                <a:spLocks/>
              </p:cNvSpPr>
              <p:nvPr/>
            </p:nvSpPr>
            <p:spPr bwMode="auto">
              <a:xfrm>
                <a:off x="4199" y="3697"/>
                <a:ext cx="12" cy="2"/>
              </a:xfrm>
              <a:custGeom>
                <a:avLst/>
                <a:gdLst>
                  <a:gd name="T0" fmla="*/ 0 w 59"/>
                  <a:gd name="T1" fmla="*/ 0 h 9"/>
                  <a:gd name="T2" fmla="*/ 59 w 59"/>
                  <a:gd name="T3" fmla="*/ 9 h 9"/>
                  <a:gd name="T4" fmla="*/ 59 w 59"/>
                  <a:gd name="T5" fmla="*/ 7 h 9"/>
                  <a:gd name="T6" fmla="*/ 0 w 5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">
                    <a:moveTo>
                      <a:pt x="0" y="0"/>
                    </a:moveTo>
                    <a:lnTo>
                      <a:pt x="59" y="9"/>
                    </a:lnTo>
                    <a:lnTo>
                      <a:pt x="5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6" name="Line 3234"/>
              <p:cNvSpPr>
                <a:spLocks noChangeShapeType="1"/>
              </p:cNvSpPr>
              <p:nvPr/>
            </p:nvSpPr>
            <p:spPr bwMode="auto">
              <a:xfrm flipV="1">
                <a:off x="4211" y="36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7" name="Freeform 3235"/>
              <p:cNvSpPr>
                <a:spLocks/>
              </p:cNvSpPr>
              <p:nvPr/>
            </p:nvSpPr>
            <p:spPr bwMode="auto">
              <a:xfrm>
                <a:off x="4187" y="3688"/>
                <a:ext cx="25" cy="11"/>
              </a:xfrm>
              <a:custGeom>
                <a:avLst/>
                <a:gdLst>
                  <a:gd name="T0" fmla="*/ 0 w 121"/>
                  <a:gd name="T1" fmla="*/ 37 h 51"/>
                  <a:gd name="T2" fmla="*/ 58 w 121"/>
                  <a:gd name="T3" fmla="*/ 44 h 51"/>
                  <a:gd name="T4" fmla="*/ 117 w 121"/>
                  <a:gd name="T5" fmla="*/ 51 h 51"/>
                  <a:gd name="T6" fmla="*/ 121 w 121"/>
                  <a:gd name="T7" fmla="*/ 14 h 51"/>
                  <a:gd name="T8" fmla="*/ 63 w 121"/>
                  <a:gd name="T9" fmla="*/ 7 h 51"/>
                  <a:gd name="T10" fmla="*/ 4 w 121"/>
                  <a:gd name="T11" fmla="*/ 0 h 51"/>
                  <a:gd name="T12" fmla="*/ 0 w 121"/>
                  <a:gd name="T13" fmla="*/ 3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0" y="37"/>
                    </a:moveTo>
                    <a:lnTo>
                      <a:pt x="58" y="44"/>
                    </a:lnTo>
                    <a:lnTo>
                      <a:pt x="117" y="51"/>
                    </a:lnTo>
                    <a:lnTo>
                      <a:pt x="121" y="14"/>
                    </a:lnTo>
                    <a:lnTo>
                      <a:pt x="63" y="7"/>
                    </a:lnTo>
                    <a:lnTo>
                      <a:pt x="4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8" name="Freeform 3236"/>
              <p:cNvSpPr>
                <a:spLocks/>
              </p:cNvSpPr>
              <p:nvPr/>
            </p:nvSpPr>
            <p:spPr bwMode="auto">
              <a:xfrm>
                <a:off x="4187" y="3688"/>
                <a:ext cx="25" cy="11"/>
              </a:xfrm>
              <a:custGeom>
                <a:avLst/>
                <a:gdLst>
                  <a:gd name="T0" fmla="*/ 0 w 121"/>
                  <a:gd name="T1" fmla="*/ 37 h 51"/>
                  <a:gd name="T2" fmla="*/ 58 w 121"/>
                  <a:gd name="T3" fmla="*/ 44 h 51"/>
                  <a:gd name="T4" fmla="*/ 117 w 121"/>
                  <a:gd name="T5" fmla="*/ 51 h 51"/>
                  <a:gd name="T6" fmla="*/ 121 w 121"/>
                  <a:gd name="T7" fmla="*/ 14 h 51"/>
                  <a:gd name="T8" fmla="*/ 63 w 121"/>
                  <a:gd name="T9" fmla="*/ 7 h 51"/>
                  <a:gd name="T10" fmla="*/ 4 w 121"/>
                  <a:gd name="T11" fmla="*/ 0 h 51"/>
                  <a:gd name="T12" fmla="*/ 0 w 121"/>
                  <a:gd name="T13" fmla="*/ 3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1">
                    <a:moveTo>
                      <a:pt x="0" y="37"/>
                    </a:moveTo>
                    <a:lnTo>
                      <a:pt x="58" y="44"/>
                    </a:lnTo>
                    <a:lnTo>
                      <a:pt x="117" y="51"/>
                    </a:lnTo>
                    <a:lnTo>
                      <a:pt x="121" y="14"/>
                    </a:lnTo>
                    <a:lnTo>
                      <a:pt x="63" y="7"/>
                    </a:lnTo>
                    <a:lnTo>
                      <a:pt x="4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9" name="Freeform 3237"/>
              <p:cNvSpPr>
                <a:spLocks/>
              </p:cNvSpPr>
              <p:nvPr/>
            </p:nvSpPr>
            <p:spPr bwMode="auto">
              <a:xfrm>
                <a:off x="4200" y="3690"/>
                <a:ext cx="12" cy="1"/>
              </a:xfrm>
              <a:custGeom>
                <a:avLst/>
                <a:gdLst>
                  <a:gd name="T0" fmla="*/ 0 w 58"/>
                  <a:gd name="T1" fmla="*/ 0 h 7"/>
                  <a:gd name="T2" fmla="*/ 58 w 58"/>
                  <a:gd name="T3" fmla="*/ 7 h 7"/>
                  <a:gd name="T4" fmla="*/ 58 w 58"/>
                  <a:gd name="T5" fmla="*/ 6 h 7"/>
                  <a:gd name="T6" fmla="*/ 0 w 5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0"/>
                    </a:moveTo>
                    <a:lnTo>
                      <a:pt x="58" y="7"/>
                    </a:lnTo>
                    <a:lnTo>
                      <a:pt x="5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0" name="Line 3238"/>
              <p:cNvSpPr>
                <a:spLocks noChangeShapeType="1"/>
              </p:cNvSpPr>
              <p:nvPr/>
            </p:nvSpPr>
            <p:spPr bwMode="auto">
              <a:xfrm flipV="1">
                <a:off x="4212" y="36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1" name="Freeform 3239"/>
              <p:cNvSpPr>
                <a:spLocks/>
              </p:cNvSpPr>
              <p:nvPr/>
            </p:nvSpPr>
            <p:spPr bwMode="auto">
              <a:xfrm>
                <a:off x="4188" y="3681"/>
                <a:ext cx="24" cy="10"/>
              </a:xfrm>
              <a:custGeom>
                <a:avLst/>
                <a:gdLst>
                  <a:gd name="T0" fmla="*/ 0 w 121"/>
                  <a:gd name="T1" fmla="*/ 38 h 50"/>
                  <a:gd name="T2" fmla="*/ 59 w 121"/>
                  <a:gd name="T3" fmla="*/ 44 h 50"/>
                  <a:gd name="T4" fmla="*/ 117 w 121"/>
                  <a:gd name="T5" fmla="*/ 50 h 50"/>
                  <a:gd name="T6" fmla="*/ 121 w 121"/>
                  <a:gd name="T7" fmla="*/ 12 h 50"/>
                  <a:gd name="T8" fmla="*/ 62 w 121"/>
                  <a:gd name="T9" fmla="*/ 6 h 50"/>
                  <a:gd name="T10" fmla="*/ 4 w 121"/>
                  <a:gd name="T11" fmla="*/ 0 h 50"/>
                  <a:gd name="T12" fmla="*/ 0 w 121"/>
                  <a:gd name="T13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0" y="38"/>
                    </a:moveTo>
                    <a:lnTo>
                      <a:pt x="59" y="44"/>
                    </a:lnTo>
                    <a:lnTo>
                      <a:pt x="117" y="50"/>
                    </a:lnTo>
                    <a:lnTo>
                      <a:pt x="121" y="12"/>
                    </a:lnTo>
                    <a:lnTo>
                      <a:pt x="62" y="6"/>
                    </a:lnTo>
                    <a:lnTo>
                      <a:pt x="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2" name="Freeform 3240"/>
              <p:cNvSpPr>
                <a:spLocks/>
              </p:cNvSpPr>
              <p:nvPr/>
            </p:nvSpPr>
            <p:spPr bwMode="auto">
              <a:xfrm>
                <a:off x="4188" y="3681"/>
                <a:ext cx="24" cy="10"/>
              </a:xfrm>
              <a:custGeom>
                <a:avLst/>
                <a:gdLst>
                  <a:gd name="T0" fmla="*/ 0 w 121"/>
                  <a:gd name="T1" fmla="*/ 38 h 50"/>
                  <a:gd name="T2" fmla="*/ 59 w 121"/>
                  <a:gd name="T3" fmla="*/ 44 h 50"/>
                  <a:gd name="T4" fmla="*/ 117 w 121"/>
                  <a:gd name="T5" fmla="*/ 50 h 50"/>
                  <a:gd name="T6" fmla="*/ 121 w 121"/>
                  <a:gd name="T7" fmla="*/ 12 h 50"/>
                  <a:gd name="T8" fmla="*/ 62 w 121"/>
                  <a:gd name="T9" fmla="*/ 6 h 50"/>
                  <a:gd name="T10" fmla="*/ 4 w 121"/>
                  <a:gd name="T11" fmla="*/ 0 h 50"/>
                  <a:gd name="T12" fmla="*/ 0 w 121"/>
                  <a:gd name="T13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50">
                    <a:moveTo>
                      <a:pt x="0" y="38"/>
                    </a:moveTo>
                    <a:lnTo>
                      <a:pt x="59" y="44"/>
                    </a:lnTo>
                    <a:lnTo>
                      <a:pt x="117" y="50"/>
                    </a:lnTo>
                    <a:lnTo>
                      <a:pt x="121" y="12"/>
                    </a:lnTo>
                    <a:lnTo>
                      <a:pt x="62" y="6"/>
                    </a:lnTo>
                    <a:lnTo>
                      <a:pt x="4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3" name="Freeform 3241"/>
              <p:cNvSpPr>
                <a:spLocks/>
              </p:cNvSpPr>
              <p:nvPr/>
            </p:nvSpPr>
            <p:spPr bwMode="auto">
              <a:xfrm>
                <a:off x="4201" y="3682"/>
                <a:ext cx="11" cy="1"/>
              </a:xfrm>
              <a:custGeom>
                <a:avLst/>
                <a:gdLst>
                  <a:gd name="T0" fmla="*/ 0 w 59"/>
                  <a:gd name="T1" fmla="*/ 0 h 6"/>
                  <a:gd name="T2" fmla="*/ 59 w 59"/>
                  <a:gd name="T3" fmla="*/ 6 h 6"/>
                  <a:gd name="T4" fmla="*/ 59 w 59"/>
                  <a:gd name="T5" fmla="*/ 2 h 6"/>
                  <a:gd name="T6" fmla="*/ 0 w 5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">
                    <a:moveTo>
                      <a:pt x="0" y="0"/>
                    </a:moveTo>
                    <a:lnTo>
                      <a:pt x="59" y="6"/>
                    </a:lnTo>
                    <a:lnTo>
                      <a:pt x="5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4" name="Line 3242"/>
              <p:cNvSpPr>
                <a:spLocks noChangeShapeType="1"/>
              </p:cNvSpPr>
              <p:nvPr/>
            </p:nvSpPr>
            <p:spPr bwMode="auto">
              <a:xfrm flipV="1">
                <a:off x="4212" y="36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5" name="Freeform 3243"/>
              <p:cNvSpPr>
                <a:spLocks/>
              </p:cNvSpPr>
              <p:nvPr/>
            </p:nvSpPr>
            <p:spPr bwMode="auto">
              <a:xfrm>
                <a:off x="4189" y="3674"/>
                <a:ext cx="24" cy="9"/>
              </a:xfrm>
              <a:custGeom>
                <a:avLst/>
                <a:gdLst>
                  <a:gd name="T0" fmla="*/ 0 w 118"/>
                  <a:gd name="T1" fmla="*/ 38 h 42"/>
                  <a:gd name="T2" fmla="*/ 58 w 118"/>
                  <a:gd name="T3" fmla="*/ 40 h 42"/>
                  <a:gd name="T4" fmla="*/ 117 w 118"/>
                  <a:gd name="T5" fmla="*/ 42 h 42"/>
                  <a:gd name="T6" fmla="*/ 118 w 118"/>
                  <a:gd name="T7" fmla="*/ 4 h 42"/>
                  <a:gd name="T8" fmla="*/ 59 w 118"/>
                  <a:gd name="T9" fmla="*/ 2 h 42"/>
                  <a:gd name="T10" fmla="*/ 1 w 118"/>
                  <a:gd name="T11" fmla="*/ 0 h 42"/>
                  <a:gd name="T12" fmla="*/ 0 w 118"/>
                  <a:gd name="T1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0" y="38"/>
                    </a:moveTo>
                    <a:lnTo>
                      <a:pt x="58" y="40"/>
                    </a:lnTo>
                    <a:lnTo>
                      <a:pt x="117" y="42"/>
                    </a:lnTo>
                    <a:lnTo>
                      <a:pt x="118" y="4"/>
                    </a:lnTo>
                    <a:lnTo>
                      <a:pt x="59" y="2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6" name="Freeform 3244"/>
              <p:cNvSpPr>
                <a:spLocks/>
              </p:cNvSpPr>
              <p:nvPr/>
            </p:nvSpPr>
            <p:spPr bwMode="auto">
              <a:xfrm>
                <a:off x="4189" y="3674"/>
                <a:ext cx="24" cy="9"/>
              </a:xfrm>
              <a:custGeom>
                <a:avLst/>
                <a:gdLst>
                  <a:gd name="T0" fmla="*/ 0 w 118"/>
                  <a:gd name="T1" fmla="*/ 38 h 42"/>
                  <a:gd name="T2" fmla="*/ 58 w 118"/>
                  <a:gd name="T3" fmla="*/ 40 h 42"/>
                  <a:gd name="T4" fmla="*/ 117 w 118"/>
                  <a:gd name="T5" fmla="*/ 42 h 42"/>
                  <a:gd name="T6" fmla="*/ 118 w 118"/>
                  <a:gd name="T7" fmla="*/ 4 h 42"/>
                  <a:gd name="T8" fmla="*/ 59 w 118"/>
                  <a:gd name="T9" fmla="*/ 2 h 42"/>
                  <a:gd name="T10" fmla="*/ 1 w 118"/>
                  <a:gd name="T11" fmla="*/ 0 h 42"/>
                  <a:gd name="T12" fmla="*/ 0 w 118"/>
                  <a:gd name="T1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42">
                    <a:moveTo>
                      <a:pt x="0" y="38"/>
                    </a:moveTo>
                    <a:lnTo>
                      <a:pt x="58" y="40"/>
                    </a:lnTo>
                    <a:lnTo>
                      <a:pt x="117" y="42"/>
                    </a:lnTo>
                    <a:lnTo>
                      <a:pt x="118" y="4"/>
                    </a:lnTo>
                    <a:lnTo>
                      <a:pt x="59" y="2"/>
                    </a:lnTo>
                    <a:lnTo>
                      <a:pt x="1" y="0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7" name="Freeform 3245"/>
              <p:cNvSpPr>
                <a:spLocks/>
              </p:cNvSpPr>
              <p:nvPr/>
            </p:nvSpPr>
            <p:spPr bwMode="auto">
              <a:xfrm>
                <a:off x="4201" y="3674"/>
                <a:ext cx="12" cy="1"/>
              </a:xfrm>
              <a:custGeom>
                <a:avLst/>
                <a:gdLst>
                  <a:gd name="T0" fmla="*/ 0 w 59"/>
                  <a:gd name="T1" fmla="*/ 2 h 4"/>
                  <a:gd name="T2" fmla="*/ 59 w 59"/>
                  <a:gd name="T3" fmla="*/ 4 h 4"/>
                  <a:gd name="T4" fmla="*/ 59 w 59"/>
                  <a:gd name="T5" fmla="*/ 0 h 4"/>
                  <a:gd name="T6" fmla="*/ 0 w 59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">
                    <a:moveTo>
                      <a:pt x="0" y="2"/>
                    </a:moveTo>
                    <a:lnTo>
                      <a:pt x="59" y="4"/>
                    </a:lnTo>
                    <a:lnTo>
                      <a:pt x="5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8" name="Line 3246"/>
              <p:cNvSpPr>
                <a:spLocks noChangeShapeType="1"/>
              </p:cNvSpPr>
              <p:nvPr/>
            </p:nvSpPr>
            <p:spPr bwMode="auto">
              <a:xfrm flipV="1">
                <a:off x="4213" y="3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9" name="Line 3247"/>
              <p:cNvSpPr>
                <a:spLocks noChangeShapeType="1"/>
              </p:cNvSpPr>
              <p:nvPr/>
            </p:nvSpPr>
            <p:spPr bwMode="auto">
              <a:xfrm>
                <a:off x="4047" y="3495"/>
                <a:ext cx="1" cy="360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0" name="Freeform 3248"/>
              <p:cNvSpPr>
                <a:spLocks/>
              </p:cNvSpPr>
              <p:nvPr/>
            </p:nvSpPr>
            <p:spPr bwMode="auto">
              <a:xfrm>
                <a:off x="5562" y="3508"/>
                <a:ext cx="12" cy="24"/>
              </a:xfrm>
              <a:custGeom>
                <a:avLst/>
                <a:gdLst>
                  <a:gd name="T0" fmla="*/ 0 w 60"/>
                  <a:gd name="T1" fmla="*/ 60 h 118"/>
                  <a:gd name="T2" fmla="*/ 0 w 60"/>
                  <a:gd name="T3" fmla="*/ 0 h 118"/>
                  <a:gd name="T4" fmla="*/ 13 w 60"/>
                  <a:gd name="T5" fmla="*/ 2 h 118"/>
                  <a:gd name="T6" fmla="*/ 25 w 60"/>
                  <a:gd name="T7" fmla="*/ 7 h 118"/>
                  <a:gd name="T8" fmla="*/ 37 w 60"/>
                  <a:gd name="T9" fmla="*/ 14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60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7 h 118"/>
                  <a:gd name="T24" fmla="*/ 37 w 60"/>
                  <a:gd name="T25" fmla="*/ 106 h 118"/>
                  <a:gd name="T26" fmla="*/ 25 w 60"/>
                  <a:gd name="T27" fmla="*/ 113 h 118"/>
                  <a:gd name="T28" fmla="*/ 13 w 60"/>
                  <a:gd name="T29" fmla="*/ 117 h 118"/>
                  <a:gd name="T30" fmla="*/ 0 w 60"/>
                  <a:gd name="T31" fmla="*/ 118 h 118"/>
                  <a:gd name="T32" fmla="*/ 0 w 60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60"/>
                    </a:moveTo>
                    <a:lnTo>
                      <a:pt x="0" y="0"/>
                    </a:lnTo>
                    <a:lnTo>
                      <a:pt x="13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7"/>
                    </a:lnTo>
                    <a:lnTo>
                      <a:pt x="0" y="118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1" name="Freeform 3249"/>
              <p:cNvSpPr>
                <a:spLocks/>
              </p:cNvSpPr>
              <p:nvPr/>
            </p:nvSpPr>
            <p:spPr bwMode="auto">
              <a:xfrm>
                <a:off x="5562" y="3508"/>
                <a:ext cx="12" cy="24"/>
              </a:xfrm>
              <a:custGeom>
                <a:avLst/>
                <a:gdLst>
                  <a:gd name="T0" fmla="*/ 0 w 60"/>
                  <a:gd name="T1" fmla="*/ 0 h 118"/>
                  <a:gd name="T2" fmla="*/ 13 w 60"/>
                  <a:gd name="T3" fmla="*/ 2 h 118"/>
                  <a:gd name="T4" fmla="*/ 25 w 60"/>
                  <a:gd name="T5" fmla="*/ 7 h 118"/>
                  <a:gd name="T6" fmla="*/ 37 w 60"/>
                  <a:gd name="T7" fmla="*/ 14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60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7 h 118"/>
                  <a:gd name="T22" fmla="*/ 37 w 60"/>
                  <a:gd name="T23" fmla="*/ 106 h 118"/>
                  <a:gd name="T24" fmla="*/ 25 w 60"/>
                  <a:gd name="T25" fmla="*/ 113 h 118"/>
                  <a:gd name="T26" fmla="*/ 13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3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2" name="Freeform 3250"/>
              <p:cNvSpPr>
                <a:spLocks/>
              </p:cNvSpPr>
              <p:nvPr/>
            </p:nvSpPr>
            <p:spPr bwMode="auto">
              <a:xfrm>
                <a:off x="4329" y="3508"/>
                <a:ext cx="1233" cy="24"/>
              </a:xfrm>
              <a:custGeom>
                <a:avLst/>
                <a:gdLst>
                  <a:gd name="T0" fmla="*/ 6165 w 6165"/>
                  <a:gd name="T1" fmla="*/ 118 h 118"/>
                  <a:gd name="T2" fmla="*/ 6165 w 6165"/>
                  <a:gd name="T3" fmla="*/ 60 h 118"/>
                  <a:gd name="T4" fmla="*/ 6165 w 6165"/>
                  <a:gd name="T5" fmla="*/ 0 h 118"/>
                  <a:gd name="T6" fmla="*/ 0 w 6165"/>
                  <a:gd name="T7" fmla="*/ 0 h 118"/>
                  <a:gd name="T8" fmla="*/ 0 w 6165"/>
                  <a:gd name="T9" fmla="*/ 60 h 118"/>
                  <a:gd name="T10" fmla="*/ 0 w 6165"/>
                  <a:gd name="T11" fmla="*/ 118 h 118"/>
                  <a:gd name="T12" fmla="*/ 6165 w 6165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65" h="118">
                    <a:moveTo>
                      <a:pt x="6165" y="118"/>
                    </a:moveTo>
                    <a:lnTo>
                      <a:pt x="6165" y="60"/>
                    </a:lnTo>
                    <a:lnTo>
                      <a:pt x="6165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6165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3" name="Freeform 3251"/>
              <p:cNvSpPr>
                <a:spLocks/>
              </p:cNvSpPr>
              <p:nvPr/>
            </p:nvSpPr>
            <p:spPr bwMode="auto">
              <a:xfrm>
                <a:off x="4329" y="3508"/>
                <a:ext cx="1233" cy="24"/>
              </a:xfrm>
              <a:custGeom>
                <a:avLst/>
                <a:gdLst>
                  <a:gd name="T0" fmla="*/ 6165 w 6165"/>
                  <a:gd name="T1" fmla="*/ 118 h 118"/>
                  <a:gd name="T2" fmla="*/ 6165 w 6165"/>
                  <a:gd name="T3" fmla="*/ 60 h 118"/>
                  <a:gd name="T4" fmla="*/ 6165 w 6165"/>
                  <a:gd name="T5" fmla="*/ 0 h 118"/>
                  <a:gd name="T6" fmla="*/ 0 w 6165"/>
                  <a:gd name="T7" fmla="*/ 0 h 118"/>
                  <a:gd name="T8" fmla="*/ 0 w 6165"/>
                  <a:gd name="T9" fmla="*/ 60 h 118"/>
                  <a:gd name="T10" fmla="*/ 0 w 6165"/>
                  <a:gd name="T11" fmla="*/ 118 h 118"/>
                  <a:gd name="T12" fmla="*/ 6165 w 6165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65" h="118">
                    <a:moveTo>
                      <a:pt x="6165" y="118"/>
                    </a:moveTo>
                    <a:lnTo>
                      <a:pt x="6165" y="60"/>
                    </a:lnTo>
                    <a:lnTo>
                      <a:pt x="6165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6165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4" name="Freeform 3252"/>
              <p:cNvSpPr>
                <a:spLocks/>
              </p:cNvSpPr>
              <p:nvPr/>
            </p:nvSpPr>
            <p:spPr bwMode="auto">
              <a:xfrm>
                <a:off x="4317" y="3508"/>
                <a:ext cx="12" cy="24"/>
              </a:xfrm>
              <a:custGeom>
                <a:avLst/>
                <a:gdLst>
                  <a:gd name="T0" fmla="*/ 59 w 59"/>
                  <a:gd name="T1" fmla="*/ 60 h 118"/>
                  <a:gd name="T2" fmla="*/ 59 w 59"/>
                  <a:gd name="T3" fmla="*/ 118 h 118"/>
                  <a:gd name="T4" fmla="*/ 46 w 59"/>
                  <a:gd name="T5" fmla="*/ 117 h 118"/>
                  <a:gd name="T6" fmla="*/ 33 w 59"/>
                  <a:gd name="T7" fmla="*/ 113 h 118"/>
                  <a:gd name="T8" fmla="*/ 22 w 59"/>
                  <a:gd name="T9" fmla="*/ 106 h 118"/>
                  <a:gd name="T10" fmla="*/ 13 w 59"/>
                  <a:gd name="T11" fmla="*/ 97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60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4 h 118"/>
                  <a:gd name="T26" fmla="*/ 33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60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3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5" name="Freeform 3253"/>
              <p:cNvSpPr>
                <a:spLocks/>
              </p:cNvSpPr>
              <p:nvPr/>
            </p:nvSpPr>
            <p:spPr bwMode="auto">
              <a:xfrm>
                <a:off x="4317" y="3508"/>
                <a:ext cx="12" cy="24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3 w 59"/>
                  <a:gd name="T5" fmla="*/ 113 h 118"/>
                  <a:gd name="T6" fmla="*/ 22 w 59"/>
                  <a:gd name="T7" fmla="*/ 106 h 118"/>
                  <a:gd name="T8" fmla="*/ 13 w 59"/>
                  <a:gd name="T9" fmla="*/ 97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60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4 h 118"/>
                  <a:gd name="T24" fmla="*/ 33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3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6" name="Freeform 3254"/>
              <p:cNvSpPr>
                <a:spLocks/>
              </p:cNvSpPr>
              <p:nvPr/>
            </p:nvSpPr>
            <p:spPr bwMode="auto">
              <a:xfrm>
                <a:off x="4317" y="4691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8 h 119"/>
                  <a:gd name="T6" fmla="*/ 33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1 w 59"/>
                  <a:gd name="T15" fmla="*/ 73 h 119"/>
                  <a:gd name="T16" fmla="*/ 0 w 59"/>
                  <a:gd name="T17" fmla="*/ 60 h 119"/>
                  <a:gd name="T18" fmla="*/ 1 w 59"/>
                  <a:gd name="T19" fmla="*/ 47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3 w 59"/>
                  <a:gd name="T27" fmla="*/ 7 h 119"/>
                  <a:gd name="T28" fmla="*/ 46 w 59"/>
                  <a:gd name="T29" fmla="*/ 3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8"/>
                    </a:lnTo>
                    <a:lnTo>
                      <a:pt x="33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7" name="Freeform 3255"/>
              <p:cNvSpPr>
                <a:spLocks/>
              </p:cNvSpPr>
              <p:nvPr/>
            </p:nvSpPr>
            <p:spPr bwMode="auto">
              <a:xfrm>
                <a:off x="4317" y="4691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8 h 119"/>
                  <a:gd name="T4" fmla="*/ 33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1 w 59"/>
                  <a:gd name="T13" fmla="*/ 73 h 119"/>
                  <a:gd name="T14" fmla="*/ 0 w 59"/>
                  <a:gd name="T15" fmla="*/ 60 h 119"/>
                  <a:gd name="T16" fmla="*/ 1 w 59"/>
                  <a:gd name="T17" fmla="*/ 47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3 w 59"/>
                  <a:gd name="T25" fmla="*/ 7 h 119"/>
                  <a:gd name="T26" fmla="*/ 46 w 59"/>
                  <a:gd name="T27" fmla="*/ 3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8"/>
                    </a:lnTo>
                    <a:lnTo>
                      <a:pt x="33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8" name="Freeform 3256"/>
              <p:cNvSpPr>
                <a:spLocks/>
              </p:cNvSpPr>
              <p:nvPr/>
            </p:nvSpPr>
            <p:spPr bwMode="auto">
              <a:xfrm>
                <a:off x="4329" y="4691"/>
                <a:ext cx="1233" cy="24"/>
              </a:xfrm>
              <a:custGeom>
                <a:avLst/>
                <a:gdLst>
                  <a:gd name="T0" fmla="*/ 0 w 6165"/>
                  <a:gd name="T1" fmla="*/ 0 h 119"/>
                  <a:gd name="T2" fmla="*/ 0 w 6165"/>
                  <a:gd name="T3" fmla="*/ 60 h 119"/>
                  <a:gd name="T4" fmla="*/ 0 w 6165"/>
                  <a:gd name="T5" fmla="*/ 119 h 119"/>
                  <a:gd name="T6" fmla="*/ 6165 w 6165"/>
                  <a:gd name="T7" fmla="*/ 119 h 119"/>
                  <a:gd name="T8" fmla="*/ 6165 w 6165"/>
                  <a:gd name="T9" fmla="*/ 60 h 119"/>
                  <a:gd name="T10" fmla="*/ 6165 w 6165"/>
                  <a:gd name="T11" fmla="*/ 0 h 119"/>
                  <a:gd name="T12" fmla="*/ 0 w 6165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65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6165" y="119"/>
                    </a:lnTo>
                    <a:lnTo>
                      <a:pt x="6165" y="60"/>
                    </a:lnTo>
                    <a:lnTo>
                      <a:pt x="616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9" name="Freeform 3257"/>
              <p:cNvSpPr>
                <a:spLocks/>
              </p:cNvSpPr>
              <p:nvPr/>
            </p:nvSpPr>
            <p:spPr bwMode="auto">
              <a:xfrm>
                <a:off x="4329" y="4691"/>
                <a:ext cx="1233" cy="24"/>
              </a:xfrm>
              <a:custGeom>
                <a:avLst/>
                <a:gdLst>
                  <a:gd name="T0" fmla="*/ 0 w 6165"/>
                  <a:gd name="T1" fmla="*/ 0 h 119"/>
                  <a:gd name="T2" fmla="*/ 0 w 6165"/>
                  <a:gd name="T3" fmla="*/ 60 h 119"/>
                  <a:gd name="T4" fmla="*/ 0 w 6165"/>
                  <a:gd name="T5" fmla="*/ 119 h 119"/>
                  <a:gd name="T6" fmla="*/ 6165 w 6165"/>
                  <a:gd name="T7" fmla="*/ 119 h 119"/>
                  <a:gd name="T8" fmla="*/ 6165 w 6165"/>
                  <a:gd name="T9" fmla="*/ 60 h 119"/>
                  <a:gd name="T10" fmla="*/ 6165 w 6165"/>
                  <a:gd name="T11" fmla="*/ 0 h 119"/>
                  <a:gd name="T12" fmla="*/ 0 w 6165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65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6165" y="119"/>
                    </a:lnTo>
                    <a:lnTo>
                      <a:pt x="6165" y="60"/>
                    </a:lnTo>
                    <a:lnTo>
                      <a:pt x="616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0" name="Freeform 3258"/>
              <p:cNvSpPr>
                <a:spLocks/>
              </p:cNvSpPr>
              <p:nvPr/>
            </p:nvSpPr>
            <p:spPr bwMode="auto">
              <a:xfrm>
                <a:off x="5562" y="4691"/>
                <a:ext cx="12" cy="24"/>
              </a:xfrm>
              <a:custGeom>
                <a:avLst/>
                <a:gdLst>
                  <a:gd name="T0" fmla="*/ 0 w 60"/>
                  <a:gd name="T1" fmla="*/ 60 h 119"/>
                  <a:gd name="T2" fmla="*/ 0 w 60"/>
                  <a:gd name="T3" fmla="*/ 0 h 119"/>
                  <a:gd name="T4" fmla="*/ 13 w 60"/>
                  <a:gd name="T5" fmla="*/ 3 h 119"/>
                  <a:gd name="T6" fmla="*/ 25 w 60"/>
                  <a:gd name="T7" fmla="*/ 7 h 119"/>
                  <a:gd name="T8" fmla="*/ 37 w 60"/>
                  <a:gd name="T9" fmla="*/ 14 h 119"/>
                  <a:gd name="T10" fmla="*/ 46 w 60"/>
                  <a:gd name="T11" fmla="*/ 23 h 119"/>
                  <a:gd name="T12" fmla="*/ 53 w 60"/>
                  <a:gd name="T13" fmla="*/ 35 h 119"/>
                  <a:gd name="T14" fmla="*/ 57 w 60"/>
                  <a:gd name="T15" fmla="*/ 47 h 119"/>
                  <a:gd name="T16" fmla="*/ 60 w 60"/>
                  <a:gd name="T17" fmla="*/ 60 h 119"/>
                  <a:gd name="T18" fmla="*/ 57 w 60"/>
                  <a:gd name="T19" fmla="*/ 73 h 119"/>
                  <a:gd name="T20" fmla="*/ 53 w 60"/>
                  <a:gd name="T21" fmla="*/ 85 h 119"/>
                  <a:gd name="T22" fmla="*/ 46 w 60"/>
                  <a:gd name="T23" fmla="*/ 97 h 119"/>
                  <a:gd name="T24" fmla="*/ 37 w 60"/>
                  <a:gd name="T25" fmla="*/ 106 h 119"/>
                  <a:gd name="T26" fmla="*/ 25 w 60"/>
                  <a:gd name="T27" fmla="*/ 113 h 119"/>
                  <a:gd name="T28" fmla="*/ 13 w 60"/>
                  <a:gd name="T29" fmla="*/ 118 h 119"/>
                  <a:gd name="T30" fmla="*/ 0 w 60"/>
                  <a:gd name="T31" fmla="*/ 119 h 119"/>
                  <a:gd name="T32" fmla="*/ 0 w 60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9">
                    <a:moveTo>
                      <a:pt x="0" y="60"/>
                    </a:moveTo>
                    <a:lnTo>
                      <a:pt x="0" y="0"/>
                    </a:lnTo>
                    <a:lnTo>
                      <a:pt x="13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8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1" name="Freeform 3259"/>
              <p:cNvSpPr>
                <a:spLocks/>
              </p:cNvSpPr>
              <p:nvPr/>
            </p:nvSpPr>
            <p:spPr bwMode="auto">
              <a:xfrm>
                <a:off x="5562" y="4691"/>
                <a:ext cx="12" cy="24"/>
              </a:xfrm>
              <a:custGeom>
                <a:avLst/>
                <a:gdLst>
                  <a:gd name="T0" fmla="*/ 0 w 60"/>
                  <a:gd name="T1" fmla="*/ 0 h 119"/>
                  <a:gd name="T2" fmla="*/ 13 w 60"/>
                  <a:gd name="T3" fmla="*/ 3 h 119"/>
                  <a:gd name="T4" fmla="*/ 25 w 60"/>
                  <a:gd name="T5" fmla="*/ 7 h 119"/>
                  <a:gd name="T6" fmla="*/ 37 w 60"/>
                  <a:gd name="T7" fmla="*/ 14 h 119"/>
                  <a:gd name="T8" fmla="*/ 46 w 60"/>
                  <a:gd name="T9" fmla="*/ 23 h 119"/>
                  <a:gd name="T10" fmla="*/ 53 w 60"/>
                  <a:gd name="T11" fmla="*/ 35 h 119"/>
                  <a:gd name="T12" fmla="*/ 57 w 60"/>
                  <a:gd name="T13" fmla="*/ 47 h 119"/>
                  <a:gd name="T14" fmla="*/ 60 w 60"/>
                  <a:gd name="T15" fmla="*/ 60 h 119"/>
                  <a:gd name="T16" fmla="*/ 57 w 60"/>
                  <a:gd name="T17" fmla="*/ 73 h 119"/>
                  <a:gd name="T18" fmla="*/ 53 w 60"/>
                  <a:gd name="T19" fmla="*/ 85 h 119"/>
                  <a:gd name="T20" fmla="*/ 46 w 60"/>
                  <a:gd name="T21" fmla="*/ 97 h 119"/>
                  <a:gd name="T22" fmla="*/ 37 w 60"/>
                  <a:gd name="T23" fmla="*/ 106 h 119"/>
                  <a:gd name="T24" fmla="*/ 25 w 60"/>
                  <a:gd name="T25" fmla="*/ 113 h 119"/>
                  <a:gd name="T26" fmla="*/ 13 w 60"/>
                  <a:gd name="T27" fmla="*/ 118 h 119"/>
                  <a:gd name="T28" fmla="*/ 0 w 60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9">
                    <a:moveTo>
                      <a:pt x="0" y="0"/>
                    </a:moveTo>
                    <a:lnTo>
                      <a:pt x="13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8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2" name="Freeform 3260"/>
              <p:cNvSpPr>
                <a:spLocks/>
              </p:cNvSpPr>
              <p:nvPr/>
            </p:nvSpPr>
            <p:spPr bwMode="auto">
              <a:xfrm>
                <a:off x="5371" y="4703"/>
                <a:ext cx="23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3" name="Freeform 3261"/>
              <p:cNvSpPr>
                <a:spLocks/>
              </p:cNvSpPr>
              <p:nvPr/>
            </p:nvSpPr>
            <p:spPr bwMode="auto">
              <a:xfrm>
                <a:off x="5371" y="4703"/>
                <a:ext cx="23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4" name="Freeform 3262"/>
              <p:cNvSpPr>
                <a:spLocks/>
              </p:cNvSpPr>
              <p:nvPr/>
            </p:nvSpPr>
            <p:spPr bwMode="auto">
              <a:xfrm>
                <a:off x="5371" y="3520"/>
                <a:ext cx="23" cy="1183"/>
              </a:xfrm>
              <a:custGeom>
                <a:avLst/>
                <a:gdLst>
                  <a:gd name="T0" fmla="*/ 0 w 119"/>
                  <a:gd name="T1" fmla="*/ 5912 h 5912"/>
                  <a:gd name="T2" fmla="*/ 59 w 119"/>
                  <a:gd name="T3" fmla="*/ 5912 h 5912"/>
                  <a:gd name="T4" fmla="*/ 119 w 119"/>
                  <a:gd name="T5" fmla="*/ 5912 h 5912"/>
                  <a:gd name="T6" fmla="*/ 119 w 119"/>
                  <a:gd name="T7" fmla="*/ 0 h 5912"/>
                  <a:gd name="T8" fmla="*/ 59 w 119"/>
                  <a:gd name="T9" fmla="*/ 0 h 5912"/>
                  <a:gd name="T10" fmla="*/ 0 w 119"/>
                  <a:gd name="T11" fmla="*/ 0 h 5912"/>
                  <a:gd name="T12" fmla="*/ 0 w 119"/>
                  <a:gd name="T13" fmla="*/ 5912 h 5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5912">
                    <a:moveTo>
                      <a:pt x="0" y="5912"/>
                    </a:moveTo>
                    <a:lnTo>
                      <a:pt x="59" y="5912"/>
                    </a:lnTo>
                    <a:lnTo>
                      <a:pt x="119" y="5912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59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5" name="Freeform 3263"/>
              <p:cNvSpPr>
                <a:spLocks/>
              </p:cNvSpPr>
              <p:nvPr/>
            </p:nvSpPr>
            <p:spPr bwMode="auto">
              <a:xfrm>
                <a:off x="5371" y="3520"/>
                <a:ext cx="23" cy="1183"/>
              </a:xfrm>
              <a:custGeom>
                <a:avLst/>
                <a:gdLst>
                  <a:gd name="T0" fmla="*/ 0 w 119"/>
                  <a:gd name="T1" fmla="*/ 5912 h 5912"/>
                  <a:gd name="T2" fmla="*/ 59 w 119"/>
                  <a:gd name="T3" fmla="*/ 5912 h 5912"/>
                  <a:gd name="T4" fmla="*/ 119 w 119"/>
                  <a:gd name="T5" fmla="*/ 5912 h 5912"/>
                  <a:gd name="T6" fmla="*/ 119 w 119"/>
                  <a:gd name="T7" fmla="*/ 0 h 5912"/>
                  <a:gd name="T8" fmla="*/ 59 w 119"/>
                  <a:gd name="T9" fmla="*/ 0 h 5912"/>
                  <a:gd name="T10" fmla="*/ 0 w 119"/>
                  <a:gd name="T11" fmla="*/ 0 h 5912"/>
                  <a:gd name="T12" fmla="*/ 0 w 119"/>
                  <a:gd name="T13" fmla="*/ 5912 h 5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5912">
                    <a:moveTo>
                      <a:pt x="0" y="5912"/>
                    </a:moveTo>
                    <a:lnTo>
                      <a:pt x="59" y="5912"/>
                    </a:lnTo>
                    <a:lnTo>
                      <a:pt x="119" y="5912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59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6" name="Freeform 3264"/>
              <p:cNvSpPr>
                <a:spLocks/>
              </p:cNvSpPr>
              <p:nvPr/>
            </p:nvSpPr>
            <p:spPr bwMode="auto">
              <a:xfrm>
                <a:off x="5371" y="3508"/>
                <a:ext cx="23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4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2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4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7" name="Freeform 3265"/>
              <p:cNvSpPr>
                <a:spLocks/>
              </p:cNvSpPr>
              <p:nvPr/>
            </p:nvSpPr>
            <p:spPr bwMode="auto">
              <a:xfrm>
                <a:off x="5371" y="3508"/>
                <a:ext cx="23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4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2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4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8" name="Freeform 3266"/>
              <p:cNvSpPr>
                <a:spLocks/>
              </p:cNvSpPr>
              <p:nvPr/>
            </p:nvSpPr>
            <p:spPr bwMode="auto">
              <a:xfrm>
                <a:off x="4497" y="3508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4 h 60"/>
                  <a:gd name="T8" fmla="*/ 13 w 119"/>
                  <a:gd name="T9" fmla="*/ 23 h 60"/>
                  <a:gd name="T10" fmla="*/ 22 w 119"/>
                  <a:gd name="T11" fmla="*/ 14 h 60"/>
                  <a:gd name="T12" fmla="*/ 33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1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4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9" name="Freeform 3267"/>
              <p:cNvSpPr>
                <a:spLocks/>
              </p:cNvSpPr>
              <p:nvPr/>
            </p:nvSpPr>
            <p:spPr bwMode="auto">
              <a:xfrm>
                <a:off x="4497" y="3508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4 h 60"/>
                  <a:gd name="T6" fmla="*/ 13 w 119"/>
                  <a:gd name="T7" fmla="*/ 23 h 60"/>
                  <a:gd name="T8" fmla="*/ 22 w 119"/>
                  <a:gd name="T9" fmla="*/ 14 h 60"/>
                  <a:gd name="T10" fmla="*/ 33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1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4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0" name="Freeform 3268"/>
              <p:cNvSpPr>
                <a:spLocks/>
              </p:cNvSpPr>
              <p:nvPr/>
            </p:nvSpPr>
            <p:spPr bwMode="auto">
              <a:xfrm>
                <a:off x="4497" y="3520"/>
                <a:ext cx="24" cy="1183"/>
              </a:xfrm>
              <a:custGeom>
                <a:avLst/>
                <a:gdLst>
                  <a:gd name="T0" fmla="*/ 119 w 119"/>
                  <a:gd name="T1" fmla="*/ 0 h 5912"/>
                  <a:gd name="T2" fmla="*/ 59 w 119"/>
                  <a:gd name="T3" fmla="*/ 0 h 5912"/>
                  <a:gd name="T4" fmla="*/ 0 w 119"/>
                  <a:gd name="T5" fmla="*/ 0 h 5912"/>
                  <a:gd name="T6" fmla="*/ 0 w 119"/>
                  <a:gd name="T7" fmla="*/ 5912 h 5912"/>
                  <a:gd name="T8" fmla="*/ 59 w 119"/>
                  <a:gd name="T9" fmla="*/ 5912 h 5912"/>
                  <a:gd name="T10" fmla="*/ 119 w 119"/>
                  <a:gd name="T11" fmla="*/ 5912 h 5912"/>
                  <a:gd name="T12" fmla="*/ 119 w 119"/>
                  <a:gd name="T13" fmla="*/ 0 h 5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5912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5912"/>
                    </a:lnTo>
                    <a:lnTo>
                      <a:pt x="59" y="5912"/>
                    </a:lnTo>
                    <a:lnTo>
                      <a:pt x="119" y="5912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1" name="Freeform 3269"/>
              <p:cNvSpPr>
                <a:spLocks/>
              </p:cNvSpPr>
              <p:nvPr/>
            </p:nvSpPr>
            <p:spPr bwMode="auto">
              <a:xfrm>
                <a:off x="4497" y="3520"/>
                <a:ext cx="24" cy="1183"/>
              </a:xfrm>
              <a:custGeom>
                <a:avLst/>
                <a:gdLst>
                  <a:gd name="T0" fmla="*/ 119 w 119"/>
                  <a:gd name="T1" fmla="*/ 0 h 5912"/>
                  <a:gd name="T2" fmla="*/ 59 w 119"/>
                  <a:gd name="T3" fmla="*/ 0 h 5912"/>
                  <a:gd name="T4" fmla="*/ 0 w 119"/>
                  <a:gd name="T5" fmla="*/ 0 h 5912"/>
                  <a:gd name="T6" fmla="*/ 0 w 119"/>
                  <a:gd name="T7" fmla="*/ 5912 h 5912"/>
                  <a:gd name="T8" fmla="*/ 59 w 119"/>
                  <a:gd name="T9" fmla="*/ 5912 h 5912"/>
                  <a:gd name="T10" fmla="*/ 119 w 119"/>
                  <a:gd name="T11" fmla="*/ 5912 h 5912"/>
                  <a:gd name="T12" fmla="*/ 119 w 119"/>
                  <a:gd name="T13" fmla="*/ 0 h 5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5912">
                    <a:moveTo>
                      <a:pt x="119" y="0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5912"/>
                    </a:lnTo>
                    <a:lnTo>
                      <a:pt x="59" y="5912"/>
                    </a:lnTo>
                    <a:lnTo>
                      <a:pt x="119" y="5912"/>
                    </a:lnTo>
                    <a:lnTo>
                      <a:pt x="1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2" name="Freeform 3270"/>
              <p:cNvSpPr>
                <a:spLocks/>
              </p:cNvSpPr>
              <p:nvPr/>
            </p:nvSpPr>
            <p:spPr bwMode="auto">
              <a:xfrm>
                <a:off x="4497" y="4703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1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3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3" name="Freeform 3271"/>
              <p:cNvSpPr>
                <a:spLocks/>
              </p:cNvSpPr>
              <p:nvPr/>
            </p:nvSpPr>
            <p:spPr bwMode="auto">
              <a:xfrm>
                <a:off x="4497" y="4703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1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3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4" name="Line 3272"/>
              <p:cNvSpPr>
                <a:spLocks noChangeShapeType="1"/>
              </p:cNvSpPr>
              <p:nvPr/>
            </p:nvSpPr>
            <p:spPr bwMode="auto">
              <a:xfrm flipH="1">
                <a:off x="3578" y="3675"/>
                <a:ext cx="27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5" name="Line 3273"/>
              <p:cNvSpPr>
                <a:spLocks noChangeShapeType="1"/>
              </p:cNvSpPr>
              <p:nvPr/>
            </p:nvSpPr>
            <p:spPr bwMode="auto">
              <a:xfrm flipH="1">
                <a:off x="3578" y="4549"/>
                <a:ext cx="27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6" name="Line 3274"/>
              <p:cNvSpPr>
                <a:spLocks noChangeShapeType="1"/>
              </p:cNvSpPr>
              <p:nvPr/>
            </p:nvSpPr>
            <p:spPr bwMode="auto">
              <a:xfrm>
                <a:off x="3610" y="3739"/>
                <a:ext cx="1" cy="745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7" name="Freeform 3275"/>
              <p:cNvSpPr>
                <a:spLocks/>
              </p:cNvSpPr>
              <p:nvPr/>
            </p:nvSpPr>
            <p:spPr bwMode="auto">
              <a:xfrm>
                <a:off x="3599" y="3675"/>
                <a:ext cx="22" cy="64"/>
              </a:xfrm>
              <a:custGeom>
                <a:avLst/>
                <a:gdLst>
                  <a:gd name="T0" fmla="*/ 0 w 107"/>
                  <a:gd name="T1" fmla="*/ 322 h 322"/>
                  <a:gd name="T2" fmla="*/ 107 w 107"/>
                  <a:gd name="T3" fmla="*/ 322 h 322"/>
                  <a:gd name="T4" fmla="*/ 53 w 107"/>
                  <a:gd name="T5" fmla="*/ 0 h 322"/>
                  <a:gd name="T6" fmla="*/ 0 w 107"/>
                  <a:gd name="T7" fmla="*/ 32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2">
                    <a:moveTo>
                      <a:pt x="0" y="322"/>
                    </a:moveTo>
                    <a:lnTo>
                      <a:pt x="107" y="322"/>
                    </a:lnTo>
                    <a:lnTo>
                      <a:pt x="53" y="0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8" name="Freeform 3276"/>
              <p:cNvSpPr>
                <a:spLocks/>
              </p:cNvSpPr>
              <p:nvPr/>
            </p:nvSpPr>
            <p:spPr bwMode="auto">
              <a:xfrm>
                <a:off x="3599" y="3675"/>
                <a:ext cx="22" cy="64"/>
              </a:xfrm>
              <a:custGeom>
                <a:avLst/>
                <a:gdLst>
                  <a:gd name="T0" fmla="*/ 0 w 107"/>
                  <a:gd name="T1" fmla="*/ 322 h 322"/>
                  <a:gd name="T2" fmla="*/ 107 w 107"/>
                  <a:gd name="T3" fmla="*/ 322 h 322"/>
                  <a:gd name="T4" fmla="*/ 53 w 107"/>
                  <a:gd name="T5" fmla="*/ 0 h 322"/>
                  <a:gd name="T6" fmla="*/ 0 w 107"/>
                  <a:gd name="T7" fmla="*/ 32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2">
                    <a:moveTo>
                      <a:pt x="0" y="322"/>
                    </a:moveTo>
                    <a:lnTo>
                      <a:pt x="107" y="322"/>
                    </a:lnTo>
                    <a:lnTo>
                      <a:pt x="53" y="0"/>
                    </a:lnTo>
                    <a:lnTo>
                      <a:pt x="0" y="322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9" name="Freeform 3277"/>
              <p:cNvSpPr>
                <a:spLocks/>
              </p:cNvSpPr>
              <p:nvPr/>
            </p:nvSpPr>
            <p:spPr bwMode="auto">
              <a:xfrm>
                <a:off x="3599" y="4484"/>
                <a:ext cx="22" cy="65"/>
              </a:xfrm>
              <a:custGeom>
                <a:avLst/>
                <a:gdLst>
                  <a:gd name="T0" fmla="*/ 0 w 107"/>
                  <a:gd name="T1" fmla="*/ 0 h 322"/>
                  <a:gd name="T2" fmla="*/ 107 w 107"/>
                  <a:gd name="T3" fmla="*/ 0 h 322"/>
                  <a:gd name="T4" fmla="*/ 53 w 107"/>
                  <a:gd name="T5" fmla="*/ 322 h 322"/>
                  <a:gd name="T6" fmla="*/ 0 w 107"/>
                  <a:gd name="T7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2">
                    <a:moveTo>
                      <a:pt x="0" y="0"/>
                    </a:moveTo>
                    <a:lnTo>
                      <a:pt x="107" y="0"/>
                    </a:lnTo>
                    <a:lnTo>
                      <a:pt x="53" y="3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0" name="Freeform 3278"/>
              <p:cNvSpPr>
                <a:spLocks/>
              </p:cNvSpPr>
              <p:nvPr/>
            </p:nvSpPr>
            <p:spPr bwMode="auto">
              <a:xfrm>
                <a:off x="3599" y="4484"/>
                <a:ext cx="22" cy="65"/>
              </a:xfrm>
              <a:custGeom>
                <a:avLst/>
                <a:gdLst>
                  <a:gd name="T0" fmla="*/ 0 w 107"/>
                  <a:gd name="T1" fmla="*/ 0 h 322"/>
                  <a:gd name="T2" fmla="*/ 107 w 107"/>
                  <a:gd name="T3" fmla="*/ 0 h 322"/>
                  <a:gd name="T4" fmla="*/ 53 w 107"/>
                  <a:gd name="T5" fmla="*/ 322 h 322"/>
                  <a:gd name="T6" fmla="*/ 0 w 107"/>
                  <a:gd name="T7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2">
                    <a:moveTo>
                      <a:pt x="0" y="0"/>
                    </a:moveTo>
                    <a:lnTo>
                      <a:pt x="107" y="0"/>
                    </a:lnTo>
                    <a:lnTo>
                      <a:pt x="53" y="32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1" name="Freeform 3279"/>
              <p:cNvSpPr>
                <a:spLocks/>
              </p:cNvSpPr>
              <p:nvPr/>
            </p:nvSpPr>
            <p:spPr bwMode="auto">
              <a:xfrm>
                <a:off x="3558" y="4133"/>
                <a:ext cx="26" cy="36"/>
              </a:xfrm>
              <a:custGeom>
                <a:avLst/>
                <a:gdLst>
                  <a:gd name="T0" fmla="*/ 0 w 134"/>
                  <a:gd name="T1" fmla="*/ 132 h 181"/>
                  <a:gd name="T2" fmla="*/ 7 w 134"/>
                  <a:gd name="T3" fmla="*/ 178 h 181"/>
                  <a:gd name="T4" fmla="*/ 22 w 134"/>
                  <a:gd name="T5" fmla="*/ 181 h 181"/>
                  <a:gd name="T6" fmla="*/ 64 w 134"/>
                  <a:gd name="T7" fmla="*/ 180 h 181"/>
                  <a:gd name="T8" fmla="*/ 99 w 134"/>
                  <a:gd name="T9" fmla="*/ 167 h 181"/>
                  <a:gd name="T10" fmla="*/ 109 w 134"/>
                  <a:gd name="T11" fmla="*/ 160 h 181"/>
                  <a:gd name="T12" fmla="*/ 127 w 134"/>
                  <a:gd name="T13" fmla="*/ 134 h 181"/>
                  <a:gd name="T14" fmla="*/ 134 w 134"/>
                  <a:gd name="T15" fmla="*/ 98 h 181"/>
                  <a:gd name="T16" fmla="*/ 131 w 134"/>
                  <a:gd name="T17" fmla="*/ 73 h 181"/>
                  <a:gd name="T18" fmla="*/ 118 w 134"/>
                  <a:gd name="T19" fmla="*/ 36 h 181"/>
                  <a:gd name="T20" fmla="*/ 93 w 134"/>
                  <a:gd name="T21" fmla="*/ 0 h 181"/>
                  <a:gd name="T22" fmla="*/ 88 w 134"/>
                  <a:gd name="T23" fmla="*/ 85 h 181"/>
                  <a:gd name="T24" fmla="*/ 87 w 134"/>
                  <a:gd name="T25" fmla="*/ 98 h 181"/>
                  <a:gd name="T26" fmla="*/ 68 w 134"/>
                  <a:gd name="T27" fmla="*/ 124 h 181"/>
                  <a:gd name="T28" fmla="*/ 46 w 134"/>
                  <a:gd name="T29" fmla="*/ 131 h 181"/>
                  <a:gd name="T30" fmla="*/ 0 w 134"/>
                  <a:gd name="T31" fmla="*/ 132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4" h="181">
                    <a:moveTo>
                      <a:pt x="0" y="132"/>
                    </a:moveTo>
                    <a:lnTo>
                      <a:pt x="7" y="178"/>
                    </a:lnTo>
                    <a:lnTo>
                      <a:pt x="22" y="181"/>
                    </a:lnTo>
                    <a:lnTo>
                      <a:pt x="64" y="180"/>
                    </a:lnTo>
                    <a:lnTo>
                      <a:pt x="99" y="167"/>
                    </a:lnTo>
                    <a:lnTo>
                      <a:pt x="109" y="160"/>
                    </a:lnTo>
                    <a:lnTo>
                      <a:pt x="127" y="134"/>
                    </a:lnTo>
                    <a:lnTo>
                      <a:pt x="134" y="98"/>
                    </a:lnTo>
                    <a:lnTo>
                      <a:pt x="131" y="73"/>
                    </a:lnTo>
                    <a:lnTo>
                      <a:pt x="118" y="36"/>
                    </a:lnTo>
                    <a:lnTo>
                      <a:pt x="93" y="0"/>
                    </a:lnTo>
                    <a:lnTo>
                      <a:pt x="88" y="85"/>
                    </a:lnTo>
                    <a:lnTo>
                      <a:pt x="87" y="98"/>
                    </a:lnTo>
                    <a:lnTo>
                      <a:pt x="68" y="124"/>
                    </a:lnTo>
                    <a:lnTo>
                      <a:pt x="46" y="131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2" name="Freeform 3280"/>
              <p:cNvSpPr>
                <a:spLocks/>
              </p:cNvSpPr>
              <p:nvPr/>
            </p:nvSpPr>
            <p:spPr bwMode="auto">
              <a:xfrm>
                <a:off x="3538" y="4120"/>
                <a:ext cx="38" cy="30"/>
              </a:xfrm>
              <a:custGeom>
                <a:avLst/>
                <a:gdLst>
                  <a:gd name="T0" fmla="*/ 0 w 192"/>
                  <a:gd name="T1" fmla="*/ 13 h 151"/>
                  <a:gd name="T2" fmla="*/ 6 w 192"/>
                  <a:gd name="T3" fmla="*/ 100 h 151"/>
                  <a:gd name="T4" fmla="*/ 9 w 192"/>
                  <a:gd name="T5" fmla="*/ 80 h 151"/>
                  <a:gd name="T6" fmla="*/ 30 w 192"/>
                  <a:gd name="T7" fmla="*/ 55 h 151"/>
                  <a:gd name="T8" fmla="*/ 49 w 192"/>
                  <a:gd name="T9" fmla="*/ 49 h 151"/>
                  <a:gd name="T10" fmla="*/ 93 w 192"/>
                  <a:gd name="T11" fmla="*/ 52 h 151"/>
                  <a:gd name="T12" fmla="*/ 123 w 192"/>
                  <a:gd name="T13" fmla="*/ 63 h 151"/>
                  <a:gd name="T14" fmla="*/ 160 w 192"/>
                  <a:gd name="T15" fmla="*/ 92 h 151"/>
                  <a:gd name="T16" fmla="*/ 177 w 192"/>
                  <a:gd name="T17" fmla="*/ 115 h 151"/>
                  <a:gd name="T18" fmla="*/ 187 w 192"/>
                  <a:gd name="T19" fmla="*/ 151 h 151"/>
                  <a:gd name="T20" fmla="*/ 192 w 192"/>
                  <a:gd name="T21" fmla="*/ 66 h 151"/>
                  <a:gd name="T22" fmla="*/ 175 w 192"/>
                  <a:gd name="T23" fmla="*/ 49 h 151"/>
                  <a:gd name="T24" fmla="*/ 137 w 192"/>
                  <a:gd name="T25" fmla="*/ 23 h 151"/>
                  <a:gd name="T26" fmla="*/ 92 w 192"/>
                  <a:gd name="T27" fmla="*/ 5 h 151"/>
                  <a:gd name="T28" fmla="*/ 59 w 192"/>
                  <a:gd name="T29" fmla="*/ 0 h 151"/>
                  <a:gd name="T30" fmla="*/ 20 w 192"/>
                  <a:gd name="T31" fmla="*/ 3 h 151"/>
                  <a:gd name="T32" fmla="*/ 0 w 192"/>
                  <a:gd name="T33" fmla="*/ 1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51">
                    <a:moveTo>
                      <a:pt x="0" y="13"/>
                    </a:moveTo>
                    <a:lnTo>
                      <a:pt x="6" y="100"/>
                    </a:lnTo>
                    <a:lnTo>
                      <a:pt x="9" y="80"/>
                    </a:lnTo>
                    <a:lnTo>
                      <a:pt x="30" y="55"/>
                    </a:lnTo>
                    <a:lnTo>
                      <a:pt x="49" y="49"/>
                    </a:lnTo>
                    <a:lnTo>
                      <a:pt x="93" y="52"/>
                    </a:lnTo>
                    <a:lnTo>
                      <a:pt x="123" y="63"/>
                    </a:lnTo>
                    <a:lnTo>
                      <a:pt x="160" y="92"/>
                    </a:lnTo>
                    <a:lnTo>
                      <a:pt x="177" y="115"/>
                    </a:lnTo>
                    <a:lnTo>
                      <a:pt x="187" y="151"/>
                    </a:lnTo>
                    <a:lnTo>
                      <a:pt x="192" y="66"/>
                    </a:lnTo>
                    <a:lnTo>
                      <a:pt x="175" y="49"/>
                    </a:lnTo>
                    <a:lnTo>
                      <a:pt x="137" y="23"/>
                    </a:lnTo>
                    <a:lnTo>
                      <a:pt x="92" y="5"/>
                    </a:lnTo>
                    <a:lnTo>
                      <a:pt x="59" y="0"/>
                    </a:lnTo>
                    <a:lnTo>
                      <a:pt x="20" y="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3" name="Freeform 3281"/>
              <p:cNvSpPr>
                <a:spLocks/>
              </p:cNvSpPr>
              <p:nvPr/>
            </p:nvSpPr>
            <p:spPr bwMode="auto">
              <a:xfrm>
                <a:off x="3530" y="4122"/>
                <a:ext cx="10" cy="24"/>
              </a:xfrm>
              <a:custGeom>
                <a:avLst/>
                <a:gdLst>
                  <a:gd name="T0" fmla="*/ 0 w 48"/>
                  <a:gd name="T1" fmla="*/ 102 h 119"/>
                  <a:gd name="T2" fmla="*/ 48 w 48"/>
                  <a:gd name="T3" fmla="*/ 119 h 119"/>
                  <a:gd name="T4" fmla="*/ 43 w 48"/>
                  <a:gd name="T5" fmla="*/ 87 h 119"/>
                  <a:gd name="T6" fmla="*/ 37 w 48"/>
                  <a:gd name="T7" fmla="*/ 0 h 119"/>
                  <a:gd name="T8" fmla="*/ 19 w 48"/>
                  <a:gd name="T9" fmla="*/ 29 h 119"/>
                  <a:gd name="T10" fmla="*/ 11 w 48"/>
                  <a:gd name="T11" fmla="*/ 16 h 119"/>
                  <a:gd name="T12" fmla="*/ 1 w 48"/>
                  <a:gd name="T13" fmla="*/ 95 h 119"/>
                  <a:gd name="T14" fmla="*/ 0 w 48"/>
                  <a:gd name="T15" fmla="*/ 10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119">
                    <a:moveTo>
                      <a:pt x="0" y="102"/>
                    </a:moveTo>
                    <a:lnTo>
                      <a:pt x="48" y="119"/>
                    </a:lnTo>
                    <a:lnTo>
                      <a:pt x="43" y="87"/>
                    </a:lnTo>
                    <a:lnTo>
                      <a:pt x="37" y="0"/>
                    </a:lnTo>
                    <a:lnTo>
                      <a:pt x="19" y="29"/>
                    </a:lnTo>
                    <a:lnTo>
                      <a:pt x="11" y="16"/>
                    </a:lnTo>
                    <a:lnTo>
                      <a:pt x="1" y="95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4" name="Freeform 3282"/>
              <p:cNvSpPr>
                <a:spLocks/>
              </p:cNvSpPr>
              <p:nvPr/>
            </p:nvSpPr>
            <p:spPr bwMode="auto">
              <a:xfrm>
                <a:off x="3501" y="4113"/>
                <a:ext cx="32" cy="28"/>
              </a:xfrm>
              <a:custGeom>
                <a:avLst/>
                <a:gdLst>
                  <a:gd name="T0" fmla="*/ 0 w 157"/>
                  <a:gd name="T1" fmla="*/ 6 h 143"/>
                  <a:gd name="T2" fmla="*/ 1 w 157"/>
                  <a:gd name="T3" fmla="*/ 89 h 143"/>
                  <a:gd name="T4" fmla="*/ 2 w 157"/>
                  <a:gd name="T5" fmla="*/ 78 h 143"/>
                  <a:gd name="T6" fmla="*/ 22 w 157"/>
                  <a:gd name="T7" fmla="*/ 52 h 143"/>
                  <a:gd name="T8" fmla="*/ 30 w 157"/>
                  <a:gd name="T9" fmla="*/ 48 h 143"/>
                  <a:gd name="T10" fmla="*/ 73 w 157"/>
                  <a:gd name="T11" fmla="*/ 48 h 143"/>
                  <a:gd name="T12" fmla="*/ 96 w 157"/>
                  <a:gd name="T13" fmla="*/ 58 h 143"/>
                  <a:gd name="T14" fmla="*/ 129 w 157"/>
                  <a:gd name="T15" fmla="*/ 86 h 143"/>
                  <a:gd name="T16" fmla="*/ 139 w 157"/>
                  <a:gd name="T17" fmla="*/ 105 h 143"/>
                  <a:gd name="T18" fmla="*/ 147 w 157"/>
                  <a:gd name="T19" fmla="*/ 143 h 143"/>
                  <a:gd name="T20" fmla="*/ 157 w 157"/>
                  <a:gd name="T21" fmla="*/ 64 h 143"/>
                  <a:gd name="T22" fmla="*/ 127 w 157"/>
                  <a:gd name="T23" fmla="*/ 30 h 143"/>
                  <a:gd name="T24" fmla="*/ 117 w 157"/>
                  <a:gd name="T25" fmla="*/ 23 h 143"/>
                  <a:gd name="T26" fmla="*/ 74 w 157"/>
                  <a:gd name="T27" fmla="*/ 4 h 143"/>
                  <a:gd name="T28" fmla="*/ 58 w 157"/>
                  <a:gd name="T29" fmla="*/ 0 h 143"/>
                  <a:gd name="T30" fmla="*/ 15 w 157"/>
                  <a:gd name="T31" fmla="*/ 1 h 143"/>
                  <a:gd name="T32" fmla="*/ 0 w 157"/>
                  <a:gd name="T33" fmla="*/ 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7" h="143">
                    <a:moveTo>
                      <a:pt x="0" y="6"/>
                    </a:moveTo>
                    <a:lnTo>
                      <a:pt x="1" y="89"/>
                    </a:lnTo>
                    <a:lnTo>
                      <a:pt x="2" y="78"/>
                    </a:lnTo>
                    <a:lnTo>
                      <a:pt x="22" y="52"/>
                    </a:lnTo>
                    <a:lnTo>
                      <a:pt x="30" y="48"/>
                    </a:lnTo>
                    <a:lnTo>
                      <a:pt x="73" y="48"/>
                    </a:lnTo>
                    <a:lnTo>
                      <a:pt x="96" y="58"/>
                    </a:lnTo>
                    <a:lnTo>
                      <a:pt x="129" y="86"/>
                    </a:lnTo>
                    <a:lnTo>
                      <a:pt x="139" y="105"/>
                    </a:lnTo>
                    <a:lnTo>
                      <a:pt x="147" y="143"/>
                    </a:lnTo>
                    <a:lnTo>
                      <a:pt x="157" y="64"/>
                    </a:lnTo>
                    <a:lnTo>
                      <a:pt x="127" y="30"/>
                    </a:lnTo>
                    <a:lnTo>
                      <a:pt x="117" y="23"/>
                    </a:lnTo>
                    <a:lnTo>
                      <a:pt x="74" y="4"/>
                    </a:lnTo>
                    <a:lnTo>
                      <a:pt x="58" y="0"/>
                    </a:lnTo>
                    <a:lnTo>
                      <a:pt x="15" y="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5" name="Freeform 3283"/>
              <p:cNvSpPr>
                <a:spLocks/>
              </p:cNvSpPr>
              <p:nvPr/>
            </p:nvSpPr>
            <p:spPr bwMode="auto">
              <a:xfrm>
                <a:off x="3493" y="4114"/>
                <a:ext cx="25" cy="42"/>
              </a:xfrm>
              <a:custGeom>
                <a:avLst/>
                <a:gdLst>
                  <a:gd name="T0" fmla="*/ 0 w 126"/>
                  <a:gd name="T1" fmla="*/ 71 h 211"/>
                  <a:gd name="T2" fmla="*/ 0 w 126"/>
                  <a:gd name="T3" fmla="*/ 77 h 211"/>
                  <a:gd name="T4" fmla="*/ 8 w 126"/>
                  <a:gd name="T5" fmla="*/ 115 h 211"/>
                  <a:gd name="T6" fmla="*/ 29 w 126"/>
                  <a:gd name="T7" fmla="*/ 152 h 211"/>
                  <a:gd name="T8" fmla="*/ 35 w 126"/>
                  <a:gd name="T9" fmla="*/ 157 h 211"/>
                  <a:gd name="T10" fmla="*/ 71 w 126"/>
                  <a:gd name="T11" fmla="*/ 187 h 211"/>
                  <a:gd name="T12" fmla="*/ 116 w 126"/>
                  <a:gd name="T13" fmla="*/ 211 h 211"/>
                  <a:gd name="T14" fmla="*/ 126 w 126"/>
                  <a:gd name="T15" fmla="*/ 170 h 211"/>
                  <a:gd name="T16" fmla="*/ 101 w 126"/>
                  <a:gd name="T17" fmla="*/ 158 h 211"/>
                  <a:gd name="T18" fmla="*/ 65 w 126"/>
                  <a:gd name="T19" fmla="*/ 131 h 211"/>
                  <a:gd name="T20" fmla="*/ 57 w 126"/>
                  <a:gd name="T21" fmla="*/ 121 h 211"/>
                  <a:gd name="T22" fmla="*/ 44 w 126"/>
                  <a:gd name="T23" fmla="*/ 83 h 211"/>
                  <a:gd name="T24" fmla="*/ 43 w 126"/>
                  <a:gd name="T25" fmla="*/ 0 h 211"/>
                  <a:gd name="T26" fmla="*/ 16 w 126"/>
                  <a:gd name="T27" fmla="*/ 22 h 211"/>
                  <a:gd name="T28" fmla="*/ 6 w 126"/>
                  <a:gd name="T29" fmla="*/ 37 h 211"/>
                  <a:gd name="T30" fmla="*/ 0 w 126"/>
                  <a:gd name="T31" fmla="*/ 7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6" h="211">
                    <a:moveTo>
                      <a:pt x="0" y="71"/>
                    </a:moveTo>
                    <a:lnTo>
                      <a:pt x="0" y="77"/>
                    </a:lnTo>
                    <a:lnTo>
                      <a:pt x="8" y="115"/>
                    </a:lnTo>
                    <a:lnTo>
                      <a:pt x="29" y="152"/>
                    </a:lnTo>
                    <a:lnTo>
                      <a:pt x="35" y="157"/>
                    </a:lnTo>
                    <a:lnTo>
                      <a:pt x="71" y="187"/>
                    </a:lnTo>
                    <a:lnTo>
                      <a:pt x="116" y="211"/>
                    </a:lnTo>
                    <a:lnTo>
                      <a:pt x="126" y="170"/>
                    </a:lnTo>
                    <a:lnTo>
                      <a:pt x="101" y="158"/>
                    </a:lnTo>
                    <a:lnTo>
                      <a:pt x="65" y="131"/>
                    </a:lnTo>
                    <a:lnTo>
                      <a:pt x="57" y="121"/>
                    </a:lnTo>
                    <a:lnTo>
                      <a:pt x="44" y="83"/>
                    </a:lnTo>
                    <a:lnTo>
                      <a:pt x="43" y="0"/>
                    </a:lnTo>
                    <a:lnTo>
                      <a:pt x="16" y="22"/>
                    </a:lnTo>
                    <a:lnTo>
                      <a:pt x="6" y="37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6" name="Freeform 3284"/>
              <p:cNvSpPr>
                <a:spLocks/>
              </p:cNvSpPr>
              <p:nvPr/>
            </p:nvSpPr>
            <p:spPr bwMode="auto">
              <a:xfrm>
                <a:off x="3493" y="4058"/>
                <a:ext cx="90" cy="58"/>
              </a:xfrm>
              <a:custGeom>
                <a:avLst/>
                <a:gdLst>
                  <a:gd name="T0" fmla="*/ 0 w 449"/>
                  <a:gd name="T1" fmla="*/ 0 h 292"/>
                  <a:gd name="T2" fmla="*/ 0 w 449"/>
                  <a:gd name="T3" fmla="*/ 37 h 292"/>
                  <a:gd name="T4" fmla="*/ 291 w 449"/>
                  <a:gd name="T5" fmla="*/ 279 h 292"/>
                  <a:gd name="T6" fmla="*/ 341 w 449"/>
                  <a:gd name="T7" fmla="*/ 292 h 292"/>
                  <a:gd name="T8" fmla="*/ 341 w 449"/>
                  <a:gd name="T9" fmla="*/ 136 h 292"/>
                  <a:gd name="T10" fmla="*/ 449 w 449"/>
                  <a:gd name="T11" fmla="*/ 165 h 292"/>
                  <a:gd name="T12" fmla="*/ 449 w 449"/>
                  <a:gd name="T13" fmla="*/ 121 h 292"/>
                  <a:gd name="T14" fmla="*/ 341 w 449"/>
                  <a:gd name="T15" fmla="*/ 92 h 292"/>
                  <a:gd name="T16" fmla="*/ 341 w 449"/>
                  <a:gd name="T17" fmla="*/ 44 h 292"/>
                  <a:gd name="T18" fmla="*/ 291 w 449"/>
                  <a:gd name="T19" fmla="*/ 30 h 292"/>
                  <a:gd name="T20" fmla="*/ 291 w 449"/>
                  <a:gd name="T21" fmla="*/ 79 h 292"/>
                  <a:gd name="T22" fmla="*/ 291 w 449"/>
                  <a:gd name="T23" fmla="*/ 236 h 292"/>
                  <a:gd name="T24" fmla="*/ 88 w 449"/>
                  <a:gd name="T25" fmla="*/ 68 h 292"/>
                  <a:gd name="T26" fmla="*/ 0 w 449"/>
                  <a:gd name="T27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9" h="292">
                    <a:moveTo>
                      <a:pt x="0" y="0"/>
                    </a:moveTo>
                    <a:lnTo>
                      <a:pt x="0" y="37"/>
                    </a:lnTo>
                    <a:lnTo>
                      <a:pt x="291" y="279"/>
                    </a:lnTo>
                    <a:lnTo>
                      <a:pt x="341" y="292"/>
                    </a:lnTo>
                    <a:lnTo>
                      <a:pt x="341" y="136"/>
                    </a:lnTo>
                    <a:lnTo>
                      <a:pt x="449" y="165"/>
                    </a:lnTo>
                    <a:lnTo>
                      <a:pt x="449" y="121"/>
                    </a:lnTo>
                    <a:lnTo>
                      <a:pt x="341" y="92"/>
                    </a:lnTo>
                    <a:lnTo>
                      <a:pt x="341" y="44"/>
                    </a:lnTo>
                    <a:lnTo>
                      <a:pt x="291" y="30"/>
                    </a:lnTo>
                    <a:lnTo>
                      <a:pt x="291" y="79"/>
                    </a:lnTo>
                    <a:lnTo>
                      <a:pt x="291" y="236"/>
                    </a:lnTo>
                    <a:lnTo>
                      <a:pt x="88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7" name="Freeform 3285"/>
              <p:cNvSpPr>
                <a:spLocks/>
              </p:cNvSpPr>
              <p:nvPr/>
            </p:nvSpPr>
            <p:spPr bwMode="auto">
              <a:xfrm>
                <a:off x="3493" y="4058"/>
                <a:ext cx="58" cy="47"/>
              </a:xfrm>
              <a:custGeom>
                <a:avLst/>
                <a:gdLst>
                  <a:gd name="T0" fmla="*/ 0 w 291"/>
                  <a:gd name="T1" fmla="*/ 0 h 236"/>
                  <a:gd name="T2" fmla="*/ 88 w 291"/>
                  <a:gd name="T3" fmla="*/ 68 h 236"/>
                  <a:gd name="T4" fmla="*/ 291 w 291"/>
                  <a:gd name="T5" fmla="*/ 123 h 236"/>
                  <a:gd name="T6" fmla="*/ 291 w 291"/>
                  <a:gd name="T7" fmla="*/ 236 h 236"/>
                  <a:gd name="T8" fmla="*/ 291 w 291"/>
                  <a:gd name="T9" fmla="*/ 79 h 236"/>
                  <a:gd name="T10" fmla="*/ 0 w 291"/>
                  <a:gd name="T11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236">
                    <a:moveTo>
                      <a:pt x="0" y="0"/>
                    </a:moveTo>
                    <a:lnTo>
                      <a:pt x="88" y="68"/>
                    </a:lnTo>
                    <a:lnTo>
                      <a:pt x="291" y="123"/>
                    </a:lnTo>
                    <a:lnTo>
                      <a:pt x="291" y="236"/>
                    </a:lnTo>
                    <a:lnTo>
                      <a:pt x="291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8" name="Line 3286"/>
              <p:cNvSpPr>
                <a:spLocks noChangeShapeType="1"/>
              </p:cNvSpPr>
              <p:nvPr/>
            </p:nvSpPr>
            <p:spPr bwMode="auto">
              <a:xfrm>
                <a:off x="3867" y="3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9" name="Line 3287"/>
              <p:cNvSpPr>
                <a:spLocks noChangeShapeType="1"/>
              </p:cNvSpPr>
              <p:nvPr/>
            </p:nvSpPr>
            <p:spPr bwMode="auto">
              <a:xfrm>
                <a:off x="3867" y="45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0" name="Line 3288"/>
              <p:cNvSpPr>
                <a:spLocks noChangeShapeType="1"/>
              </p:cNvSpPr>
              <p:nvPr/>
            </p:nvSpPr>
            <p:spPr bwMode="auto">
              <a:xfrm>
                <a:off x="3610" y="45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1" name="Line 3289"/>
              <p:cNvSpPr>
                <a:spLocks noChangeShapeType="1"/>
              </p:cNvSpPr>
              <p:nvPr/>
            </p:nvSpPr>
            <p:spPr bwMode="auto">
              <a:xfrm>
                <a:off x="6118" y="4009"/>
                <a:ext cx="258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2" name="Line 3290"/>
              <p:cNvSpPr>
                <a:spLocks noChangeShapeType="1"/>
              </p:cNvSpPr>
              <p:nvPr/>
            </p:nvSpPr>
            <p:spPr bwMode="auto">
              <a:xfrm>
                <a:off x="6118" y="4214"/>
                <a:ext cx="258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3" name="Line 3291"/>
              <p:cNvSpPr>
                <a:spLocks noChangeShapeType="1"/>
              </p:cNvSpPr>
              <p:nvPr/>
            </p:nvSpPr>
            <p:spPr bwMode="auto">
              <a:xfrm>
                <a:off x="6344" y="4073"/>
                <a:ext cx="1" cy="77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4" name="Freeform 3292"/>
              <p:cNvSpPr>
                <a:spLocks/>
              </p:cNvSpPr>
              <p:nvPr/>
            </p:nvSpPr>
            <p:spPr bwMode="auto">
              <a:xfrm>
                <a:off x="6333" y="4009"/>
                <a:ext cx="22" cy="64"/>
              </a:xfrm>
              <a:custGeom>
                <a:avLst/>
                <a:gdLst>
                  <a:gd name="T0" fmla="*/ 0 w 106"/>
                  <a:gd name="T1" fmla="*/ 322 h 322"/>
                  <a:gd name="T2" fmla="*/ 106 w 106"/>
                  <a:gd name="T3" fmla="*/ 322 h 322"/>
                  <a:gd name="T4" fmla="*/ 54 w 106"/>
                  <a:gd name="T5" fmla="*/ 0 h 322"/>
                  <a:gd name="T6" fmla="*/ 0 w 106"/>
                  <a:gd name="T7" fmla="*/ 32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322">
                    <a:moveTo>
                      <a:pt x="0" y="322"/>
                    </a:moveTo>
                    <a:lnTo>
                      <a:pt x="106" y="322"/>
                    </a:lnTo>
                    <a:lnTo>
                      <a:pt x="54" y="0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5" name="Freeform 3293"/>
              <p:cNvSpPr>
                <a:spLocks/>
              </p:cNvSpPr>
              <p:nvPr/>
            </p:nvSpPr>
            <p:spPr bwMode="auto">
              <a:xfrm>
                <a:off x="6333" y="4009"/>
                <a:ext cx="22" cy="64"/>
              </a:xfrm>
              <a:custGeom>
                <a:avLst/>
                <a:gdLst>
                  <a:gd name="T0" fmla="*/ 0 w 106"/>
                  <a:gd name="T1" fmla="*/ 322 h 322"/>
                  <a:gd name="T2" fmla="*/ 106 w 106"/>
                  <a:gd name="T3" fmla="*/ 322 h 322"/>
                  <a:gd name="T4" fmla="*/ 54 w 106"/>
                  <a:gd name="T5" fmla="*/ 0 h 322"/>
                  <a:gd name="T6" fmla="*/ 0 w 106"/>
                  <a:gd name="T7" fmla="*/ 32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322">
                    <a:moveTo>
                      <a:pt x="0" y="322"/>
                    </a:moveTo>
                    <a:lnTo>
                      <a:pt x="106" y="322"/>
                    </a:lnTo>
                    <a:lnTo>
                      <a:pt x="54" y="0"/>
                    </a:lnTo>
                    <a:lnTo>
                      <a:pt x="0" y="322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6" name="Freeform 3294"/>
              <p:cNvSpPr>
                <a:spLocks/>
              </p:cNvSpPr>
              <p:nvPr/>
            </p:nvSpPr>
            <p:spPr bwMode="auto">
              <a:xfrm>
                <a:off x="6333" y="4150"/>
                <a:ext cx="22" cy="64"/>
              </a:xfrm>
              <a:custGeom>
                <a:avLst/>
                <a:gdLst>
                  <a:gd name="T0" fmla="*/ 0 w 106"/>
                  <a:gd name="T1" fmla="*/ 0 h 322"/>
                  <a:gd name="T2" fmla="*/ 106 w 106"/>
                  <a:gd name="T3" fmla="*/ 0 h 322"/>
                  <a:gd name="T4" fmla="*/ 54 w 106"/>
                  <a:gd name="T5" fmla="*/ 322 h 322"/>
                  <a:gd name="T6" fmla="*/ 0 w 106"/>
                  <a:gd name="T7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322">
                    <a:moveTo>
                      <a:pt x="0" y="0"/>
                    </a:moveTo>
                    <a:lnTo>
                      <a:pt x="106" y="0"/>
                    </a:lnTo>
                    <a:lnTo>
                      <a:pt x="54" y="3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7" name="Freeform 3295"/>
              <p:cNvSpPr>
                <a:spLocks/>
              </p:cNvSpPr>
              <p:nvPr/>
            </p:nvSpPr>
            <p:spPr bwMode="auto">
              <a:xfrm>
                <a:off x="6333" y="4150"/>
                <a:ext cx="22" cy="64"/>
              </a:xfrm>
              <a:custGeom>
                <a:avLst/>
                <a:gdLst>
                  <a:gd name="T0" fmla="*/ 0 w 106"/>
                  <a:gd name="T1" fmla="*/ 0 h 322"/>
                  <a:gd name="T2" fmla="*/ 106 w 106"/>
                  <a:gd name="T3" fmla="*/ 0 h 322"/>
                  <a:gd name="T4" fmla="*/ 54 w 106"/>
                  <a:gd name="T5" fmla="*/ 322 h 322"/>
                  <a:gd name="T6" fmla="*/ 0 w 106"/>
                  <a:gd name="T7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322">
                    <a:moveTo>
                      <a:pt x="0" y="0"/>
                    </a:moveTo>
                    <a:lnTo>
                      <a:pt x="106" y="0"/>
                    </a:lnTo>
                    <a:lnTo>
                      <a:pt x="54" y="32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8" name="Freeform 3296"/>
              <p:cNvSpPr>
                <a:spLocks/>
              </p:cNvSpPr>
              <p:nvPr/>
            </p:nvSpPr>
            <p:spPr bwMode="auto">
              <a:xfrm>
                <a:off x="6272" y="4092"/>
                <a:ext cx="46" cy="47"/>
              </a:xfrm>
              <a:custGeom>
                <a:avLst/>
                <a:gdLst>
                  <a:gd name="T0" fmla="*/ 0 w 230"/>
                  <a:gd name="T1" fmla="*/ 15 h 237"/>
                  <a:gd name="T2" fmla="*/ 2 w 230"/>
                  <a:gd name="T3" fmla="*/ 102 h 237"/>
                  <a:gd name="T4" fmla="*/ 7 w 230"/>
                  <a:gd name="T5" fmla="*/ 80 h 237"/>
                  <a:gd name="T6" fmla="*/ 29 w 230"/>
                  <a:gd name="T7" fmla="*/ 56 h 237"/>
                  <a:gd name="T8" fmla="*/ 51 w 230"/>
                  <a:gd name="T9" fmla="*/ 48 h 237"/>
                  <a:gd name="T10" fmla="*/ 94 w 230"/>
                  <a:gd name="T11" fmla="*/ 52 h 237"/>
                  <a:gd name="T12" fmla="*/ 122 w 230"/>
                  <a:gd name="T13" fmla="*/ 61 h 237"/>
                  <a:gd name="T14" fmla="*/ 159 w 230"/>
                  <a:gd name="T15" fmla="*/ 90 h 237"/>
                  <a:gd name="T16" fmla="*/ 175 w 230"/>
                  <a:gd name="T17" fmla="*/ 111 h 237"/>
                  <a:gd name="T18" fmla="*/ 185 w 230"/>
                  <a:gd name="T19" fmla="*/ 149 h 237"/>
                  <a:gd name="T20" fmla="*/ 191 w 230"/>
                  <a:gd name="T21" fmla="*/ 237 h 237"/>
                  <a:gd name="T22" fmla="*/ 207 w 230"/>
                  <a:gd name="T23" fmla="*/ 225 h 237"/>
                  <a:gd name="T24" fmla="*/ 224 w 230"/>
                  <a:gd name="T25" fmla="*/ 198 h 237"/>
                  <a:gd name="T26" fmla="*/ 230 w 230"/>
                  <a:gd name="T27" fmla="*/ 161 h 237"/>
                  <a:gd name="T28" fmla="*/ 228 w 230"/>
                  <a:gd name="T29" fmla="*/ 137 h 237"/>
                  <a:gd name="T30" fmla="*/ 215 w 230"/>
                  <a:gd name="T31" fmla="*/ 99 h 237"/>
                  <a:gd name="T32" fmla="*/ 191 w 230"/>
                  <a:gd name="T33" fmla="*/ 65 h 237"/>
                  <a:gd name="T34" fmla="*/ 177 w 230"/>
                  <a:gd name="T35" fmla="*/ 51 h 237"/>
                  <a:gd name="T36" fmla="*/ 138 w 230"/>
                  <a:gd name="T37" fmla="*/ 23 h 237"/>
                  <a:gd name="T38" fmla="*/ 94 w 230"/>
                  <a:gd name="T39" fmla="*/ 6 h 237"/>
                  <a:gd name="T40" fmla="*/ 62 w 230"/>
                  <a:gd name="T41" fmla="*/ 0 h 237"/>
                  <a:gd name="T42" fmla="*/ 22 w 230"/>
                  <a:gd name="T43" fmla="*/ 4 h 237"/>
                  <a:gd name="T44" fmla="*/ 0 w 230"/>
                  <a:gd name="T45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0" h="237">
                    <a:moveTo>
                      <a:pt x="0" y="15"/>
                    </a:moveTo>
                    <a:lnTo>
                      <a:pt x="2" y="102"/>
                    </a:lnTo>
                    <a:lnTo>
                      <a:pt x="7" y="80"/>
                    </a:lnTo>
                    <a:lnTo>
                      <a:pt x="29" y="56"/>
                    </a:lnTo>
                    <a:lnTo>
                      <a:pt x="51" y="48"/>
                    </a:lnTo>
                    <a:lnTo>
                      <a:pt x="94" y="52"/>
                    </a:lnTo>
                    <a:lnTo>
                      <a:pt x="122" y="61"/>
                    </a:lnTo>
                    <a:lnTo>
                      <a:pt x="159" y="90"/>
                    </a:lnTo>
                    <a:lnTo>
                      <a:pt x="175" y="111"/>
                    </a:lnTo>
                    <a:lnTo>
                      <a:pt x="185" y="149"/>
                    </a:lnTo>
                    <a:lnTo>
                      <a:pt x="191" y="237"/>
                    </a:lnTo>
                    <a:lnTo>
                      <a:pt x="207" y="225"/>
                    </a:lnTo>
                    <a:lnTo>
                      <a:pt x="224" y="198"/>
                    </a:lnTo>
                    <a:lnTo>
                      <a:pt x="230" y="161"/>
                    </a:lnTo>
                    <a:lnTo>
                      <a:pt x="228" y="137"/>
                    </a:lnTo>
                    <a:lnTo>
                      <a:pt x="215" y="99"/>
                    </a:lnTo>
                    <a:lnTo>
                      <a:pt x="191" y="65"/>
                    </a:lnTo>
                    <a:lnTo>
                      <a:pt x="177" y="51"/>
                    </a:lnTo>
                    <a:lnTo>
                      <a:pt x="138" y="23"/>
                    </a:lnTo>
                    <a:lnTo>
                      <a:pt x="94" y="6"/>
                    </a:lnTo>
                    <a:lnTo>
                      <a:pt x="62" y="0"/>
                    </a:lnTo>
                    <a:lnTo>
                      <a:pt x="22" y="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" name="Freeform 3297"/>
              <p:cNvSpPr>
                <a:spLocks/>
              </p:cNvSpPr>
              <p:nvPr/>
            </p:nvSpPr>
            <p:spPr bwMode="auto">
              <a:xfrm>
                <a:off x="6234" y="4095"/>
                <a:ext cx="77" cy="46"/>
              </a:xfrm>
              <a:custGeom>
                <a:avLst/>
                <a:gdLst>
                  <a:gd name="T0" fmla="*/ 0 w 384"/>
                  <a:gd name="T1" fmla="*/ 111 h 234"/>
                  <a:gd name="T2" fmla="*/ 35 w 384"/>
                  <a:gd name="T3" fmla="*/ 140 h 234"/>
                  <a:gd name="T4" fmla="*/ 80 w 384"/>
                  <a:gd name="T5" fmla="*/ 159 h 234"/>
                  <a:gd name="T6" fmla="*/ 94 w 384"/>
                  <a:gd name="T7" fmla="*/ 161 h 234"/>
                  <a:gd name="T8" fmla="*/ 135 w 384"/>
                  <a:gd name="T9" fmla="*/ 160 h 234"/>
                  <a:gd name="T10" fmla="*/ 148 w 384"/>
                  <a:gd name="T11" fmla="*/ 154 h 234"/>
                  <a:gd name="T12" fmla="*/ 171 w 384"/>
                  <a:gd name="T13" fmla="*/ 129 h 234"/>
                  <a:gd name="T14" fmla="*/ 184 w 384"/>
                  <a:gd name="T15" fmla="*/ 157 h 234"/>
                  <a:gd name="T16" fmla="*/ 211 w 384"/>
                  <a:gd name="T17" fmla="*/ 190 h 234"/>
                  <a:gd name="T18" fmla="*/ 239 w 384"/>
                  <a:gd name="T19" fmla="*/ 210 h 234"/>
                  <a:gd name="T20" fmla="*/ 285 w 384"/>
                  <a:gd name="T21" fmla="*/ 228 h 234"/>
                  <a:gd name="T22" fmla="*/ 306 w 384"/>
                  <a:gd name="T23" fmla="*/ 233 h 234"/>
                  <a:gd name="T24" fmla="*/ 348 w 384"/>
                  <a:gd name="T25" fmla="*/ 234 h 234"/>
                  <a:gd name="T26" fmla="*/ 384 w 384"/>
                  <a:gd name="T27" fmla="*/ 222 h 234"/>
                  <a:gd name="T28" fmla="*/ 378 w 384"/>
                  <a:gd name="T29" fmla="*/ 134 h 234"/>
                  <a:gd name="T30" fmla="*/ 377 w 384"/>
                  <a:gd name="T31" fmla="*/ 137 h 234"/>
                  <a:gd name="T32" fmla="*/ 365 w 384"/>
                  <a:gd name="T33" fmla="*/ 168 h 234"/>
                  <a:gd name="T34" fmla="*/ 364 w 384"/>
                  <a:gd name="T35" fmla="*/ 171 h 234"/>
                  <a:gd name="T36" fmla="*/ 331 w 384"/>
                  <a:gd name="T37" fmla="*/ 186 h 234"/>
                  <a:gd name="T38" fmla="*/ 330 w 384"/>
                  <a:gd name="T39" fmla="*/ 187 h 234"/>
                  <a:gd name="T40" fmla="*/ 286 w 384"/>
                  <a:gd name="T41" fmla="*/ 183 h 234"/>
                  <a:gd name="T42" fmla="*/ 258 w 384"/>
                  <a:gd name="T43" fmla="*/ 173 h 234"/>
                  <a:gd name="T44" fmla="*/ 222 w 384"/>
                  <a:gd name="T45" fmla="*/ 145 h 234"/>
                  <a:gd name="T46" fmla="*/ 206 w 384"/>
                  <a:gd name="T47" fmla="*/ 125 h 234"/>
                  <a:gd name="T48" fmla="*/ 195 w 384"/>
                  <a:gd name="T49" fmla="*/ 87 h 234"/>
                  <a:gd name="T50" fmla="*/ 193 w 384"/>
                  <a:gd name="T51" fmla="*/ 0 h 234"/>
                  <a:gd name="T52" fmla="*/ 171 w 384"/>
                  <a:gd name="T53" fmla="*/ 28 h 234"/>
                  <a:gd name="T54" fmla="*/ 164 w 384"/>
                  <a:gd name="T55" fmla="*/ 13 h 234"/>
                  <a:gd name="T56" fmla="*/ 150 w 384"/>
                  <a:gd name="T57" fmla="*/ 73 h 234"/>
                  <a:gd name="T58" fmla="*/ 149 w 384"/>
                  <a:gd name="T59" fmla="*/ 84 h 234"/>
                  <a:gd name="T60" fmla="*/ 130 w 384"/>
                  <a:gd name="T61" fmla="*/ 111 h 234"/>
                  <a:gd name="T62" fmla="*/ 121 w 384"/>
                  <a:gd name="T63" fmla="*/ 114 h 234"/>
                  <a:gd name="T64" fmla="*/ 78 w 384"/>
                  <a:gd name="T65" fmla="*/ 113 h 234"/>
                  <a:gd name="T66" fmla="*/ 69 w 384"/>
                  <a:gd name="T67" fmla="*/ 110 h 234"/>
                  <a:gd name="T68" fmla="*/ 30 w 384"/>
                  <a:gd name="T69" fmla="*/ 83 h 234"/>
                  <a:gd name="T70" fmla="*/ 22 w 384"/>
                  <a:gd name="T71" fmla="*/ 73 h 234"/>
                  <a:gd name="T72" fmla="*/ 9 w 384"/>
                  <a:gd name="T73" fmla="*/ 36 h 234"/>
                  <a:gd name="T74" fmla="*/ 0 w 384"/>
                  <a:gd name="T75" fmla="*/ 111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4" h="234">
                    <a:moveTo>
                      <a:pt x="0" y="111"/>
                    </a:moveTo>
                    <a:lnTo>
                      <a:pt x="35" y="140"/>
                    </a:lnTo>
                    <a:lnTo>
                      <a:pt x="80" y="159"/>
                    </a:lnTo>
                    <a:lnTo>
                      <a:pt x="94" y="161"/>
                    </a:lnTo>
                    <a:lnTo>
                      <a:pt x="135" y="160"/>
                    </a:lnTo>
                    <a:lnTo>
                      <a:pt x="148" y="154"/>
                    </a:lnTo>
                    <a:lnTo>
                      <a:pt x="171" y="129"/>
                    </a:lnTo>
                    <a:lnTo>
                      <a:pt x="184" y="157"/>
                    </a:lnTo>
                    <a:lnTo>
                      <a:pt x="211" y="190"/>
                    </a:lnTo>
                    <a:lnTo>
                      <a:pt x="239" y="210"/>
                    </a:lnTo>
                    <a:lnTo>
                      <a:pt x="285" y="228"/>
                    </a:lnTo>
                    <a:lnTo>
                      <a:pt x="306" y="233"/>
                    </a:lnTo>
                    <a:lnTo>
                      <a:pt x="348" y="234"/>
                    </a:lnTo>
                    <a:lnTo>
                      <a:pt x="384" y="222"/>
                    </a:lnTo>
                    <a:lnTo>
                      <a:pt x="378" y="134"/>
                    </a:lnTo>
                    <a:lnTo>
                      <a:pt x="377" y="137"/>
                    </a:lnTo>
                    <a:lnTo>
                      <a:pt x="365" y="168"/>
                    </a:lnTo>
                    <a:lnTo>
                      <a:pt x="364" y="171"/>
                    </a:lnTo>
                    <a:lnTo>
                      <a:pt x="331" y="186"/>
                    </a:lnTo>
                    <a:lnTo>
                      <a:pt x="330" y="187"/>
                    </a:lnTo>
                    <a:lnTo>
                      <a:pt x="286" y="183"/>
                    </a:lnTo>
                    <a:lnTo>
                      <a:pt x="258" y="173"/>
                    </a:lnTo>
                    <a:lnTo>
                      <a:pt x="222" y="145"/>
                    </a:lnTo>
                    <a:lnTo>
                      <a:pt x="206" y="125"/>
                    </a:lnTo>
                    <a:lnTo>
                      <a:pt x="195" y="87"/>
                    </a:lnTo>
                    <a:lnTo>
                      <a:pt x="193" y="0"/>
                    </a:lnTo>
                    <a:lnTo>
                      <a:pt x="171" y="28"/>
                    </a:lnTo>
                    <a:lnTo>
                      <a:pt x="164" y="13"/>
                    </a:lnTo>
                    <a:lnTo>
                      <a:pt x="150" y="73"/>
                    </a:lnTo>
                    <a:lnTo>
                      <a:pt x="149" y="84"/>
                    </a:lnTo>
                    <a:lnTo>
                      <a:pt x="130" y="111"/>
                    </a:lnTo>
                    <a:lnTo>
                      <a:pt x="121" y="114"/>
                    </a:lnTo>
                    <a:lnTo>
                      <a:pt x="78" y="113"/>
                    </a:lnTo>
                    <a:lnTo>
                      <a:pt x="69" y="110"/>
                    </a:lnTo>
                    <a:lnTo>
                      <a:pt x="30" y="83"/>
                    </a:lnTo>
                    <a:lnTo>
                      <a:pt x="22" y="73"/>
                    </a:lnTo>
                    <a:lnTo>
                      <a:pt x="9" y="36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0" name="Freeform 3298"/>
              <p:cNvSpPr>
                <a:spLocks/>
              </p:cNvSpPr>
              <p:nvPr/>
            </p:nvSpPr>
            <p:spPr bwMode="auto">
              <a:xfrm>
                <a:off x="6227" y="4084"/>
                <a:ext cx="40" cy="33"/>
              </a:xfrm>
              <a:custGeom>
                <a:avLst/>
                <a:gdLst>
                  <a:gd name="T0" fmla="*/ 0 w 200"/>
                  <a:gd name="T1" fmla="*/ 79 h 165"/>
                  <a:gd name="T2" fmla="*/ 0 w 200"/>
                  <a:gd name="T3" fmla="*/ 89 h 165"/>
                  <a:gd name="T4" fmla="*/ 11 w 200"/>
                  <a:gd name="T5" fmla="*/ 128 h 165"/>
                  <a:gd name="T6" fmla="*/ 34 w 200"/>
                  <a:gd name="T7" fmla="*/ 162 h 165"/>
                  <a:gd name="T8" fmla="*/ 36 w 200"/>
                  <a:gd name="T9" fmla="*/ 165 h 165"/>
                  <a:gd name="T10" fmla="*/ 45 w 200"/>
                  <a:gd name="T11" fmla="*/ 90 h 165"/>
                  <a:gd name="T12" fmla="*/ 46 w 200"/>
                  <a:gd name="T13" fmla="*/ 80 h 165"/>
                  <a:gd name="T14" fmla="*/ 66 w 200"/>
                  <a:gd name="T15" fmla="*/ 53 h 165"/>
                  <a:gd name="T16" fmla="*/ 75 w 200"/>
                  <a:gd name="T17" fmla="*/ 50 h 165"/>
                  <a:gd name="T18" fmla="*/ 117 w 200"/>
                  <a:gd name="T19" fmla="*/ 50 h 165"/>
                  <a:gd name="T20" fmla="*/ 127 w 200"/>
                  <a:gd name="T21" fmla="*/ 53 h 165"/>
                  <a:gd name="T22" fmla="*/ 166 w 200"/>
                  <a:gd name="T23" fmla="*/ 80 h 165"/>
                  <a:gd name="T24" fmla="*/ 174 w 200"/>
                  <a:gd name="T25" fmla="*/ 90 h 165"/>
                  <a:gd name="T26" fmla="*/ 186 w 200"/>
                  <a:gd name="T27" fmla="*/ 127 h 165"/>
                  <a:gd name="T28" fmla="*/ 200 w 200"/>
                  <a:gd name="T29" fmla="*/ 67 h 165"/>
                  <a:gd name="T30" fmla="*/ 171 w 200"/>
                  <a:gd name="T31" fmla="*/ 33 h 165"/>
                  <a:gd name="T32" fmla="*/ 161 w 200"/>
                  <a:gd name="T33" fmla="*/ 25 h 165"/>
                  <a:gd name="T34" fmla="*/ 117 w 200"/>
                  <a:gd name="T35" fmla="*/ 5 h 165"/>
                  <a:gd name="T36" fmla="*/ 114 w 200"/>
                  <a:gd name="T37" fmla="*/ 4 h 165"/>
                  <a:gd name="T38" fmla="*/ 70 w 200"/>
                  <a:gd name="T39" fmla="*/ 0 h 165"/>
                  <a:gd name="T40" fmla="*/ 34 w 200"/>
                  <a:gd name="T41" fmla="*/ 12 h 165"/>
                  <a:gd name="T42" fmla="*/ 25 w 200"/>
                  <a:gd name="T43" fmla="*/ 16 h 165"/>
                  <a:gd name="T44" fmla="*/ 6 w 200"/>
                  <a:gd name="T45" fmla="*/ 42 h 165"/>
                  <a:gd name="T46" fmla="*/ 0 w 200"/>
                  <a:gd name="T47" fmla="*/ 79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0" h="165">
                    <a:moveTo>
                      <a:pt x="0" y="79"/>
                    </a:moveTo>
                    <a:lnTo>
                      <a:pt x="0" y="89"/>
                    </a:lnTo>
                    <a:lnTo>
                      <a:pt x="11" y="128"/>
                    </a:lnTo>
                    <a:lnTo>
                      <a:pt x="34" y="162"/>
                    </a:lnTo>
                    <a:lnTo>
                      <a:pt x="36" y="165"/>
                    </a:lnTo>
                    <a:lnTo>
                      <a:pt x="45" y="90"/>
                    </a:lnTo>
                    <a:lnTo>
                      <a:pt x="46" y="80"/>
                    </a:lnTo>
                    <a:lnTo>
                      <a:pt x="66" y="53"/>
                    </a:lnTo>
                    <a:lnTo>
                      <a:pt x="75" y="50"/>
                    </a:lnTo>
                    <a:lnTo>
                      <a:pt x="117" y="50"/>
                    </a:lnTo>
                    <a:lnTo>
                      <a:pt x="127" y="53"/>
                    </a:lnTo>
                    <a:lnTo>
                      <a:pt x="166" y="80"/>
                    </a:lnTo>
                    <a:lnTo>
                      <a:pt x="174" y="90"/>
                    </a:lnTo>
                    <a:lnTo>
                      <a:pt x="186" y="127"/>
                    </a:lnTo>
                    <a:lnTo>
                      <a:pt x="200" y="67"/>
                    </a:lnTo>
                    <a:lnTo>
                      <a:pt x="171" y="33"/>
                    </a:lnTo>
                    <a:lnTo>
                      <a:pt x="161" y="25"/>
                    </a:lnTo>
                    <a:lnTo>
                      <a:pt x="117" y="5"/>
                    </a:lnTo>
                    <a:lnTo>
                      <a:pt x="114" y="4"/>
                    </a:lnTo>
                    <a:lnTo>
                      <a:pt x="70" y="0"/>
                    </a:lnTo>
                    <a:lnTo>
                      <a:pt x="34" y="12"/>
                    </a:lnTo>
                    <a:lnTo>
                      <a:pt x="25" y="16"/>
                    </a:lnTo>
                    <a:lnTo>
                      <a:pt x="6" y="42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" name="Line 3299"/>
              <p:cNvSpPr>
                <a:spLocks noChangeShapeType="1"/>
              </p:cNvSpPr>
              <p:nvPr/>
            </p:nvSpPr>
            <p:spPr bwMode="auto">
              <a:xfrm>
                <a:off x="6102" y="4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2" name="Line 3300"/>
              <p:cNvSpPr>
                <a:spLocks noChangeShapeType="1"/>
              </p:cNvSpPr>
              <p:nvPr/>
            </p:nvSpPr>
            <p:spPr bwMode="auto">
              <a:xfrm>
                <a:off x="6102" y="42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3" name="Line 3301"/>
              <p:cNvSpPr>
                <a:spLocks noChangeShapeType="1"/>
              </p:cNvSpPr>
              <p:nvPr/>
            </p:nvSpPr>
            <p:spPr bwMode="auto">
              <a:xfrm>
                <a:off x="6344" y="42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4" name="Line 3302"/>
              <p:cNvSpPr>
                <a:spLocks noChangeShapeType="1"/>
              </p:cNvSpPr>
              <p:nvPr/>
            </p:nvSpPr>
            <p:spPr bwMode="auto">
              <a:xfrm>
                <a:off x="6118" y="3341"/>
                <a:ext cx="45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5" name="Line 3303"/>
              <p:cNvSpPr>
                <a:spLocks noChangeShapeType="1"/>
              </p:cNvSpPr>
              <p:nvPr/>
            </p:nvSpPr>
            <p:spPr bwMode="auto">
              <a:xfrm>
                <a:off x="6118" y="4883"/>
                <a:ext cx="453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6" name="Line 3304"/>
              <p:cNvSpPr>
                <a:spLocks noChangeShapeType="1"/>
              </p:cNvSpPr>
              <p:nvPr/>
            </p:nvSpPr>
            <p:spPr bwMode="auto">
              <a:xfrm>
                <a:off x="6538" y="3405"/>
                <a:ext cx="1" cy="1413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7" name="Freeform 3305"/>
              <p:cNvSpPr>
                <a:spLocks/>
              </p:cNvSpPr>
              <p:nvPr/>
            </p:nvSpPr>
            <p:spPr bwMode="auto">
              <a:xfrm>
                <a:off x="6528" y="3341"/>
                <a:ext cx="21" cy="64"/>
              </a:xfrm>
              <a:custGeom>
                <a:avLst/>
                <a:gdLst>
                  <a:gd name="T0" fmla="*/ 0 w 107"/>
                  <a:gd name="T1" fmla="*/ 321 h 321"/>
                  <a:gd name="T2" fmla="*/ 107 w 107"/>
                  <a:gd name="T3" fmla="*/ 321 h 321"/>
                  <a:gd name="T4" fmla="*/ 53 w 107"/>
                  <a:gd name="T5" fmla="*/ 0 h 321"/>
                  <a:gd name="T6" fmla="*/ 0 w 107"/>
                  <a:gd name="T7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321"/>
                    </a:moveTo>
                    <a:lnTo>
                      <a:pt x="107" y="321"/>
                    </a:lnTo>
                    <a:lnTo>
                      <a:pt x="53" y="0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8" name="Freeform 3306"/>
              <p:cNvSpPr>
                <a:spLocks/>
              </p:cNvSpPr>
              <p:nvPr/>
            </p:nvSpPr>
            <p:spPr bwMode="auto">
              <a:xfrm>
                <a:off x="6528" y="3341"/>
                <a:ext cx="21" cy="64"/>
              </a:xfrm>
              <a:custGeom>
                <a:avLst/>
                <a:gdLst>
                  <a:gd name="T0" fmla="*/ 0 w 107"/>
                  <a:gd name="T1" fmla="*/ 321 h 321"/>
                  <a:gd name="T2" fmla="*/ 107 w 107"/>
                  <a:gd name="T3" fmla="*/ 321 h 321"/>
                  <a:gd name="T4" fmla="*/ 53 w 107"/>
                  <a:gd name="T5" fmla="*/ 0 h 321"/>
                  <a:gd name="T6" fmla="*/ 0 w 107"/>
                  <a:gd name="T7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321"/>
                    </a:moveTo>
                    <a:lnTo>
                      <a:pt x="107" y="321"/>
                    </a:lnTo>
                    <a:lnTo>
                      <a:pt x="53" y="0"/>
                    </a:lnTo>
                    <a:lnTo>
                      <a:pt x="0" y="321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9" name="Freeform 3307"/>
              <p:cNvSpPr>
                <a:spLocks/>
              </p:cNvSpPr>
              <p:nvPr/>
            </p:nvSpPr>
            <p:spPr bwMode="auto">
              <a:xfrm>
                <a:off x="6528" y="4818"/>
                <a:ext cx="21" cy="65"/>
              </a:xfrm>
              <a:custGeom>
                <a:avLst/>
                <a:gdLst>
                  <a:gd name="T0" fmla="*/ 0 w 107"/>
                  <a:gd name="T1" fmla="*/ 0 h 321"/>
                  <a:gd name="T2" fmla="*/ 107 w 107"/>
                  <a:gd name="T3" fmla="*/ 0 h 321"/>
                  <a:gd name="T4" fmla="*/ 53 w 107"/>
                  <a:gd name="T5" fmla="*/ 321 h 321"/>
                  <a:gd name="T6" fmla="*/ 0 w 107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0"/>
                    </a:moveTo>
                    <a:lnTo>
                      <a:pt x="107" y="0"/>
                    </a:lnTo>
                    <a:lnTo>
                      <a:pt x="53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0" name="Freeform 3308"/>
              <p:cNvSpPr>
                <a:spLocks/>
              </p:cNvSpPr>
              <p:nvPr/>
            </p:nvSpPr>
            <p:spPr bwMode="auto">
              <a:xfrm>
                <a:off x="6528" y="4818"/>
                <a:ext cx="21" cy="65"/>
              </a:xfrm>
              <a:custGeom>
                <a:avLst/>
                <a:gdLst>
                  <a:gd name="T0" fmla="*/ 0 w 107"/>
                  <a:gd name="T1" fmla="*/ 0 h 321"/>
                  <a:gd name="T2" fmla="*/ 107 w 107"/>
                  <a:gd name="T3" fmla="*/ 0 h 321"/>
                  <a:gd name="T4" fmla="*/ 53 w 107"/>
                  <a:gd name="T5" fmla="*/ 321 h 321"/>
                  <a:gd name="T6" fmla="*/ 0 w 107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0"/>
                    </a:moveTo>
                    <a:lnTo>
                      <a:pt x="107" y="0"/>
                    </a:lnTo>
                    <a:lnTo>
                      <a:pt x="53" y="32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1" name="Freeform 3309"/>
              <p:cNvSpPr>
                <a:spLocks/>
              </p:cNvSpPr>
              <p:nvPr/>
            </p:nvSpPr>
            <p:spPr bwMode="auto">
              <a:xfrm>
                <a:off x="6461" y="4118"/>
                <a:ext cx="44" cy="30"/>
              </a:xfrm>
              <a:custGeom>
                <a:avLst/>
                <a:gdLst>
                  <a:gd name="T0" fmla="*/ 0 w 221"/>
                  <a:gd name="T1" fmla="*/ 9 h 149"/>
                  <a:gd name="T2" fmla="*/ 9 w 221"/>
                  <a:gd name="T3" fmla="*/ 96 h 149"/>
                  <a:gd name="T4" fmla="*/ 12 w 221"/>
                  <a:gd name="T5" fmla="*/ 77 h 149"/>
                  <a:gd name="T6" fmla="*/ 35 w 221"/>
                  <a:gd name="T7" fmla="*/ 53 h 149"/>
                  <a:gd name="T8" fmla="*/ 62 w 221"/>
                  <a:gd name="T9" fmla="*/ 47 h 149"/>
                  <a:gd name="T10" fmla="*/ 109 w 221"/>
                  <a:gd name="T11" fmla="*/ 53 h 149"/>
                  <a:gd name="T12" fmla="*/ 148 w 221"/>
                  <a:gd name="T13" fmla="*/ 68 h 149"/>
                  <a:gd name="T14" fmla="*/ 186 w 221"/>
                  <a:gd name="T15" fmla="*/ 93 h 149"/>
                  <a:gd name="T16" fmla="*/ 202 w 221"/>
                  <a:gd name="T17" fmla="*/ 112 h 149"/>
                  <a:gd name="T18" fmla="*/ 213 w 221"/>
                  <a:gd name="T19" fmla="*/ 149 h 149"/>
                  <a:gd name="T20" fmla="*/ 221 w 221"/>
                  <a:gd name="T21" fmla="*/ 73 h 149"/>
                  <a:gd name="T22" fmla="*/ 184 w 221"/>
                  <a:gd name="T23" fmla="*/ 42 h 149"/>
                  <a:gd name="T24" fmla="*/ 151 w 221"/>
                  <a:gd name="T25" fmla="*/ 24 h 149"/>
                  <a:gd name="T26" fmla="*/ 105 w 221"/>
                  <a:gd name="T27" fmla="*/ 7 h 149"/>
                  <a:gd name="T28" fmla="*/ 79 w 221"/>
                  <a:gd name="T29" fmla="*/ 1 h 149"/>
                  <a:gd name="T30" fmla="*/ 35 w 221"/>
                  <a:gd name="T31" fmla="*/ 0 h 149"/>
                  <a:gd name="T32" fmla="*/ 0 w 221"/>
                  <a:gd name="T33" fmla="*/ 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1" h="149">
                    <a:moveTo>
                      <a:pt x="0" y="9"/>
                    </a:moveTo>
                    <a:lnTo>
                      <a:pt x="9" y="96"/>
                    </a:lnTo>
                    <a:lnTo>
                      <a:pt x="12" y="77"/>
                    </a:lnTo>
                    <a:lnTo>
                      <a:pt x="35" y="53"/>
                    </a:lnTo>
                    <a:lnTo>
                      <a:pt x="62" y="47"/>
                    </a:lnTo>
                    <a:lnTo>
                      <a:pt x="109" y="53"/>
                    </a:lnTo>
                    <a:lnTo>
                      <a:pt x="148" y="68"/>
                    </a:lnTo>
                    <a:lnTo>
                      <a:pt x="186" y="93"/>
                    </a:lnTo>
                    <a:lnTo>
                      <a:pt x="202" y="112"/>
                    </a:lnTo>
                    <a:lnTo>
                      <a:pt x="213" y="149"/>
                    </a:lnTo>
                    <a:lnTo>
                      <a:pt x="221" y="73"/>
                    </a:lnTo>
                    <a:lnTo>
                      <a:pt x="184" y="42"/>
                    </a:lnTo>
                    <a:lnTo>
                      <a:pt x="151" y="24"/>
                    </a:lnTo>
                    <a:lnTo>
                      <a:pt x="105" y="7"/>
                    </a:lnTo>
                    <a:lnTo>
                      <a:pt x="79" y="1"/>
                    </a:lnTo>
                    <a:lnTo>
                      <a:pt x="3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2" name="Freeform 3310"/>
              <p:cNvSpPr>
                <a:spLocks/>
              </p:cNvSpPr>
              <p:nvPr/>
            </p:nvSpPr>
            <p:spPr bwMode="auto">
              <a:xfrm>
                <a:off x="6453" y="4120"/>
                <a:ext cx="15" cy="34"/>
              </a:xfrm>
              <a:custGeom>
                <a:avLst/>
                <a:gdLst>
                  <a:gd name="T0" fmla="*/ 0 w 76"/>
                  <a:gd name="T1" fmla="*/ 66 h 168"/>
                  <a:gd name="T2" fmla="*/ 2 w 76"/>
                  <a:gd name="T3" fmla="*/ 79 h 168"/>
                  <a:gd name="T4" fmla="*/ 15 w 76"/>
                  <a:gd name="T5" fmla="*/ 117 h 168"/>
                  <a:gd name="T6" fmla="*/ 27 w 76"/>
                  <a:gd name="T7" fmla="*/ 135 h 168"/>
                  <a:gd name="T8" fmla="*/ 60 w 76"/>
                  <a:gd name="T9" fmla="*/ 168 h 168"/>
                  <a:gd name="T10" fmla="*/ 76 w 76"/>
                  <a:gd name="T11" fmla="*/ 145 h 168"/>
                  <a:gd name="T12" fmla="*/ 60 w 76"/>
                  <a:gd name="T13" fmla="*/ 124 h 168"/>
                  <a:gd name="T14" fmla="*/ 50 w 76"/>
                  <a:gd name="T15" fmla="*/ 87 h 168"/>
                  <a:gd name="T16" fmla="*/ 41 w 76"/>
                  <a:gd name="T17" fmla="*/ 0 h 168"/>
                  <a:gd name="T18" fmla="*/ 30 w 76"/>
                  <a:gd name="T19" fmla="*/ 7 h 168"/>
                  <a:gd name="T20" fmla="*/ 8 w 76"/>
                  <a:gd name="T21" fmla="*/ 32 h 168"/>
                  <a:gd name="T22" fmla="*/ 0 w 76"/>
                  <a:gd name="T23" fmla="*/ 6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168">
                    <a:moveTo>
                      <a:pt x="0" y="66"/>
                    </a:moveTo>
                    <a:lnTo>
                      <a:pt x="2" y="79"/>
                    </a:lnTo>
                    <a:lnTo>
                      <a:pt x="15" y="117"/>
                    </a:lnTo>
                    <a:lnTo>
                      <a:pt x="27" y="135"/>
                    </a:lnTo>
                    <a:lnTo>
                      <a:pt x="60" y="168"/>
                    </a:lnTo>
                    <a:lnTo>
                      <a:pt x="76" y="145"/>
                    </a:lnTo>
                    <a:lnTo>
                      <a:pt x="60" y="124"/>
                    </a:lnTo>
                    <a:lnTo>
                      <a:pt x="50" y="87"/>
                    </a:lnTo>
                    <a:lnTo>
                      <a:pt x="41" y="0"/>
                    </a:lnTo>
                    <a:lnTo>
                      <a:pt x="30" y="7"/>
                    </a:lnTo>
                    <a:lnTo>
                      <a:pt x="8" y="3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3" name="Freeform 3311"/>
              <p:cNvSpPr>
                <a:spLocks/>
              </p:cNvSpPr>
              <p:nvPr/>
            </p:nvSpPr>
            <p:spPr bwMode="auto">
              <a:xfrm>
                <a:off x="6427" y="4110"/>
                <a:ext cx="17" cy="18"/>
              </a:xfrm>
              <a:custGeom>
                <a:avLst/>
                <a:gdLst>
                  <a:gd name="T0" fmla="*/ 0 w 87"/>
                  <a:gd name="T1" fmla="*/ 11 h 88"/>
                  <a:gd name="T2" fmla="*/ 17 w 87"/>
                  <a:gd name="T3" fmla="*/ 88 h 88"/>
                  <a:gd name="T4" fmla="*/ 18 w 87"/>
                  <a:gd name="T5" fmla="*/ 75 h 88"/>
                  <a:gd name="T6" fmla="*/ 40 w 87"/>
                  <a:gd name="T7" fmla="*/ 50 h 88"/>
                  <a:gd name="T8" fmla="*/ 44 w 87"/>
                  <a:gd name="T9" fmla="*/ 49 h 88"/>
                  <a:gd name="T10" fmla="*/ 87 w 87"/>
                  <a:gd name="T11" fmla="*/ 47 h 88"/>
                  <a:gd name="T12" fmla="*/ 83 w 87"/>
                  <a:gd name="T13" fmla="*/ 1 h 88"/>
                  <a:gd name="T14" fmla="*/ 79 w 87"/>
                  <a:gd name="T15" fmla="*/ 1 h 88"/>
                  <a:gd name="T16" fmla="*/ 35 w 87"/>
                  <a:gd name="T17" fmla="*/ 0 h 88"/>
                  <a:gd name="T18" fmla="*/ 0 w 87"/>
                  <a:gd name="T19" fmla="*/ 1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" h="88">
                    <a:moveTo>
                      <a:pt x="0" y="11"/>
                    </a:moveTo>
                    <a:lnTo>
                      <a:pt x="17" y="88"/>
                    </a:lnTo>
                    <a:lnTo>
                      <a:pt x="18" y="75"/>
                    </a:lnTo>
                    <a:lnTo>
                      <a:pt x="40" y="50"/>
                    </a:lnTo>
                    <a:lnTo>
                      <a:pt x="44" y="49"/>
                    </a:lnTo>
                    <a:lnTo>
                      <a:pt x="87" y="47"/>
                    </a:lnTo>
                    <a:lnTo>
                      <a:pt x="83" y="1"/>
                    </a:lnTo>
                    <a:lnTo>
                      <a:pt x="79" y="1"/>
                    </a:lnTo>
                    <a:lnTo>
                      <a:pt x="3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4" name="Freeform 3312"/>
              <p:cNvSpPr>
                <a:spLocks/>
              </p:cNvSpPr>
              <p:nvPr/>
            </p:nvSpPr>
            <p:spPr bwMode="auto">
              <a:xfrm>
                <a:off x="6421" y="4113"/>
                <a:ext cx="92" cy="54"/>
              </a:xfrm>
              <a:custGeom>
                <a:avLst/>
                <a:gdLst>
                  <a:gd name="T0" fmla="*/ 0 w 459"/>
                  <a:gd name="T1" fmla="*/ 62 h 274"/>
                  <a:gd name="T2" fmla="*/ 5 w 459"/>
                  <a:gd name="T3" fmla="*/ 97 h 274"/>
                  <a:gd name="T4" fmla="*/ 21 w 459"/>
                  <a:gd name="T5" fmla="*/ 132 h 274"/>
                  <a:gd name="T6" fmla="*/ 51 w 459"/>
                  <a:gd name="T7" fmla="*/ 167 h 274"/>
                  <a:gd name="T8" fmla="*/ 63 w 459"/>
                  <a:gd name="T9" fmla="*/ 176 h 274"/>
                  <a:gd name="T10" fmla="*/ 96 w 459"/>
                  <a:gd name="T11" fmla="*/ 199 h 274"/>
                  <a:gd name="T12" fmla="*/ 138 w 459"/>
                  <a:gd name="T13" fmla="*/ 221 h 274"/>
                  <a:gd name="T14" fmla="*/ 186 w 459"/>
                  <a:gd name="T15" fmla="*/ 239 h 274"/>
                  <a:gd name="T16" fmla="*/ 241 w 459"/>
                  <a:gd name="T17" fmla="*/ 256 h 274"/>
                  <a:gd name="T18" fmla="*/ 292 w 459"/>
                  <a:gd name="T19" fmla="*/ 268 h 274"/>
                  <a:gd name="T20" fmla="*/ 339 w 459"/>
                  <a:gd name="T21" fmla="*/ 274 h 274"/>
                  <a:gd name="T22" fmla="*/ 378 w 459"/>
                  <a:gd name="T23" fmla="*/ 274 h 274"/>
                  <a:gd name="T24" fmla="*/ 408 w 459"/>
                  <a:gd name="T25" fmla="*/ 266 h 274"/>
                  <a:gd name="T26" fmla="*/ 434 w 459"/>
                  <a:gd name="T27" fmla="*/ 251 h 274"/>
                  <a:gd name="T28" fmla="*/ 452 w 459"/>
                  <a:gd name="T29" fmla="*/ 224 h 274"/>
                  <a:gd name="T30" fmla="*/ 459 w 459"/>
                  <a:gd name="T31" fmla="*/ 190 h 274"/>
                  <a:gd name="T32" fmla="*/ 456 w 459"/>
                  <a:gd name="T33" fmla="*/ 164 h 274"/>
                  <a:gd name="T34" fmla="*/ 440 w 459"/>
                  <a:gd name="T35" fmla="*/ 127 h 274"/>
                  <a:gd name="T36" fmla="*/ 421 w 459"/>
                  <a:gd name="T37" fmla="*/ 102 h 274"/>
                  <a:gd name="T38" fmla="*/ 413 w 459"/>
                  <a:gd name="T39" fmla="*/ 178 h 274"/>
                  <a:gd name="T40" fmla="*/ 413 w 459"/>
                  <a:gd name="T41" fmla="*/ 181 h 274"/>
                  <a:gd name="T42" fmla="*/ 400 w 459"/>
                  <a:gd name="T43" fmla="*/ 212 h 274"/>
                  <a:gd name="T44" fmla="*/ 396 w 459"/>
                  <a:gd name="T45" fmla="*/ 215 h 274"/>
                  <a:gd name="T46" fmla="*/ 361 w 459"/>
                  <a:gd name="T47" fmla="*/ 228 h 274"/>
                  <a:gd name="T48" fmla="*/ 350 w 459"/>
                  <a:gd name="T49" fmla="*/ 228 h 274"/>
                  <a:gd name="T50" fmla="*/ 305 w 459"/>
                  <a:gd name="T51" fmla="*/ 223 h 274"/>
                  <a:gd name="T52" fmla="*/ 272 w 459"/>
                  <a:gd name="T53" fmla="*/ 210 h 274"/>
                  <a:gd name="T54" fmla="*/ 235 w 459"/>
                  <a:gd name="T55" fmla="*/ 183 h 274"/>
                  <a:gd name="T56" fmla="*/ 219 w 459"/>
                  <a:gd name="T57" fmla="*/ 206 h 274"/>
                  <a:gd name="T58" fmla="*/ 202 w 459"/>
                  <a:gd name="T59" fmla="*/ 201 h 274"/>
                  <a:gd name="T60" fmla="*/ 152 w 459"/>
                  <a:gd name="T61" fmla="*/ 184 h 274"/>
                  <a:gd name="T62" fmla="*/ 116 w 459"/>
                  <a:gd name="T63" fmla="*/ 166 h 274"/>
                  <a:gd name="T64" fmla="*/ 93 w 459"/>
                  <a:gd name="T65" fmla="*/ 151 h 274"/>
                  <a:gd name="T66" fmla="*/ 60 w 459"/>
                  <a:gd name="T67" fmla="*/ 118 h 274"/>
                  <a:gd name="T68" fmla="*/ 58 w 459"/>
                  <a:gd name="T69" fmla="*/ 115 h 274"/>
                  <a:gd name="T70" fmla="*/ 46 w 459"/>
                  <a:gd name="T71" fmla="*/ 77 h 274"/>
                  <a:gd name="T72" fmla="*/ 29 w 459"/>
                  <a:gd name="T73" fmla="*/ 0 h 274"/>
                  <a:gd name="T74" fmla="*/ 27 w 459"/>
                  <a:gd name="T75" fmla="*/ 2 h 274"/>
                  <a:gd name="T76" fmla="*/ 6 w 459"/>
                  <a:gd name="T77" fmla="*/ 27 h 274"/>
                  <a:gd name="T78" fmla="*/ 0 w 459"/>
                  <a:gd name="T79" fmla="*/ 6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9" h="274">
                    <a:moveTo>
                      <a:pt x="0" y="62"/>
                    </a:moveTo>
                    <a:lnTo>
                      <a:pt x="5" y="97"/>
                    </a:lnTo>
                    <a:lnTo>
                      <a:pt x="21" y="132"/>
                    </a:lnTo>
                    <a:lnTo>
                      <a:pt x="51" y="167"/>
                    </a:lnTo>
                    <a:lnTo>
                      <a:pt x="63" y="176"/>
                    </a:lnTo>
                    <a:lnTo>
                      <a:pt x="96" y="199"/>
                    </a:lnTo>
                    <a:lnTo>
                      <a:pt x="138" y="221"/>
                    </a:lnTo>
                    <a:lnTo>
                      <a:pt x="186" y="239"/>
                    </a:lnTo>
                    <a:lnTo>
                      <a:pt x="241" y="256"/>
                    </a:lnTo>
                    <a:lnTo>
                      <a:pt x="292" y="268"/>
                    </a:lnTo>
                    <a:lnTo>
                      <a:pt x="339" y="274"/>
                    </a:lnTo>
                    <a:lnTo>
                      <a:pt x="378" y="274"/>
                    </a:lnTo>
                    <a:lnTo>
                      <a:pt x="408" y="266"/>
                    </a:lnTo>
                    <a:lnTo>
                      <a:pt x="434" y="251"/>
                    </a:lnTo>
                    <a:lnTo>
                      <a:pt x="452" y="224"/>
                    </a:lnTo>
                    <a:lnTo>
                      <a:pt x="459" y="190"/>
                    </a:lnTo>
                    <a:lnTo>
                      <a:pt x="456" y="164"/>
                    </a:lnTo>
                    <a:lnTo>
                      <a:pt x="440" y="127"/>
                    </a:lnTo>
                    <a:lnTo>
                      <a:pt x="421" y="102"/>
                    </a:lnTo>
                    <a:lnTo>
                      <a:pt x="413" y="178"/>
                    </a:lnTo>
                    <a:lnTo>
                      <a:pt x="413" y="181"/>
                    </a:lnTo>
                    <a:lnTo>
                      <a:pt x="400" y="212"/>
                    </a:lnTo>
                    <a:lnTo>
                      <a:pt x="396" y="215"/>
                    </a:lnTo>
                    <a:lnTo>
                      <a:pt x="361" y="228"/>
                    </a:lnTo>
                    <a:lnTo>
                      <a:pt x="350" y="228"/>
                    </a:lnTo>
                    <a:lnTo>
                      <a:pt x="305" y="223"/>
                    </a:lnTo>
                    <a:lnTo>
                      <a:pt x="272" y="210"/>
                    </a:lnTo>
                    <a:lnTo>
                      <a:pt x="235" y="183"/>
                    </a:lnTo>
                    <a:lnTo>
                      <a:pt x="219" y="206"/>
                    </a:lnTo>
                    <a:lnTo>
                      <a:pt x="202" y="201"/>
                    </a:lnTo>
                    <a:lnTo>
                      <a:pt x="152" y="184"/>
                    </a:lnTo>
                    <a:lnTo>
                      <a:pt x="116" y="166"/>
                    </a:lnTo>
                    <a:lnTo>
                      <a:pt x="93" y="151"/>
                    </a:lnTo>
                    <a:lnTo>
                      <a:pt x="60" y="118"/>
                    </a:lnTo>
                    <a:lnTo>
                      <a:pt x="58" y="115"/>
                    </a:lnTo>
                    <a:lnTo>
                      <a:pt x="46" y="77"/>
                    </a:lnTo>
                    <a:lnTo>
                      <a:pt x="29" y="0"/>
                    </a:lnTo>
                    <a:lnTo>
                      <a:pt x="27" y="2"/>
                    </a:lnTo>
                    <a:lnTo>
                      <a:pt x="6" y="2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5" name="Freeform 3313"/>
              <p:cNvSpPr>
                <a:spLocks/>
              </p:cNvSpPr>
              <p:nvPr/>
            </p:nvSpPr>
            <p:spPr bwMode="auto">
              <a:xfrm>
                <a:off x="6430" y="4056"/>
                <a:ext cx="83" cy="52"/>
              </a:xfrm>
              <a:custGeom>
                <a:avLst/>
                <a:gdLst>
                  <a:gd name="T0" fmla="*/ 0 w 416"/>
                  <a:gd name="T1" fmla="*/ 9 h 259"/>
                  <a:gd name="T2" fmla="*/ 3 w 416"/>
                  <a:gd name="T3" fmla="*/ 90 h 259"/>
                  <a:gd name="T4" fmla="*/ 9 w 416"/>
                  <a:gd name="T5" fmla="*/ 67 h 259"/>
                  <a:gd name="T6" fmla="*/ 39 w 416"/>
                  <a:gd name="T7" fmla="*/ 47 h 259"/>
                  <a:gd name="T8" fmla="*/ 47 w 416"/>
                  <a:gd name="T9" fmla="*/ 46 h 259"/>
                  <a:gd name="T10" fmla="*/ 81 w 416"/>
                  <a:gd name="T11" fmla="*/ 45 h 259"/>
                  <a:gd name="T12" fmla="*/ 127 w 416"/>
                  <a:gd name="T13" fmla="*/ 52 h 259"/>
                  <a:gd name="T14" fmla="*/ 186 w 416"/>
                  <a:gd name="T15" fmla="*/ 67 h 259"/>
                  <a:gd name="T16" fmla="*/ 207 w 416"/>
                  <a:gd name="T17" fmla="*/ 73 h 259"/>
                  <a:gd name="T18" fmla="*/ 262 w 416"/>
                  <a:gd name="T19" fmla="*/ 90 h 259"/>
                  <a:gd name="T20" fmla="*/ 305 w 416"/>
                  <a:gd name="T21" fmla="*/ 108 h 259"/>
                  <a:gd name="T22" fmla="*/ 334 w 416"/>
                  <a:gd name="T23" fmla="*/ 127 h 259"/>
                  <a:gd name="T24" fmla="*/ 358 w 416"/>
                  <a:gd name="T25" fmla="*/ 152 h 259"/>
                  <a:gd name="T26" fmla="*/ 370 w 416"/>
                  <a:gd name="T27" fmla="*/ 188 h 259"/>
                  <a:gd name="T28" fmla="*/ 389 w 416"/>
                  <a:gd name="T29" fmla="*/ 259 h 259"/>
                  <a:gd name="T30" fmla="*/ 409 w 416"/>
                  <a:gd name="T31" fmla="*/ 235 h 259"/>
                  <a:gd name="T32" fmla="*/ 416 w 416"/>
                  <a:gd name="T33" fmla="*/ 200 h 259"/>
                  <a:gd name="T34" fmla="*/ 409 w 416"/>
                  <a:gd name="T35" fmla="*/ 163 h 259"/>
                  <a:gd name="T36" fmla="*/ 389 w 416"/>
                  <a:gd name="T37" fmla="*/ 127 h 259"/>
                  <a:gd name="T38" fmla="*/ 358 w 416"/>
                  <a:gd name="T39" fmla="*/ 96 h 259"/>
                  <a:gd name="T40" fmla="*/ 314 w 416"/>
                  <a:gd name="T41" fmla="*/ 68 h 259"/>
                  <a:gd name="T42" fmla="*/ 284 w 416"/>
                  <a:gd name="T43" fmla="*/ 53 h 259"/>
                  <a:gd name="T44" fmla="*/ 239 w 416"/>
                  <a:gd name="T45" fmla="*/ 37 h 259"/>
                  <a:gd name="T46" fmla="*/ 186 w 416"/>
                  <a:gd name="T47" fmla="*/ 21 h 259"/>
                  <a:gd name="T48" fmla="*/ 168 w 416"/>
                  <a:gd name="T49" fmla="*/ 16 h 259"/>
                  <a:gd name="T50" fmla="*/ 119 w 416"/>
                  <a:gd name="T51" fmla="*/ 6 h 259"/>
                  <a:gd name="T52" fmla="*/ 81 w 416"/>
                  <a:gd name="T53" fmla="*/ 0 h 259"/>
                  <a:gd name="T54" fmla="*/ 53 w 416"/>
                  <a:gd name="T55" fmla="*/ 0 h 259"/>
                  <a:gd name="T56" fmla="*/ 13 w 416"/>
                  <a:gd name="T57" fmla="*/ 5 h 259"/>
                  <a:gd name="T58" fmla="*/ 0 w 416"/>
                  <a:gd name="T59" fmla="*/ 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16" h="259">
                    <a:moveTo>
                      <a:pt x="0" y="9"/>
                    </a:moveTo>
                    <a:lnTo>
                      <a:pt x="3" y="90"/>
                    </a:lnTo>
                    <a:lnTo>
                      <a:pt x="9" y="67"/>
                    </a:lnTo>
                    <a:lnTo>
                      <a:pt x="39" y="47"/>
                    </a:lnTo>
                    <a:lnTo>
                      <a:pt x="47" y="46"/>
                    </a:lnTo>
                    <a:lnTo>
                      <a:pt x="81" y="45"/>
                    </a:lnTo>
                    <a:lnTo>
                      <a:pt x="127" y="52"/>
                    </a:lnTo>
                    <a:lnTo>
                      <a:pt x="186" y="67"/>
                    </a:lnTo>
                    <a:lnTo>
                      <a:pt x="207" y="73"/>
                    </a:lnTo>
                    <a:lnTo>
                      <a:pt x="262" y="90"/>
                    </a:lnTo>
                    <a:lnTo>
                      <a:pt x="305" y="108"/>
                    </a:lnTo>
                    <a:lnTo>
                      <a:pt x="334" y="127"/>
                    </a:lnTo>
                    <a:lnTo>
                      <a:pt x="358" y="152"/>
                    </a:lnTo>
                    <a:lnTo>
                      <a:pt x="370" y="188"/>
                    </a:lnTo>
                    <a:lnTo>
                      <a:pt x="389" y="259"/>
                    </a:lnTo>
                    <a:lnTo>
                      <a:pt x="409" y="235"/>
                    </a:lnTo>
                    <a:lnTo>
                      <a:pt x="416" y="200"/>
                    </a:lnTo>
                    <a:lnTo>
                      <a:pt x="409" y="163"/>
                    </a:lnTo>
                    <a:lnTo>
                      <a:pt x="389" y="127"/>
                    </a:lnTo>
                    <a:lnTo>
                      <a:pt x="358" y="96"/>
                    </a:lnTo>
                    <a:lnTo>
                      <a:pt x="314" y="68"/>
                    </a:lnTo>
                    <a:lnTo>
                      <a:pt x="284" y="53"/>
                    </a:lnTo>
                    <a:lnTo>
                      <a:pt x="239" y="37"/>
                    </a:lnTo>
                    <a:lnTo>
                      <a:pt x="186" y="21"/>
                    </a:lnTo>
                    <a:lnTo>
                      <a:pt x="168" y="16"/>
                    </a:lnTo>
                    <a:lnTo>
                      <a:pt x="119" y="6"/>
                    </a:lnTo>
                    <a:lnTo>
                      <a:pt x="81" y="0"/>
                    </a:lnTo>
                    <a:lnTo>
                      <a:pt x="53" y="0"/>
                    </a:lnTo>
                    <a:lnTo>
                      <a:pt x="13" y="5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6" name="Freeform 3314"/>
              <p:cNvSpPr>
                <a:spLocks/>
              </p:cNvSpPr>
              <p:nvPr/>
            </p:nvSpPr>
            <p:spPr bwMode="auto">
              <a:xfrm>
                <a:off x="6421" y="4058"/>
                <a:ext cx="86" cy="53"/>
              </a:xfrm>
              <a:custGeom>
                <a:avLst/>
                <a:gdLst>
                  <a:gd name="T0" fmla="*/ 0 w 432"/>
                  <a:gd name="T1" fmla="*/ 68 h 267"/>
                  <a:gd name="T2" fmla="*/ 6 w 432"/>
                  <a:gd name="T3" fmla="*/ 104 h 267"/>
                  <a:gd name="T4" fmla="*/ 26 w 432"/>
                  <a:gd name="T5" fmla="*/ 139 h 267"/>
                  <a:gd name="T6" fmla="*/ 58 w 432"/>
                  <a:gd name="T7" fmla="*/ 170 h 267"/>
                  <a:gd name="T8" fmla="*/ 101 w 432"/>
                  <a:gd name="T9" fmla="*/ 199 h 267"/>
                  <a:gd name="T10" fmla="*/ 133 w 432"/>
                  <a:gd name="T11" fmla="*/ 214 h 267"/>
                  <a:gd name="T12" fmla="*/ 177 w 432"/>
                  <a:gd name="T13" fmla="*/ 230 h 267"/>
                  <a:gd name="T14" fmla="*/ 229 w 432"/>
                  <a:gd name="T15" fmla="*/ 246 h 267"/>
                  <a:gd name="T16" fmla="*/ 243 w 432"/>
                  <a:gd name="T17" fmla="*/ 250 h 267"/>
                  <a:gd name="T18" fmla="*/ 297 w 432"/>
                  <a:gd name="T19" fmla="*/ 261 h 267"/>
                  <a:gd name="T20" fmla="*/ 343 w 432"/>
                  <a:gd name="T21" fmla="*/ 267 h 267"/>
                  <a:gd name="T22" fmla="*/ 382 w 432"/>
                  <a:gd name="T23" fmla="*/ 267 h 267"/>
                  <a:gd name="T24" fmla="*/ 412 w 432"/>
                  <a:gd name="T25" fmla="*/ 260 h 267"/>
                  <a:gd name="T26" fmla="*/ 432 w 432"/>
                  <a:gd name="T27" fmla="*/ 250 h 267"/>
                  <a:gd name="T28" fmla="*/ 413 w 432"/>
                  <a:gd name="T29" fmla="*/ 179 h 267"/>
                  <a:gd name="T30" fmla="*/ 407 w 432"/>
                  <a:gd name="T31" fmla="*/ 200 h 267"/>
                  <a:gd name="T32" fmla="*/ 377 w 432"/>
                  <a:gd name="T33" fmla="*/ 220 h 267"/>
                  <a:gd name="T34" fmla="*/ 369 w 432"/>
                  <a:gd name="T35" fmla="*/ 221 h 267"/>
                  <a:gd name="T36" fmla="*/ 336 w 432"/>
                  <a:gd name="T37" fmla="*/ 222 h 267"/>
                  <a:gd name="T38" fmla="*/ 289 w 432"/>
                  <a:gd name="T39" fmla="*/ 215 h 267"/>
                  <a:gd name="T40" fmla="*/ 229 w 432"/>
                  <a:gd name="T41" fmla="*/ 202 h 267"/>
                  <a:gd name="T42" fmla="*/ 203 w 432"/>
                  <a:gd name="T43" fmla="*/ 193 h 267"/>
                  <a:gd name="T44" fmla="*/ 149 w 432"/>
                  <a:gd name="T45" fmla="*/ 175 h 267"/>
                  <a:gd name="T46" fmla="*/ 108 w 432"/>
                  <a:gd name="T47" fmla="*/ 157 h 267"/>
                  <a:gd name="T48" fmla="*/ 78 w 432"/>
                  <a:gd name="T49" fmla="*/ 137 h 267"/>
                  <a:gd name="T50" fmla="*/ 58 w 432"/>
                  <a:gd name="T51" fmla="*/ 116 h 267"/>
                  <a:gd name="T52" fmla="*/ 46 w 432"/>
                  <a:gd name="T53" fmla="*/ 81 h 267"/>
                  <a:gd name="T54" fmla="*/ 43 w 432"/>
                  <a:gd name="T55" fmla="*/ 0 h 267"/>
                  <a:gd name="T56" fmla="*/ 15 w 432"/>
                  <a:gd name="T57" fmla="*/ 21 h 267"/>
                  <a:gd name="T58" fmla="*/ 6 w 432"/>
                  <a:gd name="T59" fmla="*/ 33 h 267"/>
                  <a:gd name="T60" fmla="*/ 0 w 432"/>
                  <a:gd name="T61" fmla="*/ 68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2" h="267">
                    <a:moveTo>
                      <a:pt x="0" y="68"/>
                    </a:moveTo>
                    <a:lnTo>
                      <a:pt x="6" y="104"/>
                    </a:lnTo>
                    <a:lnTo>
                      <a:pt x="26" y="139"/>
                    </a:lnTo>
                    <a:lnTo>
                      <a:pt x="58" y="170"/>
                    </a:lnTo>
                    <a:lnTo>
                      <a:pt x="101" y="199"/>
                    </a:lnTo>
                    <a:lnTo>
                      <a:pt x="133" y="214"/>
                    </a:lnTo>
                    <a:lnTo>
                      <a:pt x="177" y="230"/>
                    </a:lnTo>
                    <a:lnTo>
                      <a:pt x="229" y="246"/>
                    </a:lnTo>
                    <a:lnTo>
                      <a:pt x="243" y="250"/>
                    </a:lnTo>
                    <a:lnTo>
                      <a:pt x="297" y="261"/>
                    </a:lnTo>
                    <a:lnTo>
                      <a:pt x="343" y="267"/>
                    </a:lnTo>
                    <a:lnTo>
                      <a:pt x="382" y="267"/>
                    </a:lnTo>
                    <a:lnTo>
                      <a:pt x="412" y="260"/>
                    </a:lnTo>
                    <a:lnTo>
                      <a:pt x="432" y="250"/>
                    </a:lnTo>
                    <a:lnTo>
                      <a:pt x="413" y="179"/>
                    </a:lnTo>
                    <a:lnTo>
                      <a:pt x="407" y="200"/>
                    </a:lnTo>
                    <a:lnTo>
                      <a:pt x="377" y="220"/>
                    </a:lnTo>
                    <a:lnTo>
                      <a:pt x="369" y="221"/>
                    </a:lnTo>
                    <a:lnTo>
                      <a:pt x="336" y="222"/>
                    </a:lnTo>
                    <a:lnTo>
                      <a:pt x="289" y="215"/>
                    </a:lnTo>
                    <a:lnTo>
                      <a:pt x="229" y="202"/>
                    </a:lnTo>
                    <a:lnTo>
                      <a:pt x="203" y="193"/>
                    </a:lnTo>
                    <a:lnTo>
                      <a:pt x="149" y="175"/>
                    </a:lnTo>
                    <a:lnTo>
                      <a:pt x="108" y="157"/>
                    </a:lnTo>
                    <a:lnTo>
                      <a:pt x="78" y="137"/>
                    </a:lnTo>
                    <a:lnTo>
                      <a:pt x="58" y="116"/>
                    </a:lnTo>
                    <a:lnTo>
                      <a:pt x="46" y="81"/>
                    </a:lnTo>
                    <a:lnTo>
                      <a:pt x="43" y="0"/>
                    </a:lnTo>
                    <a:lnTo>
                      <a:pt x="15" y="21"/>
                    </a:lnTo>
                    <a:lnTo>
                      <a:pt x="6" y="33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7" name="Line 3315"/>
              <p:cNvSpPr>
                <a:spLocks noChangeShapeType="1"/>
              </p:cNvSpPr>
              <p:nvPr/>
            </p:nvSpPr>
            <p:spPr bwMode="auto">
              <a:xfrm>
                <a:off x="6102" y="33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8" name="Line 3316"/>
              <p:cNvSpPr>
                <a:spLocks noChangeShapeType="1"/>
              </p:cNvSpPr>
              <p:nvPr/>
            </p:nvSpPr>
            <p:spPr bwMode="auto">
              <a:xfrm>
                <a:off x="6102" y="4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9" name="Line 3317"/>
              <p:cNvSpPr>
                <a:spLocks noChangeShapeType="1"/>
              </p:cNvSpPr>
              <p:nvPr/>
            </p:nvSpPr>
            <p:spPr bwMode="auto">
              <a:xfrm>
                <a:off x="6538" y="4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0" name="Line 3318"/>
              <p:cNvSpPr>
                <a:spLocks noChangeShapeType="1"/>
              </p:cNvSpPr>
              <p:nvPr/>
            </p:nvSpPr>
            <p:spPr bwMode="auto">
              <a:xfrm>
                <a:off x="4962" y="3341"/>
                <a:ext cx="24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1" name="Line 3319"/>
              <p:cNvSpPr>
                <a:spLocks noChangeShapeType="1"/>
              </p:cNvSpPr>
              <p:nvPr/>
            </p:nvSpPr>
            <p:spPr bwMode="auto">
              <a:xfrm>
                <a:off x="4962" y="3520"/>
                <a:ext cx="24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2" name="Line 3320"/>
              <p:cNvSpPr>
                <a:spLocks noChangeShapeType="1"/>
              </p:cNvSpPr>
              <p:nvPr/>
            </p:nvSpPr>
            <p:spPr bwMode="auto">
              <a:xfrm>
                <a:off x="5171" y="3405"/>
                <a:ext cx="1" cy="5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3" name="Freeform 3321"/>
              <p:cNvSpPr>
                <a:spLocks/>
              </p:cNvSpPr>
              <p:nvPr/>
            </p:nvSpPr>
            <p:spPr bwMode="auto">
              <a:xfrm>
                <a:off x="5160" y="3341"/>
                <a:ext cx="21" cy="64"/>
              </a:xfrm>
              <a:custGeom>
                <a:avLst/>
                <a:gdLst>
                  <a:gd name="T0" fmla="*/ 0 w 107"/>
                  <a:gd name="T1" fmla="*/ 321 h 321"/>
                  <a:gd name="T2" fmla="*/ 107 w 107"/>
                  <a:gd name="T3" fmla="*/ 321 h 321"/>
                  <a:gd name="T4" fmla="*/ 54 w 107"/>
                  <a:gd name="T5" fmla="*/ 0 h 321"/>
                  <a:gd name="T6" fmla="*/ 0 w 107"/>
                  <a:gd name="T7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321"/>
                    </a:moveTo>
                    <a:lnTo>
                      <a:pt x="107" y="321"/>
                    </a:lnTo>
                    <a:lnTo>
                      <a:pt x="54" y="0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4" name="Freeform 3322"/>
              <p:cNvSpPr>
                <a:spLocks/>
              </p:cNvSpPr>
              <p:nvPr/>
            </p:nvSpPr>
            <p:spPr bwMode="auto">
              <a:xfrm>
                <a:off x="5160" y="3341"/>
                <a:ext cx="21" cy="64"/>
              </a:xfrm>
              <a:custGeom>
                <a:avLst/>
                <a:gdLst>
                  <a:gd name="T0" fmla="*/ 0 w 107"/>
                  <a:gd name="T1" fmla="*/ 321 h 321"/>
                  <a:gd name="T2" fmla="*/ 107 w 107"/>
                  <a:gd name="T3" fmla="*/ 321 h 321"/>
                  <a:gd name="T4" fmla="*/ 54 w 107"/>
                  <a:gd name="T5" fmla="*/ 0 h 321"/>
                  <a:gd name="T6" fmla="*/ 0 w 107"/>
                  <a:gd name="T7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321"/>
                    </a:moveTo>
                    <a:lnTo>
                      <a:pt x="107" y="321"/>
                    </a:lnTo>
                    <a:lnTo>
                      <a:pt x="54" y="0"/>
                    </a:lnTo>
                    <a:lnTo>
                      <a:pt x="0" y="321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5" name="Freeform 3323"/>
              <p:cNvSpPr>
                <a:spLocks/>
              </p:cNvSpPr>
              <p:nvPr/>
            </p:nvSpPr>
            <p:spPr bwMode="auto">
              <a:xfrm>
                <a:off x="5160" y="3456"/>
                <a:ext cx="21" cy="64"/>
              </a:xfrm>
              <a:custGeom>
                <a:avLst/>
                <a:gdLst>
                  <a:gd name="T0" fmla="*/ 0 w 107"/>
                  <a:gd name="T1" fmla="*/ 0 h 321"/>
                  <a:gd name="T2" fmla="*/ 107 w 107"/>
                  <a:gd name="T3" fmla="*/ 0 h 321"/>
                  <a:gd name="T4" fmla="*/ 54 w 107"/>
                  <a:gd name="T5" fmla="*/ 321 h 321"/>
                  <a:gd name="T6" fmla="*/ 0 w 107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0"/>
                    </a:moveTo>
                    <a:lnTo>
                      <a:pt x="107" y="0"/>
                    </a:lnTo>
                    <a:lnTo>
                      <a:pt x="54" y="3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6" name="Freeform 3324"/>
              <p:cNvSpPr>
                <a:spLocks/>
              </p:cNvSpPr>
              <p:nvPr/>
            </p:nvSpPr>
            <p:spPr bwMode="auto">
              <a:xfrm>
                <a:off x="5160" y="3456"/>
                <a:ext cx="21" cy="64"/>
              </a:xfrm>
              <a:custGeom>
                <a:avLst/>
                <a:gdLst>
                  <a:gd name="T0" fmla="*/ 0 w 107"/>
                  <a:gd name="T1" fmla="*/ 0 h 321"/>
                  <a:gd name="T2" fmla="*/ 107 w 107"/>
                  <a:gd name="T3" fmla="*/ 0 h 321"/>
                  <a:gd name="T4" fmla="*/ 54 w 107"/>
                  <a:gd name="T5" fmla="*/ 321 h 321"/>
                  <a:gd name="T6" fmla="*/ 0 w 107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321">
                    <a:moveTo>
                      <a:pt x="0" y="0"/>
                    </a:moveTo>
                    <a:lnTo>
                      <a:pt x="107" y="0"/>
                    </a:lnTo>
                    <a:lnTo>
                      <a:pt x="54" y="32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7" name="Freeform 3325"/>
              <p:cNvSpPr>
                <a:spLocks/>
              </p:cNvSpPr>
              <p:nvPr/>
            </p:nvSpPr>
            <p:spPr bwMode="auto">
              <a:xfrm>
                <a:off x="5056" y="3395"/>
                <a:ext cx="89" cy="61"/>
              </a:xfrm>
              <a:custGeom>
                <a:avLst/>
                <a:gdLst>
                  <a:gd name="T0" fmla="*/ 0 w 444"/>
                  <a:gd name="T1" fmla="*/ 0 h 302"/>
                  <a:gd name="T2" fmla="*/ 0 w 444"/>
                  <a:gd name="T3" fmla="*/ 234 h 302"/>
                  <a:gd name="T4" fmla="*/ 53 w 444"/>
                  <a:gd name="T5" fmla="*/ 248 h 302"/>
                  <a:gd name="T6" fmla="*/ 53 w 444"/>
                  <a:gd name="T7" fmla="*/ 72 h 302"/>
                  <a:gd name="T8" fmla="*/ 56 w 444"/>
                  <a:gd name="T9" fmla="*/ 74 h 302"/>
                  <a:gd name="T10" fmla="*/ 90 w 444"/>
                  <a:gd name="T11" fmla="*/ 104 h 302"/>
                  <a:gd name="T12" fmla="*/ 127 w 444"/>
                  <a:gd name="T13" fmla="*/ 135 h 302"/>
                  <a:gd name="T14" fmla="*/ 170 w 444"/>
                  <a:gd name="T15" fmla="*/ 166 h 302"/>
                  <a:gd name="T16" fmla="*/ 187 w 444"/>
                  <a:gd name="T17" fmla="*/ 177 h 302"/>
                  <a:gd name="T18" fmla="*/ 229 w 444"/>
                  <a:gd name="T19" fmla="*/ 204 h 302"/>
                  <a:gd name="T20" fmla="*/ 271 w 444"/>
                  <a:gd name="T21" fmla="*/ 228 h 302"/>
                  <a:gd name="T22" fmla="*/ 316 w 444"/>
                  <a:gd name="T23" fmla="*/ 251 h 302"/>
                  <a:gd name="T24" fmla="*/ 357 w 444"/>
                  <a:gd name="T25" fmla="*/ 271 h 302"/>
                  <a:gd name="T26" fmla="*/ 403 w 444"/>
                  <a:gd name="T27" fmla="*/ 289 h 302"/>
                  <a:gd name="T28" fmla="*/ 444 w 444"/>
                  <a:gd name="T29" fmla="*/ 302 h 302"/>
                  <a:gd name="T30" fmla="*/ 444 w 444"/>
                  <a:gd name="T31" fmla="*/ 257 h 302"/>
                  <a:gd name="T32" fmla="*/ 409 w 444"/>
                  <a:gd name="T33" fmla="*/ 244 h 302"/>
                  <a:gd name="T34" fmla="*/ 363 w 444"/>
                  <a:gd name="T35" fmla="*/ 227 h 302"/>
                  <a:gd name="T36" fmla="*/ 321 w 444"/>
                  <a:gd name="T37" fmla="*/ 206 h 302"/>
                  <a:gd name="T38" fmla="*/ 291 w 444"/>
                  <a:gd name="T39" fmla="*/ 191 h 302"/>
                  <a:gd name="T40" fmla="*/ 248 w 444"/>
                  <a:gd name="T41" fmla="*/ 167 h 302"/>
                  <a:gd name="T42" fmla="*/ 206 w 444"/>
                  <a:gd name="T43" fmla="*/ 141 h 302"/>
                  <a:gd name="T44" fmla="*/ 164 w 444"/>
                  <a:gd name="T45" fmla="*/ 112 h 302"/>
                  <a:gd name="T46" fmla="*/ 154 w 444"/>
                  <a:gd name="T47" fmla="*/ 105 h 302"/>
                  <a:gd name="T48" fmla="*/ 111 w 444"/>
                  <a:gd name="T49" fmla="*/ 73 h 302"/>
                  <a:gd name="T50" fmla="*/ 75 w 444"/>
                  <a:gd name="T51" fmla="*/ 42 h 302"/>
                  <a:gd name="T52" fmla="*/ 42 w 444"/>
                  <a:gd name="T53" fmla="*/ 12 h 302"/>
                  <a:gd name="T54" fmla="*/ 0 w 444"/>
                  <a:gd name="T55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4" h="302">
                    <a:moveTo>
                      <a:pt x="0" y="0"/>
                    </a:moveTo>
                    <a:lnTo>
                      <a:pt x="0" y="234"/>
                    </a:lnTo>
                    <a:lnTo>
                      <a:pt x="53" y="248"/>
                    </a:lnTo>
                    <a:lnTo>
                      <a:pt x="53" y="72"/>
                    </a:lnTo>
                    <a:lnTo>
                      <a:pt x="56" y="74"/>
                    </a:lnTo>
                    <a:lnTo>
                      <a:pt x="90" y="104"/>
                    </a:lnTo>
                    <a:lnTo>
                      <a:pt x="127" y="135"/>
                    </a:lnTo>
                    <a:lnTo>
                      <a:pt x="170" y="166"/>
                    </a:lnTo>
                    <a:lnTo>
                      <a:pt x="187" y="177"/>
                    </a:lnTo>
                    <a:lnTo>
                      <a:pt x="229" y="204"/>
                    </a:lnTo>
                    <a:lnTo>
                      <a:pt x="271" y="228"/>
                    </a:lnTo>
                    <a:lnTo>
                      <a:pt x="316" y="251"/>
                    </a:lnTo>
                    <a:lnTo>
                      <a:pt x="357" y="271"/>
                    </a:lnTo>
                    <a:lnTo>
                      <a:pt x="403" y="289"/>
                    </a:lnTo>
                    <a:lnTo>
                      <a:pt x="444" y="302"/>
                    </a:lnTo>
                    <a:lnTo>
                      <a:pt x="444" y="257"/>
                    </a:lnTo>
                    <a:lnTo>
                      <a:pt x="409" y="244"/>
                    </a:lnTo>
                    <a:lnTo>
                      <a:pt x="363" y="227"/>
                    </a:lnTo>
                    <a:lnTo>
                      <a:pt x="321" y="206"/>
                    </a:lnTo>
                    <a:lnTo>
                      <a:pt x="291" y="191"/>
                    </a:lnTo>
                    <a:lnTo>
                      <a:pt x="248" y="167"/>
                    </a:lnTo>
                    <a:lnTo>
                      <a:pt x="206" y="141"/>
                    </a:lnTo>
                    <a:lnTo>
                      <a:pt x="164" y="112"/>
                    </a:lnTo>
                    <a:lnTo>
                      <a:pt x="154" y="105"/>
                    </a:lnTo>
                    <a:lnTo>
                      <a:pt x="111" y="73"/>
                    </a:lnTo>
                    <a:lnTo>
                      <a:pt x="75" y="42"/>
                    </a:lnTo>
                    <a:lnTo>
                      <a:pt x="4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8" name="Line 3326"/>
              <p:cNvSpPr>
                <a:spLocks noChangeShapeType="1"/>
              </p:cNvSpPr>
              <p:nvPr/>
            </p:nvSpPr>
            <p:spPr bwMode="auto">
              <a:xfrm>
                <a:off x="4946" y="334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9" name="Line 3327"/>
              <p:cNvSpPr>
                <a:spLocks noChangeShapeType="1"/>
              </p:cNvSpPr>
              <p:nvPr/>
            </p:nvSpPr>
            <p:spPr bwMode="auto">
              <a:xfrm>
                <a:off x="4946" y="35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0" name="Line 3328"/>
              <p:cNvSpPr>
                <a:spLocks noChangeShapeType="1"/>
              </p:cNvSpPr>
              <p:nvPr/>
            </p:nvSpPr>
            <p:spPr bwMode="auto">
              <a:xfrm>
                <a:off x="5171" y="35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1" name="Freeform 3329"/>
              <p:cNvSpPr>
                <a:spLocks/>
              </p:cNvSpPr>
              <p:nvPr/>
            </p:nvSpPr>
            <p:spPr bwMode="auto">
              <a:xfrm>
                <a:off x="3405" y="4663"/>
                <a:ext cx="456" cy="102"/>
              </a:xfrm>
              <a:custGeom>
                <a:avLst/>
                <a:gdLst>
                  <a:gd name="T0" fmla="*/ 0 w 2278"/>
                  <a:gd name="T1" fmla="*/ 508 h 508"/>
                  <a:gd name="T2" fmla="*/ 1455 w 2278"/>
                  <a:gd name="T3" fmla="*/ 508 h 508"/>
                  <a:gd name="T4" fmla="*/ 2278 w 2278"/>
                  <a:gd name="T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78" h="508">
                    <a:moveTo>
                      <a:pt x="0" y="508"/>
                    </a:moveTo>
                    <a:lnTo>
                      <a:pt x="1455" y="508"/>
                    </a:lnTo>
                    <a:lnTo>
                      <a:pt x="227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2" name="Line 3330"/>
              <p:cNvSpPr>
                <a:spLocks noChangeShapeType="1"/>
              </p:cNvSpPr>
              <p:nvPr/>
            </p:nvSpPr>
            <p:spPr bwMode="auto">
              <a:xfrm flipV="1">
                <a:off x="4233" y="4400"/>
                <a:ext cx="54" cy="3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3" name="Freeform 3331"/>
              <p:cNvSpPr>
                <a:spLocks/>
              </p:cNvSpPr>
              <p:nvPr/>
            </p:nvSpPr>
            <p:spPr bwMode="auto">
              <a:xfrm>
                <a:off x="3421" y="4668"/>
                <a:ext cx="69" cy="69"/>
              </a:xfrm>
              <a:custGeom>
                <a:avLst/>
                <a:gdLst>
                  <a:gd name="T0" fmla="*/ 343 w 344"/>
                  <a:gd name="T1" fmla="*/ 0 h 343"/>
                  <a:gd name="T2" fmla="*/ 291 w 344"/>
                  <a:gd name="T3" fmla="*/ 1 h 343"/>
                  <a:gd name="T4" fmla="*/ 292 w 344"/>
                  <a:gd name="T5" fmla="*/ 23 h 343"/>
                  <a:gd name="T6" fmla="*/ 291 w 344"/>
                  <a:gd name="T7" fmla="*/ 65 h 343"/>
                  <a:gd name="T8" fmla="*/ 281 w 344"/>
                  <a:gd name="T9" fmla="*/ 113 h 343"/>
                  <a:gd name="T10" fmla="*/ 278 w 344"/>
                  <a:gd name="T11" fmla="*/ 123 h 343"/>
                  <a:gd name="T12" fmla="*/ 261 w 344"/>
                  <a:gd name="T13" fmla="*/ 171 h 343"/>
                  <a:gd name="T14" fmla="*/ 238 w 344"/>
                  <a:gd name="T15" fmla="*/ 212 h 343"/>
                  <a:gd name="T16" fmla="*/ 211 w 344"/>
                  <a:gd name="T17" fmla="*/ 246 h 343"/>
                  <a:gd name="T18" fmla="*/ 184 w 344"/>
                  <a:gd name="T19" fmla="*/ 269 h 343"/>
                  <a:gd name="T20" fmla="*/ 147 w 344"/>
                  <a:gd name="T21" fmla="*/ 287 h 343"/>
                  <a:gd name="T22" fmla="*/ 109 w 344"/>
                  <a:gd name="T23" fmla="*/ 293 h 343"/>
                  <a:gd name="T24" fmla="*/ 0 w 344"/>
                  <a:gd name="T25" fmla="*/ 296 h 343"/>
                  <a:gd name="T26" fmla="*/ 14 w 344"/>
                  <a:gd name="T27" fmla="*/ 313 h 343"/>
                  <a:gd name="T28" fmla="*/ 39 w 344"/>
                  <a:gd name="T29" fmla="*/ 332 h 343"/>
                  <a:gd name="T30" fmla="*/ 61 w 344"/>
                  <a:gd name="T31" fmla="*/ 340 h 343"/>
                  <a:gd name="T32" fmla="*/ 98 w 344"/>
                  <a:gd name="T33" fmla="*/ 343 h 343"/>
                  <a:gd name="T34" fmla="*/ 115 w 344"/>
                  <a:gd name="T35" fmla="*/ 343 h 343"/>
                  <a:gd name="T36" fmla="*/ 152 w 344"/>
                  <a:gd name="T37" fmla="*/ 334 h 343"/>
                  <a:gd name="T38" fmla="*/ 191 w 344"/>
                  <a:gd name="T39" fmla="*/ 316 h 343"/>
                  <a:gd name="T40" fmla="*/ 211 w 344"/>
                  <a:gd name="T41" fmla="*/ 303 h 343"/>
                  <a:gd name="T42" fmla="*/ 245 w 344"/>
                  <a:gd name="T43" fmla="*/ 273 h 343"/>
                  <a:gd name="T44" fmla="*/ 275 w 344"/>
                  <a:gd name="T45" fmla="*/ 234 h 343"/>
                  <a:gd name="T46" fmla="*/ 295 w 344"/>
                  <a:gd name="T47" fmla="*/ 203 h 343"/>
                  <a:gd name="T48" fmla="*/ 315 w 344"/>
                  <a:gd name="T49" fmla="*/ 159 h 343"/>
                  <a:gd name="T50" fmla="*/ 330 w 344"/>
                  <a:gd name="T51" fmla="*/ 111 h 343"/>
                  <a:gd name="T52" fmla="*/ 341 w 344"/>
                  <a:gd name="T53" fmla="*/ 69 h 343"/>
                  <a:gd name="T54" fmla="*/ 344 w 344"/>
                  <a:gd name="T55" fmla="*/ 25 h 343"/>
                  <a:gd name="T56" fmla="*/ 343 w 344"/>
                  <a:gd name="T57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4" h="343">
                    <a:moveTo>
                      <a:pt x="343" y="0"/>
                    </a:moveTo>
                    <a:lnTo>
                      <a:pt x="291" y="1"/>
                    </a:lnTo>
                    <a:lnTo>
                      <a:pt x="292" y="23"/>
                    </a:lnTo>
                    <a:lnTo>
                      <a:pt x="291" y="65"/>
                    </a:lnTo>
                    <a:lnTo>
                      <a:pt x="281" y="113"/>
                    </a:lnTo>
                    <a:lnTo>
                      <a:pt x="278" y="123"/>
                    </a:lnTo>
                    <a:lnTo>
                      <a:pt x="261" y="171"/>
                    </a:lnTo>
                    <a:lnTo>
                      <a:pt x="238" y="212"/>
                    </a:lnTo>
                    <a:lnTo>
                      <a:pt x="211" y="246"/>
                    </a:lnTo>
                    <a:lnTo>
                      <a:pt x="184" y="269"/>
                    </a:lnTo>
                    <a:lnTo>
                      <a:pt x="147" y="287"/>
                    </a:lnTo>
                    <a:lnTo>
                      <a:pt x="109" y="293"/>
                    </a:lnTo>
                    <a:lnTo>
                      <a:pt x="0" y="296"/>
                    </a:lnTo>
                    <a:lnTo>
                      <a:pt x="14" y="313"/>
                    </a:lnTo>
                    <a:lnTo>
                      <a:pt x="39" y="332"/>
                    </a:lnTo>
                    <a:lnTo>
                      <a:pt x="61" y="340"/>
                    </a:lnTo>
                    <a:lnTo>
                      <a:pt x="98" y="343"/>
                    </a:lnTo>
                    <a:lnTo>
                      <a:pt x="115" y="343"/>
                    </a:lnTo>
                    <a:lnTo>
                      <a:pt x="152" y="334"/>
                    </a:lnTo>
                    <a:lnTo>
                      <a:pt x="191" y="316"/>
                    </a:lnTo>
                    <a:lnTo>
                      <a:pt x="211" y="303"/>
                    </a:lnTo>
                    <a:lnTo>
                      <a:pt x="245" y="273"/>
                    </a:lnTo>
                    <a:lnTo>
                      <a:pt x="275" y="234"/>
                    </a:lnTo>
                    <a:lnTo>
                      <a:pt x="295" y="203"/>
                    </a:lnTo>
                    <a:lnTo>
                      <a:pt x="315" y="159"/>
                    </a:lnTo>
                    <a:lnTo>
                      <a:pt x="330" y="111"/>
                    </a:lnTo>
                    <a:lnTo>
                      <a:pt x="341" y="69"/>
                    </a:lnTo>
                    <a:lnTo>
                      <a:pt x="344" y="25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4" name="Freeform 3332"/>
              <p:cNvSpPr>
                <a:spLocks/>
              </p:cNvSpPr>
              <p:nvPr/>
            </p:nvSpPr>
            <p:spPr bwMode="auto">
              <a:xfrm>
                <a:off x="3407" y="4644"/>
                <a:ext cx="78" cy="95"/>
              </a:xfrm>
              <a:custGeom>
                <a:avLst/>
                <a:gdLst>
                  <a:gd name="T0" fmla="*/ 296 w 394"/>
                  <a:gd name="T1" fmla="*/ 0 h 476"/>
                  <a:gd name="T2" fmla="*/ 275 w 394"/>
                  <a:gd name="T3" fmla="*/ 1 h 476"/>
                  <a:gd name="T4" fmla="*/ 238 w 394"/>
                  <a:gd name="T5" fmla="*/ 10 h 476"/>
                  <a:gd name="T6" fmla="*/ 200 w 394"/>
                  <a:gd name="T7" fmla="*/ 28 h 476"/>
                  <a:gd name="T8" fmla="*/ 181 w 394"/>
                  <a:gd name="T9" fmla="*/ 40 h 476"/>
                  <a:gd name="T10" fmla="*/ 147 w 394"/>
                  <a:gd name="T11" fmla="*/ 71 h 476"/>
                  <a:gd name="T12" fmla="*/ 116 w 394"/>
                  <a:gd name="T13" fmla="*/ 109 h 476"/>
                  <a:gd name="T14" fmla="*/ 96 w 394"/>
                  <a:gd name="T15" fmla="*/ 141 h 476"/>
                  <a:gd name="T16" fmla="*/ 77 w 394"/>
                  <a:gd name="T17" fmla="*/ 185 h 476"/>
                  <a:gd name="T18" fmla="*/ 60 w 394"/>
                  <a:gd name="T19" fmla="*/ 233 h 476"/>
                  <a:gd name="T20" fmla="*/ 52 w 394"/>
                  <a:gd name="T21" fmla="*/ 269 h 476"/>
                  <a:gd name="T22" fmla="*/ 48 w 394"/>
                  <a:gd name="T23" fmla="*/ 310 h 476"/>
                  <a:gd name="T24" fmla="*/ 50 w 394"/>
                  <a:gd name="T25" fmla="*/ 345 h 476"/>
                  <a:gd name="T26" fmla="*/ 59 w 394"/>
                  <a:gd name="T27" fmla="*/ 390 h 476"/>
                  <a:gd name="T28" fmla="*/ 0 w 394"/>
                  <a:gd name="T29" fmla="*/ 449 h 476"/>
                  <a:gd name="T30" fmla="*/ 17 w 394"/>
                  <a:gd name="T31" fmla="*/ 476 h 476"/>
                  <a:gd name="T32" fmla="*/ 74 w 394"/>
                  <a:gd name="T33" fmla="*/ 417 h 476"/>
                  <a:gd name="T34" fmla="*/ 183 w 394"/>
                  <a:gd name="T35" fmla="*/ 414 h 476"/>
                  <a:gd name="T36" fmla="*/ 174 w 394"/>
                  <a:gd name="T37" fmla="*/ 414 h 476"/>
                  <a:gd name="T38" fmla="*/ 142 w 394"/>
                  <a:gd name="T39" fmla="*/ 403 h 476"/>
                  <a:gd name="T40" fmla="*/ 139 w 394"/>
                  <a:gd name="T41" fmla="*/ 402 h 476"/>
                  <a:gd name="T42" fmla="*/ 115 w 394"/>
                  <a:gd name="T43" fmla="*/ 377 h 476"/>
                  <a:gd name="T44" fmla="*/ 102 w 394"/>
                  <a:gd name="T45" fmla="*/ 346 h 476"/>
                  <a:gd name="T46" fmla="*/ 100 w 394"/>
                  <a:gd name="T47" fmla="*/ 337 h 476"/>
                  <a:gd name="T48" fmla="*/ 98 w 394"/>
                  <a:gd name="T49" fmla="*/ 295 h 476"/>
                  <a:gd name="T50" fmla="*/ 101 w 394"/>
                  <a:gd name="T51" fmla="*/ 279 h 476"/>
                  <a:gd name="T52" fmla="*/ 110 w 394"/>
                  <a:gd name="T53" fmla="*/ 232 h 476"/>
                  <a:gd name="T54" fmla="*/ 115 w 394"/>
                  <a:gd name="T55" fmla="*/ 218 h 476"/>
                  <a:gd name="T56" fmla="*/ 132 w 394"/>
                  <a:gd name="T57" fmla="*/ 169 h 476"/>
                  <a:gd name="T58" fmla="*/ 155 w 394"/>
                  <a:gd name="T59" fmla="*/ 129 h 476"/>
                  <a:gd name="T60" fmla="*/ 181 w 394"/>
                  <a:gd name="T61" fmla="*/ 96 h 476"/>
                  <a:gd name="T62" fmla="*/ 208 w 394"/>
                  <a:gd name="T63" fmla="*/ 75 h 476"/>
                  <a:gd name="T64" fmla="*/ 244 w 394"/>
                  <a:gd name="T65" fmla="*/ 56 h 476"/>
                  <a:gd name="T66" fmla="*/ 282 w 394"/>
                  <a:gd name="T67" fmla="*/ 50 h 476"/>
                  <a:gd name="T68" fmla="*/ 394 w 394"/>
                  <a:gd name="T69" fmla="*/ 48 h 476"/>
                  <a:gd name="T70" fmla="*/ 377 w 394"/>
                  <a:gd name="T71" fmla="*/ 30 h 476"/>
                  <a:gd name="T72" fmla="*/ 350 w 394"/>
                  <a:gd name="T73" fmla="*/ 10 h 476"/>
                  <a:gd name="T74" fmla="*/ 333 w 394"/>
                  <a:gd name="T75" fmla="*/ 5 h 476"/>
                  <a:gd name="T76" fmla="*/ 296 w 394"/>
                  <a:gd name="T77" fmla="*/ 0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4" h="476">
                    <a:moveTo>
                      <a:pt x="296" y="0"/>
                    </a:moveTo>
                    <a:lnTo>
                      <a:pt x="275" y="1"/>
                    </a:lnTo>
                    <a:lnTo>
                      <a:pt x="238" y="10"/>
                    </a:lnTo>
                    <a:lnTo>
                      <a:pt x="200" y="28"/>
                    </a:lnTo>
                    <a:lnTo>
                      <a:pt x="181" y="40"/>
                    </a:lnTo>
                    <a:lnTo>
                      <a:pt x="147" y="71"/>
                    </a:lnTo>
                    <a:lnTo>
                      <a:pt x="116" y="109"/>
                    </a:lnTo>
                    <a:lnTo>
                      <a:pt x="96" y="141"/>
                    </a:lnTo>
                    <a:lnTo>
                      <a:pt x="77" y="185"/>
                    </a:lnTo>
                    <a:lnTo>
                      <a:pt x="60" y="233"/>
                    </a:lnTo>
                    <a:lnTo>
                      <a:pt x="52" y="269"/>
                    </a:lnTo>
                    <a:lnTo>
                      <a:pt x="48" y="310"/>
                    </a:lnTo>
                    <a:lnTo>
                      <a:pt x="50" y="345"/>
                    </a:lnTo>
                    <a:lnTo>
                      <a:pt x="59" y="390"/>
                    </a:lnTo>
                    <a:lnTo>
                      <a:pt x="0" y="449"/>
                    </a:lnTo>
                    <a:lnTo>
                      <a:pt x="17" y="476"/>
                    </a:lnTo>
                    <a:lnTo>
                      <a:pt x="74" y="417"/>
                    </a:lnTo>
                    <a:lnTo>
                      <a:pt x="183" y="414"/>
                    </a:lnTo>
                    <a:lnTo>
                      <a:pt x="174" y="414"/>
                    </a:lnTo>
                    <a:lnTo>
                      <a:pt x="142" y="403"/>
                    </a:lnTo>
                    <a:lnTo>
                      <a:pt x="139" y="402"/>
                    </a:lnTo>
                    <a:lnTo>
                      <a:pt x="115" y="377"/>
                    </a:lnTo>
                    <a:lnTo>
                      <a:pt x="102" y="346"/>
                    </a:lnTo>
                    <a:lnTo>
                      <a:pt x="100" y="337"/>
                    </a:lnTo>
                    <a:lnTo>
                      <a:pt x="98" y="295"/>
                    </a:lnTo>
                    <a:lnTo>
                      <a:pt x="101" y="279"/>
                    </a:lnTo>
                    <a:lnTo>
                      <a:pt x="110" y="232"/>
                    </a:lnTo>
                    <a:lnTo>
                      <a:pt x="115" y="218"/>
                    </a:lnTo>
                    <a:lnTo>
                      <a:pt x="132" y="169"/>
                    </a:lnTo>
                    <a:lnTo>
                      <a:pt x="155" y="129"/>
                    </a:lnTo>
                    <a:lnTo>
                      <a:pt x="181" y="96"/>
                    </a:lnTo>
                    <a:lnTo>
                      <a:pt x="208" y="75"/>
                    </a:lnTo>
                    <a:lnTo>
                      <a:pt x="244" y="56"/>
                    </a:lnTo>
                    <a:lnTo>
                      <a:pt x="282" y="50"/>
                    </a:lnTo>
                    <a:lnTo>
                      <a:pt x="394" y="48"/>
                    </a:lnTo>
                    <a:lnTo>
                      <a:pt x="377" y="30"/>
                    </a:lnTo>
                    <a:lnTo>
                      <a:pt x="350" y="10"/>
                    </a:lnTo>
                    <a:lnTo>
                      <a:pt x="333" y="5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5" name="Freeform 3333"/>
              <p:cNvSpPr>
                <a:spLocks/>
              </p:cNvSpPr>
              <p:nvPr/>
            </p:nvSpPr>
            <p:spPr bwMode="auto">
              <a:xfrm>
                <a:off x="3427" y="4642"/>
                <a:ext cx="73" cy="78"/>
              </a:xfrm>
              <a:custGeom>
                <a:avLst/>
                <a:gdLst>
                  <a:gd name="T0" fmla="*/ 348 w 365"/>
                  <a:gd name="T1" fmla="*/ 0 h 386"/>
                  <a:gd name="T2" fmla="*/ 292 w 365"/>
                  <a:gd name="T3" fmla="*/ 57 h 386"/>
                  <a:gd name="T4" fmla="*/ 180 w 365"/>
                  <a:gd name="T5" fmla="*/ 59 h 386"/>
                  <a:gd name="T6" fmla="*/ 186 w 365"/>
                  <a:gd name="T7" fmla="*/ 59 h 386"/>
                  <a:gd name="T8" fmla="*/ 219 w 365"/>
                  <a:gd name="T9" fmla="*/ 68 h 386"/>
                  <a:gd name="T10" fmla="*/ 226 w 365"/>
                  <a:gd name="T11" fmla="*/ 72 h 386"/>
                  <a:gd name="T12" fmla="*/ 250 w 365"/>
                  <a:gd name="T13" fmla="*/ 99 h 386"/>
                  <a:gd name="T14" fmla="*/ 0 w 365"/>
                  <a:gd name="T15" fmla="*/ 355 h 386"/>
                  <a:gd name="T16" fmla="*/ 13 w 365"/>
                  <a:gd name="T17" fmla="*/ 386 h 386"/>
                  <a:gd name="T18" fmla="*/ 263 w 365"/>
                  <a:gd name="T19" fmla="*/ 131 h 386"/>
                  <a:gd name="T20" fmla="*/ 315 w 365"/>
                  <a:gd name="T21" fmla="*/ 130 h 386"/>
                  <a:gd name="T22" fmla="*/ 306 w 365"/>
                  <a:gd name="T23" fmla="*/ 86 h 386"/>
                  <a:gd name="T24" fmla="*/ 365 w 365"/>
                  <a:gd name="T25" fmla="*/ 26 h 386"/>
                  <a:gd name="T26" fmla="*/ 348 w 365"/>
                  <a:gd name="T27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5" h="386">
                    <a:moveTo>
                      <a:pt x="348" y="0"/>
                    </a:moveTo>
                    <a:lnTo>
                      <a:pt x="292" y="57"/>
                    </a:lnTo>
                    <a:lnTo>
                      <a:pt x="180" y="59"/>
                    </a:lnTo>
                    <a:lnTo>
                      <a:pt x="186" y="59"/>
                    </a:lnTo>
                    <a:lnTo>
                      <a:pt x="219" y="68"/>
                    </a:lnTo>
                    <a:lnTo>
                      <a:pt x="226" y="72"/>
                    </a:lnTo>
                    <a:lnTo>
                      <a:pt x="250" y="99"/>
                    </a:lnTo>
                    <a:lnTo>
                      <a:pt x="0" y="355"/>
                    </a:lnTo>
                    <a:lnTo>
                      <a:pt x="13" y="386"/>
                    </a:lnTo>
                    <a:lnTo>
                      <a:pt x="263" y="131"/>
                    </a:lnTo>
                    <a:lnTo>
                      <a:pt x="315" y="130"/>
                    </a:lnTo>
                    <a:lnTo>
                      <a:pt x="306" y="86"/>
                    </a:lnTo>
                    <a:lnTo>
                      <a:pt x="365" y="26"/>
                    </a:lnTo>
                    <a:lnTo>
                      <a:pt x="348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6" name="Freeform 3334"/>
              <p:cNvSpPr>
                <a:spLocks/>
              </p:cNvSpPr>
              <p:nvPr/>
            </p:nvSpPr>
            <p:spPr bwMode="auto">
              <a:xfrm>
                <a:off x="3507" y="4663"/>
                <a:ext cx="21" cy="16"/>
              </a:xfrm>
              <a:custGeom>
                <a:avLst/>
                <a:gdLst>
                  <a:gd name="T0" fmla="*/ 53 w 105"/>
                  <a:gd name="T1" fmla="*/ 0 h 77"/>
                  <a:gd name="T2" fmla="*/ 13 w 105"/>
                  <a:gd name="T3" fmla="*/ 23 h 77"/>
                  <a:gd name="T4" fmla="*/ 0 w 105"/>
                  <a:gd name="T5" fmla="*/ 77 h 77"/>
                  <a:gd name="T6" fmla="*/ 13 w 105"/>
                  <a:gd name="T7" fmla="*/ 70 h 77"/>
                  <a:gd name="T8" fmla="*/ 54 w 105"/>
                  <a:gd name="T9" fmla="*/ 49 h 77"/>
                  <a:gd name="T10" fmla="*/ 71 w 105"/>
                  <a:gd name="T11" fmla="*/ 37 h 77"/>
                  <a:gd name="T12" fmla="*/ 105 w 105"/>
                  <a:gd name="T13" fmla="*/ 11 h 77"/>
                  <a:gd name="T14" fmla="*/ 53 w 105"/>
                  <a:gd name="T1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77">
                    <a:moveTo>
                      <a:pt x="53" y="0"/>
                    </a:moveTo>
                    <a:lnTo>
                      <a:pt x="13" y="23"/>
                    </a:lnTo>
                    <a:lnTo>
                      <a:pt x="0" y="77"/>
                    </a:lnTo>
                    <a:lnTo>
                      <a:pt x="13" y="70"/>
                    </a:lnTo>
                    <a:lnTo>
                      <a:pt x="54" y="49"/>
                    </a:lnTo>
                    <a:lnTo>
                      <a:pt x="71" y="37"/>
                    </a:lnTo>
                    <a:lnTo>
                      <a:pt x="105" y="1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7" name="Freeform 3335"/>
              <p:cNvSpPr>
                <a:spLocks/>
              </p:cNvSpPr>
              <p:nvPr/>
            </p:nvSpPr>
            <p:spPr bwMode="auto">
              <a:xfrm>
                <a:off x="3509" y="4645"/>
                <a:ext cx="33" cy="91"/>
              </a:xfrm>
              <a:custGeom>
                <a:avLst/>
                <a:gdLst>
                  <a:gd name="T0" fmla="*/ 166 w 166"/>
                  <a:gd name="T1" fmla="*/ 0 h 451"/>
                  <a:gd name="T2" fmla="*/ 137 w 166"/>
                  <a:gd name="T3" fmla="*/ 0 h 451"/>
                  <a:gd name="T4" fmla="*/ 119 w 166"/>
                  <a:gd name="T5" fmla="*/ 24 h 451"/>
                  <a:gd name="T6" fmla="*/ 82 w 166"/>
                  <a:gd name="T7" fmla="*/ 59 h 451"/>
                  <a:gd name="T8" fmla="*/ 77 w 166"/>
                  <a:gd name="T9" fmla="*/ 63 h 451"/>
                  <a:gd name="T10" fmla="*/ 42 w 166"/>
                  <a:gd name="T11" fmla="*/ 89 h 451"/>
                  <a:gd name="T12" fmla="*/ 94 w 166"/>
                  <a:gd name="T13" fmla="*/ 100 h 451"/>
                  <a:gd name="T14" fmla="*/ 0 w 166"/>
                  <a:gd name="T15" fmla="*/ 451 h 451"/>
                  <a:gd name="T16" fmla="*/ 44 w 166"/>
                  <a:gd name="T17" fmla="*/ 451 h 451"/>
                  <a:gd name="T18" fmla="*/ 166 w 166"/>
                  <a:gd name="T19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6" h="451">
                    <a:moveTo>
                      <a:pt x="166" y="0"/>
                    </a:moveTo>
                    <a:lnTo>
                      <a:pt x="137" y="0"/>
                    </a:lnTo>
                    <a:lnTo>
                      <a:pt x="119" y="24"/>
                    </a:lnTo>
                    <a:lnTo>
                      <a:pt x="82" y="59"/>
                    </a:lnTo>
                    <a:lnTo>
                      <a:pt x="77" y="63"/>
                    </a:lnTo>
                    <a:lnTo>
                      <a:pt x="42" y="89"/>
                    </a:lnTo>
                    <a:lnTo>
                      <a:pt x="94" y="100"/>
                    </a:lnTo>
                    <a:lnTo>
                      <a:pt x="0" y="451"/>
                    </a:lnTo>
                    <a:lnTo>
                      <a:pt x="44" y="451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8" name="Freeform 3336"/>
              <p:cNvSpPr>
                <a:spLocks/>
              </p:cNvSpPr>
              <p:nvPr/>
            </p:nvSpPr>
            <p:spPr bwMode="auto">
              <a:xfrm>
                <a:off x="3558" y="4655"/>
                <a:ext cx="28" cy="17"/>
              </a:xfrm>
              <a:custGeom>
                <a:avLst/>
                <a:gdLst>
                  <a:gd name="T0" fmla="*/ 48 w 138"/>
                  <a:gd name="T1" fmla="*/ 0 h 89"/>
                  <a:gd name="T2" fmla="*/ 21 w 138"/>
                  <a:gd name="T3" fmla="*/ 36 h 89"/>
                  <a:gd name="T4" fmla="*/ 0 w 138"/>
                  <a:gd name="T5" fmla="*/ 84 h 89"/>
                  <a:gd name="T6" fmla="*/ 44 w 138"/>
                  <a:gd name="T7" fmla="*/ 89 h 89"/>
                  <a:gd name="T8" fmla="*/ 55 w 138"/>
                  <a:gd name="T9" fmla="*/ 61 h 89"/>
                  <a:gd name="T10" fmla="*/ 81 w 138"/>
                  <a:gd name="T11" fmla="*/ 23 h 89"/>
                  <a:gd name="T12" fmla="*/ 100 w 138"/>
                  <a:gd name="T13" fmla="*/ 9 h 89"/>
                  <a:gd name="T14" fmla="*/ 138 w 138"/>
                  <a:gd name="T15" fmla="*/ 0 h 89"/>
                  <a:gd name="T16" fmla="*/ 48 w 138"/>
                  <a:gd name="T1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89">
                    <a:moveTo>
                      <a:pt x="48" y="0"/>
                    </a:moveTo>
                    <a:lnTo>
                      <a:pt x="21" y="36"/>
                    </a:lnTo>
                    <a:lnTo>
                      <a:pt x="0" y="84"/>
                    </a:lnTo>
                    <a:lnTo>
                      <a:pt x="44" y="89"/>
                    </a:lnTo>
                    <a:lnTo>
                      <a:pt x="55" y="61"/>
                    </a:lnTo>
                    <a:lnTo>
                      <a:pt x="81" y="23"/>
                    </a:lnTo>
                    <a:lnTo>
                      <a:pt x="100" y="9"/>
                    </a:lnTo>
                    <a:lnTo>
                      <a:pt x="13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9" name="Freeform 3337"/>
              <p:cNvSpPr>
                <a:spLocks/>
              </p:cNvSpPr>
              <p:nvPr/>
            </p:nvSpPr>
            <p:spPr bwMode="auto">
              <a:xfrm>
                <a:off x="3539" y="4645"/>
                <a:ext cx="66" cy="91"/>
              </a:xfrm>
              <a:custGeom>
                <a:avLst/>
                <a:gdLst>
                  <a:gd name="T0" fmla="*/ 246 w 330"/>
                  <a:gd name="T1" fmla="*/ 0 h 451"/>
                  <a:gd name="T2" fmla="*/ 227 w 330"/>
                  <a:gd name="T3" fmla="*/ 1 h 451"/>
                  <a:gd name="T4" fmla="*/ 190 w 330"/>
                  <a:gd name="T5" fmla="*/ 11 h 451"/>
                  <a:gd name="T6" fmla="*/ 155 w 330"/>
                  <a:gd name="T7" fmla="*/ 33 h 451"/>
                  <a:gd name="T8" fmla="*/ 142 w 330"/>
                  <a:gd name="T9" fmla="*/ 46 h 451"/>
                  <a:gd name="T10" fmla="*/ 232 w 330"/>
                  <a:gd name="T11" fmla="*/ 46 h 451"/>
                  <a:gd name="T12" fmla="*/ 250 w 330"/>
                  <a:gd name="T13" fmla="*/ 48 h 451"/>
                  <a:gd name="T14" fmla="*/ 276 w 330"/>
                  <a:gd name="T15" fmla="*/ 67 h 451"/>
                  <a:gd name="T16" fmla="*/ 280 w 330"/>
                  <a:gd name="T17" fmla="*/ 81 h 451"/>
                  <a:gd name="T18" fmla="*/ 279 w 330"/>
                  <a:gd name="T19" fmla="*/ 123 h 451"/>
                  <a:gd name="T20" fmla="*/ 270 w 330"/>
                  <a:gd name="T21" fmla="*/ 147 h 451"/>
                  <a:gd name="T22" fmla="*/ 241 w 330"/>
                  <a:gd name="T23" fmla="*/ 189 h 451"/>
                  <a:gd name="T24" fmla="*/ 216 w 330"/>
                  <a:gd name="T25" fmla="*/ 216 h 451"/>
                  <a:gd name="T26" fmla="*/ 181 w 330"/>
                  <a:gd name="T27" fmla="*/ 248 h 451"/>
                  <a:gd name="T28" fmla="*/ 137 w 330"/>
                  <a:gd name="T29" fmla="*/ 285 h 451"/>
                  <a:gd name="T30" fmla="*/ 130 w 330"/>
                  <a:gd name="T31" fmla="*/ 291 h 451"/>
                  <a:gd name="T32" fmla="*/ 91 w 330"/>
                  <a:gd name="T33" fmla="*/ 324 h 451"/>
                  <a:gd name="T34" fmla="*/ 61 w 330"/>
                  <a:gd name="T35" fmla="*/ 353 h 451"/>
                  <a:gd name="T36" fmla="*/ 42 w 330"/>
                  <a:gd name="T37" fmla="*/ 373 h 451"/>
                  <a:gd name="T38" fmla="*/ 15 w 330"/>
                  <a:gd name="T39" fmla="*/ 412 h 451"/>
                  <a:gd name="T40" fmla="*/ 0 w 330"/>
                  <a:gd name="T41" fmla="*/ 451 h 451"/>
                  <a:gd name="T42" fmla="*/ 238 w 330"/>
                  <a:gd name="T43" fmla="*/ 451 h 451"/>
                  <a:gd name="T44" fmla="*/ 252 w 330"/>
                  <a:gd name="T45" fmla="*/ 399 h 451"/>
                  <a:gd name="T46" fmla="*/ 76 w 330"/>
                  <a:gd name="T47" fmla="*/ 399 h 451"/>
                  <a:gd name="T48" fmla="*/ 102 w 330"/>
                  <a:gd name="T49" fmla="*/ 368 h 451"/>
                  <a:gd name="T50" fmla="*/ 124 w 330"/>
                  <a:gd name="T51" fmla="*/ 349 h 451"/>
                  <a:gd name="T52" fmla="*/ 168 w 330"/>
                  <a:gd name="T53" fmla="*/ 311 h 451"/>
                  <a:gd name="T54" fmla="*/ 192 w 330"/>
                  <a:gd name="T55" fmla="*/ 292 h 451"/>
                  <a:gd name="T56" fmla="*/ 230 w 330"/>
                  <a:gd name="T57" fmla="*/ 258 h 451"/>
                  <a:gd name="T58" fmla="*/ 257 w 330"/>
                  <a:gd name="T59" fmla="*/ 232 h 451"/>
                  <a:gd name="T60" fmla="*/ 273 w 330"/>
                  <a:gd name="T61" fmla="*/ 215 h 451"/>
                  <a:gd name="T62" fmla="*/ 301 w 330"/>
                  <a:gd name="T63" fmla="*/ 178 h 451"/>
                  <a:gd name="T64" fmla="*/ 307 w 330"/>
                  <a:gd name="T65" fmla="*/ 169 h 451"/>
                  <a:gd name="T66" fmla="*/ 324 w 330"/>
                  <a:gd name="T67" fmla="*/ 125 h 451"/>
                  <a:gd name="T68" fmla="*/ 326 w 330"/>
                  <a:gd name="T69" fmla="*/ 115 h 451"/>
                  <a:gd name="T70" fmla="*/ 330 w 330"/>
                  <a:gd name="T71" fmla="*/ 71 h 451"/>
                  <a:gd name="T72" fmla="*/ 318 w 330"/>
                  <a:gd name="T73" fmla="*/ 35 h 451"/>
                  <a:gd name="T74" fmla="*/ 309 w 330"/>
                  <a:gd name="T75" fmla="*/ 23 h 451"/>
                  <a:gd name="T76" fmla="*/ 283 w 330"/>
                  <a:gd name="T77" fmla="*/ 5 h 451"/>
                  <a:gd name="T78" fmla="*/ 246 w 330"/>
                  <a:gd name="T79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0" h="451">
                    <a:moveTo>
                      <a:pt x="246" y="0"/>
                    </a:moveTo>
                    <a:lnTo>
                      <a:pt x="227" y="1"/>
                    </a:lnTo>
                    <a:lnTo>
                      <a:pt x="190" y="11"/>
                    </a:lnTo>
                    <a:lnTo>
                      <a:pt x="155" y="33"/>
                    </a:lnTo>
                    <a:lnTo>
                      <a:pt x="142" y="46"/>
                    </a:lnTo>
                    <a:lnTo>
                      <a:pt x="232" y="46"/>
                    </a:lnTo>
                    <a:lnTo>
                      <a:pt x="250" y="48"/>
                    </a:lnTo>
                    <a:lnTo>
                      <a:pt x="276" y="67"/>
                    </a:lnTo>
                    <a:lnTo>
                      <a:pt x="280" y="81"/>
                    </a:lnTo>
                    <a:lnTo>
                      <a:pt x="279" y="123"/>
                    </a:lnTo>
                    <a:lnTo>
                      <a:pt x="270" y="147"/>
                    </a:lnTo>
                    <a:lnTo>
                      <a:pt x="241" y="189"/>
                    </a:lnTo>
                    <a:lnTo>
                      <a:pt x="216" y="216"/>
                    </a:lnTo>
                    <a:lnTo>
                      <a:pt x="181" y="248"/>
                    </a:lnTo>
                    <a:lnTo>
                      <a:pt x="137" y="285"/>
                    </a:lnTo>
                    <a:lnTo>
                      <a:pt x="130" y="291"/>
                    </a:lnTo>
                    <a:lnTo>
                      <a:pt x="91" y="324"/>
                    </a:lnTo>
                    <a:lnTo>
                      <a:pt x="61" y="353"/>
                    </a:lnTo>
                    <a:lnTo>
                      <a:pt x="42" y="373"/>
                    </a:lnTo>
                    <a:lnTo>
                      <a:pt x="15" y="412"/>
                    </a:lnTo>
                    <a:lnTo>
                      <a:pt x="0" y="451"/>
                    </a:lnTo>
                    <a:lnTo>
                      <a:pt x="238" y="451"/>
                    </a:lnTo>
                    <a:lnTo>
                      <a:pt x="252" y="399"/>
                    </a:lnTo>
                    <a:lnTo>
                      <a:pt x="76" y="399"/>
                    </a:lnTo>
                    <a:lnTo>
                      <a:pt x="102" y="368"/>
                    </a:lnTo>
                    <a:lnTo>
                      <a:pt x="124" y="349"/>
                    </a:lnTo>
                    <a:lnTo>
                      <a:pt x="168" y="311"/>
                    </a:lnTo>
                    <a:lnTo>
                      <a:pt x="192" y="292"/>
                    </a:lnTo>
                    <a:lnTo>
                      <a:pt x="230" y="258"/>
                    </a:lnTo>
                    <a:lnTo>
                      <a:pt x="257" y="232"/>
                    </a:lnTo>
                    <a:lnTo>
                      <a:pt x="273" y="215"/>
                    </a:lnTo>
                    <a:lnTo>
                      <a:pt x="301" y="178"/>
                    </a:lnTo>
                    <a:lnTo>
                      <a:pt x="307" y="169"/>
                    </a:lnTo>
                    <a:lnTo>
                      <a:pt x="324" y="125"/>
                    </a:lnTo>
                    <a:lnTo>
                      <a:pt x="326" y="115"/>
                    </a:lnTo>
                    <a:lnTo>
                      <a:pt x="330" y="71"/>
                    </a:lnTo>
                    <a:lnTo>
                      <a:pt x="318" y="35"/>
                    </a:lnTo>
                    <a:lnTo>
                      <a:pt x="309" y="23"/>
                    </a:lnTo>
                    <a:lnTo>
                      <a:pt x="283" y="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0" name="Line 3338"/>
              <p:cNvSpPr>
                <a:spLocks noChangeShapeType="1"/>
              </p:cNvSpPr>
              <p:nvPr/>
            </p:nvSpPr>
            <p:spPr bwMode="auto">
              <a:xfrm flipH="1">
                <a:off x="3916" y="4468"/>
                <a:ext cx="262" cy="16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1" name="Freeform 3339"/>
              <p:cNvSpPr>
                <a:spLocks/>
              </p:cNvSpPr>
              <p:nvPr/>
            </p:nvSpPr>
            <p:spPr bwMode="auto">
              <a:xfrm>
                <a:off x="4178" y="4425"/>
                <a:ext cx="60" cy="43"/>
              </a:xfrm>
              <a:custGeom>
                <a:avLst/>
                <a:gdLst>
                  <a:gd name="T0" fmla="*/ 245 w 302"/>
                  <a:gd name="T1" fmla="*/ 0 h 215"/>
                  <a:gd name="T2" fmla="*/ 302 w 302"/>
                  <a:gd name="T3" fmla="*/ 92 h 215"/>
                  <a:gd name="T4" fmla="*/ 0 w 302"/>
                  <a:gd name="T5" fmla="*/ 215 h 215"/>
                  <a:gd name="T6" fmla="*/ 245 w 302"/>
                  <a:gd name="T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2" h="215">
                    <a:moveTo>
                      <a:pt x="245" y="0"/>
                    </a:moveTo>
                    <a:lnTo>
                      <a:pt x="302" y="92"/>
                    </a:lnTo>
                    <a:lnTo>
                      <a:pt x="0" y="215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2" name="Freeform 3340"/>
              <p:cNvSpPr>
                <a:spLocks/>
              </p:cNvSpPr>
              <p:nvPr/>
            </p:nvSpPr>
            <p:spPr bwMode="auto">
              <a:xfrm>
                <a:off x="4178" y="4425"/>
                <a:ext cx="60" cy="43"/>
              </a:xfrm>
              <a:custGeom>
                <a:avLst/>
                <a:gdLst>
                  <a:gd name="T0" fmla="*/ 245 w 302"/>
                  <a:gd name="T1" fmla="*/ 0 h 215"/>
                  <a:gd name="T2" fmla="*/ 302 w 302"/>
                  <a:gd name="T3" fmla="*/ 92 h 215"/>
                  <a:gd name="T4" fmla="*/ 0 w 302"/>
                  <a:gd name="T5" fmla="*/ 215 h 215"/>
                  <a:gd name="T6" fmla="*/ 245 w 302"/>
                  <a:gd name="T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2" h="215">
                    <a:moveTo>
                      <a:pt x="245" y="0"/>
                    </a:moveTo>
                    <a:lnTo>
                      <a:pt x="302" y="92"/>
                    </a:lnTo>
                    <a:lnTo>
                      <a:pt x="0" y="215"/>
                    </a:lnTo>
                    <a:lnTo>
                      <a:pt x="245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3" name="Freeform 3341"/>
              <p:cNvSpPr>
                <a:spLocks/>
              </p:cNvSpPr>
              <p:nvPr/>
            </p:nvSpPr>
            <p:spPr bwMode="auto">
              <a:xfrm>
                <a:off x="3855" y="4629"/>
                <a:ext cx="61" cy="43"/>
              </a:xfrm>
              <a:custGeom>
                <a:avLst/>
                <a:gdLst>
                  <a:gd name="T0" fmla="*/ 0 w 301"/>
                  <a:gd name="T1" fmla="*/ 123 h 215"/>
                  <a:gd name="T2" fmla="*/ 56 w 301"/>
                  <a:gd name="T3" fmla="*/ 215 h 215"/>
                  <a:gd name="T4" fmla="*/ 301 w 301"/>
                  <a:gd name="T5" fmla="*/ 0 h 215"/>
                  <a:gd name="T6" fmla="*/ 0 w 301"/>
                  <a:gd name="T7" fmla="*/ 12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1" h="215">
                    <a:moveTo>
                      <a:pt x="0" y="123"/>
                    </a:moveTo>
                    <a:lnTo>
                      <a:pt x="56" y="215"/>
                    </a:lnTo>
                    <a:lnTo>
                      <a:pt x="301" y="0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4" name="Freeform 3342"/>
              <p:cNvSpPr>
                <a:spLocks/>
              </p:cNvSpPr>
              <p:nvPr/>
            </p:nvSpPr>
            <p:spPr bwMode="auto">
              <a:xfrm>
                <a:off x="3855" y="4629"/>
                <a:ext cx="61" cy="43"/>
              </a:xfrm>
              <a:custGeom>
                <a:avLst/>
                <a:gdLst>
                  <a:gd name="T0" fmla="*/ 0 w 301"/>
                  <a:gd name="T1" fmla="*/ 123 h 215"/>
                  <a:gd name="T2" fmla="*/ 56 w 301"/>
                  <a:gd name="T3" fmla="*/ 215 h 215"/>
                  <a:gd name="T4" fmla="*/ 301 w 301"/>
                  <a:gd name="T5" fmla="*/ 0 h 215"/>
                  <a:gd name="T6" fmla="*/ 0 w 301"/>
                  <a:gd name="T7" fmla="*/ 12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1" h="215">
                    <a:moveTo>
                      <a:pt x="0" y="123"/>
                    </a:moveTo>
                    <a:lnTo>
                      <a:pt x="56" y="215"/>
                    </a:lnTo>
                    <a:lnTo>
                      <a:pt x="301" y="0"/>
                    </a:lnTo>
                    <a:lnTo>
                      <a:pt x="0" y="123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5" name="Line 3343"/>
              <p:cNvSpPr>
                <a:spLocks noChangeShapeType="1"/>
              </p:cNvSpPr>
              <p:nvPr/>
            </p:nvSpPr>
            <p:spPr bwMode="auto">
              <a:xfrm>
                <a:off x="3916" y="46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6" name="Line 3344"/>
              <p:cNvSpPr>
                <a:spLocks noChangeShapeType="1"/>
              </p:cNvSpPr>
              <p:nvPr/>
            </p:nvSpPr>
            <p:spPr bwMode="auto">
              <a:xfrm>
                <a:off x="4178" y="44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7" name="Freeform 3345"/>
              <p:cNvSpPr>
                <a:spLocks/>
              </p:cNvSpPr>
              <p:nvPr/>
            </p:nvSpPr>
            <p:spPr bwMode="auto">
              <a:xfrm>
                <a:off x="4475" y="3808"/>
                <a:ext cx="272" cy="51"/>
              </a:xfrm>
              <a:custGeom>
                <a:avLst/>
                <a:gdLst>
                  <a:gd name="T0" fmla="*/ 0 w 1361"/>
                  <a:gd name="T1" fmla="*/ 0 h 253"/>
                  <a:gd name="T2" fmla="*/ 1163 w 1361"/>
                  <a:gd name="T3" fmla="*/ 0 h 253"/>
                  <a:gd name="T4" fmla="*/ 1361 w 1361"/>
                  <a:gd name="T5" fmla="*/ 25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61" h="253">
                    <a:moveTo>
                      <a:pt x="0" y="0"/>
                    </a:moveTo>
                    <a:lnTo>
                      <a:pt x="1163" y="0"/>
                    </a:lnTo>
                    <a:lnTo>
                      <a:pt x="1361" y="25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8" name="Line 3346"/>
              <p:cNvSpPr>
                <a:spLocks noChangeShapeType="1"/>
              </p:cNvSpPr>
              <p:nvPr/>
            </p:nvSpPr>
            <p:spPr bwMode="auto">
              <a:xfrm>
                <a:off x="5144" y="4364"/>
                <a:ext cx="40" cy="5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9" name="Freeform 3347"/>
              <p:cNvSpPr>
                <a:spLocks/>
              </p:cNvSpPr>
              <p:nvPr/>
            </p:nvSpPr>
            <p:spPr bwMode="auto">
              <a:xfrm>
                <a:off x="4491" y="3712"/>
                <a:ext cx="69" cy="69"/>
              </a:xfrm>
              <a:custGeom>
                <a:avLst/>
                <a:gdLst>
                  <a:gd name="T0" fmla="*/ 343 w 345"/>
                  <a:gd name="T1" fmla="*/ 0 h 344"/>
                  <a:gd name="T2" fmla="*/ 291 w 345"/>
                  <a:gd name="T3" fmla="*/ 2 h 344"/>
                  <a:gd name="T4" fmla="*/ 293 w 345"/>
                  <a:gd name="T5" fmla="*/ 23 h 344"/>
                  <a:gd name="T6" fmla="*/ 291 w 345"/>
                  <a:gd name="T7" fmla="*/ 66 h 344"/>
                  <a:gd name="T8" fmla="*/ 282 w 345"/>
                  <a:gd name="T9" fmla="*/ 114 h 344"/>
                  <a:gd name="T10" fmla="*/ 279 w 345"/>
                  <a:gd name="T11" fmla="*/ 123 h 344"/>
                  <a:gd name="T12" fmla="*/ 261 w 345"/>
                  <a:gd name="T13" fmla="*/ 172 h 344"/>
                  <a:gd name="T14" fmla="*/ 239 w 345"/>
                  <a:gd name="T15" fmla="*/ 213 h 344"/>
                  <a:gd name="T16" fmla="*/ 212 w 345"/>
                  <a:gd name="T17" fmla="*/ 246 h 344"/>
                  <a:gd name="T18" fmla="*/ 185 w 345"/>
                  <a:gd name="T19" fmla="*/ 269 h 344"/>
                  <a:gd name="T20" fmla="*/ 148 w 345"/>
                  <a:gd name="T21" fmla="*/ 288 h 344"/>
                  <a:gd name="T22" fmla="*/ 110 w 345"/>
                  <a:gd name="T23" fmla="*/ 294 h 344"/>
                  <a:gd name="T24" fmla="*/ 0 w 345"/>
                  <a:gd name="T25" fmla="*/ 297 h 344"/>
                  <a:gd name="T26" fmla="*/ 15 w 345"/>
                  <a:gd name="T27" fmla="*/ 314 h 344"/>
                  <a:gd name="T28" fmla="*/ 40 w 345"/>
                  <a:gd name="T29" fmla="*/ 333 h 344"/>
                  <a:gd name="T30" fmla="*/ 62 w 345"/>
                  <a:gd name="T31" fmla="*/ 341 h 344"/>
                  <a:gd name="T32" fmla="*/ 98 w 345"/>
                  <a:gd name="T33" fmla="*/ 344 h 344"/>
                  <a:gd name="T34" fmla="*/ 115 w 345"/>
                  <a:gd name="T35" fmla="*/ 344 h 344"/>
                  <a:gd name="T36" fmla="*/ 153 w 345"/>
                  <a:gd name="T37" fmla="*/ 335 h 344"/>
                  <a:gd name="T38" fmla="*/ 192 w 345"/>
                  <a:gd name="T39" fmla="*/ 317 h 344"/>
                  <a:gd name="T40" fmla="*/ 210 w 345"/>
                  <a:gd name="T41" fmla="*/ 304 h 344"/>
                  <a:gd name="T42" fmla="*/ 245 w 345"/>
                  <a:gd name="T43" fmla="*/ 274 h 344"/>
                  <a:gd name="T44" fmla="*/ 276 w 345"/>
                  <a:gd name="T45" fmla="*/ 235 h 344"/>
                  <a:gd name="T46" fmla="*/ 296 w 345"/>
                  <a:gd name="T47" fmla="*/ 204 h 344"/>
                  <a:gd name="T48" fmla="*/ 316 w 345"/>
                  <a:gd name="T49" fmla="*/ 160 h 344"/>
                  <a:gd name="T50" fmla="*/ 331 w 345"/>
                  <a:gd name="T51" fmla="*/ 112 h 344"/>
                  <a:gd name="T52" fmla="*/ 340 w 345"/>
                  <a:gd name="T53" fmla="*/ 69 h 344"/>
                  <a:gd name="T54" fmla="*/ 345 w 345"/>
                  <a:gd name="T55" fmla="*/ 26 h 344"/>
                  <a:gd name="T56" fmla="*/ 343 w 345"/>
                  <a:gd name="T57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5" h="344">
                    <a:moveTo>
                      <a:pt x="343" y="0"/>
                    </a:moveTo>
                    <a:lnTo>
                      <a:pt x="291" y="2"/>
                    </a:lnTo>
                    <a:lnTo>
                      <a:pt x="293" y="23"/>
                    </a:lnTo>
                    <a:lnTo>
                      <a:pt x="291" y="66"/>
                    </a:lnTo>
                    <a:lnTo>
                      <a:pt x="282" y="114"/>
                    </a:lnTo>
                    <a:lnTo>
                      <a:pt x="279" y="123"/>
                    </a:lnTo>
                    <a:lnTo>
                      <a:pt x="261" y="172"/>
                    </a:lnTo>
                    <a:lnTo>
                      <a:pt x="239" y="213"/>
                    </a:lnTo>
                    <a:lnTo>
                      <a:pt x="212" y="246"/>
                    </a:lnTo>
                    <a:lnTo>
                      <a:pt x="185" y="269"/>
                    </a:lnTo>
                    <a:lnTo>
                      <a:pt x="148" y="288"/>
                    </a:lnTo>
                    <a:lnTo>
                      <a:pt x="110" y="294"/>
                    </a:lnTo>
                    <a:lnTo>
                      <a:pt x="0" y="297"/>
                    </a:lnTo>
                    <a:lnTo>
                      <a:pt x="15" y="314"/>
                    </a:lnTo>
                    <a:lnTo>
                      <a:pt x="40" y="333"/>
                    </a:lnTo>
                    <a:lnTo>
                      <a:pt x="62" y="341"/>
                    </a:lnTo>
                    <a:lnTo>
                      <a:pt x="98" y="344"/>
                    </a:lnTo>
                    <a:lnTo>
                      <a:pt x="115" y="344"/>
                    </a:lnTo>
                    <a:lnTo>
                      <a:pt x="153" y="335"/>
                    </a:lnTo>
                    <a:lnTo>
                      <a:pt x="192" y="317"/>
                    </a:lnTo>
                    <a:lnTo>
                      <a:pt x="210" y="304"/>
                    </a:lnTo>
                    <a:lnTo>
                      <a:pt x="245" y="274"/>
                    </a:lnTo>
                    <a:lnTo>
                      <a:pt x="276" y="235"/>
                    </a:lnTo>
                    <a:lnTo>
                      <a:pt x="296" y="204"/>
                    </a:lnTo>
                    <a:lnTo>
                      <a:pt x="316" y="160"/>
                    </a:lnTo>
                    <a:lnTo>
                      <a:pt x="331" y="112"/>
                    </a:lnTo>
                    <a:lnTo>
                      <a:pt x="340" y="69"/>
                    </a:lnTo>
                    <a:lnTo>
                      <a:pt x="345" y="26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0" name="Freeform 3348"/>
              <p:cNvSpPr>
                <a:spLocks/>
              </p:cNvSpPr>
              <p:nvPr/>
            </p:nvSpPr>
            <p:spPr bwMode="auto">
              <a:xfrm>
                <a:off x="4476" y="3688"/>
                <a:ext cx="79" cy="95"/>
              </a:xfrm>
              <a:custGeom>
                <a:avLst/>
                <a:gdLst>
                  <a:gd name="T0" fmla="*/ 295 w 393"/>
                  <a:gd name="T1" fmla="*/ 0 h 474"/>
                  <a:gd name="T2" fmla="*/ 275 w 393"/>
                  <a:gd name="T3" fmla="*/ 1 h 474"/>
                  <a:gd name="T4" fmla="*/ 237 w 393"/>
                  <a:gd name="T5" fmla="*/ 10 h 474"/>
                  <a:gd name="T6" fmla="*/ 200 w 393"/>
                  <a:gd name="T7" fmla="*/ 27 h 474"/>
                  <a:gd name="T8" fmla="*/ 180 w 393"/>
                  <a:gd name="T9" fmla="*/ 40 h 474"/>
                  <a:gd name="T10" fmla="*/ 147 w 393"/>
                  <a:gd name="T11" fmla="*/ 71 h 474"/>
                  <a:gd name="T12" fmla="*/ 116 w 393"/>
                  <a:gd name="T13" fmla="*/ 109 h 474"/>
                  <a:gd name="T14" fmla="*/ 96 w 393"/>
                  <a:gd name="T15" fmla="*/ 141 h 474"/>
                  <a:gd name="T16" fmla="*/ 75 w 393"/>
                  <a:gd name="T17" fmla="*/ 185 h 474"/>
                  <a:gd name="T18" fmla="*/ 60 w 393"/>
                  <a:gd name="T19" fmla="*/ 233 h 474"/>
                  <a:gd name="T20" fmla="*/ 52 w 393"/>
                  <a:gd name="T21" fmla="*/ 269 h 474"/>
                  <a:gd name="T22" fmla="*/ 48 w 393"/>
                  <a:gd name="T23" fmla="*/ 310 h 474"/>
                  <a:gd name="T24" fmla="*/ 50 w 393"/>
                  <a:gd name="T25" fmla="*/ 345 h 474"/>
                  <a:gd name="T26" fmla="*/ 58 w 393"/>
                  <a:gd name="T27" fmla="*/ 388 h 474"/>
                  <a:gd name="T28" fmla="*/ 0 w 393"/>
                  <a:gd name="T29" fmla="*/ 449 h 474"/>
                  <a:gd name="T30" fmla="*/ 17 w 393"/>
                  <a:gd name="T31" fmla="*/ 474 h 474"/>
                  <a:gd name="T32" fmla="*/ 73 w 393"/>
                  <a:gd name="T33" fmla="*/ 417 h 474"/>
                  <a:gd name="T34" fmla="*/ 183 w 393"/>
                  <a:gd name="T35" fmla="*/ 414 h 474"/>
                  <a:gd name="T36" fmla="*/ 174 w 393"/>
                  <a:gd name="T37" fmla="*/ 414 h 474"/>
                  <a:gd name="T38" fmla="*/ 141 w 393"/>
                  <a:gd name="T39" fmla="*/ 403 h 474"/>
                  <a:gd name="T40" fmla="*/ 139 w 393"/>
                  <a:gd name="T41" fmla="*/ 402 h 474"/>
                  <a:gd name="T42" fmla="*/ 113 w 393"/>
                  <a:gd name="T43" fmla="*/ 377 h 474"/>
                  <a:gd name="T44" fmla="*/ 101 w 393"/>
                  <a:gd name="T45" fmla="*/ 346 h 474"/>
                  <a:gd name="T46" fmla="*/ 100 w 393"/>
                  <a:gd name="T47" fmla="*/ 336 h 474"/>
                  <a:gd name="T48" fmla="*/ 98 w 393"/>
                  <a:gd name="T49" fmla="*/ 295 h 474"/>
                  <a:gd name="T50" fmla="*/ 100 w 393"/>
                  <a:gd name="T51" fmla="*/ 279 h 474"/>
                  <a:gd name="T52" fmla="*/ 110 w 393"/>
                  <a:gd name="T53" fmla="*/ 232 h 474"/>
                  <a:gd name="T54" fmla="*/ 113 w 393"/>
                  <a:gd name="T55" fmla="*/ 218 h 474"/>
                  <a:gd name="T56" fmla="*/ 132 w 393"/>
                  <a:gd name="T57" fmla="*/ 169 h 474"/>
                  <a:gd name="T58" fmla="*/ 155 w 393"/>
                  <a:gd name="T59" fmla="*/ 128 h 474"/>
                  <a:gd name="T60" fmla="*/ 181 w 393"/>
                  <a:gd name="T61" fmla="*/ 96 h 474"/>
                  <a:gd name="T62" fmla="*/ 208 w 393"/>
                  <a:gd name="T63" fmla="*/ 74 h 474"/>
                  <a:gd name="T64" fmla="*/ 244 w 393"/>
                  <a:gd name="T65" fmla="*/ 56 h 474"/>
                  <a:gd name="T66" fmla="*/ 282 w 393"/>
                  <a:gd name="T67" fmla="*/ 50 h 474"/>
                  <a:gd name="T68" fmla="*/ 393 w 393"/>
                  <a:gd name="T69" fmla="*/ 48 h 474"/>
                  <a:gd name="T70" fmla="*/ 375 w 393"/>
                  <a:gd name="T71" fmla="*/ 30 h 474"/>
                  <a:gd name="T72" fmla="*/ 350 w 393"/>
                  <a:gd name="T73" fmla="*/ 10 h 474"/>
                  <a:gd name="T74" fmla="*/ 333 w 393"/>
                  <a:gd name="T75" fmla="*/ 3 h 474"/>
                  <a:gd name="T76" fmla="*/ 295 w 393"/>
                  <a:gd name="T77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3" h="474">
                    <a:moveTo>
                      <a:pt x="295" y="0"/>
                    </a:moveTo>
                    <a:lnTo>
                      <a:pt x="275" y="1"/>
                    </a:lnTo>
                    <a:lnTo>
                      <a:pt x="237" y="10"/>
                    </a:lnTo>
                    <a:lnTo>
                      <a:pt x="200" y="27"/>
                    </a:lnTo>
                    <a:lnTo>
                      <a:pt x="180" y="40"/>
                    </a:lnTo>
                    <a:lnTo>
                      <a:pt x="147" y="71"/>
                    </a:lnTo>
                    <a:lnTo>
                      <a:pt x="116" y="109"/>
                    </a:lnTo>
                    <a:lnTo>
                      <a:pt x="96" y="141"/>
                    </a:lnTo>
                    <a:lnTo>
                      <a:pt x="75" y="185"/>
                    </a:lnTo>
                    <a:lnTo>
                      <a:pt x="60" y="233"/>
                    </a:lnTo>
                    <a:lnTo>
                      <a:pt x="52" y="269"/>
                    </a:lnTo>
                    <a:lnTo>
                      <a:pt x="48" y="310"/>
                    </a:lnTo>
                    <a:lnTo>
                      <a:pt x="50" y="345"/>
                    </a:lnTo>
                    <a:lnTo>
                      <a:pt x="58" y="388"/>
                    </a:lnTo>
                    <a:lnTo>
                      <a:pt x="0" y="449"/>
                    </a:lnTo>
                    <a:lnTo>
                      <a:pt x="17" y="474"/>
                    </a:lnTo>
                    <a:lnTo>
                      <a:pt x="73" y="417"/>
                    </a:lnTo>
                    <a:lnTo>
                      <a:pt x="183" y="414"/>
                    </a:lnTo>
                    <a:lnTo>
                      <a:pt x="174" y="414"/>
                    </a:lnTo>
                    <a:lnTo>
                      <a:pt x="141" y="403"/>
                    </a:lnTo>
                    <a:lnTo>
                      <a:pt x="139" y="402"/>
                    </a:lnTo>
                    <a:lnTo>
                      <a:pt x="113" y="377"/>
                    </a:lnTo>
                    <a:lnTo>
                      <a:pt x="101" y="346"/>
                    </a:lnTo>
                    <a:lnTo>
                      <a:pt x="100" y="336"/>
                    </a:lnTo>
                    <a:lnTo>
                      <a:pt x="98" y="295"/>
                    </a:lnTo>
                    <a:lnTo>
                      <a:pt x="100" y="279"/>
                    </a:lnTo>
                    <a:lnTo>
                      <a:pt x="110" y="232"/>
                    </a:lnTo>
                    <a:lnTo>
                      <a:pt x="113" y="218"/>
                    </a:lnTo>
                    <a:lnTo>
                      <a:pt x="132" y="169"/>
                    </a:lnTo>
                    <a:lnTo>
                      <a:pt x="155" y="128"/>
                    </a:lnTo>
                    <a:lnTo>
                      <a:pt x="181" y="96"/>
                    </a:lnTo>
                    <a:lnTo>
                      <a:pt x="208" y="74"/>
                    </a:lnTo>
                    <a:lnTo>
                      <a:pt x="244" y="56"/>
                    </a:lnTo>
                    <a:lnTo>
                      <a:pt x="282" y="50"/>
                    </a:lnTo>
                    <a:lnTo>
                      <a:pt x="393" y="48"/>
                    </a:lnTo>
                    <a:lnTo>
                      <a:pt x="375" y="30"/>
                    </a:lnTo>
                    <a:lnTo>
                      <a:pt x="350" y="10"/>
                    </a:lnTo>
                    <a:lnTo>
                      <a:pt x="333" y="3"/>
                    </a:lnTo>
                    <a:lnTo>
                      <a:pt x="295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1" name="Freeform 3349"/>
              <p:cNvSpPr>
                <a:spLocks/>
              </p:cNvSpPr>
              <p:nvPr/>
            </p:nvSpPr>
            <p:spPr bwMode="auto">
              <a:xfrm>
                <a:off x="4497" y="3686"/>
                <a:ext cx="73" cy="77"/>
              </a:xfrm>
              <a:custGeom>
                <a:avLst/>
                <a:gdLst>
                  <a:gd name="T0" fmla="*/ 349 w 366"/>
                  <a:gd name="T1" fmla="*/ 0 h 387"/>
                  <a:gd name="T2" fmla="*/ 292 w 366"/>
                  <a:gd name="T3" fmla="*/ 58 h 387"/>
                  <a:gd name="T4" fmla="*/ 181 w 366"/>
                  <a:gd name="T5" fmla="*/ 60 h 387"/>
                  <a:gd name="T6" fmla="*/ 186 w 366"/>
                  <a:gd name="T7" fmla="*/ 60 h 387"/>
                  <a:gd name="T8" fmla="*/ 219 w 366"/>
                  <a:gd name="T9" fmla="*/ 68 h 387"/>
                  <a:gd name="T10" fmla="*/ 226 w 366"/>
                  <a:gd name="T11" fmla="*/ 73 h 387"/>
                  <a:gd name="T12" fmla="*/ 251 w 366"/>
                  <a:gd name="T13" fmla="*/ 99 h 387"/>
                  <a:gd name="T14" fmla="*/ 0 w 366"/>
                  <a:gd name="T15" fmla="*/ 356 h 387"/>
                  <a:gd name="T16" fmla="*/ 12 w 366"/>
                  <a:gd name="T17" fmla="*/ 387 h 387"/>
                  <a:gd name="T18" fmla="*/ 263 w 366"/>
                  <a:gd name="T19" fmla="*/ 132 h 387"/>
                  <a:gd name="T20" fmla="*/ 315 w 366"/>
                  <a:gd name="T21" fmla="*/ 130 h 387"/>
                  <a:gd name="T22" fmla="*/ 307 w 366"/>
                  <a:gd name="T23" fmla="*/ 87 h 387"/>
                  <a:gd name="T24" fmla="*/ 366 w 366"/>
                  <a:gd name="T25" fmla="*/ 26 h 387"/>
                  <a:gd name="T26" fmla="*/ 349 w 366"/>
                  <a:gd name="T27" fmla="*/ 0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6" h="387">
                    <a:moveTo>
                      <a:pt x="349" y="0"/>
                    </a:moveTo>
                    <a:lnTo>
                      <a:pt x="292" y="58"/>
                    </a:lnTo>
                    <a:lnTo>
                      <a:pt x="181" y="60"/>
                    </a:lnTo>
                    <a:lnTo>
                      <a:pt x="186" y="60"/>
                    </a:lnTo>
                    <a:lnTo>
                      <a:pt x="219" y="68"/>
                    </a:lnTo>
                    <a:lnTo>
                      <a:pt x="226" y="73"/>
                    </a:lnTo>
                    <a:lnTo>
                      <a:pt x="251" y="99"/>
                    </a:lnTo>
                    <a:lnTo>
                      <a:pt x="0" y="356"/>
                    </a:lnTo>
                    <a:lnTo>
                      <a:pt x="12" y="387"/>
                    </a:lnTo>
                    <a:lnTo>
                      <a:pt x="263" y="132"/>
                    </a:lnTo>
                    <a:lnTo>
                      <a:pt x="315" y="130"/>
                    </a:lnTo>
                    <a:lnTo>
                      <a:pt x="307" y="87"/>
                    </a:lnTo>
                    <a:lnTo>
                      <a:pt x="366" y="26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2" name="Freeform 3350"/>
              <p:cNvSpPr>
                <a:spLocks/>
              </p:cNvSpPr>
              <p:nvPr/>
            </p:nvSpPr>
            <p:spPr bwMode="auto">
              <a:xfrm>
                <a:off x="4572" y="3698"/>
                <a:ext cx="28" cy="18"/>
              </a:xfrm>
              <a:custGeom>
                <a:avLst/>
                <a:gdLst>
                  <a:gd name="T0" fmla="*/ 47 w 138"/>
                  <a:gd name="T1" fmla="*/ 0 h 90"/>
                  <a:gd name="T2" fmla="*/ 20 w 138"/>
                  <a:gd name="T3" fmla="*/ 37 h 90"/>
                  <a:gd name="T4" fmla="*/ 0 w 138"/>
                  <a:gd name="T5" fmla="*/ 84 h 90"/>
                  <a:gd name="T6" fmla="*/ 43 w 138"/>
                  <a:gd name="T7" fmla="*/ 90 h 90"/>
                  <a:gd name="T8" fmla="*/ 54 w 138"/>
                  <a:gd name="T9" fmla="*/ 60 h 90"/>
                  <a:gd name="T10" fmla="*/ 80 w 138"/>
                  <a:gd name="T11" fmla="*/ 23 h 90"/>
                  <a:gd name="T12" fmla="*/ 100 w 138"/>
                  <a:gd name="T13" fmla="*/ 10 h 90"/>
                  <a:gd name="T14" fmla="*/ 138 w 138"/>
                  <a:gd name="T15" fmla="*/ 0 h 90"/>
                  <a:gd name="T16" fmla="*/ 47 w 138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90">
                    <a:moveTo>
                      <a:pt x="47" y="0"/>
                    </a:moveTo>
                    <a:lnTo>
                      <a:pt x="20" y="37"/>
                    </a:lnTo>
                    <a:lnTo>
                      <a:pt x="0" y="84"/>
                    </a:lnTo>
                    <a:lnTo>
                      <a:pt x="43" y="90"/>
                    </a:lnTo>
                    <a:lnTo>
                      <a:pt x="54" y="60"/>
                    </a:lnTo>
                    <a:lnTo>
                      <a:pt x="80" y="23"/>
                    </a:lnTo>
                    <a:lnTo>
                      <a:pt x="100" y="10"/>
                    </a:lnTo>
                    <a:lnTo>
                      <a:pt x="138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3" name="Freeform 3351"/>
              <p:cNvSpPr>
                <a:spLocks/>
              </p:cNvSpPr>
              <p:nvPr/>
            </p:nvSpPr>
            <p:spPr bwMode="auto">
              <a:xfrm>
                <a:off x="4553" y="3689"/>
                <a:ext cx="66" cy="90"/>
              </a:xfrm>
              <a:custGeom>
                <a:avLst/>
                <a:gdLst>
                  <a:gd name="T0" fmla="*/ 247 w 330"/>
                  <a:gd name="T1" fmla="*/ 0 h 452"/>
                  <a:gd name="T2" fmla="*/ 229 w 330"/>
                  <a:gd name="T3" fmla="*/ 2 h 452"/>
                  <a:gd name="T4" fmla="*/ 191 w 330"/>
                  <a:gd name="T5" fmla="*/ 12 h 452"/>
                  <a:gd name="T6" fmla="*/ 157 w 330"/>
                  <a:gd name="T7" fmla="*/ 34 h 452"/>
                  <a:gd name="T8" fmla="*/ 143 w 330"/>
                  <a:gd name="T9" fmla="*/ 46 h 452"/>
                  <a:gd name="T10" fmla="*/ 234 w 330"/>
                  <a:gd name="T11" fmla="*/ 46 h 452"/>
                  <a:gd name="T12" fmla="*/ 252 w 330"/>
                  <a:gd name="T13" fmla="*/ 49 h 452"/>
                  <a:gd name="T14" fmla="*/ 276 w 330"/>
                  <a:gd name="T15" fmla="*/ 68 h 452"/>
                  <a:gd name="T16" fmla="*/ 282 w 330"/>
                  <a:gd name="T17" fmla="*/ 82 h 452"/>
                  <a:gd name="T18" fmla="*/ 281 w 330"/>
                  <a:gd name="T19" fmla="*/ 123 h 452"/>
                  <a:gd name="T20" fmla="*/ 272 w 330"/>
                  <a:gd name="T21" fmla="*/ 148 h 452"/>
                  <a:gd name="T22" fmla="*/ 242 w 330"/>
                  <a:gd name="T23" fmla="*/ 190 h 452"/>
                  <a:gd name="T24" fmla="*/ 218 w 330"/>
                  <a:gd name="T25" fmla="*/ 217 h 452"/>
                  <a:gd name="T26" fmla="*/ 182 w 330"/>
                  <a:gd name="T27" fmla="*/ 249 h 452"/>
                  <a:gd name="T28" fmla="*/ 137 w 330"/>
                  <a:gd name="T29" fmla="*/ 286 h 452"/>
                  <a:gd name="T30" fmla="*/ 130 w 330"/>
                  <a:gd name="T31" fmla="*/ 291 h 452"/>
                  <a:gd name="T32" fmla="*/ 91 w 330"/>
                  <a:gd name="T33" fmla="*/ 325 h 452"/>
                  <a:gd name="T34" fmla="*/ 61 w 330"/>
                  <a:gd name="T35" fmla="*/ 353 h 452"/>
                  <a:gd name="T36" fmla="*/ 43 w 330"/>
                  <a:gd name="T37" fmla="*/ 374 h 452"/>
                  <a:gd name="T38" fmla="*/ 16 w 330"/>
                  <a:gd name="T39" fmla="*/ 413 h 452"/>
                  <a:gd name="T40" fmla="*/ 0 w 330"/>
                  <a:gd name="T41" fmla="*/ 452 h 452"/>
                  <a:gd name="T42" fmla="*/ 238 w 330"/>
                  <a:gd name="T43" fmla="*/ 452 h 452"/>
                  <a:gd name="T44" fmla="*/ 253 w 330"/>
                  <a:gd name="T45" fmla="*/ 399 h 452"/>
                  <a:gd name="T46" fmla="*/ 76 w 330"/>
                  <a:gd name="T47" fmla="*/ 399 h 452"/>
                  <a:gd name="T48" fmla="*/ 103 w 330"/>
                  <a:gd name="T49" fmla="*/ 368 h 452"/>
                  <a:gd name="T50" fmla="*/ 124 w 330"/>
                  <a:gd name="T51" fmla="*/ 350 h 452"/>
                  <a:gd name="T52" fmla="*/ 169 w 330"/>
                  <a:gd name="T53" fmla="*/ 312 h 452"/>
                  <a:gd name="T54" fmla="*/ 193 w 330"/>
                  <a:gd name="T55" fmla="*/ 292 h 452"/>
                  <a:gd name="T56" fmla="*/ 231 w 330"/>
                  <a:gd name="T57" fmla="*/ 259 h 452"/>
                  <a:gd name="T58" fmla="*/ 259 w 330"/>
                  <a:gd name="T59" fmla="*/ 233 h 452"/>
                  <a:gd name="T60" fmla="*/ 275 w 330"/>
                  <a:gd name="T61" fmla="*/ 215 h 452"/>
                  <a:gd name="T62" fmla="*/ 303 w 330"/>
                  <a:gd name="T63" fmla="*/ 179 h 452"/>
                  <a:gd name="T64" fmla="*/ 307 w 330"/>
                  <a:gd name="T65" fmla="*/ 169 h 452"/>
                  <a:gd name="T66" fmla="*/ 326 w 330"/>
                  <a:gd name="T67" fmla="*/ 126 h 452"/>
                  <a:gd name="T68" fmla="*/ 328 w 330"/>
                  <a:gd name="T69" fmla="*/ 115 h 452"/>
                  <a:gd name="T70" fmla="*/ 330 w 330"/>
                  <a:gd name="T71" fmla="*/ 72 h 452"/>
                  <a:gd name="T72" fmla="*/ 319 w 330"/>
                  <a:gd name="T73" fmla="*/ 36 h 452"/>
                  <a:gd name="T74" fmla="*/ 311 w 330"/>
                  <a:gd name="T75" fmla="*/ 23 h 452"/>
                  <a:gd name="T76" fmla="*/ 283 w 330"/>
                  <a:gd name="T77" fmla="*/ 6 h 452"/>
                  <a:gd name="T78" fmla="*/ 247 w 330"/>
                  <a:gd name="T79" fmla="*/ 0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0" h="452">
                    <a:moveTo>
                      <a:pt x="247" y="0"/>
                    </a:moveTo>
                    <a:lnTo>
                      <a:pt x="229" y="2"/>
                    </a:lnTo>
                    <a:lnTo>
                      <a:pt x="191" y="12"/>
                    </a:lnTo>
                    <a:lnTo>
                      <a:pt x="157" y="34"/>
                    </a:lnTo>
                    <a:lnTo>
                      <a:pt x="143" y="46"/>
                    </a:lnTo>
                    <a:lnTo>
                      <a:pt x="234" y="46"/>
                    </a:lnTo>
                    <a:lnTo>
                      <a:pt x="252" y="49"/>
                    </a:lnTo>
                    <a:lnTo>
                      <a:pt x="276" y="68"/>
                    </a:lnTo>
                    <a:lnTo>
                      <a:pt x="282" y="82"/>
                    </a:lnTo>
                    <a:lnTo>
                      <a:pt x="281" y="123"/>
                    </a:lnTo>
                    <a:lnTo>
                      <a:pt x="272" y="148"/>
                    </a:lnTo>
                    <a:lnTo>
                      <a:pt x="242" y="190"/>
                    </a:lnTo>
                    <a:lnTo>
                      <a:pt x="218" y="217"/>
                    </a:lnTo>
                    <a:lnTo>
                      <a:pt x="182" y="249"/>
                    </a:lnTo>
                    <a:lnTo>
                      <a:pt x="137" y="286"/>
                    </a:lnTo>
                    <a:lnTo>
                      <a:pt x="130" y="291"/>
                    </a:lnTo>
                    <a:lnTo>
                      <a:pt x="91" y="325"/>
                    </a:lnTo>
                    <a:lnTo>
                      <a:pt x="61" y="353"/>
                    </a:lnTo>
                    <a:lnTo>
                      <a:pt x="43" y="374"/>
                    </a:lnTo>
                    <a:lnTo>
                      <a:pt x="16" y="413"/>
                    </a:lnTo>
                    <a:lnTo>
                      <a:pt x="0" y="452"/>
                    </a:lnTo>
                    <a:lnTo>
                      <a:pt x="238" y="452"/>
                    </a:lnTo>
                    <a:lnTo>
                      <a:pt x="253" y="399"/>
                    </a:lnTo>
                    <a:lnTo>
                      <a:pt x="76" y="399"/>
                    </a:lnTo>
                    <a:lnTo>
                      <a:pt x="103" y="368"/>
                    </a:lnTo>
                    <a:lnTo>
                      <a:pt x="124" y="350"/>
                    </a:lnTo>
                    <a:lnTo>
                      <a:pt x="169" y="312"/>
                    </a:lnTo>
                    <a:lnTo>
                      <a:pt x="193" y="292"/>
                    </a:lnTo>
                    <a:lnTo>
                      <a:pt x="231" y="259"/>
                    </a:lnTo>
                    <a:lnTo>
                      <a:pt x="259" y="233"/>
                    </a:lnTo>
                    <a:lnTo>
                      <a:pt x="275" y="215"/>
                    </a:lnTo>
                    <a:lnTo>
                      <a:pt x="303" y="179"/>
                    </a:lnTo>
                    <a:lnTo>
                      <a:pt x="307" y="169"/>
                    </a:lnTo>
                    <a:lnTo>
                      <a:pt x="326" y="126"/>
                    </a:lnTo>
                    <a:lnTo>
                      <a:pt x="328" y="115"/>
                    </a:lnTo>
                    <a:lnTo>
                      <a:pt x="330" y="72"/>
                    </a:lnTo>
                    <a:lnTo>
                      <a:pt x="319" y="36"/>
                    </a:lnTo>
                    <a:lnTo>
                      <a:pt x="311" y="23"/>
                    </a:lnTo>
                    <a:lnTo>
                      <a:pt x="283" y="6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4" name="Freeform 3352"/>
              <p:cNvSpPr>
                <a:spLocks/>
              </p:cNvSpPr>
              <p:nvPr/>
            </p:nvSpPr>
            <p:spPr bwMode="auto">
              <a:xfrm>
                <a:off x="4621" y="3697"/>
                <a:ext cx="52" cy="84"/>
              </a:xfrm>
              <a:custGeom>
                <a:avLst/>
                <a:gdLst>
                  <a:gd name="T0" fmla="*/ 249 w 258"/>
                  <a:gd name="T1" fmla="*/ 0 h 416"/>
                  <a:gd name="T2" fmla="*/ 170 w 258"/>
                  <a:gd name="T3" fmla="*/ 3 h 416"/>
                  <a:gd name="T4" fmla="*/ 192 w 258"/>
                  <a:gd name="T5" fmla="*/ 9 h 416"/>
                  <a:gd name="T6" fmla="*/ 211 w 258"/>
                  <a:gd name="T7" fmla="*/ 39 h 416"/>
                  <a:gd name="T8" fmla="*/ 214 w 258"/>
                  <a:gd name="T9" fmla="*/ 47 h 416"/>
                  <a:gd name="T10" fmla="*/ 214 w 258"/>
                  <a:gd name="T11" fmla="*/ 80 h 416"/>
                  <a:gd name="T12" fmla="*/ 207 w 258"/>
                  <a:gd name="T13" fmla="*/ 128 h 416"/>
                  <a:gd name="T14" fmla="*/ 193 w 258"/>
                  <a:gd name="T15" fmla="*/ 187 h 416"/>
                  <a:gd name="T16" fmla="*/ 187 w 258"/>
                  <a:gd name="T17" fmla="*/ 208 h 416"/>
                  <a:gd name="T18" fmla="*/ 169 w 258"/>
                  <a:gd name="T19" fmla="*/ 263 h 416"/>
                  <a:gd name="T20" fmla="*/ 150 w 258"/>
                  <a:gd name="T21" fmla="*/ 306 h 416"/>
                  <a:gd name="T22" fmla="*/ 132 w 258"/>
                  <a:gd name="T23" fmla="*/ 334 h 416"/>
                  <a:gd name="T24" fmla="*/ 107 w 258"/>
                  <a:gd name="T25" fmla="*/ 359 h 416"/>
                  <a:gd name="T26" fmla="*/ 71 w 258"/>
                  <a:gd name="T27" fmla="*/ 371 h 416"/>
                  <a:gd name="T28" fmla="*/ 0 w 258"/>
                  <a:gd name="T29" fmla="*/ 390 h 416"/>
                  <a:gd name="T30" fmla="*/ 24 w 258"/>
                  <a:gd name="T31" fmla="*/ 409 h 416"/>
                  <a:gd name="T32" fmla="*/ 60 w 258"/>
                  <a:gd name="T33" fmla="*/ 416 h 416"/>
                  <a:gd name="T34" fmla="*/ 96 w 258"/>
                  <a:gd name="T35" fmla="*/ 410 h 416"/>
                  <a:gd name="T36" fmla="*/ 132 w 258"/>
                  <a:gd name="T37" fmla="*/ 390 h 416"/>
                  <a:gd name="T38" fmla="*/ 163 w 258"/>
                  <a:gd name="T39" fmla="*/ 359 h 416"/>
                  <a:gd name="T40" fmla="*/ 191 w 258"/>
                  <a:gd name="T41" fmla="*/ 315 h 416"/>
                  <a:gd name="T42" fmla="*/ 206 w 258"/>
                  <a:gd name="T43" fmla="*/ 284 h 416"/>
                  <a:gd name="T44" fmla="*/ 222 w 258"/>
                  <a:gd name="T45" fmla="*/ 239 h 416"/>
                  <a:gd name="T46" fmla="*/ 238 w 258"/>
                  <a:gd name="T47" fmla="*/ 187 h 416"/>
                  <a:gd name="T48" fmla="*/ 242 w 258"/>
                  <a:gd name="T49" fmla="*/ 169 h 416"/>
                  <a:gd name="T50" fmla="*/ 254 w 258"/>
                  <a:gd name="T51" fmla="*/ 120 h 416"/>
                  <a:gd name="T52" fmla="*/ 258 w 258"/>
                  <a:gd name="T53" fmla="*/ 80 h 416"/>
                  <a:gd name="T54" fmla="*/ 258 w 258"/>
                  <a:gd name="T55" fmla="*/ 53 h 416"/>
                  <a:gd name="T56" fmla="*/ 254 w 258"/>
                  <a:gd name="T57" fmla="*/ 14 h 416"/>
                  <a:gd name="T58" fmla="*/ 249 w 258"/>
                  <a:gd name="T5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8" h="416">
                    <a:moveTo>
                      <a:pt x="249" y="0"/>
                    </a:moveTo>
                    <a:lnTo>
                      <a:pt x="170" y="3"/>
                    </a:lnTo>
                    <a:lnTo>
                      <a:pt x="192" y="9"/>
                    </a:lnTo>
                    <a:lnTo>
                      <a:pt x="211" y="39"/>
                    </a:lnTo>
                    <a:lnTo>
                      <a:pt x="214" y="47"/>
                    </a:lnTo>
                    <a:lnTo>
                      <a:pt x="214" y="80"/>
                    </a:lnTo>
                    <a:lnTo>
                      <a:pt x="207" y="128"/>
                    </a:lnTo>
                    <a:lnTo>
                      <a:pt x="193" y="187"/>
                    </a:lnTo>
                    <a:lnTo>
                      <a:pt x="187" y="208"/>
                    </a:lnTo>
                    <a:lnTo>
                      <a:pt x="169" y="263"/>
                    </a:lnTo>
                    <a:lnTo>
                      <a:pt x="150" y="306"/>
                    </a:lnTo>
                    <a:lnTo>
                      <a:pt x="132" y="334"/>
                    </a:lnTo>
                    <a:lnTo>
                      <a:pt x="107" y="359"/>
                    </a:lnTo>
                    <a:lnTo>
                      <a:pt x="71" y="371"/>
                    </a:lnTo>
                    <a:lnTo>
                      <a:pt x="0" y="390"/>
                    </a:lnTo>
                    <a:lnTo>
                      <a:pt x="24" y="409"/>
                    </a:lnTo>
                    <a:lnTo>
                      <a:pt x="60" y="416"/>
                    </a:lnTo>
                    <a:lnTo>
                      <a:pt x="96" y="410"/>
                    </a:lnTo>
                    <a:lnTo>
                      <a:pt x="132" y="390"/>
                    </a:lnTo>
                    <a:lnTo>
                      <a:pt x="163" y="359"/>
                    </a:lnTo>
                    <a:lnTo>
                      <a:pt x="191" y="315"/>
                    </a:lnTo>
                    <a:lnTo>
                      <a:pt x="206" y="284"/>
                    </a:lnTo>
                    <a:lnTo>
                      <a:pt x="222" y="239"/>
                    </a:lnTo>
                    <a:lnTo>
                      <a:pt x="238" y="187"/>
                    </a:lnTo>
                    <a:lnTo>
                      <a:pt x="242" y="169"/>
                    </a:lnTo>
                    <a:lnTo>
                      <a:pt x="254" y="120"/>
                    </a:lnTo>
                    <a:lnTo>
                      <a:pt x="258" y="80"/>
                    </a:lnTo>
                    <a:lnTo>
                      <a:pt x="258" y="53"/>
                    </a:lnTo>
                    <a:lnTo>
                      <a:pt x="254" y="14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5" name="Freeform 3353"/>
              <p:cNvSpPr>
                <a:spLocks/>
              </p:cNvSpPr>
              <p:nvPr/>
            </p:nvSpPr>
            <p:spPr bwMode="auto">
              <a:xfrm>
                <a:off x="4618" y="3689"/>
                <a:ext cx="53" cy="86"/>
              </a:xfrm>
              <a:custGeom>
                <a:avLst/>
                <a:gdLst>
                  <a:gd name="T0" fmla="*/ 201 w 267"/>
                  <a:gd name="T1" fmla="*/ 0 h 433"/>
                  <a:gd name="T2" fmla="*/ 164 w 267"/>
                  <a:gd name="T3" fmla="*/ 6 h 433"/>
                  <a:gd name="T4" fmla="*/ 128 w 267"/>
                  <a:gd name="T5" fmla="*/ 27 h 433"/>
                  <a:gd name="T6" fmla="*/ 97 w 267"/>
                  <a:gd name="T7" fmla="*/ 58 h 433"/>
                  <a:gd name="T8" fmla="*/ 69 w 267"/>
                  <a:gd name="T9" fmla="*/ 102 h 433"/>
                  <a:gd name="T10" fmla="*/ 53 w 267"/>
                  <a:gd name="T11" fmla="*/ 133 h 433"/>
                  <a:gd name="T12" fmla="*/ 37 w 267"/>
                  <a:gd name="T13" fmla="*/ 177 h 433"/>
                  <a:gd name="T14" fmla="*/ 21 w 267"/>
                  <a:gd name="T15" fmla="*/ 230 h 433"/>
                  <a:gd name="T16" fmla="*/ 18 w 267"/>
                  <a:gd name="T17" fmla="*/ 243 h 433"/>
                  <a:gd name="T18" fmla="*/ 6 w 267"/>
                  <a:gd name="T19" fmla="*/ 297 h 433"/>
                  <a:gd name="T20" fmla="*/ 0 w 267"/>
                  <a:gd name="T21" fmla="*/ 344 h 433"/>
                  <a:gd name="T22" fmla="*/ 2 w 267"/>
                  <a:gd name="T23" fmla="*/ 382 h 433"/>
                  <a:gd name="T24" fmla="*/ 7 w 267"/>
                  <a:gd name="T25" fmla="*/ 413 h 433"/>
                  <a:gd name="T26" fmla="*/ 18 w 267"/>
                  <a:gd name="T27" fmla="*/ 433 h 433"/>
                  <a:gd name="T28" fmla="*/ 89 w 267"/>
                  <a:gd name="T29" fmla="*/ 414 h 433"/>
                  <a:gd name="T30" fmla="*/ 67 w 267"/>
                  <a:gd name="T31" fmla="*/ 407 h 433"/>
                  <a:gd name="T32" fmla="*/ 48 w 267"/>
                  <a:gd name="T33" fmla="*/ 377 h 433"/>
                  <a:gd name="T34" fmla="*/ 46 w 267"/>
                  <a:gd name="T35" fmla="*/ 369 h 433"/>
                  <a:gd name="T36" fmla="*/ 45 w 267"/>
                  <a:gd name="T37" fmla="*/ 336 h 433"/>
                  <a:gd name="T38" fmla="*/ 52 w 267"/>
                  <a:gd name="T39" fmla="*/ 290 h 433"/>
                  <a:gd name="T40" fmla="*/ 67 w 267"/>
                  <a:gd name="T41" fmla="*/ 230 h 433"/>
                  <a:gd name="T42" fmla="*/ 74 w 267"/>
                  <a:gd name="T43" fmla="*/ 203 h 433"/>
                  <a:gd name="T44" fmla="*/ 92 w 267"/>
                  <a:gd name="T45" fmla="*/ 150 h 433"/>
                  <a:gd name="T46" fmla="*/ 111 w 267"/>
                  <a:gd name="T47" fmla="*/ 108 h 433"/>
                  <a:gd name="T48" fmla="*/ 130 w 267"/>
                  <a:gd name="T49" fmla="*/ 79 h 433"/>
                  <a:gd name="T50" fmla="*/ 151 w 267"/>
                  <a:gd name="T51" fmla="*/ 58 h 433"/>
                  <a:gd name="T52" fmla="*/ 188 w 267"/>
                  <a:gd name="T53" fmla="*/ 46 h 433"/>
                  <a:gd name="T54" fmla="*/ 267 w 267"/>
                  <a:gd name="T55" fmla="*/ 43 h 433"/>
                  <a:gd name="T56" fmla="*/ 247 w 267"/>
                  <a:gd name="T57" fmla="*/ 14 h 433"/>
                  <a:gd name="T58" fmla="*/ 235 w 267"/>
                  <a:gd name="T59" fmla="*/ 7 h 433"/>
                  <a:gd name="T60" fmla="*/ 201 w 267"/>
                  <a:gd name="T61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7" h="433">
                    <a:moveTo>
                      <a:pt x="201" y="0"/>
                    </a:moveTo>
                    <a:lnTo>
                      <a:pt x="164" y="6"/>
                    </a:lnTo>
                    <a:lnTo>
                      <a:pt x="128" y="27"/>
                    </a:lnTo>
                    <a:lnTo>
                      <a:pt x="97" y="58"/>
                    </a:lnTo>
                    <a:lnTo>
                      <a:pt x="69" y="102"/>
                    </a:lnTo>
                    <a:lnTo>
                      <a:pt x="53" y="133"/>
                    </a:lnTo>
                    <a:lnTo>
                      <a:pt x="37" y="177"/>
                    </a:lnTo>
                    <a:lnTo>
                      <a:pt x="21" y="230"/>
                    </a:lnTo>
                    <a:lnTo>
                      <a:pt x="18" y="243"/>
                    </a:lnTo>
                    <a:lnTo>
                      <a:pt x="6" y="297"/>
                    </a:lnTo>
                    <a:lnTo>
                      <a:pt x="0" y="344"/>
                    </a:lnTo>
                    <a:lnTo>
                      <a:pt x="2" y="382"/>
                    </a:lnTo>
                    <a:lnTo>
                      <a:pt x="7" y="413"/>
                    </a:lnTo>
                    <a:lnTo>
                      <a:pt x="18" y="433"/>
                    </a:lnTo>
                    <a:lnTo>
                      <a:pt x="89" y="414"/>
                    </a:lnTo>
                    <a:lnTo>
                      <a:pt x="67" y="407"/>
                    </a:lnTo>
                    <a:lnTo>
                      <a:pt x="48" y="377"/>
                    </a:lnTo>
                    <a:lnTo>
                      <a:pt x="46" y="369"/>
                    </a:lnTo>
                    <a:lnTo>
                      <a:pt x="45" y="336"/>
                    </a:lnTo>
                    <a:lnTo>
                      <a:pt x="52" y="290"/>
                    </a:lnTo>
                    <a:lnTo>
                      <a:pt x="67" y="230"/>
                    </a:lnTo>
                    <a:lnTo>
                      <a:pt x="74" y="203"/>
                    </a:lnTo>
                    <a:lnTo>
                      <a:pt x="92" y="150"/>
                    </a:lnTo>
                    <a:lnTo>
                      <a:pt x="111" y="108"/>
                    </a:lnTo>
                    <a:lnTo>
                      <a:pt x="130" y="79"/>
                    </a:lnTo>
                    <a:lnTo>
                      <a:pt x="151" y="58"/>
                    </a:lnTo>
                    <a:lnTo>
                      <a:pt x="188" y="46"/>
                    </a:lnTo>
                    <a:lnTo>
                      <a:pt x="267" y="43"/>
                    </a:lnTo>
                    <a:lnTo>
                      <a:pt x="247" y="14"/>
                    </a:lnTo>
                    <a:lnTo>
                      <a:pt x="235" y="7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6" name="Line 3354"/>
              <p:cNvSpPr>
                <a:spLocks noChangeShapeType="1"/>
              </p:cNvSpPr>
              <p:nvPr/>
            </p:nvSpPr>
            <p:spPr bwMode="auto">
              <a:xfrm flipH="1" flipV="1">
                <a:off x="4787" y="3910"/>
                <a:ext cx="317" cy="404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7" name="Freeform 3355"/>
              <p:cNvSpPr>
                <a:spLocks/>
              </p:cNvSpPr>
              <p:nvPr/>
            </p:nvSpPr>
            <p:spPr bwMode="auto">
              <a:xfrm>
                <a:off x="5104" y="4314"/>
                <a:ext cx="48" cy="57"/>
              </a:xfrm>
              <a:custGeom>
                <a:avLst/>
                <a:gdLst>
                  <a:gd name="T0" fmla="*/ 240 w 240"/>
                  <a:gd name="T1" fmla="*/ 219 h 286"/>
                  <a:gd name="T2" fmla="*/ 156 w 240"/>
                  <a:gd name="T3" fmla="*/ 286 h 286"/>
                  <a:gd name="T4" fmla="*/ 0 w 240"/>
                  <a:gd name="T5" fmla="*/ 0 h 286"/>
                  <a:gd name="T6" fmla="*/ 240 w 240"/>
                  <a:gd name="T7" fmla="*/ 219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0" h="286">
                    <a:moveTo>
                      <a:pt x="240" y="219"/>
                    </a:moveTo>
                    <a:lnTo>
                      <a:pt x="156" y="286"/>
                    </a:lnTo>
                    <a:lnTo>
                      <a:pt x="0" y="0"/>
                    </a:lnTo>
                    <a:lnTo>
                      <a:pt x="240" y="21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8" name="Freeform 3356"/>
              <p:cNvSpPr>
                <a:spLocks/>
              </p:cNvSpPr>
              <p:nvPr/>
            </p:nvSpPr>
            <p:spPr bwMode="auto">
              <a:xfrm>
                <a:off x="5104" y="4314"/>
                <a:ext cx="48" cy="57"/>
              </a:xfrm>
              <a:custGeom>
                <a:avLst/>
                <a:gdLst>
                  <a:gd name="T0" fmla="*/ 240 w 240"/>
                  <a:gd name="T1" fmla="*/ 219 h 286"/>
                  <a:gd name="T2" fmla="*/ 156 w 240"/>
                  <a:gd name="T3" fmla="*/ 286 h 286"/>
                  <a:gd name="T4" fmla="*/ 0 w 240"/>
                  <a:gd name="T5" fmla="*/ 0 h 286"/>
                  <a:gd name="T6" fmla="*/ 240 w 240"/>
                  <a:gd name="T7" fmla="*/ 219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0" h="286">
                    <a:moveTo>
                      <a:pt x="240" y="219"/>
                    </a:moveTo>
                    <a:lnTo>
                      <a:pt x="156" y="286"/>
                    </a:lnTo>
                    <a:lnTo>
                      <a:pt x="0" y="0"/>
                    </a:lnTo>
                    <a:lnTo>
                      <a:pt x="240" y="219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9" name="Freeform 3357"/>
              <p:cNvSpPr>
                <a:spLocks/>
              </p:cNvSpPr>
              <p:nvPr/>
            </p:nvSpPr>
            <p:spPr bwMode="auto">
              <a:xfrm>
                <a:off x="4739" y="3852"/>
                <a:ext cx="48" cy="58"/>
              </a:xfrm>
              <a:custGeom>
                <a:avLst/>
                <a:gdLst>
                  <a:gd name="T0" fmla="*/ 84 w 241"/>
                  <a:gd name="T1" fmla="*/ 0 h 286"/>
                  <a:gd name="T2" fmla="*/ 0 w 241"/>
                  <a:gd name="T3" fmla="*/ 66 h 286"/>
                  <a:gd name="T4" fmla="*/ 241 w 241"/>
                  <a:gd name="T5" fmla="*/ 286 h 286"/>
                  <a:gd name="T6" fmla="*/ 84 w 241"/>
                  <a:gd name="T7" fmla="*/ 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1" h="286">
                    <a:moveTo>
                      <a:pt x="84" y="0"/>
                    </a:moveTo>
                    <a:lnTo>
                      <a:pt x="0" y="66"/>
                    </a:lnTo>
                    <a:lnTo>
                      <a:pt x="241" y="286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0" name="Freeform 3358"/>
              <p:cNvSpPr>
                <a:spLocks/>
              </p:cNvSpPr>
              <p:nvPr/>
            </p:nvSpPr>
            <p:spPr bwMode="auto">
              <a:xfrm>
                <a:off x="4739" y="3852"/>
                <a:ext cx="48" cy="58"/>
              </a:xfrm>
              <a:custGeom>
                <a:avLst/>
                <a:gdLst>
                  <a:gd name="T0" fmla="*/ 84 w 241"/>
                  <a:gd name="T1" fmla="*/ 0 h 286"/>
                  <a:gd name="T2" fmla="*/ 0 w 241"/>
                  <a:gd name="T3" fmla="*/ 66 h 286"/>
                  <a:gd name="T4" fmla="*/ 241 w 241"/>
                  <a:gd name="T5" fmla="*/ 286 h 286"/>
                  <a:gd name="T6" fmla="*/ 84 w 241"/>
                  <a:gd name="T7" fmla="*/ 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1" h="286">
                    <a:moveTo>
                      <a:pt x="84" y="0"/>
                    </a:moveTo>
                    <a:lnTo>
                      <a:pt x="0" y="66"/>
                    </a:lnTo>
                    <a:lnTo>
                      <a:pt x="241" y="286"/>
                    </a:lnTo>
                    <a:lnTo>
                      <a:pt x="84" y="0"/>
                    </a:lnTo>
                    <a:close/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1" name="Line 3359"/>
              <p:cNvSpPr>
                <a:spLocks noChangeShapeType="1"/>
              </p:cNvSpPr>
              <p:nvPr/>
            </p:nvSpPr>
            <p:spPr bwMode="auto">
              <a:xfrm>
                <a:off x="4787" y="39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2" name="Line 3360"/>
              <p:cNvSpPr>
                <a:spLocks noChangeShapeType="1"/>
              </p:cNvSpPr>
              <p:nvPr/>
            </p:nvSpPr>
            <p:spPr bwMode="auto">
              <a:xfrm>
                <a:off x="5104" y="431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3" name="Freeform 3361"/>
              <p:cNvSpPr>
                <a:spLocks/>
              </p:cNvSpPr>
              <p:nvPr/>
            </p:nvSpPr>
            <p:spPr bwMode="auto">
              <a:xfrm>
                <a:off x="3778" y="2834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7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1 w 59"/>
                  <a:gd name="T15" fmla="*/ 73 h 119"/>
                  <a:gd name="T16" fmla="*/ 0 w 59"/>
                  <a:gd name="T17" fmla="*/ 60 h 119"/>
                  <a:gd name="T18" fmla="*/ 1 w 59"/>
                  <a:gd name="T19" fmla="*/ 47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2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4" name="Freeform 3362"/>
              <p:cNvSpPr>
                <a:spLocks/>
              </p:cNvSpPr>
              <p:nvPr/>
            </p:nvSpPr>
            <p:spPr bwMode="auto">
              <a:xfrm>
                <a:off x="3778" y="2834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7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1 w 59"/>
                  <a:gd name="T13" fmla="*/ 73 h 119"/>
                  <a:gd name="T14" fmla="*/ 0 w 59"/>
                  <a:gd name="T15" fmla="*/ 60 h 119"/>
                  <a:gd name="T16" fmla="*/ 1 w 59"/>
                  <a:gd name="T17" fmla="*/ 47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2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5" name="Freeform 3363"/>
              <p:cNvSpPr>
                <a:spLocks/>
              </p:cNvSpPr>
              <p:nvPr/>
            </p:nvSpPr>
            <p:spPr bwMode="auto">
              <a:xfrm>
                <a:off x="3790" y="2834"/>
                <a:ext cx="2312" cy="24"/>
              </a:xfrm>
              <a:custGeom>
                <a:avLst/>
                <a:gdLst>
                  <a:gd name="T0" fmla="*/ 0 w 11559"/>
                  <a:gd name="T1" fmla="*/ 0 h 119"/>
                  <a:gd name="T2" fmla="*/ 0 w 11559"/>
                  <a:gd name="T3" fmla="*/ 60 h 119"/>
                  <a:gd name="T4" fmla="*/ 0 w 11559"/>
                  <a:gd name="T5" fmla="*/ 119 h 119"/>
                  <a:gd name="T6" fmla="*/ 11559 w 11559"/>
                  <a:gd name="T7" fmla="*/ 119 h 119"/>
                  <a:gd name="T8" fmla="*/ 11559 w 11559"/>
                  <a:gd name="T9" fmla="*/ 60 h 119"/>
                  <a:gd name="T10" fmla="*/ 11559 w 11559"/>
                  <a:gd name="T11" fmla="*/ 0 h 119"/>
                  <a:gd name="T12" fmla="*/ 0 w 1155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11559" y="119"/>
                    </a:ln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6" name="Freeform 3364"/>
              <p:cNvSpPr>
                <a:spLocks/>
              </p:cNvSpPr>
              <p:nvPr/>
            </p:nvSpPr>
            <p:spPr bwMode="auto">
              <a:xfrm>
                <a:off x="3790" y="2834"/>
                <a:ext cx="2312" cy="24"/>
              </a:xfrm>
              <a:custGeom>
                <a:avLst/>
                <a:gdLst>
                  <a:gd name="T0" fmla="*/ 0 w 11559"/>
                  <a:gd name="T1" fmla="*/ 0 h 119"/>
                  <a:gd name="T2" fmla="*/ 0 w 11559"/>
                  <a:gd name="T3" fmla="*/ 60 h 119"/>
                  <a:gd name="T4" fmla="*/ 0 w 11559"/>
                  <a:gd name="T5" fmla="*/ 119 h 119"/>
                  <a:gd name="T6" fmla="*/ 11559 w 11559"/>
                  <a:gd name="T7" fmla="*/ 119 h 119"/>
                  <a:gd name="T8" fmla="*/ 11559 w 11559"/>
                  <a:gd name="T9" fmla="*/ 60 h 119"/>
                  <a:gd name="T10" fmla="*/ 11559 w 11559"/>
                  <a:gd name="T11" fmla="*/ 0 h 119"/>
                  <a:gd name="T12" fmla="*/ 0 w 11559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9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11559" y="119"/>
                    </a:lnTo>
                    <a:lnTo>
                      <a:pt x="11559" y="60"/>
                    </a:lnTo>
                    <a:lnTo>
                      <a:pt x="1155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7" name="Freeform 3365"/>
              <p:cNvSpPr>
                <a:spLocks/>
              </p:cNvSpPr>
              <p:nvPr/>
            </p:nvSpPr>
            <p:spPr bwMode="auto">
              <a:xfrm>
                <a:off x="6102" y="2834"/>
                <a:ext cx="12" cy="24"/>
              </a:xfrm>
              <a:custGeom>
                <a:avLst/>
                <a:gdLst>
                  <a:gd name="T0" fmla="*/ 0 w 60"/>
                  <a:gd name="T1" fmla="*/ 60 h 119"/>
                  <a:gd name="T2" fmla="*/ 0 w 60"/>
                  <a:gd name="T3" fmla="*/ 0 h 119"/>
                  <a:gd name="T4" fmla="*/ 12 w 60"/>
                  <a:gd name="T5" fmla="*/ 2 h 119"/>
                  <a:gd name="T6" fmla="*/ 25 w 60"/>
                  <a:gd name="T7" fmla="*/ 7 h 119"/>
                  <a:gd name="T8" fmla="*/ 37 w 60"/>
                  <a:gd name="T9" fmla="*/ 14 h 119"/>
                  <a:gd name="T10" fmla="*/ 46 w 60"/>
                  <a:gd name="T11" fmla="*/ 23 h 119"/>
                  <a:gd name="T12" fmla="*/ 53 w 60"/>
                  <a:gd name="T13" fmla="*/ 35 h 119"/>
                  <a:gd name="T14" fmla="*/ 57 w 60"/>
                  <a:gd name="T15" fmla="*/ 47 h 119"/>
                  <a:gd name="T16" fmla="*/ 60 w 60"/>
                  <a:gd name="T17" fmla="*/ 60 h 119"/>
                  <a:gd name="T18" fmla="*/ 57 w 60"/>
                  <a:gd name="T19" fmla="*/ 73 h 119"/>
                  <a:gd name="T20" fmla="*/ 53 w 60"/>
                  <a:gd name="T21" fmla="*/ 85 h 119"/>
                  <a:gd name="T22" fmla="*/ 46 w 60"/>
                  <a:gd name="T23" fmla="*/ 97 h 119"/>
                  <a:gd name="T24" fmla="*/ 37 w 60"/>
                  <a:gd name="T25" fmla="*/ 106 h 119"/>
                  <a:gd name="T26" fmla="*/ 25 w 60"/>
                  <a:gd name="T27" fmla="*/ 113 h 119"/>
                  <a:gd name="T28" fmla="*/ 12 w 60"/>
                  <a:gd name="T29" fmla="*/ 117 h 119"/>
                  <a:gd name="T30" fmla="*/ 0 w 60"/>
                  <a:gd name="T31" fmla="*/ 119 h 119"/>
                  <a:gd name="T32" fmla="*/ 0 w 60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9">
                    <a:moveTo>
                      <a:pt x="0" y="60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8" name="Freeform 3366"/>
              <p:cNvSpPr>
                <a:spLocks/>
              </p:cNvSpPr>
              <p:nvPr/>
            </p:nvSpPr>
            <p:spPr bwMode="auto">
              <a:xfrm>
                <a:off x="6102" y="2834"/>
                <a:ext cx="12" cy="24"/>
              </a:xfrm>
              <a:custGeom>
                <a:avLst/>
                <a:gdLst>
                  <a:gd name="T0" fmla="*/ 0 w 60"/>
                  <a:gd name="T1" fmla="*/ 0 h 119"/>
                  <a:gd name="T2" fmla="*/ 12 w 60"/>
                  <a:gd name="T3" fmla="*/ 2 h 119"/>
                  <a:gd name="T4" fmla="*/ 25 w 60"/>
                  <a:gd name="T5" fmla="*/ 7 h 119"/>
                  <a:gd name="T6" fmla="*/ 37 w 60"/>
                  <a:gd name="T7" fmla="*/ 14 h 119"/>
                  <a:gd name="T8" fmla="*/ 46 w 60"/>
                  <a:gd name="T9" fmla="*/ 23 h 119"/>
                  <a:gd name="T10" fmla="*/ 53 w 60"/>
                  <a:gd name="T11" fmla="*/ 35 h 119"/>
                  <a:gd name="T12" fmla="*/ 57 w 60"/>
                  <a:gd name="T13" fmla="*/ 47 h 119"/>
                  <a:gd name="T14" fmla="*/ 60 w 60"/>
                  <a:gd name="T15" fmla="*/ 60 h 119"/>
                  <a:gd name="T16" fmla="*/ 57 w 60"/>
                  <a:gd name="T17" fmla="*/ 73 h 119"/>
                  <a:gd name="T18" fmla="*/ 53 w 60"/>
                  <a:gd name="T19" fmla="*/ 85 h 119"/>
                  <a:gd name="T20" fmla="*/ 46 w 60"/>
                  <a:gd name="T21" fmla="*/ 97 h 119"/>
                  <a:gd name="T22" fmla="*/ 37 w 60"/>
                  <a:gd name="T23" fmla="*/ 106 h 119"/>
                  <a:gd name="T24" fmla="*/ 25 w 60"/>
                  <a:gd name="T25" fmla="*/ 113 h 119"/>
                  <a:gd name="T26" fmla="*/ 12 w 60"/>
                  <a:gd name="T27" fmla="*/ 117 h 119"/>
                  <a:gd name="T28" fmla="*/ 0 w 60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9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9" name="Freeform 3367"/>
              <p:cNvSpPr>
                <a:spLocks/>
              </p:cNvSpPr>
              <p:nvPr/>
            </p:nvSpPr>
            <p:spPr bwMode="auto">
              <a:xfrm>
                <a:off x="3778" y="2846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7 h 59"/>
                  <a:gd name="T16" fmla="*/ 59 w 119"/>
                  <a:gd name="T17" fmla="*/ 59 h 59"/>
                  <a:gd name="T18" fmla="*/ 46 w 119"/>
                  <a:gd name="T19" fmla="*/ 57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7"/>
                    </a:lnTo>
                    <a:lnTo>
                      <a:pt x="59" y="59"/>
                    </a:lnTo>
                    <a:lnTo>
                      <a:pt x="46" y="57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0" name="Freeform 3368"/>
              <p:cNvSpPr>
                <a:spLocks/>
              </p:cNvSpPr>
              <p:nvPr/>
            </p:nvSpPr>
            <p:spPr bwMode="auto">
              <a:xfrm>
                <a:off x="3778" y="2846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7 h 59"/>
                  <a:gd name="T14" fmla="*/ 59 w 119"/>
                  <a:gd name="T15" fmla="*/ 59 h 59"/>
                  <a:gd name="T16" fmla="*/ 46 w 119"/>
                  <a:gd name="T17" fmla="*/ 57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7"/>
                    </a:lnTo>
                    <a:lnTo>
                      <a:pt x="59" y="59"/>
                    </a:lnTo>
                    <a:lnTo>
                      <a:pt x="46" y="57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1" name="Freeform 3369"/>
              <p:cNvSpPr>
                <a:spLocks/>
              </p:cNvSpPr>
              <p:nvPr/>
            </p:nvSpPr>
            <p:spPr bwMode="auto">
              <a:xfrm>
                <a:off x="3778" y="2537"/>
                <a:ext cx="24" cy="309"/>
              </a:xfrm>
              <a:custGeom>
                <a:avLst/>
                <a:gdLst>
                  <a:gd name="T0" fmla="*/ 0 w 119"/>
                  <a:gd name="T1" fmla="*/ 1543 h 1543"/>
                  <a:gd name="T2" fmla="*/ 59 w 119"/>
                  <a:gd name="T3" fmla="*/ 1543 h 1543"/>
                  <a:gd name="T4" fmla="*/ 119 w 119"/>
                  <a:gd name="T5" fmla="*/ 1543 h 1543"/>
                  <a:gd name="T6" fmla="*/ 119 w 119"/>
                  <a:gd name="T7" fmla="*/ 0 h 1543"/>
                  <a:gd name="T8" fmla="*/ 59 w 119"/>
                  <a:gd name="T9" fmla="*/ 0 h 1543"/>
                  <a:gd name="T10" fmla="*/ 0 w 119"/>
                  <a:gd name="T11" fmla="*/ 0 h 1543"/>
                  <a:gd name="T12" fmla="*/ 0 w 119"/>
                  <a:gd name="T13" fmla="*/ 1543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543">
                    <a:moveTo>
                      <a:pt x="0" y="1543"/>
                    </a:moveTo>
                    <a:lnTo>
                      <a:pt x="59" y="1543"/>
                    </a:lnTo>
                    <a:lnTo>
                      <a:pt x="119" y="154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15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2" name="Freeform 3370"/>
              <p:cNvSpPr>
                <a:spLocks/>
              </p:cNvSpPr>
              <p:nvPr/>
            </p:nvSpPr>
            <p:spPr bwMode="auto">
              <a:xfrm>
                <a:off x="3778" y="2537"/>
                <a:ext cx="24" cy="309"/>
              </a:xfrm>
              <a:custGeom>
                <a:avLst/>
                <a:gdLst>
                  <a:gd name="T0" fmla="*/ 0 w 119"/>
                  <a:gd name="T1" fmla="*/ 1543 h 1543"/>
                  <a:gd name="T2" fmla="*/ 59 w 119"/>
                  <a:gd name="T3" fmla="*/ 1543 h 1543"/>
                  <a:gd name="T4" fmla="*/ 119 w 119"/>
                  <a:gd name="T5" fmla="*/ 1543 h 1543"/>
                  <a:gd name="T6" fmla="*/ 119 w 119"/>
                  <a:gd name="T7" fmla="*/ 0 h 1543"/>
                  <a:gd name="T8" fmla="*/ 59 w 119"/>
                  <a:gd name="T9" fmla="*/ 0 h 1543"/>
                  <a:gd name="T10" fmla="*/ 0 w 119"/>
                  <a:gd name="T11" fmla="*/ 0 h 1543"/>
                  <a:gd name="T12" fmla="*/ 0 w 119"/>
                  <a:gd name="T13" fmla="*/ 1543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543">
                    <a:moveTo>
                      <a:pt x="0" y="1543"/>
                    </a:moveTo>
                    <a:lnTo>
                      <a:pt x="59" y="1543"/>
                    </a:lnTo>
                    <a:lnTo>
                      <a:pt x="119" y="154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15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3" name="Freeform 3371"/>
              <p:cNvSpPr>
                <a:spLocks/>
              </p:cNvSpPr>
              <p:nvPr/>
            </p:nvSpPr>
            <p:spPr bwMode="auto">
              <a:xfrm>
                <a:off x="3778" y="2525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8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3 h 60"/>
                  <a:gd name="T16" fmla="*/ 59 w 119"/>
                  <a:gd name="T17" fmla="*/ 0 h 60"/>
                  <a:gd name="T18" fmla="*/ 72 w 119"/>
                  <a:gd name="T19" fmla="*/ 3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8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8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4" name="Freeform 3372"/>
              <p:cNvSpPr>
                <a:spLocks/>
              </p:cNvSpPr>
              <p:nvPr/>
            </p:nvSpPr>
            <p:spPr bwMode="auto">
              <a:xfrm>
                <a:off x="3778" y="2525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8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3 h 60"/>
                  <a:gd name="T14" fmla="*/ 59 w 119"/>
                  <a:gd name="T15" fmla="*/ 0 h 60"/>
                  <a:gd name="T16" fmla="*/ 72 w 119"/>
                  <a:gd name="T17" fmla="*/ 3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8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8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5" name="Freeform 3373"/>
              <p:cNvSpPr>
                <a:spLocks/>
              </p:cNvSpPr>
              <p:nvPr/>
            </p:nvSpPr>
            <p:spPr bwMode="auto">
              <a:xfrm>
                <a:off x="3778" y="2525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8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1 w 59"/>
                  <a:gd name="T15" fmla="*/ 73 h 119"/>
                  <a:gd name="T16" fmla="*/ 0 w 59"/>
                  <a:gd name="T17" fmla="*/ 60 h 119"/>
                  <a:gd name="T18" fmla="*/ 1 w 59"/>
                  <a:gd name="T19" fmla="*/ 48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3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6" name="Freeform 3374"/>
              <p:cNvSpPr>
                <a:spLocks/>
              </p:cNvSpPr>
              <p:nvPr/>
            </p:nvSpPr>
            <p:spPr bwMode="auto">
              <a:xfrm>
                <a:off x="3778" y="2525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8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1 w 59"/>
                  <a:gd name="T13" fmla="*/ 73 h 119"/>
                  <a:gd name="T14" fmla="*/ 0 w 59"/>
                  <a:gd name="T15" fmla="*/ 60 h 119"/>
                  <a:gd name="T16" fmla="*/ 1 w 59"/>
                  <a:gd name="T17" fmla="*/ 48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3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7" name="Freeform 3375"/>
              <p:cNvSpPr>
                <a:spLocks/>
              </p:cNvSpPr>
              <p:nvPr/>
            </p:nvSpPr>
            <p:spPr bwMode="auto">
              <a:xfrm>
                <a:off x="3790" y="2525"/>
                <a:ext cx="539" cy="24"/>
              </a:xfrm>
              <a:custGeom>
                <a:avLst/>
                <a:gdLst>
                  <a:gd name="T0" fmla="*/ 0 w 2697"/>
                  <a:gd name="T1" fmla="*/ 0 h 119"/>
                  <a:gd name="T2" fmla="*/ 0 w 2697"/>
                  <a:gd name="T3" fmla="*/ 60 h 119"/>
                  <a:gd name="T4" fmla="*/ 0 w 2697"/>
                  <a:gd name="T5" fmla="*/ 119 h 119"/>
                  <a:gd name="T6" fmla="*/ 2697 w 2697"/>
                  <a:gd name="T7" fmla="*/ 119 h 119"/>
                  <a:gd name="T8" fmla="*/ 2697 w 2697"/>
                  <a:gd name="T9" fmla="*/ 60 h 119"/>
                  <a:gd name="T10" fmla="*/ 2697 w 2697"/>
                  <a:gd name="T11" fmla="*/ 0 h 119"/>
                  <a:gd name="T12" fmla="*/ 0 w 2697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2697" y="119"/>
                    </a:lnTo>
                    <a:lnTo>
                      <a:pt x="2697" y="60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8" name="Freeform 3376"/>
              <p:cNvSpPr>
                <a:spLocks/>
              </p:cNvSpPr>
              <p:nvPr/>
            </p:nvSpPr>
            <p:spPr bwMode="auto">
              <a:xfrm>
                <a:off x="3790" y="2525"/>
                <a:ext cx="539" cy="24"/>
              </a:xfrm>
              <a:custGeom>
                <a:avLst/>
                <a:gdLst>
                  <a:gd name="T0" fmla="*/ 0 w 2697"/>
                  <a:gd name="T1" fmla="*/ 0 h 119"/>
                  <a:gd name="T2" fmla="*/ 0 w 2697"/>
                  <a:gd name="T3" fmla="*/ 60 h 119"/>
                  <a:gd name="T4" fmla="*/ 0 w 2697"/>
                  <a:gd name="T5" fmla="*/ 119 h 119"/>
                  <a:gd name="T6" fmla="*/ 2697 w 2697"/>
                  <a:gd name="T7" fmla="*/ 119 h 119"/>
                  <a:gd name="T8" fmla="*/ 2697 w 2697"/>
                  <a:gd name="T9" fmla="*/ 60 h 119"/>
                  <a:gd name="T10" fmla="*/ 2697 w 2697"/>
                  <a:gd name="T11" fmla="*/ 0 h 119"/>
                  <a:gd name="T12" fmla="*/ 0 w 2697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2697" y="119"/>
                    </a:lnTo>
                    <a:lnTo>
                      <a:pt x="2697" y="60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9" name="Freeform 3377"/>
              <p:cNvSpPr>
                <a:spLocks/>
              </p:cNvSpPr>
              <p:nvPr/>
            </p:nvSpPr>
            <p:spPr bwMode="auto">
              <a:xfrm>
                <a:off x="4329" y="2525"/>
                <a:ext cx="12" cy="24"/>
              </a:xfrm>
              <a:custGeom>
                <a:avLst/>
                <a:gdLst>
                  <a:gd name="T0" fmla="*/ 0 w 60"/>
                  <a:gd name="T1" fmla="*/ 60 h 119"/>
                  <a:gd name="T2" fmla="*/ 0 w 60"/>
                  <a:gd name="T3" fmla="*/ 0 h 119"/>
                  <a:gd name="T4" fmla="*/ 12 w 60"/>
                  <a:gd name="T5" fmla="*/ 3 h 119"/>
                  <a:gd name="T6" fmla="*/ 25 w 60"/>
                  <a:gd name="T7" fmla="*/ 7 h 119"/>
                  <a:gd name="T8" fmla="*/ 37 w 60"/>
                  <a:gd name="T9" fmla="*/ 14 h 119"/>
                  <a:gd name="T10" fmla="*/ 46 w 60"/>
                  <a:gd name="T11" fmla="*/ 23 h 119"/>
                  <a:gd name="T12" fmla="*/ 53 w 60"/>
                  <a:gd name="T13" fmla="*/ 35 h 119"/>
                  <a:gd name="T14" fmla="*/ 57 w 60"/>
                  <a:gd name="T15" fmla="*/ 48 h 119"/>
                  <a:gd name="T16" fmla="*/ 60 w 60"/>
                  <a:gd name="T17" fmla="*/ 60 h 119"/>
                  <a:gd name="T18" fmla="*/ 57 w 60"/>
                  <a:gd name="T19" fmla="*/ 73 h 119"/>
                  <a:gd name="T20" fmla="*/ 53 w 60"/>
                  <a:gd name="T21" fmla="*/ 85 h 119"/>
                  <a:gd name="T22" fmla="*/ 46 w 60"/>
                  <a:gd name="T23" fmla="*/ 97 h 119"/>
                  <a:gd name="T24" fmla="*/ 37 w 60"/>
                  <a:gd name="T25" fmla="*/ 106 h 119"/>
                  <a:gd name="T26" fmla="*/ 25 w 60"/>
                  <a:gd name="T27" fmla="*/ 113 h 119"/>
                  <a:gd name="T28" fmla="*/ 12 w 60"/>
                  <a:gd name="T29" fmla="*/ 118 h 119"/>
                  <a:gd name="T30" fmla="*/ 0 w 60"/>
                  <a:gd name="T31" fmla="*/ 119 h 119"/>
                  <a:gd name="T32" fmla="*/ 0 w 60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9">
                    <a:moveTo>
                      <a:pt x="0" y="6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0" name="Freeform 3378"/>
              <p:cNvSpPr>
                <a:spLocks/>
              </p:cNvSpPr>
              <p:nvPr/>
            </p:nvSpPr>
            <p:spPr bwMode="auto">
              <a:xfrm>
                <a:off x="4329" y="2525"/>
                <a:ext cx="12" cy="24"/>
              </a:xfrm>
              <a:custGeom>
                <a:avLst/>
                <a:gdLst>
                  <a:gd name="T0" fmla="*/ 0 w 60"/>
                  <a:gd name="T1" fmla="*/ 0 h 119"/>
                  <a:gd name="T2" fmla="*/ 12 w 60"/>
                  <a:gd name="T3" fmla="*/ 3 h 119"/>
                  <a:gd name="T4" fmla="*/ 25 w 60"/>
                  <a:gd name="T5" fmla="*/ 7 h 119"/>
                  <a:gd name="T6" fmla="*/ 37 w 60"/>
                  <a:gd name="T7" fmla="*/ 14 h 119"/>
                  <a:gd name="T8" fmla="*/ 46 w 60"/>
                  <a:gd name="T9" fmla="*/ 23 h 119"/>
                  <a:gd name="T10" fmla="*/ 53 w 60"/>
                  <a:gd name="T11" fmla="*/ 35 h 119"/>
                  <a:gd name="T12" fmla="*/ 57 w 60"/>
                  <a:gd name="T13" fmla="*/ 48 h 119"/>
                  <a:gd name="T14" fmla="*/ 60 w 60"/>
                  <a:gd name="T15" fmla="*/ 60 h 119"/>
                  <a:gd name="T16" fmla="*/ 57 w 60"/>
                  <a:gd name="T17" fmla="*/ 73 h 119"/>
                  <a:gd name="T18" fmla="*/ 53 w 60"/>
                  <a:gd name="T19" fmla="*/ 85 h 119"/>
                  <a:gd name="T20" fmla="*/ 46 w 60"/>
                  <a:gd name="T21" fmla="*/ 97 h 119"/>
                  <a:gd name="T22" fmla="*/ 37 w 60"/>
                  <a:gd name="T23" fmla="*/ 106 h 119"/>
                  <a:gd name="T24" fmla="*/ 25 w 60"/>
                  <a:gd name="T25" fmla="*/ 113 h 119"/>
                  <a:gd name="T26" fmla="*/ 12 w 60"/>
                  <a:gd name="T27" fmla="*/ 118 h 119"/>
                  <a:gd name="T28" fmla="*/ 0 w 60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9">
                    <a:moveTo>
                      <a:pt x="0" y="0"/>
                    </a:move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1" name="Freeform 3379"/>
              <p:cNvSpPr>
                <a:spLocks/>
              </p:cNvSpPr>
              <p:nvPr/>
            </p:nvSpPr>
            <p:spPr bwMode="auto">
              <a:xfrm>
                <a:off x="4317" y="2537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1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3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2" name="Freeform 3380"/>
              <p:cNvSpPr>
                <a:spLocks/>
              </p:cNvSpPr>
              <p:nvPr/>
            </p:nvSpPr>
            <p:spPr bwMode="auto">
              <a:xfrm>
                <a:off x="4317" y="2537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1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3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1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3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3" name="Freeform 3381"/>
              <p:cNvSpPr>
                <a:spLocks/>
              </p:cNvSpPr>
              <p:nvPr/>
            </p:nvSpPr>
            <p:spPr bwMode="auto">
              <a:xfrm>
                <a:off x="4317" y="1561"/>
                <a:ext cx="24" cy="976"/>
              </a:xfrm>
              <a:custGeom>
                <a:avLst/>
                <a:gdLst>
                  <a:gd name="T0" fmla="*/ 0 w 119"/>
                  <a:gd name="T1" fmla="*/ 4883 h 4883"/>
                  <a:gd name="T2" fmla="*/ 59 w 119"/>
                  <a:gd name="T3" fmla="*/ 4883 h 4883"/>
                  <a:gd name="T4" fmla="*/ 119 w 119"/>
                  <a:gd name="T5" fmla="*/ 4883 h 4883"/>
                  <a:gd name="T6" fmla="*/ 119 w 119"/>
                  <a:gd name="T7" fmla="*/ 0 h 4883"/>
                  <a:gd name="T8" fmla="*/ 59 w 119"/>
                  <a:gd name="T9" fmla="*/ 0 h 4883"/>
                  <a:gd name="T10" fmla="*/ 0 w 119"/>
                  <a:gd name="T11" fmla="*/ 0 h 4883"/>
                  <a:gd name="T12" fmla="*/ 0 w 119"/>
                  <a:gd name="T13" fmla="*/ 4883 h 4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883">
                    <a:moveTo>
                      <a:pt x="0" y="4883"/>
                    </a:moveTo>
                    <a:lnTo>
                      <a:pt x="59" y="4883"/>
                    </a:lnTo>
                    <a:lnTo>
                      <a:pt x="119" y="488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48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4" name="Freeform 3382"/>
              <p:cNvSpPr>
                <a:spLocks/>
              </p:cNvSpPr>
              <p:nvPr/>
            </p:nvSpPr>
            <p:spPr bwMode="auto">
              <a:xfrm>
                <a:off x="4317" y="1561"/>
                <a:ext cx="24" cy="976"/>
              </a:xfrm>
              <a:custGeom>
                <a:avLst/>
                <a:gdLst>
                  <a:gd name="T0" fmla="*/ 0 w 119"/>
                  <a:gd name="T1" fmla="*/ 4883 h 4883"/>
                  <a:gd name="T2" fmla="*/ 59 w 119"/>
                  <a:gd name="T3" fmla="*/ 4883 h 4883"/>
                  <a:gd name="T4" fmla="*/ 119 w 119"/>
                  <a:gd name="T5" fmla="*/ 4883 h 4883"/>
                  <a:gd name="T6" fmla="*/ 119 w 119"/>
                  <a:gd name="T7" fmla="*/ 0 h 4883"/>
                  <a:gd name="T8" fmla="*/ 59 w 119"/>
                  <a:gd name="T9" fmla="*/ 0 h 4883"/>
                  <a:gd name="T10" fmla="*/ 0 w 119"/>
                  <a:gd name="T11" fmla="*/ 0 h 4883"/>
                  <a:gd name="T12" fmla="*/ 0 w 119"/>
                  <a:gd name="T13" fmla="*/ 4883 h 4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883">
                    <a:moveTo>
                      <a:pt x="0" y="4883"/>
                    </a:moveTo>
                    <a:lnTo>
                      <a:pt x="59" y="4883"/>
                    </a:lnTo>
                    <a:lnTo>
                      <a:pt x="119" y="488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48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5" name="Freeform 3383"/>
              <p:cNvSpPr>
                <a:spLocks/>
              </p:cNvSpPr>
              <p:nvPr/>
            </p:nvSpPr>
            <p:spPr bwMode="auto">
              <a:xfrm>
                <a:off x="4317" y="154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4 h 60"/>
                  <a:gd name="T8" fmla="*/ 13 w 119"/>
                  <a:gd name="T9" fmla="*/ 23 h 60"/>
                  <a:gd name="T10" fmla="*/ 22 w 119"/>
                  <a:gd name="T11" fmla="*/ 14 h 60"/>
                  <a:gd name="T12" fmla="*/ 33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1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4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6" name="Freeform 3384"/>
              <p:cNvSpPr>
                <a:spLocks/>
              </p:cNvSpPr>
              <p:nvPr/>
            </p:nvSpPr>
            <p:spPr bwMode="auto">
              <a:xfrm>
                <a:off x="4317" y="154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4 h 60"/>
                  <a:gd name="T6" fmla="*/ 13 w 119"/>
                  <a:gd name="T7" fmla="*/ 23 h 60"/>
                  <a:gd name="T8" fmla="*/ 22 w 119"/>
                  <a:gd name="T9" fmla="*/ 14 h 60"/>
                  <a:gd name="T10" fmla="*/ 33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1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4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7" name="Freeform 3385"/>
              <p:cNvSpPr>
                <a:spLocks/>
              </p:cNvSpPr>
              <p:nvPr/>
            </p:nvSpPr>
            <p:spPr bwMode="auto">
              <a:xfrm>
                <a:off x="4319" y="1549"/>
                <a:ext cx="22" cy="17"/>
              </a:xfrm>
              <a:custGeom>
                <a:avLst/>
                <a:gdLst>
                  <a:gd name="T0" fmla="*/ 52 w 110"/>
                  <a:gd name="T1" fmla="*/ 59 h 87"/>
                  <a:gd name="T2" fmla="*/ 0 w 110"/>
                  <a:gd name="T3" fmla="*/ 30 h 87"/>
                  <a:gd name="T4" fmla="*/ 8 w 110"/>
                  <a:gd name="T5" fmla="*/ 20 h 87"/>
                  <a:gd name="T6" fmla="*/ 17 w 110"/>
                  <a:gd name="T7" fmla="*/ 10 h 87"/>
                  <a:gd name="T8" fmla="*/ 29 w 110"/>
                  <a:gd name="T9" fmla="*/ 4 h 87"/>
                  <a:gd name="T10" fmla="*/ 41 w 110"/>
                  <a:gd name="T11" fmla="*/ 0 h 87"/>
                  <a:gd name="T12" fmla="*/ 55 w 110"/>
                  <a:gd name="T13" fmla="*/ 0 h 87"/>
                  <a:gd name="T14" fmla="*/ 68 w 110"/>
                  <a:gd name="T15" fmla="*/ 2 h 87"/>
                  <a:gd name="T16" fmla="*/ 81 w 110"/>
                  <a:gd name="T17" fmla="*/ 7 h 87"/>
                  <a:gd name="T18" fmla="*/ 91 w 110"/>
                  <a:gd name="T19" fmla="*/ 15 h 87"/>
                  <a:gd name="T20" fmla="*/ 100 w 110"/>
                  <a:gd name="T21" fmla="*/ 24 h 87"/>
                  <a:gd name="T22" fmla="*/ 107 w 110"/>
                  <a:gd name="T23" fmla="*/ 36 h 87"/>
                  <a:gd name="T24" fmla="*/ 110 w 110"/>
                  <a:gd name="T25" fmla="*/ 48 h 87"/>
                  <a:gd name="T26" fmla="*/ 110 w 110"/>
                  <a:gd name="T27" fmla="*/ 62 h 87"/>
                  <a:gd name="T28" fmla="*/ 108 w 110"/>
                  <a:gd name="T29" fmla="*/ 75 h 87"/>
                  <a:gd name="T30" fmla="*/ 104 w 110"/>
                  <a:gd name="T31" fmla="*/ 87 h 87"/>
                  <a:gd name="T32" fmla="*/ 52 w 110"/>
                  <a:gd name="T33" fmla="*/ 5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0" h="87">
                    <a:moveTo>
                      <a:pt x="52" y="59"/>
                    </a:moveTo>
                    <a:lnTo>
                      <a:pt x="0" y="30"/>
                    </a:lnTo>
                    <a:lnTo>
                      <a:pt x="8" y="20"/>
                    </a:lnTo>
                    <a:lnTo>
                      <a:pt x="17" y="10"/>
                    </a:lnTo>
                    <a:lnTo>
                      <a:pt x="29" y="4"/>
                    </a:lnTo>
                    <a:lnTo>
                      <a:pt x="41" y="0"/>
                    </a:lnTo>
                    <a:lnTo>
                      <a:pt x="55" y="0"/>
                    </a:lnTo>
                    <a:lnTo>
                      <a:pt x="68" y="2"/>
                    </a:lnTo>
                    <a:lnTo>
                      <a:pt x="81" y="7"/>
                    </a:lnTo>
                    <a:lnTo>
                      <a:pt x="91" y="15"/>
                    </a:lnTo>
                    <a:lnTo>
                      <a:pt x="100" y="24"/>
                    </a:lnTo>
                    <a:lnTo>
                      <a:pt x="107" y="36"/>
                    </a:lnTo>
                    <a:lnTo>
                      <a:pt x="110" y="48"/>
                    </a:lnTo>
                    <a:lnTo>
                      <a:pt x="110" y="62"/>
                    </a:lnTo>
                    <a:lnTo>
                      <a:pt x="108" y="75"/>
                    </a:lnTo>
                    <a:lnTo>
                      <a:pt x="104" y="87"/>
                    </a:lnTo>
                    <a:lnTo>
                      <a:pt x="52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8" name="Freeform 3386"/>
              <p:cNvSpPr>
                <a:spLocks/>
              </p:cNvSpPr>
              <p:nvPr/>
            </p:nvSpPr>
            <p:spPr bwMode="auto">
              <a:xfrm>
                <a:off x="4319" y="1549"/>
                <a:ext cx="22" cy="17"/>
              </a:xfrm>
              <a:custGeom>
                <a:avLst/>
                <a:gdLst>
                  <a:gd name="T0" fmla="*/ 0 w 110"/>
                  <a:gd name="T1" fmla="*/ 30 h 87"/>
                  <a:gd name="T2" fmla="*/ 8 w 110"/>
                  <a:gd name="T3" fmla="*/ 20 h 87"/>
                  <a:gd name="T4" fmla="*/ 17 w 110"/>
                  <a:gd name="T5" fmla="*/ 10 h 87"/>
                  <a:gd name="T6" fmla="*/ 29 w 110"/>
                  <a:gd name="T7" fmla="*/ 4 h 87"/>
                  <a:gd name="T8" fmla="*/ 41 w 110"/>
                  <a:gd name="T9" fmla="*/ 0 h 87"/>
                  <a:gd name="T10" fmla="*/ 55 w 110"/>
                  <a:gd name="T11" fmla="*/ 0 h 87"/>
                  <a:gd name="T12" fmla="*/ 68 w 110"/>
                  <a:gd name="T13" fmla="*/ 2 h 87"/>
                  <a:gd name="T14" fmla="*/ 81 w 110"/>
                  <a:gd name="T15" fmla="*/ 7 h 87"/>
                  <a:gd name="T16" fmla="*/ 91 w 110"/>
                  <a:gd name="T17" fmla="*/ 15 h 87"/>
                  <a:gd name="T18" fmla="*/ 100 w 110"/>
                  <a:gd name="T19" fmla="*/ 24 h 87"/>
                  <a:gd name="T20" fmla="*/ 107 w 110"/>
                  <a:gd name="T21" fmla="*/ 36 h 87"/>
                  <a:gd name="T22" fmla="*/ 110 w 110"/>
                  <a:gd name="T23" fmla="*/ 48 h 87"/>
                  <a:gd name="T24" fmla="*/ 110 w 110"/>
                  <a:gd name="T25" fmla="*/ 62 h 87"/>
                  <a:gd name="T26" fmla="*/ 108 w 110"/>
                  <a:gd name="T27" fmla="*/ 75 h 87"/>
                  <a:gd name="T28" fmla="*/ 104 w 110"/>
                  <a:gd name="T2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" h="87">
                    <a:moveTo>
                      <a:pt x="0" y="30"/>
                    </a:moveTo>
                    <a:lnTo>
                      <a:pt x="8" y="20"/>
                    </a:lnTo>
                    <a:lnTo>
                      <a:pt x="17" y="10"/>
                    </a:lnTo>
                    <a:lnTo>
                      <a:pt x="29" y="4"/>
                    </a:lnTo>
                    <a:lnTo>
                      <a:pt x="41" y="0"/>
                    </a:lnTo>
                    <a:lnTo>
                      <a:pt x="55" y="0"/>
                    </a:lnTo>
                    <a:lnTo>
                      <a:pt x="68" y="2"/>
                    </a:lnTo>
                    <a:lnTo>
                      <a:pt x="81" y="7"/>
                    </a:lnTo>
                    <a:lnTo>
                      <a:pt x="91" y="15"/>
                    </a:lnTo>
                    <a:lnTo>
                      <a:pt x="100" y="24"/>
                    </a:lnTo>
                    <a:lnTo>
                      <a:pt x="107" y="36"/>
                    </a:lnTo>
                    <a:lnTo>
                      <a:pt x="110" y="48"/>
                    </a:lnTo>
                    <a:lnTo>
                      <a:pt x="110" y="62"/>
                    </a:lnTo>
                    <a:lnTo>
                      <a:pt x="108" y="75"/>
                    </a:lnTo>
                    <a:lnTo>
                      <a:pt x="104" y="8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9" name="Freeform 3387"/>
              <p:cNvSpPr>
                <a:spLocks/>
              </p:cNvSpPr>
              <p:nvPr/>
            </p:nvSpPr>
            <p:spPr bwMode="auto">
              <a:xfrm>
                <a:off x="3779" y="1555"/>
                <a:ext cx="561" cy="988"/>
              </a:xfrm>
              <a:custGeom>
                <a:avLst/>
                <a:gdLst>
                  <a:gd name="T0" fmla="*/ 2801 w 2801"/>
                  <a:gd name="T1" fmla="*/ 57 h 4941"/>
                  <a:gd name="T2" fmla="*/ 2749 w 2801"/>
                  <a:gd name="T3" fmla="*/ 29 h 4941"/>
                  <a:gd name="T4" fmla="*/ 2697 w 2801"/>
                  <a:gd name="T5" fmla="*/ 0 h 4941"/>
                  <a:gd name="T6" fmla="*/ 0 w 2801"/>
                  <a:gd name="T7" fmla="*/ 4883 h 4941"/>
                  <a:gd name="T8" fmla="*/ 52 w 2801"/>
                  <a:gd name="T9" fmla="*/ 4912 h 4941"/>
                  <a:gd name="T10" fmla="*/ 104 w 2801"/>
                  <a:gd name="T11" fmla="*/ 4941 h 4941"/>
                  <a:gd name="T12" fmla="*/ 2801 w 2801"/>
                  <a:gd name="T13" fmla="*/ 57 h 4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1" h="4941">
                    <a:moveTo>
                      <a:pt x="2801" y="57"/>
                    </a:moveTo>
                    <a:lnTo>
                      <a:pt x="2749" y="29"/>
                    </a:lnTo>
                    <a:lnTo>
                      <a:pt x="2697" y="0"/>
                    </a:lnTo>
                    <a:lnTo>
                      <a:pt x="0" y="4883"/>
                    </a:lnTo>
                    <a:lnTo>
                      <a:pt x="52" y="4912"/>
                    </a:lnTo>
                    <a:lnTo>
                      <a:pt x="104" y="4941"/>
                    </a:lnTo>
                    <a:lnTo>
                      <a:pt x="2801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0" name="Freeform 3388"/>
              <p:cNvSpPr>
                <a:spLocks/>
              </p:cNvSpPr>
              <p:nvPr/>
            </p:nvSpPr>
            <p:spPr bwMode="auto">
              <a:xfrm>
                <a:off x="3779" y="1555"/>
                <a:ext cx="561" cy="988"/>
              </a:xfrm>
              <a:custGeom>
                <a:avLst/>
                <a:gdLst>
                  <a:gd name="T0" fmla="*/ 2801 w 2801"/>
                  <a:gd name="T1" fmla="*/ 57 h 4941"/>
                  <a:gd name="T2" fmla="*/ 2749 w 2801"/>
                  <a:gd name="T3" fmla="*/ 29 h 4941"/>
                  <a:gd name="T4" fmla="*/ 2697 w 2801"/>
                  <a:gd name="T5" fmla="*/ 0 h 4941"/>
                  <a:gd name="T6" fmla="*/ 0 w 2801"/>
                  <a:gd name="T7" fmla="*/ 4883 h 4941"/>
                  <a:gd name="T8" fmla="*/ 52 w 2801"/>
                  <a:gd name="T9" fmla="*/ 4912 h 4941"/>
                  <a:gd name="T10" fmla="*/ 104 w 2801"/>
                  <a:gd name="T11" fmla="*/ 4941 h 4941"/>
                  <a:gd name="T12" fmla="*/ 2801 w 2801"/>
                  <a:gd name="T13" fmla="*/ 57 h 4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1" h="4941">
                    <a:moveTo>
                      <a:pt x="2801" y="57"/>
                    </a:moveTo>
                    <a:lnTo>
                      <a:pt x="2749" y="29"/>
                    </a:lnTo>
                    <a:lnTo>
                      <a:pt x="2697" y="0"/>
                    </a:lnTo>
                    <a:lnTo>
                      <a:pt x="0" y="4883"/>
                    </a:lnTo>
                    <a:lnTo>
                      <a:pt x="52" y="4912"/>
                    </a:lnTo>
                    <a:lnTo>
                      <a:pt x="104" y="4941"/>
                    </a:lnTo>
                    <a:lnTo>
                      <a:pt x="2801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1" name="Freeform 3389"/>
              <p:cNvSpPr>
                <a:spLocks/>
              </p:cNvSpPr>
              <p:nvPr/>
            </p:nvSpPr>
            <p:spPr bwMode="auto">
              <a:xfrm>
                <a:off x="3778" y="2531"/>
                <a:ext cx="22" cy="18"/>
              </a:xfrm>
              <a:custGeom>
                <a:avLst/>
                <a:gdLst>
                  <a:gd name="T0" fmla="*/ 59 w 111"/>
                  <a:gd name="T1" fmla="*/ 29 h 88"/>
                  <a:gd name="T2" fmla="*/ 111 w 111"/>
                  <a:gd name="T3" fmla="*/ 58 h 88"/>
                  <a:gd name="T4" fmla="*/ 103 w 111"/>
                  <a:gd name="T5" fmla="*/ 68 h 88"/>
                  <a:gd name="T6" fmla="*/ 93 w 111"/>
                  <a:gd name="T7" fmla="*/ 77 h 88"/>
                  <a:gd name="T8" fmla="*/ 82 w 111"/>
                  <a:gd name="T9" fmla="*/ 84 h 88"/>
                  <a:gd name="T10" fmla="*/ 69 w 111"/>
                  <a:gd name="T11" fmla="*/ 88 h 88"/>
                  <a:gd name="T12" fmla="*/ 55 w 111"/>
                  <a:gd name="T13" fmla="*/ 88 h 88"/>
                  <a:gd name="T14" fmla="*/ 43 w 111"/>
                  <a:gd name="T15" fmla="*/ 86 h 88"/>
                  <a:gd name="T16" fmla="*/ 30 w 111"/>
                  <a:gd name="T17" fmla="*/ 81 h 88"/>
                  <a:gd name="T18" fmla="*/ 20 w 111"/>
                  <a:gd name="T19" fmla="*/ 73 h 88"/>
                  <a:gd name="T20" fmla="*/ 11 w 111"/>
                  <a:gd name="T21" fmla="*/ 64 h 88"/>
                  <a:gd name="T22" fmla="*/ 4 w 111"/>
                  <a:gd name="T23" fmla="*/ 52 h 88"/>
                  <a:gd name="T24" fmla="*/ 0 w 111"/>
                  <a:gd name="T25" fmla="*/ 40 h 88"/>
                  <a:gd name="T26" fmla="*/ 0 w 111"/>
                  <a:gd name="T27" fmla="*/ 26 h 88"/>
                  <a:gd name="T28" fmla="*/ 3 w 111"/>
                  <a:gd name="T29" fmla="*/ 13 h 88"/>
                  <a:gd name="T30" fmla="*/ 7 w 111"/>
                  <a:gd name="T31" fmla="*/ 0 h 88"/>
                  <a:gd name="T32" fmla="*/ 59 w 111"/>
                  <a:gd name="T33" fmla="*/ 2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88">
                    <a:moveTo>
                      <a:pt x="59" y="29"/>
                    </a:moveTo>
                    <a:lnTo>
                      <a:pt x="111" y="58"/>
                    </a:lnTo>
                    <a:lnTo>
                      <a:pt x="103" y="68"/>
                    </a:lnTo>
                    <a:lnTo>
                      <a:pt x="93" y="77"/>
                    </a:lnTo>
                    <a:lnTo>
                      <a:pt x="82" y="84"/>
                    </a:lnTo>
                    <a:lnTo>
                      <a:pt x="69" y="88"/>
                    </a:lnTo>
                    <a:lnTo>
                      <a:pt x="55" y="88"/>
                    </a:lnTo>
                    <a:lnTo>
                      <a:pt x="43" y="86"/>
                    </a:lnTo>
                    <a:lnTo>
                      <a:pt x="30" y="81"/>
                    </a:lnTo>
                    <a:lnTo>
                      <a:pt x="20" y="73"/>
                    </a:lnTo>
                    <a:lnTo>
                      <a:pt x="11" y="64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7" y="0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2" name="Freeform 3390"/>
              <p:cNvSpPr>
                <a:spLocks/>
              </p:cNvSpPr>
              <p:nvPr/>
            </p:nvSpPr>
            <p:spPr bwMode="auto">
              <a:xfrm>
                <a:off x="3778" y="2531"/>
                <a:ext cx="22" cy="18"/>
              </a:xfrm>
              <a:custGeom>
                <a:avLst/>
                <a:gdLst>
                  <a:gd name="T0" fmla="*/ 111 w 111"/>
                  <a:gd name="T1" fmla="*/ 58 h 88"/>
                  <a:gd name="T2" fmla="*/ 103 w 111"/>
                  <a:gd name="T3" fmla="*/ 68 h 88"/>
                  <a:gd name="T4" fmla="*/ 93 w 111"/>
                  <a:gd name="T5" fmla="*/ 77 h 88"/>
                  <a:gd name="T6" fmla="*/ 82 w 111"/>
                  <a:gd name="T7" fmla="*/ 84 h 88"/>
                  <a:gd name="T8" fmla="*/ 69 w 111"/>
                  <a:gd name="T9" fmla="*/ 88 h 88"/>
                  <a:gd name="T10" fmla="*/ 55 w 111"/>
                  <a:gd name="T11" fmla="*/ 88 h 88"/>
                  <a:gd name="T12" fmla="*/ 43 w 111"/>
                  <a:gd name="T13" fmla="*/ 86 h 88"/>
                  <a:gd name="T14" fmla="*/ 30 w 111"/>
                  <a:gd name="T15" fmla="*/ 81 h 88"/>
                  <a:gd name="T16" fmla="*/ 20 w 111"/>
                  <a:gd name="T17" fmla="*/ 73 h 88"/>
                  <a:gd name="T18" fmla="*/ 11 w 111"/>
                  <a:gd name="T19" fmla="*/ 64 h 88"/>
                  <a:gd name="T20" fmla="*/ 4 w 111"/>
                  <a:gd name="T21" fmla="*/ 52 h 88"/>
                  <a:gd name="T22" fmla="*/ 0 w 111"/>
                  <a:gd name="T23" fmla="*/ 40 h 88"/>
                  <a:gd name="T24" fmla="*/ 0 w 111"/>
                  <a:gd name="T25" fmla="*/ 26 h 88"/>
                  <a:gd name="T26" fmla="*/ 3 w 111"/>
                  <a:gd name="T27" fmla="*/ 13 h 88"/>
                  <a:gd name="T28" fmla="*/ 7 w 111"/>
                  <a:gd name="T2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" h="88">
                    <a:moveTo>
                      <a:pt x="111" y="58"/>
                    </a:moveTo>
                    <a:lnTo>
                      <a:pt x="103" y="68"/>
                    </a:lnTo>
                    <a:lnTo>
                      <a:pt x="93" y="77"/>
                    </a:lnTo>
                    <a:lnTo>
                      <a:pt x="82" y="84"/>
                    </a:lnTo>
                    <a:lnTo>
                      <a:pt x="69" y="88"/>
                    </a:lnTo>
                    <a:lnTo>
                      <a:pt x="55" y="88"/>
                    </a:lnTo>
                    <a:lnTo>
                      <a:pt x="43" y="86"/>
                    </a:lnTo>
                    <a:lnTo>
                      <a:pt x="30" y="81"/>
                    </a:lnTo>
                    <a:lnTo>
                      <a:pt x="20" y="73"/>
                    </a:lnTo>
                    <a:lnTo>
                      <a:pt x="11" y="64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3" y="13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3" name="Freeform 3391"/>
              <p:cNvSpPr>
                <a:spLocks/>
              </p:cNvSpPr>
              <p:nvPr/>
            </p:nvSpPr>
            <p:spPr bwMode="auto">
              <a:xfrm>
                <a:off x="5550" y="2537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4" name="Freeform 3392"/>
              <p:cNvSpPr>
                <a:spLocks/>
              </p:cNvSpPr>
              <p:nvPr/>
            </p:nvSpPr>
            <p:spPr bwMode="auto">
              <a:xfrm>
                <a:off x="5550" y="2537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5" name="Freeform 3393"/>
              <p:cNvSpPr>
                <a:spLocks/>
              </p:cNvSpPr>
              <p:nvPr/>
            </p:nvSpPr>
            <p:spPr bwMode="auto">
              <a:xfrm>
                <a:off x="5550" y="1561"/>
                <a:ext cx="24" cy="976"/>
              </a:xfrm>
              <a:custGeom>
                <a:avLst/>
                <a:gdLst>
                  <a:gd name="T0" fmla="*/ 0 w 119"/>
                  <a:gd name="T1" fmla="*/ 4883 h 4883"/>
                  <a:gd name="T2" fmla="*/ 59 w 119"/>
                  <a:gd name="T3" fmla="*/ 4883 h 4883"/>
                  <a:gd name="T4" fmla="*/ 119 w 119"/>
                  <a:gd name="T5" fmla="*/ 4883 h 4883"/>
                  <a:gd name="T6" fmla="*/ 119 w 119"/>
                  <a:gd name="T7" fmla="*/ 0 h 4883"/>
                  <a:gd name="T8" fmla="*/ 59 w 119"/>
                  <a:gd name="T9" fmla="*/ 0 h 4883"/>
                  <a:gd name="T10" fmla="*/ 0 w 119"/>
                  <a:gd name="T11" fmla="*/ 0 h 4883"/>
                  <a:gd name="T12" fmla="*/ 0 w 119"/>
                  <a:gd name="T13" fmla="*/ 4883 h 4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883">
                    <a:moveTo>
                      <a:pt x="0" y="4883"/>
                    </a:moveTo>
                    <a:lnTo>
                      <a:pt x="59" y="4883"/>
                    </a:lnTo>
                    <a:lnTo>
                      <a:pt x="119" y="488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48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6" name="Freeform 3394"/>
              <p:cNvSpPr>
                <a:spLocks/>
              </p:cNvSpPr>
              <p:nvPr/>
            </p:nvSpPr>
            <p:spPr bwMode="auto">
              <a:xfrm>
                <a:off x="5550" y="1561"/>
                <a:ext cx="24" cy="976"/>
              </a:xfrm>
              <a:custGeom>
                <a:avLst/>
                <a:gdLst>
                  <a:gd name="T0" fmla="*/ 0 w 119"/>
                  <a:gd name="T1" fmla="*/ 4883 h 4883"/>
                  <a:gd name="T2" fmla="*/ 59 w 119"/>
                  <a:gd name="T3" fmla="*/ 4883 h 4883"/>
                  <a:gd name="T4" fmla="*/ 119 w 119"/>
                  <a:gd name="T5" fmla="*/ 4883 h 4883"/>
                  <a:gd name="T6" fmla="*/ 119 w 119"/>
                  <a:gd name="T7" fmla="*/ 0 h 4883"/>
                  <a:gd name="T8" fmla="*/ 59 w 119"/>
                  <a:gd name="T9" fmla="*/ 0 h 4883"/>
                  <a:gd name="T10" fmla="*/ 0 w 119"/>
                  <a:gd name="T11" fmla="*/ 0 h 4883"/>
                  <a:gd name="T12" fmla="*/ 0 w 119"/>
                  <a:gd name="T13" fmla="*/ 4883 h 4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883">
                    <a:moveTo>
                      <a:pt x="0" y="4883"/>
                    </a:moveTo>
                    <a:lnTo>
                      <a:pt x="59" y="4883"/>
                    </a:lnTo>
                    <a:lnTo>
                      <a:pt x="119" y="4883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48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7" name="Freeform 3395"/>
              <p:cNvSpPr>
                <a:spLocks/>
              </p:cNvSpPr>
              <p:nvPr/>
            </p:nvSpPr>
            <p:spPr bwMode="auto">
              <a:xfrm>
                <a:off x="5550" y="1549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4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2 h 60"/>
                  <a:gd name="T16" fmla="*/ 59 w 119"/>
                  <a:gd name="T17" fmla="*/ 0 h 60"/>
                  <a:gd name="T18" fmla="*/ 72 w 119"/>
                  <a:gd name="T19" fmla="*/ 2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4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8" name="Freeform 3396"/>
              <p:cNvSpPr>
                <a:spLocks/>
              </p:cNvSpPr>
              <p:nvPr/>
            </p:nvSpPr>
            <p:spPr bwMode="auto">
              <a:xfrm>
                <a:off x="5550" y="1549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4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2 h 60"/>
                  <a:gd name="T14" fmla="*/ 59 w 119"/>
                  <a:gd name="T15" fmla="*/ 0 h 60"/>
                  <a:gd name="T16" fmla="*/ 72 w 119"/>
                  <a:gd name="T17" fmla="*/ 2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4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9" name="Freeform 3397"/>
              <p:cNvSpPr>
                <a:spLocks/>
              </p:cNvSpPr>
              <p:nvPr/>
            </p:nvSpPr>
            <p:spPr bwMode="auto">
              <a:xfrm>
                <a:off x="5550" y="2537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6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8 h 59"/>
                  <a:gd name="T16" fmla="*/ 59 w 119"/>
                  <a:gd name="T17" fmla="*/ 59 h 59"/>
                  <a:gd name="T18" fmla="*/ 46 w 119"/>
                  <a:gd name="T19" fmla="*/ 58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1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0" name="Freeform 3398"/>
              <p:cNvSpPr>
                <a:spLocks/>
              </p:cNvSpPr>
              <p:nvPr/>
            </p:nvSpPr>
            <p:spPr bwMode="auto">
              <a:xfrm>
                <a:off x="5550" y="2537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6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8 h 59"/>
                  <a:gd name="T14" fmla="*/ 59 w 119"/>
                  <a:gd name="T15" fmla="*/ 59 h 59"/>
                  <a:gd name="T16" fmla="*/ 46 w 119"/>
                  <a:gd name="T17" fmla="*/ 58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1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6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8"/>
                    </a:lnTo>
                    <a:lnTo>
                      <a:pt x="59" y="59"/>
                    </a:lnTo>
                    <a:lnTo>
                      <a:pt x="46" y="58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1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1" name="Freeform 3399"/>
              <p:cNvSpPr>
                <a:spLocks/>
              </p:cNvSpPr>
              <p:nvPr/>
            </p:nvSpPr>
            <p:spPr bwMode="auto">
              <a:xfrm>
                <a:off x="5550" y="1998"/>
                <a:ext cx="24" cy="539"/>
              </a:xfrm>
              <a:custGeom>
                <a:avLst/>
                <a:gdLst>
                  <a:gd name="T0" fmla="*/ 0 w 119"/>
                  <a:gd name="T1" fmla="*/ 2698 h 2698"/>
                  <a:gd name="T2" fmla="*/ 59 w 119"/>
                  <a:gd name="T3" fmla="*/ 2698 h 2698"/>
                  <a:gd name="T4" fmla="*/ 119 w 119"/>
                  <a:gd name="T5" fmla="*/ 2698 h 2698"/>
                  <a:gd name="T6" fmla="*/ 119 w 119"/>
                  <a:gd name="T7" fmla="*/ 0 h 2698"/>
                  <a:gd name="T8" fmla="*/ 59 w 119"/>
                  <a:gd name="T9" fmla="*/ 0 h 2698"/>
                  <a:gd name="T10" fmla="*/ 0 w 119"/>
                  <a:gd name="T11" fmla="*/ 0 h 2698"/>
                  <a:gd name="T12" fmla="*/ 0 w 119"/>
                  <a:gd name="T13" fmla="*/ 2698 h 2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98">
                    <a:moveTo>
                      <a:pt x="0" y="2698"/>
                    </a:moveTo>
                    <a:lnTo>
                      <a:pt x="59" y="2698"/>
                    </a:lnTo>
                    <a:lnTo>
                      <a:pt x="119" y="2698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6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2" name="Freeform 3400"/>
              <p:cNvSpPr>
                <a:spLocks/>
              </p:cNvSpPr>
              <p:nvPr/>
            </p:nvSpPr>
            <p:spPr bwMode="auto">
              <a:xfrm>
                <a:off x="5550" y="1998"/>
                <a:ext cx="24" cy="539"/>
              </a:xfrm>
              <a:custGeom>
                <a:avLst/>
                <a:gdLst>
                  <a:gd name="T0" fmla="*/ 0 w 119"/>
                  <a:gd name="T1" fmla="*/ 2698 h 2698"/>
                  <a:gd name="T2" fmla="*/ 59 w 119"/>
                  <a:gd name="T3" fmla="*/ 2698 h 2698"/>
                  <a:gd name="T4" fmla="*/ 119 w 119"/>
                  <a:gd name="T5" fmla="*/ 2698 h 2698"/>
                  <a:gd name="T6" fmla="*/ 119 w 119"/>
                  <a:gd name="T7" fmla="*/ 0 h 2698"/>
                  <a:gd name="T8" fmla="*/ 59 w 119"/>
                  <a:gd name="T9" fmla="*/ 0 h 2698"/>
                  <a:gd name="T10" fmla="*/ 0 w 119"/>
                  <a:gd name="T11" fmla="*/ 0 h 2698"/>
                  <a:gd name="T12" fmla="*/ 0 w 119"/>
                  <a:gd name="T13" fmla="*/ 2698 h 2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698">
                    <a:moveTo>
                      <a:pt x="0" y="2698"/>
                    </a:moveTo>
                    <a:lnTo>
                      <a:pt x="59" y="2698"/>
                    </a:lnTo>
                    <a:lnTo>
                      <a:pt x="119" y="2698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69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3" name="Freeform 3401"/>
              <p:cNvSpPr>
                <a:spLocks/>
              </p:cNvSpPr>
              <p:nvPr/>
            </p:nvSpPr>
            <p:spPr bwMode="auto">
              <a:xfrm>
                <a:off x="5550" y="1986"/>
                <a:ext cx="24" cy="12"/>
              </a:xfrm>
              <a:custGeom>
                <a:avLst/>
                <a:gdLst>
                  <a:gd name="T0" fmla="*/ 59 w 119"/>
                  <a:gd name="T1" fmla="*/ 60 h 60"/>
                  <a:gd name="T2" fmla="*/ 0 w 119"/>
                  <a:gd name="T3" fmla="*/ 60 h 60"/>
                  <a:gd name="T4" fmla="*/ 1 w 119"/>
                  <a:gd name="T5" fmla="*/ 47 h 60"/>
                  <a:gd name="T6" fmla="*/ 6 w 119"/>
                  <a:gd name="T7" fmla="*/ 35 h 60"/>
                  <a:gd name="T8" fmla="*/ 13 w 119"/>
                  <a:gd name="T9" fmla="*/ 23 h 60"/>
                  <a:gd name="T10" fmla="*/ 22 w 119"/>
                  <a:gd name="T11" fmla="*/ 14 h 60"/>
                  <a:gd name="T12" fmla="*/ 34 w 119"/>
                  <a:gd name="T13" fmla="*/ 7 h 60"/>
                  <a:gd name="T14" fmla="*/ 46 w 119"/>
                  <a:gd name="T15" fmla="*/ 3 h 60"/>
                  <a:gd name="T16" fmla="*/ 59 w 119"/>
                  <a:gd name="T17" fmla="*/ 0 h 60"/>
                  <a:gd name="T18" fmla="*/ 72 w 119"/>
                  <a:gd name="T19" fmla="*/ 3 h 60"/>
                  <a:gd name="T20" fmla="*/ 84 w 119"/>
                  <a:gd name="T21" fmla="*/ 7 h 60"/>
                  <a:gd name="T22" fmla="*/ 96 w 119"/>
                  <a:gd name="T23" fmla="*/ 14 h 60"/>
                  <a:gd name="T24" fmla="*/ 105 w 119"/>
                  <a:gd name="T25" fmla="*/ 23 h 60"/>
                  <a:gd name="T26" fmla="*/ 112 w 119"/>
                  <a:gd name="T27" fmla="*/ 35 h 60"/>
                  <a:gd name="T28" fmla="*/ 116 w 119"/>
                  <a:gd name="T29" fmla="*/ 47 h 60"/>
                  <a:gd name="T30" fmla="*/ 119 w 119"/>
                  <a:gd name="T31" fmla="*/ 60 h 60"/>
                  <a:gd name="T32" fmla="*/ 59 w 119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60">
                    <a:moveTo>
                      <a:pt x="59" y="60"/>
                    </a:moveTo>
                    <a:lnTo>
                      <a:pt x="0" y="60"/>
                    </a:ln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4" name="Freeform 3402"/>
              <p:cNvSpPr>
                <a:spLocks/>
              </p:cNvSpPr>
              <p:nvPr/>
            </p:nvSpPr>
            <p:spPr bwMode="auto">
              <a:xfrm>
                <a:off x="5550" y="1986"/>
                <a:ext cx="24" cy="12"/>
              </a:xfrm>
              <a:custGeom>
                <a:avLst/>
                <a:gdLst>
                  <a:gd name="T0" fmla="*/ 0 w 119"/>
                  <a:gd name="T1" fmla="*/ 60 h 60"/>
                  <a:gd name="T2" fmla="*/ 1 w 119"/>
                  <a:gd name="T3" fmla="*/ 47 h 60"/>
                  <a:gd name="T4" fmla="*/ 6 w 119"/>
                  <a:gd name="T5" fmla="*/ 35 h 60"/>
                  <a:gd name="T6" fmla="*/ 13 w 119"/>
                  <a:gd name="T7" fmla="*/ 23 h 60"/>
                  <a:gd name="T8" fmla="*/ 22 w 119"/>
                  <a:gd name="T9" fmla="*/ 14 h 60"/>
                  <a:gd name="T10" fmla="*/ 34 w 119"/>
                  <a:gd name="T11" fmla="*/ 7 h 60"/>
                  <a:gd name="T12" fmla="*/ 46 w 119"/>
                  <a:gd name="T13" fmla="*/ 3 h 60"/>
                  <a:gd name="T14" fmla="*/ 59 w 119"/>
                  <a:gd name="T15" fmla="*/ 0 h 60"/>
                  <a:gd name="T16" fmla="*/ 72 w 119"/>
                  <a:gd name="T17" fmla="*/ 3 h 60"/>
                  <a:gd name="T18" fmla="*/ 84 w 119"/>
                  <a:gd name="T19" fmla="*/ 7 h 60"/>
                  <a:gd name="T20" fmla="*/ 96 w 119"/>
                  <a:gd name="T21" fmla="*/ 14 h 60"/>
                  <a:gd name="T22" fmla="*/ 105 w 119"/>
                  <a:gd name="T23" fmla="*/ 23 h 60"/>
                  <a:gd name="T24" fmla="*/ 112 w 119"/>
                  <a:gd name="T25" fmla="*/ 35 h 60"/>
                  <a:gd name="T26" fmla="*/ 116 w 119"/>
                  <a:gd name="T27" fmla="*/ 47 h 60"/>
                  <a:gd name="T28" fmla="*/ 119 w 119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60">
                    <a:moveTo>
                      <a:pt x="0" y="60"/>
                    </a:moveTo>
                    <a:lnTo>
                      <a:pt x="1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84" y="7"/>
                    </a:lnTo>
                    <a:lnTo>
                      <a:pt x="96" y="14"/>
                    </a:lnTo>
                    <a:lnTo>
                      <a:pt x="105" y="23"/>
                    </a:lnTo>
                    <a:lnTo>
                      <a:pt x="112" y="35"/>
                    </a:lnTo>
                    <a:lnTo>
                      <a:pt x="116" y="47"/>
                    </a:lnTo>
                    <a:lnTo>
                      <a:pt x="119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5" name="Freeform 3403"/>
              <p:cNvSpPr>
                <a:spLocks/>
              </p:cNvSpPr>
              <p:nvPr/>
            </p:nvSpPr>
            <p:spPr bwMode="auto">
              <a:xfrm>
                <a:off x="5550" y="2525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8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1 w 59"/>
                  <a:gd name="T15" fmla="*/ 73 h 119"/>
                  <a:gd name="T16" fmla="*/ 0 w 59"/>
                  <a:gd name="T17" fmla="*/ 60 h 119"/>
                  <a:gd name="T18" fmla="*/ 1 w 59"/>
                  <a:gd name="T19" fmla="*/ 48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3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6" name="Freeform 3404"/>
              <p:cNvSpPr>
                <a:spLocks/>
              </p:cNvSpPr>
              <p:nvPr/>
            </p:nvSpPr>
            <p:spPr bwMode="auto">
              <a:xfrm>
                <a:off x="5550" y="2525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8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1 w 59"/>
                  <a:gd name="T13" fmla="*/ 73 h 119"/>
                  <a:gd name="T14" fmla="*/ 0 w 59"/>
                  <a:gd name="T15" fmla="*/ 60 h 119"/>
                  <a:gd name="T16" fmla="*/ 1 w 59"/>
                  <a:gd name="T17" fmla="*/ 48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3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1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7" name="Freeform 3405"/>
              <p:cNvSpPr>
                <a:spLocks/>
              </p:cNvSpPr>
              <p:nvPr/>
            </p:nvSpPr>
            <p:spPr bwMode="auto">
              <a:xfrm>
                <a:off x="5562" y="2525"/>
                <a:ext cx="540" cy="24"/>
              </a:xfrm>
              <a:custGeom>
                <a:avLst/>
                <a:gdLst>
                  <a:gd name="T0" fmla="*/ 0 w 2697"/>
                  <a:gd name="T1" fmla="*/ 0 h 119"/>
                  <a:gd name="T2" fmla="*/ 0 w 2697"/>
                  <a:gd name="T3" fmla="*/ 60 h 119"/>
                  <a:gd name="T4" fmla="*/ 0 w 2697"/>
                  <a:gd name="T5" fmla="*/ 119 h 119"/>
                  <a:gd name="T6" fmla="*/ 2697 w 2697"/>
                  <a:gd name="T7" fmla="*/ 119 h 119"/>
                  <a:gd name="T8" fmla="*/ 2697 w 2697"/>
                  <a:gd name="T9" fmla="*/ 60 h 119"/>
                  <a:gd name="T10" fmla="*/ 2697 w 2697"/>
                  <a:gd name="T11" fmla="*/ 0 h 119"/>
                  <a:gd name="T12" fmla="*/ 0 w 2697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2697" y="119"/>
                    </a:lnTo>
                    <a:lnTo>
                      <a:pt x="2697" y="60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8" name="Freeform 3406"/>
              <p:cNvSpPr>
                <a:spLocks/>
              </p:cNvSpPr>
              <p:nvPr/>
            </p:nvSpPr>
            <p:spPr bwMode="auto">
              <a:xfrm>
                <a:off x="5562" y="2525"/>
                <a:ext cx="540" cy="24"/>
              </a:xfrm>
              <a:custGeom>
                <a:avLst/>
                <a:gdLst>
                  <a:gd name="T0" fmla="*/ 0 w 2697"/>
                  <a:gd name="T1" fmla="*/ 0 h 119"/>
                  <a:gd name="T2" fmla="*/ 0 w 2697"/>
                  <a:gd name="T3" fmla="*/ 60 h 119"/>
                  <a:gd name="T4" fmla="*/ 0 w 2697"/>
                  <a:gd name="T5" fmla="*/ 119 h 119"/>
                  <a:gd name="T6" fmla="*/ 2697 w 2697"/>
                  <a:gd name="T7" fmla="*/ 119 h 119"/>
                  <a:gd name="T8" fmla="*/ 2697 w 2697"/>
                  <a:gd name="T9" fmla="*/ 60 h 119"/>
                  <a:gd name="T10" fmla="*/ 2697 w 2697"/>
                  <a:gd name="T11" fmla="*/ 0 h 119"/>
                  <a:gd name="T12" fmla="*/ 0 w 2697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97" h="119">
                    <a:moveTo>
                      <a:pt x="0" y="0"/>
                    </a:moveTo>
                    <a:lnTo>
                      <a:pt x="0" y="60"/>
                    </a:lnTo>
                    <a:lnTo>
                      <a:pt x="0" y="119"/>
                    </a:lnTo>
                    <a:lnTo>
                      <a:pt x="2697" y="119"/>
                    </a:lnTo>
                    <a:lnTo>
                      <a:pt x="2697" y="60"/>
                    </a:lnTo>
                    <a:lnTo>
                      <a:pt x="269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9" name="Freeform 3407"/>
              <p:cNvSpPr>
                <a:spLocks/>
              </p:cNvSpPr>
              <p:nvPr/>
            </p:nvSpPr>
            <p:spPr bwMode="auto">
              <a:xfrm>
                <a:off x="6102" y="2525"/>
                <a:ext cx="12" cy="24"/>
              </a:xfrm>
              <a:custGeom>
                <a:avLst/>
                <a:gdLst>
                  <a:gd name="T0" fmla="*/ 0 w 60"/>
                  <a:gd name="T1" fmla="*/ 60 h 119"/>
                  <a:gd name="T2" fmla="*/ 0 w 60"/>
                  <a:gd name="T3" fmla="*/ 0 h 119"/>
                  <a:gd name="T4" fmla="*/ 12 w 60"/>
                  <a:gd name="T5" fmla="*/ 3 h 119"/>
                  <a:gd name="T6" fmla="*/ 25 w 60"/>
                  <a:gd name="T7" fmla="*/ 7 h 119"/>
                  <a:gd name="T8" fmla="*/ 37 w 60"/>
                  <a:gd name="T9" fmla="*/ 14 h 119"/>
                  <a:gd name="T10" fmla="*/ 46 w 60"/>
                  <a:gd name="T11" fmla="*/ 23 h 119"/>
                  <a:gd name="T12" fmla="*/ 53 w 60"/>
                  <a:gd name="T13" fmla="*/ 35 h 119"/>
                  <a:gd name="T14" fmla="*/ 57 w 60"/>
                  <a:gd name="T15" fmla="*/ 48 h 119"/>
                  <a:gd name="T16" fmla="*/ 60 w 60"/>
                  <a:gd name="T17" fmla="*/ 60 h 119"/>
                  <a:gd name="T18" fmla="*/ 57 w 60"/>
                  <a:gd name="T19" fmla="*/ 73 h 119"/>
                  <a:gd name="T20" fmla="*/ 53 w 60"/>
                  <a:gd name="T21" fmla="*/ 85 h 119"/>
                  <a:gd name="T22" fmla="*/ 46 w 60"/>
                  <a:gd name="T23" fmla="*/ 97 h 119"/>
                  <a:gd name="T24" fmla="*/ 37 w 60"/>
                  <a:gd name="T25" fmla="*/ 106 h 119"/>
                  <a:gd name="T26" fmla="*/ 25 w 60"/>
                  <a:gd name="T27" fmla="*/ 113 h 119"/>
                  <a:gd name="T28" fmla="*/ 12 w 60"/>
                  <a:gd name="T29" fmla="*/ 118 h 119"/>
                  <a:gd name="T30" fmla="*/ 0 w 60"/>
                  <a:gd name="T31" fmla="*/ 119 h 119"/>
                  <a:gd name="T32" fmla="*/ 0 w 60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9">
                    <a:moveTo>
                      <a:pt x="0" y="6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0" name="Freeform 3408"/>
              <p:cNvSpPr>
                <a:spLocks/>
              </p:cNvSpPr>
              <p:nvPr/>
            </p:nvSpPr>
            <p:spPr bwMode="auto">
              <a:xfrm>
                <a:off x="6102" y="2525"/>
                <a:ext cx="12" cy="24"/>
              </a:xfrm>
              <a:custGeom>
                <a:avLst/>
                <a:gdLst>
                  <a:gd name="T0" fmla="*/ 0 w 60"/>
                  <a:gd name="T1" fmla="*/ 0 h 119"/>
                  <a:gd name="T2" fmla="*/ 12 w 60"/>
                  <a:gd name="T3" fmla="*/ 3 h 119"/>
                  <a:gd name="T4" fmla="*/ 25 w 60"/>
                  <a:gd name="T5" fmla="*/ 7 h 119"/>
                  <a:gd name="T6" fmla="*/ 37 w 60"/>
                  <a:gd name="T7" fmla="*/ 14 h 119"/>
                  <a:gd name="T8" fmla="*/ 46 w 60"/>
                  <a:gd name="T9" fmla="*/ 23 h 119"/>
                  <a:gd name="T10" fmla="*/ 53 w 60"/>
                  <a:gd name="T11" fmla="*/ 35 h 119"/>
                  <a:gd name="T12" fmla="*/ 57 w 60"/>
                  <a:gd name="T13" fmla="*/ 48 h 119"/>
                  <a:gd name="T14" fmla="*/ 60 w 60"/>
                  <a:gd name="T15" fmla="*/ 60 h 119"/>
                  <a:gd name="T16" fmla="*/ 57 w 60"/>
                  <a:gd name="T17" fmla="*/ 73 h 119"/>
                  <a:gd name="T18" fmla="*/ 53 w 60"/>
                  <a:gd name="T19" fmla="*/ 85 h 119"/>
                  <a:gd name="T20" fmla="*/ 46 w 60"/>
                  <a:gd name="T21" fmla="*/ 97 h 119"/>
                  <a:gd name="T22" fmla="*/ 37 w 60"/>
                  <a:gd name="T23" fmla="*/ 106 h 119"/>
                  <a:gd name="T24" fmla="*/ 25 w 60"/>
                  <a:gd name="T25" fmla="*/ 113 h 119"/>
                  <a:gd name="T26" fmla="*/ 12 w 60"/>
                  <a:gd name="T27" fmla="*/ 118 h 119"/>
                  <a:gd name="T28" fmla="*/ 0 w 60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9">
                    <a:moveTo>
                      <a:pt x="0" y="0"/>
                    </a:moveTo>
                    <a:lnTo>
                      <a:pt x="12" y="3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60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1" name="Freeform 3409"/>
              <p:cNvSpPr>
                <a:spLocks/>
              </p:cNvSpPr>
              <p:nvPr/>
            </p:nvSpPr>
            <p:spPr bwMode="auto">
              <a:xfrm>
                <a:off x="6091" y="2531"/>
                <a:ext cx="22" cy="18"/>
              </a:xfrm>
              <a:custGeom>
                <a:avLst/>
                <a:gdLst>
                  <a:gd name="T0" fmla="*/ 52 w 110"/>
                  <a:gd name="T1" fmla="*/ 29 h 88"/>
                  <a:gd name="T2" fmla="*/ 104 w 110"/>
                  <a:gd name="T3" fmla="*/ 0 h 88"/>
                  <a:gd name="T4" fmla="*/ 108 w 110"/>
                  <a:gd name="T5" fmla="*/ 13 h 88"/>
                  <a:gd name="T6" fmla="*/ 110 w 110"/>
                  <a:gd name="T7" fmla="*/ 26 h 88"/>
                  <a:gd name="T8" fmla="*/ 110 w 110"/>
                  <a:gd name="T9" fmla="*/ 40 h 88"/>
                  <a:gd name="T10" fmla="*/ 107 w 110"/>
                  <a:gd name="T11" fmla="*/ 52 h 88"/>
                  <a:gd name="T12" fmla="*/ 100 w 110"/>
                  <a:gd name="T13" fmla="*/ 64 h 88"/>
                  <a:gd name="T14" fmla="*/ 91 w 110"/>
                  <a:gd name="T15" fmla="*/ 73 h 88"/>
                  <a:gd name="T16" fmla="*/ 81 w 110"/>
                  <a:gd name="T17" fmla="*/ 81 h 88"/>
                  <a:gd name="T18" fmla="*/ 68 w 110"/>
                  <a:gd name="T19" fmla="*/ 86 h 88"/>
                  <a:gd name="T20" fmla="*/ 55 w 110"/>
                  <a:gd name="T21" fmla="*/ 88 h 88"/>
                  <a:gd name="T22" fmla="*/ 41 w 110"/>
                  <a:gd name="T23" fmla="*/ 88 h 88"/>
                  <a:gd name="T24" fmla="*/ 29 w 110"/>
                  <a:gd name="T25" fmla="*/ 84 h 88"/>
                  <a:gd name="T26" fmla="*/ 17 w 110"/>
                  <a:gd name="T27" fmla="*/ 77 h 88"/>
                  <a:gd name="T28" fmla="*/ 8 w 110"/>
                  <a:gd name="T29" fmla="*/ 68 h 88"/>
                  <a:gd name="T30" fmla="*/ 0 w 110"/>
                  <a:gd name="T31" fmla="*/ 58 h 88"/>
                  <a:gd name="T32" fmla="*/ 52 w 110"/>
                  <a:gd name="T33" fmla="*/ 2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0" h="88">
                    <a:moveTo>
                      <a:pt x="52" y="29"/>
                    </a:moveTo>
                    <a:lnTo>
                      <a:pt x="104" y="0"/>
                    </a:lnTo>
                    <a:lnTo>
                      <a:pt x="108" y="13"/>
                    </a:lnTo>
                    <a:lnTo>
                      <a:pt x="110" y="26"/>
                    </a:lnTo>
                    <a:lnTo>
                      <a:pt x="110" y="40"/>
                    </a:lnTo>
                    <a:lnTo>
                      <a:pt x="107" y="52"/>
                    </a:lnTo>
                    <a:lnTo>
                      <a:pt x="100" y="64"/>
                    </a:lnTo>
                    <a:lnTo>
                      <a:pt x="91" y="73"/>
                    </a:lnTo>
                    <a:lnTo>
                      <a:pt x="81" y="81"/>
                    </a:lnTo>
                    <a:lnTo>
                      <a:pt x="68" y="86"/>
                    </a:lnTo>
                    <a:lnTo>
                      <a:pt x="55" y="88"/>
                    </a:lnTo>
                    <a:lnTo>
                      <a:pt x="41" y="88"/>
                    </a:lnTo>
                    <a:lnTo>
                      <a:pt x="29" y="84"/>
                    </a:lnTo>
                    <a:lnTo>
                      <a:pt x="17" y="77"/>
                    </a:lnTo>
                    <a:lnTo>
                      <a:pt x="8" y="68"/>
                    </a:lnTo>
                    <a:lnTo>
                      <a:pt x="0" y="58"/>
                    </a:lnTo>
                    <a:lnTo>
                      <a:pt x="52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2" name="Freeform 3410"/>
              <p:cNvSpPr>
                <a:spLocks/>
              </p:cNvSpPr>
              <p:nvPr/>
            </p:nvSpPr>
            <p:spPr bwMode="auto">
              <a:xfrm>
                <a:off x="6091" y="2531"/>
                <a:ext cx="22" cy="18"/>
              </a:xfrm>
              <a:custGeom>
                <a:avLst/>
                <a:gdLst>
                  <a:gd name="T0" fmla="*/ 104 w 110"/>
                  <a:gd name="T1" fmla="*/ 0 h 88"/>
                  <a:gd name="T2" fmla="*/ 108 w 110"/>
                  <a:gd name="T3" fmla="*/ 13 h 88"/>
                  <a:gd name="T4" fmla="*/ 110 w 110"/>
                  <a:gd name="T5" fmla="*/ 26 h 88"/>
                  <a:gd name="T6" fmla="*/ 110 w 110"/>
                  <a:gd name="T7" fmla="*/ 40 h 88"/>
                  <a:gd name="T8" fmla="*/ 107 w 110"/>
                  <a:gd name="T9" fmla="*/ 52 h 88"/>
                  <a:gd name="T10" fmla="*/ 100 w 110"/>
                  <a:gd name="T11" fmla="*/ 64 h 88"/>
                  <a:gd name="T12" fmla="*/ 91 w 110"/>
                  <a:gd name="T13" fmla="*/ 73 h 88"/>
                  <a:gd name="T14" fmla="*/ 81 w 110"/>
                  <a:gd name="T15" fmla="*/ 81 h 88"/>
                  <a:gd name="T16" fmla="*/ 68 w 110"/>
                  <a:gd name="T17" fmla="*/ 86 h 88"/>
                  <a:gd name="T18" fmla="*/ 55 w 110"/>
                  <a:gd name="T19" fmla="*/ 88 h 88"/>
                  <a:gd name="T20" fmla="*/ 41 w 110"/>
                  <a:gd name="T21" fmla="*/ 88 h 88"/>
                  <a:gd name="T22" fmla="*/ 29 w 110"/>
                  <a:gd name="T23" fmla="*/ 84 h 88"/>
                  <a:gd name="T24" fmla="*/ 17 w 110"/>
                  <a:gd name="T25" fmla="*/ 77 h 88"/>
                  <a:gd name="T26" fmla="*/ 8 w 110"/>
                  <a:gd name="T27" fmla="*/ 68 h 88"/>
                  <a:gd name="T28" fmla="*/ 0 w 110"/>
                  <a:gd name="T29" fmla="*/ 5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" h="88">
                    <a:moveTo>
                      <a:pt x="104" y="0"/>
                    </a:moveTo>
                    <a:lnTo>
                      <a:pt x="108" y="13"/>
                    </a:lnTo>
                    <a:lnTo>
                      <a:pt x="110" y="26"/>
                    </a:lnTo>
                    <a:lnTo>
                      <a:pt x="110" y="40"/>
                    </a:lnTo>
                    <a:lnTo>
                      <a:pt x="107" y="52"/>
                    </a:lnTo>
                    <a:lnTo>
                      <a:pt x="100" y="64"/>
                    </a:lnTo>
                    <a:lnTo>
                      <a:pt x="91" y="73"/>
                    </a:lnTo>
                    <a:lnTo>
                      <a:pt x="81" y="81"/>
                    </a:lnTo>
                    <a:lnTo>
                      <a:pt x="68" y="86"/>
                    </a:lnTo>
                    <a:lnTo>
                      <a:pt x="55" y="88"/>
                    </a:lnTo>
                    <a:lnTo>
                      <a:pt x="41" y="88"/>
                    </a:lnTo>
                    <a:lnTo>
                      <a:pt x="29" y="84"/>
                    </a:lnTo>
                    <a:lnTo>
                      <a:pt x="17" y="77"/>
                    </a:lnTo>
                    <a:lnTo>
                      <a:pt x="8" y="68"/>
                    </a:lnTo>
                    <a:lnTo>
                      <a:pt x="0" y="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3" name="Freeform 3411"/>
              <p:cNvSpPr>
                <a:spLocks/>
              </p:cNvSpPr>
              <p:nvPr/>
            </p:nvSpPr>
            <p:spPr bwMode="auto">
              <a:xfrm>
                <a:off x="5552" y="1555"/>
                <a:ext cx="560" cy="988"/>
              </a:xfrm>
              <a:custGeom>
                <a:avLst/>
                <a:gdLst>
                  <a:gd name="T0" fmla="*/ 2697 w 2801"/>
                  <a:gd name="T1" fmla="*/ 4941 h 4941"/>
                  <a:gd name="T2" fmla="*/ 2749 w 2801"/>
                  <a:gd name="T3" fmla="*/ 4912 h 4941"/>
                  <a:gd name="T4" fmla="*/ 2801 w 2801"/>
                  <a:gd name="T5" fmla="*/ 4883 h 4941"/>
                  <a:gd name="T6" fmla="*/ 104 w 2801"/>
                  <a:gd name="T7" fmla="*/ 0 h 4941"/>
                  <a:gd name="T8" fmla="*/ 52 w 2801"/>
                  <a:gd name="T9" fmla="*/ 29 h 4941"/>
                  <a:gd name="T10" fmla="*/ 0 w 2801"/>
                  <a:gd name="T11" fmla="*/ 57 h 4941"/>
                  <a:gd name="T12" fmla="*/ 2697 w 2801"/>
                  <a:gd name="T13" fmla="*/ 4941 h 4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1" h="4941">
                    <a:moveTo>
                      <a:pt x="2697" y="4941"/>
                    </a:moveTo>
                    <a:lnTo>
                      <a:pt x="2749" y="4912"/>
                    </a:lnTo>
                    <a:lnTo>
                      <a:pt x="2801" y="4883"/>
                    </a:lnTo>
                    <a:lnTo>
                      <a:pt x="104" y="0"/>
                    </a:lnTo>
                    <a:lnTo>
                      <a:pt x="52" y="29"/>
                    </a:lnTo>
                    <a:lnTo>
                      <a:pt x="0" y="57"/>
                    </a:lnTo>
                    <a:lnTo>
                      <a:pt x="2697" y="49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4" name="Freeform 3412"/>
              <p:cNvSpPr>
                <a:spLocks/>
              </p:cNvSpPr>
              <p:nvPr/>
            </p:nvSpPr>
            <p:spPr bwMode="auto">
              <a:xfrm>
                <a:off x="5552" y="1555"/>
                <a:ext cx="560" cy="988"/>
              </a:xfrm>
              <a:custGeom>
                <a:avLst/>
                <a:gdLst>
                  <a:gd name="T0" fmla="*/ 2697 w 2801"/>
                  <a:gd name="T1" fmla="*/ 4941 h 4941"/>
                  <a:gd name="T2" fmla="*/ 2749 w 2801"/>
                  <a:gd name="T3" fmla="*/ 4912 h 4941"/>
                  <a:gd name="T4" fmla="*/ 2801 w 2801"/>
                  <a:gd name="T5" fmla="*/ 4883 h 4941"/>
                  <a:gd name="T6" fmla="*/ 104 w 2801"/>
                  <a:gd name="T7" fmla="*/ 0 h 4941"/>
                  <a:gd name="T8" fmla="*/ 52 w 2801"/>
                  <a:gd name="T9" fmla="*/ 29 h 4941"/>
                  <a:gd name="T10" fmla="*/ 0 w 2801"/>
                  <a:gd name="T11" fmla="*/ 57 h 4941"/>
                  <a:gd name="T12" fmla="*/ 2697 w 2801"/>
                  <a:gd name="T13" fmla="*/ 4941 h 4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1" h="4941">
                    <a:moveTo>
                      <a:pt x="2697" y="4941"/>
                    </a:moveTo>
                    <a:lnTo>
                      <a:pt x="2749" y="4912"/>
                    </a:lnTo>
                    <a:lnTo>
                      <a:pt x="2801" y="4883"/>
                    </a:lnTo>
                    <a:lnTo>
                      <a:pt x="104" y="0"/>
                    </a:lnTo>
                    <a:lnTo>
                      <a:pt x="52" y="29"/>
                    </a:lnTo>
                    <a:lnTo>
                      <a:pt x="0" y="57"/>
                    </a:lnTo>
                    <a:lnTo>
                      <a:pt x="2697" y="49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5" name="Freeform 3413"/>
              <p:cNvSpPr>
                <a:spLocks/>
              </p:cNvSpPr>
              <p:nvPr/>
            </p:nvSpPr>
            <p:spPr bwMode="auto">
              <a:xfrm>
                <a:off x="5550" y="1549"/>
                <a:ext cx="23" cy="17"/>
              </a:xfrm>
              <a:custGeom>
                <a:avLst/>
                <a:gdLst>
                  <a:gd name="T0" fmla="*/ 59 w 111"/>
                  <a:gd name="T1" fmla="*/ 59 h 87"/>
                  <a:gd name="T2" fmla="*/ 7 w 111"/>
                  <a:gd name="T3" fmla="*/ 87 h 87"/>
                  <a:gd name="T4" fmla="*/ 3 w 111"/>
                  <a:gd name="T5" fmla="*/ 75 h 87"/>
                  <a:gd name="T6" fmla="*/ 0 w 111"/>
                  <a:gd name="T7" fmla="*/ 62 h 87"/>
                  <a:gd name="T8" fmla="*/ 0 w 111"/>
                  <a:gd name="T9" fmla="*/ 48 h 87"/>
                  <a:gd name="T10" fmla="*/ 4 w 111"/>
                  <a:gd name="T11" fmla="*/ 36 h 87"/>
                  <a:gd name="T12" fmla="*/ 11 w 111"/>
                  <a:gd name="T13" fmla="*/ 24 h 87"/>
                  <a:gd name="T14" fmla="*/ 20 w 111"/>
                  <a:gd name="T15" fmla="*/ 15 h 87"/>
                  <a:gd name="T16" fmla="*/ 30 w 111"/>
                  <a:gd name="T17" fmla="*/ 7 h 87"/>
                  <a:gd name="T18" fmla="*/ 43 w 111"/>
                  <a:gd name="T19" fmla="*/ 2 h 87"/>
                  <a:gd name="T20" fmla="*/ 55 w 111"/>
                  <a:gd name="T21" fmla="*/ 0 h 87"/>
                  <a:gd name="T22" fmla="*/ 69 w 111"/>
                  <a:gd name="T23" fmla="*/ 0 h 87"/>
                  <a:gd name="T24" fmla="*/ 82 w 111"/>
                  <a:gd name="T25" fmla="*/ 4 h 87"/>
                  <a:gd name="T26" fmla="*/ 93 w 111"/>
                  <a:gd name="T27" fmla="*/ 10 h 87"/>
                  <a:gd name="T28" fmla="*/ 103 w 111"/>
                  <a:gd name="T29" fmla="*/ 20 h 87"/>
                  <a:gd name="T30" fmla="*/ 111 w 111"/>
                  <a:gd name="T31" fmla="*/ 30 h 87"/>
                  <a:gd name="T32" fmla="*/ 59 w 111"/>
                  <a:gd name="T33" fmla="*/ 5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87">
                    <a:moveTo>
                      <a:pt x="59" y="59"/>
                    </a:moveTo>
                    <a:lnTo>
                      <a:pt x="7" y="87"/>
                    </a:lnTo>
                    <a:lnTo>
                      <a:pt x="3" y="75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4" y="36"/>
                    </a:lnTo>
                    <a:lnTo>
                      <a:pt x="11" y="24"/>
                    </a:lnTo>
                    <a:lnTo>
                      <a:pt x="20" y="15"/>
                    </a:lnTo>
                    <a:lnTo>
                      <a:pt x="30" y="7"/>
                    </a:lnTo>
                    <a:lnTo>
                      <a:pt x="43" y="2"/>
                    </a:lnTo>
                    <a:lnTo>
                      <a:pt x="55" y="0"/>
                    </a:lnTo>
                    <a:lnTo>
                      <a:pt x="69" y="0"/>
                    </a:lnTo>
                    <a:lnTo>
                      <a:pt x="82" y="4"/>
                    </a:lnTo>
                    <a:lnTo>
                      <a:pt x="93" y="10"/>
                    </a:lnTo>
                    <a:lnTo>
                      <a:pt x="103" y="20"/>
                    </a:lnTo>
                    <a:lnTo>
                      <a:pt x="111" y="3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6" name="Freeform 3414"/>
              <p:cNvSpPr>
                <a:spLocks/>
              </p:cNvSpPr>
              <p:nvPr/>
            </p:nvSpPr>
            <p:spPr bwMode="auto">
              <a:xfrm>
                <a:off x="5550" y="1549"/>
                <a:ext cx="23" cy="17"/>
              </a:xfrm>
              <a:custGeom>
                <a:avLst/>
                <a:gdLst>
                  <a:gd name="T0" fmla="*/ 7 w 111"/>
                  <a:gd name="T1" fmla="*/ 87 h 87"/>
                  <a:gd name="T2" fmla="*/ 3 w 111"/>
                  <a:gd name="T3" fmla="*/ 75 h 87"/>
                  <a:gd name="T4" fmla="*/ 0 w 111"/>
                  <a:gd name="T5" fmla="*/ 62 h 87"/>
                  <a:gd name="T6" fmla="*/ 0 w 111"/>
                  <a:gd name="T7" fmla="*/ 48 h 87"/>
                  <a:gd name="T8" fmla="*/ 4 w 111"/>
                  <a:gd name="T9" fmla="*/ 36 h 87"/>
                  <a:gd name="T10" fmla="*/ 11 w 111"/>
                  <a:gd name="T11" fmla="*/ 24 h 87"/>
                  <a:gd name="T12" fmla="*/ 20 w 111"/>
                  <a:gd name="T13" fmla="*/ 15 h 87"/>
                  <a:gd name="T14" fmla="*/ 30 w 111"/>
                  <a:gd name="T15" fmla="*/ 7 h 87"/>
                  <a:gd name="T16" fmla="*/ 43 w 111"/>
                  <a:gd name="T17" fmla="*/ 2 h 87"/>
                  <a:gd name="T18" fmla="*/ 55 w 111"/>
                  <a:gd name="T19" fmla="*/ 0 h 87"/>
                  <a:gd name="T20" fmla="*/ 69 w 111"/>
                  <a:gd name="T21" fmla="*/ 0 h 87"/>
                  <a:gd name="T22" fmla="*/ 82 w 111"/>
                  <a:gd name="T23" fmla="*/ 4 h 87"/>
                  <a:gd name="T24" fmla="*/ 93 w 111"/>
                  <a:gd name="T25" fmla="*/ 10 h 87"/>
                  <a:gd name="T26" fmla="*/ 103 w 111"/>
                  <a:gd name="T27" fmla="*/ 20 h 87"/>
                  <a:gd name="T28" fmla="*/ 111 w 111"/>
                  <a:gd name="T29" fmla="*/ 3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" h="87">
                    <a:moveTo>
                      <a:pt x="7" y="87"/>
                    </a:moveTo>
                    <a:lnTo>
                      <a:pt x="3" y="75"/>
                    </a:lnTo>
                    <a:lnTo>
                      <a:pt x="0" y="62"/>
                    </a:lnTo>
                    <a:lnTo>
                      <a:pt x="0" y="48"/>
                    </a:lnTo>
                    <a:lnTo>
                      <a:pt x="4" y="36"/>
                    </a:lnTo>
                    <a:lnTo>
                      <a:pt x="11" y="24"/>
                    </a:lnTo>
                    <a:lnTo>
                      <a:pt x="20" y="15"/>
                    </a:lnTo>
                    <a:lnTo>
                      <a:pt x="30" y="7"/>
                    </a:lnTo>
                    <a:lnTo>
                      <a:pt x="43" y="2"/>
                    </a:lnTo>
                    <a:lnTo>
                      <a:pt x="55" y="0"/>
                    </a:lnTo>
                    <a:lnTo>
                      <a:pt x="69" y="0"/>
                    </a:lnTo>
                    <a:lnTo>
                      <a:pt x="82" y="4"/>
                    </a:lnTo>
                    <a:lnTo>
                      <a:pt x="93" y="10"/>
                    </a:lnTo>
                    <a:lnTo>
                      <a:pt x="103" y="20"/>
                    </a:lnTo>
                    <a:lnTo>
                      <a:pt x="111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7" name="Freeform 3415"/>
              <p:cNvSpPr>
                <a:spLocks/>
              </p:cNvSpPr>
              <p:nvPr/>
            </p:nvSpPr>
            <p:spPr bwMode="auto">
              <a:xfrm>
                <a:off x="5562" y="1549"/>
                <a:ext cx="12" cy="23"/>
              </a:xfrm>
              <a:custGeom>
                <a:avLst/>
                <a:gdLst>
                  <a:gd name="T0" fmla="*/ 0 w 60"/>
                  <a:gd name="T1" fmla="*/ 60 h 118"/>
                  <a:gd name="T2" fmla="*/ 0 w 60"/>
                  <a:gd name="T3" fmla="*/ 0 h 118"/>
                  <a:gd name="T4" fmla="*/ 13 w 60"/>
                  <a:gd name="T5" fmla="*/ 2 h 118"/>
                  <a:gd name="T6" fmla="*/ 25 w 60"/>
                  <a:gd name="T7" fmla="*/ 7 h 118"/>
                  <a:gd name="T8" fmla="*/ 37 w 60"/>
                  <a:gd name="T9" fmla="*/ 14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60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7 h 118"/>
                  <a:gd name="T24" fmla="*/ 37 w 60"/>
                  <a:gd name="T25" fmla="*/ 106 h 118"/>
                  <a:gd name="T26" fmla="*/ 25 w 60"/>
                  <a:gd name="T27" fmla="*/ 113 h 118"/>
                  <a:gd name="T28" fmla="*/ 13 w 60"/>
                  <a:gd name="T29" fmla="*/ 117 h 118"/>
                  <a:gd name="T30" fmla="*/ 0 w 60"/>
                  <a:gd name="T31" fmla="*/ 118 h 118"/>
                  <a:gd name="T32" fmla="*/ 0 w 60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60"/>
                    </a:moveTo>
                    <a:lnTo>
                      <a:pt x="0" y="0"/>
                    </a:lnTo>
                    <a:lnTo>
                      <a:pt x="13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7"/>
                    </a:lnTo>
                    <a:lnTo>
                      <a:pt x="0" y="118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8" name="Freeform 3416"/>
              <p:cNvSpPr>
                <a:spLocks/>
              </p:cNvSpPr>
              <p:nvPr/>
            </p:nvSpPr>
            <p:spPr bwMode="auto">
              <a:xfrm>
                <a:off x="5562" y="1549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3 w 60"/>
                  <a:gd name="T3" fmla="*/ 2 h 118"/>
                  <a:gd name="T4" fmla="*/ 25 w 60"/>
                  <a:gd name="T5" fmla="*/ 7 h 118"/>
                  <a:gd name="T6" fmla="*/ 37 w 60"/>
                  <a:gd name="T7" fmla="*/ 14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60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7 h 118"/>
                  <a:gd name="T22" fmla="*/ 37 w 60"/>
                  <a:gd name="T23" fmla="*/ 106 h 118"/>
                  <a:gd name="T24" fmla="*/ 25 w 60"/>
                  <a:gd name="T25" fmla="*/ 113 h 118"/>
                  <a:gd name="T26" fmla="*/ 13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3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3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9" name="Freeform 3417"/>
              <p:cNvSpPr>
                <a:spLocks/>
              </p:cNvSpPr>
              <p:nvPr/>
            </p:nvSpPr>
            <p:spPr bwMode="auto">
              <a:xfrm>
                <a:off x="5382" y="1549"/>
                <a:ext cx="180" cy="23"/>
              </a:xfrm>
              <a:custGeom>
                <a:avLst/>
                <a:gdLst>
                  <a:gd name="T0" fmla="*/ 899 w 899"/>
                  <a:gd name="T1" fmla="*/ 118 h 118"/>
                  <a:gd name="T2" fmla="*/ 899 w 899"/>
                  <a:gd name="T3" fmla="*/ 60 h 118"/>
                  <a:gd name="T4" fmla="*/ 899 w 899"/>
                  <a:gd name="T5" fmla="*/ 0 h 118"/>
                  <a:gd name="T6" fmla="*/ 0 w 899"/>
                  <a:gd name="T7" fmla="*/ 0 h 118"/>
                  <a:gd name="T8" fmla="*/ 0 w 899"/>
                  <a:gd name="T9" fmla="*/ 60 h 118"/>
                  <a:gd name="T10" fmla="*/ 0 w 899"/>
                  <a:gd name="T11" fmla="*/ 118 h 118"/>
                  <a:gd name="T12" fmla="*/ 899 w 89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9" h="118">
                    <a:moveTo>
                      <a:pt x="899" y="118"/>
                    </a:moveTo>
                    <a:lnTo>
                      <a:pt x="899" y="60"/>
                    </a:lnTo>
                    <a:lnTo>
                      <a:pt x="89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89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0" name="Freeform 3418"/>
              <p:cNvSpPr>
                <a:spLocks/>
              </p:cNvSpPr>
              <p:nvPr/>
            </p:nvSpPr>
            <p:spPr bwMode="auto">
              <a:xfrm>
                <a:off x="5382" y="1549"/>
                <a:ext cx="180" cy="23"/>
              </a:xfrm>
              <a:custGeom>
                <a:avLst/>
                <a:gdLst>
                  <a:gd name="T0" fmla="*/ 899 w 899"/>
                  <a:gd name="T1" fmla="*/ 118 h 118"/>
                  <a:gd name="T2" fmla="*/ 899 w 899"/>
                  <a:gd name="T3" fmla="*/ 60 h 118"/>
                  <a:gd name="T4" fmla="*/ 899 w 899"/>
                  <a:gd name="T5" fmla="*/ 0 h 118"/>
                  <a:gd name="T6" fmla="*/ 0 w 899"/>
                  <a:gd name="T7" fmla="*/ 0 h 118"/>
                  <a:gd name="T8" fmla="*/ 0 w 899"/>
                  <a:gd name="T9" fmla="*/ 60 h 118"/>
                  <a:gd name="T10" fmla="*/ 0 w 899"/>
                  <a:gd name="T11" fmla="*/ 118 h 118"/>
                  <a:gd name="T12" fmla="*/ 899 w 89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9" h="118">
                    <a:moveTo>
                      <a:pt x="899" y="118"/>
                    </a:moveTo>
                    <a:lnTo>
                      <a:pt x="899" y="60"/>
                    </a:lnTo>
                    <a:lnTo>
                      <a:pt x="89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899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1" name="Freeform 3419"/>
              <p:cNvSpPr>
                <a:spLocks/>
              </p:cNvSpPr>
              <p:nvPr/>
            </p:nvSpPr>
            <p:spPr bwMode="auto">
              <a:xfrm>
                <a:off x="5371" y="1549"/>
                <a:ext cx="11" cy="23"/>
              </a:xfrm>
              <a:custGeom>
                <a:avLst/>
                <a:gdLst>
                  <a:gd name="T0" fmla="*/ 59 w 59"/>
                  <a:gd name="T1" fmla="*/ 60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3 h 118"/>
                  <a:gd name="T8" fmla="*/ 22 w 59"/>
                  <a:gd name="T9" fmla="*/ 106 h 118"/>
                  <a:gd name="T10" fmla="*/ 13 w 59"/>
                  <a:gd name="T11" fmla="*/ 97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60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4 h 118"/>
                  <a:gd name="T26" fmla="*/ 34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60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72" name="Group 3420"/>
            <p:cNvGrpSpPr>
              <a:grpSpLocks/>
            </p:cNvGrpSpPr>
            <p:nvPr/>
          </p:nvGrpSpPr>
          <p:grpSpPr bwMode="auto">
            <a:xfrm>
              <a:off x="4497" y="1572"/>
              <a:ext cx="885" cy="461"/>
              <a:chOff x="4497" y="1549"/>
              <a:chExt cx="885" cy="461"/>
            </a:xfrm>
          </p:grpSpPr>
          <p:sp>
            <p:nvSpPr>
              <p:cNvPr id="26973" name="Freeform 3421"/>
              <p:cNvSpPr>
                <a:spLocks/>
              </p:cNvSpPr>
              <p:nvPr/>
            </p:nvSpPr>
            <p:spPr bwMode="auto">
              <a:xfrm>
                <a:off x="5371" y="1549"/>
                <a:ext cx="11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3 h 118"/>
                  <a:gd name="T6" fmla="*/ 22 w 59"/>
                  <a:gd name="T7" fmla="*/ 106 h 118"/>
                  <a:gd name="T8" fmla="*/ 13 w 59"/>
                  <a:gd name="T9" fmla="*/ 97 h 118"/>
                  <a:gd name="T10" fmla="*/ 6 w 59"/>
                  <a:gd name="T11" fmla="*/ 85 h 118"/>
                  <a:gd name="T12" fmla="*/ 1 w 59"/>
                  <a:gd name="T13" fmla="*/ 72 h 118"/>
                  <a:gd name="T14" fmla="*/ 0 w 59"/>
                  <a:gd name="T15" fmla="*/ 60 h 118"/>
                  <a:gd name="T16" fmla="*/ 1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4 h 118"/>
                  <a:gd name="T24" fmla="*/ 34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4" name="Freeform 3422"/>
              <p:cNvSpPr>
                <a:spLocks/>
              </p:cNvSpPr>
              <p:nvPr/>
            </p:nvSpPr>
            <p:spPr bwMode="auto">
              <a:xfrm>
                <a:off x="4497" y="1549"/>
                <a:ext cx="24" cy="12"/>
              </a:xfrm>
              <a:custGeom>
                <a:avLst/>
                <a:gdLst>
                  <a:gd name="T0" fmla="*/ 59 w 117"/>
                  <a:gd name="T1" fmla="*/ 59 h 60"/>
                  <a:gd name="T2" fmla="*/ 0 w 117"/>
                  <a:gd name="T3" fmla="*/ 60 h 60"/>
                  <a:gd name="T4" fmla="*/ 1 w 117"/>
                  <a:gd name="T5" fmla="*/ 46 h 60"/>
                  <a:gd name="T6" fmla="*/ 5 w 117"/>
                  <a:gd name="T7" fmla="*/ 33 h 60"/>
                  <a:gd name="T8" fmla="*/ 12 w 117"/>
                  <a:gd name="T9" fmla="*/ 23 h 60"/>
                  <a:gd name="T10" fmla="*/ 21 w 117"/>
                  <a:gd name="T11" fmla="*/ 13 h 60"/>
                  <a:gd name="T12" fmla="*/ 32 w 117"/>
                  <a:gd name="T13" fmla="*/ 6 h 60"/>
                  <a:gd name="T14" fmla="*/ 45 w 117"/>
                  <a:gd name="T15" fmla="*/ 1 h 60"/>
                  <a:gd name="T16" fmla="*/ 58 w 117"/>
                  <a:gd name="T17" fmla="*/ 0 h 60"/>
                  <a:gd name="T18" fmla="*/ 71 w 117"/>
                  <a:gd name="T19" fmla="*/ 1 h 60"/>
                  <a:gd name="T20" fmla="*/ 84 w 117"/>
                  <a:gd name="T21" fmla="*/ 5 h 60"/>
                  <a:gd name="T22" fmla="*/ 94 w 117"/>
                  <a:gd name="T23" fmla="*/ 12 h 60"/>
                  <a:gd name="T24" fmla="*/ 105 w 117"/>
                  <a:gd name="T25" fmla="*/ 21 h 60"/>
                  <a:gd name="T26" fmla="*/ 112 w 117"/>
                  <a:gd name="T27" fmla="*/ 32 h 60"/>
                  <a:gd name="T28" fmla="*/ 116 w 117"/>
                  <a:gd name="T29" fmla="*/ 45 h 60"/>
                  <a:gd name="T30" fmla="*/ 117 w 117"/>
                  <a:gd name="T31" fmla="*/ 58 h 60"/>
                  <a:gd name="T32" fmla="*/ 59 w 117"/>
                  <a:gd name="T33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7" h="60">
                    <a:moveTo>
                      <a:pt x="59" y="59"/>
                    </a:moveTo>
                    <a:lnTo>
                      <a:pt x="0" y="60"/>
                    </a:lnTo>
                    <a:lnTo>
                      <a:pt x="1" y="46"/>
                    </a:lnTo>
                    <a:lnTo>
                      <a:pt x="5" y="33"/>
                    </a:lnTo>
                    <a:lnTo>
                      <a:pt x="12" y="23"/>
                    </a:lnTo>
                    <a:lnTo>
                      <a:pt x="21" y="13"/>
                    </a:lnTo>
                    <a:lnTo>
                      <a:pt x="32" y="6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1" y="1"/>
                    </a:lnTo>
                    <a:lnTo>
                      <a:pt x="84" y="5"/>
                    </a:lnTo>
                    <a:lnTo>
                      <a:pt x="94" y="12"/>
                    </a:lnTo>
                    <a:lnTo>
                      <a:pt x="105" y="21"/>
                    </a:lnTo>
                    <a:lnTo>
                      <a:pt x="112" y="32"/>
                    </a:lnTo>
                    <a:lnTo>
                      <a:pt x="116" y="45"/>
                    </a:lnTo>
                    <a:lnTo>
                      <a:pt x="117" y="58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5" name="Freeform 3423"/>
              <p:cNvSpPr>
                <a:spLocks/>
              </p:cNvSpPr>
              <p:nvPr/>
            </p:nvSpPr>
            <p:spPr bwMode="auto">
              <a:xfrm>
                <a:off x="4497" y="1549"/>
                <a:ext cx="24" cy="12"/>
              </a:xfrm>
              <a:custGeom>
                <a:avLst/>
                <a:gdLst>
                  <a:gd name="T0" fmla="*/ 0 w 117"/>
                  <a:gd name="T1" fmla="*/ 60 h 60"/>
                  <a:gd name="T2" fmla="*/ 1 w 117"/>
                  <a:gd name="T3" fmla="*/ 46 h 60"/>
                  <a:gd name="T4" fmla="*/ 5 w 117"/>
                  <a:gd name="T5" fmla="*/ 33 h 60"/>
                  <a:gd name="T6" fmla="*/ 12 w 117"/>
                  <a:gd name="T7" fmla="*/ 23 h 60"/>
                  <a:gd name="T8" fmla="*/ 21 w 117"/>
                  <a:gd name="T9" fmla="*/ 13 h 60"/>
                  <a:gd name="T10" fmla="*/ 32 w 117"/>
                  <a:gd name="T11" fmla="*/ 6 h 60"/>
                  <a:gd name="T12" fmla="*/ 45 w 117"/>
                  <a:gd name="T13" fmla="*/ 1 h 60"/>
                  <a:gd name="T14" fmla="*/ 58 w 117"/>
                  <a:gd name="T15" fmla="*/ 0 h 60"/>
                  <a:gd name="T16" fmla="*/ 71 w 117"/>
                  <a:gd name="T17" fmla="*/ 1 h 60"/>
                  <a:gd name="T18" fmla="*/ 84 w 117"/>
                  <a:gd name="T19" fmla="*/ 5 h 60"/>
                  <a:gd name="T20" fmla="*/ 94 w 117"/>
                  <a:gd name="T21" fmla="*/ 12 h 60"/>
                  <a:gd name="T22" fmla="*/ 105 w 117"/>
                  <a:gd name="T23" fmla="*/ 21 h 60"/>
                  <a:gd name="T24" fmla="*/ 112 w 117"/>
                  <a:gd name="T25" fmla="*/ 32 h 60"/>
                  <a:gd name="T26" fmla="*/ 116 w 117"/>
                  <a:gd name="T27" fmla="*/ 45 h 60"/>
                  <a:gd name="T28" fmla="*/ 117 w 117"/>
                  <a:gd name="T29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7" h="60">
                    <a:moveTo>
                      <a:pt x="0" y="60"/>
                    </a:moveTo>
                    <a:lnTo>
                      <a:pt x="1" y="46"/>
                    </a:lnTo>
                    <a:lnTo>
                      <a:pt x="5" y="33"/>
                    </a:lnTo>
                    <a:lnTo>
                      <a:pt x="12" y="23"/>
                    </a:lnTo>
                    <a:lnTo>
                      <a:pt x="21" y="13"/>
                    </a:lnTo>
                    <a:lnTo>
                      <a:pt x="32" y="6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1" y="1"/>
                    </a:lnTo>
                    <a:lnTo>
                      <a:pt x="84" y="5"/>
                    </a:lnTo>
                    <a:lnTo>
                      <a:pt x="94" y="12"/>
                    </a:lnTo>
                    <a:lnTo>
                      <a:pt x="105" y="21"/>
                    </a:lnTo>
                    <a:lnTo>
                      <a:pt x="112" y="32"/>
                    </a:lnTo>
                    <a:lnTo>
                      <a:pt x="116" y="45"/>
                    </a:lnTo>
                    <a:lnTo>
                      <a:pt x="117" y="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6" name="Freeform 3424"/>
              <p:cNvSpPr>
                <a:spLocks/>
              </p:cNvSpPr>
              <p:nvPr/>
            </p:nvSpPr>
            <p:spPr bwMode="auto">
              <a:xfrm>
                <a:off x="4497" y="1560"/>
                <a:ext cx="24" cy="15"/>
              </a:xfrm>
              <a:custGeom>
                <a:avLst/>
                <a:gdLst>
                  <a:gd name="T0" fmla="*/ 117 w 119"/>
                  <a:gd name="T1" fmla="*/ 0 h 72"/>
                  <a:gd name="T2" fmla="*/ 59 w 119"/>
                  <a:gd name="T3" fmla="*/ 1 h 72"/>
                  <a:gd name="T4" fmla="*/ 0 w 119"/>
                  <a:gd name="T5" fmla="*/ 2 h 72"/>
                  <a:gd name="T6" fmla="*/ 1 w 119"/>
                  <a:gd name="T7" fmla="*/ 72 h 72"/>
                  <a:gd name="T8" fmla="*/ 60 w 119"/>
                  <a:gd name="T9" fmla="*/ 71 h 72"/>
                  <a:gd name="T10" fmla="*/ 119 w 119"/>
                  <a:gd name="T11" fmla="*/ 70 h 72"/>
                  <a:gd name="T12" fmla="*/ 117 w 11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2">
                    <a:moveTo>
                      <a:pt x="117" y="0"/>
                    </a:moveTo>
                    <a:lnTo>
                      <a:pt x="59" y="1"/>
                    </a:lnTo>
                    <a:lnTo>
                      <a:pt x="0" y="2"/>
                    </a:lnTo>
                    <a:lnTo>
                      <a:pt x="1" y="72"/>
                    </a:lnTo>
                    <a:lnTo>
                      <a:pt x="60" y="71"/>
                    </a:lnTo>
                    <a:lnTo>
                      <a:pt x="119" y="7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7" name="Freeform 3425"/>
              <p:cNvSpPr>
                <a:spLocks/>
              </p:cNvSpPr>
              <p:nvPr/>
            </p:nvSpPr>
            <p:spPr bwMode="auto">
              <a:xfrm>
                <a:off x="4497" y="1560"/>
                <a:ext cx="24" cy="15"/>
              </a:xfrm>
              <a:custGeom>
                <a:avLst/>
                <a:gdLst>
                  <a:gd name="T0" fmla="*/ 117 w 119"/>
                  <a:gd name="T1" fmla="*/ 0 h 72"/>
                  <a:gd name="T2" fmla="*/ 59 w 119"/>
                  <a:gd name="T3" fmla="*/ 1 h 72"/>
                  <a:gd name="T4" fmla="*/ 0 w 119"/>
                  <a:gd name="T5" fmla="*/ 2 h 72"/>
                  <a:gd name="T6" fmla="*/ 1 w 119"/>
                  <a:gd name="T7" fmla="*/ 72 h 72"/>
                  <a:gd name="T8" fmla="*/ 60 w 119"/>
                  <a:gd name="T9" fmla="*/ 71 h 72"/>
                  <a:gd name="T10" fmla="*/ 119 w 119"/>
                  <a:gd name="T11" fmla="*/ 70 h 72"/>
                  <a:gd name="T12" fmla="*/ 117 w 119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2">
                    <a:moveTo>
                      <a:pt x="117" y="0"/>
                    </a:moveTo>
                    <a:lnTo>
                      <a:pt x="59" y="1"/>
                    </a:lnTo>
                    <a:lnTo>
                      <a:pt x="0" y="2"/>
                    </a:lnTo>
                    <a:lnTo>
                      <a:pt x="1" y="72"/>
                    </a:lnTo>
                    <a:lnTo>
                      <a:pt x="60" y="71"/>
                    </a:lnTo>
                    <a:lnTo>
                      <a:pt x="119" y="70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8" name="Freeform 3426"/>
              <p:cNvSpPr>
                <a:spLocks/>
              </p:cNvSpPr>
              <p:nvPr/>
            </p:nvSpPr>
            <p:spPr bwMode="auto">
              <a:xfrm>
                <a:off x="4497" y="1575"/>
                <a:ext cx="12" cy="1"/>
              </a:xfrm>
              <a:custGeom>
                <a:avLst/>
                <a:gdLst>
                  <a:gd name="T0" fmla="*/ 59 w 59"/>
                  <a:gd name="T1" fmla="*/ 0 h 3"/>
                  <a:gd name="T2" fmla="*/ 0 w 59"/>
                  <a:gd name="T3" fmla="*/ 1 h 3"/>
                  <a:gd name="T4" fmla="*/ 0 w 59"/>
                  <a:gd name="T5" fmla="*/ 3 h 3"/>
                  <a:gd name="T6" fmla="*/ 59 w 5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">
                    <a:moveTo>
                      <a:pt x="59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9" name="Line 3427"/>
              <p:cNvSpPr>
                <a:spLocks noChangeShapeType="1"/>
              </p:cNvSpPr>
              <p:nvPr/>
            </p:nvSpPr>
            <p:spPr bwMode="auto">
              <a:xfrm>
                <a:off x="4497" y="1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0" name="Freeform 3428"/>
              <p:cNvSpPr>
                <a:spLocks/>
              </p:cNvSpPr>
              <p:nvPr/>
            </p:nvSpPr>
            <p:spPr bwMode="auto">
              <a:xfrm>
                <a:off x="4497" y="1574"/>
                <a:ext cx="25" cy="15"/>
              </a:xfrm>
              <a:custGeom>
                <a:avLst/>
                <a:gdLst>
                  <a:gd name="T0" fmla="*/ 118 w 121"/>
                  <a:gd name="T1" fmla="*/ 0 h 77"/>
                  <a:gd name="T2" fmla="*/ 59 w 121"/>
                  <a:gd name="T3" fmla="*/ 4 h 77"/>
                  <a:gd name="T4" fmla="*/ 0 w 121"/>
                  <a:gd name="T5" fmla="*/ 7 h 77"/>
                  <a:gd name="T6" fmla="*/ 4 w 121"/>
                  <a:gd name="T7" fmla="*/ 77 h 77"/>
                  <a:gd name="T8" fmla="*/ 62 w 121"/>
                  <a:gd name="T9" fmla="*/ 74 h 77"/>
                  <a:gd name="T10" fmla="*/ 121 w 121"/>
                  <a:gd name="T11" fmla="*/ 71 h 77"/>
                  <a:gd name="T12" fmla="*/ 118 w 121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77">
                    <a:moveTo>
                      <a:pt x="118" y="0"/>
                    </a:moveTo>
                    <a:lnTo>
                      <a:pt x="59" y="4"/>
                    </a:lnTo>
                    <a:lnTo>
                      <a:pt x="0" y="7"/>
                    </a:lnTo>
                    <a:lnTo>
                      <a:pt x="4" y="77"/>
                    </a:lnTo>
                    <a:lnTo>
                      <a:pt x="62" y="74"/>
                    </a:lnTo>
                    <a:lnTo>
                      <a:pt x="121" y="71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1" name="Freeform 3429"/>
              <p:cNvSpPr>
                <a:spLocks/>
              </p:cNvSpPr>
              <p:nvPr/>
            </p:nvSpPr>
            <p:spPr bwMode="auto">
              <a:xfrm>
                <a:off x="4497" y="1574"/>
                <a:ext cx="25" cy="15"/>
              </a:xfrm>
              <a:custGeom>
                <a:avLst/>
                <a:gdLst>
                  <a:gd name="T0" fmla="*/ 118 w 121"/>
                  <a:gd name="T1" fmla="*/ 0 h 77"/>
                  <a:gd name="T2" fmla="*/ 59 w 121"/>
                  <a:gd name="T3" fmla="*/ 4 h 77"/>
                  <a:gd name="T4" fmla="*/ 0 w 121"/>
                  <a:gd name="T5" fmla="*/ 7 h 77"/>
                  <a:gd name="T6" fmla="*/ 4 w 121"/>
                  <a:gd name="T7" fmla="*/ 77 h 77"/>
                  <a:gd name="T8" fmla="*/ 62 w 121"/>
                  <a:gd name="T9" fmla="*/ 74 h 77"/>
                  <a:gd name="T10" fmla="*/ 121 w 121"/>
                  <a:gd name="T11" fmla="*/ 71 h 77"/>
                  <a:gd name="T12" fmla="*/ 118 w 121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77">
                    <a:moveTo>
                      <a:pt x="118" y="0"/>
                    </a:moveTo>
                    <a:lnTo>
                      <a:pt x="59" y="4"/>
                    </a:lnTo>
                    <a:lnTo>
                      <a:pt x="0" y="7"/>
                    </a:lnTo>
                    <a:lnTo>
                      <a:pt x="4" y="77"/>
                    </a:lnTo>
                    <a:lnTo>
                      <a:pt x="62" y="74"/>
                    </a:lnTo>
                    <a:lnTo>
                      <a:pt x="121" y="71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2" name="Freeform 3430"/>
              <p:cNvSpPr>
                <a:spLocks/>
              </p:cNvSpPr>
              <p:nvPr/>
            </p:nvSpPr>
            <p:spPr bwMode="auto">
              <a:xfrm>
                <a:off x="4498" y="1589"/>
                <a:ext cx="12" cy="1"/>
              </a:xfrm>
              <a:custGeom>
                <a:avLst/>
                <a:gdLst>
                  <a:gd name="T0" fmla="*/ 58 w 58"/>
                  <a:gd name="T1" fmla="*/ 0 h 5"/>
                  <a:gd name="T2" fmla="*/ 0 w 58"/>
                  <a:gd name="T3" fmla="*/ 3 h 5"/>
                  <a:gd name="T4" fmla="*/ 0 w 58"/>
                  <a:gd name="T5" fmla="*/ 5 h 5"/>
                  <a:gd name="T6" fmla="*/ 58 w 5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">
                    <a:moveTo>
                      <a:pt x="58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3" name="Line 3431"/>
              <p:cNvSpPr>
                <a:spLocks noChangeShapeType="1"/>
              </p:cNvSpPr>
              <p:nvPr/>
            </p:nvSpPr>
            <p:spPr bwMode="auto">
              <a:xfrm>
                <a:off x="4498" y="1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4" name="Freeform 3432"/>
              <p:cNvSpPr>
                <a:spLocks/>
              </p:cNvSpPr>
              <p:nvPr/>
            </p:nvSpPr>
            <p:spPr bwMode="auto">
              <a:xfrm>
                <a:off x="4498" y="1588"/>
                <a:ext cx="25" cy="16"/>
              </a:xfrm>
              <a:custGeom>
                <a:avLst/>
                <a:gdLst>
                  <a:gd name="T0" fmla="*/ 117 w 123"/>
                  <a:gd name="T1" fmla="*/ 0 h 80"/>
                  <a:gd name="T2" fmla="*/ 58 w 123"/>
                  <a:gd name="T3" fmla="*/ 5 h 80"/>
                  <a:gd name="T4" fmla="*/ 0 w 123"/>
                  <a:gd name="T5" fmla="*/ 10 h 80"/>
                  <a:gd name="T6" fmla="*/ 5 w 123"/>
                  <a:gd name="T7" fmla="*/ 80 h 80"/>
                  <a:gd name="T8" fmla="*/ 64 w 123"/>
                  <a:gd name="T9" fmla="*/ 75 h 80"/>
                  <a:gd name="T10" fmla="*/ 123 w 123"/>
                  <a:gd name="T11" fmla="*/ 71 h 80"/>
                  <a:gd name="T12" fmla="*/ 117 w 123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17" y="0"/>
                    </a:moveTo>
                    <a:lnTo>
                      <a:pt x="58" y="5"/>
                    </a:lnTo>
                    <a:lnTo>
                      <a:pt x="0" y="10"/>
                    </a:lnTo>
                    <a:lnTo>
                      <a:pt x="5" y="80"/>
                    </a:lnTo>
                    <a:lnTo>
                      <a:pt x="64" y="75"/>
                    </a:lnTo>
                    <a:lnTo>
                      <a:pt x="123" y="71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5" name="Freeform 3433"/>
              <p:cNvSpPr>
                <a:spLocks/>
              </p:cNvSpPr>
              <p:nvPr/>
            </p:nvSpPr>
            <p:spPr bwMode="auto">
              <a:xfrm>
                <a:off x="4498" y="1588"/>
                <a:ext cx="25" cy="16"/>
              </a:xfrm>
              <a:custGeom>
                <a:avLst/>
                <a:gdLst>
                  <a:gd name="T0" fmla="*/ 117 w 123"/>
                  <a:gd name="T1" fmla="*/ 0 h 80"/>
                  <a:gd name="T2" fmla="*/ 58 w 123"/>
                  <a:gd name="T3" fmla="*/ 5 h 80"/>
                  <a:gd name="T4" fmla="*/ 0 w 123"/>
                  <a:gd name="T5" fmla="*/ 10 h 80"/>
                  <a:gd name="T6" fmla="*/ 5 w 123"/>
                  <a:gd name="T7" fmla="*/ 80 h 80"/>
                  <a:gd name="T8" fmla="*/ 64 w 123"/>
                  <a:gd name="T9" fmla="*/ 75 h 80"/>
                  <a:gd name="T10" fmla="*/ 123 w 123"/>
                  <a:gd name="T11" fmla="*/ 71 h 80"/>
                  <a:gd name="T12" fmla="*/ 117 w 123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117" y="0"/>
                    </a:moveTo>
                    <a:lnTo>
                      <a:pt x="58" y="5"/>
                    </a:lnTo>
                    <a:lnTo>
                      <a:pt x="0" y="10"/>
                    </a:lnTo>
                    <a:lnTo>
                      <a:pt x="5" y="80"/>
                    </a:lnTo>
                    <a:lnTo>
                      <a:pt x="64" y="75"/>
                    </a:lnTo>
                    <a:lnTo>
                      <a:pt x="123" y="71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6" name="Freeform 3434"/>
              <p:cNvSpPr>
                <a:spLocks/>
              </p:cNvSpPr>
              <p:nvPr/>
            </p:nvSpPr>
            <p:spPr bwMode="auto">
              <a:xfrm>
                <a:off x="4499" y="1603"/>
                <a:ext cx="12" cy="1"/>
              </a:xfrm>
              <a:custGeom>
                <a:avLst/>
                <a:gdLst>
                  <a:gd name="T0" fmla="*/ 59 w 59"/>
                  <a:gd name="T1" fmla="*/ 0 h 7"/>
                  <a:gd name="T2" fmla="*/ 0 w 59"/>
                  <a:gd name="T3" fmla="*/ 5 h 7"/>
                  <a:gd name="T4" fmla="*/ 0 w 59"/>
                  <a:gd name="T5" fmla="*/ 7 h 7"/>
                  <a:gd name="T6" fmla="*/ 59 w 5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7">
                    <a:moveTo>
                      <a:pt x="59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7" name="Line 3435"/>
              <p:cNvSpPr>
                <a:spLocks noChangeShapeType="1"/>
              </p:cNvSpPr>
              <p:nvPr/>
            </p:nvSpPr>
            <p:spPr bwMode="auto">
              <a:xfrm>
                <a:off x="4499" y="1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8" name="Freeform 3436"/>
              <p:cNvSpPr>
                <a:spLocks/>
              </p:cNvSpPr>
              <p:nvPr/>
            </p:nvSpPr>
            <p:spPr bwMode="auto">
              <a:xfrm>
                <a:off x="4499" y="1601"/>
                <a:ext cx="25" cy="17"/>
              </a:xfrm>
              <a:custGeom>
                <a:avLst/>
                <a:gdLst>
                  <a:gd name="T0" fmla="*/ 118 w 126"/>
                  <a:gd name="T1" fmla="*/ 0 h 83"/>
                  <a:gd name="T2" fmla="*/ 59 w 126"/>
                  <a:gd name="T3" fmla="*/ 7 h 83"/>
                  <a:gd name="T4" fmla="*/ 0 w 126"/>
                  <a:gd name="T5" fmla="*/ 14 h 83"/>
                  <a:gd name="T6" fmla="*/ 9 w 126"/>
                  <a:gd name="T7" fmla="*/ 83 h 83"/>
                  <a:gd name="T8" fmla="*/ 67 w 126"/>
                  <a:gd name="T9" fmla="*/ 76 h 83"/>
                  <a:gd name="T10" fmla="*/ 126 w 126"/>
                  <a:gd name="T11" fmla="*/ 69 h 83"/>
                  <a:gd name="T12" fmla="*/ 118 w 126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83">
                    <a:moveTo>
                      <a:pt x="118" y="0"/>
                    </a:moveTo>
                    <a:lnTo>
                      <a:pt x="59" y="7"/>
                    </a:lnTo>
                    <a:lnTo>
                      <a:pt x="0" y="14"/>
                    </a:lnTo>
                    <a:lnTo>
                      <a:pt x="9" y="83"/>
                    </a:lnTo>
                    <a:lnTo>
                      <a:pt x="67" y="76"/>
                    </a:lnTo>
                    <a:lnTo>
                      <a:pt x="126" y="69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9" name="Freeform 3437"/>
              <p:cNvSpPr>
                <a:spLocks/>
              </p:cNvSpPr>
              <p:nvPr/>
            </p:nvSpPr>
            <p:spPr bwMode="auto">
              <a:xfrm>
                <a:off x="4499" y="1601"/>
                <a:ext cx="25" cy="17"/>
              </a:xfrm>
              <a:custGeom>
                <a:avLst/>
                <a:gdLst>
                  <a:gd name="T0" fmla="*/ 118 w 126"/>
                  <a:gd name="T1" fmla="*/ 0 h 83"/>
                  <a:gd name="T2" fmla="*/ 59 w 126"/>
                  <a:gd name="T3" fmla="*/ 7 h 83"/>
                  <a:gd name="T4" fmla="*/ 0 w 126"/>
                  <a:gd name="T5" fmla="*/ 14 h 83"/>
                  <a:gd name="T6" fmla="*/ 9 w 126"/>
                  <a:gd name="T7" fmla="*/ 83 h 83"/>
                  <a:gd name="T8" fmla="*/ 67 w 126"/>
                  <a:gd name="T9" fmla="*/ 76 h 83"/>
                  <a:gd name="T10" fmla="*/ 126 w 126"/>
                  <a:gd name="T11" fmla="*/ 69 h 83"/>
                  <a:gd name="T12" fmla="*/ 118 w 126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83">
                    <a:moveTo>
                      <a:pt x="118" y="0"/>
                    </a:moveTo>
                    <a:lnTo>
                      <a:pt x="59" y="7"/>
                    </a:lnTo>
                    <a:lnTo>
                      <a:pt x="0" y="14"/>
                    </a:lnTo>
                    <a:lnTo>
                      <a:pt x="9" y="83"/>
                    </a:lnTo>
                    <a:lnTo>
                      <a:pt x="67" y="76"/>
                    </a:lnTo>
                    <a:lnTo>
                      <a:pt x="126" y="69"/>
                    </a:lnTo>
                    <a:lnTo>
                      <a:pt x="1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0" name="Freeform 3438"/>
              <p:cNvSpPr>
                <a:spLocks/>
              </p:cNvSpPr>
              <p:nvPr/>
            </p:nvSpPr>
            <p:spPr bwMode="auto">
              <a:xfrm>
                <a:off x="4501" y="1616"/>
                <a:ext cx="12" cy="2"/>
              </a:xfrm>
              <a:custGeom>
                <a:avLst/>
                <a:gdLst>
                  <a:gd name="T0" fmla="*/ 58 w 58"/>
                  <a:gd name="T1" fmla="*/ 0 h 9"/>
                  <a:gd name="T2" fmla="*/ 0 w 58"/>
                  <a:gd name="T3" fmla="*/ 7 h 9"/>
                  <a:gd name="T4" fmla="*/ 0 w 58"/>
                  <a:gd name="T5" fmla="*/ 9 h 9"/>
                  <a:gd name="T6" fmla="*/ 58 w 5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9">
                    <a:moveTo>
                      <a:pt x="58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1" name="Line 3439"/>
              <p:cNvSpPr>
                <a:spLocks noChangeShapeType="1"/>
              </p:cNvSpPr>
              <p:nvPr/>
            </p:nvSpPr>
            <p:spPr bwMode="auto">
              <a:xfrm>
                <a:off x="4501" y="1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2" name="Freeform 3440"/>
              <p:cNvSpPr>
                <a:spLocks/>
              </p:cNvSpPr>
              <p:nvPr/>
            </p:nvSpPr>
            <p:spPr bwMode="auto">
              <a:xfrm>
                <a:off x="4501" y="1615"/>
                <a:ext cx="25" cy="17"/>
              </a:xfrm>
              <a:custGeom>
                <a:avLst/>
                <a:gdLst>
                  <a:gd name="T0" fmla="*/ 117 w 127"/>
                  <a:gd name="T1" fmla="*/ 0 h 88"/>
                  <a:gd name="T2" fmla="*/ 58 w 127"/>
                  <a:gd name="T3" fmla="*/ 9 h 88"/>
                  <a:gd name="T4" fmla="*/ 0 w 127"/>
                  <a:gd name="T5" fmla="*/ 18 h 88"/>
                  <a:gd name="T6" fmla="*/ 10 w 127"/>
                  <a:gd name="T7" fmla="*/ 88 h 88"/>
                  <a:gd name="T8" fmla="*/ 68 w 127"/>
                  <a:gd name="T9" fmla="*/ 79 h 88"/>
                  <a:gd name="T10" fmla="*/ 127 w 127"/>
                  <a:gd name="T11" fmla="*/ 70 h 88"/>
                  <a:gd name="T12" fmla="*/ 117 w 127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88">
                    <a:moveTo>
                      <a:pt x="117" y="0"/>
                    </a:moveTo>
                    <a:lnTo>
                      <a:pt x="58" y="9"/>
                    </a:lnTo>
                    <a:lnTo>
                      <a:pt x="0" y="18"/>
                    </a:lnTo>
                    <a:lnTo>
                      <a:pt x="10" y="88"/>
                    </a:lnTo>
                    <a:lnTo>
                      <a:pt x="68" y="79"/>
                    </a:lnTo>
                    <a:lnTo>
                      <a:pt x="127" y="7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3" name="Freeform 3441"/>
              <p:cNvSpPr>
                <a:spLocks/>
              </p:cNvSpPr>
              <p:nvPr/>
            </p:nvSpPr>
            <p:spPr bwMode="auto">
              <a:xfrm>
                <a:off x="4501" y="1615"/>
                <a:ext cx="25" cy="17"/>
              </a:xfrm>
              <a:custGeom>
                <a:avLst/>
                <a:gdLst>
                  <a:gd name="T0" fmla="*/ 117 w 127"/>
                  <a:gd name="T1" fmla="*/ 0 h 88"/>
                  <a:gd name="T2" fmla="*/ 58 w 127"/>
                  <a:gd name="T3" fmla="*/ 9 h 88"/>
                  <a:gd name="T4" fmla="*/ 0 w 127"/>
                  <a:gd name="T5" fmla="*/ 18 h 88"/>
                  <a:gd name="T6" fmla="*/ 10 w 127"/>
                  <a:gd name="T7" fmla="*/ 88 h 88"/>
                  <a:gd name="T8" fmla="*/ 68 w 127"/>
                  <a:gd name="T9" fmla="*/ 79 h 88"/>
                  <a:gd name="T10" fmla="*/ 127 w 127"/>
                  <a:gd name="T11" fmla="*/ 70 h 88"/>
                  <a:gd name="T12" fmla="*/ 117 w 127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88">
                    <a:moveTo>
                      <a:pt x="117" y="0"/>
                    </a:moveTo>
                    <a:lnTo>
                      <a:pt x="58" y="9"/>
                    </a:lnTo>
                    <a:lnTo>
                      <a:pt x="0" y="18"/>
                    </a:lnTo>
                    <a:lnTo>
                      <a:pt x="10" y="88"/>
                    </a:lnTo>
                    <a:lnTo>
                      <a:pt x="68" y="79"/>
                    </a:lnTo>
                    <a:lnTo>
                      <a:pt x="127" y="70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4" name="Freeform 3442"/>
              <p:cNvSpPr>
                <a:spLocks/>
              </p:cNvSpPr>
              <p:nvPr/>
            </p:nvSpPr>
            <p:spPr bwMode="auto">
              <a:xfrm>
                <a:off x="4503" y="1630"/>
                <a:ext cx="12" cy="3"/>
              </a:xfrm>
              <a:custGeom>
                <a:avLst/>
                <a:gdLst>
                  <a:gd name="T0" fmla="*/ 58 w 58"/>
                  <a:gd name="T1" fmla="*/ 0 h 11"/>
                  <a:gd name="T2" fmla="*/ 0 w 58"/>
                  <a:gd name="T3" fmla="*/ 9 h 11"/>
                  <a:gd name="T4" fmla="*/ 0 w 58"/>
                  <a:gd name="T5" fmla="*/ 11 h 11"/>
                  <a:gd name="T6" fmla="*/ 58 w 58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1">
                    <a:moveTo>
                      <a:pt x="58" y="0"/>
                    </a:moveTo>
                    <a:lnTo>
                      <a:pt x="0" y="9"/>
                    </a:lnTo>
                    <a:lnTo>
                      <a:pt x="0" y="1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5" name="Line 3443"/>
              <p:cNvSpPr>
                <a:spLocks noChangeShapeType="1"/>
              </p:cNvSpPr>
              <p:nvPr/>
            </p:nvSpPr>
            <p:spPr bwMode="auto">
              <a:xfrm>
                <a:off x="4503" y="16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6" name="Freeform 3444"/>
              <p:cNvSpPr>
                <a:spLocks/>
              </p:cNvSpPr>
              <p:nvPr/>
            </p:nvSpPr>
            <p:spPr bwMode="auto">
              <a:xfrm>
                <a:off x="4503" y="1628"/>
                <a:ext cx="26" cy="18"/>
              </a:xfrm>
              <a:custGeom>
                <a:avLst/>
                <a:gdLst>
                  <a:gd name="T0" fmla="*/ 117 w 129"/>
                  <a:gd name="T1" fmla="*/ 0 h 88"/>
                  <a:gd name="T2" fmla="*/ 58 w 129"/>
                  <a:gd name="T3" fmla="*/ 10 h 88"/>
                  <a:gd name="T4" fmla="*/ 0 w 129"/>
                  <a:gd name="T5" fmla="*/ 21 h 88"/>
                  <a:gd name="T6" fmla="*/ 11 w 129"/>
                  <a:gd name="T7" fmla="*/ 88 h 88"/>
                  <a:gd name="T8" fmla="*/ 70 w 129"/>
                  <a:gd name="T9" fmla="*/ 78 h 88"/>
                  <a:gd name="T10" fmla="*/ 129 w 129"/>
                  <a:gd name="T11" fmla="*/ 68 h 88"/>
                  <a:gd name="T12" fmla="*/ 117 w 129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8">
                    <a:moveTo>
                      <a:pt x="117" y="0"/>
                    </a:moveTo>
                    <a:lnTo>
                      <a:pt x="58" y="10"/>
                    </a:lnTo>
                    <a:lnTo>
                      <a:pt x="0" y="21"/>
                    </a:lnTo>
                    <a:lnTo>
                      <a:pt x="11" y="88"/>
                    </a:lnTo>
                    <a:lnTo>
                      <a:pt x="70" y="78"/>
                    </a:lnTo>
                    <a:lnTo>
                      <a:pt x="129" y="6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7" name="Freeform 3445"/>
              <p:cNvSpPr>
                <a:spLocks/>
              </p:cNvSpPr>
              <p:nvPr/>
            </p:nvSpPr>
            <p:spPr bwMode="auto">
              <a:xfrm>
                <a:off x="4503" y="1628"/>
                <a:ext cx="26" cy="18"/>
              </a:xfrm>
              <a:custGeom>
                <a:avLst/>
                <a:gdLst>
                  <a:gd name="T0" fmla="*/ 117 w 129"/>
                  <a:gd name="T1" fmla="*/ 0 h 88"/>
                  <a:gd name="T2" fmla="*/ 58 w 129"/>
                  <a:gd name="T3" fmla="*/ 10 h 88"/>
                  <a:gd name="T4" fmla="*/ 0 w 129"/>
                  <a:gd name="T5" fmla="*/ 21 h 88"/>
                  <a:gd name="T6" fmla="*/ 11 w 129"/>
                  <a:gd name="T7" fmla="*/ 88 h 88"/>
                  <a:gd name="T8" fmla="*/ 70 w 129"/>
                  <a:gd name="T9" fmla="*/ 78 h 88"/>
                  <a:gd name="T10" fmla="*/ 129 w 129"/>
                  <a:gd name="T11" fmla="*/ 68 h 88"/>
                  <a:gd name="T12" fmla="*/ 117 w 129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8">
                    <a:moveTo>
                      <a:pt x="117" y="0"/>
                    </a:moveTo>
                    <a:lnTo>
                      <a:pt x="58" y="10"/>
                    </a:lnTo>
                    <a:lnTo>
                      <a:pt x="0" y="21"/>
                    </a:lnTo>
                    <a:lnTo>
                      <a:pt x="11" y="88"/>
                    </a:lnTo>
                    <a:lnTo>
                      <a:pt x="70" y="78"/>
                    </a:lnTo>
                    <a:lnTo>
                      <a:pt x="129" y="68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8" name="Freeform 3446"/>
              <p:cNvSpPr>
                <a:spLocks/>
              </p:cNvSpPr>
              <p:nvPr/>
            </p:nvSpPr>
            <p:spPr bwMode="auto">
              <a:xfrm>
                <a:off x="4505" y="1644"/>
                <a:ext cx="12" cy="3"/>
              </a:xfrm>
              <a:custGeom>
                <a:avLst/>
                <a:gdLst>
                  <a:gd name="T0" fmla="*/ 59 w 59"/>
                  <a:gd name="T1" fmla="*/ 0 h 13"/>
                  <a:gd name="T2" fmla="*/ 0 w 59"/>
                  <a:gd name="T3" fmla="*/ 10 h 13"/>
                  <a:gd name="T4" fmla="*/ 2 w 59"/>
                  <a:gd name="T5" fmla="*/ 13 h 13"/>
                  <a:gd name="T6" fmla="*/ 59 w 5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3">
                    <a:moveTo>
                      <a:pt x="59" y="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9" name="Line 3447"/>
              <p:cNvSpPr>
                <a:spLocks noChangeShapeType="1"/>
              </p:cNvSpPr>
              <p:nvPr/>
            </p:nvSpPr>
            <p:spPr bwMode="auto">
              <a:xfrm>
                <a:off x="4505" y="16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0" name="Freeform 3448"/>
              <p:cNvSpPr>
                <a:spLocks/>
              </p:cNvSpPr>
              <p:nvPr/>
            </p:nvSpPr>
            <p:spPr bwMode="auto">
              <a:xfrm>
                <a:off x="4506" y="1641"/>
                <a:ext cx="25" cy="19"/>
              </a:xfrm>
              <a:custGeom>
                <a:avLst/>
                <a:gdLst>
                  <a:gd name="T0" fmla="*/ 114 w 129"/>
                  <a:gd name="T1" fmla="*/ 0 h 95"/>
                  <a:gd name="T2" fmla="*/ 57 w 129"/>
                  <a:gd name="T3" fmla="*/ 13 h 95"/>
                  <a:gd name="T4" fmla="*/ 0 w 129"/>
                  <a:gd name="T5" fmla="*/ 26 h 95"/>
                  <a:gd name="T6" fmla="*/ 14 w 129"/>
                  <a:gd name="T7" fmla="*/ 95 h 95"/>
                  <a:gd name="T8" fmla="*/ 72 w 129"/>
                  <a:gd name="T9" fmla="*/ 82 h 95"/>
                  <a:gd name="T10" fmla="*/ 129 w 129"/>
                  <a:gd name="T11" fmla="*/ 69 h 95"/>
                  <a:gd name="T12" fmla="*/ 114 w 12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95">
                    <a:moveTo>
                      <a:pt x="114" y="0"/>
                    </a:moveTo>
                    <a:lnTo>
                      <a:pt x="57" y="13"/>
                    </a:lnTo>
                    <a:lnTo>
                      <a:pt x="0" y="26"/>
                    </a:lnTo>
                    <a:lnTo>
                      <a:pt x="14" y="95"/>
                    </a:lnTo>
                    <a:lnTo>
                      <a:pt x="72" y="82"/>
                    </a:lnTo>
                    <a:lnTo>
                      <a:pt x="129" y="69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1" name="Freeform 3449"/>
              <p:cNvSpPr>
                <a:spLocks/>
              </p:cNvSpPr>
              <p:nvPr/>
            </p:nvSpPr>
            <p:spPr bwMode="auto">
              <a:xfrm>
                <a:off x="4506" y="1641"/>
                <a:ext cx="25" cy="19"/>
              </a:xfrm>
              <a:custGeom>
                <a:avLst/>
                <a:gdLst>
                  <a:gd name="T0" fmla="*/ 114 w 129"/>
                  <a:gd name="T1" fmla="*/ 0 h 95"/>
                  <a:gd name="T2" fmla="*/ 57 w 129"/>
                  <a:gd name="T3" fmla="*/ 13 h 95"/>
                  <a:gd name="T4" fmla="*/ 0 w 129"/>
                  <a:gd name="T5" fmla="*/ 26 h 95"/>
                  <a:gd name="T6" fmla="*/ 14 w 129"/>
                  <a:gd name="T7" fmla="*/ 95 h 95"/>
                  <a:gd name="T8" fmla="*/ 72 w 129"/>
                  <a:gd name="T9" fmla="*/ 82 h 95"/>
                  <a:gd name="T10" fmla="*/ 129 w 129"/>
                  <a:gd name="T11" fmla="*/ 69 h 95"/>
                  <a:gd name="T12" fmla="*/ 114 w 12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95">
                    <a:moveTo>
                      <a:pt x="114" y="0"/>
                    </a:moveTo>
                    <a:lnTo>
                      <a:pt x="57" y="13"/>
                    </a:lnTo>
                    <a:lnTo>
                      <a:pt x="0" y="26"/>
                    </a:lnTo>
                    <a:lnTo>
                      <a:pt x="14" y="95"/>
                    </a:lnTo>
                    <a:lnTo>
                      <a:pt x="72" y="82"/>
                    </a:lnTo>
                    <a:lnTo>
                      <a:pt x="129" y="69"/>
                    </a:lnTo>
                    <a:lnTo>
                      <a:pt x="11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2" name="Freeform 3450"/>
              <p:cNvSpPr>
                <a:spLocks/>
              </p:cNvSpPr>
              <p:nvPr/>
            </p:nvSpPr>
            <p:spPr bwMode="auto">
              <a:xfrm>
                <a:off x="4508" y="1658"/>
                <a:ext cx="12" cy="3"/>
              </a:xfrm>
              <a:custGeom>
                <a:avLst/>
                <a:gdLst>
                  <a:gd name="T0" fmla="*/ 58 w 58"/>
                  <a:gd name="T1" fmla="*/ 0 h 14"/>
                  <a:gd name="T2" fmla="*/ 0 w 58"/>
                  <a:gd name="T3" fmla="*/ 13 h 14"/>
                  <a:gd name="T4" fmla="*/ 0 w 58"/>
                  <a:gd name="T5" fmla="*/ 14 h 14"/>
                  <a:gd name="T6" fmla="*/ 58 w 58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4">
                    <a:moveTo>
                      <a:pt x="58" y="0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3" name="Line 3451"/>
              <p:cNvSpPr>
                <a:spLocks noChangeShapeType="1"/>
              </p:cNvSpPr>
              <p:nvPr/>
            </p:nvSpPr>
            <p:spPr bwMode="auto">
              <a:xfrm>
                <a:off x="4508" y="1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4" name="Freeform 3452"/>
              <p:cNvSpPr>
                <a:spLocks/>
              </p:cNvSpPr>
              <p:nvPr/>
            </p:nvSpPr>
            <p:spPr bwMode="auto">
              <a:xfrm>
                <a:off x="4508" y="1655"/>
                <a:ext cx="27" cy="19"/>
              </a:xfrm>
              <a:custGeom>
                <a:avLst/>
                <a:gdLst>
                  <a:gd name="T0" fmla="*/ 115 w 132"/>
                  <a:gd name="T1" fmla="*/ 0 h 96"/>
                  <a:gd name="T2" fmla="*/ 58 w 132"/>
                  <a:gd name="T3" fmla="*/ 14 h 96"/>
                  <a:gd name="T4" fmla="*/ 0 w 132"/>
                  <a:gd name="T5" fmla="*/ 28 h 96"/>
                  <a:gd name="T6" fmla="*/ 17 w 132"/>
                  <a:gd name="T7" fmla="*/ 96 h 96"/>
                  <a:gd name="T8" fmla="*/ 74 w 132"/>
                  <a:gd name="T9" fmla="*/ 82 h 96"/>
                  <a:gd name="T10" fmla="*/ 132 w 132"/>
                  <a:gd name="T11" fmla="*/ 68 h 96"/>
                  <a:gd name="T12" fmla="*/ 115 w 132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96">
                    <a:moveTo>
                      <a:pt x="115" y="0"/>
                    </a:moveTo>
                    <a:lnTo>
                      <a:pt x="58" y="14"/>
                    </a:lnTo>
                    <a:lnTo>
                      <a:pt x="0" y="28"/>
                    </a:lnTo>
                    <a:lnTo>
                      <a:pt x="17" y="96"/>
                    </a:lnTo>
                    <a:lnTo>
                      <a:pt x="74" y="82"/>
                    </a:lnTo>
                    <a:lnTo>
                      <a:pt x="132" y="68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5" name="Freeform 3453"/>
              <p:cNvSpPr>
                <a:spLocks/>
              </p:cNvSpPr>
              <p:nvPr/>
            </p:nvSpPr>
            <p:spPr bwMode="auto">
              <a:xfrm>
                <a:off x="4508" y="1655"/>
                <a:ext cx="27" cy="19"/>
              </a:xfrm>
              <a:custGeom>
                <a:avLst/>
                <a:gdLst>
                  <a:gd name="T0" fmla="*/ 115 w 132"/>
                  <a:gd name="T1" fmla="*/ 0 h 96"/>
                  <a:gd name="T2" fmla="*/ 58 w 132"/>
                  <a:gd name="T3" fmla="*/ 14 h 96"/>
                  <a:gd name="T4" fmla="*/ 0 w 132"/>
                  <a:gd name="T5" fmla="*/ 28 h 96"/>
                  <a:gd name="T6" fmla="*/ 17 w 132"/>
                  <a:gd name="T7" fmla="*/ 96 h 96"/>
                  <a:gd name="T8" fmla="*/ 74 w 132"/>
                  <a:gd name="T9" fmla="*/ 82 h 96"/>
                  <a:gd name="T10" fmla="*/ 132 w 132"/>
                  <a:gd name="T11" fmla="*/ 68 h 96"/>
                  <a:gd name="T12" fmla="*/ 115 w 132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96">
                    <a:moveTo>
                      <a:pt x="115" y="0"/>
                    </a:moveTo>
                    <a:lnTo>
                      <a:pt x="58" y="14"/>
                    </a:lnTo>
                    <a:lnTo>
                      <a:pt x="0" y="28"/>
                    </a:lnTo>
                    <a:lnTo>
                      <a:pt x="17" y="96"/>
                    </a:lnTo>
                    <a:lnTo>
                      <a:pt x="74" y="82"/>
                    </a:lnTo>
                    <a:lnTo>
                      <a:pt x="132" y="68"/>
                    </a:lnTo>
                    <a:lnTo>
                      <a:pt x="1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6" name="Freeform 3454"/>
              <p:cNvSpPr>
                <a:spLocks/>
              </p:cNvSpPr>
              <p:nvPr/>
            </p:nvSpPr>
            <p:spPr bwMode="auto">
              <a:xfrm>
                <a:off x="4512" y="1671"/>
                <a:ext cx="11" cy="4"/>
              </a:xfrm>
              <a:custGeom>
                <a:avLst/>
                <a:gdLst>
                  <a:gd name="T0" fmla="*/ 57 w 57"/>
                  <a:gd name="T1" fmla="*/ 0 h 16"/>
                  <a:gd name="T2" fmla="*/ 0 w 57"/>
                  <a:gd name="T3" fmla="*/ 14 h 16"/>
                  <a:gd name="T4" fmla="*/ 1 w 57"/>
                  <a:gd name="T5" fmla="*/ 16 h 16"/>
                  <a:gd name="T6" fmla="*/ 57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57" y="0"/>
                    </a:moveTo>
                    <a:lnTo>
                      <a:pt x="0" y="14"/>
                    </a:lnTo>
                    <a:lnTo>
                      <a:pt x="1" y="1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7" name="Line 3455"/>
              <p:cNvSpPr>
                <a:spLocks noChangeShapeType="1"/>
              </p:cNvSpPr>
              <p:nvPr/>
            </p:nvSpPr>
            <p:spPr bwMode="auto">
              <a:xfrm>
                <a:off x="4512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8" name="Freeform 3456"/>
              <p:cNvSpPr>
                <a:spLocks/>
              </p:cNvSpPr>
              <p:nvPr/>
            </p:nvSpPr>
            <p:spPr bwMode="auto">
              <a:xfrm>
                <a:off x="4512" y="1668"/>
                <a:ext cx="26" cy="20"/>
              </a:xfrm>
              <a:custGeom>
                <a:avLst/>
                <a:gdLst>
                  <a:gd name="T0" fmla="*/ 112 w 132"/>
                  <a:gd name="T1" fmla="*/ 0 h 100"/>
                  <a:gd name="T2" fmla="*/ 56 w 132"/>
                  <a:gd name="T3" fmla="*/ 16 h 100"/>
                  <a:gd name="T4" fmla="*/ 0 w 132"/>
                  <a:gd name="T5" fmla="*/ 32 h 100"/>
                  <a:gd name="T6" fmla="*/ 19 w 132"/>
                  <a:gd name="T7" fmla="*/ 100 h 100"/>
                  <a:gd name="T8" fmla="*/ 76 w 132"/>
                  <a:gd name="T9" fmla="*/ 84 h 100"/>
                  <a:gd name="T10" fmla="*/ 132 w 132"/>
                  <a:gd name="T11" fmla="*/ 68 h 100"/>
                  <a:gd name="T12" fmla="*/ 112 w 132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00">
                    <a:moveTo>
                      <a:pt x="112" y="0"/>
                    </a:moveTo>
                    <a:lnTo>
                      <a:pt x="56" y="16"/>
                    </a:lnTo>
                    <a:lnTo>
                      <a:pt x="0" y="32"/>
                    </a:lnTo>
                    <a:lnTo>
                      <a:pt x="19" y="100"/>
                    </a:lnTo>
                    <a:lnTo>
                      <a:pt x="76" y="84"/>
                    </a:lnTo>
                    <a:lnTo>
                      <a:pt x="132" y="68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9" name="Freeform 3457"/>
              <p:cNvSpPr>
                <a:spLocks/>
              </p:cNvSpPr>
              <p:nvPr/>
            </p:nvSpPr>
            <p:spPr bwMode="auto">
              <a:xfrm>
                <a:off x="4512" y="1668"/>
                <a:ext cx="26" cy="20"/>
              </a:xfrm>
              <a:custGeom>
                <a:avLst/>
                <a:gdLst>
                  <a:gd name="T0" fmla="*/ 112 w 132"/>
                  <a:gd name="T1" fmla="*/ 0 h 100"/>
                  <a:gd name="T2" fmla="*/ 56 w 132"/>
                  <a:gd name="T3" fmla="*/ 16 h 100"/>
                  <a:gd name="T4" fmla="*/ 0 w 132"/>
                  <a:gd name="T5" fmla="*/ 32 h 100"/>
                  <a:gd name="T6" fmla="*/ 19 w 132"/>
                  <a:gd name="T7" fmla="*/ 100 h 100"/>
                  <a:gd name="T8" fmla="*/ 76 w 132"/>
                  <a:gd name="T9" fmla="*/ 84 h 100"/>
                  <a:gd name="T10" fmla="*/ 132 w 132"/>
                  <a:gd name="T11" fmla="*/ 68 h 100"/>
                  <a:gd name="T12" fmla="*/ 112 w 132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00">
                    <a:moveTo>
                      <a:pt x="112" y="0"/>
                    </a:moveTo>
                    <a:lnTo>
                      <a:pt x="56" y="16"/>
                    </a:lnTo>
                    <a:lnTo>
                      <a:pt x="0" y="32"/>
                    </a:lnTo>
                    <a:lnTo>
                      <a:pt x="19" y="100"/>
                    </a:lnTo>
                    <a:lnTo>
                      <a:pt x="76" y="84"/>
                    </a:lnTo>
                    <a:lnTo>
                      <a:pt x="132" y="68"/>
                    </a:lnTo>
                    <a:lnTo>
                      <a:pt x="11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0" name="Freeform 3458"/>
              <p:cNvSpPr>
                <a:spLocks/>
              </p:cNvSpPr>
              <p:nvPr/>
            </p:nvSpPr>
            <p:spPr bwMode="auto">
              <a:xfrm>
                <a:off x="4516" y="1685"/>
                <a:ext cx="11" cy="3"/>
              </a:xfrm>
              <a:custGeom>
                <a:avLst/>
                <a:gdLst>
                  <a:gd name="T0" fmla="*/ 57 w 57"/>
                  <a:gd name="T1" fmla="*/ 0 h 17"/>
                  <a:gd name="T2" fmla="*/ 0 w 57"/>
                  <a:gd name="T3" fmla="*/ 16 h 17"/>
                  <a:gd name="T4" fmla="*/ 0 w 57"/>
                  <a:gd name="T5" fmla="*/ 17 h 17"/>
                  <a:gd name="T6" fmla="*/ 57 w 5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7">
                    <a:moveTo>
                      <a:pt x="57" y="0"/>
                    </a:moveTo>
                    <a:lnTo>
                      <a:pt x="0" y="16"/>
                    </a:lnTo>
                    <a:lnTo>
                      <a:pt x="0" y="1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1" name="Line 3459"/>
              <p:cNvSpPr>
                <a:spLocks noChangeShapeType="1"/>
              </p:cNvSpPr>
              <p:nvPr/>
            </p:nvSpPr>
            <p:spPr bwMode="auto">
              <a:xfrm>
                <a:off x="4516" y="1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2" name="Freeform 3460"/>
              <p:cNvSpPr>
                <a:spLocks/>
              </p:cNvSpPr>
              <p:nvPr/>
            </p:nvSpPr>
            <p:spPr bwMode="auto">
              <a:xfrm>
                <a:off x="4516" y="1681"/>
                <a:ext cx="27" cy="21"/>
              </a:xfrm>
              <a:custGeom>
                <a:avLst/>
                <a:gdLst>
                  <a:gd name="T0" fmla="*/ 113 w 134"/>
                  <a:gd name="T1" fmla="*/ 0 h 102"/>
                  <a:gd name="T2" fmla="*/ 57 w 134"/>
                  <a:gd name="T3" fmla="*/ 18 h 102"/>
                  <a:gd name="T4" fmla="*/ 0 w 134"/>
                  <a:gd name="T5" fmla="*/ 35 h 102"/>
                  <a:gd name="T6" fmla="*/ 21 w 134"/>
                  <a:gd name="T7" fmla="*/ 102 h 102"/>
                  <a:gd name="T8" fmla="*/ 77 w 134"/>
                  <a:gd name="T9" fmla="*/ 84 h 102"/>
                  <a:gd name="T10" fmla="*/ 134 w 134"/>
                  <a:gd name="T11" fmla="*/ 67 h 102"/>
                  <a:gd name="T12" fmla="*/ 113 w 134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02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5"/>
                    </a:lnTo>
                    <a:lnTo>
                      <a:pt x="21" y="102"/>
                    </a:lnTo>
                    <a:lnTo>
                      <a:pt x="77" y="84"/>
                    </a:lnTo>
                    <a:lnTo>
                      <a:pt x="134" y="6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3" name="Freeform 3461"/>
              <p:cNvSpPr>
                <a:spLocks/>
              </p:cNvSpPr>
              <p:nvPr/>
            </p:nvSpPr>
            <p:spPr bwMode="auto">
              <a:xfrm>
                <a:off x="4516" y="1681"/>
                <a:ext cx="27" cy="21"/>
              </a:xfrm>
              <a:custGeom>
                <a:avLst/>
                <a:gdLst>
                  <a:gd name="T0" fmla="*/ 113 w 134"/>
                  <a:gd name="T1" fmla="*/ 0 h 102"/>
                  <a:gd name="T2" fmla="*/ 57 w 134"/>
                  <a:gd name="T3" fmla="*/ 18 h 102"/>
                  <a:gd name="T4" fmla="*/ 0 w 134"/>
                  <a:gd name="T5" fmla="*/ 35 h 102"/>
                  <a:gd name="T6" fmla="*/ 21 w 134"/>
                  <a:gd name="T7" fmla="*/ 102 h 102"/>
                  <a:gd name="T8" fmla="*/ 77 w 134"/>
                  <a:gd name="T9" fmla="*/ 84 h 102"/>
                  <a:gd name="T10" fmla="*/ 134 w 134"/>
                  <a:gd name="T11" fmla="*/ 67 h 102"/>
                  <a:gd name="T12" fmla="*/ 113 w 134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02">
                    <a:moveTo>
                      <a:pt x="113" y="0"/>
                    </a:moveTo>
                    <a:lnTo>
                      <a:pt x="57" y="18"/>
                    </a:lnTo>
                    <a:lnTo>
                      <a:pt x="0" y="35"/>
                    </a:lnTo>
                    <a:lnTo>
                      <a:pt x="21" y="102"/>
                    </a:lnTo>
                    <a:lnTo>
                      <a:pt x="77" y="84"/>
                    </a:lnTo>
                    <a:lnTo>
                      <a:pt x="134" y="67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4" name="Freeform 3462"/>
              <p:cNvSpPr>
                <a:spLocks/>
              </p:cNvSpPr>
              <p:nvPr/>
            </p:nvSpPr>
            <p:spPr bwMode="auto">
              <a:xfrm>
                <a:off x="4520" y="1698"/>
                <a:ext cx="11" cy="4"/>
              </a:xfrm>
              <a:custGeom>
                <a:avLst/>
                <a:gdLst>
                  <a:gd name="T0" fmla="*/ 56 w 56"/>
                  <a:gd name="T1" fmla="*/ 0 h 20"/>
                  <a:gd name="T2" fmla="*/ 0 w 56"/>
                  <a:gd name="T3" fmla="*/ 18 h 20"/>
                  <a:gd name="T4" fmla="*/ 0 w 56"/>
                  <a:gd name="T5" fmla="*/ 20 h 20"/>
                  <a:gd name="T6" fmla="*/ 56 w 5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0">
                    <a:moveTo>
                      <a:pt x="56" y="0"/>
                    </a:moveTo>
                    <a:lnTo>
                      <a:pt x="0" y="18"/>
                    </a:lnTo>
                    <a:lnTo>
                      <a:pt x="0" y="2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5" name="Line 3463"/>
              <p:cNvSpPr>
                <a:spLocks noChangeShapeType="1"/>
              </p:cNvSpPr>
              <p:nvPr/>
            </p:nvSpPr>
            <p:spPr bwMode="auto">
              <a:xfrm>
                <a:off x="4520" y="1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6" name="Freeform 3464"/>
              <p:cNvSpPr>
                <a:spLocks/>
              </p:cNvSpPr>
              <p:nvPr/>
            </p:nvSpPr>
            <p:spPr bwMode="auto">
              <a:xfrm>
                <a:off x="4520" y="1694"/>
                <a:ext cx="27" cy="22"/>
              </a:xfrm>
              <a:custGeom>
                <a:avLst/>
                <a:gdLst>
                  <a:gd name="T0" fmla="*/ 113 w 136"/>
                  <a:gd name="T1" fmla="*/ 0 h 106"/>
                  <a:gd name="T2" fmla="*/ 56 w 136"/>
                  <a:gd name="T3" fmla="*/ 19 h 106"/>
                  <a:gd name="T4" fmla="*/ 0 w 136"/>
                  <a:gd name="T5" fmla="*/ 39 h 106"/>
                  <a:gd name="T6" fmla="*/ 23 w 136"/>
                  <a:gd name="T7" fmla="*/ 106 h 106"/>
                  <a:gd name="T8" fmla="*/ 79 w 136"/>
                  <a:gd name="T9" fmla="*/ 86 h 106"/>
                  <a:gd name="T10" fmla="*/ 136 w 136"/>
                  <a:gd name="T11" fmla="*/ 66 h 106"/>
                  <a:gd name="T12" fmla="*/ 113 w 136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6">
                    <a:moveTo>
                      <a:pt x="113" y="0"/>
                    </a:moveTo>
                    <a:lnTo>
                      <a:pt x="56" y="19"/>
                    </a:lnTo>
                    <a:lnTo>
                      <a:pt x="0" y="39"/>
                    </a:lnTo>
                    <a:lnTo>
                      <a:pt x="23" y="106"/>
                    </a:lnTo>
                    <a:lnTo>
                      <a:pt x="79" y="86"/>
                    </a:lnTo>
                    <a:lnTo>
                      <a:pt x="136" y="6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7" name="Freeform 3465"/>
              <p:cNvSpPr>
                <a:spLocks/>
              </p:cNvSpPr>
              <p:nvPr/>
            </p:nvSpPr>
            <p:spPr bwMode="auto">
              <a:xfrm>
                <a:off x="4520" y="1694"/>
                <a:ext cx="27" cy="22"/>
              </a:xfrm>
              <a:custGeom>
                <a:avLst/>
                <a:gdLst>
                  <a:gd name="T0" fmla="*/ 113 w 136"/>
                  <a:gd name="T1" fmla="*/ 0 h 106"/>
                  <a:gd name="T2" fmla="*/ 56 w 136"/>
                  <a:gd name="T3" fmla="*/ 19 h 106"/>
                  <a:gd name="T4" fmla="*/ 0 w 136"/>
                  <a:gd name="T5" fmla="*/ 39 h 106"/>
                  <a:gd name="T6" fmla="*/ 23 w 136"/>
                  <a:gd name="T7" fmla="*/ 106 h 106"/>
                  <a:gd name="T8" fmla="*/ 79 w 136"/>
                  <a:gd name="T9" fmla="*/ 86 h 106"/>
                  <a:gd name="T10" fmla="*/ 136 w 136"/>
                  <a:gd name="T11" fmla="*/ 66 h 106"/>
                  <a:gd name="T12" fmla="*/ 113 w 136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6">
                    <a:moveTo>
                      <a:pt x="113" y="0"/>
                    </a:moveTo>
                    <a:lnTo>
                      <a:pt x="56" y="19"/>
                    </a:lnTo>
                    <a:lnTo>
                      <a:pt x="0" y="39"/>
                    </a:lnTo>
                    <a:lnTo>
                      <a:pt x="23" y="106"/>
                    </a:lnTo>
                    <a:lnTo>
                      <a:pt x="79" y="86"/>
                    </a:lnTo>
                    <a:lnTo>
                      <a:pt x="136" y="66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8" name="Freeform 3466"/>
              <p:cNvSpPr>
                <a:spLocks/>
              </p:cNvSpPr>
              <p:nvPr/>
            </p:nvSpPr>
            <p:spPr bwMode="auto">
              <a:xfrm>
                <a:off x="4525" y="1712"/>
                <a:ext cx="11" cy="4"/>
              </a:xfrm>
              <a:custGeom>
                <a:avLst/>
                <a:gdLst>
                  <a:gd name="T0" fmla="*/ 56 w 56"/>
                  <a:gd name="T1" fmla="*/ 0 h 22"/>
                  <a:gd name="T2" fmla="*/ 0 w 56"/>
                  <a:gd name="T3" fmla="*/ 20 h 22"/>
                  <a:gd name="T4" fmla="*/ 1 w 56"/>
                  <a:gd name="T5" fmla="*/ 22 h 22"/>
                  <a:gd name="T6" fmla="*/ 56 w 56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2">
                    <a:moveTo>
                      <a:pt x="56" y="0"/>
                    </a:moveTo>
                    <a:lnTo>
                      <a:pt x="0" y="20"/>
                    </a:lnTo>
                    <a:lnTo>
                      <a:pt x="1" y="22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9" name="Line 3467"/>
              <p:cNvSpPr>
                <a:spLocks noChangeShapeType="1"/>
              </p:cNvSpPr>
              <p:nvPr/>
            </p:nvSpPr>
            <p:spPr bwMode="auto">
              <a:xfrm>
                <a:off x="4525" y="1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0" name="Freeform 3468"/>
              <p:cNvSpPr>
                <a:spLocks/>
              </p:cNvSpPr>
              <p:nvPr/>
            </p:nvSpPr>
            <p:spPr bwMode="auto">
              <a:xfrm>
                <a:off x="4525" y="1707"/>
                <a:ext cx="27" cy="22"/>
              </a:xfrm>
              <a:custGeom>
                <a:avLst/>
                <a:gdLst>
                  <a:gd name="T0" fmla="*/ 110 w 136"/>
                  <a:gd name="T1" fmla="*/ 0 h 108"/>
                  <a:gd name="T2" fmla="*/ 55 w 136"/>
                  <a:gd name="T3" fmla="*/ 22 h 108"/>
                  <a:gd name="T4" fmla="*/ 0 w 136"/>
                  <a:gd name="T5" fmla="*/ 44 h 108"/>
                  <a:gd name="T6" fmla="*/ 25 w 136"/>
                  <a:gd name="T7" fmla="*/ 108 h 108"/>
                  <a:gd name="T8" fmla="*/ 81 w 136"/>
                  <a:gd name="T9" fmla="*/ 86 h 108"/>
                  <a:gd name="T10" fmla="*/ 136 w 136"/>
                  <a:gd name="T11" fmla="*/ 65 h 108"/>
                  <a:gd name="T12" fmla="*/ 110 w 136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8">
                    <a:moveTo>
                      <a:pt x="110" y="0"/>
                    </a:moveTo>
                    <a:lnTo>
                      <a:pt x="55" y="22"/>
                    </a:lnTo>
                    <a:lnTo>
                      <a:pt x="0" y="44"/>
                    </a:lnTo>
                    <a:lnTo>
                      <a:pt x="25" y="108"/>
                    </a:lnTo>
                    <a:lnTo>
                      <a:pt x="81" y="86"/>
                    </a:lnTo>
                    <a:lnTo>
                      <a:pt x="136" y="6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1" name="Freeform 3469"/>
              <p:cNvSpPr>
                <a:spLocks/>
              </p:cNvSpPr>
              <p:nvPr/>
            </p:nvSpPr>
            <p:spPr bwMode="auto">
              <a:xfrm>
                <a:off x="4525" y="1707"/>
                <a:ext cx="27" cy="22"/>
              </a:xfrm>
              <a:custGeom>
                <a:avLst/>
                <a:gdLst>
                  <a:gd name="T0" fmla="*/ 110 w 136"/>
                  <a:gd name="T1" fmla="*/ 0 h 108"/>
                  <a:gd name="T2" fmla="*/ 55 w 136"/>
                  <a:gd name="T3" fmla="*/ 22 h 108"/>
                  <a:gd name="T4" fmla="*/ 0 w 136"/>
                  <a:gd name="T5" fmla="*/ 44 h 108"/>
                  <a:gd name="T6" fmla="*/ 25 w 136"/>
                  <a:gd name="T7" fmla="*/ 108 h 108"/>
                  <a:gd name="T8" fmla="*/ 81 w 136"/>
                  <a:gd name="T9" fmla="*/ 86 h 108"/>
                  <a:gd name="T10" fmla="*/ 136 w 136"/>
                  <a:gd name="T11" fmla="*/ 65 h 108"/>
                  <a:gd name="T12" fmla="*/ 110 w 136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8">
                    <a:moveTo>
                      <a:pt x="110" y="0"/>
                    </a:moveTo>
                    <a:lnTo>
                      <a:pt x="55" y="22"/>
                    </a:lnTo>
                    <a:lnTo>
                      <a:pt x="0" y="44"/>
                    </a:lnTo>
                    <a:lnTo>
                      <a:pt x="25" y="108"/>
                    </a:lnTo>
                    <a:lnTo>
                      <a:pt x="81" y="86"/>
                    </a:lnTo>
                    <a:lnTo>
                      <a:pt x="136" y="65"/>
                    </a:lnTo>
                    <a:lnTo>
                      <a:pt x="11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2" name="Freeform 3470"/>
              <p:cNvSpPr>
                <a:spLocks/>
              </p:cNvSpPr>
              <p:nvPr/>
            </p:nvSpPr>
            <p:spPr bwMode="auto">
              <a:xfrm>
                <a:off x="4530" y="1724"/>
                <a:ext cx="11" cy="5"/>
              </a:xfrm>
              <a:custGeom>
                <a:avLst/>
                <a:gdLst>
                  <a:gd name="T0" fmla="*/ 56 w 56"/>
                  <a:gd name="T1" fmla="*/ 0 h 23"/>
                  <a:gd name="T2" fmla="*/ 0 w 56"/>
                  <a:gd name="T3" fmla="*/ 22 h 23"/>
                  <a:gd name="T4" fmla="*/ 2 w 56"/>
                  <a:gd name="T5" fmla="*/ 23 h 23"/>
                  <a:gd name="T6" fmla="*/ 56 w 5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23">
                    <a:moveTo>
                      <a:pt x="56" y="0"/>
                    </a:moveTo>
                    <a:lnTo>
                      <a:pt x="0" y="22"/>
                    </a:lnTo>
                    <a:lnTo>
                      <a:pt x="2" y="2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3" name="Line 3471"/>
              <p:cNvSpPr>
                <a:spLocks noChangeShapeType="1"/>
              </p:cNvSpPr>
              <p:nvPr/>
            </p:nvSpPr>
            <p:spPr bwMode="auto">
              <a:xfrm>
                <a:off x="4530" y="17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4" name="Freeform 3472"/>
              <p:cNvSpPr>
                <a:spLocks/>
              </p:cNvSpPr>
              <p:nvPr/>
            </p:nvSpPr>
            <p:spPr bwMode="auto">
              <a:xfrm>
                <a:off x="4530" y="1720"/>
                <a:ext cx="27" cy="22"/>
              </a:xfrm>
              <a:custGeom>
                <a:avLst/>
                <a:gdLst>
                  <a:gd name="T0" fmla="*/ 108 w 135"/>
                  <a:gd name="T1" fmla="*/ 0 h 111"/>
                  <a:gd name="T2" fmla="*/ 54 w 135"/>
                  <a:gd name="T3" fmla="*/ 23 h 111"/>
                  <a:gd name="T4" fmla="*/ 0 w 135"/>
                  <a:gd name="T5" fmla="*/ 46 h 111"/>
                  <a:gd name="T6" fmla="*/ 27 w 135"/>
                  <a:gd name="T7" fmla="*/ 111 h 111"/>
                  <a:gd name="T8" fmla="*/ 81 w 135"/>
                  <a:gd name="T9" fmla="*/ 88 h 111"/>
                  <a:gd name="T10" fmla="*/ 135 w 135"/>
                  <a:gd name="T11" fmla="*/ 65 h 111"/>
                  <a:gd name="T12" fmla="*/ 108 w 135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11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27" y="111"/>
                    </a:lnTo>
                    <a:lnTo>
                      <a:pt x="81" y="88"/>
                    </a:lnTo>
                    <a:lnTo>
                      <a:pt x="135" y="65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5" name="Freeform 3473"/>
              <p:cNvSpPr>
                <a:spLocks/>
              </p:cNvSpPr>
              <p:nvPr/>
            </p:nvSpPr>
            <p:spPr bwMode="auto">
              <a:xfrm>
                <a:off x="4530" y="1720"/>
                <a:ext cx="27" cy="22"/>
              </a:xfrm>
              <a:custGeom>
                <a:avLst/>
                <a:gdLst>
                  <a:gd name="T0" fmla="*/ 108 w 135"/>
                  <a:gd name="T1" fmla="*/ 0 h 111"/>
                  <a:gd name="T2" fmla="*/ 54 w 135"/>
                  <a:gd name="T3" fmla="*/ 23 h 111"/>
                  <a:gd name="T4" fmla="*/ 0 w 135"/>
                  <a:gd name="T5" fmla="*/ 46 h 111"/>
                  <a:gd name="T6" fmla="*/ 27 w 135"/>
                  <a:gd name="T7" fmla="*/ 111 h 111"/>
                  <a:gd name="T8" fmla="*/ 81 w 135"/>
                  <a:gd name="T9" fmla="*/ 88 h 111"/>
                  <a:gd name="T10" fmla="*/ 135 w 135"/>
                  <a:gd name="T11" fmla="*/ 65 h 111"/>
                  <a:gd name="T12" fmla="*/ 108 w 135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11">
                    <a:moveTo>
                      <a:pt x="108" y="0"/>
                    </a:moveTo>
                    <a:lnTo>
                      <a:pt x="54" y="23"/>
                    </a:lnTo>
                    <a:lnTo>
                      <a:pt x="0" y="46"/>
                    </a:lnTo>
                    <a:lnTo>
                      <a:pt x="27" y="111"/>
                    </a:lnTo>
                    <a:lnTo>
                      <a:pt x="81" y="88"/>
                    </a:lnTo>
                    <a:lnTo>
                      <a:pt x="135" y="65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6" name="Freeform 3474"/>
              <p:cNvSpPr>
                <a:spLocks/>
              </p:cNvSpPr>
              <p:nvPr/>
            </p:nvSpPr>
            <p:spPr bwMode="auto">
              <a:xfrm>
                <a:off x="4536" y="1737"/>
                <a:ext cx="10" cy="5"/>
              </a:xfrm>
              <a:custGeom>
                <a:avLst/>
                <a:gdLst>
                  <a:gd name="T0" fmla="*/ 54 w 54"/>
                  <a:gd name="T1" fmla="*/ 0 h 24"/>
                  <a:gd name="T2" fmla="*/ 0 w 54"/>
                  <a:gd name="T3" fmla="*/ 23 h 24"/>
                  <a:gd name="T4" fmla="*/ 0 w 54"/>
                  <a:gd name="T5" fmla="*/ 24 h 24"/>
                  <a:gd name="T6" fmla="*/ 54 w 5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4">
                    <a:moveTo>
                      <a:pt x="54" y="0"/>
                    </a:moveTo>
                    <a:lnTo>
                      <a:pt x="0" y="23"/>
                    </a:lnTo>
                    <a:lnTo>
                      <a:pt x="0" y="2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7" name="Line 3475"/>
              <p:cNvSpPr>
                <a:spLocks noChangeShapeType="1"/>
              </p:cNvSpPr>
              <p:nvPr/>
            </p:nvSpPr>
            <p:spPr bwMode="auto">
              <a:xfrm>
                <a:off x="4536" y="17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8" name="Freeform 3476"/>
              <p:cNvSpPr>
                <a:spLocks/>
              </p:cNvSpPr>
              <p:nvPr/>
            </p:nvSpPr>
            <p:spPr bwMode="auto">
              <a:xfrm>
                <a:off x="4536" y="1733"/>
                <a:ext cx="27" cy="22"/>
              </a:xfrm>
              <a:custGeom>
                <a:avLst/>
                <a:gdLst>
                  <a:gd name="T0" fmla="*/ 108 w 137"/>
                  <a:gd name="T1" fmla="*/ 0 h 112"/>
                  <a:gd name="T2" fmla="*/ 54 w 137"/>
                  <a:gd name="T3" fmla="*/ 24 h 112"/>
                  <a:gd name="T4" fmla="*/ 0 w 137"/>
                  <a:gd name="T5" fmla="*/ 48 h 112"/>
                  <a:gd name="T6" fmla="*/ 29 w 137"/>
                  <a:gd name="T7" fmla="*/ 112 h 112"/>
                  <a:gd name="T8" fmla="*/ 83 w 137"/>
                  <a:gd name="T9" fmla="*/ 88 h 112"/>
                  <a:gd name="T10" fmla="*/ 137 w 137"/>
                  <a:gd name="T11" fmla="*/ 64 h 112"/>
                  <a:gd name="T12" fmla="*/ 108 w 137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2">
                    <a:moveTo>
                      <a:pt x="108" y="0"/>
                    </a:moveTo>
                    <a:lnTo>
                      <a:pt x="54" y="24"/>
                    </a:lnTo>
                    <a:lnTo>
                      <a:pt x="0" y="48"/>
                    </a:lnTo>
                    <a:lnTo>
                      <a:pt x="29" y="112"/>
                    </a:lnTo>
                    <a:lnTo>
                      <a:pt x="83" y="88"/>
                    </a:lnTo>
                    <a:lnTo>
                      <a:pt x="137" y="6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9" name="Freeform 3477"/>
              <p:cNvSpPr>
                <a:spLocks/>
              </p:cNvSpPr>
              <p:nvPr/>
            </p:nvSpPr>
            <p:spPr bwMode="auto">
              <a:xfrm>
                <a:off x="4536" y="1733"/>
                <a:ext cx="27" cy="22"/>
              </a:xfrm>
              <a:custGeom>
                <a:avLst/>
                <a:gdLst>
                  <a:gd name="T0" fmla="*/ 108 w 137"/>
                  <a:gd name="T1" fmla="*/ 0 h 112"/>
                  <a:gd name="T2" fmla="*/ 54 w 137"/>
                  <a:gd name="T3" fmla="*/ 24 h 112"/>
                  <a:gd name="T4" fmla="*/ 0 w 137"/>
                  <a:gd name="T5" fmla="*/ 48 h 112"/>
                  <a:gd name="T6" fmla="*/ 29 w 137"/>
                  <a:gd name="T7" fmla="*/ 112 h 112"/>
                  <a:gd name="T8" fmla="*/ 83 w 137"/>
                  <a:gd name="T9" fmla="*/ 88 h 112"/>
                  <a:gd name="T10" fmla="*/ 137 w 137"/>
                  <a:gd name="T11" fmla="*/ 64 h 112"/>
                  <a:gd name="T12" fmla="*/ 108 w 137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2">
                    <a:moveTo>
                      <a:pt x="108" y="0"/>
                    </a:moveTo>
                    <a:lnTo>
                      <a:pt x="54" y="24"/>
                    </a:lnTo>
                    <a:lnTo>
                      <a:pt x="0" y="48"/>
                    </a:lnTo>
                    <a:lnTo>
                      <a:pt x="29" y="112"/>
                    </a:lnTo>
                    <a:lnTo>
                      <a:pt x="83" y="88"/>
                    </a:lnTo>
                    <a:lnTo>
                      <a:pt x="137" y="64"/>
                    </a:lnTo>
                    <a:lnTo>
                      <a:pt x="10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0" name="Freeform 3478"/>
              <p:cNvSpPr>
                <a:spLocks/>
              </p:cNvSpPr>
              <p:nvPr/>
            </p:nvSpPr>
            <p:spPr bwMode="auto">
              <a:xfrm>
                <a:off x="4541" y="1750"/>
                <a:ext cx="11" cy="6"/>
              </a:xfrm>
              <a:custGeom>
                <a:avLst/>
                <a:gdLst>
                  <a:gd name="T0" fmla="*/ 54 w 54"/>
                  <a:gd name="T1" fmla="*/ 0 h 28"/>
                  <a:gd name="T2" fmla="*/ 0 w 54"/>
                  <a:gd name="T3" fmla="*/ 24 h 28"/>
                  <a:gd name="T4" fmla="*/ 1 w 54"/>
                  <a:gd name="T5" fmla="*/ 28 h 28"/>
                  <a:gd name="T6" fmla="*/ 54 w 54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54" y="0"/>
                    </a:moveTo>
                    <a:lnTo>
                      <a:pt x="0" y="24"/>
                    </a:lnTo>
                    <a:lnTo>
                      <a:pt x="1" y="2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1" name="Line 3479"/>
              <p:cNvSpPr>
                <a:spLocks noChangeShapeType="1"/>
              </p:cNvSpPr>
              <p:nvPr/>
            </p:nvSpPr>
            <p:spPr bwMode="auto">
              <a:xfrm>
                <a:off x="4541" y="17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2" name="Freeform 3480"/>
              <p:cNvSpPr>
                <a:spLocks/>
              </p:cNvSpPr>
              <p:nvPr/>
            </p:nvSpPr>
            <p:spPr bwMode="auto">
              <a:xfrm>
                <a:off x="4542" y="1745"/>
                <a:ext cx="27" cy="23"/>
              </a:xfrm>
              <a:custGeom>
                <a:avLst/>
                <a:gdLst>
                  <a:gd name="T0" fmla="*/ 106 w 138"/>
                  <a:gd name="T1" fmla="*/ 0 h 117"/>
                  <a:gd name="T2" fmla="*/ 53 w 138"/>
                  <a:gd name="T3" fmla="*/ 27 h 117"/>
                  <a:gd name="T4" fmla="*/ 0 w 138"/>
                  <a:gd name="T5" fmla="*/ 55 h 117"/>
                  <a:gd name="T6" fmla="*/ 32 w 138"/>
                  <a:gd name="T7" fmla="*/ 117 h 117"/>
                  <a:gd name="T8" fmla="*/ 85 w 138"/>
                  <a:gd name="T9" fmla="*/ 89 h 117"/>
                  <a:gd name="T10" fmla="*/ 138 w 138"/>
                  <a:gd name="T11" fmla="*/ 62 h 117"/>
                  <a:gd name="T12" fmla="*/ 106 w 138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17">
                    <a:moveTo>
                      <a:pt x="106" y="0"/>
                    </a:moveTo>
                    <a:lnTo>
                      <a:pt x="53" y="27"/>
                    </a:lnTo>
                    <a:lnTo>
                      <a:pt x="0" y="55"/>
                    </a:lnTo>
                    <a:lnTo>
                      <a:pt x="32" y="117"/>
                    </a:lnTo>
                    <a:lnTo>
                      <a:pt x="85" y="89"/>
                    </a:lnTo>
                    <a:lnTo>
                      <a:pt x="138" y="62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3" name="Freeform 3481"/>
              <p:cNvSpPr>
                <a:spLocks/>
              </p:cNvSpPr>
              <p:nvPr/>
            </p:nvSpPr>
            <p:spPr bwMode="auto">
              <a:xfrm>
                <a:off x="4542" y="1745"/>
                <a:ext cx="27" cy="23"/>
              </a:xfrm>
              <a:custGeom>
                <a:avLst/>
                <a:gdLst>
                  <a:gd name="T0" fmla="*/ 106 w 138"/>
                  <a:gd name="T1" fmla="*/ 0 h 117"/>
                  <a:gd name="T2" fmla="*/ 53 w 138"/>
                  <a:gd name="T3" fmla="*/ 27 h 117"/>
                  <a:gd name="T4" fmla="*/ 0 w 138"/>
                  <a:gd name="T5" fmla="*/ 55 h 117"/>
                  <a:gd name="T6" fmla="*/ 32 w 138"/>
                  <a:gd name="T7" fmla="*/ 117 h 117"/>
                  <a:gd name="T8" fmla="*/ 85 w 138"/>
                  <a:gd name="T9" fmla="*/ 89 h 117"/>
                  <a:gd name="T10" fmla="*/ 138 w 138"/>
                  <a:gd name="T11" fmla="*/ 62 h 117"/>
                  <a:gd name="T12" fmla="*/ 106 w 138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17">
                    <a:moveTo>
                      <a:pt x="106" y="0"/>
                    </a:moveTo>
                    <a:lnTo>
                      <a:pt x="53" y="27"/>
                    </a:lnTo>
                    <a:lnTo>
                      <a:pt x="0" y="55"/>
                    </a:lnTo>
                    <a:lnTo>
                      <a:pt x="32" y="117"/>
                    </a:lnTo>
                    <a:lnTo>
                      <a:pt x="85" y="89"/>
                    </a:lnTo>
                    <a:lnTo>
                      <a:pt x="138" y="62"/>
                    </a:lnTo>
                    <a:lnTo>
                      <a:pt x="10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4" name="Freeform 3482"/>
              <p:cNvSpPr>
                <a:spLocks/>
              </p:cNvSpPr>
              <p:nvPr/>
            </p:nvSpPr>
            <p:spPr bwMode="auto">
              <a:xfrm>
                <a:off x="4548" y="1763"/>
                <a:ext cx="11" cy="5"/>
              </a:xfrm>
              <a:custGeom>
                <a:avLst/>
                <a:gdLst>
                  <a:gd name="T0" fmla="*/ 53 w 53"/>
                  <a:gd name="T1" fmla="*/ 0 h 28"/>
                  <a:gd name="T2" fmla="*/ 0 w 53"/>
                  <a:gd name="T3" fmla="*/ 28 h 28"/>
                  <a:gd name="T4" fmla="*/ 1 w 53"/>
                  <a:gd name="T5" fmla="*/ 28 h 28"/>
                  <a:gd name="T6" fmla="*/ 53 w 53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53" y="0"/>
                    </a:moveTo>
                    <a:lnTo>
                      <a:pt x="0" y="28"/>
                    </a:lnTo>
                    <a:lnTo>
                      <a:pt x="1" y="28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5" name="Line 3483"/>
              <p:cNvSpPr>
                <a:spLocks noChangeShapeType="1"/>
              </p:cNvSpPr>
              <p:nvPr/>
            </p:nvSpPr>
            <p:spPr bwMode="auto">
              <a:xfrm>
                <a:off x="4548" y="17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6" name="Freeform 3484"/>
              <p:cNvSpPr>
                <a:spLocks/>
              </p:cNvSpPr>
              <p:nvPr/>
            </p:nvSpPr>
            <p:spPr bwMode="auto">
              <a:xfrm>
                <a:off x="4548" y="1757"/>
                <a:ext cx="28" cy="24"/>
              </a:xfrm>
              <a:custGeom>
                <a:avLst/>
                <a:gdLst>
                  <a:gd name="T0" fmla="*/ 104 w 137"/>
                  <a:gd name="T1" fmla="*/ 0 h 117"/>
                  <a:gd name="T2" fmla="*/ 52 w 137"/>
                  <a:gd name="T3" fmla="*/ 27 h 117"/>
                  <a:gd name="T4" fmla="*/ 0 w 137"/>
                  <a:gd name="T5" fmla="*/ 55 h 117"/>
                  <a:gd name="T6" fmla="*/ 34 w 137"/>
                  <a:gd name="T7" fmla="*/ 117 h 117"/>
                  <a:gd name="T8" fmla="*/ 85 w 137"/>
                  <a:gd name="T9" fmla="*/ 89 h 117"/>
                  <a:gd name="T10" fmla="*/ 137 w 137"/>
                  <a:gd name="T11" fmla="*/ 62 h 117"/>
                  <a:gd name="T12" fmla="*/ 104 w 137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7">
                    <a:moveTo>
                      <a:pt x="104" y="0"/>
                    </a:moveTo>
                    <a:lnTo>
                      <a:pt x="52" y="27"/>
                    </a:lnTo>
                    <a:lnTo>
                      <a:pt x="0" y="55"/>
                    </a:lnTo>
                    <a:lnTo>
                      <a:pt x="34" y="117"/>
                    </a:lnTo>
                    <a:lnTo>
                      <a:pt x="85" y="89"/>
                    </a:lnTo>
                    <a:lnTo>
                      <a:pt x="137" y="6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7" name="Freeform 3485"/>
              <p:cNvSpPr>
                <a:spLocks/>
              </p:cNvSpPr>
              <p:nvPr/>
            </p:nvSpPr>
            <p:spPr bwMode="auto">
              <a:xfrm>
                <a:off x="4548" y="1757"/>
                <a:ext cx="28" cy="24"/>
              </a:xfrm>
              <a:custGeom>
                <a:avLst/>
                <a:gdLst>
                  <a:gd name="T0" fmla="*/ 104 w 137"/>
                  <a:gd name="T1" fmla="*/ 0 h 117"/>
                  <a:gd name="T2" fmla="*/ 52 w 137"/>
                  <a:gd name="T3" fmla="*/ 27 h 117"/>
                  <a:gd name="T4" fmla="*/ 0 w 137"/>
                  <a:gd name="T5" fmla="*/ 55 h 117"/>
                  <a:gd name="T6" fmla="*/ 34 w 137"/>
                  <a:gd name="T7" fmla="*/ 117 h 117"/>
                  <a:gd name="T8" fmla="*/ 85 w 137"/>
                  <a:gd name="T9" fmla="*/ 89 h 117"/>
                  <a:gd name="T10" fmla="*/ 137 w 137"/>
                  <a:gd name="T11" fmla="*/ 62 h 117"/>
                  <a:gd name="T12" fmla="*/ 104 w 137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7">
                    <a:moveTo>
                      <a:pt x="104" y="0"/>
                    </a:moveTo>
                    <a:lnTo>
                      <a:pt x="52" y="27"/>
                    </a:lnTo>
                    <a:lnTo>
                      <a:pt x="0" y="55"/>
                    </a:lnTo>
                    <a:lnTo>
                      <a:pt x="34" y="117"/>
                    </a:lnTo>
                    <a:lnTo>
                      <a:pt x="85" y="89"/>
                    </a:lnTo>
                    <a:lnTo>
                      <a:pt x="137" y="62"/>
                    </a:lnTo>
                    <a:lnTo>
                      <a:pt x="10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8" name="Freeform 3486"/>
              <p:cNvSpPr>
                <a:spLocks/>
              </p:cNvSpPr>
              <p:nvPr/>
            </p:nvSpPr>
            <p:spPr bwMode="auto">
              <a:xfrm>
                <a:off x="4555" y="1775"/>
                <a:ext cx="10" cy="6"/>
              </a:xfrm>
              <a:custGeom>
                <a:avLst/>
                <a:gdLst>
                  <a:gd name="T0" fmla="*/ 51 w 51"/>
                  <a:gd name="T1" fmla="*/ 0 h 30"/>
                  <a:gd name="T2" fmla="*/ 0 w 51"/>
                  <a:gd name="T3" fmla="*/ 28 h 30"/>
                  <a:gd name="T4" fmla="*/ 0 w 51"/>
                  <a:gd name="T5" fmla="*/ 30 h 30"/>
                  <a:gd name="T6" fmla="*/ 51 w 51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51" y="0"/>
                    </a:moveTo>
                    <a:lnTo>
                      <a:pt x="0" y="28"/>
                    </a:lnTo>
                    <a:lnTo>
                      <a:pt x="0" y="3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9" name="Line 3487"/>
              <p:cNvSpPr>
                <a:spLocks noChangeShapeType="1"/>
              </p:cNvSpPr>
              <p:nvPr/>
            </p:nvSpPr>
            <p:spPr bwMode="auto">
              <a:xfrm>
                <a:off x="4555" y="17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0" name="Freeform 3488"/>
              <p:cNvSpPr>
                <a:spLocks/>
              </p:cNvSpPr>
              <p:nvPr/>
            </p:nvSpPr>
            <p:spPr bwMode="auto">
              <a:xfrm>
                <a:off x="4555" y="1769"/>
                <a:ext cx="28" cy="24"/>
              </a:xfrm>
              <a:custGeom>
                <a:avLst/>
                <a:gdLst>
                  <a:gd name="T0" fmla="*/ 103 w 138"/>
                  <a:gd name="T1" fmla="*/ 0 h 120"/>
                  <a:gd name="T2" fmla="*/ 51 w 138"/>
                  <a:gd name="T3" fmla="*/ 30 h 120"/>
                  <a:gd name="T4" fmla="*/ 0 w 138"/>
                  <a:gd name="T5" fmla="*/ 60 h 120"/>
                  <a:gd name="T6" fmla="*/ 34 w 138"/>
                  <a:gd name="T7" fmla="*/ 120 h 120"/>
                  <a:gd name="T8" fmla="*/ 86 w 138"/>
                  <a:gd name="T9" fmla="*/ 90 h 120"/>
                  <a:gd name="T10" fmla="*/ 138 w 138"/>
                  <a:gd name="T11" fmla="*/ 60 h 120"/>
                  <a:gd name="T12" fmla="*/ 103 w 138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0">
                    <a:moveTo>
                      <a:pt x="103" y="0"/>
                    </a:moveTo>
                    <a:lnTo>
                      <a:pt x="51" y="30"/>
                    </a:lnTo>
                    <a:lnTo>
                      <a:pt x="0" y="60"/>
                    </a:lnTo>
                    <a:lnTo>
                      <a:pt x="34" y="120"/>
                    </a:lnTo>
                    <a:lnTo>
                      <a:pt x="86" y="90"/>
                    </a:lnTo>
                    <a:lnTo>
                      <a:pt x="138" y="60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1" name="Freeform 3489"/>
              <p:cNvSpPr>
                <a:spLocks/>
              </p:cNvSpPr>
              <p:nvPr/>
            </p:nvSpPr>
            <p:spPr bwMode="auto">
              <a:xfrm>
                <a:off x="4555" y="1769"/>
                <a:ext cx="28" cy="24"/>
              </a:xfrm>
              <a:custGeom>
                <a:avLst/>
                <a:gdLst>
                  <a:gd name="T0" fmla="*/ 103 w 138"/>
                  <a:gd name="T1" fmla="*/ 0 h 120"/>
                  <a:gd name="T2" fmla="*/ 51 w 138"/>
                  <a:gd name="T3" fmla="*/ 30 h 120"/>
                  <a:gd name="T4" fmla="*/ 0 w 138"/>
                  <a:gd name="T5" fmla="*/ 60 h 120"/>
                  <a:gd name="T6" fmla="*/ 34 w 138"/>
                  <a:gd name="T7" fmla="*/ 120 h 120"/>
                  <a:gd name="T8" fmla="*/ 86 w 138"/>
                  <a:gd name="T9" fmla="*/ 90 h 120"/>
                  <a:gd name="T10" fmla="*/ 138 w 138"/>
                  <a:gd name="T11" fmla="*/ 60 h 120"/>
                  <a:gd name="T12" fmla="*/ 103 w 138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0">
                    <a:moveTo>
                      <a:pt x="103" y="0"/>
                    </a:moveTo>
                    <a:lnTo>
                      <a:pt x="51" y="30"/>
                    </a:lnTo>
                    <a:lnTo>
                      <a:pt x="0" y="60"/>
                    </a:lnTo>
                    <a:lnTo>
                      <a:pt x="34" y="120"/>
                    </a:lnTo>
                    <a:lnTo>
                      <a:pt x="86" y="90"/>
                    </a:lnTo>
                    <a:lnTo>
                      <a:pt x="138" y="60"/>
                    </a:lnTo>
                    <a:lnTo>
                      <a:pt x="10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2" name="Freeform 3490"/>
              <p:cNvSpPr>
                <a:spLocks/>
              </p:cNvSpPr>
              <p:nvPr/>
            </p:nvSpPr>
            <p:spPr bwMode="auto">
              <a:xfrm>
                <a:off x="4562" y="1787"/>
                <a:ext cx="10" cy="6"/>
              </a:xfrm>
              <a:custGeom>
                <a:avLst/>
                <a:gdLst>
                  <a:gd name="T0" fmla="*/ 52 w 52"/>
                  <a:gd name="T1" fmla="*/ 0 h 32"/>
                  <a:gd name="T2" fmla="*/ 0 w 52"/>
                  <a:gd name="T3" fmla="*/ 30 h 32"/>
                  <a:gd name="T4" fmla="*/ 2 w 52"/>
                  <a:gd name="T5" fmla="*/ 32 h 32"/>
                  <a:gd name="T6" fmla="*/ 52 w 5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2">
                    <a:moveTo>
                      <a:pt x="52" y="0"/>
                    </a:moveTo>
                    <a:lnTo>
                      <a:pt x="0" y="30"/>
                    </a:lnTo>
                    <a:lnTo>
                      <a:pt x="2" y="3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3" name="Line 3491"/>
              <p:cNvSpPr>
                <a:spLocks noChangeShapeType="1"/>
              </p:cNvSpPr>
              <p:nvPr/>
            </p:nvSpPr>
            <p:spPr bwMode="auto">
              <a:xfrm>
                <a:off x="4562" y="17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4" name="Freeform 3492"/>
              <p:cNvSpPr>
                <a:spLocks/>
              </p:cNvSpPr>
              <p:nvPr/>
            </p:nvSpPr>
            <p:spPr bwMode="auto">
              <a:xfrm>
                <a:off x="4562" y="1781"/>
                <a:ext cx="28" cy="24"/>
              </a:xfrm>
              <a:custGeom>
                <a:avLst/>
                <a:gdLst>
                  <a:gd name="T0" fmla="*/ 99 w 137"/>
                  <a:gd name="T1" fmla="*/ 0 h 124"/>
                  <a:gd name="T2" fmla="*/ 50 w 137"/>
                  <a:gd name="T3" fmla="*/ 32 h 124"/>
                  <a:gd name="T4" fmla="*/ 0 w 137"/>
                  <a:gd name="T5" fmla="*/ 64 h 124"/>
                  <a:gd name="T6" fmla="*/ 38 w 137"/>
                  <a:gd name="T7" fmla="*/ 124 h 124"/>
                  <a:gd name="T8" fmla="*/ 88 w 137"/>
                  <a:gd name="T9" fmla="*/ 92 h 124"/>
                  <a:gd name="T10" fmla="*/ 137 w 137"/>
                  <a:gd name="T11" fmla="*/ 60 h 124"/>
                  <a:gd name="T12" fmla="*/ 99 w 137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4">
                    <a:moveTo>
                      <a:pt x="99" y="0"/>
                    </a:moveTo>
                    <a:lnTo>
                      <a:pt x="50" y="32"/>
                    </a:lnTo>
                    <a:lnTo>
                      <a:pt x="0" y="64"/>
                    </a:lnTo>
                    <a:lnTo>
                      <a:pt x="38" y="124"/>
                    </a:lnTo>
                    <a:lnTo>
                      <a:pt x="88" y="92"/>
                    </a:lnTo>
                    <a:lnTo>
                      <a:pt x="137" y="6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5" name="Freeform 3493"/>
              <p:cNvSpPr>
                <a:spLocks/>
              </p:cNvSpPr>
              <p:nvPr/>
            </p:nvSpPr>
            <p:spPr bwMode="auto">
              <a:xfrm>
                <a:off x="4562" y="1781"/>
                <a:ext cx="28" cy="24"/>
              </a:xfrm>
              <a:custGeom>
                <a:avLst/>
                <a:gdLst>
                  <a:gd name="T0" fmla="*/ 99 w 137"/>
                  <a:gd name="T1" fmla="*/ 0 h 124"/>
                  <a:gd name="T2" fmla="*/ 50 w 137"/>
                  <a:gd name="T3" fmla="*/ 32 h 124"/>
                  <a:gd name="T4" fmla="*/ 0 w 137"/>
                  <a:gd name="T5" fmla="*/ 64 h 124"/>
                  <a:gd name="T6" fmla="*/ 38 w 137"/>
                  <a:gd name="T7" fmla="*/ 124 h 124"/>
                  <a:gd name="T8" fmla="*/ 88 w 137"/>
                  <a:gd name="T9" fmla="*/ 92 h 124"/>
                  <a:gd name="T10" fmla="*/ 137 w 137"/>
                  <a:gd name="T11" fmla="*/ 60 h 124"/>
                  <a:gd name="T12" fmla="*/ 99 w 137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4">
                    <a:moveTo>
                      <a:pt x="99" y="0"/>
                    </a:moveTo>
                    <a:lnTo>
                      <a:pt x="50" y="32"/>
                    </a:lnTo>
                    <a:lnTo>
                      <a:pt x="0" y="64"/>
                    </a:lnTo>
                    <a:lnTo>
                      <a:pt x="38" y="124"/>
                    </a:lnTo>
                    <a:lnTo>
                      <a:pt x="88" y="92"/>
                    </a:lnTo>
                    <a:lnTo>
                      <a:pt x="137" y="60"/>
                    </a:lnTo>
                    <a:lnTo>
                      <a:pt x="9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6" name="Freeform 3494"/>
              <p:cNvSpPr>
                <a:spLocks/>
              </p:cNvSpPr>
              <p:nvPr/>
            </p:nvSpPr>
            <p:spPr bwMode="auto">
              <a:xfrm>
                <a:off x="4570" y="1799"/>
                <a:ext cx="10" cy="7"/>
              </a:xfrm>
              <a:custGeom>
                <a:avLst/>
                <a:gdLst>
                  <a:gd name="T0" fmla="*/ 50 w 50"/>
                  <a:gd name="T1" fmla="*/ 0 h 33"/>
                  <a:gd name="T2" fmla="*/ 0 w 50"/>
                  <a:gd name="T3" fmla="*/ 32 h 33"/>
                  <a:gd name="T4" fmla="*/ 0 w 50"/>
                  <a:gd name="T5" fmla="*/ 33 h 33"/>
                  <a:gd name="T6" fmla="*/ 50 w 50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3">
                    <a:moveTo>
                      <a:pt x="50" y="0"/>
                    </a:moveTo>
                    <a:lnTo>
                      <a:pt x="0" y="32"/>
                    </a:lnTo>
                    <a:lnTo>
                      <a:pt x="0" y="3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7" name="Line 3495"/>
              <p:cNvSpPr>
                <a:spLocks noChangeShapeType="1"/>
              </p:cNvSpPr>
              <p:nvPr/>
            </p:nvSpPr>
            <p:spPr bwMode="auto">
              <a:xfrm>
                <a:off x="4570" y="18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8" name="Freeform 3496"/>
              <p:cNvSpPr>
                <a:spLocks/>
              </p:cNvSpPr>
              <p:nvPr/>
            </p:nvSpPr>
            <p:spPr bwMode="auto">
              <a:xfrm>
                <a:off x="4570" y="1792"/>
                <a:ext cx="27" cy="25"/>
              </a:xfrm>
              <a:custGeom>
                <a:avLst/>
                <a:gdLst>
                  <a:gd name="T0" fmla="*/ 99 w 138"/>
                  <a:gd name="T1" fmla="*/ 0 h 124"/>
                  <a:gd name="T2" fmla="*/ 50 w 138"/>
                  <a:gd name="T3" fmla="*/ 33 h 124"/>
                  <a:gd name="T4" fmla="*/ 0 w 138"/>
                  <a:gd name="T5" fmla="*/ 66 h 124"/>
                  <a:gd name="T6" fmla="*/ 39 w 138"/>
                  <a:gd name="T7" fmla="*/ 124 h 124"/>
                  <a:gd name="T8" fmla="*/ 89 w 138"/>
                  <a:gd name="T9" fmla="*/ 90 h 124"/>
                  <a:gd name="T10" fmla="*/ 138 w 138"/>
                  <a:gd name="T11" fmla="*/ 57 h 124"/>
                  <a:gd name="T12" fmla="*/ 99 w 138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4">
                    <a:moveTo>
                      <a:pt x="99" y="0"/>
                    </a:moveTo>
                    <a:lnTo>
                      <a:pt x="50" y="33"/>
                    </a:lnTo>
                    <a:lnTo>
                      <a:pt x="0" y="66"/>
                    </a:lnTo>
                    <a:lnTo>
                      <a:pt x="39" y="124"/>
                    </a:lnTo>
                    <a:lnTo>
                      <a:pt x="89" y="90"/>
                    </a:lnTo>
                    <a:lnTo>
                      <a:pt x="138" y="5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9" name="Freeform 3497"/>
              <p:cNvSpPr>
                <a:spLocks/>
              </p:cNvSpPr>
              <p:nvPr/>
            </p:nvSpPr>
            <p:spPr bwMode="auto">
              <a:xfrm>
                <a:off x="4570" y="1792"/>
                <a:ext cx="27" cy="25"/>
              </a:xfrm>
              <a:custGeom>
                <a:avLst/>
                <a:gdLst>
                  <a:gd name="T0" fmla="*/ 99 w 138"/>
                  <a:gd name="T1" fmla="*/ 0 h 124"/>
                  <a:gd name="T2" fmla="*/ 50 w 138"/>
                  <a:gd name="T3" fmla="*/ 33 h 124"/>
                  <a:gd name="T4" fmla="*/ 0 w 138"/>
                  <a:gd name="T5" fmla="*/ 66 h 124"/>
                  <a:gd name="T6" fmla="*/ 39 w 138"/>
                  <a:gd name="T7" fmla="*/ 124 h 124"/>
                  <a:gd name="T8" fmla="*/ 89 w 138"/>
                  <a:gd name="T9" fmla="*/ 90 h 124"/>
                  <a:gd name="T10" fmla="*/ 138 w 138"/>
                  <a:gd name="T11" fmla="*/ 57 h 124"/>
                  <a:gd name="T12" fmla="*/ 99 w 138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4">
                    <a:moveTo>
                      <a:pt x="99" y="0"/>
                    </a:moveTo>
                    <a:lnTo>
                      <a:pt x="50" y="33"/>
                    </a:lnTo>
                    <a:lnTo>
                      <a:pt x="0" y="66"/>
                    </a:lnTo>
                    <a:lnTo>
                      <a:pt x="39" y="124"/>
                    </a:lnTo>
                    <a:lnTo>
                      <a:pt x="89" y="90"/>
                    </a:lnTo>
                    <a:lnTo>
                      <a:pt x="138" y="57"/>
                    </a:lnTo>
                    <a:lnTo>
                      <a:pt x="9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0" name="Freeform 3498"/>
              <p:cNvSpPr>
                <a:spLocks/>
              </p:cNvSpPr>
              <p:nvPr/>
            </p:nvSpPr>
            <p:spPr bwMode="auto">
              <a:xfrm>
                <a:off x="4578" y="1810"/>
                <a:ext cx="10" cy="7"/>
              </a:xfrm>
              <a:custGeom>
                <a:avLst/>
                <a:gdLst>
                  <a:gd name="T0" fmla="*/ 50 w 50"/>
                  <a:gd name="T1" fmla="*/ 0 h 35"/>
                  <a:gd name="T2" fmla="*/ 0 w 50"/>
                  <a:gd name="T3" fmla="*/ 34 h 35"/>
                  <a:gd name="T4" fmla="*/ 2 w 50"/>
                  <a:gd name="T5" fmla="*/ 35 h 35"/>
                  <a:gd name="T6" fmla="*/ 50 w 50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lnTo>
                      <a:pt x="0" y="34"/>
                    </a:lnTo>
                    <a:lnTo>
                      <a:pt x="2" y="3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1" name="Line 3499"/>
              <p:cNvSpPr>
                <a:spLocks noChangeShapeType="1"/>
              </p:cNvSpPr>
              <p:nvPr/>
            </p:nvSpPr>
            <p:spPr bwMode="auto">
              <a:xfrm>
                <a:off x="4578" y="1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2" name="Freeform 3500"/>
              <p:cNvSpPr>
                <a:spLocks/>
              </p:cNvSpPr>
              <p:nvPr/>
            </p:nvSpPr>
            <p:spPr bwMode="auto">
              <a:xfrm>
                <a:off x="4578" y="1804"/>
                <a:ext cx="27" cy="25"/>
              </a:xfrm>
              <a:custGeom>
                <a:avLst/>
                <a:gdLst>
                  <a:gd name="T0" fmla="*/ 96 w 136"/>
                  <a:gd name="T1" fmla="*/ 0 h 126"/>
                  <a:gd name="T2" fmla="*/ 48 w 136"/>
                  <a:gd name="T3" fmla="*/ 34 h 126"/>
                  <a:gd name="T4" fmla="*/ 0 w 136"/>
                  <a:gd name="T5" fmla="*/ 69 h 126"/>
                  <a:gd name="T6" fmla="*/ 40 w 136"/>
                  <a:gd name="T7" fmla="*/ 126 h 126"/>
                  <a:gd name="T8" fmla="*/ 88 w 136"/>
                  <a:gd name="T9" fmla="*/ 92 h 126"/>
                  <a:gd name="T10" fmla="*/ 136 w 136"/>
                  <a:gd name="T11" fmla="*/ 57 h 126"/>
                  <a:gd name="T12" fmla="*/ 96 w 136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6">
                    <a:moveTo>
                      <a:pt x="96" y="0"/>
                    </a:moveTo>
                    <a:lnTo>
                      <a:pt x="48" y="34"/>
                    </a:lnTo>
                    <a:lnTo>
                      <a:pt x="0" y="69"/>
                    </a:lnTo>
                    <a:lnTo>
                      <a:pt x="40" y="126"/>
                    </a:lnTo>
                    <a:lnTo>
                      <a:pt x="88" y="92"/>
                    </a:lnTo>
                    <a:lnTo>
                      <a:pt x="136" y="57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3" name="Freeform 3501"/>
              <p:cNvSpPr>
                <a:spLocks/>
              </p:cNvSpPr>
              <p:nvPr/>
            </p:nvSpPr>
            <p:spPr bwMode="auto">
              <a:xfrm>
                <a:off x="4578" y="1804"/>
                <a:ext cx="27" cy="25"/>
              </a:xfrm>
              <a:custGeom>
                <a:avLst/>
                <a:gdLst>
                  <a:gd name="T0" fmla="*/ 96 w 136"/>
                  <a:gd name="T1" fmla="*/ 0 h 126"/>
                  <a:gd name="T2" fmla="*/ 48 w 136"/>
                  <a:gd name="T3" fmla="*/ 34 h 126"/>
                  <a:gd name="T4" fmla="*/ 0 w 136"/>
                  <a:gd name="T5" fmla="*/ 69 h 126"/>
                  <a:gd name="T6" fmla="*/ 40 w 136"/>
                  <a:gd name="T7" fmla="*/ 126 h 126"/>
                  <a:gd name="T8" fmla="*/ 88 w 136"/>
                  <a:gd name="T9" fmla="*/ 92 h 126"/>
                  <a:gd name="T10" fmla="*/ 136 w 136"/>
                  <a:gd name="T11" fmla="*/ 57 h 126"/>
                  <a:gd name="T12" fmla="*/ 96 w 136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6">
                    <a:moveTo>
                      <a:pt x="96" y="0"/>
                    </a:moveTo>
                    <a:lnTo>
                      <a:pt x="48" y="34"/>
                    </a:lnTo>
                    <a:lnTo>
                      <a:pt x="0" y="69"/>
                    </a:lnTo>
                    <a:lnTo>
                      <a:pt x="40" y="126"/>
                    </a:lnTo>
                    <a:lnTo>
                      <a:pt x="88" y="92"/>
                    </a:lnTo>
                    <a:lnTo>
                      <a:pt x="136" y="57"/>
                    </a:lnTo>
                    <a:lnTo>
                      <a:pt x="9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4" name="Freeform 3502"/>
              <p:cNvSpPr>
                <a:spLocks/>
              </p:cNvSpPr>
              <p:nvPr/>
            </p:nvSpPr>
            <p:spPr bwMode="auto">
              <a:xfrm>
                <a:off x="4586" y="1822"/>
                <a:ext cx="10" cy="7"/>
              </a:xfrm>
              <a:custGeom>
                <a:avLst/>
                <a:gdLst>
                  <a:gd name="T0" fmla="*/ 48 w 48"/>
                  <a:gd name="T1" fmla="*/ 0 h 37"/>
                  <a:gd name="T2" fmla="*/ 0 w 48"/>
                  <a:gd name="T3" fmla="*/ 34 h 37"/>
                  <a:gd name="T4" fmla="*/ 2 w 48"/>
                  <a:gd name="T5" fmla="*/ 37 h 37"/>
                  <a:gd name="T6" fmla="*/ 48 w 48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7">
                    <a:moveTo>
                      <a:pt x="48" y="0"/>
                    </a:moveTo>
                    <a:lnTo>
                      <a:pt x="0" y="34"/>
                    </a:lnTo>
                    <a:lnTo>
                      <a:pt x="2" y="37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5" name="Line 3503"/>
              <p:cNvSpPr>
                <a:spLocks noChangeShapeType="1"/>
              </p:cNvSpPr>
              <p:nvPr/>
            </p:nvSpPr>
            <p:spPr bwMode="auto">
              <a:xfrm>
                <a:off x="4586" y="18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6" name="Freeform 3504"/>
              <p:cNvSpPr>
                <a:spLocks/>
              </p:cNvSpPr>
              <p:nvPr/>
            </p:nvSpPr>
            <p:spPr bwMode="auto">
              <a:xfrm>
                <a:off x="4586" y="1815"/>
                <a:ext cx="28" cy="25"/>
              </a:xfrm>
              <a:custGeom>
                <a:avLst/>
                <a:gdLst>
                  <a:gd name="T0" fmla="*/ 92 w 136"/>
                  <a:gd name="T1" fmla="*/ 0 h 129"/>
                  <a:gd name="T2" fmla="*/ 46 w 136"/>
                  <a:gd name="T3" fmla="*/ 37 h 129"/>
                  <a:gd name="T4" fmla="*/ 0 w 136"/>
                  <a:gd name="T5" fmla="*/ 74 h 129"/>
                  <a:gd name="T6" fmla="*/ 44 w 136"/>
                  <a:gd name="T7" fmla="*/ 129 h 129"/>
                  <a:gd name="T8" fmla="*/ 90 w 136"/>
                  <a:gd name="T9" fmla="*/ 92 h 129"/>
                  <a:gd name="T10" fmla="*/ 136 w 136"/>
                  <a:gd name="T11" fmla="*/ 55 h 129"/>
                  <a:gd name="T12" fmla="*/ 92 w 136"/>
                  <a:gd name="T1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9">
                    <a:moveTo>
                      <a:pt x="92" y="0"/>
                    </a:moveTo>
                    <a:lnTo>
                      <a:pt x="46" y="37"/>
                    </a:lnTo>
                    <a:lnTo>
                      <a:pt x="0" y="74"/>
                    </a:lnTo>
                    <a:lnTo>
                      <a:pt x="44" y="129"/>
                    </a:lnTo>
                    <a:lnTo>
                      <a:pt x="90" y="92"/>
                    </a:lnTo>
                    <a:lnTo>
                      <a:pt x="136" y="55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7" name="Freeform 3505"/>
              <p:cNvSpPr>
                <a:spLocks/>
              </p:cNvSpPr>
              <p:nvPr/>
            </p:nvSpPr>
            <p:spPr bwMode="auto">
              <a:xfrm>
                <a:off x="4586" y="1815"/>
                <a:ext cx="28" cy="25"/>
              </a:xfrm>
              <a:custGeom>
                <a:avLst/>
                <a:gdLst>
                  <a:gd name="T0" fmla="*/ 92 w 136"/>
                  <a:gd name="T1" fmla="*/ 0 h 129"/>
                  <a:gd name="T2" fmla="*/ 46 w 136"/>
                  <a:gd name="T3" fmla="*/ 37 h 129"/>
                  <a:gd name="T4" fmla="*/ 0 w 136"/>
                  <a:gd name="T5" fmla="*/ 74 h 129"/>
                  <a:gd name="T6" fmla="*/ 44 w 136"/>
                  <a:gd name="T7" fmla="*/ 129 h 129"/>
                  <a:gd name="T8" fmla="*/ 90 w 136"/>
                  <a:gd name="T9" fmla="*/ 92 h 129"/>
                  <a:gd name="T10" fmla="*/ 136 w 136"/>
                  <a:gd name="T11" fmla="*/ 55 h 129"/>
                  <a:gd name="T12" fmla="*/ 92 w 136"/>
                  <a:gd name="T1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9">
                    <a:moveTo>
                      <a:pt x="92" y="0"/>
                    </a:moveTo>
                    <a:lnTo>
                      <a:pt x="46" y="37"/>
                    </a:lnTo>
                    <a:lnTo>
                      <a:pt x="0" y="74"/>
                    </a:lnTo>
                    <a:lnTo>
                      <a:pt x="44" y="129"/>
                    </a:lnTo>
                    <a:lnTo>
                      <a:pt x="90" y="92"/>
                    </a:lnTo>
                    <a:lnTo>
                      <a:pt x="136" y="55"/>
                    </a:lnTo>
                    <a:lnTo>
                      <a:pt x="9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8" name="Freeform 3506"/>
              <p:cNvSpPr>
                <a:spLocks/>
              </p:cNvSpPr>
              <p:nvPr/>
            </p:nvSpPr>
            <p:spPr bwMode="auto">
              <a:xfrm>
                <a:off x="4595" y="1833"/>
                <a:ext cx="9" cy="7"/>
              </a:xfrm>
              <a:custGeom>
                <a:avLst/>
                <a:gdLst>
                  <a:gd name="T0" fmla="*/ 46 w 46"/>
                  <a:gd name="T1" fmla="*/ 0 h 37"/>
                  <a:gd name="T2" fmla="*/ 0 w 46"/>
                  <a:gd name="T3" fmla="*/ 37 h 37"/>
                  <a:gd name="T4" fmla="*/ 0 w 46"/>
                  <a:gd name="T5" fmla="*/ 37 h 37"/>
                  <a:gd name="T6" fmla="*/ 46 w 46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7">
                    <a:moveTo>
                      <a:pt x="46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9" name="Line 3507"/>
              <p:cNvSpPr>
                <a:spLocks noChangeShapeType="1"/>
              </p:cNvSpPr>
              <p:nvPr/>
            </p:nvSpPr>
            <p:spPr bwMode="auto">
              <a:xfrm>
                <a:off x="4595" y="1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0" name="Freeform 3508"/>
              <p:cNvSpPr>
                <a:spLocks/>
              </p:cNvSpPr>
              <p:nvPr/>
            </p:nvSpPr>
            <p:spPr bwMode="auto">
              <a:xfrm>
                <a:off x="4595" y="1826"/>
                <a:ext cx="27" cy="25"/>
              </a:xfrm>
              <a:custGeom>
                <a:avLst/>
                <a:gdLst>
                  <a:gd name="T0" fmla="*/ 92 w 135"/>
                  <a:gd name="T1" fmla="*/ 0 h 128"/>
                  <a:gd name="T2" fmla="*/ 46 w 135"/>
                  <a:gd name="T3" fmla="*/ 37 h 128"/>
                  <a:gd name="T4" fmla="*/ 0 w 135"/>
                  <a:gd name="T5" fmla="*/ 74 h 128"/>
                  <a:gd name="T6" fmla="*/ 44 w 135"/>
                  <a:gd name="T7" fmla="*/ 128 h 128"/>
                  <a:gd name="T8" fmla="*/ 90 w 135"/>
                  <a:gd name="T9" fmla="*/ 91 h 128"/>
                  <a:gd name="T10" fmla="*/ 135 w 135"/>
                  <a:gd name="T11" fmla="*/ 54 h 128"/>
                  <a:gd name="T12" fmla="*/ 92 w 135"/>
                  <a:gd name="T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8">
                    <a:moveTo>
                      <a:pt x="92" y="0"/>
                    </a:moveTo>
                    <a:lnTo>
                      <a:pt x="46" y="37"/>
                    </a:lnTo>
                    <a:lnTo>
                      <a:pt x="0" y="74"/>
                    </a:lnTo>
                    <a:lnTo>
                      <a:pt x="44" y="128"/>
                    </a:lnTo>
                    <a:lnTo>
                      <a:pt x="90" y="91"/>
                    </a:lnTo>
                    <a:lnTo>
                      <a:pt x="135" y="54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1" name="Freeform 3509"/>
              <p:cNvSpPr>
                <a:spLocks/>
              </p:cNvSpPr>
              <p:nvPr/>
            </p:nvSpPr>
            <p:spPr bwMode="auto">
              <a:xfrm>
                <a:off x="4595" y="1826"/>
                <a:ext cx="27" cy="25"/>
              </a:xfrm>
              <a:custGeom>
                <a:avLst/>
                <a:gdLst>
                  <a:gd name="T0" fmla="*/ 92 w 135"/>
                  <a:gd name="T1" fmla="*/ 0 h 128"/>
                  <a:gd name="T2" fmla="*/ 46 w 135"/>
                  <a:gd name="T3" fmla="*/ 37 h 128"/>
                  <a:gd name="T4" fmla="*/ 0 w 135"/>
                  <a:gd name="T5" fmla="*/ 74 h 128"/>
                  <a:gd name="T6" fmla="*/ 44 w 135"/>
                  <a:gd name="T7" fmla="*/ 128 h 128"/>
                  <a:gd name="T8" fmla="*/ 90 w 135"/>
                  <a:gd name="T9" fmla="*/ 91 h 128"/>
                  <a:gd name="T10" fmla="*/ 135 w 135"/>
                  <a:gd name="T11" fmla="*/ 54 h 128"/>
                  <a:gd name="T12" fmla="*/ 92 w 135"/>
                  <a:gd name="T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28">
                    <a:moveTo>
                      <a:pt x="92" y="0"/>
                    </a:moveTo>
                    <a:lnTo>
                      <a:pt x="46" y="37"/>
                    </a:lnTo>
                    <a:lnTo>
                      <a:pt x="0" y="74"/>
                    </a:lnTo>
                    <a:lnTo>
                      <a:pt x="44" y="128"/>
                    </a:lnTo>
                    <a:lnTo>
                      <a:pt x="90" y="91"/>
                    </a:lnTo>
                    <a:lnTo>
                      <a:pt x="135" y="54"/>
                    </a:lnTo>
                    <a:lnTo>
                      <a:pt x="9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2" name="Freeform 3510"/>
              <p:cNvSpPr>
                <a:spLocks/>
              </p:cNvSpPr>
              <p:nvPr/>
            </p:nvSpPr>
            <p:spPr bwMode="auto">
              <a:xfrm>
                <a:off x="4604" y="1844"/>
                <a:ext cx="9" cy="8"/>
              </a:xfrm>
              <a:custGeom>
                <a:avLst/>
                <a:gdLst>
                  <a:gd name="T0" fmla="*/ 46 w 46"/>
                  <a:gd name="T1" fmla="*/ 0 h 39"/>
                  <a:gd name="T2" fmla="*/ 0 w 46"/>
                  <a:gd name="T3" fmla="*/ 37 h 39"/>
                  <a:gd name="T4" fmla="*/ 2 w 46"/>
                  <a:gd name="T5" fmla="*/ 39 h 39"/>
                  <a:gd name="T6" fmla="*/ 46 w 46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9">
                    <a:moveTo>
                      <a:pt x="46" y="0"/>
                    </a:moveTo>
                    <a:lnTo>
                      <a:pt x="0" y="37"/>
                    </a:lnTo>
                    <a:lnTo>
                      <a:pt x="2" y="3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3" name="Line 3511"/>
              <p:cNvSpPr>
                <a:spLocks noChangeShapeType="1"/>
              </p:cNvSpPr>
              <p:nvPr/>
            </p:nvSpPr>
            <p:spPr bwMode="auto">
              <a:xfrm>
                <a:off x="4604" y="18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4" name="Freeform 3512"/>
              <p:cNvSpPr>
                <a:spLocks/>
              </p:cNvSpPr>
              <p:nvPr/>
            </p:nvSpPr>
            <p:spPr bwMode="auto">
              <a:xfrm>
                <a:off x="4604" y="1836"/>
                <a:ext cx="27" cy="26"/>
              </a:xfrm>
              <a:custGeom>
                <a:avLst/>
                <a:gdLst>
                  <a:gd name="T0" fmla="*/ 87 w 134"/>
                  <a:gd name="T1" fmla="*/ 0 h 131"/>
                  <a:gd name="T2" fmla="*/ 44 w 134"/>
                  <a:gd name="T3" fmla="*/ 39 h 131"/>
                  <a:gd name="T4" fmla="*/ 0 w 134"/>
                  <a:gd name="T5" fmla="*/ 78 h 131"/>
                  <a:gd name="T6" fmla="*/ 47 w 134"/>
                  <a:gd name="T7" fmla="*/ 131 h 131"/>
                  <a:gd name="T8" fmla="*/ 91 w 134"/>
                  <a:gd name="T9" fmla="*/ 92 h 131"/>
                  <a:gd name="T10" fmla="*/ 134 w 134"/>
                  <a:gd name="T11" fmla="*/ 53 h 131"/>
                  <a:gd name="T12" fmla="*/ 87 w 134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31">
                    <a:moveTo>
                      <a:pt x="87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47" y="131"/>
                    </a:lnTo>
                    <a:lnTo>
                      <a:pt x="91" y="92"/>
                    </a:lnTo>
                    <a:lnTo>
                      <a:pt x="134" y="53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5" name="Freeform 3513"/>
              <p:cNvSpPr>
                <a:spLocks/>
              </p:cNvSpPr>
              <p:nvPr/>
            </p:nvSpPr>
            <p:spPr bwMode="auto">
              <a:xfrm>
                <a:off x="4604" y="1836"/>
                <a:ext cx="27" cy="26"/>
              </a:xfrm>
              <a:custGeom>
                <a:avLst/>
                <a:gdLst>
                  <a:gd name="T0" fmla="*/ 87 w 134"/>
                  <a:gd name="T1" fmla="*/ 0 h 131"/>
                  <a:gd name="T2" fmla="*/ 44 w 134"/>
                  <a:gd name="T3" fmla="*/ 39 h 131"/>
                  <a:gd name="T4" fmla="*/ 0 w 134"/>
                  <a:gd name="T5" fmla="*/ 78 h 131"/>
                  <a:gd name="T6" fmla="*/ 47 w 134"/>
                  <a:gd name="T7" fmla="*/ 131 h 131"/>
                  <a:gd name="T8" fmla="*/ 91 w 134"/>
                  <a:gd name="T9" fmla="*/ 92 h 131"/>
                  <a:gd name="T10" fmla="*/ 134 w 134"/>
                  <a:gd name="T11" fmla="*/ 53 h 131"/>
                  <a:gd name="T12" fmla="*/ 87 w 134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31">
                    <a:moveTo>
                      <a:pt x="87" y="0"/>
                    </a:moveTo>
                    <a:lnTo>
                      <a:pt x="44" y="39"/>
                    </a:lnTo>
                    <a:lnTo>
                      <a:pt x="0" y="78"/>
                    </a:lnTo>
                    <a:lnTo>
                      <a:pt x="47" y="131"/>
                    </a:lnTo>
                    <a:lnTo>
                      <a:pt x="91" y="92"/>
                    </a:lnTo>
                    <a:lnTo>
                      <a:pt x="134" y="53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6" name="Freeform 3514"/>
              <p:cNvSpPr>
                <a:spLocks/>
              </p:cNvSpPr>
              <p:nvPr/>
            </p:nvSpPr>
            <p:spPr bwMode="auto">
              <a:xfrm>
                <a:off x="4614" y="1854"/>
                <a:ext cx="9" cy="8"/>
              </a:xfrm>
              <a:custGeom>
                <a:avLst/>
                <a:gdLst>
                  <a:gd name="T0" fmla="*/ 44 w 44"/>
                  <a:gd name="T1" fmla="*/ 0 h 40"/>
                  <a:gd name="T2" fmla="*/ 0 w 44"/>
                  <a:gd name="T3" fmla="*/ 39 h 40"/>
                  <a:gd name="T4" fmla="*/ 0 w 44"/>
                  <a:gd name="T5" fmla="*/ 40 h 40"/>
                  <a:gd name="T6" fmla="*/ 44 w 44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0">
                    <a:moveTo>
                      <a:pt x="44" y="0"/>
                    </a:moveTo>
                    <a:lnTo>
                      <a:pt x="0" y="39"/>
                    </a:lnTo>
                    <a:lnTo>
                      <a:pt x="0" y="4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7" name="Line 3515"/>
              <p:cNvSpPr>
                <a:spLocks noChangeShapeType="1"/>
              </p:cNvSpPr>
              <p:nvPr/>
            </p:nvSpPr>
            <p:spPr bwMode="auto">
              <a:xfrm>
                <a:off x="4614" y="18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8" name="Freeform 3516"/>
              <p:cNvSpPr>
                <a:spLocks/>
              </p:cNvSpPr>
              <p:nvPr/>
            </p:nvSpPr>
            <p:spPr bwMode="auto">
              <a:xfrm>
                <a:off x="4614" y="1846"/>
                <a:ext cx="27" cy="27"/>
              </a:xfrm>
              <a:custGeom>
                <a:avLst/>
                <a:gdLst>
                  <a:gd name="T0" fmla="*/ 87 w 134"/>
                  <a:gd name="T1" fmla="*/ 0 h 131"/>
                  <a:gd name="T2" fmla="*/ 44 w 134"/>
                  <a:gd name="T3" fmla="*/ 40 h 131"/>
                  <a:gd name="T4" fmla="*/ 0 w 134"/>
                  <a:gd name="T5" fmla="*/ 80 h 131"/>
                  <a:gd name="T6" fmla="*/ 47 w 134"/>
                  <a:gd name="T7" fmla="*/ 131 h 131"/>
                  <a:gd name="T8" fmla="*/ 91 w 134"/>
                  <a:gd name="T9" fmla="*/ 91 h 131"/>
                  <a:gd name="T10" fmla="*/ 134 w 134"/>
                  <a:gd name="T11" fmla="*/ 50 h 131"/>
                  <a:gd name="T12" fmla="*/ 87 w 134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31">
                    <a:moveTo>
                      <a:pt x="87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47" y="131"/>
                    </a:lnTo>
                    <a:lnTo>
                      <a:pt x="91" y="91"/>
                    </a:lnTo>
                    <a:lnTo>
                      <a:pt x="134" y="5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9" name="Freeform 3517"/>
              <p:cNvSpPr>
                <a:spLocks/>
              </p:cNvSpPr>
              <p:nvPr/>
            </p:nvSpPr>
            <p:spPr bwMode="auto">
              <a:xfrm>
                <a:off x="4614" y="1846"/>
                <a:ext cx="27" cy="27"/>
              </a:xfrm>
              <a:custGeom>
                <a:avLst/>
                <a:gdLst>
                  <a:gd name="T0" fmla="*/ 87 w 134"/>
                  <a:gd name="T1" fmla="*/ 0 h 131"/>
                  <a:gd name="T2" fmla="*/ 44 w 134"/>
                  <a:gd name="T3" fmla="*/ 40 h 131"/>
                  <a:gd name="T4" fmla="*/ 0 w 134"/>
                  <a:gd name="T5" fmla="*/ 80 h 131"/>
                  <a:gd name="T6" fmla="*/ 47 w 134"/>
                  <a:gd name="T7" fmla="*/ 131 h 131"/>
                  <a:gd name="T8" fmla="*/ 91 w 134"/>
                  <a:gd name="T9" fmla="*/ 91 h 131"/>
                  <a:gd name="T10" fmla="*/ 134 w 134"/>
                  <a:gd name="T11" fmla="*/ 50 h 131"/>
                  <a:gd name="T12" fmla="*/ 87 w 134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31">
                    <a:moveTo>
                      <a:pt x="87" y="0"/>
                    </a:moveTo>
                    <a:lnTo>
                      <a:pt x="44" y="40"/>
                    </a:lnTo>
                    <a:lnTo>
                      <a:pt x="0" y="80"/>
                    </a:lnTo>
                    <a:lnTo>
                      <a:pt x="47" y="131"/>
                    </a:lnTo>
                    <a:lnTo>
                      <a:pt x="91" y="91"/>
                    </a:lnTo>
                    <a:lnTo>
                      <a:pt x="134" y="50"/>
                    </a:lnTo>
                    <a:lnTo>
                      <a:pt x="8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0" name="Freeform 3518"/>
              <p:cNvSpPr>
                <a:spLocks/>
              </p:cNvSpPr>
              <p:nvPr/>
            </p:nvSpPr>
            <p:spPr bwMode="auto">
              <a:xfrm>
                <a:off x="4623" y="1865"/>
                <a:ext cx="9" cy="8"/>
              </a:xfrm>
              <a:custGeom>
                <a:avLst/>
                <a:gdLst>
                  <a:gd name="T0" fmla="*/ 44 w 44"/>
                  <a:gd name="T1" fmla="*/ 0 h 41"/>
                  <a:gd name="T2" fmla="*/ 0 w 44"/>
                  <a:gd name="T3" fmla="*/ 40 h 41"/>
                  <a:gd name="T4" fmla="*/ 2 w 44"/>
                  <a:gd name="T5" fmla="*/ 41 h 41"/>
                  <a:gd name="T6" fmla="*/ 44 w 44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1">
                    <a:moveTo>
                      <a:pt x="44" y="0"/>
                    </a:moveTo>
                    <a:lnTo>
                      <a:pt x="0" y="40"/>
                    </a:lnTo>
                    <a:lnTo>
                      <a:pt x="2" y="4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1" name="Line 3519"/>
              <p:cNvSpPr>
                <a:spLocks noChangeShapeType="1"/>
              </p:cNvSpPr>
              <p:nvPr/>
            </p:nvSpPr>
            <p:spPr bwMode="auto">
              <a:xfrm>
                <a:off x="4623" y="18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2" name="Freeform 3520"/>
              <p:cNvSpPr>
                <a:spLocks/>
              </p:cNvSpPr>
              <p:nvPr/>
            </p:nvSpPr>
            <p:spPr bwMode="auto">
              <a:xfrm>
                <a:off x="4624" y="1856"/>
                <a:ext cx="26" cy="27"/>
              </a:xfrm>
              <a:custGeom>
                <a:avLst/>
                <a:gdLst>
                  <a:gd name="T0" fmla="*/ 83 w 133"/>
                  <a:gd name="T1" fmla="*/ 0 h 132"/>
                  <a:gd name="T2" fmla="*/ 42 w 133"/>
                  <a:gd name="T3" fmla="*/ 42 h 132"/>
                  <a:gd name="T4" fmla="*/ 0 w 133"/>
                  <a:gd name="T5" fmla="*/ 83 h 132"/>
                  <a:gd name="T6" fmla="*/ 50 w 133"/>
                  <a:gd name="T7" fmla="*/ 132 h 132"/>
                  <a:gd name="T8" fmla="*/ 91 w 133"/>
                  <a:gd name="T9" fmla="*/ 91 h 132"/>
                  <a:gd name="T10" fmla="*/ 133 w 133"/>
                  <a:gd name="T11" fmla="*/ 50 h 132"/>
                  <a:gd name="T12" fmla="*/ 83 w 133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2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50" y="132"/>
                    </a:lnTo>
                    <a:lnTo>
                      <a:pt x="91" y="91"/>
                    </a:lnTo>
                    <a:lnTo>
                      <a:pt x="133" y="5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3" name="Freeform 3521"/>
              <p:cNvSpPr>
                <a:spLocks/>
              </p:cNvSpPr>
              <p:nvPr/>
            </p:nvSpPr>
            <p:spPr bwMode="auto">
              <a:xfrm>
                <a:off x="4624" y="1856"/>
                <a:ext cx="26" cy="27"/>
              </a:xfrm>
              <a:custGeom>
                <a:avLst/>
                <a:gdLst>
                  <a:gd name="T0" fmla="*/ 83 w 133"/>
                  <a:gd name="T1" fmla="*/ 0 h 132"/>
                  <a:gd name="T2" fmla="*/ 42 w 133"/>
                  <a:gd name="T3" fmla="*/ 42 h 132"/>
                  <a:gd name="T4" fmla="*/ 0 w 133"/>
                  <a:gd name="T5" fmla="*/ 83 h 132"/>
                  <a:gd name="T6" fmla="*/ 50 w 133"/>
                  <a:gd name="T7" fmla="*/ 132 h 132"/>
                  <a:gd name="T8" fmla="*/ 91 w 133"/>
                  <a:gd name="T9" fmla="*/ 91 h 132"/>
                  <a:gd name="T10" fmla="*/ 133 w 133"/>
                  <a:gd name="T11" fmla="*/ 50 h 132"/>
                  <a:gd name="T12" fmla="*/ 83 w 133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32">
                    <a:moveTo>
                      <a:pt x="83" y="0"/>
                    </a:moveTo>
                    <a:lnTo>
                      <a:pt x="42" y="42"/>
                    </a:lnTo>
                    <a:lnTo>
                      <a:pt x="0" y="83"/>
                    </a:lnTo>
                    <a:lnTo>
                      <a:pt x="50" y="132"/>
                    </a:lnTo>
                    <a:lnTo>
                      <a:pt x="91" y="91"/>
                    </a:lnTo>
                    <a:lnTo>
                      <a:pt x="133" y="50"/>
                    </a:lnTo>
                    <a:lnTo>
                      <a:pt x="8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4" name="Freeform 3522"/>
              <p:cNvSpPr>
                <a:spLocks/>
              </p:cNvSpPr>
              <p:nvPr/>
            </p:nvSpPr>
            <p:spPr bwMode="auto">
              <a:xfrm>
                <a:off x="4634" y="1874"/>
                <a:ext cx="8" cy="9"/>
              </a:xfrm>
              <a:custGeom>
                <a:avLst/>
                <a:gdLst>
                  <a:gd name="T0" fmla="*/ 41 w 41"/>
                  <a:gd name="T1" fmla="*/ 0 h 44"/>
                  <a:gd name="T2" fmla="*/ 0 w 41"/>
                  <a:gd name="T3" fmla="*/ 41 h 44"/>
                  <a:gd name="T4" fmla="*/ 1 w 41"/>
                  <a:gd name="T5" fmla="*/ 44 h 44"/>
                  <a:gd name="T6" fmla="*/ 41 w 41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41" y="0"/>
                    </a:moveTo>
                    <a:lnTo>
                      <a:pt x="0" y="41"/>
                    </a:lnTo>
                    <a:lnTo>
                      <a:pt x="1" y="4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5" name="Line 3523"/>
              <p:cNvSpPr>
                <a:spLocks noChangeShapeType="1"/>
              </p:cNvSpPr>
              <p:nvPr/>
            </p:nvSpPr>
            <p:spPr bwMode="auto">
              <a:xfrm>
                <a:off x="4634" y="1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6" name="Freeform 3524"/>
              <p:cNvSpPr>
                <a:spLocks/>
              </p:cNvSpPr>
              <p:nvPr/>
            </p:nvSpPr>
            <p:spPr bwMode="auto">
              <a:xfrm>
                <a:off x="4634" y="1866"/>
                <a:ext cx="26" cy="27"/>
              </a:xfrm>
              <a:custGeom>
                <a:avLst/>
                <a:gdLst>
                  <a:gd name="T0" fmla="*/ 80 w 132"/>
                  <a:gd name="T1" fmla="*/ 0 h 136"/>
                  <a:gd name="T2" fmla="*/ 40 w 132"/>
                  <a:gd name="T3" fmla="*/ 44 h 136"/>
                  <a:gd name="T4" fmla="*/ 0 w 132"/>
                  <a:gd name="T5" fmla="*/ 88 h 136"/>
                  <a:gd name="T6" fmla="*/ 52 w 132"/>
                  <a:gd name="T7" fmla="*/ 136 h 136"/>
                  <a:gd name="T8" fmla="*/ 92 w 132"/>
                  <a:gd name="T9" fmla="*/ 92 h 136"/>
                  <a:gd name="T10" fmla="*/ 132 w 132"/>
                  <a:gd name="T11" fmla="*/ 49 h 136"/>
                  <a:gd name="T12" fmla="*/ 80 w 132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8"/>
                    </a:lnTo>
                    <a:lnTo>
                      <a:pt x="52" y="136"/>
                    </a:lnTo>
                    <a:lnTo>
                      <a:pt x="92" y="92"/>
                    </a:lnTo>
                    <a:lnTo>
                      <a:pt x="132" y="4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7" name="Freeform 3525"/>
              <p:cNvSpPr>
                <a:spLocks/>
              </p:cNvSpPr>
              <p:nvPr/>
            </p:nvSpPr>
            <p:spPr bwMode="auto">
              <a:xfrm>
                <a:off x="4634" y="1866"/>
                <a:ext cx="26" cy="27"/>
              </a:xfrm>
              <a:custGeom>
                <a:avLst/>
                <a:gdLst>
                  <a:gd name="T0" fmla="*/ 80 w 132"/>
                  <a:gd name="T1" fmla="*/ 0 h 136"/>
                  <a:gd name="T2" fmla="*/ 40 w 132"/>
                  <a:gd name="T3" fmla="*/ 44 h 136"/>
                  <a:gd name="T4" fmla="*/ 0 w 132"/>
                  <a:gd name="T5" fmla="*/ 88 h 136"/>
                  <a:gd name="T6" fmla="*/ 52 w 132"/>
                  <a:gd name="T7" fmla="*/ 136 h 136"/>
                  <a:gd name="T8" fmla="*/ 92 w 132"/>
                  <a:gd name="T9" fmla="*/ 92 h 136"/>
                  <a:gd name="T10" fmla="*/ 132 w 132"/>
                  <a:gd name="T11" fmla="*/ 49 h 136"/>
                  <a:gd name="T12" fmla="*/ 80 w 132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6">
                    <a:moveTo>
                      <a:pt x="80" y="0"/>
                    </a:moveTo>
                    <a:lnTo>
                      <a:pt x="40" y="44"/>
                    </a:lnTo>
                    <a:lnTo>
                      <a:pt x="0" y="88"/>
                    </a:lnTo>
                    <a:lnTo>
                      <a:pt x="52" y="136"/>
                    </a:lnTo>
                    <a:lnTo>
                      <a:pt x="92" y="92"/>
                    </a:lnTo>
                    <a:lnTo>
                      <a:pt x="132" y="49"/>
                    </a:lnTo>
                    <a:lnTo>
                      <a:pt x="8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8" name="Freeform 3526"/>
              <p:cNvSpPr>
                <a:spLocks/>
              </p:cNvSpPr>
              <p:nvPr/>
            </p:nvSpPr>
            <p:spPr bwMode="auto">
              <a:xfrm>
                <a:off x="4644" y="1884"/>
                <a:ext cx="8" cy="9"/>
              </a:xfrm>
              <a:custGeom>
                <a:avLst/>
                <a:gdLst>
                  <a:gd name="T0" fmla="*/ 40 w 40"/>
                  <a:gd name="T1" fmla="*/ 0 h 44"/>
                  <a:gd name="T2" fmla="*/ 0 w 40"/>
                  <a:gd name="T3" fmla="*/ 44 h 44"/>
                  <a:gd name="T4" fmla="*/ 1 w 40"/>
                  <a:gd name="T5" fmla="*/ 44 h 44"/>
                  <a:gd name="T6" fmla="*/ 40 w 40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4">
                    <a:moveTo>
                      <a:pt x="40" y="0"/>
                    </a:moveTo>
                    <a:lnTo>
                      <a:pt x="0" y="44"/>
                    </a:lnTo>
                    <a:lnTo>
                      <a:pt x="1" y="4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9" name="Line 3527"/>
              <p:cNvSpPr>
                <a:spLocks noChangeShapeType="1"/>
              </p:cNvSpPr>
              <p:nvPr/>
            </p:nvSpPr>
            <p:spPr bwMode="auto">
              <a:xfrm>
                <a:off x="4644" y="18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0" name="Freeform 3528"/>
              <p:cNvSpPr>
                <a:spLocks/>
              </p:cNvSpPr>
              <p:nvPr/>
            </p:nvSpPr>
            <p:spPr bwMode="auto">
              <a:xfrm>
                <a:off x="4644" y="1875"/>
                <a:ext cx="26" cy="27"/>
              </a:xfrm>
              <a:custGeom>
                <a:avLst/>
                <a:gdLst>
                  <a:gd name="T0" fmla="*/ 78 w 130"/>
                  <a:gd name="T1" fmla="*/ 0 h 133"/>
                  <a:gd name="T2" fmla="*/ 39 w 130"/>
                  <a:gd name="T3" fmla="*/ 43 h 133"/>
                  <a:gd name="T4" fmla="*/ 0 w 130"/>
                  <a:gd name="T5" fmla="*/ 87 h 133"/>
                  <a:gd name="T6" fmla="*/ 52 w 130"/>
                  <a:gd name="T7" fmla="*/ 133 h 133"/>
                  <a:gd name="T8" fmla="*/ 91 w 130"/>
                  <a:gd name="T9" fmla="*/ 89 h 133"/>
                  <a:gd name="T10" fmla="*/ 130 w 130"/>
                  <a:gd name="T11" fmla="*/ 46 h 133"/>
                  <a:gd name="T12" fmla="*/ 78 w 130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3">
                    <a:moveTo>
                      <a:pt x="78" y="0"/>
                    </a:moveTo>
                    <a:lnTo>
                      <a:pt x="39" y="43"/>
                    </a:lnTo>
                    <a:lnTo>
                      <a:pt x="0" y="87"/>
                    </a:lnTo>
                    <a:lnTo>
                      <a:pt x="52" y="133"/>
                    </a:lnTo>
                    <a:lnTo>
                      <a:pt x="91" y="89"/>
                    </a:lnTo>
                    <a:lnTo>
                      <a:pt x="130" y="46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1" name="Freeform 3529"/>
              <p:cNvSpPr>
                <a:spLocks/>
              </p:cNvSpPr>
              <p:nvPr/>
            </p:nvSpPr>
            <p:spPr bwMode="auto">
              <a:xfrm>
                <a:off x="4644" y="1875"/>
                <a:ext cx="26" cy="27"/>
              </a:xfrm>
              <a:custGeom>
                <a:avLst/>
                <a:gdLst>
                  <a:gd name="T0" fmla="*/ 78 w 130"/>
                  <a:gd name="T1" fmla="*/ 0 h 133"/>
                  <a:gd name="T2" fmla="*/ 39 w 130"/>
                  <a:gd name="T3" fmla="*/ 43 h 133"/>
                  <a:gd name="T4" fmla="*/ 0 w 130"/>
                  <a:gd name="T5" fmla="*/ 87 h 133"/>
                  <a:gd name="T6" fmla="*/ 52 w 130"/>
                  <a:gd name="T7" fmla="*/ 133 h 133"/>
                  <a:gd name="T8" fmla="*/ 91 w 130"/>
                  <a:gd name="T9" fmla="*/ 89 h 133"/>
                  <a:gd name="T10" fmla="*/ 130 w 130"/>
                  <a:gd name="T11" fmla="*/ 46 h 133"/>
                  <a:gd name="T12" fmla="*/ 78 w 130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3">
                    <a:moveTo>
                      <a:pt x="78" y="0"/>
                    </a:moveTo>
                    <a:lnTo>
                      <a:pt x="39" y="43"/>
                    </a:lnTo>
                    <a:lnTo>
                      <a:pt x="0" y="87"/>
                    </a:lnTo>
                    <a:lnTo>
                      <a:pt x="52" y="133"/>
                    </a:lnTo>
                    <a:lnTo>
                      <a:pt x="91" y="89"/>
                    </a:lnTo>
                    <a:lnTo>
                      <a:pt x="130" y="46"/>
                    </a:lnTo>
                    <a:lnTo>
                      <a:pt x="7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2" name="Freeform 3530"/>
              <p:cNvSpPr>
                <a:spLocks/>
              </p:cNvSpPr>
              <p:nvPr/>
            </p:nvSpPr>
            <p:spPr bwMode="auto">
              <a:xfrm>
                <a:off x="4655" y="1893"/>
                <a:ext cx="8" cy="9"/>
              </a:xfrm>
              <a:custGeom>
                <a:avLst/>
                <a:gdLst>
                  <a:gd name="T0" fmla="*/ 39 w 39"/>
                  <a:gd name="T1" fmla="*/ 0 h 46"/>
                  <a:gd name="T2" fmla="*/ 0 w 39"/>
                  <a:gd name="T3" fmla="*/ 44 h 46"/>
                  <a:gd name="T4" fmla="*/ 1 w 39"/>
                  <a:gd name="T5" fmla="*/ 46 h 46"/>
                  <a:gd name="T6" fmla="*/ 39 w 39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6">
                    <a:moveTo>
                      <a:pt x="39" y="0"/>
                    </a:moveTo>
                    <a:lnTo>
                      <a:pt x="0" y="44"/>
                    </a:lnTo>
                    <a:lnTo>
                      <a:pt x="1" y="4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3" name="Line 3531"/>
              <p:cNvSpPr>
                <a:spLocks noChangeShapeType="1"/>
              </p:cNvSpPr>
              <p:nvPr/>
            </p:nvSpPr>
            <p:spPr bwMode="auto">
              <a:xfrm>
                <a:off x="4655" y="19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4" name="Freeform 3532"/>
              <p:cNvSpPr>
                <a:spLocks/>
              </p:cNvSpPr>
              <p:nvPr/>
            </p:nvSpPr>
            <p:spPr bwMode="auto">
              <a:xfrm>
                <a:off x="4655" y="1884"/>
                <a:ext cx="26" cy="27"/>
              </a:xfrm>
              <a:custGeom>
                <a:avLst/>
                <a:gdLst>
                  <a:gd name="T0" fmla="*/ 76 w 130"/>
                  <a:gd name="T1" fmla="*/ 0 h 137"/>
                  <a:gd name="T2" fmla="*/ 38 w 130"/>
                  <a:gd name="T3" fmla="*/ 46 h 137"/>
                  <a:gd name="T4" fmla="*/ 0 w 130"/>
                  <a:gd name="T5" fmla="*/ 92 h 137"/>
                  <a:gd name="T6" fmla="*/ 54 w 130"/>
                  <a:gd name="T7" fmla="*/ 137 h 137"/>
                  <a:gd name="T8" fmla="*/ 92 w 130"/>
                  <a:gd name="T9" fmla="*/ 91 h 137"/>
                  <a:gd name="T10" fmla="*/ 130 w 130"/>
                  <a:gd name="T11" fmla="*/ 45 h 137"/>
                  <a:gd name="T12" fmla="*/ 76 w 13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7">
                    <a:moveTo>
                      <a:pt x="76" y="0"/>
                    </a:moveTo>
                    <a:lnTo>
                      <a:pt x="38" y="46"/>
                    </a:lnTo>
                    <a:lnTo>
                      <a:pt x="0" y="92"/>
                    </a:lnTo>
                    <a:lnTo>
                      <a:pt x="54" y="137"/>
                    </a:lnTo>
                    <a:lnTo>
                      <a:pt x="92" y="91"/>
                    </a:lnTo>
                    <a:lnTo>
                      <a:pt x="130" y="4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5" name="Freeform 3533"/>
              <p:cNvSpPr>
                <a:spLocks/>
              </p:cNvSpPr>
              <p:nvPr/>
            </p:nvSpPr>
            <p:spPr bwMode="auto">
              <a:xfrm>
                <a:off x="4655" y="1884"/>
                <a:ext cx="26" cy="27"/>
              </a:xfrm>
              <a:custGeom>
                <a:avLst/>
                <a:gdLst>
                  <a:gd name="T0" fmla="*/ 76 w 130"/>
                  <a:gd name="T1" fmla="*/ 0 h 137"/>
                  <a:gd name="T2" fmla="*/ 38 w 130"/>
                  <a:gd name="T3" fmla="*/ 46 h 137"/>
                  <a:gd name="T4" fmla="*/ 0 w 130"/>
                  <a:gd name="T5" fmla="*/ 92 h 137"/>
                  <a:gd name="T6" fmla="*/ 54 w 130"/>
                  <a:gd name="T7" fmla="*/ 137 h 137"/>
                  <a:gd name="T8" fmla="*/ 92 w 130"/>
                  <a:gd name="T9" fmla="*/ 91 h 137"/>
                  <a:gd name="T10" fmla="*/ 130 w 130"/>
                  <a:gd name="T11" fmla="*/ 45 h 137"/>
                  <a:gd name="T12" fmla="*/ 76 w 13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7">
                    <a:moveTo>
                      <a:pt x="76" y="0"/>
                    </a:moveTo>
                    <a:lnTo>
                      <a:pt x="38" y="46"/>
                    </a:lnTo>
                    <a:lnTo>
                      <a:pt x="0" y="92"/>
                    </a:lnTo>
                    <a:lnTo>
                      <a:pt x="54" y="137"/>
                    </a:lnTo>
                    <a:lnTo>
                      <a:pt x="92" y="91"/>
                    </a:lnTo>
                    <a:lnTo>
                      <a:pt x="130" y="45"/>
                    </a:lnTo>
                    <a:lnTo>
                      <a:pt x="7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6" name="Freeform 3534"/>
              <p:cNvSpPr>
                <a:spLocks/>
              </p:cNvSpPr>
              <p:nvPr/>
            </p:nvSpPr>
            <p:spPr bwMode="auto">
              <a:xfrm>
                <a:off x="4666" y="1902"/>
                <a:ext cx="7" cy="10"/>
              </a:xfrm>
              <a:custGeom>
                <a:avLst/>
                <a:gdLst>
                  <a:gd name="T0" fmla="*/ 38 w 38"/>
                  <a:gd name="T1" fmla="*/ 0 h 47"/>
                  <a:gd name="T2" fmla="*/ 0 w 38"/>
                  <a:gd name="T3" fmla="*/ 46 h 47"/>
                  <a:gd name="T4" fmla="*/ 2 w 38"/>
                  <a:gd name="T5" fmla="*/ 47 h 47"/>
                  <a:gd name="T6" fmla="*/ 38 w 38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0"/>
                    </a:moveTo>
                    <a:lnTo>
                      <a:pt x="0" y="46"/>
                    </a:lnTo>
                    <a:lnTo>
                      <a:pt x="2" y="4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7" name="Line 3535"/>
              <p:cNvSpPr>
                <a:spLocks noChangeShapeType="1"/>
              </p:cNvSpPr>
              <p:nvPr/>
            </p:nvSpPr>
            <p:spPr bwMode="auto">
              <a:xfrm>
                <a:off x="4666" y="19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8" name="Freeform 3536"/>
              <p:cNvSpPr>
                <a:spLocks/>
              </p:cNvSpPr>
              <p:nvPr/>
            </p:nvSpPr>
            <p:spPr bwMode="auto">
              <a:xfrm>
                <a:off x="4666" y="1893"/>
                <a:ext cx="26" cy="27"/>
              </a:xfrm>
              <a:custGeom>
                <a:avLst/>
                <a:gdLst>
                  <a:gd name="T0" fmla="*/ 71 w 128"/>
                  <a:gd name="T1" fmla="*/ 0 h 137"/>
                  <a:gd name="T2" fmla="*/ 36 w 128"/>
                  <a:gd name="T3" fmla="*/ 47 h 137"/>
                  <a:gd name="T4" fmla="*/ 0 w 128"/>
                  <a:gd name="T5" fmla="*/ 94 h 137"/>
                  <a:gd name="T6" fmla="*/ 56 w 128"/>
                  <a:gd name="T7" fmla="*/ 137 h 137"/>
                  <a:gd name="T8" fmla="*/ 92 w 128"/>
                  <a:gd name="T9" fmla="*/ 90 h 137"/>
                  <a:gd name="T10" fmla="*/ 128 w 128"/>
                  <a:gd name="T11" fmla="*/ 42 h 137"/>
                  <a:gd name="T12" fmla="*/ 71 w 12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37">
                    <a:moveTo>
                      <a:pt x="71" y="0"/>
                    </a:moveTo>
                    <a:lnTo>
                      <a:pt x="36" y="47"/>
                    </a:lnTo>
                    <a:lnTo>
                      <a:pt x="0" y="94"/>
                    </a:lnTo>
                    <a:lnTo>
                      <a:pt x="56" y="137"/>
                    </a:lnTo>
                    <a:lnTo>
                      <a:pt x="92" y="90"/>
                    </a:lnTo>
                    <a:lnTo>
                      <a:pt x="128" y="4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9" name="Freeform 3537"/>
              <p:cNvSpPr>
                <a:spLocks/>
              </p:cNvSpPr>
              <p:nvPr/>
            </p:nvSpPr>
            <p:spPr bwMode="auto">
              <a:xfrm>
                <a:off x="4666" y="1893"/>
                <a:ext cx="26" cy="27"/>
              </a:xfrm>
              <a:custGeom>
                <a:avLst/>
                <a:gdLst>
                  <a:gd name="T0" fmla="*/ 71 w 128"/>
                  <a:gd name="T1" fmla="*/ 0 h 137"/>
                  <a:gd name="T2" fmla="*/ 36 w 128"/>
                  <a:gd name="T3" fmla="*/ 47 h 137"/>
                  <a:gd name="T4" fmla="*/ 0 w 128"/>
                  <a:gd name="T5" fmla="*/ 94 h 137"/>
                  <a:gd name="T6" fmla="*/ 56 w 128"/>
                  <a:gd name="T7" fmla="*/ 137 h 137"/>
                  <a:gd name="T8" fmla="*/ 92 w 128"/>
                  <a:gd name="T9" fmla="*/ 90 h 137"/>
                  <a:gd name="T10" fmla="*/ 128 w 128"/>
                  <a:gd name="T11" fmla="*/ 42 h 137"/>
                  <a:gd name="T12" fmla="*/ 71 w 12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37">
                    <a:moveTo>
                      <a:pt x="71" y="0"/>
                    </a:moveTo>
                    <a:lnTo>
                      <a:pt x="36" y="47"/>
                    </a:lnTo>
                    <a:lnTo>
                      <a:pt x="0" y="94"/>
                    </a:lnTo>
                    <a:lnTo>
                      <a:pt x="56" y="137"/>
                    </a:lnTo>
                    <a:lnTo>
                      <a:pt x="92" y="90"/>
                    </a:lnTo>
                    <a:lnTo>
                      <a:pt x="128" y="42"/>
                    </a:lnTo>
                    <a:lnTo>
                      <a:pt x="7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0" name="Freeform 3538"/>
              <p:cNvSpPr>
                <a:spLocks/>
              </p:cNvSpPr>
              <p:nvPr/>
            </p:nvSpPr>
            <p:spPr bwMode="auto">
              <a:xfrm>
                <a:off x="4677" y="1911"/>
                <a:ext cx="8" cy="9"/>
              </a:xfrm>
              <a:custGeom>
                <a:avLst/>
                <a:gdLst>
                  <a:gd name="T0" fmla="*/ 36 w 36"/>
                  <a:gd name="T1" fmla="*/ 0 h 48"/>
                  <a:gd name="T2" fmla="*/ 0 w 36"/>
                  <a:gd name="T3" fmla="*/ 47 h 48"/>
                  <a:gd name="T4" fmla="*/ 2 w 36"/>
                  <a:gd name="T5" fmla="*/ 48 h 48"/>
                  <a:gd name="T6" fmla="*/ 36 w 36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36" y="0"/>
                    </a:moveTo>
                    <a:lnTo>
                      <a:pt x="0" y="47"/>
                    </a:lnTo>
                    <a:lnTo>
                      <a:pt x="2" y="4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1" name="Line 3539"/>
              <p:cNvSpPr>
                <a:spLocks noChangeShapeType="1"/>
              </p:cNvSpPr>
              <p:nvPr/>
            </p:nvSpPr>
            <p:spPr bwMode="auto">
              <a:xfrm>
                <a:off x="4677" y="19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2" name="Freeform 3540"/>
              <p:cNvSpPr>
                <a:spLocks/>
              </p:cNvSpPr>
              <p:nvPr/>
            </p:nvSpPr>
            <p:spPr bwMode="auto">
              <a:xfrm>
                <a:off x="4678" y="1901"/>
                <a:ext cx="25" cy="28"/>
              </a:xfrm>
              <a:custGeom>
                <a:avLst/>
                <a:gdLst>
                  <a:gd name="T0" fmla="*/ 69 w 125"/>
                  <a:gd name="T1" fmla="*/ 0 h 138"/>
                  <a:gd name="T2" fmla="*/ 34 w 125"/>
                  <a:gd name="T3" fmla="*/ 49 h 138"/>
                  <a:gd name="T4" fmla="*/ 0 w 125"/>
                  <a:gd name="T5" fmla="*/ 97 h 138"/>
                  <a:gd name="T6" fmla="*/ 56 w 125"/>
                  <a:gd name="T7" fmla="*/ 138 h 138"/>
                  <a:gd name="T8" fmla="*/ 90 w 125"/>
                  <a:gd name="T9" fmla="*/ 90 h 138"/>
                  <a:gd name="T10" fmla="*/ 125 w 125"/>
                  <a:gd name="T11" fmla="*/ 42 h 138"/>
                  <a:gd name="T12" fmla="*/ 69 w 125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38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56" y="138"/>
                    </a:lnTo>
                    <a:lnTo>
                      <a:pt x="90" y="90"/>
                    </a:lnTo>
                    <a:lnTo>
                      <a:pt x="125" y="4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3" name="Freeform 3541"/>
              <p:cNvSpPr>
                <a:spLocks/>
              </p:cNvSpPr>
              <p:nvPr/>
            </p:nvSpPr>
            <p:spPr bwMode="auto">
              <a:xfrm>
                <a:off x="4678" y="1901"/>
                <a:ext cx="25" cy="28"/>
              </a:xfrm>
              <a:custGeom>
                <a:avLst/>
                <a:gdLst>
                  <a:gd name="T0" fmla="*/ 69 w 125"/>
                  <a:gd name="T1" fmla="*/ 0 h 138"/>
                  <a:gd name="T2" fmla="*/ 34 w 125"/>
                  <a:gd name="T3" fmla="*/ 49 h 138"/>
                  <a:gd name="T4" fmla="*/ 0 w 125"/>
                  <a:gd name="T5" fmla="*/ 97 h 138"/>
                  <a:gd name="T6" fmla="*/ 56 w 125"/>
                  <a:gd name="T7" fmla="*/ 138 h 138"/>
                  <a:gd name="T8" fmla="*/ 90 w 125"/>
                  <a:gd name="T9" fmla="*/ 90 h 138"/>
                  <a:gd name="T10" fmla="*/ 125 w 125"/>
                  <a:gd name="T11" fmla="*/ 42 h 138"/>
                  <a:gd name="T12" fmla="*/ 69 w 125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38">
                    <a:moveTo>
                      <a:pt x="69" y="0"/>
                    </a:moveTo>
                    <a:lnTo>
                      <a:pt x="34" y="49"/>
                    </a:lnTo>
                    <a:lnTo>
                      <a:pt x="0" y="97"/>
                    </a:lnTo>
                    <a:lnTo>
                      <a:pt x="56" y="138"/>
                    </a:lnTo>
                    <a:lnTo>
                      <a:pt x="90" y="90"/>
                    </a:lnTo>
                    <a:lnTo>
                      <a:pt x="125" y="4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4" name="Freeform 3542"/>
              <p:cNvSpPr>
                <a:spLocks/>
              </p:cNvSpPr>
              <p:nvPr/>
            </p:nvSpPr>
            <p:spPr bwMode="auto">
              <a:xfrm>
                <a:off x="4689" y="1919"/>
                <a:ext cx="7" cy="10"/>
              </a:xfrm>
              <a:custGeom>
                <a:avLst/>
                <a:gdLst>
                  <a:gd name="T0" fmla="*/ 34 w 34"/>
                  <a:gd name="T1" fmla="*/ 0 h 49"/>
                  <a:gd name="T2" fmla="*/ 0 w 34"/>
                  <a:gd name="T3" fmla="*/ 48 h 49"/>
                  <a:gd name="T4" fmla="*/ 1 w 34"/>
                  <a:gd name="T5" fmla="*/ 49 h 49"/>
                  <a:gd name="T6" fmla="*/ 34 w 34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4" y="0"/>
                    </a:moveTo>
                    <a:lnTo>
                      <a:pt x="0" y="48"/>
                    </a:lnTo>
                    <a:lnTo>
                      <a:pt x="1" y="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5" name="Line 3543"/>
              <p:cNvSpPr>
                <a:spLocks noChangeShapeType="1"/>
              </p:cNvSpPr>
              <p:nvPr/>
            </p:nvSpPr>
            <p:spPr bwMode="auto">
              <a:xfrm>
                <a:off x="4689" y="19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6" name="Freeform 3544"/>
              <p:cNvSpPr>
                <a:spLocks/>
              </p:cNvSpPr>
              <p:nvPr/>
            </p:nvSpPr>
            <p:spPr bwMode="auto">
              <a:xfrm>
                <a:off x="4689" y="1909"/>
                <a:ext cx="25" cy="28"/>
              </a:xfrm>
              <a:custGeom>
                <a:avLst/>
                <a:gdLst>
                  <a:gd name="T0" fmla="*/ 67 w 124"/>
                  <a:gd name="T1" fmla="*/ 0 h 137"/>
                  <a:gd name="T2" fmla="*/ 33 w 124"/>
                  <a:gd name="T3" fmla="*/ 49 h 137"/>
                  <a:gd name="T4" fmla="*/ 0 w 124"/>
                  <a:gd name="T5" fmla="*/ 98 h 137"/>
                  <a:gd name="T6" fmla="*/ 57 w 124"/>
                  <a:gd name="T7" fmla="*/ 137 h 137"/>
                  <a:gd name="T8" fmla="*/ 91 w 124"/>
                  <a:gd name="T9" fmla="*/ 88 h 137"/>
                  <a:gd name="T10" fmla="*/ 124 w 124"/>
                  <a:gd name="T11" fmla="*/ 39 h 137"/>
                  <a:gd name="T12" fmla="*/ 67 w 124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37">
                    <a:moveTo>
                      <a:pt x="67" y="0"/>
                    </a:moveTo>
                    <a:lnTo>
                      <a:pt x="33" y="49"/>
                    </a:lnTo>
                    <a:lnTo>
                      <a:pt x="0" y="98"/>
                    </a:lnTo>
                    <a:lnTo>
                      <a:pt x="57" y="137"/>
                    </a:lnTo>
                    <a:lnTo>
                      <a:pt x="91" y="88"/>
                    </a:lnTo>
                    <a:lnTo>
                      <a:pt x="124" y="39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7" name="Freeform 3545"/>
              <p:cNvSpPr>
                <a:spLocks/>
              </p:cNvSpPr>
              <p:nvPr/>
            </p:nvSpPr>
            <p:spPr bwMode="auto">
              <a:xfrm>
                <a:off x="4689" y="1909"/>
                <a:ext cx="25" cy="28"/>
              </a:xfrm>
              <a:custGeom>
                <a:avLst/>
                <a:gdLst>
                  <a:gd name="T0" fmla="*/ 67 w 124"/>
                  <a:gd name="T1" fmla="*/ 0 h 137"/>
                  <a:gd name="T2" fmla="*/ 33 w 124"/>
                  <a:gd name="T3" fmla="*/ 49 h 137"/>
                  <a:gd name="T4" fmla="*/ 0 w 124"/>
                  <a:gd name="T5" fmla="*/ 98 h 137"/>
                  <a:gd name="T6" fmla="*/ 57 w 124"/>
                  <a:gd name="T7" fmla="*/ 137 h 137"/>
                  <a:gd name="T8" fmla="*/ 91 w 124"/>
                  <a:gd name="T9" fmla="*/ 88 h 137"/>
                  <a:gd name="T10" fmla="*/ 124 w 124"/>
                  <a:gd name="T11" fmla="*/ 39 h 137"/>
                  <a:gd name="T12" fmla="*/ 67 w 124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37">
                    <a:moveTo>
                      <a:pt x="67" y="0"/>
                    </a:moveTo>
                    <a:lnTo>
                      <a:pt x="33" y="49"/>
                    </a:lnTo>
                    <a:lnTo>
                      <a:pt x="0" y="98"/>
                    </a:lnTo>
                    <a:lnTo>
                      <a:pt x="57" y="137"/>
                    </a:lnTo>
                    <a:lnTo>
                      <a:pt x="91" y="88"/>
                    </a:lnTo>
                    <a:lnTo>
                      <a:pt x="124" y="39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8" name="Freeform 3546"/>
              <p:cNvSpPr>
                <a:spLocks/>
              </p:cNvSpPr>
              <p:nvPr/>
            </p:nvSpPr>
            <p:spPr bwMode="auto">
              <a:xfrm>
                <a:off x="4701" y="1927"/>
                <a:ext cx="6" cy="10"/>
              </a:xfrm>
              <a:custGeom>
                <a:avLst/>
                <a:gdLst>
                  <a:gd name="T0" fmla="*/ 34 w 34"/>
                  <a:gd name="T1" fmla="*/ 0 h 51"/>
                  <a:gd name="T2" fmla="*/ 0 w 34"/>
                  <a:gd name="T3" fmla="*/ 49 h 51"/>
                  <a:gd name="T4" fmla="*/ 3 w 34"/>
                  <a:gd name="T5" fmla="*/ 51 h 51"/>
                  <a:gd name="T6" fmla="*/ 34 w 34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34" y="0"/>
                    </a:moveTo>
                    <a:lnTo>
                      <a:pt x="0" y="49"/>
                    </a:lnTo>
                    <a:lnTo>
                      <a:pt x="3" y="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9" name="Line 3547"/>
              <p:cNvSpPr>
                <a:spLocks noChangeShapeType="1"/>
              </p:cNvSpPr>
              <p:nvPr/>
            </p:nvSpPr>
            <p:spPr bwMode="auto">
              <a:xfrm>
                <a:off x="4701" y="19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0" name="Freeform 3548"/>
              <p:cNvSpPr>
                <a:spLocks/>
              </p:cNvSpPr>
              <p:nvPr/>
            </p:nvSpPr>
            <p:spPr bwMode="auto">
              <a:xfrm>
                <a:off x="4701" y="1917"/>
                <a:ext cx="25" cy="27"/>
              </a:xfrm>
              <a:custGeom>
                <a:avLst/>
                <a:gdLst>
                  <a:gd name="T0" fmla="*/ 62 w 122"/>
                  <a:gd name="T1" fmla="*/ 0 h 138"/>
                  <a:gd name="T2" fmla="*/ 31 w 122"/>
                  <a:gd name="T3" fmla="*/ 51 h 138"/>
                  <a:gd name="T4" fmla="*/ 0 w 122"/>
                  <a:gd name="T5" fmla="*/ 102 h 138"/>
                  <a:gd name="T6" fmla="*/ 60 w 122"/>
                  <a:gd name="T7" fmla="*/ 138 h 138"/>
                  <a:gd name="T8" fmla="*/ 91 w 122"/>
                  <a:gd name="T9" fmla="*/ 88 h 138"/>
                  <a:gd name="T10" fmla="*/ 122 w 122"/>
                  <a:gd name="T11" fmla="*/ 37 h 138"/>
                  <a:gd name="T12" fmla="*/ 62 w 122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8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2"/>
                    </a:lnTo>
                    <a:lnTo>
                      <a:pt x="60" y="138"/>
                    </a:lnTo>
                    <a:lnTo>
                      <a:pt x="91" y="88"/>
                    </a:lnTo>
                    <a:lnTo>
                      <a:pt x="122" y="3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1" name="Freeform 3549"/>
              <p:cNvSpPr>
                <a:spLocks/>
              </p:cNvSpPr>
              <p:nvPr/>
            </p:nvSpPr>
            <p:spPr bwMode="auto">
              <a:xfrm>
                <a:off x="4701" y="1917"/>
                <a:ext cx="25" cy="27"/>
              </a:xfrm>
              <a:custGeom>
                <a:avLst/>
                <a:gdLst>
                  <a:gd name="T0" fmla="*/ 62 w 122"/>
                  <a:gd name="T1" fmla="*/ 0 h 138"/>
                  <a:gd name="T2" fmla="*/ 31 w 122"/>
                  <a:gd name="T3" fmla="*/ 51 h 138"/>
                  <a:gd name="T4" fmla="*/ 0 w 122"/>
                  <a:gd name="T5" fmla="*/ 102 h 138"/>
                  <a:gd name="T6" fmla="*/ 60 w 122"/>
                  <a:gd name="T7" fmla="*/ 138 h 138"/>
                  <a:gd name="T8" fmla="*/ 91 w 122"/>
                  <a:gd name="T9" fmla="*/ 88 h 138"/>
                  <a:gd name="T10" fmla="*/ 122 w 122"/>
                  <a:gd name="T11" fmla="*/ 37 h 138"/>
                  <a:gd name="T12" fmla="*/ 62 w 122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8">
                    <a:moveTo>
                      <a:pt x="62" y="0"/>
                    </a:moveTo>
                    <a:lnTo>
                      <a:pt x="31" y="51"/>
                    </a:lnTo>
                    <a:lnTo>
                      <a:pt x="0" y="102"/>
                    </a:lnTo>
                    <a:lnTo>
                      <a:pt x="60" y="138"/>
                    </a:lnTo>
                    <a:lnTo>
                      <a:pt x="91" y="88"/>
                    </a:lnTo>
                    <a:lnTo>
                      <a:pt x="122" y="37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2" name="Freeform 3550"/>
              <p:cNvSpPr>
                <a:spLocks/>
              </p:cNvSpPr>
              <p:nvPr/>
            </p:nvSpPr>
            <p:spPr bwMode="auto">
              <a:xfrm>
                <a:off x="4713" y="1934"/>
                <a:ext cx="6" cy="10"/>
              </a:xfrm>
              <a:custGeom>
                <a:avLst/>
                <a:gdLst>
                  <a:gd name="T0" fmla="*/ 31 w 31"/>
                  <a:gd name="T1" fmla="*/ 0 h 50"/>
                  <a:gd name="T2" fmla="*/ 0 w 31"/>
                  <a:gd name="T3" fmla="*/ 50 h 50"/>
                  <a:gd name="T4" fmla="*/ 1 w 31"/>
                  <a:gd name="T5" fmla="*/ 50 h 50"/>
                  <a:gd name="T6" fmla="*/ 31 w 3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0">
                    <a:moveTo>
                      <a:pt x="31" y="0"/>
                    </a:moveTo>
                    <a:lnTo>
                      <a:pt x="0" y="50"/>
                    </a:lnTo>
                    <a:lnTo>
                      <a:pt x="1" y="5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3" name="Line 3551"/>
              <p:cNvSpPr>
                <a:spLocks noChangeShapeType="1"/>
              </p:cNvSpPr>
              <p:nvPr/>
            </p:nvSpPr>
            <p:spPr bwMode="auto">
              <a:xfrm>
                <a:off x="4713" y="19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4" name="Freeform 3552"/>
              <p:cNvSpPr>
                <a:spLocks/>
              </p:cNvSpPr>
              <p:nvPr/>
            </p:nvSpPr>
            <p:spPr bwMode="auto">
              <a:xfrm>
                <a:off x="4713" y="1924"/>
                <a:ext cx="24" cy="27"/>
              </a:xfrm>
              <a:custGeom>
                <a:avLst/>
                <a:gdLst>
                  <a:gd name="T0" fmla="*/ 59 w 120"/>
                  <a:gd name="T1" fmla="*/ 0 h 137"/>
                  <a:gd name="T2" fmla="*/ 30 w 120"/>
                  <a:gd name="T3" fmla="*/ 51 h 137"/>
                  <a:gd name="T4" fmla="*/ 0 w 120"/>
                  <a:gd name="T5" fmla="*/ 101 h 137"/>
                  <a:gd name="T6" fmla="*/ 61 w 120"/>
                  <a:gd name="T7" fmla="*/ 137 h 137"/>
                  <a:gd name="T8" fmla="*/ 91 w 120"/>
                  <a:gd name="T9" fmla="*/ 86 h 137"/>
                  <a:gd name="T10" fmla="*/ 120 w 120"/>
                  <a:gd name="T11" fmla="*/ 36 h 137"/>
                  <a:gd name="T12" fmla="*/ 59 w 12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137">
                    <a:moveTo>
                      <a:pt x="59" y="0"/>
                    </a:moveTo>
                    <a:lnTo>
                      <a:pt x="30" y="51"/>
                    </a:lnTo>
                    <a:lnTo>
                      <a:pt x="0" y="101"/>
                    </a:lnTo>
                    <a:lnTo>
                      <a:pt x="61" y="137"/>
                    </a:lnTo>
                    <a:lnTo>
                      <a:pt x="91" y="86"/>
                    </a:lnTo>
                    <a:lnTo>
                      <a:pt x="120" y="36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5" name="Freeform 3553"/>
              <p:cNvSpPr>
                <a:spLocks/>
              </p:cNvSpPr>
              <p:nvPr/>
            </p:nvSpPr>
            <p:spPr bwMode="auto">
              <a:xfrm>
                <a:off x="4713" y="1924"/>
                <a:ext cx="24" cy="27"/>
              </a:xfrm>
              <a:custGeom>
                <a:avLst/>
                <a:gdLst>
                  <a:gd name="T0" fmla="*/ 59 w 120"/>
                  <a:gd name="T1" fmla="*/ 0 h 137"/>
                  <a:gd name="T2" fmla="*/ 30 w 120"/>
                  <a:gd name="T3" fmla="*/ 51 h 137"/>
                  <a:gd name="T4" fmla="*/ 0 w 120"/>
                  <a:gd name="T5" fmla="*/ 101 h 137"/>
                  <a:gd name="T6" fmla="*/ 61 w 120"/>
                  <a:gd name="T7" fmla="*/ 137 h 137"/>
                  <a:gd name="T8" fmla="*/ 91 w 120"/>
                  <a:gd name="T9" fmla="*/ 86 h 137"/>
                  <a:gd name="T10" fmla="*/ 120 w 120"/>
                  <a:gd name="T11" fmla="*/ 36 h 137"/>
                  <a:gd name="T12" fmla="*/ 59 w 12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137">
                    <a:moveTo>
                      <a:pt x="59" y="0"/>
                    </a:moveTo>
                    <a:lnTo>
                      <a:pt x="30" y="51"/>
                    </a:lnTo>
                    <a:lnTo>
                      <a:pt x="0" y="101"/>
                    </a:lnTo>
                    <a:lnTo>
                      <a:pt x="61" y="137"/>
                    </a:lnTo>
                    <a:lnTo>
                      <a:pt x="91" y="86"/>
                    </a:lnTo>
                    <a:lnTo>
                      <a:pt x="120" y="36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6" name="Freeform 3554"/>
              <p:cNvSpPr>
                <a:spLocks/>
              </p:cNvSpPr>
              <p:nvPr/>
            </p:nvSpPr>
            <p:spPr bwMode="auto">
              <a:xfrm>
                <a:off x="4726" y="1941"/>
                <a:ext cx="6" cy="11"/>
              </a:xfrm>
              <a:custGeom>
                <a:avLst/>
                <a:gdLst>
                  <a:gd name="T0" fmla="*/ 30 w 30"/>
                  <a:gd name="T1" fmla="*/ 0 h 52"/>
                  <a:gd name="T2" fmla="*/ 0 w 30"/>
                  <a:gd name="T3" fmla="*/ 51 h 52"/>
                  <a:gd name="T4" fmla="*/ 1 w 30"/>
                  <a:gd name="T5" fmla="*/ 52 h 52"/>
                  <a:gd name="T6" fmla="*/ 3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30" y="0"/>
                    </a:moveTo>
                    <a:lnTo>
                      <a:pt x="0" y="51"/>
                    </a:lnTo>
                    <a:lnTo>
                      <a:pt x="1" y="5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7" name="Line 3555"/>
              <p:cNvSpPr>
                <a:spLocks noChangeShapeType="1"/>
              </p:cNvSpPr>
              <p:nvPr/>
            </p:nvSpPr>
            <p:spPr bwMode="auto">
              <a:xfrm>
                <a:off x="4726" y="19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8" name="Freeform 3556"/>
              <p:cNvSpPr>
                <a:spLocks/>
              </p:cNvSpPr>
              <p:nvPr/>
            </p:nvSpPr>
            <p:spPr bwMode="auto">
              <a:xfrm>
                <a:off x="4726" y="1931"/>
                <a:ext cx="23" cy="27"/>
              </a:xfrm>
              <a:custGeom>
                <a:avLst/>
                <a:gdLst>
                  <a:gd name="T0" fmla="*/ 57 w 118"/>
                  <a:gd name="T1" fmla="*/ 0 h 137"/>
                  <a:gd name="T2" fmla="*/ 29 w 118"/>
                  <a:gd name="T3" fmla="*/ 51 h 137"/>
                  <a:gd name="T4" fmla="*/ 0 w 118"/>
                  <a:gd name="T5" fmla="*/ 103 h 137"/>
                  <a:gd name="T6" fmla="*/ 61 w 118"/>
                  <a:gd name="T7" fmla="*/ 137 h 137"/>
                  <a:gd name="T8" fmla="*/ 89 w 118"/>
                  <a:gd name="T9" fmla="*/ 85 h 137"/>
                  <a:gd name="T10" fmla="*/ 118 w 118"/>
                  <a:gd name="T11" fmla="*/ 33 h 137"/>
                  <a:gd name="T12" fmla="*/ 57 w 11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37">
                    <a:moveTo>
                      <a:pt x="57" y="0"/>
                    </a:moveTo>
                    <a:lnTo>
                      <a:pt x="29" y="51"/>
                    </a:lnTo>
                    <a:lnTo>
                      <a:pt x="0" y="103"/>
                    </a:lnTo>
                    <a:lnTo>
                      <a:pt x="61" y="137"/>
                    </a:lnTo>
                    <a:lnTo>
                      <a:pt x="89" y="85"/>
                    </a:lnTo>
                    <a:lnTo>
                      <a:pt x="118" y="3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9" name="Freeform 3557"/>
              <p:cNvSpPr>
                <a:spLocks/>
              </p:cNvSpPr>
              <p:nvPr/>
            </p:nvSpPr>
            <p:spPr bwMode="auto">
              <a:xfrm>
                <a:off x="4726" y="1931"/>
                <a:ext cx="23" cy="27"/>
              </a:xfrm>
              <a:custGeom>
                <a:avLst/>
                <a:gdLst>
                  <a:gd name="T0" fmla="*/ 57 w 118"/>
                  <a:gd name="T1" fmla="*/ 0 h 137"/>
                  <a:gd name="T2" fmla="*/ 29 w 118"/>
                  <a:gd name="T3" fmla="*/ 51 h 137"/>
                  <a:gd name="T4" fmla="*/ 0 w 118"/>
                  <a:gd name="T5" fmla="*/ 103 h 137"/>
                  <a:gd name="T6" fmla="*/ 61 w 118"/>
                  <a:gd name="T7" fmla="*/ 137 h 137"/>
                  <a:gd name="T8" fmla="*/ 89 w 118"/>
                  <a:gd name="T9" fmla="*/ 85 h 137"/>
                  <a:gd name="T10" fmla="*/ 118 w 118"/>
                  <a:gd name="T11" fmla="*/ 33 h 137"/>
                  <a:gd name="T12" fmla="*/ 57 w 11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37">
                    <a:moveTo>
                      <a:pt x="57" y="0"/>
                    </a:moveTo>
                    <a:lnTo>
                      <a:pt x="29" y="51"/>
                    </a:lnTo>
                    <a:lnTo>
                      <a:pt x="0" y="103"/>
                    </a:lnTo>
                    <a:lnTo>
                      <a:pt x="61" y="137"/>
                    </a:lnTo>
                    <a:lnTo>
                      <a:pt x="89" y="85"/>
                    </a:lnTo>
                    <a:lnTo>
                      <a:pt x="118" y="33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0" name="Freeform 3558"/>
              <p:cNvSpPr>
                <a:spLocks/>
              </p:cNvSpPr>
              <p:nvPr/>
            </p:nvSpPr>
            <p:spPr bwMode="auto">
              <a:xfrm>
                <a:off x="4738" y="1948"/>
                <a:ext cx="6" cy="11"/>
              </a:xfrm>
              <a:custGeom>
                <a:avLst/>
                <a:gdLst>
                  <a:gd name="T0" fmla="*/ 28 w 28"/>
                  <a:gd name="T1" fmla="*/ 0 h 53"/>
                  <a:gd name="T2" fmla="*/ 0 w 28"/>
                  <a:gd name="T3" fmla="*/ 52 h 53"/>
                  <a:gd name="T4" fmla="*/ 2 w 28"/>
                  <a:gd name="T5" fmla="*/ 53 h 53"/>
                  <a:gd name="T6" fmla="*/ 28 w 28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3">
                    <a:moveTo>
                      <a:pt x="28" y="0"/>
                    </a:moveTo>
                    <a:lnTo>
                      <a:pt x="0" y="52"/>
                    </a:lnTo>
                    <a:lnTo>
                      <a:pt x="2" y="5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1" name="Line 3559"/>
              <p:cNvSpPr>
                <a:spLocks noChangeShapeType="1"/>
              </p:cNvSpPr>
              <p:nvPr/>
            </p:nvSpPr>
            <p:spPr bwMode="auto">
              <a:xfrm>
                <a:off x="4738" y="19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2" name="Freeform 3560"/>
              <p:cNvSpPr>
                <a:spLocks/>
              </p:cNvSpPr>
              <p:nvPr/>
            </p:nvSpPr>
            <p:spPr bwMode="auto">
              <a:xfrm>
                <a:off x="4738" y="1937"/>
                <a:ext cx="23" cy="28"/>
              </a:xfrm>
              <a:custGeom>
                <a:avLst/>
                <a:gdLst>
                  <a:gd name="T0" fmla="*/ 53 w 115"/>
                  <a:gd name="T1" fmla="*/ 0 h 137"/>
                  <a:gd name="T2" fmla="*/ 26 w 115"/>
                  <a:gd name="T3" fmla="*/ 53 h 137"/>
                  <a:gd name="T4" fmla="*/ 0 w 115"/>
                  <a:gd name="T5" fmla="*/ 106 h 137"/>
                  <a:gd name="T6" fmla="*/ 62 w 115"/>
                  <a:gd name="T7" fmla="*/ 137 h 137"/>
                  <a:gd name="T8" fmla="*/ 89 w 115"/>
                  <a:gd name="T9" fmla="*/ 84 h 137"/>
                  <a:gd name="T10" fmla="*/ 115 w 115"/>
                  <a:gd name="T11" fmla="*/ 31 h 137"/>
                  <a:gd name="T12" fmla="*/ 53 w 115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7">
                    <a:moveTo>
                      <a:pt x="53" y="0"/>
                    </a:moveTo>
                    <a:lnTo>
                      <a:pt x="26" y="53"/>
                    </a:lnTo>
                    <a:lnTo>
                      <a:pt x="0" y="106"/>
                    </a:lnTo>
                    <a:lnTo>
                      <a:pt x="62" y="137"/>
                    </a:lnTo>
                    <a:lnTo>
                      <a:pt x="89" y="84"/>
                    </a:lnTo>
                    <a:lnTo>
                      <a:pt x="115" y="3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3" name="Freeform 3561"/>
              <p:cNvSpPr>
                <a:spLocks/>
              </p:cNvSpPr>
              <p:nvPr/>
            </p:nvSpPr>
            <p:spPr bwMode="auto">
              <a:xfrm>
                <a:off x="4738" y="1937"/>
                <a:ext cx="23" cy="28"/>
              </a:xfrm>
              <a:custGeom>
                <a:avLst/>
                <a:gdLst>
                  <a:gd name="T0" fmla="*/ 53 w 115"/>
                  <a:gd name="T1" fmla="*/ 0 h 137"/>
                  <a:gd name="T2" fmla="*/ 26 w 115"/>
                  <a:gd name="T3" fmla="*/ 53 h 137"/>
                  <a:gd name="T4" fmla="*/ 0 w 115"/>
                  <a:gd name="T5" fmla="*/ 106 h 137"/>
                  <a:gd name="T6" fmla="*/ 62 w 115"/>
                  <a:gd name="T7" fmla="*/ 137 h 137"/>
                  <a:gd name="T8" fmla="*/ 89 w 115"/>
                  <a:gd name="T9" fmla="*/ 84 h 137"/>
                  <a:gd name="T10" fmla="*/ 115 w 115"/>
                  <a:gd name="T11" fmla="*/ 31 h 137"/>
                  <a:gd name="T12" fmla="*/ 53 w 115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7">
                    <a:moveTo>
                      <a:pt x="53" y="0"/>
                    </a:moveTo>
                    <a:lnTo>
                      <a:pt x="26" y="53"/>
                    </a:lnTo>
                    <a:lnTo>
                      <a:pt x="0" y="106"/>
                    </a:lnTo>
                    <a:lnTo>
                      <a:pt x="62" y="137"/>
                    </a:lnTo>
                    <a:lnTo>
                      <a:pt x="89" y="84"/>
                    </a:lnTo>
                    <a:lnTo>
                      <a:pt x="115" y="31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4" name="Freeform 3562"/>
              <p:cNvSpPr>
                <a:spLocks/>
              </p:cNvSpPr>
              <p:nvPr/>
            </p:nvSpPr>
            <p:spPr bwMode="auto">
              <a:xfrm>
                <a:off x="4751" y="1954"/>
                <a:ext cx="5" cy="11"/>
              </a:xfrm>
              <a:custGeom>
                <a:avLst/>
                <a:gdLst>
                  <a:gd name="T0" fmla="*/ 27 w 27"/>
                  <a:gd name="T1" fmla="*/ 0 h 54"/>
                  <a:gd name="T2" fmla="*/ 0 w 27"/>
                  <a:gd name="T3" fmla="*/ 53 h 54"/>
                  <a:gd name="T4" fmla="*/ 1 w 27"/>
                  <a:gd name="T5" fmla="*/ 54 h 54"/>
                  <a:gd name="T6" fmla="*/ 27 w 27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4">
                    <a:moveTo>
                      <a:pt x="27" y="0"/>
                    </a:moveTo>
                    <a:lnTo>
                      <a:pt x="0" y="53"/>
                    </a:lnTo>
                    <a:lnTo>
                      <a:pt x="1" y="5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5" name="Line 3563"/>
              <p:cNvSpPr>
                <a:spLocks noChangeShapeType="1"/>
              </p:cNvSpPr>
              <p:nvPr/>
            </p:nvSpPr>
            <p:spPr bwMode="auto">
              <a:xfrm>
                <a:off x="4751" y="19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6" name="Freeform 3564"/>
              <p:cNvSpPr>
                <a:spLocks/>
              </p:cNvSpPr>
              <p:nvPr/>
            </p:nvSpPr>
            <p:spPr bwMode="auto">
              <a:xfrm>
                <a:off x="4751" y="1943"/>
                <a:ext cx="23" cy="28"/>
              </a:xfrm>
              <a:custGeom>
                <a:avLst/>
                <a:gdLst>
                  <a:gd name="T0" fmla="*/ 51 w 115"/>
                  <a:gd name="T1" fmla="*/ 0 h 138"/>
                  <a:gd name="T2" fmla="*/ 26 w 115"/>
                  <a:gd name="T3" fmla="*/ 54 h 138"/>
                  <a:gd name="T4" fmla="*/ 0 w 115"/>
                  <a:gd name="T5" fmla="*/ 108 h 138"/>
                  <a:gd name="T6" fmla="*/ 65 w 115"/>
                  <a:gd name="T7" fmla="*/ 138 h 138"/>
                  <a:gd name="T8" fmla="*/ 90 w 115"/>
                  <a:gd name="T9" fmla="*/ 84 h 138"/>
                  <a:gd name="T10" fmla="*/ 115 w 115"/>
                  <a:gd name="T11" fmla="*/ 30 h 138"/>
                  <a:gd name="T12" fmla="*/ 51 w 115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8">
                    <a:moveTo>
                      <a:pt x="51" y="0"/>
                    </a:moveTo>
                    <a:lnTo>
                      <a:pt x="26" y="54"/>
                    </a:lnTo>
                    <a:lnTo>
                      <a:pt x="0" y="108"/>
                    </a:lnTo>
                    <a:lnTo>
                      <a:pt x="65" y="138"/>
                    </a:lnTo>
                    <a:lnTo>
                      <a:pt x="90" y="84"/>
                    </a:lnTo>
                    <a:lnTo>
                      <a:pt x="115" y="3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7" name="Freeform 3565"/>
              <p:cNvSpPr>
                <a:spLocks/>
              </p:cNvSpPr>
              <p:nvPr/>
            </p:nvSpPr>
            <p:spPr bwMode="auto">
              <a:xfrm>
                <a:off x="4751" y="1943"/>
                <a:ext cx="23" cy="28"/>
              </a:xfrm>
              <a:custGeom>
                <a:avLst/>
                <a:gdLst>
                  <a:gd name="T0" fmla="*/ 51 w 115"/>
                  <a:gd name="T1" fmla="*/ 0 h 138"/>
                  <a:gd name="T2" fmla="*/ 26 w 115"/>
                  <a:gd name="T3" fmla="*/ 54 h 138"/>
                  <a:gd name="T4" fmla="*/ 0 w 115"/>
                  <a:gd name="T5" fmla="*/ 108 h 138"/>
                  <a:gd name="T6" fmla="*/ 65 w 115"/>
                  <a:gd name="T7" fmla="*/ 138 h 138"/>
                  <a:gd name="T8" fmla="*/ 90 w 115"/>
                  <a:gd name="T9" fmla="*/ 84 h 138"/>
                  <a:gd name="T10" fmla="*/ 115 w 115"/>
                  <a:gd name="T11" fmla="*/ 30 h 138"/>
                  <a:gd name="T12" fmla="*/ 51 w 115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8">
                    <a:moveTo>
                      <a:pt x="51" y="0"/>
                    </a:moveTo>
                    <a:lnTo>
                      <a:pt x="26" y="54"/>
                    </a:lnTo>
                    <a:lnTo>
                      <a:pt x="0" y="108"/>
                    </a:lnTo>
                    <a:lnTo>
                      <a:pt x="65" y="138"/>
                    </a:lnTo>
                    <a:lnTo>
                      <a:pt x="90" y="84"/>
                    </a:lnTo>
                    <a:lnTo>
                      <a:pt x="115" y="30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8" name="Freeform 3566"/>
              <p:cNvSpPr>
                <a:spLocks/>
              </p:cNvSpPr>
              <p:nvPr/>
            </p:nvSpPr>
            <p:spPr bwMode="auto">
              <a:xfrm>
                <a:off x="4764" y="1960"/>
                <a:ext cx="5" cy="11"/>
              </a:xfrm>
              <a:custGeom>
                <a:avLst/>
                <a:gdLst>
                  <a:gd name="T0" fmla="*/ 25 w 25"/>
                  <a:gd name="T1" fmla="*/ 0 h 54"/>
                  <a:gd name="T2" fmla="*/ 0 w 25"/>
                  <a:gd name="T3" fmla="*/ 54 h 54"/>
                  <a:gd name="T4" fmla="*/ 2 w 25"/>
                  <a:gd name="T5" fmla="*/ 54 h 54"/>
                  <a:gd name="T6" fmla="*/ 25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25" y="0"/>
                    </a:moveTo>
                    <a:lnTo>
                      <a:pt x="0" y="54"/>
                    </a:lnTo>
                    <a:lnTo>
                      <a:pt x="2" y="5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9" name="Line 3567"/>
              <p:cNvSpPr>
                <a:spLocks noChangeShapeType="1"/>
              </p:cNvSpPr>
              <p:nvPr/>
            </p:nvSpPr>
            <p:spPr bwMode="auto">
              <a:xfrm>
                <a:off x="4764" y="19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0" name="Freeform 3568"/>
              <p:cNvSpPr>
                <a:spLocks/>
              </p:cNvSpPr>
              <p:nvPr/>
            </p:nvSpPr>
            <p:spPr bwMode="auto">
              <a:xfrm>
                <a:off x="4764" y="1949"/>
                <a:ext cx="22" cy="27"/>
              </a:xfrm>
              <a:custGeom>
                <a:avLst/>
                <a:gdLst>
                  <a:gd name="T0" fmla="*/ 46 w 110"/>
                  <a:gd name="T1" fmla="*/ 0 h 135"/>
                  <a:gd name="T2" fmla="*/ 23 w 110"/>
                  <a:gd name="T3" fmla="*/ 54 h 135"/>
                  <a:gd name="T4" fmla="*/ 0 w 110"/>
                  <a:gd name="T5" fmla="*/ 108 h 135"/>
                  <a:gd name="T6" fmla="*/ 64 w 110"/>
                  <a:gd name="T7" fmla="*/ 135 h 135"/>
                  <a:gd name="T8" fmla="*/ 87 w 110"/>
                  <a:gd name="T9" fmla="*/ 81 h 135"/>
                  <a:gd name="T10" fmla="*/ 110 w 110"/>
                  <a:gd name="T11" fmla="*/ 27 h 135"/>
                  <a:gd name="T12" fmla="*/ 46 w 110"/>
                  <a:gd name="T1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35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64" y="135"/>
                    </a:lnTo>
                    <a:lnTo>
                      <a:pt x="87" y="81"/>
                    </a:lnTo>
                    <a:lnTo>
                      <a:pt x="110" y="27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1" name="Freeform 3569"/>
              <p:cNvSpPr>
                <a:spLocks/>
              </p:cNvSpPr>
              <p:nvPr/>
            </p:nvSpPr>
            <p:spPr bwMode="auto">
              <a:xfrm>
                <a:off x="4764" y="1949"/>
                <a:ext cx="22" cy="27"/>
              </a:xfrm>
              <a:custGeom>
                <a:avLst/>
                <a:gdLst>
                  <a:gd name="T0" fmla="*/ 46 w 110"/>
                  <a:gd name="T1" fmla="*/ 0 h 135"/>
                  <a:gd name="T2" fmla="*/ 23 w 110"/>
                  <a:gd name="T3" fmla="*/ 54 h 135"/>
                  <a:gd name="T4" fmla="*/ 0 w 110"/>
                  <a:gd name="T5" fmla="*/ 108 h 135"/>
                  <a:gd name="T6" fmla="*/ 64 w 110"/>
                  <a:gd name="T7" fmla="*/ 135 h 135"/>
                  <a:gd name="T8" fmla="*/ 87 w 110"/>
                  <a:gd name="T9" fmla="*/ 81 h 135"/>
                  <a:gd name="T10" fmla="*/ 110 w 110"/>
                  <a:gd name="T11" fmla="*/ 27 h 135"/>
                  <a:gd name="T12" fmla="*/ 46 w 110"/>
                  <a:gd name="T1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35">
                    <a:moveTo>
                      <a:pt x="46" y="0"/>
                    </a:moveTo>
                    <a:lnTo>
                      <a:pt x="23" y="54"/>
                    </a:lnTo>
                    <a:lnTo>
                      <a:pt x="0" y="108"/>
                    </a:lnTo>
                    <a:lnTo>
                      <a:pt x="64" y="135"/>
                    </a:lnTo>
                    <a:lnTo>
                      <a:pt x="87" y="81"/>
                    </a:lnTo>
                    <a:lnTo>
                      <a:pt x="110" y="27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2" name="Freeform 3570"/>
              <p:cNvSpPr>
                <a:spLocks/>
              </p:cNvSpPr>
              <p:nvPr/>
            </p:nvSpPr>
            <p:spPr bwMode="auto">
              <a:xfrm>
                <a:off x="4777" y="1966"/>
                <a:ext cx="5" cy="11"/>
              </a:xfrm>
              <a:custGeom>
                <a:avLst/>
                <a:gdLst>
                  <a:gd name="T0" fmla="*/ 23 w 23"/>
                  <a:gd name="T1" fmla="*/ 0 h 55"/>
                  <a:gd name="T2" fmla="*/ 0 w 23"/>
                  <a:gd name="T3" fmla="*/ 54 h 55"/>
                  <a:gd name="T4" fmla="*/ 1 w 23"/>
                  <a:gd name="T5" fmla="*/ 55 h 55"/>
                  <a:gd name="T6" fmla="*/ 23 w 23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5">
                    <a:moveTo>
                      <a:pt x="23" y="0"/>
                    </a:moveTo>
                    <a:lnTo>
                      <a:pt x="0" y="54"/>
                    </a:lnTo>
                    <a:lnTo>
                      <a:pt x="1" y="5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3" name="Line 3571"/>
              <p:cNvSpPr>
                <a:spLocks noChangeShapeType="1"/>
              </p:cNvSpPr>
              <p:nvPr/>
            </p:nvSpPr>
            <p:spPr bwMode="auto">
              <a:xfrm>
                <a:off x="4777" y="19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4" name="Freeform 3572"/>
              <p:cNvSpPr>
                <a:spLocks/>
              </p:cNvSpPr>
              <p:nvPr/>
            </p:nvSpPr>
            <p:spPr bwMode="auto">
              <a:xfrm>
                <a:off x="4777" y="1955"/>
                <a:ext cx="22" cy="27"/>
              </a:xfrm>
              <a:custGeom>
                <a:avLst/>
                <a:gdLst>
                  <a:gd name="T0" fmla="*/ 44 w 110"/>
                  <a:gd name="T1" fmla="*/ 0 h 136"/>
                  <a:gd name="T2" fmla="*/ 22 w 110"/>
                  <a:gd name="T3" fmla="*/ 55 h 136"/>
                  <a:gd name="T4" fmla="*/ 0 w 110"/>
                  <a:gd name="T5" fmla="*/ 110 h 136"/>
                  <a:gd name="T6" fmla="*/ 66 w 110"/>
                  <a:gd name="T7" fmla="*/ 136 h 136"/>
                  <a:gd name="T8" fmla="*/ 88 w 110"/>
                  <a:gd name="T9" fmla="*/ 81 h 136"/>
                  <a:gd name="T10" fmla="*/ 110 w 110"/>
                  <a:gd name="T11" fmla="*/ 25 h 136"/>
                  <a:gd name="T12" fmla="*/ 44 w 11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36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66" y="136"/>
                    </a:lnTo>
                    <a:lnTo>
                      <a:pt x="88" y="81"/>
                    </a:lnTo>
                    <a:lnTo>
                      <a:pt x="110" y="2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5" name="Freeform 3573"/>
              <p:cNvSpPr>
                <a:spLocks/>
              </p:cNvSpPr>
              <p:nvPr/>
            </p:nvSpPr>
            <p:spPr bwMode="auto">
              <a:xfrm>
                <a:off x="4777" y="1955"/>
                <a:ext cx="22" cy="27"/>
              </a:xfrm>
              <a:custGeom>
                <a:avLst/>
                <a:gdLst>
                  <a:gd name="T0" fmla="*/ 44 w 110"/>
                  <a:gd name="T1" fmla="*/ 0 h 136"/>
                  <a:gd name="T2" fmla="*/ 22 w 110"/>
                  <a:gd name="T3" fmla="*/ 55 h 136"/>
                  <a:gd name="T4" fmla="*/ 0 w 110"/>
                  <a:gd name="T5" fmla="*/ 110 h 136"/>
                  <a:gd name="T6" fmla="*/ 66 w 110"/>
                  <a:gd name="T7" fmla="*/ 136 h 136"/>
                  <a:gd name="T8" fmla="*/ 88 w 110"/>
                  <a:gd name="T9" fmla="*/ 81 h 136"/>
                  <a:gd name="T10" fmla="*/ 110 w 110"/>
                  <a:gd name="T11" fmla="*/ 25 h 136"/>
                  <a:gd name="T12" fmla="*/ 44 w 11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36">
                    <a:moveTo>
                      <a:pt x="44" y="0"/>
                    </a:moveTo>
                    <a:lnTo>
                      <a:pt x="22" y="55"/>
                    </a:lnTo>
                    <a:lnTo>
                      <a:pt x="0" y="110"/>
                    </a:lnTo>
                    <a:lnTo>
                      <a:pt x="66" y="136"/>
                    </a:lnTo>
                    <a:lnTo>
                      <a:pt x="88" y="81"/>
                    </a:lnTo>
                    <a:lnTo>
                      <a:pt x="110" y="25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6" name="Freeform 3574"/>
              <p:cNvSpPr>
                <a:spLocks/>
              </p:cNvSpPr>
              <p:nvPr/>
            </p:nvSpPr>
            <p:spPr bwMode="auto">
              <a:xfrm>
                <a:off x="4791" y="1971"/>
                <a:ext cx="4" cy="11"/>
              </a:xfrm>
              <a:custGeom>
                <a:avLst/>
                <a:gdLst>
                  <a:gd name="T0" fmla="*/ 22 w 22"/>
                  <a:gd name="T1" fmla="*/ 0 h 56"/>
                  <a:gd name="T2" fmla="*/ 0 w 22"/>
                  <a:gd name="T3" fmla="*/ 55 h 56"/>
                  <a:gd name="T4" fmla="*/ 2 w 22"/>
                  <a:gd name="T5" fmla="*/ 56 h 56"/>
                  <a:gd name="T6" fmla="*/ 22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22" y="0"/>
                    </a:moveTo>
                    <a:lnTo>
                      <a:pt x="0" y="55"/>
                    </a:lnTo>
                    <a:lnTo>
                      <a:pt x="2" y="5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7" name="Line 3575"/>
              <p:cNvSpPr>
                <a:spLocks noChangeShapeType="1"/>
              </p:cNvSpPr>
              <p:nvPr/>
            </p:nvSpPr>
            <p:spPr bwMode="auto">
              <a:xfrm>
                <a:off x="4791" y="1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8" name="Freeform 3576"/>
              <p:cNvSpPr>
                <a:spLocks/>
              </p:cNvSpPr>
              <p:nvPr/>
            </p:nvSpPr>
            <p:spPr bwMode="auto">
              <a:xfrm>
                <a:off x="4791" y="1959"/>
                <a:ext cx="21" cy="28"/>
              </a:xfrm>
              <a:custGeom>
                <a:avLst/>
                <a:gdLst>
                  <a:gd name="T0" fmla="*/ 39 w 105"/>
                  <a:gd name="T1" fmla="*/ 0 h 136"/>
                  <a:gd name="T2" fmla="*/ 20 w 105"/>
                  <a:gd name="T3" fmla="*/ 57 h 136"/>
                  <a:gd name="T4" fmla="*/ 0 w 105"/>
                  <a:gd name="T5" fmla="*/ 113 h 136"/>
                  <a:gd name="T6" fmla="*/ 66 w 105"/>
                  <a:gd name="T7" fmla="*/ 136 h 136"/>
                  <a:gd name="T8" fmla="*/ 85 w 105"/>
                  <a:gd name="T9" fmla="*/ 80 h 136"/>
                  <a:gd name="T10" fmla="*/ 105 w 105"/>
                  <a:gd name="T11" fmla="*/ 23 h 136"/>
                  <a:gd name="T12" fmla="*/ 39 w 105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36">
                    <a:moveTo>
                      <a:pt x="39" y="0"/>
                    </a:moveTo>
                    <a:lnTo>
                      <a:pt x="20" y="57"/>
                    </a:lnTo>
                    <a:lnTo>
                      <a:pt x="0" y="113"/>
                    </a:lnTo>
                    <a:lnTo>
                      <a:pt x="66" y="136"/>
                    </a:lnTo>
                    <a:lnTo>
                      <a:pt x="85" y="80"/>
                    </a:lnTo>
                    <a:lnTo>
                      <a:pt x="105" y="2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9" name="Freeform 3577"/>
              <p:cNvSpPr>
                <a:spLocks/>
              </p:cNvSpPr>
              <p:nvPr/>
            </p:nvSpPr>
            <p:spPr bwMode="auto">
              <a:xfrm>
                <a:off x="4791" y="1959"/>
                <a:ext cx="21" cy="28"/>
              </a:xfrm>
              <a:custGeom>
                <a:avLst/>
                <a:gdLst>
                  <a:gd name="T0" fmla="*/ 39 w 105"/>
                  <a:gd name="T1" fmla="*/ 0 h 136"/>
                  <a:gd name="T2" fmla="*/ 20 w 105"/>
                  <a:gd name="T3" fmla="*/ 57 h 136"/>
                  <a:gd name="T4" fmla="*/ 0 w 105"/>
                  <a:gd name="T5" fmla="*/ 113 h 136"/>
                  <a:gd name="T6" fmla="*/ 66 w 105"/>
                  <a:gd name="T7" fmla="*/ 136 h 136"/>
                  <a:gd name="T8" fmla="*/ 85 w 105"/>
                  <a:gd name="T9" fmla="*/ 80 h 136"/>
                  <a:gd name="T10" fmla="*/ 105 w 105"/>
                  <a:gd name="T11" fmla="*/ 23 h 136"/>
                  <a:gd name="T12" fmla="*/ 39 w 105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36">
                    <a:moveTo>
                      <a:pt x="39" y="0"/>
                    </a:moveTo>
                    <a:lnTo>
                      <a:pt x="20" y="57"/>
                    </a:lnTo>
                    <a:lnTo>
                      <a:pt x="0" y="113"/>
                    </a:lnTo>
                    <a:lnTo>
                      <a:pt x="66" y="136"/>
                    </a:lnTo>
                    <a:lnTo>
                      <a:pt x="85" y="80"/>
                    </a:lnTo>
                    <a:lnTo>
                      <a:pt x="105" y="23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0" name="Freeform 3578"/>
              <p:cNvSpPr>
                <a:spLocks/>
              </p:cNvSpPr>
              <p:nvPr/>
            </p:nvSpPr>
            <p:spPr bwMode="auto">
              <a:xfrm>
                <a:off x="4804" y="1975"/>
                <a:ext cx="4" cy="12"/>
              </a:xfrm>
              <a:custGeom>
                <a:avLst/>
                <a:gdLst>
                  <a:gd name="T0" fmla="*/ 19 w 19"/>
                  <a:gd name="T1" fmla="*/ 0 h 56"/>
                  <a:gd name="T2" fmla="*/ 0 w 19"/>
                  <a:gd name="T3" fmla="*/ 56 h 56"/>
                  <a:gd name="T4" fmla="*/ 2 w 19"/>
                  <a:gd name="T5" fmla="*/ 56 h 56"/>
                  <a:gd name="T6" fmla="*/ 19 w 19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6">
                    <a:moveTo>
                      <a:pt x="19" y="0"/>
                    </a:moveTo>
                    <a:lnTo>
                      <a:pt x="0" y="56"/>
                    </a:lnTo>
                    <a:lnTo>
                      <a:pt x="2" y="5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1" name="Line 3579"/>
              <p:cNvSpPr>
                <a:spLocks noChangeShapeType="1"/>
              </p:cNvSpPr>
              <p:nvPr/>
            </p:nvSpPr>
            <p:spPr bwMode="auto">
              <a:xfrm>
                <a:off x="4804" y="19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2" name="Freeform 3580"/>
              <p:cNvSpPr>
                <a:spLocks/>
              </p:cNvSpPr>
              <p:nvPr/>
            </p:nvSpPr>
            <p:spPr bwMode="auto">
              <a:xfrm>
                <a:off x="4805" y="1964"/>
                <a:ext cx="20" cy="27"/>
              </a:xfrm>
              <a:custGeom>
                <a:avLst/>
                <a:gdLst>
                  <a:gd name="T0" fmla="*/ 35 w 101"/>
                  <a:gd name="T1" fmla="*/ 0 h 134"/>
                  <a:gd name="T2" fmla="*/ 17 w 101"/>
                  <a:gd name="T3" fmla="*/ 57 h 134"/>
                  <a:gd name="T4" fmla="*/ 0 w 101"/>
                  <a:gd name="T5" fmla="*/ 113 h 134"/>
                  <a:gd name="T6" fmla="*/ 67 w 101"/>
                  <a:gd name="T7" fmla="*/ 134 h 134"/>
                  <a:gd name="T8" fmla="*/ 84 w 101"/>
                  <a:gd name="T9" fmla="*/ 77 h 134"/>
                  <a:gd name="T10" fmla="*/ 101 w 101"/>
                  <a:gd name="T11" fmla="*/ 21 h 134"/>
                  <a:gd name="T12" fmla="*/ 35 w 101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34">
                    <a:moveTo>
                      <a:pt x="35" y="0"/>
                    </a:moveTo>
                    <a:lnTo>
                      <a:pt x="17" y="57"/>
                    </a:lnTo>
                    <a:lnTo>
                      <a:pt x="0" y="113"/>
                    </a:lnTo>
                    <a:lnTo>
                      <a:pt x="67" y="134"/>
                    </a:lnTo>
                    <a:lnTo>
                      <a:pt x="84" y="77"/>
                    </a:lnTo>
                    <a:lnTo>
                      <a:pt x="101" y="2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3" name="Freeform 3581"/>
              <p:cNvSpPr>
                <a:spLocks/>
              </p:cNvSpPr>
              <p:nvPr/>
            </p:nvSpPr>
            <p:spPr bwMode="auto">
              <a:xfrm>
                <a:off x="4805" y="1964"/>
                <a:ext cx="20" cy="27"/>
              </a:xfrm>
              <a:custGeom>
                <a:avLst/>
                <a:gdLst>
                  <a:gd name="T0" fmla="*/ 35 w 101"/>
                  <a:gd name="T1" fmla="*/ 0 h 134"/>
                  <a:gd name="T2" fmla="*/ 17 w 101"/>
                  <a:gd name="T3" fmla="*/ 57 h 134"/>
                  <a:gd name="T4" fmla="*/ 0 w 101"/>
                  <a:gd name="T5" fmla="*/ 113 h 134"/>
                  <a:gd name="T6" fmla="*/ 67 w 101"/>
                  <a:gd name="T7" fmla="*/ 134 h 134"/>
                  <a:gd name="T8" fmla="*/ 84 w 101"/>
                  <a:gd name="T9" fmla="*/ 77 h 134"/>
                  <a:gd name="T10" fmla="*/ 101 w 101"/>
                  <a:gd name="T11" fmla="*/ 21 h 134"/>
                  <a:gd name="T12" fmla="*/ 35 w 101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34">
                    <a:moveTo>
                      <a:pt x="35" y="0"/>
                    </a:moveTo>
                    <a:lnTo>
                      <a:pt x="17" y="57"/>
                    </a:lnTo>
                    <a:lnTo>
                      <a:pt x="0" y="113"/>
                    </a:lnTo>
                    <a:lnTo>
                      <a:pt x="67" y="134"/>
                    </a:lnTo>
                    <a:lnTo>
                      <a:pt x="84" y="77"/>
                    </a:lnTo>
                    <a:lnTo>
                      <a:pt x="101" y="21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4" name="Freeform 3582"/>
              <p:cNvSpPr>
                <a:spLocks/>
              </p:cNvSpPr>
              <p:nvPr/>
            </p:nvSpPr>
            <p:spPr bwMode="auto">
              <a:xfrm>
                <a:off x="4818" y="1979"/>
                <a:ext cx="3" cy="12"/>
              </a:xfrm>
              <a:custGeom>
                <a:avLst/>
                <a:gdLst>
                  <a:gd name="T0" fmla="*/ 17 w 17"/>
                  <a:gd name="T1" fmla="*/ 0 h 58"/>
                  <a:gd name="T2" fmla="*/ 0 w 17"/>
                  <a:gd name="T3" fmla="*/ 57 h 58"/>
                  <a:gd name="T4" fmla="*/ 2 w 17"/>
                  <a:gd name="T5" fmla="*/ 58 h 58"/>
                  <a:gd name="T6" fmla="*/ 17 w 17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58">
                    <a:moveTo>
                      <a:pt x="17" y="0"/>
                    </a:moveTo>
                    <a:lnTo>
                      <a:pt x="0" y="57"/>
                    </a:lnTo>
                    <a:lnTo>
                      <a:pt x="2" y="5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5" name="Line 3583"/>
              <p:cNvSpPr>
                <a:spLocks noChangeShapeType="1"/>
              </p:cNvSpPr>
              <p:nvPr/>
            </p:nvSpPr>
            <p:spPr bwMode="auto">
              <a:xfrm>
                <a:off x="4818" y="19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6" name="Freeform 3584"/>
              <p:cNvSpPr>
                <a:spLocks/>
              </p:cNvSpPr>
              <p:nvPr/>
            </p:nvSpPr>
            <p:spPr bwMode="auto">
              <a:xfrm>
                <a:off x="4818" y="1968"/>
                <a:ext cx="20" cy="27"/>
              </a:xfrm>
              <a:custGeom>
                <a:avLst/>
                <a:gdLst>
                  <a:gd name="T0" fmla="*/ 30 w 98"/>
                  <a:gd name="T1" fmla="*/ 0 h 133"/>
                  <a:gd name="T2" fmla="*/ 15 w 98"/>
                  <a:gd name="T3" fmla="*/ 57 h 133"/>
                  <a:gd name="T4" fmla="*/ 0 w 98"/>
                  <a:gd name="T5" fmla="*/ 115 h 133"/>
                  <a:gd name="T6" fmla="*/ 68 w 98"/>
                  <a:gd name="T7" fmla="*/ 133 h 133"/>
                  <a:gd name="T8" fmla="*/ 83 w 98"/>
                  <a:gd name="T9" fmla="*/ 76 h 133"/>
                  <a:gd name="T10" fmla="*/ 98 w 98"/>
                  <a:gd name="T11" fmla="*/ 18 h 133"/>
                  <a:gd name="T12" fmla="*/ 30 w 98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3">
                    <a:moveTo>
                      <a:pt x="30" y="0"/>
                    </a:moveTo>
                    <a:lnTo>
                      <a:pt x="15" y="57"/>
                    </a:lnTo>
                    <a:lnTo>
                      <a:pt x="0" y="115"/>
                    </a:lnTo>
                    <a:lnTo>
                      <a:pt x="68" y="133"/>
                    </a:lnTo>
                    <a:lnTo>
                      <a:pt x="83" y="76"/>
                    </a:lnTo>
                    <a:lnTo>
                      <a:pt x="98" y="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7" name="Freeform 3585"/>
              <p:cNvSpPr>
                <a:spLocks/>
              </p:cNvSpPr>
              <p:nvPr/>
            </p:nvSpPr>
            <p:spPr bwMode="auto">
              <a:xfrm>
                <a:off x="4818" y="1968"/>
                <a:ext cx="20" cy="27"/>
              </a:xfrm>
              <a:custGeom>
                <a:avLst/>
                <a:gdLst>
                  <a:gd name="T0" fmla="*/ 30 w 98"/>
                  <a:gd name="T1" fmla="*/ 0 h 133"/>
                  <a:gd name="T2" fmla="*/ 15 w 98"/>
                  <a:gd name="T3" fmla="*/ 57 h 133"/>
                  <a:gd name="T4" fmla="*/ 0 w 98"/>
                  <a:gd name="T5" fmla="*/ 115 h 133"/>
                  <a:gd name="T6" fmla="*/ 68 w 98"/>
                  <a:gd name="T7" fmla="*/ 133 h 133"/>
                  <a:gd name="T8" fmla="*/ 83 w 98"/>
                  <a:gd name="T9" fmla="*/ 76 h 133"/>
                  <a:gd name="T10" fmla="*/ 98 w 98"/>
                  <a:gd name="T11" fmla="*/ 18 h 133"/>
                  <a:gd name="T12" fmla="*/ 30 w 98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3">
                    <a:moveTo>
                      <a:pt x="30" y="0"/>
                    </a:moveTo>
                    <a:lnTo>
                      <a:pt x="15" y="57"/>
                    </a:lnTo>
                    <a:lnTo>
                      <a:pt x="0" y="115"/>
                    </a:lnTo>
                    <a:lnTo>
                      <a:pt x="68" y="133"/>
                    </a:lnTo>
                    <a:lnTo>
                      <a:pt x="83" y="76"/>
                    </a:lnTo>
                    <a:lnTo>
                      <a:pt x="98" y="18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8" name="Freeform 3586"/>
              <p:cNvSpPr>
                <a:spLocks/>
              </p:cNvSpPr>
              <p:nvPr/>
            </p:nvSpPr>
            <p:spPr bwMode="auto">
              <a:xfrm>
                <a:off x="4832" y="1983"/>
                <a:ext cx="3" cy="12"/>
              </a:xfrm>
              <a:custGeom>
                <a:avLst/>
                <a:gdLst>
                  <a:gd name="T0" fmla="*/ 15 w 15"/>
                  <a:gd name="T1" fmla="*/ 0 h 57"/>
                  <a:gd name="T2" fmla="*/ 0 w 15"/>
                  <a:gd name="T3" fmla="*/ 57 h 57"/>
                  <a:gd name="T4" fmla="*/ 0 w 15"/>
                  <a:gd name="T5" fmla="*/ 57 h 57"/>
                  <a:gd name="T6" fmla="*/ 15 w 1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15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9" name="Line 3587"/>
              <p:cNvSpPr>
                <a:spLocks noChangeShapeType="1"/>
              </p:cNvSpPr>
              <p:nvPr/>
            </p:nvSpPr>
            <p:spPr bwMode="auto">
              <a:xfrm>
                <a:off x="4832" y="19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0" name="Freeform 3588"/>
              <p:cNvSpPr>
                <a:spLocks/>
              </p:cNvSpPr>
              <p:nvPr/>
            </p:nvSpPr>
            <p:spPr bwMode="auto">
              <a:xfrm>
                <a:off x="4832" y="1972"/>
                <a:ext cx="20" cy="26"/>
              </a:xfrm>
              <a:custGeom>
                <a:avLst/>
                <a:gdLst>
                  <a:gd name="T0" fmla="*/ 30 w 98"/>
                  <a:gd name="T1" fmla="*/ 0 h 132"/>
                  <a:gd name="T2" fmla="*/ 15 w 98"/>
                  <a:gd name="T3" fmla="*/ 58 h 132"/>
                  <a:gd name="T4" fmla="*/ 0 w 98"/>
                  <a:gd name="T5" fmla="*/ 115 h 132"/>
                  <a:gd name="T6" fmla="*/ 68 w 98"/>
                  <a:gd name="T7" fmla="*/ 132 h 132"/>
                  <a:gd name="T8" fmla="*/ 83 w 98"/>
                  <a:gd name="T9" fmla="*/ 75 h 132"/>
                  <a:gd name="T10" fmla="*/ 98 w 98"/>
                  <a:gd name="T11" fmla="*/ 17 h 132"/>
                  <a:gd name="T12" fmla="*/ 30 w 98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2">
                    <a:moveTo>
                      <a:pt x="30" y="0"/>
                    </a:moveTo>
                    <a:lnTo>
                      <a:pt x="15" y="58"/>
                    </a:lnTo>
                    <a:lnTo>
                      <a:pt x="0" y="115"/>
                    </a:lnTo>
                    <a:lnTo>
                      <a:pt x="68" y="132"/>
                    </a:lnTo>
                    <a:lnTo>
                      <a:pt x="83" y="75"/>
                    </a:lnTo>
                    <a:lnTo>
                      <a:pt x="98" y="1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1" name="Freeform 3589"/>
              <p:cNvSpPr>
                <a:spLocks/>
              </p:cNvSpPr>
              <p:nvPr/>
            </p:nvSpPr>
            <p:spPr bwMode="auto">
              <a:xfrm>
                <a:off x="4832" y="1972"/>
                <a:ext cx="20" cy="26"/>
              </a:xfrm>
              <a:custGeom>
                <a:avLst/>
                <a:gdLst>
                  <a:gd name="T0" fmla="*/ 30 w 98"/>
                  <a:gd name="T1" fmla="*/ 0 h 132"/>
                  <a:gd name="T2" fmla="*/ 15 w 98"/>
                  <a:gd name="T3" fmla="*/ 58 h 132"/>
                  <a:gd name="T4" fmla="*/ 0 w 98"/>
                  <a:gd name="T5" fmla="*/ 115 h 132"/>
                  <a:gd name="T6" fmla="*/ 68 w 98"/>
                  <a:gd name="T7" fmla="*/ 132 h 132"/>
                  <a:gd name="T8" fmla="*/ 83 w 98"/>
                  <a:gd name="T9" fmla="*/ 75 h 132"/>
                  <a:gd name="T10" fmla="*/ 98 w 98"/>
                  <a:gd name="T11" fmla="*/ 17 h 132"/>
                  <a:gd name="T12" fmla="*/ 30 w 98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2">
                    <a:moveTo>
                      <a:pt x="30" y="0"/>
                    </a:moveTo>
                    <a:lnTo>
                      <a:pt x="15" y="58"/>
                    </a:lnTo>
                    <a:lnTo>
                      <a:pt x="0" y="115"/>
                    </a:lnTo>
                    <a:lnTo>
                      <a:pt x="68" y="132"/>
                    </a:lnTo>
                    <a:lnTo>
                      <a:pt x="83" y="75"/>
                    </a:lnTo>
                    <a:lnTo>
                      <a:pt x="98" y="17"/>
                    </a:lnTo>
                    <a:lnTo>
                      <a:pt x="3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2" name="Freeform 3590"/>
              <p:cNvSpPr>
                <a:spLocks/>
              </p:cNvSpPr>
              <p:nvPr/>
            </p:nvSpPr>
            <p:spPr bwMode="auto">
              <a:xfrm>
                <a:off x="4846" y="1987"/>
                <a:ext cx="3" cy="11"/>
              </a:xfrm>
              <a:custGeom>
                <a:avLst/>
                <a:gdLst>
                  <a:gd name="T0" fmla="*/ 15 w 15"/>
                  <a:gd name="T1" fmla="*/ 0 h 57"/>
                  <a:gd name="T2" fmla="*/ 0 w 15"/>
                  <a:gd name="T3" fmla="*/ 57 h 57"/>
                  <a:gd name="T4" fmla="*/ 2 w 15"/>
                  <a:gd name="T5" fmla="*/ 57 h 57"/>
                  <a:gd name="T6" fmla="*/ 15 w 1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15" y="0"/>
                    </a:moveTo>
                    <a:lnTo>
                      <a:pt x="0" y="57"/>
                    </a:lnTo>
                    <a:lnTo>
                      <a:pt x="2" y="5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3" name="Line 3591"/>
              <p:cNvSpPr>
                <a:spLocks noChangeShapeType="1"/>
              </p:cNvSpPr>
              <p:nvPr/>
            </p:nvSpPr>
            <p:spPr bwMode="auto">
              <a:xfrm>
                <a:off x="4846" y="19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4" name="Freeform 3592"/>
              <p:cNvSpPr>
                <a:spLocks/>
              </p:cNvSpPr>
              <p:nvPr/>
            </p:nvSpPr>
            <p:spPr bwMode="auto">
              <a:xfrm>
                <a:off x="4846" y="1975"/>
                <a:ext cx="19" cy="26"/>
              </a:xfrm>
              <a:custGeom>
                <a:avLst/>
                <a:gdLst>
                  <a:gd name="T0" fmla="*/ 25 w 93"/>
                  <a:gd name="T1" fmla="*/ 0 h 130"/>
                  <a:gd name="T2" fmla="*/ 13 w 93"/>
                  <a:gd name="T3" fmla="*/ 58 h 130"/>
                  <a:gd name="T4" fmla="*/ 0 w 93"/>
                  <a:gd name="T5" fmla="*/ 115 h 130"/>
                  <a:gd name="T6" fmla="*/ 68 w 93"/>
                  <a:gd name="T7" fmla="*/ 130 h 130"/>
                  <a:gd name="T8" fmla="*/ 80 w 93"/>
                  <a:gd name="T9" fmla="*/ 73 h 130"/>
                  <a:gd name="T10" fmla="*/ 93 w 93"/>
                  <a:gd name="T11" fmla="*/ 15 h 130"/>
                  <a:gd name="T12" fmla="*/ 25 w 93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0">
                    <a:moveTo>
                      <a:pt x="25" y="0"/>
                    </a:moveTo>
                    <a:lnTo>
                      <a:pt x="13" y="58"/>
                    </a:lnTo>
                    <a:lnTo>
                      <a:pt x="0" y="115"/>
                    </a:lnTo>
                    <a:lnTo>
                      <a:pt x="68" y="130"/>
                    </a:lnTo>
                    <a:lnTo>
                      <a:pt x="80" y="73"/>
                    </a:lnTo>
                    <a:lnTo>
                      <a:pt x="93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5" name="Freeform 3593"/>
              <p:cNvSpPr>
                <a:spLocks/>
              </p:cNvSpPr>
              <p:nvPr/>
            </p:nvSpPr>
            <p:spPr bwMode="auto">
              <a:xfrm>
                <a:off x="4846" y="1975"/>
                <a:ext cx="19" cy="26"/>
              </a:xfrm>
              <a:custGeom>
                <a:avLst/>
                <a:gdLst>
                  <a:gd name="T0" fmla="*/ 25 w 93"/>
                  <a:gd name="T1" fmla="*/ 0 h 130"/>
                  <a:gd name="T2" fmla="*/ 13 w 93"/>
                  <a:gd name="T3" fmla="*/ 58 h 130"/>
                  <a:gd name="T4" fmla="*/ 0 w 93"/>
                  <a:gd name="T5" fmla="*/ 115 h 130"/>
                  <a:gd name="T6" fmla="*/ 68 w 93"/>
                  <a:gd name="T7" fmla="*/ 130 h 130"/>
                  <a:gd name="T8" fmla="*/ 80 w 93"/>
                  <a:gd name="T9" fmla="*/ 73 h 130"/>
                  <a:gd name="T10" fmla="*/ 93 w 93"/>
                  <a:gd name="T11" fmla="*/ 15 h 130"/>
                  <a:gd name="T12" fmla="*/ 25 w 93"/>
                  <a:gd name="T1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0">
                    <a:moveTo>
                      <a:pt x="25" y="0"/>
                    </a:moveTo>
                    <a:lnTo>
                      <a:pt x="13" y="58"/>
                    </a:lnTo>
                    <a:lnTo>
                      <a:pt x="0" y="115"/>
                    </a:lnTo>
                    <a:lnTo>
                      <a:pt x="68" y="130"/>
                    </a:lnTo>
                    <a:lnTo>
                      <a:pt x="80" y="73"/>
                    </a:lnTo>
                    <a:lnTo>
                      <a:pt x="93" y="15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6" name="Freeform 3594"/>
              <p:cNvSpPr>
                <a:spLocks/>
              </p:cNvSpPr>
              <p:nvPr/>
            </p:nvSpPr>
            <p:spPr bwMode="auto">
              <a:xfrm>
                <a:off x="4860" y="1990"/>
                <a:ext cx="2" cy="11"/>
              </a:xfrm>
              <a:custGeom>
                <a:avLst/>
                <a:gdLst>
                  <a:gd name="T0" fmla="*/ 12 w 12"/>
                  <a:gd name="T1" fmla="*/ 0 h 59"/>
                  <a:gd name="T2" fmla="*/ 0 w 12"/>
                  <a:gd name="T3" fmla="*/ 57 h 59"/>
                  <a:gd name="T4" fmla="*/ 3 w 12"/>
                  <a:gd name="T5" fmla="*/ 59 h 59"/>
                  <a:gd name="T6" fmla="*/ 12 w 12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59">
                    <a:moveTo>
                      <a:pt x="12" y="0"/>
                    </a:moveTo>
                    <a:lnTo>
                      <a:pt x="0" y="57"/>
                    </a:lnTo>
                    <a:lnTo>
                      <a:pt x="3" y="5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7" name="Line 3595"/>
              <p:cNvSpPr>
                <a:spLocks noChangeShapeType="1"/>
              </p:cNvSpPr>
              <p:nvPr/>
            </p:nvSpPr>
            <p:spPr bwMode="auto">
              <a:xfrm>
                <a:off x="4860" y="20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8" name="Freeform 3596"/>
              <p:cNvSpPr>
                <a:spLocks/>
              </p:cNvSpPr>
              <p:nvPr/>
            </p:nvSpPr>
            <p:spPr bwMode="auto">
              <a:xfrm>
                <a:off x="4860" y="1978"/>
                <a:ext cx="18" cy="26"/>
              </a:xfrm>
              <a:custGeom>
                <a:avLst/>
                <a:gdLst>
                  <a:gd name="T0" fmla="*/ 19 w 88"/>
                  <a:gd name="T1" fmla="*/ 0 h 129"/>
                  <a:gd name="T2" fmla="*/ 9 w 88"/>
                  <a:gd name="T3" fmla="*/ 59 h 129"/>
                  <a:gd name="T4" fmla="*/ 0 w 88"/>
                  <a:gd name="T5" fmla="*/ 118 h 129"/>
                  <a:gd name="T6" fmla="*/ 69 w 88"/>
                  <a:gd name="T7" fmla="*/ 129 h 129"/>
                  <a:gd name="T8" fmla="*/ 78 w 88"/>
                  <a:gd name="T9" fmla="*/ 70 h 129"/>
                  <a:gd name="T10" fmla="*/ 88 w 88"/>
                  <a:gd name="T11" fmla="*/ 12 h 129"/>
                  <a:gd name="T12" fmla="*/ 19 w 88"/>
                  <a:gd name="T1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9">
                    <a:moveTo>
                      <a:pt x="19" y="0"/>
                    </a:moveTo>
                    <a:lnTo>
                      <a:pt x="9" y="59"/>
                    </a:lnTo>
                    <a:lnTo>
                      <a:pt x="0" y="118"/>
                    </a:lnTo>
                    <a:lnTo>
                      <a:pt x="69" y="129"/>
                    </a:lnTo>
                    <a:lnTo>
                      <a:pt x="78" y="70"/>
                    </a:lnTo>
                    <a:lnTo>
                      <a:pt x="88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9" name="Freeform 3597"/>
              <p:cNvSpPr>
                <a:spLocks/>
              </p:cNvSpPr>
              <p:nvPr/>
            </p:nvSpPr>
            <p:spPr bwMode="auto">
              <a:xfrm>
                <a:off x="4860" y="1978"/>
                <a:ext cx="18" cy="26"/>
              </a:xfrm>
              <a:custGeom>
                <a:avLst/>
                <a:gdLst>
                  <a:gd name="T0" fmla="*/ 19 w 88"/>
                  <a:gd name="T1" fmla="*/ 0 h 129"/>
                  <a:gd name="T2" fmla="*/ 9 w 88"/>
                  <a:gd name="T3" fmla="*/ 59 h 129"/>
                  <a:gd name="T4" fmla="*/ 0 w 88"/>
                  <a:gd name="T5" fmla="*/ 118 h 129"/>
                  <a:gd name="T6" fmla="*/ 69 w 88"/>
                  <a:gd name="T7" fmla="*/ 129 h 129"/>
                  <a:gd name="T8" fmla="*/ 78 w 88"/>
                  <a:gd name="T9" fmla="*/ 70 h 129"/>
                  <a:gd name="T10" fmla="*/ 88 w 88"/>
                  <a:gd name="T11" fmla="*/ 12 h 129"/>
                  <a:gd name="T12" fmla="*/ 19 w 88"/>
                  <a:gd name="T1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9">
                    <a:moveTo>
                      <a:pt x="19" y="0"/>
                    </a:moveTo>
                    <a:lnTo>
                      <a:pt x="9" y="59"/>
                    </a:lnTo>
                    <a:lnTo>
                      <a:pt x="0" y="118"/>
                    </a:lnTo>
                    <a:lnTo>
                      <a:pt x="69" y="129"/>
                    </a:lnTo>
                    <a:lnTo>
                      <a:pt x="78" y="70"/>
                    </a:lnTo>
                    <a:lnTo>
                      <a:pt x="88" y="12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0" name="Freeform 3598"/>
              <p:cNvSpPr>
                <a:spLocks/>
              </p:cNvSpPr>
              <p:nvPr/>
            </p:nvSpPr>
            <p:spPr bwMode="auto">
              <a:xfrm>
                <a:off x="4874" y="1992"/>
                <a:ext cx="2" cy="12"/>
              </a:xfrm>
              <a:custGeom>
                <a:avLst/>
                <a:gdLst>
                  <a:gd name="T0" fmla="*/ 9 w 9"/>
                  <a:gd name="T1" fmla="*/ 0 h 59"/>
                  <a:gd name="T2" fmla="*/ 0 w 9"/>
                  <a:gd name="T3" fmla="*/ 59 h 59"/>
                  <a:gd name="T4" fmla="*/ 0 w 9"/>
                  <a:gd name="T5" fmla="*/ 59 h 59"/>
                  <a:gd name="T6" fmla="*/ 9 w 9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9" y="0"/>
                    </a:moveTo>
                    <a:lnTo>
                      <a:pt x="0" y="59"/>
                    </a:lnTo>
                    <a:lnTo>
                      <a:pt x="0" y="5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1" name="Line 3599"/>
              <p:cNvSpPr>
                <a:spLocks noChangeShapeType="1"/>
              </p:cNvSpPr>
              <p:nvPr/>
            </p:nvSpPr>
            <p:spPr bwMode="auto">
              <a:xfrm>
                <a:off x="4874" y="20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2" name="Freeform 3600"/>
              <p:cNvSpPr>
                <a:spLocks/>
              </p:cNvSpPr>
              <p:nvPr/>
            </p:nvSpPr>
            <p:spPr bwMode="auto">
              <a:xfrm>
                <a:off x="4874" y="1980"/>
                <a:ext cx="18" cy="26"/>
              </a:xfrm>
              <a:custGeom>
                <a:avLst/>
                <a:gdLst>
                  <a:gd name="T0" fmla="*/ 19 w 89"/>
                  <a:gd name="T1" fmla="*/ 0 h 127"/>
                  <a:gd name="T2" fmla="*/ 9 w 89"/>
                  <a:gd name="T3" fmla="*/ 58 h 127"/>
                  <a:gd name="T4" fmla="*/ 0 w 89"/>
                  <a:gd name="T5" fmla="*/ 117 h 127"/>
                  <a:gd name="T6" fmla="*/ 70 w 89"/>
                  <a:gd name="T7" fmla="*/ 127 h 127"/>
                  <a:gd name="T8" fmla="*/ 80 w 89"/>
                  <a:gd name="T9" fmla="*/ 69 h 127"/>
                  <a:gd name="T10" fmla="*/ 89 w 89"/>
                  <a:gd name="T11" fmla="*/ 10 h 127"/>
                  <a:gd name="T12" fmla="*/ 19 w 89"/>
                  <a:gd name="T1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7">
                    <a:moveTo>
                      <a:pt x="19" y="0"/>
                    </a:moveTo>
                    <a:lnTo>
                      <a:pt x="9" y="58"/>
                    </a:lnTo>
                    <a:lnTo>
                      <a:pt x="0" y="117"/>
                    </a:lnTo>
                    <a:lnTo>
                      <a:pt x="70" y="127"/>
                    </a:lnTo>
                    <a:lnTo>
                      <a:pt x="80" y="69"/>
                    </a:lnTo>
                    <a:lnTo>
                      <a:pt x="89" y="1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3" name="Freeform 3601"/>
              <p:cNvSpPr>
                <a:spLocks/>
              </p:cNvSpPr>
              <p:nvPr/>
            </p:nvSpPr>
            <p:spPr bwMode="auto">
              <a:xfrm>
                <a:off x="4874" y="1980"/>
                <a:ext cx="18" cy="26"/>
              </a:xfrm>
              <a:custGeom>
                <a:avLst/>
                <a:gdLst>
                  <a:gd name="T0" fmla="*/ 19 w 89"/>
                  <a:gd name="T1" fmla="*/ 0 h 127"/>
                  <a:gd name="T2" fmla="*/ 9 w 89"/>
                  <a:gd name="T3" fmla="*/ 58 h 127"/>
                  <a:gd name="T4" fmla="*/ 0 w 89"/>
                  <a:gd name="T5" fmla="*/ 117 h 127"/>
                  <a:gd name="T6" fmla="*/ 70 w 89"/>
                  <a:gd name="T7" fmla="*/ 127 h 127"/>
                  <a:gd name="T8" fmla="*/ 80 w 89"/>
                  <a:gd name="T9" fmla="*/ 69 h 127"/>
                  <a:gd name="T10" fmla="*/ 89 w 89"/>
                  <a:gd name="T11" fmla="*/ 10 h 127"/>
                  <a:gd name="T12" fmla="*/ 19 w 89"/>
                  <a:gd name="T1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27">
                    <a:moveTo>
                      <a:pt x="19" y="0"/>
                    </a:moveTo>
                    <a:lnTo>
                      <a:pt x="9" y="58"/>
                    </a:lnTo>
                    <a:lnTo>
                      <a:pt x="0" y="117"/>
                    </a:lnTo>
                    <a:lnTo>
                      <a:pt x="70" y="127"/>
                    </a:lnTo>
                    <a:lnTo>
                      <a:pt x="80" y="69"/>
                    </a:lnTo>
                    <a:lnTo>
                      <a:pt x="89" y="10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4" name="Freeform 3602"/>
              <p:cNvSpPr>
                <a:spLocks/>
              </p:cNvSpPr>
              <p:nvPr/>
            </p:nvSpPr>
            <p:spPr bwMode="auto">
              <a:xfrm>
                <a:off x="4888" y="1994"/>
                <a:ext cx="2" cy="12"/>
              </a:xfrm>
              <a:custGeom>
                <a:avLst/>
                <a:gdLst>
                  <a:gd name="T0" fmla="*/ 10 w 10"/>
                  <a:gd name="T1" fmla="*/ 0 h 58"/>
                  <a:gd name="T2" fmla="*/ 0 w 10"/>
                  <a:gd name="T3" fmla="*/ 58 h 58"/>
                  <a:gd name="T4" fmla="*/ 3 w 10"/>
                  <a:gd name="T5" fmla="*/ 58 h 58"/>
                  <a:gd name="T6" fmla="*/ 10 w 10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lnTo>
                      <a:pt x="0" y="58"/>
                    </a:lnTo>
                    <a:lnTo>
                      <a:pt x="3" y="58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5" name="Line 3603"/>
              <p:cNvSpPr>
                <a:spLocks noChangeShapeType="1"/>
              </p:cNvSpPr>
              <p:nvPr/>
            </p:nvSpPr>
            <p:spPr bwMode="auto">
              <a:xfrm>
                <a:off x="4888" y="20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6" name="Freeform 3604"/>
              <p:cNvSpPr>
                <a:spLocks/>
              </p:cNvSpPr>
              <p:nvPr/>
            </p:nvSpPr>
            <p:spPr bwMode="auto">
              <a:xfrm>
                <a:off x="4889" y="1982"/>
                <a:ext cx="16" cy="25"/>
              </a:xfrm>
              <a:custGeom>
                <a:avLst/>
                <a:gdLst>
                  <a:gd name="T0" fmla="*/ 13 w 82"/>
                  <a:gd name="T1" fmla="*/ 0 h 125"/>
                  <a:gd name="T2" fmla="*/ 7 w 82"/>
                  <a:gd name="T3" fmla="*/ 59 h 125"/>
                  <a:gd name="T4" fmla="*/ 0 w 82"/>
                  <a:gd name="T5" fmla="*/ 117 h 125"/>
                  <a:gd name="T6" fmla="*/ 69 w 82"/>
                  <a:gd name="T7" fmla="*/ 125 h 125"/>
                  <a:gd name="T8" fmla="*/ 76 w 82"/>
                  <a:gd name="T9" fmla="*/ 67 h 125"/>
                  <a:gd name="T10" fmla="*/ 82 w 82"/>
                  <a:gd name="T11" fmla="*/ 8 h 125"/>
                  <a:gd name="T12" fmla="*/ 13 w 82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25">
                    <a:moveTo>
                      <a:pt x="13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69" y="125"/>
                    </a:lnTo>
                    <a:lnTo>
                      <a:pt x="76" y="67"/>
                    </a:lnTo>
                    <a:lnTo>
                      <a:pt x="82" y="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7" name="Freeform 3605"/>
              <p:cNvSpPr>
                <a:spLocks/>
              </p:cNvSpPr>
              <p:nvPr/>
            </p:nvSpPr>
            <p:spPr bwMode="auto">
              <a:xfrm>
                <a:off x="4889" y="1982"/>
                <a:ext cx="16" cy="25"/>
              </a:xfrm>
              <a:custGeom>
                <a:avLst/>
                <a:gdLst>
                  <a:gd name="T0" fmla="*/ 13 w 82"/>
                  <a:gd name="T1" fmla="*/ 0 h 125"/>
                  <a:gd name="T2" fmla="*/ 7 w 82"/>
                  <a:gd name="T3" fmla="*/ 59 h 125"/>
                  <a:gd name="T4" fmla="*/ 0 w 82"/>
                  <a:gd name="T5" fmla="*/ 117 h 125"/>
                  <a:gd name="T6" fmla="*/ 69 w 82"/>
                  <a:gd name="T7" fmla="*/ 125 h 125"/>
                  <a:gd name="T8" fmla="*/ 76 w 82"/>
                  <a:gd name="T9" fmla="*/ 67 h 125"/>
                  <a:gd name="T10" fmla="*/ 82 w 82"/>
                  <a:gd name="T11" fmla="*/ 8 h 125"/>
                  <a:gd name="T12" fmla="*/ 13 w 82"/>
                  <a:gd name="T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25">
                    <a:moveTo>
                      <a:pt x="13" y="0"/>
                    </a:moveTo>
                    <a:lnTo>
                      <a:pt x="7" y="59"/>
                    </a:lnTo>
                    <a:lnTo>
                      <a:pt x="0" y="117"/>
                    </a:lnTo>
                    <a:lnTo>
                      <a:pt x="69" y="125"/>
                    </a:lnTo>
                    <a:lnTo>
                      <a:pt x="76" y="67"/>
                    </a:lnTo>
                    <a:lnTo>
                      <a:pt x="82" y="8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8" name="Freeform 3606"/>
              <p:cNvSpPr>
                <a:spLocks/>
              </p:cNvSpPr>
              <p:nvPr/>
            </p:nvSpPr>
            <p:spPr bwMode="auto">
              <a:xfrm>
                <a:off x="4902" y="1996"/>
                <a:ext cx="2" cy="11"/>
              </a:xfrm>
              <a:custGeom>
                <a:avLst/>
                <a:gdLst>
                  <a:gd name="T0" fmla="*/ 7 w 7"/>
                  <a:gd name="T1" fmla="*/ 0 h 58"/>
                  <a:gd name="T2" fmla="*/ 0 w 7"/>
                  <a:gd name="T3" fmla="*/ 58 h 58"/>
                  <a:gd name="T4" fmla="*/ 2 w 7"/>
                  <a:gd name="T5" fmla="*/ 58 h 58"/>
                  <a:gd name="T6" fmla="*/ 7 w 7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7" y="0"/>
                    </a:moveTo>
                    <a:lnTo>
                      <a:pt x="0" y="58"/>
                    </a:lnTo>
                    <a:lnTo>
                      <a:pt x="2" y="5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9" name="Line 3607"/>
              <p:cNvSpPr>
                <a:spLocks noChangeShapeType="1"/>
              </p:cNvSpPr>
              <p:nvPr/>
            </p:nvSpPr>
            <p:spPr bwMode="auto">
              <a:xfrm>
                <a:off x="4902" y="20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0" name="Freeform 3608"/>
              <p:cNvSpPr>
                <a:spLocks/>
              </p:cNvSpPr>
              <p:nvPr/>
            </p:nvSpPr>
            <p:spPr bwMode="auto">
              <a:xfrm>
                <a:off x="4903" y="1984"/>
                <a:ext cx="16" cy="24"/>
              </a:xfrm>
              <a:custGeom>
                <a:avLst/>
                <a:gdLst>
                  <a:gd name="T0" fmla="*/ 9 w 79"/>
                  <a:gd name="T1" fmla="*/ 0 h 123"/>
                  <a:gd name="T2" fmla="*/ 5 w 79"/>
                  <a:gd name="T3" fmla="*/ 59 h 123"/>
                  <a:gd name="T4" fmla="*/ 0 w 79"/>
                  <a:gd name="T5" fmla="*/ 117 h 123"/>
                  <a:gd name="T6" fmla="*/ 70 w 79"/>
                  <a:gd name="T7" fmla="*/ 123 h 123"/>
                  <a:gd name="T8" fmla="*/ 75 w 79"/>
                  <a:gd name="T9" fmla="*/ 65 h 123"/>
                  <a:gd name="T10" fmla="*/ 79 w 79"/>
                  <a:gd name="T11" fmla="*/ 6 h 123"/>
                  <a:gd name="T12" fmla="*/ 9 w 79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3">
                    <a:moveTo>
                      <a:pt x="9" y="0"/>
                    </a:moveTo>
                    <a:lnTo>
                      <a:pt x="5" y="59"/>
                    </a:lnTo>
                    <a:lnTo>
                      <a:pt x="0" y="117"/>
                    </a:lnTo>
                    <a:lnTo>
                      <a:pt x="70" y="123"/>
                    </a:lnTo>
                    <a:lnTo>
                      <a:pt x="75" y="65"/>
                    </a:lnTo>
                    <a:lnTo>
                      <a:pt x="79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1" name="Freeform 3609"/>
              <p:cNvSpPr>
                <a:spLocks/>
              </p:cNvSpPr>
              <p:nvPr/>
            </p:nvSpPr>
            <p:spPr bwMode="auto">
              <a:xfrm>
                <a:off x="4903" y="1984"/>
                <a:ext cx="16" cy="24"/>
              </a:xfrm>
              <a:custGeom>
                <a:avLst/>
                <a:gdLst>
                  <a:gd name="T0" fmla="*/ 9 w 79"/>
                  <a:gd name="T1" fmla="*/ 0 h 123"/>
                  <a:gd name="T2" fmla="*/ 5 w 79"/>
                  <a:gd name="T3" fmla="*/ 59 h 123"/>
                  <a:gd name="T4" fmla="*/ 0 w 79"/>
                  <a:gd name="T5" fmla="*/ 117 h 123"/>
                  <a:gd name="T6" fmla="*/ 70 w 79"/>
                  <a:gd name="T7" fmla="*/ 123 h 123"/>
                  <a:gd name="T8" fmla="*/ 75 w 79"/>
                  <a:gd name="T9" fmla="*/ 65 h 123"/>
                  <a:gd name="T10" fmla="*/ 79 w 79"/>
                  <a:gd name="T11" fmla="*/ 6 h 123"/>
                  <a:gd name="T12" fmla="*/ 9 w 79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3">
                    <a:moveTo>
                      <a:pt x="9" y="0"/>
                    </a:moveTo>
                    <a:lnTo>
                      <a:pt x="5" y="59"/>
                    </a:lnTo>
                    <a:lnTo>
                      <a:pt x="0" y="117"/>
                    </a:lnTo>
                    <a:lnTo>
                      <a:pt x="70" y="123"/>
                    </a:lnTo>
                    <a:lnTo>
                      <a:pt x="75" y="65"/>
                    </a:lnTo>
                    <a:lnTo>
                      <a:pt x="79" y="6"/>
                    </a:lnTo>
                    <a:lnTo>
                      <a:pt x="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2" name="Freeform 3610"/>
              <p:cNvSpPr>
                <a:spLocks/>
              </p:cNvSpPr>
              <p:nvPr/>
            </p:nvSpPr>
            <p:spPr bwMode="auto">
              <a:xfrm>
                <a:off x="4917" y="1997"/>
                <a:ext cx="1" cy="11"/>
              </a:xfrm>
              <a:custGeom>
                <a:avLst/>
                <a:gdLst>
                  <a:gd name="T0" fmla="*/ 5 w 5"/>
                  <a:gd name="T1" fmla="*/ 0 h 58"/>
                  <a:gd name="T2" fmla="*/ 0 w 5"/>
                  <a:gd name="T3" fmla="*/ 58 h 58"/>
                  <a:gd name="T4" fmla="*/ 1 w 5"/>
                  <a:gd name="T5" fmla="*/ 58 h 58"/>
                  <a:gd name="T6" fmla="*/ 5 w 5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8">
                    <a:moveTo>
                      <a:pt x="5" y="0"/>
                    </a:moveTo>
                    <a:lnTo>
                      <a:pt x="0" y="58"/>
                    </a:lnTo>
                    <a:lnTo>
                      <a:pt x="1" y="5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3" name="Line 3611"/>
              <p:cNvSpPr>
                <a:spLocks noChangeShapeType="1"/>
              </p:cNvSpPr>
              <p:nvPr/>
            </p:nvSpPr>
            <p:spPr bwMode="auto">
              <a:xfrm>
                <a:off x="4917" y="20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4" name="Freeform 3612"/>
              <p:cNvSpPr>
                <a:spLocks/>
              </p:cNvSpPr>
              <p:nvPr/>
            </p:nvSpPr>
            <p:spPr bwMode="auto">
              <a:xfrm>
                <a:off x="4917" y="1985"/>
                <a:ext cx="15" cy="24"/>
              </a:xfrm>
              <a:custGeom>
                <a:avLst/>
                <a:gdLst>
                  <a:gd name="T0" fmla="*/ 7 w 77"/>
                  <a:gd name="T1" fmla="*/ 0 h 121"/>
                  <a:gd name="T2" fmla="*/ 4 w 77"/>
                  <a:gd name="T3" fmla="*/ 59 h 121"/>
                  <a:gd name="T4" fmla="*/ 0 w 77"/>
                  <a:gd name="T5" fmla="*/ 117 h 121"/>
                  <a:gd name="T6" fmla="*/ 70 w 77"/>
                  <a:gd name="T7" fmla="*/ 121 h 121"/>
                  <a:gd name="T8" fmla="*/ 74 w 77"/>
                  <a:gd name="T9" fmla="*/ 62 h 121"/>
                  <a:gd name="T10" fmla="*/ 77 w 77"/>
                  <a:gd name="T11" fmla="*/ 3 h 121"/>
                  <a:gd name="T12" fmla="*/ 7 w 77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21">
                    <a:moveTo>
                      <a:pt x="7" y="0"/>
                    </a:moveTo>
                    <a:lnTo>
                      <a:pt x="4" y="59"/>
                    </a:lnTo>
                    <a:lnTo>
                      <a:pt x="0" y="117"/>
                    </a:lnTo>
                    <a:lnTo>
                      <a:pt x="70" y="121"/>
                    </a:lnTo>
                    <a:lnTo>
                      <a:pt x="74" y="62"/>
                    </a:lnTo>
                    <a:lnTo>
                      <a:pt x="7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5" name="Freeform 3613"/>
              <p:cNvSpPr>
                <a:spLocks/>
              </p:cNvSpPr>
              <p:nvPr/>
            </p:nvSpPr>
            <p:spPr bwMode="auto">
              <a:xfrm>
                <a:off x="4917" y="1985"/>
                <a:ext cx="15" cy="24"/>
              </a:xfrm>
              <a:custGeom>
                <a:avLst/>
                <a:gdLst>
                  <a:gd name="T0" fmla="*/ 7 w 77"/>
                  <a:gd name="T1" fmla="*/ 0 h 121"/>
                  <a:gd name="T2" fmla="*/ 4 w 77"/>
                  <a:gd name="T3" fmla="*/ 59 h 121"/>
                  <a:gd name="T4" fmla="*/ 0 w 77"/>
                  <a:gd name="T5" fmla="*/ 117 h 121"/>
                  <a:gd name="T6" fmla="*/ 70 w 77"/>
                  <a:gd name="T7" fmla="*/ 121 h 121"/>
                  <a:gd name="T8" fmla="*/ 74 w 77"/>
                  <a:gd name="T9" fmla="*/ 62 h 121"/>
                  <a:gd name="T10" fmla="*/ 77 w 77"/>
                  <a:gd name="T11" fmla="*/ 3 h 121"/>
                  <a:gd name="T12" fmla="*/ 7 w 77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21">
                    <a:moveTo>
                      <a:pt x="7" y="0"/>
                    </a:moveTo>
                    <a:lnTo>
                      <a:pt x="4" y="59"/>
                    </a:lnTo>
                    <a:lnTo>
                      <a:pt x="0" y="117"/>
                    </a:lnTo>
                    <a:lnTo>
                      <a:pt x="70" y="121"/>
                    </a:lnTo>
                    <a:lnTo>
                      <a:pt x="74" y="62"/>
                    </a:lnTo>
                    <a:lnTo>
                      <a:pt x="77" y="3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6" name="Freeform 3614"/>
              <p:cNvSpPr>
                <a:spLocks/>
              </p:cNvSpPr>
              <p:nvPr/>
            </p:nvSpPr>
            <p:spPr bwMode="auto">
              <a:xfrm>
                <a:off x="4931" y="1997"/>
                <a:ext cx="1" cy="12"/>
              </a:xfrm>
              <a:custGeom>
                <a:avLst/>
                <a:gdLst>
                  <a:gd name="T0" fmla="*/ 4 w 4"/>
                  <a:gd name="T1" fmla="*/ 0 h 59"/>
                  <a:gd name="T2" fmla="*/ 0 w 4"/>
                  <a:gd name="T3" fmla="*/ 59 h 59"/>
                  <a:gd name="T4" fmla="*/ 3 w 4"/>
                  <a:gd name="T5" fmla="*/ 59 h 59"/>
                  <a:gd name="T6" fmla="*/ 4 w 4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">
                    <a:moveTo>
                      <a:pt x="4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7" name="Line 3615"/>
              <p:cNvSpPr>
                <a:spLocks noChangeShapeType="1"/>
              </p:cNvSpPr>
              <p:nvPr/>
            </p:nvSpPr>
            <p:spPr bwMode="auto">
              <a:xfrm>
                <a:off x="4931" y="2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8" name="Freeform 3616"/>
              <p:cNvSpPr>
                <a:spLocks/>
              </p:cNvSpPr>
              <p:nvPr/>
            </p:nvSpPr>
            <p:spPr bwMode="auto">
              <a:xfrm>
                <a:off x="4932" y="1986"/>
                <a:ext cx="14" cy="23"/>
              </a:xfrm>
              <a:custGeom>
                <a:avLst/>
                <a:gdLst>
                  <a:gd name="T0" fmla="*/ 2 w 72"/>
                  <a:gd name="T1" fmla="*/ 0 h 119"/>
                  <a:gd name="T2" fmla="*/ 1 w 72"/>
                  <a:gd name="T3" fmla="*/ 59 h 119"/>
                  <a:gd name="T4" fmla="*/ 0 w 72"/>
                  <a:gd name="T5" fmla="*/ 118 h 119"/>
                  <a:gd name="T6" fmla="*/ 70 w 72"/>
                  <a:gd name="T7" fmla="*/ 119 h 119"/>
                  <a:gd name="T8" fmla="*/ 71 w 72"/>
                  <a:gd name="T9" fmla="*/ 60 h 119"/>
                  <a:gd name="T10" fmla="*/ 72 w 72"/>
                  <a:gd name="T11" fmla="*/ 1 h 119"/>
                  <a:gd name="T12" fmla="*/ 2 w 72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19">
                    <a:moveTo>
                      <a:pt x="2" y="0"/>
                    </a:moveTo>
                    <a:lnTo>
                      <a:pt x="1" y="59"/>
                    </a:lnTo>
                    <a:lnTo>
                      <a:pt x="0" y="118"/>
                    </a:lnTo>
                    <a:lnTo>
                      <a:pt x="70" y="119"/>
                    </a:lnTo>
                    <a:lnTo>
                      <a:pt x="71" y="60"/>
                    </a:lnTo>
                    <a:lnTo>
                      <a:pt x="7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9" name="Freeform 3617"/>
              <p:cNvSpPr>
                <a:spLocks/>
              </p:cNvSpPr>
              <p:nvPr/>
            </p:nvSpPr>
            <p:spPr bwMode="auto">
              <a:xfrm>
                <a:off x="4932" y="1986"/>
                <a:ext cx="14" cy="23"/>
              </a:xfrm>
              <a:custGeom>
                <a:avLst/>
                <a:gdLst>
                  <a:gd name="T0" fmla="*/ 2 w 72"/>
                  <a:gd name="T1" fmla="*/ 0 h 119"/>
                  <a:gd name="T2" fmla="*/ 1 w 72"/>
                  <a:gd name="T3" fmla="*/ 59 h 119"/>
                  <a:gd name="T4" fmla="*/ 0 w 72"/>
                  <a:gd name="T5" fmla="*/ 118 h 119"/>
                  <a:gd name="T6" fmla="*/ 70 w 72"/>
                  <a:gd name="T7" fmla="*/ 119 h 119"/>
                  <a:gd name="T8" fmla="*/ 71 w 72"/>
                  <a:gd name="T9" fmla="*/ 60 h 119"/>
                  <a:gd name="T10" fmla="*/ 72 w 72"/>
                  <a:gd name="T11" fmla="*/ 1 h 119"/>
                  <a:gd name="T12" fmla="*/ 2 w 72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19">
                    <a:moveTo>
                      <a:pt x="2" y="0"/>
                    </a:moveTo>
                    <a:lnTo>
                      <a:pt x="1" y="59"/>
                    </a:lnTo>
                    <a:lnTo>
                      <a:pt x="0" y="118"/>
                    </a:lnTo>
                    <a:lnTo>
                      <a:pt x="70" y="119"/>
                    </a:lnTo>
                    <a:lnTo>
                      <a:pt x="71" y="60"/>
                    </a:lnTo>
                    <a:lnTo>
                      <a:pt x="72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0" name="Freeform 3618"/>
              <p:cNvSpPr>
                <a:spLocks/>
              </p:cNvSpPr>
              <p:nvPr/>
            </p:nvSpPr>
            <p:spPr bwMode="auto">
              <a:xfrm>
                <a:off x="4946" y="1998"/>
                <a:ext cx="1" cy="11"/>
              </a:xfrm>
              <a:custGeom>
                <a:avLst/>
                <a:gdLst>
                  <a:gd name="T0" fmla="*/ 1 w 2"/>
                  <a:gd name="T1" fmla="*/ 0 h 59"/>
                  <a:gd name="T2" fmla="*/ 0 w 2"/>
                  <a:gd name="T3" fmla="*/ 59 h 59"/>
                  <a:gd name="T4" fmla="*/ 2 w 2"/>
                  <a:gd name="T5" fmla="*/ 59 h 59"/>
                  <a:gd name="T6" fmla="*/ 1 w 2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9">
                    <a:moveTo>
                      <a:pt x="1" y="0"/>
                    </a:moveTo>
                    <a:lnTo>
                      <a:pt x="0" y="59"/>
                    </a:lnTo>
                    <a:lnTo>
                      <a:pt x="2" y="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1" name="Line 3619"/>
              <p:cNvSpPr>
                <a:spLocks noChangeShapeType="1"/>
              </p:cNvSpPr>
              <p:nvPr/>
            </p:nvSpPr>
            <p:spPr bwMode="auto">
              <a:xfrm>
                <a:off x="4946" y="2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2" name="Freeform 3620"/>
              <p:cNvSpPr>
                <a:spLocks/>
              </p:cNvSpPr>
              <p:nvPr/>
            </p:nvSpPr>
            <p:spPr bwMode="auto">
              <a:xfrm>
                <a:off x="4946" y="1986"/>
                <a:ext cx="14" cy="23"/>
              </a:xfrm>
              <a:custGeom>
                <a:avLst/>
                <a:gdLst>
                  <a:gd name="T0" fmla="*/ 0 w 71"/>
                  <a:gd name="T1" fmla="*/ 1 h 119"/>
                  <a:gd name="T2" fmla="*/ 1 w 71"/>
                  <a:gd name="T3" fmla="*/ 60 h 119"/>
                  <a:gd name="T4" fmla="*/ 2 w 71"/>
                  <a:gd name="T5" fmla="*/ 119 h 119"/>
                  <a:gd name="T6" fmla="*/ 71 w 71"/>
                  <a:gd name="T7" fmla="*/ 118 h 119"/>
                  <a:gd name="T8" fmla="*/ 70 w 71"/>
                  <a:gd name="T9" fmla="*/ 59 h 119"/>
                  <a:gd name="T10" fmla="*/ 69 w 71"/>
                  <a:gd name="T11" fmla="*/ 0 h 119"/>
                  <a:gd name="T12" fmla="*/ 0 w 71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119">
                    <a:moveTo>
                      <a:pt x="0" y="1"/>
                    </a:moveTo>
                    <a:lnTo>
                      <a:pt x="1" y="60"/>
                    </a:lnTo>
                    <a:lnTo>
                      <a:pt x="2" y="119"/>
                    </a:lnTo>
                    <a:lnTo>
                      <a:pt x="71" y="118"/>
                    </a:lnTo>
                    <a:lnTo>
                      <a:pt x="70" y="59"/>
                    </a:lnTo>
                    <a:lnTo>
                      <a:pt x="69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73" name="Group 3621"/>
            <p:cNvGrpSpPr>
              <a:grpSpLocks/>
            </p:cNvGrpSpPr>
            <p:nvPr/>
          </p:nvGrpSpPr>
          <p:grpSpPr bwMode="auto">
            <a:xfrm>
              <a:off x="4317" y="1572"/>
              <a:ext cx="1078" cy="461"/>
              <a:chOff x="4317" y="1549"/>
              <a:chExt cx="1078" cy="461"/>
            </a:xfrm>
          </p:grpSpPr>
          <p:sp>
            <p:nvSpPr>
              <p:cNvPr id="27174" name="Freeform 3622"/>
              <p:cNvSpPr>
                <a:spLocks/>
              </p:cNvSpPr>
              <p:nvPr/>
            </p:nvSpPr>
            <p:spPr bwMode="auto">
              <a:xfrm>
                <a:off x="4946" y="1986"/>
                <a:ext cx="14" cy="23"/>
              </a:xfrm>
              <a:custGeom>
                <a:avLst/>
                <a:gdLst>
                  <a:gd name="T0" fmla="*/ 0 w 71"/>
                  <a:gd name="T1" fmla="*/ 1 h 119"/>
                  <a:gd name="T2" fmla="*/ 1 w 71"/>
                  <a:gd name="T3" fmla="*/ 60 h 119"/>
                  <a:gd name="T4" fmla="*/ 2 w 71"/>
                  <a:gd name="T5" fmla="*/ 119 h 119"/>
                  <a:gd name="T6" fmla="*/ 71 w 71"/>
                  <a:gd name="T7" fmla="*/ 118 h 119"/>
                  <a:gd name="T8" fmla="*/ 70 w 71"/>
                  <a:gd name="T9" fmla="*/ 59 h 119"/>
                  <a:gd name="T10" fmla="*/ 69 w 71"/>
                  <a:gd name="T11" fmla="*/ 0 h 119"/>
                  <a:gd name="T12" fmla="*/ 0 w 71"/>
                  <a:gd name="T13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119">
                    <a:moveTo>
                      <a:pt x="0" y="1"/>
                    </a:moveTo>
                    <a:lnTo>
                      <a:pt x="1" y="60"/>
                    </a:lnTo>
                    <a:lnTo>
                      <a:pt x="2" y="119"/>
                    </a:lnTo>
                    <a:lnTo>
                      <a:pt x="71" y="118"/>
                    </a:lnTo>
                    <a:lnTo>
                      <a:pt x="70" y="59"/>
                    </a:lnTo>
                    <a:lnTo>
                      <a:pt x="69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5" name="Freeform 3623"/>
              <p:cNvSpPr>
                <a:spLocks/>
              </p:cNvSpPr>
              <p:nvPr/>
            </p:nvSpPr>
            <p:spPr bwMode="auto">
              <a:xfrm>
                <a:off x="4960" y="1997"/>
                <a:ext cx="1" cy="12"/>
              </a:xfrm>
              <a:custGeom>
                <a:avLst/>
                <a:gdLst>
                  <a:gd name="T0" fmla="*/ 0 w 3"/>
                  <a:gd name="T1" fmla="*/ 0 h 59"/>
                  <a:gd name="T2" fmla="*/ 1 w 3"/>
                  <a:gd name="T3" fmla="*/ 59 h 59"/>
                  <a:gd name="T4" fmla="*/ 3 w 3"/>
                  <a:gd name="T5" fmla="*/ 59 h 59"/>
                  <a:gd name="T6" fmla="*/ 0 w 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9">
                    <a:moveTo>
                      <a:pt x="0" y="0"/>
                    </a:moveTo>
                    <a:lnTo>
                      <a:pt x="1" y="59"/>
                    </a:lnTo>
                    <a:lnTo>
                      <a:pt x="3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6" name="Line 3624"/>
              <p:cNvSpPr>
                <a:spLocks noChangeShapeType="1"/>
              </p:cNvSpPr>
              <p:nvPr/>
            </p:nvSpPr>
            <p:spPr bwMode="auto">
              <a:xfrm>
                <a:off x="4960" y="2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7" name="Freeform 3625"/>
              <p:cNvSpPr>
                <a:spLocks/>
              </p:cNvSpPr>
              <p:nvPr/>
            </p:nvSpPr>
            <p:spPr bwMode="auto">
              <a:xfrm>
                <a:off x="4959" y="1985"/>
                <a:ext cx="15" cy="24"/>
              </a:xfrm>
              <a:custGeom>
                <a:avLst/>
                <a:gdLst>
                  <a:gd name="T0" fmla="*/ 0 w 77"/>
                  <a:gd name="T1" fmla="*/ 3 h 121"/>
                  <a:gd name="T2" fmla="*/ 4 w 77"/>
                  <a:gd name="T3" fmla="*/ 62 h 121"/>
                  <a:gd name="T4" fmla="*/ 7 w 77"/>
                  <a:gd name="T5" fmla="*/ 121 h 121"/>
                  <a:gd name="T6" fmla="*/ 77 w 77"/>
                  <a:gd name="T7" fmla="*/ 117 h 121"/>
                  <a:gd name="T8" fmla="*/ 74 w 77"/>
                  <a:gd name="T9" fmla="*/ 59 h 121"/>
                  <a:gd name="T10" fmla="*/ 71 w 77"/>
                  <a:gd name="T11" fmla="*/ 0 h 121"/>
                  <a:gd name="T12" fmla="*/ 0 w 77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21">
                    <a:moveTo>
                      <a:pt x="0" y="3"/>
                    </a:moveTo>
                    <a:lnTo>
                      <a:pt x="4" y="62"/>
                    </a:lnTo>
                    <a:lnTo>
                      <a:pt x="7" y="121"/>
                    </a:lnTo>
                    <a:lnTo>
                      <a:pt x="77" y="117"/>
                    </a:lnTo>
                    <a:lnTo>
                      <a:pt x="74" y="59"/>
                    </a:lnTo>
                    <a:lnTo>
                      <a:pt x="7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8" name="Freeform 3626"/>
              <p:cNvSpPr>
                <a:spLocks/>
              </p:cNvSpPr>
              <p:nvPr/>
            </p:nvSpPr>
            <p:spPr bwMode="auto">
              <a:xfrm>
                <a:off x="4959" y="1985"/>
                <a:ext cx="15" cy="24"/>
              </a:xfrm>
              <a:custGeom>
                <a:avLst/>
                <a:gdLst>
                  <a:gd name="T0" fmla="*/ 0 w 77"/>
                  <a:gd name="T1" fmla="*/ 3 h 121"/>
                  <a:gd name="T2" fmla="*/ 4 w 77"/>
                  <a:gd name="T3" fmla="*/ 62 h 121"/>
                  <a:gd name="T4" fmla="*/ 7 w 77"/>
                  <a:gd name="T5" fmla="*/ 121 h 121"/>
                  <a:gd name="T6" fmla="*/ 77 w 77"/>
                  <a:gd name="T7" fmla="*/ 117 h 121"/>
                  <a:gd name="T8" fmla="*/ 74 w 77"/>
                  <a:gd name="T9" fmla="*/ 59 h 121"/>
                  <a:gd name="T10" fmla="*/ 71 w 77"/>
                  <a:gd name="T11" fmla="*/ 0 h 121"/>
                  <a:gd name="T12" fmla="*/ 0 w 77"/>
                  <a:gd name="T13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21">
                    <a:moveTo>
                      <a:pt x="0" y="3"/>
                    </a:moveTo>
                    <a:lnTo>
                      <a:pt x="4" y="62"/>
                    </a:lnTo>
                    <a:lnTo>
                      <a:pt x="7" y="121"/>
                    </a:lnTo>
                    <a:lnTo>
                      <a:pt x="77" y="117"/>
                    </a:lnTo>
                    <a:lnTo>
                      <a:pt x="74" y="59"/>
                    </a:lnTo>
                    <a:lnTo>
                      <a:pt x="71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9" name="Freeform 3627"/>
              <p:cNvSpPr>
                <a:spLocks/>
              </p:cNvSpPr>
              <p:nvPr/>
            </p:nvSpPr>
            <p:spPr bwMode="auto">
              <a:xfrm>
                <a:off x="4974" y="1997"/>
                <a:ext cx="1" cy="11"/>
              </a:xfrm>
              <a:custGeom>
                <a:avLst/>
                <a:gdLst>
                  <a:gd name="T0" fmla="*/ 0 w 5"/>
                  <a:gd name="T1" fmla="*/ 0 h 58"/>
                  <a:gd name="T2" fmla="*/ 3 w 5"/>
                  <a:gd name="T3" fmla="*/ 58 h 58"/>
                  <a:gd name="T4" fmla="*/ 5 w 5"/>
                  <a:gd name="T5" fmla="*/ 58 h 58"/>
                  <a:gd name="T6" fmla="*/ 0 w 5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8">
                    <a:moveTo>
                      <a:pt x="0" y="0"/>
                    </a:moveTo>
                    <a:lnTo>
                      <a:pt x="3" y="58"/>
                    </a:lnTo>
                    <a:lnTo>
                      <a:pt x="5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0" name="Line 3628"/>
              <p:cNvSpPr>
                <a:spLocks noChangeShapeType="1"/>
              </p:cNvSpPr>
              <p:nvPr/>
            </p:nvSpPr>
            <p:spPr bwMode="auto">
              <a:xfrm>
                <a:off x="4974" y="20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1" name="Freeform 3629"/>
              <p:cNvSpPr>
                <a:spLocks/>
              </p:cNvSpPr>
              <p:nvPr/>
            </p:nvSpPr>
            <p:spPr bwMode="auto">
              <a:xfrm>
                <a:off x="4973" y="1984"/>
                <a:ext cx="16" cy="24"/>
              </a:xfrm>
              <a:custGeom>
                <a:avLst/>
                <a:gdLst>
                  <a:gd name="T0" fmla="*/ 0 w 80"/>
                  <a:gd name="T1" fmla="*/ 6 h 123"/>
                  <a:gd name="T2" fmla="*/ 5 w 80"/>
                  <a:gd name="T3" fmla="*/ 65 h 123"/>
                  <a:gd name="T4" fmla="*/ 10 w 80"/>
                  <a:gd name="T5" fmla="*/ 123 h 123"/>
                  <a:gd name="T6" fmla="*/ 80 w 80"/>
                  <a:gd name="T7" fmla="*/ 117 h 123"/>
                  <a:gd name="T8" fmla="*/ 75 w 80"/>
                  <a:gd name="T9" fmla="*/ 59 h 123"/>
                  <a:gd name="T10" fmla="*/ 71 w 80"/>
                  <a:gd name="T11" fmla="*/ 0 h 123"/>
                  <a:gd name="T12" fmla="*/ 0 w 80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3">
                    <a:moveTo>
                      <a:pt x="0" y="6"/>
                    </a:moveTo>
                    <a:lnTo>
                      <a:pt x="5" y="65"/>
                    </a:lnTo>
                    <a:lnTo>
                      <a:pt x="10" y="123"/>
                    </a:lnTo>
                    <a:lnTo>
                      <a:pt x="80" y="117"/>
                    </a:lnTo>
                    <a:lnTo>
                      <a:pt x="75" y="59"/>
                    </a:lnTo>
                    <a:lnTo>
                      <a:pt x="71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2" name="Freeform 3630"/>
              <p:cNvSpPr>
                <a:spLocks/>
              </p:cNvSpPr>
              <p:nvPr/>
            </p:nvSpPr>
            <p:spPr bwMode="auto">
              <a:xfrm>
                <a:off x="4973" y="1984"/>
                <a:ext cx="16" cy="24"/>
              </a:xfrm>
              <a:custGeom>
                <a:avLst/>
                <a:gdLst>
                  <a:gd name="T0" fmla="*/ 0 w 80"/>
                  <a:gd name="T1" fmla="*/ 6 h 123"/>
                  <a:gd name="T2" fmla="*/ 5 w 80"/>
                  <a:gd name="T3" fmla="*/ 65 h 123"/>
                  <a:gd name="T4" fmla="*/ 10 w 80"/>
                  <a:gd name="T5" fmla="*/ 123 h 123"/>
                  <a:gd name="T6" fmla="*/ 80 w 80"/>
                  <a:gd name="T7" fmla="*/ 117 h 123"/>
                  <a:gd name="T8" fmla="*/ 75 w 80"/>
                  <a:gd name="T9" fmla="*/ 59 h 123"/>
                  <a:gd name="T10" fmla="*/ 71 w 80"/>
                  <a:gd name="T11" fmla="*/ 0 h 123"/>
                  <a:gd name="T12" fmla="*/ 0 w 80"/>
                  <a:gd name="T13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3">
                    <a:moveTo>
                      <a:pt x="0" y="6"/>
                    </a:moveTo>
                    <a:lnTo>
                      <a:pt x="5" y="65"/>
                    </a:lnTo>
                    <a:lnTo>
                      <a:pt x="10" y="123"/>
                    </a:lnTo>
                    <a:lnTo>
                      <a:pt x="80" y="117"/>
                    </a:lnTo>
                    <a:lnTo>
                      <a:pt x="75" y="59"/>
                    </a:lnTo>
                    <a:lnTo>
                      <a:pt x="71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3" name="Freeform 3631"/>
              <p:cNvSpPr>
                <a:spLocks/>
              </p:cNvSpPr>
              <p:nvPr/>
            </p:nvSpPr>
            <p:spPr bwMode="auto">
              <a:xfrm>
                <a:off x="4988" y="1996"/>
                <a:ext cx="1" cy="11"/>
              </a:xfrm>
              <a:custGeom>
                <a:avLst/>
                <a:gdLst>
                  <a:gd name="T0" fmla="*/ 0 w 7"/>
                  <a:gd name="T1" fmla="*/ 0 h 58"/>
                  <a:gd name="T2" fmla="*/ 5 w 7"/>
                  <a:gd name="T3" fmla="*/ 58 h 58"/>
                  <a:gd name="T4" fmla="*/ 7 w 7"/>
                  <a:gd name="T5" fmla="*/ 58 h 58"/>
                  <a:gd name="T6" fmla="*/ 0 w 7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8">
                    <a:moveTo>
                      <a:pt x="0" y="0"/>
                    </a:moveTo>
                    <a:lnTo>
                      <a:pt x="5" y="58"/>
                    </a:lnTo>
                    <a:lnTo>
                      <a:pt x="7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4" name="Line 3632"/>
              <p:cNvSpPr>
                <a:spLocks noChangeShapeType="1"/>
              </p:cNvSpPr>
              <p:nvPr/>
            </p:nvSpPr>
            <p:spPr bwMode="auto">
              <a:xfrm>
                <a:off x="4989" y="20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5" name="Freeform 3633"/>
              <p:cNvSpPr>
                <a:spLocks/>
              </p:cNvSpPr>
              <p:nvPr/>
            </p:nvSpPr>
            <p:spPr bwMode="auto">
              <a:xfrm>
                <a:off x="4986" y="1982"/>
                <a:ext cx="17" cy="25"/>
              </a:xfrm>
              <a:custGeom>
                <a:avLst/>
                <a:gdLst>
                  <a:gd name="T0" fmla="*/ 0 w 83"/>
                  <a:gd name="T1" fmla="*/ 8 h 125"/>
                  <a:gd name="T2" fmla="*/ 7 w 83"/>
                  <a:gd name="T3" fmla="*/ 67 h 125"/>
                  <a:gd name="T4" fmla="*/ 14 w 83"/>
                  <a:gd name="T5" fmla="*/ 125 h 125"/>
                  <a:gd name="T6" fmla="*/ 83 w 83"/>
                  <a:gd name="T7" fmla="*/ 117 h 125"/>
                  <a:gd name="T8" fmla="*/ 76 w 83"/>
                  <a:gd name="T9" fmla="*/ 59 h 125"/>
                  <a:gd name="T10" fmla="*/ 69 w 83"/>
                  <a:gd name="T11" fmla="*/ 0 h 125"/>
                  <a:gd name="T12" fmla="*/ 0 w 83"/>
                  <a:gd name="T13" fmla="*/ 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25">
                    <a:moveTo>
                      <a:pt x="0" y="8"/>
                    </a:moveTo>
                    <a:lnTo>
                      <a:pt x="7" y="67"/>
                    </a:lnTo>
                    <a:lnTo>
                      <a:pt x="14" y="125"/>
                    </a:lnTo>
                    <a:lnTo>
                      <a:pt x="83" y="117"/>
                    </a:lnTo>
                    <a:lnTo>
                      <a:pt x="76" y="59"/>
                    </a:lnTo>
                    <a:lnTo>
                      <a:pt x="69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6" name="Freeform 3634"/>
              <p:cNvSpPr>
                <a:spLocks/>
              </p:cNvSpPr>
              <p:nvPr/>
            </p:nvSpPr>
            <p:spPr bwMode="auto">
              <a:xfrm>
                <a:off x="4986" y="1982"/>
                <a:ext cx="17" cy="25"/>
              </a:xfrm>
              <a:custGeom>
                <a:avLst/>
                <a:gdLst>
                  <a:gd name="T0" fmla="*/ 0 w 83"/>
                  <a:gd name="T1" fmla="*/ 8 h 125"/>
                  <a:gd name="T2" fmla="*/ 7 w 83"/>
                  <a:gd name="T3" fmla="*/ 67 h 125"/>
                  <a:gd name="T4" fmla="*/ 14 w 83"/>
                  <a:gd name="T5" fmla="*/ 125 h 125"/>
                  <a:gd name="T6" fmla="*/ 83 w 83"/>
                  <a:gd name="T7" fmla="*/ 117 h 125"/>
                  <a:gd name="T8" fmla="*/ 76 w 83"/>
                  <a:gd name="T9" fmla="*/ 59 h 125"/>
                  <a:gd name="T10" fmla="*/ 69 w 83"/>
                  <a:gd name="T11" fmla="*/ 0 h 125"/>
                  <a:gd name="T12" fmla="*/ 0 w 83"/>
                  <a:gd name="T13" fmla="*/ 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25">
                    <a:moveTo>
                      <a:pt x="0" y="8"/>
                    </a:moveTo>
                    <a:lnTo>
                      <a:pt x="7" y="67"/>
                    </a:lnTo>
                    <a:lnTo>
                      <a:pt x="14" y="125"/>
                    </a:lnTo>
                    <a:lnTo>
                      <a:pt x="83" y="117"/>
                    </a:lnTo>
                    <a:lnTo>
                      <a:pt x="76" y="59"/>
                    </a:lnTo>
                    <a:lnTo>
                      <a:pt x="69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7" name="Freeform 3635"/>
              <p:cNvSpPr>
                <a:spLocks/>
              </p:cNvSpPr>
              <p:nvPr/>
            </p:nvSpPr>
            <p:spPr bwMode="auto">
              <a:xfrm>
                <a:off x="5001" y="1994"/>
                <a:ext cx="2" cy="12"/>
              </a:xfrm>
              <a:custGeom>
                <a:avLst/>
                <a:gdLst>
                  <a:gd name="T0" fmla="*/ 0 w 9"/>
                  <a:gd name="T1" fmla="*/ 0 h 58"/>
                  <a:gd name="T2" fmla="*/ 7 w 9"/>
                  <a:gd name="T3" fmla="*/ 58 h 58"/>
                  <a:gd name="T4" fmla="*/ 9 w 9"/>
                  <a:gd name="T5" fmla="*/ 58 h 58"/>
                  <a:gd name="T6" fmla="*/ 0 w 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8">
                    <a:moveTo>
                      <a:pt x="0" y="0"/>
                    </a:moveTo>
                    <a:lnTo>
                      <a:pt x="7" y="58"/>
                    </a:lnTo>
                    <a:lnTo>
                      <a:pt x="9" y="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8" name="Line 3636"/>
              <p:cNvSpPr>
                <a:spLocks noChangeShapeType="1"/>
              </p:cNvSpPr>
              <p:nvPr/>
            </p:nvSpPr>
            <p:spPr bwMode="auto">
              <a:xfrm>
                <a:off x="5003" y="20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9" name="Freeform 3637"/>
              <p:cNvSpPr>
                <a:spLocks/>
              </p:cNvSpPr>
              <p:nvPr/>
            </p:nvSpPr>
            <p:spPr bwMode="auto">
              <a:xfrm>
                <a:off x="5000" y="1980"/>
                <a:ext cx="17" cy="26"/>
              </a:xfrm>
              <a:custGeom>
                <a:avLst/>
                <a:gdLst>
                  <a:gd name="T0" fmla="*/ 0 w 88"/>
                  <a:gd name="T1" fmla="*/ 10 h 127"/>
                  <a:gd name="T2" fmla="*/ 9 w 88"/>
                  <a:gd name="T3" fmla="*/ 69 h 127"/>
                  <a:gd name="T4" fmla="*/ 18 w 88"/>
                  <a:gd name="T5" fmla="*/ 127 h 127"/>
                  <a:gd name="T6" fmla="*/ 88 w 88"/>
                  <a:gd name="T7" fmla="*/ 117 h 127"/>
                  <a:gd name="T8" fmla="*/ 79 w 88"/>
                  <a:gd name="T9" fmla="*/ 58 h 127"/>
                  <a:gd name="T10" fmla="*/ 70 w 88"/>
                  <a:gd name="T11" fmla="*/ 0 h 127"/>
                  <a:gd name="T12" fmla="*/ 0 w 88"/>
                  <a:gd name="T13" fmla="*/ 1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7">
                    <a:moveTo>
                      <a:pt x="0" y="10"/>
                    </a:moveTo>
                    <a:lnTo>
                      <a:pt x="9" y="69"/>
                    </a:lnTo>
                    <a:lnTo>
                      <a:pt x="18" y="127"/>
                    </a:lnTo>
                    <a:lnTo>
                      <a:pt x="88" y="117"/>
                    </a:lnTo>
                    <a:lnTo>
                      <a:pt x="79" y="58"/>
                    </a:lnTo>
                    <a:lnTo>
                      <a:pt x="7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0" name="Freeform 3638"/>
              <p:cNvSpPr>
                <a:spLocks/>
              </p:cNvSpPr>
              <p:nvPr/>
            </p:nvSpPr>
            <p:spPr bwMode="auto">
              <a:xfrm>
                <a:off x="5000" y="1980"/>
                <a:ext cx="17" cy="26"/>
              </a:xfrm>
              <a:custGeom>
                <a:avLst/>
                <a:gdLst>
                  <a:gd name="T0" fmla="*/ 0 w 88"/>
                  <a:gd name="T1" fmla="*/ 10 h 127"/>
                  <a:gd name="T2" fmla="*/ 9 w 88"/>
                  <a:gd name="T3" fmla="*/ 69 h 127"/>
                  <a:gd name="T4" fmla="*/ 18 w 88"/>
                  <a:gd name="T5" fmla="*/ 127 h 127"/>
                  <a:gd name="T6" fmla="*/ 88 w 88"/>
                  <a:gd name="T7" fmla="*/ 117 h 127"/>
                  <a:gd name="T8" fmla="*/ 79 w 88"/>
                  <a:gd name="T9" fmla="*/ 58 h 127"/>
                  <a:gd name="T10" fmla="*/ 70 w 88"/>
                  <a:gd name="T11" fmla="*/ 0 h 127"/>
                  <a:gd name="T12" fmla="*/ 0 w 88"/>
                  <a:gd name="T13" fmla="*/ 1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7">
                    <a:moveTo>
                      <a:pt x="0" y="10"/>
                    </a:moveTo>
                    <a:lnTo>
                      <a:pt x="9" y="69"/>
                    </a:lnTo>
                    <a:lnTo>
                      <a:pt x="18" y="127"/>
                    </a:lnTo>
                    <a:lnTo>
                      <a:pt x="88" y="117"/>
                    </a:lnTo>
                    <a:lnTo>
                      <a:pt x="79" y="58"/>
                    </a:lnTo>
                    <a:lnTo>
                      <a:pt x="70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1" name="Freeform 3639"/>
              <p:cNvSpPr>
                <a:spLocks/>
              </p:cNvSpPr>
              <p:nvPr/>
            </p:nvSpPr>
            <p:spPr bwMode="auto">
              <a:xfrm>
                <a:off x="5015" y="1992"/>
                <a:ext cx="2" cy="12"/>
              </a:xfrm>
              <a:custGeom>
                <a:avLst/>
                <a:gdLst>
                  <a:gd name="T0" fmla="*/ 0 w 9"/>
                  <a:gd name="T1" fmla="*/ 0 h 59"/>
                  <a:gd name="T2" fmla="*/ 9 w 9"/>
                  <a:gd name="T3" fmla="*/ 59 h 59"/>
                  <a:gd name="T4" fmla="*/ 9 w 9"/>
                  <a:gd name="T5" fmla="*/ 59 h 59"/>
                  <a:gd name="T6" fmla="*/ 0 w 9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9">
                    <a:moveTo>
                      <a:pt x="0" y="0"/>
                    </a:moveTo>
                    <a:lnTo>
                      <a:pt x="9" y="59"/>
                    </a:lnTo>
                    <a:lnTo>
                      <a:pt x="9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2" name="Line 3640"/>
              <p:cNvSpPr>
                <a:spLocks noChangeShapeType="1"/>
              </p:cNvSpPr>
              <p:nvPr/>
            </p:nvSpPr>
            <p:spPr bwMode="auto">
              <a:xfrm>
                <a:off x="5017" y="20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3" name="Freeform 3641"/>
              <p:cNvSpPr>
                <a:spLocks/>
              </p:cNvSpPr>
              <p:nvPr/>
            </p:nvSpPr>
            <p:spPr bwMode="auto">
              <a:xfrm>
                <a:off x="5014" y="1978"/>
                <a:ext cx="17" cy="26"/>
              </a:xfrm>
              <a:custGeom>
                <a:avLst/>
                <a:gdLst>
                  <a:gd name="T0" fmla="*/ 0 w 87"/>
                  <a:gd name="T1" fmla="*/ 12 h 129"/>
                  <a:gd name="T2" fmla="*/ 9 w 87"/>
                  <a:gd name="T3" fmla="*/ 70 h 129"/>
                  <a:gd name="T4" fmla="*/ 18 w 87"/>
                  <a:gd name="T5" fmla="*/ 129 h 129"/>
                  <a:gd name="T6" fmla="*/ 87 w 87"/>
                  <a:gd name="T7" fmla="*/ 118 h 129"/>
                  <a:gd name="T8" fmla="*/ 78 w 87"/>
                  <a:gd name="T9" fmla="*/ 59 h 129"/>
                  <a:gd name="T10" fmla="*/ 69 w 87"/>
                  <a:gd name="T11" fmla="*/ 0 h 129"/>
                  <a:gd name="T12" fmla="*/ 0 w 87"/>
                  <a:gd name="T13" fmla="*/ 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9">
                    <a:moveTo>
                      <a:pt x="0" y="12"/>
                    </a:moveTo>
                    <a:lnTo>
                      <a:pt x="9" y="70"/>
                    </a:lnTo>
                    <a:lnTo>
                      <a:pt x="18" y="129"/>
                    </a:lnTo>
                    <a:lnTo>
                      <a:pt x="87" y="118"/>
                    </a:lnTo>
                    <a:lnTo>
                      <a:pt x="78" y="59"/>
                    </a:lnTo>
                    <a:lnTo>
                      <a:pt x="6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4" name="Freeform 3642"/>
              <p:cNvSpPr>
                <a:spLocks/>
              </p:cNvSpPr>
              <p:nvPr/>
            </p:nvSpPr>
            <p:spPr bwMode="auto">
              <a:xfrm>
                <a:off x="5014" y="1978"/>
                <a:ext cx="17" cy="26"/>
              </a:xfrm>
              <a:custGeom>
                <a:avLst/>
                <a:gdLst>
                  <a:gd name="T0" fmla="*/ 0 w 87"/>
                  <a:gd name="T1" fmla="*/ 12 h 129"/>
                  <a:gd name="T2" fmla="*/ 9 w 87"/>
                  <a:gd name="T3" fmla="*/ 70 h 129"/>
                  <a:gd name="T4" fmla="*/ 18 w 87"/>
                  <a:gd name="T5" fmla="*/ 129 h 129"/>
                  <a:gd name="T6" fmla="*/ 87 w 87"/>
                  <a:gd name="T7" fmla="*/ 118 h 129"/>
                  <a:gd name="T8" fmla="*/ 78 w 87"/>
                  <a:gd name="T9" fmla="*/ 59 h 129"/>
                  <a:gd name="T10" fmla="*/ 69 w 87"/>
                  <a:gd name="T11" fmla="*/ 0 h 129"/>
                  <a:gd name="T12" fmla="*/ 0 w 87"/>
                  <a:gd name="T13" fmla="*/ 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29">
                    <a:moveTo>
                      <a:pt x="0" y="12"/>
                    </a:moveTo>
                    <a:lnTo>
                      <a:pt x="9" y="70"/>
                    </a:lnTo>
                    <a:lnTo>
                      <a:pt x="18" y="129"/>
                    </a:lnTo>
                    <a:lnTo>
                      <a:pt x="87" y="118"/>
                    </a:lnTo>
                    <a:lnTo>
                      <a:pt x="78" y="59"/>
                    </a:lnTo>
                    <a:lnTo>
                      <a:pt x="69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5" name="Freeform 3643"/>
              <p:cNvSpPr>
                <a:spLocks/>
              </p:cNvSpPr>
              <p:nvPr/>
            </p:nvSpPr>
            <p:spPr bwMode="auto">
              <a:xfrm>
                <a:off x="5029" y="1990"/>
                <a:ext cx="3" cy="11"/>
              </a:xfrm>
              <a:custGeom>
                <a:avLst/>
                <a:gdLst>
                  <a:gd name="T0" fmla="*/ 0 w 13"/>
                  <a:gd name="T1" fmla="*/ 0 h 59"/>
                  <a:gd name="T2" fmla="*/ 9 w 13"/>
                  <a:gd name="T3" fmla="*/ 59 h 59"/>
                  <a:gd name="T4" fmla="*/ 13 w 13"/>
                  <a:gd name="T5" fmla="*/ 57 h 59"/>
                  <a:gd name="T6" fmla="*/ 0 w 13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9">
                    <a:moveTo>
                      <a:pt x="0" y="0"/>
                    </a:moveTo>
                    <a:lnTo>
                      <a:pt x="9" y="59"/>
                    </a:lnTo>
                    <a:lnTo>
                      <a:pt x="13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6" name="Line 3644"/>
              <p:cNvSpPr>
                <a:spLocks noChangeShapeType="1"/>
              </p:cNvSpPr>
              <p:nvPr/>
            </p:nvSpPr>
            <p:spPr bwMode="auto">
              <a:xfrm flipV="1">
                <a:off x="5031" y="20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7" name="Freeform 3645"/>
              <p:cNvSpPr>
                <a:spLocks/>
              </p:cNvSpPr>
              <p:nvPr/>
            </p:nvSpPr>
            <p:spPr bwMode="auto">
              <a:xfrm>
                <a:off x="5027" y="1975"/>
                <a:ext cx="18" cy="26"/>
              </a:xfrm>
              <a:custGeom>
                <a:avLst/>
                <a:gdLst>
                  <a:gd name="T0" fmla="*/ 0 w 93"/>
                  <a:gd name="T1" fmla="*/ 15 h 130"/>
                  <a:gd name="T2" fmla="*/ 12 w 93"/>
                  <a:gd name="T3" fmla="*/ 73 h 130"/>
                  <a:gd name="T4" fmla="*/ 25 w 93"/>
                  <a:gd name="T5" fmla="*/ 130 h 130"/>
                  <a:gd name="T6" fmla="*/ 93 w 93"/>
                  <a:gd name="T7" fmla="*/ 115 h 130"/>
                  <a:gd name="T8" fmla="*/ 80 w 93"/>
                  <a:gd name="T9" fmla="*/ 58 h 130"/>
                  <a:gd name="T10" fmla="*/ 67 w 93"/>
                  <a:gd name="T11" fmla="*/ 0 h 130"/>
                  <a:gd name="T12" fmla="*/ 0 w 93"/>
                  <a:gd name="T13" fmla="*/ 1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0">
                    <a:moveTo>
                      <a:pt x="0" y="15"/>
                    </a:moveTo>
                    <a:lnTo>
                      <a:pt x="12" y="73"/>
                    </a:lnTo>
                    <a:lnTo>
                      <a:pt x="25" y="130"/>
                    </a:lnTo>
                    <a:lnTo>
                      <a:pt x="93" y="115"/>
                    </a:lnTo>
                    <a:lnTo>
                      <a:pt x="80" y="58"/>
                    </a:lnTo>
                    <a:lnTo>
                      <a:pt x="6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8" name="Freeform 3646"/>
              <p:cNvSpPr>
                <a:spLocks/>
              </p:cNvSpPr>
              <p:nvPr/>
            </p:nvSpPr>
            <p:spPr bwMode="auto">
              <a:xfrm>
                <a:off x="5027" y="1975"/>
                <a:ext cx="18" cy="26"/>
              </a:xfrm>
              <a:custGeom>
                <a:avLst/>
                <a:gdLst>
                  <a:gd name="T0" fmla="*/ 0 w 93"/>
                  <a:gd name="T1" fmla="*/ 15 h 130"/>
                  <a:gd name="T2" fmla="*/ 12 w 93"/>
                  <a:gd name="T3" fmla="*/ 73 h 130"/>
                  <a:gd name="T4" fmla="*/ 25 w 93"/>
                  <a:gd name="T5" fmla="*/ 130 h 130"/>
                  <a:gd name="T6" fmla="*/ 93 w 93"/>
                  <a:gd name="T7" fmla="*/ 115 h 130"/>
                  <a:gd name="T8" fmla="*/ 80 w 93"/>
                  <a:gd name="T9" fmla="*/ 58 h 130"/>
                  <a:gd name="T10" fmla="*/ 67 w 93"/>
                  <a:gd name="T11" fmla="*/ 0 h 130"/>
                  <a:gd name="T12" fmla="*/ 0 w 93"/>
                  <a:gd name="T13" fmla="*/ 1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0">
                    <a:moveTo>
                      <a:pt x="0" y="15"/>
                    </a:moveTo>
                    <a:lnTo>
                      <a:pt x="12" y="73"/>
                    </a:lnTo>
                    <a:lnTo>
                      <a:pt x="25" y="130"/>
                    </a:lnTo>
                    <a:lnTo>
                      <a:pt x="93" y="115"/>
                    </a:lnTo>
                    <a:lnTo>
                      <a:pt x="80" y="58"/>
                    </a:lnTo>
                    <a:lnTo>
                      <a:pt x="6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9" name="Freeform 3647"/>
              <p:cNvSpPr>
                <a:spLocks/>
              </p:cNvSpPr>
              <p:nvPr/>
            </p:nvSpPr>
            <p:spPr bwMode="auto">
              <a:xfrm>
                <a:off x="5043" y="1987"/>
                <a:ext cx="3" cy="11"/>
              </a:xfrm>
              <a:custGeom>
                <a:avLst/>
                <a:gdLst>
                  <a:gd name="T0" fmla="*/ 0 w 15"/>
                  <a:gd name="T1" fmla="*/ 0 h 57"/>
                  <a:gd name="T2" fmla="*/ 13 w 15"/>
                  <a:gd name="T3" fmla="*/ 57 h 57"/>
                  <a:gd name="T4" fmla="*/ 15 w 15"/>
                  <a:gd name="T5" fmla="*/ 57 h 57"/>
                  <a:gd name="T6" fmla="*/ 0 w 1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0" y="0"/>
                    </a:moveTo>
                    <a:lnTo>
                      <a:pt x="13" y="57"/>
                    </a:lnTo>
                    <a:lnTo>
                      <a:pt x="1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0" name="Line 3648"/>
              <p:cNvSpPr>
                <a:spLocks noChangeShapeType="1"/>
              </p:cNvSpPr>
              <p:nvPr/>
            </p:nvSpPr>
            <p:spPr bwMode="auto">
              <a:xfrm>
                <a:off x="5045" y="19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1" name="Freeform 3649"/>
              <p:cNvSpPr>
                <a:spLocks/>
              </p:cNvSpPr>
              <p:nvPr/>
            </p:nvSpPr>
            <p:spPr bwMode="auto">
              <a:xfrm>
                <a:off x="5040" y="1972"/>
                <a:ext cx="19" cy="26"/>
              </a:xfrm>
              <a:custGeom>
                <a:avLst/>
                <a:gdLst>
                  <a:gd name="T0" fmla="*/ 0 w 98"/>
                  <a:gd name="T1" fmla="*/ 17 h 132"/>
                  <a:gd name="T2" fmla="*/ 15 w 98"/>
                  <a:gd name="T3" fmla="*/ 75 h 132"/>
                  <a:gd name="T4" fmla="*/ 30 w 98"/>
                  <a:gd name="T5" fmla="*/ 132 h 132"/>
                  <a:gd name="T6" fmla="*/ 98 w 98"/>
                  <a:gd name="T7" fmla="*/ 115 h 132"/>
                  <a:gd name="T8" fmla="*/ 83 w 98"/>
                  <a:gd name="T9" fmla="*/ 58 h 132"/>
                  <a:gd name="T10" fmla="*/ 68 w 98"/>
                  <a:gd name="T11" fmla="*/ 0 h 132"/>
                  <a:gd name="T12" fmla="*/ 0 w 98"/>
                  <a:gd name="T13" fmla="*/ 1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2">
                    <a:moveTo>
                      <a:pt x="0" y="17"/>
                    </a:moveTo>
                    <a:lnTo>
                      <a:pt x="15" y="75"/>
                    </a:lnTo>
                    <a:lnTo>
                      <a:pt x="30" y="132"/>
                    </a:lnTo>
                    <a:lnTo>
                      <a:pt x="98" y="115"/>
                    </a:lnTo>
                    <a:lnTo>
                      <a:pt x="83" y="58"/>
                    </a:lnTo>
                    <a:lnTo>
                      <a:pt x="68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2" name="Freeform 3650"/>
              <p:cNvSpPr>
                <a:spLocks/>
              </p:cNvSpPr>
              <p:nvPr/>
            </p:nvSpPr>
            <p:spPr bwMode="auto">
              <a:xfrm>
                <a:off x="5040" y="1972"/>
                <a:ext cx="19" cy="26"/>
              </a:xfrm>
              <a:custGeom>
                <a:avLst/>
                <a:gdLst>
                  <a:gd name="T0" fmla="*/ 0 w 98"/>
                  <a:gd name="T1" fmla="*/ 17 h 132"/>
                  <a:gd name="T2" fmla="*/ 15 w 98"/>
                  <a:gd name="T3" fmla="*/ 75 h 132"/>
                  <a:gd name="T4" fmla="*/ 30 w 98"/>
                  <a:gd name="T5" fmla="*/ 132 h 132"/>
                  <a:gd name="T6" fmla="*/ 98 w 98"/>
                  <a:gd name="T7" fmla="*/ 115 h 132"/>
                  <a:gd name="T8" fmla="*/ 83 w 98"/>
                  <a:gd name="T9" fmla="*/ 58 h 132"/>
                  <a:gd name="T10" fmla="*/ 68 w 98"/>
                  <a:gd name="T11" fmla="*/ 0 h 132"/>
                  <a:gd name="T12" fmla="*/ 0 w 98"/>
                  <a:gd name="T13" fmla="*/ 1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2">
                    <a:moveTo>
                      <a:pt x="0" y="17"/>
                    </a:moveTo>
                    <a:lnTo>
                      <a:pt x="15" y="75"/>
                    </a:lnTo>
                    <a:lnTo>
                      <a:pt x="30" y="132"/>
                    </a:lnTo>
                    <a:lnTo>
                      <a:pt x="98" y="115"/>
                    </a:lnTo>
                    <a:lnTo>
                      <a:pt x="83" y="58"/>
                    </a:lnTo>
                    <a:lnTo>
                      <a:pt x="68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3" name="Freeform 3651"/>
              <p:cNvSpPr>
                <a:spLocks/>
              </p:cNvSpPr>
              <p:nvPr/>
            </p:nvSpPr>
            <p:spPr bwMode="auto">
              <a:xfrm>
                <a:off x="5056" y="1983"/>
                <a:ext cx="3" cy="12"/>
              </a:xfrm>
              <a:custGeom>
                <a:avLst/>
                <a:gdLst>
                  <a:gd name="T0" fmla="*/ 0 w 15"/>
                  <a:gd name="T1" fmla="*/ 0 h 57"/>
                  <a:gd name="T2" fmla="*/ 15 w 15"/>
                  <a:gd name="T3" fmla="*/ 57 h 57"/>
                  <a:gd name="T4" fmla="*/ 15 w 15"/>
                  <a:gd name="T5" fmla="*/ 57 h 57"/>
                  <a:gd name="T6" fmla="*/ 0 w 15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7">
                    <a:moveTo>
                      <a:pt x="0" y="0"/>
                    </a:moveTo>
                    <a:lnTo>
                      <a:pt x="15" y="57"/>
                    </a:lnTo>
                    <a:lnTo>
                      <a:pt x="15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4" name="Line 3652"/>
              <p:cNvSpPr>
                <a:spLocks noChangeShapeType="1"/>
              </p:cNvSpPr>
              <p:nvPr/>
            </p:nvSpPr>
            <p:spPr bwMode="auto">
              <a:xfrm>
                <a:off x="5059" y="19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5" name="Freeform 3653"/>
              <p:cNvSpPr>
                <a:spLocks/>
              </p:cNvSpPr>
              <p:nvPr/>
            </p:nvSpPr>
            <p:spPr bwMode="auto">
              <a:xfrm>
                <a:off x="5053" y="1968"/>
                <a:ext cx="20" cy="27"/>
              </a:xfrm>
              <a:custGeom>
                <a:avLst/>
                <a:gdLst>
                  <a:gd name="T0" fmla="*/ 0 w 98"/>
                  <a:gd name="T1" fmla="*/ 18 h 133"/>
                  <a:gd name="T2" fmla="*/ 15 w 98"/>
                  <a:gd name="T3" fmla="*/ 76 h 133"/>
                  <a:gd name="T4" fmla="*/ 30 w 98"/>
                  <a:gd name="T5" fmla="*/ 133 h 133"/>
                  <a:gd name="T6" fmla="*/ 98 w 98"/>
                  <a:gd name="T7" fmla="*/ 115 h 133"/>
                  <a:gd name="T8" fmla="*/ 83 w 98"/>
                  <a:gd name="T9" fmla="*/ 57 h 133"/>
                  <a:gd name="T10" fmla="*/ 68 w 98"/>
                  <a:gd name="T11" fmla="*/ 0 h 133"/>
                  <a:gd name="T12" fmla="*/ 0 w 98"/>
                  <a:gd name="T13" fmla="*/ 1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3">
                    <a:moveTo>
                      <a:pt x="0" y="18"/>
                    </a:moveTo>
                    <a:lnTo>
                      <a:pt x="15" y="76"/>
                    </a:lnTo>
                    <a:lnTo>
                      <a:pt x="30" y="133"/>
                    </a:lnTo>
                    <a:lnTo>
                      <a:pt x="98" y="115"/>
                    </a:lnTo>
                    <a:lnTo>
                      <a:pt x="83" y="57"/>
                    </a:lnTo>
                    <a:lnTo>
                      <a:pt x="68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6" name="Freeform 3654"/>
              <p:cNvSpPr>
                <a:spLocks/>
              </p:cNvSpPr>
              <p:nvPr/>
            </p:nvSpPr>
            <p:spPr bwMode="auto">
              <a:xfrm>
                <a:off x="5053" y="1968"/>
                <a:ext cx="20" cy="27"/>
              </a:xfrm>
              <a:custGeom>
                <a:avLst/>
                <a:gdLst>
                  <a:gd name="T0" fmla="*/ 0 w 98"/>
                  <a:gd name="T1" fmla="*/ 18 h 133"/>
                  <a:gd name="T2" fmla="*/ 15 w 98"/>
                  <a:gd name="T3" fmla="*/ 76 h 133"/>
                  <a:gd name="T4" fmla="*/ 30 w 98"/>
                  <a:gd name="T5" fmla="*/ 133 h 133"/>
                  <a:gd name="T6" fmla="*/ 98 w 98"/>
                  <a:gd name="T7" fmla="*/ 115 h 133"/>
                  <a:gd name="T8" fmla="*/ 83 w 98"/>
                  <a:gd name="T9" fmla="*/ 57 h 133"/>
                  <a:gd name="T10" fmla="*/ 68 w 98"/>
                  <a:gd name="T11" fmla="*/ 0 h 133"/>
                  <a:gd name="T12" fmla="*/ 0 w 98"/>
                  <a:gd name="T13" fmla="*/ 1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33">
                    <a:moveTo>
                      <a:pt x="0" y="18"/>
                    </a:moveTo>
                    <a:lnTo>
                      <a:pt x="15" y="76"/>
                    </a:lnTo>
                    <a:lnTo>
                      <a:pt x="30" y="133"/>
                    </a:lnTo>
                    <a:lnTo>
                      <a:pt x="98" y="115"/>
                    </a:lnTo>
                    <a:lnTo>
                      <a:pt x="83" y="57"/>
                    </a:lnTo>
                    <a:lnTo>
                      <a:pt x="68" y="0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7" name="Freeform 3655"/>
              <p:cNvSpPr>
                <a:spLocks/>
              </p:cNvSpPr>
              <p:nvPr/>
            </p:nvSpPr>
            <p:spPr bwMode="auto">
              <a:xfrm>
                <a:off x="5070" y="1979"/>
                <a:ext cx="3" cy="12"/>
              </a:xfrm>
              <a:custGeom>
                <a:avLst/>
                <a:gdLst>
                  <a:gd name="T0" fmla="*/ 0 w 17"/>
                  <a:gd name="T1" fmla="*/ 0 h 58"/>
                  <a:gd name="T2" fmla="*/ 15 w 17"/>
                  <a:gd name="T3" fmla="*/ 58 h 58"/>
                  <a:gd name="T4" fmla="*/ 17 w 17"/>
                  <a:gd name="T5" fmla="*/ 57 h 58"/>
                  <a:gd name="T6" fmla="*/ 0 w 17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58">
                    <a:moveTo>
                      <a:pt x="0" y="0"/>
                    </a:moveTo>
                    <a:lnTo>
                      <a:pt x="15" y="58"/>
                    </a:lnTo>
                    <a:lnTo>
                      <a:pt x="1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8" name="Line 3656"/>
              <p:cNvSpPr>
                <a:spLocks noChangeShapeType="1"/>
              </p:cNvSpPr>
              <p:nvPr/>
            </p:nvSpPr>
            <p:spPr bwMode="auto">
              <a:xfrm flipV="1">
                <a:off x="5073" y="199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9" name="Freeform 3657"/>
              <p:cNvSpPr>
                <a:spLocks/>
              </p:cNvSpPr>
              <p:nvPr/>
            </p:nvSpPr>
            <p:spPr bwMode="auto">
              <a:xfrm>
                <a:off x="5066" y="1964"/>
                <a:ext cx="21" cy="27"/>
              </a:xfrm>
              <a:custGeom>
                <a:avLst/>
                <a:gdLst>
                  <a:gd name="T0" fmla="*/ 0 w 102"/>
                  <a:gd name="T1" fmla="*/ 21 h 134"/>
                  <a:gd name="T2" fmla="*/ 18 w 102"/>
                  <a:gd name="T3" fmla="*/ 77 h 134"/>
                  <a:gd name="T4" fmla="*/ 35 w 102"/>
                  <a:gd name="T5" fmla="*/ 134 h 134"/>
                  <a:gd name="T6" fmla="*/ 102 w 102"/>
                  <a:gd name="T7" fmla="*/ 113 h 134"/>
                  <a:gd name="T8" fmla="*/ 84 w 102"/>
                  <a:gd name="T9" fmla="*/ 57 h 134"/>
                  <a:gd name="T10" fmla="*/ 67 w 102"/>
                  <a:gd name="T11" fmla="*/ 0 h 134"/>
                  <a:gd name="T12" fmla="*/ 0 w 102"/>
                  <a:gd name="T13" fmla="*/ 2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34">
                    <a:moveTo>
                      <a:pt x="0" y="21"/>
                    </a:moveTo>
                    <a:lnTo>
                      <a:pt x="18" y="77"/>
                    </a:lnTo>
                    <a:lnTo>
                      <a:pt x="35" y="134"/>
                    </a:lnTo>
                    <a:lnTo>
                      <a:pt x="102" y="113"/>
                    </a:lnTo>
                    <a:lnTo>
                      <a:pt x="84" y="57"/>
                    </a:lnTo>
                    <a:lnTo>
                      <a:pt x="6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0" name="Freeform 3658"/>
              <p:cNvSpPr>
                <a:spLocks/>
              </p:cNvSpPr>
              <p:nvPr/>
            </p:nvSpPr>
            <p:spPr bwMode="auto">
              <a:xfrm>
                <a:off x="5066" y="1964"/>
                <a:ext cx="21" cy="27"/>
              </a:xfrm>
              <a:custGeom>
                <a:avLst/>
                <a:gdLst>
                  <a:gd name="T0" fmla="*/ 0 w 102"/>
                  <a:gd name="T1" fmla="*/ 21 h 134"/>
                  <a:gd name="T2" fmla="*/ 18 w 102"/>
                  <a:gd name="T3" fmla="*/ 77 h 134"/>
                  <a:gd name="T4" fmla="*/ 35 w 102"/>
                  <a:gd name="T5" fmla="*/ 134 h 134"/>
                  <a:gd name="T6" fmla="*/ 102 w 102"/>
                  <a:gd name="T7" fmla="*/ 113 h 134"/>
                  <a:gd name="T8" fmla="*/ 84 w 102"/>
                  <a:gd name="T9" fmla="*/ 57 h 134"/>
                  <a:gd name="T10" fmla="*/ 67 w 102"/>
                  <a:gd name="T11" fmla="*/ 0 h 134"/>
                  <a:gd name="T12" fmla="*/ 0 w 102"/>
                  <a:gd name="T13" fmla="*/ 2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34">
                    <a:moveTo>
                      <a:pt x="0" y="21"/>
                    </a:moveTo>
                    <a:lnTo>
                      <a:pt x="18" y="77"/>
                    </a:lnTo>
                    <a:lnTo>
                      <a:pt x="35" y="134"/>
                    </a:lnTo>
                    <a:lnTo>
                      <a:pt x="102" y="113"/>
                    </a:lnTo>
                    <a:lnTo>
                      <a:pt x="84" y="57"/>
                    </a:lnTo>
                    <a:lnTo>
                      <a:pt x="67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1" name="Freeform 3659"/>
              <p:cNvSpPr>
                <a:spLocks/>
              </p:cNvSpPr>
              <p:nvPr/>
            </p:nvSpPr>
            <p:spPr bwMode="auto">
              <a:xfrm>
                <a:off x="5083" y="1975"/>
                <a:ext cx="4" cy="12"/>
              </a:xfrm>
              <a:custGeom>
                <a:avLst/>
                <a:gdLst>
                  <a:gd name="T0" fmla="*/ 0 w 20"/>
                  <a:gd name="T1" fmla="*/ 0 h 56"/>
                  <a:gd name="T2" fmla="*/ 18 w 20"/>
                  <a:gd name="T3" fmla="*/ 56 h 56"/>
                  <a:gd name="T4" fmla="*/ 20 w 20"/>
                  <a:gd name="T5" fmla="*/ 56 h 56"/>
                  <a:gd name="T6" fmla="*/ 0 w 20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6">
                    <a:moveTo>
                      <a:pt x="0" y="0"/>
                    </a:moveTo>
                    <a:lnTo>
                      <a:pt x="18" y="56"/>
                    </a:lnTo>
                    <a:lnTo>
                      <a:pt x="20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2" name="Line 3660"/>
              <p:cNvSpPr>
                <a:spLocks noChangeShapeType="1"/>
              </p:cNvSpPr>
              <p:nvPr/>
            </p:nvSpPr>
            <p:spPr bwMode="auto">
              <a:xfrm>
                <a:off x="5087" y="19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3" name="Freeform 3661"/>
              <p:cNvSpPr>
                <a:spLocks/>
              </p:cNvSpPr>
              <p:nvPr/>
            </p:nvSpPr>
            <p:spPr bwMode="auto">
              <a:xfrm>
                <a:off x="5079" y="1959"/>
                <a:ext cx="21" cy="28"/>
              </a:xfrm>
              <a:custGeom>
                <a:avLst/>
                <a:gdLst>
                  <a:gd name="T0" fmla="*/ 0 w 104"/>
                  <a:gd name="T1" fmla="*/ 23 h 136"/>
                  <a:gd name="T2" fmla="*/ 19 w 104"/>
                  <a:gd name="T3" fmla="*/ 80 h 136"/>
                  <a:gd name="T4" fmla="*/ 39 w 104"/>
                  <a:gd name="T5" fmla="*/ 136 h 136"/>
                  <a:gd name="T6" fmla="*/ 104 w 104"/>
                  <a:gd name="T7" fmla="*/ 113 h 136"/>
                  <a:gd name="T8" fmla="*/ 85 w 104"/>
                  <a:gd name="T9" fmla="*/ 57 h 136"/>
                  <a:gd name="T10" fmla="*/ 65 w 104"/>
                  <a:gd name="T11" fmla="*/ 0 h 136"/>
                  <a:gd name="T12" fmla="*/ 0 w 104"/>
                  <a:gd name="T13" fmla="*/ 2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36">
                    <a:moveTo>
                      <a:pt x="0" y="23"/>
                    </a:moveTo>
                    <a:lnTo>
                      <a:pt x="19" y="80"/>
                    </a:lnTo>
                    <a:lnTo>
                      <a:pt x="39" y="136"/>
                    </a:lnTo>
                    <a:lnTo>
                      <a:pt x="104" y="113"/>
                    </a:lnTo>
                    <a:lnTo>
                      <a:pt x="85" y="57"/>
                    </a:lnTo>
                    <a:lnTo>
                      <a:pt x="65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4" name="Freeform 3662"/>
              <p:cNvSpPr>
                <a:spLocks/>
              </p:cNvSpPr>
              <p:nvPr/>
            </p:nvSpPr>
            <p:spPr bwMode="auto">
              <a:xfrm>
                <a:off x="5079" y="1959"/>
                <a:ext cx="21" cy="28"/>
              </a:xfrm>
              <a:custGeom>
                <a:avLst/>
                <a:gdLst>
                  <a:gd name="T0" fmla="*/ 0 w 104"/>
                  <a:gd name="T1" fmla="*/ 23 h 136"/>
                  <a:gd name="T2" fmla="*/ 19 w 104"/>
                  <a:gd name="T3" fmla="*/ 80 h 136"/>
                  <a:gd name="T4" fmla="*/ 39 w 104"/>
                  <a:gd name="T5" fmla="*/ 136 h 136"/>
                  <a:gd name="T6" fmla="*/ 104 w 104"/>
                  <a:gd name="T7" fmla="*/ 113 h 136"/>
                  <a:gd name="T8" fmla="*/ 85 w 104"/>
                  <a:gd name="T9" fmla="*/ 57 h 136"/>
                  <a:gd name="T10" fmla="*/ 65 w 104"/>
                  <a:gd name="T11" fmla="*/ 0 h 136"/>
                  <a:gd name="T12" fmla="*/ 0 w 104"/>
                  <a:gd name="T13" fmla="*/ 2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136">
                    <a:moveTo>
                      <a:pt x="0" y="23"/>
                    </a:moveTo>
                    <a:lnTo>
                      <a:pt x="19" y="80"/>
                    </a:lnTo>
                    <a:lnTo>
                      <a:pt x="39" y="136"/>
                    </a:lnTo>
                    <a:lnTo>
                      <a:pt x="104" y="113"/>
                    </a:lnTo>
                    <a:lnTo>
                      <a:pt x="85" y="57"/>
                    </a:lnTo>
                    <a:lnTo>
                      <a:pt x="65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5" name="Freeform 3663"/>
              <p:cNvSpPr>
                <a:spLocks/>
              </p:cNvSpPr>
              <p:nvPr/>
            </p:nvSpPr>
            <p:spPr bwMode="auto">
              <a:xfrm>
                <a:off x="5096" y="1971"/>
                <a:ext cx="5" cy="11"/>
              </a:xfrm>
              <a:custGeom>
                <a:avLst/>
                <a:gdLst>
                  <a:gd name="T0" fmla="*/ 0 w 22"/>
                  <a:gd name="T1" fmla="*/ 0 h 56"/>
                  <a:gd name="T2" fmla="*/ 19 w 22"/>
                  <a:gd name="T3" fmla="*/ 56 h 56"/>
                  <a:gd name="T4" fmla="*/ 22 w 22"/>
                  <a:gd name="T5" fmla="*/ 55 h 56"/>
                  <a:gd name="T6" fmla="*/ 0 w 22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6">
                    <a:moveTo>
                      <a:pt x="0" y="0"/>
                    </a:moveTo>
                    <a:lnTo>
                      <a:pt x="19" y="56"/>
                    </a:lnTo>
                    <a:lnTo>
                      <a:pt x="22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6" name="Line 3664"/>
              <p:cNvSpPr>
                <a:spLocks noChangeShapeType="1"/>
              </p:cNvSpPr>
              <p:nvPr/>
            </p:nvSpPr>
            <p:spPr bwMode="auto">
              <a:xfrm flipV="1">
                <a:off x="5100" y="1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7" name="Freeform 3665"/>
              <p:cNvSpPr>
                <a:spLocks/>
              </p:cNvSpPr>
              <p:nvPr/>
            </p:nvSpPr>
            <p:spPr bwMode="auto">
              <a:xfrm>
                <a:off x="5092" y="1955"/>
                <a:ext cx="22" cy="27"/>
              </a:xfrm>
              <a:custGeom>
                <a:avLst/>
                <a:gdLst>
                  <a:gd name="T0" fmla="*/ 0 w 109"/>
                  <a:gd name="T1" fmla="*/ 25 h 136"/>
                  <a:gd name="T2" fmla="*/ 22 w 109"/>
                  <a:gd name="T3" fmla="*/ 81 h 136"/>
                  <a:gd name="T4" fmla="*/ 44 w 109"/>
                  <a:gd name="T5" fmla="*/ 136 h 136"/>
                  <a:gd name="T6" fmla="*/ 109 w 109"/>
                  <a:gd name="T7" fmla="*/ 110 h 136"/>
                  <a:gd name="T8" fmla="*/ 87 w 109"/>
                  <a:gd name="T9" fmla="*/ 55 h 136"/>
                  <a:gd name="T10" fmla="*/ 66 w 109"/>
                  <a:gd name="T11" fmla="*/ 0 h 136"/>
                  <a:gd name="T12" fmla="*/ 0 w 109"/>
                  <a:gd name="T13" fmla="*/ 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36">
                    <a:moveTo>
                      <a:pt x="0" y="25"/>
                    </a:moveTo>
                    <a:lnTo>
                      <a:pt x="22" y="81"/>
                    </a:lnTo>
                    <a:lnTo>
                      <a:pt x="44" y="136"/>
                    </a:lnTo>
                    <a:lnTo>
                      <a:pt x="109" y="110"/>
                    </a:lnTo>
                    <a:lnTo>
                      <a:pt x="87" y="55"/>
                    </a:lnTo>
                    <a:lnTo>
                      <a:pt x="66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8" name="Freeform 3666"/>
              <p:cNvSpPr>
                <a:spLocks/>
              </p:cNvSpPr>
              <p:nvPr/>
            </p:nvSpPr>
            <p:spPr bwMode="auto">
              <a:xfrm>
                <a:off x="5092" y="1955"/>
                <a:ext cx="22" cy="27"/>
              </a:xfrm>
              <a:custGeom>
                <a:avLst/>
                <a:gdLst>
                  <a:gd name="T0" fmla="*/ 0 w 109"/>
                  <a:gd name="T1" fmla="*/ 25 h 136"/>
                  <a:gd name="T2" fmla="*/ 22 w 109"/>
                  <a:gd name="T3" fmla="*/ 81 h 136"/>
                  <a:gd name="T4" fmla="*/ 44 w 109"/>
                  <a:gd name="T5" fmla="*/ 136 h 136"/>
                  <a:gd name="T6" fmla="*/ 109 w 109"/>
                  <a:gd name="T7" fmla="*/ 110 h 136"/>
                  <a:gd name="T8" fmla="*/ 87 w 109"/>
                  <a:gd name="T9" fmla="*/ 55 h 136"/>
                  <a:gd name="T10" fmla="*/ 66 w 109"/>
                  <a:gd name="T11" fmla="*/ 0 h 136"/>
                  <a:gd name="T12" fmla="*/ 0 w 109"/>
                  <a:gd name="T13" fmla="*/ 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36">
                    <a:moveTo>
                      <a:pt x="0" y="25"/>
                    </a:moveTo>
                    <a:lnTo>
                      <a:pt x="22" y="81"/>
                    </a:lnTo>
                    <a:lnTo>
                      <a:pt x="44" y="136"/>
                    </a:lnTo>
                    <a:lnTo>
                      <a:pt x="109" y="110"/>
                    </a:lnTo>
                    <a:lnTo>
                      <a:pt x="87" y="55"/>
                    </a:lnTo>
                    <a:lnTo>
                      <a:pt x="66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9" name="Freeform 3667"/>
              <p:cNvSpPr>
                <a:spLocks/>
              </p:cNvSpPr>
              <p:nvPr/>
            </p:nvSpPr>
            <p:spPr bwMode="auto">
              <a:xfrm>
                <a:off x="5109" y="1966"/>
                <a:ext cx="5" cy="11"/>
              </a:xfrm>
              <a:custGeom>
                <a:avLst/>
                <a:gdLst>
                  <a:gd name="T0" fmla="*/ 0 w 23"/>
                  <a:gd name="T1" fmla="*/ 0 h 55"/>
                  <a:gd name="T2" fmla="*/ 22 w 23"/>
                  <a:gd name="T3" fmla="*/ 55 h 55"/>
                  <a:gd name="T4" fmla="*/ 23 w 23"/>
                  <a:gd name="T5" fmla="*/ 54 h 55"/>
                  <a:gd name="T6" fmla="*/ 0 w 23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5">
                    <a:moveTo>
                      <a:pt x="0" y="0"/>
                    </a:moveTo>
                    <a:lnTo>
                      <a:pt x="22" y="55"/>
                    </a:lnTo>
                    <a:lnTo>
                      <a:pt x="23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0" name="Line 3668"/>
              <p:cNvSpPr>
                <a:spLocks noChangeShapeType="1"/>
              </p:cNvSpPr>
              <p:nvPr/>
            </p:nvSpPr>
            <p:spPr bwMode="auto">
              <a:xfrm flipV="1">
                <a:off x="5114" y="19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1" name="Freeform 3669"/>
              <p:cNvSpPr>
                <a:spLocks/>
              </p:cNvSpPr>
              <p:nvPr/>
            </p:nvSpPr>
            <p:spPr bwMode="auto">
              <a:xfrm>
                <a:off x="5105" y="1949"/>
                <a:ext cx="22" cy="27"/>
              </a:xfrm>
              <a:custGeom>
                <a:avLst/>
                <a:gdLst>
                  <a:gd name="T0" fmla="*/ 0 w 111"/>
                  <a:gd name="T1" fmla="*/ 27 h 135"/>
                  <a:gd name="T2" fmla="*/ 23 w 111"/>
                  <a:gd name="T3" fmla="*/ 81 h 135"/>
                  <a:gd name="T4" fmla="*/ 46 w 111"/>
                  <a:gd name="T5" fmla="*/ 135 h 135"/>
                  <a:gd name="T6" fmla="*/ 111 w 111"/>
                  <a:gd name="T7" fmla="*/ 108 h 135"/>
                  <a:gd name="T8" fmla="*/ 88 w 111"/>
                  <a:gd name="T9" fmla="*/ 54 h 135"/>
                  <a:gd name="T10" fmla="*/ 65 w 111"/>
                  <a:gd name="T11" fmla="*/ 0 h 135"/>
                  <a:gd name="T12" fmla="*/ 0 w 111"/>
                  <a:gd name="T13" fmla="*/ 2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35">
                    <a:moveTo>
                      <a:pt x="0" y="27"/>
                    </a:moveTo>
                    <a:lnTo>
                      <a:pt x="23" y="81"/>
                    </a:lnTo>
                    <a:lnTo>
                      <a:pt x="46" y="135"/>
                    </a:lnTo>
                    <a:lnTo>
                      <a:pt x="111" y="108"/>
                    </a:lnTo>
                    <a:lnTo>
                      <a:pt x="88" y="54"/>
                    </a:lnTo>
                    <a:lnTo>
                      <a:pt x="65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2" name="Freeform 3670"/>
              <p:cNvSpPr>
                <a:spLocks/>
              </p:cNvSpPr>
              <p:nvPr/>
            </p:nvSpPr>
            <p:spPr bwMode="auto">
              <a:xfrm>
                <a:off x="5105" y="1949"/>
                <a:ext cx="22" cy="27"/>
              </a:xfrm>
              <a:custGeom>
                <a:avLst/>
                <a:gdLst>
                  <a:gd name="T0" fmla="*/ 0 w 111"/>
                  <a:gd name="T1" fmla="*/ 27 h 135"/>
                  <a:gd name="T2" fmla="*/ 23 w 111"/>
                  <a:gd name="T3" fmla="*/ 81 h 135"/>
                  <a:gd name="T4" fmla="*/ 46 w 111"/>
                  <a:gd name="T5" fmla="*/ 135 h 135"/>
                  <a:gd name="T6" fmla="*/ 111 w 111"/>
                  <a:gd name="T7" fmla="*/ 108 h 135"/>
                  <a:gd name="T8" fmla="*/ 88 w 111"/>
                  <a:gd name="T9" fmla="*/ 54 h 135"/>
                  <a:gd name="T10" fmla="*/ 65 w 111"/>
                  <a:gd name="T11" fmla="*/ 0 h 135"/>
                  <a:gd name="T12" fmla="*/ 0 w 111"/>
                  <a:gd name="T13" fmla="*/ 2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35">
                    <a:moveTo>
                      <a:pt x="0" y="27"/>
                    </a:moveTo>
                    <a:lnTo>
                      <a:pt x="23" y="81"/>
                    </a:lnTo>
                    <a:lnTo>
                      <a:pt x="46" y="135"/>
                    </a:lnTo>
                    <a:lnTo>
                      <a:pt x="111" y="108"/>
                    </a:lnTo>
                    <a:lnTo>
                      <a:pt x="88" y="54"/>
                    </a:lnTo>
                    <a:lnTo>
                      <a:pt x="65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3" name="Freeform 3671"/>
              <p:cNvSpPr>
                <a:spLocks/>
              </p:cNvSpPr>
              <p:nvPr/>
            </p:nvSpPr>
            <p:spPr bwMode="auto">
              <a:xfrm>
                <a:off x="5122" y="1960"/>
                <a:ext cx="5" cy="11"/>
              </a:xfrm>
              <a:custGeom>
                <a:avLst/>
                <a:gdLst>
                  <a:gd name="T0" fmla="*/ 0 w 25"/>
                  <a:gd name="T1" fmla="*/ 0 h 54"/>
                  <a:gd name="T2" fmla="*/ 23 w 25"/>
                  <a:gd name="T3" fmla="*/ 54 h 54"/>
                  <a:gd name="T4" fmla="*/ 25 w 25"/>
                  <a:gd name="T5" fmla="*/ 54 h 54"/>
                  <a:gd name="T6" fmla="*/ 0 w 25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lnTo>
                      <a:pt x="23" y="54"/>
                    </a:lnTo>
                    <a:lnTo>
                      <a:pt x="25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4" name="Line 3672"/>
              <p:cNvSpPr>
                <a:spLocks noChangeShapeType="1"/>
              </p:cNvSpPr>
              <p:nvPr/>
            </p:nvSpPr>
            <p:spPr bwMode="auto">
              <a:xfrm>
                <a:off x="5127" y="19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5" name="Freeform 3673"/>
              <p:cNvSpPr>
                <a:spLocks/>
              </p:cNvSpPr>
              <p:nvPr/>
            </p:nvSpPr>
            <p:spPr bwMode="auto">
              <a:xfrm>
                <a:off x="5117" y="1943"/>
                <a:ext cx="23" cy="28"/>
              </a:xfrm>
              <a:custGeom>
                <a:avLst/>
                <a:gdLst>
                  <a:gd name="T0" fmla="*/ 0 w 114"/>
                  <a:gd name="T1" fmla="*/ 30 h 138"/>
                  <a:gd name="T2" fmla="*/ 25 w 114"/>
                  <a:gd name="T3" fmla="*/ 84 h 138"/>
                  <a:gd name="T4" fmla="*/ 50 w 114"/>
                  <a:gd name="T5" fmla="*/ 138 h 138"/>
                  <a:gd name="T6" fmla="*/ 114 w 114"/>
                  <a:gd name="T7" fmla="*/ 108 h 138"/>
                  <a:gd name="T8" fmla="*/ 89 w 114"/>
                  <a:gd name="T9" fmla="*/ 54 h 138"/>
                  <a:gd name="T10" fmla="*/ 64 w 114"/>
                  <a:gd name="T11" fmla="*/ 0 h 138"/>
                  <a:gd name="T12" fmla="*/ 0 w 114"/>
                  <a:gd name="T1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8">
                    <a:moveTo>
                      <a:pt x="0" y="30"/>
                    </a:moveTo>
                    <a:lnTo>
                      <a:pt x="25" y="84"/>
                    </a:lnTo>
                    <a:lnTo>
                      <a:pt x="50" y="138"/>
                    </a:lnTo>
                    <a:lnTo>
                      <a:pt x="114" y="108"/>
                    </a:lnTo>
                    <a:lnTo>
                      <a:pt x="89" y="54"/>
                    </a:lnTo>
                    <a:lnTo>
                      <a:pt x="64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6" name="Freeform 3674"/>
              <p:cNvSpPr>
                <a:spLocks/>
              </p:cNvSpPr>
              <p:nvPr/>
            </p:nvSpPr>
            <p:spPr bwMode="auto">
              <a:xfrm>
                <a:off x="5117" y="1943"/>
                <a:ext cx="23" cy="28"/>
              </a:xfrm>
              <a:custGeom>
                <a:avLst/>
                <a:gdLst>
                  <a:gd name="T0" fmla="*/ 0 w 114"/>
                  <a:gd name="T1" fmla="*/ 30 h 138"/>
                  <a:gd name="T2" fmla="*/ 25 w 114"/>
                  <a:gd name="T3" fmla="*/ 84 h 138"/>
                  <a:gd name="T4" fmla="*/ 50 w 114"/>
                  <a:gd name="T5" fmla="*/ 138 h 138"/>
                  <a:gd name="T6" fmla="*/ 114 w 114"/>
                  <a:gd name="T7" fmla="*/ 108 h 138"/>
                  <a:gd name="T8" fmla="*/ 89 w 114"/>
                  <a:gd name="T9" fmla="*/ 54 h 138"/>
                  <a:gd name="T10" fmla="*/ 64 w 114"/>
                  <a:gd name="T11" fmla="*/ 0 h 138"/>
                  <a:gd name="T12" fmla="*/ 0 w 114"/>
                  <a:gd name="T13" fmla="*/ 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38">
                    <a:moveTo>
                      <a:pt x="0" y="30"/>
                    </a:moveTo>
                    <a:lnTo>
                      <a:pt x="25" y="84"/>
                    </a:lnTo>
                    <a:lnTo>
                      <a:pt x="50" y="138"/>
                    </a:lnTo>
                    <a:lnTo>
                      <a:pt x="114" y="108"/>
                    </a:lnTo>
                    <a:lnTo>
                      <a:pt x="89" y="54"/>
                    </a:lnTo>
                    <a:lnTo>
                      <a:pt x="64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7" name="Freeform 3675"/>
              <p:cNvSpPr>
                <a:spLocks/>
              </p:cNvSpPr>
              <p:nvPr/>
            </p:nvSpPr>
            <p:spPr bwMode="auto">
              <a:xfrm>
                <a:off x="5135" y="1954"/>
                <a:ext cx="6" cy="11"/>
              </a:xfrm>
              <a:custGeom>
                <a:avLst/>
                <a:gdLst>
                  <a:gd name="T0" fmla="*/ 0 w 27"/>
                  <a:gd name="T1" fmla="*/ 0 h 54"/>
                  <a:gd name="T2" fmla="*/ 25 w 27"/>
                  <a:gd name="T3" fmla="*/ 54 h 54"/>
                  <a:gd name="T4" fmla="*/ 27 w 27"/>
                  <a:gd name="T5" fmla="*/ 53 h 54"/>
                  <a:gd name="T6" fmla="*/ 0 w 27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54">
                    <a:moveTo>
                      <a:pt x="0" y="0"/>
                    </a:moveTo>
                    <a:lnTo>
                      <a:pt x="25" y="54"/>
                    </a:lnTo>
                    <a:lnTo>
                      <a:pt x="27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8" name="Line 3676"/>
              <p:cNvSpPr>
                <a:spLocks noChangeShapeType="1"/>
              </p:cNvSpPr>
              <p:nvPr/>
            </p:nvSpPr>
            <p:spPr bwMode="auto">
              <a:xfrm flipV="1">
                <a:off x="5140" y="19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9" name="Freeform 3677"/>
              <p:cNvSpPr>
                <a:spLocks/>
              </p:cNvSpPr>
              <p:nvPr/>
            </p:nvSpPr>
            <p:spPr bwMode="auto">
              <a:xfrm>
                <a:off x="5130" y="1937"/>
                <a:ext cx="23" cy="28"/>
              </a:xfrm>
              <a:custGeom>
                <a:avLst/>
                <a:gdLst>
                  <a:gd name="T0" fmla="*/ 0 w 115"/>
                  <a:gd name="T1" fmla="*/ 31 h 137"/>
                  <a:gd name="T2" fmla="*/ 26 w 115"/>
                  <a:gd name="T3" fmla="*/ 84 h 137"/>
                  <a:gd name="T4" fmla="*/ 53 w 115"/>
                  <a:gd name="T5" fmla="*/ 137 h 137"/>
                  <a:gd name="T6" fmla="*/ 115 w 115"/>
                  <a:gd name="T7" fmla="*/ 106 h 137"/>
                  <a:gd name="T8" fmla="*/ 88 w 115"/>
                  <a:gd name="T9" fmla="*/ 53 h 137"/>
                  <a:gd name="T10" fmla="*/ 62 w 115"/>
                  <a:gd name="T11" fmla="*/ 0 h 137"/>
                  <a:gd name="T12" fmla="*/ 0 w 115"/>
                  <a:gd name="T13" fmla="*/ 3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7">
                    <a:moveTo>
                      <a:pt x="0" y="31"/>
                    </a:moveTo>
                    <a:lnTo>
                      <a:pt x="26" y="84"/>
                    </a:lnTo>
                    <a:lnTo>
                      <a:pt x="53" y="137"/>
                    </a:lnTo>
                    <a:lnTo>
                      <a:pt x="115" y="106"/>
                    </a:lnTo>
                    <a:lnTo>
                      <a:pt x="88" y="53"/>
                    </a:lnTo>
                    <a:lnTo>
                      <a:pt x="62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0" name="Freeform 3678"/>
              <p:cNvSpPr>
                <a:spLocks/>
              </p:cNvSpPr>
              <p:nvPr/>
            </p:nvSpPr>
            <p:spPr bwMode="auto">
              <a:xfrm>
                <a:off x="5130" y="1937"/>
                <a:ext cx="23" cy="28"/>
              </a:xfrm>
              <a:custGeom>
                <a:avLst/>
                <a:gdLst>
                  <a:gd name="T0" fmla="*/ 0 w 115"/>
                  <a:gd name="T1" fmla="*/ 31 h 137"/>
                  <a:gd name="T2" fmla="*/ 26 w 115"/>
                  <a:gd name="T3" fmla="*/ 84 h 137"/>
                  <a:gd name="T4" fmla="*/ 53 w 115"/>
                  <a:gd name="T5" fmla="*/ 137 h 137"/>
                  <a:gd name="T6" fmla="*/ 115 w 115"/>
                  <a:gd name="T7" fmla="*/ 106 h 137"/>
                  <a:gd name="T8" fmla="*/ 88 w 115"/>
                  <a:gd name="T9" fmla="*/ 53 h 137"/>
                  <a:gd name="T10" fmla="*/ 62 w 115"/>
                  <a:gd name="T11" fmla="*/ 0 h 137"/>
                  <a:gd name="T12" fmla="*/ 0 w 115"/>
                  <a:gd name="T13" fmla="*/ 3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7">
                    <a:moveTo>
                      <a:pt x="0" y="31"/>
                    </a:moveTo>
                    <a:lnTo>
                      <a:pt x="26" y="84"/>
                    </a:lnTo>
                    <a:lnTo>
                      <a:pt x="53" y="137"/>
                    </a:lnTo>
                    <a:lnTo>
                      <a:pt x="115" y="106"/>
                    </a:lnTo>
                    <a:lnTo>
                      <a:pt x="88" y="53"/>
                    </a:lnTo>
                    <a:lnTo>
                      <a:pt x="62" y="0"/>
                    </a:lnTo>
                    <a:lnTo>
                      <a:pt x="0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1" name="Freeform 3679"/>
              <p:cNvSpPr>
                <a:spLocks/>
              </p:cNvSpPr>
              <p:nvPr/>
            </p:nvSpPr>
            <p:spPr bwMode="auto">
              <a:xfrm>
                <a:off x="5148" y="1948"/>
                <a:ext cx="5" cy="11"/>
              </a:xfrm>
              <a:custGeom>
                <a:avLst/>
                <a:gdLst>
                  <a:gd name="T0" fmla="*/ 0 w 29"/>
                  <a:gd name="T1" fmla="*/ 0 h 53"/>
                  <a:gd name="T2" fmla="*/ 27 w 29"/>
                  <a:gd name="T3" fmla="*/ 53 h 53"/>
                  <a:gd name="T4" fmla="*/ 29 w 29"/>
                  <a:gd name="T5" fmla="*/ 52 h 53"/>
                  <a:gd name="T6" fmla="*/ 0 w 29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0" y="0"/>
                    </a:moveTo>
                    <a:lnTo>
                      <a:pt x="27" y="53"/>
                    </a:lnTo>
                    <a:lnTo>
                      <a:pt x="29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2" name="Line 3680"/>
              <p:cNvSpPr>
                <a:spLocks noChangeShapeType="1"/>
              </p:cNvSpPr>
              <p:nvPr/>
            </p:nvSpPr>
            <p:spPr bwMode="auto">
              <a:xfrm flipV="1">
                <a:off x="5153" y="19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3" name="Freeform 3681"/>
              <p:cNvSpPr>
                <a:spLocks/>
              </p:cNvSpPr>
              <p:nvPr/>
            </p:nvSpPr>
            <p:spPr bwMode="auto">
              <a:xfrm>
                <a:off x="5142" y="1931"/>
                <a:ext cx="24" cy="27"/>
              </a:xfrm>
              <a:custGeom>
                <a:avLst/>
                <a:gdLst>
                  <a:gd name="T0" fmla="*/ 0 w 118"/>
                  <a:gd name="T1" fmla="*/ 33 h 137"/>
                  <a:gd name="T2" fmla="*/ 28 w 118"/>
                  <a:gd name="T3" fmla="*/ 85 h 137"/>
                  <a:gd name="T4" fmla="*/ 57 w 118"/>
                  <a:gd name="T5" fmla="*/ 137 h 137"/>
                  <a:gd name="T6" fmla="*/ 118 w 118"/>
                  <a:gd name="T7" fmla="*/ 103 h 137"/>
                  <a:gd name="T8" fmla="*/ 89 w 118"/>
                  <a:gd name="T9" fmla="*/ 51 h 137"/>
                  <a:gd name="T10" fmla="*/ 60 w 118"/>
                  <a:gd name="T11" fmla="*/ 0 h 137"/>
                  <a:gd name="T12" fmla="*/ 0 w 118"/>
                  <a:gd name="T13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37">
                    <a:moveTo>
                      <a:pt x="0" y="33"/>
                    </a:moveTo>
                    <a:lnTo>
                      <a:pt x="28" y="85"/>
                    </a:lnTo>
                    <a:lnTo>
                      <a:pt x="57" y="137"/>
                    </a:lnTo>
                    <a:lnTo>
                      <a:pt x="118" y="103"/>
                    </a:lnTo>
                    <a:lnTo>
                      <a:pt x="89" y="51"/>
                    </a:lnTo>
                    <a:lnTo>
                      <a:pt x="60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4" name="Freeform 3682"/>
              <p:cNvSpPr>
                <a:spLocks/>
              </p:cNvSpPr>
              <p:nvPr/>
            </p:nvSpPr>
            <p:spPr bwMode="auto">
              <a:xfrm>
                <a:off x="5142" y="1931"/>
                <a:ext cx="24" cy="27"/>
              </a:xfrm>
              <a:custGeom>
                <a:avLst/>
                <a:gdLst>
                  <a:gd name="T0" fmla="*/ 0 w 118"/>
                  <a:gd name="T1" fmla="*/ 33 h 137"/>
                  <a:gd name="T2" fmla="*/ 28 w 118"/>
                  <a:gd name="T3" fmla="*/ 85 h 137"/>
                  <a:gd name="T4" fmla="*/ 57 w 118"/>
                  <a:gd name="T5" fmla="*/ 137 h 137"/>
                  <a:gd name="T6" fmla="*/ 118 w 118"/>
                  <a:gd name="T7" fmla="*/ 103 h 137"/>
                  <a:gd name="T8" fmla="*/ 89 w 118"/>
                  <a:gd name="T9" fmla="*/ 51 h 137"/>
                  <a:gd name="T10" fmla="*/ 60 w 118"/>
                  <a:gd name="T11" fmla="*/ 0 h 137"/>
                  <a:gd name="T12" fmla="*/ 0 w 118"/>
                  <a:gd name="T13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137">
                    <a:moveTo>
                      <a:pt x="0" y="33"/>
                    </a:moveTo>
                    <a:lnTo>
                      <a:pt x="28" y="85"/>
                    </a:lnTo>
                    <a:lnTo>
                      <a:pt x="57" y="137"/>
                    </a:lnTo>
                    <a:lnTo>
                      <a:pt x="118" y="103"/>
                    </a:lnTo>
                    <a:lnTo>
                      <a:pt x="89" y="51"/>
                    </a:lnTo>
                    <a:lnTo>
                      <a:pt x="60" y="0"/>
                    </a:lnTo>
                    <a:lnTo>
                      <a:pt x="0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5" name="Freeform 3683"/>
              <p:cNvSpPr>
                <a:spLocks/>
              </p:cNvSpPr>
              <p:nvPr/>
            </p:nvSpPr>
            <p:spPr bwMode="auto">
              <a:xfrm>
                <a:off x="5160" y="1941"/>
                <a:ext cx="6" cy="11"/>
              </a:xfrm>
              <a:custGeom>
                <a:avLst/>
                <a:gdLst>
                  <a:gd name="T0" fmla="*/ 0 w 30"/>
                  <a:gd name="T1" fmla="*/ 0 h 52"/>
                  <a:gd name="T2" fmla="*/ 29 w 30"/>
                  <a:gd name="T3" fmla="*/ 52 h 52"/>
                  <a:gd name="T4" fmla="*/ 30 w 30"/>
                  <a:gd name="T5" fmla="*/ 51 h 52"/>
                  <a:gd name="T6" fmla="*/ 0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0" y="0"/>
                    </a:moveTo>
                    <a:lnTo>
                      <a:pt x="29" y="52"/>
                    </a:lnTo>
                    <a:lnTo>
                      <a:pt x="30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6" name="Line 3684"/>
              <p:cNvSpPr>
                <a:spLocks noChangeShapeType="1"/>
              </p:cNvSpPr>
              <p:nvPr/>
            </p:nvSpPr>
            <p:spPr bwMode="auto">
              <a:xfrm flipV="1">
                <a:off x="5166" y="19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7" name="Freeform 3685"/>
              <p:cNvSpPr>
                <a:spLocks/>
              </p:cNvSpPr>
              <p:nvPr/>
            </p:nvSpPr>
            <p:spPr bwMode="auto">
              <a:xfrm>
                <a:off x="5154" y="1924"/>
                <a:ext cx="24" cy="27"/>
              </a:xfrm>
              <a:custGeom>
                <a:avLst/>
                <a:gdLst>
                  <a:gd name="T0" fmla="*/ 0 w 121"/>
                  <a:gd name="T1" fmla="*/ 36 h 137"/>
                  <a:gd name="T2" fmla="*/ 30 w 121"/>
                  <a:gd name="T3" fmla="*/ 86 h 137"/>
                  <a:gd name="T4" fmla="*/ 60 w 121"/>
                  <a:gd name="T5" fmla="*/ 137 h 137"/>
                  <a:gd name="T6" fmla="*/ 121 w 121"/>
                  <a:gd name="T7" fmla="*/ 101 h 137"/>
                  <a:gd name="T8" fmla="*/ 91 w 121"/>
                  <a:gd name="T9" fmla="*/ 51 h 137"/>
                  <a:gd name="T10" fmla="*/ 61 w 121"/>
                  <a:gd name="T11" fmla="*/ 0 h 137"/>
                  <a:gd name="T12" fmla="*/ 0 w 121"/>
                  <a:gd name="T13" fmla="*/ 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37">
                    <a:moveTo>
                      <a:pt x="0" y="36"/>
                    </a:moveTo>
                    <a:lnTo>
                      <a:pt x="30" y="86"/>
                    </a:lnTo>
                    <a:lnTo>
                      <a:pt x="60" y="137"/>
                    </a:lnTo>
                    <a:lnTo>
                      <a:pt x="121" y="101"/>
                    </a:lnTo>
                    <a:lnTo>
                      <a:pt x="91" y="51"/>
                    </a:lnTo>
                    <a:lnTo>
                      <a:pt x="6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8" name="Freeform 3686"/>
              <p:cNvSpPr>
                <a:spLocks/>
              </p:cNvSpPr>
              <p:nvPr/>
            </p:nvSpPr>
            <p:spPr bwMode="auto">
              <a:xfrm>
                <a:off x="5154" y="1924"/>
                <a:ext cx="24" cy="27"/>
              </a:xfrm>
              <a:custGeom>
                <a:avLst/>
                <a:gdLst>
                  <a:gd name="T0" fmla="*/ 0 w 121"/>
                  <a:gd name="T1" fmla="*/ 36 h 137"/>
                  <a:gd name="T2" fmla="*/ 30 w 121"/>
                  <a:gd name="T3" fmla="*/ 86 h 137"/>
                  <a:gd name="T4" fmla="*/ 60 w 121"/>
                  <a:gd name="T5" fmla="*/ 137 h 137"/>
                  <a:gd name="T6" fmla="*/ 121 w 121"/>
                  <a:gd name="T7" fmla="*/ 101 h 137"/>
                  <a:gd name="T8" fmla="*/ 91 w 121"/>
                  <a:gd name="T9" fmla="*/ 51 h 137"/>
                  <a:gd name="T10" fmla="*/ 61 w 121"/>
                  <a:gd name="T11" fmla="*/ 0 h 137"/>
                  <a:gd name="T12" fmla="*/ 0 w 121"/>
                  <a:gd name="T13" fmla="*/ 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37">
                    <a:moveTo>
                      <a:pt x="0" y="36"/>
                    </a:moveTo>
                    <a:lnTo>
                      <a:pt x="30" y="86"/>
                    </a:lnTo>
                    <a:lnTo>
                      <a:pt x="60" y="137"/>
                    </a:lnTo>
                    <a:lnTo>
                      <a:pt x="121" y="101"/>
                    </a:lnTo>
                    <a:lnTo>
                      <a:pt x="91" y="51"/>
                    </a:lnTo>
                    <a:lnTo>
                      <a:pt x="61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9" name="Freeform 3687"/>
              <p:cNvSpPr>
                <a:spLocks/>
              </p:cNvSpPr>
              <p:nvPr/>
            </p:nvSpPr>
            <p:spPr bwMode="auto">
              <a:xfrm>
                <a:off x="5172" y="1934"/>
                <a:ext cx="6" cy="10"/>
              </a:xfrm>
              <a:custGeom>
                <a:avLst/>
                <a:gdLst>
                  <a:gd name="T0" fmla="*/ 0 w 31"/>
                  <a:gd name="T1" fmla="*/ 0 h 50"/>
                  <a:gd name="T2" fmla="*/ 30 w 31"/>
                  <a:gd name="T3" fmla="*/ 50 h 50"/>
                  <a:gd name="T4" fmla="*/ 31 w 31"/>
                  <a:gd name="T5" fmla="*/ 50 h 50"/>
                  <a:gd name="T6" fmla="*/ 0 w 31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50">
                    <a:moveTo>
                      <a:pt x="0" y="0"/>
                    </a:moveTo>
                    <a:lnTo>
                      <a:pt x="30" y="50"/>
                    </a:lnTo>
                    <a:lnTo>
                      <a:pt x="3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0" name="Line 3688"/>
              <p:cNvSpPr>
                <a:spLocks noChangeShapeType="1"/>
              </p:cNvSpPr>
              <p:nvPr/>
            </p:nvSpPr>
            <p:spPr bwMode="auto">
              <a:xfrm>
                <a:off x="5178" y="194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1" name="Freeform 3689"/>
              <p:cNvSpPr>
                <a:spLocks/>
              </p:cNvSpPr>
              <p:nvPr/>
            </p:nvSpPr>
            <p:spPr bwMode="auto">
              <a:xfrm>
                <a:off x="5166" y="1917"/>
                <a:ext cx="24" cy="27"/>
              </a:xfrm>
              <a:custGeom>
                <a:avLst/>
                <a:gdLst>
                  <a:gd name="T0" fmla="*/ 0 w 122"/>
                  <a:gd name="T1" fmla="*/ 37 h 138"/>
                  <a:gd name="T2" fmla="*/ 31 w 122"/>
                  <a:gd name="T3" fmla="*/ 88 h 138"/>
                  <a:gd name="T4" fmla="*/ 62 w 122"/>
                  <a:gd name="T5" fmla="*/ 138 h 138"/>
                  <a:gd name="T6" fmla="*/ 122 w 122"/>
                  <a:gd name="T7" fmla="*/ 102 h 138"/>
                  <a:gd name="T8" fmla="*/ 91 w 122"/>
                  <a:gd name="T9" fmla="*/ 51 h 138"/>
                  <a:gd name="T10" fmla="*/ 60 w 122"/>
                  <a:gd name="T11" fmla="*/ 0 h 138"/>
                  <a:gd name="T12" fmla="*/ 0 w 122"/>
                  <a:gd name="T13" fmla="*/ 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8">
                    <a:moveTo>
                      <a:pt x="0" y="37"/>
                    </a:moveTo>
                    <a:lnTo>
                      <a:pt x="31" y="88"/>
                    </a:lnTo>
                    <a:lnTo>
                      <a:pt x="62" y="138"/>
                    </a:lnTo>
                    <a:lnTo>
                      <a:pt x="122" y="102"/>
                    </a:lnTo>
                    <a:lnTo>
                      <a:pt x="91" y="51"/>
                    </a:lnTo>
                    <a:lnTo>
                      <a:pt x="6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2" name="Freeform 3690"/>
              <p:cNvSpPr>
                <a:spLocks/>
              </p:cNvSpPr>
              <p:nvPr/>
            </p:nvSpPr>
            <p:spPr bwMode="auto">
              <a:xfrm>
                <a:off x="5166" y="1917"/>
                <a:ext cx="24" cy="27"/>
              </a:xfrm>
              <a:custGeom>
                <a:avLst/>
                <a:gdLst>
                  <a:gd name="T0" fmla="*/ 0 w 122"/>
                  <a:gd name="T1" fmla="*/ 37 h 138"/>
                  <a:gd name="T2" fmla="*/ 31 w 122"/>
                  <a:gd name="T3" fmla="*/ 88 h 138"/>
                  <a:gd name="T4" fmla="*/ 62 w 122"/>
                  <a:gd name="T5" fmla="*/ 138 h 138"/>
                  <a:gd name="T6" fmla="*/ 122 w 122"/>
                  <a:gd name="T7" fmla="*/ 102 h 138"/>
                  <a:gd name="T8" fmla="*/ 91 w 122"/>
                  <a:gd name="T9" fmla="*/ 51 h 138"/>
                  <a:gd name="T10" fmla="*/ 60 w 122"/>
                  <a:gd name="T11" fmla="*/ 0 h 138"/>
                  <a:gd name="T12" fmla="*/ 0 w 122"/>
                  <a:gd name="T13" fmla="*/ 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138">
                    <a:moveTo>
                      <a:pt x="0" y="37"/>
                    </a:moveTo>
                    <a:lnTo>
                      <a:pt x="31" y="88"/>
                    </a:lnTo>
                    <a:lnTo>
                      <a:pt x="62" y="138"/>
                    </a:lnTo>
                    <a:lnTo>
                      <a:pt x="122" y="102"/>
                    </a:lnTo>
                    <a:lnTo>
                      <a:pt x="91" y="51"/>
                    </a:lnTo>
                    <a:lnTo>
                      <a:pt x="60" y="0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3" name="Freeform 3691"/>
              <p:cNvSpPr>
                <a:spLocks/>
              </p:cNvSpPr>
              <p:nvPr/>
            </p:nvSpPr>
            <p:spPr bwMode="auto">
              <a:xfrm>
                <a:off x="5184" y="1927"/>
                <a:ext cx="7" cy="10"/>
              </a:xfrm>
              <a:custGeom>
                <a:avLst/>
                <a:gdLst>
                  <a:gd name="T0" fmla="*/ 0 w 33"/>
                  <a:gd name="T1" fmla="*/ 0 h 51"/>
                  <a:gd name="T2" fmla="*/ 31 w 33"/>
                  <a:gd name="T3" fmla="*/ 51 h 51"/>
                  <a:gd name="T4" fmla="*/ 33 w 33"/>
                  <a:gd name="T5" fmla="*/ 49 h 51"/>
                  <a:gd name="T6" fmla="*/ 0 w 3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1">
                    <a:moveTo>
                      <a:pt x="0" y="0"/>
                    </a:moveTo>
                    <a:lnTo>
                      <a:pt x="31" y="51"/>
                    </a:lnTo>
                    <a:lnTo>
                      <a:pt x="33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4" name="Line 3692"/>
              <p:cNvSpPr>
                <a:spLocks noChangeShapeType="1"/>
              </p:cNvSpPr>
              <p:nvPr/>
            </p:nvSpPr>
            <p:spPr bwMode="auto">
              <a:xfrm flipV="1">
                <a:off x="5190" y="19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5" name="Freeform 3693"/>
              <p:cNvSpPr>
                <a:spLocks/>
              </p:cNvSpPr>
              <p:nvPr/>
            </p:nvSpPr>
            <p:spPr bwMode="auto">
              <a:xfrm>
                <a:off x="5177" y="1909"/>
                <a:ext cx="25" cy="28"/>
              </a:xfrm>
              <a:custGeom>
                <a:avLst/>
                <a:gdLst>
                  <a:gd name="T0" fmla="*/ 0 w 124"/>
                  <a:gd name="T1" fmla="*/ 39 h 137"/>
                  <a:gd name="T2" fmla="*/ 33 w 124"/>
                  <a:gd name="T3" fmla="*/ 88 h 137"/>
                  <a:gd name="T4" fmla="*/ 66 w 124"/>
                  <a:gd name="T5" fmla="*/ 137 h 137"/>
                  <a:gd name="T6" fmla="*/ 124 w 124"/>
                  <a:gd name="T7" fmla="*/ 98 h 137"/>
                  <a:gd name="T8" fmla="*/ 90 w 124"/>
                  <a:gd name="T9" fmla="*/ 49 h 137"/>
                  <a:gd name="T10" fmla="*/ 57 w 124"/>
                  <a:gd name="T11" fmla="*/ 0 h 137"/>
                  <a:gd name="T12" fmla="*/ 0 w 124"/>
                  <a:gd name="T13" fmla="*/ 3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37">
                    <a:moveTo>
                      <a:pt x="0" y="39"/>
                    </a:moveTo>
                    <a:lnTo>
                      <a:pt x="33" y="88"/>
                    </a:lnTo>
                    <a:lnTo>
                      <a:pt x="66" y="137"/>
                    </a:lnTo>
                    <a:lnTo>
                      <a:pt x="124" y="98"/>
                    </a:lnTo>
                    <a:lnTo>
                      <a:pt x="90" y="49"/>
                    </a:lnTo>
                    <a:lnTo>
                      <a:pt x="57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6" name="Freeform 3694"/>
              <p:cNvSpPr>
                <a:spLocks/>
              </p:cNvSpPr>
              <p:nvPr/>
            </p:nvSpPr>
            <p:spPr bwMode="auto">
              <a:xfrm>
                <a:off x="5177" y="1909"/>
                <a:ext cx="25" cy="28"/>
              </a:xfrm>
              <a:custGeom>
                <a:avLst/>
                <a:gdLst>
                  <a:gd name="T0" fmla="*/ 0 w 124"/>
                  <a:gd name="T1" fmla="*/ 39 h 137"/>
                  <a:gd name="T2" fmla="*/ 33 w 124"/>
                  <a:gd name="T3" fmla="*/ 88 h 137"/>
                  <a:gd name="T4" fmla="*/ 66 w 124"/>
                  <a:gd name="T5" fmla="*/ 137 h 137"/>
                  <a:gd name="T6" fmla="*/ 124 w 124"/>
                  <a:gd name="T7" fmla="*/ 98 h 137"/>
                  <a:gd name="T8" fmla="*/ 90 w 124"/>
                  <a:gd name="T9" fmla="*/ 49 h 137"/>
                  <a:gd name="T10" fmla="*/ 57 w 124"/>
                  <a:gd name="T11" fmla="*/ 0 h 137"/>
                  <a:gd name="T12" fmla="*/ 0 w 124"/>
                  <a:gd name="T13" fmla="*/ 3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137">
                    <a:moveTo>
                      <a:pt x="0" y="39"/>
                    </a:moveTo>
                    <a:lnTo>
                      <a:pt x="33" y="88"/>
                    </a:lnTo>
                    <a:lnTo>
                      <a:pt x="66" y="137"/>
                    </a:lnTo>
                    <a:lnTo>
                      <a:pt x="124" y="98"/>
                    </a:lnTo>
                    <a:lnTo>
                      <a:pt x="90" y="49"/>
                    </a:lnTo>
                    <a:lnTo>
                      <a:pt x="57" y="0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7" name="Freeform 3695"/>
              <p:cNvSpPr>
                <a:spLocks/>
              </p:cNvSpPr>
              <p:nvPr/>
            </p:nvSpPr>
            <p:spPr bwMode="auto">
              <a:xfrm>
                <a:off x="5195" y="1919"/>
                <a:ext cx="7" cy="10"/>
              </a:xfrm>
              <a:custGeom>
                <a:avLst/>
                <a:gdLst>
                  <a:gd name="T0" fmla="*/ 0 w 35"/>
                  <a:gd name="T1" fmla="*/ 0 h 49"/>
                  <a:gd name="T2" fmla="*/ 34 w 35"/>
                  <a:gd name="T3" fmla="*/ 49 h 49"/>
                  <a:gd name="T4" fmla="*/ 35 w 35"/>
                  <a:gd name="T5" fmla="*/ 48 h 49"/>
                  <a:gd name="T6" fmla="*/ 0 w 35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9">
                    <a:moveTo>
                      <a:pt x="0" y="0"/>
                    </a:moveTo>
                    <a:lnTo>
                      <a:pt x="34" y="49"/>
                    </a:lnTo>
                    <a:lnTo>
                      <a:pt x="35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8" name="Line 3696"/>
              <p:cNvSpPr>
                <a:spLocks noChangeShapeType="1"/>
              </p:cNvSpPr>
              <p:nvPr/>
            </p:nvSpPr>
            <p:spPr bwMode="auto">
              <a:xfrm flipV="1">
                <a:off x="5202" y="19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9" name="Freeform 3697"/>
              <p:cNvSpPr>
                <a:spLocks/>
              </p:cNvSpPr>
              <p:nvPr/>
            </p:nvSpPr>
            <p:spPr bwMode="auto">
              <a:xfrm>
                <a:off x="5189" y="1901"/>
                <a:ext cx="25" cy="28"/>
              </a:xfrm>
              <a:custGeom>
                <a:avLst/>
                <a:gdLst>
                  <a:gd name="T0" fmla="*/ 0 w 125"/>
                  <a:gd name="T1" fmla="*/ 42 h 138"/>
                  <a:gd name="T2" fmla="*/ 34 w 125"/>
                  <a:gd name="T3" fmla="*/ 90 h 138"/>
                  <a:gd name="T4" fmla="*/ 69 w 125"/>
                  <a:gd name="T5" fmla="*/ 138 h 138"/>
                  <a:gd name="T6" fmla="*/ 125 w 125"/>
                  <a:gd name="T7" fmla="*/ 97 h 138"/>
                  <a:gd name="T8" fmla="*/ 91 w 125"/>
                  <a:gd name="T9" fmla="*/ 49 h 138"/>
                  <a:gd name="T10" fmla="*/ 56 w 125"/>
                  <a:gd name="T11" fmla="*/ 0 h 138"/>
                  <a:gd name="T12" fmla="*/ 0 w 125"/>
                  <a:gd name="T13" fmla="*/ 4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38">
                    <a:moveTo>
                      <a:pt x="0" y="42"/>
                    </a:moveTo>
                    <a:lnTo>
                      <a:pt x="34" y="90"/>
                    </a:lnTo>
                    <a:lnTo>
                      <a:pt x="69" y="138"/>
                    </a:lnTo>
                    <a:lnTo>
                      <a:pt x="125" y="97"/>
                    </a:lnTo>
                    <a:lnTo>
                      <a:pt x="91" y="49"/>
                    </a:lnTo>
                    <a:lnTo>
                      <a:pt x="56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0" name="Freeform 3698"/>
              <p:cNvSpPr>
                <a:spLocks/>
              </p:cNvSpPr>
              <p:nvPr/>
            </p:nvSpPr>
            <p:spPr bwMode="auto">
              <a:xfrm>
                <a:off x="5189" y="1901"/>
                <a:ext cx="25" cy="28"/>
              </a:xfrm>
              <a:custGeom>
                <a:avLst/>
                <a:gdLst>
                  <a:gd name="T0" fmla="*/ 0 w 125"/>
                  <a:gd name="T1" fmla="*/ 42 h 138"/>
                  <a:gd name="T2" fmla="*/ 34 w 125"/>
                  <a:gd name="T3" fmla="*/ 90 h 138"/>
                  <a:gd name="T4" fmla="*/ 69 w 125"/>
                  <a:gd name="T5" fmla="*/ 138 h 138"/>
                  <a:gd name="T6" fmla="*/ 125 w 125"/>
                  <a:gd name="T7" fmla="*/ 97 h 138"/>
                  <a:gd name="T8" fmla="*/ 91 w 125"/>
                  <a:gd name="T9" fmla="*/ 49 h 138"/>
                  <a:gd name="T10" fmla="*/ 56 w 125"/>
                  <a:gd name="T11" fmla="*/ 0 h 138"/>
                  <a:gd name="T12" fmla="*/ 0 w 125"/>
                  <a:gd name="T13" fmla="*/ 4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38">
                    <a:moveTo>
                      <a:pt x="0" y="42"/>
                    </a:moveTo>
                    <a:lnTo>
                      <a:pt x="34" y="90"/>
                    </a:lnTo>
                    <a:lnTo>
                      <a:pt x="69" y="138"/>
                    </a:lnTo>
                    <a:lnTo>
                      <a:pt x="125" y="97"/>
                    </a:lnTo>
                    <a:lnTo>
                      <a:pt x="91" y="49"/>
                    </a:lnTo>
                    <a:lnTo>
                      <a:pt x="56" y="0"/>
                    </a:lnTo>
                    <a:lnTo>
                      <a:pt x="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1" name="Freeform 3699"/>
              <p:cNvSpPr>
                <a:spLocks/>
              </p:cNvSpPr>
              <p:nvPr/>
            </p:nvSpPr>
            <p:spPr bwMode="auto">
              <a:xfrm>
                <a:off x="5207" y="1911"/>
                <a:ext cx="7" cy="9"/>
              </a:xfrm>
              <a:custGeom>
                <a:avLst/>
                <a:gdLst>
                  <a:gd name="T0" fmla="*/ 0 w 35"/>
                  <a:gd name="T1" fmla="*/ 0 h 48"/>
                  <a:gd name="T2" fmla="*/ 34 w 35"/>
                  <a:gd name="T3" fmla="*/ 48 h 48"/>
                  <a:gd name="T4" fmla="*/ 35 w 35"/>
                  <a:gd name="T5" fmla="*/ 47 h 48"/>
                  <a:gd name="T6" fmla="*/ 0 w 35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34" y="48"/>
                    </a:lnTo>
                    <a:lnTo>
                      <a:pt x="35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2" name="Line 3700"/>
              <p:cNvSpPr>
                <a:spLocks noChangeShapeType="1"/>
              </p:cNvSpPr>
              <p:nvPr/>
            </p:nvSpPr>
            <p:spPr bwMode="auto">
              <a:xfrm flipV="1">
                <a:off x="5214" y="19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3" name="Freeform 3701"/>
              <p:cNvSpPr>
                <a:spLocks/>
              </p:cNvSpPr>
              <p:nvPr/>
            </p:nvSpPr>
            <p:spPr bwMode="auto">
              <a:xfrm>
                <a:off x="5200" y="1893"/>
                <a:ext cx="25" cy="27"/>
              </a:xfrm>
              <a:custGeom>
                <a:avLst/>
                <a:gdLst>
                  <a:gd name="T0" fmla="*/ 0 w 128"/>
                  <a:gd name="T1" fmla="*/ 42 h 137"/>
                  <a:gd name="T2" fmla="*/ 36 w 128"/>
                  <a:gd name="T3" fmla="*/ 90 h 137"/>
                  <a:gd name="T4" fmla="*/ 71 w 128"/>
                  <a:gd name="T5" fmla="*/ 137 h 137"/>
                  <a:gd name="T6" fmla="*/ 128 w 128"/>
                  <a:gd name="T7" fmla="*/ 94 h 137"/>
                  <a:gd name="T8" fmla="*/ 92 w 128"/>
                  <a:gd name="T9" fmla="*/ 47 h 137"/>
                  <a:gd name="T10" fmla="*/ 56 w 128"/>
                  <a:gd name="T11" fmla="*/ 0 h 137"/>
                  <a:gd name="T12" fmla="*/ 0 w 128"/>
                  <a:gd name="T13" fmla="*/ 4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37">
                    <a:moveTo>
                      <a:pt x="0" y="42"/>
                    </a:moveTo>
                    <a:lnTo>
                      <a:pt x="36" y="90"/>
                    </a:lnTo>
                    <a:lnTo>
                      <a:pt x="71" y="137"/>
                    </a:lnTo>
                    <a:lnTo>
                      <a:pt x="128" y="94"/>
                    </a:lnTo>
                    <a:lnTo>
                      <a:pt x="92" y="47"/>
                    </a:lnTo>
                    <a:lnTo>
                      <a:pt x="56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4" name="Freeform 3702"/>
              <p:cNvSpPr>
                <a:spLocks/>
              </p:cNvSpPr>
              <p:nvPr/>
            </p:nvSpPr>
            <p:spPr bwMode="auto">
              <a:xfrm>
                <a:off x="5200" y="1893"/>
                <a:ext cx="25" cy="27"/>
              </a:xfrm>
              <a:custGeom>
                <a:avLst/>
                <a:gdLst>
                  <a:gd name="T0" fmla="*/ 0 w 128"/>
                  <a:gd name="T1" fmla="*/ 42 h 137"/>
                  <a:gd name="T2" fmla="*/ 36 w 128"/>
                  <a:gd name="T3" fmla="*/ 90 h 137"/>
                  <a:gd name="T4" fmla="*/ 71 w 128"/>
                  <a:gd name="T5" fmla="*/ 137 h 137"/>
                  <a:gd name="T6" fmla="*/ 128 w 128"/>
                  <a:gd name="T7" fmla="*/ 94 h 137"/>
                  <a:gd name="T8" fmla="*/ 92 w 128"/>
                  <a:gd name="T9" fmla="*/ 47 h 137"/>
                  <a:gd name="T10" fmla="*/ 56 w 128"/>
                  <a:gd name="T11" fmla="*/ 0 h 137"/>
                  <a:gd name="T12" fmla="*/ 0 w 128"/>
                  <a:gd name="T13" fmla="*/ 4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37">
                    <a:moveTo>
                      <a:pt x="0" y="42"/>
                    </a:moveTo>
                    <a:lnTo>
                      <a:pt x="36" y="90"/>
                    </a:lnTo>
                    <a:lnTo>
                      <a:pt x="71" y="137"/>
                    </a:lnTo>
                    <a:lnTo>
                      <a:pt x="128" y="94"/>
                    </a:lnTo>
                    <a:lnTo>
                      <a:pt x="92" y="47"/>
                    </a:lnTo>
                    <a:lnTo>
                      <a:pt x="56" y="0"/>
                    </a:lnTo>
                    <a:lnTo>
                      <a:pt x="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5" name="Freeform 3703"/>
              <p:cNvSpPr>
                <a:spLocks/>
              </p:cNvSpPr>
              <p:nvPr/>
            </p:nvSpPr>
            <p:spPr bwMode="auto">
              <a:xfrm>
                <a:off x="5218" y="1902"/>
                <a:ext cx="8" cy="10"/>
              </a:xfrm>
              <a:custGeom>
                <a:avLst/>
                <a:gdLst>
                  <a:gd name="T0" fmla="*/ 0 w 38"/>
                  <a:gd name="T1" fmla="*/ 0 h 47"/>
                  <a:gd name="T2" fmla="*/ 36 w 38"/>
                  <a:gd name="T3" fmla="*/ 47 h 47"/>
                  <a:gd name="T4" fmla="*/ 38 w 38"/>
                  <a:gd name="T5" fmla="*/ 46 h 47"/>
                  <a:gd name="T6" fmla="*/ 0 w 38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0" y="0"/>
                    </a:moveTo>
                    <a:lnTo>
                      <a:pt x="36" y="47"/>
                    </a:lnTo>
                    <a:lnTo>
                      <a:pt x="38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6" name="Line 3704"/>
              <p:cNvSpPr>
                <a:spLocks noChangeShapeType="1"/>
              </p:cNvSpPr>
              <p:nvPr/>
            </p:nvSpPr>
            <p:spPr bwMode="auto">
              <a:xfrm flipV="1">
                <a:off x="5225" y="19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7" name="Freeform 3705"/>
              <p:cNvSpPr>
                <a:spLocks/>
              </p:cNvSpPr>
              <p:nvPr/>
            </p:nvSpPr>
            <p:spPr bwMode="auto">
              <a:xfrm>
                <a:off x="5210" y="1884"/>
                <a:ext cx="26" cy="27"/>
              </a:xfrm>
              <a:custGeom>
                <a:avLst/>
                <a:gdLst>
                  <a:gd name="T0" fmla="*/ 0 w 130"/>
                  <a:gd name="T1" fmla="*/ 45 h 137"/>
                  <a:gd name="T2" fmla="*/ 38 w 130"/>
                  <a:gd name="T3" fmla="*/ 91 h 137"/>
                  <a:gd name="T4" fmla="*/ 76 w 130"/>
                  <a:gd name="T5" fmla="*/ 137 h 137"/>
                  <a:gd name="T6" fmla="*/ 130 w 130"/>
                  <a:gd name="T7" fmla="*/ 92 h 137"/>
                  <a:gd name="T8" fmla="*/ 92 w 130"/>
                  <a:gd name="T9" fmla="*/ 46 h 137"/>
                  <a:gd name="T10" fmla="*/ 54 w 130"/>
                  <a:gd name="T11" fmla="*/ 0 h 137"/>
                  <a:gd name="T12" fmla="*/ 0 w 130"/>
                  <a:gd name="T13" fmla="*/ 4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7">
                    <a:moveTo>
                      <a:pt x="0" y="45"/>
                    </a:moveTo>
                    <a:lnTo>
                      <a:pt x="38" y="91"/>
                    </a:lnTo>
                    <a:lnTo>
                      <a:pt x="76" y="137"/>
                    </a:lnTo>
                    <a:lnTo>
                      <a:pt x="130" y="92"/>
                    </a:lnTo>
                    <a:lnTo>
                      <a:pt x="92" y="46"/>
                    </a:lnTo>
                    <a:lnTo>
                      <a:pt x="54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8" name="Freeform 3706"/>
              <p:cNvSpPr>
                <a:spLocks/>
              </p:cNvSpPr>
              <p:nvPr/>
            </p:nvSpPr>
            <p:spPr bwMode="auto">
              <a:xfrm>
                <a:off x="5210" y="1884"/>
                <a:ext cx="26" cy="27"/>
              </a:xfrm>
              <a:custGeom>
                <a:avLst/>
                <a:gdLst>
                  <a:gd name="T0" fmla="*/ 0 w 130"/>
                  <a:gd name="T1" fmla="*/ 45 h 137"/>
                  <a:gd name="T2" fmla="*/ 38 w 130"/>
                  <a:gd name="T3" fmla="*/ 91 h 137"/>
                  <a:gd name="T4" fmla="*/ 76 w 130"/>
                  <a:gd name="T5" fmla="*/ 137 h 137"/>
                  <a:gd name="T6" fmla="*/ 130 w 130"/>
                  <a:gd name="T7" fmla="*/ 92 h 137"/>
                  <a:gd name="T8" fmla="*/ 92 w 130"/>
                  <a:gd name="T9" fmla="*/ 46 h 137"/>
                  <a:gd name="T10" fmla="*/ 54 w 130"/>
                  <a:gd name="T11" fmla="*/ 0 h 137"/>
                  <a:gd name="T12" fmla="*/ 0 w 130"/>
                  <a:gd name="T13" fmla="*/ 4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7">
                    <a:moveTo>
                      <a:pt x="0" y="45"/>
                    </a:moveTo>
                    <a:lnTo>
                      <a:pt x="38" y="91"/>
                    </a:lnTo>
                    <a:lnTo>
                      <a:pt x="76" y="137"/>
                    </a:lnTo>
                    <a:lnTo>
                      <a:pt x="130" y="92"/>
                    </a:lnTo>
                    <a:lnTo>
                      <a:pt x="92" y="46"/>
                    </a:lnTo>
                    <a:lnTo>
                      <a:pt x="54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9" name="Freeform 3707"/>
              <p:cNvSpPr>
                <a:spLocks/>
              </p:cNvSpPr>
              <p:nvPr/>
            </p:nvSpPr>
            <p:spPr bwMode="auto">
              <a:xfrm>
                <a:off x="5229" y="1893"/>
                <a:ext cx="8" cy="9"/>
              </a:xfrm>
              <a:custGeom>
                <a:avLst/>
                <a:gdLst>
                  <a:gd name="T0" fmla="*/ 0 w 39"/>
                  <a:gd name="T1" fmla="*/ 0 h 46"/>
                  <a:gd name="T2" fmla="*/ 38 w 39"/>
                  <a:gd name="T3" fmla="*/ 46 h 46"/>
                  <a:gd name="T4" fmla="*/ 39 w 39"/>
                  <a:gd name="T5" fmla="*/ 44 h 46"/>
                  <a:gd name="T6" fmla="*/ 0 w 39"/>
                  <a:gd name="T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46">
                    <a:moveTo>
                      <a:pt x="0" y="0"/>
                    </a:moveTo>
                    <a:lnTo>
                      <a:pt x="38" y="46"/>
                    </a:lnTo>
                    <a:lnTo>
                      <a:pt x="39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0" name="Line 3708"/>
              <p:cNvSpPr>
                <a:spLocks noChangeShapeType="1"/>
              </p:cNvSpPr>
              <p:nvPr/>
            </p:nvSpPr>
            <p:spPr bwMode="auto">
              <a:xfrm flipV="1">
                <a:off x="5236" y="19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1" name="Freeform 3709"/>
              <p:cNvSpPr>
                <a:spLocks/>
              </p:cNvSpPr>
              <p:nvPr/>
            </p:nvSpPr>
            <p:spPr bwMode="auto">
              <a:xfrm>
                <a:off x="5221" y="1875"/>
                <a:ext cx="26" cy="27"/>
              </a:xfrm>
              <a:custGeom>
                <a:avLst/>
                <a:gdLst>
                  <a:gd name="T0" fmla="*/ 0 w 130"/>
                  <a:gd name="T1" fmla="*/ 46 h 133"/>
                  <a:gd name="T2" fmla="*/ 39 w 130"/>
                  <a:gd name="T3" fmla="*/ 89 h 133"/>
                  <a:gd name="T4" fmla="*/ 78 w 130"/>
                  <a:gd name="T5" fmla="*/ 133 h 133"/>
                  <a:gd name="T6" fmla="*/ 130 w 130"/>
                  <a:gd name="T7" fmla="*/ 87 h 133"/>
                  <a:gd name="T8" fmla="*/ 91 w 130"/>
                  <a:gd name="T9" fmla="*/ 43 h 133"/>
                  <a:gd name="T10" fmla="*/ 52 w 130"/>
                  <a:gd name="T11" fmla="*/ 0 h 133"/>
                  <a:gd name="T12" fmla="*/ 0 w 130"/>
                  <a:gd name="T13" fmla="*/ 4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3">
                    <a:moveTo>
                      <a:pt x="0" y="46"/>
                    </a:moveTo>
                    <a:lnTo>
                      <a:pt x="39" y="89"/>
                    </a:lnTo>
                    <a:lnTo>
                      <a:pt x="78" y="133"/>
                    </a:lnTo>
                    <a:lnTo>
                      <a:pt x="130" y="87"/>
                    </a:lnTo>
                    <a:lnTo>
                      <a:pt x="91" y="43"/>
                    </a:lnTo>
                    <a:lnTo>
                      <a:pt x="5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2" name="Freeform 3710"/>
              <p:cNvSpPr>
                <a:spLocks/>
              </p:cNvSpPr>
              <p:nvPr/>
            </p:nvSpPr>
            <p:spPr bwMode="auto">
              <a:xfrm>
                <a:off x="5221" y="1875"/>
                <a:ext cx="26" cy="27"/>
              </a:xfrm>
              <a:custGeom>
                <a:avLst/>
                <a:gdLst>
                  <a:gd name="T0" fmla="*/ 0 w 130"/>
                  <a:gd name="T1" fmla="*/ 46 h 133"/>
                  <a:gd name="T2" fmla="*/ 39 w 130"/>
                  <a:gd name="T3" fmla="*/ 89 h 133"/>
                  <a:gd name="T4" fmla="*/ 78 w 130"/>
                  <a:gd name="T5" fmla="*/ 133 h 133"/>
                  <a:gd name="T6" fmla="*/ 130 w 130"/>
                  <a:gd name="T7" fmla="*/ 87 h 133"/>
                  <a:gd name="T8" fmla="*/ 91 w 130"/>
                  <a:gd name="T9" fmla="*/ 43 h 133"/>
                  <a:gd name="T10" fmla="*/ 52 w 130"/>
                  <a:gd name="T11" fmla="*/ 0 h 133"/>
                  <a:gd name="T12" fmla="*/ 0 w 130"/>
                  <a:gd name="T13" fmla="*/ 4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33">
                    <a:moveTo>
                      <a:pt x="0" y="46"/>
                    </a:moveTo>
                    <a:lnTo>
                      <a:pt x="39" y="89"/>
                    </a:lnTo>
                    <a:lnTo>
                      <a:pt x="78" y="133"/>
                    </a:lnTo>
                    <a:lnTo>
                      <a:pt x="130" y="87"/>
                    </a:lnTo>
                    <a:lnTo>
                      <a:pt x="91" y="43"/>
                    </a:lnTo>
                    <a:lnTo>
                      <a:pt x="52" y="0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3" name="Freeform 3711"/>
              <p:cNvSpPr>
                <a:spLocks/>
              </p:cNvSpPr>
              <p:nvPr/>
            </p:nvSpPr>
            <p:spPr bwMode="auto">
              <a:xfrm>
                <a:off x="5239" y="1884"/>
                <a:ext cx="8" cy="9"/>
              </a:xfrm>
              <a:custGeom>
                <a:avLst/>
                <a:gdLst>
                  <a:gd name="T0" fmla="*/ 0 w 40"/>
                  <a:gd name="T1" fmla="*/ 0 h 44"/>
                  <a:gd name="T2" fmla="*/ 39 w 40"/>
                  <a:gd name="T3" fmla="*/ 44 h 44"/>
                  <a:gd name="T4" fmla="*/ 40 w 40"/>
                  <a:gd name="T5" fmla="*/ 44 h 44"/>
                  <a:gd name="T6" fmla="*/ 0 w 40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4">
                    <a:moveTo>
                      <a:pt x="0" y="0"/>
                    </a:moveTo>
                    <a:lnTo>
                      <a:pt x="39" y="44"/>
                    </a:lnTo>
                    <a:lnTo>
                      <a:pt x="4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4" name="Line 3712"/>
              <p:cNvSpPr>
                <a:spLocks noChangeShapeType="1"/>
              </p:cNvSpPr>
              <p:nvPr/>
            </p:nvSpPr>
            <p:spPr bwMode="auto">
              <a:xfrm>
                <a:off x="5247" y="18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5" name="Freeform 3713"/>
              <p:cNvSpPr>
                <a:spLocks/>
              </p:cNvSpPr>
              <p:nvPr/>
            </p:nvSpPr>
            <p:spPr bwMode="auto">
              <a:xfrm>
                <a:off x="5231" y="1866"/>
                <a:ext cx="27" cy="27"/>
              </a:xfrm>
              <a:custGeom>
                <a:avLst/>
                <a:gdLst>
                  <a:gd name="T0" fmla="*/ 0 w 132"/>
                  <a:gd name="T1" fmla="*/ 49 h 136"/>
                  <a:gd name="T2" fmla="*/ 40 w 132"/>
                  <a:gd name="T3" fmla="*/ 92 h 136"/>
                  <a:gd name="T4" fmla="*/ 80 w 132"/>
                  <a:gd name="T5" fmla="*/ 136 h 136"/>
                  <a:gd name="T6" fmla="*/ 132 w 132"/>
                  <a:gd name="T7" fmla="*/ 88 h 136"/>
                  <a:gd name="T8" fmla="*/ 92 w 132"/>
                  <a:gd name="T9" fmla="*/ 44 h 136"/>
                  <a:gd name="T10" fmla="*/ 51 w 132"/>
                  <a:gd name="T11" fmla="*/ 0 h 136"/>
                  <a:gd name="T12" fmla="*/ 0 w 132"/>
                  <a:gd name="T13" fmla="*/ 4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6">
                    <a:moveTo>
                      <a:pt x="0" y="49"/>
                    </a:moveTo>
                    <a:lnTo>
                      <a:pt x="40" y="92"/>
                    </a:lnTo>
                    <a:lnTo>
                      <a:pt x="80" y="136"/>
                    </a:lnTo>
                    <a:lnTo>
                      <a:pt x="132" y="88"/>
                    </a:lnTo>
                    <a:lnTo>
                      <a:pt x="92" y="44"/>
                    </a:lnTo>
                    <a:lnTo>
                      <a:pt x="51" y="0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6" name="Freeform 3714"/>
              <p:cNvSpPr>
                <a:spLocks/>
              </p:cNvSpPr>
              <p:nvPr/>
            </p:nvSpPr>
            <p:spPr bwMode="auto">
              <a:xfrm>
                <a:off x="5231" y="1866"/>
                <a:ext cx="27" cy="27"/>
              </a:xfrm>
              <a:custGeom>
                <a:avLst/>
                <a:gdLst>
                  <a:gd name="T0" fmla="*/ 0 w 132"/>
                  <a:gd name="T1" fmla="*/ 49 h 136"/>
                  <a:gd name="T2" fmla="*/ 40 w 132"/>
                  <a:gd name="T3" fmla="*/ 92 h 136"/>
                  <a:gd name="T4" fmla="*/ 80 w 132"/>
                  <a:gd name="T5" fmla="*/ 136 h 136"/>
                  <a:gd name="T6" fmla="*/ 132 w 132"/>
                  <a:gd name="T7" fmla="*/ 88 h 136"/>
                  <a:gd name="T8" fmla="*/ 92 w 132"/>
                  <a:gd name="T9" fmla="*/ 44 h 136"/>
                  <a:gd name="T10" fmla="*/ 51 w 132"/>
                  <a:gd name="T11" fmla="*/ 0 h 136"/>
                  <a:gd name="T12" fmla="*/ 0 w 132"/>
                  <a:gd name="T13" fmla="*/ 4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6">
                    <a:moveTo>
                      <a:pt x="0" y="49"/>
                    </a:moveTo>
                    <a:lnTo>
                      <a:pt x="40" y="92"/>
                    </a:lnTo>
                    <a:lnTo>
                      <a:pt x="80" y="136"/>
                    </a:lnTo>
                    <a:lnTo>
                      <a:pt x="132" y="88"/>
                    </a:lnTo>
                    <a:lnTo>
                      <a:pt x="92" y="44"/>
                    </a:lnTo>
                    <a:lnTo>
                      <a:pt x="51" y="0"/>
                    </a:lnTo>
                    <a:lnTo>
                      <a:pt x="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7" name="Freeform 3715"/>
              <p:cNvSpPr>
                <a:spLocks/>
              </p:cNvSpPr>
              <p:nvPr/>
            </p:nvSpPr>
            <p:spPr bwMode="auto">
              <a:xfrm>
                <a:off x="5250" y="1874"/>
                <a:ext cx="8" cy="9"/>
              </a:xfrm>
              <a:custGeom>
                <a:avLst/>
                <a:gdLst>
                  <a:gd name="T0" fmla="*/ 0 w 41"/>
                  <a:gd name="T1" fmla="*/ 0 h 44"/>
                  <a:gd name="T2" fmla="*/ 40 w 41"/>
                  <a:gd name="T3" fmla="*/ 44 h 44"/>
                  <a:gd name="T4" fmla="*/ 41 w 41"/>
                  <a:gd name="T5" fmla="*/ 41 h 44"/>
                  <a:gd name="T6" fmla="*/ 0 w 41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4">
                    <a:moveTo>
                      <a:pt x="0" y="0"/>
                    </a:moveTo>
                    <a:lnTo>
                      <a:pt x="40" y="44"/>
                    </a:lnTo>
                    <a:lnTo>
                      <a:pt x="41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8" name="Line 3716"/>
              <p:cNvSpPr>
                <a:spLocks noChangeShapeType="1"/>
              </p:cNvSpPr>
              <p:nvPr/>
            </p:nvSpPr>
            <p:spPr bwMode="auto">
              <a:xfrm flipV="1">
                <a:off x="5258" y="18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9" name="Freeform 3717"/>
              <p:cNvSpPr>
                <a:spLocks/>
              </p:cNvSpPr>
              <p:nvPr/>
            </p:nvSpPr>
            <p:spPr bwMode="auto">
              <a:xfrm>
                <a:off x="5241" y="1856"/>
                <a:ext cx="27" cy="27"/>
              </a:xfrm>
              <a:custGeom>
                <a:avLst/>
                <a:gdLst>
                  <a:gd name="T0" fmla="*/ 0 w 132"/>
                  <a:gd name="T1" fmla="*/ 50 h 132"/>
                  <a:gd name="T2" fmla="*/ 42 w 132"/>
                  <a:gd name="T3" fmla="*/ 91 h 132"/>
                  <a:gd name="T4" fmla="*/ 83 w 132"/>
                  <a:gd name="T5" fmla="*/ 132 h 132"/>
                  <a:gd name="T6" fmla="*/ 132 w 132"/>
                  <a:gd name="T7" fmla="*/ 83 h 132"/>
                  <a:gd name="T8" fmla="*/ 91 w 132"/>
                  <a:gd name="T9" fmla="*/ 42 h 132"/>
                  <a:gd name="T10" fmla="*/ 50 w 132"/>
                  <a:gd name="T11" fmla="*/ 0 h 132"/>
                  <a:gd name="T12" fmla="*/ 0 w 132"/>
                  <a:gd name="T13" fmla="*/ 5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2">
                    <a:moveTo>
                      <a:pt x="0" y="50"/>
                    </a:moveTo>
                    <a:lnTo>
                      <a:pt x="42" y="91"/>
                    </a:lnTo>
                    <a:lnTo>
                      <a:pt x="83" y="132"/>
                    </a:lnTo>
                    <a:lnTo>
                      <a:pt x="132" y="83"/>
                    </a:lnTo>
                    <a:lnTo>
                      <a:pt x="91" y="42"/>
                    </a:lnTo>
                    <a:lnTo>
                      <a:pt x="50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0" name="Freeform 3718"/>
              <p:cNvSpPr>
                <a:spLocks/>
              </p:cNvSpPr>
              <p:nvPr/>
            </p:nvSpPr>
            <p:spPr bwMode="auto">
              <a:xfrm>
                <a:off x="5241" y="1856"/>
                <a:ext cx="27" cy="27"/>
              </a:xfrm>
              <a:custGeom>
                <a:avLst/>
                <a:gdLst>
                  <a:gd name="T0" fmla="*/ 0 w 132"/>
                  <a:gd name="T1" fmla="*/ 50 h 132"/>
                  <a:gd name="T2" fmla="*/ 42 w 132"/>
                  <a:gd name="T3" fmla="*/ 91 h 132"/>
                  <a:gd name="T4" fmla="*/ 83 w 132"/>
                  <a:gd name="T5" fmla="*/ 132 h 132"/>
                  <a:gd name="T6" fmla="*/ 132 w 132"/>
                  <a:gd name="T7" fmla="*/ 83 h 132"/>
                  <a:gd name="T8" fmla="*/ 91 w 132"/>
                  <a:gd name="T9" fmla="*/ 42 h 132"/>
                  <a:gd name="T10" fmla="*/ 50 w 132"/>
                  <a:gd name="T11" fmla="*/ 0 h 132"/>
                  <a:gd name="T12" fmla="*/ 0 w 132"/>
                  <a:gd name="T13" fmla="*/ 5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2">
                    <a:moveTo>
                      <a:pt x="0" y="50"/>
                    </a:moveTo>
                    <a:lnTo>
                      <a:pt x="42" y="91"/>
                    </a:lnTo>
                    <a:lnTo>
                      <a:pt x="83" y="132"/>
                    </a:lnTo>
                    <a:lnTo>
                      <a:pt x="132" y="83"/>
                    </a:lnTo>
                    <a:lnTo>
                      <a:pt x="91" y="42"/>
                    </a:lnTo>
                    <a:lnTo>
                      <a:pt x="50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1" name="Freeform 3719"/>
              <p:cNvSpPr>
                <a:spLocks/>
              </p:cNvSpPr>
              <p:nvPr/>
            </p:nvSpPr>
            <p:spPr bwMode="auto">
              <a:xfrm>
                <a:off x="5259" y="1865"/>
                <a:ext cx="9" cy="8"/>
              </a:xfrm>
              <a:custGeom>
                <a:avLst/>
                <a:gdLst>
                  <a:gd name="T0" fmla="*/ 0 w 44"/>
                  <a:gd name="T1" fmla="*/ 0 h 41"/>
                  <a:gd name="T2" fmla="*/ 41 w 44"/>
                  <a:gd name="T3" fmla="*/ 41 h 41"/>
                  <a:gd name="T4" fmla="*/ 44 w 44"/>
                  <a:gd name="T5" fmla="*/ 40 h 41"/>
                  <a:gd name="T6" fmla="*/ 0 w 44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1">
                    <a:moveTo>
                      <a:pt x="0" y="0"/>
                    </a:moveTo>
                    <a:lnTo>
                      <a:pt x="41" y="41"/>
                    </a:lnTo>
                    <a:lnTo>
                      <a:pt x="44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2" name="Line 3720"/>
              <p:cNvSpPr>
                <a:spLocks noChangeShapeType="1"/>
              </p:cNvSpPr>
              <p:nvPr/>
            </p:nvSpPr>
            <p:spPr bwMode="auto">
              <a:xfrm flipV="1">
                <a:off x="5268" y="18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3" name="Freeform 3721"/>
              <p:cNvSpPr>
                <a:spLocks/>
              </p:cNvSpPr>
              <p:nvPr/>
            </p:nvSpPr>
            <p:spPr bwMode="auto">
              <a:xfrm>
                <a:off x="5251" y="1846"/>
                <a:ext cx="27" cy="27"/>
              </a:xfrm>
              <a:custGeom>
                <a:avLst/>
                <a:gdLst>
                  <a:gd name="T0" fmla="*/ 0 w 135"/>
                  <a:gd name="T1" fmla="*/ 50 h 131"/>
                  <a:gd name="T2" fmla="*/ 44 w 135"/>
                  <a:gd name="T3" fmla="*/ 91 h 131"/>
                  <a:gd name="T4" fmla="*/ 88 w 135"/>
                  <a:gd name="T5" fmla="*/ 131 h 131"/>
                  <a:gd name="T6" fmla="*/ 135 w 135"/>
                  <a:gd name="T7" fmla="*/ 80 h 131"/>
                  <a:gd name="T8" fmla="*/ 91 w 135"/>
                  <a:gd name="T9" fmla="*/ 40 h 131"/>
                  <a:gd name="T10" fmla="*/ 47 w 135"/>
                  <a:gd name="T11" fmla="*/ 0 h 131"/>
                  <a:gd name="T12" fmla="*/ 0 w 135"/>
                  <a:gd name="T13" fmla="*/ 5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1">
                    <a:moveTo>
                      <a:pt x="0" y="50"/>
                    </a:moveTo>
                    <a:lnTo>
                      <a:pt x="44" y="91"/>
                    </a:lnTo>
                    <a:lnTo>
                      <a:pt x="88" y="131"/>
                    </a:lnTo>
                    <a:lnTo>
                      <a:pt x="135" y="80"/>
                    </a:lnTo>
                    <a:lnTo>
                      <a:pt x="91" y="40"/>
                    </a:lnTo>
                    <a:lnTo>
                      <a:pt x="47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4" name="Freeform 3722"/>
              <p:cNvSpPr>
                <a:spLocks/>
              </p:cNvSpPr>
              <p:nvPr/>
            </p:nvSpPr>
            <p:spPr bwMode="auto">
              <a:xfrm>
                <a:off x="5251" y="1846"/>
                <a:ext cx="27" cy="27"/>
              </a:xfrm>
              <a:custGeom>
                <a:avLst/>
                <a:gdLst>
                  <a:gd name="T0" fmla="*/ 0 w 135"/>
                  <a:gd name="T1" fmla="*/ 50 h 131"/>
                  <a:gd name="T2" fmla="*/ 44 w 135"/>
                  <a:gd name="T3" fmla="*/ 91 h 131"/>
                  <a:gd name="T4" fmla="*/ 88 w 135"/>
                  <a:gd name="T5" fmla="*/ 131 h 131"/>
                  <a:gd name="T6" fmla="*/ 135 w 135"/>
                  <a:gd name="T7" fmla="*/ 80 h 131"/>
                  <a:gd name="T8" fmla="*/ 91 w 135"/>
                  <a:gd name="T9" fmla="*/ 40 h 131"/>
                  <a:gd name="T10" fmla="*/ 47 w 135"/>
                  <a:gd name="T11" fmla="*/ 0 h 131"/>
                  <a:gd name="T12" fmla="*/ 0 w 135"/>
                  <a:gd name="T13" fmla="*/ 5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1">
                    <a:moveTo>
                      <a:pt x="0" y="50"/>
                    </a:moveTo>
                    <a:lnTo>
                      <a:pt x="44" y="91"/>
                    </a:lnTo>
                    <a:lnTo>
                      <a:pt x="88" y="131"/>
                    </a:lnTo>
                    <a:lnTo>
                      <a:pt x="135" y="80"/>
                    </a:lnTo>
                    <a:lnTo>
                      <a:pt x="91" y="40"/>
                    </a:lnTo>
                    <a:lnTo>
                      <a:pt x="47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5" name="Freeform 3723"/>
              <p:cNvSpPr>
                <a:spLocks/>
              </p:cNvSpPr>
              <p:nvPr/>
            </p:nvSpPr>
            <p:spPr bwMode="auto">
              <a:xfrm>
                <a:off x="5269" y="1854"/>
                <a:ext cx="9" cy="8"/>
              </a:xfrm>
              <a:custGeom>
                <a:avLst/>
                <a:gdLst>
                  <a:gd name="T0" fmla="*/ 0 w 44"/>
                  <a:gd name="T1" fmla="*/ 0 h 40"/>
                  <a:gd name="T2" fmla="*/ 44 w 44"/>
                  <a:gd name="T3" fmla="*/ 40 h 40"/>
                  <a:gd name="T4" fmla="*/ 44 w 44"/>
                  <a:gd name="T5" fmla="*/ 39 h 40"/>
                  <a:gd name="T6" fmla="*/ 0 w 44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0">
                    <a:moveTo>
                      <a:pt x="0" y="0"/>
                    </a:moveTo>
                    <a:lnTo>
                      <a:pt x="44" y="40"/>
                    </a:lnTo>
                    <a:lnTo>
                      <a:pt x="44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6" name="Line 3724"/>
              <p:cNvSpPr>
                <a:spLocks noChangeShapeType="1"/>
              </p:cNvSpPr>
              <p:nvPr/>
            </p:nvSpPr>
            <p:spPr bwMode="auto">
              <a:xfrm flipV="1">
                <a:off x="5278" y="18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7" name="Freeform 3725"/>
              <p:cNvSpPr>
                <a:spLocks/>
              </p:cNvSpPr>
              <p:nvPr/>
            </p:nvSpPr>
            <p:spPr bwMode="auto">
              <a:xfrm>
                <a:off x="5260" y="1836"/>
                <a:ext cx="27" cy="26"/>
              </a:xfrm>
              <a:custGeom>
                <a:avLst/>
                <a:gdLst>
                  <a:gd name="T0" fmla="*/ 0 w 135"/>
                  <a:gd name="T1" fmla="*/ 53 h 131"/>
                  <a:gd name="T2" fmla="*/ 44 w 135"/>
                  <a:gd name="T3" fmla="*/ 92 h 131"/>
                  <a:gd name="T4" fmla="*/ 88 w 135"/>
                  <a:gd name="T5" fmla="*/ 131 h 131"/>
                  <a:gd name="T6" fmla="*/ 135 w 135"/>
                  <a:gd name="T7" fmla="*/ 78 h 131"/>
                  <a:gd name="T8" fmla="*/ 91 w 135"/>
                  <a:gd name="T9" fmla="*/ 39 h 131"/>
                  <a:gd name="T10" fmla="*/ 48 w 135"/>
                  <a:gd name="T11" fmla="*/ 0 h 131"/>
                  <a:gd name="T12" fmla="*/ 0 w 135"/>
                  <a:gd name="T13" fmla="*/ 5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1">
                    <a:moveTo>
                      <a:pt x="0" y="53"/>
                    </a:moveTo>
                    <a:lnTo>
                      <a:pt x="44" y="92"/>
                    </a:lnTo>
                    <a:lnTo>
                      <a:pt x="88" y="131"/>
                    </a:lnTo>
                    <a:lnTo>
                      <a:pt x="135" y="78"/>
                    </a:lnTo>
                    <a:lnTo>
                      <a:pt x="91" y="39"/>
                    </a:lnTo>
                    <a:lnTo>
                      <a:pt x="48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8" name="Freeform 3726"/>
              <p:cNvSpPr>
                <a:spLocks/>
              </p:cNvSpPr>
              <p:nvPr/>
            </p:nvSpPr>
            <p:spPr bwMode="auto">
              <a:xfrm>
                <a:off x="5260" y="1836"/>
                <a:ext cx="27" cy="26"/>
              </a:xfrm>
              <a:custGeom>
                <a:avLst/>
                <a:gdLst>
                  <a:gd name="T0" fmla="*/ 0 w 135"/>
                  <a:gd name="T1" fmla="*/ 53 h 131"/>
                  <a:gd name="T2" fmla="*/ 44 w 135"/>
                  <a:gd name="T3" fmla="*/ 92 h 131"/>
                  <a:gd name="T4" fmla="*/ 88 w 135"/>
                  <a:gd name="T5" fmla="*/ 131 h 131"/>
                  <a:gd name="T6" fmla="*/ 135 w 135"/>
                  <a:gd name="T7" fmla="*/ 78 h 131"/>
                  <a:gd name="T8" fmla="*/ 91 w 135"/>
                  <a:gd name="T9" fmla="*/ 39 h 131"/>
                  <a:gd name="T10" fmla="*/ 48 w 135"/>
                  <a:gd name="T11" fmla="*/ 0 h 131"/>
                  <a:gd name="T12" fmla="*/ 0 w 135"/>
                  <a:gd name="T13" fmla="*/ 5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1">
                    <a:moveTo>
                      <a:pt x="0" y="53"/>
                    </a:moveTo>
                    <a:lnTo>
                      <a:pt x="44" y="92"/>
                    </a:lnTo>
                    <a:lnTo>
                      <a:pt x="88" y="131"/>
                    </a:lnTo>
                    <a:lnTo>
                      <a:pt x="135" y="78"/>
                    </a:lnTo>
                    <a:lnTo>
                      <a:pt x="91" y="39"/>
                    </a:lnTo>
                    <a:lnTo>
                      <a:pt x="48" y="0"/>
                    </a:lnTo>
                    <a:lnTo>
                      <a:pt x="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9" name="Freeform 3727"/>
              <p:cNvSpPr>
                <a:spLocks/>
              </p:cNvSpPr>
              <p:nvPr/>
            </p:nvSpPr>
            <p:spPr bwMode="auto">
              <a:xfrm>
                <a:off x="5278" y="1844"/>
                <a:ext cx="9" cy="8"/>
              </a:xfrm>
              <a:custGeom>
                <a:avLst/>
                <a:gdLst>
                  <a:gd name="T0" fmla="*/ 0 w 46"/>
                  <a:gd name="T1" fmla="*/ 0 h 39"/>
                  <a:gd name="T2" fmla="*/ 44 w 46"/>
                  <a:gd name="T3" fmla="*/ 39 h 39"/>
                  <a:gd name="T4" fmla="*/ 46 w 46"/>
                  <a:gd name="T5" fmla="*/ 37 h 39"/>
                  <a:gd name="T6" fmla="*/ 0 w 46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9">
                    <a:moveTo>
                      <a:pt x="0" y="0"/>
                    </a:moveTo>
                    <a:lnTo>
                      <a:pt x="44" y="39"/>
                    </a:lnTo>
                    <a:lnTo>
                      <a:pt x="4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0" name="Line 3728"/>
              <p:cNvSpPr>
                <a:spLocks noChangeShapeType="1"/>
              </p:cNvSpPr>
              <p:nvPr/>
            </p:nvSpPr>
            <p:spPr bwMode="auto">
              <a:xfrm flipV="1">
                <a:off x="5287" y="18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1" name="Freeform 3729"/>
              <p:cNvSpPr>
                <a:spLocks/>
              </p:cNvSpPr>
              <p:nvPr/>
            </p:nvSpPr>
            <p:spPr bwMode="auto">
              <a:xfrm>
                <a:off x="5269" y="1826"/>
                <a:ext cx="27" cy="25"/>
              </a:xfrm>
              <a:custGeom>
                <a:avLst/>
                <a:gdLst>
                  <a:gd name="T0" fmla="*/ 0 w 136"/>
                  <a:gd name="T1" fmla="*/ 54 h 128"/>
                  <a:gd name="T2" fmla="*/ 46 w 136"/>
                  <a:gd name="T3" fmla="*/ 91 h 128"/>
                  <a:gd name="T4" fmla="*/ 92 w 136"/>
                  <a:gd name="T5" fmla="*/ 128 h 128"/>
                  <a:gd name="T6" fmla="*/ 136 w 136"/>
                  <a:gd name="T7" fmla="*/ 74 h 128"/>
                  <a:gd name="T8" fmla="*/ 90 w 136"/>
                  <a:gd name="T9" fmla="*/ 37 h 128"/>
                  <a:gd name="T10" fmla="*/ 44 w 136"/>
                  <a:gd name="T11" fmla="*/ 0 h 128"/>
                  <a:gd name="T12" fmla="*/ 0 w 136"/>
                  <a:gd name="T13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8">
                    <a:moveTo>
                      <a:pt x="0" y="54"/>
                    </a:moveTo>
                    <a:lnTo>
                      <a:pt x="46" y="91"/>
                    </a:lnTo>
                    <a:lnTo>
                      <a:pt x="92" y="128"/>
                    </a:lnTo>
                    <a:lnTo>
                      <a:pt x="136" y="74"/>
                    </a:lnTo>
                    <a:lnTo>
                      <a:pt x="90" y="37"/>
                    </a:lnTo>
                    <a:lnTo>
                      <a:pt x="44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2" name="Freeform 3730"/>
              <p:cNvSpPr>
                <a:spLocks/>
              </p:cNvSpPr>
              <p:nvPr/>
            </p:nvSpPr>
            <p:spPr bwMode="auto">
              <a:xfrm>
                <a:off x="5269" y="1826"/>
                <a:ext cx="27" cy="25"/>
              </a:xfrm>
              <a:custGeom>
                <a:avLst/>
                <a:gdLst>
                  <a:gd name="T0" fmla="*/ 0 w 136"/>
                  <a:gd name="T1" fmla="*/ 54 h 128"/>
                  <a:gd name="T2" fmla="*/ 46 w 136"/>
                  <a:gd name="T3" fmla="*/ 91 h 128"/>
                  <a:gd name="T4" fmla="*/ 92 w 136"/>
                  <a:gd name="T5" fmla="*/ 128 h 128"/>
                  <a:gd name="T6" fmla="*/ 136 w 136"/>
                  <a:gd name="T7" fmla="*/ 74 h 128"/>
                  <a:gd name="T8" fmla="*/ 90 w 136"/>
                  <a:gd name="T9" fmla="*/ 37 h 128"/>
                  <a:gd name="T10" fmla="*/ 44 w 136"/>
                  <a:gd name="T11" fmla="*/ 0 h 128"/>
                  <a:gd name="T12" fmla="*/ 0 w 136"/>
                  <a:gd name="T13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8">
                    <a:moveTo>
                      <a:pt x="0" y="54"/>
                    </a:moveTo>
                    <a:lnTo>
                      <a:pt x="46" y="91"/>
                    </a:lnTo>
                    <a:lnTo>
                      <a:pt x="92" y="128"/>
                    </a:lnTo>
                    <a:lnTo>
                      <a:pt x="136" y="74"/>
                    </a:lnTo>
                    <a:lnTo>
                      <a:pt x="90" y="37"/>
                    </a:lnTo>
                    <a:lnTo>
                      <a:pt x="44" y="0"/>
                    </a:lnTo>
                    <a:lnTo>
                      <a:pt x="0" y="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3" name="Freeform 3731"/>
              <p:cNvSpPr>
                <a:spLocks/>
              </p:cNvSpPr>
              <p:nvPr/>
            </p:nvSpPr>
            <p:spPr bwMode="auto">
              <a:xfrm>
                <a:off x="5287" y="1833"/>
                <a:ext cx="9" cy="7"/>
              </a:xfrm>
              <a:custGeom>
                <a:avLst/>
                <a:gdLst>
                  <a:gd name="T0" fmla="*/ 0 w 46"/>
                  <a:gd name="T1" fmla="*/ 0 h 37"/>
                  <a:gd name="T2" fmla="*/ 46 w 46"/>
                  <a:gd name="T3" fmla="*/ 37 h 37"/>
                  <a:gd name="T4" fmla="*/ 46 w 46"/>
                  <a:gd name="T5" fmla="*/ 37 h 37"/>
                  <a:gd name="T6" fmla="*/ 0 w 46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7">
                    <a:moveTo>
                      <a:pt x="0" y="0"/>
                    </a:moveTo>
                    <a:lnTo>
                      <a:pt x="46" y="37"/>
                    </a:lnTo>
                    <a:lnTo>
                      <a:pt x="46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4" name="Line 3732"/>
              <p:cNvSpPr>
                <a:spLocks noChangeShapeType="1"/>
              </p:cNvSpPr>
              <p:nvPr/>
            </p:nvSpPr>
            <p:spPr bwMode="auto">
              <a:xfrm>
                <a:off x="5296" y="18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5" name="Freeform 3733"/>
              <p:cNvSpPr>
                <a:spLocks/>
              </p:cNvSpPr>
              <p:nvPr/>
            </p:nvSpPr>
            <p:spPr bwMode="auto">
              <a:xfrm>
                <a:off x="5278" y="1815"/>
                <a:ext cx="27" cy="25"/>
              </a:xfrm>
              <a:custGeom>
                <a:avLst/>
                <a:gdLst>
                  <a:gd name="T0" fmla="*/ 0 w 136"/>
                  <a:gd name="T1" fmla="*/ 55 h 129"/>
                  <a:gd name="T2" fmla="*/ 46 w 136"/>
                  <a:gd name="T3" fmla="*/ 92 h 129"/>
                  <a:gd name="T4" fmla="*/ 92 w 136"/>
                  <a:gd name="T5" fmla="*/ 129 h 129"/>
                  <a:gd name="T6" fmla="*/ 136 w 136"/>
                  <a:gd name="T7" fmla="*/ 74 h 129"/>
                  <a:gd name="T8" fmla="*/ 90 w 136"/>
                  <a:gd name="T9" fmla="*/ 37 h 129"/>
                  <a:gd name="T10" fmla="*/ 44 w 136"/>
                  <a:gd name="T11" fmla="*/ 0 h 129"/>
                  <a:gd name="T12" fmla="*/ 0 w 136"/>
                  <a:gd name="T13" fmla="*/ 5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9">
                    <a:moveTo>
                      <a:pt x="0" y="55"/>
                    </a:moveTo>
                    <a:lnTo>
                      <a:pt x="46" y="92"/>
                    </a:lnTo>
                    <a:lnTo>
                      <a:pt x="92" y="129"/>
                    </a:lnTo>
                    <a:lnTo>
                      <a:pt x="136" y="74"/>
                    </a:lnTo>
                    <a:lnTo>
                      <a:pt x="90" y="37"/>
                    </a:lnTo>
                    <a:lnTo>
                      <a:pt x="44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6" name="Freeform 3734"/>
              <p:cNvSpPr>
                <a:spLocks/>
              </p:cNvSpPr>
              <p:nvPr/>
            </p:nvSpPr>
            <p:spPr bwMode="auto">
              <a:xfrm>
                <a:off x="5278" y="1815"/>
                <a:ext cx="27" cy="25"/>
              </a:xfrm>
              <a:custGeom>
                <a:avLst/>
                <a:gdLst>
                  <a:gd name="T0" fmla="*/ 0 w 136"/>
                  <a:gd name="T1" fmla="*/ 55 h 129"/>
                  <a:gd name="T2" fmla="*/ 46 w 136"/>
                  <a:gd name="T3" fmla="*/ 92 h 129"/>
                  <a:gd name="T4" fmla="*/ 92 w 136"/>
                  <a:gd name="T5" fmla="*/ 129 h 129"/>
                  <a:gd name="T6" fmla="*/ 136 w 136"/>
                  <a:gd name="T7" fmla="*/ 74 h 129"/>
                  <a:gd name="T8" fmla="*/ 90 w 136"/>
                  <a:gd name="T9" fmla="*/ 37 h 129"/>
                  <a:gd name="T10" fmla="*/ 44 w 136"/>
                  <a:gd name="T11" fmla="*/ 0 h 129"/>
                  <a:gd name="T12" fmla="*/ 0 w 136"/>
                  <a:gd name="T13" fmla="*/ 5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29">
                    <a:moveTo>
                      <a:pt x="0" y="55"/>
                    </a:moveTo>
                    <a:lnTo>
                      <a:pt x="46" y="92"/>
                    </a:lnTo>
                    <a:lnTo>
                      <a:pt x="92" y="129"/>
                    </a:lnTo>
                    <a:lnTo>
                      <a:pt x="136" y="74"/>
                    </a:lnTo>
                    <a:lnTo>
                      <a:pt x="90" y="37"/>
                    </a:lnTo>
                    <a:lnTo>
                      <a:pt x="44" y="0"/>
                    </a:lnTo>
                    <a:lnTo>
                      <a:pt x="0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7" name="Freeform 3735"/>
              <p:cNvSpPr>
                <a:spLocks/>
              </p:cNvSpPr>
              <p:nvPr/>
            </p:nvSpPr>
            <p:spPr bwMode="auto">
              <a:xfrm>
                <a:off x="5296" y="1822"/>
                <a:ext cx="9" cy="7"/>
              </a:xfrm>
              <a:custGeom>
                <a:avLst/>
                <a:gdLst>
                  <a:gd name="T0" fmla="*/ 0 w 48"/>
                  <a:gd name="T1" fmla="*/ 0 h 37"/>
                  <a:gd name="T2" fmla="*/ 46 w 48"/>
                  <a:gd name="T3" fmla="*/ 37 h 37"/>
                  <a:gd name="T4" fmla="*/ 48 w 48"/>
                  <a:gd name="T5" fmla="*/ 34 h 37"/>
                  <a:gd name="T6" fmla="*/ 0 w 48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7">
                    <a:moveTo>
                      <a:pt x="0" y="0"/>
                    </a:moveTo>
                    <a:lnTo>
                      <a:pt x="46" y="37"/>
                    </a:lnTo>
                    <a:lnTo>
                      <a:pt x="48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8" name="Line 3736"/>
              <p:cNvSpPr>
                <a:spLocks noChangeShapeType="1"/>
              </p:cNvSpPr>
              <p:nvPr/>
            </p:nvSpPr>
            <p:spPr bwMode="auto">
              <a:xfrm flipV="1">
                <a:off x="5305" y="18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9" name="Freeform 3737"/>
              <p:cNvSpPr>
                <a:spLocks/>
              </p:cNvSpPr>
              <p:nvPr/>
            </p:nvSpPr>
            <p:spPr bwMode="auto">
              <a:xfrm>
                <a:off x="5286" y="1804"/>
                <a:ext cx="27" cy="25"/>
              </a:xfrm>
              <a:custGeom>
                <a:avLst/>
                <a:gdLst>
                  <a:gd name="T0" fmla="*/ 0 w 137"/>
                  <a:gd name="T1" fmla="*/ 57 h 126"/>
                  <a:gd name="T2" fmla="*/ 49 w 137"/>
                  <a:gd name="T3" fmla="*/ 92 h 126"/>
                  <a:gd name="T4" fmla="*/ 97 w 137"/>
                  <a:gd name="T5" fmla="*/ 126 h 126"/>
                  <a:gd name="T6" fmla="*/ 137 w 137"/>
                  <a:gd name="T7" fmla="*/ 69 h 126"/>
                  <a:gd name="T8" fmla="*/ 89 w 137"/>
                  <a:gd name="T9" fmla="*/ 34 h 126"/>
                  <a:gd name="T10" fmla="*/ 41 w 137"/>
                  <a:gd name="T11" fmla="*/ 0 h 126"/>
                  <a:gd name="T12" fmla="*/ 0 w 137"/>
                  <a:gd name="T13" fmla="*/ 5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6">
                    <a:moveTo>
                      <a:pt x="0" y="57"/>
                    </a:moveTo>
                    <a:lnTo>
                      <a:pt x="49" y="92"/>
                    </a:lnTo>
                    <a:lnTo>
                      <a:pt x="97" y="126"/>
                    </a:lnTo>
                    <a:lnTo>
                      <a:pt x="137" y="69"/>
                    </a:lnTo>
                    <a:lnTo>
                      <a:pt x="89" y="34"/>
                    </a:lnTo>
                    <a:lnTo>
                      <a:pt x="41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0" name="Freeform 3738"/>
              <p:cNvSpPr>
                <a:spLocks/>
              </p:cNvSpPr>
              <p:nvPr/>
            </p:nvSpPr>
            <p:spPr bwMode="auto">
              <a:xfrm>
                <a:off x="5286" y="1804"/>
                <a:ext cx="27" cy="25"/>
              </a:xfrm>
              <a:custGeom>
                <a:avLst/>
                <a:gdLst>
                  <a:gd name="T0" fmla="*/ 0 w 137"/>
                  <a:gd name="T1" fmla="*/ 57 h 126"/>
                  <a:gd name="T2" fmla="*/ 49 w 137"/>
                  <a:gd name="T3" fmla="*/ 92 h 126"/>
                  <a:gd name="T4" fmla="*/ 97 w 137"/>
                  <a:gd name="T5" fmla="*/ 126 h 126"/>
                  <a:gd name="T6" fmla="*/ 137 w 137"/>
                  <a:gd name="T7" fmla="*/ 69 h 126"/>
                  <a:gd name="T8" fmla="*/ 89 w 137"/>
                  <a:gd name="T9" fmla="*/ 34 h 126"/>
                  <a:gd name="T10" fmla="*/ 41 w 137"/>
                  <a:gd name="T11" fmla="*/ 0 h 126"/>
                  <a:gd name="T12" fmla="*/ 0 w 137"/>
                  <a:gd name="T13" fmla="*/ 5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6">
                    <a:moveTo>
                      <a:pt x="0" y="57"/>
                    </a:moveTo>
                    <a:lnTo>
                      <a:pt x="49" y="92"/>
                    </a:lnTo>
                    <a:lnTo>
                      <a:pt x="97" y="126"/>
                    </a:lnTo>
                    <a:lnTo>
                      <a:pt x="137" y="69"/>
                    </a:lnTo>
                    <a:lnTo>
                      <a:pt x="89" y="34"/>
                    </a:lnTo>
                    <a:lnTo>
                      <a:pt x="41" y="0"/>
                    </a:lnTo>
                    <a:lnTo>
                      <a:pt x="0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1" name="Freeform 3739"/>
              <p:cNvSpPr>
                <a:spLocks/>
              </p:cNvSpPr>
              <p:nvPr/>
            </p:nvSpPr>
            <p:spPr bwMode="auto">
              <a:xfrm>
                <a:off x="5304" y="1810"/>
                <a:ext cx="10" cy="7"/>
              </a:xfrm>
              <a:custGeom>
                <a:avLst/>
                <a:gdLst>
                  <a:gd name="T0" fmla="*/ 0 w 49"/>
                  <a:gd name="T1" fmla="*/ 0 h 35"/>
                  <a:gd name="T2" fmla="*/ 48 w 49"/>
                  <a:gd name="T3" fmla="*/ 35 h 35"/>
                  <a:gd name="T4" fmla="*/ 49 w 49"/>
                  <a:gd name="T5" fmla="*/ 34 h 35"/>
                  <a:gd name="T6" fmla="*/ 0 w 49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5">
                    <a:moveTo>
                      <a:pt x="0" y="0"/>
                    </a:moveTo>
                    <a:lnTo>
                      <a:pt x="48" y="35"/>
                    </a:lnTo>
                    <a:lnTo>
                      <a:pt x="49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2" name="Line 3740"/>
              <p:cNvSpPr>
                <a:spLocks noChangeShapeType="1"/>
              </p:cNvSpPr>
              <p:nvPr/>
            </p:nvSpPr>
            <p:spPr bwMode="auto">
              <a:xfrm flipV="1">
                <a:off x="5313" y="18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3" name="Freeform 3741"/>
              <p:cNvSpPr>
                <a:spLocks/>
              </p:cNvSpPr>
              <p:nvPr/>
            </p:nvSpPr>
            <p:spPr bwMode="auto">
              <a:xfrm>
                <a:off x="5294" y="1792"/>
                <a:ext cx="27" cy="25"/>
              </a:xfrm>
              <a:custGeom>
                <a:avLst/>
                <a:gdLst>
                  <a:gd name="T0" fmla="*/ 0 w 138"/>
                  <a:gd name="T1" fmla="*/ 57 h 124"/>
                  <a:gd name="T2" fmla="*/ 50 w 138"/>
                  <a:gd name="T3" fmla="*/ 90 h 124"/>
                  <a:gd name="T4" fmla="*/ 99 w 138"/>
                  <a:gd name="T5" fmla="*/ 124 h 124"/>
                  <a:gd name="T6" fmla="*/ 138 w 138"/>
                  <a:gd name="T7" fmla="*/ 66 h 124"/>
                  <a:gd name="T8" fmla="*/ 89 w 138"/>
                  <a:gd name="T9" fmla="*/ 33 h 124"/>
                  <a:gd name="T10" fmla="*/ 39 w 138"/>
                  <a:gd name="T11" fmla="*/ 0 h 124"/>
                  <a:gd name="T12" fmla="*/ 0 w 138"/>
                  <a:gd name="T13" fmla="*/ 5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4">
                    <a:moveTo>
                      <a:pt x="0" y="57"/>
                    </a:moveTo>
                    <a:lnTo>
                      <a:pt x="50" y="90"/>
                    </a:lnTo>
                    <a:lnTo>
                      <a:pt x="99" y="124"/>
                    </a:lnTo>
                    <a:lnTo>
                      <a:pt x="138" y="66"/>
                    </a:lnTo>
                    <a:lnTo>
                      <a:pt x="89" y="33"/>
                    </a:lnTo>
                    <a:lnTo>
                      <a:pt x="39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4" name="Freeform 3742"/>
              <p:cNvSpPr>
                <a:spLocks/>
              </p:cNvSpPr>
              <p:nvPr/>
            </p:nvSpPr>
            <p:spPr bwMode="auto">
              <a:xfrm>
                <a:off x="5294" y="1792"/>
                <a:ext cx="27" cy="25"/>
              </a:xfrm>
              <a:custGeom>
                <a:avLst/>
                <a:gdLst>
                  <a:gd name="T0" fmla="*/ 0 w 138"/>
                  <a:gd name="T1" fmla="*/ 57 h 124"/>
                  <a:gd name="T2" fmla="*/ 50 w 138"/>
                  <a:gd name="T3" fmla="*/ 90 h 124"/>
                  <a:gd name="T4" fmla="*/ 99 w 138"/>
                  <a:gd name="T5" fmla="*/ 124 h 124"/>
                  <a:gd name="T6" fmla="*/ 138 w 138"/>
                  <a:gd name="T7" fmla="*/ 66 h 124"/>
                  <a:gd name="T8" fmla="*/ 89 w 138"/>
                  <a:gd name="T9" fmla="*/ 33 h 124"/>
                  <a:gd name="T10" fmla="*/ 39 w 138"/>
                  <a:gd name="T11" fmla="*/ 0 h 124"/>
                  <a:gd name="T12" fmla="*/ 0 w 138"/>
                  <a:gd name="T13" fmla="*/ 5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4">
                    <a:moveTo>
                      <a:pt x="0" y="57"/>
                    </a:moveTo>
                    <a:lnTo>
                      <a:pt x="50" y="90"/>
                    </a:lnTo>
                    <a:lnTo>
                      <a:pt x="99" y="124"/>
                    </a:lnTo>
                    <a:lnTo>
                      <a:pt x="138" y="66"/>
                    </a:lnTo>
                    <a:lnTo>
                      <a:pt x="89" y="33"/>
                    </a:lnTo>
                    <a:lnTo>
                      <a:pt x="39" y="0"/>
                    </a:lnTo>
                    <a:lnTo>
                      <a:pt x="0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5" name="Freeform 3743"/>
              <p:cNvSpPr>
                <a:spLocks/>
              </p:cNvSpPr>
              <p:nvPr/>
            </p:nvSpPr>
            <p:spPr bwMode="auto">
              <a:xfrm>
                <a:off x="5312" y="1799"/>
                <a:ext cx="9" cy="7"/>
              </a:xfrm>
              <a:custGeom>
                <a:avLst/>
                <a:gdLst>
                  <a:gd name="T0" fmla="*/ 0 w 49"/>
                  <a:gd name="T1" fmla="*/ 0 h 33"/>
                  <a:gd name="T2" fmla="*/ 49 w 49"/>
                  <a:gd name="T3" fmla="*/ 33 h 33"/>
                  <a:gd name="T4" fmla="*/ 49 w 49"/>
                  <a:gd name="T5" fmla="*/ 32 h 33"/>
                  <a:gd name="T6" fmla="*/ 0 w 49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33">
                    <a:moveTo>
                      <a:pt x="0" y="0"/>
                    </a:moveTo>
                    <a:lnTo>
                      <a:pt x="49" y="33"/>
                    </a:lnTo>
                    <a:lnTo>
                      <a:pt x="49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6" name="Line 3744"/>
              <p:cNvSpPr>
                <a:spLocks noChangeShapeType="1"/>
              </p:cNvSpPr>
              <p:nvPr/>
            </p:nvSpPr>
            <p:spPr bwMode="auto">
              <a:xfrm flipV="1">
                <a:off x="5321" y="18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7" name="Freeform 3745"/>
              <p:cNvSpPr>
                <a:spLocks/>
              </p:cNvSpPr>
              <p:nvPr/>
            </p:nvSpPr>
            <p:spPr bwMode="auto">
              <a:xfrm>
                <a:off x="5302" y="1781"/>
                <a:ext cx="27" cy="24"/>
              </a:xfrm>
              <a:custGeom>
                <a:avLst/>
                <a:gdLst>
                  <a:gd name="T0" fmla="*/ 0 w 137"/>
                  <a:gd name="T1" fmla="*/ 60 h 124"/>
                  <a:gd name="T2" fmla="*/ 50 w 137"/>
                  <a:gd name="T3" fmla="*/ 92 h 124"/>
                  <a:gd name="T4" fmla="*/ 99 w 137"/>
                  <a:gd name="T5" fmla="*/ 124 h 124"/>
                  <a:gd name="T6" fmla="*/ 137 w 137"/>
                  <a:gd name="T7" fmla="*/ 64 h 124"/>
                  <a:gd name="T8" fmla="*/ 88 w 137"/>
                  <a:gd name="T9" fmla="*/ 32 h 124"/>
                  <a:gd name="T10" fmla="*/ 38 w 137"/>
                  <a:gd name="T11" fmla="*/ 0 h 124"/>
                  <a:gd name="T12" fmla="*/ 0 w 137"/>
                  <a:gd name="T13" fmla="*/ 6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4">
                    <a:moveTo>
                      <a:pt x="0" y="60"/>
                    </a:moveTo>
                    <a:lnTo>
                      <a:pt x="50" y="92"/>
                    </a:lnTo>
                    <a:lnTo>
                      <a:pt x="99" y="124"/>
                    </a:lnTo>
                    <a:lnTo>
                      <a:pt x="137" y="64"/>
                    </a:lnTo>
                    <a:lnTo>
                      <a:pt x="88" y="32"/>
                    </a:lnTo>
                    <a:lnTo>
                      <a:pt x="38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8" name="Freeform 3746"/>
              <p:cNvSpPr>
                <a:spLocks/>
              </p:cNvSpPr>
              <p:nvPr/>
            </p:nvSpPr>
            <p:spPr bwMode="auto">
              <a:xfrm>
                <a:off x="5302" y="1781"/>
                <a:ext cx="27" cy="24"/>
              </a:xfrm>
              <a:custGeom>
                <a:avLst/>
                <a:gdLst>
                  <a:gd name="T0" fmla="*/ 0 w 137"/>
                  <a:gd name="T1" fmla="*/ 60 h 124"/>
                  <a:gd name="T2" fmla="*/ 50 w 137"/>
                  <a:gd name="T3" fmla="*/ 92 h 124"/>
                  <a:gd name="T4" fmla="*/ 99 w 137"/>
                  <a:gd name="T5" fmla="*/ 124 h 124"/>
                  <a:gd name="T6" fmla="*/ 137 w 137"/>
                  <a:gd name="T7" fmla="*/ 64 h 124"/>
                  <a:gd name="T8" fmla="*/ 88 w 137"/>
                  <a:gd name="T9" fmla="*/ 32 h 124"/>
                  <a:gd name="T10" fmla="*/ 38 w 137"/>
                  <a:gd name="T11" fmla="*/ 0 h 124"/>
                  <a:gd name="T12" fmla="*/ 0 w 137"/>
                  <a:gd name="T13" fmla="*/ 6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24">
                    <a:moveTo>
                      <a:pt x="0" y="60"/>
                    </a:moveTo>
                    <a:lnTo>
                      <a:pt x="50" y="92"/>
                    </a:lnTo>
                    <a:lnTo>
                      <a:pt x="99" y="124"/>
                    </a:lnTo>
                    <a:lnTo>
                      <a:pt x="137" y="64"/>
                    </a:lnTo>
                    <a:lnTo>
                      <a:pt x="88" y="32"/>
                    </a:lnTo>
                    <a:lnTo>
                      <a:pt x="38" y="0"/>
                    </a:lnTo>
                    <a:lnTo>
                      <a:pt x="0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9" name="Freeform 3747"/>
              <p:cNvSpPr>
                <a:spLocks/>
              </p:cNvSpPr>
              <p:nvPr/>
            </p:nvSpPr>
            <p:spPr bwMode="auto">
              <a:xfrm>
                <a:off x="5319" y="1787"/>
                <a:ext cx="11" cy="6"/>
              </a:xfrm>
              <a:custGeom>
                <a:avLst/>
                <a:gdLst>
                  <a:gd name="T0" fmla="*/ 0 w 52"/>
                  <a:gd name="T1" fmla="*/ 0 h 32"/>
                  <a:gd name="T2" fmla="*/ 49 w 52"/>
                  <a:gd name="T3" fmla="*/ 32 h 32"/>
                  <a:gd name="T4" fmla="*/ 52 w 52"/>
                  <a:gd name="T5" fmla="*/ 30 h 32"/>
                  <a:gd name="T6" fmla="*/ 0 w 5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2">
                    <a:moveTo>
                      <a:pt x="0" y="0"/>
                    </a:moveTo>
                    <a:lnTo>
                      <a:pt x="49" y="32"/>
                    </a:lnTo>
                    <a:lnTo>
                      <a:pt x="52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0" name="Line 3748"/>
              <p:cNvSpPr>
                <a:spLocks noChangeShapeType="1"/>
              </p:cNvSpPr>
              <p:nvPr/>
            </p:nvSpPr>
            <p:spPr bwMode="auto">
              <a:xfrm flipV="1">
                <a:off x="5329" y="179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1" name="Freeform 3749"/>
              <p:cNvSpPr>
                <a:spLocks/>
              </p:cNvSpPr>
              <p:nvPr/>
            </p:nvSpPr>
            <p:spPr bwMode="auto">
              <a:xfrm>
                <a:off x="5309" y="1769"/>
                <a:ext cx="27" cy="24"/>
              </a:xfrm>
              <a:custGeom>
                <a:avLst/>
                <a:gdLst>
                  <a:gd name="T0" fmla="*/ 0 w 138"/>
                  <a:gd name="T1" fmla="*/ 60 h 120"/>
                  <a:gd name="T2" fmla="*/ 52 w 138"/>
                  <a:gd name="T3" fmla="*/ 90 h 120"/>
                  <a:gd name="T4" fmla="*/ 104 w 138"/>
                  <a:gd name="T5" fmla="*/ 120 h 120"/>
                  <a:gd name="T6" fmla="*/ 138 w 138"/>
                  <a:gd name="T7" fmla="*/ 60 h 120"/>
                  <a:gd name="T8" fmla="*/ 86 w 138"/>
                  <a:gd name="T9" fmla="*/ 30 h 120"/>
                  <a:gd name="T10" fmla="*/ 35 w 138"/>
                  <a:gd name="T11" fmla="*/ 0 h 120"/>
                  <a:gd name="T12" fmla="*/ 0 w 138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0">
                    <a:moveTo>
                      <a:pt x="0" y="60"/>
                    </a:moveTo>
                    <a:lnTo>
                      <a:pt x="52" y="90"/>
                    </a:lnTo>
                    <a:lnTo>
                      <a:pt x="104" y="120"/>
                    </a:lnTo>
                    <a:lnTo>
                      <a:pt x="138" y="60"/>
                    </a:lnTo>
                    <a:lnTo>
                      <a:pt x="86" y="30"/>
                    </a:lnTo>
                    <a:lnTo>
                      <a:pt x="35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2" name="Freeform 3750"/>
              <p:cNvSpPr>
                <a:spLocks/>
              </p:cNvSpPr>
              <p:nvPr/>
            </p:nvSpPr>
            <p:spPr bwMode="auto">
              <a:xfrm>
                <a:off x="5309" y="1769"/>
                <a:ext cx="27" cy="24"/>
              </a:xfrm>
              <a:custGeom>
                <a:avLst/>
                <a:gdLst>
                  <a:gd name="T0" fmla="*/ 0 w 138"/>
                  <a:gd name="T1" fmla="*/ 60 h 120"/>
                  <a:gd name="T2" fmla="*/ 52 w 138"/>
                  <a:gd name="T3" fmla="*/ 90 h 120"/>
                  <a:gd name="T4" fmla="*/ 104 w 138"/>
                  <a:gd name="T5" fmla="*/ 120 h 120"/>
                  <a:gd name="T6" fmla="*/ 138 w 138"/>
                  <a:gd name="T7" fmla="*/ 60 h 120"/>
                  <a:gd name="T8" fmla="*/ 86 w 138"/>
                  <a:gd name="T9" fmla="*/ 30 h 120"/>
                  <a:gd name="T10" fmla="*/ 35 w 138"/>
                  <a:gd name="T11" fmla="*/ 0 h 120"/>
                  <a:gd name="T12" fmla="*/ 0 w 138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20">
                    <a:moveTo>
                      <a:pt x="0" y="60"/>
                    </a:moveTo>
                    <a:lnTo>
                      <a:pt x="52" y="90"/>
                    </a:lnTo>
                    <a:lnTo>
                      <a:pt x="104" y="120"/>
                    </a:lnTo>
                    <a:lnTo>
                      <a:pt x="138" y="60"/>
                    </a:lnTo>
                    <a:lnTo>
                      <a:pt x="86" y="30"/>
                    </a:lnTo>
                    <a:lnTo>
                      <a:pt x="35" y="0"/>
                    </a:lnTo>
                    <a:lnTo>
                      <a:pt x="0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3" name="Freeform 3751"/>
              <p:cNvSpPr>
                <a:spLocks/>
              </p:cNvSpPr>
              <p:nvPr/>
            </p:nvSpPr>
            <p:spPr bwMode="auto">
              <a:xfrm>
                <a:off x="5326" y="1775"/>
                <a:ext cx="10" cy="6"/>
              </a:xfrm>
              <a:custGeom>
                <a:avLst/>
                <a:gdLst>
                  <a:gd name="T0" fmla="*/ 0 w 52"/>
                  <a:gd name="T1" fmla="*/ 0 h 30"/>
                  <a:gd name="T2" fmla="*/ 52 w 52"/>
                  <a:gd name="T3" fmla="*/ 30 h 30"/>
                  <a:gd name="T4" fmla="*/ 52 w 52"/>
                  <a:gd name="T5" fmla="*/ 28 h 30"/>
                  <a:gd name="T6" fmla="*/ 0 w 52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lnTo>
                      <a:pt x="52" y="30"/>
                    </a:lnTo>
                    <a:lnTo>
                      <a:pt x="5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4" name="Line 3752"/>
              <p:cNvSpPr>
                <a:spLocks noChangeShapeType="1"/>
              </p:cNvSpPr>
              <p:nvPr/>
            </p:nvSpPr>
            <p:spPr bwMode="auto">
              <a:xfrm flipV="1">
                <a:off x="5336" y="17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5" name="Freeform 3753"/>
              <p:cNvSpPr>
                <a:spLocks/>
              </p:cNvSpPr>
              <p:nvPr/>
            </p:nvSpPr>
            <p:spPr bwMode="auto">
              <a:xfrm>
                <a:off x="5316" y="1757"/>
                <a:ext cx="27" cy="24"/>
              </a:xfrm>
              <a:custGeom>
                <a:avLst/>
                <a:gdLst>
                  <a:gd name="T0" fmla="*/ 0 w 136"/>
                  <a:gd name="T1" fmla="*/ 62 h 117"/>
                  <a:gd name="T2" fmla="*/ 51 w 136"/>
                  <a:gd name="T3" fmla="*/ 89 h 117"/>
                  <a:gd name="T4" fmla="*/ 103 w 136"/>
                  <a:gd name="T5" fmla="*/ 117 h 117"/>
                  <a:gd name="T6" fmla="*/ 136 w 136"/>
                  <a:gd name="T7" fmla="*/ 55 h 117"/>
                  <a:gd name="T8" fmla="*/ 85 w 136"/>
                  <a:gd name="T9" fmla="*/ 27 h 117"/>
                  <a:gd name="T10" fmla="*/ 33 w 136"/>
                  <a:gd name="T11" fmla="*/ 0 h 117"/>
                  <a:gd name="T12" fmla="*/ 0 w 136"/>
                  <a:gd name="T13" fmla="*/ 6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17">
                    <a:moveTo>
                      <a:pt x="0" y="62"/>
                    </a:moveTo>
                    <a:lnTo>
                      <a:pt x="51" y="89"/>
                    </a:lnTo>
                    <a:lnTo>
                      <a:pt x="103" y="117"/>
                    </a:lnTo>
                    <a:lnTo>
                      <a:pt x="136" y="55"/>
                    </a:lnTo>
                    <a:lnTo>
                      <a:pt x="85" y="27"/>
                    </a:lnTo>
                    <a:lnTo>
                      <a:pt x="33" y="0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6" name="Freeform 3754"/>
              <p:cNvSpPr>
                <a:spLocks/>
              </p:cNvSpPr>
              <p:nvPr/>
            </p:nvSpPr>
            <p:spPr bwMode="auto">
              <a:xfrm>
                <a:off x="5316" y="1757"/>
                <a:ext cx="27" cy="24"/>
              </a:xfrm>
              <a:custGeom>
                <a:avLst/>
                <a:gdLst>
                  <a:gd name="T0" fmla="*/ 0 w 136"/>
                  <a:gd name="T1" fmla="*/ 62 h 117"/>
                  <a:gd name="T2" fmla="*/ 51 w 136"/>
                  <a:gd name="T3" fmla="*/ 89 h 117"/>
                  <a:gd name="T4" fmla="*/ 103 w 136"/>
                  <a:gd name="T5" fmla="*/ 117 h 117"/>
                  <a:gd name="T6" fmla="*/ 136 w 136"/>
                  <a:gd name="T7" fmla="*/ 55 h 117"/>
                  <a:gd name="T8" fmla="*/ 85 w 136"/>
                  <a:gd name="T9" fmla="*/ 27 h 117"/>
                  <a:gd name="T10" fmla="*/ 33 w 136"/>
                  <a:gd name="T11" fmla="*/ 0 h 117"/>
                  <a:gd name="T12" fmla="*/ 0 w 136"/>
                  <a:gd name="T13" fmla="*/ 6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17">
                    <a:moveTo>
                      <a:pt x="0" y="62"/>
                    </a:moveTo>
                    <a:lnTo>
                      <a:pt x="51" y="89"/>
                    </a:lnTo>
                    <a:lnTo>
                      <a:pt x="103" y="117"/>
                    </a:lnTo>
                    <a:lnTo>
                      <a:pt x="136" y="55"/>
                    </a:lnTo>
                    <a:lnTo>
                      <a:pt x="85" y="27"/>
                    </a:lnTo>
                    <a:lnTo>
                      <a:pt x="33" y="0"/>
                    </a:lnTo>
                    <a:lnTo>
                      <a:pt x="0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7" name="Freeform 3755"/>
              <p:cNvSpPr>
                <a:spLocks/>
              </p:cNvSpPr>
              <p:nvPr/>
            </p:nvSpPr>
            <p:spPr bwMode="auto">
              <a:xfrm>
                <a:off x="5333" y="1763"/>
                <a:ext cx="10" cy="5"/>
              </a:xfrm>
              <a:custGeom>
                <a:avLst/>
                <a:gdLst>
                  <a:gd name="T0" fmla="*/ 0 w 53"/>
                  <a:gd name="T1" fmla="*/ 0 h 28"/>
                  <a:gd name="T2" fmla="*/ 51 w 53"/>
                  <a:gd name="T3" fmla="*/ 28 h 28"/>
                  <a:gd name="T4" fmla="*/ 53 w 53"/>
                  <a:gd name="T5" fmla="*/ 28 h 28"/>
                  <a:gd name="T6" fmla="*/ 0 w 53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0" y="0"/>
                    </a:moveTo>
                    <a:lnTo>
                      <a:pt x="51" y="28"/>
                    </a:lnTo>
                    <a:lnTo>
                      <a:pt x="5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8" name="Line 3756"/>
              <p:cNvSpPr>
                <a:spLocks noChangeShapeType="1"/>
              </p:cNvSpPr>
              <p:nvPr/>
            </p:nvSpPr>
            <p:spPr bwMode="auto">
              <a:xfrm>
                <a:off x="5343" y="17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9" name="Freeform 3757"/>
              <p:cNvSpPr>
                <a:spLocks/>
              </p:cNvSpPr>
              <p:nvPr/>
            </p:nvSpPr>
            <p:spPr bwMode="auto">
              <a:xfrm>
                <a:off x="5322" y="1745"/>
                <a:ext cx="28" cy="23"/>
              </a:xfrm>
              <a:custGeom>
                <a:avLst/>
                <a:gdLst>
                  <a:gd name="T0" fmla="*/ 0 w 138"/>
                  <a:gd name="T1" fmla="*/ 62 h 117"/>
                  <a:gd name="T2" fmla="*/ 53 w 138"/>
                  <a:gd name="T3" fmla="*/ 89 h 117"/>
                  <a:gd name="T4" fmla="*/ 106 w 138"/>
                  <a:gd name="T5" fmla="*/ 117 h 117"/>
                  <a:gd name="T6" fmla="*/ 138 w 138"/>
                  <a:gd name="T7" fmla="*/ 55 h 117"/>
                  <a:gd name="T8" fmla="*/ 85 w 138"/>
                  <a:gd name="T9" fmla="*/ 27 h 117"/>
                  <a:gd name="T10" fmla="*/ 32 w 138"/>
                  <a:gd name="T11" fmla="*/ 0 h 117"/>
                  <a:gd name="T12" fmla="*/ 0 w 138"/>
                  <a:gd name="T13" fmla="*/ 6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17">
                    <a:moveTo>
                      <a:pt x="0" y="62"/>
                    </a:moveTo>
                    <a:lnTo>
                      <a:pt x="53" y="89"/>
                    </a:lnTo>
                    <a:lnTo>
                      <a:pt x="106" y="117"/>
                    </a:lnTo>
                    <a:lnTo>
                      <a:pt x="138" y="55"/>
                    </a:lnTo>
                    <a:lnTo>
                      <a:pt x="85" y="27"/>
                    </a:lnTo>
                    <a:lnTo>
                      <a:pt x="32" y="0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0" name="Freeform 3758"/>
              <p:cNvSpPr>
                <a:spLocks/>
              </p:cNvSpPr>
              <p:nvPr/>
            </p:nvSpPr>
            <p:spPr bwMode="auto">
              <a:xfrm>
                <a:off x="5322" y="1745"/>
                <a:ext cx="28" cy="23"/>
              </a:xfrm>
              <a:custGeom>
                <a:avLst/>
                <a:gdLst>
                  <a:gd name="T0" fmla="*/ 0 w 138"/>
                  <a:gd name="T1" fmla="*/ 62 h 117"/>
                  <a:gd name="T2" fmla="*/ 53 w 138"/>
                  <a:gd name="T3" fmla="*/ 89 h 117"/>
                  <a:gd name="T4" fmla="*/ 106 w 138"/>
                  <a:gd name="T5" fmla="*/ 117 h 117"/>
                  <a:gd name="T6" fmla="*/ 138 w 138"/>
                  <a:gd name="T7" fmla="*/ 55 h 117"/>
                  <a:gd name="T8" fmla="*/ 85 w 138"/>
                  <a:gd name="T9" fmla="*/ 27 h 117"/>
                  <a:gd name="T10" fmla="*/ 32 w 138"/>
                  <a:gd name="T11" fmla="*/ 0 h 117"/>
                  <a:gd name="T12" fmla="*/ 0 w 138"/>
                  <a:gd name="T13" fmla="*/ 6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17">
                    <a:moveTo>
                      <a:pt x="0" y="62"/>
                    </a:moveTo>
                    <a:lnTo>
                      <a:pt x="53" y="89"/>
                    </a:lnTo>
                    <a:lnTo>
                      <a:pt x="106" y="117"/>
                    </a:lnTo>
                    <a:lnTo>
                      <a:pt x="138" y="55"/>
                    </a:lnTo>
                    <a:lnTo>
                      <a:pt x="85" y="27"/>
                    </a:lnTo>
                    <a:lnTo>
                      <a:pt x="32" y="0"/>
                    </a:lnTo>
                    <a:lnTo>
                      <a:pt x="0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1" name="Freeform 3759"/>
              <p:cNvSpPr>
                <a:spLocks/>
              </p:cNvSpPr>
              <p:nvPr/>
            </p:nvSpPr>
            <p:spPr bwMode="auto">
              <a:xfrm>
                <a:off x="5339" y="1750"/>
                <a:ext cx="11" cy="6"/>
              </a:xfrm>
              <a:custGeom>
                <a:avLst/>
                <a:gdLst>
                  <a:gd name="T0" fmla="*/ 0 w 54"/>
                  <a:gd name="T1" fmla="*/ 0 h 28"/>
                  <a:gd name="T2" fmla="*/ 53 w 54"/>
                  <a:gd name="T3" fmla="*/ 28 h 28"/>
                  <a:gd name="T4" fmla="*/ 54 w 54"/>
                  <a:gd name="T5" fmla="*/ 24 h 28"/>
                  <a:gd name="T6" fmla="*/ 0 w 54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8">
                    <a:moveTo>
                      <a:pt x="0" y="0"/>
                    </a:moveTo>
                    <a:lnTo>
                      <a:pt x="53" y="28"/>
                    </a:lnTo>
                    <a:lnTo>
                      <a:pt x="54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2" name="Line 3760"/>
              <p:cNvSpPr>
                <a:spLocks noChangeShapeType="1"/>
              </p:cNvSpPr>
              <p:nvPr/>
            </p:nvSpPr>
            <p:spPr bwMode="auto">
              <a:xfrm flipV="1">
                <a:off x="5350" y="17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3" name="Freeform 3761"/>
              <p:cNvSpPr>
                <a:spLocks/>
              </p:cNvSpPr>
              <p:nvPr/>
            </p:nvSpPr>
            <p:spPr bwMode="auto">
              <a:xfrm>
                <a:off x="5328" y="1733"/>
                <a:ext cx="28" cy="22"/>
              </a:xfrm>
              <a:custGeom>
                <a:avLst/>
                <a:gdLst>
                  <a:gd name="T0" fmla="*/ 0 w 137"/>
                  <a:gd name="T1" fmla="*/ 64 h 112"/>
                  <a:gd name="T2" fmla="*/ 54 w 137"/>
                  <a:gd name="T3" fmla="*/ 88 h 112"/>
                  <a:gd name="T4" fmla="*/ 108 w 137"/>
                  <a:gd name="T5" fmla="*/ 112 h 112"/>
                  <a:gd name="T6" fmla="*/ 137 w 137"/>
                  <a:gd name="T7" fmla="*/ 48 h 112"/>
                  <a:gd name="T8" fmla="*/ 83 w 137"/>
                  <a:gd name="T9" fmla="*/ 24 h 112"/>
                  <a:gd name="T10" fmla="*/ 29 w 137"/>
                  <a:gd name="T11" fmla="*/ 0 h 112"/>
                  <a:gd name="T12" fmla="*/ 0 w 137"/>
                  <a:gd name="T13" fmla="*/ 6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2">
                    <a:moveTo>
                      <a:pt x="0" y="64"/>
                    </a:moveTo>
                    <a:lnTo>
                      <a:pt x="54" y="88"/>
                    </a:lnTo>
                    <a:lnTo>
                      <a:pt x="108" y="112"/>
                    </a:lnTo>
                    <a:lnTo>
                      <a:pt x="137" y="48"/>
                    </a:lnTo>
                    <a:lnTo>
                      <a:pt x="83" y="24"/>
                    </a:lnTo>
                    <a:lnTo>
                      <a:pt x="29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4" name="Freeform 3762"/>
              <p:cNvSpPr>
                <a:spLocks/>
              </p:cNvSpPr>
              <p:nvPr/>
            </p:nvSpPr>
            <p:spPr bwMode="auto">
              <a:xfrm>
                <a:off x="5328" y="1733"/>
                <a:ext cx="28" cy="22"/>
              </a:xfrm>
              <a:custGeom>
                <a:avLst/>
                <a:gdLst>
                  <a:gd name="T0" fmla="*/ 0 w 137"/>
                  <a:gd name="T1" fmla="*/ 64 h 112"/>
                  <a:gd name="T2" fmla="*/ 54 w 137"/>
                  <a:gd name="T3" fmla="*/ 88 h 112"/>
                  <a:gd name="T4" fmla="*/ 108 w 137"/>
                  <a:gd name="T5" fmla="*/ 112 h 112"/>
                  <a:gd name="T6" fmla="*/ 137 w 137"/>
                  <a:gd name="T7" fmla="*/ 48 h 112"/>
                  <a:gd name="T8" fmla="*/ 83 w 137"/>
                  <a:gd name="T9" fmla="*/ 24 h 112"/>
                  <a:gd name="T10" fmla="*/ 29 w 137"/>
                  <a:gd name="T11" fmla="*/ 0 h 112"/>
                  <a:gd name="T12" fmla="*/ 0 w 137"/>
                  <a:gd name="T13" fmla="*/ 6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12">
                    <a:moveTo>
                      <a:pt x="0" y="64"/>
                    </a:moveTo>
                    <a:lnTo>
                      <a:pt x="54" y="88"/>
                    </a:lnTo>
                    <a:lnTo>
                      <a:pt x="108" y="112"/>
                    </a:lnTo>
                    <a:lnTo>
                      <a:pt x="137" y="48"/>
                    </a:lnTo>
                    <a:lnTo>
                      <a:pt x="83" y="24"/>
                    </a:lnTo>
                    <a:lnTo>
                      <a:pt x="29" y="0"/>
                    </a:lnTo>
                    <a:lnTo>
                      <a:pt x="0" y="6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5" name="Freeform 3763"/>
              <p:cNvSpPr>
                <a:spLocks/>
              </p:cNvSpPr>
              <p:nvPr/>
            </p:nvSpPr>
            <p:spPr bwMode="auto">
              <a:xfrm>
                <a:off x="5345" y="1737"/>
                <a:ext cx="11" cy="5"/>
              </a:xfrm>
              <a:custGeom>
                <a:avLst/>
                <a:gdLst>
                  <a:gd name="T0" fmla="*/ 0 w 54"/>
                  <a:gd name="T1" fmla="*/ 0 h 24"/>
                  <a:gd name="T2" fmla="*/ 54 w 54"/>
                  <a:gd name="T3" fmla="*/ 24 h 24"/>
                  <a:gd name="T4" fmla="*/ 54 w 54"/>
                  <a:gd name="T5" fmla="*/ 23 h 24"/>
                  <a:gd name="T6" fmla="*/ 0 w 5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lnTo>
                      <a:pt x="54" y="24"/>
                    </a:lnTo>
                    <a:lnTo>
                      <a:pt x="5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6" name="Line 3764"/>
              <p:cNvSpPr>
                <a:spLocks noChangeShapeType="1"/>
              </p:cNvSpPr>
              <p:nvPr/>
            </p:nvSpPr>
            <p:spPr bwMode="auto">
              <a:xfrm flipV="1">
                <a:off x="5356" y="17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7" name="Freeform 3765"/>
              <p:cNvSpPr>
                <a:spLocks/>
              </p:cNvSpPr>
              <p:nvPr/>
            </p:nvSpPr>
            <p:spPr bwMode="auto">
              <a:xfrm>
                <a:off x="5334" y="1720"/>
                <a:ext cx="27" cy="22"/>
              </a:xfrm>
              <a:custGeom>
                <a:avLst/>
                <a:gdLst>
                  <a:gd name="T0" fmla="*/ 0 w 135"/>
                  <a:gd name="T1" fmla="*/ 65 h 111"/>
                  <a:gd name="T2" fmla="*/ 54 w 135"/>
                  <a:gd name="T3" fmla="*/ 88 h 111"/>
                  <a:gd name="T4" fmla="*/ 108 w 135"/>
                  <a:gd name="T5" fmla="*/ 111 h 111"/>
                  <a:gd name="T6" fmla="*/ 135 w 135"/>
                  <a:gd name="T7" fmla="*/ 46 h 111"/>
                  <a:gd name="T8" fmla="*/ 81 w 135"/>
                  <a:gd name="T9" fmla="*/ 23 h 111"/>
                  <a:gd name="T10" fmla="*/ 27 w 135"/>
                  <a:gd name="T11" fmla="*/ 0 h 111"/>
                  <a:gd name="T12" fmla="*/ 0 w 135"/>
                  <a:gd name="T13" fmla="*/ 6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11">
                    <a:moveTo>
                      <a:pt x="0" y="65"/>
                    </a:moveTo>
                    <a:lnTo>
                      <a:pt x="54" y="88"/>
                    </a:lnTo>
                    <a:lnTo>
                      <a:pt x="108" y="111"/>
                    </a:lnTo>
                    <a:lnTo>
                      <a:pt x="135" y="46"/>
                    </a:lnTo>
                    <a:lnTo>
                      <a:pt x="81" y="23"/>
                    </a:lnTo>
                    <a:lnTo>
                      <a:pt x="27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8" name="Freeform 3766"/>
              <p:cNvSpPr>
                <a:spLocks/>
              </p:cNvSpPr>
              <p:nvPr/>
            </p:nvSpPr>
            <p:spPr bwMode="auto">
              <a:xfrm>
                <a:off x="5334" y="1720"/>
                <a:ext cx="27" cy="22"/>
              </a:xfrm>
              <a:custGeom>
                <a:avLst/>
                <a:gdLst>
                  <a:gd name="T0" fmla="*/ 0 w 135"/>
                  <a:gd name="T1" fmla="*/ 65 h 111"/>
                  <a:gd name="T2" fmla="*/ 54 w 135"/>
                  <a:gd name="T3" fmla="*/ 88 h 111"/>
                  <a:gd name="T4" fmla="*/ 108 w 135"/>
                  <a:gd name="T5" fmla="*/ 111 h 111"/>
                  <a:gd name="T6" fmla="*/ 135 w 135"/>
                  <a:gd name="T7" fmla="*/ 46 h 111"/>
                  <a:gd name="T8" fmla="*/ 81 w 135"/>
                  <a:gd name="T9" fmla="*/ 23 h 111"/>
                  <a:gd name="T10" fmla="*/ 27 w 135"/>
                  <a:gd name="T11" fmla="*/ 0 h 111"/>
                  <a:gd name="T12" fmla="*/ 0 w 135"/>
                  <a:gd name="T13" fmla="*/ 6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11">
                    <a:moveTo>
                      <a:pt x="0" y="65"/>
                    </a:moveTo>
                    <a:lnTo>
                      <a:pt x="54" y="88"/>
                    </a:lnTo>
                    <a:lnTo>
                      <a:pt x="108" y="111"/>
                    </a:lnTo>
                    <a:lnTo>
                      <a:pt x="135" y="46"/>
                    </a:lnTo>
                    <a:lnTo>
                      <a:pt x="81" y="23"/>
                    </a:lnTo>
                    <a:lnTo>
                      <a:pt x="27" y="0"/>
                    </a:lnTo>
                    <a:lnTo>
                      <a:pt x="0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9" name="Freeform 3767"/>
              <p:cNvSpPr>
                <a:spLocks/>
              </p:cNvSpPr>
              <p:nvPr/>
            </p:nvSpPr>
            <p:spPr bwMode="auto">
              <a:xfrm>
                <a:off x="5350" y="1724"/>
                <a:ext cx="11" cy="5"/>
              </a:xfrm>
              <a:custGeom>
                <a:avLst/>
                <a:gdLst>
                  <a:gd name="T0" fmla="*/ 0 w 55"/>
                  <a:gd name="T1" fmla="*/ 0 h 23"/>
                  <a:gd name="T2" fmla="*/ 54 w 55"/>
                  <a:gd name="T3" fmla="*/ 23 h 23"/>
                  <a:gd name="T4" fmla="*/ 55 w 55"/>
                  <a:gd name="T5" fmla="*/ 22 h 23"/>
                  <a:gd name="T6" fmla="*/ 0 w 5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0" y="0"/>
                    </a:moveTo>
                    <a:lnTo>
                      <a:pt x="54" y="23"/>
                    </a:lnTo>
                    <a:lnTo>
                      <a:pt x="5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0" name="Line 3768"/>
              <p:cNvSpPr>
                <a:spLocks noChangeShapeType="1"/>
              </p:cNvSpPr>
              <p:nvPr/>
            </p:nvSpPr>
            <p:spPr bwMode="auto">
              <a:xfrm flipV="1">
                <a:off x="5361" y="17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1" name="Freeform 3769"/>
              <p:cNvSpPr>
                <a:spLocks/>
              </p:cNvSpPr>
              <p:nvPr/>
            </p:nvSpPr>
            <p:spPr bwMode="auto">
              <a:xfrm>
                <a:off x="5339" y="1707"/>
                <a:ext cx="28" cy="22"/>
              </a:xfrm>
              <a:custGeom>
                <a:avLst/>
                <a:gdLst>
                  <a:gd name="T0" fmla="*/ 0 w 136"/>
                  <a:gd name="T1" fmla="*/ 65 h 108"/>
                  <a:gd name="T2" fmla="*/ 55 w 136"/>
                  <a:gd name="T3" fmla="*/ 86 h 108"/>
                  <a:gd name="T4" fmla="*/ 110 w 136"/>
                  <a:gd name="T5" fmla="*/ 108 h 108"/>
                  <a:gd name="T6" fmla="*/ 136 w 136"/>
                  <a:gd name="T7" fmla="*/ 44 h 108"/>
                  <a:gd name="T8" fmla="*/ 80 w 136"/>
                  <a:gd name="T9" fmla="*/ 22 h 108"/>
                  <a:gd name="T10" fmla="*/ 25 w 136"/>
                  <a:gd name="T11" fmla="*/ 0 h 108"/>
                  <a:gd name="T12" fmla="*/ 0 w 136"/>
                  <a:gd name="T13" fmla="*/ 6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8">
                    <a:moveTo>
                      <a:pt x="0" y="65"/>
                    </a:moveTo>
                    <a:lnTo>
                      <a:pt x="55" y="86"/>
                    </a:lnTo>
                    <a:lnTo>
                      <a:pt x="110" y="108"/>
                    </a:lnTo>
                    <a:lnTo>
                      <a:pt x="136" y="44"/>
                    </a:lnTo>
                    <a:lnTo>
                      <a:pt x="80" y="22"/>
                    </a:lnTo>
                    <a:lnTo>
                      <a:pt x="25" y="0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2" name="Freeform 3770"/>
              <p:cNvSpPr>
                <a:spLocks/>
              </p:cNvSpPr>
              <p:nvPr/>
            </p:nvSpPr>
            <p:spPr bwMode="auto">
              <a:xfrm>
                <a:off x="5339" y="1707"/>
                <a:ext cx="28" cy="22"/>
              </a:xfrm>
              <a:custGeom>
                <a:avLst/>
                <a:gdLst>
                  <a:gd name="T0" fmla="*/ 0 w 136"/>
                  <a:gd name="T1" fmla="*/ 65 h 108"/>
                  <a:gd name="T2" fmla="*/ 55 w 136"/>
                  <a:gd name="T3" fmla="*/ 86 h 108"/>
                  <a:gd name="T4" fmla="*/ 110 w 136"/>
                  <a:gd name="T5" fmla="*/ 108 h 108"/>
                  <a:gd name="T6" fmla="*/ 136 w 136"/>
                  <a:gd name="T7" fmla="*/ 44 h 108"/>
                  <a:gd name="T8" fmla="*/ 80 w 136"/>
                  <a:gd name="T9" fmla="*/ 22 h 108"/>
                  <a:gd name="T10" fmla="*/ 25 w 136"/>
                  <a:gd name="T11" fmla="*/ 0 h 108"/>
                  <a:gd name="T12" fmla="*/ 0 w 136"/>
                  <a:gd name="T13" fmla="*/ 6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8">
                    <a:moveTo>
                      <a:pt x="0" y="65"/>
                    </a:moveTo>
                    <a:lnTo>
                      <a:pt x="55" y="86"/>
                    </a:lnTo>
                    <a:lnTo>
                      <a:pt x="110" y="108"/>
                    </a:lnTo>
                    <a:lnTo>
                      <a:pt x="136" y="44"/>
                    </a:lnTo>
                    <a:lnTo>
                      <a:pt x="80" y="22"/>
                    </a:lnTo>
                    <a:lnTo>
                      <a:pt x="25" y="0"/>
                    </a:lnTo>
                    <a:lnTo>
                      <a:pt x="0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3" name="Freeform 3771"/>
              <p:cNvSpPr>
                <a:spLocks/>
              </p:cNvSpPr>
              <p:nvPr/>
            </p:nvSpPr>
            <p:spPr bwMode="auto">
              <a:xfrm>
                <a:off x="5355" y="1712"/>
                <a:ext cx="12" cy="4"/>
              </a:xfrm>
              <a:custGeom>
                <a:avLst/>
                <a:gdLst>
                  <a:gd name="T0" fmla="*/ 0 w 57"/>
                  <a:gd name="T1" fmla="*/ 0 h 22"/>
                  <a:gd name="T2" fmla="*/ 56 w 57"/>
                  <a:gd name="T3" fmla="*/ 22 h 22"/>
                  <a:gd name="T4" fmla="*/ 57 w 57"/>
                  <a:gd name="T5" fmla="*/ 20 h 22"/>
                  <a:gd name="T6" fmla="*/ 0 w 5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2">
                    <a:moveTo>
                      <a:pt x="0" y="0"/>
                    </a:moveTo>
                    <a:lnTo>
                      <a:pt x="56" y="22"/>
                    </a:lnTo>
                    <a:lnTo>
                      <a:pt x="57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4" name="Line 3772"/>
              <p:cNvSpPr>
                <a:spLocks noChangeShapeType="1"/>
              </p:cNvSpPr>
              <p:nvPr/>
            </p:nvSpPr>
            <p:spPr bwMode="auto">
              <a:xfrm flipV="1">
                <a:off x="5367" y="1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5" name="Freeform 3773"/>
              <p:cNvSpPr>
                <a:spLocks/>
              </p:cNvSpPr>
              <p:nvPr/>
            </p:nvSpPr>
            <p:spPr bwMode="auto">
              <a:xfrm>
                <a:off x="5344" y="1694"/>
                <a:ext cx="27" cy="22"/>
              </a:xfrm>
              <a:custGeom>
                <a:avLst/>
                <a:gdLst>
                  <a:gd name="T0" fmla="*/ 0 w 136"/>
                  <a:gd name="T1" fmla="*/ 66 h 106"/>
                  <a:gd name="T2" fmla="*/ 56 w 136"/>
                  <a:gd name="T3" fmla="*/ 86 h 106"/>
                  <a:gd name="T4" fmla="*/ 113 w 136"/>
                  <a:gd name="T5" fmla="*/ 106 h 106"/>
                  <a:gd name="T6" fmla="*/ 136 w 136"/>
                  <a:gd name="T7" fmla="*/ 39 h 106"/>
                  <a:gd name="T8" fmla="*/ 79 w 136"/>
                  <a:gd name="T9" fmla="*/ 19 h 106"/>
                  <a:gd name="T10" fmla="*/ 23 w 136"/>
                  <a:gd name="T11" fmla="*/ 0 h 106"/>
                  <a:gd name="T12" fmla="*/ 0 w 136"/>
                  <a:gd name="T13" fmla="*/ 6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6">
                    <a:moveTo>
                      <a:pt x="0" y="66"/>
                    </a:moveTo>
                    <a:lnTo>
                      <a:pt x="56" y="86"/>
                    </a:lnTo>
                    <a:lnTo>
                      <a:pt x="113" y="106"/>
                    </a:lnTo>
                    <a:lnTo>
                      <a:pt x="136" y="39"/>
                    </a:lnTo>
                    <a:lnTo>
                      <a:pt x="79" y="19"/>
                    </a:lnTo>
                    <a:lnTo>
                      <a:pt x="23" y="0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6" name="Freeform 3774"/>
              <p:cNvSpPr>
                <a:spLocks/>
              </p:cNvSpPr>
              <p:nvPr/>
            </p:nvSpPr>
            <p:spPr bwMode="auto">
              <a:xfrm>
                <a:off x="5344" y="1694"/>
                <a:ext cx="27" cy="22"/>
              </a:xfrm>
              <a:custGeom>
                <a:avLst/>
                <a:gdLst>
                  <a:gd name="T0" fmla="*/ 0 w 136"/>
                  <a:gd name="T1" fmla="*/ 66 h 106"/>
                  <a:gd name="T2" fmla="*/ 56 w 136"/>
                  <a:gd name="T3" fmla="*/ 86 h 106"/>
                  <a:gd name="T4" fmla="*/ 113 w 136"/>
                  <a:gd name="T5" fmla="*/ 106 h 106"/>
                  <a:gd name="T6" fmla="*/ 136 w 136"/>
                  <a:gd name="T7" fmla="*/ 39 h 106"/>
                  <a:gd name="T8" fmla="*/ 79 w 136"/>
                  <a:gd name="T9" fmla="*/ 19 h 106"/>
                  <a:gd name="T10" fmla="*/ 23 w 136"/>
                  <a:gd name="T11" fmla="*/ 0 h 106"/>
                  <a:gd name="T12" fmla="*/ 0 w 136"/>
                  <a:gd name="T13" fmla="*/ 6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06">
                    <a:moveTo>
                      <a:pt x="0" y="66"/>
                    </a:moveTo>
                    <a:lnTo>
                      <a:pt x="56" y="86"/>
                    </a:lnTo>
                    <a:lnTo>
                      <a:pt x="113" y="106"/>
                    </a:lnTo>
                    <a:lnTo>
                      <a:pt x="136" y="39"/>
                    </a:lnTo>
                    <a:lnTo>
                      <a:pt x="79" y="19"/>
                    </a:lnTo>
                    <a:lnTo>
                      <a:pt x="23" y="0"/>
                    </a:lnTo>
                    <a:lnTo>
                      <a:pt x="0" y="6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7" name="Freeform 3775"/>
              <p:cNvSpPr>
                <a:spLocks/>
              </p:cNvSpPr>
              <p:nvPr/>
            </p:nvSpPr>
            <p:spPr bwMode="auto">
              <a:xfrm>
                <a:off x="5360" y="1698"/>
                <a:ext cx="11" cy="4"/>
              </a:xfrm>
              <a:custGeom>
                <a:avLst/>
                <a:gdLst>
                  <a:gd name="T0" fmla="*/ 0 w 57"/>
                  <a:gd name="T1" fmla="*/ 0 h 20"/>
                  <a:gd name="T2" fmla="*/ 57 w 57"/>
                  <a:gd name="T3" fmla="*/ 20 h 20"/>
                  <a:gd name="T4" fmla="*/ 57 w 57"/>
                  <a:gd name="T5" fmla="*/ 18 h 20"/>
                  <a:gd name="T6" fmla="*/ 0 w 57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0">
                    <a:moveTo>
                      <a:pt x="0" y="0"/>
                    </a:moveTo>
                    <a:lnTo>
                      <a:pt x="57" y="20"/>
                    </a:lnTo>
                    <a:lnTo>
                      <a:pt x="57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8" name="Line 3776"/>
              <p:cNvSpPr>
                <a:spLocks noChangeShapeType="1"/>
              </p:cNvSpPr>
              <p:nvPr/>
            </p:nvSpPr>
            <p:spPr bwMode="auto">
              <a:xfrm flipV="1">
                <a:off x="5371" y="1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9" name="Freeform 3777"/>
              <p:cNvSpPr>
                <a:spLocks/>
              </p:cNvSpPr>
              <p:nvPr/>
            </p:nvSpPr>
            <p:spPr bwMode="auto">
              <a:xfrm>
                <a:off x="5349" y="1681"/>
                <a:ext cx="26" cy="21"/>
              </a:xfrm>
              <a:custGeom>
                <a:avLst/>
                <a:gdLst>
                  <a:gd name="T0" fmla="*/ 0 w 133"/>
                  <a:gd name="T1" fmla="*/ 67 h 102"/>
                  <a:gd name="T2" fmla="*/ 56 w 133"/>
                  <a:gd name="T3" fmla="*/ 84 h 102"/>
                  <a:gd name="T4" fmla="*/ 113 w 133"/>
                  <a:gd name="T5" fmla="*/ 102 h 102"/>
                  <a:gd name="T6" fmla="*/ 133 w 133"/>
                  <a:gd name="T7" fmla="*/ 35 h 102"/>
                  <a:gd name="T8" fmla="*/ 77 w 133"/>
                  <a:gd name="T9" fmla="*/ 18 h 102"/>
                  <a:gd name="T10" fmla="*/ 21 w 133"/>
                  <a:gd name="T11" fmla="*/ 0 h 102"/>
                  <a:gd name="T12" fmla="*/ 0 w 133"/>
                  <a:gd name="T13" fmla="*/ 6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0" y="67"/>
                    </a:moveTo>
                    <a:lnTo>
                      <a:pt x="56" y="84"/>
                    </a:lnTo>
                    <a:lnTo>
                      <a:pt x="113" y="102"/>
                    </a:lnTo>
                    <a:lnTo>
                      <a:pt x="133" y="35"/>
                    </a:lnTo>
                    <a:lnTo>
                      <a:pt x="77" y="18"/>
                    </a:lnTo>
                    <a:lnTo>
                      <a:pt x="21" y="0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0" name="Freeform 3778"/>
              <p:cNvSpPr>
                <a:spLocks/>
              </p:cNvSpPr>
              <p:nvPr/>
            </p:nvSpPr>
            <p:spPr bwMode="auto">
              <a:xfrm>
                <a:off x="5349" y="1681"/>
                <a:ext cx="26" cy="21"/>
              </a:xfrm>
              <a:custGeom>
                <a:avLst/>
                <a:gdLst>
                  <a:gd name="T0" fmla="*/ 0 w 133"/>
                  <a:gd name="T1" fmla="*/ 67 h 102"/>
                  <a:gd name="T2" fmla="*/ 56 w 133"/>
                  <a:gd name="T3" fmla="*/ 84 h 102"/>
                  <a:gd name="T4" fmla="*/ 113 w 133"/>
                  <a:gd name="T5" fmla="*/ 102 h 102"/>
                  <a:gd name="T6" fmla="*/ 133 w 133"/>
                  <a:gd name="T7" fmla="*/ 35 h 102"/>
                  <a:gd name="T8" fmla="*/ 77 w 133"/>
                  <a:gd name="T9" fmla="*/ 18 h 102"/>
                  <a:gd name="T10" fmla="*/ 21 w 133"/>
                  <a:gd name="T11" fmla="*/ 0 h 102"/>
                  <a:gd name="T12" fmla="*/ 0 w 133"/>
                  <a:gd name="T13" fmla="*/ 6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0" y="67"/>
                    </a:moveTo>
                    <a:lnTo>
                      <a:pt x="56" y="84"/>
                    </a:lnTo>
                    <a:lnTo>
                      <a:pt x="113" y="102"/>
                    </a:lnTo>
                    <a:lnTo>
                      <a:pt x="133" y="35"/>
                    </a:lnTo>
                    <a:lnTo>
                      <a:pt x="77" y="18"/>
                    </a:lnTo>
                    <a:lnTo>
                      <a:pt x="21" y="0"/>
                    </a:lnTo>
                    <a:lnTo>
                      <a:pt x="0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1" name="Freeform 3779"/>
              <p:cNvSpPr>
                <a:spLocks/>
              </p:cNvSpPr>
              <p:nvPr/>
            </p:nvSpPr>
            <p:spPr bwMode="auto">
              <a:xfrm>
                <a:off x="5364" y="1685"/>
                <a:ext cx="11" cy="3"/>
              </a:xfrm>
              <a:custGeom>
                <a:avLst/>
                <a:gdLst>
                  <a:gd name="T0" fmla="*/ 0 w 56"/>
                  <a:gd name="T1" fmla="*/ 0 h 17"/>
                  <a:gd name="T2" fmla="*/ 56 w 56"/>
                  <a:gd name="T3" fmla="*/ 17 h 17"/>
                  <a:gd name="T4" fmla="*/ 56 w 56"/>
                  <a:gd name="T5" fmla="*/ 16 h 17"/>
                  <a:gd name="T6" fmla="*/ 0 w 56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7">
                    <a:moveTo>
                      <a:pt x="0" y="0"/>
                    </a:moveTo>
                    <a:lnTo>
                      <a:pt x="56" y="17"/>
                    </a:lnTo>
                    <a:lnTo>
                      <a:pt x="56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2" name="Line 3780"/>
              <p:cNvSpPr>
                <a:spLocks noChangeShapeType="1"/>
              </p:cNvSpPr>
              <p:nvPr/>
            </p:nvSpPr>
            <p:spPr bwMode="auto">
              <a:xfrm flipV="1">
                <a:off x="5375" y="168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3" name="Freeform 3781"/>
              <p:cNvSpPr>
                <a:spLocks/>
              </p:cNvSpPr>
              <p:nvPr/>
            </p:nvSpPr>
            <p:spPr bwMode="auto">
              <a:xfrm>
                <a:off x="5353" y="1668"/>
                <a:ext cx="26" cy="20"/>
              </a:xfrm>
              <a:custGeom>
                <a:avLst/>
                <a:gdLst>
                  <a:gd name="T0" fmla="*/ 0 w 132"/>
                  <a:gd name="T1" fmla="*/ 68 h 100"/>
                  <a:gd name="T2" fmla="*/ 56 w 132"/>
                  <a:gd name="T3" fmla="*/ 84 h 100"/>
                  <a:gd name="T4" fmla="*/ 112 w 132"/>
                  <a:gd name="T5" fmla="*/ 100 h 100"/>
                  <a:gd name="T6" fmla="*/ 132 w 132"/>
                  <a:gd name="T7" fmla="*/ 32 h 100"/>
                  <a:gd name="T8" fmla="*/ 76 w 132"/>
                  <a:gd name="T9" fmla="*/ 16 h 100"/>
                  <a:gd name="T10" fmla="*/ 19 w 132"/>
                  <a:gd name="T11" fmla="*/ 0 h 100"/>
                  <a:gd name="T12" fmla="*/ 0 w 132"/>
                  <a:gd name="T13" fmla="*/ 6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00">
                    <a:moveTo>
                      <a:pt x="0" y="68"/>
                    </a:moveTo>
                    <a:lnTo>
                      <a:pt x="56" y="84"/>
                    </a:lnTo>
                    <a:lnTo>
                      <a:pt x="112" y="100"/>
                    </a:lnTo>
                    <a:lnTo>
                      <a:pt x="132" y="32"/>
                    </a:lnTo>
                    <a:lnTo>
                      <a:pt x="76" y="16"/>
                    </a:lnTo>
                    <a:lnTo>
                      <a:pt x="19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4" name="Freeform 3782"/>
              <p:cNvSpPr>
                <a:spLocks/>
              </p:cNvSpPr>
              <p:nvPr/>
            </p:nvSpPr>
            <p:spPr bwMode="auto">
              <a:xfrm>
                <a:off x="5353" y="1668"/>
                <a:ext cx="26" cy="20"/>
              </a:xfrm>
              <a:custGeom>
                <a:avLst/>
                <a:gdLst>
                  <a:gd name="T0" fmla="*/ 0 w 132"/>
                  <a:gd name="T1" fmla="*/ 68 h 100"/>
                  <a:gd name="T2" fmla="*/ 56 w 132"/>
                  <a:gd name="T3" fmla="*/ 84 h 100"/>
                  <a:gd name="T4" fmla="*/ 112 w 132"/>
                  <a:gd name="T5" fmla="*/ 100 h 100"/>
                  <a:gd name="T6" fmla="*/ 132 w 132"/>
                  <a:gd name="T7" fmla="*/ 32 h 100"/>
                  <a:gd name="T8" fmla="*/ 76 w 132"/>
                  <a:gd name="T9" fmla="*/ 16 h 100"/>
                  <a:gd name="T10" fmla="*/ 19 w 132"/>
                  <a:gd name="T11" fmla="*/ 0 h 100"/>
                  <a:gd name="T12" fmla="*/ 0 w 132"/>
                  <a:gd name="T13" fmla="*/ 6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00">
                    <a:moveTo>
                      <a:pt x="0" y="68"/>
                    </a:moveTo>
                    <a:lnTo>
                      <a:pt x="56" y="84"/>
                    </a:lnTo>
                    <a:lnTo>
                      <a:pt x="112" y="100"/>
                    </a:lnTo>
                    <a:lnTo>
                      <a:pt x="132" y="32"/>
                    </a:lnTo>
                    <a:lnTo>
                      <a:pt x="76" y="16"/>
                    </a:lnTo>
                    <a:lnTo>
                      <a:pt x="19" y="0"/>
                    </a:lnTo>
                    <a:lnTo>
                      <a:pt x="0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5" name="Freeform 3783"/>
              <p:cNvSpPr>
                <a:spLocks/>
              </p:cNvSpPr>
              <p:nvPr/>
            </p:nvSpPr>
            <p:spPr bwMode="auto">
              <a:xfrm>
                <a:off x="5368" y="1671"/>
                <a:ext cx="12" cy="4"/>
              </a:xfrm>
              <a:custGeom>
                <a:avLst/>
                <a:gdLst>
                  <a:gd name="T0" fmla="*/ 0 w 57"/>
                  <a:gd name="T1" fmla="*/ 0 h 16"/>
                  <a:gd name="T2" fmla="*/ 56 w 57"/>
                  <a:gd name="T3" fmla="*/ 16 h 16"/>
                  <a:gd name="T4" fmla="*/ 57 w 57"/>
                  <a:gd name="T5" fmla="*/ 14 h 16"/>
                  <a:gd name="T6" fmla="*/ 0 w 5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6">
                    <a:moveTo>
                      <a:pt x="0" y="0"/>
                    </a:moveTo>
                    <a:lnTo>
                      <a:pt x="56" y="16"/>
                    </a:lnTo>
                    <a:lnTo>
                      <a:pt x="57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6" name="Line 3784"/>
              <p:cNvSpPr>
                <a:spLocks noChangeShapeType="1"/>
              </p:cNvSpPr>
              <p:nvPr/>
            </p:nvSpPr>
            <p:spPr bwMode="auto">
              <a:xfrm flipV="1">
                <a:off x="5379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7" name="Freeform 3785"/>
              <p:cNvSpPr>
                <a:spLocks/>
              </p:cNvSpPr>
              <p:nvPr/>
            </p:nvSpPr>
            <p:spPr bwMode="auto">
              <a:xfrm>
                <a:off x="5357" y="1655"/>
                <a:ext cx="26" cy="19"/>
              </a:xfrm>
              <a:custGeom>
                <a:avLst/>
                <a:gdLst>
                  <a:gd name="T0" fmla="*/ 0 w 131"/>
                  <a:gd name="T1" fmla="*/ 68 h 96"/>
                  <a:gd name="T2" fmla="*/ 58 w 131"/>
                  <a:gd name="T3" fmla="*/ 82 h 96"/>
                  <a:gd name="T4" fmla="*/ 115 w 131"/>
                  <a:gd name="T5" fmla="*/ 96 h 96"/>
                  <a:gd name="T6" fmla="*/ 131 w 131"/>
                  <a:gd name="T7" fmla="*/ 28 h 96"/>
                  <a:gd name="T8" fmla="*/ 74 w 131"/>
                  <a:gd name="T9" fmla="*/ 14 h 96"/>
                  <a:gd name="T10" fmla="*/ 16 w 131"/>
                  <a:gd name="T11" fmla="*/ 0 h 96"/>
                  <a:gd name="T12" fmla="*/ 0 w 131"/>
                  <a:gd name="T13" fmla="*/ 6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96">
                    <a:moveTo>
                      <a:pt x="0" y="68"/>
                    </a:moveTo>
                    <a:lnTo>
                      <a:pt x="58" y="82"/>
                    </a:lnTo>
                    <a:lnTo>
                      <a:pt x="115" y="96"/>
                    </a:lnTo>
                    <a:lnTo>
                      <a:pt x="131" y="28"/>
                    </a:lnTo>
                    <a:lnTo>
                      <a:pt x="74" y="14"/>
                    </a:lnTo>
                    <a:lnTo>
                      <a:pt x="16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8" name="Freeform 3786"/>
              <p:cNvSpPr>
                <a:spLocks/>
              </p:cNvSpPr>
              <p:nvPr/>
            </p:nvSpPr>
            <p:spPr bwMode="auto">
              <a:xfrm>
                <a:off x="5357" y="1655"/>
                <a:ext cx="26" cy="19"/>
              </a:xfrm>
              <a:custGeom>
                <a:avLst/>
                <a:gdLst>
                  <a:gd name="T0" fmla="*/ 0 w 131"/>
                  <a:gd name="T1" fmla="*/ 68 h 96"/>
                  <a:gd name="T2" fmla="*/ 58 w 131"/>
                  <a:gd name="T3" fmla="*/ 82 h 96"/>
                  <a:gd name="T4" fmla="*/ 115 w 131"/>
                  <a:gd name="T5" fmla="*/ 96 h 96"/>
                  <a:gd name="T6" fmla="*/ 131 w 131"/>
                  <a:gd name="T7" fmla="*/ 28 h 96"/>
                  <a:gd name="T8" fmla="*/ 74 w 131"/>
                  <a:gd name="T9" fmla="*/ 14 h 96"/>
                  <a:gd name="T10" fmla="*/ 16 w 131"/>
                  <a:gd name="T11" fmla="*/ 0 h 96"/>
                  <a:gd name="T12" fmla="*/ 0 w 131"/>
                  <a:gd name="T13" fmla="*/ 6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96">
                    <a:moveTo>
                      <a:pt x="0" y="68"/>
                    </a:moveTo>
                    <a:lnTo>
                      <a:pt x="58" y="82"/>
                    </a:lnTo>
                    <a:lnTo>
                      <a:pt x="115" y="96"/>
                    </a:lnTo>
                    <a:lnTo>
                      <a:pt x="131" y="28"/>
                    </a:lnTo>
                    <a:lnTo>
                      <a:pt x="74" y="14"/>
                    </a:lnTo>
                    <a:lnTo>
                      <a:pt x="16" y="0"/>
                    </a:lnTo>
                    <a:lnTo>
                      <a:pt x="0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9" name="Freeform 3787"/>
              <p:cNvSpPr>
                <a:spLocks/>
              </p:cNvSpPr>
              <p:nvPr/>
            </p:nvSpPr>
            <p:spPr bwMode="auto">
              <a:xfrm>
                <a:off x="5371" y="1658"/>
                <a:ext cx="12" cy="3"/>
              </a:xfrm>
              <a:custGeom>
                <a:avLst/>
                <a:gdLst>
                  <a:gd name="T0" fmla="*/ 0 w 57"/>
                  <a:gd name="T1" fmla="*/ 0 h 14"/>
                  <a:gd name="T2" fmla="*/ 57 w 57"/>
                  <a:gd name="T3" fmla="*/ 14 h 14"/>
                  <a:gd name="T4" fmla="*/ 57 w 57"/>
                  <a:gd name="T5" fmla="*/ 13 h 14"/>
                  <a:gd name="T6" fmla="*/ 0 w 5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4">
                    <a:moveTo>
                      <a:pt x="0" y="0"/>
                    </a:moveTo>
                    <a:lnTo>
                      <a:pt x="57" y="14"/>
                    </a:lnTo>
                    <a:lnTo>
                      <a:pt x="5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0" name="Line 3788"/>
              <p:cNvSpPr>
                <a:spLocks noChangeShapeType="1"/>
              </p:cNvSpPr>
              <p:nvPr/>
            </p:nvSpPr>
            <p:spPr bwMode="auto">
              <a:xfrm flipV="1">
                <a:off x="5383" y="16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1" name="Freeform 3789"/>
              <p:cNvSpPr>
                <a:spLocks/>
              </p:cNvSpPr>
              <p:nvPr/>
            </p:nvSpPr>
            <p:spPr bwMode="auto">
              <a:xfrm>
                <a:off x="5360" y="1641"/>
                <a:ext cx="26" cy="19"/>
              </a:xfrm>
              <a:custGeom>
                <a:avLst/>
                <a:gdLst>
                  <a:gd name="T0" fmla="*/ 0 w 130"/>
                  <a:gd name="T1" fmla="*/ 69 h 95"/>
                  <a:gd name="T2" fmla="*/ 58 w 130"/>
                  <a:gd name="T3" fmla="*/ 82 h 95"/>
                  <a:gd name="T4" fmla="*/ 115 w 130"/>
                  <a:gd name="T5" fmla="*/ 95 h 95"/>
                  <a:gd name="T6" fmla="*/ 130 w 130"/>
                  <a:gd name="T7" fmla="*/ 26 h 95"/>
                  <a:gd name="T8" fmla="*/ 73 w 130"/>
                  <a:gd name="T9" fmla="*/ 13 h 95"/>
                  <a:gd name="T10" fmla="*/ 15 w 130"/>
                  <a:gd name="T11" fmla="*/ 0 h 95"/>
                  <a:gd name="T12" fmla="*/ 0 w 130"/>
                  <a:gd name="T13" fmla="*/ 6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95">
                    <a:moveTo>
                      <a:pt x="0" y="69"/>
                    </a:moveTo>
                    <a:lnTo>
                      <a:pt x="58" y="82"/>
                    </a:lnTo>
                    <a:lnTo>
                      <a:pt x="115" y="95"/>
                    </a:lnTo>
                    <a:lnTo>
                      <a:pt x="130" y="26"/>
                    </a:lnTo>
                    <a:lnTo>
                      <a:pt x="73" y="13"/>
                    </a:lnTo>
                    <a:lnTo>
                      <a:pt x="15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2" name="Freeform 3790"/>
              <p:cNvSpPr>
                <a:spLocks/>
              </p:cNvSpPr>
              <p:nvPr/>
            </p:nvSpPr>
            <p:spPr bwMode="auto">
              <a:xfrm>
                <a:off x="5360" y="1641"/>
                <a:ext cx="26" cy="19"/>
              </a:xfrm>
              <a:custGeom>
                <a:avLst/>
                <a:gdLst>
                  <a:gd name="T0" fmla="*/ 0 w 130"/>
                  <a:gd name="T1" fmla="*/ 69 h 95"/>
                  <a:gd name="T2" fmla="*/ 58 w 130"/>
                  <a:gd name="T3" fmla="*/ 82 h 95"/>
                  <a:gd name="T4" fmla="*/ 115 w 130"/>
                  <a:gd name="T5" fmla="*/ 95 h 95"/>
                  <a:gd name="T6" fmla="*/ 130 w 130"/>
                  <a:gd name="T7" fmla="*/ 26 h 95"/>
                  <a:gd name="T8" fmla="*/ 73 w 130"/>
                  <a:gd name="T9" fmla="*/ 13 h 95"/>
                  <a:gd name="T10" fmla="*/ 15 w 130"/>
                  <a:gd name="T11" fmla="*/ 0 h 95"/>
                  <a:gd name="T12" fmla="*/ 0 w 130"/>
                  <a:gd name="T13" fmla="*/ 6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95">
                    <a:moveTo>
                      <a:pt x="0" y="69"/>
                    </a:moveTo>
                    <a:lnTo>
                      <a:pt x="58" y="82"/>
                    </a:lnTo>
                    <a:lnTo>
                      <a:pt x="115" y="95"/>
                    </a:lnTo>
                    <a:lnTo>
                      <a:pt x="130" y="26"/>
                    </a:lnTo>
                    <a:lnTo>
                      <a:pt x="73" y="13"/>
                    </a:lnTo>
                    <a:lnTo>
                      <a:pt x="15" y="0"/>
                    </a:lnTo>
                    <a:lnTo>
                      <a:pt x="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3" name="Freeform 3791"/>
              <p:cNvSpPr>
                <a:spLocks/>
              </p:cNvSpPr>
              <p:nvPr/>
            </p:nvSpPr>
            <p:spPr bwMode="auto">
              <a:xfrm>
                <a:off x="5374" y="1644"/>
                <a:ext cx="12" cy="3"/>
              </a:xfrm>
              <a:custGeom>
                <a:avLst/>
                <a:gdLst>
                  <a:gd name="T0" fmla="*/ 0 w 58"/>
                  <a:gd name="T1" fmla="*/ 0 h 13"/>
                  <a:gd name="T2" fmla="*/ 57 w 58"/>
                  <a:gd name="T3" fmla="*/ 13 h 13"/>
                  <a:gd name="T4" fmla="*/ 58 w 58"/>
                  <a:gd name="T5" fmla="*/ 10 h 13"/>
                  <a:gd name="T6" fmla="*/ 0 w 58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3">
                    <a:moveTo>
                      <a:pt x="0" y="0"/>
                    </a:moveTo>
                    <a:lnTo>
                      <a:pt x="57" y="13"/>
                    </a:lnTo>
                    <a:lnTo>
                      <a:pt x="58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4" name="Line 3792"/>
              <p:cNvSpPr>
                <a:spLocks noChangeShapeType="1"/>
              </p:cNvSpPr>
              <p:nvPr/>
            </p:nvSpPr>
            <p:spPr bwMode="auto">
              <a:xfrm flipV="1">
                <a:off x="5386" y="164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5" name="Freeform 3793"/>
              <p:cNvSpPr>
                <a:spLocks/>
              </p:cNvSpPr>
              <p:nvPr/>
            </p:nvSpPr>
            <p:spPr bwMode="auto">
              <a:xfrm>
                <a:off x="5363" y="1628"/>
                <a:ext cx="25" cy="18"/>
              </a:xfrm>
              <a:custGeom>
                <a:avLst/>
                <a:gdLst>
                  <a:gd name="T0" fmla="*/ 0 w 129"/>
                  <a:gd name="T1" fmla="*/ 68 h 88"/>
                  <a:gd name="T2" fmla="*/ 59 w 129"/>
                  <a:gd name="T3" fmla="*/ 78 h 88"/>
                  <a:gd name="T4" fmla="*/ 117 w 129"/>
                  <a:gd name="T5" fmla="*/ 88 h 88"/>
                  <a:gd name="T6" fmla="*/ 129 w 129"/>
                  <a:gd name="T7" fmla="*/ 21 h 88"/>
                  <a:gd name="T8" fmla="*/ 70 w 129"/>
                  <a:gd name="T9" fmla="*/ 10 h 88"/>
                  <a:gd name="T10" fmla="*/ 12 w 129"/>
                  <a:gd name="T11" fmla="*/ 0 h 88"/>
                  <a:gd name="T12" fmla="*/ 0 w 129"/>
                  <a:gd name="T13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8">
                    <a:moveTo>
                      <a:pt x="0" y="68"/>
                    </a:moveTo>
                    <a:lnTo>
                      <a:pt x="59" y="78"/>
                    </a:lnTo>
                    <a:lnTo>
                      <a:pt x="117" y="88"/>
                    </a:lnTo>
                    <a:lnTo>
                      <a:pt x="129" y="21"/>
                    </a:lnTo>
                    <a:lnTo>
                      <a:pt x="70" y="10"/>
                    </a:lnTo>
                    <a:lnTo>
                      <a:pt x="12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6" name="Freeform 3794"/>
              <p:cNvSpPr>
                <a:spLocks/>
              </p:cNvSpPr>
              <p:nvPr/>
            </p:nvSpPr>
            <p:spPr bwMode="auto">
              <a:xfrm>
                <a:off x="5363" y="1628"/>
                <a:ext cx="25" cy="18"/>
              </a:xfrm>
              <a:custGeom>
                <a:avLst/>
                <a:gdLst>
                  <a:gd name="T0" fmla="*/ 0 w 129"/>
                  <a:gd name="T1" fmla="*/ 68 h 88"/>
                  <a:gd name="T2" fmla="*/ 59 w 129"/>
                  <a:gd name="T3" fmla="*/ 78 h 88"/>
                  <a:gd name="T4" fmla="*/ 117 w 129"/>
                  <a:gd name="T5" fmla="*/ 88 h 88"/>
                  <a:gd name="T6" fmla="*/ 129 w 129"/>
                  <a:gd name="T7" fmla="*/ 21 h 88"/>
                  <a:gd name="T8" fmla="*/ 70 w 129"/>
                  <a:gd name="T9" fmla="*/ 10 h 88"/>
                  <a:gd name="T10" fmla="*/ 12 w 129"/>
                  <a:gd name="T11" fmla="*/ 0 h 88"/>
                  <a:gd name="T12" fmla="*/ 0 w 129"/>
                  <a:gd name="T13" fmla="*/ 6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8">
                    <a:moveTo>
                      <a:pt x="0" y="68"/>
                    </a:moveTo>
                    <a:lnTo>
                      <a:pt x="59" y="78"/>
                    </a:lnTo>
                    <a:lnTo>
                      <a:pt x="117" y="88"/>
                    </a:lnTo>
                    <a:lnTo>
                      <a:pt x="129" y="21"/>
                    </a:lnTo>
                    <a:lnTo>
                      <a:pt x="70" y="10"/>
                    </a:lnTo>
                    <a:lnTo>
                      <a:pt x="12" y="0"/>
                    </a:lnTo>
                    <a:lnTo>
                      <a:pt x="0" y="6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7" name="Freeform 3795"/>
              <p:cNvSpPr>
                <a:spLocks/>
              </p:cNvSpPr>
              <p:nvPr/>
            </p:nvSpPr>
            <p:spPr bwMode="auto">
              <a:xfrm>
                <a:off x="5377" y="1630"/>
                <a:ext cx="11" cy="3"/>
              </a:xfrm>
              <a:custGeom>
                <a:avLst/>
                <a:gdLst>
                  <a:gd name="T0" fmla="*/ 0 w 59"/>
                  <a:gd name="T1" fmla="*/ 0 h 11"/>
                  <a:gd name="T2" fmla="*/ 59 w 59"/>
                  <a:gd name="T3" fmla="*/ 11 h 11"/>
                  <a:gd name="T4" fmla="*/ 59 w 59"/>
                  <a:gd name="T5" fmla="*/ 9 h 11"/>
                  <a:gd name="T6" fmla="*/ 0 w 5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0" y="0"/>
                    </a:moveTo>
                    <a:lnTo>
                      <a:pt x="59" y="11"/>
                    </a:lnTo>
                    <a:lnTo>
                      <a:pt x="5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8" name="Line 3796"/>
              <p:cNvSpPr>
                <a:spLocks noChangeShapeType="1"/>
              </p:cNvSpPr>
              <p:nvPr/>
            </p:nvSpPr>
            <p:spPr bwMode="auto">
              <a:xfrm flipV="1">
                <a:off x="5388" y="163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9" name="Freeform 3797"/>
              <p:cNvSpPr>
                <a:spLocks/>
              </p:cNvSpPr>
              <p:nvPr/>
            </p:nvSpPr>
            <p:spPr bwMode="auto">
              <a:xfrm>
                <a:off x="5365" y="1615"/>
                <a:ext cx="25" cy="17"/>
              </a:xfrm>
              <a:custGeom>
                <a:avLst/>
                <a:gdLst>
                  <a:gd name="T0" fmla="*/ 0 w 127"/>
                  <a:gd name="T1" fmla="*/ 70 h 88"/>
                  <a:gd name="T2" fmla="*/ 58 w 127"/>
                  <a:gd name="T3" fmla="*/ 79 h 88"/>
                  <a:gd name="T4" fmla="*/ 117 w 127"/>
                  <a:gd name="T5" fmla="*/ 88 h 88"/>
                  <a:gd name="T6" fmla="*/ 127 w 127"/>
                  <a:gd name="T7" fmla="*/ 18 h 88"/>
                  <a:gd name="T8" fmla="*/ 69 w 127"/>
                  <a:gd name="T9" fmla="*/ 9 h 88"/>
                  <a:gd name="T10" fmla="*/ 10 w 127"/>
                  <a:gd name="T11" fmla="*/ 0 h 88"/>
                  <a:gd name="T12" fmla="*/ 0 w 127"/>
                  <a:gd name="T13" fmla="*/ 7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88">
                    <a:moveTo>
                      <a:pt x="0" y="70"/>
                    </a:moveTo>
                    <a:lnTo>
                      <a:pt x="58" y="79"/>
                    </a:lnTo>
                    <a:lnTo>
                      <a:pt x="117" y="88"/>
                    </a:lnTo>
                    <a:lnTo>
                      <a:pt x="127" y="18"/>
                    </a:lnTo>
                    <a:lnTo>
                      <a:pt x="69" y="9"/>
                    </a:lnTo>
                    <a:lnTo>
                      <a:pt x="10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0" name="Freeform 3798"/>
              <p:cNvSpPr>
                <a:spLocks/>
              </p:cNvSpPr>
              <p:nvPr/>
            </p:nvSpPr>
            <p:spPr bwMode="auto">
              <a:xfrm>
                <a:off x="5365" y="1615"/>
                <a:ext cx="25" cy="17"/>
              </a:xfrm>
              <a:custGeom>
                <a:avLst/>
                <a:gdLst>
                  <a:gd name="T0" fmla="*/ 0 w 127"/>
                  <a:gd name="T1" fmla="*/ 70 h 88"/>
                  <a:gd name="T2" fmla="*/ 58 w 127"/>
                  <a:gd name="T3" fmla="*/ 79 h 88"/>
                  <a:gd name="T4" fmla="*/ 117 w 127"/>
                  <a:gd name="T5" fmla="*/ 88 h 88"/>
                  <a:gd name="T6" fmla="*/ 127 w 127"/>
                  <a:gd name="T7" fmla="*/ 18 h 88"/>
                  <a:gd name="T8" fmla="*/ 69 w 127"/>
                  <a:gd name="T9" fmla="*/ 9 h 88"/>
                  <a:gd name="T10" fmla="*/ 10 w 127"/>
                  <a:gd name="T11" fmla="*/ 0 h 88"/>
                  <a:gd name="T12" fmla="*/ 0 w 127"/>
                  <a:gd name="T13" fmla="*/ 7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88">
                    <a:moveTo>
                      <a:pt x="0" y="70"/>
                    </a:moveTo>
                    <a:lnTo>
                      <a:pt x="58" y="79"/>
                    </a:lnTo>
                    <a:lnTo>
                      <a:pt x="117" y="88"/>
                    </a:lnTo>
                    <a:lnTo>
                      <a:pt x="127" y="18"/>
                    </a:lnTo>
                    <a:lnTo>
                      <a:pt x="69" y="9"/>
                    </a:lnTo>
                    <a:lnTo>
                      <a:pt x="10" y="0"/>
                    </a:lnTo>
                    <a:lnTo>
                      <a:pt x="0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1" name="Freeform 3799"/>
              <p:cNvSpPr>
                <a:spLocks/>
              </p:cNvSpPr>
              <p:nvPr/>
            </p:nvSpPr>
            <p:spPr bwMode="auto">
              <a:xfrm>
                <a:off x="5379" y="1616"/>
                <a:ext cx="11" cy="2"/>
              </a:xfrm>
              <a:custGeom>
                <a:avLst/>
                <a:gdLst>
                  <a:gd name="T0" fmla="*/ 0 w 58"/>
                  <a:gd name="T1" fmla="*/ 0 h 9"/>
                  <a:gd name="T2" fmla="*/ 58 w 58"/>
                  <a:gd name="T3" fmla="*/ 9 h 9"/>
                  <a:gd name="T4" fmla="*/ 58 w 58"/>
                  <a:gd name="T5" fmla="*/ 7 h 9"/>
                  <a:gd name="T6" fmla="*/ 0 w 5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9">
                    <a:moveTo>
                      <a:pt x="0" y="0"/>
                    </a:moveTo>
                    <a:lnTo>
                      <a:pt x="58" y="9"/>
                    </a:lnTo>
                    <a:lnTo>
                      <a:pt x="5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2" name="Line 3800"/>
              <p:cNvSpPr>
                <a:spLocks noChangeShapeType="1"/>
              </p:cNvSpPr>
              <p:nvPr/>
            </p:nvSpPr>
            <p:spPr bwMode="auto">
              <a:xfrm flipV="1">
                <a:off x="5390" y="16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3" name="Freeform 3801"/>
              <p:cNvSpPr>
                <a:spLocks/>
              </p:cNvSpPr>
              <p:nvPr/>
            </p:nvSpPr>
            <p:spPr bwMode="auto">
              <a:xfrm>
                <a:off x="5367" y="1601"/>
                <a:ext cx="25" cy="17"/>
              </a:xfrm>
              <a:custGeom>
                <a:avLst/>
                <a:gdLst>
                  <a:gd name="T0" fmla="*/ 0 w 125"/>
                  <a:gd name="T1" fmla="*/ 69 h 83"/>
                  <a:gd name="T2" fmla="*/ 59 w 125"/>
                  <a:gd name="T3" fmla="*/ 76 h 83"/>
                  <a:gd name="T4" fmla="*/ 117 w 125"/>
                  <a:gd name="T5" fmla="*/ 83 h 83"/>
                  <a:gd name="T6" fmla="*/ 125 w 125"/>
                  <a:gd name="T7" fmla="*/ 14 h 83"/>
                  <a:gd name="T8" fmla="*/ 67 w 125"/>
                  <a:gd name="T9" fmla="*/ 7 h 83"/>
                  <a:gd name="T10" fmla="*/ 8 w 125"/>
                  <a:gd name="T11" fmla="*/ 0 h 83"/>
                  <a:gd name="T12" fmla="*/ 0 w 125"/>
                  <a:gd name="T13" fmla="*/ 6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83">
                    <a:moveTo>
                      <a:pt x="0" y="69"/>
                    </a:moveTo>
                    <a:lnTo>
                      <a:pt x="59" y="76"/>
                    </a:lnTo>
                    <a:lnTo>
                      <a:pt x="117" y="83"/>
                    </a:lnTo>
                    <a:lnTo>
                      <a:pt x="125" y="14"/>
                    </a:lnTo>
                    <a:lnTo>
                      <a:pt x="67" y="7"/>
                    </a:lnTo>
                    <a:lnTo>
                      <a:pt x="8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4" name="Freeform 3802"/>
              <p:cNvSpPr>
                <a:spLocks/>
              </p:cNvSpPr>
              <p:nvPr/>
            </p:nvSpPr>
            <p:spPr bwMode="auto">
              <a:xfrm>
                <a:off x="5367" y="1601"/>
                <a:ext cx="25" cy="17"/>
              </a:xfrm>
              <a:custGeom>
                <a:avLst/>
                <a:gdLst>
                  <a:gd name="T0" fmla="*/ 0 w 125"/>
                  <a:gd name="T1" fmla="*/ 69 h 83"/>
                  <a:gd name="T2" fmla="*/ 59 w 125"/>
                  <a:gd name="T3" fmla="*/ 76 h 83"/>
                  <a:gd name="T4" fmla="*/ 117 w 125"/>
                  <a:gd name="T5" fmla="*/ 83 h 83"/>
                  <a:gd name="T6" fmla="*/ 125 w 125"/>
                  <a:gd name="T7" fmla="*/ 14 h 83"/>
                  <a:gd name="T8" fmla="*/ 67 w 125"/>
                  <a:gd name="T9" fmla="*/ 7 h 83"/>
                  <a:gd name="T10" fmla="*/ 8 w 125"/>
                  <a:gd name="T11" fmla="*/ 0 h 83"/>
                  <a:gd name="T12" fmla="*/ 0 w 125"/>
                  <a:gd name="T13" fmla="*/ 6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83">
                    <a:moveTo>
                      <a:pt x="0" y="69"/>
                    </a:moveTo>
                    <a:lnTo>
                      <a:pt x="59" y="76"/>
                    </a:lnTo>
                    <a:lnTo>
                      <a:pt x="117" y="83"/>
                    </a:lnTo>
                    <a:lnTo>
                      <a:pt x="125" y="14"/>
                    </a:lnTo>
                    <a:lnTo>
                      <a:pt x="67" y="7"/>
                    </a:lnTo>
                    <a:lnTo>
                      <a:pt x="8" y="0"/>
                    </a:lnTo>
                    <a:lnTo>
                      <a:pt x="0" y="6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5" name="Freeform 3803"/>
              <p:cNvSpPr>
                <a:spLocks/>
              </p:cNvSpPr>
              <p:nvPr/>
            </p:nvSpPr>
            <p:spPr bwMode="auto">
              <a:xfrm>
                <a:off x="5380" y="1603"/>
                <a:ext cx="12" cy="1"/>
              </a:xfrm>
              <a:custGeom>
                <a:avLst/>
                <a:gdLst>
                  <a:gd name="T0" fmla="*/ 0 w 58"/>
                  <a:gd name="T1" fmla="*/ 0 h 7"/>
                  <a:gd name="T2" fmla="*/ 58 w 58"/>
                  <a:gd name="T3" fmla="*/ 7 h 7"/>
                  <a:gd name="T4" fmla="*/ 58 w 58"/>
                  <a:gd name="T5" fmla="*/ 5 h 7"/>
                  <a:gd name="T6" fmla="*/ 0 w 5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">
                    <a:moveTo>
                      <a:pt x="0" y="0"/>
                    </a:moveTo>
                    <a:lnTo>
                      <a:pt x="58" y="7"/>
                    </a:lnTo>
                    <a:lnTo>
                      <a:pt x="58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6" name="Line 3804"/>
              <p:cNvSpPr>
                <a:spLocks noChangeShapeType="1"/>
              </p:cNvSpPr>
              <p:nvPr/>
            </p:nvSpPr>
            <p:spPr bwMode="auto">
              <a:xfrm flipV="1">
                <a:off x="5392" y="16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7" name="Freeform 3805"/>
              <p:cNvSpPr>
                <a:spLocks/>
              </p:cNvSpPr>
              <p:nvPr/>
            </p:nvSpPr>
            <p:spPr bwMode="auto">
              <a:xfrm>
                <a:off x="5369" y="1588"/>
                <a:ext cx="24" cy="16"/>
              </a:xfrm>
              <a:custGeom>
                <a:avLst/>
                <a:gdLst>
                  <a:gd name="T0" fmla="*/ 0 w 123"/>
                  <a:gd name="T1" fmla="*/ 71 h 80"/>
                  <a:gd name="T2" fmla="*/ 59 w 123"/>
                  <a:gd name="T3" fmla="*/ 75 h 80"/>
                  <a:gd name="T4" fmla="*/ 117 w 123"/>
                  <a:gd name="T5" fmla="*/ 80 h 80"/>
                  <a:gd name="T6" fmla="*/ 123 w 123"/>
                  <a:gd name="T7" fmla="*/ 10 h 80"/>
                  <a:gd name="T8" fmla="*/ 64 w 123"/>
                  <a:gd name="T9" fmla="*/ 5 h 80"/>
                  <a:gd name="T10" fmla="*/ 6 w 123"/>
                  <a:gd name="T11" fmla="*/ 0 h 80"/>
                  <a:gd name="T12" fmla="*/ 0 w 123"/>
                  <a:gd name="T13" fmla="*/ 7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0" y="71"/>
                    </a:moveTo>
                    <a:lnTo>
                      <a:pt x="59" y="75"/>
                    </a:lnTo>
                    <a:lnTo>
                      <a:pt x="117" y="80"/>
                    </a:lnTo>
                    <a:lnTo>
                      <a:pt x="123" y="10"/>
                    </a:lnTo>
                    <a:lnTo>
                      <a:pt x="64" y="5"/>
                    </a:lnTo>
                    <a:lnTo>
                      <a:pt x="6" y="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8" name="Freeform 3806"/>
              <p:cNvSpPr>
                <a:spLocks/>
              </p:cNvSpPr>
              <p:nvPr/>
            </p:nvSpPr>
            <p:spPr bwMode="auto">
              <a:xfrm>
                <a:off x="5369" y="1588"/>
                <a:ext cx="24" cy="16"/>
              </a:xfrm>
              <a:custGeom>
                <a:avLst/>
                <a:gdLst>
                  <a:gd name="T0" fmla="*/ 0 w 123"/>
                  <a:gd name="T1" fmla="*/ 71 h 80"/>
                  <a:gd name="T2" fmla="*/ 59 w 123"/>
                  <a:gd name="T3" fmla="*/ 75 h 80"/>
                  <a:gd name="T4" fmla="*/ 117 w 123"/>
                  <a:gd name="T5" fmla="*/ 80 h 80"/>
                  <a:gd name="T6" fmla="*/ 123 w 123"/>
                  <a:gd name="T7" fmla="*/ 10 h 80"/>
                  <a:gd name="T8" fmla="*/ 64 w 123"/>
                  <a:gd name="T9" fmla="*/ 5 h 80"/>
                  <a:gd name="T10" fmla="*/ 6 w 123"/>
                  <a:gd name="T11" fmla="*/ 0 h 80"/>
                  <a:gd name="T12" fmla="*/ 0 w 123"/>
                  <a:gd name="T13" fmla="*/ 7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80">
                    <a:moveTo>
                      <a:pt x="0" y="71"/>
                    </a:moveTo>
                    <a:lnTo>
                      <a:pt x="59" y="75"/>
                    </a:lnTo>
                    <a:lnTo>
                      <a:pt x="117" y="80"/>
                    </a:lnTo>
                    <a:lnTo>
                      <a:pt x="123" y="10"/>
                    </a:lnTo>
                    <a:lnTo>
                      <a:pt x="64" y="5"/>
                    </a:lnTo>
                    <a:lnTo>
                      <a:pt x="6" y="0"/>
                    </a:lnTo>
                    <a:lnTo>
                      <a:pt x="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9" name="Freeform 3807"/>
              <p:cNvSpPr>
                <a:spLocks/>
              </p:cNvSpPr>
              <p:nvPr/>
            </p:nvSpPr>
            <p:spPr bwMode="auto">
              <a:xfrm>
                <a:off x="5381" y="1589"/>
                <a:ext cx="12" cy="1"/>
              </a:xfrm>
              <a:custGeom>
                <a:avLst/>
                <a:gdLst>
                  <a:gd name="T0" fmla="*/ 0 w 59"/>
                  <a:gd name="T1" fmla="*/ 0 h 5"/>
                  <a:gd name="T2" fmla="*/ 59 w 59"/>
                  <a:gd name="T3" fmla="*/ 5 h 5"/>
                  <a:gd name="T4" fmla="*/ 59 w 59"/>
                  <a:gd name="T5" fmla="*/ 3 h 5"/>
                  <a:gd name="T6" fmla="*/ 0 w 5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5">
                    <a:moveTo>
                      <a:pt x="0" y="0"/>
                    </a:moveTo>
                    <a:lnTo>
                      <a:pt x="59" y="5"/>
                    </a:lnTo>
                    <a:lnTo>
                      <a:pt x="5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0" name="Line 3808"/>
              <p:cNvSpPr>
                <a:spLocks noChangeShapeType="1"/>
              </p:cNvSpPr>
              <p:nvPr/>
            </p:nvSpPr>
            <p:spPr bwMode="auto">
              <a:xfrm flipV="1">
                <a:off x="5393" y="15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1" name="Freeform 3809"/>
              <p:cNvSpPr>
                <a:spLocks/>
              </p:cNvSpPr>
              <p:nvPr/>
            </p:nvSpPr>
            <p:spPr bwMode="auto">
              <a:xfrm>
                <a:off x="5370" y="1574"/>
                <a:ext cx="24" cy="15"/>
              </a:xfrm>
              <a:custGeom>
                <a:avLst/>
                <a:gdLst>
                  <a:gd name="T0" fmla="*/ 0 w 120"/>
                  <a:gd name="T1" fmla="*/ 71 h 77"/>
                  <a:gd name="T2" fmla="*/ 58 w 120"/>
                  <a:gd name="T3" fmla="*/ 74 h 77"/>
                  <a:gd name="T4" fmla="*/ 117 w 120"/>
                  <a:gd name="T5" fmla="*/ 77 h 77"/>
                  <a:gd name="T6" fmla="*/ 120 w 120"/>
                  <a:gd name="T7" fmla="*/ 7 h 77"/>
                  <a:gd name="T8" fmla="*/ 62 w 120"/>
                  <a:gd name="T9" fmla="*/ 4 h 77"/>
                  <a:gd name="T10" fmla="*/ 3 w 120"/>
                  <a:gd name="T11" fmla="*/ 0 h 77"/>
                  <a:gd name="T12" fmla="*/ 0 w 120"/>
                  <a:gd name="T13" fmla="*/ 7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77">
                    <a:moveTo>
                      <a:pt x="0" y="71"/>
                    </a:moveTo>
                    <a:lnTo>
                      <a:pt x="58" y="74"/>
                    </a:lnTo>
                    <a:lnTo>
                      <a:pt x="117" y="77"/>
                    </a:lnTo>
                    <a:lnTo>
                      <a:pt x="120" y="7"/>
                    </a:lnTo>
                    <a:lnTo>
                      <a:pt x="62" y="4"/>
                    </a:lnTo>
                    <a:lnTo>
                      <a:pt x="3" y="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2" name="Freeform 3810"/>
              <p:cNvSpPr>
                <a:spLocks/>
              </p:cNvSpPr>
              <p:nvPr/>
            </p:nvSpPr>
            <p:spPr bwMode="auto">
              <a:xfrm>
                <a:off x="5370" y="1574"/>
                <a:ext cx="24" cy="15"/>
              </a:xfrm>
              <a:custGeom>
                <a:avLst/>
                <a:gdLst>
                  <a:gd name="T0" fmla="*/ 0 w 120"/>
                  <a:gd name="T1" fmla="*/ 71 h 77"/>
                  <a:gd name="T2" fmla="*/ 58 w 120"/>
                  <a:gd name="T3" fmla="*/ 74 h 77"/>
                  <a:gd name="T4" fmla="*/ 117 w 120"/>
                  <a:gd name="T5" fmla="*/ 77 h 77"/>
                  <a:gd name="T6" fmla="*/ 120 w 120"/>
                  <a:gd name="T7" fmla="*/ 7 h 77"/>
                  <a:gd name="T8" fmla="*/ 62 w 120"/>
                  <a:gd name="T9" fmla="*/ 4 h 77"/>
                  <a:gd name="T10" fmla="*/ 3 w 120"/>
                  <a:gd name="T11" fmla="*/ 0 h 77"/>
                  <a:gd name="T12" fmla="*/ 0 w 120"/>
                  <a:gd name="T13" fmla="*/ 7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77">
                    <a:moveTo>
                      <a:pt x="0" y="71"/>
                    </a:moveTo>
                    <a:lnTo>
                      <a:pt x="58" y="74"/>
                    </a:lnTo>
                    <a:lnTo>
                      <a:pt x="117" y="77"/>
                    </a:lnTo>
                    <a:lnTo>
                      <a:pt x="120" y="7"/>
                    </a:lnTo>
                    <a:lnTo>
                      <a:pt x="62" y="4"/>
                    </a:lnTo>
                    <a:lnTo>
                      <a:pt x="3" y="0"/>
                    </a:lnTo>
                    <a:lnTo>
                      <a:pt x="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3" name="Freeform 3811"/>
              <p:cNvSpPr>
                <a:spLocks/>
              </p:cNvSpPr>
              <p:nvPr/>
            </p:nvSpPr>
            <p:spPr bwMode="auto">
              <a:xfrm>
                <a:off x="5382" y="1575"/>
                <a:ext cx="12" cy="1"/>
              </a:xfrm>
              <a:custGeom>
                <a:avLst/>
                <a:gdLst>
                  <a:gd name="T0" fmla="*/ 0 w 58"/>
                  <a:gd name="T1" fmla="*/ 0 h 3"/>
                  <a:gd name="T2" fmla="*/ 58 w 58"/>
                  <a:gd name="T3" fmla="*/ 3 h 3"/>
                  <a:gd name="T4" fmla="*/ 58 w 58"/>
                  <a:gd name="T5" fmla="*/ 1 h 3"/>
                  <a:gd name="T6" fmla="*/ 0 w 5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">
                    <a:moveTo>
                      <a:pt x="0" y="0"/>
                    </a:moveTo>
                    <a:lnTo>
                      <a:pt x="58" y="3"/>
                    </a:lnTo>
                    <a:lnTo>
                      <a:pt x="5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4" name="Line 3812"/>
              <p:cNvSpPr>
                <a:spLocks noChangeShapeType="1"/>
              </p:cNvSpPr>
              <p:nvPr/>
            </p:nvSpPr>
            <p:spPr bwMode="auto">
              <a:xfrm flipV="1">
                <a:off x="5394" y="15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5" name="Freeform 3813"/>
              <p:cNvSpPr>
                <a:spLocks/>
              </p:cNvSpPr>
              <p:nvPr/>
            </p:nvSpPr>
            <p:spPr bwMode="auto">
              <a:xfrm>
                <a:off x="5370" y="1560"/>
                <a:ext cx="24" cy="15"/>
              </a:xfrm>
              <a:custGeom>
                <a:avLst/>
                <a:gdLst>
                  <a:gd name="T0" fmla="*/ 0 w 119"/>
                  <a:gd name="T1" fmla="*/ 70 h 72"/>
                  <a:gd name="T2" fmla="*/ 59 w 119"/>
                  <a:gd name="T3" fmla="*/ 71 h 72"/>
                  <a:gd name="T4" fmla="*/ 117 w 119"/>
                  <a:gd name="T5" fmla="*/ 72 h 72"/>
                  <a:gd name="T6" fmla="*/ 119 w 119"/>
                  <a:gd name="T7" fmla="*/ 2 h 72"/>
                  <a:gd name="T8" fmla="*/ 60 w 119"/>
                  <a:gd name="T9" fmla="*/ 1 h 72"/>
                  <a:gd name="T10" fmla="*/ 1 w 119"/>
                  <a:gd name="T11" fmla="*/ 0 h 72"/>
                  <a:gd name="T12" fmla="*/ 0 w 119"/>
                  <a:gd name="T13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2">
                    <a:moveTo>
                      <a:pt x="0" y="70"/>
                    </a:moveTo>
                    <a:lnTo>
                      <a:pt x="59" y="71"/>
                    </a:lnTo>
                    <a:lnTo>
                      <a:pt x="117" y="72"/>
                    </a:lnTo>
                    <a:lnTo>
                      <a:pt x="119" y="2"/>
                    </a:lnTo>
                    <a:lnTo>
                      <a:pt x="60" y="1"/>
                    </a:lnTo>
                    <a:lnTo>
                      <a:pt x="1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6" name="Freeform 3814"/>
              <p:cNvSpPr>
                <a:spLocks/>
              </p:cNvSpPr>
              <p:nvPr/>
            </p:nvSpPr>
            <p:spPr bwMode="auto">
              <a:xfrm>
                <a:off x="5370" y="1560"/>
                <a:ext cx="24" cy="15"/>
              </a:xfrm>
              <a:custGeom>
                <a:avLst/>
                <a:gdLst>
                  <a:gd name="T0" fmla="*/ 0 w 119"/>
                  <a:gd name="T1" fmla="*/ 70 h 72"/>
                  <a:gd name="T2" fmla="*/ 59 w 119"/>
                  <a:gd name="T3" fmla="*/ 71 h 72"/>
                  <a:gd name="T4" fmla="*/ 117 w 119"/>
                  <a:gd name="T5" fmla="*/ 72 h 72"/>
                  <a:gd name="T6" fmla="*/ 119 w 119"/>
                  <a:gd name="T7" fmla="*/ 2 h 72"/>
                  <a:gd name="T8" fmla="*/ 60 w 119"/>
                  <a:gd name="T9" fmla="*/ 1 h 72"/>
                  <a:gd name="T10" fmla="*/ 1 w 119"/>
                  <a:gd name="T11" fmla="*/ 0 h 72"/>
                  <a:gd name="T12" fmla="*/ 0 w 119"/>
                  <a:gd name="T13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72">
                    <a:moveTo>
                      <a:pt x="0" y="70"/>
                    </a:moveTo>
                    <a:lnTo>
                      <a:pt x="59" y="71"/>
                    </a:lnTo>
                    <a:lnTo>
                      <a:pt x="117" y="72"/>
                    </a:lnTo>
                    <a:lnTo>
                      <a:pt x="119" y="2"/>
                    </a:lnTo>
                    <a:lnTo>
                      <a:pt x="60" y="1"/>
                    </a:lnTo>
                    <a:lnTo>
                      <a:pt x="1" y="0"/>
                    </a:lnTo>
                    <a:lnTo>
                      <a:pt x="0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7" name="Freeform 3815"/>
              <p:cNvSpPr>
                <a:spLocks/>
              </p:cNvSpPr>
              <p:nvPr/>
            </p:nvSpPr>
            <p:spPr bwMode="auto">
              <a:xfrm>
                <a:off x="5371" y="1549"/>
                <a:ext cx="23" cy="12"/>
              </a:xfrm>
              <a:custGeom>
                <a:avLst/>
                <a:gdLst>
                  <a:gd name="T0" fmla="*/ 59 w 118"/>
                  <a:gd name="T1" fmla="*/ 59 h 60"/>
                  <a:gd name="T2" fmla="*/ 0 w 118"/>
                  <a:gd name="T3" fmla="*/ 58 h 60"/>
                  <a:gd name="T4" fmla="*/ 1 w 118"/>
                  <a:gd name="T5" fmla="*/ 45 h 60"/>
                  <a:gd name="T6" fmla="*/ 6 w 118"/>
                  <a:gd name="T7" fmla="*/ 32 h 60"/>
                  <a:gd name="T8" fmla="*/ 13 w 118"/>
                  <a:gd name="T9" fmla="*/ 21 h 60"/>
                  <a:gd name="T10" fmla="*/ 23 w 118"/>
                  <a:gd name="T11" fmla="*/ 12 h 60"/>
                  <a:gd name="T12" fmla="*/ 34 w 118"/>
                  <a:gd name="T13" fmla="*/ 5 h 60"/>
                  <a:gd name="T14" fmla="*/ 46 w 118"/>
                  <a:gd name="T15" fmla="*/ 1 h 60"/>
                  <a:gd name="T16" fmla="*/ 60 w 118"/>
                  <a:gd name="T17" fmla="*/ 0 h 60"/>
                  <a:gd name="T18" fmla="*/ 73 w 118"/>
                  <a:gd name="T19" fmla="*/ 1 h 60"/>
                  <a:gd name="T20" fmla="*/ 85 w 118"/>
                  <a:gd name="T21" fmla="*/ 6 h 60"/>
                  <a:gd name="T22" fmla="*/ 97 w 118"/>
                  <a:gd name="T23" fmla="*/ 13 h 60"/>
                  <a:gd name="T24" fmla="*/ 106 w 118"/>
                  <a:gd name="T25" fmla="*/ 23 h 60"/>
                  <a:gd name="T26" fmla="*/ 113 w 118"/>
                  <a:gd name="T27" fmla="*/ 33 h 60"/>
                  <a:gd name="T28" fmla="*/ 116 w 118"/>
                  <a:gd name="T29" fmla="*/ 46 h 60"/>
                  <a:gd name="T30" fmla="*/ 118 w 118"/>
                  <a:gd name="T31" fmla="*/ 60 h 60"/>
                  <a:gd name="T32" fmla="*/ 59 w 118"/>
                  <a:gd name="T33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8" h="60">
                    <a:moveTo>
                      <a:pt x="59" y="59"/>
                    </a:moveTo>
                    <a:lnTo>
                      <a:pt x="0" y="58"/>
                    </a:lnTo>
                    <a:lnTo>
                      <a:pt x="1" y="45"/>
                    </a:lnTo>
                    <a:lnTo>
                      <a:pt x="6" y="32"/>
                    </a:lnTo>
                    <a:lnTo>
                      <a:pt x="13" y="21"/>
                    </a:lnTo>
                    <a:lnTo>
                      <a:pt x="23" y="12"/>
                    </a:lnTo>
                    <a:lnTo>
                      <a:pt x="34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3" y="1"/>
                    </a:lnTo>
                    <a:lnTo>
                      <a:pt x="85" y="6"/>
                    </a:lnTo>
                    <a:lnTo>
                      <a:pt x="97" y="13"/>
                    </a:lnTo>
                    <a:lnTo>
                      <a:pt x="106" y="23"/>
                    </a:lnTo>
                    <a:lnTo>
                      <a:pt x="113" y="33"/>
                    </a:lnTo>
                    <a:lnTo>
                      <a:pt x="116" y="46"/>
                    </a:lnTo>
                    <a:lnTo>
                      <a:pt x="118" y="6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8" name="Freeform 3816"/>
              <p:cNvSpPr>
                <a:spLocks/>
              </p:cNvSpPr>
              <p:nvPr/>
            </p:nvSpPr>
            <p:spPr bwMode="auto">
              <a:xfrm>
                <a:off x="5371" y="1549"/>
                <a:ext cx="23" cy="12"/>
              </a:xfrm>
              <a:custGeom>
                <a:avLst/>
                <a:gdLst>
                  <a:gd name="T0" fmla="*/ 0 w 118"/>
                  <a:gd name="T1" fmla="*/ 58 h 60"/>
                  <a:gd name="T2" fmla="*/ 1 w 118"/>
                  <a:gd name="T3" fmla="*/ 45 h 60"/>
                  <a:gd name="T4" fmla="*/ 6 w 118"/>
                  <a:gd name="T5" fmla="*/ 32 h 60"/>
                  <a:gd name="T6" fmla="*/ 13 w 118"/>
                  <a:gd name="T7" fmla="*/ 21 h 60"/>
                  <a:gd name="T8" fmla="*/ 23 w 118"/>
                  <a:gd name="T9" fmla="*/ 12 h 60"/>
                  <a:gd name="T10" fmla="*/ 34 w 118"/>
                  <a:gd name="T11" fmla="*/ 5 h 60"/>
                  <a:gd name="T12" fmla="*/ 46 w 118"/>
                  <a:gd name="T13" fmla="*/ 1 h 60"/>
                  <a:gd name="T14" fmla="*/ 60 w 118"/>
                  <a:gd name="T15" fmla="*/ 0 h 60"/>
                  <a:gd name="T16" fmla="*/ 73 w 118"/>
                  <a:gd name="T17" fmla="*/ 1 h 60"/>
                  <a:gd name="T18" fmla="*/ 85 w 118"/>
                  <a:gd name="T19" fmla="*/ 6 h 60"/>
                  <a:gd name="T20" fmla="*/ 97 w 118"/>
                  <a:gd name="T21" fmla="*/ 13 h 60"/>
                  <a:gd name="T22" fmla="*/ 106 w 118"/>
                  <a:gd name="T23" fmla="*/ 23 h 60"/>
                  <a:gd name="T24" fmla="*/ 113 w 118"/>
                  <a:gd name="T25" fmla="*/ 33 h 60"/>
                  <a:gd name="T26" fmla="*/ 116 w 118"/>
                  <a:gd name="T27" fmla="*/ 46 h 60"/>
                  <a:gd name="T28" fmla="*/ 118 w 118"/>
                  <a:gd name="T2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" h="60">
                    <a:moveTo>
                      <a:pt x="0" y="58"/>
                    </a:moveTo>
                    <a:lnTo>
                      <a:pt x="1" y="45"/>
                    </a:lnTo>
                    <a:lnTo>
                      <a:pt x="6" y="32"/>
                    </a:lnTo>
                    <a:lnTo>
                      <a:pt x="13" y="21"/>
                    </a:lnTo>
                    <a:lnTo>
                      <a:pt x="23" y="12"/>
                    </a:lnTo>
                    <a:lnTo>
                      <a:pt x="34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3" y="1"/>
                    </a:lnTo>
                    <a:lnTo>
                      <a:pt x="85" y="6"/>
                    </a:lnTo>
                    <a:lnTo>
                      <a:pt x="97" y="13"/>
                    </a:lnTo>
                    <a:lnTo>
                      <a:pt x="106" y="23"/>
                    </a:lnTo>
                    <a:lnTo>
                      <a:pt x="113" y="33"/>
                    </a:lnTo>
                    <a:lnTo>
                      <a:pt x="116" y="46"/>
                    </a:lnTo>
                    <a:lnTo>
                      <a:pt x="118" y="6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9" name="Freeform 3817"/>
              <p:cNvSpPr>
                <a:spLocks/>
              </p:cNvSpPr>
              <p:nvPr/>
            </p:nvSpPr>
            <p:spPr bwMode="auto">
              <a:xfrm>
                <a:off x="4509" y="1549"/>
                <a:ext cx="12" cy="23"/>
              </a:xfrm>
              <a:custGeom>
                <a:avLst/>
                <a:gdLst>
                  <a:gd name="T0" fmla="*/ 0 w 60"/>
                  <a:gd name="T1" fmla="*/ 60 h 118"/>
                  <a:gd name="T2" fmla="*/ 0 w 60"/>
                  <a:gd name="T3" fmla="*/ 0 h 118"/>
                  <a:gd name="T4" fmla="*/ 12 w 60"/>
                  <a:gd name="T5" fmla="*/ 2 h 118"/>
                  <a:gd name="T6" fmla="*/ 25 w 60"/>
                  <a:gd name="T7" fmla="*/ 7 h 118"/>
                  <a:gd name="T8" fmla="*/ 37 w 60"/>
                  <a:gd name="T9" fmla="*/ 14 h 118"/>
                  <a:gd name="T10" fmla="*/ 46 w 60"/>
                  <a:gd name="T11" fmla="*/ 23 h 118"/>
                  <a:gd name="T12" fmla="*/ 53 w 60"/>
                  <a:gd name="T13" fmla="*/ 34 h 118"/>
                  <a:gd name="T14" fmla="*/ 57 w 60"/>
                  <a:gd name="T15" fmla="*/ 47 h 118"/>
                  <a:gd name="T16" fmla="*/ 60 w 60"/>
                  <a:gd name="T17" fmla="*/ 60 h 118"/>
                  <a:gd name="T18" fmla="*/ 57 w 60"/>
                  <a:gd name="T19" fmla="*/ 72 h 118"/>
                  <a:gd name="T20" fmla="*/ 53 w 60"/>
                  <a:gd name="T21" fmla="*/ 85 h 118"/>
                  <a:gd name="T22" fmla="*/ 46 w 60"/>
                  <a:gd name="T23" fmla="*/ 97 h 118"/>
                  <a:gd name="T24" fmla="*/ 37 w 60"/>
                  <a:gd name="T25" fmla="*/ 106 h 118"/>
                  <a:gd name="T26" fmla="*/ 25 w 60"/>
                  <a:gd name="T27" fmla="*/ 113 h 118"/>
                  <a:gd name="T28" fmla="*/ 12 w 60"/>
                  <a:gd name="T29" fmla="*/ 117 h 118"/>
                  <a:gd name="T30" fmla="*/ 0 w 60"/>
                  <a:gd name="T31" fmla="*/ 118 h 118"/>
                  <a:gd name="T32" fmla="*/ 0 w 60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118">
                    <a:moveTo>
                      <a:pt x="0" y="60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0" name="Freeform 3818"/>
              <p:cNvSpPr>
                <a:spLocks/>
              </p:cNvSpPr>
              <p:nvPr/>
            </p:nvSpPr>
            <p:spPr bwMode="auto">
              <a:xfrm>
                <a:off x="4509" y="1549"/>
                <a:ext cx="12" cy="23"/>
              </a:xfrm>
              <a:custGeom>
                <a:avLst/>
                <a:gdLst>
                  <a:gd name="T0" fmla="*/ 0 w 60"/>
                  <a:gd name="T1" fmla="*/ 0 h 118"/>
                  <a:gd name="T2" fmla="*/ 12 w 60"/>
                  <a:gd name="T3" fmla="*/ 2 h 118"/>
                  <a:gd name="T4" fmla="*/ 25 w 60"/>
                  <a:gd name="T5" fmla="*/ 7 h 118"/>
                  <a:gd name="T6" fmla="*/ 37 w 60"/>
                  <a:gd name="T7" fmla="*/ 14 h 118"/>
                  <a:gd name="T8" fmla="*/ 46 w 60"/>
                  <a:gd name="T9" fmla="*/ 23 h 118"/>
                  <a:gd name="T10" fmla="*/ 53 w 60"/>
                  <a:gd name="T11" fmla="*/ 34 h 118"/>
                  <a:gd name="T12" fmla="*/ 57 w 60"/>
                  <a:gd name="T13" fmla="*/ 47 h 118"/>
                  <a:gd name="T14" fmla="*/ 60 w 60"/>
                  <a:gd name="T15" fmla="*/ 60 h 118"/>
                  <a:gd name="T16" fmla="*/ 57 w 60"/>
                  <a:gd name="T17" fmla="*/ 72 h 118"/>
                  <a:gd name="T18" fmla="*/ 53 w 60"/>
                  <a:gd name="T19" fmla="*/ 85 h 118"/>
                  <a:gd name="T20" fmla="*/ 46 w 60"/>
                  <a:gd name="T21" fmla="*/ 97 h 118"/>
                  <a:gd name="T22" fmla="*/ 37 w 60"/>
                  <a:gd name="T23" fmla="*/ 106 h 118"/>
                  <a:gd name="T24" fmla="*/ 25 w 60"/>
                  <a:gd name="T25" fmla="*/ 113 h 118"/>
                  <a:gd name="T26" fmla="*/ 12 w 60"/>
                  <a:gd name="T27" fmla="*/ 117 h 118"/>
                  <a:gd name="T28" fmla="*/ 0 w 60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7" y="14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60" y="60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7" y="106"/>
                    </a:lnTo>
                    <a:lnTo>
                      <a:pt x="25" y="113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1" name="Freeform 3819"/>
              <p:cNvSpPr>
                <a:spLocks/>
              </p:cNvSpPr>
              <p:nvPr/>
            </p:nvSpPr>
            <p:spPr bwMode="auto">
              <a:xfrm>
                <a:off x="4329" y="1549"/>
                <a:ext cx="180" cy="23"/>
              </a:xfrm>
              <a:custGeom>
                <a:avLst/>
                <a:gdLst>
                  <a:gd name="T0" fmla="*/ 899 w 899"/>
                  <a:gd name="T1" fmla="*/ 118 h 118"/>
                  <a:gd name="T2" fmla="*/ 899 w 899"/>
                  <a:gd name="T3" fmla="*/ 60 h 118"/>
                  <a:gd name="T4" fmla="*/ 899 w 899"/>
                  <a:gd name="T5" fmla="*/ 0 h 118"/>
                  <a:gd name="T6" fmla="*/ 0 w 899"/>
                  <a:gd name="T7" fmla="*/ 0 h 118"/>
                  <a:gd name="T8" fmla="*/ 0 w 899"/>
                  <a:gd name="T9" fmla="*/ 60 h 118"/>
                  <a:gd name="T10" fmla="*/ 0 w 899"/>
                  <a:gd name="T11" fmla="*/ 118 h 118"/>
                  <a:gd name="T12" fmla="*/ 899 w 89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9" h="118">
                    <a:moveTo>
                      <a:pt x="899" y="118"/>
                    </a:moveTo>
                    <a:lnTo>
                      <a:pt x="899" y="60"/>
                    </a:lnTo>
                    <a:lnTo>
                      <a:pt x="89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899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2" name="Freeform 3820"/>
              <p:cNvSpPr>
                <a:spLocks/>
              </p:cNvSpPr>
              <p:nvPr/>
            </p:nvSpPr>
            <p:spPr bwMode="auto">
              <a:xfrm>
                <a:off x="4329" y="1549"/>
                <a:ext cx="180" cy="23"/>
              </a:xfrm>
              <a:custGeom>
                <a:avLst/>
                <a:gdLst>
                  <a:gd name="T0" fmla="*/ 899 w 899"/>
                  <a:gd name="T1" fmla="*/ 118 h 118"/>
                  <a:gd name="T2" fmla="*/ 899 w 899"/>
                  <a:gd name="T3" fmla="*/ 60 h 118"/>
                  <a:gd name="T4" fmla="*/ 899 w 899"/>
                  <a:gd name="T5" fmla="*/ 0 h 118"/>
                  <a:gd name="T6" fmla="*/ 0 w 899"/>
                  <a:gd name="T7" fmla="*/ 0 h 118"/>
                  <a:gd name="T8" fmla="*/ 0 w 899"/>
                  <a:gd name="T9" fmla="*/ 60 h 118"/>
                  <a:gd name="T10" fmla="*/ 0 w 899"/>
                  <a:gd name="T11" fmla="*/ 118 h 118"/>
                  <a:gd name="T12" fmla="*/ 899 w 899"/>
                  <a:gd name="T13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9" h="118">
                    <a:moveTo>
                      <a:pt x="899" y="118"/>
                    </a:moveTo>
                    <a:lnTo>
                      <a:pt x="899" y="60"/>
                    </a:lnTo>
                    <a:lnTo>
                      <a:pt x="899" y="0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0" y="118"/>
                    </a:lnTo>
                    <a:lnTo>
                      <a:pt x="899" y="1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3" name="Freeform 3821"/>
              <p:cNvSpPr>
                <a:spLocks/>
              </p:cNvSpPr>
              <p:nvPr/>
            </p:nvSpPr>
            <p:spPr bwMode="auto">
              <a:xfrm>
                <a:off x="4317" y="1549"/>
                <a:ext cx="12" cy="23"/>
              </a:xfrm>
              <a:custGeom>
                <a:avLst/>
                <a:gdLst>
                  <a:gd name="T0" fmla="*/ 59 w 59"/>
                  <a:gd name="T1" fmla="*/ 60 h 118"/>
                  <a:gd name="T2" fmla="*/ 59 w 59"/>
                  <a:gd name="T3" fmla="*/ 118 h 118"/>
                  <a:gd name="T4" fmla="*/ 46 w 59"/>
                  <a:gd name="T5" fmla="*/ 117 h 118"/>
                  <a:gd name="T6" fmla="*/ 33 w 59"/>
                  <a:gd name="T7" fmla="*/ 113 h 118"/>
                  <a:gd name="T8" fmla="*/ 22 w 59"/>
                  <a:gd name="T9" fmla="*/ 106 h 118"/>
                  <a:gd name="T10" fmla="*/ 13 w 59"/>
                  <a:gd name="T11" fmla="*/ 97 h 118"/>
                  <a:gd name="T12" fmla="*/ 6 w 59"/>
                  <a:gd name="T13" fmla="*/ 85 h 118"/>
                  <a:gd name="T14" fmla="*/ 1 w 59"/>
                  <a:gd name="T15" fmla="*/ 72 h 118"/>
                  <a:gd name="T16" fmla="*/ 0 w 59"/>
                  <a:gd name="T17" fmla="*/ 60 h 118"/>
                  <a:gd name="T18" fmla="*/ 1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4 h 118"/>
                  <a:gd name="T26" fmla="*/ 33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6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60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3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374" name="Freeform 3822"/>
            <p:cNvSpPr>
              <a:spLocks/>
            </p:cNvSpPr>
            <p:nvPr/>
          </p:nvSpPr>
          <p:spPr bwMode="auto">
            <a:xfrm>
              <a:off x="4317" y="1572"/>
              <a:ext cx="12" cy="23"/>
            </a:xfrm>
            <a:custGeom>
              <a:avLst/>
              <a:gdLst>
                <a:gd name="T0" fmla="*/ 59 w 59"/>
                <a:gd name="T1" fmla="*/ 118 h 118"/>
                <a:gd name="T2" fmla="*/ 46 w 59"/>
                <a:gd name="T3" fmla="*/ 117 h 118"/>
                <a:gd name="T4" fmla="*/ 33 w 59"/>
                <a:gd name="T5" fmla="*/ 113 h 118"/>
                <a:gd name="T6" fmla="*/ 22 w 59"/>
                <a:gd name="T7" fmla="*/ 106 h 118"/>
                <a:gd name="T8" fmla="*/ 13 w 59"/>
                <a:gd name="T9" fmla="*/ 97 h 118"/>
                <a:gd name="T10" fmla="*/ 6 w 59"/>
                <a:gd name="T11" fmla="*/ 85 h 118"/>
                <a:gd name="T12" fmla="*/ 1 w 59"/>
                <a:gd name="T13" fmla="*/ 72 h 118"/>
                <a:gd name="T14" fmla="*/ 0 w 59"/>
                <a:gd name="T15" fmla="*/ 60 h 118"/>
                <a:gd name="T16" fmla="*/ 1 w 59"/>
                <a:gd name="T17" fmla="*/ 47 h 118"/>
                <a:gd name="T18" fmla="*/ 6 w 59"/>
                <a:gd name="T19" fmla="*/ 34 h 118"/>
                <a:gd name="T20" fmla="*/ 13 w 59"/>
                <a:gd name="T21" fmla="*/ 23 h 118"/>
                <a:gd name="T22" fmla="*/ 22 w 59"/>
                <a:gd name="T23" fmla="*/ 14 h 118"/>
                <a:gd name="T24" fmla="*/ 33 w 59"/>
                <a:gd name="T25" fmla="*/ 7 h 118"/>
                <a:gd name="T26" fmla="*/ 46 w 59"/>
                <a:gd name="T27" fmla="*/ 2 h 118"/>
                <a:gd name="T28" fmla="*/ 59 w 59"/>
                <a:gd name="T2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8">
                  <a:moveTo>
                    <a:pt x="59" y="118"/>
                  </a:moveTo>
                  <a:lnTo>
                    <a:pt x="46" y="117"/>
                  </a:lnTo>
                  <a:lnTo>
                    <a:pt x="33" y="113"/>
                  </a:lnTo>
                  <a:lnTo>
                    <a:pt x="22" y="106"/>
                  </a:lnTo>
                  <a:lnTo>
                    <a:pt x="13" y="97"/>
                  </a:lnTo>
                  <a:lnTo>
                    <a:pt x="6" y="85"/>
                  </a:lnTo>
                  <a:lnTo>
                    <a:pt x="1" y="72"/>
                  </a:lnTo>
                  <a:lnTo>
                    <a:pt x="0" y="60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" name="Line 3823"/>
            <p:cNvSpPr>
              <a:spLocks noChangeShapeType="1"/>
            </p:cNvSpPr>
            <p:nvPr/>
          </p:nvSpPr>
          <p:spPr bwMode="auto">
            <a:xfrm>
              <a:off x="4946" y="1475"/>
              <a:ext cx="1" cy="196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" name="Line 3824"/>
            <p:cNvSpPr>
              <a:spLocks noChangeShapeType="1"/>
            </p:cNvSpPr>
            <p:nvPr/>
          </p:nvSpPr>
          <p:spPr bwMode="auto">
            <a:xfrm>
              <a:off x="4946" y="1748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" name="Line 3825"/>
            <p:cNvSpPr>
              <a:spLocks noChangeShapeType="1"/>
            </p:cNvSpPr>
            <p:nvPr/>
          </p:nvSpPr>
          <p:spPr bwMode="auto">
            <a:xfrm>
              <a:off x="4946" y="1825"/>
              <a:ext cx="1" cy="196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" name="Line 3826"/>
            <p:cNvSpPr>
              <a:spLocks noChangeShapeType="1"/>
            </p:cNvSpPr>
            <p:nvPr/>
          </p:nvSpPr>
          <p:spPr bwMode="auto">
            <a:xfrm>
              <a:off x="4865" y="1584"/>
              <a:ext cx="17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" name="Line 3827"/>
            <p:cNvSpPr>
              <a:spLocks noChangeShapeType="1"/>
            </p:cNvSpPr>
            <p:nvPr/>
          </p:nvSpPr>
          <p:spPr bwMode="auto">
            <a:xfrm flipV="1">
              <a:off x="5203" y="2790"/>
              <a:ext cx="1" cy="7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" name="Line 3828"/>
            <p:cNvSpPr>
              <a:spLocks noChangeShapeType="1"/>
            </p:cNvSpPr>
            <p:nvPr/>
          </p:nvSpPr>
          <p:spPr bwMode="auto">
            <a:xfrm flipV="1">
              <a:off x="5203" y="266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" name="Line 3829"/>
            <p:cNvSpPr>
              <a:spLocks noChangeShapeType="1"/>
            </p:cNvSpPr>
            <p:nvPr/>
          </p:nvSpPr>
          <p:spPr bwMode="auto">
            <a:xfrm flipV="1">
              <a:off x="5203" y="2546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" name="Line 3830"/>
            <p:cNvSpPr>
              <a:spLocks noChangeShapeType="1"/>
            </p:cNvSpPr>
            <p:nvPr/>
          </p:nvSpPr>
          <p:spPr bwMode="auto">
            <a:xfrm flipV="1">
              <a:off x="5203" y="2423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" name="Line 3831"/>
            <p:cNvSpPr>
              <a:spLocks noChangeShapeType="1"/>
            </p:cNvSpPr>
            <p:nvPr/>
          </p:nvSpPr>
          <p:spPr bwMode="auto">
            <a:xfrm flipV="1">
              <a:off x="5203" y="2301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" name="Line 3832"/>
            <p:cNvSpPr>
              <a:spLocks noChangeShapeType="1"/>
            </p:cNvSpPr>
            <p:nvPr/>
          </p:nvSpPr>
          <p:spPr bwMode="auto">
            <a:xfrm flipV="1">
              <a:off x="5203" y="217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" name="Line 3833"/>
            <p:cNvSpPr>
              <a:spLocks noChangeShapeType="1"/>
            </p:cNvSpPr>
            <p:nvPr/>
          </p:nvSpPr>
          <p:spPr bwMode="auto">
            <a:xfrm flipV="1">
              <a:off x="5203" y="2056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" name="Line 3834"/>
            <p:cNvSpPr>
              <a:spLocks noChangeShapeType="1"/>
            </p:cNvSpPr>
            <p:nvPr/>
          </p:nvSpPr>
          <p:spPr bwMode="auto">
            <a:xfrm flipV="1">
              <a:off x="5203" y="1937"/>
              <a:ext cx="1" cy="7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" name="Line 3835"/>
            <p:cNvSpPr>
              <a:spLocks noChangeShapeType="1"/>
            </p:cNvSpPr>
            <p:nvPr/>
          </p:nvSpPr>
          <p:spPr bwMode="auto">
            <a:xfrm flipV="1">
              <a:off x="4689" y="2790"/>
              <a:ext cx="1" cy="79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" name="Line 3836"/>
            <p:cNvSpPr>
              <a:spLocks noChangeShapeType="1"/>
            </p:cNvSpPr>
            <p:nvPr/>
          </p:nvSpPr>
          <p:spPr bwMode="auto">
            <a:xfrm flipV="1">
              <a:off x="4689" y="266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" name="Line 3837"/>
            <p:cNvSpPr>
              <a:spLocks noChangeShapeType="1"/>
            </p:cNvSpPr>
            <p:nvPr/>
          </p:nvSpPr>
          <p:spPr bwMode="auto">
            <a:xfrm flipV="1">
              <a:off x="4689" y="2546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" name="Line 3838"/>
            <p:cNvSpPr>
              <a:spLocks noChangeShapeType="1"/>
            </p:cNvSpPr>
            <p:nvPr/>
          </p:nvSpPr>
          <p:spPr bwMode="auto">
            <a:xfrm flipV="1">
              <a:off x="4689" y="2423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" name="Line 3839"/>
            <p:cNvSpPr>
              <a:spLocks noChangeShapeType="1"/>
            </p:cNvSpPr>
            <p:nvPr/>
          </p:nvSpPr>
          <p:spPr bwMode="auto">
            <a:xfrm flipV="1">
              <a:off x="4689" y="2301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" name="Line 3840"/>
            <p:cNvSpPr>
              <a:spLocks noChangeShapeType="1"/>
            </p:cNvSpPr>
            <p:nvPr/>
          </p:nvSpPr>
          <p:spPr bwMode="auto">
            <a:xfrm flipV="1">
              <a:off x="4689" y="217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" name="Line 3841"/>
            <p:cNvSpPr>
              <a:spLocks noChangeShapeType="1"/>
            </p:cNvSpPr>
            <p:nvPr/>
          </p:nvSpPr>
          <p:spPr bwMode="auto">
            <a:xfrm flipV="1">
              <a:off x="4689" y="2056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4" name="Line 3842"/>
            <p:cNvSpPr>
              <a:spLocks noChangeShapeType="1"/>
            </p:cNvSpPr>
            <p:nvPr/>
          </p:nvSpPr>
          <p:spPr bwMode="auto">
            <a:xfrm flipV="1">
              <a:off x="4689" y="1937"/>
              <a:ext cx="1" cy="7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5" name="Freeform 3843"/>
            <p:cNvSpPr>
              <a:spLocks/>
            </p:cNvSpPr>
            <p:nvPr/>
          </p:nvSpPr>
          <p:spPr bwMode="auto">
            <a:xfrm>
              <a:off x="4317" y="2343"/>
              <a:ext cx="12" cy="23"/>
            </a:xfrm>
            <a:custGeom>
              <a:avLst/>
              <a:gdLst>
                <a:gd name="T0" fmla="*/ 59 w 59"/>
                <a:gd name="T1" fmla="*/ 59 h 118"/>
                <a:gd name="T2" fmla="*/ 59 w 59"/>
                <a:gd name="T3" fmla="*/ 118 h 118"/>
                <a:gd name="T4" fmla="*/ 46 w 59"/>
                <a:gd name="T5" fmla="*/ 117 h 118"/>
                <a:gd name="T6" fmla="*/ 33 w 59"/>
                <a:gd name="T7" fmla="*/ 112 h 118"/>
                <a:gd name="T8" fmla="*/ 22 w 59"/>
                <a:gd name="T9" fmla="*/ 105 h 118"/>
                <a:gd name="T10" fmla="*/ 13 w 59"/>
                <a:gd name="T11" fmla="*/ 96 h 118"/>
                <a:gd name="T12" fmla="*/ 6 w 59"/>
                <a:gd name="T13" fmla="*/ 85 h 118"/>
                <a:gd name="T14" fmla="*/ 1 w 59"/>
                <a:gd name="T15" fmla="*/ 72 h 118"/>
                <a:gd name="T16" fmla="*/ 0 w 59"/>
                <a:gd name="T17" fmla="*/ 59 h 118"/>
                <a:gd name="T18" fmla="*/ 1 w 59"/>
                <a:gd name="T19" fmla="*/ 47 h 118"/>
                <a:gd name="T20" fmla="*/ 6 w 59"/>
                <a:gd name="T21" fmla="*/ 34 h 118"/>
                <a:gd name="T22" fmla="*/ 13 w 59"/>
                <a:gd name="T23" fmla="*/ 23 h 118"/>
                <a:gd name="T24" fmla="*/ 22 w 59"/>
                <a:gd name="T25" fmla="*/ 13 h 118"/>
                <a:gd name="T26" fmla="*/ 33 w 59"/>
                <a:gd name="T27" fmla="*/ 7 h 118"/>
                <a:gd name="T28" fmla="*/ 46 w 59"/>
                <a:gd name="T29" fmla="*/ 2 h 118"/>
                <a:gd name="T30" fmla="*/ 59 w 59"/>
                <a:gd name="T31" fmla="*/ 0 h 118"/>
                <a:gd name="T32" fmla="*/ 59 w 59"/>
                <a:gd name="T33" fmla="*/ 5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18">
                  <a:moveTo>
                    <a:pt x="59" y="59"/>
                  </a:moveTo>
                  <a:lnTo>
                    <a:pt x="59" y="118"/>
                  </a:lnTo>
                  <a:lnTo>
                    <a:pt x="46" y="117"/>
                  </a:lnTo>
                  <a:lnTo>
                    <a:pt x="33" y="112"/>
                  </a:lnTo>
                  <a:lnTo>
                    <a:pt x="22" y="105"/>
                  </a:lnTo>
                  <a:lnTo>
                    <a:pt x="13" y="96"/>
                  </a:lnTo>
                  <a:lnTo>
                    <a:pt x="6" y="85"/>
                  </a:lnTo>
                  <a:lnTo>
                    <a:pt x="1" y="72"/>
                  </a:lnTo>
                  <a:lnTo>
                    <a:pt x="0" y="59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3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6" name="Freeform 3844"/>
            <p:cNvSpPr>
              <a:spLocks/>
            </p:cNvSpPr>
            <p:nvPr/>
          </p:nvSpPr>
          <p:spPr bwMode="auto">
            <a:xfrm>
              <a:off x="4317" y="2343"/>
              <a:ext cx="12" cy="23"/>
            </a:xfrm>
            <a:custGeom>
              <a:avLst/>
              <a:gdLst>
                <a:gd name="T0" fmla="*/ 59 w 59"/>
                <a:gd name="T1" fmla="*/ 118 h 118"/>
                <a:gd name="T2" fmla="*/ 46 w 59"/>
                <a:gd name="T3" fmla="*/ 117 h 118"/>
                <a:gd name="T4" fmla="*/ 33 w 59"/>
                <a:gd name="T5" fmla="*/ 112 h 118"/>
                <a:gd name="T6" fmla="*/ 22 w 59"/>
                <a:gd name="T7" fmla="*/ 105 h 118"/>
                <a:gd name="T8" fmla="*/ 13 w 59"/>
                <a:gd name="T9" fmla="*/ 96 h 118"/>
                <a:gd name="T10" fmla="*/ 6 w 59"/>
                <a:gd name="T11" fmla="*/ 85 h 118"/>
                <a:gd name="T12" fmla="*/ 1 w 59"/>
                <a:gd name="T13" fmla="*/ 72 h 118"/>
                <a:gd name="T14" fmla="*/ 0 w 59"/>
                <a:gd name="T15" fmla="*/ 59 h 118"/>
                <a:gd name="T16" fmla="*/ 1 w 59"/>
                <a:gd name="T17" fmla="*/ 47 h 118"/>
                <a:gd name="T18" fmla="*/ 6 w 59"/>
                <a:gd name="T19" fmla="*/ 34 h 118"/>
                <a:gd name="T20" fmla="*/ 13 w 59"/>
                <a:gd name="T21" fmla="*/ 23 h 118"/>
                <a:gd name="T22" fmla="*/ 22 w 59"/>
                <a:gd name="T23" fmla="*/ 13 h 118"/>
                <a:gd name="T24" fmla="*/ 33 w 59"/>
                <a:gd name="T25" fmla="*/ 7 h 118"/>
                <a:gd name="T26" fmla="*/ 46 w 59"/>
                <a:gd name="T27" fmla="*/ 2 h 118"/>
                <a:gd name="T28" fmla="*/ 59 w 59"/>
                <a:gd name="T2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8">
                  <a:moveTo>
                    <a:pt x="59" y="118"/>
                  </a:moveTo>
                  <a:lnTo>
                    <a:pt x="46" y="117"/>
                  </a:lnTo>
                  <a:lnTo>
                    <a:pt x="33" y="112"/>
                  </a:lnTo>
                  <a:lnTo>
                    <a:pt x="22" y="105"/>
                  </a:lnTo>
                  <a:lnTo>
                    <a:pt x="13" y="96"/>
                  </a:lnTo>
                  <a:lnTo>
                    <a:pt x="6" y="85"/>
                  </a:lnTo>
                  <a:lnTo>
                    <a:pt x="1" y="72"/>
                  </a:lnTo>
                  <a:lnTo>
                    <a:pt x="0" y="59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3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7" name="Freeform 3845"/>
            <p:cNvSpPr>
              <a:spLocks/>
            </p:cNvSpPr>
            <p:nvPr/>
          </p:nvSpPr>
          <p:spPr bwMode="auto">
            <a:xfrm>
              <a:off x="4329" y="2343"/>
              <a:ext cx="1233" cy="23"/>
            </a:xfrm>
            <a:custGeom>
              <a:avLst/>
              <a:gdLst>
                <a:gd name="T0" fmla="*/ 0 w 6165"/>
                <a:gd name="T1" fmla="*/ 0 h 118"/>
                <a:gd name="T2" fmla="*/ 0 w 6165"/>
                <a:gd name="T3" fmla="*/ 59 h 118"/>
                <a:gd name="T4" fmla="*/ 0 w 6165"/>
                <a:gd name="T5" fmla="*/ 118 h 118"/>
                <a:gd name="T6" fmla="*/ 6165 w 6165"/>
                <a:gd name="T7" fmla="*/ 118 h 118"/>
                <a:gd name="T8" fmla="*/ 6165 w 6165"/>
                <a:gd name="T9" fmla="*/ 59 h 118"/>
                <a:gd name="T10" fmla="*/ 6165 w 6165"/>
                <a:gd name="T11" fmla="*/ 0 h 118"/>
                <a:gd name="T12" fmla="*/ 0 w 6165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65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6165" y="118"/>
                  </a:lnTo>
                  <a:lnTo>
                    <a:pt x="6165" y="59"/>
                  </a:lnTo>
                  <a:lnTo>
                    <a:pt x="61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8" name="Freeform 3846"/>
            <p:cNvSpPr>
              <a:spLocks/>
            </p:cNvSpPr>
            <p:nvPr/>
          </p:nvSpPr>
          <p:spPr bwMode="auto">
            <a:xfrm>
              <a:off x="4329" y="2343"/>
              <a:ext cx="1233" cy="23"/>
            </a:xfrm>
            <a:custGeom>
              <a:avLst/>
              <a:gdLst>
                <a:gd name="T0" fmla="*/ 0 w 6165"/>
                <a:gd name="T1" fmla="*/ 0 h 118"/>
                <a:gd name="T2" fmla="*/ 0 w 6165"/>
                <a:gd name="T3" fmla="*/ 59 h 118"/>
                <a:gd name="T4" fmla="*/ 0 w 6165"/>
                <a:gd name="T5" fmla="*/ 118 h 118"/>
                <a:gd name="T6" fmla="*/ 6165 w 6165"/>
                <a:gd name="T7" fmla="*/ 118 h 118"/>
                <a:gd name="T8" fmla="*/ 6165 w 6165"/>
                <a:gd name="T9" fmla="*/ 59 h 118"/>
                <a:gd name="T10" fmla="*/ 6165 w 6165"/>
                <a:gd name="T11" fmla="*/ 0 h 118"/>
                <a:gd name="T12" fmla="*/ 0 w 6165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65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6165" y="118"/>
                  </a:lnTo>
                  <a:lnTo>
                    <a:pt x="6165" y="59"/>
                  </a:lnTo>
                  <a:lnTo>
                    <a:pt x="616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9" name="Freeform 3847"/>
            <p:cNvSpPr>
              <a:spLocks/>
            </p:cNvSpPr>
            <p:nvPr/>
          </p:nvSpPr>
          <p:spPr bwMode="auto">
            <a:xfrm>
              <a:off x="5562" y="2343"/>
              <a:ext cx="12" cy="23"/>
            </a:xfrm>
            <a:custGeom>
              <a:avLst/>
              <a:gdLst>
                <a:gd name="T0" fmla="*/ 0 w 60"/>
                <a:gd name="T1" fmla="*/ 59 h 118"/>
                <a:gd name="T2" fmla="*/ 0 w 60"/>
                <a:gd name="T3" fmla="*/ 0 h 118"/>
                <a:gd name="T4" fmla="*/ 13 w 60"/>
                <a:gd name="T5" fmla="*/ 2 h 118"/>
                <a:gd name="T6" fmla="*/ 25 w 60"/>
                <a:gd name="T7" fmla="*/ 7 h 118"/>
                <a:gd name="T8" fmla="*/ 37 w 60"/>
                <a:gd name="T9" fmla="*/ 13 h 118"/>
                <a:gd name="T10" fmla="*/ 46 w 60"/>
                <a:gd name="T11" fmla="*/ 23 h 118"/>
                <a:gd name="T12" fmla="*/ 53 w 60"/>
                <a:gd name="T13" fmla="*/ 34 h 118"/>
                <a:gd name="T14" fmla="*/ 57 w 60"/>
                <a:gd name="T15" fmla="*/ 47 h 118"/>
                <a:gd name="T16" fmla="*/ 60 w 60"/>
                <a:gd name="T17" fmla="*/ 59 h 118"/>
                <a:gd name="T18" fmla="*/ 57 w 60"/>
                <a:gd name="T19" fmla="*/ 72 h 118"/>
                <a:gd name="T20" fmla="*/ 53 w 60"/>
                <a:gd name="T21" fmla="*/ 85 h 118"/>
                <a:gd name="T22" fmla="*/ 46 w 60"/>
                <a:gd name="T23" fmla="*/ 96 h 118"/>
                <a:gd name="T24" fmla="*/ 37 w 60"/>
                <a:gd name="T25" fmla="*/ 105 h 118"/>
                <a:gd name="T26" fmla="*/ 25 w 60"/>
                <a:gd name="T27" fmla="*/ 112 h 118"/>
                <a:gd name="T28" fmla="*/ 13 w 60"/>
                <a:gd name="T29" fmla="*/ 117 h 118"/>
                <a:gd name="T30" fmla="*/ 0 w 60"/>
                <a:gd name="T31" fmla="*/ 118 h 118"/>
                <a:gd name="T32" fmla="*/ 0 w 60"/>
                <a:gd name="T33" fmla="*/ 5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118">
                  <a:moveTo>
                    <a:pt x="0" y="59"/>
                  </a:moveTo>
                  <a:lnTo>
                    <a:pt x="0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7" y="47"/>
                  </a:lnTo>
                  <a:lnTo>
                    <a:pt x="60" y="59"/>
                  </a:lnTo>
                  <a:lnTo>
                    <a:pt x="57" y="72"/>
                  </a:lnTo>
                  <a:lnTo>
                    <a:pt x="53" y="85"/>
                  </a:lnTo>
                  <a:lnTo>
                    <a:pt x="46" y="96"/>
                  </a:lnTo>
                  <a:lnTo>
                    <a:pt x="37" y="105"/>
                  </a:lnTo>
                  <a:lnTo>
                    <a:pt x="25" y="112"/>
                  </a:lnTo>
                  <a:lnTo>
                    <a:pt x="13" y="117"/>
                  </a:lnTo>
                  <a:lnTo>
                    <a:pt x="0" y="118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0" name="Freeform 3848"/>
            <p:cNvSpPr>
              <a:spLocks/>
            </p:cNvSpPr>
            <p:nvPr/>
          </p:nvSpPr>
          <p:spPr bwMode="auto">
            <a:xfrm>
              <a:off x="5562" y="2343"/>
              <a:ext cx="12" cy="23"/>
            </a:xfrm>
            <a:custGeom>
              <a:avLst/>
              <a:gdLst>
                <a:gd name="T0" fmla="*/ 0 w 60"/>
                <a:gd name="T1" fmla="*/ 0 h 118"/>
                <a:gd name="T2" fmla="*/ 13 w 60"/>
                <a:gd name="T3" fmla="*/ 2 h 118"/>
                <a:gd name="T4" fmla="*/ 25 w 60"/>
                <a:gd name="T5" fmla="*/ 7 h 118"/>
                <a:gd name="T6" fmla="*/ 37 w 60"/>
                <a:gd name="T7" fmla="*/ 13 h 118"/>
                <a:gd name="T8" fmla="*/ 46 w 60"/>
                <a:gd name="T9" fmla="*/ 23 h 118"/>
                <a:gd name="T10" fmla="*/ 53 w 60"/>
                <a:gd name="T11" fmla="*/ 34 h 118"/>
                <a:gd name="T12" fmla="*/ 57 w 60"/>
                <a:gd name="T13" fmla="*/ 47 h 118"/>
                <a:gd name="T14" fmla="*/ 60 w 60"/>
                <a:gd name="T15" fmla="*/ 59 h 118"/>
                <a:gd name="T16" fmla="*/ 57 w 60"/>
                <a:gd name="T17" fmla="*/ 72 h 118"/>
                <a:gd name="T18" fmla="*/ 53 w 60"/>
                <a:gd name="T19" fmla="*/ 85 h 118"/>
                <a:gd name="T20" fmla="*/ 46 w 60"/>
                <a:gd name="T21" fmla="*/ 96 h 118"/>
                <a:gd name="T22" fmla="*/ 37 w 60"/>
                <a:gd name="T23" fmla="*/ 105 h 118"/>
                <a:gd name="T24" fmla="*/ 25 w 60"/>
                <a:gd name="T25" fmla="*/ 112 h 118"/>
                <a:gd name="T26" fmla="*/ 13 w 60"/>
                <a:gd name="T27" fmla="*/ 117 h 118"/>
                <a:gd name="T28" fmla="*/ 0 w 60"/>
                <a:gd name="T2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18">
                  <a:moveTo>
                    <a:pt x="0" y="0"/>
                  </a:move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7" y="47"/>
                  </a:lnTo>
                  <a:lnTo>
                    <a:pt x="60" y="59"/>
                  </a:lnTo>
                  <a:lnTo>
                    <a:pt x="57" y="72"/>
                  </a:lnTo>
                  <a:lnTo>
                    <a:pt x="53" y="85"/>
                  </a:lnTo>
                  <a:lnTo>
                    <a:pt x="46" y="96"/>
                  </a:lnTo>
                  <a:lnTo>
                    <a:pt x="37" y="105"/>
                  </a:lnTo>
                  <a:lnTo>
                    <a:pt x="25" y="112"/>
                  </a:lnTo>
                  <a:lnTo>
                    <a:pt x="13" y="117"/>
                  </a:lnTo>
                  <a:lnTo>
                    <a:pt x="0" y="1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1" name="Line 3849"/>
            <p:cNvSpPr>
              <a:spLocks noChangeShapeType="1"/>
            </p:cNvSpPr>
            <p:nvPr/>
          </p:nvSpPr>
          <p:spPr bwMode="auto">
            <a:xfrm>
              <a:off x="5845" y="2496"/>
              <a:ext cx="1" cy="183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2" name="Line 3850"/>
            <p:cNvSpPr>
              <a:spLocks noChangeShapeType="1"/>
            </p:cNvSpPr>
            <p:nvPr/>
          </p:nvSpPr>
          <p:spPr bwMode="auto">
            <a:xfrm>
              <a:off x="5845" y="2718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3" name="Line 3851"/>
            <p:cNvSpPr>
              <a:spLocks noChangeShapeType="1"/>
            </p:cNvSpPr>
            <p:nvPr/>
          </p:nvSpPr>
          <p:spPr bwMode="auto">
            <a:xfrm>
              <a:off x="5845" y="2756"/>
              <a:ext cx="1" cy="184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4" name="Line 3852"/>
            <p:cNvSpPr>
              <a:spLocks noChangeShapeType="1"/>
            </p:cNvSpPr>
            <p:nvPr/>
          </p:nvSpPr>
          <p:spPr bwMode="auto">
            <a:xfrm>
              <a:off x="5999" y="2560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5" name="Line 3853"/>
            <p:cNvSpPr>
              <a:spLocks noChangeShapeType="1"/>
            </p:cNvSpPr>
            <p:nvPr/>
          </p:nvSpPr>
          <p:spPr bwMode="auto">
            <a:xfrm>
              <a:off x="5999" y="2674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6" name="Line 3854"/>
            <p:cNvSpPr>
              <a:spLocks noChangeShapeType="1"/>
            </p:cNvSpPr>
            <p:nvPr/>
          </p:nvSpPr>
          <p:spPr bwMode="auto">
            <a:xfrm>
              <a:off x="5999" y="2796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7" name="Line 3855"/>
            <p:cNvSpPr>
              <a:spLocks noChangeShapeType="1"/>
            </p:cNvSpPr>
            <p:nvPr/>
          </p:nvSpPr>
          <p:spPr bwMode="auto">
            <a:xfrm>
              <a:off x="5690" y="2560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8" name="Line 3856"/>
            <p:cNvSpPr>
              <a:spLocks noChangeShapeType="1"/>
            </p:cNvSpPr>
            <p:nvPr/>
          </p:nvSpPr>
          <p:spPr bwMode="auto">
            <a:xfrm>
              <a:off x="5690" y="2674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9" name="Line 3857"/>
            <p:cNvSpPr>
              <a:spLocks noChangeShapeType="1"/>
            </p:cNvSpPr>
            <p:nvPr/>
          </p:nvSpPr>
          <p:spPr bwMode="auto">
            <a:xfrm>
              <a:off x="5690" y="2796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0" name="Line 3858"/>
            <p:cNvSpPr>
              <a:spLocks noChangeShapeType="1"/>
            </p:cNvSpPr>
            <p:nvPr/>
          </p:nvSpPr>
          <p:spPr bwMode="auto">
            <a:xfrm>
              <a:off x="3893" y="2560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1" name="Line 3859"/>
            <p:cNvSpPr>
              <a:spLocks noChangeShapeType="1"/>
            </p:cNvSpPr>
            <p:nvPr/>
          </p:nvSpPr>
          <p:spPr bwMode="auto">
            <a:xfrm>
              <a:off x="3893" y="2674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2" name="Line 3860"/>
            <p:cNvSpPr>
              <a:spLocks noChangeShapeType="1"/>
            </p:cNvSpPr>
            <p:nvPr/>
          </p:nvSpPr>
          <p:spPr bwMode="auto">
            <a:xfrm>
              <a:off x="3893" y="2796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3" name="Line 3861"/>
            <p:cNvSpPr>
              <a:spLocks noChangeShapeType="1"/>
            </p:cNvSpPr>
            <p:nvPr/>
          </p:nvSpPr>
          <p:spPr bwMode="auto">
            <a:xfrm>
              <a:off x="4201" y="2560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4" name="Line 3862"/>
            <p:cNvSpPr>
              <a:spLocks noChangeShapeType="1"/>
            </p:cNvSpPr>
            <p:nvPr/>
          </p:nvSpPr>
          <p:spPr bwMode="auto">
            <a:xfrm>
              <a:off x="4201" y="2674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5" name="Line 3863"/>
            <p:cNvSpPr>
              <a:spLocks noChangeShapeType="1"/>
            </p:cNvSpPr>
            <p:nvPr/>
          </p:nvSpPr>
          <p:spPr bwMode="auto">
            <a:xfrm>
              <a:off x="4201" y="2796"/>
              <a:ext cx="1" cy="73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6" name="Line 3864"/>
            <p:cNvSpPr>
              <a:spLocks noChangeShapeType="1"/>
            </p:cNvSpPr>
            <p:nvPr/>
          </p:nvSpPr>
          <p:spPr bwMode="auto">
            <a:xfrm>
              <a:off x="4047" y="2496"/>
              <a:ext cx="1" cy="183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7" name="Line 3865"/>
            <p:cNvSpPr>
              <a:spLocks noChangeShapeType="1"/>
            </p:cNvSpPr>
            <p:nvPr/>
          </p:nvSpPr>
          <p:spPr bwMode="auto">
            <a:xfrm>
              <a:off x="4047" y="2718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8" name="Line 3866"/>
            <p:cNvSpPr>
              <a:spLocks noChangeShapeType="1"/>
            </p:cNvSpPr>
            <p:nvPr/>
          </p:nvSpPr>
          <p:spPr bwMode="auto">
            <a:xfrm>
              <a:off x="4047" y="2756"/>
              <a:ext cx="1" cy="184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9" name="Freeform 3867"/>
            <p:cNvSpPr>
              <a:spLocks/>
            </p:cNvSpPr>
            <p:nvPr/>
          </p:nvSpPr>
          <p:spPr bwMode="auto">
            <a:xfrm>
              <a:off x="6090" y="2548"/>
              <a:ext cx="24" cy="12"/>
            </a:xfrm>
            <a:custGeom>
              <a:avLst/>
              <a:gdLst>
                <a:gd name="T0" fmla="*/ 59 w 119"/>
                <a:gd name="T1" fmla="*/ 60 h 60"/>
                <a:gd name="T2" fmla="*/ 0 w 119"/>
                <a:gd name="T3" fmla="*/ 60 h 60"/>
                <a:gd name="T4" fmla="*/ 1 w 119"/>
                <a:gd name="T5" fmla="*/ 48 h 60"/>
                <a:gd name="T6" fmla="*/ 6 w 119"/>
                <a:gd name="T7" fmla="*/ 35 h 60"/>
                <a:gd name="T8" fmla="*/ 13 w 119"/>
                <a:gd name="T9" fmla="*/ 23 h 60"/>
                <a:gd name="T10" fmla="*/ 22 w 119"/>
                <a:gd name="T11" fmla="*/ 14 h 60"/>
                <a:gd name="T12" fmla="*/ 34 w 119"/>
                <a:gd name="T13" fmla="*/ 7 h 60"/>
                <a:gd name="T14" fmla="*/ 46 w 119"/>
                <a:gd name="T15" fmla="*/ 3 h 60"/>
                <a:gd name="T16" fmla="*/ 59 w 119"/>
                <a:gd name="T17" fmla="*/ 0 h 60"/>
                <a:gd name="T18" fmla="*/ 71 w 119"/>
                <a:gd name="T19" fmla="*/ 3 h 60"/>
                <a:gd name="T20" fmla="*/ 84 w 119"/>
                <a:gd name="T21" fmla="*/ 7 h 60"/>
                <a:gd name="T22" fmla="*/ 96 w 119"/>
                <a:gd name="T23" fmla="*/ 14 h 60"/>
                <a:gd name="T24" fmla="*/ 105 w 119"/>
                <a:gd name="T25" fmla="*/ 23 h 60"/>
                <a:gd name="T26" fmla="*/ 112 w 119"/>
                <a:gd name="T27" fmla="*/ 35 h 60"/>
                <a:gd name="T28" fmla="*/ 116 w 119"/>
                <a:gd name="T29" fmla="*/ 48 h 60"/>
                <a:gd name="T30" fmla="*/ 119 w 119"/>
                <a:gd name="T31" fmla="*/ 60 h 60"/>
                <a:gd name="T32" fmla="*/ 59 w 119"/>
                <a:gd name="T3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60">
                  <a:moveTo>
                    <a:pt x="59" y="60"/>
                  </a:moveTo>
                  <a:lnTo>
                    <a:pt x="0" y="60"/>
                  </a:lnTo>
                  <a:lnTo>
                    <a:pt x="1" y="48"/>
                  </a:lnTo>
                  <a:lnTo>
                    <a:pt x="6" y="35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3"/>
                  </a:lnTo>
                  <a:lnTo>
                    <a:pt x="59" y="0"/>
                  </a:lnTo>
                  <a:lnTo>
                    <a:pt x="71" y="3"/>
                  </a:lnTo>
                  <a:lnTo>
                    <a:pt x="84" y="7"/>
                  </a:lnTo>
                  <a:lnTo>
                    <a:pt x="96" y="14"/>
                  </a:lnTo>
                  <a:lnTo>
                    <a:pt x="105" y="23"/>
                  </a:lnTo>
                  <a:lnTo>
                    <a:pt x="112" y="35"/>
                  </a:lnTo>
                  <a:lnTo>
                    <a:pt x="116" y="48"/>
                  </a:lnTo>
                  <a:lnTo>
                    <a:pt x="119" y="60"/>
                  </a:lnTo>
                  <a:lnTo>
                    <a:pt x="59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0" name="Freeform 3868"/>
            <p:cNvSpPr>
              <a:spLocks/>
            </p:cNvSpPr>
            <p:nvPr/>
          </p:nvSpPr>
          <p:spPr bwMode="auto">
            <a:xfrm>
              <a:off x="6090" y="2548"/>
              <a:ext cx="24" cy="12"/>
            </a:xfrm>
            <a:custGeom>
              <a:avLst/>
              <a:gdLst>
                <a:gd name="T0" fmla="*/ 0 w 119"/>
                <a:gd name="T1" fmla="*/ 60 h 60"/>
                <a:gd name="T2" fmla="*/ 1 w 119"/>
                <a:gd name="T3" fmla="*/ 48 h 60"/>
                <a:gd name="T4" fmla="*/ 6 w 119"/>
                <a:gd name="T5" fmla="*/ 35 h 60"/>
                <a:gd name="T6" fmla="*/ 13 w 119"/>
                <a:gd name="T7" fmla="*/ 23 h 60"/>
                <a:gd name="T8" fmla="*/ 22 w 119"/>
                <a:gd name="T9" fmla="*/ 14 h 60"/>
                <a:gd name="T10" fmla="*/ 34 w 119"/>
                <a:gd name="T11" fmla="*/ 7 h 60"/>
                <a:gd name="T12" fmla="*/ 46 w 119"/>
                <a:gd name="T13" fmla="*/ 3 h 60"/>
                <a:gd name="T14" fmla="*/ 59 w 119"/>
                <a:gd name="T15" fmla="*/ 0 h 60"/>
                <a:gd name="T16" fmla="*/ 71 w 119"/>
                <a:gd name="T17" fmla="*/ 3 h 60"/>
                <a:gd name="T18" fmla="*/ 84 w 119"/>
                <a:gd name="T19" fmla="*/ 7 h 60"/>
                <a:gd name="T20" fmla="*/ 96 w 119"/>
                <a:gd name="T21" fmla="*/ 14 h 60"/>
                <a:gd name="T22" fmla="*/ 105 w 119"/>
                <a:gd name="T23" fmla="*/ 23 h 60"/>
                <a:gd name="T24" fmla="*/ 112 w 119"/>
                <a:gd name="T25" fmla="*/ 35 h 60"/>
                <a:gd name="T26" fmla="*/ 116 w 119"/>
                <a:gd name="T27" fmla="*/ 48 h 60"/>
                <a:gd name="T28" fmla="*/ 119 w 119"/>
                <a:gd name="T2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9" h="60">
                  <a:moveTo>
                    <a:pt x="0" y="60"/>
                  </a:moveTo>
                  <a:lnTo>
                    <a:pt x="1" y="48"/>
                  </a:lnTo>
                  <a:lnTo>
                    <a:pt x="6" y="35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3"/>
                  </a:lnTo>
                  <a:lnTo>
                    <a:pt x="59" y="0"/>
                  </a:lnTo>
                  <a:lnTo>
                    <a:pt x="71" y="3"/>
                  </a:lnTo>
                  <a:lnTo>
                    <a:pt x="84" y="7"/>
                  </a:lnTo>
                  <a:lnTo>
                    <a:pt x="96" y="14"/>
                  </a:lnTo>
                  <a:lnTo>
                    <a:pt x="105" y="23"/>
                  </a:lnTo>
                  <a:lnTo>
                    <a:pt x="112" y="35"/>
                  </a:lnTo>
                  <a:lnTo>
                    <a:pt x="116" y="48"/>
                  </a:lnTo>
                  <a:lnTo>
                    <a:pt x="119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1" name="Freeform 3869"/>
            <p:cNvSpPr>
              <a:spLocks/>
            </p:cNvSpPr>
            <p:nvPr/>
          </p:nvSpPr>
          <p:spPr bwMode="auto">
            <a:xfrm>
              <a:off x="6090" y="2560"/>
              <a:ext cx="24" cy="309"/>
            </a:xfrm>
            <a:custGeom>
              <a:avLst/>
              <a:gdLst>
                <a:gd name="T0" fmla="*/ 119 w 119"/>
                <a:gd name="T1" fmla="*/ 0 h 1543"/>
                <a:gd name="T2" fmla="*/ 59 w 119"/>
                <a:gd name="T3" fmla="*/ 0 h 1543"/>
                <a:gd name="T4" fmla="*/ 0 w 119"/>
                <a:gd name="T5" fmla="*/ 0 h 1543"/>
                <a:gd name="T6" fmla="*/ 0 w 119"/>
                <a:gd name="T7" fmla="*/ 1543 h 1543"/>
                <a:gd name="T8" fmla="*/ 59 w 119"/>
                <a:gd name="T9" fmla="*/ 1543 h 1543"/>
                <a:gd name="T10" fmla="*/ 119 w 119"/>
                <a:gd name="T11" fmla="*/ 1543 h 1543"/>
                <a:gd name="T12" fmla="*/ 119 w 119"/>
                <a:gd name="T13" fmla="*/ 0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543">
                  <a:moveTo>
                    <a:pt x="119" y="0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1543"/>
                  </a:lnTo>
                  <a:lnTo>
                    <a:pt x="59" y="1543"/>
                  </a:lnTo>
                  <a:lnTo>
                    <a:pt x="119" y="154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2" name="Freeform 3870"/>
            <p:cNvSpPr>
              <a:spLocks/>
            </p:cNvSpPr>
            <p:nvPr/>
          </p:nvSpPr>
          <p:spPr bwMode="auto">
            <a:xfrm>
              <a:off x="6090" y="2560"/>
              <a:ext cx="24" cy="309"/>
            </a:xfrm>
            <a:custGeom>
              <a:avLst/>
              <a:gdLst>
                <a:gd name="T0" fmla="*/ 119 w 119"/>
                <a:gd name="T1" fmla="*/ 0 h 1543"/>
                <a:gd name="T2" fmla="*/ 59 w 119"/>
                <a:gd name="T3" fmla="*/ 0 h 1543"/>
                <a:gd name="T4" fmla="*/ 0 w 119"/>
                <a:gd name="T5" fmla="*/ 0 h 1543"/>
                <a:gd name="T6" fmla="*/ 0 w 119"/>
                <a:gd name="T7" fmla="*/ 1543 h 1543"/>
                <a:gd name="T8" fmla="*/ 59 w 119"/>
                <a:gd name="T9" fmla="*/ 1543 h 1543"/>
                <a:gd name="T10" fmla="*/ 119 w 119"/>
                <a:gd name="T11" fmla="*/ 1543 h 1543"/>
                <a:gd name="T12" fmla="*/ 119 w 119"/>
                <a:gd name="T13" fmla="*/ 0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543">
                  <a:moveTo>
                    <a:pt x="119" y="0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1543"/>
                  </a:lnTo>
                  <a:lnTo>
                    <a:pt x="59" y="1543"/>
                  </a:lnTo>
                  <a:lnTo>
                    <a:pt x="119" y="1543"/>
                  </a:lnTo>
                  <a:lnTo>
                    <a:pt x="11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3" name="Freeform 3871"/>
            <p:cNvSpPr>
              <a:spLocks/>
            </p:cNvSpPr>
            <p:nvPr/>
          </p:nvSpPr>
          <p:spPr bwMode="auto">
            <a:xfrm>
              <a:off x="6090" y="2869"/>
              <a:ext cx="24" cy="12"/>
            </a:xfrm>
            <a:custGeom>
              <a:avLst/>
              <a:gdLst>
                <a:gd name="T0" fmla="*/ 59 w 119"/>
                <a:gd name="T1" fmla="*/ 0 h 59"/>
                <a:gd name="T2" fmla="*/ 119 w 119"/>
                <a:gd name="T3" fmla="*/ 0 h 59"/>
                <a:gd name="T4" fmla="*/ 116 w 119"/>
                <a:gd name="T5" fmla="*/ 13 h 59"/>
                <a:gd name="T6" fmla="*/ 112 w 119"/>
                <a:gd name="T7" fmla="*/ 25 h 59"/>
                <a:gd name="T8" fmla="*/ 105 w 119"/>
                <a:gd name="T9" fmla="*/ 37 h 59"/>
                <a:gd name="T10" fmla="*/ 96 w 119"/>
                <a:gd name="T11" fmla="*/ 46 h 59"/>
                <a:gd name="T12" fmla="*/ 84 w 119"/>
                <a:gd name="T13" fmla="*/ 53 h 59"/>
                <a:gd name="T14" fmla="*/ 71 w 119"/>
                <a:gd name="T15" fmla="*/ 57 h 59"/>
                <a:gd name="T16" fmla="*/ 59 w 119"/>
                <a:gd name="T17" fmla="*/ 59 h 59"/>
                <a:gd name="T18" fmla="*/ 46 w 119"/>
                <a:gd name="T19" fmla="*/ 57 h 59"/>
                <a:gd name="T20" fmla="*/ 34 w 119"/>
                <a:gd name="T21" fmla="*/ 53 h 59"/>
                <a:gd name="T22" fmla="*/ 22 w 119"/>
                <a:gd name="T23" fmla="*/ 46 h 59"/>
                <a:gd name="T24" fmla="*/ 13 w 119"/>
                <a:gd name="T25" fmla="*/ 37 h 59"/>
                <a:gd name="T26" fmla="*/ 6 w 119"/>
                <a:gd name="T27" fmla="*/ 25 h 59"/>
                <a:gd name="T28" fmla="*/ 1 w 119"/>
                <a:gd name="T29" fmla="*/ 13 h 59"/>
                <a:gd name="T30" fmla="*/ 0 w 119"/>
                <a:gd name="T31" fmla="*/ 0 h 59"/>
                <a:gd name="T32" fmla="*/ 59 w 119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59">
                  <a:moveTo>
                    <a:pt x="59" y="0"/>
                  </a:moveTo>
                  <a:lnTo>
                    <a:pt x="119" y="0"/>
                  </a:lnTo>
                  <a:lnTo>
                    <a:pt x="116" y="13"/>
                  </a:lnTo>
                  <a:lnTo>
                    <a:pt x="112" y="25"/>
                  </a:lnTo>
                  <a:lnTo>
                    <a:pt x="105" y="37"/>
                  </a:lnTo>
                  <a:lnTo>
                    <a:pt x="96" y="46"/>
                  </a:lnTo>
                  <a:lnTo>
                    <a:pt x="84" y="53"/>
                  </a:lnTo>
                  <a:lnTo>
                    <a:pt x="71" y="57"/>
                  </a:lnTo>
                  <a:lnTo>
                    <a:pt x="59" y="59"/>
                  </a:lnTo>
                  <a:lnTo>
                    <a:pt x="46" y="57"/>
                  </a:lnTo>
                  <a:lnTo>
                    <a:pt x="34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5"/>
                  </a:lnTo>
                  <a:lnTo>
                    <a:pt x="1" y="13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4" name="Freeform 3872"/>
            <p:cNvSpPr>
              <a:spLocks/>
            </p:cNvSpPr>
            <p:nvPr/>
          </p:nvSpPr>
          <p:spPr bwMode="auto">
            <a:xfrm>
              <a:off x="6090" y="2869"/>
              <a:ext cx="24" cy="12"/>
            </a:xfrm>
            <a:custGeom>
              <a:avLst/>
              <a:gdLst>
                <a:gd name="T0" fmla="*/ 119 w 119"/>
                <a:gd name="T1" fmla="*/ 0 h 59"/>
                <a:gd name="T2" fmla="*/ 116 w 119"/>
                <a:gd name="T3" fmla="*/ 13 h 59"/>
                <a:gd name="T4" fmla="*/ 112 w 119"/>
                <a:gd name="T5" fmla="*/ 25 h 59"/>
                <a:gd name="T6" fmla="*/ 105 w 119"/>
                <a:gd name="T7" fmla="*/ 37 h 59"/>
                <a:gd name="T8" fmla="*/ 96 w 119"/>
                <a:gd name="T9" fmla="*/ 46 h 59"/>
                <a:gd name="T10" fmla="*/ 84 w 119"/>
                <a:gd name="T11" fmla="*/ 53 h 59"/>
                <a:gd name="T12" fmla="*/ 71 w 119"/>
                <a:gd name="T13" fmla="*/ 57 h 59"/>
                <a:gd name="T14" fmla="*/ 59 w 119"/>
                <a:gd name="T15" fmla="*/ 59 h 59"/>
                <a:gd name="T16" fmla="*/ 46 w 119"/>
                <a:gd name="T17" fmla="*/ 57 h 59"/>
                <a:gd name="T18" fmla="*/ 34 w 119"/>
                <a:gd name="T19" fmla="*/ 53 h 59"/>
                <a:gd name="T20" fmla="*/ 22 w 119"/>
                <a:gd name="T21" fmla="*/ 46 h 59"/>
                <a:gd name="T22" fmla="*/ 13 w 119"/>
                <a:gd name="T23" fmla="*/ 37 h 59"/>
                <a:gd name="T24" fmla="*/ 6 w 119"/>
                <a:gd name="T25" fmla="*/ 25 h 59"/>
                <a:gd name="T26" fmla="*/ 1 w 119"/>
                <a:gd name="T27" fmla="*/ 13 h 59"/>
                <a:gd name="T28" fmla="*/ 0 w 119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9" h="59">
                  <a:moveTo>
                    <a:pt x="119" y="0"/>
                  </a:moveTo>
                  <a:lnTo>
                    <a:pt x="116" y="13"/>
                  </a:lnTo>
                  <a:lnTo>
                    <a:pt x="112" y="25"/>
                  </a:lnTo>
                  <a:lnTo>
                    <a:pt x="105" y="37"/>
                  </a:lnTo>
                  <a:lnTo>
                    <a:pt x="96" y="46"/>
                  </a:lnTo>
                  <a:lnTo>
                    <a:pt x="84" y="53"/>
                  </a:lnTo>
                  <a:lnTo>
                    <a:pt x="71" y="57"/>
                  </a:lnTo>
                  <a:lnTo>
                    <a:pt x="59" y="59"/>
                  </a:lnTo>
                  <a:lnTo>
                    <a:pt x="46" y="57"/>
                  </a:lnTo>
                  <a:lnTo>
                    <a:pt x="34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5"/>
                  </a:lnTo>
                  <a:lnTo>
                    <a:pt x="1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5" name="Line 3873"/>
            <p:cNvSpPr>
              <a:spLocks noChangeShapeType="1"/>
            </p:cNvSpPr>
            <p:nvPr/>
          </p:nvSpPr>
          <p:spPr bwMode="auto">
            <a:xfrm flipV="1">
              <a:off x="4329" y="1372"/>
              <a:ext cx="1" cy="19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6" name="Line 3874"/>
            <p:cNvSpPr>
              <a:spLocks noChangeShapeType="1"/>
            </p:cNvSpPr>
            <p:nvPr/>
          </p:nvSpPr>
          <p:spPr bwMode="auto">
            <a:xfrm flipV="1">
              <a:off x="5562" y="1372"/>
              <a:ext cx="1" cy="19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7" name="Line 3875"/>
            <p:cNvSpPr>
              <a:spLocks noChangeShapeType="1"/>
            </p:cNvSpPr>
            <p:nvPr/>
          </p:nvSpPr>
          <p:spPr bwMode="auto">
            <a:xfrm>
              <a:off x="4394" y="1404"/>
              <a:ext cx="1104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8" name="Freeform 3876"/>
            <p:cNvSpPr>
              <a:spLocks/>
            </p:cNvSpPr>
            <p:nvPr/>
          </p:nvSpPr>
          <p:spPr bwMode="auto">
            <a:xfrm>
              <a:off x="4329" y="1393"/>
              <a:ext cx="65" cy="21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9" name="Freeform 3877"/>
            <p:cNvSpPr>
              <a:spLocks/>
            </p:cNvSpPr>
            <p:nvPr/>
          </p:nvSpPr>
          <p:spPr bwMode="auto">
            <a:xfrm>
              <a:off x="4329" y="1393"/>
              <a:ext cx="65" cy="21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0" name="Freeform 3878"/>
            <p:cNvSpPr>
              <a:spLocks/>
            </p:cNvSpPr>
            <p:nvPr/>
          </p:nvSpPr>
          <p:spPr bwMode="auto">
            <a:xfrm>
              <a:off x="5498" y="1393"/>
              <a:ext cx="64" cy="21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1" name="Freeform 3879"/>
            <p:cNvSpPr>
              <a:spLocks/>
            </p:cNvSpPr>
            <p:nvPr/>
          </p:nvSpPr>
          <p:spPr bwMode="auto">
            <a:xfrm>
              <a:off x="5498" y="1393"/>
              <a:ext cx="64" cy="21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2" name="Freeform 3880"/>
            <p:cNvSpPr>
              <a:spLocks/>
            </p:cNvSpPr>
            <p:nvPr/>
          </p:nvSpPr>
          <p:spPr bwMode="auto">
            <a:xfrm>
              <a:off x="4886" y="1287"/>
              <a:ext cx="59" cy="89"/>
            </a:xfrm>
            <a:custGeom>
              <a:avLst/>
              <a:gdLst>
                <a:gd name="T0" fmla="*/ 292 w 292"/>
                <a:gd name="T1" fmla="*/ 0 h 449"/>
                <a:gd name="T2" fmla="*/ 257 w 292"/>
                <a:gd name="T3" fmla="*/ 0 h 449"/>
                <a:gd name="T4" fmla="*/ 14 w 292"/>
                <a:gd name="T5" fmla="*/ 290 h 449"/>
                <a:gd name="T6" fmla="*/ 0 w 292"/>
                <a:gd name="T7" fmla="*/ 342 h 449"/>
                <a:gd name="T8" fmla="*/ 157 w 292"/>
                <a:gd name="T9" fmla="*/ 342 h 449"/>
                <a:gd name="T10" fmla="*/ 128 w 292"/>
                <a:gd name="T11" fmla="*/ 449 h 449"/>
                <a:gd name="T12" fmla="*/ 171 w 292"/>
                <a:gd name="T13" fmla="*/ 449 h 449"/>
                <a:gd name="T14" fmla="*/ 200 w 292"/>
                <a:gd name="T15" fmla="*/ 342 h 449"/>
                <a:gd name="T16" fmla="*/ 250 w 292"/>
                <a:gd name="T17" fmla="*/ 342 h 449"/>
                <a:gd name="T18" fmla="*/ 262 w 292"/>
                <a:gd name="T19" fmla="*/ 290 h 449"/>
                <a:gd name="T20" fmla="*/ 214 w 292"/>
                <a:gd name="T21" fmla="*/ 290 h 449"/>
                <a:gd name="T22" fmla="*/ 58 w 292"/>
                <a:gd name="T23" fmla="*/ 290 h 449"/>
                <a:gd name="T24" fmla="*/ 224 w 292"/>
                <a:gd name="T25" fmla="*/ 88 h 449"/>
                <a:gd name="T26" fmla="*/ 292 w 292"/>
                <a:gd name="T2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2" h="449">
                  <a:moveTo>
                    <a:pt x="292" y="0"/>
                  </a:moveTo>
                  <a:lnTo>
                    <a:pt x="257" y="0"/>
                  </a:lnTo>
                  <a:lnTo>
                    <a:pt x="14" y="290"/>
                  </a:lnTo>
                  <a:lnTo>
                    <a:pt x="0" y="342"/>
                  </a:lnTo>
                  <a:lnTo>
                    <a:pt x="157" y="342"/>
                  </a:lnTo>
                  <a:lnTo>
                    <a:pt x="128" y="449"/>
                  </a:lnTo>
                  <a:lnTo>
                    <a:pt x="171" y="449"/>
                  </a:lnTo>
                  <a:lnTo>
                    <a:pt x="200" y="342"/>
                  </a:lnTo>
                  <a:lnTo>
                    <a:pt x="250" y="342"/>
                  </a:lnTo>
                  <a:lnTo>
                    <a:pt x="262" y="290"/>
                  </a:lnTo>
                  <a:lnTo>
                    <a:pt x="214" y="290"/>
                  </a:lnTo>
                  <a:lnTo>
                    <a:pt x="58" y="290"/>
                  </a:lnTo>
                  <a:lnTo>
                    <a:pt x="224" y="88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3" name="Freeform 3881"/>
            <p:cNvSpPr>
              <a:spLocks/>
            </p:cNvSpPr>
            <p:nvPr/>
          </p:nvSpPr>
          <p:spPr bwMode="auto">
            <a:xfrm>
              <a:off x="4898" y="1287"/>
              <a:ext cx="47" cy="58"/>
            </a:xfrm>
            <a:custGeom>
              <a:avLst/>
              <a:gdLst>
                <a:gd name="T0" fmla="*/ 234 w 234"/>
                <a:gd name="T1" fmla="*/ 0 h 290"/>
                <a:gd name="T2" fmla="*/ 166 w 234"/>
                <a:gd name="T3" fmla="*/ 88 h 290"/>
                <a:gd name="T4" fmla="*/ 112 w 234"/>
                <a:gd name="T5" fmla="*/ 290 h 290"/>
                <a:gd name="T6" fmla="*/ 0 w 234"/>
                <a:gd name="T7" fmla="*/ 290 h 290"/>
                <a:gd name="T8" fmla="*/ 156 w 234"/>
                <a:gd name="T9" fmla="*/ 290 h 290"/>
                <a:gd name="T10" fmla="*/ 234 w 234"/>
                <a:gd name="T1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290">
                  <a:moveTo>
                    <a:pt x="234" y="0"/>
                  </a:moveTo>
                  <a:lnTo>
                    <a:pt x="166" y="88"/>
                  </a:lnTo>
                  <a:lnTo>
                    <a:pt x="112" y="290"/>
                  </a:lnTo>
                  <a:lnTo>
                    <a:pt x="0" y="290"/>
                  </a:lnTo>
                  <a:lnTo>
                    <a:pt x="156" y="29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4" name="Freeform 3882"/>
            <p:cNvSpPr>
              <a:spLocks/>
            </p:cNvSpPr>
            <p:nvPr/>
          </p:nvSpPr>
          <p:spPr bwMode="auto">
            <a:xfrm>
              <a:off x="4947" y="1332"/>
              <a:ext cx="48" cy="46"/>
            </a:xfrm>
            <a:custGeom>
              <a:avLst/>
              <a:gdLst>
                <a:gd name="T0" fmla="*/ 221 w 236"/>
                <a:gd name="T1" fmla="*/ 0 h 230"/>
                <a:gd name="T2" fmla="*/ 136 w 236"/>
                <a:gd name="T3" fmla="*/ 2 h 230"/>
                <a:gd name="T4" fmla="*/ 157 w 236"/>
                <a:gd name="T5" fmla="*/ 6 h 230"/>
                <a:gd name="T6" fmla="*/ 182 w 236"/>
                <a:gd name="T7" fmla="*/ 29 h 230"/>
                <a:gd name="T8" fmla="*/ 189 w 236"/>
                <a:gd name="T9" fmla="*/ 51 h 230"/>
                <a:gd name="T10" fmla="*/ 185 w 236"/>
                <a:gd name="T11" fmla="*/ 94 h 230"/>
                <a:gd name="T12" fmla="*/ 175 w 236"/>
                <a:gd name="T13" fmla="*/ 122 h 230"/>
                <a:gd name="T14" fmla="*/ 147 w 236"/>
                <a:gd name="T15" fmla="*/ 159 h 230"/>
                <a:gd name="T16" fmla="*/ 126 w 236"/>
                <a:gd name="T17" fmla="*/ 175 h 230"/>
                <a:gd name="T18" fmla="*/ 88 w 236"/>
                <a:gd name="T19" fmla="*/ 184 h 230"/>
                <a:gd name="T20" fmla="*/ 0 w 236"/>
                <a:gd name="T21" fmla="*/ 190 h 230"/>
                <a:gd name="T22" fmla="*/ 13 w 236"/>
                <a:gd name="T23" fmla="*/ 207 h 230"/>
                <a:gd name="T24" fmla="*/ 39 w 236"/>
                <a:gd name="T25" fmla="*/ 224 h 230"/>
                <a:gd name="T26" fmla="*/ 76 w 236"/>
                <a:gd name="T27" fmla="*/ 230 h 230"/>
                <a:gd name="T28" fmla="*/ 100 w 236"/>
                <a:gd name="T29" fmla="*/ 228 h 230"/>
                <a:gd name="T30" fmla="*/ 137 w 236"/>
                <a:gd name="T31" fmla="*/ 215 h 230"/>
                <a:gd name="T32" fmla="*/ 172 w 236"/>
                <a:gd name="T33" fmla="*/ 191 h 230"/>
                <a:gd name="T34" fmla="*/ 186 w 236"/>
                <a:gd name="T35" fmla="*/ 177 h 230"/>
                <a:gd name="T36" fmla="*/ 213 w 236"/>
                <a:gd name="T37" fmla="*/ 138 h 230"/>
                <a:gd name="T38" fmla="*/ 231 w 236"/>
                <a:gd name="T39" fmla="*/ 93 h 230"/>
                <a:gd name="T40" fmla="*/ 236 w 236"/>
                <a:gd name="T41" fmla="*/ 62 h 230"/>
                <a:gd name="T42" fmla="*/ 232 w 236"/>
                <a:gd name="T43" fmla="*/ 22 h 230"/>
                <a:gd name="T44" fmla="*/ 221 w 236"/>
                <a:gd name="T45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6" h="230">
                  <a:moveTo>
                    <a:pt x="221" y="0"/>
                  </a:moveTo>
                  <a:lnTo>
                    <a:pt x="136" y="2"/>
                  </a:lnTo>
                  <a:lnTo>
                    <a:pt x="157" y="6"/>
                  </a:lnTo>
                  <a:lnTo>
                    <a:pt x="182" y="29"/>
                  </a:lnTo>
                  <a:lnTo>
                    <a:pt x="189" y="51"/>
                  </a:lnTo>
                  <a:lnTo>
                    <a:pt x="185" y="94"/>
                  </a:lnTo>
                  <a:lnTo>
                    <a:pt x="175" y="122"/>
                  </a:lnTo>
                  <a:lnTo>
                    <a:pt x="147" y="159"/>
                  </a:lnTo>
                  <a:lnTo>
                    <a:pt x="126" y="175"/>
                  </a:lnTo>
                  <a:lnTo>
                    <a:pt x="88" y="184"/>
                  </a:lnTo>
                  <a:lnTo>
                    <a:pt x="0" y="190"/>
                  </a:lnTo>
                  <a:lnTo>
                    <a:pt x="13" y="207"/>
                  </a:lnTo>
                  <a:lnTo>
                    <a:pt x="39" y="224"/>
                  </a:lnTo>
                  <a:lnTo>
                    <a:pt x="76" y="230"/>
                  </a:lnTo>
                  <a:lnTo>
                    <a:pt x="100" y="228"/>
                  </a:lnTo>
                  <a:lnTo>
                    <a:pt x="137" y="215"/>
                  </a:lnTo>
                  <a:lnTo>
                    <a:pt x="172" y="191"/>
                  </a:lnTo>
                  <a:lnTo>
                    <a:pt x="186" y="177"/>
                  </a:lnTo>
                  <a:lnTo>
                    <a:pt x="213" y="138"/>
                  </a:lnTo>
                  <a:lnTo>
                    <a:pt x="231" y="93"/>
                  </a:lnTo>
                  <a:lnTo>
                    <a:pt x="236" y="62"/>
                  </a:lnTo>
                  <a:lnTo>
                    <a:pt x="232" y="22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5" name="Freeform 3883"/>
            <p:cNvSpPr>
              <a:spLocks/>
            </p:cNvSpPr>
            <p:nvPr/>
          </p:nvSpPr>
          <p:spPr bwMode="auto">
            <a:xfrm>
              <a:off x="4945" y="1293"/>
              <a:ext cx="47" cy="77"/>
            </a:xfrm>
            <a:custGeom>
              <a:avLst/>
              <a:gdLst>
                <a:gd name="T0" fmla="*/ 123 w 233"/>
                <a:gd name="T1" fmla="*/ 0 h 384"/>
                <a:gd name="T2" fmla="*/ 94 w 233"/>
                <a:gd name="T3" fmla="*/ 37 h 384"/>
                <a:gd name="T4" fmla="*/ 75 w 233"/>
                <a:gd name="T5" fmla="*/ 80 h 384"/>
                <a:gd name="T6" fmla="*/ 72 w 233"/>
                <a:gd name="T7" fmla="*/ 95 h 384"/>
                <a:gd name="T8" fmla="*/ 74 w 233"/>
                <a:gd name="T9" fmla="*/ 137 h 384"/>
                <a:gd name="T10" fmla="*/ 79 w 233"/>
                <a:gd name="T11" fmla="*/ 148 h 384"/>
                <a:gd name="T12" fmla="*/ 105 w 233"/>
                <a:gd name="T13" fmla="*/ 172 h 384"/>
                <a:gd name="T14" fmla="*/ 78 w 233"/>
                <a:gd name="T15" fmla="*/ 184 h 384"/>
                <a:gd name="T16" fmla="*/ 43 w 233"/>
                <a:gd name="T17" fmla="*/ 213 h 384"/>
                <a:gd name="T18" fmla="*/ 25 w 233"/>
                <a:gd name="T19" fmla="*/ 240 h 384"/>
                <a:gd name="T20" fmla="*/ 6 w 233"/>
                <a:gd name="T21" fmla="*/ 286 h 384"/>
                <a:gd name="T22" fmla="*/ 2 w 233"/>
                <a:gd name="T23" fmla="*/ 307 h 384"/>
                <a:gd name="T24" fmla="*/ 0 w 233"/>
                <a:gd name="T25" fmla="*/ 349 h 384"/>
                <a:gd name="T26" fmla="*/ 12 w 233"/>
                <a:gd name="T27" fmla="*/ 384 h 384"/>
                <a:gd name="T28" fmla="*/ 100 w 233"/>
                <a:gd name="T29" fmla="*/ 378 h 384"/>
                <a:gd name="T30" fmla="*/ 97 w 233"/>
                <a:gd name="T31" fmla="*/ 378 h 384"/>
                <a:gd name="T32" fmla="*/ 66 w 233"/>
                <a:gd name="T33" fmla="*/ 367 h 384"/>
                <a:gd name="T34" fmla="*/ 64 w 233"/>
                <a:gd name="T35" fmla="*/ 364 h 384"/>
                <a:gd name="T36" fmla="*/ 48 w 233"/>
                <a:gd name="T37" fmla="*/ 332 h 384"/>
                <a:gd name="T38" fmla="*/ 48 w 233"/>
                <a:gd name="T39" fmla="*/ 331 h 384"/>
                <a:gd name="T40" fmla="*/ 51 w 233"/>
                <a:gd name="T41" fmla="*/ 286 h 384"/>
                <a:gd name="T42" fmla="*/ 61 w 233"/>
                <a:gd name="T43" fmla="*/ 260 h 384"/>
                <a:gd name="T44" fmla="*/ 89 w 233"/>
                <a:gd name="T45" fmla="*/ 222 h 384"/>
                <a:gd name="T46" fmla="*/ 110 w 233"/>
                <a:gd name="T47" fmla="*/ 207 h 384"/>
                <a:gd name="T48" fmla="*/ 148 w 233"/>
                <a:gd name="T49" fmla="*/ 196 h 384"/>
                <a:gd name="T50" fmla="*/ 233 w 233"/>
                <a:gd name="T51" fmla="*/ 194 h 384"/>
                <a:gd name="T52" fmla="*/ 205 w 233"/>
                <a:gd name="T53" fmla="*/ 172 h 384"/>
                <a:gd name="T54" fmla="*/ 221 w 233"/>
                <a:gd name="T55" fmla="*/ 164 h 384"/>
                <a:gd name="T56" fmla="*/ 160 w 233"/>
                <a:gd name="T57" fmla="*/ 152 h 384"/>
                <a:gd name="T58" fmla="*/ 150 w 233"/>
                <a:gd name="T59" fmla="*/ 150 h 384"/>
                <a:gd name="T60" fmla="*/ 123 w 233"/>
                <a:gd name="T61" fmla="*/ 131 h 384"/>
                <a:gd name="T62" fmla="*/ 120 w 233"/>
                <a:gd name="T63" fmla="*/ 122 h 384"/>
                <a:gd name="T64" fmla="*/ 121 w 233"/>
                <a:gd name="T65" fmla="*/ 79 h 384"/>
                <a:gd name="T66" fmla="*/ 125 w 233"/>
                <a:gd name="T67" fmla="*/ 69 h 384"/>
                <a:gd name="T68" fmla="*/ 151 w 233"/>
                <a:gd name="T69" fmla="*/ 30 h 384"/>
                <a:gd name="T70" fmla="*/ 160 w 233"/>
                <a:gd name="T71" fmla="*/ 23 h 384"/>
                <a:gd name="T72" fmla="*/ 198 w 233"/>
                <a:gd name="T73" fmla="*/ 10 h 384"/>
                <a:gd name="T74" fmla="*/ 123 w 233"/>
                <a:gd name="T7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384">
                  <a:moveTo>
                    <a:pt x="123" y="0"/>
                  </a:moveTo>
                  <a:lnTo>
                    <a:pt x="94" y="37"/>
                  </a:lnTo>
                  <a:lnTo>
                    <a:pt x="75" y="80"/>
                  </a:lnTo>
                  <a:lnTo>
                    <a:pt x="72" y="95"/>
                  </a:lnTo>
                  <a:lnTo>
                    <a:pt x="74" y="137"/>
                  </a:lnTo>
                  <a:lnTo>
                    <a:pt x="79" y="148"/>
                  </a:lnTo>
                  <a:lnTo>
                    <a:pt x="105" y="172"/>
                  </a:lnTo>
                  <a:lnTo>
                    <a:pt x="78" y="184"/>
                  </a:lnTo>
                  <a:lnTo>
                    <a:pt x="43" y="213"/>
                  </a:lnTo>
                  <a:lnTo>
                    <a:pt x="25" y="240"/>
                  </a:lnTo>
                  <a:lnTo>
                    <a:pt x="6" y="286"/>
                  </a:lnTo>
                  <a:lnTo>
                    <a:pt x="2" y="307"/>
                  </a:lnTo>
                  <a:lnTo>
                    <a:pt x="0" y="349"/>
                  </a:lnTo>
                  <a:lnTo>
                    <a:pt x="12" y="384"/>
                  </a:lnTo>
                  <a:lnTo>
                    <a:pt x="100" y="378"/>
                  </a:lnTo>
                  <a:lnTo>
                    <a:pt x="97" y="378"/>
                  </a:lnTo>
                  <a:lnTo>
                    <a:pt x="66" y="367"/>
                  </a:lnTo>
                  <a:lnTo>
                    <a:pt x="64" y="364"/>
                  </a:lnTo>
                  <a:lnTo>
                    <a:pt x="48" y="332"/>
                  </a:lnTo>
                  <a:lnTo>
                    <a:pt x="48" y="331"/>
                  </a:lnTo>
                  <a:lnTo>
                    <a:pt x="51" y="286"/>
                  </a:lnTo>
                  <a:lnTo>
                    <a:pt x="61" y="260"/>
                  </a:lnTo>
                  <a:lnTo>
                    <a:pt x="89" y="222"/>
                  </a:lnTo>
                  <a:lnTo>
                    <a:pt x="110" y="207"/>
                  </a:lnTo>
                  <a:lnTo>
                    <a:pt x="148" y="196"/>
                  </a:lnTo>
                  <a:lnTo>
                    <a:pt x="233" y="194"/>
                  </a:lnTo>
                  <a:lnTo>
                    <a:pt x="205" y="172"/>
                  </a:lnTo>
                  <a:lnTo>
                    <a:pt x="221" y="164"/>
                  </a:lnTo>
                  <a:lnTo>
                    <a:pt x="160" y="152"/>
                  </a:lnTo>
                  <a:lnTo>
                    <a:pt x="150" y="150"/>
                  </a:lnTo>
                  <a:lnTo>
                    <a:pt x="123" y="131"/>
                  </a:lnTo>
                  <a:lnTo>
                    <a:pt x="120" y="122"/>
                  </a:lnTo>
                  <a:lnTo>
                    <a:pt x="121" y="79"/>
                  </a:lnTo>
                  <a:lnTo>
                    <a:pt x="125" y="69"/>
                  </a:lnTo>
                  <a:lnTo>
                    <a:pt x="151" y="30"/>
                  </a:lnTo>
                  <a:lnTo>
                    <a:pt x="160" y="23"/>
                  </a:lnTo>
                  <a:lnTo>
                    <a:pt x="198" y="1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6" name="Freeform 3884"/>
            <p:cNvSpPr>
              <a:spLocks/>
            </p:cNvSpPr>
            <p:nvPr/>
          </p:nvSpPr>
          <p:spPr bwMode="auto">
            <a:xfrm>
              <a:off x="4970" y="1286"/>
              <a:ext cx="33" cy="40"/>
            </a:xfrm>
            <a:custGeom>
              <a:avLst/>
              <a:gdLst>
                <a:gd name="T0" fmla="*/ 87 w 165"/>
                <a:gd name="T1" fmla="*/ 0 h 200"/>
                <a:gd name="T2" fmla="*/ 76 w 165"/>
                <a:gd name="T3" fmla="*/ 1 h 200"/>
                <a:gd name="T4" fmla="*/ 37 w 165"/>
                <a:gd name="T5" fmla="*/ 11 h 200"/>
                <a:gd name="T6" fmla="*/ 3 w 165"/>
                <a:gd name="T7" fmla="*/ 34 h 200"/>
                <a:gd name="T8" fmla="*/ 0 w 165"/>
                <a:gd name="T9" fmla="*/ 36 h 200"/>
                <a:gd name="T10" fmla="*/ 75 w 165"/>
                <a:gd name="T11" fmla="*/ 46 h 200"/>
                <a:gd name="T12" fmla="*/ 86 w 165"/>
                <a:gd name="T13" fmla="*/ 47 h 200"/>
                <a:gd name="T14" fmla="*/ 112 w 165"/>
                <a:gd name="T15" fmla="*/ 67 h 200"/>
                <a:gd name="T16" fmla="*/ 115 w 165"/>
                <a:gd name="T17" fmla="*/ 76 h 200"/>
                <a:gd name="T18" fmla="*/ 114 w 165"/>
                <a:gd name="T19" fmla="*/ 117 h 200"/>
                <a:gd name="T20" fmla="*/ 111 w 165"/>
                <a:gd name="T21" fmla="*/ 128 h 200"/>
                <a:gd name="T22" fmla="*/ 86 w 165"/>
                <a:gd name="T23" fmla="*/ 167 h 200"/>
                <a:gd name="T24" fmla="*/ 75 w 165"/>
                <a:gd name="T25" fmla="*/ 175 h 200"/>
                <a:gd name="T26" fmla="*/ 37 w 165"/>
                <a:gd name="T27" fmla="*/ 188 h 200"/>
                <a:gd name="T28" fmla="*/ 98 w 165"/>
                <a:gd name="T29" fmla="*/ 200 h 200"/>
                <a:gd name="T30" fmla="*/ 133 w 165"/>
                <a:gd name="T31" fmla="*/ 173 h 200"/>
                <a:gd name="T32" fmla="*/ 140 w 165"/>
                <a:gd name="T33" fmla="*/ 162 h 200"/>
                <a:gd name="T34" fmla="*/ 160 w 165"/>
                <a:gd name="T35" fmla="*/ 119 h 200"/>
                <a:gd name="T36" fmla="*/ 160 w 165"/>
                <a:gd name="T37" fmla="*/ 114 h 200"/>
                <a:gd name="T38" fmla="*/ 165 w 165"/>
                <a:gd name="T39" fmla="*/ 71 h 200"/>
                <a:gd name="T40" fmla="*/ 153 w 165"/>
                <a:gd name="T41" fmla="*/ 35 h 200"/>
                <a:gd name="T42" fmla="*/ 148 w 165"/>
                <a:gd name="T43" fmla="*/ 27 h 200"/>
                <a:gd name="T44" fmla="*/ 122 w 165"/>
                <a:gd name="T45" fmla="*/ 7 h 200"/>
                <a:gd name="T46" fmla="*/ 87 w 165"/>
                <a:gd name="T4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5" h="200">
                  <a:moveTo>
                    <a:pt x="87" y="0"/>
                  </a:moveTo>
                  <a:lnTo>
                    <a:pt x="76" y="1"/>
                  </a:lnTo>
                  <a:lnTo>
                    <a:pt x="37" y="11"/>
                  </a:lnTo>
                  <a:lnTo>
                    <a:pt x="3" y="34"/>
                  </a:lnTo>
                  <a:lnTo>
                    <a:pt x="0" y="36"/>
                  </a:lnTo>
                  <a:lnTo>
                    <a:pt x="75" y="46"/>
                  </a:lnTo>
                  <a:lnTo>
                    <a:pt x="86" y="47"/>
                  </a:lnTo>
                  <a:lnTo>
                    <a:pt x="112" y="67"/>
                  </a:lnTo>
                  <a:lnTo>
                    <a:pt x="115" y="76"/>
                  </a:lnTo>
                  <a:lnTo>
                    <a:pt x="114" y="117"/>
                  </a:lnTo>
                  <a:lnTo>
                    <a:pt x="111" y="128"/>
                  </a:lnTo>
                  <a:lnTo>
                    <a:pt x="86" y="167"/>
                  </a:lnTo>
                  <a:lnTo>
                    <a:pt x="75" y="175"/>
                  </a:lnTo>
                  <a:lnTo>
                    <a:pt x="37" y="188"/>
                  </a:lnTo>
                  <a:lnTo>
                    <a:pt x="98" y="200"/>
                  </a:lnTo>
                  <a:lnTo>
                    <a:pt x="133" y="173"/>
                  </a:lnTo>
                  <a:lnTo>
                    <a:pt x="140" y="162"/>
                  </a:lnTo>
                  <a:lnTo>
                    <a:pt x="160" y="119"/>
                  </a:lnTo>
                  <a:lnTo>
                    <a:pt x="160" y="114"/>
                  </a:lnTo>
                  <a:lnTo>
                    <a:pt x="165" y="71"/>
                  </a:lnTo>
                  <a:lnTo>
                    <a:pt x="153" y="35"/>
                  </a:lnTo>
                  <a:lnTo>
                    <a:pt x="148" y="27"/>
                  </a:lnTo>
                  <a:lnTo>
                    <a:pt x="122" y="7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7" name="Line 3885"/>
            <p:cNvSpPr>
              <a:spLocks noChangeShapeType="1"/>
            </p:cNvSpPr>
            <p:nvPr/>
          </p:nvSpPr>
          <p:spPr bwMode="auto">
            <a:xfrm>
              <a:off x="4329" y="158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8" name="Line 3886"/>
            <p:cNvSpPr>
              <a:spLocks noChangeShapeType="1"/>
            </p:cNvSpPr>
            <p:nvPr/>
          </p:nvSpPr>
          <p:spPr bwMode="auto">
            <a:xfrm>
              <a:off x="5562" y="158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9" name="Line 3887"/>
            <p:cNvSpPr>
              <a:spLocks noChangeShapeType="1"/>
            </p:cNvSpPr>
            <p:nvPr/>
          </p:nvSpPr>
          <p:spPr bwMode="auto">
            <a:xfrm>
              <a:off x="5562" y="140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0" name="Line 3888"/>
            <p:cNvSpPr>
              <a:spLocks noChangeShapeType="1"/>
            </p:cNvSpPr>
            <p:nvPr/>
          </p:nvSpPr>
          <p:spPr bwMode="auto">
            <a:xfrm flipH="1">
              <a:off x="3589" y="2869"/>
              <a:ext cx="18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1" name="Line 3889"/>
            <p:cNvSpPr>
              <a:spLocks noChangeShapeType="1"/>
            </p:cNvSpPr>
            <p:nvPr/>
          </p:nvSpPr>
          <p:spPr bwMode="auto">
            <a:xfrm flipH="1">
              <a:off x="3589" y="2560"/>
              <a:ext cx="185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2" name="Line 3890"/>
            <p:cNvSpPr>
              <a:spLocks noChangeShapeType="1"/>
            </p:cNvSpPr>
            <p:nvPr/>
          </p:nvSpPr>
          <p:spPr bwMode="auto">
            <a:xfrm flipV="1">
              <a:off x="3621" y="2625"/>
              <a:ext cx="1" cy="179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3" name="Freeform 3891"/>
            <p:cNvSpPr>
              <a:spLocks/>
            </p:cNvSpPr>
            <p:nvPr/>
          </p:nvSpPr>
          <p:spPr bwMode="auto">
            <a:xfrm>
              <a:off x="3610" y="2804"/>
              <a:ext cx="22" cy="65"/>
            </a:xfrm>
            <a:custGeom>
              <a:avLst/>
              <a:gdLst>
                <a:gd name="T0" fmla="*/ 0 w 107"/>
                <a:gd name="T1" fmla="*/ 0 h 322"/>
                <a:gd name="T2" fmla="*/ 107 w 107"/>
                <a:gd name="T3" fmla="*/ 0 h 322"/>
                <a:gd name="T4" fmla="*/ 53 w 107"/>
                <a:gd name="T5" fmla="*/ 322 h 322"/>
                <a:gd name="T6" fmla="*/ 0 w 107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0"/>
                  </a:moveTo>
                  <a:lnTo>
                    <a:pt x="107" y="0"/>
                  </a:lnTo>
                  <a:lnTo>
                    <a:pt x="53" y="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4" name="Freeform 3892"/>
            <p:cNvSpPr>
              <a:spLocks/>
            </p:cNvSpPr>
            <p:nvPr/>
          </p:nvSpPr>
          <p:spPr bwMode="auto">
            <a:xfrm>
              <a:off x="3610" y="2804"/>
              <a:ext cx="22" cy="65"/>
            </a:xfrm>
            <a:custGeom>
              <a:avLst/>
              <a:gdLst>
                <a:gd name="T0" fmla="*/ 0 w 107"/>
                <a:gd name="T1" fmla="*/ 0 h 322"/>
                <a:gd name="T2" fmla="*/ 107 w 107"/>
                <a:gd name="T3" fmla="*/ 0 h 322"/>
                <a:gd name="T4" fmla="*/ 53 w 107"/>
                <a:gd name="T5" fmla="*/ 322 h 322"/>
                <a:gd name="T6" fmla="*/ 0 w 107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0"/>
                  </a:moveTo>
                  <a:lnTo>
                    <a:pt x="107" y="0"/>
                  </a:lnTo>
                  <a:lnTo>
                    <a:pt x="53" y="32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5" name="Freeform 3893"/>
            <p:cNvSpPr>
              <a:spLocks/>
            </p:cNvSpPr>
            <p:nvPr/>
          </p:nvSpPr>
          <p:spPr bwMode="auto">
            <a:xfrm>
              <a:off x="3610" y="2560"/>
              <a:ext cx="22" cy="65"/>
            </a:xfrm>
            <a:custGeom>
              <a:avLst/>
              <a:gdLst>
                <a:gd name="T0" fmla="*/ 0 w 107"/>
                <a:gd name="T1" fmla="*/ 322 h 322"/>
                <a:gd name="T2" fmla="*/ 107 w 107"/>
                <a:gd name="T3" fmla="*/ 322 h 322"/>
                <a:gd name="T4" fmla="*/ 53 w 107"/>
                <a:gd name="T5" fmla="*/ 0 h 322"/>
                <a:gd name="T6" fmla="*/ 0 w 107"/>
                <a:gd name="T7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322"/>
                  </a:moveTo>
                  <a:lnTo>
                    <a:pt x="107" y="322"/>
                  </a:lnTo>
                  <a:lnTo>
                    <a:pt x="53" y="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6" name="Freeform 3894"/>
            <p:cNvSpPr>
              <a:spLocks/>
            </p:cNvSpPr>
            <p:nvPr/>
          </p:nvSpPr>
          <p:spPr bwMode="auto">
            <a:xfrm>
              <a:off x="3610" y="2560"/>
              <a:ext cx="22" cy="65"/>
            </a:xfrm>
            <a:custGeom>
              <a:avLst/>
              <a:gdLst>
                <a:gd name="T0" fmla="*/ 0 w 107"/>
                <a:gd name="T1" fmla="*/ 322 h 322"/>
                <a:gd name="T2" fmla="*/ 107 w 107"/>
                <a:gd name="T3" fmla="*/ 322 h 322"/>
                <a:gd name="T4" fmla="*/ 53 w 107"/>
                <a:gd name="T5" fmla="*/ 0 h 322"/>
                <a:gd name="T6" fmla="*/ 0 w 107"/>
                <a:gd name="T7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322"/>
                  </a:moveTo>
                  <a:lnTo>
                    <a:pt x="107" y="322"/>
                  </a:lnTo>
                  <a:lnTo>
                    <a:pt x="53" y="0"/>
                  </a:lnTo>
                  <a:lnTo>
                    <a:pt x="0" y="322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7" name="Freeform 3895"/>
            <p:cNvSpPr>
              <a:spLocks/>
            </p:cNvSpPr>
            <p:nvPr/>
          </p:nvSpPr>
          <p:spPr bwMode="auto">
            <a:xfrm>
              <a:off x="3523" y="2738"/>
              <a:ext cx="15" cy="21"/>
            </a:xfrm>
            <a:custGeom>
              <a:avLst/>
              <a:gdLst>
                <a:gd name="T0" fmla="*/ 0 w 77"/>
                <a:gd name="T1" fmla="*/ 52 h 106"/>
                <a:gd name="T2" fmla="*/ 23 w 77"/>
                <a:gd name="T3" fmla="*/ 92 h 106"/>
                <a:gd name="T4" fmla="*/ 77 w 77"/>
                <a:gd name="T5" fmla="*/ 106 h 106"/>
                <a:gd name="T6" fmla="*/ 70 w 77"/>
                <a:gd name="T7" fmla="*/ 92 h 106"/>
                <a:gd name="T8" fmla="*/ 49 w 77"/>
                <a:gd name="T9" fmla="*/ 52 h 106"/>
                <a:gd name="T10" fmla="*/ 37 w 77"/>
                <a:gd name="T11" fmla="*/ 34 h 106"/>
                <a:gd name="T12" fmla="*/ 11 w 77"/>
                <a:gd name="T13" fmla="*/ 0 h 106"/>
                <a:gd name="T14" fmla="*/ 0 w 77"/>
                <a:gd name="T1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06">
                  <a:moveTo>
                    <a:pt x="0" y="52"/>
                  </a:moveTo>
                  <a:lnTo>
                    <a:pt x="23" y="92"/>
                  </a:lnTo>
                  <a:lnTo>
                    <a:pt x="77" y="106"/>
                  </a:lnTo>
                  <a:lnTo>
                    <a:pt x="70" y="92"/>
                  </a:lnTo>
                  <a:lnTo>
                    <a:pt x="49" y="52"/>
                  </a:lnTo>
                  <a:lnTo>
                    <a:pt x="37" y="34"/>
                  </a:lnTo>
                  <a:lnTo>
                    <a:pt x="11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8" name="Freeform 3896"/>
            <p:cNvSpPr>
              <a:spLocks/>
            </p:cNvSpPr>
            <p:nvPr/>
          </p:nvSpPr>
          <p:spPr bwMode="auto">
            <a:xfrm>
              <a:off x="3505" y="2724"/>
              <a:ext cx="90" cy="33"/>
            </a:xfrm>
            <a:custGeom>
              <a:avLst/>
              <a:gdLst>
                <a:gd name="T0" fmla="*/ 0 w 451"/>
                <a:gd name="T1" fmla="*/ 0 h 165"/>
                <a:gd name="T2" fmla="*/ 0 w 451"/>
                <a:gd name="T3" fmla="*/ 28 h 165"/>
                <a:gd name="T4" fmla="*/ 24 w 451"/>
                <a:gd name="T5" fmla="*/ 47 h 165"/>
                <a:gd name="T6" fmla="*/ 59 w 451"/>
                <a:gd name="T7" fmla="*/ 83 h 165"/>
                <a:gd name="T8" fmla="*/ 63 w 451"/>
                <a:gd name="T9" fmla="*/ 87 h 165"/>
                <a:gd name="T10" fmla="*/ 89 w 451"/>
                <a:gd name="T11" fmla="*/ 123 h 165"/>
                <a:gd name="T12" fmla="*/ 100 w 451"/>
                <a:gd name="T13" fmla="*/ 71 h 165"/>
                <a:gd name="T14" fmla="*/ 451 w 451"/>
                <a:gd name="T15" fmla="*/ 165 h 165"/>
                <a:gd name="T16" fmla="*/ 451 w 451"/>
                <a:gd name="T17" fmla="*/ 120 h 165"/>
                <a:gd name="T18" fmla="*/ 0 w 451"/>
                <a:gd name="T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1" h="165">
                  <a:moveTo>
                    <a:pt x="0" y="0"/>
                  </a:moveTo>
                  <a:lnTo>
                    <a:pt x="0" y="28"/>
                  </a:lnTo>
                  <a:lnTo>
                    <a:pt x="24" y="47"/>
                  </a:lnTo>
                  <a:lnTo>
                    <a:pt x="59" y="83"/>
                  </a:lnTo>
                  <a:lnTo>
                    <a:pt x="63" y="87"/>
                  </a:lnTo>
                  <a:lnTo>
                    <a:pt x="89" y="123"/>
                  </a:lnTo>
                  <a:lnTo>
                    <a:pt x="100" y="71"/>
                  </a:lnTo>
                  <a:lnTo>
                    <a:pt x="451" y="165"/>
                  </a:lnTo>
                  <a:lnTo>
                    <a:pt x="451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9" name="Freeform 3897"/>
            <p:cNvSpPr>
              <a:spLocks/>
            </p:cNvSpPr>
            <p:nvPr/>
          </p:nvSpPr>
          <p:spPr bwMode="auto">
            <a:xfrm>
              <a:off x="3514" y="2680"/>
              <a:ext cx="18" cy="27"/>
            </a:xfrm>
            <a:custGeom>
              <a:avLst/>
              <a:gdLst>
                <a:gd name="T0" fmla="*/ 0 w 89"/>
                <a:gd name="T1" fmla="*/ 91 h 138"/>
                <a:gd name="T2" fmla="*/ 36 w 89"/>
                <a:gd name="T3" fmla="*/ 117 h 138"/>
                <a:gd name="T4" fmla="*/ 83 w 89"/>
                <a:gd name="T5" fmla="*/ 138 h 138"/>
                <a:gd name="T6" fmla="*/ 89 w 89"/>
                <a:gd name="T7" fmla="*/ 94 h 138"/>
                <a:gd name="T8" fmla="*/ 60 w 89"/>
                <a:gd name="T9" fmla="*/ 84 h 138"/>
                <a:gd name="T10" fmla="*/ 24 w 89"/>
                <a:gd name="T11" fmla="*/ 57 h 138"/>
                <a:gd name="T12" fmla="*/ 9 w 89"/>
                <a:gd name="T13" fmla="*/ 38 h 138"/>
                <a:gd name="T14" fmla="*/ 0 w 89"/>
                <a:gd name="T15" fmla="*/ 0 h 138"/>
                <a:gd name="T16" fmla="*/ 0 w 89"/>
                <a:gd name="T17" fmla="*/ 9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38">
                  <a:moveTo>
                    <a:pt x="0" y="91"/>
                  </a:moveTo>
                  <a:lnTo>
                    <a:pt x="36" y="117"/>
                  </a:lnTo>
                  <a:lnTo>
                    <a:pt x="83" y="138"/>
                  </a:lnTo>
                  <a:lnTo>
                    <a:pt x="89" y="94"/>
                  </a:lnTo>
                  <a:lnTo>
                    <a:pt x="60" y="84"/>
                  </a:lnTo>
                  <a:lnTo>
                    <a:pt x="24" y="57"/>
                  </a:lnTo>
                  <a:lnTo>
                    <a:pt x="9" y="38"/>
                  </a:lnTo>
                  <a:lnTo>
                    <a:pt x="0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0" name="Freeform 3898"/>
            <p:cNvSpPr>
              <a:spLocks/>
            </p:cNvSpPr>
            <p:nvPr/>
          </p:nvSpPr>
          <p:spPr bwMode="auto">
            <a:xfrm>
              <a:off x="3505" y="2660"/>
              <a:ext cx="90" cy="66"/>
            </a:xfrm>
            <a:custGeom>
              <a:avLst/>
              <a:gdLst>
                <a:gd name="T0" fmla="*/ 0 w 451"/>
                <a:gd name="T1" fmla="*/ 83 h 330"/>
                <a:gd name="T2" fmla="*/ 1 w 451"/>
                <a:gd name="T3" fmla="*/ 102 h 330"/>
                <a:gd name="T4" fmla="*/ 11 w 451"/>
                <a:gd name="T5" fmla="*/ 139 h 330"/>
                <a:gd name="T6" fmla="*/ 33 w 451"/>
                <a:gd name="T7" fmla="*/ 174 h 330"/>
                <a:gd name="T8" fmla="*/ 46 w 451"/>
                <a:gd name="T9" fmla="*/ 188 h 330"/>
                <a:gd name="T10" fmla="*/ 46 w 451"/>
                <a:gd name="T11" fmla="*/ 97 h 330"/>
                <a:gd name="T12" fmla="*/ 48 w 451"/>
                <a:gd name="T13" fmla="*/ 79 h 330"/>
                <a:gd name="T14" fmla="*/ 67 w 451"/>
                <a:gd name="T15" fmla="*/ 54 h 330"/>
                <a:gd name="T16" fmla="*/ 81 w 451"/>
                <a:gd name="T17" fmla="*/ 49 h 330"/>
                <a:gd name="T18" fmla="*/ 124 w 451"/>
                <a:gd name="T19" fmla="*/ 50 h 330"/>
                <a:gd name="T20" fmla="*/ 147 w 451"/>
                <a:gd name="T21" fmla="*/ 59 h 330"/>
                <a:gd name="T22" fmla="*/ 189 w 451"/>
                <a:gd name="T23" fmla="*/ 89 h 330"/>
                <a:gd name="T24" fmla="*/ 216 w 451"/>
                <a:gd name="T25" fmla="*/ 113 h 330"/>
                <a:gd name="T26" fmla="*/ 248 w 451"/>
                <a:gd name="T27" fmla="*/ 149 h 330"/>
                <a:gd name="T28" fmla="*/ 285 w 451"/>
                <a:gd name="T29" fmla="*/ 194 h 330"/>
                <a:gd name="T30" fmla="*/ 290 w 451"/>
                <a:gd name="T31" fmla="*/ 200 h 330"/>
                <a:gd name="T32" fmla="*/ 324 w 451"/>
                <a:gd name="T33" fmla="*/ 240 h 330"/>
                <a:gd name="T34" fmla="*/ 352 w 451"/>
                <a:gd name="T35" fmla="*/ 269 h 330"/>
                <a:gd name="T36" fmla="*/ 373 w 451"/>
                <a:gd name="T37" fmla="*/ 288 h 330"/>
                <a:gd name="T38" fmla="*/ 412 w 451"/>
                <a:gd name="T39" fmla="*/ 314 h 330"/>
                <a:gd name="T40" fmla="*/ 451 w 451"/>
                <a:gd name="T41" fmla="*/ 330 h 330"/>
                <a:gd name="T42" fmla="*/ 451 w 451"/>
                <a:gd name="T43" fmla="*/ 92 h 330"/>
                <a:gd name="T44" fmla="*/ 398 w 451"/>
                <a:gd name="T45" fmla="*/ 77 h 330"/>
                <a:gd name="T46" fmla="*/ 398 w 451"/>
                <a:gd name="T47" fmla="*/ 254 h 330"/>
                <a:gd name="T48" fmla="*/ 367 w 451"/>
                <a:gd name="T49" fmla="*/ 228 h 330"/>
                <a:gd name="T50" fmla="*/ 349 w 451"/>
                <a:gd name="T51" fmla="*/ 206 h 330"/>
                <a:gd name="T52" fmla="*/ 311 w 451"/>
                <a:gd name="T53" fmla="*/ 161 h 330"/>
                <a:gd name="T54" fmla="*/ 292 w 451"/>
                <a:gd name="T55" fmla="*/ 137 h 330"/>
                <a:gd name="T56" fmla="*/ 258 w 451"/>
                <a:gd name="T57" fmla="*/ 99 h 330"/>
                <a:gd name="T58" fmla="*/ 232 w 451"/>
                <a:gd name="T59" fmla="*/ 72 h 330"/>
                <a:gd name="T60" fmla="*/ 215 w 451"/>
                <a:gd name="T61" fmla="*/ 56 h 330"/>
                <a:gd name="T62" fmla="*/ 178 w 451"/>
                <a:gd name="T63" fmla="*/ 28 h 330"/>
                <a:gd name="T64" fmla="*/ 169 w 451"/>
                <a:gd name="T65" fmla="*/ 23 h 330"/>
                <a:gd name="T66" fmla="*/ 125 w 451"/>
                <a:gd name="T67" fmla="*/ 5 h 330"/>
                <a:gd name="T68" fmla="*/ 115 w 451"/>
                <a:gd name="T69" fmla="*/ 3 h 330"/>
                <a:gd name="T70" fmla="*/ 71 w 451"/>
                <a:gd name="T71" fmla="*/ 0 h 330"/>
                <a:gd name="T72" fmla="*/ 35 w 451"/>
                <a:gd name="T73" fmla="*/ 12 h 330"/>
                <a:gd name="T74" fmla="*/ 23 w 451"/>
                <a:gd name="T75" fmla="*/ 20 h 330"/>
                <a:gd name="T76" fmla="*/ 5 w 451"/>
                <a:gd name="T77" fmla="*/ 46 h 330"/>
                <a:gd name="T78" fmla="*/ 0 w 451"/>
                <a:gd name="T79" fmla="*/ 83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1" h="330">
                  <a:moveTo>
                    <a:pt x="0" y="83"/>
                  </a:moveTo>
                  <a:lnTo>
                    <a:pt x="1" y="102"/>
                  </a:lnTo>
                  <a:lnTo>
                    <a:pt x="11" y="139"/>
                  </a:lnTo>
                  <a:lnTo>
                    <a:pt x="33" y="174"/>
                  </a:lnTo>
                  <a:lnTo>
                    <a:pt x="46" y="188"/>
                  </a:lnTo>
                  <a:lnTo>
                    <a:pt x="46" y="97"/>
                  </a:lnTo>
                  <a:lnTo>
                    <a:pt x="48" y="79"/>
                  </a:lnTo>
                  <a:lnTo>
                    <a:pt x="67" y="54"/>
                  </a:lnTo>
                  <a:lnTo>
                    <a:pt x="81" y="49"/>
                  </a:lnTo>
                  <a:lnTo>
                    <a:pt x="124" y="50"/>
                  </a:lnTo>
                  <a:lnTo>
                    <a:pt x="147" y="59"/>
                  </a:lnTo>
                  <a:lnTo>
                    <a:pt x="189" y="89"/>
                  </a:lnTo>
                  <a:lnTo>
                    <a:pt x="216" y="113"/>
                  </a:lnTo>
                  <a:lnTo>
                    <a:pt x="248" y="149"/>
                  </a:lnTo>
                  <a:lnTo>
                    <a:pt x="285" y="194"/>
                  </a:lnTo>
                  <a:lnTo>
                    <a:pt x="290" y="200"/>
                  </a:lnTo>
                  <a:lnTo>
                    <a:pt x="324" y="240"/>
                  </a:lnTo>
                  <a:lnTo>
                    <a:pt x="352" y="269"/>
                  </a:lnTo>
                  <a:lnTo>
                    <a:pt x="373" y="288"/>
                  </a:lnTo>
                  <a:lnTo>
                    <a:pt x="412" y="314"/>
                  </a:lnTo>
                  <a:lnTo>
                    <a:pt x="451" y="330"/>
                  </a:lnTo>
                  <a:lnTo>
                    <a:pt x="451" y="92"/>
                  </a:lnTo>
                  <a:lnTo>
                    <a:pt x="398" y="77"/>
                  </a:lnTo>
                  <a:lnTo>
                    <a:pt x="398" y="254"/>
                  </a:lnTo>
                  <a:lnTo>
                    <a:pt x="367" y="228"/>
                  </a:lnTo>
                  <a:lnTo>
                    <a:pt x="349" y="206"/>
                  </a:lnTo>
                  <a:lnTo>
                    <a:pt x="311" y="161"/>
                  </a:lnTo>
                  <a:lnTo>
                    <a:pt x="292" y="137"/>
                  </a:lnTo>
                  <a:lnTo>
                    <a:pt x="258" y="99"/>
                  </a:lnTo>
                  <a:lnTo>
                    <a:pt x="232" y="72"/>
                  </a:lnTo>
                  <a:lnTo>
                    <a:pt x="215" y="56"/>
                  </a:lnTo>
                  <a:lnTo>
                    <a:pt x="178" y="28"/>
                  </a:lnTo>
                  <a:lnTo>
                    <a:pt x="169" y="23"/>
                  </a:lnTo>
                  <a:lnTo>
                    <a:pt x="125" y="5"/>
                  </a:lnTo>
                  <a:lnTo>
                    <a:pt x="115" y="3"/>
                  </a:lnTo>
                  <a:lnTo>
                    <a:pt x="71" y="0"/>
                  </a:lnTo>
                  <a:lnTo>
                    <a:pt x="35" y="12"/>
                  </a:lnTo>
                  <a:lnTo>
                    <a:pt x="23" y="20"/>
                  </a:lnTo>
                  <a:lnTo>
                    <a:pt x="5" y="46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1" name="Line 3899"/>
            <p:cNvSpPr>
              <a:spLocks noChangeShapeType="1"/>
            </p:cNvSpPr>
            <p:nvPr/>
          </p:nvSpPr>
          <p:spPr bwMode="auto">
            <a:xfrm>
              <a:off x="3790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2" name="Line 3900"/>
            <p:cNvSpPr>
              <a:spLocks noChangeShapeType="1"/>
            </p:cNvSpPr>
            <p:nvPr/>
          </p:nvSpPr>
          <p:spPr bwMode="auto">
            <a:xfrm>
              <a:off x="3790" y="2560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3" name="Line 3901"/>
            <p:cNvSpPr>
              <a:spLocks noChangeShapeType="1"/>
            </p:cNvSpPr>
            <p:nvPr/>
          </p:nvSpPr>
          <p:spPr bwMode="auto">
            <a:xfrm>
              <a:off x="3621" y="2560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4" name="Line 3902"/>
            <p:cNvSpPr>
              <a:spLocks noChangeShapeType="1"/>
            </p:cNvSpPr>
            <p:nvPr/>
          </p:nvSpPr>
          <p:spPr bwMode="auto">
            <a:xfrm>
              <a:off x="4047" y="2885"/>
              <a:ext cx="1" cy="19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5" name="Line 3903"/>
            <p:cNvSpPr>
              <a:spLocks noChangeShapeType="1"/>
            </p:cNvSpPr>
            <p:nvPr/>
          </p:nvSpPr>
          <p:spPr bwMode="auto">
            <a:xfrm>
              <a:off x="5845" y="2885"/>
              <a:ext cx="1" cy="19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6" name="Line 3904"/>
            <p:cNvSpPr>
              <a:spLocks noChangeShapeType="1"/>
            </p:cNvSpPr>
            <p:nvPr/>
          </p:nvSpPr>
          <p:spPr bwMode="auto">
            <a:xfrm>
              <a:off x="4111" y="3044"/>
              <a:ext cx="1669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7" name="Freeform 3905"/>
            <p:cNvSpPr>
              <a:spLocks/>
            </p:cNvSpPr>
            <p:nvPr/>
          </p:nvSpPr>
          <p:spPr bwMode="auto">
            <a:xfrm>
              <a:off x="4047" y="3034"/>
              <a:ext cx="64" cy="21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8" name="Freeform 3906"/>
            <p:cNvSpPr>
              <a:spLocks/>
            </p:cNvSpPr>
            <p:nvPr/>
          </p:nvSpPr>
          <p:spPr bwMode="auto">
            <a:xfrm>
              <a:off x="4047" y="3034"/>
              <a:ext cx="64" cy="21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9" name="Freeform 3907"/>
            <p:cNvSpPr>
              <a:spLocks/>
            </p:cNvSpPr>
            <p:nvPr/>
          </p:nvSpPr>
          <p:spPr bwMode="auto">
            <a:xfrm>
              <a:off x="5780" y="3034"/>
              <a:ext cx="65" cy="21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0" name="Freeform 3908"/>
            <p:cNvSpPr>
              <a:spLocks/>
            </p:cNvSpPr>
            <p:nvPr/>
          </p:nvSpPr>
          <p:spPr bwMode="auto">
            <a:xfrm>
              <a:off x="5780" y="3034"/>
              <a:ext cx="65" cy="21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1" name="Freeform 3909"/>
            <p:cNvSpPr>
              <a:spLocks/>
            </p:cNvSpPr>
            <p:nvPr/>
          </p:nvSpPr>
          <p:spPr bwMode="auto">
            <a:xfrm>
              <a:off x="4892" y="2928"/>
              <a:ext cx="61" cy="89"/>
            </a:xfrm>
            <a:custGeom>
              <a:avLst/>
              <a:gdLst>
                <a:gd name="T0" fmla="*/ 303 w 303"/>
                <a:gd name="T1" fmla="*/ 0 h 443"/>
                <a:gd name="T2" fmla="*/ 69 w 303"/>
                <a:gd name="T3" fmla="*/ 0 h 443"/>
                <a:gd name="T4" fmla="*/ 55 w 303"/>
                <a:gd name="T5" fmla="*/ 53 h 443"/>
                <a:gd name="T6" fmla="*/ 231 w 303"/>
                <a:gd name="T7" fmla="*/ 53 h 443"/>
                <a:gd name="T8" fmla="*/ 229 w 303"/>
                <a:gd name="T9" fmla="*/ 55 h 443"/>
                <a:gd name="T10" fmla="*/ 198 w 303"/>
                <a:gd name="T11" fmla="*/ 89 h 443"/>
                <a:gd name="T12" fmla="*/ 168 w 303"/>
                <a:gd name="T13" fmla="*/ 127 h 443"/>
                <a:gd name="T14" fmla="*/ 137 w 303"/>
                <a:gd name="T15" fmla="*/ 170 h 443"/>
                <a:gd name="T16" fmla="*/ 126 w 303"/>
                <a:gd name="T17" fmla="*/ 187 h 443"/>
                <a:gd name="T18" fmla="*/ 99 w 303"/>
                <a:gd name="T19" fmla="*/ 228 h 443"/>
                <a:gd name="T20" fmla="*/ 74 w 303"/>
                <a:gd name="T21" fmla="*/ 271 h 443"/>
                <a:gd name="T22" fmla="*/ 52 w 303"/>
                <a:gd name="T23" fmla="*/ 316 h 443"/>
                <a:gd name="T24" fmla="*/ 32 w 303"/>
                <a:gd name="T25" fmla="*/ 357 h 443"/>
                <a:gd name="T26" fmla="*/ 14 w 303"/>
                <a:gd name="T27" fmla="*/ 403 h 443"/>
                <a:gd name="T28" fmla="*/ 0 w 303"/>
                <a:gd name="T29" fmla="*/ 443 h 443"/>
                <a:gd name="T30" fmla="*/ 46 w 303"/>
                <a:gd name="T31" fmla="*/ 443 h 443"/>
                <a:gd name="T32" fmla="*/ 58 w 303"/>
                <a:gd name="T33" fmla="*/ 409 h 443"/>
                <a:gd name="T34" fmla="*/ 76 w 303"/>
                <a:gd name="T35" fmla="*/ 363 h 443"/>
                <a:gd name="T36" fmla="*/ 96 w 303"/>
                <a:gd name="T37" fmla="*/ 320 h 443"/>
                <a:gd name="T38" fmla="*/ 112 w 303"/>
                <a:gd name="T39" fmla="*/ 290 h 443"/>
                <a:gd name="T40" fmla="*/ 136 w 303"/>
                <a:gd name="T41" fmla="*/ 248 h 443"/>
                <a:gd name="T42" fmla="*/ 161 w 303"/>
                <a:gd name="T43" fmla="*/ 205 h 443"/>
                <a:gd name="T44" fmla="*/ 190 w 303"/>
                <a:gd name="T45" fmla="*/ 164 h 443"/>
                <a:gd name="T46" fmla="*/ 198 w 303"/>
                <a:gd name="T47" fmla="*/ 154 h 443"/>
                <a:gd name="T48" fmla="*/ 230 w 303"/>
                <a:gd name="T49" fmla="*/ 111 h 443"/>
                <a:gd name="T50" fmla="*/ 261 w 303"/>
                <a:gd name="T51" fmla="*/ 73 h 443"/>
                <a:gd name="T52" fmla="*/ 291 w 303"/>
                <a:gd name="T53" fmla="*/ 42 h 443"/>
                <a:gd name="T54" fmla="*/ 303 w 303"/>
                <a:gd name="T55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3" h="443">
                  <a:moveTo>
                    <a:pt x="303" y="0"/>
                  </a:moveTo>
                  <a:lnTo>
                    <a:pt x="69" y="0"/>
                  </a:lnTo>
                  <a:lnTo>
                    <a:pt x="55" y="53"/>
                  </a:lnTo>
                  <a:lnTo>
                    <a:pt x="231" y="53"/>
                  </a:lnTo>
                  <a:lnTo>
                    <a:pt x="229" y="55"/>
                  </a:lnTo>
                  <a:lnTo>
                    <a:pt x="198" y="89"/>
                  </a:lnTo>
                  <a:lnTo>
                    <a:pt x="168" y="127"/>
                  </a:lnTo>
                  <a:lnTo>
                    <a:pt x="137" y="170"/>
                  </a:lnTo>
                  <a:lnTo>
                    <a:pt x="126" y="187"/>
                  </a:lnTo>
                  <a:lnTo>
                    <a:pt x="99" y="228"/>
                  </a:lnTo>
                  <a:lnTo>
                    <a:pt x="74" y="271"/>
                  </a:lnTo>
                  <a:lnTo>
                    <a:pt x="52" y="316"/>
                  </a:lnTo>
                  <a:lnTo>
                    <a:pt x="32" y="357"/>
                  </a:lnTo>
                  <a:lnTo>
                    <a:pt x="14" y="403"/>
                  </a:lnTo>
                  <a:lnTo>
                    <a:pt x="0" y="443"/>
                  </a:lnTo>
                  <a:lnTo>
                    <a:pt x="46" y="443"/>
                  </a:lnTo>
                  <a:lnTo>
                    <a:pt x="58" y="409"/>
                  </a:lnTo>
                  <a:lnTo>
                    <a:pt x="76" y="363"/>
                  </a:lnTo>
                  <a:lnTo>
                    <a:pt x="96" y="320"/>
                  </a:lnTo>
                  <a:lnTo>
                    <a:pt x="112" y="290"/>
                  </a:lnTo>
                  <a:lnTo>
                    <a:pt x="136" y="248"/>
                  </a:lnTo>
                  <a:lnTo>
                    <a:pt x="161" y="205"/>
                  </a:lnTo>
                  <a:lnTo>
                    <a:pt x="190" y="164"/>
                  </a:lnTo>
                  <a:lnTo>
                    <a:pt x="198" y="154"/>
                  </a:lnTo>
                  <a:lnTo>
                    <a:pt x="230" y="111"/>
                  </a:lnTo>
                  <a:lnTo>
                    <a:pt x="261" y="73"/>
                  </a:lnTo>
                  <a:lnTo>
                    <a:pt x="291" y="42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2" name="Freeform 3910"/>
            <p:cNvSpPr>
              <a:spLocks/>
            </p:cNvSpPr>
            <p:nvPr/>
          </p:nvSpPr>
          <p:spPr bwMode="auto">
            <a:xfrm>
              <a:off x="4949" y="2935"/>
              <a:ext cx="52" cy="84"/>
            </a:xfrm>
            <a:custGeom>
              <a:avLst/>
              <a:gdLst>
                <a:gd name="T0" fmla="*/ 249 w 259"/>
                <a:gd name="T1" fmla="*/ 0 h 417"/>
                <a:gd name="T2" fmla="*/ 169 w 259"/>
                <a:gd name="T3" fmla="*/ 4 h 417"/>
                <a:gd name="T4" fmla="*/ 192 w 259"/>
                <a:gd name="T5" fmla="*/ 10 h 417"/>
                <a:gd name="T6" fmla="*/ 212 w 259"/>
                <a:gd name="T7" fmla="*/ 40 h 417"/>
                <a:gd name="T8" fmla="*/ 213 w 259"/>
                <a:gd name="T9" fmla="*/ 48 h 417"/>
                <a:gd name="T10" fmla="*/ 214 w 259"/>
                <a:gd name="T11" fmla="*/ 82 h 417"/>
                <a:gd name="T12" fmla="*/ 207 w 259"/>
                <a:gd name="T13" fmla="*/ 128 h 417"/>
                <a:gd name="T14" fmla="*/ 192 w 259"/>
                <a:gd name="T15" fmla="*/ 188 h 417"/>
                <a:gd name="T16" fmla="*/ 186 w 259"/>
                <a:gd name="T17" fmla="*/ 208 h 417"/>
                <a:gd name="T18" fmla="*/ 169 w 259"/>
                <a:gd name="T19" fmla="*/ 265 h 417"/>
                <a:gd name="T20" fmla="*/ 151 w 259"/>
                <a:gd name="T21" fmla="*/ 306 h 417"/>
                <a:gd name="T22" fmla="*/ 132 w 259"/>
                <a:gd name="T23" fmla="*/ 335 h 417"/>
                <a:gd name="T24" fmla="*/ 107 w 259"/>
                <a:gd name="T25" fmla="*/ 360 h 417"/>
                <a:gd name="T26" fmla="*/ 71 w 259"/>
                <a:gd name="T27" fmla="*/ 371 h 417"/>
                <a:gd name="T28" fmla="*/ 0 w 259"/>
                <a:gd name="T29" fmla="*/ 390 h 417"/>
                <a:gd name="T30" fmla="*/ 24 w 259"/>
                <a:gd name="T31" fmla="*/ 411 h 417"/>
                <a:gd name="T32" fmla="*/ 59 w 259"/>
                <a:gd name="T33" fmla="*/ 417 h 417"/>
                <a:gd name="T34" fmla="*/ 95 w 259"/>
                <a:gd name="T35" fmla="*/ 411 h 417"/>
                <a:gd name="T36" fmla="*/ 132 w 259"/>
                <a:gd name="T37" fmla="*/ 391 h 417"/>
                <a:gd name="T38" fmla="*/ 162 w 259"/>
                <a:gd name="T39" fmla="*/ 359 h 417"/>
                <a:gd name="T40" fmla="*/ 191 w 259"/>
                <a:gd name="T41" fmla="*/ 315 h 417"/>
                <a:gd name="T42" fmla="*/ 205 w 259"/>
                <a:gd name="T43" fmla="*/ 285 h 417"/>
                <a:gd name="T44" fmla="*/ 222 w 259"/>
                <a:gd name="T45" fmla="*/ 240 h 417"/>
                <a:gd name="T46" fmla="*/ 238 w 259"/>
                <a:gd name="T47" fmla="*/ 188 h 417"/>
                <a:gd name="T48" fmla="*/ 243 w 259"/>
                <a:gd name="T49" fmla="*/ 169 h 417"/>
                <a:gd name="T50" fmla="*/ 253 w 259"/>
                <a:gd name="T51" fmla="*/ 121 h 417"/>
                <a:gd name="T52" fmla="*/ 259 w 259"/>
                <a:gd name="T53" fmla="*/ 82 h 417"/>
                <a:gd name="T54" fmla="*/ 259 w 259"/>
                <a:gd name="T55" fmla="*/ 54 h 417"/>
                <a:gd name="T56" fmla="*/ 254 w 259"/>
                <a:gd name="T57" fmla="*/ 14 h 417"/>
                <a:gd name="T58" fmla="*/ 249 w 259"/>
                <a:gd name="T59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9" h="417">
                  <a:moveTo>
                    <a:pt x="249" y="0"/>
                  </a:moveTo>
                  <a:lnTo>
                    <a:pt x="169" y="4"/>
                  </a:lnTo>
                  <a:lnTo>
                    <a:pt x="192" y="10"/>
                  </a:lnTo>
                  <a:lnTo>
                    <a:pt x="212" y="40"/>
                  </a:lnTo>
                  <a:lnTo>
                    <a:pt x="213" y="48"/>
                  </a:lnTo>
                  <a:lnTo>
                    <a:pt x="214" y="82"/>
                  </a:lnTo>
                  <a:lnTo>
                    <a:pt x="207" y="128"/>
                  </a:lnTo>
                  <a:lnTo>
                    <a:pt x="192" y="188"/>
                  </a:lnTo>
                  <a:lnTo>
                    <a:pt x="186" y="208"/>
                  </a:lnTo>
                  <a:lnTo>
                    <a:pt x="169" y="265"/>
                  </a:lnTo>
                  <a:lnTo>
                    <a:pt x="151" y="306"/>
                  </a:lnTo>
                  <a:lnTo>
                    <a:pt x="132" y="335"/>
                  </a:lnTo>
                  <a:lnTo>
                    <a:pt x="107" y="360"/>
                  </a:lnTo>
                  <a:lnTo>
                    <a:pt x="71" y="371"/>
                  </a:lnTo>
                  <a:lnTo>
                    <a:pt x="0" y="390"/>
                  </a:lnTo>
                  <a:lnTo>
                    <a:pt x="24" y="411"/>
                  </a:lnTo>
                  <a:lnTo>
                    <a:pt x="59" y="417"/>
                  </a:lnTo>
                  <a:lnTo>
                    <a:pt x="95" y="411"/>
                  </a:lnTo>
                  <a:lnTo>
                    <a:pt x="132" y="391"/>
                  </a:lnTo>
                  <a:lnTo>
                    <a:pt x="162" y="359"/>
                  </a:lnTo>
                  <a:lnTo>
                    <a:pt x="191" y="315"/>
                  </a:lnTo>
                  <a:lnTo>
                    <a:pt x="205" y="285"/>
                  </a:lnTo>
                  <a:lnTo>
                    <a:pt x="222" y="240"/>
                  </a:lnTo>
                  <a:lnTo>
                    <a:pt x="238" y="188"/>
                  </a:lnTo>
                  <a:lnTo>
                    <a:pt x="243" y="169"/>
                  </a:lnTo>
                  <a:lnTo>
                    <a:pt x="253" y="121"/>
                  </a:lnTo>
                  <a:lnTo>
                    <a:pt x="259" y="82"/>
                  </a:lnTo>
                  <a:lnTo>
                    <a:pt x="259" y="54"/>
                  </a:lnTo>
                  <a:lnTo>
                    <a:pt x="254" y="14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3" name="Freeform 3911"/>
            <p:cNvSpPr>
              <a:spLocks/>
            </p:cNvSpPr>
            <p:nvPr/>
          </p:nvSpPr>
          <p:spPr bwMode="auto">
            <a:xfrm>
              <a:off x="4946" y="2927"/>
              <a:ext cx="53" cy="86"/>
            </a:xfrm>
            <a:custGeom>
              <a:avLst/>
              <a:gdLst>
                <a:gd name="T0" fmla="*/ 199 w 266"/>
                <a:gd name="T1" fmla="*/ 0 h 432"/>
                <a:gd name="T2" fmla="*/ 163 w 266"/>
                <a:gd name="T3" fmla="*/ 6 h 432"/>
                <a:gd name="T4" fmla="*/ 127 w 266"/>
                <a:gd name="T5" fmla="*/ 26 h 432"/>
                <a:gd name="T6" fmla="*/ 96 w 266"/>
                <a:gd name="T7" fmla="*/ 58 h 432"/>
                <a:gd name="T8" fmla="*/ 68 w 266"/>
                <a:gd name="T9" fmla="*/ 101 h 432"/>
                <a:gd name="T10" fmla="*/ 53 w 266"/>
                <a:gd name="T11" fmla="*/ 133 h 432"/>
                <a:gd name="T12" fmla="*/ 35 w 266"/>
                <a:gd name="T13" fmla="*/ 178 h 432"/>
                <a:gd name="T14" fmla="*/ 20 w 266"/>
                <a:gd name="T15" fmla="*/ 230 h 432"/>
                <a:gd name="T16" fmla="*/ 17 w 266"/>
                <a:gd name="T17" fmla="*/ 243 h 432"/>
                <a:gd name="T18" fmla="*/ 6 w 266"/>
                <a:gd name="T19" fmla="*/ 297 h 432"/>
                <a:gd name="T20" fmla="*/ 0 w 266"/>
                <a:gd name="T21" fmla="*/ 343 h 432"/>
                <a:gd name="T22" fmla="*/ 0 w 266"/>
                <a:gd name="T23" fmla="*/ 382 h 432"/>
                <a:gd name="T24" fmla="*/ 7 w 266"/>
                <a:gd name="T25" fmla="*/ 412 h 432"/>
                <a:gd name="T26" fmla="*/ 17 w 266"/>
                <a:gd name="T27" fmla="*/ 432 h 432"/>
                <a:gd name="T28" fmla="*/ 88 w 266"/>
                <a:gd name="T29" fmla="*/ 413 h 432"/>
                <a:gd name="T30" fmla="*/ 66 w 266"/>
                <a:gd name="T31" fmla="*/ 408 h 432"/>
                <a:gd name="T32" fmla="*/ 47 w 266"/>
                <a:gd name="T33" fmla="*/ 377 h 432"/>
                <a:gd name="T34" fmla="*/ 46 w 266"/>
                <a:gd name="T35" fmla="*/ 369 h 432"/>
                <a:gd name="T36" fmla="*/ 45 w 266"/>
                <a:gd name="T37" fmla="*/ 336 h 432"/>
                <a:gd name="T38" fmla="*/ 52 w 266"/>
                <a:gd name="T39" fmla="*/ 289 h 432"/>
                <a:gd name="T40" fmla="*/ 65 w 266"/>
                <a:gd name="T41" fmla="*/ 230 h 432"/>
                <a:gd name="T42" fmla="*/ 73 w 266"/>
                <a:gd name="T43" fmla="*/ 203 h 432"/>
                <a:gd name="T44" fmla="*/ 92 w 266"/>
                <a:gd name="T45" fmla="*/ 149 h 432"/>
                <a:gd name="T46" fmla="*/ 110 w 266"/>
                <a:gd name="T47" fmla="*/ 108 h 432"/>
                <a:gd name="T48" fmla="*/ 130 w 266"/>
                <a:gd name="T49" fmla="*/ 78 h 432"/>
                <a:gd name="T50" fmla="*/ 150 w 266"/>
                <a:gd name="T51" fmla="*/ 58 h 432"/>
                <a:gd name="T52" fmla="*/ 186 w 266"/>
                <a:gd name="T53" fmla="*/ 46 h 432"/>
                <a:gd name="T54" fmla="*/ 266 w 266"/>
                <a:gd name="T55" fmla="*/ 42 h 432"/>
                <a:gd name="T56" fmla="*/ 246 w 266"/>
                <a:gd name="T57" fmla="*/ 15 h 432"/>
                <a:gd name="T58" fmla="*/ 234 w 266"/>
                <a:gd name="T59" fmla="*/ 6 h 432"/>
                <a:gd name="T60" fmla="*/ 199 w 266"/>
                <a:gd name="T6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432">
                  <a:moveTo>
                    <a:pt x="199" y="0"/>
                  </a:moveTo>
                  <a:lnTo>
                    <a:pt x="163" y="6"/>
                  </a:lnTo>
                  <a:lnTo>
                    <a:pt x="127" y="26"/>
                  </a:lnTo>
                  <a:lnTo>
                    <a:pt x="96" y="58"/>
                  </a:lnTo>
                  <a:lnTo>
                    <a:pt x="68" y="101"/>
                  </a:lnTo>
                  <a:lnTo>
                    <a:pt x="53" y="133"/>
                  </a:lnTo>
                  <a:lnTo>
                    <a:pt x="35" y="178"/>
                  </a:lnTo>
                  <a:lnTo>
                    <a:pt x="20" y="230"/>
                  </a:lnTo>
                  <a:lnTo>
                    <a:pt x="17" y="243"/>
                  </a:lnTo>
                  <a:lnTo>
                    <a:pt x="6" y="297"/>
                  </a:lnTo>
                  <a:lnTo>
                    <a:pt x="0" y="343"/>
                  </a:lnTo>
                  <a:lnTo>
                    <a:pt x="0" y="382"/>
                  </a:lnTo>
                  <a:lnTo>
                    <a:pt x="7" y="412"/>
                  </a:lnTo>
                  <a:lnTo>
                    <a:pt x="17" y="432"/>
                  </a:lnTo>
                  <a:lnTo>
                    <a:pt x="88" y="413"/>
                  </a:lnTo>
                  <a:lnTo>
                    <a:pt x="66" y="408"/>
                  </a:lnTo>
                  <a:lnTo>
                    <a:pt x="47" y="377"/>
                  </a:lnTo>
                  <a:lnTo>
                    <a:pt x="46" y="369"/>
                  </a:lnTo>
                  <a:lnTo>
                    <a:pt x="45" y="336"/>
                  </a:lnTo>
                  <a:lnTo>
                    <a:pt x="52" y="289"/>
                  </a:lnTo>
                  <a:lnTo>
                    <a:pt x="65" y="230"/>
                  </a:lnTo>
                  <a:lnTo>
                    <a:pt x="73" y="203"/>
                  </a:lnTo>
                  <a:lnTo>
                    <a:pt x="92" y="149"/>
                  </a:lnTo>
                  <a:lnTo>
                    <a:pt x="110" y="108"/>
                  </a:lnTo>
                  <a:lnTo>
                    <a:pt x="130" y="78"/>
                  </a:lnTo>
                  <a:lnTo>
                    <a:pt x="150" y="58"/>
                  </a:lnTo>
                  <a:lnTo>
                    <a:pt x="186" y="46"/>
                  </a:lnTo>
                  <a:lnTo>
                    <a:pt x="266" y="42"/>
                  </a:lnTo>
                  <a:lnTo>
                    <a:pt x="246" y="15"/>
                  </a:lnTo>
                  <a:lnTo>
                    <a:pt x="234" y="6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4" name="Line 3912"/>
            <p:cNvSpPr>
              <a:spLocks noChangeShapeType="1"/>
            </p:cNvSpPr>
            <p:nvPr/>
          </p:nvSpPr>
          <p:spPr bwMode="auto">
            <a:xfrm>
              <a:off x="4047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5" name="Line 3913"/>
            <p:cNvSpPr>
              <a:spLocks noChangeShapeType="1"/>
            </p:cNvSpPr>
            <p:nvPr/>
          </p:nvSpPr>
          <p:spPr bwMode="auto">
            <a:xfrm>
              <a:off x="5845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6" name="Line 3914"/>
            <p:cNvSpPr>
              <a:spLocks noChangeShapeType="1"/>
            </p:cNvSpPr>
            <p:nvPr/>
          </p:nvSpPr>
          <p:spPr bwMode="auto">
            <a:xfrm>
              <a:off x="5845" y="304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7" name="Line 3915"/>
            <p:cNvSpPr>
              <a:spLocks noChangeShapeType="1"/>
            </p:cNvSpPr>
            <p:nvPr/>
          </p:nvSpPr>
          <p:spPr bwMode="auto">
            <a:xfrm>
              <a:off x="5578" y="2355"/>
              <a:ext cx="798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8" name="Line 3916"/>
            <p:cNvSpPr>
              <a:spLocks noChangeShapeType="1"/>
            </p:cNvSpPr>
            <p:nvPr/>
          </p:nvSpPr>
          <p:spPr bwMode="auto">
            <a:xfrm>
              <a:off x="6118" y="2869"/>
              <a:ext cx="258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9" name="Line 3917"/>
            <p:cNvSpPr>
              <a:spLocks noChangeShapeType="1"/>
            </p:cNvSpPr>
            <p:nvPr/>
          </p:nvSpPr>
          <p:spPr bwMode="auto">
            <a:xfrm>
              <a:off x="6344" y="2419"/>
              <a:ext cx="1" cy="38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0" name="Freeform 3918"/>
            <p:cNvSpPr>
              <a:spLocks/>
            </p:cNvSpPr>
            <p:nvPr/>
          </p:nvSpPr>
          <p:spPr bwMode="auto">
            <a:xfrm>
              <a:off x="6333" y="2355"/>
              <a:ext cx="22" cy="64"/>
            </a:xfrm>
            <a:custGeom>
              <a:avLst/>
              <a:gdLst>
                <a:gd name="T0" fmla="*/ 0 w 106"/>
                <a:gd name="T1" fmla="*/ 321 h 321"/>
                <a:gd name="T2" fmla="*/ 106 w 106"/>
                <a:gd name="T3" fmla="*/ 321 h 321"/>
                <a:gd name="T4" fmla="*/ 54 w 106"/>
                <a:gd name="T5" fmla="*/ 0 h 321"/>
                <a:gd name="T6" fmla="*/ 0 w 106"/>
                <a:gd name="T7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321">
                  <a:moveTo>
                    <a:pt x="0" y="321"/>
                  </a:moveTo>
                  <a:lnTo>
                    <a:pt x="106" y="321"/>
                  </a:lnTo>
                  <a:lnTo>
                    <a:pt x="54" y="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1" name="Freeform 3919"/>
            <p:cNvSpPr>
              <a:spLocks/>
            </p:cNvSpPr>
            <p:nvPr/>
          </p:nvSpPr>
          <p:spPr bwMode="auto">
            <a:xfrm>
              <a:off x="6333" y="2355"/>
              <a:ext cx="22" cy="64"/>
            </a:xfrm>
            <a:custGeom>
              <a:avLst/>
              <a:gdLst>
                <a:gd name="T0" fmla="*/ 0 w 106"/>
                <a:gd name="T1" fmla="*/ 321 h 321"/>
                <a:gd name="T2" fmla="*/ 106 w 106"/>
                <a:gd name="T3" fmla="*/ 321 h 321"/>
                <a:gd name="T4" fmla="*/ 54 w 106"/>
                <a:gd name="T5" fmla="*/ 0 h 321"/>
                <a:gd name="T6" fmla="*/ 0 w 106"/>
                <a:gd name="T7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321">
                  <a:moveTo>
                    <a:pt x="0" y="321"/>
                  </a:moveTo>
                  <a:lnTo>
                    <a:pt x="106" y="321"/>
                  </a:lnTo>
                  <a:lnTo>
                    <a:pt x="54" y="0"/>
                  </a:lnTo>
                  <a:lnTo>
                    <a:pt x="0" y="321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2" name="Freeform 3920"/>
            <p:cNvSpPr>
              <a:spLocks/>
            </p:cNvSpPr>
            <p:nvPr/>
          </p:nvSpPr>
          <p:spPr bwMode="auto">
            <a:xfrm>
              <a:off x="6333" y="2804"/>
              <a:ext cx="22" cy="65"/>
            </a:xfrm>
            <a:custGeom>
              <a:avLst/>
              <a:gdLst>
                <a:gd name="T0" fmla="*/ 0 w 106"/>
                <a:gd name="T1" fmla="*/ 0 h 322"/>
                <a:gd name="T2" fmla="*/ 106 w 106"/>
                <a:gd name="T3" fmla="*/ 0 h 322"/>
                <a:gd name="T4" fmla="*/ 54 w 106"/>
                <a:gd name="T5" fmla="*/ 322 h 322"/>
                <a:gd name="T6" fmla="*/ 0 w 106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322">
                  <a:moveTo>
                    <a:pt x="0" y="0"/>
                  </a:moveTo>
                  <a:lnTo>
                    <a:pt x="106" y="0"/>
                  </a:lnTo>
                  <a:lnTo>
                    <a:pt x="54" y="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3" name="Freeform 3921"/>
            <p:cNvSpPr>
              <a:spLocks/>
            </p:cNvSpPr>
            <p:nvPr/>
          </p:nvSpPr>
          <p:spPr bwMode="auto">
            <a:xfrm>
              <a:off x="6333" y="2804"/>
              <a:ext cx="22" cy="65"/>
            </a:xfrm>
            <a:custGeom>
              <a:avLst/>
              <a:gdLst>
                <a:gd name="T0" fmla="*/ 0 w 106"/>
                <a:gd name="T1" fmla="*/ 0 h 322"/>
                <a:gd name="T2" fmla="*/ 106 w 106"/>
                <a:gd name="T3" fmla="*/ 0 h 322"/>
                <a:gd name="T4" fmla="*/ 54 w 106"/>
                <a:gd name="T5" fmla="*/ 322 h 322"/>
                <a:gd name="T6" fmla="*/ 0 w 106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322">
                  <a:moveTo>
                    <a:pt x="0" y="0"/>
                  </a:moveTo>
                  <a:lnTo>
                    <a:pt x="106" y="0"/>
                  </a:lnTo>
                  <a:lnTo>
                    <a:pt x="54" y="32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4" name="Freeform 3922"/>
            <p:cNvSpPr>
              <a:spLocks/>
            </p:cNvSpPr>
            <p:nvPr/>
          </p:nvSpPr>
          <p:spPr bwMode="auto">
            <a:xfrm>
              <a:off x="6236" y="2629"/>
              <a:ext cx="18" cy="28"/>
            </a:xfrm>
            <a:custGeom>
              <a:avLst/>
              <a:gdLst>
                <a:gd name="T0" fmla="*/ 0 w 91"/>
                <a:gd name="T1" fmla="*/ 90 h 138"/>
                <a:gd name="T2" fmla="*/ 38 w 91"/>
                <a:gd name="T3" fmla="*/ 117 h 138"/>
                <a:gd name="T4" fmla="*/ 85 w 91"/>
                <a:gd name="T5" fmla="*/ 138 h 138"/>
                <a:gd name="T6" fmla="*/ 91 w 91"/>
                <a:gd name="T7" fmla="*/ 94 h 138"/>
                <a:gd name="T8" fmla="*/ 61 w 91"/>
                <a:gd name="T9" fmla="*/ 84 h 138"/>
                <a:gd name="T10" fmla="*/ 24 w 91"/>
                <a:gd name="T11" fmla="*/ 58 h 138"/>
                <a:gd name="T12" fmla="*/ 10 w 91"/>
                <a:gd name="T13" fmla="*/ 38 h 138"/>
                <a:gd name="T14" fmla="*/ 0 w 91"/>
                <a:gd name="T15" fmla="*/ 0 h 138"/>
                <a:gd name="T16" fmla="*/ 0 w 91"/>
                <a:gd name="T17" fmla="*/ 9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38">
                  <a:moveTo>
                    <a:pt x="0" y="90"/>
                  </a:moveTo>
                  <a:lnTo>
                    <a:pt x="38" y="117"/>
                  </a:lnTo>
                  <a:lnTo>
                    <a:pt x="85" y="138"/>
                  </a:lnTo>
                  <a:lnTo>
                    <a:pt x="91" y="94"/>
                  </a:lnTo>
                  <a:lnTo>
                    <a:pt x="61" y="84"/>
                  </a:lnTo>
                  <a:lnTo>
                    <a:pt x="24" y="58"/>
                  </a:lnTo>
                  <a:lnTo>
                    <a:pt x="10" y="38"/>
                  </a:lnTo>
                  <a:lnTo>
                    <a:pt x="0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5" name="Freeform 3923"/>
            <p:cNvSpPr>
              <a:spLocks/>
            </p:cNvSpPr>
            <p:nvPr/>
          </p:nvSpPr>
          <p:spPr bwMode="auto">
            <a:xfrm>
              <a:off x="6227" y="2610"/>
              <a:ext cx="90" cy="66"/>
            </a:xfrm>
            <a:custGeom>
              <a:avLst/>
              <a:gdLst>
                <a:gd name="T0" fmla="*/ 0 w 451"/>
                <a:gd name="T1" fmla="*/ 84 h 330"/>
                <a:gd name="T2" fmla="*/ 1 w 451"/>
                <a:gd name="T3" fmla="*/ 103 h 330"/>
                <a:gd name="T4" fmla="*/ 12 w 451"/>
                <a:gd name="T5" fmla="*/ 141 h 330"/>
                <a:gd name="T6" fmla="*/ 34 w 451"/>
                <a:gd name="T7" fmla="*/ 175 h 330"/>
                <a:gd name="T8" fmla="*/ 45 w 451"/>
                <a:gd name="T9" fmla="*/ 188 h 330"/>
                <a:gd name="T10" fmla="*/ 45 w 451"/>
                <a:gd name="T11" fmla="*/ 98 h 330"/>
                <a:gd name="T12" fmla="*/ 48 w 451"/>
                <a:gd name="T13" fmla="*/ 80 h 330"/>
                <a:gd name="T14" fmla="*/ 68 w 451"/>
                <a:gd name="T15" fmla="*/ 54 h 330"/>
                <a:gd name="T16" fmla="*/ 81 w 451"/>
                <a:gd name="T17" fmla="*/ 50 h 330"/>
                <a:gd name="T18" fmla="*/ 123 w 451"/>
                <a:gd name="T19" fmla="*/ 51 h 330"/>
                <a:gd name="T20" fmla="*/ 147 w 451"/>
                <a:gd name="T21" fmla="*/ 60 h 330"/>
                <a:gd name="T22" fmla="*/ 190 w 451"/>
                <a:gd name="T23" fmla="*/ 89 h 330"/>
                <a:gd name="T24" fmla="*/ 216 w 451"/>
                <a:gd name="T25" fmla="*/ 114 h 330"/>
                <a:gd name="T26" fmla="*/ 247 w 451"/>
                <a:gd name="T27" fmla="*/ 149 h 330"/>
                <a:gd name="T28" fmla="*/ 285 w 451"/>
                <a:gd name="T29" fmla="*/ 195 h 330"/>
                <a:gd name="T30" fmla="*/ 291 w 451"/>
                <a:gd name="T31" fmla="*/ 200 h 330"/>
                <a:gd name="T32" fmla="*/ 324 w 451"/>
                <a:gd name="T33" fmla="*/ 239 h 330"/>
                <a:gd name="T34" fmla="*/ 353 w 451"/>
                <a:gd name="T35" fmla="*/ 270 h 330"/>
                <a:gd name="T36" fmla="*/ 374 w 451"/>
                <a:gd name="T37" fmla="*/ 288 h 330"/>
                <a:gd name="T38" fmla="*/ 413 w 451"/>
                <a:gd name="T39" fmla="*/ 315 h 330"/>
                <a:gd name="T40" fmla="*/ 451 w 451"/>
                <a:gd name="T41" fmla="*/ 330 h 330"/>
                <a:gd name="T42" fmla="*/ 451 w 451"/>
                <a:gd name="T43" fmla="*/ 92 h 330"/>
                <a:gd name="T44" fmla="*/ 398 w 451"/>
                <a:gd name="T45" fmla="*/ 79 h 330"/>
                <a:gd name="T46" fmla="*/ 398 w 451"/>
                <a:gd name="T47" fmla="*/ 256 h 330"/>
                <a:gd name="T48" fmla="*/ 368 w 451"/>
                <a:gd name="T49" fmla="*/ 228 h 330"/>
                <a:gd name="T50" fmla="*/ 349 w 451"/>
                <a:gd name="T51" fmla="*/ 207 h 330"/>
                <a:gd name="T52" fmla="*/ 312 w 451"/>
                <a:gd name="T53" fmla="*/ 162 h 330"/>
                <a:gd name="T54" fmla="*/ 292 w 451"/>
                <a:gd name="T55" fmla="*/ 138 h 330"/>
                <a:gd name="T56" fmla="*/ 259 w 451"/>
                <a:gd name="T57" fmla="*/ 100 h 330"/>
                <a:gd name="T58" fmla="*/ 232 w 451"/>
                <a:gd name="T59" fmla="*/ 73 h 330"/>
                <a:gd name="T60" fmla="*/ 215 w 451"/>
                <a:gd name="T61" fmla="*/ 57 h 330"/>
                <a:gd name="T62" fmla="*/ 177 w 451"/>
                <a:gd name="T63" fmla="*/ 29 h 330"/>
                <a:gd name="T64" fmla="*/ 169 w 451"/>
                <a:gd name="T65" fmla="*/ 24 h 330"/>
                <a:gd name="T66" fmla="*/ 124 w 451"/>
                <a:gd name="T67" fmla="*/ 6 h 330"/>
                <a:gd name="T68" fmla="*/ 114 w 451"/>
                <a:gd name="T69" fmla="*/ 4 h 330"/>
                <a:gd name="T70" fmla="*/ 71 w 451"/>
                <a:gd name="T71" fmla="*/ 0 h 330"/>
                <a:gd name="T72" fmla="*/ 36 w 451"/>
                <a:gd name="T73" fmla="*/ 12 h 330"/>
                <a:gd name="T74" fmla="*/ 23 w 451"/>
                <a:gd name="T75" fmla="*/ 21 h 330"/>
                <a:gd name="T76" fmla="*/ 6 w 451"/>
                <a:gd name="T77" fmla="*/ 47 h 330"/>
                <a:gd name="T78" fmla="*/ 0 w 451"/>
                <a:gd name="T79" fmla="*/ 8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1" h="330">
                  <a:moveTo>
                    <a:pt x="0" y="84"/>
                  </a:moveTo>
                  <a:lnTo>
                    <a:pt x="1" y="103"/>
                  </a:lnTo>
                  <a:lnTo>
                    <a:pt x="12" y="141"/>
                  </a:lnTo>
                  <a:lnTo>
                    <a:pt x="34" y="175"/>
                  </a:lnTo>
                  <a:lnTo>
                    <a:pt x="45" y="188"/>
                  </a:lnTo>
                  <a:lnTo>
                    <a:pt x="45" y="98"/>
                  </a:lnTo>
                  <a:lnTo>
                    <a:pt x="48" y="80"/>
                  </a:lnTo>
                  <a:lnTo>
                    <a:pt x="68" y="54"/>
                  </a:lnTo>
                  <a:lnTo>
                    <a:pt x="81" y="50"/>
                  </a:lnTo>
                  <a:lnTo>
                    <a:pt x="123" y="51"/>
                  </a:lnTo>
                  <a:lnTo>
                    <a:pt x="147" y="60"/>
                  </a:lnTo>
                  <a:lnTo>
                    <a:pt x="190" y="89"/>
                  </a:lnTo>
                  <a:lnTo>
                    <a:pt x="216" y="114"/>
                  </a:lnTo>
                  <a:lnTo>
                    <a:pt x="247" y="149"/>
                  </a:lnTo>
                  <a:lnTo>
                    <a:pt x="285" y="195"/>
                  </a:lnTo>
                  <a:lnTo>
                    <a:pt x="291" y="200"/>
                  </a:lnTo>
                  <a:lnTo>
                    <a:pt x="324" y="239"/>
                  </a:lnTo>
                  <a:lnTo>
                    <a:pt x="353" y="270"/>
                  </a:lnTo>
                  <a:lnTo>
                    <a:pt x="374" y="288"/>
                  </a:lnTo>
                  <a:lnTo>
                    <a:pt x="413" y="315"/>
                  </a:lnTo>
                  <a:lnTo>
                    <a:pt x="451" y="330"/>
                  </a:lnTo>
                  <a:lnTo>
                    <a:pt x="451" y="92"/>
                  </a:lnTo>
                  <a:lnTo>
                    <a:pt x="398" y="79"/>
                  </a:lnTo>
                  <a:lnTo>
                    <a:pt x="398" y="256"/>
                  </a:lnTo>
                  <a:lnTo>
                    <a:pt x="368" y="228"/>
                  </a:lnTo>
                  <a:lnTo>
                    <a:pt x="349" y="207"/>
                  </a:lnTo>
                  <a:lnTo>
                    <a:pt x="312" y="162"/>
                  </a:lnTo>
                  <a:lnTo>
                    <a:pt x="292" y="138"/>
                  </a:lnTo>
                  <a:lnTo>
                    <a:pt x="259" y="100"/>
                  </a:lnTo>
                  <a:lnTo>
                    <a:pt x="232" y="73"/>
                  </a:lnTo>
                  <a:lnTo>
                    <a:pt x="215" y="57"/>
                  </a:lnTo>
                  <a:lnTo>
                    <a:pt x="177" y="29"/>
                  </a:lnTo>
                  <a:lnTo>
                    <a:pt x="169" y="24"/>
                  </a:lnTo>
                  <a:lnTo>
                    <a:pt x="124" y="6"/>
                  </a:lnTo>
                  <a:lnTo>
                    <a:pt x="114" y="4"/>
                  </a:lnTo>
                  <a:lnTo>
                    <a:pt x="71" y="0"/>
                  </a:lnTo>
                  <a:lnTo>
                    <a:pt x="36" y="12"/>
                  </a:lnTo>
                  <a:lnTo>
                    <a:pt x="23" y="21"/>
                  </a:lnTo>
                  <a:lnTo>
                    <a:pt x="6" y="4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6" name="Freeform 3924"/>
            <p:cNvSpPr>
              <a:spLocks/>
            </p:cNvSpPr>
            <p:nvPr/>
          </p:nvSpPr>
          <p:spPr bwMode="auto">
            <a:xfrm>
              <a:off x="6235" y="2556"/>
              <a:ext cx="83" cy="52"/>
            </a:xfrm>
            <a:custGeom>
              <a:avLst/>
              <a:gdLst>
                <a:gd name="T0" fmla="*/ 0 w 416"/>
                <a:gd name="T1" fmla="*/ 9 h 260"/>
                <a:gd name="T2" fmla="*/ 2 w 416"/>
                <a:gd name="T3" fmla="*/ 90 h 260"/>
                <a:gd name="T4" fmla="*/ 9 w 416"/>
                <a:gd name="T5" fmla="*/ 67 h 260"/>
                <a:gd name="T6" fmla="*/ 39 w 416"/>
                <a:gd name="T7" fmla="*/ 47 h 260"/>
                <a:gd name="T8" fmla="*/ 47 w 416"/>
                <a:gd name="T9" fmla="*/ 46 h 260"/>
                <a:gd name="T10" fmla="*/ 80 w 416"/>
                <a:gd name="T11" fmla="*/ 46 h 260"/>
                <a:gd name="T12" fmla="*/ 126 w 416"/>
                <a:gd name="T13" fmla="*/ 53 h 260"/>
                <a:gd name="T14" fmla="*/ 187 w 416"/>
                <a:gd name="T15" fmla="*/ 67 h 260"/>
                <a:gd name="T16" fmla="*/ 208 w 416"/>
                <a:gd name="T17" fmla="*/ 73 h 260"/>
                <a:gd name="T18" fmla="*/ 263 w 416"/>
                <a:gd name="T19" fmla="*/ 91 h 260"/>
                <a:gd name="T20" fmla="*/ 304 w 416"/>
                <a:gd name="T21" fmla="*/ 108 h 260"/>
                <a:gd name="T22" fmla="*/ 334 w 416"/>
                <a:gd name="T23" fmla="*/ 127 h 260"/>
                <a:gd name="T24" fmla="*/ 358 w 416"/>
                <a:gd name="T25" fmla="*/ 153 h 260"/>
                <a:gd name="T26" fmla="*/ 371 w 416"/>
                <a:gd name="T27" fmla="*/ 188 h 260"/>
                <a:gd name="T28" fmla="*/ 388 w 416"/>
                <a:gd name="T29" fmla="*/ 260 h 260"/>
                <a:gd name="T30" fmla="*/ 409 w 416"/>
                <a:gd name="T31" fmla="*/ 235 h 260"/>
                <a:gd name="T32" fmla="*/ 416 w 416"/>
                <a:gd name="T33" fmla="*/ 200 h 260"/>
                <a:gd name="T34" fmla="*/ 410 w 416"/>
                <a:gd name="T35" fmla="*/ 163 h 260"/>
                <a:gd name="T36" fmla="*/ 389 w 416"/>
                <a:gd name="T37" fmla="*/ 128 h 260"/>
                <a:gd name="T38" fmla="*/ 357 w 416"/>
                <a:gd name="T39" fmla="*/ 97 h 260"/>
                <a:gd name="T40" fmla="*/ 314 w 416"/>
                <a:gd name="T41" fmla="*/ 68 h 260"/>
                <a:gd name="T42" fmla="*/ 284 w 416"/>
                <a:gd name="T43" fmla="*/ 54 h 260"/>
                <a:gd name="T44" fmla="*/ 239 w 416"/>
                <a:gd name="T45" fmla="*/ 37 h 260"/>
                <a:gd name="T46" fmla="*/ 187 w 416"/>
                <a:gd name="T47" fmla="*/ 21 h 260"/>
                <a:gd name="T48" fmla="*/ 169 w 416"/>
                <a:gd name="T49" fmla="*/ 16 h 260"/>
                <a:gd name="T50" fmla="*/ 119 w 416"/>
                <a:gd name="T51" fmla="*/ 6 h 260"/>
                <a:gd name="T52" fmla="*/ 80 w 416"/>
                <a:gd name="T53" fmla="*/ 1 h 260"/>
                <a:gd name="T54" fmla="*/ 53 w 416"/>
                <a:gd name="T55" fmla="*/ 0 h 260"/>
                <a:gd name="T56" fmla="*/ 14 w 416"/>
                <a:gd name="T57" fmla="*/ 5 h 260"/>
                <a:gd name="T58" fmla="*/ 0 w 416"/>
                <a:gd name="T59" fmla="*/ 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6" h="260">
                  <a:moveTo>
                    <a:pt x="0" y="9"/>
                  </a:moveTo>
                  <a:lnTo>
                    <a:pt x="2" y="90"/>
                  </a:lnTo>
                  <a:lnTo>
                    <a:pt x="9" y="67"/>
                  </a:lnTo>
                  <a:lnTo>
                    <a:pt x="39" y="47"/>
                  </a:lnTo>
                  <a:lnTo>
                    <a:pt x="47" y="46"/>
                  </a:lnTo>
                  <a:lnTo>
                    <a:pt x="80" y="46"/>
                  </a:lnTo>
                  <a:lnTo>
                    <a:pt x="126" y="53"/>
                  </a:lnTo>
                  <a:lnTo>
                    <a:pt x="187" y="67"/>
                  </a:lnTo>
                  <a:lnTo>
                    <a:pt x="208" y="73"/>
                  </a:lnTo>
                  <a:lnTo>
                    <a:pt x="263" y="91"/>
                  </a:lnTo>
                  <a:lnTo>
                    <a:pt x="304" y="108"/>
                  </a:lnTo>
                  <a:lnTo>
                    <a:pt x="334" y="127"/>
                  </a:lnTo>
                  <a:lnTo>
                    <a:pt x="358" y="153"/>
                  </a:lnTo>
                  <a:lnTo>
                    <a:pt x="371" y="188"/>
                  </a:lnTo>
                  <a:lnTo>
                    <a:pt x="388" y="260"/>
                  </a:lnTo>
                  <a:lnTo>
                    <a:pt x="409" y="235"/>
                  </a:lnTo>
                  <a:lnTo>
                    <a:pt x="416" y="200"/>
                  </a:lnTo>
                  <a:lnTo>
                    <a:pt x="410" y="163"/>
                  </a:lnTo>
                  <a:lnTo>
                    <a:pt x="389" y="128"/>
                  </a:lnTo>
                  <a:lnTo>
                    <a:pt x="357" y="97"/>
                  </a:lnTo>
                  <a:lnTo>
                    <a:pt x="314" y="68"/>
                  </a:lnTo>
                  <a:lnTo>
                    <a:pt x="284" y="54"/>
                  </a:lnTo>
                  <a:lnTo>
                    <a:pt x="239" y="37"/>
                  </a:lnTo>
                  <a:lnTo>
                    <a:pt x="187" y="21"/>
                  </a:lnTo>
                  <a:lnTo>
                    <a:pt x="169" y="16"/>
                  </a:lnTo>
                  <a:lnTo>
                    <a:pt x="119" y="6"/>
                  </a:lnTo>
                  <a:lnTo>
                    <a:pt x="80" y="1"/>
                  </a:lnTo>
                  <a:lnTo>
                    <a:pt x="53" y="0"/>
                  </a:lnTo>
                  <a:lnTo>
                    <a:pt x="14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7" name="Freeform 3925"/>
            <p:cNvSpPr>
              <a:spLocks/>
            </p:cNvSpPr>
            <p:nvPr/>
          </p:nvSpPr>
          <p:spPr bwMode="auto">
            <a:xfrm>
              <a:off x="6227" y="2557"/>
              <a:ext cx="86" cy="54"/>
            </a:xfrm>
            <a:custGeom>
              <a:avLst/>
              <a:gdLst>
                <a:gd name="T0" fmla="*/ 0 w 431"/>
                <a:gd name="T1" fmla="*/ 68 h 268"/>
                <a:gd name="T2" fmla="*/ 6 w 431"/>
                <a:gd name="T3" fmla="*/ 105 h 268"/>
                <a:gd name="T4" fmla="*/ 27 w 431"/>
                <a:gd name="T5" fmla="*/ 141 h 268"/>
                <a:gd name="T6" fmla="*/ 58 w 431"/>
                <a:gd name="T7" fmla="*/ 172 h 268"/>
                <a:gd name="T8" fmla="*/ 101 w 431"/>
                <a:gd name="T9" fmla="*/ 199 h 268"/>
                <a:gd name="T10" fmla="*/ 132 w 431"/>
                <a:gd name="T11" fmla="*/ 214 h 268"/>
                <a:gd name="T12" fmla="*/ 177 w 431"/>
                <a:gd name="T13" fmla="*/ 231 h 268"/>
                <a:gd name="T14" fmla="*/ 230 w 431"/>
                <a:gd name="T15" fmla="*/ 248 h 268"/>
                <a:gd name="T16" fmla="*/ 243 w 431"/>
                <a:gd name="T17" fmla="*/ 251 h 268"/>
                <a:gd name="T18" fmla="*/ 297 w 431"/>
                <a:gd name="T19" fmla="*/ 262 h 268"/>
                <a:gd name="T20" fmla="*/ 344 w 431"/>
                <a:gd name="T21" fmla="*/ 268 h 268"/>
                <a:gd name="T22" fmla="*/ 382 w 431"/>
                <a:gd name="T23" fmla="*/ 267 h 268"/>
                <a:gd name="T24" fmla="*/ 412 w 431"/>
                <a:gd name="T25" fmla="*/ 260 h 268"/>
                <a:gd name="T26" fmla="*/ 431 w 431"/>
                <a:gd name="T27" fmla="*/ 251 h 268"/>
                <a:gd name="T28" fmla="*/ 414 w 431"/>
                <a:gd name="T29" fmla="*/ 179 h 268"/>
                <a:gd name="T30" fmla="*/ 407 w 431"/>
                <a:gd name="T31" fmla="*/ 202 h 268"/>
                <a:gd name="T32" fmla="*/ 377 w 431"/>
                <a:gd name="T33" fmla="*/ 220 h 268"/>
                <a:gd name="T34" fmla="*/ 369 w 431"/>
                <a:gd name="T35" fmla="*/ 222 h 268"/>
                <a:gd name="T36" fmla="*/ 336 w 431"/>
                <a:gd name="T37" fmla="*/ 222 h 268"/>
                <a:gd name="T38" fmla="*/ 290 w 431"/>
                <a:gd name="T39" fmla="*/ 215 h 268"/>
                <a:gd name="T40" fmla="*/ 230 w 431"/>
                <a:gd name="T41" fmla="*/ 202 h 268"/>
                <a:gd name="T42" fmla="*/ 203 w 431"/>
                <a:gd name="T43" fmla="*/ 194 h 268"/>
                <a:gd name="T44" fmla="*/ 150 w 431"/>
                <a:gd name="T45" fmla="*/ 176 h 268"/>
                <a:gd name="T46" fmla="*/ 107 w 431"/>
                <a:gd name="T47" fmla="*/ 158 h 268"/>
                <a:gd name="T48" fmla="*/ 78 w 431"/>
                <a:gd name="T49" fmla="*/ 138 h 268"/>
                <a:gd name="T50" fmla="*/ 58 w 431"/>
                <a:gd name="T51" fmla="*/ 118 h 268"/>
                <a:gd name="T52" fmla="*/ 45 w 431"/>
                <a:gd name="T53" fmla="*/ 81 h 268"/>
                <a:gd name="T54" fmla="*/ 43 w 431"/>
                <a:gd name="T55" fmla="*/ 0 h 268"/>
                <a:gd name="T56" fmla="*/ 14 w 431"/>
                <a:gd name="T57" fmla="*/ 21 h 268"/>
                <a:gd name="T58" fmla="*/ 7 w 431"/>
                <a:gd name="T59" fmla="*/ 34 h 268"/>
                <a:gd name="T60" fmla="*/ 0 w 431"/>
                <a:gd name="T61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1" h="268">
                  <a:moveTo>
                    <a:pt x="0" y="68"/>
                  </a:moveTo>
                  <a:lnTo>
                    <a:pt x="6" y="105"/>
                  </a:lnTo>
                  <a:lnTo>
                    <a:pt x="27" y="141"/>
                  </a:lnTo>
                  <a:lnTo>
                    <a:pt x="58" y="172"/>
                  </a:lnTo>
                  <a:lnTo>
                    <a:pt x="101" y="199"/>
                  </a:lnTo>
                  <a:lnTo>
                    <a:pt x="132" y="214"/>
                  </a:lnTo>
                  <a:lnTo>
                    <a:pt x="177" y="231"/>
                  </a:lnTo>
                  <a:lnTo>
                    <a:pt x="230" y="248"/>
                  </a:lnTo>
                  <a:lnTo>
                    <a:pt x="243" y="251"/>
                  </a:lnTo>
                  <a:lnTo>
                    <a:pt x="297" y="262"/>
                  </a:lnTo>
                  <a:lnTo>
                    <a:pt x="344" y="268"/>
                  </a:lnTo>
                  <a:lnTo>
                    <a:pt x="382" y="267"/>
                  </a:lnTo>
                  <a:lnTo>
                    <a:pt x="412" y="260"/>
                  </a:lnTo>
                  <a:lnTo>
                    <a:pt x="431" y="251"/>
                  </a:lnTo>
                  <a:lnTo>
                    <a:pt x="414" y="179"/>
                  </a:lnTo>
                  <a:lnTo>
                    <a:pt x="407" y="202"/>
                  </a:lnTo>
                  <a:lnTo>
                    <a:pt x="377" y="220"/>
                  </a:lnTo>
                  <a:lnTo>
                    <a:pt x="369" y="222"/>
                  </a:lnTo>
                  <a:lnTo>
                    <a:pt x="336" y="222"/>
                  </a:lnTo>
                  <a:lnTo>
                    <a:pt x="290" y="215"/>
                  </a:lnTo>
                  <a:lnTo>
                    <a:pt x="230" y="202"/>
                  </a:lnTo>
                  <a:lnTo>
                    <a:pt x="203" y="194"/>
                  </a:lnTo>
                  <a:lnTo>
                    <a:pt x="150" y="176"/>
                  </a:lnTo>
                  <a:lnTo>
                    <a:pt x="107" y="158"/>
                  </a:lnTo>
                  <a:lnTo>
                    <a:pt x="78" y="138"/>
                  </a:lnTo>
                  <a:lnTo>
                    <a:pt x="58" y="118"/>
                  </a:lnTo>
                  <a:lnTo>
                    <a:pt x="45" y="81"/>
                  </a:lnTo>
                  <a:lnTo>
                    <a:pt x="43" y="0"/>
                  </a:lnTo>
                  <a:lnTo>
                    <a:pt x="14" y="21"/>
                  </a:lnTo>
                  <a:lnTo>
                    <a:pt x="7" y="34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8" name="Line 3926"/>
            <p:cNvSpPr>
              <a:spLocks noChangeShapeType="1"/>
            </p:cNvSpPr>
            <p:nvPr/>
          </p:nvSpPr>
          <p:spPr bwMode="auto">
            <a:xfrm>
              <a:off x="5562" y="2355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9" name="Line 3927"/>
            <p:cNvSpPr>
              <a:spLocks noChangeShapeType="1"/>
            </p:cNvSpPr>
            <p:nvPr/>
          </p:nvSpPr>
          <p:spPr bwMode="auto">
            <a:xfrm>
              <a:off x="6102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0" name="Line 3928"/>
            <p:cNvSpPr>
              <a:spLocks noChangeShapeType="1"/>
            </p:cNvSpPr>
            <p:nvPr/>
          </p:nvSpPr>
          <p:spPr bwMode="auto">
            <a:xfrm>
              <a:off x="6344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1" name="Line 3929"/>
            <p:cNvSpPr>
              <a:spLocks noChangeShapeType="1"/>
            </p:cNvSpPr>
            <p:nvPr/>
          </p:nvSpPr>
          <p:spPr bwMode="auto">
            <a:xfrm>
              <a:off x="5578" y="1584"/>
              <a:ext cx="993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2" name="Line 3930"/>
            <p:cNvSpPr>
              <a:spLocks noChangeShapeType="1"/>
            </p:cNvSpPr>
            <p:nvPr/>
          </p:nvSpPr>
          <p:spPr bwMode="auto">
            <a:xfrm>
              <a:off x="6118" y="2869"/>
              <a:ext cx="453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3" name="Line 3931"/>
            <p:cNvSpPr>
              <a:spLocks noChangeShapeType="1"/>
            </p:cNvSpPr>
            <p:nvPr/>
          </p:nvSpPr>
          <p:spPr bwMode="auto">
            <a:xfrm>
              <a:off x="6538" y="1648"/>
              <a:ext cx="1" cy="1156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4" name="Freeform 3932"/>
            <p:cNvSpPr>
              <a:spLocks/>
            </p:cNvSpPr>
            <p:nvPr/>
          </p:nvSpPr>
          <p:spPr bwMode="auto">
            <a:xfrm>
              <a:off x="6528" y="1584"/>
              <a:ext cx="21" cy="64"/>
            </a:xfrm>
            <a:custGeom>
              <a:avLst/>
              <a:gdLst>
                <a:gd name="T0" fmla="*/ 0 w 107"/>
                <a:gd name="T1" fmla="*/ 322 h 322"/>
                <a:gd name="T2" fmla="*/ 107 w 107"/>
                <a:gd name="T3" fmla="*/ 322 h 322"/>
                <a:gd name="T4" fmla="*/ 53 w 107"/>
                <a:gd name="T5" fmla="*/ 0 h 322"/>
                <a:gd name="T6" fmla="*/ 0 w 107"/>
                <a:gd name="T7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322"/>
                  </a:moveTo>
                  <a:lnTo>
                    <a:pt x="107" y="322"/>
                  </a:lnTo>
                  <a:lnTo>
                    <a:pt x="53" y="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5" name="Freeform 3933"/>
            <p:cNvSpPr>
              <a:spLocks/>
            </p:cNvSpPr>
            <p:nvPr/>
          </p:nvSpPr>
          <p:spPr bwMode="auto">
            <a:xfrm>
              <a:off x="6528" y="1584"/>
              <a:ext cx="21" cy="64"/>
            </a:xfrm>
            <a:custGeom>
              <a:avLst/>
              <a:gdLst>
                <a:gd name="T0" fmla="*/ 0 w 107"/>
                <a:gd name="T1" fmla="*/ 322 h 322"/>
                <a:gd name="T2" fmla="*/ 107 w 107"/>
                <a:gd name="T3" fmla="*/ 322 h 322"/>
                <a:gd name="T4" fmla="*/ 53 w 107"/>
                <a:gd name="T5" fmla="*/ 0 h 322"/>
                <a:gd name="T6" fmla="*/ 0 w 107"/>
                <a:gd name="T7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322"/>
                  </a:moveTo>
                  <a:lnTo>
                    <a:pt x="107" y="322"/>
                  </a:lnTo>
                  <a:lnTo>
                    <a:pt x="53" y="0"/>
                  </a:lnTo>
                  <a:lnTo>
                    <a:pt x="0" y="322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6" name="Freeform 3934"/>
            <p:cNvSpPr>
              <a:spLocks/>
            </p:cNvSpPr>
            <p:nvPr/>
          </p:nvSpPr>
          <p:spPr bwMode="auto">
            <a:xfrm>
              <a:off x="6528" y="2804"/>
              <a:ext cx="21" cy="65"/>
            </a:xfrm>
            <a:custGeom>
              <a:avLst/>
              <a:gdLst>
                <a:gd name="T0" fmla="*/ 0 w 107"/>
                <a:gd name="T1" fmla="*/ 0 h 322"/>
                <a:gd name="T2" fmla="*/ 107 w 107"/>
                <a:gd name="T3" fmla="*/ 0 h 322"/>
                <a:gd name="T4" fmla="*/ 53 w 107"/>
                <a:gd name="T5" fmla="*/ 322 h 322"/>
                <a:gd name="T6" fmla="*/ 0 w 107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0"/>
                  </a:moveTo>
                  <a:lnTo>
                    <a:pt x="107" y="0"/>
                  </a:lnTo>
                  <a:lnTo>
                    <a:pt x="53" y="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7" name="Freeform 3935"/>
            <p:cNvSpPr>
              <a:spLocks/>
            </p:cNvSpPr>
            <p:nvPr/>
          </p:nvSpPr>
          <p:spPr bwMode="auto">
            <a:xfrm>
              <a:off x="6528" y="2804"/>
              <a:ext cx="21" cy="65"/>
            </a:xfrm>
            <a:custGeom>
              <a:avLst/>
              <a:gdLst>
                <a:gd name="T0" fmla="*/ 0 w 107"/>
                <a:gd name="T1" fmla="*/ 0 h 322"/>
                <a:gd name="T2" fmla="*/ 107 w 107"/>
                <a:gd name="T3" fmla="*/ 0 h 322"/>
                <a:gd name="T4" fmla="*/ 53 w 107"/>
                <a:gd name="T5" fmla="*/ 322 h 322"/>
                <a:gd name="T6" fmla="*/ 0 w 107"/>
                <a:gd name="T7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22">
                  <a:moveTo>
                    <a:pt x="0" y="0"/>
                  </a:moveTo>
                  <a:lnTo>
                    <a:pt x="107" y="0"/>
                  </a:lnTo>
                  <a:lnTo>
                    <a:pt x="53" y="32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8" name="Freeform 3936"/>
            <p:cNvSpPr>
              <a:spLocks/>
            </p:cNvSpPr>
            <p:nvPr/>
          </p:nvSpPr>
          <p:spPr bwMode="auto">
            <a:xfrm>
              <a:off x="6487" y="2264"/>
              <a:ext cx="19" cy="20"/>
            </a:xfrm>
            <a:custGeom>
              <a:avLst/>
              <a:gdLst>
                <a:gd name="T0" fmla="*/ 0 w 97"/>
                <a:gd name="T1" fmla="*/ 46 h 96"/>
                <a:gd name="T2" fmla="*/ 6 w 97"/>
                <a:gd name="T3" fmla="*/ 94 h 96"/>
                <a:gd name="T4" fmla="*/ 20 w 97"/>
                <a:gd name="T5" fmla="*/ 96 h 96"/>
                <a:gd name="T6" fmla="*/ 62 w 97"/>
                <a:gd name="T7" fmla="*/ 95 h 96"/>
                <a:gd name="T8" fmla="*/ 97 w 97"/>
                <a:gd name="T9" fmla="*/ 82 h 96"/>
                <a:gd name="T10" fmla="*/ 85 w 97"/>
                <a:gd name="T11" fmla="*/ 0 h 96"/>
                <a:gd name="T12" fmla="*/ 84 w 97"/>
                <a:gd name="T13" fmla="*/ 13 h 96"/>
                <a:gd name="T14" fmla="*/ 64 w 97"/>
                <a:gd name="T15" fmla="*/ 39 h 96"/>
                <a:gd name="T16" fmla="*/ 45 w 97"/>
                <a:gd name="T17" fmla="*/ 46 h 96"/>
                <a:gd name="T18" fmla="*/ 0 w 97"/>
                <a:gd name="T19" fmla="*/ 4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96">
                  <a:moveTo>
                    <a:pt x="0" y="46"/>
                  </a:moveTo>
                  <a:lnTo>
                    <a:pt x="6" y="94"/>
                  </a:lnTo>
                  <a:lnTo>
                    <a:pt x="20" y="96"/>
                  </a:lnTo>
                  <a:lnTo>
                    <a:pt x="62" y="95"/>
                  </a:lnTo>
                  <a:lnTo>
                    <a:pt x="97" y="82"/>
                  </a:lnTo>
                  <a:lnTo>
                    <a:pt x="85" y="0"/>
                  </a:lnTo>
                  <a:lnTo>
                    <a:pt x="84" y="13"/>
                  </a:lnTo>
                  <a:lnTo>
                    <a:pt x="64" y="39"/>
                  </a:lnTo>
                  <a:lnTo>
                    <a:pt x="45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9" name="Freeform 3937"/>
            <p:cNvSpPr>
              <a:spLocks/>
            </p:cNvSpPr>
            <p:nvPr/>
          </p:nvSpPr>
          <p:spPr bwMode="auto">
            <a:xfrm>
              <a:off x="6460" y="2232"/>
              <a:ext cx="53" cy="49"/>
            </a:xfrm>
            <a:custGeom>
              <a:avLst/>
              <a:gdLst>
                <a:gd name="T0" fmla="*/ 0 w 265"/>
                <a:gd name="T1" fmla="*/ 10 h 242"/>
                <a:gd name="T2" fmla="*/ 8 w 265"/>
                <a:gd name="T3" fmla="*/ 103 h 242"/>
                <a:gd name="T4" fmla="*/ 12 w 265"/>
                <a:gd name="T5" fmla="*/ 78 h 242"/>
                <a:gd name="T6" fmla="*/ 35 w 265"/>
                <a:gd name="T7" fmla="*/ 55 h 242"/>
                <a:gd name="T8" fmla="*/ 63 w 265"/>
                <a:gd name="T9" fmla="*/ 48 h 242"/>
                <a:gd name="T10" fmla="*/ 110 w 265"/>
                <a:gd name="T11" fmla="*/ 54 h 242"/>
                <a:gd name="T12" fmla="*/ 153 w 265"/>
                <a:gd name="T13" fmla="*/ 71 h 242"/>
                <a:gd name="T14" fmla="*/ 190 w 265"/>
                <a:gd name="T15" fmla="*/ 98 h 242"/>
                <a:gd name="T16" fmla="*/ 209 w 265"/>
                <a:gd name="T17" fmla="*/ 123 h 242"/>
                <a:gd name="T18" fmla="*/ 219 w 265"/>
                <a:gd name="T19" fmla="*/ 160 h 242"/>
                <a:gd name="T20" fmla="*/ 231 w 265"/>
                <a:gd name="T21" fmla="*/ 242 h 242"/>
                <a:gd name="T22" fmla="*/ 241 w 265"/>
                <a:gd name="T23" fmla="*/ 234 h 242"/>
                <a:gd name="T24" fmla="*/ 258 w 265"/>
                <a:gd name="T25" fmla="*/ 208 h 242"/>
                <a:gd name="T26" fmla="*/ 265 w 265"/>
                <a:gd name="T27" fmla="*/ 172 h 242"/>
                <a:gd name="T28" fmla="*/ 265 w 265"/>
                <a:gd name="T29" fmla="*/ 171 h 242"/>
                <a:gd name="T30" fmla="*/ 258 w 265"/>
                <a:gd name="T31" fmla="*/ 132 h 242"/>
                <a:gd name="T32" fmla="*/ 240 w 265"/>
                <a:gd name="T33" fmla="*/ 96 h 242"/>
                <a:gd name="T34" fmla="*/ 210 w 265"/>
                <a:gd name="T35" fmla="*/ 63 h 242"/>
                <a:gd name="T36" fmla="*/ 192 w 265"/>
                <a:gd name="T37" fmla="*/ 47 h 242"/>
                <a:gd name="T38" fmla="*/ 150 w 265"/>
                <a:gd name="T39" fmla="*/ 23 h 242"/>
                <a:gd name="T40" fmla="*/ 104 w 265"/>
                <a:gd name="T41" fmla="*/ 6 h 242"/>
                <a:gd name="T42" fmla="*/ 78 w 265"/>
                <a:gd name="T43" fmla="*/ 0 h 242"/>
                <a:gd name="T44" fmla="*/ 35 w 265"/>
                <a:gd name="T45" fmla="*/ 0 h 242"/>
                <a:gd name="T46" fmla="*/ 0 w 265"/>
                <a:gd name="T47" fmla="*/ 1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5" h="242">
                  <a:moveTo>
                    <a:pt x="0" y="10"/>
                  </a:moveTo>
                  <a:lnTo>
                    <a:pt x="8" y="103"/>
                  </a:lnTo>
                  <a:lnTo>
                    <a:pt x="12" y="78"/>
                  </a:lnTo>
                  <a:lnTo>
                    <a:pt x="35" y="55"/>
                  </a:lnTo>
                  <a:lnTo>
                    <a:pt x="63" y="48"/>
                  </a:lnTo>
                  <a:lnTo>
                    <a:pt x="110" y="54"/>
                  </a:lnTo>
                  <a:lnTo>
                    <a:pt x="153" y="71"/>
                  </a:lnTo>
                  <a:lnTo>
                    <a:pt x="190" y="98"/>
                  </a:lnTo>
                  <a:lnTo>
                    <a:pt x="209" y="123"/>
                  </a:lnTo>
                  <a:lnTo>
                    <a:pt x="219" y="160"/>
                  </a:lnTo>
                  <a:lnTo>
                    <a:pt x="231" y="242"/>
                  </a:lnTo>
                  <a:lnTo>
                    <a:pt x="241" y="234"/>
                  </a:lnTo>
                  <a:lnTo>
                    <a:pt x="258" y="208"/>
                  </a:lnTo>
                  <a:lnTo>
                    <a:pt x="265" y="172"/>
                  </a:lnTo>
                  <a:lnTo>
                    <a:pt x="265" y="171"/>
                  </a:lnTo>
                  <a:lnTo>
                    <a:pt x="258" y="132"/>
                  </a:lnTo>
                  <a:lnTo>
                    <a:pt x="240" y="96"/>
                  </a:lnTo>
                  <a:lnTo>
                    <a:pt x="210" y="63"/>
                  </a:lnTo>
                  <a:lnTo>
                    <a:pt x="192" y="47"/>
                  </a:lnTo>
                  <a:lnTo>
                    <a:pt x="150" y="23"/>
                  </a:lnTo>
                  <a:lnTo>
                    <a:pt x="104" y="6"/>
                  </a:lnTo>
                  <a:lnTo>
                    <a:pt x="78" y="0"/>
                  </a:lnTo>
                  <a:lnTo>
                    <a:pt x="35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0" name="Freeform 3938"/>
            <p:cNvSpPr>
              <a:spLocks/>
            </p:cNvSpPr>
            <p:nvPr/>
          </p:nvSpPr>
          <p:spPr bwMode="auto">
            <a:xfrm>
              <a:off x="6452" y="2234"/>
              <a:ext cx="8" cy="29"/>
            </a:xfrm>
            <a:custGeom>
              <a:avLst/>
              <a:gdLst>
                <a:gd name="T0" fmla="*/ 0 w 40"/>
                <a:gd name="T1" fmla="*/ 69 h 144"/>
                <a:gd name="T2" fmla="*/ 0 w 40"/>
                <a:gd name="T3" fmla="*/ 69 h 144"/>
                <a:gd name="T4" fmla="*/ 7 w 40"/>
                <a:gd name="T5" fmla="*/ 106 h 144"/>
                <a:gd name="T6" fmla="*/ 27 w 40"/>
                <a:gd name="T7" fmla="*/ 144 h 144"/>
                <a:gd name="T8" fmla="*/ 40 w 40"/>
                <a:gd name="T9" fmla="*/ 0 h 144"/>
                <a:gd name="T10" fmla="*/ 26 w 40"/>
                <a:gd name="T11" fmla="*/ 9 h 144"/>
                <a:gd name="T12" fmla="*/ 7 w 40"/>
                <a:gd name="T13" fmla="*/ 35 h 144"/>
                <a:gd name="T14" fmla="*/ 0 w 40"/>
                <a:gd name="T15" fmla="*/ 6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44">
                  <a:moveTo>
                    <a:pt x="0" y="69"/>
                  </a:moveTo>
                  <a:lnTo>
                    <a:pt x="0" y="69"/>
                  </a:lnTo>
                  <a:lnTo>
                    <a:pt x="7" y="106"/>
                  </a:lnTo>
                  <a:lnTo>
                    <a:pt x="27" y="144"/>
                  </a:lnTo>
                  <a:lnTo>
                    <a:pt x="40" y="0"/>
                  </a:lnTo>
                  <a:lnTo>
                    <a:pt x="26" y="9"/>
                  </a:lnTo>
                  <a:lnTo>
                    <a:pt x="7" y="3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1" name="Freeform 3939"/>
            <p:cNvSpPr>
              <a:spLocks/>
            </p:cNvSpPr>
            <p:nvPr/>
          </p:nvSpPr>
          <p:spPr bwMode="auto">
            <a:xfrm>
              <a:off x="6423" y="2221"/>
              <a:ext cx="47" cy="56"/>
            </a:xfrm>
            <a:custGeom>
              <a:avLst/>
              <a:gdLst>
                <a:gd name="T0" fmla="*/ 0 w 238"/>
                <a:gd name="T1" fmla="*/ 0 h 276"/>
                <a:gd name="T2" fmla="*/ 0 w 238"/>
                <a:gd name="T3" fmla="*/ 179 h 276"/>
                <a:gd name="T4" fmla="*/ 231 w 238"/>
                <a:gd name="T5" fmla="*/ 276 h 276"/>
                <a:gd name="T6" fmla="*/ 238 w 238"/>
                <a:gd name="T7" fmla="*/ 235 h 276"/>
                <a:gd name="T8" fmla="*/ 236 w 238"/>
                <a:gd name="T9" fmla="*/ 235 h 276"/>
                <a:gd name="T10" fmla="*/ 205 w 238"/>
                <a:gd name="T11" fmla="*/ 201 h 276"/>
                <a:gd name="T12" fmla="*/ 204 w 238"/>
                <a:gd name="T13" fmla="*/ 196 h 276"/>
                <a:gd name="T14" fmla="*/ 194 w 238"/>
                <a:gd name="T15" fmla="*/ 158 h 276"/>
                <a:gd name="T16" fmla="*/ 186 w 238"/>
                <a:gd name="T17" fmla="*/ 65 h 276"/>
                <a:gd name="T18" fmla="*/ 173 w 238"/>
                <a:gd name="T19" fmla="*/ 209 h 276"/>
                <a:gd name="T20" fmla="*/ 52 w 238"/>
                <a:gd name="T21" fmla="*/ 157 h 276"/>
                <a:gd name="T22" fmla="*/ 52 w 238"/>
                <a:gd name="T23" fmla="*/ 13 h 276"/>
                <a:gd name="T24" fmla="*/ 0 w 238"/>
                <a:gd name="T25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" h="276">
                  <a:moveTo>
                    <a:pt x="0" y="0"/>
                  </a:moveTo>
                  <a:lnTo>
                    <a:pt x="0" y="179"/>
                  </a:lnTo>
                  <a:lnTo>
                    <a:pt x="231" y="276"/>
                  </a:lnTo>
                  <a:lnTo>
                    <a:pt x="238" y="235"/>
                  </a:lnTo>
                  <a:lnTo>
                    <a:pt x="236" y="235"/>
                  </a:lnTo>
                  <a:lnTo>
                    <a:pt x="205" y="201"/>
                  </a:lnTo>
                  <a:lnTo>
                    <a:pt x="204" y="196"/>
                  </a:lnTo>
                  <a:lnTo>
                    <a:pt x="194" y="158"/>
                  </a:lnTo>
                  <a:lnTo>
                    <a:pt x="186" y="65"/>
                  </a:lnTo>
                  <a:lnTo>
                    <a:pt x="173" y="209"/>
                  </a:lnTo>
                  <a:lnTo>
                    <a:pt x="52" y="157"/>
                  </a:lnTo>
                  <a:lnTo>
                    <a:pt x="52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2" name="Freeform 3940"/>
            <p:cNvSpPr>
              <a:spLocks/>
            </p:cNvSpPr>
            <p:nvPr/>
          </p:nvSpPr>
          <p:spPr bwMode="auto">
            <a:xfrm>
              <a:off x="6430" y="2171"/>
              <a:ext cx="83" cy="51"/>
            </a:xfrm>
            <a:custGeom>
              <a:avLst/>
              <a:gdLst>
                <a:gd name="T0" fmla="*/ 0 w 416"/>
                <a:gd name="T1" fmla="*/ 9 h 258"/>
                <a:gd name="T2" fmla="*/ 3 w 416"/>
                <a:gd name="T3" fmla="*/ 89 h 258"/>
                <a:gd name="T4" fmla="*/ 9 w 416"/>
                <a:gd name="T5" fmla="*/ 66 h 258"/>
                <a:gd name="T6" fmla="*/ 39 w 416"/>
                <a:gd name="T7" fmla="*/ 47 h 258"/>
                <a:gd name="T8" fmla="*/ 47 w 416"/>
                <a:gd name="T9" fmla="*/ 46 h 258"/>
                <a:gd name="T10" fmla="*/ 81 w 416"/>
                <a:gd name="T11" fmla="*/ 44 h 258"/>
                <a:gd name="T12" fmla="*/ 127 w 416"/>
                <a:gd name="T13" fmla="*/ 51 h 258"/>
                <a:gd name="T14" fmla="*/ 186 w 416"/>
                <a:gd name="T15" fmla="*/ 66 h 258"/>
                <a:gd name="T16" fmla="*/ 207 w 416"/>
                <a:gd name="T17" fmla="*/ 72 h 258"/>
                <a:gd name="T18" fmla="*/ 262 w 416"/>
                <a:gd name="T19" fmla="*/ 89 h 258"/>
                <a:gd name="T20" fmla="*/ 305 w 416"/>
                <a:gd name="T21" fmla="*/ 108 h 258"/>
                <a:gd name="T22" fmla="*/ 334 w 416"/>
                <a:gd name="T23" fmla="*/ 126 h 258"/>
                <a:gd name="T24" fmla="*/ 358 w 416"/>
                <a:gd name="T25" fmla="*/ 153 h 258"/>
                <a:gd name="T26" fmla="*/ 370 w 416"/>
                <a:gd name="T27" fmla="*/ 187 h 258"/>
                <a:gd name="T28" fmla="*/ 389 w 416"/>
                <a:gd name="T29" fmla="*/ 258 h 258"/>
                <a:gd name="T30" fmla="*/ 409 w 416"/>
                <a:gd name="T31" fmla="*/ 234 h 258"/>
                <a:gd name="T32" fmla="*/ 416 w 416"/>
                <a:gd name="T33" fmla="*/ 200 h 258"/>
                <a:gd name="T34" fmla="*/ 409 w 416"/>
                <a:gd name="T35" fmla="*/ 163 h 258"/>
                <a:gd name="T36" fmla="*/ 389 w 416"/>
                <a:gd name="T37" fmla="*/ 127 h 258"/>
                <a:gd name="T38" fmla="*/ 358 w 416"/>
                <a:gd name="T39" fmla="*/ 96 h 258"/>
                <a:gd name="T40" fmla="*/ 314 w 416"/>
                <a:gd name="T41" fmla="*/ 67 h 258"/>
                <a:gd name="T42" fmla="*/ 284 w 416"/>
                <a:gd name="T43" fmla="*/ 54 h 258"/>
                <a:gd name="T44" fmla="*/ 239 w 416"/>
                <a:gd name="T45" fmla="*/ 36 h 258"/>
                <a:gd name="T46" fmla="*/ 186 w 416"/>
                <a:gd name="T47" fmla="*/ 20 h 258"/>
                <a:gd name="T48" fmla="*/ 168 w 416"/>
                <a:gd name="T49" fmla="*/ 16 h 258"/>
                <a:gd name="T50" fmla="*/ 119 w 416"/>
                <a:gd name="T51" fmla="*/ 5 h 258"/>
                <a:gd name="T52" fmla="*/ 81 w 416"/>
                <a:gd name="T53" fmla="*/ 1 h 258"/>
                <a:gd name="T54" fmla="*/ 53 w 416"/>
                <a:gd name="T55" fmla="*/ 0 h 258"/>
                <a:gd name="T56" fmla="*/ 13 w 416"/>
                <a:gd name="T57" fmla="*/ 4 h 258"/>
                <a:gd name="T58" fmla="*/ 0 w 416"/>
                <a:gd name="T59" fmla="*/ 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6" h="258">
                  <a:moveTo>
                    <a:pt x="0" y="9"/>
                  </a:moveTo>
                  <a:lnTo>
                    <a:pt x="3" y="89"/>
                  </a:lnTo>
                  <a:lnTo>
                    <a:pt x="9" y="66"/>
                  </a:lnTo>
                  <a:lnTo>
                    <a:pt x="39" y="47"/>
                  </a:lnTo>
                  <a:lnTo>
                    <a:pt x="47" y="46"/>
                  </a:lnTo>
                  <a:lnTo>
                    <a:pt x="81" y="44"/>
                  </a:lnTo>
                  <a:lnTo>
                    <a:pt x="127" y="51"/>
                  </a:lnTo>
                  <a:lnTo>
                    <a:pt x="186" y="66"/>
                  </a:lnTo>
                  <a:lnTo>
                    <a:pt x="207" y="72"/>
                  </a:lnTo>
                  <a:lnTo>
                    <a:pt x="262" y="89"/>
                  </a:lnTo>
                  <a:lnTo>
                    <a:pt x="305" y="108"/>
                  </a:lnTo>
                  <a:lnTo>
                    <a:pt x="334" y="126"/>
                  </a:lnTo>
                  <a:lnTo>
                    <a:pt x="358" y="153"/>
                  </a:lnTo>
                  <a:lnTo>
                    <a:pt x="370" y="187"/>
                  </a:lnTo>
                  <a:lnTo>
                    <a:pt x="389" y="258"/>
                  </a:lnTo>
                  <a:lnTo>
                    <a:pt x="409" y="234"/>
                  </a:lnTo>
                  <a:lnTo>
                    <a:pt x="416" y="200"/>
                  </a:lnTo>
                  <a:lnTo>
                    <a:pt x="409" y="163"/>
                  </a:lnTo>
                  <a:lnTo>
                    <a:pt x="389" y="127"/>
                  </a:lnTo>
                  <a:lnTo>
                    <a:pt x="358" y="96"/>
                  </a:lnTo>
                  <a:lnTo>
                    <a:pt x="314" y="67"/>
                  </a:lnTo>
                  <a:lnTo>
                    <a:pt x="284" y="54"/>
                  </a:lnTo>
                  <a:lnTo>
                    <a:pt x="239" y="36"/>
                  </a:lnTo>
                  <a:lnTo>
                    <a:pt x="186" y="20"/>
                  </a:lnTo>
                  <a:lnTo>
                    <a:pt x="168" y="16"/>
                  </a:lnTo>
                  <a:lnTo>
                    <a:pt x="119" y="5"/>
                  </a:lnTo>
                  <a:lnTo>
                    <a:pt x="81" y="1"/>
                  </a:lnTo>
                  <a:lnTo>
                    <a:pt x="53" y="0"/>
                  </a:lnTo>
                  <a:lnTo>
                    <a:pt x="13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3" name="Freeform 3941"/>
            <p:cNvSpPr>
              <a:spLocks/>
            </p:cNvSpPr>
            <p:nvPr/>
          </p:nvSpPr>
          <p:spPr bwMode="auto">
            <a:xfrm>
              <a:off x="6421" y="2172"/>
              <a:ext cx="86" cy="54"/>
            </a:xfrm>
            <a:custGeom>
              <a:avLst/>
              <a:gdLst>
                <a:gd name="T0" fmla="*/ 0 w 432"/>
                <a:gd name="T1" fmla="*/ 68 h 267"/>
                <a:gd name="T2" fmla="*/ 6 w 432"/>
                <a:gd name="T3" fmla="*/ 103 h 267"/>
                <a:gd name="T4" fmla="*/ 26 w 432"/>
                <a:gd name="T5" fmla="*/ 140 h 267"/>
                <a:gd name="T6" fmla="*/ 58 w 432"/>
                <a:gd name="T7" fmla="*/ 171 h 267"/>
                <a:gd name="T8" fmla="*/ 101 w 432"/>
                <a:gd name="T9" fmla="*/ 199 h 267"/>
                <a:gd name="T10" fmla="*/ 133 w 432"/>
                <a:gd name="T11" fmla="*/ 214 h 267"/>
                <a:gd name="T12" fmla="*/ 177 w 432"/>
                <a:gd name="T13" fmla="*/ 231 h 267"/>
                <a:gd name="T14" fmla="*/ 229 w 432"/>
                <a:gd name="T15" fmla="*/ 246 h 267"/>
                <a:gd name="T16" fmla="*/ 243 w 432"/>
                <a:gd name="T17" fmla="*/ 249 h 267"/>
                <a:gd name="T18" fmla="*/ 297 w 432"/>
                <a:gd name="T19" fmla="*/ 262 h 267"/>
                <a:gd name="T20" fmla="*/ 343 w 432"/>
                <a:gd name="T21" fmla="*/ 267 h 267"/>
                <a:gd name="T22" fmla="*/ 382 w 432"/>
                <a:gd name="T23" fmla="*/ 267 h 267"/>
                <a:gd name="T24" fmla="*/ 412 w 432"/>
                <a:gd name="T25" fmla="*/ 260 h 267"/>
                <a:gd name="T26" fmla="*/ 432 w 432"/>
                <a:gd name="T27" fmla="*/ 249 h 267"/>
                <a:gd name="T28" fmla="*/ 413 w 432"/>
                <a:gd name="T29" fmla="*/ 178 h 267"/>
                <a:gd name="T30" fmla="*/ 407 w 432"/>
                <a:gd name="T31" fmla="*/ 201 h 267"/>
                <a:gd name="T32" fmla="*/ 377 w 432"/>
                <a:gd name="T33" fmla="*/ 219 h 267"/>
                <a:gd name="T34" fmla="*/ 369 w 432"/>
                <a:gd name="T35" fmla="*/ 222 h 267"/>
                <a:gd name="T36" fmla="*/ 336 w 432"/>
                <a:gd name="T37" fmla="*/ 222 h 267"/>
                <a:gd name="T38" fmla="*/ 289 w 432"/>
                <a:gd name="T39" fmla="*/ 215 h 267"/>
                <a:gd name="T40" fmla="*/ 229 w 432"/>
                <a:gd name="T41" fmla="*/ 201 h 267"/>
                <a:gd name="T42" fmla="*/ 203 w 432"/>
                <a:gd name="T43" fmla="*/ 193 h 267"/>
                <a:gd name="T44" fmla="*/ 149 w 432"/>
                <a:gd name="T45" fmla="*/ 176 h 267"/>
                <a:gd name="T46" fmla="*/ 108 w 432"/>
                <a:gd name="T47" fmla="*/ 157 h 267"/>
                <a:gd name="T48" fmla="*/ 78 w 432"/>
                <a:gd name="T49" fmla="*/ 138 h 267"/>
                <a:gd name="T50" fmla="*/ 58 w 432"/>
                <a:gd name="T51" fmla="*/ 116 h 267"/>
                <a:gd name="T52" fmla="*/ 46 w 432"/>
                <a:gd name="T53" fmla="*/ 80 h 267"/>
                <a:gd name="T54" fmla="*/ 43 w 432"/>
                <a:gd name="T55" fmla="*/ 0 h 267"/>
                <a:gd name="T56" fmla="*/ 15 w 432"/>
                <a:gd name="T57" fmla="*/ 21 h 267"/>
                <a:gd name="T58" fmla="*/ 6 w 432"/>
                <a:gd name="T59" fmla="*/ 32 h 267"/>
                <a:gd name="T60" fmla="*/ 0 w 432"/>
                <a:gd name="T61" fmla="*/ 68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2" h="267">
                  <a:moveTo>
                    <a:pt x="0" y="68"/>
                  </a:moveTo>
                  <a:lnTo>
                    <a:pt x="6" y="103"/>
                  </a:lnTo>
                  <a:lnTo>
                    <a:pt x="26" y="140"/>
                  </a:lnTo>
                  <a:lnTo>
                    <a:pt x="58" y="171"/>
                  </a:lnTo>
                  <a:lnTo>
                    <a:pt x="101" y="199"/>
                  </a:lnTo>
                  <a:lnTo>
                    <a:pt x="133" y="214"/>
                  </a:lnTo>
                  <a:lnTo>
                    <a:pt x="177" y="231"/>
                  </a:lnTo>
                  <a:lnTo>
                    <a:pt x="229" y="246"/>
                  </a:lnTo>
                  <a:lnTo>
                    <a:pt x="243" y="249"/>
                  </a:lnTo>
                  <a:lnTo>
                    <a:pt x="297" y="262"/>
                  </a:lnTo>
                  <a:lnTo>
                    <a:pt x="343" y="267"/>
                  </a:lnTo>
                  <a:lnTo>
                    <a:pt x="382" y="267"/>
                  </a:lnTo>
                  <a:lnTo>
                    <a:pt x="412" y="260"/>
                  </a:lnTo>
                  <a:lnTo>
                    <a:pt x="432" y="249"/>
                  </a:lnTo>
                  <a:lnTo>
                    <a:pt x="413" y="178"/>
                  </a:lnTo>
                  <a:lnTo>
                    <a:pt x="407" y="201"/>
                  </a:lnTo>
                  <a:lnTo>
                    <a:pt x="377" y="219"/>
                  </a:lnTo>
                  <a:lnTo>
                    <a:pt x="369" y="222"/>
                  </a:lnTo>
                  <a:lnTo>
                    <a:pt x="336" y="222"/>
                  </a:lnTo>
                  <a:lnTo>
                    <a:pt x="289" y="215"/>
                  </a:lnTo>
                  <a:lnTo>
                    <a:pt x="229" y="201"/>
                  </a:lnTo>
                  <a:lnTo>
                    <a:pt x="203" y="193"/>
                  </a:lnTo>
                  <a:lnTo>
                    <a:pt x="149" y="176"/>
                  </a:lnTo>
                  <a:lnTo>
                    <a:pt x="108" y="157"/>
                  </a:lnTo>
                  <a:lnTo>
                    <a:pt x="78" y="138"/>
                  </a:lnTo>
                  <a:lnTo>
                    <a:pt x="58" y="116"/>
                  </a:lnTo>
                  <a:lnTo>
                    <a:pt x="46" y="80"/>
                  </a:lnTo>
                  <a:lnTo>
                    <a:pt x="43" y="0"/>
                  </a:lnTo>
                  <a:lnTo>
                    <a:pt x="15" y="21"/>
                  </a:lnTo>
                  <a:lnTo>
                    <a:pt x="6" y="3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4" name="Line 3942"/>
            <p:cNvSpPr>
              <a:spLocks noChangeShapeType="1"/>
            </p:cNvSpPr>
            <p:nvPr/>
          </p:nvSpPr>
          <p:spPr bwMode="auto">
            <a:xfrm>
              <a:off x="5562" y="158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5" name="Line 3943"/>
            <p:cNvSpPr>
              <a:spLocks noChangeShapeType="1"/>
            </p:cNvSpPr>
            <p:nvPr/>
          </p:nvSpPr>
          <p:spPr bwMode="auto">
            <a:xfrm>
              <a:off x="6102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6" name="Line 3944"/>
            <p:cNvSpPr>
              <a:spLocks noChangeShapeType="1"/>
            </p:cNvSpPr>
            <p:nvPr/>
          </p:nvSpPr>
          <p:spPr bwMode="auto">
            <a:xfrm>
              <a:off x="6538" y="2869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7" name="Line 3945"/>
            <p:cNvSpPr>
              <a:spLocks noChangeShapeType="1"/>
            </p:cNvSpPr>
            <p:nvPr/>
          </p:nvSpPr>
          <p:spPr bwMode="auto">
            <a:xfrm>
              <a:off x="3733" y="4134"/>
              <a:ext cx="283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8" name="Line 3946"/>
            <p:cNvSpPr>
              <a:spLocks noChangeShapeType="1"/>
            </p:cNvSpPr>
            <p:nvPr/>
          </p:nvSpPr>
          <p:spPr bwMode="auto">
            <a:xfrm>
              <a:off x="4108" y="413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9" name="Line 3947"/>
            <p:cNvSpPr>
              <a:spLocks noChangeShapeType="1"/>
            </p:cNvSpPr>
            <p:nvPr/>
          </p:nvSpPr>
          <p:spPr bwMode="auto">
            <a:xfrm>
              <a:off x="4201" y="4134"/>
              <a:ext cx="370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0" name="Line 3948"/>
            <p:cNvSpPr>
              <a:spLocks noChangeShapeType="1"/>
            </p:cNvSpPr>
            <p:nvPr/>
          </p:nvSpPr>
          <p:spPr bwMode="auto">
            <a:xfrm>
              <a:off x="4663" y="413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1" name="Line 3949"/>
            <p:cNvSpPr>
              <a:spLocks noChangeShapeType="1"/>
            </p:cNvSpPr>
            <p:nvPr/>
          </p:nvSpPr>
          <p:spPr bwMode="auto">
            <a:xfrm>
              <a:off x="4756" y="4134"/>
              <a:ext cx="370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2" name="Line 3950"/>
            <p:cNvSpPr>
              <a:spLocks noChangeShapeType="1"/>
            </p:cNvSpPr>
            <p:nvPr/>
          </p:nvSpPr>
          <p:spPr bwMode="auto">
            <a:xfrm>
              <a:off x="5218" y="413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3" name="Line 3951"/>
            <p:cNvSpPr>
              <a:spLocks noChangeShapeType="1"/>
            </p:cNvSpPr>
            <p:nvPr/>
          </p:nvSpPr>
          <p:spPr bwMode="auto">
            <a:xfrm>
              <a:off x="5311" y="4134"/>
              <a:ext cx="370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4" name="Line 3952"/>
            <p:cNvSpPr>
              <a:spLocks noChangeShapeType="1"/>
            </p:cNvSpPr>
            <p:nvPr/>
          </p:nvSpPr>
          <p:spPr bwMode="auto">
            <a:xfrm>
              <a:off x="5773" y="413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5" name="Line 3953"/>
            <p:cNvSpPr>
              <a:spLocks noChangeShapeType="1"/>
            </p:cNvSpPr>
            <p:nvPr/>
          </p:nvSpPr>
          <p:spPr bwMode="auto">
            <a:xfrm>
              <a:off x="5865" y="4134"/>
              <a:ext cx="284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6" name="Line 3954"/>
            <p:cNvSpPr>
              <a:spLocks noChangeShapeType="1"/>
            </p:cNvSpPr>
            <p:nvPr/>
          </p:nvSpPr>
          <p:spPr bwMode="auto">
            <a:xfrm>
              <a:off x="3790" y="4922"/>
              <a:ext cx="1" cy="20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7" name="Line 3955"/>
            <p:cNvSpPr>
              <a:spLocks noChangeShapeType="1"/>
            </p:cNvSpPr>
            <p:nvPr/>
          </p:nvSpPr>
          <p:spPr bwMode="auto">
            <a:xfrm>
              <a:off x="6102" y="4922"/>
              <a:ext cx="1" cy="205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8" name="Line 3956"/>
            <p:cNvSpPr>
              <a:spLocks noChangeShapeType="1"/>
            </p:cNvSpPr>
            <p:nvPr/>
          </p:nvSpPr>
          <p:spPr bwMode="auto">
            <a:xfrm>
              <a:off x="3854" y="5095"/>
              <a:ext cx="2183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9" name="Freeform 3957"/>
            <p:cNvSpPr>
              <a:spLocks/>
            </p:cNvSpPr>
            <p:nvPr/>
          </p:nvSpPr>
          <p:spPr bwMode="auto">
            <a:xfrm>
              <a:off x="3790" y="5084"/>
              <a:ext cx="64" cy="22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0" name="Freeform 3958"/>
            <p:cNvSpPr>
              <a:spLocks/>
            </p:cNvSpPr>
            <p:nvPr/>
          </p:nvSpPr>
          <p:spPr bwMode="auto">
            <a:xfrm>
              <a:off x="3790" y="5084"/>
              <a:ext cx="64" cy="22"/>
            </a:xfrm>
            <a:custGeom>
              <a:avLst/>
              <a:gdLst>
                <a:gd name="T0" fmla="*/ 322 w 322"/>
                <a:gd name="T1" fmla="*/ 0 h 107"/>
                <a:gd name="T2" fmla="*/ 322 w 322"/>
                <a:gd name="T3" fmla="*/ 107 h 107"/>
                <a:gd name="T4" fmla="*/ 0 w 322"/>
                <a:gd name="T5" fmla="*/ 54 h 107"/>
                <a:gd name="T6" fmla="*/ 322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322" y="0"/>
                  </a:moveTo>
                  <a:lnTo>
                    <a:pt x="322" y="107"/>
                  </a:lnTo>
                  <a:lnTo>
                    <a:pt x="0" y="54"/>
                  </a:lnTo>
                  <a:lnTo>
                    <a:pt x="322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1" name="Freeform 3959"/>
            <p:cNvSpPr>
              <a:spLocks/>
            </p:cNvSpPr>
            <p:nvPr/>
          </p:nvSpPr>
          <p:spPr bwMode="auto">
            <a:xfrm>
              <a:off x="6037" y="5084"/>
              <a:ext cx="65" cy="22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2" name="Freeform 3960"/>
            <p:cNvSpPr>
              <a:spLocks/>
            </p:cNvSpPr>
            <p:nvPr/>
          </p:nvSpPr>
          <p:spPr bwMode="auto">
            <a:xfrm>
              <a:off x="6037" y="5084"/>
              <a:ext cx="65" cy="22"/>
            </a:xfrm>
            <a:custGeom>
              <a:avLst/>
              <a:gdLst>
                <a:gd name="T0" fmla="*/ 0 w 322"/>
                <a:gd name="T1" fmla="*/ 0 h 107"/>
                <a:gd name="T2" fmla="*/ 0 w 322"/>
                <a:gd name="T3" fmla="*/ 107 h 107"/>
                <a:gd name="T4" fmla="*/ 322 w 322"/>
                <a:gd name="T5" fmla="*/ 54 h 107"/>
                <a:gd name="T6" fmla="*/ 0 w 3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107">
                  <a:moveTo>
                    <a:pt x="0" y="0"/>
                  </a:moveTo>
                  <a:lnTo>
                    <a:pt x="0" y="107"/>
                  </a:lnTo>
                  <a:lnTo>
                    <a:pt x="322" y="5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3" name="Freeform 3961"/>
            <p:cNvSpPr>
              <a:spLocks/>
            </p:cNvSpPr>
            <p:nvPr/>
          </p:nvSpPr>
          <p:spPr bwMode="auto">
            <a:xfrm>
              <a:off x="4889" y="5046"/>
              <a:ext cx="31" cy="24"/>
            </a:xfrm>
            <a:custGeom>
              <a:avLst/>
              <a:gdLst>
                <a:gd name="T0" fmla="*/ 45 w 154"/>
                <a:gd name="T1" fmla="*/ 0 h 118"/>
                <a:gd name="T2" fmla="*/ 1 w 154"/>
                <a:gd name="T3" fmla="*/ 6 h 118"/>
                <a:gd name="T4" fmla="*/ 1 w 154"/>
                <a:gd name="T5" fmla="*/ 10 h 118"/>
                <a:gd name="T6" fmla="*/ 0 w 154"/>
                <a:gd name="T7" fmla="*/ 54 h 118"/>
                <a:gd name="T8" fmla="*/ 11 w 154"/>
                <a:gd name="T9" fmla="*/ 88 h 118"/>
                <a:gd name="T10" fmla="*/ 13 w 154"/>
                <a:gd name="T11" fmla="*/ 90 h 118"/>
                <a:gd name="T12" fmla="*/ 37 w 154"/>
                <a:gd name="T13" fmla="*/ 111 h 118"/>
                <a:gd name="T14" fmla="*/ 72 w 154"/>
                <a:gd name="T15" fmla="*/ 118 h 118"/>
                <a:gd name="T16" fmla="*/ 74 w 154"/>
                <a:gd name="T17" fmla="*/ 118 h 118"/>
                <a:gd name="T18" fmla="*/ 113 w 154"/>
                <a:gd name="T19" fmla="*/ 111 h 118"/>
                <a:gd name="T20" fmla="*/ 149 w 154"/>
                <a:gd name="T21" fmla="*/ 91 h 118"/>
                <a:gd name="T22" fmla="*/ 154 w 154"/>
                <a:gd name="T23" fmla="*/ 87 h 118"/>
                <a:gd name="T24" fmla="*/ 86 w 154"/>
                <a:gd name="T25" fmla="*/ 72 h 118"/>
                <a:gd name="T26" fmla="*/ 79 w 154"/>
                <a:gd name="T27" fmla="*/ 72 h 118"/>
                <a:gd name="T28" fmla="*/ 52 w 154"/>
                <a:gd name="T29" fmla="*/ 56 h 118"/>
                <a:gd name="T30" fmla="*/ 47 w 154"/>
                <a:gd name="T31" fmla="*/ 45 h 118"/>
                <a:gd name="T32" fmla="*/ 45 w 154"/>
                <a:gd name="T3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4" h="118">
                  <a:moveTo>
                    <a:pt x="45" y="0"/>
                  </a:moveTo>
                  <a:lnTo>
                    <a:pt x="1" y="6"/>
                  </a:lnTo>
                  <a:lnTo>
                    <a:pt x="1" y="10"/>
                  </a:lnTo>
                  <a:lnTo>
                    <a:pt x="0" y="54"/>
                  </a:lnTo>
                  <a:lnTo>
                    <a:pt x="11" y="88"/>
                  </a:lnTo>
                  <a:lnTo>
                    <a:pt x="13" y="90"/>
                  </a:lnTo>
                  <a:lnTo>
                    <a:pt x="37" y="111"/>
                  </a:lnTo>
                  <a:lnTo>
                    <a:pt x="72" y="118"/>
                  </a:lnTo>
                  <a:lnTo>
                    <a:pt x="74" y="118"/>
                  </a:lnTo>
                  <a:lnTo>
                    <a:pt x="113" y="111"/>
                  </a:lnTo>
                  <a:lnTo>
                    <a:pt x="149" y="91"/>
                  </a:lnTo>
                  <a:lnTo>
                    <a:pt x="154" y="87"/>
                  </a:lnTo>
                  <a:lnTo>
                    <a:pt x="86" y="72"/>
                  </a:lnTo>
                  <a:lnTo>
                    <a:pt x="79" y="72"/>
                  </a:lnTo>
                  <a:lnTo>
                    <a:pt x="52" y="56"/>
                  </a:lnTo>
                  <a:lnTo>
                    <a:pt x="47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4" name="Freeform 3962"/>
            <p:cNvSpPr>
              <a:spLocks/>
            </p:cNvSpPr>
            <p:nvPr/>
          </p:nvSpPr>
          <p:spPr bwMode="auto">
            <a:xfrm>
              <a:off x="4899" y="5026"/>
              <a:ext cx="33" cy="11"/>
            </a:xfrm>
            <a:custGeom>
              <a:avLst/>
              <a:gdLst>
                <a:gd name="T0" fmla="*/ 127 w 167"/>
                <a:gd name="T1" fmla="*/ 0 h 59"/>
                <a:gd name="T2" fmla="*/ 89 w 167"/>
                <a:gd name="T3" fmla="*/ 10 h 59"/>
                <a:gd name="T4" fmla="*/ 0 w 167"/>
                <a:gd name="T5" fmla="*/ 18 h 59"/>
                <a:gd name="T6" fmla="*/ 7 w 167"/>
                <a:gd name="T7" fmla="*/ 30 h 59"/>
                <a:gd name="T8" fmla="*/ 31 w 167"/>
                <a:gd name="T9" fmla="*/ 52 h 59"/>
                <a:gd name="T10" fmla="*/ 65 w 167"/>
                <a:gd name="T11" fmla="*/ 59 h 59"/>
                <a:gd name="T12" fmla="*/ 81 w 167"/>
                <a:gd name="T13" fmla="*/ 58 h 59"/>
                <a:gd name="T14" fmla="*/ 120 w 167"/>
                <a:gd name="T15" fmla="*/ 43 h 59"/>
                <a:gd name="T16" fmla="*/ 134 w 167"/>
                <a:gd name="T17" fmla="*/ 33 h 59"/>
                <a:gd name="T18" fmla="*/ 167 w 167"/>
                <a:gd name="T19" fmla="*/ 0 h 59"/>
                <a:gd name="T20" fmla="*/ 127 w 167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59">
                  <a:moveTo>
                    <a:pt x="127" y="0"/>
                  </a:moveTo>
                  <a:lnTo>
                    <a:pt x="89" y="10"/>
                  </a:lnTo>
                  <a:lnTo>
                    <a:pt x="0" y="18"/>
                  </a:lnTo>
                  <a:lnTo>
                    <a:pt x="7" y="30"/>
                  </a:lnTo>
                  <a:lnTo>
                    <a:pt x="31" y="52"/>
                  </a:lnTo>
                  <a:lnTo>
                    <a:pt x="65" y="59"/>
                  </a:lnTo>
                  <a:lnTo>
                    <a:pt x="81" y="58"/>
                  </a:lnTo>
                  <a:lnTo>
                    <a:pt x="120" y="43"/>
                  </a:lnTo>
                  <a:lnTo>
                    <a:pt x="134" y="33"/>
                  </a:lnTo>
                  <a:lnTo>
                    <a:pt x="16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5" name="Freeform 3963"/>
            <p:cNvSpPr>
              <a:spLocks/>
            </p:cNvSpPr>
            <p:nvPr/>
          </p:nvSpPr>
          <p:spPr bwMode="auto">
            <a:xfrm>
              <a:off x="4897" y="4986"/>
              <a:ext cx="31" cy="43"/>
            </a:xfrm>
            <a:custGeom>
              <a:avLst/>
              <a:gdLst>
                <a:gd name="T0" fmla="*/ 69 w 154"/>
                <a:gd name="T1" fmla="*/ 0 h 216"/>
                <a:gd name="T2" fmla="*/ 49 w 154"/>
                <a:gd name="T3" fmla="*/ 22 h 216"/>
                <a:gd name="T4" fmla="*/ 24 w 154"/>
                <a:gd name="T5" fmla="*/ 62 h 216"/>
                <a:gd name="T6" fmla="*/ 7 w 154"/>
                <a:gd name="T7" fmla="*/ 110 h 216"/>
                <a:gd name="T8" fmla="*/ 1 w 154"/>
                <a:gd name="T9" fmla="*/ 138 h 216"/>
                <a:gd name="T10" fmla="*/ 0 w 154"/>
                <a:gd name="T11" fmla="*/ 182 h 216"/>
                <a:gd name="T12" fmla="*/ 9 w 154"/>
                <a:gd name="T13" fmla="*/ 216 h 216"/>
                <a:gd name="T14" fmla="*/ 98 w 154"/>
                <a:gd name="T15" fmla="*/ 208 h 216"/>
                <a:gd name="T16" fmla="*/ 78 w 154"/>
                <a:gd name="T17" fmla="*/ 205 h 216"/>
                <a:gd name="T18" fmla="*/ 54 w 154"/>
                <a:gd name="T19" fmla="*/ 182 h 216"/>
                <a:gd name="T20" fmla="*/ 47 w 154"/>
                <a:gd name="T21" fmla="*/ 157 h 216"/>
                <a:gd name="T22" fmla="*/ 52 w 154"/>
                <a:gd name="T23" fmla="*/ 112 h 216"/>
                <a:gd name="T24" fmla="*/ 68 w 154"/>
                <a:gd name="T25" fmla="*/ 71 h 216"/>
                <a:gd name="T26" fmla="*/ 94 w 154"/>
                <a:gd name="T27" fmla="*/ 34 h 216"/>
                <a:gd name="T28" fmla="*/ 117 w 154"/>
                <a:gd name="T29" fmla="*/ 15 h 216"/>
                <a:gd name="T30" fmla="*/ 154 w 154"/>
                <a:gd name="T31" fmla="*/ 4 h 216"/>
                <a:gd name="T32" fmla="*/ 69 w 154"/>
                <a:gd name="T3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4" h="216">
                  <a:moveTo>
                    <a:pt x="69" y="0"/>
                  </a:moveTo>
                  <a:lnTo>
                    <a:pt x="49" y="22"/>
                  </a:lnTo>
                  <a:lnTo>
                    <a:pt x="24" y="62"/>
                  </a:lnTo>
                  <a:lnTo>
                    <a:pt x="7" y="110"/>
                  </a:lnTo>
                  <a:lnTo>
                    <a:pt x="1" y="138"/>
                  </a:lnTo>
                  <a:lnTo>
                    <a:pt x="0" y="182"/>
                  </a:lnTo>
                  <a:lnTo>
                    <a:pt x="9" y="216"/>
                  </a:lnTo>
                  <a:lnTo>
                    <a:pt x="98" y="208"/>
                  </a:lnTo>
                  <a:lnTo>
                    <a:pt x="78" y="205"/>
                  </a:lnTo>
                  <a:lnTo>
                    <a:pt x="54" y="182"/>
                  </a:lnTo>
                  <a:lnTo>
                    <a:pt x="47" y="157"/>
                  </a:lnTo>
                  <a:lnTo>
                    <a:pt x="52" y="112"/>
                  </a:lnTo>
                  <a:lnTo>
                    <a:pt x="68" y="71"/>
                  </a:lnTo>
                  <a:lnTo>
                    <a:pt x="94" y="34"/>
                  </a:lnTo>
                  <a:lnTo>
                    <a:pt x="117" y="15"/>
                  </a:lnTo>
                  <a:lnTo>
                    <a:pt x="154" y="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6" name="Freeform 3964"/>
            <p:cNvSpPr>
              <a:spLocks/>
            </p:cNvSpPr>
            <p:nvPr/>
          </p:nvSpPr>
          <p:spPr bwMode="auto">
            <a:xfrm>
              <a:off x="4906" y="4978"/>
              <a:ext cx="40" cy="85"/>
            </a:xfrm>
            <a:custGeom>
              <a:avLst/>
              <a:gdLst>
                <a:gd name="T0" fmla="*/ 115 w 199"/>
                <a:gd name="T1" fmla="*/ 0 h 429"/>
                <a:gd name="T2" fmla="*/ 96 w 199"/>
                <a:gd name="T3" fmla="*/ 2 h 429"/>
                <a:gd name="T4" fmla="*/ 59 w 199"/>
                <a:gd name="T5" fmla="*/ 15 h 429"/>
                <a:gd name="T6" fmla="*/ 23 w 199"/>
                <a:gd name="T7" fmla="*/ 42 h 429"/>
                <a:gd name="T8" fmla="*/ 108 w 199"/>
                <a:gd name="T9" fmla="*/ 46 h 429"/>
                <a:gd name="T10" fmla="*/ 127 w 199"/>
                <a:gd name="T11" fmla="*/ 49 h 429"/>
                <a:gd name="T12" fmla="*/ 150 w 199"/>
                <a:gd name="T13" fmla="*/ 73 h 429"/>
                <a:gd name="T14" fmla="*/ 155 w 199"/>
                <a:gd name="T15" fmla="*/ 102 h 429"/>
                <a:gd name="T16" fmla="*/ 150 w 199"/>
                <a:gd name="T17" fmla="*/ 149 h 429"/>
                <a:gd name="T18" fmla="*/ 136 w 199"/>
                <a:gd name="T19" fmla="*/ 187 h 429"/>
                <a:gd name="T20" fmla="*/ 109 w 199"/>
                <a:gd name="T21" fmla="*/ 224 h 429"/>
                <a:gd name="T22" fmla="*/ 90 w 199"/>
                <a:gd name="T23" fmla="*/ 240 h 429"/>
                <a:gd name="T24" fmla="*/ 130 w 199"/>
                <a:gd name="T25" fmla="*/ 240 h 429"/>
                <a:gd name="T26" fmla="*/ 128 w 199"/>
                <a:gd name="T27" fmla="*/ 252 h 429"/>
                <a:gd name="T28" fmla="*/ 121 w 199"/>
                <a:gd name="T29" fmla="*/ 273 h 429"/>
                <a:gd name="T30" fmla="*/ 103 w 199"/>
                <a:gd name="T31" fmla="*/ 318 h 429"/>
                <a:gd name="T32" fmla="*/ 97 w 199"/>
                <a:gd name="T33" fmla="*/ 331 h 429"/>
                <a:gd name="T34" fmla="*/ 73 w 199"/>
                <a:gd name="T35" fmla="*/ 371 h 429"/>
                <a:gd name="T36" fmla="*/ 38 w 199"/>
                <a:gd name="T37" fmla="*/ 402 h 429"/>
                <a:gd name="T38" fmla="*/ 38 w 199"/>
                <a:gd name="T39" fmla="*/ 403 h 429"/>
                <a:gd name="T40" fmla="*/ 0 w 199"/>
                <a:gd name="T41" fmla="*/ 414 h 429"/>
                <a:gd name="T42" fmla="*/ 68 w 199"/>
                <a:gd name="T43" fmla="*/ 429 h 429"/>
                <a:gd name="T44" fmla="*/ 100 w 199"/>
                <a:gd name="T45" fmla="*/ 398 h 429"/>
                <a:gd name="T46" fmla="*/ 129 w 199"/>
                <a:gd name="T47" fmla="*/ 355 h 429"/>
                <a:gd name="T48" fmla="*/ 129 w 199"/>
                <a:gd name="T49" fmla="*/ 354 h 429"/>
                <a:gd name="T50" fmla="*/ 147 w 199"/>
                <a:gd name="T51" fmla="*/ 316 h 429"/>
                <a:gd name="T52" fmla="*/ 165 w 199"/>
                <a:gd name="T53" fmla="*/ 271 h 429"/>
                <a:gd name="T54" fmla="*/ 181 w 199"/>
                <a:gd name="T55" fmla="*/ 217 h 429"/>
                <a:gd name="T56" fmla="*/ 191 w 199"/>
                <a:gd name="T57" fmla="*/ 173 h 429"/>
                <a:gd name="T58" fmla="*/ 198 w 199"/>
                <a:gd name="T59" fmla="*/ 127 h 429"/>
                <a:gd name="T60" fmla="*/ 199 w 199"/>
                <a:gd name="T61" fmla="*/ 91 h 429"/>
                <a:gd name="T62" fmla="*/ 191 w 199"/>
                <a:gd name="T63" fmla="*/ 54 h 429"/>
                <a:gd name="T64" fmla="*/ 173 w 199"/>
                <a:gd name="T65" fmla="*/ 24 h 429"/>
                <a:gd name="T66" fmla="*/ 149 w 199"/>
                <a:gd name="T67" fmla="*/ 7 h 429"/>
                <a:gd name="T68" fmla="*/ 115 w 199"/>
                <a:gd name="T6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429">
                  <a:moveTo>
                    <a:pt x="115" y="0"/>
                  </a:moveTo>
                  <a:lnTo>
                    <a:pt x="96" y="2"/>
                  </a:lnTo>
                  <a:lnTo>
                    <a:pt x="59" y="15"/>
                  </a:lnTo>
                  <a:lnTo>
                    <a:pt x="23" y="42"/>
                  </a:lnTo>
                  <a:lnTo>
                    <a:pt x="108" y="46"/>
                  </a:lnTo>
                  <a:lnTo>
                    <a:pt x="127" y="49"/>
                  </a:lnTo>
                  <a:lnTo>
                    <a:pt x="150" y="73"/>
                  </a:lnTo>
                  <a:lnTo>
                    <a:pt x="155" y="102"/>
                  </a:lnTo>
                  <a:lnTo>
                    <a:pt x="150" y="149"/>
                  </a:lnTo>
                  <a:lnTo>
                    <a:pt x="136" y="187"/>
                  </a:lnTo>
                  <a:lnTo>
                    <a:pt x="109" y="224"/>
                  </a:lnTo>
                  <a:lnTo>
                    <a:pt x="90" y="240"/>
                  </a:lnTo>
                  <a:lnTo>
                    <a:pt x="130" y="240"/>
                  </a:lnTo>
                  <a:lnTo>
                    <a:pt x="128" y="252"/>
                  </a:lnTo>
                  <a:lnTo>
                    <a:pt x="121" y="273"/>
                  </a:lnTo>
                  <a:lnTo>
                    <a:pt x="103" y="318"/>
                  </a:lnTo>
                  <a:lnTo>
                    <a:pt x="97" y="331"/>
                  </a:lnTo>
                  <a:lnTo>
                    <a:pt x="73" y="371"/>
                  </a:lnTo>
                  <a:lnTo>
                    <a:pt x="38" y="402"/>
                  </a:lnTo>
                  <a:lnTo>
                    <a:pt x="38" y="403"/>
                  </a:lnTo>
                  <a:lnTo>
                    <a:pt x="0" y="414"/>
                  </a:lnTo>
                  <a:lnTo>
                    <a:pt x="68" y="429"/>
                  </a:lnTo>
                  <a:lnTo>
                    <a:pt x="100" y="398"/>
                  </a:lnTo>
                  <a:lnTo>
                    <a:pt x="129" y="355"/>
                  </a:lnTo>
                  <a:lnTo>
                    <a:pt x="129" y="354"/>
                  </a:lnTo>
                  <a:lnTo>
                    <a:pt x="147" y="316"/>
                  </a:lnTo>
                  <a:lnTo>
                    <a:pt x="165" y="271"/>
                  </a:lnTo>
                  <a:lnTo>
                    <a:pt x="181" y="217"/>
                  </a:lnTo>
                  <a:lnTo>
                    <a:pt x="191" y="173"/>
                  </a:lnTo>
                  <a:lnTo>
                    <a:pt x="198" y="127"/>
                  </a:lnTo>
                  <a:lnTo>
                    <a:pt x="199" y="91"/>
                  </a:lnTo>
                  <a:lnTo>
                    <a:pt x="191" y="54"/>
                  </a:lnTo>
                  <a:lnTo>
                    <a:pt x="173" y="24"/>
                  </a:lnTo>
                  <a:lnTo>
                    <a:pt x="149" y="7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7" name="Freeform 3965"/>
            <p:cNvSpPr>
              <a:spLocks/>
            </p:cNvSpPr>
            <p:nvPr/>
          </p:nvSpPr>
          <p:spPr bwMode="auto">
            <a:xfrm>
              <a:off x="4949" y="4986"/>
              <a:ext cx="52" cy="84"/>
            </a:xfrm>
            <a:custGeom>
              <a:avLst/>
              <a:gdLst>
                <a:gd name="T0" fmla="*/ 250 w 259"/>
                <a:gd name="T1" fmla="*/ 0 h 418"/>
                <a:gd name="T2" fmla="*/ 169 w 259"/>
                <a:gd name="T3" fmla="*/ 4 h 418"/>
                <a:gd name="T4" fmla="*/ 192 w 259"/>
                <a:gd name="T5" fmla="*/ 11 h 418"/>
                <a:gd name="T6" fmla="*/ 212 w 259"/>
                <a:gd name="T7" fmla="*/ 41 h 418"/>
                <a:gd name="T8" fmla="*/ 213 w 259"/>
                <a:gd name="T9" fmla="*/ 49 h 418"/>
                <a:gd name="T10" fmla="*/ 214 w 259"/>
                <a:gd name="T11" fmla="*/ 81 h 418"/>
                <a:gd name="T12" fmla="*/ 207 w 259"/>
                <a:gd name="T13" fmla="*/ 128 h 418"/>
                <a:gd name="T14" fmla="*/ 193 w 259"/>
                <a:gd name="T15" fmla="*/ 188 h 418"/>
                <a:gd name="T16" fmla="*/ 187 w 259"/>
                <a:gd name="T17" fmla="*/ 208 h 418"/>
                <a:gd name="T18" fmla="*/ 169 w 259"/>
                <a:gd name="T19" fmla="*/ 264 h 418"/>
                <a:gd name="T20" fmla="*/ 151 w 259"/>
                <a:gd name="T21" fmla="*/ 306 h 418"/>
                <a:gd name="T22" fmla="*/ 133 w 259"/>
                <a:gd name="T23" fmla="*/ 335 h 418"/>
                <a:gd name="T24" fmla="*/ 107 w 259"/>
                <a:gd name="T25" fmla="*/ 360 h 418"/>
                <a:gd name="T26" fmla="*/ 72 w 259"/>
                <a:gd name="T27" fmla="*/ 372 h 418"/>
                <a:gd name="T28" fmla="*/ 0 w 259"/>
                <a:gd name="T29" fmla="*/ 390 h 418"/>
                <a:gd name="T30" fmla="*/ 24 w 259"/>
                <a:gd name="T31" fmla="*/ 411 h 418"/>
                <a:gd name="T32" fmla="*/ 60 w 259"/>
                <a:gd name="T33" fmla="*/ 418 h 418"/>
                <a:gd name="T34" fmla="*/ 97 w 259"/>
                <a:gd name="T35" fmla="*/ 411 h 418"/>
                <a:gd name="T36" fmla="*/ 133 w 259"/>
                <a:gd name="T37" fmla="*/ 391 h 418"/>
                <a:gd name="T38" fmla="*/ 164 w 259"/>
                <a:gd name="T39" fmla="*/ 359 h 418"/>
                <a:gd name="T40" fmla="*/ 191 w 259"/>
                <a:gd name="T41" fmla="*/ 315 h 418"/>
                <a:gd name="T42" fmla="*/ 206 w 259"/>
                <a:gd name="T43" fmla="*/ 285 h 418"/>
                <a:gd name="T44" fmla="*/ 222 w 259"/>
                <a:gd name="T45" fmla="*/ 241 h 418"/>
                <a:gd name="T46" fmla="*/ 238 w 259"/>
                <a:gd name="T47" fmla="*/ 188 h 418"/>
                <a:gd name="T48" fmla="*/ 243 w 259"/>
                <a:gd name="T49" fmla="*/ 169 h 418"/>
                <a:gd name="T50" fmla="*/ 253 w 259"/>
                <a:gd name="T51" fmla="*/ 120 h 418"/>
                <a:gd name="T52" fmla="*/ 259 w 259"/>
                <a:gd name="T53" fmla="*/ 82 h 418"/>
                <a:gd name="T54" fmla="*/ 259 w 259"/>
                <a:gd name="T55" fmla="*/ 54 h 418"/>
                <a:gd name="T56" fmla="*/ 254 w 259"/>
                <a:gd name="T57" fmla="*/ 14 h 418"/>
                <a:gd name="T58" fmla="*/ 250 w 259"/>
                <a:gd name="T5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9" h="418">
                  <a:moveTo>
                    <a:pt x="250" y="0"/>
                  </a:moveTo>
                  <a:lnTo>
                    <a:pt x="169" y="4"/>
                  </a:lnTo>
                  <a:lnTo>
                    <a:pt x="192" y="11"/>
                  </a:lnTo>
                  <a:lnTo>
                    <a:pt x="212" y="41"/>
                  </a:lnTo>
                  <a:lnTo>
                    <a:pt x="213" y="49"/>
                  </a:lnTo>
                  <a:lnTo>
                    <a:pt x="214" y="81"/>
                  </a:lnTo>
                  <a:lnTo>
                    <a:pt x="207" y="128"/>
                  </a:lnTo>
                  <a:lnTo>
                    <a:pt x="193" y="188"/>
                  </a:lnTo>
                  <a:lnTo>
                    <a:pt x="187" y="208"/>
                  </a:lnTo>
                  <a:lnTo>
                    <a:pt x="169" y="264"/>
                  </a:lnTo>
                  <a:lnTo>
                    <a:pt x="151" y="306"/>
                  </a:lnTo>
                  <a:lnTo>
                    <a:pt x="133" y="335"/>
                  </a:lnTo>
                  <a:lnTo>
                    <a:pt x="107" y="360"/>
                  </a:lnTo>
                  <a:lnTo>
                    <a:pt x="72" y="372"/>
                  </a:lnTo>
                  <a:lnTo>
                    <a:pt x="0" y="390"/>
                  </a:lnTo>
                  <a:lnTo>
                    <a:pt x="24" y="411"/>
                  </a:lnTo>
                  <a:lnTo>
                    <a:pt x="60" y="418"/>
                  </a:lnTo>
                  <a:lnTo>
                    <a:pt x="97" y="411"/>
                  </a:lnTo>
                  <a:lnTo>
                    <a:pt x="133" y="391"/>
                  </a:lnTo>
                  <a:lnTo>
                    <a:pt x="164" y="359"/>
                  </a:lnTo>
                  <a:lnTo>
                    <a:pt x="191" y="315"/>
                  </a:lnTo>
                  <a:lnTo>
                    <a:pt x="206" y="285"/>
                  </a:lnTo>
                  <a:lnTo>
                    <a:pt x="222" y="241"/>
                  </a:lnTo>
                  <a:lnTo>
                    <a:pt x="238" y="188"/>
                  </a:lnTo>
                  <a:lnTo>
                    <a:pt x="243" y="169"/>
                  </a:lnTo>
                  <a:lnTo>
                    <a:pt x="253" y="120"/>
                  </a:lnTo>
                  <a:lnTo>
                    <a:pt x="259" y="82"/>
                  </a:lnTo>
                  <a:lnTo>
                    <a:pt x="259" y="54"/>
                  </a:lnTo>
                  <a:lnTo>
                    <a:pt x="254" y="14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8" name="Freeform 3966"/>
            <p:cNvSpPr>
              <a:spLocks/>
            </p:cNvSpPr>
            <p:nvPr/>
          </p:nvSpPr>
          <p:spPr bwMode="auto">
            <a:xfrm>
              <a:off x="4946" y="4978"/>
              <a:ext cx="53" cy="86"/>
            </a:xfrm>
            <a:custGeom>
              <a:avLst/>
              <a:gdLst>
                <a:gd name="T0" fmla="*/ 200 w 267"/>
                <a:gd name="T1" fmla="*/ 0 h 432"/>
                <a:gd name="T2" fmla="*/ 163 w 267"/>
                <a:gd name="T3" fmla="*/ 7 h 432"/>
                <a:gd name="T4" fmla="*/ 128 w 267"/>
                <a:gd name="T5" fmla="*/ 26 h 432"/>
                <a:gd name="T6" fmla="*/ 97 w 267"/>
                <a:gd name="T7" fmla="*/ 58 h 432"/>
                <a:gd name="T8" fmla="*/ 68 w 267"/>
                <a:gd name="T9" fmla="*/ 101 h 432"/>
                <a:gd name="T10" fmla="*/ 53 w 267"/>
                <a:gd name="T11" fmla="*/ 133 h 432"/>
                <a:gd name="T12" fmla="*/ 37 w 267"/>
                <a:gd name="T13" fmla="*/ 177 h 432"/>
                <a:gd name="T14" fmla="*/ 21 w 267"/>
                <a:gd name="T15" fmla="*/ 230 h 432"/>
                <a:gd name="T16" fmla="*/ 17 w 267"/>
                <a:gd name="T17" fmla="*/ 244 h 432"/>
                <a:gd name="T18" fmla="*/ 6 w 267"/>
                <a:gd name="T19" fmla="*/ 298 h 432"/>
                <a:gd name="T20" fmla="*/ 0 w 267"/>
                <a:gd name="T21" fmla="*/ 344 h 432"/>
                <a:gd name="T22" fmla="*/ 1 w 267"/>
                <a:gd name="T23" fmla="*/ 383 h 432"/>
                <a:gd name="T24" fmla="*/ 7 w 267"/>
                <a:gd name="T25" fmla="*/ 413 h 432"/>
                <a:gd name="T26" fmla="*/ 17 w 267"/>
                <a:gd name="T27" fmla="*/ 432 h 432"/>
                <a:gd name="T28" fmla="*/ 89 w 267"/>
                <a:gd name="T29" fmla="*/ 414 h 432"/>
                <a:gd name="T30" fmla="*/ 67 w 267"/>
                <a:gd name="T31" fmla="*/ 408 h 432"/>
                <a:gd name="T32" fmla="*/ 47 w 267"/>
                <a:gd name="T33" fmla="*/ 377 h 432"/>
                <a:gd name="T34" fmla="*/ 46 w 267"/>
                <a:gd name="T35" fmla="*/ 369 h 432"/>
                <a:gd name="T36" fmla="*/ 45 w 267"/>
                <a:gd name="T37" fmla="*/ 337 h 432"/>
                <a:gd name="T38" fmla="*/ 52 w 267"/>
                <a:gd name="T39" fmla="*/ 290 h 432"/>
                <a:gd name="T40" fmla="*/ 66 w 267"/>
                <a:gd name="T41" fmla="*/ 230 h 432"/>
                <a:gd name="T42" fmla="*/ 74 w 267"/>
                <a:gd name="T43" fmla="*/ 203 h 432"/>
                <a:gd name="T44" fmla="*/ 92 w 267"/>
                <a:gd name="T45" fmla="*/ 149 h 432"/>
                <a:gd name="T46" fmla="*/ 110 w 267"/>
                <a:gd name="T47" fmla="*/ 108 h 432"/>
                <a:gd name="T48" fmla="*/ 130 w 267"/>
                <a:gd name="T49" fmla="*/ 78 h 432"/>
                <a:gd name="T50" fmla="*/ 151 w 267"/>
                <a:gd name="T51" fmla="*/ 58 h 432"/>
                <a:gd name="T52" fmla="*/ 186 w 267"/>
                <a:gd name="T53" fmla="*/ 46 h 432"/>
                <a:gd name="T54" fmla="*/ 267 w 267"/>
                <a:gd name="T55" fmla="*/ 42 h 432"/>
                <a:gd name="T56" fmla="*/ 246 w 267"/>
                <a:gd name="T57" fmla="*/ 15 h 432"/>
                <a:gd name="T58" fmla="*/ 235 w 267"/>
                <a:gd name="T59" fmla="*/ 7 h 432"/>
                <a:gd name="T60" fmla="*/ 200 w 267"/>
                <a:gd name="T6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7" h="432">
                  <a:moveTo>
                    <a:pt x="200" y="0"/>
                  </a:moveTo>
                  <a:lnTo>
                    <a:pt x="163" y="7"/>
                  </a:lnTo>
                  <a:lnTo>
                    <a:pt x="128" y="26"/>
                  </a:lnTo>
                  <a:lnTo>
                    <a:pt x="97" y="58"/>
                  </a:lnTo>
                  <a:lnTo>
                    <a:pt x="68" y="101"/>
                  </a:lnTo>
                  <a:lnTo>
                    <a:pt x="53" y="133"/>
                  </a:lnTo>
                  <a:lnTo>
                    <a:pt x="37" y="177"/>
                  </a:lnTo>
                  <a:lnTo>
                    <a:pt x="21" y="230"/>
                  </a:lnTo>
                  <a:lnTo>
                    <a:pt x="17" y="244"/>
                  </a:lnTo>
                  <a:lnTo>
                    <a:pt x="6" y="298"/>
                  </a:lnTo>
                  <a:lnTo>
                    <a:pt x="0" y="344"/>
                  </a:lnTo>
                  <a:lnTo>
                    <a:pt x="1" y="383"/>
                  </a:lnTo>
                  <a:lnTo>
                    <a:pt x="7" y="413"/>
                  </a:lnTo>
                  <a:lnTo>
                    <a:pt x="17" y="432"/>
                  </a:lnTo>
                  <a:lnTo>
                    <a:pt x="89" y="414"/>
                  </a:lnTo>
                  <a:lnTo>
                    <a:pt x="67" y="408"/>
                  </a:lnTo>
                  <a:lnTo>
                    <a:pt x="47" y="377"/>
                  </a:lnTo>
                  <a:lnTo>
                    <a:pt x="46" y="369"/>
                  </a:lnTo>
                  <a:lnTo>
                    <a:pt x="45" y="337"/>
                  </a:lnTo>
                  <a:lnTo>
                    <a:pt x="52" y="290"/>
                  </a:lnTo>
                  <a:lnTo>
                    <a:pt x="66" y="230"/>
                  </a:lnTo>
                  <a:lnTo>
                    <a:pt x="74" y="203"/>
                  </a:lnTo>
                  <a:lnTo>
                    <a:pt x="92" y="149"/>
                  </a:lnTo>
                  <a:lnTo>
                    <a:pt x="110" y="108"/>
                  </a:lnTo>
                  <a:lnTo>
                    <a:pt x="130" y="78"/>
                  </a:lnTo>
                  <a:lnTo>
                    <a:pt x="151" y="58"/>
                  </a:lnTo>
                  <a:lnTo>
                    <a:pt x="186" y="46"/>
                  </a:lnTo>
                  <a:lnTo>
                    <a:pt x="267" y="42"/>
                  </a:lnTo>
                  <a:lnTo>
                    <a:pt x="246" y="15"/>
                  </a:lnTo>
                  <a:lnTo>
                    <a:pt x="235" y="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9" name="Line 3967"/>
            <p:cNvSpPr>
              <a:spLocks noChangeShapeType="1"/>
            </p:cNvSpPr>
            <p:nvPr/>
          </p:nvSpPr>
          <p:spPr bwMode="auto">
            <a:xfrm>
              <a:off x="3790" y="4906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0" name="Line 3968"/>
            <p:cNvSpPr>
              <a:spLocks noChangeShapeType="1"/>
            </p:cNvSpPr>
            <p:nvPr/>
          </p:nvSpPr>
          <p:spPr bwMode="auto">
            <a:xfrm>
              <a:off x="6102" y="4906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1" name="Line 3969"/>
            <p:cNvSpPr>
              <a:spLocks noChangeShapeType="1"/>
            </p:cNvSpPr>
            <p:nvPr/>
          </p:nvSpPr>
          <p:spPr bwMode="auto">
            <a:xfrm>
              <a:off x="6102" y="5095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2" name="Line 3970"/>
            <p:cNvSpPr>
              <a:spLocks noChangeShapeType="1"/>
            </p:cNvSpPr>
            <p:nvPr/>
          </p:nvSpPr>
          <p:spPr bwMode="auto">
            <a:xfrm>
              <a:off x="4946" y="3267"/>
              <a:ext cx="1" cy="199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3" name="Line 3971"/>
            <p:cNvSpPr>
              <a:spLocks noChangeShapeType="1"/>
            </p:cNvSpPr>
            <p:nvPr/>
          </p:nvSpPr>
          <p:spPr bwMode="auto">
            <a:xfrm>
              <a:off x="4946" y="3559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4" name="Line 3972"/>
            <p:cNvSpPr>
              <a:spLocks noChangeShapeType="1"/>
            </p:cNvSpPr>
            <p:nvPr/>
          </p:nvSpPr>
          <p:spPr bwMode="auto">
            <a:xfrm>
              <a:off x="4946" y="3651"/>
              <a:ext cx="1" cy="370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5" name="Line 3973"/>
            <p:cNvSpPr>
              <a:spLocks noChangeShapeType="1"/>
            </p:cNvSpPr>
            <p:nvPr/>
          </p:nvSpPr>
          <p:spPr bwMode="auto">
            <a:xfrm>
              <a:off x="4946" y="4114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6" name="Line 3974"/>
            <p:cNvSpPr>
              <a:spLocks noChangeShapeType="1"/>
            </p:cNvSpPr>
            <p:nvPr/>
          </p:nvSpPr>
          <p:spPr bwMode="auto">
            <a:xfrm>
              <a:off x="4946" y="4206"/>
              <a:ext cx="1" cy="370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7" name="Line 3975"/>
            <p:cNvSpPr>
              <a:spLocks noChangeShapeType="1"/>
            </p:cNvSpPr>
            <p:nvPr/>
          </p:nvSpPr>
          <p:spPr bwMode="auto">
            <a:xfrm>
              <a:off x="4946" y="4669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8" name="Line 3976"/>
            <p:cNvSpPr>
              <a:spLocks noChangeShapeType="1"/>
            </p:cNvSpPr>
            <p:nvPr/>
          </p:nvSpPr>
          <p:spPr bwMode="auto">
            <a:xfrm>
              <a:off x="4946" y="4761"/>
              <a:ext cx="1" cy="200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9" name="Freeform 3977"/>
            <p:cNvSpPr>
              <a:spLocks/>
            </p:cNvSpPr>
            <p:nvPr/>
          </p:nvSpPr>
          <p:spPr bwMode="auto">
            <a:xfrm>
              <a:off x="4338" y="1989"/>
              <a:ext cx="313" cy="125"/>
            </a:xfrm>
            <a:custGeom>
              <a:avLst/>
              <a:gdLst>
                <a:gd name="T0" fmla="*/ 0 w 1563"/>
                <a:gd name="T1" fmla="*/ 626 h 626"/>
                <a:gd name="T2" fmla="*/ 1109 w 1563"/>
                <a:gd name="T3" fmla="*/ 626 h 626"/>
                <a:gd name="T4" fmla="*/ 1563 w 1563"/>
                <a:gd name="T5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3" h="626">
                  <a:moveTo>
                    <a:pt x="0" y="626"/>
                  </a:moveTo>
                  <a:lnTo>
                    <a:pt x="1109" y="626"/>
                  </a:lnTo>
                  <a:lnTo>
                    <a:pt x="1563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0" name="Freeform 3978"/>
            <p:cNvSpPr>
              <a:spLocks/>
            </p:cNvSpPr>
            <p:nvPr/>
          </p:nvSpPr>
          <p:spPr bwMode="auto">
            <a:xfrm>
              <a:off x="4370" y="2047"/>
              <a:ext cx="32" cy="41"/>
            </a:xfrm>
            <a:custGeom>
              <a:avLst/>
              <a:gdLst>
                <a:gd name="T0" fmla="*/ 85 w 161"/>
                <a:gd name="T1" fmla="*/ 0 h 205"/>
                <a:gd name="T2" fmla="*/ 0 w 161"/>
                <a:gd name="T3" fmla="*/ 5 h 205"/>
                <a:gd name="T4" fmla="*/ 27 w 161"/>
                <a:gd name="T5" fmla="*/ 7 h 205"/>
                <a:gd name="T6" fmla="*/ 45 w 161"/>
                <a:gd name="T7" fmla="*/ 20 h 205"/>
                <a:gd name="T8" fmla="*/ 61 w 161"/>
                <a:gd name="T9" fmla="*/ 50 h 205"/>
                <a:gd name="T10" fmla="*/ 68 w 161"/>
                <a:gd name="T11" fmla="*/ 69 h 205"/>
                <a:gd name="T12" fmla="*/ 78 w 161"/>
                <a:gd name="T13" fmla="*/ 112 h 205"/>
                <a:gd name="T14" fmla="*/ 101 w 161"/>
                <a:gd name="T15" fmla="*/ 205 h 205"/>
                <a:gd name="T16" fmla="*/ 161 w 161"/>
                <a:gd name="T17" fmla="*/ 205 h 205"/>
                <a:gd name="T18" fmla="*/ 131 w 161"/>
                <a:gd name="T19" fmla="*/ 83 h 205"/>
                <a:gd name="T20" fmla="*/ 123 w 161"/>
                <a:gd name="T21" fmla="*/ 56 h 205"/>
                <a:gd name="T22" fmla="*/ 108 w 161"/>
                <a:gd name="T23" fmla="*/ 22 h 205"/>
                <a:gd name="T24" fmla="*/ 85 w 161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1" h="205">
                  <a:moveTo>
                    <a:pt x="85" y="0"/>
                  </a:moveTo>
                  <a:lnTo>
                    <a:pt x="0" y="5"/>
                  </a:lnTo>
                  <a:lnTo>
                    <a:pt x="27" y="7"/>
                  </a:lnTo>
                  <a:lnTo>
                    <a:pt x="45" y="20"/>
                  </a:lnTo>
                  <a:lnTo>
                    <a:pt x="61" y="50"/>
                  </a:lnTo>
                  <a:lnTo>
                    <a:pt x="68" y="69"/>
                  </a:lnTo>
                  <a:lnTo>
                    <a:pt x="78" y="112"/>
                  </a:lnTo>
                  <a:lnTo>
                    <a:pt x="101" y="205"/>
                  </a:lnTo>
                  <a:lnTo>
                    <a:pt x="161" y="205"/>
                  </a:lnTo>
                  <a:lnTo>
                    <a:pt x="131" y="83"/>
                  </a:lnTo>
                  <a:lnTo>
                    <a:pt x="123" y="56"/>
                  </a:lnTo>
                  <a:lnTo>
                    <a:pt x="108" y="22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1" name="Freeform 3979"/>
            <p:cNvSpPr>
              <a:spLocks/>
            </p:cNvSpPr>
            <p:nvPr/>
          </p:nvSpPr>
          <p:spPr bwMode="auto">
            <a:xfrm>
              <a:off x="4361" y="2006"/>
              <a:ext cx="53" cy="33"/>
            </a:xfrm>
            <a:custGeom>
              <a:avLst/>
              <a:gdLst>
                <a:gd name="T0" fmla="*/ 257 w 265"/>
                <a:gd name="T1" fmla="*/ 0 h 167"/>
                <a:gd name="T2" fmla="*/ 154 w 265"/>
                <a:gd name="T3" fmla="*/ 13 h 167"/>
                <a:gd name="T4" fmla="*/ 183 w 265"/>
                <a:gd name="T5" fmla="*/ 16 h 167"/>
                <a:gd name="T6" fmla="*/ 207 w 265"/>
                <a:gd name="T7" fmla="*/ 34 h 167"/>
                <a:gd name="T8" fmla="*/ 212 w 265"/>
                <a:gd name="T9" fmla="*/ 44 h 167"/>
                <a:gd name="T10" fmla="*/ 211 w 265"/>
                <a:gd name="T11" fmla="*/ 85 h 167"/>
                <a:gd name="T12" fmla="*/ 191 w 265"/>
                <a:gd name="T13" fmla="*/ 126 h 167"/>
                <a:gd name="T14" fmla="*/ 156 w 265"/>
                <a:gd name="T15" fmla="*/ 153 h 167"/>
                <a:gd name="T16" fmla="*/ 142 w 265"/>
                <a:gd name="T17" fmla="*/ 158 h 167"/>
                <a:gd name="T18" fmla="*/ 102 w 265"/>
                <a:gd name="T19" fmla="*/ 161 h 167"/>
                <a:gd name="T20" fmla="*/ 0 w 265"/>
                <a:gd name="T21" fmla="*/ 161 h 167"/>
                <a:gd name="T22" fmla="*/ 214 w 265"/>
                <a:gd name="T23" fmla="*/ 167 h 167"/>
                <a:gd name="T24" fmla="*/ 242 w 265"/>
                <a:gd name="T25" fmla="*/ 130 h 167"/>
                <a:gd name="T26" fmla="*/ 261 w 265"/>
                <a:gd name="T27" fmla="*/ 85 h 167"/>
                <a:gd name="T28" fmla="*/ 265 w 265"/>
                <a:gd name="T29" fmla="*/ 60 h 167"/>
                <a:gd name="T30" fmla="*/ 263 w 265"/>
                <a:gd name="T31" fmla="*/ 19 h 167"/>
                <a:gd name="T32" fmla="*/ 257 w 265"/>
                <a:gd name="T3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5" h="167">
                  <a:moveTo>
                    <a:pt x="257" y="0"/>
                  </a:moveTo>
                  <a:lnTo>
                    <a:pt x="154" y="13"/>
                  </a:lnTo>
                  <a:lnTo>
                    <a:pt x="183" y="16"/>
                  </a:lnTo>
                  <a:lnTo>
                    <a:pt x="207" y="34"/>
                  </a:lnTo>
                  <a:lnTo>
                    <a:pt x="212" y="44"/>
                  </a:lnTo>
                  <a:lnTo>
                    <a:pt x="211" y="85"/>
                  </a:lnTo>
                  <a:lnTo>
                    <a:pt x="191" y="126"/>
                  </a:lnTo>
                  <a:lnTo>
                    <a:pt x="156" y="153"/>
                  </a:lnTo>
                  <a:lnTo>
                    <a:pt x="142" y="158"/>
                  </a:lnTo>
                  <a:lnTo>
                    <a:pt x="102" y="161"/>
                  </a:lnTo>
                  <a:lnTo>
                    <a:pt x="0" y="161"/>
                  </a:lnTo>
                  <a:lnTo>
                    <a:pt x="214" y="167"/>
                  </a:lnTo>
                  <a:lnTo>
                    <a:pt x="242" y="130"/>
                  </a:lnTo>
                  <a:lnTo>
                    <a:pt x="261" y="85"/>
                  </a:lnTo>
                  <a:lnTo>
                    <a:pt x="265" y="60"/>
                  </a:lnTo>
                  <a:lnTo>
                    <a:pt x="263" y="19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2" name="Freeform 3980"/>
            <p:cNvSpPr>
              <a:spLocks/>
            </p:cNvSpPr>
            <p:nvPr/>
          </p:nvSpPr>
          <p:spPr bwMode="auto">
            <a:xfrm>
              <a:off x="4338" y="1998"/>
              <a:ext cx="75" cy="90"/>
            </a:xfrm>
            <a:custGeom>
              <a:avLst/>
              <a:gdLst>
                <a:gd name="T0" fmla="*/ 280 w 372"/>
                <a:gd name="T1" fmla="*/ 0 h 449"/>
                <a:gd name="T2" fmla="*/ 120 w 372"/>
                <a:gd name="T3" fmla="*/ 0 h 449"/>
                <a:gd name="T4" fmla="*/ 0 w 372"/>
                <a:gd name="T5" fmla="*/ 449 h 449"/>
                <a:gd name="T6" fmla="*/ 48 w 372"/>
                <a:gd name="T7" fmla="*/ 449 h 449"/>
                <a:gd name="T8" fmla="*/ 101 w 372"/>
                <a:gd name="T9" fmla="*/ 249 h 449"/>
                <a:gd name="T10" fmla="*/ 156 w 372"/>
                <a:gd name="T11" fmla="*/ 249 h 449"/>
                <a:gd name="T12" fmla="*/ 241 w 372"/>
                <a:gd name="T13" fmla="*/ 244 h 449"/>
                <a:gd name="T14" fmla="*/ 257 w 372"/>
                <a:gd name="T15" fmla="*/ 241 h 449"/>
                <a:gd name="T16" fmla="*/ 296 w 372"/>
                <a:gd name="T17" fmla="*/ 226 h 449"/>
                <a:gd name="T18" fmla="*/ 329 w 372"/>
                <a:gd name="T19" fmla="*/ 203 h 449"/>
                <a:gd name="T20" fmla="*/ 115 w 372"/>
                <a:gd name="T21" fmla="*/ 197 h 449"/>
                <a:gd name="T22" fmla="*/ 155 w 372"/>
                <a:gd name="T23" fmla="*/ 49 h 449"/>
                <a:gd name="T24" fmla="*/ 269 w 372"/>
                <a:gd name="T25" fmla="*/ 49 h 449"/>
                <a:gd name="T26" fmla="*/ 372 w 372"/>
                <a:gd name="T27" fmla="*/ 36 h 449"/>
                <a:gd name="T28" fmla="*/ 350 w 372"/>
                <a:gd name="T29" fmla="*/ 11 h 449"/>
                <a:gd name="T30" fmla="*/ 349 w 372"/>
                <a:gd name="T31" fmla="*/ 11 h 449"/>
                <a:gd name="T32" fmla="*/ 322 w 372"/>
                <a:gd name="T33" fmla="*/ 2 h 449"/>
                <a:gd name="T34" fmla="*/ 280 w 372"/>
                <a:gd name="T35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2" h="449">
                  <a:moveTo>
                    <a:pt x="280" y="0"/>
                  </a:moveTo>
                  <a:lnTo>
                    <a:pt x="120" y="0"/>
                  </a:lnTo>
                  <a:lnTo>
                    <a:pt x="0" y="449"/>
                  </a:lnTo>
                  <a:lnTo>
                    <a:pt x="48" y="449"/>
                  </a:lnTo>
                  <a:lnTo>
                    <a:pt x="101" y="249"/>
                  </a:lnTo>
                  <a:lnTo>
                    <a:pt x="156" y="249"/>
                  </a:lnTo>
                  <a:lnTo>
                    <a:pt x="241" y="244"/>
                  </a:lnTo>
                  <a:lnTo>
                    <a:pt x="257" y="241"/>
                  </a:lnTo>
                  <a:lnTo>
                    <a:pt x="296" y="226"/>
                  </a:lnTo>
                  <a:lnTo>
                    <a:pt x="329" y="203"/>
                  </a:lnTo>
                  <a:lnTo>
                    <a:pt x="115" y="197"/>
                  </a:lnTo>
                  <a:lnTo>
                    <a:pt x="155" y="49"/>
                  </a:lnTo>
                  <a:lnTo>
                    <a:pt x="269" y="49"/>
                  </a:lnTo>
                  <a:lnTo>
                    <a:pt x="372" y="36"/>
                  </a:lnTo>
                  <a:lnTo>
                    <a:pt x="350" y="11"/>
                  </a:lnTo>
                  <a:lnTo>
                    <a:pt x="349" y="11"/>
                  </a:lnTo>
                  <a:lnTo>
                    <a:pt x="322" y="2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3" name="Freeform 3981"/>
            <p:cNvSpPr>
              <a:spLocks/>
            </p:cNvSpPr>
            <p:nvPr/>
          </p:nvSpPr>
          <p:spPr bwMode="auto">
            <a:xfrm>
              <a:off x="4429" y="2016"/>
              <a:ext cx="22" cy="15"/>
            </a:xfrm>
            <a:custGeom>
              <a:avLst/>
              <a:gdLst>
                <a:gd name="T0" fmla="*/ 53 w 106"/>
                <a:gd name="T1" fmla="*/ 0 h 76"/>
                <a:gd name="T2" fmla="*/ 14 w 106"/>
                <a:gd name="T3" fmla="*/ 22 h 76"/>
                <a:gd name="T4" fmla="*/ 0 w 106"/>
                <a:gd name="T5" fmla="*/ 76 h 76"/>
                <a:gd name="T6" fmla="*/ 14 w 106"/>
                <a:gd name="T7" fmla="*/ 69 h 76"/>
                <a:gd name="T8" fmla="*/ 54 w 106"/>
                <a:gd name="T9" fmla="*/ 47 h 76"/>
                <a:gd name="T10" fmla="*/ 71 w 106"/>
                <a:gd name="T11" fmla="*/ 36 h 76"/>
                <a:gd name="T12" fmla="*/ 106 w 106"/>
                <a:gd name="T13" fmla="*/ 9 h 76"/>
                <a:gd name="T14" fmla="*/ 53 w 106"/>
                <a:gd name="T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76">
                  <a:moveTo>
                    <a:pt x="53" y="0"/>
                  </a:moveTo>
                  <a:lnTo>
                    <a:pt x="14" y="22"/>
                  </a:lnTo>
                  <a:lnTo>
                    <a:pt x="0" y="76"/>
                  </a:lnTo>
                  <a:lnTo>
                    <a:pt x="14" y="69"/>
                  </a:lnTo>
                  <a:lnTo>
                    <a:pt x="54" y="47"/>
                  </a:lnTo>
                  <a:lnTo>
                    <a:pt x="71" y="36"/>
                  </a:lnTo>
                  <a:lnTo>
                    <a:pt x="106" y="9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4" name="Freeform 3982"/>
            <p:cNvSpPr>
              <a:spLocks/>
            </p:cNvSpPr>
            <p:nvPr/>
          </p:nvSpPr>
          <p:spPr bwMode="auto">
            <a:xfrm>
              <a:off x="4432" y="1998"/>
              <a:ext cx="33" cy="90"/>
            </a:xfrm>
            <a:custGeom>
              <a:avLst/>
              <a:gdLst>
                <a:gd name="T0" fmla="*/ 166 w 166"/>
                <a:gd name="T1" fmla="*/ 0 h 452"/>
                <a:gd name="T2" fmla="*/ 137 w 166"/>
                <a:gd name="T3" fmla="*/ 0 h 452"/>
                <a:gd name="T4" fmla="*/ 119 w 166"/>
                <a:gd name="T5" fmla="*/ 24 h 452"/>
                <a:gd name="T6" fmla="*/ 82 w 166"/>
                <a:gd name="T7" fmla="*/ 60 h 452"/>
                <a:gd name="T8" fmla="*/ 79 w 166"/>
                <a:gd name="T9" fmla="*/ 64 h 452"/>
                <a:gd name="T10" fmla="*/ 42 w 166"/>
                <a:gd name="T11" fmla="*/ 91 h 452"/>
                <a:gd name="T12" fmla="*/ 95 w 166"/>
                <a:gd name="T13" fmla="*/ 100 h 452"/>
                <a:gd name="T14" fmla="*/ 0 w 166"/>
                <a:gd name="T15" fmla="*/ 452 h 452"/>
                <a:gd name="T16" fmla="*/ 44 w 166"/>
                <a:gd name="T17" fmla="*/ 452 h 452"/>
                <a:gd name="T18" fmla="*/ 166 w 166"/>
                <a:gd name="T19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452">
                  <a:moveTo>
                    <a:pt x="166" y="0"/>
                  </a:moveTo>
                  <a:lnTo>
                    <a:pt x="137" y="0"/>
                  </a:lnTo>
                  <a:lnTo>
                    <a:pt x="119" y="24"/>
                  </a:lnTo>
                  <a:lnTo>
                    <a:pt x="82" y="60"/>
                  </a:lnTo>
                  <a:lnTo>
                    <a:pt x="79" y="64"/>
                  </a:lnTo>
                  <a:lnTo>
                    <a:pt x="42" y="91"/>
                  </a:lnTo>
                  <a:lnTo>
                    <a:pt x="95" y="100"/>
                  </a:lnTo>
                  <a:lnTo>
                    <a:pt x="0" y="452"/>
                  </a:lnTo>
                  <a:lnTo>
                    <a:pt x="44" y="452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5" name="Freeform 3983"/>
            <p:cNvSpPr>
              <a:spLocks/>
            </p:cNvSpPr>
            <p:nvPr/>
          </p:nvSpPr>
          <p:spPr bwMode="auto">
            <a:xfrm>
              <a:off x="4474" y="1999"/>
              <a:ext cx="60" cy="89"/>
            </a:xfrm>
            <a:custGeom>
              <a:avLst/>
              <a:gdLst>
                <a:gd name="T0" fmla="*/ 301 w 301"/>
                <a:gd name="T1" fmla="*/ 0 h 444"/>
                <a:gd name="T2" fmla="*/ 69 w 301"/>
                <a:gd name="T3" fmla="*/ 0 h 444"/>
                <a:gd name="T4" fmla="*/ 54 w 301"/>
                <a:gd name="T5" fmla="*/ 53 h 444"/>
                <a:gd name="T6" fmla="*/ 231 w 301"/>
                <a:gd name="T7" fmla="*/ 53 h 444"/>
                <a:gd name="T8" fmla="*/ 227 w 301"/>
                <a:gd name="T9" fmla="*/ 56 h 444"/>
                <a:gd name="T10" fmla="*/ 198 w 301"/>
                <a:gd name="T11" fmla="*/ 90 h 444"/>
                <a:gd name="T12" fmla="*/ 167 w 301"/>
                <a:gd name="T13" fmla="*/ 128 h 444"/>
                <a:gd name="T14" fmla="*/ 136 w 301"/>
                <a:gd name="T15" fmla="*/ 170 h 444"/>
                <a:gd name="T16" fmla="*/ 125 w 301"/>
                <a:gd name="T17" fmla="*/ 187 h 444"/>
                <a:gd name="T18" fmla="*/ 98 w 301"/>
                <a:gd name="T19" fmla="*/ 229 h 444"/>
                <a:gd name="T20" fmla="*/ 73 w 301"/>
                <a:gd name="T21" fmla="*/ 272 h 444"/>
                <a:gd name="T22" fmla="*/ 52 w 301"/>
                <a:gd name="T23" fmla="*/ 315 h 444"/>
                <a:gd name="T24" fmla="*/ 32 w 301"/>
                <a:gd name="T25" fmla="*/ 358 h 444"/>
                <a:gd name="T26" fmla="*/ 14 w 301"/>
                <a:gd name="T27" fmla="*/ 404 h 444"/>
                <a:gd name="T28" fmla="*/ 0 w 301"/>
                <a:gd name="T29" fmla="*/ 444 h 444"/>
                <a:gd name="T30" fmla="*/ 46 w 301"/>
                <a:gd name="T31" fmla="*/ 444 h 444"/>
                <a:gd name="T32" fmla="*/ 57 w 301"/>
                <a:gd name="T33" fmla="*/ 408 h 444"/>
                <a:gd name="T34" fmla="*/ 76 w 301"/>
                <a:gd name="T35" fmla="*/ 364 h 444"/>
                <a:gd name="T36" fmla="*/ 95 w 301"/>
                <a:gd name="T37" fmla="*/ 320 h 444"/>
                <a:gd name="T38" fmla="*/ 110 w 301"/>
                <a:gd name="T39" fmla="*/ 291 h 444"/>
                <a:gd name="T40" fmla="*/ 134 w 301"/>
                <a:gd name="T41" fmla="*/ 249 h 444"/>
                <a:gd name="T42" fmla="*/ 161 w 301"/>
                <a:gd name="T43" fmla="*/ 206 h 444"/>
                <a:gd name="T44" fmla="*/ 190 w 301"/>
                <a:gd name="T45" fmla="*/ 165 h 444"/>
                <a:gd name="T46" fmla="*/ 196 w 301"/>
                <a:gd name="T47" fmla="*/ 154 h 444"/>
                <a:gd name="T48" fmla="*/ 230 w 301"/>
                <a:gd name="T49" fmla="*/ 111 h 444"/>
                <a:gd name="T50" fmla="*/ 261 w 301"/>
                <a:gd name="T51" fmla="*/ 74 h 444"/>
                <a:gd name="T52" fmla="*/ 290 w 301"/>
                <a:gd name="T53" fmla="*/ 43 h 444"/>
                <a:gd name="T54" fmla="*/ 301 w 301"/>
                <a:gd name="T55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1" h="444">
                  <a:moveTo>
                    <a:pt x="301" y="0"/>
                  </a:moveTo>
                  <a:lnTo>
                    <a:pt x="69" y="0"/>
                  </a:lnTo>
                  <a:lnTo>
                    <a:pt x="54" y="53"/>
                  </a:lnTo>
                  <a:lnTo>
                    <a:pt x="231" y="53"/>
                  </a:lnTo>
                  <a:lnTo>
                    <a:pt x="227" y="56"/>
                  </a:lnTo>
                  <a:lnTo>
                    <a:pt x="198" y="90"/>
                  </a:lnTo>
                  <a:lnTo>
                    <a:pt x="167" y="128"/>
                  </a:lnTo>
                  <a:lnTo>
                    <a:pt x="136" y="170"/>
                  </a:lnTo>
                  <a:lnTo>
                    <a:pt x="125" y="187"/>
                  </a:lnTo>
                  <a:lnTo>
                    <a:pt x="98" y="229"/>
                  </a:lnTo>
                  <a:lnTo>
                    <a:pt x="73" y="272"/>
                  </a:lnTo>
                  <a:lnTo>
                    <a:pt x="52" y="315"/>
                  </a:lnTo>
                  <a:lnTo>
                    <a:pt x="32" y="358"/>
                  </a:lnTo>
                  <a:lnTo>
                    <a:pt x="14" y="404"/>
                  </a:lnTo>
                  <a:lnTo>
                    <a:pt x="0" y="444"/>
                  </a:lnTo>
                  <a:lnTo>
                    <a:pt x="46" y="444"/>
                  </a:lnTo>
                  <a:lnTo>
                    <a:pt x="57" y="408"/>
                  </a:lnTo>
                  <a:lnTo>
                    <a:pt x="76" y="364"/>
                  </a:lnTo>
                  <a:lnTo>
                    <a:pt x="95" y="320"/>
                  </a:lnTo>
                  <a:lnTo>
                    <a:pt x="110" y="291"/>
                  </a:lnTo>
                  <a:lnTo>
                    <a:pt x="134" y="249"/>
                  </a:lnTo>
                  <a:lnTo>
                    <a:pt x="161" y="206"/>
                  </a:lnTo>
                  <a:lnTo>
                    <a:pt x="190" y="165"/>
                  </a:lnTo>
                  <a:lnTo>
                    <a:pt x="196" y="154"/>
                  </a:lnTo>
                  <a:lnTo>
                    <a:pt x="230" y="111"/>
                  </a:lnTo>
                  <a:lnTo>
                    <a:pt x="261" y="74"/>
                  </a:lnTo>
                  <a:lnTo>
                    <a:pt x="290" y="43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6" name="Line 3984"/>
            <p:cNvSpPr>
              <a:spLocks noChangeShapeType="1"/>
            </p:cNvSpPr>
            <p:nvPr/>
          </p:nvSpPr>
          <p:spPr bwMode="auto">
            <a:xfrm flipH="1">
              <a:off x="4689" y="1584"/>
              <a:ext cx="257" cy="353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7" name="Freeform 3985"/>
            <p:cNvSpPr>
              <a:spLocks/>
            </p:cNvSpPr>
            <p:nvPr/>
          </p:nvSpPr>
          <p:spPr bwMode="auto">
            <a:xfrm>
              <a:off x="4642" y="1937"/>
              <a:ext cx="47" cy="58"/>
            </a:xfrm>
            <a:custGeom>
              <a:avLst/>
              <a:gdLst>
                <a:gd name="T0" fmla="*/ 0 w 232"/>
                <a:gd name="T1" fmla="*/ 228 h 291"/>
                <a:gd name="T2" fmla="*/ 87 w 232"/>
                <a:gd name="T3" fmla="*/ 291 h 291"/>
                <a:gd name="T4" fmla="*/ 232 w 232"/>
                <a:gd name="T5" fmla="*/ 0 h 291"/>
                <a:gd name="T6" fmla="*/ 0 w 232"/>
                <a:gd name="T7" fmla="*/ 228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291">
                  <a:moveTo>
                    <a:pt x="0" y="228"/>
                  </a:moveTo>
                  <a:lnTo>
                    <a:pt x="87" y="291"/>
                  </a:lnTo>
                  <a:lnTo>
                    <a:pt x="232" y="0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8" name="Freeform 3986"/>
            <p:cNvSpPr>
              <a:spLocks/>
            </p:cNvSpPr>
            <p:nvPr/>
          </p:nvSpPr>
          <p:spPr bwMode="auto">
            <a:xfrm>
              <a:off x="4642" y="1937"/>
              <a:ext cx="47" cy="58"/>
            </a:xfrm>
            <a:custGeom>
              <a:avLst/>
              <a:gdLst>
                <a:gd name="T0" fmla="*/ 0 w 232"/>
                <a:gd name="T1" fmla="*/ 228 h 291"/>
                <a:gd name="T2" fmla="*/ 87 w 232"/>
                <a:gd name="T3" fmla="*/ 291 h 291"/>
                <a:gd name="T4" fmla="*/ 232 w 232"/>
                <a:gd name="T5" fmla="*/ 0 h 291"/>
                <a:gd name="T6" fmla="*/ 0 w 232"/>
                <a:gd name="T7" fmla="*/ 228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291">
                  <a:moveTo>
                    <a:pt x="0" y="228"/>
                  </a:moveTo>
                  <a:lnTo>
                    <a:pt x="87" y="291"/>
                  </a:lnTo>
                  <a:lnTo>
                    <a:pt x="232" y="0"/>
                  </a:lnTo>
                  <a:lnTo>
                    <a:pt x="0" y="2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9" name="Line 3987"/>
            <p:cNvSpPr>
              <a:spLocks noChangeShapeType="1"/>
            </p:cNvSpPr>
            <p:nvPr/>
          </p:nvSpPr>
          <p:spPr bwMode="auto">
            <a:xfrm>
              <a:off x="4689" y="1937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0" name="Line 3988"/>
            <p:cNvSpPr>
              <a:spLocks noChangeShapeType="1"/>
            </p:cNvSpPr>
            <p:nvPr/>
          </p:nvSpPr>
          <p:spPr bwMode="auto">
            <a:xfrm>
              <a:off x="4946" y="1584"/>
              <a:ext cx="1" cy="1"/>
            </a:xfrm>
            <a:prstGeom prst="lin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41" name="Group 3989"/>
          <p:cNvGrpSpPr>
            <a:grpSpLocks/>
          </p:cNvGrpSpPr>
          <p:nvPr/>
        </p:nvGrpSpPr>
        <p:grpSpPr bwMode="auto">
          <a:xfrm>
            <a:off x="7235825" y="594043"/>
            <a:ext cx="1588" cy="2519362"/>
            <a:chOff x="7586" y="1402"/>
            <a:chExt cx="1" cy="1587"/>
          </a:xfrm>
        </p:grpSpPr>
        <p:sp>
          <p:nvSpPr>
            <p:cNvPr id="27542" name="Line 3990"/>
            <p:cNvSpPr>
              <a:spLocks noChangeShapeType="1"/>
            </p:cNvSpPr>
            <p:nvPr/>
          </p:nvSpPr>
          <p:spPr bwMode="auto">
            <a:xfrm>
              <a:off x="7586" y="1402"/>
              <a:ext cx="1" cy="424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3" name="Line 3991"/>
            <p:cNvSpPr>
              <a:spLocks noChangeShapeType="1"/>
            </p:cNvSpPr>
            <p:nvPr/>
          </p:nvSpPr>
          <p:spPr bwMode="auto">
            <a:xfrm>
              <a:off x="7586" y="2011"/>
              <a:ext cx="1" cy="370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4" name="Line 3992"/>
            <p:cNvSpPr>
              <a:spLocks noChangeShapeType="1"/>
            </p:cNvSpPr>
            <p:nvPr/>
          </p:nvSpPr>
          <p:spPr bwMode="auto">
            <a:xfrm>
              <a:off x="7586" y="2566"/>
              <a:ext cx="1" cy="423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45" name="Group 3993"/>
          <p:cNvGrpSpPr>
            <a:grpSpLocks/>
          </p:cNvGrpSpPr>
          <p:nvPr/>
        </p:nvGrpSpPr>
        <p:grpSpPr bwMode="auto">
          <a:xfrm>
            <a:off x="6297613" y="827405"/>
            <a:ext cx="1876425" cy="36513"/>
            <a:chOff x="6995" y="1549"/>
            <a:chExt cx="1182" cy="23"/>
          </a:xfrm>
        </p:grpSpPr>
        <p:sp>
          <p:nvSpPr>
            <p:cNvPr id="27546" name="Freeform 3994"/>
            <p:cNvSpPr>
              <a:spLocks/>
            </p:cNvSpPr>
            <p:nvPr/>
          </p:nvSpPr>
          <p:spPr bwMode="auto">
            <a:xfrm>
              <a:off x="6995" y="1549"/>
              <a:ext cx="1182" cy="23"/>
            </a:xfrm>
            <a:custGeom>
              <a:avLst/>
              <a:gdLst>
                <a:gd name="T0" fmla="*/ 0 w 5908"/>
                <a:gd name="T1" fmla="*/ 0 h 118"/>
                <a:gd name="T2" fmla="*/ 0 w 5908"/>
                <a:gd name="T3" fmla="*/ 60 h 118"/>
                <a:gd name="T4" fmla="*/ 0 w 5908"/>
                <a:gd name="T5" fmla="*/ 118 h 118"/>
                <a:gd name="T6" fmla="*/ 5908 w 5908"/>
                <a:gd name="T7" fmla="*/ 118 h 118"/>
                <a:gd name="T8" fmla="*/ 5908 w 5908"/>
                <a:gd name="T9" fmla="*/ 60 h 118"/>
                <a:gd name="T10" fmla="*/ 5908 w 5908"/>
                <a:gd name="T11" fmla="*/ 0 h 118"/>
                <a:gd name="T12" fmla="*/ 0 w 5908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8" h="118">
                  <a:moveTo>
                    <a:pt x="0" y="0"/>
                  </a:moveTo>
                  <a:lnTo>
                    <a:pt x="0" y="60"/>
                  </a:lnTo>
                  <a:lnTo>
                    <a:pt x="0" y="118"/>
                  </a:lnTo>
                  <a:lnTo>
                    <a:pt x="5908" y="118"/>
                  </a:lnTo>
                  <a:lnTo>
                    <a:pt x="5908" y="60"/>
                  </a:lnTo>
                  <a:lnTo>
                    <a:pt x="59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" name="Freeform 3995"/>
            <p:cNvSpPr>
              <a:spLocks/>
            </p:cNvSpPr>
            <p:nvPr/>
          </p:nvSpPr>
          <p:spPr bwMode="auto">
            <a:xfrm>
              <a:off x="6995" y="1549"/>
              <a:ext cx="1182" cy="23"/>
            </a:xfrm>
            <a:custGeom>
              <a:avLst/>
              <a:gdLst>
                <a:gd name="T0" fmla="*/ 0 w 5908"/>
                <a:gd name="T1" fmla="*/ 0 h 118"/>
                <a:gd name="T2" fmla="*/ 0 w 5908"/>
                <a:gd name="T3" fmla="*/ 60 h 118"/>
                <a:gd name="T4" fmla="*/ 0 w 5908"/>
                <a:gd name="T5" fmla="*/ 118 h 118"/>
                <a:gd name="T6" fmla="*/ 5908 w 5908"/>
                <a:gd name="T7" fmla="*/ 118 h 118"/>
                <a:gd name="T8" fmla="*/ 5908 w 5908"/>
                <a:gd name="T9" fmla="*/ 60 h 118"/>
                <a:gd name="T10" fmla="*/ 5908 w 5908"/>
                <a:gd name="T11" fmla="*/ 0 h 118"/>
                <a:gd name="T12" fmla="*/ 0 w 5908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8" h="118">
                  <a:moveTo>
                    <a:pt x="0" y="0"/>
                  </a:moveTo>
                  <a:lnTo>
                    <a:pt x="0" y="60"/>
                  </a:lnTo>
                  <a:lnTo>
                    <a:pt x="0" y="118"/>
                  </a:lnTo>
                  <a:lnTo>
                    <a:pt x="5908" y="118"/>
                  </a:lnTo>
                  <a:lnTo>
                    <a:pt x="5908" y="60"/>
                  </a:lnTo>
                  <a:lnTo>
                    <a:pt x="590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8" name="Freeform 3996"/>
            <p:cNvSpPr>
              <a:spLocks/>
            </p:cNvSpPr>
            <p:nvPr/>
          </p:nvSpPr>
          <p:spPr bwMode="auto">
            <a:xfrm>
              <a:off x="7677" y="1549"/>
              <a:ext cx="23" cy="12"/>
            </a:xfrm>
            <a:custGeom>
              <a:avLst/>
              <a:gdLst>
                <a:gd name="T0" fmla="*/ 58 w 118"/>
                <a:gd name="T1" fmla="*/ 60 h 60"/>
                <a:gd name="T2" fmla="*/ 0 w 118"/>
                <a:gd name="T3" fmla="*/ 60 h 60"/>
                <a:gd name="T4" fmla="*/ 1 w 118"/>
                <a:gd name="T5" fmla="*/ 47 h 60"/>
                <a:gd name="T6" fmla="*/ 5 w 118"/>
                <a:gd name="T7" fmla="*/ 34 h 60"/>
                <a:gd name="T8" fmla="*/ 12 w 118"/>
                <a:gd name="T9" fmla="*/ 23 h 60"/>
                <a:gd name="T10" fmla="*/ 21 w 118"/>
                <a:gd name="T11" fmla="*/ 14 h 60"/>
                <a:gd name="T12" fmla="*/ 33 w 118"/>
                <a:gd name="T13" fmla="*/ 7 h 60"/>
                <a:gd name="T14" fmla="*/ 45 w 118"/>
                <a:gd name="T15" fmla="*/ 2 h 60"/>
                <a:gd name="T16" fmla="*/ 58 w 118"/>
                <a:gd name="T17" fmla="*/ 0 h 60"/>
                <a:gd name="T18" fmla="*/ 71 w 118"/>
                <a:gd name="T19" fmla="*/ 2 h 60"/>
                <a:gd name="T20" fmla="*/ 83 w 118"/>
                <a:gd name="T21" fmla="*/ 7 h 60"/>
                <a:gd name="T22" fmla="*/ 95 w 118"/>
                <a:gd name="T23" fmla="*/ 14 h 60"/>
                <a:gd name="T24" fmla="*/ 104 w 118"/>
                <a:gd name="T25" fmla="*/ 23 h 60"/>
                <a:gd name="T26" fmla="*/ 111 w 118"/>
                <a:gd name="T27" fmla="*/ 34 h 60"/>
                <a:gd name="T28" fmla="*/ 116 w 118"/>
                <a:gd name="T29" fmla="*/ 47 h 60"/>
                <a:gd name="T30" fmla="*/ 118 w 118"/>
                <a:gd name="T31" fmla="*/ 60 h 60"/>
                <a:gd name="T32" fmla="*/ 58 w 118"/>
                <a:gd name="T3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60">
                  <a:moveTo>
                    <a:pt x="58" y="60"/>
                  </a:moveTo>
                  <a:lnTo>
                    <a:pt x="0" y="60"/>
                  </a:lnTo>
                  <a:lnTo>
                    <a:pt x="1" y="47"/>
                  </a:lnTo>
                  <a:lnTo>
                    <a:pt x="5" y="34"/>
                  </a:lnTo>
                  <a:lnTo>
                    <a:pt x="12" y="23"/>
                  </a:lnTo>
                  <a:lnTo>
                    <a:pt x="21" y="14"/>
                  </a:lnTo>
                  <a:lnTo>
                    <a:pt x="33" y="7"/>
                  </a:lnTo>
                  <a:lnTo>
                    <a:pt x="45" y="2"/>
                  </a:lnTo>
                  <a:lnTo>
                    <a:pt x="58" y="0"/>
                  </a:lnTo>
                  <a:lnTo>
                    <a:pt x="71" y="2"/>
                  </a:lnTo>
                  <a:lnTo>
                    <a:pt x="83" y="7"/>
                  </a:lnTo>
                  <a:lnTo>
                    <a:pt x="95" y="14"/>
                  </a:lnTo>
                  <a:lnTo>
                    <a:pt x="104" y="23"/>
                  </a:lnTo>
                  <a:lnTo>
                    <a:pt x="111" y="34"/>
                  </a:lnTo>
                  <a:lnTo>
                    <a:pt x="116" y="47"/>
                  </a:lnTo>
                  <a:lnTo>
                    <a:pt x="118" y="60"/>
                  </a:lnTo>
                  <a:lnTo>
                    <a:pt x="58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9" name="Freeform 3997"/>
            <p:cNvSpPr>
              <a:spLocks/>
            </p:cNvSpPr>
            <p:nvPr/>
          </p:nvSpPr>
          <p:spPr bwMode="auto">
            <a:xfrm>
              <a:off x="7677" y="1549"/>
              <a:ext cx="23" cy="12"/>
            </a:xfrm>
            <a:custGeom>
              <a:avLst/>
              <a:gdLst>
                <a:gd name="T0" fmla="*/ 0 w 118"/>
                <a:gd name="T1" fmla="*/ 60 h 60"/>
                <a:gd name="T2" fmla="*/ 1 w 118"/>
                <a:gd name="T3" fmla="*/ 47 h 60"/>
                <a:gd name="T4" fmla="*/ 5 w 118"/>
                <a:gd name="T5" fmla="*/ 34 h 60"/>
                <a:gd name="T6" fmla="*/ 12 w 118"/>
                <a:gd name="T7" fmla="*/ 23 h 60"/>
                <a:gd name="T8" fmla="*/ 21 w 118"/>
                <a:gd name="T9" fmla="*/ 14 h 60"/>
                <a:gd name="T10" fmla="*/ 33 w 118"/>
                <a:gd name="T11" fmla="*/ 7 h 60"/>
                <a:gd name="T12" fmla="*/ 45 w 118"/>
                <a:gd name="T13" fmla="*/ 2 h 60"/>
                <a:gd name="T14" fmla="*/ 58 w 118"/>
                <a:gd name="T15" fmla="*/ 0 h 60"/>
                <a:gd name="T16" fmla="*/ 71 w 118"/>
                <a:gd name="T17" fmla="*/ 2 h 60"/>
                <a:gd name="T18" fmla="*/ 83 w 118"/>
                <a:gd name="T19" fmla="*/ 7 h 60"/>
                <a:gd name="T20" fmla="*/ 95 w 118"/>
                <a:gd name="T21" fmla="*/ 14 h 60"/>
                <a:gd name="T22" fmla="*/ 104 w 118"/>
                <a:gd name="T23" fmla="*/ 23 h 60"/>
                <a:gd name="T24" fmla="*/ 111 w 118"/>
                <a:gd name="T25" fmla="*/ 34 h 60"/>
                <a:gd name="T26" fmla="*/ 116 w 118"/>
                <a:gd name="T27" fmla="*/ 47 h 60"/>
                <a:gd name="T28" fmla="*/ 118 w 118"/>
                <a:gd name="T2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60">
                  <a:moveTo>
                    <a:pt x="0" y="60"/>
                  </a:moveTo>
                  <a:lnTo>
                    <a:pt x="1" y="47"/>
                  </a:lnTo>
                  <a:lnTo>
                    <a:pt x="5" y="34"/>
                  </a:lnTo>
                  <a:lnTo>
                    <a:pt x="12" y="23"/>
                  </a:lnTo>
                  <a:lnTo>
                    <a:pt x="21" y="14"/>
                  </a:lnTo>
                  <a:lnTo>
                    <a:pt x="33" y="7"/>
                  </a:lnTo>
                  <a:lnTo>
                    <a:pt x="45" y="2"/>
                  </a:lnTo>
                  <a:lnTo>
                    <a:pt x="58" y="0"/>
                  </a:lnTo>
                  <a:lnTo>
                    <a:pt x="71" y="2"/>
                  </a:lnTo>
                  <a:lnTo>
                    <a:pt x="83" y="7"/>
                  </a:lnTo>
                  <a:lnTo>
                    <a:pt x="95" y="14"/>
                  </a:lnTo>
                  <a:lnTo>
                    <a:pt x="104" y="23"/>
                  </a:lnTo>
                  <a:lnTo>
                    <a:pt x="111" y="34"/>
                  </a:lnTo>
                  <a:lnTo>
                    <a:pt x="116" y="47"/>
                  </a:lnTo>
                  <a:lnTo>
                    <a:pt x="118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50" name="Group 3998"/>
          <p:cNvGrpSpPr>
            <a:grpSpLocks/>
          </p:cNvGrpSpPr>
          <p:nvPr/>
        </p:nvGrpSpPr>
        <p:grpSpPr bwMode="auto">
          <a:xfrm>
            <a:off x="7380288" y="846455"/>
            <a:ext cx="36512" cy="1549400"/>
            <a:chOff x="4649" y="514"/>
            <a:chExt cx="23" cy="976"/>
          </a:xfrm>
        </p:grpSpPr>
        <p:sp>
          <p:nvSpPr>
            <p:cNvPr id="27551" name="Freeform 3999"/>
            <p:cNvSpPr>
              <a:spLocks/>
            </p:cNvSpPr>
            <p:nvPr/>
          </p:nvSpPr>
          <p:spPr bwMode="auto">
            <a:xfrm>
              <a:off x="4649" y="514"/>
              <a:ext cx="23" cy="976"/>
            </a:xfrm>
            <a:custGeom>
              <a:avLst/>
              <a:gdLst>
                <a:gd name="T0" fmla="*/ 118 w 118"/>
                <a:gd name="T1" fmla="*/ 0 h 4883"/>
                <a:gd name="T2" fmla="*/ 58 w 118"/>
                <a:gd name="T3" fmla="*/ 0 h 4883"/>
                <a:gd name="T4" fmla="*/ 0 w 118"/>
                <a:gd name="T5" fmla="*/ 0 h 4883"/>
                <a:gd name="T6" fmla="*/ 0 w 118"/>
                <a:gd name="T7" fmla="*/ 4883 h 4883"/>
                <a:gd name="T8" fmla="*/ 58 w 118"/>
                <a:gd name="T9" fmla="*/ 4883 h 4883"/>
                <a:gd name="T10" fmla="*/ 118 w 118"/>
                <a:gd name="T11" fmla="*/ 4883 h 4883"/>
                <a:gd name="T12" fmla="*/ 118 w 118"/>
                <a:gd name="T13" fmla="*/ 0 h 4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4883">
                  <a:moveTo>
                    <a:pt x="118" y="0"/>
                  </a:moveTo>
                  <a:lnTo>
                    <a:pt x="58" y="0"/>
                  </a:lnTo>
                  <a:lnTo>
                    <a:pt x="0" y="0"/>
                  </a:lnTo>
                  <a:lnTo>
                    <a:pt x="0" y="4883"/>
                  </a:lnTo>
                  <a:lnTo>
                    <a:pt x="58" y="4883"/>
                  </a:lnTo>
                  <a:lnTo>
                    <a:pt x="118" y="4883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" name="Freeform 4000"/>
            <p:cNvSpPr>
              <a:spLocks/>
            </p:cNvSpPr>
            <p:nvPr/>
          </p:nvSpPr>
          <p:spPr bwMode="auto">
            <a:xfrm>
              <a:off x="4649" y="514"/>
              <a:ext cx="23" cy="976"/>
            </a:xfrm>
            <a:custGeom>
              <a:avLst/>
              <a:gdLst>
                <a:gd name="T0" fmla="*/ 118 w 118"/>
                <a:gd name="T1" fmla="*/ 0 h 4883"/>
                <a:gd name="T2" fmla="*/ 58 w 118"/>
                <a:gd name="T3" fmla="*/ 0 h 4883"/>
                <a:gd name="T4" fmla="*/ 0 w 118"/>
                <a:gd name="T5" fmla="*/ 0 h 4883"/>
                <a:gd name="T6" fmla="*/ 0 w 118"/>
                <a:gd name="T7" fmla="*/ 4883 h 4883"/>
                <a:gd name="T8" fmla="*/ 58 w 118"/>
                <a:gd name="T9" fmla="*/ 4883 h 4883"/>
                <a:gd name="T10" fmla="*/ 118 w 118"/>
                <a:gd name="T11" fmla="*/ 4883 h 4883"/>
                <a:gd name="T12" fmla="*/ 118 w 118"/>
                <a:gd name="T13" fmla="*/ 0 h 4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4883">
                  <a:moveTo>
                    <a:pt x="118" y="0"/>
                  </a:moveTo>
                  <a:lnTo>
                    <a:pt x="58" y="0"/>
                  </a:lnTo>
                  <a:lnTo>
                    <a:pt x="0" y="0"/>
                  </a:lnTo>
                  <a:lnTo>
                    <a:pt x="0" y="4883"/>
                  </a:lnTo>
                  <a:lnTo>
                    <a:pt x="58" y="4883"/>
                  </a:lnTo>
                  <a:lnTo>
                    <a:pt x="118" y="4883"/>
                  </a:lnTo>
                  <a:lnTo>
                    <a:pt x="11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53" name="Group 4001"/>
          <p:cNvGrpSpPr>
            <a:grpSpLocks/>
          </p:cNvGrpSpPr>
          <p:nvPr/>
        </p:nvGrpSpPr>
        <p:grpSpPr bwMode="auto">
          <a:xfrm>
            <a:off x="7053263" y="827405"/>
            <a:ext cx="38100" cy="1568450"/>
            <a:chOff x="7471" y="1549"/>
            <a:chExt cx="24" cy="988"/>
          </a:xfrm>
        </p:grpSpPr>
        <p:sp>
          <p:nvSpPr>
            <p:cNvPr id="27554" name="Freeform 4002"/>
            <p:cNvSpPr>
              <a:spLocks/>
            </p:cNvSpPr>
            <p:nvPr/>
          </p:nvSpPr>
          <p:spPr bwMode="auto">
            <a:xfrm>
              <a:off x="7471" y="1549"/>
              <a:ext cx="24" cy="12"/>
            </a:xfrm>
            <a:custGeom>
              <a:avLst/>
              <a:gdLst>
                <a:gd name="T0" fmla="*/ 58 w 118"/>
                <a:gd name="T1" fmla="*/ 60 h 60"/>
                <a:gd name="T2" fmla="*/ 0 w 118"/>
                <a:gd name="T3" fmla="*/ 60 h 60"/>
                <a:gd name="T4" fmla="*/ 1 w 118"/>
                <a:gd name="T5" fmla="*/ 47 h 60"/>
                <a:gd name="T6" fmla="*/ 6 w 118"/>
                <a:gd name="T7" fmla="*/ 34 h 60"/>
                <a:gd name="T8" fmla="*/ 12 w 118"/>
                <a:gd name="T9" fmla="*/ 23 h 60"/>
                <a:gd name="T10" fmla="*/ 22 w 118"/>
                <a:gd name="T11" fmla="*/ 14 h 60"/>
                <a:gd name="T12" fmla="*/ 33 w 118"/>
                <a:gd name="T13" fmla="*/ 7 h 60"/>
                <a:gd name="T14" fmla="*/ 46 w 118"/>
                <a:gd name="T15" fmla="*/ 2 h 60"/>
                <a:gd name="T16" fmla="*/ 58 w 118"/>
                <a:gd name="T17" fmla="*/ 0 h 60"/>
                <a:gd name="T18" fmla="*/ 71 w 118"/>
                <a:gd name="T19" fmla="*/ 2 h 60"/>
                <a:gd name="T20" fmla="*/ 84 w 118"/>
                <a:gd name="T21" fmla="*/ 7 h 60"/>
                <a:gd name="T22" fmla="*/ 95 w 118"/>
                <a:gd name="T23" fmla="*/ 14 h 60"/>
                <a:gd name="T24" fmla="*/ 104 w 118"/>
                <a:gd name="T25" fmla="*/ 23 h 60"/>
                <a:gd name="T26" fmla="*/ 111 w 118"/>
                <a:gd name="T27" fmla="*/ 34 h 60"/>
                <a:gd name="T28" fmla="*/ 116 w 118"/>
                <a:gd name="T29" fmla="*/ 47 h 60"/>
                <a:gd name="T30" fmla="*/ 118 w 118"/>
                <a:gd name="T31" fmla="*/ 60 h 60"/>
                <a:gd name="T32" fmla="*/ 58 w 118"/>
                <a:gd name="T3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60">
                  <a:moveTo>
                    <a:pt x="58" y="60"/>
                  </a:moveTo>
                  <a:lnTo>
                    <a:pt x="0" y="60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2" y="23"/>
                  </a:lnTo>
                  <a:lnTo>
                    <a:pt x="22" y="14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71" y="2"/>
                  </a:lnTo>
                  <a:lnTo>
                    <a:pt x="84" y="7"/>
                  </a:lnTo>
                  <a:lnTo>
                    <a:pt x="95" y="14"/>
                  </a:lnTo>
                  <a:lnTo>
                    <a:pt x="104" y="23"/>
                  </a:lnTo>
                  <a:lnTo>
                    <a:pt x="111" y="34"/>
                  </a:lnTo>
                  <a:lnTo>
                    <a:pt x="116" y="47"/>
                  </a:lnTo>
                  <a:lnTo>
                    <a:pt x="118" y="60"/>
                  </a:lnTo>
                  <a:lnTo>
                    <a:pt x="58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5" name="Freeform 4003"/>
            <p:cNvSpPr>
              <a:spLocks/>
            </p:cNvSpPr>
            <p:nvPr/>
          </p:nvSpPr>
          <p:spPr bwMode="auto">
            <a:xfrm>
              <a:off x="7471" y="1549"/>
              <a:ext cx="24" cy="12"/>
            </a:xfrm>
            <a:custGeom>
              <a:avLst/>
              <a:gdLst>
                <a:gd name="T0" fmla="*/ 0 w 118"/>
                <a:gd name="T1" fmla="*/ 60 h 60"/>
                <a:gd name="T2" fmla="*/ 1 w 118"/>
                <a:gd name="T3" fmla="*/ 47 h 60"/>
                <a:gd name="T4" fmla="*/ 6 w 118"/>
                <a:gd name="T5" fmla="*/ 34 h 60"/>
                <a:gd name="T6" fmla="*/ 12 w 118"/>
                <a:gd name="T7" fmla="*/ 23 h 60"/>
                <a:gd name="T8" fmla="*/ 22 w 118"/>
                <a:gd name="T9" fmla="*/ 14 h 60"/>
                <a:gd name="T10" fmla="*/ 33 w 118"/>
                <a:gd name="T11" fmla="*/ 7 h 60"/>
                <a:gd name="T12" fmla="*/ 46 w 118"/>
                <a:gd name="T13" fmla="*/ 2 h 60"/>
                <a:gd name="T14" fmla="*/ 58 w 118"/>
                <a:gd name="T15" fmla="*/ 0 h 60"/>
                <a:gd name="T16" fmla="*/ 71 w 118"/>
                <a:gd name="T17" fmla="*/ 2 h 60"/>
                <a:gd name="T18" fmla="*/ 84 w 118"/>
                <a:gd name="T19" fmla="*/ 7 h 60"/>
                <a:gd name="T20" fmla="*/ 95 w 118"/>
                <a:gd name="T21" fmla="*/ 14 h 60"/>
                <a:gd name="T22" fmla="*/ 104 w 118"/>
                <a:gd name="T23" fmla="*/ 23 h 60"/>
                <a:gd name="T24" fmla="*/ 111 w 118"/>
                <a:gd name="T25" fmla="*/ 34 h 60"/>
                <a:gd name="T26" fmla="*/ 116 w 118"/>
                <a:gd name="T27" fmla="*/ 47 h 60"/>
                <a:gd name="T28" fmla="*/ 118 w 118"/>
                <a:gd name="T2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60">
                  <a:moveTo>
                    <a:pt x="0" y="60"/>
                  </a:moveTo>
                  <a:lnTo>
                    <a:pt x="1" y="47"/>
                  </a:lnTo>
                  <a:lnTo>
                    <a:pt x="6" y="34"/>
                  </a:lnTo>
                  <a:lnTo>
                    <a:pt x="12" y="23"/>
                  </a:lnTo>
                  <a:lnTo>
                    <a:pt x="22" y="14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71" y="2"/>
                  </a:lnTo>
                  <a:lnTo>
                    <a:pt x="84" y="7"/>
                  </a:lnTo>
                  <a:lnTo>
                    <a:pt x="95" y="14"/>
                  </a:lnTo>
                  <a:lnTo>
                    <a:pt x="104" y="23"/>
                  </a:lnTo>
                  <a:lnTo>
                    <a:pt x="111" y="34"/>
                  </a:lnTo>
                  <a:lnTo>
                    <a:pt x="116" y="47"/>
                  </a:lnTo>
                  <a:lnTo>
                    <a:pt x="118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6" name="Freeform 4004"/>
            <p:cNvSpPr>
              <a:spLocks/>
            </p:cNvSpPr>
            <p:nvPr/>
          </p:nvSpPr>
          <p:spPr bwMode="auto">
            <a:xfrm>
              <a:off x="7471" y="1561"/>
              <a:ext cx="24" cy="976"/>
            </a:xfrm>
            <a:custGeom>
              <a:avLst/>
              <a:gdLst>
                <a:gd name="T0" fmla="*/ 118 w 118"/>
                <a:gd name="T1" fmla="*/ 0 h 4883"/>
                <a:gd name="T2" fmla="*/ 58 w 118"/>
                <a:gd name="T3" fmla="*/ 0 h 4883"/>
                <a:gd name="T4" fmla="*/ 0 w 118"/>
                <a:gd name="T5" fmla="*/ 0 h 4883"/>
                <a:gd name="T6" fmla="*/ 0 w 118"/>
                <a:gd name="T7" fmla="*/ 4883 h 4883"/>
                <a:gd name="T8" fmla="*/ 58 w 118"/>
                <a:gd name="T9" fmla="*/ 4883 h 4883"/>
                <a:gd name="T10" fmla="*/ 118 w 118"/>
                <a:gd name="T11" fmla="*/ 4883 h 4883"/>
                <a:gd name="T12" fmla="*/ 118 w 118"/>
                <a:gd name="T13" fmla="*/ 0 h 4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4883">
                  <a:moveTo>
                    <a:pt x="118" y="0"/>
                  </a:moveTo>
                  <a:lnTo>
                    <a:pt x="58" y="0"/>
                  </a:lnTo>
                  <a:lnTo>
                    <a:pt x="0" y="0"/>
                  </a:lnTo>
                  <a:lnTo>
                    <a:pt x="0" y="4883"/>
                  </a:lnTo>
                  <a:lnTo>
                    <a:pt x="58" y="4883"/>
                  </a:lnTo>
                  <a:lnTo>
                    <a:pt x="118" y="4883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7" name="Freeform 4005"/>
            <p:cNvSpPr>
              <a:spLocks/>
            </p:cNvSpPr>
            <p:nvPr/>
          </p:nvSpPr>
          <p:spPr bwMode="auto">
            <a:xfrm>
              <a:off x="7471" y="1561"/>
              <a:ext cx="24" cy="976"/>
            </a:xfrm>
            <a:custGeom>
              <a:avLst/>
              <a:gdLst>
                <a:gd name="T0" fmla="*/ 118 w 118"/>
                <a:gd name="T1" fmla="*/ 0 h 4883"/>
                <a:gd name="T2" fmla="*/ 58 w 118"/>
                <a:gd name="T3" fmla="*/ 0 h 4883"/>
                <a:gd name="T4" fmla="*/ 0 w 118"/>
                <a:gd name="T5" fmla="*/ 0 h 4883"/>
                <a:gd name="T6" fmla="*/ 0 w 118"/>
                <a:gd name="T7" fmla="*/ 4883 h 4883"/>
                <a:gd name="T8" fmla="*/ 58 w 118"/>
                <a:gd name="T9" fmla="*/ 4883 h 4883"/>
                <a:gd name="T10" fmla="*/ 118 w 118"/>
                <a:gd name="T11" fmla="*/ 4883 h 4883"/>
                <a:gd name="T12" fmla="*/ 118 w 118"/>
                <a:gd name="T13" fmla="*/ 0 h 4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4883">
                  <a:moveTo>
                    <a:pt x="118" y="0"/>
                  </a:moveTo>
                  <a:lnTo>
                    <a:pt x="58" y="0"/>
                  </a:lnTo>
                  <a:lnTo>
                    <a:pt x="0" y="0"/>
                  </a:lnTo>
                  <a:lnTo>
                    <a:pt x="0" y="4883"/>
                  </a:lnTo>
                  <a:lnTo>
                    <a:pt x="58" y="4883"/>
                  </a:lnTo>
                  <a:lnTo>
                    <a:pt x="118" y="4883"/>
                  </a:lnTo>
                  <a:lnTo>
                    <a:pt x="11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58" name="Group 4006"/>
          <p:cNvGrpSpPr>
            <a:grpSpLocks/>
          </p:cNvGrpSpPr>
          <p:nvPr/>
        </p:nvGrpSpPr>
        <p:grpSpPr bwMode="auto">
          <a:xfrm>
            <a:off x="6011863" y="2272030"/>
            <a:ext cx="2446337" cy="120650"/>
            <a:chOff x="6815" y="2473"/>
            <a:chExt cx="1541" cy="76"/>
          </a:xfrm>
        </p:grpSpPr>
        <p:sp>
          <p:nvSpPr>
            <p:cNvPr id="27559" name="Freeform 4007"/>
            <p:cNvSpPr>
              <a:spLocks/>
            </p:cNvSpPr>
            <p:nvPr/>
          </p:nvSpPr>
          <p:spPr bwMode="auto">
            <a:xfrm>
              <a:off x="6815" y="2525"/>
              <a:ext cx="1541" cy="24"/>
            </a:xfrm>
            <a:custGeom>
              <a:avLst/>
              <a:gdLst>
                <a:gd name="T0" fmla="*/ 0 w 7706"/>
                <a:gd name="T1" fmla="*/ 0 h 119"/>
                <a:gd name="T2" fmla="*/ 0 w 7706"/>
                <a:gd name="T3" fmla="*/ 60 h 119"/>
                <a:gd name="T4" fmla="*/ 0 w 7706"/>
                <a:gd name="T5" fmla="*/ 119 h 119"/>
                <a:gd name="T6" fmla="*/ 7706 w 7706"/>
                <a:gd name="T7" fmla="*/ 119 h 119"/>
                <a:gd name="T8" fmla="*/ 7706 w 7706"/>
                <a:gd name="T9" fmla="*/ 60 h 119"/>
                <a:gd name="T10" fmla="*/ 7706 w 7706"/>
                <a:gd name="T11" fmla="*/ 0 h 119"/>
                <a:gd name="T12" fmla="*/ 0 w 7706"/>
                <a:gd name="T1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06" h="119">
                  <a:moveTo>
                    <a:pt x="0" y="0"/>
                  </a:moveTo>
                  <a:lnTo>
                    <a:pt x="0" y="60"/>
                  </a:lnTo>
                  <a:lnTo>
                    <a:pt x="0" y="119"/>
                  </a:lnTo>
                  <a:lnTo>
                    <a:pt x="7706" y="119"/>
                  </a:lnTo>
                  <a:lnTo>
                    <a:pt x="7706" y="60"/>
                  </a:lnTo>
                  <a:lnTo>
                    <a:pt x="77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0" name="Freeform 4008"/>
            <p:cNvSpPr>
              <a:spLocks/>
            </p:cNvSpPr>
            <p:nvPr/>
          </p:nvSpPr>
          <p:spPr bwMode="auto">
            <a:xfrm>
              <a:off x="6815" y="2525"/>
              <a:ext cx="1541" cy="24"/>
            </a:xfrm>
            <a:custGeom>
              <a:avLst/>
              <a:gdLst>
                <a:gd name="T0" fmla="*/ 0 w 7706"/>
                <a:gd name="T1" fmla="*/ 0 h 119"/>
                <a:gd name="T2" fmla="*/ 0 w 7706"/>
                <a:gd name="T3" fmla="*/ 60 h 119"/>
                <a:gd name="T4" fmla="*/ 0 w 7706"/>
                <a:gd name="T5" fmla="*/ 119 h 119"/>
                <a:gd name="T6" fmla="*/ 7706 w 7706"/>
                <a:gd name="T7" fmla="*/ 119 h 119"/>
                <a:gd name="T8" fmla="*/ 7706 w 7706"/>
                <a:gd name="T9" fmla="*/ 60 h 119"/>
                <a:gd name="T10" fmla="*/ 7706 w 7706"/>
                <a:gd name="T11" fmla="*/ 0 h 119"/>
                <a:gd name="T12" fmla="*/ 0 w 7706"/>
                <a:gd name="T1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06" h="119">
                  <a:moveTo>
                    <a:pt x="0" y="0"/>
                  </a:moveTo>
                  <a:lnTo>
                    <a:pt x="0" y="60"/>
                  </a:lnTo>
                  <a:lnTo>
                    <a:pt x="0" y="119"/>
                  </a:lnTo>
                  <a:lnTo>
                    <a:pt x="7706" y="119"/>
                  </a:lnTo>
                  <a:lnTo>
                    <a:pt x="7706" y="60"/>
                  </a:lnTo>
                  <a:lnTo>
                    <a:pt x="770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1" name="Line 4009"/>
            <p:cNvSpPr>
              <a:spLocks noChangeShapeType="1"/>
            </p:cNvSpPr>
            <p:nvPr/>
          </p:nvSpPr>
          <p:spPr bwMode="auto">
            <a:xfrm>
              <a:off x="7586" y="2473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2" name="Freeform 4010"/>
            <p:cNvSpPr>
              <a:spLocks/>
            </p:cNvSpPr>
            <p:nvPr/>
          </p:nvSpPr>
          <p:spPr bwMode="auto">
            <a:xfrm>
              <a:off x="7677" y="2537"/>
              <a:ext cx="23" cy="12"/>
            </a:xfrm>
            <a:custGeom>
              <a:avLst/>
              <a:gdLst>
                <a:gd name="T0" fmla="*/ 58 w 118"/>
                <a:gd name="T1" fmla="*/ 0 h 59"/>
                <a:gd name="T2" fmla="*/ 118 w 118"/>
                <a:gd name="T3" fmla="*/ 0 h 59"/>
                <a:gd name="T4" fmla="*/ 116 w 118"/>
                <a:gd name="T5" fmla="*/ 13 h 59"/>
                <a:gd name="T6" fmla="*/ 111 w 118"/>
                <a:gd name="T7" fmla="*/ 25 h 59"/>
                <a:gd name="T8" fmla="*/ 104 w 118"/>
                <a:gd name="T9" fmla="*/ 37 h 59"/>
                <a:gd name="T10" fmla="*/ 95 w 118"/>
                <a:gd name="T11" fmla="*/ 46 h 59"/>
                <a:gd name="T12" fmla="*/ 83 w 118"/>
                <a:gd name="T13" fmla="*/ 53 h 59"/>
                <a:gd name="T14" fmla="*/ 71 w 118"/>
                <a:gd name="T15" fmla="*/ 58 h 59"/>
                <a:gd name="T16" fmla="*/ 58 w 118"/>
                <a:gd name="T17" fmla="*/ 59 h 59"/>
                <a:gd name="T18" fmla="*/ 45 w 118"/>
                <a:gd name="T19" fmla="*/ 58 h 59"/>
                <a:gd name="T20" fmla="*/ 33 w 118"/>
                <a:gd name="T21" fmla="*/ 53 h 59"/>
                <a:gd name="T22" fmla="*/ 21 w 118"/>
                <a:gd name="T23" fmla="*/ 46 h 59"/>
                <a:gd name="T24" fmla="*/ 12 w 118"/>
                <a:gd name="T25" fmla="*/ 37 h 59"/>
                <a:gd name="T26" fmla="*/ 5 w 118"/>
                <a:gd name="T27" fmla="*/ 25 h 59"/>
                <a:gd name="T28" fmla="*/ 1 w 118"/>
                <a:gd name="T29" fmla="*/ 13 h 59"/>
                <a:gd name="T30" fmla="*/ 0 w 118"/>
                <a:gd name="T31" fmla="*/ 0 h 59"/>
                <a:gd name="T32" fmla="*/ 58 w 11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59">
                  <a:moveTo>
                    <a:pt x="58" y="0"/>
                  </a:moveTo>
                  <a:lnTo>
                    <a:pt x="118" y="0"/>
                  </a:lnTo>
                  <a:lnTo>
                    <a:pt x="116" y="13"/>
                  </a:lnTo>
                  <a:lnTo>
                    <a:pt x="111" y="25"/>
                  </a:lnTo>
                  <a:lnTo>
                    <a:pt x="104" y="37"/>
                  </a:lnTo>
                  <a:lnTo>
                    <a:pt x="95" y="46"/>
                  </a:lnTo>
                  <a:lnTo>
                    <a:pt x="83" y="53"/>
                  </a:lnTo>
                  <a:lnTo>
                    <a:pt x="71" y="58"/>
                  </a:lnTo>
                  <a:lnTo>
                    <a:pt x="58" y="59"/>
                  </a:lnTo>
                  <a:lnTo>
                    <a:pt x="45" y="58"/>
                  </a:lnTo>
                  <a:lnTo>
                    <a:pt x="33" y="53"/>
                  </a:lnTo>
                  <a:lnTo>
                    <a:pt x="21" y="46"/>
                  </a:lnTo>
                  <a:lnTo>
                    <a:pt x="12" y="37"/>
                  </a:lnTo>
                  <a:lnTo>
                    <a:pt x="5" y="25"/>
                  </a:lnTo>
                  <a:lnTo>
                    <a:pt x="1" y="13"/>
                  </a:lnTo>
                  <a:lnTo>
                    <a:pt x="0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3" name="Freeform 4011"/>
            <p:cNvSpPr>
              <a:spLocks/>
            </p:cNvSpPr>
            <p:nvPr/>
          </p:nvSpPr>
          <p:spPr bwMode="auto">
            <a:xfrm>
              <a:off x="7677" y="2537"/>
              <a:ext cx="23" cy="12"/>
            </a:xfrm>
            <a:custGeom>
              <a:avLst/>
              <a:gdLst>
                <a:gd name="T0" fmla="*/ 118 w 118"/>
                <a:gd name="T1" fmla="*/ 0 h 59"/>
                <a:gd name="T2" fmla="*/ 116 w 118"/>
                <a:gd name="T3" fmla="*/ 13 h 59"/>
                <a:gd name="T4" fmla="*/ 111 w 118"/>
                <a:gd name="T5" fmla="*/ 25 h 59"/>
                <a:gd name="T6" fmla="*/ 104 w 118"/>
                <a:gd name="T7" fmla="*/ 37 h 59"/>
                <a:gd name="T8" fmla="*/ 95 w 118"/>
                <a:gd name="T9" fmla="*/ 46 h 59"/>
                <a:gd name="T10" fmla="*/ 83 w 118"/>
                <a:gd name="T11" fmla="*/ 53 h 59"/>
                <a:gd name="T12" fmla="*/ 71 w 118"/>
                <a:gd name="T13" fmla="*/ 58 h 59"/>
                <a:gd name="T14" fmla="*/ 58 w 118"/>
                <a:gd name="T15" fmla="*/ 59 h 59"/>
                <a:gd name="T16" fmla="*/ 45 w 118"/>
                <a:gd name="T17" fmla="*/ 58 h 59"/>
                <a:gd name="T18" fmla="*/ 33 w 118"/>
                <a:gd name="T19" fmla="*/ 53 h 59"/>
                <a:gd name="T20" fmla="*/ 21 w 118"/>
                <a:gd name="T21" fmla="*/ 46 h 59"/>
                <a:gd name="T22" fmla="*/ 12 w 118"/>
                <a:gd name="T23" fmla="*/ 37 h 59"/>
                <a:gd name="T24" fmla="*/ 5 w 118"/>
                <a:gd name="T25" fmla="*/ 25 h 59"/>
                <a:gd name="T26" fmla="*/ 1 w 118"/>
                <a:gd name="T27" fmla="*/ 13 h 59"/>
                <a:gd name="T28" fmla="*/ 0 w 118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59">
                  <a:moveTo>
                    <a:pt x="118" y="0"/>
                  </a:moveTo>
                  <a:lnTo>
                    <a:pt x="116" y="13"/>
                  </a:lnTo>
                  <a:lnTo>
                    <a:pt x="111" y="25"/>
                  </a:lnTo>
                  <a:lnTo>
                    <a:pt x="104" y="37"/>
                  </a:lnTo>
                  <a:lnTo>
                    <a:pt x="95" y="46"/>
                  </a:lnTo>
                  <a:lnTo>
                    <a:pt x="83" y="53"/>
                  </a:lnTo>
                  <a:lnTo>
                    <a:pt x="71" y="58"/>
                  </a:lnTo>
                  <a:lnTo>
                    <a:pt x="58" y="59"/>
                  </a:lnTo>
                  <a:lnTo>
                    <a:pt x="45" y="58"/>
                  </a:lnTo>
                  <a:lnTo>
                    <a:pt x="33" y="53"/>
                  </a:lnTo>
                  <a:lnTo>
                    <a:pt x="21" y="46"/>
                  </a:lnTo>
                  <a:lnTo>
                    <a:pt x="12" y="37"/>
                  </a:lnTo>
                  <a:lnTo>
                    <a:pt x="5" y="25"/>
                  </a:lnTo>
                  <a:lnTo>
                    <a:pt x="1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4" name="Freeform 4012"/>
            <p:cNvSpPr>
              <a:spLocks/>
            </p:cNvSpPr>
            <p:nvPr/>
          </p:nvSpPr>
          <p:spPr bwMode="auto">
            <a:xfrm>
              <a:off x="7471" y="2537"/>
              <a:ext cx="24" cy="12"/>
            </a:xfrm>
            <a:custGeom>
              <a:avLst/>
              <a:gdLst>
                <a:gd name="T0" fmla="*/ 58 w 118"/>
                <a:gd name="T1" fmla="*/ 0 h 59"/>
                <a:gd name="T2" fmla="*/ 118 w 118"/>
                <a:gd name="T3" fmla="*/ 0 h 59"/>
                <a:gd name="T4" fmla="*/ 116 w 118"/>
                <a:gd name="T5" fmla="*/ 13 h 59"/>
                <a:gd name="T6" fmla="*/ 111 w 118"/>
                <a:gd name="T7" fmla="*/ 25 h 59"/>
                <a:gd name="T8" fmla="*/ 104 w 118"/>
                <a:gd name="T9" fmla="*/ 37 h 59"/>
                <a:gd name="T10" fmla="*/ 95 w 118"/>
                <a:gd name="T11" fmla="*/ 46 h 59"/>
                <a:gd name="T12" fmla="*/ 84 w 118"/>
                <a:gd name="T13" fmla="*/ 53 h 59"/>
                <a:gd name="T14" fmla="*/ 71 w 118"/>
                <a:gd name="T15" fmla="*/ 58 h 59"/>
                <a:gd name="T16" fmla="*/ 58 w 118"/>
                <a:gd name="T17" fmla="*/ 59 h 59"/>
                <a:gd name="T18" fmla="*/ 46 w 118"/>
                <a:gd name="T19" fmla="*/ 58 h 59"/>
                <a:gd name="T20" fmla="*/ 33 w 118"/>
                <a:gd name="T21" fmla="*/ 53 h 59"/>
                <a:gd name="T22" fmla="*/ 22 w 118"/>
                <a:gd name="T23" fmla="*/ 46 h 59"/>
                <a:gd name="T24" fmla="*/ 12 w 118"/>
                <a:gd name="T25" fmla="*/ 37 h 59"/>
                <a:gd name="T26" fmla="*/ 6 w 118"/>
                <a:gd name="T27" fmla="*/ 25 h 59"/>
                <a:gd name="T28" fmla="*/ 1 w 118"/>
                <a:gd name="T29" fmla="*/ 13 h 59"/>
                <a:gd name="T30" fmla="*/ 0 w 118"/>
                <a:gd name="T31" fmla="*/ 0 h 59"/>
                <a:gd name="T32" fmla="*/ 58 w 11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59">
                  <a:moveTo>
                    <a:pt x="58" y="0"/>
                  </a:moveTo>
                  <a:lnTo>
                    <a:pt x="118" y="0"/>
                  </a:lnTo>
                  <a:lnTo>
                    <a:pt x="116" y="13"/>
                  </a:lnTo>
                  <a:lnTo>
                    <a:pt x="111" y="25"/>
                  </a:lnTo>
                  <a:lnTo>
                    <a:pt x="104" y="37"/>
                  </a:lnTo>
                  <a:lnTo>
                    <a:pt x="95" y="46"/>
                  </a:lnTo>
                  <a:lnTo>
                    <a:pt x="84" y="53"/>
                  </a:lnTo>
                  <a:lnTo>
                    <a:pt x="71" y="58"/>
                  </a:lnTo>
                  <a:lnTo>
                    <a:pt x="58" y="59"/>
                  </a:lnTo>
                  <a:lnTo>
                    <a:pt x="46" y="58"/>
                  </a:lnTo>
                  <a:lnTo>
                    <a:pt x="33" y="53"/>
                  </a:lnTo>
                  <a:lnTo>
                    <a:pt x="22" y="46"/>
                  </a:lnTo>
                  <a:lnTo>
                    <a:pt x="12" y="37"/>
                  </a:lnTo>
                  <a:lnTo>
                    <a:pt x="6" y="25"/>
                  </a:lnTo>
                  <a:lnTo>
                    <a:pt x="1" y="13"/>
                  </a:lnTo>
                  <a:lnTo>
                    <a:pt x="0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5" name="Freeform 4013"/>
            <p:cNvSpPr>
              <a:spLocks/>
            </p:cNvSpPr>
            <p:nvPr/>
          </p:nvSpPr>
          <p:spPr bwMode="auto">
            <a:xfrm>
              <a:off x="7471" y="2537"/>
              <a:ext cx="24" cy="12"/>
            </a:xfrm>
            <a:custGeom>
              <a:avLst/>
              <a:gdLst>
                <a:gd name="T0" fmla="*/ 118 w 118"/>
                <a:gd name="T1" fmla="*/ 0 h 59"/>
                <a:gd name="T2" fmla="*/ 116 w 118"/>
                <a:gd name="T3" fmla="*/ 13 h 59"/>
                <a:gd name="T4" fmla="*/ 111 w 118"/>
                <a:gd name="T5" fmla="*/ 25 h 59"/>
                <a:gd name="T6" fmla="*/ 104 w 118"/>
                <a:gd name="T7" fmla="*/ 37 h 59"/>
                <a:gd name="T8" fmla="*/ 95 w 118"/>
                <a:gd name="T9" fmla="*/ 46 h 59"/>
                <a:gd name="T10" fmla="*/ 84 w 118"/>
                <a:gd name="T11" fmla="*/ 53 h 59"/>
                <a:gd name="T12" fmla="*/ 71 w 118"/>
                <a:gd name="T13" fmla="*/ 58 h 59"/>
                <a:gd name="T14" fmla="*/ 58 w 118"/>
                <a:gd name="T15" fmla="*/ 59 h 59"/>
                <a:gd name="T16" fmla="*/ 46 w 118"/>
                <a:gd name="T17" fmla="*/ 58 h 59"/>
                <a:gd name="T18" fmla="*/ 33 w 118"/>
                <a:gd name="T19" fmla="*/ 53 h 59"/>
                <a:gd name="T20" fmla="*/ 22 w 118"/>
                <a:gd name="T21" fmla="*/ 46 h 59"/>
                <a:gd name="T22" fmla="*/ 12 w 118"/>
                <a:gd name="T23" fmla="*/ 37 h 59"/>
                <a:gd name="T24" fmla="*/ 6 w 118"/>
                <a:gd name="T25" fmla="*/ 25 h 59"/>
                <a:gd name="T26" fmla="*/ 1 w 118"/>
                <a:gd name="T27" fmla="*/ 13 h 59"/>
                <a:gd name="T28" fmla="*/ 0 w 118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59">
                  <a:moveTo>
                    <a:pt x="118" y="0"/>
                  </a:moveTo>
                  <a:lnTo>
                    <a:pt x="116" y="13"/>
                  </a:lnTo>
                  <a:lnTo>
                    <a:pt x="111" y="25"/>
                  </a:lnTo>
                  <a:lnTo>
                    <a:pt x="104" y="37"/>
                  </a:lnTo>
                  <a:lnTo>
                    <a:pt x="95" y="46"/>
                  </a:lnTo>
                  <a:lnTo>
                    <a:pt x="84" y="53"/>
                  </a:lnTo>
                  <a:lnTo>
                    <a:pt x="71" y="58"/>
                  </a:lnTo>
                  <a:lnTo>
                    <a:pt x="58" y="59"/>
                  </a:lnTo>
                  <a:lnTo>
                    <a:pt x="46" y="58"/>
                  </a:lnTo>
                  <a:lnTo>
                    <a:pt x="33" y="53"/>
                  </a:lnTo>
                  <a:lnTo>
                    <a:pt x="22" y="46"/>
                  </a:lnTo>
                  <a:lnTo>
                    <a:pt x="12" y="37"/>
                  </a:lnTo>
                  <a:lnTo>
                    <a:pt x="6" y="25"/>
                  </a:lnTo>
                  <a:lnTo>
                    <a:pt x="1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66" name="Group 4014"/>
          <p:cNvGrpSpPr>
            <a:grpSpLocks/>
          </p:cNvGrpSpPr>
          <p:nvPr/>
        </p:nvGrpSpPr>
        <p:grpSpPr bwMode="auto">
          <a:xfrm>
            <a:off x="6011863" y="2051368"/>
            <a:ext cx="304800" cy="36512"/>
            <a:chOff x="6815" y="2320"/>
            <a:chExt cx="192" cy="23"/>
          </a:xfrm>
        </p:grpSpPr>
        <p:sp>
          <p:nvSpPr>
            <p:cNvPr id="27567" name="Freeform 4015"/>
            <p:cNvSpPr>
              <a:spLocks/>
            </p:cNvSpPr>
            <p:nvPr/>
          </p:nvSpPr>
          <p:spPr bwMode="auto">
            <a:xfrm>
              <a:off x="6815" y="2320"/>
              <a:ext cx="180" cy="23"/>
            </a:xfrm>
            <a:custGeom>
              <a:avLst/>
              <a:gdLst>
                <a:gd name="T0" fmla="*/ 0 w 899"/>
                <a:gd name="T1" fmla="*/ 0 h 118"/>
                <a:gd name="T2" fmla="*/ 0 w 899"/>
                <a:gd name="T3" fmla="*/ 59 h 118"/>
                <a:gd name="T4" fmla="*/ 0 w 899"/>
                <a:gd name="T5" fmla="*/ 118 h 118"/>
                <a:gd name="T6" fmla="*/ 899 w 899"/>
                <a:gd name="T7" fmla="*/ 118 h 118"/>
                <a:gd name="T8" fmla="*/ 899 w 899"/>
                <a:gd name="T9" fmla="*/ 59 h 118"/>
                <a:gd name="T10" fmla="*/ 899 w 899"/>
                <a:gd name="T11" fmla="*/ 0 h 118"/>
                <a:gd name="T12" fmla="*/ 0 w 899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8" name="Freeform 4016"/>
            <p:cNvSpPr>
              <a:spLocks/>
            </p:cNvSpPr>
            <p:nvPr/>
          </p:nvSpPr>
          <p:spPr bwMode="auto">
            <a:xfrm>
              <a:off x="6815" y="2320"/>
              <a:ext cx="180" cy="23"/>
            </a:xfrm>
            <a:custGeom>
              <a:avLst/>
              <a:gdLst>
                <a:gd name="T0" fmla="*/ 0 w 899"/>
                <a:gd name="T1" fmla="*/ 0 h 118"/>
                <a:gd name="T2" fmla="*/ 0 w 899"/>
                <a:gd name="T3" fmla="*/ 59 h 118"/>
                <a:gd name="T4" fmla="*/ 0 w 899"/>
                <a:gd name="T5" fmla="*/ 118 h 118"/>
                <a:gd name="T6" fmla="*/ 899 w 899"/>
                <a:gd name="T7" fmla="*/ 118 h 118"/>
                <a:gd name="T8" fmla="*/ 899 w 899"/>
                <a:gd name="T9" fmla="*/ 59 h 118"/>
                <a:gd name="T10" fmla="*/ 899 w 899"/>
                <a:gd name="T11" fmla="*/ 0 h 118"/>
                <a:gd name="T12" fmla="*/ 0 w 899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9" name="Freeform 4017"/>
            <p:cNvSpPr>
              <a:spLocks/>
            </p:cNvSpPr>
            <p:nvPr/>
          </p:nvSpPr>
          <p:spPr bwMode="auto">
            <a:xfrm>
              <a:off x="6995" y="2320"/>
              <a:ext cx="12" cy="23"/>
            </a:xfrm>
            <a:custGeom>
              <a:avLst/>
              <a:gdLst>
                <a:gd name="T0" fmla="*/ 0 w 60"/>
                <a:gd name="T1" fmla="*/ 59 h 118"/>
                <a:gd name="T2" fmla="*/ 0 w 60"/>
                <a:gd name="T3" fmla="*/ 0 h 118"/>
                <a:gd name="T4" fmla="*/ 13 w 60"/>
                <a:gd name="T5" fmla="*/ 2 h 118"/>
                <a:gd name="T6" fmla="*/ 25 w 60"/>
                <a:gd name="T7" fmla="*/ 7 h 118"/>
                <a:gd name="T8" fmla="*/ 37 w 60"/>
                <a:gd name="T9" fmla="*/ 13 h 118"/>
                <a:gd name="T10" fmla="*/ 46 w 60"/>
                <a:gd name="T11" fmla="*/ 23 h 118"/>
                <a:gd name="T12" fmla="*/ 53 w 60"/>
                <a:gd name="T13" fmla="*/ 34 h 118"/>
                <a:gd name="T14" fmla="*/ 58 w 60"/>
                <a:gd name="T15" fmla="*/ 47 h 118"/>
                <a:gd name="T16" fmla="*/ 60 w 60"/>
                <a:gd name="T17" fmla="*/ 59 h 118"/>
                <a:gd name="T18" fmla="*/ 58 w 60"/>
                <a:gd name="T19" fmla="*/ 72 h 118"/>
                <a:gd name="T20" fmla="*/ 53 w 60"/>
                <a:gd name="T21" fmla="*/ 85 h 118"/>
                <a:gd name="T22" fmla="*/ 46 w 60"/>
                <a:gd name="T23" fmla="*/ 96 h 118"/>
                <a:gd name="T24" fmla="*/ 37 w 60"/>
                <a:gd name="T25" fmla="*/ 105 h 118"/>
                <a:gd name="T26" fmla="*/ 25 w 60"/>
                <a:gd name="T27" fmla="*/ 112 h 118"/>
                <a:gd name="T28" fmla="*/ 13 w 60"/>
                <a:gd name="T29" fmla="*/ 117 h 118"/>
                <a:gd name="T30" fmla="*/ 0 w 60"/>
                <a:gd name="T31" fmla="*/ 118 h 118"/>
                <a:gd name="T32" fmla="*/ 0 w 60"/>
                <a:gd name="T33" fmla="*/ 5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118">
                  <a:moveTo>
                    <a:pt x="0" y="59"/>
                  </a:moveTo>
                  <a:lnTo>
                    <a:pt x="0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8" y="47"/>
                  </a:lnTo>
                  <a:lnTo>
                    <a:pt x="60" y="59"/>
                  </a:lnTo>
                  <a:lnTo>
                    <a:pt x="58" y="72"/>
                  </a:lnTo>
                  <a:lnTo>
                    <a:pt x="53" y="85"/>
                  </a:lnTo>
                  <a:lnTo>
                    <a:pt x="46" y="96"/>
                  </a:lnTo>
                  <a:lnTo>
                    <a:pt x="37" y="105"/>
                  </a:lnTo>
                  <a:lnTo>
                    <a:pt x="25" y="112"/>
                  </a:lnTo>
                  <a:lnTo>
                    <a:pt x="13" y="117"/>
                  </a:lnTo>
                  <a:lnTo>
                    <a:pt x="0" y="118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0" name="Freeform 4018"/>
            <p:cNvSpPr>
              <a:spLocks/>
            </p:cNvSpPr>
            <p:nvPr/>
          </p:nvSpPr>
          <p:spPr bwMode="auto">
            <a:xfrm>
              <a:off x="6995" y="2320"/>
              <a:ext cx="12" cy="23"/>
            </a:xfrm>
            <a:custGeom>
              <a:avLst/>
              <a:gdLst>
                <a:gd name="T0" fmla="*/ 0 w 60"/>
                <a:gd name="T1" fmla="*/ 0 h 118"/>
                <a:gd name="T2" fmla="*/ 13 w 60"/>
                <a:gd name="T3" fmla="*/ 2 h 118"/>
                <a:gd name="T4" fmla="*/ 25 w 60"/>
                <a:gd name="T5" fmla="*/ 7 h 118"/>
                <a:gd name="T6" fmla="*/ 37 w 60"/>
                <a:gd name="T7" fmla="*/ 13 h 118"/>
                <a:gd name="T8" fmla="*/ 46 w 60"/>
                <a:gd name="T9" fmla="*/ 23 h 118"/>
                <a:gd name="T10" fmla="*/ 53 w 60"/>
                <a:gd name="T11" fmla="*/ 34 h 118"/>
                <a:gd name="T12" fmla="*/ 58 w 60"/>
                <a:gd name="T13" fmla="*/ 47 h 118"/>
                <a:gd name="T14" fmla="*/ 60 w 60"/>
                <a:gd name="T15" fmla="*/ 59 h 118"/>
                <a:gd name="T16" fmla="*/ 58 w 60"/>
                <a:gd name="T17" fmla="*/ 72 h 118"/>
                <a:gd name="T18" fmla="*/ 53 w 60"/>
                <a:gd name="T19" fmla="*/ 85 h 118"/>
                <a:gd name="T20" fmla="*/ 46 w 60"/>
                <a:gd name="T21" fmla="*/ 96 h 118"/>
                <a:gd name="T22" fmla="*/ 37 w 60"/>
                <a:gd name="T23" fmla="*/ 105 h 118"/>
                <a:gd name="T24" fmla="*/ 25 w 60"/>
                <a:gd name="T25" fmla="*/ 112 h 118"/>
                <a:gd name="T26" fmla="*/ 13 w 60"/>
                <a:gd name="T27" fmla="*/ 117 h 118"/>
                <a:gd name="T28" fmla="*/ 0 w 60"/>
                <a:gd name="T2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18">
                  <a:moveTo>
                    <a:pt x="0" y="0"/>
                  </a:move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8" y="47"/>
                  </a:lnTo>
                  <a:lnTo>
                    <a:pt x="60" y="59"/>
                  </a:lnTo>
                  <a:lnTo>
                    <a:pt x="58" y="72"/>
                  </a:lnTo>
                  <a:lnTo>
                    <a:pt x="53" y="85"/>
                  </a:lnTo>
                  <a:lnTo>
                    <a:pt x="46" y="96"/>
                  </a:lnTo>
                  <a:lnTo>
                    <a:pt x="37" y="105"/>
                  </a:lnTo>
                  <a:lnTo>
                    <a:pt x="25" y="112"/>
                  </a:lnTo>
                  <a:lnTo>
                    <a:pt x="13" y="117"/>
                  </a:lnTo>
                  <a:lnTo>
                    <a:pt x="0" y="1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1" name="Freeform 4019"/>
            <p:cNvSpPr>
              <a:spLocks/>
            </p:cNvSpPr>
            <p:nvPr/>
          </p:nvSpPr>
          <p:spPr bwMode="auto">
            <a:xfrm>
              <a:off x="6983" y="2332"/>
              <a:ext cx="24" cy="11"/>
            </a:xfrm>
            <a:custGeom>
              <a:avLst/>
              <a:gdLst>
                <a:gd name="T0" fmla="*/ 59 w 119"/>
                <a:gd name="T1" fmla="*/ 0 h 59"/>
                <a:gd name="T2" fmla="*/ 119 w 119"/>
                <a:gd name="T3" fmla="*/ 0 h 59"/>
                <a:gd name="T4" fmla="*/ 117 w 119"/>
                <a:gd name="T5" fmla="*/ 13 h 59"/>
                <a:gd name="T6" fmla="*/ 112 w 119"/>
                <a:gd name="T7" fmla="*/ 26 h 59"/>
                <a:gd name="T8" fmla="*/ 105 w 119"/>
                <a:gd name="T9" fmla="*/ 37 h 59"/>
                <a:gd name="T10" fmla="*/ 96 w 119"/>
                <a:gd name="T11" fmla="*/ 46 h 59"/>
                <a:gd name="T12" fmla="*/ 84 w 119"/>
                <a:gd name="T13" fmla="*/ 53 h 59"/>
                <a:gd name="T14" fmla="*/ 72 w 119"/>
                <a:gd name="T15" fmla="*/ 58 h 59"/>
                <a:gd name="T16" fmla="*/ 59 w 119"/>
                <a:gd name="T17" fmla="*/ 59 h 59"/>
                <a:gd name="T18" fmla="*/ 46 w 119"/>
                <a:gd name="T19" fmla="*/ 58 h 59"/>
                <a:gd name="T20" fmla="*/ 34 w 119"/>
                <a:gd name="T21" fmla="*/ 53 h 59"/>
                <a:gd name="T22" fmla="*/ 22 w 119"/>
                <a:gd name="T23" fmla="*/ 46 h 59"/>
                <a:gd name="T24" fmla="*/ 13 w 119"/>
                <a:gd name="T25" fmla="*/ 37 h 59"/>
                <a:gd name="T26" fmla="*/ 6 w 119"/>
                <a:gd name="T27" fmla="*/ 26 h 59"/>
                <a:gd name="T28" fmla="*/ 2 w 119"/>
                <a:gd name="T29" fmla="*/ 13 h 59"/>
                <a:gd name="T30" fmla="*/ 0 w 119"/>
                <a:gd name="T31" fmla="*/ 0 h 59"/>
                <a:gd name="T32" fmla="*/ 59 w 119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59">
                  <a:moveTo>
                    <a:pt x="59" y="0"/>
                  </a:moveTo>
                  <a:lnTo>
                    <a:pt x="119" y="0"/>
                  </a:lnTo>
                  <a:lnTo>
                    <a:pt x="117" y="13"/>
                  </a:lnTo>
                  <a:lnTo>
                    <a:pt x="112" y="26"/>
                  </a:lnTo>
                  <a:lnTo>
                    <a:pt x="105" y="37"/>
                  </a:lnTo>
                  <a:lnTo>
                    <a:pt x="96" y="46"/>
                  </a:lnTo>
                  <a:lnTo>
                    <a:pt x="84" y="53"/>
                  </a:lnTo>
                  <a:lnTo>
                    <a:pt x="72" y="58"/>
                  </a:lnTo>
                  <a:lnTo>
                    <a:pt x="59" y="59"/>
                  </a:lnTo>
                  <a:lnTo>
                    <a:pt x="46" y="58"/>
                  </a:lnTo>
                  <a:lnTo>
                    <a:pt x="34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6"/>
                  </a:lnTo>
                  <a:lnTo>
                    <a:pt x="2" y="13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2" name="Freeform 4020"/>
            <p:cNvSpPr>
              <a:spLocks/>
            </p:cNvSpPr>
            <p:nvPr/>
          </p:nvSpPr>
          <p:spPr bwMode="auto">
            <a:xfrm>
              <a:off x="6983" y="2332"/>
              <a:ext cx="24" cy="11"/>
            </a:xfrm>
            <a:custGeom>
              <a:avLst/>
              <a:gdLst>
                <a:gd name="T0" fmla="*/ 119 w 119"/>
                <a:gd name="T1" fmla="*/ 0 h 59"/>
                <a:gd name="T2" fmla="*/ 117 w 119"/>
                <a:gd name="T3" fmla="*/ 13 h 59"/>
                <a:gd name="T4" fmla="*/ 112 w 119"/>
                <a:gd name="T5" fmla="*/ 26 h 59"/>
                <a:gd name="T6" fmla="*/ 105 w 119"/>
                <a:gd name="T7" fmla="*/ 37 h 59"/>
                <a:gd name="T8" fmla="*/ 96 w 119"/>
                <a:gd name="T9" fmla="*/ 46 h 59"/>
                <a:gd name="T10" fmla="*/ 84 w 119"/>
                <a:gd name="T11" fmla="*/ 53 h 59"/>
                <a:gd name="T12" fmla="*/ 72 w 119"/>
                <a:gd name="T13" fmla="*/ 58 h 59"/>
                <a:gd name="T14" fmla="*/ 59 w 119"/>
                <a:gd name="T15" fmla="*/ 59 h 59"/>
                <a:gd name="T16" fmla="*/ 46 w 119"/>
                <a:gd name="T17" fmla="*/ 58 h 59"/>
                <a:gd name="T18" fmla="*/ 34 w 119"/>
                <a:gd name="T19" fmla="*/ 53 h 59"/>
                <a:gd name="T20" fmla="*/ 22 w 119"/>
                <a:gd name="T21" fmla="*/ 46 h 59"/>
                <a:gd name="T22" fmla="*/ 13 w 119"/>
                <a:gd name="T23" fmla="*/ 37 h 59"/>
                <a:gd name="T24" fmla="*/ 6 w 119"/>
                <a:gd name="T25" fmla="*/ 26 h 59"/>
                <a:gd name="T26" fmla="*/ 2 w 119"/>
                <a:gd name="T27" fmla="*/ 13 h 59"/>
                <a:gd name="T28" fmla="*/ 0 w 119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9" h="59">
                  <a:moveTo>
                    <a:pt x="119" y="0"/>
                  </a:moveTo>
                  <a:lnTo>
                    <a:pt x="117" y="13"/>
                  </a:lnTo>
                  <a:lnTo>
                    <a:pt x="112" y="26"/>
                  </a:lnTo>
                  <a:lnTo>
                    <a:pt x="105" y="37"/>
                  </a:lnTo>
                  <a:lnTo>
                    <a:pt x="96" y="46"/>
                  </a:lnTo>
                  <a:lnTo>
                    <a:pt x="84" y="53"/>
                  </a:lnTo>
                  <a:lnTo>
                    <a:pt x="72" y="58"/>
                  </a:lnTo>
                  <a:lnTo>
                    <a:pt x="59" y="59"/>
                  </a:lnTo>
                  <a:lnTo>
                    <a:pt x="46" y="58"/>
                  </a:lnTo>
                  <a:lnTo>
                    <a:pt x="34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6"/>
                  </a:lnTo>
                  <a:lnTo>
                    <a:pt x="2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73" name="Group 4021"/>
          <p:cNvGrpSpPr>
            <a:grpSpLocks/>
          </p:cNvGrpSpPr>
          <p:nvPr/>
        </p:nvGrpSpPr>
        <p:grpSpPr bwMode="auto">
          <a:xfrm>
            <a:off x="6278563" y="827405"/>
            <a:ext cx="38100" cy="1243013"/>
            <a:chOff x="6983" y="1549"/>
            <a:chExt cx="24" cy="783"/>
          </a:xfrm>
        </p:grpSpPr>
        <p:sp>
          <p:nvSpPr>
            <p:cNvPr id="27574" name="Freeform 4022"/>
            <p:cNvSpPr>
              <a:spLocks/>
            </p:cNvSpPr>
            <p:nvPr/>
          </p:nvSpPr>
          <p:spPr bwMode="auto">
            <a:xfrm>
              <a:off x="6983" y="1549"/>
              <a:ext cx="12" cy="23"/>
            </a:xfrm>
            <a:custGeom>
              <a:avLst/>
              <a:gdLst>
                <a:gd name="T0" fmla="*/ 59 w 59"/>
                <a:gd name="T1" fmla="*/ 60 h 118"/>
                <a:gd name="T2" fmla="*/ 59 w 59"/>
                <a:gd name="T3" fmla="*/ 118 h 118"/>
                <a:gd name="T4" fmla="*/ 46 w 59"/>
                <a:gd name="T5" fmla="*/ 117 h 118"/>
                <a:gd name="T6" fmla="*/ 34 w 59"/>
                <a:gd name="T7" fmla="*/ 113 h 118"/>
                <a:gd name="T8" fmla="*/ 22 w 59"/>
                <a:gd name="T9" fmla="*/ 106 h 118"/>
                <a:gd name="T10" fmla="*/ 13 w 59"/>
                <a:gd name="T11" fmla="*/ 97 h 118"/>
                <a:gd name="T12" fmla="*/ 6 w 59"/>
                <a:gd name="T13" fmla="*/ 85 h 118"/>
                <a:gd name="T14" fmla="*/ 2 w 59"/>
                <a:gd name="T15" fmla="*/ 72 h 118"/>
                <a:gd name="T16" fmla="*/ 0 w 59"/>
                <a:gd name="T17" fmla="*/ 60 h 118"/>
                <a:gd name="T18" fmla="*/ 2 w 59"/>
                <a:gd name="T19" fmla="*/ 47 h 118"/>
                <a:gd name="T20" fmla="*/ 6 w 59"/>
                <a:gd name="T21" fmla="*/ 34 h 118"/>
                <a:gd name="T22" fmla="*/ 13 w 59"/>
                <a:gd name="T23" fmla="*/ 23 h 118"/>
                <a:gd name="T24" fmla="*/ 22 w 59"/>
                <a:gd name="T25" fmla="*/ 14 h 118"/>
                <a:gd name="T26" fmla="*/ 34 w 59"/>
                <a:gd name="T27" fmla="*/ 7 h 118"/>
                <a:gd name="T28" fmla="*/ 46 w 59"/>
                <a:gd name="T29" fmla="*/ 2 h 118"/>
                <a:gd name="T30" fmla="*/ 59 w 59"/>
                <a:gd name="T31" fmla="*/ 0 h 118"/>
                <a:gd name="T32" fmla="*/ 59 w 59"/>
                <a:gd name="T33" fmla="*/ 6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18">
                  <a:moveTo>
                    <a:pt x="59" y="60"/>
                  </a:moveTo>
                  <a:lnTo>
                    <a:pt x="59" y="118"/>
                  </a:lnTo>
                  <a:lnTo>
                    <a:pt x="46" y="117"/>
                  </a:lnTo>
                  <a:lnTo>
                    <a:pt x="34" y="113"/>
                  </a:lnTo>
                  <a:lnTo>
                    <a:pt x="22" y="106"/>
                  </a:lnTo>
                  <a:lnTo>
                    <a:pt x="13" y="97"/>
                  </a:lnTo>
                  <a:lnTo>
                    <a:pt x="6" y="85"/>
                  </a:lnTo>
                  <a:lnTo>
                    <a:pt x="2" y="72"/>
                  </a:lnTo>
                  <a:lnTo>
                    <a:pt x="0" y="60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59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5" name="Freeform 4023"/>
            <p:cNvSpPr>
              <a:spLocks/>
            </p:cNvSpPr>
            <p:nvPr/>
          </p:nvSpPr>
          <p:spPr bwMode="auto">
            <a:xfrm>
              <a:off x="6983" y="1549"/>
              <a:ext cx="12" cy="23"/>
            </a:xfrm>
            <a:custGeom>
              <a:avLst/>
              <a:gdLst>
                <a:gd name="T0" fmla="*/ 59 w 59"/>
                <a:gd name="T1" fmla="*/ 118 h 118"/>
                <a:gd name="T2" fmla="*/ 46 w 59"/>
                <a:gd name="T3" fmla="*/ 117 h 118"/>
                <a:gd name="T4" fmla="*/ 34 w 59"/>
                <a:gd name="T5" fmla="*/ 113 h 118"/>
                <a:gd name="T6" fmla="*/ 22 w 59"/>
                <a:gd name="T7" fmla="*/ 106 h 118"/>
                <a:gd name="T8" fmla="*/ 13 w 59"/>
                <a:gd name="T9" fmla="*/ 97 h 118"/>
                <a:gd name="T10" fmla="*/ 6 w 59"/>
                <a:gd name="T11" fmla="*/ 85 h 118"/>
                <a:gd name="T12" fmla="*/ 2 w 59"/>
                <a:gd name="T13" fmla="*/ 72 h 118"/>
                <a:gd name="T14" fmla="*/ 0 w 59"/>
                <a:gd name="T15" fmla="*/ 60 h 118"/>
                <a:gd name="T16" fmla="*/ 2 w 59"/>
                <a:gd name="T17" fmla="*/ 47 h 118"/>
                <a:gd name="T18" fmla="*/ 6 w 59"/>
                <a:gd name="T19" fmla="*/ 34 h 118"/>
                <a:gd name="T20" fmla="*/ 13 w 59"/>
                <a:gd name="T21" fmla="*/ 23 h 118"/>
                <a:gd name="T22" fmla="*/ 22 w 59"/>
                <a:gd name="T23" fmla="*/ 14 h 118"/>
                <a:gd name="T24" fmla="*/ 34 w 59"/>
                <a:gd name="T25" fmla="*/ 7 h 118"/>
                <a:gd name="T26" fmla="*/ 46 w 59"/>
                <a:gd name="T27" fmla="*/ 2 h 118"/>
                <a:gd name="T28" fmla="*/ 59 w 59"/>
                <a:gd name="T2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8">
                  <a:moveTo>
                    <a:pt x="59" y="118"/>
                  </a:moveTo>
                  <a:lnTo>
                    <a:pt x="46" y="117"/>
                  </a:lnTo>
                  <a:lnTo>
                    <a:pt x="34" y="113"/>
                  </a:lnTo>
                  <a:lnTo>
                    <a:pt x="22" y="106"/>
                  </a:lnTo>
                  <a:lnTo>
                    <a:pt x="13" y="97"/>
                  </a:lnTo>
                  <a:lnTo>
                    <a:pt x="6" y="85"/>
                  </a:lnTo>
                  <a:lnTo>
                    <a:pt x="2" y="72"/>
                  </a:lnTo>
                  <a:lnTo>
                    <a:pt x="0" y="60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2"/>
                  </a:lnTo>
                  <a:lnTo>
                    <a:pt x="5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6" name="Freeform 4024"/>
            <p:cNvSpPr>
              <a:spLocks/>
            </p:cNvSpPr>
            <p:nvPr/>
          </p:nvSpPr>
          <p:spPr bwMode="auto">
            <a:xfrm>
              <a:off x="6983" y="1561"/>
              <a:ext cx="24" cy="771"/>
            </a:xfrm>
            <a:custGeom>
              <a:avLst/>
              <a:gdLst>
                <a:gd name="T0" fmla="*/ 0 w 119"/>
                <a:gd name="T1" fmla="*/ 3855 h 3855"/>
                <a:gd name="T2" fmla="*/ 59 w 119"/>
                <a:gd name="T3" fmla="*/ 3855 h 3855"/>
                <a:gd name="T4" fmla="*/ 119 w 119"/>
                <a:gd name="T5" fmla="*/ 3855 h 3855"/>
                <a:gd name="T6" fmla="*/ 119 w 119"/>
                <a:gd name="T7" fmla="*/ 0 h 3855"/>
                <a:gd name="T8" fmla="*/ 59 w 119"/>
                <a:gd name="T9" fmla="*/ 0 h 3855"/>
                <a:gd name="T10" fmla="*/ 0 w 119"/>
                <a:gd name="T11" fmla="*/ 0 h 3855"/>
                <a:gd name="T12" fmla="*/ 0 w 119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855">
                  <a:moveTo>
                    <a:pt x="0" y="3855"/>
                  </a:moveTo>
                  <a:lnTo>
                    <a:pt x="59" y="3855"/>
                  </a:lnTo>
                  <a:lnTo>
                    <a:pt x="119" y="3855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7" name="Freeform 4025"/>
            <p:cNvSpPr>
              <a:spLocks/>
            </p:cNvSpPr>
            <p:nvPr/>
          </p:nvSpPr>
          <p:spPr bwMode="auto">
            <a:xfrm>
              <a:off x="6983" y="1561"/>
              <a:ext cx="24" cy="771"/>
            </a:xfrm>
            <a:custGeom>
              <a:avLst/>
              <a:gdLst>
                <a:gd name="T0" fmla="*/ 0 w 119"/>
                <a:gd name="T1" fmla="*/ 3855 h 3855"/>
                <a:gd name="T2" fmla="*/ 59 w 119"/>
                <a:gd name="T3" fmla="*/ 3855 h 3855"/>
                <a:gd name="T4" fmla="*/ 119 w 119"/>
                <a:gd name="T5" fmla="*/ 3855 h 3855"/>
                <a:gd name="T6" fmla="*/ 119 w 119"/>
                <a:gd name="T7" fmla="*/ 0 h 3855"/>
                <a:gd name="T8" fmla="*/ 59 w 119"/>
                <a:gd name="T9" fmla="*/ 0 h 3855"/>
                <a:gd name="T10" fmla="*/ 0 w 119"/>
                <a:gd name="T11" fmla="*/ 0 h 3855"/>
                <a:gd name="T12" fmla="*/ 0 w 119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855">
                  <a:moveTo>
                    <a:pt x="0" y="3855"/>
                  </a:moveTo>
                  <a:lnTo>
                    <a:pt x="59" y="3855"/>
                  </a:lnTo>
                  <a:lnTo>
                    <a:pt x="119" y="3855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8" name="Freeform 4026"/>
            <p:cNvSpPr>
              <a:spLocks/>
            </p:cNvSpPr>
            <p:nvPr/>
          </p:nvSpPr>
          <p:spPr bwMode="auto">
            <a:xfrm>
              <a:off x="6983" y="1549"/>
              <a:ext cx="24" cy="12"/>
            </a:xfrm>
            <a:custGeom>
              <a:avLst/>
              <a:gdLst>
                <a:gd name="T0" fmla="*/ 59 w 119"/>
                <a:gd name="T1" fmla="*/ 60 h 60"/>
                <a:gd name="T2" fmla="*/ 0 w 119"/>
                <a:gd name="T3" fmla="*/ 60 h 60"/>
                <a:gd name="T4" fmla="*/ 2 w 119"/>
                <a:gd name="T5" fmla="*/ 47 h 60"/>
                <a:gd name="T6" fmla="*/ 6 w 119"/>
                <a:gd name="T7" fmla="*/ 34 h 60"/>
                <a:gd name="T8" fmla="*/ 13 w 119"/>
                <a:gd name="T9" fmla="*/ 23 h 60"/>
                <a:gd name="T10" fmla="*/ 22 w 119"/>
                <a:gd name="T11" fmla="*/ 14 h 60"/>
                <a:gd name="T12" fmla="*/ 34 w 119"/>
                <a:gd name="T13" fmla="*/ 7 h 60"/>
                <a:gd name="T14" fmla="*/ 46 w 119"/>
                <a:gd name="T15" fmla="*/ 2 h 60"/>
                <a:gd name="T16" fmla="*/ 59 w 119"/>
                <a:gd name="T17" fmla="*/ 0 h 60"/>
                <a:gd name="T18" fmla="*/ 72 w 119"/>
                <a:gd name="T19" fmla="*/ 2 h 60"/>
                <a:gd name="T20" fmla="*/ 84 w 119"/>
                <a:gd name="T21" fmla="*/ 7 h 60"/>
                <a:gd name="T22" fmla="*/ 96 w 119"/>
                <a:gd name="T23" fmla="*/ 14 h 60"/>
                <a:gd name="T24" fmla="*/ 105 w 119"/>
                <a:gd name="T25" fmla="*/ 23 h 60"/>
                <a:gd name="T26" fmla="*/ 112 w 119"/>
                <a:gd name="T27" fmla="*/ 34 h 60"/>
                <a:gd name="T28" fmla="*/ 117 w 119"/>
                <a:gd name="T29" fmla="*/ 47 h 60"/>
                <a:gd name="T30" fmla="*/ 119 w 119"/>
                <a:gd name="T31" fmla="*/ 60 h 60"/>
                <a:gd name="T32" fmla="*/ 59 w 119"/>
                <a:gd name="T3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60">
                  <a:moveTo>
                    <a:pt x="59" y="60"/>
                  </a:moveTo>
                  <a:lnTo>
                    <a:pt x="0" y="60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72" y="2"/>
                  </a:lnTo>
                  <a:lnTo>
                    <a:pt x="84" y="7"/>
                  </a:lnTo>
                  <a:lnTo>
                    <a:pt x="96" y="14"/>
                  </a:lnTo>
                  <a:lnTo>
                    <a:pt x="105" y="23"/>
                  </a:lnTo>
                  <a:lnTo>
                    <a:pt x="112" y="34"/>
                  </a:lnTo>
                  <a:lnTo>
                    <a:pt x="117" y="47"/>
                  </a:lnTo>
                  <a:lnTo>
                    <a:pt x="119" y="60"/>
                  </a:lnTo>
                  <a:lnTo>
                    <a:pt x="59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9" name="Freeform 4027"/>
            <p:cNvSpPr>
              <a:spLocks/>
            </p:cNvSpPr>
            <p:nvPr/>
          </p:nvSpPr>
          <p:spPr bwMode="auto">
            <a:xfrm>
              <a:off x="6983" y="1549"/>
              <a:ext cx="24" cy="12"/>
            </a:xfrm>
            <a:custGeom>
              <a:avLst/>
              <a:gdLst>
                <a:gd name="T0" fmla="*/ 0 w 119"/>
                <a:gd name="T1" fmla="*/ 60 h 60"/>
                <a:gd name="T2" fmla="*/ 2 w 119"/>
                <a:gd name="T3" fmla="*/ 47 h 60"/>
                <a:gd name="T4" fmla="*/ 6 w 119"/>
                <a:gd name="T5" fmla="*/ 34 h 60"/>
                <a:gd name="T6" fmla="*/ 13 w 119"/>
                <a:gd name="T7" fmla="*/ 23 h 60"/>
                <a:gd name="T8" fmla="*/ 22 w 119"/>
                <a:gd name="T9" fmla="*/ 14 h 60"/>
                <a:gd name="T10" fmla="*/ 34 w 119"/>
                <a:gd name="T11" fmla="*/ 7 h 60"/>
                <a:gd name="T12" fmla="*/ 46 w 119"/>
                <a:gd name="T13" fmla="*/ 2 h 60"/>
                <a:gd name="T14" fmla="*/ 59 w 119"/>
                <a:gd name="T15" fmla="*/ 0 h 60"/>
                <a:gd name="T16" fmla="*/ 72 w 119"/>
                <a:gd name="T17" fmla="*/ 2 h 60"/>
                <a:gd name="T18" fmla="*/ 84 w 119"/>
                <a:gd name="T19" fmla="*/ 7 h 60"/>
                <a:gd name="T20" fmla="*/ 96 w 119"/>
                <a:gd name="T21" fmla="*/ 14 h 60"/>
                <a:gd name="T22" fmla="*/ 105 w 119"/>
                <a:gd name="T23" fmla="*/ 23 h 60"/>
                <a:gd name="T24" fmla="*/ 112 w 119"/>
                <a:gd name="T25" fmla="*/ 34 h 60"/>
                <a:gd name="T26" fmla="*/ 117 w 119"/>
                <a:gd name="T27" fmla="*/ 47 h 60"/>
                <a:gd name="T28" fmla="*/ 119 w 119"/>
                <a:gd name="T2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9" h="60">
                  <a:moveTo>
                    <a:pt x="0" y="60"/>
                  </a:moveTo>
                  <a:lnTo>
                    <a:pt x="2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72" y="2"/>
                  </a:lnTo>
                  <a:lnTo>
                    <a:pt x="84" y="7"/>
                  </a:lnTo>
                  <a:lnTo>
                    <a:pt x="96" y="14"/>
                  </a:lnTo>
                  <a:lnTo>
                    <a:pt x="105" y="23"/>
                  </a:lnTo>
                  <a:lnTo>
                    <a:pt x="112" y="34"/>
                  </a:lnTo>
                  <a:lnTo>
                    <a:pt x="117" y="47"/>
                  </a:lnTo>
                  <a:lnTo>
                    <a:pt x="119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80" name="Group 4028"/>
          <p:cNvGrpSpPr>
            <a:grpSpLocks/>
          </p:cNvGrpSpPr>
          <p:nvPr/>
        </p:nvGrpSpPr>
        <p:grpSpPr bwMode="auto">
          <a:xfrm>
            <a:off x="8154988" y="827405"/>
            <a:ext cx="36512" cy="1243013"/>
            <a:chOff x="8165" y="1549"/>
            <a:chExt cx="23" cy="783"/>
          </a:xfrm>
        </p:grpSpPr>
        <p:sp>
          <p:nvSpPr>
            <p:cNvPr id="27581" name="Freeform 4029"/>
            <p:cNvSpPr>
              <a:spLocks/>
            </p:cNvSpPr>
            <p:nvPr/>
          </p:nvSpPr>
          <p:spPr bwMode="auto">
            <a:xfrm>
              <a:off x="8177" y="1549"/>
              <a:ext cx="11" cy="23"/>
            </a:xfrm>
            <a:custGeom>
              <a:avLst/>
              <a:gdLst>
                <a:gd name="T0" fmla="*/ 0 w 59"/>
                <a:gd name="T1" fmla="*/ 60 h 118"/>
                <a:gd name="T2" fmla="*/ 0 w 59"/>
                <a:gd name="T3" fmla="*/ 0 h 118"/>
                <a:gd name="T4" fmla="*/ 12 w 59"/>
                <a:gd name="T5" fmla="*/ 2 h 118"/>
                <a:gd name="T6" fmla="*/ 25 w 59"/>
                <a:gd name="T7" fmla="*/ 7 h 118"/>
                <a:gd name="T8" fmla="*/ 36 w 59"/>
                <a:gd name="T9" fmla="*/ 14 h 118"/>
                <a:gd name="T10" fmla="*/ 46 w 59"/>
                <a:gd name="T11" fmla="*/ 23 h 118"/>
                <a:gd name="T12" fmla="*/ 53 w 59"/>
                <a:gd name="T13" fmla="*/ 34 h 118"/>
                <a:gd name="T14" fmla="*/ 57 w 59"/>
                <a:gd name="T15" fmla="*/ 47 h 118"/>
                <a:gd name="T16" fmla="*/ 59 w 59"/>
                <a:gd name="T17" fmla="*/ 60 h 118"/>
                <a:gd name="T18" fmla="*/ 57 w 59"/>
                <a:gd name="T19" fmla="*/ 72 h 118"/>
                <a:gd name="T20" fmla="*/ 53 w 59"/>
                <a:gd name="T21" fmla="*/ 85 h 118"/>
                <a:gd name="T22" fmla="*/ 46 w 59"/>
                <a:gd name="T23" fmla="*/ 97 h 118"/>
                <a:gd name="T24" fmla="*/ 36 w 59"/>
                <a:gd name="T25" fmla="*/ 106 h 118"/>
                <a:gd name="T26" fmla="*/ 25 w 59"/>
                <a:gd name="T27" fmla="*/ 113 h 118"/>
                <a:gd name="T28" fmla="*/ 12 w 59"/>
                <a:gd name="T29" fmla="*/ 117 h 118"/>
                <a:gd name="T30" fmla="*/ 0 w 59"/>
                <a:gd name="T31" fmla="*/ 118 h 118"/>
                <a:gd name="T32" fmla="*/ 0 w 59"/>
                <a:gd name="T33" fmla="*/ 6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18">
                  <a:moveTo>
                    <a:pt x="0" y="6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5" y="7"/>
                  </a:lnTo>
                  <a:lnTo>
                    <a:pt x="36" y="14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7" y="47"/>
                  </a:lnTo>
                  <a:lnTo>
                    <a:pt x="59" y="60"/>
                  </a:lnTo>
                  <a:lnTo>
                    <a:pt x="57" y="72"/>
                  </a:lnTo>
                  <a:lnTo>
                    <a:pt x="53" y="85"/>
                  </a:lnTo>
                  <a:lnTo>
                    <a:pt x="46" y="97"/>
                  </a:lnTo>
                  <a:lnTo>
                    <a:pt x="36" y="106"/>
                  </a:lnTo>
                  <a:lnTo>
                    <a:pt x="25" y="113"/>
                  </a:lnTo>
                  <a:lnTo>
                    <a:pt x="12" y="117"/>
                  </a:lnTo>
                  <a:lnTo>
                    <a:pt x="0" y="11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2" name="Freeform 4030"/>
            <p:cNvSpPr>
              <a:spLocks/>
            </p:cNvSpPr>
            <p:nvPr/>
          </p:nvSpPr>
          <p:spPr bwMode="auto">
            <a:xfrm>
              <a:off x="8177" y="1549"/>
              <a:ext cx="11" cy="23"/>
            </a:xfrm>
            <a:custGeom>
              <a:avLst/>
              <a:gdLst>
                <a:gd name="T0" fmla="*/ 0 w 59"/>
                <a:gd name="T1" fmla="*/ 0 h 118"/>
                <a:gd name="T2" fmla="*/ 12 w 59"/>
                <a:gd name="T3" fmla="*/ 2 h 118"/>
                <a:gd name="T4" fmla="*/ 25 w 59"/>
                <a:gd name="T5" fmla="*/ 7 h 118"/>
                <a:gd name="T6" fmla="*/ 36 w 59"/>
                <a:gd name="T7" fmla="*/ 14 h 118"/>
                <a:gd name="T8" fmla="*/ 46 w 59"/>
                <a:gd name="T9" fmla="*/ 23 h 118"/>
                <a:gd name="T10" fmla="*/ 53 w 59"/>
                <a:gd name="T11" fmla="*/ 34 h 118"/>
                <a:gd name="T12" fmla="*/ 57 w 59"/>
                <a:gd name="T13" fmla="*/ 47 h 118"/>
                <a:gd name="T14" fmla="*/ 59 w 59"/>
                <a:gd name="T15" fmla="*/ 60 h 118"/>
                <a:gd name="T16" fmla="*/ 57 w 59"/>
                <a:gd name="T17" fmla="*/ 72 h 118"/>
                <a:gd name="T18" fmla="*/ 53 w 59"/>
                <a:gd name="T19" fmla="*/ 85 h 118"/>
                <a:gd name="T20" fmla="*/ 46 w 59"/>
                <a:gd name="T21" fmla="*/ 97 h 118"/>
                <a:gd name="T22" fmla="*/ 36 w 59"/>
                <a:gd name="T23" fmla="*/ 106 h 118"/>
                <a:gd name="T24" fmla="*/ 25 w 59"/>
                <a:gd name="T25" fmla="*/ 113 h 118"/>
                <a:gd name="T26" fmla="*/ 12 w 59"/>
                <a:gd name="T27" fmla="*/ 117 h 118"/>
                <a:gd name="T28" fmla="*/ 0 w 59"/>
                <a:gd name="T2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8">
                  <a:moveTo>
                    <a:pt x="0" y="0"/>
                  </a:moveTo>
                  <a:lnTo>
                    <a:pt x="12" y="2"/>
                  </a:lnTo>
                  <a:lnTo>
                    <a:pt x="25" y="7"/>
                  </a:lnTo>
                  <a:lnTo>
                    <a:pt x="36" y="14"/>
                  </a:lnTo>
                  <a:lnTo>
                    <a:pt x="46" y="23"/>
                  </a:lnTo>
                  <a:lnTo>
                    <a:pt x="53" y="34"/>
                  </a:lnTo>
                  <a:lnTo>
                    <a:pt x="57" y="47"/>
                  </a:lnTo>
                  <a:lnTo>
                    <a:pt x="59" y="60"/>
                  </a:lnTo>
                  <a:lnTo>
                    <a:pt x="57" y="72"/>
                  </a:lnTo>
                  <a:lnTo>
                    <a:pt x="53" y="85"/>
                  </a:lnTo>
                  <a:lnTo>
                    <a:pt x="46" y="97"/>
                  </a:lnTo>
                  <a:lnTo>
                    <a:pt x="36" y="106"/>
                  </a:lnTo>
                  <a:lnTo>
                    <a:pt x="25" y="113"/>
                  </a:lnTo>
                  <a:lnTo>
                    <a:pt x="12" y="117"/>
                  </a:lnTo>
                  <a:lnTo>
                    <a:pt x="0" y="1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3" name="Freeform 4031"/>
            <p:cNvSpPr>
              <a:spLocks/>
            </p:cNvSpPr>
            <p:nvPr/>
          </p:nvSpPr>
          <p:spPr bwMode="auto">
            <a:xfrm>
              <a:off x="8165" y="1561"/>
              <a:ext cx="23" cy="771"/>
            </a:xfrm>
            <a:custGeom>
              <a:avLst/>
              <a:gdLst>
                <a:gd name="T0" fmla="*/ 0 w 118"/>
                <a:gd name="T1" fmla="*/ 3855 h 3855"/>
                <a:gd name="T2" fmla="*/ 59 w 118"/>
                <a:gd name="T3" fmla="*/ 3855 h 3855"/>
                <a:gd name="T4" fmla="*/ 118 w 118"/>
                <a:gd name="T5" fmla="*/ 3855 h 3855"/>
                <a:gd name="T6" fmla="*/ 118 w 118"/>
                <a:gd name="T7" fmla="*/ 0 h 3855"/>
                <a:gd name="T8" fmla="*/ 59 w 118"/>
                <a:gd name="T9" fmla="*/ 0 h 3855"/>
                <a:gd name="T10" fmla="*/ 0 w 118"/>
                <a:gd name="T11" fmla="*/ 0 h 3855"/>
                <a:gd name="T12" fmla="*/ 0 w 118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3855">
                  <a:moveTo>
                    <a:pt x="0" y="3855"/>
                  </a:moveTo>
                  <a:lnTo>
                    <a:pt x="59" y="3855"/>
                  </a:lnTo>
                  <a:lnTo>
                    <a:pt x="118" y="3855"/>
                  </a:lnTo>
                  <a:lnTo>
                    <a:pt x="118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4" name="Freeform 4032"/>
            <p:cNvSpPr>
              <a:spLocks/>
            </p:cNvSpPr>
            <p:nvPr/>
          </p:nvSpPr>
          <p:spPr bwMode="auto">
            <a:xfrm>
              <a:off x="8165" y="1561"/>
              <a:ext cx="23" cy="771"/>
            </a:xfrm>
            <a:custGeom>
              <a:avLst/>
              <a:gdLst>
                <a:gd name="T0" fmla="*/ 0 w 118"/>
                <a:gd name="T1" fmla="*/ 3855 h 3855"/>
                <a:gd name="T2" fmla="*/ 59 w 118"/>
                <a:gd name="T3" fmla="*/ 3855 h 3855"/>
                <a:gd name="T4" fmla="*/ 118 w 118"/>
                <a:gd name="T5" fmla="*/ 3855 h 3855"/>
                <a:gd name="T6" fmla="*/ 118 w 118"/>
                <a:gd name="T7" fmla="*/ 0 h 3855"/>
                <a:gd name="T8" fmla="*/ 59 w 118"/>
                <a:gd name="T9" fmla="*/ 0 h 3855"/>
                <a:gd name="T10" fmla="*/ 0 w 118"/>
                <a:gd name="T11" fmla="*/ 0 h 3855"/>
                <a:gd name="T12" fmla="*/ 0 w 118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3855">
                  <a:moveTo>
                    <a:pt x="0" y="3855"/>
                  </a:moveTo>
                  <a:lnTo>
                    <a:pt x="59" y="3855"/>
                  </a:lnTo>
                  <a:lnTo>
                    <a:pt x="118" y="3855"/>
                  </a:lnTo>
                  <a:lnTo>
                    <a:pt x="118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5" name="Freeform 4033"/>
            <p:cNvSpPr>
              <a:spLocks/>
            </p:cNvSpPr>
            <p:nvPr/>
          </p:nvSpPr>
          <p:spPr bwMode="auto">
            <a:xfrm>
              <a:off x="8165" y="1549"/>
              <a:ext cx="23" cy="12"/>
            </a:xfrm>
            <a:custGeom>
              <a:avLst/>
              <a:gdLst>
                <a:gd name="T0" fmla="*/ 59 w 118"/>
                <a:gd name="T1" fmla="*/ 60 h 60"/>
                <a:gd name="T2" fmla="*/ 0 w 118"/>
                <a:gd name="T3" fmla="*/ 60 h 60"/>
                <a:gd name="T4" fmla="*/ 1 w 118"/>
                <a:gd name="T5" fmla="*/ 47 h 60"/>
                <a:gd name="T6" fmla="*/ 6 w 118"/>
                <a:gd name="T7" fmla="*/ 34 h 60"/>
                <a:gd name="T8" fmla="*/ 13 w 118"/>
                <a:gd name="T9" fmla="*/ 23 h 60"/>
                <a:gd name="T10" fmla="*/ 22 w 118"/>
                <a:gd name="T11" fmla="*/ 14 h 60"/>
                <a:gd name="T12" fmla="*/ 33 w 118"/>
                <a:gd name="T13" fmla="*/ 7 h 60"/>
                <a:gd name="T14" fmla="*/ 46 w 118"/>
                <a:gd name="T15" fmla="*/ 2 h 60"/>
                <a:gd name="T16" fmla="*/ 59 w 118"/>
                <a:gd name="T17" fmla="*/ 0 h 60"/>
                <a:gd name="T18" fmla="*/ 71 w 118"/>
                <a:gd name="T19" fmla="*/ 2 h 60"/>
                <a:gd name="T20" fmla="*/ 84 w 118"/>
                <a:gd name="T21" fmla="*/ 7 h 60"/>
                <a:gd name="T22" fmla="*/ 95 w 118"/>
                <a:gd name="T23" fmla="*/ 14 h 60"/>
                <a:gd name="T24" fmla="*/ 105 w 118"/>
                <a:gd name="T25" fmla="*/ 23 h 60"/>
                <a:gd name="T26" fmla="*/ 112 w 118"/>
                <a:gd name="T27" fmla="*/ 34 h 60"/>
                <a:gd name="T28" fmla="*/ 116 w 118"/>
                <a:gd name="T29" fmla="*/ 47 h 60"/>
                <a:gd name="T30" fmla="*/ 118 w 118"/>
                <a:gd name="T31" fmla="*/ 60 h 60"/>
                <a:gd name="T32" fmla="*/ 59 w 118"/>
                <a:gd name="T3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60">
                  <a:moveTo>
                    <a:pt x="59" y="60"/>
                  </a:moveTo>
                  <a:lnTo>
                    <a:pt x="0" y="60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71" y="2"/>
                  </a:lnTo>
                  <a:lnTo>
                    <a:pt x="84" y="7"/>
                  </a:lnTo>
                  <a:lnTo>
                    <a:pt x="95" y="14"/>
                  </a:lnTo>
                  <a:lnTo>
                    <a:pt x="105" y="23"/>
                  </a:lnTo>
                  <a:lnTo>
                    <a:pt x="112" y="34"/>
                  </a:lnTo>
                  <a:lnTo>
                    <a:pt x="116" y="47"/>
                  </a:lnTo>
                  <a:lnTo>
                    <a:pt x="118" y="60"/>
                  </a:lnTo>
                  <a:lnTo>
                    <a:pt x="59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6" name="Freeform 4034"/>
            <p:cNvSpPr>
              <a:spLocks/>
            </p:cNvSpPr>
            <p:nvPr/>
          </p:nvSpPr>
          <p:spPr bwMode="auto">
            <a:xfrm>
              <a:off x="8165" y="1549"/>
              <a:ext cx="23" cy="12"/>
            </a:xfrm>
            <a:custGeom>
              <a:avLst/>
              <a:gdLst>
                <a:gd name="T0" fmla="*/ 0 w 118"/>
                <a:gd name="T1" fmla="*/ 60 h 60"/>
                <a:gd name="T2" fmla="*/ 1 w 118"/>
                <a:gd name="T3" fmla="*/ 47 h 60"/>
                <a:gd name="T4" fmla="*/ 6 w 118"/>
                <a:gd name="T5" fmla="*/ 34 h 60"/>
                <a:gd name="T6" fmla="*/ 13 w 118"/>
                <a:gd name="T7" fmla="*/ 23 h 60"/>
                <a:gd name="T8" fmla="*/ 22 w 118"/>
                <a:gd name="T9" fmla="*/ 14 h 60"/>
                <a:gd name="T10" fmla="*/ 33 w 118"/>
                <a:gd name="T11" fmla="*/ 7 h 60"/>
                <a:gd name="T12" fmla="*/ 46 w 118"/>
                <a:gd name="T13" fmla="*/ 2 h 60"/>
                <a:gd name="T14" fmla="*/ 59 w 118"/>
                <a:gd name="T15" fmla="*/ 0 h 60"/>
                <a:gd name="T16" fmla="*/ 71 w 118"/>
                <a:gd name="T17" fmla="*/ 2 h 60"/>
                <a:gd name="T18" fmla="*/ 84 w 118"/>
                <a:gd name="T19" fmla="*/ 7 h 60"/>
                <a:gd name="T20" fmla="*/ 95 w 118"/>
                <a:gd name="T21" fmla="*/ 14 h 60"/>
                <a:gd name="T22" fmla="*/ 105 w 118"/>
                <a:gd name="T23" fmla="*/ 23 h 60"/>
                <a:gd name="T24" fmla="*/ 112 w 118"/>
                <a:gd name="T25" fmla="*/ 34 h 60"/>
                <a:gd name="T26" fmla="*/ 116 w 118"/>
                <a:gd name="T27" fmla="*/ 47 h 60"/>
                <a:gd name="T28" fmla="*/ 118 w 118"/>
                <a:gd name="T2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60">
                  <a:moveTo>
                    <a:pt x="0" y="60"/>
                  </a:move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71" y="2"/>
                  </a:lnTo>
                  <a:lnTo>
                    <a:pt x="84" y="7"/>
                  </a:lnTo>
                  <a:lnTo>
                    <a:pt x="95" y="14"/>
                  </a:lnTo>
                  <a:lnTo>
                    <a:pt x="105" y="23"/>
                  </a:lnTo>
                  <a:lnTo>
                    <a:pt x="112" y="34"/>
                  </a:lnTo>
                  <a:lnTo>
                    <a:pt x="116" y="47"/>
                  </a:lnTo>
                  <a:lnTo>
                    <a:pt x="118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87" name="Group 4035"/>
          <p:cNvGrpSpPr>
            <a:grpSpLocks/>
          </p:cNvGrpSpPr>
          <p:nvPr/>
        </p:nvGrpSpPr>
        <p:grpSpPr bwMode="auto">
          <a:xfrm>
            <a:off x="8154988" y="2051368"/>
            <a:ext cx="303212" cy="36512"/>
            <a:chOff x="8165" y="2320"/>
            <a:chExt cx="191" cy="23"/>
          </a:xfrm>
        </p:grpSpPr>
        <p:sp>
          <p:nvSpPr>
            <p:cNvPr id="27588" name="Freeform 4036"/>
            <p:cNvSpPr>
              <a:spLocks/>
            </p:cNvSpPr>
            <p:nvPr/>
          </p:nvSpPr>
          <p:spPr bwMode="auto">
            <a:xfrm>
              <a:off x="8165" y="2332"/>
              <a:ext cx="23" cy="11"/>
            </a:xfrm>
            <a:custGeom>
              <a:avLst/>
              <a:gdLst>
                <a:gd name="T0" fmla="*/ 59 w 118"/>
                <a:gd name="T1" fmla="*/ 0 h 59"/>
                <a:gd name="T2" fmla="*/ 118 w 118"/>
                <a:gd name="T3" fmla="*/ 0 h 59"/>
                <a:gd name="T4" fmla="*/ 116 w 118"/>
                <a:gd name="T5" fmla="*/ 13 h 59"/>
                <a:gd name="T6" fmla="*/ 112 w 118"/>
                <a:gd name="T7" fmla="*/ 26 h 59"/>
                <a:gd name="T8" fmla="*/ 105 w 118"/>
                <a:gd name="T9" fmla="*/ 37 h 59"/>
                <a:gd name="T10" fmla="*/ 95 w 118"/>
                <a:gd name="T11" fmla="*/ 46 h 59"/>
                <a:gd name="T12" fmla="*/ 84 w 118"/>
                <a:gd name="T13" fmla="*/ 53 h 59"/>
                <a:gd name="T14" fmla="*/ 71 w 118"/>
                <a:gd name="T15" fmla="*/ 58 h 59"/>
                <a:gd name="T16" fmla="*/ 59 w 118"/>
                <a:gd name="T17" fmla="*/ 59 h 59"/>
                <a:gd name="T18" fmla="*/ 46 w 118"/>
                <a:gd name="T19" fmla="*/ 58 h 59"/>
                <a:gd name="T20" fmla="*/ 33 w 118"/>
                <a:gd name="T21" fmla="*/ 53 h 59"/>
                <a:gd name="T22" fmla="*/ 22 w 118"/>
                <a:gd name="T23" fmla="*/ 46 h 59"/>
                <a:gd name="T24" fmla="*/ 13 w 118"/>
                <a:gd name="T25" fmla="*/ 37 h 59"/>
                <a:gd name="T26" fmla="*/ 6 w 118"/>
                <a:gd name="T27" fmla="*/ 26 h 59"/>
                <a:gd name="T28" fmla="*/ 1 w 118"/>
                <a:gd name="T29" fmla="*/ 13 h 59"/>
                <a:gd name="T30" fmla="*/ 0 w 118"/>
                <a:gd name="T31" fmla="*/ 0 h 59"/>
                <a:gd name="T32" fmla="*/ 59 w 11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59">
                  <a:moveTo>
                    <a:pt x="59" y="0"/>
                  </a:moveTo>
                  <a:lnTo>
                    <a:pt x="118" y="0"/>
                  </a:lnTo>
                  <a:lnTo>
                    <a:pt x="116" y="13"/>
                  </a:lnTo>
                  <a:lnTo>
                    <a:pt x="112" y="26"/>
                  </a:lnTo>
                  <a:lnTo>
                    <a:pt x="105" y="37"/>
                  </a:lnTo>
                  <a:lnTo>
                    <a:pt x="95" y="46"/>
                  </a:lnTo>
                  <a:lnTo>
                    <a:pt x="84" y="53"/>
                  </a:lnTo>
                  <a:lnTo>
                    <a:pt x="71" y="58"/>
                  </a:lnTo>
                  <a:lnTo>
                    <a:pt x="59" y="59"/>
                  </a:lnTo>
                  <a:lnTo>
                    <a:pt x="46" y="58"/>
                  </a:lnTo>
                  <a:lnTo>
                    <a:pt x="33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6"/>
                  </a:lnTo>
                  <a:lnTo>
                    <a:pt x="1" y="13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9" name="Freeform 4037"/>
            <p:cNvSpPr>
              <a:spLocks/>
            </p:cNvSpPr>
            <p:nvPr/>
          </p:nvSpPr>
          <p:spPr bwMode="auto">
            <a:xfrm>
              <a:off x="8165" y="2332"/>
              <a:ext cx="23" cy="11"/>
            </a:xfrm>
            <a:custGeom>
              <a:avLst/>
              <a:gdLst>
                <a:gd name="T0" fmla="*/ 118 w 118"/>
                <a:gd name="T1" fmla="*/ 0 h 59"/>
                <a:gd name="T2" fmla="*/ 116 w 118"/>
                <a:gd name="T3" fmla="*/ 13 h 59"/>
                <a:gd name="T4" fmla="*/ 112 w 118"/>
                <a:gd name="T5" fmla="*/ 26 h 59"/>
                <a:gd name="T6" fmla="*/ 105 w 118"/>
                <a:gd name="T7" fmla="*/ 37 h 59"/>
                <a:gd name="T8" fmla="*/ 95 w 118"/>
                <a:gd name="T9" fmla="*/ 46 h 59"/>
                <a:gd name="T10" fmla="*/ 84 w 118"/>
                <a:gd name="T11" fmla="*/ 53 h 59"/>
                <a:gd name="T12" fmla="*/ 71 w 118"/>
                <a:gd name="T13" fmla="*/ 58 h 59"/>
                <a:gd name="T14" fmla="*/ 59 w 118"/>
                <a:gd name="T15" fmla="*/ 59 h 59"/>
                <a:gd name="T16" fmla="*/ 46 w 118"/>
                <a:gd name="T17" fmla="*/ 58 h 59"/>
                <a:gd name="T18" fmla="*/ 33 w 118"/>
                <a:gd name="T19" fmla="*/ 53 h 59"/>
                <a:gd name="T20" fmla="*/ 22 w 118"/>
                <a:gd name="T21" fmla="*/ 46 h 59"/>
                <a:gd name="T22" fmla="*/ 13 w 118"/>
                <a:gd name="T23" fmla="*/ 37 h 59"/>
                <a:gd name="T24" fmla="*/ 6 w 118"/>
                <a:gd name="T25" fmla="*/ 26 h 59"/>
                <a:gd name="T26" fmla="*/ 1 w 118"/>
                <a:gd name="T27" fmla="*/ 13 h 59"/>
                <a:gd name="T28" fmla="*/ 0 w 118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8" h="59">
                  <a:moveTo>
                    <a:pt x="118" y="0"/>
                  </a:moveTo>
                  <a:lnTo>
                    <a:pt x="116" y="13"/>
                  </a:lnTo>
                  <a:lnTo>
                    <a:pt x="112" y="26"/>
                  </a:lnTo>
                  <a:lnTo>
                    <a:pt x="105" y="37"/>
                  </a:lnTo>
                  <a:lnTo>
                    <a:pt x="95" y="46"/>
                  </a:lnTo>
                  <a:lnTo>
                    <a:pt x="84" y="53"/>
                  </a:lnTo>
                  <a:lnTo>
                    <a:pt x="71" y="58"/>
                  </a:lnTo>
                  <a:lnTo>
                    <a:pt x="59" y="59"/>
                  </a:lnTo>
                  <a:lnTo>
                    <a:pt x="46" y="58"/>
                  </a:lnTo>
                  <a:lnTo>
                    <a:pt x="33" y="53"/>
                  </a:lnTo>
                  <a:lnTo>
                    <a:pt x="22" y="46"/>
                  </a:lnTo>
                  <a:lnTo>
                    <a:pt x="13" y="37"/>
                  </a:lnTo>
                  <a:lnTo>
                    <a:pt x="6" y="26"/>
                  </a:lnTo>
                  <a:lnTo>
                    <a:pt x="1" y="1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0" name="Freeform 4038"/>
            <p:cNvSpPr>
              <a:spLocks/>
            </p:cNvSpPr>
            <p:nvPr/>
          </p:nvSpPr>
          <p:spPr bwMode="auto">
            <a:xfrm>
              <a:off x="8177" y="2320"/>
              <a:ext cx="179" cy="23"/>
            </a:xfrm>
            <a:custGeom>
              <a:avLst/>
              <a:gdLst>
                <a:gd name="T0" fmla="*/ 899 w 899"/>
                <a:gd name="T1" fmla="*/ 118 h 118"/>
                <a:gd name="T2" fmla="*/ 899 w 899"/>
                <a:gd name="T3" fmla="*/ 59 h 118"/>
                <a:gd name="T4" fmla="*/ 899 w 899"/>
                <a:gd name="T5" fmla="*/ 0 h 118"/>
                <a:gd name="T6" fmla="*/ 0 w 899"/>
                <a:gd name="T7" fmla="*/ 0 h 118"/>
                <a:gd name="T8" fmla="*/ 0 w 899"/>
                <a:gd name="T9" fmla="*/ 59 h 118"/>
                <a:gd name="T10" fmla="*/ 0 w 899"/>
                <a:gd name="T11" fmla="*/ 118 h 118"/>
                <a:gd name="T12" fmla="*/ 899 w 899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899" y="118"/>
                  </a:move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1" name="Freeform 4039"/>
            <p:cNvSpPr>
              <a:spLocks/>
            </p:cNvSpPr>
            <p:nvPr/>
          </p:nvSpPr>
          <p:spPr bwMode="auto">
            <a:xfrm>
              <a:off x="8177" y="2320"/>
              <a:ext cx="179" cy="23"/>
            </a:xfrm>
            <a:custGeom>
              <a:avLst/>
              <a:gdLst>
                <a:gd name="T0" fmla="*/ 899 w 899"/>
                <a:gd name="T1" fmla="*/ 118 h 118"/>
                <a:gd name="T2" fmla="*/ 899 w 899"/>
                <a:gd name="T3" fmla="*/ 59 h 118"/>
                <a:gd name="T4" fmla="*/ 899 w 899"/>
                <a:gd name="T5" fmla="*/ 0 h 118"/>
                <a:gd name="T6" fmla="*/ 0 w 899"/>
                <a:gd name="T7" fmla="*/ 0 h 118"/>
                <a:gd name="T8" fmla="*/ 0 w 899"/>
                <a:gd name="T9" fmla="*/ 59 h 118"/>
                <a:gd name="T10" fmla="*/ 0 w 899"/>
                <a:gd name="T11" fmla="*/ 118 h 118"/>
                <a:gd name="T12" fmla="*/ 899 w 899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899" y="118"/>
                  </a:move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2" name="Freeform 4040"/>
            <p:cNvSpPr>
              <a:spLocks/>
            </p:cNvSpPr>
            <p:nvPr/>
          </p:nvSpPr>
          <p:spPr bwMode="auto">
            <a:xfrm>
              <a:off x="8165" y="2320"/>
              <a:ext cx="12" cy="23"/>
            </a:xfrm>
            <a:custGeom>
              <a:avLst/>
              <a:gdLst>
                <a:gd name="T0" fmla="*/ 59 w 59"/>
                <a:gd name="T1" fmla="*/ 59 h 118"/>
                <a:gd name="T2" fmla="*/ 59 w 59"/>
                <a:gd name="T3" fmla="*/ 118 h 118"/>
                <a:gd name="T4" fmla="*/ 46 w 59"/>
                <a:gd name="T5" fmla="*/ 117 h 118"/>
                <a:gd name="T6" fmla="*/ 33 w 59"/>
                <a:gd name="T7" fmla="*/ 112 h 118"/>
                <a:gd name="T8" fmla="*/ 22 w 59"/>
                <a:gd name="T9" fmla="*/ 105 h 118"/>
                <a:gd name="T10" fmla="*/ 13 w 59"/>
                <a:gd name="T11" fmla="*/ 96 h 118"/>
                <a:gd name="T12" fmla="*/ 6 w 59"/>
                <a:gd name="T13" fmla="*/ 85 h 118"/>
                <a:gd name="T14" fmla="*/ 1 w 59"/>
                <a:gd name="T15" fmla="*/ 72 h 118"/>
                <a:gd name="T16" fmla="*/ 0 w 59"/>
                <a:gd name="T17" fmla="*/ 59 h 118"/>
                <a:gd name="T18" fmla="*/ 1 w 59"/>
                <a:gd name="T19" fmla="*/ 47 h 118"/>
                <a:gd name="T20" fmla="*/ 6 w 59"/>
                <a:gd name="T21" fmla="*/ 34 h 118"/>
                <a:gd name="T22" fmla="*/ 13 w 59"/>
                <a:gd name="T23" fmla="*/ 23 h 118"/>
                <a:gd name="T24" fmla="*/ 22 w 59"/>
                <a:gd name="T25" fmla="*/ 13 h 118"/>
                <a:gd name="T26" fmla="*/ 33 w 59"/>
                <a:gd name="T27" fmla="*/ 7 h 118"/>
                <a:gd name="T28" fmla="*/ 46 w 59"/>
                <a:gd name="T29" fmla="*/ 2 h 118"/>
                <a:gd name="T30" fmla="*/ 59 w 59"/>
                <a:gd name="T31" fmla="*/ 0 h 118"/>
                <a:gd name="T32" fmla="*/ 59 w 59"/>
                <a:gd name="T33" fmla="*/ 5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18">
                  <a:moveTo>
                    <a:pt x="59" y="59"/>
                  </a:moveTo>
                  <a:lnTo>
                    <a:pt x="59" y="118"/>
                  </a:lnTo>
                  <a:lnTo>
                    <a:pt x="46" y="117"/>
                  </a:lnTo>
                  <a:lnTo>
                    <a:pt x="33" y="112"/>
                  </a:lnTo>
                  <a:lnTo>
                    <a:pt x="22" y="105"/>
                  </a:lnTo>
                  <a:lnTo>
                    <a:pt x="13" y="96"/>
                  </a:lnTo>
                  <a:lnTo>
                    <a:pt x="6" y="85"/>
                  </a:lnTo>
                  <a:lnTo>
                    <a:pt x="1" y="72"/>
                  </a:lnTo>
                  <a:lnTo>
                    <a:pt x="0" y="59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3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3" name="Freeform 4041"/>
            <p:cNvSpPr>
              <a:spLocks/>
            </p:cNvSpPr>
            <p:nvPr/>
          </p:nvSpPr>
          <p:spPr bwMode="auto">
            <a:xfrm>
              <a:off x="8165" y="2320"/>
              <a:ext cx="12" cy="23"/>
            </a:xfrm>
            <a:custGeom>
              <a:avLst/>
              <a:gdLst>
                <a:gd name="T0" fmla="*/ 59 w 59"/>
                <a:gd name="T1" fmla="*/ 118 h 118"/>
                <a:gd name="T2" fmla="*/ 46 w 59"/>
                <a:gd name="T3" fmla="*/ 117 h 118"/>
                <a:gd name="T4" fmla="*/ 33 w 59"/>
                <a:gd name="T5" fmla="*/ 112 h 118"/>
                <a:gd name="T6" fmla="*/ 22 w 59"/>
                <a:gd name="T7" fmla="*/ 105 h 118"/>
                <a:gd name="T8" fmla="*/ 13 w 59"/>
                <a:gd name="T9" fmla="*/ 96 h 118"/>
                <a:gd name="T10" fmla="*/ 6 w 59"/>
                <a:gd name="T11" fmla="*/ 85 h 118"/>
                <a:gd name="T12" fmla="*/ 1 w 59"/>
                <a:gd name="T13" fmla="*/ 72 h 118"/>
                <a:gd name="T14" fmla="*/ 0 w 59"/>
                <a:gd name="T15" fmla="*/ 59 h 118"/>
                <a:gd name="T16" fmla="*/ 1 w 59"/>
                <a:gd name="T17" fmla="*/ 47 h 118"/>
                <a:gd name="T18" fmla="*/ 6 w 59"/>
                <a:gd name="T19" fmla="*/ 34 h 118"/>
                <a:gd name="T20" fmla="*/ 13 w 59"/>
                <a:gd name="T21" fmla="*/ 23 h 118"/>
                <a:gd name="T22" fmla="*/ 22 w 59"/>
                <a:gd name="T23" fmla="*/ 13 h 118"/>
                <a:gd name="T24" fmla="*/ 33 w 59"/>
                <a:gd name="T25" fmla="*/ 7 h 118"/>
                <a:gd name="T26" fmla="*/ 46 w 59"/>
                <a:gd name="T27" fmla="*/ 2 h 118"/>
                <a:gd name="T28" fmla="*/ 59 w 59"/>
                <a:gd name="T2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8">
                  <a:moveTo>
                    <a:pt x="59" y="118"/>
                  </a:moveTo>
                  <a:lnTo>
                    <a:pt x="46" y="117"/>
                  </a:lnTo>
                  <a:lnTo>
                    <a:pt x="33" y="112"/>
                  </a:lnTo>
                  <a:lnTo>
                    <a:pt x="22" y="105"/>
                  </a:lnTo>
                  <a:lnTo>
                    <a:pt x="13" y="96"/>
                  </a:lnTo>
                  <a:lnTo>
                    <a:pt x="6" y="85"/>
                  </a:lnTo>
                  <a:lnTo>
                    <a:pt x="1" y="72"/>
                  </a:lnTo>
                  <a:lnTo>
                    <a:pt x="0" y="59"/>
                  </a:lnTo>
                  <a:lnTo>
                    <a:pt x="1" y="47"/>
                  </a:lnTo>
                  <a:lnTo>
                    <a:pt x="6" y="34"/>
                  </a:lnTo>
                  <a:lnTo>
                    <a:pt x="13" y="23"/>
                  </a:lnTo>
                  <a:lnTo>
                    <a:pt x="22" y="13"/>
                  </a:lnTo>
                  <a:lnTo>
                    <a:pt x="33" y="7"/>
                  </a:lnTo>
                  <a:lnTo>
                    <a:pt x="46" y="2"/>
                  </a:lnTo>
                  <a:lnTo>
                    <a:pt x="5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94" name="Group 4042"/>
          <p:cNvGrpSpPr>
            <a:grpSpLocks/>
          </p:cNvGrpSpPr>
          <p:nvPr/>
        </p:nvGrpSpPr>
        <p:grpSpPr bwMode="auto">
          <a:xfrm>
            <a:off x="6011863" y="2867343"/>
            <a:ext cx="2446337" cy="38100"/>
            <a:chOff x="3787" y="1787"/>
            <a:chExt cx="1541" cy="24"/>
          </a:xfrm>
        </p:grpSpPr>
        <p:sp>
          <p:nvSpPr>
            <p:cNvPr id="27595" name="Freeform 4043"/>
            <p:cNvSpPr>
              <a:spLocks/>
            </p:cNvSpPr>
            <p:nvPr/>
          </p:nvSpPr>
          <p:spPr bwMode="auto">
            <a:xfrm>
              <a:off x="3787" y="1787"/>
              <a:ext cx="1541" cy="24"/>
            </a:xfrm>
            <a:custGeom>
              <a:avLst/>
              <a:gdLst>
                <a:gd name="T0" fmla="*/ 0 w 7706"/>
                <a:gd name="T1" fmla="*/ 0 h 119"/>
                <a:gd name="T2" fmla="*/ 0 w 7706"/>
                <a:gd name="T3" fmla="*/ 60 h 119"/>
                <a:gd name="T4" fmla="*/ 0 w 7706"/>
                <a:gd name="T5" fmla="*/ 119 h 119"/>
                <a:gd name="T6" fmla="*/ 7706 w 7706"/>
                <a:gd name="T7" fmla="*/ 119 h 119"/>
                <a:gd name="T8" fmla="*/ 7706 w 7706"/>
                <a:gd name="T9" fmla="*/ 60 h 119"/>
                <a:gd name="T10" fmla="*/ 7706 w 7706"/>
                <a:gd name="T11" fmla="*/ 0 h 119"/>
                <a:gd name="T12" fmla="*/ 0 w 7706"/>
                <a:gd name="T1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06" h="119">
                  <a:moveTo>
                    <a:pt x="0" y="0"/>
                  </a:moveTo>
                  <a:lnTo>
                    <a:pt x="0" y="60"/>
                  </a:lnTo>
                  <a:lnTo>
                    <a:pt x="0" y="119"/>
                  </a:lnTo>
                  <a:lnTo>
                    <a:pt x="7706" y="119"/>
                  </a:lnTo>
                  <a:lnTo>
                    <a:pt x="7706" y="60"/>
                  </a:lnTo>
                  <a:lnTo>
                    <a:pt x="77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6" name="Freeform 4044"/>
            <p:cNvSpPr>
              <a:spLocks/>
            </p:cNvSpPr>
            <p:nvPr/>
          </p:nvSpPr>
          <p:spPr bwMode="auto">
            <a:xfrm>
              <a:off x="3787" y="1787"/>
              <a:ext cx="1541" cy="24"/>
            </a:xfrm>
            <a:custGeom>
              <a:avLst/>
              <a:gdLst>
                <a:gd name="T0" fmla="*/ 0 w 7706"/>
                <a:gd name="T1" fmla="*/ 0 h 119"/>
                <a:gd name="T2" fmla="*/ 0 w 7706"/>
                <a:gd name="T3" fmla="*/ 60 h 119"/>
                <a:gd name="T4" fmla="*/ 0 w 7706"/>
                <a:gd name="T5" fmla="*/ 119 h 119"/>
                <a:gd name="T6" fmla="*/ 7706 w 7706"/>
                <a:gd name="T7" fmla="*/ 119 h 119"/>
                <a:gd name="T8" fmla="*/ 7706 w 7706"/>
                <a:gd name="T9" fmla="*/ 60 h 119"/>
                <a:gd name="T10" fmla="*/ 7706 w 7706"/>
                <a:gd name="T11" fmla="*/ 0 h 119"/>
                <a:gd name="T12" fmla="*/ 0 w 7706"/>
                <a:gd name="T1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06" h="119">
                  <a:moveTo>
                    <a:pt x="0" y="0"/>
                  </a:moveTo>
                  <a:lnTo>
                    <a:pt x="0" y="60"/>
                  </a:lnTo>
                  <a:lnTo>
                    <a:pt x="0" y="119"/>
                  </a:lnTo>
                  <a:lnTo>
                    <a:pt x="7706" y="119"/>
                  </a:lnTo>
                  <a:lnTo>
                    <a:pt x="7706" y="60"/>
                  </a:lnTo>
                  <a:lnTo>
                    <a:pt x="770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597" name="Group 4045"/>
          <p:cNvGrpSpPr>
            <a:grpSpLocks/>
          </p:cNvGrpSpPr>
          <p:nvPr/>
        </p:nvGrpSpPr>
        <p:grpSpPr bwMode="auto">
          <a:xfrm>
            <a:off x="6297613" y="2294255"/>
            <a:ext cx="490537" cy="704850"/>
            <a:chOff x="6995" y="2473"/>
            <a:chExt cx="309" cy="444"/>
          </a:xfrm>
        </p:grpSpPr>
        <p:grpSp>
          <p:nvGrpSpPr>
            <p:cNvPr id="27598" name="Group 4046"/>
            <p:cNvGrpSpPr>
              <a:grpSpLocks/>
            </p:cNvGrpSpPr>
            <p:nvPr/>
          </p:nvGrpSpPr>
          <p:grpSpPr bwMode="auto">
            <a:xfrm>
              <a:off x="7149" y="2473"/>
              <a:ext cx="1" cy="444"/>
              <a:chOff x="7149" y="2473"/>
              <a:chExt cx="1" cy="444"/>
            </a:xfrm>
          </p:grpSpPr>
          <p:sp>
            <p:nvSpPr>
              <p:cNvPr id="27599" name="Line 4047"/>
              <p:cNvSpPr>
                <a:spLocks noChangeShapeType="1"/>
              </p:cNvSpPr>
              <p:nvPr/>
            </p:nvSpPr>
            <p:spPr bwMode="auto">
              <a:xfrm>
                <a:off x="7149" y="2473"/>
                <a:ext cx="1" cy="183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0" name="Line 4048"/>
              <p:cNvSpPr>
                <a:spLocks noChangeShapeType="1"/>
              </p:cNvSpPr>
              <p:nvPr/>
            </p:nvSpPr>
            <p:spPr bwMode="auto">
              <a:xfrm>
                <a:off x="7149" y="2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1" name="Line 4049"/>
              <p:cNvSpPr>
                <a:spLocks noChangeShapeType="1"/>
              </p:cNvSpPr>
              <p:nvPr/>
            </p:nvSpPr>
            <p:spPr bwMode="auto">
              <a:xfrm>
                <a:off x="7149" y="2733"/>
                <a:ext cx="1" cy="184"/>
              </a:xfrm>
              <a:prstGeom prst="line">
                <a:avLst/>
              </a:prstGeom>
              <a:noFill/>
              <a:ln w="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02" name="Group 4050"/>
            <p:cNvGrpSpPr>
              <a:grpSpLocks/>
            </p:cNvGrpSpPr>
            <p:nvPr/>
          </p:nvGrpSpPr>
          <p:grpSpPr bwMode="auto">
            <a:xfrm>
              <a:off x="7303" y="2537"/>
              <a:ext cx="1" cy="309"/>
              <a:chOff x="7303" y="2537"/>
              <a:chExt cx="1" cy="309"/>
            </a:xfrm>
          </p:grpSpPr>
          <p:sp>
            <p:nvSpPr>
              <p:cNvPr id="27603" name="Line 4051"/>
              <p:cNvSpPr>
                <a:spLocks noChangeShapeType="1"/>
              </p:cNvSpPr>
              <p:nvPr/>
            </p:nvSpPr>
            <p:spPr bwMode="auto">
              <a:xfrm>
                <a:off x="7303" y="2537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4" name="Line 4052"/>
              <p:cNvSpPr>
                <a:spLocks noChangeShapeType="1"/>
              </p:cNvSpPr>
              <p:nvPr/>
            </p:nvSpPr>
            <p:spPr bwMode="auto">
              <a:xfrm>
                <a:off x="7303" y="2651"/>
                <a:ext cx="1" cy="8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5" name="Line 4053"/>
              <p:cNvSpPr>
                <a:spLocks noChangeShapeType="1"/>
              </p:cNvSpPr>
              <p:nvPr/>
            </p:nvSpPr>
            <p:spPr bwMode="auto">
              <a:xfrm>
                <a:off x="7303" y="2773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06" name="Group 4054"/>
            <p:cNvGrpSpPr>
              <a:grpSpLocks/>
            </p:cNvGrpSpPr>
            <p:nvPr/>
          </p:nvGrpSpPr>
          <p:grpSpPr bwMode="auto">
            <a:xfrm>
              <a:off x="6995" y="2537"/>
              <a:ext cx="1" cy="309"/>
              <a:chOff x="6995" y="2537"/>
              <a:chExt cx="1" cy="309"/>
            </a:xfrm>
          </p:grpSpPr>
          <p:sp>
            <p:nvSpPr>
              <p:cNvPr id="27607" name="Line 4055"/>
              <p:cNvSpPr>
                <a:spLocks noChangeShapeType="1"/>
              </p:cNvSpPr>
              <p:nvPr/>
            </p:nvSpPr>
            <p:spPr bwMode="auto">
              <a:xfrm>
                <a:off x="6995" y="2537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8" name="Line 4056"/>
              <p:cNvSpPr>
                <a:spLocks noChangeShapeType="1"/>
              </p:cNvSpPr>
              <p:nvPr/>
            </p:nvSpPr>
            <p:spPr bwMode="auto">
              <a:xfrm>
                <a:off x="6995" y="2651"/>
                <a:ext cx="1" cy="8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9" name="Line 4057"/>
              <p:cNvSpPr>
                <a:spLocks noChangeShapeType="1"/>
              </p:cNvSpPr>
              <p:nvPr/>
            </p:nvSpPr>
            <p:spPr bwMode="auto">
              <a:xfrm>
                <a:off x="6995" y="2773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610" name="Group 4058"/>
          <p:cNvGrpSpPr>
            <a:grpSpLocks/>
          </p:cNvGrpSpPr>
          <p:nvPr/>
        </p:nvGrpSpPr>
        <p:grpSpPr bwMode="auto">
          <a:xfrm>
            <a:off x="7683500" y="2294255"/>
            <a:ext cx="492125" cy="704850"/>
            <a:chOff x="7868" y="2473"/>
            <a:chExt cx="310" cy="444"/>
          </a:xfrm>
        </p:grpSpPr>
        <p:sp>
          <p:nvSpPr>
            <p:cNvPr id="27611" name="Line 4059"/>
            <p:cNvSpPr>
              <a:spLocks noChangeShapeType="1"/>
            </p:cNvSpPr>
            <p:nvPr/>
          </p:nvSpPr>
          <p:spPr bwMode="auto">
            <a:xfrm>
              <a:off x="8022" y="2473"/>
              <a:ext cx="1" cy="183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2" name="Line 4060"/>
            <p:cNvSpPr>
              <a:spLocks noChangeShapeType="1"/>
            </p:cNvSpPr>
            <p:nvPr/>
          </p:nvSpPr>
          <p:spPr bwMode="auto">
            <a:xfrm>
              <a:off x="8022" y="2695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3" name="Line 4061"/>
            <p:cNvSpPr>
              <a:spLocks noChangeShapeType="1"/>
            </p:cNvSpPr>
            <p:nvPr/>
          </p:nvSpPr>
          <p:spPr bwMode="auto">
            <a:xfrm>
              <a:off x="8022" y="2733"/>
              <a:ext cx="1" cy="184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14" name="Group 4062"/>
            <p:cNvGrpSpPr>
              <a:grpSpLocks/>
            </p:cNvGrpSpPr>
            <p:nvPr/>
          </p:nvGrpSpPr>
          <p:grpSpPr bwMode="auto">
            <a:xfrm>
              <a:off x="7868" y="2537"/>
              <a:ext cx="1" cy="309"/>
              <a:chOff x="7868" y="2537"/>
              <a:chExt cx="1" cy="309"/>
            </a:xfrm>
          </p:grpSpPr>
          <p:sp>
            <p:nvSpPr>
              <p:cNvPr id="27615" name="Line 4063"/>
              <p:cNvSpPr>
                <a:spLocks noChangeShapeType="1"/>
              </p:cNvSpPr>
              <p:nvPr/>
            </p:nvSpPr>
            <p:spPr bwMode="auto">
              <a:xfrm>
                <a:off x="7868" y="2537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6" name="Line 4064"/>
              <p:cNvSpPr>
                <a:spLocks noChangeShapeType="1"/>
              </p:cNvSpPr>
              <p:nvPr/>
            </p:nvSpPr>
            <p:spPr bwMode="auto">
              <a:xfrm>
                <a:off x="7868" y="2651"/>
                <a:ext cx="1" cy="8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7" name="Line 4065"/>
              <p:cNvSpPr>
                <a:spLocks noChangeShapeType="1"/>
              </p:cNvSpPr>
              <p:nvPr/>
            </p:nvSpPr>
            <p:spPr bwMode="auto">
              <a:xfrm>
                <a:off x="7868" y="2773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18" name="Group 4066"/>
            <p:cNvGrpSpPr>
              <a:grpSpLocks/>
            </p:cNvGrpSpPr>
            <p:nvPr/>
          </p:nvGrpSpPr>
          <p:grpSpPr bwMode="auto">
            <a:xfrm>
              <a:off x="8177" y="2537"/>
              <a:ext cx="1" cy="309"/>
              <a:chOff x="8177" y="2537"/>
              <a:chExt cx="1" cy="309"/>
            </a:xfrm>
          </p:grpSpPr>
          <p:sp>
            <p:nvSpPr>
              <p:cNvPr id="27619" name="Line 4067"/>
              <p:cNvSpPr>
                <a:spLocks noChangeShapeType="1"/>
              </p:cNvSpPr>
              <p:nvPr/>
            </p:nvSpPr>
            <p:spPr bwMode="auto">
              <a:xfrm>
                <a:off x="8177" y="2537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0" name="Line 4068"/>
              <p:cNvSpPr>
                <a:spLocks noChangeShapeType="1"/>
              </p:cNvSpPr>
              <p:nvPr/>
            </p:nvSpPr>
            <p:spPr bwMode="auto">
              <a:xfrm>
                <a:off x="8177" y="2651"/>
                <a:ext cx="1" cy="8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1" name="Line 4069"/>
              <p:cNvSpPr>
                <a:spLocks noChangeShapeType="1"/>
              </p:cNvSpPr>
              <p:nvPr/>
            </p:nvSpPr>
            <p:spPr bwMode="auto">
              <a:xfrm>
                <a:off x="8177" y="2773"/>
                <a:ext cx="1" cy="73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622" name="Group 4070"/>
          <p:cNvGrpSpPr>
            <a:grpSpLocks/>
          </p:cNvGrpSpPr>
          <p:nvPr/>
        </p:nvGrpSpPr>
        <p:grpSpPr bwMode="auto">
          <a:xfrm>
            <a:off x="6297613" y="1540193"/>
            <a:ext cx="530225" cy="1587"/>
            <a:chOff x="6995" y="1998"/>
            <a:chExt cx="334" cy="1"/>
          </a:xfrm>
        </p:grpSpPr>
        <p:sp>
          <p:nvSpPr>
            <p:cNvPr id="27623" name="Line 4071"/>
            <p:cNvSpPr>
              <a:spLocks noChangeShapeType="1"/>
            </p:cNvSpPr>
            <p:nvPr/>
          </p:nvSpPr>
          <p:spPr bwMode="auto">
            <a:xfrm>
              <a:off x="6995" y="1998"/>
              <a:ext cx="85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4" name="Line 4072"/>
            <p:cNvSpPr>
              <a:spLocks noChangeShapeType="1"/>
            </p:cNvSpPr>
            <p:nvPr/>
          </p:nvSpPr>
          <p:spPr bwMode="auto">
            <a:xfrm>
              <a:off x="7121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5" name="Line 4073"/>
            <p:cNvSpPr>
              <a:spLocks noChangeShapeType="1"/>
            </p:cNvSpPr>
            <p:nvPr/>
          </p:nvSpPr>
          <p:spPr bwMode="auto">
            <a:xfrm>
              <a:off x="7244" y="1998"/>
              <a:ext cx="85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26" name="Group 4074"/>
          <p:cNvGrpSpPr>
            <a:grpSpLocks/>
          </p:cNvGrpSpPr>
          <p:nvPr/>
        </p:nvGrpSpPr>
        <p:grpSpPr bwMode="auto">
          <a:xfrm>
            <a:off x="7643813" y="1540193"/>
            <a:ext cx="1587" cy="1346200"/>
            <a:chOff x="7843" y="1998"/>
            <a:chExt cx="1" cy="848"/>
          </a:xfrm>
        </p:grpSpPr>
        <p:sp>
          <p:nvSpPr>
            <p:cNvPr id="27627" name="Line 4075"/>
            <p:cNvSpPr>
              <a:spLocks noChangeShapeType="1"/>
            </p:cNvSpPr>
            <p:nvPr/>
          </p:nvSpPr>
          <p:spPr bwMode="auto">
            <a:xfrm flipV="1">
              <a:off x="7843" y="2748"/>
              <a:ext cx="1" cy="9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8" name="Line 4076"/>
            <p:cNvSpPr>
              <a:spLocks noChangeShapeType="1"/>
            </p:cNvSpPr>
            <p:nvPr/>
          </p:nvSpPr>
          <p:spPr bwMode="auto">
            <a:xfrm flipV="1">
              <a:off x="7843" y="2626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9" name="Line 4077"/>
            <p:cNvSpPr>
              <a:spLocks noChangeShapeType="1"/>
            </p:cNvSpPr>
            <p:nvPr/>
          </p:nvSpPr>
          <p:spPr bwMode="auto">
            <a:xfrm flipV="1">
              <a:off x="7843" y="2503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0" name="Line 4078"/>
            <p:cNvSpPr>
              <a:spLocks noChangeShapeType="1"/>
            </p:cNvSpPr>
            <p:nvPr/>
          </p:nvSpPr>
          <p:spPr bwMode="auto">
            <a:xfrm flipV="1">
              <a:off x="7843" y="2381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1" name="Line 4079"/>
            <p:cNvSpPr>
              <a:spLocks noChangeShapeType="1"/>
            </p:cNvSpPr>
            <p:nvPr/>
          </p:nvSpPr>
          <p:spPr bwMode="auto">
            <a:xfrm flipV="1">
              <a:off x="7843" y="225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2" name="Line 4080"/>
            <p:cNvSpPr>
              <a:spLocks noChangeShapeType="1"/>
            </p:cNvSpPr>
            <p:nvPr/>
          </p:nvSpPr>
          <p:spPr bwMode="auto">
            <a:xfrm flipV="1">
              <a:off x="7843" y="2136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3" name="Line 4081"/>
            <p:cNvSpPr>
              <a:spLocks noChangeShapeType="1"/>
            </p:cNvSpPr>
            <p:nvPr/>
          </p:nvSpPr>
          <p:spPr bwMode="auto">
            <a:xfrm flipV="1">
              <a:off x="7843" y="1998"/>
              <a:ext cx="1" cy="97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34" name="Group 4082"/>
          <p:cNvGrpSpPr>
            <a:grpSpLocks/>
          </p:cNvGrpSpPr>
          <p:nvPr/>
        </p:nvGrpSpPr>
        <p:grpSpPr bwMode="auto">
          <a:xfrm>
            <a:off x="6827838" y="1540193"/>
            <a:ext cx="1587" cy="1346200"/>
            <a:chOff x="7329" y="1998"/>
            <a:chExt cx="1" cy="848"/>
          </a:xfrm>
        </p:grpSpPr>
        <p:sp>
          <p:nvSpPr>
            <p:cNvPr id="27635" name="Line 4083"/>
            <p:cNvSpPr>
              <a:spLocks noChangeShapeType="1"/>
            </p:cNvSpPr>
            <p:nvPr/>
          </p:nvSpPr>
          <p:spPr bwMode="auto">
            <a:xfrm flipV="1">
              <a:off x="7329" y="2748"/>
              <a:ext cx="1" cy="98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6" name="Line 4084"/>
            <p:cNvSpPr>
              <a:spLocks noChangeShapeType="1"/>
            </p:cNvSpPr>
            <p:nvPr/>
          </p:nvSpPr>
          <p:spPr bwMode="auto">
            <a:xfrm flipV="1">
              <a:off x="7329" y="2626"/>
              <a:ext cx="1" cy="8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7" name="Line 4085"/>
            <p:cNvSpPr>
              <a:spLocks noChangeShapeType="1"/>
            </p:cNvSpPr>
            <p:nvPr/>
          </p:nvSpPr>
          <p:spPr bwMode="auto">
            <a:xfrm flipV="1">
              <a:off x="7329" y="2503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8" name="Line 4086"/>
            <p:cNvSpPr>
              <a:spLocks noChangeShapeType="1"/>
            </p:cNvSpPr>
            <p:nvPr/>
          </p:nvSpPr>
          <p:spPr bwMode="auto">
            <a:xfrm flipV="1">
              <a:off x="7329" y="2381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9" name="Line 4087"/>
            <p:cNvSpPr>
              <a:spLocks noChangeShapeType="1"/>
            </p:cNvSpPr>
            <p:nvPr/>
          </p:nvSpPr>
          <p:spPr bwMode="auto">
            <a:xfrm flipV="1">
              <a:off x="7329" y="2258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0" name="Line 4088"/>
            <p:cNvSpPr>
              <a:spLocks noChangeShapeType="1"/>
            </p:cNvSpPr>
            <p:nvPr/>
          </p:nvSpPr>
          <p:spPr bwMode="auto">
            <a:xfrm flipV="1">
              <a:off x="7329" y="2136"/>
              <a:ext cx="1" cy="82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1" name="Line 4089"/>
            <p:cNvSpPr>
              <a:spLocks noChangeShapeType="1"/>
            </p:cNvSpPr>
            <p:nvPr/>
          </p:nvSpPr>
          <p:spPr bwMode="auto">
            <a:xfrm flipV="1">
              <a:off x="7329" y="1998"/>
              <a:ext cx="1" cy="97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42" name="Group 4090"/>
          <p:cNvGrpSpPr>
            <a:grpSpLocks/>
          </p:cNvGrpSpPr>
          <p:nvPr/>
        </p:nvGrpSpPr>
        <p:grpSpPr bwMode="auto">
          <a:xfrm>
            <a:off x="6827838" y="1406843"/>
            <a:ext cx="815975" cy="133350"/>
            <a:chOff x="7329" y="1914"/>
            <a:chExt cx="514" cy="84"/>
          </a:xfrm>
        </p:grpSpPr>
        <p:sp>
          <p:nvSpPr>
            <p:cNvPr id="27643" name="Line 4091"/>
            <p:cNvSpPr>
              <a:spLocks noChangeShapeType="1"/>
            </p:cNvSpPr>
            <p:nvPr/>
          </p:nvSpPr>
          <p:spPr bwMode="auto">
            <a:xfrm>
              <a:off x="7586" y="1918"/>
              <a:ext cx="1" cy="1"/>
            </a:xfrm>
            <a:prstGeom prst="line">
              <a:avLst/>
            </a:prstGeom>
            <a:noFill/>
            <a:ln w="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4" name="Freeform 4092"/>
            <p:cNvSpPr>
              <a:spLocks/>
            </p:cNvSpPr>
            <p:nvPr/>
          </p:nvSpPr>
          <p:spPr bwMode="auto">
            <a:xfrm>
              <a:off x="7782" y="1961"/>
              <a:ext cx="61" cy="37"/>
            </a:xfrm>
            <a:custGeom>
              <a:avLst/>
              <a:gdLst>
                <a:gd name="T0" fmla="*/ 303 w 303"/>
                <a:gd name="T1" fmla="*/ 184 h 184"/>
                <a:gd name="T2" fmla="*/ 260 w 303"/>
                <a:gd name="T3" fmla="*/ 154 h 184"/>
                <a:gd name="T4" fmla="*/ 219 w 303"/>
                <a:gd name="T5" fmla="*/ 125 h 184"/>
                <a:gd name="T6" fmla="*/ 176 w 303"/>
                <a:gd name="T7" fmla="*/ 98 h 184"/>
                <a:gd name="T8" fmla="*/ 132 w 303"/>
                <a:gd name="T9" fmla="*/ 71 h 184"/>
                <a:gd name="T10" fmla="*/ 88 w 303"/>
                <a:gd name="T11" fmla="*/ 46 h 184"/>
                <a:gd name="T12" fmla="*/ 44 w 303"/>
                <a:gd name="T13" fmla="*/ 22 h 184"/>
                <a:gd name="T14" fmla="*/ 0 w 303"/>
                <a:gd name="T1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3" h="184">
                  <a:moveTo>
                    <a:pt x="303" y="184"/>
                  </a:moveTo>
                  <a:lnTo>
                    <a:pt x="260" y="154"/>
                  </a:lnTo>
                  <a:lnTo>
                    <a:pt x="219" y="125"/>
                  </a:lnTo>
                  <a:lnTo>
                    <a:pt x="176" y="98"/>
                  </a:lnTo>
                  <a:lnTo>
                    <a:pt x="132" y="71"/>
                  </a:lnTo>
                  <a:lnTo>
                    <a:pt x="88" y="46"/>
                  </a:lnTo>
                  <a:lnTo>
                    <a:pt x="44" y="2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5" name="Freeform 4093"/>
            <p:cNvSpPr>
              <a:spLocks/>
            </p:cNvSpPr>
            <p:nvPr/>
          </p:nvSpPr>
          <p:spPr bwMode="auto">
            <a:xfrm>
              <a:off x="7667" y="1922"/>
              <a:ext cx="78" cy="22"/>
            </a:xfrm>
            <a:custGeom>
              <a:avLst/>
              <a:gdLst>
                <a:gd name="T0" fmla="*/ 391 w 391"/>
                <a:gd name="T1" fmla="*/ 112 h 112"/>
                <a:gd name="T2" fmla="*/ 390 w 391"/>
                <a:gd name="T3" fmla="*/ 112 h 112"/>
                <a:gd name="T4" fmla="*/ 342 w 391"/>
                <a:gd name="T5" fmla="*/ 94 h 112"/>
                <a:gd name="T6" fmla="*/ 294 w 391"/>
                <a:gd name="T7" fmla="*/ 77 h 112"/>
                <a:gd name="T8" fmla="*/ 246 w 391"/>
                <a:gd name="T9" fmla="*/ 62 h 112"/>
                <a:gd name="T10" fmla="*/ 197 w 391"/>
                <a:gd name="T11" fmla="*/ 47 h 112"/>
                <a:gd name="T12" fmla="*/ 148 w 391"/>
                <a:gd name="T13" fmla="*/ 33 h 112"/>
                <a:gd name="T14" fmla="*/ 99 w 391"/>
                <a:gd name="T15" fmla="*/ 20 h 112"/>
                <a:gd name="T16" fmla="*/ 50 w 391"/>
                <a:gd name="T17" fmla="*/ 10 h 112"/>
                <a:gd name="T18" fmla="*/ 0 w 391"/>
                <a:gd name="T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1" h="112">
                  <a:moveTo>
                    <a:pt x="391" y="112"/>
                  </a:moveTo>
                  <a:lnTo>
                    <a:pt x="390" y="112"/>
                  </a:lnTo>
                  <a:lnTo>
                    <a:pt x="342" y="94"/>
                  </a:lnTo>
                  <a:lnTo>
                    <a:pt x="294" y="77"/>
                  </a:lnTo>
                  <a:lnTo>
                    <a:pt x="246" y="62"/>
                  </a:lnTo>
                  <a:lnTo>
                    <a:pt x="197" y="47"/>
                  </a:lnTo>
                  <a:lnTo>
                    <a:pt x="148" y="33"/>
                  </a:lnTo>
                  <a:lnTo>
                    <a:pt x="99" y="20"/>
                  </a:lnTo>
                  <a:lnTo>
                    <a:pt x="5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6" name="Freeform 4094"/>
            <p:cNvSpPr>
              <a:spLocks/>
            </p:cNvSpPr>
            <p:nvPr/>
          </p:nvSpPr>
          <p:spPr bwMode="auto">
            <a:xfrm>
              <a:off x="7545" y="1914"/>
              <a:ext cx="81" cy="2"/>
            </a:xfrm>
            <a:custGeom>
              <a:avLst/>
              <a:gdLst>
                <a:gd name="T0" fmla="*/ 407 w 407"/>
                <a:gd name="T1" fmla="*/ 9 h 9"/>
                <a:gd name="T2" fmla="*/ 356 w 407"/>
                <a:gd name="T3" fmla="*/ 5 h 9"/>
                <a:gd name="T4" fmla="*/ 306 w 407"/>
                <a:gd name="T5" fmla="*/ 2 h 9"/>
                <a:gd name="T6" fmla="*/ 255 w 407"/>
                <a:gd name="T7" fmla="*/ 1 h 9"/>
                <a:gd name="T8" fmla="*/ 203 w 407"/>
                <a:gd name="T9" fmla="*/ 0 h 9"/>
                <a:gd name="T10" fmla="*/ 153 w 407"/>
                <a:gd name="T11" fmla="*/ 1 h 9"/>
                <a:gd name="T12" fmla="*/ 102 w 407"/>
                <a:gd name="T13" fmla="*/ 2 h 9"/>
                <a:gd name="T14" fmla="*/ 52 w 407"/>
                <a:gd name="T15" fmla="*/ 5 h 9"/>
                <a:gd name="T16" fmla="*/ 1 w 407"/>
                <a:gd name="T17" fmla="*/ 9 h 9"/>
                <a:gd name="T18" fmla="*/ 0 w 407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7" h="9">
                  <a:moveTo>
                    <a:pt x="407" y="9"/>
                  </a:moveTo>
                  <a:lnTo>
                    <a:pt x="356" y="5"/>
                  </a:lnTo>
                  <a:lnTo>
                    <a:pt x="306" y="2"/>
                  </a:lnTo>
                  <a:lnTo>
                    <a:pt x="255" y="1"/>
                  </a:lnTo>
                  <a:lnTo>
                    <a:pt x="203" y="0"/>
                  </a:lnTo>
                  <a:lnTo>
                    <a:pt x="153" y="1"/>
                  </a:lnTo>
                  <a:lnTo>
                    <a:pt x="102" y="2"/>
                  </a:lnTo>
                  <a:lnTo>
                    <a:pt x="52" y="5"/>
                  </a:lnTo>
                  <a:lnTo>
                    <a:pt x="1" y="9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7" name="Freeform 4095"/>
            <p:cNvSpPr>
              <a:spLocks/>
            </p:cNvSpPr>
            <p:nvPr/>
          </p:nvSpPr>
          <p:spPr bwMode="auto">
            <a:xfrm>
              <a:off x="7426" y="1922"/>
              <a:ext cx="79" cy="22"/>
            </a:xfrm>
            <a:custGeom>
              <a:avLst/>
              <a:gdLst>
                <a:gd name="T0" fmla="*/ 392 w 392"/>
                <a:gd name="T1" fmla="*/ 0 h 112"/>
                <a:gd name="T2" fmla="*/ 342 w 392"/>
                <a:gd name="T3" fmla="*/ 10 h 112"/>
                <a:gd name="T4" fmla="*/ 293 w 392"/>
                <a:gd name="T5" fmla="*/ 20 h 112"/>
                <a:gd name="T6" fmla="*/ 243 w 392"/>
                <a:gd name="T7" fmla="*/ 33 h 112"/>
                <a:gd name="T8" fmla="*/ 194 w 392"/>
                <a:gd name="T9" fmla="*/ 47 h 112"/>
                <a:gd name="T10" fmla="*/ 146 w 392"/>
                <a:gd name="T11" fmla="*/ 62 h 112"/>
                <a:gd name="T12" fmla="*/ 97 w 392"/>
                <a:gd name="T13" fmla="*/ 77 h 112"/>
                <a:gd name="T14" fmla="*/ 49 w 392"/>
                <a:gd name="T15" fmla="*/ 94 h 112"/>
                <a:gd name="T16" fmla="*/ 2 w 392"/>
                <a:gd name="T17" fmla="*/ 112 h 112"/>
                <a:gd name="T18" fmla="*/ 0 w 392"/>
                <a:gd name="T1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2" h="112">
                  <a:moveTo>
                    <a:pt x="392" y="0"/>
                  </a:moveTo>
                  <a:lnTo>
                    <a:pt x="342" y="10"/>
                  </a:lnTo>
                  <a:lnTo>
                    <a:pt x="293" y="20"/>
                  </a:lnTo>
                  <a:lnTo>
                    <a:pt x="243" y="33"/>
                  </a:lnTo>
                  <a:lnTo>
                    <a:pt x="194" y="47"/>
                  </a:lnTo>
                  <a:lnTo>
                    <a:pt x="146" y="62"/>
                  </a:lnTo>
                  <a:lnTo>
                    <a:pt x="97" y="77"/>
                  </a:lnTo>
                  <a:lnTo>
                    <a:pt x="49" y="94"/>
                  </a:lnTo>
                  <a:lnTo>
                    <a:pt x="2" y="112"/>
                  </a:lnTo>
                  <a:lnTo>
                    <a:pt x="0" y="11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8" name="Freeform 4096"/>
            <p:cNvSpPr>
              <a:spLocks/>
            </p:cNvSpPr>
            <p:nvPr/>
          </p:nvSpPr>
          <p:spPr bwMode="auto">
            <a:xfrm>
              <a:off x="7329" y="1961"/>
              <a:ext cx="60" cy="37"/>
            </a:xfrm>
            <a:custGeom>
              <a:avLst/>
              <a:gdLst>
                <a:gd name="T0" fmla="*/ 301 w 301"/>
                <a:gd name="T1" fmla="*/ 0 h 184"/>
                <a:gd name="T2" fmla="*/ 259 w 301"/>
                <a:gd name="T3" fmla="*/ 22 h 184"/>
                <a:gd name="T4" fmla="*/ 214 w 301"/>
                <a:gd name="T5" fmla="*/ 46 h 184"/>
                <a:gd name="T6" fmla="*/ 170 w 301"/>
                <a:gd name="T7" fmla="*/ 71 h 184"/>
                <a:gd name="T8" fmla="*/ 127 w 301"/>
                <a:gd name="T9" fmla="*/ 98 h 184"/>
                <a:gd name="T10" fmla="*/ 84 w 301"/>
                <a:gd name="T11" fmla="*/ 125 h 184"/>
                <a:gd name="T12" fmla="*/ 42 w 301"/>
                <a:gd name="T13" fmla="*/ 154 h 184"/>
                <a:gd name="T14" fmla="*/ 0 w 301"/>
                <a:gd name="T15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1" h="184">
                  <a:moveTo>
                    <a:pt x="301" y="0"/>
                  </a:moveTo>
                  <a:lnTo>
                    <a:pt x="259" y="22"/>
                  </a:lnTo>
                  <a:lnTo>
                    <a:pt x="214" y="46"/>
                  </a:lnTo>
                  <a:lnTo>
                    <a:pt x="170" y="71"/>
                  </a:lnTo>
                  <a:lnTo>
                    <a:pt x="127" y="98"/>
                  </a:lnTo>
                  <a:lnTo>
                    <a:pt x="84" y="125"/>
                  </a:lnTo>
                  <a:lnTo>
                    <a:pt x="42" y="154"/>
                  </a:lnTo>
                  <a:lnTo>
                    <a:pt x="0" y="18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49" name="Group 4097"/>
          <p:cNvGrpSpPr>
            <a:grpSpLocks/>
          </p:cNvGrpSpPr>
          <p:nvPr/>
        </p:nvGrpSpPr>
        <p:grpSpPr bwMode="auto">
          <a:xfrm>
            <a:off x="7643813" y="1540193"/>
            <a:ext cx="530225" cy="1587"/>
            <a:chOff x="7843" y="1998"/>
            <a:chExt cx="334" cy="1"/>
          </a:xfrm>
        </p:grpSpPr>
        <p:sp>
          <p:nvSpPr>
            <p:cNvPr id="27650" name="Line 4098"/>
            <p:cNvSpPr>
              <a:spLocks noChangeShapeType="1"/>
            </p:cNvSpPr>
            <p:nvPr/>
          </p:nvSpPr>
          <p:spPr bwMode="auto">
            <a:xfrm>
              <a:off x="7843" y="1998"/>
              <a:ext cx="85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1" name="Line 4099"/>
            <p:cNvSpPr>
              <a:spLocks noChangeShapeType="1"/>
            </p:cNvSpPr>
            <p:nvPr/>
          </p:nvSpPr>
          <p:spPr bwMode="auto">
            <a:xfrm>
              <a:off x="7969" y="1998"/>
              <a:ext cx="8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2" name="Line 4100"/>
            <p:cNvSpPr>
              <a:spLocks noChangeShapeType="1"/>
            </p:cNvSpPr>
            <p:nvPr/>
          </p:nvSpPr>
          <p:spPr bwMode="auto">
            <a:xfrm>
              <a:off x="8091" y="1998"/>
              <a:ext cx="86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3" name="Group 4101"/>
          <p:cNvGrpSpPr>
            <a:grpSpLocks/>
          </p:cNvGrpSpPr>
          <p:nvPr/>
        </p:nvGrpSpPr>
        <p:grpSpPr bwMode="auto">
          <a:xfrm>
            <a:off x="5999163" y="849630"/>
            <a:ext cx="39687" cy="2055813"/>
            <a:chOff x="6802" y="1563"/>
            <a:chExt cx="25" cy="1295"/>
          </a:xfrm>
        </p:grpSpPr>
        <p:grpSp>
          <p:nvGrpSpPr>
            <p:cNvPr id="27654" name="Group 4102"/>
            <p:cNvGrpSpPr>
              <a:grpSpLocks/>
            </p:cNvGrpSpPr>
            <p:nvPr/>
          </p:nvGrpSpPr>
          <p:grpSpPr bwMode="auto">
            <a:xfrm>
              <a:off x="6803" y="2320"/>
              <a:ext cx="24" cy="538"/>
              <a:chOff x="6803" y="2320"/>
              <a:chExt cx="24" cy="538"/>
            </a:xfrm>
          </p:grpSpPr>
          <p:sp>
            <p:nvSpPr>
              <p:cNvPr id="27655" name="Freeform 4103"/>
              <p:cNvSpPr>
                <a:spLocks/>
              </p:cNvSpPr>
              <p:nvPr/>
            </p:nvSpPr>
            <p:spPr bwMode="auto">
              <a:xfrm>
                <a:off x="6803" y="2846"/>
                <a:ext cx="24" cy="12"/>
              </a:xfrm>
              <a:custGeom>
                <a:avLst/>
                <a:gdLst>
                  <a:gd name="T0" fmla="*/ 59 w 119"/>
                  <a:gd name="T1" fmla="*/ 0 h 59"/>
                  <a:gd name="T2" fmla="*/ 119 w 119"/>
                  <a:gd name="T3" fmla="*/ 0 h 59"/>
                  <a:gd name="T4" fmla="*/ 117 w 119"/>
                  <a:gd name="T5" fmla="*/ 13 h 59"/>
                  <a:gd name="T6" fmla="*/ 112 w 119"/>
                  <a:gd name="T7" fmla="*/ 25 h 59"/>
                  <a:gd name="T8" fmla="*/ 105 w 119"/>
                  <a:gd name="T9" fmla="*/ 37 h 59"/>
                  <a:gd name="T10" fmla="*/ 96 w 119"/>
                  <a:gd name="T11" fmla="*/ 46 h 59"/>
                  <a:gd name="T12" fmla="*/ 84 w 119"/>
                  <a:gd name="T13" fmla="*/ 53 h 59"/>
                  <a:gd name="T14" fmla="*/ 72 w 119"/>
                  <a:gd name="T15" fmla="*/ 57 h 59"/>
                  <a:gd name="T16" fmla="*/ 59 w 119"/>
                  <a:gd name="T17" fmla="*/ 59 h 59"/>
                  <a:gd name="T18" fmla="*/ 46 w 119"/>
                  <a:gd name="T19" fmla="*/ 57 h 59"/>
                  <a:gd name="T20" fmla="*/ 34 w 119"/>
                  <a:gd name="T21" fmla="*/ 53 h 59"/>
                  <a:gd name="T22" fmla="*/ 22 w 119"/>
                  <a:gd name="T23" fmla="*/ 46 h 59"/>
                  <a:gd name="T24" fmla="*/ 13 w 119"/>
                  <a:gd name="T25" fmla="*/ 37 h 59"/>
                  <a:gd name="T26" fmla="*/ 6 w 119"/>
                  <a:gd name="T27" fmla="*/ 25 h 59"/>
                  <a:gd name="T28" fmla="*/ 2 w 119"/>
                  <a:gd name="T29" fmla="*/ 13 h 59"/>
                  <a:gd name="T30" fmla="*/ 0 w 119"/>
                  <a:gd name="T31" fmla="*/ 0 h 59"/>
                  <a:gd name="T32" fmla="*/ 59 w 119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0"/>
                    </a:moveTo>
                    <a:lnTo>
                      <a:pt x="119" y="0"/>
                    </a:lnTo>
                    <a:lnTo>
                      <a:pt x="117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7"/>
                    </a:lnTo>
                    <a:lnTo>
                      <a:pt x="59" y="59"/>
                    </a:lnTo>
                    <a:lnTo>
                      <a:pt x="46" y="57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2" y="13"/>
                    </a:lnTo>
                    <a:lnTo>
                      <a:pt x="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6" name="Freeform 4104"/>
              <p:cNvSpPr>
                <a:spLocks/>
              </p:cNvSpPr>
              <p:nvPr/>
            </p:nvSpPr>
            <p:spPr bwMode="auto">
              <a:xfrm>
                <a:off x="6803" y="2846"/>
                <a:ext cx="24" cy="12"/>
              </a:xfrm>
              <a:custGeom>
                <a:avLst/>
                <a:gdLst>
                  <a:gd name="T0" fmla="*/ 119 w 119"/>
                  <a:gd name="T1" fmla="*/ 0 h 59"/>
                  <a:gd name="T2" fmla="*/ 117 w 119"/>
                  <a:gd name="T3" fmla="*/ 13 h 59"/>
                  <a:gd name="T4" fmla="*/ 112 w 119"/>
                  <a:gd name="T5" fmla="*/ 25 h 59"/>
                  <a:gd name="T6" fmla="*/ 105 w 119"/>
                  <a:gd name="T7" fmla="*/ 37 h 59"/>
                  <a:gd name="T8" fmla="*/ 96 w 119"/>
                  <a:gd name="T9" fmla="*/ 46 h 59"/>
                  <a:gd name="T10" fmla="*/ 84 w 119"/>
                  <a:gd name="T11" fmla="*/ 53 h 59"/>
                  <a:gd name="T12" fmla="*/ 72 w 119"/>
                  <a:gd name="T13" fmla="*/ 57 h 59"/>
                  <a:gd name="T14" fmla="*/ 59 w 119"/>
                  <a:gd name="T15" fmla="*/ 59 h 59"/>
                  <a:gd name="T16" fmla="*/ 46 w 119"/>
                  <a:gd name="T17" fmla="*/ 57 h 59"/>
                  <a:gd name="T18" fmla="*/ 34 w 119"/>
                  <a:gd name="T19" fmla="*/ 53 h 59"/>
                  <a:gd name="T20" fmla="*/ 22 w 119"/>
                  <a:gd name="T21" fmla="*/ 46 h 59"/>
                  <a:gd name="T22" fmla="*/ 13 w 119"/>
                  <a:gd name="T23" fmla="*/ 37 h 59"/>
                  <a:gd name="T24" fmla="*/ 6 w 119"/>
                  <a:gd name="T25" fmla="*/ 25 h 59"/>
                  <a:gd name="T26" fmla="*/ 2 w 119"/>
                  <a:gd name="T27" fmla="*/ 13 h 59"/>
                  <a:gd name="T28" fmla="*/ 0 w 11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119" y="0"/>
                    </a:moveTo>
                    <a:lnTo>
                      <a:pt x="117" y="13"/>
                    </a:lnTo>
                    <a:lnTo>
                      <a:pt x="112" y="25"/>
                    </a:lnTo>
                    <a:lnTo>
                      <a:pt x="105" y="37"/>
                    </a:lnTo>
                    <a:lnTo>
                      <a:pt x="96" y="46"/>
                    </a:lnTo>
                    <a:lnTo>
                      <a:pt x="84" y="53"/>
                    </a:lnTo>
                    <a:lnTo>
                      <a:pt x="72" y="57"/>
                    </a:lnTo>
                    <a:lnTo>
                      <a:pt x="59" y="59"/>
                    </a:lnTo>
                    <a:lnTo>
                      <a:pt x="46" y="57"/>
                    </a:lnTo>
                    <a:lnTo>
                      <a:pt x="34" y="53"/>
                    </a:lnTo>
                    <a:lnTo>
                      <a:pt x="22" y="46"/>
                    </a:lnTo>
                    <a:lnTo>
                      <a:pt x="13" y="37"/>
                    </a:lnTo>
                    <a:lnTo>
                      <a:pt x="6" y="25"/>
                    </a:lnTo>
                    <a:lnTo>
                      <a:pt x="2" y="1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7" name="Freeform 4105"/>
              <p:cNvSpPr>
                <a:spLocks/>
              </p:cNvSpPr>
              <p:nvPr/>
            </p:nvSpPr>
            <p:spPr bwMode="auto">
              <a:xfrm>
                <a:off x="6803" y="2332"/>
                <a:ext cx="24" cy="514"/>
              </a:xfrm>
              <a:custGeom>
                <a:avLst/>
                <a:gdLst>
                  <a:gd name="T0" fmla="*/ 0 w 119"/>
                  <a:gd name="T1" fmla="*/ 2571 h 2571"/>
                  <a:gd name="T2" fmla="*/ 59 w 119"/>
                  <a:gd name="T3" fmla="*/ 2571 h 2571"/>
                  <a:gd name="T4" fmla="*/ 119 w 119"/>
                  <a:gd name="T5" fmla="*/ 2571 h 2571"/>
                  <a:gd name="T6" fmla="*/ 119 w 119"/>
                  <a:gd name="T7" fmla="*/ 0 h 2571"/>
                  <a:gd name="T8" fmla="*/ 59 w 119"/>
                  <a:gd name="T9" fmla="*/ 0 h 2571"/>
                  <a:gd name="T10" fmla="*/ 0 w 119"/>
                  <a:gd name="T11" fmla="*/ 0 h 2571"/>
                  <a:gd name="T12" fmla="*/ 0 w 119"/>
                  <a:gd name="T13" fmla="*/ 2571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571">
                    <a:moveTo>
                      <a:pt x="0" y="2571"/>
                    </a:moveTo>
                    <a:lnTo>
                      <a:pt x="59" y="2571"/>
                    </a:lnTo>
                    <a:lnTo>
                      <a:pt x="119" y="2571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5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8" name="Freeform 4106"/>
              <p:cNvSpPr>
                <a:spLocks/>
              </p:cNvSpPr>
              <p:nvPr/>
            </p:nvSpPr>
            <p:spPr bwMode="auto">
              <a:xfrm>
                <a:off x="6803" y="2332"/>
                <a:ext cx="24" cy="514"/>
              </a:xfrm>
              <a:custGeom>
                <a:avLst/>
                <a:gdLst>
                  <a:gd name="T0" fmla="*/ 0 w 119"/>
                  <a:gd name="T1" fmla="*/ 2571 h 2571"/>
                  <a:gd name="T2" fmla="*/ 59 w 119"/>
                  <a:gd name="T3" fmla="*/ 2571 h 2571"/>
                  <a:gd name="T4" fmla="*/ 119 w 119"/>
                  <a:gd name="T5" fmla="*/ 2571 h 2571"/>
                  <a:gd name="T6" fmla="*/ 119 w 119"/>
                  <a:gd name="T7" fmla="*/ 0 h 2571"/>
                  <a:gd name="T8" fmla="*/ 59 w 119"/>
                  <a:gd name="T9" fmla="*/ 0 h 2571"/>
                  <a:gd name="T10" fmla="*/ 0 w 119"/>
                  <a:gd name="T11" fmla="*/ 0 h 2571"/>
                  <a:gd name="T12" fmla="*/ 0 w 119"/>
                  <a:gd name="T13" fmla="*/ 2571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571">
                    <a:moveTo>
                      <a:pt x="0" y="2571"/>
                    </a:moveTo>
                    <a:lnTo>
                      <a:pt x="59" y="2571"/>
                    </a:lnTo>
                    <a:lnTo>
                      <a:pt x="119" y="2571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5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9" name="Freeform 4107"/>
              <p:cNvSpPr>
                <a:spLocks/>
              </p:cNvSpPr>
              <p:nvPr/>
            </p:nvSpPr>
            <p:spPr bwMode="auto">
              <a:xfrm>
                <a:off x="6803" y="2320"/>
                <a:ext cx="24" cy="12"/>
              </a:xfrm>
              <a:custGeom>
                <a:avLst/>
                <a:gdLst>
                  <a:gd name="T0" fmla="*/ 59 w 119"/>
                  <a:gd name="T1" fmla="*/ 59 h 59"/>
                  <a:gd name="T2" fmla="*/ 0 w 119"/>
                  <a:gd name="T3" fmla="*/ 59 h 59"/>
                  <a:gd name="T4" fmla="*/ 2 w 119"/>
                  <a:gd name="T5" fmla="*/ 47 h 59"/>
                  <a:gd name="T6" fmla="*/ 6 w 119"/>
                  <a:gd name="T7" fmla="*/ 34 h 59"/>
                  <a:gd name="T8" fmla="*/ 13 w 119"/>
                  <a:gd name="T9" fmla="*/ 23 h 59"/>
                  <a:gd name="T10" fmla="*/ 22 w 119"/>
                  <a:gd name="T11" fmla="*/ 13 h 59"/>
                  <a:gd name="T12" fmla="*/ 34 w 119"/>
                  <a:gd name="T13" fmla="*/ 7 h 59"/>
                  <a:gd name="T14" fmla="*/ 46 w 119"/>
                  <a:gd name="T15" fmla="*/ 2 h 59"/>
                  <a:gd name="T16" fmla="*/ 59 w 119"/>
                  <a:gd name="T17" fmla="*/ 0 h 59"/>
                  <a:gd name="T18" fmla="*/ 72 w 119"/>
                  <a:gd name="T19" fmla="*/ 2 h 59"/>
                  <a:gd name="T20" fmla="*/ 84 w 119"/>
                  <a:gd name="T21" fmla="*/ 7 h 59"/>
                  <a:gd name="T22" fmla="*/ 96 w 119"/>
                  <a:gd name="T23" fmla="*/ 13 h 59"/>
                  <a:gd name="T24" fmla="*/ 105 w 119"/>
                  <a:gd name="T25" fmla="*/ 23 h 59"/>
                  <a:gd name="T26" fmla="*/ 112 w 119"/>
                  <a:gd name="T27" fmla="*/ 34 h 59"/>
                  <a:gd name="T28" fmla="*/ 117 w 119"/>
                  <a:gd name="T29" fmla="*/ 47 h 59"/>
                  <a:gd name="T30" fmla="*/ 119 w 119"/>
                  <a:gd name="T31" fmla="*/ 59 h 59"/>
                  <a:gd name="T32" fmla="*/ 59 w 119"/>
                  <a:gd name="T3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59">
                    <a:moveTo>
                      <a:pt x="59" y="59"/>
                    </a:moveTo>
                    <a:lnTo>
                      <a:pt x="0" y="59"/>
                    </a:lnTo>
                    <a:lnTo>
                      <a:pt x="2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3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7" y="47"/>
                    </a:lnTo>
                    <a:lnTo>
                      <a:pt x="119" y="59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0" name="Freeform 4108"/>
              <p:cNvSpPr>
                <a:spLocks/>
              </p:cNvSpPr>
              <p:nvPr/>
            </p:nvSpPr>
            <p:spPr bwMode="auto">
              <a:xfrm>
                <a:off x="6803" y="2320"/>
                <a:ext cx="24" cy="12"/>
              </a:xfrm>
              <a:custGeom>
                <a:avLst/>
                <a:gdLst>
                  <a:gd name="T0" fmla="*/ 0 w 119"/>
                  <a:gd name="T1" fmla="*/ 59 h 59"/>
                  <a:gd name="T2" fmla="*/ 2 w 119"/>
                  <a:gd name="T3" fmla="*/ 47 h 59"/>
                  <a:gd name="T4" fmla="*/ 6 w 119"/>
                  <a:gd name="T5" fmla="*/ 34 h 59"/>
                  <a:gd name="T6" fmla="*/ 13 w 119"/>
                  <a:gd name="T7" fmla="*/ 23 h 59"/>
                  <a:gd name="T8" fmla="*/ 22 w 119"/>
                  <a:gd name="T9" fmla="*/ 13 h 59"/>
                  <a:gd name="T10" fmla="*/ 34 w 119"/>
                  <a:gd name="T11" fmla="*/ 7 h 59"/>
                  <a:gd name="T12" fmla="*/ 46 w 119"/>
                  <a:gd name="T13" fmla="*/ 2 h 59"/>
                  <a:gd name="T14" fmla="*/ 59 w 119"/>
                  <a:gd name="T15" fmla="*/ 0 h 59"/>
                  <a:gd name="T16" fmla="*/ 72 w 119"/>
                  <a:gd name="T17" fmla="*/ 2 h 59"/>
                  <a:gd name="T18" fmla="*/ 84 w 119"/>
                  <a:gd name="T19" fmla="*/ 7 h 59"/>
                  <a:gd name="T20" fmla="*/ 96 w 119"/>
                  <a:gd name="T21" fmla="*/ 13 h 59"/>
                  <a:gd name="T22" fmla="*/ 105 w 119"/>
                  <a:gd name="T23" fmla="*/ 23 h 59"/>
                  <a:gd name="T24" fmla="*/ 112 w 119"/>
                  <a:gd name="T25" fmla="*/ 34 h 59"/>
                  <a:gd name="T26" fmla="*/ 117 w 119"/>
                  <a:gd name="T27" fmla="*/ 47 h 59"/>
                  <a:gd name="T28" fmla="*/ 119 w 119"/>
                  <a:gd name="T2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59">
                    <a:moveTo>
                      <a:pt x="0" y="59"/>
                    </a:moveTo>
                    <a:lnTo>
                      <a:pt x="2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4" y="7"/>
                    </a:lnTo>
                    <a:lnTo>
                      <a:pt x="96" y="13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7" y="47"/>
                    </a:lnTo>
                    <a:lnTo>
                      <a:pt x="119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1" name="Freeform 4109"/>
              <p:cNvSpPr>
                <a:spLocks/>
              </p:cNvSpPr>
              <p:nvPr/>
            </p:nvSpPr>
            <p:spPr bwMode="auto">
              <a:xfrm>
                <a:off x="6803" y="2834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7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2 w 59"/>
                  <a:gd name="T15" fmla="*/ 73 h 119"/>
                  <a:gd name="T16" fmla="*/ 0 w 59"/>
                  <a:gd name="T17" fmla="*/ 60 h 119"/>
                  <a:gd name="T18" fmla="*/ 2 w 59"/>
                  <a:gd name="T19" fmla="*/ 47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2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2" y="73"/>
                    </a:lnTo>
                    <a:lnTo>
                      <a:pt x="0" y="60"/>
                    </a:lnTo>
                    <a:lnTo>
                      <a:pt x="2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2" name="Freeform 4110"/>
              <p:cNvSpPr>
                <a:spLocks/>
              </p:cNvSpPr>
              <p:nvPr/>
            </p:nvSpPr>
            <p:spPr bwMode="auto">
              <a:xfrm>
                <a:off x="6803" y="2834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7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2 w 59"/>
                  <a:gd name="T13" fmla="*/ 73 h 119"/>
                  <a:gd name="T14" fmla="*/ 0 w 59"/>
                  <a:gd name="T15" fmla="*/ 60 h 119"/>
                  <a:gd name="T16" fmla="*/ 2 w 59"/>
                  <a:gd name="T17" fmla="*/ 47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2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7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2" y="73"/>
                    </a:lnTo>
                    <a:lnTo>
                      <a:pt x="0" y="60"/>
                    </a:lnTo>
                    <a:lnTo>
                      <a:pt x="2" y="47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3" name="Freeform 4111"/>
              <p:cNvSpPr>
                <a:spLocks/>
              </p:cNvSpPr>
              <p:nvPr/>
            </p:nvSpPr>
            <p:spPr bwMode="auto">
              <a:xfrm>
                <a:off x="6803" y="2525"/>
                <a:ext cx="12" cy="24"/>
              </a:xfrm>
              <a:custGeom>
                <a:avLst/>
                <a:gdLst>
                  <a:gd name="T0" fmla="*/ 59 w 59"/>
                  <a:gd name="T1" fmla="*/ 60 h 119"/>
                  <a:gd name="T2" fmla="*/ 59 w 59"/>
                  <a:gd name="T3" fmla="*/ 119 h 119"/>
                  <a:gd name="T4" fmla="*/ 46 w 59"/>
                  <a:gd name="T5" fmla="*/ 118 h 119"/>
                  <a:gd name="T6" fmla="*/ 34 w 59"/>
                  <a:gd name="T7" fmla="*/ 113 h 119"/>
                  <a:gd name="T8" fmla="*/ 22 w 59"/>
                  <a:gd name="T9" fmla="*/ 106 h 119"/>
                  <a:gd name="T10" fmla="*/ 13 w 59"/>
                  <a:gd name="T11" fmla="*/ 97 h 119"/>
                  <a:gd name="T12" fmla="*/ 6 w 59"/>
                  <a:gd name="T13" fmla="*/ 85 h 119"/>
                  <a:gd name="T14" fmla="*/ 2 w 59"/>
                  <a:gd name="T15" fmla="*/ 73 h 119"/>
                  <a:gd name="T16" fmla="*/ 0 w 59"/>
                  <a:gd name="T17" fmla="*/ 60 h 119"/>
                  <a:gd name="T18" fmla="*/ 2 w 59"/>
                  <a:gd name="T19" fmla="*/ 48 h 119"/>
                  <a:gd name="T20" fmla="*/ 6 w 59"/>
                  <a:gd name="T21" fmla="*/ 35 h 119"/>
                  <a:gd name="T22" fmla="*/ 13 w 59"/>
                  <a:gd name="T23" fmla="*/ 23 h 119"/>
                  <a:gd name="T24" fmla="*/ 22 w 59"/>
                  <a:gd name="T25" fmla="*/ 14 h 119"/>
                  <a:gd name="T26" fmla="*/ 34 w 59"/>
                  <a:gd name="T27" fmla="*/ 7 h 119"/>
                  <a:gd name="T28" fmla="*/ 46 w 59"/>
                  <a:gd name="T29" fmla="*/ 3 h 119"/>
                  <a:gd name="T30" fmla="*/ 59 w 59"/>
                  <a:gd name="T31" fmla="*/ 0 h 119"/>
                  <a:gd name="T32" fmla="*/ 59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59" y="60"/>
                    </a:moveTo>
                    <a:lnTo>
                      <a:pt x="59" y="119"/>
                    </a:ln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2" y="73"/>
                    </a:lnTo>
                    <a:lnTo>
                      <a:pt x="0" y="60"/>
                    </a:lnTo>
                    <a:lnTo>
                      <a:pt x="2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  <a:lnTo>
                      <a:pt x="59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4" name="Freeform 4112"/>
              <p:cNvSpPr>
                <a:spLocks/>
              </p:cNvSpPr>
              <p:nvPr/>
            </p:nvSpPr>
            <p:spPr bwMode="auto">
              <a:xfrm>
                <a:off x="6803" y="2525"/>
                <a:ext cx="12" cy="24"/>
              </a:xfrm>
              <a:custGeom>
                <a:avLst/>
                <a:gdLst>
                  <a:gd name="T0" fmla="*/ 59 w 59"/>
                  <a:gd name="T1" fmla="*/ 119 h 119"/>
                  <a:gd name="T2" fmla="*/ 46 w 59"/>
                  <a:gd name="T3" fmla="*/ 118 h 119"/>
                  <a:gd name="T4" fmla="*/ 34 w 59"/>
                  <a:gd name="T5" fmla="*/ 113 h 119"/>
                  <a:gd name="T6" fmla="*/ 22 w 59"/>
                  <a:gd name="T7" fmla="*/ 106 h 119"/>
                  <a:gd name="T8" fmla="*/ 13 w 59"/>
                  <a:gd name="T9" fmla="*/ 97 h 119"/>
                  <a:gd name="T10" fmla="*/ 6 w 59"/>
                  <a:gd name="T11" fmla="*/ 85 h 119"/>
                  <a:gd name="T12" fmla="*/ 2 w 59"/>
                  <a:gd name="T13" fmla="*/ 73 h 119"/>
                  <a:gd name="T14" fmla="*/ 0 w 59"/>
                  <a:gd name="T15" fmla="*/ 60 h 119"/>
                  <a:gd name="T16" fmla="*/ 2 w 59"/>
                  <a:gd name="T17" fmla="*/ 48 h 119"/>
                  <a:gd name="T18" fmla="*/ 6 w 59"/>
                  <a:gd name="T19" fmla="*/ 35 h 119"/>
                  <a:gd name="T20" fmla="*/ 13 w 59"/>
                  <a:gd name="T21" fmla="*/ 23 h 119"/>
                  <a:gd name="T22" fmla="*/ 22 w 59"/>
                  <a:gd name="T23" fmla="*/ 14 h 119"/>
                  <a:gd name="T24" fmla="*/ 34 w 59"/>
                  <a:gd name="T25" fmla="*/ 7 h 119"/>
                  <a:gd name="T26" fmla="*/ 46 w 59"/>
                  <a:gd name="T27" fmla="*/ 3 h 119"/>
                  <a:gd name="T28" fmla="*/ 59 w 59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59" y="119"/>
                    </a:moveTo>
                    <a:lnTo>
                      <a:pt x="46" y="118"/>
                    </a:lnTo>
                    <a:lnTo>
                      <a:pt x="34" y="113"/>
                    </a:lnTo>
                    <a:lnTo>
                      <a:pt x="22" y="106"/>
                    </a:lnTo>
                    <a:lnTo>
                      <a:pt x="13" y="97"/>
                    </a:lnTo>
                    <a:lnTo>
                      <a:pt x="6" y="85"/>
                    </a:lnTo>
                    <a:lnTo>
                      <a:pt x="2" y="73"/>
                    </a:lnTo>
                    <a:lnTo>
                      <a:pt x="0" y="60"/>
                    </a:lnTo>
                    <a:lnTo>
                      <a:pt x="2" y="48"/>
                    </a:lnTo>
                    <a:lnTo>
                      <a:pt x="6" y="35"/>
                    </a:lnTo>
                    <a:lnTo>
                      <a:pt x="13" y="23"/>
                    </a:lnTo>
                    <a:lnTo>
                      <a:pt x="22" y="14"/>
                    </a:lnTo>
                    <a:lnTo>
                      <a:pt x="34" y="7"/>
                    </a:lnTo>
                    <a:lnTo>
                      <a:pt x="46" y="3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5" name="Freeform 4113"/>
              <p:cNvSpPr>
                <a:spLocks/>
              </p:cNvSpPr>
              <p:nvPr/>
            </p:nvSpPr>
            <p:spPr bwMode="auto">
              <a:xfrm>
                <a:off x="6803" y="2320"/>
                <a:ext cx="12" cy="23"/>
              </a:xfrm>
              <a:custGeom>
                <a:avLst/>
                <a:gdLst>
                  <a:gd name="T0" fmla="*/ 59 w 59"/>
                  <a:gd name="T1" fmla="*/ 59 h 118"/>
                  <a:gd name="T2" fmla="*/ 59 w 59"/>
                  <a:gd name="T3" fmla="*/ 118 h 118"/>
                  <a:gd name="T4" fmla="*/ 46 w 59"/>
                  <a:gd name="T5" fmla="*/ 117 h 118"/>
                  <a:gd name="T6" fmla="*/ 34 w 59"/>
                  <a:gd name="T7" fmla="*/ 112 h 118"/>
                  <a:gd name="T8" fmla="*/ 22 w 59"/>
                  <a:gd name="T9" fmla="*/ 105 h 118"/>
                  <a:gd name="T10" fmla="*/ 13 w 59"/>
                  <a:gd name="T11" fmla="*/ 96 h 118"/>
                  <a:gd name="T12" fmla="*/ 6 w 59"/>
                  <a:gd name="T13" fmla="*/ 85 h 118"/>
                  <a:gd name="T14" fmla="*/ 2 w 59"/>
                  <a:gd name="T15" fmla="*/ 72 h 118"/>
                  <a:gd name="T16" fmla="*/ 0 w 59"/>
                  <a:gd name="T17" fmla="*/ 59 h 118"/>
                  <a:gd name="T18" fmla="*/ 2 w 59"/>
                  <a:gd name="T19" fmla="*/ 47 h 118"/>
                  <a:gd name="T20" fmla="*/ 6 w 59"/>
                  <a:gd name="T21" fmla="*/ 34 h 118"/>
                  <a:gd name="T22" fmla="*/ 13 w 59"/>
                  <a:gd name="T23" fmla="*/ 23 h 118"/>
                  <a:gd name="T24" fmla="*/ 22 w 59"/>
                  <a:gd name="T25" fmla="*/ 13 h 118"/>
                  <a:gd name="T26" fmla="*/ 34 w 59"/>
                  <a:gd name="T27" fmla="*/ 7 h 118"/>
                  <a:gd name="T28" fmla="*/ 46 w 59"/>
                  <a:gd name="T29" fmla="*/ 2 h 118"/>
                  <a:gd name="T30" fmla="*/ 59 w 59"/>
                  <a:gd name="T31" fmla="*/ 0 h 118"/>
                  <a:gd name="T32" fmla="*/ 59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59" y="59"/>
                    </a:moveTo>
                    <a:lnTo>
                      <a:pt x="59" y="118"/>
                    </a:ln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2" y="72"/>
                    </a:lnTo>
                    <a:lnTo>
                      <a:pt x="0" y="59"/>
                    </a:lnTo>
                    <a:lnTo>
                      <a:pt x="2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6" name="Freeform 4114"/>
              <p:cNvSpPr>
                <a:spLocks/>
              </p:cNvSpPr>
              <p:nvPr/>
            </p:nvSpPr>
            <p:spPr bwMode="auto">
              <a:xfrm>
                <a:off x="6803" y="2320"/>
                <a:ext cx="12" cy="23"/>
              </a:xfrm>
              <a:custGeom>
                <a:avLst/>
                <a:gdLst>
                  <a:gd name="T0" fmla="*/ 59 w 59"/>
                  <a:gd name="T1" fmla="*/ 118 h 118"/>
                  <a:gd name="T2" fmla="*/ 46 w 59"/>
                  <a:gd name="T3" fmla="*/ 117 h 118"/>
                  <a:gd name="T4" fmla="*/ 34 w 59"/>
                  <a:gd name="T5" fmla="*/ 112 h 118"/>
                  <a:gd name="T6" fmla="*/ 22 w 59"/>
                  <a:gd name="T7" fmla="*/ 105 h 118"/>
                  <a:gd name="T8" fmla="*/ 13 w 59"/>
                  <a:gd name="T9" fmla="*/ 96 h 118"/>
                  <a:gd name="T10" fmla="*/ 6 w 59"/>
                  <a:gd name="T11" fmla="*/ 85 h 118"/>
                  <a:gd name="T12" fmla="*/ 2 w 59"/>
                  <a:gd name="T13" fmla="*/ 72 h 118"/>
                  <a:gd name="T14" fmla="*/ 0 w 59"/>
                  <a:gd name="T15" fmla="*/ 59 h 118"/>
                  <a:gd name="T16" fmla="*/ 2 w 59"/>
                  <a:gd name="T17" fmla="*/ 47 h 118"/>
                  <a:gd name="T18" fmla="*/ 6 w 59"/>
                  <a:gd name="T19" fmla="*/ 34 h 118"/>
                  <a:gd name="T20" fmla="*/ 13 w 59"/>
                  <a:gd name="T21" fmla="*/ 23 h 118"/>
                  <a:gd name="T22" fmla="*/ 22 w 59"/>
                  <a:gd name="T23" fmla="*/ 13 h 118"/>
                  <a:gd name="T24" fmla="*/ 34 w 59"/>
                  <a:gd name="T25" fmla="*/ 7 h 118"/>
                  <a:gd name="T26" fmla="*/ 46 w 59"/>
                  <a:gd name="T27" fmla="*/ 2 h 118"/>
                  <a:gd name="T28" fmla="*/ 59 w 59"/>
                  <a:gd name="T2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59" y="118"/>
                    </a:moveTo>
                    <a:lnTo>
                      <a:pt x="46" y="117"/>
                    </a:lnTo>
                    <a:lnTo>
                      <a:pt x="34" y="112"/>
                    </a:lnTo>
                    <a:lnTo>
                      <a:pt x="22" y="105"/>
                    </a:lnTo>
                    <a:lnTo>
                      <a:pt x="13" y="96"/>
                    </a:lnTo>
                    <a:lnTo>
                      <a:pt x="6" y="85"/>
                    </a:lnTo>
                    <a:lnTo>
                      <a:pt x="2" y="72"/>
                    </a:lnTo>
                    <a:lnTo>
                      <a:pt x="0" y="59"/>
                    </a:lnTo>
                    <a:lnTo>
                      <a:pt x="2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4" y="7"/>
                    </a:lnTo>
                    <a:lnTo>
                      <a:pt x="46" y="2"/>
                    </a:lnTo>
                    <a:lnTo>
                      <a:pt x="5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67" name="Freeform 4115"/>
            <p:cNvSpPr>
              <a:spLocks/>
            </p:cNvSpPr>
            <p:nvPr/>
          </p:nvSpPr>
          <p:spPr bwMode="auto">
            <a:xfrm>
              <a:off x="6802" y="1563"/>
              <a:ext cx="24" cy="771"/>
            </a:xfrm>
            <a:custGeom>
              <a:avLst/>
              <a:gdLst>
                <a:gd name="T0" fmla="*/ 0 w 119"/>
                <a:gd name="T1" fmla="*/ 3855 h 3855"/>
                <a:gd name="T2" fmla="*/ 59 w 119"/>
                <a:gd name="T3" fmla="*/ 3855 h 3855"/>
                <a:gd name="T4" fmla="*/ 119 w 119"/>
                <a:gd name="T5" fmla="*/ 3855 h 3855"/>
                <a:gd name="T6" fmla="*/ 119 w 119"/>
                <a:gd name="T7" fmla="*/ 0 h 3855"/>
                <a:gd name="T8" fmla="*/ 59 w 119"/>
                <a:gd name="T9" fmla="*/ 0 h 3855"/>
                <a:gd name="T10" fmla="*/ 0 w 119"/>
                <a:gd name="T11" fmla="*/ 0 h 3855"/>
                <a:gd name="T12" fmla="*/ 0 w 119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855">
                  <a:moveTo>
                    <a:pt x="0" y="3855"/>
                  </a:moveTo>
                  <a:lnTo>
                    <a:pt x="59" y="3855"/>
                  </a:lnTo>
                  <a:lnTo>
                    <a:pt x="119" y="3855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4116"/>
            <p:cNvSpPr>
              <a:spLocks/>
            </p:cNvSpPr>
            <p:nvPr/>
          </p:nvSpPr>
          <p:spPr bwMode="auto">
            <a:xfrm>
              <a:off x="6802" y="2334"/>
              <a:ext cx="24" cy="514"/>
            </a:xfrm>
            <a:custGeom>
              <a:avLst/>
              <a:gdLst>
                <a:gd name="T0" fmla="*/ 0 w 119"/>
                <a:gd name="T1" fmla="*/ 2571 h 2571"/>
                <a:gd name="T2" fmla="*/ 59 w 119"/>
                <a:gd name="T3" fmla="*/ 2571 h 2571"/>
                <a:gd name="T4" fmla="*/ 119 w 119"/>
                <a:gd name="T5" fmla="*/ 2571 h 2571"/>
                <a:gd name="T6" fmla="*/ 119 w 119"/>
                <a:gd name="T7" fmla="*/ 0 h 2571"/>
                <a:gd name="T8" fmla="*/ 59 w 119"/>
                <a:gd name="T9" fmla="*/ 0 h 2571"/>
                <a:gd name="T10" fmla="*/ 0 w 119"/>
                <a:gd name="T11" fmla="*/ 0 h 2571"/>
                <a:gd name="T12" fmla="*/ 0 w 119"/>
                <a:gd name="T13" fmla="*/ 2571 h 2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571">
                  <a:moveTo>
                    <a:pt x="0" y="2571"/>
                  </a:moveTo>
                  <a:lnTo>
                    <a:pt x="59" y="2571"/>
                  </a:lnTo>
                  <a:lnTo>
                    <a:pt x="119" y="2571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25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69" name="Group 4117"/>
            <p:cNvGrpSpPr>
              <a:grpSpLocks/>
            </p:cNvGrpSpPr>
            <p:nvPr/>
          </p:nvGrpSpPr>
          <p:grpSpPr bwMode="auto">
            <a:xfrm>
              <a:off x="6802" y="1563"/>
              <a:ext cx="24" cy="1285"/>
              <a:chOff x="6802" y="1563"/>
              <a:chExt cx="24" cy="1285"/>
            </a:xfrm>
          </p:grpSpPr>
          <p:sp>
            <p:nvSpPr>
              <p:cNvPr id="27670" name="Freeform 4118"/>
              <p:cNvSpPr>
                <a:spLocks/>
              </p:cNvSpPr>
              <p:nvPr/>
            </p:nvSpPr>
            <p:spPr bwMode="auto">
              <a:xfrm>
                <a:off x="6802" y="1563"/>
                <a:ext cx="24" cy="771"/>
              </a:xfrm>
              <a:custGeom>
                <a:avLst/>
                <a:gdLst>
                  <a:gd name="T0" fmla="*/ 0 w 119"/>
                  <a:gd name="T1" fmla="*/ 3855 h 3855"/>
                  <a:gd name="T2" fmla="*/ 59 w 119"/>
                  <a:gd name="T3" fmla="*/ 3855 h 3855"/>
                  <a:gd name="T4" fmla="*/ 119 w 119"/>
                  <a:gd name="T5" fmla="*/ 3855 h 3855"/>
                  <a:gd name="T6" fmla="*/ 119 w 119"/>
                  <a:gd name="T7" fmla="*/ 0 h 3855"/>
                  <a:gd name="T8" fmla="*/ 59 w 119"/>
                  <a:gd name="T9" fmla="*/ 0 h 3855"/>
                  <a:gd name="T10" fmla="*/ 0 w 119"/>
                  <a:gd name="T11" fmla="*/ 0 h 3855"/>
                  <a:gd name="T12" fmla="*/ 0 w 119"/>
                  <a:gd name="T13" fmla="*/ 3855 h 3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3855">
                    <a:moveTo>
                      <a:pt x="0" y="3855"/>
                    </a:moveTo>
                    <a:lnTo>
                      <a:pt x="59" y="3855"/>
                    </a:lnTo>
                    <a:lnTo>
                      <a:pt x="119" y="3855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38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1" name="Freeform 4119"/>
              <p:cNvSpPr>
                <a:spLocks/>
              </p:cNvSpPr>
              <p:nvPr/>
            </p:nvSpPr>
            <p:spPr bwMode="auto">
              <a:xfrm>
                <a:off x="6802" y="2334"/>
                <a:ext cx="24" cy="514"/>
              </a:xfrm>
              <a:custGeom>
                <a:avLst/>
                <a:gdLst>
                  <a:gd name="T0" fmla="*/ 0 w 119"/>
                  <a:gd name="T1" fmla="*/ 2571 h 2571"/>
                  <a:gd name="T2" fmla="*/ 59 w 119"/>
                  <a:gd name="T3" fmla="*/ 2571 h 2571"/>
                  <a:gd name="T4" fmla="*/ 119 w 119"/>
                  <a:gd name="T5" fmla="*/ 2571 h 2571"/>
                  <a:gd name="T6" fmla="*/ 119 w 119"/>
                  <a:gd name="T7" fmla="*/ 0 h 2571"/>
                  <a:gd name="T8" fmla="*/ 59 w 119"/>
                  <a:gd name="T9" fmla="*/ 0 h 2571"/>
                  <a:gd name="T10" fmla="*/ 0 w 119"/>
                  <a:gd name="T11" fmla="*/ 0 h 2571"/>
                  <a:gd name="T12" fmla="*/ 0 w 119"/>
                  <a:gd name="T13" fmla="*/ 2571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571">
                    <a:moveTo>
                      <a:pt x="0" y="2571"/>
                    </a:moveTo>
                    <a:lnTo>
                      <a:pt x="59" y="2571"/>
                    </a:lnTo>
                    <a:lnTo>
                      <a:pt x="119" y="2571"/>
                    </a:lnTo>
                    <a:lnTo>
                      <a:pt x="119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5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7672" name="Group 4120"/>
          <p:cNvGrpSpPr>
            <a:grpSpLocks/>
          </p:cNvGrpSpPr>
          <p:nvPr/>
        </p:nvGrpSpPr>
        <p:grpSpPr bwMode="auto">
          <a:xfrm>
            <a:off x="8416925" y="833755"/>
            <a:ext cx="41275" cy="2052638"/>
            <a:chOff x="8345" y="1553"/>
            <a:chExt cx="26" cy="1293"/>
          </a:xfrm>
        </p:grpSpPr>
        <p:grpSp>
          <p:nvGrpSpPr>
            <p:cNvPr id="27673" name="Group 4121"/>
            <p:cNvGrpSpPr>
              <a:grpSpLocks/>
            </p:cNvGrpSpPr>
            <p:nvPr/>
          </p:nvGrpSpPr>
          <p:grpSpPr bwMode="auto">
            <a:xfrm>
              <a:off x="8345" y="2320"/>
              <a:ext cx="23" cy="526"/>
              <a:chOff x="8345" y="2320"/>
              <a:chExt cx="23" cy="526"/>
            </a:xfrm>
          </p:grpSpPr>
          <p:sp>
            <p:nvSpPr>
              <p:cNvPr id="27674" name="Freeform 4122"/>
              <p:cNvSpPr>
                <a:spLocks/>
              </p:cNvSpPr>
              <p:nvPr/>
            </p:nvSpPr>
            <p:spPr bwMode="auto">
              <a:xfrm>
                <a:off x="8345" y="2332"/>
                <a:ext cx="23" cy="514"/>
              </a:xfrm>
              <a:custGeom>
                <a:avLst/>
                <a:gdLst>
                  <a:gd name="T0" fmla="*/ 0 w 118"/>
                  <a:gd name="T1" fmla="*/ 2571 h 2571"/>
                  <a:gd name="T2" fmla="*/ 59 w 118"/>
                  <a:gd name="T3" fmla="*/ 2571 h 2571"/>
                  <a:gd name="T4" fmla="*/ 118 w 118"/>
                  <a:gd name="T5" fmla="*/ 2571 h 2571"/>
                  <a:gd name="T6" fmla="*/ 118 w 118"/>
                  <a:gd name="T7" fmla="*/ 0 h 2571"/>
                  <a:gd name="T8" fmla="*/ 59 w 118"/>
                  <a:gd name="T9" fmla="*/ 0 h 2571"/>
                  <a:gd name="T10" fmla="*/ 0 w 118"/>
                  <a:gd name="T11" fmla="*/ 0 h 2571"/>
                  <a:gd name="T12" fmla="*/ 0 w 118"/>
                  <a:gd name="T13" fmla="*/ 2571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2571">
                    <a:moveTo>
                      <a:pt x="0" y="2571"/>
                    </a:moveTo>
                    <a:lnTo>
                      <a:pt x="59" y="2571"/>
                    </a:lnTo>
                    <a:lnTo>
                      <a:pt x="118" y="2571"/>
                    </a:lnTo>
                    <a:lnTo>
                      <a:pt x="118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5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5" name="Freeform 4123"/>
              <p:cNvSpPr>
                <a:spLocks/>
              </p:cNvSpPr>
              <p:nvPr/>
            </p:nvSpPr>
            <p:spPr bwMode="auto">
              <a:xfrm>
                <a:off x="8345" y="2332"/>
                <a:ext cx="23" cy="514"/>
              </a:xfrm>
              <a:custGeom>
                <a:avLst/>
                <a:gdLst>
                  <a:gd name="T0" fmla="*/ 0 w 118"/>
                  <a:gd name="T1" fmla="*/ 2571 h 2571"/>
                  <a:gd name="T2" fmla="*/ 59 w 118"/>
                  <a:gd name="T3" fmla="*/ 2571 h 2571"/>
                  <a:gd name="T4" fmla="*/ 118 w 118"/>
                  <a:gd name="T5" fmla="*/ 2571 h 2571"/>
                  <a:gd name="T6" fmla="*/ 118 w 118"/>
                  <a:gd name="T7" fmla="*/ 0 h 2571"/>
                  <a:gd name="T8" fmla="*/ 59 w 118"/>
                  <a:gd name="T9" fmla="*/ 0 h 2571"/>
                  <a:gd name="T10" fmla="*/ 0 w 118"/>
                  <a:gd name="T11" fmla="*/ 0 h 2571"/>
                  <a:gd name="T12" fmla="*/ 0 w 118"/>
                  <a:gd name="T13" fmla="*/ 2571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8" h="2571">
                    <a:moveTo>
                      <a:pt x="0" y="2571"/>
                    </a:moveTo>
                    <a:lnTo>
                      <a:pt x="59" y="2571"/>
                    </a:lnTo>
                    <a:lnTo>
                      <a:pt x="118" y="2571"/>
                    </a:lnTo>
                    <a:lnTo>
                      <a:pt x="118" y="0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25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6" name="Freeform 4124"/>
              <p:cNvSpPr>
                <a:spLocks/>
              </p:cNvSpPr>
              <p:nvPr/>
            </p:nvSpPr>
            <p:spPr bwMode="auto">
              <a:xfrm>
                <a:off x="8345" y="2320"/>
                <a:ext cx="23" cy="12"/>
              </a:xfrm>
              <a:custGeom>
                <a:avLst/>
                <a:gdLst>
                  <a:gd name="T0" fmla="*/ 59 w 118"/>
                  <a:gd name="T1" fmla="*/ 59 h 59"/>
                  <a:gd name="T2" fmla="*/ 0 w 118"/>
                  <a:gd name="T3" fmla="*/ 59 h 59"/>
                  <a:gd name="T4" fmla="*/ 1 w 118"/>
                  <a:gd name="T5" fmla="*/ 47 h 59"/>
                  <a:gd name="T6" fmla="*/ 6 w 118"/>
                  <a:gd name="T7" fmla="*/ 34 h 59"/>
                  <a:gd name="T8" fmla="*/ 13 w 118"/>
                  <a:gd name="T9" fmla="*/ 23 h 59"/>
                  <a:gd name="T10" fmla="*/ 22 w 118"/>
                  <a:gd name="T11" fmla="*/ 13 h 59"/>
                  <a:gd name="T12" fmla="*/ 33 w 118"/>
                  <a:gd name="T13" fmla="*/ 7 h 59"/>
                  <a:gd name="T14" fmla="*/ 46 w 118"/>
                  <a:gd name="T15" fmla="*/ 2 h 59"/>
                  <a:gd name="T16" fmla="*/ 59 w 118"/>
                  <a:gd name="T17" fmla="*/ 0 h 59"/>
                  <a:gd name="T18" fmla="*/ 71 w 118"/>
                  <a:gd name="T19" fmla="*/ 2 h 59"/>
                  <a:gd name="T20" fmla="*/ 84 w 118"/>
                  <a:gd name="T21" fmla="*/ 7 h 59"/>
                  <a:gd name="T22" fmla="*/ 95 w 118"/>
                  <a:gd name="T23" fmla="*/ 13 h 59"/>
                  <a:gd name="T24" fmla="*/ 105 w 118"/>
                  <a:gd name="T25" fmla="*/ 23 h 59"/>
                  <a:gd name="T26" fmla="*/ 112 w 118"/>
                  <a:gd name="T27" fmla="*/ 34 h 59"/>
                  <a:gd name="T28" fmla="*/ 116 w 118"/>
                  <a:gd name="T29" fmla="*/ 47 h 59"/>
                  <a:gd name="T30" fmla="*/ 118 w 118"/>
                  <a:gd name="T31" fmla="*/ 59 h 59"/>
                  <a:gd name="T32" fmla="*/ 59 w 118"/>
                  <a:gd name="T3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8" h="59">
                    <a:moveTo>
                      <a:pt x="59" y="59"/>
                    </a:moveTo>
                    <a:lnTo>
                      <a:pt x="0" y="59"/>
                    </a:ln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5" y="13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8" y="59"/>
                    </a:lnTo>
                    <a:lnTo>
                      <a:pt x="59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7" name="Freeform 4125"/>
              <p:cNvSpPr>
                <a:spLocks/>
              </p:cNvSpPr>
              <p:nvPr/>
            </p:nvSpPr>
            <p:spPr bwMode="auto">
              <a:xfrm>
                <a:off x="8345" y="2320"/>
                <a:ext cx="23" cy="12"/>
              </a:xfrm>
              <a:custGeom>
                <a:avLst/>
                <a:gdLst>
                  <a:gd name="T0" fmla="*/ 0 w 118"/>
                  <a:gd name="T1" fmla="*/ 59 h 59"/>
                  <a:gd name="T2" fmla="*/ 1 w 118"/>
                  <a:gd name="T3" fmla="*/ 47 h 59"/>
                  <a:gd name="T4" fmla="*/ 6 w 118"/>
                  <a:gd name="T5" fmla="*/ 34 h 59"/>
                  <a:gd name="T6" fmla="*/ 13 w 118"/>
                  <a:gd name="T7" fmla="*/ 23 h 59"/>
                  <a:gd name="T8" fmla="*/ 22 w 118"/>
                  <a:gd name="T9" fmla="*/ 13 h 59"/>
                  <a:gd name="T10" fmla="*/ 33 w 118"/>
                  <a:gd name="T11" fmla="*/ 7 h 59"/>
                  <a:gd name="T12" fmla="*/ 46 w 118"/>
                  <a:gd name="T13" fmla="*/ 2 h 59"/>
                  <a:gd name="T14" fmla="*/ 59 w 118"/>
                  <a:gd name="T15" fmla="*/ 0 h 59"/>
                  <a:gd name="T16" fmla="*/ 71 w 118"/>
                  <a:gd name="T17" fmla="*/ 2 h 59"/>
                  <a:gd name="T18" fmla="*/ 84 w 118"/>
                  <a:gd name="T19" fmla="*/ 7 h 59"/>
                  <a:gd name="T20" fmla="*/ 95 w 118"/>
                  <a:gd name="T21" fmla="*/ 13 h 59"/>
                  <a:gd name="T22" fmla="*/ 105 w 118"/>
                  <a:gd name="T23" fmla="*/ 23 h 59"/>
                  <a:gd name="T24" fmla="*/ 112 w 118"/>
                  <a:gd name="T25" fmla="*/ 34 h 59"/>
                  <a:gd name="T26" fmla="*/ 116 w 118"/>
                  <a:gd name="T27" fmla="*/ 47 h 59"/>
                  <a:gd name="T28" fmla="*/ 118 w 118"/>
                  <a:gd name="T2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" h="59">
                    <a:moveTo>
                      <a:pt x="0" y="59"/>
                    </a:moveTo>
                    <a:lnTo>
                      <a:pt x="1" y="47"/>
                    </a:lnTo>
                    <a:lnTo>
                      <a:pt x="6" y="34"/>
                    </a:lnTo>
                    <a:lnTo>
                      <a:pt x="13" y="23"/>
                    </a:lnTo>
                    <a:lnTo>
                      <a:pt x="22" y="13"/>
                    </a:lnTo>
                    <a:lnTo>
                      <a:pt x="33" y="7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4" y="7"/>
                    </a:lnTo>
                    <a:lnTo>
                      <a:pt x="95" y="13"/>
                    </a:lnTo>
                    <a:lnTo>
                      <a:pt x="105" y="23"/>
                    </a:lnTo>
                    <a:lnTo>
                      <a:pt x="112" y="34"/>
                    </a:lnTo>
                    <a:lnTo>
                      <a:pt x="116" y="47"/>
                    </a:lnTo>
                    <a:lnTo>
                      <a:pt x="118" y="5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8" name="Freeform 4126"/>
              <p:cNvSpPr>
                <a:spLocks/>
              </p:cNvSpPr>
              <p:nvPr/>
            </p:nvSpPr>
            <p:spPr bwMode="auto">
              <a:xfrm>
                <a:off x="8356" y="2525"/>
                <a:ext cx="12" cy="24"/>
              </a:xfrm>
              <a:custGeom>
                <a:avLst/>
                <a:gdLst>
                  <a:gd name="T0" fmla="*/ 0 w 59"/>
                  <a:gd name="T1" fmla="*/ 60 h 119"/>
                  <a:gd name="T2" fmla="*/ 0 w 59"/>
                  <a:gd name="T3" fmla="*/ 0 h 119"/>
                  <a:gd name="T4" fmla="*/ 12 w 59"/>
                  <a:gd name="T5" fmla="*/ 3 h 119"/>
                  <a:gd name="T6" fmla="*/ 25 w 59"/>
                  <a:gd name="T7" fmla="*/ 7 h 119"/>
                  <a:gd name="T8" fmla="*/ 36 w 59"/>
                  <a:gd name="T9" fmla="*/ 14 h 119"/>
                  <a:gd name="T10" fmla="*/ 46 w 59"/>
                  <a:gd name="T11" fmla="*/ 23 h 119"/>
                  <a:gd name="T12" fmla="*/ 53 w 59"/>
                  <a:gd name="T13" fmla="*/ 35 h 119"/>
                  <a:gd name="T14" fmla="*/ 57 w 59"/>
                  <a:gd name="T15" fmla="*/ 48 h 119"/>
                  <a:gd name="T16" fmla="*/ 59 w 59"/>
                  <a:gd name="T17" fmla="*/ 60 h 119"/>
                  <a:gd name="T18" fmla="*/ 57 w 59"/>
                  <a:gd name="T19" fmla="*/ 73 h 119"/>
                  <a:gd name="T20" fmla="*/ 53 w 59"/>
                  <a:gd name="T21" fmla="*/ 85 h 119"/>
                  <a:gd name="T22" fmla="*/ 46 w 59"/>
                  <a:gd name="T23" fmla="*/ 97 h 119"/>
                  <a:gd name="T24" fmla="*/ 36 w 59"/>
                  <a:gd name="T25" fmla="*/ 106 h 119"/>
                  <a:gd name="T26" fmla="*/ 25 w 59"/>
                  <a:gd name="T27" fmla="*/ 113 h 119"/>
                  <a:gd name="T28" fmla="*/ 12 w 59"/>
                  <a:gd name="T29" fmla="*/ 118 h 119"/>
                  <a:gd name="T30" fmla="*/ 0 w 59"/>
                  <a:gd name="T31" fmla="*/ 119 h 119"/>
                  <a:gd name="T32" fmla="*/ 0 w 59"/>
                  <a:gd name="T33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9">
                    <a:moveTo>
                      <a:pt x="0" y="6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5" y="7"/>
                    </a:lnTo>
                    <a:lnTo>
                      <a:pt x="36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59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6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9" name="Freeform 4127"/>
              <p:cNvSpPr>
                <a:spLocks/>
              </p:cNvSpPr>
              <p:nvPr/>
            </p:nvSpPr>
            <p:spPr bwMode="auto">
              <a:xfrm>
                <a:off x="8356" y="2525"/>
                <a:ext cx="12" cy="24"/>
              </a:xfrm>
              <a:custGeom>
                <a:avLst/>
                <a:gdLst>
                  <a:gd name="T0" fmla="*/ 0 w 59"/>
                  <a:gd name="T1" fmla="*/ 0 h 119"/>
                  <a:gd name="T2" fmla="*/ 12 w 59"/>
                  <a:gd name="T3" fmla="*/ 3 h 119"/>
                  <a:gd name="T4" fmla="*/ 25 w 59"/>
                  <a:gd name="T5" fmla="*/ 7 h 119"/>
                  <a:gd name="T6" fmla="*/ 36 w 59"/>
                  <a:gd name="T7" fmla="*/ 14 h 119"/>
                  <a:gd name="T8" fmla="*/ 46 w 59"/>
                  <a:gd name="T9" fmla="*/ 23 h 119"/>
                  <a:gd name="T10" fmla="*/ 53 w 59"/>
                  <a:gd name="T11" fmla="*/ 35 h 119"/>
                  <a:gd name="T12" fmla="*/ 57 w 59"/>
                  <a:gd name="T13" fmla="*/ 48 h 119"/>
                  <a:gd name="T14" fmla="*/ 59 w 59"/>
                  <a:gd name="T15" fmla="*/ 60 h 119"/>
                  <a:gd name="T16" fmla="*/ 57 w 59"/>
                  <a:gd name="T17" fmla="*/ 73 h 119"/>
                  <a:gd name="T18" fmla="*/ 53 w 59"/>
                  <a:gd name="T19" fmla="*/ 85 h 119"/>
                  <a:gd name="T20" fmla="*/ 46 w 59"/>
                  <a:gd name="T21" fmla="*/ 97 h 119"/>
                  <a:gd name="T22" fmla="*/ 36 w 59"/>
                  <a:gd name="T23" fmla="*/ 106 h 119"/>
                  <a:gd name="T24" fmla="*/ 25 w 59"/>
                  <a:gd name="T25" fmla="*/ 113 h 119"/>
                  <a:gd name="T26" fmla="*/ 12 w 59"/>
                  <a:gd name="T27" fmla="*/ 118 h 119"/>
                  <a:gd name="T28" fmla="*/ 0 w 59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9">
                    <a:moveTo>
                      <a:pt x="0" y="0"/>
                    </a:moveTo>
                    <a:lnTo>
                      <a:pt x="12" y="3"/>
                    </a:lnTo>
                    <a:lnTo>
                      <a:pt x="25" y="7"/>
                    </a:lnTo>
                    <a:lnTo>
                      <a:pt x="36" y="14"/>
                    </a:lnTo>
                    <a:lnTo>
                      <a:pt x="46" y="23"/>
                    </a:lnTo>
                    <a:lnTo>
                      <a:pt x="53" y="35"/>
                    </a:lnTo>
                    <a:lnTo>
                      <a:pt x="57" y="48"/>
                    </a:lnTo>
                    <a:lnTo>
                      <a:pt x="59" y="60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46" y="97"/>
                    </a:lnTo>
                    <a:lnTo>
                      <a:pt x="36" y="106"/>
                    </a:lnTo>
                    <a:lnTo>
                      <a:pt x="25" y="113"/>
                    </a:lnTo>
                    <a:lnTo>
                      <a:pt x="12" y="118"/>
                    </a:lnTo>
                    <a:lnTo>
                      <a:pt x="0" y="11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0" name="Freeform 4128"/>
              <p:cNvSpPr>
                <a:spLocks/>
              </p:cNvSpPr>
              <p:nvPr/>
            </p:nvSpPr>
            <p:spPr bwMode="auto">
              <a:xfrm>
                <a:off x="8356" y="2320"/>
                <a:ext cx="12" cy="23"/>
              </a:xfrm>
              <a:custGeom>
                <a:avLst/>
                <a:gdLst>
                  <a:gd name="T0" fmla="*/ 0 w 59"/>
                  <a:gd name="T1" fmla="*/ 59 h 118"/>
                  <a:gd name="T2" fmla="*/ 0 w 59"/>
                  <a:gd name="T3" fmla="*/ 0 h 118"/>
                  <a:gd name="T4" fmla="*/ 12 w 59"/>
                  <a:gd name="T5" fmla="*/ 2 h 118"/>
                  <a:gd name="T6" fmla="*/ 25 w 59"/>
                  <a:gd name="T7" fmla="*/ 7 h 118"/>
                  <a:gd name="T8" fmla="*/ 36 w 59"/>
                  <a:gd name="T9" fmla="*/ 13 h 118"/>
                  <a:gd name="T10" fmla="*/ 46 w 59"/>
                  <a:gd name="T11" fmla="*/ 23 h 118"/>
                  <a:gd name="T12" fmla="*/ 53 w 59"/>
                  <a:gd name="T13" fmla="*/ 34 h 118"/>
                  <a:gd name="T14" fmla="*/ 57 w 59"/>
                  <a:gd name="T15" fmla="*/ 47 h 118"/>
                  <a:gd name="T16" fmla="*/ 59 w 59"/>
                  <a:gd name="T17" fmla="*/ 59 h 118"/>
                  <a:gd name="T18" fmla="*/ 57 w 59"/>
                  <a:gd name="T19" fmla="*/ 72 h 118"/>
                  <a:gd name="T20" fmla="*/ 53 w 59"/>
                  <a:gd name="T21" fmla="*/ 85 h 118"/>
                  <a:gd name="T22" fmla="*/ 46 w 59"/>
                  <a:gd name="T23" fmla="*/ 96 h 118"/>
                  <a:gd name="T24" fmla="*/ 36 w 59"/>
                  <a:gd name="T25" fmla="*/ 105 h 118"/>
                  <a:gd name="T26" fmla="*/ 25 w 59"/>
                  <a:gd name="T27" fmla="*/ 112 h 118"/>
                  <a:gd name="T28" fmla="*/ 12 w 59"/>
                  <a:gd name="T29" fmla="*/ 117 h 118"/>
                  <a:gd name="T30" fmla="*/ 0 w 59"/>
                  <a:gd name="T31" fmla="*/ 118 h 118"/>
                  <a:gd name="T32" fmla="*/ 0 w 59"/>
                  <a:gd name="T33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118">
                    <a:moveTo>
                      <a:pt x="0" y="59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5" y="7"/>
                    </a:lnTo>
                    <a:lnTo>
                      <a:pt x="36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59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6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1" name="Freeform 4129"/>
              <p:cNvSpPr>
                <a:spLocks/>
              </p:cNvSpPr>
              <p:nvPr/>
            </p:nvSpPr>
            <p:spPr bwMode="auto">
              <a:xfrm>
                <a:off x="8356" y="2320"/>
                <a:ext cx="12" cy="23"/>
              </a:xfrm>
              <a:custGeom>
                <a:avLst/>
                <a:gdLst>
                  <a:gd name="T0" fmla="*/ 0 w 59"/>
                  <a:gd name="T1" fmla="*/ 0 h 118"/>
                  <a:gd name="T2" fmla="*/ 12 w 59"/>
                  <a:gd name="T3" fmla="*/ 2 h 118"/>
                  <a:gd name="T4" fmla="*/ 25 w 59"/>
                  <a:gd name="T5" fmla="*/ 7 h 118"/>
                  <a:gd name="T6" fmla="*/ 36 w 59"/>
                  <a:gd name="T7" fmla="*/ 13 h 118"/>
                  <a:gd name="T8" fmla="*/ 46 w 59"/>
                  <a:gd name="T9" fmla="*/ 23 h 118"/>
                  <a:gd name="T10" fmla="*/ 53 w 59"/>
                  <a:gd name="T11" fmla="*/ 34 h 118"/>
                  <a:gd name="T12" fmla="*/ 57 w 59"/>
                  <a:gd name="T13" fmla="*/ 47 h 118"/>
                  <a:gd name="T14" fmla="*/ 59 w 59"/>
                  <a:gd name="T15" fmla="*/ 59 h 118"/>
                  <a:gd name="T16" fmla="*/ 57 w 59"/>
                  <a:gd name="T17" fmla="*/ 72 h 118"/>
                  <a:gd name="T18" fmla="*/ 53 w 59"/>
                  <a:gd name="T19" fmla="*/ 85 h 118"/>
                  <a:gd name="T20" fmla="*/ 46 w 59"/>
                  <a:gd name="T21" fmla="*/ 96 h 118"/>
                  <a:gd name="T22" fmla="*/ 36 w 59"/>
                  <a:gd name="T23" fmla="*/ 105 h 118"/>
                  <a:gd name="T24" fmla="*/ 25 w 59"/>
                  <a:gd name="T25" fmla="*/ 112 h 118"/>
                  <a:gd name="T26" fmla="*/ 12 w 59"/>
                  <a:gd name="T27" fmla="*/ 117 h 118"/>
                  <a:gd name="T28" fmla="*/ 0 w 59"/>
                  <a:gd name="T2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118">
                    <a:moveTo>
                      <a:pt x="0" y="0"/>
                    </a:moveTo>
                    <a:lnTo>
                      <a:pt x="12" y="2"/>
                    </a:lnTo>
                    <a:lnTo>
                      <a:pt x="25" y="7"/>
                    </a:lnTo>
                    <a:lnTo>
                      <a:pt x="36" y="13"/>
                    </a:lnTo>
                    <a:lnTo>
                      <a:pt x="46" y="23"/>
                    </a:lnTo>
                    <a:lnTo>
                      <a:pt x="53" y="34"/>
                    </a:lnTo>
                    <a:lnTo>
                      <a:pt x="57" y="47"/>
                    </a:lnTo>
                    <a:lnTo>
                      <a:pt x="59" y="59"/>
                    </a:lnTo>
                    <a:lnTo>
                      <a:pt x="57" y="72"/>
                    </a:lnTo>
                    <a:lnTo>
                      <a:pt x="53" y="85"/>
                    </a:lnTo>
                    <a:lnTo>
                      <a:pt x="46" y="96"/>
                    </a:lnTo>
                    <a:lnTo>
                      <a:pt x="36" y="105"/>
                    </a:lnTo>
                    <a:lnTo>
                      <a:pt x="25" y="112"/>
                    </a:lnTo>
                    <a:lnTo>
                      <a:pt x="12" y="117"/>
                    </a:lnTo>
                    <a:lnTo>
                      <a:pt x="0" y="11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82" name="Freeform 4130"/>
            <p:cNvSpPr>
              <a:spLocks/>
            </p:cNvSpPr>
            <p:nvPr/>
          </p:nvSpPr>
          <p:spPr bwMode="auto">
            <a:xfrm>
              <a:off x="8347" y="1553"/>
              <a:ext cx="24" cy="771"/>
            </a:xfrm>
            <a:custGeom>
              <a:avLst/>
              <a:gdLst>
                <a:gd name="T0" fmla="*/ 0 w 119"/>
                <a:gd name="T1" fmla="*/ 3855 h 3855"/>
                <a:gd name="T2" fmla="*/ 59 w 119"/>
                <a:gd name="T3" fmla="*/ 3855 h 3855"/>
                <a:gd name="T4" fmla="*/ 119 w 119"/>
                <a:gd name="T5" fmla="*/ 3855 h 3855"/>
                <a:gd name="T6" fmla="*/ 119 w 119"/>
                <a:gd name="T7" fmla="*/ 0 h 3855"/>
                <a:gd name="T8" fmla="*/ 59 w 119"/>
                <a:gd name="T9" fmla="*/ 0 h 3855"/>
                <a:gd name="T10" fmla="*/ 0 w 119"/>
                <a:gd name="T11" fmla="*/ 0 h 3855"/>
                <a:gd name="T12" fmla="*/ 0 w 119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855">
                  <a:moveTo>
                    <a:pt x="0" y="3855"/>
                  </a:moveTo>
                  <a:lnTo>
                    <a:pt x="59" y="3855"/>
                  </a:lnTo>
                  <a:lnTo>
                    <a:pt x="119" y="3855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4131"/>
            <p:cNvSpPr>
              <a:spLocks/>
            </p:cNvSpPr>
            <p:nvPr/>
          </p:nvSpPr>
          <p:spPr bwMode="auto">
            <a:xfrm>
              <a:off x="8347" y="1553"/>
              <a:ext cx="24" cy="771"/>
            </a:xfrm>
            <a:custGeom>
              <a:avLst/>
              <a:gdLst>
                <a:gd name="T0" fmla="*/ 0 w 119"/>
                <a:gd name="T1" fmla="*/ 3855 h 3855"/>
                <a:gd name="T2" fmla="*/ 59 w 119"/>
                <a:gd name="T3" fmla="*/ 3855 h 3855"/>
                <a:gd name="T4" fmla="*/ 119 w 119"/>
                <a:gd name="T5" fmla="*/ 3855 h 3855"/>
                <a:gd name="T6" fmla="*/ 119 w 119"/>
                <a:gd name="T7" fmla="*/ 0 h 3855"/>
                <a:gd name="T8" fmla="*/ 59 w 119"/>
                <a:gd name="T9" fmla="*/ 0 h 3855"/>
                <a:gd name="T10" fmla="*/ 0 w 119"/>
                <a:gd name="T11" fmla="*/ 0 h 3855"/>
                <a:gd name="T12" fmla="*/ 0 w 119"/>
                <a:gd name="T13" fmla="*/ 385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855">
                  <a:moveTo>
                    <a:pt x="0" y="3855"/>
                  </a:moveTo>
                  <a:lnTo>
                    <a:pt x="59" y="3855"/>
                  </a:lnTo>
                  <a:lnTo>
                    <a:pt x="119" y="3855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385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4132"/>
            <p:cNvSpPr>
              <a:spLocks/>
            </p:cNvSpPr>
            <p:nvPr/>
          </p:nvSpPr>
          <p:spPr bwMode="auto">
            <a:xfrm>
              <a:off x="8347" y="2324"/>
              <a:ext cx="24" cy="514"/>
            </a:xfrm>
            <a:custGeom>
              <a:avLst/>
              <a:gdLst>
                <a:gd name="T0" fmla="*/ 0 w 119"/>
                <a:gd name="T1" fmla="*/ 2571 h 2571"/>
                <a:gd name="T2" fmla="*/ 59 w 119"/>
                <a:gd name="T3" fmla="*/ 2571 h 2571"/>
                <a:gd name="T4" fmla="*/ 119 w 119"/>
                <a:gd name="T5" fmla="*/ 2571 h 2571"/>
                <a:gd name="T6" fmla="*/ 119 w 119"/>
                <a:gd name="T7" fmla="*/ 0 h 2571"/>
                <a:gd name="T8" fmla="*/ 59 w 119"/>
                <a:gd name="T9" fmla="*/ 0 h 2571"/>
                <a:gd name="T10" fmla="*/ 0 w 119"/>
                <a:gd name="T11" fmla="*/ 0 h 2571"/>
                <a:gd name="T12" fmla="*/ 0 w 119"/>
                <a:gd name="T13" fmla="*/ 2571 h 2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571">
                  <a:moveTo>
                    <a:pt x="0" y="2571"/>
                  </a:moveTo>
                  <a:lnTo>
                    <a:pt x="59" y="2571"/>
                  </a:lnTo>
                  <a:lnTo>
                    <a:pt x="119" y="2571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25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4133"/>
            <p:cNvSpPr>
              <a:spLocks/>
            </p:cNvSpPr>
            <p:nvPr/>
          </p:nvSpPr>
          <p:spPr bwMode="auto">
            <a:xfrm>
              <a:off x="8347" y="2324"/>
              <a:ext cx="24" cy="514"/>
            </a:xfrm>
            <a:custGeom>
              <a:avLst/>
              <a:gdLst>
                <a:gd name="T0" fmla="*/ 0 w 119"/>
                <a:gd name="T1" fmla="*/ 2571 h 2571"/>
                <a:gd name="T2" fmla="*/ 59 w 119"/>
                <a:gd name="T3" fmla="*/ 2571 h 2571"/>
                <a:gd name="T4" fmla="*/ 119 w 119"/>
                <a:gd name="T5" fmla="*/ 2571 h 2571"/>
                <a:gd name="T6" fmla="*/ 119 w 119"/>
                <a:gd name="T7" fmla="*/ 0 h 2571"/>
                <a:gd name="T8" fmla="*/ 59 w 119"/>
                <a:gd name="T9" fmla="*/ 0 h 2571"/>
                <a:gd name="T10" fmla="*/ 0 w 119"/>
                <a:gd name="T11" fmla="*/ 0 h 2571"/>
                <a:gd name="T12" fmla="*/ 0 w 119"/>
                <a:gd name="T13" fmla="*/ 2571 h 2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571">
                  <a:moveTo>
                    <a:pt x="0" y="2571"/>
                  </a:moveTo>
                  <a:lnTo>
                    <a:pt x="59" y="2571"/>
                  </a:lnTo>
                  <a:lnTo>
                    <a:pt x="119" y="2571"/>
                  </a:lnTo>
                  <a:lnTo>
                    <a:pt x="119" y="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25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4134"/>
            <p:cNvSpPr>
              <a:spLocks/>
            </p:cNvSpPr>
            <p:nvPr/>
          </p:nvSpPr>
          <p:spPr bwMode="auto">
            <a:xfrm>
              <a:off x="8347" y="2517"/>
              <a:ext cx="12" cy="24"/>
            </a:xfrm>
            <a:custGeom>
              <a:avLst/>
              <a:gdLst>
                <a:gd name="T0" fmla="*/ 59 w 59"/>
                <a:gd name="T1" fmla="*/ 60 h 119"/>
                <a:gd name="T2" fmla="*/ 59 w 59"/>
                <a:gd name="T3" fmla="*/ 119 h 119"/>
                <a:gd name="T4" fmla="*/ 46 w 59"/>
                <a:gd name="T5" fmla="*/ 118 h 119"/>
                <a:gd name="T6" fmla="*/ 34 w 59"/>
                <a:gd name="T7" fmla="*/ 113 h 119"/>
                <a:gd name="T8" fmla="*/ 22 w 59"/>
                <a:gd name="T9" fmla="*/ 106 h 119"/>
                <a:gd name="T10" fmla="*/ 13 w 59"/>
                <a:gd name="T11" fmla="*/ 97 h 119"/>
                <a:gd name="T12" fmla="*/ 6 w 59"/>
                <a:gd name="T13" fmla="*/ 85 h 119"/>
                <a:gd name="T14" fmla="*/ 2 w 59"/>
                <a:gd name="T15" fmla="*/ 73 h 119"/>
                <a:gd name="T16" fmla="*/ 0 w 59"/>
                <a:gd name="T17" fmla="*/ 60 h 119"/>
                <a:gd name="T18" fmla="*/ 2 w 59"/>
                <a:gd name="T19" fmla="*/ 48 h 119"/>
                <a:gd name="T20" fmla="*/ 6 w 59"/>
                <a:gd name="T21" fmla="*/ 35 h 119"/>
                <a:gd name="T22" fmla="*/ 13 w 59"/>
                <a:gd name="T23" fmla="*/ 23 h 119"/>
                <a:gd name="T24" fmla="*/ 22 w 59"/>
                <a:gd name="T25" fmla="*/ 14 h 119"/>
                <a:gd name="T26" fmla="*/ 34 w 59"/>
                <a:gd name="T27" fmla="*/ 7 h 119"/>
                <a:gd name="T28" fmla="*/ 46 w 59"/>
                <a:gd name="T29" fmla="*/ 3 h 119"/>
                <a:gd name="T30" fmla="*/ 59 w 59"/>
                <a:gd name="T31" fmla="*/ 0 h 119"/>
                <a:gd name="T32" fmla="*/ 59 w 59"/>
                <a:gd name="T33" fmla="*/ 6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19">
                  <a:moveTo>
                    <a:pt x="59" y="60"/>
                  </a:moveTo>
                  <a:lnTo>
                    <a:pt x="59" y="119"/>
                  </a:lnTo>
                  <a:lnTo>
                    <a:pt x="46" y="118"/>
                  </a:lnTo>
                  <a:lnTo>
                    <a:pt x="34" y="113"/>
                  </a:lnTo>
                  <a:lnTo>
                    <a:pt x="22" y="106"/>
                  </a:lnTo>
                  <a:lnTo>
                    <a:pt x="13" y="97"/>
                  </a:lnTo>
                  <a:lnTo>
                    <a:pt x="6" y="85"/>
                  </a:lnTo>
                  <a:lnTo>
                    <a:pt x="2" y="73"/>
                  </a:lnTo>
                  <a:lnTo>
                    <a:pt x="0" y="60"/>
                  </a:lnTo>
                  <a:lnTo>
                    <a:pt x="2" y="48"/>
                  </a:lnTo>
                  <a:lnTo>
                    <a:pt x="6" y="35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3"/>
                  </a:lnTo>
                  <a:lnTo>
                    <a:pt x="59" y="0"/>
                  </a:lnTo>
                  <a:lnTo>
                    <a:pt x="59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4135"/>
            <p:cNvSpPr>
              <a:spLocks/>
            </p:cNvSpPr>
            <p:nvPr/>
          </p:nvSpPr>
          <p:spPr bwMode="auto">
            <a:xfrm>
              <a:off x="8347" y="2517"/>
              <a:ext cx="12" cy="24"/>
            </a:xfrm>
            <a:custGeom>
              <a:avLst/>
              <a:gdLst>
                <a:gd name="T0" fmla="*/ 59 w 59"/>
                <a:gd name="T1" fmla="*/ 119 h 119"/>
                <a:gd name="T2" fmla="*/ 46 w 59"/>
                <a:gd name="T3" fmla="*/ 118 h 119"/>
                <a:gd name="T4" fmla="*/ 34 w 59"/>
                <a:gd name="T5" fmla="*/ 113 h 119"/>
                <a:gd name="T6" fmla="*/ 22 w 59"/>
                <a:gd name="T7" fmla="*/ 106 h 119"/>
                <a:gd name="T8" fmla="*/ 13 w 59"/>
                <a:gd name="T9" fmla="*/ 97 h 119"/>
                <a:gd name="T10" fmla="*/ 6 w 59"/>
                <a:gd name="T11" fmla="*/ 85 h 119"/>
                <a:gd name="T12" fmla="*/ 2 w 59"/>
                <a:gd name="T13" fmla="*/ 73 h 119"/>
                <a:gd name="T14" fmla="*/ 0 w 59"/>
                <a:gd name="T15" fmla="*/ 60 h 119"/>
                <a:gd name="T16" fmla="*/ 2 w 59"/>
                <a:gd name="T17" fmla="*/ 48 h 119"/>
                <a:gd name="T18" fmla="*/ 6 w 59"/>
                <a:gd name="T19" fmla="*/ 35 h 119"/>
                <a:gd name="T20" fmla="*/ 13 w 59"/>
                <a:gd name="T21" fmla="*/ 23 h 119"/>
                <a:gd name="T22" fmla="*/ 22 w 59"/>
                <a:gd name="T23" fmla="*/ 14 h 119"/>
                <a:gd name="T24" fmla="*/ 34 w 59"/>
                <a:gd name="T25" fmla="*/ 7 h 119"/>
                <a:gd name="T26" fmla="*/ 46 w 59"/>
                <a:gd name="T27" fmla="*/ 3 h 119"/>
                <a:gd name="T28" fmla="*/ 59 w 59"/>
                <a:gd name="T2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19">
                  <a:moveTo>
                    <a:pt x="59" y="119"/>
                  </a:moveTo>
                  <a:lnTo>
                    <a:pt x="46" y="118"/>
                  </a:lnTo>
                  <a:lnTo>
                    <a:pt x="34" y="113"/>
                  </a:lnTo>
                  <a:lnTo>
                    <a:pt x="22" y="106"/>
                  </a:lnTo>
                  <a:lnTo>
                    <a:pt x="13" y="97"/>
                  </a:lnTo>
                  <a:lnTo>
                    <a:pt x="6" y="85"/>
                  </a:lnTo>
                  <a:lnTo>
                    <a:pt x="2" y="73"/>
                  </a:lnTo>
                  <a:lnTo>
                    <a:pt x="0" y="60"/>
                  </a:lnTo>
                  <a:lnTo>
                    <a:pt x="2" y="48"/>
                  </a:lnTo>
                  <a:lnTo>
                    <a:pt x="6" y="35"/>
                  </a:lnTo>
                  <a:lnTo>
                    <a:pt x="13" y="23"/>
                  </a:lnTo>
                  <a:lnTo>
                    <a:pt x="22" y="14"/>
                  </a:lnTo>
                  <a:lnTo>
                    <a:pt x="34" y="7"/>
                  </a:lnTo>
                  <a:lnTo>
                    <a:pt x="46" y="3"/>
                  </a:lnTo>
                  <a:lnTo>
                    <a:pt x="5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88" name="Group 4136"/>
          <p:cNvGrpSpPr>
            <a:grpSpLocks/>
          </p:cNvGrpSpPr>
          <p:nvPr/>
        </p:nvGrpSpPr>
        <p:grpSpPr bwMode="auto">
          <a:xfrm>
            <a:off x="6005513" y="822643"/>
            <a:ext cx="2446337" cy="36512"/>
            <a:chOff x="6911" y="1200"/>
            <a:chExt cx="1541" cy="23"/>
          </a:xfrm>
        </p:grpSpPr>
        <p:sp>
          <p:nvSpPr>
            <p:cNvPr id="27689" name="Freeform 4137"/>
            <p:cNvSpPr>
              <a:spLocks/>
            </p:cNvSpPr>
            <p:nvPr/>
          </p:nvSpPr>
          <p:spPr bwMode="auto">
            <a:xfrm>
              <a:off x="7091" y="1200"/>
              <a:ext cx="1182" cy="23"/>
            </a:xfrm>
            <a:custGeom>
              <a:avLst/>
              <a:gdLst>
                <a:gd name="T0" fmla="*/ 0 w 5908"/>
                <a:gd name="T1" fmla="*/ 0 h 118"/>
                <a:gd name="T2" fmla="*/ 0 w 5908"/>
                <a:gd name="T3" fmla="*/ 60 h 118"/>
                <a:gd name="T4" fmla="*/ 0 w 5908"/>
                <a:gd name="T5" fmla="*/ 118 h 118"/>
                <a:gd name="T6" fmla="*/ 5908 w 5908"/>
                <a:gd name="T7" fmla="*/ 118 h 118"/>
                <a:gd name="T8" fmla="*/ 5908 w 5908"/>
                <a:gd name="T9" fmla="*/ 60 h 118"/>
                <a:gd name="T10" fmla="*/ 5908 w 5908"/>
                <a:gd name="T11" fmla="*/ 0 h 118"/>
                <a:gd name="T12" fmla="*/ 0 w 5908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8" h="118">
                  <a:moveTo>
                    <a:pt x="0" y="0"/>
                  </a:moveTo>
                  <a:lnTo>
                    <a:pt x="0" y="60"/>
                  </a:lnTo>
                  <a:lnTo>
                    <a:pt x="0" y="118"/>
                  </a:lnTo>
                  <a:lnTo>
                    <a:pt x="5908" y="118"/>
                  </a:lnTo>
                  <a:lnTo>
                    <a:pt x="5908" y="60"/>
                  </a:lnTo>
                  <a:lnTo>
                    <a:pt x="59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4138"/>
            <p:cNvSpPr>
              <a:spLocks/>
            </p:cNvSpPr>
            <p:nvPr/>
          </p:nvSpPr>
          <p:spPr bwMode="auto">
            <a:xfrm>
              <a:off x="7091" y="1200"/>
              <a:ext cx="1182" cy="23"/>
            </a:xfrm>
            <a:custGeom>
              <a:avLst/>
              <a:gdLst>
                <a:gd name="T0" fmla="*/ 0 w 5908"/>
                <a:gd name="T1" fmla="*/ 0 h 118"/>
                <a:gd name="T2" fmla="*/ 0 w 5908"/>
                <a:gd name="T3" fmla="*/ 60 h 118"/>
                <a:gd name="T4" fmla="*/ 0 w 5908"/>
                <a:gd name="T5" fmla="*/ 118 h 118"/>
                <a:gd name="T6" fmla="*/ 5908 w 5908"/>
                <a:gd name="T7" fmla="*/ 118 h 118"/>
                <a:gd name="T8" fmla="*/ 5908 w 5908"/>
                <a:gd name="T9" fmla="*/ 60 h 118"/>
                <a:gd name="T10" fmla="*/ 5908 w 5908"/>
                <a:gd name="T11" fmla="*/ 0 h 118"/>
                <a:gd name="T12" fmla="*/ 0 w 5908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8" h="118">
                  <a:moveTo>
                    <a:pt x="0" y="0"/>
                  </a:moveTo>
                  <a:lnTo>
                    <a:pt x="0" y="60"/>
                  </a:lnTo>
                  <a:lnTo>
                    <a:pt x="0" y="118"/>
                  </a:lnTo>
                  <a:lnTo>
                    <a:pt x="5908" y="118"/>
                  </a:lnTo>
                  <a:lnTo>
                    <a:pt x="5908" y="60"/>
                  </a:lnTo>
                  <a:lnTo>
                    <a:pt x="590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4139"/>
            <p:cNvSpPr>
              <a:spLocks/>
            </p:cNvSpPr>
            <p:nvPr/>
          </p:nvSpPr>
          <p:spPr bwMode="auto">
            <a:xfrm>
              <a:off x="6911" y="1200"/>
              <a:ext cx="180" cy="23"/>
            </a:xfrm>
            <a:custGeom>
              <a:avLst/>
              <a:gdLst>
                <a:gd name="T0" fmla="*/ 0 w 899"/>
                <a:gd name="T1" fmla="*/ 0 h 118"/>
                <a:gd name="T2" fmla="*/ 0 w 899"/>
                <a:gd name="T3" fmla="*/ 59 h 118"/>
                <a:gd name="T4" fmla="*/ 0 w 899"/>
                <a:gd name="T5" fmla="*/ 118 h 118"/>
                <a:gd name="T6" fmla="*/ 899 w 899"/>
                <a:gd name="T7" fmla="*/ 118 h 118"/>
                <a:gd name="T8" fmla="*/ 899 w 899"/>
                <a:gd name="T9" fmla="*/ 59 h 118"/>
                <a:gd name="T10" fmla="*/ 899 w 899"/>
                <a:gd name="T11" fmla="*/ 0 h 118"/>
                <a:gd name="T12" fmla="*/ 0 w 899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4140"/>
            <p:cNvSpPr>
              <a:spLocks/>
            </p:cNvSpPr>
            <p:nvPr/>
          </p:nvSpPr>
          <p:spPr bwMode="auto">
            <a:xfrm>
              <a:off x="6911" y="1200"/>
              <a:ext cx="180" cy="23"/>
            </a:xfrm>
            <a:custGeom>
              <a:avLst/>
              <a:gdLst>
                <a:gd name="T0" fmla="*/ 0 w 899"/>
                <a:gd name="T1" fmla="*/ 0 h 118"/>
                <a:gd name="T2" fmla="*/ 0 w 899"/>
                <a:gd name="T3" fmla="*/ 59 h 118"/>
                <a:gd name="T4" fmla="*/ 0 w 899"/>
                <a:gd name="T5" fmla="*/ 118 h 118"/>
                <a:gd name="T6" fmla="*/ 899 w 899"/>
                <a:gd name="T7" fmla="*/ 118 h 118"/>
                <a:gd name="T8" fmla="*/ 899 w 899"/>
                <a:gd name="T9" fmla="*/ 59 h 118"/>
                <a:gd name="T10" fmla="*/ 899 w 899"/>
                <a:gd name="T11" fmla="*/ 0 h 118"/>
                <a:gd name="T12" fmla="*/ 0 w 899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0" y="0"/>
                  </a:move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4141"/>
            <p:cNvSpPr>
              <a:spLocks/>
            </p:cNvSpPr>
            <p:nvPr/>
          </p:nvSpPr>
          <p:spPr bwMode="auto">
            <a:xfrm>
              <a:off x="8273" y="1200"/>
              <a:ext cx="179" cy="23"/>
            </a:xfrm>
            <a:custGeom>
              <a:avLst/>
              <a:gdLst>
                <a:gd name="T0" fmla="*/ 899 w 899"/>
                <a:gd name="T1" fmla="*/ 118 h 118"/>
                <a:gd name="T2" fmla="*/ 899 w 899"/>
                <a:gd name="T3" fmla="*/ 59 h 118"/>
                <a:gd name="T4" fmla="*/ 899 w 899"/>
                <a:gd name="T5" fmla="*/ 0 h 118"/>
                <a:gd name="T6" fmla="*/ 0 w 899"/>
                <a:gd name="T7" fmla="*/ 0 h 118"/>
                <a:gd name="T8" fmla="*/ 0 w 899"/>
                <a:gd name="T9" fmla="*/ 59 h 118"/>
                <a:gd name="T10" fmla="*/ 0 w 899"/>
                <a:gd name="T11" fmla="*/ 118 h 118"/>
                <a:gd name="T12" fmla="*/ 899 w 899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899" y="118"/>
                  </a:move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4142"/>
            <p:cNvSpPr>
              <a:spLocks/>
            </p:cNvSpPr>
            <p:nvPr/>
          </p:nvSpPr>
          <p:spPr bwMode="auto">
            <a:xfrm>
              <a:off x="8273" y="1200"/>
              <a:ext cx="179" cy="23"/>
            </a:xfrm>
            <a:custGeom>
              <a:avLst/>
              <a:gdLst>
                <a:gd name="T0" fmla="*/ 899 w 899"/>
                <a:gd name="T1" fmla="*/ 118 h 118"/>
                <a:gd name="T2" fmla="*/ 899 w 899"/>
                <a:gd name="T3" fmla="*/ 59 h 118"/>
                <a:gd name="T4" fmla="*/ 899 w 899"/>
                <a:gd name="T5" fmla="*/ 0 h 118"/>
                <a:gd name="T6" fmla="*/ 0 w 899"/>
                <a:gd name="T7" fmla="*/ 0 h 118"/>
                <a:gd name="T8" fmla="*/ 0 w 899"/>
                <a:gd name="T9" fmla="*/ 59 h 118"/>
                <a:gd name="T10" fmla="*/ 0 w 899"/>
                <a:gd name="T11" fmla="*/ 118 h 118"/>
                <a:gd name="T12" fmla="*/ 899 w 899"/>
                <a:gd name="T1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9" h="118">
                  <a:moveTo>
                    <a:pt x="899" y="118"/>
                  </a:moveTo>
                  <a:lnTo>
                    <a:pt x="899" y="59"/>
                  </a:lnTo>
                  <a:lnTo>
                    <a:pt x="899" y="0"/>
                  </a:lnTo>
                  <a:lnTo>
                    <a:pt x="0" y="0"/>
                  </a:lnTo>
                  <a:lnTo>
                    <a:pt x="0" y="59"/>
                  </a:lnTo>
                  <a:lnTo>
                    <a:pt x="0" y="118"/>
                  </a:lnTo>
                  <a:lnTo>
                    <a:pt x="899" y="1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95" name="Freeform 4143"/>
          <p:cNvSpPr>
            <a:spLocks/>
          </p:cNvSpPr>
          <p:nvPr/>
        </p:nvSpPr>
        <p:spPr bwMode="auto">
          <a:xfrm>
            <a:off x="6005513" y="2083118"/>
            <a:ext cx="38100" cy="815975"/>
          </a:xfrm>
          <a:custGeom>
            <a:avLst/>
            <a:gdLst>
              <a:gd name="T0" fmla="*/ 0 w 119"/>
              <a:gd name="T1" fmla="*/ 2571 h 2571"/>
              <a:gd name="T2" fmla="*/ 59 w 119"/>
              <a:gd name="T3" fmla="*/ 2571 h 2571"/>
              <a:gd name="T4" fmla="*/ 119 w 119"/>
              <a:gd name="T5" fmla="*/ 2571 h 2571"/>
              <a:gd name="T6" fmla="*/ 119 w 119"/>
              <a:gd name="T7" fmla="*/ 0 h 2571"/>
              <a:gd name="T8" fmla="*/ 59 w 119"/>
              <a:gd name="T9" fmla="*/ 0 h 2571"/>
              <a:gd name="T10" fmla="*/ 0 w 119"/>
              <a:gd name="T11" fmla="*/ 0 h 2571"/>
              <a:gd name="T12" fmla="*/ 0 w 119"/>
              <a:gd name="T13" fmla="*/ 2571 h 2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" h="2571">
                <a:moveTo>
                  <a:pt x="0" y="2571"/>
                </a:moveTo>
                <a:lnTo>
                  <a:pt x="59" y="2571"/>
                </a:lnTo>
                <a:lnTo>
                  <a:pt x="119" y="2571"/>
                </a:lnTo>
                <a:lnTo>
                  <a:pt x="119" y="0"/>
                </a:lnTo>
                <a:lnTo>
                  <a:pt x="59" y="0"/>
                </a:lnTo>
                <a:lnTo>
                  <a:pt x="0" y="0"/>
                </a:lnTo>
                <a:lnTo>
                  <a:pt x="0" y="25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6" name="Freeform 4144"/>
          <p:cNvSpPr>
            <a:spLocks/>
          </p:cNvSpPr>
          <p:nvPr/>
        </p:nvSpPr>
        <p:spPr bwMode="auto">
          <a:xfrm>
            <a:off x="8421688" y="2056130"/>
            <a:ext cx="38100" cy="815975"/>
          </a:xfrm>
          <a:custGeom>
            <a:avLst/>
            <a:gdLst>
              <a:gd name="T0" fmla="*/ 0 w 119"/>
              <a:gd name="T1" fmla="*/ 2571 h 2571"/>
              <a:gd name="T2" fmla="*/ 59 w 119"/>
              <a:gd name="T3" fmla="*/ 2571 h 2571"/>
              <a:gd name="T4" fmla="*/ 119 w 119"/>
              <a:gd name="T5" fmla="*/ 2571 h 2571"/>
              <a:gd name="T6" fmla="*/ 119 w 119"/>
              <a:gd name="T7" fmla="*/ 0 h 2571"/>
              <a:gd name="T8" fmla="*/ 59 w 119"/>
              <a:gd name="T9" fmla="*/ 0 h 2571"/>
              <a:gd name="T10" fmla="*/ 0 w 119"/>
              <a:gd name="T11" fmla="*/ 0 h 2571"/>
              <a:gd name="T12" fmla="*/ 0 w 119"/>
              <a:gd name="T13" fmla="*/ 2571 h 2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" h="2571">
                <a:moveTo>
                  <a:pt x="0" y="2571"/>
                </a:moveTo>
                <a:lnTo>
                  <a:pt x="59" y="2571"/>
                </a:lnTo>
                <a:lnTo>
                  <a:pt x="119" y="2571"/>
                </a:lnTo>
                <a:lnTo>
                  <a:pt x="119" y="0"/>
                </a:lnTo>
                <a:lnTo>
                  <a:pt x="59" y="0"/>
                </a:lnTo>
                <a:lnTo>
                  <a:pt x="0" y="0"/>
                </a:lnTo>
                <a:lnTo>
                  <a:pt x="0" y="25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697" name="Group 4145"/>
          <p:cNvGrpSpPr>
            <a:grpSpLocks/>
          </p:cNvGrpSpPr>
          <p:nvPr/>
        </p:nvGrpSpPr>
        <p:grpSpPr bwMode="auto">
          <a:xfrm>
            <a:off x="6297613" y="1540193"/>
            <a:ext cx="1876425" cy="1587"/>
            <a:chOff x="6995" y="1998"/>
            <a:chExt cx="1182" cy="1"/>
          </a:xfrm>
        </p:grpSpPr>
        <p:sp>
          <p:nvSpPr>
            <p:cNvPr id="27698" name="Line 4146"/>
            <p:cNvSpPr>
              <a:spLocks noChangeShapeType="1"/>
            </p:cNvSpPr>
            <p:nvPr/>
          </p:nvSpPr>
          <p:spPr bwMode="auto">
            <a:xfrm>
              <a:off x="6995" y="1998"/>
              <a:ext cx="8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Line 4147"/>
            <p:cNvSpPr>
              <a:spLocks noChangeShapeType="1"/>
            </p:cNvSpPr>
            <p:nvPr/>
          </p:nvSpPr>
          <p:spPr bwMode="auto">
            <a:xfrm>
              <a:off x="7117" y="1998"/>
              <a:ext cx="8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Line 4148"/>
            <p:cNvSpPr>
              <a:spLocks noChangeShapeType="1"/>
            </p:cNvSpPr>
            <p:nvPr/>
          </p:nvSpPr>
          <p:spPr bwMode="auto">
            <a:xfrm>
              <a:off x="7239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Line 4149"/>
            <p:cNvSpPr>
              <a:spLocks noChangeShapeType="1"/>
            </p:cNvSpPr>
            <p:nvPr/>
          </p:nvSpPr>
          <p:spPr bwMode="auto">
            <a:xfrm>
              <a:off x="7361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Line 4150"/>
            <p:cNvSpPr>
              <a:spLocks noChangeShapeType="1"/>
            </p:cNvSpPr>
            <p:nvPr/>
          </p:nvSpPr>
          <p:spPr bwMode="auto">
            <a:xfrm>
              <a:off x="7484" y="1998"/>
              <a:ext cx="8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Line 4151"/>
            <p:cNvSpPr>
              <a:spLocks noChangeShapeType="1"/>
            </p:cNvSpPr>
            <p:nvPr/>
          </p:nvSpPr>
          <p:spPr bwMode="auto">
            <a:xfrm>
              <a:off x="7606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Line 4152"/>
            <p:cNvSpPr>
              <a:spLocks noChangeShapeType="1"/>
            </p:cNvSpPr>
            <p:nvPr/>
          </p:nvSpPr>
          <p:spPr bwMode="auto">
            <a:xfrm>
              <a:off x="7728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Line 4153"/>
            <p:cNvSpPr>
              <a:spLocks noChangeShapeType="1"/>
            </p:cNvSpPr>
            <p:nvPr/>
          </p:nvSpPr>
          <p:spPr bwMode="auto">
            <a:xfrm>
              <a:off x="7851" y="1998"/>
              <a:ext cx="81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Line 4154"/>
            <p:cNvSpPr>
              <a:spLocks noChangeShapeType="1"/>
            </p:cNvSpPr>
            <p:nvPr/>
          </p:nvSpPr>
          <p:spPr bwMode="auto">
            <a:xfrm>
              <a:off x="7973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Line 4155"/>
            <p:cNvSpPr>
              <a:spLocks noChangeShapeType="1"/>
            </p:cNvSpPr>
            <p:nvPr/>
          </p:nvSpPr>
          <p:spPr bwMode="auto">
            <a:xfrm>
              <a:off x="8095" y="1998"/>
              <a:ext cx="82" cy="1"/>
            </a:xfrm>
            <a:prstGeom prst="lin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708" name="Line 4156"/>
          <p:cNvSpPr>
            <a:spLocks noChangeShapeType="1"/>
          </p:cNvSpPr>
          <p:nvPr/>
        </p:nvSpPr>
        <p:spPr bwMode="auto">
          <a:xfrm>
            <a:off x="3452813" y="1403659"/>
            <a:ext cx="3783012" cy="1587"/>
          </a:xfrm>
          <a:prstGeom prst="lin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677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3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2000"/>
                                        <p:tgtEl>
                                          <p:spTgt spid="27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2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2000"/>
                                        <p:tgtEl>
                                          <p:spTgt spid="27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2000"/>
                                        <p:tgtEl>
                                          <p:spTgt spid="27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000"/>
                                        <p:tgtEl>
                                          <p:spTgt spid="27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000"/>
                                        <p:tgtEl>
                                          <p:spTgt spid="27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000"/>
                                        <p:tgtEl>
                                          <p:spTgt spid="27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2000"/>
                                        <p:tgtEl>
                                          <p:spTgt spid="27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2000"/>
                                        <p:tgtEl>
                                          <p:spTgt spid="27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2000"/>
                                        <p:tgtEl>
                                          <p:spTgt spid="27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2000"/>
                                        <p:tgtEl>
                                          <p:spTgt spid="276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2000"/>
                                        <p:tgtEl>
                                          <p:spTgt spid="276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2000"/>
                                        <p:tgtEl>
                                          <p:spTgt spid="276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2000"/>
                                        <p:tgtEl>
                                          <p:spTgt spid="27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2000"/>
                                        <p:tgtEl>
                                          <p:spTgt spid="27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2000"/>
                                        <p:tgtEl>
                                          <p:spTgt spid="27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2000"/>
                                        <p:tgtEl>
                                          <p:spTgt spid="27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2000"/>
                                        <p:tgtEl>
                                          <p:spTgt spid="27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2000"/>
                                        <p:tgtEl>
                                          <p:spTgt spid="276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2000"/>
                                        <p:tgtEl>
                                          <p:spTgt spid="27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2000"/>
                                        <p:tgtEl>
                                          <p:spTgt spid="27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2000"/>
                                        <p:tgtEl>
                                          <p:spTgt spid="277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2000"/>
                                        <p:tgtEl>
                                          <p:spTgt spid="27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2000"/>
                                        <p:tgtEl>
                                          <p:spTgt spid="27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95" grpId="0" animBg="1"/>
      <p:bldP spid="27696" grpId="0" animBg="1"/>
      <p:bldP spid="27708" grpId="0" animBg="1"/>
      <p:bldP spid="2770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5"/>
          <p:cNvSpPr>
            <a:spLocks noChangeArrowheads="1"/>
          </p:cNvSpPr>
          <p:nvPr/>
        </p:nvSpPr>
        <p:spPr bwMode="auto">
          <a:xfrm>
            <a:off x="439738" y="1650039"/>
            <a:ext cx="8620125" cy="1203996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" name="Text Box 8"/>
          <p:cNvSpPr txBox="1">
            <a:spLocks noChangeArrowheads="1"/>
          </p:cNvSpPr>
          <p:nvPr/>
        </p:nvSpPr>
        <p:spPr bwMode="auto">
          <a:xfrm>
            <a:off x="785813" y="1754814"/>
            <a:ext cx="8232775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CCECFF">
                      <a:gamma/>
                      <a:shade val="60000"/>
                      <a:invGamma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sz="26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6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biểu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diễn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26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đối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với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quan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dirty="0" err="1">
                <a:latin typeface="Times New Roman" pitchFamily="18" charset="0"/>
                <a:cs typeface="Times New Roman" pitchFamily="18" charset="0"/>
              </a:rPr>
              <a:t>sát</a:t>
            </a:r>
            <a:endParaRPr lang="en-US" sz="2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" name="Rectangle 11"/>
          <p:cNvSpPr>
            <a:spLocks noChangeArrowheads="1"/>
          </p:cNvSpPr>
          <p:nvPr/>
        </p:nvSpPr>
        <p:spPr bwMode="auto">
          <a:xfrm>
            <a:off x="903288" y="2927187"/>
            <a:ext cx="798468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20000"/>
              </a:spcBef>
            </a:pP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24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bao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gồm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giao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tuyến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trông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đường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bao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)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vẽ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bằng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nét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liền</a:t>
            </a:r>
            <a:r>
              <a:rPr lang="en-US" sz="24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đậm</a:t>
            </a:r>
            <a:r>
              <a:rPr lang="en-US" sz="24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. </a:t>
            </a:r>
            <a:endParaRPr lang="en-US" sz="24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" name="Rectangle 12"/>
          <p:cNvSpPr>
            <a:spLocks noChangeArrowheads="1"/>
          </p:cNvSpPr>
          <p:nvPr/>
        </p:nvSpPr>
        <p:spPr bwMode="auto">
          <a:xfrm>
            <a:off x="452438" y="3027199"/>
            <a:ext cx="263525" cy="26352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" name="Rectangle 13"/>
          <p:cNvSpPr>
            <a:spLocks noChangeArrowheads="1"/>
          </p:cNvSpPr>
          <p:nvPr/>
        </p:nvSpPr>
        <p:spPr bwMode="auto">
          <a:xfrm>
            <a:off x="427038" y="4248955"/>
            <a:ext cx="263525" cy="26352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" name="Rectangle 14"/>
          <p:cNvSpPr>
            <a:spLocks noChangeArrowheads="1"/>
          </p:cNvSpPr>
          <p:nvPr/>
        </p:nvSpPr>
        <p:spPr bwMode="auto">
          <a:xfrm>
            <a:off x="827088" y="4174343"/>
            <a:ext cx="806088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20000"/>
              </a:spcBef>
            </a:pP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bị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khuất</a:t>
            </a:r>
            <a:r>
              <a:rPr lang="en-US" sz="24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theo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hướng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nhìn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thì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hiện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bằng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nét</a:t>
            </a:r>
            <a:r>
              <a:rPr lang="en-US" sz="24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đứt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.</a:t>
            </a:r>
            <a:endParaRPr lang="en-US" sz="24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" name="Text Box 109"/>
          <p:cNvSpPr txBox="1">
            <a:spLocks noChangeArrowheads="1"/>
          </p:cNvSpPr>
          <p:nvPr/>
        </p:nvSpPr>
        <p:spPr bwMode="auto">
          <a:xfrm>
            <a:off x="256032" y="788849"/>
            <a:ext cx="226055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1-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endParaRPr lang="en-US" sz="2800" b="1" dirty="0">
              <a:solidFill>
                <a:schemeClr val="accent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Rectangle 13"/>
          <p:cNvSpPr>
            <a:spLocks noChangeArrowheads="1"/>
          </p:cNvSpPr>
          <p:nvPr/>
        </p:nvSpPr>
        <p:spPr bwMode="auto">
          <a:xfrm>
            <a:off x="427038" y="5488967"/>
            <a:ext cx="263525" cy="26352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" name="Rectangle 14"/>
          <p:cNvSpPr>
            <a:spLocks noChangeArrowheads="1"/>
          </p:cNvSpPr>
          <p:nvPr/>
        </p:nvSpPr>
        <p:spPr bwMode="auto">
          <a:xfrm>
            <a:off x="827088" y="5414355"/>
            <a:ext cx="806088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gồm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dirty="0" err="1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bản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phụ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riêng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0B13F55C-2554-4B8B-A552-6A2243498E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308922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2" grpId="0"/>
      <p:bldP spid="33" grpId="0"/>
      <p:bldP spid="34" grpId="0" animBg="1"/>
      <p:bldP spid="35" grpId="0" animBg="1"/>
      <p:bldP spid="36" grpId="0"/>
      <p:bldP spid="38" grpId="0" animBg="1"/>
      <p:bldP spid="3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" name="Group 56"/>
          <p:cNvGrpSpPr>
            <a:grpSpLocks/>
          </p:cNvGrpSpPr>
          <p:nvPr/>
        </p:nvGrpSpPr>
        <p:grpSpPr bwMode="auto">
          <a:xfrm>
            <a:off x="806450" y="2161477"/>
            <a:ext cx="2328863" cy="1727200"/>
            <a:chOff x="700" y="1247"/>
            <a:chExt cx="1523" cy="1130"/>
          </a:xfrm>
        </p:grpSpPr>
        <p:sp>
          <p:nvSpPr>
            <p:cNvPr id="92" name="Line 5"/>
            <p:cNvSpPr>
              <a:spLocks noChangeShapeType="1"/>
            </p:cNvSpPr>
            <p:nvPr/>
          </p:nvSpPr>
          <p:spPr bwMode="auto">
            <a:xfrm flipH="1">
              <a:off x="702" y="1711"/>
              <a:ext cx="153" cy="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3" name="Line 6"/>
            <p:cNvSpPr>
              <a:spLocks noChangeShapeType="1"/>
            </p:cNvSpPr>
            <p:nvPr/>
          </p:nvSpPr>
          <p:spPr bwMode="auto">
            <a:xfrm>
              <a:off x="700" y="1787"/>
              <a:ext cx="169" cy="6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4" name="Freeform 15"/>
            <p:cNvSpPr>
              <a:spLocks/>
            </p:cNvSpPr>
            <p:nvPr/>
          </p:nvSpPr>
          <p:spPr bwMode="auto">
            <a:xfrm>
              <a:off x="1808" y="1247"/>
              <a:ext cx="415" cy="1130"/>
            </a:xfrm>
            <a:custGeom>
              <a:avLst/>
              <a:gdLst>
                <a:gd name="T0" fmla="*/ 0 w 519"/>
                <a:gd name="T1" fmla="*/ 0 h 1645"/>
                <a:gd name="T2" fmla="*/ 519 w 519"/>
                <a:gd name="T3" fmla="*/ 553 h 1645"/>
                <a:gd name="T4" fmla="*/ 519 w 519"/>
                <a:gd name="T5" fmla="*/ 1645 h 1645"/>
                <a:gd name="T6" fmla="*/ 0 w 519"/>
                <a:gd name="T7" fmla="*/ 1137 h 1645"/>
                <a:gd name="T8" fmla="*/ 0 w 519"/>
                <a:gd name="T9" fmla="*/ 0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1645">
                  <a:moveTo>
                    <a:pt x="0" y="0"/>
                  </a:moveTo>
                  <a:lnTo>
                    <a:pt x="519" y="553"/>
                  </a:lnTo>
                  <a:lnTo>
                    <a:pt x="519" y="1645"/>
                  </a:lnTo>
                  <a:lnTo>
                    <a:pt x="0" y="113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643">
                    <a:alpha val="20000"/>
                  </a:srgbClr>
                </a:gs>
                <a:gs pos="100000">
                  <a:srgbClr val="FFF643">
                    <a:gamma/>
                    <a:tint val="85882"/>
                    <a:invGamma/>
                    <a:alpha val="57001"/>
                  </a:srgbClr>
                </a:gs>
              </a:gsLst>
              <a:path path="rect">
                <a:fillToRect l="100000" t="100000"/>
              </a:path>
            </a:gradFill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5" name="Freeform 19"/>
            <p:cNvSpPr>
              <a:spLocks/>
            </p:cNvSpPr>
            <p:nvPr/>
          </p:nvSpPr>
          <p:spPr bwMode="auto">
            <a:xfrm>
              <a:off x="1950" y="1592"/>
              <a:ext cx="108" cy="422"/>
            </a:xfrm>
            <a:custGeom>
              <a:avLst/>
              <a:gdLst>
                <a:gd name="T0" fmla="*/ 2 w 108"/>
                <a:gd name="T1" fmla="*/ 0 h 422"/>
                <a:gd name="T2" fmla="*/ 108 w 108"/>
                <a:gd name="T3" fmla="*/ 108 h 422"/>
                <a:gd name="T4" fmla="*/ 108 w 108"/>
                <a:gd name="T5" fmla="*/ 422 h 422"/>
                <a:gd name="T6" fmla="*/ 0 w 108"/>
                <a:gd name="T7" fmla="*/ 312 h 422"/>
                <a:gd name="T8" fmla="*/ 2 w 108"/>
                <a:gd name="T9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2">
                  <a:moveTo>
                    <a:pt x="2" y="0"/>
                  </a:moveTo>
                  <a:lnTo>
                    <a:pt x="108" y="108"/>
                  </a:lnTo>
                  <a:lnTo>
                    <a:pt x="108" y="422"/>
                  </a:lnTo>
                  <a:lnTo>
                    <a:pt x="0" y="3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6" name="Line 21"/>
            <p:cNvSpPr>
              <a:spLocks noChangeShapeType="1"/>
            </p:cNvSpPr>
            <p:nvPr/>
          </p:nvSpPr>
          <p:spPr bwMode="auto">
            <a:xfrm>
              <a:off x="1730" y="1698"/>
              <a:ext cx="3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7" name="Line 22"/>
            <p:cNvSpPr>
              <a:spLocks noChangeShapeType="1"/>
            </p:cNvSpPr>
            <p:nvPr/>
          </p:nvSpPr>
          <p:spPr bwMode="auto">
            <a:xfrm>
              <a:off x="1056" y="1592"/>
              <a:ext cx="5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8" name="Line 23"/>
            <p:cNvSpPr>
              <a:spLocks noChangeShapeType="1"/>
            </p:cNvSpPr>
            <p:nvPr/>
          </p:nvSpPr>
          <p:spPr bwMode="auto">
            <a:xfrm>
              <a:off x="1626" y="1592"/>
              <a:ext cx="3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99" name="Line 24"/>
            <p:cNvSpPr>
              <a:spLocks noChangeShapeType="1"/>
            </p:cNvSpPr>
            <p:nvPr/>
          </p:nvSpPr>
          <p:spPr bwMode="auto">
            <a:xfrm>
              <a:off x="1052" y="1902"/>
              <a:ext cx="6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0" name="Line 25"/>
            <p:cNvSpPr>
              <a:spLocks noChangeShapeType="1"/>
            </p:cNvSpPr>
            <p:nvPr/>
          </p:nvSpPr>
          <p:spPr bwMode="auto">
            <a:xfrm>
              <a:off x="1714" y="1902"/>
              <a:ext cx="2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1" name="Line 26"/>
            <p:cNvSpPr>
              <a:spLocks noChangeShapeType="1"/>
            </p:cNvSpPr>
            <p:nvPr/>
          </p:nvSpPr>
          <p:spPr bwMode="auto">
            <a:xfrm>
              <a:off x="1158" y="2010"/>
              <a:ext cx="5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2" name="Line 27"/>
            <p:cNvSpPr>
              <a:spLocks noChangeShapeType="1"/>
            </p:cNvSpPr>
            <p:nvPr/>
          </p:nvSpPr>
          <p:spPr bwMode="auto">
            <a:xfrm>
              <a:off x="1728" y="2010"/>
              <a:ext cx="3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3" name="Rectangle 28"/>
            <p:cNvSpPr>
              <a:spLocks noChangeArrowheads="1"/>
            </p:cNvSpPr>
            <p:nvPr/>
          </p:nvSpPr>
          <p:spPr bwMode="auto">
            <a:xfrm>
              <a:off x="1348" y="1695"/>
              <a:ext cx="246" cy="313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effectLst/>
            <a:scene3d>
              <a:camera prst="legacyObliqueTopLeft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4" name="Line 29"/>
            <p:cNvSpPr>
              <a:spLocks noChangeShapeType="1"/>
            </p:cNvSpPr>
            <p:nvPr/>
          </p:nvSpPr>
          <p:spPr bwMode="auto">
            <a:xfrm>
              <a:off x="1160" y="1698"/>
              <a:ext cx="5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5" name="Arc 31"/>
            <p:cNvSpPr>
              <a:spLocks/>
            </p:cNvSpPr>
            <p:nvPr/>
          </p:nvSpPr>
          <p:spPr bwMode="auto">
            <a:xfrm rot="2554829">
              <a:off x="790" y="1747"/>
              <a:ext cx="68" cy="68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1600"/>
                <a:gd name="T2" fmla="*/ 21600 w 21600"/>
                <a:gd name="T3" fmla="*/ 21600 h 21600"/>
                <a:gd name="T4" fmla="*/ 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</p:grpSp>
      <p:grpSp>
        <p:nvGrpSpPr>
          <p:cNvPr id="106" name="Group 107"/>
          <p:cNvGrpSpPr>
            <a:grpSpLocks/>
          </p:cNvGrpSpPr>
          <p:nvPr/>
        </p:nvGrpSpPr>
        <p:grpSpPr bwMode="auto">
          <a:xfrm>
            <a:off x="5132388" y="2190052"/>
            <a:ext cx="2482850" cy="1665287"/>
            <a:chOff x="2993" y="1129"/>
            <a:chExt cx="1684" cy="1130"/>
          </a:xfrm>
        </p:grpSpPr>
        <p:sp>
          <p:nvSpPr>
            <p:cNvPr id="107" name="Line 32"/>
            <p:cNvSpPr>
              <a:spLocks noChangeShapeType="1"/>
            </p:cNvSpPr>
            <p:nvPr/>
          </p:nvSpPr>
          <p:spPr bwMode="auto">
            <a:xfrm flipH="1">
              <a:off x="2995" y="1589"/>
              <a:ext cx="153" cy="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8" name="Line 33"/>
            <p:cNvSpPr>
              <a:spLocks noChangeShapeType="1"/>
            </p:cNvSpPr>
            <p:nvPr/>
          </p:nvSpPr>
          <p:spPr bwMode="auto">
            <a:xfrm>
              <a:off x="2993" y="1665"/>
              <a:ext cx="169" cy="6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09" name="Freeform 34"/>
            <p:cNvSpPr>
              <a:spLocks/>
            </p:cNvSpPr>
            <p:nvPr/>
          </p:nvSpPr>
          <p:spPr bwMode="auto">
            <a:xfrm>
              <a:off x="3699" y="1129"/>
              <a:ext cx="415" cy="1130"/>
            </a:xfrm>
            <a:custGeom>
              <a:avLst/>
              <a:gdLst>
                <a:gd name="T0" fmla="*/ 0 w 519"/>
                <a:gd name="T1" fmla="*/ 0 h 1645"/>
                <a:gd name="T2" fmla="*/ 519 w 519"/>
                <a:gd name="T3" fmla="*/ 553 h 1645"/>
                <a:gd name="T4" fmla="*/ 519 w 519"/>
                <a:gd name="T5" fmla="*/ 1645 h 1645"/>
                <a:gd name="T6" fmla="*/ 0 w 519"/>
                <a:gd name="T7" fmla="*/ 1137 h 1645"/>
                <a:gd name="T8" fmla="*/ 0 w 519"/>
                <a:gd name="T9" fmla="*/ 0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1645">
                  <a:moveTo>
                    <a:pt x="0" y="0"/>
                  </a:moveTo>
                  <a:lnTo>
                    <a:pt x="519" y="553"/>
                  </a:lnTo>
                  <a:lnTo>
                    <a:pt x="519" y="1645"/>
                  </a:lnTo>
                  <a:lnTo>
                    <a:pt x="0" y="113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643">
                    <a:alpha val="20000"/>
                  </a:srgbClr>
                </a:gs>
                <a:gs pos="100000">
                  <a:srgbClr val="FFF643">
                    <a:gamma/>
                    <a:tint val="85882"/>
                    <a:invGamma/>
                    <a:alpha val="57001"/>
                  </a:srgbClr>
                </a:gs>
              </a:gsLst>
              <a:path path="rect">
                <a:fillToRect l="100000" t="100000"/>
              </a:path>
            </a:gradFill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0" name="Freeform 35"/>
            <p:cNvSpPr>
              <a:spLocks/>
            </p:cNvSpPr>
            <p:nvPr/>
          </p:nvSpPr>
          <p:spPr bwMode="auto">
            <a:xfrm>
              <a:off x="3841" y="1472"/>
              <a:ext cx="108" cy="422"/>
            </a:xfrm>
            <a:custGeom>
              <a:avLst/>
              <a:gdLst>
                <a:gd name="T0" fmla="*/ 2 w 108"/>
                <a:gd name="T1" fmla="*/ 0 h 422"/>
                <a:gd name="T2" fmla="*/ 108 w 108"/>
                <a:gd name="T3" fmla="*/ 108 h 422"/>
                <a:gd name="T4" fmla="*/ 108 w 108"/>
                <a:gd name="T5" fmla="*/ 422 h 422"/>
                <a:gd name="T6" fmla="*/ 0 w 108"/>
                <a:gd name="T7" fmla="*/ 312 h 422"/>
                <a:gd name="T8" fmla="*/ 2 w 108"/>
                <a:gd name="T9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2">
                  <a:moveTo>
                    <a:pt x="2" y="0"/>
                  </a:moveTo>
                  <a:lnTo>
                    <a:pt x="108" y="108"/>
                  </a:lnTo>
                  <a:lnTo>
                    <a:pt x="108" y="422"/>
                  </a:lnTo>
                  <a:lnTo>
                    <a:pt x="0" y="3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1" name="Line 37"/>
            <p:cNvSpPr>
              <a:spLocks noChangeShapeType="1"/>
            </p:cNvSpPr>
            <p:nvPr/>
          </p:nvSpPr>
          <p:spPr bwMode="auto">
            <a:xfrm>
              <a:off x="3329" y="1474"/>
              <a:ext cx="3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2" name="Line 38"/>
            <p:cNvSpPr>
              <a:spLocks noChangeShapeType="1"/>
            </p:cNvSpPr>
            <p:nvPr/>
          </p:nvSpPr>
          <p:spPr bwMode="auto">
            <a:xfrm>
              <a:off x="4073" y="1474"/>
              <a:ext cx="25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3" name="Line 39"/>
            <p:cNvSpPr>
              <a:spLocks noChangeShapeType="1"/>
            </p:cNvSpPr>
            <p:nvPr/>
          </p:nvSpPr>
          <p:spPr bwMode="auto">
            <a:xfrm>
              <a:off x="3331" y="1780"/>
              <a:ext cx="29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4" name="Line 40"/>
            <p:cNvSpPr>
              <a:spLocks noChangeShapeType="1"/>
            </p:cNvSpPr>
            <p:nvPr/>
          </p:nvSpPr>
          <p:spPr bwMode="auto">
            <a:xfrm>
              <a:off x="4114" y="1780"/>
              <a:ext cx="21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5" name="Line 41"/>
            <p:cNvSpPr>
              <a:spLocks noChangeShapeType="1"/>
            </p:cNvSpPr>
            <p:nvPr/>
          </p:nvSpPr>
          <p:spPr bwMode="auto">
            <a:xfrm>
              <a:off x="3341" y="1890"/>
              <a:ext cx="2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6" name="Line 42"/>
            <p:cNvSpPr>
              <a:spLocks noChangeShapeType="1"/>
            </p:cNvSpPr>
            <p:nvPr/>
          </p:nvSpPr>
          <p:spPr bwMode="auto">
            <a:xfrm>
              <a:off x="4113" y="1892"/>
              <a:ext cx="31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7" name="Rectangle 43"/>
            <p:cNvSpPr>
              <a:spLocks noChangeArrowheads="1"/>
            </p:cNvSpPr>
            <p:nvPr/>
          </p:nvSpPr>
          <p:spPr bwMode="auto">
            <a:xfrm>
              <a:off x="4431" y="1573"/>
              <a:ext cx="246" cy="313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effectLst/>
            <a:scene3d>
              <a:camera prst="legacyObliqueTopLeft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8" name="Line 44"/>
            <p:cNvSpPr>
              <a:spLocks noChangeShapeType="1"/>
            </p:cNvSpPr>
            <p:nvPr/>
          </p:nvSpPr>
          <p:spPr bwMode="auto">
            <a:xfrm>
              <a:off x="3337" y="1576"/>
              <a:ext cx="29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19" name="Arc 45"/>
            <p:cNvSpPr>
              <a:spLocks/>
            </p:cNvSpPr>
            <p:nvPr/>
          </p:nvSpPr>
          <p:spPr bwMode="auto">
            <a:xfrm rot="2554829">
              <a:off x="3083" y="1625"/>
              <a:ext cx="68" cy="68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1600"/>
                <a:gd name="T2" fmla="*/ 21600 w 21600"/>
                <a:gd name="T3" fmla="*/ 21600 h 21600"/>
                <a:gd name="T4" fmla="*/ 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0" name="Line 46"/>
            <p:cNvSpPr>
              <a:spLocks noChangeShapeType="1"/>
            </p:cNvSpPr>
            <p:nvPr/>
          </p:nvSpPr>
          <p:spPr bwMode="auto">
            <a:xfrm>
              <a:off x="4115" y="1576"/>
              <a:ext cx="31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1" name="Line 47"/>
            <p:cNvSpPr>
              <a:spLocks noChangeShapeType="1"/>
            </p:cNvSpPr>
            <p:nvPr/>
          </p:nvSpPr>
          <p:spPr bwMode="auto">
            <a:xfrm>
              <a:off x="3612" y="1475"/>
              <a:ext cx="2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2" name="Line 48"/>
            <p:cNvSpPr>
              <a:spLocks noChangeShapeType="1"/>
            </p:cNvSpPr>
            <p:nvPr/>
          </p:nvSpPr>
          <p:spPr bwMode="auto">
            <a:xfrm>
              <a:off x="3841" y="1473"/>
              <a:ext cx="2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3" name="Line 49"/>
            <p:cNvSpPr>
              <a:spLocks noChangeShapeType="1"/>
            </p:cNvSpPr>
            <p:nvPr/>
          </p:nvSpPr>
          <p:spPr bwMode="auto">
            <a:xfrm>
              <a:off x="3606" y="1575"/>
              <a:ext cx="34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4" name="Line 50"/>
            <p:cNvSpPr>
              <a:spLocks noChangeShapeType="1"/>
            </p:cNvSpPr>
            <p:nvPr/>
          </p:nvSpPr>
          <p:spPr bwMode="auto">
            <a:xfrm>
              <a:off x="3948" y="1573"/>
              <a:ext cx="16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5" name="Line 51"/>
            <p:cNvSpPr>
              <a:spLocks noChangeShapeType="1"/>
            </p:cNvSpPr>
            <p:nvPr/>
          </p:nvSpPr>
          <p:spPr bwMode="auto">
            <a:xfrm>
              <a:off x="3603" y="1779"/>
              <a:ext cx="2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6" name="Line 52"/>
            <p:cNvSpPr>
              <a:spLocks noChangeShapeType="1"/>
            </p:cNvSpPr>
            <p:nvPr/>
          </p:nvSpPr>
          <p:spPr bwMode="auto">
            <a:xfrm>
              <a:off x="3843" y="1780"/>
              <a:ext cx="2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7" name="Line 54"/>
            <p:cNvSpPr>
              <a:spLocks noChangeShapeType="1"/>
            </p:cNvSpPr>
            <p:nvPr/>
          </p:nvSpPr>
          <p:spPr bwMode="auto">
            <a:xfrm>
              <a:off x="3603" y="1891"/>
              <a:ext cx="34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28" name="Line 55"/>
            <p:cNvSpPr>
              <a:spLocks noChangeShapeType="1"/>
            </p:cNvSpPr>
            <p:nvPr/>
          </p:nvSpPr>
          <p:spPr bwMode="auto">
            <a:xfrm>
              <a:off x="3954" y="1890"/>
              <a:ext cx="16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</p:grpSp>
      <p:sp>
        <p:nvSpPr>
          <p:cNvPr id="129" name="Rectangle 60"/>
          <p:cNvSpPr>
            <a:spLocks noChangeArrowheads="1"/>
          </p:cNvSpPr>
          <p:nvPr/>
        </p:nvSpPr>
        <p:spPr bwMode="auto">
          <a:xfrm>
            <a:off x="355600" y="4044252"/>
            <a:ext cx="4191000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đặt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giữa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quan</a:t>
            </a:r>
            <a:endParaRPr lang="en-US" sz="2000" dirty="0"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spcBef>
                <a:spcPct val="20000"/>
              </a:spcBef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sát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phẳng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endParaRPr lang="en-US" sz="2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0" name="Text Box 109"/>
          <p:cNvSpPr txBox="1">
            <a:spLocks noChangeArrowheads="1"/>
          </p:cNvSpPr>
          <p:nvPr/>
        </p:nvSpPr>
        <p:spPr bwMode="auto">
          <a:xfrm>
            <a:off x="256032" y="911118"/>
            <a:ext cx="513794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2-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Phân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loại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hệ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thống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endParaRPr lang="en-US" sz="2800" b="1" dirty="0">
              <a:solidFill>
                <a:schemeClr val="accent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33" name="Group 113"/>
          <p:cNvGrpSpPr>
            <a:grpSpLocks/>
          </p:cNvGrpSpPr>
          <p:nvPr/>
        </p:nvGrpSpPr>
        <p:grpSpPr bwMode="auto">
          <a:xfrm>
            <a:off x="406400" y="1470914"/>
            <a:ext cx="8051800" cy="596900"/>
            <a:chOff x="360" y="888"/>
            <a:chExt cx="5072" cy="376"/>
          </a:xfrm>
        </p:grpSpPr>
        <p:sp>
          <p:nvSpPr>
            <p:cNvPr id="134" name="Rectangle 114"/>
            <p:cNvSpPr>
              <a:spLocks noChangeArrowheads="1"/>
            </p:cNvSpPr>
            <p:nvPr/>
          </p:nvSpPr>
          <p:spPr bwMode="auto">
            <a:xfrm>
              <a:off x="371" y="891"/>
              <a:ext cx="5049" cy="366"/>
            </a:xfrm>
            <a:prstGeom prst="rect">
              <a:avLst/>
            </a:prstGeom>
            <a:solidFill>
              <a:srgbClr val="CCFFCC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35" name="Text Box 115"/>
            <p:cNvSpPr txBox="1">
              <a:spLocks noChangeArrowheads="1"/>
            </p:cNvSpPr>
            <p:nvPr/>
          </p:nvSpPr>
          <p:spPr bwMode="auto">
            <a:xfrm>
              <a:off x="428" y="913"/>
              <a:ext cx="504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sz="2600" b="1" err="1">
                  <a:solidFill>
                    <a:srgbClr val="FF0000"/>
                  </a:solidFill>
                  <a:cs typeface="Times New Roman" pitchFamily="18" charset="0"/>
                </a:rPr>
                <a:t>Hệ</a:t>
              </a:r>
              <a:r>
                <a:rPr lang="en-US" sz="2600" b="1">
                  <a:solidFill>
                    <a:srgbClr val="FF0000"/>
                  </a:solidFill>
                  <a:cs typeface="Times New Roman" pitchFamily="18" charset="0"/>
                </a:rPr>
                <a:t> E</a:t>
              </a:r>
              <a:endParaRPr lang="en-US" sz="2600" b="1" dirty="0">
                <a:solidFill>
                  <a:srgbClr val="FF0000"/>
                </a:solidFill>
                <a:cs typeface="Times New Roman" pitchFamily="18" charset="0"/>
              </a:endParaRPr>
            </a:p>
          </p:txBody>
        </p:sp>
        <p:sp>
          <p:nvSpPr>
            <p:cNvPr id="136" name="Text Box 116"/>
            <p:cNvSpPr txBox="1">
              <a:spLocks noChangeArrowheads="1"/>
            </p:cNvSpPr>
            <p:nvPr/>
          </p:nvSpPr>
          <p:spPr bwMode="auto">
            <a:xfrm>
              <a:off x="3017" y="912"/>
              <a:ext cx="565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sz="2600" b="1" dirty="0" err="1">
                  <a:cs typeface="Times New Roman" pitchFamily="18" charset="0"/>
                </a:rPr>
                <a:t>Hệ</a:t>
              </a:r>
              <a:r>
                <a:rPr lang="en-US" sz="2600" b="1" dirty="0">
                  <a:cs typeface="Times New Roman" pitchFamily="18" charset="0"/>
                </a:rPr>
                <a:t> A</a:t>
              </a:r>
            </a:p>
          </p:txBody>
        </p:sp>
        <p:sp>
          <p:nvSpPr>
            <p:cNvPr id="137" name="Line 117"/>
            <p:cNvSpPr>
              <a:spLocks noChangeShapeType="1"/>
            </p:cNvSpPr>
            <p:nvPr/>
          </p:nvSpPr>
          <p:spPr bwMode="auto">
            <a:xfrm>
              <a:off x="360" y="1264"/>
              <a:ext cx="5064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  <p:sp>
          <p:nvSpPr>
            <p:cNvPr id="138" name="Line 118"/>
            <p:cNvSpPr>
              <a:spLocks noChangeShapeType="1"/>
            </p:cNvSpPr>
            <p:nvPr/>
          </p:nvSpPr>
          <p:spPr bwMode="auto">
            <a:xfrm>
              <a:off x="368" y="888"/>
              <a:ext cx="5064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cs typeface="Times New Roman" pitchFamily="18" charset="0"/>
              </a:endParaRPr>
            </a:p>
          </p:txBody>
        </p:sp>
      </p:grpSp>
      <p:sp>
        <p:nvSpPr>
          <p:cNvPr id="139" name="Line 119"/>
          <p:cNvSpPr>
            <a:spLocks noChangeShapeType="1"/>
          </p:cNvSpPr>
          <p:nvPr/>
        </p:nvSpPr>
        <p:spPr bwMode="auto">
          <a:xfrm flipH="1">
            <a:off x="4425950" y="1502664"/>
            <a:ext cx="19050" cy="50625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cs typeface="Times New Roman" pitchFamily="18" charset="0"/>
            </a:endParaRPr>
          </a:p>
        </p:txBody>
      </p:sp>
      <p:sp>
        <p:nvSpPr>
          <p:cNvPr id="140" name="Rectangle 120"/>
          <p:cNvSpPr>
            <a:spLocks noChangeArrowheads="1"/>
          </p:cNvSpPr>
          <p:nvPr/>
        </p:nvSpPr>
        <p:spPr bwMode="auto">
          <a:xfrm>
            <a:off x="4533900" y="4044252"/>
            <a:ext cx="4343400" cy="1235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   Mặt phẳng chiếu đặt ở giữa người</a:t>
            </a:r>
          </a:p>
          <a:p>
            <a:pPr marL="342900" indent="-342900" algn="l"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 quan sát và vật thể</a:t>
            </a:r>
          </a:p>
        </p:txBody>
      </p:sp>
      <p:sp>
        <p:nvSpPr>
          <p:cNvPr id="141" name="Line 121"/>
          <p:cNvSpPr>
            <a:spLocks noChangeShapeType="1"/>
          </p:cNvSpPr>
          <p:nvPr/>
        </p:nvSpPr>
        <p:spPr bwMode="auto">
          <a:xfrm>
            <a:off x="482600" y="3979164"/>
            <a:ext cx="8039100" cy="0"/>
          </a:xfrm>
          <a:prstGeom prst="line">
            <a:avLst/>
          </a:prstGeom>
          <a:noFill/>
          <a:ln w="28575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Rectangle 123"/>
          <p:cNvSpPr>
            <a:spLocks noChangeArrowheads="1"/>
          </p:cNvSpPr>
          <p:nvPr/>
        </p:nvSpPr>
        <p:spPr bwMode="auto">
          <a:xfrm>
            <a:off x="484188" y="4152202"/>
            <a:ext cx="142875" cy="14287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Rectangle 124"/>
          <p:cNvSpPr>
            <a:spLocks noChangeArrowheads="1"/>
          </p:cNvSpPr>
          <p:nvPr/>
        </p:nvSpPr>
        <p:spPr bwMode="auto">
          <a:xfrm>
            <a:off x="4624388" y="4152202"/>
            <a:ext cx="142875" cy="14287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Rectangle 125"/>
          <p:cNvSpPr>
            <a:spLocks noChangeArrowheads="1"/>
          </p:cNvSpPr>
          <p:nvPr/>
        </p:nvSpPr>
        <p:spPr bwMode="auto">
          <a:xfrm>
            <a:off x="342900" y="4730052"/>
            <a:ext cx="4191000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sử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nước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châu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Âu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tiêu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chuẩn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ISO...</a:t>
            </a:r>
          </a:p>
        </p:txBody>
      </p:sp>
      <p:sp>
        <p:nvSpPr>
          <p:cNvPr id="145" name="Rectangle 126"/>
          <p:cNvSpPr>
            <a:spLocks noChangeArrowheads="1"/>
          </p:cNvSpPr>
          <p:nvPr/>
        </p:nvSpPr>
        <p:spPr bwMode="auto">
          <a:xfrm>
            <a:off x="471488" y="4838002"/>
            <a:ext cx="142875" cy="14287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Rectangle 127"/>
          <p:cNvSpPr>
            <a:spLocks noChangeArrowheads="1"/>
          </p:cNvSpPr>
          <p:nvPr/>
        </p:nvSpPr>
        <p:spPr bwMode="auto">
          <a:xfrm>
            <a:off x="4521200" y="4755452"/>
            <a:ext cx="4191000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    Được sử dụng ở các nước châu Mỹ, Nhật bản, Anh, Thái lan... </a:t>
            </a:r>
          </a:p>
        </p:txBody>
      </p:sp>
      <p:sp>
        <p:nvSpPr>
          <p:cNvPr id="147" name="Rectangle 128"/>
          <p:cNvSpPr>
            <a:spLocks noChangeArrowheads="1"/>
          </p:cNvSpPr>
          <p:nvPr/>
        </p:nvSpPr>
        <p:spPr bwMode="auto">
          <a:xfrm>
            <a:off x="4624388" y="4876102"/>
            <a:ext cx="142875" cy="142875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48" name="Group 129"/>
          <p:cNvGrpSpPr>
            <a:grpSpLocks/>
          </p:cNvGrpSpPr>
          <p:nvPr/>
        </p:nvGrpSpPr>
        <p:grpSpPr bwMode="auto">
          <a:xfrm>
            <a:off x="6022975" y="5719064"/>
            <a:ext cx="1968500" cy="958850"/>
            <a:chOff x="1082" y="3616"/>
            <a:chExt cx="1240" cy="604"/>
          </a:xfrm>
        </p:grpSpPr>
        <p:sp>
          <p:nvSpPr>
            <p:cNvPr id="149" name="Oval 130"/>
            <p:cNvSpPr>
              <a:spLocks noChangeArrowheads="1"/>
            </p:cNvSpPr>
            <p:nvPr/>
          </p:nvSpPr>
          <p:spPr bwMode="auto">
            <a:xfrm>
              <a:off x="1256" y="3688"/>
              <a:ext cx="456" cy="456"/>
            </a:xfrm>
            <a:prstGeom prst="ellips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Oval 131"/>
            <p:cNvSpPr>
              <a:spLocks noChangeArrowheads="1"/>
            </p:cNvSpPr>
            <p:nvPr/>
          </p:nvSpPr>
          <p:spPr bwMode="auto">
            <a:xfrm>
              <a:off x="1344" y="3784"/>
              <a:ext cx="272" cy="272"/>
            </a:xfrm>
            <a:prstGeom prst="ellips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132"/>
            <p:cNvSpPr>
              <a:spLocks/>
            </p:cNvSpPr>
            <p:nvPr/>
          </p:nvSpPr>
          <p:spPr bwMode="auto">
            <a:xfrm>
              <a:off x="1819" y="3686"/>
              <a:ext cx="428" cy="452"/>
            </a:xfrm>
            <a:custGeom>
              <a:avLst/>
              <a:gdLst>
                <a:gd name="T0" fmla="*/ 0 w 288"/>
                <a:gd name="T1" fmla="*/ 96 h 452"/>
                <a:gd name="T2" fmla="*/ 0 w 288"/>
                <a:gd name="T3" fmla="*/ 370 h 452"/>
                <a:gd name="T4" fmla="*/ 288 w 288"/>
                <a:gd name="T5" fmla="*/ 452 h 452"/>
                <a:gd name="T6" fmla="*/ 288 w 288"/>
                <a:gd name="T7" fmla="*/ 0 h 452"/>
                <a:gd name="T8" fmla="*/ 0 w 288"/>
                <a:gd name="T9" fmla="*/ 96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452">
                  <a:moveTo>
                    <a:pt x="0" y="96"/>
                  </a:moveTo>
                  <a:lnTo>
                    <a:pt x="0" y="370"/>
                  </a:lnTo>
                  <a:lnTo>
                    <a:pt x="288" y="452"/>
                  </a:lnTo>
                  <a:lnTo>
                    <a:pt x="288" y="0"/>
                  </a:lnTo>
                  <a:lnTo>
                    <a:pt x="0" y="96"/>
                  </a:lnTo>
                  <a:close/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52" name="Group 133"/>
            <p:cNvGrpSpPr>
              <a:grpSpLocks/>
            </p:cNvGrpSpPr>
            <p:nvPr/>
          </p:nvGrpSpPr>
          <p:grpSpPr bwMode="auto">
            <a:xfrm>
              <a:off x="1082" y="3918"/>
              <a:ext cx="1240" cy="1"/>
              <a:chOff x="1082" y="3918"/>
              <a:chExt cx="1240" cy="1"/>
            </a:xfrm>
          </p:grpSpPr>
          <p:sp>
            <p:nvSpPr>
              <p:cNvPr id="159" name="Line 134"/>
              <p:cNvSpPr>
                <a:spLocks noChangeShapeType="1"/>
              </p:cNvSpPr>
              <p:nvPr/>
            </p:nvSpPr>
            <p:spPr bwMode="auto">
              <a:xfrm>
                <a:off x="1082" y="3918"/>
                <a:ext cx="19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0" name="Line 135"/>
              <p:cNvSpPr>
                <a:spLocks noChangeShapeType="1"/>
              </p:cNvSpPr>
              <p:nvPr/>
            </p:nvSpPr>
            <p:spPr bwMode="auto">
              <a:xfrm>
                <a:off x="1311" y="3918"/>
                <a:ext cx="33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1" name="Line 136"/>
              <p:cNvSpPr>
                <a:spLocks noChangeShapeType="1"/>
              </p:cNvSpPr>
              <p:nvPr/>
            </p:nvSpPr>
            <p:spPr bwMode="auto">
              <a:xfrm>
                <a:off x="1687" y="3918"/>
                <a:ext cx="2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2" name="Line 137"/>
              <p:cNvSpPr>
                <a:spLocks noChangeShapeType="1"/>
              </p:cNvSpPr>
              <p:nvPr/>
            </p:nvSpPr>
            <p:spPr bwMode="auto">
              <a:xfrm>
                <a:off x="2028" y="3918"/>
                <a:ext cx="29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3" name="Line 138"/>
              <p:cNvSpPr>
                <a:spLocks noChangeShapeType="1"/>
              </p:cNvSpPr>
              <p:nvPr/>
            </p:nvSpPr>
            <p:spPr bwMode="auto">
              <a:xfrm>
                <a:off x="1291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4" name="Line 139"/>
              <p:cNvSpPr>
                <a:spLocks noChangeShapeType="1"/>
              </p:cNvSpPr>
              <p:nvPr/>
            </p:nvSpPr>
            <p:spPr bwMode="auto">
              <a:xfrm>
                <a:off x="1662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5" name="Line 140"/>
              <p:cNvSpPr>
                <a:spLocks noChangeShapeType="1"/>
              </p:cNvSpPr>
              <p:nvPr/>
            </p:nvSpPr>
            <p:spPr bwMode="auto">
              <a:xfrm>
                <a:off x="1990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53" name="Group 141"/>
            <p:cNvGrpSpPr>
              <a:grpSpLocks/>
            </p:cNvGrpSpPr>
            <p:nvPr/>
          </p:nvGrpSpPr>
          <p:grpSpPr bwMode="auto">
            <a:xfrm>
              <a:off x="1480" y="3616"/>
              <a:ext cx="1" cy="604"/>
              <a:chOff x="1480" y="3616"/>
              <a:chExt cx="1" cy="604"/>
            </a:xfrm>
          </p:grpSpPr>
          <p:sp>
            <p:nvSpPr>
              <p:cNvPr id="154" name="Line 142"/>
              <p:cNvSpPr>
                <a:spLocks noChangeShapeType="1"/>
              </p:cNvSpPr>
              <p:nvPr/>
            </p:nvSpPr>
            <p:spPr bwMode="auto">
              <a:xfrm>
                <a:off x="1480" y="3616"/>
                <a:ext cx="0" cy="10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55" name="Line 143"/>
              <p:cNvSpPr>
                <a:spLocks noChangeShapeType="1"/>
              </p:cNvSpPr>
              <p:nvPr/>
            </p:nvSpPr>
            <p:spPr bwMode="auto">
              <a:xfrm>
                <a:off x="1480" y="3752"/>
                <a:ext cx="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56" name="Line 144"/>
              <p:cNvSpPr>
                <a:spLocks noChangeShapeType="1"/>
              </p:cNvSpPr>
              <p:nvPr/>
            </p:nvSpPr>
            <p:spPr bwMode="auto">
              <a:xfrm>
                <a:off x="1480" y="4124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57" name="Line 145"/>
              <p:cNvSpPr>
                <a:spLocks noChangeShapeType="1"/>
              </p:cNvSpPr>
              <p:nvPr/>
            </p:nvSpPr>
            <p:spPr bwMode="auto">
              <a:xfrm>
                <a:off x="1481" y="3732"/>
                <a:ext cx="0" cy="1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58" name="Line 146"/>
              <p:cNvSpPr>
                <a:spLocks noChangeShapeType="1"/>
              </p:cNvSpPr>
              <p:nvPr/>
            </p:nvSpPr>
            <p:spPr bwMode="auto">
              <a:xfrm>
                <a:off x="1480" y="4098"/>
                <a:ext cx="0" cy="1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66" name="Group 147"/>
          <p:cNvGrpSpPr>
            <a:grpSpLocks/>
          </p:cNvGrpSpPr>
          <p:nvPr/>
        </p:nvGrpSpPr>
        <p:grpSpPr bwMode="auto">
          <a:xfrm>
            <a:off x="1654175" y="5719064"/>
            <a:ext cx="1981200" cy="965200"/>
            <a:chOff x="2746" y="3512"/>
            <a:chExt cx="1248" cy="608"/>
          </a:xfrm>
        </p:grpSpPr>
        <p:sp>
          <p:nvSpPr>
            <p:cNvPr id="167" name="Oval 148"/>
            <p:cNvSpPr>
              <a:spLocks noChangeArrowheads="1"/>
            </p:cNvSpPr>
            <p:nvPr/>
          </p:nvSpPr>
          <p:spPr bwMode="auto">
            <a:xfrm flipH="1">
              <a:off x="3360" y="3584"/>
              <a:ext cx="459" cy="459"/>
            </a:xfrm>
            <a:prstGeom prst="ellips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Oval 149"/>
            <p:cNvSpPr>
              <a:spLocks noChangeArrowheads="1"/>
            </p:cNvSpPr>
            <p:nvPr/>
          </p:nvSpPr>
          <p:spPr bwMode="auto">
            <a:xfrm flipH="1">
              <a:off x="3457" y="3681"/>
              <a:ext cx="273" cy="274"/>
            </a:xfrm>
            <a:prstGeom prst="ellips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50"/>
            <p:cNvSpPr>
              <a:spLocks/>
            </p:cNvSpPr>
            <p:nvPr/>
          </p:nvSpPr>
          <p:spPr bwMode="auto">
            <a:xfrm>
              <a:off x="2838" y="3586"/>
              <a:ext cx="435" cy="459"/>
            </a:xfrm>
            <a:custGeom>
              <a:avLst/>
              <a:gdLst>
                <a:gd name="T0" fmla="*/ 0 w 288"/>
                <a:gd name="T1" fmla="*/ 96 h 452"/>
                <a:gd name="T2" fmla="*/ 0 w 288"/>
                <a:gd name="T3" fmla="*/ 370 h 452"/>
                <a:gd name="T4" fmla="*/ 288 w 288"/>
                <a:gd name="T5" fmla="*/ 452 h 452"/>
                <a:gd name="T6" fmla="*/ 288 w 288"/>
                <a:gd name="T7" fmla="*/ 0 h 452"/>
                <a:gd name="T8" fmla="*/ 0 w 288"/>
                <a:gd name="T9" fmla="*/ 96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452">
                  <a:moveTo>
                    <a:pt x="0" y="96"/>
                  </a:moveTo>
                  <a:lnTo>
                    <a:pt x="0" y="370"/>
                  </a:lnTo>
                  <a:lnTo>
                    <a:pt x="288" y="452"/>
                  </a:lnTo>
                  <a:lnTo>
                    <a:pt x="288" y="0"/>
                  </a:lnTo>
                  <a:lnTo>
                    <a:pt x="0" y="96"/>
                  </a:lnTo>
                  <a:close/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70" name="Group 151"/>
            <p:cNvGrpSpPr>
              <a:grpSpLocks/>
            </p:cNvGrpSpPr>
            <p:nvPr/>
          </p:nvGrpSpPr>
          <p:grpSpPr bwMode="auto">
            <a:xfrm flipH="1">
              <a:off x="2746" y="3816"/>
              <a:ext cx="1248" cy="1"/>
              <a:chOff x="1082" y="3918"/>
              <a:chExt cx="1240" cy="1"/>
            </a:xfrm>
          </p:grpSpPr>
          <p:sp>
            <p:nvSpPr>
              <p:cNvPr id="177" name="Line 152"/>
              <p:cNvSpPr>
                <a:spLocks noChangeShapeType="1"/>
              </p:cNvSpPr>
              <p:nvPr/>
            </p:nvSpPr>
            <p:spPr bwMode="auto">
              <a:xfrm>
                <a:off x="1082" y="3918"/>
                <a:ext cx="19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8" name="Line 153"/>
              <p:cNvSpPr>
                <a:spLocks noChangeShapeType="1"/>
              </p:cNvSpPr>
              <p:nvPr/>
            </p:nvSpPr>
            <p:spPr bwMode="auto">
              <a:xfrm>
                <a:off x="1311" y="3918"/>
                <a:ext cx="33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9" name="Line 154"/>
              <p:cNvSpPr>
                <a:spLocks noChangeShapeType="1"/>
              </p:cNvSpPr>
              <p:nvPr/>
            </p:nvSpPr>
            <p:spPr bwMode="auto">
              <a:xfrm>
                <a:off x="1687" y="3918"/>
                <a:ext cx="2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0" name="Line 155"/>
              <p:cNvSpPr>
                <a:spLocks noChangeShapeType="1"/>
              </p:cNvSpPr>
              <p:nvPr/>
            </p:nvSpPr>
            <p:spPr bwMode="auto">
              <a:xfrm>
                <a:off x="2028" y="3918"/>
                <a:ext cx="29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1" name="Line 156"/>
              <p:cNvSpPr>
                <a:spLocks noChangeShapeType="1"/>
              </p:cNvSpPr>
              <p:nvPr/>
            </p:nvSpPr>
            <p:spPr bwMode="auto">
              <a:xfrm>
                <a:off x="1291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2" name="Line 157"/>
              <p:cNvSpPr>
                <a:spLocks noChangeShapeType="1"/>
              </p:cNvSpPr>
              <p:nvPr/>
            </p:nvSpPr>
            <p:spPr bwMode="auto">
              <a:xfrm>
                <a:off x="1662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3" name="Line 158"/>
              <p:cNvSpPr>
                <a:spLocks noChangeShapeType="1"/>
              </p:cNvSpPr>
              <p:nvPr/>
            </p:nvSpPr>
            <p:spPr bwMode="auto">
              <a:xfrm>
                <a:off x="1990" y="3919"/>
                <a:ext cx="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71" name="Group 159"/>
            <p:cNvGrpSpPr>
              <a:grpSpLocks/>
            </p:cNvGrpSpPr>
            <p:nvPr/>
          </p:nvGrpSpPr>
          <p:grpSpPr bwMode="auto">
            <a:xfrm flipH="1">
              <a:off x="3592" y="3512"/>
              <a:ext cx="1" cy="608"/>
              <a:chOff x="1480" y="3616"/>
              <a:chExt cx="1" cy="604"/>
            </a:xfrm>
          </p:grpSpPr>
          <p:sp>
            <p:nvSpPr>
              <p:cNvPr id="172" name="Line 160"/>
              <p:cNvSpPr>
                <a:spLocks noChangeShapeType="1"/>
              </p:cNvSpPr>
              <p:nvPr/>
            </p:nvSpPr>
            <p:spPr bwMode="auto">
              <a:xfrm>
                <a:off x="1480" y="3616"/>
                <a:ext cx="0" cy="10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3" name="Line 161"/>
              <p:cNvSpPr>
                <a:spLocks noChangeShapeType="1"/>
              </p:cNvSpPr>
              <p:nvPr/>
            </p:nvSpPr>
            <p:spPr bwMode="auto">
              <a:xfrm>
                <a:off x="1480" y="3752"/>
                <a:ext cx="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4" name="Line 162"/>
              <p:cNvSpPr>
                <a:spLocks noChangeShapeType="1"/>
              </p:cNvSpPr>
              <p:nvPr/>
            </p:nvSpPr>
            <p:spPr bwMode="auto">
              <a:xfrm>
                <a:off x="1480" y="4124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5" name="Line 163"/>
              <p:cNvSpPr>
                <a:spLocks noChangeShapeType="1"/>
              </p:cNvSpPr>
              <p:nvPr/>
            </p:nvSpPr>
            <p:spPr bwMode="auto">
              <a:xfrm>
                <a:off x="1481" y="3732"/>
                <a:ext cx="0" cy="1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76" name="Line 164"/>
              <p:cNvSpPr>
                <a:spLocks noChangeShapeType="1"/>
              </p:cNvSpPr>
              <p:nvPr/>
            </p:nvSpPr>
            <p:spPr bwMode="auto">
              <a:xfrm>
                <a:off x="1480" y="4098"/>
                <a:ext cx="0" cy="1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184" name="Rectangle 165"/>
          <p:cNvSpPr>
            <a:spLocks noChangeArrowheads="1"/>
          </p:cNvSpPr>
          <p:nvPr/>
        </p:nvSpPr>
        <p:spPr bwMode="auto">
          <a:xfrm>
            <a:off x="509588" y="5460302"/>
            <a:ext cx="138112" cy="138112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" name="Rectangle 166"/>
          <p:cNvSpPr>
            <a:spLocks noChangeArrowheads="1"/>
          </p:cNvSpPr>
          <p:nvPr/>
        </p:nvSpPr>
        <p:spPr bwMode="auto">
          <a:xfrm>
            <a:off x="4635500" y="5471414"/>
            <a:ext cx="150813" cy="150813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6" name="Rectangle 167"/>
          <p:cNvSpPr>
            <a:spLocks noChangeArrowheads="1"/>
          </p:cNvSpPr>
          <p:nvPr/>
        </p:nvSpPr>
        <p:spPr bwMode="auto">
          <a:xfrm>
            <a:off x="673100" y="5365052"/>
            <a:ext cx="1608138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Ký hiệu</a:t>
            </a:r>
          </a:p>
        </p:txBody>
      </p:sp>
      <p:sp>
        <p:nvSpPr>
          <p:cNvPr id="187" name="Rectangle 168"/>
          <p:cNvSpPr>
            <a:spLocks noChangeArrowheads="1"/>
          </p:cNvSpPr>
          <p:nvPr/>
        </p:nvSpPr>
        <p:spPr bwMode="auto">
          <a:xfrm>
            <a:off x="4826000" y="5377752"/>
            <a:ext cx="1608138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en-US" sz="200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Ký hiệu</a:t>
            </a:r>
            <a:r>
              <a:rPr lang="en-US" sz="200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131" name="Picture 130">
            <a:extLst>
              <a:ext uri="{FF2B5EF4-FFF2-40B4-BE49-F238E27FC236}">
                <a16:creationId xmlns:a16="http://schemas.microsoft.com/office/drawing/2014/main" id="{DAD1C53C-3D33-4FE0-8BB5-E3A45CE4A9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429240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140" grpId="0"/>
      <p:bldP spid="142" grpId="0" animBg="1"/>
      <p:bldP spid="143" grpId="0" animBg="1"/>
      <p:bldP spid="144" grpId="0"/>
      <p:bldP spid="145" grpId="0" animBg="1"/>
      <p:bldP spid="146" grpId="0"/>
      <p:bldP spid="147" grpId="0" animBg="1"/>
      <p:bldP spid="184" grpId="0" animBg="1"/>
      <p:bldP spid="185" grpId="0" animBg="1"/>
      <p:bldP spid="186" grpId="0"/>
      <p:bldP spid="18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6296" y="2039112"/>
            <a:ext cx="3213100" cy="2492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Rectangle 18"/>
          <p:cNvSpPr>
            <a:spLocks noChangeArrowheads="1"/>
          </p:cNvSpPr>
          <p:nvPr/>
        </p:nvSpPr>
        <p:spPr bwMode="auto">
          <a:xfrm>
            <a:off x="245364" y="1599759"/>
            <a:ext cx="4315969" cy="259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/>
          <a:lstStyle/>
          <a:p>
            <a:pPr marL="342900" indent="-342900" algn="just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		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ta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sử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6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phẳng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khối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chữ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nhật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làm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6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phẳng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bản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cần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biểu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diễn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đặt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bên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khối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rồi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vuông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góc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lên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6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phẳng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này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ta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6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bản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73" name="Text Box 109"/>
          <p:cNvSpPr txBox="1">
            <a:spLocks noChangeArrowheads="1"/>
          </p:cNvSpPr>
          <p:nvPr/>
        </p:nvSpPr>
        <p:spPr bwMode="auto">
          <a:xfrm>
            <a:off x="256032" y="831663"/>
            <a:ext cx="337784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3-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bản</a:t>
            </a:r>
            <a:endParaRPr lang="en-US" sz="2800" b="1" dirty="0">
              <a:solidFill>
                <a:schemeClr val="accent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50E54B3-439A-4666-A214-4106CA26E8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327987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20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0" y="1027113"/>
            <a:ext cx="3213100" cy="2492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Rectangle 18"/>
          <p:cNvSpPr>
            <a:spLocks noChangeArrowheads="1"/>
          </p:cNvSpPr>
          <p:nvPr/>
        </p:nvSpPr>
        <p:spPr bwMode="auto">
          <a:xfrm>
            <a:off x="45243" y="905256"/>
            <a:ext cx="5699125" cy="1977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1-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trước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đứng</a:t>
            </a:r>
            <a:endParaRPr lang="en-US" sz="20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2-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trên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bằng</a:t>
            </a:r>
            <a:endParaRPr lang="en-US" sz="20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3-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trái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cạnh</a:t>
            </a:r>
            <a:endParaRPr lang="en-US" sz="20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4-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b="1" i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i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cạnh</a:t>
            </a:r>
            <a:endParaRPr lang="en-US" sz="2000" b="1" i="1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5-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dưới</a:t>
            </a:r>
            <a:endParaRPr lang="en-US" sz="2000" dirty="0">
              <a:latin typeface="Times New Roman" pitchFamily="18" charset="0"/>
              <a:cs typeface="Times New Roman" pitchFamily="18" charset="0"/>
            </a:endParaRP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>
                <a:latin typeface="Times New Roman" pitchFamily="18" charset="0"/>
                <a:cs typeface="Times New Roman" pitchFamily="18" charset="0"/>
              </a:rPr>
              <a:t>6-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sau</a:t>
            </a:r>
            <a:endParaRPr lang="en-US" sz="20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0" name="Group 35"/>
          <p:cNvGrpSpPr>
            <a:grpSpLocks/>
          </p:cNvGrpSpPr>
          <p:nvPr/>
        </p:nvGrpSpPr>
        <p:grpSpPr bwMode="auto">
          <a:xfrm>
            <a:off x="5842000" y="2263775"/>
            <a:ext cx="647700" cy="352425"/>
            <a:chOff x="3680" y="1426"/>
            <a:chExt cx="408" cy="222"/>
          </a:xfrm>
        </p:grpSpPr>
        <p:sp>
          <p:nvSpPr>
            <p:cNvPr id="41" name="Line 21"/>
            <p:cNvSpPr>
              <a:spLocks noChangeShapeType="1"/>
            </p:cNvSpPr>
            <p:nvPr/>
          </p:nvSpPr>
          <p:spPr bwMode="auto">
            <a:xfrm flipV="1">
              <a:off x="3688" y="1504"/>
              <a:ext cx="40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Rectangle 28"/>
            <p:cNvSpPr>
              <a:spLocks noChangeArrowheads="1"/>
            </p:cNvSpPr>
            <p:nvPr/>
          </p:nvSpPr>
          <p:spPr bwMode="auto">
            <a:xfrm>
              <a:off x="3680" y="1426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 dirty="0">
                  <a:latin typeface="Arial" charset="0"/>
                </a:rPr>
                <a:t>1</a:t>
              </a:r>
            </a:p>
          </p:txBody>
        </p:sp>
      </p:grpSp>
      <p:grpSp>
        <p:nvGrpSpPr>
          <p:cNvPr id="43" name="Group 37"/>
          <p:cNvGrpSpPr>
            <a:grpSpLocks/>
          </p:cNvGrpSpPr>
          <p:nvPr/>
        </p:nvGrpSpPr>
        <p:grpSpPr bwMode="auto">
          <a:xfrm>
            <a:off x="7251700" y="892175"/>
            <a:ext cx="365125" cy="568325"/>
            <a:chOff x="4568" y="562"/>
            <a:chExt cx="230" cy="358"/>
          </a:xfrm>
        </p:grpSpPr>
        <p:sp>
          <p:nvSpPr>
            <p:cNvPr id="44" name="Line 23"/>
            <p:cNvSpPr>
              <a:spLocks noChangeShapeType="1"/>
            </p:cNvSpPr>
            <p:nvPr/>
          </p:nvSpPr>
          <p:spPr bwMode="auto">
            <a:xfrm>
              <a:off x="4568" y="576"/>
              <a:ext cx="0" cy="3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Rectangle 29"/>
            <p:cNvSpPr>
              <a:spLocks noChangeArrowheads="1"/>
            </p:cNvSpPr>
            <p:nvPr/>
          </p:nvSpPr>
          <p:spPr bwMode="auto">
            <a:xfrm>
              <a:off x="4592" y="562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>
                  <a:latin typeface="Arial" charset="0"/>
                </a:rPr>
                <a:t>2</a:t>
              </a:r>
            </a:p>
          </p:txBody>
        </p:sp>
      </p:grpSp>
      <p:grpSp>
        <p:nvGrpSpPr>
          <p:cNvPr id="46" name="Group 36"/>
          <p:cNvGrpSpPr>
            <a:grpSpLocks/>
          </p:cNvGrpSpPr>
          <p:nvPr/>
        </p:nvGrpSpPr>
        <p:grpSpPr bwMode="auto">
          <a:xfrm>
            <a:off x="5321300" y="1362075"/>
            <a:ext cx="673100" cy="428625"/>
            <a:chOff x="3352" y="858"/>
            <a:chExt cx="424" cy="270"/>
          </a:xfrm>
        </p:grpSpPr>
        <p:sp>
          <p:nvSpPr>
            <p:cNvPr id="47" name="Line 24"/>
            <p:cNvSpPr>
              <a:spLocks noChangeShapeType="1"/>
            </p:cNvSpPr>
            <p:nvPr/>
          </p:nvSpPr>
          <p:spPr bwMode="auto">
            <a:xfrm>
              <a:off x="3360" y="1008"/>
              <a:ext cx="416" cy="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Rectangle 30"/>
            <p:cNvSpPr>
              <a:spLocks noChangeArrowheads="1"/>
            </p:cNvSpPr>
            <p:nvPr/>
          </p:nvSpPr>
          <p:spPr bwMode="auto">
            <a:xfrm>
              <a:off x="3352" y="858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>
                  <a:latin typeface="Arial" charset="0"/>
                </a:rPr>
                <a:t>3</a:t>
              </a:r>
            </a:p>
          </p:txBody>
        </p:sp>
      </p:grpSp>
      <p:grpSp>
        <p:nvGrpSpPr>
          <p:cNvPr id="49" name="Group 39"/>
          <p:cNvGrpSpPr>
            <a:grpSpLocks/>
          </p:cNvGrpSpPr>
          <p:nvPr/>
        </p:nvGrpSpPr>
        <p:grpSpPr bwMode="auto">
          <a:xfrm>
            <a:off x="8255000" y="2327275"/>
            <a:ext cx="711200" cy="327025"/>
            <a:chOff x="5200" y="1466"/>
            <a:chExt cx="448" cy="206"/>
          </a:xfrm>
        </p:grpSpPr>
        <p:sp>
          <p:nvSpPr>
            <p:cNvPr id="50" name="Line 27"/>
            <p:cNvSpPr>
              <a:spLocks noChangeShapeType="1"/>
            </p:cNvSpPr>
            <p:nvPr/>
          </p:nvSpPr>
          <p:spPr bwMode="auto">
            <a:xfrm flipH="1" flipV="1">
              <a:off x="5200" y="1552"/>
              <a:ext cx="432" cy="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Rectangle 31"/>
            <p:cNvSpPr>
              <a:spLocks noChangeArrowheads="1"/>
            </p:cNvSpPr>
            <p:nvPr/>
          </p:nvSpPr>
          <p:spPr bwMode="auto">
            <a:xfrm>
              <a:off x="5442" y="1466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 dirty="0">
                  <a:latin typeface="Arial" charset="0"/>
                </a:rPr>
                <a:t>4</a:t>
              </a:r>
            </a:p>
          </p:txBody>
        </p:sp>
      </p:grpSp>
      <p:grpSp>
        <p:nvGrpSpPr>
          <p:cNvPr id="52" name="Group 40"/>
          <p:cNvGrpSpPr>
            <a:grpSpLocks/>
          </p:cNvGrpSpPr>
          <p:nvPr/>
        </p:nvGrpSpPr>
        <p:grpSpPr bwMode="auto">
          <a:xfrm>
            <a:off x="6756400" y="3022600"/>
            <a:ext cx="327025" cy="612775"/>
            <a:chOff x="4256" y="1904"/>
            <a:chExt cx="206" cy="386"/>
          </a:xfrm>
        </p:grpSpPr>
        <p:sp>
          <p:nvSpPr>
            <p:cNvPr id="53" name="Line 25"/>
            <p:cNvSpPr>
              <a:spLocks noChangeShapeType="1"/>
            </p:cNvSpPr>
            <p:nvPr/>
          </p:nvSpPr>
          <p:spPr bwMode="auto">
            <a:xfrm flipV="1">
              <a:off x="4432" y="1904"/>
              <a:ext cx="0" cy="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Rectangle 32"/>
            <p:cNvSpPr>
              <a:spLocks noChangeArrowheads="1"/>
            </p:cNvSpPr>
            <p:nvPr/>
          </p:nvSpPr>
          <p:spPr bwMode="auto">
            <a:xfrm>
              <a:off x="4256" y="2106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 dirty="0">
                  <a:latin typeface="Arial" charset="0"/>
                </a:rPr>
                <a:t>5</a:t>
              </a:r>
            </a:p>
          </p:txBody>
        </p:sp>
      </p:grpSp>
      <p:grpSp>
        <p:nvGrpSpPr>
          <p:cNvPr id="55" name="Group 38"/>
          <p:cNvGrpSpPr>
            <a:grpSpLocks/>
          </p:cNvGrpSpPr>
          <p:nvPr/>
        </p:nvGrpSpPr>
        <p:grpSpPr bwMode="auto">
          <a:xfrm>
            <a:off x="8102600" y="917575"/>
            <a:ext cx="558800" cy="466725"/>
            <a:chOff x="5104" y="578"/>
            <a:chExt cx="352" cy="294"/>
          </a:xfrm>
        </p:grpSpPr>
        <p:sp>
          <p:nvSpPr>
            <p:cNvPr id="56" name="Line 26"/>
            <p:cNvSpPr>
              <a:spLocks noChangeShapeType="1"/>
            </p:cNvSpPr>
            <p:nvPr/>
          </p:nvSpPr>
          <p:spPr bwMode="auto">
            <a:xfrm flipH="1">
              <a:off x="5104" y="736"/>
              <a:ext cx="352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Rectangle 33"/>
            <p:cNvSpPr>
              <a:spLocks noChangeArrowheads="1"/>
            </p:cNvSpPr>
            <p:nvPr/>
          </p:nvSpPr>
          <p:spPr bwMode="auto">
            <a:xfrm>
              <a:off x="5192" y="578"/>
              <a:ext cx="206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indent="-342900" algn="l">
                <a:lnSpc>
                  <a:spcPct val="80000"/>
                </a:lnSpc>
                <a:spcBef>
                  <a:spcPct val="20000"/>
                </a:spcBef>
              </a:pPr>
              <a:r>
                <a:rPr lang="en-US" sz="2000">
                  <a:latin typeface="Arial" charset="0"/>
                </a:rPr>
                <a:t>6</a:t>
              </a:r>
            </a:p>
          </p:txBody>
        </p:sp>
      </p:grpSp>
      <p:sp>
        <p:nvSpPr>
          <p:cNvPr id="58" name="Rectangle 43"/>
          <p:cNvSpPr>
            <a:spLocks noChangeArrowheads="1"/>
          </p:cNvSpPr>
          <p:nvPr/>
        </p:nvSpPr>
        <p:spPr bwMode="auto">
          <a:xfrm>
            <a:off x="6632575" y="1063625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1</a:t>
            </a:r>
          </a:p>
        </p:txBody>
      </p:sp>
      <p:sp>
        <p:nvSpPr>
          <p:cNvPr id="59" name="Rectangle 46"/>
          <p:cNvSpPr>
            <a:spLocks noChangeArrowheads="1"/>
          </p:cNvSpPr>
          <p:nvPr/>
        </p:nvSpPr>
        <p:spPr bwMode="auto">
          <a:xfrm>
            <a:off x="5981700" y="2768600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2</a:t>
            </a:r>
          </a:p>
        </p:txBody>
      </p:sp>
      <p:sp>
        <p:nvSpPr>
          <p:cNvPr id="60" name="Rectangle 49"/>
          <p:cNvSpPr>
            <a:spLocks noChangeArrowheads="1"/>
          </p:cNvSpPr>
          <p:nvPr/>
        </p:nvSpPr>
        <p:spPr bwMode="auto">
          <a:xfrm>
            <a:off x="8356600" y="1689100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3</a:t>
            </a:r>
          </a:p>
        </p:txBody>
      </p:sp>
      <p:sp>
        <p:nvSpPr>
          <p:cNvPr id="61" name="Rectangle 52"/>
          <p:cNvSpPr>
            <a:spLocks noChangeArrowheads="1"/>
          </p:cNvSpPr>
          <p:nvPr/>
        </p:nvSpPr>
        <p:spPr bwMode="auto">
          <a:xfrm>
            <a:off x="6443663" y="1073150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4</a:t>
            </a:r>
          </a:p>
        </p:txBody>
      </p:sp>
      <p:sp>
        <p:nvSpPr>
          <p:cNvPr id="62" name="Rectangle 55"/>
          <p:cNvSpPr>
            <a:spLocks noChangeArrowheads="1"/>
          </p:cNvSpPr>
          <p:nvPr/>
        </p:nvSpPr>
        <p:spPr bwMode="auto">
          <a:xfrm>
            <a:off x="8039100" y="1485900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5</a:t>
            </a:r>
          </a:p>
        </p:txBody>
      </p:sp>
      <p:sp>
        <p:nvSpPr>
          <p:cNvPr id="63" name="Rectangle 58"/>
          <p:cNvSpPr>
            <a:spLocks noChangeArrowheads="1"/>
          </p:cNvSpPr>
          <p:nvPr/>
        </p:nvSpPr>
        <p:spPr bwMode="auto">
          <a:xfrm>
            <a:off x="7315200" y="3162300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6</a:t>
            </a:r>
          </a:p>
        </p:txBody>
      </p:sp>
      <p:sp>
        <p:nvSpPr>
          <p:cNvPr id="65" name="Freeform 61"/>
          <p:cNvSpPr>
            <a:spLocks/>
          </p:cNvSpPr>
          <p:nvPr/>
        </p:nvSpPr>
        <p:spPr bwMode="auto">
          <a:xfrm>
            <a:off x="8085011" y="1452563"/>
            <a:ext cx="71437" cy="357187"/>
          </a:xfrm>
          <a:custGeom>
            <a:avLst/>
            <a:gdLst>
              <a:gd name="T0" fmla="*/ 45 w 45"/>
              <a:gd name="T1" fmla="*/ 0 h 225"/>
              <a:gd name="T2" fmla="*/ 6 w 45"/>
              <a:gd name="T3" fmla="*/ 66 h 225"/>
              <a:gd name="T4" fmla="*/ 6 w 45"/>
              <a:gd name="T5" fmla="*/ 138 h 225"/>
              <a:gd name="T6" fmla="*/ 39 w 45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225">
                <a:moveTo>
                  <a:pt x="45" y="0"/>
                </a:moveTo>
                <a:cubicBezTo>
                  <a:pt x="28" y="21"/>
                  <a:pt x="12" y="43"/>
                  <a:pt x="6" y="66"/>
                </a:cubicBezTo>
                <a:cubicBezTo>
                  <a:pt x="0" y="89"/>
                  <a:pt x="1" y="112"/>
                  <a:pt x="6" y="138"/>
                </a:cubicBezTo>
                <a:cubicBezTo>
                  <a:pt x="11" y="164"/>
                  <a:pt x="25" y="194"/>
                  <a:pt x="39" y="225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" name="Freeform 62"/>
          <p:cNvSpPr>
            <a:spLocks/>
          </p:cNvSpPr>
          <p:nvPr/>
        </p:nvSpPr>
        <p:spPr bwMode="auto">
          <a:xfrm>
            <a:off x="7286625" y="3124200"/>
            <a:ext cx="333375" cy="261938"/>
          </a:xfrm>
          <a:custGeom>
            <a:avLst/>
            <a:gdLst>
              <a:gd name="T0" fmla="*/ 210 w 210"/>
              <a:gd name="T1" fmla="*/ 0 h 165"/>
              <a:gd name="T2" fmla="*/ 117 w 210"/>
              <a:gd name="T3" fmla="*/ 15 h 165"/>
              <a:gd name="T4" fmla="*/ 33 w 210"/>
              <a:gd name="T5" fmla="*/ 78 h 165"/>
              <a:gd name="T6" fmla="*/ 0 w 210"/>
              <a:gd name="T7" fmla="*/ 16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" h="165">
                <a:moveTo>
                  <a:pt x="210" y="0"/>
                </a:moveTo>
                <a:cubicBezTo>
                  <a:pt x="178" y="1"/>
                  <a:pt x="146" y="2"/>
                  <a:pt x="117" y="15"/>
                </a:cubicBezTo>
                <a:cubicBezTo>
                  <a:pt x="88" y="28"/>
                  <a:pt x="52" y="53"/>
                  <a:pt x="33" y="78"/>
                </a:cubicBezTo>
                <a:cubicBezTo>
                  <a:pt x="14" y="103"/>
                  <a:pt x="7" y="134"/>
                  <a:pt x="0" y="165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" name="Freeform 63"/>
          <p:cNvSpPr>
            <a:spLocks/>
          </p:cNvSpPr>
          <p:nvPr/>
        </p:nvSpPr>
        <p:spPr bwMode="auto">
          <a:xfrm>
            <a:off x="8335963" y="1728788"/>
            <a:ext cx="279400" cy="300037"/>
          </a:xfrm>
          <a:custGeom>
            <a:avLst/>
            <a:gdLst>
              <a:gd name="T0" fmla="*/ 5 w 176"/>
              <a:gd name="T1" fmla="*/ 0 h 189"/>
              <a:gd name="T2" fmla="*/ 14 w 176"/>
              <a:gd name="T3" fmla="*/ 90 h 189"/>
              <a:gd name="T4" fmla="*/ 89 w 176"/>
              <a:gd name="T5" fmla="*/ 168 h 189"/>
              <a:gd name="T6" fmla="*/ 176 w 176"/>
              <a:gd name="T7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" h="189">
                <a:moveTo>
                  <a:pt x="5" y="0"/>
                </a:moveTo>
                <a:cubicBezTo>
                  <a:pt x="2" y="31"/>
                  <a:pt x="0" y="62"/>
                  <a:pt x="14" y="90"/>
                </a:cubicBezTo>
                <a:cubicBezTo>
                  <a:pt x="28" y="118"/>
                  <a:pt x="62" y="152"/>
                  <a:pt x="89" y="168"/>
                </a:cubicBezTo>
                <a:cubicBezTo>
                  <a:pt x="116" y="184"/>
                  <a:pt x="146" y="186"/>
                  <a:pt x="176" y="189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" name="Freeform 64"/>
          <p:cNvSpPr>
            <a:spLocks/>
          </p:cNvSpPr>
          <p:nvPr/>
        </p:nvSpPr>
        <p:spPr bwMode="auto">
          <a:xfrm>
            <a:off x="6700838" y="1157288"/>
            <a:ext cx="333375" cy="239712"/>
          </a:xfrm>
          <a:custGeom>
            <a:avLst/>
            <a:gdLst>
              <a:gd name="T0" fmla="*/ 0 w 210"/>
              <a:gd name="T1" fmla="*/ 147 h 151"/>
              <a:gd name="T2" fmla="*/ 93 w 210"/>
              <a:gd name="T3" fmla="*/ 138 h 151"/>
              <a:gd name="T4" fmla="*/ 183 w 210"/>
              <a:gd name="T5" fmla="*/ 69 h 151"/>
              <a:gd name="T6" fmla="*/ 210 w 210"/>
              <a:gd name="T7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" h="151">
                <a:moveTo>
                  <a:pt x="0" y="147"/>
                </a:moveTo>
                <a:cubicBezTo>
                  <a:pt x="31" y="149"/>
                  <a:pt x="63" y="151"/>
                  <a:pt x="93" y="138"/>
                </a:cubicBezTo>
                <a:cubicBezTo>
                  <a:pt x="123" y="125"/>
                  <a:pt x="164" y="92"/>
                  <a:pt x="183" y="69"/>
                </a:cubicBezTo>
                <a:cubicBezTo>
                  <a:pt x="202" y="46"/>
                  <a:pt x="206" y="23"/>
                  <a:pt x="210" y="0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" name="Freeform 65"/>
          <p:cNvSpPr>
            <a:spLocks/>
          </p:cNvSpPr>
          <p:nvPr/>
        </p:nvSpPr>
        <p:spPr bwMode="auto">
          <a:xfrm>
            <a:off x="6172200" y="2752725"/>
            <a:ext cx="111125" cy="309563"/>
          </a:xfrm>
          <a:custGeom>
            <a:avLst/>
            <a:gdLst>
              <a:gd name="T0" fmla="*/ 0 w 70"/>
              <a:gd name="T1" fmla="*/ 0 h 195"/>
              <a:gd name="T2" fmla="*/ 51 w 70"/>
              <a:gd name="T3" fmla="*/ 57 h 195"/>
              <a:gd name="T4" fmla="*/ 63 w 70"/>
              <a:gd name="T5" fmla="*/ 132 h 195"/>
              <a:gd name="T6" fmla="*/ 9 w 70"/>
              <a:gd name="T7" fmla="*/ 195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0" h="195">
                <a:moveTo>
                  <a:pt x="0" y="0"/>
                </a:moveTo>
                <a:cubicBezTo>
                  <a:pt x="20" y="17"/>
                  <a:pt x="41" y="35"/>
                  <a:pt x="51" y="57"/>
                </a:cubicBezTo>
                <a:cubicBezTo>
                  <a:pt x="61" y="79"/>
                  <a:pt x="70" y="109"/>
                  <a:pt x="63" y="132"/>
                </a:cubicBezTo>
                <a:cubicBezTo>
                  <a:pt x="56" y="155"/>
                  <a:pt x="32" y="175"/>
                  <a:pt x="9" y="195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" name="Freeform 66"/>
          <p:cNvSpPr>
            <a:spLocks/>
          </p:cNvSpPr>
          <p:nvPr/>
        </p:nvSpPr>
        <p:spPr bwMode="auto">
          <a:xfrm>
            <a:off x="6410325" y="1176338"/>
            <a:ext cx="295275" cy="252412"/>
          </a:xfrm>
          <a:custGeom>
            <a:avLst/>
            <a:gdLst>
              <a:gd name="T0" fmla="*/ 0 w 186"/>
              <a:gd name="T1" fmla="*/ 0 h 159"/>
              <a:gd name="T2" fmla="*/ 18 w 186"/>
              <a:gd name="T3" fmla="*/ 72 h 159"/>
              <a:gd name="T4" fmla="*/ 93 w 186"/>
              <a:gd name="T5" fmla="*/ 135 h 159"/>
              <a:gd name="T6" fmla="*/ 186 w 186"/>
              <a:gd name="T7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6" h="159">
                <a:moveTo>
                  <a:pt x="0" y="0"/>
                </a:moveTo>
                <a:cubicBezTo>
                  <a:pt x="1" y="24"/>
                  <a:pt x="2" y="49"/>
                  <a:pt x="18" y="72"/>
                </a:cubicBezTo>
                <a:cubicBezTo>
                  <a:pt x="34" y="95"/>
                  <a:pt x="65" y="120"/>
                  <a:pt x="93" y="135"/>
                </a:cubicBezTo>
                <a:cubicBezTo>
                  <a:pt x="121" y="150"/>
                  <a:pt x="171" y="154"/>
                  <a:pt x="186" y="159"/>
                </a:cubicBezTo>
              </a:path>
            </a:pathLst>
          </a:custGeom>
          <a:noFill/>
          <a:ln w="12700" cap="flat" cmpd="sng">
            <a:solidFill>
              <a:srgbClr val="CC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2603" y="1929384"/>
            <a:ext cx="930516" cy="724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6157" y="1907005"/>
            <a:ext cx="885730" cy="7441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9079" y="1780590"/>
            <a:ext cx="1122807" cy="5802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2962656" y="2457450"/>
            <a:ext cx="2298319" cy="4311650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517650" y="3904488"/>
            <a:ext cx="7475538" cy="142646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/>
          <p:cNvCxnSpPr/>
          <p:nvPr/>
        </p:nvCxnSpPr>
        <p:spPr>
          <a:xfrm>
            <a:off x="6700838" y="3904488"/>
            <a:ext cx="0" cy="142646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tangle 46"/>
          <p:cNvSpPr>
            <a:spLocks noChangeArrowheads="1"/>
          </p:cNvSpPr>
          <p:nvPr/>
        </p:nvSpPr>
        <p:spPr bwMode="auto">
          <a:xfrm>
            <a:off x="2962656" y="3904488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1</a:t>
            </a:r>
          </a:p>
        </p:txBody>
      </p:sp>
      <p:sp>
        <p:nvSpPr>
          <p:cNvPr id="72" name="Rectangle 46"/>
          <p:cNvSpPr>
            <a:spLocks noChangeArrowheads="1"/>
          </p:cNvSpPr>
          <p:nvPr/>
        </p:nvSpPr>
        <p:spPr bwMode="auto">
          <a:xfrm>
            <a:off x="2962655" y="5337302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2</a:t>
            </a:r>
          </a:p>
        </p:txBody>
      </p:sp>
      <p:sp>
        <p:nvSpPr>
          <p:cNvPr id="73" name="Rectangle 49"/>
          <p:cNvSpPr>
            <a:spLocks noChangeArrowheads="1"/>
          </p:cNvSpPr>
          <p:nvPr/>
        </p:nvSpPr>
        <p:spPr bwMode="auto">
          <a:xfrm>
            <a:off x="5267325" y="3904488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3</a:t>
            </a:r>
          </a:p>
        </p:txBody>
      </p:sp>
      <p:sp>
        <p:nvSpPr>
          <p:cNvPr id="74" name="Rectangle 52"/>
          <p:cNvSpPr>
            <a:spLocks noChangeArrowheads="1"/>
          </p:cNvSpPr>
          <p:nvPr/>
        </p:nvSpPr>
        <p:spPr bwMode="auto">
          <a:xfrm>
            <a:off x="1517650" y="3904488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4</a:t>
            </a:r>
          </a:p>
        </p:txBody>
      </p:sp>
      <p:sp>
        <p:nvSpPr>
          <p:cNvPr id="75" name="Rectangle 55"/>
          <p:cNvSpPr>
            <a:spLocks noChangeArrowheads="1"/>
          </p:cNvSpPr>
          <p:nvPr/>
        </p:nvSpPr>
        <p:spPr bwMode="auto">
          <a:xfrm>
            <a:off x="2962656" y="2466975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5</a:t>
            </a:r>
          </a:p>
        </p:txBody>
      </p:sp>
      <p:sp>
        <p:nvSpPr>
          <p:cNvPr id="76" name="Rectangle 58"/>
          <p:cNvSpPr>
            <a:spLocks noChangeArrowheads="1"/>
          </p:cNvSpPr>
          <p:nvPr/>
        </p:nvSpPr>
        <p:spPr bwMode="auto">
          <a:xfrm>
            <a:off x="6713538" y="3904488"/>
            <a:ext cx="3270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CC0000"/>
                </a:solidFill>
                <a:latin typeface="Arial" charset="0"/>
              </a:rPr>
              <a:t>6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1681162" y="4895532"/>
            <a:ext cx="71199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1660525" y="4613275"/>
            <a:ext cx="71199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>
            <a:off x="1658938" y="4348416"/>
            <a:ext cx="71199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3671697" y="2619376"/>
            <a:ext cx="0" cy="39185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 flipV="1">
            <a:off x="3940683" y="2609978"/>
            <a:ext cx="0" cy="39185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flipV="1">
            <a:off x="4223766" y="2619376"/>
            <a:ext cx="0" cy="39185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 flipV="1">
            <a:off x="4495038" y="2651124"/>
            <a:ext cx="0" cy="39185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2962656" y="6336093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2962656" y="6035262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979039" y="5764180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2957893" y="2905125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2968179" y="3175603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/>
          <p:nvPr/>
        </p:nvCxnSpPr>
        <p:spPr>
          <a:xfrm>
            <a:off x="2968179" y="3436520"/>
            <a:ext cx="2304669" cy="9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 flipV="1">
            <a:off x="2504694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 flipV="1">
            <a:off x="2224278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 flipV="1">
            <a:off x="1938528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 flipV="1">
            <a:off x="6254496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 flipV="1">
            <a:off x="5978271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/>
          <p:nvPr/>
        </p:nvCxnSpPr>
        <p:spPr>
          <a:xfrm flipV="1">
            <a:off x="5679567" y="3904489"/>
            <a:ext cx="0" cy="14328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>
          <a:xfrm flipH="1" flipV="1">
            <a:off x="5255419" y="2914650"/>
            <a:ext cx="999078" cy="9898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>
          <a:xfrm flipH="1" flipV="1">
            <a:off x="5267325" y="3180365"/>
            <a:ext cx="714375" cy="7241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/>
          <p:cNvCxnSpPr/>
          <p:nvPr/>
        </p:nvCxnSpPr>
        <p:spPr>
          <a:xfrm flipH="1" flipV="1">
            <a:off x="5267325" y="3454400"/>
            <a:ext cx="415671" cy="4500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/>
          <p:cNvCxnSpPr/>
          <p:nvPr/>
        </p:nvCxnSpPr>
        <p:spPr>
          <a:xfrm flipV="1">
            <a:off x="5283708" y="5330952"/>
            <a:ext cx="399288" cy="43205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/>
          <p:cNvCxnSpPr/>
          <p:nvPr/>
        </p:nvCxnSpPr>
        <p:spPr>
          <a:xfrm flipV="1">
            <a:off x="5267325" y="5330952"/>
            <a:ext cx="714375" cy="7138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>
          <a:xfrm flipV="1">
            <a:off x="5255419" y="5330952"/>
            <a:ext cx="998569" cy="101466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>
          <a:xfrm flipH="1" flipV="1">
            <a:off x="2510028" y="5321933"/>
            <a:ext cx="452628" cy="44224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 flipH="1" flipV="1">
            <a:off x="2224278" y="5320758"/>
            <a:ext cx="738378" cy="7145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 flipH="1" flipV="1">
            <a:off x="1938528" y="5346954"/>
            <a:ext cx="1024128" cy="9891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 flipV="1">
            <a:off x="2510028" y="3454400"/>
            <a:ext cx="452627" cy="4561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>
          <a:xfrm flipV="1">
            <a:off x="2224278" y="3175603"/>
            <a:ext cx="733615" cy="7349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>
          <a:xfrm flipV="1">
            <a:off x="1938528" y="2896140"/>
            <a:ext cx="1019365" cy="10083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1697" y="4335462"/>
            <a:ext cx="838200" cy="55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2996" y="4339907"/>
            <a:ext cx="571500" cy="555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5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9215" y="4345241"/>
            <a:ext cx="828675" cy="55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1697" y="5763006"/>
            <a:ext cx="838200" cy="582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8528" y="4344987"/>
            <a:ext cx="571500" cy="555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4" name="Picture 6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2172" y="2909697"/>
            <a:ext cx="838200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6" name="Picture 105">
            <a:extLst>
              <a:ext uri="{FF2B5EF4-FFF2-40B4-BE49-F238E27FC236}">
                <a16:creationId xmlns:a16="http://schemas.microsoft.com/office/drawing/2014/main" id="{927C2FAB-682F-4161-989C-C061B42CC35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51550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click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"/>
                            </p:stCondLst>
                            <p:childTnLst>
                              <p:par>
                                <p:cTn id="2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"/>
                            </p:stCondLst>
                            <p:childTnLst>
                              <p:par>
                                <p:cTn id="10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0" dur="500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8" dur="500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000"/>
                            </p:stCondLst>
                            <p:childTnLst>
                              <p:par>
                                <p:cTn id="14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500"/>
                            </p:stCondLst>
                            <p:childTnLst>
                              <p:par>
                                <p:cTn id="15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0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5" dur="500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500"/>
                            </p:stCondLst>
                            <p:childTnLst>
                              <p:par>
                                <p:cTn id="1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000"/>
                            </p:stCondLst>
                            <p:childTnLst>
                              <p:par>
                                <p:cTn id="17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8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00"/>
                            </p:stCondLst>
                            <p:childTnLst>
                              <p:par>
                                <p:cTn id="19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0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1000"/>
                            </p:stCondLst>
                            <p:childTnLst>
                              <p:par>
                                <p:cTn id="208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1500"/>
                            </p:stCondLst>
                            <p:childTnLst>
                              <p:par>
                                <p:cTn id="212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"/>
                            </p:stCondLst>
                            <p:childTnLst>
                              <p:par>
                                <p:cTn id="216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1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0" grpId="0"/>
      <p:bldP spid="61" grpId="0"/>
      <p:bldP spid="62" grpId="0"/>
      <p:bldP spid="63" grpId="0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/>
      <p:bldP spid="72" grpId="0"/>
      <p:bldP spid="73" grpId="0"/>
      <p:bldP spid="74" grpId="0"/>
      <p:bldP spid="75" grpId="0"/>
      <p:bldP spid="7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ubtitle 2"/>
          <p:cNvSpPr txBox="1">
            <a:spLocks/>
          </p:cNvSpPr>
          <p:nvPr/>
        </p:nvSpPr>
        <p:spPr>
          <a:xfrm>
            <a:off x="621792" y="1028374"/>
            <a:ext cx="7535017" cy="279218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85800">
              <a:spcBef>
                <a:spcPts val="750"/>
              </a:spcBef>
              <a:defRPr/>
            </a:pPr>
            <a:r>
              <a:rPr lang="en-US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VÍ DỤ VỀ BA HÌNH CHIẾU VUÔNG GÓC CƠ BẢN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9005" y="2563289"/>
            <a:ext cx="2667000" cy="241935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9005" y="2563289"/>
            <a:ext cx="2667000" cy="241935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9005" y="2547811"/>
            <a:ext cx="2667000" cy="241935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9005" y="2563289"/>
            <a:ext cx="2667000" cy="2419350"/>
          </a:xfrm>
          <a:prstGeom prst="rect">
            <a:avLst/>
          </a:prstGeom>
        </p:spPr>
      </p:pic>
      <p:sp>
        <p:nvSpPr>
          <p:cNvPr id="12" name="Shape 533"/>
          <p:cNvSpPr/>
          <p:nvPr/>
        </p:nvSpPr>
        <p:spPr>
          <a:xfrm flipH="1" flipV="1">
            <a:off x="5466004" y="4304231"/>
            <a:ext cx="529940" cy="360421"/>
          </a:xfrm>
          <a:prstGeom prst="line">
            <a:avLst/>
          </a:prstGeom>
          <a:ln w="38100">
            <a:solidFill>
              <a:srgbClr val="0000CC"/>
            </a:solidFill>
            <a:round/>
            <a:tailEnd type="stealth"/>
          </a:ln>
        </p:spPr>
        <p:txBody>
          <a:bodyPr lIns="0" tIns="0" rIns="0" bIns="0"/>
          <a:lstStyle/>
          <a:p>
            <a:pPr defTabSz="342900">
              <a:defRPr sz="1200">
                <a:latin typeface="+mn-lt"/>
                <a:ea typeface="+mn-ea"/>
                <a:cs typeface="+mn-cs"/>
                <a:sym typeface="Helvetica"/>
              </a:defRPr>
            </a:pPr>
            <a:endParaRPr sz="900">
              <a:solidFill>
                <a:prstClr val="black"/>
              </a:solidFill>
              <a:latin typeface="Calibri" panose="020F0502020204030204"/>
              <a:sym typeface="Helvetica"/>
            </a:endParaRPr>
          </a:p>
        </p:txBody>
      </p:sp>
      <p:pic>
        <p:nvPicPr>
          <p:cNvPr id="13" name="observer.png"/>
          <p:cNvPicPr/>
          <p:nvPr/>
        </p:nvPicPr>
        <p:blipFill>
          <a:blip r:embed="rId7">
            <a:extLst/>
          </a:blip>
          <a:stretch>
            <a:fillRect/>
          </a:stretch>
        </p:blipFill>
        <p:spPr>
          <a:xfrm>
            <a:off x="6094436" y="4635885"/>
            <a:ext cx="301229" cy="835819"/>
          </a:xfrm>
          <a:prstGeom prst="rect">
            <a:avLst/>
          </a:prstGeom>
          <a:ln w="12700">
            <a:miter lim="400000"/>
          </a:ln>
        </p:spPr>
      </p:pic>
      <p:sp>
        <p:nvSpPr>
          <p:cNvPr id="14" name="Shape 533"/>
          <p:cNvSpPr/>
          <p:nvPr/>
        </p:nvSpPr>
        <p:spPr>
          <a:xfrm flipV="1">
            <a:off x="2484680" y="4430189"/>
            <a:ext cx="628650" cy="363141"/>
          </a:xfrm>
          <a:prstGeom prst="line">
            <a:avLst/>
          </a:prstGeom>
          <a:ln w="38100">
            <a:solidFill>
              <a:srgbClr val="0000CC"/>
            </a:solidFill>
            <a:round/>
            <a:tailEnd type="stealth"/>
          </a:ln>
        </p:spPr>
        <p:txBody>
          <a:bodyPr lIns="0" tIns="0" rIns="0" bIns="0"/>
          <a:lstStyle/>
          <a:p>
            <a:pPr defTabSz="342900">
              <a:defRPr sz="1200">
                <a:latin typeface="+mn-lt"/>
                <a:ea typeface="+mn-ea"/>
                <a:cs typeface="+mn-cs"/>
                <a:sym typeface="Helvetica"/>
              </a:defRPr>
            </a:pPr>
            <a:endParaRPr sz="900">
              <a:solidFill>
                <a:prstClr val="black"/>
              </a:solidFill>
              <a:latin typeface="Calibri" panose="020F0502020204030204"/>
              <a:sym typeface="Helvetica"/>
            </a:endParaRPr>
          </a:p>
        </p:txBody>
      </p:sp>
      <p:sp>
        <p:nvSpPr>
          <p:cNvPr id="15" name="Shape 533"/>
          <p:cNvSpPr/>
          <p:nvPr/>
        </p:nvSpPr>
        <p:spPr>
          <a:xfrm>
            <a:off x="4075139" y="2523780"/>
            <a:ext cx="0" cy="304969"/>
          </a:xfrm>
          <a:prstGeom prst="line">
            <a:avLst/>
          </a:prstGeom>
          <a:ln w="38100">
            <a:solidFill>
              <a:srgbClr val="0000CC"/>
            </a:solidFill>
            <a:round/>
            <a:tailEnd type="stealth"/>
          </a:ln>
        </p:spPr>
        <p:txBody>
          <a:bodyPr lIns="0" tIns="0" rIns="0" bIns="0"/>
          <a:lstStyle/>
          <a:p>
            <a:pPr defTabSz="342900">
              <a:defRPr sz="1200">
                <a:latin typeface="+mn-lt"/>
                <a:ea typeface="+mn-ea"/>
                <a:cs typeface="+mn-cs"/>
                <a:sym typeface="Helvetica"/>
              </a:defRPr>
            </a:pPr>
            <a:endParaRPr sz="900">
              <a:solidFill>
                <a:prstClr val="black"/>
              </a:solidFill>
              <a:latin typeface="Calibri" panose="020F0502020204030204"/>
              <a:sym typeface="Helvetica"/>
            </a:endParaRPr>
          </a:p>
        </p:txBody>
      </p:sp>
      <p:pic>
        <p:nvPicPr>
          <p:cNvPr id="16" name="observer.png"/>
          <p:cNvPicPr/>
          <p:nvPr/>
        </p:nvPicPr>
        <p:blipFill>
          <a:blip r:embed="rId7">
            <a:extLst/>
          </a:blip>
          <a:stretch>
            <a:fillRect/>
          </a:stretch>
        </p:blipFill>
        <p:spPr>
          <a:xfrm rot="16200000">
            <a:off x="4168343" y="1939779"/>
            <a:ext cx="301229" cy="835819"/>
          </a:xfrm>
          <a:prstGeom prst="rect">
            <a:avLst/>
          </a:prstGeom>
          <a:ln w="12700">
            <a:miter lim="400000"/>
          </a:ln>
        </p:spPr>
      </p:pic>
      <p:pic>
        <p:nvPicPr>
          <p:cNvPr id="17" name="observer.png"/>
          <p:cNvPicPr/>
          <p:nvPr/>
        </p:nvPicPr>
        <p:blipFill>
          <a:blip r:embed="rId7">
            <a:extLst/>
          </a:blip>
          <a:stretch>
            <a:fillRect/>
          </a:stretch>
        </p:blipFill>
        <p:spPr>
          <a:xfrm>
            <a:off x="2069151" y="4732890"/>
            <a:ext cx="301229" cy="835819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8" name="Group 17"/>
          <p:cNvGrpSpPr/>
          <p:nvPr/>
        </p:nvGrpSpPr>
        <p:grpSpPr>
          <a:xfrm>
            <a:off x="3976211" y="2222268"/>
            <a:ext cx="4564747" cy="3340772"/>
            <a:chOff x="182843" y="566382"/>
            <a:chExt cx="5378306" cy="3971423"/>
          </a:xfrm>
        </p:grpSpPr>
        <p:grpSp>
          <p:nvGrpSpPr>
            <p:cNvPr id="19" name="Group 18"/>
            <p:cNvGrpSpPr/>
            <p:nvPr/>
          </p:nvGrpSpPr>
          <p:grpSpPr>
            <a:xfrm>
              <a:off x="723331" y="3091218"/>
              <a:ext cx="1079500" cy="1446587"/>
              <a:chOff x="0" y="0"/>
              <a:chExt cx="1079500" cy="1446587"/>
            </a:xfrm>
          </p:grpSpPr>
          <p:sp>
            <p:nvSpPr>
              <p:cNvPr id="29" name="Rectangle 28"/>
              <p:cNvSpPr/>
              <p:nvPr/>
            </p:nvSpPr>
            <p:spPr>
              <a:xfrm>
                <a:off x="0" y="0"/>
                <a:ext cx="1079500" cy="1446587"/>
              </a:xfrm>
              <a:prstGeom prst="rect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30" name="Straight Connector 29"/>
              <p:cNvCxnSpPr/>
              <p:nvPr/>
            </p:nvCxnSpPr>
            <p:spPr>
              <a:xfrm>
                <a:off x="723332" y="0"/>
                <a:ext cx="0" cy="1446587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</p:grpSp>
        <p:sp>
          <p:nvSpPr>
            <p:cNvPr id="20" name="Freeform 19"/>
            <p:cNvSpPr/>
            <p:nvPr/>
          </p:nvSpPr>
          <p:spPr>
            <a:xfrm>
              <a:off x="723331" y="566382"/>
              <a:ext cx="1078173" cy="1084997"/>
            </a:xfrm>
            <a:custGeom>
              <a:avLst/>
              <a:gdLst>
                <a:gd name="connsiteX0" fmla="*/ 0 w 1078173"/>
                <a:gd name="connsiteY0" fmla="*/ 1084997 h 1084997"/>
                <a:gd name="connsiteX1" fmla="*/ 1078173 w 1078173"/>
                <a:gd name="connsiteY1" fmla="*/ 1084997 h 1084997"/>
                <a:gd name="connsiteX2" fmla="*/ 1078173 w 1078173"/>
                <a:gd name="connsiteY2" fmla="*/ 6824 h 1084997"/>
                <a:gd name="connsiteX3" fmla="*/ 716508 w 1078173"/>
                <a:gd name="connsiteY3" fmla="*/ 0 h 1084997"/>
                <a:gd name="connsiteX4" fmla="*/ 716508 w 1078173"/>
                <a:gd name="connsiteY4" fmla="*/ 716508 h 1084997"/>
                <a:gd name="connsiteX5" fmla="*/ 0 w 1078173"/>
                <a:gd name="connsiteY5" fmla="*/ 723332 h 1084997"/>
                <a:gd name="connsiteX6" fmla="*/ 0 w 1078173"/>
                <a:gd name="connsiteY6" fmla="*/ 1084997 h 10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8173" h="1084997">
                  <a:moveTo>
                    <a:pt x="0" y="1084997"/>
                  </a:moveTo>
                  <a:lnTo>
                    <a:pt x="1078173" y="1084997"/>
                  </a:lnTo>
                  <a:lnTo>
                    <a:pt x="1078173" y="6824"/>
                  </a:lnTo>
                  <a:lnTo>
                    <a:pt x="716508" y="0"/>
                  </a:lnTo>
                  <a:lnTo>
                    <a:pt x="716508" y="716508"/>
                  </a:lnTo>
                  <a:lnTo>
                    <a:pt x="0" y="723332"/>
                  </a:lnTo>
                  <a:lnTo>
                    <a:pt x="0" y="1084997"/>
                  </a:lnTo>
                  <a:close/>
                </a:path>
              </a:pathLst>
            </a:custGeom>
            <a:solidFill>
              <a:srgbClr val="5B9BD5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defRPr/>
              </a:pPr>
              <a:endParaRPr lang="en-US" sz="1350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3248167" y="566382"/>
              <a:ext cx="1443554" cy="1089850"/>
              <a:chOff x="0" y="0"/>
              <a:chExt cx="1443554" cy="108985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0" y="0"/>
                <a:ext cx="1443554" cy="1089850"/>
              </a:xfrm>
              <a:prstGeom prst="rect">
                <a:avLst/>
              </a:prstGeom>
              <a:solidFill>
                <a:srgbClr val="FFC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defTabSz="685800">
                  <a:defRPr/>
                </a:pPr>
                <a:endParaRPr lang="en-US" sz="1350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28" name="Straight Connector 27"/>
              <p:cNvCxnSpPr/>
              <p:nvPr/>
            </p:nvCxnSpPr>
            <p:spPr>
              <a:xfrm>
                <a:off x="0" y="730156"/>
                <a:ext cx="1443355" cy="0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</p:cxnSp>
        </p:grpSp>
        <p:sp>
          <p:nvSpPr>
            <p:cNvPr id="23" name="Text Box 14"/>
            <p:cNvSpPr txBox="1"/>
            <p:nvPr/>
          </p:nvSpPr>
          <p:spPr>
            <a:xfrm>
              <a:off x="182843" y="1858363"/>
              <a:ext cx="2527641" cy="358747"/>
            </a:xfrm>
            <a:prstGeom prst="rect">
              <a:avLst/>
            </a:prstGeom>
            <a:solidFill>
              <a:sysClr val="window" lastClr="FFFFFF"/>
            </a:solidFill>
            <a:ln w="6350">
              <a:noFill/>
            </a:ln>
          </p:spPr>
          <p:txBody>
            <a:bodyPr rot="0" spcFirstLastPara="0" vert="horz" wrap="square" lIns="68580" tIns="34290" rIns="68580" bIns="3429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07000"/>
                </a:lnSpc>
                <a:spcAft>
                  <a:spcPts val="600"/>
                </a:spcAft>
                <a:defRPr/>
              </a:pPr>
              <a:r>
                <a:rPr lang="en-US" sz="1200" kern="0" baseline="-25000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HÌNH CHIẾU TỪ TRƯỚC ( ĐỨNG</a:t>
              </a:r>
              <a:r>
                <a:rPr lang="en-US" sz="900" kern="0" baseline="-25000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endParaRPr lang="en-US" sz="900" kern="0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Text Box 15"/>
            <p:cNvSpPr txBox="1"/>
            <p:nvPr/>
          </p:nvSpPr>
          <p:spPr>
            <a:xfrm>
              <a:off x="182843" y="2560440"/>
              <a:ext cx="2527641" cy="358747"/>
            </a:xfrm>
            <a:prstGeom prst="rect">
              <a:avLst/>
            </a:prstGeom>
            <a:solidFill>
              <a:sysClr val="window" lastClr="FFFFFF"/>
            </a:solidFill>
            <a:ln w="6350">
              <a:noFill/>
            </a:ln>
          </p:spPr>
          <p:txBody>
            <a:bodyPr rot="0" spcFirstLastPara="0" vert="horz" wrap="square" lIns="68580" tIns="34290" rIns="68580" bIns="3429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07000"/>
                </a:lnSpc>
                <a:spcAft>
                  <a:spcPts val="600"/>
                </a:spcAft>
                <a:defRPr/>
              </a:pPr>
              <a:r>
                <a:rPr lang="en-US" sz="788" kern="0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HÌNH CHIẾU TỪ TRÊN ( BẰNG</a:t>
              </a:r>
              <a:r>
                <a:rPr lang="en-US" sz="600" kern="0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endParaRPr lang="en-US" sz="900" kern="0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Text Box 16"/>
            <p:cNvSpPr txBox="1"/>
            <p:nvPr/>
          </p:nvSpPr>
          <p:spPr>
            <a:xfrm>
              <a:off x="3033508" y="1824079"/>
              <a:ext cx="2527641" cy="358747"/>
            </a:xfrm>
            <a:prstGeom prst="rect">
              <a:avLst/>
            </a:prstGeom>
            <a:solidFill>
              <a:sysClr val="window" lastClr="FFFFFF"/>
            </a:solidFill>
            <a:ln w="6350">
              <a:noFill/>
            </a:ln>
          </p:spPr>
          <p:txBody>
            <a:bodyPr rot="0" spcFirstLastPara="0" vert="horz" wrap="square" lIns="68580" tIns="34290" rIns="68580" bIns="3429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07000"/>
                </a:lnSpc>
                <a:spcAft>
                  <a:spcPts val="600"/>
                </a:spcAft>
                <a:defRPr/>
              </a:pPr>
              <a:r>
                <a:rPr lang="en-US" sz="1200" kern="0" baseline="-25000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HÌNH CHIẾU TỪ TRÁI ( CẠNH)</a:t>
              </a:r>
              <a:endParaRPr lang="en-US" sz="1200" kern="0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1" name="Picture 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016" y="2346416"/>
            <a:ext cx="3077271" cy="2791525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34F98E78-B55D-41D1-A946-9AC81087048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780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4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8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nodeType="click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 advAuto="0"/>
      <p:bldP spid="12" grpId="1" animBg="1"/>
      <p:bldP spid="12" grpId="2" animBg="1"/>
      <p:bldP spid="13" grpId="0" animBg="1" advAuto="0"/>
      <p:bldP spid="14" grpId="0" animBg="1" advAuto="0"/>
      <p:bldP spid="14" grpId="1" animBg="1"/>
      <p:bldP spid="15" grpId="0" animBg="1" advAuto="0"/>
      <p:bldP spid="15" grpId="1" animBg="1"/>
      <p:bldP spid="15" grpId="2" animBg="1"/>
      <p:bldP spid="16" grpId="0" animBg="1" advAuto="0"/>
      <p:bldP spid="17" grpId="0" animBg="1" advAuto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2"/>
          <p:cNvSpPr>
            <a:spLocks noChangeShapeType="1"/>
          </p:cNvSpPr>
          <p:nvPr/>
        </p:nvSpPr>
        <p:spPr bwMode="auto">
          <a:xfrm>
            <a:off x="293688" y="2510854"/>
            <a:ext cx="0" cy="2921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33"/>
          <p:cNvSpPr>
            <a:spLocks noChangeShapeType="1"/>
          </p:cNvSpPr>
          <p:nvPr/>
        </p:nvSpPr>
        <p:spPr bwMode="auto">
          <a:xfrm>
            <a:off x="296863" y="2510854"/>
            <a:ext cx="1778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34"/>
          <p:cNvSpPr>
            <a:spLocks noChangeShapeType="1"/>
          </p:cNvSpPr>
          <p:nvPr/>
        </p:nvSpPr>
        <p:spPr bwMode="auto">
          <a:xfrm>
            <a:off x="293688" y="2802954"/>
            <a:ext cx="18415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Line 35"/>
          <p:cNvSpPr>
            <a:spLocks noChangeShapeType="1"/>
          </p:cNvSpPr>
          <p:nvPr/>
        </p:nvSpPr>
        <p:spPr bwMode="auto">
          <a:xfrm flipV="1">
            <a:off x="2065338" y="1786954"/>
            <a:ext cx="1258887" cy="7223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" name="Line 36"/>
          <p:cNvSpPr>
            <a:spLocks noChangeShapeType="1"/>
          </p:cNvSpPr>
          <p:nvPr/>
        </p:nvSpPr>
        <p:spPr bwMode="auto">
          <a:xfrm>
            <a:off x="3311525" y="1785366"/>
            <a:ext cx="134938" cy="254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" name="Line 37"/>
          <p:cNvSpPr>
            <a:spLocks noChangeShapeType="1"/>
          </p:cNvSpPr>
          <p:nvPr/>
        </p:nvSpPr>
        <p:spPr bwMode="auto">
          <a:xfrm flipH="1">
            <a:off x="2125663" y="2039366"/>
            <a:ext cx="1338262" cy="763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Line 38"/>
          <p:cNvSpPr>
            <a:spLocks noChangeShapeType="1"/>
          </p:cNvSpPr>
          <p:nvPr/>
        </p:nvSpPr>
        <p:spPr bwMode="auto">
          <a:xfrm>
            <a:off x="2409825" y="2309241"/>
            <a:ext cx="142875" cy="2540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Line 39"/>
          <p:cNvSpPr>
            <a:spLocks noChangeShapeType="1"/>
          </p:cNvSpPr>
          <p:nvPr/>
        </p:nvSpPr>
        <p:spPr bwMode="auto">
          <a:xfrm>
            <a:off x="801688" y="2510854"/>
            <a:ext cx="0" cy="2921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" name="Line 40"/>
          <p:cNvSpPr>
            <a:spLocks noChangeShapeType="1"/>
          </p:cNvSpPr>
          <p:nvPr/>
        </p:nvSpPr>
        <p:spPr bwMode="auto">
          <a:xfrm>
            <a:off x="1355725" y="2518791"/>
            <a:ext cx="0" cy="284163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Line 41"/>
          <p:cNvSpPr>
            <a:spLocks noChangeShapeType="1"/>
          </p:cNvSpPr>
          <p:nvPr/>
        </p:nvSpPr>
        <p:spPr bwMode="auto">
          <a:xfrm flipH="1">
            <a:off x="301625" y="4715891"/>
            <a:ext cx="14700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" name="Line 42"/>
          <p:cNvSpPr>
            <a:spLocks noChangeShapeType="1"/>
          </p:cNvSpPr>
          <p:nvPr/>
        </p:nvSpPr>
        <p:spPr bwMode="auto">
          <a:xfrm>
            <a:off x="301625" y="4700016"/>
            <a:ext cx="0" cy="14319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Line 43"/>
          <p:cNvSpPr>
            <a:spLocks noChangeShapeType="1"/>
          </p:cNvSpPr>
          <p:nvPr/>
        </p:nvSpPr>
        <p:spPr bwMode="auto">
          <a:xfrm>
            <a:off x="301625" y="6114479"/>
            <a:ext cx="14684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Oval 45"/>
          <p:cNvSpPr>
            <a:spLocks noChangeArrowheads="1"/>
          </p:cNvSpPr>
          <p:nvPr/>
        </p:nvSpPr>
        <p:spPr bwMode="auto">
          <a:xfrm>
            <a:off x="793750" y="5134991"/>
            <a:ext cx="569913" cy="568325"/>
          </a:xfrm>
          <a:prstGeom prst="ellipse">
            <a:avLst/>
          </a:prstGeom>
          <a:noFill/>
          <a:ln w="2857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Line 46"/>
          <p:cNvSpPr>
            <a:spLocks noChangeShapeType="1"/>
          </p:cNvSpPr>
          <p:nvPr/>
        </p:nvSpPr>
        <p:spPr bwMode="auto">
          <a:xfrm flipH="1">
            <a:off x="2406650" y="2425129"/>
            <a:ext cx="1265238" cy="7080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47"/>
          <p:cNvSpPr>
            <a:spLocks noChangeShapeType="1"/>
          </p:cNvSpPr>
          <p:nvPr/>
        </p:nvSpPr>
        <p:spPr bwMode="auto">
          <a:xfrm>
            <a:off x="3670300" y="2409254"/>
            <a:ext cx="222250" cy="387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" name="Line 48"/>
          <p:cNvSpPr>
            <a:spLocks noChangeShapeType="1"/>
          </p:cNvSpPr>
          <p:nvPr/>
        </p:nvSpPr>
        <p:spPr bwMode="auto">
          <a:xfrm>
            <a:off x="4144963" y="3263329"/>
            <a:ext cx="227012" cy="382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Line 49"/>
          <p:cNvSpPr>
            <a:spLocks noChangeShapeType="1"/>
          </p:cNvSpPr>
          <p:nvPr/>
        </p:nvSpPr>
        <p:spPr bwMode="auto">
          <a:xfrm flipH="1">
            <a:off x="3159125" y="3631629"/>
            <a:ext cx="1203325" cy="6731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Line 50"/>
          <p:cNvSpPr>
            <a:spLocks noChangeShapeType="1"/>
          </p:cNvSpPr>
          <p:nvPr/>
        </p:nvSpPr>
        <p:spPr bwMode="auto">
          <a:xfrm flipH="1">
            <a:off x="3217863" y="2790254"/>
            <a:ext cx="660400" cy="3714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Arc 51"/>
          <p:cNvSpPr>
            <a:spLocks/>
          </p:cNvSpPr>
          <p:nvPr/>
        </p:nvSpPr>
        <p:spPr bwMode="auto">
          <a:xfrm rot="13829118">
            <a:off x="2993232" y="3308572"/>
            <a:ext cx="546100" cy="325437"/>
          </a:xfrm>
          <a:custGeom>
            <a:avLst/>
            <a:gdLst>
              <a:gd name="G0" fmla="+- 21182 0 0"/>
              <a:gd name="G1" fmla="+- 21600 0 0"/>
              <a:gd name="G2" fmla="+- 21600 0 0"/>
              <a:gd name="T0" fmla="*/ 0 w 42782"/>
              <a:gd name="T1" fmla="*/ 17373 h 25519"/>
              <a:gd name="T2" fmla="*/ 42423 w 42782"/>
              <a:gd name="T3" fmla="*/ 25519 h 25519"/>
              <a:gd name="T4" fmla="*/ 21182 w 42782"/>
              <a:gd name="T5" fmla="*/ 21600 h 25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2782" h="25519" fill="none" extrusionOk="0">
                <a:moveTo>
                  <a:pt x="-1" y="17372"/>
                </a:moveTo>
                <a:cubicBezTo>
                  <a:pt x="2015" y="7272"/>
                  <a:pt x="10882" y="-1"/>
                  <a:pt x="21182" y="0"/>
                </a:cubicBezTo>
                <a:cubicBezTo>
                  <a:pt x="33111" y="0"/>
                  <a:pt x="42782" y="9670"/>
                  <a:pt x="42782" y="21600"/>
                </a:cubicBezTo>
                <a:cubicBezTo>
                  <a:pt x="42782" y="22914"/>
                  <a:pt x="42661" y="24226"/>
                  <a:pt x="42423" y="25519"/>
                </a:cubicBezTo>
              </a:path>
              <a:path w="42782" h="25519" stroke="0" extrusionOk="0">
                <a:moveTo>
                  <a:pt x="-1" y="17372"/>
                </a:moveTo>
                <a:cubicBezTo>
                  <a:pt x="2015" y="7272"/>
                  <a:pt x="10882" y="-1"/>
                  <a:pt x="21182" y="0"/>
                </a:cubicBezTo>
                <a:cubicBezTo>
                  <a:pt x="33111" y="0"/>
                  <a:pt x="42782" y="9670"/>
                  <a:pt x="42782" y="21600"/>
                </a:cubicBezTo>
                <a:cubicBezTo>
                  <a:pt x="42782" y="22914"/>
                  <a:pt x="42661" y="24226"/>
                  <a:pt x="42423" y="25519"/>
                </a:cubicBezTo>
                <a:lnTo>
                  <a:pt x="21182" y="2160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" name="Line 52"/>
          <p:cNvSpPr>
            <a:spLocks noChangeShapeType="1"/>
          </p:cNvSpPr>
          <p:nvPr/>
        </p:nvSpPr>
        <p:spPr bwMode="auto">
          <a:xfrm flipH="1">
            <a:off x="3470275" y="3274441"/>
            <a:ext cx="681038" cy="3794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" name="Line 55"/>
          <p:cNvSpPr>
            <a:spLocks noChangeShapeType="1"/>
          </p:cNvSpPr>
          <p:nvPr/>
        </p:nvSpPr>
        <p:spPr bwMode="auto">
          <a:xfrm>
            <a:off x="3049588" y="4715891"/>
            <a:ext cx="14239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" name="Line 56"/>
          <p:cNvSpPr>
            <a:spLocks noChangeShapeType="1"/>
          </p:cNvSpPr>
          <p:nvPr/>
        </p:nvSpPr>
        <p:spPr bwMode="auto">
          <a:xfrm>
            <a:off x="4479925" y="4700016"/>
            <a:ext cx="0" cy="4540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" name="Line 57"/>
          <p:cNvSpPr>
            <a:spLocks noChangeShapeType="1"/>
          </p:cNvSpPr>
          <p:nvPr/>
        </p:nvSpPr>
        <p:spPr bwMode="auto">
          <a:xfrm flipH="1">
            <a:off x="3694113" y="5136579"/>
            <a:ext cx="78581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Line 58"/>
          <p:cNvSpPr>
            <a:spLocks noChangeShapeType="1"/>
          </p:cNvSpPr>
          <p:nvPr/>
        </p:nvSpPr>
        <p:spPr bwMode="auto">
          <a:xfrm flipH="1">
            <a:off x="3689350" y="5692204"/>
            <a:ext cx="784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" name="Line 59"/>
          <p:cNvSpPr>
            <a:spLocks noChangeShapeType="1"/>
          </p:cNvSpPr>
          <p:nvPr/>
        </p:nvSpPr>
        <p:spPr bwMode="auto">
          <a:xfrm>
            <a:off x="4473575" y="5674741"/>
            <a:ext cx="0" cy="4492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" name="Line 60"/>
          <p:cNvSpPr>
            <a:spLocks noChangeShapeType="1"/>
          </p:cNvSpPr>
          <p:nvPr/>
        </p:nvSpPr>
        <p:spPr bwMode="auto">
          <a:xfrm flipH="1">
            <a:off x="3054350" y="6106541"/>
            <a:ext cx="1419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" name="Arc 61"/>
          <p:cNvSpPr>
            <a:spLocks/>
          </p:cNvSpPr>
          <p:nvPr/>
        </p:nvSpPr>
        <p:spPr bwMode="auto">
          <a:xfrm flipH="1">
            <a:off x="3411538" y="5138166"/>
            <a:ext cx="288925" cy="547688"/>
          </a:xfrm>
          <a:custGeom>
            <a:avLst/>
            <a:gdLst>
              <a:gd name="G0" fmla="+- 981 0 0"/>
              <a:gd name="G1" fmla="+- 21600 0 0"/>
              <a:gd name="G2" fmla="+- 21600 0 0"/>
              <a:gd name="T0" fmla="*/ 981 w 22581"/>
              <a:gd name="T1" fmla="*/ 0 h 43200"/>
              <a:gd name="T2" fmla="*/ 0 w 22581"/>
              <a:gd name="T3" fmla="*/ 43178 h 43200"/>
              <a:gd name="T4" fmla="*/ 981 w 22581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581" h="43200" fill="none" extrusionOk="0">
                <a:moveTo>
                  <a:pt x="980" y="0"/>
                </a:moveTo>
                <a:cubicBezTo>
                  <a:pt x="12910" y="0"/>
                  <a:pt x="22581" y="9670"/>
                  <a:pt x="22581" y="21600"/>
                </a:cubicBezTo>
                <a:cubicBezTo>
                  <a:pt x="22581" y="33529"/>
                  <a:pt x="12910" y="43200"/>
                  <a:pt x="981" y="43200"/>
                </a:cubicBezTo>
                <a:cubicBezTo>
                  <a:pt x="653" y="43200"/>
                  <a:pt x="326" y="43192"/>
                  <a:pt x="0" y="43177"/>
                </a:cubicBezTo>
              </a:path>
              <a:path w="22581" h="43200" stroke="0" extrusionOk="0">
                <a:moveTo>
                  <a:pt x="980" y="0"/>
                </a:moveTo>
                <a:cubicBezTo>
                  <a:pt x="12910" y="0"/>
                  <a:pt x="22581" y="9670"/>
                  <a:pt x="22581" y="21600"/>
                </a:cubicBezTo>
                <a:cubicBezTo>
                  <a:pt x="22581" y="33529"/>
                  <a:pt x="12910" y="43200"/>
                  <a:pt x="981" y="43200"/>
                </a:cubicBezTo>
                <a:cubicBezTo>
                  <a:pt x="653" y="43200"/>
                  <a:pt x="326" y="43192"/>
                  <a:pt x="0" y="43177"/>
                </a:cubicBezTo>
                <a:lnTo>
                  <a:pt x="981" y="2160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9" name="Group 63"/>
          <p:cNvGrpSpPr>
            <a:grpSpLocks/>
          </p:cNvGrpSpPr>
          <p:nvPr/>
        </p:nvGrpSpPr>
        <p:grpSpPr bwMode="auto">
          <a:xfrm>
            <a:off x="1077913" y="2410841"/>
            <a:ext cx="0" cy="515938"/>
            <a:chOff x="864" y="2124"/>
            <a:chExt cx="0" cy="276"/>
          </a:xfrm>
        </p:grpSpPr>
        <p:sp>
          <p:nvSpPr>
            <p:cNvPr id="40" name="Line 64"/>
            <p:cNvSpPr>
              <a:spLocks noChangeShapeType="1"/>
            </p:cNvSpPr>
            <p:nvPr/>
          </p:nvSpPr>
          <p:spPr bwMode="auto">
            <a:xfrm>
              <a:off x="864" y="2124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Line 65"/>
            <p:cNvSpPr>
              <a:spLocks noChangeShapeType="1"/>
            </p:cNvSpPr>
            <p:nvPr/>
          </p:nvSpPr>
          <p:spPr bwMode="auto">
            <a:xfrm>
              <a:off x="864" y="2252"/>
              <a:ext cx="0" cy="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Line 66"/>
            <p:cNvSpPr>
              <a:spLocks noChangeShapeType="1"/>
            </p:cNvSpPr>
            <p:nvPr/>
          </p:nvSpPr>
          <p:spPr bwMode="auto">
            <a:xfrm>
              <a:off x="864" y="2276"/>
              <a:ext cx="0" cy="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" name="Line 67"/>
          <p:cNvSpPr>
            <a:spLocks noChangeShapeType="1"/>
          </p:cNvSpPr>
          <p:nvPr/>
        </p:nvSpPr>
        <p:spPr bwMode="auto">
          <a:xfrm>
            <a:off x="2608263" y="2080641"/>
            <a:ext cx="101600" cy="1857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" name="Line 68"/>
          <p:cNvSpPr>
            <a:spLocks noChangeShapeType="1"/>
          </p:cNvSpPr>
          <p:nvPr/>
        </p:nvSpPr>
        <p:spPr bwMode="auto">
          <a:xfrm>
            <a:off x="2725738" y="2291779"/>
            <a:ext cx="9525" cy="17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" name="Line 69"/>
          <p:cNvSpPr>
            <a:spLocks noChangeShapeType="1"/>
          </p:cNvSpPr>
          <p:nvPr/>
        </p:nvSpPr>
        <p:spPr bwMode="auto">
          <a:xfrm>
            <a:off x="2744788" y="2323529"/>
            <a:ext cx="101600" cy="1857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" name="Group 127"/>
          <p:cNvGrpSpPr>
            <a:grpSpLocks/>
          </p:cNvGrpSpPr>
          <p:nvPr/>
        </p:nvGrpSpPr>
        <p:grpSpPr bwMode="auto">
          <a:xfrm>
            <a:off x="2959100" y="2706116"/>
            <a:ext cx="796925" cy="1400175"/>
            <a:chOff x="1864" y="1122"/>
            <a:chExt cx="502" cy="882"/>
          </a:xfrm>
        </p:grpSpPr>
        <p:sp>
          <p:nvSpPr>
            <p:cNvPr id="47" name="Line 53"/>
            <p:cNvSpPr>
              <a:spLocks noChangeShapeType="1"/>
            </p:cNvSpPr>
            <p:nvPr/>
          </p:nvSpPr>
          <p:spPr bwMode="auto">
            <a:xfrm>
              <a:off x="1864" y="1122"/>
              <a:ext cx="96" cy="1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Line 70"/>
            <p:cNvSpPr>
              <a:spLocks noChangeShapeType="1"/>
            </p:cNvSpPr>
            <p:nvPr/>
          </p:nvSpPr>
          <p:spPr bwMode="auto">
            <a:xfrm>
              <a:off x="1975" y="1316"/>
              <a:ext cx="6" cy="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Line 71"/>
            <p:cNvSpPr>
              <a:spLocks noChangeShapeType="1"/>
            </p:cNvSpPr>
            <p:nvPr/>
          </p:nvSpPr>
          <p:spPr bwMode="auto">
            <a:xfrm>
              <a:off x="1993" y="1347"/>
              <a:ext cx="244" cy="4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Line 72"/>
            <p:cNvSpPr>
              <a:spLocks noChangeShapeType="1"/>
            </p:cNvSpPr>
            <p:nvPr/>
          </p:nvSpPr>
          <p:spPr bwMode="auto">
            <a:xfrm>
              <a:off x="2271" y="1836"/>
              <a:ext cx="95" cy="1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Line 73"/>
            <p:cNvSpPr>
              <a:spLocks noChangeShapeType="1"/>
            </p:cNvSpPr>
            <p:nvPr/>
          </p:nvSpPr>
          <p:spPr bwMode="auto">
            <a:xfrm>
              <a:off x="2251" y="1803"/>
              <a:ext cx="6" cy="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2" name="Group 128"/>
          <p:cNvGrpSpPr>
            <a:grpSpLocks/>
          </p:cNvGrpSpPr>
          <p:nvPr/>
        </p:nvGrpSpPr>
        <p:grpSpPr bwMode="auto">
          <a:xfrm>
            <a:off x="2665413" y="2958529"/>
            <a:ext cx="1492250" cy="830262"/>
            <a:chOff x="1679" y="1281"/>
            <a:chExt cx="940" cy="523"/>
          </a:xfrm>
        </p:grpSpPr>
        <p:sp>
          <p:nvSpPr>
            <p:cNvPr id="53" name="Line 54"/>
            <p:cNvSpPr>
              <a:spLocks noChangeShapeType="1"/>
            </p:cNvSpPr>
            <p:nvPr/>
          </p:nvSpPr>
          <p:spPr bwMode="auto">
            <a:xfrm flipH="1">
              <a:off x="2370" y="1281"/>
              <a:ext cx="249" cy="1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Line 74"/>
            <p:cNvSpPr>
              <a:spLocks noChangeShapeType="1"/>
            </p:cNvSpPr>
            <p:nvPr/>
          </p:nvSpPr>
          <p:spPr bwMode="auto">
            <a:xfrm flipH="1">
              <a:off x="1921" y="1450"/>
              <a:ext cx="393" cy="2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Line 75"/>
            <p:cNvSpPr>
              <a:spLocks noChangeShapeType="1"/>
            </p:cNvSpPr>
            <p:nvPr/>
          </p:nvSpPr>
          <p:spPr bwMode="auto">
            <a:xfrm flipH="1">
              <a:off x="2334" y="1436"/>
              <a:ext cx="10" cy="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Line 76"/>
            <p:cNvSpPr>
              <a:spLocks noChangeShapeType="1"/>
            </p:cNvSpPr>
            <p:nvPr/>
          </p:nvSpPr>
          <p:spPr bwMode="auto">
            <a:xfrm flipH="1">
              <a:off x="1895" y="1681"/>
              <a:ext cx="9" cy="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Line 77"/>
            <p:cNvSpPr>
              <a:spLocks noChangeShapeType="1"/>
            </p:cNvSpPr>
            <p:nvPr/>
          </p:nvSpPr>
          <p:spPr bwMode="auto">
            <a:xfrm flipH="1">
              <a:off x="1679" y="1696"/>
              <a:ext cx="195" cy="1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" name="Freeform 78"/>
          <p:cNvSpPr>
            <a:spLocks/>
          </p:cNvSpPr>
          <p:nvPr/>
        </p:nvSpPr>
        <p:spPr bwMode="auto">
          <a:xfrm>
            <a:off x="2406650" y="3125216"/>
            <a:ext cx="755650" cy="1174750"/>
          </a:xfrm>
          <a:custGeom>
            <a:avLst/>
            <a:gdLst>
              <a:gd name="T0" fmla="*/ 0 w 404"/>
              <a:gd name="T1" fmla="*/ 0 h 628"/>
              <a:gd name="T2" fmla="*/ 120 w 404"/>
              <a:gd name="T3" fmla="*/ 86 h 628"/>
              <a:gd name="T4" fmla="*/ 135 w 404"/>
              <a:gd name="T5" fmla="*/ 230 h 628"/>
              <a:gd name="T6" fmla="*/ 264 w 404"/>
              <a:gd name="T7" fmla="*/ 340 h 628"/>
              <a:gd name="T8" fmla="*/ 298 w 404"/>
              <a:gd name="T9" fmla="*/ 513 h 628"/>
              <a:gd name="T10" fmla="*/ 404 w 404"/>
              <a:gd name="T11" fmla="*/ 628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4" h="628">
                <a:moveTo>
                  <a:pt x="0" y="0"/>
                </a:moveTo>
                <a:cubicBezTo>
                  <a:pt x="49" y="24"/>
                  <a:pt x="98" y="48"/>
                  <a:pt x="120" y="86"/>
                </a:cubicBezTo>
                <a:cubicBezTo>
                  <a:pt x="142" y="124"/>
                  <a:pt x="111" y="188"/>
                  <a:pt x="135" y="230"/>
                </a:cubicBezTo>
                <a:cubicBezTo>
                  <a:pt x="159" y="272"/>
                  <a:pt x="237" y="293"/>
                  <a:pt x="264" y="340"/>
                </a:cubicBezTo>
                <a:cubicBezTo>
                  <a:pt x="291" y="387"/>
                  <a:pt x="275" y="465"/>
                  <a:pt x="298" y="513"/>
                </a:cubicBezTo>
                <a:cubicBezTo>
                  <a:pt x="321" y="561"/>
                  <a:pt x="382" y="604"/>
                  <a:pt x="404" y="628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Freeform 79"/>
          <p:cNvSpPr>
            <a:spLocks/>
          </p:cNvSpPr>
          <p:nvPr/>
        </p:nvSpPr>
        <p:spPr bwMode="auto">
          <a:xfrm>
            <a:off x="1676400" y="4712716"/>
            <a:ext cx="173038" cy="1409700"/>
          </a:xfrm>
          <a:custGeom>
            <a:avLst/>
            <a:gdLst>
              <a:gd name="T0" fmla="*/ 42 w 92"/>
              <a:gd name="T1" fmla="*/ 0 h 754"/>
              <a:gd name="T2" fmla="*/ 8 w 92"/>
              <a:gd name="T3" fmla="*/ 130 h 754"/>
              <a:gd name="T4" fmla="*/ 90 w 92"/>
              <a:gd name="T5" fmla="*/ 303 h 754"/>
              <a:gd name="T6" fmla="*/ 18 w 92"/>
              <a:gd name="T7" fmla="*/ 471 h 754"/>
              <a:gd name="T8" fmla="*/ 75 w 92"/>
              <a:gd name="T9" fmla="*/ 634 h 754"/>
              <a:gd name="T10" fmla="*/ 51 w 92"/>
              <a:gd name="T11" fmla="*/ 754 h 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754">
                <a:moveTo>
                  <a:pt x="42" y="0"/>
                </a:moveTo>
                <a:cubicBezTo>
                  <a:pt x="21" y="39"/>
                  <a:pt x="0" y="79"/>
                  <a:pt x="8" y="130"/>
                </a:cubicBezTo>
                <a:cubicBezTo>
                  <a:pt x="16" y="181"/>
                  <a:pt x="88" y="246"/>
                  <a:pt x="90" y="303"/>
                </a:cubicBezTo>
                <a:cubicBezTo>
                  <a:pt x="92" y="360"/>
                  <a:pt x="20" y="416"/>
                  <a:pt x="18" y="471"/>
                </a:cubicBezTo>
                <a:cubicBezTo>
                  <a:pt x="16" y="526"/>
                  <a:pt x="70" y="587"/>
                  <a:pt x="75" y="634"/>
                </a:cubicBezTo>
                <a:cubicBezTo>
                  <a:pt x="80" y="681"/>
                  <a:pt x="69" y="713"/>
                  <a:pt x="51" y="754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Freeform 80"/>
          <p:cNvSpPr>
            <a:spLocks/>
          </p:cNvSpPr>
          <p:nvPr/>
        </p:nvSpPr>
        <p:spPr bwMode="auto">
          <a:xfrm>
            <a:off x="2987675" y="4712716"/>
            <a:ext cx="139700" cy="1400175"/>
          </a:xfrm>
          <a:custGeom>
            <a:avLst/>
            <a:gdLst>
              <a:gd name="T0" fmla="*/ 35 w 75"/>
              <a:gd name="T1" fmla="*/ 0 h 749"/>
              <a:gd name="T2" fmla="*/ 6 w 75"/>
              <a:gd name="T3" fmla="*/ 101 h 749"/>
              <a:gd name="T4" fmla="*/ 69 w 75"/>
              <a:gd name="T5" fmla="*/ 226 h 749"/>
              <a:gd name="T6" fmla="*/ 11 w 75"/>
              <a:gd name="T7" fmla="*/ 389 h 749"/>
              <a:gd name="T8" fmla="*/ 69 w 75"/>
              <a:gd name="T9" fmla="*/ 514 h 749"/>
              <a:gd name="T10" fmla="*/ 45 w 75"/>
              <a:gd name="T11" fmla="*/ 653 h 749"/>
              <a:gd name="T12" fmla="*/ 35 w 75"/>
              <a:gd name="T13" fmla="*/ 749 h 7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" h="749">
                <a:moveTo>
                  <a:pt x="35" y="0"/>
                </a:moveTo>
                <a:cubicBezTo>
                  <a:pt x="17" y="31"/>
                  <a:pt x="0" y="63"/>
                  <a:pt x="6" y="101"/>
                </a:cubicBezTo>
                <a:cubicBezTo>
                  <a:pt x="12" y="139"/>
                  <a:pt x="68" y="178"/>
                  <a:pt x="69" y="226"/>
                </a:cubicBezTo>
                <a:cubicBezTo>
                  <a:pt x="70" y="274"/>
                  <a:pt x="11" y="341"/>
                  <a:pt x="11" y="389"/>
                </a:cubicBezTo>
                <a:cubicBezTo>
                  <a:pt x="11" y="437"/>
                  <a:pt x="63" y="470"/>
                  <a:pt x="69" y="514"/>
                </a:cubicBezTo>
                <a:cubicBezTo>
                  <a:pt x="75" y="558"/>
                  <a:pt x="51" y="614"/>
                  <a:pt x="45" y="653"/>
                </a:cubicBezTo>
                <a:cubicBezTo>
                  <a:pt x="39" y="692"/>
                  <a:pt x="30" y="731"/>
                  <a:pt x="35" y="749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" name="Group 130"/>
          <p:cNvGrpSpPr>
            <a:grpSpLocks/>
          </p:cNvGrpSpPr>
          <p:nvPr/>
        </p:nvGrpSpPr>
        <p:grpSpPr bwMode="auto">
          <a:xfrm>
            <a:off x="74613" y="5417566"/>
            <a:ext cx="1893887" cy="0"/>
            <a:chOff x="47" y="2830"/>
            <a:chExt cx="1193" cy="0"/>
          </a:xfrm>
        </p:grpSpPr>
        <p:sp>
          <p:nvSpPr>
            <p:cNvPr id="62" name="Line 62"/>
            <p:cNvSpPr>
              <a:spLocks noChangeShapeType="1"/>
            </p:cNvSpPr>
            <p:nvPr/>
          </p:nvSpPr>
          <p:spPr bwMode="auto">
            <a:xfrm flipH="1">
              <a:off x="47" y="2830"/>
              <a:ext cx="2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Line 83"/>
            <p:cNvSpPr>
              <a:spLocks noChangeShapeType="1"/>
            </p:cNvSpPr>
            <p:nvPr/>
          </p:nvSpPr>
          <p:spPr bwMode="auto">
            <a:xfrm>
              <a:off x="379" y="2830"/>
              <a:ext cx="5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Line 84"/>
            <p:cNvSpPr>
              <a:spLocks noChangeShapeType="1"/>
            </p:cNvSpPr>
            <p:nvPr/>
          </p:nvSpPr>
          <p:spPr bwMode="auto">
            <a:xfrm>
              <a:off x="975" y="2830"/>
              <a:ext cx="26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Line 86"/>
            <p:cNvSpPr>
              <a:spLocks noChangeShapeType="1"/>
            </p:cNvSpPr>
            <p:nvPr/>
          </p:nvSpPr>
          <p:spPr bwMode="auto">
            <a:xfrm>
              <a:off x="343" y="2830"/>
              <a:ext cx="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Line 87"/>
            <p:cNvSpPr>
              <a:spLocks noChangeShapeType="1"/>
            </p:cNvSpPr>
            <p:nvPr/>
          </p:nvSpPr>
          <p:spPr bwMode="auto">
            <a:xfrm>
              <a:off x="939" y="2830"/>
              <a:ext cx="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" name="Group 129"/>
          <p:cNvGrpSpPr>
            <a:grpSpLocks/>
          </p:cNvGrpSpPr>
          <p:nvPr/>
        </p:nvGrpSpPr>
        <p:grpSpPr bwMode="auto">
          <a:xfrm>
            <a:off x="1077913" y="4671441"/>
            <a:ext cx="0" cy="1570038"/>
            <a:chOff x="679" y="2360"/>
            <a:chExt cx="0" cy="989"/>
          </a:xfrm>
        </p:grpSpPr>
        <p:sp>
          <p:nvSpPr>
            <p:cNvPr id="69" name="Line 44"/>
            <p:cNvSpPr>
              <a:spLocks noChangeShapeType="1"/>
            </p:cNvSpPr>
            <p:nvPr/>
          </p:nvSpPr>
          <p:spPr bwMode="auto">
            <a:xfrm>
              <a:off x="679" y="2582"/>
              <a:ext cx="0" cy="4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Line 81"/>
            <p:cNvSpPr>
              <a:spLocks noChangeShapeType="1"/>
            </p:cNvSpPr>
            <p:nvPr/>
          </p:nvSpPr>
          <p:spPr bwMode="auto">
            <a:xfrm>
              <a:off x="679" y="2360"/>
              <a:ext cx="0" cy="17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Line 82"/>
            <p:cNvSpPr>
              <a:spLocks noChangeShapeType="1"/>
            </p:cNvSpPr>
            <p:nvPr/>
          </p:nvSpPr>
          <p:spPr bwMode="auto">
            <a:xfrm>
              <a:off x="679" y="3123"/>
              <a:ext cx="0" cy="2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Line 85"/>
            <p:cNvSpPr>
              <a:spLocks noChangeShapeType="1"/>
            </p:cNvSpPr>
            <p:nvPr/>
          </p:nvSpPr>
          <p:spPr bwMode="auto">
            <a:xfrm>
              <a:off x="679" y="2552"/>
              <a:ext cx="0" cy="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Line 88"/>
            <p:cNvSpPr>
              <a:spLocks noChangeShapeType="1"/>
            </p:cNvSpPr>
            <p:nvPr/>
          </p:nvSpPr>
          <p:spPr bwMode="auto">
            <a:xfrm>
              <a:off x="679" y="3096"/>
              <a:ext cx="0" cy="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4" name="Line 89"/>
          <p:cNvSpPr>
            <a:spLocks noChangeShapeType="1"/>
          </p:cNvSpPr>
          <p:nvPr/>
        </p:nvSpPr>
        <p:spPr bwMode="auto">
          <a:xfrm>
            <a:off x="3684588" y="5015929"/>
            <a:ext cx="0" cy="787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" name="Line 90"/>
          <p:cNvSpPr>
            <a:spLocks noChangeShapeType="1"/>
          </p:cNvSpPr>
          <p:nvPr/>
        </p:nvSpPr>
        <p:spPr bwMode="auto">
          <a:xfrm flipH="1">
            <a:off x="2681288" y="5408041"/>
            <a:ext cx="4365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" name="Line 91"/>
          <p:cNvSpPr>
            <a:spLocks noChangeShapeType="1"/>
          </p:cNvSpPr>
          <p:nvPr/>
        </p:nvSpPr>
        <p:spPr bwMode="auto">
          <a:xfrm>
            <a:off x="3684588" y="4661916"/>
            <a:ext cx="0" cy="280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" name="Line 92"/>
          <p:cNvSpPr>
            <a:spLocks noChangeShapeType="1"/>
          </p:cNvSpPr>
          <p:nvPr/>
        </p:nvSpPr>
        <p:spPr bwMode="auto">
          <a:xfrm>
            <a:off x="3684588" y="5873179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" name="Line 93"/>
          <p:cNvSpPr>
            <a:spLocks noChangeShapeType="1"/>
          </p:cNvSpPr>
          <p:nvPr/>
        </p:nvSpPr>
        <p:spPr bwMode="auto">
          <a:xfrm>
            <a:off x="3208338" y="5408041"/>
            <a:ext cx="8588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" name="Line 94"/>
          <p:cNvSpPr>
            <a:spLocks noChangeShapeType="1"/>
          </p:cNvSpPr>
          <p:nvPr/>
        </p:nvSpPr>
        <p:spPr bwMode="auto">
          <a:xfrm>
            <a:off x="4154488" y="5408041"/>
            <a:ext cx="4206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" name="Line 95"/>
          <p:cNvSpPr>
            <a:spLocks noChangeShapeType="1"/>
          </p:cNvSpPr>
          <p:nvPr/>
        </p:nvSpPr>
        <p:spPr bwMode="auto">
          <a:xfrm>
            <a:off x="3684588" y="4966716"/>
            <a:ext cx="0" cy="142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" name="Line 96"/>
          <p:cNvSpPr>
            <a:spLocks noChangeShapeType="1"/>
          </p:cNvSpPr>
          <p:nvPr/>
        </p:nvSpPr>
        <p:spPr bwMode="auto">
          <a:xfrm>
            <a:off x="3151188" y="5408041"/>
            <a:ext cx="63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" name="Line 97"/>
          <p:cNvSpPr>
            <a:spLocks noChangeShapeType="1"/>
          </p:cNvSpPr>
          <p:nvPr/>
        </p:nvSpPr>
        <p:spPr bwMode="auto">
          <a:xfrm>
            <a:off x="4095750" y="5408041"/>
            <a:ext cx="158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" name="Line 98"/>
          <p:cNvSpPr>
            <a:spLocks noChangeShapeType="1"/>
          </p:cNvSpPr>
          <p:nvPr/>
        </p:nvSpPr>
        <p:spPr bwMode="auto">
          <a:xfrm>
            <a:off x="3684588" y="5830316"/>
            <a:ext cx="0" cy="11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" name="Line 104"/>
          <p:cNvSpPr>
            <a:spLocks noChangeShapeType="1"/>
          </p:cNvSpPr>
          <p:nvPr/>
        </p:nvSpPr>
        <p:spPr bwMode="auto">
          <a:xfrm flipH="1" flipV="1">
            <a:off x="2233613" y="1345629"/>
            <a:ext cx="325437" cy="612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" name="Rectangle 105"/>
          <p:cNvSpPr>
            <a:spLocks noChangeArrowheads="1"/>
          </p:cNvSpPr>
          <p:nvPr/>
        </p:nvSpPr>
        <p:spPr bwMode="auto">
          <a:xfrm>
            <a:off x="2484755" y="1337119"/>
            <a:ext cx="441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dirty="0">
                <a:latin typeface="Arial" charset="0"/>
              </a:rPr>
              <a:t>A</a:t>
            </a:r>
          </a:p>
        </p:txBody>
      </p:sp>
      <p:sp>
        <p:nvSpPr>
          <p:cNvPr id="91" name="Rectangle 107"/>
          <p:cNvSpPr>
            <a:spLocks noChangeArrowheads="1"/>
          </p:cNvSpPr>
          <p:nvPr/>
        </p:nvSpPr>
        <p:spPr bwMode="auto">
          <a:xfrm>
            <a:off x="3960813" y="1923479"/>
            <a:ext cx="4413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u="sng">
                <a:latin typeface="Arial" charset="0"/>
              </a:rPr>
              <a:t>A</a:t>
            </a:r>
          </a:p>
        </p:txBody>
      </p:sp>
      <p:sp>
        <p:nvSpPr>
          <p:cNvPr id="92" name="Rectangle 108"/>
          <p:cNvSpPr>
            <a:spLocks noChangeArrowheads="1"/>
          </p:cNvSpPr>
          <p:nvPr/>
        </p:nvSpPr>
        <p:spPr bwMode="auto">
          <a:xfrm>
            <a:off x="4598988" y="4209479"/>
            <a:ext cx="4413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u="sng">
                <a:latin typeface="Arial" charset="0"/>
              </a:rPr>
              <a:t>A</a:t>
            </a:r>
          </a:p>
        </p:txBody>
      </p:sp>
      <p:sp>
        <p:nvSpPr>
          <p:cNvPr id="93" name="Arc 109"/>
          <p:cNvSpPr>
            <a:spLocks/>
          </p:cNvSpPr>
          <p:nvPr/>
        </p:nvSpPr>
        <p:spPr bwMode="auto">
          <a:xfrm rot="18622844">
            <a:off x="4725987" y="4196779"/>
            <a:ext cx="193675" cy="228600"/>
          </a:xfrm>
          <a:custGeom>
            <a:avLst/>
            <a:gdLst>
              <a:gd name="G0" fmla="+- 13419 0 0"/>
              <a:gd name="G1" fmla="+- 21600 0 0"/>
              <a:gd name="G2" fmla="+- 21600 0 0"/>
              <a:gd name="T0" fmla="*/ 0 w 35019"/>
              <a:gd name="T1" fmla="*/ 4674 h 41279"/>
              <a:gd name="T2" fmla="*/ 22324 w 35019"/>
              <a:gd name="T3" fmla="*/ 41279 h 41279"/>
              <a:gd name="T4" fmla="*/ 13419 w 35019"/>
              <a:gd name="T5" fmla="*/ 21600 h 41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019" h="41279" fill="none" extrusionOk="0">
                <a:moveTo>
                  <a:pt x="-1" y="4673"/>
                </a:moveTo>
                <a:cubicBezTo>
                  <a:pt x="3817" y="1647"/>
                  <a:pt x="8546" y="-1"/>
                  <a:pt x="13419" y="0"/>
                </a:cubicBezTo>
                <a:cubicBezTo>
                  <a:pt x="25348" y="0"/>
                  <a:pt x="35019" y="9670"/>
                  <a:pt x="35019" y="21600"/>
                </a:cubicBezTo>
                <a:cubicBezTo>
                  <a:pt x="35019" y="30083"/>
                  <a:pt x="30052" y="37781"/>
                  <a:pt x="22323" y="41278"/>
                </a:cubicBezTo>
              </a:path>
              <a:path w="35019" h="41279" stroke="0" extrusionOk="0">
                <a:moveTo>
                  <a:pt x="-1" y="4673"/>
                </a:moveTo>
                <a:cubicBezTo>
                  <a:pt x="3817" y="1647"/>
                  <a:pt x="8546" y="-1"/>
                  <a:pt x="13419" y="0"/>
                </a:cubicBezTo>
                <a:cubicBezTo>
                  <a:pt x="25348" y="0"/>
                  <a:pt x="35019" y="9670"/>
                  <a:pt x="35019" y="21600"/>
                </a:cubicBezTo>
                <a:cubicBezTo>
                  <a:pt x="35019" y="30083"/>
                  <a:pt x="30052" y="37781"/>
                  <a:pt x="22323" y="41278"/>
                </a:cubicBezTo>
                <a:lnTo>
                  <a:pt x="13419" y="2160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" name="Rectangle 110"/>
          <p:cNvSpPr>
            <a:spLocks noChangeArrowheads="1"/>
          </p:cNvSpPr>
          <p:nvPr/>
        </p:nvSpPr>
        <p:spPr bwMode="auto">
          <a:xfrm>
            <a:off x="1870075" y="4145979"/>
            <a:ext cx="4413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u="sng">
                <a:latin typeface="Arial" charset="0"/>
              </a:rPr>
              <a:t>B</a:t>
            </a:r>
          </a:p>
        </p:txBody>
      </p:sp>
      <p:sp>
        <p:nvSpPr>
          <p:cNvPr id="95" name="Line 111"/>
          <p:cNvSpPr>
            <a:spLocks noChangeShapeType="1"/>
          </p:cNvSpPr>
          <p:nvPr/>
        </p:nvSpPr>
        <p:spPr bwMode="auto">
          <a:xfrm>
            <a:off x="1077913" y="1607566"/>
            <a:ext cx="0" cy="611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" name="Rectangle 112"/>
          <p:cNvSpPr>
            <a:spLocks noChangeArrowheads="1"/>
          </p:cNvSpPr>
          <p:nvPr/>
        </p:nvSpPr>
        <p:spPr bwMode="auto">
          <a:xfrm>
            <a:off x="1038225" y="1404366"/>
            <a:ext cx="441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>
                <a:latin typeface="Arial" charset="0"/>
              </a:rPr>
              <a:t>B</a:t>
            </a:r>
          </a:p>
        </p:txBody>
      </p:sp>
      <p:sp>
        <p:nvSpPr>
          <p:cNvPr id="97" name="Rectangle 113"/>
          <p:cNvSpPr>
            <a:spLocks noChangeArrowheads="1"/>
          </p:cNvSpPr>
          <p:nvPr/>
        </p:nvSpPr>
        <p:spPr bwMode="auto">
          <a:xfrm>
            <a:off x="812800" y="6308607"/>
            <a:ext cx="2468946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000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riêng</a:t>
            </a:r>
            <a:r>
              <a:rPr lang="en-US" sz="2000" dirty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endParaRPr lang="en-US" sz="2000" dirty="0">
              <a:solidFill>
                <a:srgbClr val="00009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8" name="Line 114"/>
          <p:cNvSpPr>
            <a:spLocks noChangeShapeType="1"/>
          </p:cNvSpPr>
          <p:nvPr/>
        </p:nvSpPr>
        <p:spPr bwMode="auto">
          <a:xfrm>
            <a:off x="581025" y="5984304"/>
            <a:ext cx="217488" cy="773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" name="Line 115"/>
          <p:cNvSpPr>
            <a:spLocks noChangeShapeType="1"/>
          </p:cNvSpPr>
          <p:nvPr/>
        </p:nvSpPr>
        <p:spPr bwMode="auto">
          <a:xfrm>
            <a:off x="796925" y="6757416"/>
            <a:ext cx="24765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" name="Rectangle 116"/>
          <p:cNvSpPr>
            <a:spLocks noChangeArrowheads="1"/>
          </p:cNvSpPr>
          <p:nvPr/>
        </p:nvSpPr>
        <p:spPr bwMode="auto">
          <a:xfrm>
            <a:off x="4827588" y="2255266"/>
            <a:ext cx="1765227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000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000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000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phụ</a:t>
            </a:r>
            <a:endParaRPr lang="en-US" sz="2000" dirty="0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1" name="Line 117"/>
          <p:cNvSpPr>
            <a:spLocks noChangeShapeType="1"/>
          </p:cNvSpPr>
          <p:nvPr/>
        </p:nvSpPr>
        <p:spPr bwMode="auto">
          <a:xfrm flipV="1">
            <a:off x="4217988" y="2652141"/>
            <a:ext cx="522287" cy="898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" name="Line 118"/>
          <p:cNvSpPr>
            <a:spLocks noChangeShapeType="1"/>
          </p:cNvSpPr>
          <p:nvPr/>
        </p:nvSpPr>
        <p:spPr bwMode="auto">
          <a:xfrm flipH="1">
            <a:off x="4116388" y="2629916"/>
            <a:ext cx="630237" cy="2244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" name="Line 119"/>
          <p:cNvSpPr>
            <a:spLocks noChangeShapeType="1"/>
          </p:cNvSpPr>
          <p:nvPr/>
        </p:nvSpPr>
        <p:spPr bwMode="auto">
          <a:xfrm>
            <a:off x="4719638" y="2650554"/>
            <a:ext cx="19970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" name="Line 5"/>
          <p:cNvSpPr>
            <a:spLocks noChangeShapeType="1"/>
          </p:cNvSpPr>
          <p:nvPr/>
        </p:nvSpPr>
        <p:spPr bwMode="auto">
          <a:xfrm>
            <a:off x="4897438" y="5419154"/>
            <a:ext cx="1001712" cy="5762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" name="Line 6"/>
          <p:cNvSpPr>
            <a:spLocks noChangeShapeType="1"/>
          </p:cNvSpPr>
          <p:nvPr/>
        </p:nvSpPr>
        <p:spPr bwMode="auto">
          <a:xfrm>
            <a:off x="5907088" y="5995416"/>
            <a:ext cx="0" cy="241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" name="Line 7"/>
          <p:cNvSpPr>
            <a:spLocks noChangeShapeType="1"/>
          </p:cNvSpPr>
          <p:nvPr/>
        </p:nvSpPr>
        <p:spPr bwMode="auto">
          <a:xfrm>
            <a:off x="4897438" y="5660454"/>
            <a:ext cx="1016000" cy="5762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" name="Line 8"/>
          <p:cNvSpPr>
            <a:spLocks noChangeShapeType="1"/>
          </p:cNvSpPr>
          <p:nvPr/>
        </p:nvSpPr>
        <p:spPr bwMode="auto">
          <a:xfrm flipH="1">
            <a:off x="5907088" y="5271516"/>
            <a:ext cx="1250950" cy="7318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" name="Line 9"/>
          <p:cNvSpPr>
            <a:spLocks noChangeShapeType="1"/>
          </p:cNvSpPr>
          <p:nvPr/>
        </p:nvSpPr>
        <p:spPr bwMode="auto">
          <a:xfrm flipH="1">
            <a:off x="5899150" y="5484241"/>
            <a:ext cx="1312863" cy="7524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" name="Freeform 10"/>
          <p:cNvSpPr>
            <a:spLocks/>
          </p:cNvSpPr>
          <p:nvPr/>
        </p:nvSpPr>
        <p:spPr bwMode="auto">
          <a:xfrm>
            <a:off x="6450013" y="3198241"/>
            <a:ext cx="2665412" cy="2214563"/>
          </a:xfrm>
          <a:custGeom>
            <a:avLst/>
            <a:gdLst>
              <a:gd name="T0" fmla="*/ 0 w 1552"/>
              <a:gd name="T1" fmla="*/ 736 h 1288"/>
              <a:gd name="T2" fmla="*/ 968 w 1552"/>
              <a:gd name="T3" fmla="*/ 1288 h 1288"/>
              <a:gd name="T4" fmla="*/ 1552 w 1552"/>
              <a:gd name="T5" fmla="*/ 544 h 1288"/>
              <a:gd name="T6" fmla="*/ 584 w 1552"/>
              <a:gd name="T7" fmla="*/ 0 h 1288"/>
              <a:gd name="T8" fmla="*/ 0 w 1552"/>
              <a:gd name="T9" fmla="*/ 736 h 1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2" h="1288">
                <a:moveTo>
                  <a:pt x="0" y="736"/>
                </a:moveTo>
                <a:lnTo>
                  <a:pt x="968" y="1288"/>
                </a:lnTo>
                <a:lnTo>
                  <a:pt x="1552" y="544"/>
                </a:lnTo>
                <a:lnTo>
                  <a:pt x="584" y="0"/>
                </a:lnTo>
                <a:lnTo>
                  <a:pt x="0" y="736"/>
                </a:lnTo>
                <a:close/>
              </a:path>
            </a:pathLst>
          </a:custGeom>
          <a:solidFill>
            <a:srgbClr val="CDFDA1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" name="Freeform 11"/>
          <p:cNvSpPr>
            <a:spLocks/>
          </p:cNvSpPr>
          <p:nvPr/>
        </p:nvSpPr>
        <p:spPr bwMode="auto">
          <a:xfrm>
            <a:off x="5913438" y="3158554"/>
            <a:ext cx="2667000" cy="2211387"/>
          </a:xfrm>
          <a:custGeom>
            <a:avLst/>
            <a:gdLst>
              <a:gd name="T0" fmla="*/ 0 w 1552"/>
              <a:gd name="T1" fmla="*/ 736 h 1288"/>
              <a:gd name="T2" fmla="*/ 968 w 1552"/>
              <a:gd name="T3" fmla="*/ 1288 h 1288"/>
              <a:gd name="T4" fmla="*/ 1552 w 1552"/>
              <a:gd name="T5" fmla="*/ 544 h 1288"/>
              <a:gd name="T6" fmla="*/ 584 w 1552"/>
              <a:gd name="T7" fmla="*/ 0 h 1288"/>
              <a:gd name="T8" fmla="*/ 0 w 1552"/>
              <a:gd name="T9" fmla="*/ 736 h 1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2" h="1288">
                <a:moveTo>
                  <a:pt x="0" y="736"/>
                </a:moveTo>
                <a:lnTo>
                  <a:pt x="968" y="1288"/>
                </a:lnTo>
                <a:lnTo>
                  <a:pt x="1552" y="544"/>
                </a:lnTo>
                <a:lnTo>
                  <a:pt x="584" y="0"/>
                </a:lnTo>
                <a:lnTo>
                  <a:pt x="0" y="736"/>
                </a:lnTo>
                <a:close/>
              </a:path>
            </a:pathLst>
          </a:custGeom>
          <a:solidFill>
            <a:srgbClr val="F6FDA1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" name="Line 12"/>
          <p:cNvSpPr>
            <a:spLocks noChangeShapeType="1"/>
          </p:cNvSpPr>
          <p:nvPr/>
        </p:nvSpPr>
        <p:spPr bwMode="auto">
          <a:xfrm>
            <a:off x="4897438" y="5412804"/>
            <a:ext cx="0" cy="257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" name="Line 13"/>
          <p:cNvSpPr>
            <a:spLocks noChangeShapeType="1"/>
          </p:cNvSpPr>
          <p:nvPr/>
        </p:nvSpPr>
        <p:spPr bwMode="auto">
          <a:xfrm flipV="1">
            <a:off x="4897438" y="4698429"/>
            <a:ext cx="1257300" cy="7286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" name="Line 14"/>
          <p:cNvSpPr>
            <a:spLocks noChangeShapeType="1"/>
          </p:cNvSpPr>
          <p:nvPr/>
        </p:nvSpPr>
        <p:spPr bwMode="auto">
          <a:xfrm flipV="1">
            <a:off x="6146800" y="3571304"/>
            <a:ext cx="908050" cy="11334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" name="Line 15"/>
          <p:cNvSpPr>
            <a:spLocks noChangeShapeType="1"/>
          </p:cNvSpPr>
          <p:nvPr/>
        </p:nvSpPr>
        <p:spPr bwMode="auto">
          <a:xfrm>
            <a:off x="7043738" y="3557016"/>
            <a:ext cx="309562" cy="1857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" name="Line 16"/>
          <p:cNvSpPr>
            <a:spLocks noChangeShapeType="1"/>
          </p:cNvSpPr>
          <p:nvPr/>
        </p:nvSpPr>
        <p:spPr bwMode="auto">
          <a:xfrm>
            <a:off x="7348538" y="3734816"/>
            <a:ext cx="106362" cy="1666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" name="Line 17"/>
          <p:cNvSpPr>
            <a:spLocks noChangeShapeType="1"/>
          </p:cNvSpPr>
          <p:nvPr/>
        </p:nvSpPr>
        <p:spPr bwMode="auto">
          <a:xfrm flipH="1">
            <a:off x="6875463" y="3744341"/>
            <a:ext cx="481012" cy="5953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" name="Line 18"/>
          <p:cNvSpPr>
            <a:spLocks noChangeShapeType="1"/>
          </p:cNvSpPr>
          <p:nvPr/>
        </p:nvSpPr>
        <p:spPr bwMode="auto">
          <a:xfrm flipH="1">
            <a:off x="7281863" y="3976116"/>
            <a:ext cx="474662" cy="5969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" name="Line 19"/>
          <p:cNvSpPr>
            <a:spLocks noChangeShapeType="1"/>
          </p:cNvSpPr>
          <p:nvPr/>
        </p:nvSpPr>
        <p:spPr bwMode="auto">
          <a:xfrm>
            <a:off x="7740650" y="3968179"/>
            <a:ext cx="315913" cy="1730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" name="Line 20"/>
          <p:cNvSpPr>
            <a:spLocks noChangeShapeType="1"/>
          </p:cNvSpPr>
          <p:nvPr/>
        </p:nvSpPr>
        <p:spPr bwMode="auto">
          <a:xfrm>
            <a:off x="8047038" y="4131691"/>
            <a:ext cx="114300" cy="1619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" name="Line 21"/>
          <p:cNvSpPr>
            <a:spLocks noChangeShapeType="1"/>
          </p:cNvSpPr>
          <p:nvPr/>
        </p:nvSpPr>
        <p:spPr bwMode="auto">
          <a:xfrm flipH="1">
            <a:off x="7151688" y="4147566"/>
            <a:ext cx="904875" cy="1127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" name="Line 22"/>
          <p:cNvSpPr>
            <a:spLocks noChangeShapeType="1"/>
          </p:cNvSpPr>
          <p:nvPr/>
        </p:nvSpPr>
        <p:spPr bwMode="auto">
          <a:xfrm flipH="1">
            <a:off x="7205663" y="4277741"/>
            <a:ext cx="957262" cy="12096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" name="Line 23"/>
          <p:cNvSpPr>
            <a:spLocks noChangeShapeType="1"/>
          </p:cNvSpPr>
          <p:nvPr/>
        </p:nvSpPr>
        <p:spPr bwMode="auto">
          <a:xfrm flipH="1">
            <a:off x="6983413" y="3893566"/>
            <a:ext cx="463550" cy="584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" name="Freeform 24"/>
          <p:cNvSpPr>
            <a:spLocks/>
          </p:cNvSpPr>
          <p:nvPr/>
        </p:nvSpPr>
        <p:spPr bwMode="auto">
          <a:xfrm>
            <a:off x="6824663" y="4339654"/>
            <a:ext cx="458787" cy="358775"/>
          </a:xfrm>
          <a:custGeom>
            <a:avLst/>
            <a:gdLst>
              <a:gd name="T0" fmla="*/ 31 w 270"/>
              <a:gd name="T1" fmla="*/ 0 h 209"/>
              <a:gd name="T2" fmla="*/ 10 w 270"/>
              <a:gd name="T3" fmla="*/ 38 h 209"/>
              <a:gd name="T4" fmla="*/ 0 w 270"/>
              <a:gd name="T5" fmla="*/ 93 h 209"/>
              <a:gd name="T6" fmla="*/ 10 w 270"/>
              <a:gd name="T7" fmla="*/ 155 h 209"/>
              <a:gd name="T8" fmla="*/ 51 w 270"/>
              <a:gd name="T9" fmla="*/ 195 h 209"/>
              <a:gd name="T10" fmla="*/ 123 w 270"/>
              <a:gd name="T11" fmla="*/ 209 h 209"/>
              <a:gd name="T12" fmla="*/ 183 w 270"/>
              <a:gd name="T13" fmla="*/ 195 h 209"/>
              <a:gd name="T14" fmla="*/ 238 w 270"/>
              <a:gd name="T15" fmla="*/ 167 h 209"/>
              <a:gd name="T16" fmla="*/ 270 w 270"/>
              <a:gd name="T17" fmla="*/ 134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0" h="209">
                <a:moveTo>
                  <a:pt x="31" y="0"/>
                </a:moveTo>
                <a:cubicBezTo>
                  <a:pt x="23" y="11"/>
                  <a:pt x="15" y="23"/>
                  <a:pt x="10" y="38"/>
                </a:cubicBezTo>
                <a:cubicBezTo>
                  <a:pt x="5" y="53"/>
                  <a:pt x="0" y="74"/>
                  <a:pt x="0" y="93"/>
                </a:cubicBezTo>
                <a:cubicBezTo>
                  <a:pt x="0" y="112"/>
                  <a:pt x="2" y="138"/>
                  <a:pt x="10" y="155"/>
                </a:cubicBezTo>
                <a:cubicBezTo>
                  <a:pt x="18" y="172"/>
                  <a:pt x="32" y="186"/>
                  <a:pt x="51" y="195"/>
                </a:cubicBezTo>
                <a:cubicBezTo>
                  <a:pt x="70" y="204"/>
                  <a:pt x="101" y="209"/>
                  <a:pt x="123" y="209"/>
                </a:cubicBezTo>
                <a:cubicBezTo>
                  <a:pt x="145" y="209"/>
                  <a:pt x="164" y="202"/>
                  <a:pt x="183" y="195"/>
                </a:cubicBezTo>
                <a:cubicBezTo>
                  <a:pt x="202" y="188"/>
                  <a:pt x="224" y="177"/>
                  <a:pt x="238" y="167"/>
                </a:cubicBezTo>
                <a:cubicBezTo>
                  <a:pt x="252" y="157"/>
                  <a:pt x="263" y="143"/>
                  <a:pt x="270" y="134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" name="Freeform 25"/>
          <p:cNvSpPr>
            <a:spLocks/>
          </p:cNvSpPr>
          <p:nvPr/>
        </p:nvSpPr>
        <p:spPr bwMode="auto">
          <a:xfrm>
            <a:off x="6913563" y="4477766"/>
            <a:ext cx="69850" cy="201613"/>
          </a:xfrm>
          <a:custGeom>
            <a:avLst/>
            <a:gdLst>
              <a:gd name="T0" fmla="*/ 41 w 41"/>
              <a:gd name="T1" fmla="*/ 0 h 117"/>
              <a:gd name="T2" fmla="*/ 20 w 41"/>
              <a:gd name="T3" fmla="*/ 34 h 117"/>
              <a:gd name="T4" fmla="*/ 3 w 41"/>
              <a:gd name="T5" fmla="*/ 82 h 117"/>
              <a:gd name="T6" fmla="*/ 3 w 41"/>
              <a:gd name="T7" fmla="*/ 11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" h="117">
                <a:moveTo>
                  <a:pt x="41" y="0"/>
                </a:moveTo>
                <a:cubicBezTo>
                  <a:pt x="33" y="10"/>
                  <a:pt x="26" y="20"/>
                  <a:pt x="20" y="34"/>
                </a:cubicBezTo>
                <a:cubicBezTo>
                  <a:pt x="14" y="48"/>
                  <a:pt x="6" y="68"/>
                  <a:pt x="3" y="82"/>
                </a:cubicBezTo>
                <a:cubicBezTo>
                  <a:pt x="0" y="96"/>
                  <a:pt x="2" y="103"/>
                  <a:pt x="3" y="117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" name="Line 26"/>
          <p:cNvSpPr>
            <a:spLocks noChangeShapeType="1"/>
          </p:cNvSpPr>
          <p:nvPr/>
        </p:nvSpPr>
        <p:spPr bwMode="auto">
          <a:xfrm>
            <a:off x="6145213" y="4700016"/>
            <a:ext cx="1006475" cy="5778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" name="Oval 27"/>
          <p:cNvSpPr>
            <a:spLocks noChangeArrowheads="1"/>
          </p:cNvSpPr>
          <p:nvPr/>
        </p:nvSpPr>
        <p:spPr bwMode="auto">
          <a:xfrm>
            <a:off x="5662613" y="5231829"/>
            <a:ext cx="569912" cy="325437"/>
          </a:xfrm>
          <a:prstGeom prst="ellipse">
            <a:avLst/>
          </a:prstGeom>
          <a:noFill/>
          <a:ln w="2857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" name="Line 28"/>
          <p:cNvSpPr>
            <a:spLocks noChangeShapeType="1"/>
          </p:cNvSpPr>
          <p:nvPr/>
        </p:nvSpPr>
        <p:spPr bwMode="auto">
          <a:xfrm flipV="1">
            <a:off x="5589588" y="5222304"/>
            <a:ext cx="665162" cy="376237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" name="Line 29"/>
          <p:cNvSpPr>
            <a:spLocks noChangeShapeType="1"/>
          </p:cNvSpPr>
          <p:nvPr/>
        </p:nvSpPr>
        <p:spPr bwMode="auto">
          <a:xfrm>
            <a:off x="5656263" y="5215954"/>
            <a:ext cx="592137" cy="350837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" name="Freeform 30"/>
          <p:cNvSpPr>
            <a:spLocks/>
          </p:cNvSpPr>
          <p:nvPr/>
        </p:nvSpPr>
        <p:spPr bwMode="auto">
          <a:xfrm>
            <a:off x="5753100" y="5466779"/>
            <a:ext cx="392113" cy="47625"/>
          </a:xfrm>
          <a:custGeom>
            <a:avLst/>
            <a:gdLst>
              <a:gd name="T0" fmla="*/ 0 w 228"/>
              <a:gd name="T1" fmla="*/ 27 h 27"/>
              <a:gd name="T2" fmla="*/ 36 w 228"/>
              <a:gd name="T3" fmla="*/ 10 h 27"/>
              <a:gd name="T4" fmla="*/ 119 w 228"/>
              <a:gd name="T5" fmla="*/ 0 h 27"/>
              <a:gd name="T6" fmla="*/ 189 w 228"/>
              <a:gd name="T7" fmla="*/ 10 h 27"/>
              <a:gd name="T8" fmla="*/ 228 w 228"/>
              <a:gd name="T9" fmla="*/ 2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8" h="27">
                <a:moveTo>
                  <a:pt x="0" y="27"/>
                </a:moveTo>
                <a:cubicBezTo>
                  <a:pt x="8" y="20"/>
                  <a:pt x="16" y="14"/>
                  <a:pt x="36" y="10"/>
                </a:cubicBezTo>
                <a:cubicBezTo>
                  <a:pt x="56" y="6"/>
                  <a:pt x="94" y="0"/>
                  <a:pt x="119" y="0"/>
                </a:cubicBezTo>
                <a:cubicBezTo>
                  <a:pt x="144" y="0"/>
                  <a:pt x="171" y="6"/>
                  <a:pt x="189" y="10"/>
                </a:cubicBezTo>
                <a:cubicBezTo>
                  <a:pt x="207" y="14"/>
                  <a:pt x="221" y="21"/>
                  <a:pt x="228" y="24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" name="Arc 99"/>
          <p:cNvSpPr>
            <a:spLocks/>
          </p:cNvSpPr>
          <p:nvPr/>
        </p:nvSpPr>
        <p:spPr bwMode="auto">
          <a:xfrm>
            <a:off x="6818313" y="3169666"/>
            <a:ext cx="249237" cy="169863"/>
          </a:xfrm>
          <a:custGeom>
            <a:avLst/>
            <a:gdLst>
              <a:gd name="G0" fmla="+- 13076 0 0"/>
              <a:gd name="G1" fmla="+- 0 0 0"/>
              <a:gd name="G2" fmla="+- 21600 0 0"/>
              <a:gd name="T0" fmla="*/ 31736 w 31736"/>
              <a:gd name="T1" fmla="*/ 10880 h 21600"/>
              <a:gd name="T2" fmla="*/ 0 w 31736"/>
              <a:gd name="T3" fmla="*/ 17193 h 21600"/>
              <a:gd name="T4" fmla="*/ 13076 w 31736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736" h="21600" fill="none" extrusionOk="0">
                <a:moveTo>
                  <a:pt x="31735" y="10879"/>
                </a:moveTo>
                <a:cubicBezTo>
                  <a:pt x="27865" y="17517"/>
                  <a:pt x="20759" y="21599"/>
                  <a:pt x="13076" y="21600"/>
                </a:cubicBezTo>
                <a:cubicBezTo>
                  <a:pt x="8352" y="21600"/>
                  <a:pt x="3759" y="20051"/>
                  <a:pt x="0" y="17192"/>
                </a:cubicBezTo>
              </a:path>
              <a:path w="31736" h="21600" stroke="0" extrusionOk="0">
                <a:moveTo>
                  <a:pt x="31735" y="10879"/>
                </a:moveTo>
                <a:cubicBezTo>
                  <a:pt x="27865" y="17517"/>
                  <a:pt x="20759" y="21599"/>
                  <a:pt x="13076" y="21600"/>
                </a:cubicBezTo>
                <a:cubicBezTo>
                  <a:pt x="8352" y="21600"/>
                  <a:pt x="3759" y="20051"/>
                  <a:pt x="0" y="17192"/>
                </a:cubicBezTo>
                <a:lnTo>
                  <a:pt x="1307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" name="Text Box 100"/>
          <p:cNvSpPr txBox="1">
            <a:spLocks noChangeArrowheads="1"/>
          </p:cNvSpPr>
          <p:nvPr/>
        </p:nvSpPr>
        <p:spPr bwMode="auto">
          <a:xfrm>
            <a:off x="6911975" y="3204591"/>
            <a:ext cx="1889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>
                <a:latin typeface="Arial" charset="0"/>
                <a:sym typeface="Symbol" pitchFamily="18" charset="2"/>
              </a:rPr>
              <a:t></a:t>
            </a:r>
            <a:endParaRPr lang="en-US" sz="2000" baseline="-25000">
              <a:latin typeface="Arial" charset="0"/>
              <a:sym typeface="Symbol" pitchFamily="18" charset="2"/>
            </a:endParaRPr>
          </a:p>
        </p:txBody>
      </p:sp>
      <p:sp>
        <p:nvSpPr>
          <p:cNvPr id="132" name="Arc 101"/>
          <p:cNvSpPr>
            <a:spLocks/>
          </p:cNvSpPr>
          <p:nvPr/>
        </p:nvSpPr>
        <p:spPr bwMode="auto">
          <a:xfrm flipH="1" flipV="1">
            <a:off x="8912225" y="4034854"/>
            <a:ext cx="198438" cy="254000"/>
          </a:xfrm>
          <a:custGeom>
            <a:avLst/>
            <a:gdLst>
              <a:gd name="G0" fmla="+- 0 0 0"/>
              <a:gd name="G1" fmla="+- 17203 0 0"/>
              <a:gd name="G2" fmla="+- 21600 0 0"/>
              <a:gd name="T0" fmla="*/ 13061 w 21600"/>
              <a:gd name="T1" fmla="*/ 0 h 27546"/>
              <a:gd name="T2" fmla="*/ 18963 w 21600"/>
              <a:gd name="T3" fmla="*/ 27546 h 27546"/>
              <a:gd name="T4" fmla="*/ 0 w 21600"/>
              <a:gd name="T5" fmla="*/ 17203 h 27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7546" fill="none" extrusionOk="0">
                <a:moveTo>
                  <a:pt x="13061" y="-1"/>
                </a:moveTo>
                <a:cubicBezTo>
                  <a:pt x="18440" y="4083"/>
                  <a:pt x="21600" y="10448"/>
                  <a:pt x="21600" y="17203"/>
                </a:cubicBezTo>
                <a:cubicBezTo>
                  <a:pt x="21600" y="20816"/>
                  <a:pt x="20693" y="24373"/>
                  <a:pt x="18962" y="27545"/>
                </a:cubicBezTo>
              </a:path>
              <a:path w="21600" h="27546" stroke="0" extrusionOk="0">
                <a:moveTo>
                  <a:pt x="13061" y="-1"/>
                </a:moveTo>
                <a:cubicBezTo>
                  <a:pt x="18440" y="4083"/>
                  <a:pt x="21600" y="10448"/>
                  <a:pt x="21600" y="17203"/>
                </a:cubicBezTo>
                <a:cubicBezTo>
                  <a:pt x="21600" y="20816"/>
                  <a:pt x="20693" y="24373"/>
                  <a:pt x="18962" y="27545"/>
                </a:cubicBezTo>
                <a:lnTo>
                  <a:pt x="0" y="1720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" name="Rectangle 102"/>
          <p:cNvSpPr>
            <a:spLocks noChangeArrowheads="1"/>
          </p:cNvSpPr>
          <p:nvPr/>
        </p:nvSpPr>
        <p:spPr bwMode="auto">
          <a:xfrm>
            <a:off x="8624888" y="3984054"/>
            <a:ext cx="330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000">
                <a:latin typeface="Arial" charset="0"/>
              </a:rPr>
              <a:t>β</a:t>
            </a:r>
          </a:p>
        </p:txBody>
      </p:sp>
      <p:sp>
        <p:nvSpPr>
          <p:cNvPr id="134" name="Line 103"/>
          <p:cNvSpPr>
            <a:spLocks noChangeShapeType="1"/>
          </p:cNvSpPr>
          <p:nvPr/>
        </p:nvSpPr>
        <p:spPr bwMode="auto">
          <a:xfrm>
            <a:off x="5665788" y="3310954"/>
            <a:ext cx="577850" cy="3476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" name="Rectangle 106"/>
          <p:cNvSpPr>
            <a:spLocks noChangeArrowheads="1"/>
          </p:cNvSpPr>
          <p:nvPr/>
        </p:nvSpPr>
        <p:spPr bwMode="auto">
          <a:xfrm>
            <a:off x="5753100" y="2929954"/>
            <a:ext cx="4429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>
                <a:latin typeface="Arial" charset="0"/>
              </a:rPr>
              <a:t>A</a:t>
            </a:r>
          </a:p>
        </p:txBody>
      </p:sp>
      <p:sp>
        <p:nvSpPr>
          <p:cNvPr id="136" name="Line 120"/>
          <p:cNvSpPr>
            <a:spLocks noChangeShapeType="1"/>
          </p:cNvSpPr>
          <p:nvPr/>
        </p:nvSpPr>
        <p:spPr bwMode="auto">
          <a:xfrm>
            <a:off x="5570538" y="4112641"/>
            <a:ext cx="0" cy="5492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" name="Rectangle 121"/>
          <p:cNvSpPr>
            <a:spLocks noChangeArrowheads="1"/>
          </p:cNvSpPr>
          <p:nvPr/>
        </p:nvSpPr>
        <p:spPr bwMode="auto">
          <a:xfrm>
            <a:off x="5514975" y="3917379"/>
            <a:ext cx="44132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>
                <a:latin typeface="Arial" charset="0"/>
              </a:rPr>
              <a:t>B</a:t>
            </a:r>
          </a:p>
        </p:txBody>
      </p:sp>
      <p:sp>
        <p:nvSpPr>
          <p:cNvPr id="138" name="Text Box 109"/>
          <p:cNvSpPr txBox="1">
            <a:spLocks noChangeArrowheads="1"/>
          </p:cNvSpPr>
          <p:nvPr/>
        </p:nvSpPr>
        <p:spPr bwMode="auto">
          <a:xfrm>
            <a:off x="256032" y="777323"/>
            <a:ext cx="685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4-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phụ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hình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chiếu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riêng</a:t>
            </a:r>
            <a:r>
              <a:rPr lang="en-US" sz="2800" b="1" dirty="0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chemeClr val="accent1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endParaRPr lang="en-US" sz="2800" b="1" dirty="0">
              <a:solidFill>
                <a:schemeClr val="accent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39" name="Picture 138">
            <a:extLst>
              <a:ext uri="{FF2B5EF4-FFF2-40B4-BE49-F238E27FC236}">
                <a16:creationId xmlns:a16="http://schemas.microsoft.com/office/drawing/2014/main" id="{6DD7BC37-CE8A-4C19-A4A7-7F609F4B9A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50888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8" dur="2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3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3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5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3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8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3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1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9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4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2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7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0" dur="2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3" dur="2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>
                      <p:stCondLst>
                        <p:cond delay="indefinite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4" dur="2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7" dur="2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2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5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>
                      <p:stCondLst>
                        <p:cond delay="indefinite"/>
                      </p:stCondLst>
                      <p:childTnLst>
                        <p:par>
                          <p:cTn id="247" fill="hold">
                            <p:stCondLst>
                              <p:cond delay="0"/>
                            </p:stCondLst>
                            <p:childTnLst>
                              <p:par>
                                <p:cTn id="2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0" dur="2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5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0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1" fill="hold">
                      <p:stCondLst>
                        <p:cond delay="indefinite"/>
                      </p:stCondLst>
                      <p:childTnLst>
                        <p:par>
                          <p:cTn id="262" fill="hold">
                            <p:stCondLst>
                              <p:cond delay="0"/>
                            </p:stCondLst>
                            <p:childTnLst>
                              <p:par>
                                <p:cTn id="2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6" fill="hold">
                      <p:stCondLst>
                        <p:cond delay="indefinite"/>
                      </p:stCondLst>
                      <p:childTnLst>
                        <p:par>
                          <p:cTn id="267" fill="hold">
                            <p:stCondLst>
                              <p:cond delay="0"/>
                            </p:stCondLst>
                            <p:childTnLst>
                              <p:par>
                                <p:cTn id="2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0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3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4" fill="hold">
                      <p:stCondLst>
                        <p:cond delay="indefinite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8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3" dur="2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4" fill="hold">
                      <p:stCondLst>
                        <p:cond delay="indefinite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7" grpId="0" animBg="1"/>
      <p:bldP spid="38" grpId="0" animBg="1"/>
      <p:bldP spid="43" grpId="0" animBg="1"/>
      <p:bldP spid="44" grpId="0" animBg="1"/>
      <p:bldP spid="45" grpId="0" animBg="1"/>
      <p:bldP spid="58" grpId="0" animBg="1"/>
      <p:bldP spid="59" grpId="0" animBg="1"/>
      <p:bldP spid="60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3" grpId="0" animBg="1"/>
      <p:bldP spid="88" grpId="0" animBg="1"/>
      <p:bldP spid="89" grpId="0" animBg="1"/>
      <p:bldP spid="90" grpId="0"/>
      <p:bldP spid="91" grpId="0"/>
      <p:bldP spid="92" grpId="0"/>
      <p:bldP spid="92" grpId="1"/>
      <p:bldP spid="93" grpId="0" animBg="1"/>
      <p:bldP spid="93" grpId="1" animBg="1"/>
      <p:bldP spid="94" grpId="0"/>
      <p:bldP spid="95" grpId="0" animBg="1"/>
      <p:bldP spid="96" grpId="0"/>
      <p:bldP spid="97" grpId="0"/>
      <p:bldP spid="98" grpId="0" animBg="1"/>
      <p:bldP spid="99" grpId="0" animBg="1"/>
      <p:bldP spid="100" grpId="0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/>
      <p:bldP spid="132" grpId="0" animBg="1"/>
      <p:bldP spid="133" grpId="0"/>
      <p:bldP spid="134" grpId="0" animBg="1"/>
      <p:bldP spid="135" grpId="0"/>
      <p:bldP spid="136" grpId="0" animBg="1"/>
      <p:bldP spid="13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6" name="Picture 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" y="861469"/>
            <a:ext cx="3810000" cy="3646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231" name="Freeform 129"/>
          <p:cNvSpPr>
            <a:spLocks/>
          </p:cNvSpPr>
          <p:nvPr/>
        </p:nvSpPr>
        <p:spPr bwMode="auto">
          <a:xfrm>
            <a:off x="4375785" y="4578160"/>
            <a:ext cx="2182813" cy="28575"/>
          </a:xfrm>
          <a:custGeom>
            <a:avLst/>
            <a:gdLst>
              <a:gd name="T0" fmla="*/ 0 w 6877"/>
              <a:gd name="T1" fmla="*/ 0 h 88"/>
              <a:gd name="T2" fmla="*/ 0 w 6877"/>
              <a:gd name="T3" fmla="*/ 44 h 88"/>
              <a:gd name="T4" fmla="*/ 0 w 6877"/>
              <a:gd name="T5" fmla="*/ 88 h 88"/>
              <a:gd name="T6" fmla="*/ 6877 w 6877"/>
              <a:gd name="T7" fmla="*/ 88 h 88"/>
              <a:gd name="T8" fmla="*/ 6877 w 6877"/>
              <a:gd name="T9" fmla="*/ 44 h 88"/>
              <a:gd name="T10" fmla="*/ 6877 w 6877"/>
              <a:gd name="T11" fmla="*/ 0 h 88"/>
              <a:gd name="T12" fmla="*/ 0 w 6877"/>
              <a:gd name="T13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77" h="88">
                <a:moveTo>
                  <a:pt x="0" y="0"/>
                </a:moveTo>
                <a:lnTo>
                  <a:pt x="0" y="44"/>
                </a:lnTo>
                <a:lnTo>
                  <a:pt x="0" y="88"/>
                </a:lnTo>
                <a:lnTo>
                  <a:pt x="6877" y="88"/>
                </a:lnTo>
                <a:lnTo>
                  <a:pt x="6877" y="44"/>
                </a:lnTo>
                <a:lnTo>
                  <a:pt x="687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428" name="Group 48427"/>
          <p:cNvGrpSpPr/>
          <p:nvPr/>
        </p:nvGrpSpPr>
        <p:grpSpPr>
          <a:xfrm>
            <a:off x="6544310" y="4578160"/>
            <a:ext cx="28576" cy="1484312"/>
            <a:chOff x="6544310" y="4248186"/>
            <a:chExt cx="28576" cy="1484312"/>
          </a:xfrm>
        </p:grpSpPr>
        <p:sp>
          <p:nvSpPr>
            <p:cNvPr id="48233" name="Freeform 131"/>
            <p:cNvSpPr>
              <a:spLocks/>
            </p:cNvSpPr>
            <p:nvPr/>
          </p:nvSpPr>
          <p:spPr bwMode="auto">
            <a:xfrm>
              <a:off x="6558598" y="4248186"/>
              <a:ext cx="14288" cy="28575"/>
            </a:xfrm>
            <a:custGeom>
              <a:avLst/>
              <a:gdLst>
                <a:gd name="T0" fmla="*/ 0 w 45"/>
                <a:gd name="T1" fmla="*/ 44 h 88"/>
                <a:gd name="T2" fmla="*/ 0 w 45"/>
                <a:gd name="T3" fmla="*/ 0 h 88"/>
                <a:gd name="T4" fmla="*/ 12 w 45"/>
                <a:gd name="T5" fmla="*/ 1 h 88"/>
                <a:gd name="T6" fmla="*/ 23 w 45"/>
                <a:gd name="T7" fmla="*/ 6 h 88"/>
                <a:gd name="T8" fmla="*/ 31 w 45"/>
                <a:gd name="T9" fmla="*/ 13 h 88"/>
                <a:gd name="T10" fmla="*/ 39 w 45"/>
                <a:gd name="T11" fmla="*/ 21 h 88"/>
                <a:gd name="T12" fmla="*/ 43 w 45"/>
                <a:gd name="T13" fmla="*/ 32 h 88"/>
                <a:gd name="T14" fmla="*/ 45 w 45"/>
                <a:gd name="T15" fmla="*/ 44 h 88"/>
                <a:gd name="T16" fmla="*/ 43 w 45"/>
                <a:gd name="T17" fmla="*/ 56 h 88"/>
                <a:gd name="T18" fmla="*/ 39 w 45"/>
                <a:gd name="T19" fmla="*/ 66 h 88"/>
                <a:gd name="T20" fmla="*/ 31 w 45"/>
                <a:gd name="T21" fmla="*/ 75 h 88"/>
                <a:gd name="T22" fmla="*/ 23 w 45"/>
                <a:gd name="T23" fmla="*/ 82 h 88"/>
                <a:gd name="T24" fmla="*/ 12 w 45"/>
                <a:gd name="T25" fmla="*/ 87 h 88"/>
                <a:gd name="T26" fmla="*/ 0 w 45"/>
                <a:gd name="T27" fmla="*/ 88 h 88"/>
                <a:gd name="T28" fmla="*/ 0 w 45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88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9" y="21"/>
                  </a:lnTo>
                  <a:lnTo>
                    <a:pt x="43" y="32"/>
                  </a:lnTo>
                  <a:lnTo>
                    <a:pt x="45" y="44"/>
                  </a:lnTo>
                  <a:lnTo>
                    <a:pt x="43" y="56"/>
                  </a:lnTo>
                  <a:lnTo>
                    <a:pt x="39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4" name="Freeform 132"/>
            <p:cNvSpPr>
              <a:spLocks/>
            </p:cNvSpPr>
            <p:nvPr/>
          </p:nvSpPr>
          <p:spPr bwMode="auto">
            <a:xfrm>
              <a:off x="6558598" y="4248186"/>
              <a:ext cx="14288" cy="28575"/>
            </a:xfrm>
            <a:custGeom>
              <a:avLst/>
              <a:gdLst>
                <a:gd name="T0" fmla="*/ 0 w 45"/>
                <a:gd name="T1" fmla="*/ 0 h 88"/>
                <a:gd name="T2" fmla="*/ 12 w 45"/>
                <a:gd name="T3" fmla="*/ 1 h 88"/>
                <a:gd name="T4" fmla="*/ 23 w 45"/>
                <a:gd name="T5" fmla="*/ 6 h 88"/>
                <a:gd name="T6" fmla="*/ 31 w 45"/>
                <a:gd name="T7" fmla="*/ 13 h 88"/>
                <a:gd name="T8" fmla="*/ 39 w 45"/>
                <a:gd name="T9" fmla="*/ 21 h 88"/>
                <a:gd name="T10" fmla="*/ 43 w 45"/>
                <a:gd name="T11" fmla="*/ 32 h 88"/>
                <a:gd name="T12" fmla="*/ 45 w 45"/>
                <a:gd name="T13" fmla="*/ 44 h 88"/>
                <a:gd name="T14" fmla="*/ 43 w 45"/>
                <a:gd name="T15" fmla="*/ 56 h 88"/>
                <a:gd name="T16" fmla="*/ 39 w 45"/>
                <a:gd name="T17" fmla="*/ 66 h 88"/>
                <a:gd name="T18" fmla="*/ 31 w 45"/>
                <a:gd name="T19" fmla="*/ 75 h 88"/>
                <a:gd name="T20" fmla="*/ 23 w 45"/>
                <a:gd name="T21" fmla="*/ 82 h 88"/>
                <a:gd name="T22" fmla="*/ 12 w 45"/>
                <a:gd name="T23" fmla="*/ 87 h 88"/>
                <a:gd name="T24" fmla="*/ 0 w 45"/>
                <a:gd name="T2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8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9" y="21"/>
                  </a:lnTo>
                  <a:lnTo>
                    <a:pt x="43" y="32"/>
                  </a:lnTo>
                  <a:lnTo>
                    <a:pt x="45" y="44"/>
                  </a:lnTo>
                  <a:lnTo>
                    <a:pt x="43" y="56"/>
                  </a:lnTo>
                  <a:lnTo>
                    <a:pt x="39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5" name="Freeform 133"/>
            <p:cNvSpPr>
              <a:spLocks/>
            </p:cNvSpPr>
            <p:nvPr/>
          </p:nvSpPr>
          <p:spPr bwMode="auto">
            <a:xfrm>
              <a:off x="6544310" y="4248186"/>
              <a:ext cx="28575" cy="14287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1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1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6" name="Freeform 134"/>
            <p:cNvSpPr>
              <a:spLocks/>
            </p:cNvSpPr>
            <p:nvPr/>
          </p:nvSpPr>
          <p:spPr bwMode="auto">
            <a:xfrm>
              <a:off x="6544310" y="4248186"/>
              <a:ext cx="28575" cy="14287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1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1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7" name="Freeform 135"/>
            <p:cNvSpPr>
              <a:spLocks/>
            </p:cNvSpPr>
            <p:nvPr/>
          </p:nvSpPr>
          <p:spPr bwMode="auto">
            <a:xfrm>
              <a:off x="6544310" y="4262473"/>
              <a:ext cx="28575" cy="1455737"/>
            </a:xfrm>
            <a:custGeom>
              <a:avLst/>
              <a:gdLst>
                <a:gd name="T0" fmla="*/ 89 w 89"/>
                <a:gd name="T1" fmla="*/ 0 h 4587"/>
                <a:gd name="T2" fmla="*/ 44 w 89"/>
                <a:gd name="T3" fmla="*/ 0 h 4587"/>
                <a:gd name="T4" fmla="*/ 0 w 89"/>
                <a:gd name="T5" fmla="*/ 0 h 4587"/>
                <a:gd name="T6" fmla="*/ 0 w 89"/>
                <a:gd name="T7" fmla="*/ 4587 h 4587"/>
                <a:gd name="T8" fmla="*/ 44 w 89"/>
                <a:gd name="T9" fmla="*/ 4587 h 4587"/>
                <a:gd name="T10" fmla="*/ 89 w 89"/>
                <a:gd name="T11" fmla="*/ 4587 h 4587"/>
                <a:gd name="T12" fmla="*/ 89 w 89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587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9" y="458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8" name="Freeform 136"/>
            <p:cNvSpPr>
              <a:spLocks/>
            </p:cNvSpPr>
            <p:nvPr/>
          </p:nvSpPr>
          <p:spPr bwMode="auto">
            <a:xfrm>
              <a:off x="6544310" y="4262473"/>
              <a:ext cx="28575" cy="1455737"/>
            </a:xfrm>
            <a:custGeom>
              <a:avLst/>
              <a:gdLst>
                <a:gd name="T0" fmla="*/ 89 w 89"/>
                <a:gd name="T1" fmla="*/ 0 h 4587"/>
                <a:gd name="T2" fmla="*/ 44 w 89"/>
                <a:gd name="T3" fmla="*/ 0 h 4587"/>
                <a:gd name="T4" fmla="*/ 0 w 89"/>
                <a:gd name="T5" fmla="*/ 0 h 4587"/>
                <a:gd name="T6" fmla="*/ 0 w 89"/>
                <a:gd name="T7" fmla="*/ 4587 h 4587"/>
                <a:gd name="T8" fmla="*/ 44 w 89"/>
                <a:gd name="T9" fmla="*/ 4587 h 4587"/>
                <a:gd name="T10" fmla="*/ 89 w 89"/>
                <a:gd name="T11" fmla="*/ 4587 h 4587"/>
                <a:gd name="T12" fmla="*/ 89 w 89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587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9" y="4587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9" name="Freeform 137"/>
            <p:cNvSpPr>
              <a:spLocks/>
            </p:cNvSpPr>
            <p:nvPr/>
          </p:nvSpPr>
          <p:spPr bwMode="auto">
            <a:xfrm>
              <a:off x="6544310" y="5718211"/>
              <a:ext cx="28575" cy="14287"/>
            </a:xfrm>
            <a:custGeom>
              <a:avLst/>
              <a:gdLst>
                <a:gd name="T0" fmla="*/ 44 w 89"/>
                <a:gd name="T1" fmla="*/ 0 h 45"/>
                <a:gd name="T2" fmla="*/ 89 w 89"/>
                <a:gd name="T3" fmla="*/ 0 h 45"/>
                <a:gd name="T4" fmla="*/ 87 w 89"/>
                <a:gd name="T5" fmla="*/ 12 h 45"/>
                <a:gd name="T6" fmla="*/ 83 w 89"/>
                <a:gd name="T7" fmla="*/ 22 h 45"/>
                <a:gd name="T8" fmla="*/ 75 w 89"/>
                <a:gd name="T9" fmla="*/ 31 h 45"/>
                <a:gd name="T10" fmla="*/ 67 w 89"/>
                <a:gd name="T11" fmla="*/ 39 h 45"/>
                <a:gd name="T12" fmla="*/ 56 w 89"/>
                <a:gd name="T13" fmla="*/ 43 h 45"/>
                <a:gd name="T14" fmla="*/ 44 w 89"/>
                <a:gd name="T15" fmla="*/ 45 h 45"/>
                <a:gd name="T16" fmla="*/ 32 w 89"/>
                <a:gd name="T17" fmla="*/ 43 h 45"/>
                <a:gd name="T18" fmla="*/ 23 w 89"/>
                <a:gd name="T19" fmla="*/ 39 h 45"/>
                <a:gd name="T20" fmla="*/ 13 w 89"/>
                <a:gd name="T21" fmla="*/ 31 h 45"/>
                <a:gd name="T22" fmla="*/ 6 w 89"/>
                <a:gd name="T23" fmla="*/ 22 h 45"/>
                <a:gd name="T24" fmla="*/ 1 w 89"/>
                <a:gd name="T25" fmla="*/ 12 h 45"/>
                <a:gd name="T26" fmla="*/ 0 w 89"/>
                <a:gd name="T27" fmla="*/ 0 h 45"/>
                <a:gd name="T28" fmla="*/ 44 w 89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0" name="Freeform 138"/>
            <p:cNvSpPr>
              <a:spLocks/>
            </p:cNvSpPr>
            <p:nvPr/>
          </p:nvSpPr>
          <p:spPr bwMode="auto">
            <a:xfrm>
              <a:off x="6544310" y="5718211"/>
              <a:ext cx="28575" cy="14287"/>
            </a:xfrm>
            <a:custGeom>
              <a:avLst/>
              <a:gdLst>
                <a:gd name="T0" fmla="*/ 89 w 89"/>
                <a:gd name="T1" fmla="*/ 0 h 45"/>
                <a:gd name="T2" fmla="*/ 87 w 89"/>
                <a:gd name="T3" fmla="*/ 12 h 45"/>
                <a:gd name="T4" fmla="*/ 83 w 89"/>
                <a:gd name="T5" fmla="*/ 22 h 45"/>
                <a:gd name="T6" fmla="*/ 75 w 89"/>
                <a:gd name="T7" fmla="*/ 31 h 45"/>
                <a:gd name="T8" fmla="*/ 67 w 89"/>
                <a:gd name="T9" fmla="*/ 39 h 45"/>
                <a:gd name="T10" fmla="*/ 56 w 89"/>
                <a:gd name="T11" fmla="*/ 43 h 45"/>
                <a:gd name="T12" fmla="*/ 44 w 89"/>
                <a:gd name="T13" fmla="*/ 45 h 45"/>
                <a:gd name="T14" fmla="*/ 32 w 89"/>
                <a:gd name="T15" fmla="*/ 43 h 45"/>
                <a:gd name="T16" fmla="*/ 23 w 89"/>
                <a:gd name="T17" fmla="*/ 39 h 45"/>
                <a:gd name="T18" fmla="*/ 13 w 89"/>
                <a:gd name="T19" fmla="*/ 31 h 45"/>
                <a:gd name="T20" fmla="*/ 6 w 89"/>
                <a:gd name="T21" fmla="*/ 22 h 45"/>
                <a:gd name="T22" fmla="*/ 1 w 89"/>
                <a:gd name="T23" fmla="*/ 12 h 45"/>
                <a:gd name="T24" fmla="*/ 0 w 89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89" y="0"/>
                  </a:move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1" name="Freeform 139"/>
            <p:cNvSpPr>
              <a:spLocks/>
            </p:cNvSpPr>
            <p:nvPr/>
          </p:nvSpPr>
          <p:spPr bwMode="auto">
            <a:xfrm>
              <a:off x="6558598" y="5703923"/>
              <a:ext cx="14288" cy="28575"/>
            </a:xfrm>
            <a:custGeom>
              <a:avLst/>
              <a:gdLst>
                <a:gd name="T0" fmla="*/ 0 w 45"/>
                <a:gd name="T1" fmla="*/ 44 h 89"/>
                <a:gd name="T2" fmla="*/ 0 w 45"/>
                <a:gd name="T3" fmla="*/ 0 h 89"/>
                <a:gd name="T4" fmla="*/ 12 w 45"/>
                <a:gd name="T5" fmla="*/ 1 h 89"/>
                <a:gd name="T6" fmla="*/ 23 w 45"/>
                <a:gd name="T7" fmla="*/ 6 h 89"/>
                <a:gd name="T8" fmla="*/ 31 w 45"/>
                <a:gd name="T9" fmla="*/ 13 h 89"/>
                <a:gd name="T10" fmla="*/ 39 w 45"/>
                <a:gd name="T11" fmla="*/ 21 h 89"/>
                <a:gd name="T12" fmla="*/ 43 w 45"/>
                <a:gd name="T13" fmla="*/ 32 h 89"/>
                <a:gd name="T14" fmla="*/ 45 w 45"/>
                <a:gd name="T15" fmla="*/ 44 h 89"/>
                <a:gd name="T16" fmla="*/ 43 w 45"/>
                <a:gd name="T17" fmla="*/ 56 h 89"/>
                <a:gd name="T18" fmla="*/ 39 w 45"/>
                <a:gd name="T19" fmla="*/ 66 h 89"/>
                <a:gd name="T20" fmla="*/ 31 w 45"/>
                <a:gd name="T21" fmla="*/ 75 h 89"/>
                <a:gd name="T22" fmla="*/ 23 w 45"/>
                <a:gd name="T23" fmla="*/ 83 h 89"/>
                <a:gd name="T24" fmla="*/ 12 w 45"/>
                <a:gd name="T25" fmla="*/ 87 h 89"/>
                <a:gd name="T26" fmla="*/ 0 w 45"/>
                <a:gd name="T27" fmla="*/ 89 h 89"/>
                <a:gd name="T28" fmla="*/ 0 w 45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89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9" y="21"/>
                  </a:lnTo>
                  <a:lnTo>
                    <a:pt x="43" y="32"/>
                  </a:lnTo>
                  <a:lnTo>
                    <a:pt x="45" y="44"/>
                  </a:lnTo>
                  <a:lnTo>
                    <a:pt x="43" y="56"/>
                  </a:lnTo>
                  <a:lnTo>
                    <a:pt x="39" y="66"/>
                  </a:lnTo>
                  <a:lnTo>
                    <a:pt x="31" y="75"/>
                  </a:lnTo>
                  <a:lnTo>
                    <a:pt x="23" y="83"/>
                  </a:lnTo>
                  <a:lnTo>
                    <a:pt x="12" y="87"/>
                  </a:lnTo>
                  <a:lnTo>
                    <a:pt x="0" y="8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2" name="Freeform 140"/>
            <p:cNvSpPr>
              <a:spLocks/>
            </p:cNvSpPr>
            <p:nvPr/>
          </p:nvSpPr>
          <p:spPr bwMode="auto">
            <a:xfrm>
              <a:off x="6558598" y="5703923"/>
              <a:ext cx="14288" cy="28575"/>
            </a:xfrm>
            <a:custGeom>
              <a:avLst/>
              <a:gdLst>
                <a:gd name="T0" fmla="*/ 0 w 45"/>
                <a:gd name="T1" fmla="*/ 0 h 89"/>
                <a:gd name="T2" fmla="*/ 12 w 45"/>
                <a:gd name="T3" fmla="*/ 1 h 89"/>
                <a:gd name="T4" fmla="*/ 23 w 45"/>
                <a:gd name="T5" fmla="*/ 6 h 89"/>
                <a:gd name="T6" fmla="*/ 31 w 45"/>
                <a:gd name="T7" fmla="*/ 13 h 89"/>
                <a:gd name="T8" fmla="*/ 39 w 45"/>
                <a:gd name="T9" fmla="*/ 21 h 89"/>
                <a:gd name="T10" fmla="*/ 43 w 45"/>
                <a:gd name="T11" fmla="*/ 32 h 89"/>
                <a:gd name="T12" fmla="*/ 45 w 45"/>
                <a:gd name="T13" fmla="*/ 44 h 89"/>
                <a:gd name="T14" fmla="*/ 43 w 45"/>
                <a:gd name="T15" fmla="*/ 56 h 89"/>
                <a:gd name="T16" fmla="*/ 39 w 45"/>
                <a:gd name="T17" fmla="*/ 66 h 89"/>
                <a:gd name="T18" fmla="*/ 31 w 45"/>
                <a:gd name="T19" fmla="*/ 75 h 89"/>
                <a:gd name="T20" fmla="*/ 23 w 45"/>
                <a:gd name="T21" fmla="*/ 83 h 89"/>
                <a:gd name="T22" fmla="*/ 12 w 45"/>
                <a:gd name="T23" fmla="*/ 87 h 89"/>
                <a:gd name="T24" fmla="*/ 0 w 45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9" y="21"/>
                  </a:lnTo>
                  <a:lnTo>
                    <a:pt x="43" y="32"/>
                  </a:lnTo>
                  <a:lnTo>
                    <a:pt x="45" y="44"/>
                  </a:lnTo>
                  <a:lnTo>
                    <a:pt x="43" y="56"/>
                  </a:lnTo>
                  <a:lnTo>
                    <a:pt x="39" y="66"/>
                  </a:lnTo>
                  <a:lnTo>
                    <a:pt x="31" y="75"/>
                  </a:lnTo>
                  <a:lnTo>
                    <a:pt x="23" y="83"/>
                  </a:lnTo>
                  <a:lnTo>
                    <a:pt x="12" y="87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9" name="Group 48428"/>
          <p:cNvGrpSpPr/>
          <p:nvPr/>
        </p:nvGrpSpPr>
        <p:grpSpPr>
          <a:xfrm>
            <a:off x="4375785" y="6033897"/>
            <a:ext cx="2182813" cy="28575"/>
            <a:chOff x="4375785" y="5703923"/>
            <a:chExt cx="2182813" cy="28575"/>
          </a:xfrm>
        </p:grpSpPr>
        <p:sp>
          <p:nvSpPr>
            <p:cNvPr id="48243" name="Freeform 141"/>
            <p:cNvSpPr>
              <a:spLocks/>
            </p:cNvSpPr>
            <p:nvPr/>
          </p:nvSpPr>
          <p:spPr bwMode="auto">
            <a:xfrm>
              <a:off x="4375785" y="5703923"/>
              <a:ext cx="2182813" cy="28575"/>
            </a:xfrm>
            <a:custGeom>
              <a:avLst/>
              <a:gdLst>
                <a:gd name="T0" fmla="*/ 6877 w 6877"/>
                <a:gd name="T1" fmla="*/ 89 h 89"/>
                <a:gd name="T2" fmla="*/ 6877 w 6877"/>
                <a:gd name="T3" fmla="*/ 44 h 89"/>
                <a:gd name="T4" fmla="*/ 6877 w 6877"/>
                <a:gd name="T5" fmla="*/ 0 h 89"/>
                <a:gd name="T6" fmla="*/ 0 w 6877"/>
                <a:gd name="T7" fmla="*/ 0 h 89"/>
                <a:gd name="T8" fmla="*/ 0 w 6877"/>
                <a:gd name="T9" fmla="*/ 44 h 89"/>
                <a:gd name="T10" fmla="*/ 0 w 6877"/>
                <a:gd name="T11" fmla="*/ 89 h 89"/>
                <a:gd name="T12" fmla="*/ 6877 w 687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77" h="89">
                  <a:moveTo>
                    <a:pt x="6877" y="89"/>
                  </a:moveTo>
                  <a:lnTo>
                    <a:pt x="6877" y="44"/>
                  </a:lnTo>
                  <a:lnTo>
                    <a:pt x="6877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6877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4" name="Freeform 142"/>
            <p:cNvSpPr>
              <a:spLocks/>
            </p:cNvSpPr>
            <p:nvPr/>
          </p:nvSpPr>
          <p:spPr bwMode="auto">
            <a:xfrm>
              <a:off x="4375785" y="5703923"/>
              <a:ext cx="2182813" cy="28575"/>
            </a:xfrm>
            <a:custGeom>
              <a:avLst/>
              <a:gdLst>
                <a:gd name="T0" fmla="*/ 6877 w 6877"/>
                <a:gd name="T1" fmla="*/ 89 h 89"/>
                <a:gd name="T2" fmla="*/ 6877 w 6877"/>
                <a:gd name="T3" fmla="*/ 44 h 89"/>
                <a:gd name="T4" fmla="*/ 6877 w 6877"/>
                <a:gd name="T5" fmla="*/ 0 h 89"/>
                <a:gd name="T6" fmla="*/ 0 w 6877"/>
                <a:gd name="T7" fmla="*/ 0 h 89"/>
                <a:gd name="T8" fmla="*/ 0 w 6877"/>
                <a:gd name="T9" fmla="*/ 44 h 89"/>
                <a:gd name="T10" fmla="*/ 0 w 6877"/>
                <a:gd name="T11" fmla="*/ 89 h 89"/>
                <a:gd name="T12" fmla="*/ 6877 w 687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77" h="89">
                  <a:moveTo>
                    <a:pt x="6877" y="89"/>
                  </a:moveTo>
                  <a:lnTo>
                    <a:pt x="6877" y="44"/>
                  </a:lnTo>
                  <a:lnTo>
                    <a:pt x="6877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6877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3" name="Group 48422"/>
          <p:cNvGrpSpPr/>
          <p:nvPr/>
        </p:nvGrpSpPr>
        <p:grpSpPr>
          <a:xfrm>
            <a:off x="4361498" y="5867210"/>
            <a:ext cx="28575" cy="195262"/>
            <a:chOff x="4361498" y="5537236"/>
            <a:chExt cx="28575" cy="195262"/>
          </a:xfrm>
        </p:grpSpPr>
        <p:sp>
          <p:nvSpPr>
            <p:cNvPr id="48245" name="Freeform 143"/>
            <p:cNvSpPr>
              <a:spLocks/>
            </p:cNvSpPr>
            <p:nvPr/>
          </p:nvSpPr>
          <p:spPr bwMode="auto">
            <a:xfrm>
              <a:off x="4361498" y="5703923"/>
              <a:ext cx="14288" cy="28575"/>
            </a:xfrm>
            <a:custGeom>
              <a:avLst/>
              <a:gdLst>
                <a:gd name="T0" fmla="*/ 44 w 44"/>
                <a:gd name="T1" fmla="*/ 44 h 89"/>
                <a:gd name="T2" fmla="*/ 44 w 44"/>
                <a:gd name="T3" fmla="*/ 89 h 89"/>
                <a:gd name="T4" fmla="*/ 32 w 44"/>
                <a:gd name="T5" fmla="*/ 87 h 89"/>
                <a:gd name="T6" fmla="*/ 23 w 44"/>
                <a:gd name="T7" fmla="*/ 83 h 89"/>
                <a:gd name="T8" fmla="*/ 13 w 44"/>
                <a:gd name="T9" fmla="*/ 75 h 89"/>
                <a:gd name="T10" fmla="*/ 6 w 44"/>
                <a:gd name="T11" fmla="*/ 66 h 89"/>
                <a:gd name="T12" fmla="*/ 1 w 44"/>
                <a:gd name="T13" fmla="*/ 56 h 89"/>
                <a:gd name="T14" fmla="*/ 0 w 44"/>
                <a:gd name="T15" fmla="*/ 44 h 89"/>
                <a:gd name="T16" fmla="*/ 1 w 44"/>
                <a:gd name="T17" fmla="*/ 32 h 89"/>
                <a:gd name="T18" fmla="*/ 6 w 44"/>
                <a:gd name="T19" fmla="*/ 21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4"/>
                  </a:moveTo>
                  <a:lnTo>
                    <a:pt x="44" y="89"/>
                  </a:lnTo>
                  <a:lnTo>
                    <a:pt x="32" y="87"/>
                  </a:lnTo>
                  <a:lnTo>
                    <a:pt x="23" y="83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6" name="Freeform 144"/>
            <p:cNvSpPr>
              <a:spLocks/>
            </p:cNvSpPr>
            <p:nvPr/>
          </p:nvSpPr>
          <p:spPr bwMode="auto">
            <a:xfrm>
              <a:off x="4361498" y="5703923"/>
              <a:ext cx="14288" cy="28575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7 h 89"/>
                <a:gd name="T4" fmla="*/ 23 w 44"/>
                <a:gd name="T5" fmla="*/ 83 h 89"/>
                <a:gd name="T6" fmla="*/ 13 w 44"/>
                <a:gd name="T7" fmla="*/ 75 h 89"/>
                <a:gd name="T8" fmla="*/ 6 w 44"/>
                <a:gd name="T9" fmla="*/ 66 h 89"/>
                <a:gd name="T10" fmla="*/ 1 w 44"/>
                <a:gd name="T11" fmla="*/ 56 h 89"/>
                <a:gd name="T12" fmla="*/ 0 w 44"/>
                <a:gd name="T13" fmla="*/ 44 h 89"/>
                <a:gd name="T14" fmla="*/ 1 w 44"/>
                <a:gd name="T15" fmla="*/ 32 h 89"/>
                <a:gd name="T16" fmla="*/ 6 w 44"/>
                <a:gd name="T17" fmla="*/ 21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7"/>
                  </a:lnTo>
                  <a:lnTo>
                    <a:pt x="23" y="83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7" name="Freeform 145"/>
            <p:cNvSpPr>
              <a:spLocks/>
            </p:cNvSpPr>
            <p:nvPr/>
          </p:nvSpPr>
          <p:spPr bwMode="auto">
            <a:xfrm>
              <a:off x="4361498" y="5718211"/>
              <a:ext cx="28575" cy="14287"/>
            </a:xfrm>
            <a:custGeom>
              <a:avLst/>
              <a:gdLst>
                <a:gd name="T0" fmla="*/ 44 w 89"/>
                <a:gd name="T1" fmla="*/ 0 h 45"/>
                <a:gd name="T2" fmla="*/ 89 w 89"/>
                <a:gd name="T3" fmla="*/ 0 h 45"/>
                <a:gd name="T4" fmla="*/ 87 w 89"/>
                <a:gd name="T5" fmla="*/ 12 h 45"/>
                <a:gd name="T6" fmla="*/ 83 w 89"/>
                <a:gd name="T7" fmla="*/ 22 h 45"/>
                <a:gd name="T8" fmla="*/ 75 w 89"/>
                <a:gd name="T9" fmla="*/ 31 h 45"/>
                <a:gd name="T10" fmla="*/ 67 w 89"/>
                <a:gd name="T11" fmla="*/ 39 h 45"/>
                <a:gd name="T12" fmla="*/ 56 w 89"/>
                <a:gd name="T13" fmla="*/ 43 h 45"/>
                <a:gd name="T14" fmla="*/ 44 w 89"/>
                <a:gd name="T15" fmla="*/ 45 h 45"/>
                <a:gd name="T16" fmla="*/ 32 w 89"/>
                <a:gd name="T17" fmla="*/ 43 h 45"/>
                <a:gd name="T18" fmla="*/ 23 w 89"/>
                <a:gd name="T19" fmla="*/ 39 h 45"/>
                <a:gd name="T20" fmla="*/ 13 w 89"/>
                <a:gd name="T21" fmla="*/ 31 h 45"/>
                <a:gd name="T22" fmla="*/ 6 w 89"/>
                <a:gd name="T23" fmla="*/ 22 h 45"/>
                <a:gd name="T24" fmla="*/ 1 w 89"/>
                <a:gd name="T25" fmla="*/ 12 h 45"/>
                <a:gd name="T26" fmla="*/ 0 w 89"/>
                <a:gd name="T27" fmla="*/ 0 h 45"/>
                <a:gd name="T28" fmla="*/ 44 w 89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8" name="Freeform 146"/>
            <p:cNvSpPr>
              <a:spLocks/>
            </p:cNvSpPr>
            <p:nvPr/>
          </p:nvSpPr>
          <p:spPr bwMode="auto">
            <a:xfrm>
              <a:off x="4361498" y="5718211"/>
              <a:ext cx="28575" cy="14287"/>
            </a:xfrm>
            <a:custGeom>
              <a:avLst/>
              <a:gdLst>
                <a:gd name="T0" fmla="*/ 89 w 89"/>
                <a:gd name="T1" fmla="*/ 0 h 45"/>
                <a:gd name="T2" fmla="*/ 87 w 89"/>
                <a:gd name="T3" fmla="*/ 12 h 45"/>
                <a:gd name="T4" fmla="*/ 83 w 89"/>
                <a:gd name="T5" fmla="*/ 22 h 45"/>
                <a:gd name="T6" fmla="*/ 75 w 89"/>
                <a:gd name="T7" fmla="*/ 31 h 45"/>
                <a:gd name="T8" fmla="*/ 67 w 89"/>
                <a:gd name="T9" fmla="*/ 39 h 45"/>
                <a:gd name="T10" fmla="*/ 56 w 89"/>
                <a:gd name="T11" fmla="*/ 43 h 45"/>
                <a:gd name="T12" fmla="*/ 44 w 89"/>
                <a:gd name="T13" fmla="*/ 45 h 45"/>
                <a:gd name="T14" fmla="*/ 32 w 89"/>
                <a:gd name="T15" fmla="*/ 43 h 45"/>
                <a:gd name="T16" fmla="*/ 23 w 89"/>
                <a:gd name="T17" fmla="*/ 39 h 45"/>
                <a:gd name="T18" fmla="*/ 13 w 89"/>
                <a:gd name="T19" fmla="*/ 31 h 45"/>
                <a:gd name="T20" fmla="*/ 6 w 89"/>
                <a:gd name="T21" fmla="*/ 22 h 45"/>
                <a:gd name="T22" fmla="*/ 1 w 89"/>
                <a:gd name="T23" fmla="*/ 12 h 45"/>
                <a:gd name="T24" fmla="*/ 0 w 89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89" y="0"/>
                  </a:move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49" name="Freeform 147"/>
            <p:cNvSpPr>
              <a:spLocks/>
            </p:cNvSpPr>
            <p:nvPr/>
          </p:nvSpPr>
          <p:spPr bwMode="auto">
            <a:xfrm>
              <a:off x="4361498" y="5537236"/>
              <a:ext cx="28575" cy="180975"/>
            </a:xfrm>
            <a:custGeom>
              <a:avLst/>
              <a:gdLst>
                <a:gd name="T0" fmla="*/ 0 w 89"/>
                <a:gd name="T1" fmla="*/ 573 h 573"/>
                <a:gd name="T2" fmla="*/ 44 w 89"/>
                <a:gd name="T3" fmla="*/ 573 h 573"/>
                <a:gd name="T4" fmla="*/ 89 w 89"/>
                <a:gd name="T5" fmla="*/ 573 h 573"/>
                <a:gd name="T6" fmla="*/ 89 w 89"/>
                <a:gd name="T7" fmla="*/ 0 h 573"/>
                <a:gd name="T8" fmla="*/ 44 w 89"/>
                <a:gd name="T9" fmla="*/ 0 h 573"/>
                <a:gd name="T10" fmla="*/ 0 w 89"/>
                <a:gd name="T11" fmla="*/ 0 h 573"/>
                <a:gd name="T12" fmla="*/ 0 w 89"/>
                <a:gd name="T1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73">
                  <a:moveTo>
                    <a:pt x="0" y="573"/>
                  </a:moveTo>
                  <a:lnTo>
                    <a:pt x="44" y="573"/>
                  </a:lnTo>
                  <a:lnTo>
                    <a:pt x="89" y="573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5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0" name="Freeform 148"/>
            <p:cNvSpPr>
              <a:spLocks/>
            </p:cNvSpPr>
            <p:nvPr/>
          </p:nvSpPr>
          <p:spPr bwMode="auto">
            <a:xfrm>
              <a:off x="4361498" y="5537236"/>
              <a:ext cx="28575" cy="180975"/>
            </a:xfrm>
            <a:custGeom>
              <a:avLst/>
              <a:gdLst>
                <a:gd name="T0" fmla="*/ 0 w 89"/>
                <a:gd name="T1" fmla="*/ 573 h 573"/>
                <a:gd name="T2" fmla="*/ 44 w 89"/>
                <a:gd name="T3" fmla="*/ 573 h 573"/>
                <a:gd name="T4" fmla="*/ 89 w 89"/>
                <a:gd name="T5" fmla="*/ 573 h 573"/>
                <a:gd name="T6" fmla="*/ 89 w 89"/>
                <a:gd name="T7" fmla="*/ 0 h 573"/>
                <a:gd name="T8" fmla="*/ 44 w 89"/>
                <a:gd name="T9" fmla="*/ 0 h 573"/>
                <a:gd name="T10" fmla="*/ 0 w 89"/>
                <a:gd name="T11" fmla="*/ 0 h 573"/>
                <a:gd name="T12" fmla="*/ 0 w 89"/>
                <a:gd name="T1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73">
                  <a:moveTo>
                    <a:pt x="0" y="573"/>
                  </a:moveTo>
                  <a:lnTo>
                    <a:pt x="44" y="573"/>
                  </a:lnTo>
                  <a:lnTo>
                    <a:pt x="89" y="573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5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7" name="Group 48426"/>
          <p:cNvGrpSpPr/>
          <p:nvPr/>
        </p:nvGrpSpPr>
        <p:grpSpPr>
          <a:xfrm>
            <a:off x="5817235" y="4578160"/>
            <a:ext cx="26988" cy="1484312"/>
            <a:chOff x="5817235" y="4248186"/>
            <a:chExt cx="26988" cy="1484312"/>
          </a:xfrm>
        </p:grpSpPr>
        <p:sp>
          <p:nvSpPr>
            <p:cNvPr id="48253" name="Freeform 151"/>
            <p:cNvSpPr>
              <a:spLocks/>
            </p:cNvSpPr>
            <p:nvPr/>
          </p:nvSpPr>
          <p:spPr bwMode="auto">
            <a:xfrm>
              <a:off x="5817235" y="4248186"/>
              <a:ext cx="26988" cy="14287"/>
            </a:xfrm>
            <a:custGeom>
              <a:avLst/>
              <a:gdLst>
                <a:gd name="T0" fmla="*/ 44 w 88"/>
                <a:gd name="T1" fmla="*/ 44 h 44"/>
                <a:gd name="T2" fmla="*/ 0 w 88"/>
                <a:gd name="T3" fmla="*/ 44 h 44"/>
                <a:gd name="T4" fmla="*/ 1 w 88"/>
                <a:gd name="T5" fmla="*/ 32 h 44"/>
                <a:gd name="T6" fmla="*/ 6 w 88"/>
                <a:gd name="T7" fmla="*/ 21 h 44"/>
                <a:gd name="T8" fmla="*/ 13 w 88"/>
                <a:gd name="T9" fmla="*/ 13 h 44"/>
                <a:gd name="T10" fmla="*/ 22 w 88"/>
                <a:gd name="T11" fmla="*/ 6 h 44"/>
                <a:gd name="T12" fmla="*/ 32 w 88"/>
                <a:gd name="T13" fmla="*/ 1 h 44"/>
                <a:gd name="T14" fmla="*/ 44 w 88"/>
                <a:gd name="T15" fmla="*/ 0 h 44"/>
                <a:gd name="T16" fmla="*/ 56 w 88"/>
                <a:gd name="T17" fmla="*/ 1 h 44"/>
                <a:gd name="T18" fmla="*/ 67 w 88"/>
                <a:gd name="T19" fmla="*/ 6 h 44"/>
                <a:gd name="T20" fmla="*/ 75 w 88"/>
                <a:gd name="T21" fmla="*/ 13 h 44"/>
                <a:gd name="T22" fmla="*/ 82 w 88"/>
                <a:gd name="T23" fmla="*/ 21 h 44"/>
                <a:gd name="T24" fmla="*/ 87 w 88"/>
                <a:gd name="T25" fmla="*/ 32 h 44"/>
                <a:gd name="T26" fmla="*/ 88 w 88"/>
                <a:gd name="T27" fmla="*/ 44 h 44"/>
                <a:gd name="T28" fmla="*/ 44 w 88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1"/>
                  </a:lnTo>
                  <a:lnTo>
                    <a:pt x="87" y="32"/>
                  </a:lnTo>
                  <a:lnTo>
                    <a:pt x="88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4" name="Freeform 152"/>
            <p:cNvSpPr>
              <a:spLocks/>
            </p:cNvSpPr>
            <p:nvPr/>
          </p:nvSpPr>
          <p:spPr bwMode="auto">
            <a:xfrm>
              <a:off x="5817235" y="4248186"/>
              <a:ext cx="26988" cy="14287"/>
            </a:xfrm>
            <a:custGeom>
              <a:avLst/>
              <a:gdLst>
                <a:gd name="T0" fmla="*/ 0 w 88"/>
                <a:gd name="T1" fmla="*/ 44 h 44"/>
                <a:gd name="T2" fmla="*/ 1 w 88"/>
                <a:gd name="T3" fmla="*/ 32 h 44"/>
                <a:gd name="T4" fmla="*/ 6 w 88"/>
                <a:gd name="T5" fmla="*/ 21 h 44"/>
                <a:gd name="T6" fmla="*/ 13 w 88"/>
                <a:gd name="T7" fmla="*/ 13 h 44"/>
                <a:gd name="T8" fmla="*/ 22 w 88"/>
                <a:gd name="T9" fmla="*/ 6 h 44"/>
                <a:gd name="T10" fmla="*/ 32 w 88"/>
                <a:gd name="T11" fmla="*/ 1 h 44"/>
                <a:gd name="T12" fmla="*/ 44 w 88"/>
                <a:gd name="T13" fmla="*/ 0 h 44"/>
                <a:gd name="T14" fmla="*/ 56 w 88"/>
                <a:gd name="T15" fmla="*/ 1 h 44"/>
                <a:gd name="T16" fmla="*/ 67 w 88"/>
                <a:gd name="T17" fmla="*/ 6 h 44"/>
                <a:gd name="T18" fmla="*/ 75 w 88"/>
                <a:gd name="T19" fmla="*/ 13 h 44"/>
                <a:gd name="T20" fmla="*/ 82 w 88"/>
                <a:gd name="T21" fmla="*/ 21 h 44"/>
                <a:gd name="T22" fmla="*/ 87 w 88"/>
                <a:gd name="T23" fmla="*/ 32 h 44"/>
                <a:gd name="T24" fmla="*/ 88 w 88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1"/>
                  </a:lnTo>
                  <a:lnTo>
                    <a:pt x="87" y="32"/>
                  </a:lnTo>
                  <a:lnTo>
                    <a:pt x="88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5" name="Freeform 153"/>
            <p:cNvSpPr>
              <a:spLocks/>
            </p:cNvSpPr>
            <p:nvPr/>
          </p:nvSpPr>
          <p:spPr bwMode="auto">
            <a:xfrm>
              <a:off x="5817235" y="4262473"/>
              <a:ext cx="26988" cy="1455737"/>
            </a:xfrm>
            <a:custGeom>
              <a:avLst/>
              <a:gdLst>
                <a:gd name="T0" fmla="*/ 88 w 88"/>
                <a:gd name="T1" fmla="*/ 0 h 4587"/>
                <a:gd name="T2" fmla="*/ 44 w 88"/>
                <a:gd name="T3" fmla="*/ 0 h 4587"/>
                <a:gd name="T4" fmla="*/ 0 w 88"/>
                <a:gd name="T5" fmla="*/ 0 h 4587"/>
                <a:gd name="T6" fmla="*/ 0 w 88"/>
                <a:gd name="T7" fmla="*/ 4587 h 4587"/>
                <a:gd name="T8" fmla="*/ 44 w 88"/>
                <a:gd name="T9" fmla="*/ 4587 h 4587"/>
                <a:gd name="T10" fmla="*/ 88 w 88"/>
                <a:gd name="T11" fmla="*/ 4587 h 4587"/>
                <a:gd name="T12" fmla="*/ 88 w 88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4587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8" y="458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6" name="Freeform 154"/>
            <p:cNvSpPr>
              <a:spLocks/>
            </p:cNvSpPr>
            <p:nvPr/>
          </p:nvSpPr>
          <p:spPr bwMode="auto">
            <a:xfrm>
              <a:off x="5817235" y="4262473"/>
              <a:ext cx="26988" cy="1455737"/>
            </a:xfrm>
            <a:custGeom>
              <a:avLst/>
              <a:gdLst>
                <a:gd name="T0" fmla="*/ 88 w 88"/>
                <a:gd name="T1" fmla="*/ 0 h 4587"/>
                <a:gd name="T2" fmla="*/ 44 w 88"/>
                <a:gd name="T3" fmla="*/ 0 h 4587"/>
                <a:gd name="T4" fmla="*/ 0 w 88"/>
                <a:gd name="T5" fmla="*/ 0 h 4587"/>
                <a:gd name="T6" fmla="*/ 0 w 88"/>
                <a:gd name="T7" fmla="*/ 4587 h 4587"/>
                <a:gd name="T8" fmla="*/ 44 w 88"/>
                <a:gd name="T9" fmla="*/ 4587 h 4587"/>
                <a:gd name="T10" fmla="*/ 88 w 88"/>
                <a:gd name="T11" fmla="*/ 4587 h 4587"/>
                <a:gd name="T12" fmla="*/ 88 w 88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4587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8" y="4587"/>
                  </a:lnTo>
                  <a:lnTo>
                    <a:pt x="8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7" name="Freeform 155"/>
            <p:cNvSpPr>
              <a:spLocks/>
            </p:cNvSpPr>
            <p:nvPr/>
          </p:nvSpPr>
          <p:spPr bwMode="auto">
            <a:xfrm>
              <a:off x="5817235" y="5718211"/>
              <a:ext cx="26988" cy="14287"/>
            </a:xfrm>
            <a:custGeom>
              <a:avLst/>
              <a:gdLst>
                <a:gd name="T0" fmla="*/ 44 w 88"/>
                <a:gd name="T1" fmla="*/ 0 h 45"/>
                <a:gd name="T2" fmla="*/ 88 w 88"/>
                <a:gd name="T3" fmla="*/ 0 h 45"/>
                <a:gd name="T4" fmla="*/ 87 w 88"/>
                <a:gd name="T5" fmla="*/ 12 h 45"/>
                <a:gd name="T6" fmla="*/ 82 w 88"/>
                <a:gd name="T7" fmla="*/ 22 h 45"/>
                <a:gd name="T8" fmla="*/ 75 w 88"/>
                <a:gd name="T9" fmla="*/ 31 h 45"/>
                <a:gd name="T10" fmla="*/ 67 w 88"/>
                <a:gd name="T11" fmla="*/ 39 h 45"/>
                <a:gd name="T12" fmla="*/ 56 w 88"/>
                <a:gd name="T13" fmla="*/ 43 h 45"/>
                <a:gd name="T14" fmla="*/ 44 w 88"/>
                <a:gd name="T15" fmla="*/ 45 h 45"/>
                <a:gd name="T16" fmla="*/ 32 w 88"/>
                <a:gd name="T17" fmla="*/ 43 h 45"/>
                <a:gd name="T18" fmla="*/ 22 w 88"/>
                <a:gd name="T19" fmla="*/ 39 h 45"/>
                <a:gd name="T20" fmla="*/ 13 w 88"/>
                <a:gd name="T21" fmla="*/ 31 h 45"/>
                <a:gd name="T22" fmla="*/ 6 w 88"/>
                <a:gd name="T23" fmla="*/ 22 h 45"/>
                <a:gd name="T24" fmla="*/ 1 w 88"/>
                <a:gd name="T25" fmla="*/ 12 h 45"/>
                <a:gd name="T26" fmla="*/ 0 w 88"/>
                <a:gd name="T27" fmla="*/ 0 h 45"/>
                <a:gd name="T28" fmla="*/ 44 w 88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5">
                  <a:moveTo>
                    <a:pt x="44" y="0"/>
                  </a:moveTo>
                  <a:lnTo>
                    <a:pt x="88" y="0"/>
                  </a:lnTo>
                  <a:lnTo>
                    <a:pt x="87" y="12"/>
                  </a:lnTo>
                  <a:lnTo>
                    <a:pt x="82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2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8" name="Freeform 156"/>
            <p:cNvSpPr>
              <a:spLocks/>
            </p:cNvSpPr>
            <p:nvPr/>
          </p:nvSpPr>
          <p:spPr bwMode="auto">
            <a:xfrm>
              <a:off x="5817235" y="5718211"/>
              <a:ext cx="26988" cy="14287"/>
            </a:xfrm>
            <a:custGeom>
              <a:avLst/>
              <a:gdLst>
                <a:gd name="T0" fmla="*/ 88 w 88"/>
                <a:gd name="T1" fmla="*/ 0 h 45"/>
                <a:gd name="T2" fmla="*/ 87 w 88"/>
                <a:gd name="T3" fmla="*/ 12 h 45"/>
                <a:gd name="T4" fmla="*/ 82 w 88"/>
                <a:gd name="T5" fmla="*/ 22 h 45"/>
                <a:gd name="T6" fmla="*/ 75 w 88"/>
                <a:gd name="T7" fmla="*/ 31 h 45"/>
                <a:gd name="T8" fmla="*/ 67 w 88"/>
                <a:gd name="T9" fmla="*/ 39 h 45"/>
                <a:gd name="T10" fmla="*/ 56 w 88"/>
                <a:gd name="T11" fmla="*/ 43 h 45"/>
                <a:gd name="T12" fmla="*/ 44 w 88"/>
                <a:gd name="T13" fmla="*/ 45 h 45"/>
                <a:gd name="T14" fmla="*/ 32 w 88"/>
                <a:gd name="T15" fmla="*/ 43 h 45"/>
                <a:gd name="T16" fmla="*/ 22 w 88"/>
                <a:gd name="T17" fmla="*/ 39 h 45"/>
                <a:gd name="T18" fmla="*/ 13 w 88"/>
                <a:gd name="T19" fmla="*/ 31 h 45"/>
                <a:gd name="T20" fmla="*/ 6 w 88"/>
                <a:gd name="T21" fmla="*/ 22 h 45"/>
                <a:gd name="T22" fmla="*/ 1 w 88"/>
                <a:gd name="T23" fmla="*/ 12 h 45"/>
                <a:gd name="T24" fmla="*/ 0 w 88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45">
                  <a:moveTo>
                    <a:pt x="88" y="0"/>
                  </a:moveTo>
                  <a:lnTo>
                    <a:pt x="87" y="12"/>
                  </a:lnTo>
                  <a:lnTo>
                    <a:pt x="82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2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6" name="Group 48425"/>
          <p:cNvGrpSpPr/>
          <p:nvPr/>
        </p:nvGrpSpPr>
        <p:grpSpPr>
          <a:xfrm>
            <a:off x="5088573" y="4578160"/>
            <a:ext cx="28575" cy="1484312"/>
            <a:chOff x="5088573" y="4248186"/>
            <a:chExt cx="28575" cy="1484312"/>
          </a:xfrm>
        </p:grpSpPr>
        <p:sp>
          <p:nvSpPr>
            <p:cNvPr id="48259" name="Freeform 157"/>
            <p:cNvSpPr>
              <a:spLocks/>
            </p:cNvSpPr>
            <p:nvPr/>
          </p:nvSpPr>
          <p:spPr bwMode="auto">
            <a:xfrm>
              <a:off x="5088573" y="4248186"/>
              <a:ext cx="28575" cy="14287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1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1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0" name="Freeform 158"/>
            <p:cNvSpPr>
              <a:spLocks/>
            </p:cNvSpPr>
            <p:nvPr/>
          </p:nvSpPr>
          <p:spPr bwMode="auto">
            <a:xfrm>
              <a:off x="5088573" y="4248186"/>
              <a:ext cx="28575" cy="14287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1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1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1" name="Freeform 159"/>
            <p:cNvSpPr>
              <a:spLocks/>
            </p:cNvSpPr>
            <p:nvPr/>
          </p:nvSpPr>
          <p:spPr bwMode="auto">
            <a:xfrm>
              <a:off x="5088573" y="4262473"/>
              <a:ext cx="28575" cy="1455737"/>
            </a:xfrm>
            <a:custGeom>
              <a:avLst/>
              <a:gdLst>
                <a:gd name="T0" fmla="*/ 89 w 89"/>
                <a:gd name="T1" fmla="*/ 0 h 4587"/>
                <a:gd name="T2" fmla="*/ 44 w 89"/>
                <a:gd name="T3" fmla="*/ 0 h 4587"/>
                <a:gd name="T4" fmla="*/ 0 w 89"/>
                <a:gd name="T5" fmla="*/ 0 h 4587"/>
                <a:gd name="T6" fmla="*/ 0 w 89"/>
                <a:gd name="T7" fmla="*/ 4587 h 4587"/>
                <a:gd name="T8" fmla="*/ 44 w 89"/>
                <a:gd name="T9" fmla="*/ 4587 h 4587"/>
                <a:gd name="T10" fmla="*/ 89 w 89"/>
                <a:gd name="T11" fmla="*/ 4587 h 4587"/>
                <a:gd name="T12" fmla="*/ 89 w 89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587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9" y="458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2" name="Freeform 160"/>
            <p:cNvSpPr>
              <a:spLocks/>
            </p:cNvSpPr>
            <p:nvPr/>
          </p:nvSpPr>
          <p:spPr bwMode="auto">
            <a:xfrm>
              <a:off x="5088573" y="4262473"/>
              <a:ext cx="28575" cy="1455737"/>
            </a:xfrm>
            <a:custGeom>
              <a:avLst/>
              <a:gdLst>
                <a:gd name="T0" fmla="*/ 89 w 89"/>
                <a:gd name="T1" fmla="*/ 0 h 4587"/>
                <a:gd name="T2" fmla="*/ 44 w 89"/>
                <a:gd name="T3" fmla="*/ 0 h 4587"/>
                <a:gd name="T4" fmla="*/ 0 w 89"/>
                <a:gd name="T5" fmla="*/ 0 h 4587"/>
                <a:gd name="T6" fmla="*/ 0 w 89"/>
                <a:gd name="T7" fmla="*/ 4587 h 4587"/>
                <a:gd name="T8" fmla="*/ 44 w 89"/>
                <a:gd name="T9" fmla="*/ 4587 h 4587"/>
                <a:gd name="T10" fmla="*/ 89 w 89"/>
                <a:gd name="T11" fmla="*/ 4587 h 4587"/>
                <a:gd name="T12" fmla="*/ 89 w 89"/>
                <a:gd name="T13" fmla="*/ 0 h 4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587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4587"/>
                  </a:lnTo>
                  <a:lnTo>
                    <a:pt x="44" y="4587"/>
                  </a:lnTo>
                  <a:lnTo>
                    <a:pt x="89" y="4587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3" name="Freeform 161"/>
            <p:cNvSpPr>
              <a:spLocks/>
            </p:cNvSpPr>
            <p:nvPr/>
          </p:nvSpPr>
          <p:spPr bwMode="auto">
            <a:xfrm>
              <a:off x="5088573" y="5718211"/>
              <a:ext cx="28575" cy="14287"/>
            </a:xfrm>
            <a:custGeom>
              <a:avLst/>
              <a:gdLst>
                <a:gd name="T0" fmla="*/ 44 w 89"/>
                <a:gd name="T1" fmla="*/ 0 h 45"/>
                <a:gd name="T2" fmla="*/ 89 w 89"/>
                <a:gd name="T3" fmla="*/ 0 h 45"/>
                <a:gd name="T4" fmla="*/ 87 w 89"/>
                <a:gd name="T5" fmla="*/ 12 h 45"/>
                <a:gd name="T6" fmla="*/ 83 w 89"/>
                <a:gd name="T7" fmla="*/ 22 h 45"/>
                <a:gd name="T8" fmla="*/ 75 w 89"/>
                <a:gd name="T9" fmla="*/ 31 h 45"/>
                <a:gd name="T10" fmla="*/ 67 w 89"/>
                <a:gd name="T11" fmla="*/ 39 h 45"/>
                <a:gd name="T12" fmla="*/ 56 w 89"/>
                <a:gd name="T13" fmla="*/ 43 h 45"/>
                <a:gd name="T14" fmla="*/ 44 w 89"/>
                <a:gd name="T15" fmla="*/ 45 h 45"/>
                <a:gd name="T16" fmla="*/ 32 w 89"/>
                <a:gd name="T17" fmla="*/ 43 h 45"/>
                <a:gd name="T18" fmla="*/ 23 w 89"/>
                <a:gd name="T19" fmla="*/ 39 h 45"/>
                <a:gd name="T20" fmla="*/ 13 w 89"/>
                <a:gd name="T21" fmla="*/ 31 h 45"/>
                <a:gd name="T22" fmla="*/ 6 w 89"/>
                <a:gd name="T23" fmla="*/ 22 h 45"/>
                <a:gd name="T24" fmla="*/ 1 w 89"/>
                <a:gd name="T25" fmla="*/ 12 h 45"/>
                <a:gd name="T26" fmla="*/ 0 w 89"/>
                <a:gd name="T27" fmla="*/ 0 h 45"/>
                <a:gd name="T28" fmla="*/ 44 w 89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4" name="Freeform 162"/>
            <p:cNvSpPr>
              <a:spLocks/>
            </p:cNvSpPr>
            <p:nvPr/>
          </p:nvSpPr>
          <p:spPr bwMode="auto">
            <a:xfrm>
              <a:off x="5088573" y="5718211"/>
              <a:ext cx="28575" cy="14287"/>
            </a:xfrm>
            <a:custGeom>
              <a:avLst/>
              <a:gdLst>
                <a:gd name="T0" fmla="*/ 89 w 89"/>
                <a:gd name="T1" fmla="*/ 0 h 45"/>
                <a:gd name="T2" fmla="*/ 87 w 89"/>
                <a:gd name="T3" fmla="*/ 12 h 45"/>
                <a:gd name="T4" fmla="*/ 83 w 89"/>
                <a:gd name="T5" fmla="*/ 22 h 45"/>
                <a:gd name="T6" fmla="*/ 75 w 89"/>
                <a:gd name="T7" fmla="*/ 31 h 45"/>
                <a:gd name="T8" fmla="*/ 67 w 89"/>
                <a:gd name="T9" fmla="*/ 39 h 45"/>
                <a:gd name="T10" fmla="*/ 56 w 89"/>
                <a:gd name="T11" fmla="*/ 43 h 45"/>
                <a:gd name="T12" fmla="*/ 44 w 89"/>
                <a:gd name="T13" fmla="*/ 45 h 45"/>
                <a:gd name="T14" fmla="*/ 32 w 89"/>
                <a:gd name="T15" fmla="*/ 43 h 45"/>
                <a:gd name="T16" fmla="*/ 23 w 89"/>
                <a:gd name="T17" fmla="*/ 39 h 45"/>
                <a:gd name="T18" fmla="*/ 13 w 89"/>
                <a:gd name="T19" fmla="*/ 31 h 45"/>
                <a:gd name="T20" fmla="*/ 6 w 89"/>
                <a:gd name="T21" fmla="*/ 22 h 45"/>
                <a:gd name="T22" fmla="*/ 1 w 89"/>
                <a:gd name="T23" fmla="*/ 12 h 45"/>
                <a:gd name="T24" fmla="*/ 0 w 89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89" y="0"/>
                  </a:move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9"/>
                  </a:lnTo>
                  <a:lnTo>
                    <a:pt x="56" y="43"/>
                  </a:lnTo>
                  <a:lnTo>
                    <a:pt x="44" y="45"/>
                  </a:lnTo>
                  <a:lnTo>
                    <a:pt x="32" y="43"/>
                  </a:lnTo>
                  <a:lnTo>
                    <a:pt x="23" y="39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5" name="Group 48424"/>
          <p:cNvGrpSpPr/>
          <p:nvPr/>
        </p:nvGrpSpPr>
        <p:grpSpPr>
          <a:xfrm>
            <a:off x="4542473" y="4775010"/>
            <a:ext cx="28575" cy="1092200"/>
            <a:chOff x="4542473" y="4445036"/>
            <a:chExt cx="28575" cy="1092200"/>
          </a:xfrm>
        </p:grpSpPr>
        <p:sp>
          <p:nvSpPr>
            <p:cNvPr id="48267" name="Freeform 165"/>
            <p:cNvSpPr>
              <a:spLocks/>
            </p:cNvSpPr>
            <p:nvPr/>
          </p:nvSpPr>
          <p:spPr bwMode="auto">
            <a:xfrm>
              <a:off x="4542473" y="4445036"/>
              <a:ext cx="28575" cy="1092200"/>
            </a:xfrm>
            <a:custGeom>
              <a:avLst/>
              <a:gdLst>
                <a:gd name="T0" fmla="*/ 0 w 89"/>
                <a:gd name="T1" fmla="*/ 3440 h 3440"/>
                <a:gd name="T2" fmla="*/ 45 w 89"/>
                <a:gd name="T3" fmla="*/ 3440 h 3440"/>
                <a:gd name="T4" fmla="*/ 89 w 89"/>
                <a:gd name="T5" fmla="*/ 3440 h 3440"/>
                <a:gd name="T6" fmla="*/ 89 w 89"/>
                <a:gd name="T7" fmla="*/ 0 h 3440"/>
                <a:gd name="T8" fmla="*/ 45 w 89"/>
                <a:gd name="T9" fmla="*/ 0 h 3440"/>
                <a:gd name="T10" fmla="*/ 0 w 89"/>
                <a:gd name="T11" fmla="*/ 0 h 3440"/>
                <a:gd name="T12" fmla="*/ 0 w 89"/>
                <a:gd name="T13" fmla="*/ 344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0" y="3440"/>
                  </a:moveTo>
                  <a:lnTo>
                    <a:pt x="45" y="3440"/>
                  </a:lnTo>
                  <a:lnTo>
                    <a:pt x="89" y="344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8" name="Freeform 166"/>
            <p:cNvSpPr>
              <a:spLocks/>
            </p:cNvSpPr>
            <p:nvPr/>
          </p:nvSpPr>
          <p:spPr bwMode="auto">
            <a:xfrm>
              <a:off x="4542473" y="4445036"/>
              <a:ext cx="28575" cy="1092200"/>
            </a:xfrm>
            <a:custGeom>
              <a:avLst/>
              <a:gdLst>
                <a:gd name="T0" fmla="*/ 0 w 89"/>
                <a:gd name="T1" fmla="*/ 3440 h 3440"/>
                <a:gd name="T2" fmla="*/ 45 w 89"/>
                <a:gd name="T3" fmla="*/ 3440 h 3440"/>
                <a:gd name="T4" fmla="*/ 89 w 89"/>
                <a:gd name="T5" fmla="*/ 3440 h 3440"/>
                <a:gd name="T6" fmla="*/ 89 w 89"/>
                <a:gd name="T7" fmla="*/ 0 h 3440"/>
                <a:gd name="T8" fmla="*/ 45 w 89"/>
                <a:gd name="T9" fmla="*/ 0 h 3440"/>
                <a:gd name="T10" fmla="*/ 0 w 89"/>
                <a:gd name="T11" fmla="*/ 0 h 3440"/>
                <a:gd name="T12" fmla="*/ 0 w 89"/>
                <a:gd name="T13" fmla="*/ 344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0" y="3440"/>
                  </a:moveTo>
                  <a:lnTo>
                    <a:pt x="45" y="3440"/>
                  </a:lnTo>
                  <a:lnTo>
                    <a:pt x="89" y="344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2" name="Group 48421"/>
          <p:cNvGrpSpPr/>
          <p:nvPr/>
        </p:nvGrpSpPr>
        <p:grpSpPr>
          <a:xfrm>
            <a:off x="4361498" y="5852922"/>
            <a:ext cx="209550" cy="26988"/>
            <a:chOff x="4361498" y="5522948"/>
            <a:chExt cx="209550" cy="26988"/>
          </a:xfrm>
        </p:grpSpPr>
        <p:sp>
          <p:nvSpPr>
            <p:cNvPr id="48251" name="Freeform 149"/>
            <p:cNvSpPr>
              <a:spLocks/>
            </p:cNvSpPr>
            <p:nvPr/>
          </p:nvSpPr>
          <p:spPr bwMode="auto">
            <a:xfrm>
              <a:off x="4361498" y="5522948"/>
              <a:ext cx="28575" cy="14287"/>
            </a:xfrm>
            <a:custGeom>
              <a:avLst/>
              <a:gdLst>
                <a:gd name="T0" fmla="*/ 44 w 89"/>
                <a:gd name="T1" fmla="*/ 45 h 45"/>
                <a:gd name="T2" fmla="*/ 0 w 89"/>
                <a:gd name="T3" fmla="*/ 45 h 45"/>
                <a:gd name="T4" fmla="*/ 1 w 89"/>
                <a:gd name="T5" fmla="*/ 33 h 45"/>
                <a:gd name="T6" fmla="*/ 6 w 89"/>
                <a:gd name="T7" fmla="*/ 22 h 45"/>
                <a:gd name="T8" fmla="*/ 13 w 89"/>
                <a:gd name="T9" fmla="*/ 13 h 45"/>
                <a:gd name="T10" fmla="*/ 23 w 89"/>
                <a:gd name="T11" fmla="*/ 6 h 45"/>
                <a:gd name="T12" fmla="*/ 32 w 89"/>
                <a:gd name="T13" fmla="*/ 1 h 45"/>
                <a:gd name="T14" fmla="*/ 44 w 89"/>
                <a:gd name="T15" fmla="*/ 0 h 45"/>
                <a:gd name="T16" fmla="*/ 56 w 89"/>
                <a:gd name="T17" fmla="*/ 1 h 45"/>
                <a:gd name="T18" fmla="*/ 67 w 89"/>
                <a:gd name="T19" fmla="*/ 6 h 45"/>
                <a:gd name="T20" fmla="*/ 75 w 89"/>
                <a:gd name="T21" fmla="*/ 13 h 45"/>
                <a:gd name="T22" fmla="*/ 83 w 89"/>
                <a:gd name="T23" fmla="*/ 22 h 45"/>
                <a:gd name="T24" fmla="*/ 87 w 89"/>
                <a:gd name="T25" fmla="*/ 33 h 45"/>
                <a:gd name="T26" fmla="*/ 89 w 89"/>
                <a:gd name="T27" fmla="*/ 45 h 45"/>
                <a:gd name="T28" fmla="*/ 44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45"/>
                  </a:move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52" name="Freeform 150"/>
            <p:cNvSpPr>
              <a:spLocks/>
            </p:cNvSpPr>
            <p:nvPr/>
          </p:nvSpPr>
          <p:spPr bwMode="auto">
            <a:xfrm>
              <a:off x="4361498" y="5522948"/>
              <a:ext cx="28575" cy="14287"/>
            </a:xfrm>
            <a:custGeom>
              <a:avLst/>
              <a:gdLst>
                <a:gd name="T0" fmla="*/ 0 w 89"/>
                <a:gd name="T1" fmla="*/ 45 h 45"/>
                <a:gd name="T2" fmla="*/ 1 w 89"/>
                <a:gd name="T3" fmla="*/ 33 h 45"/>
                <a:gd name="T4" fmla="*/ 6 w 89"/>
                <a:gd name="T5" fmla="*/ 22 h 45"/>
                <a:gd name="T6" fmla="*/ 13 w 89"/>
                <a:gd name="T7" fmla="*/ 13 h 45"/>
                <a:gd name="T8" fmla="*/ 23 w 89"/>
                <a:gd name="T9" fmla="*/ 6 h 45"/>
                <a:gd name="T10" fmla="*/ 32 w 89"/>
                <a:gd name="T11" fmla="*/ 1 h 45"/>
                <a:gd name="T12" fmla="*/ 44 w 89"/>
                <a:gd name="T13" fmla="*/ 0 h 45"/>
                <a:gd name="T14" fmla="*/ 56 w 89"/>
                <a:gd name="T15" fmla="*/ 1 h 45"/>
                <a:gd name="T16" fmla="*/ 67 w 89"/>
                <a:gd name="T17" fmla="*/ 6 h 45"/>
                <a:gd name="T18" fmla="*/ 75 w 89"/>
                <a:gd name="T19" fmla="*/ 13 h 45"/>
                <a:gd name="T20" fmla="*/ 83 w 89"/>
                <a:gd name="T21" fmla="*/ 22 h 45"/>
                <a:gd name="T22" fmla="*/ 87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5" name="Freeform 163"/>
            <p:cNvSpPr>
              <a:spLocks/>
            </p:cNvSpPr>
            <p:nvPr/>
          </p:nvSpPr>
          <p:spPr bwMode="auto">
            <a:xfrm>
              <a:off x="4542473" y="5537236"/>
              <a:ext cx="28575" cy="12700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7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6" name="Freeform 164"/>
            <p:cNvSpPr>
              <a:spLocks/>
            </p:cNvSpPr>
            <p:nvPr/>
          </p:nvSpPr>
          <p:spPr bwMode="auto">
            <a:xfrm>
              <a:off x="4542473" y="5537236"/>
              <a:ext cx="28575" cy="12700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7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7" name="Freeform 175"/>
            <p:cNvSpPr>
              <a:spLocks/>
            </p:cNvSpPr>
            <p:nvPr/>
          </p:nvSpPr>
          <p:spPr bwMode="auto">
            <a:xfrm>
              <a:off x="4556760" y="5522948"/>
              <a:ext cx="14288" cy="26987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1 h 89"/>
                <a:gd name="T6" fmla="*/ 22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2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8" name="Freeform 176"/>
            <p:cNvSpPr>
              <a:spLocks/>
            </p:cNvSpPr>
            <p:nvPr/>
          </p:nvSpPr>
          <p:spPr bwMode="auto">
            <a:xfrm>
              <a:off x="4556760" y="5522948"/>
              <a:ext cx="14288" cy="26987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2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2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9" name="Freeform 177"/>
            <p:cNvSpPr>
              <a:spLocks/>
            </p:cNvSpPr>
            <p:nvPr/>
          </p:nvSpPr>
          <p:spPr bwMode="auto">
            <a:xfrm>
              <a:off x="4375785" y="5522948"/>
              <a:ext cx="180975" cy="26987"/>
            </a:xfrm>
            <a:custGeom>
              <a:avLst/>
              <a:gdLst>
                <a:gd name="T0" fmla="*/ 573 w 573"/>
                <a:gd name="T1" fmla="*/ 89 h 89"/>
                <a:gd name="T2" fmla="*/ 573 w 573"/>
                <a:gd name="T3" fmla="*/ 45 h 89"/>
                <a:gd name="T4" fmla="*/ 573 w 573"/>
                <a:gd name="T5" fmla="*/ 0 h 89"/>
                <a:gd name="T6" fmla="*/ 0 w 573"/>
                <a:gd name="T7" fmla="*/ 0 h 89"/>
                <a:gd name="T8" fmla="*/ 0 w 573"/>
                <a:gd name="T9" fmla="*/ 45 h 89"/>
                <a:gd name="T10" fmla="*/ 0 w 573"/>
                <a:gd name="T11" fmla="*/ 89 h 89"/>
                <a:gd name="T12" fmla="*/ 573 w 573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3" h="89">
                  <a:moveTo>
                    <a:pt x="573" y="89"/>
                  </a:moveTo>
                  <a:lnTo>
                    <a:pt x="573" y="45"/>
                  </a:lnTo>
                  <a:lnTo>
                    <a:pt x="573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573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0" name="Freeform 178"/>
            <p:cNvSpPr>
              <a:spLocks/>
            </p:cNvSpPr>
            <p:nvPr/>
          </p:nvSpPr>
          <p:spPr bwMode="auto">
            <a:xfrm>
              <a:off x="4375785" y="5522948"/>
              <a:ext cx="180975" cy="26987"/>
            </a:xfrm>
            <a:custGeom>
              <a:avLst/>
              <a:gdLst>
                <a:gd name="T0" fmla="*/ 573 w 573"/>
                <a:gd name="T1" fmla="*/ 89 h 89"/>
                <a:gd name="T2" fmla="*/ 573 w 573"/>
                <a:gd name="T3" fmla="*/ 45 h 89"/>
                <a:gd name="T4" fmla="*/ 573 w 573"/>
                <a:gd name="T5" fmla="*/ 0 h 89"/>
                <a:gd name="T6" fmla="*/ 0 w 573"/>
                <a:gd name="T7" fmla="*/ 0 h 89"/>
                <a:gd name="T8" fmla="*/ 0 w 573"/>
                <a:gd name="T9" fmla="*/ 45 h 89"/>
                <a:gd name="T10" fmla="*/ 0 w 573"/>
                <a:gd name="T11" fmla="*/ 89 h 89"/>
                <a:gd name="T12" fmla="*/ 573 w 573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3" h="89">
                  <a:moveTo>
                    <a:pt x="573" y="89"/>
                  </a:moveTo>
                  <a:lnTo>
                    <a:pt x="573" y="45"/>
                  </a:lnTo>
                  <a:lnTo>
                    <a:pt x="573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573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1" name="Freeform 179"/>
            <p:cNvSpPr>
              <a:spLocks/>
            </p:cNvSpPr>
            <p:nvPr/>
          </p:nvSpPr>
          <p:spPr bwMode="auto">
            <a:xfrm>
              <a:off x="4361498" y="5522948"/>
              <a:ext cx="14288" cy="26987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2" name="Freeform 180"/>
            <p:cNvSpPr>
              <a:spLocks/>
            </p:cNvSpPr>
            <p:nvPr/>
          </p:nvSpPr>
          <p:spPr bwMode="auto">
            <a:xfrm>
              <a:off x="4361498" y="5522948"/>
              <a:ext cx="14288" cy="26987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1" name="Group 48420"/>
          <p:cNvGrpSpPr/>
          <p:nvPr/>
        </p:nvGrpSpPr>
        <p:grpSpPr>
          <a:xfrm>
            <a:off x="4361498" y="4760722"/>
            <a:ext cx="209550" cy="26988"/>
            <a:chOff x="4361498" y="4430748"/>
            <a:chExt cx="209550" cy="26988"/>
          </a:xfrm>
        </p:grpSpPr>
        <p:sp>
          <p:nvSpPr>
            <p:cNvPr id="48269" name="Freeform 167"/>
            <p:cNvSpPr>
              <a:spLocks/>
            </p:cNvSpPr>
            <p:nvPr/>
          </p:nvSpPr>
          <p:spPr bwMode="auto">
            <a:xfrm>
              <a:off x="4542473" y="4430748"/>
              <a:ext cx="28575" cy="14287"/>
            </a:xfrm>
            <a:custGeom>
              <a:avLst/>
              <a:gdLst>
                <a:gd name="T0" fmla="*/ 45 w 89"/>
                <a:gd name="T1" fmla="*/ 45 h 45"/>
                <a:gd name="T2" fmla="*/ 0 w 89"/>
                <a:gd name="T3" fmla="*/ 45 h 45"/>
                <a:gd name="T4" fmla="*/ 1 w 89"/>
                <a:gd name="T5" fmla="*/ 33 h 45"/>
                <a:gd name="T6" fmla="*/ 6 w 89"/>
                <a:gd name="T7" fmla="*/ 22 h 45"/>
                <a:gd name="T8" fmla="*/ 13 w 89"/>
                <a:gd name="T9" fmla="*/ 13 h 45"/>
                <a:gd name="T10" fmla="*/ 23 w 89"/>
                <a:gd name="T11" fmla="*/ 6 h 45"/>
                <a:gd name="T12" fmla="*/ 33 w 89"/>
                <a:gd name="T13" fmla="*/ 1 h 45"/>
                <a:gd name="T14" fmla="*/ 45 w 89"/>
                <a:gd name="T15" fmla="*/ 0 h 45"/>
                <a:gd name="T16" fmla="*/ 57 w 89"/>
                <a:gd name="T17" fmla="*/ 1 h 45"/>
                <a:gd name="T18" fmla="*/ 67 w 89"/>
                <a:gd name="T19" fmla="*/ 6 h 45"/>
                <a:gd name="T20" fmla="*/ 76 w 89"/>
                <a:gd name="T21" fmla="*/ 13 h 45"/>
                <a:gd name="T22" fmla="*/ 83 w 89"/>
                <a:gd name="T23" fmla="*/ 22 h 45"/>
                <a:gd name="T24" fmla="*/ 88 w 89"/>
                <a:gd name="T25" fmla="*/ 33 h 45"/>
                <a:gd name="T26" fmla="*/ 89 w 89"/>
                <a:gd name="T27" fmla="*/ 45 h 45"/>
                <a:gd name="T28" fmla="*/ 45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5" y="45"/>
                  </a:move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0" name="Freeform 168"/>
            <p:cNvSpPr>
              <a:spLocks/>
            </p:cNvSpPr>
            <p:nvPr/>
          </p:nvSpPr>
          <p:spPr bwMode="auto">
            <a:xfrm>
              <a:off x="4542473" y="4430748"/>
              <a:ext cx="28575" cy="14287"/>
            </a:xfrm>
            <a:custGeom>
              <a:avLst/>
              <a:gdLst>
                <a:gd name="T0" fmla="*/ 0 w 89"/>
                <a:gd name="T1" fmla="*/ 45 h 45"/>
                <a:gd name="T2" fmla="*/ 1 w 89"/>
                <a:gd name="T3" fmla="*/ 33 h 45"/>
                <a:gd name="T4" fmla="*/ 6 w 89"/>
                <a:gd name="T5" fmla="*/ 22 h 45"/>
                <a:gd name="T6" fmla="*/ 13 w 89"/>
                <a:gd name="T7" fmla="*/ 13 h 45"/>
                <a:gd name="T8" fmla="*/ 23 w 89"/>
                <a:gd name="T9" fmla="*/ 6 h 45"/>
                <a:gd name="T10" fmla="*/ 33 w 89"/>
                <a:gd name="T11" fmla="*/ 1 h 45"/>
                <a:gd name="T12" fmla="*/ 45 w 89"/>
                <a:gd name="T13" fmla="*/ 0 h 45"/>
                <a:gd name="T14" fmla="*/ 57 w 89"/>
                <a:gd name="T15" fmla="*/ 1 h 45"/>
                <a:gd name="T16" fmla="*/ 67 w 89"/>
                <a:gd name="T17" fmla="*/ 6 h 45"/>
                <a:gd name="T18" fmla="*/ 76 w 89"/>
                <a:gd name="T19" fmla="*/ 13 h 45"/>
                <a:gd name="T20" fmla="*/ 83 w 89"/>
                <a:gd name="T21" fmla="*/ 22 h 45"/>
                <a:gd name="T22" fmla="*/ 88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1" name="Freeform 169"/>
            <p:cNvSpPr>
              <a:spLocks/>
            </p:cNvSpPr>
            <p:nvPr/>
          </p:nvSpPr>
          <p:spPr bwMode="auto">
            <a:xfrm>
              <a:off x="4361498" y="4430748"/>
              <a:ext cx="14288" cy="26987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2" name="Freeform 170"/>
            <p:cNvSpPr>
              <a:spLocks/>
            </p:cNvSpPr>
            <p:nvPr/>
          </p:nvSpPr>
          <p:spPr bwMode="auto">
            <a:xfrm>
              <a:off x="4361498" y="4430748"/>
              <a:ext cx="14288" cy="26987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3" name="Freeform 171"/>
            <p:cNvSpPr>
              <a:spLocks/>
            </p:cNvSpPr>
            <p:nvPr/>
          </p:nvSpPr>
          <p:spPr bwMode="auto">
            <a:xfrm>
              <a:off x="4375785" y="4430748"/>
              <a:ext cx="180975" cy="26987"/>
            </a:xfrm>
            <a:custGeom>
              <a:avLst/>
              <a:gdLst>
                <a:gd name="T0" fmla="*/ 0 w 573"/>
                <a:gd name="T1" fmla="*/ 0 h 89"/>
                <a:gd name="T2" fmla="*/ 0 w 573"/>
                <a:gd name="T3" fmla="*/ 45 h 89"/>
                <a:gd name="T4" fmla="*/ 0 w 573"/>
                <a:gd name="T5" fmla="*/ 89 h 89"/>
                <a:gd name="T6" fmla="*/ 573 w 573"/>
                <a:gd name="T7" fmla="*/ 89 h 89"/>
                <a:gd name="T8" fmla="*/ 573 w 573"/>
                <a:gd name="T9" fmla="*/ 45 h 89"/>
                <a:gd name="T10" fmla="*/ 573 w 573"/>
                <a:gd name="T11" fmla="*/ 0 h 89"/>
                <a:gd name="T12" fmla="*/ 0 w 573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3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573" y="89"/>
                  </a:lnTo>
                  <a:lnTo>
                    <a:pt x="573" y="45"/>
                  </a:lnTo>
                  <a:lnTo>
                    <a:pt x="5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4" name="Freeform 172"/>
            <p:cNvSpPr>
              <a:spLocks/>
            </p:cNvSpPr>
            <p:nvPr/>
          </p:nvSpPr>
          <p:spPr bwMode="auto">
            <a:xfrm>
              <a:off x="4375785" y="4430748"/>
              <a:ext cx="180975" cy="26987"/>
            </a:xfrm>
            <a:custGeom>
              <a:avLst/>
              <a:gdLst>
                <a:gd name="T0" fmla="*/ 0 w 573"/>
                <a:gd name="T1" fmla="*/ 0 h 89"/>
                <a:gd name="T2" fmla="*/ 0 w 573"/>
                <a:gd name="T3" fmla="*/ 45 h 89"/>
                <a:gd name="T4" fmla="*/ 0 w 573"/>
                <a:gd name="T5" fmla="*/ 89 h 89"/>
                <a:gd name="T6" fmla="*/ 573 w 573"/>
                <a:gd name="T7" fmla="*/ 89 h 89"/>
                <a:gd name="T8" fmla="*/ 573 w 573"/>
                <a:gd name="T9" fmla="*/ 45 h 89"/>
                <a:gd name="T10" fmla="*/ 573 w 573"/>
                <a:gd name="T11" fmla="*/ 0 h 89"/>
                <a:gd name="T12" fmla="*/ 0 w 573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3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573" y="89"/>
                  </a:lnTo>
                  <a:lnTo>
                    <a:pt x="573" y="45"/>
                  </a:lnTo>
                  <a:lnTo>
                    <a:pt x="57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5" name="Freeform 173"/>
            <p:cNvSpPr>
              <a:spLocks/>
            </p:cNvSpPr>
            <p:nvPr/>
          </p:nvSpPr>
          <p:spPr bwMode="auto">
            <a:xfrm>
              <a:off x="4556760" y="4430748"/>
              <a:ext cx="14288" cy="26987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1 h 89"/>
                <a:gd name="T6" fmla="*/ 22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2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76" name="Freeform 174"/>
            <p:cNvSpPr>
              <a:spLocks/>
            </p:cNvSpPr>
            <p:nvPr/>
          </p:nvSpPr>
          <p:spPr bwMode="auto">
            <a:xfrm>
              <a:off x="4556760" y="4430748"/>
              <a:ext cx="14288" cy="26987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2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2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3" name="Freeform 181"/>
            <p:cNvSpPr>
              <a:spLocks/>
            </p:cNvSpPr>
            <p:nvPr/>
          </p:nvSpPr>
          <p:spPr bwMode="auto">
            <a:xfrm>
              <a:off x="4361498" y="4445036"/>
              <a:ext cx="28575" cy="12700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7 w 89"/>
                <a:gd name="T5" fmla="*/ 12 h 44"/>
                <a:gd name="T6" fmla="*/ 83 w 89"/>
                <a:gd name="T7" fmla="*/ 21 h 44"/>
                <a:gd name="T8" fmla="*/ 75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4" name="Freeform 182"/>
            <p:cNvSpPr>
              <a:spLocks/>
            </p:cNvSpPr>
            <p:nvPr/>
          </p:nvSpPr>
          <p:spPr bwMode="auto">
            <a:xfrm>
              <a:off x="4361498" y="4445036"/>
              <a:ext cx="28575" cy="12700"/>
            </a:xfrm>
            <a:custGeom>
              <a:avLst/>
              <a:gdLst>
                <a:gd name="T0" fmla="*/ 89 w 89"/>
                <a:gd name="T1" fmla="*/ 0 h 44"/>
                <a:gd name="T2" fmla="*/ 87 w 89"/>
                <a:gd name="T3" fmla="*/ 12 h 44"/>
                <a:gd name="T4" fmla="*/ 83 w 89"/>
                <a:gd name="T5" fmla="*/ 21 h 44"/>
                <a:gd name="T6" fmla="*/ 75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4" name="Group 48423"/>
          <p:cNvGrpSpPr/>
          <p:nvPr/>
        </p:nvGrpSpPr>
        <p:grpSpPr>
          <a:xfrm>
            <a:off x="4361498" y="4578160"/>
            <a:ext cx="28575" cy="196849"/>
            <a:chOff x="4361498" y="4248186"/>
            <a:chExt cx="28575" cy="196849"/>
          </a:xfrm>
        </p:grpSpPr>
        <p:sp>
          <p:nvSpPr>
            <p:cNvPr id="48229" name="Freeform 127"/>
            <p:cNvSpPr>
              <a:spLocks/>
            </p:cNvSpPr>
            <p:nvPr/>
          </p:nvSpPr>
          <p:spPr bwMode="auto">
            <a:xfrm>
              <a:off x="4361498" y="4248186"/>
              <a:ext cx="14288" cy="28575"/>
            </a:xfrm>
            <a:custGeom>
              <a:avLst/>
              <a:gdLst>
                <a:gd name="T0" fmla="*/ 44 w 44"/>
                <a:gd name="T1" fmla="*/ 44 h 88"/>
                <a:gd name="T2" fmla="*/ 44 w 44"/>
                <a:gd name="T3" fmla="*/ 88 h 88"/>
                <a:gd name="T4" fmla="*/ 32 w 44"/>
                <a:gd name="T5" fmla="*/ 87 h 88"/>
                <a:gd name="T6" fmla="*/ 23 w 44"/>
                <a:gd name="T7" fmla="*/ 82 h 88"/>
                <a:gd name="T8" fmla="*/ 13 w 44"/>
                <a:gd name="T9" fmla="*/ 75 h 88"/>
                <a:gd name="T10" fmla="*/ 6 w 44"/>
                <a:gd name="T11" fmla="*/ 66 h 88"/>
                <a:gd name="T12" fmla="*/ 1 w 44"/>
                <a:gd name="T13" fmla="*/ 56 h 88"/>
                <a:gd name="T14" fmla="*/ 0 w 44"/>
                <a:gd name="T15" fmla="*/ 44 h 88"/>
                <a:gd name="T16" fmla="*/ 1 w 44"/>
                <a:gd name="T17" fmla="*/ 32 h 88"/>
                <a:gd name="T18" fmla="*/ 6 w 44"/>
                <a:gd name="T19" fmla="*/ 21 h 88"/>
                <a:gd name="T20" fmla="*/ 13 w 44"/>
                <a:gd name="T21" fmla="*/ 13 h 88"/>
                <a:gd name="T22" fmla="*/ 23 w 44"/>
                <a:gd name="T23" fmla="*/ 6 h 88"/>
                <a:gd name="T24" fmla="*/ 32 w 44"/>
                <a:gd name="T25" fmla="*/ 1 h 88"/>
                <a:gd name="T26" fmla="*/ 44 w 44"/>
                <a:gd name="T27" fmla="*/ 0 h 88"/>
                <a:gd name="T28" fmla="*/ 44 w 44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8">
                  <a:moveTo>
                    <a:pt x="44" y="44"/>
                  </a:moveTo>
                  <a:lnTo>
                    <a:pt x="44" y="88"/>
                  </a:ln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30" name="Freeform 128"/>
            <p:cNvSpPr>
              <a:spLocks/>
            </p:cNvSpPr>
            <p:nvPr/>
          </p:nvSpPr>
          <p:spPr bwMode="auto">
            <a:xfrm>
              <a:off x="4361498" y="4248186"/>
              <a:ext cx="14288" cy="28575"/>
            </a:xfrm>
            <a:custGeom>
              <a:avLst/>
              <a:gdLst>
                <a:gd name="T0" fmla="*/ 44 w 44"/>
                <a:gd name="T1" fmla="*/ 88 h 88"/>
                <a:gd name="T2" fmla="*/ 32 w 44"/>
                <a:gd name="T3" fmla="*/ 87 h 88"/>
                <a:gd name="T4" fmla="*/ 23 w 44"/>
                <a:gd name="T5" fmla="*/ 82 h 88"/>
                <a:gd name="T6" fmla="*/ 13 w 44"/>
                <a:gd name="T7" fmla="*/ 75 h 88"/>
                <a:gd name="T8" fmla="*/ 6 w 44"/>
                <a:gd name="T9" fmla="*/ 66 h 88"/>
                <a:gd name="T10" fmla="*/ 1 w 44"/>
                <a:gd name="T11" fmla="*/ 56 h 88"/>
                <a:gd name="T12" fmla="*/ 0 w 44"/>
                <a:gd name="T13" fmla="*/ 44 h 88"/>
                <a:gd name="T14" fmla="*/ 1 w 44"/>
                <a:gd name="T15" fmla="*/ 32 h 88"/>
                <a:gd name="T16" fmla="*/ 6 w 44"/>
                <a:gd name="T17" fmla="*/ 21 h 88"/>
                <a:gd name="T18" fmla="*/ 13 w 44"/>
                <a:gd name="T19" fmla="*/ 13 h 88"/>
                <a:gd name="T20" fmla="*/ 23 w 44"/>
                <a:gd name="T21" fmla="*/ 6 h 88"/>
                <a:gd name="T22" fmla="*/ 32 w 44"/>
                <a:gd name="T23" fmla="*/ 1 h 88"/>
                <a:gd name="T24" fmla="*/ 44 w 44"/>
                <a:gd name="T2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8">
                  <a:moveTo>
                    <a:pt x="44" y="88"/>
                  </a:move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5" name="Freeform 183"/>
            <p:cNvSpPr>
              <a:spLocks/>
            </p:cNvSpPr>
            <p:nvPr/>
          </p:nvSpPr>
          <p:spPr bwMode="auto">
            <a:xfrm>
              <a:off x="4361498" y="4262473"/>
              <a:ext cx="28575" cy="182562"/>
            </a:xfrm>
            <a:custGeom>
              <a:avLst/>
              <a:gdLst>
                <a:gd name="T0" fmla="*/ 0 w 89"/>
                <a:gd name="T1" fmla="*/ 574 h 574"/>
                <a:gd name="T2" fmla="*/ 44 w 89"/>
                <a:gd name="T3" fmla="*/ 574 h 574"/>
                <a:gd name="T4" fmla="*/ 89 w 89"/>
                <a:gd name="T5" fmla="*/ 574 h 574"/>
                <a:gd name="T6" fmla="*/ 89 w 89"/>
                <a:gd name="T7" fmla="*/ 0 h 574"/>
                <a:gd name="T8" fmla="*/ 44 w 89"/>
                <a:gd name="T9" fmla="*/ 0 h 574"/>
                <a:gd name="T10" fmla="*/ 0 w 89"/>
                <a:gd name="T11" fmla="*/ 0 h 574"/>
                <a:gd name="T12" fmla="*/ 0 w 89"/>
                <a:gd name="T13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74">
                  <a:moveTo>
                    <a:pt x="0" y="574"/>
                  </a:moveTo>
                  <a:lnTo>
                    <a:pt x="44" y="574"/>
                  </a:lnTo>
                  <a:lnTo>
                    <a:pt x="89" y="574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6" name="Freeform 184"/>
            <p:cNvSpPr>
              <a:spLocks/>
            </p:cNvSpPr>
            <p:nvPr/>
          </p:nvSpPr>
          <p:spPr bwMode="auto">
            <a:xfrm>
              <a:off x="4361498" y="4262473"/>
              <a:ext cx="28575" cy="182562"/>
            </a:xfrm>
            <a:custGeom>
              <a:avLst/>
              <a:gdLst>
                <a:gd name="T0" fmla="*/ 0 w 89"/>
                <a:gd name="T1" fmla="*/ 574 h 574"/>
                <a:gd name="T2" fmla="*/ 44 w 89"/>
                <a:gd name="T3" fmla="*/ 574 h 574"/>
                <a:gd name="T4" fmla="*/ 89 w 89"/>
                <a:gd name="T5" fmla="*/ 574 h 574"/>
                <a:gd name="T6" fmla="*/ 89 w 89"/>
                <a:gd name="T7" fmla="*/ 0 h 574"/>
                <a:gd name="T8" fmla="*/ 44 w 89"/>
                <a:gd name="T9" fmla="*/ 0 h 574"/>
                <a:gd name="T10" fmla="*/ 0 w 89"/>
                <a:gd name="T11" fmla="*/ 0 h 574"/>
                <a:gd name="T12" fmla="*/ 0 w 89"/>
                <a:gd name="T13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574">
                  <a:moveTo>
                    <a:pt x="0" y="574"/>
                  </a:moveTo>
                  <a:lnTo>
                    <a:pt x="44" y="574"/>
                  </a:lnTo>
                  <a:lnTo>
                    <a:pt x="89" y="574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57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7" name="Freeform 185"/>
            <p:cNvSpPr>
              <a:spLocks/>
            </p:cNvSpPr>
            <p:nvPr/>
          </p:nvSpPr>
          <p:spPr bwMode="auto">
            <a:xfrm>
              <a:off x="4361498" y="4248186"/>
              <a:ext cx="28575" cy="14287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1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1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88" name="Freeform 186"/>
            <p:cNvSpPr>
              <a:spLocks/>
            </p:cNvSpPr>
            <p:nvPr/>
          </p:nvSpPr>
          <p:spPr bwMode="auto">
            <a:xfrm>
              <a:off x="4361498" y="4248186"/>
              <a:ext cx="28575" cy="14287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1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1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20" name="Group 48419"/>
          <p:cNvGrpSpPr/>
          <p:nvPr/>
        </p:nvGrpSpPr>
        <p:grpSpPr>
          <a:xfrm>
            <a:off x="4023360" y="5321110"/>
            <a:ext cx="2855913" cy="0"/>
            <a:chOff x="4023360" y="4991136"/>
            <a:chExt cx="2855913" cy="0"/>
          </a:xfrm>
        </p:grpSpPr>
        <p:sp>
          <p:nvSpPr>
            <p:cNvPr id="48289" name="Line 187"/>
            <p:cNvSpPr>
              <a:spLocks noChangeShapeType="1"/>
            </p:cNvSpPr>
            <p:nvPr/>
          </p:nvSpPr>
          <p:spPr bwMode="auto">
            <a:xfrm>
              <a:off x="4023360" y="4991136"/>
              <a:ext cx="3302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0" name="Line 188"/>
            <p:cNvSpPr>
              <a:spLocks noChangeShapeType="1"/>
            </p:cNvSpPr>
            <p:nvPr/>
          </p:nvSpPr>
          <p:spPr bwMode="auto">
            <a:xfrm>
              <a:off x="4469448" y="4991136"/>
              <a:ext cx="11588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1" name="Line 189"/>
            <p:cNvSpPr>
              <a:spLocks noChangeShapeType="1"/>
            </p:cNvSpPr>
            <p:nvPr/>
          </p:nvSpPr>
          <p:spPr bwMode="auto">
            <a:xfrm>
              <a:off x="4699635" y="4991136"/>
              <a:ext cx="57785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2" name="Line 190"/>
            <p:cNvSpPr>
              <a:spLocks noChangeShapeType="1"/>
            </p:cNvSpPr>
            <p:nvPr/>
          </p:nvSpPr>
          <p:spPr bwMode="auto">
            <a:xfrm>
              <a:off x="5393373" y="4991136"/>
              <a:ext cx="11588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3" name="Line 191"/>
            <p:cNvSpPr>
              <a:spLocks noChangeShapeType="1"/>
            </p:cNvSpPr>
            <p:nvPr/>
          </p:nvSpPr>
          <p:spPr bwMode="auto">
            <a:xfrm>
              <a:off x="5625148" y="4991136"/>
              <a:ext cx="57785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4" name="Line 192"/>
            <p:cNvSpPr>
              <a:spLocks noChangeShapeType="1"/>
            </p:cNvSpPr>
            <p:nvPr/>
          </p:nvSpPr>
          <p:spPr bwMode="auto">
            <a:xfrm>
              <a:off x="6317298" y="4991136"/>
              <a:ext cx="11588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95" name="Line 193"/>
            <p:cNvSpPr>
              <a:spLocks noChangeShapeType="1"/>
            </p:cNvSpPr>
            <p:nvPr/>
          </p:nvSpPr>
          <p:spPr bwMode="auto">
            <a:xfrm>
              <a:off x="6549073" y="4991136"/>
              <a:ext cx="3302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19" name="Group 48418"/>
          <p:cNvGrpSpPr/>
          <p:nvPr/>
        </p:nvGrpSpPr>
        <p:grpSpPr>
          <a:xfrm>
            <a:off x="4361498" y="3881212"/>
            <a:ext cx="2182813" cy="28575"/>
            <a:chOff x="4361498" y="3522663"/>
            <a:chExt cx="2182813" cy="28575"/>
          </a:xfrm>
        </p:grpSpPr>
        <p:sp>
          <p:nvSpPr>
            <p:cNvPr id="48302" name="Freeform 201"/>
            <p:cNvSpPr>
              <a:spLocks/>
            </p:cNvSpPr>
            <p:nvPr/>
          </p:nvSpPr>
          <p:spPr bwMode="auto">
            <a:xfrm>
              <a:off x="4361498" y="3522663"/>
              <a:ext cx="2182813" cy="28575"/>
            </a:xfrm>
            <a:custGeom>
              <a:avLst/>
              <a:gdLst>
                <a:gd name="T0" fmla="*/ 0 w 6877"/>
                <a:gd name="T1" fmla="*/ 0 h 89"/>
                <a:gd name="T2" fmla="*/ 0 w 6877"/>
                <a:gd name="T3" fmla="*/ 45 h 89"/>
                <a:gd name="T4" fmla="*/ 0 w 6877"/>
                <a:gd name="T5" fmla="*/ 89 h 89"/>
                <a:gd name="T6" fmla="*/ 6877 w 6877"/>
                <a:gd name="T7" fmla="*/ 89 h 89"/>
                <a:gd name="T8" fmla="*/ 6877 w 6877"/>
                <a:gd name="T9" fmla="*/ 45 h 89"/>
                <a:gd name="T10" fmla="*/ 6877 w 6877"/>
                <a:gd name="T11" fmla="*/ 0 h 89"/>
                <a:gd name="T12" fmla="*/ 0 w 687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77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6877" y="89"/>
                  </a:lnTo>
                  <a:lnTo>
                    <a:pt x="6877" y="45"/>
                  </a:lnTo>
                  <a:lnTo>
                    <a:pt x="68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3" name="Freeform 202"/>
            <p:cNvSpPr>
              <a:spLocks/>
            </p:cNvSpPr>
            <p:nvPr/>
          </p:nvSpPr>
          <p:spPr bwMode="auto">
            <a:xfrm>
              <a:off x="4361498" y="3522663"/>
              <a:ext cx="2182813" cy="28575"/>
            </a:xfrm>
            <a:custGeom>
              <a:avLst/>
              <a:gdLst>
                <a:gd name="T0" fmla="*/ 0 w 6877"/>
                <a:gd name="T1" fmla="*/ 0 h 89"/>
                <a:gd name="T2" fmla="*/ 0 w 6877"/>
                <a:gd name="T3" fmla="*/ 45 h 89"/>
                <a:gd name="T4" fmla="*/ 0 w 6877"/>
                <a:gd name="T5" fmla="*/ 89 h 89"/>
                <a:gd name="T6" fmla="*/ 6877 w 6877"/>
                <a:gd name="T7" fmla="*/ 89 h 89"/>
                <a:gd name="T8" fmla="*/ 6877 w 6877"/>
                <a:gd name="T9" fmla="*/ 45 h 89"/>
                <a:gd name="T10" fmla="*/ 6877 w 6877"/>
                <a:gd name="T11" fmla="*/ 0 h 89"/>
                <a:gd name="T12" fmla="*/ 0 w 687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77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6877" y="89"/>
                  </a:lnTo>
                  <a:lnTo>
                    <a:pt x="6877" y="45"/>
                  </a:lnTo>
                  <a:lnTo>
                    <a:pt x="687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11" name="Group 48410"/>
          <p:cNvGrpSpPr/>
          <p:nvPr/>
        </p:nvGrpSpPr>
        <p:grpSpPr>
          <a:xfrm>
            <a:off x="6530023" y="2789012"/>
            <a:ext cx="28575" cy="1120776"/>
            <a:chOff x="6530023" y="2430463"/>
            <a:chExt cx="28575" cy="1120776"/>
          </a:xfrm>
        </p:grpSpPr>
        <p:sp>
          <p:nvSpPr>
            <p:cNvPr id="48304" name="Freeform 203"/>
            <p:cNvSpPr>
              <a:spLocks/>
            </p:cNvSpPr>
            <p:nvPr/>
          </p:nvSpPr>
          <p:spPr bwMode="auto">
            <a:xfrm>
              <a:off x="6544310" y="3522663"/>
              <a:ext cx="14288" cy="28575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2 h 89"/>
                <a:gd name="T6" fmla="*/ 23 w 44"/>
                <a:gd name="T7" fmla="*/ 6 h 89"/>
                <a:gd name="T8" fmla="*/ 31 w 44"/>
                <a:gd name="T9" fmla="*/ 14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5" name="Freeform 204"/>
            <p:cNvSpPr>
              <a:spLocks/>
            </p:cNvSpPr>
            <p:nvPr/>
          </p:nvSpPr>
          <p:spPr bwMode="auto">
            <a:xfrm>
              <a:off x="6544310" y="3522663"/>
              <a:ext cx="14288" cy="28575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2 h 89"/>
                <a:gd name="T4" fmla="*/ 23 w 44"/>
                <a:gd name="T5" fmla="*/ 6 h 89"/>
                <a:gd name="T6" fmla="*/ 31 w 44"/>
                <a:gd name="T7" fmla="*/ 14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6" name="Freeform 205"/>
            <p:cNvSpPr>
              <a:spLocks/>
            </p:cNvSpPr>
            <p:nvPr/>
          </p:nvSpPr>
          <p:spPr bwMode="auto">
            <a:xfrm>
              <a:off x="6530023" y="3536951"/>
              <a:ext cx="28575" cy="14288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8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4 w 89"/>
                <a:gd name="T21" fmla="*/ 31 h 44"/>
                <a:gd name="T22" fmla="*/ 6 w 89"/>
                <a:gd name="T23" fmla="*/ 21 h 44"/>
                <a:gd name="T24" fmla="*/ 2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7" name="Freeform 206"/>
            <p:cNvSpPr>
              <a:spLocks/>
            </p:cNvSpPr>
            <p:nvPr/>
          </p:nvSpPr>
          <p:spPr bwMode="auto">
            <a:xfrm>
              <a:off x="6530023" y="3536951"/>
              <a:ext cx="28575" cy="14288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8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4 w 89"/>
                <a:gd name="T19" fmla="*/ 31 h 44"/>
                <a:gd name="T20" fmla="*/ 6 w 89"/>
                <a:gd name="T21" fmla="*/ 21 h 44"/>
                <a:gd name="T22" fmla="*/ 2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8" name="Freeform 207"/>
            <p:cNvSpPr>
              <a:spLocks/>
            </p:cNvSpPr>
            <p:nvPr/>
          </p:nvSpPr>
          <p:spPr bwMode="auto">
            <a:xfrm>
              <a:off x="6530023" y="2444751"/>
              <a:ext cx="28575" cy="1092200"/>
            </a:xfrm>
            <a:custGeom>
              <a:avLst/>
              <a:gdLst>
                <a:gd name="T0" fmla="*/ 0 w 89"/>
                <a:gd name="T1" fmla="*/ 3442 h 3442"/>
                <a:gd name="T2" fmla="*/ 45 w 89"/>
                <a:gd name="T3" fmla="*/ 3442 h 3442"/>
                <a:gd name="T4" fmla="*/ 89 w 89"/>
                <a:gd name="T5" fmla="*/ 3442 h 3442"/>
                <a:gd name="T6" fmla="*/ 89 w 89"/>
                <a:gd name="T7" fmla="*/ 0 h 3442"/>
                <a:gd name="T8" fmla="*/ 45 w 89"/>
                <a:gd name="T9" fmla="*/ 0 h 3442"/>
                <a:gd name="T10" fmla="*/ 0 w 89"/>
                <a:gd name="T11" fmla="*/ 0 h 3442"/>
                <a:gd name="T12" fmla="*/ 0 w 89"/>
                <a:gd name="T13" fmla="*/ 3442 h 3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2">
                  <a:moveTo>
                    <a:pt x="0" y="3442"/>
                  </a:moveTo>
                  <a:lnTo>
                    <a:pt x="45" y="3442"/>
                  </a:lnTo>
                  <a:lnTo>
                    <a:pt x="89" y="3442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9" name="Freeform 208"/>
            <p:cNvSpPr>
              <a:spLocks/>
            </p:cNvSpPr>
            <p:nvPr/>
          </p:nvSpPr>
          <p:spPr bwMode="auto">
            <a:xfrm>
              <a:off x="6530023" y="2444751"/>
              <a:ext cx="28575" cy="1092200"/>
            </a:xfrm>
            <a:custGeom>
              <a:avLst/>
              <a:gdLst>
                <a:gd name="T0" fmla="*/ 0 w 89"/>
                <a:gd name="T1" fmla="*/ 3442 h 3442"/>
                <a:gd name="T2" fmla="*/ 45 w 89"/>
                <a:gd name="T3" fmla="*/ 3442 h 3442"/>
                <a:gd name="T4" fmla="*/ 89 w 89"/>
                <a:gd name="T5" fmla="*/ 3442 h 3442"/>
                <a:gd name="T6" fmla="*/ 89 w 89"/>
                <a:gd name="T7" fmla="*/ 0 h 3442"/>
                <a:gd name="T8" fmla="*/ 45 w 89"/>
                <a:gd name="T9" fmla="*/ 0 h 3442"/>
                <a:gd name="T10" fmla="*/ 0 w 89"/>
                <a:gd name="T11" fmla="*/ 0 h 3442"/>
                <a:gd name="T12" fmla="*/ 0 w 89"/>
                <a:gd name="T13" fmla="*/ 3442 h 3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2">
                  <a:moveTo>
                    <a:pt x="0" y="3442"/>
                  </a:moveTo>
                  <a:lnTo>
                    <a:pt x="45" y="3442"/>
                  </a:lnTo>
                  <a:lnTo>
                    <a:pt x="89" y="3442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0" name="Freeform 209"/>
            <p:cNvSpPr>
              <a:spLocks/>
            </p:cNvSpPr>
            <p:nvPr/>
          </p:nvSpPr>
          <p:spPr bwMode="auto">
            <a:xfrm>
              <a:off x="6530023" y="2430463"/>
              <a:ext cx="28575" cy="14288"/>
            </a:xfrm>
            <a:custGeom>
              <a:avLst/>
              <a:gdLst>
                <a:gd name="T0" fmla="*/ 45 w 89"/>
                <a:gd name="T1" fmla="*/ 45 h 45"/>
                <a:gd name="T2" fmla="*/ 0 w 89"/>
                <a:gd name="T3" fmla="*/ 45 h 45"/>
                <a:gd name="T4" fmla="*/ 2 w 89"/>
                <a:gd name="T5" fmla="*/ 33 h 45"/>
                <a:gd name="T6" fmla="*/ 6 w 89"/>
                <a:gd name="T7" fmla="*/ 22 h 45"/>
                <a:gd name="T8" fmla="*/ 14 w 89"/>
                <a:gd name="T9" fmla="*/ 14 h 45"/>
                <a:gd name="T10" fmla="*/ 23 w 89"/>
                <a:gd name="T11" fmla="*/ 6 h 45"/>
                <a:gd name="T12" fmla="*/ 33 w 89"/>
                <a:gd name="T13" fmla="*/ 2 h 45"/>
                <a:gd name="T14" fmla="*/ 45 w 89"/>
                <a:gd name="T15" fmla="*/ 0 h 45"/>
                <a:gd name="T16" fmla="*/ 57 w 89"/>
                <a:gd name="T17" fmla="*/ 2 h 45"/>
                <a:gd name="T18" fmla="*/ 68 w 89"/>
                <a:gd name="T19" fmla="*/ 6 h 45"/>
                <a:gd name="T20" fmla="*/ 76 w 89"/>
                <a:gd name="T21" fmla="*/ 14 h 45"/>
                <a:gd name="T22" fmla="*/ 83 w 89"/>
                <a:gd name="T23" fmla="*/ 22 h 45"/>
                <a:gd name="T24" fmla="*/ 88 w 89"/>
                <a:gd name="T25" fmla="*/ 33 h 45"/>
                <a:gd name="T26" fmla="*/ 89 w 89"/>
                <a:gd name="T27" fmla="*/ 45 h 45"/>
                <a:gd name="T28" fmla="*/ 45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5" y="45"/>
                  </a:move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57" y="2"/>
                  </a:lnTo>
                  <a:lnTo>
                    <a:pt x="68" y="6"/>
                  </a:lnTo>
                  <a:lnTo>
                    <a:pt x="76" y="14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1" name="Freeform 210"/>
            <p:cNvSpPr>
              <a:spLocks/>
            </p:cNvSpPr>
            <p:nvPr/>
          </p:nvSpPr>
          <p:spPr bwMode="auto">
            <a:xfrm>
              <a:off x="6530023" y="2430463"/>
              <a:ext cx="28575" cy="14288"/>
            </a:xfrm>
            <a:custGeom>
              <a:avLst/>
              <a:gdLst>
                <a:gd name="T0" fmla="*/ 0 w 89"/>
                <a:gd name="T1" fmla="*/ 45 h 45"/>
                <a:gd name="T2" fmla="*/ 2 w 89"/>
                <a:gd name="T3" fmla="*/ 33 h 45"/>
                <a:gd name="T4" fmla="*/ 6 w 89"/>
                <a:gd name="T5" fmla="*/ 22 h 45"/>
                <a:gd name="T6" fmla="*/ 14 w 89"/>
                <a:gd name="T7" fmla="*/ 14 h 45"/>
                <a:gd name="T8" fmla="*/ 23 w 89"/>
                <a:gd name="T9" fmla="*/ 6 h 45"/>
                <a:gd name="T10" fmla="*/ 33 w 89"/>
                <a:gd name="T11" fmla="*/ 2 h 45"/>
                <a:gd name="T12" fmla="*/ 45 w 89"/>
                <a:gd name="T13" fmla="*/ 0 h 45"/>
                <a:gd name="T14" fmla="*/ 57 w 89"/>
                <a:gd name="T15" fmla="*/ 2 h 45"/>
                <a:gd name="T16" fmla="*/ 68 w 89"/>
                <a:gd name="T17" fmla="*/ 6 h 45"/>
                <a:gd name="T18" fmla="*/ 76 w 89"/>
                <a:gd name="T19" fmla="*/ 14 h 45"/>
                <a:gd name="T20" fmla="*/ 83 w 89"/>
                <a:gd name="T21" fmla="*/ 22 h 45"/>
                <a:gd name="T22" fmla="*/ 88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57" y="2"/>
                  </a:lnTo>
                  <a:lnTo>
                    <a:pt x="68" y="6"/>
                  </a:lnTo>
                  <a:lnTo>
                    <a:pt x="76" y="14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2" name="Freeform 211"/>
            <p:cNvSpPr>
              <a:spLocks/>
            </p:cNvSpPr>
            <p:nvPr/>
          </p:nvSpPr>
          <p:spPr bwMode="auto">
            <a:xfrm>
              <a:off x="6544310" y="2430463"/>
              <a:ext cx="14288" cy="28575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2 h 89"/>
                <a:gd name="T6" fmla="*/ 23 w 44"/>
                <a:gd name="T7" fmla="*/ 6 h 89"/>
                <a:gd name="T8" fmla="*/ 31 w 44"/>
                <a:gd name="T9" fmla="*/ 14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3" name="Freeform 212"/>
            <p:cNvSpPr>
              <a:spLocks/>
            </p:cNvSpPr>
            <p:nvPr/>
          </p:nvSpPr>
          <p:spPr bwMode="auto">
            <a:xfrm>
              <a:off x="6544310" y="2430463"/>
              <a:ext cx="14288" cy="28575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2 h 89"/>
                <a:gd name="T4" fmla="*/ 23 w 44"/>
                <a:gd name="T5" fmla="*/ 6 h 89"/>
                <a:gd name="T6" fmla="*/ 31 w 44"/>
                <a:gd name="T7" fmla="*/ 14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18" name="Group 48417"/>
          <p:cNvGrpSpPr/>
          <p:nvPr/>
        </p:nvGrpSpPr>
        <p:grpSpPr>
          <a:xfrm>
            <a:off x="4347210" y="3531962"/>
            <a:ext cx="28575" cy="377826"/>
            <a:chOff x="4347210" y="3173413"/>
            <a:chExt cx="28575" cy="377826"/>
          </a:xfrm>
        </p:grpSpPr>
        <p:sp>
          <p:nvSpPr>
            <p:cNvPr id="48300" name="Freeform 199"/>
            <p:cNvSpPr>
              <a:spLocks/>
            </p:cNvSpPr>
            <p:nvPr/>
          </p:nvSpPr>
          <p:spPr bwMode="auto">
            <a:xfrm>
              <a:off x="4347210" y="3522663"/>
              <a:ext cx="14288" cy="28575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4 h 89"/>
                <a:gd name="T22" fmla="*/ 23 w 44"/>
                <a:gd name="T23" fmla="*/ 6 h 89"/>
                <a:gd name="T24" fmla="*/ 32 w 44"/>
                <a:gd name="T25" fmla="*/ 2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01" name="Freeform 200"/>
            <p:cNvSpPr>
              <a:spLocks/>
            </p:cNvSpPr>
            <p:nvPr/>
          </p:nvSpPr>
          <p:spPr bwMode="auto">
            <a:xfrm>
              <a:off x="4347210" y="3522663"/>
              <a:ext cx="14288" cy="28575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4 h 89"/>
                <a:gd name="T20" fmla="*/ 23 w 44"/>
                <a:gd name="T21" fmla="*/ 6 h 89"/>
                <a:gd name="T22" fmla="*/ 32 w 44"/>
                <a:gd name="T23" fmla="*/ 2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8" name="Freeform 217"/>
            <p:cNvSpPr>
              <a:spLocks/>
            </p:cNvSpPr>
            <p:nvPr/>
          </p:nvSpPr>
          <p:spPr bwMode="auto">
            <a:xfrm>
              <a:off x="4347210" y="3536951"/>
              <a:ext cx="28575" cy="14288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7 w 89"/>
                <a:gd name="T5" fmla="*/ 12 h 44"/>
                <a:gd name="T6" fmla="*/ 83 w 89"/>
                <a:gd name="T7" fmla="*/ 21 h 44"/>
                <a:gd name="T8" fmla="*/ 75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9" name="Freeform 218"/>
            <p:cNvSpPr>
              <a:spLocks/>
            </p:cNvSpPr>
            <p:nvPr/>
          </p:nvSpPr>
          <p:spPr bwMode="auto">
            <a:xfrm>
              <a:off x="4347210" y="3536951"/>
              <a:ext cx="28575" cy="14288"/>
            </a:xfrm>
            <a:custGeom>
              <a:avLst/>
              <a:gdLst>
                <a:gd name="T0" fmla="*/ 89 w 89"/>
                <a:gd name="T1" fmla="*/ 0 h 44"/>
                <a:gd name="T2" fmla="*/ 87 w 89"/>
                <a:gd name="T3" fmla="*/ 12 h 44"/>
                <a:gd name="T4" fmla="*/ 83 w 89"/>
                <a:gd name="T5" fmla="*/ 21 h 44"/>
                <a:gd name="T6" fmla="*/ 75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20" name="Freeform 219"/>
            <p:cNvSpPr>
              <a:spLocks/>
            </p:cNvSpPr>
            <p:nvPr/>
          </p:nvSpPr>
          <p:spPr bwMode="auto">
            <a:xfrm>
              <a:off x="4347210" y="3173413"/>
              <a:ext cx="28575" cy="363538"/>
            </a:xfrm>
            <a:custGeom>
              <a:avLst/>
              <a:gdLst>
                <a:gd name="T0" fmla="*/ 0 w 89"/>
                <a:gd name="T1" fmla="*/ 1147 h 1147"/>
                <a:gd name="T2" fmla="*/ 44 w 89"/>
                <a:gd name="T3" fmla="*/ 1147 h 1147"/>
                <a:gd name="T4" fmla="*/ 89 w 89"/>
                <a:gd name="T5" fmla="*/ 1147 h 1147"/>
                <a:gd name="T6" fmla="*/ 89 w 89"/>
                <a:gd name="T7" fmla="*/ 0 h 1147"/>
                <a:gd name="T8" fmla="*/ 44 w 89"/>
                <a:gd name="T9" fmla="*/ 0 h 1147"/>
                <a:gd name="T10" fmla="*/ 0 w 89"/>
                <a:gd name="T11" fmla="*/ 0 h 1147"/>
                <a:gd name="T12" fmla="*/ 0 w 89"/>
                <a:gd name="T13" fmla="*/ 1147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7">
                  <a:moveTo>
                    <a:pt x="0" y="1147"/>
                  </a:moveTo>
                  <a:lnTo>
                    <a:pt x="44" y="1147"/>
                  </a:lnTo>
                  <a:lnTo>
                    <a:pt x="89" y="1147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1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21" name="Freeform 220"/>
            <p:cNvSpPr>
              <a:spLocks/>
            </p:cNvSpPr>
            <p:nvPr/>
          </p:nvSpPr>
          <p:spPr bwMode="auto">
            <a:xfrm>
              <a:off x="4347210" y="3173413"/>
              <a:ext cx="28575" cy="363538"/>
            </a:xfrm>
            <a:custGeom>
              <a:avLst/>
              <a:gdLst>
                <a:gd name="T0" fmla="*/ 0 w 89"/>
                <a:gd name="T1" fmla="*/ 1147 h 1147"/>
                <a:gd name="T2" fmla="*/ 44 w 89"/>
                <a:gd name="T3" fmla="*/ 1147 h 1147"/>
                <a:gd name="T4" fmla="*/ 89 w 89"/>
                <a:gd name="T5" fmla="*/ 1147 h 1147"/>
                <a:gd name="T6" fmla="*/ 89 w 89"/>
                <a:gd name="T7" fmla="*/ 0 h 1147"/>
                <a:gd name="T8" fmla="*/ 44 w 89"/>
                <a:gd name="T9" fmla="*/ 0 h 1147"/>
                <a:gd name="T10" fmla="*/ 0 w 89"/>
                <a:gd name="T11" fmla="*/ 0 h 1147"/>
                <a:gd name="T12" fmla="*/ 0 w 89"/>
                <a:gd name="T13" fmla="*/ 1147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7">
                  <a:moveTo>
                    <a:pt x="0" y="1147"/>
                  </a:moveTo>
                  <a:lnTo>
                    <a:pt x="44" y="1147"/>
                  </a:lnTo>
                  <a:lnTo>
                    <a:pt x="89" y="1147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1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322" name="Freeform 221"/>
          <p:cNvSpPr>
            <a:spLocks/>
          </p:cNvSpPr>
          <p:nvPr/>
        </p:nvSpPr>
        <p:spPr bwMode="auto">
          <a:xfrm>
            <a:off x="4347210" y="3517675"/>
            <a:ext cx="28575" cy="14288"/>
          </a:xfrm>
          <a:custGeom>
            <a:avLst/>
            <a:gdLst>
              <a:gd name="T0" fmla="*/ 44 w 89"/>
              <a:gd name="T1" fmla="*/ 44 h 44"/>
              <a:gd name="T2" fmla="*/ 0 w 89"/>
              <a:gd name="T3" fmla="*/ 44 h 44"/>
              <a:gd name="T4" fmla="*/ 1 w 89"/>
              <a:gd name="T5" fmla="*/ 32 h 44"/>
              <a:gd name="T6" fmla="*/ 6 w 89"/>
              <a:gd name="T7" fmla="*/ 21 h 44"/>
              <a:gd name="T8" fmla="*/ 13 w 89"/>
              <a:gd name="T9" fmla="*/ 13 h 44"/>
              <a:gd name="T10" fmla="*/ 23 w 89"/>
              <a:gd name="T11" fmla="*/ 6 h 44"/>
              <a:gd name="T12" fmla="*/ 32 w 89"/>
              <a:gd name="T13" fmla="*/ 1 h 44"/>
              <a:gd name="T14" fmla="*/ 44 w 89"/>
              <a:gd name="T15" fmla="*/ 0 h 44"/>
              <a:gd name="T16" fmla="*/ 56 w 89"/>
              <a:gd name="T17" fmla="*/ 1 h 44"/>
              <a:gd name="T18" fmla="*/ 67 w 89"/>
              <a:gd name="T19" fmla="*/ 6 h 44"/>
              <a:gd name="T20" fmla="*/ 75 w 89"/>
              <a:gd name="T21" fmla="*/ 13 h 44"/>
              <a:gd name="T22" fmla="*/ 83 w 89"/>
              <a:gd name="T23" fmla="*/ 21 h 44"/>
              <a:gd name="T24" fmla="*/ 87 w 89"/>
              <a:gd name="T25" fmla="*/ 32 h 44"/>
              <a:gd name="T26" fmla="*/ 89 w 89"/>
              <a:gd name="T27" fmla="*/ 44 h 44"/>
              <a:gd name="T28" fmla="*/ 44 w 89"/>
              <a:gd name="T2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9" h="44">
                <a:moveTo>
                  <a:pt x="44" y="44"/>
                </a:moveTo>
                <a:lnTo>
                  <a:pt x="0" y="44"/>
                </a:lnTo>
                <a:lnTo>
                  <a:pt x="1" y="32"/>
                </a:lnTo>
                <a:lnTo>
                  <a:pt x="6" y="21"/>
                </a:lnTo>
                <a:lnTo>
                  <a:pt x="13" y="13"/>
                </a:lnTo>
                <a:lnTo>
                  <a:pt x="23" y="6"/>
                </a:lnTo>
                <a:lnTo>
                  <a:pt x="32" y="1"/>
                </a:lnTo>
                <a:lnTo>
                  <a:pt x="44" y="0"/>
                </a:lnTo>
                <a:lnTo>
                  <a:pt x="56" y="1"/>
                </a:lnTo>
                <a:lnTo>
                  <a:pt x="67" y="6"/>
                </a:lnTo>
                <a:lnTo>
                  <a:pt x="75" y="13"/>
                </a:lnTo>
                <a:lnTo>
                  <a:pt x="83" y="21"/>
                </a:lnTo>
                <a:lnTo>
                  <a:pt x="87" y="32"/>
                </a:lnTo>
                <a:lnTo>
                  <a:pt x="89" y="44"/>
                </a:lnTo>
                <a:lnTo>
                  <a:pt x="44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23" name="Freeform 222"/>
          <p:cNvSpPr>
            <a:spLocks/>
          </p:cNvSpPr>
          <p:nvPr/>
        </p:nvSpPr>
        <p:spPr bwMode="auto">
          <a:xfrm>
            <a:off x="4347210" y="3517675"/>
            <a:ext cx="28575" cy="14288"/>
          </a:xfrm>
          <a:custGeom>
            <a:avLst/>
            <a:gdLst>
              <a:gd name="T0" fmla="*/ 0 w 89"/>
              <a:gd name="T1" fmla="*/ 44 h 44"/>
              <a:gd name="T2" fmla="*/ 1 w 89"/>
              <a:gd name="T3" fmla="*/ 32 h 44"/>
              <a:gd name="T4" fmla="*/ 6 w 89"/>
              <a:gd name="T5" fmla="*/ 21 h 44"/>
              <a:gd name="T6" fmla="*/ 13 w 89"/>
              <a:gd name="T7" fmla="*/ 13 h 44"/>
              <a:gd name="T8" fmla="*/ 23 w 89"/>
              <a:gd name="T9" fmla="*/ 6 h 44"/>
              <a:gd name="T10" fmla="*/ 32 w 89"/>
              <a:gd name="T11" fmla="*/ 1 h 44"/>
              <a:gd name="T12" fmla="*/ 44 w 89"/>
              <a:gd name="T13" fmla="*/ 0 h 44"/>
              <a:gd name="T14" fmla="*/ 56 w 89"/>
              <a:gd name="T15" fmla="*/ 1 h 44"/>
              <a:gd name="T16" fmla="*/ 67 w 89"/>
              <a:gd name="T17" fmla="*/ 6 h 44"/>
              <a:gd name="T18" fmla="*/ 75 w 89"/>
              <a:gd name="T19" fmla="*/ 13 h 44"/>
              <a:gd name="T20" fmla="*/ 83 w 89"/>
              <a:gd name="T21" fmla="*/ 21 h 44"/>
              <a:gd name="T22" fmla="*/ 87 w 89"/>
              <a:gd name="T23" fmla="*/ 32 h 44"/>
              <a:gd name="T24" fmla="*/ 89 w 89"/>
              <a:gd name="T25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9" h="44">
                <a:moveTo>
                  <a:pt x="0" y="44"/>
                </a:moveTo>
                <a:lnTo>
                  <a:pt x="1" y="32"/>
                </a:lnTo>
                <a:lnTo>
                  <a:pt x="6" y="21"/>
                </a:lnTo>
                <a:lnTo>
                  <a:pt x="13" y="13"/>
                </a:lnTo>
                <a:lnTo>
                  <a:pt x="23" y="6"/>
                </a:lnTo>
                <a:lnTo>
                  <a:pt x="32" y="1"/>
                </a:lnTo>
                <a:lnTo>
                  <a:pt x="44" y="0"/>
                </a:lnTo>
                <a:lnTo>
                  <a:pt x="56" y="1"/>
                </a:lnTo>
                <a:lnTo>
                  <a:pt x="67" y="6"/>
                </a:lnTo>
                <a:lnTo>
                  <a:pt x="75" y="13"/>
                </a:lnTo>
                <a:lnTo>
                  <a:pt x="83" y="21"/>
                </a:lnTo>
                <a:lnTo>
                  <a:pt x="87" y="32"/>
                </a:lnTo>
                <a:lnTo>
                  <a:pt x="89" y="4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24" name="Freeform 223"/>
          <p:cNvSpPr>
            <a:spLocks/>
          </p:cNvSpPr>
          <p:nvPr/>
        </p:nvSpPr>
        <p:spPr bwMode="auto">
          <a:xfrm>
            <a:off x="4347210" y="3517675"/>
            <a:ext cx="14288" cy="28575"/>
          </a:xfrm>
          <a:custGeom>
            <a:avLst/>
            <a:gdLst>
              <a:gd name="T0" fmla="*/ 44 w 44"/>
              <a:gd name="T1" fmla="*/ 44 h 89"/>
              <a:gd name="T2" fmla="*/ 44 w 44"/>
              <a:gd name="T3" fmla="*/ 89 h 89"/>
              <a:gd name="T4" fmla="*/ 32 w 44"/>
              <a:gd name="T5" fmla="*/ 87 h 89"/>
              <a:gd name="T6" fmla="*/ 23 w 44"/>
              <a:gd name="T7" fmla="*/ 83 h 89"/>
              <a:gd name="T8" fmla="*/ 13 w 44"/>
              <a:gd name="T9" fmla="*/ 75 h 89"/>
              <a:gd name="T10" fmla="*/ 6 w 44"/>
              <a:gd name="T11" fmla="*/ 66 h 89"/>
              <a:gd name="T12" fmla="*/ 1 w 44"/>
              <a:gd name="T13" fmla="*/ 56 h 89"/>
              <a:gd name="T14" fmla="*/ 0 w 44"/>
              <a:gd name="T15" fmla="*/ 44 h 89"/>
              <a:gd name="T16" fmla="*/ 1 w 44"/>
              <a:gd name="T17" fmla="*/ 32 h 89"/>
              <a:gd name="T18" fmla="*/ 6 w 44"/>
              <a:gd name="T19" fmla="*/ 21 h 89"/>
              <a:gd name="T20" fmla="*/ 13 w 44"/>
              <a:gd name="T21" fmla="*/ 13 h 89"/>
              <a:gd name="T22" fmla="*/ 23 w 44"/>
              <a:gd name="T23" fmla="*/ 6 h 89"/>
              <a:gd name="T24" fmla="*/ 32 w 44"/>
              <a:gd name="T25" fmla="*/ 1 h 89"/>
              <a:gd name="T26" fmla="*/ 44 w 44"/>
              <a:gd name="T27" fmla="*/ 0 h 89"/>
              <a:gd name="T28" fmla="*/ 44 w 44"/>
              <a:gd name="T29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4" h="89">
                <a:moveTo>
                  <a:pt x="44" y="44"/>
                </a:moveTo>
                <a:lnTo>
                  <a:pt x="44" y="89"/>
                </a:lnTo>
                <a:lnTo>
                  <a:pt x="32" y="87"/>
                </a:lnTo>
                <a:lnTo>
                  <a:pt x="23" y="83"/>
                </a:lnTo>
                <a:lnTo>
                  <a:pt x="13" y="75"/>
                </a:lnTo>
                <a:lnTo>
                  <a:pt x="6" y="66"/>
                </a:lnTo>
                <a:lnTo>
                  <a:pt x="1" y="56"/>
                </a:lnTo>
                <a:lnTo>
                  <a:pt x="0" y="44"/>
                </a:lnTo>
                <a:lnTo>
                  <a:pt x="1" y="32"/>
                </a:lnTo>
                <a:lnTo>
                  <a:pt x="6" y="21"/>
                </a:lnTo>
                <a:lnTo>
                  <a:pt x="13" y="13"/>
                </a:lnTo>
                <a:lnTo>
                  <a:pt x="23" y="6"/>
                </a:lnTo>
                <a:lnTo>
                  <a:pt x="32" y="1"/>
                </a:lnTo>
                <a:lnTo>
                  <a:pt x="44" y="0"/>
                </a:lnTo>
                <a:lnTo>
                  <a:pt x="44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25" name="Freeform 224"/>
          <p:cNvSpPr>
            <a:spLocks/>
          </p:cNvSpPr>
          <p:nvPr/>
        </p:nvSpPr>
        <p:spPr bwMode="auto">
          <a:xfrm>
            <a:off x="4347210" y="3517675"/>
            <a:ext cx="14288" cy="28575"/>
          </a:xfrm>
          <a:custGeom>
            <a:avLst/>
            <a:gdLst>
              <a:gd name="T0" fmla="*/ 44 w 44"/>
              <a:gd name="T1" fmla="*/ 89 h 89"/>
              <a:gd name="T2" fmla="*/ 32 w 44"/>
              <a:gd name="T3" fmla="*/ 87 h 89"/>
              <a:gd name="T4" fmla="*/ 23 w 44"/>
              <a:gd name="T5" fmla="*/ 83 h 89"/>
              <a:gd name="T6" fmla="*/ 13 w 44"/>
              <a:gd name="T7" fmla="*/ 75 h 89"/>
              <a:gd name="T8" fmla="*/ 6 w 44"/>
              <a:gd name="T9" fmla="*/ 66 h 89"/>
              <a:gd name="T10" fmla="*/ 1 w 44"/>
              <a:gd name="T11" fmla="*/ 56 h 89"/>
              <a:gd name="T12" fmla="*/ 0 w 44"/>
              <a:gd name="T13" fmla="*/ 44 h 89"/>
              <a:gd name="T14" fmla="*/ 1 w 44"/>
              <a:gd name="T15" fmla="*/ 32 h 89"/>
              <a:gd name="T16" fmla="*/ 6 w 44"/>
              <a:gd name="T17" fmla="*/ 21 h 89"/>
              <a:gd name="T18" fmla="*/ 13 w 44"/>
              <a:gd name="T19" fmla="*/ 13 h 89"/>
              <a:gd name="T20" fmla="*/ 23 w 44"/>
              <a:gd name="T21" fmla="*/ 6 h 89"/>
              <a:gd name="T22" fmla="*/ 32 w 44"/>
              <a:gd name="T23" fmla="*/ 1 h 89"/>
              <a:gd name="T24" fmla="*/ 44 w 44"/>
              <a:gd name="T25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" h="89">
                <a:moveTo>
                  <a:pt x="44" y="89"/>
                </a:moveTo>
                <a:lnTo>
                  <a:pt x="32" y="87"/>
                </a:lnTo>
                <a:lnTo>
                  <a:pt x="23" y="83"/>
                </a:lnTo>
                <a:lnTo>
                  <a:pt x="13" y="75"/>
                </a:lnTo>
                <a:lnTo>
                  <a:pt x="6" y="66"/>
                </a:lnTo>
                <a:lnTo>
                  <a:pt x="1" y="56"/>
                </a:lnTo>
                <a:lnTo>
                  <a:pt x="0" y="44"/>
                </a:lnTo>
                <a:lnTo>
                  <a:pt x="1" y="32"/>
                </a:lnTo>
                <a:lnTo>
                  <a:pt x="6" y="21"/>
                </a:lnTo>
                <a:lnTo>
                  <a:pt x="13" y="13"/>
                </a:lnTo>
                <a:lnTo>
                  <a:pt x="23" y="6"/>
                </a:lnTo>
                <a:lnTo>
                  <a:pt x="32" y="1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26" name="Freeform 225"/>
          <p:cNvSpPr>
            <a:spLocks/>
          </p:cNvSpPr>
          <p:nvPr/>
        </p:nvSpPr>
        <p:spPr bwMode="auto">
          <a:xfrm>
            <a:off x="4361498" y="3517675"/>
            <a:ext cx="727075" cy="28575"/>
          </a:xfrm>
          <a:custGeom>
            <a:avLst/>
            <a:gdLst>
              <a:gd name="T0" fmla="*/ 0 w 2292"/>
              <a:gd name="T1" fmla="*/ 0 h 89"/>
              <a:gd name="T2" fmla="*/ 0 w 2292"/>
              <a:gd name="T3" fmla="*/ 44 h 89"/>
              <a:gd name="T4" fmla="*/ 0 w 2292"/>
              <a:gd name="T5" fmla="*/ 89 h 89"/>
              <a:gd name="T6" fmla="*/ 2292 w 2292"/>
              <a:gd name="T7" fmla="*/ 89 h 89"/>
              <a:gd name="T8" fmla="*/ 2292 w 2292"/>
              <a:gd name="T9" fmla="*/ 44 h 89"/>
              <a:gd name="T10" fmla="*/ 2292 w 2292"/>
              <a:gd name="T11" fmla="*/ 0 h 89"/>
              <a:gd name="T12" fmla="*/ 0 w 2292"/>
              <a:gd name="T13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92" h="89">
                <a:moveTo>
                  <a:pt x="0" y="0"/>
                </a:moveTo>
                <a:lnTo>
                  <a:pt x="0" y="44"/>
                </a:lnTo>
                <a:lnTo>
                  <a:pt x="0" y="89"/>
                </a:lnTo>
                <a:lnTo>
                  <a:pt x="2292" y="89"/>
                </a:lnTo>
                <a:lnTo>
                  <a:pt x="2292" y="44"/>
                </a:lnTo>
                <a:lnTo>
                  <a:pt x="229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32" name="Freeform 231"/>
          <p:cNvSpPr>
            <a:spLocks/>
          </p:cNvSpPr>
          <p:nvPr/>
        </p:nvSpPr>
        <p:spPr bwMode="auto">
          <a:xfrm>
            <a:off x="5074285" y="3368450"/>
            <a:ext cx="28575" cy="182563"/>
          </a:xfrm>
          <a:custGeom>
            <a:avLst/>
            <a:gdLst>
              <a:gd name="T0" fmla="*/ 0 w 88"/>
              <a:gd name="T1" fmla="*/ 574 h 574"/>
              <a:gd name="T2" fmla="*/ 44 w 88"/>
              <a:gd name="T3" fmla="*/ 574 h 574"/>
              <a:gd name="T4" fmla="*/ 88 w 88"/>
              <a:gd name="T5" fmla="*/ 574 h 574"/>
              <a:gd name="T6" fmla="*/ 88 w 88"/>
              <a:gd name="T7" fmla="*/ 0 h 574"/>
              <a:gd name="T8" fmla="*/ 44 w 88"/>
              <a:gd name="T9" fmla="*/ 0 h 574"/>
              <a:gd name="T10" fmla="*/ 0 w 88"/>
              <a:gd name="T11" fmla="*/ 0 h 574"/>
              <a:gd name="T12" fmla="*/ 0 w 88"/>
              <a:gd name="T13" fmla="*/ 574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574">
                <a:moveTo>
                  <a:pt x="0" y="574"/>
                </a:moveTo>
                <a:lnTo>
                  <a:pt x="44" y="574"/>
                </a:lnTo>
                <a:lnTo>
                  <a:pt x="88" y="574"/>
                </a:lnTo>
                <a:lnTo>
                  <a:pt x="88" y="0"/>
                </a:lnTo>
                <a:lnTo>
                  <a:pt x="44" y="0"/>
                </a:lnTo>
                <a:lnTo>
                  <a:pt x="0" y="0"/>
                </a:lnTo>
                <a:lnTo>
                  <a:pt x="0" y="5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413" name="Group 48412"/>
          <p:cNvGrpSpPr/>
          <p:nvPr/>
        </p:nvGrpSpPr>
        <p:grpSpPr>
          <a:xfrm>
            <a:off x="5074285" y="2792187"/>
            <a:ext cx="750888" cy="571500"/>
            <a:chOff x="5074285" y="2433638"/>
            <a:chExt cx="750888" cy="571500"/>
          </a:xfrm>
        </p:grpSpPr>
        <p:sp>
          <p:nvSpPr>
            <p:cNvPr id="48334" name="Freeform 233"/>
            <p:cNvSpPr>
              <a:spLocks/>
            </p:cNvSpPr>
            <p:nvPr/>
          </p:nvSpPr>
          <p:spPr bwMode="auto">
            <a:xfrm>
              <a:off x="5074285" y="2976563"/>
              <a:ext cx="28575" cy="14288"/>
            </a:xfrm>
            <a:custGeom>
              <a:avLst/>
              <a:gdLst>
                <a:gd name="T0" fmla="*/ 44 w 88"/>
                <a:gd name="T1" fmla="*/ 44 h 44"/>
                <a:gd name="T2" fmla="*/ 0 w 88"/>
                <a:gd name="T3" fmla="*/ 44 h 44"/>
                <a:gd name="T4" fmla="*/ 1 w 88"/>
                <a:gd name="T5" fmla="*/ 32 h 44"/>
                <a:gd name="T6" fmla="*/ 6 w 88"/>
                <a:gd name="T7" fmla="*/ 22 h 44"/>
                <a:gd name="T8" fmla="*/ 13 w 88"/>
                <a:gd name="T9" fmla="*/ 13 h 44"/>
                <a:gd name="T10" fmla="*/ 22 w 88"/>
                <a:gd name="T11" fmla="*/ 6 h 44"/>
                <a:gd name="T12" fmla="*/ 32 w 88"/>
                <a:gd name="T13" fmla="*/ 1 h 44"/>
                <a:gd name="T14" fmla="*/ 44 w 88"/>
                <a:gd name="T15" fmla="*/ 0 h 44"/>
                <a:gd name="T16" fmla="*/ 56 w 88"/>
                <a:gd name="T17" fmla="*/ 1 h 44"/>
                <a:gd name="T18" fmla="*/ 67 w 88"/>
                <a:gd name="T19" fmla="*/ 6 h 44"/>
                <a:gd name="T20" fmla="*/ 75 w 88"/>
                <a:gd name="T21" fmla="*/ 13 h 44"/>
                <a:gd name="T22" fmla="*/ 82 w 88"/>
                <a:gd name="T23" fmla="*/ 22 h 44"/>
                <a:gd name="T24" fmla="*/ 87 w 88"/>
                <a:gd name="T25" fmla="*/ 32 h 44"/>
                <a:gd name="T26" fmla="*/ 88 w 88"/>
                <a:gd name="T27" fmla="*/ 44 h 44"/>
                <a:gd name="T28" fmla="*/ 44 w 88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2"/>
                  </a:lnTo>
                  <a:lnTo>
                    <a:pt x="87" y="32"/>
                  </a:lnTo>
                  <a:lnTo>
                    <a:pt x="88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35" name="Freeform 234"/>
            <p:cNvSpPr>
              <a:spLocks/>
            </p:cNvSpPr>
            <p:nvPr/>
          </p:nvSpPr>
          <p:spPr bwMode="auto">
            <a:xfrm>
              <a:off x="5074285" y="2976563"/>
              <a:ext cx="28575" cy="14288"/>
            </a:xfrm>
            <a:custGeom>
              <a:avLst/>
              <a:gdLst>
                <a:gd name="T0" fmla="*/ 0 w 88"/>
                <a:gd name="T1" fmla="*/ 44 h 44"/>
                <a:gd name="T2" fmla="*/ 1 w 88"/>
                <a:gd name="T3" fmla="*/ 32 h 44"/>
                <a:gd name="T4" fmla="*/ 6 w 88"/>
                <a:gd name="T5" fmla="*/ 22 h 44"/>
                <a:gd name="T6" fmla="*/ 13 w 88"/>
                <a:gd name="T7" fmla="*/ 13 h 44"/>
                <a:gd name="T8" fmla="*/ 22 w 88"/>
                <a:gd name="T9" fmla="*/ 6 h 44"/>
                <a:gd name="T10" fmla="*/ 32 w 88"/>
                <a:gd name="T11" fmla="*/ 1 h 44"/>
                <a:gd name="T12" fmla="*/ 44 w 88"/>
                <a:gd name="T13" fmla="*/ 0 h 44"/>
                <a:gd name="T14" fmla="*/ 56 w 88"/>
                <a:gd name="T15" fmla="*/ 1 h 44"/>
                <a:gd name="T16" fmla="*/ 67 w 88"/>
                <a:gd name="T17" fmla="*/ 6 h 44"/>
                <a:gd name="T18" fmla="*/ 75 w 88"/>
                <a:gd name="T19" fmla="*/ 13 h 44"/>
                <a:gd name="T20" fmla="*/ 82 w 88"/>
                <a:gd name="T21" fmla="*/ 22 h 44"/>
                <a:gd name="T22" fmla="*/ 87 w 88"/>
                <a:gd name="T23" fmla="*/ 32 h 44"/>
                <a:gd name="T24" fmla="*/ 88 w 88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44">
                  <a:moveTo>
                    <a:pt x="0" y="44"/>
                  </a:move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2"/>
                  </a:lnTo>
                  <a:lnTo>
                    <a:pt x="87" y="32"/>
                  </a:lnTo>
                  <a:lnTo>
                    <a:pt x="88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36" name="Freeform 235"/>
            <p:cNvSpPr>
              <a:spLocks/>
            </p:cNvSpPr>
            <p:nvPr/>
          </p:nvSpPr>
          <p:spPr bwMode="auto">
            <a:xfrm>
              <a:off x="5074285" y="2979738"/>
              <a:ext cx="22225" cy="25400"/>
            </a:xfrm>
            <a:custGeom>
              <a:avLst/>
              <a:gdLst>
                <a:gd name="T0" fmla="*/ 44 w 70"/>
                <a:gd name="T1" fmla="*/ 36 h 81"/>
                <a:gd name="T2" fmla="*/ 70 w 70"/>
                <a:gd name="T3" fmla="*/ 72 h 81"/>
                <a:gd name="T4" fmla="*/ 61 w 70"/>
                <a:gd name="T5" fmla="*/ 77 h 81"/>
                <a:gd name="T6" fmla="*/ 49 w 70"/>
                <a:gd name="T7" fmla="*/ 81 h 81"/>
                <a:gd name="T8" fmla="*/ 38 w 70"/>
                <a:gd name="T9" fmla="*/ 81 h 81"/>
                <a:gd name="T10" fmla="*/ 26 w 70"/>
                <a:gd name="T11" fmla="*/ 77 h 81"/>
                <a:gd name="T12" fmla="*/ 16 w 70"/>
                <a:gd name="T13" fmla="*/ 71 h 81"/>
                <a:gd name="T14" fmla="*/ 8 w 70"/>
                <a:gd name="T15" fmla="*/ 63 h 81"/>
                <a:gd name="T16" fmla="*/ 3 w 70"/>
                <a:gd name="T17" fmla="*/ 53 h 81"/>
                <a:gd name="T18" fmla="*/ 0 w 70"/>
                <a:gd name="T19" fmla="*/ 41 h 81"/>
                <a:gd name="T20" fmla="*/ 0 w 70"/>
                <a:gd name="T21" fmla="*/ 30 h 81"/>
                <a:gd name="T22" fmla="*/ 3 w 70"/>
                <a:gd name="T23" fmla="*/ 18 h 81"/>
                <a:gd name="T24" fmla="*/ 9 w 70"/>
                <a:gd name="T25" fmla="*/ 9 h 81"/>
                <a:gd name="T26" fmla="*/ 18 w 70"/>
                <a:gd name="T27" fmla="*/ 0 h 81"/>
                <a:gd name="T28" fmla="*/ 44 w 70"/>
                <a:gd name="T29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81">
                  <a:moveTo>
                    <a:pt x="44" y="36"/>
                  </a:moveTo>
                  <a:lnTo>
                    <a:pt x="70" y="72"/>
                  </a:lnTo>
                  <a:lnTo>
                    <a:pt x="61" y="77"/>
                  </a:lnTo>
                  <a:lnTo>
                    <a:pt x="49" y="81"/>
                  </a:lnTo>
                  <a:lnTo>
                    <a:pt x="38" y="81"/>
                  </a:lnTo>
                  <a:lnTo>
                    <a:pt x="26" y="77"/>
                  </a:lnTo>
                  <a:lnTo>
                    <a:pt x="16" y="71"/>
                  </a:lnTo>
                  <a:lnTo>
                    <a:pt x="8" y="63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4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37" name="Freeform 236"/>
            <p:cNvSpPr>
              <a:spLocks/>
            </p:cNvSpPr>
            <p:nvPr/>
          </p:nvSpPr>
          <p:spPr bwMode="auto">
            <a:xfrm>
              <a:off x="5074285" y="2979738"/>
              <a:ext cx="22225" cy="25400"/>
            </a:xfrm>
            <a:custGeom>
              <a:avLst/>
              <a:gdLst>
                <a:gd name="T0" fmla="*/ 70 w 70"/>
                <a:gd name="T1" fmla="*/ 72 h 81"/>
                <a:gd name="T2" fmla="*/ 61 w 70"/>
                <a:gd name="T3" fmla="*/ 77 h 81"/>
                <a:gd name="T4" fmla="*/ 49 w 70"/>
                <a:gd name="T5" fmla="*/ 81 h 81"/>
                <a:gd name="T6" fmla="*/ 38 w 70"/>
                <a:gd name="T7" fmla="*/ 81 h 81"/>
                <a:gd name="T8" fmla="*/ 26 w 70"/>
                <a:gd name="T9" fmla="*/ 77 h 81"/>
                <a:gd name="T10" fmla="*/ 16 w 70"/>
                <a:gd name="T11" fmla="*/ 71 h 81"/>
                <a:gd name="T12" fmla="*/ 8 w 70"/>
                <a:gd name="T13" fmla="*/ 63 h 81"/>
                <a:gd name="T14" fmla="*/ 3 w 70"/>
                <a:gd name="T15" fmla="*/ 53 h 81"/>
                <a:gd name="T16" fmla="*/ 0 w 70"/>
                <a:gd name="T17" fmla="*/ 41 h 81"/>
                <a:gd name="T18" fmla="*/ 0 w 70"/>
                <a:gd name="T19" fmla="*/ 30 h 81"/>
                <a:gd name="T20" fmla="*/ 3 w 70"/>
                <a:gd name="T21" fmla="*/ 18 h 81"/>
                <a:gd name="T22" fmla="*/ 9 w 70"/>
                <a:gd name="T23" fmla="*/ 9 h 81"/>
                <a:gd name="T24" fmla="*/ 18 w 70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81">
                  <a:moveTo>
                    <a:pt x="70" y="72"/>
                  </a:moveTo>
                  <a:lnTo>
                    <a:pt x="61" y="77"/>
                  </a:lnTo>
                  <a:lnTo>
                    <a:pt x="49" y="81"/>
                  </a:lnTo>
                  <a:lnTo>
                    <a:pt x="38" y="81"/>
                  </a:lnTo>
                  <a:lnTo>
                    <a:pt x="26" y="77"/>
                  </a:lnTo>
                  <a:lnTo>
                    <a:pt x="16" y="71"/>
                  </a:lnTo>
                  <a:lnTo>
                    <a:pt x="8" y="63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38" name="Freeform 237"/>
            <p:cNvSpPr>
              <a:spLocks/>
            </p:cNvSpPr>
            <p:nvPr/>
          </p:nvSpPr>
          <p:spPr bwMode="auto">
            <a:xfrm>
              <a:off x="5080635" y="2433638"/>
              <a:ext cx="744538" cy="568325"/>
            </a:xfrm>
            <a:custGeom>
              <a:avLst/>
              <a:gdLst>
                <a:gd name="T0" fmla="*/ 0 w 2344"/>
                <a:gd name="T1" fmla="*/ 1721 h 1793"/>
                <a:gd name="T2" fmla="*/ 26 w 2344"/>
                <a:gd name="T3" fmla="*/ 1757 h 1793"/>
                <a:gd name="T4" fmla="*/ 52 w 2344"/>
                <a:gd name="T5" fmla="*/ 1793 h 1793"/>
                <a:gd name="T6" fmla="*/ 2344 w 2344"/>
                <a:gd name="T7" fmla="*/ 72 h 1793"/>
                <a:gd name="T8" fmla="*/ 2318 w 2344"/>
                <a:gd name="T9" fmla="*/ 36 h 1793"/>
                <a:gd name="T10" fmla="*/ 2291 w 2344"/>
                <a:gd name="T11" fmla="*/ 0 h 1793"/>
                <a:gd name="T12" fmla="*/ 0 w 2344"/>
                <a:gd name="T13" fmla="*/ 1721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4" h="1793">
                  <a:moveTo>
                    <a:pt x="0" y="1721"/>
                  </a:moveTo>
                  <a:lnTo>
                    <a:pt x="26" y="1757"/>
                  </a:lnTo>
                  <a:lnTo>
                    <a:pt x="52" y="1793"/>
                  </a:lnTo>
                  <a:lnTo>
                    <a:pt x="2344" y="72"/>
                  </a:lnTo>
                  <a:lnTo>
                    <a:pt x="2318" y="36"/>
                  </a:lnTo>
                  <a:lnTo>
                    <a:pt x="2291" y="0"/>
                  </a:lnTo>
                  <a:lnTo>
                    <a:pt x="0" y="17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39" name="Freeform 238"/>
            <p:cNvSpPr>
              <a:spLocks/>
            </p:cNvSpPr>
            <p:nvPr/>
          </p:nvSpPr>
          <p:spPr bwMode="auto">
            <a:xfrm>
              <a:off x="5080635" y="2433638"/>
              <a:ext cx="744538" cy="568325"/>
            </a:xfrm>
            <a:custGeom>
              <a:avLst/>
              <a:gdLst>
                <a:gd name="T0" fmla="*/ 0 w 2344"/>
                <a:gd name="T1" fmla="*/ 1721 h 1793"/>
                <a:gd name="T2" fmla="*/ 26 w 2344"/>
                <a:gd name="T3" fmla="*/ 1757 h 1793"/>
                <a:gd name="T4" fmla="*/ 52 w 2344"/>
                <a:gd name="T5" fmla="*/ 1793 h 1793"/>
                <a:gd name="T6" fmla="*/ 2344 w 2344"/>
                <a:gd name="T7" fmla="*/ 72 h 1793"/>
                <a:gd name="T8" fmla="*/ 2318 w 2344"/>
                <a:gd name="T9" fmla="*/ 36 h 1793"/>
                <a:gd name="T10" fmla="*/ 2291 w 2344"/>
                <a:gd name="T11" fmla="*/ 0 h 1793"/>
                <a:gd name="T12" fmla="*/ 0 w 2344"/>
                <a:gd name="T13" fmla="*/ 1721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4" h="1793">
                  <a:moveTo>
                    <a:pt x="0" y="1721"/>
                  </a:moveTo>
                  <a:lnTo>
                    <a:pt x="26" y="1757"/>
                  </a:lnTo>
                  <a:lnTo>
                    <a:pt x="52" y="1793"/>
                  </a:lnTo>
                  <a:lnTo>
                    <a:pt x="2344" y="72"/>
                  </a:lnTo>
                  <a:lnTo>
                    <a:pt x="2318" y="36"/>
                  </a:lnTo>
                  <a:lnTo>
                    <a:pt x="2291" y="0"/>
                  </a:lnTo>
                  <a:lnTo>
                    <a:pt x="0" y="172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12" name="Group 48411"/>
          <p:cNvGrpSpPr/>
          <p:nvPr/>
        </p:nvGrpSpPr>
        <p:grpSpPr>
          <a:xfrm>
            <a:off x="5802948" y="2789012"/>
            <a:ext cx="741362" cy="28575"/>
            <a:chOff x="5802948" y="2430463"/>
            <a:chExt cx="741362" cy="28575"/>
          </a:xfrm>
        </p:grpSpPr>
        <p:sp>
          <p:nvSpPr>
            <p:cNvPr id="48314" name="Freeform 213"/>
            <p:cNvSpPr>
              <a:spLocks/>
            </p:cNvSpPr>
            <p:nvPr/>
          </p:nvSpPr>
          <p:spPr bwMode="auto">
            <a:xfrm>
              <a:off x="5817235" y="2430463"/>
              <a:ext cx="727075" cy="28575"/>
            </a:xfrm>
            <a:custGeom>
              <a:avLst/>
              <a:gdLst>
                <a:gd name="T0" fmla="*/ 2293 w 2293"/>
                <a:gd name="T1" fmla="*/ 89 h 89"/>
                <a:gd name="T2" fmla="*/ 2293 w 2293"/>
                <a:gd name="T3" fmla="*/ 45 h 89"/>
                <a:gd name="T4" fmla="*/ 2293 w 2293"/>
                <a:gd name="T5" fmla="*/ 0 h 89"/>
                <a:gd name="T6" fmla="*/ 0 w 2293"/>
                <a:gd name="T7" fmla="*/ 0 h 89"/>
                <a:gd name="T8" fmla="*/ 0 w 2293"/>
                <a:gd name="T9" fmla="*/ 45 h 89"/>
                <a:gd name="T10" fmla="*/ 0 w 2293"/>
                <a:gd name="T11" fmla="*/ 89 h 89"/>
                <a:gd name="T12" fmla="*/ 2293 w 2293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3" h="89">
                  <a:moveTo>
                    <a:pt x="2293" y="89"/>
                  </a:moveTo>
                  <a:lnTo>
                    <a:pt x="2293" y="45"/>
                  </a:lnTo>
                  <a:lnTo>
                    <a:pt x="2293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2293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5" name="Freeform 214"/>
            <p:cNvSpPr>
              <a:spLocks/>
            </p:cNvSpPr>
            <p:nvPr/>
          </p:nvSpPr>
          <p:spPr bwMode="auto">
            <a:xfrm>
              <a:off x="5817235" y="2430463"/>
              <a:ext cx="727075" cy="28575"/>
            </a:xfrm>
            <a:custGeom>
              <a:avLst/>
              <a:gdLst>
                <a:gd name="T0" fmla="*/ 2293 w 2293"/>
                <a:gd name="T1" fmla="*/ 89 h 89"/>
                <a:gd name="T2" fmla="*/ 2293 w 2293"/>
                <a:gd name="T3" fmla="*/ 45 h 89"/>
                <a:gd name="T4" fmla="*/ 2293 w 2293"/>
                <a:gd name="T5" fmla="*/ 0 h 89"/>
                <a:gd name="T6" fmla="*/ 0 w 2293"/>
                <a:gd name="T7" fmla="*/ 0 h 89"/>
                <a:gd name="T8" fmla="*/ 0 w 2293"/>
                <a:gd name="T9" fmla="*/ 45 h 89"/>
                <a:gd name="T10" fmla="*/ 0 w 2293"/>
                <a:gd name="T11" fmla="*/ 89 h 89"/>
                <a:gd name="T12" fmla="*/ 2293 w 2293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3" h="89">
                  <a:moveTo>
                    <a:pt x="2293" y="89"/>
                  </a:moveTo>
                  <a:lnTo>
                    <a:pt x="2293" y="45"/>
                  </a:lnTo>
                  <a:lnTo>
                    <a:pt x="2293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2293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6" name="Freeform 215"/>
            <p:cNvSpPr>
              <a:spLocks/>
            </p:cNvSpPr>
            <p:nvPr/>
          </p:nvSpPr>
          <p:spPr bwMode="auto">
            <a:xfrm>
              <a:off x="5802948" y="2430463"/>
              <a:ext cx="14288" cy="28575"/>
            </a:xfrm>
            <a:custGeom>
              <a:avLst/>
              <a:gdLst>
                <a:gd name="T0" fmla="*/ 45 w 45"/>
                <a:gd name="T1" fmla="*/ 45 h 89"/>
                <a:gd name="T2" fmla="*/ 45 w 45"/>
                <a:gd name="T3" fmla="*/ 89 h 89"/>
                <a:gd name="T4" fmla="*/ 33 w 45"/>
                <a:gd name="T5" fmla="*/ 88 h 89"/>
                <a:gd name="T6" fmla="*/ 23 w 45"/>
                <a:gd name="T7" fmla="*/ 83 h 89"/>
                <a:gd name="T8" fmla="*/ 14 w 45"/>
                <a:gd name="T9" fmla="*/ 76 h 89"/>
                <a:gd name="T10" fmla="*/ 6 w 45"/>
                <a:gd name="T11" fmla="*/ 66 h 89"/>
                <a:gd name="T12" fmla="*/ 2 w 45"/>
                <a:gd name="T13" fmla="*/ 57 h 89"/>
                <a:gd name="T14" fmla="*/ 0 w 45"/>
                <a:gd name="T15" fmla="*/ 45 h 89"/>
                <a:gd name="T16" fmla="*/ 2 w 45"/>
                <a:gd name="T17" fmla="*/ 33 h 89"/>
                <a:gd name="T18" fmla="*/ 6 w 45"/>
                <a:gd name="T19" fmla="*/ 22 h 89"/>
                <a:gd name="T20" fmla="*/ 14 w 45"/>
                <a:gd name="T21" fmla="*/ 14 h 89"/>
                <a:gd name="T22" fmla="*/ 23 w 45"/>
                <a:gd name="T23" fmla="*/ 6 h 89"/>
                <a:gd name="T24" fmla="*/ 33 w 45"/>
                <a:gd name="T25" fmla="*/ 2 h 89"/>
                <a:gd name="T26" fmla="*/ 45 w 45"/>
                <a:gd name="T27" fmla="*/ 0 h 89"/>
                <a:gd name="T28" fmla="*/ 45 w 45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89">
                  <a:moveTo>
                    <a:pt x="45" y="45"/>
                  </a:moveTo>
                  <a:lnTo>
                    <a:pt x="45" y="89"/>
                  </a:lnTo>
                  <a:lnTo>
                    <a:pt x="33" y="88"/>
                  </a:lnTo>
                  <a:lnTo>
                    <a:pt x="23" y="83"/>
                  </a:lnTo>
                  <a:lnTo>
                    <a:pt x="14" y="76"/>
                  </a:lnTo>
                  <a:lnTo>
                    <a:pt x="6" y="66"/>
                  </a:lnTo>
                  <a:lnTo>
                    <a:pt x="2" y="57"/>
                  </a:ln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17" name="Freeform 216"/>
            <p:cNvSpPr>
              <a:spLocks/>
            </p:cNvSpPr>
            <p:nvPr/>
          </p:nvSpPr>
          <p:spPr bwMode="auto">
            <a:xfrm>
              <a:off x="5802948" y="2430463"/>
              <a:ext cx="14288" cy="28575"/>
            </a:xfrm>
            <a:custGeom>
              <a:avLst/>
              <a:gdLst>
                <a:gd name="T0" fmla="*/ 45 w 45"/>
                <a:gd name="T1" fmla="*/ 89 h 89"/>
                <a:gd name="T2" fmla="*/ 33 w 45"/>
                <a:gd name="T3" fmla="*/ 88 h 89"/>
                <a:gd name="T4" fmla="*/ 23 w 45"/>
                <a:gd name="T5" fmla="*/ 83 h 89"/>
                <a:gd name="T6" fmla="*/ 14 w 45"/>
                <a:gd name="T7" fmla="*/ 76 h 89"/>
                <a:gd name="T8" fmla="*/ 6 w 45"/>
                <a:gd name="T9" fmla="*/ 66 h 89"/>
                <a:gd name="T10" fmla="*/ 2 w 45"/>
                <a:gd name="T11" fmla="*/ 57 h 89"/>
                <a:gd name="T12" fmla="*/ 0 w 45"/>
                <a:gd name="T13" fmla="*/ 45 h 89"/>
                <a:gd name="T14" fmla="*/ 2 w 45"/>
                <a:gd name="T15" fmla="*/ 33 h 89"/>
                <a:gd name="T16" fmla="*/ 6 w 45"/>
                <a:gd name="T17" fmla="*/ 22 h 89"/>
                <a:gd name="T18" fmla="*/ 14 w 45"/>
                <a:gd name="T19" fmla="*/ 14 h 89"/>
                <a:gd name="T20" fmla="*/ 23 w 45"/>
                <a:gd name="T21" fmla="*/ 6 h 89"/>
                <a:gd name="T22" fmla="*/ 33 w 45"/>
                <a:gd name="T23" fmla="*/ 2 h 89"/>
                <a:gd name="T24" fmla="*/ 45 w 45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9">
                  <a:moveTo>
                    <a:pt x="45" y="89"/>
                  </a:moveTo>
                  <a:lnTo>
                    <a:pt x="33" y="88"/>
                  </a:lnTo>
                  <a:lnTo>
                    <a:pt x="23" y="83"/>
                  </a:lnTo>
                  <a:lnTo>
                    <a:pt x="14" y="76"/>
                  </a:lnTo>
                  <a:lnTo>
                    <a:pt x="6" y="66"/>
                  </a:lnTo>
                  <a:lnTo>
                    <a:pt x="2" y="57"/>
                  </a:ln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40" name="Freeform 239"/>
            <p:cNvSpPr>
              <a:spLocks/>
            </p:cNvSpPr>
            <p:nvPr/>
          </p:nvSpPr>
          <p:spPr bwMode="auto">
            <a:xfrm>
              <a:off x="5807710" y="2430463"/>
              <a:ext cx="22225" cy="25400"/>
            </a:xfrm>
            <a:custGeom>
              <a:avLst/>
              <a:gdLst>
                <a:gd name="T0" fmla="*/ 27 w 71"/>
                <a:gd name="T1" fmla="*/ 45 h 81"/>
                <a:gd name="T2" fmla="*/ 0 w 71"/>
                <a:gd name="T3" fmla="*/ 9 h 81"/>
                <a:gd name="T4" fmla="*/ 10 w 71"/>
                <a:gd name="T5" fmla="*/ 4 h 81"/>
                <a:gd name="T6" fmla="*/ 22 w 71"/>
                <a:gd name="T7" fmla="*/ 0 h 81"/>
                <a:gd name="T8" fmla="*/ 33 w 71"/>
                <a:gd name="T9" fmla="*/ 0 h 81"/>
                <a:gd name="T10" fmla="*/ 45 w 71"/>
                <a:gd name="T11" fmla="*/ 4 h 81"/>
                <a:gd name="T12" fmla="*/ 54 w 71"/>
                <a:gd name="T13" fmla="*/ 10 h 81"/>
                <a:gd name="T14" fmla="*/ 63 w 71"/>
                <a:gd name="T15" fmla="*/ 18 h 81"/>
                <a:gd name="T16" fmla="*/ 68 w 71"/>
                <a:gd name="T17" fmla="*/ 28 h 81"/>
                <a:gd name="T18" fmla="*/ 71 w 71"/>
                <a:gd name="T19" fmla="*/ 40 h 81"/>
                <a:gd name="T20" fmla="*/ 71 w 71"/>
                <a:gd name="T21" fmla="*/ 51 h 81"/>
                <a:gd name="T22" fmla="*/ 68 w 71"/>
                <a:gd name="T23" fmla="*/ 63 h 81"/>
                <a:gd name="T24" fmla="*/ 62 w 71"/>
                <a:gd name="T25" fmla="*/ 72 h 81"/>
                <a:gd name="T26" fmla="*/ 53 w 71"/>
                <a:gd name="T27" fmla="*/ 81 h 81"/>
                <a:gd name="T28" fmla="*/ 27 w 71"/>
                <a:gd name="T29" fmla="*/ 4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81">
                  <a:moveTo>
                    <a:pt x="27" y="45"/>
                  </a:moveTo>
                  <a:lnTo>
                    <a:pt x="0" y="9"/>
                  </a:lnTo>
                  <a:lnTo>
                    <a:pt x="10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5" y="4"/>
                  </a:lnTo>
                  <a:lnTo>
                    <a:pt x="54" y="10"/>
                  </a:lnTo>
                  <a:lnTo>
                    <a:pt x="63" y="18"/>
                  </a:lnTo>
                  <a:lnTo>
                    <a:pt x="68" y="28"/>
                  </a:lnTo>
                  <a:lnTo>
                    <a:pt x="71" y="40"/>
                  </a:lnTo>
                  <a:lnTo>
                    <a:pt x="71" y="51"/>
                  </a:lnTo>
                  <a:lnTo>
                    <a:pt x="68" y="63"/>
                  </a:lnTo>
                  <a:lnTo>
                    <a:pt x="62" y="72"/>
                  </a:lnTo>
                  <a:lnTo>
                    <a:pt x="53" y="81"/>
                  </a:lnTo>
                  <a:lnTo>
                    <a:pt x="27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41" name="Freeform 240"/>
            <p:cNvSpPr>
              <a:spLocks/>
            </p:cNvSpPr>
            <p:nvPr/>
          </p:nvSpPr>
          <p:spPr bwMode="auto">
            <a:xfrm>
              <a:off x="5807710" y="2430463"/>
              <a:ext cx="22225" cy="25400"/>
            </a:xfrm>
            <a:custGeom>
              <a:avLst/>
              <a:gdLst>
                <a:gd name="T0" fmla="*/ 0 w 71"/>
                <a:gd name="T1" fmla="*/ 9 h 81"/>
                <a:gd name="T2" fmla="*/ 10 w 71"/>
                <a:gd name="T3" fmla="*/ 4 h 81"/>
                <a:gd name="T4" fmla="*/ 22 w 71"/>
                <a:gd name="T5" fmla="*/ 0 h 81"/>
                <a:gd name="T6" fmla="*/ 33 w 71"/>
                <a:gd name="T7" fmla="*/ 0 h 81"/>
                <a:gd name="T8" fmla="*/ 45 w 71"/>
                <a:gd name="T9" fmla="*/ 4 h 81"/>
                <a:gd name="T10" fmla="*/ 54 w 71"/>
                <a:gd name="T11" fmla="*/ 10 h 81"/>
                <a:gd name="T12" fmla="*/ 63 w 71"/>
                <a:gd name="T13" fmla="*/ 18 h 81"/>
                <a:gd name="T14" fmla="*/ 68 w 71"/>
                <a:gd name="T15" fmla="*/ 28 h 81"/>
                <a:gd name="T16" fmla="*/ 71 w 71"/>
                <a:gd name="T17" fmla="*/ 40 h 81"/>
                <a:gd name="T18" fmla="*/ 71 w 71"/>
                <a:gd name="T19" fmla="*/ 51 h 81"/>
                <a:gd name="T20" fmla="*/ 68 w 71"/>
                <a:gd name="T21" fmla="*/ 63 h 81"/>
                <a:gd name="T22" fmla="*/ 62 w 71"/>
                <a:gd name="T23" fmla="*/ 72 h 81"/>
                <a:gd name="T24" fmla="*/ 53 w 71"/>
                <a:gd name="T2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81">
                  <a:moveTo>
                    <a:pt x="0" y="9"/>
                  </a:moveTo>
                  <a:lnTo>
                    <a:pt x="10" y="4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45" y="4"/>
                  </a:lnTo>
                  <a:lnTo>
                    <a:pt x="54" y="10"/>
                  </a:lnTo>
                  <a:lnTo>
                    <a:pt x="63" y="18"/>
                  </a:lnTo>
                  <a:lnTo>
                    <a:pt x="68" y="28"/>
                  </a:lnTo>
                  <a:lnTo>
                    <a:pt x="71" y="40"/>
                  </a:lnTo>
                  <a:lnTo>
                    <a:pt x="71" y="51"/>
                  </a:lnTo>
                  <a:lnTo>
                    <a:pt x="68" y="63"/>
                  </a:lnTo>
                  <a:lnTo>
                    <a:pt x="62" y="72"/>
                  </a:lnTo>
                  <a:lnTo>
                    <a:pt x="53" y="8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16" name="Group 48415"/>
          <p:cNvGrpSpPr/>
          <p:nvPr/>
        </p:nvGrpSpPr>
        <p:grpSpPr>
          <a:xfrm>
            <a:off x="4542473" y="3531962"/>
            <a:ext cx="0" cy="363538"/>
            <a:chOff x="4542473" y="3173413"/>
            <a:chExt cx="0" cy="363538"/>
          </a:xfrm>
        </p:grpSpPr>
        <p:sp>
          <p:nvSpPr>
            <p:cNvPr id="48342" name="Line 241"/>
            <p:cNvSpPr>
              <a:spLocks noChangeShapeType="1"/>
            </p:cNvSpPr>
            <p:nvPr/>
          </p:nvSpPr>
          <p:spPr bwMode="auto">
            <a:xfrm flipV="1">
              <a:off x="4542473" y="3470276"/>
              <a:ext cx="0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43" name="Line 242"/>
            <p:cNvSpPr>
              <a:spLocks noChangeShapeType="1"/>
            </p:cNvSpPr>
            <p:nvPr/>
          </p:nvSpPr>
          <p:spPr bwMode="auto">
            <a:xfrm flipV="1">
              <a:off x="4542473" y="3297238"/>
              <a:ext cx="0" cy="1158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45" name="Line 244"/>
            <p:cNvSpPr>
              <a:spLocks noChangeShapeType="1"/>
            </p:cNvSpPr>
            <p:nvPr/>
          </p:nvSpPr>
          <p:spPr bwMode="auto">
            <a:xfrm flipV="1">
              <a:off x="4542473" y="3173413"/>
              <a:ext cx="0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9" name="Group 48438"/>
          <p:cNvGrpSpPr/>
          <p:nvPr/>
        </p:nvGrpSpPr>
        <p:grpSpPr>
          <a:xfrm>
            <a:off x="7264401" y="2792188"/>
            <a:ext cx="1457325" cy="28575"/>
            <a:chOff x="7264401" y="2433639"/>
            <a:chExt cx="1457325" cy="28575"/>
          </a:xfrm>
        </p:grpSpPr>
        <p:sp>
          <p:nvSpPr>
            <p:cNvPr id="48363" name="Freeform 263"/>
            <p:cNvSpPr>
              <a:spLocks/>
            </p:cNvSpPr>
            <p:nvPr/>
          </p:nvSpPr>
          <p:spPr bwMode="auto">
            <a:xfrm>
              <a:off x="7264401" y="2433639"/>
              <a:ext cx="1457325" cy="28575"/>
            </a:xfrm>
            <a:custGeom>
              <a:avLst/>
              <a:gdLst>
                <a:gd name="T0" fmla="*/ 4586 w 4586"/>
                <a:gd name="T1" fmla="*/ 89 h 89"/>
                <a:gd name="T2" fmla="*/ 4586 w 4586"/>
                <a:gd name="T3" fmla="*/ 45 h 89"/>
                <a:gd name="T4" fmla="*/ 4586 w 4586"/>
                <a:gd name="T5" fmla="*/ 0 h 89"/>
                <a:gd name="T6" fmla="*/ 0 w 4586"/>
                <a:gd name="T7" fmla="*/ 0 h 89"/>
                <a:gd name="T8" fmla="*/ 0 w 4586"/>
                <a:gd name="T9" fmla="*/ 45 h 89"/>
                <a:gd name="T10" fmla="*/ 0 w 4586"/>
                <a:gd name="T11" fmla="*/ 89 h 89"/>
                <a:gd name="T12" fmla="*/ 4586 w 4586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9">
                  <a:moveTo>
                    <a:pt x="4586" y="89"/>
                  </a:moveTo>
                  <a:lnTo>
                    <a:pt x="4586" y="45"/>
                  </a:lnTo>
                  <a:lnTo>
                    <a:pt x="4586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4586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4" name="Freeform 264"/>
            <p:cNvSpPr>
              <a:spLocks/>
            </p:cNvSpPr>
            <p:nvPr/>
          </p:nvSpPr>
          <p:spPr bwMode="auto">
            <a:xfrm>
              <a:off x="7264401" y="2433639"/>
              <a:ext cx="1457325" cy="28575"/>
            </a:xfrm>
            <a:custGeom>
              <a:avLst/>
              <a:gdLst>
                <a:gd name="T0" fmla="*/ 4586 w 4586"/>
                <a:gd name="T1" fmla="*/ 89 h 89"/>
                <a:gd name="T2" fmla="*/ 4586 w 4586"/>
                <a:gd name="T3" fmla="*/ 45 h 89"/>
                <a:gd name="T4" fmla="*/ 4586 w 4586"/>
                <a:gd name="T5" fmla="*/ 0 h 89"/>
                <a:gd name="T6" fmla="*/ 0 w 4586"/>
                <a:gd name="T7" fmla="*/ 0 h 89"/>
                <a:gd name="T8" fmla="*/ 0 w 4586"/>
                <a:gd name="T9" fmla="*/ 45 h 89"/>
                <a:gd name="T10" fmla="*/ 0 w 4586"/>
                <a:gd name="T11" fmla="*/ 89 h 89"/>
                <a:gd name="T12" fmla="*/ 4586 w 4586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9">
                  <a:moveTo>
                    <a:pt x="4586" y="89"/>
                  </a:moveTo>
                  <a:lnTo>
                    <a:pt x="4586" y="45"/>
                  </a:lnTo>
                  <a:lnTo>
                    <a:pt x="4586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4586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8" name="Group 48437"/>
          <p:cNvGrpSpPr/>
          <p:nvPr/>
        </p:nvGrpSpPr>
        <p:grpSpPr>
          <a:xfrm>
            <a:off x="7264401" y="3338288"/>
            <a:ext cx="1457325" cy="28575"/>
            <a:chOff x="7264401" y="2979739"/>
            <a:chExt cx="1457325" cy="28575"/>
          </a:xfrm>
        </p:grpSpPr>
        <p:sp>
          <p:nvSpPr>
            <p:cNvPr id="48375" name="Freeform 275"/>
            <p:cNvSpPr>
              <a:spLocks/>
            </p:cNvSpPr>
            <p:nvPr/>
          </p:nvSpPr>
          <p:spPr bwMode="auto">
            <a:xfrm>
              <a:off x="7264401" y="2979739"/>
              <a:ext cx="1457325" cy="28575"/>
            </a:xfrm>
            <a:custGeom>
              <a:avLst/>
              <a:gdLst>
                <a:gd name="T0" fmla="*/ 0 w 4586"/>
                <a:gd name="T1" fmla="*/ 0 h 89"/>
                <a:gd name="T2" fmla="*/ 0 w 4586"/>
                <a:gd name="T3" fmla="*/ 44 h 89"/>
                <a:gd name="T4" fmla="*/ 0 w 4586"/>
                <a:gd name="T5" fmla="*/ 89 h 89"/>
                <a:gd name="T6" fmla="*/ 4586 w 4586"/>
                <a:gd name="T7" fmla="*/ 89 h 89"/>
                <a:gd name="T8" fmla="*/ 4586 w 4586"/>
                <a:gd name="T9" fmla="*/ 44 h 89"/>
                <a:gd name="T10" fmla="*/ 4586 w 4586"/>
                <a:gd name="T11" fmla="*/ 0 h 89"/>
                <a:gd name="T12" fmla="*/ 0 w 4586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4586" y="89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6" name="Freeform 276"/>
            <p:cNvSpPr>
              <a:spLocks/>
            </p:cNvSpPr>
            <p:nvPr/>
          </p:nvSpPr>
          <p:spPr bwMode="auto">
            <a:xfrm>
              <a:off x="7264401" y="2979739"/>
              <a:ext cx="1457325" cy="28575"/>
            </a:xfrm>
            <a:custGeom>
              <a:avLst/>
              <a:gdLst>
                <a:gd name="T0" fmla="*/ 0 w 4586"/>
                <a:gd name="T1" fmla="*/ 0 h 89"/>
                <a:gd name="T2" fmla="*/ 0 w 4586"/>
                <a:gd name="T3" fmla="*/ 44 h 89"/>
                <a:gd name="T4" fmla="*/ 0 w 4586"/>
                <a:gd name="T5" fmla="*/ 89 h 89"/>
                <a:gd name="T6" fmla="*/ 4586 w 4586"/>
                <a:gd name="T7" fmla="*/ 89 h 89"/>
                <a:gd name="T8" fmla="*/ 4586 w 4586"/>
                <a:gd name="T9" fmla="*/ 44 h 89"/>
                <a:gd name="T10" fmla="*/ 4586 w 4586"/>
                <a:gd name="T11" fmla="*/ 0 h 89"/>
                <a:gd name="T12" fmla="*/ 0 w 4586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4586" y="89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5" name="Group 48434"/>
          <p:cNvGrpSpPr/>
          <p:nvPr/>
        </p:nvGrpSpPr>
        <p:grpSpPr>
          <a:xfrm>
            <a:off x="7251701" y="2792188"/>
            <a:ext cx="26988" cy="1106487"/>
            <a:chOff x="7251701" y="2433639"/>
            <a:chExt cx="26988" cy="1106487"/>
          </a:xfrm>
        </p:grpSpPr>
        <p:sp>
          <p:nvSpPr>
            <p:cNvPr id="48365" name="Freeform 265"/>
            <p:cNvSpPr>
              <a:spLocks/>
            </p:cNvSpPr>
            <p:nvPr/>
          </p:nvSpPr>
          <p:spPr bwMode="auto">
            <a:xfrm>
              <a:off x="7251701" y="2433639"/>
              <a:ext cx="12700" cy="28575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6" name="Freeform 266"/>
            <p:cNvSpPr>
              <a:spLocks/>
            </p:cNvSpPr>
            <p:nvPr/>
          </p:nvSpPr>
          <p:spPr bwMode="auto">
            <a:xfrm>
              <a:off x="7251701" y="2433639"/>
              <a:ext cx="12700" cy="28575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7" name="Freeform 267"/>
            <p:cNvSpPr>
              <a:spLocks/>
            </p:cNvSpPr>
            <p:nvPr/>
          </p:nvSpPr>
          <p:spPr bwMode="auto">
            <a:xfrm>
              <a:off x="7251701" y="2433639"/>
              <a:ext cx="26988" cy="14288"/>
            </a:xfrm>
            <a:custGeom>
              <a:avLst/>
              <a:gdLst>
                <a:gd name="T0" fmla="*/ 44 w 89"/>
                <a:gd name="T1" fmla="*/ 45 h 45"/>
                <a:gd name="T2" fmla="*/ 0 w 89"/>
                <a:gd name="T3" fmla="*/ 45 h 45"/>
                <a:gd name="T4" fmla="*/ 1 w 89"/>
                <a:gd name="T5" fmla="*/ 33 h 45"/>
                <a:gd name="T6" fmla="*/ 6 w 89"/>
                <a:gd name="T7" fmla="*/ 22 h 45"/>
                <a:gd name="T8" fmla="*/ 13 w 89"/>
                <a:gd name="T9" fmla="*/ 13 h 45"/>
                <a:gd name="T10" fmla="*/ 23 w 89"/>
                <a:gd name="T11" fmla="*/ 6 h 45"/>
                <a:gd name="T12" fmla="*/ 32 w 89"/>
                <a:gd name="T13" fmla="*/ 1 h 45"/>
                <a:gd name="T14" fmla="*/ 44 w 89"/>
                <a:gd name="T15" fmla="*/ 0 h 45"/>
                <a:gd name="T16" fmla="*/ 56 w 89"/>
                <a:gd name="T17" fmla="*/ 1 h 45"/>
                <a:gd name="T18" fmla="*/ 67 w 89"/>
                <a:gd name="T19" fmla="*/ 6 h 45"/>
                <a:gd name="T20" fmla="*/ 75 w 89"/>
                <a:gd name="T21" fmla="*/ 13 h 45"/>
                <a:gd name="T22" fmla="*/ 83 w 89"/>
                <a:gd name="T23" fmla="*/ 22 h 45"/>
                <a:gd name="T24" fmla="*/ 87 w 89"/>
                <a:gd name="T25" fmla="*/ 33 h 45"/>
                <a:gd name="T26" fmla="*/ 89 w 89"/>
                <a:gd name="T27" fmla="*/ 45 h 45"/>
                <a:gd name="T28" fmla="*/ 44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45"/>
                  </a:move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8" name="Freeform 268"/>
            <p:cNvSpPr>
              <a:spLocks/>
            </p:cNvSpPr>
            <p:nvPr/>
          </p:nvSpPr>
          <p:spPr bwMode="auto">
            <a:xfrm>
              <a:off x="7251701" y="2433639"/>
              <a:ext cx="26988" cy="14288"/>
            </a:xfrm>
            <a:custGeom>
              <a:avLst/>
              <a:gdLst>
                <a:gd name="T0" fmla="*/ 0 w 89"/>
                <a:gd name="T1" fmla="*/ 45 h 45"/>
                <a:gd name="T2" fmla="*/ 1 w 89"/>
                <a:gd name="T3" fmla="*/ 33 h 45"/>
                <a:gd name="T4" fmla="*/ 6 w 89"/>
                <a:gd name="T5" fmla="*/ 22 h 45"/>
                <a:gd name="T6" fmla="*/ 13 w 89"/>
                <a:gd name="T7" fmla="*/ 13 h 45"/>
                <a:gd name="T8" fmla="*/ 23 w 89"/>
                <a:gd name="T9" fmla="*/ 6 h 45"/>
                <a:gd name="T10" fmla="*/ 32 w 89"/>
                <a:gd name="T11" fmla="*/ 1 h 45"/>
                <a:gd name="T12" fmla="*/ 44 w 89"/>
                <a:gd name="T13" fmla="*/ 0 h 45"/>
                <a:gd name="T14" fmla="*/ 56 w 89"/>
                <a:gd name="T15" fmla="*/ 1 h 45"/>
                <a:gd name="T16" fmla="*/ 67 w 89"/>
                <a:gd name="T17" fmla="*/ 6 h 45"/>
                <a:gd name="T18" fmla="*/ 75 w 89"/>
                <a:gd name="T19" fmla="*/ 13 h 45"/>
                <a:gd name="T20" fmla="*/ 83 w 89"/>
                <a:gd name="T21" fmla="*/ 22 h 45"/>
                <a:gd name="T22" fmla="*/ 87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9" name="Freeform 269"/>
            <p:cNvSpPr>
              <a:spLocks/>
            </p:cNvSpPr>
            <p:nvPr/>
          </p:nvSpPr>
          <p:spPr bwMode="auto">
            <a:xfrm>
              <a:off x="7251701" y="2447926"/>
              <a:ext cx="26988" cy="1092200"/>
            </a:xfrm>
            <a:custGeom>
              <a:avLst/>
              <a:gdLst>
                <a:gd name="T0" fmla="*/ 89 w 89"/>
                <a:gd name="T1" fmla="*/ 0 h 3440"/>
                <a:gd name="T2" fmla="*/ 44 w 89"/>
                <a:gd name="T3" fmla="*/ 0 h 3440"/>
                <a:gd name="T4" fmla="*/ 0 w 89"/>
                <a:gd name="T5" fmla="*/ 0 h 3440"/>
                <a:gd name="T6" fmla="*/ 0 w 89"/>
                <a:gd name="T7" fmla="*/ 3440 h 3440"/>
                <a:gd name="T8" fmla="*/ 44 w 89"/>
                <a:gd name="T9" fmla="*/ 3440 h 3440"/>
                <a:gd name="T10" fmla="*/ 89 w 89"/>
                <a:gd name="T11" fmla="*/ 3440 h 3440"/>
                <a:gd name="T12" fmla="*/ 89 w 89"/>
                <a:gd name="T13" fmla="*/ 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3440"/>
                  </a:lnTo>
                  <a:lnTo>
                    <a:pt x="44" y="3440"/>
                  </a:lnTo>
                  <a:lnTo>
                    <a:pt x="89" y="344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0" name="Freeform 270"/>
            <p:cNvSpPr>
              <a:spLocks/>
            </p:cNvSpPr>
            <p:nvPr/>
          </p:nvSpPr>
          <p:spPr bwMode="auto">
            <a:xfrm>
              <a:off x="7251701" y="2447926"/>
              <a:ext cx="26988" cy="1092200"/>
            </a:xfrm>
            <a:custGeom>
              <a:avLst/>
              <a:gdLst>
                <a:gd name="T0" fmla="*/ 89 w 89"/>
                <a:gd name="T1" fmla="*/ 0 h 3440"/>
                <a:gd name="T2" fmla="*/ 44 w 89"/>
                <a:gd name="T3" fmla="*/ 0 h 3440"/>
                <a:gd name="T4" fmla="*/ 0 w 89"/>
                <a:gd name="T5" fmla="*/ 0 h 3440"/>
                <a:gd name="T6" fmla="*/ 0 w 89"/>
                <a:gd name="T7" fmla="*/ 3440 h 3440"/>
                <a:gd name="T8" fmla="*/ 44 w 89"/>
                <a:gd name="T9" fmla="*/ 3440 h 3440"/>
                <a:gd name="T10" fmla="*/ 89 w 89"/>
                <a:gd name="T11" fmla="*/ 3440 h 3440"/>
                <a:gd name="T12" fmla="*/ 89 w 89"/>
                <a:gd name="T13" fmla="*/ 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3440"/>
                  </a:lnTo>
                  <a:lnTo>
                    <a:pt x="44" y="3440"/>
                  </a:lnTo>
                  <a:lnTo>
                    <a:pt x="89" y="3440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3" name="Freeform 273"/>
            <p:cNvSpPr>
              <a:spLocks/>
            </p:cNvSpPr>
            <p:nvPr/>
          </p:nvSpPr>
          <p:spPr bwMode="auto">
            <a:xfrm>
              <a:off x="7251701" y="2979739"/>
              <a:ext cx="12700" cy="28575"/>
            </a:xfrm>
            <a:custGeom>
              <a:avLst/>
              <a:gdLst>
                <a:gd name="T0" fmla="*/ 44 w 44"/>
                <a:gd name="T1" fmla="*/ 44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6 h 89"/>
                <a:gd name="T14" fmla="*/ 0 w 44"/>
                <a:gd name="T15" fmla="*/ 44 h 89"/>
                <a:gd name="T16" fmla="*/ 1 w 44"/>
                <a:gd name="T17" fmla="*/ 32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4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4" name="Freeform 274"/>
            <p:cNvSpPr>
              <a:spLocks/>
            </p:cNvSpPr>
            <p:nvPr/>
          </p:nvSpPr>
          <p:spPr bwMode="auto">
            <a:xfrm>
              <a:off x="7251701" y="2979739"/>
              <a:ext cx="12700" cy="28575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6 h 89"/>
                <a:gd name="T12" fmla="*/ 0 w 44"/>
                <a:gd name="T13" fmla="*/ 44 h 89"/>
                <a:gd name="T14" fmla="*/ 1 w 44"/>
                <a:gd name="T15" fmla="*/ 32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9" name="Freeform 279"/>
            <p:cNvSpPr>
              <a:spLocks/>
            </p:cNvSpPr>
            <p:nvPr/>
          </p:nvSpPr>
          <p:spPr bwMode="auto">
            <a:xfrm>
              <a:off x="7251701" y="3162301"/>
              <a:ext cx="12700" cy="28575"/>
            </a:xfrm>
            <a:custGeom>
              <a:avLst/>
              <a:gdLst>
                <a:gd name="T0" fmla="*/ 44 w 44"/>
                <a:gd name="T1" fmla="*/ 44 h 88"/>
                <a:gd name="T2" fmla="*/ 44 w 44"/>
                <a:gd name="T3" fmla="*/ 88 h 88"/>
                <a:gd name="T4" fmla="*/ 32 w 44"/>
                <a:gd name="T5" fmla="*/ 87 h 88"/>
                <a:gd name="T6" fmla="*/ 23 w 44"/>
                <a:gd name="T7" fmla="*/ 82 h 88"/>
                <a:gd name="T8" fmla="*/ 13 w 44"/>
                <a:gd name="T9" fmla="*/ 75 h 88"/>
                <a:gd name="T10" fmla="*/ 6 w 44"/>
                <a:gd name="T11" fmla="*/ 66 h 88"/>
                <a:gd name="T12" fmla="*/ 1 w 44"/>
                <a:gd name="T13" fmla="*/ 56 h 88"/>
                <a:gd name="T14" fmla="*/ 0 w 44"/>
                <a:gd name="T15" fmla="*/ 44 h 88"/>
                <a:gd name="T16" fmla="*/ 1 w 44"/>
                <a:gd name="T17" fmla="*/ 32 h 88"/>
                <a:gd name="T18" fmla="*/ 6 w 44"/>
                <a:gd name="T19" fmla="*/ 21 h 88"/>
                <a:gd name="T20" fmla="*/ 13 w 44"/>
                <a:gd name="T21" fmla="*/ 13 h 88"/>
                <a:gd name="T22" fmla="*/ 23 w 44"/>
                <a:gd name="T23" fmla="*/ 6 h 88"/>
                <a:gd name="T24" fmla="*/ 32 w 44"/>
                <a:gd name="T25" fmla="*/ 1 h 88"/>
                <a:gd name="T26" fmla="*/ 44 w 44"/>
                <a:gd name="T27" fmla="*/ 0 h 88"/>
                <a:gd name="T28" fmla="*/ 44 w 44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8">
                  <a:moveTo>
                    <a:pt x="44" y="44"/>
                  </a:moveTo>
                  <a:lnTo>
                    <a:pt x="44" y="88"/>
                  </a:ln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0" name="Freeform 280"/>
            <p:cNvSpPr>
              <a:spLocks/>
            </p:cNvSpPr>
            <p:nvPr/>
          </p:nvSpPr>
          <p:spPr bwMode="auto">
            <a:xfrm>
              <a:off x="7251701" y="3162301"/>
              <a:ext cx="12700" cy="28575"/>
            </a:xfrm>
            <a:custGeom>
              <a:avLst/>
              <a:gdLst>
                <a:gd name="T0" fmla="*/ 44 w 44"/>
                <a:gd name="T1" fmla="*/ 88 h 88"/>
                <a:gd name="T2" fmla="*/ 32 w 44"/>
                <a:gd name="T3" fmla="*/ 87 h 88"/>
                <a:gd name="T4" fmla="*/ 23 w 44"/>
                <a:gd name="T5" fmla="*/ 82 h 88"/>
                <a:gd name="T6" fmla="*/ 13 w 44"/>
                <a:gd name="T7" fmla="*/ 75 h 88"/>
                <a:gd name="T8" fmla="*/ 6 w 44"/>
                <a:gd name="T9" fmla="*/ 66 h 88"/>
                <a:gd name="T10" fmla="*/ 1 w 44"/>
                <a:gd name="T11" fmla="*/ 56 h 88"/>
                <a:gd name="T12" fmla="*/ 0 w 44"/>
                <a:gd name="T13" fmla="*/ 44 h 88"/>
                <a:gd name="T14" fmla="*/ 1 w 44"/>
                <a:gd name="T15" fmla="*/ 32 h 88"/>
                <a:gd name="T16" fmla="*/ 6 w 44"/>
                <a:gd name="T17" fmla="*/ 21 h 88"/>
                <a:gd name="T18" fmla="*/ 13 w 44"/>
                <a:gd name="T19" fmla="*/ 13 h 88"/>
                <a:gd name="T20" fmla="*/ 23 w 44"/>
                <a:gd name="T21" fmla="*/ 6 h 88"/>
                <a:gd name="T22" fmla="*/ 32 w 44"/>
                <a:gd name="T23" fmla="*/ 1 h 88"/>
                <a:gd name="T24" fmla="*/ 44 w 44"/>
                <a:gd name="T2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8">
                  <a:moveTo>
                    <a:pt x="44" y="88"/>
                  </a:move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7" name="Group 48436"/>
          <p:cNvGrpSpPr/>
          <p:nvPr/>
        </p:nvGrpSpPr>
        <p:grpSpPr>
          <a:xfrm>
            <a:off x="7264401" y="3520850"/>
            <a:ext cx="1457325" cy="28575"/>
            <a:chOff x="7264401" y="3162301"/>
            <a:chExt cx="1457325" cy="28575"/>
          </a:xfrm>
        </p:grpSpPr>
        <p:sp>
          <p:nvSpPr>
            <p:cNvPr id="48381" name="Freeform 281"/>
            <p:cNvSpPr>
              <a:spLocks/>
            </p:cNvSpPr>
            <p:nvPr/>
          </p:nvSpPr>
          <p:spPr bwMode="auto">
            <a:xfrm>
              <a:off x="7264401" y="3162301"/>
              <a:ext cx="1457325" cy="28575"/>
            </a:xfrm>
            <a:custGeom>
              <a:avLst/>
              <a:gdLst>
                <a:gd name="T0" fmla="*/ 0 w 4586"/>
                <a:gd name="T1" fmla="*/ 0 h 88"/>
                <a:gd name="T2" fmla="*/ 0 w 4586"/>
                <a:gd name="T3" fmla="*/ 44 h 88"/>
                <a:gd name="T4" fmla="*/ 0 w 4586"/>
                <a:gd name="T5" fmla="*/ 88 h 88"/>
                <a:gd name="T6" fmla="*/ 4586 w 4586"/>
                <a:gd name="T7" fmla="*/ 88 h 88"/>
                <a:gd name="T8" fmla="*/ 4586 w 4586"/>
                <a:gd name="T9" fmla="*/ 44 h 88"/>
                <a:gd name="T10" fmla="*/ 4586 w 4586"/>
                <a:gd name="T11" fmla="*/ 0 h 88"/>
                <a:gd name="T12" fmla="*/ 0 w 4586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8">
                  <a:moveTo>
                    <a:pt x="0" y="0"/>
                  </a:moveTo>
                  <a:lnTo>
                    <a:pt x="0" y="44"/>
                  </a:lnTo>
                  <a:lnTo>
                    <a:pt x="0" y="88"/>
                  </a:lnTo>
                  <a:lnTo>
                    <a:pt x="4586" y="88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2" name="Freeform 282"/>
            <p:cNvSpPr>
              <a:spLocks/>
            </p:cNvSpPr>
            <p:nvPr/>
          </p:nvSpPr>
          <p:spPr bwMode="auto">
            <a:xfrm>
              <a:off x="7264401" y="3162301"/>
              <a:ext cx="1457325" cy="28575"/>
            </a:xfrm>
            <a:custGeom>
              <a:avLst/>
              <a:gdLst>
                <a:gd name="T0" fmla="*/ 0 w 4586"/>
                <a:gd name="T1" fmla="*/ 0 h 88"/>
                <a:gd name="T2" fmla="*/ 0 w 4586"/>
                <a:gd name="T3" fmla="*/ 44 h 88"/>
                <a:gd name="T4" fmla="*/ 0 w 4586"/>
                <a:gd name="T5" fmla="*/ 88 h 88"/>
                <a:gd name="T6" fmla="*/ 4586 w 4586"/>
                <a:gd name="T7" fmla="*/ 88 h 88"/>
                <a:gd name="T8" fmla="*/ 4586 w 4586"/>
                <a:gd name="T9" fmla="*/ 44 h 88"/>
                <a:gd name="T10" fmla="*/ 4586 w 4586"/>
                <a:gd name="T11" fmla="*/ 0 h 88"/>
                <a:gd name="T12" fmla="*/ 0 w 4586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8">
                  <a:moveTo>
                    <a:pt x="0" y="0"/>
                  </a:moveTo>
                  <a:lnTo>
                    <a:pt x="0" y="44"/>
                  </a:lnTo>
                  <a:lnTo>
                    <a:pt x="0" y="88"/>
                  </a:lnTo>
                  <a:lnTo>
                    <a:pt x="4586" y="88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6" name="Group 48435"/>
          <p:cNvGrpSpPr/>
          <p:nvPr/>
        </p:nvGrpSpPr>
        <p:grpSpPr>
          <a:xfrm>
            <a:off x="8707439" y="2792188"/>
            <a:ext cx="26988" cy="1106487"/>
            <a:chOff x="8707439" y="2433639"/>
            <a:chExt cx="26988" cy="1106487"/>
          </a:xfrm>
        </p:grpSpPr>
        <p:sp>
          <p:nvSpPr>
            <p:cNvPr id="48357" name="Freeform 257"/>
            <p:cNvSpPr>
              <a:spLocks/>
            </p:cNvSpPr>
            <p:nvPr/>
          </p:nvSpPr>
          <p:spPr bwMode="auto">
            <a:xfrm>
              <a:off x="8707439" y="2447926"/>
              <a:ext cx="26988" cy="1092200"/>
            </a:xfrm>
            <a:custGeom>
              <a:avLst/>
              <a:gdLst>
                <a:gd name="T0" fmla="*/ 0 w 89"/>
                <a:gd name="T1" fmla="*/ 3440 h 3440"/>
                <a:gd name="T2" fmla="*/ 45 w 89"/>
                <a:gd name="T3" fmla="*/ 3440 h 3440"/>
                <a:gd name="T4" fmla="*/ 89 w 89"/>
                <a:gd name="T5" fmla="*/ 3440 h 3440"/>
                <a:gd name="T6" fmla="*/ 89 w 89"/>
                <a:gd name="T7" fmla="*/ 0 h 3440"/>
                <a:gd name="T8" fmla="*/ 45 w 89"/>
                <a:gd name="T9" fmla="*/ 0 h 3440"/>
                <a:gd name="T10" fmla="*/ 0 w 89"/>
                <a:gd name="T11" fmla="*/ 0 h 3440"/>
                <a:gd name="T12" fmla="*/ 0 w 89"/>
                <a:gd name="T13" fmla="*/ 344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0" y="3440"/>
                  </a:moveTo>
                  <a:lnTo>
                    <a:pt x="45" y="3440"/>
                  </a:lnTo>
                  <a:lnTo>
                    <a:pt x="89" y="344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8" name="Freeform 258"/>
            <p:cNvSpPr>
              <a:spLocks/>
            </p:cNvSpPr>
            <p:nvPr/>
          </p:nvSpPr>
          <p:spPr bwMode="auto">
            <a:xfrm>
              <a:off x="8707439" y="2447926"/>
              <a:ext cx="26988" cy="1092200"/>
            </a:xfrm>
            <a:custGeom>
              <a:avLst/>
              <a:gdLst>
                <a:gd name="T0" fmla="*/ 0 w 89"/>
                <a:gd name="T1" fmla="*/ 3440 h 3440"/>
                <a:gd name="T2" fmla="*/ 45 w 89"/>
                <a:gd name="T3" fmla="*/ 3440 h 3440"/>
                <a:gd name="T4" fmla="*/ 89 w 89"/>
                <a:gd name="T5" fmla="*/ 3440 h 3440"/>
                <a:gd name="T6" fmla="*/ 89 w 89"/>
                <a:gd name="T7" fmla="*/ 0 h 3440"/>
                <a:gd name="T8" fmla="*/ 45 w 89"/>
                <a:gd name="T9" fmla="*/ 0 h 3440"/>
                <a:gd name="T10" fmla="*/ 0 w 89"/>
                <a:gd name="T11" fmla="*/ 0 h 3440"/>
                <a:gd name="T12" fmla="*/ 0 w 89"/>
                <a:gd name="T13" fmla="*/ 344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40">
                  <a:moveTo>
                    <a:pt x="0" y="3440"/>
                  </a:moveTo>
                  <a:lnTo>
                    <a:pt x="45" y="3440"/>
                  </a:lnTo>
                  <a:lnTo>
                    <a:pt x="89" y="344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344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9" name="Freeform 259"/>
            <p:cNvSpPr>
              <a:spLocks/>
            </p:cNvSpPr>
            <p:nvPr/>
          </p:nvSpPr>
          <p:spPr bwMode="auto">
            <a:xfrm>
              <a:off x="8707439" y="2433639"/>
              <a:ext cx="26988" cy="14288"/>
            </a:xfrm>
            <a:custGeom>
              <a:avLst/>
              <a:gdLst>
                <a:gd name="T0" fmla="*/ 45 w 89"/>
                <a:gd name="T1" fmla="*/ 45 h 45"/>
                <a:gd name="T2" fmla="*/ 0 w 89"/>
                <a:gd name="T3" fmla="*/ 45 h 45"/>
                <a:gd name="T4" fmla="*/ 2 w 89"/>
                <a:gd name="T5" fmla="*/ 33 h 45"/>
                <a:gd name="T6" fmla="*/ 6 w 89"/>
                <a:gd name="T7" fmla="*/ 22 h 45"/>
                <a:gd name="T8" fmla="*/ 14 w 89"/>
                <a:gd name="T9" fmla="*/ 13 h 45"/>
                <a:gd name="T10" fmla="*/ 23 w 89"/>
                <a:gd name="T11" fmla="*/ 6 h 45"/>
                <a:gd name="T12" fmla="*/ 33 w 89"/>
                <a:gd name="T13" fmla="*/ 1 h 45"/>
                <a:gd name="T14" fmla="*/ 45 w 89"/>
                <a:gd name="T15" fmla="*/ 0 h 45"/>
                <a:gd name="T16" fmla="*/ 57 w 89"/>
                <a:gd name="T17" fmla="*/ 1 h 45"/>
                <a:gd name="T18" fmla="*/ 68 w 89"/>
                <a:gd name="T19" fmla="*/ 6 h 45"/>
                <a:gd name="T20" fmla="*/ 76 w 89"/>
                <a:gd name="T21" fmla="*/ 13 h 45"/>
                <a:gd name="T22" fmla="*/ 83 w 89"/>
                <a:gd name="T23" fmla="*/ 22 h 45"/>
                <a:gd name="T24" fmla="*/ 88 w 89"/>
                <a:gd name="T25" fmla="*/ 33 h 45"/>
                <a:gd name="T26" fmla="*/ 89 w 89"/>
                <a:gd name="T27" fmla="*/ 45 h 45"/>
                <a:gd name="T28" fmla="*/ 45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5" y="45"/>
                  </a:move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8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0" name="Freeform 260"/>
            <p:cNvSpPr>
              <a:spLocks/>
            </p:cNvSpPr>
            <p:nvPr/>
          </p:nvSpPr>
          <p:spPr bwMode="auto">
            <a:xfrm>
              <a:off x="8707439" y="2433639"/>
              <a:ext cx="26988" cy="14288"/>
            </a:xfrm>
            <a:custGeom>
              <a:avLst/>
              <a:gdLst>
                <a:gd name="T0" fmla="*/ 0 w 89"/>
                <a:gd name="T1" fmla="*/ 45 h 45"/>
                <a:gd name="T2" fmla="*/ 2 w 89"/>
                <a:gd name="T3" fmla="*/ 33 h 45"/>
                <a:gd name="T4" fmla="*/ 6 w 89"/>
                <a:gd name="T5" fmla="*/ 22 h 45"/>
                <a:gd name="T6" fmla="*/ 14 w 89"/>
                <a:gd name="T7" fmla="*/ 13 h 45"/>
                <a:gd name="T8" fmla="*/ 23 w 89"/>
                <a:gd name="T9" fmla="*/ 6 h 45"/>
                <a:gd name="T10" fmla="*/ 33 w 89"/>
                <a:gd name="T11" fmla="*/ 1 h 45"/>
                <a:gd name="T12" fmla="*/ 45 w 89"/>
                <a:gd name="T13" fmla="*/ 0 h 45"/>
                <a:gd name="T14" fmla="*/ 57 w 89"/>
                <a:gd name="T15" fmla="*/ 1 h 45"/>
                <a:gd name="T16" fmla="*/ 68 w 89"/>
                <a:gd name="T17" fmla="*/ 6 h 45"/>
                <a:gd name="T18" fmla="*/ 76 w 89"/>
                <a:gd name="T19" fmla="*/ 13 h 45"/>
                <a:gd name="T20" fmla="*/ 83 w 89"/>
                <a:gd name="T21" fmla="*/ 22 h 45"/>
                <a:gd name="T22" fmla="*/ 88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2" y="33"/>
                  </a:lnTo>
                  <a:lnTo>
                    <a:pt x="6" y="22"/>
                  </a:lnTo>
                  <a:lnTo>
                    <a:pt x="14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8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1" name="Freeform 261"/>
            <p:cNvSpPr>
              <a:spLocks/>
            </p:cNvSpPr>
            <p:nvPr/>
          </p:nvSpPr>
          <p:spPr bwMode="auto">
            <a:xfrm>
              <a:off x="8721726" y="2433639"/>
              <a:ext cx="12700" cy="28575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62" name="Freeform 262"/>
            <p:cNvSpPr>
              <a:spLocks/>
            </p:cNvSpPr>
            <p:nvPr/>
          </p:nvSpPr>
          <p:spPr bwMode="auto">
            <a:xfrm>
              <a:off x="8721726" y="2433639"/>
              <a:ext cx="12700" cy="28575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7" name="Freeform 277"/>
            <p:cNvSpPr>
              <a:spLocks/>
            </p:cNvSpPr>
            <p:nvPr/>
          </p:nvSpPr>
          <p:spPr bwMode="auto">
            <a:xfrm>
              <a:off x="8721726" y="2979739"/>
              <a:ext cx="12700" cy="28575"/>
            </a:xfrm>
            <a:custGeom>
              <a:avLst/>
              <a:gdLst>
                <a:gd name="T0" fmla="*/ 0 w 44"/>
                <a:gd name="T1" fmla="*/ 44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2 h 89"/>
                <a:gd name="T14" fmla="*/ 44 w 44"/>
                <a:gd name="T15" fmla="*/ 44 h 89"/>
                <a:gd name="T16" fmla="*/ 43 w 44"/>
                <a:gd name="T17" fmla="*/ 56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8" name="Freeform 278"/>
            <p:cNvSpPr>
              <a:spLocks/>
            </p:cNvSpPr>
            <p:nvPr/>
          </p:nvSpPr>
          <p:spPr bwMode="auto">
            <a:xfrm>
              <a:off x="8721726" y="2979739"/>
              <a:ext cx="12700" cy="28575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2 h 89"/>
                <a:gd name="T12" fmla="*/ 44 w 44"/>
                <a:gd name="T13" fmla="*/ 44 h 89"/>
                <a:gd name="T14" fmla="*/ 43 w 44"/>
                <a:gd name="T15" fmla="*/ 56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3" name="Freeform 283"/>
            <p:cNvSpPr>
              <a:spLocks/>
            </p:cNvSpPr>
            <p:nvPr/>
          </p:nvSpPr>
          <p:spPr bwMode="auto">
            <a:xfrm>
              <a:off x="8721726" y="3162301"/>
              <a:ext cx="12700" cy="28575"/>
            </a:xfrm>
            <a:custGeom>
              <a:avLst/>
              <a:gdLst>
                <a:gd name="T0" fmla="*/ 0 w 44"/>
                <a:gd name="T1" fmla="*/ 44 h 88"/>
                <a:gd name="T2" fmla="*/ 0 w 44"/>
                <a:gd name="T3" fmla="*/ 0 h 88"/>
                <a:gd name="T4" fmla="*/ 12 w 44"/>
                <a:gd name="T5" fmla="*/ 1 h 88"/>
                <a:gd name="T6" fmla="*/ 23 w 44"/>
                <a:gd name="T7" fmla="*/ 6 h 88"/>
                <a:gd name="T8" fmla="*/ 31 w 44"/>
                <a:gd name="T9" fmla="*/ 13 h 88"/>
                <a:gd name="T10" fmla="*/ 38 w 44"/>
                <a:gd name="T11" fmla="*/ 21 h 88"/>
                <a:gd name="T12" fmla="*/ 43 w 44"/>
                <a:gd name="T13" fmla="*/ 32 h 88"/>
                <a:gd name="T14" fmla="*/ 44 w 44"/>
                <a:gd name="T15" fmla="*/ 44 h 88"/>
                <a:gd name="T16" fmla="*/ 43 w 44"/>
                <a:gd name="T17" fmla="*/ 56 h 88"/>
                <a:gd name="T18" fmla="*/ 38 w 44"/>
                <a:gd name="T19" fmla="*/ 66 h 88"/>
                <a:gd name="T20" fmla="*/ 31 w 44"/>
                <a:gd name="T21" fmla="*/ 75 h 88"/>
                <a:gd name="T22" fmla="*/ 23 w 44"/>
                <a:gd name="T23" fmla="*/ 82 h 88"/>
                <a:gd name="T24" fmla="*/ 12 w 44"/>
                <a:gd name="T25" fmla="*/ 87 h 88"/>
                <a:gd name="T26" fmla="*/ 0 w 44"/>
                <a:gd name="T27" fmla="*/ 88 h 88"/>
                <a:gd name="T28" fmla="*/ 0 w 44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8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4" name="Freeform 284"/>
            <p:cNvSpPr>
              <a:spLocks/>
            </p:cNvSpPr>
            <p:nvPr/>
          </p:nvSpPr>
          <p:spPr bwMode="auto">
            <a:xfrm>
              <a:off x="8721726" y="3162301"/>
              <a:ext cx="12700" cy="28575"/>
            </a:xfrm>
            <a:custGeom>
              <a:avLst/>
              <a:gdLst>
                <a:gd name="T0" fmla="*/ 0 w 44"/>
                <a:gd name="T1" fmla="*/ 0 h 88"/>
                <a:gd name="T2" fmla="*/ 12 w 44"/>
                <a:gd name="T3" fmla="*/ 1 h 88"/>
                <a:gd name="T4" fmla="*/ 23 w 44"/>
                <a:gd name="T5" fmla="*/ 6 h 88"/>
                <a:gd name="T6" fmla="*/ 31 w 44"/>
                <a:gd name="T7" fmla="*/ 13 h 88"/>
                <a:gd name="T8" fmla="*/ 38 w 44"/>
                <a:gd name="T9" fmla="*/ 21 h 88"/>
                <a:gd name="T10" fmla="*/ 43 w 44"/>
                <a:gd name="T11" fmla="*/ 32 h 88"/>
                <a:gd name="T12" fmla="*/ 44 w 44"/>
                <a:gd name="T13" fmla="*/ 44 h 88"/>
                <a:gd name="T14" fmla="*/ 43 w 44"/>
                <a:gd name="T15" fmla="*/ 56 h 88"/>
                <a:gd name="T16" fmla="*/ 38 w 44"/>
                <a:gd name="T17" fmla="*/ 66 h 88"/>
                <a:gd name="T18" fmla="*/ 31 w 44"/>
                <a:gd name="T19" fmla="*/ 75 h 88"/>
                <a:gd name="T20" fmla="*/ 23 w 44"/>
                <a:gd name="T21" fmla="*/ 82 h 88"/>
                <a:gd name="T22" fmla="*/ 12 w 44"/>
                <a:gd name="T23" fmla="*/ 87 h 88"/>
                <a:gd name="T24" fmla="*/ 0 w 44"/>
                <a:gd name="T2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8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3" name="Group 48432"/>
          <p:cNvGrpSpPr/>
          <p:nvPr/>
        </p:nvGrpSpPr>
        <p:grpSpPr>
          <a:xfrm>
            <a:off x="7432676" y="3520850"/>
            <a:ext cx="28575" cy="377826"/>
            <a:chOff x="7432676" y="3162301"/>
            <a:chExt cx="28575" cy="377826"/>
          </a:xfrm>
        </p:grpSpPr>
        <p:sp>
          <p:nvSpPr>
            <p:cNvPr id="48385" name="Freeform 285"/>
            <p:cNvSpPr>
              <a:spLocks/>
            </p:cNvSpPr>
            <p:nvPr/>
          </p:nvSpPr>
          <p:spPr bwMode="auto">
            <a:xfrm>
              <a:off x="7432676" y="3162301"/>
              <a:ext cx="28575" cy="14288"/>
            </a:xfrm>
            <a:custGeom>
              <a:avLst/>
              <a:gdLst>
                <a:gd name="T0" fmla="*/ 45 w 89"/>
                <a:gd name="T1" fmla="*/ 44 h 44"/>
                <a:gd name="T2" fmla="*/ 0 w 89"/>
                <a:gd name="T3" fmla="*/ 44 h 44"/>
                <a:gd name="T4" fmla="*/ 2 w 89"/>
                <a:gd name="T5" fmla="*/ 32 h 44"/>
                <a:gd name="T6" fmla="*/ 6 w 89"/>
                <a:gd name="T7" fmla="*/ 21 h 44"/>
                <a:gd name="T8" fmla="*/ 14 w 89"/>
                <a:gd name="T9" fmla="*/ 13 h 44"/>
                <a:gd name="T10" fmla="*/ 23 w 89"/>
                <a:gd name="T11" fmla="*/ 6 h 44"/>
                <a:gd name="T12" fmla="*/ 33 w 89"/>
                <a:gd name="T13" fmla="*/ 1 h 44"/>
                <a:gd name="T14" fmla="*/ 45 w 89"/>
                <a:gd name="T15" fmla="*/ 0 h 44"/>
                <a:gd name="T16" fmla="*/ 57 w 89"/>
                <a:gd name="T17" fmla="*/ 1 h 44"/>
                <a:gd name="T18" fmla="*/ 68 w 89"/>
                <a:gd name="T19" fmla="*/ 6 h 44"/>
                <a:gd name="T20" fmla="*/ 76 w 89"/>
                <a:gd name="T21" fmla="*/ 13 h 44"/>
                <a:gd name="T22" fmla="*/ 83 w 89"/>
                <a:gd name="T23" fmla="*/ 21 h 44"/>
                <a:gd name="T24" fmla="*/ 88 w 89"/>
                <a:gd name="T25" fmla="*/ 32 h 44"/>
                <a:gd name="T26" fmla="*/ 89 w 89"/>
                <a:gd name="T27" fmla="*/ 44 h 44"/>
                <a:gd name="T28" fmla="*/ 45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44"/>
                  </a:moveTo>
                  <a:lnTo>
                    <a:pt x="0" y="44"/>
                  </a:lnTo>
                  <a:lnTo>
                    <a:pt x="2" y="32"/>
                  </a:lnTo>
                  <a:lnTo>
                    <a:pt x="6" y="21"/>
                  </a:lnTo>
                  <a:lnTo>
                    <a:pt x="14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8" y="6"/>
                  </a:lnTo>
                  <a:lnTo>
                    <a:pt x="76" y="13"/>
                  </a:lnTo>
                  <a:lnTo>
                    <a:pt x="83" y="21"/>
                  </a:lnTo>
                  <a:lnTo>
                    <a:pt x="88" y="32"/>
                  </a:lnTo>
                  <a:lnTo>
                    <a:pt x="89" y="44"/>
                  </a:lnTo>
                  <a:lnTo>
                    <a:pt x="45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6" name="Freeform 286"/>
            <p:cNvSpPr>
              <a:spLocks/>
            </p:cNvSpPr>
            <p:nvPr/>
          </p:nvSpPr>
          <p:spPr bwMode="auto">
            <a:xfrm>
              <a:off x="7432676" y="3162301"/>
              <a:ext cx="28575" cy="14288"/>
            </a:xfrm>
            <a:custGeom>
              <a:avLst/>
              <a:gdLst>
                <a:gd name="T0" fmla="*/ 0 w 89"/>
                <a:gd name="T1" fmla="*/ 44 h 44"/>
                <a:gd name="T2" fmla="*/ 2 w 89"/>
                <a:gd name="T3" fmla="*/ 32 h 44"/>
                <a:gd name="T4" fmla="*/ 6 w 89"/>
                <a:gd name="T5" fmla="*/ 21 h 44"/>
                <a:gd name="T6" fmla="*/ 14 w 89"/>
                <a:gd name="T7" fmla="*/ 13 h 44"/>
                <a:gd name="T8" fmla="*/ 23 w 89"/>
                <a:gd name="T9" fmla="*/ 6 h 44"/>
                <a:gd name="T10" fmla="*/ 33 w 89"/>
                <a:gd name="T11" fmla="*/ 1 h 44"/>
                <a:gd name="T12" fmla="*/ 45 w 89"/>
                <a:gd name="T13" fmla="*/ 0 h 44"/>
                <a:gd name="T14" fmla="*/ 57 w 89"/>
                <a:gd name="T15" fmla="*/ 1 h 44"/>
                <a:gd name="T16" fmla="*/ 68 w 89"/>
                <a:gd name="T17" fmla="*/ 6 h 44"/>
                <a:gd name="T18" fmla="*/ 76 w 89"/>
                <a:gd name="T19" fmla="*/ 13 h 44"/>
                <a:gd name="T20" fmla="*/ 83 w 89"/>
                <a:gd name="T21" fmla="*/ 21 h 44"/>
                <a:gd name="T22" fmla="*/ 88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2" y="32"/>
                  </a:lnTo>
                  <a:lnTo>
                    <a:pt x="6" y="21"/>
                  </a:lnTo>
                  <a:lnTo>
                    <a:pt x="14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8" y="6"/>
                  </a:lnTo>
                  <a:lnTo>
                    <a:pt x="76" y="13"/>
                  </a:lnTo>
                  <a:lnTo>
                    <a:pt x="83" y="21"/>
                  </a:lnTo>
                  <a:lnTo>
                    <a:pt x="88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7" name="Freeform 287"/>
            <p:cNvSpPr>
              <a:spLocks/>
            </p:cNvSpPr>
            <p:nvPr/>
          </p:nvSpPr>
          <p:spPr bwMode="auto">
            <a:xfrm>
              <a:off x="7432676" y="3176589"/>
              <a:ext cx="28575" cy="363538"/>
            </a:xfrm>
            <a:custGeom>
              <a:avLst/>
              <a:gdLst>
                <a:gd name="T0" fmla="*/ 89 w 89"/>
                <a:gd name="T1" fmla="*/ 0 h 1146"/>
                <a:gd name="T2" fmla="*/ 45 w 89"/>
                <a:gd name="T3" fmla="*/ 0 h 1146"/>
                <a:gd name="T4" fmla="*/ 0 w 89"/>
                <a:gd name="T5" fmla="*/ 0 h 1146"/>
                <a:gd name="T6" fmla="*/ 0 w 89"/>
                <a:gd name="T7" fmla="*/ 1146 h 1146"/>
                <a:gd name="T8" fmla="*/ 45 w 89"/>
                <a:gd name="T9" fmla="*/ 1146 h 1146"/>
                <a:gd name="T10" fmla="*/ 89 w 89"/>
                <a:gd name="T11" fmla="*/ 1146 h 1146"/>
                <a:gd name="T12" fmla="*/ 89 w 89"/>
                <a:gd name="T13" fmla="*/ 0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6">
                  <a:moveTo>
                    <a:pt x="89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1146"/>
                  </a:lnTo>
                  <a:lnTo>
                    <a:pt x="45" y="1146"/>
                  </a:lnTo>
                  <a:lnTo>
                    <a:pt x="89" y="114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8" name="Freeform 288"/>
            <p:cNvSpPr>
              <a:spLocks/>
            </p:cNvSpPr>
            <p:nvPr/>
          </p:nvSpPr>
          <p:spPr bwMode="auto">
            <a:xfrm>
              <a:off x="7432676" y="3176589"/>
              <a:ext cx="28575" cy="363538"/>
            </a:xfrm>
            <a:custGeom>
              <a:avLst/>
              <a:gdLst>
                <a:gd name="T0" fmla="*/ 89 w 89"/>
                <a:gd name="T1" fmla="*/ 0 h 1146"/>
                <a:gd name="T2" fmla="*/ 45 w 89"/>
                <a:gd name="T3" fmla="*/ 0 h 1146"/>
                <a:gd name="T4" fmla="*/ 0 w 89"/>
                <a:gd name="T5" fmla="*/ 0 h 1146"/>
                <a:gd name="T6" fmla="*/ 0 w 89"/>
                <a:gd name="T7" fmla="*/ 1146 h 1146"/>
                <a:gd name="T8" fmla="*/ 45 w 89"/>
                <a:gd name="T9" fmla="*/ 1146 h 1146"/>
                <a:gd name="T10" fmla="*/ 89 w 89"/>
                <a:gd name="T11" fmla="*/ 1146 h 1146"/>
                <a:gd name="T12" fmla="*/ 89 w 89"/>
                <a:gd name="T13" fmla="*/ 0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6">
                  <a:moveTo>
                    <a:pt x="89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1146"/>
                  </a:lnTo>
                  <a:lnTo>
                    <a:pt x="45" y="1146"/>
                  </a:lnTo>
                  <a:lnTo>
                    <a:pt x="89" y="1146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2" name="Group 48431"/>
          <p:cNvGrpSpPr/>
          <p:nvPr/>
        </p:nvGrpSpPr>
        <p:grpSpPr>
          <a:xfrm>
            <a:off x="7251701" y="3884388"/>
            <a:ext cx="1482726" cy="28575"/>
            <a:chOff x="7251701" y="3525839"/>
            <a:chExt cx="1482726" cy="28575"/>
          </a:xfrm>
        </p:grpSpPr>
        <p:sp>
          <p:nvSpPr>
            <p:cNvPr id="48349" name="Freeform 249"/>
            <p:cNvSpPr>
              <a:spLocks/>
            </p:cNvSpPr>
            <p:nvPr/>
          </p:nvSpPr>
          <p:spPr bwMode="auto">
            <a:xfrm>
              <a:off x="7251701" y="3525839"/>
              <a:ext cx="12700" cy="28575"/>
            </a:xfrm>
            <a:custGeom>
              <a:avLst/>
              <a:gdLst>
                <a:gd name="T0" fmla="*/ 44 w 44"/>
                <a:gd name="T1" fmla="*/ 44 h 88"/>
                <a:gd name="T2" fmla="*/ 44 w 44"/>
                <a:gd name="T3" fmla="*/ 88 h 88"/>
                <a:gd name="T4" fmla="*/ 32 w 44"/>
                <a:gd name="T5" fmla="*/ 87 h 88"/>
                <a:gd name="T6" fmla="*/ 23 w 44"/>
                <a:gd name="T7" fmla="*/ 82 h 88"/>
                <a:gd name="T8" fmla="*/ 13 w 44"/>
                <a:gd name="T9" fmla="*/ 75 h 88"/>
                <a:gd name="T10" fmla="*/ 6 w 44"/>
                <a:gd name="T11" fmla="*/ 66 h 88"/>
                <a:gd name="T12" fmla="*/ 1 w 44"/>
                <a:gd name="T13" fmla="*/ 56 h 88"/>
                <a:gd name="T14" fmla="*/ 0 w 44"/>
                <a:gd name="T15" fmla="*/ 44 h 88"/>
                <a:gd name="T16" fmla="*/ 1 w 44"/>
                <a:gd name="T17" fmla="*/ 32 h 88"/>
                <a:gd name="T18" fmla="*/ 6 w 44"/>
                <a:gd name="T19" fmla="*/ 21 h 88"/>
                <a:gd name="T20" fmla="*/ 13 w 44"/>
                <a:gd name="T21" fmla="*/ 13 h 88"/>
                <a:gd name="T22" fmla="*/ 23 w 44"/>
                <a:gd name="T23" fmla="*/ 6 h 88"/>
                <a:gd name="T24" fmla="*/ 32 w 44"/>
                <a:gd name="T25" fmla="*/ 1 h 88"/>
                <a:gd name="T26" fmla="*/ 44 w 44"/>
                <a:gd name="T27" fmla="*/ 0 h 88"/>
                <a:gd name="T28" fmla="*/ 44 w 44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8">
                  <a:moveTo>
                    <a:pt x="44" y="44"/>
                  </a:moveTo>
                  <a:lnTo>
                    <a:pt x="44" y="88"/>
                  </a:ln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0" name="Freeform 250"/>
            <p:cNvSpPr>
              <a:spLocks/>
            </p:cNvSpPr>
            <p:nvPr/>
          </p:nvSpPr>
          <p:spPr bwMode="auto">
            <a:xfrm>
              <a:off x="7251701" y="3525839"/>
              <a:ext cx="12700" cy="28575"/>
            </a:xfrm>
            <a:custGeom>
              <a:avLst/>
              <a:gdLst>
                <a:gd name="T0" fmla="*/ 44 w 44"/>
                <a:gd name="T1" fmla="*/ 88 h 88"/>
                <a:gd name="T2" fmla="*/ 32 w 44"/>
                <a:gd name="T3" fmla="*/ 87 h 88"/>
                <a:gd name="T4" fmla="*/ 23 w 44"/>
                <a:gd name="T5" fmla="*/ 82 h 88"/>
                <a:gd name="T6" fmla="*/ 13 w 44"/>
                <a:gd name="T7" fmla="*/ 75 h 88"/>
                <a:gd name="T8" fmla="*/ 6 w 44"/>
                <a:gd name="T9" fmla="*/ 66 h 88"/>
                <a:gd name="T10" fmla="*/ 1 w 44"/>
                <a:gd name="T11" fmla="*/ 56 h 88"/>
                <a:gd name="T12" fmla="*/ 0 w 44"/>
                <a:gd name="T13" fmla="*/ 44 h 88"/>
                <a:gd name="T14" fmla="*/ 1 w 44"/>
                <a:gd name="T15" fmla="*/ 32 h 88"/>
                <a:gd name="T16" fmla="*/ 6 w 44"/>
                <a:gd name="T17" fmla="*/ 21 h 88"/>
                <a:gd name="T18" fmla="*/ 13 w 44"/>
                <a:gd name="T19" fmla="*/ 13 h 88"/>
                <a:gd name="T20" fmla="*/ 23 w 44"/>
                <a:gd name="T21" fmla="*/ 6 h 88"/>
                <a:gd name="T22" fmla="*/ 32 w 44"/>
                <a:gd name="T23" fmla="*/ 1 h 88"/>
                <a:gd name="T24" fmla="*/ 44 w 44"/>
                <a:gd name="T2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8">
                  <a:moveTo>
                    <a:pt x="44" y="88"/>
                  </a:moveTo>
                  <a:lnTo>
                    <a:pt x="32" y="87"/>
                  </a:lnTo>
                  <a:lnTo>
                    <a:pt x="23" y="82"/>
                  </a:lnTo>
                  <a:lnTo>
                    <a:pt x="13" y="75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1" name="Freeform 251"/>
            <p:cNvSpPr>
              <a:spLocks/>
            </p:cNvSpPr>
            <p:nvPr/>
          </p:nvSpPr>
          <p:spPr bwMode="auto">
            <a:xfrm>
              <a:off x="7264401" y="3525839"/>
              <a:ext cx="1457325" cy="28575"/>
            </a:xfrm>
            <a:custGeom>
              <a:avLst/>
              <a:gdLst>
                <a:gd name="T0" fmla="*/ 0 w 4586"/>
                <a:gd name="T1" fmla="*/ 0 h 88"/>
                <a:gd name="T2" fmla="*/ 0 w 4586"/>
                <a:gd name="T3" fmla="*/ 44 h 88"/>
                <a:gd name="T4" fmla="*/ 0 w 4586"/>
                <a:gd name="T5" fmla="*/ 88 h 88"/>
                <a:gd name="T6" fmla="*/ 4586 w 4586"/>
                <a:gd name="T7" fmla="*/ 88 h 88"/>
                <a:gd name="T8" fmla="*/ 4586 w 4586"/>
                <a:gd name="T9" fmla="*/ 44 h 88"/>
                <a:gd name="T10" fmla="*/ 4586 w 4586"/>
                <a:gd name="T11" fmla="*/ 0 h 88"/>
                <a:gd name="T12" fmla="*/ 0 w 4586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8">
                  <a:moveTo>
                    <a:pt x="0" y="0"/>
                  </a:moveTo>
                  <a:lnTo>
                    <a:pt x="0" y="44"/>
                  </a:lnTo>
                  <a:lnTo>
                    <a:pt x="0" y="88"/>
                  </a:lnTo>
                  <a:lnTo>
                    <a:pt x="4586" y="88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2" name="Freeform 252"/>
            <p:cNvSpPr>
              <a:spLocks/>
            </p:cNvSpPr>
            <p:nvPr/>
          </p:nvSpPr>
          <p:spPr bwMode="auto">
            <a:xfrm>
              <a:off x="7264401" y="3525839"/>
              <a:ext cx="1457325" cy="28575"/>
            </a:xfrm>
            <a:custGeom>
              <a:avLst/>
              <a:gdLst>
                <a:gd name="T0" fmla="*/ 0 w 4586"/>
                <a:gd name="T1" fmla="*/ 0 h 88"/>
                <a:gd name="T2" fmla="*/ 0 w 4586"/>
                <a:gd name="T3" fmla="*/ 44 h 88"/>
                <a:gd name="T4" fmla="*/ 0 w 4586"/>
                <a:gd name="T5" fmla="*/ 88 h 88"/>
                <a:gd name="T6" fmla="*/ 4586 w 4586"/>
                <a:gd name="T7" fmla="*/ 88 h 88"/>
                <a:gd name="T8" fmla="*/ 4586 w 4586"/>
                <a:gd name="T9" fmla="*/ 44 h 88"/>
                <a:gd name="T10" fmla="*/ 4586 w 4586"/>
                <a:gd name="T11" fmla="*/ 0 h 88"/>
                <a:gd name="T12" fmla="*/ 0 w 4586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6" h="88">
                  <a:moveTo>
                    <a:pt x="0" y="0"/>
                  </a:moveTo>
                  <a:lnTo>
                    <a:pt x="0" y="44"/>
                  </a:lnTo>
                  <a:lnTo>
                    <a:pt x="0" y="88"/>
                  </a:lnTo>
                  <a:lnTo>
                    <a:pt x="4586" y="88"/>
                  </a:lnTo>
                  <a:lnTo>
                    <a:pt x="4586" y="44"/>
                  </a:lnTo>
                  <a:lnTo>
                    <a:pt x="458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3" name="Freeform 253"/>
            <p:cNvSpPr>
              <a:spLocks/>
            </p:cNvSpPr>
            <p:nvPr/>
          </p:nvSpPr>
          <p:spPr bwMode="auto">
            <a:xfrm>
              <a:off x="8721726" y="3525839"/>
              <a:ext cx="12700" cy="28575"/>
            </a:xfrm>
            <a:custGeom>
              <a:avLst/>
              <a:gdLst>
                <a:gd name="T0" fmla="*/ 0 w 44"/>
                <a:gd name="T1" fmla="*/ 44 h 88"/>
                <a:gd name="T2" fmla="*/ 0 w 44"/>
                <a:gd name="T3" fmla="*/ 0 h 88"/>
                <a:gd name="T4" fmla="*/ 12 w 44"/>
                <a:gd name="T5" fmla="*/ 1 h 88"/>
                <a:gd name="T6" fmla="*/ 23 w 44"/>
                <a:gd name="T7" fmla="*/ 6 h 88"/>
                <a:gd name="T8" fmla="*/ 31 w 44"/>
                <a:gd name="T9" fmla="*/ 13 h 88"/>
                <a:gd name="T10" fmla="*/ 38 w 44"/>
                <a:gd name="T11" fmla="*/ 21 h 88"/>
                <a:gd name="T12" fmla="*/ 43 w 44"/>
                <a:gd name="T13" fmla="*/ 32 h 88"/>
                <a:gd name="T14" fmla="*/ 44 w 44"/>
                <a:gd name="T15" fmla="*/ 44 h 88"/>
                <a:gd name="T16" fmla="*/ 43 w 44"/>
                <a:gd name="T17" fmla="*/ 56 h 88"/>
                <a:gd name="T18" fmla="*/ 38 w 44"/>
                <a:gd name="T19" fmla="*/ 66 h 88"/>
                <a:gd name="T20" fmla="*/ 31 w 44"/>
                <a:gd name="T21" fmla="*/ 75 h 88"/>
                <a:gd name="T22" fmla="*/ 23 w 44"/>
                <a:gd name="T23" fmla="*/ 82 h 88"/>
                <a:gd name="T24" fmla="*/ 12 w 44"/>
                <a:gd name="T25" fmla="*/ 87 h 88"/>
                <a:gd name="T26" fmla="*/ 0 w 44"/>
                <a:gd name="T27" fmla="*/ 88 h 88"/>
                <a:gd name="T28" fmla="*/ 0 w 44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8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4" name="Freeform 254"/>
            <p:cNvSpPr>
              <a:spLocks/>
            </p:cNvSpPr>
            <p:nvPr/>
          </p:nvSpPr>
          <p:spPr bwMode="auto">
            <a:xfrm>
              <a:off x="8721726" y="3525839"/>
              <a:ext cx="12700" cy="28575"/>
            </a:xfrm>
            <a:custGeom>
              <a:avLst/>
              <a:gdLst>
                <a:gd name="T0" fmla="*/ 0 w 44"/>
                <a:gd name="T1" fmla="*/ 0 h 88"/>
                <a:gd name="T2" fmla="*/ 12 w 44"/>
                <a:gd name="T3" fmla="*/ 1 h 88"/>
                <a:gd name="T4" fmla="*/ 23 w 44"/>
                <a:gd name="T5" fmla="*/ 6 h 88"/>
                <a:gd name="T6" fmla="*/ 31 w 44"/>
                <a:gd name="T7" fmla="*/ 13 h 88"/>
                <a:gd name="T8" fmla="*/ 38 w 44"/>
                <a:gd name="T9" fmla="*/ 21 h 88"/>
                <a:gd name="T10" fmla="*/ 43 w 44"/>
                <a:gd name="T11" fmla="*/ 32 h 88"/>
                <a:gd name="T12" fmla="*/ 44 w 44"/>
                <a:gd name="T13" fmla="*/ 44 h 88"/>
                <a:gd name="T14" fmla="*/ 43 w 44"/>
                <a:gd name="T15" fmla="*/ 56 h 88"/>
                <a:gd name="T16" fmla="*/ 38 w 44"/>
                <a:gd name="T17" fmla="*/ 66 h 88"/>
                <a:gd name="T18" fmla="*/ 31 w 44"/>
                <a:gd name="T19" fmla="*/ 75 h 88"/>
                <a:gd name="T20" fmla="*/ 23 w 44"/>
                <a:gd name="T21" fmla="*/ 82 h 88"/>
                <a:gd name="T22" fmla="*/ 12 w 44"/>
                <a:gd name="T23" fmla="*/ 87 h 88"/>
                <a:gd name="T24" fmla="*/ 0 w 44"/>
                <a:gd name="T2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8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2"/>
                  </a:lnTo>
                  <a:lnTo>
                    <a:pt x="12" y="87"/>
                  </a:lnTo>
                  <a:lnTo>
                    <a:pt x="0" y="8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5" name="Freeform 255"/>
            <p:cNvSpPr>
              <a:spLocks/>
            </p:cNvSpPr>
            <p:nvPr/>
          </p:nvSpPr>
          <p:spPr bwMode="auto">
            <a:xfrm>
              <a:off x="8707439" y="3540126"/>
              <a:ext cx="26988" cy="14288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2 h 44"/>
                <a:gd name="T8" fmla="*/ 76 w 89"/>
                <a:gd name="T9" fmla="*/ 31 h 44"/>
                <a:gd name="T10" fmla="*/ 68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4 w 89"/>
                <a:gd name="T21" fmla="*/ 31 h 44"/>
                <a:gd name="T22" fmla="*/ 6 w 89"/>
                <a:gd name="T23" fmla="*/ 22 h 44"/>
                <a:gd name="T24" fmla="*/ 2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2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2"/>
                  </a:lnTo>
                  <a:lnTo>
                    <a:pt x="2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56" name="Freeform 256"/>
            <p:cNvSpPr>
              <a:spLocks/>
            </p:cNvSpPr>
            <p:nvPr/>
          </p:nvSpPr>
          <p:spPr bwMode="auto">
            <a:xfrm>
              <a:off x="8707439" y="3540126"/>
              <a:ext cx="26988" cy="14288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2 h 44"/>
                <a:gd name="T6" fmla="*/ 76 w 89"/>
                <a:gd name="T7" fmla="*/ 31 h 44"/>
                <a:gd name="T8" fmla="*/ 68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4 w 89"/>
                <a:gd name="T19" fmla="*/ 31 h 44"/>
                <a:gd name="T20" fmla="*/ 6 w 89"/>
                <a:gd name="T21" fmla="*/ 22 h 44"/>
                <a:gd name="T22" fmla="*/ 2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2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2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1" name="Freeform 271"/>
            <p:cNvSpPr>
              <a:spLocks/>
            </p:cNvSpPr>
            <p:nvPr/>
          </p:nvSpPr>
          <p:spPr bwMode="auto">
            <a:xfrm>
              <a:off x="7251701" y="3540126"/>
              <a:ext cx="26988" cy="14288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7 w 89"/>
                <a:gd name="T5" fmla="*/ 12 h 44"/>
                <a:gd name="T6" fmla="*/ 83 w 89"/>
                <a:gd name="T7" fmla="*/ 22 h 44"/>
                <a:gd name="T8" fmla="*/ 75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2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72" name="Freeform 272"/>
            <p:cNvSpPr>
              <a:spLocks/>
            </p:cNvSpPr>
            <p:nvPr/>
          </p:nvSpPr>
          <p:spPr bwMode="auto">
            <a:xfrm>
              <a:off x="7251701" y="3540126"/>
              <a:ext cx="26988" cy="14288"/>
            </a:xfrm>
            <a:custGeom>
              <a:avLst/>
              <a:gdLst>
                <a:gd name="T0" fmla="*/ 89 w 89"/>
                <a:gd name="T1" fmla="*/ 0 h 44"/>
                <a:gd name="T2" fmla="*/ 87 w 89"/>
                <a:gd name="T3" fmla="*/ 12 h 44"/>
                <a:gd name="T4" fmla="*/ 83 w 89"/>
                <a:gd name="T5" fmla="*/ 22 h 44"/>
                <a:gd name="T6" fmla="*/ 75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2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89" name="Freeform 289"/>
            <p:cNvSpPr>
              <a:spLocks/>
            </p:cNvSpPr>
            <p:nvPr/>
          </p:nvSpPr>
          <p:spPr bwMode="auto">
            <a:xfrm>
              <a:off x="7432676" y="3540126"/>
              <a:ext cx="28575" cy="14288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2 h 44"/>
                <a:gd name="T8" fmla="*/ 76 w 89"/>
                <a:gd name="T9" fmla="*/ 31 h 44"/>
                <a:gd name="T10" fmla="*/ 68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4 w 89"/>
                <a:gd name="T21" fmla="*/ 31 h 44"/>
                <a:gd name="T22" fmla="*/ 6 w 89"/>
                <a:gd name="T23" fmla="*/ 22 h 44"/>
                <a:gd name="T24" fmla="*/ 2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2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2"/>
                  </a:lnTo>
                  <a:lnTo>
                    <a:pt x="2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0" name="Freeform 290"/>
            <p:cNvSpPr>
              <a:spLocks/>
            </p:cNvSpPr>
            <p:nvPr/>
          </p:nvSpPr>
          <p:spPr bwMode="auto">
            <a:xfrm>
              <a:off x="7432676" y="3540126"/>
              <a:ext cx="28575" cy="14288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2 h 44"/>
                <a:gd name="T6" fmla="*/ 76 w 89"/>
                <a:gd name="T7" fmla="*/ 31 h 44"/>
                <a:gd name="T8" fmla="*/ 68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4 w 89"/>
                <a:gd name="T19" fmla="*/ 31 h 44"/>
                <a:gd name="T20" fmla="*/ 6 w 89"/>
                <a:gd name="T21" fmla="*/ 22 h 44"/>
                <a:gd name="T22" fmla="*/ 2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2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2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1" name="Freeform 291"/>
            <p:cNvSpPr>
              <a:spLocks/>
            </p:cNvSpPr>
            <p:nvPr/>
          </p:nvSpPr>
          <p:spPr bwMode="auto">
            <a:xfrm>
              <a:off x="8524876" y="3540126"/>
              <a:ext cx="28575" cy="14288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7 w 89"/>
                <a:gd name="T5" fmla="*/ 12 h 44"/>
                <a:gd name="T6" fmla="*/ 83 w 89"/>
                <a:gd name="T7" fmla="*/ 22 h 44"/>
                <a:gd name="T8" fmla="*/ 75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2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2" name="Freeform 292"/>
            <p:cNvSpPr>
              <a:spLocks/>
            </p:cNvSpPr>
            <p:nvPr/>
          </p:nvSpPr>
          <p:spPr bwMode="auto">
            <a:xfrm>
              <a:off x="8524876" y="3540126"/>
              <a:ext cx="28575" cy="14288"/>
            </a:xfrm>
            <a:custGeom>
              <a:avLst/>
              <a:gdLst>
                <a:gd name="T0" fmla="*/ 89 w 89"/>
                <a:gd name="T1" fmla="*/ 0 h 44"/>
                <a:gd name="T2" fmla="*/ 87 w 89"/>
                <a:gd name="T3" fmla="*/ 12 h 44"/>
                <a:gd name="T4" fmla="*/ 83 w 89"/>
                <a:gd name="T5" fmla="*/ 22 h 44"/>
                <a:gd name="T6" fmla="*/ 75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2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7" y="12"/>
                  </a:lnTo>
                  <a:lnTo>
                    <a:pt x="83" y="22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4" name="Group 48433"/>
          <p:cNvGrpSpPr/>
          <p:nvPr/>
        </p:nvGrpSpPr>
        <p:grpSpPr>
          <a:xfrm>
            <a:off x="8524876" y="3520850"/>
            <a:ext cx="28575" cy="377826"/>
            <a:chOff x="8524876" y="3162301"/>
            <a:chExt cx="28575" cy="377826"/>
          </a:xfrm>
        </p:grpSpPr>
        <p:sp>
          <p:nvSpPr>
            <p:cNvPr id="48393" name="Freeform 293"/>
            <p:cNvSpPr>
              <a:spLocks/>
            </p:cNvSpPr>
            <p:nvPr/>
          </p:nvSpPr>
          <p:spPr bwMode="auto">
            <a:xfrm>
              <a:off x="8524876" y="3176589"/>
              <a:ext cx="28575" cy="363538"/>
            </a:xfrm>
            <a:custGeom>
              <a:avLst/>
              <a:gdLst>
                <a:gd name="T0" fmla="*/ 0 w 89"/>
                <a:gd name="T1" fmla="*/ 1146 h 1146"/>
                <a:gd name="T2" fmla="*/ 44 w 89"/>
                <a:gd name="T3" fmla="*/ 1146 h 1146"/>
                <a:gd name="T4" fmla="*/ 89 w 89"/>
                <a:gd name="T5" fmla="*/ 1146 h 1146"/>
                <a:gd name="T6" fmla="*/ 89 w 89"/>
                <a:gd name="T7" fmla="*/ 0 h 1146"/>
                <a:gd name="T8" fmla="*/ 44 w 89"/>
                <a:gd name="T9" fmla="*/ 0 h 1146"/>
                <a:gd name="T10" fmla="*/ 0 w 89"/>
                <a:gd name="T11" fmla="*/ 0 h 1146"/>
                <a:gd name="T12" fmla="*/ 0 w 89"/>
                <a:gd name="T13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6">
                  <a:moveTo>
                    <a:pt x="0" y="1146"/>
                  </a:moveTo>
                  <a:lnTo>
                    <a:pt x="44" y="1146"/>
                  </a:lnTo>
                  <a:lnTo>
                    <a:pt x="89" y="1146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4" name="Freeform 294"/>
            <p:cNvSpPr>
              <a:spLocks/>
            </p:cNvSpPr>
            <p:nvPr/>
          </p:nvSpPr>
          <p:spPr bwMode="auto">
            <a:xfrm>
              <a:off x="8524876" y="3176589"/>
              <a:ext cx="28575" cy="363538"/>
            </a:xfrm>
            <a:custGeom>
              <a:avLst/>
              <a:gdLst>
                <a:gd name="T0" fmla="*/ 0 w 89"/>
                <a:gd name="T1" fmla="*/ 1146 h 1146"/>
                <a:gd name="T2" fmla="*/ 44 w 89"/>
                <a:gd name="T3" fmla="*/ 1146 h 1146"/>
                <a:gd name="T4" fmla="*/ 89 w 89"/>
                <a:gd name="T5" fmla="*/ 1146 h 1146"/>
                <a:gd name="T6" fmla="*/ 89 w 89"/>
                <a:gd name="T7" fmla="*/ 0 h 1146"/>
                <a:gd name="T8" fmla="*/ 44 w 89"/>
                <a:gd name="T9" fmla="*/ 0 h 1146"/>
                <a:gd name="T10" fmla="*/ 0 w 89"/>
                <a:gd name="T11" fmla="*/ 0 h 1146"/>
                <a:gd name="T12" fmla="*/ 0 w 89"/>
                <a:gd name="T13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46">
                  <a:moveTo>
                    <a:pt x="0" y="1146"/>
                  </a:moveTo>
                  <a:lnTo>
                    <a:pt x="44" y="1146"/>
                  </a:lnTo>
                  <a:lnTo>
                    <a:pt x="89" y="1146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14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5" name="Freeform 295"/>
            <p:cNvSpPr>
              <a:spLocks/>
            </p:cNvSpPr>
            <p:nvPr/>
          </p:nvSpPr>
          <p:spPr bwMode="auto">
            <a:xfrm>
              <a:off x="8524876" y="3162301"/>
              <a:ext cx="28575" cy="14288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1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1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6" name="Freeform 296"/>
            <p:cNvSpPr>
              <a:spLocks/>
            </p:cNvSpPr>
            <p:nvPr/>
          </p:nvSpPr>
          <p:spPr bwMode="auto">
            <a:xfrm>
              <a:off x="8524876" y="3162301"/>
              <a:ext cx="28575" cy="14288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1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1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30" name="Group 48429"/>
          <p:cNvGrpSpPr/>
          <p:nvPr/>
        </p:nvGrpSpPr>
        <p:grpSpPr>
          <a:xfrm>
            <a:off x="7993064" y="2403250"/>
            <a:ext cx="0" cy="1609726"/>
            <a:chOff x="7993064" y="2044701"/>
            <a:chExt cx="0" cy="1609726"/>
          </a:xfrm>
        </p:grpSpPr>
        <p:sp>
          <p:nvSpPr>
            <p:cNvPr id="48397" name="Line 297"/>
            <p:cNvSpPr>
              <a:spLocks noChangeShapeType="1"/>
            </p:cNvSpPr>
            <p:nvPr/>
          </p:nvSpPr>
          <p:spPr bwMode="auto">
            <a:xfrm>
              <a:off x="7993064" y="2044701"/>
              <a:ext cx="0" cy="6318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8" name="Line 298"/>
            <p:cNvSpPr>
              <a:spLocks noChangeShapeType="1"/>
            </p:cNvSpPr>
            <p:nvPr/>
          </p:nvSpPr>
          <p:spPr bwMode="auto">
            <a:xfrm>
              <a:off x="7993064" y="2792414"/>
              <a:ext cx="0" cy="1158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9" name="Line 299"/>
            <p:cNvSpPr>
              <a:spLocks noChangeShapeType="1"/>
            </p:cNvSpPr>
            <p:nvPr/>
          </p:nvSpPr>
          <p:spPr bwMode="auto">
            <a:xfrm>
              <a:off x="7993064" y="3024189"/>
              <a:ext cx="0" cy="6302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8441" name="Straight Connector 48440"/>
          <p:cNvCxnSpPr>
            <a:stCxn id="48319" idx="6"/>
            <a:endCxn id="48244" idx="5"/>
          </p:cNvCxnSpPr>
          <p:nvPr/>
        </p:nvCxnSpPr>
        <p:spPr>
          <a:xfrm>
            <a:off x="4361337" y="3909788"/>
            <a:ext cx="14448" cy="21526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43" name="Straight Connector 48442"/>
          <p:cNvCxnSpPr>
            <a:stCxn id="48307" idx="3"/>
            <a:endCxn id="48244" idx="0"/>
          </p:cNvCxnSpPr>
          <p:nvPr/>
        </p:nvCxnSpPr>
        <p:spPr>
          <a:xfrm>
            <a:off x="6554424" y="3905567"/>
            <a:ext cx="4174" cy="215690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45" name="Straight Connector 48444"/>
          <p:cNvCxnSpPr>
            <a:stCxn id="48342" idx="0"/>
            <a:endCxn id="48276" idx="7"/>
          </p:cNvCxnSpPr>
          <p:nvPr/>
        </p:nvCxnSpPr>
        <p:spPr>
          <a:xfrm>
            <a:off x="4542473" y="3895500"/>
            <a:ext cx="28250" cy="8825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49" name="Straight Connector 48448"/>
          <p:cNvCxnSpPr>
            <a:stCxn id="48339" idx="3"/>
            <a:endCxn id="48256" idx="0"/>
          </p:cNvCxnSpPr>
          <p:nvPr/>
        </p:nvCxnSpPr>
        <p:spPr>
          <a:xfrm>
            <a:off x="5825173" y="2815009"/>
            <a:ext cx="19050" cy="17774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2" name="Straight Connector 48451"/>
          <p:cNvCxnSpPr/>
          <p:nvPr/>
        </p:nvCxnSpPr>
        <p:spPr>
          <a:xfrm flipH="1" flipV="1">
            <a:off x="5083810" y="3551013"/>
            <a:ext cx="14288" cy="10700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4" name="Straight Connector 48453"/>
          <p:cNvCxnSpPr>
            <a:stCxn id="48309" idx="1"/>
          </p:cNvCxnSpPr>
          <p:nvPr/>
        </p:nvCxnSpPr>
        <p:spPr>
          <a:xfrm>
            <a:off x="6544471" y="3895500"/>
            <a:ext cx="942814" cy="9318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6" name="Straight Connector 48455"/>
          <p:cNvCxnSpPr>
            <a:stCxn id="48371" idx="13"/>
          </p:cNvCxnSpPr>
          <p:nvPr/>
        </p:nvCxnSpPr>
        <p:spPr>
          <a:xfrm>
            <a:off x="7251701" y="3898675"/>
            <a:ext cx="9683" cy="7080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8" name="Straight Connector 48457"/>
          <p:cNvCxnSpPr>
            <a:stCxn id="48231" idx="4"/>
          </p:cNvCxnSpPr>
          <p:nvPr/>
        </p:nvCxnSpPr>
        <p:spPr>
          <a:xfrm>
            <a:off x="6558598" y="4592447"/>
            <a:ext cx="70580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62" name="Straight Connector 48461"/>
          <p:cNvCxnSpPr>
            <a:stCxn id="48309" idx="2"/>
            <a:endCxn id="48352" idx="1"/>
          </p:cNvCxnSpPr>
          <p:nvPr/>
        </p:nvCxnSpPr>
        <p:spPr>
          <a:xfrm>
            <a:off x="6558598" y="3895500"/>
            <a:ext cx="705803" cy="31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64" name="Straight Connector 48463"/>
          <p:cNvCxnSpPr>
            <a:stCxn id="48339" idx="2"/>
            <a:endCxn id="48374" idx="5"/>
          </p:cNvCxnSpPr>
          <p:nvPr/>
        </p:nvCxnSpPr>
        <p:spPr>
          <a:xfrm flipV="1">
            <a:off x="5097152" y="3356268"/>
            <a:ext cx="2154838" cy="42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66" name="Straight Connector 48465"/>
          <p:cNvCxnSpPr>
            <a:stCxn id="48332" idx="0"/>
            <a:endCxn id="48382" idx="1"/>
          </p:cNvCxnSpPr>
          <p:nvPr/>
        </p:nvCxnSpPr>
        <p:spPr>
          <a:xfrm flipV="1">
            <a:off x="5074285" y="3535137"/>
            <a:ext cx="2190116" cy="158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194">
            <a:extLst>
              <a:ext uri="{FF2B5EF4-FFF2-40B4-BE49-F238E27FC236}">
                <a16:creationId xmlns:a16="http://schemas.microsoft.com/office/drawing/2014/main" id="{AD992545-8959-4777-8AEF-BC6348D3DE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3956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8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8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48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8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8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8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8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48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48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48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8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48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8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48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8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48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48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6" dur="500"/>
                                        <p:tgtEl>
                                          <p:spTgt spid="48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48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48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48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6" dur="500"/>
                                        <p:tgtEl>
                                          <p:spTgt spid="48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48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484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48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48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48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500"/>
                                        <p:tgtEl>
                                          <p:spTgt spid="48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3" dur="500"/>
                                        <p:tgtEl>
                                          <p:spTgt spid="48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8" dur="500"/>
                                        <p:tgtEl>
                                          <p:spTgt spid="48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3" dur="500"/>
                                        <p:tgtEl>
                                          <p:spTgt spid="48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48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3" dur="500"/>
                                        <p:tgtEl>
                                          <p:spTgt spid="48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8" dur="500"/>
                                        <p:tgtEl>
                                          <p:spTgt spid="48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3" dur="500"/>
                                        <p:tgtEl>
                                          <p:spTgt spid="48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8" dur="500"/>
                                        <p:tgtEl>
                                          <p:spTgt spid="48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3" dur="500"/>
                                        <p:tgtEl>
                                          <p:spTgt spid="48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8" dur="500"/>
                                        <p:tgtEl>
                                          <p:spTgt spid="48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3" dur="500"/>
                                        <p:tgtEl>
                                          <p:spTgt spid="48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8" dur="500"/>
                                        <p:tgtEl>
                                          <p:spTgt spid="48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3" dur="500"/>
                                        <p:tgtEl>
                                          <p:spTgt spid="48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48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3" dur="500"/>
                                        <p:tgtEl>
                                          <p:spTgt spid="48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48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" dur="500"/>
                                        <p:tgtEl>
                                          <p:spTgt spid="48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3" dur="500"/>
                                        <p:tgtEl>
                                          <p:spTgt spid="484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500"/>
                                        <p:tgtEl>
                                          <p:spTgt spid="48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9" dur="500"/>
                                        <p:tgtEl>
                                          <p:spTgt spid="48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500"/>
                                        <p:tgtEl>
                                          <p:spTgt spid="484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8" dur="500"/>
                                        <p:tgtEl>
                                          <p:spTgt spid="48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31" grpId="0" animBg="1"/>
      <p:bldP spid="48326" grpId="0" animBg="1"/>
      <p:bldP spid="4833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Rectangle 3"/>
          <p:cNvSpPr>
            <a:spLocks noChangeArrowheads="1"/>
          </p:cNvSpPr>
          <p:nvPr/>
        </p:nvSpPr>
        <p:spPr bwMode="auto">
          <a:xfrm>
            <a:off x="0" y="25717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8132" name="Rectangle 4"/>
          <p:cNvSpPr>
            <a:spLocks noChangeArrowheads="1"/>
          </p:cNvSpPr>
          <p:nvPr/>
        </p:nvSpPr>
        <p:spPr bwMode="auto">
          <a:xfrm>
            <a:off x="0" y="217646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8134" name="Rectangle 6"/>
          <p:cNvSpPr>
            <a:spLocks noChangeArrowheads="1"/>
          </p:cNvSpPr>
          <p:nvPr/>
        </p:nvSpPr>
        <p:spPr bwMode="auto">
          <a:xfrm>
            <a:off x="0" y="2638425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8135" name="Rectangle 7"/>
          <p:cNvSpPr>
            <a:spLocks noChangeArrowheads="1"/>
          </p:cNvSpPr>
          <p:nvPr/>
        </p:nvSpPr>
        <p:spPr bwMode="auto">
          <a:xfrm>
            <a:off x="0" y="22860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48144" name="Picture 16" descr="untitled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20" r="16244"/>
          <a:stretch/>
        </p:blipFill>
        <p:spPr bwMode="auto">
          <a:xfrm>
            <a:off x="0" y="849313"/>
            <a:ext cx="3860800" cy="4484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84448" y="4092180"/>
            <a:ext cx="3584448" cy="2218406"/>
          </a:xfrm>
          <a:prstGeom prst="rect">
            <a:avLst/>
          </a:prstGeom>
        </p:spPr>
      </p:pic>
      <p:grpSp>
        <p:nvGrpSpPr>
          <p:cNvPr id="48393" name="Group 329"/>
          <p:cNvGrpSpPr>
            <a:grpSpLocks noChangeAspect="1"/>
          </p:cNvGrpSpPr>
          <p:nvPr/>
        </p:nvGrpSpPr>
        <p:grpSpPr bwMode="auto">
          <a:xfrm>
            <a:off x="3914032" y="1098550"/>
            <a:ext cx="2962275" cy="3005138"/>
            <a:chOff x="2516" y="692"/>
            <a:chExt cx="1866" cy="1893"/>
          </a:xfrm>
        </p:grpSpPr>
        <p:sp>
          <p:nvSpPr>
            <p:cNvPr id="48394" name="AutoShape 328"/>
            <p:cNvSpPr>
              <a:spLocks noChangeAspect="1" noChangeArrowheads="1" noTextEdit="1"/>
            </p:cNvSpPr>
            <p:nvPr/>
          </p:nvSpPr>
          <p:spPr bwMode="auto">
            <a:xfrm>
              <a:off x="2516" y="692"/>
              <a:ext cx="1866" cy="18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5" name="Freeform 330"/>
            <p:cNvSpPr>
              <a:spLocks/>
            </p:cNvSpPr>
            <p:nvPr/>
          </p:nvSpPr>
          <p:spPr bwMode="auto">
            <a:xfrm>
              <a:off x="4275" y="1823"/>
              <a:ext cx="97" cy="216"/>
            </a:xfrm>
            <a:custGeom>
              <a:avLst/>
              <a:gdLst>
                <a:gd name="T0" fmla="*/ 84 w 486"/>
                <a:gd name="T1" fmla="*/ 0 h 1080"/>
                <a:gd name="T2" fmla="*/ 42 w 486"/>
                <a:gd name="T3" fmla="*/ 15 h 1080"/>
                <a:gd name="T4" fmla="*/ 0 w 486"/>
                <a:gd name="T5" fmla="*/ 31 h 1080"/>
                <a:gd name="T6" fmla="*/ 402 w 486"/>
                <a:gd name="T7" fmla="*/ 1080 h 1080"/>
                <a:gd name="T8" fmla="*/ 444 w 486"/>
                <a:gd name="T9" fmla="*/ 1064 h 1080"/>
                <a:gd name="T10" fmla="*/ 486 w 486"/>
                <a:gd name="T11" fmla="*/ 1049 h 1080"/>
                <a:gd name="T12" fmla="*/ 84 w 486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6" h="1080">
                  <a:moveTo>
                    <a:pt x="84" y="0"/>
                  </a:moveTo>
                  <a:lnTo>
                    <a:pt x="42" y="15"/>
                  </a:lnTo>
                  <a:lnTo>
                    <a:pt x="0" y="31"/>
                  </a:lnTo>
                  <a:lnTo>
                    <a:pt x="402" y="1080"/>
                  </a:lnTo>
                  <a:lnTo>
                    <a:pt x="444" y="1064"/>
                  </a:lnTo>
                  <a:lnTo>
                    <a:pt x="486" y="1049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6" name="Freeform 331"/>
            <p:cNvSpPr>
              <a:spLocks/>
            </p:cNvSpPr>
            <p:nvPr/>
          </p:nvSpPr>
          <p:spPr bwMode="auto">
            <a:xfrm>
              <a:off x="4275" y="1823"/>
              <a:ext cx="97" cy="216"/>
            </a:xfrm>
            <a:custGeom>
              <a:avLst/>
              <a:gdLst>
                <a:gd name="T0" fmla="*/ 84 w 486"/>
                <a:gd name="T1" fmla="*/ 0 h 1080"/>
                <a:gd name="T2" fmla="*/ 42 w 486"/>
                <a:gd name="T3" fmla="*/ 15 h 1080"/>
                <a:gd name="T4" fmla="*/ 0 w 486"/>
                <a:gd name="T5" fmla="*/ 31 h 1080"/>
                <a:gd name="T6" fmla="*/ 402 w 486"/>
                <a:gd name="T7" fmla="*/ 1080 h 1080"/>
                <a:gd name="T8" fmla="*/ 444 w 486"/>
                <a:gd name="T9" fmla="*/ 1064 h 1080"/>
                <a:gd name="T10" fmla="*/ 486 w 486"/>
                <a:gd name="T11" fmla="*/ 1049 h 1080"/>
                <a:gd name="T12" fmla="*/ 84 w 486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6" h="1080">
                  <a:moveTo>
                    <a:pt x="84" y="0"/>
                  </a:moveTo>
                  <a:lnTo>
                    <a:pt x="42" y="15"/>
                  </a:lnTo>
                  <a:lnTo>
                    <a:pt x="0" y="31"/>
                  </a:lnTo>
                  <a:lnTo>
                    <a:pt x="402" y="1080"/>
                  </a:lnTo>
                  <a:lnTo>
                    <a:pt x="444" y="1064"/>
                  </a:lnTo>
                  <a:lnTo>
                    <a:pt x="486" y="1049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7" name="Freeform 332"/>
            <p:cNvSpPr>
              <a:spLocks/>
            </p:cNvSpPr>
            <p:nvPr/>
          </p:nvSpPr>
          <p:spPr bwMode="auto">
            <a:xfrm>
              <a:off x="4364" y="2032"/>
              <a:ext cx="9" cy="3"/>
            </a:xfrm>
            <a:custGeom>
              <a:avLst/>
              <a:gdLst>
                <a:gd name="T0" fmla="*/ 0 w 44"/>
                <a:gd name="T1" fmla="*/ 15 h 15"/>
                <a:gd name="T2" fmla="*/ 42 w 44"/>
                <a:gd name="T3" fmla="*/ 0 h 15"/>
                <a:gd name="T4" fmla="*/ 43 w 44"/>
                <a:gd name="T5" fmla="*/ 4 h 15"/>
                <a:gd name="T6" fmla="*/ 44 w 44"/>
                <a:gd name="T7" fmla="*/ 15 h 15"/>
                <a:gd name="T8" fmla="*/ 0 w 4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5">
                  <a:moveTo>
                    <a:pt x="0" y="15"/>
                  </a:moveTo>
                  <a:lnTo>
                    <a:pt x="42" y="0"/>
                  </a:lnTo>
                  <a:lnTo>
                    <a:pt x="43" y="4"/>
                  </a:lnTo>
                  <a:lnTo>
                    <a:pt x="44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8" name="Freeform 333"/>
            <p:cNvSpPr>
              <a:spLocks/>
            </p:cNvSpPr>
            <p:nvPr/>
          </p:nvSpPr>
          <p:spPr bwMode="auto">
            <a:xfrm>
              <a:off x="4372" y="2032"/>
              <a:ext cx="1" cy="3"/>
            </a:xfrm>
            <a:custGeom>
              <a:avLst/>
              <a:gdLst>
                <a:gd name="T0" fmla="*/ 0 w 2"/>
                <a:gd name="T1" fmla="*/ 0 h 15"/>
                <a:gd name="T2" fmla="*/ 1 w 2"/>
                <a:gd name="T3" fmla="*/ 4 h 15"/>
                <a:gd name="T4" fmla="*/ 2 w 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1" y="4"/>
                  </a:lnTo>
                  <a:lnTo>
                    <a:pt x="2" y="1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99" name="Freeform 334"/>
            <p:cNvSpPr>
              <a:spLocks/>
            </p:cNvSpPr>
            <p:nvPr/>
          </p:nvSpPr>
          <p:spPr bwMode="auto">
            <a:xfrm>
              <a:off x="4355" y="2035"/>
              <a:ext cx="18" cy="420"/>
            </a:xfrm>
            <a:custGeom>
              <a:avLst/>
              <a:gdLst>
                <a:gd name="T0" fmla="*/ 88 w 88"/>
                <a:gd name="T1" fmla="*/ 0 h 2098"/>
                <a:gd name="T2" fmla="*/ 44 w 88"/>
                <a:gd name="T3" fmla="*/ 0 h 2098"/>
                <a:gd name="T4" fmla="*/ 0 w 88"/>
                <a:gd name="T5" fmla="*/ 0 h 2098"/>
                <a:gd name="T6" fmla="*/ 0 w 88"/>
                <a:gd name="T7" fmla="*/ 2098 h 2098"/>
                <a:gd name="T8" fmla="*/ 44 w 88"/>
                <a:gd name="T9" fmla="*/ 2098 h 2098"/>
                <a:gd name="T10" fmla="*/ 88 w 88"/>
                <a:gd name="T11" fmla="*/ 2098 h 2098"/>
                <a:gd name="T12" fmla="*/ 88 w 88"/>
                <a:gd name="T13" fmla="*/ 0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098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2098"/>
                  </a:lnTo>
                  <a:lnTo>
                    <a:pt x="44" y="2098"/>
                  </a:lnTo>
                  <a:lnTo>
                    <a:pt x="88" y="209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0" name="Freeform 335"/>
            <p:cNvSpPr>
              <a:spLocks/>
            </p:cNvSpPr>
            <p:nvPr/>
          </p:nvSpPr>
          <p:spPr bwMode="auto">
            <a:xfrm>
              <a:off x="4355" y="2035"/>
              <a:ext cx="18" cy="420"/>
            </a:xfrm>
            <a:custGeom>
              <a:avLst/>
              <a:gdLst>
                <a:gd name="T0" fmla="*/ 88 w 88"/>
                <a:gd name="T1" fmla="*/ 0 h 2098"/>
                <a:gd name="T2" fmla="*/ 44 w 88"/>
                <a:gd name="T3" fmla="*/ 0 h 2098"/>
                <a:gd name="T4" fmla="*/ 0 w 88"/>
                <a:gd name="T5" fmla="*/ 0 h 2098"/>
                <a:gd name="T6" fmla="*/ 0 w 88"/>
                <a:gd name="T7" fmla="*/ 2098 h 2098"/>
                <a:gd name="T8" fmla="*/ 44 w 88"/>
                <a:gd name="T9" fmla="*/ 2098 h 2098"/>
                <a:gd name="T10" fmla="*/ 88 w 88"/>
                <a:gd name="T11" fmla="*/ 2098 h 2098"/>
                <a:gd name="T12" fmla="*/ 88 w 88"/>
                <a:gd name="T13" fmla="*/ 0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098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2098"/>
                  </a:lnTo>
                  <a:lnTo>
                    <a:pt x="44" y="2098"/>
                  </a:lnTo>
                  <a:lnTo>
                    <a:pt x="88" y="2098"/>
                  </a:lnTo>
                  <a:lnTo>
                    <a:pt x="8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1" name="Freeform 336"/>
            <p:cNvSpPr>
              <a:spLocks/>
            </p:cNvSpPr>
            <p:nvPr/>
          </p:nvSpPr>
          <p:spPr bwMode="auto">
            <a:xfrm>
              <a:off x="4364" y="2455"/>
              <a:ext cx="9" cy="9"/>
            </a:xfrm>
            <a:custGeom>
              <a:avLst/>
              <a:gdLst>
                <a:gd name="T0" fmla="*/ 0 w 44"/>
                <a:gd name="T1" fmla="*/ 0 h 44"/>
                <a:gd name="T2" fmla="*/ 44 w 44"/>
                <a:gd name="T3" fmla="*/ 0 h 44"/>
                <a:gd name="T4" fmla="*/ 44 w 44"/>
                <a:gd name="T5" fmla="*/ 6 h 44"/>
                <a:gd name="T6" fmla="*/ 43 w 44"/>
                <a:gd name="T7" fmla="*/ 12 h 44"/>
                <a:gd name="T8" fmla="*/ 41 w 44"/>
                <a:gd name="T9" fmla="*/ 16 h 44"/>
                <a:gd name="T10" fmla="*/ 38 w 44"/>
                <a:gd name="T11" fmla="*/ 21 h 44"/>
                <a:gd name="T12" fmla="*/ 35 w 44"/>
                <a:gd name="T13" fmla="*/ 27 h 44"/>
                <a:gd name="T14" fmla="*/ 31 w 44"/>
                <a:gd name="T15" fmla="*/ 31 h 44"/>
                <a:gd name="T16" fmla="*/ 28 w 44"/>
                <a:gd name="T17" fmla="*/ 34 h 44"/>
                <a:gd name="T18" fmla="*/ 23 w 44"/>
                <a:gd name="T19" fmla="*/ 38 h 44"/>
                <a:gd name="T20" fmla="*/ 17 w 44"/>
                <a:gd name="T21" fmla="*/ 40 h 44"/>
                <a:gd name="T22" fmla="*/ 12 w 44"/>
                <a:gd name="T23" fmla="*/ 43 h 44"/>
                <a:gd name="T24" fmla="*/ 6 w 44"/>
                <a:gd name="T25" fmla="*/ 44 h 44"/>
                <a:gd name="T26" fmla="*/ 0 w 44"/>
                <a:gd name="T27" fmla="*/ 44 h 44"/>
                <a:gd name="T28" fmla="*/ 0 w 44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4">
                  <a:moveTo>
                    <a:pt x="0" y="0"/>
                  </a:moveTo>
                  <a:lnTo>
                    <a:pt x="44" y="0"/>
                  </a:lnTo>
                  <a:lnTo>
                    <a:pt x="44" y="6"/>
                  </a:lnTo>
                  <a:lnTo>
                    <a:pt x="43" y="12"/>
                  </a:lnTo>
                  <a:lnTo>
                    <a:pt x="41" y="16"/>
                  </a:lnTo>
                  <a:lnTo>
                    <a:pt x="38" y="21"/>
                  </a:lnTo>
                  <a:lnTo>
                    <a:pt x="35" y="27"/>
                  </a:lnTo>
                  <a:lnTo>
                    <a:pt x="31" y="31"/>
                  </a:lnTo>
                  <a:lnTo>
                    <a:pt x="28" y="34"/>
                  </a:lnTo>
                  <a:lnTo>
                    <a:pt x="23" y="38"/>
                  </a:lnTo>
                  <a:lnTo>
                    <a:pt x="17" y="40"/>
                  </a:lnTo>
                  <a:lnTo>
                    <a:pt x="12" y="43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2" name="Freeform 337"/>
            <p:cNvSpPr>
              <a:spLocks/>
            </p:cNvSpPr>
            <p:nvPr/>
          </p:nvSpPr>
          <p:spPr bwMode="auto">
            <a:xfrm>
              <a:off x="4364" y="2455"/>
              <a:ext cx="9" cy="9"/>
            </a:xfrm>
            <a:custGeom>
              <a:avLst/>
              <a:gdLst>
                <a:gd name="T0" fmla="*/ 44 w 44"/>
                <a:gd name="T1" fmla="*/ 0 h 44"/>
                <a:gd name="T2" fmla="*/ 44 w 44"/>
                <a:gd name="T3" fmla="*/ 6 h 44"/>
                <a:gd name="T4" fmla="*/ 43 w 44"/>
                <a:gd name="T5" fmla="*/ 12 h 44"/>
                <a:gd name="T6" fmla="*/ 41 w 44"/>
                <a:gd name="T7" fmla="*/ 16 h 44"/>
                <a:gd name="T8" fmla="*/ 38 w 44"/>
                <a:gd name="T9" fmla="*/ 21 h 44"/>
                <a:gd name="T10" fmla="*/ 35 w 44"/>
                <a:gd name="T11" fmla="*/ 27 h 44"/>
                <a:gd name="T12" fmla="*/ 31 w 44"/>
                <a:gd name="T13" fmla="*/ 31 h 44"/>
                <a:gd name="T14" fmla="*/ 28 w 44"/>
                <a:gd name="T15" fmla="*/ 34 h 44"/>
                <a:gd name="T16" fmla="*/ 23 w 44"/>
                <a:gd name="T17" fmla="*/ 38 h 44"/>
                <a:gd name="T18" fmla="*/ 17 w 44"/>
                <a:gd name="T19" fmla="*/ 40 h 44"/>
                <a:gd name="T20" fmla="*/ 12 w 44"/>
                <a:gd name="T21" fmla="*/ 43 h 44"/>
                <a:gd name="T22" fmla="*/ 6 w 44"/>
                <a:gd name="T23" fmla="*/ 44 h 44"/>
                <a:gd name="T24" fmla="*/ 0 w 44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44" y="6"/>
                  </a:lnTo>
                  <a:lnTo>
                    <a:pt x="43" y="12"/>
                  </a:lnTo>
                  <a:lnTo>
                    <a:pt x="41" y="16"/>
                  </a:lnTo>
                  <a:lnTo>
                    <a:pt x="38" y="21"/>
                  </a:lnTo>
                  <a:lnTo>
                    <a:pt x="35" y="27"/>
                  </a:lnTo>
                  <a:lnTo>
                    <a:pt x="31" y="31"/>
                  </a:lnTo>
                  <a:lnTo>
                    <a:pt x="28" y="34"/>
                  </a:lnTo>
                  <a:lnTo>
                    <a:pt x="23" y="38"/>
                  </a:lnTo>
                  <a:lnTo>
                    <a:pt x="17" y="40"/>
                  </a:lnTo>
                  <a:lnTo>
                    <a:pt x="12" y="43"/>
                  </a:lnTo>
                  <a:lnTo>
                    <a:pt x="6" y="44"/>
                  </a:lnTo>
                  <a:lnTo>
                    <a:pt x="0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3" name="Freeform 338"/>
            <p:cNvSpPr>
              <a:spLocks/>
            </p:cNvSpPr>
            <p:nvPr/>
          </p:nvSpPr>
          <p:spPr bwMode="auto">
            <a:xfrm>
              <a:off x="2534" y="2446"/>
              <a:ext cx="1830" cy="18"/>
            </a:xfrm>
            <a:custGeom>
              <a:avLst/>
              <a:gdLst>
                <a:gd name="T0" fmla="*/ 9150 w 9150"/>
                <a:gd name="T1" fmla="*/ 89 h 89"/>
                <a:gd name="T2" fmla="*/ 9150 w 9150"/>
                <a:gd name="T3" fmla="*/ 45 h 89"/>
                <a:gd name="T4" fmla="*/ 9150 w 9150"/>
                <a:gd name="T5" fmla="*/ 0 h 89"/>
                <a:gd name="T6" fmla="*/ 0 w 9150"/>
                <a:gd name="T7" fmla="*/ 0 h 89"/>
                <a:gd name="T8" fmla="*/ 0 w 9150"/>
                <a:gd name="T9" fmla="*/ 45 h 89"/>
                <a:gd name="T10" fmla="*/ 0 w 9150"/>
                <a:gd name="T11" fmla="*/ 89 h 89"/>
                <a:gd name="T12" fmla="*/ 9150 w 9150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50" h="89">
                  <a:moveTo>
                    <a:pt x="9150" y="89"/>
                  </a:moveTo>
                  <a:lnTo>
                    <a:pt x="9150" y="45"/>
                  </a:lnTo>
                  <a:lnTo>
                    <a:pt x="9150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915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4" name="Freeform 339"/>
            <p:cNvSpPr>
              <a:spLocks/>
            </p:cNvSpPr>
            <p:nvPr/>
          </p:nvSpPr>
          <p:spPr bwMode="auto">
            <a:xfrm>
              <a:off x="2534" y="2446"/>
              <a:ext cx="1830" cy="18"/>
            </a:xfrm>
            <a:custGeom>
              <a:avLst/>
              <a:gdLst>
                <a:gd name="T0" fmla="*/ 9150 w 9150"/>
                <a:gd name="T1" fmla="*/ 89 h 89"/>
                <a:gd name="T2" fmla="*/ 9150 w 9150"/>
                <a:gd name="T3" fmla="*/ 45 h 89"/>
                <a:gd name="T4" fmla="*/ 9150 w 9150"/>
                <a:gd name="T5" fmla="*/ 0 h 89"/>
                <a:gd name="T6" fmla="*/ 0 w 9150"/>
                <a:gd name="T7" fmla="*/ 0 h 89"/>
                <a:gd name="T8" fmla="*/ 0 w 9150"/>
                <a:gd name="T9" fmla="*/ 45 h 89"/>
                <a:gd name="T10" fmla="*/ 0 w 9150"/>
                <a:gd name="T11" fmla="*/ 89 h 89"/>
                <a:gd name="T12" fmla="*/ 9150 w 9150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50" h="89">
                  <a:moveTo>
                    <a:pt x="9150" y="89"/>
                  </a:moveTo>
                  <a:lnTo>
                    <a:pt x="9150" y="45"/>
                  </a:lnTo>
                  <a:lnTo>
                    <a:pt x="9150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9150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5" name="Freeform 340"/>
            <p:cNvSpPr>
              <a:spLocks/>
            </p:cNvSpPr>
            <p:nvPr/>
          </p:nvSpPr>
          <p:spPr bwMode="auto">
            <a:xfrm>
              <a:off x="2525" y="2455"/>
              <a:ext cx="9" cy="9"/>
            </a:xfrm>
            <a:custGeom>
              <a:avLst/>
              <a:gdLst>
                <a:gd name="T0" fmla="*/ 44 w 44"/>
                <a:gd name="T1" fmla="*/ 0 h 44"/>
                <a:gd name="T2" fmla="*/ 44 w 44"/>
                <a:gd name="T3" fmla="*/ 44 h 44"/>
                <a:gd name="T4" fmla="*/ 38 w 44"/>
                <a:gd name="T5" fmla="*/ 44 h 44"/>
                <a:gd name="T6" fmla="*/ 32 w 44"/>
                <a:gd name="T7" fmla="*/ 43 h 44"/>
                <a:gd name="T8" fmla="*/ 27 w 44"/>
                <a:gd name="T9" fmla="*/ 40 h 44"/>
                <a:gd name="T10" fmla="*/ 22 w 44"/>
                <a:gd name="T11" fmla="*/ 38 h 44"/>
                <a:gd name="T12" fmla="*/ 16 w 44"/>
                <a:gd name="T13" fmla="*/ 34 h 44"/>
                <a:gd name="T14" fmla="*/ 13 w 44"/>
                <a:gd name="T15" fmla="*/ 31 h 44"/>
                <a:gd name="T16" fmla="*/ 9 w 44"/>
                <a:gd name="T17" fmla="*/ 27 h 44"/>
                <a:gd name="T18" fmla="*/ 6 w 44"/>
                <a:gd name="T19" fmla="*/ 21 h 44"/>
                <a:gd name="T20" fmla="*/ 3 w 44"/>
                <a:gd name="T21" fmla="*/ 16 h 44"/>
                <a:gd name="T22" fmla="*/ 1 w 44"/>
                <a:gd name="T23" fmla="*/ 12 h 44"/>
                <a:gd name="T24" fmla="*/ 0 w 44"/>
                <a:gd name="T25" fmla="*/ 6 h 44"/>
                <a:gd name="T26" fmla="*/ 0 w 44"/>
                <a:gd name="T27" fmla="*/ 0 h 44"/>
                <a:gd name="T28" fmla="*/ 44 w 44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lnTo>
                    <a:pt x="44" y="44"/>
                  </a:lnTo>
                  <a:lnTo>
                    <a:pt x="38" y="44"/>
                  </a:lnTo>
                  <a:lnTo>
                    <a:pt x="32" y="43"/>
                  </a:lnTo>
                  <a:lnTo>
                    <a:pt x="27" y="40"/>
                  </a:lnTo>
                  <a:lnTo>
                    <a:pt x="22" y="38"/>
                  </a:lnTo>
                  <a:lnTo>
                    <a:pt x="16" y="34"/>
                  </a:lnTo>
                  <a:lnTo>
                    <a:pt x="13" y="31"/>
                  </a:lnTo>
                  <a:lnTo>
                    <a:pt x="9" y="27"/>
                  </a:lnTo>
                  <a:lnTo>
                    <a:pt x="6" y="21"/>
                  </a:lnTo>
                  <a:lnTo>
                    <a:pt x="3" y="16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6" name="Freeform 341"/>
            <p:cNvSpPr>
              <a:spLocks/>
            </p:cNvSpPr>
            <p:nvPr/>
          </p:nvSpPr>
          <p:spPr bwMode="auto">
            <a:xfrm>
              <a:off x="2525" y="2455"/>
              <a:ext cx="9" cy="9"/>
            </a:xfrm>
            <a:custGeom>
              <a:avLst/>
              <a:gdLst>
                <a:gd name="T0" fmla="*/ 44 w 44"/>
                <a:gd name="T1" fmla="*/ 44 h 44"/>
                <a:gd name="T2" fmla="*/ 38 w 44"/>
                <a:gd name="T3" fmla="*/ 44 h 44"/>
                <a:gd name="T4" fmla="*/ 32 w 44"/>
                <a:gd name="T5" fmla="*/ 43 h 44"/>
                <a:gd name="T6" fmla="*/ 27 w 44"/>
                <a:gd name="T7" fmla="*/ 40 h 44"/>
                <a:gd name="T8" fmla="*/ 22 w 44"/>
                <a:gd name="T9" fmla="*/ 38 h 44"/>
                <a:gd name="T10" fmla="*/ 16 w 44"/>
                <a:gd name="T11" fmla="*/ 34 h 44"/>
                <a:gd name="T12" fmla="*/ 13 w 44"/>
                <a:gd name="T13" fmla="*/ 31 h 44"/>
                <a:gd name="T14" fmla="*/ 9 w 44"/>
                <a:gd name="T15" fmla="*/ 27 h 44"/>
                <a:gd name="T16" fmla="*/ 6 w 44"/>
                <a:gd name="T17" fmla="*/ 21 h 44"/>
                <a:gd name="T18" fmla="*/ 3 w 44"/>
                <a:gd name="T19" fmla="*/ 16 h 44"/>
                <a:gd name="T20" fmla="*/ 1 w 44"/>
                <a:gd name="T21" fmla="*/ 12 h 44"/>
                <a:gd name="T22" fmla="*/ 0 w 44"/>
                <a:gd name="T23" fmla="*/ 6 h 44"/>
                <a:gd name="T24" fmla="*/ 0 w 44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4">
                  <a:moveTo>
                    <a:pt x="44" y="44"/>
                  </a:moveTo>
                  <a:lnTo>
                    <a:pt x="38" y="44"/>
                  </a:lnTo>
                  <a:lnTo>
                    <a:pt x="32" y="43"/>
                  </a:lnTo>
                  <a:lnTo>
                    <a:pt x="27" y="40"/>
                  </a:lnTo>
                  <a:lnTo>
                    <a:pt x="22" y="38"/>
                  </a:lnTo>
                  <a:lnTo>
                    <a:pt x="16" y="34"/>
                  </a:lnTo>
                  <a:lnTo>
                    <a:pt x="13" y="31"/>
                  </a:lnTo>
                  <a:lnTo>
                    <a:pt x="9" y="27"/>
                  </a:lnTo>
                  <a:lnTo>
                    <a:pt x="6" y="21"/>
                  </a:lnTo>
                  <a:lnTo>
                    <a:pt x="3" y="16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7" name="Freeform 342"/>
            <p:cNvSpPr>
              <a:spLocks/>
            </p:cNvSpPr>
            <p:nvPr/>
          </p:nvSpPr>
          <p:spPr bwMode="auto">
            <a:xfrm>
              <a:off x="2525" y="2035"/>
              <a:ext cx="18" cy="420"/>
            </a:xfrm>
            <a:custGeom>
              <a:avLst/>
              <a:gdLst>
                <a:gd name="T0" fmla="*/ 0 w 88"/>
                <a:gd name="T1" fmla="*/ 2098 h 2098"/>
                <a:gd name="T2" fmla="*/ 44 w 88"/>
                <a:gd name="T3" fmla="*/ 2098 h 2098"/>
                <a:gd name="T4" fmla="*/ 88 w 88"/>
                <a:gd name="T5" fmla="*/ 2098 h 2098"/>
                <a:gd name="T6" fmla="*/ 88 w 88"/>
                <a:gd name="T7" fmla="*/ 0 h 2098"/>
                <a:gd name="T8" fmla="*/ 44 w 88"/>
                <a:gd name="T9" fmla="*/ 0 h 2098"/>
                <a:gd name="T10" fmla="*/ 0 w 88"/>
                <a:gd name="T11" fmla="*/ 0 h 2098"/>
                <a:gd name="T12" fmla="*/ 0 w 88"/>
                <a:gd name="T13" fmla="*/ 2098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098">
                  <a:moveTo>
                    <a:pt x="0" y="2098"/>
                  </a:moveTo>
                  <a:lnTo>
                    <a:pt x="44" y="2098"/>
                  </a:lnTo>
                  <a:lnTo>
                    <a:pt x="88" y="2098"/>
                  </a:lnTo>
                  <a:lnTo>
                    <a:pt x="88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20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8" name="Freeform 343"/>
            <p:cNvSpPr>
              <a:spLocks/>
            </p:cNvSpPr>
            <p:nvPr/>
          </p:nvSpPr>
          <p:spPr bwMode="auto">
            <a:xfrm>
              <a:off x="2525" y="2035"/>
              <a:ext cx="18" cy="420"/>
            </a:xfrm>
            <a:custGeom>
              <a:avLst/>
              <a:gdLst>
                <a:gd name="T0" fmla="*/ 0 w 88"/>
                <a:gd name="T1" fmla="*/ 2098 h 2098"/>
                <a:gd name="T2" fmla="*/ 44 w 88"/>
                <a:gd name="T3" fmla="*/ 2098 h 2098"/>
                <a:gd name="T4" fmla="*/ 88 w 88"/>
                <a:gd name="T5" fmla="*/ 2098 h 2098"/>
                <a:gd name="T6" fmla="*/ 88 w 88"/>
                <a:gd name="T7" fmla="*/ 0 h 2098"/>
                <a:gd name="T8" fmla="*/ 44 w 88"/>
                <a:gd name="T9" fmla="*/ 0 h 2098"/>
                <a:gd name="T10" fmla="*/ 0 w 88"/>
                <a:gd name="T11" fmla="*/ 0 h 2098"/>
                <a:gd name="T12" fmla="*/ 0 w 88"/>
                <a:gd name="T13" fmla="*/ 2098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098">
                  <a:moveTo>
                    <a:pt x="0" y="2098"/>
                  </a:moveTo>
                  <a:lnTo>
                    <a:pt x="44" y="2098"/>
                  </a:lnTo>
                  <a:lnTo>
                    <a:pt x="88" y="2098"/>
                  </a:lnTo>
                  <a:lnTo>
                    <a:pt x="88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209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09" name="Freeform 344"/>
            <p:cNvSpPr>
              <a:spLocks/>
            </p:cNvSpPr>
            <p:nvPr/>
          </p:nvSpPr>
          <p:spPr bwMode="auto">
            <a:xfrm>
              <a:off x="2525" y="2032"/>
              <a:ext cx="9" cy="3"/>
            </a:xfrm>
            <a:custGeom>
              <a:avLst/>
              <a:gdLst>
                <a:gd name="T0" fmla="*/ 44 w 44"/>
                <a:gd name="T1" fmla="*/ 15 h 15"/>
                <a:gd name="T2" fmla="*/ 0 w 44"/>
                <a:gd name="T3" fmla="*/ 15 h 15"/>
                <a:gd name="T4" fmla="*/ 0 w 44"/>
                <a:gd name="T5" fmla="*/ 9 h 15"/>
                <a:gd name="T6" fmla="*/ 2 w 44"/>
                <a:gd name="T7" fmla="*/ 0 h 15"/>
                <a:gd name="T8" fmla="*/ 44 w 4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5">
                  <a:moveTo>
                    <a:pt x="44" y="15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2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0" name="Freeform 345"/>
            <p:cNvSpPr>
              <a:spLocks/>
            </p:cNvSpPr>
            <p:nvPr/>
          </p:nvSpPr>
          <p:spPr bwMode="auto">
            <a:xfrm>
              <a:off x="2525" y="2032"/>
              <a:ext cx="1" cy="3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9 h 15"/>
                <a:gd name="T4" fmla="*/ 2 w 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lnTo>
                    <a:pt x="0" y="9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1" name="Freeform 346"/>
            <p:cNvSpPr>
              <a:spLocks/>
            </p:cNvSpPr>
            <p:nvPr/>
          </p:nvSpPr>
          <p:spPr bwMode="auto">
            <a:xfrm>
              <a:off x="2526" y="1823"/>
              <a:ext cx="97" cy="216"/>
            </a:xfrm>
            <a:custGeom>
              <a:avLst/>
              <a:gdLst>
                <a:gd name="T0" fmla="*/ 0 w 485"/>
                <a:gd name="T1" fmla="*/ 1049 h 1080"/>
                <a:gd name="T2" fmla="*/ 42 w 485"/>
                <a:gd name="T3" fmla="*/ 1064 h 1080"/>
                <a:gd name="T4" fmla="*/ 84 w 485"/>
                <a:gd name="T5" fmla="*/ 1080 h 1080"/>
                <a:gd name="T6" fmla="*/ 485 w 485"/>
                <a:gd name="T7" fmla="*/ 31 h 1080"/>
                <a:gd name="T8" fmla="*/ 443 w 485"/>
                <a:gd name="T9" fmla="*/ 15 h 1080"/>
                <a:gd name="T10" fmla="*/ 401 w 485"/>
                <a:gd name="T11" fmla="*/ 0 h 1080"/>
                <a:gd name="T12" fmla="*/ 0 w 485"/>
                <a:gd name="T13" fmla="*/ 1049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1080">
                  <a:moveTo>
                    <a:pt x="0" y="1049"/>
                  </a:moveTo>
                  <a:lnTo>
                    <a:pt x="42" y="1064"/>
                  </a:lnTo>
                  <a:lnTo>
                    <a:pt x="84" y="1080"/>
                  </a:lnTo>
                  <a:lnTo>
                    <a:pt x="485" y="31"/>
                  </a:lnTo>
                  <a:lnTo>
                    <a:pt x="443" y="15"/>
                  </a:lnTo>
                  <a:lnTo>
                    <a:pt x="401" y="0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2" name="Freeform 347"/>
            <p:cNvSpPr>
              <a:spLocks/>
            </p:cNvSpPr>
            <p:nvPr/>
          </p:nvSpPr>
          <p:spPr bwMode="auto">
            <a:xfrm>
              <a:off x="2526" y="1823"/>
              <a:ext cx="97" cy="216"/>
            </a:xfrm>
            <a:custGeom>
              <a:avLst/>
              <a:gdLst>
                <a:gd name="T0" fmla="*/ 0 w 485"/>
                <a:gd name="T1" fmla="*/ 1049 h 1080"/>
                <a:gd name="T2" fmla="*/ 42 w 485"/>
                <a:gd name="T3" fmla="*/ 1064 h 1080"/>
                <a:gd name="T4" fmla="*/ 84 w 485"/>
                <a:gd name="T5" fmla="*/ 1080 h 1080"/>
                <a:gd name="T6" fmla="*/ 485 w 485"/>
                <a:gd name="T7" fmla="*/ 31 h 1080"/>
                <a:gd name="T8" fmla="*/ 443 w 485"/>
                <a:gd name="T9" fmla="*/ 15 h 1080"/>
                <a:gd name="T10" fmla="*/ 401 w 485"/>
                <a:gd name="T11" fmla="*/ 0 h 1080"/>
                <a:gd name="T12" fmla="*/ 0 w 485"/>
                <a:gd name="T13" fmla="*/ 1049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1080">
                  <a:moveTo>
                    <a:pt x="0" y="1049"/>
                  </a:moveTo>
                  <a:lnTo>
                    <a:pt x="42" y="1064"/>
                  </a:lnTo>
                  <a:lnTo>
                    <a:pt x="84" y="1080"/>
                  </a:lnTo>
                  <a:lnTo>
                    <a:pt x="485" y="31"/>
                  </a:lnTo>
                  <a:lnTo>
                    <a:pt x="443" y="15"/>
                  </a:lnTo>
                  <a:lnTo>
                    <a:pt x="401" y="0"/>
                  </a:lnTo>
                  <a:lnTo>
                    <a:pt x="0" y="104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3" name="Freeform 348"/>
            <p:cNvSpPr>
              <a:spLocks/>
            </p:cNvSpPr>
            <p:nvPr/>
          </p:nvSpPr>
          <p:spPr bwMode="auto">
            <a:xfrm>
              <a:off x="2606" y="1817"/>
              <a:ext cx="8" cy="9"/>
            </a:xfrm>
            <a:custGeom>
              <a:avLst/>
              <a:gdLst>
                <a:gd name="T0" fmla="*/ 42 w 42"/>
                <a:gd name="T1" fmla="*/ 44 h 44"/>
                <a:gd name="T2" fmla="*/ 0 w 42"/>
                <a:gd name="T3" fmla="*/ 29 h 44"/>
                <a:gd name="T4" fmla="*/ 2 w 42"/>
                <a:gd name="T5" fmla="*/ 23 h 44"/>
                <a:gd name="T6" fmla="*/ 6 w 42"/>
                <a:gd name="T7" fmla="*/ 18 h 44"/>
                <a:gd name="T8" fmla="*/ 9 w 42"/>
                <a:gd name="T9" fmla="*/ 14 h 44"/>
                <a:gd name="T10" fmla="*/ 14 w 42"/>
                <a:gd name="T11" fmla="*/ 10 h 44"/>
                <a:gd name="T12" fmla="*/ 19 w 42"/>
                <a:gd name="T13" fmla="*/ 6 h 44"/>
                <a:gd name="T14" fmla="*/ 24 w 42"/>
                <a:gd name="T15" fmla="*/ 4 h 44"/>
                <a:gd name="T16" fmla="*/ 29 w 42"/>
                <a:gd name="T17" fmla="*/ 2 h 44"/>
                <a:gd name="T18" fmla="*/ 35 w 42"/>
                <a:gd name="T19" fmla="*/ 0 h 44"/>
                <a:gd name="T20" fmla="*/ 42 w 42"/>
                <a:gd name="T21" fmla="*/ 0 h 44"/>
                <a:gd name="T22" fmla="*/ 42 w 42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4">
                  <a:moveTo>
                    <a:pt x="42" y="44"/>
                  </a:moveTo>
                  <a:lnTo>
                    <a:pt x="0" y="29"/>
                  </a:lnTo>
                  <a:lnTo>
                    <a:pt x="2" y="23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0"/>
                  </a:lnTo>
                  <a:lnTo>
                    <a:pt x="19" y="6"/>
                  </a:lnTo>
                  <a:lnTo>
                    <a:pt x="24" y="4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2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4" name="Freeform 349"/>
            <p:cNvSpPr>
              <a:spLocks/>
            </p:cNvSpPr>
            <p:nvPr/>
          </p:nvSpPr>
          <p:spPr bwMode="auto">
            <a:xfrm>
              <a:off x="2606" y="1817"/>
              <a:ext cx="8" cy="6"/>
            </a:xfrm>
            <a:custGeom>
              <a:avLst/>
              <a:gdLst>
                <a:gd name="T0" fmla="*/ 0 w 42"/>
                <a:gd name="T1" fmla="*/ 29 h 29"/>
                <a:gd name="T2" fmla="*/ 2 w 42"/>
                <a:gd name="T3" fmla="*/ 23 h 29"/>
                <a:gd name="T4" fmla="*/ 6 w 42"/>
                <a:gd name="T5" fmla="*/ 18 h 29"/>
                <a:gd name="T6" fmla="*/ 9 w 42"/>
                <a:gd name="T7" fmla="*/ 14 h 29"/>
                <a:gd name="T8" fmla="*/ 14 w 42"/>
                <a:gd name="T9" fmla="*/ 10 h 29"/>
                <a:gd name="T10" fmla="*/ 19 w 42"/>
                <a:gd name="T11" fmla="*/ 6 h 29"/>
                <a:gd name="T12" fmla="*/ 24 w 42"/>
                <a:gd name="T13" fmla="*/ 4 h 29"/>
                <a:gd name="T14" fmla="*/ 29 w 42"/>
                <a:gd name="T15" fmla="*/ 2 h 29"/>
                <a:gd name="T16" fmla="*/ 35 w 42"/>
                <a:gd name="T17" fmla="*/ 0 h 29"/>
                <a:gd name="T18" fmla="*/ 42 w 4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9">
                  <a:moveTo>
                    <a:pt x="0" y="29"/>
                  </a:moveTo>
                  <a:lnTo>
                    <a:pt x="2" y="23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0"/>
                  </a:lnTo>
                  <a:lnTo>
                    <a:pt x="19" y="6"/>
                  </a:lnTo>
                  <a:lnTo>
                    <a:pt x="24" y="4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5" name="Freeform 350"/>
            <p:cNvSpPr>
              <a:spLocks/>
            </p:cNvSpPr>
            <p:nvPr/>
          </p:nvSpPr>
          <p:spPr bwMode="auto">
            <a:xfrm>
              <a:off x="2614" y="1817"/>
              <a:ext cx="1670" cy="18"/>
            </a:xfrm>
            <a:custGeom>
              <a:avLst/>
              <a:gdLst>
                <a:gd name="T0" fmla="*/ 0 w 8347"/>
                <a:gd name="T1" fmla="*/ 0 h 89"/>
                <a:gd name="T2" fmla="*/ 0 w 8347"/>
                <a:gd name="T3" fmla="*/ 44 h 89"/>
                <a:gd name="T4" fmla="*/ 0 w 8347"/>
                <a:gd name="T5" fmla="*/ 89 h 89"/>
                <a:gd name="T6" fmla="*/ 8347 w 8347"/>
                <a:gd name="T7" fmla="*/ 89 h 89"/>
                <a:gd name="T8" fmla="*/ 8347 w 8347"/>
                <a:gd name="T9" fmla="*/ 44 h 89"/>
                <a:gd name="T10" fmla="*/ 8347 w 8347"/>
                <a:gd name="T11" fmla="*/ 0 h 89"/>
                <a:gd name="T12" fmla="*/ 0 w 834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47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8347" y="89"/>
                  </a:lnTo>
                  <a:lnTo>
                    <a:pt x="8347" y="44"/>
                  </a:lnTo>
                  <a:lnTo>
                    <a:pt x="83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6" name="Freeform 351"/>
            <p:cNvSpPr>
              <a:spLocks/>
            </p:cNvSpPr>
            <p:nvPr/>
          </p:nvSpPr>
          <p:spPr bwMode="auto">
            <a:xfrm>
              <a:off x="2614" y="1817"/>
              <a:ext cx="1670" cy="18"/>
            </a:xfrm>
            <a:custGeom>
              <a:avLst/>
              <a:gdLst>
                <a:gd name="T0" fmla="*/ 0 w 8347"/>
                <a:gd name="T1" fmla="*/ 0 h 89"/>
                <a:gd name="T2" fmla="*/ 0 w 8347"/>
                <a:gd name="T3" fmla="*/ 44 h 89"/>
                <a:gd name="T4" fmla="*/ 0 w 8347"/>
                <a:gd name="T5" fmla="*/ 89 h 89"/>
                <a:gd name="T6" fmla="*/ 8347 w 8347"/>
                <a:gd name="T7" fmla="*/ 89 h 89"/>
                <a:gd name="T8" fmla="*/ 8347 w 8347"/>
                <a:gd name="T9" fmla="*/ 44 h 89"/>
                <a:gd name="T10" fmla="*/ 8347 w 8347"/>
                <a:gd name="T11" fmla="*/ 0 h 89"/>
                <a:gd name="T12" fmla="*/ 0 w 834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47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8347" y="89"/>
                  </a:lnTo>
                  <a:lnTo>
                    <a:pt x="8347" y="44"/>
                  </a:lnTo>
                  <a:lnTo>
                    <a:pt x="834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7" name="Freeform 352"/>
            <p:cNvSpPr>
              <a:spLocks/>
            </p:cNvSpPr>
            <p:nvPr/>
          </p:nvSpPr>
          <p:spPr bwMode="auto">
            <a:xfrm>
              <a:off x="4284" y="1817"/>
              <a:ext cx="8" cy="9"/>
            </a:xfrm>
            <a:custGeom>
              <a:avLst/>
              <a:gdLst>
                <a:gd name="T0" fmla="*/ 0 w 42"/>
                <a:gd name="T1" fmla="*/ 44 h 44"/>
                <a:gd name="T2" fmla="*/ 0 w 42"/>
                <a:gd name="T3" fmla="*/ 0 h 44"/>
                <a:gd name="T4" fmla="*/ 6 w 42"/>
                <a:gd name="T5" fmla="*/ 0 h 44"/>
                <a:gd name="T6" fmla="*/ 12 w 42"/>
                <a:gd name="T7" fmla="*/ 1 h 44"/>
                <a:gd name="T8" fmla="*/ 17 w 42"/>
                <a:gd name="T9" fmla="*/ 4 h 44"/>
                <a:gd name="T10" fmla="*/ 23 w 42"/>
                <a:gd name="T11" fmla="*/ 6 h 44"/>
                <a:gd name="T12" fmla="*/ 28 w 42"/>
                <a:gd name="T13" fmla="*/ 10 h 44"/>
                <a:gd name="T14" fmla="*/ 31 w 42"/>
                <a:gd name="T15" fmla="*/ 13 h 44"/>
                <a:gd name="T16" fmla="*/ 35 w 42"/>
                <a:gd name="T17" fmla="*/ 17 h 44"/>
                <a:gd name="T18" fmla="*/ 38 w 42"/>
                <a:gd name="T19" fmla="*/ 22 h 44"/>
                <a:gd name="T20" fmla="*/ 42 w 42"/>
                <a:gd name="T21" fmla="*/ 29 h 44"/>
                <a:gd name="T22" fmla="*/ 0 w 42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4">
                  <a:moveTo>
                    <a:pt x="0" y="4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2" y="2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8" name="Freeform 353"/>
            <p:cNvSpPr>
              <a:spLocks/>
            </p:cNvSpPr>
            <p:nvPr/>
          </p:nvSpPr>
          <p:spPr bwMode="auto">
            <a:xfrm>
              <a:off x="4284" y="1817"/>
              <a:ext cx="8" cy="6"/>
            </a:xfrm>
            <a:custGeom>
              <a:avLst/>
              <a:gdLst>
                <a:gd name="T0" fmla="*/ 0 w 42"/>
                <a:gd name="T1" fmla="*/ 0 h 29"/>
                <a:gd name="T2" fmla="*/ 6 w 42"/>
                <a:gd name="T3" fmla="*/ 0 h 29"/>
                <a:gd name="T4" fmla="*/ 12 w 42"/>
                <a:gd name="T5" fmla="*/ 1 h 29"/>
                <a:gd name="T6" fmla="*/ 17 w 42"/>
                <a:gd name="T7" fmla="*/ 4 h 29"/>
                <a:gd name="T8" fmla="*/ 23 w 42"/>
                <a:gd name="T9" fmla="*/ 6 h 29"/>
                <a:gd name="T10" fmla="*/ 28 w 42"/>
                <a:gd name="T11" fmla="*/ 10 h 29"/>
                <a:gd name="T12" fmla="*/ 31 w 42"/>
                <a:gd name="T13" fmla="*/ 13 h 29"/>
                <a:gd name="T14" fmla="*/ 35 w 42"/>
                <a:gd name="T15" fmla="*/ 17 h 29"/>
                <a:gd name="T16" fmla="*/ 38 w 42"/>
                <a:gd name="T17" fmla="*/ 22 h 29"/>
                <a:gd name="T18" fmla="*/ 42 w 42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9">
                  <a:moveTo>
                    <a:pt x="0" y="0"/>
                  </a:move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2" y="2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19" name="Freeform 354"/>
            <p:cNvSpPr>
              <a:spLocks/>
            </p:cNvSpPr>
            <p:nvPr/>
          </p:nvSpPr>
          <p:spPr bwMode="auto">
            <a:xfrm>
              <a:off x="3821" y="1130"/>
              <a:ext cx="9" cy="18"/>
            </a:xfrm>
            <a:custGeom>
              <a:avLst/>
              <a:gdLst>
                <a:gd name="T0" fmla="*/ 44 w 44"/>
                <a:gd name="T1" fmla="*/ 44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6 h 89"/>
                <a:gd name="T14" fmla="*/ 0 w 44"/>
                <a:gd name="T15" fmla="*/ 44 h 89"/>
                <a:gd name="T16" fmla="*/ 1 w 44"/>
                <a:gd name="T17" fmla="*/ 32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4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0" name="Freeform 355"/>
            <p:cNvSpPr>
              <a:spLocks/>
            </p:cNvSpPr>
            <p:nvPr/>
          </p:nvSpPr>
          <p:spPr bwMode="auto">
            <a:xfrm>
              <a:off x="3821" y="1130"/>
              <a:ext cx="9" cy="18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6 h 89"/>
                <a:gd name="T12" fmla="*/ 0 w 44"/>
                <a:gd name="T13" fmla="*/ 44 h 89"/>
                <a:gd name="T14" fmla="*/ 1 w 44"/>
                <a:gd name="T15" fmla="*/ 32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1" name="Freeform 356"/>
            <p:cNvSpPr>
              <a:spLocks/>
            </p:cNvSpPr>
            <p:nvPr/>
          </p:nvSpPr>
          <p:spPr bwMode="auto">
            <a:xfrm>
              <a:off x="3830" y="1130"/>
              <a:ext cx="191" cy="18"/>
            </a:xfrm>
            <a:custGeom>
              <a:avLst/>
              <a:gdLst>
                <a:gd name="T0" fmla="*/ 0 w 953"/>
                <a:gd name="T1" fmla="*/ 0 h 89"/>
                <a:gd name="T2" fmla="*/ 0 w 953"/>
                <a:gd name="T3" fmla="*/ 44 h 89"/>
                <a:gd name="T4" fmla="*/ 0 w 953"/>
                <a:gd name="T5" fmla="*/ 89 h 89"/>
                <a:gd name="T6" fmla="*/ 953 w 953"/>
                <a:gd name="T7" fmla="*/ 89 h 89"/>
                <a:gd name="T8" fmla="*/ 953 w 953"/>
                <a:gd name="T9" fmla="*/ 44 h 89"/>
                <a:gd name="T10" fmla="*/ 953 w 953"/>
                <a:gd name="T11" fmla="*/ 0 h 89"/>
                <a:gd name="T12" fmla="*/ 0 w 953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3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953" y="89"/>
                  </a:lnTo>
                  <a:lnTo>
                    <a:pt x="953" y="44"/>
                  </a:ln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2" name="Freeform 357"/>
            <p:cNvSpPr>
              <a:spLocks/>
            </p:cNvSpPr>
            <p:nvPr/>
          </p:nvSpPr>
          <p:spPr bwMode="auto">
            <a:xfrm>
              <a:off x="3830" y="1130"/>
              <a:ext cx="191" cy="18"/>
            </a:xfrm>
            <a:custGeom>
              <a:avLst/>
              <a:gdLst>
                <a:gd name="T0" fmla="*/ 0 w 953"/>
                <a:gd name="T1" fmla="*/ 0 h 89"/>
                <a:gd name="T2" fmla="*/ 0 w 953"/>
                <a:gd name="T3" fmla="*/ 44 h 89"/>
                <a:gd name="T4" fmla="*/ 0 w 953"/>
                <a:gd name="T5" fmla="*/ 89 h 89"/>
                <a:gd name="T6" fmla="*/ 953 w 953"/>
                <a:gd name="T7" fmla="*/ 89 h 89"/>
                <a:gd name="T8" fmla="*/ 953 w 953"/>
                <a:gd name="T9" fmla="*/ 44 h 89"/>
                <a:gd name="T10" fmla="*/ 953 w 953"/>
                <a:gd name="T11" fmla="*/ 0 h 89"/>
                <a:gd name="T12" fmla="*/ 0 w 953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3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953" y="89"/>
                  </a:lnTo>
                  <a:lnTo>
                    <a:pt x="953" y="44"/>
                  </a:ln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3" name="Freeform 358"/>
            <p:cNvSpPr>
              <a:spLocks/>
            </p:cNvSpPr>
            <p:nvPr/>
          </p:nvSpPr>
          <p:spPr bwMode="auto">
            <a:xfrm>
              <a:off x="4021" y="1130"/>
              <a:ext cx="8" cy="9"/>
            </a:xfrm>
            <a:custGeom>
              <a:avLst/>
              <a:gdLst>
                <a:gd name="T0" fmla="*/ 0 w 42"/>
                <a:gd name="T1" fmla="*/ 44 h 44"/>
                <a:gd name="T2" fmla="*/ 0 w 42"/>
                <a:gd name="T3" fmla="*/ 0 h 44"/>
                <a:gd name="T4" fmla="*/ 6 w 42"/>
                <a:gd name="T5" fmla="*/ 0 h 44"/>
                <a:gd name="T6" fmla="*/ 12 w 42"/>
                <a:gd name="T7" fmla="*/ 1 h 44"/>
                <a:gd name="T8" fmla="*/ 17 w 42"/>
                <a:gd name="T9" fmla="*/ 4 h 44"/>
                <a:gd name="T10" fmla="*/ 23 w 42"/>
                <a:gd name="T11" fmla="*/ 6 h 44"/>
                <a:gd name="T12" fmla="*/ 28 w 42"/>
                <a:gd name="T13" fmla="*/ 10 h 44"/>
                <a:gd name="T14" fmla="*/ 31 w 42"/>
                <a:gd name="T15" fmla="*/ 13 h 44"/>
                <a:gd name="T16" fmla="*/ 35 w 42"/>
                <a:gd name="T17" fmla="*/ 17 h 44"/>
                <a:gd name="T18" fmla="*/ 38 w 42"/>
                <a:gd name="T19" fmla="*/ 22 h 44"/>
                <a:gd name="T20" fmla="*/ 42 w 42"/>
                <a:gd name="T21" fmla="*/ 29 h 44"/>
                <a:gd name="T22" fmla="*/ 0 w 42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4">
                  <a:moveTo>
                    <a:pt x="0" y="4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2" y="2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4" name="Freeform 359"/>
            <p:cNvSpPr>
              <a:spLocks/>
            </p:cNvSpPr>
            <p:nvPr/>
          </p:nvSpPr>
          <p:spPr bwMode="auto">
            <a:xfrm>
              <a:off x="4021" y="1130"/>
              <a:ext cx="8" cy="6"/>
            </a:xfrm>
            <a:custGeom>
              <a:avLst/>
              <a:gdLst>
                <a:gd name="T0" fmla="*/ 0 w 42"/>
                <a:gd name="T1" fmla="*/ 0 h 29"/>
                <a:gd name="T2" fmla="*/ 6 w 42"/>
                <a:gd name="T3" fmla="*/ 0 h 29"/>
                <a:gd name="T4" fmla="*/ 12 w 42"/>
                <a:gd name="T5" fmla="*/ 1 h 29"/>
                <a:gd name="T6" fmla="*/ 17 w 42"/>
                <a:gd name="T7" fmla="*/ 4 h 29"/>
                <a:gd name="T8" fmla="*/ 23 w 42"/>
                <a:gd name="T9" fmla="*/ 6 h 29"/>
                <a:gd name="T10" fmla="*/ 28 w 42"/>
                <a:gd name="T11" fmla="*/ 10 h 29"/>
                <a:gd name="T12" fmla="*/ 31 w 42"/>
                <a:gd name="T13" fmla="*/ 13 h 29"/>
                <a:gd name="T14" fmla="*/ 35 w 42"/>
                <a:gd name="T15" fmla="*/ 17 h 29"/>
                <a:gd name="T16" fmla="*/ 38 w 42"/>
                <a:gd name="T17" fmla="*/ 22 h 29"/>
                <a:gd name="T18" fmla="*/ 42 w 42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9">
                  <a:moveTo>
                    <a:pt x="0" y="0"/>
                  </a:move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2" y="2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5" name="Freeform 360"/>
            <p:cNvSpPr>
              <a:spLocks/>
            </p:cNvSpPr>
            <p:nvPr/>
          </p:nvSpPr>
          <p:spPr bwMode="auto">
            <a:xfrm>
              <a:off x="4012" y="1136"/>
              <a:ext cx="280" cy="693"/>
            </a:xfrm>
            <a:custGeom>
              <a:avLst/>
              <a:gdLst>
                <a:gd name="T0" fmla="*/ 84 w 1398"/>
                <a:gd name="T1" fmla="*/ 0 h 3464"/>
                <a:gd name="T2" fmla="*/ 42 w 1398"/>
                <a:gd name="T3" fmla="*/ 15 h 3464"/>
                <a:gd name="T4" fmla="*/ 0 w 1398"/>
                <a:gd name="T5" fmla="*/ 31 h 3464"/>
                <a:gd name="T6" fmla="*/ 1314 w 1398"/>
                <a:gd name="T7" fmla="*/ 3464 h 3464"/>
                <a:gd name="T8" fmla="*/ 1356 w 1398"/>
                <a:gd name="T9" fmla="*/ 3448 h 3464"/>
                <a:gd name="T10" fmla="*/ 1398 w 1398"/>
                <a:gd name="T11" fmla="*/ 3433 h 3464"/>
                <a:gd name="T12" fmla="*/ 84 w 1398"/>
                <a:gd name="T13" fmla="*/ 0 h 3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8" h="3464">
                  <a:moveTo>
                    <a:pt x="84" y="0"/>
                  </a:moveTo>
                  <a:lnTo>
                    <a:pt x="42" y="15"/>
                  </a:lnTo>
                  <a:lnTo>
                    <a:pt x="0" y="31"/>
                  </a:lnTo>
                  <a:lnTo>
                    <a:pt x="1314" y="3464"/>
                  </a:lnTo>
                  <a:lnTo>
                    <a:pt x="1356" y="3448"/>
                  </a:lnTo>
                  <a:lnTo>
                    <a:pt x="1398" y="343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6" name="Freeform 361"/>
            <p:cNvSpPr>
              <a:spLocks/>
            </p:cNvSpPr>
            <p:nvPr/>
          </p:nvSpPr>
          <p:spPr bwMode="auto">
            <a:xfrm>
              <a:off x="4012" y="1136"/>
              <a:ext cx="280" cy="693"/>
            </a:xfrm>
            <a:custGeom>
              <a:avLst/>
              <a:gdLst>
                <a:gd name="T0" fmla="*/ 84 w 1398"/>
                <a:gd name="T1" fmla="*/ 0 h 3464"/>
                <a:gd name="T2" fmla="*/ 42 w 1398"/>
                <a:gd name="T3" fmla="*/ 15 h 3464"/>
                <a:gd name="T4" fmla="*/ 0 w 1398"/>
                <a:gd name="T5" fmla="*/ 31 h 3464"/>
                <a:gd name="T6" fmla="*/ 1314 w 1398"/>
                <a:gd name="T7" fmla="*/ 3464 h 3464"/>
                <a:gd name="T8" fmla="*/ 1356 w 1398"/>
                <a:gd name="T9" fmla="*/ 3448 h 3464"/>
                <a:gd name="T10" fmla="*/ 1398 w 1398"/>
                <a:gd name="T11" fmla="*/ 3433 h 3464"/>
                <a:gd name="T12" fmla="*/ 84 w 1398"/>
                <a:gd name="T13" fmla="*/ 0 h 3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8" h="3464">
                  <a:moveTo>
                    <a:pt x="84" y="0"/>
                  </a:moveTo>
                  <a:lnTo>
                    <a:pt x="42" y="15"/>
                  </a:lnTo>
                  <a:lnTo>
                    <a:pt x="0" y="31"/>
                  </a:lnTo>
                  <a:lnTo>
                    <a:pt x="1314" y="3464"/>
                  </a:lnTo>
                  <a:lnTo>
                    <a:pt x="1356" y="3448"/>
                  </a:lnTo>
                  <a:lnTo>
                    <a:pt x="1398" y="3433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7" name="Freeform 362"/>
            <p:cNvSpPr>
              <a:spLocks/>
            </p:cNvSpPr>
            <p:nvPr/>
          </p:nvSpPr>
          <p:spPr bwMode="auto">
            <a:xfrm>
              <a:off x="4275" y="1823"/>
              <a:ext cx="17" cy="12"/>
            </a:xfrm>
            <a:custGeom>
              <a:avLst/>
              <a:gdLst>
                <a:gd name="T0" fmla="*/ 42 w 86"/>
                <a:gd name="T1" fmla="*/ 15 h 60"/>
                <a:gd name="T2" fmla="*/ 84 w 86"/>
                <a:gd name="T3" fmla="*/ 0 h 60"/>
                <a:gd name="T4" fmla="*/ 86 w 86"/>
                <a:gd name="T5" fmla="*/ 11 h 60"/>
                <a:gd name="T6" fmla="*/ 86 w 86"/>
                <a:gd name="T7" fmla="*/ 23 h 60"/>
                <a:gd name="T8" fmla="*/ 83 w 86"/>
                <a:gd name="T9" fmla="*/ 33 h 60"/>
                <a:gd name="T10" fmla="*/ 77 w 86"/>
                <a:gd name="T11" fmla="*/ 43 h 60"/>
                <a:gd name="T12" fmla="*/ 68 w 86"/>
                <a:gd name="T13" fmla="*/ 51 h 60"/>
                <a:gd name="T14" fmla="*/ 58 w 86"/>
                <a:gd name="T15" fmla="*/ 57 h 60"/>
                <a:gd name="T16" fmla="*/ 47 w 86"/>
                <a:gd name="T17" fmla="*/ 60 h 60"/>
                <a:gd name="T18" fmla="*/ 35 w 86"/>
                <a:gd name="T19" fmla="*/ 60 h 60"/>
                <a:gd name="T20" fmla="*/ 24 w 86"/>
                <a:gd name="T21" fmla="*/ 56 h 60"/>
                <a:gd name="T22" fmla="*/ 14 w 86"/>
                <a:gd name="T23" fmla="*/ 50 h 60"/>
                <a:gd name="T24" fmla="*/ 6 w 86"/>
                <a:gd name="T25" fmla="*/ 42 h 60"/>
                <a:gd name="T26" fmla="*/ 0 w 86"/>
                <a:gd name="T27" fmla="*/ 31 h 60"/>
                <a:gd name="T28" fmla="*/ 42 w 86"/>
                <a:gd name="T2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60">
                  <a:moveTo>
                    <a:pt x="42" y="15"/>
                  </a:moveTo>
                  <a:lnTo>
                    <a:pt x="84" y="0"/>
                  </a:lnTo>
                  <a:lnTo>
                    <a:pt x="86" y="11"/>
                  </a:lnTo>
                  <a:lnTo>
                    <a:pt x="86" y="23"/>
                  </a:lnTo>
                  <a:lnTo>
                    <a:pt x="83" y="33"/>
                  </a:lnTo>
                  <a:lnTo>
                    <a:pt x="77" y="43"/>
                  </a:lnTo>
                  <a:lnTo>
                    <a:pt x="68" y="51"/>
                  </a:lnTo>
                  <a:lnTo>
                    <a:pt x="58" y="57"/>
                  </a:lnTo>
                  <a:lnTo>
                    <a:pt x="47" y="60"/>
                  </a:lnTo>
                  <a:lnTo>
                    <a:pt x="35" y="60"/>
                  </a:lnTo>
                  <a:lnTo>
                    <a:pt x="24" y="56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1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8" name="Freeform 363"/>
            <p:cNvSpPr>
              <a:spLocks/>
            </p:cNvSpPr>
            <p:nvPr/>
          </p:nvSpPr>
          <p:spPr bwMode="auto">
            <a:xfrm>
              <a:off x="4275" y="1823"/>
              <a:ext cx="17" cy="12"/>
            </a:xfrm>
            <a:custGeom>
              <a:avLst/>
              <a:gdLst>
                <a:gd name="T0" fmla="*/ 84 w 86"/>
                <a:gd name="T1" fmla="*/ 0 h 60"/>
                <a:gd name="T2" fmla="*/ 86 w 86"/>
                <a:gd name="T3" fmla="*/ 11 h 60"/>
                <a:gd name="T4" fmla="*/ 86 w 86"/>
                <a:gd name="T5" fmla="*/ 23 h 60"/>
                <a:gd name="T6" fmla="*/ 83 w 86"/>
                <a:gd name="T7" fmla="*/ 33 h 60"/>
                <a:gd name="T8" fmla="*/ 77 w 86"/>
                <a:gd name="T9" fmla="*/ 43 h 60"/>
                <a:gd name="T10" fmla="*/ 68 w 86"/>
                <a:gd name="T11" fmla="*/ 51 h 60"/>
                <a:gd name="T12" fmla="*/ 58 w 86"/>
                <a:gd name="T13" fmla="*/ 57 h 60"/>
                <a:gd name="T14" fmla="*/ 47 w 86"/>
                <a:gd name="T15" fmla="*/ 60 h 60"/>
                <a:gd name="T16" fmla="*/ 35 w 86"/>
                <a:gd name="T17" fmla="*/ 60 h 60"/>
                <a:gd name="T18" fmla="*/ 24 w 86"/>
                <a:gd name="T19" fmla="*/ 56 h 60"/>
                <a:gd name="T20" fmla="*/ 14 w 86"/>
                <a:gd name="T21" fmla="*/ 50 h 60"/>
                <a:gd name="T22" fmla="*/ 6 w 86"/>
                <a:gd name="T23" fmla="*/ 42 h 60"/>
                <a:gd name="T24" fmla="*/ 0 w 86"/>
                <a:gd name="T25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60">
                  <a:moveTo>
                    <a:pt x="84" y="0"/>
                  </a:moveTo>
                  <a:lnTo>
                    <a:pt x="86" y="11"/>
                  </a:lnTo>
                  <a:lnTo>
                    <a:pt x="86" y="23"/>
                  </a:lnTo>
                  <a:lnTo>
                    <a:pt x="83" y="33"/>
                  </a:lnTo>
                  <a:lnTo>
                    <a:pt x="77" y="43"/>
                  </a:lnTo>
                  <a:lnTo>
                    <a:pt x="68" y="51"/>
                  </a:lnTo>
                  <a:lnTo>
                    <a:pt x="58" y="57"/>
                  </a:lnTo>
                  <a:lnTo>
                    <a:pt x="47" y="60"/>
                  </a:lnTo>
                  <a:lnTo>
                    <a:pt x="35" y="60"/>
                  </a:lnTo>
                  <a:lnTo>
                    <a:pt x="24" y="56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29" name="Freeform 364"/>
            <p:cNvSpPr>
              <a:spLocks/>
            </p:cNvSpPr>
            <p:nvPr/>
          </p:nvSpPr>
          <p:spPr bwMode="auto">
            <a:xfrm>
              <a:off x="2605" y="1823"/>
              <a:ext cx="18" cy="12"/>
            </a:xfrm>
            <a:custGeom>
              <a:avLst/>
              <a:gdLst>
                <a:gd name="T0" fmla="*/ 45 w 87"/>
                <a:gd name="T1" fmla="*/ 15 h 60"/>
                <a:gd name="T2" fmla="*/ 87 w 87"/>
                <a:gd name="T3" fmla="*/ 31 h 60"/>
                <a:gd name="T4" fmla="*/ 81 w 87"/>
                <a:gd name="T5" fmla="*/ 42 h 60"/>
                <a:gd name="T6" fmla="*/ 72 w 87"/>
                <a:gd name="T7" fmla="*/ 50 h 60"/>
                <a:gd name="T8" fmla="*/ 63 w 87"/>
                <a:gd name="T9" fmla="*/ 56 h 60"/>
                <a:gd name="T10" fmla="*/ 52 w 87"/>
                <a:gd name="T11" fmla="*/ 60 h 60"/>
                <a:gd name="T12" fmla="*/ 40 w 87"/>
                <a:gd name="T13" fmla="*/ 60 h 60"/>
                <a:gd name="T14" fmla="*/ 29 w 87"/>
                <a:gd name="T15" fmla="*/ 57 h 60"/>
                <a:gd name="T16" fmla="*/ 18 w 87"/>
                <a:gd name="T17" fmla="*/ 51 h 60"/>
                <a:gd name="T18" fmla="*/ 10 w 87"/>
                <a:gd name="T19" fmla="*/ 43 h 60"/>
                <a:gd name="T20" fmla="*/ 4 w 87"/>
                <a:gd name="T21" fmla="*/ 33 h 60"/>
                <a:gd name="T22" fmla="*/ 0 w 87"/>
                <a:gd name="T23" fmla="*/ 23 h 60"/>
                <a:gd name="T24" fmla="*/ 0 w 87"/>
                <a:gd name="T25" fmla="*/ 11 h 60"/>
                <a:gd name="T26" fmla="*/ 3 w 87"/>
                <a:gd name="T27" fmla="*/ 0 h 60"/>
                <a:gd name="T28" fmla="*/ 45 w 87"/>
                <a:gd name="T2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7" h="60">
                  <a:moveTo>
                    <a:pt x="45" y="15"/>
                  </a:moveTo>
                  <a:lnTo>
                    <a:pt x="87" y="31"/>
                  </a:lnTo>
                  <a:lnTo>
                    <a:pt x="81" y="42"/>
                  </a:lnTo>
                  <a:lnTo>
                    <a:pt x="72" y="50"/>
                  </a:lnTo>
                  <a:lnTo>
                    <a:pt x="63" y="56"/>
                  </a:lnTo>
                  <a:lnTo>
                    <a:pt x="52" y="60"/>
                  </a:lnTo>
                  <a:lnTo>
                    <a:pt x="40" y="60"/>
                  </a:lnTo>
                  <a:lnTo>
                    <a:pt x="29" y="57"/>
                  </a:lnTo>
                  <a:lnTo>
                    <a:pt x="18" y="51"/>
                  </a:lnTo>
                  <a:lnTo>
                    <a:pt x="10" y="43"/>
                  </a:lnTo>
                  <a:lnTo>
                    <a:pt x="4" y="33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3" y="0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0" name="Freeform 365"/>
            <p:cNvSpPr>
              <a:spLocks/>
            </p:cNvSpPr>
            <p:nvPr/>
          </p:nvSpPr>
          <p:spPr bwMode="auto">
            <a:xfrm>
              <a:off x="2605" y="1823"/>
              <a:ext cx="18" cy="12"/>
            </a:xfrm>
            <a:custGeom>
              <a:avLst/>
              <a:gdLst>
                <a:gd name="T0" fmla="*/ 87 w 87"/>
                <a:gd name="T1" fmla="*/ 31 h 60"/>
                <a:gd name="T2" fmla="*/ 81 w 87"/>
                <a:gd name="T3" fmla="*/ 42 h 60"/>
                <a:gd name="T4" fmla="*/ 72 w 87"/>
                <a:gd name="T5" fmla="*/ 50 h 60"/>
                <a:gd name="T6" fmla="*/ 63 w 87"/>
                <a:gd name="T7" fmla="*/ 56 h 60"/>
                <a:gd name="T8" fmla="*/ 52 w 87"/>
                <a:gd name="T9" fmla="*/ 60 h 60"/>
                <a:gd name="T10" fmla="*/ 40 w 87"/>
                <a:gd name="T11" fmla="*/ 60 h 60"/>
                <a:gd name="T12" fmla="*/ 29 w 87"/>
                <a:gd name="T13" fmla="*/ 57 h 60"/>
                <a:gd name="T14" fmla="*/ 18 w 87"/>
                <a:gd name="T15" fmla="*/ 51 h 60"/>
                <a:gd name="T16" fmla="*/ 10 w 87"/>
                <a:gd name="T17" fmla="*/ 43 h 60"/>
                <a:gd name="T18" fmla="*/ 4 w 87"/>
                <a:gd name="T19" fmla="*/ 33 h 60"/>
                <a:gd name="T20" fmla="*/ 0 w 87"/>
                <a:gd name="T21" fmla="*/ 23 h 60"/>
                <a:gd name="T22" fmla="*/ 0 w 87"/>
                <a:gd name="T23" fmla="*/ 11 h 60"/>
                <a:gd name="T24" fmla="*/ 3 w 87"/>
                <a:gd name="T2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60">
                  <a:moveTo>
                    <a:pt x="87" y="31"/>
                  </a:moveTo>
                  <a:lnTo>
                    <a:pt x="81" y="42"/>
                  </a:lnTo>
                  <a:lnTo>
                    <a:pt x="72" y="50"/>
                  </a:lnTo>
                  <a:lnTo>
                    <a:pt x="63" y="56"/>
                  </a:lnTo>
                  <a:lnTo>
                    <a:pt x="52" y="60"/>
                  </a:lnTo>
                  <a:lnTo>
                    <a:pt x="40" y="60"/>
                  </a:lnTo>
                  <a:lnTo>
                    <a:pt x="29" y="57"/>
                  </a:lnTo>
                  <a:lnTo>
                    <a:pt x="18" y="51"/>
                  </a:lnTo>
                  <a:lnTo>
                    <a:pt x="10" y="43"/>
                  </a:lnTo>
                  <a:lnTo>
                    <a:pt x="4" y="33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1" name="Freeform 366"/>
            <p:cNvSpPr>
              <a:spLocks/>
            </p:cNvSpPr>
            <p:nvPr/>
          </p:nvSpPr>
          <p:spPr bwMode="auto">
            <a:xfrm>
              <a:off x="2606" y="1136"/>
              <a:ext cx="279" cy="693"/>
            </a:xfrm>
            <a:custGeom>
              <a:avLst/>
              <a:gdLst>
                <a:gd name="T0" fmla="*/ 0 w 1398"/>
                <a:gd name="T1" fmla="*/ 3433 h 3464"/>
                <a:gd name="T2" fmla="*/ 42 w 1398"/>
                <a:gd name="T3" fmla="*/ 3448 h 3464"/>
                <a:gd name="T4" fmla="*/ 84 w 1398"/>
                <a:gd name="T5" fmla="*/ 3464 h 3464"/>
                <a:gd name="T6" fmla="*/ 1398 w 1398"/>
                <a:gd name="T7" fmla="*/ 31 h 3464"/>
                <a:gd name="T8" fmla="*/ 1356 w 1398"/>
                <a:gd name="T9" fmla="*/ 15 h 3464"/>
                <a:gd name="T10" fmla="*/ 1314 w 1398"/>
                <a:gd name="T11" fmla="*/ 0 h 3464"/>
                <a:gd name="T12" fmla="*/ 0 w 1398"/>
                <a:gd name="T13" fmla="*/ 3433 h 3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8" h="3464">
                  <a:moveTo>
                    <a:pt x="0" y="3433"/>
                  </a:moveTo>
                  <a:lnTo>
                    <a:pt x="42" y="3448"/>
                  </a:lnTo>
                  <a:lnTo>
                    <a:pt x="84" y="3464"/>
                  </a:lnTo>
                  <a:lnTo>
                    <a:pt x="1398" y="31"/>
                  </a:lnTo>
                  <a:lnTo>
                    <a:pt x="1356" y="15"/>
                  </a:lnTo>
                  <a:lnTo>
                    <a:pt x="1314" y="0"/>
                  </a:lnTo>
                  <a:lnTo>
                    <a:pt x="0" y="34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2" name="Freeform 367"/>
            <p:cNvSpPr>
              <a:spLocks/>
            </p:cNvSpPr>
            <p:nvPr/>
          </p:nvSpPr>
          <p:spPr bwMode="auto">
            <a:xfrm>
              <a:off x="2606" y="1136"/>
              <a:ext cx="279" cy="693"/>
            </a:xfrm>
            <a:custGeom>
              <a:avLst/>
              <a:gdLst>
                <a:gd name="T0" fmla="*/ 0 w 1398"/>
                <a:gd name="T1" fmla="*/ 3433 h 3464"/>
                <a:gd name="T2" fmla="*/ 42 w 1398"/>
                <a:gd name="T3" fmla="*/ 3448 h 3464"/>
                <a:gd name="T4" fmla="*/ 84 w 1398"/>
                <a:gd name="T5" fmla="*/ 3464 h 3464"/>
                <a:gd name="T6" fmla="*/ 1398 w 1398"/>
                <a:gd name="T7" fmla="*/ 31 h 3464"/>
                <a:gd name="T8" fmla="*/ 1356 w 1398"/>
                <a:gd name="T9" fmla="*/ 15 h 3464"/>
                <a:gd name="T10" fmla="*/ 1314 w 1398"/>
                <a:gd name="T11" fmla="*/ 0 h 3464"/>
                <a:gd name="T12" fmla="*/ 0 w 1398"/>
                <a:gd name="T13" fmla="*/ 3433 h 3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8" h="3464">
                  <a:moveTo>
                    <a:pt x="0" y="3433"/>
                  </a:moveTo>
                  <a:lnTo>
                    <a:pt x="42" y="3448"/>
                  </a:lnTo>
                  <a:lnTo>
                    <a:pt x="84" y="3464"/>
                  </a:lnTo>
                  <a:lnTo>
                    <a:pt x="1398" y="31"/>
                  </a:lnTo>
                  <a:lnTo>
                    <a:pt x="1356" y="15"/>
                  </a:lnTo>
                  <a:lnTo>
                    <a:pt x="1314" y="0"/>
                  </a:lnTo>
                  <a:lnTo>
                    <a:pt x="0" y="34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3" name="Freeform 368"/>
            <p:cNvSpPr>
              <a:spLocks/>
            </p:cNvSpPr>
            <p:nvPr/>
          </p:nvSpPr>
          <p:spPr bwMode="auto">
            <a:xfrm>
              <a:off x="2869" y="1130"/>
              <a:ext cx="8" cy="9"/>
            </a:xfrm>
            <a:custGeom>
              <a:avLst/>
              <a:gdLst>
                <a:gd name="T0" fmla="*/ 42 w 42"/>
                <a:gd name="T1" fmla="*/ 44 h 44"/>
                <a:gd name="T2" fmla="*/ 0 w 42"/>
                <a:gd name="T3" fmla="*/ 29 h 44"/>
                <a:gd name="T4" fmla="*/ 2 w 42"/>
                <a:gd name="T5" fmla="*/ 23 h 44"/>
                <a:gd name="T6" fmla="*/ 6 w 42"/>
                <a:gd name="T7" fmla="*/ 18 h 44"/>
                <a:gd name="T8" fmla="*/ 9 w 42"/>
                <a:gd name="T9" fmla="*/ 14 h 44"/>
                <a:gd name="T10" fmla="*/ 14 w 42"/>
                <a:gd name="T11" fmla="*/ 10 h 44"/>
                <a:gd name="T12" fmla="*/ 19 w 42"/>
                <a:gd name="T13" fmla="*/ 6 h 44"/>
                <a:gd name="T14" fmla="*/ 24 w 42"/>
                <a:gd name="T15" fmla="*/ 4 h 44"/>
                <a:gd name="T16" fmla="*/ 29 w 42"/>
                <a:gd name="T17" fmla="*/ 2 h 44"/>
                <a:gd name="T18" fmla="*/ 35 w 42"/>
                <a:gd name="T19" fmla="*/ 0 h 44"/>
                <a:gd name="T20" fmla="*/ 42 w 42"/>
                <a:gd name="T21" fmla="*/ 0 h 44"/>
                <a:gd name="T22" fmla="*/ 42 w 42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4">
                  <a:moveTo>
                    <a:pt x="42" y="44"/>
                  </a:moveTo>
                  <a:lnTo>
                    <a:pt x="0" y="29"/>
                  </a:lnTo>
                  <a:lnTo>
                    <a:pt x="2" y="23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0"/>
                  </a:lnTo>
                  <a:lnTo>
                    <a:pt x="19" y="6"/>
                  </a:lnTo>
                  <a:lnTo>
                    <a:pt x="24" y="4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2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4" name="Freeform 369"/>
            <p:cNvSpPr>
              <a:spLocks/>
            </p:cNvSpPr>
            <p:nvPr/>
          </p:nvSpPr>
          <p:spPr bwMode="auto">
            <a:xfrm>
              <a:off x="2869" y="1130"/>
              <a:ext cx="8" cy="6"/>
            </a:xfrm>
            <a:custGeom>
              <a:avLst/>
              <a:gdLst>
                <a:gd name="T0" fmla="*/ 0 w 42"/>
                <a:gd name="T1" fmla="*/ 29 h 29"/>
                <a:gd name="T2" fmla="*/ 2 w 42"/>
                <a:gd name="T3" fmla="*/ 23 h 29"/>
                <a:gd name="T4" fmla="*/ 6 w 42"/>
                <a:gd name="T5" fmla="*/ 18 h 29"/>
                <a:gd name="T6" fmla="*/ 9 w 42"/>
                <a:gd name="T7" fmla="*/ 14 h 29"/>
                <a:gd name="T8" fmla="*/ 14 w 42"/>
                <a:gd name="T9" fmla="*/ 10 h 29"/>
                <a:gd name="T10" fmla="*/ 19 w 42"/>
                <a:gd name="T11" fmla="*/ 6 h 29"/>
                <a:gd name="T12" fmla="*/ 24 w 42"/>
                <a:gd name="T13" fmla="*/ 4 h 29"/>
                <a:gd name="T14" fmla="*/ 29 w 42"/>
                <a:gd name="T15" fmla="*/ 2 h 29"/>
                <a:gd name="T16" fmla="*/ 35 w 42"/>
                <a:gd name="T17" fmla="*/ 0 h 29"/>
                <a:gd name="T18" fmla="*/ 42 w 4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9">
                  <a:moveTo>
                    <a:pt x="0" y="29"/>
                  </a:moveTo>
                  <a:lnTo>
                    <a:pt x="2" y="23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0"/>
                  </a:lnTo>
                  <a:lnTo>
                    <a:pt x="19" y="6"/>
                  </a:lnTo>
                  <a:lnTo>
                    <a:pt x="24" y="4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5" name="Freeform 370"/>
            <p:cNvSpPr>
              <a:spLocks/>
            </p:cNvSpPr>
            <p:nvPr/>
          </p:nvSpPr>
          <p:spPr bwMode="auto">
            <a:xfrm>
              <a:off x="2877" y="1130"/>
              <a:ext cx="191" cy="18"/>
            </a:xfrm>
            <a:custGeom>
              <a:avLst/>
              <a:gdLst>
                <a:gd name="T0" fmla="*/ 0 w 954"/>
                <a:gd name="T1" fmla="*/ 0 h 89"/>
                <a:gd name="T2" fmla="*/ 0 w 954"/>
                <a:gd name="T3" fmla="*/ 44 h 89"/>
                <a:gd name="T4" fmla="*/ 0 w 954"/>
                <a:gd name="T5" fmla="*/ 89 h 89"/>
                <a:gd name="T6" fmla="*/ 954 w 954"/>
                <a:gd name="T7" fmla="*/ 89 h 89"/>
                <a:gd name="T8" fmla="*/ 954 w 954"/>
                <a:gd name="T9" fmla="*/ 44 h 89"/>
                <a:gd name="T10" fmla="*/ 954 w 954"/>
                <a:gd name="T11" fmla="*/ 0 h 89"/>
                <a:gd name="T12" fmla="*/ 0 w 954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4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954" y="89"/>
                  </a:lnTo>
                  <a:lnTo>
                    <a:pt x="954" y="44"/>
                  </a:lnTo>
                  <a:lnTo>
                    <a:pt x="9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6" name="Freeform 371"/>
            <p:cNvSpPr>
              <a:spLocks/>
            </p:cNvSpPr>
            <p:nvPr/>
          </p:nvSpPr>
          <p:spPr bwMode="auto">
            <a:xfrm>
              <a:off x="2877" y="1130"/>
              <a:ext cx="191" cy="18"/>
            </a:xfrm>
            <a:custGeom>
              <a:avLst/>
              <a:gdLst>
                <a:gd name="T0" fmla="*/ 0 w 954"/>
                <a:gd name="T1" fmla="*/ 0 h 89"/>
                <a:gd name="T2" fmla="*/ 0 w 954"/>
                <a:gd name="T3" fmla="*/ 44 h 89"/>
                <a:gd name="T4" fmla="*/ 0 w 954"/>
                <a:gd name="T5" fmla="*/ 89 h 89"/>
                <a:gd name="T6" fmla="*/ 954 w 954"/>
                <a:gd name="T7" fmla="*/ 89 h 89"/>
                <a:gd name="T8" fmla="*/ 954 w 954"/>
                <a:gd name="T9" fmla="*/ 44 h 89"/>
                <a:gd name="T10" fmla="*/ 954 w 954"/>
                <a:gd name="T11" fmla="*/ 0 h 89"/>
                <a:gd name="T12" fmla="*/ 0 w 954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4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954" y="89"/>
                  </a:lnTo>
                  <a:lnTo>
                    <a:pt x="954" y="44"/>
                  </a:lnTo>
                  <a:lnTo>
                    <a:pt x="95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7" name="Freeform 372"/>
            <p:cNvSpPr>
              <a:spLocks/>
            </p:cNvSpPr>
            <p:nvPr/>
          </p:nvSpPr>
          <p:spPr bwMode="auto">
            <a:xfrm>
              <a:off x="3068" y="1130"/>
              <a:ext cx="9" cy="9"/>
            </a:xfrm>
            <a:custGeom>
              <a:avLst/>
              <a:gdLst>
                <a:gd name="T0" fmla="*/ 0 w 44"/>
                <a:gd name="T1" fmla="*/ 44 h 44"/>
                <a:gd name="T2" fmla="*/ 0 w 44"/>
                <a:gd name="T3" fmla="*/ 0 h 44"/>
                <a:gd name="T4" fmla="*/ 6 w 44"/>
                <a:gd name="T5" fmla="*/ 0 h 44"/>
                <a:gd name="T6" fmla="*/ 12 w 44"/>
                <a:gd name="T7" fmla="*/ 1 h 44"/>
                <a:gd name="T8" fmla="*/ 17 w 44"/>
                <a:gd name="T9" fmla="*/ 4 h 44"/>
                <a:gd name="T10" fmla="*/ 23 w 44"/>
                <a:gd name="T11" fmla="*/ 6 h 44"/>
                <a:gd name="T12" fmla="*/ 27 w 44"/>
                <a:gd name="T13" fmla="*/ 10 h 44"/>
                <a:gd name="T14" fmla="*/ 31 w 44"/>
                <a:gd name="T15" fmla="*/ 13 h 44"/>
                <a:gd name="T16" fmla="*/ 35 w 44"/>
                <a:gd name="T17" fmla="*/ 17 h 44"/>
                <a:gd name="T18" fmla="*/ 38 w 44"/>
                <a:gd name="T19" fmla="*/ 22 h 44"/>
                <a:gd name="T20" fmla="*/ 41 w 44"/>
                <a:gd name="T21" fmla="*/ 28 h 44"/>
                <a:gd name="T22" fmla="*/ 43 w 44"/>
                <a:gd name="T23" fmla="*/ 32 h 44"/>
                <a:gd name="T24" fmla="*/ 44 w 44"/>
                <a:gd name="T25" fmla="*/ 41 h 44"/>
                <a:gd name="T26" fmla="*/ 0 w 44"/>
                <a:gd name="T2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4">
                  <a:moveTo>
                    <a:pt x="0" y="4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7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1" y="28"/>
                  </a:lnTo>
                  <a:lnTo>
                    <a:pt x="43" y="32"/>
                  </a:lnTo>
                  <a:lnTo>
                    <a:pt x="44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8" name="Freeform 373"/>
            <p:cNvSpPr>
              <a:spLocks/>
            </p:cNvSpPr>
            <p:nvPr/>
          </p:nvSpPr>
          <p:spPr bwMode="auto">
            <a:xfrm>
              <a:off x="3068" y="1130"/>
              <a:ext cx="9" cy="8"/>
            </a:xfrm>
            <a:custGeom>
              <a:avLst/>
              <a:gdLst>
                <a:gd name="T0" fmla="*/ 0 w 44"/>
                <a:gd name="T1" fmla="*/ 0 h 41"/>
                <a:gd name="T2" fmla="*/ 6 w 44"/>
                <a:gd name="T3" fmla="*/ 0 h 41"/>
                <a:gd name="T4" fmla="*/ 12 w 44"/>
                <a:gd name="T5" fmla="*/ 1 h 41"/>
                <a:gd name="T6" fmla="*/ 17 w 44"/>
                <a:gd name="T7" fmla="*/ 4 h 41"/>
                <a:gd name="T8" fmla="*/ 23 w 44"/>
                <a:gd name="T9" fmla="*/ 6 h 41"/>
                <a:gd name="T10" fmla="*/ 27 w 44"/>
                <a:gd name="T11" fmla="*/ 10 h 41"/>
                <a:gd name="T12" fmla="*/ 31 w 44"/>
                <a:gd name="T13" fmla="*/ 13 h 41"/>
                <a:gd name="T14" fmla="*/ 35 w 44"/>
                <a:gd name="T15" fmla="*/ 17 h 41"/>
                <a:gd name="T16" fmla="*/ 38 w 44"/>
                <a:gd name="T17" fmla="*/ 22 h 41"/>
                <a:gd name="T18" fmla="*/ 41 w 44"/>
                <a:gd name="T19" fmla="*/ 28 h 41"/>
                <a:gd name="T20" fmla="*/ 43 w 44"/>
                <a:gd name="T21" fmla="*/ 32 h 41"/>
                <a:gd name="T22" fmla="*/ 44 w 44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1">
                  <a:moveTo>
                    <a:pt x="0" y="0"/>
                  </a:move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7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1" y="28"/>
                  </a:lnTo>
                  <a:lnTo>
                    <a:pt x="43" y="32"/>
                  </a:lnTo>
                  <a:lnTo>
                    <a:pt x="44" y="4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39" name="Freeform 374"/>
            <p:cNvSpPr>
              <a:spLocks/>
            </p:cNvSpPr>
            <p:nvPr/>
          </p:nvSpPr>
          <p:spPr bwMode="auto">
            <a:xfrm>
              <a:off x="3059" y="1138"/>
              <a:ext cx="21" cy="56"/>
            </a:xfrm>
            <a:custGeom>
              <a:avLst/>
              <a:gdLst>
                <a:gd name="T0" fmla="*/ 89 w 108"/>
                <a:gd name="T1" fmla="*/ 0 h 278"/>
                <a:gd name="T2" fmla="*/ 45 w 108"/>
                <a:gd name="T3" fmla="*/ 3 h 278"/>
                <a:gd name="T4" fmla="*/ 0 w 108"/>
                <a:gd name="T5" fmla="*/ 7 h 278"/>
                <a:gd name="T6" fmla="*/ 20 w 108"/>
                <a:gd name="T7" fmla="*/ 278 h 278"/>
                <a:gd name="T8" fmla="*/ 64 w 108"/>
                <a:gd name="T9" fmla="*/ 275 h 278"/>
                <a:gd name="T10" fmla="*/ 108 w 108"/>
                <a:gd name="T11" fmla="*/ 271 h 278"/>
                <a:gd name="T12" fmla="*/ 89 w 108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278">
                  <a:moveTo>
                    <a:pt x="89" y="0"/>
                  </a:moveTo>
                  <a:lnTo>
                    <a:pt x="45" y="3"/>
                  </a:lnTo>
                  <a:lnTo>
                    <a:pt x="0" y="7"/>
                  </a:lnTo>
                  <a:lnTo>
                    <a:pt x="20" y="278"/>
                  </a:lnTo>
                  <a:lnTo>
                    <a:pt x="64" y="275"/>
                  </a:lnTo>
                  <a:lnTo>
                    <a:pt x="108" y="27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0" name="Freeform 375"/>
            <p:cNvSpPr>
              <a:spLocks/>
            </p:cNvSpPr>
            <p:nvPr/>
          </p:nvSpPr>
          <p:spPr bwMode="auto">
            <a:xfrm>
              <a:off x="3059" y="1138"/>
              <a:ext cx="21" cy="56"/>
            </a:xfrm>
            <a:custGeom>
              <a:avLst/>
              <a:gdLst>
                <a:gd name="T0" fmla="*/ 89 w 108"/>
                <a:gd name="T1" fmla="*/ 0 h 278"/>
                <a:gd name="T2" fmla="*/ 45 w 108"/>
                <a:gd name="T3" fmla="*/ 3 h 278"/>
                <a:gd name="T4" fmla="*/ 0 w 108"/>
                <a:gd name="T5" fmla="*/ 7 h 278"/>
                <a:gd name="T6" fmla="*/ 20 w 108"/>
                <a:gd name="T7" fmla="*/ 278 h 278"/>
                <a:gd name="T8" fmla="*/ 64 w 108"/>
                <a:gd name="T9" fmla="*/ 275 h 278"/>
                <a:gd name="T10" fmla="*/ 108 w 108"/>
                <a:gd name="T11" fmla="*/ 271 h 278"/>
                <a:gd name="T12" fmla="*/ 89 w 108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278">
                  <a:moveTo>
                    <a:pt x="89" y="0"/>
                  </a:moveTo>
                  <a:lnTo>
                    <a:pt x="45" y="3"/>
                  </a:lnTo>
                  <a:lnTo>
                    <a:pt x="0" y="7"/>
                  </a:lnTo>
                  <a:lnTo>
                    <a:pt x="20" y="278"/>
                  </a:lnTo>
                  <a:lnTo>
                    <a:pt x="64" y="275"/>
                  </a:lnTo>
                  <a:lnTo>
                    <a:pt x="108" y="271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1" name="Freeform 376"/>
            <p:cNvSpPr>
              <a:spLocks/>
            </p:cNvSpPr>
            <p:nvPr/>
          </p:nvSpPr>
          <p:spPr bwMode="auto">
            <a:xfrm>
              <a:off x="3063" y="1193"/>
              <a:ext cx="9" cy="2"/>
            </a:xfrm>
            <a:custGeom>
              <a:avLst/>
              <a:gdLst>
                <a:gd name="T0" fmla="*/ 44 w 44"/>
                <a:gd name="T1" fmla="*/ 0 h 9"/>
                <a:gd name="T2" fmla="*/ 0 w 44"/>
                <a:gd name="T3" fmla="*/ 3 h 9"/>
                <a:gd name="T4" fmla="*/ 1 w 44"/>
                <a:gd name="T5" fmla="*/ 9 h 9"/>
                <a:gd name="T6" fmla="*/ 44 w 4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9">
                  <a:moveTo>
                    <a:pt x="44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2" name="Line 377"/>
            <p:cNvSpPr>
              <a:spLocks noChangeShapeType="1"/>
            </p:cNvSpPr>
            <p:nvPr/>
          </p:nvSpPr>
          <p:spPr bwMode="auto">
            <a:xfrm>
              <a:off x="3063" y="1194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3" name="Freeform 378"/>
            <p:cNvSpPr>
              <a:spLocks/>
            </p:cNvSpPr>
            <p:nvPr/>
          </p:nvSpPr>
          <p:spPr bwMode="auto">
            <a:xfrm>
              <a:off x="3063" y="1191"/>
              <a:ext cx="29" cy="58"/>
            </a:xfrm>
            <a:custGeom>
              <a:avLst/>
              <a:gdLst>
                <a:gd name="T0" fmla="*/ 86 w 144"/>
                <a:gd name="T1" fmla="*/ 0 h 286"/>
                <a:gd name="T2" fmla="*/ 43 w 144"/>
                <a:gd name="T3" fmla="*/ 10 h 286"/>
                <a:gd name="T4" fmla="*/ 0 w 144"/>
                <a:gd name="T5" fmla="*/ 19 h 286"/>
                <a:gd name="T6" fmla="*/ 57 w 144"/>
                <a:gd name="T7" fmla="*/ 286 h 286"/>
                <a:gd name="T8" fmla="*/ 101 w 144"/>
                <a:gd name="T9" fmla="*/ 276 h 286"/>
                <a:gd name="T10" fmla="*/ 144 w 144"/>
                <a:gd name="T11" fmla="*/ 266 h 286"/>
                <a:gd name="T12" fmla="*/ 86 w 144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286">
                  <a:moveTo>
                    <a:pt x="86" y="0"/>
                  </a:moveTo>
                  <a:lnTo>
                    <a:pt x="43" y="10"/>
                  </a:lnTo>
                  <a:lnTo>
                    <a:pt x="0" y="19"/>
                  </a:lnTo>
                  <a:lnTo>
                    <a:pt x="57" y="286"/>
                  </a:lnTo>
                  <a:lnTo>
                    <a:pt x="101" y="276"/>
                  </a:lnTo>
                  <a:lnTo>
                    <a:pt x="144" y="266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4" name="Freeform 379"/>
            <p:cNvSpPr>
              <a:spLocks/>
            </p:cNvSpPr>
            <p:nvPr/>
          </p:nvSpPr>
          <p:spPr bwMode="auto">
            <a:xfrm>
              <a:off x="3063" y="1191"/>
              <a:ext cx="29" cy="58"/>
            </a:xfrm>
            <a:custGeom>
              <a:avLst/>
              <a:gdLst>
                <a:gd name="T0" fmla="*/ 86 w 144"/>
                <a:gd name="T1" fmla="*/ 0 h 286"/>
                <a:gd name="T2" fmla="*/ 43 w 144"/>
                <a:gd name="T3" fmla="*/ 10 h 286"/>
                <a:gd name="T4" fmla="*/ 0 w 144"/>
                <a:gd name="T5" fmla="*/ 19 h 286"/>
                <a:gd name="T6" fmla="*/ 57 w 144"/>
                <a:gd name="T7" fmla="*/ 286 h 286"/>
                <a:gd name="T8" fmla="*/ 101 w 144"/>
                <a:gd name="T9" fmla="*/ 276 h 286"/>
                <a:gd name="T10" fmla="*/ 144 w 144"/>
                <a:gd name="T11" fmla="*/ 266 h 286"/>
                <a:gd name="T12" fmla="*/ 86 w 144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286">
                  <a:moveTo>
                    <a:pt x="86" y="0"/>
                  </a:moveTo>
                  <a:lnTo>
                    <a:pt x="43" y="10"/>
                  </a:lnTo>
                  <a:lnTo>
                    <a:pt x="0" y="19"/>
                  </a:lnTo>
                  <a:lnTo>
                    <a:pt x="57" y="286"/>
                  </a:lnTo>
                  <a:lnTo>
                    <a:pt x="101" y="276"/>
                  </a:lnTo>
                  <a:lnTo>
                    <a:pt x="144" y="266"/>
                  </a:lnTo>
                  <a:lnTo>
                    <a:pt x="8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5" name="Freeform 380"/>
            <p:cNvSpPr>
              <a:spLocks/>
            </p:cNvSpPr>
            <p:nvPr/>
          </p:nvSpPr>
          <p:spPr bwMode="auto">
            <a:xfrm>
              <a:off x="3074" y="1247"/>
              <a:ext cx="9" cy="3"/>
            </a:xfrm>
            <a:custGeom>
              <a:avLst/>
              <a:gdLst>
                <a:gd name="T0" fmla="*/ 44 w 44"/>
                <a:gd name="T1" fmla="*/ 0 h 16"/>
                <a:gd name="T2" fmla="*/ 0 w 44"/>
                <a:gd name="T3" fmla="*/ 10 h 16"/>
                <a:gd name="T4" fmla="*/ 2 w 44"/>
                <a:gd name="T5" fmla="*/ 16 h 16"/>
                <a:gd name="T6" fmla="*/ 44 w 4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44" y="0"/>
                  </a:moveTo>
                  <a:lnTo>
                    <a:pt x="0" y="10"/>
                  </a:lnTo>
                  <a:lnTo>
                    <a:pt x="2" y="1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6" name="Line 381"/>
            <p:cNvSpPr>
              <a:spLocks noChangeShapeType="1"/>
            </p:cNvSpPr>
            <p:nvPr/>
          </p:nvSpPr>
          <p:spPr bwMode="auto">
            <a:xfrm>
              <a:off x="3074" y="124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7" name="Freeform 382"/>
            <p:cNvSpPr>
              <a:spLocks/>
            </p:cNvSpPr>
            <p:nvPr/>
          </p:nvSpPr>
          <p:spPr bwMode="auto">
            <a:xfrm>
              <a:off x="3075" y="1243"/>
              <a:ext cx="35" cy="58"/>
            </a:xfrm>
            <a:custGeom>
              <a:avLst/>
              <a:gdLst>
                <a:gd name="T0" fmla="*/ 84 w 178"/>
                <a:gd name="T1" fmla="*/ 0 h 286"/>
                <a:gd name="T2" fmla="*/ 42 w 178"/>
                <a:gd name="T3" fmla="*/ 16 h 286"/>
                <a:gd name="T4" fmla="*/ 0 w 178"/>
                <a:gd name="T5" fmla="*/ 32 h 286"/>
                <a:gd name="T6" fmla="*/ 94 w 178"/>
                <a:gd name="T7" fmla="*/ 286 h 286"/>
                <a:gd name="T8" fmla="*/ 136 w 178"/>
                <a:gd name="T9" fmla="*/ 270 h 286"/>
                <a:gd name="T10" fmla="*/ 178 w 178"/>
                <a:gd name="T11" fmla="*/ 255 h 286"/>
                <a:gd name="T12" fmla="*/ 84 w 178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" h="286">
                  <a:moveTo>
                    <a:pt x="84" y="0"/>
                  </a:moveTo>
                  <a:lnTo>
                    <a:pt x="42" y="16"/>
                  </a:lnTo>
                  <a:lnTo>
                    <a:pt x="0" y="32"/>
                  </a:lnTo>
                  <a:lnTo>
                    <a:pt x="94" y="286"/>
                  </a:lnTo>
                  <a:lnTo>
                    <a:pt x="136" y="270"/>
                  </a:lnTo>
                  <a:lnTo>
                    <a:pt x="178" y="25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8" name="Freeform 383"/>
            <p:cNvSpPr>
              <a:spLocks/>
            </p:cNvSpPr>
            <p:nvPr/>
          </p:nvSpPr>
          <p:spPr bwMode="auto">
            <a:xfrm>
              <a:off x="3075" y="1243"/>
              <a:ext cx="35" cy="58"/>
            </a:xfrm>
            <a:custGeom>
              <a:avLst/>
              <a:gdLst>
                <a:gd name="T0" fmla="*/ 84 w 178"/>
                <a:gd name="T1" fmla="*/ 0 h 286"/>
                <a:gd name="T2" fmla="*/ 42 w 178"/>
                <a:gd name="T3" fmla="*/ 16 h 286"/>
                <a:gd name="T4" fmla="*/ 0 w 178"/>
                <a:gd name="T5" fmla="*/ 32 h 286"/>
                <a:gd name="T6" fmla="*/ 94 w 178"/>
                <a:gd name="T7" fmla="*/ 286 h 286"/>
                <a:gd name="T8" fmla="*/ 136 w 178"/>
                <a:gd name="T9" fmla="*/ 270 h 286"/>
                <a:gd name="T10" fmla="*/ 178 w 178"/>
                <a:gd name="T11" fmla="*/ 255 h 286"/>
                <a:gd name="T12" fmla="*/ 84 w 178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" h="286">
                  <a:moveTo>
                    <a:pt x="84" y="0"/>
                  </a:moveTo>
                  <a:lnTo>
                    <a:pt x="42" y="16"/>
                  </a:lnTo>
                  <a:lnTo>
                    <a:pt x="0" y="32"/>
                  </a:lnTo>
                  <a:lnTo>
                    <a:pt x="94" y="286"/>
                  </a:lnTo>
                  <a:lnTo>
                    <a:pt x="136" y="270"/>
                  </a:lnTo>
                  <a:lnTo>
                    <a:pt x="178" y="255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49" name="Freeform 384"/>
            <p:cNvSpPr>
              <a:spLocks/>
            </p:cNvSpPr>
            <p:nvPr/>
          </p:nvSpPr>
          <p:spPr bwMode="auto">
            <a:xfrm>
              <a:off x="3094" y="1297"/>
              <a:ext cx="8" cy="5"/>
            </a:xfrm>
            <a:custGeom>
              <a:avLst/>
              <a:gdLst>
                <a:gd name="T0" fmla="*/ 42 w 42"/>
                <a:gd name="T1" fmla="*/ 0 h 22"/>
                <a:gd name="T2" fmla="*/ 0 w 42"/>
                <a:gd name="T3" fmla="*/ 16 h 22"/>
                <a:gd name="T4" fmla="*/ 4 w 42"/>
                <a:gd name="T5" fmla="*/ 22 h 22"/>
                <a:gd name="T6" fmla="*/ 42 w 4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2">
                  <a:moveTo>
                    <a:pt x="42" y="0"/>
                  </a:moveTo>
                  <a:lnTo>
                    <a:pt x="0" y="16"/>
                  </a:lnTo>
                  <a:lnTo>
                    <a:pt x="4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0" name="Line 385"/>
            <p:cNvSpPr>
              <a:spLocks noChangeShapeType="1"/>
            </p:cNvSpPr>
            <p:nvPr/>
          </p:nvSpPr>
          <p:spPr bwMode="auto">
            <a:xfrm>
              <a:off x="3094" y="1301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1" name="Freeform 386"/>
            <p:cNvSpPr>
              <a:spLocks/>
            </p:cNvSpPr>
            <p:nvPr/>
          </p:nvSpPr>
          <p:spPr bwMode="auto">
            <a:xfrm>
              <a:off x="3094" y="1293"/>
              <a:ext cx="42" cy="57"/>
            </a:xfrm>
            <a:custGeom>
              <a:avLst/>
              <a:gdLst>
                <a:gd name="T0" fmla="*/ 77 w 208"/>
                <a:gd name="T1" fmla="*/ 0 h 282"/>
                <a:gd name="T2" fmla="*/ 38 w 208"/>
                <a:gd name="T3" fmla="*/ 21 h 282"/>
                <a:gd name="T4" fmla="*/ 0 w 208"/>
                <a:gd name="T5" fmla="*/ 43 h 282"/>
                <a:gd name="T6" fmla="*/ 131 w 208"/>
                <a:gd name="T7" fmla="*/ 282 h 282"/>
                <a:gd name="T8" fmla="*/ 169 w 208"/>
                <a:gd name="T9" fmla="*/ 260 h 282"/>
                <a:gd name="T10" fmla="*/ 208 w 208"/>
                <a:gd name="T11" fmla="*/ 239 h 282"/>
                <a:gd name="T12" fmla="*/ 77 w 208"/>
                <a:gd name="T1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82">
                  <a:moveTo>
                    <a:pt x="77" y="0"/>
                  </a:moveTo>
                  <a:lnTo>
                    <a:pt x="38" y="21"/>
                  </a:lnTo>
                  <a:lnTo>
                    <a:pt x="0" y="43"/>
                  </a:lnTo>
                  <a:lnTo>
                    <a:pt x="131" y="282"/>
                  </a:lnTo>
                  <a:lnTo>
                    <a:pt x="169" y="260"/>
                  </a:lnTo>
                  <a:lnTo>
                    <a:pt x="208" y="239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2" name="Freeform 387"/>
            <p:cNvSpPr>
              <a:spLocks/>
            </p:cNvSpPr>
            <p:nvPr/>
          </p:nvSpPr>
          <p:spPr bwMode="auto">
            <a:xfrm>
              <a:off x="3094" y="1293"/>
              <a:ext cx="42" cy="57"/>
            </a:xfrm>
            <a:custGeom>
              <a:avLst/>
              <a:gdLst>
                <a:gd name="T0" fmla="*/ 77 w 208"/>
                <a:gd name="T1" fmla="*/ 0 h 282"/>
                <a:gd name="T2" fmla="*/ 38 w 208"/>
                <a:gd name="T3" fmla="*/ 21 h 282"/>
                <a:gd name="T4" fmla="*/ 0 w 208"/>
                <a:gd name="T5" fmla="*/ 43 h 282"/>
                <a:gd name="T6" fmla="*/ 131 w 208"/>
                <a:gd name="T7" fmla="*/ 282 h 282"/>
                <a:gd name="T8" fmla="*/ 169 w 208"/>
                <a:gd name="T9" fmla="*/ 260 h 282"/>
                <a:gd name="T10" fmla="*/ 208 w 208"/>
                <a:gd name="T11" fmla="*/ 239 h 282"/>
                <a:gd name="T12" fmla="*/ 77 w 208"/>
                <a:gd name="T1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82">
                  <a:moveTo>
                    <a:pt x="77" y="0"/>
                  </a:moveTo>
                  <a:lnTo>
                    <a:pt x="38" y="21"/>
                  </a:lnTo>
                  <a:lnTo>
                    <a:pt x="0" y="43"/>
                  </a:lnTo>
                  <a:lnTo>
                    <a:pt x="131" y="282"/>
                  </a:lnTo>
                  <a:lnTo>
                    <a:pt x="169" y="260"/>
                  </a:lnTo>
                  <a:lnTo>
                    <a:pt x="208" y="239"/>
                  </a:lnTo>
                  <a:lnTo>
                    <a:pt x="7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3" name="Freeform 388"/>
            <p:cNvSpPr>
              <a:spLocks/>
            </p:cNvSpPr>
            <p:nvPr/>
          </p:nvSpPr>
          <p:spPr bwMode="auto">
            <a:xfrm>
              <a:off x="3121" y="1345"/>
              <a:ext cx="7" cy="6"/>
            </a:xfrm>
            <a:custGeom>
              <a:avLst/>
              <a:gdLst>
                <a:gd name="T0" fmla="*/ 38 w 38"/>
                <a:gd name="T1" fmla="*/ 0 h 27"/>
                <a:gd name="T2" fmla="*/ 0 w 38"/>
                <a:gd name="T3" fmla="*/ 22 h 27"/>
                <a:gd name="T4" fmla="*/ 2 w 38"/>
                <a:gd name="T5" fmla="*/ 27 h 27"/>
                <a:gd name="T6" fmla="*/ 38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38" y="0"/>
                  </a:moveTo>
                  <a:lnTo>
                    <a:pt x="0" y="22"/>
                  </a:lnTo>
                  <a:lnTo>
                    <a:pt x="2" y="2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4" name="Line 389"/>
            <p:cNvSpPr>
              <a:spLocks noChangeShapeType="1"/>
            </p:cNvSpPr>
            <p:nvPr/>
          </p:nvSpPr>
          <p:spPr bwMode="auto">
            <a:xfrm>
              <a:off x="3121" y="1350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5" name="Freeform 390"/>
            <p:cNvSpPr>
              <a:spLocks/>
            </p:cNvSpPr>
            <p:nvPr/>
          </p:nvSpPr>
          <p:spPr bwMode="auto">
            <a:xfrm>
              <a:off x="3121" y="1340"/>
              <a:ext cx="47" cy="54"/>
            </a:xfrm>
            <a:custGeom>
              <a:avLst/>
              <a:gdLst>
                <a:gd name="T0" fmla="*/ 72 w 235"/>
                <a:gd name="T1" fmla="*/ 0 h 271"/>
                <a:gd name="T2" fmla="*/ 36 w 235"/>
                <a:gd name="T3" fmla="*/ 26 h 271"/>
                <a:gd name="T4" fmla="*/ 0 w 235"/>
                <a:gd name="T5" fmla="*/ 53 h 271"/>
                <a:gd name="T6" fmla="*/ 163 w 235"/>
                <a:gd name="T7" fmla="*/ 271 h 271"/>
                <a:gd name="T8" fmla="*/ 199 w 235"/>
                <a:gd name="T9" fmla="*/ 245 h 271"/>
                <a:gd name="T10" fmla="*/ 235 w 235"/>
                <a:gd name="T11" fmla="*/ 218 h 271"/>
                <a:gd name="T12" fmla="*/ 72 w 235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271">
                  <a:moveTo>
                    <a:pt x="72" y="0"/>
                  </a:moveTo>
                  <a:lnTo>
                    <a:pt x="36" y="26"/>
                  </a:lnTo>
                  <a:lnTo>
                    <a:pt x="0" y="53"/>
                  </a:lnTo>
                  <a:lnTo>
                    <a:pt x="163" y="271"/>
                  </a:lnTo>
                  <a:lnTo>
                    <a:pt x="199" y="245"/>
                  </a:lnTo>
                  <a:lnTo>
                    <a:pt x="235" y="21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6" name="Freeform 391"/>
            <p:cNvSpPr>
              <a:spLocks/>
            </p:cNvSpPr>
            <p:nvPr/>
          </p:nvSpPr>
          <p:spPr bwMode="auto">
            <a:xfrm>
              <a:off x="3121" y="1340"/>
              <a:ext cx="47" cy="54"/>
            </a:xfrm>
            <a:custGeom>
              <a:avLst/>
              <a:gdLst>
                <a:gd name="T0" fmla="*/ 72 w 235"/>
                <a:gd name="T1" fmla="*/ 0 h 271"/>
                <a:gd name="T2" fmla="*/ 36 w 235"/>
                <a:gd name="T3" fmla="*/ 26 h 271"/>
                <a:gd name="T4" fmla="*/ 0 w 235"/>
                <a:gd name="T5" fmla="*/ 53 h 271"/>
                <a:gd name="T6" fmla="*/ 163 w 235"/>
                <a:gd name="T7" fmla="*/ 271 h 271"/>
                <a:gd name="T8" fmla="*/ 199 w 235"/>
                <a:gd name="T9" fmla="*/ 245 h 271"/>
                <a:gd name="T10" fmla="*/ 235 w 235"/>
                <a:gd name="T11" fmla="*/ 218 h 271"/>
                <a:gd name="T12" fmla="*/ 72 w 235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271">
                  <a:moveTo>
                    <a:pt x="72" y="0"/>
                  </a:moveTo>
                  <a:lnTo>
                    <a:pt x="36" y="26"/>
                  </a:lnTo>
                  <a:lnTo>
                    <a:pt x="0" y="53"/>
                  </a:lnTo>
                  <a:lnTo>
                    <a:pt x="163" y="271"/>
                  </a:lnTo>
                  <a:lnTo>
                    <a:pt x="199" y="245"/>
                  </a:lnTo>
                  <a:lnTo>
                    <a:pt x="235" y="218"/>
                  </a:lnTo>
                  <a:lnTo>
                    <a:pt x="7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7" name="Freeform 392"/>
            <p:cNvSpPr>
              <a:spLocks/>
            </p:cNvSpPr>
            <p:nvPr/>
          </p:nvSpPr>
          <p:spPr bwMode="auto">
            <a:xfrm>
              <a:off x="3154" y="1389"/>
              <a:ext cx="7" cy="6"/>
            </a:xfrm>
            <a:custGeom>
              <a:avLst/>
              <a:gdLst>
                <a:gd name="T0" fmla="*/ 36 w 36"/>
                <a:gd name="T1" fmla="*/ 0 h 31"/>
                <a:gd name="T2" fmla="*/ 0 w 36"/>
                <a:gd name="T3" fmla="*/ 26 h 31"/>
                <a:gd name="T4" fmla="*/ 5 w 36"/>
                <a:gd name="T5" fmla="*/ 31 h 31"/>
                <a:gd name="T6" fmla="*/ 36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6" y="0"/>
                  </a:moveTo>
                  <a:lnTo>
                    <a:pt x="0" y="26"/>
                  </a:lnTo>
                  <a:lnTo>
                    <a:pt x="5" y="3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8" name="Line 393"/>
            <p:cNvSpPr>
              <a:spLocks noChangeShapeType="1"/>
            </p:cNvSpPr>
            <p:nvPr/>
          </p:nvSpPr>
          <p:spPr bwMode="auto">
            <a:xfrm>
              <a:off x="3154" y="139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59" name="Freeform 394"/>
            <p:cNvSpPr>
              <a:spLocks/>
            </p:cNvSpPr>
            <p:nvPr/>
          </p:nvSpPr>
          <p:spPr bwMode="auto">
            <a:xfrm>
              <a:off x="3155" y="1383"/>
              <a:ext cx="51" cy="51"/>
            </a:xfrm>
            <a:custGeom>
              <a:avLst/>
              <a:gdLst>
                <a:gd name="T0" fmla="*/ 63 w 255"/>
                <a:gd name="T1" fmla="*/ 0 h 255"/>
                <a:gd name="T2" fmla="*/ 31 w 255"/>
                <a:gd name="T3" fmla="*/ 32 h 255"/>
                <a:gd name="T4" fmla="*/ 0 w 255"/>
                <a:gd name="T5" fmla="*/ 63 h 255"/>
                <a:gd name="T6" fmla="*/ 192 w 255"/>
                <a:gd name="T7" fmla="*/ 255 h 255"/>
                <a:gd name="T8" fmla="*/ 223 w 255"/>
                <a:gd name="T9" fmla="*/ 224 h 255"/>
                <a:gd name="T10" fmla="*/ 255 w 255"/>
                <a:gd name="T11" fmla="*/ 192 h 255"/>
                <a:gd name="T12" fmla="*/ 63 w 255"/>
                <a:gd name="T13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255">
                  <a:moveTo>
                    <a:pt x="63" y="0"/>
                  </a:moveTo>
                  <a:lnTo>
                    <a:pt x="31" y="32"/>
                  </a:lnTo>
                  <a:lnTo>
                    <a:pt x="0" y="63"/>
                  </a:lnTo>
                  <a:lnTo>
                    <a:pt x="192" y="255"/>
                  </a:lnTo>
                  <a:lnTo>
                    <a:pt x="223" y="224"/>
                  </a:lnTo>
                  <a:lnTo>
                    <a:pt x="255" y="19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0" name="Freeform 395"/>
            <p:cNvSpPr>
              <a:spLocks/>
            </p:cNvSpPr>
            <p:nvPr/>
          </p:nvSpPr>
          <p:spPr bwMode="auto">
            <a:xfrm>
              <a:off x="3155" y="1383"/>
              <a:ext cx="51" cy="51"/>
            </a:xfrm>
            <a:custGeom>
              <a:avLst/>
              <a:gdLst>
                <a:gd name="T0" fmla="*/ 63 w 255"/>
                <a:gd name="T1" fmla="*/ 0 h 255"/>
                <a:gd name="T2" fmla="*/ 31 w 255"/>
                <a:gd name="T3" fmla="*/ 32 h 255"/>
                <a:gd name="T4" fmla="*/ 0 w 255"/>
                <a:gd name="T5" fmla="*/ 63 h 255"/>
                <a:gd name="T6" fmla="*/ 192 w 255"/>
                <a:gd name="T7" fmla="*/ 255 h 255"/>
                <a:gd name="T8" fmla="*/ 223 w 255"/>
                <a:gd name="T9" fmla="*/ 224 h 255"/>
                <a:gd name="T10" fmla="*/ 255 w 255"/>
                <a:gd name="T11" fmla="*/ 192 h 255"/>
                <a:gd name="T12" fmla="*/ 63 w 255"/>
                <a:gd name="T13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255">
                  <a:moveTo>
                    <a:pt x="63" y="0"/>
                  </a:moveTo>
                  <a:lnTo>
                    <a:pt x="31" y="32"/>
                  </a:lnTo>
                  <a:lnTo>
                    <a:pt x="0" y="63"/>
                  </a:lnTo>
                  <a:lnTo>
                    <a:pt x="192" y="255"/>
                  </a:lnTo>
                  <a:lnTo>
                    <a:pt x="223" y="224"/>
                  </a:lnTo>
                  <a:lnTo>
                    <a:pt x="255" y="192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1" name="Freeform 396"/>
            <p:cNvSpPr>
              <a:spLocks/>
            </p:cNvSpPr>
            <p:nvPr/>
          </p:nvSpPr>
          <p:spPr bwMode="auto">
            <a:xfrm>
              <a:off x="3193" y="1427"/>
              <a:ext cx="6" cy="8"/>
            </a:xfrm>
            <a:custGeom>
              <a:avLst/>
              <a:gdLst>
                <a:gd name="T0" fmla="*/ 31 w 31"/>
                <a:gd name="T1" fmla="*/ 0 h 36"/>
                <a:gd name="T2" fmla="*/ 0 w 31"/>
                <a:gd name="T3" fmla="*/ 31 h 36"/>
                <a:gd name="T4" fmla="*/ 5 w 31"/>
                <a:gd name="T5" fmla="*/ 36 h 36"/>
                <a:gd name="T6" fmla="*/ 31 w 31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lnTo>
                    <a:pt x="0" y="31"/>
                  </a:lnTo>
                  <a:lnTo>
                    <a:pt x="5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2" name="Line 397"/>
            <p:cNvSpPr>
              <a:spLocks noChangeShapeType="1"/>
            </p:cNvSpPr>
            <p:nvPr/>
          </p:nvSpPr>
          <p:spPr bwMode="auto">
            <a:xfrm>
              <a:off x="3193" y="143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3" name="Freeform 398"/>
            <p:cNvSpPr>
              <a:spLocks/>
            </p:cNvSpPr>
            <p:nvPr/>
          </p:nvSpPr>
          <p:spPr bwMode="auto">
            <a:xfrm>
              <a:off x="3194" y="1420"/>
              <a:ext cx="54" cy="47"/>
            </a:xfrm>
            <a:custGeom>
              <a:avLst/>
              <a:gdLst>
                <a:gd name="T0" fmla="*/ 53 w 270"/>
                <a:gd name="T1" fmla="*/ 0 h 235"/>
                <a:gd name="T2" fmla="*/ 26 w 270"/>
                <a:gd name="T3" fmla="*/ 36 h 235"/>
                <a:gd name="T4" fmla="*/ 0 w 270"/>
                <a:gd name="T5" fmla="*/ 72 h 235"/>
                <a:gd name="T6" fmla="*/ 217 w 270"/>
                <a:gd name="T7" fmla="*/ 235 h 235"/>
                <a:gd name="T8" fmla="*/ 244 w 270"/>
                <a:gd name="T9" fmla="*/ 199 h 235"/>
                <a:gd name="T10" fmla="*/ 270 w 270"/>
                <a:gd name="T11" fmla="*/ 163 h 235"/>
                <a:gd name="T12" fmla="*/ 53 w 270"/>
                <a:gd name="T13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235">
                  <a:moveTo>
                    <a:pt x="53" y="0"/>
                  </a:moveTo>
                  <a:lnTo>
                    <a:pt x="26" y="36"/>
                  </a:lnTo>
                  <a:lnTo>
                    <a:pt x="0" y="72"/>
                  </a:lnTo>
                  <a:lnTo>
                    <a:pt x="217" y="235"/>
                  </a:lnTo>
                  <a:lnTo>
                    <a:pt x="244" y="199"/>
                  </a:lnTo>
                  <a:lnTo>
                    <a:pt x="270" y="16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4" name="Freeform 399"/>
            <p:cNvSpPr>
              <a:spLocks/>
            </p:cNvSpPr>
            <p:nvPr/>
          </p:nvSpPr>
          <p:spPr bwMode="auto">
            <a:xfrm>
              <a:off x="3194" y="1420"/>
              <a:ext cx="54" cy="47"/>
            </a:xfrm>
            <a:custGeom>
              <a:avLst/>
              <a:gdLst>
                <a:gd name="T0" fmla="*/ 53 w 270"/>
                <a:gd name="T1" fmla="*/ 0 h 235"/>
                <a:gd name="T2" fmla="*/ 26 w 270"/>
                <a:gd name="T3" fmla="*/ 36 h 235"/>
                <a:gd name="T4" fmla="*/ 0 w 270"/>
                <a:gd name="T5" fmla="*/ 72 h 235"/>
                <a:gd name="T6" fmla="*/ 217 w 270"/>
                <a:gd name="T7" fmla="*/ 235 h 235"/>
                <a:gd name="T8" fmla="*/ 244 w 270"/>
                <a:gd name="T9" fmla="*/ 199 h 235"/>
                <a:gd name="T10" fmla="*/ 270 w 270"/>
                <a:gd name="T11" fmla="*/ 163 h 235"/>
                <a:gd name="T12" fmla="*/ 53 w 270"/>
                <a:gd name="T13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235">
                  <a:moveTo>
                    <a:pt x="53" y="0"/>
                  </a:moveTo>
                  <a:lnTo>
                    <a:pt x="26" y="36"/>
                  </a:lnTo>
                  <a:lnTo>
                    <a:pt x="0" y="72"/>
                  </a:lnTo>
                  <a:lnTo>
                    <a:pt x="217" y="235"/>
                  </a:lnTo>
                  <a:lnTo>
                    <a:pt x="244" y="199"/>
                  </a:lnTo>
                  <a:lnTo>
                    <a:pt x="270" y="163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5" name="Freeform 400"/>
            <p:cNvSpPr>
              <a:spLocks/>
            </p:cNvSpPr>
            <p:nvPr/>
          </p:nvSpPr>
          <p:spPr bwMode="auto">
            <a:xfrm>
              <a:off x="3237" y="1460"/>
              <a:ext cx="6" cy="8"/>
            </a:xfrm>
            <a:custGeom>
              <a:avLst/>
              <a:gdLst>
                <a:gd name="T0" fmla="*/ 27 w 27"/>
                <a:gd name="T1" fmla="*/ 0 h 38"/>
                <a:gd name="T2" fmla="*/ 0 w 27"/>
                <a:gd name="T3" fmla="*/ 36 h 38"/>
                <a:gd name="T4" fmla="*/ 5 w 27"/>
                <a:gd name="T5" fmla="*/ 38 h 38"/>
                <a:gd name="T6" fmla="*/ 27 w 27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8">
                  <a:moveTo>
                    <a:pt x="27" y="0"/>
                  </a:moveTo>
                  <a:lnTo>
                    <a:pt x="0" y="36"/>
                  </a:lnTo>
                  <a:lnTo>
                    <a:pt x="5" y="3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6" name="Line 401"/>
            <p:cNvSpPr>
              <a:spLocks noChangeShapeType="1"/>
            </p:cNvSpPr>
            <p:nvPr/>
          </p:nvSpPr>
          <p:spPr bwMode="auto">
            <a:xfrm>
              <a:off x="3237" y="146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7" name="Freeform 402"/>
            <p:cNvSpPr>
              <a:spLocks/>
            </p:cNvSpPr>
            <p:nvPr/>
          </p:nvSpPr>
          <p:spPr bwMode="auto">
            <a:xfrm>
              <a:off x="3238" y="1452"/>
              <a:ext cx="57" cy="42"/>
            </a:xfrm>
            <a:custGeom>
              <a:avLst/>
              <a:gdLst>
                <a:gd name="T0" fmla="*/ 43 w 282"/>
                <a:gd name="T1" fmla="*/ 0 h 208"/>
                <a:gd name="T2" fmla="*/ 22 w 282"/>
                <a:gd name="T3" fmla="*/ 39 h 208"/>
                <a:gd name="T4" fmla="*/ 0 w 282"/>
                <a:gd name="T5" fmla="*/ 77 h 208"/>
                <a:gd name="T6" fmla="*/ 239 w 282"/>
                <a:gd name="T7" fmla="*/ 208 h 208"/>
                <a:gd name="T8" fmla="*/ 260 w 282"/>
                <a:gd name="T9" fmla="*/ 170 h 208"/>
                <a:gd name="T10" fmla="*/ 282 w 282"/>
                <a:gd name="T11" fmla="*/ 131 h 208"/>
                <a:gd name="T12" fmla="*/ 43 w 282"/>
                <a:gd name="T1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208">
                  <a:moveTo>
                    <a:pt x="43" y="0"/>
                  </a:moveTo>
                  <a:lnTo>
                    <a:pt x="22" y="39"/>
                  </a:lnTo>
                  <a:lnTo>
                    <a:pt x="0" y="77"/>
                  </a:lnTo>
                  <a:lnTo>
                    <a:pt x="239" y="208"/>
                  </a:lnTo>
                  <a:lnTo>
                    <a:pt x="260" y="170"/>
                  </a:lnTo>
                  <a:lnTo>
                    <a:pt x="282" y="13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8" name="Freeform 403"/>
            <p:cNvSpPr>
              <a:spLocks/>
            </p:cNvSpPr>
            <p:nvPr/>
          </p:nvSpPr>
          <p:spPr bwMode="auto">
            <a:xfrm>
              <a:off x="3238" y="1452"/>
              <a:ext cx="57" cy="42"/>
            </a:xfrm>
            <a:custGeom>
              <a:avLst/>
              <a:gdLst>
                <a:gd name="T0" fmla="*/ 43 w 282"/>
                <a:gd name="T1" fmla="*/ 0 h 208"/>
                <a:gd name="T2" fmla="*/ 22 w 282"/>
                <a:gd name="T3" fmla="*/ 39 h 208"/>
                <a:gd name="T4" fmla="*/ 0 w 282"/>
                <a:gd name="T5" fmla="*/ 77 h 208"/>
                <a:gd name="T6" fmla="*/ 239 w 282"/>
                <a:gd name="T7" fmla="*/ 208 h 208"/>
                <a:gd name="T8" fmla="*/ 260 w 282"/>
                <a:gd name="T9" fmla="*/ 170 h 208"/>
                <a:gd name="T10" fmla="*/ 282 w 282"/>
                <a:gd name="T11" fmla="*/ 131 h 208"/>
                <a:gd name="T12" fmla="*/ 43 w 282"/>
                <a:gd name="T1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208">
                  <a:moveTo>
                    <a:pt x="43" y="0"/>
                  </a:moveTo>
                  <a:lnTo>
                    <a:pt x="22" y="39"/>
                  </a:lnTo>
                  <a:lnTo>
                    <a:pt x="0" y="77"/>
                  </a:lnTo>
                  <a:lnTo>
                    <a:pt x="239" y="208"/>
                  </a:lnTo>
                  <a:lnTo>
                    <a:pt x="260" y="170"/>
                  </a:lnTo>
                  <a:lnTo>
                    <a:pt x="282" y="131"/>
                  </a:lnTo>
                  <a:lnTo>
                    <a:pt x="4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69" name="Freeform 404"/>
            <p:cNvSpPr>
              <a:spLocks/>
            </p:cNvSpPr>
            <p:nvPr/>
          </p:nvSpPr>
          <p:spPr bwMode="auto">
            <a:xfrm>
              <a:off x="3286" y="1486"/>
              <a:ext cx="4" cy="9"/>
            </a:xfrm>
            <a:custGeom>
              <a:avLst/>
              <a:gdLst>
                <a:gd name="T0" fmla="*/ 21 w 21"/>
                <a:gd name="T1" fmla="*/ 0 h 42"/>
                <a:gd name="T2" fmla="*/ 0 w 21"/>
                <a:gd name="T3" fmla="*/ 38 h 42"/>
                <a:gd name="T4" fmla="*/ 6 w 21"/>
                <a:gd name="T5" fmla="*/ 42 h 42"/>
                <a:gd name="T6" fmla="*/ 21 w 21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2">
                  <a:moveTo>
                    <a:pt x="21" y="0"/>
                  </a:moveTo>
                  <a:lnTo>
                    <a:pt x="0" y="38"/>
                  </a:lnTo>
                  <a:lnTo>
                    <a:pt x="6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0" name="Line 405"/>
            <p:cNvSpPr>
              <a:spLocks noChangeShapeType="1"/>
            </p:cNvSpPr>
            <p:nvPr/>
          </p:nvSpPr>
          <p:spPr bwMode="auto">
            <a:xfrm>
              <a:off x="3286" y="149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1" name="Freeform 406"/>
            <p:cNvSpPr>
              <a:spLocks/>
            </p:cNvSpPr>
            <p:nvPr/>
          </p:nvSpPr>
          <p:spPr bwMode="auto">
            <a:xfrm>
              <a:off x="3287" y="1478"/>
              <a:ext cx="58" cy="35"/>
            </a:xfrm>
            <a:custGeom>
              <a:avLst/>
              <a:gdLst>
                <a:gd name="T0" fmla="*/ 31 w 287"/>
                <a:gd name="T1" fmla="*/ 0 h 178"/>
                <a:gd name="T2" fmla="*/ 15 w 287"/>
                <a:gd name="T3" fmla="*/ 42 h 178"/>
                <a:gd name="T4" fmla="*/ 0 w 287"/>
                <a:gd name="T5" fmla="*/ 84 h 178"/>
                <a:gd name="T6" fmla="*/ 255 w 287"/>
                <a:gd name="T7" fmla="*/ 178 h 178"/>
                <a:gd name="T8" fmla="*/ 271 w 287"/>
                <a:gd name="T9" fmla="*/ 136 h 178"/>
                <a:gd name="T10" fmla="*/ 287 w 287"/>
                <a:gd name="T11" fmla="*/ 94 h 178"/>
                <a:gd name="T12" fmla="*/ 31 w 287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" h="178">
                  <a:moveTo>
                    <a:pt x="31" y="0"/>
                  </a:moveTo>
                  <a:lnTo>
                    <a:pt x="15" y="42"/>
                  </a:lnTo>
                  <a:lnTo>
                    <a:pt x="0" y="84"/>
                  </a:lnTo>
                  <a:lnTo>
                    <a:pt x="255" y="178"/>
                  </a:lnTo>
                  <a:lnTo>
                    <a:pt x="271" y="136"/>
                  </a:lnTo>
                  <a:lnTo>
                    <a:pt x="287" y="9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2" name="Freeform 407"/>
            <p:cNvSpPr>
              <a:spLocks/>
            </p:cNvSpPr>
            <p:nvPr/>
          </p:nvSpPr>
          <p:spPr bwMode="auto">
            <a:xfrm>
              <a:off x="3287" y="1478"/>
              <a:ext cx="58" cy="35"/>
            </a:xfrm>
            <a:custGeom>
              <a:avLst/>
              <a:gdLst>
                <a:gd name="T0" fmla="*/ 31 w 287"/>
                <a:gd name="T1" fmla="*/ 0 h 178"/>
                <a:gd name="T2" fmla="*/ 15 w 287"/>
                <a:gd name="T3" fmla="*/ 42 h 178"/>
                <a:gd name="T4" fmla="*/ 0 w 287"/>
                <a:gd name="T5" fmla="*/ 84 h 178"/>
                <a:gd name="T6" fmla="*/ 255 w 287"/>
                <a:gd name="T7" fmla="*/ 178 h 178"/>
                <a:gd name="T8" fmla="*/ 271 w 287"/>
                <a:gd name="T9" fmla="*/ 136 h 178"/>
                <a:gd name="T10" fmla="*/ 287 w 287"/>
                <a:gd name="T11" fmla="*/ 94 h 178"/>
                <a:gd name="T12" fmla="*/ 31 w 287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" h="178">
                  <a:moveTo>
                    <a:pt x="31" y="0"/>
                  </a:moveTo>
                  <a:lnTo>
                    <a:pt x="15" y="42"/>
                  </a:lnTo>
                  <a:lnTo>
                    <a:pt x="0" y="84"/>
                  </a:lnTo>
                  <a:lnTo>
                    <a:pt x="255" y="178"/>
                  </a:lnTo>
                  <a:lnTo>
                    <a:pt x="271" y="136"/>
                  </a:lnTo>
                  <a:lnTo>
                    <a:pt x="287" y="94"/>
                  </a:lnTo>
                  <a:lnTo>
                    <a:pt x="3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3" name="Freeform 408"/>
            <p:cNvSpPr>
              <a:spLocks/>
            </p:cNvSpPr>
            <p:nvPr/>
          </p:nvSpPr>
          <p:spPr bwMode="auto">
            <a:xfrm>
              <a:off x="3338" y="1505"/>
              <a:ext cx="4" cy="9"/>
            </a:xfrm>
            <a:custGeom>
              <a:avLst/>
              <a:gdLst>
                <a:gd name="T0" fmla="*/ 16 w 16"/>
                <a:gd name="T1" fmla="*/ 0 h 44"/>
                <a:gd name="T2" fmla="*/ 0 w 16"/>
                <a:gd name="T3" fmla="*/ 42 h 44"/>
                <a:gd name="T4" fmla="*/ 6 w 16"/>
                <a:gd name="T5" fmla="*/ 44 h 44"/>
                <a:gd name="T6" fmla="*/ 16 w 16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4">
                  <a:moveTo>
                    <a:pt x="16" y="0"/>
                  </a:moveTo>
                  <a:lnTo>
                    <a:pt x="0" y="42"/>
                  </a:lnTo>
                  <a:lnTo>
                    <a:pt x="6" y="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4" name="Line 409"/>
            <p:cNvSpPr>
              <a:spLocks noChangeShapeType="1"/>
            </p:cNvSpPr>
            <p:nvPr/>
          </p:nvSpPr>
          <p:spPr bwMode="auto">
            <a:xfrm>
              <a:off x="3338" y="1513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5" name="Freeform 410"/>
            <p:cNvSpPr>
              <a:spLocks/>
            </p:cNvSpPr>
            <p:nvPr/>
          </p:nvSpPr>
          <p:spPr bwMode="auto">
            <a:xfrm>
              <a:off x="3340" y="1496"/>
              <a:ext cx="57" cy="29"/>
            </a:xfrm>
            <a:custGeom>
              <a:avLst/>
              <a:gdLst>
                <a:gd name="T0" fmla="*/ 20 w 285"/>
                <a:gd name="T1" fmla="*/ 0 h 144"/>
                <a:gd name="T2" fmla="*/ 10 w 285"/>
                <a:gd name="T3" fmla="*/ 43 h 144"/>
                <a:gd name="T4" fmla="*/ 0 w 285"/>
                <a:gd name="T5" fmla="*/ 87 h 144"/>
                <a:gd name="T6" fmla="*/ 266 w 285"/>
                <a:gd name="T7" fmla="*/ 144 h 144"/>
                <a:gd name="T8" fmla="*/ 275 w 285"/>
                <a:gd name="T9" fmla="*/ 101 h 144"/>
                <a:gd name="T10" fmla="*/ 285 w 285"/>
                <a:gd name="T11" fmla="*/ 58 h 144"/>
                <a:gd name="T12" fmla="*/ 20 w 285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44">
                  <a:moveTo>
                    <a:pt x="20" y="0"/>
                  </a:moveTo>
                  <a:lnTo>
                    <a:pt x="10" y="43"/>
                  </a:lnTo>
                  <a:lnTo>
                    <a:pt x="0" y="87"/>
                  </a:lnTo>
                  <a:lnTo>
                    <a:pt x="266" y="144"/>
                  </a:lnTo>
                  <a:lnTo>
                    <a:pt x="275" y="101"/>
                  </a:lnTo>
                  <a:lnTo>
                    <a:pt x="285" y="5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6" name="Freeform 411"/>
            <p:cNvSpPr>
              <a:spLocks/>
            </p:cNvSpPr>
            <p:nvPr/>
          </p:nvSpPr>
          <p:spPr bwMode="auto">
            <a:xfrm>
              <a:off x="3340" y="1496"/>
              <a:ext cx="57" cy="29"/>
            </a:xfrm>
            <a:custGeom>
              <a:avLst/>
              <a:gdLst>
                <a:gd name="T0" fmla="*/ 20 w 285"/>
                <a:gd name="T1" fmla="*/ 0 h 144"/>
                <a:gd name="T2" fmla="*/ 10 w 285"/>
                <a:gd name="T3" fmla="*/ 43 h 144"/>
                <a:gd name="T4" fmla="*/ 0 w 285"/>
                <a:gd name="T5" fmla="*/ 87 h 144"/>
                <a:gd name="T6" fmla="*/ 266 w 285"/>
                <a:gd name="T7" fmla="*/ 144 h 144"/>
                <a:gd name="T8" fmla="*/ 275 w 285"/>
                <a:gd name="T9" fmla="*/ 101 h 144"/>
                <a:gd name="T10" fmla="*/ 285 w 285"/>
                <a:gd name="T11" fmla="*/ 58 h 144"/>
                <a:gd name="T12" fmla="*/ 20 w 285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44">
                  <a:moveTo>
                    <a:pt x="20" y="0"/>
                  </a:moveTo>
                  <a:lnTo>
                    <a:pt x="10" y="43"/>
                  </a:lnTo>
                  <a:lnTo>
                    <a:pt x="0" y="87"/>
                  </a:lnTo>
                  <a:lnTo>
                    <a:pt x="266" y="144"/>
                  </a:lnTo>
                  <a:lnTo>
                    <a:pt x="275" y="101"/>
                  </a:lnTo>
                  <a:lnTo>
                    <a:pt x="285" y="58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7" name="Freeform 412"/>
            <p:cNvSpPr>
              <a:spLocks/>
            </p:cNvSpPr>
            <p:nvPr/>
          </p:nvSpPr>
          <p:spPr bwMode="auto">
            <a:xfrm>
              <a:off x="3393" y="1517"/>
              <a:ext cx="2" cy="8"/>
            </a:xfrm>
            <a:custGeom>
              <a:avLst/>
              <a:gdLst>
                <a:gd name="T0" fmla="*/ 9 w 9"/>
                <a:gd name="T1" fmla="*/ 0 h 44"/>
                <a:gd name="T2" fmla="*/ 0 w 9"/>
                <a:gd name="T3" fmla="*/ 43 h 44"/>
                <a:gd name="T4" fmla="*/ 6 w 9"/>
                <a:gd name="T5" fmla="*/ 44 h 44"/>
                <a:gd name="T6" fmla="*/ 9 w 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4">
                  <a:moveTo>
                    <a:pt x="9" y="0"/>
                  </a:moveTo>
                  <a:lnTo>
                    <a:pt x="0" y="43"/>
                  </a:lnTo>
                  <a:lnTo>
                    <a:pt x="6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8" name="Line 413"/>
            <p:cNvSpPr>
              <a:spLocks noChangeShapeType="1"/>
            </p:cNvSpPr>
            <p:nvPr/>
          </p:nvSpPr>
          <p:spPr bwMode="auto">
            <a:xfrm>
              <a:off x="3393" y="1525"/>
              <a:ext cx="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79" name="Freeform 414"/>
            <p:cNvSpPr>
              <a:spLocks/>
            </p:cNvSpPr>
            <p:nvPr/>
          </p:nvSpPr>
          <p:spPr bwMode="auto">
            <a:xfrm>
              <a:off x="3394" y="1508"/>
              <a:ext cx="56" cy="21"/>
            </a:xfrm>
            <a:custGeom>
              <a:avLst/>
              <a:gdLst>
                <a:gd name="T0" fmla="*/ 7 w 278"/>
                <a:gd name="T1" fmla="*/ 0 h 108"/>
                <a:gd name="T2" fmla="*/ 3 w 278"/>
                <a:gd name="T3" fmla="*/ 44 h 108"/>
                <a:gd name="T4" fmla="*/ 0 w 278"/>
                <a:gd name="T5" fmla="*/ 88 h 108"/>
                <a:gd name="T6" fmla="*/ 271 w 278"/>
                <a:gd name="T7" fmla="*/ 108 h 108"/>
                <a:gd name="T8" fmla="*/ 274 w 278"/>
                <a:gd name="T9" fmla="*/ 63 h 108"/>
                <a:gd name="T10" fmla="*/ 278 w 278"/>
                <a:gd name="T11" fmla="*/ 19 h 108"/>
                <a:gd name="T12" fmla="*/ 7 w 278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108">
                  <a:moveTo>
                    <a:pt x="7" y="0"/>
                  </a:moveTo>
                  <a:lnTo>
                    <a:pt x="3" y="44"/>
                  </a:lnTo>
                  <a:lnTo>
                    <a:pt x="0" y="88"/>
                  </a:lnTo>
                  <a:lnTo>
                    <a:pt x="271" y="108"/>
                  </a:lnTo>
                  <a:lnTo>
                    <a:pt x="274" y="63"/>
                  </a:lnTo>
                  <a:lnTo>
                    <a:pt x="278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0" name="Freeform 415"/>
            <p:cNvSpPr>
              <a:spLocks/>
            </p:cNvSpPr>
            <p:nvPr/>
          </p:nvSpPr>
          <p:spPr bwMode="auto">
            <a:xfrm>
              <a:off x="3394" y="1508"/>
              <a:ext cx="56" cy="21"/>
            </a:xfrm>
            <a:custGeom>
              <a:avLst/>
              <a:gdLst>
                <a:gd name="T0" fmla="*/ 7 w 278"/>
                <a:gd name="T1" fmla="*/ 0 h 108"/>
                <a:gd name="T2" fmla="*/ 3 w 278"/>
                <a:gd name="T3" fmla="*/ 44 h 108"/>
                <a:gd name="T4" fmla="*/ 0 w 278"/>
                <a:gd name="T5" fmla="*/ 88 h 108"/>
                <a:gd name="T6" fmla="*/ 271 w 278"/>
                <a:gd name="T7" fmla="*/ 108 h 108"/>
                <a:gd name="T8" fmla="*/ 274 w 278"/>
                <a:gd name="T9" fmla="*/ 63 h 108"/>
                <a:gd name="T10" fmla="*/ 278 w 278"/>
                <a:gd name="T11" fmla="*/ 19 h 108"/>
                <a:gd name="T12" fmla="*/ 7 w 278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108">
                  <a:moveTo>
                    <a:pt x="7" y="0"/>
                  </a:moveTo>
                  <a:lnTo>
                    <a:pt x="3" y="44"/>
                  </a:lnTo>
                  <a:lnTo>
                    <a:pt x="0" y="88"/>
                  </a:lnTo>
                  <a:lnTo>
                    <a:pt x="271" y="108"/>
                  </a:lnTo>
                  <a:lnTo>
                    <a:pt x="274" y="63"/>
                  </a:lnTo>
                  <a:lnTo>
                    <a:pt x="278" y="19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1" name="Freeform 416"/>
            <p:cNvSpPr>
              <a:spLocks/>
            </p:cNvSpPr>
            <p:nvPr/>
          </p:nvSpPr>
          <p:spPr bwMode="auto">
            <a:xfrm>
              <a:off x="3448" y="1520"/>
              <a:ext cx="2" cy="9"/>
            </a:xfrm>
            <a:custGeom>
              <a:avLst/>
              <a:gdLst>
                <a:gd name="T0" fmla="*/ 3 w 7"/>
                <a:gd name="T1" fmla="*/ 0 h 45"/>
                <a:gd name="T2" fmla="*/ 0 w 7"/>
                <a:gd name="T3" fmla="*/ 45 h 45"/>
                <a:gd name="T4" fmla="*/ 7 w 7"/>
                <a:gd name="T5" fmla="*/ 45 h 45"/>
                <a:gd name="T6" fmla="*/ 3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3" y="0"/>
                  </a:moveTo>
                  <a:lnTo>
                    <a:pt x="0" y="45"/>
                  </a:lnTo>
                  <a:lnTo>
                    <a:pt x="7" y="4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2" name="Line 417"/>
            <p:cNvSpPr>
              <a:spLocks noChangeShapeType="1"/>
            </p:cNvSpPr>
            <p:nvPr/>
          </p:nvSpPr>
          <p:spPr bwMode="auto">
            <a:xfrm>
              <a:off x="3448" y="1529"/>
              <a:ext cx="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3" name="Freeform 418"/>
            <p:cNvSpPr>
              <a:spLocks/>
            </p:cNvSpPr>
            <p:nvPr/>
          </p:nvSpPr>
          <p:spPr bwMode="auto">
            <a:xfrm>
              <a:off x="3448" y="1508"/>
              <a:ext cx="56" cy="21"/>
            </a:xfrm>
            <a:custGeom>
              <a:avLst/>
              <a:gdLst>
                <a:gd name="T0" fmla="*/ 0 w 278"/>
                <a:gd name="T1" fmla="*/ 19 h 108"/>
                <a:gd name="T2" fmla="*/ 3 w 278"/>
                <a:gd name="T3" fmla="*/ 63 h 108"/>
                <a:gd name="T4" fmla="*/ 7 w 278"/>
                <a:gd name="T5" fmla="*/ 108 h 108"/>
                <a:gd name="T6" fmla="*/ 278 w 278"/>
                <a:gd name="T7" fmla="*/ 88 h 108"/>
                <a:gd name="T8" fmla="*/ 275 w 278"/>
                <a:gd name="T9" fmla="*/ 44 h 108"/>
                <a:gd name="T10" fmla="*/ 271 w 278"/>
                <a:gd name="T11" fmla="*/ 0 h 108"/>
                <a:gd name="T12" fmla="*/ 0 w 278"/>
                <a:gd name="T13" fmla="*/ 1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108">
                  <a:moveTo>
                    <a:pt x="0" y="19"/>
                  </a:moveTo>
                  <a:lnTo>
                    <a:pt x="3" y="63"/>
                  </a:lnTo>
                  <a:lnTo>
                    <a:pt x="7" y="108"/>
                  </a:lnTo>
                  <a:lnTo>
                    <a:pt x="278" y="88"/>
                  </a:lnTo>
                  <a:lnTo>
                    <a:pt x="275" y="44"/>
                  </a:lnTo>
                  <a:lnTo>
                    <a:pt x="271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4" name="Freeform 419"/>
            <p:cNvSpPr>
              <a:spLocks/>
            </p:cNvSpPr>
            <p:nvPr/>
          </p:nvSpPr>
          <p:spPr bwMode="auto">
            <a:xfrm>
              <a:off x="3448" y="1508"/>
              <a:ext cx="56" cy="21"/>
            </a:xfrm>
            <a:custGeom>
              <a:avLst/>
              <a:gdLst>
                <a:gd name="T0" fmla="*/ 0 w 278"/>
                <a:gd name="T1" fmla="*/ 19 h 108"/>
                <a:gd name="T2" fmla="*/ 3 w 278"/>
                <a:gd name="T3" fmla="*/ 63 h 108"/>
                <a:gd name="T4" fmla="*/ 7 w 278"/>
                <a:gd name="T5" fmla="*/ 108 h 108"/>
                <a:gd name="T6" fmla="*/ 278 w 278"/>
                <a:gd name="T7" fmla="*/ 88 h 108"/>
                <a:gd name="T8" fmla="*/ 275 w 278"/>
                <a:gd name="T9" fmla="*/ 44 h 108"/>
                <a:gd name="T10" fmla="*/ 271 w 278"/>
                <a:gd name="T11" fmla="*/ 0 h 108"/>
                <a:gd name="T12" fmla="*/ 0 w 278"/>
                <a:gd name="T13" fmla="*/ 1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108">
                  <a:moveTo>
                    <a:pt x="0" y="19"/>
                  </a:moveTo>
                  <a:lnTo>
                    <a:pt x="3" y="63"/>
                  </a:lnTo>
                  <a:lnTo>
                    <a:pt x="7" y="108"/>
                  </a:lnTo>
                  <a:lnTo>
                    <a:pt x="278" y="88"/>
                  </a:lnTo>
                  <a:lnTo>
                    <a:pt x="275" y="44"/>
                  </a:lnTo>
                  <a:lnTo>
                    <a:pt x="271" y="0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5" name="Freeform 420"/>
            <p:cNvSpPr>
              <a:spLocks/>
            </p:cNvSpPr>
            <p:nvPr/>
          </p:nvSpPr>
          <p:spPr bwMode="auto">
            <a:xfrm>
              <a:off x="3503" y="1517"/>
              <a:ext cx="2" cy="8"/>
            </a:xfrm>
            <a:custGeom>
              <a:avLst/>
              <a:gdLst>
                <a:gd name="T0" fmla="*/ 0 w 9"/>
                <a:gd name="T1" fmla="*/ 0 h 44"/>
                <a:gd name="T2" fmla="*/ 3 w 9"/>
                <a:gd name="T3" fmla="*/ 44 h 44"/>
                <a:gd name="T4" fmla="*/ 9 w 9"/>
                <a:gd name="T5" fmla="*/ 43 h 44"/>
                <a:gd name="T6" fmla="*/ 0 w 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4">
                  <a:moveTo>
                    <a:pt x="0" y="0"/>
                  </a:moveTo>
                  <a:lnTo>
                    <a:pt x="3" y="44"/>
                  </a:lnTo>
                  <a:lnTo>
                    <a:pt x="9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6" name="Line 421"/>
            <p:cNvSpPr>
              <a:spLocks noChangeShapeType="1"/>
            </p:cNvSpPr>
            <p:nvPr/>
          </p:nvSpPr>
          <p:spPr bwMode="auto">
            <a:xfrm flipV="1">
              <a:off x="3504" y="1525"/>
              <a:ext cx="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7" name="Freeform 422"/>
            <p:cNvSpPr>
              <a:spLocks/>
            </p:cNvSpPr>
            <p:nvPr/>
          </p:nvSpPr>
          <p:spPr bwMode="auto">
            <a:xfrm>
              <a:off x="3501" y="1496"/>
              <a:ext cx="57" cy="29"/>
            </a:xfrm>
            <a:custGeom>
              <a:avLst/>
              <a:gdLst>
                <a:gd name="T0" fmla="*/ 0 w 286"/>
                <a:gd name="T1" fmla="*/ 58 h 144"/>
                <a:gd name="T2" fmla="*/ 10 w 286"/>
                <a:gd name="T3" fmla="*/ 101 h 144"/>
                <a:gd name="T4" fmla="*/ 19 w 286"/>
                <a:gd name="T5" fmla="*/ 144 h 144"/>
                <a:gd name="T6" fmla="*/ 286 w 286"/>
                <a:gd name="T7" fmla="*/ 87 h 144"/>
                <a:gd name="T8" fmla="*/ 276 w 286"/>
                <a:gd name="T9" fmla="*/ 43 h 144"/>
                <a:gd name="T10" fmla="*/ 266 w 286"/>
                <a:gd name="T11" fmla="*/ 0 h 144"/>
                <a:gd name="T12" fmla="*/ 0 w 286"/>
                <a:gd name="T13" fmla="*/ 5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44">
                  <a:moveTo>
                    <a:pt x="0" y="58"/>
                  </a:moveTo>
                  <a:lnTo>
                    <a:pt x="10" y="101"/>
                  </a:lnTo>
                  <a:lnTo>
                    <a:pt x="19" y="144"/>
                  </a:lnTo>
                  <a:lnTo>
                    <a:pt x="286" y="87"/>
                  </a:lnTo>
                  <a:lnTo>
                    <a:pt x="276" y="43"/>
                  </a:lnTo>
                  <a:lnTo>
                    <a:pt x="266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8" name="Freeform 423"/>
            <p:cNvSpPr>
              <a:spLocks/>
            </p:cNvSpPr>
            <p:nvPr/>
          </p:nvSpPr>
          <p:spPr bwMode="auto">
            <a:xfrm>
              <a:off x="3501" y="1496"/>
              <a:ext cx="57" cy="29"/>
            </a:xfrm>
            <a:custGeom>
              <a:avLst/>
              <a:gdLst>
                <a:gd name="T0" fmla="*/ 0 w 286"/>
                <a:gd name="T1" fmla="*/ 58 h 144"/>
                <a:gd name="T2" fmla="*/ 10 w 286"/>
                <a:gd name="T3" fmla="*/ 101 h 144"/>
                <a:gd name="T4" fmla="*/ 19 w 286"/>
                <a:gd name="T5" fmla="*/ 144 h 144"/>
                <a:gd name="T6" fmla="*/ 286 w 286"/>
                <a:gd name="T7" fmla="*/ 87 h 144"/>
                <a:gd name="T8" fmla="*/ 276 w 286"/>
                <a:gd name="T9" fmla="*/ 43 h 144"/>
                <a:gd name="T10" fmla="*/ 266 w 286"/>
                <a:gd name="T11" fmla="*/ 0 h 144"/>
                <a:gd name="T12" fmla="*/ 0 w 286"/>
                <a:gd name="T13" fmla="*/ 5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44">
                  <a:moveTo>
                    <a:pt x="0" y="58"/>
                  </a:moveTo>
                  <a:lnTo>
                    <a:pt x="10" y="101"/>
                  </a:lnTo>
                  <a:lnTo>
                    <a:pt x="19" y="144"/>
                  </a:lnTo>
                  <a:lnTo>
                    <a:pt x="286" y="87"/>
                  </a:lnTo>
                  <a:lnTo>
                    <a:pt x="276" y="43"/>
                  </a:lnTo>
                  <a:lnTo>
                    <a:pt x="266" y="0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89" name="Freeform 424"/>
            <p:cNvSpPr>
              <a:spLocks/>
            </p:cNvSpPr>
            <p:nvPr/>
          </p:nvSpPr>
          <p:spPr bwMode="auto">
            <a:xfrm>
              <a:off x="3556" y="1505"/>
              <a:ext cx="4" cy="9"/>
            </a:xfrm>
            <a:custGeom>
              <a:avLst/>
              <a:gdLst>
                <a:gd name="T0" fmla="*/ 0 w 16"/>
                <a:gd name="T1" fmla="*/ 0 h 44"/>
                <a:gd name="T2" fmla="*/ 10 w 16"/>
                <a:gd name="T3" fmla="*/ 44 h 44"/>
                <a:gd name="T4" fmla="*/ 16 w 16"/>
                <a:gd name="T5" fmla="*/ 42 h 44"/>
                <a:gd name="T6" fmla="*/ 0 w 16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4">
                  <a:moveTo>
                    <a:pt x="0" y="0"/>
                  </a:moveTo>
                  <a:lnTo>
                    <a:pt x="10" y="44"/>
                  </a:lnTo>
                  <a:lnTo>
                    <a:pt x="16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0" name="Line 425"/>
            <p:cNvSpPr>
              <a:spLocks noChangeShapeType="1"/>
            </p:cNvSpPr>
            <p:nvPr/>
          </p:nvSpPr>
          <p:spPr bwMode="auto">
            <a:xfrm flipV="1">
              <a:off x="3558" y="1513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1" name="Freeform 426"/>
            <p:cNvSpPr>
              <a:spLocks/>
            </p:cNvSpPr>
            <p:nvPr/>
          </p:nvSpPr>
          <p:spPr bwMode="auto">
            <a:xfrm>
              <a:off x="3553" y="1478"/>
              <a:ext cx="57" cy="35"/>
            </a:xfrm>
            <a:custGeom>
              <a:avLst/>
              <a:gdLst>
                <a:gd name="T0" fmla="*/ 0 w 286"/>
                <a:gd name="T1" fmla="*/ 94 h 178"/>
                <a:gd name="T2" fmla="*/ 16 w 286"/>
                <a:gd name="T3" fmla="*/ 136 h 178"/>
                <a:gd name="T4" fmla="*/ 32 w 286"/>
                <a:gd name="T5" fmla="*/ 178 h 178"/>
                <a:gd name="T6" fmla="*/ 286 w 286"/>
                <a:gd name="T7" fmla="*/ 84 h 178"/>
                <a:gd name="T8" fmla="*/ 270 w 286"/>
                <a:gd name="T9" fmla="*/ 42 h 178"/>
                <a:gd name="T10" fmla="*/ 255 w 286"/>
                <a:gd name="T11" fmla="*/ 0 h 178"/>
                <a:gd name="T12" fmla="*/ 0 w 286"/>
                <a:gd name="T13" fmla="*/ 9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78">
                  <a:moveTo>
                    <a:pt x="0" y="94"/>
                  </a:moveTo>
                  <a:lnTo>
                    <a:pt x="16" y="136"/>
                  </a:lnTo>
                  <a:lnTo>
                    <a:pt x="32" y="178"/>
                  </a:lnTo>
                  <a:lnTo>
                    <a:pt x="286" y="84"/>
                  </a:lnTo>
                  <a:lnTo>
                    <a:pt x="270" y="42"/>
                  </a:lnTo>
                  <a:lnTo>
                    <a:pt x="255" y="0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2" name="Freeform 427"/>
            <p:cNvSpPr>
              <a:spLocks/>
            </p:cNvSpPr>
            <p:nvPr/>
          </p:nvSpPr>
          <p:spPr bwMode="auto">
            <a:xfrm>
              <a:off x="3553" y="1478"/>
              <a:ext cx="57" cy="35"/>
            </a:xfrm>
            <a:custGeom>
              <a:avLst/>
              <a:gdLst>
                <a:gd name="T0" fmla="*/ 0 w 286"/>
                <a:gd name="T1" fmla="*/ 94 h 178"/>
                <a:gd name="T2" fmla="*/ 16 w 286"/>
                <a:gd name="T3" fmla="*/ 136 h 178"/>
                <a:gd name="T4" fmla="*/ 32 w 286"/>
                <a:gd name="T5" fmla="*/ 178 h 178"/>
                <a:gd name="T6" fmla="*/ 286 w 286"/>
                <a:gd name="T7" fmla="*/ 84 h 178"/>
                <a:gd name="T8" fmla="*/ 270 w 286"/>
                <a:gd name="T9" fmla="*/ 42 h 178"/>
                <a:gd name="T10" fmla="*/ 255 w 286"/>
                <a:gd name="T11" fmla="*/ 0 h 178"/>
                <a:gd name="T12" fmla="*/ 0 w 286"/>
                <a:gd name="T13" fmla="*/ 9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78">
                  <a:moveTo>
                    <a:pt x="0" y="94"/>
                  </a:moveTo>
                  <a:lnTo>
                    <a:pt x="16" y="136"/>
                  </a:lnTo>
                  <a:lnTo>
                    <a:pt x="32" y="178"/>
                  </a:lnTo>
                  <a:lnTo>
                    <a:pt x="286" y="84"/>
                  </a:lnTo>
                  <a:lnTo>
                    <a:pt x="270" y="42"/>
                  </a:lnTo>
                  <a:lnTo>
                    <a:pt x="255" y="0"/>
                  </a:lnTo>
                  <a:lnTo>
                    <a:pt x="0" y="9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3" name="Freeform 428"/>
            <p:cNvSpPr>
              <a:spLocks/>
            </p:cNvSpPr>
            <p:nvPr/>
          </p:nvSpPr>
          <p:spPr bwMode="auto">
            <a:xfrm>
              <a:off x="3607" y="1486"/>
              <a:ext cx="5" cy="9"/>
            </a:xfrm>
            <a:custGeom>
              <a:avLst/>
              <a:gdLst>
                <a:gd name="T0" fmla="*/ 0 w 22"/>
                <a:gd name="T1" fmla="*/ 0 h 42"/>
                <a:gd name="T2" fmla="*/ 16 w 22"/>
                <a:gd name="T3" fmla="*/ 42 h 42"/>
                <a:gd name="T4" fmla="*/ 22 w 22"/>
                <a:gd name="T5" fmla="*/ 38 h 42"/>
                <a:gd name="T6" fmla="*/ 0 w 22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0" y="0"/>
                  </a:moveTo>
                  <a:lnTo>
                    <a:pt x="16" y="42"/>
                  </a:lnTo>
                  <a:lnTo>
                    <a:pt x="22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4" name="Line 429"/>
            <p:cNvSpPr>
              <a:spLocks noChangeShapeType="1"/>
            </p:cNvSpPr>
            <p:nvPr/>
          </p:nvSpPr>
          <p:spPr bwMode="auto">
            <a:xfrm flipV="1">
              <a:off x="3610" y="1494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5" name="Freeform 430"/>
            <p:cNvSpPr>
              <a:spLocks/>
            </p:cNvSpPr>
            <p:nvPr/>
          </p:nvSpPr>
          <p:spPr bwMode="auto">
            <a:xfrm>
              <a:off x="3603" y="1452"/>
              <a:ext cx="56" cy="42"/>
            </a:xfrm>
            <a:custGeom>
              <a:avLst/>
              <a:gdLst>
                <a:gd name="T0" fmla="*/ 0 w 282"/>
                <a:gd name="T1" fmla="*/ 131 h 208"/>
                <a:gd name="T2" fmla="*/ 21 w 282"/>
                <a:gd name="T3" fmla="*/ 170 h 208"/>
                <a:gd name="T4" fmla="*/ 43 w 282"/>
                <a:gd name="T5" fmla="*/ 208 h 208"/>
                <a:gd name="T6" fmla="*/ 282 w 282"/>
                <a:gd name="T7" fmla="*/ 77 h 208"/>
                <a:gd name="T8" fmla="*/ 260 w 282"/>
                <a:gd name="T9" fmla="*/ 39 h 208"/>
                <a:gd name="T10" fmla="*/ 239 w 282"/>
                <a:gd name="T11" fmla="*/ 0 h 208"/>
                <a:gd name="T12" fmla="*/ 0 w 282"/>
                <a:gd name="T13" fmla="*/ 1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208">
                  <a:moveTo>
                    <a:pt x="0" y="131"/>
                  </a:moveTo>
                  <a:lnTo>
                    <a:pt x="21" y="170"/>
                  </a:lnTo>
                  <a:lnTo>
                    <a:pt x="43" y="208"/>
                  </a:lnTo>
                  <a:lnTo>
                    <a:pt x="282" y="77"/>
                  </a:lnTo>
                  <a:lnTo>
                    <a:pt x="260" y="39"/>
                  </a:lnTo>
                  <a:lnTo>
                    <a:pt x="239" y="0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6" name="Freeform 431"/>
            <p:cNvSpPr>
              <a:spLocks/>
            </p:cNvSpPr>
            <p:nvPr/>
          </p:nvSpPr>
          <p:spPr bwMode="auto">
            <a:xfrm>
              <a:off x="3603" y="1452"/>
              <a:ext cx="56" cy="42"/>
            </a:xfrm>
            <a:custGeom>
              <a:avLst/>
              <a:gdLst>
                <a:gd name="T0" fmla="*/ 0 w 282"/>
                <a:gd name="T1" fmla="*/ 131 h 208"/>
                <a:gd name="T2" fmla="*/ 21 w 282"/>
                <a:gd name="T3" fmla="*/ 170 h 208"/>
                <a:gd name="T4" fmla="*/ 43 w 282"/>
                <a:gd name="T5" fmla="*/ 208 h 208"/>
                <a:gd name="T6" fmla="*/ 282 w 282"/>
                <a:gd name="T7" fmla="*/ 77 h 208"/>
                <a:gd name="T8" fmla="*/ 260 w 282"/>
                <a:gd name="T9" fmla="*/ 39 h 208"/>
                <a:gd name="T10" fmla="*/ 239 w 282"/>
                <a:gd name="T11" fmla="*/ 0 h 208"/>
                <a:gd name="T12" fmla="*/ 0 w 282"/>
                <a:gd name="T13" fmla="*/ 13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208">
                  <a:moveTo>
                    <a:pt x="0" y="131"/>
                  </a:moveTo>
                  <a:lnTo>
                    <a:pt x="21" y="170"/>
                  </a:lnTo>
                  <a:lnTo>
                    <a:pt x="43" y="208"/>
                  </a:lnTo>
                  <a:lnTo>
                    <a:pt x="282" y="77"/>
                  </a:lnTo>
                  <a:lnTo>
                    <a:pt x="260" y="39"/>
                  </a:lnTo>
                  <a:lnTo>
                    <a:pt x="239" y="0"/>
                  </a:lnTo>
                  <a:lnTo>
                    <a:pt x="0" y="1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7" name="Freeform 432"/>
            <p:cNvSpPr>
              <a:spLocks/>
            </p:cNvSpPr>
            <p:nvPr/>
          </p:nvSpPr>
          <p:spPr bwMode="auto">
            <a:xfrm>
              <a:off x="3655" y="1460"/>
              <a:ext cx="5" cy="8"/>
            </a:xfrm>
            <a:custGeom>
              <a:avLst/>
              <a:gdLst>
                <a:gd name="T0" fmla="*/ 0 w 27"/>
                <a:gd name="T1" fmla="*/ 0 h 38"/>
                <a:gd name="T2" fmla="*/ 22 w 27"/>
                <a:gd name="T3" fmla="*/ 38 h 38"/>
                <a:gd name="T4" fmla="*/ 27 w 27"/>
                <a:gd name="T5" fmla="*/ 36 h 38"/>
                <a:gd name="T6" fmla="*/ 0 w 27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8">
                  <a:moveTo>
                    <a:pt x="0" y="0"/>
                  </a:moveTo>
                  <a:lnTo>
                    <a:pt x="22" y="38"/>
                  </a:lnTo>
                  <a:lnTo>
                    <a:pt x="27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8" name="Line 433"/>
            <p:cNvSpPr>
              <a:spLocks noChangeShapeType="1"/>
            </p:cNvSpPr>
            <p:nvPr/>
          </p:nvSpPr>
          <p:spPr bwMode="auto">
            <a:xfrm flipV="1">
              <a:off x="3659" y="146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99" name="Freeform 434"/>
            <p:cNvSpPr>
              <a:spLocks/>
            </p:cNvSpPr>
            <p:nvPr/>
          </p:nvSpPr>
          <p:spPr bwMode="auto">
            <a:xfrm>
              <a:off x="3650" y="1420"/>
              <a:ext cx="54" cy="47"/>
            </a:xfrm>
            <a:custGeom>
              <a:avLst/>
              <a:gdLst>
                <a:gd name="T0" fmla="*/ 0 w 271"/>
                <a:gd name="T1" fmla="*/ 163 h 235"/>
                <a:gd name="T2" fmla="*/ 26 w 271"/>
                <a:gd name="T3" fmla="*/ 199 h 235"/>
                <a:gd name="T4" fmla="*/ 53 w 271"/>
                <a:gd name="T5" fmla="*/ 235 h 235"/>
                <a:gd name="T6" fmla="*/ 271 w 271"/>
                <a:gd name="T7" fmla="*/ 72 h 235"/>
                <a:gd name="T8" fmla="*/ 245 w 271"/>
                <a:gd name="T9" fmla="*/ 36 h 235"/>
                <a:gd name="T10" fmla="*/ 218 w 271"/>
                <a:gd name="T11" fmla="*/ 0 h 235"/>
                <a:gd name="T12" fmla="*/ 0 w 271"/>
                <a:gd name="T13" fmla="*/ 16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235">
                  <a:moveTo>
                    <a:pt x="0" y="163"/>
                  </a:moveTo>
                  <a:lnTo>
                    <a:pt x="26" y="199"/>
                  </a:lnTo>
                  <a:lnTo>
                    <a:pt x="53" y="235"/>
                  </a:lnTo>
                  <a:lnTo>
                    <a:pt x="271" y="72"/>
                  </a:lnTo>
                  <a:lnTo>
                    <a:pt x="245" y="36"/>
                  </a:lnTo>
                  <a:lnTo>
                    <a:pt x="218" y="0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0" name="Freeform 435"/>
            <p:cNvSpPr>
              <a:spLocks/>
            </p:cNvSpPr>
            <p:nvPr/>
          </p:nvSpPr>
          <p:spPr bwMode="auto">
            <a:xfrm>
              <a:off x="3650" y="1420"/>
              <a:ext cx="54" cy="47"/>
            </a:xfrm>
            <a:custGeom>
              <a:avLst/>
              <a:gdLst>
                <a:gd name="T0" fmla="*/ 0 w 271"/>
                <a:gd name="T1" fmla="*/ 163 h 235"/>
                <a:gd name="T2" fmla="*/ 26 w 271"/>
                <a:gd name="T3" fmla="*/ 199 h 235"/>
                <a:gd name="T4" fmla="*/ 53 w 271"/>
                <a:gd name="T5" fmla="*/ 235 h 235"/>
                <a:gd name="T6" fmla="*/ 271 w 271"/>
                <a:gd name="T7" fmla="*/ 72 h 235"/>
                <a:gd name="T8" fmla="*/ 245 w 271"/>
                <a:gd name="T9" fmla="*/ 36 h 235"/>
                <a:gd name="T10" fmla="*/ 218 w 271"/>
                <a:gd name="T11" fmla="*/ 0 h 235"/>
                <a:gd name="T12" fmla="*/ 0 w 271"/>
                <a:gd name="T13" fmla="*/ 16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235">
                  <a:moveTo>
                    <a:pt x="0" y="163"/>
                  </a:moveTo>
                  <a:lnTo>
                    <a:pt x="26" y="199"/>
                  </a:lnTo>
                  <a:lnTo>
                    <a:pt x="53" y="235"/>
                  </a:lnTo>
                  <a:lnTo>
                    <a:pt x="271" y="72"/>
                  </a:lnTo>
                  <a:lnTo>
                    <a:pt x="245" y="36"/>
                  </a:lnTo>
                  <a:lnTo>
                    <a:pt x="218" y="0"/>
                  </a:lnTo>
                  <a:lnTo>
                    <a:pt x="0" y="16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1" name="Freeform 436"/>
            <p:cNvSpPr>
              <a:spLocks/>
            </p:cNvSpPr>
            <p:nvPr/>
          </p:nvSpPr>
          <p:spPr bwMode="auto">
            <a:xfrm>
              <a:off x="3699" y="1427"/>
              <a:ext cx="6" cy="8"/>
            </a:xfrm>
            <a:custGeom>
              <a:avLst/>
              <a:gdLst>
                <a:gd name="T0" fmla="*/ 0 w 31"/>
                <a:gd name="T1" fmla="*/ 0 h 36"/>
                <a:gd name="T2" fmla="*/ 26 w 31"/>
                <a:gd name="T3" fmla="*/ 36 h 36"/>
                <a:gd name="T4" fmla="*/ 31 w 31"/>
                <a:gd name="T5" fmla="*/ 31 h 36"/>
                <a:gd name="T6" fmla="*/ 0 w 31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6">
                  <a:moveTo>
                    <a:pt x="0" y="0"/>
                  </a:moveTo>
                  <a:lnTo>
                    <a:pt x="26" y="36"/>
                  </a:lnTo>
                  <a:lnTo>
                    <a:pt x="31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2" name="Line 437"/>
            <p:cNvSpPr>
              <a:spLocks noChangeShapeType="1"/>
            </p:cNvSpPr>
            <p:nvPr/>
          </p:nvSpPr>
          <p:spPr bwMode="auto">
            <a:xfrm flipV="1">
              <a:off x="3704" y="143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3" name="Freeform 438"/>
            <p:cNvSpPr>
              <a:spLocks/>
            </p:cNvSpPr>
            <p:nvPr/>
          </p:nvSpPr>
          <p:spPr bwMode="auto">
            <a:xfrm>
              <a:off x="3692" y="1383"/>
              <a:ext cx="51" cy="51"/>
            </a:xfrm>
            <a:custGeom>
              <a:avLst/>
              <a:gdLst>
                <a:gd name="T0" fmla="*/ 0 w 255"/>
                <a:gd name="T1" fmla="*/ 192 h 255"/>
                <a:gd name="T2" fmla="*/ 32 w 255"/>
                <a:gd name="T3" fmla="*/ 224 h 255"/>
                <a:gd name="T4" fmla="*/ 63 w 255"/>
                <a:gd name="T5" fmla="*/ 255 h 255"/>
                <a:gd name="T6" fmla="*/ 255 w 255"/>
                <a:gd name="T7" fmla="*/ 63 h 255"/>
                <a:gd name="T8" fmla="*/ 224 w 255"/>
                <a:gd name="T9" fmla="*/ 32 h 255"/>
                <a:gd name="T10" fmla="*/ 192 w 255"/>
                <a:gd name="T11" fmla="*/ 0 h 255"/>
                <a:gd name="T12" fmla="*/ 0 w 255"/>
                <a:gd name="T13" fmla="*/ 19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255">
                  <a:moveTo>
                    <a:pt x="0" y="192"/>
                  </a:moveTo>
                  <a:lnTo>
                    <a:pt x="32" y="224"/>
                  </a:lnTo>
                  <a:lnTo>
                    <a:pt x="63" y="255"/>
                  </a:lnTo>
                  <a:lnTo>
                    <a:pt x="255" y="63"/>
                  </a:lnTo>
                  <a:lnTo>
                    <a:pt x="224" y="32"/>
                  </a:lnTo>
                  <a:lnTo>
                    <a:pt x="192" y="0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4" name="Freeform 439"/>
            <p:cNvSpPr>
              <a:spLocks/>
            </p:cNvSpPr>
            <p:nvPr/>
          </p:nvSpPr>
          <p:spPr bwMode="auto">
            <a:xfrm>
              <a:off x="3692" y="1383"/>
              <a:ext cx="51" cy="51"/>
            </a:xfrm>
            <a:custGeom>
              <a:avLst/>
              <a:gdLst>
                <a:gd name="T0" fmla="*/ 0 w 255"/>
                <a:gd name="T1" fmla="*/ 192 h 255"/>
                <a:gd name="T2" fmla="*/ 32 w 255"/>
                <a:gd name="T3" fmla="*/ 224 h 255"/>
                <a:gd name="T4" fmla="*/ 63 w 255"/>
                <a:gd name="T5" fmla="*/ 255 h 255"/>
                <a:gd name="T6" fmla="*/ 255 w 255"/>
                <a:gd name="T7" fmla="*/ 63 h 255"/>
                <a:gd name="T8" fmla="*/ 224 w 255"/>
                <a:gd name="T9" fmla="*/ 32 h 255"/>
                <a:gd name="T10" fmla="*/ 192 w 255"/>
                <a:gd name="T11" fmla="*/ 0 h 255"/>
                <a:gd name="T12" fmla="*/ 0 w 255"/>
                <a:gd name="T13" fmla="*/ 19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255">
                  <a:moveTo>
                    <a:pt x="0" y="192"/>
                  </a:moveTo>
                  <a:lnTo>
                    <a:pt x="32" y="224"/>
                  </a:lnTo>
                  <a:lnTo>
                    <a:pt x="63" y="255"/>
                  </a:lnTo>
                  <a:lnTo>
                    <a:pt x="255" y="63"/>
                  </a:lnTo>
                  <a:lnTo>
                    <a:pt x="224" y="32"/>
                  </a:lnTo>
                  <a:lnTo>
                    <a:pt x="192" y="0"/>
                  </a:lnTo>
                  <a:lnTo>
                    <a:pt x="0" y="19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5" name="Freeform 440"/>
            <p:cNvSpPr>
              <a:spLocks/>
            </p:cNvSpPr>
            <p:nvPr/>
          </p:nvSpPr>
          <p:spPr bwMode="auto">
            <a:xfrm>
              <a:off x="3737" y="1389"/>
              <a:ext cx="7" cy="6"/>
            </a:xfrm>
            <a:custGeom>
              <a:avLst/>
              <a:gdLst>
                <a:gd name="T0" fmla="*/ 0 w 36"/>
                <a:gd name="T1" fmla="*/ 0 h 31"/>
                <a:gd name="T2" fmla="*/ 31 w 36"/>
                <a:gd name="T3" fmla="*/ 31 h 31"/>
                <a:gd name="T4" fmla="*/ 36 w 36"/>
                <a:gd name="T5" fmla="*/ 26 h 31"/>
                <a:gd name="T6" fmla="*/ 0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0" y="0"/>
                  </a:moveTo>
                  <a:lnTo>
                    <a:pt x="31" y="31"/>
                  </a:lnTo>
                  <a:lnTo>
                    <a:pt x="3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6" name="Line 441"/>
            <p:cNvSpPr>
              <a:spLocks noChangeShapeType="1"/>
            </p:cNvSpPr>
            <p:nvPr/>
          </p:nvSpPr>
          <p:spPr bwMode="auto">
            <a:xfrm flipV="1">
              <a:off x="3743" y="139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7" name="Freeform 442"/>
            <p:cNvSpPr>
              <a:spLocks/>
            </p:cNvSpPr>
            <p:nvPr/>
          </p:nvSpPr>
          <p:spPr bwMode="auto">
            <a:xfrm>
              <a:off x="3730" y="1340"/>
              <a:ext cx="47" cy="54"/>
            </a:xfrm>
            <a:custGeom>
              <a:avLst/>
              <a:gdLst>
                <a:gd name="T0" fmla="*/ 0 w 235"/>
                <a:gd name="T1" fmla="*/ 218 h 271"/>
                <a:gd name="T2" fmla="*/ 36 w 235"/>
                <a:gd name="T3" fmla="*/ 245 h 271"/>
                <a:gd name="T4" fmla="*/ 72 w 235"/>
                <a:gd name="T5" fmla="*/ 271 h 271"/>
                <a:gd name="T6" fmla="*/ 235 w 235"/>
                <a:gd name="T7" fmla="*/ 53 h 271"/>
                <a:gd name="T8" fmla="*/ 199 w 235"/>
                <a:gd name="T9" fmla="*/ 26 h 271"/>
                <a:gd name="T10" fmla="*/ 163 w 235"/>
                <a:gd name="T11" fmla="*/ 0 h 271"/>
                <a:gd name="T12" fmla="*/ 0 w 235"/>
                <a:gd name="T13" fmla="*/ 21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271">
                  <a:moveTo>
                    <a:pt x="0" y="218"/>
                  </a:moveTo>
                  <a:lnTo>
                    <a:pt x="36" y="245"/>
                  </a:lnTo>
                  <a:lnTo>
                    <a:pt x="72" y="271"/>
                  </a:lnTo>
                  <a:lnTo>
                    <a:pt x="235" y="53"/>
                  </a:lnTo>
                  <a:lnTo>
                    <a:pt x="199" y="26"/>
                  </a:lnTo>
                  <a:lnTo>
                    <a:pt x="163" y="0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8" name="Freeform 443"/>
            <p:cNvSpPr>
              <a:spLocks/>
            </p:cNvSpPr>
            <p:nvPr/>
          </p:nvSpPr>
          <p:spPr bwMode="auto">
            <a:xfrm>
              <a:off x="3730" y="1340"/>
              <a:ext cx="47" cy="54"/>
            </a:xfrm>
            <a:custGeom>
              <a:avLst/>
              <a:gdLst>
                <a:gd name="T0" fmla="*/ 0 w 235"/>
                <a:gd name="T1" fmla="*/ 218 h 271"/>
                <a:gd name="T2" fmla="*/ 36 w 235"/>
                <a:gd name="T3" fmla="*/ 245 h 271"/>
                <a:gd name="T4" fmla="*/ 72 w 235"/>
                <a:gd name="T5" fmla="*/ 271 h 271"/>
                <a:gd name="T6" fmla="*/ 235 w 235"/>
                <a:gd name="T7" fmla="*/ 53 h 271"/>
                <a:gd name="T8" fmla="*/ 199 w 235"/>
                <a:gd name="T9" fmla="*/ 26 h 271"/>
                <a:gd name="T10" fmla="*/ 163 w 235"/>
                <a:gd name="T11" fmla="*/ 0 h 271"/>
                <a:gd name="T12" fmla="*/ 0 w 235"/>
                <a:gd name="T13" fmla="*/ 21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271">
                  <a:moveTo>
                    <a:pt x="0" y="218"/>
                  </a:moveTo>
                  <a:lnTo>
                    <a:pt x="36" y="245"/>
                  </a:lnTo>
                  <a:lnTo>
                    <a:pt x="72" y="271"/>
                  </a:lnTo>
                  <a:lnTo>
                    <a:pt x="235" y="53"/>
                  </a:lnTo>
                  <a:lnTo>
                    <a:pt x="199" y="26"/>
                  </a:lnTo>
                  <a:lnTo>
                    <a:pt x="163" y="0"/>
                  </a:lnTo>
                  <a:lnTo>
                    <a:pt x="0" y="2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09" name="Freeform 444"/>
            <p:cNvSpPr>
              <a:spLocks/>
            </p:cNvSpPr>
            <p:nvPr/>
          </p:nvSpPr>
          <p:spPr bwMode="auto">
            <a:xfrm>
              <a:off x="3770" y="1345"/>
              <a:ext cx="8" cy="6"/>
            </a:xfrm>
            <a:custGeom>
              <a:avLst/>
              <a:gdLst>
                <a:gd name="T0" fmla="*/ 0 w 39"/>
                <a:gd name="T1" fmla="*/ 0 h 27"/>
                <a:gd name="T2" fmla="*/ 36 w 39"/>
                <a:gd name="T3" fmla="*/ 27 h 27"/>
                <a:gd name="T4" fmla="*/ 39 w 39"/>
                <a:gd name="T5" fmla="*/ 22 h 27"/>
                <a:gd name="T6" fmla="*/ 0 w 39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7">
                  <a:moveTo>
                    <a:pt x="0" y="0"/>
                  </a:moveTo>
                  <a:lnTo>
                    <a:pt x="36" y="27"/>
                  </a:lnTo>
                  <a:lnTo>
                    <a:pt x="39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0" name="Line 445"/>
            <p:cNvSpPr>
              <a:spLocks noChangeShapeType="1"/>
            </p:cNvSpPr>
            <p:nvPr/>
          </p:nvSpPr>
          <p:spPr bwMode="auto">
            <a:xfrm flipV="1">
              <a:off x="3777" y="135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1" name="Freeform 446"/>
            <p:cNvSpPr>
              <a:spLocks/>
            </p:cNvSpPr>
            <p:nvPr/>
          </p:nvSpPr>
          <p:spPr bwMode="auto">
            <a:xfrm>
              <a:off x="3762" y="1293"/>
              <a:ext cx="42" cy="57"/>
            </a:xfrm>
            <a:custGeom>
              <a:avLst/>
              <a:gdLst>
                <a:gd name="T0" fmla="*/ 0 w 209"/>
                <a:gd name="T1" fmla="*/ 239 h 282"/>
                <a:gd name="T2" fmla="*/ 40 w 209"/>
                <a:gd name="T3" fmla="*/ 260 h 282"/>
                <a:gd name="T4" fmla="*/ 79 w 209"/>
                <a:gd name="T5" fmla="*/ 282 h 282"/>
                <a:gd name="T6" fmla="*/ 209 w 209"/>
                <a:gd name="T7" fmla="*/ 43 h 282"/>
                <a:gd name="T8" fmla="*/ 169 w 209"/>
                <a:gd name="T9" fmla="*/ 21 h 282"/>
                <a:gd name="T10" fmla="*/ 130 w 209"/>
                <a:gd name="T11" fmla="*/ 0 h 282"/>
                <a:gd name="T12" fmla="*/ 0 w 209"/>
                <a:gd name="T1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282">
                  <a:moveTo>
                    <a:pt x="0" y="239"/>
                  </a:moveTo>
                  <a:lnTo>
                    <a:pt x="40" y="260"/>
                  </a:lnTo>
                  <a:lnTo>
                    <a:pt x="79" y="282"/>
                  </a:lnTo>
                  <a:lnTo>
                    <a:pt x="209" y="43"/>
                  </a:lnTo>
                  <a:lnTo>
                    <a:pt x="169" y="21"/>
                  </a:lnTo>
                  <a:lnTo>
                    <a:pt x="130" y="0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2" name="Freeform 447"/>
            <p:cNvSpPr>
              <a:spLocks/>
            </p:cNvSpPr>
            <p:nvPr/>
          </p:nvSpPr>
          <p:spPr bwMode="auto">
            <a:xfrm>
              <a:off x="3762" y="1293"/>
              <a:ext cx="42" cy="57"/>
            </a:xfrm>
            <a:custGeom>
              <a:avLst/>
              <a:gdLst>
                <a:gd name="T0" fmla="*/ 0 w 209"/>
                <a:gd name="T1" fmla="*/ 239 h 282"/>
                <a:gd name="T2" fmla="*/ 40 w 209"/>
                <a:gd name="T3" fmla="*/ 260 h 282"/>
                <a:gd name="T4" fmla="*/ 79 w 209"/>
                <a:gd name="T5" fmla="*/ 282 h 282"/>
                <a:gd name="T6" fmla="*/ 209 w 209"/>
                <a:gd name="T7" fmla="*/ 43 h 282"/>
                <a:gd name="T8" fmla="*/ 169 w 209"/>
                <a:gd name="T9" fmla="*/ 21 h 282"/>
                <a:gd name="T10" fmla="*/ 130 w 209"/>
                <a:gd name="T11" fmla="*/ 0 h 282"/>
                <a:gd name="T12" fmla="*/ 0 w 209"/>
                <a:gd name="T1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282">
                  <a:moveTo>
                    <a:pt x="0" y="239"/>
                  </a:moveTo>
                  <a:lnTo>
                    <a:pt x="40" y="260"/>
                  </a:lnTo>
                  <a:lnTo>
                    <a:pt x="79" y="282"/>
                  </a:lnTo>
                  <a:lnTo>
                    <a:pt x="209" y="43"/>
                  </a:lnTo>
                  <a:lnTo>
                    <a:pt x="169" y="21"/>
                  </a:lnTo>
                  <a:lnTo>
                    <a:pt x="130" y="0"/>
                  </a:lnTo>
                  <a:lnTo>
                    <a:pt x="0" y="23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3" name="Freeform 448"/>
            <p:cNvSpPr>
              <a:spLocks/>
            </p:cNvSpPr>
            <p:nvPr/>
          </p:nvSpPr>
          <p:spPr bwMode="auto">
            <a:xfrm>
              <a:off x="3796" y="1297"/>
              <a:ext cx="8" cy="5"/>
            </a:xfrm>
            <a:custGeom>
              <a:avLst/>
              <a:gdLst>
                <a:gd name="T0" fmla="*/ 0 w 42"/>
                <a:gd name="T1" fmla="*/ 0 h 22"/>
                <a:gd name="T2" fmla="*/ 40 w 42"/>
                <a:gd name="T3" fmla="*/ 22 h 22"/>
                <a:gd name="T4" fmla="*/ 42 w 42"/>
                <a:gd name="T5" fmla="*/ 16 h 22"/>
                <a:gd name="T6" fmla="*/ 0 w 4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lnTo>
                    <a:pt x="40" y="22"/>
                  </a:lnTo>
                  <a:lnTo>
                    <a:pt x="42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4" name="Line 449"/>
            <p:cNvSpPr>
              <a:spLocks noChangeShapeType="1"/>
            </p:cNvSpPr>
            <p:nvPr/>
          </p:nvSpPr>
          <p:spPr bwMode="auto">
            <a:xfrm flipV="1">
              <a:off x="3804" y="1301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5" name="Freeform 450"/>
            <p:cNvSpPr>
              <a:spLocks/>
            </p:cNvSpPr>
            <p:nvPr/>
          </p:nvSpPr>
          <p:spPr bwMode="auto">
            <a:xfrm>
              <a:off x="3787" y="1243"/>
              <a:ext cx="36" cy="58"/>
            </a:xfrm>
            <a:custGeom>
              <a:avLst/>
              <a:gdLst>
                <a:gd name="T0" fmla="*/ 0 w 179"/>
                <a:gd name="T1" fmla="*/ 255 h 286"/>
                <a:gd name="T2" fmla="*/ 42 w 179"/>
                <a:gd name="T3" fmla="*/ 270 h 286"/>
                <a:gd name="T4" fmla="*/ 84 w 179"/>
                <a:gd name="T5" fmla="*/ 286 h 286"/>
                <a:gd name="T6" fmla="*/ 179 w 179"/>
                <a:gd name="T7" fmla="*/ 32 h 286"/>
                <a:gd name="T8" fmla="*/ 137 w 179"/>
                <a:gd name="T9" fmla="*/ 16 h 286"/>
                <a:gd name="T10" fmla="*/ 95 w 179"/>
                <a:gd name="T11" fmla="*/ 0 h 286"/>
                <a:gd name="T12" fmla="*/ 0 w 179"/>
                <a:gd name="T13" fmla="*/ 25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286">
                  <a:moveTo>
                    <a:pt x="0" y="255"/>
                  </a:moveTo>
                  <a:lnTo>
                    <a:pt x="42" y="270"/>
                  </a:lnTo>
                  <a:lnTo>
                    <a:pt x="84" y="286"/>
                  </a:lnTo>
                  <a:lnTo>
                    <a:pt x="179" y="32"/>
                  </a:lnTo>
                  <a:lnTo>
                    <a:pt x="137" y="16"/>
                  </a:lnTo>
                  <a:lnTo>
                    <a:pt x="95" y="0"/>
                  </a:lnTo>
                  <a:lnTo>
                    <a:pt x="0" y="2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6" name="Freeform 451"/>
            <p:cNvSpPr>
              <a:spLocks/>
            </p:cNvSpPr>
            <p:nvPr/>
          </p:nvSpPr>
          <p:spPr bwMode="auto">
            <a:xfrm>
              <a:off x="3787" y="1243"/>
              <a:ext cx="36" cy="58"/>
            </a:xfrm>
            <a:custGeom>
              <a:avLst/>
              <a:gdLst>
                <a:gd name="T0" fmla="*/ 0 w 179"/>
                <a:gd name="T1" fmla="*/ 255 h 286"/>
                <a:gd name="T2" fmla="*/ 42 w 179"/>
                <a:gd name="T3" fmla="*/ 270 h 286"/>
                <a:gd name="T4" fmla="*/ 84 w 179"/>
                <a:gd name="T5" fmla="*/ 286 h 286"/>
                <a:gd name="T6" fmla="*/ 179 w 179"/>
                <a:gd name="T7" fmla="*/ 32 h 286"/>
                <a:gd name="T8" fmla="*/ 137 w 179"/>
                <a:gd name="T9" fmla="*/ 16 h 286"/>
                <a:gd name="T10" fmla="*/ 95 w 179"/>
                <a:gd name="T11" fmla="*/ 0 h 286"/>
                <a:gd name="T12" fmla="*/ 0 w 179"/>
                <a:gd name="T13" fmla="*/ 25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286">
                  <a:moveTo>
                    <a:pt x="0" y="255"/>
                  </a:moveTo>
                  <a:lnTo>
                    <a:pt x="42" y="270"/>
                  </a:lnTo>
                  <a:lnTo>
                    <a:pt x="84" y="286"/>
                  </a:lnTo>
                  <a:lnTo>
                    <a:pt x="179" y="32"/>
                  </a:lnTo>
                  <a:lnTo>
                    <a:pt x="137" y="16"/>
                  </a:lnTo>
                  <a:lnTo>
                    <a:pt x="95" y="0"/>
                  </a:lnTo>
                  <a:lnTo>
                    <a:pt x="0" y="25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7" name="Freeform 452"/>
            <p:cNvSpPr>
              <a:spLocks/>
            </p:cNvSpPr>
            <p:nvPr/>
          </p:nvSpPr>
          <p:spPr bwMode="auto">
            <a:xfrm>
              <a:off x="3815" y="1247"/>
              <a:ext cx="8" cy="3"/>
            </a:xfrm>
            <a:custGeom>
              <a:avLst/>
              <a:gdLst>
                <a:gd name="T0" fmla="*/ 0 w 43"/>
                <a:gd name="T1" fmla="*/ 0 h 16"/>
                <a:gd name="T2" fmla="*/ 42 w 43"/>
                <a:gd name="T3" fmla="*/ 16 h 16"/>
                <a:gd name="T4" fmla="*/ 43 w 43"/>
                <a:gd name="T5" fmla="*/ 10 h 16"/>
                <a:gd name="T6" fmla="*/ 0 w 4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6">
                  <a:moveTo>
                    <a:pt x="0" y="0"/>
                  </a:moveTo>
                  <a:lnTo>
                    <a:pt x="42" y="16"/>
                  </a:lnTo>
                  <a:lnTo>
                    <a:pt x="4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8" name="Line 453"/>
            <p:cNvSpPr>
              <a:spLocks noChangeShapeType="1"/>
            </p:cNvSpPr>
            <p:nvPr/>
          </p:nvSpPr>
          <p:spPr bwMode="auto">
            <a:xfrm flipV="1">
              <a:off x="3823" y="1249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19" name="Freeform 454"/>
            <p:cNvSpPr>
              <a:spLocks/>
            </p:cNvSpPr>
            <p:nvPr/>
          </p:nvSpPr>
          <p:spPr bwMode="auto">
            <a:xfrm>
              <a:off x="3806" y="1191"/>
              <a:ext cx="29" cy="58"/>
            </a:xfrm>
            <a:custGeom>
              <a:avLst/>
              <a:gdLst>
                <a:gd name="T0" fmla="*/ 0 w 145"/>
                <a:gd name="T1" fmla="*/ 266 h 286"/>
                <a:gd name="T2" fmla="*/ 43 w 145"/>
                <a:gd name="T3" fmla="*/ 276 h 286"/>
                <a:gd name="T4" fmla="*/ 86 w 145"/>
                <a:gd name="T5" fmla="*/ 286 h 286"/>
                <a:gd name="T6" fmla="*/ 145 w 145"/>
                <a:gd name="T7" fmla="*/ 19 h 286"/>
                <a:gd name="T8" fmla="*/ 102 w 145"/>
                <a:gd name="T9" fmla="*/ 10 h 286"/>
                <a:gd name="T10" fmla="*/ 59 w 145"/>
                <a:gd name="T11" fmla="*/ 0 h 286"/>
                <a:gd name="T12" fmla="*/ 0 w 145"/>
                <a:gd name="T13" fmla="*/ 26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286">
                  <a:moveTo>
                    <a:pt x="0" y="266"/>
                  </a:moveTo>
                  <a:lnTo>
                    <a:pt x="43" y="276"/>
                  </a:lnTo>
                  <a:lnTo>
                    <a:pt x="86" y="286"/>
                  </a:lnTo>
                  <a:lnTo>
                    <a:pt x="145" y="19"/>
                  </a:lnTo>
                  <a:lnTo>
                    <a:pt x="102" y="10"/>
                  </a:lnTo>
                  <a:lnTo>
                    <a:pt x="59" y="0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0" name="Freeform 455"/>
            <p:cNvSpPr>
              <a:spLocks/>
            </p:cNvSpPr>
            <p:nvPr/>
          </p:nvSpPr>
          <p:spPr bwMode="auto">
            <a:xfrm>
              <a:off x="3806" y="1191"/>
              <a:ext cx="29" cy="58"/>
            </a:xfrm>
            <a:custGeom>
              <a:avLst/>
              <a:gdLst>
                <a:gd name="T0" fmla="*/ 0 w 145"/>
                <a:gd name="T1" fmla="*/ 266 h 286"/>
                <a:gd name="T2" fmla="*/ 43 w 145"/>
                <a:gd name="T3" fmla="*/ 276 h 286"/>
                <a:gd name="T4" fmla="*/ 86 w 145"/>
                <a:gd name="T5" fmla="*/ 286 h 286"/>
                <a:gd name="T6" fmla="*/ 145 w 145"/>
                <a:gd name="T7" fmla="*/ 19 h 286"/>
                <a:gd name="T8" fmla="*/ 102 w 145"/>
                <a:gd name="T9" fmla="*/ 10 h 286"/>
                <a:gd name="T10" fmla="*/ 59 w 145"/>
                <a:gd name="T11" fmla="*/ 0 h 286"/>
                <a:gd name="T12" fmla="*/ 0 w 145"/>
                <a:gd name="T13" fmla="*/ 26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286">
                  <a:moveTo>
                    <a:pt x="0" y="266"/>
                  </a:moveTo>
                  <a:lnTo>
                    <a:pt x="43" y="276"/>
                  </a:lnTo>
                  <a:lnTo>
                    <a:pt x="86" y="286"/>
                  </a:lnTo>
                  <a:lnTo>
                    <a:pt x="145" y="19"/>
                  </a:lnTo>
                  <a:lnTo>
                    <a:pt x="102" y="10"/>
                  </a:lnTo>
                  <a:lnTo>
                    <a:pt x="59" y="0"/>
                  </a:lnTo>
                  <a:lnTo>
                    <a:pt x="0" y="26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1" name="Freeform 456"/>
            <p:cNvSpPr>
              <a:spLocks/>
            </p:cNvSpPr>
            <p:nvPr/>
          </p:nvSpPr>
          <p:spPr bwMode="auto">
            <a:xfrm>
              <a:off x="3826" y="1193"/>
              <a:ext cx="9" cy="2"/>
            </a:xfrm>
            <a:custGeom>
              <a:avLst/>
              <a:gdLst>
                <a:gd name="T0" fmla="*/ 0 w 44"/>
                <a:gd name="T1" fmla="*/ 0 h 9"/>
                <a:gd name="T2" fmla="*/ 43 w 44"/>
                <a:gd name="T3" fmla="*/ 9 h 9"/>
                <a:gd name="T4" fmla="*/ 44 w 44"/>
                <a:gd name="T5" fmla="*/ 3 h 9"/>
                <a:gd name="T6" fmla="*/ 0 w 4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9">
                  <a:moveTo>
                    <a:pt x="0" y="0"/>
                  </a:moveTo>
                  <a:lnTo>
                    <a:pt x="43" y="9"/>
                  </a:lnTo>
                  <a:lnTo>
                    <a:pt x="4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2" name="Line 457"/>
            <p:cNvSpPr>
              <a:spLocks noChangeShapeType="1"/>
            </p:cNvSpPr>
            <p:nvPr/>
          </p:nvSpPr>
          <p:spPr bwMode="auto">
            <a:xfrm flipV="1">
              <a:off x="3835" y="1194"/>
              <a:ext cx="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3" name="Freeform 458"/>
            <p:cNvSpPr>
              <a:spLocks/>
            </p:cNvSpPr>
            <p:nvPr/>
          </p:nvSpPr>
          <p:spPr bwMode="auto">
            <a:xfrm>
              <a:off x="3818" y="1138"/>
              <a:ext cx="21" cy="56"/>
            </a:xfrm>
            <a:custGeom>
              <a:avLst/>
              <a:gdLst>
                <a:gd name="T0" fmla="*/ 0 w 108"/>
                <a:gd name="T1" fmla="*/ 271 h 278"/>
                <a:gd name="T2" fmla="*/ 44 w 108"/>
                <a:gd name="T3" fmla="*/ 275 h 278"/>
                <a:gd name="T4" fmla="*/ 88 w 108"/>
                <a:gd name="T5" fmla="*/ 278 h 278"/>
                <a:gd name="T6" fmla="*/ 108 w 108"/>
                <a:gd name="T7" fmla="*/ 7 h 278"/>
                <a:gd name="T8" fmla="*/ 63 w 108"/>
                <a:gd name="T9" fmla="*/ 3 h 278"/>
                <a:gd name="T10" fmla="*/ 19 w 108"/>
                <a:gd name="T11" fmla="*/ 0 h 278"/>
                <a:gd name="T12" fmla="*/ 0 w 108"/>
                <a:gd name="T13" fmla="*/ 27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278">
                  <a:moveTo>
                    <a:pt x="0" y="271"/>
                  </a:moveTo>
                  <a:lnTo>
                    <a:pt x="44" y="275"/>
                  </a:lnTo>
                  <a:lnTo>
                    <a:pt x="88" y="278"/>
                  </a:lnTo>
                  <a:lnTo>
                    <a:pt x="108" y="7"/>
                  </a:lnTo>
                  <a:lnTo>
                    <a:pt x="63" y="3"/>
                  </a:lnTo>
                  <a:lnTo>
                    <a:pt x="19" y="0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4" name="Freeform 459"/>
            <p:cNvSpPr>
              <a:spLocks/>
            </p:cNvSpPr>
            <p:nvPr/>
          </p:nvSpPr>
          <p:spPr bwMode="auto">
            <a:xfrm>
              <a:off x="3818" y="1138"/>
              <a:ext cx="21" cy="56"/>
            </a:xfrm>
            <a:custGeom>
              <a:avLst/>
              <a:gdLst>
                <a:gd name="T0" fmla="*/ 0 w 108"/>
                <a:gd name="T1" fmla="*/ 271 h 278"/>
                <a:gd name="T2" fmla="*/ 44 w 108"/>
                <a:gd name="T3" fmla="*/ 275 h 278"/>
                <a:gd name="T4" fmla="*/ 88 w 108"/>
                <a:gd name="T5" fmla="*/ 278 h 278"/>
                <a:gd name="T6" fmla="*/ 108 w 108"/>
                <a:gd name="T7" fmla="*/ 7 h 278"/>
                <a:gd name="T8" fmla="*/ 63 w 108"/>
                <a:gd name="T9" fmla="*/ 3 h 278"/>
                <a:gd name="T10" fmla="*/ 19 w 108"/>
                <a:gd name="T11" fmla="*/ 0 h 278"/>
                <a:gd name="T12" fmla="*/ 0 w 108"/>
                <a:gd name="T13" fmla="*/ 27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278">
                  <a:moveTo>
                    <a:pt x="0" y="271"/>
                  </a:moveTo>
                  <a:lnTo>
                    <a:pt x="44" y="275"/>
                  </a:lnTo>
                  <a:lnTo>
                    <a:pt x="88" y="278"/>
                  </a:lnTo>
                  <a:lnTo>
                    <a:pt x="108" y="7"/>
                  </a:lnTo>
                  <a:lnTo>
                    <a:pt x="63" y="3"/>
                  </a:lnTo>
                  <a:lnTo>
                    <a:pt x="19" y="0"/>
                  </a:lnTo>
                  <a:lnTo>
                    <a:pt x="0" y="2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5" name="Freeform 460"/>
            <p:cNvSpPr>
              <a:spLocks/>
            </p:cNvSpPr>
            <p:nvPr/>
          </p:nvSpPr>
          <p:spPr bwMode="auto">
            <a:xfrm>
              <a:off x="3821" y="1130"/>
              <a:ext cx="18" cy="10"/>
            </a:xfrm>
            <a:custGeom>
              <a:avLst/>
              <a:gdLst>
                <a:gd name="T0" fmla="*/ 44 w 89"/>
                <a:gd name="T1" fmla="*/ 44 h 48"/>
                <a:gd name="T2" fmla="*/ 0 w 89"/>
                <a:gd name="T3" fmla="*/ 41 h 48"/>
                <a:gd name="T4" fmla="*/ 2 w 89"/>
                <a:gd name="T5" fmla="*/ 30 h 48"/>
                <a:gd name="T6" fmla="*/ 7 w 89"/>
                <a:gd name="T7" fmla="*/ 19 h 48"/>
                <a:gd name="T8" fmla="*/ 15 w 89"/>
                <a:gd name="T9" fmla="*/ 11 h 48"/>
                <a:gd name="T10" fmla="*/ 25 w 89"/>
                <a:gd name="T11" fmla="*/ 5 h 48"/>
                <a:gd name="T12" fmla="*/ 36 w 89"/>
                <a:gd name="T13" fmla="*/ 1 h 48"/>
                <a:gd name="T14" fmla="*/ 48 w 89"/>
                <a:gd name="T15" fmla="*/ 0 h 48"/>
                <a:gd name="T16" fmla="*/ 59 w 89"/>
                <a:gd name="T17" fmla="*/ 2 h 48"/>
                <a:gd name="T18" fmla="*/ 69 w 89"/>
                <a:gd name="T19" fmla="*/ 7 h 48"/>
                <a:gd name="T20" fmla="*/ 78 w 89"/>
                <a:gd name="T21" fmla="*/ 16 h 48"/>
                <a:gd name="T22" fmla="*/ 84 w 89"/>
                <a:gd name="T23" fmla="*/ 25 h 48"/>
                <a:gd name="T24" fmla="*/ 87 w 89"/>
                <a:gd name="T25" fmla="*/ 36 h 48"/>
                <a:gd name="T26" fmla="*/ 89 w 89"/>
                <a:gd name="T27" fmla="*/ 48 h 48"/>
                <a:gd name="T28" fmla="*/ 44 w 89"/>
                <a:gd name="T2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8">
                  <a:moveTo>
                    <a:pt x="44" y="44"/>
                  </a:moveTo>
                  <a:lnTo>
                    <a:pt x="0" y="41"/>
                  </a:lnTo>
                  <a:lnTo>
                    <a:pt x="2" y="30"/>
                  </a:lnTo>
                  <a:lnTo>
                    <a:pt x="7" y="19"/>
                  </a:lnTo>
                  <a:lnTo>
                    <a:pt x="15" y="11"/>
                  </a:lnTo>
                  <a:lnTo>
                    <a:pt x="25" y="5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59" y="2"/>
                  </a:lnTo>
                  <a:lnTo>
                    <a:pt x="69" y="7"/>
                  </a:lnTo>
                  <a:lnTo>
                    <a:pt x="78" y="16"/>
                  </a:lnTo>
                  <a:lnTo>
                    <a:pt x="84" y="25"/>
                  </a:lnTo>
                  <a:lnTo>
                    <a:pt x="87" y="36"/>
                  </a:lnTo>
                  <a:lnTo>
                    <a:pt x="89" y="48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6" name="Freeform 461"/>
            <p:cNvSpPr>
              <a:spLocks/>
            </p:cNvSpPr>
            <p:nvPr/>
          </p:nvSpPr>
          <p:spPr bwMode="auto">
            <a:xfrm>
              <a:off x="3821" y="1130"/>
              <a:ext cx="18" cy="10"/>
            </a:xfrm>
            <a:custGeom>
              <a:avLst/>
              <a:gdLst>
                <a:gd name="T0" fmla="*/ 0 w 89"/>
                <a:gd name="T1" fmla="*/ 41 h 48"/>
                <a:gd name="T2" fmla="*/ 2 w 89"/>
                <a:gd name="T3" fmla="*/ 30 h 48"/>
                <a:gd name="T4" fmla="*/ 7 w 89"/>
                <a:gd name="T5" fmla="*/ 19 h 48"/>
                <a:gd name="T6" fmla="*/ 15 w 89"/>
                <a:gd name="T7" fmla="*/ 11 h 48"/>
                <a:gd name="T8" fmla="*/ 25 w 89"/>
                <a:gd name="T9" fmla="*/ 5 h 48"/>
                <a:gd name="T10" fmla="*/ 36 w 89"/>
                <a:gd name="T11" fmla="*/ 1 h 48"/>
                <a:gd name="T12" fmla="*/ 48 w 89"/>
                <a:gd name="T13" fmla="*/ 0 h 48"/>
                <a:gd name="T14" fmla="*/ 59 w 89"/>
                <a:gd name="T15" fmla="*/ 2 h 48"/>
                <a:gd name="T16" fmla="*/ 69 w 89"/>
                <a:gd name="T17" fmla="*/ 7 h 48"/>
                <a:gd name="T18" fmla="*/ 78 w 89"/>
                <a:gd name="T19" fmla="*/ 16 h 48"/>
                <a:gd name="T20" fmla="*/ 84 w 89"/>
                <a:gd name="T21" fmla="*/ 25 h 48"/>
                <a:gd name="T22" fmla="*/ 87 w 89"/>
                <a:gd name="T23" fmla="*/ 36 h 48"/>
                <a:gd name="T24" fmla="*/ 89 w 89"/>
                <a:gd name="T2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8">
                  <a:moveTo>
                    <a:pt x="0" y="41"/>
                  </a:moveTo>
                  <a:lnTo>
                    <a:pt x="2" y="30"/>
                  </a:lnTo>
                  <a:lnTo>
                    <a:pt x="7" y="19"/>
                  </a:lnTo>
                  <a:lnTo>
                    <a:pt x="15" y="11"/>
                  </a:lnTo>
                  <a:lnTo>
                    <a:pt x="25" y="5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59" y="2"/>
                  </a:lnTo>
                  <a:lnTo>
                    <a:pt x="69" y="7"/>
                  </a:lnTo>
                  <a:lnTo>
                    <a:pt x="78" y="16"/>
                  </a:lnTo>
                  <a:lnTo>
                    <a:pt x="84" y="25"/>
                  </a:lnTo>
                  <a:lnTo>
                    <a:pt x="87" y="36"/>
                  </a:lnTo>
                  <a:lnTo>
                    <a:pt x="89" y="4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7" name="Line 462"/>
            <p:cNvSpPr>
              <a:spLocks noChangeShapeType="1"/>
            </p:cNvSpPr>
            <p:nvPr/>
          </p:nvSpPr>
          <p:spPr bwMode="auto">
            <a:xfrm>
              <a:off x="2534" y="2169"/>
              <a:ext cx="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8" name="Line 463"/>
            <p:cNvSpPr>
              <a:spLocks noChangeShapeType="1"/>
            </p:cNvSpPr>
            <p:nvPr/>
          </p:nvSpPr>
          <p:spPr bwMode="auto">
            <a:xfrm>
              <a:off x="2662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29" name="Line 464"/>
            <p:cNvSpPr>
              <a:spLocks noChangeShapeType="1"/>
            </p:cNvSpPr>
            <p:nvPr/>
          </p:nvSpPr>
          <p:spPr bwMode="auto">
            <a:xfrm>
              <a:off x="2844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0" name="Line 465"/>
            <p:cNvSpPr>
              <a:spLocks noChangeShapeType="1"/>
            </p:cNvSpPr>
            <p:nvPr/>
          </p:nvSpPr>
          <p:spPr bwMode="auto">
            <a:xfrm>
              <a:off x="3025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1" name="Line 466"/>
            <p:cNvSpPr>
              <a:spLocks noChangeShapeType="1"/>
            </p:cNvSpPr>
            <p:nvPr/>
          </p:nvSpPr>
          <p:spPr bwMode="auto">
            <a:xfrm>
              <a:off x="3207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2" name="Line 467"/>
            <p:cNvSpPr>
              <a:spLocks noChangeShapeType="1"/>
            </p:cNvSpPr>
            <p:nvPr/>
          </p:nvSpPr>
          <p:spPr bwMode="auto">
            <a:xfrm>
              <a:off x="3388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3" name="Line 468"/>
            <p:cNvSpPr>
              <a:spLocks noChangeShapeType="1"/>
            </p:cNvSpPr>
            <p:nvPr/>
          </p:nvSpPr>
          <p:spPr bwMode="auto">
            <a:xfrm>
              <a:off x="3570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4" name="Line 469"/>
            <p:cNvSpPr>
              <a:spLocks noChangeShapeType="1"/>
            </p:cNvSpPr>
            <p:nvPr/>
          </p:nvSpPr>
          <p:spPr bwMode="auto">
            <a:xfrm>
              <a:off x="3752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5" name="Line 470"/>
            <p:cNvSpPr>
              <a:spLocks noChangeShapeType="1"/>
            </p:cNvSpPr>
            <p:nvPr/>
          </p:nvSpPr>
          <p:spPr bwMode="auto">
            <a:xfrm>
              <a:off x="3933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6" name="Line 471"/>
            <p:cNvSpPr>
              <a:spLocks noChangeShapeType="1"/>
            </p:cNvSpPr>
            <p:nvPr/>
          </p:nvSpPr>
          <p:spPr bwMode="auto">
            <a:xfrm>
              <a:off x="4115" y="2169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7" name="Line 472"/>
            <p:cNvSpPr>
              <a:spLocks noChangeShapeType="1"/>
            </p:cNvSpPr>
            <p:nvPr/>
          </p:nvSpPr>
          <p:spPr bwMode="auto">
            <a:xfrm>
              <a:off x="4296" y="2169"/>
              <a:ext cx="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8" name="Line 473"/>
            <p:cNvSpPr>
              <a:spLocks noChangeShapeType="1"/>
            </p:cNvSpPr>
            <p:nvPr/>
          </p:nvSpPr>
          <p:spPr bwMode="auto">
            <a:xfrm flipH="1">
              <a:off x="4029" y="1444"/>
              <a:ext cx="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39" name="Line 474"/>
            <p:cNvSpPr>
              <a:spLocks noChangeShapeType="1"/>
            </p:cNvSpPr>
            <p:nvPr/>
          </p:nvSpPr>
          <p:spPr bwMode="auto">
            <a:xfrm flipH="1">
              <a:off x="3847" y="1444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0" name="Line 475"/>
            <p:cNvSpPr>
              <a:spLocks noChangeShapeType="1"/>
            </p:cNvSpPr>
            <p:nvPr/>
          </p:nvSpPr>
          <p:spPr bwMode="auto">
            <a:xfrm flipH="1">
              <a:off x="3678" y="1444"/>
              <a:ext cx="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1" name="Line 476"/>
            <p:cNvSpPr>
              <a:spLocks noChangeShapeType="1"/>
            </p:cNvSpPr>
            <p:nvPr/>
          </p:nvSpPr>
          <p:spPr bwMode="auto">
            <a:xfrm flipH="1">
              <a:off x="3111" y="1444"/>
              <a:ext cx="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2" name="Line 477"/>
            <p:cNvSpPr>
              <a:spLocks noChangeShapeType="1"/>
            </p:cNvSpPr>
            <p:nvPr/>
          </p:nvSpPr>
          <p:spPr bwMode="auto">
            <a:xfrm flipH="1">
              <a:off x="2930" y="1444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3" name="Line 478"/>
            <p:cNvSpPr>
              <a:spLocks noChangeShapeType="1"/>
            </p:cNvSpPr>
            <p:nvPr/>
          </p:nvSpPr>
          <p:spPr bwMode="auto">
            <a:xfrm flipH="1">
              <a:off x="2760" y="1444"/>
              <a:ext cx="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6" name="Line 481"/>
            <p:cNvSpPr>
              <a:spLocks noChangeShapeType="1"/>
            </p:cNvSpPr>
            <p:nvPr/>
          </p:nvSpPr>
          <p:spPr bwMode="auto">
            <a:xfrm flipV="1">
              <a:off x="3449" y="2375"/>
              <a:ext cx="0" cy="20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7" name="Line 482"/>
            <p:cNvSpPr>
              <a:spLocks noChangeShapeType="1"/>
            </p:cNvSpPr>
            <p:nvPr/>
          </p:nvSpPr>
          <p:spPr bwMode="auto">
            <a:xfrm flipV="1">
              <a:off x="3449" y="2254"/>
              <a:ext cx="0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8" name="Line 483"/>
            <p:cNvSpPr>
              <a:spLocks noChangeShapeType="1"/>
            </p:cNvSpPr>
            <p:nvPr/>
          </p:nvSpPr>
          <p:spPr bwMode="auto">
            <a:xfrm flipV="1">
              <a:off x="3449" y="1890"/>
              <a:ext cx="0" cy="3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49" name="Line 484"/>
            <p:cNvSpPr>
              <a:spLocks noChangeShapeType="1"/>
            </p:cNvSpPr>
            <p:nvPr/>
          </p:nvSpPr>
          <p:spPr bwMode="auto">
            <a:xfrm flipV="1">
              <a:off x="3449" y="1769"/>
              <a:ext cx="0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0" name="Line 485"/>
            <p:cNvSpPr>
              <a:spLocks noChangeShapeType="1"/>
            </p:cNvSpPr>
            <p:nvPr/>
          </p:nvSpPr>
          <p:spPr bwMode="auto">
            <a:xfrm flipV="1">
              <a:off x="3449" y="1406"/>
              <a:ext cx="0" cy="3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1" name="Line 486"/>
            <p:cNvSpPr>
              <a:spLocks noChangeShapeType="1"/>
            </p:cNvSpPr>
            <p:nvPr/>
          </p:nvSpPr>
          <p:spPr bwMode="auto">
            <a:xfrm flipV="1">
              <a:off x="3449" y="1285"/>
              <a:ext cx="0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2" name="Line 487"/>
            <p:cNvSpPr>
              <a:spLocks noChangeShapeType="1"/>
            </p:cNvSpPr>
            <p:nvPr/>
          </p:nvSpPr>
          <p:spPr bwMode="auto">
            <a:xfrm flipV="1">
              <a:off x="3449" y="1023"/>
              <a:ext cx="0" cy="20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3" name="Line 488"/>
            <p:cNvSpPr>
              <a:spLocks noChangeShapeType="1"/>
            </p:cNvSpPr>
            <p:nvPr/>
          </p:nvSpPr>
          <p:spPr bwMode="auto">
            <a:xfrm>
              <a:off x="3068" y="1139"/>
              <a:ext cx="29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4" name="Line 489"/>
            <p:cNvSpPr>
              <a:spLocks noChangeShapeType="1"/>
            </p:cNvSpPr>
            <p:nvPr/>
          </p:nvSpPr>
          <p:spPr bwMode="auto">
            <a:xfrm>
              <a:off x="3419" y="1139"/>
              <a:ext cx="6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5" name="Line 490"/>
            <p:cNvSpPr>
              <a:spLocks noChangeShapeType="1"/>
            </p:cNvSpPr>
            <p:nvPr/>
          </p:nvSpPr>
          <p:spPr bwMode="auto">
            <a:xfrm>
              <a:off x="3540" y="1139"/>
              <a:ext cx="29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556" name="Group 493"/>
          <p:cNvGrpSpPr>
            <a:grpSpLocks noChangeAspect="1"/>
          </p:cNvGrpSpPr>
          <p:nvPr/>
        </p:nvGrpSpPr>
        <p:grpSpPr bwMode="auto">
          <a:xfrm>
            <a:off x="7104063" y="1203325"/>
            <a:ext cx="1922462" cy="2876550"/>
            <a:chOff x="4475" y="758"/>
            <a:chExt cx="1211" cy="1812"/>
          </a:xfrm>
        </p:grpSpPr>
        <p:sp>
          <p:nvSpPr>
            <p:cNvPr id="48557" name="AutoShape 492"/>
            <p:cNvSpPr>
              <a:spLocks noChangeAspect="1" noChangeArrowheads="1" noTextEdit="1"/>
            </p:cNvSpPr>
            <p:nvPr/>
          </p:nvSpPr>
          <p:spPr bwMode="auto">
            <a:xfrm>
              <a:off x="4475" y="758"/>
              <a:ext cx="1211" cy="1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8" name="Freeform 494"/>
            <p:cNvSpPr>
              <a:spLocks/>
            </p:cNvSpPr>
            <p:nvPr/>
          </p:nvSpPr>
          <p:spPr bwMode="auto">
            <a:xfrm>
              <a:off x="4852" y="2463"/>
              <a:ext cx="9" cy="18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1 h 89"/>
                <a:gd name="T6" fmla="*/ 22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2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59" name="Freeform 495"/>
            <p:cNvSpPr>
              <a:spLocks/>
            </p:cNvSpPr>
            <p:nvPr/>
          </p:nvSpPr>
          <p:spPr bwMode="auto">
            <a:xfrm>
              <a:off x="4852" y="2463"/>
              <a:ext cx="9" cy="18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2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2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2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2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0" name="Freeform 496"/>
            <p:cNvSpPr>
              <a:spLocks/>
            </p:cNvSpPr>
            <p:nvPr/>
          </p:nvSpPr>
          <p:spPr bwMode="auto">
            <a:xfrm>
              <a:off x="4490" y="2463"/>
              <a:ext cx="362" cy="18"/>
            </a:xfrm>
            <a:custGeom>
              <a:avLst/>
              <a:gdLst>
                <a:gd name="T0" fmla="*/ 1811 w 1811"/>
                <a:gd name="T1" fmla="*/ 89 h 89"/>
                <a:gd name="T2" fmla="*/ 1811 w 1811"/>
                <a:gd name="T3" fmla="*/ 45 h 89"/>
                <a:gd name="T4" fmla="*/ 1811 w 1811"/>
                <a:gd name="T5" fmla="*/ 0 h 89"/>
                <a:gd name="T6" fmla="*/ 0 w 1811"/>
                <a:gd name="T7" fmla="*/ 0 h 89"/>
                <a:gd name="T8" fmla="*/ 0 w 1811"/>
                <a:gd name="T9" fmla="*/ 45 h 89"/>
                <a:gd name="T10" fmla="*/ 0 w 1811"/>
                <a:gd name="T11" fmla="*/ 89 h 89"/>
                <a:gd name="T12" fmla="*/ 1811 w 1811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1" h="89">
                  <a:moveTo>
                    <a:pt x="1811" y="89"/>
                  </a:moveTo>
                  <a:lnTo>
                    <a:pt x="1811" y="45"/>
                  </a:lnTo>
                  <a:lnTo>
                    <a:pt x="1811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1811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1" name="Freeform 497"/>
            <p:cNvSpPr>
              <a:spLocks/>
            </p:cNvSpPr>
            <p:nvPr/>
          </p:nvSpPr>
          <p:spPr bwMode="auto">
            <a:xfrm>
              <a:off x="4490" y="2463"/>
              <a:ext cx="362" cy="18"/>
            </a:xfrm>
            <a:custGeom>
              <a:avLst/>
              <a:gdLst>
                <a:gd name="T0" fmla="*/ 1811 w 1811"/>
                <a:gd name="T1" fmla="*/ 89 h 89"/>
                <a:gd name="T2" fmla="*/ 1811 w 1811"/>
                <a:gd name="T3" fmla="*/ 45 h 89"/>
                <a:gd name="T4" fmla="*/ 1811 w 1811"/>
                <a:gd name="T5" fmla="*/ 0 h 89"/>
                <a:gd name="T6" fmla="*/ 0 w 1811"/>
                <a:gd name="T7" fmla="*/ 0 h 89"/>
                <a:gd name="T8" fmla="*/ 0 w 1811"/>
                <a:gd name="T9" fmla="*/ 45 h 89"/>
                <a:gd name="T10" fmla="*/ 0 w 1811"/>
                <a:gd name="T11" fmla="*/ 89 h 89"/>
                <a:gd name="T12" fmla="*/ 1811 w 1811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1" h="89">
                  <a:moveTo>
                    <a:pt x="1811" y="89"/>
                  </a:moveTo>
                  <a:lnTo>
                    <a:pt x="1811" y="45"/>
                  </a:lnTo>
                  <a:lnTo>
                    <a:pt x="1811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1811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2" name="Freeform 498"/>
            <p:cNvSpPr>
              <a:spLocks/>
            </p:cNvSpPr>
            <p:nvPr/>
          </p:nvSpPr>
          <p:spPr bwMode="auto">
            <a:xfrm>
              <a:off x="4481" y="2463"/>
              <a:ext cx="9" cy="18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3" name="Freeform 499"/>
            <p:cNvSpPr>
              <a:spLocks/>
            </p:cNvSpPr>
            <p:nvPr/>
          </p:nvSpPr>
          <p:spPr bwMode="auto">
            <a:xfrm>
              <a:off x="4481" y="2463"/>
              <a:ext cx="9" cy="18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4" name="Freeform 500"/>
            <p:cNvSpPr>
              <a:spLocks/>
            </p:cNvSpPr>
            <p:nvPr/>
          </p:nvSpPr>
          <p:spPr bwMode="auto">
            <a:xfrm>
              <a:off x="5671" y="2463"/>
              <a:ext cx="9" cy="18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5" name="Freeform 501"/>
            <p:cNvSpPr>
              <a:spLocks/>
            </p:cNvSpPr>
            <p:nvPr/>
          </p:nvSpPr>
          <p:spPr bwMode="auto">
            <a:xfrm>
              <a:off x="5671" y="2463"/>
              <a:ext cx="9" cy="18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6" name="Freeform 502"/>
            <p:cNvSpPr>
              <a:spLocks/>
            </p:cNvSpPr>
            <p:nvPr/>
          </p:nvSpPr>
          <p:spPr bwMode="auto">
            <a:xfrm>
              <a:off x="5309" y="2463"/>
              <a:ext cx="362" cy="18"/>
            </a:xfrm>
            <a:custGeom>
              <a:avLst/>
              <a:gdLst>
                <a:gd name="T0" fmla="*/ 1811 w 1811"/>
                <a:gd name="T1" fmla="*/ 89 h 89"/>
                <a:gd name="T2" fmla="*/ 1811 w 1811"/>
                <a:gd name="T3" fmla="*/ 45 h 89"/>
                <a:gd name="T4" fmla="*/ 1811 w 1811"/>
                <a:gd name="T5" fmla="*/ 0 h 89"/>
                <a:gd name="T6" fmla="*/ 0 w 1811"/>
                <a:gd name="T7" fmla="*/ 0 h 89"/>
                <a:gd name="T8" fmla="*/ 0 w 1811"/>
                <a:gd name="T9" fmla="*/ 45 h 89"/>
                <a:gd name="T10" fmla="*/ 0 w 1811"/>
                <a:gd name="T11" fmla="*/ 89 h 89"/>
                <a:gd name="T12" fmla="*/ 1811 w 1811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1" h="89">
                  <a:moveTo>
                    <a:pt x="1811" y="89"/>
                  </a:moveTo>
                  <a:lnTo>
                    <a:pt x="1811" y="45"/>
                  </a:lnTo>
                  <a:lnTo>
                    <a:pt x="1811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1811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7" name="Freeform 503"/>
            <p:cNvSpPr>
              <a:spLocks/>
            </p:cNvSpPr>
            <p:nvPr/>
          </p:nvSpPr>
          <p:spPr bwMode="auto">
            <a:xfrm>
              <a:off x="5309" y="2463"/>
              <a:ext cx="362" cy="18"/>
            </a:xfrm>
            <a:custGeom>
              <a:avLst/>
              <a:gdLst>
                <a:gd name="T0" fmla="*/ 1811 w 1811"/>
                <a:gd name="T1" fmla="*/ 89 h 89"/>
                <a:gd name="T2" fmla="*/ 1811 w 1811"/>
                <a:gd name="T3" fmla="*/ 45 h 89"/>
                <a:gd name="T4" fmla="*/ 1811 w 1811"/>
                <a:gd name="T5" fmla="*/ 0 h 89"/>
                <a:gd name="T6" fmla="*/ 0 w 1811"/>
                <a:gd name="T7" fmla="*/ 0 h 89"/>
                <a:gd name="T8" fmla="*/ 0 w 1811"/>
                <a:gd name="T9" fmla="*/ 45 h 89"/>
                <a:gd name="T10" fmla="*/ 0 w 1811"/>
                <a:gd name="T11" fmla="*/ 89 h 89"/>
                <a:gd name="T12" fmla="*/ 1811 w 1811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1" h="89">
                  <a:moveTo>
                    <a:pt x="1811" y="89"/>
                  </a:moveTo>
                  <a:lnTo>
                    <a:pt x="1811" y="45"/>
                  </a:lnTo>
                  <a:lnTo>
                    <a:pt x="1811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1811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8" name="Freeform 504"/>
            <p:cNvSpPr>
              <a:spLocks/>
            </p:cNvSpPr>
            <p:nvPr/>
          </p:nvSpPr>
          <p:spPr bwMode="auto">
            <a:xfrm>
              <a:off x="5300" y="2463"/>
              <a:ext cx="9" cy="18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69" name="Freeform 505"/>
            <p:cNvSpPr>
              <a:spLocks/>
            </p:cNvSpPr>
            <p:nvPr/>
          </p:nvSpPr>
          <p:spPr bwMode="auto">
            <a:xfrm>
              <a:off x="5300" y="2463"/>
              <a:ext cx="9" cy="18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0" name="Freeform 506"/>
            <p:cNvSpPr>
              <a:spLocks/>
            </p:cNvSpPr>
            <p:nvPr/>
          </p:nvSpPr>
          <p:spPr bwMode="auto">
            <a:xfrm>
              <a:off x="4843" y="2472"/>
              <a:ext cx="18" cy="9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7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1" name="Freeform 507"/>
            <p:cNvSpPr>
              <a:spLocks/>
            </p:cNvSpPr>
            <p:nvPr/>
          </p:nvSpPr>
          <p:spPr bwMode="auto">
            <a:xfrm>
              <a:off x="4843" y="2472"/>
              <a:ext cx="18" cy="9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7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2" name="Freeform 508"/>
            <p:cNvSpPr>
              <a:spLocks/>
            </p:cNvSpPr>
            <p:nvPr/>
          </p:nvSpPr>
          <p:spPr bwMode="auto">
            <a:xfrm>
              <a:off x="4843" y="2186"/>
              <a:ext cx="18" cy="286"/>
            </a:xfrm>
            <a:custGeom>
              <a:avLst/>
              <a:gdLst>
                <a:gd name="T0" fmla="*/ 0 w 89"/>
                <a:gd name="T1" fmla="*/ 1430 h 1430"/>
                <a:gd name="T2" fmla="*/ 45 w 89"/>
                <a:gd name="T3" fmla="*/ 1430 h 1430"/>
                <a:gd name="T4" fmla="*/ 89 w 89"/>
                <a:gd name="T5" fmla="*/ 1430 h 1430"/>
                <a:gd name="T6" fmla="*/ 89 w 89"/>
                <a:gd name="T7" fmla="*/ 0 h 1430"/>
                <a:gd name="T8" fmla="*/ 45 w 89"/>
                <a:gd name="T9" fmla="*/ 0 h 1430"/>
                <a:gd name="T10" fmla="*/ 0 w 89"/>
                <a:gd name="T11" fmla="*/ 0 h 1430"/>
                <a:gd name="T12" fmla="*/ 0 w 89"/>
                <a:gd name="T13" fmla="*/ 143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430">
                  <a:moveTo>
                    <a:pt x="0" y="1430"/>
                  </a:moveTo>
                  <a:lnTo>
                    <a:pt x="45" y="1430"/>
                  </a:lnTo>
                  <a:lnTo>
                    <a:pt x="89" y="143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4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3" name="Freeform 509"/>
            <p:cNvSpPr>
              <a:spLocks/>
            </p:cNvSpPr>
            <p:nvPr/>
          </p:nvSpPr>
          <p:spPr bwMode="auto">
            <a:xfrm>
              <a:off x="4843" y="2186"/>
              <a:ext cx="18" cy="286"/>
            </a:xfrm>
            <a:custGeom>
              <a:avLst/>
              <a:gdLst>
                <a:gd name="T0" fmla="*/ 0 w 89"/>
                <a:gd name="T1" fmla="*/ 1430 h 1430"/>
                <a:gd name="T2" fmla="*/ 45 w 89"/>
                <a:gd name="T3" fmla="*/ 1430 h 1430"/>
                <a:gd name="T4" fmla="*/ 89 w 89"/>
                <a:gd name="T5" fmla="*/ 1430 h 1430"/>
                <a:gd name="T6" fmla="*/ 89 w 89"/>
                <a:gd name="T7" fmla="*/ 0 h 1430"/>
                <a:gd name="T8" fmla="*/ 45 w 89"/>
                <a:gd name="T9" fmla="*/ 0 h 1430"/>
                <a:gd name="T10" fmla="*/ 0 w 89"/>
                <a:gd name="T11" fmla="*/ 0 h 1430"/>
                <a:gd name="T12" fmla="*/ 0 w 89"/>
                <a:gd name="T13" fmla="*/ 143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430">
                  <a:moveTo>
                    <a:pt x="0" y="1430"/>
                  </a:moveTo>
                  <a:lnTo>
                    <a:pt x="45" y="1430"/>
                  </a:lnTo>
                  <a:lnTo>
                    <a:pt x="89" y="1430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4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4" name="Freeform 510"/>
            <p:cNvSpPr>
              <a:spLocks/>
            </p:cNvSpPr>
            <p:nvPr/>
          </p:nvSpPr>
          <p:spPr bwMode="auto">
            <a:xfrm>
              <a:off x="4843" y="2177"/>
              <a:ext cx="18" cy="9"/>
            </a:xfrm>
            <a:custGeom>
              <a:avLst/>
              <a:gdLst>
                <a:gd name="T0" fmla="*/ 45 w 89"/>
                <a:gd name="T1" fmla="*/ 45 h 45"/>
                <a:gd name="T2" fmla="*/ 0 w 89"/>
                <a:gd name="T3" fmla="*/ 45 h 45"/>
                <a:gd name="T4" fmla="*/ 1 w 89"/>
                <a:gd name="T5" fmla="*/ 33 h 45"/>
                <a:gd name="T6" fmla="*/ 6 w 89"/>
                <a:gd name="T7" fmla="*/ 22 h 45"/>
                <a:gd name="T8" fmla="*/ 13 w 89"/>
                <a:gd name="T9" fmla="*/ 13 h 45"/>
                <a:gd name="T10" fmla="*/ 23 w 89"/>
                <a:gd name="T11" fmla="*/ 6 h 45"/>
                <a:gd name="T12" fmla="*/ 33 w 89"/>
                <a:gd name="T13" fmla="*/ 1 h 45"/>
                <a:gd name="T14" fmla="*/ 45 w 89"/>
                <a:gd name="T15" fmla="*/ 0 h 45"/>
                <a:gd name="T16" fmla="*/ 57 w 89"/>
                <a:gd name="T17" fmla="*/ 1 h 45"/>
                <a:gd name="T18" fmla="*/ 67 w 89"/>
                <a:gd name="T19" fmla="*/ 6 h 45"/>
                <a:gd name="T20" fmla="*/ 76 w 89"/>
                <a:gd name="T21" fmla="*/ 13 h 45"/>
                <a:gd name="T22" fmla="*/ 83 w 89"/>
                <a:gd name="T23" fmla="*/ 22 h 45"/>
                <a:gd name="T24" fmla="*/ 88 w 89"/>
                <a:gd name="T25" fmla="*/ 33 h 45"/>
                <a:gd name="T26" fmla="*/ 89 w 89"/>
                <a:gd name="T27" fmla="*/ 45 h 45"/>
                <a:gd name="T28" fmla="*/ 45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5" y="45"/>
                  </a:move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5" name="Freeform 511"/>
            <p:cNvSpPr>
              <a:spLocks/>
            </p:cNvSpPr>
            <p:nvPr/>
          </p:nvSpPr>
          <p:spPr bwMode="auto">
            <a:xfrm>
              <a:off x="4843" y="2177"/>
              <a:ext cx="18" cy="9"/>
            </a:xfrm>
            <a:custGeom>
              <a:avLst/>
              <a:gdLst>
                <a:gd name="T0" fmla="*/ 0 w 89"/>
                <a:gd name="T1" fmla="*/ 45 h 45"/>
                <a:gd name="T2" fmla="*/ 1 w 89"/>
                <a:gd name="T3" fmla="*/ 33 h 45"/>
                <a:gd name="T4" fmla="*/ 6 w 89"/>
                <a:gd name="T5" fmla="*/ 22 h 45"/>
                <a:gd name="T6" fmla="*/ 13 w 89"/>
                <a:gd name="T7" fmla="*/ 13 h 45"/>
                <a:gd name="T8" fmla="*/ 23 w 89"/>
                <a:gd name="T9" fmla="*/ 6 h 45"/>
                <a:gd name="T10" fmla="*/ 33 w 89"/>
                <a:gd name="T11" fmla="*/ 1 h 45"/>
                <a:gd name="T12" fmla="*/ 45 w 89"/>
                <a:gd name="T13" fmla="*/ 0 h 45"/>
                <a:gd name="T14" fmla="*/ 57 w 89"/>
                <a:gd name="T15" fmla="*/ 1 h 45"/>
                <a:gd name="T16" fmla="*/ 67 w 89"/>
                <a:gd name="T17" fmla="*/ 6 h 45"/>
                <a:gd name="T18" fmla="*/ 76 w 89"/>
                <a:gd name="T19" fmla="*/ 13 h 45"/>
                <a:gd name="T20" fmla="*/ 83 w 89"/>
                <a:gd name="T21" fmla="*/ 22 h 45"/>
                <a:gd name="T22" fmla="*/ 88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6"/>
                  </a:lnTo>
                  <a:lnTo>
                    <a:pt x="76" y="13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6" name="Freeform 512"/>
            <p:cNvSpPr>
              <a:spLocks/>
            </p:cNvSpPr>
            <p:nvPr/>
          </p:nvSpPr>
          <p:spPr bwMode="auto">
            <a:xfrm>
              <a:off x="5300" y="2472"/>
              <a:ext cx="18" cy="9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7" name="Freeform 513"/>
            <p:cNvSpPr>
              <a:spLocks/>
            </p:cNvSpPr>
            <p:nvPr/>
          </p:nvSpPr>
          <p:spPr bwMode="auto">
            <a:xfrm>
              <a:off x="5300" y="2472"/>
              <a:ext cx="18" cy="9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8" name="Freeform 514"/>
            <p:cNvSpPr>
              <a:spLocks/>
            </p:cNvSpPr>
            <p:nvPr/>
          </p:nvSpPr>
          <p:spPr bwMode="auto">
            <a:xfrm>
              <a:off x="5300" y="2186"/>
              <a:ext cx="18" cy="286"/>
            </a:xfrm>
            <a:custGeom>
              <a:avLst/>
              <a:gdLst>
                <a:gd name="T0" fmla="*/ 0 w 89"/>
                <a:gd name="T1" fmla="*/ 1430 h 1430"/>
                <a:gd name="T2" fmla="*/ 44 w 89"/>
                <a:gd name="T3" fmla="*/ 1430 h 1430"/>
                <a:gd name="T4" fmla="*/ 89 w 89"/>
                <a:gd name="T5" fmla="*/ 1430 h 1430"/>
                <a:gd name="T6" fmla="*/ 89 w 89"/>
                <a:gd name="T7" fmla="*/ 0 h 1430"/>
                <a:gd name="T8" fmla="*/ 44 w 89"/>
                <a:gd name="T9" fmla="*/ 0 h 1430"/>
                <a:gd name="T10" fmla="*/ 0 w 89"/>
                <a:gd name="T11" fmla="*/ 0 h 1430"/>
                <a:gd name="T12" fmla="*/ 0 w 89"/>
                <a:gd name="T13" fmla="*/ 143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430">
                  <a:moveTo>
                    <a:pt x="0" y="1430"/>
                  </a:moveTo>
                  <a:lnTo>
                    <a:pt x="44" y="1430"/>
                  </a:lnTo>
                  <a:lnTo>
                    <a:pt x="89" y="1430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79" name="Freeform 515"/>
            <p:cNvSpPr>
              <a:spLocks/>
            </p:cNvSpPr>
            <p:nvPr/>
          </p:nvSpPr>
          <p:spPr bwMode="auto">
            <a:xfrm>
              <a:off x="5300" y="2186"/>
              <a:ext cx="18" cy="286"/>
            </a:xfrm>
            <a:custGeom>
              <a:avLst/>
              <a:gdLst>
                <a:gd name="T0" fmla="*/ 0 w 89"/>
                <a:gd name="T1" fmla="*/ 1430 h 1430"/>
                <a:gd name="T2" fmla="*/ 44 w 89"/>
                <a:gd name="T3" fmla="*/ 1430 h 1430"/>
                <a:gd name="T4" fmla="*/ 89 w 89"/>
                <a:gd name="T5" fmla="*/ 1430 h 1430"/>
                <a:gd name="T6" fmla="*/ 89 w 89"/>
                <a:gd name="T7" fmla="*/ 0 h 1430"/>
                <a:gd name="T8" fmla="*/ 44 w 89"/>
                <a:gd name="T9" fmla="*/ 0 h 1430"/>
                <a:gd name="T10" fmla="*/ 0 w 89"/>
                <a:gd name="T11" fmla="*/ 0 h 1430"/>
                <a:gd name="T12" fmla="*/ 0 w 89"/>
                <a:gd name="T13" fmla="*/ 143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430">
                  <a:moveTo>
                    <a:pt x="0" y="1430"/>
                  </a:moveTo>
                  <a:lnTo>
                    <a:pt x="44" y="1430"/>
                  </a:lnTo>
                  <a:lnTo>
                    <a:pt x="89" y="1430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4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0" name="Freeform 516"/>
            <p:cNvSpPr>
              <a:spLocks/>
            </p:cNvSpPr>
            <p:nvPr/>
          </p:nvSpPr>
          <p:spPr bwMode="auto">
            <a:xfrm>
              <a:off x="5309" y="2177"/>
              <a:ext cx="9" cy="9"/>
            </a:xfrm>
            <a:custGeom>
              <a:avLst/>
              <a:gdLst>
                <a:gd name="T0" fmla="*/ 0 w 45"/>
                <a:gd name="T1" fmla="*/ 45 h 45"/>
                <a:gd name="T2" fmla="*/ 45 w 45"/>
                <a:gd name="T3" fmla="*/ 45 h 45"/>
                <a:gd name="T4" fmla="*/ 45 w 45"/>
                <a:gd name="T5" fmla="*/ 39 h 45"/>
                <a:gd name="T6" fmla="*/ 44 w 45"/>
                <a:gd name="T7" fmla="*/ 33 h 45"/>
                <a:gd name="T8" fmla="*/ 41 w 45"/>
                <a:gd name="T9" fmla="*/ 28 h 45"/>
                <a:gd name="T10" fmla="*/ 39 w 45"/>
                <a:gd name="T11" fmla="*/ 22 h 45"/>
                <a:gd name="T12" fmla="*/ 35 w 45"/>
                <a:gd name="T13" fmla="*/ 17 h 45"/>
                <a:gd name="T14" fmla="*/ 32 w 45"/>
                <a:gd name="T15" fmla="*/ 13 h 45"/>
                <a:gd name="T16" fmla="*/ 28 w 45"/>
                <a:gd name="T17" fmla="*/ 10 h 45"/>
                <a:gd name="T18" fmla="*/ 23 w 45"/>
                <a:gd name="T19" fmla="*/ 6 h 45"/>
                <a:gd name="T20" fmla="*/ 17 w 45"/>
                <a:gd name="T21" fmla="*/ 4 h 45"/>
                <a:gd name="T22" fmla="*/ 12 w 45"/>
                <a:gd name="T23" fmla="*/ 1 h 45"/>
                <a:gd name="T24" fmla="*/ 6 w 45"/>
                <a:gd name="T25" fmla="*/ 0 h 45"/>
                <a:gd name="T26" fmla="*/ 0 w 45"/>
                <a:gd name="T27" fmla="*/ 0 h 45"/>
                <a:gd name="T28" fmla="*/ 0 w 45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lnTo>
                    <a:pt x="45" y="45"/>
                  </a:lnTo>
                  <a:lnTo>
                    <a:pt x="45" y="39"/>
                  </a:lnTo>
                  <a:lnTo>
                    <a:pt x="44" y="33"/>
                  </a:lnTo>
                  <a:lnTo>
                    <a:pt x="41" y="28"/>
                  </a:lnTo>
                  <a:lnTo>
                    <a:pt x="39" y="22"/>
                  </a:lnTo>
                  <a:lnTo>
                    <a:pt x="35" y="17"/>
                  </a:lnTo>
                  <a:lnTo>
                    <a:pt x="32" y="13"/>
                  </a:lnTo>
                  <a:lnTo>
                    <a:pt x="28" y="10"/>
                  </a:lnTo>
                  <a:lnTo>
                    <a:pt x="23" y="6"/>
                  </a:lnTo>
                  <a:lnTo>
                    <a:pt x="17" y="4"/>
                  </a:lnTo>
                  <a:lnTo>
                    <a:pt x="12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1" name="Freeform 517"/>
            <p:cNvSpPr>
              <a:spLocks/>
            </p:cNvSpPr>
            <p:nvPr/>
          </p:nvSpPr>
          <p:spPr bwMode="auto">
            <a:xfrm>
              <a:off x="5309" y="2177"/>
              <a:ext cx="9" cy="9"/>
            </a:xfrm>
            <a:custGeom>
              <a:avLst/>
              <a:gdLst>
                <a:gd name="T0" fmla="*/ 45 w 45"/>
                <a:gd name="T1" fmla="*/ 45 h 45"/>
                <a:gd name="T2" fmla="*/ 45 w 45"/>
                <a:gd name="T3" fmla="*/ 39 h 45"/>
                <a:gd name="T4" fmla="*/ 44 w 45"/>
                <a:gd name="T5" fmla="*/ 33 h 45"/>
                <a:gd name="T6" fmla="*/ 41 w 45"/>
                <a:gd name="T7" fmla="*/ 28 h 45"/>
                <a:gd name="T8" fmla="*/ 39 w 45"/>
                <a:gd name="T9" fmla="*/ 22 h 45"/>
                <a:gd name="T10" fmla="*/ 35 w 45"/>
                <a:gd name="T11" fmla="*/ 17 h 45"/>
                <a:gd name="T12" fmla="*/ 32 w 45"/>
                <a:gd name="T13" fmla="*/ 13 h 45"/>
                <a:gd name="T14" fmla="*/ 28 w 45"/>
                <a:gd name="T15" fmla="*/ 10 h 45"/>
                <a:gd name="T16" fmla="*/ 23 w 45"/>
                <a:gd name="T17" fmla="*/ 6 h 45"/>
                <a:gd name="T18" fmla="*/ 17 w 45"/>
                <a:gd name="T19" fmla="*/ 4 h 45"/>
                <a:gd name="T20" fmla="*/ 12 w 45"/>
                <a:gd name="T21" fmla="*/ 1 h 45"/>
                <a:gd name="T22" fmla="*/ 6 w 45"/>
                <a:gd name="T23" fmla="*/ 0 h 45"/>
                <a:gd name="T24" fmla="*/ 0 w 45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5">
                  <a:moveTo>
                    <a:pt x="45" y="45"/>
                  </a:moveTo>
                  <a:lnTo>
                    <a:pt x="45" y="39"/>
                  </a:lnTo>
                  <a:lnTo>
                    <a:pt x="44" y="33"/>
                  </a:lnTo>
                  <a:lnTo>
                    <a:pt x="41" y="28"/>
                  </a:lnTo>
                  <a:lnTo>
                    <a:pt x="39" y="22"/>
                  </a:lnTo>
                  <a:lnTo>
                    <a:pt x="35" y="17"/>
                  </a:lnTo>
                  <a:lnTo>
                    <a:pt x="32" y="13"/>
                  </a:lnTo>
                  <a:lnTo>
                    <a:pt x="28" y="10"/>
                  </a:lnTo>
                  <a:lnTo>
                    <a:pt x="23" y="6"/>
                  </a:lnTo>
                  <a:lnTo>
                    <a:pt x="17" y="4"/>
                  </a:lnTo>
                  <a:lnTo>
                    <a:pt x="12" y="1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2" name="Freeform 518"/>
            <p:cNvSpPr>
              <a:spLocks/>
            </p:cNvSpPr>
            <p:nvPr/>
          </p:nvSpPr>
          <p:spPr bwMode="auto">
            <a:xfrm>
              <a:off x="4852" y="2177"/>
              <a:ext cx="457" cy="18"/>
            </a:xfrm>
            <a:custGeom>
              <a:avLst/>
              <a:gdLst>
                <a:gd name="T0" fmla="*/ 2287 w 2287"/>
                <a:gd name="T1" fmla="*/ 89 h 89"/>
                <a:gd name="T2" fmla="*/ 2287 w 2287"/>
                <a:gd name="T3" fmla="*/ 45 h 89"/>
                <a:gd name="T4" fmla="*/ 2287 w 2287"/>
                <a:gd name="T5" fmla="*/ 0 h 89"/>
                <a:gd name="T6" fmla="*/ 0 w 2287"/>
                <a:gd name="T7" fmla="*/ 0 h 89"/>
                <a:gd name="T8" fmla="*/ 0 w 2287"/>
                <a:gd name="T9" fmla="*/ 45 h 89"/>
                <a:gd name="T10" fmla="*/ 0 w 2287"/>
                <a:gd name="T11" fmla="*/ 89 h 89"/>
                <a:gd name="T12" fmla="*/ 2287 w 228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7" h="89">
                  <a:moveTo>
                    <a:pt x="2287" y="89"/>
                  </a:moveTo>
                  <a:lnTo>
                    <a:pt x="2287" y="45"/>
                  </a:lnTo>
                  <a:lnTo>
                    <a:pt x="2287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2287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3" name="Freeform 519"/>
            <p:cNvSpPr>
              <a:spLocks/>
            </p:cNvSpPr>
            <p:nvPr/>
          </p:nvSpPr>
          <p:spPr bwMode="auto">
            <a:xfrm>
              <a:off x="4852" y="2177"/>
              <a:ext cx="457" cy="18"/>
            </a:xfrm>
            <a:custGeom>
              <a:avLst/>
              <a:gdLst>
                <a:gd name="T0" fmla="*/ 2287 w 2287"/>
                <a:gd name="T1" fmla="*/ 89 h 89"/>
                <a:gd name="T2" fmla="*/ 2287 w 2287"/>
                <a:gd name="T3" fmla="*/ 45 h 89"/>
                <a:gd name="T4" fmla="*/ 2287 w 2287"/>
                <a:gd name="T5" fmla="*/ 0 h 89"/>
                <a:gd name="T6" fmla="*/ 0 w 2287"/>
                <a:gd name="T7" fmla="*/ 0 h 89"/>
                <a:gd name="T8" fmla="*/ 0 w 2287"/>
                <a:gd name="T9" fmla="*/ 45 h 89"/>
                <a:gd name="T10" fmla="*/ 0 w 2287"/>
                <a:gd name="T11" fmla="*/ 89 h 89"/>
                <a:gd name="T12" fmla="*/ 2287 w 228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7" h="89">
                  <a:moveTo>
                    <a:pt x="2287" y="89"/>
                  </a:moveTo>
                  <a:lnTo>
                    <a:pt x="2287" y="45"/>
                  </a:lnTo>
                  <a:lnTo>
                    <a:pt x="2287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2287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4" name="Freeform 520"/>
            <p:cNvSpPr>
              <a:spLocks/>
            </p:cNvSpPr>
            <p:nvPr/>
          </p:nvSpPr>
          <p:spPr bwMode="auto">
            <a:xfrm>
              <a:off x="4843" y="2177"/>
              <a:ext cx="9" cy="18"/>
            </a:xfrm>
            <a:custGeom>
              <a:avLst/>
              <a:gdLst>
                <a:gd name="T0" fmla="*/ 45 w 45"/>
                <a:gd name="T1" fmla="*/ 45 h 89"/>
                <a:gd name="T2" fmla="*/ 45 w 45"/>
                <a:gd name="T3" fmla="*/ 89 h 89"/>
                <a:gd name="T4" fmla="*/ 33 w 45"/>
                <a:gd name="T5" fmla="*/ 88 h 89"/>
                <a:gd name="T6" fmla="*/ 23 w 45"/>
                <a:gd name="T7" fmla="*/ 83 h 89"/>
                <a:gd name="T8" fmla="*/ 13 w 45"/>
                <a:gd name="T9" fmla="*/ 76 h 89"/>
                <a:gd name="T10" fmla="*/ 6 w 45"/>
                <a:gd name="T11" fmla="*/ 66 h 89"/>
                <a:gd name="T12" fmla="*/ 1 w 45"/>
                <a:gd name="T13" fmla="*/ 57 h 89"/>
                <a:gd name="T14" fmla="*/ 0 w 45"/>
                <a:gd name="T15" fmla="*/ 45 h 89"/>
                <a:gd name="T16" fmla="*/ 1 w 45"/>
                <a:gd name="T17" fmla="*/ 33 h 89"/>
                <a:gd name="T18" fmla="*/ 6 w 45"/>
                <a:gd name="T19" fmla="*/ 22 h 89"/>
                <a:gd name="T20" fmla="*/ 13 w 45"/>
                <a:gd name="T21" fmla="*/ 13 h 89"/>
                <a:gd name="T22" fmla="*/ 23 w 45"/>
                <a:gd name="T23" fmla="*/ 6 h 89"/>
                <a:gd name="T24" fmla="*/ 33 w 45"/>
                <a:gd name="T25" fmla="*/ 1 h 89"/>
                <a:gd name="T26" fmla="*/ 45 w 45"/>
                <a:gd name="T27" fmla="*/ 0 h 89"/>
                <a:gd name="T28" fmla="*/ 45 w 45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89">
                  <a:moveTo>
                    <a:pt x="45" y="45"/>
                  </a:moveTo>
                  <a:lnTo>
                    <a:pt x="45" y="89"/>
                  </a:lnTo>
                  <a:lnTo>
                    <a:pt x="33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5" name="Freeform 521"/>
            <p:cNvSpPr>
              <a:spLocks/>
            </p:cNvSpPr>
            <p:nvPr/>
          </p:nvSpPr>
          <p:spPr bwMode="auto">
            <a:xfrm>
              <a:off x="4843" y="2177"/>
              <a:ext cx="9" cy="18"/>
            </a:xfrm>
            <a:custGeom>
              <a:avLst/>
              <a:gdLst>
                <a:gd name="T0" fmla="*/ 45 w 45"/>
                <a:gd name="T1" fmla="*/ 89 h 89"/>
                <a:gd name="T2" fmla="*/ 33 w 45"/>
                <a:gd name="T3" fmla="*/ 88 h 89"/>
                <a:gd name="T4" fmla="*/ 23 w 45"/>
                <a:gd name="T5" fmla="*/ 83 h 89"/>
                <a:gd name="T6" fmla="*/ 13 w 45"/>
                <a:gd name="T7" fmla="*/ 76 h 89"/>
                <a:gd name="T8" fmla="*/ 6 w 45"/>
                <a:gd name="T9" fmla="*/ 66 h 89"/>
                <a:gd name="T10" fmla="*/ 1 w 45"/>
                <a:gd name="T11" fmla="*/ 57 h 89"/>
                <a:gd name="T12" fmla="*/ 0 w 45"/>
                <a:gd name="T13" fmla="*/ 45 h 89"/>
                <a:gd name="T14" fmla="*/ 1 w 45"/>
                <a:gd name="T15" fmla="*/ 33 h 89"/>
                <a:gd name="T16" fmla="*/ 6 w 45"/>
                <a:gd name="T17" fmla="*/ 22 h 89"/>
                <a:gd name="T18" fmla="*/ 13 w 45"/>
                <a:gd name="T19" fmla="*/ 13 h 89"/>
                <a:gd name="T20" fmla="*/ 23 w 45"/>
                <a:gd name="T21" fmla="*/ 6 h 89"/>
                <a:gd name="T22" fmla="*/ 33 w 45"/>
                <a:gd name="T23" fmla="*/ 1 h 89"/>
                <a:gd name="T24" fmla="*/ 45 w 45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9">
                  <a:moveTo>
                    <a:pt x="45" y="89"/>
                  </a:moveTo>
                  <a:lnTo>
                    <a:pt x="33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3" y="1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6" name="Freeform 522"/>
            <p:cNvSpPr>
              <a:spLocks/>
            </p:cNvSpPr>
            <p:nvPr/>
          </p:nvSpPr>
          <p:spPr bwMode="auto">
            <a:xfrm>
              <a:off x="5662" y="2472"/>
              <a:ext cx="18" cy="9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8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4 w 89"/>
                <a:gd name="T21" fmla="*/ 31 h 44"/>
                <a:gd name="T22" fmla="*/ 6 w 89"/>
                <a:gd name="T23" fmla="*/ 21 h 44"/>
                <a:gd name="T24" fmla="*/ 2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7" name="Freeform 523"/>
            <p:cNvSpPr>
              <a:spLocks/>
            </p:cNvSpPr>
            <p:nvPr/>
          </p:nvSpPr>
          <p:spPr bwMode="auto">
            <a:xfrm>
              <a:off x="5662" y="2472"/>
              <a:ext cx="18" cy="9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8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4 w 89"/>
                <a:gd name="T19" fmla="*/ 31 h 44"/>
                <a:gd name="T20" fmla="*/ 6 w 89"/>
                <a:gd name="T21" fmla="*/ 21 h 44"/>
                <a:gd name="T22" fmla="*/ 2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8" name="Freeform 524"/>
            <p:cNvSpPr>
              <a:spLocks/>
            </p:cNvSpPr>
            <p:nvPr/>
          </p:nvSpPr>
          <p:spPr bwMode="auto">
            <a:xfrm>
              <a:off x="5662" y="2052"/>
              <a:ext cx="18" cy="420"/>
            </a:xfrm>
            <a:custGeom>
              <a:avLst/>
              <a:gdLst>
                <a:gd name="T0" fmla="*/ 0 w 89"/>
                <a:gd name="T1" fmla="*/ 2099 h 2099"/>
                <a:gd name="T2" fmla="*/ 45 w 89"/>
                <a:gd name="T3" fmla="*/ 2099 h 2099"/>
                <a:gd name="T4" fmla="*/ 89 w 89"/>
                <a:gd name="T5" fmla="*/ 2099 h 2099"/>
                <a:gd name="T6" fmla="*/ 89 w 89"/>
                <a:gd name="T7" fmla="*/ 0 h 2099"/>
                <a:gd name="T8" fmla="*/ 45 w 89"/>
                <a:gd name="T9" fmla="*/ 0 h 2099"/>
                <a:gd name="T10" fmla="*/ 0 w 89"/>
                <a:gd name="T11" fmla="*/ 0 h 2099"/>
                <a:gd name="T12" fmla="*/ 0 w 89"/>
                <a:gd name="T13" fmla="*/ 2099 h 2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099">
                  <a:moveTo>
                    <a:pt x="0" y="2099"/>
                  </a:moveTo>
                  <a:lnTo>
                    <a:pt x="45" y="2099"/>
                  </a:lnTo>
                  <a:lnTo>
                    <a:pt x="89" y="2099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20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89" name="Freeform 525"/>
            <p:cNvSpPr>
              <a:spLocks/>
            </p:cNvSpPr>
            <p:nvPr/>
          </p:nvSpPr>
          <p:spPr bwMode="auto">
            <a:xfrm>
              <a:off x="5662" y="2052"/>
              <a:ext cx="18" cy="420"/>
            </a:xfrm>
            <a:custGeom>
              <a:avLst/>
              <a:gdLst>
                <a:gd name="T0" fmla="*/ 0 w 89"/>
                <a:gd name="T1" fmla="*/ 2099 h 2099"/>
                <a:gd name="T2" fmla="*/ 45 w 89"/>
                <a:gd name="T3" fmla="*/ 2099 h 2099"/>
                <a:gd name="T4" fmla="*/ 89 w 89"/>
                <a:gd name="T5" fmla="*/ 2099 h 2099"/>
                <a:gd name="T6" fmla="*/ 89 w 89"/>
                <a:gd name="T7" fmla="*/ 0 h 2099"/>
                <a:gd name="T8" fmla="*/ 45 w 89"/>
                <a:gd name="T9" fmla="*/ 0 h 2099"/>
                <a:gd name="T10" fmla="*/ 0 w 89"/>
                <a:gd name="T11" fmla="*/ 0 h 2099"/>
                <a:gd name="T12" fmla="*/ 0 w 89"/>
                <a:gd name="T13" fmla="*/ 2099 h 2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099">
                  <a:moveTo>
                    <a:pt x="0" y="2099"/>
                  </a:moveTo>
                  <a:lnTo>
                    <a:pt x="45" y="2099"/>
                  </a:lnTo>
                  <a:lnTo>
                    <a:pt x="89" y="2099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209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0" name="Freeform 526"/>
            <p:cNvSpPr>
              <a:spLocks/>
            </p:cNvSpPr>
            <p:nvPr/>
          </p:nvSpPr>
          <p:spPr bwMode="auto">
            <a:xfrm>
              <a:off x="5662" y="1843"/>
              <a:ext cx="18" cy="209"/>
            </a:xfrm>
            <a:custGeom>
              <a:avLst/>
              <a:gdLst>
                <a:gd name="T0" fmla="*/ 0 w 89"/>
                <a:gd name="T1" fmla="*/ 1048 h 1048"/>
                <a:gd name="T2" fmla="*/ 45 w 89"/>
                <a:gd name="T3" fmla="*/ 1048 h 1048"/>
                <a:gd name="T4" fmla="*/ 89 w 89"/>
                <a:gd name="T5" fmla="*/ 1048 h 1048"/>
                <a:gd name="T6" fmla="*/ 89 w 89"/>
                <a:gd name="T7" fmla="*/ 0 h 1048"/>
                <a:gd name="T8" fmla="*/ 45 w 89"/>
                <a:gd name="T9" fmla="*/ 0 h 1048"/>
                <a:gd name="T10" fmla="*/ 0 w 89"/>
                <a:gd name="T11" fmla="*/ 0 h 1048"/>
                <a:gd name="T12" fmla="*/ 0 w 89"/>
                <a:gd name="T13" fmla="*/ 1048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048">
                  <a:moveTo>
                    <a:pt x="0" y="1048"/>
                  </a:moveTo>
                  <a:lnTo>
                    <a:pt x="45" y="1048"/>
                  </a:lnTo>
                  <a:lnTo>
                    <a:pt x="89" y="1048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0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1" name="Freeform 527"/>
            <p:cNvSpPr>
              <a:spLocks/>
            </p:cNvSpPr>
            <p:nvPr/>
          </p:nvSpPr>
          <p:spPr bwMode="auto">
            <a:xfrm>
              <a:off x="5662" y="1843"/>
              <a:ext cx="18" cy="209"/>
            </a:xfrm>
            <a:custGeom>
              <a:avLst/>
              <a:gdLst>
                <a:gd name="T0" fmla="*/ 0 w 89"/>
                <a:gd name="T1" fmla="*/ 1048 h 1048"/>
                <a:gd name="T2" fmla="*/ 45 w 89"/>
                <a:gd name="T3" fmla="*/ 1048 h 1048"/>
                <a:gd name="T4" fmla="*/ 89 w 89"/>
                <a:gd name="T5" fmla="*/ 1048 h 1048"/>
                <a:gd name="T6" fmla="*/ 89 w 89"/>
                <a:gd name="T7" fmla="*/ 0 h 1048"/>
                <a:gd name="T8" fmla="*/ 45 w 89"/>
                <a:gd name="T9" fmla="*/ 0 h 1048"/>
                <a:gd name="T10" fmla="*/ 0 w 89"/>
                <a:gd name="T11" fmla="*/ 0 h 1048"/>
                <a:gd name="T12" fmla="*/ 0 w 89"/>
                <a:gd name="T13" fmla="*/ 1048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048">
                  <a:moveTo>
                    <a:pt x="0" y="1048"/>
                  </a:moveTo>
                  <a:lnTo>
                    <a:pt x="45" y="1048"/>
                  </a:lnTo>
                  <a:lnTo>
                    <a:pt x="89" y="1048"/>
                  </a:lnTo>
                  <a:lnTo>
                    <a:pt x="89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04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2" name="Freeform 528"/>
            <p:cNvSpPr>
              <a:spLocks/>
            </p:cNvSpPr>
            <p:nvPr/>
          </p:nvSpPr>
          <p:spPr bwMode="auto">
            <a:xfrm>
              <a:off x="5662" y="1834"/>
              <a:ext cx="18" cy="9"/>
            </a:xfrm>
            <a:custGeom>
              <a:avLst/>
              <a:gdLst>
                <a:gd name="T0" fmla="*/ 45 w 89"/>
                <a:gd name="T1" fmla="*/ 45 h 45"/>
                <a:gd name="T2" fmla="*/ 0 w 89"/>
                <a:gd name="T3" fmla="*/ 45 h 45"/>
                <a:gd name="T4" fmla="*/ 2 w 89"/>
                <a:gd name="T5" fmla="*/ 33 h 45"/>
                <a:gd name="T6" fmla="*/ 6 w 89"/>
                <a:gd name="T7" fmla="*/ 22 h 45"/>
                <a:gd name="T8" fmla="*/ 14 w 89"/>
                <a:gd name="T9" fmla="*/ 14 h 45"/>
                <a:gd name="T10" fmla="*/ 23 w 89"/>
                <a:gd name="T11" fmla="*/ 6 h 45"/>
                <a:gd name="T12" fmla="*/ 33 w 89"/>
                <a:gd name="T13" fmla="*/ 2 h 45"/>
                <a:gd name="T14" fmla="*/ 45 w 89"/>
                <a:gd name="T15" fmla="*/ 0 h 45"/>
                <a:gd name="T16" fmla="*/ 57 w 89"/>
                <a:gd name="T17" fmla="*/ 2 h 45"/>
                <a:gd name="T18" fmla="*/ 68 w 89"/>
                <a:gd name="T19" fmla="*/ 6 h 45"/>
                <a:gd name="T20" fmla="*/ 76 w 89"/>
                <a:gd name="T21" fmla="*/ 14 h 45"/>
                <a:gd name="T22" fmla="*/ 83 w 89"/>
                <a:gd name="T23" fmla="*/ 22 h 45"/>
                <a:gd name="T24" fmla="*/ 88 w 89"/>
                <a:gd name="T25" fmla="*/ 33 h 45"/>
                <a:gd name="T26" fmla="*/ 89 w 89"/>
                <a:gd name="T27" fmla="*/ 45 h 45"/>
                <a:gd name="T28" fmla="*/ 45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5" y="45"/>
                  </a:move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57" y="2"/>
                  </a:lnTo>
                  <a:lnTo>
                    <a:pt x="68" y="6"/>
                  </a:lnTo>
                  <a:lnTo>
                    <a:pt x="76" y="14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3" name="Freeform 529"/>
            <p:cNvSpPr>
              <a:spLocks/>
            </p:cNvSpPr>
            <p:nvPr/>
          </p:nvSpPr>
          <p:spPr bwMode="auto">
            <a:xfrm>
              <a:off x="5662" y="1834"/>
              <a:ext cx="18" cy="9"/>
            </a:xfrm>
            <a:custGeom>
              <a:avLst/>
              <a:gdLst>
                <a:gd name="T0" fmla="*/ 0 w 89"/>
                <a:gd name="T1" fmla="*/ 45 h 45"/>
                <a:gd name="T2" fmla="*/ 2 w 89"/>
                <a:gd name="T3" fmla="*/ 33 h 45"/>
                <a:gd name="T4" fmla="*/ 6 w 89"/>
                <a:gd name="T5" fmla="*/ 22 h 45"/>
                <a:gd name="T6" fmla="*/ 14 w 89"/>
                <a:gd name="T7" fmla="*/ 14 h 45"/>
                <a:gd name="T8" fmla="*/ 23 w 89"/>
                <a:gd name="T9" fmla="*/ 6 h 45"/>
                <a:gd name="T10" fmla="*/ 33 w 89"/>
                <a:gd name="T11" fmla="*/ 2 h 45"/>
                <a:gd name="T12" fmla="*/ 45 w 89"/>
                <a:gd name="T13" fmla="*/ 0 h 45"/>
                <a:gd name="T14" fmla="*/ 57 w 89"/>
                <a:gd name="T15" fmla="*/ 2 h 45"/>
                <a:gd name="T16" fmla="*/ 68 w 89"/>
                <a:gd name="T17" fmla="*/ 6 h 45"/>
                <a:gd name="T18" fmla="*/ 76 w 89"/>
                <a:gd name="T19" fmla="*/ 14 h 45"/>
                <a:gd name="T20" fmla="*/ 83 w 89"/>
                <a:gd name="T21" fmla="*/ 22 h 45"/>
                <a:gd name="T22" fmla="*/ 88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57" y="2"/>
                  </a:lnTo>
                  <a:lnTo>
                    <a:pt x="68" y="6"/>
                  </a:lnTo>
                  <a:lnTo>
                    <a:pt x="76" y="14"/>
                  </a:lnTo>
                  <a:lnTo>
                    <a:pt x="83" y="22"/>
                  </a:lnTo>
                  <a:lnTo>
                    <a:pt x="88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4" name="Freeform 530"/>
            <p:cNvSpPr>
              <a:spLocks/>
            </p:cNvSpPr>
            <p:nvPr/>
          </p:nvSpPr>
          <p:spPr bwMode="auto">
            <a:xfrm>
              <a:off x="5671" y="2044"/>
              <a:ext cx="9" cy="17"/>
            </a:xfrm>
            <a:custGeom>
              <a:avLst/>
              <a:gdLst>
                <a:gd name="T0" fmla="*/ 0 w 44"/>
                <a:gd name="T1" fmla="*/ 44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1 h 89"/>
                <a:gd name="T12" fmla="*/ 43 w 44"/>
                <a:gd name="T13" fmla="*/ 32 h 89"/>
                <a:gd name="T14" fmla="*/ 44 w 44"/>
                <a:gd name="T15" fmla="*/ 44 h 89"/>
                <a:gd name="T16" fmla="*/ 43 w 44"/>
                <a:gd name="T17" fmla="*/ 56 h 89"/>
                <a:gd name="T18" fmla="*/ 38 w 44"/>
                <a:gd name="T19" fmla="*/ 66 h 89"/>
                <a:gd name="T20" fmla="*/ 31 w 44"/>
                <a:gd name="T21" fmla="*/ 75 h 89"/>
                <a:gd name="T22" fmla="*/ 23 w 44"/>
                <a:gd name="T23" fmla="*/ 83 h 89"/>
                <a:gd name="T24" fmla="*/ 12 w 44"/>
                <a:gd name="T25" fmla="*/ 87 h 89"/>
                <a:gd name="T26" fmla="*/ 0 w 44"/>
                <a:gd name="T27" fmla="*/ 89 h 89"/>
                <a:gd name="T28" fmla="*/ 0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3"/>
                  </a:lnTo>
                  <a:lnTo>
                    <a:pt x="12" y="87"/>
                  </a:lnTo>
                  <a:lnTo>
                    <a:pt x="0" y="8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5" name="Freeform 531"/>
            <p:cNvSpPr>
              <a:spLocks/>
            </p:cNvSpPr>
            <p:nvPr/>
          </p:nvSpPr>
          <p:spPr bwMode="auto">
            <a:xfrm>
              <a:off x="5671" y="2044"/>
              <a:ext cx="9" cy="17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1 h 89"/>
                <a:gd name="T10" fmla="*/ 43 w 44"/>
                <a:gd name="T11" fmla="*/ 32 h 89"/>
                <a:gd name="T12" fmla="*/ 44 w 44"/>
                <a:gd name="T13" fmla="*/ 44 h 89"/>
                <a:gd name="T14" fmla="*/ 43 w 44"/>
                <a:gd name="T15" fmla="*/ 56 h 89"/>
                <a:gd name="T16" fmla="*/ 38 w 44"/>
                <a:gd name="T17" fmla="*/ 66 h 89"/>
                <a:gd name="T18" fmla="*/ 31 w 44"/>
                <a:gd name="T19" fmla="*/ 75 h 89"/>
                <a:gd name="T20" fmla="*/ 23 w 44"/>
                <a:gd name="T21" fmla="*/ 83 h 89"/>
                <a:gd name="T22" fmla="*/ 12 w 44"/>
                <a:gd name="T23" fmla="*/ 87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1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5"/>
                  </a:lnTo>
                  <a:lnTo>
                    <a:pt x="23" y="83"/>
                  </a:lnTo>
                  <a:lnTo>
                    <a:pt x="12" y="87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6" name="Freeform 532"/>
            <p:cNvSpPr>
              <a:spLocks/>
            </p:cNvSpPr>
            <p:nvPr/>
          </p:nvSpPr>
          <p:spPr bwMode="auto">
            <a:xfrm>
              <a:off x="4490" y="2044"/>
              <a:ext cx="1181" cy="17"/>
            </a:xfrm>
            <a:custGeom>
              <a:avLst/>
              <a:gdLst>
                <a:gd name="T0" fmla="*/ 5909 w 5909"/>
                <a:gd name="T1" fmla="*/ 89 h 89"/>
                <a:gd name="T2" fmla="*/ 5909 w 5909"/>
                <a:gd name="T3" fmla="*/ 44 h 89"/>
                <a:gd name="T4" fmla="*/ 5909 w 5909"/>
                <a:gd name="T5" fmla="*/ 0 h 89"/>
                <a:gd name="T6" fmla="*/ 0 w 5909"/>
                <a:gd name="T7" fmla="*/ 0 h 89"/>
                <a:gd name="T8" fmla="*/ 0 w 5909"/>
                <a:gd name="T9" fmla="*/ 44 h 89"/>
                <a:gd name="T10" fmla="*/ 0 w 5909"/>
                <a:gd name="T11" fmla="*/ 89 h 89"/>
                <a:gd name="T12" fmla="*/ 5909 w 5909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9" h="89">
                  <a:moveTo>
                    <a:pt x="5909" y="89"/>
                  </a:moveTo>
                  <a:lnTo>
                    <a:pt x="5909" y="44"/>
                  </a:lnTo>
                  <a:lnTo>
                    <a:pt x="5909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5909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7" name="Freeform 533"/>
            <p:cNvSpPr>
              <a:spLocks/>
            </p:cNvSpPr>
            <p:nvPr/>
          </p:nvSpPr>
          <p:spPr bwMode="auto">
            <a:xfrm>
              <a:off x="4490" y="2044"/>
              <a:ext cx="1181" cy="17"/>
            </a:xfrm>
            <a:custGeom>
              <a:avLst/>
              <a:gdLst>
                <a:gd name="T0" fmla="*/ 5909 w 5909"/>
                <a:gd name="T1" fmla="*/ 89 h 89"/>
                <a:gd name="T2" fmla="*/ 5909 w 5909"/>
                <a:gd name="T3" fmla="*/ 44 h 89"/>
                <a:gd name="T4" fmla="*/ 5909 w 5909"/>
                <a:gd name="T5" fmla="*/ 0 h 89"/>
                <a:gd name="T6" fmla="*/ 0 w 5909"/>
                <a:gd name="T7" fmla="*/ 0 h 89"/>
                <a:gd name="T8" fmla="*/ 0 w 5909"/>
                <a:gd name="T9" fmla="*/ 44 h 89"/>
                <a:gd name="T10" fmla="*/ 0 w 5909"/>
                <a:gd name="T11" fmla="*/ 89 h 89"/>
                <a:gd name="T12" fmla="*/ 5909 w 5909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9" h="89">
                  <a:moveTo>
                    <a:pt x="5909" y="89"/>
                  </a:moveTo>
                  <a:lnTo>
                    <a:pt x="5909" y="44"/>
                  </a:lnTo>
                  <a:lnTo>
                    <a:pt x="5909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5909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8" name="Freeform 534"/>
            <p:cNvSpPr>
              <a:spLocks/>
            </p:cNvSpPr>
            <p:nvPr/>
          </p:nvSpPr>
          <p:spPr bwMode="auto">
            <a:xfrm>
              <a:off x="4481" y="2052"/>
              <a:ext cx="9" cy="9"/>
            </a:xfrm>
            <a:custGeom>
              <a:avLst/>
              <a:gdLst>
                <a:gd name="T0" fmla="*/ 44 w 44"/>
                <a:gd name="T1" fmla="*/ 0 h 45"/>
                <a:gd name="T2" fmla="*/ 44 w 44"/>
                <a:gd name="T3" fmla="*/ 45 h 45"/>
                <a:gd name="T4" fmla="*/ 38 w 44"/>
                <a:gd name="T5" fmla="*/ 45 h 45"/>
                <a:gd name="T6" fmla="*/ 32 w 44"/>
                <a:gd name="T7" fmla="*/ 43 h 45"/>
                <a:gd name="T8" fmla="*/ 27 w 44"/>
                <a:gd name="T9" fmla="*/ 41 h 45"/>
                <a:gd name="T10" fmla="*/ 23 w 44"/>
                <a:gd name="T11" fmla="*/ 39 h 45"/>
                <a:gd name="T12" fmla="*/ 17 w 44"/>
                <a:gd name="T13" fmla="*/ 35 h 45"/>
                <a:gd name="T14" fmla="*/ 13 w 44"/>
                <a:gd name="T15" fmla="*/ 31 h 45"/>
                <a:gd name="T16" fmla="*/ 9 w 44"/>
                <a:gd name="T17" fmla="*/ 28 h 45"/>
                <a:gd name="T18" fmla="*/ 6 w 44"/>
                <a:gd name="T19" fmla="*/ 22 h 45"/>
                <a:gd name="T20" fmla="*/ 3 w 44"/>
                <a:gd name="T21" fmla="*/ 17 h 45"/>
                <a:gd name="T22" fmla="*/ 1 w 44"/>
                <a:gd name="T23" fmla="*/ 12 h 45"/>
                <a:gd name="T24" fmla="*/ 0 w 44"/>
                <a:gd name="T25" fmla="*/ 6 h 45"/>
                <a:gd name="T26" fmla="*/ 0 w 44"/>
                <a:gd name="T27" fmla="*/ 0 h 45"/>
                <a:gd name="T28" fmla="*/ 44 w 44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5">
                  <a:moveTo>
                    <a:pt x="44" y="0"/>
                  </a:moveTo>
                  <a:lnTo>
                    <a:pt x="44" y="45"/>
                  </a:lnTo>
                  <a:lnTo>
                    <a:pt x="38" y="45"/>
                  </a:lnTo>
                  <a:lnTo>
                    <a:pt x="32" y="43"/>
                  </a:lnTo>
                  <a:lnTo>
                    <a:pt x="27" y="41"/>
                  </a:lnTo>
                  <a:lnTo>
                    <a:pt x="23" y="39"/>
                  </a:lnTo>
                  <a:lnTo>
                    <a:pt x="17" y="35"/>
                  </a:lnTo>
                  <a:lnTo>
                    <a:pt x="13" y="31"/>
                  </a:lnTo>
                  <a:lnTo>
                    <a:pt x="9" y="28"/>
                  </a:lnTo>
                  <a:lnTo>
                    <a:pt x="6" y="22"/>
                  </a:lnTo>
                  <a:lnTo>
                    <a:pt x="3" y="17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99" name="Freeform 535"/>
            <p:cNvSpPr>
              <a:spLocks/>
            </p:cNvSpPr>
            <p:nvPr/>
          </p:nvSpPr>
          <p:spPr bwMode="auto">
            <a:xfrm>
              <a:off x="4481" y="2052"/>
              <a:ext cx="9" cy="9"/>
            </a:xfrm>
            <a:custGeom>
              <a:avLst/>
              <a:gdLst>
                <a:gd name="T0" fmla="*/ 44 w 44"/>
                <a:gd name="T1" fmla="*/ 45 h 45"/>
                <a:gd name="T2" fmla="*/ 38 w 44"/>
                <a:gd name="T3" fmla="*/ 45 h 45"/>
                <a:gd name="T4" fmla="*/ 32 w 44"/>
                <a:gd name="T5" fmla="*/ 43 h 45"/>
                <a:gd name="T6" fmla="*/ 27 w 44"/>
                <a:gd name="T7" fmla="*/ 41 h 45"/>
                <a:gd name="T8" fmla="*/ 23 w 44"/>
                <a:gd name="T9" fmla="*/ 39 h 45"/>
                <a:gd name="T10" fmla="*/ 17 w 44"/>
                <a:gd name="T11" fmla="*/ 35 h 45"/>
                <a:gd name="T12" fmla="*/ 13 w 44"/>
                <a:gd name="T13" fmla="*/ 31 h 45"/>
                <a:gd name="T14" fmla="*/ 9 w 44"/>
                <a:gd name="T15" fmla="*/ 28 h 45"/>
                <a:gd name="T16" fmla="*/ 6 w 44"/>
                <a:gd name="T17" fmla="*/ 22 h 45"/>
                <a:gd name="T18" fmla="*/ 3 w 44"/>
                <a:gd name="T19" fmla="*/ 17 h 45"/>
                <a:gd name="T20" fmla="*/ 1 w 44"/>
                <a:gd name="T21" fmla="*/ 12 h 45"/>
                <a:gd name="T22" fmla="*/ 0 w 44"/>
                <a:gd name="T23" fmla="*/ 6 h 45"/>
                <a:gd name="T24" fmla="*/ 0 w 44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5">
                  <a:moveTo>
                    <a:pt x="44" y="45"/>
                  </a:moveTo>
                  <a:lnTo>
                    <a:pt x="38" y="45"/>
                  </a:lnTo>
                  <a:lnTo>
                    <a:pt x="32" y="43"/>
                  </a:lnTo>
                  <a:lnTo>
                    <a:pt x="27" y="41"/>
                  </a:lnTo>
                  <a:lnTo>
                    <a:pt x="23" y="39"/>
                  </a:lnTo>
                  <a:lnTo>
                    <a:pt x="17" y="35"/>
                  </a:lnTo>
                  <a:lnTo>
                    <a:pt x="13" y="31"/>
                  </a:lnTo>
                  <a:lnTo>
                    <a:pt x="9" y="28"/>
                  </a:lnTo>
                  <a:lnTo>
                    <a:pt x="6" y="22"/>
                  </a:lnTo>
                  <a:lnTo>
                    <a:pt x="3" y="17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0" name="Freeform 536"/>
            <p:cNvSpPr>
              <a:spLocks/>
            </p:cNvSpPr>
            <p:nvPr/>
          </p:nvSpPr>
          <p:spPr bwMode="auto">
            <a:xfrm>
              <a:off x="4481" y="1843"/>
              <a:ext cx="18" cy="209"/>
            </a:xfrm>
            <a:custGeom>
              <a:avLst/>
              <a:gdLst>
                <a:gd name="T0" fmla="*/ 0 w 89"/>
                <a:gd name="T1" fmla="*/ 1048 h 1048"/>
                <a:gd name="T2" fmla="*/ 44 w 89"/>
                <a:gd name="T3" fmla="*/ 1048 h 1048"/>
                <a:gd name="T4" fmla="*/ 89 w 89"/>
                <a:gd name="T5" fmla="*/ 1048 h 1048"/>
                <a:gd name="T6" fmla="*/ 89 w 89"/>
                <a:gd name="T7" fmla="*/ 0 h 1048"/>
                <a:gd name="T8" fmla="*/ 44 w 89"/>
                <a:gd name="T9" fmla="*/ 0 h 1048"/>
                <a:gd name="T10" fmla="*/ 0 w 89"/>
                <a:gd name="T11" fmla="*/ 0 h 1048"/>
                <a:gd name="T12" fmla="*/ 0 w 89"/>
                <a:gd name="T13" fmla="*/ 1048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048">
                  <a:moveTo>
                    <a:pt x="0" y="1048"/>
                  </a:moveTo>
                  <a:lnTo>
                    <a:pt x="44" y="1048"/>
                  </a:lnTo>
                  <a:lnTo>
                    <a:pt x="89" y="1048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0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1" name="Freeform 537"/>
            <p:cNvSpPr>
              <a:spLocks/>
            </p:cNvSpPr>
            <p:nvPr/>
          </p:nvSpPr>
          <p:spPr bwMode="auto">
            <a:xfrm>
              <a:off x="4481" y="1843"/>
              <a:ext cx="18" cy="209"/>
            </a:xfrm>
            <a:custGeom>
              <a:avLst/>
              <a:gdLst>
                <a:gd name="T0" fmla="*/ 0 w 89"/>
                <a:gd name="T1" fmla="*/ 1048 h 1048"/>
                <a:gd name="T2" fmla="*/ 44 w 89"/>
                <a:gd name="T3" fmla="*/ 1048 h 1048"/>
                <a:gd name="T4" fmla="*/ 89 w 89"/>
                <a:gd name="T5" fmla="*/ 1048 h 1048"/>
                <a:gd name="T6" fmla="*/ 89 w 89"/>
                <a:gd name="T7" fmla="*/ 0 h 1048"/>
                <a:gd name="T8" fmla="*/ 44 w 89"/>
                <a:gd name="T9" fmla="*/ 0 h 1048"/>
                <a:gd name="T10" fmla="*/ 0 w 89"/>
                <a:gd name="T11" fmla="*/ 0 h 1048"/>
                <a:gd name="T12" fmla="*/ 0 w 89"/>
                <a:gd name="T13" fmla="*/ 1048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048">
                  <a:moveTo>
                    <a:pt x="0" y="1048"/>
                  </a:moveTo>
                  <a:lnTo>
                    <a:pt x="44" y="1048"/>
                  </a:lnTo>
                  <a:lnTo>
                    <a:pt x="89" y="1048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04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2" name="Freeform 538"/>
            <p:cNvSpPr>
              <a:spLocks/>
            </p:cNvSpPr>
            <p:nvPr/>
          </p:nvSpPr>
          <p:spPr bwMode="auto">
            <a:xfrm>
              <a:off x="4481" y="1834"/>
              <a:ext cx="18" cy="9"/>
            </a:xfrm>
            <a:custGeom>
              <a:avLst/>
              <a:gdLst>
                <a:gd name="T0" fmla="*/ 44 w 89"/>
                <a:gd name="T1" fmla="*/ 45 h 45"/>
                <a:gd name="T2" fmla="*/ 0 w 89"/>
                <a:gd name="T3" fmla="*/ 45 h 45"/>
                <a:gd name="T4" fmla="*/ 1 w 89"/>
                <a:gd name="T5" fmla="*/ 33 h 45"/>
                <a:gd name="T6" fmla="*/ 6 w 89"/>
                <a:gd name="T7" fmla="*/ 22 h 45"/>
                <a:gd name="T8" fmla="*/ 13 w 89"/>
                <a:gd name="T9" fmla="*/ 14 h 45"/>
                <a:gd name="T10" fmla="*/ 23 w 89"/>
                <a:gd name="T11" fmla="*/ 6 h 45"/>
                <a:gd name="T12" fmla="*/ 32 w 89"/>
                <a:gd name="T13" fmla="*/ 2 h 45"/>
                <a:gd name="T14" fmla="*/ 44 w 89"/>
                <a:gd name="T15" fmla="*/ 0 h 45"/>
                <a:gd name="T16" fmla="*/ 56 w 89"/>
                <a:gd name="T17" fmla="*/ 2 h 45"/>
                <a:gd name="T18" fmla="*/ 67 w 89"/>
                <a:gd name="T19" fmla="*/ 6 h 45"/>
                <a:gd name="T20" fmla="*/ 75 w 89"/>
                <a:gd name="T21" fmla="*/ 14 h 45"/>
                <a:gd name="T22" fmla="*/ 83 w 89"/>
                <a:gd name="T23" fmla="*/ 22 h 45"/>
                <a:gd name="T24" fmla="*/ 87 w 89"/>
                <a:gd name="T25" fmla="*/ 33 h 45"/>
                <a:gd name="T26" fmla="*/ 89 w 89"/>
                <a:gd name="T27" fmla="*/ 45 h 45"/>
                <a:gd name="T28" fmla="*/ 44 w 89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5">
                  <a:moveTo>
                    <a:pt x="44" y="45"/>
                  </a:move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7" y="6"/>
                  </a:lnTo>
                  <a:lnTo>
                    <a:pt x="75" y="14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3" name="Freeform 539"/>
            <p:cNvSpPr>
              <a:spLocks/>
            </p:cNvSpPr>
            <p:nvPr/>
          </p:nvSpPr>
          <p:spPr bwMode="auto">
            <a:xfrm>
              <a:off x="4481" y="1834"/>
              <a:ext cx="18" cy="9"/>
            </a:xfrm>
            <a:custGeom>
              <a:avLst/>
              <a:gdLst>
                <a:gd name="T0" fmla="*/ 0 w 89"/>
                <a:gd name="T1" fmla="*/ 45 h 45"/>
                <a:gd name="T2" fmla="*/ 1 w 89"/>
                <a:gd name="T3" fmla="*/ 33 h 45"/>
                <a:gd name="T4" fmla="*/ 6 w 89"/>
                <a:gd name="T5" fmla="*/ 22 h 45"/>
                <a:gd name="T6" fmla="*/ 13 w 89"/>
                <a:gd name="T7" fmla="*/ 14 h 45"/>
                <a:gd name="T8" fmla="*/ 23 w 89"/>
                <a:gd name="T9" fmla="*/ 6 h 45"/>
                <a:gd name="T10" fmla="*/ 32 w 89"/>
                <a:gd name="T11" fmla="*/ 2 h 45"/>
                <a:gd name="T12" fmla="*/ 44 w 89"/>
                <a:gd name="T13" fmla="*/ 0 h 45"/>
                <a:gd name="T14" fmla="*/ 56 w 89"/>
                <a:gd name="T15" fmla="*/ 2 h 45"/>
                <a:gd name="T16" fmla="*/ 67 w 89"/>
                <a:gd name="T17" fmla="*/ 6 h 45"/>
                <a:gd name="T18" fmla="*/ 75 w 89"/>
                <a:gd name="T19" fmla="*/ 14 h 45"/>
                <a:gd name="T20" fmla="*/ 83 w 89"/>
                <a:gd name="T21" fmla="*/ 22 h 45"/>
                <a:gd name="T22" fmla="*/ 87 w 89"/>
                <a:gd name="T23" fmla="*/ 33 h 45"/>
                <a:gd name="T24" fmla="*/ 89 w 89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5">
                  <a:moveTo>
                    <a:pt x="0" y="45"/>
                  </a:move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7" y="6"/>
                  </a:lnTo>
                  <a:lnTo>
                    <a:pt x="75" y="14"/>
                  </a:lnTo>
                  <a:lnTo>
                    <a:pt x="83" y="22"/>
                  </a:lnTo>
                  <a:lnTo>
                    <a:pt x="87" y="33"/>
                  </a:lnTo>
                  <a:lnTo>
                    <a:pt x="89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4" name="Freeform 540"/>
            <p:cNvSpPr>
              <a:spLocks/>
            </p:cNvSpPr>
            <p:nvPr/>
          </p:nvSpPr>
          <p:spPr bwMode="auto">
            <a:xfrm>
              <a:off x="4481" y="2044"/>
              <a:ext cx="18" cy="8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1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1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5" name="Freeform 541"/>
            <p:cNvSpPr>
              <a:spLocks/>
            </p:cNvSpPr>
            <p:nvPr/>
          </p:nvSpPr>
          <p:spPr bwMode="auto">
            <a:xfrm>
              <a:off x="4481" y="2044"/>
              <a:ext cx="18" cy="8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1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1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1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1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6" name="Freeform 542"/>
            <p:cNvSpPr>
              <a:spLocks/>
            </p:cNvSpPr>
            <p:nvPr/>
          </p:nvSpPr>
          <p:spPr bwMode="auto">
            <a:xfrm>
              <a:off x="4481" y="2052"/>
              <a:ext cx="18" cy="420"/>
            </a:xfrm>
            <a:custGeom>
              <a:avLst/>
              <a:gdLst>
                <a:gd name="T0" fmla="*/ 89 w 89"/>
                <a:gd name="T1" fmla="*/ 0 h 2099"/>
                <a:gd name="T2" fmla="*/ 44 w 89"/>
                <a:gd name="T3" fmla="*/ 0 h 2099"/>
                <a:gd name="T4" fmla="*/ 0 w 89"/>
                <a:gd name="T5" fmla="*/ 0 h 2099"/>
                <a:gd name="T6" fmla="*/ 0 w 89"/>
                <a:gd name="T7" fmla="*/ 2099 h 2099"/>
                <a:gd name="T8" fmla="*/ 44 w 89"/>
                <a:gd name="T9" fmla="*/ 2099 h 2099"/>
                <a:gd name="T10" fmla="*/ 89 w 89"/>
                <a:gd name="T11" fmla="*/ 2099 h 2099"/>
                <a:gd name="T12" fmla="*/ 89 w 89"/>
                <a:gd name="T13" fmla="*/ 0 h 2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099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2099"/>
                  </a:lnTo>
                  <a:lnTo>
                    <a:pt x="44" y="2099"/>
                  </a:lnTo>
                  <a:lnTo>
                    <a:pt x="89" y="2099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7" name="Freeform 543"/>
            <p:cNvSpPr>
              <a:spLocks/>
            </p:cNvSpPr>
            <p:nvPr/>
          </p:nvSpPr>
          <p:spPr bwMode="auto">
            <a:xfrm>
              <a:off x="4481" y="2052"/>
              <a:ext cx="18" cy="420"/>
            </a:xfrm>
            <a:custGeom>
              <a:avLst/>
              <a:gdLst>
                <a:gd name="T0" fmla="*/ 89 w 89"/>
                <a:gd name="T1" fmla="*/ 0 h 2099"/>
                <a:gd name="T2" fmla="*/ 44 w 89"/>
                <a:gd name="T3" fmla="*/ 0 h 2099"/>
                <a:gd name="T4" fmla="*/ 0 w 89"/>
                <a:gd name="T5" fmla="*/ 0 h 2099"/>
                <a:gd name="T6" fmla="*/ 0 w 89"/>
                <a:gd name="T7" fmla="*/ 2099 h 2099"/>
                <a:gd name="T8" fmla="*/ 44 w 89"/>
                <a:gd name="T9" fmla="*/ 2099 h 2099"/>
                <a:gd name="T10" fmla="*/ 89 w 89"/>
                <a:gd name="T11" fmla="*/ 2099 h 2099"/>
                <a:gd name="T12" fmla="*/ 89 w 89"/>
                <a:gd name="T13" fmla="*/ 0 h 2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099">
                  <a:moveTo>
                    <a:pt x="89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2099"/>
                  </a:lnTo>
                  <a:lnTo>
                    <a:pt x="44" y="2099"/>
                  </a:lnTo>
                  <a:lnTo>
                    <a:pt x="89" y="2099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8" name="Freeform 544"/>
            <p:cNvSpPr>
              <a:spLocks/>
            </p:cNvSpPr>
            <p:nvPr/>
          </p:nvSpPr>
          <p:spPr bwMode="auto">
            <a:xfrm>
              <a:off x="4481" y="2472"/>
              <a:ext cx="18" cy="9"/>
            </a:xfrm>
            <a:custGeom>
              <a:avLst/>
              <a:gdLst>
                <a:gd name="T0" fmla="*/ 44 w 89"/>
                <a:gd name="T1" fmla="*/ 0 h 44"/>
                <a:gd name="T2" fmla="*/ 89 w 89"/>
                <a:gd name="T3" fmla="*/ 0 h 44"/>
                <a:gd name="T4" fmla="*/ 87 w 89"/>
                <a:gd name="T5" fmla="*/ 12 h 44"/>
                <a:gd name="T6" fmla="*/ 83 w 89"/>
                <a:gd name="T7" fmla="*/ 21 h 44"/>
                <a:gd name="T8" fmla="*/ 75 w 89"/>
                <a:gd name="T9" fmla="*/ 31 h 44"/>
                <a:gd name="T10" fmla="*/ 67 w 89"/>
                <a:gd name="T11" fmla="*/ 38 h 44"/>
                <a:gd name="T12" fmla="*/ 56 w 89"/>
                <a:gd name="T13" fmla="*/ 43 h 44"/>
                <a:gd name="T14" fmla="*/ 44 w 89"/>
                <a:gd name="T15" fmla="*/ 44 h 44"/>
                <a:gd name="T16" fmla="*/ 32 w 89"/>
                <a:gd name="T17" fmla="*/ 43 h 44"/>
                <a:gd name="T18" fmla="*/ 23 w 89"/>
                <a:gd name="T19" fmla="*/ 38 h 44"/>
                <a:gd name="T20" fmla="*/ 13 w 89"/>
                <a:gd name="T21" fmla="*/ 31 h 44"/>
                <a:gd name="T22" fmla="*/ 6 w 89"/>
                <a:gd name="T23" fmla="*/ 21 h 44"/>
                <a:gd name="T24" fmla="*/ 1 w 89"/>
                <a:gd name="T25" fmla="*/ 12 h 44"/>
                <a:gd name="T26" fmla="*/ 0 w 89"/>
                <a:gd name="T27" fmla="*/ 0 h 44"/>
                <a:gd name="T28" fmla="*/ 44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0"/>
                  </a:moveTo>
                  <a:lnTo>
                    <a:pt x="89" y="0"/>
                  </a:ln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09" name="Freeform 545"/>
            <p:cNvSpPr>
              <a:spLocks/>
            </p:cNvSpPr>
            <p:nvPr/>
          </p:nvSpPr>
          <p:spPr bwMode="auto">
            <a:xfrm>
              <a:off x="4481" y="2472"/>
              <a:ext cx="18" cy="9"/>
            </a:xfrm>
            <a:custGeom>
              <a:avLst/>
              <a:gdLst>
                <a:gd name="T0" fmla="*/ 89 w 89"/>
                <a:gd name="T1" fmla="*/ 0 h 44"/>
                <a:gd name="T2" fmla="*/ 87 w 89"/>
                <a:gd name="T3" fmla="*/ 12 h 44"/>
                <a:gd name="T4" fmla="*/ 83 w 89"/>
                <a:gd name="T5" fmla="*/ 21 h 44"/>
                <a:gd name="T6" fmla="*/ 75 w 89"/>
                <a:gd name="T7" fmla="*/ 31 h 44"/>
                <a:gd name="T8" fmla="*/ 67 w 89"/>
                <a:gd name="T9" fmla="*/ 38 h 44"/>
                <a:gd name="T10" fmla="*/ 56 w 89"/>
                <a:gd name="T11" fmla="*/ 43 h 44"/>
                <a:gd name="T12" fmla="*/ 44 w 89"/>
                <a:gd name="T13" fmla="*/ 44 h 44"/>
                <a:gd name="T14" fmla="*/ 32 w 89"/>
                <a:gd name="T15" fmla="*/ 43 h 44"/>
                <a:gd name="T16" fmla="*/ 23 w 89"/>
                <a:gd name="T17" fmla="*/ 38 h 44"/>
                <a:gd name="T18" fmla="*/ 13 w 89"/>
                <a:gd name="T19" fmla="*/ 31 h 44"/>
                <a:gd name="T20" fmla="*/ 6 w 89"/>
                <a:gd name="T21" fmla="*/ 21 h 44"/>
                <a:gd name="T22" fmla="*/ 1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7" y="12"/>
                  </a:lnTo>
                  <a:lnTo>
                    <a:pt x="83" y="21"/>
                  </a:lnTo>
                  <a:lnTo>
                    <a:pt x="75" y="31"/>
                  </a:lnTo>
                  <a:lnTo>
                    <a:pt x="67" y="38"/>
                  </a:lnTo>
                  <a:lnTo>
                    <a:pt x="56" y="43"/>
                  </a:lnTo>
                  <a:lnTo>
                    <a:pt x="44" y="44"/>
                  </a:lnTo>
                  <a:lnTo>
                    <a:pt x="32" y="43"/>
                  </a:lnTo>
                  <a:lnTo>
                    <a:pt x="23" y="38"/>
                  </a:lnTo>
                  <a:lnTo>
                    <a:pt x="13" y="31"/>
                  </a:lnTo>
                  <a:lnTo>
                    <a:pt x="6" y="21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0" name="Freeform 546"/>
            <p:cNvSpPr>
              <a:spLocks/>
            </p:cNvSpPr>
            <p:nvPr/>
          </p:nvSpPr>
          <p:spPr bwMode="auto">
            <a:xfrm>
              <a:off x="5671" y="1834"/>
              <a:ext cx="9" cy="18"/>
            </a:xfrm>
            <a:custGeom>
              <a:avLst/>
              <a:gdLst>
                <a:gd name="T0" fmla="*/ 0 w 44"/>
                <a:gd name="T1" fmla="*/ 45 h 89"/>
                <a:gd name="T2" fmla="*/ 0 w 44"/>
                <a:gd name="T3" fmla="*/ 0 h 89"/>
                <a:gd name="T4" fmla="*/ 12 w 44"/>
                <a:gd name="T5" fmla="*/ 2 h 89"/>
                <a:gd name="T6" fmla="*/ 23 w 44"/>
                <a:gd name="T7" fmla="*/ 6 h 89"/>
                <a:gd name="T8" fmla="*/ 31 w 44"/>
                <a:gd name="T9" fmla="*/ 14 h 89"/>
                <a:gd name="T10" fmla="*/ 38 w 44"/>
                <a:gd name="T11" fmla="*/ 22 h 89"/>
                <a:gd name="T12" fmla="*/ 43 w 44"/>
                <a:gd name="T13" fmla="*/ 33 h 89"/>
                <a:gd name="T14" fmla="*/ 44 w 44"/>
                <a:gd name="T15" fmla="*/ 45 h 89"/>
                <a:gd name="T16" fmla="*/ 43 w 44"/>
                <a:gd name="T17" fmla="*/ 57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5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1" name="Freeform 547"/>
            <p:cNvSpPr>
              <a:spLocks/>
            </p:cNvSpPr>
            <p:nvPr/>
          </p:nvSpPr>
          <p:spPr bwMode="auto">
            <a:xfrm>
              <a:off x="5671" y="1834"/>
              <a:ext cx="9" cy="18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2 h 89"/>
                <a:gd name="T4" fmla="*/ 23 w 44"/>
                <a:gd name="T5" fmla="*/ 6 h 89"/>
                <a:gd name="T6" fmla="*/ 31 w 44"/>
                <a:gd name="T7" fmla="*/ 14 h 89"/>
                <a:gd name="T8" fmla="*/ 38 w 44"/>
                <a:gd name="T9" fmla="*/ 22 h 89"/>
                <a:gd name="T10" fmla="*/ 43 w 44"/>
                <a:gd name="T11" fmla="*/ 33 h 89"/>
                <a:gd name="T12" fmla="*/ 44 w 44"/>
                <a:gd name="T13" fmla="*/ 45 h 89"/>
                <a:gd name="T14" fmla="*/ 43 w 44"/>
                <a:gd name="T15" fmla="*/ 57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2"/>
                  </a:lnTo>
                  <a:lnTo>
                    <a:pt x="23" y="6"/>
                  </a:lnTo>
                  <a:lnTo>
                    <a:pt x="31" y="14"/>
                  </a:lnTo>
                  <a:lnTo>
                    <a:pt x="38" y="22"/>
                  </a:lnTo>
                  <a:lnTo>
                    <a:pt x="43" y="33"/>
                  </a:lnTo>
                  <a:lnTo>
                    <a:pt x="44" y="45"/>
                  </a:lnTo>
                  <a:lnTo>
                    <a:pt x="43" y="57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2" name="Freeform 548"/>
            <p:cNvSpPr>
              <a:spLocks/>
            </p:cNvSpPr>
            <p:nvPr/>
          </p:nvSpPr>
          <p:spPr bwMode="auto">
            <a:xfrm>
              <a:off x="5538" y="1834"/>
              <a:ext cx="133" cy="18"/>
            </a:xfrm>
            <a:custGeom>
              <a:avLst/>
              <a:gdLst>
                <a:gd name="T0" fmla="*/ 667 w 667"/>
                <a:gd name="T1" fmla="*/ 89 h 89"/>
                <a:gd name="T2" fmla="*/ 667 w 667"/>
                <a:gd name="T3" fmla="*/ 45 h 89"/>
                <a:gd name="T4" fmla="*/ 667 w 667"/>
                <a:gd name="T5" fmla="*/ 0 h 89"/>
                <a:gd name="T6" fmla="*/ 0 w 667"/>
                <a:gd name="T7" fmla="*/ 0 h 89"/>
                <a:gd name="T8" fmla="*/ 0 w 667"/>
                <a:gd name="T9" fmla="*/ 45 h 89"/>
                <a:gd name="T10" fmla="*/ 0 w 667"/>
                <a:gd name="T11" fmla="*/ 89 h 89"/>
                <a:gd name="T12" fmla="*/ 667 w 66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7" h="89">
                  <a:moveTo>
                    <a:pt x="667" y="89"/>
                  </a:moveTo>
                  <a:lnTo>
                    <a:pt x="667" y="45"/>
                  </a:lnTo>
                  <a:lnTo>
                    <a:pt x="667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667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3" name="Freeform 549"/>
            <p:cNvSpPr>
              <a:spLocks/>
            </p:cNvSpPr>
            <p:nvPr/>
          </p:nvSpPr>
          <p:spPr bwMode="auto">
            <a:xfrm>
              <a:off x="5538" y="1834"/>
              <a:ext cx="133" cy="18"/>
            </a:xfrm>
            <a:custGeom>
              <a:avLst/>
              <a:gdLst>
                <a:gd name="T0" fmla="*/ 667 w 667"/>
                <a:gd name="T1" fmla="*/ 89 h 89"/>
                <a:gd name="T2" fmla="*/ 667 w 667"/>
                <a:gd name="T3" fmla="*/ 45 h 89"/>
                <a:gd name="T4" fmla="*/ 667 w 667"/>
                <a:gd name="T5" fmla="*/ 0 h 89"/>
                <a:gd name="T6" fmla="*/ 0 w 667"/>
                <a:gd name="T7" fmla="*/ 0 h 89"/>
                <a:gd name="T8" fmla="*/ 0 w 667"/>
                <a:gd name="T9" fmla="*/ 45 h 89"/>
                <a:gd name="T10" fmla="*/ 0 w 667"/>
                <a:gd name="T11" fmla="*/ 89 h 89"/>
                <a:gd name="T12" fmla="*/ 667 w 66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7" h="89">
                  <a:moveTo>
                    <a:pt x="667" y="89"/>
                  </a:moveTo>
                  <a:lnTo>
                    <a:pt x="667" y="45"/>
                  </a:lnTo>
                  <a:lnTo>
                    <a:pt x="667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0" y="89"/>
                  </a:lnTo>
                  <a:lnTo>
                    <a:pt x="667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4" name="Freeform 550"/>
            <p:cNvSpPr>
              <a:spLocks/>
            </p:cNvSpPr>
            <p:nvPr/>
          </p:nvSpPr>
          <p:spPr bwMode="auto">
            <a:xfrm>
              <a:off x="5529" y="1834"/>
              <a:ext cx="9" cy="18"/>
            </a:xfrm>
            <a:custGeom>
              <a:avLst/>
              <a:gdLst>
                <a:gd name="T0" fmla="*/ 45 w 45"/>
                <a:gd name="T1" fmla="*/ 45 h 89"/>
                <a:gd name="T2" fmla="*/ 45 w 45"/>
                <a:gd name="T3" fmla="*/ 89 h 89"/>
                <a:gd name="T4" fmla="*/ 33 w 45"/>
                <a:gd name="T5" fmla="*/ 88 h 89"/>
                <a:gd name="T6" fmla="*/ 23 w 45"/>
                <a:gd name="T7" fmla="*/ 83 h 89"/>
                <a:gd name="T8" fmla="*/ 14 w 45"/>
                <a:gd name="T9" fmla="*/ 76 h 89"/>
                <a:gd name="T10" fmla="*/ 6 w 45"/>
                <a:gd name="T11" fmla="*/ 66 h 89"/>
                <a:gd name="T12" fmla="*/ 2 w 45"/>
                <a:gd name="T13" fmla="*/ 57 h 89"/>
                <a:gd name="T14" fmla="*/ 0 w 45"/>
                <a:gd name="T15" fmla="*/ 45 h 89"/>
                <a:gd name="T16" fmla="*/ 2 w 45"/>
                <a:gd name="T17" fmla="*/ 33 h 89"/>
                <a:gd name="T18" fmla="*/ 6 w 45"/>
                <a:gd name="T19" fmla="*/ 22 h 89"/>
                <a:gd name="T20" fmla="*/ 14 w 45"/>
                <a:gd name="T21" fmla="*/ 14 h 89"/>
                <a:gd name="T22" fmla="*/ 23 w 45"/>
                <a:gd name="T23" fmla="*/ 6 h 89"/>
                <a:gd name="T24" fmla="*/ 33 w 45"/>
                <a:gd name="T25" fmla="*/ 2 h 89"/>
                <a:gd name="T26" fmla="*/ 45 w 45"/>
                <a:gd name="T27" fmla="*/ 0 h 89"/>
                <a:gd name="T28" fmla="*/ 45 w 45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89">
                  <a:moveTo>
                    <a:pt x="45" y="45"/>
                  </a:moveTo>
                  <a:lnTo>
                    <a:pt x="45" y="89"/>
                  </a:lnTo>
                  <a:lnTo>
                    <a:pt x="33" y="88"/>
                  </a:lnTo>
                  <a:lnTo>
                    <a:pt x="23" y="83"/>
                  </a:lnTo>
                  <a:lnTo>
                    <a:pt x="14" y="76"/>
                  </a:lnTo>
                  <a:lnTo>
                    <a:pt x="6" y="66"/>
                  </a:lnTo>
                  <a:lnTo>
                    <a:pt x="2" y="57"/>
                  </a:ln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5" name="Freeform 551"/>
            <p:cNvSpPr>
              <a:spLocks/>
            </p:cNvSpPr>
            <p:nvPr/>
          </p:nvSpPr>
          <p:spPr bwMode="auto">
            <a:xfrm>
              <a:off x="5529" y="1834"/>
              <a:ext cx="9" cy="18"/>
            </a:xfrm>
            <a:custGeom>
              <a:avLst/>
              <a:gdLst>
                <a:gd name="T0" fmla="*/ 45 w 45"/>
                <a:gd name="T1" fmla="*/ 89 h 89"/>
                <a:gd name="T2" fmla="*/ 33 w 45"/>
                <a:gd name="T3" fmla="*/ 88 h 89"/>
                <a:gd name="T4" fmla="*/ 23 w 45"/>
                <a:gd name="T5" fmla="*/ 83 h 89"/>
                <a:gd name="T6" fmla="*/ 14 w 45"/>
                <a:gd name="T7" fmla="*/ 76 h 89"/>
                <a:gd name="T8" fmla="*/ 6 w 45"/>
                <a:gd name="T9" fmla="*/ 66 h 89"/>
                <a:gd name="T10" fmla="*/ 2 w 45"/>
                <a:gd name="T11" fmla="*/ 57 h 89"/>
                <a:gd name="T12" fmla="*/ 0 w 45"/>
                <a:gd name="T13" fmla="*/ 45 h 89"/>
                <a:gd name="T14" fmla="*/ 2 w 45"/>
                <a:gd name="T15" fmla="*/ 33 h 89"/>
                <a:gd name="T16" fmla="*/ 6 w 45"/>
                <a:gd name="T17" fmla="*/ 22 h 89"/>
                <a:gd name="T18" fmla="*/ 14 w 45"/>
                <a:gd name="T19" fmla="*/ 14 h 89"/>
                <a:gd name="T20" fmla="*/ 23 w 45"/>
                <a:gd name="T21" fmla="*/ 6 h 89"/>
                <a:gd name="T22" fmla="*/ 33 w 45"/>
                <a:gd name="T23" fmla="*/ 2 h 89"/>
                <a:gd name="T24" fmla="*/ 45 w 45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9">
                  <a:moveTo>
                    <a:pt x="45" y="89"/>
                  </a:moveTo>
                  <a:lnTo>
                    <a:pt x="33" y="88"/>
                  </a:lnTo>
                  <a:lnTo>
                    <a:pt x="23" y="83"/>
                  </a:lnTo>
                  <a:lnTo>
                    <a:pt x="14" y="76"/>
                  </a:lnTo>
                  <a:lnTo>
                    <a:pt x="6" y="66"/>
                  </a:lnTo>
                  <a:lnTo>
                    <a:pt x="2" y="57"/>
                  </a:lnTo>
                  <a:lnTo>
                    <a:pt x="0" y="45"/>
                  </a:lnTo>
                  <a:lnTo>
                    <a:pt x="2" y="33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3" y="6"/>
                  </a:lnTo>
                  <a:lnTo>
                    <a:pt x="33" y="2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6" name="Freeform 552"/>
            <p:cNvSpPr>
              <a:spLocks/>
            </p:cNvSpPr>
            <p:nvPr/>
          </p:nvSpPr>
          <p:spPr bwMode="auto">
            <a:xfrm>
              <a:off x="4481" y="1834"/>
              <a:ext cx="9" cy="18"/>
            </a:xfrm>
            <a:custGeom>
              <a:avLst/>
              <a:gdLst>
                <a:gd name="T0" fmla="*/ 44 w 44"/>
                <a:gd name="T1" fmla="*/ 45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7 h 89"/>
                <a:gd name="T14" fmla="*/ 0 w 44"/>
                <a:gd name="T15" fmla="*/ 45 h 89"/>
                <a:gd name="T16" fmla="*/ 1 w 44"/>
                <a:gd name="T17" fmla="*/ 33 h 89"/>
                <a:gd name="T18" fmla="*/ 6 w 44"/>
                <a:gd name="T19" fmla="*/ 22 h 89"/>
                <a:gd name="T20" fmla="*/ 13 w 44"/>
                <a:gd name="T21" fmla="*/ 14 h 89"/>
                <a:gd name="T22" fmla="*/ 23 w 44"/>
                <a:gd name="T23" fmla="*/ 6 h 89"/>
                <a:gd name="T24" fmla="*/ 32 w 44"/>
                <a:gd name="T25" fmla="*/ 2 h 89"/>
                <a:gd name="T26" fmla="*/ 44 w 44"/>
                <a:gd name="T27" fmla="*/ 0 h 89"/>
                <a:gd name="T28" fmla="*/ 44 w 44"/>
                <a:gd name="T2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5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  <a:lnTo>
                    <a:pt x="4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7" name="Freeform 553"/>
            <p:cNvSpPr>
              <a:spLocks/>
            </p:cNvSpPr>
            <p:nvPr/>
          </p:nvSpPr>
          <p:spPr bwMode="auto">
            <a:xfrm>
              <a:off x="4481" y="1834"/>
              <a:ext cx="9" cy="18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7 h 89"/>
                <a:gd name="T12" fmla="*/ 0 w 44"/>
                <a:gd name="T13" fmla="*/ 45 h 89"/>
                <a:gd name="T14" fmla="*/ 1 w 44"/>
                <a:gd name="T15" fmla="*/ 33 h 89"/>
                <a:gd name="T16" fmla="*/ 6 w 44"/>
                <a:gd name="T17" fmla="*/ 22 h 89"/>
                <a:gd name="T18" fmla="*/ 13 w 44"/>
                <a:gd name="T19" fmla="*/ 14 h 89"/>
                <a:gd name="T20" fmla="*/ 23 w 44"/>
                <a:gd name="T21" fmla="*/ 6 h 89"/>
                <a:gd name="T22" fmla="*/ 32 w 44"/>
                <a:gd name="T23" fmla="*/ 2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7"/>
                  </a:lnTo>
                  <a:lnTo>
                    <a:pt x="0" y="45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2" y="2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8" name="Freeform 554"/>
            <p:cNvSpPr>
              <a:spLocks/>
            </p:cNvSpPr>
            <p:nvPr/>
          </p:nvSpPr>
          <p:spPr bwMode="auto">
            <a:xfrm>
              <a:off x="4490" y="1834"/>
              <a:ext cx="133" cy="18"/>
            </a:xfrm>
            <a:custGeom>
              <a:avLst/>
              <a:gdLst>
                <a:gd name="T0" fmla="*/ 0 w 667"/>
                <a:gd name="T1" fmla="*/ 0 h 89"/>
                <a:gd name="T2" fmla="*/ 0 w 667"/>
                <a:gd name="T3" fmla="*/ 45 h 89"/>
                <a:gd name="T4" fmla="*/ 0 w 667"/>
                <a:gd name="T5" fmla="*/ 89 h 89"/>
                <a:gd name="T6" fmla="*/ 667 w 667"/>
                <a:gd name="T7" fmla="*/ 89 h 89"/>
                <a:gd name="T8" fmla="*/ 667 w 667"/>
                <a:gd name="T9" fmla="*/ 45 h 89"/>
                <a:gd name="T10" fmla="*/ 667 w 667"/>
                <a:gd name="T11" fmla="*/ 0 h 89"/>
                <a:gd name="T12" fmla="*/ 0 w 66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7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667" y="89"/>
                  </a:lnTo>
                  <a:lnTo>
                    <a:pt x="667" y="45"/>
                  </a:lnTo>
                  <a:lnTo>
                    <a:pt x="6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19" name="Freeform 555"/>
            <p:cNvSpPr>
              <a:spLocks/>
            </p:cNvSpPr>
            <p:nvPr/>
          </p:nvSpPr>
          <p:spPr bwMode="auto">
            <a:xfrm>
              <a:off x="4490" y="1834"/>
              <a:ext cx="133" cy="18"/>
            </a:xfrm>
            <a:custGeom>
              <a:avLst/>
              <a:gdLst>
                <a:gd name="T0" fmla="*/ 0 w 667"/>
                <a:gd name="T1" fmla="*/ 0 h 89"/>
                <a:gd name="T2" fmla="*/ 0 w 667"/>
                <a:gd name="T3" fmla="*/ 45 h 89"/>
                <a:gd name="T4" fmla="*/ 0 w 667"/>
                <a:gd name="T5" fmla="*/ 89 h 89"/>
                <a:gd name="T6" fmla="*/ 667 w 667"/>
                <a:gd name="T7" fmla="*/ 89 h 89"/>
                <a:gd name="T8" fmla="*/ 667 w 667"/>
                <a:gd name="T9" fmla="*/ 45 h 89"/>
                <a:gd name="T10" fmla="*/ 667 w 667"/>
                <a:gd name="T11" fmla="*/ 0 h 89"/>
                <a:gd name="T12" fmla="*/ 0 w 667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7" h="89">
                  <a:moveTo>
                    <a:pt x="0" y="0"/>
                  </a:moveTo>
                  <a:lnTo>
                    <a:pt x="0" y="45"/>
                  </a:lnTo>
                  <a:lnTo>
                    <a:pt x="0" y="89"/>
                  </a:lnTo>
                  <a:lnTo>
                    <a:pt x="667" y="89"/>
                  </a:lnTo>
                  <a:lnTo>
                    <a:pt x="667" y="45"/>
                  </a:lnTo>
                  <a:lnTo>
                    <a:pt x="66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0" name="Freeform 556"/>
            <p:cNvSpPr>
              <a:spLocks/>
            </p:cNvSpPr>
            <p:nvPr/>
          </p:nvSpPr>
          <p:spPr bwMode="auto">
            <a:xfrm>
              <a:off x="4623" y="1843"/>
              <a:ext cx="9" cy="9"/>
            </a:xfrm>
            <a:custGeom>
              <a:avLst/>
              <a:gdLst>
                <a:gd name="T0" fmla="*/ 0 w 45"/>
                <a:gd name="T1" fmla="*/ 0 h 44"/>
                <a:gd name="T2" fmla="*/ 0 w 45"/>
                <a:gd name="T3" fmla="*/ 44 h 44"/>
                <a:gd name="T4" fmla="*/ 6 w 45"/>
                <a:gd name="T5" fmla="*/ 44 h 44"/>
                <a:gd name="T6" fmla="*/ 12 w 45"/>
                <a:gd name="T7" fmla="*/ 43 h 44"/>
                <a:gd name="T8" fmla="*/ 17 w 45"/>
                <a:gd name="T9" fmla="*/ 41 h 44"/>
                <a:gd name="T10" fmla="*/ 23 w 45"/>
                <a:gd name="T11" fmla="*/ 38 h 44"/>
                <a:gd name="T12" fmla="*/ 28 w 45"/>
                <a:gd name="T13" fmla="*/ 35 h 44"/>
                <a:gd name="T14" fmla="*/ 31 w 45"/>
                <a:gd name="T15" fmla="*/ 31 h 44"/>
                <a:gd name="T16" fmla="*/ 35 w 45"/>
                <a:gd name="T17" fmla="*/ 27 h 44"/>
                <a:gd name="T18" fmla="*/ 39 w 45"/>
                <a:gd name="T19" fmla="*/ 21 h 44"/>
                <a:gd name="T20" fmla="*/ 41 w 45"/>
                <a:gd name="T21" fmla="*/ 17 h 44"/>
                <a:gd name="T22" fmla="*/ 43 w 45"/>
                <a:gd name="T23" fmla="*/ 12 h 44"/>
                <a:gd name="T24" fmla="*/ 45 w 45"/>
                <a:gd name="T25" fmla="*/ 6 h 44"/>
                <a:gd name="T26" fmla="*/ 45 w 45"/>
                <a:gd name="T27" fmla="*/ 0 h 44"/>
                <a:gd name="T28" fmla="*/ 0 w 45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4">
                  <a:moveTo>
                    <a:pt x="0" y="0"/>
                  </a:moveTo>
                  <a:lnTo>
                    <a:pt x="0" y="44"/>
                  </a:lnTo>
                  <a:lnTo>
                    <a:pt x="6" y="44"/>
                  </a:lnTo>
                  <a:lnTo>
                    <a:pt x="12" y="43"/>
                  </a:lnTo>
                  <a:lnTo>
                    <a:pt x="17" y="41"/>
                  </a:lnTo>
                  <a:lnTo>
                    <a:pt x="23" y="38"/>
                  </a:lnTo>
                  <a:lnTo>
                    <a:pt x="28" y="35"/>
                  </a:lnTo>
                  <a:lnTo>
                    <a:pt x="31" y="31"/>
                  </a:lnTo>
                  <a:lnTo>
                    <a:pt x="35" y="27"/>
                  </a:lnTo>
                  <a:lnTo>
                    <a:pt x="39" y="21"/>
                  </a:lnTo>
                  <a:lnTo>
                    <a:pt x="41" y="17"/>
                  </a:lnTo>
                  <a:lnTo>
                    <a:pt x="43" y="12"/>
                  </a:lnTo>
                  <a:lnTo>
                    <a:pt x="45" y="6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1" name="Freeform 557"/>
            <p:cNvSpPr>
              <a:spLocks/>
            </p:cNvSpPr>
            <p:nvPr/>
          </p:nvSpPr>
          <p:spPr bwMode="auto">
            <a:xfrm>
              <a:off x="4623" y="1843"/>
              <a:ext cx="9" cy="9"/>
            </a:xfrm>
            <a:custGeom>
              <a:avLst/>
              <a:gdLst>
                <a:gd name="T0" fmla="*/ 0 w 45"/>
                <a:gd name="T1" fmla="*/ 44 h 44"/>
                <a:gd name="T2" fmla="*/ 6 w 45"/>
                <a:gd name="T3" fmla="*/ 44 h 44"/>
                <a:gd name="T4" fmla="*/ 12 w 45"/>
                <a:gd name="T5" fmla="*/ 43 h 44"/>
                <a:gd name="T6" fmla="*/ 17 w 45"/>
                <a:gd name="T7" fmla="*/ 41 h 44"/>
                <a:gd name="T8" fmla="*/ 23 w 45"/>
                <a:gd name="T9" fmla="*/ 38 h 44"/>
                <a:gd name="T10" fmla="*/ 28 w 45"/>
                <a:gd name="T11" fmla="*/ 35 h 44"/>
                <a:gd name="T12" fmla="*/ 31 w 45"/>
                <a:gd name="T13" fmla="*/ 31 h 44"/>
                <a:gd name="T14" fmla="*/ 35 w 45"/>
                <a:gd name="T15" fmla="*/ 27 h 44"/>
                <a:gd name="T16" fmla="*/ 39 w 45"/>
                <a:gd name="T17" fmla="*/ 21 h 44"/>
                <a:gd name="T18" fmla="*/ 41 w 45"/>
                <a:gd name="T19" fmla="*/ 17 h 44"/>
                <a:gd name="T20" fmla="*/ 43 w 45"/>
                <a:gd name="T21" fmla="*/ 12 h 44"/>
                <a:gd name="T22" fmla="*/ 45 w 45"/>
                <a:gd name="T23" fmla="*/ 6 h 44"/>
                <a:gd name="T24" fmla="*/ 45 w 45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4">
                  <a:moveTo>
                    <a:pt x="0" y="44"/>
                  </a:moveTo>
                  <a:lnTo>
                    <a:pt x="6" y="44"/>
                  </a:lnTo>
                  <a:lnTo>
                    <a:pt x="12" y="43"/>
                  </a:lnTo>
                  <a:lnTo>
                    <a:pt x="17" y="41"/>
                  </a:lnTo>
                  <a:lnTo>
                    <a:pt x="23" y="38"/>
                  </a:lnTo>
                  <a:lnTo>
                    <a:pt x="28" y="35"/>
                  </a:lnTo>
                  <a:lnTo>
                    <a:pt x="31" y="31"/>
                  </a:lnTo>
                  <a:lnTo>
                    <a:pt x="35" y="27"/>
                  </a:lnTo>
                  <a:lnTo>
                    <a:pt x="39" y="21"/>
                  </a:lnTo>
                  <a:lnTo>
                    <a:pt x="41" y="17"/>
                  </a:lnTo>
                  <a:lnTo>
                    <a:pt x="43" y="12"/>
                  </a:lnTo>
                  <a:lnTo>
                    <a:pt x="45" y="6"/>
                  </a:lnTo>
                  <a:lnTo>
                    <a:pt x="4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2" name="Freeform 558"/>
            <p:cNvSpPr>
              <a:spLocks/>
            </p:cNvSpPr>
            <p:nvPr/>
          </p:nvSpPr>
          <p:spPr bwMode="auto">
            <a:xfrm>
              <a:off x="4614" y="1156"/>
              <a:ext cx="18" cy="687"/>
            </a:xfrm>
            <a:custGeom>
              <a:avLst/>
              <a:gdLst>
                <a:gd name="T0" fmla="*/ 0 w 89"/>
                <a:gd name="T1" fmla="*/ 3433 h 3433"/>
                <a:gd name="T2" fmla="*/ 44 w 89"/>
                <a:gd name="T3" fmla="*/ 3433 h 3433"/>
                <a:gd name="T4" fmla="*/ 89 w 89"/>
                <a:gd name="T5" fmla="*/ 3433 h 3433"/>
                <a:gd name="T6" fmla="*/ 89 w 89"/>
                <a:gd name="T7" fmla="*/ 0 h 3433"/>
                <a:gd name="T8" fmla="*/ 44 w 89"/>
                <a:gd name="T9" fmla="*/ 0 h 3433"/>
                <a:gd name="T10" fmla="*/ 0 w 89"/>
                <a:gd name="T11" fmla="*/ 0 h 3433"/>
                <a:gd name="T12" fmla="*/ 0 w 89"/>
                <a:gd name="T13" fmla="*/ 3433 h 3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33">
                  <a:moveTo>
                    <a:pt x="0" y="3433"/>
                  </a:moveTo>
                  <a:lnTo>
                    <a:pt x="44" y="3433"/>
                  </a:lnTo>
                  <a:lnTo>
                    <a:pt x="89" y="3433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34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3" name="Freeform 559"/>
            <p:cNvSpPr>
              <a:spLocks/>
            </p:cNvSpPr>
            <p:nvPr/>
          </p:nvSpPr>
          <p:spPr bwMode="auto">
            <a:xfrm>
              <a:off x="4614" y="1156"/>
              <a:ext cx="18" cy="687"/>
            </a:xfrm>
            <a:custGeom>
              <a:avLst/>
              <a:gdLst>
                <a:gd name="T0" fmla="*/ 0 w 89"/>
                <a:gd name="T1" fmla="*/ 3433 h 3433"/>
                <a:gd name="T2" fmla="*/ 44 w 89"/>
                <a:gd name="T3" fmla="*/ 3433 h 3433"/>
                <a:gd name="T4" fmla="*/ 89 w 89"/>
                <a:gd name="T5" fmla="*/ 3433 h 3433"/>
                <a:gd name="T6" fmla="*/ 89 w 89"/>
                <a:gd name="T7" fmla="*/ 0 h 3433"/>
                <a:gd name="T8" fmla="*/ 44 w 89"/>
                <a:gd name="T9" fmla="*/ 0 h 3433"/>
                <a:gd name="T10" fmla="*/ 0 w 89"/>
                <a:gd name="T11" fmla="*/ 0 h 3433"/>
                <a:gd name="T12" fmla="*/ 0 w 89"/>
                <a:gd name="T13" fmla="*/ 3433 h 3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33">
                  <a:moveTo>
                    <a:pt x="0" y="3433"/>
                  </a:moveTo>
                  <a:lnTo>
                    <a:pt x="44" y="3433"/>
                  </a:lnTo>
                  <a:lnTo>
                    <a:pt x="89" y="3433"/>
                  </a:lnTo>
                  <a:lnTo>
                    <a:pt x="89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34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4" name="Freeform 560"/>
            <p:cNvSpPr>
              <a:spLocks/>
            </p:cNvSpPr>
            <p:nvPr/>
          </p:nvSpPr>
          <p:spPr bwMode="auto">
            <a:xfrm>
              <a:off x="4614" y="1147"/>
              <a:ext cx="18" cy="9"/>
            </a:xfrm>
            <a:custGeom>
              <a:avLst/>
              <a:gdLst>
                <a:gd name="T0" fmla="*/ 44 w 89"/>
                <a:gd name="T1" fmla="*/ 44 h 44"/>
                <a:gd name="T2" fmla="*/ 0 w 89"/>
                <a:gd name="T3" fmla="*/ 44 h 44"/>
                <a:gd name="T4" fmla="*/ 1 w 89"/>
                <a:gd name="T5" fmla="*/ 32 h 44"/>
                <a:gd name="T6" fmla="*/ 6 w 89"/>
                <a:gd name="T7" fmla="*/ 22 h 44"/>
                <a:gd name="T8" fmla="*/ 13 w 89"/>
                <a:gd name="T9" fmla="*/ 13 h 44"/>
                <a:gd name="T10" fmla="*/ 23 w 89"/>
                <a:gd name="T11" fmla="*/ 6 h 44"/>
                <a:gd name="T12" fmla="*/ 32 w 89"/>
                <a:gd name="T13" fmla="*/ 1 h 44"/>
                <a:gd name="T14" fmla="*/ 44 w 89"/>
                <a:gd name="T15" fmla="*/ 0 h 44"/>
                <a:gd name="T16" fmla="*/ 56 w 89"/>
                <a:gd name="T17" fmla="*/ 1 h 44"/>
                <a:gd name="T18" fmla="*/ 67 w 89"/>
                <a:gd name="T19" fmla="*/ 6 h 44"/>
                <a:gd name="T20" fmla="*/ 75 w 89"/>
                <a:gd name="T21" fmla="*/ 13 h 44"/>
                <a:gd name="T22" fmla="*/ 83 w 89"/>
                <a:gd name="T23" fmla="*/ 22 h 44"/>
                <a:gd name="T24" fmla="*/ 87 w 89"/>
                <a:gd name="T25" fmla="*/ 32 h 44"/>
                <a:gd name="T26" fmla="*/ 89 w 89"/>
                <a:gd name="T27" fmla="*/ 44 h 44"/>
                <a:gd name="T28" fmla="*/ 44 w 89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2"/>
                  </a:lnTo>
                  <a:lnTo>
                    <a:pt x="89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5" name="Freeform 561"/>
            <p:cNvSpPr>
              <a:spLocks/>
            </p:cNvSpPr>
            <p:nvPr/>
          </p:nvSpPr>
          <p:spPr bwMode="auto">
            <a:xfrm>
              <a:off x="4614" y="1147"/>
              <a:ext cx="18" cy="9"/>
            </a:xfrm>
            <a:custGeom>
              <a:avLst/>
              <a:gdLst>
                <a:gd name="T0" fmla="*/ 0 w 89"/>
                <a:gd name="T1" fmla="*/ 44 h 44"/>
                <a:gd name="T2" fmla="*/ 1 w 89"/>
                <a:gd name="T3" fmla="*/ 32 h 44"/>
                <a:gd name="T4" fmla="*/ 6 w 89"/>
                <a:gd name="T5" fmla="*/ 22 h 44"/>
                <a:gd name="T6" fmla="*/ 13 w 89"/>
                <a:gd name="T7" fmla="*/ 13 h 44"/>
                <a:gd name="T8" fmla="*/ 23 w 89"/>
                <a:gd name="T9" fmla="*/ 6 h 44"/>
                <a:gd name="T10" fmla="*/ 32 w 89"/>
                <a:gd name="T11" fmla="*/ 1 h 44"/>
                <a:gd name="T12" fmla="*/ 44 w 89"/>
                <a:gd name="T13" fmla="*/ 0 h 44"/>
                <a:gd name="T14" fmla="*/ 56 w 89"/>
                <a:gd name="T15" fmla="*/ 1 h 44"/>
                <a:gd name="T16" fmla="*/ 67 w 89"/>
                <a:gd name="T17" fmla="*/ 6 h 44"/>
                <a:gd name="T18" fmla="*/ 75 w 89"/>
                <a:gd name="T19" fmla="*/ 13 h 44"/>
                <a:gd name="T20" fmla="*/ 83 w 89"/>
                <a:gd name="T21" fmla="*/ 22 h 44"/>
                <a:gd name="T22" fmla="*/ 87 w 89"/>
                <a:gd name="T23" fmla="*/ 32 h 44"/>
                <a:gd name="T24" fmla="*/ 89 w 89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0" y="44"/>
                  </a:move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3" y="22"/>
                  </a:lnTo>
                  <a:lnTo>
                    <a:pt x="87" y="32"/>
                  </a:lnTo>
                  <a:lnTo>
                    <a:pt x="89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6" name="Freeform 562"/>
            <p:cNvSpPr>
              <a:spLocks/>
            </p:cNvSpPr>
            <p:nvPr/>
          </p:nvSpPr>
          <p:spPr bwMode="auto">
            <a:xfrm>
              <a:off x="4919" y="1147"/>
              <a:ext cx="18" cy="9"/>
            </a:xfrm>
            <a:custGeom>
              <a:avLst/>
              <a:gdLst>
                <a:gd name="T0" fmla="*/ 44 w 88"/>
                <a:gd name="T1" fmla="*/ 44 h 44"/>
                <a:gd name="T2" fmla="*/ 0 w 88"/>
                <a:gd name="T3" fmla="*/ 44 h 44"/>
                <a:gd name="T4" fmla="*/ 1 w 88"/>
                <a:gd name="T5" fmla="*/ 32 h 44"/>
                <a:gd name="T6" fmla="*/ 6 w 88"/>
                <a:gd name="T7" fmla="*/ 22 h 44"/>
                <a:gd name="T8" fmla="*/ 13 w 88"/>
                <a:gd name="T9" fmla="*/ 13 h 44"/>
                <a:gd name="T10" fmla="*/ 22 w 88"/>
                <a:gd name="T11" fmla="*/ 6 h 44"/>
                <a:gd name="T12" fmla="*/ 32 w 88"/>
                <a:gd name="T13" fmla="*/ 1 h 44"/>
                <a:gd name="T14" fmla="*/ 44 w 88"/>
                <a:gd name="T15" fmla="*/ 0 h 44"/>
                <a:gd name="T16" fmla="*/ 56 w 88"/>
                <a:gd name="T17" fmla="*/ 1 h 44"/>
                <a:gd name="T18" fmla="*/ 67 w 88"/>
                <a:gd name="T19" fmla="*/ 6 h 44"/>
                <a:gd name="T20" fmla="*/ 75 w 88"/>
                <a:gd name="T21" fmla="*/ 13 h 44"/>
                <a:gd name="T22" fmla="*/ 82 w 88"/>
                <a:gd name="T23" fmla="*/ 22 h 44"/>
                <a:gd name="T24" fmla="*/ 87 w 88"/>
                <a:gd name="T25" fmla="*/ 32 h 44"/>
                <a:gd name="T26" fmla="*/ 88 w 88"/>
                <a:gd name="T27" fmla="*/ 44 h 44"/>
                <a:gd name="T28" fmla="*/ 44 w 88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4">
                  <a:moveTo>
                    <a:pt x="44" y="44"/>
                  </a:move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2"/>
                  </a:lnTo>
                  <a:lnTo>
                    <a:pt x="87" y="32"/>
                  </a:lnTo>
                  <a:lnTo>
                    <a:pt x="88" y="44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7" name="Freeform 563"/>
            <p:cNvSpPr>
              <a:spLocks/>
            </p:cNvSpPr>
            <p:nvPr/>
          </p:nvSpPr>
          <p:spPr bwMode="auto">
            <a:xfrm>
              <a:off x="4919" y="1147"/>
              <a:ext cx="18" cy="9"/>
            </a:xfrm>
            <a:custGeom>
              <a:avLst/>
              <a:gdLst>
                <a:gd name="T0" fmla="*/ 0 w 88"/>
                <a:gd name="T1" fmla="*/ 44 h 44"/>
                <a:gd name="T2" fmla="*/ 1 w 88"/>
                <a:gd name="T3" fmla="*/ 32 h 44"/>
                <a:gd name="T4" fmla="*/ 6 w 88"/>
                <a:gd name="T5" fmla="*/ 22 h 44"/>
                <a:gd name="T6" fmla="*/ 13 w 88"/>
                <a:gd name="T7" fmla="*/ 13 h 44"/>
                <a:gd name="T8" fmla="*/ 22 w 88"/>
                <a:gd name="T9" fmla="*/ 6 h 44"/>
                <a:gd name="T10" fmla="*/ 32 w 88"/>
                <a:gd name="T11" fmla="*/ 1 h 44"/>
                <a:gd name="T12" fmla="*/ 44 w 88"/>
                <a:gd name="T13" fmla="*/ 0 h 44"/>
                <a:gd name="T14" fmla="*/ 56 w 88"/>
                <a:gd name="T15" fmla="*/ 1 h 44"/>
                <a:gd name="T16" fmla="*/ 67 w 88"/>
                <a:gd name="T17" fmla="*/ 6 h 44"/>
                <a:gd name="T18" fmla="*/ 75 w 88"/>
                <a:gd name="T19" fmla="*/ 13 h 44"/>
                <a:gd name="T20" fmla="*/ 82 w 88"/>
                <a:gd name="T21" fmla="*/ 22 h 44"/>
                <a:gd name="T22" fmla="*/ 87 w 88"/>
                <a:gd name="T23" fmla="*/ 32 h 44"/>
                <a:gd name="T24" fmla="*/ 88 w 88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44">
                  <a:moveTo>
                    <a:pt x="0" y="44"/>
                  </a:move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56" y="1"/>
                  </a:lnTo>
                  <a:lnTo>
                    <a:pt x="67" y="6"/>
                  </a:lnTo>
                  <a:lnTo>
                    <a:pt x="75" y="13"/>
                  </a:lnTo>
                  <a:lnTo>
                    <a:pt x="82" y="22"/>
                  </a:lnTo>
                  <a:lnTo>
                    <a:pt x="87" y="32"/>
                  </a:lnTo>
                  <a:lnTo>
                    <a:pt x="88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8" name="Freeform 564"/>
            <p:cNvSpPr>
              <a:spLocks/>
            </p:cNvSpPr>
            <p:nvPr/>
          </p:nvSpPr>
          <p:spPr bwMode="auto">
            <a:xfrm>
              <a:off x="4919" y="1156"/>
              <a:ext cx="18" cy="305"/>
            </a:xfrm>
            <a:custGeom>
              <a:avLst/>
              <a:gdLst>
                <a:gd name="T0" fmla="*/ 88 w 88"/>
                <a:gd name="T1" fmla="*/ 0 h 1526"/>
                <a:gd name="T2" fmla="*/ 44 w 88"/>
                <a:gd name="T3" fmla="*/ 0 h 1526"/>
                <a:gd name="T4" fmla="*/ 0 w 88"/>
                <a:gd name="T5" fmla="*/ 0 h 1526"/>
                <a:gd name="T6" fmla="*/ 0 w 88"/>
                <a:gd name="T7" fmla="*/ 1526 h 1526"/>
                <a:gd name="T8" fmla="*/ 44 w 88"/>
                <a:gd name="T9" fmla="*/ 1526 h 1526"/>
                <a:gd name="T10" fmla="*/ 88 w 88"/>
                <a:gd name="T11" fmla="*/ 1526 h 1526"/>
                <a:gd name="T12" fmla="*/ 88 w 88"/>
                <a:gd name="T13" fmla="*/ 0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526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1526"/>
                  </a:lnTo>
                  <a:lnTo>
                    <a:pt x="44" y="1526"/>
                  </a:lnTo>
                  <a:lnTo>
                    <a:pt x="88" y="1526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29" name="Freeform 565"/>
            <p:cNvSpPr>
              <a:spLocks/>
            </p:cNvSpPr>
            <p:nvPr/>
          </p:nvSpPr>
          <p:spPr bwMode="auto">
            <a:xfrm>
              <a:off x="4919" y="1156"/>
              <a:ext cx="18" cy="305"/>
            </a:xfrm>
            <a:custGeom>
              <a:avLst/>
              <a:gdLst>
                <a:gd name="T0" fmla="*/ 88 w 88"/>
                <a:gd name="T1" fmla="*/ 0 h 1526"/>
                <a:gd name="T2" fmla="*/ 44 w 88"/>
                <a:gd name="T3" fmla="*/ 0 h 1526"/>
                <a:gd name="T4" fmla="*/ 0 w 88"/>
                <a:gd name="T5" fmla="*/ 0 h 1526"/>
                <a:gd name="T6" fmla="*/ 0 w 88"/>
                <a:gd name="T7" fmla="*/ 1526 h 1526"/>
                <a:gd name="T8" fmla="*/ 44 w 88"/>
                <a:gd name="T9" fmla="*/ 1526 h 1526"/>
                <a:gd name="T10" fmla="*/ 88 w 88"/>
                <a:gd name="T11" fmla="*/ 1526 h 1526"/>
                <a:gd name="T12" fmla="*/ 88 w 88"/>
                <a:gd name="T13" fmla="*/ 0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526">
                  <a:moveTo>
                    <a:pt x="88" y="0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0" y="1526"/>
                  </a:lnTo>
                  <a:lnTo>
                    <a:pt x="44" y="1526"/>
                  </a:lnTo>
                  <a:lnTo>
                    <a:pt x="88" y="1526"/>
                  </a:lnTo>
                  <a:lnTo>
                    <a:pt x="8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0" name="Freeform 566"/>
            <p:cNvSpPr>
              <a:spLocks/>
            </p:cNvSpPr>
            <p:nvPr/>
          </p:nvSpPr>
          <p:spPr bwMode="auto">
            <a:xfrm>
              <a:off x="4919" y="1461"/>
              <a:ext cx="9" cy="9"/>
            </a:xfrm>
            <a:custGeom>
              <a:avLst/>
              <a:gdLst>
                <a:gd name="T0" fmla="*/ 44 w 44"/>
                <a:gd name="T1" fmla="*/ 0 h 45"/>
                <a:gd name="T2" fmla="*/ 0 w 44"/>
                <a:gd name="T3" fmla="*/ 0 h 45"/>
                <a:gd name="T4" fmla="*/ 0 w 44"/>
                <a:gd name="T5" fmla="*/ 6 h 45"/>
                <a:gd name="T6" fmla="*/ 1 w 44"/>
                <a:gd name="T7" fmla="*/ 12 h 45"/>
                <a:gd name="T8" fmla="*/ 3 w 44"/>
                <a:gd name="T9" fmla="*/ 17 h 45"/>
                <a:gd name="T10" fmla="*/ 6 w 44"/>
                <a:gd name="T11" fmla="*/ 22 h 45"/>
                <a:gd name="T12" fmla="*/ 9 w 44"/>
                <a:gd name="T13" fmla="*/ 28 h 45"/>
                <a:gd name="T14" fmla="*/ 13 w 44"/>
                <a:gd name="T15" fmla="*/ 32 h 45"/>
                <a:gd name="T16" fmla="*/ 16 w 44"/>
                <a:gd name="T17" fmla="*/ 35 h 45"/>
                <a:gd name="T18" fmla="*/ 22 w 44"/>
                <a:gd name="T19" fmla="*/ 39 h 45"/>
                <a:gd name="T20" fmla="*/ 27 w 44"/>
                <a:gd name="T21" fmla="*/ 41 h 45"/>
                <a:gd name="T22" fmla="*/ 32 w 44"/>
                <a:gd name="T23" fmla="*/ 44 h 45"/>
                <a:gd name="T24" fmla="*/ 38 w 44"/>
                <a:gd name="T25" fmla="*/ 45 h 45"/>
                <a:gd name="T26" fmla="*/ 44 w 44"/>
                <a:gd name="T27" fmla="*/ 45 h 45"/>
                <a:gd name="T28" fmla="*/ 44 w 44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5">
                  <a:moveTo>
                    <a:pt x="44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1" y="12"/>
                  </a:lnTo>
                  <a:lnTo>
                    <a:pt x="3" y="17"/>
                  </a:lnTo>
                  <a:lnTo>
                    <a:pt x="6" y="22"/>
                  </a:lnTo>
                  <a:lnTo>
                    <a:pt x="9" y="28"/>
                  </a:lnTo>
                  <a:lnTo>
                    <a:pt x="13" y="32"/>
                  </a:lnTo>
                  <a:lnTo>
                    <a:pt x="16" y="35"/>
                  </a:lnTo>
                  <a:lnTo>
                    <a:pt x="22" y="39"/>
                  </a:lnTo>
                  <a:lnTo>
                    <a:pt x="27" y="41"/>
                  </a:lnTo>
                  <a:lnTo>
                    <a:pt x="32" y="44"/>
                  </a:lnTo>
                  <a:lnTo>
                    <a:pt x="38" y="45"/>
                  </a:lnTo>
                  <a:lnTo>
                    <a:pt x="44" y="4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1" name="Freeform 567"/>
            <p:cNvSpPr>
              <a:spLocks/>
            </p:cNvSpPr>
            <p:nvPr/>
          </p:nvSpPr>
          <p:spPr bwMode="auto">
            <a:xfrm>
              <a:off x="4919" y="1461"/>
              <a:ext cx="9" cy="9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6 h 45"/>
                <a:gd name="T4" fmla="*/ 1 w 44"/>
                <a:gd name="T5" fmla="*/ 12 h 45"/>
                <a:gd name="T6" fmla="*/ 3 w 44"/>
                <a:gd name="T7" fmla="*/ 17 h 45"/>
                <a:gd name="T8" fmla="*/ 6 w 44"/>
                <a:gd name="T9" fmla="*/ 22 h 45"/>
                <a:gd name="T10" fmla="*/ 9 w 44"/>
                <a:gd name="T11" fmla="*/ 28 h 45"/>
                <a:gd name="T12" fmla="*/ 13 w 44"/>
                <a:gd name="T13" fmla="*/ 32 h 45"/>
                <a:gd name="T14" fmla="*/ 16 w 44"/>
                <a:gd name="T15" fmla="*/ 35 h 45"/>
                <a:gd name="T16" fmla="*/ 22 w 44"/>
                <a:gd name="T17" fmla="*/ 39 h 45"/>
                <a:gd name="T18" fmla="*/ 27 w 44"/>
                <a:gd name="T19" fmla="*/ 41 h 45"/>
                <a:gd name="T20" fmla="*/ 32 w 44"/>
                <a:gd name="T21" fmla="*/ 44 h 45"/>
                <a:gd name="T22" fmla="*/ 38 w 44"/>
                <a:gd name="T23" fmla="*/ 45 h 45"/>
                <a:gd name="T24" fmla="*/ 44 w 44"/>
                <a:gd name="T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5">
                  <a:moveTo>
                    <a:pt x="0" y="0"/>
                  </a:moveTo>
                  <a:lnTo>
                    <a:pt x="0" y="6"/>
                  </a:lnTo>
                  <a:lnTo>
                    <a:pt x="1" y="12"/>
                  </a:lnTo>
                  <a:lnTo>
                    <a:pt x="3" y="17"/>
                  </a:lnTo>
                  <a:lnTo>
                    <a:pt x="6" y="22"/>
                  </a:lnTo>
                  <a:lnTo>
                    <a:pt x="9" y="28"/>
                  </a:lnTo>
                  <a:lnTo>
                    <a:pt x="13" y="32"/>
                  </a:lnTo>
                  <a:lnTo>
                    <a:pt x="16" y="35"/>
                  </a:lnTo>
                  <a:lnTo>
                    <a:pt x="22" y="39"/>
                  </a:lnTo>
                  <a:lnTo>
                    <a:pt x="27" y="41"/>
                  </a:lnTo>
                  <a:lnTo>
                    <a:pt x="32" y="44"/>
                  </a:lnTo>
                  <a:lnTo>
                    <a:pt x="38" y="45"/>
                  </a:lnTo>
                  <a:lnTo>
                    <a:pt x="44" y="4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2" name="Freeform 568"/>
            <p:cNvSpPr>
              <a:spLocks/>
            </p:cNvSpPr>
            <p:nvPr/>
          </p:nvSpPr>
          <p:spPr bwMode="auto">
            <a:xfrm>
              <a:off x="4928" y="1453"/>
              <a:ext cx="305" cy="17"/>
            </a:xfrm>
            <a:custGeom>
              <a:avLst/>
              <a:gdLst>
                <a:gd name="T0" fmla="*/ 0 w 1525"/>
                <a:gd name="T1" fmla="*/ 0 h 89"/>
                <a:gd name="T2" fmla="*/ 0 w 1525"/>
                <a:gd name="T3" fmla="*/ 44 h 89"/>
                <a:gd name="T4" fmla="*/ 0 w 1525"/>
                <a:gd name="T5" fmla="*/ 89 h 89"/>
                <a:gd name="T6" fmla="*/ 1525 w 1525"/>
                <a:gd name="T7" fmla="*/ 89 h 89"/>
                <a:gd name="T8" fmla="*/ 1525 w 1525"/>
                <a:gd name="T9" fmla="*/ 44 h 89"/>
                <a:gd name="T10" fmla="*/ 1525 w 1525"/>
                <a:gd name="T11" fmla="*/ 0 h 89"/>
                <a:gd name="T12" fmla="*/ 0 w 1525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3" name="Freeform 569"/>
            <p:cNvSpPr>
              <a:spLocks/>
            </p:cNvSpPr>
            <p:nvPr/>
          </p:nvSpPr>
          <p:spPr bwMode="auto">
            <a:xfrm>
              <a:off x="4928" y="1453"/>
              <a:ext cx="305" cy="17"/>
            </a:xfrm>
            <a:custGeom>
              <a:avLst/>
              <a:gdLst>
                <a:gd name="T0" fmla="*/ 0 w 1525"/>
                <a:gd name="T1" fmla="*/ 0 h 89"/>
                <a:gd name="T2" fmla="*/ 0 w 1525"/>
                <a:gd name="T3" fmla="*/ 44 h 89"/>
                <a:gd name="T4" fmla="*/ 0 w 1525"/>
                <a:gd name="T5" fmla="*/ 89 h 89"/>
                <a:gd name="T6" fmla="*/ 1525 w 1525"/>
                <a:gd name="T7" fmla="*/ 89 h 89"/>
                <a:gd name="T8" fmla="*/ 1525 w 1525"/>
                <a:gd name="T9" fmla="*/ 44 h 89"/>
                <a:gd name="T10" fmla="*/ 1525 w 1525"/>
                <a:gd name="T11" fmla="*/ 0 h 89"/>
                <a:gd name="T12" fmla="*/ 0 w 1525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4" name="Freeform 570"/>
            <p:cNvSpPr>
              <a:spLocks/>
            </p:cNvSpPr>
            <p:nvPr/>
          </p:nvSpPr>
          <p:spPr bwMode="auto">
            <a:xfrm>
              <a:off x="5233" y="1453"/>
              <a:ext cx="9" cy="17"/>
            </a:xfrm>
            <a:custGeom>
              <a:avLst/>
              <a:gdLst>
                <a:gd name="T0" fmla="*/ 0 w 44"/>
                <a:gd name="T1" fmla="*/ 44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2 h 89"/>
                <a:gd name="T14" fmla="*/ 44 w 44"/>
                <a:gd name="T15" fmla="*/ 44 h 89"/>
                <a:gd name="T16" fmla="*/ 43 w 44"/>
                <a:gd name="T17" fmla="*/ 56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5" name="Freeform 571"/>
            <p:cNvSpPr>
              <a:spLocks/>
            </p:cNvSpPr>
            <p:nvPr/>
          </p:nvSpPr>
          <p:spPr bwMode="auto">
            <a:xfrm>
              <a:off x="5233" y="1453"/>
              <a:ext cx="9" cy="17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2 h 89"/>
                <a:gd name="T12" fmla="*/ 44 w 44"/>
                <a:gd name="T13" fmla="*/ 44 h 89"/>
                <a:gd name="T14" fmla="*/ 43 w 44"/>
                <a:gd name="T15" fmla="*/ 56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6" name="Freeform 572"/>
            <p:cNvSpPr>
              <a:spLocks/>
            </p:cNvSpPr>
            <p:nvPr/>
          </p:nvSpPr>
          <p:spPr bwMode="auto">
            <a:xfrm>
              <a:off x="4928" y="1147"/>
              <a:ext cx="9" cy="18"/>
            </a:xfrm>
            <a:custGeom>
              <a:avLst/>
              <a:gdLst>
                <a:gd name="T0" fmla="*/ 0 w 44"/>
                <a:gd name="T1" fmla="*/ 44 h 89"/>
                <a:gd name="T2" fmla="*/ 0 w 44"/>
                <a:gd name="T3" fmla="*/ 0 h 89"/>
                <a:gd name="T4" fmla="*/ 12 w 44"/>
                <a:gd name="T5" fmla="*/ 1 h 89"/>
                <a:gd name="T6" fmla="*/ 23 w 44"/>
                <a:gd name="T7" fmla="*/ 6 h 89"/>
                <a:gd name="T8" fmla="*/ 31 w 44"/>
                <a:gd name="T9" fmla="*/ 13 h 89"/>
                <a:gd name="T10" fmla="*/ 38 w 44"/>
                <a:gd name="T11" fmla="*/ 22 h 89"/>
                <a:gd name="T12" fmla="*/ 43 w 44"/>
                <a:gd name="T13" fmla="*/ 32 h 89"/>
                <a:gd name="T14" fmla="*/ 44 w 44"/>
                <a:gd name="T15" fmla="*/ 44 h 89"/>
                <a:gd name="T16" fmla="*/ 43 w 44"/>
                <a:gd name="T17" fmla="*/ 56 h 89"/>
                <a:gd name="T18" fmla="*/ 38 w 44"/>
                <a:gd name="T19" fmla="*/ 66 h 89"/>
                <a:gd name="T20" fmla="*/ 31 w 44"/>
                <a:gd name="T21" fmla="*/ 76 h 89"/>
                <a:gd name="T22" fmla="*/ 23 w 44"/>
                <a:gd name="T23" fmla="*/ 83 h 89"/>
                <a:gd name="T24" fmla="*/ 12 w 44"/>
                <a:gd name="T25" fmla="*/ 88 h 89"/>
                <a:gd name="T26" fmla="*/ 0 w 44"/>
                <a:gd name="T27" fmla="*/ 89 h 89"/>
                <a:gd name="T28" fmla="*/ 0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0" y="44"/>
                  </a:moveTo>
                  <a:lnTo>
                    <a:pt x="0" y="0"/>
                  </a:ln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7" name="Freeform 573"/>
            <p:cNvSpPr>
              <a:spLocks/>
            </p:cNvSpPr>
            <p:nvPr/>
          </p:nvSpPr>
          <p:spPr bwMode="auto">
            <a:xfrm>
              <a:off x="4928" y="1147"/>
              <a:ext cx="9" cy="18"/>
            </a:xfrm>
            <a:custGeom>
              <a:avLst/>
              <a:gdLst>
                <a:gd name="T0" fmla="*/ 0 w 44"/>
                <a:gd name="T1" fmla="*/ 0 h 89"/>
                <a:gd name="T2" fmla="*/ 12 w 44"/>
                <a:gd name="T3" fmla="*/ 1 h 89"/>
                <a:gd name="T4" fmla="*/ 23 w 44"/>
                <a:gd name="T5" fmla="*/ 6 h 89"/>
                <a:gd name="T6" fmla="*/ 31 w 44"/>
                <a:gd name="T7" fmla="*/ 13 h 89"/>
                <a:gd name="T8" fmla="*/ 38 w 44"/>
                <a:gd name="T9" fmla="*/ 22 h 89"/>
                <a:gd name="T10" fmla="*/ 43 w 44"/>
                <a:gd name="T11" fmla="*/ 32 h 89"/>
                <a:gd name="T12" fmla="*/ 44 w 44"/>
                <a:gd name="T13" fmla="*/ 44 h 89"/>
                <a:gd name="T14" fmla="*/ 43 w 44"/>
                <a:gd name="T15" fmla="*/ 56 h 89"/>
                <a:gd name="T16" fmla="*/ 38 w 44"/>
                <a:gd name="T17" fmla="*/ 66 h 89"/>
                <a:gd name="T18" fmla="*/ 31 w 44"/>
                <a:gd name="T19" fmla="*/ 76 h 89"/>
                <a:gd name="T20" fmla="*/ 23 w 44"/>
                <a:gd name="T21" fmla="*/ 83 h 89"/>
                <a:gd name="T22" fmla="*/ 12 w 44"/>
                <a:gd name="T23" fmla="*/ 88 h 89"/>
                <a:gd name="T24" fmla="*/ 0 w 44"/>
                <a:gd name="T2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0" y="0"/>
                  </a:moveTo>
                  <a:lnTo>
                    <a:pt x="12" y="1"/>
                  </a:lnTo>
                  <a:lnTo>
                    <a:pt x="23" y="6"/>
                  </a:lnTo>
                  <a:lnTo>
                    <a:pt x="31" y="13"/>
                  </a:lnTo>
                  <a:lnTo>
                    <a:pt x="38" y="22"/>
                  </a:lnTo>
                  <a:lnTo>
                    <a:pt x="43" y="32"/>
                  </a:lnTo>
                  <a:lnTo>
                    <a:pt x="44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1" y="76"/>
                  </a:lnTo>
                  <a:lnTo>
                    <a:pt x="23" y="83"/>
                  </a:lnTo>
                  <a:lnTo>
                    <a:pt x="12" y="88"/>
                  </a:lnTo>
                  <a:lnTo>
                    <a:pt x="0" y="8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8" name="Freeform 574"/>
            <p:cNvSpPr>
              <a:spLocks/>
            </p:cNvSpPr>
            <p:nvPr/>
          </p:nvSpPr>
          <p:spPr bwMode="auto">
            <a:xfrm>
              <a:off x="4623" y="1147"/>
              <a:ext cx="305" cy="18"/>
            </a:xfrm>
            <a:custGeom>
              <a:avLst/>
              <a:gdLst>
                <a:gd name="T0" fmla="*/ 1525 w 1525"/>
                <a:gd name="T1" fmla="*/ 89 h 89"/>
                <a:gd name="T2" fmla="*/ 1525 w 1525"/>
                <a:gd name="T3" fmla="*/ 44 h 89"/>
                <a:gd name="T4" fmla="*/ 1525 w 1525"/>
                <a:gd name="T5" fmla="*/ 0 h 89"/>
                <a:gd name="T6" fmla="*/ 0 w 1525"/>
                <a:gd name="T7" fmla="*/ 0 h 89"/>
                <a:gd name="T8" fmla="*/ 0 w 1525"/>
                <a:gd name="T9" fmla="*/ 44 h 89"/>
                <a:gd name="T10" fmla="*/ 0 w 1525"/>
                <a:gd name="T11" fmla="*/ 89 h 89"/>
                <a:gd name="T12" fmla="*/ 1525 w 1525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1525" y="89"/>
                  </a:move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39" name="Freeform 575"/>
            <p:cNvSpPr>
              <a:spLocks/>
            </p:cNvSpPr>
            <p:nvPr/>
          </p:nvSpPr>
          <p:spPr bwMode="auto">
            <a:xfrm>
              <a:off x="4623" y="1147"/>
              <a:ext cx="305" cy="18"/>
            </a:xfrm>
            <a:custGeom>
              <a:avLst/>
              <a:gdLst>
                <a:gd name="T0" fmla="*/ 1525 w 1525"/>
                <a:gd name="T1" fmla="*/ 89 h 89"/>
                <a:gd name="T2" fmla="*/ 1525 w 1525"/>
                <a:gd name="T3" fmla="*/ 44 h 89"/>
                <a:gd name="T4" fmla="*/ 1525 w 1525"/>
                <a:gd name="T5" fmla="*/ 0 h 89"/>
                <a:gd name="T6" fmla="*/ 0 w 1525"/>
                <a:gd name="T7" fmla="*/ 0 h 89"/>
                <a:gd name="T8" fmla="*/ 0 w 1525"/>
                <a:gd name="T9" fmla="*/ 44 h 89"/>
                <a:gd name="T10" fmla="*/ 0 w 1525"/>
                <a:gd name="T11" fmla="*/ 89 h 89"/>
                <a:gd name="T12" fmla="*/ 1525 w 1525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1525" y="89"/>
                  </a:move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0" name="Freeform 576"/>
            <p:cNvSpPr>
              <a:spLocks/>
            </p:cNvSpPr>
            <p:nvPr/>
          </p:nvSpPr>
          <p:spPr bwMode="auto">
            <a:xfrm>
              <a:off x="4614" y="1147"/>
              <a:ext cx="9" cy="18"/>
            </a:xfrm>
            <a:custGeom>
              <a:avLst/>
              <a:gdLst>
                <a:gd name="T0" fmla="*/ 44 w 44"/>
                <a:gd name="T1" fmla="*/ 44 h 89"/>
                <a:gd name="T2" fmla="*/ 44 w 44"/>
                <a:gd name="T3" fmla="*/ 89 h 89"/>
                <a:gd name="T4" fmla="*/ 32 w 44"/>
                <a:gd name="T5" fmla="*/ 88 h 89"/>
                <a:gd name="T6" fmla="*/ 23 w 44"/>
                <a:gd name="T7" fmla="*/ 83 h 89"/>
                <a:gd name="T8" fmla="*/ 13 w 44"/>
                <a:gd name="T9" fmla="*/ 76 h 89"/>
                <a:gd name="T10" fmla="*/ 6 w 44"/>
                <a:gd name="T11" fmla="*/ 66 h 89"/>
                <a:gd name="T12" fmla="*/ 1 w 44"/>
                <a:gd name="T13" fmla="*/ 56 h 89"/>
                <a:gd name="T14" fmla="*/ 0 w 44"/>
                <a:gd name="T15" fmla="*/ 44 h 89"/>
                <a:gd name="T16" fmla="*/ 1 w 44"/>
                <a:gd name="T17" fmla="*/ 32 h 89"/>
                <a:gd name="T18" fmla="*/ 6 w 44"/>
                <a:gd name="T19" fmla="*/ 22 h 89"/>
                <a:gd name="T20" fmla="*/ 13 w 44"/>
                <a:gd name="T21" fmla="*/ 13 h 89"/>
                <a:gd name="T22" fmla="*/ 23 w 44"/>
                <a:gd name="T23" fmla="*/ 6 h 89"/>
                <a:gd name="T24" fmla="*/ 32 w 44"/>
                <a:gd name="T25" fmla="*/ 1 h 89"/>
                <a:gd name="T26" fmla="*/ 44 w 44"/>
                <a:gd name="T27" fmla="*/ 0 h 89"/>
                <a:gd name="T28" fmla="*/ 44 w 44"/>
                <a:gd name="T29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9">
                  <a:moveTo>
                    <a:pt x="44" y="44"/>
                  </a:moveTo>
                  <a:lnTo>
                    <a:pt x="44" y="89"/>
                  </a:ln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1" name="Freeform 577"/>
            <p:cNvSpPr>
              <a:spLocks/>
            </p:cNvSpPr>
            <p:nvPr/>
          </p:nvSpPr>
          <p:spPr bwMode="auto">
            <a:xfrm>
              <a:off x="4614" y="1147"/>
              <a:ext cx="9" cy="18"/>
            </a:xfrm>
            <a:custGeom>
              <a:avLst/>
              <a:gdLst>
                <a:gd name="T0" fmla="*/ 44 w 44"/>
                <a:gd name="T1" fmla="*/ 89 h 89"/>
                <a:gd name="T2" fmla="*/ 32 w 44"/>
                <a:gd name="T3" fmla="*/ 88 h 89"/>
                <a:gd name="T4" fmla="*/ 23 w 44"/>
                <a:gd name="T5" fmla="*/ 83 h 89"/>
                <a:gd name="T6" fmla="*/ 13 w 44"/>
                <a:gd name="T7" fmla="*/ 76 h 89"/>
                <a:gd name="T8" fmla="*/ 6 w 44"/>
                <a:gd name="T9" fmla="*/ 66 h 89"/>
                <a:gd name="T10" fmla="*/ 1 w 44"/>
                <a:gd name="T11" fmla="*/ 56 h 89"/>
                <a:gd name="T12" fmla="*/ 0 w 44"/>
                <a:gd name="T13" fmla="*/ 44 h 89"/>
                <a:gd name="T14" fmla="*/ 1 w 44"/>
                <a:gd name="T15" fmla="*/ 32 h 89"/>
                <a:gd name="T16" fmla="*/ 6 w 44"/>
                <a:gd name="T17" fmla="*/ 22 h 89"/>
                <a:gd name="T18" fmla="*/ 13 w 44"/>
                <a:gd name="T19" fmla="*/ 13 h 89"/>
                <a:gd name="T20" fmla="*/ 23 w 44"/>
                <a:gd name="T21" fmla="*/ 6 h 89"/>
                <a:gd name="T22" fmla="*/ 32 w 44"/>
                <a:gd name="T23" fmla="*/ 1 h 89"/>
                <a:gd name="T24" fmla="*/ 44 w 44"/>
                <a:gd name="T2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44" y="89"/>
                  </a:moveTo>
                  <a:lnTo>
                    <a:pt x="32" y="88"/>
                  </a:lnTo>
                  <a:lnTo>
                    <a:pt x="23" y="83"/>
                  </a:lnTo>
                  <a:lnTo>
                    <a:pt x="13" y="76"/>
                  </a:lnTo>
                  <a:lnTo>
                    <a:pt x="6" y="66"/>
                  </a:lnTo>
                  <a:lnTo>
                    <a:pt x="1" y="56"/>
                  </a:lnTo>
                  <a:lnTo>
                    <a:pt x="0" y="44"/>
                  </a:lnTo>
                  <a:lnTo>
                    <a:pt x="1" y="32"/>
                  </a:lnTo>
                  <a:lnTo>
                    <a:pt x="6" y="22"/>
                  </a:lnTo>
                  <a:lnTo>
                    <a:pt x="13" y="13"/>
                  </a:lnTo>
                  <a:lnTo>
                    <a:pt x="23" y="6"/>
                  </a:lnTo>
                  <a:lnTo>
                    <a:pt x="32" y="1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2" name="Freeform 578"/>
            <p:cNvSpPr>
              <a:spLocks/>
            </p:cNvSpPr>
            <p:nvPr/>
          </p:nvSpPr>
          <p:spPr bwMode="auto">
            <a:xfrm>
              <a:off x="5224" y="1461"/>
              <a:ext cx="18" cy="9"/>
            </a:xfrm>
            <a:custGeom>
              <a:avLst/>
              <a:gdLst>
                <a:gd name="T0" fmla="*/ 44 w 88"/>
                <a:gd name="T1" fmla="*/ 0 h 45"/>
                <a:gd name="T2" fmla="*/ 88 w 88"/>
                <a:gd name="T3" fmla="*/ 0 h 45"/>
                <a:gd name="T4" fmla="*/ 87 w 88"/>
                <a:gd name="T5" fmla="*/ 12 h 45"/>
                <a:gd name="T6" fmla="*/ 82 w 88"/>
                <a:gd name="T7" fmla="*/ 22 h 45"/>
                <a:gd name="T8" fmla="*/ 75 w 88"/>
                <a:gd name="T9" fmla="*/ 32 h 45"/>
                <a:gd name="T10" fmla="*/ 67 w 88"/>
                <a:gd name="T11" fmla="*/ 39 h 45"/>
                <a:gd name="T12" fmla="*/ 56 w 88"/>
                <a:gd name="T13" fmla="*/ 44 h 45"/>
                <a:gd name="T14" fmla="*/ 44 w 88"/>
                <a:gd name="T15" fmla="*/ 45 h 45"/>
                <a:gd name="T16" fmla="*/ 32 w 88"/>
                <a:gd name="T17" fmla="*/ 44 h 45"/>
                <a:gd name="T18" fmla="*/ 22 w 88"/>
                <a:gd name="T19" fmla="*/ 39 h 45"/>
                <a:gd name="T20" fmla="*/ 13 w 88"/>
                <a:gd name="T21" fmla="*/ 32 h 45"/>
                <a:gd name="T22" fmla="*/ 6 w 88"/>
                <a:gd name="T23" fmla="*/ 22 h 45"/>
                <a:gd name="T24" fmla="*/ 1 w 88"/>
                <a:gd name="T25" fmla="*/ 12 h 45"/>
                <a:gd name="T26" fmla="*/ 0 w 88"/>
                <a:gd name="T27" fmla="*/ 0 h 45"/>
                <a:gd name="T28" fmla="*/ 44 w 88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5">
                  <a:moveTo>
                    <a:pt x="44" y="0"/>
                  </a:moveTo>
                  <a:lnTo>
                    <a:pt x="88" y="0"/>
                  </a:lnTo>
                  <a:lnTo>
                    <a:pt x="87" y="12"/>
                  </a:lnTo>
                  <a:lnTo>
                    <a:pt x="82" y="22"/>
                  </a:lnTo>
                  <a:lnTo>
                    <a:pt x="75" y="32"/>
                  </a:lnTo>
                  <a:lnTo>
                    <a:pt x="67" y="39"/>
                  </a:lnTo>
                  <a:lnTo>
                    <a:pt x="56" y="44"/>
                  </a:lnTo>
                  <a:lnTo>
                    <a:pt x="44" y="45"/>
                  </a:lnTo>
                  <a:lnTo>
                    <a:pt x="32" y="44"/>
                  </a:lnTo>
                  <a:lnTo>
                    <a:pt x="22" y="39"/>
                  </a:lnTo>
                  <a:lnTo>
                    <a:pt x="13" y="32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3" name="Freeform 579"/>
            <p:cNvSpPr>
              <a:spLocks/>
            </p:cNvSpPr>
            <p:nvPr/>
          </p:nvSpPr>
          <p:spPr bwMode="auto">
            <a:xfrm>
              <a:off x="5224" y="1461"/>
              <a:ext cx="18" cy="9"/>
            </a:xfrm>
            <a:custGeom>
              <a:avLst/>
              <a:gdLst>
                <a:gd name="T0" fmla="*/ 88 w 88"/>
                <a:gd name="T1" fmla="*/ 0 h 45"/>
                <a:gd name="T2" fmla="*/ 87 w 88"/>
                <a:gd name="T3" fmla="*/ 12 h 45"/>
                <a:gd name="T4" fmla="*/ 82 w 88"/>
                <a:gd name="T5" fmla="*/ 22 h 45"/>
                <a:gd name="T6" fmla="*/ 75 w 88"/>
                <a:gd name="T7" fmla="*/ 32 h 45"/>
                <a:gd name="T8" fmla="*/ 67 w 88"/>
                <a:gd name="T9" fmla="*/ 39 h 45"/>
                <a:gd name="T10" fmla="*/ 56 w 88"/>
                <a:gd name="T11" fmla="*/ 44 h 45"/>
                <a:gd name="T12" fmla="*/ 44 w 88"/>
                <a:gd name="T13" fmla="*/ 45 h 45"/>
                <a:gd name="T14" fmla="*/ 32 w 88"/>
                <a:gd name="T15" fmla="*/ 44 h 45"/>
                <a:gd name="T16" fmla="*/ 22 w 88"/>
                <a:gd name="T17" fmla="*/ 39 h 45"/>
                <a:gd name="T18" fmla="*/ 13 w 88"/>
                <a:gd name="T19" fmla="*/ 32 h 45"/>
                <a:gd name="T20" fmla="*/ 6 w 88"/>
                <a:gd name="T21" fmla="*/ 22 h 45"/>
                <a:gd name="T22" fmla="*/ 1 w 88"/>
                <a:gd name="T23" fmla="*/ 12 h 45"/>
                <a:gd name="T24" fmla="*/ 0 w 88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45">
                  <a:moveTo>
                    <a:pt x="88" y="0"/>
                  </a:moveTo>
                  <a:lnTo>
                    <a:pt x="87" y="12"/>
                  </a:lnTo>
                  <a:lnTo>
                    <a:pt x="82" y="22"/>
                  </a:lnTo>
                  <a:lnTo>
                    <a:pt x="75" y="32"/>
                  </a:lnTo>
                  <a:lnTo>
                    <a:pt x="67" y="39"/>
                  </a:lnTo>
                  <a:lnTo>
                    <a:pt x="56" y="44"/>
                  </a:lnTo>
                  <a:lnTo>
                    <a:pt x="44" y="45"/>
                  </a:lnTo>
                  <a:lnTo>
                    <a:pt x="32" y="44"/>
                  </a:lnTo>
                  <a:lnTo>
                    <a:pt x="22" y="39"/>
                  </a:lnTo>
                  <a:lnTo>
                    <a:pt x="13" y="32"/>
                  </a:lnTo>
                  <a:lnTo>
                    <a:pt x="6" y="22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4" name="Freeform 580"/>
            <p:cNvSpPr>
              <a:spLocks/>
            </p:cNvSpPr>
            <p:nvPr/>
          </p:nvSpPr>
          <p:spPr bwMode="auto">
            <a:xfrm>
              <a:off x="5224" y="1156"/>
              <a:ext cx="18" cy="305"/>
            </a:xfrm>
            <a:custGeom>
              <a:avLst/>
              <a:gdLst>
                <a:gd name="T0" fmla="*/ 0 w 88"/>
                <a:gd name="T1" fmla="*/ 1526 h 1526"/>
                <a:gd name="T2" fmla="*/ 44 w 88"/>
                <a:gd name="T3" fmla="*/ 1526 h 1526"/>
                <a:gd name="T4" fmla="*/ 88 w 88"/>
                <a:gd name="T5" fmla="*/ 1526 h 1526"/>
                <a:gd name="T6" fmla="*/ 88 w 88"/>
                <a:gd name="T7" fmla="*/ 0 h 1526"/>
                <a:gd name="T8" fmla="*/ 44 w 88"/>
                <a:gd name="T9" fmla="*/ 0 h 1526"/>
                <a:gd name="T10" fmla="*/ 0 w 88"/>
                <a:gd name="T11" fmla="*/ 0 h 1526"/>
                <a:gd name="T12" fmla="*/ 0 w 88"/>
                <a:gd name="T13" fmla="*/ 1526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526">
                  <a:moveTo>
                    <a:pt x="0" y="1526"/>
                  </a:moveTo>
                  <a:lnTo>
                    <a:pt x="44" y="1526"/>
                  </a:lnTo>
                  <a:lnTo>
                    <a:pt x="88" y="1526"/>
                  </a:lnTo>
                  <a:lnTo>
                    <a:pt x="88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5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5" name="Freeform 581"/>
            <p:cNvSpPr>
              <a:spLocks/>
            </p:cNvSpPr>
            <p:nvPr/>
          </p:nvSpPr>
          <p:spPr bwMode="auto">
            <a:xfrm>
              <a:off x="5224" y="1156"/>
              <a:ext cx="18" cy="305"/>
            </a:xfrm>
            <a:custGeom>
              <a:avLst/>
              <a:gdLst>
                <a:gd name="T0" fmla="*/ 0 w 88"/>
                <a:gd name="T1" fmla="*/ 1526 h 1526"/>
                <a:gd name="T2" fmla="*/ 44 w 88"/>
                <a:gd name="T3" fmla="*/ 1526 h 1526"/>
                <a:gd name="T4" fmla="*/ 88 w 88"/>
                <a:gd name="T5" fmla="*/ 1526 h 1526"/>
                <a:gd name="T6" fmla="*/ 88 w 88"/>
                <a:gd name="T7" fmla="*/ 0 h 1526"/>
                <a:gd name="T8" fmla="*/ 44 w 88"/>
                <a:gd name="T9" fmla="*/ 0 h 1526"/>
                <a:gd name="T10" fmla="*/ 0 w 88"/>
                <a:gd name="T11" fmla="*/ 0 h 1526"/>
                <a:gd name="T12" fmla="*/ 0 w 88"/>
                <a:gd name="T13" fmla="*/ 1526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526">
                  <a:moveTo>
                    <a:pt x="0" y="1526"/>
                  </a:moveTo>
                  <a:lnTo>
                    <a:pt x="44" y="1526"/>
                  </a:lnTo>
                  <a:lnTo>
                    <a:pt x="88" y="1526"/>
                  </a:lnTo>
                  <a:lnTo>
                    <a:pt x="88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5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6" name="Freeform 582"/>
            <p:cNvSpPr>
              <a:spLocks/>
            </p:cNvSpPr>
            <p:nvPr/>
          </p:nvSpPr>
          <p:spPr bwMode="auto">
            <a:xfrm>
              <a:off x="5224" y="1147"/>
              <a:ext cx="9" cy="9"/>
            </a:xfrm>
            <a:custGeom>
              <a:avLst/>
              <a:gdLst>
                <a:gd name="T0" fmla="*/ 44 w 44"/>
                <a:gd name="T1" fmla="*/ 44 h 44"/>
                <a:gd name="T2" fmla="*/ 0 w 44"/>
                <a:gd name="T3" fmla="*/ 44 h 44"/>
                <a:gd name="T4" fmla="*/ 0 w 44"/>
                <a:gd name="T5" fmla="*/ 38 h 44"/>
                <a:gd name="T6" fmla="*/ 1 w 44"/>
                <a:gd name="T7" fmla="*/ 32 h 44"/>
                <a:gd name="T8" fmla="*/ 3 w 44"/>
                <a:gd name="T9" fmla="*/ 28 h 44"/>
                <a:gd name="T10" fmla="*/ 6 w 44"/>
                <a:gd name="T11" fmla="*/ 22 h 44"/>
                <a:gd name="T12" fmla="*/ 9 w 44"/>
                <a:gd name="T13" fmla="*/ 17 h 44"/>
                <a:gd name="T14" fmla="*/ 13 w 44"/>
                <a:gd name="T15" fmla="*/ 13 h 44"/>
                <a:gd name="T16" fmla="*/ 16 w 44"/>
                <a:gd name="T17" fmla="*/ 10 h 44"/>
                <a:gd name="T18" fmla="*/ 22 w 44"/>
                <a:gd name="T19" fmla="*/ 6 h 44"/>
                <a:gd name="T20" fmla="*/ 27 w 44"/>
                <a:gd name="T21" fmla="*/ 4 h 44"/>
                <a:gd name="T22" fmla="*/ 32 w 44"/>
                <a:gd name="T23" fmla="*/ 1 h 44"/>
                <a:gd name="T24" fmla="*/ 38 w 44"/>
                <a:gd name="T25" fmla="*/ 0 h 44"/>
                <a:gd name="T26" fmla="*/ 44 w 44"/>
                <a:gd name="T27" fmla="*/ 0 h 44"/>
                <a:gd name="T28" fmla="*/ 44 w 44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4">
                  <a:moveTo>
                    <a:pt x="44" y="44"/>
                  </a:moveTo>
                  <a:lnTo>
                    <a:pt x="0" y="44"/>
                  </a:lnTo>
                  <a:lnTo>
                    <a:pt x="0" y="38"/>
                  </a:lnTo>
                  <a:lnTo>
                    <a:pt x="1" y="32"/>
                  </a:lnTo>
                  <a:lnTo>
                    <a:pt x="3" y="28"/>
                  </a:lnTo>
                  <a:lnTo>
                    <a:pt x="6" y="22"/>
                  </a:lnTo>
                  <a:lnTo>
                    <a:pt x="9" y="17"/>
                  </a:lnTo>
                  <a:lnTo>
                    <a:pt x="13" y="13"/>
                  </a:lnTo>
                  <a:lnTo>
                    <a:pt x="16" y="10"/>
                  </a:lnTo>
                  <a:lnTo>
                    <a:pt x="22" y="6"/>
                  </a:lnTo>
                  <a:lnTo>
                    <a:pt x="27" y="4"/>
                  </a:lnTo>
                  <a:lnTo>
                    <a:pt x="32" y="1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7" name="Freeform 583"/>
            <p:cNvSpPr>
              <a:spLocks/>
            </p:cNvSpPr>
            <p:nvPr/>
          </p:nvSpPr>
          <p:spPr bwMode="auto">
            <a:xfrm>
              <a:off x="5224" y="1147"/>
              <a:ext cx="9" cy="9"/>
            </a:xfrm>
            <a:custGeom>
              <a:avLst/>
              <a:gdLst>
                <a:gd name="T0" fmla="*/ 0 w 44"/>
                <a:gd name="T1" fmla="*/ 44 h 44"/>
                <a:gd name="T2" fmla="*/ 0 w 44"/>
                <a:gd name="T3" fmla="*/ 38 h 44"/>
                <a:gd name="T4" fmla="*/ 1 w 44"/>
                <a:gd name="T5" fmla="*/ 32 h 44"/>
                <a:gd name="T6" fmla="*/ 3 w 44"/>
                <a:gd name="T7" fmla="*/ 28 h 44"/>
                <a:gd name="T8" fmla="*/ 6 w 44"/>
                <a:gd name="T9" fmla="*/ 22 h 44"/>
                <a:gd name="T10" fmla="*/ 9 w 44"/>
                <a:gd name="T11" fmla="*/ 17 h 44"/>
                <a:gd name="T12" fmla="*/ 13 w 44"/>
                <a:gd name="T13" fmla="*/ 13 h 44"/>
                <a:gd name="T14" fmla="*/ 16 w 44"/>
                <a:gd name="T15" fmla="*/ 10 h 44"/>
                <a:gd name="T16" fmla="*/ 22 w 44"/>
                <a:gd name="T17" fmla="*/ 6 h 44"/>
                <a:gd name="T18" fmla="*/ 27 w 44"/>
                <a:gd name="T19" fmla="*/ 4 h 44"/>
                <a:gd name="T20" fmla="*/ 32 w 44"/>
                <a:gd name="T21" fmla="*/ 1 h 44"/>
                <a:gd name="T22" fmla="*/ 38 w 44"/>
                <a:gd name="T23" fmla="*/ 0 h 44"/>
                <a:gd name="T24" fmla="*/ 44 w 44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4">
                  <a:moveTo>
                    <a:pt x="0" y="44"/>
                  </a:moveTo>
                  <a:lnTo>
                    <a:pt x="0" y="38"/>
                  </a:lnTo>
                  <a:lnTo>
                    <a:pt x="1" y="32"/>
                  </a:lnTo>
                  <a:lnTo>
                    <a:pt x="3" y="28"/>
                  </a:lnTo>
                  <a:lnTo>
                    <a:pt x="6" y="22"/>
                  </a:lnTo>
                  <a:lnTo>
                    <a:pt x="9" y="17"/>
                  </a:lnTo>
                  <a:lnTo>
                    <a:pt x="13" y="13"/>
                  </a:lnTo>
                  <a:lnTo>
                    <a:pt x="16" y="10"/>
                  </a:lnTo>
                  <a:lnTo>
                    <a:pt x="22" y="6"/>
                  </a:lnTo>
                  <a:lnTo>
                    <a:pt x="27" y="4"/>
                  </a:lnTo>
                  <a:lnTo>
                    <a:pt x="32" y="1"/>
                  </a:lnTo>
                  <a:lnTo>
                    <a:pt x="38" y="0"/>
                  </a:lnTo>
                  <a:lnTo>
                    <a:pt x="4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8" name="Freeform 584"/>
            <p:cNvSpPr>
              <a:spLocks/>
            </p:cNvSpPr>
            <p:nvPr/>
          </p:nvSpPr>
          <p:spPr bwMode="auto">
            <a:xfrm>
              <a:off x="5233" y="1147"/>
              <a:ext cx="305" cy="18"/>
            </a:xfrm>
            <a:custGeom>
              <a:avLst/>
              <a:gdLst>
                <a:gd name="T0" fmla="*/ 0 w 1525"/>
                <a:gd name="T1" fmla="*/ 0 h 89"/>
                <a:gd name="T2" fmla="*/ 0 w 1525"/>
                <a:gd name="T3" fmla="*/ 44 h 89"/>
                <a:gd name="T4" fmla="*/ 0 w 1525"/>
                <a:gd name="T5" fmla="*/ 89 h 89"/>
                <a:gd name="T6" fmla="*/ 1525 w 1525"/>
                <a:gd name="T7" fmla="*/ 89 h 89"/>
                <a:gd name="T8" fmla="*/ 1525 w 1525"/>
                <a:gd name="T9" fmla="*/ 44 h 89"/>
                <a:gd name="T10" fmla="*/ 1525 w 1525"/>
                <a:gd name="T11" fmla="*/ 0 h 89"/>
                <a:gd name="T12" fmla="*/ 0 w 1525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9" name="Freeform 585"/>
            <p:cNvSpPr>
              <a:spLocks/>
            </p:cNvSpPr>
            <p:nvPr/>
          </p:nvSpPr>
          <p:spPr bwMode="auto">
            <a:xfrm>
              <a:off x="5233" y="1147"/>
              <a:ext cx="305" cy="18"/>
            </a:xfrm>
            <a:custGeom>
              <a:avLst/>
              <a:gdLst>
                <a:gd name="T0" fmla="*/ 0 w 1525"/>
                <a:gd name="T1" fmla="*/ 0 h 89"/>
                <a:gd name="T2" fmla="*/ 0 w 1525"/>
                <a:gd name="T3" fmla="*/ 44 h 89"/>
                <a:gd name="T4" fmla="*/ 0 w 1525"/>
                <a:gd name="T5" fmla="*/ 89 h 89"/>
                <a:gd name="T6" fmla="*/ 1525 w 1525"/>
                <a:gd name="T7" fmla="*/ 89 h 89"/>
                <a:gd name="T8" fmla="*/ 1525 w 1525"/>
                <a:gd name="T9" fmla="*/ 44 h 89"/>
                <a:gd name="T10" fmla="*/ 1525 w 1525"/>
                <a:gd name="T11" fmla="*/ 0 h 89"/>
                <a:gd name="T12" fmla="*/ 0 w 1525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5" h="89">
                  <a:moveTo>
                    <a:pt x="0" y="0"/>
                  </a:moveTo>
                  <a:lnTo>
                    <a:pt x="0" y="44"/>
                  </a:lnTo>
                  <a:lnTo>
                    <a:pt x="0" y="89"/>
                  </a:lnTo>
                  <a:lnTo>
                    <a:pt x="1525" y="89"/>
                  </a:lnTo>
                  <a:lnTo>
                    <a:pt x="1525" y="44"/>
                  </a:lnTo>
                  <a:lnTo>
                    <a:pt x="152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0" name="Freeform 586"/>
            <p:cNvSpPr>
              <a:spLocks/>
            </p:cNvSpPr>
            <p:nvPr/>
          </p:nvSpPr>
          <p:spPr bwMode="auto">
            <a:xfrm>
              <a:off x="5538" y="1147"/>
              <a:ext cx="9" cy="9"/>
            </a:xfrm>
            <a:custGeom>
              <a:avLst/>
              <a:gdLst>
                <a:gd name="T0" fmla="*/ 0 w 44"/>
                <a:gd name="T1" fmla="*/ 44 h 44"/>
                <a:gd name="T2" fmla="*/ 0 w 44"/>
                <a:gd name="T3" fmla="*/ 0 h 44"/>
                <a:gd name="T4" fmla="*/ 6 w 44"/>
                <a:gd name="T5" fmla="*/ 0 h 44"/>
                <a:gd name="T6" fmla="*/ 12 w 44"/>
                <a:gd name="T7" fmla="*/ 1 h 44"/>
                <a:gd name="T8" fmla="*/ 17 w 44"/>
                <a:gd name="T9" fmla="*/ 4 h 44"/>
                <a:gd name="T10" fmla="*/ 23 w 44"/>
                <a:gd name="T11" fmla="*/ 6 h 44"/>
                <a:gd name="T12" fmla="*/ 27 w 44"/>
                <a:gd name="T13" fmla="*/ 10 h 44"/>
                <a:gd name="T14" fmla="*/ 31 w 44"/>
                <a:gd name="T15" fmla="*/ 13 h 44"/>
                <a:gd name="T16" fmla="*/ 35 w 44"/>
                <a:gd name="T17" fmla="*/ 17 h 44"/>
                <a:gd name="T18" fmla="*/ 38 w 44"/>
                <a:gd name="T19" fmla="*/ 22 h 44"/>
                <a:gd name="T20" fmla="*/ 41 w 44"/>
                <a:gd name="T21" fmla="*/ 28 h 44"/>
                <a:gd name="T22" fmla="*/ 43 w 44"/>
                <a:gd name="T23" fmla="*/ 32 h 44"/>
                <a:gd name="T24" fmla="*/ 44 w 44"/>
                <a:gd name="T25" fmla="*/ 38 h 44"/>
                <a:gd name="T26" fmla="*/ 44 w 44"/>
                <a:gd name="T27" fmla="*/ 44 h 44"/>
                <a:gd name="T28" fmla="*/ 0 w 44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4">
                  <a:moveTo>
                    <a:pt x="0" y="4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7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1" y="28"/>
                  </a:lnTo>
                  <a:lnTo>
                    <a:pt x="43" y="32"/>
                  </a:lnTo>
                  <a:lnTo>
                    <a:pt x="44" y="38"/>
                  </a:lnTo>
                  <a:lnTo>
                    <a:pt x="44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1" name="Freeform 587"/>
            <p:cNvSpPr>
              <a:spLocks/>
            </p:cNvSpPr>
            <p:nvPr/>
          </p:nvSpPr>
          <p:spPr bwMode="auto">
            <a:xfrm>
              <a:off x="5538" y="1147"/>
              <a:ext cx="9" cy="9"/>
            </a:xfrm>
            <a:custGeom>
              <a:avLst/>
              <a:gdLst>
                <a:gd name="T0" fmla="*/ 0 w 44"/>
                <a:gd name="T1" fmla="*/ 0 h 44"/>
                <a:gd name="T2" fmla="*/ 6 w 44"/>
                <a:gd name="T3" fmla="*/ 0 h 44"/>
                <a:gd name="T4" fmla="*/ 12 w 44"/>
                <a:gd name="T5" fmla="*/ 1 h 44"/>
                <a:gd name="T6" fmla="*/ 17 w 44"/>
                <a:gd name="T7" fmla="*/ 4 h 44"/>
                <a:gd name="T8" fmla="*/ 23 w 44"/>
                <a:gd name="T9" fmla="*/ 6 h 44"/>
                <a:gd name="T10" fmla="*/ 27 w 44"/>
                <a:gd name="T11" fmla="*/ 10 h 44"/>
                <a:gd name="T12" fmla="*/ 31 w 44"/>
                <a:gd name="T13" fmla="*/ 13 h 44"/>
                <a:gd name="T14" fmla="*/ 35 w 44"/>
                <a:gd name="T15" fmla="*/ 17 h 44"/>
                <a:gd name="T16" fmla="*/ 38 w 44"/>
                <a:gd name="T17" fmla="*/ 22 h 44"/>
                <a:gd name="T18" fmla="*/ 41 w 44"/>
                <a:gd name="T19" fmla="*/ 28 h 44"/>
                <a:gd name="T20" fmla="*/ 43 w 44"/>
                <a:gd name="T21" fmla="*/ 32 h 44"/>
                <a:gd name="T22" fmla="*/ 44 w 44"/>
                <a:gd name="T23" fmla="*/ 38 h 44"/>
                <a:gd name="T24" fmla="*/ 44 w 44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4">
                  <a:moveTo>
                    <a:pt x="0" y="0"/>
                  </a:moveTo>
                  <a:lnTo>
                    <a:pt x="6" y="0"/>
                  </a:lnTo>
                  <a:lnTo>
                    <a:pt x="12" y="1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7" y="10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8" y="22"/>
                  </a:lnTo>
                  <a:lnTo>
                    <a:pt x="41" y="28"/>
                  </a:lnTo>
                  <a:lnTo>
                    <a:pt x="43" y="32"/>
                  </a:lnTo>
                  <a:lnTo>
                    <a:pt x="44" y="38"/>
                  </a:lnTo>
                  <a:lnTo>
                    <a:pt x="44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2" name="Freeform 588"/>
            <p:cNvSpPr>
              <a:spLocks/>
            </p:cNvSpPr>
            <p:nvPr/>
          </p:nvSpPr>
          <p:spPr bwMode="auto">
            <a:xfrm>
              <a:off x="5529" y="1156"/>
              <a:ext cx="18" cy="687"/>
            </a:xfrm>
            <a:custGeom>
              <a:avLst/>
              <a:gdLst>
                <a:gd name="T0" fmla="*/ 89 w 89"/>
                <a:gd name="T1" fmla="*/ 0 h 3433"/>
                <a:gd name="T2" fmla="*/ 45 w 89"/>
                <a:gd name="T3" fmla="*/ 0 h 3433"/>
                <a:gd name="T4" fmla="*/ 0 w 89"/>
                <a:gd name="T5" fmla="*/ 0 h 3433"/>
                <a:gd name="T6" fmla="*/ 0 w 89"/>
                <a:gd name="T7" fmla="*/ 3433 h 3433"/>
                <a:gd name="T8" fmla="*/ 45 w 89"/>
                <a:gd name="T9" fmla="*/ 3433 h 3433"/>
                <a:gd name="T10" fmla="*/ 89 w 89"/>
                <a:gd name="T11" fmla="*/ 3433 h 3433"/>
                <a:gd name="T12" fmla="*/ 89 w 89"/>
                <a:gd name="T13" fmla="*/ 0 h 3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33">
                  <a:moveTo>
                    <a:pt x="89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3433"/>
                  </a:lnTo>
                  <a:lnTo>
                    <a:pt x="45" y="3433"/>
                  </a:lnTo>
                  <a:lnTo>
                    <a:pt x="89" y="3433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3" name="Freeform 589"/>
            <p:cNvSpPr>
              <a:spLocks/>
            </p:cNvSpPr>
            <p:nvPr/>
          </p:nvSpPr>
          <p:spPr bwMode="auto">
            <a:xfrm>
              <a:off x="5529" y="1156"/>
              <a:ext cx="18" cy="687"/>
            </a:xfrm>
            <a:custGeom>
              <a:avLst/>
              <a:gdLst>
                <a:gd name="T0" fmla="*/ 89 w 89"/>
                <a:gd name="T1" fmla="*/ 0 h 3433"/>
                <a:gd name="T2" fmla="*/ 45 w 89"/>
                <a:gd name="T3" fmla="*/ 0 h 3433"/>
                <a:gd name="T4" fmla="*/ 0 w 89"/>
                <a:gd name="T5" fmla="*/ 0 h 3433"/>
                <a:gd name="T6" fmla="*/ 0 w 89"/>
                <a:gd name="T7" fmla="*/ 3433 h 3433"/>
                <a:gd name="T8" fmla="*/ 45 w 89"/>
                <a:gd name="T9" fmla="*/ 3433 h 3433"/>
                <a:gd name="T10" fmla="*/ 89 w 89"/>
                <a:gd name="T11" fmla="*/ 3433 h 3433"/>
                <a:gd name="T12" fmla="*/ 89 w 89"/>
                <a:gd name="T13" fmla="*/ 0 h 3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433">
                  <a:moveTo>
                    <a:pt x="89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3433"/>
                  </a:lnTo>
                  <a:lnTo>
                    <a:pt x="45" y="3433"/>
                  </a:lnTo>
                  <a:lnTo>
                    <a:pt x="89" y="3433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4" name="Freeform 590"/>
            <p:cNvSpPr>
              <a:spLocks/>
            </p:cNvSpPr>
            <p:nvPr/>
          </p:nvSpPr>
          <p:spPr bwMode="auto">
            <a:xfrm>
              <a:off x="5529" y="1843"/>
              <a:ext cx="18" cy="9"/>
            </a:xfrm>
            <a:custGeom>
              <a:avLst/>
              <a:gdLst>
                <a:gd name="T0" fmla="*/ 45 w 89"/>
                <a:gd name="T1" fmla="*/ 0 h 44"/>
                <a:gd name="T2" fmla="*/ 89 w 89"/>
                <a:gd name="T3" fmla="*/ 0 h 44"/>
                <a:gd name="T4" fmla="*/ 88 w 89"/>
                <a:gd name="T5" fmla="*/ 12 h 44"/>
                <a:gd name="T6" fmla="*/ 83 w 89"/>
                <a:gd name="T7" fmla="*/ 21 h 44"/>
                <a:gd name="T8" fmla="*/ 76 w 89"/>
                <a:gd name="T9" fmla="*/ 31 h 44"/>
                <a:gd name="T10" fmla="*/ 68 w 89"/>
                <a:gd name="T11" fmla="*/ 38 h 44"/>
                <a:gd name="T12" fmla="*/ 57 w 89"/>
                <a:gd name="T13" fmla="*/ 43 h 44"/>
                <a:gd name="T14" fmla="*/ 45 w 89"/>
                <a:gd name="T15" fmla="*/ 44 h 44"/>
                <a:gd name="T16" fmla="*/ 33 w 89"/>
                <a:gd name="T17" fmla="*/ 43 h 44"/>
                <a:gd name="T18" fmla="*/ 23 w 89"/>
                <a:gd name="T19" fmla="*/ 38 h 44"/>
                <a:gd name="T20" fmla="*/ 14 w 89"/>
                <a:gd name="T21" fmla="*/ 31 h 44"/>
                <a:gd name="T22" fmla="*/ 6 w 89"/>
                <a:gd name="T23" fmla="*/ 21 h 44"/>
                <a:gd name="T24" fmla="*/ 2 w 89"/>
                <a:gd name="T25" fmla="*/ 12 h 44"/>
                <a:gd name="T26" fmla="*/ 0 w 89"/>
                <a:gd name="T27" fmla="*/ 0 h 44"/>
                <a:gd name="T28" fmla="*/ 45 w 89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44">
                  <a:moveTo>
                    <a:pt x="45" y="0"/>
                  </a:moveTo>
                  <a:lnTo>
                    <a:pt x="89" y="0"/>
                  </a:ln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5" name="Freeform 591"/>
            <p:cNvSpPr>
              <a:spLocks/>
            </p:cNvSpPr>
            <p:nvPr/>
          </p:nvSpPr>
          <p:spPr bwMode="auto">
            <a:xfrm>
              <a:off x="5529" y="1843"/>
              <a:ext cx="18" cy="9"/>
            </a:xfrm>
            <a:custGeom>
              <a:avLst/>
              <a:gdLst>
                <a:gd name="T0" fmla="*/ 89 w 89"/>
                <a:gd name="T1" fmla="*/ 0 h 44"/>
                <a:gd name="T2" fmla="*/ 88 w 89"/>
                <a:gd name="T3" fmla="*/ 12 h 44"/>
                <a:gd name="T4" fmla="*/ 83 w 89"/>
                <a:gd name="T5" fmla="*/ 21 h 44"/>
                <a:gd name="T6" fmla="*/ 76 w 89"/>
                <a:gd name="T7" fmla="*/ 31 h 44"/>
                <a:gd name="T8" fmla="*/ 68 w 89"/>
                <a:gd name="T9" fmla="*/ 38 h 44"/>
                <a:gd name="T10" fmla="*/ 57 w 89"/>
                <a:gd name="T11" fmla="*/ 43 h 44"/>
                <a:gd name="T12" fmla="*/ 45 w 89"/>
                <a:gd name="T13" fmla="*/ 44 h 44"/>
                <a:gd name="T14" fmla="*/ 33 w 89"/>
                <a:gd name="T15" fmla="*/ 43 h 44"/>
                <a:gd name="T16" fmla="*/ 23 w 89"/>
                <a:gd name="T17" fmla="*/ 38 h 44"/>
                <a:gd name="T18" fmla="*/ 14 w 89"/>
                <a:gd name="T19" fmla="*/ 31 h 44"/>
                <a:gd name="T20" fmla="*/ 6 w 89"/>
                <a:gd name="T21" fmla="*/ 21 h 44"/>
                <a:gd name="T22" fmla="*/ 2 w 89"/>
                <a:gd name="T23" fmla="*/ 12 h 44"/>
                <a:gd name="T24" fmla="*/ 0 w 89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89" y="0"/>
                  </a:moveTo>
                  <a:lnTo>
                    <a:pt x="88" y="12"/>
                  </a:lnTo>
                  <a:lnTo>
                    <a:pt x="83" y="21"/>
                  </a:lnTo>
                  <a:lnTo>
                    <a:pt x="76" y="31"/>
                  </a:lnTo>
                  <a:lnTo>
                    <a:pt x="68" y="38"/>
                  </a:lnTo>
                  <a:lnTo>
                    <a:pt x="57" y="43"/>
                  </a:lnTo>
                  <a:lnTo>
                    <a:pt x="45" y="44"/>
                  </a:lnTo>
                  <a:lnTo>
                    <a:pt x="33" y="43"/>
                  </a:lnTo>
                  <a:lnTo>
                    <a:pt x="23" y="38"/>
                  </a:lnTo>
                  <a:lnTo>
                    <a:pt x="14" y="31"/>
                  </a:lnTo>
                  <a:lnTo>
                    <a:pt x="6" y="21"/>
                  </a:lnTo>
                  <a:lnTo>
                    <a:pt x="2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7" name="Line 593"/>
            <p:cNvSpPr>
              <a:spLocks noChangeShapeType="1"/>
            </p:cNvSpPr>
            <p:nvPr/>
          </p:nvSpPr>
          <p:spPr bwMode="auto">
            <a:xfrm>
              <a:off x="4623" y="1538"/>
              <a:ext cx="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8" name="Line 594"/>
            <p:cNvSpPr>
              <a:spLocks noChangeShapeType="1"/>
            </p:cNvSpPr>
            <p:nvPr/>
          </p:nvSpPr>
          <p:spPr bwMode="auto">
            <a:xfrm>
              <a:off x="4748" y="1538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9" name="Line 595"/>
            <p:cNvSpPr>
              <a:spLocks noChangeShapeType="1"/>
            </p:cNvSpPr>
            <p:nvPr/>
          </p:nvSpPr>
          <p:spPr bwMode="auto">
            <a:xfrm>
              <a:off x="4929" y="1538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0" name="Line 596"/>
            <p:cNvSpPr>
              <a:spLocks noChangeShapeType="1"/>
            </p:cNvSpPr>
            <p:nvPr/>
          </p:nvSpPr>
          <p:spPr bwMode="auto">
            <a:xfrm>
              <a:off x="5111" y="1538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1" name="Line 597"/>
            <p:cNvSpPr>
              <a:spLocks noChangeShapeType="1"/>
            </p:cNvSpPr>
            <p:nvPr/>
          </p:nvSpPr>
          <p:spPr bwMode="auto">
            <a:xfrm>
              <a:off x="5292" y="1538"/>
              <a:ext cx="1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2" name="Line 598"/>
            <p:cNvSpPr>
              <a:spLocks noChangeShapeType="1"/>
            </p:cNvSpPr>
            <p:nvPr/>
          </p:nvSpPr>
          <p:spPr bwMode="auto">
            <a:xfrm>
              <a:off x="5474" y="1538"/>
              <a:ext cx="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4" name="Line 600"/>
            <p:cNvSpPr>
              <a:spLocks noChangeShapeType="1"/>
            </p:cNvSpPr>
            <p:nvPr/>
          </p:nvSpPr>
          <p:spPr bwMode="auto">
            <a:xfrm>
              <a:off x="5081" y="1092"/>
              <a:ext cx="0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5" name="Line 601"/>
            <p:cNvSpPr>
              <a:spLocks noChangeShapeType="1"/>
            </p:cNvSpPr>
            <p:nvPr/>
          </p:nvSpPr>
          <p:spPr bwMode="auto">
            <a:xfrm>
              <a:off x="5081" y="1314"/>
              <a:ext cx="0" cy="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6" name="Line 602"/>
            <p:cNvSpPr>
              <a:spLocks noChangeShapeType="1"/>
            </p:cNvSpPr>
            <p:nvPr/>
          </p:nvSpPr>
          <p:spPr bwMode="auto">
            <a:xfrm>
              <a:off x="5081" y="1435"/>
              <a:ext cx="0" cy="30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7" name="Line 603"/>
            <p:cNvSpPr>
              <a:spLocks noChangeShapeType="1"/>
            </p:cNvSpPr>
            <p:nvPr/>
          </p:nvSpPr>
          <p:spPr bwMode="auto">
            <a:xfrm>
              <a:off x="5081" y="1798"/>
              <a:ext cx="0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8" name="Line 604"/>
            <p:cNvSpPr>
              <a:spLocks noChangeShapeType="1"/>
            </p:cNvSpPr>
            <p:nvPr/>
          </p:nvSpPr>
          <p:spPr bwMode="auto">
            <a:xfrm>
              <a:off x="5081" y="1919"/>
              <a:ext cx="0" cy="3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9" name="Line 605"/>
            <p:cNvSpPr>
              <a:spLocks noChangeShapeType="1"/>
            </p:cNvSpPr>
            <p:nvPr/>
          </p:nvSpPr>
          <p:spPr bwMode="auto">
            <a:xfrm>
              <a:off x="5081" y="2282"/>
              <a:ext cx="0" cy="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70" name="Line 606"/>
            <p:cNvSpPr>
              <a:spLocks noChangeShapeType="1"/>
            </p:cNvSpPr>
            <p:nvPr/>
          </p:nvSpPr>
          <p:spPr bwMode="auto">
            <a:xfrm>
              <a:off x="5081" y="2403"/>
              <a:ext cx="0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8674" name="Straight Connector 48673"/>
          <p:cNvCxnSpPr>
            <a:stCxn id="48412" idx="3"/>
          </p:cNvCxnSpPr>
          <p:nvPr/>
        </p:nvCxnSpPr>
        <p:spPr>
          <a:xfrm flipH="1">
            <a:off x="4069607" y="2903856"/>
            <a:ext cx="14288" cy="31951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76" name="Straight Connector 48675"/>
          <p:cNvCxnSpPr>
            <a:stCxn id="48396" idx="2"/>
          </p:cNvCxnSpPr>
          <p:nvPr/>
        </p:nvCxnSpPr>
        <p:spPr>
          <a:xfrm>
            <a:off x="6706445" y="2903856"/>
            <a:ext cx="0" cy="31951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78" name="Straight Connector 48677"/>
          <p:cNvCxnSpPr>
            <a:stCxn id="48543" idx="1"/>
          </p:cNvCxnSpPr>
          <p:nvPr/>
        </p:nvCxnSpPr>
        <p:spPr>
          <a:xfrm>
            <a:off x="4301382" y="2292351"/>
            <a:ext cx="0" cy="304164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" name="Straight Connector 582"/>
          <p:cNvCxnSpPr/>
          <p:nvPr/>
        </p:nvCxnSpPr>
        <p:spPr>
          <a:xfrm>
            <a:off x="5019777" y="2292351"/>
            <a:ext cx="0" cy="304164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" name="Straight Connector 583"/>
          <p:cNvCxnSpPr/>
          <p:nvPr/>
        </p:nvCxnSpPr>
        <p:spPr>
          <a:xfrm>
            <a:off x="5761984" y="2292351"/>
            <a:ext cx="0" cy="304164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" name="Straight Connector 584"/>
          <p:cNvCxnSpPr/>
          <p:nvPr/>
        </p:nvCxnSpPr>
        <p:spPr>
          <a:xfrm>
            <a:off x="6488958" y="2292351"/>
            <a:ext cx="0" cy="304164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8" name="Picture 287">
            <a:extLst>
              <a:ext uri="{FF2B5EF4-FFF2-40B4-BE49-F238E27FC236}">
                <a16:creationId xmlns:a16="http://schemas.microsoft.com/office/drawing/2014/main" id="{1644A4EC-3B20-4223-8E85-6D30994FA02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252981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48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48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48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48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48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486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486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486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6409</TotalTime>
  <Words>414</Words>
  <Application>Microsoft Office PowerPoint</Application>
  <PresentationFormat>On-screen Show (4:3)</PresentationFormat>
  <Paragraphs>82</Paragraphs>
  <Slides>13</Slides>
  <Notes>1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2" baseType="lpstr">
      <vt:lpstr>Arial</vt:lpstr>
      <vt:lpstr>Arial Regular</vt:lpstr>
      <vt:lpstr>Calibri</vt:lpstr>
      <vt:lpstr>Helvetica</vt:lpstr>
      <vt:lpstr>Symbol</vt:lpstr>
      <vt:lpstr>Times New Roman</vt:lpstr>
      <vt:lpstr>Verdana</vt:lpstr>
      <vt:lpstr>Office Theme</vt:lpstr>
      <vt:lpstr>AutoCAD Drawing</vt:lpstr>
      <vt:lpstr>CHƯƠNG 4 BIỂU DIỄN VẬT THỂ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DS</dc:creator>
  <cp:lastModifiedBy>Nguyễn Đức Sỹ</cp:lastModifiedBy>
  <cp:revision>218</cp:revision>
  <dcterms:created xsi:type="dcterms:W3CDTF">2012-08-08T09:27:14Z</dcterms:created>
  <dcterms:modified xsi:type="dcterms:W3CDTF">2023-03-22T08:14:25Z</dcterms:modified>
</cp:coreProperties>
</file>